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79"/>
  </p:notesMasterIdLst>
  <p:sldIdLst>
    <p:sldId id="256" r:id="rId2"/>
    <p:sldId id="258" r:id="rId3"/>
    <p:sldId id="313" r:id="rId4"/>
    <p:sldId id="557" r:id="rId5"/>
    <p:sldId id="562" r:id="rId6"/>
    <p:sldId id="561" r:id="rId7"/>
    <p:sldId id="421" r:id="rId8"/>
    <p:sldId id="555" r:id="rId9"/>
    <p:sldId id="564" r:id="rId10"/>
    <p:sldId id="643" r:id="rId11"/>
    <p:sldId id="565" r:id="rId12"/>
    <p:sldId id="566" r:id="rId13"/>
    <p:sldId id="581" r:id="rId14"/>
    <p:sldId id="567" r:id="rId15"/>
    <p:sldId id="582" r:id="rId16"/>
    <p:sldId id="568" r:id="rId17"/>
    <p:sldId id="571" r:id="rId18"/>
    <p:sldId id="575" r:id="rId19"/>
    <p:sldId id="598" r:id="rId20"/>
    <p:sldId id="597" r:id="rId21"/>
    <p:sldId id="588" r:id="rId22"/>
    <p:sldId id="589" r:id="rId23"/>
    <p:sldId id="590" r:id="rId24"/>
    <p:sldId id="591" r:id="rId25"/>
    <p:sldId id="592" r:id="rId26"/>
    <p:sldId id="595" r:id="rId27"/>
    <p:sldId id="596" r:id="rId28"/>
    <p:sldId id="600" r:id="rId29"/>
    <p:sldId id="601" r:id="rId30"/>
    <p:sldId id="602" r:id="rId31"/>
    <p:sldId id="599" r:id="rId32"/>
    <p:sldId id="572" r:id="rId33"/>
    <p:sldId id="627" r:id="rId34"/>
    <p:sldId id="626" r:id="rId35"/>
    <p:sldId id="629" r:id="rId36"/>
    <p:sldId id="630" r:id="rId37"/>
    <p:sldId id="604" r:id="rId38"/>
    <p:sldId id="605" r:id="rId39"/>
    <p:sldId id="606" r:id="rId40"/>
    <p:sldId id="607" r:id="rId41"/>
    <p:sldId id="608" r:id="rId42"/>
    <p:sldId id="609" r:id="rId43"/>
    <p:sldId id="610" r:id="rId44"/>
    <p:sldId id="611" r:id="rId45"/>
    <p:sldId id="612" r:id="rId46"/>
    <p:sldId id="613" r:id="rId47"/>
    <p:sldId id="615" r:id="rId48"/>
    <p:sldId id="616" r:id="rId49"/>
    <p:sldId id="617" r:id="rId50"/>
    <p:sldId id="618" r:id="rId51"/>
    <p:sldId id="619" r:id="rId52"/>
    <p:sldId id="620" r:id="rId53"/>
    <p:sldId id="621" r:id="rId54"/>
    <p:sldId id="622" r:id="rId55"/>
    <p:sldId id="623" r:id="rId56"/>
    <p:sldId id="624" r:id="rId57"/>
    <p:sldId id="625" r:id="rId58"/>
    <p:sldId id="580" r:id="rId59"/>
    <p:sldId id="603" r:id="rId60"/>
    <p:sldId id="583" r:id="rId61"/>
    <p:sldId id="576" r:id="rId62"/>
    <p:sldId id="577" r:id="rId63"/>
    <p:sldId id="587" r:id="rId64"/>
    <p:sldId id="631" r:id="rId65"/>
    <p:sldId id="584" r:id="rId66"/>
    <p:sldId id="586" r:id="rId67"/>
    <p:sldId id="585" r:id="rId68"/>
    <p:sldId id="644" r:id="rId69"/>
    <p:sldId id="645" r:id="rId70"/>
    <p:sldId id="632" r:id="rId71"/>
    <p:sldId id="633" r:id="rId72"/>
    <p:sldId id="634" r:id="rId73"/>
    <p:sldId id="635" r:id="rId74"/>
    <p:sldId id="636" r:id="rId75"/>
    <p:sldId id="637" r:id="rId76"/>
    <p:sldId id="638" r:id="rId77"/>
    <p:sldId id="641" r:id="rId78"/>
    <p:sldId id="642" r:id="rId79"/>
    <p:sldId id="646" r:id="rId80"/>
    <p:sldId id="647" r:id="rId81"/>
    <p:sldId id="578" r:id="rId82"/>
    <p:sldId id="573" r:id="rId83"/>
    <p:sldId id="570" r:id="rId84"/>
    <p:sldId id="563" r:id="rId85"/>
    <p:sldId id="560" r:id="rId86"/>
    <p:sldId id="558" r:id="rId87"/>
    <p:sldId id="559" r:id="rId88"/>
    <p:sldId id="556" r:id="rId89"/>
    <p:sldId id="268" r:id="rId90"/>
    <p:sldId id="354" r:id="rId91"/>
    <p:sldId id="355" r:id="rId92"/>
    <p:sldId id="436" r:id="rId93"/>
    <p:sldId id="356" r:id="rId94"/>
    <p:sldId id="357" r:id="rId95"/>
    <p:sldId id="437" r:id="rId96"/>
    <p:sldId id="443" r:id="rId97"/>
    <p:sldId id="358" r:id="rId98"/>
    <p:sldId id="438" r:id="rId99"/>
    <p:sldId id="359" r:id="rId100"/>
    <p:sldId id="360" r:id="rId101"/>
    <p:sldId id="366" r:id="rId102"/>
    <p:sldId id="367" r:id="rId103"/>
    <p:sldId id="447" r:id="rId104"/>
    <p:sldId id="442" r:id="rId105"/>
    <p:sldId id="445" r:id="rId106"/>
    <p:sldId id="446" r:id="rId107"/>
    <p:sldId id="369" r:id="rId108"/>
    <p:sldId id="370" r:id="rId109"/>
    <p:sldId id="440" r:id="rId110"/>
    <p:sldId id="441" r:id="rId111"/>
    <p:sldId id="439" r:id="rId112"/>
    <p:sldId id="371" r:id="rId113"/>
    <p:sldId id="372" r:id="rId114"/>
    <p:sldId id="376" r:id="rId115"/>
    <p:sldId id="373" r:id="rId116"/>
    <p:sldId id="375" r:id="rId117"/>
    <p:sldId id="374" r:id="rId118"/>
    <p:sldId id="378" r:id="rId119"/>
    <p:sldId id="377" r:id="rId120"/>
    <p:sldId id="379" r:id="rId121"/>
    <p:sldId id="380" r:id="rId122"/>
    <p:sldId id="381" r:id="rId123"/>
    <p:sldId id="368" r:id="rId124"/>
    <p:sldId id="382" r:id="rId125"/>
    <p:sldId id="383" r:id="rId126"/>
    <p:sldId id="384" r:id="rId127"/>
    <p:sldId id="385" r:id="rId128"/>
    <p:sldId id="386" r:id="rId129"/>
    <p:sldId id="387" r:id="rId130"/>
    <p:sldId id="388" r:id="rId131"/>
    <p:sldId id="449" r:id="rId132"/>
    <p:sldId id="411" r:id="rId133"/>
    <p:sldId id="389" r:id="rId134"/>
    <p:sldId id="450" r:id="rId135"/>
    <p:sldId id="423" r:id="rId136"/>
    <p:sldId id="361" r:id="rId137"/>
    <p:sldId id="424" r:id="rId138"/>
    <p:sldId id="362" r:id="rId139"/>
    <p:sldId id="425" r:id="rId140"/>
    <p:sldId id="390" r:id="rId141"/>
    <p:sldId id="448" r:id="rId142"/>
    <p:sldId id="391" r:id="rId143"/>
    <p:sldId id="393" r:id="rId144"/>
    <p:sldId id="422" r:id="rId145"/>
    <p:sldId id="394" r:id="rId146"/>
    <p:sldId id="392" r:id="rId147"/>
    <p:sldId id="397" r:id="rId148"/>
    <p:sldId id="412" r:id="rId149"/>
    <p:sldId id="444" r:id="rId150"/>
    <p:sldId id="398" r:id="rId151"/>
    <p:sldId id="400" r:id="rId152"/>
    <p:sldId id="414" r:id="rId153"/>
    <p:sldId id="401" r:id="rId154"/>
    <p:sldId id="399" r:id="rId155"/>
    <p:sldId id="457" r:id="rId156"/>
    <p:sldId id="402" r:id="rId157"/>
    <p:sldId id="451" r:id="rId158"/>
    <p:sldId id="452" r:id="rId159"/>
    <p:sldId id="454" r:id="rId160"/>
    <p:sldId id="455" r:id="rId161"/>
    <p:sldId id="456" r:id="rId162"/>
    <p:sldId id="453" r:id="rId163"/>
    <p:sldId id="403" r:id="rId164"/>
    <p:sldId id="404" r:id="rId165"/>
    <p:sldId id="405" r:id="rId166"/>
    <p:sldId id="406" r:id="rId167"/>
    <p:sldId id="407" r:id="rId168"/>
    <p:sldId id="458" r:id="rId169"/>
    <p:sldId id="459" r:id="rId170"/>
    <p:sldId id="460" r:id="rId171"/>
    <p:sldId id="461" r:id="rId172"/>
    <p:sldId id="462" r:id="rId173"/>
    <p:sldId id="463" r:id="rId174"/>
    <p:sldId id="464" r:id="rId175"/>
    <p:sldId id="465" r:id="rId176"/>
    <p:sldId id="466" r:id="rId177"/>
    <p:sldId id="467" r:id="rId178"/>
    <p:sldId id="468" r:id="rId179"/>
    <p:sldId id="469" r:id="rId180"/>
    <p:sldId id="470" r:id="rId181"/>
    <p:sldId id="471" r:id="rId182"/>
    <p:sldId id="472" r:id="rId183"/>
    <p:sldId id="473" r:id="rId184"/>
    <p:sldId id="474" r:id="rId185"/>
    <p:sldId id="476" r:id="rId186"/>
    <p:sldId id="477" r:id="rId187"/>
    <p:sldId id="478" r:id="rId188"/>
    <p:sldId id="479" r:id="rId189"/>
    <p:sldId id="480" r:id="rId190"/>
    <p:sldId id="481" r:id="rId191"/>
    <p:sldId id="482" r:id="rId192"/>
    <p:sldId id="483" r:id="rId193"/>
    <p:sldId id="484" r:id="rId194"/>
    <p:sldId id="485" r:id="rId195"/>
    <p:sldId id="486" r:id="rId196"/>
    <p:sldId id="487" r:id="rId197"/>
    <p:sldId id="488" r:id="rId198"/>
    <p:sldId id="489" r:id="rId199"/>
    <p:sldId id="490" r:id="rId200"/>
    <p:sldId id="491" r:id="rId201"/>
    <p:sldId id="492" r:id="rId202"/>
    <p:sldId id="493" r:id="rId203"/>
    <p:sldId id="494" r:id="rId204"/>
    <p:sldId id="495" r:id="rId205"/>
    <p:sldId id="496" r:id="rId206"/>
    <p:sldId id="497" r:id="rId207"/>
    <p:sldId id="498" r:id="rId208"/>
    <p:sldId id="499" r:id="rId209"/>
    <p:sldId id="500" r:id="rId210"/>
    <p:sldId id="545" r:id="rId211"/>
    <p:sldId id="546" r:id="rId212"/>
    <p:sldId id="547" r:id="rId213"/>
    <p:sldId id="548" r:id="rId214"/>
    <p:sldId id="549" r:id="rId215"/>
    <p:sldId id="550" r:id="rId216"/>
    <p:sldId id="501" r:id="rId217"/>
    <p:sldId id="502" r:id="rId218"/>
    <p:sldId id="503" r:id="rId219"/>
    <p:sldId id="504" r:id="rId220"/>
    <p:sldId id="505" r:id="rId221"/>
    <p:sldId id="506" r:id="rId222"/>
    <p:sldId id="507" r:id="rId223"/>
    <p:sldId id="508" r:id="rId224"/>
    <p:sldId id="509" r:id="rId225"/>
    <p:sldId id="510" r:id="rId226"/>
    <p:sldId id="511" r:id="rId227"/>
    <p:sldId id="512" r:id="rId228"/>
    <p:sldId id="513" r:id="rId229"/>
    <p:sldId id="514" r:id="rId230"/>
    <p:sldId id="515" r:id="rId231"/>
    <p:sldId id="516" r:id="rId232"/>
    <p:sldId id="517" r:id="rId233"/>
    <p:sldId id="518" r:id="rId234"/>
    <p:sldId id="519" r:id="rId235"/>
    <p:sldId id="551" r:id="rId236"/>
    <p:sldId id="520" r:id="rId237"/>
    <p:sldId id="521" r:id="rId238"/>
    <p:sldId id="522" r:id="rId239"/>
    <p:sldId id="523" r:id="rId240"/>
    <p:sldId id="524" r:id="rId241"/>
    <p:sldId id="525" r:id="rId242"/>
    <p:sldId id="526" r:id="rId243"/>
    <p:sldId id="527" r:id="rId244"/>
    <p:sldId id="528" r:id="rId245"/>
    <p:sldId id="529" r:id="rId246"/>
    <p:sldId id="530" r:id="rId247"/>
    <p:sldId id="531" r:id="rId248"/>
    <p:sldId id="417" r:id="rId249"/>
    <p:sldId id="418" r:id="rId250"/>
    <p:sldId id="419" r:id="rId251"/>
    <p:sldId id="420" r:id="rId252"/>
    <p:sldId id="408" r:id="rId253"/>
    <p:sldId id="426" r:id="rId254"/>
    <p:sldId id="416" r:id="rId255"/>
    <p:sldId id="428" r:id="rId256"/>
    <p:sldId id="475" r:id="rId257"/>
    <p:sldId id="409" r:id="rId258"/>
    <p:sldId id="410" r:id="rId259"/>
    <p:sldId id="432" r:id="rId260"/>
    <p:sldId id="433" r:id="rId261"/>
    <p:sldId id="431" r:id="rId262"/>
    <p:sldId id="429" r:id="rId263"/>
    <p:sldId id="434" r:id="rId264"/>
    <p:sldId id="435" r:id="rId265"/>
    <p:sldId id="532" r:id="rId266"/>
    <p:sldId id="533" r:id="rId267"/>
    <p:sldId id="534" r:id="rId268"/>
    <p:sldId id="535" r:id="rId269"/>
    <p:sldId id="536" r:id="rId270"/>
    <p:sldId id="537" r:id="rId271"/>
    <p:sldId id="538" r:id="rId272"/>
    <p:sldId id="539" r:id="rId273"/>
    <p:sldId id="540" r:id="rId274"/>
    <p:sldId id="541" r:id="rId275"/>
    <p:sldId id="542" r:id="rId276"/>
    <p:sldId id="543" r:id="rId277"/>
    <p:sldId id="544" r:id="rId27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CC66"/>
    <a:srgbClr val="996633"/>
    <a:srgbClr val="CC3300"/>
    <a:srgbClr val="CCFF33"/>
    <a:srgbClr val="FF00FF"/>
    <a:srgbClr val="FFCC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0" autoAdjust="0"/>
    <p:restoredTop sz="94660"/>
  </p:normalViewPr>
  <p:slideViewPr>
    <p:cSldViewPr>
      <p:cViewPr varScale="1">
        <p:scale>
          <a:sx n="74" d="100"/>
          <a:sy n="74" d="100"/>
        </p:scale>
        <p:origin x="1699" y="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9570"/>
    </p:cViewPr>
  </p:sorterViewPr>
  <p:notesViewPr>
    <p:cSldViewPr>
      <p:cViewPr varScale="1">
        <p:scale>
          <a:sx n="28" d="100"/>
          <a:sy n="28" d="100"/>
        </p:scale>
        <p:origin x="-126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presProps" Target="pres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viewProps" Target="viewProp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theme" Target="theme/theme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tableStyles" Target="tableStyle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fr-FR"/>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fr-FR"/>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7F4D7AA-C245-4B92-9F1C-28697ABF0A14}" type="slidenum">
              <a:rPr lang="fr-F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582272E-DD14-4928-B705-10D993223063}" type="slidenum">
              <a:rPr lang="en-US"/>
              <a:pPr/>
              <a:t>25</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CAABA4-1076-4D52-A4ED-E6C957EC2647}" type="slidenum">
              <a:rPr lang="en-US"/>
              <a:pPr/>
              <a:t>38</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32A7E1-D9A2-4D98-8336-C03DF6AF28A5}" type="slidenum">
              <a:rPr lang="en-US"/>
              <a:pPr/>
              <a:t>39</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EB9C5C-4EAF-4B73-ACC1-C0BC07983A3C}" type="slidenum">
              <a:rPr lang="en-US"/>
              <a:pPr/>
              <a:t>40</a:t>
            </a:fld>
            <a:endParaRPr 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8FD735-B4DB-4080-8125-CC7547F45726}" type="slidenum">
              <a:rPr lang="en-US"/>
              <a:pPr/>
              <a:t>41</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6BBE99-9154-408E-898E-96AF31476AC9}" type="slidenum">
              <a:rPr lang="en-US"/>
              <a:pPr/>
              <a:t>42</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CEB97B-77F3-468B-A219-ED9199FB80A3}" type="slidenum">
              <a:rPr lang="en-US"/>
              <a:pPr/>
              <a:t>43</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69A87A-0521-46B5-91C6-1E4BE472F1AE}" type="slidenum">
              <a:rPr lang="en-US"/>
              <a:pPr/>
              <a:t>44</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57C965-49F3-48A6-95C4-957F7ED7D505}" type="slidenum">
              <a:rPr lang="en-US"/>
              <a:pPr/>
              <a:t>45</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00FA6-4D95-4D32-B8E8-BF044C06B901}" type="slidenum">
              <a:rPr lang="en-US"/>
              <a:pPr/>
              <a:t>46</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9E15C16-F7F6-41F0-A289-176CEFA5F4C6}" type="slidenum">
              <a:rPr lang="fr-FR" smtClean="0"/>
              <a:pPr/>
              <a:t>50</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53D27CCD-545B-4407-BC22-0BBF1C2AF86E}" type="slidenum">
              <a:rPr lang="en-US"/>
              <a:pPr/>
              <a:t>26</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2E98FA48-0680-49F6-A8E6-3790102AABA5}" type="slidenum">
              <a:rPr lang="en-US"/>
              <a:pPr/>
              <a:t>52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0372DF06-6049-47B9-93D2-C8FF275A5E9F}" type="slidenum">
              <a:rPr lang="en-US"/>
              <a:pPr/>
              <a:t>53</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ABE3343B-F8B6-4ACE-AABC-B4C390DA5CD5}" type="slidenum">
              <a:rPr lang="en-US"/>
              <a:pPr/>
              <a:t>54</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68C9ED25-F2DB-4C96-8F5E-769983D857FD}" type="slidenum">
              <a:rPr lang="en-US"/>
              <a:pPr/>
              <a:t>55</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89A0BD0A-801D-4718-B0C7-15000EFD848D}" type="slidenum">
              <a:rPr lang="en-US"/>
              <a:pPr/>
              <a:t>56</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043C9BDE-CC61-4A37-93AC-6F1105B88971}" type="slidenum">
              <a:rPr lang="en-US"/>
              <a:pPr/>
              <a:t>57</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7F4D7AA-C245-4B92-9F1C-28697ABF0A14}" type="slidenum">
              <a:rPr lang="fr-FR" smtClean="0"/>
              <a:pPr/>
              <a:t>58</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type="sldNum" sz="quarter" idx="5"/>
          </p:nvPr>
        </p:nvSpPr>
        <p:spPr>
          <a:ln/>
        </p:spPr>
        <p:txBody>
          <a:bodyPr/>
          <a:lstStyle/>
          <a:p>
            <a:fld id="{3057223B-74FE-49CD-BBA5-945CBB140879}" type="slidenum">
              <a:rPr lang="fr-FR"/>
              <a:pPr/>
              <a:t>141</a:t>
            </a:fld>
            <a:endParaRPr lang="fr-FR"/>
          </a:p>
        </p:txBody>
      </p:sp>
      <p:sp>
        <p:nvSpPr>
          <p:cNvPr id="194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F0946E0-1E77-4BD7-8FA3-54C31EDC0E7C}" type="slidenum">
              <a:rPr lang="fr-FR" sz="1200">
                <a:latin typeface="Times New Roman" pitchFamily="18" charset="0"/>
              </a:rPr>
              <a:pPr algn="r"/>
              <a:t>141</a:t>
            </a:fld>
            <a:endParaRPr lang="fr-FR" sz="1200">
              <a:latin typeface="Times New Roman" pitchFamily="18" charset="0"/>
            </a:endParaRPr>
          </a:p>
        </p:txBody>
      </p:sp>
      <p:sp>
        <p:nvSpPr>
          <p:cNvPr id="19459"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lstStyle/>
          <a:p>
            <a:endParaRPr lang="fr-FR" sz="2400">
              <a:latin typeface="Times New Roman" pitchFamily="18" charset="0"/>
            </a:endParaRPr>
          </a:p>
        </p:txBody>
      </p:sp>
      <p:sp>
        <p:nvSpPr>
          <p:cNvPr id="19460"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90488" tIns="44450" rIns="90488" bIns="44450" anchor="b"/>
          <a:lstStyle/>
          <a:p>
            <a:pPr algn="r" eaLnBrk="0" hangingPunct="0"/>
            <a:r>
              <a:rPr lang="fr-FR" sz="1200">
                <a:latin typeface="Times New Roman" pitchFamily="18" charset="0"/>
              </a:rPr>
              <a:t>13</a:t>
            </a:r>
          </a:p>
        </p:txBody>
      </p:sp>
      <p:sp>
        <p:nvSpPr>
          <p:cNvPr id="19461"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lstStyle/>
          <a:p>
            <a:endParaRPr lang="fr-FR" sz="2400">
              <a:latin typeface="Times New Roman" pitchFamily="18" charset="0"/>
            </a:endParaRPr>
          </a:p>
        </p:txBody>
      </p:sp>
      <p:sp>
        <p:nvSpPr>
          <p:cNvPr id="19462"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lstStyle/>
          <a:p>
            <a:endParaRPr lang="fr-FR" sz="2400">
              <a:latin typeface="Times New Roman" pitchFamily="18" charset="0"/>
            </a:endParaRPr>
          </a:p>
        </p:txBody>
      </p:sp>
      <p:sp>
        <p:nvSpPr>
          <p:cNvPr id="19463" name="Rectangle 6"/>
          <p:cNvSpPr>
            <a:spLocks noGrp="1" noRot="1" noChangeAspect="1" noChangeArrowheads="1" noTextEdit="1"/>
          </p:cNvSpPr>
          <p:nvPr>
            <p:ph type="sldImg"/>
          </p:nvPr>
        </p:nvSpPr>
        <p:spPr>
          <a:xfrm>
            <a:off x="1150938" y="692150"/>
            <a:ext cx="4556125" cy="3416300"/>
          </a:xfrm>
          <a:solidFill>
            <a:srgbClr val="FFFFFF"/>
          </a:solidFill>
          <a:ln w="12700"/>
        </p:spPr>
      </p:sp>
      <p:sp>
        <p:nvSpPr>
          <p:cNvPr id="19464" name="Rectangle 7"/>
          <p:cNvSpPr>
            <a:spLocks noGrp="1" noChangeArrowheads="1"/>
          </p:cNvSpPr>
          <p:nvPr>
            <p:ph type="body" idx="1"/>
          </p:nvPr>
        </p:nvSpPr>
        <p:spPr>
          <a:xfrm>
            <a:off x="914400" y="4343400"/>
            <a:ext cx="5029200" cy="4114800"/>
          </a:xfrm>
          <a:ln/>
        </p:spPr>
        <p:txBody>
          <a:bodyPr lIns="90488" tIns="44450" rIns="90488" bIns="44450"/>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91BA43-2C29-49B0-A5BB-C881857DD3DC}" type="slidenum">
              <a:rPr lang="en-US"/>
              <a:pPr/>
              <a:t>185</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6196B8-BE6D-4766-B1D0-FFFAAA59A5E6}" type="slidenum">
              <a:rPr lang="en-US"/>
              <a:pPr/>
              <a:t>186</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F2F2E796-5216-422A-93E3-882719DECAFF}" type="slidenum">
              <a:rPr lang="en-US"/>
              <a:pPr/>
              <a:t>27</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CAABA4-1076-4D52-A4ED-E6C957EC2647}" type="slidenum">
              <a:rPr lang="en-US"/>
              <a:pPr/>
              <a:t>187</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32A7E1-D9A2-4D98-8336-C03DF6AF28A5}" type="slidenum">
              <a:rPr lang="en-US"/>
              <a:pPr/>
              <a:t>188</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EB9C5C-4EAF-4B73-ACC1-C0BC07983A3C}" type="slidenum">
              <a:rPr lang="en-US"/>
              <a:pPr/>
              <a:t>189</a:t>
            </a:fld>
            <a:endParaRPr 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8FD735-B4DB-4080-8125-CC7547F45726}" type="slidenum">
              <a:rPr lang="en-US"/>
              <a:pPr/>
              <a:t>190</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6BBE99-9154-408E-898E-96AF31476AC9}" type="slidenum">
              <a:rPr lang="en-US"/>
              <a:pPr/>
              <a:t>191</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CEB97B-77F3-468B-A219-ED9199FB80A3}" type="slidenum">
              <a:rPr lang="en-US"/>
              <a:pPr/>
              <a:t>192</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69A87A-0521-46B5-91C6-1E4BE472F1AE}" type="slidenum">
              <a:rPr lang="en-US"/>
              <a:pPr/>
              <a:t>193</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57C965-49F3-48A6-95C4-957F7ED7D505}" type="slidenum">
              <a:rPr lang="en-US"/>
              <a:pPr/>
              <a:t>194</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00FA6-4D95-4D32-B8E8-BF044C06B901}" type="slidenum">
              <a:rPr lang="en-US"/>
              <a:pPr/>
              <a:t>195</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FDB960-6106-4A8F-8635-012B712268CE}" type="slidenum">
              <a:rPr lang="en-US"/>
              <a:pPr/>
              <a:t>196</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1A901B4E-FCA2-4571-B809-631D6B7F9C22}" type="slidenum">
              <a:rPr lang="en-US"/>
              <a:pPr/>
              <a:t>28</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E5D05A-1024-45B8-8822-D8E8148D39F4}" type="slidenum">
              <a:rPr lang="en-US"/>
              <a:pPr/>
              <a:t>197</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BDC75B-5E0E-430F-AF0D-16047DEA898E}" type="slidenum">
              <a:rPr lang="en-US"/>
              <a:pPr/>
              <a:t>198</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135400-98B4-47A1-B8DE-94A01996B5CA}" type="slidenum">
              <a:rPr lang="en-US"/>
              <a:pPr/>
              <a:t>199</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E90585-A6CE-463A-B3B1-8CCAD3EFEEE3}" type="slidenum">
              <a:rPr lang="en-US"/>
              <a:pPr/>
              <a:t>200</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735BA-6496-4605-88E0-FC811E568A5F}" type="slidenum">
              <a:rPr lang="en-US"/>
              <a:pPr/>
              <a:t>201</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C9D852-9083-48C8-AB08-6D4BF55FDE11}" type="slidenum">
              <a:rPr lang="en-US"/>
              <a:pPr/>
              <a:t>202</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F45806-9905-4166-A77B-469EAA8E7844}" type="slidenum">
              <a:rPr lang="en-US"/>
              <a:pPr/>
              <a:t>203</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35201A8D-C47C-43CD-9B59-D2B2A24E90FF}" type="slidenum">
              <a:rPr lang="en-US"/>
              <a:pPr/>
              <a:t>204</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F1CE6099-2E77-4D87-85D6-E299B32405F9}" type="slidenum">
              <a:rPr lang="en-US"/>
              <a:pPr/>
              <a:t>205</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CC278DAC-238F-405D-A38C-70A08A843D93}" type="slidenum">
              <a:rPr lang="en-US"/>
              <a:pPr/>
              <a:t>206</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5A60F9CB-CC5F-4BF9-A086-FA9B7C4602C5}" type="slidenum">
              <a:rPr lang="en-US"/>
              <a:pPr/>
              <a:t>29</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518B8CA4-25D9-4B13-8EC1-4B5CD41D6093}" type="slidenum">
              <a:rPr lang="en-US"/>
              <a:pPr/>
              <a:t>207</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7C279A6-2766-47D0-B09A-6CA725F22E49}" type="slidenum">
              <a:rPr lang="en-US"/>
              <a:pPr/>
              <a:t>208</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B7DD0AC0-B410-4D57-B3CC-F61436CF607F}" type="slidenum">
              <a:rPr lang="en-US"/>
              <a:pPr/>
              <a:t>209</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9E15C16-F7F6-41F0-A289-176CEFA5F4C6}" type="slidenum">
              <a:rPr lang="fr-FR" smtClean="0"/>
              <a:pPr/>
              <a:t>214</a:t>
            </a:fld>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2E98FA48-0680-49F6-A8E6-3790102AABA5}" type="slidenum">
              <a:rPr lang="en-US"/>
              <a:pPr/>
              <a:t>216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0372DF06-6049-47B9-93D2-C8FF275A5E9F}" type="slidenum">
              <a:rPr lang="en-US"/>
              <a:pPr/>
              <a:t>217</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ABE3343B-F8B6-4ACE-AABC-B4C390DA5CD5}" type="slidenum">
              <a:rPr lang="en-US"/>
              <a:pPr/>
              <a:t>218</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68C9ED25-F2DB-4C96-8F5E-769983D857FD}" type="slidenum">
              <a:rPr lang="en-US"/>
              <a:pPr/>
              <a:t>219</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89A0BD0A-801D-4718-B0C7-15000EFD848D}" type="slidenum">
              <a:rPr lang="en-US"/>
              <a:pPr/>
              <a:t>220</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043C9BDE-CC61-4A37-93AC-6F1105B88971}" type="slidenum">
              <a:rPr lang="en-US"/>
              <a:pPr/>
              <a:t>221</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8381D1A-2C19-4E63-A1BF-45340920ADD7}" type="slidenum">
              <a:rPr lang="en-US"/>
              <a:pPr/>
              <a:t>30</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2BA8047-AEDD-4AE5-90E0-D123AD1D6AE8}" type="slidenum">
              <a:rPr lang="en-US"/>
              <a:pPr/>
              <a:t>226</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B103724E-2982-4C25-BC96-796C1E3F64BF}" type="slidenum">
              <a:rPr lang="en-US"/>
              <a:pPr/>
              <a:t>227</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5ABF7AD-0B29-446D-B979-6BA19051C09E}" type="slidenum">
              <a:rPr lang="en-US"/>
              <a:pPr/>
              <a:t>230</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075CA01-0CC4-4279-8296-101204CD08E0}" type="slidenum">
              <a:rPr lang="en-US"/>
              <a:pPr/>
              <a:t>234</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582272E-DD14-4928-B705-10D993223063}" type="slidenum">
              <a:rPr lang="en-US"/>
              <a:pPr/>
              <a:t>239</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29D532EB-F203-4122-99A4-E5C556D2B690}" type="slidenum">
              <a:rPr lang="en-US"/>
              <a:pPr/>
              <a:t>240</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DB6368AA-31ED-490E-B16B-CBCCFA766FF8}" type="slidenum">
              <a:rPr lang="en-US"/>
              <a:pPr/>
              <a:t>241</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53D27CCD-545B-4407-BC22-0BBF1C2AF86E}" type="slidenum">
              <a:rPr lang="en-US"/>
              <a:pPr/>
              <a:t>242</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F2F2E796-5216-422A-93E3-882719DECAFF}" type="slidenum">
              <a:rPr lang="en-US"/>
              <a:pPr/>
              <a:t>243</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1A901B4E-FCA2-4571-B809-631D6B7F9C22}" type="slidenum">
              <a:rPr lang="en-US"/>
              <a:pPr/>
              <a:t>244</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5ABF7AD-0B29-446D-B979-6BA19051C09E}" type="slidenum">
              <a:rPr lang="en-US"/>
              <a:pPr/>
              <a:t>31</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5A60F9CB-CC5F-4BF9-A086-FA9B7C4602C5}" type="slidenum">
              <a:rPr lang="en-US"/>
              <a:pPr/>
              <a:t>245</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8381D1A-2C19-4E63-A1BF-45340920ADD7}" type="slidenum">
              <a:rPr lang="en-US"/>
              <a:pPr/>
              <a:t>246</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270A9E84-46CF-4771-AC05-88354055AD50}" type="slidenum">
              <a:rPr lang="en-US"/>
              <a:pPr/>
              <a:t>247</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2530" name="Espace réservé des commentaires 2"/>
          <p:cNvSpPr>
            <a:spLocks noGrp="1"/>
          </p:cNvSpPr>
          <p:nvPr>
            <p:ph type="body" idx="1"/>
          </p:nvPr>
        </p:nvSpPr>
        <p:spPr bwMode="auto">
          <a:noFill/>
        </p:spPr>
        <p:txBody>
          <a:bodyPr/>
          <a:lstStyle/>
          <a:p>
            <a:pPr eaLnBrk="1" hangingPunct="1">
              <a:spcBef>
                <a:spcPct val="0"/>
              </a:spcBef>
            </a:pPr>
            <a:r>
              <a:rPr lang="fr-FR">
                <a:ea typeface="ＭＳ Ｐゴシック" pitchFamily="34" charset="-128"/>
              </a:rPr>
              <a:t>gomes</a:t>
            </a:r>
          </a:p>
        </p:txBody>
      </p:sp>
      <p:sp>
        <p:nvSpPr>
          <p:cNvPr id="22531" name="Espace réservé du numéro de diapositive 3"/>
          <p:cNvSpPr>
            <a:spLocks noGrp="1"/>
          </p:cNvSpPr>
          <p:nvPr>
            <p:ph type="sldNum" sz="quarter" idx="5"/>
          </p:nvPr>
        </p:nvSpPr>
        <p:spPr bwMode="auto">
          <a:noFill/>
          <a:ln>
            <a:miter lim="800000"/>
            <a:headEnd/>
            <a:tailEnd/>
          </a:ln>
        </p:spPr>
        <p:txBody>
          <a:bodyPr/>
          <a:lstStyle/>
          <a:p>
            <a:fld id="{1A6BDCA6-A207-407F-BE3D-F415D66E171D}" type="slidenum">
              <a:rPr lang="fr-FR"/>
              <a:pPr/>
              <a:t>272</a:t>
            </a:fld>
            <a:endParaRPr lang="fr-F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4578" name="Espace réservé des commentaires 2"/>
          <p:cNvSpPr>
            <a:spLocks noGrp="1"/>
          </p:cNvSpPr>
          <p:nvPr>
            <p:ph type="body" idx="1"/>
          </p:nvPr>
        </p:nvSpPr>
        <p:spPr bwMode="auto">
          <a:noFill/>
        </p:spPr>
        <p:txBody>
          <a:bodyPr/>
          <a:lstStyle/>
          <a:p>
            <a:pPr eaLnBrk="1" hangingPunct="1">
              <a:spcBef>
                <a:spcPct val="0"/>
              </a:spcBef>
            </a:pPr>
            <a:r>
              <a:rPr lang="fr-FR">
                <a:ea typeface="ＭＳ Ｐゴシック" pitchFamily="34" charset="-128"/>
              </a:rPr>
              <a:t>gomes</a:t>
            </a:r>
          </a:p>
        </p:txBody>
      </p:sp>
      <p:sp>
        <p:nvSpPr>
          <p:cNvPr id="24579" name="Espace réservé du numéro de diapositive 3"/>
          <p:cNvSpPr>
            <a:spLocks noGrp="1"/>
          </p:cNvSpPr>
          <p:nvPr>
            <p:ph type="sldNum" sz="quarter" idx="5"/>
          </p:nvPr>
        </p:nvSpPr>
        <p:spPr bwMode="auto">
          <a:noFill/>
          <a:ln>
            <a:miter lim="800000"/>
            <a:headEnd/>
            <a:tailEnd/>
          </a:ln>
        </p:spPr>
        <p:txBody>
          <a:bodyPr/>
          <a:lstStyle/>
          <a:p>
            <a:fld id="{05B9346D-735B-4B47-B4DC-6E5762DFF8B0}" type="slidenum">
              <a:rPr lang="fr-FR"/>
              <a:pPr/>
              <a:t>273</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7F4D7AA-C245-4B92-9F1C-28697ABF0A14}" type="slidenum">
              <a:rPr lang="fr-FR" smtClean="0"/>
              <a:pPr/>
              <a:t>34</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6196B8-BE6D-4766-B1D0-FFFAAA59A5E6}" type="slidenum">
              <a:rPr lang="en-US"/>
              <a:pPr/>
              <a:t>37</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F79BE30F-A38F-49B9-AEE0-4BE171802E7F}" type="slidenum">
              <a:rPr lang="fr-F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229DCED0-FBF2-4195-9C9D-B1B7DB288541}" type="slidenum">
              <a:rPr lang="fr-F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E56D786D-019F-4961-AB1F-857693EB5A21}" type="slidenum">
              <a:rPr lang="fr-F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A6B65AD4-8681-451E-8AD0-B04149DA1202}" type="slidenum">
              <a:rPr lang="fr-F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5D9B392F-509F-4ECC-ABF1-852C21CE05A3}" type="slidenum">
              <a:rPr lang="fr-F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FAFBA114-E5B5-4C1F-AD83-AF677BC2F472}" type="slidenum">
              <a:rPr lang="fr-F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vl1pPr>
          </a:lstStyle>
          <a:p>
            <a:endParaRPr lang="fr-FR"/>
          </a:p>
        </p:txBody>
      </p:sp>
      <p:sp>
        <p:nvSpPr>
          <p:cNvPr id="8" name="Espace réservé du pied de page 7"/>
          <p:cNvSpPr>
            <a:spLocks noGrp="1"/>
          </p:cNvSpPr>
          <p:nvPr>
            <p:ph type="ftr" sz="quarter" idx="11"/>
          </p:nvPr>
        </p:nvSpPr>
        <p:spPr/>
        <p:txBody>
          <a:bodyPr/>
          <a:lstStyle>
            <a:lvl1pPr>
              <a:defRPr/>
            </a:lvl1pPr>
          </a:lstStyle>
          <a:p>
            <a:endParaRPr lang="fr-FR"/>
          </a:p>
        </p:txBody>
      </p:sp>
      <p:sp>
        <p:nvSpPr>
          <p:cNvPr id="9" name="Espace réservé du numéro de diapositive 8"/>
          <p:cNvSpPr>
            <a:spLocks noGrp="1"/>
          </p:cNvSpPr>
          <p:nvPr>
            <p:ph type="sldNum" sz="quarter" idx="12"/>
          </p:nvPr>
        </p:nvSpPr>
        <p:spPr/>
        <p:txBody>
          <a:bodyPr/>
          <a:lstStyle>
            <a:lvl1pPr>
              <a:defRPr/>
            </a:lvl1pPr>
          </a:lstStyle>
          <a:p>
            <a:fld id="{8969A175-5090-4CDB-A8CE-69E61DF92D52}" type="slidenum">
              <a:rPr lang="fr-F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lvl1pPr>
              <a:defRPr/>
            </a:lvl1pPr>
          </a:lstStyle>
          <a:p>
            <a:endParaRPr lang="fr-FR"/>
          </a:p>
        </p:txBody>
      </p:sp>
      <p:sp>
        <p:nvSpPr>
          <p:cNvPr id="4" name="Espace réservé du pied de page 3"/>
          <p:cNvSpPr>
            <a:spLocks noGrp="1"/>
          </p:cNvSpPr>
          <p:nvPr>
            <p:ph type="ftr" sz="quarter" idx="11"/>
          </p:nvPr>
        </p:nvSpPr>
        <p:spPr/>
        <p:txBody>
          <a:bodyPr/>
          <a:lstStyle>
            <a:lvl1pPr>
              <a:defRPr/>
            </a:lvl1pPr>
          </a:lstStyle>
          <a:p>
            <a:endParaRPr lang="fr-FR"/>
          </a:p>
        </p:txBody>
      </p:sp>
      <p:sp>
        <p:nvSpPr>
          <p:cNvPr id="5" name="Espace réservé du numéro de diapositive 4"/>
          <p:cNvSpPr>
            <a:spLocks noGrp="1"/>
          </p:cNvSpPr>
          <p:nvPr>
            <p:ph type="sldNum" sz="quarter" idx="12"/>
          </p:nvPr>
        </p:nvSpPr>
        <p:spPr/>
        <p:txBody>
          <a:bodyPr/>
          <a:lstStyle>
            <a:lvl1pPr>
              <a:defRPr/>
            </a:lvl1pPr>
          </a:lstStyle>
          <a:p>
            <a:fld id="{99A7FEF0-259A-4DAA-B3D9-E219D1772B69}" type="slidenum">
              <a:rPr lang="fr-F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p>
        </p:txBody>
      </p:sp>
      <p:sp>
        <p:nvSpPr>
          <p:cNvPr id="3" name="Espace réservé du pied de page 2"/>
          <p:cNvSpPr>
            <a:spLocks noGrp="1"/>
          </p:cNvSpPr>
          <p:nvPr>
            <p:ph type="ftr" sz="quarter" idx="11"/>
          </p:nvPr>
        </p:nvSpPr>
        <p:spPr/>
        <p:txBody>
          <a:bodyPr/>
          <a:lstStyle>
            <a:lvl1pPr>
              <a:defRPr/>
            </a:lvl1pPr>
          </a:lstStyle>
          <a:p>
            <a:endParaRPr lang="fr-FR"/>
          </a:p>
        </p:txBody>
      </p:sp>
      <p:sp>
        <p:nvSpPr>
          <p:cNvPr id="4" name="Espace réservé du numéro de diapositive 3"/>
          <p:cNvSpPr>
            <a:spLocks noGrp="1"/>
          </p:cNvSpPr>
          <p:nvPr>
            <p:ph type="sldNum" sz="quarter" idx="12"/>
          </p:nvPr>
        </p:nvSpPr>
        <p:spPr/>
        <p:txBody>
          <a:bodyPr/>
          <a:lstStyle>
            <a:lvl1pPr>
              <a:defRPr/>
            </a:lvl1pPr>
          </a:lstStyle>
          <a:p>
            <a:fld id="{A54C715E-CDD6-49AD-8522-5224F47E6A54}" type="slidenum">
              <a:rPr lang="fr-F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8593A35C-F613-44FB-B357-B0E317C4F9BD}" type="slidenum">
              <a:rPr lang="fr-F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AE48A2BC-7BC8-42EF-8C87-6DBBDD0EFA7D}" type="slidenum">
              <a:rPr lang="fr-F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858E4C3-7F78-4811-AE9D-4D22F32FA5D0}"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15.jpeg"/><Relationship Id="rId4" Type="http://schemas.openxmlformats.org/officeDocument/2006/relationships/image" Target="../media/image114.jpeg"/></Relationships>
</file>

<file path=ppt/slides/_rels/slide10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7.jpeg"/></Relationships>
</file>

<file path=ppt/slides/_rels/slide10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87.jpeg"/><Relationship Id="rId7" Type="http://schemas.openxmlformats.org/officeDocument/2006/relationships/image" Target="../media/image125.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oleObject" Target="../embeddings/oleObject6.bin"/></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xml"/><Relationship Id="rId4" Type="http://schemas.openxmlformats.org/officeDocument/2006/relationships/image" Target="../media/image9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oleObject" Target="../embeddings/oleObject7.bin"/><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oleObject" Target="../embeddings/oleObject8.bin"/><Relationship Id="rId7" Type="http://schemas.openxmlformats.org/officeDocument/2006/relationships/image" Target="../media/image9.jpe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133.png"/><Relationship Id="rId10" Type="http://schemas.openxmlformats.org/officeDocument/2006/relationships/image" Target="../media/image11.jpeg"/><Relationship Id="rId4" Type="http://schemas.openxmlformats.org/officeDocument/2006/relationships/image" Target="../media/image132.png"/><Relationship Id="rId9" Type="http://schemas.openxmlformats.org/officeDocument/2006/relationships/image" Target="../media/image10.jpeg"/></Relationships>
</file>

<file path=ppt/slides/_rels/slide16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30.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18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7.jpeg"/><Relationship Id="rId7"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0.jpeg"/></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 Id="rId5" Type="http://schemas.openxmlformats.org/officeDocument/2006/relationships/image" Target="../media/image154.png"/><Relationship Id="rId4" Type="http://schemas.openxmlformats.org/officeDocument/2006/relationships/image" Target="../media/image153.png"/></Relationships>
</file>

<file path=ppt/slides/_rels/slide22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 Id="rId4" Type="http://schemas.openxmlformats.org/officeDocument/2006/relationships/image" Target="../media/image158.jpeg"/></Relationships>
</file>

<file path=ppt/slides/_rels/slide22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23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 Id="rId5" Type="http://schemas.openxmlformats.org/officeDocument/2006/relationships/image" Target="../media/image166.jpeg"/><Relationship Id="rId4" Type="http://schemas.openxmlformats.org/officeDocument/2006/relationships/image" Target="../media/image24.jpe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 Id="rId4" Type="http://schemas.openxmlformats.org/officeDocument/2006/relationships/image" Target="../media/image169.jpeg"/></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3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7.jpeg"/><Relationship Id="rId7" Type="http://schemas.openxmlformats.org/officeDocument/2006/relationships/image" Target="../media/image45.jpe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4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171.jpeg"/></Relationships>
</file>

<file path=ppt/slides/_rels/slide241.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24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4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4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5.png"/><Relationship Id="rId7" Type="http://schemas.openxmlformats.org/officeDocument/2006/relationships/image" Target="../media/image60.jpe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1.jpeg"/></Relationships>
</file>

<file path=ppt/slides/_rels/slide24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5.png"/><Relationship Id="rId7" Type="http://schemas.openxmlformats.org/officeDocument/2006/relationships/image" Target="../media/image60.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pn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jpeg"/></Relationships>
</file>

<file path=ppt/slides/_rels/slide2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7.jpeg"/><Relationship Id="rId7"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0.jpe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84.jpeg"/></Relationships>
</file>

<file path=ppt/slides/_rels/slide27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85.pn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5.png"/><Relationship Id="rId7"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1.jpeg"/></Relationships>
</file>

<file path=ppt/slides/_rels/slide2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5.png"/><Relationship Id="rId7"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pn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Disseminated_intravascular_coagulation" TargetMode="External"/><Relationship Id="rId7"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oleObject" Target="../embeddings/oleObject2.bin"/><Relationship Id="rId4" Type="http://schemas.openxmlformats.org/officeDocument/2006/relationships/image" Target="../media/image9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xml"/><Relationship Id="rId4" Type="http://schemas.openxmlformats.org/officeDocument/2006/relationships/image" Target="../media/image9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102.jpeg"/><Relationship Id="rId4" Type="http://schemas.openxmlformats.org/officeDocument/2006/relationships/image" Target="../media/image81.png"/><Relationship Id="rId9" Type="http://schemas.openxmlformats.org/officeDocument/2006/relationships/image" Target="../media/image85.png"/></Relationships>
</file>

<file path=ppt/slides/_rels/slide8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85.xml.rels><?xml version="1.0" encoding="UTF-8" standalone="yes"?>
<Relationships xmlns="http://schemas.openxmlformats.org/package/2006/relationships"><Relationship Id="rId2" Type="http://schemas.openxmlformats.org/officeDocument/2006/relationships/hyperlink" Target="http://www.pathologyoutlines.com/topic/skintumornonmelanocytichemangioendothelioma.html"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87.xml.rels><?xml version="1.0" encoding="UTF-8" standalone="yes"?>
<Relationships xmlns="http://schemas.openxmlformats.org/package/2006/relationships"><Relationship Id="rId3" Type="http://schemas.openxmlformats.org/officeDocument/2006/relationships/hyperlink" Target="https://ghr.nlm.nih.gov/gene/TEK" TargetMode="External"/><Relationship Id="rId2" Type="http://schemas.openxmlformats.org/officeDocument/2006/relationships/hyperlink" Target="https://ghr.nlm.nih.gov/art/large/arterylayers.jpeg"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23221" y="403225"/>
            <a:ext cx="8548366" cy="2123658"/>
          </a:xfrm>
          <a:prstGeom prst="rect">
            <a:avLst/>
          </a:prstGeom>
          <a:noFill/>
          <a:ln w="9525">
            <a:solidFill>
              <a:schemeClr val="tx1"/>
            </a:solidFill>
            <a:miter lim="800000"/>
            <a:headEnd/>
            <a:tailEnd/>
          </a:ln>
          <a:effectLst/>
        </p:spPr>
        <p:txBody>
          <a:bodyPr wrap="none">
            <a:spAutoFit/>
          </a:bodyPr>
          <a:lstStyle/>
          <a:p>
            <a:pPr algn="ctr"/>
            <a:r>
              <a:rPr lang="fr-FR" sz="4400" b="1" dirty="0">
                <a:solidFill>
                  <a:schemeClr val="bg1"/>
                </a:solidFill>
              </a:rPr>
              <a:t>ANGIODYSPLASIAS</a:t>
            </a:r>
          </a:p>
          <a:p>
            <a:pPr algn="ctr"/>
            <a:r>
              <a:rPr lang="fr-FR" sz="4400" b="1" dirty="0">
                <a:solidFill>
                  <a:schemeClr val="bg1"/>
                </a:solidFill>
              </a:rPr>
              <a:t>or</a:t>
            </a:r>
          </a:p>
          <a:p>
            <a:pPr algn="ctr"/>
            <a:r>
              <a:rPr lang="fr-FR" sz="4400" b="1" dirty="0">
                <a:solidFill>
                  <a:schemeClr val="bg1"/>
                </a:solidFill>
              </a:rPr>
              <a:t>VASCULAR MALFORMATIONS</a:t>
            </a:r>
          </a:p>
        </p:txBody>
      </p:sp>
      <p:sp>
        <p:nvSpPr>
          <p:cNvPr id="4099" name="Text Box 3"/>
          <p:cNvSpPr txBox="1">
            <a:spLocks noChangeArrowheads="1"/>
          </p:cNvSpPr>
          <p:nvPr/>
        </p:nvSpPr>
        <p:spPr bwMode="auto">
          <a:xfrm>
            <a:off x="971600" y="2708920"/>
            <a:ext cx="7544230" cy="2862322"/>
          </a:xfrm>
          <a:prstGeom prst="rect">
            <a:avLst/>
          </a:prstGeom>
          <a:noFill/>
          <a:ln w="9525">
            <a:noFill/>
            <a:miter lim="800000"/>
            <a:headEnd/>
            <a:tailEnd/>
          </a:ln>
          <a:effectLst/>
        </p:spPr>
        <p:txBody>
          <a:bodyPr wrap="square">
            <a:spAutoFit/>
          </a:bodyPr>
          <a:lstStyle/>
          <a:p>
            <a:pPr algn="ctr"/>
            <a:r>
              <a:rPr lang="fr-FR" sz="3600" b="1" dirty="0">
                <a:solidFill>
                  <a:schemeClr val="bg1"/>
                </a:solidFill>
              </a:rPr>
              <a:t>Congénital </a:t>
            </a:r>
            <a:r>
              <a:rPr lang="fr-FR" sz="3600" b="1" dirty="0" err="1">
                <a:solidFill>
                  <a:schemeClr val="bg1"/>
                </a:solidFill>
              </a:rPr>
              <a:t>usually</a:t>
            </a:r>
            <a:r>
              <a:rPr lang="fr-FR" sz="3600" b="1" dirty="0">
                <a:solidFill>
                  <a:schemeClr val="bg1"/>
                </a:solidFill>
              </a:rPr>
              <a:t> non </a:t>
            </a:r>
            <a:r>
              <a:rPr lang="fr-FR" sz="3600" b="1" dirty="0" err="1">
                <a:solidFill>
                  <a:schemeClr val="bg1"/>
                </a:solidFill>
              </a:rPr>
              <a:t>hereditary</a:t>
            </a:r>
            <a:r>
              <a:rPr lang="fr-FR" sz="3600" b="1" dirty="0">
                <a:solidFill>
                  <a:schemeClr val="bg1"/>
                </a:solidFill>
              </a:rPr>
              <a:t> </a:t>
            </a:r>
            <a:r>
              <a:rPr lang="fr-FR" sz="3600" b="1" dirty="0" err="1">
                <a:solidFill>
                  <a:schemeClr val="bg1"/>
                </a:solidFill>
              </a:rPr>
              <a:t>rarely</a:t>
            </a:r>
            <a:r>
              <a:rPr lang="fr-FR" sz="3600" b="1" dirty="0">
                <a:solidFill>
                  <a:schemeClr val="bg1"/>
                </a:solidFill>
              </a:rPr>
              <a:t> familial but more </a:t>
            </a:r>
            <a:r>
              <a:rPr lang="fr-FR" sz="3600" b="1" dirty="0" err="1">
                <a:solidFill>
                  <a:schemeClr val="bg1"/>
                </a:solidFill>
              </a:rPr>
              <a:t>frequentely</a:t>
            </a:r>
            <a:r>
              <a:rPr lang="fr-FR" sz="3600" b="1" dirty="0">
                <a:solidFill>
                  <a:schemeClr val="bg1"/>
                </a:solidFill>
              </a:rPr>
              <a:t> </a:t>
            </a:r>
            <a:r>
              <a:rPr lang="fr-FR" sz="3600" b="1" dirty="0" err="1">
                <a:solidFill>
                  <a:schemeClr val="bg1"/>
                </a:solidFill>
              </a:rPr>
              <a:t>somatic</a:t>
            </a:r>
            <a:r>
              <a:rPr lang="fr-FR" sz="3600" b="1" dirty="0">
                <a:solidFill>
                  <a:schemeClr val="bg1"/>
                </a:solidFill>
              </a:rPr>
              <a:t> mutations  </a:t>
            </a:r>
          </a:p>
          <a:p>
            <a:pPr algn="ctr"/>
            <a:r>
              <a:rPr lang="fr-FR" sz="3600" b="1" dirty="0">
                <a:solidFill>
                  <a:schemeClr val="bg1"/>
                </a:solidFill>
              </a:rPr>
              <a:t>(</a:t>
            </a:r>
            <a:r>
              <a:rPr lang="fr-FR" sz="3600" b="1" dirty="0" err="1">
                <a:solidFill>
                  <a:schemeClr val="bg1"/>
                </a:solidFill>
              </a:rPr>
              <a:t>Dysembryogenesis</a:t>
            </a:r>
            <a:r>
              <a:rPr lang="fr-FR" sz="3600" b="1" dirty="0">
                <a:solidFill>
                  <a:schemeClr val="bg1"/>
                </a:solidFill>
              </a:rPr>
              <a:t>)</a:t>
            </a:r>
          </a:p>
          <a:p>
            <a:pPr algn="ctr"/>
            <a:r>
              <a:rPr lang="fr-FR" sz="3600" b="1" dirty="0">
                <a:solidFill>
                  <a:schemeClr val="bg1"/>
                </a:solidFill>
              </a:rPr>
              <a:t> </a:t>
            </a:r>
          </a:p>
        </p:txBody>
      </p:sp>
      <p:sp>
        <p:nvSpPr>
          <p:cNvPr id="4111" name="Text Box 15"/>
          <p:cNvSpPr txBox="1">
            <a:spLocks noChangeArrowheads="1"/>
          </p:cNvSpPr>
          <p:nvPr/>
        </p:nvSpPr>
        <p:spPr bwMode="auto">
          <a:xfrm>
            <a:off x="3267075" y="6324600"/>
            <a:ext cx="2464136" cy="461665"/>
          </a:xfrm>
          <a:prstGeom prst="rect">
            <a:avLst/>
          </a:prstGeom>
          <a:noFill/>
          <a:ln w="9525">
            <a:noFill/>
            <a:miter lim="800000"/>
            <a:headEnd/>
            <a:tailEnd/>
          </a:ln>
          <a:effectLst/>
        </p:spPr>
        <p:txBody>
          <a:bodyPr wrap="none">
            <a:spAutoFit/>
          </a:bodyPr>
          <a:lstStyle/>
          <a:p>
            <a:r>
              <a:rPr lang="fr-FR" dirty="0">
                <a:solidFill>
                  <a:schemeClr val="bg1"/>
                </a:solidFill>
              </a:rPr>
              <a:t>Claude Franceschi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AutoShape 2"/>
          <p:cNvSpPr>
            <a:spLocks noChangeArrowheads="1"/>
          </p:cNvSpPr>
          <p:nvPr/>
        </p:nvSpPr>
        <p:spPr bwMode="auto">
          <a:xfrm>
            <a:off x="381000" y="2286000"/>
            <a:ext cx="8534400" cy="4343400"/>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a:endParaRPr lang="fr-FR"/>
          </a:p>
        </p:txBody>
      </p:sp>
      <p:sp>
        <p:nvSpPr>
          <p:cNvPr id="137219" name="Text Box 3"/>
          <p:cNvSpPr txBox="1">
            <a:spLocks noChangeArrowheads="1"/>
          </p:cNvSpPr>
          <p:nvPr/>
        </p:nvSpPr>
        <p:spPr bwMode="auto">
          <a:xfrm>
            <a:off x="533400" y="376238"/>
            <a:ext cx="7924800" cy="584775"/>
          </a:xfrm>
          <a:prstGeom prst="rect">
            <a:avLst/>
          </a:prstGeom>
          <a:solidFill>
            <a:schemeClr val="accent2"/>
          </a:solidFill>
          <a:ln w="9525">
            <a:noFill/>
            <a:miter lim="800000"/>
            <a:headEnd/>
            <a:tailEnd/>
          </a:ln>
          <a:effectLst/>
        </p:spPr>
        <p:txBody>
          <a:bodyPr>
            <a:spAutoFit/>
          </a:bodyPr>
          <a:lstStyle/>
          <a:p>
            <a:pPr algn="ctr"/>
            <a:r>
              <a:rPr lang="fr-FR" sz="3200" b="1" u="sng" dirty="0">
                <a:solidFill>
                  <a:schemeClr val="bg1"/>
                </a:solidFill>
              </a:rPr>
              <a:t>COMBINATED MALFORMATIONS</a:t>
            </a:r>
            <a:endParaRPr lang="fr-FR" sz="3200" b="1" i="1" dirty="0">
              <a:solidFill>
                <a:srgbClr val="FFCC00"/>
              </a:solidFill>
            </a:endParaRPr>
          </a:p>
        </p:txBody>
      </p:sp>
      <p:sp>
        <p:nvSpPr>
          <p:cNvPr id="137220" name="AutoShape 4"/>
          <p:cNvSpPr>
            <a:spLocks noChangeArrowheads="1"/>
          </p:cNvSpPr>
          <p:nvPr/>
        </p:nvSpPr>
        <p:spPr bwMode="auto">
          <a:xfrm>
            <a:off x="609600" y="3091408"/>
            <a:ext cx="2225675" cy="457200"/>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sz="1800" b="1">
                <a:solidFill>
                  <a:schemeClr val="bg1"/>
                </a:solidFill>
              </a:rPr>
              <a:t>Artérielles</a:t>
            </a:r>
            <a:endParaRPr lang="fr-FR" sz="1800"/>
          </a:p>
        </p:txBody>
      </p:sp>
      <p:sp>
        <p:nvSpPr>
          <p:cNvPr id="137221" name="AutoShape 5"/>
          <p:cNvSpPr>
            <a:spLocks noChangeArrowheads="1"/>
          </p:cNvSpPr>
          <p:nvPr/>
        </p:nvSpPr>
        <p:spPr bwMode="auto">
          <a:xfrm>
            <a:off x="533400" y="3853408"/>
            <a:ext cx="2225675" cy="60960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sz="1800" b="1">
                <a:solidFill>
                  <a:schemeClr val="bg1"/>
                </a:solidFill>
              </a:rPr>
              <a:t>Veineuses</a:t>
            </a:r>
            <a:endParaRPr lang="fr-FR" sz="1800"/>
          </a:p>
        </p:txBody>
      </p:sp>
      <p:sp>
        <p:nvSpPr>
          <p:cNvPr id="137222" name="AutoShape 6"/>
          <p:cNvSpPr>
            <a:spLocks noChangeArrowheads="1"/>
          </p:cNvSpPr>
          <p:nvPr/>
        </p:nvSpPr>
        <p:spPr bwMode="auto">
          <a:xfrm>
            <a:off x="533400" y="4767808"/>
            <a:ext cx="2225675" cy="533400"/>
          </a:xfrm>
          <a:prstGeom prst="bevel">
            <a:avLst>
              <a:gd name="adj" fmla="val 12500"/>
            </a:avLst>
          </a:prstGeom>
          <a:solidFill>
            <a:srgbClr val="FFCC00"/>
          </a:solidFill>
          <a:ln w="9525">
            <a:solidFill>
              <a:schemeClr val="tx1"/>
            </a:solidFill>
            <a:miter lim="800000"/>
            <a:headEnd/>
            <a:tailEnd/>
          </a:ln>
          <a:effectLst/>
        </p:spPr>
        <p:txBody>
          <a:bodyPr wrap="none" anchor="ctr"/>
          <a:lstStyle/>
          <a:p>
            <a:pPr algn="ctr"/>
            <a:r>
              <a:rPr lang="fr-FR" sz="1800" b="1">
                <a:solidFill>
                  <a:srgbClr val="000099"/>
                </a:solidFill>
              </a:rPr>
              <a:t>Lymphatiques</a:t>
            </a:r>
            <a:endParaRPr lang="fr-FR" sz="1800"/>
          </a:p>
        </p:txBody>
      </p:sp>
      <p:sp>
        <p:nvSpPr>
          <p:cNvPr id="137223" name="AutoShape 7" descr="Rayures horizontales (noir/blanc)"/>
          <p:cNvSpPr>
            <a:spLocks noChangeArrowheads="1"/>
          </p:cNvSpPr>
          <p:nvPr/>
        </p:nvSpPr>
        <p:spPr bwMode="auto">
          <a:xfrm>
            <a:off x="2514600" y="4310608"/>
            <a:ext cx="2941638" cy="533400"/>
          </a:xfrm>
          <a:prstGeom prst="bevel">
            <a:avLst>
              <a:gd name="adj" fmla="val 12500"/>
            </a:avLst>
          </a:prstGeom>
          <a:pattFill prst="dkHorz">
            <a:fgClr>
              <a:srgbClr val="FFCC00"/>
            </a:fgClr>
            <a:bgClr>
              <a:srgbClr val="000099"/>
            </a:bgClr>
          </a:pattFill>
          <a:ln w="9525">
            <a:solidFill>
              <a:schemeClr val="tx1"/>
            </a:solidFill>
            <a:miter lim="800000"/>
            <a:headEnd/>
            <a:tailEnd/>
          </a:ln>
          <a:effectLst/>
        </p:spPr>
        <p:txBody>
          <a:bodyPr wrap="none" anchor="ctr"/>
          <a:lstStyle/>
          <a:p>
            <a:pPr algn="ctr"/>
            <a:r>
              <a:rPr lang="fr-FR" sz="1800" b="1">
                <a:solidFill>
                  <a:schemeClr val="bg1"/>
                </a:solidFill>
              </a:rPr>
              <a:t>Veino-lymphatiques</a:t>
            </a:r>
            <a:endParaRPr lang="fr-FR" sz="1800"/>
          </a:p>
        </p:txBody>
      </p:sp>
      <p:sp>
        <p:nvSpPr>
          <p:cNvPr id="137224" name="AutoShape 8" descr="Rayures horizontales (noir/blanc)"/>
          <p:cNvSpPr>
            <a:spLocks noChangeArrowheads="1"/>
          </p:cNvSpPr>
          <p:nvPr/>
        </p:nvSpPr>
        <p:spPr bwMode="auto">
          <a:xfrm>
            <a:off x="2743200" y="3396208"/>
            <a:ext cx="2941638" cy="609600"/>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sz="1800" b="1">
                <a:solidFill>
                  <a:schemeClr val="bg1"/>
                </a:solidFill>
              </a:rPr>
              <a:t>Artério-veineuses</a:t>
            </a:r>
            <a:endParaRPr lang="fr-FR" sz="1800"/>
          </a:p>
        </p:txBody>
      </p:sp>
      <p:sp>
        <p:nvSpPr>
          <p:cNvPr id="137225" name="AutoShape 9" descr="Sphères"/>
          <p:cNvSpPr>
            <a:spLocks noChangeArrowheads="1"/>
          </p:cNvSpPr>
          <p:nvPr/>
        </p:nvSpPr>
        <p:spPr bwMode="auto">
          <a:xfrm>
            <a:off x="4953000" y="3853408"/>
            <a:ext cx="3886200" cy="609600"/>
          </a:xfrm>
          <a:prstGeom prst="bevel">
            <a:avLst>
              <a:gd name="adj" fmla="val 12500"/>
            </a:avLst>
          </a:prstGeom>
          <a:pattFill prst="sphere">
            <a:fgClr>
              <a:srgbClr val="FF0000"/>
            </a:fgClr>
            <a:bgClr>
              <a:srgbClr val="FF00FF"/>
            </a:bgClr>
          </a:pattFill>
          <a:ln w="9525">
            <a:solidFill>
              <a:schemeClr val="tx1"/>
            </a:solidFill>
            <a:miter lim="800000"/>
            <a:headEnd/>
            <a:tailEnd/>
          </a:ln>
          <a:effectLst/>
        </p:spPr>
        <p:txBody>
          <a:bodyPr wrap="none" anchor="ctr"/>
          <a:lstStyle/>
          <a:p>
            <a:pPr algn="ctr"/>
            <a:r>
              <a:rPr lang="fr-FR" sz="1800" b="1">
                <a:solidFill>
                  <a:schemeClr val="bg1"/>
                </a:solidFill>
              </a:rPr>
              <a:t>Artério-veino-lymphatiques</a:t>
            </a:r>
          </a:p>
        </p:txBody>
      </p:sp>
      <p:grpSp>
        <p:nvGrpSpPr>
          <p:cNvPr id="3" name="Group 12"/>
          <p:cNvGrpSpPr>
            <a:grpSpLocks/>
          </p:cNvGrpSpPr>
          <p:nvPr/>
        </p:nvGrpSpPr>
        <p:grpSpPr bwMode="auto">
          <a:xfrm>
            <a:off x="3347864" y="5229200"/>
            <a:ext cx="1462088" cy="1282700"/>
            <a:chOff x="1968" y="3656"/>
            <a:chExt cx="489" cy="568"/>
          </a:xfrm>
        </p:grpSpPr>
        <p:sp>
          <p:nvSpPr>
            <p:cNvPr id="137229" name="Freeform 13"/>
            <p:cNvSpPr>
              <a:spLocks/>
            </p:cNvSpPr>
            <p:nvPr/>
          </p:nvSpPr>
          <p:spPr bwMode="auto">
            <a:xfrm>
              <a:off x="1968" y="3656"/>
              <a:ext cx="472" cy="552"/>
            </a:xfrm>
            <a:custGeom>
              <a:avLst/>
              <a:gdLst/>
              <a:ahLst/>
              <a:cxnLst>
                <a:cxn ang="0">
                  <a:pos x="256" y="104"/>
                </a:cxn>
                <a:cxn ang="0">
                  <a:pos x="304" y="8"/>
                </a:cxn>
                <a:cxn ang="0">
                  <a:pos x="352" y="56"/>
                </a:cxn>
                <a:cxn ang="0">
                  <a:pos x="448" y="8"/>
                </a:cxn>
                <a:cxn ang="0">
                  <a:pos x="448" y="104"/>
                </a:cxn>
                <a:cxn ang="0">
                  <a:pos x="304" y="200"/>
                </a:cxn>
                <a:cxn ang="0">
                  <a:pos x="160" y="440"/>
                </a:cxn>
                <a:cxn ang="0">
                  <a:pos x="160" y="536"/>
                </a:cxn>
                <a:cxn ang="0">
                  <a:pos x="64" y="536"/>
                </a:cxn>
                <a:cxn ang="0">
                  <a:pos x="16" y="536"/>
                </a:cxn>
                <a:cxn ang="0">
                  <a:pos x="16" y="488"/>
                </a:cxn>
                <a:cxn ang="0">
                  <a:pos x="112" y="392"/>
                </a:cxn>
                <a:cxn ang="0">
                  <a:pos x="256" y="104"/>
                </a:cxn>
              </a:cxnLst>
              <a:rect l="0" t="0" r="r" b="b"/>
              <a:pathLst>
                <a:path w="472" h="552">
                  <a:moveTo>
                    <a:pt x="256" y="104"/>
                  </a:moveTo>
                  <a:cubicBezTo>
                    <a:pt x="288" y="40"/>
                    <a:pt x="288" y="16"/>
                    <a:pt x="304" y="8"/>
                  </a:cubicBezTo>
                  <a:cubicBezTo>
                    <a:pt x="320" y="0"/>
                    <a:pt x="328" y="56"/>
                    <a:pt x="352" y="56"/>
                  </a:cubicBezTo>
                  <a:cubicBezTo>
                    <a:pt x="376" y="56"/>
                    <a:pt x="432" y="0"/>
                    <a:pt x="448" y="8"/>
                  </a:cubicBezTo>
                  <a:cubicBezTo>
                    <a:pt x="464" y="16"/>
                    <a:pt x="472" y="72"/>
                    <a:pt x="448" y="104"/>
                  </a:cubicBezTo>
                  <a:cubicBezTo>
                    <a:pt x="424" y="136"/>
                    <a:pt x="352" y="144"/>
                    <a:pt x="304" y="200"/>
                  </a:cubicBezTo>
                  <a:cubicBezTo>
                    <a:pt x="256" y="256"/>
                    <a:pt x="184" y="384"/>
                    <a:pt x="160" y="440"/>
                  </a:cubicBezTo>
                  <a:cubicBezTo>
                    <a:pt x="136" y="496"/>
                    <a:pt x="176" y="520"/>
                    <a:pt x="160" y="536"/>
                  </a:cubicBezTo>
                  <a:cubicBezTo>
                    <a:pt x="144" y="552"/>
                    <a:pt x="88" y="536"/>
                    <a:pt x="64" y="536"/>
                  </a:cubicBezTo>
                  <a:cubicBezTo>
                    <a:pt x="40" y="536"/>
                    <a:pt x="24" y="544"/>
                    <a:pt x="16" y="536"/>
                  </a:cubicBezTo>
                  <a:cubicBezTo>
                    <a:pt x="8" y="528"/>
                    <a:pt x="0" y="512"/>
                    <a:pt x="16" y="488"/>
                  </a:cubicBezTo>
                  <a:cubicBezTo>
                    <a:pt x="32" y="464"/>
                    <a:pt x="72" y="456"/>
                    <a:pt x="112" y="392"/>
                  </a:cubicBezTo>
                  <a:cubicBezTo>
                    <a:pt x="152" y="328"/>
                    <a:pt x="224" y="168"/>
                    <a:pt x="256" y="104"/>
                  </a:cubicBezTo>
                  <a:close/>
                </a:path>
              </a:pathLst>
            </a:custGeom>
            <a:solidFill>
              <a:schemeClr val="bg1"/>
            </a:solidFill>
            <a:ln w="9525">
              <a:solidFill>
                <a:schemeClr val="tx1"/>
              </a:solidFill>
              <a:round/>
              <a:headEnd/>
              <a:tailEnd/>
            </a:ln>
            <a:effectLst/>
          </p:spPr>
          <p:txBody>
            <a:bodyPr wrap="none" anchor="ctr"/>
            <a:lstStyle/>
            <a:p>
              <a:endParaRPr lang="fr-FR"/>
            </a:p>
          </p:txBody>
        </p:sp>
        <p:sp>
          <p:nvSpPr>
            <p:cNvPr id="137230" name="Freeform 14" descr="Rayures verticales (noir/blanc)"/>
            <p:cNvSpPr>
              <a:spLocks/>
            </p:cNvSpPr>
            <p:nvPr/>
          </p:nvSpPr>
          <p:spPr bwMode="auto">
            <a:xfrm>
              <a:off x="2112" y="3752"/>
              <a:ext cx="345" cy="472"/>
            </a:xfrm>
            <a:custGeom>
              <a:avLst/>
              <a:gdLst/>
              <a:ahLst/>
              <a:cxnLst>
                <a:cxn ang="0">
                  <a:pos x="0" y="440"/>
                </a:cxn>
                <a:cxn ang="0">
                  <a:pos x="233" y="347"/>
                </a:cxn>
                <a:cxn ang="0">
                  <a:pos x="336" y="152"/>
                </a:cxn>
                <a:cxn ang="0">
                  <a:pos x="288" y="8"/>
                </a:cxn>
                <a:cxn ang="0">
                  <a:pos x="240" y="104"/>
                </a:cxn>
                <a:cxn ang="0">
                  <a:pos x="101" y="207"/>
                </a:cxn>
                <a:cxn ang="0">
                  <a:pos x="0" y="440"/>
                </a:cxn>
              </a:cxnLst>
              <a:rect l="0" t="0" r="r" b="b"/>
              <a:pathLst>
                <a:path w="345" h="472">
                  <a:moveTo>
                    <a:pt x="0" y="440"/>
                  </a:moveTo>
                  <a:cubicBezTo>
                    <a:pt x="7" y="472"/>
                    <a:pt x="177" y="395"/>
                    <a:pt x="233" y="347"/>
                  </a:cubicBezTo>
                  <a:cubicBezTo>
                    <a:pt x="289" y="299"/>
                    <a:pt x="327" y="208"/>
                    <a:pt x="336" y="152"/>
                  </a:cubicBezTo>
                  <a:cubicBezTo>
                    <a:pt x="345" y="96"/>
                    <a:pt x="304" y="16"/>
                    <a:pt x="288" y="8"/>
                  </a:cubicBezTo>
                  <a:cubicBezTo>
                    <a:pt x="272" y="0"/>
                    <a:pt x="271" y="71"/>
                    <a:pt x="240" y="104"/>
                  </a:cubicBezTo>
                  <a:cubicBezTo>
                    <a:pt x="209" y="137"/>
                    <a:pt x="141" y="151"/>
                    <a:pt x="101" y="207"/>
                  </a:cubicBezTo>
                  <a:cubicBezTo>
                    <a:pt x="61" y="263"/>
                    <a:pt x="21" y="392"/>
                    <a:pt x="0" y="440"/>
                  </a:cubicBezTo>
                  <a:close/>
                </a:path>
              </a:pathLst>
            </a:custGeom>
            <a:pattFill prst="dkVert">
              <a:fgClr>
                <a:srgbClr val="FF0000"/>
              </a:fgClr>
              <a:bgClr>
                <a:srgbClr val="FFFFFF"/>
              </a:bgClr>
            </a:pattFill>
            <a:ln w="9525">
              <a:solidFill>
                <a:schemeClr val="tx1"/>
              </a:solidFill>
              <a:round/>
              <a:headEnd/>
              <a:tailEnd/>
            </a:ln>
            <a:effectLst/>
          </p:spPr>
          <p:txBody>
            <a:bodyPr wrap="none" anchor="ctr"/>
            <a:lstStyle/>
            <a:p>
              <a:endParaRPr lang="fr-FR"/>
            </a:p>
          </p:txBody>
        </p:sp>
      </p:grpSp>
      <p:sp>
        <p:nvSpPr>
          <p:cNvPr id="137231" name="AutoShape 15"/>
          <p:cNvSpPr>
            <a:spLocks noChangeArrowheads="1"/>
          </p:cNvSpPr>
          <p:nvPr/>
        </p:nvSpPr>
        <p:spPr bwMode="auto">
          <a:xfrm>
            <a:off x="827584" y="5877272"/>
            <a:ext cx="2590800" cy="609600"/>
          </a:xfrm>
          <a:prstGeom prst="bevel">
            <a:avLst>
              <a:gd name="adj" fmla="val 12500"/>
            </a:avLst>
          </a:prstGeom>
          <a:solidFill>
            <a:schemeClr val="accent1"/>
          </a:solidFill>
          <a:ln w="9525">
            <a:solidFill>
              <a:schemeClr val="tx1"/>
            </a:solidFill>
            <a:miter lim="800000"/>
            <a:headEnd/>
            <a:tailEnd/>
          </a:ln>
          <a:effectLst/>
        </p:spPr>
        <p:txBody>
          <a:bodyPr wrap="none" anchor="ctr"/>
          <a:lstStyle/>
          <a:p>
            <a:pPr algn="ctr"/>
            <a:r>
              <a:rPr lang="fr-FR" sz="1800" b="1" dirty="0"/>
              <a:t>OSTEO-MUSCULAR</a:t>
            </a:r>
          </a:p>
          <a:p>
            <a:pPr algn="ctr"/>
            <a:r>
              <a:rPr lang="fr-FR" sz="1800" b="1" dirty="0"/>
              <a:t> DYSTROPHY</a:t>
            </a:r>
          </a:p>
        </p:txBody>
      </p:sp>
      <p:sp>
        <p:nvSpPr>
          <p:cNvPr id="137297" name="Text Box 81"/>
          <p:cNvSpPr txBox="1">
            <a:spLocks noChangeArrowheads="1"/>
          </p:cNvSpPr>
          <p:nvPr/>
        </p:nvSpPr>
        <p:spPr bwMode="auto">
          <a:xfrm>
            <a:off x="2879725" y="5832475"/>
            <a:ext cx="184150" cy="457200"/>
          </a:xfrm>
          <a:prstGeom prst="rect">
            <a:avLst/>
          </a:prstGeom>
          <a:noFill/>
          <a:ln w="9525">
            <a:noFill/>
            <a:miter lim="800000"/>
            <a:headEnd/>
            <a:tailEnd/>
          </a:ln>
          <a:effectLst/>
        </p:spPr>
        <p:txBody>
          <a:bodyPr wrap="none">
            <a:spAutoFit/>
          </a:bodyPr>
          <a:lstStyle/>
          <a:p>
            <a:endParaRPr lang="fr-FR"/>
          </a:p>
        </p:txBody>
      </p:sp>
      <p:sp>
        <p:nvSpPr>
          <p:cNvPr id="137363" name="AutoShape 147"/>
          <p:cNvSpPr>
            <a:spLocks noChangeArrowheads="1"/>
          </p:cNvSpPr>
          <p:nvPr/>
        </p:nvSpPr>
        <p:spPr bwMode="auto">
          <a:xfrm>
            <a:off x="5004048" y="5589240"/>
            <a:ext cx="2590800" cy="866800"/>
          </a:xfrm>
          <a:prstGeom prst="bevel">
            <a:avLst>
              <a:gd name="adj" fmla="val 12500"/>
            </a:avLst>
          </a:prstGeom>
          <a:solidFill>
            <a:srgbClr val="CC3300"/>
          </a:solidFill>
          <a:ln w="9525">
            <a:solidFill>
              <a:srgbClr val="CC3300"/>
            </a:solidFill>
            <a:miter lim="800000"/>
            <a:headEnd/>
            <a:tailEnd/>
          </a:ln>
          <a:effectLst/>
        </p:spPr>
        <p:txBody>
          <a:bodyPr wrap="none" anchor="ctr"/>
          <a:lstStyle/>
          <a:p>
            <a:pPr algn="ctr"/>
            <a:r>
              <a:rPr lang="fr-FR" sz="1800" b="1" dirty="0"/>
              <a:t>NEURO-CUTANEOUS </a:t>
            </a:r>
          </a:p>
          <a:p>
            <a:pPr algn="ctr"/>
            <a:r>
              <a:rPr lang="fr-FR" sz="1800" b="1" dirty="0"/>
              <a:t>DYSTROPHY</a:t>
            </a:r>
          </a:p>
        </p:txBody>
      </p:sp>
      <p:grpSp>
        <p:nvGrpSpPr>
          <p:cNvPr id="6" name="Group 20"/>
          <p:cNvGrpSpPr>
            <a:grpSpLocks/>
          </p:cNvGrpSpPr>
          <p:nvPr/>
        </p:nvGrpSpPr>
        <p:grpSpPr bwMode="auto">
          <a:xfrm flipH="1">
            <a:off x="7543800" y="5029200"/>
            <a:ext cx="990600" cy="1092200"/>
            <a:chOff x="4368" y="2496"/>
            <a:chExt cx="781" cy="880"/>
          </a:xfrm>
        </p:grpSpPr>
        <p:grpSp>
          <p:nvGrpSpPr>
            <p:cNvPr id="7" name="Group 21"/>
            <p:cNvGrpSpPr>
              <a:grpSpLocks/>
            </p:cNvGrpSpPr>
            <p:nvPr/>
          </p:nvGrpSpPr>
          <p:grpSpPr bwMode="auto">
            <a:xfrm>
              <a:off x="4368" y="2496"/>
              <a:ext cx="781" cy="520"/>
              <a:chOff x="4368" y="2496"/>
              <a:chExt cx="781" cy="520"/>
            </a:xfrm>
          </p:grpSpPr>
          <p:grpSp>
            <p:nvGrpSpPr>
              <p:cNvPr id="8" name="Group 22"/>
              <p:cNvGrpSpPr>
                <a:grpSpLocks/>
              </p:cNvGrpSpPr>
              <p:nvPr/>
            </p:nvGrpSpPr>
            <p:grpSpPr bwMode="auto">
              <a:xfrm>
                <a:off x="4368" y="2496"/>
                <a:ext cx="781" cy="455"/>
                <a:chOff x="4368" y="2496"/>
                <a:chExt cx="781" cy="455"/>
              </a:xfrm>
            </p:grpSpPr>
            <p:sp>
              <p:nvSpPr>
                <p:cNvPr id="137239" name="Freeform 23"/>
                <p:cNvSpPr>
                  <a:spLocks/>
                </p:cNvSpPr>
                <p:nvPr/>
              </p:nvSpPr>
              <p:spPr bwMode="auto">
                <a:xfrm>
                  <a:off x="4368" y="2496"/>
                  <a:ext cx="781" cy="455"/>
                </a:xfrm>
                <a:custGeom>
                  <a:avLst/>
                  <a:gdLst/>
                  <a:ahLst/>
                  <a:cxnLst>
                    <a:cxn ang="0">
                      <a:pos x="817" y="42"/>
                    </a:cxn>
                    <a:cxn ang="0">
                      <a:pos x="975" y="16"/>
                    </a:cxn>
                    <a:cxn ang="0">
                      <a:pos x="1155" y="0"/>
                    </a:cxn>
                    <a:cxn ang="0">
                      <a:pos x="1373" y="26"/>
                    </a:cxn>
                    <a:cxn ang="0">
                      <a:pos x="1653" y="95"/>
                    </a:cxn>
                    <a:cxn ang="0">
                      <a:pos x="1812" y="167"/>
                    </a:cxn>
                    <a:cxn ang="0">
                      <a:pos x="1922" y="249"/>
                    </a:cxn>
                    <a:cxn ang="0">
                      <a:pos x="1981" y="302"/>
                    </a:cxn>
                    <a:cxn ang="0">
                      <a:pos x="2086" y="341"/>
                    </a:cxn>
                    <a:cxn ang="0">
                      <a:pos x="2182" y="404"/>
                    </a:cxn>
                    <a:cxn ang="0">
                      <a:pos x="2237" y="491"/>
                    </a:cxn>
                    <a:cxn ang="0">
                      <a:pos x="2303" y="690"/>
                    </a:cxn>
                    <a:cxn ang="0">
                      <a:pos x="2342" y="829"/>
                    </a:cxn>
                    <a:cxn ang="0">
                      <a:pos x="2333" y="947"/>
                    </a:cxn>
                    <a:cxn ang="0">
                      <a:pos x="2306" y="1090"/>
                    </a:cxn>
                    <a:cxn ang="0">
                      <a:pos x="2265" y="1189"/>
                    </a:cxn>
                    <a:cxn ang="0">
                      <a:pos x="2208" y="1242"/>
                    </a:cxn>
                    <a:cxn ang="0">
                      <a:pos x="2138" y="1260"/>
                    </a:cxn>
                    <a:cxn ang="0">
                      <a:pos x="1937" y="1279"/>
                    </a:cxn>
                    <a:cxn ang="0">
                      <a:pos x="1609" y="1337"/>
                    </a:cxn>
                    <a:cxn ang="0">
                      <a:pos x="1272" y="1366"/>
                    </a:cxn>
                    <a:cxn ang="0">
                      <a:pos x="942" y="1329"/>
                    </a:cxn>
                    <a:cxn ang="0">
                      <a:pos x="769" y="1252"/>
                    </a:cxn>
                    <a:cxn ang="0">
                      <a:pos x="686" y="1205"/>
                    </a:cxn>
                    <a:cxn ang="0">
                      <a:pos x="608" y="1194"/>
                    </a:cxn>
                    <a:cxn ang="0">
                      <a:pos x="511" y="1164"/>
                    </a:cxn>
                    <a:cxn ang="0">
                      <a:pos x="446" y="1109"/>
                    </a:cxn>
                    <a:cxn ang="0">
                      <a:pos x="424" y="1038"/>
                    </a:cxn>
                    <a:cxn ang="0">
                      <a:pos x="372" y="984"/>
                    </a:cxn>
                    <a:cxn ang="0">
                      <a:pos x="252" y="942"/>
                    </a:cxn>
                    <a:cxn ang="0">
                      <a:pos x="140" y="910"/>
                    </a:cxn>
                    <a:cxn ang="0">
                      <a:pos x="54" y="861"/>
                    </a:cxn>
                    <a:cxn ang="0">
                      <a:pos x="17" y="783"/>
                    </a:cxn>
                    <a:cxn ang="0">
                      <a:pos x="0" y="675"/>
                    </a:cxn>
                    <a:cxn ang="0">
                      <a:pos x="26" y="543"/>
                    </a:cxn>
                    <a:cxn ang="0">
                      <a:pos x="107" y="406"/>
                    </a:cxn>
                    <a:cxn ang="0">
                      <a:pos x="234" y="307"/>
                    </a:cxn>
                    <a:cxn ang="0">
                      <a:pos x="358" y="259"/>
                    </a:cxn>
                    <a:cxn ang="0">
                      <a:pos x="458" y="233"/>
                    </a:cxn>
                    <a:cxn ang="0">
                      <a:pos x="598" y="141"/>
                    </a:cxn>
                    <a:cxn ang="0">
                      <a:pos x="744" y="66"/>
                    </a:cxn>
                  </a:cxnLst>
                  <a:rect l="0" t="0" r="r" b="b"/>
                  <a:pathLst>
                    <a:path w="2344" h="1366">
                      <a:moveTo>
                        <a:pt x="744" y="66"/>
                      </a:moveTo>
                      <a:lnTo>
                        <a:pt x="817" y="42"/>
                      </a:lnTo>
                      <a:lnTo>
                        <a:pt x="887" y="29"/>
                      </a:lnTo>
                      <a:lnTo>
                        <a:pt x="975" y="16"/>
                      </a:lnTo>
                      <a:lnTo>
                        <a:pt x="1073" y="5"/>
                      </a:lnTo>
                      <a:lnTo>
                        <a:pt x="1155" y="0"/>
                      </a:lnTo>
                      <a:lnTo>
                        <a:pt x="1250" y="6"/>
                      </a:lnTo>
                      <a:lnTo>
                        <a:pt x="1373" y="26"/>
                      </a:lnTo>
                      <a:lnTo>
                        <a:pt x="1528" y="58"/>
                      </a:lnTo>
                      <a:lnTo>
                        <a:pt x="1653" y="95"/>
                      </a:lnTo>
                      <a:lnTo>
                        <a:pt x="1758" y="137"/>
                      </a:lnTo>
                      <a:lnTo>
                        <a:pt x="1812" y="167"/>
                      </a:lnTo>
                      <a:lnTo>
                        <a:pt x="1858" y="196"/>
                      </a:lnTo>
                      <a:lnTo>
                        <a:pt x="1922" y="249"/>
                      </a:lnTo>
                      <a:lnTo>
                        <a:pt x="1948" y="279"/>
                      </a:lnTo>
                      <a:lnTo>
                        <a:pt x="1981" y="302"/>
                      </a:lnTo>
                      <a:lnTo>
                        <a:pt x="2032" y="323"/>
                      </a:lnTo>
                      <a:lnTo>
                        <a:pt x="2086" y="341"/>
                      </a:lnTo>
                      <a:lnTo>
                        <a:pt x="2139" y="367"/>
                      </a:lnTo>
                      <a:lnTo>
                        <a:pt x="2182" y="404"/>
                      </a:lnTo>
                      <a:lnTo>
                        <a:pt x="2206" y="435"/>
                      </a:lnTo>
                      <a:lnTo>
                        <a:pt x="2237" y="491"/>
                      </a:lnTo>
                      <a:lnTo>
                        <a:pt x="2274" y="586"/>
                      </a:lnTo>
                      <a:lnTo>
                        <a:pt x="2303" y="690"/>
                      </a:lnTo>
                      <a:lnTo>
                        <a:pt x="2328" y="777"/>
                      </a:lnTo>
                      <a:lnTo>
                        <a:pt x="2342" y="829"/>
                      </a:lnTo>
                      <a:lnTo>
                        <a:pt x="2344" y="886"/>
                      </a:lnTo>
                      <a:lnTo>
                        <a:pt x="2333" y="947"/>
                      </a:lnTo>
                      <a:lnTo>
                        <a:pt x="2320" y="1020"/>
                      </a:lnTo>
                      <a:lnTo>
                        <a:pt x="2306" y="1090"/>
                      </a:lnTo>
                      <a:lnTo>
                        <a:pt x="2288" y="1146"/>
                      </a:lnTo>
                      <a:lnTo>
                        <a:pt x="2265" y="1189"/>
                      </a:lnTo>
                      <a:lnTo>
                        <a:pt x="2241" y="1218"/>
                      </a:lnTo>
                      <a:lnTo>
                        <a:pt x="2208" y="1242"/>
                      </a:lnTo>
                      <a:lnTo>
                        <a:pt x="2181" y="1253"/>
                      </a:lnTo>
                      <a:lnTo>
                        <a:pt x="2138" y="1260"/>
                      </a:lnTo>
                      <a:lnTo>
                        <a:pt x="2040" y="1268"/>
                      </a:lnTo>
                      <a:lnTo>
                        <a:pt x="1937" y="1279"/>
                      </a:lnTo>
                      <a:lnTo>
                        <a:pt x="1835" y="1301"/>
                      </a:lnTo>
                      <a:lnTo>
                        <a:pt x="1609" y="1337"/>
                      </a:lnTo>
                      <a:lnTo>
                        <a:pt x="1477" y="1351"/>
                      </a:lnTo>
                      <a:lnTo>
                        <a:pt x="1272" y="1366"/>
                      </a:lnTo>
                      <a:lnTo>
                        <a:pt x="1118" y="1351"/>
                      </a:lnTo>
                      <a:lnTo>
                        <a:pt x="942" y="1329"/>
                      </a:lnTo>
                      <a:lnTo>
                        <a:pt x="818" y="1286"/>
                      </a:lnTo>
                      <a:lnTo>
                        <a:pt x="769" y="1252"/>
                      </a:lnTo>
                      <a:lnTo>
                        <a:pt x="733" y="1227"/>
                      </a:lnTo>
                      <a:lnTo>
                        <a:pt x="686" y="1205"/>
                      </a:lnTo>
                      <a:lnTo>
                        <a:pt x="644" y="1194"/>
                      </a:lnTo>
                      <a:lnTo>
                        <a:pt x="608" y="1194"/>
                      </a:lnTo>
                      <a:lnTo>
                        <a:pt x="570" y="1190"/>
                      </a:lnTo>
                      <a:lnTo>
                        <a:pt x="511" y="1164"/>
                      </a:lnTo>
                      <a:lnTo>
                        <a:pt x="470" y="1137"/>
                      </a:lnTo>
                      <a:lnTo>
                        <a:pt x="446" y="1109"/>
                      </a:lnTo>
                      <a:lnTo>
                        <a:pt x="434" y="1075"/>
                      </a:lnTo>
                      <a:lnTo>
                        <a:pt x="424" y="1038"/>
                      </a:lnTo>
                      <a:lnTo>
                        <a:pt x="409" y="1014"/>
                      </a:lnTo>
                      <a:lnTo>
                        <a:pt x="372" y="984"/>
                      </a:lnTo>
                      <a:lnTo>
                        <a:pt x="314" y="955"/>
                      </a:lnTo>
                      <a:lnTo>
                        <a:pt x="252" y="942"/>
                      </a:lnTo>
                      <a:lnTo>
                        <a:pt x="200" y="931"/>
                      </a:lnTo>
                      <a:lnTo>
                        <a:pt x="140" y="910"/>
                      </a:lnTo>
                      <a:lnTo>
                        <a:pt x="92" y="888"/>
                      </a:lnTo>
                      <a:lnTo>
                        <a:pt x="54" y="861"/>
                      </a:lnTo>
                      <a:lnTo>
                        <a:pt x="33" y="835"/>
                      </a:lnTo>
                      <a:lnTo>
                        <a:pt x="17" y="783"/>
                      </a:lnTo>
                      <a:lnTo>
                        <a:pt x="6" y="727"/>
                      </a:lnTo>
                      <a:lnTo>
                        <a:pt x="0" y="675"/>
                      </a:lnTo>
                      <a:lnTo>
                        <a:pt x="6" y="616"/>
                      </a:lnTo>
                      <a:lnTo>
                        <a:pt x="26" y="543"/>
                      </a:lnTo>
                      <a:lnTo>
                        <a:pt x="58" y="477"/>
                      </a:lnTo>
                      <a:lnTo>
                        <a:pt x="107" y="406"/>
                      </a:lnTo>
                      <a:lnTo>
                        <a:pt x="170" y="347"/>
                      </a:lnTo>
                      <a:lnTo>
                        <a:pt x="234" y="307"/>
                      </a:lnTo>
                      <a:lnTo>
                        <a:pt x="284" y="278"/>
                      </a:lnTo>
                      <a:lnTo>
                        <a:pt x="358" y="259"/>
                      </a:lnTo>
                      <a:lnTo>
                        <a:pt x="409" y="251"/>
                      </a:lnTo>
                      <a:lnTo>
                        <a:pt x="458" y="233"/>
                      </a:lnTo>
                      <a:lnTo>
                        <a:pt x="537" y="187"/>
                      </a:lnTo>
                      <a:lnTo>
                        <a:pt x="598" y="141"/>
                      </a:lnTo>
                      <a:lnTo>
                        <a:pt x="675" y="97"/>
                      </a:lnTo>
                      <a:lnTo>
                        <a:pt x="744" y="66"/>
                      </a:lnTo>
                      <a:close/>
                    </a:path>
                  </a:pathLst>
                </a:custGeom>
                <a:solidFill>
                  <a:srgbClr val="FFC0C0"/>
                </a:solidFill>
                <a:ln w="9525">
                  <a:noFill/>
                  <a:round/>
                  <a:headEnd/>
                  <a:tailEnd/>
                </a:ln>
              </p:spPr>
              <p:txBody>
                <a:bodyPr/>
                <a:lstStyle/>
                <a:p>
                  <a:endParaRPr lang="fr-FR"/>
                </a:p>
              </p:txBody>
            </p:sp>
            <p:grpSp>
              <p:nvGrpSpPr>
                <p:cNvPr id="9" name="Group 24"/>
                <p:cNvGrpSpPr>
                  <a:grpSpLocks/>
                </p:cNvGrpSpPr>
                <p:nvPr/>
              </p:nvGrpSpPr>
              <p:grpSpPr bwMode="auto">
                <a:xfrm>
                  <a:off x="4387" y="2509"/>
                  <a:ext cx="735" cy="369"/>
                  <a:chOff x="4387" y="2509"/>
                  <a:chExt cx="735" cy="369"/>
                </a:xfrm>
              </p:grpSpPr>
              <p:grpSp>
                <p:nvGrpSpPr>
                  <p:cNvPr id="10" name="Group 25"/>
                  <p:cNvGrpSpPr>
                    <a:grpSpLocks/>
                  </p:cNvGrpSpPr>
                  <p:nvPr/>
                </p:nvGrpSpPr>
                <p:grpSpPr bwMode="auto">
                  <a:xfrm>
                    <a:off x="4387" y="2668"/>
                    <a:ext cx="132" cy="178"/>
                    <a:chOff x="4387" y="2668"/>
                    <a:chExt cx="132" cy="178"/>
                  </a:xfrm>
                </p:grpSpPr>
                <p:sp>
                  <p:nvSpPr>
                    <p:cNvPr id="137242" name="Freeform 26"/>
                    <p:cNvSpPr>
                      <a:spLocks/>
                    </p:cNvSpPr>
                    <p:nvPr/>
                  </p:nvSpPr>
                  <p:spPr bwMode="auto">
                    <a:xfrm>
                      <a:off x="4387" y="2668"/>
                      <a:ext cx="132" cy="178"/>
                    </a:xfrm>
                    <a:custGeom>
                      <a:avLst/>
                      <a:gdLst/>
                      <a:ahLst/>
                      <a:cxnLst>
                        <a:cxn ang="0">
                          <a:pos x="6" y="0"/>
                        </a:cxn>
                        <a:cxn ang="0">
                          <a:pos x="3" y="21"/>
                        </a:cxn>
                        <a:cxn ang="0">
                          <a:pos x="0" y="48"/>
                        </a:cxn>
                        <a:cxn ang="0">
                          <a:pos x="3" y="72"/>
                        </a:cxn>
                        <a:cxn ang="0">
                          <a:pos x="10" y="99"/>
                        </a:cxn>
                        <a:cxn ang="0">
                          <a:pos x="19" y="121"/>
                        </a:cxn>
                        <a:cxn ang="0">
                          <a:pos x="36" y="147"/>
                        </a:cxn>
                        <a:cxn ang="0">
                          <a:pos x="55" y="171"/>
                        </a:cxn>
                        <a:cxn ang="0">
                          <a:pos x="85" y="190"/>
                        </a:cxn>
                        <a:cxn ang="0">
                          <a:pos x="116" y="202"/>
                        </a:cxn>
                        <a:cxn ang="0">
                          <a:pos x="146" y="216"/>
                        </a:cxn>
                        <a:cxn ang="0">
                          <a:pos x="152" y="239"/>
                        </a:cxn>
                        <a:cxn ang="0">
                          <a:pos x="163" y="269"/>
                        </a:cxn>
                        <a:cxn ang="0">
                          <a:pos x="182" y="297"/>
                        </a:cxn>
                        <a:cxn ang="0">
                          <a:pos x="205" y="327"/>
                        </a:cxn>
                        <a:cxn ang="0">
                          <a:pos x="242" y="361"/>
                        </a:cxn>
                        <a:cxn ang="0">
                          <a:pos x="271" y="386"/>
                        </a:cxn>
                        <a:cxn ang="0">
                          <a:pos x="293" y="398"/>
                        </a:cxn>
                        <a:cxn ang="0">
                          <a:pos x="330" y="413"/>
                        </a:cxn>
                        <a:cxn ang="0">
                          <a:pos x="369" y="424"/>
                        </a:cxn>
                        <a:cxn ang="0">
                          <a:pos x="385" y="430"/>
                        </a:cxn>
                        <a:cxn ang="0">
                          <a:pos x="395" y="441"/>
                        </a:cxn>
                        <a:cxn ang="0">
                          <a:pos x="398" y="455"/>
                        </a:cxn>
                        <a:cxn ang="0">
                          <a:pos x="392" y="500"/>
                        </a:cxn>
                        <a:cxn ang="0">
                          <a:pos x="384" y="534"/>
                        </a:cxn>
                      </a:cxnLst>
                      <a:rect l="0" t="0" r="r" b="b"/>
                      <a:pathLst>
                        <a:path w="398" h="534">
                          <a:moveTo>
                            <a:pt x="6" y="0"/>
                          </a:moveTo>
                          <a:lnTo>
                            <a:pt x="3" y="21"/>
                          </a:lnTo>
                          <a:lnTo>
                            <a:pt x="0" y="48"/>
                          </a:lnTo>
                          <a:lnTo>
                            <a:pt x="3" y="72"/>
                          </a:lnTo>
                          <a:lnTo>
                            <a:pt x="10" y="99"/>
                          </a:lnTo>
                          <a:lnTo>
                            <a:pt x="19" y="121"/>
                          </a:lnTo>
                          <a:lnTo>
                            <a:pt x="36" y="147"/>
                          </a:lnTo>
                          <a:lnTo>
                            <a:pt x="55" y="171"/>
                          </a:lnTo>
                          <a:lnTo>
                            <a:pt x="85" y="190"/>
                          </a:lnTo>
                          <a:lnTo>
                            <a:pt x="116" y="202"/>
                          </a:lnTo>
                          <a:lnTo>
                            <a:pt x="146" y="216"/>
                          </a:lnTo>
                          <a:lnTo>
                            <a:pt x="152" y="239"/>
                          </a:lnTo>
                          <a:lnTo>
                            <a:pt x="163" y="269"/>
                          </a:lnTo>
                          <a:lnTo>
                            <a:pt x="182" y="297"/>
                          </a:lnTo>
                          <a:lnTo>
                            <a:pt x="205" y="327"/>
                          </a:lnTo>
                          <a:lnTo>
                            <a:pt x="242" y="361"/>
                          </a:lnTo>
                          <a:lnTo>
                            <a:pt x="271" y="386"/>
                          </a:lnTo>
                          <a:lnTo>
                            <a:pt x="293" y="398"/>
                          </a:lnTo>
                          <a:lnTo>
                            <a:pt x="330" y="413"/>
                          </a:lnTo>
                          <a:lnTo>
                            <a:pt x="369" y="424"/>
                          </a:lnTo>
                          <a:lnTo>
                            <a:pt x="385" y="430"/>
                          </a:lnTo>
                          <a:lnTo>
                            <a:pt x="395" y="441"/>
                          </a:lnTo>
                          <a:lnTo>
                            <a:pt x="398" y="455"/>
                          </a:lnTo>
                          <a:lnTo>
                            <a:pt x="392" y="500"/>
                          </a:lnTo>
                          <a:lnTo>
                            <a:pt x="384" y="534"/>
                          </a:lnTo>
                        </a:path>
                      </a:pathLst>
                    </a:custGeom>
                    <a:noFill/>
                    <a:ln w="11113">
                      <a:solidFill>
                        <a:srgbClr val="FF8080"/>
                      </a:solidFill>
                      <a:prstDash val="solid"/>
                      <a:round/>
                      <a:headEnd/>
                      <a:tailEnd/>
                    </a:ln>
                  </p:spPr>
                  <p:txBody>
                    <a:bodyPr/>
                    <a:lstStyle/>
                    <a:p>
                      <a:endParaRPr lang="fr-FR"/>
                    </a:p>
                  </p:txBody>
                </p:sp>
                <p:sp>
                  <p:nvSpPr>
                    <p:cNvPr id="137243" name="Freeform 27"/>
                    <p:cNvSpPr>
                      <a:spLocks/>
                    </p:cNvSpPr>
                    <p:nvPr/>
                  </p:nvSpPr>
                  <p:spPr bwMode="auto">
                    <a:xfrm>
                      <a:off x="4435" y="2689"/>
                      <a:ext cx="7" cy="51"/>
                    </a:xfrm>
                    <a:custGeom>
                      <a:avLst/>
                      <a:gdLst/>
                      <a:ahLst/>
                      <a:cxnLst>
                        <a:cxn ang="0">
                          <a:pos x="14" y="0"/>
                        </a:cxn>
                        <a:cxn ang="0">
                          <a:pos x="17" y="43"/>
                        </a:cxn>
                        <a:cxn ang="0">
                          <a:pos x="21" y="80"/>
                        </a:cxn>
                        <a:cxn ang="0">
                          <a:pos x="15" y="117"/>
                        </a:cxn>
                        <a:cxn ang="0">
                          <a:pos x="0" y="152"/>
                        </a:cxn>
                      </a:cxnLst>
                      <a:rect l="0" t="0" r="r" b="b"/>
                      <a:pathLst>
                        <a:path w="21" h="152">
                          <a:moveTo>
                            <a:pt x="14" y="0"/>
                          </a:moveTo>
                          <a:lnTo>
                            <a:pt x="17" y="43"/>
                          </a:lnTo>
                          <a:lnTo>
                            <a:pt x="21" y="80"/>
                          </a:lnTo>
                          <a:lnTo>
                            <a:pt x="15" y="117"/>
                          </a:lnTo>
                          <a:lnTo>
                            <a:pt x="0" y="152"/>
                          </a:lnTo>
                        </a:path>
                      </a:pathLst>
                    </a:custGeom>
                    <a:noFill/>
                    <a:ln w="11113">
                      <a:solidFill>
                        <a:srgbClr val="FF8080"/>
                      </a:solidFill>
                      <a:prstDash val="solid"/>
                      <a:round/>
                      <a:headEnd/>
                      <a:tailEnd/>
                    </a:ln>
                  </p:spPr>
                  <p:txBody>
                    <a:bodyPr/>
                    <a:lstStyle/>
                    <a:p>
                      <a:endParaRPr lang="fr-FR"/>
                    </a:p>
                  </p:txBody>
                </p:sp>
              </p:grpSp>
              <p:sp>
                <p:nvSpPr>
                  <p:cNvPr id="137244" name="Freeform 28"/>
                  <p:cNvSpPr>
                    <a:spLocks/>
                  </p:cNvSpPr>
                  <p:nvPr/>
                </p:nvSpPr>
                <p:spPr bwMode="auto">
                  <a:xfrm>
                    <a:off x="4503" y="2714"/>
                    <a:ext cx="125" cy="93"/>
                  </a:xfrm>
                  <a:custGeom>
                    <a:avLst/>
                    <a:gdLst/>
                    <a:ahLst/>
                    <a:cxnLst>
                      <a:cxn ang="0">
                        <a:pos x="0" y="0"/>
                      </a:cxn>
                      <a:cxn ang="0">
                        <a:pos x="8" y="40"/>
                      </a:cxn>
                      <a:cxn ang="0">
                        <a:pos x="21" y="89"/>
                      </a:cxn>
                      <a:cxn ang="0">
                        <a:pos x="33" y="122"/>
                      </a:cxn>
                      <a:cxn ang="0">
                        <a:pos x="48" y="143"/>
                      </a:cxn>
                      <a:cxn ang="0">
                        <a:pos x="84" y="167"/>
                      </a:cxn>
                      <a:cxn ang="0">
                        <a:pos x="113" y="178"/>
                      </a:cxn>
                      <a:cxn ang="0">
                        <a:pos x="146" y="191"/>
                      </a:cxn>
                      <a:cxn ang="0">
                        <a:pos x="194" y="213"/>
                      </a:cxn>
                      <a:cxn ang="0">
                        <a:pos x="238" y="243"/>
                      </a:cxn>
                      <a:cxn ang="0">
                        <a:pos x="270" y="266"/>
                      </a:cxn>
                      <a:cxn ang="0">
                        <a:pos x="297" y="274"/>
                      </a:cxn>
                      <a:cxn ang="0">
                        <a:pos x="330" y="280"/>
                      </a:cxn>
                      <a:cxn ang="0">
                        <a:pos x="374" y="276"/>
                      </a:cxn>
                      <a:cxn ang="0">
                        <a:pos x="376" y="276"/>
                      </a:cxn>
                    </a:cxnLst>
                    <a:rect l="0" t="0" r="r" b="b"/>
                    <a:pathLst>
                      <a:path w="376" h="280">
                        <a:moveTo>
                          <a:pt x="0" y="0"/>
                        </a:moveTo>
                        <a:lnTo>
                          <a:pt x="8" y="40"/>
                        </a:lnTo>
                        <a:lnTo>
                          <a:pt x="21" y="89"/>
                        </a:lnTo>
                        <a:lnTo>
                          <a:pt x="33" y="122"/>
                        </a:lnTo>
                        <a:lnTo>
                          <a:pt x="48" y="143"/>
                        </a:lnTo>
                        <a:lnTo>
                          <a:pt x="84" y="167"/>
                        </a:lnTo>
                        <a:lnTo>
                          <a:pt x="113" y="178"/>
                        </a:lnTo>
                        <a:lnTo>
                          <a:pt x="146" y="191"/>
                        </a:lnTo>
                        <a:lnTo>
                          <a:pt x="194" y="213"/>
                        </a:lnTo>
                        <a:lnTo>
                          <a:pt x="238" y="243"/>
                        </a:lnTo>
                        <a:lnTo>
                          <a:pt x="270" y="266"/>
                        </a:lnTo>
                        <a:lnTo>
                          <a:pt x="297" y="274"/>
                        </a:lnTo>
                        <a:lnTo>
                          <a:pt x="330" y="280"/>
                        </a:lnTo>
                        <a:lnTo>
                          <a:pt x="374" y="276"/>
                        </a:lnTo>
                        <a:lnTo>
                          <a:pt x="376" y="276"/>
                        </a:lnTo>
                      </a:path>
                    </a:pathLst>
                  </a:custGeom>
                  <a:noFill/>
                  <a:ln w="11113">
                    <a:solidFill>
                      <a:srgbClr val="FF8080"/>
                    </a:solidFill>
                    <a:prstDash val="solid"/>
                    <a:round/>
                    <a:headEnd/>
                    <a:tailEnd/>
                  </a:ln>
                </p:spPr>
                <p:txBody>
                  <a:bodyPr/>
                  <a:lstStyle/>
                  <a:p>
                    <a:endParaRPr lang="fr-FR"/>
                  </a:p>
                </p:txBody>
              </p:sp>
              <p:sp>
                <p:nvSpPr>
                  <p:cNvPr id="137245" name="Freeform 29"/>
                  <p:cNvSpPr>
                    <a:spLocks/>
                  </p:cNvSpPr>
                  <p:nvPr/>
                </p:nvSpPr>
                <p:spPr bwMode="auto">
                  <a:xfrm>
                    <a:off x="4512" y="2636"/>
                    <a:ext cx="86" cy="24"/>
                  </a:xfrm>
                  <a:custGeom>
                    <a:avLst/>
                    <a:gdLst/>
                    <a:ahLst/>
                    <a:cxnLst>
                      <a:cxn ang="0">
                        <a:pos x="0" y="72"/>
                      </a:cxn>
                      <a:cxn ang="0">
                        <a:pos x="34" y="50"/>
                      </a:cxn>
                      <a:cxn ang="0">
                        <a:pos x="64" y="31"/>
                      </a:cxn>
                      <a:cxn ang="0">
                        <a:pos x="106" y="13"/>
                      </a:cxn>
                      <a:cxn ang="0">
                        <a:pos x="143" y="5"/>
                      </a:cxn>
                      <a:cxn ang="0">
                        <a:pos x="183" y="0"/>
                      </a:cxn>
                      <a:cxn ang="0">
                        <a:pos x="221" y="4"/>
                      </a:cxn>
                      <a:cxn ang="0">
                        <a:pos x="258" y="13"/>
                      </a:cxn>
                    </a:cxnLst>
                    <a:rect l="0" t="0" r="r" b="b"/>
                    <a:pathLst>
                      <a:path w="258" h="72">
                        <a:moveTo>
                          <a:pt x="0" y="72"/>
                        </a:moveTo>
                        <a:lnTo>
                          <a:pt x="34" y="50"/>
                        </a:lnTo>
                        <a:lnTo>
                          <a:pt x="64" y="31"/>
                        </a:lnTo>
                        <a:lnTo>
                          <a:pt x="106" y="13"/>
                        </a:lnTo>
                        <a:lnTo>
                          <a:pt x="143" y="5"/>
                        </a:lnTo>
                        <a:lnTo>
                          <a:pt x="183" y="0"/>
                        </a:lnTo>
                        <a:lnTo>
                          <a:pt x="221" y="4"/>
                        </a:lnTo>
                        <a:lnTo>
                          <a:pt x="258" y="13"/>
                        </a:lnTo>
                      </a:path>
                    </a:pathLst>
                  </a:custGeom>
                  <a:noFill/>
                  <a:ln w="11113">
                    <a:solidFill>
                      <a:srgbClr val="FF8080"/>
                    </a:solidFill>
                    <a:prstDash val="solid"/>
                    <a:round/>
                    <a:headEnd/>
                    <a:tailEnd/>
                  </a:ln>
                </p:spPr>
                <p:txBody>
                  <a:bodyPr/>
                  <a:lstStyle/>
                  <a:p>
                    <a:endParaRPr lang="fr-FR"/>
                  </a:p>
                </p:txBody>
              </p:sp>
              <p:sp>
                <p:nvSpPr>
                  <p:cNvPr id="137246" name="Freeform 30"/>
                  <p:cNvSpPr>
                    <a:spLocks/>
                  </p:cNvSpPr>
                  <p:nvPr/>
                </p:nvSpPr>
                <p:spPr bwMode="auto">
                  <a:xfrm>
                    <a:off x="4477" y="2590"/>
                    <a:ext cx="25" cy="115"/>
                  </a:xfrm>
                  <a:custGeom>
                    <a:avLst/>
                    <a:gdLst/>
                    <a:ahLst/>
                    <a:cxnLst>
                      <a:cxn ang="0">
                        <a:pos x="29" y="0"/>
                      </a:cxn>
                      <a:cxn ang="0">
                        <a:pos x="49" y="31"/>
                      </a:cxn>
                      <a:cxn ang="0">
                        <a:pos x="62" y="56"/>
                      </a:cxn>
                      <a:cxn ang="0">
                        <a:pos x="73" y="90"/>
                      </a:cxn>
                      <a:cxn ang="0">
                        <a:pos x="77" y="131"/>
                      </a:cxn>
                      <a:cxn ang="0">
                        <a:pos x="73" y="179"/>
                      </a:cxn>
                      <a:cxn ang="0">
                        <a:pos x="66" y="226"/>
                      </a:cxn>
                      <a:cxn ang="0">
                        <a:pos x="55" y="263"/>
                      </a:cxn>
                      <a:cxn ang="0">
                        <a:pos x="40" y="288"/>
                      </a:cxn>
                      <a:cxn ang="0">
                        <a:pos x="18" y="322"/>
                      </a:cxn>
                      <a:cxn ang="0">
                        <a:pos x="0" y="344"/>
                      </a:cxn>
                    </a:cxnLst>
                    <a:rect l="0" t="0" r="r" b="b"/>
                    <a:pathLst>
                      <a:path w="77" h="344">
                        <a:moveTo>
                          <a:pt x="29" y="0"/>
                        </a:moveTo>
                        <a:lnTo>
                          <a:pt x="49" y="31"/>
                        </a:lnTo>
                        <a:lnTo>
                          <a:pt x="62" y="56"/>
                        </a:lnTo>
                        <a:lnTo>
                          <a:pt x="73" y="90"/>
                        </a:lnTo>
                        <a:lnTo>
                          <a:pt x="77" y="131"/>
                        </a:lnTo>
                        <a:lnTo>
                          <a:pt x="73" y="179"/>
                        </a:lnTo>
                        <a:lnTo>
                          <a:pt x="66" y="226"/>
                        </a:lnTo>
                        <a:lnTo>
                          <a:pt x="55" y="263"/>
                        </a:lnTo>
                        <a:lnTo>
                          <a:pt x="40" y="288"/>
                        </a:lnTo>
                        <a:lnTo>
                          <a:pt x="18" y="322"/>
                        </a:lnTo>
                        <a:lnTo>
                          <a:pt x="0" y="344"/>
                        </a:lnTo>
                      </a:path>
                    </a:pathLst>
                  </a:custGeom>
                  <a:noFill/>
                  <a:ln w="11113">
                    <a:solidFill>
                      <a:srgbClr val="FF8080"/>
                    </a:solidFill>
                    <a:prstDash val="solid"/>
                    <a:round/>
                    <a:headEnd/>
                    <a:tailEnd/>
                  </a:ln>
                </p:spPr>
                <p:txBody>
                  <a:bodyPr/>
                  <a:lstStyle/>
                  <a:p>
                    <a:endParaRPr lang="fr-FR"/>
                  </a:p>
                </p:txBody>
              </p:sp>
              <p:sp>
                <p:nvSpPr>
                  <p:cNvPr id="137247" name="Freeform 31"/>
                  <p:cNvSpPr>
                    <a:spLocks/>
                  </p:cNvSpPr>
                  <p:nvPr/>
                </p:nvSpPr>
                <p:spPr bwMode="auto">
                  <a:xfrm>
                    <a:off x="4512" y="2552"/>
                    <a:ext cx="68" cy="55"/>
                  </a:xfrm>
                  <a:custGeom>
                    <a:avLst/>
                    <a:gdLst/>
                    <a:ahLst/>
                    <a:cxnLst>
                      <a:cxn ang="0">
                        <a:pos x="0" y="166"/>
                      </a:cxn>
                      <a:cxn ang="0">
                        <a:pos x="48" y="125"/>
                      </a:cxn>
                      <a:cxn ang="0">
                        <a:pos x="92" y="87"/>
                      </a:cxn>
                      <a:cxn ang="0">
                        <a:pos x="140" y="46"/>
                      </a:cxn>
                      <a:cxn ang="0">
                        <a:pos x="203" y="0"/>
                      </a:cxn>
                    </a:cxnLst>
                    <a:rect l="0" t="0" r="r" b="b"/>
                    <a:pathLst>
                      <a:path w="203" h="166">
                        <a:moveTo>
                          <a:pt x="0" y="166"/>
                        </a:moveTo>
                        <a:lnTo>
                          <a:pt x="48" y="125"/>
                        </a:lnTo>
                        <a:lnTo>
                          <a:pt x="92" y="87"/>
                        </a:lnTo>
                        <a:lnTo>
                          <a:pt x="140" y="46"/>
                        </a:lnTo>
                        <a:lnTo>
                          <a:pt x="203" y="0"/>
                        </a:lnTo>
                      </a:path>
                    </a:pathLst>
                  </a:custGeom>
                  <a:noFill/>
                  <a:ln w="11113">
                    <a:solidFill>
                      <a:srgbClr val="FF8080"/>
                    </a:solidFill>
                    <a:prstDash val="solid"/>
                    <a:round/>
                    <a:headEnd/>
                    <a:tailEnd/>
                  </a:ln>
                </p:spPr>
                <p:txBody>
                  <a:bodyPr/>
                  <a:lstStyle/>
                  <a:p>
                    <a:endParaRPr lang="fr-FR"/>
                  </a:p>
                </p:txBody>
              </p:sp>
              <p:sp>
                <p:nvSpPr>
                  <p:cNvPr id="137248" name="Freeform 32"/>
                  <p:cNvSpPr>
                    <a:spLocks/>
                  </p:cNvSpPr>
                  <p:nvPr/>
                </p:nvSpPr>
                <p:spPr bwMode="auto">
                  <a:xfrm>
                    <a:off x="4707" y="2509"/>
                    <a:ext cx="35" cy="26"/>
                  </a:xfrm>
                  <a:custGeom>
                    <a:avLst/>
                    <a:gdLst/>
                    <a:ahLst/>
                    <a:cxnLst>
                      <a:cxn ang="0">
                        <a:pos x="0" y="78"/>
                      </a:cxn>
                      <a:cxn ang="0">
                        <a:pos x="40" y="45"/>
                      </a:cxn>
                      <a:cxn ang="0">
                        <a:pos x="106" y="0"/>
                      </a:cxn>
                    </a:cxnLst>
                    <a:rect l="0" t="0" r="r" b="b"/>
                    <a:pathLst>
                      <a:path w="106" h="78">
                        <a:moveTo>
                          <a:pt x="0" y="78"/>
                        </a:moveTo>
                        <a:lnTo>
                          <a:pt x="40" y="45"/>
                        </a:lnTo>
                        <a:lnTo>
                          <a:pt x="106" y="0"/>
                        </a:lnTo>
                      </a:path>
                    </a:pathLst>
                  </a:custGeom>
                  <a:noFill/>
                  <a:ln w="11113">
                    <a:solidFill>
                      <a:srgbClr val="FF8080"/>
                    </a:solidFill>
                    <a:prstDash val="solid"/>
                    <a:round/>
                    <a:headEnd/>
                    <a:tailEnd/>
                  </a:ln>
                </p:spPr>
                <p:txBody>
                  <a:bodyPr/>
                  <a:lstStyle/>
                  <a:p>
                    <a:endParaRPr lang="fr-FR"/>
                  </a:p>
                </p:txBody>
              </p:sp>
              <p:sp>
                <p:nvSpPr>
                  <p:cNvPr id="137249" name="Freeform 33"/>
                  <p:cNvSpPr>
                    <a:spLocks/>
                  </p:cNvSpPr>
                  <p:nvPr/>
                </p:nvSpPr>
                <p:spPr bwMode="auto">
                  <a:xfrm>
                    <a:off x="4609" y="2528"/>
                    <a:ext cx="261" cy="69"/>
                  </a:xfrm>
                  <a:custGeom>
                    <a:avLst/>
                    <a:gdLst/>
                    <a:ahLst/>
                    <a:cxnLst>
                      <a:cxn ang="0">
                        <a:pos x="0" y="206"/>
                      </a:cxn>
                      <a:cxn ang="0">
                        <a:pos x="29" y="197"/>
                      </a:cxn>
                      <a:cxn ang="0">
                        <a:pos x="51" y="187"/>
                      </a:cxn>
                      <a:cxn ang="0">
                        <a:pos x="70" y="176"/>
                      </a:cxn>
                      <a:cxn ang="0">
                        <a:pos x="86" y="157"/>
                      </a:cxn>
                      <a:cxn ang="0">
                        <a:pos x="93" y="132"/>
                      </a:cxn>
                      <a:cxn ang="0">
                        <a:pos x="97" y="106"/>
                      </a:cxn>
                      <a:cxn ang="0">
                        <a:pos x="107" y="136"/>
                      </a:cxn>
                      <a:cxn ang="0">
                        <a:pos x="120" y="153"/>
                      </a:cxn>
                      <a:cxn ang="0">
                        <a:pos x="140" y="164"/>
                      </a:cxn>
                      <a:cxn ang="0">
                        <a:pos x="168" y="173"/>
                      </a:cxn>
                      <a:cxn ang="0">
                        <a:pos x="198" y="175"/>
                      </a:cxn>
                      <a:cxn ang="0">
                        <a:pos x="249" y="171"/>
                      </a:cxn>
                      <a:cxn ang="0">
                        <a:pos x="300" y="164"/>
                      </a:cxn>
                      <a:cxn ang="0">
                        <a:pos x="345" y="158"/>
                      </a:cxn>
                      <a:cxn ang="0">
                        <a:pos x="382" y="149"/>
                      </a:cxn>
                      <a:cxn ang="0">
                        <a:pos x="423" y="131"/>
                      </a:cxn>
                      <a:cxn ang="0">
                        <a:pos x="453" y="112"/>
                      </a:cxn>
                      <a:cxn ang="0">
                        <a:pos x="483" y="91"/>
                      </a:cxn>
                      <a:cxn ang="0">
                        <a:pos x="502" y="62"/>
                      </a:cxn>
                      <a:cxn ang="0">
                        <a:pos x="516" y="84"/>
                      </a:cxn>
                      <a:cxn ang="0">
                        <a:pos x="530" y="101"/>
                      </a:cxn>
                      <a:cxn ang="0">
                        <a:pos x="550" y="117"/>
                      </a:cxn>
                      <a:cxn ang="0">
                        <a:pos x="582" y="127"/>
                      </a:cxn>
                      <a:cxn ang="0">
                        <a:pos x="620" y="131"/>
                      </a:cxn>
                      <a:cxn ang="0">
                        <a:pos x="652" y="127"/>
                      </a:cxn>
                      <a:cxn ang="0">
                        <a:pos x="674" y="121"/>
                      </a:cxn>
                      <a:cxn ang="0">
                        <a:pos x="707" y="112"/>
                      </a:cxn>
                      <a:cxn ang="0">
                        <a:pos x="730" y="101"/>
                      </a:cxn>
                      <a:cxn ang="0">
                        <a:pos x="749" y="88"/>
                      </a:cxn>
                      <a:cxn ang="0">
                        <a:pos x="762" y="65"/>
                      </a:cxn>
                      <a:cxn ang="0">
                        <a:pos x="771" y="40"/>
                      </a:cxn>
                      <a:cxn ang="0">
                        <a:pos x="782" y="0"/>
                      </a:cxn>
                    </a:cxnLst>
                    <a:rect l="0" t="0" r="r" b="b"/>
                    <a:pathLst>
                      <a:path w="782" h="206">
                        <a:moveTo>
                          <a:pt x="0" y="206"/>
                        </a:moveTo>
                        <a:lnTo>
                          <a:pt x="29" y="197"/>
                        </a:lnTo>
                        <a:lnTo>
                          <a:pt x="51" y="187"/>
                        </a:lnTo>
                        <a:lnTo>
                          <a:pt x="70" y="176"/>
                        </a:lnTo>
                        <a:lnTo>
                          <a:pt x="86" y="157"/>
                        </a:lnTo>
                        <a:lnTo>
                          <a:pt x="93" y="132"/>
                        </a:lnTo>
                        <a:lnTo>
                          <a:pt x="97" y="106"/>
                        </a:lnTo>
                        <a:lnTo>
                          <a:pt x="107" y="136"/>
                        </a:lnTo>
                        <a:lnTo>
                          <a:pt x="120" y="153"/>
                        </a:lnTo>
                        <a:lnTo>
                          <a:pt x="140" y="164"/>
                        </a:lnTo>
                        <a:lnTo>
                          <a:pt x="168" y="173"/>
                        </a:lnTo>
                        <a:lnTo>
                          <a:pt x="198" y="175"/>
                        </a:lnTo>
                        <a:lnTo>
                          <a:pt x="249" y="171"/>
                        </a:lnTo>
                        <a:lnTo>
                          <a:pt x="300" y="164"/>
                        </a:lnTo>
                        <a:lnTo>
                          <a:pt x="345" y="158"/>
                        </a:lnTo>
                        <a:lnTo>
                          <a:pt x="382" y="149"/>
                        </a:lnTo>
                        <a:lnTo>
                          <a:pt x="423" y="131"/>
                        </a:lnTo>
                        <a:lnTo>
                          <a:pt x="453" y="112"/>
                        </a:lnTo>
                        <a:lnTo>
                          <a:pt x="483" y="91"/>
                        </a:lnTo>
                        <a:lnTo>
                          <a:pt x="502" y="62"/>
                        </a:lnTo>
                        <a:lnTo>
                          <a:pt x="516" y="84"/>
                        </a:lnTo>
                        <a:lnTo>
                          <a:pt x="530" y="101"/>
                        </a:lnTo>
                        <a:lnTo>
                          <a:pt x="550" y="117"/>
                        </a:lnTo>
                        <a:lnTo>
                          <a:pt x="582" y="127"/>
                        </a:lnTo>
                        <a:lnTo>
                          <a:pt x="620" y="131"/>
                        </a:lnTo>
                        <a:lnTo>
                          <a:pt x="652" y="127"/>
                        </a:lnTo>
                        <a:lnTo>
                          <a:pt x="674" y="121"/>
                        </a:lnTo>
                        <a:lnTo>
                          <a:pt x="707" y="112"/>
                        </a:lnTo>
                        <a:lnTo>
                          <a:pt x="730" y="101"/>
                        </a:lnTo>
                        <a:lnTo>
                          <a:pt x="749" y="88"/>
                        </a:lnTo>
                        <a:lnTo>
                          <a:pt x="762" y="65"/>
                        </a:lnTo>
                        <a:lnTo>
                          <a:pt x="771" y="40"/>
                        </a:lnTo>
                        <a:lnTo>
                          <a:pt x="782" y="0"/>
                        </a:lnTo>
                      </a:path>
                    </a:pathLst>
                  </a:custGeom>
                  <a:noFill/>
                  <a:ln w="11113">
                    <a:solidFill>
                      <a:srgbClr val="FF8080"/>
                    </a:solidFill>
                    <a:prstDash val="solid"/>
                    <a:round/>
                    <a:headEnd/>
                    <a:tailEnd/>
                  </a:ln>
                </p:spPr>
                <p:txBody>
                  <a:bodyPr/>
                  <a:lstStyle/>
                  <a:p>
                    <a:endParaRPr lang="fr-FR"/>
                  </a:p>
                </p:txBody>
              </p:sp>
              <p:sp>
                <p:nvSpPr>
                  <p:cNvPr id="137250" name="Freeform 34"/>
                  <p:cNvSpPr>
                    <a:spLocks/>
                  </p:cNvSpPr>
                  <p:nvPr/>
                </p:nvSpPr>
                <p:spPr bwMode="auto">
                  <a:xfrm>
                    <a:off x="4582" y="2635"/>
                    <a:ext cx="292" cy="57"/>
                  </a:xfrm>
                  <a:custGeom>
                    <a:avLst/>
                    <a:gdLst/>
                    <a:ahLst/>
                    <a:cxnLst>
                      <a:cxn ang="0">
                        <a:pos x="0" y="111"/>
                      </a:cxn>
                      <a:cxn ang="0">
                        <a:pos x="32" y="88"/>
                      </a:cxn>
                      <a:cxn ang="0">
                        <a:pos x="66" y="63"/>
                      </a:cxn>
                      <a:cxn ang="0">
                        <a:pos x="99" y="44"/>
                      </a:cxn>
                      <a:cxn ang="0">
                        <a:pos x="132" y="29"/>
                      </a:cxn>
                      <a:cxn ang="0">
                        <a:pos x="168" y="14"/>
                      </a:cxn>
                      <a:cxn ang="0">
                        <a:pos x="190" y="8"/>
                      </a:cxn>
                      <a:cxn ang="0">
                        <a:pos x="226" y="4"/>
                      </a:cxn>
                      <a:cxn ang="0">
                        <a:pos x="299" y="0"/>
                      </a:cxn>
                      <a:cxn ang="0">
                        <a:pos x="376" y="3"/>
                      </a:cxn>
                      <a:cxn ang="0">
                        <a:pos x="447" y="8"/>
                      </a:cxn>
                      <a:cxn ang="0">
                        <a:pos x="520" y="14"/>
                      </a:cxn>
                      <a:cxn ang="0">
                        <a:pos x="577" y="23"/>
                      </a:cxn>
                      <a:cxn ang="0">
                        <a:pos x="628" y="34"/>
                      </a:cxn>
                      <a:cxn ang="0">
                        <a:pos x="676" y="51"/>
                      </a:cxn>
                      <a:cxn ang="0">
                        <a:pos x="725" y="73"/>
                      </a:cxn>
                      <a:cxn ang="0">
                        <a:pos x="775" y="97"/>
                      </a:cxn>
                      <a:cxn ang="0">
                        <a:pos x="812" y="119"/>
                      </a:cxn>
                      <a:cxn ang="0">
                        <a:pos x="849" y="147"/>
                      </a:cxn>
                      <a:cxn ang="0">
                        <a:pos x="877" y="173"/>
                      </a:cxn>
                    </a:cxnLst>
                    <a:rect l="0" t="0" r="r" b="b"/>
                    <a:pathLst>
                      <a:path w="877" h="173">
                        <a:moveTo>
                          <a:pt x="0" y="111"/>
                        </a:moveTo>
                        <a:lnTo>
                          <a:pt x="32" y="88"/>
                        </a:lnTo>
                        <a:lnTo>
                          <a:pt x="66" y="63"/>
                        </a:lnTo>
                        <a:lnTo>
                          <a:pt x="99" y="44"/>
                        </a:lnTo>
                        <a:lnTo>
                          <a:pt x="132" y="29"/>
                        </a:lnTo>
                        <a:lnTo>
                          <a:pt x="168" y="14"/>
                        </a:lnTo>
                        <a:lnTo>
                          <a:pt x="190" y="8"/>
                        </a:lnTo>
                        <a:lnTo>
                          <a:pt x="226" y="4"/>
                        </a:lnTo>
                        <a:lnTo>
                          <a:pt x="299" y="0"/>
                        </a:lnTo>
                        <a:lnTo>
                          <a:pt x="376" y="3"/>
                        </a:lnTo>
                        <a:lnTo>
                          <a:pt x="447" y="8"/>
                        </a:lnTo>
                        <a:lnTo>
                          <a:pt x="520" y="14"/>
                        </a:lnTo>
                        <a:lnTo>
                          <a:pt x="577" y="23"/>
                        </a:lnTo>
                        <a:lnTo>
                          <a:pt x="628" y="34"/>
                        </a:lnTo>
                        <a:lnTo>
                          <a:pt x="676" y="51"/>
                        </a:lnTo>
                        <a:lnTo>
                          <a:pt x="725" y="73"/>
                        </a:lnTo>
                        <a:lnTo>
                          <a:pt x="775" y="97"/>
                        </a:lnTo>
                        <a:lnTo>
                          <a:pt x="812" y="119"/>
                        </a:lnTo>
                        <a:lnTo>
                          <a:pt x="849" y="147"/>
                        </a:lnTo>
                        <a:lnTo>
                          <a:pt x="877" y="173"/>
                        </a:lnTo>
                      </a:path>
                    </a:pathLst>
                  </a:custGeom>
                  <a:noFill/>
                  <a:ln w="11113">
                    <a:solidFill>
                      <a:srgbClr val="FF8080"/>
                    </a:solidFill>
                    <a:prstDash val="solid"/>
                    <a:round/>
                    <a:headEnd/>
                    <a:tailEnd/>
                  </a:ln>
                </p:spPr>
                <p:txBody>
                  <a:bodyPr/>
                  <a:lstStyle/>
                  <a:p>
                    <a:endParaRPr lang="fr-FR"/>
                  </a:p>
                </p:txBody>
              </p:sp>
              <p:sp>
                <p:nvSpPr>
                  <p:cNvPr id="137251" name="Freeform 35"/>
                  <p:cNvSpPr>
                    <a:spLocks/>
                  </p:cNvSpPr>
                  <p:nvPr/>
                </p:nvSpPr>
                <p:spPr bwMode="auto">
                  <a:xfrm>
                    <a:off x="4796" y="2610"/>
                    <a:ext cx="60" cy="33"/>
                  </a:xfrm>
                  <a:custGeom>
                    <a:avLst/>
                    <a:gdLst/>
                    <a:ahLst/>
                    <a:cxnLst>
                      <a:cxn ang="0">
                        <a:pos x="0" y="89"/>
                      </a:cxn>
                      <a:cxn ang="0">
                        <a:pos x="33" y="96"/>
                      </a:cxn>
                      <a:cxn ang="0">
                        <a:pos x="66" y="100"/>
                      </a:cxn>
                      <a:cxn ang="0">
                        <a:pos x="97" y="93"/>
                      </a:cxn>
                      <a:cxn ang="0">
                        <a:pos x="125" y="79"/>
                      </a:cxn>
                      <a:cxn ang="0">
                        <a:pos x="151" y="57"/>
                      </a:cxn>
                      <a:cxn ang="0">
                        <a:pos x="166" y="30"/>
                      </a:cxn>
                      <a:cxn ang="0">
                        <a:pos x="180" y="0"/>
                      </a:cxn>
                    </a:cxnLst>
                    <a:rect l="0" t="0" r="r" b="b"/>
                    <a:pathLst>
                      <a:path w="180" h="100">
                        <a:moveTo>
                          <a:pt x="0" y="89"/>
                        </a:moveTo>
                        <a:lnTo>
                          <a:pt x="33" y="96"/>
                        </a:lnTo>
                        <a:lnTo>
                          <a:pt x="66" y="100"/>
                        </a:lnTo>
                        <a:lnTo>
                          <a:pt x="97" y="93"/>
                        </a:lnTo>
                        <a:lnTo>
                          <a:pt x="125" y="79"/>
                        </a:lnTo>
                        <a:lnTo>
                          <a:pt x="151" y="57"/>
                        </a:lnTo>
                        <a:lnTo>
                          <a:pt x="166" y="30"/>
                        </a:lnTo>
                        <a:lnTo>
                          <a:pt x="180" y="0"/>
                        </a:lnTo>
                      </a:path>
                    </a:pathLst>
                  </a:custGeom>
                  <a:noFill/>
                  <a:ln w="11113">
                    <a:solidFill>
                      <a:srgbClr val="FF8080"/>
                    </a:solidFill>
                    <a:prstDash val="solid"/>
                    <a:round/>
                    <a:headEnd/>
                    <a:tailEnd/>
                  </a:ln>
                </p:spPr>
                <p:txBody>
                  <a:bodyPr/>
                  <a:lstStyle/>
                  <a:p>
                    <a:endParaRPr lang="fr-FR"/>
                  </a:p>
                </p:txBody>
              </p:sp>
              <p:sp>
                <p:nvSpPr>
                  <p:cNvPr id="137252" name="Freeform 36"/>
                  <p:cNvSpPr>
                    <a:spLocks/>
                  </p:cNvSpPr>
                  <p:nvPr/>
                </p:nvSpPr>
                <p:spPr bwMode="auto">
                  <a:xfrm>
                    <a:off x="4889" y="2547"/>
                    <a:ext cx="51" cy="126"/>
                  </a:xfrm>
                  <a:custGeom>
                    <a:avLst/>
                    <a:gdLst/>
                    <a:ahLst/>
                    <a:cxnLst>
                      <a:cxn ang="0">
                        <a:pos x="136" y="0"/>
                      </a:cxn>
                      <a:cxn ang="0">
                        <a:pos x="121" y="33"/>
                      </a:cxn>
                      <a:cxn ang="0">
                        <a:pos x="102" y="65"/>
                      </a:cxn>
                      <a:cxn ang="0">
                        <a:pos x="81" y="83"/>
                      </a:cxn>
                      <a:cxn ang="0">
                        <a:pos x="65" y="91"/>
                      </a:cxn>
                      <a:cxn ang="0">
                        <a:pos x="44" y="93"/>
                      </a:cxn>
                      <a:cxn ang="0">
                        <a:pos x="18" y="90"/>
                      </a:cxn>
                      <a:cxn ang="0">
                        <a:pos x="0" y="80"/>
                      </a:cxn>
                      <a:cxn ang="0">
                        <a:pos x="29" y="106"/>
                      </a:cxn>
                      <a:cxn ang="0">
                        <a:pos x="48" y="120"/>
                      </a:cxn>
                      <a:cxn ang="0">
                        <a:pos x="59" y="135"/>
                      </a:cxn>
                      <a:cxn ang="0">
                        <a:pos x="62" y="149"/>
                      </a:cxn>
                      <a:cxn ang="0">
                        <a:pos x="61" y="167"/>
                      </a:cxn>
                      <a:cxn ang="0">
                        <a:pos x="58" y="191"/>
                      </a:cxn>
                      <a:cxn ang="0">
                        <a:pos x="54" y="226"/>
                      </a:cxn>
                      <a:cxn ang="0">
                        <a:pos x="59" y="257"/>
                      </a:cxn>
                      <a:cxn ang="0">
                        <a:pos x="69" y="290"/>
                      </a:cxn>
                      <a:cxn ang="0">
                        <a:pos x="80" y="313"/>
                      </a:cxn>
                      <a:cxn ang="0">
                        <a:pos x="96" y="333"/>
                      </a:cxn>
                      <a:cxn ang="0">
                        <a:pos x="121" y="353"/>
                      </a:cxn>
                      <a:cxn ang="0">
                        <a:pos x="154" y="378"/>
                      </a:cxn>
                    </a:cxnLst>
                    <a:rect l="0" t="0" r="r" b="b"/>
                    <a:pathLst>
                      <a:path w="154" h="378">
                        <a:moveTo>
                          <a:pt x="136" y="0"/>
                        </a:moveTo>
                        <a:lnTo>
                          <a:pt x="121" y="33"/>
                        </a:lnTo>
                        <a:lnTo>
                          <a:pt x="102" y="65"/>
                        </a:lnTo>
                        <a:lnTo>
                          <a:pt x="81" y="83"/>
                        </a:lnTo>
                        <a:lnTo>
                          <a:pt x="65" y="91"/>
                        </a:lnTo>
                        <a:lnTo>
                          <a:pt x="44" y="93"/>
                        </a:lnTo>
                        <a:lnTo>
                          <a:pt x="18" y="90"/>
                        </a:lnTo>
                        <a:lnTo>
                          <a:pt x="0" y="80"/>
                        </a:lnTo>
                        <a:lnTo>
                          <a:pt x="29" y="106"/>
                        </a:lnTo>
                        <a:lnTo>
                          <a:pt x="48" y="120"/>
                        </a:lnTo>
                        <a:lnTo>
                          <a:pt x="59" y="135"/>
                        </a:lnTo>
                        <a:lnTo>
                          <a:pt x="62" y="149"/>
                        </a:lnTo>
                        <a:lnTo>
                          <a:pt x="61" y="167"/>
                        </a:lnTo>
                        <a:lnTo>
                          <a:pt x="58" y="191"/>
                        </a:lnTo>
                        <a:lnTo>
                          <a:pt x="54" y="226"/>
                        </a:lnTo>
                        <a:lnTo>
                          <a:pt x="59" y="257"/>
                        </a:lnTo>
                        <a:lnTo>
                          <a:pt x="69" y="290"/>
                        </a:lnTo>
                        <a:lnTo>
                          <a:pt x="80" y="313"/>
                        </a:lnTo>
                        <a:lnTo>
                          <a:pt x="96" y="333"/>
                        </a:lnTo>
                        <a:lnTo>
                          <a:pt x="121" y="353"/>
                        </a:lnTo>
                        <a:lnTo>
                          <a:pt x="154" y="378"/>
                        </a:lnTo>
                      </a:path>
                    </a:pathLst>
                  </a:custGeom>
                  <a:noFill/>
                  <a:ln w="11113">
                    <a:solidFill>
                      <a:srgbClr val="FF8080"/>
                    </a:solidFill>
                    <a:prstDash val="solid"/>
                    <a:round/>
                    <a:headEnd/>
                    <a:tailEnd/>
                  </a:ln>
                </p:spPr>
                <p:txBody>
                  <a:bodyPr/>
                  <a:lstStyle/>
                  <a:p>
                    <a:endParaRPr lang="fr-FR"/>
                  </a:p>
                </p:txBody>
              </p:sp>
              <p:sp>
                <p:nvSpPr>
                  <p:cNvPr id="137253" name="Freeform 37"/>
                  <p:cNvSpPr>
                    <a:spLocks/>
                  </p:cNvSpPr>
                  <p:nvPr/>
                </p:nvSpPr>
                <p:spPr bwMode="auto">
                  <a:xfrm>
                    <a:off x="4949" y="2578"/>
                    <a:ext cx="165" cy="113"/>
                  </a:xfrm>
                  <a:custGeom>
                    <a:avLst/>
                    <a:gdLst/>
                    <a:ahLst/>
                    <a:cxnLst>
                      <a:cxn ang="0">
                        <a:pos x="111" y="0"/>
                      </a:cxn>
                      <a:cxn ang="0">
                        <a:pos x="100" y="25"/>
                      </a:cxn>
                      <a:cxn ang="0">
                        <a:pos x="85" y="48"/>
                      </a:cxn>
                      <a:cxn ang="0">
                        <a:pos x="67" y="69"/>
                      </a:cxn>
                      <a:cxn ang="0">
                        <a:pos x="37" y="92"/>
                      </a:cxn>
                      <a:cxn ang="0">
                        <a:pos x="0" y="117"/>
                      </a:cxn>
                      <a:cxn ang="0">
                        <a:pos x="30" y="121"/>
                      </a:cxn>
                      <a:cxn ang="0">
                        <a:pos x="63" y="126"/>
                      </a:cxn>
                      <a:cxn ang="0">
                        <a:pos x="89" y="134"/>
                      </a:cxn>
                      <a:cxn ang="0">
                        <a:pos x="107" y="141"/>
                      </a:cxn>
                      <a:cxn ang="0">
                        <a:pos x="122" y="152"/>
                      </a:cxn>
                      <a:cxn ang="0">
                        <a:pos x="136" y="173"/>
                      </a:cxn>
                      <a:cxn ang="0">
                        <a:pos x="148" y="191"/>
                      </a:cxn>
                      <a:cxn ang="0">
                        <a:pos x="155" y="215"/>
                      </a:cxn>
                      <a:cxn ang="0">
                        <a:pos x="159" y="252"/>
                      </a:cxn>
                      <a:cxn ang="0">
                        <a:pos x="155" y="317"/>
                      </a:cxn>
                      <a:cxn ang="0">
                        <a:pos x="172" y="299"/>
                      </a:cxn>
                      <a:cxn ang="0">
                        <a:pos x="194" y="280"/>
                      </a:cxn>
                      <a:cxn ang="0">
                        <a:pos x="217" y="265"/>
                      </a:cxn>
                      <a:cxn ang="0">
                        <a:pos x="246" y="251"/>
                      </a:cxn>
                      <a:cxn ang="0">
                        <a:pos x="271" y="247"/>
                      </a:cxn>
                      <a:cxn ang="0">
                        <a:pos x="304" y="243"/>
                      </a:cxn>
                      <a:cxn ang="0">
                        <a:pos x="339" y="248"/>
                      </a:cxn>
                      <a:cxn ang="0">
                        <a:pos x="374" y="258"/>
                      </a:cxn>
                      <a:cxn ang="0">
                        <a:pos x="397" y="267"/>
                      </a:cxn>
                      <a:cxn ang="0">
                        <a:pos x="426" y="280"/>
                      </a:cxn>
                      <a:cxn ang="0">
                        <a:pos x="448" y="296"/>
                      </a:cxn>
                      <a:cxn ang="0">
                        <a:pos x="495" y="338"/>
                      </a:cxn>
                    </a:cxnLst>
                    <a:rect l="0" t="0" r="r" b="b"/>
                    <a:pathLst>
                      <a:path w="495" h="338">
                        <a:moveTo>
                          <a:pt x="111" y="0"/>
                        </a:moveTo>
                        <a:lnTo>
                          <a:pt x="100" y="25"/>
                        </a:lnTo>
                        <a:lnTo>
                          <a:pt x="85" y="48"/>
                        </a:lnTo>
                        <a:lnTo>
                          <a:pt x="67" y="69"/>
                        </a:lnTo>
                        <a:lnTo>
                          <a:pt x="37" y="92"/>
                        </a:lnTo>
                        <a:lnTo>
                          <a:pt x="0" y="117"/>
                        </a:lnTo>
                        <a:lnTo>
                          <a:pt x="30" y="121"/>
                        </a:lnTo>
                        <a:lnTo>
                          <a:pt x="63" y="126"/>
                        </a:lnTo>
                        <a:lnTo>
                          <a:pt x="89" y="134"/>
                        </a:lnTo>
                        <a:lnTo>
                          <a:pt x="107" y="141"/>
                        </a:lnTo>
                        <a:lnTo>
                          <a:pt x="122" y="152"/>
                        </a:lnTo>
                        <a:lnTo>
                          <a:pt x="136" y="173"/>
                        </a:lnTo>
                        <a:lnTo>
                          <a:pt x="148" y="191"/>
                        </a:lnTo>
                        <a:lnTo>
                          <a:pt x="155" y="215"/>
                        </a:lnTo>
                        <a:lnTo>
                          <a:pt x="159" y="252"/>
                        </a:lnTo>
                        <a:lnTo>
                          <a:pt x="155" y="317"/>
                        </a:lnTo>
                        <a:lnTo>
                          <a:pt x="172" y="299"/>
                        </a:lnTo>
                        <a:lnTo>
                          <a:pt x="194" y="280"/>
                        </a:lnTo>
                        <a:lnTo>
                          <a:pt x="217" y="265"/>
                        </a:lnTo>
                        <a:lnTo>
                          <a:pt x="246" y="251"/>
                        </a:lnTo>
                        <a:lnTo>
                          <a:pt x="271" y="247"/>
                        </a:lnTo>
                        <a:lnTo>
                          <a:pt x="304" y="243"/>
                        </a:lnTo>
                        <a:lnTo>
                          <a:pt x="339" y="248"/>
                        </a:lnTo>
                        <a:lnTo>
                          <a:pt x="374" y="258"/>
                        </a:lnTo>
                        <a:lnTo>
                          <a:pt x="397" y="267"/>
                        </a:lnTo>
                        <a:lnTo>
                          <a:pt x="426" y="280"/>
                        </a:lnTo>
                        <a:lnTo>
                          <a:pt x="448" y="296"/>
                        </a:lnTo>
                        <a:lnTo>
                          <a:pt x="495" y="338"/>
                        </a:lnTo>
                      </a:path>
                    </a:pathLst>
                  </a:custGeom>
                  <a:noFill/>
                  <a:ln w="11113">
                    <a:solidFill>
                      <a:srgbClr val="FF8080"/>
                    </a:solidFill>
                    <a:prstDash val="solid"/>
                    <a:round/>
                    <a:headEnd/>
                    <a:tailEnd/>
                  </a:ln>
                </p:spPr>
                <p:txBody>
                  <a:bodyPr/>
                  <a:lstStyle/>
                  <a:p>
                    <a:endParaRPr lang="fr-FR"/>
                  </a:p>
                </p:txBody>
              </p:sp>
              <p:sp>
                <p:nvSpPr>
                  <p:cNvPr id="137254" name="Freeform 38"/>
                  <p:cNvSpPr>
                    <a:spLocks/>
                  </p:cNvSpPr>
                  <p:nvPr/>
                </p:nvSpPr>
                <p:spPr bwMode="auto">
                  <a:xfrm>
                    <a:off x="4945" y="2663"/>
                    <a:ext cx="62" cy="80"/>
                  </a:xfrm>
                  <a:custGeom>
                    <a:avLst/>
                    <a:gdLst/>
                    <a:ahLst/>
                    <a:cxnLst>
                      <a:cxn ang="0">
                        <a:pos x="26" y="0"/>
                      </a:cxn>
                      <a:cxn ang="0">
                        <a:pos x="13" y="33"/>
                      </a:cxn>
                      <a:cxn ang="0">
                        <a:pos x="4" y="60"/>
                      </a:cxn>
                      <a:cxn ang="0">
                        <a:pos x="0" y="87"/>
                      </a:cxn>
                      <a:cxn ang="0">
                        <a:pos x="6" y="116"/>
                      </a:cxn>
                      <a:cxn ang="0">
                        <a:pos x="18" y="155"/>
                      </a:cxn>
                      <a:cxn ang="0">
                        <a:pos x="37" y="203"/>
                      </a:cxn>
                      <a:cxn ang="0">
                        <a:pos x="48" y="220"/>
                      </a:cxn>
                      <a:cxn ang="0">
                        <a:pos x="61" y="231"/>
                      </a:cxn>
                      <a:cxn ang="0">
                        <a:pos x="76" y="235"/>
                      </a:cxn>
                      <a:cxn ang="0">
                        <a:pos x="123" y="240"/>
                      </a:cxn>
                      <a:cxn ang="0">
                        <a:pos x="186" y="235"/>
                      </a:cxn>
                    </a:cxnLst>
                    <a:rect l="0" t="0" r="r" b="b"/>
                    <a:pathLst>
                      <a:path w="186" h="240">
                        <a:moveTo>
                          <a:pt x="26" y="0"/>
                        </a:moveTo>
                        <a:lnTo>
                          <a:pt x="13" y="33"/>
                        </a:lnTo>
                        <a:lnTo>
                          <a:pt x="4" y="60"/>
                        </a:lnTo>
                        <a:lnTo>
                          <a:pt x="0" y="87"/>
                        </a:lnTo>
                        <a:lnTo>
                          <a:pt x="6" y="116"/>
                        </a:lnTo>
                        <a:lnTo>
                          <a:pt x="18" y="155"/>
                        </a:lnTo>
                        <a:lnTo>
                          <a:pt x="37" y="203"/>
                        </a:lnTo>
                        <a:lnTo>
                          <a:pt x="48" y="220"/>
                        </a:lnTo>
                        <a:lnTo>
                          <a:pt x="61" y="231"/>
                        </a:lnTo>
                        <a:lnTo>
                          <a:pt x="76" y="235"/>
                        </a:lnTo>
                        <a:lnTo>
                          <a:pt x="123" y="240"/>
                        </a:lnTo>
                        <a:lnTo>
                          <a:pt x="186" y="235"/>
                        </a:lnTo>
                      </a:path>
                    </a:pathLst>
                  </a:custGeom>
                  <a:noFill/>
                  <a:ln w="11113">
                    <a:solidFill>
                      <a:srgbClr val="FF8080"/>
                    </a:solidFill>
                    <a:prstDash val="solid"/>
                    <a:round/>
                    <a:headEnd/>
                    <a:tailEnd/>
                  </a:ln>
                </p:spPr>
                <p:txBody>
                  <a:bodyPr/>
                  <a:lstStyle/>
                  <a:p>
                    <a:endParaRPr lang="fr-FR"/>
                  </a:p>
                </p:txBody>
              </p:sp>
              <p:sp>
                <p:nvSpPr>
                  <p:cNvPr id="137255" name="Freeform 39"/>
                  <p:cNvSpPr>
                    <a:spLocks/>
                  </p:cNvSpPr>
                  <p:nvPr/>
                </p:nvSpPr>
                <p:spPr bwMode="auto">
                  <a:xfrm>
                    <a:off x="5013" y="2724"/>
                    <a:ext cx="92" cy="36"/>
                  </a:xfrm>
                  <a:custGeom>
                    <a:avLst/>
                    <a:gdLst/>
                    <a:ahLst/>
                    <a:cxnLst>
                      <a:cxn ang="0">
                        <a:pos x="0" y="76"/>
                      </a:cxn>
                      <a:cxn ang="0">
                        <a:pos x="33" y="91"/>
                      </a:cxn>
                      <a:cxn ang="0">
                        <a:pos x="63" y="100"/>
                      </a:cxn>
                      <a:cxn ang="0">
                        <a:pos x="97" y="106"/>
                      </a:cxn>
                      <a:cxn ang="0">
                        <a:pos x="136" y="106"/>
                      </a:cxn>
                      <a:cxn ang="0">
                        <a:pos x="171" y="96"/>
                      </a:cxn>
                      <a:cxn ang="0">
                        <a:pos x="204" y="81"/>
                      </a:cxn>
                      <a:cxn ang="0">
                        <a:pos x="233" y="59"/>
                      </a:cxn>
                      <a:cxn ang="0">
                        <a:pos x="260" y="26"/>
                      </a:cxn>
                      <a:cxn ang="0">
                        <a:pos x="278" y="0"/>
                      </a:cxn>
                    </a:cxnLst>
                    <a:rect l="0" t="0" r="r" b="b"/>
                    <a:pathLst>
                      <a:path w="278" h="106">
                        <a:moveTo>
                          <a:pt x="0" y="76"/>
                        </a:moveTo>
                        <a:lnTo>
                          <a:pt x="33" y="91"/>
                        </a:lnTo>
                        <a:lnTo>
                          <a:pt x="63" y="100"/>
                        </a:lnTo>
                        <a:lnTo>
                          <a:pt x="97" y="106"/>
                        </a:lnTo>
                        <a:lnTo>
                          <a:pt x="136" y="106"/>
                        </a:lnTo>
                        <a:lnTo>
                          <a:pt x="171" y="96"/>
                        </a:lnTo>
                        <a:lnTo>
                          <a:pt x="204" y="81"/>
                        </a:lnTo>
                        <a:lnTo>
                          <a:pt x="233" y="59"/>
                        </a:lnTo>
                        <a:lnTo>
                          <a:pt x="260" y="26"/>
                        </a:lnTo>
                        <a:lnTo>
                          <a:pt x="278" y="0"/>
                        </a:lnTo>
                      </a:path>
                    </a:pathLst>
                  </a:custGeom>
                  <a:noFill/>
                  <a:ln w="11113">
                    <a:solidFill>
                      <a:srgbClr val="FF8080"/>
                    </a:solidFill>
                    <a:prstDash val="solid"/>
                    <a:round/>
                    <a:headEnd/>
                    <a:tailEnd/>
                  </a:ln>
                </p:spPr>
                <p:txBody>
                  <a:bodyPr/>
                  <a:lstStyle/>
                  <a:p>
                    <a:endParaRPr lang="fr-FR"/>
                  </a:p>
                </p:txBody>
              </p:sp>
              <p:sp>
                <p:nvSpPr>
                  <p:cNvPr id="137256" name="Freeform 40"/>
                  <p:cNvSpPr>
                    <a:spLocks/>
                  </p:cNvSpPr>
                  <p:nvPr/>
                </p:nvSpPr>
                <p:spPr bwMode="auto">
                  <a:xfrm>
                    <a:off x="4991" y="2780"/>
                    <a:ext cx="131" cy="98"/>
                  </a:xfrm>
                  <a:custGeom>
                    <a:avLst/>
                    <a:gdLst/>
                    <a:ahLst/>
                    <a:cxnLst>
                      <a:cxn ang="0">
                        <a:pos x="392" y="0"/>
                      </a:cxn>
                      <a:cxn ang="0">
                        <a:pos x="380" y="26"/>
                      </a:cxn>
                      <a:cxn ang="0">
                        <a:pos x="359" y="55"/>
                      </a:cxn>
                      <a:cxn ang="0">
                        <a:pos x="330" y="78"/>
                      </a:cxn>
                      <a:cxn ang="0">
                        <a:pos x="312" y="85"/>
                      </a:cxn>
                      <a:cxn ang="0">
                        <a:pos x="282" y="92"/>
                      </a:cxn>
                      <a:cxn ang="0">
                        <a:pos x="243" y="85"/>
                      </a:cxn>
                      <a:cxn ang="0">
                        <a:pos x="199" y="78"/>
                      </a:cxn>
                      <a:cxn ang="0">
                        <a:pos x="146" y="69"/>
                      </a:cxn>
                      <a:cxn ang="0">
                        <a:pos x="102" y="58"/>
                      </a:cxn>
                      <a:cxn ang="0">
                        <a:pos x="65" y="51"/>
                      </a:cxn>
                      <a:cxn ang="0">
                        <a:pos x="23" y="55"/>
                      </a:cxn>
                      <a:cxn ang="0">
                        <a:pos x="0" y="58"/>
                      </a:cxn>
                      <a:cxn ang="0">
                        <a:pos x="29" y="67"/>
                      </a:cxn>
                      <a:cxn ang="0">
                        <a:pos x="48" y="81"/>
                      </a:cxn>
                      <a:cxn ang="0">
                        <a:pos x="69" y="95"/>
                      </a:cxn>
                      <a:cxn ang="0">
                        <a:pos x="96" y="120"/>
                      </a:cxn>
                      <a:cxn ang="0">
                        <a:pos x="117" y="146"/>
                      </a:cxn>
                      <a:cxn ang="0">
                        <a:pos x="144" y="180"/>
                      </a:cxn>
                      <a:cxn ang="0">
                        <a:pos x="165" y="210"/>
                      </a:cxn>
                      <a:cxn ang="0">
                        <a:pos x="188" y="249"/>
                      </a:cxn>
                      <a:cxn ang="0">
                        <a:pos x="206" y="294"/>
                      </a:cxn>
                    </a:cxnLst>
                    <a:rect l="0" t="0" r="r" b="b"/>
                    <a:pathLst>
                      <a:path w="392" h="294">
                        <a:moveTo>
                          <a:pt x="392" y="0"/>
                        </a:moveTo>
                        <a:lnTo>
                          <a:pt x="380" y="26"/>
                        </a:lnTo>
                        <a:lnTo>
                          <a:pt x="359" y="55"/>
                        </a:lnTo>
                        <a:lnTo>
                          <a:pt x="330" y="78"/>
                        </a:lnTo>
                        <a:lnTo>
                          <a:pt x="312" y="85"/>
                        </a:lnTo>
                        <a:lnTo>
                          <a:pt x="282" y="92"/>
                        </a:lnTo>
                        <a:lnTo>
                          <a:pt x="243" y="85"/>
                        </a:lnTo>
                        <a:lnTo>
                          <a:pt x="199" y="78"/>
                        </a:lnTo>
                        <a:lnTo>
                          <a:pt x="146" y="69"/>
                        </a:lnTo>
                        <a:lnTo>
                          <a:pt x="102" y="58"/>
                        </a:lnTo>
                        <a:lnTo>
                          <a:pt x="65" y="51"/>
                        </a:lnTo>
                        <a:lnTo>
                          <a:pt x="23" y="55"/>
                        </a:lnTo>
                        <a:lnTo>
                          <a:pt x="0" y="58"/>
                        </a:lnTo>
                        <a:lnTo>
                          <a:pt x="29" y="67"/>
                        </a:lnTo>
                        <a:lnTo>
                          <a:pt x="48" y="81"/>
                        </a:lnTo>
                        <a:lnTo>
                          <a:pt x="69" y="95"/>
                        </a:lnTo>
                        <a:lnTo>
                          <a:pt x="96" y="120"/>
                        </a:lnTo>
                        <a:lnTo>
                          <a:pt x="117" y="146"/>
                        </a:lnTo>
                        <a:lnTo>
                          <a:pt x="144" y="180"/>
                        </a:lnTo>
                        <a:lnTo>
                          <a:pt x="165" y="210"/>
                        </a:lnTo>
                        <a:lnTo>
                          <a:pt x="188" y="249"/>
                        </a:lnTo>
                        <a:lnTo>
                          <a:pt x="206" y="294"/>
                        </a:lnTo>
                      </a:path>
                    </a:pathLst>
                  </a:custGeom>
                  <a:noFill/>
                  <a:ln w="11113">
                    <a:solidFill>
                      <a:srgbClr val="FF8080"/>
                    </a:solidFill>
                    <a:prstDash val="solid"/>
                    <a:round/>
                    <a:headEnd/>
                    <a:tailEnd/>
                  </a:ln>
                </p:spPr>
                <p:txBody>
                  <a:bodyPr/>
                  <a:lstStyle/>
                  <a:p>
                    <a:endParaRPr lang="fr-FR"/>
                  </a:p>
                </p:txBody>
              </p:sp>
              <p:sp>
                <p:nvSpPr>
                  <p:cNvPr id="137257" name="Freeform 41"/>
                  <p:cNvSpPr>
                    <a:spLocks/>
                  </p:cNvSpPr>
                  <p:nvPr/>
                </p:nvSpPr>
                <p:spPr bwMode="auto">
                  <a:xfrm>
                    <a:off x="4908" y="2702"/>
                    <a:ext cx="91" cy="162"/>
                  </a:xfrm>
                  <a:custGeom>
                    <a:avLst/>
                    <a:gdLst/>
                    <a:ahLst/>
                    <a:cxnLst>
                      <a:cxn ang="0">
                        <a:pos x="69" y="0"/>
                      </a:cxn>
                      <a:cxn ang="0">
                        <a:pos x="47" y="9"/>
                      </a:cxn>
                      <a:cxn ang="0">
                        <a:pos x="22" y="27"/>
                      </a:cxn>
                      <a:cxn ang="0">
                        <a:pos x="7" y="46"/>
                      </a:cxn>
                      <a:cxn ang="0">
                        <a:pos x="1" y="61"/>
                      </a:cxn>
                      <a:cxn ang="0">
                        <a:pos x="0" y="74"/>
                      </a:cxn>
                      <a:cxn ang="0">
                        <a:pos x="4" y="101"/>
                      </a:cxn>
                      <a:cxn ang="0">
                        <a:pos x="14" y="130"/>
                      </a:cxn>
                      <a:cxn ang="0">
                        <a:pos x="29" y="168"/>
                      </a:cxn>
                      <a:cxn ang="0">
                        <a:pos x="45" y="201"/>
                      </a:cxn>
                      <a:cxn ang="0">
                        <a:pos x="66" y="229"/>
                      </a:cxn>
                      <a:cxn ang="0">
                        <a:pos x="89" y="257"/>
                      </a:cxn>
                      <a:cxn ang="0">
                        <a:pos x="118" y="282"/>
                      </a:cxn>
                      <a:cxn ang="0">
                        <a:pos x="144" y="301"/>
                      </a:cxn>
                      <a:cxn ang="0">
                        <a:pos x="177" y="322"/>
                      </a:cxn>
                      <a:cxn ang="0">
                        <a:pos x="196" y="366"/>
                      </a:cxn>
                      <a:cxn ang="0">
                        <a:pos x="214" y="402"/>
                      </a:cxn>
                      <a:cxn ang="0">
                        <a:pos x="245" y="450"/>
                      </a:cxn>
                      <a:cxn ang="0">
                        <a:pos x="272" y="488"/>
                      </a:cxn>
                    </a:cxnLst>
                    <a:rect l="0" t="0" r="r" b="b"/>
                    <a:pathLst>
                      <a:path w="272" h="488">
                        <a:moveTo>
                          <a:pt x="69" y="0"/>
                        </a:moveTo>
                        <a:lnTo>
                          <a:pt x="47" y="9"/>
                        </a:lnTo>
                        <a:lnTo>
                          <a:pt x="22" y="27"/>
                        </a:lnTo>
                        <a:lnTo>
                          <a:pt x="7" y="46"/>
                        </a:lnTo>
                        <a:lnTo>
                          <a:pt x="1" y="61"/>
                        </a:lnTo>
                        <a:lnTo>
                          <a:pt x="0" y="74"/>
                        </a:lnTo>
                        <a:lnTo>
                          <a:pt x="4" y="101"/>
                        </a:lnTo>
                        <a:lnTo>
                          <a:pt x="14" y="130"/>
                        </a:lnTo>
                        <a:lnTo>
                          <a:pt x="29" y="168"/>
                        </a:lnTo>
                        <a:lnTo>
                          <a:pt x="45" y="201"/>
                        </a:lnTo>
                        <a:lnTo>
                          <a:pt x="66" y="229"/>
                        </a:lnTo>
                        <a:lnTo>
                          <a:pt x="89" y="257"/>
                        </a:lnTo>
                        <a:lnTo>
                          <a:pt x="118" y="282"/>
                        </a:lnTo>
                        <a:lnTo>
                          <a:pt x="144" y="301"/>
                        </a:lnTo>
                        <a:lnTo>
                          <a:pt x="177" y="322"/>
                        </a:lnTo>
                        <a:lnTo>
                          <a:pt x="196" y="366"/>
                        </a:lnTo>
                        <a:lnTo>
                          <a:pt x="214" y="402"/>
                        </a:lnTo>
                        <a:lnTo>
                          <a:pt x="245" y="450"/>
                        </a:lnTo>
                        <a:lnTo>
                          <a:pt x="272" y="488"/>
                        </a:lnTo>
                      </a:path>
                    </a:pathLst>
                  </a:custGeom>
                  <a:noFill/>
                  <a:ln w="11113">
                    <a:solidFill>
                      <a:srgbClr val="FF8080"/>
                    </a:solidFill>
                    <a:prstDash val="solid"/>
                    <a:round/>
                    <a:headEnd/>
                    <a:tailEnd/>
                  </a:ln>
                </p:spPr>
                <p:txBody>
                  <a:bodyPr/>
                  <a:lstStyle/>
                  <a:p>
                    <a:endParaRPr lang="fr-FR"/>
                  </a:p>
                </p:txBody>
              </p:sp>
            </p:grpSp>
          </p:grpSp>
          <p:grpSp>
            <p:nvGrpSpPr>
              <p:cNvPr id="11" name="Group 42"/>
              <p:cNvGrpSpPr>
                <a:grpSpLocks/>
              </p:cNvGrpSpPr>
              <p:nvPr/>
            </p:nvGrpSpPr>
            <p:grpSpPr bwMode="auto">
              <a:xfrm>
                <a:off x="4770" y="2782"/>
                <a:ext cx="220" cy="234"/>
                <a:chOff x="4770" y="2782"/>
                <a:chExt cx="220" cy="234"/>
              </a:xfrm>
            </p:grpSpPr>
            <p:sp>
              <p:nvSpPr>
                <p:cNvPr id="137259" name="Freeform 43"/>
                <p:cNvSpPr>
                  <a:spLocks/>
                </p:cNvSpPr>
                <p:nvPr/>
              </p:nvSpPr>
              <p:spPr bwMode="auto">
                <a:xfrm>
                  <a:off x="4770" y="2782"/>
                  <a:ext cx="220" cy="234"/>
                </a:xfrm>
                <a:custGeom>
                  <a:avLst/>
                  <a:gdLst/>
                  <a:ahLst/>
                  <a:cxnLst>
                    <a:cxn ang="0">
                      <a:pos x="136" y="382"/>
                    </a:cxn>
                    <a:cxn ang="0">
                      <a:pos x="106" y="372"/>
                    </a:cxn>
                    <a:cxn ang="0">
                      <a:pos x="76" y="357"/>
                    </a:cxn>
                    <a:cxn ang="0">
                      <a:pos x="59" y="341"/>
                    </a:cxn>
                    <a:cxn ang="0">
                      <a:pos x="45" y="319"/>
                    </a:cxn>
                    <a:cxn ang="0">
                      <a:pos x="29" y="294"/>
                    </a:cxn>
                    <a:cxn ang="0">
                      <a:pos x="14" y="265"/>
                    </a:cxn>
                    <a:cxn ang="0">
                      <a:pos x="7" y="235"/>
                    </a:cxn>
                    <a:cxn ang="0">
                      <a:pos x="0" y="198"/>
                    </a:cxn>
                    <a:cxn ang="0">
                      <a:pos x="3" y="165"/>
                    </a:cxn>
                    <a:cxn ang="0">
                      <a:pos x="11" y="135"/>
                    </a:cxn>
                    <a:cxn ang="0">
                      <a:pos x="30" y="102"/>
                    </a:cxn>
                    <a:cxn ang="0">
                      <a:pos x="48" y="78"/>
                    </a:cxn>
                    <a:cxn ang="0">
                      <a:pos x="74" y="51"/>
                    </a:cxn>
                    <a:cxn ang="0">
                      <a:pos x="98" y="29"/>
                    </a:cxn>
                    <a:cxn ang="0">
                      <a:pos x="124" y="16"/>
                    </a:cxn>
                    <a:cxn ang="0">
                      <a:pos x="155" y="7"/>
                    </a:cxn>
                    <a:cxn ang="0">
                      <a:pos x="189" y="0"/>
                    </a:cxn>
                    <a:cxn ang="0">
                      <a:pos x="237" y="0"/>
                    </a:cxn>
                    <a:cxn ang="0">
                      <a:pos x="297" y="5"/>
                    </a:cxn>
                    <a:cxn ang="0">
                      <a:pos x="347" y="14"/>
                    </a:cxn>
                    <a:cxn ang="0">
                      <a:pos x="395" y="27"/>
                    </a:cxn>
                    <a:cxn ang="0">
                      <a:pos x="453" y="51"/>
                    </a:cxn>
                    <a:cxn ang="0">
                      <a:pos x="494" y="74"/>
                    </a:cxn>
                    <a:cxn ang="0">
                      <a:pos x="530" y="99"/>
                    </a:cxn>
                    <a:cxn ang="0">
                      <a:pos x="558" y="129"/>
                    </a:cxn>
                    <a:cxn ang="0">
                      <a:pos x="587" y="173"/>
                    </a:cxn>
                    <a:cxn ang="0">
                      <a:pos x="613" y="209"/>
                    </a:cxn>
                    <a:cxn ang="0">
                      <a:pos x="633" y="250"/>
                    </a:cxn>
                    <a:cxn ang="0">
                      <a:pos x="646" y="290"/>
                    </a:cxn>
                    <a:cxn ang="0">
                      <a:pos x="660" y="342"/>
                    </a:cxn>
                    <a:cxn ang="0">
                      <a:pos x="661" y="394"/>
                    </a:cxn>
                    <a:cxn ang="0">
                      <a:pos x="653" y="444"/>
                    </a:cxn>
                    <a:cxn ang="0">
                      <a:pos x="642" y="485"/>
                    </a:cxn>
                    <a:cxn ang="0">
                      <a:pos x="625" y="515"/>
                    </a:cxn>
                    <a:cxn ang="0">
                      <a:pos x="603" y="537"/>
                    </a:cxn>
                    <a:cxn ang="0">
                      <a:pos x="574" y="560"/>
                    </a:cxn>
                    <a:cxn ang="0">
                      <a:pos x="528" y="595"/>
                    </a:cxn>
                    <a:cxn ang="0">
                      <a:pos x="490" y="621"/>
                    </a:cxn>
                    <a:cxn ang="0">
                      <a:pos x="441" y="654"/>
                    </a:cxn>
                    <a:cxn ang="0">
                      <a:pos x="395" y="676"/>
                    </a:cxn>
                    <a:cxn ang="0">
                      <a:pos x="355" y="687"/>
                    </a:cxn>
                    <a:cxn ang="0">
                      <a:pos x="303" y="698"/>
                    </a:cxn>
                    <a:cxn ang="0">
                      <a:pos x="259" y="702"/>
                    </a:cxn>
                    <a:cxn ang="0">
                      <a:pos x="212" y="698"/>
                    </a:cxn>
                    <a:cxn ang="0">
                      <a:pos x="174" y="688"/>
                    </a:cxn>
                    <a:cxn ang="0">
                      <a:pos x="143" y="672"/>
                    </a:cxn>
                    <a:cxn ang="0">
                      <a:pos x="109" y="650"/>
                    </a:cxn>
                    <a:cxn ang="0">
                      <a:pos x="80" y="617"/>
                    </a:cxn>
                    <a:cxn ang="0">
                      <a:pos x="62" y="590"/>
                    </a:cxn>
                    <a:cxn ang="0">
                      <a:pos x="47" y="561"/>
                    </a:cxn>
                    <a:cxn ang="0">
                      <a:pos x="41" y="527"/>
                    </a:cxn>
                    <a:cxn ang="0">
                      <a:pos x="45" y="489"/>
                    </a:cxn>
                    <a:cxn ang="0">
                      <a:pos x="52" y="448"/>
                    </a:cxn>
                    <a:cxn ang="0">
                      <a:pos x="63" y="416"/>
                    </a:cxn>
                    <a:cxn ang="0">
                      <a:pos x="81" y="398"/>
                    </a:cxn>
                    <a:cxn ang="0">
                      <a:pos x="106" y="386"/>
                    </a:cxn>
                    <a:cxn ang="0">
                      <a:pos x="136" y="382"/>
                    </a:cxn>
                  </a:cxnLst>
                  <a:rect l="0" t="0" r="r" b="b"/>
                  <a:pathLst>
                    <a:path w="661" h="702">
                      <a:moveTo>
                        <a:pt x="136" y="382"/>
                      </a:moveTo>
                      <a:lnTo>
                        <a:pt x="106" y="372"/>
                      </a:lnTo>
                      <a:lnTo>
                        <a:pt x="76" y="357"/>
                      </a:lnTo>
                      <a:lnTo>
                        <a:pt x="59" y="341"/>
                      </a:lnTo>
                      <a:lnTo>
                        <a:pt x="45" y="319"/>
                      </a:lnTo>
                      <a:lnTo>
                        <a:pt x="29" y="294"/>
                      </a:lnTo>
                      <a:lnTo>
                        <a:pt x="14" y="265"/>
                      </a:lnTo>
                      <a:lnTo>
                        <a:pt x="7" y="235"/>
                      </a:lnTo>
                      <a:lnTo>
                        <a:pt x="0" y="198"/>
                      </a:lnTo>
                      <a:lnTo>
                        <a:pt x="3" y="165"/>
                      </a:lnTo>
                      <a:lnTo>
                        <a:pt x="11" y="135"/>
                      </a:lnTo>
                      <a:lnTo>
                        <a:pt x="30" y="102"/>
                      </a:lnTo>
                      <a:lnTo>
                        <a:pt x="48" y="78"/>
                      </a:lnTo>
                      <a:lnTo>
                        <a:pt x="74" y="51"/>
                      </a:lnTo>
                      <a:lnTo>
                        <a:pt x="98" y="29"/>
                      </a:lnTo>
                      <a:lnTo>
                        <a:pt x="124" y="16"/>
                      </a:lnTo>
                      <a:lnTo>
                        <a:pt x="155" y="7"/>
                      </a:lnTo>
                      <a:lnTo>
                        <a:pt x="189" y="0"/>
                      </a:lnTo>
                      <a:lnTo>
                        <a:pt x="237" y="0"/>
                      </a:lnTo>
                      <a:lnTo>
                        <a:pt x="297" y="5"/>
                      </a:lnTo>
                      <a:lnTo>
                        <a:pt x="347" y="14"/>
                      </a:lnTo>
                      <a:lnTo>
                        <a:pt x="395" y="27"/>
                      </a:lnTo>
                      <a:lnTo>
                        <a:pt x="453" y="51"/>
                      </a:lnTo>
                      <a:lnTo>
                        <a:pt x="494" y="74"/>
                      </a:lnTo>
                      <a:lnTo>
                        <a:pt x="530" y="99"/>
                      </a:lnTo>
                      <a:lnTo>
                        <a:pt x="558" y="129"/>
                      </a:lnTo>
                      <a:lnTo>
                        <a:pt x="587" y="173"/>
                      </a:lnTo>
                      <a:lnTo>
                        <a:pt x="613" y="209"/>
                      </a:lnTo>
                      <a:lnTo>
                        <a:pt x="633" y="250"/>
                      </a:lnTo>
                      <a:lnTo>
                        <a:pt x="646" y="290"/>
                      </a:lnTo>
                      <a:lnTo>
                        <a:pt x="660" y="342"/>
                      </a:lnTo>
                      <a:lnTo>
                        <a:pt x="661" y="394"/>
                      </a:lnTo>
                      <a:lnTo>
                        <a:pt x="653" y="444"/>
                      </a:lnTo>
                      <a:lnTo>
                        <a:pt x="642" y="485"/>
                      </a:lnTo>
                      <a:lnTo>
                        <a:pt x="625" y="515"/>
                      </a:lnTo>
                      <a:lnTo>
                        <a:pt x="603" y="537"/>
                      </a:lnTo>
                      <a:lnTo>
                        <a:pt x="574" y="560"/>
                      </a:lnTo>
                      <a:lnTo>
                        <a:pt x="528" y="595"/>
                      </a:lnTo>
                      <a:lnTo>
                        <a:pt x="490" y="621"/>
                      </a:lnTo>
                      <a:lnTo>
                        <a:pt x="441" y="654"/>
                      </a:lnTo>
                      <a:lnTo>
                        <a:pt x="395" y="676"/>
                      </a:lnTo>
                      <a:lnTo>
                        <a:pt x="355" y="687"/>
                      </a:lnTo>
                      <a:lnTo>
                        <a:pt x="303" y="698"/>
                      </a:lnTo>
                      <a:lnTo>
                        <a:pt x="259" y="702"/>
                      </a:lnTo>
                      <a:lnTo>
                        <a:pt x="212" y="698"/>
                      </a:lnTo>
                      <a:lnTo>
                        <a:pt x="174" y="688"/>
                      </a:lnTo>
                      <a:lnTo>
                        <a:pt x="143" y="672"/>
                      </a:lnTo>
                      <a:lnTo>
                        <a:pt x="109" y="650"/>
                      </a:lnTo>
                      <a:lnTo>
                        <a:pt x="80" y="617"/>
                      </a:lnTo>
                      <a:lnTo>
                        <a:pt x="62" y="590"/>
                      </a:lnTo>
                      <a:lnTo>
                        <a:pt x="47" y="561"/>
                      </a:lnTo>
                      <a:lnTo>
                        <a:pt x="41" y="527"/>
                      </a:lnTo>
                      <a:lnTo>
                        <a:pt x="45" y="489"/>
                      </a:lnTo>
                      <a:lnTo>
                        <a:pt x="52" y="448"/>
                      </a:lnTo>
                      <a:lnTo>
                        <a:pt x="63" y="416"/>
                      </a:lnTo>
                      <a:lnTo>
                        <a:pt x="81" y="398"/>
                      </a:lnTo>
                      <a:lnTo>
                        <a:pt x="106" y="386"/>
                      </a:lnTo>
                      <a:lnTo>
                        <a:pt x="136" y="382"/>
                      </a:lnTo>
                      <a:close/>
                    </a:path>
                  </a:pathLst>
                </a:custGeom>
                <a:solidFill>
                  <a:srgbClr val="A05000"/>
                </a:solidFill>
                <a:ln w="9525">
                  <a:noFill/>
                  <a:round/>
                  <a:headEnd/>
                  <a:tailEnd/>
                </a:ln>
              </p:spPr>
              <p:txBody>
                <a:bodyPr/>
                <a:lstStyle/>
                <a:p>
                  <a:endParaRPr lang="fr-FR"/>
                </a:p>
              </p:txBody>
            </p:sp>
            <p:grpSp>
              <p:nvGrpSpPr>
                <p:cNvPr id="12" name="Group 44"/>
                <p:cNvGrpSpPr>
                  <a:grpSpLocks/>
                </p:cNvGrpSpPr>
                <p:nvPr/>
              </p:nvGrpSpPr>
              <p:grpSpPr bwMode="auto">
                <a:xfrm>
                  <a:off x="4825" y="2842"/>
                  <a:ext cx="115" cy="126"/>
                  <a:chOff x="4825" y="2842"/>
                  <a:chExt cx="115" cy="126"/>
                </a:xfrm>
              </p:grpSpPr>
              <p:sp>
                <p:nvSpPr>
                  <p:cNvPr id="137261" name="Freeform 45"/>
                  <p:cNvSpPr>
                    <a:spLocks/>
                  </p:cNvSpPr>
                  <p:nvPr/>
                </p:nvSpPr>
                <p:spPr bwMode="auto">
                  <a:xfrm>
                    <a:off x="4825" y="2872"/>
                    <a:ext cx="115" cy="42"/>
                  </a:xfrm>
                  <a:custGeom>
                    <a:avLst/>
                    <a:gdLst/>
                    <a:ahLst/>
                    <a:cxnLst>
                      <a:cxn ang="0">
                        <a:pos x="345" y="0"/>
                      </a:cxn>
                      <a:cxn ang="0">
                        <a:pos x="333" y="18"/>
                      </a:cxn>
                      <a:cxn ang="0">
                        <a:pos x="308" y="48"/>
                      </a:cxn>
                      <a:cxn ang="0">
                        <a:pos x="281" y="72"/>
                      </a:cxn>
                      <a:cxn ang="0">
                        <a:pos x="250" y="92"/>
                      </a:cxn>
                      <a:cxn ang="0">
                        <a:pos x="219" y="103"/>
                      </a:cxn>
                      <a:cxn ang="0">
                        <a:pos x="186" y="113"/>
                      </a:cxn>
                      <a:cxn ang="0">
                        <a:pos x="153" y="122"/>
                      </a:cxn>
                      <a:cxn ang="0">
                        <a:pos x="129" y="125"/>
                      </a:cxn>
                      <a:cxn ang="0">
                        <a:pos x="88" y="122"/>
                      </a:cxn>
                      <a:cxn ang="0">
                        <a:pos x="49" y="118"/>
                      </a:cxn>
                      <a:cxn ang="0">
                        <a:pos x="0" y="111"/>
                      </a:cxn>
                    </a:cxnLst>
                    <a:rect l="0" t="0" r="r" b="b"/>
                    <a:pathLst>
                      <a:path w="345" h="125">
                        <a:moveTo>
                          <a:pt x="345" y="0"/>
                        </a:moveTo>
                        <a:lnTo>
                          <a:pt x="333" y="18"/>
                        </a:lnTo>
                        <a:lnTo>
                          <a:pt x="308" y="48"/>
                        </a:lnTo>
                        <a:lnTo>
                          <a:pt x="281" y="72"/>
                        </a:lnTo>
                        <a:lnTo>
                          <a:pt x="250" y="92"/>
                        </a:lnTo>
                        <a:lnTo>
                          <a:pt x="219" y="103"/>
                        </a:lnTo>
                        <a:lnTo>
                          <a:pt x="186" y="113"/>
                        </a:lnTo>
                        <a:lnTo>
                          <a:pt x="153" y="122"/>
                        </a:lnTo>
                        <a:lnTo>
                          <a:pt x="129" y="125"/>
                        </a:lnTo>
                        <a:lnTo>
                          <a:pt x="88" y="122"/>
                        </a:lnTo>
                        <a:lnTo>
                          <a:pt x="49" y="118"/>
                        </a:lnTo>
                        <a:lnTo>
                          <a:pt x="0" y="111"/>
                        </a:lnTo>
                      </a:path>
                    </a:pathLst>
                  </a:custGeom>
                  <a:noFill/>
                  <a:ln w="11113">
                    <a:solidFill>
                      <a:srgbClr val="FFE0C0"/>
                    </a:solidFill>
                    <a:prstDash val="solid"/>
                    <a:round/>
                    <a:headEnd/>
                    <a:tailEnd/>
                  </a:ln>
                </p:spPr>
                <p:txBody>
                  <a:bodyPr/>
                  <a:lstStyle/>
                  <a:p>
                    <a:endParaRPr lang="fr-FR"/>
                  </a:p>
                </p:txBody>
              </p:sp>
              <p:sp>
                <p:nvSpPr>
                  <p:cNvPr id="137262" name="Freeform 46"/>
                  <p:cNvSpPr>
                    <a:spLocks/>
                  </p:cNvSpPr>
                  <p:nvPr/>
                </p:nvSpPr>
                <p:spPr bwMode="auto">
                  <a:xfrm>
                    <a:off x="4887" y="2842"/>
                    <a:ext cx="12" cy="126"/>
                  </a:xfrm>
                  <a:custGeom>
                    <a:avLst/>
                    <a:gdLst/>
                    <a:ahLst/>
                    <a:cxnLst>
                      <a:cxn ang="0">
                        <a:pos x="0" y="0"/>
                      </a:cxn>
                      <a:cxn ang="0">
                        <a:pos x="11" y="27"/>
                      </a:cxn>
                      <a:cxn ang="0">
                        <a:pos x="25" y="67"/>
                      </a:cxn>
                      <a:cxn ang="0">
                        <a:pos x="29" y="101"/>
                      </a:cxn>
                      <a:cxn ang="0">
                        <a:pos x="33" y="122"/>
                      </a:cxn>
                      <a:cxn ang="0">
                        <a:pos x="26" y="145"/>
                      </a:cxn>
                      <a:cxn ang="0">
                        <a:pos x="14" y="173"/>
                      </a:cxn>
                      <a:cxn ang="0">
                        <a:pos x="6" y="192"/>
                      </a:cxn>
                      <a:cxn ang="0">
                        <a:pos x="3" y="212"/>
                      </a:cxn>
                      <a:cxn ang="0">
                        <a:pos x="7" y="230"/>
                      </a:cxn>
                      <a:cxn ang="0">
                        <a:pos x="18" y="251"/>
                      </a:cxn>
                      <a:cxn ang="0">
                        <a:pos x="28" y="271"/>
                      </a:cxn>
                      <a:cxn ang="0">
                        <a:pos x="36" y="283"/>
                      </a:cxn>
                      <a:cxn ang="0">
                        <a:pos x="29" y="294"/>
                      </a:cxn>
                      <a:cxn ang="0">
                        <a:pos x="21" y="318"/>
                      </a:cxn>
                      <a:cxn ang="0">
                        <a:pos x="11" y="346"/>
                      </a:cxn>
                      <a:cxn ang="0">
                        <a:pos x="3" y="376"/>
                      </a:cxn>
                    </a:cxnLst>
                    <a:rect l="0" t="0" r="r" b="b"/>
                    <a:pathLst>
                      <a:path w="36" h="376">
                        <a:moveTo>
                          <a:pt x="0" y="0"/>
                        </a:moveTo>
                        <a:lnTo>
                          <a:pt x="11" y="27"/>
                        </a:lnTo>
                        <a:lnTo>
                          <a:pt x="25" y="67"/>
                        </a:lnTo>
                        <a:lnTo>
                          <a:pt x="29" y="101"/>
                        </a:lnTo>
                        <a:lnTo>
                          <a:pt x="33" y="122"/>
                        </a:lnTo>
                        <a:lnTo>
                          <a:pt x="26" y="145"/>
                        </a:lnTo>
                        <a:lnTo>
                          <a:pt x="14" y="173"/>
                        </a:lnTo>
                        <a:lnTo>
                          <a:pt x="6" y="192"/>
                        </a:lnTo>
                        <a:lnTo>
                          <a:pt x="3" y="212"/>
                        </a:lnTo>
                        <a:lnTo>
                          <a:pt x="7" y="230"/>
                        </a:lnTo>
                        <a:lnTo>
                          <a:pt x="18" y="251"/>
                        </a:lnTo>
                        <a:lnTo>
                          <a:pt x="28" y="271"/>
                        </a:lnTo>
                        <a:lnTo>
                          <a:pt x="36" y="283"/>
                        </a:lnTo>
                        <a:lnTo>
                          <a:pt x="29" y="294"/>
                        </a:lnTo>
                        <a:lnTo>
                          <a:pt x="21" y="318"/>
                        </a:lnTo>
                        <a:lnTo>
                          <a:pt x="11" y="346"/>
                        </a:lnTo>
                        <a:lnTo>
                          <a:pt x="3" y="376"/>
                        </a:lnTo>
                      </a:path>
                    </a:pathLst>
                  </a:custGeom>
                  <a:noFill/>
                  <a:ln w="11113">
                    <a:solidFill>
                      <a:srgbClr val="FFE0C0"/>
                    </a:solidFill>
                    <a:prstDash val="solid"/>
                    <a:round/>
                    <a:headEnd/>
                    <a:tailEnd/>
                  </a:ln>
                </p:spPr>
                <p:txBody>
                  <a:bodyPr/>
                  <a:lstStyle/>
                  <a:p>
                    <a:endParaRPr lang="fr-FR"/>
                  </a:p>
                </p:txBody>
              </p:sp>
              <p:sp>
                <p:nvSpPr>
                  <p:cNvPr id="137263" name="Freeform 47"/>
                  <p:cNvSpPr>
                    <a:spLocks/>
                  </p:cNvSpPr>
                  <p:nvPr/>
                </p:nvSpPr>
                <p:spPr bwMode="auto">
                  <a:xfrm>
                    <a:off x="4848" y="2871"/>
                    <a:ext cx="19" cy="88"/>
                  </a:xfrm>
                  <a:custGeom>
                    <a:avLst/>
                    <a:gdLst/>
                    <a:ahLst/>
                    <a:cxnLst>
                      <a:cxn ang="0">
                        <a:pos x="0" y="0"/>
                      </a:cxn>
                      <a:cxn ang="0">
                        <a:pos x="20" y="18"/>
                      </a:cxn>
                      <a:cxn ang="0">
                        <a:pos x="34" y="36"/>
                      </a:cxn>
                      <a:cxn ang="0">
                        <a:pos x="45" y="63"/>
                      </a:cxn>
                      <a:cxn ang="0">
                        <a:pos x="53" y="96"/>
                      </a:cxn>
                      <a:cxn ang="0">
                        <a:pos x="59" y="139"/>
                      </a:cxn>
                      <a:cxn ang="0">
                        <a:pos x="56" y="174"/>
                      </a:cxn>
                      <a:cxn ang="0">
                        <a:pos x="48" y="208"/>
                      </a:cxn>
                      <a:cxn ang="0">
                        <a:pos x="35" y="238"/>
                      </a:cxn>
                      <a:cxn ang="0">
                        <a:pos x="13" y="264"/>
                      </a:cxn>
                    </a:cxnLst>
                    <a:rect l="0" t="0" r="r" b="b"/>
                    <a:pathLst>
                      <a:path w="59" h="264">
                        <a:moveTo>
                          <a:pt x="0" y="0"/>
                        </a:moveTo>
                        <a:lnTo>
                          <a:pt x="20" y="18"/>
                        </a:lnTo>
                        <a:lnTo>
                          <a:pt x="34" y="36"/>
                        </a:lnTo>
                        <a:lnTo>
                          <a:pt x="45" y="63"/>
                        </a:lnTo>
                        <a:lnTo>
                          <a:pt x="53" y="96"/>
                        </a:lnTo>
                        <a:lnTo>
                          <a:pt x="59" y="139"/>
                        </a:lnTo>
                        <a:lnTo>
                          <a:pt x="56" y="174"/>
                        </a:lnTo>
                        <a:lnTo>
                          <a:pt x="48" y="208"/>
                        </a:lnTo>
                        <a:lnTo>
                          <a:pt x="35" y="238"/>
                        </a:lnTo>
                        <a:lnTo>
                          <a:pt x="13" y="264"/>
                        </a:lnTo>
                      </a:path>
                    </a:pathLst>
                  </a:custGeom>
                  <a:noFill/>
                  <a:ln w="11113">
                    <a:solidFill>
                      <a:srgbClr val="FFE0C0"/>
                    </a:solidFill>
                    <a:prstDash val="solid"/>
                    <a:round/>
                    <a:headEnd/>
                    <a:tailEnd/>
                  </a:ln>
                </p:spPr>
                <p:txBody>
                  <a:bodyPr/>
                  <a:lstStyle/>
                  <a:p>
                    <a:endParaRPr lang="fr-FR"/>
                  </a:p>
                </p:txBody>
              </p:sp>
              <p:sp>
                <p:nvSpPr>
                  <p:cNvPr id="137264" name="Freeform 48"/>
                  <p:cNvSpPr>
                    <a:spLocks/>
                  </p:cNvSpPr>
                  <p:nvPr/>
                </p:nvSpPr>
                <p:spPr bwMode="auto">
                  <a:xfrm>
                    <a:off x="4900" y="2908"/>
                    <a:ext cx="37" cy="25"/>
                  </a:xfrm>
                  <a:custGeom>
                    <a:avLst/>
                    <a:gdLst/>
                    <a:ahLst/>
                    <a:cxnLst>
                      <a:cxn ang="0">
                        <a:pos x="0" y="0"/>
                      </a:cxn>
                      <a:cxn ang="0">
                        <a:pos x="33" y="7"/>
                      </a:cxn>
                      <a:cxn ang="0">
                        <a:pos x="59" y="17"/>
                      </a:cxn>
                      <a:cxn ang="0">
                        <a:pos x="77" y="29"/>
                      </a:cxn>
                      <a:cxn ang="0">
                        <a:pos x="97" y="54"/>
                      </a:cxn>
                      <a:cxn ang="0">
                        <a:pos x="112" y="74"/>
                      </a:cxn>
                    </a:cxnLst>
                    <a:rect l="0" t="0" r="r" b="b"/>
                    <a:pathLst>
                      <a:path w="112" h="74">
                        <a:moveTo>
                          <a:pt x="0" y="0"/>
                        </a:moveTo>
                        <a:lnTo>
                          <a:pt x="33" y="7"/>
                        </a:lnTo>
                        <a:lnTo>
                          <a:pt x="59" y="17"/>
                        </a:lnTo>
                        <a:lnTo>
                          <a:pt x="77" y="29"/>
                        </a:lnTo>
                        <a:lnTo>
                          <a:pt x="97" y="54"/>
                        </a:lnTo>
                        <a:lnTo>
                          <a:pt x="112" y="74"/>
                        </a:lnTo>
                      </a:path>
                    </a:pathLst>
                  </a:custGeom>
                  <a:noFill/>
                  <a:ln w="11113">
                    <a:solidFill>
                      <a:srgbClr val="FFE0C0"/>
                    </a:solidFill>
                    <a:prstDash val="solid"/>
                    <a:round/>
                    <a:headEnd/>
                    <a:tailEnd/>
                  </a:ln>
                </p:spPr>
                <p:txBody>
                  <a:bodyPr/>
                  <a:lstStyle/>
                  <a:p>
                    <a:endParaRPr lang="fr-FR"/>
                  </a:p>
                </p:txBody>
              </p:sp>
            </p:grpSp>
          </p:grpSp>
        </p:grpSp>
        <p:grpSp>
          <p:nvGrpSpPr>
            <p:cNvPr id="13" name="Group 49"/>
            <p:cNvGrpSpPr>
              <a:grpSpLocks/>
            </p:cNvGrpSpPr>
            <p:nvPr/>
          </p:nvGrpSpPr>
          <p:grpSpPr bwMode="auto">
            <a:xfrm>
              <a:off x="4545" y="2667"/>
              <a:ext cx="343" cy="709"/>
              <a:chOff x="4545" y="2667"/>
              <a:chExt cx="343" cy="709"/>
            </a:xfrm>
          </p:grpSpPr>
          <p:grpSp>
            <p:nvGrpSpPr>
              <p:cNvPr id="14" name="Group 50"/>
              <p:cNvGrpSpPr>
                <a:grpSpLocks/>
              </p:cNvGrpSpPr>
              <p:nvPr/>
            </p:nvGrpSpPr>
            <p:grpSpPr bwMode="auto">
              <a:xfrm>
                <a:off x="4545" y="2667"/>
                <a:ext cx="343" cy="202"/>
                <a:chOff x="4545" y="2667"/>
                <a:chExt cx="343" cy="202"/>
              </a:xfrm>
            </p:grpSpPr>
            <p:grpSp>
              <p:nvGrpSpPr>
                <p:cNvPr id="15" name="Group 51"/>
                <p:cNvGrpSpPr>
                  <a:grpSpLocks/>
                </p:cNvGrpSpPr>
                <p:nvPr/>
              </p:nvGrpSpPr>
              <p:grpSpPr bwMode="auto">
                <a:xfrm>
                  <a:off x="4545" y="2667"/>
                  <a:ext cx="343" cy="202"/>
                  <a:chOff x="4545" y="2667"/>
                  <a:chExt cx="343" cy="202"/>
                </a:xfrm>
              </p:grpSpPr>
              <p:grpSp>
                <p:nvGrpSpPr>
                  <p:cNvPr id="16" name="Group 52"/>
                  <p:cNvGrpSpPr>
                    <a:grpSpLocks/>
                  </p:cNvGrpSpPr>
                  <p:nvPr/>
                </p:nvGrpSpPr>
                <p:grpSpPr bwMode="auto">
                  <a:xfrm>
                    <a:off x="4545" y="2667"/>
                    <a:ext cx="343" cy="202"/>
                    <a:chOff x="4545" y="2667"/>
                    <a:chExt cx="343" cy="202"/>
                  </a:xfrm>
                </p:grpSpPr>
                <p:sp>
                  <p:nvSpPr>
                    <p:cNvPr id="137269" name="Freeform 53"/>
                    <p:cNvSpPr>
                      <a:spLocks/>
                    </p:cNvSpPr>
                    <p:nvPr/>
                  </p:nvSpPr>
                  <p:spPr bwMode="auto">
                    <a:xfrm>
                      <a:off x="4545" y="2667"/>
                      <a:ext cx="343" cy="202"/>
                    </a:xfrm>
                    <a:custGeom>
                      <a:avLst/>
                      <a:gdLst/>
                      <a:ahLst/>
                      <a:cxnLst>
                        <a:cxn ang="0">
                          <a:pos x="313" y="591"/>
                        </a:cxn>
                        <a:cxn ang="0">
                          <a:pos x="263" y="605"/>
                        </a:cxn>
                        <a:cxn ang="0">
                          <a:pos x="223" y="597"/>
                        </a:cxn>
                        <a:cxn ang="0">
                          <a:pos x="202" y="572"/>
                        </a:cxn>
                        <a:cxn ang="0">
                          <a:pos x="205" y="537"/>
                        </a:cxn>
                        <a:cxn ang="0">
                          <a:pos x="237" y="503"/>
                        </a:cxn>
                        <a:cxn ang="0">
                          <a:pos x="295" y="479"/>
                        </a:cxn>
                        <a:cxn ang="0">
                          <a:pos x="350" y="459"/>
                        </a:cxn>
                        <a:cxn ang="0">
                          <a:pos x="306" y="425"/>
                        </a:cxn>
                        <a:cxn ang="0">
                          <a:pos x="349" y="366"/>
                        </a:cxn>
                        <a:cxn ang="0">
                          <a:pos x="357" y="314"/>
                        </a:cxn>
                        <a:cxn ang="0">
                          <a:pos x="313" y="300"/>
                        </a:cxn>
                        <a:cxn ang="0">
                          <a:pos x="217" y="293"/>
                        </a:cxn>
                        <a:cxn ang="0">
                          <a:pos x="14" y="268"/>
                        </a:cxn>
                        <a:cxn ang="0">
                          <a:pos x="0" y="223"/>
                        </a:cxn>
                        <a:cxn ang="0">
                          <a:pos x="11" y="181"/>
                        </a:cxn>
                        <a:cxn ang="0">
                          <a:pos x="36" y="146"/>
                        </a:cxn>
                        <a:cxn ang="0">
                          <a:pos x="87" y="108"/>
                        </a:cxn>
                        <a:cxn ang="0">
                          <a:pos x="154" y="79"/>
                        </a:cxn>
                        <a:cxn ang="0">
                          <a:pos x="257" y="48"/>
                        </a:cxn>
                        <a:cxn ang="0">
                          <a:pos x="356" y="18"/>
                        </a:cxn>
                        <a:cxn ang="0">
                          <a:pos x="442" y="6"/>
                        </a:cxn>
                        <a:cxn ang="0">
                          <a:pos x="556" y="4"/>
                        </a:cxn>
                        <a:cxn ang="0">
                          <a:pos x="623" y="31"/>
                        </a:cxn>
                        <a:cxn ang="0">
                          <a:pos x="667" y="71"/>
                        </a:cxn>
                        <a:cxn ang="0">
                          <a:pos x="765" y="73"/>
                        </a:cxn>
                        <a:cxn ang="0">
                          <a:pos x="867" y="109"/>
                        </a:cxn>
                        <a:cxn ang="0">
                          <a:pos x="936" y="162"/>
                        </a:cxn>
                        <a:cxn ang="0">
                          <a:pos x="998" y="234"/>
                        </a:cxn>
                        <a:cxn ang="0">
                          <a:pos x="1028" y="296"/>
                        </a:cxn>
                        <a:cxn ang="0">
                          <a:pos x="949" y="321"/>
                        </a:cxn>
                        <a:cxn ang="0">
                          <a:pos x="831" y="284"/>
                        </a:cxn>
                        <a:cxn ang="0">
                          <a:pos x="748" y="329"/>
                        </a:cxn>
                        <a:cxn ang="0">
                          <a:pos x="675" y="415"/>
                        </a:cxn>
                        <a:cxn ang="0">
                          <a:pos x="338" y="581"/>
                        </a:cxn>
                      </a:cxnLst>
                      <a:rect l="0" t="0" r="r" b="b"/>
                      <a:pathLst>
                        <a:path w="1028" h="605">
                          <a:moveTo>
                            <a:pt x="338" y="581"/>
                          </a:moveTo>
                          <a:lnTo>
                            <a:pt x="313" y="591"/>
                          </a:lnTo>
                          <a:lnTo>
                            <a:pt x="292" y="599"/>
                          </a:lnTo>
                          <a:lnTo>
                            <a:pt x="263" y="605"/>
                          </a:lnTo>
                          <a:lnTo>
                            <a:pt x="241" y="604"/>
                          </a:lnTo>
                          <a:lnTo>
                            <a:pt x="223" y="597"/>
                          </a:lnTo>
                          <a:lnTo>
                            <a:pt x="209" y="586"/>
                          </a:lnTo>
                          <a:lnTo>
                            <a:pt x="202" y="572"/>
                          </a:lnTo>
                          <a:lnTo>
                            <a:pt x="201" y="553"/>
                          </a:lnTo>
                          <a:lnTo>
                            <a:pt x="205" y="537"/>
                          </a:lnTo>
                          <a:lnTo>
                            <a:pt x="218" y="520"/>
                          </a:lnTo>
                          <a:lnTo>
                            <a:pt x="237" y="503"/>
                          </a:lnTo>
                          <a:lnTo>
                            <a:pt x="264" y="488"/>
                          </a:lnTo>
                          <a:lnTo>
                            <a:pt x="295" y="479"/>
                          </a:lnTo>
                          <a:lnTo>
                            <a:pt x="323" y="471"/>
                          </a:lnTo>
                          <a:lnTo>
                            <a:pt x="350" y="459"/>
                          </a:lnTo>
                          <a:lnTo>
                            <a:pt x="288" y="446"/>
                          </a:lnTo>
                          <a:lnTo>
                            <a:pt x="306" y="425"/>
                          </a:lnTo>
                          <a:lnTo>
                            <a:pt x="330" y="395"/>
                          </a:lnTo>
                          <a:lnTo>
                            <a:pt x="349" y="366"/>
                          </a:lnTo>
                          <a:lnTo>
                            <a:pt x="356" y="340"/>
                          </a:lnTo>
                          <a:lnTo>
                            <a:pt x="357" y="314"/>
                          </a:lnTo>
                          <a:lnTo>
                            <a:pt x="339" y="307"/>
                          </a:lnTo>
                          <a:lnTo>
                            <a:pt x="313" y="300"/>
                          </a:lnTo>
                          <a:lnTo>
                            <a:pt x="274" y="292"/>
                          </a:lnTo>
                          <a:lnTo>
                            <a:pt x="217" y="293"/>
                          </a:lnTo>
                          <a:lnTo>
                            <a:pt x="32" y="296"/>
                          </a:lnTo>
                          <a:lnTo>
                            <a:pt x="14" y="268"/>
                          </a:lnTo>
                          <a:lnTo>
                            <a:pt x="3" y="245"/>
                          </a:lnTo>
                          <a:lnTo>
                            <a:pt x="0" y="223"/>
                          </a:lnTo>
                          <a:lnTo>
                            <a:pt x="3" y="201"/>
                          </a:lnTo>
                          <a:lnTo>
                            <a:pt x="11" y="181"/>
                          </a:lnTo>
                          <a:lnTo>
                            <a:pt x="22" y="162"/>
                          </a:lnTo>
                          <a:lnTo>
                            <a:pt x="36" y="146"/>
                          </a:lnTo>
                          <a:lnTo>
                            <a:pt x="58" y="128"/>
                          </a:lnTo>
                          <a:lnTo>
                            <a:pt x="87" y="108"/>
                          </a:lnTo>
                          <a:lnTo>
                            <a:pt x="114" y="93"/>
                          </a:lnTo>
                          <a:lnTo>
                            <a:pt x="154" y="79"/>
                          </a:lnTo>
                          <a:lnTo>
                            <a:pt x="204" y="63"/>
                          </a:lnTo>
                          <a:lnTo>
                            <a:pt x="257" y="48"/>
                          </a:lnTo>
                          <a:lnTo>
                            <a:pt x="307" y="32"/>
                          </a:lnTo>
                          <a:lnTo>
                            <a:pt x="356" y="18"/>
                          </a:lnTo>
                          <a:lnTo>
                            <a:pt x="399" y="10"/>
                          </a:lnTo>
                          <a:lnTo>
                            <a:pt x="442" y="6"/>
                          </a:lnTo>
                          <a:lnTo>
                            <a:pt x="497" y="0"/>
                          </a:lnTo>
                          <a:lnTo>
                            <a:pt x="556" y="4"/>
                          </a:lnTo>
                          <a:lnTo>
                            <a:pt x="590" y="13"/>
                          </a:lnTo>
                          <a:lnTo>
                            <a:pt x="623" y="31"/>
                          </a:lnTo>
                          <a:lnTo>
                            <a:pt x="645" y="50"/>
                          </a:lnTo>
                          <a:lnTo>
                            <a:pt x="667" y="71"/>
                          </a:lnTo>
                          <a:lnTo>
                            <a:pt x="713" y="69"/>
                          </a:lnTo>
                          <a:lnTo>
                            <a:pt x="765" y="73"/>
                          </a:lnTo>
                          <a:lnTo>
                            <a:pt x="822" y="84"/>
                          </a:lnTo>
                          <a:lnTo>
                            <a:pt x="867" y="109"/>
                          </a:lnTo>
                          <a:lnTo>
                            <a:pt x="903" y="135"/>
                          </a:lnTo>
                          <a:lnTo>
                            <a:pt x="936" y="162"/>
                          </a:lnTo>
                          <a:lnTo>
                            <a:pt x="971" y="197"/>
                          </a:lnTo>
                          <a:lnTo>
                            <a:pt x="998" y="234"/>
                          </a:lnTo>
                          <a:lnTo>
                            <a:pt x="1016" y="266"/>
                          </a:lnTo>
                          <a:lnTo>
                            <a:pt x="1028" y="296"/>
                          </a:lnTo>
                          <a:lnTo>
                            <a:pt x="998" y="347"/>
                          </a:lnTo>
                          <a:lnTo>
                            <a:pt x="949" y="321"/>
                          </a:lnTo>
                          <a:lnTo>
                            <a:pt x="862" y="281"/>
                          </a:lnTo>
                          <a:lnTo>
                            <a:pt x="831" y="284"/>
                          </a:lnTo>
                          <a:lnTo>
                            <a:pt x="791" y="297"/>
                          </a:lnTo>
                          <a:lnTo>
                            <a:pt x="748" y="329"/>
                          </a:lnTo>
                          <a:lnTo>
                            <a:pt x="704" y="369"/>
                          </a:lnTo>
                          <a:lnTo>
                            <a:pt x="675" y="415"/>
                          </a:lnTo>
                          <a:lnTo>
                            <a:pt x="626" y="485"/>
                          </a:lnTo>
                          <a:lnTo>
                            <a:pt x="338" y="581"/>
                          </a:lnTo>
                          <a:close/>
                        </a:path>
                      </a:pathLst>
                    </a:custGeom>
                    <a:solidFill>
                      <a:srgbClr val="E0E0E0"/>
                    </a:solidFill>
                    <a:ln w="9525">
                      <a:noFill/>
                      <a:round/>
                      <a:headEnd/>
                      <a:tailEnd/>
                    </a:ln>
                  </p:spPr>
                  <p:txBody>
                    <a:bodyPr/>
                    <a:lstStyle/>
                    <a:p>
                      <a:endParaRPr lang="fr-FR"/>
                    </a:p>
                  </p:txBody>
                </p:sp>
                <p:sp>
                  <p:nvSpPr>
                    <p:cNvPr id="137270" name="Freeform 54"/>
                    <p:cNvSpPr>
                      <a:spLocks/>
                    </p:cNvSpPr>
                    <p:nvPr/>
                  </p:nvSpPr>
                  <p:spPr bwMode="auto">
                    <a:xfrm>
                      <a:off x="4600" y="2702"/>
                      <a:ext cx="222" cy="98"/>
                    </a:xfrm>
                    <a:custGeom>
                      <a:avLst/>
                      <a:gdLst/>
                      <a:ahLst/>
                      <a:cxnLst>
                        <a:cxn ang="0">
                          <a:pos x="0" y="149"/>
                        </a:cxn>
                        <a:cxn ang="0">
                          <a:pos x="16" y="113"/>
                        </a:cxn>
                        <a:cxn ang="0">
                          <a:pos x="34" y="87"/>
                        </a:cxn>
                        <a:cxn ang="0">
                          <a:pos x="59" y="65"/>
                        </a:cxn>
                        <a:cxn ang="0">
                          <a:pos x="86" y="48"/>
                        </a:cxn>
                        <a:cxn ang="0">
                          <a:pos x="119" y="33"/>
                        </a:cxn>
                        <a:cxn ang="0">
                          <a:pos x="157" y="17"/>
                        </a:cxn>
                        <a:cxn ang="0">
                          <a:pos x="201" y="6"/>
                        </a:cxn>
                        <a:cxn ang="0">
                          <a:pos x="256" y="2"/>
                        </a:cxn>
                        <a:cxn ang="0">
                          <a:pos x="332" y="0"/>
                        </a:cxn>
                        <a:cxn ang="0">
                          <a:pos x="429" y="2"/>
                        </a:cxn>
                        <a:cxn ang="0">
                          <a:pos x="483" y="9"/>
                        </a:cxn>
                        <a:cxn ang="0">
                          <a:pos x="518" y="23"/>
                        </a:cxn>
                        <a:cxn ang="0">
                          <a:pos x="556" y="39"/>
                        </a:cxn>
                        <a:cxn ang="0">
                          <a:pos x="598" y="57"/>
                        </a:cxn>
                        <a:cxn ang="0">
                          <a:pos x="633" y="73"/>
                        </a:cxn>
                        <a:cxn ang="0">
                          <a:pos x="665" y="89"/>
                        </a:cxn>
                        <a:cxn ang="0">
                          <a:pos x="660" y="102"/>
                        </a:cxn>
                        <a:cxn ang="0">
                          <a:pos x="649" y="117"/>
                        </a:cxn>
                        <a:cxn ang="0">
                          <a:pos x="634" y="128"/>
                        </a:cxn>
                        <a:cxn ang="0">
                          <a:pos x="398" y="293"/>
                        </a:cxn>
                        <a:cxn ang="0">
                          <a:pos x="201" y="285"/>
                        </a:cxn>
                        <a:cxn ang="0">
                          <a:pos x="197" y="215"/>
                        </a:cxn>
                        <a:cxn ang="0">
                          <a:pos x="182" y="202"/>
                        </a:cxn>
                        <a:cxn ang="0">
                          <a:pos x="160" y="187"/>
                        </a:cxn>
                        <a:cxn ang="0">
                          <a:pos x="131" y="176"/>
                        </a:cxn>
                        <a:cxn ang="0">
                          <a:pos x="89" y="167"/>
                        </a:cxn>
                        <a:cxn ang="0">
                          <a:pos x="34" y="157"/>
                        </a:cxn>
                        <a:cxn ang="0">
                          <a:pos x="0" y="149"/>
                        </a:cxn>
                      </a:cxnLst>
                      <a:rect l="0" t="0" r="r" b="b"/>
                      <a:pathLst>
                        <a:path w="665" h="293">
                          <a:moveTo>
                            <a:pt x="0" y="149"/>
                          </a:moveTo>
                          <a:lnTo>
                            <a:pt x="16" y="113"/>
                          </a:lnTo>
                          <a:lnTo>
                            <a:pt x="34" y="87"/>
                          </a:lnTo>
                          <a:lnTo>
                            <a:pt x="59" y="65"/>
                          </a:lnTo>
                          <a:lnTo>
                            <a:pt x="86" y="48"/>
                          </a:lnTo>
                          <a:lnTo>
                            <a:pt x="119" y="33"/>
                          </a:lnTo>
                          <a:lnTo>
                            <a:pt x="157" y="17"/>
                          </a:lnTo>
                          <a:lnTo>
                            <a:pt x="201" y="6"/>
                          </a:lnTo>
                          <a:lnTo>
                            <a:pt x="256" y="2"/>
                          </a:lnTo>
                          <a:lnTo>
                            <a:pt x="332" y="0"/>
                          </a:lnTo>
                          <a:lnTo>
                            <a:pt x="429" y="2"/>
                          </a:lnTo>
                          <a:lnTo>
                            <a:pt x="483" y="9"/>
                          </a:lnTo>
                          <a:lnTo>
                            <a:pt x="518" y="23"/>
                          </a:lnTo>
                          <a:lnTo>
                            <a:pt x="556" y="39"/>
                          </a:lnTo>
                          <a:lnTo>
                            <a:pt x="598" y="57"/>
                          </a:lnTo>
                          <a:lnTo>
                            <a:pt x="633" y="73"/>
                          </a:lnTo>
                          <a:lnTo>
                            <a:pt x="665" y="89"/>
                          </a:lnTo>
                          <a:lnTo>
                            <a:pt x="660" y="102"/>
                          </a:lnTo>
                          <a:lnTo>
                            <a:pt x="649" y="117"/>
                          </a:lnTo>
                          <a:lnTo>
                            <a:pt x="634" y="128"/>
                          </a:lnTo>
                          <a:lnTo>
                            <a:pt x="398" y="293"/>
                          </a:lnTo>
                          <a:lnTo>
                            <a:pt x="201" y="285"/>
                          </a:lnTo>
                          <a:lnTo>
                            <a:pt x="197" y="215"/>
                          </a:lnTo>
                          <a:lnTo>
                            <a:pt x="182" y="202"/>
                          </a:lnTo>
                          <a:lnTo>
                            <a:pt x="160" y="187"/>
                          </a:lnTo>
                          <a:lnTo>
                            <a:pt x="131" y="176"/>
                          </a:lnTo>
                          <a:lnTo>
                            <a:pt x="89" y="167"/>
                          </a:lnTo>
                          <a:lnTo>
                            <a:pt x="34" y="157"/>
                          </a:lnTo>
                          <a:lnTo>
                            <a:pt x="0" y="149"/>
                          </a:lnTo>
                          <a:close/>
                        </a:path>
                      </a:pathLst>
                    </a:custGeom>
                    <a:solidFill>
                      <a:srgbClr val="8080FF"/>
                    </a:solidFill>
                    <a:ln w="9525">
                      <a:noFill/>
                      <a:round/>
                      <a:headEnd/>
                      <a:tailEnd/>
                    </a:ln>
                  </p:spPr>
                  <p:txBody>
                    <a:bodyPr/>
                    <a:lstStyle/>
                    <a:p>
                      <a:endParaRPr lang="fr-FR"/>
                    </a:p>
                  </p:txBody>
                </p:sp>
              </p:grpSp>
              <p:sp>
                <p:nvSpPr>
                  <p:cNvPr id="137271" name="Oval 55"/>
                  <p:cNvSpPr>
                    <a:spLocks noChangeArrowheads="1"/>
                  </p:cNvSpPr>
                  <p:nvPr/>
                </p:nvSpPr>
                <p:spPr bwMode="auto">
                  <a:xfrm>
                    <a:off x="4672" y="2740"/>
                    <a:ext cx="33" cy="21"/>
                  </a:xfrm>
                  <a:prstGeom prst="ellipse">
                    <a:avLst/>
                  </a:prstGeom>
                  <a:solidFill>
                    <a:srgbClr val="E0E0E0"/>
                  </a:solidFill>
                  <a:ln w="9525">
                    <a:noFill/>
                    <a:round/>
                    <a:headEnd/>
                    <a:tailEnd/>
                  </a:ln>
                </p:spPr>
                <p:txBody>
                  <a:bodyPr/>
                  <a:lstStyle/>
                  <a:p>
                    <a:endParaRPr lang="fr-FR"/>
                  </a:p>
                </p:txBody>
              </p:sp>
            </p:grpSp>
            <p:grpSp>
              <p:nvGrpSpPr>
                <p:cNvPr id="17" name="Group 56"/>
                <p:cNvGrpSpPr>
                  <a:grpSpLocks/>
                </p:cNvGrpSpPr>
                <p:nvPr/>
              </p:nvGrpSpPr>
              <p:grpSpPr bwMode="auto">
                <a:xfrm>
                  <a:off x="4560" y="2671"/>
                  <a:ext cx="313" cy="80"/>
                  <a:chOff x="4560" y="2671"/>
                  <a:chExt cx="313" cy="80"/>
                </a:xfrm>
              </p:grpSpPr>
              <p:sp>
                <p:nvSpPr>
                  <p:cNvPr id="137273" name="Line 57"/>
                  <p:cNvSpPr>
                    <a:spLocks noChangeShapeType="1"/>
                  </p:cNvSpPr>
                  <p:nvPr/>
                </p:nvSpPr>
                <p:spPr bwMode="auto">
                  <a:xfrm>
                    <a:off x="4560" y="2740"/>
                    <a:ext cx="41" cy="11"/>
                  </a:xfrm>
                  <a:prstGeom prst="line">
                    <a:avLst/>
                  </a:prstGeom>
                  <a:noFill/>
                  <a:ln w="4763">
                    <a:solidFill>
                      <a:srgbClr val="C06000"/>
                    </a:solidFill>
                    <a:round/>
                    <a:headEnd/>
                    <a:tailEnd/>
                  </a:ln>
                </p:spPr>
                <p:txBody>
                  <a:bodyPr/>
                  <a:lstStyle/>
                  <a:p>
                    <a:endParaRPr lang="fr-FR"/>
                  </a:p>
                </p:txBody>
              </p:sp>
              <p:sp>
                <p:nvSpPr>
                  <p:cNvPr id="137274" name="Line 58"/>
                  <p:cNvSpPr>
                    <a:spLocks noChangeShapeType="1"/>
                  </p:cNvSpPr>
                  <p:nvPr/>
                </p:nvSpPr>
                <p:spPr bwMode="auto">
                  <a:xfrm>
                    <a:off x="4576" y="2712"/>
                    <a:ext cx="35" cy="20"/>
                  </a:xfrm>
                  <a:prstGeom prst="line">
                    <a:avLst/>
                  </a:prstGeom>
                  <a:noFill/>
                  <a:ln w="4763">
                    <a:solidFill>
                      <a:srgbClr val="C06000"/>
                    </a:solidFill>
                    <a:round/>
                    <a:headEnd/>
                    <a:tailEnd/>
                  </a:ln>
                </p:spPr>
                <p:txBody>
                  <a:bodyPr/>
                  <a:lstStyle/>
                  <a:p>
                    <a:endParaRPr lang="fr-FR"/>
                  </a:p>
                </p:txBody>
              </p:sp>
              <p:sp>
                <p:nvSpPr>
                  <p:cNvPr id="137275" name="Line 59"/>
                  <p:cNvSpPr>
                    <a:spLocks noChangeShapeType="1"/>
                  </p:cNvSpPr>
                  <p:nvPr/>
                </p:nvSpPr>
                <p:spPr bwMode="auto">
                  <a:xfrm>
                    <a:off x="4608" y="2692"/>
                    <a:ext cx="17" cy="28"/>
                  </a:xfrm>
                  <a:prstGeom prst="line">
                    <a:avLst/>
                  </a:prstGeom>
                  <a:noFill/>
                  <a:ln w="4763">
                    <a:solidFill>
                      <a:srgbClr val="C06000"/>
                    </a:solidFill>
                    <a:round/>
                    <a:headEnd/>
                    <a:tailEnd/>
                  </a:ln>
                </p:spPr>
                <p:txBody>
                  <a:bodyPr/>
                  <a:lstStyle/>
                  <a:p>
                    <a:endParaRPr lang="fr-FR"/>
                  </a:p>
                </p:txBody>
              </p:sp>
              <p:sp>
                <p:nvSpPr>
                  <p:cNvPr id="137276" name="Line 60"/>
                  <p:cNvSpPr>
                    <a:spLocks noChangeShapeType="1"/>
                  </p:cNvSpPr>
                  <p:nvPr/>
                </p:nvSpPr>
                <p:spPr bwMode="auto">
                  <a:xfrm>
                    <a:off x="4645" y="2681"/>
                    <a:ext cx="15" cy="27"/>
                  </a:xfrm>
                  <a:prstGeom prst="line">
                    <a:avLst/>
                  </a:prstGeom>
                  <a:noFill/>
                  <a:ln w="4763">
                    <a:solidFill>
                      <a:srgbClr val="C06000"/>
                    </a:solidFill>
                    <a:round/>
                    <a:headEnd/>
                    <a:tailEnd/>
                  </a:ln>
                </p:spPr>
                <p:txBody>
                  <a:bodyPr/>
                  <a:lstStyle/>
                  <a:p>
                    <a:endParaRPr lang="fr-FR"/>
                  </a:p>
                </p:txBody>
              </p:sp>
              <p:sp>
                <p:nvSpPr>
                  <p:cNvPr id="137277" name="Line 61"/>
                  <p:cNvSpPr>
                    <a:spLocks noChangeShapeType="1"/>
                  </p:cNvSpPr>
                  <p:nvPr/>
                </p:nvSpPr>
                <p:spPr bwMode="auto">
                  <a:xfrm>
                    <a:off x="4686" y="2671"/>
                    <a:ext cx="1" cy="32"/>
                  </a:xfrm>
                  <a:prstGeom prst="line">
                    <a:avLst/>
                  </a:prstGeom>
                  <a:noFill/>
                  <a:ln w="4763">
                    <a:solidFill>
                      <a:srgbClr val="C06000"/>
                    </a:solidFill>
                    <a:round/>
                    <a:headEnd/>
                    <a:tailEnd/>
                  </a:ln>
                </p:spPr>
                <p:txBody>
                  <a:bodyPr/>
                  <a:lstStyle/>
                  <a:p>
                    <a:endParaRPr lang="fr-FR"/>
                  </a:p>
                </p:txBody>
              </p:sp>
              <p:sp>
                <p:nvSpPr>
                  <p:cNvPr id="137278" name="Line 62"/>
                  <p:cNvSpPr>
                    <a:spLocks noChangeShapeType="1"/>
                  </p:cNvSpPr>
                  <p:nvPr/>
                </p:nvSpPr>
                <p:spPr bwMode="auto">
                  <a:xfrm flipH="1">
                    <a:off x="4714" y="2671"/>
                    <a:ext cx="9" cy="34"/>
                  </a:xfrm>
                  <a:prstGeom prst="line">
                    <a:avLst/>
                  </a:prstGeom>
                  <a:noFill/>
                  <a:ln w="4763">
                    <a:solidFill>
                      <a:srgbClr val="C06000"/>
                    </a:solidFill>
                    <a:round/>
                    <a:headEnd/>
                    <a:tailEnd/>
                  </a:ln>
                </p:spPr>
                <p:txBody>
                  <a:bodyPr/>
                  <a:lstStyle/>
                  <a:p>
                    <a:endParaRPr lang="fr-FR"/>
                  </a:p>
                </p:txBody>
              </p:sp>
              <p:sp>
                <p:nvSpPr>
                  <p:cNvPr id="137279" name="Line 63"/>
                  <p:cNvSpPr>
                    <a:spLocks noChangeShapeType="1"/>
                  </p:cNvSpPr>
                  <p:nvPr/>
                </p:nvSpPr>
                <p:spPr bwMode="auto">
                  <a:xfrm flipH="1">
                    <a:off x="4742" y="2680"/>
                    <a:ext cx="13" cy="22"/>
                  </a:xfrm>
                  <a:prstGeom prst="line">
                    <a:avLst/>
                  </a:prstGeom>
                  <a:noFill/>
                  <a:ln w="4763">
                    <a:solidFill>
                      <a:srgbClr val="C06000"/>
                    </a:solidFill>
                    <a:round/>
                    <a:headEnd/>
                    <a:tailEnd/>
                  </a:ln>
                </p:spPr>
                <p:txBody>
                  <a:bodyPr/>
                  <a:lstStyle/>
                  <a:p>
                    <a:endParaRPr lang="fr-FR"/>
                  </a:p>
                </p:txBody>
              </p:sp>
              <p:sp>
                <p:nvSpPr>
                  <p:cNvPr id="137280" name="Line 64"/>
                  <p:cNvSpPr>
                    <a:spLocks noChangeShapeType="1"/>
                  </p:cNvSpPr>
                  <p:nvPr/>
                </p:nvSpPr>
                <p:spPr bwMode="auto">
                  <a:xfrm flipH="1">
                    <a:off x="4770" y="2692"/>
                    <a:ext cx="12" cy="13"/>
                  </a:xfrm>
                  <a:prstGeom prst="line">
                    <a:avLst/>
                  </a:prstGeom>
                  <a:noFill/>
                  <a:ln w="4763">
                    <a:solidFill>
                      <a:srgbClr val="C06000"/>
                    </a:solidFill>
                    <a:round/>
                    <a:headEnd/>
                    <a:tailEnd/>
                  </a:ln>
                </p:spPr>
                <p:txBody>
                  <a:bodyPr/>
                  <a:lstStyle/>
                  <a:p>
                    <a:endParaRPr lang="fr-FR"/>
                  </a:p>
                </p:txBody>
              </p:sp>
              <p:sp>
                <p:nvSpPr>
                  <p:cNvPr id="137281" name="Line 65"/>
                  <p:cNvSpPr>
                    <a:spLocks noChangeShapeType="1"/>
                  </p:cNvSpPr>
                  <p:nvPr/>
                </p:nvSpPr>
                <p:spPr bwMode="auto">
                  <a:xfrm flipH="1">
                    <a:off x="4796" y="2697"/>
                    <a:ext cx="22" cy="20"/>
                  </a:xfrm>
                  <a:prstGeom prst="line">
                    <a:avLst/>
                  </a:prstGeom>
                  <a:noFill/>
                  <a:ln w="4763">
                    <a:solidFill>
                      <a:srgbClr val="C06000"/>
                    </a:solidFill>
                    <a:round/>
                    <a:headEnd/>
                    <a:tailEnd/>
                  </a:ln>
                </p:spPr>
                <p:txBody>
                  <a:bodyPr/>
                  <a:lstStyle/>
                  <a:p>
                    <a:endParaRPr lang="fr-FR"/>
                  </a:p>
                </p:txBody>
              </p:sp>
              <p:sp>
                <p:nvSpPr>
                  <p:cNvPr id="137282" name="Line 66"/>
                  <p:cNvSpPr>
                    <a:spLocks noChangeShapeType="1"/>
                  </p:cNvSpPr>
                  <p:nvPr/>
                </p:nvSpPr>
                <p:spPr bwMode="auto">
                  <a:xfrm flipH="1">
                    <a:off x="4825" y="2715"/>
                    <a:ext cx="20" cy="15"/>
                  </a:xfrm>
                  <a:prstGeom prst="line">
                    <a:avLst/>
                  </a:prstGeom>
                  <a:noFill/>
                  <a:ln w="4763">
                    <a:solidFill>
                      <a:srgbClr val="C06000"/>
                    </a:solidFill>
                    <a:round/>
                    <a:headEnd/>
                    <a:tailEnd/>
                  </a:ln>
                </p:spPr>
                <p:txBody>
                  <a:bodyPr/>
                  <a:lstStyle/>
                  <a:p>
                    <a:endParaRPr lang="fr-FR"/>
                  </a:p>
                </p:txBody>
              </p:sp>
              <p:sp>
                <p:nvSpPr>
                  <p:cNvPr id="137283" name="Line 67"/>
                  <p:cNvSpPr>
                    <a:spLocks noChangeShapeType="1"/>
                  </p:cNvSpPr>
                  <p:nvPr/>
                </p:nvSpPr>
                <p:spPr bwMode="auto">
                  <a:xfrm flipH="1">
                    <a:off x="4828" y="2737"/>
                    <a:ext cx="45" cy="7"/>
                  </a:xfrm>
                  <a:prstGeom prst="line">
                    <a:avLst/>
                  </a:prstGeom>
                  <a:noFill/>
                  <a:ln w="4763">
                    <a:solidFill>
                      <a:srgbClr val="C06000"/>
                    </a:solidFill>
                    <a:round/>
                    <a:headEnd/>
                    <a:tailEnd/>
                  </a:ln>
                </p:spPr>
                <p:txBody>
                  <a:bodyPr/>
                  <a:lstStyle/>
                  <a:p>
                    <a:endParaRPr lang="fr-FR"/>
                  </a:p>
                </p:txBody>
              </p:sp>
            </p:grpSp>
          </p:grpSp>
          <p:grpSp>
            <p:nvGrpSpPr>
              <p:cNvPr id="18" name="Group 68"/>
              <p:cNvGrpSpPr>
                <a:grpSpLocks/>
              </p:cNvGrpSpPr>
              <p:nvPr/>
            </p:nvGrpSpPr>
            <p:grpSpPr bwMode="auto">
              <a:xfrm>
                <a:off x="4617" y="2740"/>
                <a:ext cx="228" cy="636"/>
                <a:chOff x="4617" y="2740"/>
                <a:chExt cx="228" cy="636"/>
              </a:xfrm>
            </p:grpSpPr>
            <p:grpSp>
              <p:nvGrpSpPr>
                <p:cNvPr id="19" name="Group 69"/>
                <p:cNvGrpSpPr>
                  <a:grpSpLocks/>
                </p:cNvGrpSpPr>
                <p:nvPr/>
              </p:nvGrpSpPr>
              <p:grpSpPr bwMode="auto">
                <a:xfrm>
                  <a:off x="4617" y="2740"/>
                  <a:ext cx="228" cy="636"/>
                  <a:chOff x="4617" y="2740"/>
                  <a:chExt cx="228" cy="636"/>
                </a:xfrm>
              </p:grpSpPr>
              <p:grpSp>
                <p:nvGrpSpPr>
                  <p:cNvPr id="20" name="Group 70"/>
                  <p:cNvGrpSpPr>
                    <a:grpSpLocks/>
                  </p:cNvGrpSpPr>
                  <p:nvPr/>
                </p:nvGrpSpPr>
                <p:grpSpPr bwMode="auto">
                  <a:xfrm>
                    <a:off x="4617" y="2740"/>
                    <a:ext cx="228" cy="636"/>
                    <a:chOff x="4617" y="2740"/>
                    <a:chExt cx="228" cy="636"/>
                  </a:xfrm>
                </p:grpSpPr>
                <p:grpSp>
                  <p:nvGrpSpPr>
                    <p:cNvPr id="21" name="Group 71"/>
                    <p:cNvGrpSpPr>
                      <a:grpSpLocks/>
                    </p:cNvGrpSpPr>
                    <p:nvPr/>
                  </p:nvGrpSpPr>
                  <p:grpSpPr bwMode="auto">
                    <a:xfrm>
                      <a:off x="4617" y="2792"/>
                      <a:ext cx="228" cy="584"/>
                      <a:chOff x="4617" y="2792"/>
                      <a:chExt cx="228" cy="584"/>
                    </a:xfrm>
                  </p:grpSpPr>
                  <p:sp>
                    <p:nvSpPr>
                      <p:cNvPr id="137288" name="Freeform 72"/>
                      <p:cNvSpPr>
                        <a:spLocks/>
                      </p:cNvSpPr>
                      <p:nvPr/>
                    </p:nvSpPr>
                    <p:spPr bwMode="auto">
                      <a:xfrm>
                        <a:off x="4619" y="2792"/>
                        <a:ext cx="226" cy="584"/>
                      </a:xfrm>
                      <a:custGeom>
                        <a:avLst/>
                        <a:gdLst/>
                        <a:ahLst/>
                        <a:cxnLst>
                          <a:cxn ang="0">
                            <a:pos x="270" y="4"/>
                          </a:cxn>
                          <a:cxn ang="0">
                            <a:pos x="193" y="21"/>
                          </a:cxn>
                          <a:cxn ang="0">
                            <a:pos x="142" y="48"/>
                          </a:cxn>
                          <a:cxn ang="0">
                            <a:pos x="114" y="91"/>
                          </a:cxn>
                          <a:cxn ang="0">
                            <a:pos x="87" y="160"/>
                          </a:cxn>
                          <a:cxn ang="0">
                            <a:pos x="44" y="234"/>
                          </a:cxn>
                          <a:cxn ang="0">
                            <a:pos x="12" y="290"/>
                          </a:cxn>
                          <a:cxn ang="0">
                            <a:pos x="0" y="357"/>
                          </a:cxn>
                          <a:cxn ang="0">
                            <a:pos x="12" y="439"/>
                          </a:cxn>
                          <a:cxn ang="0">
                            <a:pos x="37" y="499"/>
                          </a:cxn>
                          <a:cxn ang="0">
                            <a:pos x="85" y="557"/>
                          </a:cxn>
                          <a:cxn ang="0">
                            <a:pos x="135" y="581"/>
                          </a:cxn>
                          <a:cxn ang="0">
                            <a:pos x="215" y="583"/>
                          </a:cxn>
                          <a:cxn ang="0">
                            <a:pos x="196" y="661"/>
                          </a:cxn>
                          <a:cxn ang="0">
                            <a:pos x="181" y="741"/>
                          </a:cxn>
                          <a:cxn ang="0">
                            <a:pos x="193" y="794"/>
                          </a:cxn>
                          <a:cxn ang="0">
                            <a:pos x="243" y="873"/>
                          </a:cxn>
                          <a:cxn ang="0">
                            <a:pos x="283" y="933"/>
                          </a:cxn>
                          <a:cxn ang="0">
                            <a:pos x="313" y="1033"/>
                          </a:cxn>
                          <a:cxn ang="0">
                            <a:pos x="335" y="1139"/>
                          </a:cxn>
                          <a:cxn ang="0">
                            <a:pos x="347" y="1250"/>
                          </a:cxn>
                          <a:cxn ang="0">
                            <a:pos x="368" y="1473"/>
                          </a:cxn>
                          <a:cxn ang="0">
                            <a:pos x="382" y="1678"/>
                          </a:cxn>
                          <a:cxn ang="0">
                            <a:pos x="679" y="1754"/>
                          </a:cxn>
                          <a:cxn ang="0">
                            <a:pos x="657" y="1671"/>
                          </a:cxn>
                          <a:cxn ang="0">
                            <a:pos x="641" y="1513"/>
                          </a:cxn>
                          <a:cxn ang="0">
                            <a:pos x="624" y="1263"/>
                          </a:cxn>
                          <a:cxn ang="0">
                            <a:pos x="583" y="1035"/>
                          </a:cxn>
                          <a:cxn ang="0">
                            <a:pos x="549" y="760"/>
                          </a:cxn>
                          <a:cxn ang="0">
                            <a:pos x="521" y="616"/>
                          </a:cxn>
                          <a:cxn ang="0">
                            <a:pos x="498" y="539"/>
                          </a:cxn>
                          <a:cxn ang="0">
                            <a:pos x="494" y="440"/>
                          </a:cxn>
                          <a:cxn ang="0">
                            <a:pos x="472" y="312"/>
                          </a:cxn>
                          <a:cxn ang="0">
                            <a:pos x="434" y="149"/>
                          </a:cxn>
                          <a:cxn ang="0">
                            <a:pos x="403" y="94"/>
                          </a:cxn>
                          <a:cxn ang="0">
                            <a:pos x="333" y="21"/>
                          </a:cxn>
                        </a:cxnLst>
                        <a:rect l="0" t="0" r="r" b="b"/>
                        <a:pathLst>
                          <a:path w="679" h="1754">
                            <a:moveTo>
                              <a:pt x="306" y="0"/>
                            </a:moveTo>
                            <a:lnTo>
                              <a:pt x="270" y="4"/>
                            </a:lnTo>
                            <a:lnTo>
                              <a:pt x="231" y="11"/>
                            </a:lnTo>
                            <a:lnTo>
                              <a:pt x="193" y="21"/>
                            </a:lnTo>
                            <a:lnTo>
                              <a:pt x="161" y="33"/>
                            </a:lnTo>
                            <a:lnTo>
                              <a:pt x="142" y="48"/>
                            </a:lnTo>
                            <a:lnTo>
                              <a:pt x="129" y="62"/>
                            </a:lnTo>
                            <a:lnTo>
                              <a:pt x="114" y="91"/>
                            </a:lnTo>
                            <a:lnTo>
                              <a:pt x="103" y="117"/>
                            </a:lnTo>
                            <a:lnTo>
                              <a:pt x="87" y="160"/>
                            </a:lnTo>
                            <a:lnTo>
                              <a:pt x="66" y="201"/>
                            </a:lnTo>
                            <a:lnTo>
                              <a:pt x="44" y="234"/>
                            </a:lnTo>
                            <a:lnTo>
                              <a:pt x="27" y="258"/>
                            </a:lnTo>
                            <a:lnTo>
                              <a:pt x="12" y="290"/>
                            </a:lnTo>
                            <a:lnTo>
                              <a:pt x="1" y="327"/>
                            </a:lnTo>
                            <a:lnTo>
                              <a:pt x="0" y="357"/>
                            </a:lnTo>
                            <a:lnTo>
                              <a:pt x="5" y="404"/>
                            </a:lnTo>
                            <a:lnTo>
                              <a:pt x="12" y="439"/>
                            </a:lnTo>
                            <a:lnTo>
                              <a:pt x="23" y="476"/>
                            </a:lnTo>
                            <a:lnTo>
                              <a:pt x="37" y="499"/>
                            </a:lnTo>
                            <a:lnTo>
                              <a:pt x="57" y="528"/>
                            </a:lnTo>
                            <a:lnTo>
                              <a:pt x="85" y="557"/>
                            </a:lnTo>
                            <a:lnTo>
                              <a:pt x="107" y="576"/>
                            </a:lnTo>
                            <a:lnTo>
                              <a:pt x="135" y="581"/>
                            </a:lnTo>
                            <a:lnTo>
                              <a:pt x="185" y="587"/>
                            </a:lnTo>
                            <a:lnTo>
                              <a:pt x="215" y="583"/>
                            </a:lnTo>
                            <a:lnTo>
                              <a:pt x="204" y="627"/>
                            </a:lnTo>
                            <a:lnTo>
                              <a:pt x="196" y="661"/>
                            </a:lnTo>
                            <a:lnTo>
                              <a:pt x="188" y="700"/>
                            </a:lnTo>
                            <a:lnTo>
                              <a:pt x="181" y="741"/>
                            </a:lnTo>
                            <a:lnTo>
                              <a:pt x="184" y="771"/>
                            </a:lnTo>
                            <a:lnTo>
                              <a:pt x="193" y="794"/>
                            </a:lnTo>
                            <a:lnTo>
                              <a:pt x="215" y="828"/>
                            </a:lnTo>
                            <a:lnTo>
                              <a:pt x="243" y="873"/>
                            </a:lnTo>
                            <a:lnTo>
                              <a:pt x="262" y="906"/>
                            </a:lnTo>
                            <a:lnTo>
                              <a:pt x="283" y="933"/>
                            </a:lnTo>
                            <a:lnTo>
                              <a:pt x="298" y="974"/>
                            </a:lnTo>
                            <a:lnTo>
                              <a:pt x="313" y="1033"/>
                            </a:lnTo>
                            <a:lnTo>
                              <a:pt x="327" y="1096"/>
                            </a:lnTo>
                            <a:lnTo>
                              <a:pt x="335" y="1139"/>
                            </a:lnTo>
                            <a:lnTo>
                              <a:pt x="342" y="1194"/>
                            </a:lnTo>
                            <a:lnTo>
                              <a:pt x="347" y="1250"/>
                            </a:lnTo>
                            <a:lnTo>
                              <a:pt x="357" y="1344"/>
                            </a:lnTo>
                            <a:lnTo>
                              <a:pt x="368" y="1473"/>
                            </a:lnTo>
                            <a:lnTo>
                              <a:pt x="375" y="1586"/>
                            </a:lnTo>
                            <a:lnTo>
                              <a:pt x="382" y="1678"/>
                            </a:lnTo>
                            <a:lnTo>
                              <a:pt x="386" y="1754"/>
                            </a:lnTo>
                            <a:lnTo>
                              <a:pt x="679" y="1754"/>
                            </a:lnTo>
                            <a:lnTo>
                              <a:pt x="667" y="1713"/>
                            </a:lnTo>
                            <a:lnTo>
                              <a:pt x="657" y="1671"/>
                            </a:lnTo>
                            <a:lnTo>
                              <a:pt x="649" y="1632"/>
                            </a:lnTo>
                            <a:lnTo>
                              <a:pt x="641" y="1513"/>
                            </a:lnTo>
                            <a:lnTo>
                              <a:pt x="631" y="1374"/>
                            </a:lnTo>
                            <a:lnTo>
                              <a:pt x="624" y="1263"/>
                            </a:lnTo>
                            <a:lnTo>
                              <a:pt x="605" y="1165"/>
                            </a:lnTo>
                            <a:lnTo>
                              <a:pt x="583" y="1035"/>
                            </a:lnTo>
                            <a:lnTo>
                              <a:pt x="565" y="903"/>
                            </a:lnTo>
                            <a:lnTo>
                              <a:pt x="549" y="760"/>
                            </a:lnTo>
                            <a:lnTo>
                              <a:pt x="533" y="658"/>
                            </a:lnTo>
                            <a:lnTo>
                              <a:pt x="521" y="616"/>
                            </a:lnTo>
                            <a:lnTo>
                              <a:pt x="509" y="573"/>
                            </a:lnTo>
                            <a:lnTo>
                              <a:pt x="498" y="539"/>
                            </a:lnTo>
                            <a:lnTo>
                              <a:pt x="494" y="498"/>
                            </a:lnTo>
                            <a:lnTo>
                              <a:pt x="494" y="440"/>
                            </a:lnTo>
                            <a:lnTo>
                              <a:pt x="487" y="382"/>
                            </a:lnTo>
                            <a:lnTo>
                              <a:pt x="472" y="312"/>
                            </a:lnTo>
                            <a:lnTo>
                              <a:pt x="452" y="221"/>
                            </a:lnTo>
                            <a:lnTo>
                              <a:pt x="434" y="149"/>
                            </a:lnTo>
                            <a:lnTo>
                              <a:pt x="423" y="125"/>
                            </a:lnTo>
                            <a:lnTo>
                              <a:pt x="403" y="94"/>
                            </a:lnTo>
                            <a:lnTo>
                              <a:pt x="369" y="52"/>
                            </a:lnTo>
                            <a:lnTo>
                              <a:pt x="333" y="21"/>
                            </a:lnTo>
                            <a:lnTo>
                              <a:pt x="306" y="0"/>
                            </a:lnTo>
                            <a:close/>
                          </a:path>
                        </a:pathLst>
                      </a:custGeom>
                      <a:solidFill>
                        <a:srgbClr val="FFFF40"/>
                      </a:solidFill>
                      <a:ln w="9525">
                        <a:noFill/>
                        <a:round/>
                        <a:headEnd/>
                        <a:tailEnd/>
                      </a:ln>
                    </p:spPr>
                    <p:txBody>
                      <a:bodyPr/>
                      <a:lstStyle/>
                      <a:p>
                        <a:endParaRPr lang="fr-FR"/>
                      </a:p>
                    </p:txBody>
                  </p:sp>
                  <p:sp>
                    <p:nvSpPr>
                      <p:cNvPr id="137289" name="Freeform 73"/>
                      <p:cNvSpPr>
                        <a:spLocks/>
                      </p:cNvSpPr>
                      <p:nvPr/>
                    </p:nvSpPr>
                    <p:spPr bwMode="auto">
                      <a:xfrm>
                        <a:off x="4617" y="2812"/>
                        <a:ext cx="59" cy="58"/>
                      </a:xfrm>
                      <a:custGeom>
                        <a:avLst/>
                        <a:gdLst/>
                        <a:ahLst/>
                        <a:cxnLst>
                          <a:cxn ang="0">
                            <a:pos x="178" y="0"/>
                          </a:cxn>
                          <a:cxn ang="0">
                            <a:pos x="153" y="17"/>
                          </a:cxn>
                          <a:cxn ang="0">
                            <a:pos x="137" y="25"/>
                          </a:cxn>
                          <a:cxn ang="0">
                            <a:pos x="112" y="37"/>
                          </a:cxn>
                          <a:cxn ang="0">
                            <a:pos x="87" y="44"/>
                          </a:cxn>
                          <a:cxn ang="0">
                            <a:pos x="65" y="46"/>
                          </a:cxn>
                          <a:cxn ang="0">
                            <a:pos x="43" y="50"/>
                          </a:cxn>
                          <a:cxn ang="0">
                            <a:pos x="29" y="57"/>
                          </a:cxn>
                          <a:cxn ang="0">
                            <a:pos x="20" y="72"/>
                          </a:cxn>
                          <a:cxn ang="0">
                            <a:pos x="10" y="86"/>
                          </a:cxn>
                          <a:cxn ang="0">
                            <a:pos x="4" y="98"/>
                          </a:cxn>
                          <a:cxn ang="0">
                            <a:pos x="0" y="114"/>
                          </a:cxn>
                          <a:cxn ang="0">
                            <a:pos x="0" y="128"/>
                          </a:cxn>
                          <a:cxn ang="0">
                            <a:pos x="4" y="145"/>
                          </a:cxn>
                          <a:cxn ang="0">
                            <a:pos x="10" y="162"/>
                          </a:cxn>
                          <a:cxn ang="0">
                            <a:pos x="17" y="171"/>
                          </a:cxn>
                          <a:cxn ang="0">
                            <a:pos x="28" y="175"/>
                          </a:cxn>
                          <a:cxn ang="0">
                            <a:pos x="48" y="171"/>
                          </a:cxn>
                          <a:cxn ang="0">
                            <a:pos x="65" y="168"/>
                          </a:cxn>
                          <a:cxn ang="0">
                            <a:pos x="81" y="172"/>
                          </a:cxn>
                          <a:cxn ang="0">
                            <a:pos x="91" y="156"/>
                          </a:cxn>
                          <a:cxn ang="0">
                            <a:pos x="102" y="139"/>
                          </a:cxn>
                          <a:cxn ang="0">
                            <a:pos x="112" y="126"/>
                          </a:cxn>
                          <a:cxn ang="0">
                            <a:pos x="120" y="113"/>
                          </a:cxn>
                          <a:cxn ang="0">
                            <a:pos x="131" y="102"/>
                          </a:cxn>
                          <a:cxn ang="0">
                            <a:pos x="130" y="91"/>
                          </a:cxn>
                          <a:cxn ang="0">
                            <a:pos x="132" y="73"/>
                          </a:cxn>
                          <a:cxn ang="0">
                            <a:pos x="136" y="56"/>
                          </a:cxn>
                          <a:cxn ang="0">
                            <a:pos x="146" y="43"/>
                          </a:cxn>
                          <a:cxn ang="0">
                            <a:pos x="159" y="25"/>
                          </a:cxn>
                          <a:cxn ang="0">
                            <a:pos x="178" y="0"/>
                          </a:cxn>
                        </a:cxnLst>
                        <a:rect l="0" t="0" r="r" b="b"/>
                        <a:pathLst>
                          <a:path w="178" h="175">
                            <a:moveTo>
                              <a:pt x="178" y="0"/>
                            </a:moveTo>
                            <a:lnTo>
                              <a:pt x="153" y="17"/>
                            </a:lnTo>
                            <a:lnTo>
                              <a:pt x="137" y="25"/>
                            </a:lnTo>
                            <a:lnTo>
                              <a:pt x="112" y="37"/>
                            </a:lnTo>
                            <a:lnTo>
                              <a:pt x="87" y="44"/>
                            </a:lnTo>
                            <a:lnTo>
                              <a:pt x="65" y="46"/>
                            </a:lnTo>
                            <a:lnTo>
                              <a:pt x="43" y="50"/>
                            </a:lnTo>
                            <a:lnTo>
                              <a:pt x="29" y="57"/>
                            </a:lnTo>
                            <a:lnTo>
                              <a:pt x="20" y="72"/>
                            </a:lnTo>
                            <a:lnTo>
                              <a:pt x="10" y="86"/>
                            </a:lnTo>
                            <a:lnTo>
                              <a:pt x="4" y="98"/>
                            </a:lnTo>
                            <a:lnTo>
                              <a:pt x="0" y="114"/>
                            </a:lnTo>
                            <a:lnTo>
                              <a:pt x="0" y="128"/>
                            </a:lnTo>
                            <a:lnTo>
                              <a:pt x="4" y="145"/>
                            </a:lnTo>
                            <a:lnTo>
                              <a:pt x="10" y="162"/>
                            </a:lnTo>
                            <a:lnTo>
                              <a:pt x="17" y="171"/>
                            </a:lnTo>
                            <a:lnTo>
                              <a:pt x="28" y="175"/>
                            </a:lnTo>
                            <a:lnTo>
                              <a:pt x="48" y="171"/>
                            </a:lnTo>
                            <a:lnTo>
                              <a:pt x="65" y="168"/>
                            </a:lnTo>
                            <a:lnTo>
                              <a:pt x="81" y="172"/>
                            </a:lnTo>
                            <a:lnTo>
                              <a:pt x="91" y="156"/>
                            </a:lnTo>
                            <a:lnTo>
                              <a:pt x="102" y="139"/>
                            </a:lnTo>
                            <a:lnTo>
                              <a:pt x="112" y="126"/>
                            </a:lnTo>
                            <a:lnTo>
                              <a:pt x="120" y="113"/>
                            </a:lnTo>
                            <a:lnTo>
                              <a:pt x="131" y="102"/>
                            </a:lnTo>
                            <a:lnTo>
                              <a:pt x="130" y="91"/>
                            </a:lnTo>
                            <a:lnTo>
                              <a:pt x="132" y="73"/>
                            </a:lnTo>
                            <a:lnTo>
                              <a:pt x="136" y="56"/>
                            </a:lnTo>
                            <a:lnTo>
                              <a:pt x="146" y="43"/>
                            </a:lnTo>
                            <a:lnTo>
                              <a:pt x="159" y="25"/>
                            </a:lnTo>
                            <a:lnTo>
                              <a:pt x="178" y="0"/>
                            </a:lnTo>
                            <a:close/>
                          </a:path>
                        </a:pathLst>
                      </a:custGeom>
                      <a:solidFill>
                        <a:srgbClr val="FFE0C0"/>
                      </a:solidFill>
                      <a:ln w="9525">
                        <a:noFill/>
                        <a:round/>
                        <a:headEnd/>
                        <a:tailEnd/>
                      </a:ln>
                    </p:spPr>
                    <p:txBody>
                      <a:bodyPr/>
                      <a:lstStyle/>
                      <a:p>
                        <a:endParaRPr lang="fr-FR"/>
                      </a:p>
                    </p:txBody>
                  </p:sp>
                </p:grpSp>
                <p:sp>
                  <p:nvSpPr>
                    <p:cNvPr id="137290" name="Freeform 74"/>
                    <p:cNvSpPr>
                      <a:spLocks/>
                    </p:cNvSpPr>
                    <p:nvPr/>
                  </p:nvSpPr>
                  <p:spPr bwMode="auto">
                    <a:xfrm>
                      <a:off x="4674" y="2740"/>
                      <a:ext cx="157" cy="636"/>
                    </a:xfrm>
                    <a:custGeom>
                      <a:avLst/>
                      <a:gdLst/>
                      <a:ahLst/>
                      <a:cxnLst>
                        <a:cxn ang="0">
                          <a:pos x="395" y="3"/>
                        </a:cxn>
                        <a:cxn ang="0">
                          <a:pos x="360" y="0"/>
                        </a:cxn>
                        <a:cxn ang="0">
                          <a:pos x="328" y="7"/>
                        </a:cxn>
                        <a:cxn ang="0">
                          <a:pos x="288" y="35"/>
                        </a:cxn>
                        <a:cxn ang="0">
                          <a:pos x="245" y="80"/>
                        </a:cxn>
                        <a:cxn ang="0">
                          <a:pos x="219" y="122"/>
                        </a:cxn>
                        <a:cxn ang="0">
                          <a:pos x="197" y="162"/>
                        </a:cxn>
                        <a:cxn ang="0">
                          <a:pos x="160" y="189"/>
                        </a:cxn>
                        <a:cxn ang="0">
                          <a:pos x="132" y="185"/>
                        </a:cxn>
                        <a:cxn ang="0">
                          <a:pos x="103" y="185"/>
                        </a:cxn>
                        <a:cxn ang="0">
                          <a:pos x="62" y="199"/>
                        </a:cxn>
                        <a:cxn ang="0">
                          <a:pos x="32" y="223"/>
                        </a:cxn>
                        <a:cxn ang="0">
                          <a:pos x="13" y="256"/>
                        </a:cxn>
                        <a:cxn ang="0">
                          <a:pos x="1" y="385"/>
                        </a:cxn>
                        <a:cxn ang="0">
                          <a:pos x="95" y="664"/>
                        </a:cxn>
                        <a:cxn ang="0">
                          <a:pos x="66" y="711"/>
                        </a:cxn>
                        <a:cxn ang="0">
                          <a:pos x="117" y="846"/>
                        </a:cxn>
                        <a:cxn ang="0">
                          <a:pos x="164" y="980"/>
                        </a:cxn>
                        <a:cxn ang="0">
                          <a:pos x="201" y="1170"/>
                        </a:cxn>
                        <a:cxn ang="0">
                          <a:pos x="234" y="1290"/>
                        </a:cxn>
                        <a:cxn ang="0">
                          <a:pos x="269" y="1393"/>
                        </a:cxn>
                        <a:cxn ang="0">
                          <a:pos x="288" y="1487"/>
                        </a:cxn>
                        <a:cxn ang="0">
                          <a:pos x="307" y="1608"/>
                        </a:cxn>
                        <a:cxn ang="0">
                          <a:pos x="323" y="1714"/>
                        </a:cxn>
                        <a:cxn ang="0">
                          <a:pos x="321" y="1810"/>
                        </a:cxn>
                        <a:cxn ang="0">
                          <a:pos x="324" y="1910"/>
                        </a:cxn>
                        <a:cxn ang="0">
                          <a:pos x="463" y="1797"/>
                        </a:cxn>
                        <a:cxn ang="0">
                          <a:pos x="458" y="1657"/>
                        </a:cxn>
                        <a:cxn ang="0">
                          <a:pos x="446" y="1529"/>
                        </a:cxn>
                        <a:cxn ang="0">
                          <a:pos x="427" y="1408"/>
                        </a:cxn>
                        <a:cxn ang="0">
                          <a:pos x="404" y="1258"/>
                        </a:cxn>
                        <a:cxn ang="0">
                          <a:pos x="378" y="1123"/>
                        </a:cxn>
                        <a:cxn ang="0">
                          <a:pos x="354" y="947"/>
                        </a:cxn>
                        <a:cxn ang="0">
                          <a:pos x="346" y="847"/>
                        </a:cxn>
                        <a:cxn ang="0">
                          <a:pos x="324" y="766"/>
                        </a:cxn>
                        <a:cxn ang="0">
                          <a:pos x="312" y="690"/>
                        </a:cxn>
                        <a:cxn ang="0">
                          <a:pos x="313" y="601"/>
                        </a:cxn>
                        <a:cxn ang="0">
                          <a:pos x="318" y="533"/>
                        </a:cxn>
                        <a:cxn ang="0">
                          <a:pos x="307" y="491"/>
                        </a:cxn>
                        <a:cxn ang="0">
                          <a:pos x="283" y="420"/>
                        </a:cxn>
                        <a:cxn ang="0">
                          <a:pos x="260" y="343"/>
                        </a:cxn>
                        <a:cxn ang="0">
                          <a:pos x="248" y="295"/>
                        </a:cxn>
                        <a:cxn ang="0">
                          <a:pos x="256" y="265"/>
                        </a:cxn>
                        <a:cxn ang="0">
                          <a:pos x="286" y="223"/>
                        </a:cxn>
                        <a:cxn ang="0">
                          <a:pos x="318" y="175"/>
                        </a:cxn>
                        <a:cxn ang="0">
                          <a:pos x="350" y="133"/>
                        </a:cxn>
                        <a:cxn ang="0">
                          <a:pos x="392" y="102"/>
                        </a:cxn>
                        <a:cxn ang="0">
                          <a:pos x="437" y="85"/>
                        </a:cxn>
                        <a:cxn ang="0">
                          <a:pos x="471" y="81"/>
                        </a:cxn>
                      </a:cxnLst>
                      <a:rect l="0" t="0" r="r" b="b"/>
                      <a:pathLst>
                        <a:path w="471" h="1910">
                          <a:moveTo>
                            <a:pt x="413" y="7"/>
                          </a:moveTo>
                          <a:lnTo>
                            <a:pt x="395" y="3"/>
                          </a:lnTo>
                          <a:lnTo>
                            <a:pt x="380" y="1"/>
                          </a:lnTo>
                          <a:lnTo>
                            <a:pt x="360" y="0"/>
                          </a:lnTo>
                          <a:lnTo>
                            <a:pt x="343" y="2"/>
                          </a:lnTo>
                          <a:lnTo>
                            <a:pt x="328" y="7"/>
                          </a:lnTo>
                          <a:lnTo>
                            <a:pt x="311" y="18"/>
                          </a:lnTo>
                          <a:lnTo>
                            <a:pt x="288" y="35"/>
                          </a:lnTo>
                          <a:lnTo>
                            <a:pt x="266" y="54"/>
                          </a:lnTo>
                          <a:lnTo>
                            <a:pt x="245" y="80"/>
                          </a:lnTo>
                          <a:lnTo>
                            <a:pt x="230" y="99"/>
                          </a:lnTo>
                          <a:lnTo>
                            <a:pt x="219" y="122"/>
                          </a:lnTo>
                          <a:lnTo>
                            <a:pt x="208" y="145"/>
                          </a:lnTo>
                          <a:lnTo>
                            <a:pt x="197" y="162"/>
                          </a:lnTo>
                          <a:lnTo>
                            <a:pt x="179" y="177"/>
                          </a:lnTo>
                          <a:lnTo>
                            <a:pt x="160" y="189"/>
                          </a:lnTo>
                          <a:lnTo>
                            <a:pt x="149" y="187"/>
                          </a:lnTo>
                          <a:lnTo>
                            <a:pt x="132" y="185"/>
                          </a:lnTo>
                          <a:lnTo>
                            <a:pt x="117" y="183"/>
                          </a:lnTo>
                          <a:lnTo>
                            <a:pt x="103" y="185"/>
                          </a:lnTo>
                          <a:lnTo>
                            <a:pt x="82" y="189"/>
                          </a:lnTo>
                          <a:lnTo>
                            <a:pt x="62" y="199"/>
                          </a:lnTo>
                          <a:lnTo>
                            <a:pt x="44" y="212"/>
                          </a:lnTo>
                          <a:lnTo>
                            <a:pt x="32" y="223"/>
                          </a:lnTo>
                          <a:lnTo>
                            <a:pt x="21" y="237"/>
                          </a:lnTo>
                          <a:lnTo>
                            <a:pt x="13" y="256"/>
                          </a:lnTo>
                          <a:lnTo>
                            <a:pt x="10" y="274"/>
                          </a:lnTo>
                          <a:lnTo>
                            <a:pt x="1" y="385"/>
                          </a:lnTo>
                          <a:lnTo>
                            <a:pt x="0" y="505"/>
                          </a:lnTo>
                          <a:lnTo>
                            <a:pt x="95" y="664"/>
                          </a:lnTo>
                          <a:lnTo>
                            <a:pt x="100" y="702"/>
                          </a:lnTo>
                          <a:lnTo>
                            <a:pt x="66" y="711"/>
                          </a:lnTo>
                          <a:lnTo>
                            <a:pt x="93" y="772"/>
                          </a:lnTo>
                          <a:lnTo>
                            <a:pt x="117" y="846"/>
                          </a:lnTo>
                          <a:lnTo>
                            <a:pt x="136" y="903"/>
                          </a:lnTo>
                          <a:lnTo>
                            <a:pt x="164" y="980"/>
                          </a:lnTo>
                          <a:lnTo>
                            <a:pt x="182" y="1075"/>
                          </a:lnTo>
                          <a:lnTo>
                            <a:pt x="201" y="1170"/>
                          </a:lnTo>
                          <a:lnTo>
                            <a:pt x="213" y="1237"/>
                          </a:lnTo>
                          <a:lnTo>
                            <a:pt x="234" y="1290"/>
                          </a:lnTo>
                          <a:lnTo>
                            <a:pt x="253" y="1346"/>
                          </a:lnTo>
                          <a:lnTo>
                            <a:pt x="269" y="1393"/>
                          </a:lnTo>
                          <a:lnTo>
                            <a:pt x="277" y="1435"/>
                          </a:lnTo>
                          <a:lnTo>
                            <a:pt x="288" y="1487"/>
                          </a:lnTo>
                          <a:lnTo>
                            <a:pt x="299" y="1547"/>
                          </a:lnTo>
                          <a:lnTo>
                            <a:pt x="307" y="1608"/>
                          </a:lnTo>
                          <a:lnTo>
                            <a:pt x="316" y="1661"/>
                          </a:lnTo>
                          <a:lnTo>
                            <a:pt x="323" y="1714"/>
                          </a:lnTo>
                          <a:lnTo>
                            <a:pt x="322" y="1756"/>
                          </a:lnTo>
                          <a:lnTo>
                            <a:pt x="321" y="1810"/>
                          </a:lnTo>
                          <a:lnTo>
                            <a:pt x="323" y="1860"/>
                          </a:lnTo>
                          <a:lnTo>
                            <a:pt x="324" y="1910"/>
                          </a:lnTo>
                          <a:lnTo>
                            <a:pt x="468" y="1910"/>
                          </a:lnTo>
                          <a:lnTo>
                            <a:pt x="463" y="1797"/>
                          </a:lnTo>
                          <a:lnTo>
                            <a:pt x="459" y="1726"/>
                          </a:lnTo>
                          <a:lnTo>
                            <a:pt x="458" y="1657"/>
                          </a:lnTo>
                          <a:lnTo>
                            <a:pt x="454" y="1587"/>
                          </a:lnTo>
                          <a:lnTo>
                            <a:pt x="446" y="1529"/>
                          </a:lnTo>
                          <a:lnTo>
                            <a:pt x="437" y="1471"/>
                          </a:lnTo>
                          <a:lnTo>
                            <a:pt x="427" y="1408"/>
                          </a:lnTo>
                          <a:lnTo>
                            <a:pt x="418" y="1340"/>
                          </a:lnTo>
                          <a:lnTo>
                            <a:pt x="404" y="1258"/>
                          </a:lnTo>
                          <a:lnTo>
                            <a:pt x="393" y="1191"/>
                          </a:lnTo>
                          <a:lnTo>
                            <a:pt x="378" y="1123"/>
                          </a:lnTo>
                          <a:lnTo>
                            <a:pt x="356" y="1016"/>
                          </a:lnTo>
                          <a:lnTo>
                            <a:pt x="354" y="947"/>
                          </a:lnTo>
                          <a:lnTo>
                            <a:pt x="350" y="879"/>
                          </a:lnTo>
                          <a:lnTo>
                            <a:pt x="346" y="847"/>
                          </a:lnTo>
                          <a:lnTo>
                            <a:pt x="335" y="809"/>
                          </a:lnTo>
                          <a:lnTo>
                            <a:pt x="324" y="766"/>
                          </a:lnTo>
                          <a:lnTo>
                            <a:pt x="316" y="728"/>
                          </a:lnTo>
                          <a:lnTo>
                            <a:pt x="312" y="690"/>
                          </a:lnTo>
                          <a:lnTo>
                            <a:pt x="310" y="650"/>
                          </a:lnTo>
                          <a:lnTo>
                            <a:pt x="313" y="601"/>
                          </a:lnTo>
                          <a:lnTo>
                            <a:pt x="316" y="564"/>
                          </a:lnTo>
                          <a:lnTo>
                            <a:pt x="318" y="533"/>
                          </a:lnTo>
                          <a:lnTo>
                            <a:pt x="316" y="516"/>
                          </a:lnTo>
                          <a:lnTo>
                            <a:pt x="307" y="491"/>
                          </a:lnTo>
                          <a:lnTo>
                            <a:pt x="296" y="458"/>
                          </a:lnTo>
                          <a:lnTo>
                            <a:pt x="283" y="420"/>
                          </a:lnTo>
                          <a:lnTo>
                            <a:pt x="269" y="378"/>
                          </a:lnTo>
                          <a:lnTo>
                            <a:pt x="260" y="343"/>
                          </a:lnTo>
                          <a:lnTo>
                            <a:pt x="253" y="315"/>
                          </a:lnTo>
                          <a:lnTo>
                            <a:pt x="248" y="295"/>
                          </a:lnTo>
                          <a:lnTo>
                            <a:pt x="245" y="277"/>
                          </a:lnTo>
                          <a:lnTo>
                            <a:pt x="256" y="265"/>
                          </a:lnTo>
                          <a:lnTo>
                            <a:pt x="271" y="246"/>
                          </a:lnTo>
                          <a:lnTo>
                            <a:pt x="286" y="223"/>
                          </a:lnTo>
                          <a:lnTo>
                            <a:pt x="301" y="202"/>
                          </a:lnTo>
                          <a:lnTo>
                            <a:pt x="318" y="175"/>
                          </a:lnTo>
                          <a:lnTo>
                            <a:pt x="335" y="151"/>
                          </a:lnTo>
                          <a:lnTo>
                            <a:pt x="350" y="133"/>
                          </a:lnTo>
                          <a:lnTo>
                            <a:pt x="370" y="117"/>
                          </a:lnTo>
                          <a:lnTo>
                            <a:pt x="392" y="102"/>
                          </a:lnTo>
                          <a:lnTo>
                            <a:pt x="414" y="92"/>
                          </a:lnTo>
                          <a:lnTo>
                            <a:pt x="437" y="85"/>
                          </a:lnTo>
                          <a:lnTo>
                            <a:pt x="458" y="81"/>
                          </a:lnTo>
                          <a:lnTo>
                            <a:pt x="471" y="81"/>
                          </a:lnTo>
                          <a:lnTo>
                            <a:pt x="413" y="7"/>
                          </a:lnTo>
                          <a:close/>
                        </a:path>
                      </a:pathLst>
                    </a:custGeom>
                    <a:solidFill>
                      <a:srgbClr val="FFA040"/>
                    </a:solidFill>
                    <a:ln w="9525">
                      <a:noFill/>
                      <a:round/>
                      <a:headEnd/>
                      <a:tailEnd/>
                    </a:ln>
                  </p:spPr>
                  <p:txBody>
                    <a:bodyPr/>
                    <a:lstStyle/>
                    <a:p>
                      <a:endParaRPr lang="fr-FR"/>
                    </a:p>
                  </p:txBody>
                </p:sp>
              </p:grpSp>
              <p:sp>
                <p:nvSpPr>
                  <p:cNvPr id="137291" name="Freeform 75"/>
                  <p:cNvSpPr>
                    <a:spLocks/>
                  </p:cNvSpPr>
                  <p:nvPr/>
                </p:nvSpPr>
                <p:spPr bwMode="auto">
                  <a:xfrm>
                    <a:off x="4630" y="2829"/>
                    <a:ext cx="93" cy="143"/>
                  </a:xfrm>
                  <a:custGeom>
                    <a:avLst/>
                    <a:gdLst/>
                    <a:ahLst/>
                    <a:cxnLst>
                      <a:cxn ang="0">
                        <a:pos x="8" y="169"/>
                      </a:cxn>
                      <a:cxn ang="0">
                        <a:pos x="19" y="141"/>
                      </a:cxn>
                      <a:cxn ang="0">
                        <a:pos x="32" y="117"/>
                      </a:cxn>
                      <a:cxn ang="0">
                        <a:pos x="47" y="95"/>
                      </a:cxn>
                      <a:cxn ang="0">
                        <a:pos x="64" y="69"/>
                      </a:cxn>
                      <a:cxn ang="0">
                        <a:pos x="82" y="47"/>
                      </a:cxn>
                      <a:cxn ang="0">
                        <a:pos x="103" y="27"/>
                      </a:cxn>
                      <a:cxn ang="0">
                        <a:pos x="120" y="11"/>
                      </a:cxn>
                      <a:cxn ang="0">
                        <a:pos x="134" y="5"/>
                      </a:cxn>
                      <a:cxn ang="0">
                        <a:pos x="148" y="2"/>
                      </a:cxn>
                      <a:cxn ang="0">
                        <a:pos x="161" y="0"/>
                      </a:cxn>
                      <a:cxn ang="0">
                        <a:pos x="164" y="0"/>
                      </a:cxn>
                      <a:cxn ang="0">
                        <a:pos x="178" y="4"/>
                      </a:cxn>
                      <a:cxn ang="0">
                        <a:pos x="193" y="11"/>
                      </a:cxn>
                      <a:cxn ang="0">
                        <a:pos x="204" y="21"/>
                      </a:cxn>
                      <a:cxn ang="0">
                        <a:pos x="223" y="41"/>
                      </a:cxn>
                      <a:cxn ang="0">
                        <a:pos x="238" y="59"/>
                      </a:cxn>
                      <a:cxn ang="0">
                        <a:pos x="253" y="80"/>
                      </a:cxn>
                      <a:cxn ang="0">
                        <a:pos x="264" y="104"/>
                      </a:cxn>
                      <a:cxn ang="0">
                        <a:pos x="272" y="130"/>
                      </a:cxn>
                      <a:cxn ang="0">
                        <a:pos x="277" y="157"/>
                      </a:cxn>
                      <a:cxn ang="0">
                        <a:pos x="280" y="188"/>
                      </a:cxn>
                      <a:cxn ang="0">
                        <a:pos x="281" y="221"/>
                      </a:cxn>
                      <a:cxn ang="0">
                        <a:pos x="277" y="245"/>
                      </a:cxn>
                      <a:cxn ang="0">
                        <a:pos x="267" y="279"/>
                      </a:cxn>
                      <a:cxn ang="0">
                        <a:pos x="262" y="301"/>
                      </a:cxn>
                      <a:cxn ang="0">
                        <a:pos x="255" y="331"/>
                      </a:cxn>
                      <a:cxn ang="0">
                        <a:pos x="245" y="358"/>
                      </a:cxn>
                      <a:cxn ang="0">
                        <a:pos x="231" y="381"/>
                      </a:cxn>
                      <a:cxn ang="0">
                        <a:pos x="216" y="398"/>
                      </a:cxn>
                      <a:cxn ang="0">
                        <a:pos x="200" y="412"/>
                      </a:cxn>
                      <a:cxn ang="0">
                        <a:pos x="183" y="420"/>
                      </a:cxn>
                      <a:cxn ang="0">
                        <a:pos x="163" y="425"/>
                      </a:cxn>
                      <a:cxn ang="0">
                        <a:pos x="141" y="427"/>
                      </a:cxn>
                      <a:cxn ang="0">
                        <a:pos x="118" y="428"/>
                      </a:cxn>
                      <a:cxn ang="0">
                        <a:pos x="96" y="425"/>
                      </a:cxn>
                      <a:cxn ang="0">
                        <a:pos x="75" y="422"/>
                      </a:cxn>
                      <a:cxn ang="0">
                        <a:pos x="60" y="414"/>
                      </a:cxn>
                      <a:cxn ang="0">
                        <a:pos x="48" y="404"/>
                      </a:cxn>
                      <a:cxn ang="0">
                        <a:pos x="38" y="393"/>
                      </a:cxn>
                      <a:cxn ang="0">
                        <a:pos x="27" y="375"/>
                      </a:cxn>
                      <a:cxn ang="0">
                        <a:pos x="19" y="351"/>
                      </a:cxn>
                      <a:cxn ang="0">
                        <a:pos x="11" y="324"/>
                      </a:cxn>
                      <a:cxn ang="0">
                        <a:pos x="6" y="306"/>
                      </a:cxn>
                      <a:cxn ang="0">
                        <a:pos x="3" y="284"/>
                      </a:cxn>
                      <a:cxn ang="0">
                        <a:pos x="1" y="255"/>
                      </a:cxn>
                      <a:cxn ang="0">
                        <a:pos x="0" y="227"/>
                      </a:cxn>
                      <a:cxn ang="0">
                        <a:pos x="3" y="195"/>
                      </a:cxn>
                      <a:cxn ang="0">
                        <a:pos x="8" y="169"/>
                      </a:cxn>
                    </a:cxnLst>
                    <a:rect l="0" t="0" r="r" b="b"/>
                    <a:pathLst>
                      <a:path w="281" h="428">
                        <a:moveTo>
                          <a:pt x="8" y="169"/>
                        </a:moveTo>
                        <a:lnTo>
                          <a:pt x="19" y="141"/>
                        </a:lnTo>
                        <a:lnTo>
                          <a:pt x="32" y="117"/>
                        </a:lnTo>
                        <a:lnTo>
                          <a:pt x="47" y="95"/>
                        </a:lnTo>
                        <a:lnTo>
                          <a:pt x="64" y="69"/>
                        </a:lnTo>
                        <a:lnTo>
                          <a:pt x="82" y="47"/>
                        </a:lnTo>
                        <a:lnTo>
                          <a:pt x="103" y="27"/>
                        </a:lnTo>
                        <a:lnTo>
                          <a:pt x="120" y="11"/>
                        </a:lnTo>
                        <a:lnTo>
                          <a:pt x="134" y="5"/>
                        </a:lnTo>
                        <a:lnTo>
                          <a:pt x="148" y="2"/>
                        </a:lnTo>
                        <a:lnTo>
                          <a:pt x="161" y="0"/>
                        </a:lnTo>
                        <a:lnTo>
                          <a:pt x="164" y="0"/>
                        </a:lnTo>
                        <a:lnTo>
                          <a:pt x="178" y="4"/>
                        </a:lnTo>
                        <a:lnTo>
                          <a:pt x="193" y="11"/>
                        </a:lnTo>
                        <a:lnTo>
                          <a:pt x="204" y="21"/>
                        </a:lnTo>
                        <a:lnTo>
                          <a:pt x="223" y="41"/>
                        </a:lnTo>
                        <a:lnTo>
                          <a:pt x="238" y="59"/>
                        </a:lnTo>
                        <a:lnTo>
                          <a:pt x="253" y="80"/>
                        </a:lnTo>
                        <a:lnTo>
                          <a:pt x="264" y="104"/>
                        </a:lnTo>
                        <a:lnTo>
                          <a:pt x="272" y="130"/>
                        </a:lnTo>
                        <a:lnTo>
                          <a:pt x="277" y="157"/>
                        </a:lnTo>
                        <a:lnTo>
                          <a:pt x="280" y="188"/>
                        </a:lnTo>
                        <a:lnTo>
                          <a:pt x="281" y="221"/>
                        </a:lnTo>
                        <a:lnTo>
                          <a:pt x="277" y="245"/>
                        </a:lnTo>
                        <a:lnTo>
                          <a:pt x="267" y="279"/>
                        </a:lnTo>
                        <a:lnTo>
                          <a:pt x="262" y="301"/>
                        </a:lnTo>
                        <a:lnTo>
                          <a:pt x="255" y="331"/>
                        </a:lnTo>
                        <a:lnTo>
                          <a:pt x="245" y="358"/>
                        </a:lnTo>
                        <a:lnTo>
                          <a:pt x="231" y="381"/>
                        </a:lnTo>
                        <a:lnTo>
                          <a:pt x="216" y="398"/>
                        </a:lnTo>
                        <a:lnTo>
                          <a:pt x="200" y="412"/>
                        </a:lnTo>
                        <a:lnTo>
                          <a:pt x="183" y="420"/>
                        </a:lnTo>
                        <a:lnTo>
                          <a:pt x="163" y="425"/>
                        </a:lnTo>
                        <a:lnTo>
                          <a:pt x="141" y="427"/>
                        </a:lnTo>
                        <a:lnTo>
                          <a:pt x="118" y="428"/>
                        </a:lnTo>
                        <a:lnTo>
                          <a:pt x="96" y="425"/>
                        </a:lnTo>
                        <a:lnTo>
                          <a:pt x="75" y="422"/>
                        </a:lnTo>
                        <a:lnTo>
                          <a:pt x="60" y="414"/>
                        </a:lnTo>
                        <a:lnTo>
                          <a:pt x="48" y="404"/>
                        </a:lnTo>
                        <a:lnTo>
                          <a:pt x="38" y="393"/>
                        </a:lnTo>
                        <a:lnTo>
                          <a:pt x="27" y="375"/>
                        </a:lnTo>
                        <a:lnTo>
                          <a:pt x="19" y="351"/>
                        </a:lnTo>
                        <a:lnTo>
                          <a:pt x="11" y="324"/>
                        </a:lnTo>
                        <a:lnTo>
                          <a:pt x="6" y="306"/>
                        </a:lnTo>
                        <a:lnTo>
                          <a:pt x="3" y="284"/>
                        </a:lnTo>
                        <a:lnTo>
                          <a:pt x="1" y="255"/>
                        </a:lnTo>
                        <a:lnTo>
                          <a:pt x="0" y="227"/>
                        </a:lnTo>
                        <a:lnTo>
                          <a:pt x="3" y="195"/>
                        </a:lnTo>
                        <a:lnTo>
                          <a:pt x="8" y="169"/>
                        </a:lnTo>
                        <a:close/>
                      </a:path>
                    </a:pathLst>
                  </a:custGeom>
                  <a:solidFill>
                    <a:srgbClr val="E07000"/>
                  </a:solidFill>
                  <a:ln w="9525">
                    <a:noFill/>
                    <a:round/>
                    <a:headEnd/>
                    <a:tailEnd/>
                  </a:ln>
                </p:spPr>
                <p:txBody>
                  <a:bodyPr/>
                  <a:lstStyle/>
                  <a:p>
                    <a:endParaRPr lang="fr-FR"/>
                  </a:p>
                </p:txBody>
              </p:sp>
            </p:grpSp>
            <p:grpSp>
              <p:nvGrpSpPr>
                <p:cNvPr id="22" name="Group 76"/>
                <p:cNvGrpSpPr>
                  <a:grpSpLocks/>
                </p:cNvGrpSpPr>
                <p:nvPr/>
              </p:nvGrpSpPr>
              <p:grpSpPr bwMode="auto">
                <a:xfrm>
                  <a:off x="4713" y="2910"/>
                  <a:ext cx="72" cy="309"/>
                  <a:chOff x="4713" y="2910"/>
                  <a:chExt cx="72" cy="309"/>
                </a:xfrm>
              </p:grpSpPr>
              <p:sp>
                <p:nvSpPr>
                  <p:cNvPr id="137293" name="Freeform 77"/>
                  <p:cNvSpPr>
                    <a:spLocks/>
                  </p:cNvSpPr>
                  <p:nvPr/>
                </p:nvSpPr>
                <p:spPr bwMode="auto">
                  <a:xfrm>
                    <a:off x="4755" y="2910"/>
                    <a:ext cx="25" cy="65"/>
                  </a:xfrm>
                  <a:custGeom>
                    <a:avLst/>
                    <a:gdLst/>
                    <a:ahLst/>
                    <a:cxnLst>
                      <a:cxn ang="0">
                        <a:pos x="70" y="0"/>
                      </a:cxn>
                      <a:cxn ang="0">
                        <a:pos x="52" y="1"/>
                      </a:cxn>
                      <a:cxn ang="0">
                        <a:pos x="38" y="6"/>
                      </a:cxn>
                      <a:cxn ang="0">
                        <a:pos x="26" y="13"/>
                      </a:cxn>
                      <a:cxn ang="0">
                        <a:pos x="16" y="28"/>
                      </a:cxn>
                      <a:cxn ang="0">
                        <a:pos x="10" y="45"/>
                      </a:cxn>
                      <a:cxn ang="0">
                        <a:pos x="5" y="63"/>
                      </a:cxn>
                      <a:cxn ang="0">
                        <a:pos x="2" y="81"/>
                      </a:cxn>
                      <a:cxn ang="0">
                        <a:pos x="0" y="102"/>
                      </a:cxn>
                      <a:cxn ang="0">
                        <a:pos x="3" y="128"/>
                      </a:cxn>
                      <a:cxn ang="0">
                        <a:pos x="9" y="149"/>
                      </a:cxn>
                      <a:cxn ang="0">
                        <a:pos x="18" y="169"/>
                      </a:cxn>
                      <a:cxn ang="0">
                        <a:pos x="27" y="178"/>
                      </a:cxn>
                      <a:cxn ang="0">
                        <a:pos x="41" y="186"/>
                      </a:cxn>
                      <a:cxn ang="0">
                        <a:pos x="57" y="193"/>
                      </a:cxn>
                      <a:cxn ang="0">
                        <a:pos x="70" y="197"/>
                      </a:cxn>
                      <a:cxn ang="0">
                        <a:pos x="68" y="169"/>
                      </a:cxn>
                      <a:cxn ang="0">
                        <a:pos x="67" y="134"/>
                      </a:cxn>
                      <a:cxn ang="0">
                        <a:pos x="71" y="89"/>
                      </a:cxn>
                      <a:cxn ang="0">
                        <a:pos x="73" y="50"/>
                      </a:cxn>
                      <a:cxn ang="0">
                        <a:pos x="75" y="21"/>
                      </a:cxn>
                      <a:cxn ang="0">
                        <a:pos x="70" y="0"/>
                      </a:cxn>
                    </a:cxnLst>
                    <a:rect l="0" t="0" r="r" b="b"/>
                    <a:pathLst>
                      <a:path w="75" h="197">
                        <a:moveTo>
                          <a:pt x="70" y="0"/>
                        </a:moveTo>
                        <a:lnTo>
                          <a:pt x="52" y="1"/>
                        </a:lnTo>
                        <a:lnTo>
                          <a:pt x="38" y="6"/>
                        </a:lnTo>
                        <a:lnTo>
                          <a:pt x="26" y="13"/>
                        </a:lnTo>
                        <a:lnTo>
                          <a:pt x="16" y="28"/>
                        </a:lnTo>
                        <a:lnTo>
                          <a:pt x="10" y="45"/>
                        </a:lnTo>
                        <a:lnTo>
                          <a:pt x="5" y="63"/>
                        </a:lnTo>
                        <a:lnTo>
                          <a:pt x="2" y="81"/>
                        </a:lnTo>
                        <a:lnTo>
                          <a:pt x="0" y="102"/>
                        </a:lnTo>
                        <a:lnTo>
                          <a:pt x="3" y="128"/>
                        </a:lnTo>
                        <a:lnTo>
                          <a:pt x="9" y="149"/>
                        </a:lnTo>
                        <a:lnTo>
                          <a:pt x="18" y="169"/>
                        </a:lnTo>
                        <a:lnTo>
                          <a:pt x="27" y="178"/>
                        </a:lnTo>
                        <a:lnTo>
                          <a:pt x="41" y="186"/>
                        </a:lnTo>
                        <a:lnTo>
                          <a:pt x="57" y="193"/>
                        </a:lnTo>
                        <a:lnTo>
                          <a:pt x="70" y="197"/>
                        </a:lnTo>
                        <a:lnTo>
                          <a:pt x="68" y="169"/>
                        </a:lnTo>
                        <a:lnTo>
                          <a:pt x="67" y="134"/>
                        </a:lnTo>
                        <a:lnTo>
                          <a:pt x="71" y="89"/>
                        </a:lnTo>
                        <a:lnTo>
                          <a:pt x="73" y="50"/>
                        </a:lnTo>
                        <a:lnTo>
                          <a:pt x="75" y="21"/>
                        </a:lnTo>
                        <a:lnTo>
                          <a:pt x="70" y="0"/>
                        </a:lnTo>
                        <a:close/>
                      </a:path>
                    </a:pathLst>
                  </a:custGeom>
                  <a:solidFill>
                    <a:srgbClr val="C0C0FF"/>
                  </a:solidFill>
                  <a:ln w="9525">
                    <a:noFill/>
                    <a:round/>
                    <a:headEnd/>
                    <a:tailEnd/>
                  </a:ln>
                </p:spPr>
                <p:txBody>
                  <a:bodyPr/>
                  <a:lstStyle/>
                  <a:p>
                    <a:endParaRPr lang="fr-FR"/>
                  </a:p>
                </p:txBody>
              </p:sp>
              <p:sp>
                <p:nvSpPr>
                  <p:cNvPr id="137294" name="Freeform 78"/>
                  <p:cNvSpPr>
                    <a:spLocks/>
                  </p:cNvSpPr>
                  <p:nvPr/>
                </p:nvSpPr>
                <p:spPr bwMode="auto">
                  <a:xfrm>
                    <a:off x="4713" y="2988"/>
                    <a:ext cx="36" cy="67"/>
                  </a:xfrm>
                  <a:custGeom>
                    <a:avLst/>
                    <a:gdLst/>
                    <a:ahLst/>
                    <a:cxnLst>
                      <a:cxn ang="0">
                        <a:pos x="19" y="0"/>
                      </a:cxn>
                      <a:cxn ang="0">
                        <a:pos x="33" y="4"/>
                      </a:cxn>
                      <a:cxn ang="0">
                        <a:pos x="52" y="11"/>
                      </a:cxn>
                      <a:cxn ang="0">
                        <a:pos x="68" y="24"/>
                      </a:cxn>
                      <a:cxn ang="0">
                        <a:pos x="80" y="37"/>
                      </a:cxn>
                      <a:cxn ang="0">
                        <a:pos x="90" y="55"/>
                      </a:cxn>
                      <a:cxn ang="0">
                        <a:pos x="100" y="78"/>
                      </a:cxn>
                      <a:cxn ang="0">
                        <a:pos x="103" y="100"/>
                      </a:cxn>
                      <a:cxn ang="0">
                        <a:pos x="106" y="129"/>
                      </a:cxn>
                      <a:cxn ang="0">
                        <a:pos x="103" y="149"/>
                      </a:cxn>
                      <a:cxn ang="0">
                        <a:pos x="98" y="168"/>
                      </a:cxn>
                      <a:cxn ang="0">
                        <a:pos x="89" y="186"/>
                      </a:cxn>
                      <a:cxn ang="0">
                        <a:pos x="80" y="200"/>
                      </a:cxn>
                      <a:cxn ang="0">
                        <a:pos x="68" y="194"/>
                      </a:cxn>
                      <a:cxn ang="0">
                        <a:pos x="52" y="185"/>
                      </a:cxn>
                      <a:cxn ang="0">
                        <a:pos x="42" y="178"/>
                      </a:cxn>
                      <a:cxn ang="0">
                        <a:pos x="30" y="164"/>
                      </a:cxn>
                      <a:cxn ang="0">
                        <a:pos x="24" y="153"/>
                      </a:cxn>
                      <a:cxn ang="0">
                        <a:pos x="15" y="136"/>
                      </a:cxn>
                      <a:cxn ang="0">
                        <a:pos x="9" y="114"/>
                      </a:cxn>
                      <a:cxn ang="0">
                        <a:pos x="4" y="92"/>
                      </a:cxn>
                      <a:cxn ang="0">
                        <a:pos x="2" y="72"/>
                      </a:cxn>
                      <a:cxn ang="0">
                        <a:pos x="0" y="48"/>
                      </a:cxn>
                      <a:cxn ang="0">
                        <a:pos x="5" y="29"/>
                      </a:cxn>
                      <a:cxn ang="0">
                        <a:pos x="11" y="11"/>
                      </a:cxn>
                      <a:cxn ang="0">
                        <a:pos x="19" y="0"/>
                      </a:cxn>
                    </a:cxnLst>
                    <a:rect l="0" t="0" r="r" b="b"/>
                    <a:pathLst>
                      <a:path w="106" h="200">
                        <a:moveTo>
                          <a:pt x="19" y="0"/>
                        </a:moveTo>
                        <a:lnTo>
                          <a:pt x="33" y="4"/>
                        </a:lnTo>
                        <a:lnTo>
                          <a:pt x="52" y="11"/>
                        </a:lnTo>
                        <a:lnTo>
                          <a:pt x="68" y="24"/>
                        </a:lnTo>
                        <a:lnTo>
                          <a:pt x="80" y="37"/>
                        </a:lnTo>
                        <a:lnTo>
                          <a:pt x="90" y="55"/>
                        </a:lnTo>
                        <a:lnTo>
                          <a:pt x="100" y="78"/>
                        </a:lnTo>
                        <a:lnTo>
                          <a:pt x="103" y="100"/>
                        </a:lnTo>
                        <a:lnTo>
                          <a:pt x="106" y="129"/>
                        </a:lnTo>
                        <a:lnTo>
                          <a:pt x="103" y="149"/>
                        </a:lnTo>
                        <a:lnTo>
                          <a:pt x="98" y="168"/>
                        </a:lnTo>
                        <a:lnTo>
                          <a:pt x="89" y="186"/>
                        </a:lnTo>
                        <a:lnTo>
                          <a:pt x="80" y="200"/>
                        </a:lnTo>
                        <a:lnTo>
                          <a:pt x="68" y="194"/>
                        </a:lnTo>
                        <a:lnTo>
                          <a:pt x="52" y="185"/>
                        </a:lnTo>
                        <a:lnTo>
                          <a:pt x="42" y="178"/>
                        </a:lnTo>
                        <a:lnTo>
                          <a:pt x="30" y="164"/>
                        </a:lnTo>
                        <a:lnTo>
                          <a:pt x="24" y="153"/>
                        </a:lnTo>
                        <a:lnTo>
                          <a:pt x="15" y="136"/>
                        </a:lnTo>
                        <a:lnTo>
                          <a:pt x="9" y="114"/>
                        </a:lnTo>
                        <a:lnTo>
                          <a:pt x="4" y="92"/>
                        </a:lnTo>
                        <a:lnTo>
                          <a:pt x="2" y="72"/>
                        </a:lnTo>
                        <a:lnTo>
                          <a:pt x="0" y="48"/>
                        </a:lnTo>
                        <a:lnTo>
                          <a:pt x="5" y="29"/>
                        </a:lnTo>
                        <a:lnTo>
                          <a:pt x="11" y="11"/>
                        </a:lnTo>
                        <a:lnTo>
                          <a:pt x="19" y="0"/>
                        </a:lnTo>
                        <a:close/>
                      </a:path>
                    </a:pathLst>
                  </a:custGeom>
                  <a:solidFill>
                    <a:srgbClr val="C0C0FF"/>
                  </a:solidFill>
                  <a:ln w="9525">
                    <a:noFill/>
                    <a:round/>
                    <a:headEnd/>
                    <a:tailEnd/>
                  </a:ln>
                </p:spPr>
                <p:txBody>
                  <a:bodyPr/>
                  <a:lstStyle/>
                  <a:p>
                    <a:endParaRPr lang="fr-FR"/>
                  </a:p>
                </p:txBody>
              </p:sp>
              <p:sp>
                <p:nvSpPr>
                  <p:cNvPr id="137295" name="Freeform 79"/>
                  <p:cNvSpPr>
                    <a:spLocks/>
                  </p:cNvSpPr>
                  <p:nvPr/>
                </p:nvSpPr>
                <p:spPr bwMode="auto">
                  <a:xfrm>
                    <a:off x="4750" y="3140"/>
                    <a:ext cx="35" cy="79"/>
                  </a:xfrm>
                  <a:custGeom>
                    <a:avLst/>
                    <a:gdLst/>
                    <a:ahLst/>
                    <a:cxnLst>
                      <a:cxn ang="0">
                        <a:pos x="0" y="0"/>
                      </a:cxn>
                      <a:cxn ang="0">
                        <a:pos x="18" y="0"/>
                      </a:cxn>
                      <a:cxn ang="0">
                        <a:pos x="30" y="4"/>
                      </a:cxn>
                      <a:cxn ang="0">
                        <a:pos x="41" y="10"/>
                      </a:cxn>
                      <a:cxn ang="0">
                        <a:pos x="52" y="20"/>
                      </a:cxn>
                      <a:cxn ang="0">
                        <a:pos x="63" y="33"/>
                      </a:cxn>
                      <a:cxn ang="0">
                        <a:pos x="72" y="49"/>
                      </a:cxn>
                      <a:cxn ang="0">
                        <a:pos x="79" y="65"/>
                      </a:cxn>
                      <a:cxn ang="0">
                        <a:pos x="87" y="89"/>
                      </a:cxn>
                      <a:cxn ang="0">
                        <a:pos x="88" y="111"/>
                      </a:cxn>
                      <a:cxn ang="0">
                        <a:pos x="92" y="128"/>
                      </a:cxn>
                      <a:cxn ang="0">
                        <a:pos x="98" y="142"/>
                      </a:cxn>
                      <a:cxn ang="0">
                        <a:pos x="103" y="153"/>
                      </a:cxn>
                      <a:cxn ang="0">
                        <a:pos x="105" y="169"/>
                      </a:cxn>
                      <a:cxn ang="0">
                        <a:pos x="103" y="185"/>
                      </a:cxn>
                      <a:cxn ang="0">
                        <a:pos x="95" y="202"/>
                      </a:cxn>
                      <a:cxn ang="0">
                        <a:pos x="87" y="218"/>
                      </a:cxn>
                      <a:cxn ang="0">
                        <a:pos x="79" y="229"/>
                      </a:cxn>
                      <a:cxn ang="0">
                        <a:pos x="72" y="236"/>
                      </a:cxn>
                      <a:cxn ang="0">
                        <a:pos x="63" y="239"/>
                      </a:cxn>
                      <a:cxn ang="0">
                        <a:pos x="54" y="236"/>
                      </a:cxn>
                      <a:cxn ang="0">
                        <a:pos x="49" y="233"/>
                      </a:cxn>
                      <a:cxn ang="0">
                        <a:pos x="38" y="191"/>
                      </a:cxn>
                      <a:cxn ang="0">
                        <a:pos x="34" y="171"/>
                      </a:cxn>
                      <a:cxn ang="0">
                        <a:pos x="29" y="143"/>
                      </a:cxn>
                      <a:cxn ang="0">
                        <a:pos x="24" y="109"/>
                      </a:cxn>
                      <a:cxn ang="0">
                        <a:pos x="17" y="82"/>
                      </a:cxn>
                      <a:cxn ang="0">
                        <a:pos x="11" y="53"/>
                      </a:cxn>
                      <a:cxn ang="0">
                        <a:pos x="5" y="27"/>
                      </a:cxn>
                      <a:cxn ang="0">
                        <a:pos x="0" y="0"/>
                      </a:cxn>
                    </a:cxnLst>
                    <a:rect l="0" t="0" r="r" b="b"/>
                    <a:pathLst>
                      <a:path w="105" h="239">
                        <a:moveTo>
                          <a:pt x="0" y="0"/>
                        </a:moveTo>
                        <a:lnTo>
                          <a:pt x="18" y="0"/>
                        </a:lnTo>
                        <a:lnTo>
                          <a:pt x="30" y="4"/>
                        </a:lnTo>
                        <a:lnTo>
                          <a:pt x="41" y="10"/>
                        </a:lnTo>
                        <a:lnTo>
                          <a:pt x="52" y="20"/>
                        </a:lnTo>
                        <a:lnTo>
                          <a:pt x="63" y="33"/>
                        </a:lnTo>
                        <a:lnTo>
                          <a:pt x="72" y="49"/>
                        </a:lnTo>
                        <a:lnTo>
                          <a:pt x="79" y="65"/>
                        </a:lnTo>
                        <a:lnTo>
                          <a:pt x="87" y="89"/>
                        </a:lnTo>
                        <a:lnTo>
                          <a:pt x="88" y="111"/>
                        </a:lnTo>
                        <a:lnTo>
                          <a:pt x="92" y="128"/>
                        </a:lnTo>
                        <a:lnTo>
                          <a:pt x="98" y="142"/>
                        </a:lnTo>
                        <a:lnTo>
                          <a:pt x="103" y="153"/>
                        </a:lnTo>
                        <a:lnTo>
                          <a:pt x="105" y="169"/>
                        </a:lnTo>
                        <a:lnTo>
                          <a:pt x="103" y="185"/>
                        </a:lnTo>
                        <a:lnTo>
                          <a:pt x="95" y="202"/>
                        </a:lnTo>
                        <a:lnTo>
                          <a:pt x="87" y="218"/>
                        </a:lnTo>
                        <a:lnTo>
                          <a:pt x="79" y="229"/>
                        </a:lnTo>
                        <a:lnTo>
                          <a:pt x="72" y="236"/>
                        </a:lnTo>
                        <a:lnTo>
                          <a:pt x="63" y="239"/>
                        </a:lnTo>
                        <a:lnTo>
                          <a:pt x="54" y="236"/>
                        </a:lnTo>
                        <a:lnTo>
                          <a:pt x="49" y="233"/>
                        </a:lnTo>
                        <a:lnTo>
                          <a:pt x="38" y="191"/>
                        </a:lnTo>
                        <a:lnTo>
                          <a:pt x="34" y="171"/>
                        </a:lnTo>
                        <a:lnTo>
                          <a:pt x="29" y="143"/>
                        </a:lnTo>
                        <a:lnTo>
                          <a:pt x="24" y="109"/>
                        </a:lnTo>
                        <a:lnTo>
                          <a:pt x="17" y="82"/>
                        </a:lnTo>
                        <a:lnTo>
                          <a:pt x="11" y="53"/>
                        </a:lnTo>
                        <a:lnTo>
                          <a:pt x="5" y="27"/>
                        </a:lnTo>
                        <a:lnTo>
                          <a:pt x="0" y="0"/>
                        </a:lnTo>
                        <a:close/>
                      </a:path>
                    </a:pathLst>
                  </a:custGeom>
                  <a:solidFill>
                    <a:srgbClr val="C0C0FF"/>
                  </a:solidFill>
                  <a:ln w="9525">
                    <a:noFill/>
                    <a:round/>
                    <a:headEnd/>
                    <a:tailEnd/>
                  </a:ln>
                </p:spPr>
                <p:txBody>
                  <a:bodyPr/>
                  <a:lstStyle/>
                  <a:p>
                    <a:endParaRPr lang="fr-FR"/>
                  </a:p>
                </p:txBody>
              </p:sp>
            </p:grpSp>
          </p:grpSp>
        </p:grpSp>
      </p:grpSp>
      <p:sp>
        <p:nvSpPr>
          <p:cNvPr id="84" name="Text Box 10"/>
          <p:cNvSpPr txBox="1">
            <a:spLocks noChangeArrowheads="1"/>
          </p:cNvSpPr>
          <p:nvPr/>
        </p:nvSpPr>
        <p:spPr bwMode="auto">
          <a:xfrm>
            <a:off x="4139952" y="2773288"/>
            <a:ext cx="1911998" cy="646331"/>
          </a:xfrm>
          <a:prstGeom prst="rect">
            <a:avLst/>
          </a:prstGeom>
          <a:solidFill>
            <a:schemeClr val="bg1"/>
          </a:solidFill>
          <a:ln w="9525">
            <a:noFill/>
            <a:miter lim="800000"/>
            <a:headEnd/>
            <a:tailEnd/>
          </a:ln>
          <a:effectLst/>
        </p:spPr>
        <p:txBody>
          <a:bodyPr wrap="none">
            <a:spAutoFit/>
          </a:bodyPr>
          <a:lstStyle/>
          <a:p>
            <a:r>
              <a:rPr lang="fr-FR" sz="3600" b="1" dirty="0" err="1">
                <a:solidFill>
                  <a:srgbClr val="FF0000"/>
                </a:solidFill>
                <a:effectLst>
                  <a:outerShdw blurRad="38100" dist="38100" dir="2700000" algn="tl">
                    <a:srgbClr val="C0C0C0"/>
                  </a:outerShdw>
                </a:effectLst>
              </a:rPr>
              <a:t>Vascular</a:t>
            </a:r>
            <a:endParaRPr lang="fr-FR" sz="3600" b="1" dirty="0">
              <a:solidFill>
                <a:srgbClr val="FF0000"/>
              </a:solidFill>
              <a:effectLst>
                <a:outerShdw blurRad="38100" dist="38100" dir="2700000" algn="tl">
                  <a:srgbClr val="C0C0C0"/>
                </a:outerShdw>
              </a:effectLst>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1371600" y="304800"/>
            <a:ext cx="6242050" cy="1739900"/>
          </a:xfrm>
          <a:prstGeom prst="rect">
            <a:avLst/>
          </a:prstGeom>
          <a:noFill/>
          <a:ln w="9525">
            <a:noFill/>
            <a:miter lim="800000"/>
            <a:headEnd/>
            <a:tailEnd/>
          </a:ln>
          <a:effectLst/>
        </p:spPr>
        <p:txBody>
          <a:bodyPr wrap="none">
            <a:spAutoFit/>
          </a:bodyPr>
          <a:lstStyle/>
          <a:p>
            <a:pPr algn="ctr"/>
            <a:r>
              <a:rPr lang="fr-FR" sz="3600" b="1">
                <a:solidFill>
                  <a:schemeClr val="bg1"/>
                </a:solidFill>
              </a:rPr>
              <a:t>Les malformations vasculaires </a:t>
            </a:r>
          </a:p>
          <a:p>
            <a:pPr algn="ctr"/>
            <a:r>
              <a:rPr lang="fr-FR" sz="3600" b="1">
                <a:solidFill>
                  <a:schemeClr val="bg1"/>
                </a:solidFill>
              </a:rPr>
              <a:t>=</a:t>
            </a:r>
          </a:p>
          <a:p>
            <a:pPr algn="ctr"/>
            <a:r>
              <a:rPr lang="fr-FR" sz="3600" b="1">
                <a:solidFill>
                  <a:schemeClr val="bg1"/>
                </a:solidFill>
              </a:rPr>
              <a:t> Angiodysplasies</a:t>
            </a:r>
          </a:p>
        </p:txBody>
      </p:sp>
      <p:sp>
        <p:nvSpPr>
          <p:cNvPr id="120835" name="AutoShape 3" descr="Rayures horizontales (noir/blanc)"/>
          <p:cNvSpPr>
            <a:spLocks noChangeArrowheads="1"/>
          </p:cNvSpPr>
          <p:nvPr/>
        </p:nvSpPr>
        <p:spPr bwMode="auto">
          <a:xfrm>
            <a:off x="30163" y="914400"/>
            <a:ext cx="2941637" cy="1066800"/>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b="1">
                <a:solidFill>
                  <a:schemeClr val="bg1"/>
                </a:solidFill>
              </a:rPr>
              <a:t>Artério-veineuses</a:t>
            </a:r>
          </a:p>
          <a:p>
            <a:pPr algn="ctr"/>
            <a:r>
              <a:rPr lang="fr-FR" b="1">
                <a:solidFill>
                  <a:schemeClr val="bg1"/>
                </a:solidFill>
              </a:rPr>
              <a:t>Capillaires</a:t>
            </a:r>
            <a:endParaRPr lang="fr-FR"/>
          </a:p>
        </p:txBody>
      </p:sp>
      <p:sp>
        <p:nvSpPr>
          <p:cNvPr id="120836" name="Text Box 4"/>
          <p:cNvSpPr txBox="1">
            <a:spLocks noChangeArrowheads="1"/>
          </p:cNvSpPr>
          <p:nvPr/>
        </p:nvSpPr>
        <p:spPr bwMode="auto">
          <a:xfrm>
            <a:off x="152400" y="2895600"/>
            <a:ext cx="4846638" cy="579438"/>
          </a:xfrm>
          <a:prstGeom prst="rect">
            <a:avLst/>
          </a:prstGeom>
          <a:noFill/>
          <a:ln w="9525">
            <a:noFill/>
            <a:miter lim="800000"/>
            <a:headEnd/>
            <a:tailEnd/>
          </a:ln>
          <a:effectLst/>
        </p:spPr>
        <p:txBody>
          <a:bodyPr wrap="none">
            <a:spAutoFit/>
          </a:bodyPr>
          <a:lstStyle/>
          <a:p>
            <a:r>
              <a:rPr lang="fr-FR" sz="3200" b="1" u="sng">
                <a:solidFill>
                  <a:schemeClr val="bg1"/>
                </a:solidFill>
              </a:rPr>
              <a:t>Capillaires indifférenciées</a:t>
            </a:r>
            <a:r>
              <a:rPr lang="fr-FR" sz="3200" b="1">
                <a:solidFill>
                  <a:schemeClr val="bg1"/>
                </a:solidFill>
              </a:rPr>
              <a:t>:</a:t>
            </a:r>
            <a:endParaRPr lang="fr-FR" sz="3200" b="1">
              <a:solidFill>
                <a:srgbClr val="000000"/>
              </a:solidFill>
            </a:endParaRPr>
          </a:p>
        </p:txBody>
      </p:sp>
      <p:sp>
        <p:nvSpPr>
          <p:cNvPr id="120837" name="Rectangle 5"/>
          <p:cNvSpPr>
            <a:spLocks noChangeArrowheads="1"/>
          </p:cNvSpPr>
          <p:nvPr/>
        </p:nvSpPr>
        <p:spPr bwMode="auto">
          <a:xfrm>
            <a:off x="4038600" y="3352800"/>
            <a:ext cx="184150" cy="457200"/>
          </a:xfrm>
          <a:prstGeom prst="rect">
            <a:avLst/>
          </a:prstGeom>
          <a:noFill/>
          <a:ln w="9525">
            <a:noFill/>
            <a:miter lim="800000"/>
            <a:headEnd/>
            <a:tailEnd/>
          </a:ln>
          <a:effectLst/>
        </p:spPr>
        <p:txBody>
          <a:bodyPr wrap="none">
            <a:spAutoFit/>
          </a:bodyPr>
          <a:lstStyle/>
          <a:p>
            <a:endParaRPr lang="fr-FR" i="1">
              <a:solidFill>
                <a:srgbClr val="000000"/>
              </a:solidFill>
            </a:endParaRPr>
          </a:p>
        </p:txBody>
      </p:sp>
      <p:grpSp>
        <p:nvGrpSpPr>
          <p:cNvPr id="120838" name="Group 6"/>
          <p:cNvGrpSpPr>
            <a:grpSpLocks/>
          </p:cNvGrpSpPr>
          <p:nvPr/>
        </p:nvGrpSpPr>
        <p:grpSpPr bwMode="auto">
          <a:xfrm>
            <a:off x="5791200" y="2667000"/>
            <a:ext cx="2070100" cy="2071688"/>
            <a:chOff x="3160" y="1335"/>
            <a:chExt cx="1304" cy="1305"/>
          </a:xfrm>
        </p:grpSpPr>
        <p:sp>
          <p:nvSpPr>
            <p:cNvPr id="120839" name="Freeform 7"/>
            <p:cNvSpPr>
              <a:spLocks/>
            </p:cNvSpPr>
            <p:nvPr/>
          </p:nvSpPr>
          <p:spPr bwMode="auto">
            <a:xfrm>
              <a:off x="3571" y="1394"/>
              <a:ext cx="469" cy="79"/>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57150" cmpd="sng">
              <a:solidFill>
                <a:srgbClr val="FF0000"/>
              </a:solidFill>
              <a:round/>
              <a:headEnd/>
              <a:tailEnd/>
            </a:ln>
            <a:effectLst/>
          </p:spPr>
          <p:txBody>
            <a:bodyPr wrap="none" anchor="ctr"/>
            <a:lstStyle/>
            <a:p>
              <a:endParaRPr lang="fr-FR"/>
            </a:p>
          </p:txBody>
        </p:sp>
        <p:sp>
          <p:nvSpPr>
            <p:cNvPr id="120840" name="Freeform 8"/>
            <p:cNvSpPr>
              <a:spLocks/>
            </p:cNvSpPr>
            <p:nvPr/>
          </p:nvSpPr>
          <p:spPr bwMode="auto">
            <a:xfrm flipV="1">
              <a:off x="3563" y="1470"/>
              <a:ext cx="469" cy="78"/>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57150" cmpd="sng">
              <a:solidFill>
                <a:srgbClr val="FF0000"/>
              </a:solidFill>
              <a:round/>
              <a:headEnd/>
              <a:tailEnd/>
            </a:ln>
            <a:effectLst/>
          </p:spPr>
          <p:txBody>
            <a:bodyPr wrap="none" anchor="ctr"/>
            <a:lstStyle/>
            <a:p>
              <a:endParaRPr lang="fr-FR"/>
            </a:p>
          </p:txBody>
        </p:sp>
        <p:sp>
          <p:nvSpPr>
            <p:cNvPr id="120841" name="Freeform 9"/>
            <p:cNvSpPr>
              <a:spLocks/>
            </p:cNvSpPr>
            <p:nvPr/>
          </p:nvSpPr>
          <p:spPr bwMode="auto">
            <a:xfrm>
              <a:off x="3563" y="1335"/>
              <a:ext cx="477" cy="138"/>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57150" cmpd="sng">
              <a:solidFill>
                <a:srgbClr val="FF0000"/>
              </a:solidFill>
              <a:round/>
              <a:headEnd/>
              <a:tailEnd/>
            </a:ln>
            <a:effectLst/>
          </p:spPr>
          <p:txBody>
            <a:bodyPr wrap="none" anchor="ctr"/>
            <a:lstStyle/>
            <a:p>
              <a:endParaRPr lang="fr-FR"/>
            </a:p>
          </p:txBody>
        </p:sp>
        <p:sp>
          <p:nvSpPr>
            <p:cNvPr id="120842" name="Freeform 10"/>
            <p:cNvSpPr>
              <a:spLocks/>
            </p:cNvSpPr>
            <p:nvPr/>
          </p:nvSpPr>
          <p:spPr bwMode="auto">
            <a:xfrm flipV="1">
              <a:off x="3542" y="1468"/>
              <a:ext cx="477" cy="138"/>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57150" cmpd="sng">
              <a:solidFill>
                <a:srgbClr val="FF0000"/>
              </a:solidFill>
              <a:round/>
              <a:headEnd/>
              <a:tailEnd/>
            </a:ln>
            <a:effectLst/>
          </p:spPr>
          <p:txBody>
            <a:bodyPr wrap="none" anchor="ctr"/>
            <a:lstStyle/>
            <a:p>
              <a:endParaRPr lang="fr-FR"/>
            </a:p>
          </p:txBody>
        </p:sp>
        <p:sp>
          <p:nvSpPr>
            <p:cNvPr id="120843" name="Freeform 11"/>
            <p:cNvSpPr>
              <a:spLocks/>
            </p:cNvSpPr>
            <p:nvPr/>
          </p:nvSpPr>
          <p:spPr bwMode="auto">
            <a:xfrm>
              <a:off x="3327" y="1459"/>
              <a:ext cx="236" cy="469"/>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FF0000"/>
              </a:solidFill>
              <a:round/>
              <a:headEnd/>
              <a:tailEnd/>
            </a:ln>
            <a:effectLst/>
          </p:spPr>
          <p:txBody>
            <a:bodyPr wrap="none" anchor="ctr"/>
            <a:lstStyle/>
            <a:p>
              <a:endParaRPr lang="fr-FR"/>
            </a:p>
          </p:txBody>
        </p:sp>
        <p:sp>
          <p:nvSpPr>
            <p:cNvPr id="120844" name="Freeform 12"/>
            <p:cNvSpPr>
              <a:spLocks/>
            </p:cNvSpPr>
            <p:nvPr/>
          </p:nvSpPr>
          <p:spPr bwMode="auto">
            <a:xfrm flipH="1">
              <a:off x="4032" y="1454"/>
              <a:ext cx="236" cy="469"/>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3399FF"/>
              </a:solidFill>
              <a:round/>
              <a:headEnd/>
              <a:tailEnd/>
            </a:ln>
            <a:effectLst/>
          </p:spPr>
          <p:txBody>
            <a:bodyPr wrap="none" anchor="ctr"/>
            <a:lstStyle/>
            <a:p>
              <a:endParaRPr lang="fr-FR"/>
            </a:p>
          </p:txBody>
        </p:sp>
        <p:sp>
          <p:nvSpPr>
            <p:cNvPr id="120845" name="Freeform 13"/>
            <p:cNvSpPr>
              <a:spLocks/>
            </p:cNvSpPr>
            <p:nvPr/>
          </p:nvSpPr>
          <p:spPr bwMode="auto">
            <a:xfrm>
              <a:off x="3356" y="1884"/>
              <a:ext cx="891" cy="85"/>
            </a:xfrm>
            <a:custGeom>
              <a:avLst/>
              <a:gdLst/>
              <a:ahLst/>
              <a:cxnLst>
                <a:cxn ang="0">
                  <a:pos x="0" y="112"/>
                </a:cxn>
                <a:cxn ang="0">
                  <a:pos x="576" y="16"/>
                </a:cxn>
                <a:cxn ang="0">
                  <a:pos x="1488" y="208"/>
                </a:cxn>
                <a:cxn ang="0">
                  <a:pos x="2064" y="64"/>
                </a:cxn>
              </a:cxnLst>
              <a:rect l="0" t="0" r="r" b="b"/>
              <a:pathLst>
                <a:path w="2064" h="216">
                  <a:moveTo>
                    <a:pt x="0" y="112"/>
                  </a:moveTo>
                  <a:cubicBezTo>
                    <a:pt x="164" y="56"/>
                    <a:pt x="328" y="0"/>
                    <a:pt x="576" y="16"/>
                  </a:cubicBezTo>
                  <a:cubicBezTo>
                    <a:pt x="824" y="32"/>
                    <a:pt x="1240" y="200"/>
                    <a:pt x="1488" y="208"/>
                  </a:cubicBezTo>
                  <a:cubicBezTo>
                    <a:pt x="1736" y="216"/>
                    <a:pt x="1900" y="140"/>
                    <a:pt x="2064" y="64"/>
                  </a:cubicBezTo>
                </a:path>
              </a:pathLst>
            </a:custGeom>
            <a:noFill/>
            <a:ln w="9525">
              <a:solidFill>
                <a:srgbClr val="FF0000"/>
              </a:solidFill>
              <a:round/>
              <a:headEnd/>
              <a:tailEnd/>
            </a:ln>
            <a:effectLst/>
          </p:spPr>
          <p:txBody>
            <a:bodyPr wrap="none" anchor="ctr"/>
            <a:lstStyle/>
            <a:p>
              <a:endParaRPr lang="fr-FR"/>
            </a:p>
          </p:txBody>
        </p:sp>
        <p:sp>
          <p:nvSpPr>
            <p:cNvPr id="120846" name="Line 14"/>
            <p:cNvSpPr>
              <a:spLocks noChangeShapeType="1"/>
            </p:cNvSpPr>
            <p:nvPr/>
          </p:nvSpPr>
          <p:spPr bwMode="auto">
            <a:xfrm>
              <a:off x="3356" y="1928"/>
              <a:ext cx="0" cy="607"/>
            </a:xfrm>
            <a:prstGeom prst="line">
              <a:avLst/>
            </a:prstGeom>
            <a:noFill/>
            <a:ln w="76200">
              <a:solidFill>
                <a:srgbClr val="FF0000"/>
              </a:solidFill>
              <a:round/>
              <a:headEnd/>
              <a:tailEnd/>
            </a:ln>
            <a:effectLst/>
          </p:spPr>
          <p:txBody>
            <a:bodyPr wrap="none" anchor="ctr"/>
            <a:lstStyle/>
            <a:p>
              <a:endParaRPr lang="fr-FR"/>
            </a:p>
          </p:txBody>
        </p:sp>
        <p:sp>
          <p:nvSpPr>
            <p:cNvPr id="120847" name="Line 15"/>
            <p:cNvSpPr>
              <a:spLocks noChangeShapeType="1"/>
            </p:cNvSpPr>
            <p:nvPr/>
          </p:nvSpPr>
          <p:spPr bwMode="auto">
            <a:xfrm>
              <a:off x="4227" y="1928"/>
              <a:ext cx="0" cy="607"/>
            </a:xfrm>
            <a:prstGeom prst="line">
              <a:avLst/>
            </a:prstGeom>
            <a:noFill/>
            <a:ln w="76200">
              <a:solidFill>
                <a:srgbClr val="3399FF"/>
              </a:solidFill>
              <a:round/>
              <a:headEnd/>
              <a:tailEnd/>
            </a:ln>
            <a:effectLst/>
          </p:spPr>
          <p:txBody>
            <a:bodyPr wrap="none" anchor="ctr"/>
            <a:lstStyle/>
            <a:p>
              <a:endParaRPr lang="fr-FR"/>
            </a:p>
          </p:txBody>
        </p:sp>
        <p:sp>
          <p:nvSpPr>
            <p:cNvPr id="120848" name="Line 16"/>
            <p:cNvSpPr>
              <a:spLocks noChangeShapeType="1"/>
            </p:cNvSpPr>
            <p:nvPr/>
          </p:nvSpPr>
          <p:spPr bwMode="auto">
            <a:xfrm flipV="1">
              <a:off x="3200" y="1993"/>
              <a:ext cx="0" cy="464"/>
            </a:xfrm>
            <a:prstGeom prst="line">
              <a:avLst/>
            </a:prstGeom>
            <a:noFill/>
            <a:ln w="38100">
              <a:solidFill>
                <a:schemeClr val="bg1"/>
              </a:solidFill>
              <a:round/>
              <a:headEnd/>
              <a:tailEnd type="triangle" w="med" len="med"/>
            </a:ln>
            <a:effectLst/>
          </p:spPr>
          <p:txBody>
            <a:bodyPr wrap="none" anchor="ctr"/>
            <a:lstStyle/>
            <a:p>
              <a:endParaRPr lang="fr-FR"/>
            </a:p>
          </p:txBody>
        </p:sp>
        <p:sp>
          <p:nvSpPr>
            <p:cNvPr id="120849" name="Line 17"/>
            <p:cNvSpPr>
              <a:spLocks noChangeShapeType="1"/>
            </p:cNvSpPr>
            <p:nvPr/>
          </p:nvSpPr>
          <p:spPr bwMode="auto">
            <a:xfrm>
              <a:off x="4414" y="1993"/>
              <a:ext cx="0" cy="464"/>
            </a:xfrm>
            <a:prstGeom prst="line">
              <a:avLst/>
            </a:prstGeom>
            <a:noFill/>
            <a:ln w="38100">
              <a:solidFill>
                <a:schemeClr val="bg1"/>
              </a:solidFill>
              <a:round/>
              <a:headEnd/>
              <a:tailEnd type="triangle" w="med" len="med"/>
            </a:ln>
            <a:effectLst/>
          </p:spPr>
          <p:txBody>
            <a:bodyPr wrap="none" anchor="ctr"/>
            <a:lstStyle/>
            <a:p>
              <a:endParaRPr lang="fr-FR"/>
            </a:p>
          </p:txBody>
        </p:sp>
        <p:sp>
          <p:nvSpPr>
            <p:cNvPr id="120850" name="Line 18"/>
            <p:cNvSpPr>
              <a:spLocks noChangeShapeType="1"/>
            </p:cNvSpPr>
            <p:nvPr/>
          </p:nvSpPr>
          <p:spPr bwMode="auto">
            <a:xfrm>
              <a:off x="3408" y="1440"/>
              <a:ext cx="777" cy="0"/>
            </a:xfrm>
            <a:prstGeom prst="line">
              <a:avLst/>
            </a:prstGeom>
            <a:noFill/>
            <a:ln w="38100">
              <a:solidFill>
                <a:schemeClr val="bg1"/>
              </a:solidFill>
              <a:round/>
              <a:headEnd/>
              <a:tailEnd type="triangle" w="med" len="med"/>
            </a:ln>
            <a:effectLst/>
          </p:spPr>
          <p:txBody>
            <a:bodyPr wrap="none" anchor="ctr"/>
            <a:lstStyle/>
            <a:p>
              <a:endParaRPr lang="fr-FR"/>
            </a:p>
          </p:txBody>
        </p:sp>
        <p:sp>
          <p:nvSpPr>
            <p:cNvPr id="120851" name="Text Box 19"/>
            <p:cNvSpPr txBox="1">
              <a:spLocks noChangeArrowheads="1"/>
            </p:cNvSpPr>
            <p:nvPr/>
          </p:nvSpPr>
          <p:spPr bwMode="auto">
            <a:xfrm>
              <a:off x="3160" y="2352"/>
              <a:ext cx="1304" cy="288"/>
            </a:xfrm>
            <a:prstGeom prst="rect">
              <a:avLst/>
            </a:prstGeom>
            <a:noFill/>
            <a:ln w="9525">
              <a:noFill/>
              <a:miter lim="800000"/>
              <a:headEnd/>
              <a:tailEnd/>
            </a:ln>
            <a:effectLst/>
          </p:spPr>
          <p:txBody>
            <a:bodyPr wrap="none">
              <a:spAutoFit/>
            </a:bodyPr>
            <a:lstStyle/>
            <a:p>
              <a:r>
                <a:rPr lang="fr-FR">
                  <a:solidFill>
                    <a:schemeClr val="bg1"/>
                  </a:solidFill>
                </a:rPr>
                <a:t>FAV Capillaire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20836"/>
                                        </p:tgtEl>
                                        <p:attrNameLst>
                                          <p:attrName>style.visibility</p:attrName>
                                        </p:attrNameLst>
                                      </p:cBhvr>
                                      <p:to>
                                        <p:strVal val="visible"/>
                                      </p:to>
                                    </p:set>
                                    <p:animEffect transition="in" filter="wipe(up)">
                                      <p:cBhvr>
                                        <p:cTn id="7" dur="300"/>
                                        <p:tgtEl>
                                          <p:spTgt spid="120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1682750" y="304800"/>
            <a:ext cx="6242050" cy="1739900"/>
          </a:xfrm>
          <a:prstGeom prst="rect">
            <a:avLst/>
          </a:prstGeom>
          <a:noFill/>
          <a:ln w="9525">
            <a:noFill/>
            <a:miter lim="800000"/>
            <a:headEnd/>
            <a:tailEnd/>
          </a:ln>
          <a:effectLst/>
        </p:spPr>
        <p:txBody>
          <a:bodyPr wrap="none">
            <a:spAutoFit/>
          </a:bodyPr>
          <a:lstStyle/>
          <a:p>
            <a:pPr algn="ctr"/>
            <a:r>
              <a:rPr lang="fr-FR" sz="3600" b="1">
                <a:solidFill>
                  <a:schemeClr val="bg1"/>
                </a:solidFill>
              </a:rPr>
              <a:t>Les malformations vasculaires </a:t>
            </a:r>
          </a:p>
          <a:p>
            <a:pPr algn="ctr"/>
            <a:r>
              <a:rPr lang="fr-FR" sz="3600" b="1">
                <a:solidFill>
                  <a:schemeClr val="bg1"/>
                </a:solidFill>
              </a:rPr>
              <a:t>=</a:t>
            </a:r>
          </a:p>
          <a:p>
            <a:pPr algn="ctr"/>
            <a:r>
              <a:rPr lang="fr-FR" sz="3600" b="1">
                <a:solidFill>
                  <a:schemeClr val="bg1"/>
                </a:solidFill>
              </a:rPr>
              <a:t> Angiodysplasies</a:t>
            </a:r>
          </a:p>
        </p:txBody>
      </p:sp>
      <p:sp>
        <p:nvSpPr>
          <p:cNvPr id="128003" name="AutoShape 3" descr="Rayures horizontales (noir/blanc)"/>
          <p:cNvSpPr>
            <a:spLocks noChangeArrowheads="1"/>
          </p:cNvSpPr>
          <p:nvPr/>
        </p:nvSpPr>
        <p:spPr bwMode="auto">
          <a:xfrm>
            <a:off x="30163" y="914400"/>
            <a:ext cx="2941637" cy="1066800"/>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b="1">
                <a:solidFill>
                  <a:schemeClr val="bg1"/>
                </a:solidFill>
              </a:rPr>
              <a:t>Artério-veineuses</a:t>
            </a:r>
          </a:p>
          <a:p>
            <a:pPr algn="ctr"/>
            <a:r>
              <a:rPr lang="fr-FR" b="1">
                <a:solidFill>
                  <a:schemeClr val="bg1"/>
                </a:solidFill>
              </a:rPr>
              <a:t>Capillaires</a:t>
            </a:r>
            <a:endParaRPr lang="fr-FR"/>
          </a:p>
        </p:txBody>
      </p:sp>
      <p:sp>
        <p:nvSpPr>
          <p:cNvPr id="128004" name="Text Box 4"/>
          <p:cNvSpPr txBox="1">
            <a:spLocks noChangeArrowheads="1"/>
          </p:cNvSpPr>
          <p:nvPr/>
        </p:nvSpPr>
        <p:spPr bwMode="auto">
          <a:xfrm>
            <a:off x="85725" y="2895600"/>
            <a:ext cx="4486275" cy="2406650"/>
          </a:xfrm>
          <a:prstGeom prst="rect">
            <a:avLst/>
          </a:prstGeom>
          <a:noFill/>
          <a:ln w="9525">
            <a:noFill/>
            <a:miter lim="800000"/>
            <a:headEnd/>
            <a:tailEnd/>
          </a:ln>
          <a:effectLst/>
        </p:spPr>
        <p:txBody>
          <a:bodyPr wrap="none">
            <a:spAutoFit/>
          </a:bodyPr>
          <a:lstStyle/>
          <a:p>
            <a:r>
              <a:rPr lang="fr-FR" sz="3200" b="1" u="sng">
                <a:solidFill>
                  <a:schemeClr val="bg1"/>
                </a:solidFill>
              </a:rPr>
              <a:t>Capillaires différenciées</a:t>
            </a:r>
            <a:r>
              <a:rPr lang="fr-FR" sz="3200">
                <a:solidFill>
                  <a:schemeClr val="bg1"/>
                </a:solidFill>
              </a:rPr>
              <a:t>:</a:t>
            </a:r>
          </a:p>
          <a:p>
            <a:r>
              <a:rPr lang="fr-FR" sz="3200">
                <a:solidFill>
                  <a:schemeClr val="bg1"/>
                </a:solidFill>
              </a:rPr>
              <a:t> </a:t>
            </a:r>
            <a:r>
              <a:rPr lang="fr-FR" sz="3200" b="1">
                <a:solidFill>
                  <a:schemeClr val="bg1"/>
                </a:solidFill>
              </a:rPr>
              <a:t>que l’on peut dire </a:t>
            </a:r>
          </a:p>
          <a:p>
            <a:r>
              <a:rPr lang="fr-FR" sz="3200" b="1">
                <a:solidFill>
                  <a:schemeClr val="bg1"/>
                </a:solidFill>
              </a:rPr>
              <a:t>pour simplifier </a:t>
            </a:r>
          </a:p>
          <a:p>
            <a:r>
              <a:rPr lang="fr-FR" sz="3200" b="1">
                <a:solidFill>
                  <a:schemeClr val="bg1"/>
                </a:solidFill>
              </a:rPr>
              <a:t>artèriolo-veinulaires </a:t>
            </a:r>
          </a:p>
          <a:p>
            <a:endParaRPr lang="fr-FR">
              <a:solidFill>
                <a:schemeClr val="bg1"/>
              </a:solidFill>
            </a:endParaRPr>
          </a:p>
        </p:txBody>
      </p:sp>
      <p:sp>
        <p:nvSpPr>
          <p:cNvPr id="128005" name="Rectangle 5"/>
          <p:cNvSpPr>
            <a:spLocks noChangeArrowheads="1"/>
          </p:cNvSpPr>
          <p:nvPr/>
        </p:nvSpPr>
        <p:spPr bwMode="auto">
          <a:xfrm>
            <a:off x="4038600" y="3352800"/>
            <a:ext cx="184150" cy="457200"/>
          </a:xfrm>
          <a:prstGeom prst="rect">
            <a:avLst/>
          </a:prstGeom>
          <a:noFill/>
          <a:ln w="9525">
            <a:noFill/>
            <a:miter lim="800000"/>
            <a:headEnd/>
            <a:tailEnd/>
          </a:ln>
          <a:effectLst/>
        </p:spPr>
        <p:txBody>
          <a:bodyPr wrap="none">
            <a:spAutoFit/>
          </a:bodyPr>
          <a:lstStyle/>
          <a:p>
            <a:endParaRPr lang="fr-FR" i="1">
              <a:solidFill>
                <a:srgbClr val="000000"/>
              </a:solidFill>
            </a:endParaRPr>
          </a:p>
        </p:txBody>
      </p:sp>
      <p:grpSp>
        <p:nvGrpSpPr>
          <p:cNvPr id="128006" name="Group 6"/>
          <p:cNvGrpSpPr>
            <a:grpSpLocks/>
          </p:cNvGrpSpPr>
          <p:nvPr/>
        </p:nvGrpSpPr>
        <p:grpSpPr bwMode="auto">
          <a:xfrm>
            <a:off x="5410200" y="2667000"/>
            <a:ext cx="3389313" cy="2333625"/>
            <a:chOff x="384" y="2788"/>
            <a:chExt cx="2135" cy="1470"/>
          </a:xfrm>
        </p:grpSpPr>
        <p:sp>
          <p:nvSpPr>
            <p:cNvPr id="128007" name="Freeform 7"/>
            <p:cNvSpPr>
              <a:spLocks/>
            </p:cNvSpPr>
            <p:nvPr/>
          </p:nvSpPr>
          <p:spPr bwMode="auto">
            <a:xfrm>
              <a:off x="1066" y="2848"/>
              <a:ext cx="468" cy="78"/>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28008" name="Freeform 8"/>
            <p:cNvSpPr>
              <a:spLocks/>
            </p:cNvSpPr>
            <p:nvPr/>
          </p:nvSpPr>
          <p:spPr bwMode="auto">
            <a:xfrm flipV="1">
              <a:off x="1058" y="2923"/>
              <a:ext cx="468" cy="79"/>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28009" name="Freeform 9"/>
            <p:cNvSpPr>
              <a:spLocks/>
            </p:cNvSpPr>
            <p:nvPr/>
          </p:nvSpPr>
          <p:spPr bwMode="auto">
            <a:xfrm>
              <a:off x="1058" y="2788"/>
              <a:ext cx="476" cy="138"/>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28010" name="Freeform 10"/>
            <p:cNvSpPr>
              <a:spLocks/>
            </p:cNvSpPr>
            <p:nvPr/>
          </p:nvSpPr>
          <p:spPr bwMode="auto">
            <a:xfrm flipV="1">
              <a:off x="1036" y="2921"/>
              <a:ext cx="478" cy="138"/>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28011" name="Freeform 11"/>
            <p:cNvSpPr>
              <a:spLocks/>
            </p:cNvSpPr>
            <p:nvPr/>
          </p:nvSpPr>
          <p:spPr bwMode="auto">
            <a:xfrm>
              <a:off x="821" y="2912"/>
              <a:ext cx="237" cy="469"/>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38100" cmpd="sng">
              <a:solidFill>
                <a:srgbClr val="FF0000"/>
              </a:solidFill>
              <a:round/>
              <a:headEnd/>
              <a:tailEnd/>
            </a:ln>
            <a:effectLst/>
          </p:spPr>
          <p:txBody>
            <a:bodyPr wrap="none" anchor="ctr"/>
            <a:lstStyle/>
            <a:p>
              <a:endParaRPr lang="fr-FR"/>
            </a:p>
          </p:txBody>
        </p:sp>
        <p:sp>
          <p:nvSpPr>
            <p:cNvPr id="128012" name="Freeform 12"/>
            <p:cNvSpPr>
              <a:spLocks/>
            </p:cNvSpPr>
            <p:nvPr/>
          </p:nvSpPr>
          <p:spPr bwMode="auto">
            <a:xfrm flipH="1">
              <a:off x="1526" y="2907"/>
              <a:ext cx="237" cy="469"/>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3399FF"/>
              </a:solidFill>
              <a:round/>
              <a:headEnd/>
              <a:tailEnd/>
            </a:ln>
            <a:effectLst/>
          </p:spPr>
          <p:txBody>
            <a:bodyPr wrap="none" anchor="ctr"/>
            <a:lstStyle/>
            <a:p>
              <a:endParaRPr lang="fr-FR"/>
            </a:p>
          </p:txBody>
        </p:sp>
        <p:sp>
          <p:nvSpPr>
            <p:cNvPr id="128013" name="Freeform 13"/>
            <p:cNvSpPr>
              <a:spLocks/>
            </p:cNvSpPr>
            <p:nvPr/>
          </p:nvSpPr>
          <p:spPr bwMode="auto">
            <a:xfrm>
              <a:off x="850" y="3337"/>
              <a:ext cx="891" cy="86"/>
            </a:xfrm>
            <a:custGeom>
              <a:avLst/>
              <a:gdLst/>
              <a:ahLst/>
              <a:cxnLst>
                <a:cxn ang="0">
                  <a:pos x="0" y="112"/>
                </a:cxn>
                <a:cxn ang="0">
                  <a:pos x="576" y="16"/>
                </a:cxn>
                <a:cxn ang="0">
                  <a:pos x="1488" y="208"/>
                </a:cxn>
                <a:cxn ang="0">
                  <a:pos x="2064" y="64"/>
                </a:cxn>
              </a:cxnLst>
              <a:rect l="0" t="0" r="r" b="b"/>
              <a:pathLst>
                <a:path w="2064" h="216">
                  <a:moveTo>
                    <a:pt x="0" y="112"/>
                  </a:moveTo>
                  <a:cubicBezTo>
                    <a:pt x="164" y="56"/>
                    <a:pt x="328" y="0"/>
                    <a:pt x="576" y="16"/>
                  </a:cubicBezTo>
                  <a:cubicBezTo>
                    <a:pt x="824" y="32"/>
                    <a:pt x="1240" y="200"/>
                    <a:pt x="1488" y="208"/>
                  </a:cubicBezTo>
                  <a:cubicBezTo>
                    <a:pt x="1736" y="216"/>
                    <a:pt x="1900" y="140"/>
                    <a:pt x="2064" y="64"/>
                  </a:cubicBezTo>
                </a:path>
              </a:pathLst>
            </a:custGeom>
            <a:noFill/>
            <a:ln w="76200" cmpd="sng">
              <a:solidFill>
                <a:srgbClr val="FF0000"/>
              </a:solidFill>
              <a:round/>
              <a:headEnd/>
              <a:tailEnd/>
            </a:ln>
            <a:effectLst/>
          </p:spPr>
          <p:txBody>
            <a:bodyPr wrap="none" anchor="ctr"/>
            <a:lstStyle/>
            <a:p>
              <a:endParaRPr lang="fr-FR"/>
            </a:p>
          </p:txBody>
        </p:sp>
        <p:sp>
          <p:nvSpPr>
            <p:cNvPr id="128014" name="Line 14"/>
            <p:cNvSpPr>
              <a:spLocks noChangeShapeType="1"/>
            </p:cNvSpPr>
            <p:nvPr/>
          </p:nvSpPr>
          <p:spPr bwMode="auto">
            <a:xfrm>
              <a:off x="850" y="3381"/>
              <a:ext cx="0" cy="607"/>
            </a:xfrm>
            <a:prstGeom prst="line">
              <a:avLst/>
            </a:prstGeom>
            <a:noFill/>
            <a:ln w="76200">
              <a:solidFill>
                <a:srgbClr val="FF0000"/>
              </a:solidFill>
              <a:round/>
              <a:headEnd/>
              <a:tailEnd/>
            </a:ln>
            <a:effectLst/>
          </p:spPr>
          <p:txBody>
            <a:bodyPr wrap="none" anchor="ctr"/>
            <a:lstStyle/>
            <a:p>
              <a:endParaRPr lang="fr-FR"/>
            </a:p>
          </p:txBody>
        </p:sp>
        <p:sp>
          <p:nvSpPr>
            <p:cNvPr id="128015" name="Line 15"/>
            <p:cNvSpPr>
              <a:spLocks noChangeShapeType="1"/>
            </p:cNvSpPr>
            <p:nvPr/>
          </p:nvSpPr>
          <p:spPr bwMode="auto">
            <a:xfrm>
              <a:off x="1721" y="3381"/>
              <a:ext cx="0" cy="607"/>
            </a:xfrm>
            <a:prstGeom prst="line">
              <a:avLst/>
            </a:prstGeom>
            <a:noFill/>
            <a:ln w="76200">
              <a:solidFill>
                <a:srgbClr val="3399FF"/>
              </a:solidFill>
              <a:round/>
              <a:headEnd/>
              <a:tailEnd/>
            </a:ln>
            <a:effectLst/>
          </p:spPr>
          <p:txBody>
            <a:bodyPr wrap="none" anchor="ctr"/>
            <a:lstStyle/>
            <a:p>
              <a:endParaRPr lang="fr-FR"/>
            </a:p>
          </p:txBody>
        </p:sp>
        <p:sp>
          <p:nvSpPr>
            <p:cNvPr id="128016" name="Line 16"/>
            <p:cNvSpPr>
              <a:spLocks noChangeShapeType="1"/>
            </p:cNvSpPr>
            <p:nvPr/>
          </p:nvSpPr>
          <p:spPr bwMode="auto">
            <a:xfrm flipV="1">
              <a:off x="627" y="3407"/>
              <a:ext cx="0" cy="503"/>
            </a:xfrm>
            <a:prstGeom prst="line">
              <a:avLst/>
            </a:prstGeom>
            <a:noFill/>
            <a:ln w="38100">
              <a:solidFill>
                <a:schemeClr val="bg1"/>
              </a:solidFill>
              <a:round/>
              <a:headEnd/>
              <a:tailEnd type="triangle" w="med" len="med"/>
            </a:ln>
            <a:effectLst/>
          </p:spPr>
          <p:txBody>
            <a:bodyPr wrap="none" anchor="ctr"/>
            <a:lstStyle/>
            <a:p>
              <a:endParaRPr lang="fr-FR"/>
            </a:p>
          </p:txBody>
        </p:sp>
        <p:sp>
          <p:nvSpPr>
            <p:cNvPr id="128017" name="Line 17"/>
            <p:cNvSpPr>
              <a:spLocks noChangeShapeType="1"/>
            </p:cNvSpPr>
            <p:nvPr/>
          </p:nvSpPr>
          <p:spPr bwMode="auto">
            <a:xfrm>
              <a:off x="1986" y="3407"/>
              <a:ext cx="0" cy="542"/>
            </a:xfrm>
            <a:prstGeom prst="line">
              <a:avLst/>
            </a:prstGeom>
            <a:noFill/>
            <a:ln w="38100">
              <a:solidFill>
                <a:schemeClr val="bg1"/>
              </a:solidFill>
              <a:round/>
              <a:headEnd/>
              <a:tailEnd type="triangle" w="med" len="med"/>
            </a:ln>
            <a:effectLst/>
          </p:spPr>
          <p:txBody>
            <a:bodyPr wrap="none" anchor="ctr"/>
            <a:lstStyle/>
            <a:p>
              <a:endParaRPr lang="fr-FR"/>
            </a:p>
          </p:txBody>
        </p:sp>
        <p:sp>
          <p:nvSpPr>
            <p:cNvPr id="128018" name="Line 18"/>
            <p:cNvSpPr>
              <a:spLocks noChangeShapeType="1"/>
            </p:cNvSpPr>
            <p:nvPr/>
          </p:nvSpPr>
          <p:spPr bwMode="auto">
            <a:xfrm>
              <a:off x="1008" y="3408"/>
              <a:ext cx="534" cy="0"/>
            </a:xfrm>
            <a:prstGeom prst="line">
              <a:avLst/>
            </a:prstGeom>
            <a:noFill/>
            <a:ln w="38100">
              <a:solidFill>
                <a:schemeClr val="bg1"/>
              </a:solidFill>
              <a:round/>
              <a:headEnd/>
              <a:tailEnd type="triangle" w="med" len="med"/>
            </a:ln>
            <a:effectLst/>
          </p:spPr>
          <p:txBody>
            <a:bodyPr wrap="none" anchor="ctr"/>
            <a:lstStyle/>
            <a:p>
              <a:endParaRPr lang="fr-FR"/>
            </a:p>
          </p:txBody>
        </p:sp>
        <p:sp>
          <p:nvSpPr>
            <p:cNvPr id="128019" name="Text Box 19"/>
            <p:cNvSpPr txBox="1">
              <a:spLocks noChangeArrowheads="1"/>
            </p:cNvSpPr>
            <p:nvPr/>
          </p:nvSpPr>
          <p:spPr bwMode="auto">
            <a:xfrm>
              <a:off x="384" y="3970"/>
              <a:ext cx="2135" cy="288"/>
            </a:xfrm>
            <a:prstGeom prst="rect">
              <a:avLst/>
            </a:prstGeom>
            <a:noFill/>
            <a:ln w="9525">
              <a:noFill/>
              <a:miter lim="800000"/>
              <a:headEnd/>
              <a:tailEnd/>
            </a:ln>
            <a:effectLst/>
          </p:spPr>
          <p:txBody>
            <a:bodyPr wrap="none">
              <a:spAutoFit/>
            </a:bodyPr>
            <a:lstStyle/>
            <a:p>
              <a:r>
                <a:rPr lang="fr-FR">
                  <a:solidFill>
                    <a:schemeClr val="bg1"/>
                  </a:solidFill>
                </a:rPr>
                <a:t>FAV Artértiolo-veinulaire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28004"/>
                                        </p:tgtEl>
                                        <p:attrNameLst>
                                          <p:attrName>style.visibility</p:attrName>
                                        </p:attrNameLst>
                                      </p:cBhvr>
                                      <p:to>
                                        <p:strVal val="visible"/>
                                      </p:to>
                                    </p:set>
                                    <p:animEffect transition="in" filter="wipe(up)">
                                      <p:cBhvr>
                                        <p:cTn id="7" dur="300"/>
                                        <p:tgtEl>
                                          <p:spTgt spid="128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1682750" y="304800"/>
            <a:ext cx="6242050" cy="1739900"/>
          </a:xfrm>
          <a:prstGeom prst="rect">
            <a:avLst/>
          </a:prstGeom>
          <a:noFill/>
          <a:ln w="9525">
            <a:noFill/>
            <a:miter lim="800000"/>
            <a:headEnd/>
            <a:tailEnd/>
          </a:ln>
          <a:effectLst/>
        </p:spPr>
        <p:txBody>
          <a:bodyPr wrap="none">
            <a:spAutoFit/>
          </a:bodyPr>
          <a:lstStyle/>
          <a:p>
            <a:pPr algn="ctr"/>
            <a:r>
              <a:rPr lang="fr-FR" sz="3600" b="1">
                <a:solidFill>
                  <a:schemeClr val="bg1"/>
                </a:solidFill>
              </a:rPr>
              <a:t>Les malformations vasculaires </a:t>
            </a:r>
          </a:p>
          <a:p>
            <a:pPr algn="ctr"/>
            <a:r>
              <a:rPr lang="fr-FR" sz="3600" b="1">
                <a:solidFill>
                  <a:schemeClr val="bg1"/>
                </a:solidFill>
              </a:rPr>
              <a:t>=</a:t>
            </a:r>
          </a:p>
          <a:p>
            <a:pPr algn="ctr"/>
            <a:r>
              <a:rPr lang="fr-FR" sz="3600" b="1">
                <a:solidFill>
                  <a:schemeClr val="bg1"/>
                </a:solidFill>
              </a:rPr>
              <a:t> Angiodysplasies</a:t>
            </a:r>
          </a:p>
        </p:txBody>
      </p:sp>
      <p:sp>
        <p:nvSpPr>
          <p:cNvPr id="129027" name="AutoShape 3" descr="Rayures horizontales (noir/blanc)"/>
          <p:cNvSpPr>
            <a:spLocks noChangeArrowheads="1"/>
          </p:cNvSpPr>
          <p:nvPr/>
        </p:nvSpPr>
        <p:spPr bwMode="auto">
          <a:xfrm>
            <a:off x="30163" y="914400"/>
            <a:ext cx="2941637" cy="1066800"/>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b="1">
                <a:solidFill>
                  <a:schemeClr val="bg1"/>
                </a:solidFill>
              </a:rPr>
              <a:t>Artério-veineuses</a:t>
            </a:r>
          </a:p>
          <a:p>
            <a:pPr algn="ctr"/>
            <a:r>
              <a:rPr lang="fr-FR" b="1">
                <a:solidFill>
                  <a:schemeClr val="bg1"/>
                </a:solidFill>
              </a:rPr>
              <a:t>Tronculaires</a:t>
            </a:r>
            <a:endParaRPr lang="fr-FR"/>
          </a:p>
        </p:txBody>
      </p:sp>
      <p:sp>
        <p:nvSpPr>
          <p:cNvPr id="129028" name="Text Box 4"/>
          <p:cNvSpPr txBox="1">
            <a:spLocks noChangeArrowheads="1"/>
          </p:cNvSpPr>
          <p:nvPr/>
        </p:nvSpPr>
        <p:spPr bwMode="auto">
          <a:xfrm>
            <a:off x="304800" y="2911475"/>
            <a:ext cx="4768850" cy="2041525"/>
          </a:xfrm>
          <a:prstGeom prst="rect">
            <a:avLst/>
          </a:prstGeom>
          <a:noFill/>
          <a:ln w="9525">
            <a:noFill/>
            <a:miter lim="800000"/>
            <a:headEnd/>
            <a:tailEnd/>
          </a:ln>
          <a:effectLst/>
        </p:spPr>
        <p:txBody>
          <a:bodyPr wrap="none">
            <a:spAutoFit/>
          </a:bodyPr>
          <a:lstStyle/>
          <a:p>
            <a:r>
              <a:rPr lang="fr-FR" sz="3200" b="1" u="sng">
                <a:solidFill>
                  <a:schemeClr val="bg1"/>
                </a:solidFill>
              </a:rPr>
              <a:t>Tronculaires</a:t>
            </a:r>
            <a:r>
              <a:rPr lang="fr-FR" sz="3200" b="1">
                <a:solidFill>
                  <a:schemeClr val="bg1"/>
                </a:solidFill>
              </a:rPr>
              <a:t> avec </a:t>
            </a:r>
          </a:p>
          <a:p>
            <a:r>
              <a:rPr lang="fr-FR" sz="3200" b="1">
                <a:solidFill>
                  <a:schemeClr val="bg1"/>
                </a:solidFill>
              </a:rPr>
              <a:t>communications directes </a:t>
            </a:r>
          </a:p>
          <a:p>
            <a:r>
              <a:rPr lang="fr-FR" sz="3200" b="1">
                <a:solidFill>
                  <a:schemeClr val="bg1"/>
                </a:solidFill>
              </a:rPr>
              <a:t>entre les</a:t>
            </a:r>
          </a:p>
          <a:p>
            <a:r>
              <a:rPr lang="fr-FR" sz="3200" b="1">
                <a:solidFill>
                  <a:schemeClr val="bg1"/>
                </a:solidFill>
              </a:rPr>
              <a:t>troncs artériels et veineux </a:t>
            </a:r>
          </a:p>
        </p:txBody>
      </p:sp>
      <p:sp>
        <p:nvSpPr>
          <p:cNvPr id="129029" name="Rectangle 5"/>
          <p:cNvSpPr>
            <a:spLocks noChangeArrowheads="1"/>
          </p:cNvSpPr>
          <p:nvPr/>
        </p:nvSpPr>
        <p:spPr bwMode="auto">
          <a:xfrm>
            <a:off x="4038600" y="3352800"/>
            <a:ext cx="184150" cy="457200"/>
          </a:xfrm>
          <a:prstGeom prst="rect">
            <a:avLst/>
          </a:prstGeom>
          <a:noFill/>
          <a:ln w="9525">
            <a:noFill/>
            <a:miter lim="800000"/>
            <a:headEnd/>
            <a:tailEnd/>
          </a:ln>
          <a:effectLst/>
        </p:spPr>
        <p:txBody>
          <a:bodyPr wrap="none">
            <a:spAutoFit/>
          </a:bodyPr>
          <a:lstStyle/>
          <a:p>
            <a:endParaRPr lang="fr-FR" i="1">
              <a:solidFill>
                <a:srgbClr val="000000"/>
              </a:solidFill>
            </a:endParaRPr>
          </a:p>
        </p:txBody>
      </p:sp>
      <p:grpSp>
        <p:nvGrpSpPr>
          <p:cNvPr id="129030" name="Group 6"/>
          <p:cNvGrpSpPr>
            <a:grpSpLocks/>
          </p:cNvGrpSpPr>
          <p:nvPr/>
        </p:nvGrpSpPr>
        <p:grpSpPr bwMode="auto">
          <a:xfrm>
            <a:off x="6400800" y="2397125"/>
            <a:ext cx="2214563" cy="2708275"/>
            <a:chOff x="3200" y="2531"/>
            <a:chExt cx="1395" cy="1706"/>
          </a:xfrm>
        </p:grpSpPr>
        <p:grpSp>
          <p:nvGrpSpPr>
            <p:cNvPr id="129031" name="Group 7"/>
            <p:cNvGrpSpPr>
              <a:grpSpLocks/>
            </p:cNvGrpSpPr>
            <p:nvPr/>
          </p:nvGrpSpPr>
          <p:grpSpPr bwMode="auto">
            <a:xfrm>
              <a:off x="3408" y="2531"/>
              <a:ext cx="931" cy="1488"/>
              <a:chOff x="1037" y="610"/>
              <a:chExt cx="2179" cy="3038"/>
            </a:xfrm>
          </p:grpSpPr>
          <p:sp>
            <p:nvSpPr>
              <p:cNvPr id="129032" name="Freeform 8"/>
              <p:cNvSpPr>
                <a:spLocks/>
              </p:cNvSpPr>
              <p:nvPr/>
            </p:nvSpPr>
            <p:spPr bwMode="auto">
              <a:xfrm>
                <a:off x="1603" y="762"/>
                <a:ext cx="1085" cy="198"/>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29033" name="Freeform 9"/>
              <p:cNvSpPr>
                <a:spLocks/>
              </p:cNvSpPr>
              <p:nvPr/>
            </p:nvSpPr>
            <p:spPr bwMode="auto">
              <a:xfrm flipV="1">
                <a:off x="1584" y="954"/>
                <a:ext cx="1085" cy="198"/>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29034" name="Freeform 10"/>
              <p:cNvSpPr>
                <a:spLocks/>
              </p:cNvSpPr>
              <p:nvPr/>
            </p:nvSpPr>
            <p:spPr bwMode="auto">
              <a:xfrm>
                <a:off x="1584" y="610"/>
                <a:ext cx="1104" cy="350"/>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29035" name="Freeform 11"/>
              <p:cNvSpPr>
                <a:spLocks/>
              </p:cNvSpPr>
              <p:nvPr/>
            </p:nvSpPr>
            <p:spPr bwMode="auto">
              <a:xfrm flipV="1">
                <a:off x="1536" y="946"/>
                <a:ext cx="1104" cy="350"/>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29036" name="Freeform 12"/>
              <p:cNvSpPr>
                <a:spLocks/>
              </p:cNvSpPr>
              <p:nvPr/>
            </p:nvSpPr>
            <p:spPr bwMode="auto">
              <a:xfrm>
                <a:off x="1037" y="925"/>
                <a:ext cx="547" cy="1187"/>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38100" cmpd="sng">
                <a:solidFill>
                  <a:srgbClr val="FF0000"/>
                </a:solidFill>
                <a:round/>
                <a:headEnd/>
                <a:tailEnd/>
              </a:ln>
              <a:effectLst/>
            </p:spPr>
            <p:txBody>
              <a:bodyPr wrap="none" anchor="ctr"/>
              <a:lstStyle/>
              <a:p>
                <a:endParaRPr lang="fr-FR"/>
              </a:p>
            </p:txBody>
          </p:sp>
          <p:sp>
            <p:nvSpPr>
              <p:cNvPr id="129037" name="Freeform 13"/>
              <p:cNvSpPr>
                <a:spLocks/>
              </p:cNvSpPr>
              <p:nvPr/>
            </p:nvSpPr>
            <p:spPr bwMode="auto">
              <a:xfrm flipH="1">
                <a:off x="2669" y="912"/>
                <a:ext cx="547" cy="1187"/>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3399FF"/>
                </a:solidFill>
                <a:round/>
                <a:headEnd/>
                <a:tailEnd/>
              </a:ln>
              <a:effectLst/>
            </p:spPr>
            <p:txBody>
              <a:bodyPr wrap="none" anchor="ctr"/>
              <a:lstStyle/>
              <a:p>
                <a:endParaRPr lang="fr-FR"/>
              </a:p>
            </p:txBody>
          </p:sp>
          <p:sp>
            <p:nvSpPr>
              <p:cNvPr id="129038" name="Freeform 14"/>
              <p:cNvSpPr>
                <a:spLocks/>
              </p:cNvSpPr>
              <p:nvPr/>
            </p:nvSpPr>
            <p:spPr bwMode="auto">
              <a:xfrm>
                <a:off x="1104" y="2000"/>
                <a:ext cx="2064" cy="216"/>
              </a:xfrm>
              <a:custGeom>
                <a:avLst/>
                <a:gdLst/>
                <a:ahLst/>
                <a:cxnLst>
                  <a:cxn ang="0">
                    <a:pos x="0" y="112"/>
                  </a:cxn>
                  <a:cxn ang="0">
                    <a:pos x="576" y="16"/>
                  </a:cxn>
                  <a:cxn ang="0">
                    <a:pos x="1488" y="208"/>
                  </a:cxn>
                  <a:cxn ang="0">
                    <a:pos x="2064" y="64"/>
                  </a:cxn>
                </a:cxnLst>
                <a:rect l="0" t="0" r="r" b="b"/>
                <a:pathLst>
                  <a:path w="2064" h="216">
                    <a:moveTo>
                      <a:pt x="0" y="112"/>
                    </a:moveTo>
                    <a:cubicBezTo>
                      <a:pt x="164" y="56"/>
                      <a:pt x="328" y="0"/>
                      <a:pt x="576" y="16"/>
                    </a:cubicBezTo>
                    <a:cubicBezTo>
                      <a:pt x="824" y="32"/>
                      <a:pt x="1240" y="200"/>
                      <a:pt x="1488" y="208"/>
                    </a:cubicBezTo>
                    <a:cubicBezTo>
                      <a:pt x="1736" y="216"/>
                      <a:pt x="1900" y="140"/>
                      <a:pt x="2064" y="64"/>
                    </a:cubicBezTo>
                  </a:path>
                </a:pathLst>
              </a:custGeom>
              <a:noFill/>
              <a:ln w="9525">
                <a:solidFill>
                  <a:srgbClr val="FF0000"/>
                </a:solidFill>
                <a:round/>
                <a:headEnd/>
                <a:tailEnd/>
              </a:ln>
              <a:effectLst/>
            </p:spPr>
            <p:txBody>
              <a:bodyPr wrap="none" anchor="ctr"/>
              <a:lstStyle/>
              <a:p>
                <a:endParaRPr lang="fr-FR"/>
              </a:p>
            </p:txBody>
          </p:sp>
          <p:sp>
            <p:nvSpPr>
              <p:cNvPr id="129039" name="Line 15"/>
              <p:cNvSpPr>
                <a:spLocks noChangeShapeType="1"/>
              </p:cNvSpPr>
              <p:nvPr/>
            </p:nvSpPr>
            <p:spPr bwMode="auto">
              <a:xfrm>
                <a:off x="1104" y="2112"/>
                <a:ext cx="0" cy="1536"/>
              </a:xfrm>
              <a:prstGeom prst="line">
                <a:avLst/>
              </a:prstGeom>
              <a:noFill/>
              <a:ln w="76200">
                <a:solidFill>
                  <a:srgbClr val="FF0000"/>
                </a:solidFill>
                <a:round/>
                <a:headEnd/>
                <a:tailEnd/>
              </a:ln>
              <a:effectLst/>
            </p:spPr>
            <p:txBody>
              <a:bodyPr wrap="none" anchor="ctr"/>
              <a:lstStyle/>
              <a:p>
                <a:endParaRPr lang="fr-FR"/>
              </a:p>
            </p:txBody>
          </p:sp>
          <p:sp>
            <p:nvSpPr>
              <p:cNvPr id="129040" name="Line 16"/>
              <p:cNvSpPr>
                <a:spLocks noChangeShapeType="1"/>
              </p:cNvSpPr>
              <p:nvPr/>
            </p:nvSpPr>
            <p:spPr bwMode="auto">
              <a:xfrm>
                <a:off x="3120" y="2112"/>
                <a:ext cx="0" cy="1536"/>
              </a:xfrm>
              <a:prstGeom prst="line">
                <a:avLst/>
              </a:prstGeom>
              <a:noFill/>
              <a:ln w="76200">
                <a:solidFill>
                  <a:srgbClr val="3399FF"/>
                </a:solidFill>
                <a:round/>
                <a:headEnd/>
                <a:tailEnd/>
              </a:ln>
              <a:effectLst/>
            </p:spPr>
            <p:txBody>
              <a:bodyPr wrap="none" anchor="ctr"/>
              <a:lstStyle/>
              <a:p>
                <a:endParaRPr lang="fr-FR"/>
              </a:p>
            </p:txBody>
          </p:sp>
        </p:grpSp>
        <p:sp>
          <p:nvSpPr>
            <p:cNvPr id="129041" name="Line 17"/>
            <p:cNvSpPr>
              <a:spLocks noChangeShapeType="1"/>
            </p:cNvSpPr>
            <p:nvPr/>
          </p:nvSpPr>
          <p:spPr bwMode="auto">
            <a:xfrm>
              <a:off x="3443" y="3770"/>
              <a:ext cx="874" cy="0"/>
            </a:xfrm>
            <a:prstGeom prst="line">
              <a:avLst/>
            </a:prstGeom>
            <a:noFill/>
            <a:ln w="76200">
              <a:solidFill>
                <a:srgbClr val="FF0000"/>
              </a:solidFill>
              <a:round/>
              <a:headEnd/>
              <a:tailEnd/>
            </a:ln>
            <a:effectLst/>
          </p:spPr>
          <p:txBody>
            <a:bodyPr wrap="none" anchor="ctr"/>
            <a:lstStyle/>
            <a:p>
              <a:endParaRPr lang="fr-FR"/>
            </a:p>
          </p:txBody>
        </p:sp>
        <p:sp>
          <p:nvSpPr>
            <p:cNvPr id="129042" name="Line 18"/>
            <p:cNvSpPr>
              <a:spLocks noChangeShapeType="1"/>
            </p:cNvSpPr>
            <p:nvPr/>
          </p:nvSpPr>
          <p:spPr bwMode="auto">
            <a:xfrm flipV="1">
              <a:off x="3200" y="3538"/>
              <a:ext cx="0" cy="503"/>
            </a:xfrm>
            <a:prstGeom prst="line">
              <a:avLst/>
            </a:prstGeom>
            <a:noFill/>
            <a:ln w="38100">
              <a:solidFill>
                <a:schemeClr val="bg1"/>
              </a:solidFill>
              <a:round/>
              <a:headEnd/>
              <a:tailEnd type="triangle" w="med" len="med"/>
            </a:ln>
            <a:effectLst/>
          </p:spPr>
          <p:txBody>
            <a:bodyPr wrap="none" anchor="ctr"/>
            <a:lstStyle/>
            <a:p>
              <a:endParaRPr lang="fr-FR"/>
            </a:p>
          </p:txBody>
        </p:sp>
        <p:sp>
          <p:nvSpPr>
            <p:cNvPr id="129043" name="Line 19"/>
            <p:cNvSpPr>
              <a:spLocks noChangeShapeType="1"/>
            </p:cNvSpPr>
            <p:nvPr/>
          </p:nvSpPr>
          <p:spPr bwMode="auto">
            <a:xfrm>
              <a:off x="4560" y="3538"/>
              <a:ext cx="0" cy="542"/>
            </a:xfrm>
            <a:prstGeom prst="line">
              <a:avLst/>
            </a:prstGeom>
            <a:noFill/>
            <a:ln w="38100">
              <a:solidFill>
                <a:schemeClr val="bg1"/>
              </a:solidFill>
              <a:round/>
              <a:headEnd/>
              <a:tailEnd type="triangle" w="med" len="med"/>
            </a:ln>
            <a:effectLst/>
          </p:spPr>
          <p:txBody>
            <a:bodyPr wrap="none" anchor="ctr"/>
            <a:lstStyle/>
            <a:p>
              <a:endParaRPr lang="fr-FR"/>
            </a:p>
          </p:txBody>
        </p:sp>
        <p:sp>
          <p:nvSpPr>
            <p:cNvPr id="129044" name="Line 20"/>
            <p:cNvSpPr>
              <a:spLocks noChangeShapeType="1"/>
            </p:cNvSpPr>
            <p:nvPr/>
          </p:nvSpPr>
          <p:spPr bwMode="auto">
            <a:xfrm>
              <a:off x="3600" y="3744"/>
              <a:ext cx="534" cy="0"/>
            </a:xfrm>
            <a:prstGeom prst="line">
              <a:avLst/>
            </a:prstGeom>
            <a:noFill/>
            <a:ln w="38100">
              <a:solidFill>
                <a:schemeClr val="bg1"/>
              </a:solidFill>
              <a:round/>
              <a:headEnd/>
              <a:tailEnd type="triangle" w="med" len="med"/>
            </a:ln>
            <a:effectLst/>
          </p:spPr>
          <p:txBody>
            <a:bodyPr wrap="none" anchor="ctr"/>
            <a:lstStyle/>
            <a:p>
              <a:endParaRPr lang="fr-FR"/>
            </a:p>
          </p:txBody>
        </p:sp>
        <p:sp>
          <p:nvSpPr>
            <p:cNvPr id="129045" name="Text Box 21"/>
            <p:cNvSpPr txBox="1">
              <a:spLocks noChangeArrowheads="1"/>
            </p:cNvSpPr>
            <p:nvPr/>
          </p:nvSpPr>
          <p:spPr bwMode="auto">
            <a:xfrm>
              <a:off x="3200" y="3949"/>
              <a:ext cx="1395" cy="288"/>
            </a:xfrm>
            <a:prstGeom prst="rect">
              <a:avLst/>
            </a:prstGeom>
            <a:noFill/>
            <a:ln w="9525">
              <a:noFill/>
              <a:miter lim="800000"/>
              <a:headEnd/>
              <a:tailEnd/>
            </a:ln>
            <a:effectLst/>
          </p:spPr>
          <p:txBody>
            <a:bodyPr wrap="none">
              <a:spAutoFit/>
            </a:bodyPr>
            <a:lstStyle/>
            <a:p>
              <a:r>
                <a:rPr lang="fr-FR">
                  <a:solidFill>
                    <a:schemeClr val="bg1"/>
                  </a:solidFill>
                </a:rPr>
                <a:t>FAVTronculaire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29028"/>
                                        </p:tgtEl>
                                        <p:attrNameLst>
                                          <p:attrName>style.visibility</p:attrName>
                                        </p:attrNameLst>
                                      </p:cBhvr>
                                      <p:to>
                                        <p:strVal val="visible"/>
                                      </p:to>
                                    </p:set>
                                    <p:animEffect transition="in" filter="wipe(up)">
                                      <p:cBhvr>
                                        <p:cTn id="7" dur="75"/>
                                        <p:tgtEl>
                                          <p:spTgt spid="129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0" y="228600"/>
            <a:ext cx="7696200" cy="914400"/>
          </a:xfrm>
          <a:solidFill>
            <a:srgbClr val="9999FF"/>
          </a:solidFill>
        </p:spPr>
        <p:txBody>
          <a:bodyPr/>
          <a:lstStyle/>
          <a:p>
            <a:pPr eaLnBrk="1" hangingPunct="1"/>
            <a:r>
              <a:rPr lang="fr-FR" sz="2800"/>
              <a:t>RICH = rapidly involuting cong hemangioma</a:t>
            </a:r>
            <a:endParaRPr lang="en-GB" sz="2800"/>
          </a:p>
        </p:txBody>
      </p:sp>
      <p:pic>
        <p:nvPicPr>
          <p:cNvPr id="36867" name="Picture 29" descr="C:\Documents and Settings\Annouk Bisdorff\Desktop\Images\Professionnel\vasculaire\anomalies vasculaires\RICH ,Metheven\Metheven3.bmp"/>
          <p:cNvPicPr>
            <a:picLocks noChangeAspect="1" noChangeArrowheads="1"/>
          </p:cNvPicPr>
          <p:nvPr/>
        </p:nvPicPr>
        <p:blipFill>
          <a:blip r:embed="rId2" cstate="print"/>
          <a:srcRect/>
          <a:stretch>
            <a:fillRect/>
          </a:stretch>
        </p:blipFill>
        <p:spPr bwMode="auto">
          <a:xfrm>
            <a:off x="152400" y="1676400"/>
            <a:ext cx="2843213" cy="1824038"/>
          </a:xfrm>
          <a:prstGeom prst="rect">
            <a:avLst/>
          </a:prstGeom>
          <a:noFill/>
          <a:ln w="9525">
            <a:noFill/>
            <a:miter lim="800000"/>
            <a:headEnd/>
            <a:tailEnd/>
          </a:ln>
        </p:spPr>
      </p:pic>
      <p:pic>
        <p:nvPicPr>
          <p:cNvPr id="36868" name="Picture 5" descr="Pre-nat MRI 3 rich"/>
          <p:cNvPicPr>
            <a:picLocks noChangeAspect="1" noChangeArrowheads="1"/>
          </p:cNvPicPr>
          <p:nvPr/>
        </p:nvPicPr>
        <p:blipFill>
          <a:blip r:embed="rId3" cstate="print"/>
          <a:srcRect/>
          <a:stretch>
            <a:fillRect/>
          </a:stretch>
        </p:blipFill>
        <p:spPr bwMode="auto">
          <a:xfrm>
            <a:off x="214313" y="4357688"/>
            <a:ext cx="2760662" cy="2279650"/>
          </a:xfrm>
          <a:prstGeom prst="rect">
            <a:avLst/>
          </a:prstGeom>
          <a:noFill/>
          <a:ln w="9525">
            <a:noFill/>
            <a:miter lim="800000"/>
            <a:headEnd/>
            <a:tailEnd/>
          </a:ln>
        </p:spPr>
      </p:pic>
      <p:pic>
        <p:nvPicPr>
          <p:cNvPr id="36869" name="Picture 6" descr="MRI coro 2hem rich"/>
          <p:cNvPicPr>
            <a:picLocks noChangeAspect="1" noChangeArrowheads="1"/>
          </p:cNvPicPr>
          <p:nvPr/>
        </p:nvPicPr>
        <p:blipFill>
          <a:blip r:embed="rId4" cstate="print"/>
          <a:srcRect/>
          <a:stretch>
            <a:fillRect/>
          </a:stretch>
        </p:blipFill>
        <p:spPr bwMode="auto">
          <a:xfrm>
            <a:off x="3286125" y="4357688"/>
            <a:ext cx="3043238" cy="2282825"/>
          </a:xfrm>
          <a:prstGeom prst="rect">
            <a:avLst/>
          </a:prstGeom>
          <a:noFill/>
          <a:ln w="9525">
            <a:noFill/>
            <a:miter lim="800000"/>
            <a:headEnd/>
            <a:tailEnd/>
          </a:ln>
        </p:spPr>
      </p:pic>
      <p:pic>
        <p:nvPicPr>
          <p:cNvPr id="36870" name="Picture 7" descr="Methven 8"/>
          <p:cNvPicPr>
            <a:picLocks noChangeAspect="1" noChangeArrowheads="1"/>
          </p:cNvPicPr>
          <p:nvPr/>
        </p:nvPicPr>
        <p:blipFill>
          <a:blip r:embed="rId5" cstate="print"/>
          <a:srcRect/>
          <a:stretch>
            <a:fillRect/>
          </a:stretch>
        </p:blipFill>
        <p:spPr bwMode="auto">
          <a:xfrm>
            <a:off x="7143750" y="3929063"/>
            <a:ext cx="1792288" cy="2738437"/>
          </a:xfrm>
          <a:prstGeom prst="rect">
            <a:avLst/>
          </a:prstGeom>
          <a:noFill/>
          <a:ln w="9525">
            <a:noFill/>
            <a:miter lim="800000"/>
            <a:headEnd/>
            <a:tailEnd/>
          </a:ln>
        </p:spPr>
      </p:pic>
      <p:pic>
        <p:nvPicPr>
          <p:cNvPr id="36871" name="Image 1" descr="BLANCHART20090904103121584.jpg"/>
          <p:cNvPicPr>
            <a:picLocks noChangeAspect="1"/>
          </p:cNvPicPr>
          <p:nvPr/>
        </p:nvPicPr>
        <p:blipFill>
          <a:blip r:embed="rId6" cstate="print"/>
          <a:srcRect t="3355" r="8333"/>
          <a:stretch>
            <a:fillRect/>
          </a:stretch>
        </p:blipFill>
        <p:spPr bwMode="auto">
          <a:xfrm>
            <a:off x="3643313" y="1000125"/>
            <a:ext cx="4143375" cy="3276600"/>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381000" y="304800"/>
            <a:ext cx="7772400" cy="1143000"/>
          </a:xfrm>
          <a:solidFill>
            <a:srgbClr val="FF0000"/>
          </a:solidFill>
        </p:spPr>
        <p:txBody>
          <a:bodyPr/>
          <a:lstStyle/>
          <a:p>
            <a:r>
              <a:rPr lang="en-US" sz="2800">
                <a:latin typeface="Century Gothic" pitchFamily="34" charset="0"/>
              </a:rPr>
              <a:t>MAV = flux rapide</a:t>
            </a:r>
            <a:endParaRPr lang="fr-FR" sz="2800">
              <a:latin typeface="Century Gothic" pitchFamily="34" charset="0"/>
            </a:endParaRPr>
          </a:p>
        </p:txBody>
      </p:sp>
      <p:pic>
        <p:nvPicPr>
          <p:cNvPr id="49156" name="Picture 4" descr="AVM -mineure def"/>
          <p:cNvPicPr>
            <a:picLocks noChangeAspect="1" noChangeArrowheads="1"/>
          </p:cNvPicPr>
          <p:nvPr/>
        </p:nvPicPr>
        <p:blipFill>
          <a:blip r:embed="rId2" cstate="print"/>
          <a:srcRect/>
          <a:stretch>
            <a:fillRect/>
          </a:stretch>
        </p:blipFill>
        <p:spPr bwMode="auto">
          <a:xfrm>
            <a:off x="5562600" y="4419600"/>
            <a:ext cx="2857500" cy="2022475"/>
          </a:xfrm>
          <a:prstGeom prst="rect">
            <a:avLst/>
          </a:prstGeom>
          <a:noFill/>
          <a:ln w="9525">
            <a:noFill/>
            <a:miter lim="800000"/>
            <a:headEnd/>
            <a:tailEnd/>
          </a:ln>
        </p:spPr>
      </p:pic>
      <p:pic>
        <p:nvPicPr>
          <p:cNvPr id="49157" name="Picture 5" descr="C:\Documents and Settings\Annouk Bisdorff\Desktop\aix photos\avm hand.jpg"/>
          <p:cNvPicPr>
            <a:picLocks noChangeAspect="1" noChangeArrowheads="1"/>
          </p:cNvPicPr>
          <p:nvPr/>
        </p:nvPicPr>
        <p:blipFill>
          <a:blip r:embed="rId3" cstate="print"/>
          <a:srcRect/>
          <a:stretch>
            <a:fillRect/>
          </a:stretch>
        </p:blipFill>
        <p:spPr bwMode="auto">
          <a:xfrm>
            <a:off x="4800600" y="1524000"/>
            <a:ext cx="3921125" cy="2676525"/>
          </a:xfrm>
          <a:prstGeom prst="rect">
            <a:avLst/>
          </a:prstGeom>
          <a:noFill/>
          <a:ln w="9525">
            <a:noFill/>
            <a:miter lim="800000"/>
            <a:headEnd/>
            <a:tailEnd/>
          </a:ln>
        </p:spPr>
      </p:pic>
      <p:sp>
        <p:nvSpPr>
          <p:cNvPr id="49158" name="Text Box 6"/>
          <p:cNvSpPr txBox="1">
            <a:spLocks noChangeArrowheads="1"/>
          </p:cNvSpPr>
          <p:nvPr/>
        </p:nvSpPr>
        <p:spPr bwMode="auto">
          <a:xfrm>
            <a:off x="1524000" y="1905000"/>
            <a:ext cx="685800" cy="457200"/>
          </a:xfrm>
          <a:prstGeom prst="rect">
            <a:avLst/>
          </a:prstGeom>
          <a:solidFill>
            <a:schemeClr val="tx1"/>
          </a:solidFill>
          <a:ln w="9525">
            <a:noFill/>
            <a:miter lim="800000"/>
            <a:headEnd/>
            <a:tailEnd/>
          </a:ln>
        </p:spPr>
        <p:txBody>
          <a:bodyPr>
            <a:spAutoFit/>
          </a:bodyPr>
          <a:lstStyle/>
          <a:p>
            <a:pPr>
              <a:spcBef>
                <a:spcPct val="50000"/>
              </a:spcBef>
            </a:pPr>
            <a:endParaRPr lang="fr-FR"/>
          </a:p>
        </p:txBody>
      </p:sp>
      <p:pic>
        <p:nvPicPr>
          <p:cNvPr id="49159" name="Picture 1031" descr="AM49"/>
          <p:cNvPicPr>
            <a:picLocks noChangeAspect="1" noChangeArrowheads="1"/>
          </p:cNvPicPr>
          <p:nvPr/>
        </p:nvPicPr>
        <p:blipFill>
          <a:blip r:embed="rId4" cstate="print"/>
          <a:srcRect/>
          <a:stretch>
            <a:fillRect/>
          </a:stretch>
        </p:blipFill>
        <p:spPr bwMode="auto">
          <a:xfrm>
            <a:off x="685800" y="1600200"/>
            <a:ext cx="3487738" cy="2643188"/>
          </a:xfrm>
          <a:prstGeom prst="rect">
            <a:avLst/>
          </a:prstGeom>
          <a:noFill/>
        </p:spPr>
      </p:pic>
      <p:pic>
        <p:nvPicPr>
          <p:cNvPr id="49160" name="Picture 1032" descr="033242"/>
          <p:cNvPicPr>
            <a:picLocks noChangeAspect="1" noChangeArrowheads="1"/>
          </p:cNvPicPr>
          <p:nvPr/>
        </p:nvPicPr>
        <p:blipFill>
          <a:blip r:embed="rId5" cstate="print"/>
          <a:srcRect/>
          <a:stretch>
            <a:fillRect/>
          </a:stretch>
        </p:blipFill>
        <p:spPr bwMode="auto">
          <a:xfrm>
            <a:off x="1295400" y="4343400"/>
            <a:ext cx="3027363" cy="2078038"/>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body" idx="1"/>
          </p:nvPr>
        </p:nvSpPr>
        <p:spPr>
          <a:xfrm>
            <a:off x="304800" y="1981200"/>
            <a:ext cx="3657600" cy="4191000"/>
          </a:xfrm>
        </p:spPr>
        <p:txBody>
          <a:bodyPr/>
          <a:lstStyle/>
          <a:p>
            <a:r>
              <a:rPr lang="en-US" sz="2400" u="sng">
                <a:latin typeface="Century Gothic" pitchFamily="34" charset="0"/>
              </a:rPr>
              <a:t>US- Doppler :</a:t>
            </a:r>
          </a:p>
          <a:p>
            <a:pPr lvl="1"/>
            <a:r>
              <a:rPr lang="en-US" sz="2000">
                <a:latin typeface="Century Gothic" pitchFamily="34" charset="0"/>
              </a:rPr>
              <a:t>Epaissement des parties molles</a:t>
            </a:r>
          </a:p>
          <a:p>
            <a:pPr lvl="1"/>
            <a:r>
              <a:rPr lang="en-US" sz="2000">
                <a:latin typeface="Century Gothic" pitchFamily="34" charset="0"/>
              </a:rPr>
              <a:t>Asym</a:t>
            </a:r>
            <a:r>
              <a:rPr lang="fr-FR" sz="2000">
                <a:latin typeface="Century Gothic" pitchFamily="34" charset="0"/>
              </a:rPr>
              <a:t>é</a:t>
            </a:r>
            <a:r>
              <a:rPr lang="en-US" sz="2000">
                <a:latin typeface="Century Gothic" pitchFamily="34" charset="0"/>
              </a:rPr>
              <a:t>trie d’ </a:t>
            </a:r>
            <a:r>
              <a:rPr lang="fr-FR" sz="2000">
                <a:latin typeface="Century Gothic" pitchFamily="34" charset="0"/>
              </a:rPr>
              <a:t>é</a:t>
            </a:r>
            <a:r>
              <a:rPr lang="en-US" sz="2000">
                <a:latin typeface="Century Gothic" pitchFamily="34" charset="0"/>
              </a:rPr>
              <a:t>chog</a:t>
            </a:r>
            <a:r>
              <a:rPr lang="fr-FR" sz="2000">
                <a:latin typeface="Century Gothic" pitchFamily="34" charset="0"/>
              </a:rPr>
              <a:t>é</a:t>
            </a:r>
            <a:r>
              <a:rPr lang="en-US" sz="2000">
                <a:latin typeface="Century Gothic" pitchFamily="34" charset="0"/>
              </a:rPr>
              <a:t>nicit</a:t>
            </a:r>
            <a:r>
              <a:rPr lang="fr-FR" sz="2000">
                <a:latin typeface="Century Gothic" pitchFamily="34" charset="0"/>
              </a:rPr>
              <a:t>é</a:t>
            </a:r>
            <a:endParaRPr lang="en-US" sz="2000">
              <a:latin typeface="Century Gothic" pitchFamily="34" charset="0"/>
            </a:endParaRPr>
          </a:p>
          <a:p>
            <a:pPr lvl="1"/>
            <a:r>
              <a:rPr lang="en-US" sz="2000">
                <a:latin typeface="Century Gothic" pitchFamily="34" charset="0"/>
              </a:rPr>
              <a:t>Doppler: </a:t>
            </a:r>
            <a:r>
              <a:rPr lang="en-US" sz="2000" b="1">
                <a:latin typeface="Century Gothic" pitchFamily="34" charset="0"/>
              </a:rPr>
              <a:t>shunt AV</a:t>
            </a:r>
            <a:r>
              <a:rPr lang="en-US" sz="2000">
                <a:latin typeface="Century Gothic" pitchFamily="34" charset="0"/>
              </a:rPr>
              <a:t> : flux arteriel et flux veineux art</a:t>
            </a:r>
            <a:r>
              <a:rPr lang="fr-FR" sz="2000">
                <a:latin typeface="Century Gothic" pitchFamily="34" charset="0"/>
              </a:rPr>
              <a:t>é</a:t>
            </a:r>
            <a:r>
              <a:rPr lang="en-US" sz="2000">
                <a:latin typeface="Century Gothic" pitchFamily="34" charset="0"/>
              </a:rPr>
              <a:t>rialis</a:t>
            </a:r>
            <a:r>
              <a:rPr lang="fr-FR" sz="2000">
                <a:latin typeface="Century Gothic" pitchFamily="34" charset="0"/>
              </a:rPr>
              <a:t>é</a:t>
            </a:r>
          </a:p>
          <a:p>
            <a:pPr lvl="1"/>
            <a:r>
              <a:rPr lang="fr-FR" sz="2000">
                <a:latin typeface="Century Gothic" pitchFamily="34" charset="0"/>
              </a:rPr>
              <a:t>Evaluation des </a:t>
            </a:r>
            <a:r>
              <a:rPr lang="fr-FR" sz="2000" b="1">
                <a:latin typeface="Century Gothic" pitchFamily="34" charset="0"/>
              </a:rPr>
              <a:t>débits artériels </a:t>
            </a:r>
            <a:r>
              <a:rPr lang="fr-FR" sz="2000">
                <a:latin typeface="Century Gothic" pitchFamily="34" charset="0"/>
              </a:rPr>
              <a:t>(comparatifs)</a:t>
            </a:r>
          </a:p>
        </p:txBody>
      </p:sp>
      <p:sp>
        <p:nvSpPr>
          <p:cNvPr id="152579" name="Rectangle 3"/>
          <p:cNvSpPr>
            <a:spLocks noGrp="1" noChangeArrowheads="1"/>
          </p:cNvSpPr>
          <p:nvPr>
            <p:ph type="title"/>
          </p:nvPr>
        </p:nvSpPr>
        <p:spPr>
          <a:xfrm>
            <a:off x="533400" y="228600"/>
            <a:ext cx="7772400" cy="533400"/>
          </a:xfrm>
          <a:solidFill>
            <a:srgbClr val="FF0000"/>
          </a:solidFill>
          <a:ln/>
        </p:spPr>
        <p:txBody>
          <a:bodyPr/>
          <a:lstStyle/>
          <a:p>
            <a:r>
              <a:rPr lang="en-US" sz="3200">
                <a:latin typeface="Century Gothic" pitchFamily="34" charset="0"/>
              </a:rPr>
              <a:t>MAV - Imagerie</a:t>
            </a:r>
            <a:endParaRPr lang="fr-FR" sz="3200">
              <a:latin typeface="Century Gothic" pitchFamily="34" charset="0"/>
            </a:endParaRPr>
          </a:p>
        </p:txBody>
      </p:sp>
      <p:pic>
        <p:nvPicPr>
          <p:cNvPr id="152580" name="Picture 4" descr="MAV echo doppler def 9"/>
          <p:cNvPicPr>
            <a:picLocks noChangeAspect="1" noChangeArrowheads="1"/>
          </p:cNvPicPr>
          <p:nvPr/>
        </p:nvPicPr>
        <p:blipFill>
          <a:blip r:embed="rId2" cstate="print"/>
          <a:srcRect/>
          <a:stretch>
            <a:fillRect/>
          </a:stretch>
        </p:blipFill>
        <p:spPr bwMode="auto">
          <a:xfrm>
            <a:off x="4495800" y="1143000"/>
            <a:ext cx="3844925" cy="5029200"/>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re 1"/>
          <p:cNvSpPr>
            <a:spLocks noGrp="1"/>
          </p:cNvSpPr>
          <p:nvPr>
            <p:ph type="title" idx="4294967295"/>
          </p:nvPr>
        </p:nvSpPr>
        <p:spPr>
          <a:solidFill>
            <a:srgbClr val="F72938"/>
          </a:solidFill>
        </p:spPr>
        <p:txBody>
          <a:bodyPr/>
          <a:lstStyle/>
          <a:p>
            <a:r>
              <a:rPr lang="fr-FR" sz="2800"/>
              <a:t>MAV : ECHODOPPLER</a:t>
            </a:r>
          </a:p>
        </p:txBody>
      </p:sp>
      <p:pic>
        <p:nvPicPr>
          <p:cNvPr id="153603" name="Espace réservé du contenu 4" descr="Selection1.BMP"/>
          <p:cNvPicPr>
            <a:picLocks noGrp="1" noChangeAspect="1"/>
          </p:cNvPicPr>
          <p:nvPr>
            <p:ph sz="half" idx="4294967295"/>
          </p:nvPr>
        </p:nvPicPr>
        <p:blipFill>
          <a:blip r:embed="rId2" cstate="print"/>
          <a:srcRect/>
          <a:stretch>
            <a:fillRect/>
          </a:stretch>
        </p:blipFill>
        <p:spPr>
          <a:xfrm>
            <a:off x="642938" y="2071688"/>
            <a:ext cx="3810000" cy="2857500"/>
          </a:xfrm>
        </p:spPr>
      </p:pic>
      <p:pic>
        <p:nvPicPr>
          <p:cNvPr id="153604" name="Espace réservé du contenu 5" descr="Selection3.BMP"/>
          <p:cNvPicPr>
            <a:picLocks noGrp="1" noChangeAspect="1"/>
          </p:cNvPicPr>
          <p:nvPr>
            <p:ph sz="half" idx="4294967295"/>
          </p:nvPr>
        </p:nvPicPr>
        <p:blipFill>
          <a:blip r:embed="rId3" cstate="print"/>
          <a:srcRect/>
          <a:stretch>
            <a:fillRect/>
          </a:stretch>
        </p:blipFill>
        <p:spPr>
          <a:xfrm>
            <a:off x="4786313" y="2071688"/>
            <a:ext cx="3810000" cy="2857500"/>
          </a:xfrm>
        </p:spPr>
      </p:pic>
      <p:sp>
        <p:nvSpPr>
          <p:cNvPr id="153605" name="Text Box 5"/>
          <p:cNvSpPr txBox="1">
            <a:spLocks noChangeArrowheads="1"/>
          </p:cNvSpPr>
          <p:nvPr/>
        </p:nvSpPr>
        <p:spPr bwMode="auto">
          <a:xfrm>
            <a:off x="1958975" y="5608638"/>
            <a:ext cx="908050" cy="366712"/>
          </a:xfrm>
          <a:prstGeom prst="rect">
            <a:avLst/>
          </a:prstGeom>
          <a:noFill/>
          <a:ln w="9525">
            <a:noFill/>
            <a:miter lim="800000"/>
            <a:headEnd/>
            <a:tailEnd/>
          </a:ln>
          <a:effectLst/>
        </p:spPr>
        <p:txBody>
          <a:bodyPr wrap="none">
            <a:spAutoFit/>
          </a:bodyPr>
          <a:lstStyle/>
          <a:p>
            <a:r>
              <a:rPr lang="fr-FR"/>
              <a:t>IR bas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1143000" y="304800"/>
            <a:ext cx="6242050" cy="1739900"/>
          </a:xfrm>
          <a:prstGeom prst="rect">
            <a:avLst/>
          </a:prstGeom>
          <a:noFill/>
          <a:ln w="9525">
            <a:noFill/>
            <a:miter lim="800000"/>
            <a:headEnd/>
            <a:tailEnd/>
          </a:ln>
          <a:effectLst/>
        </p:spPr>
        <p:txBody>
          <a:bodyPr wrap="none">
            <a:spAutoFit/>
          </a:bodyPr>
          <a:lstStyle/>
          <a:p>
            <a:pPr algn="ctr"/>
            <a:r>
              <a:rPr lang="fr-FR" sz="3600" b="1">
                <a:solidFill>
                  <a:schemeClr val="bg1"/>
                </a:solidFill>
              </a:rPr>
              <a:t>Les malformations vasculaires </a:t>
            </a:r>
          </a:p>
          <a:p>
            <a:pPr algn="ctr"/>
            <a:r>
              <a:rPr lang="fr-FR" sz="3600" b="1">
                <a:solidFill>
                  <a:schemeClr val="bg1"/>
                </a:solidFill>
              </a:rPr>
              <a:t>=</a:t>
            </a:r>
          </a:p>
          <a:p>
            <a:pPr algn="ctr"/>
            <a:r>
              <a:rPr lang="fr-FR" sz="3600" b="1">
                <a:solidFill>
                  <a:schemeClr val="bg1"/>
                </a:solidFill>
              </a:rPr>
              <a:t> Angiodysplasies</a:t>
            </a:r>
          </a:p>
        </p:txBody>
      </p:sp>
      <p:sp>
        <p:nvSpPr>
          <p:cNvPr id="131075" name="AutoShape 3"/>
          <p:cNvSpPr>
            <a:spLocks noChangeArrowheads="1"/>
          </p:cNvSpPr>
          <p:nvPr/>
        </p:nvSpPr>
        <p:spPr bwMode="auto">
          <a:xfrm>
            <a:off x="381000" y="2286000"/>
            <a:ext cx="2225675" cy="1143000"/>
          </a:xfrm>
          <a:prstGeom prst="bevel">
            <a:avLst>
              <a:gd name="adj" fmla="val 12500"/>
            </a:avLst>
          </a:prstGeom>
          <a:solidFill>
            <a:srgbClr val="FFCC00"/>
          </a:solidFill>
          <a:ln w="9525">
            <a:solidFill>
              <a:schemeClr val="tx1"/>
            </a:solidFill>
            <a:miter lim="800000"/>
            <a:headEnd/>
            <a:tailEnd/>
          </a:ln>
          <a:effectLst/>
        </p:spPr>
        <p:txBody>
          <a:bodyPr wrap="none" anchor="ctr"/>
          <a:lstStyle/>
          <a:p>
            <a:pPr algn="ctr"/>
            <a:r>
              <a:rPr lang="fr-FR" b="1">
                <a:solidFill>
                  <a:srgbClr val="000099"/>
                </a:solidFill>
              </a:rPr>
              <a:t>Lymphatiques</a:t>
            </a:r>
          </a:p>
          <a:p>
            <a:pPr algn="ctr"/>
            <a:r>
              <a:rPr lang="fr-FR" b="1">
                <a:solidFill>
                  <a:srgbClr val="000099"/>
                </a:solidFill>
              </a:rPr>
              <a:t>Capillaires</a:t>
            </a:r>
            <a:endParaRPr lang="fr-FR"/>
          </a:p>
        </p:txBody>
      </p:sp>
      <p:sp>
        <p:nvSpPr>
          <p:cNvPr id="131076" name="Rectangle 4"/>
          <p:cNvSpPr>
            <a:spLocks noChangeArrowheads="1"/>
          </p:cNvSpPr>
          <p:nvPr/>
        </p:nvSpPr>
        <p:spPr bwMode="auto">
          <a:xfrm>
            <a:off x="304800" y="3657600"/>
            <a:ext cx="4135438" cy="3016250"/>
          </a:xfrm>
          <a:prstGeom prst="rect">
            <a:avLst/>
          </a:prstGeom>
          <a:noFill/>
          <a:ln w="9525">
            <a:noFill/>
            <a:miter lim="800000"/>
            <a:headEnd/>
            <a:tailEnd/>
          </a:ln>
          <a:effectLst/>
        </p:spPr>
        <p:txBody>
          <a:bodyPr wrap="none">
            <a:spAutoFit/>
          </a:bodyPr>
          <a:lstStyle/>
          <a:p>
            <a:r>
              <a:rPr lang="fr-FR" sz="3200" b="1">
                <a:solidFill>
                  <a:schemeClr val="bg1"/>
                </a:solidFill>
              </a:rPr>
              <a:t>Nodules verruqueux et</a:t>
            </a:r>
          </a:p>
          <a:p>
            <a:r>
              <a:rPr lang="fr-FR" sz="3200" b="1">
                <a:solidFill>
                  <a:schemeClr val="bg1"/>
                </a:solidFill>
              </a:rPr>
              <a:t>papillomateux cutanés</a:t>
            </a:r>
          </a:p>
          <a:p>
            <a:r>
              <a:rPr lang="fr-FR" sz="3200" b="1">
                <a:solidFill>
                  <a:srgbClr val="FFCC00"/>
                </a:solidFill>
              </a:rPr>
              <a:t> </a:t>
            </a:r>
          </a:p>
          <a:p>
            <a:r>
              <a:rPr lang="fr-FR" sz="3200" b="1">
                <a:solidFill>
                  <a:schemeClr val="bg1"/>
                </a:solidFill>
              </a:rPr>
              <a:t>Kystes simples </a:t>
            </a:r>
          </a:p>
          <a:p>
            <a:endParaRPr lang="fr-FR" sz="3200" b="1">
              <a:solidFill>
                <a:schemeClr val="bg1"/>
              </a:solidFill>
            </a:endParaRPr>
          </a:p>
          <a:p>
            <a:r>
              <a:rPr lang="fr-FR" sz="3200" b="1">
                <a:solidFill>
                  <a:schemeClr val="bg1"/>
                </a:solidFill>
              </a:rPr>
              <a:t>Kystes caverneux</a:t>
            </a:r>
            <a:endParaRPr lang="fr-FR" sz="3200" b="1">
              <a:solidFill>
                <a:srgbClr val="FFCC00"/>
              </a:solidFill>
            </a:endParaRPr>
          </a:p>
        </p:txBody>
      </p:sp>
      <p:sp>
        <p:nvSpPr>
          <p:cNvPr id="131077" name="Freeform 5" descr="Sphères"/>
          <p:cNvSpPr>
            <a:spLocks/>
          </p:cNvSpPr>
          <p:nvPr/>
        </p:nvSpPr>
        <p:spPr bwMode="auto">
          <a:xfrm>
            <a:off x="4953000" y="3505200"/>
            <a:ext cx="1905000" cy="1206500"/>
          </a:xfrm>
          <a:custGeom>
            <a:avLst/>
            <a:gdLst/>
            <a:ahLst/>
            <a:cxnLst>
              <a:cxn ang="0">
                <a:pos x="144" y="64"/>
              </a:cxn>
              <a:cxn ang="0">
                <a:pos x="384" y="16"/>
              </a:cxn>
              <a:cxn ang="0">
                <a:pos x="864" y="160"/>
              </a:cxn>
              <a:cxn ang="0">
                <a:pos x="1152" y="160"/>
              </a:cxn>
              <a:cxn ang="0">
                <a:pos x="1104" y="688"/>
              </a:cxn>
              <a:cxn ang="0">
                <a:pos x="576" y="592"/>
              </a:cxn>
              <a:cxn ang="0">
                <a:pos x="144" y="640"/>
              </a:cxn>
              <a:cxn ang="0">
                <a:pos x="0" y="304"/>
              </a:cxn>
              <a:cxn ang="0">
                <a:pos x="144" y="64"/>
              </a:cxn>
            </a:cxnLst>
            <a:rect l="0" t="0" r="r" b="b"/>
            <a:pathLst>
              <a:path w="1200" h="760">
                <a:moveTo>
                  <a:pt x="144" y="64"/>
                </a:moveTo>
                <a:cubicBezTo>
                  <a:pt x="208" y="16"/>
                  <a:pt x="264" y="0"/>
                  <a:pt x="384" y="16"/>
                </a:cubicBezTo>
                <a:cubicBezTo>
                  <a:pt x="504" y="32"/>
                  <a:pt x="736" y="136"/>
                  <a:pt x="864" y="160"/>
                </a:cubicBezTo>
                <a:cubicBezTo>
                  <a:pt x="992" y="184"/>
                  <a:pt x="1112" y="72"/>
                  <a:pt x="1152" y="160"/>
                </a:cubicBezTo>
                <a:cubicBezTo>
                  <a:pt x="1192" y="248"/>
                  <a:pt x="1200" y="616"/>
                  <a:pt x="1104" y="688"/>
                </a:cubicBezTo>
                <a:cubicBezTo>
                  <a:pt x="1008" y="760"/>
                  <a:pt x="736" y="600"/>
                  <a:pt x="576" y="592"/>
                </a:cubicBezTo>
                <a:cubicBezTo>
                  <a:pt x="416" y="584"/>
                  <a:pt x="240" y="688"/>
                  <a:pt x="144" y="640"/>
                </a:cubicBezTo>
                <a:cubicBezTo>
                  <a:pt x="48" y="592"/>
                  <a:pt x="0" y="400"/>
                  <a:pt x="0" y="304"/>
                </a:cubicBezTo>
                <a:cubicBezTo>
                  <a:pt x="0" y="208"/>
                  <a:pt x="80" y="112"/>
                  <a:pt x="144" y="64"/>
                </a:cubicBezTo>
                <a:close/>
              </a:path>
            </a:pathLst>
          </a:custGeom>
          <a:pattFill prst="sphere">
            <a:fgClr>
              <a:srgbClr val="996633"/>
            </a:fgClr>
            <a:bgClr>
              <a:srgbClr val="FF00FF"/>
            </a:bgClr>
          </a:pattFill>
          <a:ln w="9525">
            <a:solidFill>
              <a:schemeClr val="tx1"/>
            </a:solidFill>
            <a:round/>
            <a:headEnd/>
            <a:tailEnd/>
          </a:ln>
          <a:effectLst/>
        </p:spPr>
        <p:txBody>
          <a:bodyPr wrap="none" anchor="ctr"/>
          <a:lstStyle/>
          <a:p>
            <a:endParaRPr lang="fr-FR"/>
          </a:p>
        </p:txBody>
      </p:sp>
      <p:sp>
        <p:nvSpPr>
          <p:cNvPr id="131078" name="Oval 6"/>
          <p:cNvSpPr>
            <a:spLocks noChangeArrowheads="1"/>
          </p:cNvSpPr>
          <p:nvPr/>
        </p:nvSpPr>
        <p:spPr bwMode="auto">
          <a:xfrm>
            <a:off x="4800600" y="4724400"/>
            <a:ext cx="1676400" cy="990600"/>
          </a:xfrm>
          <a:prstGeom prst="ellipse">
            <a:avLst/>
          </a:prstGeom>
          <a:solidFill>
            <a:srgbClr val="CCFF33"/>
          </a:solidFill>
          <a:ln w="76200">
            <a:solidFill>
              <a:schemeClr val="tx1"/>
            </a:solidFill>
            <a:round/>
            <a:headEnd/>
            <a:tailEnd/>
          </a:ln>
          <a:effectLst/>
        </p:spPr>
        <p:txBody>
          <a:bodyPr wrap="none" anchor="ctr"/>
          <a:lstStyle/>
          <a:p>
            <a:endParaRPr lang="fr-FR"/>
          </a:p>
        </p:txBody>
      </p:sp>
      <p:sp>
        <p:nvSpPr>
          <p:cNvPr id="131079" name="Oval 7" descr="Tuiles"/>
          <p:cNvSpPr>
            <a:spLocks noChangeArrowheads="1"/>
          </p:cNvSpPr>
          <p:nvPr/>
        </p:nvSpPr>
        <p:spPr bwMode="auto">
          <a:xfrm>
            <a:off x="4724400" y="5791200"/>
            <a:ext cx="1676400" cy="990600"/>
          </a:xfrm>
          <a:prstGeom prst="ellipse">
            <a:avLst/>
          </a:prstGeom>
          <a:pattFill prst="shingle">
            <a:fgClr>
              <a:srgbClr val="CCFF33"/>
            </a:fgClr>
            <a:bgClr>
              <a:schemeClr val="tx2"/>
            </a:bgClr>
          </a:pattFill>
          <a:ln w="76200">
            <a:solidFill>
              <a:schemeClr val="tx1"/>
            </a:solidFill>
            <a:round/>
            <a:headEnd/>
            <a:tailEnd/>
          </a:ln>
          <a:effectLst/>
        </p:spPr>
        <p:txBody>
          <a:bodyPr wrap="none" anchor="ctr"/>
          <a:lstStyle/>
          <a:p>
            <a:endParaRPr lang="fr-F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1143000" y="304800"/>
            <a:ext cx="6242050" cy="1739900"/>
          </a:xfrm>
          <a:prstGeom prst="rect">
            <a:avLst/>
          </a:prstGeom>
          <a:noFill/>
          <a:ln w="9525">
            <a:noFill/>
            <a:miter lim="800000"/>
            <a:headEnd/>
            <a:tailEnd/>
          </a:ln>
          <a:effectLst/>
        </p:spPr>
        <p:txBody>
          <a:bodyPr wrap="none">
            <a:spAutoFit/>
          </a:bodyPr>
          <a:lstStyle/>
          <a:p>
            <a:pPr algn="ctr"/>
            <a:r>
              <a:rPr lang="fr-FR" sz="3600" b="1">
                <a:solidFill>
                  <a:schemeClr val="bg1"/>
                </a:solidFill>
              </a:rPr>
              <a:t>Les malformations vasculaires </a:t>
            </a:r>
          </a:p>
          <a:p>
            <a:pPr algn="ctr"/>
            <a:r>
              <a:rPr lang="fr-FR" sz="3600" b="1">
                <a:solidFill>
                  <a:schemeClr val="bg1"/>
                </a:solidFill>
              </a:rPr>
              <a:t>=</a:t>
            </a:r>
          </a:p>
          <a:p>
            <a:pPr algn="ctr"/>
            <a:r>
              <a:rPr lang="fr-FR" sz="3600" b="1">
                <a:solidFill>
                  <a:schemeClr val="bg1"/>
                </a:solidFill>
              </a:rPr>
              <a:t> Angiodysplasies</a:t>
            </a:r>
          </a:p>
        </p:txBody>
      </p:sp>
      <p:sp>
        <p:nvSpPr>
          <p:cNvPr id="132099" name="AutoShape 3"/>
          <p:cNvSpPr>
            <a:spLocks noChangeArrowheads="1"/>
          </p:cNvSpPr>
          <p:nvPr/>
        </p:nvSpPr>
        <p:spPr bwMode="auto">
          <a:xfrm>
            <a:off x="381000" y="2286000"/>
            <a:ext cx="2225675" cy="1143000"/>
          </a:xfrm>
          <a:prstGeom prst="bevel">
            <a:avLst>
              <a:gd name="adj" fmla="val 12500"/>
            </a:avLst>
          </a:prstGeom>
          <a:solidFill>
            <a:srgbClr val="FFCC00"/>
          </a:solidFill>
          <a:ln w="9525">
            <a:solidFill>
              <a:schemeClr val="tx1"/>
            </a:solidFill>
            <a:miter lim="800000"/>
            <a:headEnd/>
            <a:tailEnd/>
          </a:ln>
          <a:effectLst/>
        </p:spPr>
        <p:txBody>
          <a:bodyPr wrap="none" anchor="ctr"/>
          <a:lstStyle/>
          <a:p>
            <a:pPr algn="ctr"/>
            <a:r>
              <a:rPr lang="fr-FR" b="1">
                <a:solidFill>
                  <a:srgbClr val="000099"/>
                </a:solidFill>
              </a:rPr>
              <a:t>Lymphatiques</a:t>
            </a:r>
          </a:p>
          <a:p>
            <a:pPr algn="ctr"/>
            <a:r>
              <a:rPr lang="fr-FR" b="1">
                <a:solidFill>
                  <a:srgbClr val="000099"/>
                </a:solidFill>
              </a:rPr>
              <a:t>Tronculaires</a:t>
            </a:r>
            <a:endParaRPr lang="fr-FR"/>
          </a:p>
        </p:txBody>
      </p:sp>
      <p:sp>
        <p:nvSpPr>
          <p:cNvPr id="132101" name="Rectangle 5"/>
          <p:cNvSpPr>
            <a:spLocks noChangeArrowheads="1"/>
          </p:cNvSpPr>
          <p:nvPr/>
        </p:nvSpPr>
        <p:spPr bwMode="auto">
          <a:xfrm>
            <a:off x="381000" y="3429000"/>
            <a:ext cx="2417763" cy="2528888"/>
          </a:xfrm>
          <a:prstGeom prst="rect">
            <a:avLst/>
          </a:prstGeom>
          <a:noFill/>
          <a:ln w="9525">
            <a:noFill/>
            <a:miter lim="800000"/>
            <a:headEnd/>
            <a:tailEnd/>
          </a:ln>
          <a:effectLst/>
        </p:spPr>
        <p:txBody>
          <a:bodyPr wrap="none">
            <a:spAutoFit/>
          </a:bodyPr>
          <a:lstStyle/>
          <a:p>
            <a:r>
              <a:rPr lang="fr-FR" sz="3200" b="1">
                <a:solidFill>
                  <a:schemeClr val="bg1"/>
                </a:solidFill>
              </a:rPr>
              <a:t>Hypoplasies,</a:t>
            </a:r>
          </a:p>
          <a:p>
            <a:endParaRPr lang="fr-FR" sz="3200" b="1">
              <a:solidFill>
                <a:schemeClr val="bg1"/>
              </a:solidFill>
            </a:endParaRPr>
          </a:p>
          <a:p>
            <a:r>
              <a:rPr lang="fr-FR" sz="3200" b="1">
                <a:solidFill>
                  <a:schemeClr val="bg1"/>
                </a:solidFill>
              </a:rPr>
              <a:t>Aplasies, </a:t>
            </a:r>
          </a:p>
          <a:p>
            <a:endParaRPr lang="fr-FR" sz="3200" b="1">
              <a:solidFill>
                <a:schemeClr val="bg1"/>
              </a:solidFill>
            </a:endParaRPr>
          </a:p>
          <a:p>
            <a:r>
              <a:rPr lang="fr-FR" sz="3200" b="1">
                <a:solidFill>
                  <a:schemeClr val="bg1"/>
                </a:solidFill>
              </a:rPr>
              <a:t>Avalvulation</a:t>
            </a:r>
          </a:p>
        </p:txBody>
      </p:sp>
      <p:sp>
        <p:nvSpPr>
          <p:cNvPr id="132102" name="Freeform 6"/>
          <p:cNvSpPr>
            <a:spLocks/>
          </p:cNvSpPr>
          <p:nvPr/>
        </p:nvSpPr>
        <p:spPr bwMode="auto">
          <a:xfrm>
            <a:off x="2971800" y="3657600"/>
            <a:ext cx="2819400" cy="457200"/>
          </a:xfrm>
          <a:custGeom>
            <a:avLst/>
            <a:gdLst/>
            <a:ahLst/>
            <a:cxnLst>
              <a:cxn ang="0">
                <a:pos x="0" y="48"/>
              </a:cxn>
              <a:cxn ang="0">
                <a:pos x="0" y="288"/>
              </a:cxn>
              <a:cxn ang="0">
                <a:pos x="240" y="288"/>
              </a:cxn>
              <a:cxn ang="0">
                <a:pos x="432" y="192"/>
              </a:cxn>
              <a:cxn ang="0">
                <a:pos x="1200" y="192"/>
              </a:cxn>
              <a:cxn ang="0">
                <a:pos x="1488" y="288"/>
              </a:cxn>
              <a:cxn ang="0">
                <a:pos x="1776" y="240"/>
              </a:cxn>
              <a:cxn ang="0">
                <a:pos x="1776" y="48"/>
              </a:cxn>
              <a:cxn ang="0">
                <a:pos x="1296" y="48"/>
              </a:cxn>
              <a:cxn ang="0">
                <a:pos x="1200" y="144"/>
              </a:cxn>
              <a:cxn ang="0">
                <a:pos x="480" y="144"/>
              </a:cxn>
              <a:cxn ang="0">
                <a:pos x="336" y="0"/>
              </a:cxn>
              <a:cxn ang="0">
                <a:pos x="0" y="0"/>
              </a:cxn>
            </a:cxnLst>
            <a:rect l="0" t="0" r="r" b="b"/>
            <a:pathLst>
              <a:path w="1776" h="288">
                <a:moveTo>
                  <a:pt x="0" y="48"/>
                </a:moveTo>
                <a:lnTo>
                  <a:pt x="0" y="288"/>
                </a:lnTo>
                <a:lnTo>
                  <a:pt x="240" y="288"/>
                </a:lnTo>
                <a:lnTo>
                  <a:pt x="432" y="192"/>
                </a:lnTo>
                <a:lnTo>
                  <a:pt x="1200" y="192"/>
                </a:lnTo>
                <a:lnTo>
                  <a:pt x="1488" y="288"/>
                </a:lnTo>
                <a:lnTo>
                  <a:pt x="1776" y="240"/>
                </a:lnTo>
                <a:lnTo>
                  <a:pt x="1776" y="48"/>
                </a:lnTo>
                <a:lnTo>
                  <a:pt x="1296" y="48"/>
                </a:lnTo>
                <a:lnTo>
                  <a:pt x="1200" y="144"/>
                </a:lnTo>
                <a:lnTo>
                  <a:pt x="480" y="144"/>
                </a:lnTo>
                <a:lnTo>
                  <a:pt x="336" y="0"/>
                </a:lnTo>
                <a:lnTo>
                  <a:pt x="0" y="0"/>
                </a:lnTo>
              </a:path>
            </a:pathLst>
          </a:custGeom>
          <a:solidFill>
            <a:srgbClr val="CCFF33"/>
          </a:solidFill>
          <a:ln w="9525">
            <a:solidFill>
              <a:schemeClr val="bg1"/>
            </a:solidFill>
            <a:round/>
            <a:headEnd/>
            <a:tailEnd/>
          </a:ln>
          <a:effectLst/>
        </p:spPr>
        <p:txBody>
          <a:bodyPr wrap="none" anchor="ctr"/>
          <a:lstStyle/>
          <a:p>
            <a:endParaRPr lang="fr-FR"/>
          </a:p>
        </p:txBody>
      </p:sp>
      <p:grpSp>
        <p:nvGrpSpPr>
          <p:cNvPr id="132108" name="Group 12"/>
          <p:cNvGrpSpPr>
            <a:grpSpLocks/>
          </p:cNvGrpSpPr>
          <p:nvPr/>
        </p:nvGrpSpPr>
        <p:grpSpPr bwMode="auto">
          <a:xfrm>
            <a:off x="3048000" y="4572000"/>
            <a:ext cx="2819400" cy="228600"/>
            <a:chOff x="1920" y="2496"/>
            <a:chExt cx="1776" cy="144"/>
          </a:xfrm>
        </p:grpSpPr>
        <p:sp>
          <p:nvSpPr>
            <p:cNvPr id="132104" name="Rectangle 8"/>
            <p:cNvSpPr>
              <a:spLocks noChangeArrowheads="1"/>
            </p:cNvSpPr>
            <p:nvPr/>
          </p:nvSpPr>
          <p:spPr bwMode="auto">
            <a:xfrm>
              <a:off x="1920" y="2496"/>
              <a:ext cx="336" cy="144"/>
            </a:xfrm>
            <a:prstGeom prst="rect">
              <a:avLst/>
            </a:prstGeom>
            <a:solidFill>
              <a:srgbClr val="CCFF33"/>
            </a:solidFill>
            <a:ln w="9525">
              <a:solidFill>
                <a:schemeClr val="bg1"/>
              </a:solidFill>
              <a:miter lim="800000"/>
              <a:headEnd/>
              <a:tailEnd/>
            </a:ln>
            <a:effectLst/>
          </p:spPr>
          <p:txBody>
            <a:bodyPr wrap="none" anchor="ctr"/>
            <a:lstStyle/>
            <a:p>
              <a:endParaRPr lang="fr-FR"/>
            </a:p>
          </p:txBody>
        </p:sp>
        <p:sp>
          <p:nvSpPr>
            <p:cNvPr id="132105" name="Rectangle 9"/>
            <p:cNvSpPr>
              <a:spLocks noChangeArrowheads="1"/>
            </p:cNvSpPr>
            <p:nvPr/>
          </p:nvSpPr>
          <p:spPr bwMode="auto">
            <a:xfrm>
              <a:off x="3360" y="2496"/>
              <a:ext cx="336" cy="144"/>
            </a:xfrm>
            <a:prstGeom prst="rect">
              <a:avLst/>
            </a:prstGeom>
            <a:solidFill>
              <a:srgbClr val="CCFF33"/>
            </a:solidFill>
            <a:ln w="9525">
              <a:solidFill>
                <a:schemeClr val="bg1"/>
              </a:solidFill>
              <a:miter lim="800000"/>
              <a:headEnd/>
              <a:tailEnd/>
            </a:ln>
            <a:effectLst/>
          </p:spPr>
          <p:txBody>
            <a:bodyPr wrap="none" anchor="ctr"/>
            <a:lstStyle/>
            <a:p>
              <a:endParaRPr lang="fr-FR"/>
            </a:p>
          </p:txBody>
        </p:sp>
        <p:sp>
          <p:nvSpPr>
            <p:cNvPr id="132106" name="Rectangle 10"/>
            <p:cNvSpPr>
              <a:spLocks noChangeArrowheads="1"/>
            </p:cNvSpPr>
            <p:nvPr/>
          </p:nvSpPr>
          <p:spPr bwMode="auto">
            <a:xfrm>
              <a:off x="2256" y="2496"/>
              <a:ext cx="1104" cy="144"/>
            </a:xfrm>
            <a:prstGeom prst="rect">
              <a:avLst/>
            </a:prstGeom>
            <a:noFill/>
            <a:ln w="9525">
              <a:solidFill>
                <a:schemeClr val="bg1"/>
              </a:solidFill>
              <a:prstDash val="dash"/>
              <a:miter lim="800000"/>
              <a:headEnd/>
              <a:tailEnd/>
            </a:ln>
            <a:effectLst/>
          </p:spPr>
          <p:txBody>
            <a:bodyPr wrap="none" anchor="ctr"/>
            <a:lstStyle/>
            <a:p>
              <a:endParaRPr lang="fr-FR"/>
            </a:p>
          </p:txBody>
        </p:sp>
      </p:grpSp>
      <p:sp>
        <p:nvSpPr>
          <p:cNvPr id="132107" name="Rectangle 11"/>
          <p:cNvSpPr>
            <a:spLocks noChangeArrowheads="1"/>
          </p:cNvSpPr>
          <p:nvPr/>
        </p:nvSpPr>
        <p:spPr bwMode="auto">
          <a:xfrm>
            <a:off x="3200400" y="5562600"/>
            <a:ext cx="2438400" cy="228600"/>
          </a:xfrm>
          <a:prstGeom prst="rect">
            <a:avLst/>
          </a:prstGeom>
          <a:solidFill>
            <a:srgbClr val="CCFF33"/>
          </a:solidFill>
          <a:ln w="9525">
            <a:solidFill>
              <a:schemeClr val="bg1"/>
            </a:solidFill>
            <a:miter lim="800000"/>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32101"/>
                                        </p:tgtEl>
                                        <p:attrNameLst>
                                          <p:attrName>style.visibility</p:attrName>
                                        </p:attrNameLst>
                                      </p:cBhvr>
                                      <p:to>
                                        <p:strVal val="visible"/>
                                      </p:to>
                                    </p:set>
                                    <p:animEffect transition="in" filter="wipe(up)">
                                      <p:cBhvr>
                                        <p:cTn id="7" dur="300"/>
                                        <p:tgtEl>
                                          <p:spTgt spid="132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1"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55576" y="620688"/>
            <a:ext cx="6408712" cy="8956298"/>
          </a:xfrm>
          <a:prstGeom prst="rect">
            <a:avLst/>
          </a:prstGeom>
          <a:noFill/>
        </p:spPr>
        <p:txBody>
          <a:bodyPr wrap="square" rtlCol="0">
            <a:spAutoFit/>
          </a:bodyPr>
          <a:lstStyle/>
          <a:p>
            <a:r>
              <a:rPr lang="fr-FR" dirty="0"/>
              <a:t>The </a:t>
            </a:r>
            <a:r>
              <a:rPr lang="fr-FR" dirty="0" err="1"/>
              <a:t>modified</a:t>
            </a:r>
            <a:r>
              <a:rPr lang="fr-FR" dirty="0"/>
              <a:t> </a:t>
            </a:r>
            <a:r>
              <a:rPr lang="fr-FR" dirty="0" err="1"/>
              <a:t>Hamburg</a:t>
            </a:r>
            <a:r>
              <a:rPr lang="fr-FR" dirty="0"/>
              <a:t> Classification of </a:t>
            </a:r>
            <a:r>
              <a:rPr lang="fr-FR" dirty="0" err="1"/>
              <a:t>congenital</a:t>
            </a:r>
            <a:r>
              <a:rPr lang="fr-FR" dirty="0"/>
              <a:t> </a:t>
            </a:r>
            <a:r>
              <a:rPr lang="fr-FR" dirty="0" err="1"/>
              <a:t>vascular</a:t>
            </a:r>
            <a:r>
              <a:rPr lang="fr-FR" dirty="0"/>
              <a:t> malformations </a:t>
            </a:r>
            <a:r>
              <a:rPr lang="fr-FR" dirty="0" err="1"/>
              <a:t>primary</a:t>
            </a:r>
            <a:r>
              <a:rPr lang="fr-FR" dirty="0"/>
              <a:t> classification.*</a:t>
            </a:r>
          </a:p>
          <a:p>
            <a:r>
              <a:rPr lang="fr-FR" dirty="0"/>
              <a:t>— </a:t>
            </a:r>
            <a:r>
              <a:rPr lang="fr-FR" dirty="0" err="1"/>
              <a:t>Arterial</a:t>
            </a:r>
            <a:r>
              <a:rPr lang="fr-FR" dirty="0"/>
              <a:t> malformations</a:t>
            </a:r>
          </a:p>
          <a:p>
            <a:r>
              <a:rPr lang="fr-FR" dirty="0"/>
              <a:t>— </a:t>
            </a:r>
            <a:r>
              <a:rPr lang="fr-FR" dirty="0" err="1"/>
              <a:t>Venous</a:t>
            </a:r>
            <a:r>
              <a:rPr lang="fr-FR" dirty="0"/>
              <a:t> malformations</a:t>
            </a:r>
          </a:p>
          <a:p>
            <a:r>
              <a:rPr lang="fr-FR" dirty="0"/>
              <a:t>— </a:t>
            </a:r>
            <a:r>
              <a:rPr lang="fr-FR" dirty="0" err="1"/>
              <a:t>Arteriovenous</a:t>
            </a:r>
            <a:r>
              <a:rPr lang="fr-FR" dirty="0"/>
              <a:t> malformations</a:t>
            </a:r>
          </a:p>
          <a:p>
            <a:r>
              <a:rPr lang="fr-FR" dirty="0"/>
              <a:t>— </a:t>
            </a:r>
            <a:r>
              <a:rPr lang="fr-FR" dirty="0" err="1"/>
              <a:t>Lymphatic</a:t>
            </a:r>
            <a:r>
              <a:rPr lang="fr-FR" dirty="0"/>
              <a:t> malformations</a:t>
            </a:r>
          </a:p>
          <a:p>
            <a:r>
              <a:rPr lang="fr-FR" dirty="0"/>
              <a:t>— </a:t>
            </a:r>
            <a:r>
              <a:rPr lang="fr-FR" dirty="0" err="1"/>
              <a:t>Capillary</a:t>
            </a:r>
            <a:r>
              <a:rPr lang="fr-FR" dirty="0"/>
              <a:t> malformation </a:t>
            </a:r>
          </a:p>
          <a:p>
            <a:r>
              <a:rPr lang="fr-FR" dirty="0"/>
              <a:t>— </a:t>
            </a:r>
            <a:r>
              <a:rPr lang="fr-FR" dirty="0" err="1"/>
              <a:t>Combinedvascular</a:t>
            </a:r>
            <a:r>
              <a:rPr lang="fr-FR" dirty="0"/>
              <a:t> malformations</a:t>
            </a:r>
          </a:p>
          <a:p>
            <a:r>
              <a:rPr lang="fr-FR" dirty="0" err="1"/>
              <a:t>Anatomical</a:t>
            </a:r>
            <a:r>
              <a:rPr lang="fr-FR" dirty="0"/>
              <a:t>/</a:t>
            </a:r>
            <a:r>
              <a:rPr lang="fr-FR" dirty="0" err="1"/>
              <a:t>embryological</a:t>
            </a:r>
            <a:r>
              <a:rPr lang="fr-FR" dirty="0"/>
              <a:t> </a:t>
            </a:r>
            <a:r>
              <a:rPr lang="fr-FR" dirty="0" err="1"/>
              <a:t>subclassification</a:t>
            </a:r>
            <a:r>
              <a:rPr lang="fr-FR" dirty="0"/>
              <a:t>**</a:t>
            </a:r>
          </a:p>
          <a:p>
            <a:r>
              <a:rPr lang="fr-FR" dirty="0"/>
              <a:t>— </a:t>
            </a:r>
            <a:r>
              <a:rPr lang="fr-FR" dirty="0" err="1"/>
              <a:t>Extratruncular</a:t>
            </a:r>
            <a:r>
              <a:rPr lang="fr-FR" dirty="0"/>
              <a:t> </a:t>
            </a:r>
            <a:r>
              <a:rPr lang="fr-FR" dirty="0" err="1"/>
              <a:t>forms</a:t>
            </a:r>
            <a:endParaRPr lang="fr-FR" dirty="0"/>
          </a:p>
          <a:p>
            <a:r>
              <a:rPr lang="fr-FR" dirty="0"/>
              <a:t>— — diffuse, </a:t>
            </a:r>
            <a:r>
              <a:rPr lang="fr-FR" dirty="0" err="1"/>
              <a:t>infiltrating</a:t>
            </a:r>
            <a:r>
              <a:rPr lang="fr-FR" dirty="0"/>
              <a:t> </a:t>
            </a:r>
          </a:p>
          <a:p>
            <a:r>
              <a:rPr lang="fr-FR" dirty="0"/>
              <a:t>— — </a:t>
            </a:r>
            <a:r>
              <a:rPr lang="fr-FR" dirty="0" err="1"/>
              <a:t>limited</a:t>
            </a:r>
            <a:r>
              <a:rPr lang="fr-FR" dirty="0"/>
              <a:t>, </a:t>
            </a:r>
            <a:r>
              <a:rPr lang="fr-FR" dirty="0" err="1"/>
              <a:t>localized</a:t>
            </a:r>
            <a:endParaRPr lang="fr-FR" dirty="0"/>
          </a:p>
          <a:p>
            <a:r>
              <a:rPr lang="fr-FR" dirty="0"/>
              <a:t>— </a:t>
            </a:r>
            <a:r>
              <a:rPr lang="fr-FR" dirty="0" err="1"/>
              <a:t>Truncular</a:t>
            </a:r>
            <a:r>
              <a:rPr lang="fr-FR" dirty="0"/>
              <a:t> </a:t>
            </a:r>
            <a:r>
              <a:rPr lang="fr-FR" dirty="0" err="1"/>
              <a:t>forms</a:t>
            </a:r>
            <a:endParaRPr lang="fr-FR" dirty="0"/>
          </a:p>
          <a:p>
            <a:r>
              <a:rPr lang="fr-FR" dirty="0"/>
              <a:t>— — Obstruction or </a:t>
            </a:r>
            <a:r>
              <a:rPr lang="fr-FR" dirty="0" err="1"/>
              <a:t>narrowing</a:t>
            </a:r>
            <a:endParaRPr lang="fr-FR" dirty="0"/>
          </a:p>
          <a:p>
            <a:r>
              <a:rPr lang="fr-FR" dirty="0"/>
              <a:t>— — — </a:t>
            </a:r>
            <a:r>
              <a:rPr lang="fr-FR" dirty="0" err="1"/>
              <a:t>aplasia</a:t>
            </a:r>
            <a:r>
              <a:rPr lang="fr-FR" dirty="0"/>
              <a:t>; </a:t>
            </a:r>
            <a:r>
              <a:rPr lang="fr-FR" dirty="0" err="1"/>
              <a:t>hypoplasia</a:t>
            </a:r>
            <a:r>
              <a:rPr lang="fr-FR" dirty="0"/>
              <a:t>; hyperplasia</a:t>
            </a:r>
          </a:p>
          <a:p>
            <a:r>
              <a:rPr lang="fr-FR" dirty="0"/>
              <a:t>— — Obstruction due to </a:t>
            </a:r>
            <a:r>
              <a:rPr lang="fr-FR" dirty="0" err="1"/>
              <a:t>atresia</a:t>
            </a:r>
            <a:r>
              <a:rPr lang="fr-FR" dirty="0"/>
              <a:t> or </a:t>
            </a:r>
            <a:r>
              <a:rPr lang="fr-FR" dirty="0" err="1"/>
              <a:t>membranous</a:t>
            </a:r>
            <a:r>
              <a:rPr lang="fr-FR" dirty="0"/>
              <a:t> occlusion</a:t>
            </a:r>
          </a:p>
          <a:p>
            <a:r>
              <a:rPr lang="fr-FR" dirty="0"/>
              <a:t>— — </a:t>
            </a:r>
            <a:r>
              <a:rPr lang="fr-FR" dirty="0" err="1"/>
              <a:t>Stenosis</a:t>
            </a:r>
            <a:r>
              <a:rPr lang="fr-FR" dirty="0"/>
              <a:t> due to coarctation, </a:t>
            </a:r>
            <a:r>
              <a:rPr lang="fr-FR" dirty="0" err="1"/>
              <a:t>spur</a:t>
            </a:r>
            <a:r>
              <a:rPr lang="fr-FR" dirty="0"/>
              <a:t>, or membrane </a:t>
            </a:r>
          </a:p>
          <a:p>
            <a:r>
              <a:rPr lang="fr-FR" dirty="0"/>
              <a:t>— — Dilatation</a:t>
            </a:r>
          </a:p>
          <a:p>
            <a:r>
              <a:rPr lang="fr-FR" dirty="0"/>
              <a:t>— — — </a:t>
            </a:r>
            <a:r>
              <a:rPr lang="fr-FR" dirty="0" err="1"/>
              <a:t>localized</a:t>
            </a:r>
            <a:r>
              <a:rPr lang="fr-FR" dirty="0"/>
              <a:t> (</a:t>
            </a:r>
            <a:r>
              <a:rPr lang="fr-FR" dirty="0" err="1"/>
              <a:t>aneurysm</a:t>
            </a:r>
            <a:r>
              <a:rPr lang="fr-FR" dirty="0"/>
              <a:t>)</a:t>
            </a:r>
          </a:p>
          <a:p>
            <a:r>
              <a:rPr lang="fr-FR" dirty="0"/>
              <a:t>— — Diffuse (</a:t>
            </a:r>
            <a:r>
              <a:rPr lang="fr-FR" dirty="0" err="1"/>
              <a:t>ectasia</a:t>
            </a:r>
            <a:r>
              <a:rPr lang="fr-FR" dirty="0"/>
              <a:t>)</a:t>
            </a:r>
          </a:p>
          <a:p>
            <a:r>
              <a:rPr lang="fr-FR" dirty="0"/>
              <a:t>* </a:t>
            </a:r>
            <a:r>
              <a:rPr lang="fr-FR" dirty="0" err="1"/>
              <a:t>Based</a:t>
            </a:r>
            <a:r>
              <a:rPr lang="fr-FR" dirty="0"/>
              <a:t> on the </a:t>
            </a:r>
            <a:r>
              <a:rPr lang="fr-FR" dirty="0" err="1"/>
              <a:t>predomina</a:t>
            </a:r>
            <a:endParaRPr lang="fr-F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AutoShape 3"/>
          <p:cNvSpPr>
            <a:spLocks noChangeArrowheads="1"/>
          </p:cNvSpPr>
          <p:nvPr/>
        </p:nvSpPr>
        <p:spPr bwMode="auto">
          <a:xfrm>
            <a:off x="609600" y="2667000"/>
            <a:ext cx="2225675" cy="1143000"/>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b="1" dirty="0" err="1">
                <a:solidFill>
                  <a:schemeClr val="bg1"/>
                </a:solidFill>
              </a:rPr>
              <a:t>Arterial</a:t>
            </a:r>
            <a:endParaRPr lang="fr-FR" dirty="0"/>
          </a:p>
        </p:txBody>
      </p:sp>
      <p:sp>
        <p:nvSpPr>
          <p:cNvPr id="114692" name="AutoShape 4"/>
          <p:cNvSpPr>
            <a:spLocks noChangeArrowheads="1"/>
          </p:cNvSpPr>
          <p:nvPr/>
        </p:nvSpPr>
        <p:spPr bwMode="auto">
          <a:xfrm>
            <a:off x="609600" y="4038600"/>
            <a:ext cx="2225675" cy="114300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b="1" dirty="0" err="1">
                <a:solidFill>
                  <a:schemeClr val="bg1"/>
                </a:solidFill>
              </a:rPr>
              <a:t>Venous</a:t>
            </a:r>
            <a:endParaRPr lang="fr-FR" dirty="0"/>
          </a:p>
        </p:txBody>
      </p:sp>
      <p:sp>
        <p:nvSpPr>
          <p:cNvPr id="114693" name="AutoShape 5"/>
          <p:cNvSpPr>
            <a:spLocks noChangeArrowheads="1"/>
          </p:cNvSpPr>
          <p:nvPr/>
        </p:nvSpPr>
        <p:spPr bwMode="auto">
          <a:xfrm>
            <a:off x="609600" y="5334000"/>
            <a:ext cx="2225675" cy="1143000"/>
          </a:xfrm>
          <a:prstGeom prst="bevel">
            <a:avLst>
              <a:gd name="adj" fmla="val 12500"/>
            </a:avLst>
          </a:prstGeom>
          <a:solidFill>
            <a:srgbClr val="FFCC00"/>
          </a:solidFill>
          <a:ln w="9525">
            <a:solidFill>
              <a:schemeClr val="tx1"/>
            </a:solidFill>
            <a:miter lim="800000"/>
            <a:headEnd/>
            <a:tailEnd/>
          </a:ln>
          <a:effectLst/>
        </p:spPr>
        <p:txBody>
          <a:bodyPr wrap="none" anchor="ctr"/>
          <a:lstStyle/>
          <a:p>
            <a:pPr algn="ctr"/>
            <a:r>
              <a:rPr lang="fr-FR" b="1" dirty="0" err="1">
                <a:solidFill>
                  <a:srgbClr val="000099"/>
                </a:solidFill>
              </a:rPr>
              <a:t>Lymphatic</a:t>
            </a:r>
            <a:endParaRPr lang="fr-FR" dirty="0"/>
          </a:p>
        </p:txBody>
      </p:sp>
      <p:sp>
        <p:nvSpPr>
          <p:cNvPr id="114695" name="AutoShape 7" descr="Rayures horizontales (noir/blanc)"/>
          <p:cNvSpPr>
            <a:spLocks noChangeArrowheads="1"/>
          </p:cNvSpPr>
          <p:nvPr/>
        </p:nvSpPr>
        <p:spPr bwMode="auto">
          <a:xfrm>
            <a:off x="2743200" y="3200400"/>
            <a:ext cx="2941638" cy="1066800"/>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b="1" dirty="0" err="1">
                <a:solidFill>
                  <a:schemeClr val="bg1"/>
                </a:solidFill>
              </a:rPr>
              <a:t>Arterio</a:t>
            </a:r>
            <a:r>
              <a:rPr lang="fr-FR" b="1" dirty="0">
                <a:solidFill>
                  <a:schemeClr val="bg1"/>
                </a:solidFill>
              </a:rPr>
              <a:t>-</a:t>
            </a:r>
            <a:r>
              <a:rPr lang="fr-FR" b="1" dirty="0" err="1">
                <a:solidFill>
                  <a:schemeClr val="bg1"/>
                </a:solidFill>
              </a:rPr>
              <a:t>venous</a:t>
            </a:r>
            <a:endParaRPr lang="fr-FR" dirty="0"/>
          </a:p>
        </p:txBody>
      </p:sp>
      <p:sp>
        <p:nvSpPr>
          <p:cNvPr id="114699" name="AutoShape 11" descr="Rayures verticales (noir/blanc)"/>
          <p:cNvSpPr>
            <a:spLocks noChangeArrowheads="1"/>
          </p:cNvSpPr>
          <p:nvPr/>
        </p:nvSpPr>
        <p:spPr bwMode="auto">
          <a:xfrm rot="5400000">
            <a:off x="2133600" y="3162300"/>
            <a:ext cx="914400" cy="1447800"/>
          </a:xfrm>
          <a:prstGeom prst="notchedRightArrow">
            <a:avLst>
              <a:gd name="adj1" fmla="val 50000"/>
              <a:gd name="adj2" fmla="val 25000"/>
            </a:avLst>
          </a:prstGeom>
          <a:pattFill prst="dkVert">
            <a:fgClr>
              <a:srgbClr val="000099"/>
            </a:fgClr>
            <a:bgClr>
              <a:srgbClr val="FF0000"/>
            </a:bgClr>
          </a:pattFill>
          <a:ln w="38100">
            <a:solidFill>
              <a:schemeClr val="bg1"/>
            </a:solidFill>
            <a:miter lim="800000"/>
            <a:headEnd/>
            <a:tailEnd/>
          </a:ln>
          <a:effectLst/>
        </p:spPr>
        <p:txBody>
          <a:bodyPr wrap="none" anchor="ctr"/>
          <a:lstStyle/>
          <a:p>
            <a:pPr algn="ctr"/>
            <a:r>
              <a:rPr lang="fr-FR" b="1" dirty="0">
                <a:solidFill>
                  <a:schemeClr val="bg1"/>
                </a:solidFill>
              </a:rPr>
              <a:t>AVF</a:t>
            </a:r>
          </a:p>
        </p:txBody>
      </p:sp>
      <p:sp>
        <p:nvSpPr>
          <p:cNvPr id="8" name="Text Box 2"/>
          <p:cNvSpPr txBox="1">
            <a:spLocks noChangeArrowheads="1"/>
          </p:cNvSpPr>
          <p:nvPr/>
        </p:nvSpPr>
        <p:spPr bwMode="auto">
          <a:xfrm>
            <a:off x="2221592" y="403225"/>
            <a:ext cx="4751621" cy="1200329"/>
          </a:xfrm>
          <a:prstGeom prst="rect">
            <a:avLst/>
          </a:prstGeom>
          <a:noFill/>
          <a:ln w="9525">
            <a:solidFill>
              <a:schemeClr val="tx1"/>
            </a:solidFill>
            <a:miter lim="800000"/>
            <a:headEnd/>
            <a:tailEnd/>
          </a:ln>
          <a:effectLst/>
        </p:spPr>
        <p:txBody>
          <a:bodyPr wrap="none">
            <a:spAutoFit/>
          </a:bodyPr>
          <a:lstStyle/>
          <a:p>
            <a:pPr algn="ctr"/>
            <a:r>
              <a:rPr lang="fr-FR" b="1" dirty="0">
                <a:solidFill>
                  <a:schemeClr val="bg1"/>
                </a:solidFill>
              </a:rPr>
              <a:t>ANGIODYSPLASIAS</a:t>
            </a:r>
          </a:p>
          <a:p>
            <a:pPr algn="ctr"/>
            <a:r>
              <a:rPr lang="fr-FR" b="1" dirty="0">
                <a:solidFill>
                  <a:schemeClr val="bg1"/>
                </a:solidFill>
              </a:rPr>
              <a:t>or</a:t>
            </a:r>
          </a:p>
          <a:p>
            <a:pPr algn="ctr"/>
            <a:r>
              <a:rPr lang="fr-FR" b="1" dirty="0">
                <a:solidFill>
                  <a:schemeClr val="bg1"/>
                </a:solidFill>
              </a:rPr>
              <a:t>VASCULAR MALFORMATIONS</a:t>
            </a:r>
          </a:p>
        </p:txBody>
      </p:sp>
      <p:sp>
        <p:nvSpPr>
          <p:cNvPr id="9" name="Text Box 2"/>
          <p:cNvSpPr txBox="1">
            <a:spLocks noChangeArrowheads="1"/>
          </p:cNvSpPr>
          <p:nvPr/>
        </p:nvSpPr>
        <p:spPr bwMode="auto">
          <a:xfrm>
            <a:off x="3416579" y="4797152"/>
            <a:ext cx="5190267" cy="769441"/>
          </a:xfrm>
          <a:prstGeom prst="rect">
            <a:avLst/>
          </a:prstGeom>
          <a:noFill/>
          <a:ln w="9525">
            <a:solidFill>
              <a:schemeClr val="tx1"/>
            </a:solidFill>
            <a:miter lim="800000"/>
            <a:headEnd/>
            <a:tailEnd/>
          </a:ln>
          <a:effectLst/>
        </p:spPr>
        <p:txBody>
          <a:bodyPr wrap="none">
            <a:spAutoFit/>
          </a:bodyPr>
          <a:lstStyle/>
          <a:p>
            <a:pPr algn="ctr"/>
            <a:r>
              <a:rPr lang="fr-FR" sz="4400" b="1" dirty="0">
                <a:solidFill>
                  <a:srgbClr val="FF0000"/>
                </a:solidFill>
              </a:rPr>
              <a:t>Unique or </a:t>
            </a:r>
            <a:r>
              <a:rPr lang="fr-FR" sz="4400" b="1" dirty="0" err="1">
                <a:solidFill>
                  <a:srgbClr val="FF0000"/>
                </a:solidFill>
              </a:rPr>
              <a:t>associated</a:t>
            </a:r>
            <a:endParaRPr lang="fr-FR" sz="4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46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46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46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46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4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nimBg="1" autoUpdateAnimBg="0"/>
      <p:bldP spid="114692" grpId="0" animBg="1" autoUpdateAnimBg="0"/>
      <p:bldP spid="114693" grpId="0" animBg="1" autoUpdateAnimBg="0"/>
      <p:bldP spid="114695" grpId="0" animBg="1" autoUpdateAnimBg="0"/>
      <p:bldP spid="114699" grpId="0" animBg="1"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476672"/>
            <a:ext cx="7272808" cy="6001643"/>
          </a:xfrm>
          <a:prstGeom prst="rect">
            <a:avLst/>
          </a:prstGeom>
          <a:noFill/>
        </p:spPr>
        <p:txBody>
          <a:bodyPr wrap="square" rtlCol="0">
            <a:spAutoFit/>
          </a:bodyPr>
          <a:lstStyle/>
          <a:p>
            <a:r>
              <a:rPr lang="fr-FR" dirty="0">
                <a:solidFill>
                  <a:schemeClr val="bg1"/>
                </a:solidFill>
              </a:rPr>
              <a:t> 1 </a:t>
            </a:r>
            <a:r>
              <a:rPr lang="fr-FR" dirty="0" err="1">
                <a:solidFill>
                  <a:schemeClr val="bg1"/>
                </a:solidFill>
              </a:rPr>
              <a:t>Hamburg</a:t>
            </a:r>
            <a:r>
              <a:rPr lang="fr-FR" dirty="0">
                <a:solidFill>
                  <a:schemeClr val="bg1"/>
                </a:solidFill>
              </a:rPr>
              <a:t> </a:t>
            </a:r>
            <a:r>
              <a:rPr lang="fr-FR" dirty="0" err="1">
                <a:solidFill>
                  <a:schemeClr val="bg1"/>
                </a:solidFill>
              </a:rPr>
              <a:t>classiﬁcation</a:t>
            </a:r>
            <a:r>
              <a:rPr lang="fr-FR" dirty="0">
                <a:solidFill>
                  <a:schemeClr val="bg1"/>
                </a:solidFill>
              </a:rPr>
              <a:t> of </a:t>
            </a:r>
            <a:r>
              <a:rPr lang="fr-FR" dirty="0" err="1">
                <a:solidFill>
                  <a:schemeClr val="bg1"/>
                </a:solidFill>
              </a:rPr>
              <a:t>congenital</a:t>
            </a:r>
            <a:r>
              <a:rPr lang="fr-FR" dirty="0">
                <a:solidFill>
                  <a:schemeClr val="bg1"/>
                </a:solidFill>
              </a:rPr>
              <a:t> </a:t>
            </a:r>
            <a:r>
              <a:rPr lang="fr-FR" dirty="0" err="1">
                <a:solidFill>
                  <a:schemeClr val="bg1"/>
                </a:solidFill>
              </a:rPr>
              <a:t>vascular</a:t>
            </a:r>
            <a:r>
              <a:rPr lang="fr-FR" dirty="0">
                <a:solidFill>
                  <a:schemeClr val="bg1"/>
                </a:solidFill>
              </a:rPr>
              <a:t> malformation (CVM), </a:t>
            </a:r>
            <a:r>
              <a:rPr lang="fr-FR" dirty="0" err="1">
                <a:solidFill>
                  <a:schemeClr val="bg1"/>
                </a:solidFill>
              </a:rPr>
              <a:t>modiﬁed</a:t>
            </a:r>
          </a:p>
          <a:p>
            <a:r>
              <a:rPr lang="fr-FR" dirty="0">
                <a:solidFill>
                  <a:schemeClr val="bg1"/>
                </a:solidFill>
              </a:rPr>
              <a:t>Main </a:t>
            </a:r>
            <a:r>
              <a:rPr lang="fr-FR" dirty="0" err="1">
                <a:solidFill>
                  <a:schemeClr val="bg1"/>
                </a:solidFill>
              </a:rPr>
              <a:t>classﬁcation</a:t>
            </a:r>
            <a:r>
              <a:rPr lang="fr-FR" dirty="0">
                <a:solidFill>
                  <a:schemeClr val="bg1"/>
                </a:solidFill>
              </a:rPr>
              <a:t> </a:t>
            </a:r>
            <a:r>
              <a:rPr lang="fr-FR" dirty="0" err="1">
                <a:solidFill>
                  <a:schemeClr val="bg1"/>
                </a:solidFill>
              </a:rPr>
              <a:t>based</a:t>
            </a:r>
            <a:r>
              <a:rPr lang="fr-FR" dirty="0">
                <a:solidFill>
                  <a:schemeClr val="bg1"/>
                </a:solidFill>
              </a:rPr>
              <a:t> on </a:t>
            </a:r>
            <a:r>
              <a:rPr lang="fr-FR" dirty="0" err="1">
                <a:solidFill>
                  <a:schemeClr val="bg1"/>
                </a:solidFill>
              </a:rPr>
              <a:t>its</a:t>
            </a:r>
            <a:r>
              <a:rPr lang="fr-FR" dirty="0">
                <a:solidFill>
                  <a:schemeClr val="bg1"/>
                </a:solidFill>
              </a:rPr>
              <a:t> </a:t>
            </a:r>
            <a:r>
              <a:rPr lang="fr-FR" dirty="0" err="1">
                <a:solidFill>
                  <a:schemeClr val="bg1"/>
                </a:solidFill>
              </a:rPr>
              <a:t>predominent</a:t>
            </a:r>
            <a:r>
              <a:rPr lang="fr-FR" dirty="0">
                <a:solidFill>
                  <a:schemeClr val="bg1"/>
                </a:solidFill>
              </a:rPr>
              <a:t> </a:t>
            </a:r>
            <a:r>
              <a:rPr lang="fr-FR" dirty="0" err="1">
                <a:solidFill>
                  <a:schemeClr val="bg1"/>
                </a:solidFill>
              </a:rPr>
              <a:t>vascular</a:t>
            </a:r>
            <a:r>
              <a:rPr lang="fr-FR" dirty="0">
                <a:solidFill>
                  <a:schemeClr val="bg1"/>
                </a:solidFill>
              </a:rPr>
              <a:t> component: † </a:t>
            </a:r>
            <a:r>
              <a:rPr lang="fr-FR" dirty="0" err="1">
                <a:solidFill>
                  <a:schemeClr val="bg1"/>
                </a:solidFill>
              </a:rPr>
              <a:t>Predominantly</a:t>
            </a:r>
            <a:r>
              <a:rPr lang="fr-FR" dirty="0">
                <a:solidFill>
                  <a:schemeClr val="bg1"/>
                </a:solidFill>
              </a:rPr>
              <a:t> </a:t>
            </a:r>
            <a:r>
              <a:rPr lang="fr-FR" dirty="0" err="1">
                <a:solidFill>
                  <a:schemeClr val="bg1"/>
                </a:solidFill>
              </a:rPr>
              <a:t>arterial</a:t>
            </a:r>
            <a:r>
              <a:rPr lang="fr-FR" dirty="0">
                <a:solidFill>
                  <a:schemeClr val="bg1"/>
                </a:solidFill>
              </a:rPr>
              <a:t> </a:t>
            </a:r>
            <a:r>
              <a:rPr lang="fr-FR" dirty="0" err="1">
                <a:solidFill>
                  <a:schemeClr val="bg1"/>
                </a:solidFill>
              </a:rPr>
              <a:t>defects</a:t>
            </a:r>
            <a:r>
              <a:rPr lang="fr-FR" dirty="0">
                <a:solidFill>
                  <a:schemeClr val="bg1"/>
                </a:solidFill>
              </a:rPr>
              <a:t>; † </a:t>
            </a:r>
            <a:r>
              <a:rPr lang="fr-FR" dirty="0" err="1">
                <a:solidFill>
                  <a:schemeClr val="bg1"/>
                </a:solidFill>
              </a:rPr>
              <a:t>Predominantly</a:t>
            </a:r>
            <a:r>
              <a:rPr lang="fr-FR" dirty="0">
                <a:solidFill>
                  <a:schemeClr val="bg1"/>
                </a:solidFill>
              </a:rPr>
              <a:t> </a:t>
            </a:r>
            <a:r>
              <a:rPr lang="fr-FR" dirty="0" err="1">
                <a:solidFill>
                  <a:schemeClr val="bg1"/>
                </a:solidFill>
              </a:rPr>
              <a:t>venous</a:t>
            </a:r>
            <a:r>
              <a:rPr lang="fr-FR" dirty="0">
                <a:solidFill>
                  <a:schemeClr val="bg1"/>
                </a:solidFill>
              </a:rPr>
              <a:t> </a:t>
            </a:r>
            <a:r>
              <a:rPr lang="fr-FR" dirty="0" err="1">
                <a:solidFill>
                  <a:schemeClr val="bg1"/>
                </a:solidFill>
              </a:rPr>
              <a:t>defects</a:t>
            </a:r>
            <a:r>
              <a:rPr lang="fr-FR" dirty="0">
                <a:solidFill>
                  <a:schemeClr val="bg1"/>
                </a:solidFill>
              </a:rPr>
              <a:t>; † </a:t>
            </a:r>
            <a:r>
              <a:rPr lang="fr-FR" dirty="0" err="1">
                <a:solidFill>
                  <a:schemeClr val="bg1"/>
                </a:solidFill>
              </a:rPr>
              <a:t>Predominantlyarteriovenousshuntingdefects</a:t>
            </a:r>
            <a:r>
              <a:rPr lang="fr-FR" dirty="0">
                <a:solidFill>
                  <a:schemeClr val="bg1"/>
                </a:solidFill>
              </a:rPr>
              <a:t>; † </a:t>
            </a:r>
            <a:r>
              <a:rPr lang="fr-FR" dirty="0" err="1">
                <a:solidFill>
                  <a:schemeClr val="bg1"/>
                </a:solidFill>
              </a:rPr>
              <a:t>Predominantly</a:t>
            </a:r>
            <a:r>
              <a:rPr lang="fr-FR" dirty="0">
                <a:solidFill>
                  <a:schemeClr val="bg1"/>
                </a:solidFill>
              </a:rPr>
              <a:t> </a:t>
            </a:r>
            <a:r>
              <a:rPr lang="fr-FR" dirty="0" err="1">
                <a:solidFill>
                  <a:schemeClr val="bg1"/>
                </a:solidFill>
              </a:rPr>
              <a:t>lymphatic</a:t>
            </a:r>
            <a:r>
              <a:rPr lang="fr-FR" dirty="0">
                <a:solidFill>
                  <a:schemeClr val="bg1"/>
                </a:solidFill>
              </a:rPr>
              <a:t> </a:t>
            </a:r>
            <a:r>
              <a:rPr lang="fr-FR" dirty="0" err="1">
                <a:solidFill>
                  <a:schemeClr val="bg1"/>
                </a:solidFill>
              </a:rPr>
              <a:t>defects</a:t>
            </a:r>
            <a:r>
              <a:rPr lang="fr-FR" dirty="0">
                <a:solidFill>
                  <a:schemeClr val="bg1"/>
                </a:solidFill>
              </a:rPr>
              <a:t>; † </a:t>
            </a:r>
            <a:r>
              <a:rPr lang="fr-FR" dirty="0" err="1">
                <a:solidFill>
                  <a:schemeClr val="bg1"/>
                </a:solidFill>
              </a:rPr>
              <a:t>Predominantly</a:t>
            </a:r>
            <a:r>
              <a:rPr lang="fr-FR" dirty="0">
                <a:solidFill>
                  <a:schemeClr val="bg1"/>
                </a:solidFill>
              </a:rPr>
              <a:t> </a:t>
            </a:r>
            <a:r>
              <a:rPr lang="fr-FR" dirty="0" err="1">
                <a:solidFill>
                  <a:schemeClr val="bg1"/>
                </a:solidFill>
              </a:rPr>
              <a:t>capillary</a:t>
            </a:r>
            <a:r>
              <a:rPr lang="fr-FR" dirty="0">
                <a:solidFill>
                  <a:schemeClr val="bg1"/>
                </a:solidFill>
              </a:rPr>
              <a:t> malformation; † </a:t>
            </a:r>
            <a:r>
              <a:rPr lang="fr-FR" dirty="0" err="1">
                <a:solidFill>
                  <a:schemeClr val="bg1"/>
                </a:solidFill>
              </a:rPr>
              <a:t>Combined</a:t>
            </a:r>
            <a:r>
              <a:rPr lang="fr-FR" dirty="0">
                <a:solidFill>
                  <a:schemeClr val="bg1"/>
                </a:solidFill>
              </a:rPr>
              <a:t> </a:t>
            </a:r>
            <a:r>
              <a:rPr lang="fr-FR" dirty="0" err="1">
                <a:solidFill>
                  <a:schemeClr val="bg1"/>
                </a:solidFill>
              </a:rPr>
              <a:t>vascular</a:t>
            </a:r>
            <a:r>
              <a:rPr lang="fr-FR" dirty="0">
                <a:solidFill>
                  <a:schemeClr val="bg1"/>
                </a:solidFill>
              </a:rPr>
              <a:t> </a:t>
            </a:r>
            <a:r>
              <a:rPr lang="fr-FR" dirty="0" err="1">
                <a:solidFill>
                  <a:schemeClr val="bg1"/>
                </a:solidFill>
              </a:rPr>
              <a:t>defects</a:t>
            </a:r>
            <a:r>
              <a:rPr lang="fr-FR" dirty="0">
                <a:solidFill>
                  <a:schemeClr val="bg1"/>
                </a:solidFill>
              </a:rPr>
              <a:t>; </a:t>
            </a:r>
            <a:r>
              <a:rPr lang="fr-FR" dirty="0" err="1">
                <a:solidFill>
                  <a:schemeClr val="bg1"/>
                </a:solidFill>
              </a:rPr>
              <a:t>Subclassiﬁcation</a:t>
            </a:r>
            <a:r>
              <a:rPr lang="fr-FR" dirty="0">
                <a:solidFill>
                  <a:schemeClr val="bg1"/>
                </a:solidFill>
              </a:rPr>
              <a:t> </a:t>
            </a:r>
            <a:r>
              <a:rPr lang="fr-FR" dirty="0" err="1">
                <a:solidFill>
                  <a:schemeClr val="bg1"/>
                </a:solidFill>
              </a:rPr>
              <a:t>based</a:t>
            </a:r>
            <a:r>
              <a:rPr lang="fr-FR" dirty="0">
                <a:solidFill>
                  <a:schemeClr val="bg1"/>
                </a:solidFill>
              </a:rPr>
              <a:t> on </a:t>
            </a:r>
            <a:r>
              <a:rPr lang="fr-FR" dirty="0" err="1">
                <a:solidFill>
                  <a:schemeClr val="bg1"/>
                </a:solidFill>
              </a:rPr>
              <a:t>its</a:t>
            </a:r>
            <a:r>
              <a:rPr lang="fr-FR" dirty="0">
                <a:solidFill>
                  <a:schemeClr val="bg1"/>
                </a:solidFill>
              </a:rPr>
              <a:t> </a:t>
            </a:r>
            <a:r>
              <a:rPr lang="fr-FR" dirty="0" err="1">
                <a:solidFill>
                  <a:schemeClr val="bg1"/>
                </a:solidFill>
              </a:rPr>
              <a:t>embryological</a:t>
            </a:r>
            <a:r>
              <a:rPr lang="fr-FR" dirty="0">
                <a:solidFill>
                  <a:schemeClr val="bg1"/>
                </a:solidFill>
              </a:rPr>
              <a:t> stage of the </a:t>
            </a:r>
            <a:r>
              <a:rPr lang="fr-FR" dirty="0" err="1">
                <a:solidFill>
                  <a:schemeClr val="bg1"/>
                </a:solidFill>
              </a:rPr>
              <a:t>defect</a:t>
            </a:r>
            <a:r>
              <a:rPr lang="fr-FR" dirty="0">
                <a:solidFill>
                  <a:schemeClr val="bg1"/>
                </a:solidFill>
              </a:rPr>
              <a:t>: † </a:t>
            </a:r>
            <a:r>
              <a:rPr lang="fr-FR" dirty="0" err="1">
                <a:solidFill>
                  <a:schemeClr val="bg1"/>
                </a:solidFill>
              </a:rPr>
              <a:t>Extratruncular</a:t>
            </a:r>
            <a:r>
              <a:rPr lang="fr-FR" dirty="0">
                <a:solidFill>
                  <a:schemeClr val="bg1"/>
                </a:solidFill>
              </a:rPr>
              <a:t> </a:t>
            </a:r>
            <a:r>
              <a:rPr lang="fr-FR" dirty="0" err="1">
                <a:solidFill>
                  <a:schemeClr val="bg1"/>
                </a:solidFill>
              </a:rPr>
              <a:t>forms</a:t>
            </a:r>
            <a:r>
              <a:rPr lang="fr-FR" dirty="0">
                <a:solidFill>
                  <a:schemeClr val="bg1"/>
                </a:solidFill>
              </a:rPr>
              <a:t> – </a:t>
            </a:r>
            <a:r>
              <a:rPr lang="fr-FR" dirty="0" err="1">
                <a:solidFill>
                  <a:schemeClr val="bg1"/>
                </a:solidFill>
              </a:rPr>
              <a:t>developmental</a:t>
            </a:r>
            <a:r>
              <a:rPr lang="fr-FR" dirty="0">
                <a:solidFill>
                  <a:schemeClr val="bg1"/>
                </a:solidFill>
              </a:rPr>
              <a:t> </a:t>
            </a:r>
            <a:r>
              <a:rPr lang="fr-FR" dirty="0" err="1">
                <a:solidFill>
                  <a:schemeClr val="bg1"/>
                </a:solidFill>
              </a:rPr>
              <a:t>arrest</a:t>
            </a:r>
            <a:r>
              <a:rPr lang="fr-FR" dirty="0">
                <a:solidFill>
                  <a:schemeClr val="bg1"/>
                </a:solidFill>
              </a:rPr>
              <a:t> </a:t>
            </a:r>
            <a:r>
              <a:rPr lang="fr-FR" dirty="0" err="1">
                <a:solidFill>
                  <a:schemeClr val="bg1"/>
                </a:solidFill>
              </a:rPr>
              <a:t>at</a:t>
            </a:r>
            <a:r>
              <a:rPr lang="fr-FR" dirty="0">
                <a:solidFill>
                  <a:schemeClr val="bg1"/>
                </a:solidFill>
              </a:rPr>
              <a:t> the </a:t>
            </a:r>
            <a:r>
              <a:rPr lang="fr-FR" dirty="0" err="1">
                <a:solidFill>
                  <a:schemeClr val="bg1"/>
                </a:solidFill>
              </a:rPr>
              <a:t>earlier</a:t>
            </a:r>
            <a:r>
              <a:rPr lang="fr-FR" dirty="0">
                <a:solidFill>
                  <a:schemeClr val="bg1"/>
                </a:solidFill>
              </a:rPr>
              <a:t> stages of </a:t>
            </a:r>
            <a:r>
              <a:rPr lang="fr-FR" dirty="0" err="1">
                <a:solidFill>
                  <a:schemeClr val="bg1"/>
                </a:solidFill>
              </a:rPr>
              <a:t>embryonal</a:t>
            </a:r>
            <a:r>
              <a:rPr lang="fr-FR" dirty="0">
                <a:solidFill>
                  <a:schemeClr val="bg1"/>
                </a:solidFill>
              </a:rPr>
              <a:t> life: W Diffuse, </a:t>
            </a:r>
            <a:r>
              <a:rPr lang="fr-FR" dirty="0" err="1">
                <a:solidFill>
                  <a:schemeClr val="bg1"/>
                </a:solidFill>
              </a:rPr>
              <a:t>inﬁltrating</a:t>
            </a:r>
            <a:r>
              <a:rPr lang="fr-FR" dirty="0">
                <a:solidFill>
                  <a:schemeClr val="bg1"/>
                </a:solidFill>
              </a:rPr>
              <a:t> W Limited, </a:t>
            </a:r>
            <a:r>
              <a:rPr lang="fr-FR" dirty="0" err="1">
                <a:solidFill>
                  <a:schemeClr val="bg1"/>
                </a:solidFill>
              </a:rPr>
              <a:t>localized</a:t>
            </a:r>
            <a:r>
              <a:rPr lang="fr-FR" dirty="0">
                <a:solidFill>
                  <a:schemeClr val="bg1"/>
                </a:solidFill>
              </a:rPr>
              <a:t> † </a:t>
            </a:r>
            <a:r>
              <a:rPr lang="fr-FR" dirty="0" err="1">
                <a:solidFill>
                  <a:schemeClr val="bg1"/>
                </a:solidFill>
              </a:rPr>
              <a:t>Truncular</a:t>
            </a:r>
            <a:r>
              <a:rPr lang="fr-FR" dirty="0">
                <a:solidFill>
                  <a:schemeClr val="bg1"/>
                </a:solidFill>
              </a:rPr>
              <a:t> </a:t>
            </a:r>
            <a:r>
              <a:rPr lang="fr-FR" dirty="0" err="1">
                <a:solidFill>
                  <a:schemeClr val="bg1"/>
                </a:solidFill>
              </a:rPr>
              <a:t>forms</a:t>
            </a:r>
            <a:r>
              <a:rPr lang="fr-FR" dirty="0">
                <a:solidFill>
                  <a:schemeClr val="bg1"/>
                </a:solidFill>
              </a:rPr>
              <a:t> – </a:t>
            </a:r>
            <a:r>
              <a:rPr lang="fr-FR" dirty="0" err="1">
                <a:solidFill>
                  <a:schemeClr val="bg1"/>
                </a:solidFill>
              </a:rPr>
              <a:t>developmental</a:t>
            </a:r>
            <a:r>
              <a:rPr lang="fr-FR" dirty="0">
                <a:solidFill>
                  <a:schemeClr val="bg1"/>
                </a:solidFill>
              </a:rPr>
              <a:t> </a:t>
            </a:r>
            <a:r>
              <a:rPr lang="fr-FR" dirty="0" err="1">
                <a:solidFill>
                  <a:schemeClr val="bg1"/>
                </a:solidFill>
              </a:rPr>
              <a:t>arrest</a:t>
            </a:r>
            <a:r>
              <a:rPr lang="fr-FR" dirty="0">
                <a:solidFill>
                  <a:schemeClr val="bg1"/>
                </a:solidFill>
              </a:rPr>
              <a:t> </a:t>
            </a:r>
            <a:r>
              <a:rPr lang="fr-FR" dirty="0" err="1">
                <a:solidFill>
                  <a:schemeClr val="bg1"/>
                </a:solidFill>
              </a:rPr>
              <a:t>at</a:t>
            </a:r>
            <a:r>
              <a:rPr lang="fr-FR" dirty="0">
                <a:solidFill>
                  <a:schemeClr val="bg1"/>
                </a:solidFill>
              </a:rPr>
              <a:t> the </a:t>
            </a:r>
            <a:r>
              <a:rPr lang="fr-FR" dirty="0" err="1">
                <a:solidFill>
                  <a:schemeClr val="bg1"/>
                </a:solidFill>
              </a:rPr>
              <a:t>later</a:t>
            </a:r>
            <a:r>
              <a:rPr lang="fr-FR" dirty="0">
                <a:solidFill>
                  <a:schemeClr val="bg1"/>
                </a:solidFill>
              </a:rPr>
              <a:t> stages of </a:t>
            </a:r>
            <a:r>
              <a:rPr lang="fr-FR" dirty="0" err="1">
                <a:solidFill>
                  <a:schemeClr val="bg1"/>
                </a:solidFill>
              </a:rPr>
              <a:t>embryonal</a:t>
            </a:r>
            <a:r>
              <a:rPr lang="fr-FR" dirty="0">
                <a:solidFill>
                  <a:schemeClr val="bg1"/>
                </a:solidFill>
              </a:rPr>
              <a:t> life: W </a:t>
            </a:r>
            <a:r>
              <a:rPr lang="fr-FR" dirty="0" err="1">
                <a:solidFill>
                  <a:schemeClr val="bg1"/>
                </a:solidFill>
              </a:rPr>
              <a:t>Aplasia</a:t>
            </a:r>
            <a:r>
              <a:rPr lang="fr-FR" dirty="0">
                <a:solidFill>
                  <a:schemeClr val="bg1"/>
                </a:solidFill>
              </a:rPr>
              <a:t> or obstruction </a:t>
            </a:r>
            <a:r>
              <a:rPr lang="fr-FR" dirty="0" err="1">
                <a:solidFill>
                  <a:schemeClr val="bg1"/>
                </a:solidFill>
              </a:rPr>
              <a:t>Hypoplasia</a:t>
            </a:r>
            <a:r>
              <a:rPr lang="fr-FR" dirty="0">
                <a:solidFill>
                  <a:schemeClr val="bg1"/>
                </a:solidFill>
              </a:rPr>
              <a:t>; </a:t>
            </a:r>
            <a:r>
              <a:rPr lang="fr-FR" dirty="0" err="1">
                <a:solidFill>
                  <a:schemeClr val="bg1"/>
                </a:solidFill>
              </a:rPr>
              <a:t>aplasia</a:t>
            </a:r>
            <a:r>
              <a:rPr lang="fr-FR" dirty="0">
                <a:solidFill>
                  <a:schemeClr val="bg1"/>
                </a:solidFill>
              </a:rPr>
              <a:t>; hyperplasia; </a:t>
            </a:r>
            <a:r>
              <a:rPr lang="fr-FR" dirty="0" err="1">
                <a:solidFill>
                  <a:schemeClr val="bg1"/>
                </a:solidFill>
              </a:rPr>
              <a:t>Stenosis</a:t>
            </a:r>
            <a:r>
              <a:rPr lang="fr-FR" dirty="0">
                <a:solidFill>
                  <a:schemeClr val="bg1"/>
                </a:solidFill>
              </a:rPr>
              <a:t>; membrane; </a:t>
            </a:r>
            <a:r>
              <a:rPr lang="fr-FR" dirty="0" err="1">
                <a:solidFill>
                  <a:schemeClr val="bg1"/>
                </a:solidFill>
              </a:rPr>
              <a:t>congenital</a:t>
            </a:r>
            <a:r>
              <a:rPr lang="fr-FR" dirty="0">
                <a:solidFill>
                  <a:schemeClr val="bg1"/>
                </a:solidFill>
              </a:rPr>
              <a:t> </a:t>
            </a:r>
            <a:r>
              <a:rPr lang="fr-FR" dirty="0" err="1">
                <a:solidFill>
                  <a:schemeClr val="bg1"/>
                </a:solidFill>
              </a:rPr>
              <a:t>spur</a:t>
            </a:r>
            <a:r>
              <a:rPr lang="fr-FR" dirty="0">
                <a:solidFill>
                  <a:schemeClr val="bg1"/>
                </a:solidFill>
              </a:rPr>
              <a:t>; W Dilatation; </a:t>
            </a:r>
            <a:r>
              <a:rPr lang="fr-FR" dirty="0" err="1">
                <a:solidFill>
                  <a:schemeClr val="bg1"/>
                </a:solidFill>
              </a:rPr>
              <a:t>Localized</a:t>
            </a:r>
            <a:r>
              <a:rPr lang="fr-FR" dirty="0">
                <a:solidFill>
                  <a:schemeClr val="bg1"/>
                </a:solidFill>
              </a:rPr>
              <a:t> (</a:t>
            </a:r>
            <a:r>
              <a:rPr lang="fr-FR" dirty="0" err="1">
                <a:solidFill>
                  <a:schemeClr val="bg1"/>
                </a:solidFill>
              </a:rPr>
              <a:t>aneurysm</a:t>
            </a:r>
            <a:r>
              <a:rPr lang="fr-FR" dirty="0">
                <a:solidFill>
                  <a:schemeClr val="bg1"/>
                </a:solidFill>
              </a:rPr>
              <a:t>); Diffuse (</a:t>
            </a:r>
            <a:r>
              <a:rPr lang="fr-FR" dirty="0" err="1">
                <a:solidFill>
                  <a:schemeClr val="bg1"/>
                </a:solidFill>
              </a:rPr>
              <a:t>ectasia</a:t>
            </a:r>
            <a:r>
              <a:rPr lang="fr-FR" dirty="0">
                <a:solidFill>
                  <a:schemeClr val="bg1"/>
                </a:solidFill>
              </a:rPr>
              <a:t>).</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381000" y="304800"/>
            <a:ext cx="8534400" cy="838200"/>
          </a:xfrm>
        </p:spPr>
        <p:txBody>
          <a:bodyPr/>
          <a:lstStyle/>
          <a:p>
            <a:r>
              <a:rPr lang="en-US" sz="2800" b="1">
                <a:solidFill>
                  <a:schemeClr val="tx1"/>
                </a:solidFill>
              </a:rPr>
              <a:t>Classification ISSVA </a:t>
            </a:r>
          </a:p>
        </p:txBody>
      </p:sp>
      <p:graphicFrame>
        <p:nvGraphicFramePr>
          <p:cNvPr id="30723" name="Object 3"/>
          <p:cNvGraphicFramePr>
            <a:graphicFrameLocks noGrp="1" noChangeAspect="1"/>
          </p:cNvGraphicFramePr>
          <p:nvPr>
            <p:ph type="dgm" idx="4294967295"/>
          </p:nvPr>
        </p:nvGraphicFramePr>
        <p:xfrm>
          <a:off x="263525" y="1828800"/>
          <a:ext cx="8613775" cy="2565400"/>
        </p:xfrm>
        <a:graphic>
          <a:graphicData uri="http://schemas.openxmlformats.org/presentationml/2006/ole">
            <mc:AlternateContent xmlns:mc="http://schemas.openxmlformats.org/markup-compatibility/2006">
              <mc:Choice xmlns:v="urn:schemas-microsoft-com:vml" Requires="v">
                <p:oleObj spid="_x0000_s219138" name="MS Org Chart" r:id="rId2" imgW="2025360" imgH="603000" progId="">
                  <p:embed followColorScheme="full"/>
                </p:oleObj>
              </mc:Choice>
              <mc:Fallback>
                <p:oleObj name="MS Org Chart" r:id="rId2" imgW="2025360" imgH="603000" progId="">
                  <p:embed followColorScheme="full"/>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1828800"/>
                        <a:ext cx="8613775" cy="256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4" name="Text Box 4"/>
          <p:cNvSpPr txBox="1">
            <a:spLocks noChangeArrowheads="1"/>
          </p:cNvSpPr>
          <p:nvPr/>
        </p:nvSpPr>
        <p:spPr bwMode="auto">
          <a:xfrm>
            <a:off x="0" y="5546725"/>
            <a:ext cx="4876800" cy="641350"/>
          </a:xfrm>
          <a:prstGeom prst="rect">
            <a:avLst/>
          </a:prstGeom>
          <a:noFill/>
          <a:ln w="9525">
            <a:noFill/>
            <a:miter lim="800000"/>
            <a:headEnd/>
            <a:tailEnd/>
          </a:ln>
        </p:spPr>
        <p:txBody>
          <a:bodyPr>
            <a:spAutoFit/>
          </a:bodyPr>
          <a:lstStyle/>
          <a:p>
            <a:pPr eaLnBrk="0" hangingPunct="0">
              <a:spcBef>
                <a:spcPct val="50000"/>
              </a:spcBef>
            </a:pPr>
            <a:r>
              <a:rPr lang="fr-FR" b="1">
                <a:latin typeface="Arial Unicode MS" pitchFamily="34" charset="-128"/>
              </a:rPr>
              <a:t>Enjolras &amp; Mulliken, Adv Dermatol 1998.                                                   Hand &amp; Frieden, Am J Med Genet 2002.</a:t>
            </a:r>
          </a:p>
        </p:txBody>
      </p:sp>
      <p:sp>
        <p:nvSpPr>
          <p:cNvPr id="30725" name="Text Box 5"/>
          <p:cNvSpPr txBox="1">
            <a:spLocks noChangeArrowheads="1"/>
          </p:cNvSpPr>
          <p:nvPr/>
        </p:nvSpPr>
        <p:spPr bwMode="auto">
          <a:xfrm>
            <a:off x="5029200" y="5410200"/>
            <a:ext cx="3810000" cy="831850"/>
          </a:xfrm>
          <a:prstGeom prst="rect">
            <a:avLst/>
          </a:prstGeom>
          <a:solidFill>
            <a:schemeClr val="accent1"/>
          </a:solidFill>
          <a:ln w="9525">
            <a:solidFill>
              <a:schemeClr val="accent1"/>
            </a:solidFill>
            <a:miter lim="800000"/>
            <a:headEnd/>
            <a:tailEnd/>
          </a:ln>
        </p:spPr>
        <p:txBody>
          <a:bodyPr>
            <a:spAutoFit/>
          </a:bodyPr>
          <a:lstStyle/>
          <a:p>
            <a:pPr>
              <a:spcBef>
                <a:spcPct val="50000"/>
              </a:spcBef>
            </a:pPr>
            <a:r>
              <a:rPr lang="fr-FR" sz="2400" b="1"/>
              <a:t>Sd combinés</a:t>
            </a:r>
            <a:r>
              <a:rPr lang="fr-FR" sz="2400"/>
              <a:t> (Protée , KT=MCVL, PKW,Cobb)</a:t>
            </a:r>
          </a:p>
        </p:txBody>
      </p:sp>
      <p:grpSp>
        <p:nvGrpSpPr>
          <p:cNvPr id="2" name="Group 6"/>
          <p:cNvGrpSpPr>
            <a:grpSpLocks/>
          </p:cNvGrpSpPr>
          <p:nvPr/>
        </p:nvGrpSpPr>
        <p:grpSpPr bwMode="auto">
          <a:xfrm>
            <a:off x="5943600" y="4495800"/>
            <a:ext cx="1905000" cy="719138"/>
            <a:chOff x="1147" y="2928"/>
            <a:chExt cx="697" cy="380"/>
          </a:xfrm>
        </p:grpSpPr>
        <p:sp>
          <p:nvSpPr>
            <p:cNvPr id="157703" name="Freeform 7"/>
            <p:cNvSpPr>
              <a:spLocks/>
            </p:cNvSpPr>
            <p:nvPr/>
          </p:nvSpPr>
          <p:spPr bwMode="auto">
            <a:xfrm>
              <a:off x="1147" y="2928"/>
              <a:ext cx="697" cy="380"/>
            </a:xfrm>
            <a:custGeom>
              <a:avLst/>
              <a:gdLst/>
              <a:ahLst/>
              <a:cxnLst>
                <a:cxn ang="0">
                  <a:pos x="0" y="0"/>
                </a:cxn>
                <a:cxn ang="0">
                  <a:pos x="0" y="0"/>
                </a:cxn>
                <a:cxn ang="0">
                  <a:pos x="696" y="0"/>
                </a:cxn>
                <a:cxn ang="0">
                  <a:pos x="696" y="379"/>
                </a:cxn>
                <a:cxn ang="0">
                  <a:pos x="0" y="379"/>
                </a:cxn>
                <a:cxn ang="0">
                  <a:pos x="0" y="0"/>
                </a:cxn>
                <a:cxn ang="0">
                  <a:pos x="0" y="0"/>
                </a:cxn>
              </a:cxnLst>
              <a:rect l="0" t="0" r="r" b="b"/>
              <a:pathLst>
                <a:path w="697" h="380">
                  <a:moveTo>
                    <a:pt x="0" y="0"/>
                  </a:moveTo>
                  <a:lnTo>
                    <a:pt x="0" y="0"/>
                  </a:lnTo>
                  <a:lnTo>
                    <a:pt x="696" y="0"/>
                  </a:lnTo>
                  <a:lnTo>
                    <a:pt x="696" y="379"/>
                  </a:lnTo>
                  <a:lnTo>
                    <a:pt x="0" y="379"/>
                  </a:lnTo>
                  <a:lnTo>
                    <a:pt x="0" y="0"/>
                  </a:lnTo>
                  <a:lnTo>
                    <a:pt x="0" y="0"/>
                  </a:lnTo>
                </a:path>
              </a:pathLst>
            </a:custGeom>
            <a:solidFill>
              <a:srgbClr val="FFFFFF"/>
            </a:solidFill>
            <a:ln w="9525">
              <a:noFill/>
              <a:round/>
              <a:headEnd type="none" w="med" len="med"/>
              <a:tailEnd type="none" w="med" len="med"/>
            </a:ln>
            <a:effectLst>
              <a:outerShdw dist="96027" dir="2700000" algn="ctr" rotWithShape="0">
                <a:srgbClr val="404040"/>
              </a:outerShdw>
            </a:effectLst>
          </p:spPr>
          <p:txBody>
            <a:bodyPr/>
            <a:lstStyle/>
            <a:p>
              <a:pPr>
                <a:defRPr/>
              </a:pPr>
              <a:endParaRPr lang="fr-FR" sz="2400">
                <a:latin typeface="Times New Roman" charset="0"/>
              </a:endParaRPr>
            </a:p>
          </p:txBody>
        </p:sp>
        <p:sp>
          <p:nvSpPr>
            <p:cNvPr id="30728" name="Freeform 8"/>
            <p:cNvSpPr>
              <a:spLocks/>
            </p:cNvSpPr>
            <p:nvPr/>
          </p:nvSpPr>
          <p:spPr bwMode="auto">
            <a:xfrm>
              <a:off x="1147" y="2928"/>
              <a:ext cx="233" cy="380"/>
            </a:xfrm>
            <a:custGeom>
              <a:avLst/>
              <a:gdLst>
                <a:gd name="T0" fmla="*/ 0 w 233"/>
                <a:gd name="T1" fmla="*/ 0 h 380"/>
                <a:gd name="T2" fmla="*/ 0 w 233"/>
                <a:gd name="T3" fmla="*/ 0 h 380"/>
                <a:gd name="T4" fmla="*/ 232 w 233"/>
                <a:gd name="T5" fmla="*/ 0 h 380"/>
                <a:gd name="T6" fmla="*/ 232 w 233"/>
                <a:gd name="T7" fmla="*/ 379 h 380"/>
                <a:gd name="T8" fmla="*/ 0 w 233"/>
                <a:gd name="T9" fmla="*/ 379 h 380"/>
                <a:gd name="T10" fmla="*/ 0 w 233"/>
                <a:gd name="T11" fmla="*/ 0 h 380"/>
                <a:gd name="T12" fmla="*/ 0 w 233"/>
                <a:gd name="T13" fmla="*/ 0 h 380"/>
                <a:gd name="T14" fmla="*/ 0 60000 65536"/>
                <a:gd name="T15" fmla="*/ 0 60000 65536"/>
                <a:gd name="T16" fmla="*/ 0 60000 65536"/>
                <a:gd name="T17" fmla="*/ 0 60000 65536"/>
                <a:gd name="T18" fmla="*/ 0 60000 65536"/>
                <a:gd name="T19" fmla="*/ 0 60000 65536"/>
                <a:gd name="T20" fmla="*/ 0 60000 65536"/>
                <a:gd name="T21" fmla="*/ 0 w 233"/>
                <a:gd name="T22" fmla="*/ 0 h 380"/>
                <a:gd name="T23" fmla="*/ 233 w 233"/>
                <a:gd name="T24" fmla="*/ 380 h 3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 h="380">
                  <a:moveTo>
                    <a:pt x="0" y="0"/>
                  </a:moveTo>
                  <a:lnTo>
                    <a:pt x="0" y="0"/>
                  </a:lnTo>
                  <a:lnTo>
                    <a:pt x="232" y="0"/>
                  </a:lnTo>
                  <a:lnTo>
                    <a:pt x="232" y="379"/>
                  </a:lnTo>
                  <a:lnTo>
                    <a:pt x="0" y="379"/>
                  </a:lnTo>
                  <a:lnTo>
                    <a:pt x="0" y="0"/>
                  </a:lnTo>
                </a:path>
              </a:pathLst>
            </a:custGeom>
            <a:solidFill>
              <a:srgbClr val="4000A2"/>
            </a:solidFill>
            <a:ln w="9525">
              <a:noFill/>
              <a:round/>
              <a:headEnd/>
              <a:tailEnd/>
            </a:ln>
          </p:spPr>
          <p:txBody>
            <a:bodyPr/>
            <a:lstStyle/>
            <a:p>
              <a:endParaRPr lang="fr-FR" sz="2400">
                <a:latin typeface="Times New Roman" pitchFamily="18" charset="0"/>
              </a:endParaRPr>
            </a:p>
          </p:txBody>
        </p:sp>
        <p:sp>
          <p:nvSpPr>
            <p:cNvPr id="30729" name="Freeform 9"/>
            <p:cNvSpPr>
              <a:spLocks/>
            </p:cNvSpPr>
            <p:nvPr/>
          </p:nvSpPr>
          <p:spPr bwMode="auto">
            <a:xfrm>
              <a:off x="1615" y="2928"/>
              <a:ext cx="229" cy="380"/>
            </a:xfrm>
            <a:custGeom>
              <a:avLst/>
              <a:gdLst>
                <a:gd name="T0" fmla="*/ 0 w 229"/>
                <a:gd name="T1" fmla="*/ 0 h 380"/>
                <a:gd name="T2" fmla="*/ 228 w 229"/>
                <a:gd name="T3" fmla="*/ 0 h 380"/>
                <a:gd name="T4" fmla="*/ 228 w 229"/>
                <a:gd name="T5" fmla="*/ 379 h 380"/>
                <a:gd name="T6" fmla="*/ 0 w 229"/>
                <a:gd name="T7" fmla="*/ 379 h 380"/>
                <a:gd name="T8" fmla="*/ 0 w 229"/>
                <a:gd name="T9" fmla="*/ 0 h 380"/>
                <a:gd name="T10" fmla="*/ 0 w 229"/>
                <a:gd name="T11" fmla="*/ 0 h 380"/>
                <a:gd name="T12" fmla="*/ 0 60000 65536"/>
                <a:gd name="T13" fmla="*/ 0 60000 65536"/>
                <a:gd name="T14" fmla="*/ 0 60000 65536"/>
                <a:gd name="T15" fmla="*/ 0 60000 65536"/>
                <a:gd name="T16" fmla="*/ 0 60000 65536"/>
                <a:gd name="T17" fmla="*/ 0 60000 65536"/>
                <a:gd name="T18" fmla="*/ 0 w 229"/>
                <a:gd name="T19" fmla="*/ 0 h 380"/>
                <a:gd name="T20" fmla="*/ 229 w 229"/>
                <a:gd name="T21" fmla="*/ 380 h 380"/>
              </a:gdLst>
              <a:ahLst/>
              <a:cxnLst>
                <a:cxn ang="T12">
                  <a:pos x="T0" y="T1"/>
                </a:cxn>
                <a:cxn ang="T13">
                  <a:pos x="T2" y="T3"/>
                </a:cxn>
                <a:cxn ang="T14">
                  <a:pos x="T4" y="T5"/>
                </a:cxn>
                <a:cxn ang="T15">
                  <a:pos x="T6" y="T7"/>
                </a:cxn>
                <a:cxn ang="T16">
                  <a:pos x="T8" y="T9"/>
                </a:cxn>
                <a:cxn ang="T17">
                  <a:pos x="T10" y="T11"/>
                </a:cxn>
              </a:cxnLst>
              <a:rect l="T18" t="T19" r="T20" b="T21"/>
              <a:pathLst>
                <a:path w="229" h="380">
                  <a:moveTo>
                    <a:pt x="0" y="0"/>
                  </a:moveTo>
                  <a:lnTo>
                    <a:pt x="228" y="0"/>
                  </a:lnTo>
                  <a:lnTo>
                    <a:pt x="228" y="379"/>
                  </a:lnTo>
                  <a:lnTo>
                    <a:pt x="0" y="379"/>
                  </a:lnTo>
                  <a:lnTo>
                    <a:pt x="0" y="0"/>
                  </a:lnTo>
                </a:path>
              </a:pathLst>
            </a:custGeom>
            <a:solidFill>
              <a:srgbClr val="FF0000"/>
            </a:solidFill>
            <a:ln w="9525">
              <a:noFill/>
              <a:round/>
              <a:headEnd/>
              <a:tailEnd/>
            </a:ln>
          </p:spPr>
          <p:txBody>
            <a:bodyPr/>
            <a:lstStyle/>
            <a:p>
              <a:endParaRPr lang="fr-FR" sz="2400">
                <a:latin typeface="Times New Roman" pitchFamily="18" charset="0"/>
              </a:endParaRPr>
            </a:p>
          </p:txBody>
        </p:sp>
        <p:sp>
          <p:nvSpPr>
            <p:cNvPr id="30730" name="Freeform 10"/>
            <p:cNvSpPr>
              <a:spLocks/>
            </p:cNvSpPr>
            <p:nvPr/>
          </p:nvSpPr>
          <p:spPr bwMode="auto">
            <a:xfrm>
              <a:off x="1147" y="2928"/>
              <a:ext cx="697" cy="380"/>
            </a:xfrm>
            <a:custGeom>
              <a:avLst/>
              <a:gdLst>
                <a:gd name="T0" fmla="*/ 0 w 697"/>
                <a:gd name="T1" fmla="*/ 0 h 380"/>
                <a:gd name="T2" fmla="*/ 0 w 697"/>
                <a:gd name="T3" fmla="*/ 0 h 380"/>
                <a:gd name="T4" fmla="*/ 696 w 697"/>
                <a:gd name="T5" fmla="*/ 0 h 380"/>
                <a:gd name="T6" fmla="*/ 696 w 697"/>
                <a:gd name="T7" fmla="*/ 379 h 380"/>
                <a:gd name="T8" fmla="*/ 0 w 697"/>
                <a:gd name="T9" fmla="*/ 379 h 380"/>
                <a:gd name="T10" fmla="*/ 0 w 697"/>
                <a:gd name="T11" fmla="*/ 0 h 380"/>
                <a:gd name="T12" fmla="*/ 0 w 697"/>
                <a:gd name="T13" fmla="*/ 0 h 380"/>
                <a:gd name="T14" fmla="*/ 0 60000 65536"/>
                <a:gd name="T15" fmla="*/ 0 60000 65536"/>
                <a:gd name="T16" fmla="*/ 0 60000 65536"/>
                <a:gd name="T17" fmla="*/ 0 60000 65536"/>
                <a:gd name="T18" fmla="*/ 0 60000 65536"/>
                <a:gd name="T19" fmla="*/ 0 60000 65536"/>
                <a:gd name="T20" fmla="*/ 0 60000 65536"/>
                <a:gd name="T21" fmla="*/ 0 w 697"/>
                <a:gd name="T22" fmla="*/ 0 h 380"/>
                <a:gd name="T23" fmla="*/ 697 w 697"/>
                <a:gd name="T24" fmla="*/ 380 h 3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7" h="380">
                  <a:moveTo>
                    <a:pt x="0" y="0"/>
                  </a:moveTo>
                  <a:lnTo>
                    <a:pt x="0" y="0"/>
                  </a:lnTo>
                  <a:lnTo>
                    <a:pt x="696" y="0"/>
                  </a:lnTo>
                  <a:lnTo>
                    <a:pt x="696" y="379"/>
                  </a:lnTo>
                  <a:lnTo>
                    <a:pt x="0" y="379"/>
                  </a:lnTo>
                  <a:lnTo>
                    <a:pt x="0" y="0"/>
                  </a:lnTo>
                </a:path>
              </a:pathLst>
            </a:custGeom>
            <a:noFill/>
            <a:ln w="18673">
              <a:solidFill>
                <a:srgbClr val="000000"/>
              </a:solidFill>
              <a:round/>
              <a:headEnd/>
              <a:tailEnd/>
            </a:ln>
          </p:spPr>
          <p:txBody>
            <a:bodyPr/>
            <a:lstStyle/>
            <a:p>
              <a:endParaRPr lang="fr-FR" sz="2400">
                <a:latin typeface="Times New Roman" pitchFamily="18" charset="0"/>
              </a:endParaRPr>
            </a:p>
          </p:txBody>
        </p:sp>
      </p:gr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7" name="Group 7"/>
          <p:cNvGrpSpPr>
            <a:grpSpLocks/>
          </p:cNvGrpSpPr>
          <p:nvPr/>
        </p:nvGrpSpPr>
        <p:grpSpPr bwMode="auto">
          <a:xfrm>
            <a:off x="3657600" y="2971800"/>
            <a:ext cx="1524000" cy="1524000"/>
            <a:chOff x="672" y="1920"/>
            <a:chExt cx="960" cy="960"/>
          </a:xfrm>
        </p:grpSpPr>
        <p:grpSp>
          <p:nvGrpSpPr>
            <p:cNvPr id="133128" name="Group 8"/>
            <p:cNvGrpSpPr>
              <a:grpSpLocks/>
            </p:cNvGrpSpPr>
            <p:nvPr/>
          </p:nvGrpSpPr>
          <p:grpSpPr bwMode="auto">
            <a:xfrm>
              <a:off x="1296" y="2400"/>
              <a:ext cx="336" cy="336"/>
              <a:chOff x="816" y="1968"/>
              <a:chExt cx="336" cy="336"/>
            </a:xfrm>
          </p:grpSpPr>
          <p:sp>
            <p:nvSpPr>
              <p:cNvPr id="133129" name="Oval 9"/>
              <p:cNvSpPr>
                <a:spLocks noChangeArrowheads="1"/>
              </p:cNvSpPr>
              <p:nvPr/>
            </p:nvSpPr>
            <p:spPr bwMode="auto">
              <a:xfrm>
                <a:off x="816" y="1968"/>
                <a:ext cx="336" cy="336"/>
              </a:xfrm>
              <a:prstGeom prst="ellipse">
                <a:avLst/>
              </a:prstGeom>
              <a:solidFill>
                <a:srgbClr val="FF00FF"/>
              </a:solidFill>
              <a:ln w="9525">
                <a:solidFill>
                  <a:schemeClr val="tx1"/>
                </a:solidFill>
                <a:round/>
                <a:headEnd/>
                <a:tailEnd/>
              </a:ln>
              <a:effectLst/>
            </p:spPr>
            <p:txBody>
              <a:bodyPr wrap="none" anchor="ctr"/>
              <a:lstStyle/>
              <a:p>
                <a:endParaRPr lang="fr-FR"/>
              </a:p>
            </p:txBody>
          </p:sp>
          <p:sp>
            <p:nvSpPr>
              <p:cNvPr id="133130" name="Oval 10"/>
              <p:cNvSpPr>
                <a:spLocks noChangeArrowheads="1"/>
              </p:cNvSpPr>
              <p:nvPr/>
            </p:nvSpPr>
            <p:spPr bwMode="auto">
              <a:xfrm>
                <a:off x="912" y="2064"/>
                <a:ext cx="96" cy="144"/>
              </a:xfrm>
              <a:prstGeom prst="ellipse">
                <a:avLst/>
              </a:prstGeom>
              <a:solidFill>
                <a:srgbClr val="CC3300"/>
              </a:solidFill>
              <a:ln w="9525">
                <a:solidFill>
                  <a:schemeClr val="tx1"/>
                </a:solidFill>
                <a:round/>
                <a:headEnd/>
                <a:tailEnd/>
              </a:ln>
              <a:effectLst/>
            </p:spPr>
            <p:txBody>
              <a:bodyPr wrap="none" anchor="ctr"/>
              <a:lstStyle/>
              <a:p>
                <a:endParaRPr lang="fr-FR"/>
              </a:p>
            </p:txBody>
          </p:sp>
        </p:grpSp>
        <p:grpSp>
          <p:nvGrpSpPr>
            <p:cNvPr id="133131" name="Group 11"/>
            <p:cNvGrpSpPr>
              <a:grpSpLocks/>
            </p:cNvGrpSpPr>
            <p:nvPr/>
          </p:nvGrpSpPr>
          <p:grpSpPr bwMode="auto">
            <a:xfrm>
              <a:off x="672" y="2064"/>
              <a:ext cx="336" cy="336"/>
              <a:chOff x="816" y="1968"/>
              <a:chExt cx="336" cy="336"/>
            </a:xfrm>
          </p:grpSpPr>
          <p:sp>
            <p:nvSpPr>
              <p:cNvPr id="133132" name="Oval 12"/>
              <p:cNvSpPr>
                <a:spLocks noChangeArrowheads="1"/>
              </p:cNvSpPr>
              <p:nvPr/>
            </p:nvSpPr>
            <p:spPr bwMode="auto">
              <a:xfrm>
                <a:off x="816" y="1968"/>
                <a:ext cx="336" cy="336"/>
              </a:xfrm>
              <a:prstGeom prst="ellipse">
                <a:avLst/>
              </a:prstGeom>
              <a:solidFill>
                <a:srgbClr val="FF00FF"/>
              </a:solidFill>
              <a:ln w="9525">
                <a:solidFill>
                  <a:schemeClr val="tx1"/>
                </a:solidFill>
                <a:round/>
                <a:headEnd/>
                <a:tailEnd/>
              </a:ln>
              <a:effectLst/>
            </p:spPr>
            <p:txBody>
              <a:bodyPr wrap="none" anchor="ctr"/>
              <a:lstStyle/>
              <a:p>
                <a:endParaRPr lang="fr-FR"/>
              </a:p>
            </p:txBody>
          </p:sp>
          <p:sp>
            <p:nvSpPr>
              <p:cNvPr id="133133" name="Oval 13"/>
              <p:cNvSpPr>
                <a:spLocks noChangeArrowheads="1"/>
              </p:cNvSpPr>
              <p:nvPr/>
            </p:nvSpPr>
            <p:spPr bwMode="auto">
              <a:xfrm>
                <a:off x="912" y="2064"/>
                <a:ext cx="96" cy="144"/>
              </a:xfrm>
              <a:prstGeom prst="ellipse">
                <a:avLst/>
              </a:prstGeom>
              <a:solidFill>
                <a:srgbClr val="CC3300"/>
              </a:solidFill>
              <a:ln w="9525">
                <a:solidFill>
                  <a:schemeClr val="tx1"/>
                </a:solidFill>
                <a:round/>
                <a:headEnd/>
                <a:tailEnd/>
              </a:ln>
              <a:effectLst/>
            </p:spPr>
            <p:txBody>
              <a:bodyPr wrap="none" anchor="ctr"/>
              <a:lstStyle/>
              <a:p>
                <a:endParaRPr lang="fr-FR"/>
              </a:p>
            </p:txBody>
          </p:sp>
        </p:grpSp>
        <p:grpSp>
          <p:nvGrpSpPr>
            <p:cNvPr id="133134" name="Group 14"/>
            <p:cNvGrpSpPr>
              <a:grpSpLocks/>
            </p:cNvGrpSpPr>
            <p:nvPr/>
          </p:nvGrpSpPr>
          <p:grpSpPr bwMode="auto">
            <a:xfrm>
              <a:off x="960" y="2256"/>
              <a:ext cx="336" cy="336"/>
              <a:chOff x="816" y="1968"/>
              <a:chExt cx="336" cy="336"/>
            </a:xfrm>
          </p:grpSpPr>
          <p:sp>
            <p:nvSpPr>
              <p:cNvPr id="133135" name="Oval 15"/>
              <p:cNvSpPr>
                <a:spLocks noChangeArrowheads="1"/>
              </p:cNvSpPr>
              <p:nvPr/>
            </p:nvSpPr>
            <p:spPr bwMode="auto">
              <a:xfrm>
                <a:off x="816" y="1968"/>
                <a:ext cx="336" cy="336"/>
              </a:xfrm>
              <a:prstGeom prst="ellipse">
                <a:avLst/>
              </a:prstGeom>
              <a:solidFill>
                <a:srgbClr val="FF00FF"/>
              </a:solidFill>
              <a:ln w="9525">
                <a:solidFill>
                  <a:schemeClr val="tx1"/>
                </a:solidFill>
                <a:round/>
                <a:headEnd/>
                <a:tailEnd/>
              </a:ln>
              <a:effectLst/>
            </p:spPr>
            <p:txBody>
              <a:bodyPr wrap="none" anchor="ctr"/>
              <a:lstStyle/>
              <a:p>
                <a:endParaRPr lang="fr-FR"/>
              </a:p>
            </p:txBody>
          </p:sp>
          <p:sp>
            <p:nvSpPr>
              <p:cNvPr id="133136" name="Oval 16"/>
              <p:cNvSpPr>
                <a:spLocks noChangeArrowheads="1"/>
              </p:cNvSpPr>
              <p:nvPr/>
            </p:nvSpPr>
            <p:spPr bwMode="auto">
              <a:xfrm>
                <a:off x="912" y="2064"/>
                <a:ext cx="96" cy="144"/>
              </a:xfrm>
              <a:prstGeom prst="ellipse">
                <a:avLst/>
              </a:prstGeom>
              <a:solidFill>
                <a:srgbClr val="CC3300"/>
              </a:solidFill>
              <a:ln w="9525">
                <a:solidFill>
                  <a:schemeClr val="tx1"/>
                </a:solidFill>
                <a:round/>
                <a:headEnd/>
                <a:tailEnd/>
              </a:ln>
              <a:effectLst/>
            </p:spPr>
            <p:txBody>
              <a:bodyPr wrap="none" anchor="ctr"/>
              <a:lstStyle/>
              <a:p>
                <a:endParaRPr lang="fr-FR"/>
              </a:p>
            </p:txBody>
          </p:sp>
        </p:grpSp>
        <p:grpSp>
          <p:nvGrpSpPr>
            <p:cNvPr id="133137" name="Group 17"/>
            <p:cNvGrpSpPr>
              <a:grpSpLocks/>
            </p:cNvGrpSpPr>
            <p:nvPr/>
          </p:nvGrpSpPr>
          <p:grpSpPr bwMode="auto">
            <a:xfrm>
              <a:off x="672" y="2400"/>
              <a:ext cx="336" cy="336"/>
              <a:chOff x="816" y="1968"/>
              <a:chExt cx="336" cy="336"/>
            </a:xfrm>
          </p:grpSpPr>
          <p:sp>
            <p:nvSpPr>
              <p:cNvPr id="133138" name="Oval 18"/>
              <p:cNvSpPr>
                <a:spLocks noChangeArrowheads="1"/>
              </p:cNvSpPr>
              <p:nvPr/>
            </p:nvSpPr>
            <p:spPr bwMode="auto">
              <a:xfrm>
                <a:off x="816" y="1968"/>
                <a:ext cx="336" cy="336"/>
              </a:xfrm>
              <a:prstGeom prst="ellipse">
                <a:avLst/>
              </a:prstGeom>
              <a:solidFill>
                <a:srgbClr val="FF00FF"/>
              </a:solidFill>
              <a:ln w="9525">
                <a:solidFill>
                  <a:schemeClr val="tx1"/>
                </a:solidFill>
                <a:round/>
                <a:headEnd/>
                <a:tailEnd/>
              </a:ln>
              <a:effectLst/>
            </p:spPr>
            <p:txBody>
              <a:bodyPr wrap="none" anchor="ctr"/>
              <a:lstStyle/>
              <a:p>
                <a:endParaRPr lang="fr-FR"/>
              </a:p>
            </p:txBody>
          </p:sp>
          <p:sp>
            <p:nvSpPr>
              <p:cNvPr id="133139" name="Oval 19"/>
              <p:cNvSpPr>
                <a:spLocks noChangeArrowheads="1"/>
              </p:cNvSpPr>
              <p:nvPr/>
            </p:nvSpPr>
            <p:spPr bwMode="auto">
              <a:xfrm>
                <a:off x="912" y="2064"/>
                <a:ext cx="96" cy="144"/>
              </a:xfrm>
              <a:prstGeom prst="ellipse">
                <a:avLst/>
              </a:prstGeom>
              <a:solidFill>
                <a:srgbClr val="CC3300"/>
              </a:solidFill>
              <a:ln w="9525">
                <a:solidFill>
                  <a:schemeClr val="tx1"/>
                </a:solidFill>
                <a:round/>
                <a:headEnd/>
                <a:tailEnd/>
              </a:ln>
              <a:effectLst/>
            </p:spPr>
            <p:txBody>
              <a:bodyPr wrap="none" anchor="ctr"/>
              <a:lstStyle/>
              <a:p>
                <a:endParaRPr lang="fr-FR"/>
              </a:p>
            </p:txBody>
          </p:sp>
        </p:grpSp>
        <p:grpSp>
          <p:nvGrpSpPr>
            <p:cNvPr id="133140" name="Group 20"/>
            <p:cNvGrpSpPr>
              <a:grpSpLocks/>
            </p:cNvGrpSpPr>
            <p:nvPr/>
          </p:nvGrpSpPr>
          <p:grpSpPr bwMode="auto">
            <a:xfrm>
              <a:off x="960" y="2544"/>
              <a:ext cx="336" cy="336"/>
              <a:chOff x="816" y="1968"/>
              <a:chExt cx="336" cy="336"/>
            </a:xfrm>
          </p:grpSpPr>
          <p:sp>
            <p:nvSpPr>
              <p:cNvPr id="133141" name="Oval 21"/>
              <p:cNvSpPr>
                <a:spLocks noChangeArrowheads="1"/>
              </p:cNvSpPr>
              <p:nvPr/>
            </p:nvSpPr>
            <p:spPr bwMode="auto">
              <a:xfrm>
                <a:off x="816" y="1968"/>
                <a:ext cx="336" cy="336"/>
              </a:xfrm>
              <a:prstGeom prst="ellipse">
                <a:avLst/>
              </a:prstGeom>
              <a:solidFill>
                <a:srgbClr val="FF00FF"/>
              </a:solidFill>
              <a:ln w="9525">
                <a:solidFill>
                  <a:schemeClr val="tx1"/>
                </a:solidFill>
                <a:round/>
                <a:headEnd/>
                <a:tailEnd/>
              </a:ln>
              <a:effectLst/>
            </p:spPr>
            <p:txBody>
              <a:bodyPr wrap="none" anchor="ctr"/>
              <a:lstStyle/>
              <a:p>
                <a:endParaRPr lang="fr-FR"/>
              </a:p>
            </p:txBody>
          </p:sp>
          <p:sp>
            <p:nvSpPr>
              <p:cNvPr id="133142" name="Oval 22"/>
              <p:cNvSpPr>
                <a:spLocks noChangeArrowheads="1"/>
              </p:cNvSpPr>
              <p:nvPr/>
            </p:nvSpPr>
            <p:spPr bwMode="auto">
              <a:xfrm>
                <a:off x="912" y="2064"/>
                <a:ext cx="96" cy="144"/>
              </a:xfrm>
              <a:prstGeom prst="ellipse">
                <a:avLst/>
              </a:prstGeom>
              <a:solidFill>
                <a:srgbClr val="CC3300"/>
              </a:solidFill>
              <a:ln w="9525">
                <a:solidFill>
                  <a:schemeClr val="tx1"/>
                </a:solidFill>
                <a:round/>
                <a:headEnd/>
                <a:tailEnd/>
              </a:ln>
              <a:effectLst/>
            </p:spPr>
            <p:txBody>
              <a:bodyPr wrap="none" anchor="ctr"/>
              <a:lstStyle/>
              <a:p>
                <a:endParaRPr lang="fr-FR"/>
              </a:p>
            </p:txBody>
          </p:sp>
        </p:grpSp>
        <p:grpSp>
          <p:nvGrpSpPr>
            <p:cNvPr id="133143" name="Group 23"/>
            <p:cNvGrpSpPr>
              <a:grpSpLocks/>
            </p:cNvGrpSpPr>
            <p:nvPr/>
          </p:nvGrpSpPr>
          <p:grpSpPr bwMode="auto">
            <a:xfrm>
              <a:off x="960" y="1920"/>
              <a:ext cx="336" cy="336"/>
              <a:chOff x="816" y="1968"/>
              <a:chExt cx="336" cy="336"/>
            </a:xfrm>
          </p:grpSpPr>
          <p:sp>
            <p:nvSpPr>
              <p:cNvPr id="133144" name="Oval 24"/>
              <p:cNvSpPr>
                <a:spLocks noChangeArrowheads="1"/>
              </p:cNvSpPr>
              <p:nvPr/>
            </p:nvSpPr>
            <p:spPr bwMode="auto">
              <a:xfrm>
                <a:off x="816" y="1968"/>
                <a:ext cx="336" cy="336"/>
              </a:xfrm>
              <a:prstGeom prst="ellipse">
                <a:avLst/>
              </a:prstGeom>
              <a:solidFill>
                <a:srgbClr val="FF00FF"/>
              </a:solidFill>
              <a:ln w="9525">
                <a:solidFill>
                  <a:schemeClr val="tx1"/>
                </a:solidFill>
                <a:round/>
                <a:headEnd/>
                <a:tailEnd/>
              </a:ln>
              <a:effectLst/>
            </p:spPr>
            <p:txBody>
              <a:bodyPr wrap="none" anchor="ctr"/>
              <a:lstStyle/>
              <a:p>
                <a:endParaRPr lang="fr-FR"/>
              </a:p>
            </p:txBody>
          </p:sp>
          <p:sp>
            <p:nvSpPr>
              <p:cNvPr id="133145" name="Oval 25"/>
              <p:cNvSpPr>
                <a:spLocks noChangeArrowheads="1"/>
              </p:cNvSpPr>
              <p:nvPr/>
            </p:nvSpPr>
            <p:spPr bwMode="auto">
              <a:xfrm>
                <a:off x="912" y="2064"/>
                <a:ext cx="96" cy="144"/>
              </a:xfrm>
              <a:prstGeom prst="ellipse">
                <a:avLst/>
              </a:prstGeom>
              <a:solidFill>
                <a:srgbClr val="CC3300"/>
              </a:solidFill>
              <a:ln w="9525">
                <a:solidFill>
                  <a:schemeClr val="tx1"/>
                </a:solidFill>
                <a:round/>
                <a:headEnd/>
                <a:tailEnd/>
              </a:ln>
              <a:effectLst/>
            </p:spPr>
            <p:txBody>
              <a:bodyPr wrap="none" anchor="ctr"/>
              <a:lstStyle/>
              <a:p>
                <a:endParaRPr lang="fr-FR"/>
              </a:p>
            </p:txBody>
          </p:sp>
        </p:grpSp>
        <p:grpSp>
          <p:nvGrpSpPr>
            <p:cNvPr id="133146" name="Group 26"/>
            <p:cNvGrpSpPr>
              <a:grpSpLocks/>
            </p:cNvGrpSpPr>
            <p:nvPr/>
          </p:nvGrpSpPr>
          <p:grpSpPr bwMode="auto">
            <a:xfrm>
              <a:off x="1296" y="2064"/>
              <a:ext cx="336" cy="336"/>
              <a:chOff x="816" y="1968"/>
              <a:chExt cx="336" cy="336"/>
            </a:xfrm>
          </p:grpSpPr>
          <p:sp>
            <p:nvSpPr>
              <p:cNvPr id="133147" name="Oval 27"/>
              <p:cNvSpPr>
                <a:spLocks noChangeArrowheads="1"/>
              </p:cNvSpPr>
              <p:nvPr/>
            </p:nvSpPr>
            <p:spPr bwMode="auto">
              <a:xfrm>
                <a:off x="816" y="1968"/>
                <a:ext cx="336" cy="336"/>
              </a:xfrm>
              <a:prstGeom prst="ellipse">
                <a:avLst/>
              </a:prstGeom>
              <a:solidFill>
                <a:srgbClr val="FF00FF"/>
              </a:solidFill>
              <a:ln w="9525">
                <a:solidFill>
                  <a:schemeClr val="tx1"/>
                </a:solidFill>
                <a:round/>
                <a:headEnd/>
                <a:tailEnd/>
              </a:ln>
              <a:effectLst/>
            </p:spPr>
            <p:txBody>
              <a:bodyPr wrap="none" anchor="ctr"/>
              <a:lstStyle/>
              <a:p>
                <a:endParaRPr lang="fr-FR"/>
              </a:p>
            </p:txBody>
          </p:sp>
          <p:sp>
            <p:nvSpPr>
              <p:cNvPr id="133148" name="Oval 28"/>
              <p:cNvSpPr>
                <a:spLocks noChangeArrowheads="1"/>
              </p:cNvSpPr>
              <p:nvPr/>
            </p:nvSpPr>
            <p:spPr bwMode="auto">
              <a:xfrm>
                <a:off x="912" y="2064"/>
                <a:ext cx="96" cy="144"/>
              </a:xfrm>
              <a:prstGeom prst="ellipse">
                <a:avLst/>
              </a:prstGeom>
              <a:solidFill>
                <a:srgbClr val="CC3300"/>
              </a:solidFill>
              <a:ln w="9525">
                <a:solidFill>
                  <a:schemeClr val="tx1"/>
                </a:solidFill>
                <a:round/>
                <a:headEnd/>
                <a:tailEnd/>
              </a:ln>
              <a:effectLst/>
            </p:spPr>
            <p:txBody>
              <a:bodyPr wrap="none" anchor="ctr"/>
              <a:lstStyle/>
              <a:p>
                <a:endParaRPr lang="fr-FR"/>
              </a:p>
            </p:txBody>
          </p:sp>
        </p:grpSp>
      </p:grpSp>
      <p:grpSp>
        <p:nvGrpSpPr>
          <p:cNvPr id="133149" name="Group 29"/>
          <p:cNvGrpSpPr>
            <a:grpSpLocks/>
          </p:cNvGrpSpPr>
          <p:nvPr/>
        </p:nvGrpSpPr>
        <p:grpSpPr bwMode="auto">
          <a:xfrm>
            <a:off x="4648200" y="3733800"/>
            <a:ext cx="533400" cy="533400"/>
            <a:chOff x="1248" y="2064"/>
            <a:chExt cx="336" cy="336"/>
          </a:xfrm>
        </p:grpSpPr>
        <p:sp>
          <p:nvSpPr>
            <p:cNvPr id="133150" name="Oval 30" descr="Sphères"/>
            <p:cNvSpPr>
              <a:spLocks noChangeArrowheads="1"/>
            </p:cNvSpPr>
            <p:nvPr/>
          </p:nvSpPr>
          <p:spPr bwMode="auto">
            <a:xfrm>
              <a:off x="1248" y="2064"/>
              <a:ext cx="336" cy="336"/>
            </a:xfrm>
            <a:prstGeom prst="ellipse">
              <a:avLst/>
            </a:prstGeom>
            <a:pattFill prst="sphere">
              <a:fgClr>
                <a:srgbClr val="FFCC00"/>
              </a:fgClr>
              <a:bgClr>
                <a:srgbClr val="FFFFFF"/>
              </a:bgClr>
            </a:pattFill>
            <a:ln w="9525">
              <a:solidFill>
                <a:schemeClr val="tx1"/>
              </a:solidFill>
              <a:round/>
              <a:headEnd/>
              <a:tailEnd/>
            </a:ln>
            <a:effectLst/>
          </p:spPr>
          <p:txBody>
            <a:bodyPr wrap="none" anchor="ctr"/>
            <a:lstStyle/>
            <a:p>
              <a:endParaRPr lang="fr-FR"/>
            </a:p>
          </p:txBody>
        </p:sp>
        <p:sp>
          <p:nvSpPr>
            <p:cNvPr id="133151" name="Oval 31"/>
            <p:cNvSpPr>
              <a:spLocks noChangeArrowheads="1"/>
            </p:cNvSpPr>
            <p:nvPr/>
          </p:nvSpPr>
          <p:spPr bwMode="auto">
            <a:xfrm>
              <a:off x="1344" y="2160"/>
              <a:ext cx="96" cy="144"/>
            </a:xfrm>
            <a:prstGeom prst="ellipse">
              <a:avLst/>
            </a:prstGeom>
            <a:solidFill>
              <a:srgbClr val="CC3300"/>
            </a:solidFill>
            <a:ln w="9525">
              <a:solidFill>
                <a:schemeClr val="tx1"/>
              </a:solidFill>
              <a:round/>
              <a:headEnd/>
              <a:tailEnd/>
            </a:ln>
            <a:effectLst/>
          </p:spPr>
          <p:txBody>
            <a:bodyPr wrap="none" anchor="ctr"/>
            <a:lstStyle/>
            <a:p>
              <a:endParaRPr lang="fr-FR"/>
            </a:p>
          </p:txBody>
        </p:sp>
      </p:grpSp>
      <p:sp>
        <p:nvSpPr>
          <p:cNvPr id="133122" name="Text Box 2"/>
          <p:cNvSpPr txBox="1">
            <a:spLocks noChangeArrowheads="1"/>
          </p:cNvSpPr>
          <p:nvPr/>
        </p:nvSpPr>
        <p:spPr bwMode="auto">
          <a:xfrm>
            <a:off x="685800" y="685800"/>
            <a:ext cx="7848600" cy="1554163"/>
          </a:xfrm>
          <a:prstGeom prst="rect">
            <a:avLst/>
          </a:prstGeom>
          <a:noFill/>
          <a:ln w="9525">
            <a:noFill/>
            <a:miter lim="800000"/>
            <a:headEnd/>
            <a:tailEnd/>
          </a:ln>
          <a:effectLst/>
        </p:spPr>
        <p:txBody>
          <a:bodyPr>
            <a:spAutoFit/>
          </a:bodyPr>
          <a:lstStyle/>
          <a:p>
            <a:pPr algn="ctr"/>
            <a:r>
              <a:rPr lang="fr-FR" sz="3200" b="1">
                <a:solidFill>
                  <a:schemeClr val="bg1"/>
                </a:solidFill>
              </a:rPr>
              <a:t>Le type de malformation dépendra donc du </a:t>
            </a:r>
            <a:r>
              <a:rPr lang="fr-FR" sz="3200" b="1">
                <a:solidFill>
                  <a:srgbClr val="FFCC00"/>
                </a:solidFill>
              </a:rPr>
              <a:t>stade de l'embryogenèse</a:t>
            </a:r>
            <a:r>
              <a:rPr lang="fr-FR" sz="3200" b="1">
                <a:solidFill>
                  <a:schemeClr val="bg1"/>
                </a:solidFill>
              </a:rPr>
              <a:t> au cours duquel elle s’est constituée.</a:t>
            </a:r>
            <a:r>
              <a:rPr lang="fr-FR" sz="3200">
                <a:solidFill>
                  <a:schemeClr val="bg1"/>
                </a:solidFill>
              </a:rPr>
              <a:t> </a:t>
            </a:r>
          </a:p>
        </p:txBody>
      </p:sp>
      <p:grpSp>
        <p:nvGrpSpPr>
          <p:cNvPr id="133123" name="Group 3"/>
          <p:cNvGrpSpPr>
            <a:grpSpLocks/>
          </p:cNvGrpSpPr>
          <p:nvPr/>
        </p:nvGrpSpPr>
        <p:grpSpPr bwMode="auto">
          <a:xfrm>
            <a:off x="1600200" y="2514600"/>
            <a:ext cx="5334000" cy="3276600"/>
            <a:chOff x="2294" y="1846"/>
            <a:chExt cx="2026" cy="1226"/>
          </a:xfrm>
        </p:grpSpPr>
        <p:sp>
          <p:nvSpPr>
            <p:cNvPr id="133124" name="Freeform 4"/>
            <p:cNvSpPr>
              <a:spLocks/>
            </p:cNvSpPr>
            <p:nvPr/>
          </p:nvSpPr>
          <p:spPr bwMode="auto">
            <a:xfrm>
              <a:off x="2294" y="1846"/>
              <a:ext cx="2026" cy="1226"/>
            </a:xfrm>
            <a:custGeom>
              <a:avLst/>
              <a:gdLst/>
              <a:ahLst/>
              <a:cxnLst>
                <a:cxn ang="0">
                  <a:pos x="48" y="593"/>
                </a:cxn>
                <a:cxn ang="0">
                  <a:pos x="58" y="882"/>
                </a:cxn>
                <a:cxn ang="0">
                  <a:pos x="394" y="834"/>
                </a:cxn>
                <a:cxn ang="0">
                  <a:pos x="298" y="1074"/>
                </a:cxn>
                <a:cxn ang="0">
                  <a:pos x="346" y="1122"/>
                </a:cxn>
                <a:cxn ang="0">
                  <a:pos x="394" y="1218"/>
                </a:cxn>
                <a:cxn ang="0">
                  <a:pos x="442" y="1170"/>
                </a:cxn>
                <a:cxn ang="0">
                  <a:pos x="442" y="1074"/>
                </a:cxn>
                <a:cxn ang="0">
                  <a:pos x="586" y="786"/>
                </a:cxn>
                <a:cxn ang="0">
                  <a:pos x="346" y="690"/>
                </a:cxn>
                <a:cxn ang="0">
                  <a:pos x="634" y="786"/>
                </a:cxn>
                <a:cxn ang="0">
                  <a:pos x="1018" y="786"/>
                </a:cxn>
                <a:cxn ang="0">
                  <a:pos x="1114" y="738"/>
                </a:cxn>
                <a:cxn ang="0">
                  <a:pos x="1339" y="872"/>
                </a:cxn>
                <a:cxn ang="0">
                  <a:pos x="1446" y="543"/>
                </a:cxn>
                <a:cxn ang="0">
                  <a:pos x="1594" y="978"/>
                </a:cxn>
                <a:cxn ang="0">
                  <a:pos x="1978" y="690"/>
                </a:cxn>
                <a:cxn ang="0">
                  <a:pos x="1882" y="210"/>
                </a:cxn>
                <a:cxn ang="0">
                  <a:pos x="1354" y="66"/>
                </a:cxn>
                <a:cxn ang="0">
                  <a:pos x="73" y="609"/>
                </a:cxn>
              </a:cxnLst>
              <a:rect l="0" t="0" r="r" b="b"/>
              <a:pathLst>
                <a:path w="2026" h="1226">
                  <a:moveTo>
                    <a:pt x="48" y="593"/>
                  </a:moveTo>
                  <a:cubicBezTo>
                    <a:pt x="50" y="640"/>
                    <a:pt x="0" y="842"/>
                    <a:pt x="58" y="882"/>
                  </a:cubicBezTo>
                  <a:cubicBezTo>
                    <a:pt x="116" y="922"/>
                    <a:pt x="354" y="802"/>
                    <a:pt x="394" y="834"/>
                  </a:cubicBezTo>
                  <a:cubicBezTo>
                    <a:pt x="434" y="866"/>
                    <a:pt x="306" y="1026"/>
                    <a:pt x="298" y="1074"/>
                  </a:cubicBezTo>
                  <a:cubicBezTo>
                    <a:pt x="290" y="1122"/>
                    <a:pt x="330" y="1098"/>
                    <a:pt x="346" y="1122"/>
                  </a:cubicBezTo>
                  <a:cubicBezTo>
                    <a:pt x="362" y="1146"/>
                    <a:pt x="378" y="1210"/>
                    <a:pt x="394" y="1218"/>
                  </a:cubicBezTo>
                  <a:cubicBezTo>
                    <a:pt x="410" y="1226"/>
                    <a:pt x="434" y="1194"/>
                    <a:pt x="442" y="1170"/>
                  </a:cubicBezTo>
                  <a:cubicBezTo>
                    <a:pt x="450" y="1146"/>
                    <a:pt x="418" y="1138"/>
                    <a:pt x="442" y="1074"/>
                  </a:cubicBezTo>
                  <a:cubicBezTo>
                    <a:pt x="466" y="1010"/>
                    <a:pt x="602" y="850"/>
                    <a:pt x="586" y="786"/>
                  </a:cubicBezTo>
                  <a:cubicBezTo>
                    <a:pt x="570" y="722"/>
                    <a:pt x="338" y="690"/>
                    <a:pt x="346" y="690"/>
                  </a:cubicBezTo>
                  <a:cubicBezTo>
                    <a:pt x="354" y="690"/>
                    <a:pt x="522" y="770"/>
                    <a:pt x="634" y="786"/>
                  </a:cubicBezTo>
                  <a:cubicBezTo>
                    <a:pt x="746" y="802"/>
                    <a:pt x="938" y="794"/>
                    <a:pt x="1018" y="786"/>
                  </a:cubicBezTo>
                  <a:cubicBezTo>
                    <a:pt x="1098" y="778"/>
                    <a:pt x="1061" y="724"/>
                    <a:pt x="1114" y="738"/>
                  </a:cubicBezTo>
                  <a:cubicBezTo>
                    <a:pt x="1167" y="752"/>
                    <a:pt x="1284" y="904"/>
                    <a:pt x="1339" y="872"/>
                  </a:cubicBezTo>
                  <a:cubicBezTo>
                    <a:pt x="1394" y="840"/>
                    <a:pt x="1403" y="525"/>
                    <a:pt x="1446" y="543"/>
                  </a:cubicBezTo>
                  <a:cubicBezTo>
                    <a:pt x="1489" y="561"/>
                    <a:pt x="1505" y="954"/>
                    <a:pt x="1594" y="978"/>
                  </a:cubicBezTo>
                  <a:cubicBezTo>
                    <a:pt x="1683" y="1002"/>
                    <a:pt x="1930" y="818"/>
                    <a:pt x="1978" y="690"/>
                  </a:cubicBezTo>
                  <a:cubicBezTo>
                    <a:pt x="2026" y="562"/>
                    <a:pt x="1986" y="314"/>
                    <a:pt x="1882" y="210"/>
                  </a:cubicBezTo>
                  <a:cubicBezTo>
                    <a:pt x="1778" y="106"/>
                    <a:pt x="1655" y="0"/>
                    <a:pt x="1354" y="66"/>
                  </a:cubicBezTo>
                  <a:cubicBezTo>
                    <a:pt x="1053" y="132"/>
                    <a:pt x="340" y="496"/>
                    <a:pt x="73" y="609"/>
                  </a:cubicBezTo>
                </a:path>
              </a:pathLst>
            </a:custGeom>
            <a:solidFill>
              <a:srgbClr val="FF00FF"/>
            </a:solidFill>
            <a:ln w="9525">
              <a:solidFill>
                <a:schemeClr val="tx1"/>
              </a:solidFill>
              <a:round/>
              <a:headEnd/>
              <a:tailEnd/>
            </a:ln>
            <a:effectLst/>
          </p:spPr>
          <p:txBody>
            <a:bodyPr wrap="none" anchor="ctr"/>
            <a:lstStyle/>
            <a:p>
              <a:endParaRPr lang="fr-FR"/>
            </a:p>
          </p:txBody>
        </p:sp>
        <p:sp>
          <p:nvSpPr>
            <p:cNvPr id="133125" name="Freeform 5"/>
            <p:cNvSpPr>
              <a:spLocks/>
            </p:cNvSpPr>
            <p:nvPr/>
          </p:nvSpPr>
          <p:spPr bwMode="auto">
            <a:xfrm>
              <a:off x="2920" y="2344"/>
              <a:ext cx="640" cy="392"/>
            </a:xfrm>
            <a:custGeom>
              <a:avLst/>
              <a:gdLst/>
              <a:ahLst/>
              <a:cxnLst>
                <a:cxn ang="0">
                  <a:pos x="200" y="0"/>
                </a:cxn>
                <a:cxn ang="0">
                  <a:pos x="104" y="192"/>
                </a:cxn>
                <a:cxn ang="0">
                  <a:pos x="56" y="384"/>
                </a:cxn>
                <a:cxn ang="0">
                  <a:pos x="440" y="240"/>
                </a:cxn>
                <a:cxn ang="0">
                  <a:pos x="536" y="240"/>
                </a:cxn>
                <a:cxn ang="0">
                  <a:pos x="632" y="192"/>
                </a:cxn>
                <a:cxn ang="0">
                  <a:pos x="584" y="96"/>
                </a:cxn>
                <a:cxn ang="0">
                  <a:pos x="488" y="96"/>
                </a:cxn>
                <a:cxn ang="0">
                  <a:pos x="440" y="144"/>
                </a:cxn>
                <a:cxn ang="0">
                  <a:pos x="248" y="192"/>
                </a:cxn>
                <a:cxn ang="0">
                  <a:pos x="344" y="0"/>
                </a:cxn>
              </a:cxnLst>
              <a:rect l="0" t="0" r="r" b="b"/>
              <a:pathLst>
                <a:path w="640" h="392">
                  <a:moveTo>
                    <a:pt x="200" y="0"/>
                  </a:moveTo>
                  <a:cubicBezTo>
                    <a:pt x="164" y="64"/>
                    <a:pt x="128" y="128"/>
                    <a:pt x="104" y="192"/>
                  </a:cubicBezTo>
                  <a:cubicBezTo>
                    <a:pt x="80" y="256"/>
                    <a:pt x="0" y="376"/>
                    <a:pt x="56" y="384"/>
                  </a:cubicBezTo>
                  <a:cubicBezTo>
                    <a:pt x="112" y="392"/>
                    <a:pt x="360" y="264"/>
                    <a:pt x="440" y="240"/>
                  </a:cubicBezTo>
                  <a:cubicBezTo>
                    <a:pt x="520" y="216"/>
                    <a:pt x="504" y="248"/>
                    <a:pt x="536" y="240"/>
                  </a:cubicBezTo>
                  <a:cubicBezTo>
                    <a:pt x="568" y="232"/>
                    <a:pt x="624" y="216"/>
                    <a:pt x="632" y="192"/>
                  </a:cubicBezTo>
                  <a:cubicBezTo>
                    <a:pt x="640" y="168"/>
                    <a:pt x="608" y="112"/>
                    <a:pt x="584" y="96"/>
                  </a:cubicBezTo>
                  <a:cubicBezTo>
                    <a:pt x="560" y="80"/>
                    <a:pt x="512" y="88"/>
                    <a:pt x="488" y="96"/>
                  </a:cubicBezTo>
                  <a:cubicBezTo>
                    <a:pt x="464" y="104"/>
                    <a:pt x="480" y="128"/>
                    <a:pt x="440" y="144"/>
                  </a:cubicBezTo>
                  <a:cubicBezTo>
                    <a:pt x="400" y="160"/>
                    <a:pt x="264" y="216"/>
                    <a:pt x="248" y="192"/>
                  </a:cubicBezTo>
                  <a:cubicBezTo>
                    <a:pt x="232" y="168"/>
                    <a:pt x="288" y="84"/>
                    <a:pt x="344" y="0"/>
                  </a:cubicBezTo>
                </a:path>
              </a:pathLst>
            </a:custGeom>
            <a:solidFill>
              <a:srgbClr val="FF00FF"/>
            </a:solidFill>
            <a:ln w="9525">
              <a:solidFill>
                <a:schemeClr val="tx1"/>
              </a:solidFill>
              <a:round/>
              <a:headEnd/>
              <a:tailEnd/>
            </a:ln>
            <a:effectLst/>
          </p:spPr>
          <p:txBody>
            <a:bodyPr wrap="none" anchor="ctr"/>
            <a:lstStyle/>
            <a:p>
              <a:endParaRPr lang="fr-FR"/>
            </a:p>
          </p:txBody>
        </p:sp>
        <p:sp>
          <p:nvSpPr>
            <p:cNvPr id="133126" name="Oval 6"/>
            <p:cNvSpPr>
              <a:spLocks noChangeArrowheads="1"/>
            </p:cNvSpPr>
            <p:nvPr/>
          </p:nvSpPr>
          <p:spPr bwMode="auto">
            <a:xfrm>
              <a:off x="3840" y="2248"/>
              <a:ext cx="240" cy="288"/>
            </a:xfrm>
            <a:prstGeom prst="ellipse">
              <a:avLst/>
            </a:prstGeom>
            <a:solidFill>
              <a:schemeClr val="tx2"/>
            </a:solidFill>
            <a:ln w="9525">
              <a:solidFill>
                <a:schemeClr val="tx1"/>
              </a:solidFill>
              <a:round/>
              <a:headEnd/>
              <a:tailEnd/>
            </a:ln>
            <a:effectLst/>
          </p:spPr>
          <p:txBody>
            <a:bodyPr wrap="none" anchor="ctr"/>
            <a:lstStyle/>
            <a:p>
              <a:endParaRPr lang="fr-FR"/>
            </a:p>
          </p:txBody>
        </p:sp>
      </p:grpSp>
      <p:sp>
        <p:nvSpPr>
          <p:cNvPr id="133152" name="Freeform 32" descr="Sphères"/>
          <p:cNvSpPr>
            <a:spLocks/>
          </p:cNvSpPr>
          <p:nvPr/>
        </p:nvSpPr>
        <p:spPr bwMode="auto">
          <a:xfrm>
            <a:off x="3276600" y="3733800"/>
            <a:ext cx="1676400" cy="1219200"/>
          </a:xfrm>
          <a:custGeom>
            <a:avLst/>
            <a:gdLst/>
            <a:ahLst/>
            <a:cxnLst>
              <a:cxn ang="0">
                <a:pos x="200" y="0"/>
              </a:cxn>
              <a:cxn ang="0">
                <a:pos x="104" y="192"/>
              </a:cxn>
              <a:cxn ang="0">
                <a:pos x="56" y="384"/>
              </a:cxn>
              <a:cxn ang="0">
                <a:pos x="440" y="240"/>
              </a:cxn>
              <a:cxn ang="0">
                <a:pos x="536" y="240"/>
              </a:cxn>
              <a:cxn ang="0">
                <a:pos x="632" y="192"/>
              </a:cxn>
              <a:cxn ang="0">
                <a:pos x="584" y="96"/>
              </a:cxn>
              <a:cxn ang="0">
                <a:pos x="488" y="96"/>
              </a:cxn>
              <a:cxn ang="0">
                <a:pos x="440" y="144"/>
              </a:cxn>
              <a:cxn ang="0">
                <a:pos x="248" y="192"/>
              </a:cxn>
              <a:cxn ang="0">
                <a:pos x="344" y="0"/>
              </a:cxn>
            </a:cxnLst>
            <a:rect l="0" t="0" r="r" b="b"/>
            <a:pathLst>
              <a:path w="640" h="392">
                <a:moveTo>
                  <a:pt x="200" y="0"/>
                </a:moveTo>
                <a:cubicBezTo>
                  <a:pt x="164" y="64"/>
                  <a:pt x="128" y="128"/>
                  <a:pt x="104" y="192"/>
                </a:cubicBezTo>
                <a:cubicBezTo>
                  <a:pt x="80" y="256"/>
                  <a:pt x="0" y="376"/>
                  <a:pt x="56" y="384"/>
                </a:cubicBezTo>
                <a:cubicBezTo>
                  <a:pt x="112" y="392"/>
                  <a:pt x="360" y="264"/>
                  <a:pt x="440" y="240"/>
                </a:cubicBezTo>
                <a:cubicBezTo>
                  <a:pt x="520" y="216"/>
                  <a:pt x="504" y="248"/>
                  <a:pt x="536" y="240"/>
                </a:cubicBezTo>
                <a:cubicBezTo>
                  <a:pt x="568" y="232"/>
                  <a:pt x="624" y="216"/>
                  <a:pt x="632" y="192"/>
                </a:cubicBezTo>
                <a:cubicBezTo>
                  <a:pt x="640" y="168"/>
                  <a:pt x="608" y="112"/>
                  <a:pt x="584" y="96"/>
                </a:cubicBezTo>
                <a:cubicBezTo>
                  <a:pt x="560" y="80"/>
                  <a:pt x="512" y="88"/>
                  <a:pt x="488" y="96"/>
                </a:cubicBezTo>
                <a:cubicBezTo>
                  <a:pt x="464" y="104"/>
                  <a:pt x="480" y="128"/>
                  <a:pt x="440" y="144"/>
                </a:cubicBezTo>
                <a:cubicBezTo>
                  <a:pt x="400" y="160"/>
                  <a:pt x="264" y="216"/>
                  <a:pt x="248" y="192"/>
                </a:cubicBezTo>
                <a:cubicBezTo>
                  <a:pt x="232" y="168"/>
                  <a:pt x="288" y="84"/>
                  <a:pt x="344" y="0"/>
                </a:cubicBezTo>
              </a:path>
            </a:pathLst>
          </a:custGeom>
          <a:pattFill prst="sphere">
            <a:fgClr>
              <a:srgbClr val="FFCC00"/>
            </a:fgClr>
            <a:bgClr>
              <a:srgbClr val="FFFFFF"/>
            </a:bgClr>
          </a:pattFill>
          <a:ln w="9525">
            <a:solidFill>
              <a:schemeClr val="tx1"/>
            </a:solidFill>
            <a:round/>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33122"/>
                                        </p:tgtEl>
                                        <p:attrNameLst>
                                          <p:attrName>style.visibility</p:attrName>
                                        </p:attrNameLst>
                                      </p:cBhvr>
                                      <p:to>
                                        <p:strVal val="visible"/>
                                      </p:to>
                                    </p:set>
                                    <p:animEffect transition="in" filter="wipe(up)">
                                      <p:cBhvr>
                                        <p:cTn id="7" dur="300"/>
                                        <p:tgtEl>
                                          <p:spTgt spid="1331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331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288" fill="hold" nodeType="clickEffect">
                                  <p:stCondLst>
                                    <p:cond delay="0"/>
                                  </p:stCondLst>
                                  <p:childTnLst>
                                    <p:set>
                                      <p:cBhvr>
                                        <p:cTn id="15" dur="1" fill="hold">
                                          <p:stCondLst>
                                            <p:cond delay="0"/>
                                          </p:stCondLst>
                                        </p:cTn>
                                        <p:tgtEl>
                                          <p:spTgt spid="133149"/>
                                        </p:tgtEl>
                                        <p:attrNameLst>
                                          <p:attrName>style.visibility</p:attrName>
                                        </p:attrNameLst>
                                      </p:cBhvr>
                                      <p:to>
                                        <p:strVal val="visible"/>
                                      </p:to>
                                    </p:set>
                                    <p:anim calcmode="lin" valueType="num">
                                      <p:cBhvr>
                                        <p:cTn id="16" dur="500" fill="hold"/>
                                        <p:tgtEl>
                                          <p:spTgt spid="133149"/>
                                        </p:tgtEl>
                                        <p:attrNameLst>
                                          <p:attrName>ppt_w</p:attrName>
                                        </p:attrNameLst>
                                      </p:cBhvr>
                                      <p:tavLst>
                                        <p:tav tm="0">
                                          <p:val>
                                            <p:strVal val="4/3*#ppt_w"/>
                                          </p:val>
                                        </p:tav>
                                        <p:tav tm="100000">
                                          <p:val>
                                            <p:strVal val="#ppt_w"/>
                                          </p:val>
                                        </p:tav>
                                      </p:tavLst>
                                    </p:anim>
                                    <p:anim calcmode="lin" valueType="num">
                                      <p:cBhvr>
                                        <p:cTn id="17" dur="500" fill="hold"/>
                                        <p:tgtEl>
                                          <p:spTgt spid="133149"/>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272" fill="hold" nodeType="clickEffect">
                                  <p:stCondLst>
                                    <p:cond delay="0"/>
                                  </p:stCondLst>
                                  <p:childTnLst>
                                    <p:set>
                                      <p:cBhvr>
                                        <p:cTn id="21" dur="1" fill="hold">
                                          <p:stCondLst>
                                            <p:cond delay="0"/>
                                          </p:stCondLst>
                                        </p:cTn>
                                        <p:tgtEl>
                                          <p:spTgt spid="133123"/>
                                        </p:tgtEl>
                                        <p:attrNameLst>
                                          <p:attrName>style.visibility</p:attrName>
                                        </p:attrNameLst>
                                      </p:cBhvr>
                                      <p:to>
                                        <p:strVal val="visible"/>
                                      </p:to>
                                    </p:set>
                                    <p:anim calcmode="lin" valueType="num">
                                      <p:cBhvr>
                                        <p:cTn id="22" dur="500" fill="hold"/>
                                        <p:tgtEl>
                                          <p:spTgt spid="133123"/>
                                        </p:tgtEl>
                                        <p:attrNameLst>
                                          <p:attrName>ppt_w</p:attrName>
                                        </p:attrNameLst>
                                      </p:cBhvr>
                                      <p:tavLst>
                                        <p:tav tm="0">
                                          <p:val>
                                            <p:strVal val="2/3*#ppt_w"/>
                                          </p:val>
                                        </p:tav>
                                        <p:tav tm="100000">
                                          <p:val>
                                            <p:strVal val="#ppt_w"/>
                                          </p:val>
                                        </p:tav>
                                      </p:tavLst>
                                    </p:anim>
                                    <p:anim calcmode="lin" valueType="num">
                                      <p:cBhvr>
                                        <p:cTn id="23" dur="500" fill="hold"/>
                                        <p:tgtEl>
                                          <p:spTgt spid="133123"/>
                                        </p:tgtEl>
                                        <p:attrNameLst>
                                          <p:attrName>ppt_h</p:attrName>
                                        </p:attrNameLst>
                                      </p:cBhvr>
                                      <p:tavLst>
                                        <p:tav tm="0">
                                          <p:val>
                                            <p:strVal val="2/3*#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288" fill="hold" grpId="0" nodeType="clickEffect">
                                  <p:stCondLst>
                                    <p:cond delay="0"/>
                                  </p:stCondLst>
                                  <p:childTnLst>
                                    <p:set>
                                      <p:cBhvr>
                                        <p:cTn id="27" dur="1" fill="hold">
                                          <p:stCondLst>
                                            <p:cond delay="0"/>
                                          </p:stCondLst>
                                        </p:cTn>
                                        <p:tgtEl>
                                          <p:spTgt spid="133152"/>
                                        </p:tgtEl>
                                        <p:attrNameLst>
                                          <p:attrName>style.visibility</p:attrName>
                                        </p:attrNameLst>
                                      </p:cBhvr>
                                      <p:to>
                                        <p:strVal val="visible"/>
                                      </p:to>
                                    </p:set>
                                    <p:anim calcmode="lin" valueType="num">
                                      <p:cBhvr>
                                        <p:cTn id="28" dur="500" fill="hold"/>
                                        <p:tgtEl>
                                          <p:spTgt spid="133152"/>
                                        </p:tgtEl>
                                        <p:attrNameLst>
                                          <p:attrName>ppt_w</p:attrName>
                                        </p:attrNameLst>
                                      </p:cBhvr>
                                      <p:tavLst>
                                        <p:tav tm="0">
                                          <p:val>
                                            <p:strVal val="4/3*#ppt_w"/>
                                          </p:val>
                                        </p:tav>
                                        <p:tav tm="100000">
                                          <p:val>
                                            <p:strVal val="#ppt_w"/>
                                          </p:val>
                                        </p:tav>
                                      </p:tavLst>
                                    </p:anim>
                                    <p:anim calcmode="lin" valueType="num">
                                      <p:cBhvr>
                                        <p:cTn id="29" dur="500" fill="hold"/>
                                        <p:tgtEl>
                                          <p:spTgt spid="13315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utoUpdateAnimBg="0"/>
      <p:bldP spid="13315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533400" y="376238"/>
            <a:ext cx="7924800" cy="2041525"/>
          </a:xfrm>
          <a:prstGeom prst="rect">
            <a:avLst/>
          </a:prstGeom>
          <a:noFill/>
          <a:ln w="9525">
            <a:noFill/>
            <a:miter lim="800000"/>
            <a:headEnd/>
            <a:tailEnd/>
          </a:ln>
          <a:effectLst/>
        </p:spPr>
        <p:txBody>
          <a:bodyPr>
            <a:spAutoFit/>
          </a:bodyPr>
          <a:lstStyle/>
          <a:p>
            <a:pPr algn="ctr"/>
            <a:r>
              <a:rPr lang="fr-FR" sz="3200" b="1" u="sng">
                <a:solidFill>
                  <a:schemeClr val="bg1"/>
                </a:solidFill>
              </a:rPr>
              <a:t>LES MALFORMATIONS ASSOCIEES</a:t>
            </a:r>
          </a:p>
          <a:p>
            <a:pPr algn="ctr"/>
            <a:r>
              <a:rPr lang="fr-FR" sz="3200" b="1">
                <a:solidFill>
                  <a:schemeClr val="bg1"/>
                </a:solidFill>
              </a:rPr>
              <a:t>(Congénitales)</a:t>
            </a:r>
          </a:p>
          <a:p>
            <a:pPr algn="ctr"/>
            <a:r>
              <a:rPr lang="fr-FR" sz="3200" b="1">
                <a:solidFill>
                  <a:schemeClr val="bg1"/>
                </a:solidFill>
              </a:rPr>
              <a:t>Les vaisseaux se développent dans le </a:t>
            </a:r>
            <a:r>
              <a:rPr lang="fr-FR" sz="3200" b="1" i="1">
                <a:solidFill>
                  <a:srgbClr val="FFCC00"/>
                </a:solidFill>
              </a:rPr>
              <a:t>mésoderme</a:t>
            </a:r>
            <a:endParaRPr lang="fr-FR" sz="3200">
              <a:solidFill>
                <a:schemeClr val="bg1"/>
              </a:solidFill>
            </a:endParaRPr>
          </a:p>
        </p:txBody>
      </p:sp>
      <p:grpSp>
        <p:nvGrpSpPr>
          <p:cNvPr id="134147" name="Group 3"/>
          <p:cNvGrpSpPr>
            <a:grpSpLocks/>
          </p:cNvGrpSpPr>
          <p:nvPr/>
        </p:nvGrpSpPr>
        <p:grpSpPr bwMode="auto">
          <a:xfrm>
            <a:off x="990600" y="4343400"/>
            <a:ext cx="3886200" cy="2209800"/>
            <a:chOff x="240" y="2640"/>
            <a:chExt cx="2448" cy="1392"/>
          </a:xfrm>
        </p:grpSpPr>
        <p:sp>
          <p:nvSpPr>
            <p:cNvPr id="134148" name="AutoShape 4"/>
            <p:cNvSpPr>
              <a:spLocks noChangeArrowheads="1"/>
            </p:cNvSpPr>
            <p:nvPr/>
          </p:nvSpPr>
          <p:spPr bwMode="auto">
            <a:xfrm>
              <a:off x="240" y="2640"/>
              <a:ext cx="2448" cy="1392"/>
            </a:xfrm>
            <a:prstGeom prst="roundRect">
              <a:avLst>
                <a:gd name="adj" fmla="val 16667"/>
              </a:avLst>
            </a:prstGeom>
            <a:solidFill>
              <a:schemeClr val="accent1"/>
            </a:solidFill>
            <a:ln w="76200" cmpd="tri">
              <a:solidFill>
                <a:schemeClr val="tx1"/>
              </a:solidFill>
              <a:round/>
              <a:headEnd/>
              <a:tailEnd/>
            </a:ln>
            <a:effectLst/>
          </p:spPr>
          <p:txBody>
            <a:bodyPr wrap="none" anchor="ctr"/>
            <a:lstStyle/>
            <a:p>
              <a:pPr algn="ctr"/>
              <a:endParaRPr lang="fr-FR"/>
            </a:p>
          </p:txBody>
        </p:sp>
        <p:sp>
          <p:nvSpPr>
            <p:cNvPr id="134149" name="Text Box 5"/>
            <p:cNvSpPr txBox="1">
              <a:spLocks noChangeArrowheads="1"/>
            </p:cNvSpPr>
            <p:nvPr/>
          </p:nvSpPr>
          <p:spPr bwMode="auto">
            <a:xfrm>
              <a:off x="588" y="3552"/>
              <a:ext cx="1476" cy="404"/>
            </a:xfrm>
            <a:prstGeom prst="rect">
              <a:avLst/>
            </a:prstGeom>
            <a:noFill/>
            <a:ln w="9525">
              <a:noFill/>
              <a:miter lim="800000"/>
              <a:headEnd/>
              <a:tailEnd/>
            </a:ln>
            <a:effectLst/>
          </p:spPr>
          <p:txBody>
            <a:bodyPr wrap="none">
              <a:spAutoFit/>
            </a:bodyPr>
            <a:lstStyle/>
            <a:p>
              <a:r>
                <a:rPr lang="fr-FR" sz="3600"/>
                <a:t>Mésoderme</a:t>
              </a:r>
            </a:p>
          </p:txBody>
        </p:sp>
      </p:grpSp>
      <p:grpSp>
        <p:nvGrpSpPr>
          <p:cNvPr id="134150" name="Group 6"/>
          <p:cNvGrpSpPr>
            <a:grpSpLocks/>
          </p:cNvGrpSpPr>
          <p:nvPr/>
        </p:nvGrpSpPr>
        <p:grpSpPr bwMode="auto">
          <a:xfrm>
            <a:off x="3871913" y="5105400"/>
            <a:ext cx="776287" cy="901700"/>
            <a:chOff x="1968" y="3656"/>
            <a:chExt cx="489" cy="568"/>
          </a:xfrm>
        </p:grpSpPr>
        <p:sp>
          <p:nvSpPr>
            <p:cNvPr id="134151" name="Freeform 7"/>
            <p:cNvSpPr>
              <a:spLocks/>
            </p:cNvSpPr>
            <p:nvPr/>
          </p:nvSpPr>
          <p:spPr bwMode="auto">
            <a:xfrm>
              <a:off x="1968" y="3656"/>
              <a:ext cx="472" cy="552"/>
            </a:xfrm>
            <a:custGeom>
              <a:avLst/>
              <a:gdLst/>
              <a:ahLst/>
              <a:cxnLst>
                <a:cxn ang="0">
                  <a:pos x="256" y="104"/>
                </a:cxn>
                <a:cxn ang="0">
                  <a:pos x="304" y="8"/>
                </a:cxn>
                <a:cxn ang="0">
                  <a:pos x="352" y="56"/>
                </a:cxn>
                <a:cxn ang="0">
                  <a:pos x="448" y="8"/>
                </a:cxn>
                <a:cxn ang="0">
                  <a:pos x="448" y="104"/>
                </a:cxn>
                <a:cxn ang="0">
                  <a:pos x="304" y="200"/>
                </a:cxn>
                <a:cxn ang="0">
                  <a:pos x="160" y="440"/>
                </a:cxn>
                <a:cxn ang="0">
                  <a:pos x="160" y="536"/>
                </a:cxn>
                <a:cxn ang="0">
                  <a:pos x="64" y="536"/>
                </a:cxn>
                <a:cxn ang="0">
                  <a:pos x="16" y="536"/>
                </a:cxn>
                <a:cxn ang="0">
                  <a:pos x="16" y="488"/>
                </a:cxn>
                <a:cxn ang="0">
                  <a:pos x="112" y="392"/>
                </a:cxn>
                <a:cxn ang="0">
                  <a:pos x="256" y="104"/>
                </a:cxn>
              </a:cxnLst>
              <a:rect l="0" t="0" r="r" b="b"/>
              <a:pathLst>
                <a:path w="472" h="552">
                  <a:moveTo>
                    <a:pt x="256" y="104"/>
                  </a:moveTo>
                  <a:cubicBezTo>
                    <a:pt x="288" y="40"/>
                    <a:pt x="288" y="16"/>
                    <a:pt x="304" y="8"/>
                  </a:cubicBezTo>
                  <a:cubicBezTo>
                    <a:pt x="320" y="0"/>
                    <a:pt x="328" y="56"/>
                    <a:pt x="352" y="56"/>
                  </a:cubicBezTo>
                  <a:cubicBezTo>
                    <a:pt x="376" y="56"/>
                    <a:pt x="432" y="0"/>
                    <a:pt x="448" y="8"/>
                  </a:cubicBezTo>
                  <a:cubicBezTo>
                    <a:pt x="464" y="16"/>
                    <a:pt x="472" y="72"/>
                    <a:pt x="448" y="104"/>
                  </a:cubicBezTo>
                  <a:cubicBezTo>
                    <a:pt x="424" y="136"/>
                    <a:pt x="352" y="144"/>
                    <a:pt x="304" y="200"/>
                  </a:cubicBezTo>
                  <a:cubicBezTo>
                    <a:pt x="256" y="256"/>
                    <a:pt x="184" y="384"/>
                    <a:pt x="160" y="440"/>
                  </a:cubicBezTo>
                  <a:cubicBezTo>
                    <a:pt x="136" y="496"/>
                    <a:pt x="176" y="520"/>
                    <a:pt x="160" y="536"/>
                  </a:cubicBezTo>
                  <a:cubicBezTo>
                    <a:pt x="144" y="552"/>
                    <a:pt x="88" y="536"/>
                    <a:pt x="64" y="536"/>
                  </a:cubicBezTo>
                  <a:cubicBezTo>
                    <a:pt x="40" y="536"/>
                    <a:pt x="24" y="544"/>
                    <a:pt x="16" y="536"/>
                  </a:cubicBezTo>
                  <a:cubicBezTo>
                    <a:pt x="8" y="528"/>
                    <a:pt x="0" y="512"/>
                    <a:pt x="16" y="488"/>
                  </a:cubicBezTo>
                  <a:cubicBezTo>
                    <a:pt x="32" y="464"/>
                    <a:pt x="72" y="456"/>
                    <a:pt x="112" y="392"/>
                  </a:cubicBezTo>
                  <a:cubicBezTo>
                    <a:pt x="152" y="328"/>
                    <a:pt x="224" y="168"/>
                    <a:pt x="256" y="104"/>
                  </a:cubicBezTo>
                  <a:close/>
                </a:path>
              </a:pathLst>
            </a:custGeom>
            <a:solidFill>
              <a:schemeClr val="bg1"/>
            </a:solidFill>
            <a:ln w="9525">
              <a:solidFill>
                <a:schemeClr val="tx1"/>
              </a:solidFill>
              <a:round/>
              <a:headEnd/>
              <a:tailEnd/>
            </a:ln>
            <a:effectLst/>
          </p:spPr>
          <p:txBody>
            <a:bodyPr wrap="none" anchor="ctr"/>
            <a:lstStyle/>
            <a:p>
              <a:endParaRPr lang="fr-FR"/>
            </a:p>
          </p:txBody>
        </p:sp>
        <p:sp>
          <p:nvSpPr>
            <p:cNvPr id="134152" name="Freeform 8" descr="Rayures verticales (noir/blanc)"/>
            <p:cNvSpPr>
              <a:spLocks/>
            </p:cNvSpPr>
            <p:nvPr/>
          </p:nvSpPr>
          <p:spPr bwMode="auto">
            <a:xfrm>
              <a:off x="2112" y="3752"/>
              <a:ext cx="345" cy="472"/>
            </a:xfrm>
            <a:custGeom>
              <a:avLst/>
              <a:gdLst/>
              <a:ahLst/>
              <a:cxnLst>
                <a:cxn ang="0">
                  <a:pos x="0" y="440"/>
                </a:cxn>
                <a:cxn ang="0">
                  <a:pos x="233" y="347"/>
                </a:cxn>
                <a:cxn ang="0">
                  <a:pos x="336" y="152"/>
                </a:cxn>
                <a:cxn ang="0">
                  <a:pos x="288" y="8"/>
                </a:cxn>
                <a:cxn ang="0">
                  <a:pos x="240" y="104"/>
                </a:cxn>
                <a:cxn ang="0">
                  <a:pos x="101" y="207"/>
                </a:cxn>
                <a:cxn ang="0">
                  <a:pos x="0" y="440"/>
                </a:cxn>
              </a:cxnLst>
              <a:rect l="0" t="0" r="r" b="b"/>
              <a:pathLst>
                <a:path w="345" h="472">
                  <a:moveTo>
                    <a:pt x="0" y="440"/>
                  </a:moveTo>
                  <a:cubicBezTo>
                    <a:pt x="7" y="472"/>
                    <a:pt x="177" y="395"/>
                    <a:pt x="233" y="347"/>
                  </a:cubicBezTo>
                  <a:cubicBezTo>
                    <a:pt x="289" y="299"/>
                    <a:pt x="327" y="208"/>
                    <a:pt x="336" y="152"/>
                  </a:cubicBezTo>
                  <a:cubicBezTo>
                    <a:pt x="345" y="96"/>
                    <a:pt x="304" y="16"/>
                    <a:pt x="288" y="8"/>
                  </a:cubicBezTo>
                  <a:cubicBezTo>
                    <a:pt x="272" y="0"/>
                    <a:pt x="271" y="71"/>
                    <a:pt x="240" y="104"/>
                  </a:cubicBezTo>
                  <a:cubicBezTo>
                    <a:pt x="209" y="137"/>
                    <a:pt x="141" y="151"/>
                    <a:pt x="101" y="207"/>
                  </a:cubicBezTo>
                  <a:cubicBezTo>
                    <a:pt x="61" y="263"/>
                    <a:pt x="21" y="392"/>
                    <a:pt x="0" y="440"/>
                  </a:cubicBezTo>
                  <a:close/>
                </a:path>
              </a:pathLst>
            </a:custGeom>
            <a:pattFill prst="dkVert">
              <a:fgClr>
                <a:srgbClr val="FF0000"/>
              </a:fgClr>
              <a:bgClr>
                <a:srgbClr val="FFFFFF"/>
              </a:bgClr>
            </a:pattFill>
            <a:ln w="9525">
              <a:solidFill>
                <a:schemeClr val="tx1"/>
              </a:solidFill>
              <a:round/>
              <a:headEnd/>
              <a:tailEnd/>
            </a:ln>
            <a:effectLst/>
          </p:spPr>
          <p:txBody>
            <a:bodyPr wrap="none" anchor="ctr"/>
            <a:lstStyle/>
            <a:p>
              <a:endParaRPr lang="fr-FR"/>
            </a:p>
          </p:txBody>
        </p:sp>
      </p:grpSp>
      <p:grpSp>
        <p:nvGrpSpPr>
          <p:cNvPr id="134153" name="Group 9"/>
          <p:cNvGrpSpPr>
            <a:grpSpLocks/>
          </p:cNvGrpSpPr>
          <p:nvPr/>
        </p:nvGrpSpPr>
        <p:grpSpPr bwMode="auto">
          <a:xfrm>
            <a:off x="4724400" y="4343400"/>
            <a:ext cx="3886200" cy="2133600"/>
            <a:chOff x="2976" y="2640"/>
            <a:chExt cx="2448" cy="1344"/>
          </a:xfrm>
        </p:grpSpPr>
        <p:grpSp>
          <p:nvGrpSpPr>
            <p:cNvPr id="134154" name="Group 10"/>
            <p:cNvGrpSpPr>
              <a:grpSpLocks/>
            </p:cNvGrpSpPr>
            <p:nvPr/>
          </p:nvGrpSpPr>
          <p:grpSpPr bwMode="auto">
            <a:xfrm>
              <a:off x="2976" y="2640"/>
              <a:ext cx="2448" cy="1344"/>
              <a:chOff x="2976" y="2640"/>
              <a:chExt cx="2448" cy="1344"/>
            </a:xfrm>
          </p:grpSpPr>
          <p:sp>
            <p:nvSpPr>
              <p:cNvPr id="134155" name="AutoShape 11"/>
              <p:cNvSpPr>
                <a:spLocks noChangeArrowheads="1"/>
              </p:cNvSpPr>
              <p:nvPr/>
            </p:nvSpPr>
            <p:spPr bwMode="auto">
              <a:xfrm>
                <a:off x="2976" y="2640"/>
                <a:ext cx="2448" cy="1344"/>
              </a:xfrm>
              <a:prstGeom prst="roundRect">
                <a:avLst>
                  <a:gd name="adj" fmla="val 16667"/>
                </a:avLst>
              </a:prstGeom>
              <a:solidFill>
                <a:srgbClr val="CC3300"/>
              </a:solidFill>
              <a:ln w="76200" cmpd="tri">
                <a:solidFill>
                  <a:schemeClr val="tx1"/>
                </a:solidFill>
                <a:round/>
                <a:headEnd/>
                <a:tailEnd/>
              </a:ln>
              <a:effectLst/>
            </p:spPr>
            <p:txBody>
              <a:bodyPr wrap="none" anchor="ctr"/>
              <a:lstStyle/>
              <a:p>
                <a:pPr algn="ctr"/>
                <a:endParaRPr lang="fr-FR"/>
              </a:p>
            </p:txBody>
          </p:sp>
          <p:sp>
            <p:nvSpPr>
              <p:cNvPr id="134156" name="Text Box 12"/>
              <p:cNvSpPr txBox="1">
                <a:spLocks noChangeArrowheads="1"/>
              </p:cNvSpPr>
              <p:nvPr/>
            </p:nvSpPr>
            <p:spPr bwMode="auto">
              <a:xfrm>
                <a:off x="2976" y="2994"/>
                <a:ext cx="1364" cy="750"/>
              </a:xfrm>
              <a:prstGeom prst="rect">
                <a:avLst/>
              </a:prstGeom>
              <a:noFill/>
              <a:ln w="9525">
                <a:noFill/>
                <a:miter lim="800000"/>
                <a:headEnd/>
                <a:tailEnd/>
              </a:ln>
              <a:effectLst/>
            </p:spPr>
            <p:txBody>
              <a:bodyPr wrap="none">
                <a:spAutoFit/>
              </a:bodyPr>
              <a:lstStyle/>
              <a:p>
                <a:r>
                  <a:rPr lang="fr-FR" sz="3600"/>
                  <a:t>Neuro</a:t>
                </a:r>
              </a:p>
              <a:p>
                <a:r>
                  <a:rPr lang="fr-FR" sz="3600"/>
                  <a:t>Ectoderme</a:t>
                </a:r>
              </a:p>
            </p:txBody>
          </p:sp>
        </p:grpSp>
        <p:grpSp>
          <p:nvGrpSpPr>
            <p:cNvPr id="134157" name="Group 13"/>
            <p:cNvGrpSpPr>
              <a:grpSpLocks/>
            </p:cNvGrpSpPr>
            <p:nvPr/>
          </p:nvGrpSpPr>
          <p:grpSpPr bwMode="auto">
            <a:xfrm flipH="1">
              <a:off x="4032" y="2784"/>
              <a:ext cx="781" cy="880"/>
              <a:chOff x="4368" y="2496"/>
              <a:chExt cx="781" cy="880"/>
            </a:xfrm>
          </p:grpSpPr>
          <p:grpSp>
            <p:nvGrpSpPr>
              <p:cNvPr id="134158" name="Group 14"/>
              <p:cNvGrpSpPr>
                <a:grpSpLocks/>
              </p:cNvGrpSpPr>
              <p:nvPr/>
            </p:nvGrpSpPr>
            <p:grpSpPr bwMode="auto">
              <a:xfrm>
                <a:off x="4368" y="2496"/>
                <a:ext cx="781" cy="520"/>
                <a:chOff x="4368" y="2496"/>
                <a:chExt cx="781" cy="520"/>
              </a:xfrm>
            </p:grpSpPr>
            <p:grpSp>
              <p:nvGrpSpPr>
                <p:cNvPr id="134159" name="Group 15"/>
                <p:cNvGrpSpPr>
                  <a:grpSpLocks/>
                </p:cNvGrpSpPr>
                <p:nvPr/>
              </p:nvGrpSpPr>
              <p:grpSpPr bwMode="auto">
                <a:xfrm>
                  <a:off x="4368" y="2496"/>
                  <a:ext cx="781" cy="455"/>
                  <a:chOff x="4368" y="2496"/>
                  <a:chExt cx="781" cy="455"/>
                </a:xfrm>
              </p:grpSpPr>
              <p:sp>
                <p:nvSpPr>
                  <p:cNvPr id="134160" name="Freeform 16"/>
                  <p:cNvSpPr>
                    <a:spLocks/>
                  </p:cNvSpPr>
                  <p:nvPr/>
                </p:nvSpPr>
                <p:spPr bwMode="auto">
                  <a:xfrm>
                    <a:off x="4368" y="2496"/>
                    <a:ext cx="781" cy="455"/>
                  </a:xfrm>
                  <a:custGeom>
                    <a:avLst/>
                    <a:gdLst/>
                    <a:ahLst/>
                    <a:cxnLst>
                      <a:cxn ang="0">
                        <a:pos x="817" y="42"/>
                      </a:cxn>
                      <a:cxn ang="0">
                        <a:pos x="975" y="16"/>
                      </a:cxn>
                      <a:cxn ang="0">
                        <a:pos x="1155" y="0"/>
                      </a:cxn>
                      <a:cxn ang="0">
                        <a:pos x="1373" y="26"/>
                      </a:cxn>
                      <a:cxn ang="0">
                        <a:pos x="1653" y="95"/>
                      </a:cxn>
                      <a:cxn ang="0">
                        <a:pos x="1812" y="167"/>
                      </a:cxn>
                      <a:cxn ang="0">
                        <a:pos x="1922" y="249"/>
                      </a:cxn>
                      <a:cxn ang="0">
                        <a:pos x="1981" y="302"/>
                      </a:cxn>
                      <a:cxn ang="0">
                        <a:pos x="2086" y="341"/>
                      </a:cxn>
                      <a:cxn ang="0">
                        <a:pos x="2182" y="404"/>
                      </a:cxn>
                      <a:cxn ang="0">
                        <a:pos x="2237" y="491"/>
                      </a:cxn>
                      <a:cxn ang="0">
                        <a:pos x="2303" y="690"/>
                      </a:cxn>
                      <a:cxn ang="0">
                        <a:pos x="2342" y="829"/>
                      </a:cxn>
                      <a:cxn ang="0">
                        <a:pos x="2333" y="947"/>
                      </a:cxn>
                      <a:cxn ang="0">
                        <a:pos x="2306" y="1090"/>
                      </a:cxn>
                      <a:cxn ang="0">
                        <a:pos x="2265" y="1189"/>
                      </a:cxn>
                      <a:cxn ang="0">
                        <a:pos x="2208" y="1242"/>
                      </a:cxn>
                      <a:cxn ang="0">
                        <a:pos x="2138" y="1260"/>
                      </a:cxn>
                      <a:cxn ang="0">
                        <a:pos x="1937" y="1279"/>
                      </a:cxn>
                      <a:cxn ang="0">
                        <a:pos x="1609" y="1337"/>
                      </a:cxn>
                      <a:cxn ang="0">
                        <a:pos x="1272" y="1366"/>
                      </a:cxn>
                      <a:cxn ang="0">
                        <a:pos x="942" y="1329"/>
                      </a:cxn>
                      <a:cxn ang="0">
                        <a:pos x="769" y="1252"/>
                      </a:cxn>
                      <a:cxn ang="0">
                        <a:pos x="686" y="1205"/>
                      </a:cxn>
                      <a:cxn ang="0">
                        <a:pos x="608" y="1194"/>
                      </a:cxn>
                      <a:cxn ang="0">
                        <a:pos x="511" y="1164"/>
                      </a:cxn>
                      <a:cxn ang="0">
                        <a:pos x="446" y="1109"/>
                      </a:cxn>
                      <a:cxn ang="0">
                        <a:pos x="424" y="1038"/>
                      </a:cxn>
                      <a:cxn ang="0">
                        <a:pos x="372" y="984"/>
                      </a:cxn>
                      <a:cxn ang="0">
                        <a:pos x="252" y="942"/>
                      </a:cxn>
                      <a:cxn ang="0">
                        <a:pos x="140" y="910"/>
                      </a:cxn>
                      <a:cxn ang="0">
                        <a:pos x="54" y="861"/>
                      </a:cxn>
                      <a:cxn ang="0">
                        <a:pos x="17" y="783"/>
                      </a:cxn>
                      <a:cxn ang="0">
                        <a:pos x="0" y="675"/>
                      </a:cxn>
                      <a:cxn ang="0">
                        <a:pos x="26" y="543"/>
                      </a:cxn>
                      <a:cxn ang="0">
                        <a:pos x="107" y="406"/>
                      </a:cxn>
                      <a:cxn ang="0">
                        <a:pos x="234" y="307"/>
                      </a:cxn>
                      <a:cxn ang="0">
                        <a:pos x="358" y="259"/>
                      </a:cxn>
                      <a:cxn ang="0">
                        <a:pos x="458" y="233"/>
                      </a:cxn>
                      <a:cxn ang="0">
                        <a:pos x="598" y="141"/>
                      </a:cxn>
                      <a:cxn ang="0">
                        <a:pos x="744" y="66"/>
                      </a:cxn>
                    </a:cxnLst>
                    <a:rect l="0" t="0" r="r" b="b"/>
                    <a:pathLst>
                      <a:path w="2344" h="1366">
                        <a:moveTo>
                          <a:pt x="744" y="66"/>
                        </a:moveTo>
                        <a:lnTo>
                          <a:pt x="817" y="42"/>
                        </a:lnTo>
                        <a:lnTo>
                          <a:pt x="887" y="29"/>
                        </a:lnTo>
                        <a:lnTo>
                          <a:pt x="975" y="16"/>
                        </a:lnTo>
                        <a:lnTo>
                          <a:pt x="1073" y="5"/>
                        </a:lnTo>
                        <a:lnTo>
                          <a:pt x="1155" y="0"/>
                        </a:lnTo>
                        <a:lnTo>
                          <a:pt x="1250" y="6"/>
                        </a:lnTo>
                        <a:lnTo>
                          <a:pt x="1373" y="26"/>
                        </a:lnTo>
                        <a:lnTo>
                          <a:pt x="1528" y="58"/>
                        </a:lnTo>
                        <a:lnTo>
                          <a:pt x="1653" y="95"/>
                        </a:lnTo>
                        <a:lnTo>
                          <a:pt x="1758" y="137"/>
                        </a:lnTo>
                        <a:lnTo>
                          <a:pt x="1812" y="167"/>
                        </a:lnTo>
                        <a:lnTo>
                          <a:pt x="1858" y="196"/>
                        </a:lnTo>
                        <a:lnTo>
                          <a:pt x="1922" y="249"/>
                        </a:lnTo>
                        <a:lnTo>
                          <a:pt x="1948" y="279"/>
                        </a:lnTo>
                        <a:lnTo>
                          <a:pt x="1981" y="302"/>
                        </a:lnTo>
                        <a:lnTo>
                          <a:pt x="2032" y="323"/>
                        </a:lnTo>
                        <a:lnTo>
                          <a:pt x="2086" y="341"/>
                        </a:lnTo>
                        <a:lnTo>
                          <a:pt x="2139" y="367"/>
                        </a:lnTo>
                        <a:lnTo>
                          <a:pt x="2182" y="404"/>
                        </a:lnTo>
                        <a:lnTo>
                          <a:pt x="2206" y="435"/>
                        </a:lnTo>
                        <a:lnTo>
                          <a:pt x="2237" y="491"/>
                        </a:lnTo>
                        <a:lnTo>
                          <a:pt x="2274" y="586"/>
                        </a:lnTo>
                        <a:lnTo>
                          <a:pt x="2303" y="690"/>
                        </a:lnTo>
                        <a:lnTo>
                          <a:pt x="2328" y="777"/>
                        </a:lnTo>
                        <a:lnTo>
                          <a:pt x="2342" y="829"/>
                        </a:lnTo>
                        <a:lnTo>
                          <a:pt x="2344" y="886"/>
                        </a:lnTo>
                        <a:lnTo>
                          <a:pt x="2333" y="947"/>
                        </a:lnTo>
                        <a:lnTo>
                          <a:pt x="2320" y="1020"/>
                        </a:lnTo>
                        <a:lnTo>
                          <a:pt x="2306" y="1090"/>
                        </a:lnTo>
                        <a:lnTo>
                          <a:pt x="2288" y="1146"/>
                        </a:lnTo>
                        <a:lnTo>
                          <a:pt x="2265" y="1189"/>
                        </a:lnTo>
                        <a:lnTo>
                          <a:pt x="2241" y="1218"/>
                        </a:lnTo>
                        <a:lnTo>
                          <a:pt x="2208" y="1242"/>
                        </a:lnTo>
                        <a:lnTo>
                          <a:pt x="2181" y="1253"/>
                        </a:lnTo>
                        <a:lnTo>
                          <a:pt x="2138" y="1260"/>
                        </a:lnTo>
                        <a:lnTo>
                          <a:pt x="2040" y="1268"/>
                        </a:lnTo>
                        <a:lnTo>
                          <a:pt x="1937" y="1279"/>
                        </a:lnTo>
                        <a:lnTo>
                          <a:pt x="1835" y="1301"/>
                        </a:lnTo>
                        <a:lnTo>
                          <a:pt x="1609" y="1337"/>
                        </a:lnTo>
                        <a:lnTo>
                          <a:pt x="1477" y="1351"/>
                        </a:lnTo>
                        <a:lnTo>
                          <a:pt x="1272" y="1366"/>
                        </a:lnTo>
                        <a:lnTo>
                          <a:pt x="1118" y="1351"/>
                        </a:lnTo>
                        <a:lnTo>
                          <a:pt x="942" y="1329"/>
                        </a:lnTo>
                        <a:lnTo>
                          <a:pt x="818" y="1286"/>
                        </a:lnTo>
                        <a:lnTo>
                          <a:pt x="769" y="1252"/>
                        </a:lnTo>
                        <a:lnTo>
                          <a:pt x="733" y="1227"/>
                        </a:lnTo>
                        <a:lnTo>
                          <a:pt x="686" y="1205"/>
                        </a:lnTo>
                        <a:lnTo>
                          <a:pt x="644" y="1194"/>
                        </a:lnTo>
                        <a:lnTo>
                          <a:pt x="608" y="1194"/>
                        </a:lnTo>
                        <a:lnTo>
                          <a:pt x="570" y="1190"/>
                        </a:lnTo>
                        <a:lnTo>
                          <a:pt x="511" y="1164"/>
                        </a:lnTo>
                        <a:lnTo>
                          <a:pt x="470" y="1137"/>
                        </a:lnTo>
                        <a:lnTo>
                          <a:pt x="446" y="1109"/>
                        </a:lnTo>
                        <a:lnTo>
                          <a:pt x="434" y="1075"/>
                        </a:lnTo>
                        <a:lnTo>
                          <a:pt x="424" y="1038"/>
                        </a:lnTo>
                        <a:lnTo>
                          <a:pt x="409" y="1014"/>
                        </a:lnTo>
                        <a:lnTo>
                          <a:pt x="372" y="984"/>
                        </a:lnTo>
                        <a:lnTo>
                          <a:pt x="314" y="955"/>
                        </a:lnTo>
                        <a:lnTo>
                          <a:pt x="252" y="942"/>
                        </a:lnTo>
                        <a:lnTo>
                          <a:pt x="200" y="931"/>
                        </a:lnTo>
                        <a:lnTo>
                          <a:pt x="140" y="910"/>
                        </a:lnTo>
                        <a:lnTo>
                          <a:pt x="92" y="888"/>
                        </a:lnTo>
                        <a:lnTo>
                          <a:pt x="54" y="861"/>
                        </a:lnTo>
                        <a:lnTo>
                          <a:pt x="33" y="835"/>
                        </a:lnTo>
                        <a:lnTo>
                          <a:pt x="17" y="783"/>
                        </a:lnTo>
                        <a:lnTo>
                          <a:pt x="6" y="727"/>
                        </a:lnTo>
                        <a:lnTo>
                          <a:pt x="0" y="675"/>
                        </a:lnTo>
                        <a:lnTo>
                          <a:pt x="6" y="616"/>
                        </a:lnTo>
                        <a:lnTo>
                          <a:pt x="26" y="543"/>
                        </a:lnTo>
                        <a:lnTo>
                          <a:pt x="58" y="477"/>
                        </a:lnTo>
                        <a:lnTo>
                          <a:pt x="107" y="406"/>
                        </a:lnTo>
                        <a:lnTo>
                          <a:pt x="170" y="347"/>
                        </a:lnTo>
                        <a:lnTo>
                          <a:pt x="234" y="307"/>
                        </a:lnTo>
                        <a:lnTo>
                          <a:pt x="284" y="278"/>
                        </a:lnTo>
                        <a:lnTo>
                          <a:pt x="358" y="259"/>
                        </a:lnTo>
                        <a:lnTo>
                          <a:pt x="409" y="251"/>
                        </a:lnTo>
                        <a:lnTo>
                          <a:pt x="458" y="233"/>
                        </a:lnTo>
                        <a:lnTo>
                          <a:pt x="537" y="187"/>
                        </a:lnTo>
                        <a:lnTo>
                          <a:pt x="598" y="141"/>
                        </a:lnTo>
                        <a:lnTo>
                          <a:pt x="675" y="97"/>
                        </a:lnTo>
                        <a:lnTo>
                          <a:pt x="744" y="66"/>
                        </a:lnTo>
                        <a:close/>
                      </a:path>
                    </a:pathLst>
                  </a:custGeom>
                  <a:solidFill>
                    <a:srgbClr val="FFC0C0"/>
                  </a:solidFill>
                  <a:ln w="9525">
                    <a:noFill/>
                    <a:round/>
                    <a:headEnd/>
                    <a:tailEnd/>
                  </a:ln>
                </p:spPr>
                <p:txBody>
                  <a:bodyPr/>
                  <a:lstStyle/>
                  <a:p>
                    <a:endParaRPr lang="fr-FR"/>
                  </a:p>
                </p:txBody>
              </p:sp>
              <p:grpSp>
                <p:nvGrpSpPr>
                  <p:cNvPr id="134161" name="Group 17"/>
                  <p:cNvGrpSpPr>
                    <a:grpSpLocks/>
                  </p:cNvGrpSpPr>
                  <p:nvPr/>
                </p:nvGrpSpPr>
                <p:grpSpPr bwMode="auto">
                  <a:xfrm>
                    <a:off x="4387" y="2509"/>
                    <a:ext cx="735" cy="369"/>
                    <a:chOff x="4387" y="2509"/>
                    <a:chExt cx="735" cy="369"/>
                  </a:xfrm>
                </p:grpSpPr>
                <p:grpSp>
                  <p:nvGrpSpPr>
                    <p:cNvPr id="134162" name="Group 18"/>
                    <p:cNvGrpSpPr>
                      <a:grpSpLocks/>
                    </p:cNvGrpSpPr>
                    <p:nvPr/>
                  </p:nvGrpSpPr>
                  <p:grpSpPr bwMode="auto">
                    <a:xfrm>
                      <a:off x="4387" y="2668"/>
                      <a:ext cx="132" cy="178"/>
                      <a:chOff x="4387" y="2668"/>
                      <a:chExt cx="132" cy="178"/>
                    </a:xfrm>
                  </p:grpSpPr>
                  <p:sp>
                    <p:nvSpPr>
                      <p:cNvPr id="134163" name="Freeform 19"/>
                      <p:cNvSpPr>
                        <a:spLocks/>
                      </p:cNvSpPr>
                      <p:nvPr/>
                    </p:nvSpPr>
                    <p:spPr bwMode="auto">
                      <a:xfrm>
                        <a:off x="4387" y="2668"/>
                        <a:ext cx="132" cy="178"/>
                      </a:xfrm>
                      <a:custGeom>
                        <a:avLst/>
                        <a:gdLst/>
                        <a:ahLst/>
                        <a:cxnLst>
                          <a:cxn ang="0">
                            <a:pos x="6" y="0"/>
                          </a:cxn>
                          <a:cxn ang="0">
                            <a:pos x="3" y="21"/>
                          </a:cxn>
                          <a:cxn ang="0">
                            <a:pos x="0" y="48"/>
                          </a:cxn>
                          <a:cxn ang="0">
                            <a:pos x="3" y="72"/>
                          </a:cxn>
                          <a:cxn ang="0">
                            <a:pos x="10" y="99"/>
                          </a:cxn>
                          <a:cxn ang="0">
                            <a:pos x="19" y="121"/>
                          </a:cxn>
                          <a:cxn ang="0">
                            <a:pos x="36" y="147"/>
                          </a:cxn>
                          <a:cxn ang="0">
                            <a:pos x="55" y="171"/>
                          </a:cxn>
                          <a:cxn ang="0">
                            <a:pos x="85" y="190"/>
                          </a:cxn>
                          <a:cxn ang="0">
                            <a:pos x="116" y="202"/>
                          </a:cxn>
                          <a:cxn ang="0">
                            <a:pos x="146" y="216"/>
                          </a:cxn>
                          <a:cxn ang="0">
                            <a:pos x="152" y="239"/>
                          </a:cxn>
                          <a:cxn ang="0">
                            <a:pos x="163" y="269"/>
                          </a:cxn>
                          <a:cxn ang="0">
                            <a:pos x="182" y="297"/>
                          </a:cxn>
                          <a:cxn ang="0">
                            <a:pos x="205" y="327"/>
                          </a:cxn>
                          <a:cxn ang="0">
                            <a:pos x="242" y="361"/>
                          </a:cxn>
                          <a:cxn ang="0">
                            <a:pos x="271" y="386"/>
                          </a:cxn>
                          <a:cxn ang="0">
                            <a:pos x="293" y="398"/>
                          </a:cxn>
                          <a:cxn ang="0">
                            <a:pos x="330" y="413"/>
                          </a:cxn>
                          <a:cxn ang="0">
                            <a:pos x="369" y="424"/>
                          </a:cxn>
                          <a:cxn ang="0">
                            <a:pos x="385" y="430"/>
                          </a:cxn>
                          <a:cxn ang="0">
                            <a:pos x="395" y="441"/>
                          </a:cxn>
                          <a:cxn ang="0">
                            <a:pos x="398" y="455"/>
                          </a:cxn>
                          <a:cxn ang="0">
                            <a:pos x="392" y="500"/>
                          </a:cxn>
                          <a:cxn ang="0">
                            <a:pos x="384" y="534"/>
                          </a:cxn>
                        </a:cxnLst>
                        <a:rect l="0" t="0" r="r" b="b"/>
                        <a:pathLst>
                          <a:path w="398" h="534">
                            <a:moveTo>
                              <a:pt x="6" y="0"/>
                            </a:moveTo>
                            <a:lnTo>
                              <a:pt x="3" y="21"/>
                            </a:lnTo>
                            <a:lnTo>
                              <a:pt x="0" y="48"/>
                            </a:lnTo>
                            <a:lnTo>
                              <a:pt x="3" y="72"/>
                            </a:lnTo>
                            <a:lnTo>
                              <a:pt x="10" y="99"/>
                            </a:lnTo>
                            <a:lnTo>
                              <a:pt x="19" y="121"/>
                            </a:lnTo>
                            <a:lnTo>
                              <a:pt x="36" y="147"/>
                            </a:lnTo>
                            <a:lnTo>
                              <a:pt x="55" y="171"/>
                            </a:lnTo>
                            <a:lnTo>
                              <a:pt x="85" y="190"/>
                            </a:lnTo>
                            <a:lnTo>
                              <a:pt x="116" y="202"/>
                            </a:lnTo>
                            <a:lnTo>
                              <a:pt x="146" y="216"/>
                            </a:lnTo>
                            <a:lnTo>
                              <a:pt x="152" y="239"/>
                            </a:lnTo>
                            <a:lnTo>
                              <a:pt x="163" y="269"/>
                            </a:lnTo>
                            <a:lnTo>
                              <a:pt x="182" y="297"/>
                            </a:lnTo>
                            <a:lnTo>
                              <a:pt x="205" y="327"/>
                            </a:lnTo>
                            <a:lnTo>
                              <a:pt x="242" y="361"/>
                            </a:lnTo>
                            <a:lnTo>
                              <a:pt x="271" y="386"/>
                            </a:lnTo>
                            <a:lnTo>
                              <a:pt x="293" y="398"/>
                            </a:lnTo>
                            <a:lnTo>
                              <a:pt x="330" y="413"/>
                            </a:lnTo>
                            <a:lnTo>
                              <a:pt x="369" y="424"/>
                            </a:lnTo>
                            <a:lnTo>
                              <a:pt x="385" y="430"/>
                            </a:lnTo>
                            <a:lnTo>
                              <a:pt x="395" y="441"/>
                            </a:lnTo>
                            <a:lnTo>
                              <a:pt x="398" y="455"/>
                            </a:lnTo>
                            <a:lnTo>
                              <a:pt x="392" y="500"/>
                            </a:lnTo>
                            <a:lnTo>
                              <a:pt x="384" y="534"/>
                            </a:lnTo>
                          </a:path>
                        </a:pathLst>
                      </a:custGeom>
                      <a:noFill/>
                      <a:ln w="11113">
                        <a:solidFill>
                          <a:srgbClr val="FF8080"/>
                        </a:solidFill>
                        <a:prstDash val="solid"/>
                        <a:round/>
                        <a:headEnd/>
                        <a:tailEnd/>
                      </a:ln>
                    </p:spPr>
                    <p:txBody>
                      <a:bodyPr/>
                      <a:lstStyle/>
                      <a:p>
                        <a:endParaRPr lang="fr-FR"/>
                      </a:p>
                    </p:txBody>
                  </p:sp>
                  <p:sp>
                    <p:nvSpPr>
                      <p:cNvPr id="134164" name="Freeform 20"/>
                      <p:cNvSpPr>
                        <a:spLocks/>
                      </p:cNvSpPr>
                      <p:nvPr/>
                    </p:nvSpPr>
                    <p:spPr bwMode="auto">
                      <a:xfrm>
                        <a:off x="4435" y="2689"/>
                        <a:ext cx="7" cy="51"/>
                      </a:xfrm>
                      <a:custGeom>
                        <a:avLst/>
                        <a:gdLst/>
                        <a:ahLst/>
                        <a:cxnLst>
                          <a:cxn ang="0">
                            <a:pos x="14" y="0"/>
                          </a:cxn>
                          <a:cxn ang="0">
                            <a:pos x="17" y="43"/>
                          </a:cxn>
                          <a:cxn ang="0">
                            <a:pos x="21" y="80"/>
                          </a:cxn>
                          <a:cxn ang="0">
                            <a:pos x="15" y="117"/>
                          </a:cxn>
                          <a:cxn ang="0">
                            <a:pos x="0" y="152"/>
                          </a:cxn>
                        </a:cxnLst>
                        <a:rect l="0" t="0" r="r" b="b"/>
                        <a:pathLst>
                          <a:path w="21" h="152">
                            <a:moveTo>
                              <a:pt x="14" y="0"/>
                            </a:moveTo>
                            <a:lnTo>
                              <a:pt x="17" y="43"/>
                            </a:lnTo>
                            <a:lnTo>
                              <a:pt x="21" y="80"/>
                            </a:lnTo>
                            <a:lnTo>
                              <a:pt x="15" y="117"/>
                            </a:lnTo>
                            <a:lnTo>
                              <a:pt x="0" y="152"/>
                            </a:lnTo>
                          </a:path>
                        </a:pathLst>
                      </a:custGeom>
                      <a:noFill/>
                      <a:ln w="11113">
                        <a:solidFill>
                          <a:srgbClr val="FF8080"/>
                        </a:solidFill>
                        <a:prstDash val="solid"/>
                        <a:round/>
                        <a:headEnd/>
                        <a:tailEnd/>
                      </a:ln>
                    </p:spPr>
                    <p:txBody>
                      <a:bodyPr/>
                      <a:lstStyle/>
                      <a:p>
                        <a:endParaRPr lang="fr-FR"/>
                      </a:p>
                    </p:txBody>
                  </p:sp>
                </p:grpSp>
                <p:sp>
                  <p:nvSpPr>
                    <p:cNvPr id="134165" name="Freeform 21"/>
                    <p:cNvSpPr>
                      <a:spLocks/>
                    </p:cNvSpPr>
                    <p:nvPr/>
                  </p:nvSpPr>
                  <p:spPr bwMode="auto">
                    <a:xfrm>
                      <a:off x="4503" y="2714"/>
                      <a:ext cx="125" cy="93"/>
                    </a:xfrm>
                    <a:custGeom>
                      <a:avLst/>
                      <a:gdLst/>
                      <a:ahLst/>
                      <a:cxnLst>
                        <a:cxn ang="0">
                          <a:pos x="0" y="0"/>
                        </a:cxn>
                        <a:cxn ang="0">
                          <a:pos x="8" y="40"/>
                        </a:cxn>
                        <a:cxn ang="0">
                          <a:pos x="21" y="89"/>
                        </a:cxn>
                        <a:cxn ang="0">
                          <a:pos x="33" y="122"/>
                        </a:cxn>
                        <a:cxn ang="0">
                          <a:pos x="48" y="143"/>
                        </a:cxn>
                        <a:cxn ang="0">
                          <a:pos x="84" y="167"/>
                        </a:cxn>
                        <a:cxn ang="0">
                          <a:pos x="113" y="178"/>
                        </a:cxn>
                        <a:cxn ang="0">
                          <a:pos x="146" y="191"/>
                        </a:cxn>
                        <a:cxn ang="0">
                          <a:pos x="194" y="213"/>
                        </a:cxn>
                        <a:cxn ang="0">
                          <a:pos x="238" y="243"/>
                        </a:cxn>
                        <a:cxn ang="0">
                          <a:pos x="270" y="266"/>
                        </a:cxn>
                        <a:cxn ang="0">
                          <a:pos x="297" y="274"/>
                        </a:cxn>
                        <a:cxn ang="0">
                          <a:pos x="330" y="280"/>
                        </a:cxn>
                        <a:cxn ang="0">
                          <a:pos x="374" y="276"/>
                        </a:cxn>
                        <a:cxn ang="0">
                          <a:pos x="376" y="276"/>
                        </a:cxn>
                      </a:cxnLst>
                      <a:rect l="0" t="0" r="r" b="b"/>
                      <a:pathLst>
                        <a:path w="376" h="280">
                          <a:moveTo>
                            <a:pt x="0" y="0"/>
                          </a:moveTo>
                          <a:lnTo>
                            <a:pt x="8" y="40"/>
                          </a:lnTo>
                          <a:lnTo>
                            <a:pt x="21" y="89"/>
                          </a:lnTo>
                          <a:lnTo>
                            <a:pt x="33" y="122"/>
                          </a:lnTo>
                          <a:lnTo>
                            <a:pt x="48" y="143"/>
                          </a:lnTo>
                          <a:lnTo>
                            <a:pt x="84" y="167"/>
                          </a:lnTo>
                          <a:lnTo>
                            <a:pt x="113" y="178"/>
                          </a:lnTo>
                          <a:lnTo>
                            <a:pt x="146" y="191"/>
                          </a:lnTo>
                          <a:lnTo>
                            <a:pt x="194" y="213"/>
                          </a:lnTo>
                          <a:lnTo>
                            <a:pt x="238" y="243"/>
                          </a:lnTo>
                          <a:lnTo>
                            <a:pt x="270" y="266"/>
                          </a:lnTo>
                          <a:lnTo>
                            <a:pt x="297" y="274"/>
                          </a:lnTo>
                          <a:lnTo>
                            <a:pt x="330" y="280"/>
                          </a:lnTo>
                          <a:lnTo>
                            <a:pt x="374" y="276"/>
                          </a:lnTo>
                          <a:lnTo>
                            <a:pt x="376" y="276"/>
                          </a:lnTo>
                        </a:path>
                      </a:pathLst>
                    </a:custGeom>
                    <a:noFill/>
                    <a:ln w="11113">
                      <a:solidFill>
                        <a:srgbClr val="FF8080"/>
                      </a:solidFill>
                      <a:prstDash val="solid"/>
                      <a:round/>
                      <a:headEnd/>
                      <a:tailEnd/>
                    </a:ln>
                  </p:spPr>
                  <p:txBody>
                    <a:bodyPr/>
                    <a:lstStyle/>
                    <a:p>
                      <a:endParaRPr lang="fr-FR"/>
                    </a:p>
                  </p:txBody>
                </p:sp>
                <p:sp>
                  <p:nvSpPr>
                    <p:cNvPr id="134166" name="Freeform 22"/>
                    <p:cNvSpPr>
                      <a:spLocks/>
                    </p:cNvSpPr>
                    <p:nvPr/>
                  </p:nvSpPr>
                  <p:spPr bwMode="auto">
                    <a:xfrm>
                      <a:off x="4512" y="2636"/>
                      <a:ext cx="86" cy="24"/>
                    </a:xfrm>
                    <a:custGeom>
                      <a:avLst/>
                      <a:gdLst/>
                      <a:ahLst/>
                      <a:cxnLst>
                        <a:cxn ang="0">
                          <a:pos x="0" y="72"/>
                        </a:cxn>
                        <a:cxn ang="0">
                          <a:pos x="34" y="50"/>
                        </a:cxn>
                        <a:cxn ang="0">
                          <a:pos x="64" y="31"/>
                        </a:cxn>
                        <a:cxn ang="0">
                          <a:pos x="106" y="13"/>
                        </a:cxn>
                        <a:cxn ang="0">
                          <a:pos x="143" y="5"/>
                        </a:cxn>
                        <a:cxn ang="0">
                          <a:pos x="183" y="0"/>
                        </a:cxn>
                        <a:cxn ang="0">
                          <a:pos x="221" y="4"/>
                        </a:cxn>
                        <a:cxn ang="0">
                          <a:pos x="258" y="13"/>
                        </a:cxn>
                      </a:cxnLst>
                      <a:rect l="0" t="0" r="r" b="b"/>
                      <a:pathLst>
                        <a:path w="258" h="72">
                          <a:moveTo>
                            <a:pt x="0" y="72"/>
                          </a:moveTo>
                          <a:lnTo>
                            <a:pt x="34" y="50"/>
                          </a:lnTo>
                          <a:lnTo>
                            <a:pt x="64" y="31"/>
                          </a:lnTo>
                          <a:lnTo>
                            <a:pt x="106" y="13"/>
                          </a:lnTo>
                          <a:lnTo>
                            <a:pt x="143" y="5"/>
                          </a:lnTo>
                          <a:lnTo>
                            <a:pt x="183" y="0"/>
                          </a:lnTo>
                          <a:lnTo>
                            <a:pt x="221" y="4"/>
                          </a:lnTo>
                          <a:lnTo>
                            <a:pt x="258" y="13"/>
                          </a:lnTo>
                        </a:path>
                      </a:pathLst>
                    </a:custGeom>
                    <a:noFill/>
                    <a:ln w="11113">
                      <a:solidFill>
                        <a:srgbClr val="FF8080"/>
                      </a:solidFill>
                      <a:prstDash val="solid"/>
                      <a:round/>
                      <a:headEnd/>
                      <a:tailEnd/>
                    </a:ln>
                  </p:spPr>
                  <p:txBody>
                    <a:bodyPr/>
                    <a:lstStyle/>
                    <a:p>
                      <a:endParaRPr lang="fr-FR"/>
                    </a:p>
                  </p:txBody>
                </p:sp>
                <p:sp>
                  <p:nvSpPr>
                    <p:cNvPr id="134167" name="Freeform 23"/>
                    <p:cNvSpPr>
                      <a:spLocks/>
                    </p:cNvSpPr>
                    <p:nvPr/>
                  </p:nvSpPr>
                  <p:spPr bwMode="auto">
                    <a:xfrm>
                      <a:off x="4477" y="2590"/>
                      <a:ext cx="25" cy="115"/>
                    </a:xfrm>
                    <a:custGeom>
                      <a:avLst/>
                      <a:gdLst/>
                      <a:ahLst/>
                      <a:cxnLst>
                        <a:cxn ang="0">
                          <a:pos x="29" y="0"/>
                        </a:cxn>
                        <a:cxn ang="0">
                          <a:pos x="49" y="31"/>
                        </a:cxn>
                        <a:cxn ang="0">
                          <a:pos x="62" y="56"/>
                        </a:cxn>
                        <a:cxn ang="0">
                          <a:pos x="73" y="90"/>
                        </a:cxn>
                        <a:cxn ang="0">
                          <a:pos x="77" y="131"/>
                        </a:cxn>
                        <a:cxn ang="0">
                          <a:pos x="73" y="179"/>
                        </a:cxn>
                        <a:cxn ang="0">
                          <a:pos x="66" y="226"/>
                        </a:cxn>
                        <a:cxn ang="0">
                          <a:pos x="55" y="263"/>
                        </a:cxn>
                        <a:cxn ang="0">
                          <a:pos x="40" y="288"/>
                        </a:cxn>
                        <a:cxn ang="0">
                          <a:pos x="18" y="322"/>
                        </a:cxn>
                        <a:cxn ang="0">
                          <a:pos x="0" y="344"/>
                        </a:cxn>
                      </a:cxnLst>
                      <a:rect l="0" t="0" r="r" b="b"/>
                      <a:pathLst>
                        <a:path w="77" h="344">
                          <a:moveTo>
                            <a:pt x="29" y="0"/>
                          </a:moveTo>
                          <a:lnTo>
                            <a:pt x="49" y="31"/>
                          </a:lnTo>
                          <a:lnTo>
                            <a:pt x="62" y="56"/>
                          </a:lnTo>
                          <a:lnTo>
                            <a:pt x="73" y="90"/>
                          </a:lnTo>
                          <a:lnTo>
                            <a:pt x="77" y="131"/>
                          </a:lnTo>
                          <a:lnTo>
                            <a:pt x="73" y="179"/>
                          </a:lnTo>
                          <a:lnTo>
                            <a:pt x="66" y="226"/>
                          </a:lnTo>
                          <a:lnTo>
                            <a:pt x="55" y="263"/>
                          </a:lnTo>
                          <a:lnTo>
                            <a:pt x="40" y="288"/>
                          </a:lnTo>
                          <a:lnTo>
                            <a:pt x="18" y="322"/>
                          </a:lnTo>
                          <a:lnTo>
                            <a:pt x="0" y="344"/>
                          </a:lnTo>
                        </a:path>
                      </a:pathLst>
                    </a:custGeom>
                    <a:noFill/>
                    <a:ln w="11113">
                      <a:solidFill>
                        <a:srgbClr val="FF8080"/>
                      </a:solidFill>
                      <a:prstDash val="solid"/>
                      <a:round/>
                      <a:headEnd/>
                      <a:tailEnd/>
                    </a:ln>
                  </p:spPr>
                  <p:txBody>
                    <a:bodyPr/>
                    <a:lstStyle/>
                    <a:p>
                      <a:endParaRPr lang="fr-FR"/>
                    </a:p>
                  </p:txBody>
                </p:sp>
                <p:sp>
                  <p:nvSpPr>
                    <p:cNvPr id="134168" name="Freeform 24"/>
                    <p:cNvSpPr>
                      <a:spLocks/>
                    </p:cNvSpPr>
                    <p:nvPr/>
                  </p:nvSpPr>
                  <p:spPr bwMode="auto">
                    <a:xfrm>
                      <a:off x="4512" y="2552"/>
                      <a:ext cx="68" cy="55"/>
                    </a:xfrm>
                    <a:custGeom>
                      <a:avLst/>
                      <a:gdLst/>
                      <a:ahLst/>
                      <a:cxnLst>
                        <a:cxn ang="0">
                          <a:pos x="0" y="166"/>
                        </a:cxn>
                        <a:cxn ang="0">
                          <a:pos x="48" y="125"/>
                        </a:cxn>
                        <a:cxn ang="0">
                          <a:pos x="92" y="87"/>
                        </a:cxn>
                        <a:cxn ang="0">
                          <a:pos x="140" y="46"/>
                        </a:cxn>
                        <a:cxn ang="0">
                          <a:pos x="203" y="0"/>
                        </a:cxn>
                      </a:cxnLst>
                      <a:rect l="0" t="0" r="r" b="b"/>
                      <a:pathLst>
                        <a:path w="203" h="166">
                          <a:moveTo>
                            <a:pt x="0" y="166"/>
                          </a:moveTo>
                          <a:lnTo>
                            <a:pt x="48" y="125"/>
                          </a:lnTo>
                          <a:lnTo>
                            <a:pt x="92" y="87"/>
                          </a:lnTo>
                          <a:lnTo>
                            <a:pt x="140" y="46"/>
                          </a:lnTo>
                          <a:lnTo>
                            <a:pt x="203" y="0"/>
                          </a:lnTo>
                        </a:path>
                      </a:pathLst>
                    </a:custGeom>
                    <a:noFill/>
                    <a:ln w="11113">
                      <a:solidFill>
                        <a:srgbClr val="FF8080"/>
                      </a:solidFill>
                      <a:prstDash val="solid"/>
                      <a:round/>
                      <a:headEnd/>
                      <a:tailEnd/>
                    </a:ln>
                  </p:spPr>
                  <p:txBody>
                    <a:bodyPr/>
                    <a:lstStyle/>
                    <a:p>
                      <a:endParaRPr lang="fr-FR"/>
                    </a:p>
                  </p:txBody>
                </p:sp>
                <p:sp>
                  <p:nvSpPr>
                    <p:cNvPr id="134169" name="Freeform 25"/>
                    <p:cNvSpPr>
                      <a:spLocks/>
                    </p:cNvSpPr>
                    <p:nvPr/>
                  </p:nvSpPr>
                  <p:spPr bwMode="auto">
                    <a:xfrm>
                      <a:off x="4707" y="2509"/>
                      <a:ext cx="35" cy="26"/>
                    </a:xfrm>
                    <a:custGeom>
                      <a:avLst/>
                      <a:gdLst/>
                      <a:ahLst/>
                      <a:cxnLst>
                        <a:cxn ang="0">
                          <a:pos x="0" y="78"/>
                        </a:cxn>
                        <a:cxn ang="0">
                          <a:pos x="40" y="45"/>
                        </a:cxn>
                        <a:cxn ang="0">
                          <a:pos x="106" y="0"/>
                        </a:cxn>
                      </a:cxnLst>
                      <a:rect l="0" t="0" r="r" b="b"/>
                      <a:pathLst>
                        <a:path w="106" h="78">
                          <a:moveTo>
                            <a:pt x="0" y="78"/>
                          </a:moveTo>
                          <a:lnTo>
                            <a:pt x="40" y="45"/>
                          </a:lnTo>
                          <a:lnTo>
                            <a:pt x="106" y="0"/>
                          </a:lnTo>
                        </a:path>
                      </a:pathLst>
                    </a:custGeom>
                    <a:noFill/>
                    <a:ln w="11113">
                      <a:solidFill>
                        <a:srgbClr val="FF8080"/>
                      </a:solidFill>
                      <a:prstDash val="solid"/>
                      <a:round/>
                      <a:headEnd/>
                      <a:tailEnd/>
                    </a:ln>
                  </p:spPr>
                  <p:txBody>
                    <a:bodyPr/>
                    <a:lstStyle/>
                    <a:p>
                      <a:endParaRPr lang="fr-FR"/>
                    </a:p>
                  </p:txBody>
                </p:sp>
                <p:sp>
                  <p:nvSpPr>
                    <p:cNvPr id="134170" name="Freeform 26"/>
                    <p:cNvSpPr>
                      <a:spLocks/>
                    </p:cNvSpPr>
                    <p:nvPr/>
                  </p:nvSpPr>
                  <p:spPr bwMode="auto">
                    <a:xfrm>
                      <a:off x="4609" y="2528"/>
                      <a:ext cx="261" cy="69"/>
                    </a:xfrm>
                    <a:custGeom>
                      <a:avLst/>
                      <a:gdLst/>
                      <a:ahLst/>
                      <a:cxnLst>
                        <a:cxn ang="0">
                          <a:pos x="0" y="206"/>
                        </a:cxn>
                        <a:cxn ang="0">
                          <a:pos x="29" y="197"/>
                        </a:cxn>
                        <a:cxn ang="0">
                          <a:pos x="51" y="187"/>
                        </a:cxn>
                        <a:cxn ang="0">
                          <a:pos x="70" y="176"/>
                        </a:cxn>
                        <a:cxn ang="0">
                          <a:pos x="86" y="157"/>
                        </a:cxn>
                        <a:cxn ang="0">
                          <a:pos x="93" y="132"/>
                        </a:cxn>
                        <a:cxn ang="0">
                          <a:pos x="97" y="106"/>
                        </a:cxn>
                        <a:cxn ang="0">
                          <a:pos x="107" y="136"/>
                        </a:cxn>
                        <a:cxn ang="0">
                          <a:pos x="120" y="153"/>
                        </a:cxn>
                        <a:cxn ang="0">
                          <a:pos x="140" y="164"/>
                        </a:cxn>
                        <a:cxn ang="0">
                          <a:pos x="168" y="173"/>
                        </a:cxn>
                        <a:cxn ang="0">
                          <a:pos x="198" y="175"/>
                        </a:cxn>
                        <a:cxn ang="0">
                          <a:pos x="249" y="171"/>
                        </a:cxn>
                        <a:cxn ang="0">
                          <a:pos x="300" y="164"/>
                        </a:cxn>
                        <a:cxn ang="0">
                          <a:pos x="345" y="158"/>
                        </a:cxn>
                        <a:cxn ang="0">
                          <a:pos x="382" y="149"/>
                        </a:cxn>
                        <a:cxn ang="0">
                          <a:pos x="423" y="131"/>
                        </a:cxn>
                        <a:cxn ang="0">
                          <a:pos x="453" y="112"/>
                        </a:cxn>
                        <a:cxn ang="0">
                          <a:pos x="483" y="91"/>
                        </a:cxn>
                        <a:cxn ang="0">
                          <a:pos x="502" y="62"/>
                        </a:cxn>
                        <a:cxn ang="0">
                          <a:pos x="516" y="84"/>
                        </a:cxn>
                        <a:cxn ang="0">
                          <a:pos x="530" y="101"/>
                        </a:cxn>
                        <a:cxn ang="0">
                          <a:pos x="550" y="117"/>
                        </a:cxn>
                        <a:cxn ang="0">
                          <a:pos x="582" y="127"/>
                        </a:cxn>
                        <a:cxn ang="0">
                          <a:pos x="620" y="131"/>
                        </a:cxn>
                        <a:cxn ang="0">
                          <a:pos x="652" y="127"/>
                        </a:cxn>
                        <a:cxn ang="0">
                          <a:pos x="674" y="121"/>
                        </a:cxn>
                        <a:cxn ang="0">
                          <a:pos x="707" y="112"/>
                        </a:cxn>
                        <a:cxn ang="0">
                          <a:pos x="730" y="101"/>
                        </a:cxn>
                        <a:cxn ang="0">
                          <a:pos x="749" y="88"/>
                        </a:cxn>
                        <a:cxn ang="0">
                          <a:pos x="762" y="65"/>
                        </a:cxn>
                        <a:cxn ang="0">
                          <a:pos x="771" y="40"/>
                        </a:cxn>
                        <a:cxn ang="0">
                          <a:pos x="782" y="0"/>
                        </a:cxn>
                      </a:cxnLst>
                      <a:rect l="0" t="0" r="r" b="b"/>
                      <a:pathLst>
                        <a:path w="782" h="206">
                          <a:moveTo>
                            <a:pt x="0" y="206"/>
                          </a:moveTo>
                          <a:lnTo>
                            <a:pt x="29" y="197"/>
                          </a:lnTo>
                          <a:lnTo>
                            <a:pt x="51" y="187"/>
                          </a:lnTo>
                          <a:lnTo>
                            <a:pt x="70" y="176"/>
                          </a:lnTo>
                          <a:lnTo>
                            <a:pt x="86" y="157"/>
                          </a:lnTo>
                          <a:lnTo>
                            <a:pt x="93" y="132"/>
                          </a:lnTo>
                          <a:lnTo>
                            <a:pt x="97" y="106"/>
                          </a:lnTo>
                          <a:lnTo>
                            <a:pt x="107" y="136"/>
                          </a:lnTo>
                          <a:lnTo>
                            <a:pt x="120" y="153"/>
                          </a:lnTo>
                          <a:lnTo>
                            <a:pt x="140" y="164"/>
                          </a:lnTo>
                          <a:lnTo>
                            <a:pt x="168" y="173"/>
                          </a:lnTo>
                          <a:lnTo>
                            <a:pt x="198" y="175"/>
                          </a:lnTo>
                          <a:lnTo>
                            <a:pt x="249" y="171"/>
                          </a:lnTo>
                          <a:lnTo>
                            <a:pt x="300" y="164"/>
                          </a:lnTo>
                          <a:lnTo>
                            <a:pt x="345" y="158"/>
                          </a:lnTo>
                          <a:lnTo>
                            <a:pt x="382" y="149"/>
                          </a:lnTo>
                          <a:lnTo>
                            <a:pt x="423" y="131"/>
                          </a:lnTo>
                          <a:lnTo>
                            <a:pt x="453" y="112"/>
                          </a:lnTo>
                          <a:lnTo>
                            <a:pt x="483" y="91"/>
                          </a:lnTo>
                          <a:lnTo>
                            <a:pt x="502" y="62"/>
                          </a:lnTo>
                          <a:lnTo>
                            <a:pt x="516" y="84"/>
                          </a:lnTo>
                          <a:lnTo>
                            <a:pt x="530" y="101"/>
                          </a:lnTo>
                          <a:lnTo>
                            <a:pt x="550" y="117"/>
                          </a:lnTo>
                          <a:lnTo>
                            <a:pt x="582" y="127"/>
                          </a:lnTo>
                          <a:lnTo>
                            <a:pt x="620" y="131"/>
                          </a:lnTo>
                          <a:lnTo>
                            <a:pt x="652" y="127"/>
                          </a:lnTo>
                          <a:lnTo>
                            <a:pt x="674" y="121"/>
                          </a:lnTo>
                          <a:lnTo>
                            <a:pt x="707" y="112"/>
                          </a:lnTo>
                          <a:lnTo>
                            <a:pt x="730" y="101"/>
                          </a:lnTo>
                          <a:lnTo>
                            <a:pt x="749" y="88"/>
                          </a:lnTo>
                          <a:lnTo>
                            <a:pt x="762" y="65"/>
                          </a:lnTo>
                          <a:lnTo>
                            <a:pt x="771" y="40"/>
                          </a:lnTo>
                          <a:lnTo>
                            <a:pt x="782" y="0"/>
                          </a:lnTo>
                        </a:path>
                      </a:pathLst>
                    </a:custGeom>
                    <a:noFill/>
                    <a:ln w="11113">
                      <a:solidFill>
                        <a:srgbClr val="FF8080"/>
                      </a:solidFill>
                      <a:prstDash val="solid"/>
                      <a:round/>
                      <a:headEnd/>
                      <a:tailEnd/>
                    </a:ln>
                  </p:spPr>
                  <p:txBody>
                    <a:bodyPr/>
                    <a:lstStyle/>
                    <a:p>
                      <a:endParaRPr lang="fr-FR"/>
                    </a:p>
                  </p:txBody>
                </p:sp>
                <p:sp>
                  <p:nvSpPr>
                    <p:cNvPr id="134171" name="Freeform 27"/>
                    <p:cNvSpPr>
                      <a:spLocks/>
                    </p:cNvSpPr>
                    <p:nvPr/>
                  </p:nvSpPr>
                  <p:spPr bwMode="auto">
                    <a:xfrm>
                      <a:off x="4582" y="2635"/>
                      <a:ext cx="292" cy="57"/>
                    </a:xfrm>
                    <a:custGeom>
                      <a:avLst/>
                      <a:gdLst/>
                      <a:ahLst/>
                      <a:cxnLst>
                        <a:cxn ang="0">
                          <a:pos x="0" y="111"/>
                        </a:cxn>
                        <a:cxn ang="0">
                          <a:pos x="32" y="88"/>
                        </a:cxn>
                        <a:cxn ang="0">
                          <a:pos x="66" y="63"/>
                        </a:cxn>
                        <a:cxn ang="0">
                          <a:pos x="99" y="44"/>
                        </a:cxn>
                        <a:cxn ang="0">
                          <a:pos x="132" y="29"/>
                        </a:cxn>
                        <a:cxn ang="0">
                          <a:pos x="168" y="14"/>
                        </a:cxn>
                        <a:cxn ang="0">
                          <a:pos x="190" y="8"/>
                        </a:cxn>
                        <a:cxn ang="0">
                          <a:pos x="226" y="4"/>
                        </a:cxn>
                        <a:cxn ang="0">
                          <a:pos x="299" y="0"/>
                        </a:cxn>
                        <a:cxn ang="0">
                          <a:pos x="376" y="3"/>
                        </a:cxn>
                        <a:cxn ang="0">
                          <a:pos x="447" y="8"/>
                        </a:cxn>
                        <a:cxn ang="0">
                          <a:pos x="520" y="14"/>
                        </a:cxn>
                        <a:cxn ang="0">
                          <a:pos x="577" y="23"/>
                        </a:cxn>
                        <a:cxn ang="0">
                          <a:pos x="628" y="34"/>
                        </a:cxn>
                        <a:cxn ang="0">
                          <a:pos x="676" y="51"/>
                        </a:cxn>
                        <a:cxn ang="0">
                          <a:pos x="725" y="73"/>
                        </a:cxn>
                        <a:cxn ang="0">
                          <a:pos x="775" y="97"/>
                        </a:cxn>
                        <a:cxn ang="0">
                          <a:pos x="812" y="119"/>
                        </a:cxn>
                        <a:cxn ang="0">
                          <a:pos x="849" y="147"/>
                        </a:cxn>
                        <a:cxn ang="0">
                          <a:pos x="877" y="173"/>
                        </a:cxn>
                      </a:cxnLst>
                      <a:rect l="0" t="0" r="r" b="b"/>
                      <a:pathLst>
                        <a:path w="877" h="173">
                          <a:moveTo>
                            <a:pt x="0" y="111"/>
                          </a:moveTo>
                          <a:lnTo>
                            <a:pt x="32" y="88"/>
                          </a:lnTo>
                          <a:lnTo>
                            <a:pt x="66" y="63"/>
                          </a:lnTo>
                          <a:lnTo>
                            <a:pt x="99" y="44"/>
                          </a:lnTo>
                          <a:lnTo>
                            <a:pt x="132" y="29"/>
                          </a:lnTo>
                          <a:lnTo>
                            <a:pt x="168" y="14"/>
                          </a:lnTo>
                          <a:lnTo>
                            <a:pt x="190" y="8"/>
                          </a:lnTo>
                          <a:lnTo>
                            <a:pt x="226" y="4"/>
                          </a:lnTo>
                          <a:lnTo>
                            <a:pt x="299" y="0"/>
                          </a:lnTo>
                          <a:lnTo>
                            <a:pt x="376" y="3"/>
                          </a:lnTo>
                          <a:lnTo>
                            <a:pt x="447" y="8"/>
                          </a:lnTo>
                          <a:lnTo>
                            <a:pt x="520" y="14"/>
                          </a:lnTo>
                          <a:lnTo>
                            <a:pt x="577" y="23"/>
                          </a:lnTo>
                          <a:lnTo>
                            <a:pt x="628" y="34"/>
                          </a:lnTo>
                          <a:lnTo>
                            <a:pt x="676" y="51"/>
                          </a:lnTo>
                          <a:lnTo>
                            <a:pt x="725" y="73"/>
                          </a:lnTo>
                          <a:lnTo>
                            <a:pt x="775" y="97"/>
                          </a:lnTo>
                          <a:lnTo>
                            <a:pt x="812" y="119"/>
                          </a:lnTo>
                          <a:lnTo>
                            <a:pt x="849" y="147"/>
                          </a:lnTo>
                          <a:lnTo>
                            <a:pt x="877" y="173"/>
                          </a:lnTo>
                        </a:path>
                      </a:pathLst>
                    </a:custGeom>
                    <a:noFill/>
                    <a:ln w="11113">
                      <a:solidFill>
                        <a:srgbClr val="FF8080"/>
                      </a:solidFill>
                      <a:prstDash val="solid"/>
                      <a:round/>
                      <a:headEnd/>
                      <a:tailEnd/>
                    </a:ln>
                  </p:spPr>
                  <p:txBody>
                    <a:bodyPr/>
                    <a:lstStyle/>
                    <a:p>
                      <a:endParaRPr lang="fr-FR"/>
                    </a:p>
                  </p:txBody>
                </p:sp>
                <p:sp>
                  <p:nvSpPr>
                    <p:cNvPr id="134172" name="Freeform 28"/>
                    <p:cNvSpPr>
                      <a:spLocks/>
                    </p:cNvSpPr>
                    <p:nvPr/>
                  </p:nvSpPr>
                  <p:spPr bwMode="auto">
                    <a:xfrm>
                      <a:off x="4796" y="2610"/>
                      <a:ext cx="60" cy="33"/>
                    </a:xfrm>
                    <a:custGeom>
                      <a:avLst/>
                      <a:gdLst/>
                      <a:ahLst/>
                      <a:cxnLst>
                        <a:cxn ang="0">
                          <a:pos x="0" y="89"/>
                        </a:cxn>
                        <a:cxn ang="0">
                          <a:pos x="33" y="96"/>
                        </a:cxn>
                        <a:cxn ang="0">
                          <a:pos x="66" y="100"/>
                        </a:cxn>
                        <a:cxn ang="0">
                          <a:pos x="97" y="93"/>
                        </a:cxn>
                        <a:cxn ang="0">
                          <a:pos x="125" y="79"/>
                        </a:cxn>
                        <a:cxn ang="0">
                          <a:pos x="151" y="57"/>
                        </a:cxn>
                        <a:cxn ang="0">
                          <a:pos x="166" y="30"/>
                        </a:cxn>
                        <a:cxn ang="0">
                          <a:pos x="180" y="0"/>
                        </a:cxn>
                      </a:cxnLst>
                      <a:rect l="0" t="0" r="r" b="b"/>
                      <a:pathLst>
                        <a:path w="180" h="100">
                          <a:moveTo>
                            <a:pt x="0" y="89"/>
                          </a:moveTo>
                          <a:lnTo>
                            <a:pt x="33" y="96"/>
                          </a:lnTo>
                          <a:lnTo>
                            <a:pt x="66" y="100"/>
                          </a:lnTo>
                          <a:lnTo>
                            <a:pt x="97" y="93"/>
                          </a:lnTo>
                          <a:lnTo>
                            <a:pt x="125" y="79"/>
                          </a:lnTo>
                          <a:lnTo>
                            <a:pt x="151" y="57"/>
                          </a:lnTo>
                          <a:lnTo>
                            <a:pt x="166" y="30"/>
                          </a:lnTo>
                          <a:lnTo>
                            <a:pt x="180" y="0"/>
                          </a:lnTo>
                        </a:path>
                      </a:pathLst>
                    </a:custGeom>
                    <a:noFill/>
                    <a:ln w="11113">
                      <a:solidFill>
                        <a:srgbClr val="FF8080"/>
                      </a:solidFill>
                      <a:prstDash val="solid"/>
                      <a:round/>
                      <a:headEnd/>
                      <a:tailEnd/>
                    </a:ln>
                  </p:spPr>
                  <p:txBody>
                    <a:bodyPr/>
                    <a:lstStyle/>
                    <a:p>
                      <a:endParaRPr lang="fr-FR"/>
                    </a:p>
                  </p:txBody>
                </p:sp>
                <p:sp>
                  <p:nvSpPr>
                    <p:cNvPr id="134173" name="Freeform 29"/>
                    <p:cNvSpPr>
                      <a:spLocks/>
                    </p:cNvSpPr>
                    <p:nvPr/>
                  </p:nvSpPr>
                  <p:spPr bwMode="auto">
                    <a:xfrm>
                      <a:off x="4889" y="2547"/>
                      <a:ext cx="51" cy="126"/>
                    </a:xfrm>
                    <a:custGeom>
                      <a:avLst/>
                      <a:gdLst/>
                      <a:ahLst/>
                      <a:cxnLst>
                        <a:cxn ang="0">
                          <a:pos x="136" y="0"/>
                        </a:cxn>
                        <a:cxn ang="0">
                          <a:pos x="121" y="33"/>
                        </a:cxn>
                        <a:cxn ang="0">
                          <a:pos x="102" y="65"/>
                        </a:cxn>
                        <a:cxn ang="0">
                          <a:pos x="81" y="83"/>
                        </a:cxn>
                        <a:cxn ang="0">
                          <a:pos x="65" y="91"/>
                        </a:cxn>
                        <a:cxn ang="0">
                          <a:pos x="44" y="93"/>
                        </a:cxn>
                        <a:cxn ang="0">
                          <a:pos x="18" y="90"/>
                        </a:cxn>
                        <a:cxn ang="0">
                          <a:pos x="0" y="80"/>
                        </a:cxn>
                        <a:cxn ang="0">
                          <a:pos x="29" y="106"/>
                        </a:cxn>
                        <a:cxn ang="0">
                          <a:pos x="48" y="120"/>
                        </a:cxn>
                        <a:cxn ang="0">
                          <a:pos x="59" y="135"/>
                        </a:cxn>
                        <a:cxn ang="0">
                          <a:pos x="62" y="149"/>
                        </a:cxn>
                        <a:cxn ang="0">
                          <a:pos x="61" y="167"/>
                        </a:cxn>
                        <a:cxn ang="0">
                          <a:pos x="58" y="191"/>
                        </a:cxn>
                        <a:cxn ang="0">
                          <a:pos x="54" y="226"/>
                        </a:cxn>
                        <a:cxn ang="0">
                          <a:pos x="59" y="257"/>
                        </a:cxn>
                        <a:cxn ang="0">
                          <a:pos x="69" y="290"/>
                        </a:cxn>
                        <a:cxn ang="0">
                          <a:pos x="80" y="313"/>
                        </a:cxn>
                        <a:cxn ang="0">
                          <a:pos x="96" y="333"/>
                        </a:cxn>
                        <a:cxn ang="0">
                          <a:pos x="121" y="353"/>
                        </a:cxn>
                        <a:cxn ang="0">
                          <a:pos x="154" y="378"/>
                        </a:cxn>
                      </a:cxnLst>
                      <a:rect l="0" t="0" r="r" b="b"/>
                      <a:pathLst>
                        <a:path w="154" h="378">
                          <a:moveTo>
                            <a:pt x="136" y="0"/>
                          </a:moveTo>
                          <a:lnTo>
                            <a:pt x="121" y="33"/>
                          </a:lnTo>
                          <a:lnTo>
                            <a:pt x="102" y="65"/>
                          </a:lnTo>
                          <a:lnTo>
                            <a:pt x="81" y="83"/>
                          </a:lnTo>
                          <a:lnTo>
                            <a:pt x="65" y="91"/>
                          </a:lnTo>
                          <a:lnTo>
                            <a:pt x="44" y="93"/>
                          </a:lnTo>
                          <a:lnTo>
                            <a:pt x="18" y="90"/>
                          </a:lnTo>
                          <a:lnTo>
                            <a:pt x="0" y="80"/>
                          </a:lnTo>
                          <a:lnTo>
                            <a:pt x="29" y="106"/>
                          </a:lnTo>
                          <a:lnTo>
                            <a:pt x="48" y="120"/>
                          </a:lnTo>
                          <a:lnTo>
                            <a:pt x="59" y="135"/>
                          </a:lnTo>
                          <a:lnTo>
                            <a:pt x="62" y="149"/>
                          </a:lnTo>
                          <a:lnTo>
                            <a:pt x="61" y="167"/>
                          </a:lnTo>
                          <a:lnTo>
                            <a:pt x="58" y="191"/>
                          </a:lnTo>
                          <a:lnTo>
                            <a:pt x="54" y="226"/>
                          </a:lnTo>
                          <a:lnTo>
                            <a:pt x="59" y="257"/>
                          </a:lnTo>
                          <a:lnTo>
                            <a:pt x="69" y="290"/>
                          </a:lnTo>
                          <a:lnTo>
                            <a:pt x="80" y="313"/>
                          </a:lnTo>
                          <a:lnTo>
                            <a:pt x="96" y="333"/>
                          </a:lnTo>
                          <a:lnTo>
                            <a:pt x="121" y="353"/>
                          </a:lnTo>
                          <a:lnTo>
                            <a:pt x="154" y="378"/>
                          </a:lnTo>
                        </a:path>
                      </a:pathLst>
                    </a:custGeom>
                    <a:noFill/>
                    <a:ln w="11113">
                      <a:solidFill>
                        <a:srgbClr val="FF8080"/>
                      </a:solidFill>
                      <a:prstDash val="solid"/>
                      <a:round/>
                      <a:headEnd/>
                      <a:tailEnd/>
                    </a:ln>
                  </p:spPr>
                  <p:txBody>
                    <a:bodyPr/>
                    <a:lstStyle/>
                    <a:p>
                      <a:endParaRPr lang="fr-FR"/>
                    </a:p>
                  </p:txBody>
                </p:sp>
                <p:sp>
                  <p:nvSpPr>
                    <p:cNvPr id="134174" name="Freeform 30"/>
                    <p:cNvSpPr>
                      <a:spLocks/>
                    </p:cNvSpPr>
                    <p:nvPr/>
                  </p:nvSpPr>
                  <p:spPr bwMode="auto">
                    <a:xfrm>
                      <a:off x="4949" y="2578"/>
                      <a:ext cx="165" cy="113"/>
                    </a:xfrm>
                    <a:custGeom>
                      <a:avLst/>
                      <a:gdLst/>
                      <a:ahLst/>
                      <a:cxnLst>
                        <a:cxn ang="0">
                          <a:pos x="111" y="0"/>
                        </a:cxn>
                        <a:cxn ang="0">
                          <a:pos x="100" y="25"/>
                        </a:cxn>
                        <a:cxn ang="0">
                          <a:pos x="85" y="48"/>
                        </a:cxn>
                        <a:cxn ang="0">
                          <a:pos x="67" y="69"/>
                        </a:cxn>
                        <a:cxn ang="0">
                          <a:pos x="37" y="92"/>
                        </a:cxn>
                        <a:cxn ang="0">
                          <a:pos x="0" y="117"/>
                        </a:cxn>
                        <a:cxn ang="0">
                          <a:pos x="30" y="121"/>
                        </a:cxn>
                        <a:cxn ang="0">
                          <a:pos x="63" y="126"/>
                        </a:cxn>
                        <a:cxn ang="0">
                          <a:pos x="89" y="134"/>
                        </a:cxn>
                        <a:cxn ang="0">
                          <a:pos x="107" y="141"/>
                        </a:cxn>
                        <a:cxn ang="0">
                          <a:pos x="122" y="152"/>
                        </a:cxn>
                        <a:cxn ang="0">
                          <a:pos x="136" y="173"/>
                        </a:cxn>
                        <a:cxn ang="0">
                          <a:pos x="148" y="191"/>
                        </a:cxn>
                        <a:cxn ang="0">
                          <a:pos x="155" y="215"/>
                        </a:cxn>
                        <a:cxn ang="0">
                          <a:pos x="159" y="252"/>
                        </a:cxn>
                        <a:cxn ang="0">
                          <a:pos x="155" y="317"/>
                        </a:cxn>
                        <a:cxn ang="0">
                          <a:pos x="172" y="299"/>
                        </a:cxn>
                        <a:cxn ang="0">
                          <a:pos x="194" y="280"/>
                        </a:cxn>
                        <a:cxn ang="0">
                          <a:pos x="217" y="265"/>
                        </a:cxn>
                        <a:cxn ang="0">
                          <a:pos x="246" y="251"/>
                        </a:cxn>
                        <a:cxn ang="0">
                          <a:pos x="271" y="247"/>
                        </a:cxn>
                        <a:cxn ang="0">
                          <a:pos x="304" y="243"/>
                        </a:cxn>
                        <a:cxn ang="0">
                          <a:pos x="339" y="248"/>
                        </a:cxn>
                        <a:cxn ang="0">
                          <a:pos x="374" y="258"/>
                        </a:cxn>
                        <a:cxn ang="0">
                          <a:pos x="397" y="267"/>
                        </a:cxn>
                        <a:cxn ang="0">
                          <a:pos x="426" y="280"/>
                        </a:cxn>
                        <a:cxn ang="0">
                          <a:pos x="448" y="296"/>
                        </a:cxn>
                        <a:cxn ang="0">
                          <a:pos x="495" y="338"/>
                        </a:cxn>
                      </a:cxnLst>
                      <a:rect l="0" t="0" r="r" b="b"/>
                      <a:pathLst>
                        <a:path w="495" h="338">
                          <a:moveTo>
                            <a:pt x="111" y="0"/>
                          </a:moveTo>
                          <a:lnTo>
                            <a:pt x="100" y="25"/>
                          </a:lnTo>
                          <a:lnTo>
                            <a:pt x="85" y="48"/>
                          </a:lnTo>
                          <a:lnTo>
                            <a:pt x="67" y="69"/>
                          </a:lnTo>
                          <a:lnTo>
                            <a:pt x="37" y="92"/>
                          </a:lnTo>
                          <a:lnTo>
                            <a:pt x="0" y="117"/>
                          </a:lnTo>
                          <a:lnTo>
                            <a:pt x="30" y="121"/>
                          </a:lnTo>
                          <a:lnTo>
                            <a:pt x="63" y="126"/>
                          </a:lnTo>
                          <a:lnTo>
                            <a:pt x="89" y="134"/>
                          </a:lnTo>
                          <a:lnTo>
                            <a:pt x="107" y="141"/>
                          </a:lnTo>
                          <a:lnTo>
                            <a:pt x="122" y="152"/>
                          </a:lnTo>
                          <a:lnTo>
                            <a:pt x="136" y="173"/>
                          </a:lnTo>
                          <a:lnTo>
                            <a:pt x="148" y="191"/>
                          </a:lnTo>
                          <a:lnTo>
                            <a:pt x="155" y="215"/>
                          </a:lnTo>
                          <a:lnTo>
                            <a:pt x="159" y="252"/>
                          </a:lnTo>
                          <a:lnTo>
                            <a:pt x="155" y="317"/>
                          </a:lnTo>
                          <a:lnTo>
                            <a:pt x="172" y="299"/>
                          </a:lnTo>
                          <a:lnTo>
                            <a:pt x="194" y="280"/>
                          </a:lnTo>
                          <a:lnTo>
                            <a:pt x="217" y="265"/>
                          </a:lnTo>
                          <a:lnTo>
                            <a:pt x="246" y="251"/>
                          </a:lnTo>
                          <a:lnTo>
                            <a:pt x="271" y="247"/>
                          </a:lnTo>
                          <a:lnTo>
                            <a:pt x="304" y="243"/>
                          </a:lnTo>
                          <a:lnTo>
                            <a:pt x="339" y="248"/>
                          </a:lnTo>
                          <a:lnTo>
                            <a:pt x="374" y="258"/>
                          </a:lnTo>
                          <a:lnTo>
                            <a:pt x="397" y="267"/>
                          </a:lnTo>
                          <a:lnTo>
                            <a:pt x="426" y="280"/>
                          </a:lnTo>
                          <a:lnTo>
                            <a:pt x="448" y="296"/>
                          </a:lnTo>
                          <a:lnTo>
                            <a:pt x="495" y="338"/>
                          </a:lnTo>
                        </a:path>
                      </a:pathLst>
                    </a:custGeom>
                    <a:noFill/>
                    <a:ln w="11113">
                      <a:solidFill>
                        <a:srgbClr val="FF8080"/>
                      </a:solidFill>
                      <a:prstDash val="solid"/>
                      <a:round/>
                      <a:headEnd/>
                      <a:tailEnd/>
                    </a:ln>
                  </p:spPr>
                  <p:txBody>
                    <a:bodyPr/>
                    <a:lstStyle/>
                    <a:p>
                      <a:endParaRPr lang="fr-FR"/>
                    </a:p>
                  </p:txBody>
                </p:sp>
                <p:sp>
                  <p:nvSpPr>
                    <p:cNvPr id="134175" name="Freeform 31"/>
                    <p:cNvSpPr>
                      <a:spLocks/>
                    </p:cNvSpPr>
                    <p:nvPr/>
                  </p:nvSpPr>
                  <p:spPr bwMode="auto">
                    <a:xfrm>
                      <a:off x="4945" y="2663"/>
                      <a:ext cx="62" cy="80"/>
                    </a:xfrm>
                    <a:custGeom>
                      <a:avLst/>
                      <a:gdLst/>
                      <a:ahLst/>
                      <a:cxnLst>
                        <a:cxn ang="0">
                          <a:pos x="26" y="0"/>
                        </a:cxn>
                        <a:cxn ang="0">
                          <a:pos x="13" y="33"/>
                        </a:cxn>
                        <a:cxn ang="0">
                          <a:pos x="4" y="60"/>
                        </a:cxn>
                        <a:cxn ang="0">
                          <a:pos x="0" y="87"/>
                        </a:cxn>
                        <a:cxn ang="0">
                          <a:pos x="6" y="116"/>
                        </a:cxn>
                        <a:cxn ang="0">
                          <a:pos x="18" y="155"/>
                        </a:cxn>
                        <a:cxn ang="0">
                          <a:pos x="37" y="203"/>
                        </a:cxn>
                        <a:cxn ang="0">
                          <a:pos x="48" y="220"/>
                        </a:cxn>
                        <a:cxn ang="0">
                          <a:pos x="61" y="231"/>
                        </a:cxn>
                        <a:cxn ang="0">
                          <a:pos x="76" y="235"/>
                        </a:cxn>
                        <a:cxn ang="0">
                          <a:pos x="123" y="240"/>
                        </a:cxn>
                        <a:cxn ang="0">
                          <a:pos x="186" y="235"/>
                        </a:cxn>
                      </a:cxnLst>
                      <a:rect l="0" t="0" r="r" b="b"/>
                      <a:pathLst>
                        <a:path w="186" h="240">
                          <a:moveTo>
                            <a:pt x="26" y="0"/>
                          </a:moveTo>
                          <a:lnTo>
                            <a:pt x="13" y="33"/>
                          </a:lnTo>
                          <a:lnTo>
                            <a:pt x="4" y="60"/>
                          </a:lnTo>
                          <a:lnTo>
                            <a:pt x="0" y="87"/>
                          </a:lnTo>
                          <a:lnTo>
                            <a:pt x="6" y="116"/>
                          </a:lnTo>
                          <a:lnTo>
                            <a:pt x="18" y="155"/>
                          </a:lnTo>
                          <a:lnTo>
                            <a:pt x="37" y="203"/>
                          </a:lnTo>
                          <a:lnTo>
                            <a:pt x="48" y="220"/>
                          </a:lnTo>
                          <a:lnTo>
                            <a:pt x="61" y="231"/>
                          </a:lnTo>
                          <a:lnTo>
                            <a:pt x="76" y="235"/>
                          </a:lnTo>
                          <a:lnTo>
                            <a:pt x="123" y="240"/>
                          </a:lnTo>
                          <a:lnTo>
                            <a:pt x="186" y="235"/>
                          </a:lnTo>
                        </a:path>
                      </a:pathLst>
                    </a:custGeom>
                    <a:noFill/>
                    <a:ln w="11113">
                      <a:solidFill>
                        <a:srgbClr val="FF8080"/>
                      </a:solidFill>
                      <a:prstDash val="solid"/>
                      <a:round/>
                      <a:headEnd/>
                      <a:tailEnd/>
                    </a:ln>
                  </p:spPr>
                  <p:txBody>
                    <a:bodyPr/>
                    <a:lstStyle/>
                    <a:p>
                      <a:endParaRPr lang="fr-FR"/>
                    </a:p>
                  </p:txBody>
                </p:sp>
                <p:sp>
                  <p:nvSpPr>
                    <p:cNvPr id="134176" name="Freeform 32"/>
                    <p:cNvSpPr>
                      <a:spLocks/>
                    </p:cNvSpPr>
                    <p:nvPr/>
                  </p:nvSpPr>
                  <p:spPr bwMode="auto">
                    <a:xfrm>
                      <a:off x="5013" y="2724"/>
                      <a:ext cx="92" cy="36"/>
                    </a:xfrm>
                    <a:custGeom>
                      <a:avLst/>
                      <a:gdLst/>
                      <a:ahLst/>
                      <a:cxnLst>
                        <a:cxn ang="0">
                          <a:pos x="0" y="76"/>
                        </a:cxn>
                        <a:cxn ang="0">
                          <a:pos x="33" y="91"/>
                        </a:cxn>
                        <a:cxn ang="0">
                          <a:pos x="63" y="100"/>
                        </a:cxn>
                        <a:cxn ang="0">
                          <a:pos x="97" y="106"/>
                        </a:cxn>
                        <a:cxn ang="0">
                          <a:pos x="136" y="106"/>
                        </a:cxn>
                        <a:cxn ang="0">
                          <a:pos x="171" y="96"/>
                        </a:cxn>
                        <a:cxn ang="0">
                          <a:pos x="204" y="81"/>
                        </a:cxn>
                        <a:cxn ang="0">
                          <a:pos x="233" y="59"/>
                        </a:cxn>
                        <a:cxn ang="0">
                          <a:pos x="260" y="26"/>
                        </a:cxn>
                        <a:cxn ang="0">
                          <a:pos x="278" y="0"/>
                        </a:cxn>
                      </a:cxnLst>
                      <a:rect l="0" t="0" r="r" b="b"/>
                      <a:pathLst>
                        <a:path w="278" h="106">
                          <a:moveTo>
                            <a:pt x="0" y="76"/>
                          </a:moveTo>
                          <a:lnTo>
                            <a:pt x="33" y="91"/>
                          </a:lnTo>
                          <a:lnTo>
                            <a:pt x="63" y="100"/>
                          </a:lnTo>
                          <a:lnTo>
                            <a:pt x="97" y="106"/>
                          </a:lnTo>
                          <a:lnTo>
                            <a:pt x="136" y="106"/>
                          </a:lnTo>
                          <a:lnTo>
                            <a:pt x="171" y="96"/>
                          </a:lnTo>
                          <a:lnTo>
                            <a:pt x="204" y="81"/>
                          </a:lnTo>
                          <a:lnTo>
                            <a:pt x="233" y="59"/>
                          </a:lnTo>
                          <a:lnTo>
                            <a:pt x="260" y="26"/>
                          </a:lnTo>
                          <a:lnTo>
                            <a:pt x="278" y="0"/>
                          </a:lnTo>
                        </a:path>
                      </a:pathLst>
                    </a:custGeom>
                    <a:noFill/>
                    <a:ln w="11113">
                      <a:solidFill>
                        <a:srgbClr val="FF8080"/>
                      </a:solidFill>
                      <a:prstDash val="solid"/>
                      <a:round/>
                      <a:headEnd/>
                      <a:tailEnd/>
                    </a:ln>
                  </p:spPr>
                  <p:txBody>
                    <a:bodyPr/>
                    <a:lstStyle/>
                    <a:p>
                      <a:endParaRPr lang="fr-FR"/>
                    </a:p>
                  </p:txBody>
                </p:sp>
                <p:sp>
                  <p:nvSpPr>
                    <p:cNvPr id="134177" name="Freeform 33"/>
                    <p:cNvSpPr>
                      <a:spLocks/>
                    </p:cNvSpPr>
                    <p:nvPr/>
                  </p:nvSpPr>
                  <p:spPr bwMode="auto">
                    <a:xfrm>
                      <a:off x="4991" y="2780"/>
                      <a:ext cx="131" cy="98"/>
                    </a:xfrm>
                    <a:custGeom>
                      <a:avLst/>
                      <a:gdLst/>
                      <a:ahLst/>
                      <a:cxnLst>
                        <a:cxn ang="0">
                          <a:pos x="392" y="0"/>
                        </a:cxn>
                        <a:cxn ang="0">
                          <a:pos x="380" y="26"/>
                        </a:cxn>
                        <a:cxn ang="0">
                          <a:pos x="359" y="55"/>
                        </a:cxn>
                        <a:cxn ang="0">
                          <a:pos x="330" y="78"/>
                        </a:cxn>
                        <a:cxn ang="0">
                          <a:pos x="312" y="85"/>
                        </a:cxn>
                        <a:cxn ang="0">
                          <a:pos x="282" y="92"/>
                        </a:cxn>
                        <a:cxn ang="0">
                          <a:pos x="243" y="85"/>
                        </a:cxn>
                        <a:cxn ang="0">
                          <a:pos x="199" y="78"/>
                        </a:cxn>
                        <a:cxn ang="0">
                          <a:pos x="146" y="69"/>
                        </a:cxn>
                        <a:cxn ang="0">
                          <a:pos x="102" y="58"/>
                        </a:cxn>
                        <a:cxn ang="0">
                          <a:pos x="65" y="51"/>
                        </a:cxn>
                        <a:cxn ang="0">
                          <a:pos x="23" y="55"/>
                        </a:cxn>
                        <a:cxn ang="0">
                          <a:pos x="0" y="58"/>
                        </a:cxn>
                        <a:cxn ang="0">
                          <a:pos x="29" y="67"/>
                        </a:cxn>
                        <a:cxn ang="0">
                          <a:pos x="48" y="81"/>
                        </a:cxn>
                        <a:cxn ang="0">
                          <a:pos x="69" y="95"/>
                        </a:cxn>
                        <a:cxn ang="0">
                          <a:pos x="96" y="120"/>
                        </a:cxn>
                        <a:cxn ang="0">
                          <a:pos x="117" y="146"/>
                        </a:cxn>
                        <a:cxn ang="0">
                          <a:pos x="144" y="180"/>
                        </a:cxn>
                        <a:cxn ang="0">
                          <a:pos x="165" y="210"/>
                        </a:cxn>
                        <a:cxn ang="0">
                          <a:pos x="188" y="249"/>
                        </a:cxn>
                        <a:cxn ang="0">
                          <a:pos x="206" y="294"/>
                        </a:cxn>
                      </a:cxnLst>
                      <a:rect l="0" t="0" r="r" b="b"/>
                      <a:pathLst>
                        <a:path w="392" h="294">
                          <a:moveTo>
                            <a:pt x="392" y="0"/>
                          </a:moveTo>
                          <a:lnTo>
                            <a:pt x="380" y="26"/>
                          </a:lnTo>
                          <a:lnTo>
                            <a:pt x="359" y="55"/>
                          </a:lnTo>
                          <a:lnTo>
                            <a:pt x="330" y="78"/>
                          </a:lnTo>
                          <a:lnTo>
                            <a:pt x="312" y="85"/>
                          </a:lnTo>
                          <a:lnTo>
                            <a:pt x="282" y="92"/>
                          </a:lnTo>
                          <a:lnTo>
                            <a:pt x="243" y="85"/>
                          </a:lnTo>
                          <a:lnTo>
                            <a:pt x="199" y="78"/>
                          </a:lnTo>
                          <a:lnTo>
                            <a:pt x="146" y="69"/>
                          </a:lnTo>
                          <a:lnTo>
                            <a:pt x="102" y="58"/>
                          </a:lnTo>
                          <a:lnTo>
                            <a:pt x="65" y="51"/>
                          </a:lnTo>
                          <a:lnTo>
                            <a:pt x="23" y="55"/>
                          </a:lnTo>
                          <a:lnTo>
                            <a:pt x="0" y="58"/>
                          </a:lnTo>
                          <a:lnTo>
                            <a:pt x="29" y="67"/>
                          </a:lnTo>
                          <a:lnTo>
                            <a:pt x="48" y="81"/>
                          </a:lnTo>
                          <a:lnTo>
                            <a:pt x="69" y="95"/>
                          </a:lnTo>
                          <a:lnTo>
                            <a:pt x="96" y="120"/>
                          </a:lnTo>
                          <a:lnTo>
                            <a:pt x="117" y="146"/>
                          </a:lnTo>
                          <a:lnTo>
                            <a:pt x="144" y="180"/>
                          </a:lnTo>
                          <a:lnTo>
                            <a:pt x="165" y="210"/>
                          </a:lnTo>
                          <a:lnTo>
                            <a:pt x="188" y="249"/>
                          </a:lnTo>
                          <a:lnTo>
                            <a:pt x="206" y="294"/>
                          </a:lnTo>
                        </a:path>
                      </a:pathLst>
                    </a:custGeom>
                    <a:noFill/>
                    <a:ln w="11113">
                      <a:solidFill>
                        <a:srgbClr val="FF8080"/>
                      </a:solidFill>
                      <a:prstDash val="solid"/>
                      <a:round/>
                      <a:headEnd/>
                      <a:tailEnd/>
                    </a:ln>
                  </p:spPr>
                  <p:txBody>
                    <a:bodyPr/>
                    <a:lstStyle/>
                    <a:p>
                      <a:endParaRPr lang="fr-FR"/>
                    </a:p>
                  </p:txBody>
                </p:sp>
                <p:sp>
                  <p:nvSpPr>
                    <p:cNvPr id="134178" name="Freeform 34"/>
                    <p:cNvSpPr>
                      <a:spLocks/>
                    </p:cNvSpPr>
                    <p:nvPr/>
                  </p:nvSpPr>
                  <p:spPr bwMode="auto">
                    <a:xfrm>
                      <a:off x="4908" y="2702"/>
                      <a:ext cx="91" cy="162"/>
                    </a:xfrm>
                    <a:custGeom>
                      <a:avLst/>
                      <a:gdLst/>
                      <a:ahLst/>
                      <a:cxnLst>
                        <a:cxn ang="0">
                          <a:pos x="69" y="0"/>
                        </a:cxn>
                        <a:cxn ang="0">
                          <a:pos x="47" y="9"/>
                        </a:cxn>
                        <a:cxn ang="0">
                          <a:pos x="22" y="27"/>
                        </a:cxn>
                        <a:cxn ang="0">
                          <a:pos x="7" y="46"/>
                        </a:cxn>
                        <a:cxn ang="0">
                          <a:pos x="1" y="61"/>
                        </a:cxn>
                        <a:cxn ang="0">
                          <a:pos x="0" y="74"/>
                        </a:cxn>
                        <a:cxn ang="0">
                          <a:pos x="4" y="101"/>
                        </a:cxn>
                        <a:cxn ang="0">
                          <a:pos x="14" y="130"/>
                        </a:cxn>
                        <a:cxn ang="0">
                          <a:pos x="29" y="168"/>
                        </a:cxn>
                        <a:cxn ang="0">
                          <a:pos x="45" y="201"/>
                        </a:cxn>
                        <a:cxn ang="0">
                          <a:pos x="66" y="229"/>
                        </a:cxn>
                        <a:cxn ang="0">
                          <a:pos x="89" y="257"/>
                        </a:cxn>
                        <a:cxn ang="0">
                          <a:pos x="118" y="282"/>
                        </a:cxn>
                        <a:cxn ang="0">
                          <a:pos x="144" y="301"/>
                        </a:cxn>
                        <a:cxn ang="0">
                          <a:pos x="177" y="322"/>
                        </a:cxn>
                        <a:cxn ang="0">
                          <a:pos x="196" y="366"/>
                        </a:cxn>
                        <a:cxn ang="0">
                          <a:pos x="214" y="402"/>
                        </a:cxn>
                        <a:cxn ang="0">
                          <a:pos x="245" y="450"/>
                        </a:cxn>
                        <a:cxn ang="0">
                          <a:pos x="272" y="488"/>
                        </a:cxn>
                      </a:cxnLst>
                      <a:rect l="0" t="0" r="r" b="b"/>
                      <a:pathLst>
                        <a:path w="272" h="488">
                          <a:moveTo>
                            <a:pt x="69" y="0"/>
                          </a:moveTo>
                          <a:lnTo>
                            <a:pt x="47" y="9"/>
                          </a:lnTo>
                          <a:lnTo>
                            <a:pt x="22" y="27"/>
                          </a:lnTo>
                          <a:lnTo>
                            <a:pt x="7" y="46"/>
                          </a:lnTo>
                          <a:lnTo>
                            <a:pt x="1" y="61"/>
                          </a:lnTo>
                          <a:lnTo>
                            <a:pt x="0" y="74"/>
                          </a:lnTo>
                          <a:lnTo>
                            <a:pt x="4" y="101"/>
                          </a:lnTo>
                          <a:lnTo>
                            <a:pt x="14" y="130"/>
                          </a:lnTo>
                          <a:lnTo>
                            <a:pt x="29" y="168"/>
                          </a:lnTo>
                          <a:lnTo>
                            <a:pt x="45" y="201"/>
                          </a:lnTo>
                          <a:lnTo>
                            <a:pt x="66" y="229"/>
                          </a:lnTo>
                          <a:lnTo>
                            <a:pt x="89" y="257"/>
                          </a:lnTo>
                          <a:lnTo>
                            <a:pt x="118" y="282"/>
                          </a:lnTo>
                          <a:lnTo>
                            <a:pt x="144" y="301"/>
                          </a:lnTo>
                          <a:lnTo>
                            <a:pt x="177" y="322"/>
                          </a:lnTo>
                          <a:lnTo>
                            <a:pt x="196" y="366"/>
                          </a:lnTo>
                          <a:lnTo>
                            <a:pt x="214" y="402"/>
                          </a:lnTo>
                          <a:lnTo>
                            <a:pt x="245" y="450"/>
                          </a:lnTo>
                          <a:lnTo>
                            <a:pt x="272" y="488"/>
                          </a:lnTo>
                        </a:path>
                      </a:pathLst>
                    </a:custGeom>
                    <a:noFill/>
                    <a:ln w="11113">
                      <a:solidFill>
                        <a:srgbClr val="FF8080"/>
                      </a:solidFill>
                      <a:prstDash val="solid"/>
                      <a:round/>
                      <a:headEnd/>
                      <a:tailEnd/>
                    </a:ln>
                  </p:spPr>
                  <p:txBody>
                    <a:bodyPr/>
                    <a:lstStyle/>
                    <a:p>
                      <a:endParaRPr lang="fr-FR"/>
                    </a:p>
                  </p:txBody>
                </p:sp>
              </p:grpSp>
            </p:grpSp>
            <p:grpSp>
              <p:nvGrpSpPr>
                <p:cNvPr id="134179" name="Group 35"/>
                <p:cNvGrpSpPr>
                  <a:grpSpLocks/>
                </p:cNvGrpSpPr>
                <p:nvPr/>
              </p:nvGrpSpPr>
              <p:grpSpPr bwMode="auto">
                <a:xfrm>
                  <a:off x="4770" y="2782"/>
                  <a:ext cx="220" cy="234"/>
                  <a:chOff x="4770" y="2782"/>
                  <a:chExt cx="220" cy="234"/>
                </a:xfrm>
              </p:grpSpPr>
              <p:sp>
                <p:nvSpPr>
                  <p:cNvPr id="134180" name="Freeform 36"/>
                  <p:cNvSpPr>
                    <a:spLocks/>
                  </p:cNvSpPr>
                  <p:nvPr/>
                </p:nvSpPr>
                <p:spPr bwMode="auto">
                  <a:xfrm>
                    <a:off x="4770" y="2782"/>
                    <a:ext cx="220" cy="234"/>
                  </a:xfrm>
                  <a:custGeom>
                    <a:avLst/>
                    <a:gdLst/>
                    <a:ahLst/>
                    <a:cxnLst>
                      <a:cxn ang="0">
                        <a:pos x="136" y="382"/>
                      </a:cxn>
                      <a:cxn ang="0">
                        <a:pos x="106" y="372"/>
                      </a:cxn>
                      <a:cxn ang="0">
                        <a:pos x="76" y="357"/>
                      </a:cxn>
                      <a:cxn ang="0">
                        <a:pos x="59" y="341"/>
                      </a:cxn>
                      <a:cxn ang="0">
                        <a:pos x="45" y="319"/>
                      </a:cxn>
                      <a:cxn ang="0">
                        <a:pos x="29" y="294"/>
                      </a:cxn>
                      <a:cxn ang="0">
                        <a:pos x="14" y="265"/>
                      </a:cxn>
                      <a:cxn ang="0">
                        <a:pos x="7" y="235"/>
                      </a:cxn>
                      <a:cxn ang="0">
                        <a:pos x="0" y="198"/>
                      </a:cxn>
                      <a:cxn ang="0">
                        <a:pos x="3" y="165"/>
                      </a:cxn>
                      <a:cxn ang="0">
                        <a:pos x="11" y="135"/>
                      </a:cxn>
                      <a:cxn ang="0">
                        <a:pos x="30" y="102"/>
                      </a:cxn>
                      <a:cxn ang="0">
                        <a:pos x="48" y="78"/>
                      </a:cxn>
                      <a:cxn ang="0">
                        <a:pos x="74" y="51"/>
                      </a:cxn>
                      <a:cxn ang="0">
                        <a:pos x="98" y="29"/>
                      </a:cxn>
                      <a:cxn ang="0">
                        <a:pos x="124" y="16"/>
                      </a:cxn>
                      <a:cxn ang="0">
                        <a:pos x="155" y="7"/>
                      </a:cxn>
                      <a:cxn ang="0">
                        <a:pos x="189" y="0"/>
                      </a:cxn>
                      <a:cxn ang="0">
                        <a:pos x="237" y="0"/>
                      </a:cxn>
                      <a:cxn ang="0">
                        <a:pos x="297" y="5"/>
                      </a:cxn>
                      <a:cxn ang="0">
                        <a:pos x="347" y="14"/>
                      </a:cxn>
                      <a:cxn ang="0">
                        <a:pos x="395" y="27"/>
                      </a:cxn>
                      <a:cxn ang="0">
                        <a:pos x="453" y="51"/>
                      </a:cxn>
                      <a:cxn ang="0">
                        <a:pos x="494" y="74"/>
                      </a:cxn>
                      <a:cxn ang="0">
                        <a:pos x="530" y="99"/>
                      </a:cxn>
                      <a:cxn ang="0">
                        <a:pos x="558" y="129"/>
                      </a:cxn>
                      <a:cxn ang="0">
                        <a:pos x="587" y="173"/>
                      </a:cxn>
                      <a:cxn ang="0">
                        <a:pos x="613" y="209"/>
                      </a:cxn>
                      <a:cxn ang="0">
                        <a:pos x="633" y="250"/>
                      </a:cxn>
                      <a:cxn ang="0">
                        <a:pos x="646" y="290"/>
                      </a:cxn>
                      <a:cxn ang="0">
                        <a:pos x="660" y="342"/>
                      </a:cxn>
                      <a:cxn ang="0">
                        <a:pos x="661" y="394"/>
                      </a:cxn>
                      <a:cxn ang="0">
                        <a:pos x="653" y="444"/>
                      </a:cxn>
                      <a:cxn ang="0">
                        <a:pos x="642" y="485"/>
                      </a:cxn>
                      <a:cxn ang="0">
                        <a:pos x="625" y="515"/>
                      </a:cxn>
                      <a:cxn ang="0">
                        <a:pos x="603" y="537"/>
                      </a:cxn>
                      <a:cxn ang="0">
                        <a:pos x="574" y="560"/>
                      </a:cxn>
                      <a:cxn ang="0">
                        <a:pos x="528" y="595"/>
                      </a:cxn>
                      <a:cxn ang="0">
                        <a:pos x="490" y="621"/>
                      </a:cxn>
                      <a:cxn ang="0">
                        <a:pos x="441" y="654"/>
                      </a:cxn>
                      <a:cxn ang="0">
                        <a:pos x="395" y="676"/>
                      </a:cxn>
                      <a:cxn ang="0">
                        <a:pos x="355" y="687"/>
                      </a:cxn>
                      <a:cxn ang="0">
                        <a:pos x="303" y="698"/>
                      </a:cxn>
                      <a:cxn ang="0">
                        <a:pos x="259" y="702"/>
                      </a:cxn>
                      <a:cxn ang="0">
                        <a:pos x="212" y="698"/>
                      </a:cxn>
                      <a:cxn ang="0">
                        <a:pos x="174" y="688"/>
                      </a:cxn>
                      <a:cxn ang="0">
                        <a:pos x="143" y="672"/>
                      </a:cxn>
                      <a:cxn ang="0">
                        <a:pos x="109" y="650"/>
                      </a:cxn>
                      <a:cxn ang="0">
                        <a:pos x="80" y="617"/>
                      </a:cxn>
                      <a:cxn ang="0">
                        <a:pos x="62" y="590"/>
                      </a:cxn>
                      <a:cxn ang="0">
                        <a:pos x="47" y="561"/>
                      </a:cxn>
                      <a:cxn ang="0">
                        <a:pos x="41" y="527"/>
                      </a:cxn>
                      <a:cxn ang="0">
                        <a:pos x="45" y="489"/>
                      </a:cxn>
                      <a:cxn ang="0">
                        <a:pos x="52" y="448"/>
                      </a:cxn>
                      <a:cxn ang="0">
                        <a:pos x="63" y="416"/>
                      </a:cxn>
                      <a:cxn ang="0">
                        <a:pos x="81" y="398"/>
                      </a:cxn>
                      <a:cxn ang="0">
                        <a:pos x="106" y="386"/>
                      </a:cxn>
                      <a:cxn ang="0">
                        <a:pos x="136" y="382"/>
                      </a:cxn>
                    </a:cxnLst>
                    <a:rect l="0" t="0" r="r" b="b"/>
                    <a:pathLst>
                      <a:path w="661" h="702">
                        <a:moveTo>
                          <a:pt x="136" y="382"/>
                        </a:moveTo>
                        <a:lnTo>
                          <a:pt x="106" y="372"/>
                        </a:lnTo>
                        <a:lnTo>
                          <a:pt x="76" y="357"/>
                        </a:lnTo>
                        <a:lnTo>
                          <a:pt x="59" y="341"/>
                        </a:lnTo>
                        <a:lnTo>
                          <a:pt x="45" y="319"/>
                        </a:lnTo>
                        <a:lnTo>
                          <a:pt x="29" y="294"/>
                        </a:lnTo>
                        <a:lnTo>
                          <a:pt x="14" y="265"/>
                        </a:lnTo>
                        <a:lnTo>
                          <a:pt x="7" y="235"/>
                        </a:lnTo>
                        <a:lnTo>
                          <a:pt x="0" y="198"/>
                        </a:lnTo>
                        <a:lnTo>
                          <a:pt x="3" y="165"/>
                        </a:lnTo>
                        <a:lnTo>
                          <a:pt x="11" y="135"/>
                        </a:lnTo>
                        <a:lnTo>
                          <a:pt x="30" y="102"/>
                        </a:lnTo>
                        <a:lnTo>
                          <a:pt x="48" y="78"/>
                        </a:lnTo>
                        <a:lnTo>
                          <a:pt x="74" y="51"/>
                        </a:lnTo>
                        <a:lnTo>
                          <a:pt x="98" y="29"/>
                        </a:lnTo>
                        <a:lnTo>
                          <a:pt x="124" y="16"/>
                        </a:lnTo>
                        <a:lnTo>
                          <a:pt x="155" y="7"/>
                        </a:lnTo>
                        <a:lnTo>
                          <a:pt x="189" y="0"/>
                        </a:lnTo>
                        <a:lnTo>
                          <a:pt x="237" y="0"/>
                        </a:lnTo>
                        <a:lnTo>
                          <a:pt x="297" y="5"/>
                        </a:lnTo>
                        <a:lnTo>
                          <a:pt x="347" y="14"/>
                        </a:lnTo>
                        <a:lnTo>
                          <a:pt x="395" y="27"/>
                        </a:lnTo>
                        <a:lnTo>
                          <a:pt x="453" y="51"/>
                        </a:lnTo>
                        <a:lnTo>
                          <a:pt x="494" y="74"/>
                        </a:lnTo>
                        <a:lnTo>
                          <a:pt x="530" y="99"/>
                        </a:lnTo>
                        <a:lnTo>
                          <a:pt x="558" y="129"/>
                        </a:lnTo>
                        <a:lnTo>
                          <a:pt x="587" y="173"/>
                        </a:lnTo>
                        <a:lnTo>
                          <a:pt x="613" y="209"/>
                        </a:lnTo>
                        <a:lnTo>
                          <a:pt x="633" y="250"/>
                        </a:lnTo>
                        <a:lnTo>
                          <a:pt x="646" y="290"/>
                        </a:lnTo>
                        <a:lnTo>
                          <a:pt x="660" y="342"/>
                        </a:lnTo>
                        <a:lnTo>
                          <a:pt x="661" y="394"/>
                        </a:lnTo>
                        <a:lnTo>
                          <a:pt x="653" y="444"/>
                        </a:lnTo>
                        <a:lnTo>
                          <a:pt x="642" y="485"/>
                        </a:lnTo>
                        <a:lnTo>
                          <a:pt x="625" y="515"/>
                        </a:lnTo>
                        <a:lnTo>
                          <a:pt x="603" y="537"/>
                        </a:lnTo>
                        <a:lnTo>
                          <a:pt x="574" y="560"/>
                        </a:lnTo>
                        <a:lnTo>
                          <a:pt x="528" y="595"/>
                        </a:lnTo>
                        <a:lnTo>
                          <a:pt x="490" y="621"/>
                        </a:lnTo>
                        <a:lnTo>
                          <a:pt x="441" y="654"/>
                        </a:lnTo>
                        <a:lnTo>
                          <a:pt x="395" y="676"/>
                        </a:lnTo>
                        <a:lnTo>
                          <a:pt x="355" y="687"/>
                        </a:lnTo>
                        <a:lnTo>
                          <a:pt x="303" y="698"/>
                        </a:lnTo>
                        <a:lnTo>
                          <a:pt x="259" y="702"/>
                        </a:lnTo>
                        <a:lnTo>
                          <a:pt x="212" y="698"/>
                        </a:lnTo>
                        <a:lnTo>
                          <a:pt x="174" y="688"/>
                        </a:lnTo>
                        <a:lnTo>
                          <a:pt x="143" y="672"/>
                        </a:lnTo>
                        <a:lnTo>
                          <a:pt x="109" y="650"/>
                        </a:lnTo>
                        <a:lnTo>
                          <a:pt x="80" y="617"/>
                        </a:lnTo>
                        <a:lnTo>
                          <a:pt x="62" y="590"/>
                        </a:lnTo>
                        <a:lnTo>
                          <a:pt x="47" y="561"/>
                        </a:lnTo>
                        <a:lnTo>
                          <a:pt x="41" y="527"/>
                        </a:lnTo>
                        <a:lnTo>
                          <a:pt x="45" y="489"/>
                        </a:lnTo>
                        <a:lnTo>
                          <a:pt x="52" y="448"/>
                        </a:lnTo>
                        <a:lnTo>
                          <a:pt x="63" y="416"/>
                        </a:lnTo>
                        <a:lnTo>
                          <a:pt x="81" y="398"/>
                        </a:lnTo>
                        <a:lnTo>
                          <a:pt x="106" y="386"/>
                        </a:lnTo>
                        <a:lnTo>
                          <a:pt x="136" y="382"/>
                        </a:lnTo>
                        <a:close/>
                      </a:path>
                    </a:pathLst>
                  </a:custGeom>
                  <a:solidFill>
                    <a:srgbClr val="A05000"/>
                  </a:solidFill>
                  <a:ln w="9525">
                    <a:noFill/>
                    <a:round/>
                    <a:headEnd/>
                    <a:tailEnd/>
                  </a:ln>
                </p:spPr>
                <p:txBody>
                  <a:bodyPr/>
                  <a:lstStyle/>
                  <a:p>
                    <a:endParaRPr lang="fr-FR"/>
                  </a:p>
                </p:txBody>
              </p:sp>
              <p:grpSp>
                <p:nvGrpSpPr>
                  <p:cNvPr id="134181" name="Group 37"/>
                  <p:cNvGrpSpPr>
                    <a:grpSpLocks/>
                  </p:cNvGrpSpPr>
                  <p:nvPr/>
                </p:nvGrpSpPr>
                <p:grpSpPr bwMode="auto">
                  <a:xfrm>
                    <a:off x="4825" y="2842"/>
                    <a:ext cx="115" cy="126"/>
                    <a:chOff x="4825" y="2842"/>
                    <a:chExt cx="115" cy="126"/>
                  </a:xfrm>
                </p:grpSpPr>
                <p:sp>
                  <p:nvSpPr>
                    <p:cNvPr id="134182" name="Freeform 38"/>
                    <p:cNvSpPr>
                      <a:spLocks/>
                    </p:cNvSpPr>
                    <p:nvPr/>
                  </p:nvSpPr>
                  <p:spPr bwMode="auto">
                    <a:xfrm>
                      <a:off x="4825" y="2872"/>
                      <a:ext cx="115" cy="42"/>
                    </a:xfrm>
                    <a:custGeom>
                      <a:avLst/>
                      <a:gdLst/>
                      <a:ahLst/>
                      <a:cxnLst>
                        <a:cxn ang="0">
                          <a:pos x="345" y="0"/>
                        </a:cxn>
                        <a:cxn ang="0">
                          <a:pos x="333" y="18"/>
                        </a:cxn>
                        <a:cxn ang="0">
                          <a:pos x="308" y="48"/>
                        </a:cxn>
                        <a:cxn ang="0">
                          <a:pos x="281" y="72"/>
                        </a:cxn>
                        <a:cxn ang="0">
                          <a:pos x="250" y="92"/>
                        </a:cxn>
                        <a:cxn ang="0">
                          <a:pos x="219" y="103"/>
                        </a:cxn>
                        <a:cxn ang="0">
                          <a:pos x="186" y="113"/>
                        </a:cxn>
                        <a:cxn ang="0">
                          <a:pos x="153" y="122"/>
                        </a:cxn>
                        <a:cxn ang="0">
                          <a:pos x="129" y="125"/>
                        </a:cxn>
                        <a:cxn ang="0">
                          <a:pos x="88" y="122"/>
                        </a:cxn>
                        <a:cxn ang="0">
                          <a:pos x="49" y="118"/>
                        </a:cxn>
                        <a:cxn ang="0">
                          <a:pos x="0" y="111"/>
                        </a:cxn>
                      </a:cxnLst>
                      <a:rect l="0" t="0" r="r" b="b"/>
                      <a:pathLst>
                        <a:path w="345" h="125">
                          <a:moveTo>
                            <a:pt x="345" y="0"/>
                          </a:moveTo>
                          <a:lnTo>
                            <a:pt x="333" y="18"/>
                          </a:lnTo>
                          <a:lnTo>
                            <a:pt x="308" y="48"/>
                          </a:lnTo>
                          <a:lnTo>
                            <a:pt x="281" y="72"/>
                          </a:lnTo>
                          <a:lnTo>
                            <a:pt x="250" y="92"/>
                          </a:lnTo>
                          <a:lnTo>
                            <a:pt x="219" y="103"/>
                          </a:lnTo>
                          <a:lnTo>
                            <a:pt x="186" y="113"/>
                          </a:lnTo>
                          <a:lnTo>
                            <a:pt x="153" y="122"/>
                          </a:lnTo>
                          <a:lnTo>
                            <a:pt x="129" y="125"/>
                          </a:lnTo>
                          <a:lnTo>
                            <a:pt x="88" y="122"/>
                          </a:lnTo>
                          <a:lnTo>
                            <a:pt x="49" y="118"/>
                          </a:lnTo>
                          <a:lnTo>
                            <a:pt x="0" y="111"/>
                          </a:lnTo>
                        </a:path>
                      </a:pathLst>
                    </a:custGeom>
                    <a:noFill/>
                    <a:ln w="11113">
                      <a:solidFill>
                        <a:srgbClr val="FFE0C0"/>
                      </a:solidFill>
                      <a:prstDash val="solid"/>
                      <a:round/>
                      <a:headEnd/>
                      <a:tailEnd/>
                    </a:ln>
                  </p:spPr>
                  <p:txBody>
                    <a:bodyPr/>
                    <a:lstStyle/>
                    <a:p>
                      <a:endParaRPr lang="fr-FR"/>
                    </a:p>
                  </p:txBody>
                </p:sp>
                <p:sp>
                  <p:nvSpPr>
                    <p:cNvPr id="134183" name="Freeform 39"/>
                    <p:cNvSpPr>
                      <a:spLocks/>
                    </p:cNvSpPr>
                    <p:nvPr/>
                  </p:nvSpPr>
                  <p:spPr bwMode="auto">
                    <a:xfrm>
                      <a:off x="4887" y="2842"/>
                      <a:ext cx="12" cy="126"/>
                    </a:xfrm>
                    <a:custGeom>
                      <a:avLst/>
                      <a:gdLst/>
                      <a:ahLst/>
                      <a:cxnLst>
                        <a:cxn ang="0">
                          <a:pos x="0" y="0"/>
                        </a:cxn>
                        <a:cxn ang="0">
                          <a:pos x="11" y="27"/>
                        </a:cxn>
                        <a:cxn ang="0">
                          <a:pos x="25" y="67"/>
                        </a:cxn>
                        <a:cxn ang="0">
                          <a:pos x="29" y="101"/>
                        </a:cxn>
                        <a:cxn ang="0">
                          <a:pos x="33" y="122"/>
                        </a:cxn>
                        <a:cxn ang="0">
                          <a:pos x="26" y="145"/>
                        </a:cxn>
                        <a:cxn ang="0">
                          <a:pos x="14" y="173"/>
                        </a:cxn>
                        <a:cxn ang="0">
                          <a:pos x="6" y="192"/>
                        </a:cxn>
                        <a:cxn ang="0">
                          <a:pos x="3" y="212"/>
                        </a:cxn>
                        <a:cxn ang="0">
                          <a:pos x="7" y="230"/>
                        </a:cxn>
                        <a:cxn ang="0">
                          <a:pos x="18" y="251"/>
                        </a:cxn>
                        <a:cxn ang="0">
                          <a:pos x="28" y="271"/>
                        </a:cxn>
                        <a:cxn ang="0">
                          <a:pos x="36" y="283"/>
                        </a:cxn>
                        <a:cxn ang="0">
                          <a:pos x="29" y="294"/>
                        </a:cxn>
                        <a:cxn ang="0">
                          <a:pos x="21" y="318"/>
                        </a:cxn>
                        <a:cxn ang="0">
                          <a:pos x="11" y="346"/>
                        </a:cxn>
                        <a:cxn ang="0">
                          <a:pos x="3" y="376"/>
                        </a:cxn>
                      </a:cxnLst>
                      <a:rect l="0" t="0" r="r" b="b"/>
                      <a:pathLst>
                        <a:path w="36" h="376">
                          <a:moveTo>
                            <a:pt x="0" y="0"/>
                          </a:moveTo>
                          <a:lnTo>
                            <a:pt x="11" y="27"/>
                          </a:lnTo>
                          <a:lnTo>
                            <a:pt x="25" y="67"/>
                          </a:lnTo>
                          <a:lnTo>
                            <a:pt x="29" y="101"/>
                          </a:lnTo>
                          <a:lnTo>
                            <a:pt x="33" y="122"/>
                          </a:lnTo>
                          <a:lnTo>
                            <a:pt x="26" y="145"/>
                          </a:lnTo>
                          <a:lnTo>
                            <a:pt x="14" y="173"/>
                          </a:lnTo>
                          <a:lnTo>
                            <a:pt x="6" y="192"/>
                          </a:lnTo>
                          <a:lnTo>
                            <a:pt x="3" y="212"/>
                          </a:lnTo>
                          <a:lnTo>
                            <a:pt x="7" y="230"/>
                          </a:lnTo>
                          <a:lnTo>
                            <a:pt x="18" y="251"/>
                          </a:lnTo>
                          <a:lnTo>
                            <a:pt x="28" y="271"/>
                          </a:lnTo>
                          <a:lnTo>
                            <a:pt x="36" y="283"/>
                          </a:lnTo>
                          <a:lnTo>
                            <a:pt x="29" y="294"/>
                          </a:lnTo>
                          <a:lnTo>
                            <a:pt x="21" y="318"/>
                          </a:lnTo>
                          <a:lnTo>
                            <a:pt x="11" y="346"/>
                          </a:lnTo>
                          <a:lnTo>
                            <a:pt x="3" y="376"/>
                          </a:lnTo>
                        </a:path>
                      </a:pathLst>
                    </a:custGeom>
                    <a:noFill/>
                    <a:ln w="11113">
                      <a:solidFill>
                        <a:srgbClr val="FFE0C0"/>
                      </a:solidFill>
                      <a:prstDash val="solid"/>
                      <a:round/>
                      <a:headEnd/>
                      <a:tailEnd/>
                    </a:ln>
                  </p:spPr>
                  <p:txBody>
                    <a:bodyPr/>
                    <a:lstStyle/>
                    <a:p>
                      <a:endParaRPr lang="fr-FR"/>
                    </a:p>
                  </p:txBody>
                </p:sp>
                <p:sp>
                  <p:nvSpPr>
                    <p:cNvPr id="134184" name="Freeform 40"/>
                    <p:cNvSpPr>
                      <a:spLocks/>
                    </p:cNvSpPr>
                    <p:nvPr/>
                  </p:nvSpPr>
                  <p:spPr bwMode="auto">
                    <a:xfrm>
                      <a:off x="4848" y="2871"/>
                      <a:ext cx="19" cy="88"/>
                    </a:xfrm>
                    <a:custGeom>
                      <a:avLst/>
                      <a:gdLst/>
                      <a:ahLst/>
                      <a:cxnLst>
                        <a:cxn ang="0">
                          <a:pos x="0" y="0"/>
                        </a:cxn>
                        <a:cxn ang="0">
                          <a:pos x="20" y="18"/>
                        </a:cxn>
                        <a:cxn ang="0">
                          <a:pos x="34" y="36"/>
                        </a:cxn>
                        <a:cxn ang="0">
                          <a:pos x="45" y="63"/>
                        </a:cxn>
                        <a:cxn ang="0">
                          <a:pos x="53" y="96"/>
                        </a:cxn>
                        <a:cxn ang="0">
                          <a:pos x="59" y="139"/>
                        </a:cxn>
                        <a:cxn ang="0">
                          <a:pos x="56" y="174"/>
                        </a:cxn>
                        <a:cxn ang="0">
                          <a:pos x="48" y="208"/>
                        </a:cxn>
                        <a:cxn ang="0">
                          <a:pos x="35" y="238"/>
                        </a:cxn>
                        <a:cxn ang="0">
                          <a:pos x="13" y="264"/>
                        </a:cxn>
                      </a:cxnLst>
                      <a:rect l="0" t="0" r="r" b="b"/>
                      <a:pathLst>
                        <a:path w="59" h="264">
                          <a:moveTo>
                            <a:pt x="0" y="0"/>
                          </a:moveTo>
                          <a:lnTo>
                            <a:pt x="20" y="18"/>
                          </a:lnTo>
                          <a:lnTo>
                            <a:pt x="34" y="36"/>
                          </a:lnTo>
                          <a:lnTo>
                            <a:pt x="45" y="63"/>
                          </a:lnTo>
                          <a:lnTo>
                            <a:pt x="53" y="96"/>
                          </a:lnTo>
                          <a:lnTo>
                            <a:pt x="59" y="139"/>
                          </a:lnTo>
                          <a:lnTo>
                            <a:pt x="56" y="174"/>
                          </a:lnTo>
                          <a:lnTo>
                            <a:pt x="48" y="208"/>
                          </a:lnTo>
                          <a:lnTo>
                            <a:pt x="35" y="238"/>
                          </a:lnTo>
                          <a:lnTo>
                            <a:pt x="13" y="264"/>
                          </a:lnTo>
                        </a:path>
                      </a:pathLst>
                    </a:custGeom>
                    <a:noFill/>
                    <a:ln w="11113">
                      <a:solidFill>
                        <a:srgbClr val="FFE0C0"/>
                      </a:solidFill>
                      <a:prstDash val="solid"/>
                      <a:round/>
                      <a:headEnd/>
                      <a:tailEnd/>
                    </a:ln>
                  </p:spPr>
                  <p:txBody>
                    <a:bodyPr/>
                    <a:lstStyle/>
                    <a:p>
                      <a:endParaRPr lang="fr-FR"/>
                    </a:p>
                  </p:txBody>
                </p:sp>
                <p:sp>
                  <p:nvSpPr>
                    <p:cNvPr id="134185" name="Freeform 41"/>
                    <p:cNvSpPr>
                      <a:spLocks/>
                    </p:cNvSpPr>
                    <p:nvPr/>
                  </p:nvSpPr>
                  <p:spPr bwMode="auto">
                    <a:xfrm>
                      <a:off x="4900" y="2908"/>
                      <a:ext cx="37" cy="25"/>
                    </a:xfrm>
                    <a:custGeom>
                      <a:avLst/>
                      <a:gdLst/>
                      <a:ahLst/>
                      <a:cxnLst>
                        <a:cxn ang="0">
                          <a:pos x="0" y="0"/>
                        </a:cxn>
                        <a:cxn ang="0">
                          <a:pos x="33" y="7"/>
                        </a:cxn>
                        <a:cxn ang="0">
                          <a:pos x="59" y="17"/>
                        </a:cxn>
                        <a:cxn ang="0">
                          <a:pos x="77" y="29"/>
                        </a:cxn>
                        <a:cxn ang="0">
                          <a:pos x="97" y="54"/>
                        </a:cxn>
                        <a:cxn ang="0">
                          <a:pos x="112" y="74"/>
                        </a:cxn>
                      </a:cxnLst>
                      <a:rect l="0" t="0" r="r" b="b"/>
                      <a:pathLst>
                        <a:path w="112" h="74">
                          <a:moveTo>
                            <a:pt x="0" y="0"/>
                          </a:moveTo>
                          <a:lnTo>
                            <a:pt x="33" y="7"/>
                          </a:lnTo>
                          <a:lnTo>
                            <a:pt x="59" y="17"/>
                          </a:lnTo>
                          <a:lnTo>
                            <a:pt x="77" y="29"/>
                          </a:lnTo>
                          <a:lnTo>
                            <a:pt x="97" y="54"/>
                          </a:lnTo>
                          <a:lnTo>
                            <a:pt x="112" y="74"/>
                          </a:lnTo>
                        </a:path>
                      </a:pathLst>
                    </a:custGeom>
                    <a:noFill/>
                    <a:ln w="11113">
                      <a:solidFill>
                        <a:srgbClr val="FFE0C0"/>
                      </a:solidFill>
                      <a:prstDash val="solid"/>
                      <a:round/>
                      <a:headEnd/>
                      <a:tailEnd/>
                    </a:ln>
                  </p:spPr>
                  <p:txBody>
                    <a:bodyPr/>
                    <a:lstStyle/>
                    <a:p>
                      <a:endParaRPr lang="fr-FR"/>
                    </a:p>
                  </p:txBody>
                </p:sp>
              </p:grpSp>
            </p:grpSp>
          </p:grpSp>
          <p:grpSp>
            <p:nvGrpSpPr>
              <p:cNvPr id="134186" name="Group 42"/>
              <p:cNvGrpSpPr>
                <a:grpSpLocks/>
              </p:cNvGrpSpPr>
              <p:nvPr/>
            </p:nvGrpSpPr>
            <p:grpSpPr bwMode="auto">
              <a:xfrm>
                <a:off x="4545" y="2667"/>
                <a:ext cx="343" cy="709"/>
                <a:chOff x="4545" y="2667"/>
                <a:chExt cx="343" cy="709"/>
              </a:xfrm>
            </p:grpSpPr>
            <p:grpSp>
              <p:nvGrpSpPr>
                <p:cNvPr id="134187" name="Group 43"/>
                <p:cNvGrpSpPr>
                  <a:grpSpLocks/>
                </p:cNvGrpSpPr>
                <p:nvPr/>
              </p:nvGrpSpPr>
              <p:grpSpPr bwMode="auto">
                <a:xfrm>
                  <a:off x="4545" y="2667"/>
                  <a:ext cx="343" cy="202"/>
                  <a:chOff x="4545" y="2667"/>
                  <a:chExt cx="343" cy="202"/>
                </a:xfrm>
              </p:grpSpPr>
              <p:grpSp>
                <p:nvGrpSpPr>
                  <p:cNvPr id="134188" name="Group 44"/>
                  <p:cNvGrpSpPr>
                    <a:grpSpLocks/>
                  </p:cNvGrpSpPr>
                  <p:nvPr/>
                </p:nvGrpSpPr>
                <p:grpSpPr bwMode="auto">
                  <a:xfrm>
                    <a:off x="4545" y="2667"/>
                    <a:ext cx="343" cy="202"/>
                    <a:chOff x="4545" y="2667"/>
                    <a:chExt cx="343" cy="202"/>
                  </a:xfrm>
                </p:grpSpPr>
                <p:grpSp>
                  <p:nvGrpSpPr>
                    <p:cNvPr id="134189" name="Group 45"/>
                    <p:cNvGrpSpPr>
                      <a:grpSpLocks/>
                    </p:cNvGrpSpPr>
                    <p:nvPr/>
                  </p:nvGrpSpPr>
                  <p:grpSpPr bwMode="auto">
                    <a:xfrm>
                      <a:off x="4545" y="2667"/>
                      <a:ext cx="343" cy="202"/>
                      <a:chOff x="4545" y="2667"/>
                      <a:chExt cx="343" cy="202"/>
                    </a:xfrm>
                  </p:grpSpPr>
                  <p:sp>
                    <p:nvSpPr>
                      <p:cNvPr id="134190" name="Freeform 46"/>
                      <p:cNvSpPr>
                        <a:spLocks/>
                      </p:cNvSpPr>
                      <p:nvPr/>
                    </p:nvSpPr>
                    <p:spPr bwMode="auto">
                      <a:xfrm>
                        <a:off x="4545" y="2667"/>
                        <a:ext cx="343" cy="202"/>
                      </a:xfrm>
                      <a:custGeom>
                        <a:avLst/>
                        <a:gdLst/>
                        <a:ahLst/>
                        <a:cxnLst>
                          <a:cxn ang="0">
                            <a:pos x="313" y="591"/>
                          </a:cxn>
                          <a:cxn ang="0">
                            <a:pos x="263" y="605"/>
                          </a:cxn>
                          <a:cxn ang="0">
                            <a:pos x="223" y="597"/>
                          </a:cxn>
                          <a:cxn ang="0">
                            <a:pos x="202" y="572"/>
                          </a:cxn>
                          <a:cxn ang="0">
                            <a:pos x="205" y="537"/>
                          </a:cxn>
                          <a:cxn ang="0">
                            <a:pos x="237" y="503"/>
                          </a:cxn>
                          <a:cxn ang="0">
                            <a:pos x="295" y="479"/>
                          </a:cxn>
                          <a:cxn ang="0">
                            <a:pos x="350" y="459"/>
                          </a:cxn>
                          <a:cxn ang="0">
                            <a:pos x="306" y="425"/>
                          </a:cxn>
                          <a:cxn ang="0">
                            <a:pos x="349" y="366"/>
                          </a:cxn>
                          <a:cxn ang="0">
                            <a:pos x="357" y="314"/>
                          </a:cxn>
                          <a:cxn ang="0">
                            <a:pos x="313" y="300"/>
                          </a:cxn>
                          <a:cxn ang="0">
                            <a:pos x="217" y="293"/>
                          </a:cxn>
                          <a:cxn ang="0">
                            <a:pos x="14" y="268"/>
                          </a:cxn>
                          <a:cxn ang="0">
                            <a:pos x="0" y="223"/>
                          </a:cxn>
                          <a:cxn ang="0">
                            <a:pos x="11" y="181"/>
                          </a:cxn>
                          <a:cxn ang="0">
                            <a:pos x="36" y="146"/>
                          </a:cxn>
                          <a:cxn ang="0">
                            <a:pos x="87" y="108"/>
                          </a:cxn>
                          <a:cxn ang="0">
                            <a:pos x="154" y="79"/>
                          </a:cxn>
                          <a:cxn ang="0">
                            <a:pos x="257" y="48"/>
                          </a:cxn>
                          <a:cxn ang="0">
                            <a:pos x="356" y="18"/>
                          </a:cxn>
                          <a:cxn ang="0">
                            <a:pos x="442" y="6"/>
                          </a:cxn>
                          <a:cxn ang="0">
                            <a:pos x="556" y="4"/>
                          </a:cxn>
                          <a:cxn ang="0">
                            <a:pos x="623" y="31"/>
                          </a:cxn>
                          <a:cxn ang="0">
                            <a:pos x="667" y="71"/>
                          </a:cxn>
                          <a:cxn ang="0">
                            <a:pos x="765" y="73"/>
                          </a:cxn>
                          <a:cxn ang="0">
                            <a:pos x="867" y="109"/>
                          </a:cxn>
                          <a:cxn ang="0">
                            <a:pos x="936" y="162"/>
                          </a:cxn>
                          <a:cxn ang="0">
                            <a:pos x="998" y="234"/>
                          </a:cxn>
                          <a:cxn ang="0">
                            <a:pos x="1028" y="296"/>
                          </a:cxn>
                          <a:cxn ang="0">
                            <a:pos x="949" y="321"/>
                          </a:cxn>
                          <a:cxn ang="0">
                            <a:pos x="831" y="284"/>
                          </a:cxn>
                          <a:cxn ang="0">
                            <a:pos x="748" y="329"/>
                          </a:cxn>
                          <a:cxn ang="0">
                            <a:pos x="675" y="415"/>
                          </a:cxn>
                          <a:cxn ang="0">
                            <a:pos x="338" y="581"/>
                          </a:cxn>
                        </a:cxnLst>
                        <a:rect l="0" t="0" r="r" b="b"/>
                        <a:pathLst>
                          <a:path w="1028" h="605">
                            <a:moveTo>
                              <a:pt x="338" y="581"/>
                            </a:moveTo>
                            <a:lnTo>
                              <a:pt x="313" y="591"/>
                            </a:lnTo>
                            <a:lnTo>
                              <a:pt x="292" y="599"/>
                            </a:lnTo>
                            <a:lnTo>
                              <a:pt x="263" y="605"/>
                            </a:lnTo>
                            <a:lnTo>
                              <a:pt x="241" y="604"/>
                            </a:lnTo>
                            <a:lnTo>
                              <a:pt x="223" y="597"/>
                            </a:lnTo>
                            <a:lnTo>
                              <a:pt x="209" y="586"/>
                            </a:lnTo>
                            <a:lnTo>
                              <a:pt x="202" y="572"/>
                            </a:lnTo>
                            <a:lnTo>
                              <a:pt x="201" y="553"/>
                            </a:lnTo>
                            <a:lnTo>
                              <a:pt x="205" y="537"/>
                            </a:lnTo>
                            <a:lnTo>
                              <a:pt x="218" y="520"/>
                            </a:lnTo>
                            <a:lnTo>
                              <a:pt x="237" y="503"/>
                            </a:lnTo>
                            <a:lnTo>
                              <a:pt x="264" y="488"/>
                            </a:lnTo>
                            <a:lnTo>
                              <a:pt x="295" y="479"/>
                            </a:lnTo>
                            <a:lnTo>
                              <a:pt x="323" y="471"/>
                            </a:lnTo>
                            <a:lnTo>
                              <a:pt x="350" y="459"/>
                            </a:lnTo>
                            <a:lnTo>
                              <a:pt x="288" y="446"/>
                            </a:lnTo>
                            <a:lnTo>
                              <a:pt x="306" y="425"/>
                            </a:lnTo>
                            <a:lnTo>
                              <a:pt x="330" y="395"/>
                            </a:lnTo>
                            <a:lnTo>
                              <a:pt x="349" y="366"/>
                            </a:lnTo>
                            <a:lnTo>
                              <a:pt x="356" y="340"/>
                            </a:lnTo>
                            <a:lnTo>
                              <a:pt x="357" y="314"/>
                            </a:lnTo>
                            <a:lnTo>
                              <a:pt x="339" y="307"/>
                            </a:lnTo>
                            <a:lnTo>
                              <a:pt x="313" y="300"/>
                            </a:lnTo>
                            <a:lnTo>
                              <a:pt x="274" y="292"/>
                            </a:lnTo>
                            <a:lnTo>
                              <a:pt x="217" y="293"/>
                            </a:lnTo>
                            <a:lnTo>
                              <a:pt x="32" y="296"/>
                            </a:lnTo>
                            <a:lnTo>
                              <a:pt x="14" y="268"/>
                            </a:lnTo>
                            <a:lnTo>
                              <a:pt x="3" y="245"/>
                            </a:lnTo>
                            <a:lnTo>
                              <a:pt x="0" y="223"/>
                            </a:lnTo>
                            <a:lnTo>
                              <a:pt x="3" y="201"/>
                            </a:lnTo>
                            <a:lnTo>
                              <a:pt x="11" y="181"/>
                            </a:lnTo>
                            <a:lnTo>
                              <a:pt x="22" y="162"/>
                            </a:lnTo>
                            <a:lnTo>
                              <a:pt x="36" y="146"/>
                            </a:lnTo>
                            <a:lnTo>
                              <a:pt x="58" y="128"/>
                            </a:lnTo>
                            <a:lnTo>
                              <a:pt x="87" y="108"/>
                            </a:lnTo>
                            <a:lnTo>
                              <a:pt x="114" y="93"/>
                            </a:lnTo>
                            <a:lnTo>
                              <a:pt x="154" y="79"/>
                            </a:lnTo>
                            <a:lnTo>
                              <a:pt x="204" y="63"/>
                            </a:lnTo>
                            <a:lnTo>
                              <a:pt x="257" y="48"/>
                            </a:lnTo>
                            <a:lnTo>
                              <a:pt x="307" y="32"/>
                            </a:lnTo>
                            <a:lnTo>
                              <a:pt x="356" y="18"/>
                            </a:lnTo>
                            <a:lnTo>
                              <a:pt x="399" y="10"/>
                            </a:lnTo>
                            <a:lnTo>
                              <a:pt x="442" y="6"/>
                            </a:lnTo>
                            <a:lnTo>
                              <a:pt x="497" y="0"/>
                            </a:lnTo>
                            <a:lnTo>
                              <a:pt x="556" y="4"/>
                            </a:lnTo>
                            <a:lnTo>
                              <a:pt x="590" y="13"/>
                            </a:lnTo>
                            <a:lnTo>
                              <a:pt x="623" y="31"/>
                            </a:lnTo>
                            <a:lnTo>
                              <a:pt x="645" y="50"/>
                            </a:lnTo>
                            <a:lnTo>
                              <a:pt x="667" y="71"/>
                            </a:lnTo>
                            <a:lnTo>
                              <a:pt x="713" y="69"/>
                            </a:lnTo>
                            <a:lnTo>
                              <a:pt x="765" y="73"/>
                            </a:lnTo>
                            <a:lnTo>
                              <a:pt x="822" y="84"/>
                            </a:lnTo>
                            <a:lnTo>
                              <a:pt x="867" y="109"/>
                            </a:lnTo>
                            <a:lnTo>
                              <a:pt x="903" y="135"/>
                            </a:lnTo>
                            <a:lnTo>
                              <a:pt x="936" y="162"/>
                            </a:lnTo>
                            <a:lnTo>
                              <a:pt x="971" y="197"/>
                            </a:lnTo>
                            <a:lnTo>
                              <a:pt x="998" y="234"/>
                            </a:lnTo>
                            <a:lnTo>
                              <a:pt x="1016" y="266"/>
                            </a:lnTo>
                            <a:lnTo>
                              <a:pt x="1028" y="296"/>
                            </a:lnTo>
                            <a:lnTo>
                              <a:pt x="998" y="347"/>
                            </a:lnTo>
                            <a:lnTo>
                              <a:pt x="949" y="321"/>
                            </a:lnTo>
                            <a:lnTo>
                              <a:pt x="862" y="281"/>
                            </a:lnTo>
                            <a:lnTo>
                              <a:pt x="831" y="284"/>
                            </a:lnTo>
                            <a:lnTo>
                              <a:pt x="791" y="297"/>
                            </a:lnTo>
                            <a:lnTo>
                              <a:pt x="748" y="329"/>
                            </a:lnTo>
                            <a:lnTo>
                              <a:pt x="704" y="369"/>
                            </a:lnTo>
                            <a:lnTo>
                              <a:pt x="675" y="415"/>
                            </a:lnTo>
                            <a:lnTo>
                              <a:pt x="626" y="485"/>
                            </a:lnTo>
                            <a:lnTo>
                              <a:pt x="338" y="581"/>
                            </a:lnTo>
                            <a:close/>
                          </a:path>
                        </a:pathLst>
                      </a:custGeom>
                      <a:solidFill>
                        <a:srgbClr val="E0E0E0"/>
                      </a:solidFill>
                      <a:ln w="9525">
                        <a:noFill/>
                        <a:round/>
                        <a:headEnd/>
                        <a:tailEnd/>
                      </a:ln>
                    </p:spPr>
                    <p:txBody>
                      <a:bodyPr/>
                      <a:lstStyle/>
                      <a:p>
                        <a:endParaRPr lang="fr-FR"/>
                      </a:p>
                    </p:txBody>
                  </p:sp>
                  <p:sp>
                    <p:nvSpPr>
                      <p:cNvPr id="134191" name="Freeform 47"/>
                      <p:cNvSpPr>
                        <a:spLocks/>
                      </p:cNvSpPr>
                      <p:nvPr/>
                    </p:nvSpPr>
                    <p:spPr bwMode="auto">
                      <a:xfrm>
                        <a:off x="4600" y="2702"/>
                        <a:ext cx="222" cy="98"/>
                      </a:xfrm>
                      <a:custGeom>
                        <a:avLst/>
                        <a:gdLst/>
                        <a:ahLst/>
                        <a:cxnLst>
                          <a:cxn ang="0">
                            <a:pos x="0" y="149"/>
                          </a:cxn>
                          <a:cxn ang="0">
                            <a:pos x="16" y="113"/>
                          </a:cxn>
                          <a:cxn ang="0">
                            <a:pos x="34" y="87"/>
                          </a:cxn>
                          <a:cxn ang="0">
                            <a:pos x="59" y="65"/>
                          </a:cxn>
                          <a:cxn ang="0">
                            <a:pos x="86" y="48"/>
                          </a:cxn>
                          <a:cxn ang="0">
                            <a:pos x="119" y="33"/>
                          </a:cxn>
                          <a:cxn ang="0">
                            <a:pos x="157" y="17"/>
                          </a:cxn>
                          <a:cxn ang="0">
                            <a:pos x="201" y="6"/>
                          </a:cxn>
                          <a:cxn ang="0">
                            <a:pos x="256" y="2"/>
                          </a:cxn>
                          <a:cxn ang="0">
                            <a:pos x="332" y="0"/>
                          </a:cxn>
                          <a:cxn ang="0">
                            <a:pos x="429" y="2"/>
                          </a:cxn>
                          <a:cxn ang="0">
                            <a:pos x="483" y="9"/>
                          </a:cxn>
                          <a:cxn ang="0">
                            <a:pos x="518" y="23"/>
                          </a:cxn>
                          <a:cxn ang="0">
                            <a:pos x="556" y="39"/>
                          </a:cxn>
                          <a:cxn ang="0">
                            <a:pos x="598" y="57"/>
                          </a:cxn>
                          <a:cxn ang="0">
                            <a:pos x="633" y="73"/>
                          </a:cxn>
                          <a:cxn ang="0">
                            <a:pos x="665" y="89"/>
                          </a:cxn>
                          <a:cxn ang="0">
                            <a:pos x="660" y="102"/>
                          </a:cxn>
                          <a:cxn ang="0">
                            <a:pos x="649" y="117"/>
                          </a:cxn>
                          <a:cxn ang="0">
                            <a:pos x="634" y="128"/>
                          </a:cxn>
                          <a:cxn ang="0">
                            <a:pos x="398" y="293"/>
                          </a:cxn>
                          <a:cxn ang="0">
                            <a:pos x="201" y="285"/>
                          </a:cxn>
                          <a:cxn ang="0">
                            <a:pos x="197" y="215"/>
                          </a:cxn>
                          <a:cxn ang="0">
                            <a:pos x="182" y="202"/>
                          </a:cxn>
                          <a:cxn ang="0">
                            <a:pos x="160" y="187"/>
                          </a:cxn>
                          <a:cxn ang="0">
                            <a:pos x="131" y="176"/>
                          </a:cxn>
                          <a:cxn ang="0">
                            <a:pos x="89" y="167"/>
                          </a:cxn>
                          <a:cxn ang="0">
                            <a:pos x="34" y="157"/>
                          </a:cxn>
                          <a:cxn ang="0">
                            <a:pos x="0" y="149"/>
                          </a:cxn>
                        </a:cxnLst>
                        <a:rect l="0" t="0" r="r" b="b"/>
                        <a:pathLst>
                          <a:path w="665" h="293">
                            <a:moveTo>
                              <a:pt x="0" y="149"/>
                            </a:moveTo>
                            <a:lnTo>
                              <a:pt x="16" y="113"/>
                            </a:lnTo>
                            <a:lnTo>
                              <a:pt x="34" y="87"/>
                            </a:lnTo>
                            <a:lnTo>
                              <a:pt x="59" y="65"/>
                            </a:lnTo>
                            <a:lnTo>
                              <a:pt x="86" y="48"/>
                            </a:lnTo>
                            <a:lnTo>
                              <a:pt x="119" y="33"/>
                            </a:lnTo>
                            <a:lnTo>
                              <a:pt x="157" y="17"/>
                            </a:lnTo>
                            <a:lnTo>
                              <a:pt x="201" y="6"/>
                            </a:lnTo>
                            <a:lnTo>
                              <a:pt x="256" y="2"/>
                            </a:lnTo>
                            <a:lnTo>
                              <a:pt x="332" y="0"/>
                            </a:lnTo>
                            <a:lnTo>
                              <a:pt x="429" y="2"/>
                            </a:lnTo>
                            <a:lnTo>
                              <a:pt x="483" y="9"/>
                            </a:lnTo>
                            <a:lnTo>
                              <a:pt x="518" y="23"/>
                            </a:lnTo>
                            <a:lnTo>
                              <a:pt x="556" y="39"/>
                            </a:lnTo>
                            <a:lnTo>
                              <a:pt x="598" y="57"/>
                            </a:lnTo>
                            <a:lnTo>
                              <a:pt x="633" y="73"/>
                            </a:lnTo>
                            <a:lnTo>
                              <a:pt x="665" y="89"/>
                            </a:lnTo>
                            <a:lnTo>
                              <a:pt x="660" y="102"/>
                            </a:lnTo>
                            <a:lnTo>
                              <a:pt x="649" y="117"/>
                            </a:lnTo>
                            <a:lnTo>
                              <a:pt x="634" y="128"/>
                            </a:lnTo>
                            <a:lnTo>
                              <a:pt x="398" y="293"/>
                            </a:lnTo>
                            <a:lnTo>
                              <a:pt x="201" y="285"/>
                            </a:lnTo>
                            <a:lnTo>
                              <a:pt x="197" y="215"/>
                            </a:lnTo>
                            <a:lnTo>
                              <a:pt x="182" y="202"/>
                            </a:lnTo>
                            <a:lnTo>
                              <a:pt x="160" y="187"/>
                            </a:lnTo>
                            <a:lnTo>
                              <a:pt x="131" y="176"/>
                            </a:lnTo>
                            <a:lnTo>
                              <a:pt x="89" y="167"/>
                            </a:lnTo>
                            <a:lnTo>
                              <a:pt x="34" y="157"/>
                            </a:lnTo>
                            <a:lnTo>
                              <a:pt x="0" y="149"/>
                            </a:lnTo>
                            <a:close/>
                          </a:path>
                        </a:pathLst>
                      </a:custGeom>
                      <a:solidFill>
                        <a:srgbClr val="8080FF"/>
                      </a:solidFill>
                      <a:ln w="9525">
                        <a:noFill/>
                        <a:round/>
                        <a:headEnd/>
                        <a:tailEnd/>
                      </a:ln>
                    </p:spPr>
                    <p:txBody>
                      <a:bodyPr/>
                      <a:lstStyle/>
                      <a:p>
                        <a:endParaRPr lang="fr-FR"/>
                      </a:p>
                    </p:txBody>
                  </p:sp>
                </p:grpSp>
                <p:sp>
                  <p:nvSpPr>
                    <p:cNvPr id="134192" name="Oval 48"/>
                    <p:cNvSpPr>
                      <a:spLocks noChangeArrowheads="1"/>
                    </p:cNvSpPr>
                    <p:nvPr/>
                  </p:nvSpPr>
                  <p:spPr bwMode="auto">
                    <a:xfrm>
                      <a:off x="4672" y="2740"/>
                      <a:ext cx="33" cy="21"/>
                    </a:xfrm>
                    <a:prstGeom prst="ellipse">
                      <a:avLst/>
                    </a:prstGeom>
                    <a:solidFill>
                      <a:srgbClr val="E0E0E0"/>
                    </a:solidFill>
                    <a:ln w="9525">
                      <a:noFill/>
                      <a:round/>
                      <a:headEnd/>
                      <a:tailEnd/>
                    </a:ln>
                  </p:spPr>
                  <p:txBody>
                    <a:bodyPr/>
                    <a:lstStyle/>
                    <a:p>
                      <a:endParaRPr lang="fr-FR"/>
                    </a:p>
                  </p:txBody>
                </p:sp>
              </p:grpSp>
              <p:grpSp>
                <p:nvGrpSpPr>
                  <p:cNvPr id="134193" name="Group 49"/>
                  <p:cNvGrpSpPr>
                    <a:grpSpLocks/>
                  </p:cNvGrpSpPr>
                  <p:nvPr/>
                </p:nvGrpSpPr>
                <p:grpSpPr bwMode="auto">
                  <a:xfrm>
                    <a:off x="4560" y="2671"/>
                    <a:ext cx="313" cy="80"/>
                    <a:chOff x="4560" y="2671"/>
                    <a:chExt cx="313" cy="80"/>
                  </a:xfrm>
                </p:grpSpPr>
                <p:sp>
                  <p:nvSpPr>
                    <p:cNvPr id="134194" name="Line 50"/>
                    <p:cNvSpPr>
                      <a:spLocks noChangeShapeType="1"/>
                    </p:cNvSpPr>
                    <p:nvPr/>
                  </p:nvSpPr>
                  <p:spPr bwMode="auto">
                    <a:xfrm>
                      <a:off x="4560" y="2740"/>
                      <a:ext cx="41" cy="11"/>
                    </a:xfrm>
                    <a:prstGeom prst="line">
                      <a:avLst/>
                    </a:prstGeom>
                    <a:noFill/>
                    <a:ln w="4763">
                      <a:solidFill>
                        <a:srgbClr val="C06000"/>
                      </a:solidFill>
                      <a:round/>
                      <a:headEnd/>
                      <a:tailEnd/>
                    </a:ln>
                  </p:spPr>
                  <p:txBody>
                    <a:bodyPr/>
                    <a:lstStyle/>
                    <a:p>
                      <a:endParaRPr lang="fr-FR"/>
                    </a:p>
                  </p:txBody>
                </p:sp>
                <p:sp>
                  <p:nvSpPr>
                    <p:cNvPr id="134195" name="Line 51"/>
                    <p:cNvSpPr>
                      <a:spLocks noChangeShapeType="1"/>
                    </p:cNvSpPr>
                    <p:nvPr/>
                  </p:nvSpPr>
                  <p:spPr bwMode="auto">
                    <a:xfrm>
                      <a:off x="4576" y="2712"/>
                      <a:ext cx="35" cy="20"/>
                    </a:xfrm>
                    <a:prstGeom prst="line">
                      <a:avLst/>
                    </a:prstGeom>
                    <a:noFill/>
                    <a:ln w="4763">
                      <a:solidFill>
                        <a:srgbClr val="C06000"/>
                      </a:solidFill>
                      <a:round/>
                      <a:headEnd/>
                      <a:tailEnd/>
                    </a:ln>
                  </p:spPr>
                  <p:txBody>
                    <a:bodyPr/>
                    <a:lstStyle/>
                    <a:p>
                      <a:endParaRPr lang="fr-FR"/>
                    </a:p>
                  </p:txBody>
                </p:sp>
                <p:sp>
                  <p:nvSpPr>
                    <p:cNvPr id="134196" name="Line 52"/>
                    <p:cNvSpPr>
                      <a:spLocks noChangeShapeType="1"/>
                    </p:cNvSpPr>
                    <p:nvPr/>
                  </p:nvSpPr>
                  <p:spPr bwMode="auto">
                    <a:xfrm>
                      <a:off x="4608" y="2692"/>
                      <a:ext cx="17" cy="28"/>
                    </a:xfrm>
                    <a:prstGeom prst="line">
                      <a:avLst/>
                    </a:prstGeom>
                    <a:noFill/>
                    <a:ln w="4763">
                      <a:solidFill>
                        <a:srgbClr val="C06000"/>
                      </a:solidFill>
                      <a:round/>
                      <a:headEnd/>
                      <a:tailEnd/>
                    </a:ln>
                  </p:spPr>
                  <p:txBody>
                    <a:bodyPr/>
                    <a:lstStyle/>
                    <a:p>
                      <a:endParaRPr lang="fr-FR"/>
                    </a:p>
                  </p:txBody>
                </p:sp>
                <p:sp>
                  <p:nvSpPr>
                    <p:cNvPr id="134197" name="Line 53"/>
                    <p:cNvSpPr>
                      <a:spLocks noChangeShapeType="1"/>
                    </p:cNvSpPr>
                    <p:nvPr/>
                  </p:nvSpPr>
                  <p:spPr bwMode="auto">
                    <a:xfrm>
                      <a:off x="4645" y="2681"/>
                      <a:ext cx="15" cy="27"/>
                    </a:xfrm>
                    <a:prstGeom prst="line">
                      <a:avLst/>
                    </a:prstGeom>
                    <a:noFill/>
                    <a:ln w="4763">
                      <a:solidFill>
                        <a:srgbClr val="C06000"/>
                      </a:solidFill>
                      <a:round/>
                      <a:headEnd/>
                      <a:tailEnd/>
                    </a:ln>
                  </p:spPr>
                  <p:txBody>
                    <a:bodyPr/>
                    <a:lstStyle/>
                    <a:p>
                      <a:endParaRPr lang="fr-FR"/>
                    </a:p>
                  </p:txBody>
                </p:sp>
                <p:sp>
                  <p:nvSpPr>
                    <p:cNvPr id="134198" name="Line 54"/>
                    <p:cNvSpPr>
                      <a:spLocks noChangeShapeType="1"/>
                    </p:cNvSpPr>
                    <p:nvPr/>
                  </p:nvSpPr>
                  <p:spPr bwMode="auto">
                    <a:xfrm>
                      <a:off x="4686" y="2671"/>
                      <a:ext cx="1" cy="32"/>
                    </a:xfrm>
                    <a:prstGeom prst="line">
                      <a:avLst/>
                    </a:prstGeom>
                    <a:noFill/>
                    <a:ln w="4763">
                      <a:solidFill>
                        <a:srgbClr val="C06000"/>
                      </a:solidFill>
                      <a:round/>
                      <a:headEnd/>
                      <a:tailEnd/>
                    </a:ln>
                  </p:spPr>
                  <p:txBody>
                    <a:bodyPr/>
                    <a:lstStyle/>
                    <a:p>
                      <a:endParaRPr lang="fr-FR"/>
                    </a:p>
                  </p:txBody>
                </p:sp>
                <p:sp>
                  <p:nvSpPr>
                    <p:cNvPr id="134199" name="Line 55"/>
                    <p:cNvSpPr>
                      <a:spLocks noChangeShapeType="1"/>
                    </p:cNvSpPr>
                    <p:nvPr/>
                  </p:nvSpPr>
                  <p:spPr bwMode="auto">
                    <a:xfrm flipH="1">
                      <a:off x="4714" y="2671"/>
                      <a:ext cx="9" cy="34"/>
                    </a:xfrm>
                    <a:prstGeom prst="line">
                      <a:avLst/>
                    </a:prstGeom>
                    <a:noFill/>
                    <a:ln w="4763">
                      <a:solidFill>
                        <a:srgbClr val="C06000"/>
                      </a:solidFill>
                      <a:round/>
                      <a:headEnd/>
                      <a:tailEnd/>
                    </a:ln>
                  </p:spPr>
                  <p:txBody>
                    <a:bodyPr/>
                    <a:lstStyle/>
                    <a:p>
                      <a:endParaRPr lang="fr-FR"/>
                    </a:p>
                  </p:txBody>
                </p:sp>
                <p:sp>
                  <p:nvSpPr>
                    <p:cNvPr id="134200" name="Line 56"/>
                    <p:cNvSpPr>
                      <a:spLocks noChangeShapeType="1"/>
                    </p:cNvSpPr>
                    <p:nvPr/>
                  </p:nvSpPr>
                  <p:spPr bwMode="auto">
                    <a:xfrm flipH="1">
                      <a:off x="4742" y="2680"/>
                      <a:ext cx="13" cy="22"/>
                    </a:xfrm>
                    <a:prstGeom prst="line">
                      <a:avLst/>
                    </a:prstGeom>
                    <a:noFill/>
                    <a:ln w="4763">
                      <a:solidFill>
                        <a:srgbClr val="C06000"/>
                      </a:solidFill>
                      <a:round/>
                      <a:headEnd/>
                      <a:tailEnd/>
                    </a:ln>
                  </p:spPr>
                  <p:txBody>
                    <a:bodyPr/>
                    <a:lstStyle/>
                    <a:p>
                      <a:endParaRPr lang="fr-FR"/>
                    </a:p>
                  </p:txBody>
                </p:sp>
                <p:sp>
                  <p:nvSpPr>
                    <p:cNvPr id="134201" name="Line 57"/>
                    <p:cNvSpPr>
                      <a:spLocks noChangeShapeType="1"/>
                    </p:cNvSpPr>
                    <p:nvPr/>
                  </p:nvSpPr>
                  <p:spPr bwMode="auto">
                    <a:xfrm flipH="1">
                      <a:off x="4770" y="2692"/>
                      <a:ext cx="12" cy="13"/>
                    </a:xfrm>
                    <a:prstGeom prst="line">
                      <a:avLst/>
                    </a:prstGeom>
                    <a:noFill/>
                    <a:ln w="4763">
                      <a:solidFill>
                        <a:srgbClr val="C06000"/>
                      </a:solidFill>
                      <a:round/>
                      <a:headEnd/>
                      <a:tailEnd/>
                    </a:ln>
                  </p:spPr>
                  <p:txBody>
                    <a:bodyPr/>
                    <a:lstStyle/>
                    <a:p>
                      <a:endParaRPr lang="fr-FR"/>
                    </a:p>
                  </p:txBody>
                </p:sp>
                <p:sp>
                  <p:nvSpPr>
                    <p:cNvPr id="134202" name="Line 58"/>
                    <p:cNvSpPr>
                      <a:spLocks noChangeShapeType="1"/>
                    </p:cNvSpPr>
                    <p:nvPr/>
                  </p:nvSpPr>
                  <p:spPr bwMode="auto">
                    <a:xfrm flipH="1">
                      <a:off x="4796" y="2697"/>
                      <a:ext cx="22" cy="20"/>
                    </a:xfrm>
                    <a:prstGeom prst="line">
                      <a:avLst/>
                    </a:prstGeom>
                    <a:noFill/>
                    <a:ln w="4763">
                      <a:solidFill>
                        <a:srgbClr val="C06000"/>
                      </a:solidFill>
                      <a:round/>
                      <a:headEnd/>
                      <a:tailEnd/>
                    </a:ln>
                  </p:spPr>
                  <p:txBody>
                    <a:bodyPr/>
                    <a:lstStyle/>
                    <a:p>
                      <a:endParaRPr lang="fr-FR"/>
                    </a:p>
                  </p:txBody>
                </p:sp>
                <p:sp>
                  <p:nvSpPr>
                    <p:cNvPr id="134203" name="Line 59"/>
                    <p:cNvSpPr>
                      <a:spLocks noChangeShapeType="1"/>
                    </p:cNvSpPr>
                    <p:nvPr/>
                  </p:nvSpPr>
                  <p:spPr bwMode="auto">
                    <a:xfrm flipH="1">
                      <a:off x="4825" y="2715"/>
                      <a:ext cx="20" cy="15"/>
                    </a:xfrm>
                    <a:prstGeom prst="line">
                      <a:avLst/>
                    </a:prstGeom>
                    <a:noFill/>
                    <a:ln w="4763">
                      <a:solidFill>
                        <a:srgbClr val="C06000"/>
                      </a:solidFill>
                      <a:round/>
                      <a:headEnd/>
                      <a:tailEnd/>
                    </a:ln>
                  </p:spPr>
                  <p:txBody>
                    <a:bodyPr/>
                    <a:lstStyle/>
                    <a:p>
                      <a:endParaRPr lang="fr-FR"/>
                    </a:p>
                  </p:txBody>
                </p:sp>
                <p:sp>
                  <p:nvSpPr>
                    <p:cNvPr id="134204" name="Line 60"/>
                    <p:cNvSpPr>
                      <a:spLocks noChangeShapeType="1"/>
                    </p:cNvSpPr>
                    <p:nvPr/>
                  </p:nvSpPr>
                  <p:spPr bwMode="auto">
                    <a:xfrm flipH="1">
                      <a:off x="4828" y="2737"/>
                      <a:ext cx="45" cy="7"/>
                    </a:xfrm>
                    <a:prstGeom prst="line">
                      <a:avLst/>
                    </a:prstGeom>
                    <a:noFill/>
                    <a:ln w="4763">
                      <a:solidFill>
                        <a:srgbClr val="C06000"/>
                      </a:solidFill>
                      <a:round/>
                      <a:headEnd/>
                      <a:tailEnd/>
                    </a:ln>
                  </p:spPr>
                  <p:txBody>
                    <a:bodyPr/>
                    <a:lstStyle/>
                    <a:p>
                      <a:endParaRPr lang="fr-FR"/>
                    </a:p>
                  </p:txBody>
                </p:sp>
              </p:grpSp>
            </p:grpSp>
            <p:grpSp>
              <p:nvGrpSpPr>
                <p:cNvPr id="134205" name="Group 61"/>
                <p:cNvGrpSpPr>
                  <a:grpSpLocks/>
                </p:cNvGrpSpPr>
                <p:nvPr/>
              </p:nvGrpSpPr>
              <p:grpSpPr bwMode="auto">
                <a:xfrm>
                  <a:off x="4617" y="2740"/>
                  <a:ext cx="228" cy="636"/>
                  <a:chOff x="4617" y="2740"/>
                  <a:chExt cx="228" cy="636"/>
                </a:xfrm>
              </p:grpSpPr>
              <p:grpSp>
                <p:nvGrpSpPr>
                  <p:cNvPr id="134206" name="Group 62"/>
                  <p:cNvGrpSpPr>
                    <a:grpSpLocks/>
                  </p:cNvGrpSpPr>
                  <p:nvPr/>
                </p:nvGrpSpPr>
                <p:grpSpPr bwMode="auto">
                  <a:xfrm>
                    <a:off x="4617" y="2740"/>
                    <a:ext cx="228" cy="636"/>
                    <a:chOff x="4617" y="2740"/>
                    <a:chExt cx="228" cy="636"/>
                  </a:xfrm>
                </p:grpSpPr>
                <p:grpSp>
                  <p:nvGrpSpPr>
                    <p:cNvPr id="134207" name="Group 63"/>
                    <p:cNvGrpSpPr>
                      <a:grpSpLocks/>
                    </p:cNvGrpSpPr>
                    <p:nvPr/>
                  </p:nvGrpSpPr>
                  <p:grpSpPr bwMode="auto">
                    <a:xfrm>
                      <a:off x="4617" y="2740"/>
                      <a:ext cx="228" cy="636"/>
                      <a:chOff x="4617" y="2740"/>
                      <a:chExt cx="228" cy="636"/>
                    </a:xfrm>
                  </p:grpSpPr>
                  <p:grpSp>
                    <p:nvGrpSpPr>
                      <p:cNvPr id="134208" name="Group 64"/>
                      <p:cNvGrpSpPr>
                        <a:grpSpLocks/>
                      </p:cNvGrpSpPr>
                      <p:nvPr/>
                    </p:nvGrpSpPr>
                    <p:grpSpPr bwMode="auto">
                      <a:xfrm>
                        <a:off x="4617" y="2792"/>
                        <a:ext cx="228" cy="584"/>
                        <a:chOff x="4617" y="2792"/>
                        <a:chExt cx="228" cy="584"/>
                      </a:xfrm>
                    </p:grpSpPr>
                    <p:sp>
                      <p:nvSpPr>
                        <p:cNvPr id="134209" name="Freeform 65"/>
                        <p:cNvSpPr>
                          <a:spLocks/>
                        </p:cNvSpPr>
                        <p:nvPr/>
                      </p:nvSpPr>
                      <p:spPr bwMode="auto">
                        <a:xfrm>
                          <a:off x="4619" y="2792"/>
                          <a:ext cx="226" cy="584"/>
                        </a:xfrm>
                        <a:custGeom>
                          <a:avLst/>
                          <a:gdLst/>
                          <a:ahLst/>
                          <a:cxnLst>
                            <a:cxn ang="0">
                              <a:pos x="270" y="4"/>
                            </a:cxn>
                            <a:cxn ang="0">
                              <a:pos x="193" y="21"/>
                            </a:cxn>
                            <a:cxn ang="0">
                              <a:pos x="142" y="48"/>
                            </a:cxn>
                            <a:cxn ang="0">
                              <a:pos x="114" y="91"/>
                            </a:cxn>
                            <a:cxn ang="0">
                              <a:pos x="87" y="160"/>
                            </a:cxn>
                            <a:cxn ang="0">
                              <a:pos x="44" y="234"/>
                            </a:cxn>
                            <a:cxn ang="0">
                              <a:pos x="12" y="290"/>
                            </a:cxn>
                            <a:cxn ang="0">
                              <a:pos x="0" y="357"/>
                            </a:cxn>
                            <a:cxn ang="0">
                              <a:pos x="12" y="439"/>
                            </a:cxn>
                            <a:cxn ang="0">
                              <a:pos x="37" y="499"/>
                            </a:cxn>
                            <a:cxn ang="0">
                              <a:pos x="85" y="557"/>
                            </a:cxn>
                            <a:cxn ang="0">
                              <a:pos x="135" y="581"/>
                            </a:cxn>
                            <a:cxn ang="0">
                              <a:pos x="215" y="583"/>
                            </a:cxn>
                            <a:cxn ang="0">
                              <a:pos x="196" y="661"/>
                            </a:cxn>
                            <a:cxn ang="0">
                              <a:pos x="181" y="741"/>
                            </a:cxn>
                            <a:cxn ang="0">
                              <a:pos x="193" y="794"/>
                            </a:cxn>
                            <a:cxn ang="0">
                              <a:pos x="243" y="873"/>
                            </a:cxn>
                            <a:cxn ang="0">
                              <a:pos x="283" y="933"/>
                            </a:cxn>
                            <a:cxn ang="0">
                              <a:pos x="313" y="1033"/>
                            </a:cxn>
                            <a:cxn ang="0">
                              <a:pos x="335" y="1139"/>
                            </a:cxn>
                            <a:cxn ang="0">
                              <a:pos x="347" y="1250"/>
                            </a:cxn>
                            <a:cxn ang="0">
                              <a:pos x="368" y="1473"/>
                            </a:cxn>
                            <a:cxn ang="0">
                              <a:pos x="382" y="1678"/>
                            </a:cxn>
                            <a:cxn ang="0">
                              <a:pos x="679" y="1754"/>
                            </a:cxn>
                            <a:cxn ang="0">
                              <a:pos x="657" y="1671"/>
                            </a:cxn>
                            <a:cxn ang="0">
                              <a:pos x="641" y="1513"/>
                            </a:cxn>
                            <a:cxn ang="0">
                              <a:pos x="624" y="1263"/>
                            </a:cxn>
                            <a:cxn ang="0">
                              <a:pos x="583" y="1035"/>
                            </a:cxn>
                            <a:cxn ang="0">
                              <a:pos x="549" y="760"/>
                            </a:cxn>
                            <a:cxn ang="0">
                              <a:pos x="521" y="616"/>
                            </a:cxn>
                            <a:cxn ang="0">
                              <a:pos x="498" y="539"/>
                            </a:cxn>
                            <a:cxn ang="0">
                              <a:pos x="494" y="440"/>
                            </a:cxn>
                            <a:cxn ang="0">
                              <a:pos x="472" y="312"/>
                            </a:cxn>
                            <a:cxn ang="0">
                              <a:pos x="434" y="149"/>
                            </a:cxn>
                            <a:cxn ang="0">
                              <a:pos x="403" y="94"/>
                            </a:cxn>
                            <a:cxn ang="0">
                              <a:pos x="333" y="21"/>
                            </a:cxn>
                          </a:cxnLst>
                          <a:rect l="0" t="0" r="r" b="b"/>
                          <a:pathLst>
                            <a:path w="679" h="1754">
                              <a:moveTo>
                                <a:pt x="306" y="0"/>
                              </a:moveTo>
                              <a:lnTo>
                                <a:pt x="270" y="4"/>
                              </a:lnTo>
                              <a:lnTo>
                                <a:pt x="231" y="11"/>
                              </a:lnTo>
                              <a:lnTo>
                                <a:pt x="193" y="21"/>
                              </a:lnTo>
                              <a:lnTo>
                                <a:pt x="161" y="33"/>
                              </a:lnTo>
                              <a:lnTo>
                                <a:pt x="142" y="48"/>
                              </a:lnTo>
                              <a:lnTo>
                                <a:pt x="129" y="62"/>
                              </a:lnTo>
                              <a:lnTo>
                                <a:pt x="114" y="91"/>
                              </a:lnTo>
                              <a:lnTo>
                                <a:pt x="103" y="117"/>
                              </a:lnTo>
                              <a:lnTo>
                                <a:pt x="87" y="160"/>
                              </a:lnTo>
                              <a:lnTo>
                                <a:pt x="66" y="201"/>
                              </a:lnTo>
                              <a:lnTo>
                                <a:pt x="44" y="234"/>
                              </a:lnTo>
                              <a:lnTo>
                                <a:pt x="27" y="258"/>
                              </a:lnTo>
                              <a:lnTo>
                                <a:pt x="12" y="290"/>
                              </a:lnTo>
                              <a:lnTo>
                                <a:pt x="1" y="327"/>
                              </a:lnTo>
                              <a:lnTo>
                                <a:pt x="0" y="357"/>
                              </a:lnTo>
                              <a:lnTo>
                                <a:pt x="5" y="404"/>
                              </a:lnTo>
                              <a:lnTo>
                                <a:pt x="12" y="439"/>
                              </a:lnTo>
                              <a:lnTo>
                                <a:pt x="23" y="476"/>
                              </a:lnTo>
                              <a:lnTo>
                                <a:pt x="37" y="499"/>
                              </a:lnTo>
                              <a:lnTo>
                                <a:pt x="57" y="528"/>
                              </a:lnTo>
                              <a:lnTo>
                                <a:pt x="85" y="557"/>
                              </a:lnTo>
                              <a:lnTo>
                                <a:pt x="107" y="576"/>
                              </a:lnTo>
                              <a:lnTo>
                                <a:pt x="135" y="581"/>
                              </a:lnTo>
                              <a:lnTo>
                                <a:pt x="185" y="587"/>
                              </a:lnTo>
                              <a:lnTo>
                                <a:pt x="215" y="583"/>
                              </a:lnTo>
                              <a:lnTo>
                                <a:pt x="204" y="627"/>
                              </a:lnTo>
                              <a:lnTo>
                                <a:pt x="196" y="661"/>
                              </a:lnTo>
                              <a:lnTo>
                                <a:pt x="188" y="700"/>
                              </a:lnTo>
                              <a:lnTo>
                                <a:pt x="181" y="741"/>
                              </a:lnTo>
                              <a:lnTo>
                                <a:pt x="184" y="771"/>
                              </a:lnTo>
                              <a:lnTo>
                                <a:pt x="193" y="794"/>
                              </a:lnTo>
                              <a:lnTo>
                                <a:pt x="215" y="828"/>
                              </a:lnTo>
                              <a:lnTo>
                                <a:pt x="243" y="873"/>
                              </a:lnTo>
                              <a:lnTo>
                                <a:pt x="262" y="906"/>
                              </a:lnTo>
                              <a:lnTo>
                                <a:pt x="283" y="933"/>
                              </a:lnTo>
                              <a:lnTo>
                                <a:pt x="298" y="974"/>
                              </a:lnTo>
                              <a:lnTo>
                                <a:pt x="313" y="1033"/>
                              </a:lnTo>
                              <a:lnTo>
                                <a:pt x="327" y="1096"/>
                              </a:lnTo>
                              <a:lnTo>
                                <a:pt x="335" y="1139"/>
                              </a:lnTo>
                              <a:lnTo>
                                <a:pt x="342" y="1194"/>
                              </a:lnTo>
                              <a:lnTo>
                                <a:pt x="347" y="1250"/>
                              </a:lnTo>
                              <a:lnTo>
                                <a:pt x="357" y="1344"/>
                              </a:lnTo>
                              <a:lnTo>
                                <a:pt x="368" y="1473"/>
                              </a:lnTo>
                              <a:lnTo>
                                <a:pt x="375" y="1586"/>
                              </a:lnTo>
                              <a:lnTo>
                                <a:pt x="382" y="1678"/>
                              </a:lnTo>
                              <a:lnTo>
                                <a:pt x="386" y="1754"/>
                              </a:lnTo>
                              <a:lnTo>
                                <a:pt x="679" y="1754"/>
                              </a:lnTo>
                              <a:lnTo>
                                <a:pt x="667" y="1713"/>
                              </a:lnTo>
                              <a:lnTo>
                                <a:pt x="657" y="1671"/>
                              </a:lnTo>
                              <a:lnTo>
                                <a:pt x="649" y="1632"/>
                              </a:lnTo>
                              <a:lnTo>
                                <a:pt x="641" y="1513"/>
                              </a:lnTo>
                              <a:lnTo>
                                <a:pt x="631" y="1374"/>
                              </a:lnTo>
                              <a:lnTo>
                                <a:pt x="624" y="1263"/>
                              </a:lnTo>
                              <a:lnTo>
                                <a:pt x="605" y="1165"/>
                              </a:lnTo>
                              <a:lnTo>
                                <a:pt x="583" y="1035"/>
                              </a:lnTo>
                              <a:lnTo>
                                <a:pt x="565" y="903"/>
                              </a:lnTo>
                              <a:lnTo>
                                <a:pt x="549" y="760"/>
                              </a:lnTo>
                              <a:lnTo>
                                <a:pt x="533" y="658"/>
                              </a:lnTo>
                              <a:lnTo>
                                <a:pt x="521" y="616"/>
                              </a:lnTo>
                              <a:lnTo>
                                <a:pt x="509" y="573"/>
                              </a:lnTo>
                              <a:lnTo>
                                <a:pt x="498" y="539"/>
                              </a:lnTo>
                              <a:lnTo>
                                <a:pt x="494" y="498"/>
                              </a:lnTo>
                              <a:lnTo>
                                <a:pt x="494" y="440"/>
                              </a:lnTo>
                              <a:lnTo>
                                <a:pt x="487" y="382"/>
                              </a:lnTo>
                              <a:lnTo>
                                <a:pt x="472" y="312"/>
                              </a:lnTo>
                              <a:lnTo>
                                <a:pt x="452" y="221"/>
                              </a:lnTo>
                              <a:lnTo>
                                <a:pt x="434" y="149"/>
                              </a:lnTo>
                              <a:lnTo>
                                <a:pt x="423" y="125"/>
                              </a:lnTo>
                              <a:lnTo>
                                <a:pt x="403" y="94"/>
                              </a:lnTo>
                              <a:lnTo>
                                <a:pt x="369" y="52"/>
                              </a:lnTo>
                              <a:lnTo>
                                <a:pt x="333" y="21"/>
                              </a:lnTo>
                              <a:lnTo>
                                <a:pt x="306" y="0"/>
                              </a:lnTo>
                              <a:close/>
                            </a:path>
                          </a:pathLst>
                        </a:custGeom>
                        <a:solidFill>
                          <a:srgbClr val="FFFF40"/>
                        </a:solidFill>
                        <a:ln w="9525">
                          <a:noFill/>
                          <a:round/>
                          <a:headEnd/>
                          <a:tailEnd/>
                        </a:ln>
                      </p:spPr>
                      <p:txBody>
                        <a:bodyPr/>
                        <a:lstStyle/>
                        <a:p>
                          <a:endParaRPr lang="fr-FR"/>
                        </a:p>
                      </p:txBody>
                    </p:sp>
                    <p:sp>
                      <p:nvSpPr>
                        <p:cNvPr id="134210" name="Freeform 66"/>
                        <p:cNvSpPr>
                          <a:spLocks/>
                        </p:cNvSpPr>
                        <p:nvPr/>
                      </p:nvSpPr>
                      <p:spPr bwMode="auto">
                        <a:xfrm>
                          <a:off x="4617" y="2812"/>
                          <a:ext cx="59" cy="58"/>
                        </a:xfrm>
                        <a:custGeom>
                          <a:avLst/>
                          <a:gdLst/>
                          <a:ahLst/>
                          <a:cxnLst>
                            <a:cxn ang="0">
                              <a:pos x="178" y="0"/>
                            </a:cxn>
                            <a:cxn ang="0">
                              <a:pos x="153" y="17"/>
                            </a:cxn>
                            <a:cxn ang="0">
                              <a:pos x="137" y="25"/>
                            </a:cxn>
                            <a:cxn ang="0">
                              <a:pos x="112" y="37"/>
                            </a:cxn>
                            <a:cxn ang="0">
                              <a:pos x="87" y="44"/>
                            </a:cxn>
                            <a:cxn ang="0">
                              <a:pos x="65" y="46"/>
                            </a:cxn>
                            <a:cxn ang="0">
                              <a:pos x="43" y="50"/>
                            </a:cxn>
                            <a:cxn ang="0">
                              <a:pos x="29" y="57"/>
                            </a:cxn>
                            <a:cxn ang="0">
                              <a:pos x="20" y="72"/>
                            </a:cxn>
                            <a:cxn ang="0">
                              <a:pos x="10" y="86"/>
                            </a:cxn>
                            <a:cxn ang="0">
                              <a:pos x="4" y="98"/>
                            </a:cxn>
                            <a:cxn ang="0">
                              <a:pos x="0" y="114"/>
                            </a:cxn>
                            <a:cxn ang="0">
                              <a:pos x="0" y="128"/>
                            </a:cxn>
                            <a:cxn ang="0">
                              <a:pos x="4" y="145"/>
                            </a:cxn>
                            <a:cxn ang="0">
                              <a:pos x="10" y="162"/>
                            </a:cxn>
                            <a:cxn ang="0">
                              <a:pos x="17" y="171"/>
                            </a:cxn>
                            <a:cxn ang="0">
                              <a:pos x="28" y="175"/>
                            </a:cxn>
                            <a:cxn ang="0">
                              <a:pos x="48" y="171"/>
                            </a:cxn>
                            <a:cxn ang="0">
                              <a:pos x="65" y="168"/>
                            </a:cxn>
                            <a:cxn ang="0">
                              <a:pos x="81" y="172"/>
                            </a:cxn>
                            <a:cxn ang="0">
                              <a:pos x="91" y="156"/>
                            </a:cxn>
                            <a:cxn ang="0">
                              <a:pos x="102" y="139"/>
                            </a:cxn>
                            <a:cxn ang="0">
                              <a:pos x="112" y="126"/>
                            </a:cxn>
                            <a:cxn ang="0">
                              <a:pos x="120" y="113"/>
                            </a:cxn>
                            <a:cxn ang="0">
                              <a:pos x="131" y="102"/>
                            </a:cxn>
                            <a:cxn ang="0">
                              <a:pos x="130" y="91"/>
                            </a:cxn>
                            <a:cxn ang="0">
                              <a:pos x="132" y="73"/>
                            </a:cxn>
                            <a:cxn ang="0">
                              <a:pos x="136" y="56"/>
                            </a:cxn>
                            <a:cxn ang="0">
                              <a:pos x="146" y="43"/>
                            </a:cxn>
                            <a:cxn ang="0">
                              <a:pos x="159" y="25"/>
                            </a:cxn>
                            <a:cxn ang="0">
                              <a:pos x="178" y="0"/>
                            </a:cxn>
                          </a:cxnLst>
                          <a:rect l="0" t="0" r="r" b="b"/>
                          <a:pathLst>
                            <a:path w="178" h="175">
                              <a:moveTo>
                                <a:pt x="178" y="0"/>
                              </a:moveTo>
                              <a:lnTo>
                                <a:pt x="153" y="17"/>
                              </a:lnTo>
                              <a:lnTo>
                                <a:pt x="137" y="25"/>
                              </a:lnTo>
                              <a:lnTo>
                                <a:pt x="112" y="37"/>
                              </a:lnTo>
                              <a:lnTo>
                                <a:pt x="87" y="44"/>
                              </a:lnTo>
                              <a:lnTo>
                                <a:pt x="65" y="46"/>
                              </a:lnTo>
                              <a:lnTo>
                                <a:pt x="43" y="50"/>
                              </a:lnTo>
                              <a:lnTo>
                                <a:pt x="29" y="57"/>
                              </a:lnTo>
                              <a:lnTo>
                                <a:pt x="20" y="72"/>
                              </a:lnTo>
                              <a:lnTo>
                                <a:pt x="10" y="86"/>
                              </a:lnTo>
                              <a:lnTo>
                                <a:pt x="4" y="98"/>
                              </a:lnTo>
                              <a:lnTo>
                                <a:pt x="0" y="114"/>
                              </a:lnTo>
                              <a:lnTo>
                                <a:pt x="0" y="128"/>
                              </a:lnTo>
                              <a:lnTo>
                                <a:pt x="4" y="145"/>
                              </a:lnTo>
                              <a:lnTo>
                                <a:pt x="10" y="162"/>
                              </a:lnTo>
                              <a:lnTo>
                                <a:pt x="17" y="171"/>
                              </a:lnTo>
                              <a:lnTo>
                                <a:pt x="28" y="175"/>
                              </a:lnTo>
                              <a:lnTo>
                                <a:pt x="48" y="171"/>
                              </a:lnTo>
                              <a:lnTo>
                                <a:pt x="65" y="168"/>
                              </a:lnTo>
                              <a:lnTo>
                                <a:pt x="81" y="172"/>
                              </a:lnTo>
                              <a:lnTo>
                                <a:pt x="91" y="156"/>
                              </a:lnTo>
                              <a:lnTo>
                                <a:pt x="102" y="139"/>
                              </a:lnTo>
                              <a:lnTo>
                                <a:pt x="112" y="126"/>
                              </a:lnTo>
                              <a:lnTo>
                                <a:pt x="120" y="113"/>
                              </a:lnTo>
                              <a:lnTo>
                                <a:pt x="131" y="102"/>
                              </a:lnTo>
                              <a:lnTo>
                                <a:pt x="130" y="91"/>
                              </a:lnTo>
                              <a:lnTo>
                                <a:pt x="132" y="73"/>
                              </a:lnTo>
                              <a:lnTo>
                                <a:pt x="136" y="56"/>
                              </a:lnTo>
                              <a:lnTo>
                                <a:pt x="146" y="43"/>
                              </a:lnTo>
                              <a:lnTo>
                                <a:pt x="159" y="25"/>
                              </a:lnTo>
                              <a:lnTo>
                                <a:pt x="178" y="0"/>
                              </a:lnTo>
                              <a:close/>
                            </a:path>
                          </a:pathLst>
                        </a:custGeom>
                        <a:solidFill>
                          <a:srgbClr val="FFE0C0"/>
                        </a:solidFill>
                        <a:ln w="9525">
                          <a:noFill/>
                          <a:round/>
                          <a:headEnd/>
                          <a:tailEnd/>
                        </a:ln>
                      </p:spPr>
                      <p:txBody>
                        <a:bodyPr/>
                        <a:lstStyle/>
                        <a:p>
                          <a:endParaRPr lang="fr-FR"/>
                        </a:p>
                      </p:txBody>
                    </p:sp>
                  </p:grpSp>
                  <p:sp>
                    <p:nvSpPr>
                      <p:cNvPr id="134211" name="Freeform 67"/>
                      <p:cNvSpPr>
                        <a:spLocks/>
                      </p:cNvSpPr>
                      <p:nvPr/>
                    </p:nvSpPr>
                    <p:spPr bwMode="auto">
                      <a:xfrm>
                        <a:off x="4674" y="2740"/>
                        <a:ext cx="157" cy="636"/>
                      </a:xfrm>
                      <a:custGeom>
                        <a:avLst/>
                        <a:gdLst/>
                        <a:ahLst/>
                        <a:cxnLst>
                          <a:cxn ang="0">
                            <a:pos x="395" y="3"/>
                          </a:cxn>
                          <a:cxn ang="0">
                            <a:pos x="360" y="0"/>
                          </a:cxn>
                          <a:cxn ang="0">
                            <a:pos x="328" y="7"/>
                          </a:cxn>
                          <a:cxn ang="0">
                            <a:pos x="288" y="35"/>
                          </a:cxn>
                          <a:cxn ang="0">
                            <a:pos x="245" y="80"/>
                          </a:cxn>
                          <a:cxn ang="0">
                            <a:pos x="219" y="122"/>
                          </a:cxn>
                          <a:cxn ang="0">
                            <a:pos x="197" y="162"/>
                          </a:cxn>
                          <a:cxn ang="0">
                            <a:pos x="160" y="189"/>
                          </a:cxn>
                          <a:cxn ang="0">
                            <a:pos x="132" y="185"/>
                          </a:cxn>
                          <a:cxn ang="0">
                            <a:pos x="103" y="185"/>
                          </a:cxn>
                          <a:cxn ang="0">
                            <a:pos x="62" y="199"/>
                          </a:cxn>
                          <a:cxn ang="0">
                            <a:pos x="32" y="223"/>
                          </a:cxn>
                          <a:cxn ang="0">
                            <a:pos x="13" y="256"/>
                          </a:cxn>
                          <a:cxn ang="0">
                            <a:pos x="1" y="385"/>
                          </a:cxn>
                          <a:cxn ang="0">
                            <a:pos x="95" y="664"/>
                          </a:cxn>
                          <a:cxn ang="0">
                            <a:pos x="66" y="711"/>
                          </a:cxn>
                          <a:cxn ang="0">
                            <a:pos x="117" y="846"/>
                          </a:cxn>
                          <a:cxn ang="0">
                            <a:pos x="164" y="980"/>
                          </a:cxn>
                          <a:cxn ang="0">
                            <a:pos x="201" y="1170"/>
                          </a:cxn>
                          <a:cxn ang="0">
                            <a:pos x="234" y="1290"/>
                          </a:cxn>
                          <a:cxn ang="0">
                            <a:pos x="269" y="1393"/>
                          </a:cxn>
                          <a:cxn ang="0">
                            <a:pos x="288" y="1487"/>
                          </a:cxn>
                          <a:cxn ang="0">
                            <a:pos x="307" y="1608"/>
                          </a:cxn>
                          <a:cxn ang="0">
                            <a:pos x="323" y="1714"/>
                          </a:cxn>
                          <a:cxn ang="0">
                            <a:pos x="321" y="1810"/>
                          </a:cxn>
                          <a:cxn ang="0">
                            <a:pos x="324" y="1910"/>
                          </a:cxn>
                          <a:cxn ang="0">
                            <a:pos x="463" y="1797"/>
                          </a:cxn>
                          <a:cxn ang="0">
                            <a:pos x="458" y="1657"/>
                          </a:cxn>
                          <a:cxn ang="0">
                            <a:pos x="446" y="1529"/>
                          </a:cxn>
                          <a:cxn ang="0">
                            <a:pos x="427" y="1408"/>
                          </a:cxn>
                          <a:cxn ang="0">
                            <a:pos x="404" y="1258"/>
                          </a:cxn>
                          <a:cxn ang="0">
                            <a:pos x="378" y="1123"/>
                          </a:cxn>
                          <a:cxn ang="0">
                            <a:pos x="354" y="947"/>
                          </a:cxn>
                          <a:cxn ang="0">
                            <a:pos x="346" y="847"/>
                          </a:cxn>
                          <a:cxn ang="0">
                            <a:pos x="324" y="766"/>
                          </a:cxn>
                          <a:cxn ang="0">
                            <a:pos x="312" y="690"/>
                          </a:cxn>
                          <a:cxn ang="0">
                            <a:pos x="313" y="601"/>
                          </a:cxn>
                          <a:cxn ang="0">
                            <a:pos x="318" y="533"/>
                          </a:cxn>
                          <a:cxn ang="0">
                            <a:pos x="307" y="491"/>
                          </a:cxn>
                          <a:cxn ang="0">
                            <a:pos x="283" y="420"/>
                          </a:cxn>
                          <a:cxn ang="0">
                            <a:pos x="260" y="343"/>
                          </a:cxn>
                          <a:cxn ang="0">
                            <a:pos x="248" y="295"/>
                          </a:cxn>
                          <a:cxn ang="0">
                            <a:pos x="256" y="265"/>
                          </a:cxn>
                          <a:cxn ang="0">
                            <a:pos x="286" y="223"/>
                          </a:cxn>
                          <a:cxn ang="0">
                            <a:pos x="318" y="175"/>
                          </a:cxn>
                          <a:cxn ang="0">
                            <a:pos x="350" y="133"/>
                          </a:cxn>
                          <a:cxn ang="0">
                            <a:pos x="392" y="102"/>
                          </a:cxn>
                          <a:cxn ang="0">
                            <a:pos x="437" y="85"/>
                          </a:cxn>
                          <a:cxn ang="0">
                            <a:pos x="471" y="81"/>
                          </a:cxn>
                        </a:cxnLst>
                        <a:rect l="0" t="0" r="r" b="b"/>
                        <a:pathLst>
                          <a:path w="471" h="1910">
                            <a:moveTo>
                              <a:pt x="413" y="7"/>
                            </a:moveTo>
                            <a:lnTo>
                              <a:pt x="395" y="3"/>
                            </a:lnTo>
                            <a:lnTo>
                              <a:pt x="380" y="1"/>
                            </a:lnTo>
                            <a:lnTo>
                              <a:pt x="360" y="0"/>
                            </a:lnTo>
                            <a:lnTo>
                              <a:pt x="343" y="2"/>
                            </a:lnTo>
                            <a:lnTo>
                              <a:pt x="328" y="7"/>
                            </a:lnTo>
                            <a:lnTo>
                              <a:pt x="311" y="18"/>
                            </a:lnTo>
                            <a:lnTo>
                              <a:pt x="288" y="35"/>
                            </a:lnTo>
                            <a:lnTo>
                              <a:pt x="266" y="54"/>
                            </a:lnTo>
                            <a:lnTo>
                              <a:pt x="245" y="80"/>
                            </a:lnTo>
                            <a:lnTo>
                              <a:pt x="230" y="99"/>
                            </a:lnTo>
                            <a:lnTo>
                              <a:pt x="219" y="122"/>
                            </a:lnTo>
                            <a:lnTo>
                              <a:pt x="208" y="145"/>
                            </a:lnTo>
                            <a:lnTo>
                              <a:pt x="197" y="162"/>
                            </a:lnTo>
                            <a:lnTo>
                              <a:pt x="179" y="177"/>
                            </a:lnTo>
                            <a:lnTo>
                              <a:pt x="160" y="189"/>
                            </a:lnTo>
                            <a:lnTo>
                              <a:pt x="149" y="187"/>
                            </a:lnTo>
                            <a:lnTo>
                              <a:pt x="132" y="185"/>
                            </a:lnTo>
                            <a:lnTo>
                              <a:pt x="117" y="183"/>
                            </a:lnTo>
                            <a:lnTo>
                              <a:pt x="103" y="185"/>
                            </a:lnTo>
                            <a:lnTo>
                              <a:pt x="82" y="189"/>
                            </a:lnTo>
                            <a:lnTo>
                              <a:pt x="62" y="199"/>
                            </a:lnTo>
                            <a:lnTo>
                              <a:pt x="44" y="212"/>
                            </a:lnTo>
                            <a:lnTo>
                              <a:pt x="32" y="223"/>
                            </a:lnTo>
                            <a:lnTo>
                              <a:pt x="21" y="237"/>
                            </a:lnTo>
                            <a:lnTo>
                              <a:pt x="13" y="256"/>
                            </a:lnTo>
                            <a:lnTo>
                              <a:pt x="10" y="274"/>
                            </a:lnTo>
                            <a:lnTo>
                              <a:pt x="1" y="385"/>
                            </a:lnTo>
                            <a:lnTo>
                              <a:pt x="0" y="505"/>
                            </a:lnTo>
                            <a:lnTo>
                              <a:pt x="95" y="664"/>
                            </a:lnTo>
                            <a:lnTo>
                              <a:pt x="100" y="702"/>
                            </a:lnTo>
                            <a:lnTo>
                              <a:pt x="66" y="711"/>
                            </a:lnTo>
                            <a:lnTo>
                              <a:pt x="93" y="772"/>
                            </a:lnTo>
                            <a:lnTo>
                              <a:pt x="117" y="846"/>
                            </a:lnTo>
                            <a:lnTo>
                              <a:pt x="136" y="903"/>
                            </a:lnTo>
                            <a:lnTo>
                              <a:pt x="164" y="980"/>
                            </a:lnTo>
                            <a:lnTo>
                              <a:pt x="182" y="1075"/>
                            </a:lnTo>
                            <a:lnTo>
                              <a:pt x="201" y="1170"/>
                            </a:lnTo>
                            <a:lnTo>
                              <a:pt x="213" y="1237"/>
                            </a:lnTo>
                            <a:lnTo>
                              <a:pt x="234" y="1290"/>
                            </a:lnTo>
                            <a:lnTo>
                              <a:pt x="253" y="1346"/>
                            </a:lnTo>
                            <a:lnTo>
                              <a:pt x="269" y="1393"/>
                            </a:lnTo>
                            <a:lnTo>
                              <a:pt x="277" y="1435"/>
                            </a:lnTo>
                            <a:lnTo>
                              <a:pt x="288" y="1487"/>
                            </a:lnTo>
                            <a:lnTo>
                              <a:pt x="299" y="1547"/>
                            </a:lnTo>
                            <a:lnTo>
                              <a:pt x="307" y="1608"/>
                            </a:lnTo>
                            <a:lnTo>
                              <a:pt x="316" y="1661"/>
                            </a:lnTo>
                            <a:lnTo>
                              <a:pt x="323" y="1714"/>
                            </a:lnTo>
                            <a:lnTo>
                              <a:pt x="322" y="1756"/>
                            </a:lnTo>
                            <a:lnTo>
                              <a:pt x="321" y="1810"/>
                            </a:lnTo>
                            <a:lnTo>
                              <a:pt x="323" y="1860"/>
                            </a:lnTo>
                            <a:lnTo>
                              <a:pt x="324" y="1910"/>
                            </a:lnTo>
                            <a:lnTo>
                              <a:pt x="468" y="1910"/>
                            </a:lnTo>
                            <a:lnTo>
                              <a:pt x="463" y="1797"/>
                            </a:lnTo>
                            <a:lnTo>
                              <a:pt x="459" y="1726"/>
                            </a:lnTo>
                            <a:lnTo>
                              <a:pt x="458" y="1657"/>
                            </a:lnTo>
                            <a:lnTo>
                              <a:pt x="454" y="1587"/>
                            </a:lnTo>
                            <a:lnTo>
                              <a:pt x="446" y="1529"/>
                            </a:lnTo>
                            <a:lnTo>
                              <a:pt x="437" y="1471"/>
                            </a:lnTo>
                            <a:lnTo>
                              <a:pt x="427" y="1408"/>
                            </a:lnTo>
                            <a:lnTo>
                              <a:pt x="418" y="1340"/>
                            </a:lnTo>
                            <a:lnTo>
                              <a:pt x="404" y="1258"/>
                            </a:lnTo>
                            <a:lnTo>
                              <a:pt x="393" y="1191"/>
                            </a:lnTo>
                            <a:lnTo>
                              <a:pt x="378" y="1123"/>
                            </a:lnTo>
                            <a:lnTo>
                              <a:pt x="356" y="1016"/>
                            </a:lnTo>
                            <a:lnTo>
                              <a:pt x="354" y="947"/>
                            </a:lnTo>
                            <a:lnTo>
                              <a:pt x="350" y="879"/>
                            </a:lnTo>
                            <a:lnTo>
                              <a:pt x="346" y="847"/>
                            </a:lnTo>
                            <a:lnTo>
                              <a:pt x="335" y="809"/>
                            </a:lnTo>
                            <a:lnTo>
                              <a:pt x="324" y="766"/>
                            </a:lnTo>
                            <a:lnTo>
                              <a:pt x="316" y="728"/>
                            </a:lnTo>
                            <a:lnTo>
                              <a:pt x="312" y="690"/>
                            </a:lnTo>
                            <a:lnTo>
                              <a:pt x="310" y="650"/>
                            </a:lnTo>
                            <a:lnTo>
                              <a:pt x="313" y="601"/>
                            </a:lnTo>
                            <a:lnTo>
                              <a:pt x="316" y="564"/>
                            </a:lnTo>
                            <a:lnTo>
                              <a:pt x="318" y="533"/>
                            </a:lnTo>
                            <a:lnTo>
                              <a:pt x="316" y="516"/>
                            </a:lnTo>
                            <a:lnTo>
                              <a:pt x="307" y="491"/>
                            </a:lnTo>
                            <a:lnTo>
                              <a:pt x="296" y="458"/>
                            </a:lnTo>
                            <a:lnTo>
                              <a:pt x="283" y="420"/>
                            </a:lnTo>
                            <a:lnTo>
                              <a:pt x="269" y="378"/>
                            </a:lnTo>
                            <a:lnTo>
                              <a:pt x="260" y="343"/>
                            </a:lnTo>
                            <a:lnTo>
                              <a:pt x="253" y="315"/>
                            </a:lnTo>
                            <a:lnTo>
                              <a:pt x="248" y="295"/>
                            </a:lnTo>
                            <a:lnTo>
                              <a:pt x="245" y="277"/>
                            </a:lnTo>
                            <a:lnTo>
                              <a:pt x="256" y="265"/>
                            </a:lnTo>
                            <a:lnTo>
                              <a:pt x="271" y="246"/>
                            </a:lnTo>
                            <a:lnTo>
                              <a:pt x="286" y="223"/>
                            </a:lnTo>
                            <a:lnTo>
                              <a:pt x="301" y="202"/>
                            </a:lnTo>
                            <a:lnTo>
                              <a:pt x="318" y="175"/>
                            </a:lnTo>
                            <a:lnTo>
                              <a:pt x="335" y="151"/>
                            </a:lnTo>
                            <a:lnTo>
                              <a:pt x="350" y="133"/>
                            </a:lnTo>
                            <a:lnTo>
                              <a:pt x="370" y="117"/>
                            </a:lnTo>
                            <a:lnTo>
                              <a:pt x="392" y="102"/>
                            </a:lnTo>
                            <a:lnTo>
                              <a:pt x="414" y="92"/>
                            </a:lnTo>
                            <a:lnTo>
                              <a:pt x="437" y="85"/>
                            </a:lnTo>
                            <a:lnTo>
                              <a:pt x="458" y="81"/>
                            </a:lnTo>
                            <a:lnTo>
                              <a:pt x="471" y="81"/>
                            </a:lnTo>
                            <a:lnTo>
                              <a:pt x="413" y="7"/>
                            </a:lnTo>
                            <a:close/>
                          </a:path>
                        </a:pathLst>
                      </a:custGeom>
                      <a:solidFill>
                        <a:srgbClr val="FFA040"/>
                      </a:solidFill>
                      <a:ln w="9525">
                        <a:noFill/>
                        <a:round/>
                        <a:headEnd/>
                        <a:tailEnd/>
                      </a:ln>
                    </p:spPr>
                    <p:txBody>
                      <a:bodyPr/>
                      <a:lstStyle/>
                      <a:p>
                        <a:endParaRPr lang="fr-FR"/>
                      </a:p>
                    </p:txBody>
                  </p:sp>
                </p:grpSp>
                <p:sp>
                  <p:nvSpPr>
                    <p:cNvPr id="134212" name="Freeform 68"/>
                    <p:cNvSpPr>
                      <a:spLocks/>
                    </p:cNvSpPr>
                    <p:nvPr/>
                  </p:nvSpPr>
                  <p:spPr bwMode="auto">
                    <a:xfrm>
                      <a:off x="4630" y="2829"/>
                      <a:ext cx="93" cy="143"/>
                    </a:xfrm>
                    <a:custGeom>
                      <a:avLst/>
                      <a:gdLst/>
                      <a:ahLst/>
                      <a:cxnLst>
                        <a:cxn ang="0">
                          <a:pos x="8" y="169"/>
                        </a:cxn>
                        <a:cxn ang="0">
                          <a:pos x="19" y="141"/>
                        </a:cxn>
                        <a:cxn ang="0">
                          <a:pos x="32" y="117"/>
                        </a:cxn>
                        <a:cxn ang="0">
                          <a:pos x="47" y="95"/>
                        </a:cxn>
                        <a:cxn ang="0">
                          <a:pos x="64" y="69"/>
                        </a:cxn>
                        <a:cxn ang="0">
                          <a:pos x="82" y="47"/>
                        </a:cxn>
                        <a:cxn ang="0">
                          <a:pos x="103" y="27"/>
                        </a:cxn>
                        <a:cxn ang="0">
                          <a:pos x="120" y="11"/>
                        </a:cxn>
                        <a:cxn ang="0">
                          <a:pos x="134" y="5"/>
                        </a:cxn>
                        <a:cxn ang="0">
                          <a:pos x="148" y="2"/>
                        </a:cxn>
                        <a:cxn ang="0">
                          <a:pos x="161" y="0"/>
                        </a:cxn>
                        <a:cxn ang="0">
                          <a:pos x="164" y="0"/>
                        </a:cxn>
                        <a:cxn ang="0">
                          <a:pos x="178" y="4"/>
                        </a:cxn>
                        <a:cxn ang="0">
                          <a:pos x="193" y="11"/>
                        </a:cxn>
                        <a:cxn ang="0">
                          <a:pos x="204" y="21"/>
                        </a:cxn>
                        <a:cxn ang="0">
                          <a:pos x="223" y="41"/>
                        </a:cxn>
                        <a:cxn ang="0">
                          <a:pos x="238" y="59"/>
                        </a:cxn>
                        <a:cxn ang="0">
                          <a:pos x="253" y="80"/>
                        </a:cxn>
                        <a:cxn ang="0">
                          <a:pos x="264" y="104"/>
                        </a:cxn>
                        <a:cxn ang="0">
                          <a:pos x="272" y="130"/>
                        </a:cxn>
                        <a:cxn ang="0">
                          <a:pos x="277" y="157"/>
                        </a:cxn>
                        <a:cxn ang="0">
                          <a:pos x="280" y="188"/>
                        </a:cxn>
                        <a:cxn ang="0">
                          <a:pos x="281" y="221"/>
                        </a:cxn>
                        <a:cxn ang="0">
                          <a:pos x="277" y="245"/>
                        </a:cxn>
                        <a:cxn ang="0">
                          <a:pos x="267" y="279"/>
                        </a:cxn>
                        <a:cxn ang="0">
                          <a:pos x="262" y="301"/>
                        </a:cxn>
                        <a:cxn ang="0">
                          <a:pos x="255" y="331"/>
                        </a:cxn>
                        <a:cxn ang="0">
                          <a:pos x="245" y="358"/>
                        </a:cxn>
                        <a:cxn ang="0">
                          <a:pos x="231" y="381"/>
                        </a:cxn>
                        <a:cxn ang="0">
                          <a:pos x="216" y="398"/>
                        </a:cxn>
                        <a:cxn ang="0">
                          <a:pos x="200" y="412"/>
                        </a:cxn>
                        <a:cxn ang="0">
                          <a:pos x="183" y="420"/>
                        </a:cxn>
                        <a:cxn ang="0">
                          <a:pos x="163" y="425"/>
                        </a:cxn>
                        <a:cxn ang="0">
                          <a:pos x="141" y="427"/>
                        </a:cxn>
                        <a:cxn ang="0">
                          <a:pos x="118" y="428"/>
                        </a:cxn>
                        <a:cxn ang="0">
                          <a:pos x="96" y="425"/>
                        </a:cxn>
                        <a:cxn ang="0">
                          <a:pos x="75" y="422"/>
                        </a:cxn>
                        <a:cxn ang="0">
                          <a:pos x="60" y="414"/>
                        </a:cxn>
                        <a:cxn ang="0">
                          <a:pos x="48" y="404"/>
                        </a:cxn>
                        <a:cxn ang="0">
                          <a:pos x="38" y="393"/>
                        </a:cxn>
                        <a:cxn ang="0">
                          <a:pos x="27" y="375"/>
                        </a:cxn>
                        <a:cxn ang="0">
                          <a:pos x="19" y="351"/>
                        </a:cxn>
                        <a:cxn ang="0">
                          <a:pos x="11" y="324"/>
                        </a:cxn>
                        <a:cxn ang="0">
                          <a:pos x="6" y="306"/>
                        </a:cxn>
                        <a:cxn ang="0">
                          <a:pos x="3" y="284"/>
                        </a:cxn>
                        <a:cxn ang="0">
                          <a:pos x="1" y="255"/>
                        </a:cxn>
                        <a:cxn ang="0">
                          <a:pos x="0" y="227"/>
                        </a:cxn>
                        <a:cxn ang="0">
                          <a:pos x="3" y="195"/>
                        </a:cxn>
                        <a:cxn ang="0">
                          <a:pos x="8" y="169"/>
                        </a:cxn>
                      </a:cxnLst>
                      <a:rect l="0" t="0" r="r" b="b"/>
                      <a:pathLst>
                        <a:path w="281" h="428">
                          <a:moveTo>
                            <a:pt x="8" y="169"/>
                          </a:moveTo>
                          <a:lnTo>
                            <a:pt x="19" y="141"/>
                          </a:lnTo>
                          <a:lnTo>
                            <a:pt x="32" y="117"/>
                          </a:lnTo>
                          <a:lnTo>
                            <a:pt x="47" y="95"/>
                          </a:lnTo>
                          <a:lnTo>
                            <a:pt x="64" y="69"/>
                          </a:lnTo>
                          <a:lnTo>
                            <a:pt x="82" y="47"/>
                          </a:lnTo>
                          <a:lnTo>
                            <a:pt x="103" y="27"/>
                          </a:lnTo>
                          <a:lnTo>
                            <a:pt x="120" y="11"/>
                          </a:lnTo>
                          <a:lnTo>
                            <a:pt x="134" y="5"/>
                          </a:lnTo>
                          <a:lnTo>
                            <a:pt x="148" y="2"/>
                          </a:lnTo>
                          <a:lnTo>
                            <a:pt x="161" y="0"/>
                          </a:lnTo>
                          <a:lnTo>
                            <a:pt x="164" y="0"/>
                          </a:lnTo>
                          <a:lnTo>
                            <a:pt x="178" y="4"/>
                          </a:lnTo>
                          <a:lnTo>
                            <a:pt x="193" y="11"/>
                          </a:lnTo>
                          <a:lnTo>
                            <a:pt x="204" y="21"/>
                          </a:lnTo>
                          <a:lnTo>
                            <a:pt x="223" y="41"/>
                          </a:lnTo>
                          <a:lnTo>
                            <a:pt x="238" y="59"/>
                          </a:lnTo>
                          <a:lnTo>
                            <a:pt x="253" y="80"/>
                          </a:lnTo>
                          <a:lnTo>
                            <a:pt x="264" y="104"/>
                          </a:lnTo>
                          <a:lnTo>
                            <a:pt x="272" y="130"/>
                          </a:lnTo>
                          <a:lnTo>
                            <a:pt x="277" y="157"/>
                          </a:lnTo>
                          <a:lnTo>
                            <a:pt x="280" y="188"/>
                          </a:lnTo>
                          <a:lnTo>
                            <a:pt x="281" y="221"/>
                          </a:lnTo>
                          <a:lnTo>
                            <a:pt x="277" y="245"/>
                          </a:lnTo>
                          <a:lnTo>
                            <a:pt x="267" y="279"/>
                          </a:lnTo>
                          <a:lnTo>
                            <a:pt x="262" y="301"/>
                          </a:lnTo>
                          <a:lnTo>
                            <a:pt x="255" y="331"/>
                          </a:lnTo>
                          <a:lnTo>
                            <a:pt x="245" y="358"/>
                          </a:lnTo>
                          <a:lnTo>
                            <a:pt x="231" y="381"/>
                          </a:lnTo>
                          <a:lnTo>
                            <a:pt x="216" y="398"/>
                          </a:lnTo>
                          <a:lnTo>
                            <a:pt x="200" y="412"/>
                          </a:lnTo>
                          <a:lnTo>
                            <a:pt x="183" y="420"/>
                          </a:lnTo>
                          <a:lnTo>
                            <a:pt x="163" y="425"/>
                          </a:lnTo>
                          <a:lnTo>
                            <a:pt x="141" y="427"/>
                          </a:lnTo>
                          <a:lnTo>
                            <a:pt x="118" y="428"/>
                          </a:lnTo>
                          <a:lnTo>
                            <a:pt x="96" y="425"/>
                          </a:lnTo>
                          <a:lnTo>
                            <a:pt x="75" y="422"/>
                          </a:lnTo>
                          <a:lnTo>
                            <a:pt x="60" y="414"/>
                          </a:lnTo>
                          <a:lnTo>
                            <a:pt x="48" y="404"/>
                          </a:lnTo>
                          <a:lnTo>
                            <a:pt x="38" y="393"/>
                          </a:lnTo>
                          <a:lnTo>
                            <a:pt x="27" y="375"/>
                          </a:lnTo>
                          <a:lnTo>
                            <a:pt x="19" y="351"/>
                          </a:lnTo>
                          <a:lnTo>
                            <a:pt x="11" y="324"/>
                          </a:lnTo>
                          <a:lnTo>
                            <a:pt x="6" y="306"/>
                          </a:lnTo>
                          <a:lnTo>
                            <a:pt x="3" y="284"/>
                          </a:lnTo>
                          <a:lnTo>
                            <a:pt x="1" y="255"/>
                          </a:lnTo>
                          <a:lnTo>
                            <a:pt x="0" y="227"/>
                          </a:lnTo>
                          <a:lnTo>
                            <a:pt x="3" y="195"/>
                          </a:lnTo>
                          <a:lnTo>
                            <a:pt x="8" y="169"/>
                          </a:lnTo>
                          <a:close/>
                        </a:path>
                      </a:pathLst>
                    </a:custGeom>
                    <a:solidFill>
                      <a:srgbClr val="E07000"/>
                    </a:solidFill>
                    <a:ln w="9525">
                      <a:noFill/>
                      <a:round/>
                      <a:headEnd/>
                      <a:tailEnd/>
                    </a:ln>
                  </p:spPr>
                  <p:txBody>
                    <a:bodyPr/>
                    <a:lstStyle/>
                    <a:p>
                      <a:endParaRPr lang="fr-FR"/>
                    </a:p>
                  </p:txBody>
                </p:sp>
              </p:grpSp>
              <p:grpSp>
                <p:nvGrpSpPr>
                  <p:cNvPr id="134213" name="Group 69"/>
                  <p:cNvGrpSpPr>
                    <a:grpSpLocks/>
                  </p:cNvGrpSpPr>
                  <p:nvPr/>
                </p:nvGrpSpPr>
                <p:grpSpPr bwMode="auto">
                  <a:xfrm>
                    <a:off x="4713" y="2910"/>
                    <a:ext cx="72" cy="309"/>
                    <a:chOff x="4713" y="2910"/>
                    <a:chExt cx="72" cy="309"/>
                  </a:xfrm>
                </p:grpSpPr>
                <p:sp>
                  <p:nvSpPr>
                    <p:cNvPr id="134214" name="Freeform 70"/>
                    <p:cNvSpPr>
                      <a:spLocks/>
                    </p:cNvSpPr>
                    <p:nvPr/>
                  </p:nvSpPr>
                  <p:spPr bwMode="auto">
                    <a:xfrm>
                      <a:off x="4755" y="2910"/>
                      <a:ext cx="25" cy="65"/>
                    </a:xfrm>
                    <a:custGeom>
                      <a:avLst/>
                      <a:gdLst/>
                      <a:ahLst/>
                      <a:cxnLst>
                        <a:cxn ang="0">
                          <a:pos x="70" y="0"/>
                        </a:cxn>
                        <a:cxn ang="0">
                          <a:pos x="52" y="1"/>
                        </a:cxn>
                        <a:cxn ang="0">
                          <a:pos x="38" y="6"/>
                        </a:cxn>
                        <a:cxn ang="0">
                          <a:pos x="26" y="13"/>
                        </a:cxn>
                        <a:cxn ang="0">
                          <a:pos x="16" y="28"/>
                        </a:cxn>
                        <a:cxn ang="0">
                          <a:pos x="10" y="45"/>
                        </a:cxn>
                        <a:cxn ang="0">
                          <a:pos x="5" y="63"/>
                        </a:cxn>
                        <a:cxn ang="0">
                          <a:pos x="2" y="81"/>
                        </a:cxn>
                        <a:cxn ang="0">
                          <a:pos x="0" y="102"/>
                        </a:cxn>
                        <a:cxn ang="0">
                          <a:pos x="3" y="128"/>
                        </a:cxn>
                        <a:cxn ang="0">
                          <a:pos x="9" y="149"/>
                        </a:cxn>
                        <a:cxn ang="0">
                          <a:pos x="18" y="169"/>
                        </a:cxn>
                        <a:cxn ang="0">
                          <a:pos x="27" y="178"/>
                        </a:cxn>
                        <a:cxn ang="0">
                          <a:pos x="41" y="186"/>
                        </a:cxn>
                        <a:cxn ang="0">
                          <a:pos x="57" y="193"/>
                        </a:cxn>
                        <a:cxn ang="0">
                          <a:pos x="70" y="197"/>
                        </a:cxn>
                        <a:cxn ang="0">
                          <a:pos x="68" y="169"/>
                        </a:cxn>
                        <a:cxn ang="0">
                          <a:pos x="67" y="134"/>
                        </a:cxn>
                        <a:cxn ang="0">
                          <a:pos x="71" y="89"/>
                        </a:cxn>
                        <a:cxn ang="0">
                          <a:pos x="73" y="50"/>
                        </a:cxn>
                        <a:cxn ang="0">
                          <a:pos x="75" y="21"/>
                        </a:cxn>
                        <a:cxn ang="0">
                          <a:pos x="70" y="0"/>
                        </a:cxn>
                      </a:cxnLst>
                      <a:rect l="0" t="0" r="r" b="b"/>
                      <a:pathLst>
                        <a:path w="75" h="197">
                          <a:moveTo>
                            <a:pt x="70" y="0"/>
                          </a:moveTo>
                          <a:lnTo>
                            <a:pt x="52" y="1"/>
                          </a:lnTo>
                          <a:lnTo>
                            <a:pt x="38" y="6"/>
                          </a:lnTo>
                          <a:lnTo>
                            <a:pt x="26" y="13"/>
                          </a:lnTo>
                          <a:lnTo>
                            <a:pt x="16" y="28"/>
                          </a:lnTo>
                          <a:lnTo>
                            <a:pt x="10" y="45"/>
                          </a:lnTo>
                          <a:lnTo>
                            <a:pt x="5" y="63"/>
                          </a:lnTo>
                          <a:lnTo>
                            <a:pt x="2" y="81"/>
                          </a:lnTo>
                          <a:lnTo>
                            <a:pt x="0" y="102"/>
                          </a:lnTo>
                          <a:lnTo>
                            <a:pt x="3" y="128"/>
                          </a:lnTo>
                          <a:lnTo>
                            <a:pt x="9" y="149"/>
                          </a:lnTo>
                          <a:lnTo>
                            <a:pt x="18" y="169"/>
                          </a:lnTo>
                          <a:lnTo>
                            <a:pt x="27" y="178"/>
                          </a:lnTo>
                          <a:lnTo>
                            <a:pt x="41" y="186"/>
                          </a:lnTo>
                          <a:lnTo>
                            <a:pt x="57" y="193"/>
                          </a:lnTo>
                          <a:lnTo>
                            <a:pt x="70" y="197"/>
                          </a:lnTo>
                          <a:lnTo>
                            <a:pt x="68" y="169"/>
                          </a:lnTo>
                          <a:lnTo>
                            <a:pt x="67" y="134"/>
                          </a:lnTo>
                          <a:lnTo>
                            <a:pt x="71" y="89"/>
                          </a:lnTo>
                          <a:lnTo>
                            <a:pt x="73" y="50"/>
                          </a:lnTo>
                          <a:lnTo>
                            <a:pt x="75" y="21"/>
                          </a:lnTo>
                          <a:lnTo>
                            <a:pt x="70" y="0"/>
                          </a:lnTo>
                          <a:close/>
                        </a:path>
                      </a:pathLst>
                    </a:custGeom>
                    <a:solidFill>
                      <a:srgbClr val="C0C0FF"/>
                    </a:solidFill>
                    <a:ln w="9525">
                      <a:noFill/>
                      <a:round/>
                      <a:headEnd/>
                      <a:tailEnd/>
                    </a:ln>
                  </p:spPr>
                  <p:txBody>
                    <a:bodyPr/>
                    <a:lstStyle/>
                    <a:p>
                      <a:endParaRPr lang="fr-FR"/>
                    </a:p>
                  </p:txBody>
                </p:sp>
                <p:sp>
                  <p:nvSpPr>
                    <p:cNvPr id="134215" name="Freeform 71"/>
                    <p:cNvSpPr>
                      <a:spLocks/>
                    </p:cNvSpPr>
                    <p:nvPr/>
                  </p:nvSpPr>
                  <p:spPr bwMode="auto">
                    <a:xfrm>
                      <a:off x="4713" y="2988"/>
                      <a:ext cx="36" cy="67"/>
                    </a:xfrm>
                    <a:custGeom>
                      <a:avLst/>
                      <a:gdLst/>
                      <a:ahLst/>
                      <a:cxnLst>
                        <a:cxn ang="0">
                          <a:pos x="19" y="0"/>
                        </a:cxn>
                        <a:cxn ang="0">
                          <a:pos x="33" y="4"/>
                        </a:cxn>
                        <a:cxn ang="0">
                          <a:pos x="52" y="11"/>
                        </a:cxn>
                        <a:cxn ang="0">
                          <a:pos x="68" y="24"/>
                        </a:cxn>
                        <a:cxn ang="0">
                          <a:pos x="80" y="37"/>
                        </a:cxn>
                        <a:cxn ang="0">
                          <a:pos x="90" y="55"/>
                        </a:cxn>
                        <a:cxn ang="0">
                          <a:pos x="100" y="78"/>
                        </a:cxn>
                        <a:cxn ang="0">
                          <a:pos x="103" y="100"/>
                        </a:cxn>
                        <a:cxn ang="0">
                          <a:pos x="106" y="129"/>
                        </a:cxn>
                        <a:cxn ang="0">
                          <a:pos x="103" y="149"/>
                        </a:cxn>
                        <a:cxn ang="0">
                          <a:pos x="98" y="168"/>
                        </a:cxn>
                        <a:cxn ang="0">
                          <a:pos x="89" y="186"/>
                        </a:cxn>
                        <a:cxn ang="0">
                          <a:pos x="80" y="200"/>
                        </a:cxn>
                        <a:cxn ang="0">
                          <a:pos x="68" y="194"/>
                        </a:cxn>
                        <a:cxn ang="0">
                          <a:pos x="52" y="185"/>
                        </a:cxn>
                        <a:cxn ang="0">
                          <a:pos x="42" y="178"/>
                        </a:cxn>
                        <a:cxn ang="0">
                          <a:pos x="30" y="164"/>
                        </a:cxn>
                        <a:cxn ang="0">
                          <a:pos x="24" y="153"/>
                        </a:cxn>
                        <a:cxn ang="0">
                          <a:pos x="15" y="136"/>
                        </a:cxn>
                        <a:cxn ang="0">
                          <a:pos x="9" y="114"/>
                        </a:cxn>
                        <a:cxn ang="0">
                          <a:pos x="4" y="92"/>
                        </a:cxn>
                        <a:cxn ang="0">
                          <a:pos x="2" y="72"/>
                        </a:cxn>
                        <a:cxn ang="0">
                          <a:pos x="0" y="48"/>
                        </a:cxn>
                        <a:cxn ang="0">
                          <a:pos x="5" y="29"/>
                        </a:cxn>
                        <a:cxn ang="0">
                          <a:pos x="11" y="11"/>
                        </a:cxn>
                        <a:cxn ang="0">
                          <a:pos x="19" y="0"/>
                        </a:cxn>
                      </a:cxnLst>
                      <a:rect l="0" t="0" r="r" b="b"/>
                      <a:pathLst>
                        <a:path w="106" h="200">
                          <a:moveTo>
                            <a:pt x="19" y="0"/>
                          </a:moveTo>
                          <a:lnTo>
                            <a:pt x="33" y="4"/>
                          </a:lnTo>
                          <a:lnTo>
                            <a:pt x="52" y="11"/>
                          </a:lnTo>
                          <a:lnTo>
                            <a:pt x="68" y="24"/>
                          </a:lnTo>
                          <a:lnTo>
                            <a:pt x="80" y="37"/>
                          </a:lnTo>
                          <a:lnTo>
                            <a:pt x="90" y="55"/>
                          </a:lnTo>
                          <a:lnTo>
                            <a:pt x="100" y="78"/>
                          </a:lnTo>
                          <a:lnTo>
                            <a:pt x="103" y="100"/>
                          </a:lnTo>
                          <a:lnTo>
                            <a:pt x="106" y="129"/>
                          </a:lnTo>
                          <a:lnTo>
                            <a:pt x="103" y="149"/>
                          </a:lnTo>
                          <a:lnTo>
                            <a:pt x="98" y="168"/>
                          </a:lnTo>
                          <a:lnTo>
                            <a:pt x="89" y="186"/>
                          </a:lnTo>
                          <a:lnTo>
                            <a:pt x="80" y="200"/>
                          </a:lnTo>
                          <a:lnTo>
                            <a:pt x="68" y="194"/>
                          </a:lnTo>
                          <a:lnTo>
                            <a:pt x="52" y="185"/>
                          </a:lnTo>
                          <a:lnTo>
                            <a:pt x="42" y="178"/>
                          </a:lnTo>
                          <a:lnTo>
                            <a:pt x="30" y="164"/>
                          </a:lnTo>
                          <a:lnTo>
                            <a:pt x="24" y="153"/>
                          </a:lnTo>
                          <a:lnTo>
                            <a:pt x="15" y="136"/>
                          </a:lnTo>
                          <a:lnTo>
                            <a:pt x="9" y="114"/>
                          </a:lnTo>
                          <a:lnTo>
                            <a:pt x="4" y="92"/>
                          </a:lnTo>
                          <a:lnTo>
                            <a:pt x="2" y="72"/>
                          </a:lnTo>
                          <a:lnTo>
                            <a:pt x="0" y="48"/>
                          </a:lnTo>
                          <a:lnTo>
                            <a:pt x="5" y="29"/>
                          </a:lnTo>
                          <a:lnTo>
                            <a:pt x="11" y="11"/>
                          </a:lnTo>
                          <a:lnTo>
                            <a:pt x="19" y="0"/>
                          </a:lnTo>
                          <a:close/>
                        </a:path>
                      </a:pathLst>
                    </a:custGeom>
                    <a:solidFill>
                      <a:srgbClr val="C0C0FF"/>
                    </a:solidFill>
                    <a:ln w="9525">
                      <a:noFill/>
                      <a:round/>
                      <a:headEnd/>
                      <a:tailEnd/>
                    </a:ln>
                  </p:spPr>
                  <p:txBody>
                    <a:bodyPr/>
                    <a:lstStyle/>
                    <a:p>
                      <a:endParaRPr lang="fr-FR"/>
                    </a:p>
                  </p:txBody>
                </p:sp>
                <p:sp>
                  <p:nvSpPr>
                    <p:cNvPr id="134216" name="Freeform 72"/>
                    <p:cNvSpPr>
                      <a:spLocks/>
                    </p:cNvSpPr>
                    <p:nvPr/>
                  </p:nvSpPr>
                  <p:spPr bwMode="auto">
                    <a:xfrm>
                      <a:off x="4750" y="3140"/>
                      <a:ext cx="35" cy="79"/>
                    </a:xfrm>
                    <a:custGeom>
                      <a:avLst/>
                      <a:gdLst/>
                      <a:ahLst/>
                      <a:cxnLst>
                        <a:cxn ang="0">
                          <a:pos x="0" y="0"/>
                        </a:cxn>
                        <a:cxn ang="0">
                          <a:pos x="18" y="0"/>
                        </a:cxn>
                        <a:cxn ang="0">
                          <a:pos x="30" y="4"/>
                        </a:cxn>
                        <a:cxn ang="0">
                          <a:pos x="41" y="10"/>
                        </a:cxn>
                        <a:cxn ang="0">
                          <a:pos x="52" y="20"/>
                        </a:cxn>
                        <a:cxn ang="0">
                          <a:pos x="63" y="33"/>
                        </a:cxn>
                        <a:cxn ang="0">
                          <a:pos x="72" y="49"/>
                        </a:cxn>
                        <a:cxn ang="0">
                          <a:pos x="79" y="65"/>
                        </a:cxn>
                        <a:cxn ang="0">
                          <a:pos x="87" y="89"/>
                        </a:cxn>
                        <a:cxn ang="0">
                          <a:pos x="88" y="111"/>
                        </a:cxn>
                        <a:cxn ang="0">
                          <a:pos x="92" y="128"/>
                        </a:cxn>
                        <a:cxn ang="0">
                          <a:pos x="98" y="142"/>
                        </a:cxn>
                        <a:cxn ang="0">
                          <a:pos x="103" y="153"/>
                        </a:cxn>
                        <a:cxn ang="0">
                          <a:pos x="105" y="169"/>
                        </a:cxn>
                        <a:cxn ang="0">
                          <a:pos x="103" y="185"/>
                        </a:cxn>
                        <a:cxn ang="0">
                          <a:pos x="95" y="202"/>
                        </a:cxn>
                        <a:cxn ang="0">
                          <a:pos x="87" y="218"/>
                        </a:cxn>
                        <a:cxn ang="0">
                          <a:pos x="79" y="229"/>
                        </a:cxn>
                        <a:cxn ang="0">
                          <a:pos x="72" y="236"/>
                        </a:cxn>
                        <a:cxn ang="0">
                          <a:pos x="63" y="239"/>
                        </a:cxn>
                        <a:cxn ang="0">
                          <a:pos x="54" y="236"/>
                        </a:cxn>
                        <a:cxn ang="0">
                          <a:pos x="49" y="233"/>
                        </a:cxn>
                        <a:cxn ang="0">
                          <a:pos x="38" y="191"/>
                        </a:cxn>
                        <a:cxn ang="0">
                          <a:pos x="34" y="171"/>
                        </a:cxn>
                        <a:cxn ang="0">
                          <a:pos x="29" y="143"/>
                        </a:cxn>
                        <a:cxn ang="0">
                          <a:pos x="24" y="109"/>
                        </a:cxn>
                        <a:cxn ang="0">
                          <a:pos x="17" y="82"/>
                        </a:cxn>
                        <a:cxn ang="0">
                          <a:pos x="11" y="53"/>
                        </a:cxn>
                        <a:cxn ang="0">
                          <a:pos x="5" y="27"/>
                        </a:cxn>
                        <a:cxn ang="0">
                          <a:pos x="0" y="0"/>
                        </a:cxn>
                      </a:cxnLst>
                      <a:rect l="0" t="0" r="r" b="b"/>
                      <a:pathLst>
                        <a:path w="105" h="239">
                          <a:moveTo>
                            <a:pt x="0" y="0"/>
                          </a:moveTo>
                          <a:lnTo>
                            <a:pt x="18" y="0"/>
                          </a:lnTo>
                          <a:lnTo>
                            <a:pt x="30" y="4"/>
                          </a:lnTo>
                          <a:lnTo>
                            <a:pt x="41" y="10"/>
                          </a:lnTo>
                          <a:lnTo>
                            <a:pt x="52" y="20"/>
                          </a:lnTo>
                          <a:lnTo>
                            <a:pt x="63" y="33"/>
                          </a:lnTo>
                          <a:lnTo>
                            <a:pt x="72" y="49"/>
                          </a:lnTo>
                          <a:lnTo>
                            <a:pt x="79" y="65"/>
                          </a:lnTo>
                          <a:lnTo>
                            <a:pt x="87" y="89"/>
                          </a:lnTo>
                          <a:lnTo>
                            <a:pt x="88" y="111"/>
                          </a:lnTo>
                          <a:lnTo>
                            <a:pt x="92" y="128"/>
                          </a:lnTo>
                          <a:lnTo>
                            <a:pt x="98" y="142"/>
                          </a:lnTo>
                          <a:lnTo>
                            <a:pt x="103" y="153"/>
                          </a:lnTo>
                          <a:lnTo>
                            <a:pt x="105" y="169"/>
                          </a:lnTo>
                          <a:lnTo>
                            <a:pt x="103" y="185"/>
                          </a:lnTo>
                          <a:lnTo>
                            <a:pt x="95" y="202"/>
                          </a:lnTo>
                          <a:lnTo>
                            <a:pt x="87" y="218"/>
                          </a:lnTo>
                          <a:lnTo>
                            <a:pt x="79" y="229"/>
                          </a:lnTo>
                          <a:lnTo>
                            <a:pt x="72" y="236"/>
                          </a:lnTo>
                          <a:lnTo>
                            <a:pt x="63" y="239"/>
                          </a:lnTo>
                          <a:lnTo>
                            <a:pt x="54" y="236"/>
                          </a:lnTo>
                          <a:lnTo>
                            <a:pt x="49" y="233"/>
                          </a:lnTo>
                          <a:lnTo>
                            <a:pt x="38" y="191"/>
                          </a:lnTo>
                          <a:lnTo>
                            <a:pt x="34" y="171"/>
                          </a:lnTo>
                          <a:lnTo>
                            <a:pt x="29" y="143"/>
                          </a:lnTo>
                          <a:lnTo>
                            <a:pt x="24" y="109"/>
                          </a:lnTo>
                          <a:lnTo>
                            <a:pt x="17" y="82"/>
                          </a:lnTo>
                          <a:lnTo>
                            <a:pt x="11" y="53"/>
                          </a:lnTo>
                          <a:lnTo>
                            <a:pt x="5" y="27"/>
                          </a:lnTo>
                          <a:lnTo>
                            <a:pt x="0" y="0"/>
                          </a:lnTo>
                          <a:close/>
                        </a:path>
                      </a:pathLst>
                    </a:custGeom>
                    <a:solidFill>
                      <a:srgbClr val="C0C0FF"/>
                    </a:solidFill>
                    <a:ln w="9525">
                      <a:noFill/>
                      <a:round/>
                      <a:headEnd/>
                      <a:tailEnd/>
                    </a:ln>
                  </p:spPr>
                  <p:txBody>
                    <a:bodyPr/>
                    <a:lstStyle/>
                    <a:p>
                      <a:endParaRPr lang="fr-FR"/>
                    </a:p>
                  </p:txBody>
                </p:sp>
              </p:grpSp>
            </p:grpSp>
          </p:grpSp>
        </p:grpSp>
      </p:grpSp>
      <p:grpSp>
        <p:nvGrpSpPr>
          <p:cNvPr id="134217" name="Group 73"/>
          <p:cNvGrpSpPr>
            <a:grpSpLocks/>
          </p:cNvGrpSpPr>
          <p:nvPr/>
        </p:nvGrpSpPr>
        <p:grpSpPr bwMode="auto">
          <a:xfrm>
            <a:off x="1104900" y="4419600"/>
            <a:ext cx="3619500" cy="2133600"/>
            <a:chOff x="312" y="2928"/>
            <a:chExt cx="2280" cy="1344"/>
          </a:xfrm>
        </p:grpSpPr>
        <p:sp>
          <p:nvSpPr>
            <p:cNvPr id="134218" name="Freeform 74"/>
            <p:cNvSpPr>
              <a:spLocks/>
            </p:cNvSpPr>
            <p:nvPr/>
          </p:nvSpPr>
          <p:spPr bwMode="auto">
            <a:xfrm flipV="1">
              <a:off x="1248" y="3408"/>
              <a:ext cx="432" cy="864"/>
            </a:xfrm>
            <a:custGeom>
              <a:avLst/>
              <a:gdLst/>
              <a:ahLst/>
              <a:cxnLst>
                <a:cxn ang="0">
                  <a:pos x="192" y="0"/>
                </a:cxn>
                <a:cxn ang="0">
                  <a:pos x="192" y="432"/>
                </a:cxn>
                <a:cxn ang="0">
                  <a:pos x="0" y="864"/>
                </a:cxn>
                <a:cxn ang="0">
                  <a:pos x="48" y="864"/>
                </a:cxn>
                <a:cxn ang="0">
                  <a:pos x="144" y="672"/>
                </a:cxn>
                <a:cxn ang="0">
                  <a:pos x="144" y="768"/>
                </a:cxn>
                <a:cxn ang="0">
                  <a:pos x="192" y="768"/>
                </a:cxn>
                <a:cxn ang="0">
                  <a:pos x="192" y="624"/>
                </a:cxn>
                <a:cxn ang="0">
                  <a:pos x="240" y="480"/>
                </a:cxn>
                <a:cxn ang="0">
                  <a:pos x="384" y="864"/>
                </a:cxn>
                <a:cxn ang="0">
                  <a:pos x="432" y="816"/>
                </a:cxn>
                <a:cxn ang="0">
                  <a:pos x="288" y="432"/>
                </a:cxn>
                <a:cxn ang="0">
                  <a:pos x="288" y="0"/>
                </a:cxn>
                <a:cxn ang="0">
                  <a:pos x="192" y="0"/>
                </a:cxn>
              </a:cxnLst>
              <a:rect l="0" t="0" r="r" b="b"/>
              <a:pathLst>
                <a:path w="432" h="864">
                  <a:moveTo>
                    <a:pt x="192" y="0"/>
                  </a:moveTo>
                  <a:lnTo>
                    <a:pt x="192" y="432"/>
                  </a:lnTo>
                  <a:lnTo>
                    <a:pt x="0" y="864"/>
                  </a:lnTo>
                  <a:lnTo>
                    <a:pt x="48" y="864"/>
                  </a:lnTo>
                  <a:lnTo>
                    <a:pt x="144" y="672"/>
                  </a:lnTo>
                  <a:lnTo>
                    <a:pt x="144" y="768"/>
                  </a:lnTo>
                  <a:lnTo>
                    <a:pt x="192" y="768"/>
                  </a:lnTo>
                  <a:lnTo>
                    <a:pt x="192" y="624"/>
                  </a:lnTo>
                  <a:lnTo>
                    <a:pt x="240" y="480"/>
                  </a:lnTo>
                  <a:lnTo>
                    <a:pt x="384" y="864"/>
                  </a:lnTo>
                  <a:lnTo>
                    <a:pt x="432" y="816"/>
                  </a:lnTo>
                  <a:lnTo>
                    <a:pt x="288" y="432"/>
                  </a:lnTo>
                  <a:lnTo>
                    <a:pt x="288" y="0"/>
                  </a:lnTo>
                  <a:lnTo>
                    <a:pt x="192" y="0"/>
                  </a:lnTo>
                  <a:close/>
                </a:path>
              </a:pathLst>
            </a:custGeom>
            <a:solidFill>
              <a:srgbClr val="FFCC00"/>
            </a:solidFill>
            <a:ln w="9525">
              <a:noFill/>
              <a:round/>
              <a:headEnd/>
              <a:tailEnd/>
            </a:ln>
            <a:effectLst/>
          </p:spPr>
          <p:txBody>
            <a:bodyPr wrap="none" anchor="ctr"/>
            <a:lstStyle/>
            <a:p>
              <a:endParaRPr lang="fr-FR"/>
            </a:p>
          </p:txBody>
        </p:sp>
        <p:sp>
          <p:nvSpPr>
            <p:cNvPr id="134219" name="Oval 75" descr="Rayures horizontales (noir/blanc)"/>
            <p:cNvSpPr>
              <a:spLocks noChangeArrowheads="1"/>
            </p:cNvSpPr>
            <p:nvPr/>
          </p:nvSpPr>
          <p:spPr bwMode="auto">
            <a:xfrm>
              <a:off x="1056" y="2928"/>
              <a:ext cx="768" cy="480"/>
            </a:xfrm>
            <a:prstGeom prst="ellipse">
              <a:avLst/>
            </a:prstGeom>
            <a:pattFill prst="dkHorz">
              <a:fgClr>
                <a:srgbClr val="000099"/>
              </a:fgClr>
              <a:bgClr>
                <a:srgbClr val="FF0000"/>
              </a:bgClr>
            </a:pattFill>
            <a:ln w="9525">
              <a:noFill/>
              <a:round/>
              <a:headEnd/>
              <a:tailEnd/>
            </a:ln>
            <a:effectLst/>
          </p:spPr>
          <p:txBody>
            <a:bodyPr wrap="none" anchor="ctr"/>
            <a:lstStyle/>
            <a:p>
              <a:endParaRPr lang="fr-FR"/>
            </a:p>
          </p:txBody>
        </p:sp>
        <p:sp>
          <p:nvSpPr>
            <p:cNvPr id="134220" name="Freeform 76"/>
            <p:cNvSpPr>
              <a:spLocks/>
            </p:cNvSpPr>
            <p:nvPr/>
          </p:nvSpPr>
          <p:spPr bwMode="auto">
            <a:xfrm rot="-5400000">
              <a:off x="528" y="2712"/>
              <a:ext cx="432" cy="864"/>
            </a:xfrm>
            <a:custGeom>
              <a:avLst/>
              <a:gdLst/>
              <a:ahLst/>
              <a:cxnLst>
                <a:cxn ang="0">
                  <a:pos x="192" y="0"/>
                </a:cxn>
                <a:cxn ang="0">
                  <a:pos x="192" y="432"/>
                </a:cxn>
                <a:cxn ang="0">
                  <a:pos x="0" y="864"/>
                </a:cxn>
                <a:cxn ang="0">
                  <a:pos x="48" y="864"/>
                </a:cxn>
                <a:cxn ang="0">
                  <a:pos x="144" y="672"/>
                </a:cxn>
                <a:cxn ang="0">
                  <a:pos x="144" y="768"/>
                </a:cxn>
                <a:cxn ang="0">
                  <a:pos x="192" y="768"/>
                </a:cxn>
                <a:cxn ang="0">
                  <a:pos x="192" y="624"/>
                </a:cxn>
                <a:cxn ang="0">
                  <a:pos x="240" y="480"/>
                </a:cxn>
                <a:cxn ang="0">
                  <a:pos x="384" y="864"/>
                </a:cxn>
                <a:cxn ang="0">
                  <a:pos x="432" y="816"/>
                </a:cxn>
                <a:cxn ang="0">
                  <a:pos x="288" y="432"/>
                </a:cxn>
                <a:cxn ang="0">
                  <a:pos x="288" y="0"/>
                </a:cxn>
                <a:cxn ang="0">
                  <a:pos x="192" y="0"/>
                </a:cxn>
              </a:cxnLst>
              <a:rect l="0" t="0" r="r" b="b"/>
              <a:pathLst>
                <a:path w="432" h="864">
                  <a:moveTo>
                    <a:pt x="192" y="0"/>
                  </a:moveTo>
                  <a:lnTo>
                    <a:pt x="192" y="432"/>
                  </a:lnTo>
                  <a:lnTo>
                    <a:pt x="0" y="864"/>
                  </a:lnTo>
                  <a:lnTo>
                    <a:pt x="48" y="864"/>
                  </a:lnTo>
                  <a:lnTo>
                    <a:pt x="144" y="672"/>
                  </a:lnTo>
                  <a:lnTo>
                    <a:pt x="144" y="768"/>
                  </a:lnTo>
                  <a:lnTo>
                    <a:pt x="192" y="768"/>
                  </a:lnTo>
                  <a:lnTo>
                    <a:pt x="192" y="624"/>
                  </a:lnTo>
                  <a:lnTo>
                    <a:pt x="240" y="480"/>
                  </a:lnTo>
                  <a:lnTo>
                    <a:pt x="384" y="864"/>
                  </a:lnTo>
                  <a:lnTo>
                    <a:pt x="432" y="816"/>
                  </a:lnTo>
                  <a:lnTo>
                    <a:pt x="288" y="432"/>
                  </a:lnTo>
                  <a:lnTo>
                    <a:pt x="288" y="0"/>
                  </a:lnTo>
                  <a:lnTo>
                    <a:pt x="192" y="0"/>
                  </a:lnTo>
                  <a:close/>
                </a:path>
              </a:pathLst>
            </a:custGeom>
            <a:solidFill>
              <a:srgbClr val="FF0000"/>
            </a:solidFill>
            <a:ln w="9525">
              <a:noFill/>
              <a:round/>
              <a:headEnd/>
              <a:tailEnd/>
            </a:ln>
            <a:effectLst/>
          </p:spPr>
          <p:txBody>
            <a:bodyPr wrap="none" anchor="ctr"/>
            <a:lstStyle/>
            <a:p>
              <a:endParaRPr lang="fr-FR"/>
            </a:p>
          </p:txBody>
        </p:sp>
        <p:sp>
          <p:nvSpPr>
            <p:cNvPr id="134221" name="Freeform 77"/>
            <p:cNvSpPr>
              <a:spLocks/>
            </p:cNvSpPr>
            <p:nvPr/>
          </p:nvSpPr>
          <p:spPr bwMode="auto">
            <a:xfrm rot="5400000">
              <a:off x="1944" y="2712"/>
              <a:ext cx="432" cy="864"/>
            </a:xfrm>
            <a:custGeom>
              <a:avLst/>
              <a:gdLst/>
              <a:ahLst/>
              <a:cxnLst>
                <a:cxn ang="0">
                  <a:pos x="192" y="0"/>
                </a:cxn>
                <a:cxn ang="0">
                  <a:pos x="192" y="432"/>
                </a:cxn>
                <a:cxn ang="0">
                  <a:pos x="0" y="864"/>
                </a:cxn>
                <a:cxn ang="0">
                  <a:pos x="48" y="864"/>
                </a:cxn>
                <a:cxn ang="0">
                  <a:pos x="144" y="672"/>
                </a:cxn>
                <a:cxn ang="0">
                  <a:pos x="144" y="768"/>
                </a:cxn>
                <a:cxn ang="0">
                  <a:pos x="192" y="768"/>
                </a:cxn>
                <a:cxn ang="0">
                  <a:pos x="192" y="624"/>
                </a:cxn>
                <a:cxn ang="0">
                  <a:pos x="240" y="480"/>
                </a:cxn>
                <a:cxn ang="0">
                  <a:pos x="384" y="864"/>
                </a:cxn>
                <a:cxn ang="0">
                  <a:pos x="432" y="816"/>
                </a:cxn>
                <a:cxn ang="0">
                  <a:pos x="288" y="432"/>
                </a:cxn>
                <a:cxn ang="0">
                  <a:pos x="288" y="0"/>
                </a:cxn>
                <a:cxn ang="0">
                  <a:pos x="192" y="0"/>
                </a:cxn>
              </a:cxnLst>
              <a:rect l="0" t="0" r="r" b="b"/>
              <a:pathLst>
                <a:path w="432" h="864">
                  <a:moveTo>
                    <a:pt x="192" y="0"/>
                  </a:moveTo>
                  <a:lnTo>
                    <a:pt x="192" y="432"/>
                  </a:lnTo>
                  <a:lnTo>
                    <a:pt x="0" y="864"/>
                  </a:lnTo>
                  <a:lnTo>
                    <a:pt x="48" y="864"/>
                  </a:lnTo>
                  <a:lnTo>
                    <a:pt x="144" y="672"/>
                  </a:lnTo>
                  <a:lnTo>
                    <a:pt x="144" y="768"/>
                  </a:lnTo>
                  <a:lnTo>
                    <a:pt x="192" y="768"/>
                  </a:lnTo>
                  <a:lnTo>
                    <a:pt x="192" y="624"/>
                  </a:lnTo>
                  <a:lnTo>
                    <a:pt x="240" y="480"/>
                  </a:lnTo>
                  <a:lnTo>
                    <a:pt x="384" y="864"/>
                  </a:lnTo>
                  <a:lnTo>
                    <a:pt x="432" y="816"/>
                  </a:lnTo>
                  <a:lnTo>
                    <a:pt x="288" y="432"/>
                  </a:lnTo>
                  <a:lnTo>
                    <a:pt x="288" y="0"/>
                  </a:lnTo>
                  <a:lnTo>
                    <a:pt x="192" y="0"/>
                  </a:lnTo>
                  <a:close/>
                </a:path>
              </a:pathLst>
            </a:custGeom>
            <a:solidFill>
              <a:schemeClr val="accent2"/>
            </a:solidFill>
            <a:ln w="9525">
              <a:noFill/>
              <a:round/>
              <a:headEnd/>
              <a:tailEnd/>
            </a:ln>
            <a:effectLst/>
          </p:spPr>
          <p:txBody>
            <a:bodyPr wrap="none" anchor="ctr"/>
            <a:lstStyle/>
            <a:p>
              <a:endParaRPr lang="fr-FR"/>
            </a:p>
          </p:txBody>
        </p:sp>
      </p:grpSp>
      <p:sp>
        <p:nvSpPr>
          <p:cNvPr id="134222" name="Text Box 78"/>
          <p:cNvSpPr txBox="1">
            <a:spLocks noChangeArrowheads="1"/>
          </p:cNvSpPr>
          <p:nvPr/>
        </p:nvSpPr>
        <p:spPr bwMode="auto">
          <a:xfrm>
            <a:off x="214313" y="2241550"/>
            <a:ext cx="8677275" cy="2406650"/>
          </a:xfrm>
          <a:prstGeom prst="rect">
            <a:avLst/>
          </a:prstGeom>
          <a:noFill/>
          <a:ln w="9525">
            <a:noFill/>
            <a:miter lim="800000"/>
            <a:headEnd/>
            <a:tailEnd/>
          </a:ln>
          <a:effectLst/>
        </p:spPr>
        <p:txBody>
          <a:bodyPr wrap="none">
            <a:spAutoFit/>
          </a:bodyPr>
          <a:lstStyle/>
          <a:p>
            <a:pPr algn="ctr"/>
            <a:r>
              <a:rPr lang="fr-FR" sz="3200" b="1">
                <a:solidFill>
                  <a:schemeClr val="bg1"/>
                </a:solidFill>
              </a:rPr>
              <a:t>Pour cette raison, d </a:t>
            </a:r>
            <a:r>
              <a:rPr lang="fr-FR" sz="3200" b="1">
                <a:solidFill>
                  <a:srgbClr val="FFCC00"/>
                </a:solidFill>
              </a:rPr>
              <a:t>’autres anomalies </a:t>
            </a:r>
          </a:p>
          <a:p>
            <a:pPr algn="ctr"/>
            <a:r>
              <a:rPr lang="fr-FR" sz="3200" b="1">
                <a:solidFill>
                  <a:srgbClr val="FFCC00"/>
                </a:solidFill>
              </a:rPr>
              <a:t>d ’origine mésodermique et neuro-ectodermique</a:t>
            </a:r>
          </a:p>
          <a:p>
            <a:pPr algn="ctr"/>
            <a:r>
              <a:rPr lang="fr-FR" sz="3200" b="1">
                <a:solidFill>
                  <a:srgbClr val="FFCC00"/>
                </a:solidFill>
              </a:rPr>
              <a:t> pourront s ’associer</a:t>
            </a:r>
            <a:r>
              <a:rPr lang="fr-FR" sz="3200" b="1">
                <a:solidFill>
                  <a:schemeClr val="bg1"/>
                </a:solidFill>
              </a:rPr>
              <a:t> à des anomalies vasculaires </a:t>
            </a:r>
          </a:p>
          <a:p>
            <a:pPr algn="ctr"/>
            <a:r>
              <a:rPr lang="fr-FR" sz="3200" b="1">
                <a:solidFill>
                  <a:schemeClr val="bg1"/>
                </a:solidFill>
              </a:rPr>
              <a:t>comme c’est le cas dans les </a:t>
            </a:r>
            <a:r>
              <a:rPr lang="fr-FR" sz="3200" b="1">
                <a:solidFill>
                  <a:srgbClr val="FFCC00"/>
                </a:solidFill>
              </a:rPr>
              <a:t>phacomatoses.</a:t>
            </a:r>
            <a:endParaRPr lang="fr-FR" sz="3200">
              <a:solidFill>
                <a:schemeClr val="bg1"/>
              </a:solidFill>
            </a:endParaRPr>
          </a:p>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134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iterate type="wd">
                                    <p:tmPct val="100000"/>
                                  </p:iterate>
                                  <p:childTnLst>
                                    <p:set>
                                      <p:cBhvr>
                                        <p:cTn id="10" dur="1" fill="hold">
                                          <p:stCondLst>
                                            <p:cond delay="0"/>
                                          </p:stCondLst>
                                        </p:cTn>
                                        <p:tgtEl>
                                          <p:spTgt spid="134222">
                                            <p:txEl>
                                              <p:pRg st="0" end="0"/>
                                            </p:txEl>
                                          </p:spTgt>
                                        </p:tgtEl>
                                        <p:attrNameLst>
                                          <p:attrName>style.visibility</p:attrName>
                                        </p:attrNameLst>
                                      </p:cBhvr>
                                      <p:to>
                                        <p:strVal val="visible"/>
                                      </p:to>
                                    </p:set>
                                    <p:animEffect transition="in" filter="wipe(up)">
                                      <p:cBhvr>
                                        <p:cTn id="11" dur="300"/>
                                        <p:tgtEl>
                                          <p:spTgt spid="13422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wd">
                                    <p:tmPct val="100000"/>
                                  </p:iterate>
                                  <p:childTnLst>
                                    <p:set>
                                      <p:cBhvr>
                                        <p:cTn id="15" dur="1" fill="hold">
                                          <p:stCondLst>
                                            <p:cond delay="0"/>
                                          </p:stCondLst>
                                        </p:cTn>
                                        <p:tgtEl>
                                          <p:spTgt spid="134222">
                                            <p:txEl>
                                              <p:pRg st="1" end="1"/>
                                            </p:txEl>
                                          </p:spTgt>
                                        </p:tgtEl>
                                        <p:attrNameLst>
                                          <p:attrName>style.visibility</p:attrName>
                                        </p:attrNameLst>
                                      </p:cBhvr>
                                      <p:to>
                                        <p:strVal val="visible"/>
                                      </p:to>
                                    </p:set>
                                    <p:animEffect transition="in" filter="wipe(up)">
                                      <p:cBhvr>
                                        <p:cTn id="16" dur="300"/>
                                        <p:tgtEl>
                                          <p:spTgt spid="13422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iterate type="wd">
                                    <p:tmPct val="100000"/>
                                  </p:iterate>
                                  <p:childTnLst>
                                    <p:set>
                                      <p:cBhvr>
                                        <p:cTn id="20" dur="1" fill="hold">
                                          <p:stCondLst>
                                            <p:cond delay="0"/>
                                          </p:stCondLst>
                                        </p:cTn>
                                        <p:tgtEl>
                                          <p:spTgt spid="134222">
                                            <p:txEl>
                                              <p:pRg st="2" end="2"/>
                                            </p:txEl>
                                          </p:spTgt>
                                        </p:tgtEl>
                                        <p:attrNameLst>
                                          <p:attrName>style.visibility</p:attrName>
                                        </p:attrNameLst>
                                      </p:cBhvr>
                                      <p:to>
                                        <p:strVal val="visible"/>
                                      </p:to>
                                    </p:set>
                                    <p:animEffect transition="in" filter="wipe(up)">
                                      <p:cBhvr>
                                        <p:cTn id="21" dur="300"/>
                                        <p:tgtEl>
                                          <p:spTgt spid="13422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iterate type="wd">
                                    <p:tmPct val="100000"/>
                                  </p:iterate>
                                  <p:childTnLst>
                                    <p:set>
                                      <p:cBhvr>
                                        <p:cTn id="25" dur="1" fill="hold">
                                          <p:stCondLst>
                                            <p:cond delay="0"/>
                                          </p:stCondLst>
                                        </p:cTn>
                                        <p:tgtEl>
                                          <p:spTgt spid="134222">
                                            <p:txEl>
                                              <p:pRg st="3" end="3"/>
                                            </p:txEl>
                                          </p:spTgt>
                                        </p:tgtEl>
                                        <p:attrNameLst>
                                          <p:attrName>style.visibility</p:attrName>
                                        </p:attrNameLst>
                                      </p:cBhvr>
                                      <p:to>
                                        <p:strVal val="visible"/>
                                      </p:to>
                                    </p:set>
                                    <p:animEffect transition="in" filter="wipe(up)">
                                      <p:cBhvr>
                                        <p:cTn id="26" dur="300"/>
                                        <p:tgtEl>
                                          <p:spTgt spid="13422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1341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1342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1341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134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autoUpdateAnimBg="0"/>
      <p:bldP spid="134222"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56" name="Group 16"/>
          <p:cNvGrpSpPr>
            <a:grpSpLocks/>
          </p:cNvGrpSpPr>
          <p:nvPr/>
        </p:nvGrpSpPr>
        <p:grpSpPr bwMode="auto">
          <a:xfrm>
            <a:off x="381000" y="2286000"/>
            <a:ext cx="8534400" cy="4343400"/>
            <a:chOff x="240" y="1440"/>
            <a:chExt cx="5376" cy="2736"/>
          </a:xfrm>
        </p:grpSpPr>
        <p:sp>
          <p:nvSpPr>
            <p:cNvPr id="138242" name="AutoShape 2"/>
            <p:cNvSpPr>
              <a:spLocks noChangeArrowheads="1"/>
            </p:cNvSpPr>
            <p:nvPr/>
          </p:nvSpPr>
          <p:spPr bwMode="auto">
            <a:xfrm>
              <a:off x="240" y="1440"/>
              <a:ext cx="5376" cy="2736"/>
            </a:xfrm>
            <a:prstGeom prst="roundRect">
              <a:avLst>
                <a:gd name="adj" fmla="val 16667"/>
              </a:avLst>
            </a:prstGeom>
            <a:solidFill>
              <a:schemeClr val="accent1"/>
            </a:solidFill>
            <a:ln w="9525">
              <a:solidFill>
                <a:schemeClr val="tx1"/>
              </a:solidFill>
              <a:round/>
              <a:headEnd/>
              <a:tailEnd/>
            </a:ln>
            <a:effectLst/>
          </p:spPr>
          <p:txBody>
            <a:bodyPr wrap="none" anchor="ctr"/>
            <a:lstStyle/>
            <a:p>
              <a:endParaRPr lang="fr-FR"/>
            </a:p>
          </p:txBody>
        </p:sp>
        <p:sp>
          <p:nvSpPr>
            <p:cNvPr id="138250" name="Text Box 10"/>
            <p:cNvSpPr txBox="1">
              <a:spLocks noChangeArrowheads="1"/>
            </p:cNvSpPr>
            <p:nvPr/>
          </p:nvSpPr>
          <p:spPr bwMode="auto">
            <a:xfrm>
              <a:off x="3744" y="1756"/>
              <a:ext cx="1556" cy="404"/>
            </a:xfrm>
            <a:prstGeom prst="rect">
              <a:avLst/>
            </a:prstGeom>
            <a:solidFill>
              <a:schemeClr val="bg1"/>
            </a:solidFill>
            <a:ln w="9525">
              <a:noFill/>
              <a:miter lim="800000"/>
              <a:headEnd/>
              <a:tailEnd/>
            </a:ln>
            <a:effectLst/>
          </p:spPr>
          <p:txBody>
            <a:bodyPr wrap="none">
              <a:spAutoFit/>
            </a:bodyPr>
            <a:lstStyle/>
            <a:p>
              <a:r>
                <a:rPr lang="fr-FR" sz="3600" b="1">
                  <a:solidFill>
                    <a:schemeClr val="accent1"/>
                  </a:solidFill>
                  <a:effectLst>
                    <a:outerShdw blurRad="38100" dist="38100" dir="2700000" algn="tl">
                      <a:srgbClr val="C0C0C0"/>
                    </a:outerShdw>
                  </a:effectLst>
                </a:rPr>
                <a:t>Mésoderme</a:t>
              </a:r>
              <a:endParaRPr lang="fr-FR" sz="3600" b="1">
                <a:effectLst>
                  <a:outerShdw blurRad="38100" dist="38100" dir="2700000" algn="tl">
                    <a:srgbClr val="C0C0C0"/>
                  </a:outerShdw>
                </a:effectLst>
              </a:endParaRPr>
            </a:p>
          </p:txBody>
        </p:sp>
      </p:grpSp>
      <p:sp>
        <p:nvSpPr>
          <p:cNvPr id="138243" name="Text Box 3"/>
          <p:cNvSpPr txBox="1">
            <a:spLocks noChangeArrowheads="1"/>
          </p:cNvSpPr>
          <p:nvPr/>
        </p:nvSpPr>
        <p:spPr bwMode="auto">
          <a:xfrm>
            <a:off x="533400" y="376238"/>
            <a:ext cx="7924800" cy="1554162"/>
          </a:xfrm>
          <a:prstGeom prst="rect">
            <a:avLst/>
          </a:prstGeom>
          <a:noFill/>
          <a:ln w="9525">
            <a:noFill/>
            <a:miter lim="800000"/>
            <a:headEnd/>
            <a:tailEnd/>
          </a:ln>
          <a:effectLst/>
        </p:spPr>
        <p:txBody>
          <a:bodyPr>
            <a:spAutoFit/>
          </a:bodyPr>
          <a:lstStyle/>
          <a:p>
            <a:pPr algn="ctr"/>
            <a:r>
              <a:rPr lang="fr-FR" sz="3200" b="1" u="sng">
                <a:solidFill>
                  <a:schemeClr val="bg1"/>
                </a:solidFill>
              </a:rPr>
              <a:t>LES MALFORMATIONS ASSOCIEES</a:t>
            </a:r>
            <a:endParaRPr lang="fr-FR" sz="3200" b="1">
              <a:solidFill>
                <a:schemeClr val="bg1"/>
              </a:solidFill>
            </a:endParaRPr>
          </a:p>
          <a:p>
            <a:pPr algn="ctr"/>
            <a:r>
              <a:rPr lang="fr-FR" sz="3200" b="1">
                <a:solidFill>
                  <a:schemeClr val="bg1"/>
                </a:solidFill>
              </a:rPr>
              <a:t>(Congénitales)</a:t>
            </a:r>
          </a:p>
          <a:p>
            <a:pPr algn="ctr"/>
            <a:endParaRPr lang="fr-FR" sz="3200" b="1" i="1">
              <a:solidFill>
                <a:srgbClr val="FFCC00"/>
              </a:solidFill>
            </a:endParaRPr>
          </a:p>
        </p:txBody>
      </p:sp>
      <p:sp>
        <p:nvSpPr>
          <p:cNvPr id="138244" name="AutoShape 4"/>
          <p:cNvSpPr>
            <a:spLocks noChangeArrowheads="1"/>
          </p:cNvSpPr>
          <p:nvPr/>
        </p:nvSpPr>
        <p:spPr bwMode="auto">
          <a:xfrm>
            <a:off x="609600" y="2667000"/>
            <a:ext cx="2225675" cy="457200"/>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sz="1800" b="1">
                <a:solidFill>
                  <a:schemeClr val="bg1"/>
                </a:solidFill>
              </a:rPr>
              <a:t>Artérielles</a:t>
            </a:r>
            <a:endParaRPr lang="fr-FR" sz="1800"/>
          </a:p>
        </p:txBody>
      </p:sp>
      <p:sp>
        <p:nvSpPr>
          <p:cNvPr id="138245" name="AutoShape 5"/>
          <p:cNvSpPr>
            <a:spLocks noChangeArrowheads="1"/>
          </p:cNvSpPr>
          <p:nvPr/>
        </p:nvSpPr>
        <p:spPr bwMode="auto">
          <a:xfrm>
            <a:off x="533400" y="3429000"/>
            <a:ext cx="2225675" cy="60960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sz="1800" b="1">
                <a:solidFill>
                  <a:schemeClr val="bg1"/>
                </a:solidFill>
              </a:rPr>
              <a:t>Veineuses</a:t>
            </a:r>
            <a:endParaRPr lang="fr-FR" sz="1800"/>
          </a:p>
        </p:txBody>
      </p:sp>
      <p:sp>
        <p:nvSpPr>
          <p:cNvPr id="138246" name="AutoShape 6"/>
          <p:cNvSpPr>
            <a:spLocks noChangeArrowheads="1"/>
          </p:cNvSpPr>
          <p:nvPr/>
        </p:nvSpPr>
        <p:spPr bwMode="auto">
          <a:xfrm>
            <a:off x="533400" y="4343400"/>
            <a:ext cx="2225675" cy="533400"/>
          </a:xfrm>
          <a:prstGeom prst="bevel">
            <a:avLst>
              <a:gd name="adj" fmla="val 12500"/>
            </a:avLst>
          </a:prstGeom>
          <a:solidFill>
            <a:srgbClr val="FFCC00"/>
          </a:solidFill>
          <a:ln w="9525">
            <a:solidFill>
              <a:schemeClr val="tx1"/>
            </a:solidFill>
            <a:miter lim="800000"/>
            <a:headEnd/>
            <a:tailEnd/>
          </a:ln>
          <a:effectLst/>
        </p:spPr>
        <p:txBody>
          <a:bodyPr wrap="none" anchor="ctr"/>
          <a:lstStyle/>
          <a:p>
            <a:pPr algn="ctr"/>
            <a:r>
              <a:rPr lang="fr-FR" sz="1800" b="1">
                <a:solidFill>
                  <a:srgbClr val="000099"/>
                </a:solidFill>
              </a:rPr>
              <a:t>Lymphatiques</a:t>
            </a:r>
            <a:endParaRPr lang="fr-FR" sz="1800"/>
          </a:p>
        </p:txBody>
      </p:sp>
      <p:sp>
        <p:nvSpPr>
          <p:cNvPr id="138247" name="AutoShape 7" descr="Rayures horizontales (noir/blanc)"/>
          <p:cNvSpPr>
            <a:spLocks noChangeArrowheads="1"/>
          </p:cNvSpPr>
          <p:nvPr/>
        </p:nvSpPr>
        <p:spPr bwMode="auto">
          <a:xfrm>
            <a:off x="2514600" y="3886200"/>
            <a:ext cx="2941638" cy="533400"/>
          </a:xfrm>
          <a:prstGeom prst="bevel">
            <a:avLst>
              <a:gd name="adj" fmla="val 12500"/>
            </a:avLst>
          </a:prstGeom>
          <a:pattFill prst="dkHorz">
            <a:fgClr>
              <a:srgbClr val="FFCC00"/>
            </a:fgClr>
            <a:bgClr>
              <a:srgbClr val="000099"/>
            </a:bgClr>
          </a:pattFill>
          <a:ln w="9525">
            <a:solidFill>
              <a:schemeClr val="tx1"/>
            </a:solidFill>
            <a:miter lim="800000"/>
            <a:headEnd/>
            <a:tailEnd/>
          </a:ln>
          <a:effectLst/>
        </p:spPr>
        <p:txBody>
          <a:bodyPr wrap="none" anchor="ctr"/>
          <a:lstStyle/>
          <a:p>
            <a:pPr algn="ctr"/>
            <a:r>
              <a:rPr lang="fr-FR" sz="1800" b="1">
                <a:solidFill>
                  <a:schemeClr val="bg1"/>
                </a:solidFill>
              </a:rPr>
              <a:t>Veino-lymphatiques</a:t>
            </a:r>
            <a:endParaRPr lang="fr-FR" sz="1800"/>
          </a:p>
        </p:txBody>
      </p:sp>
      <p:sp>
        <p:nvSpPr>
          <p:cNvPr id="138248" name="AutoShape 8" descr="Rayures horizontales (noir/blanc)"/>
          <p:cNvSpPr>
            <a:spLocks noChangeArrowheads="1"/>
          </p:cNvSpPr>
          <p:nvPr/>
        </p:nvSpPr>
        <p:spPr bwMode="auto">
          <a:xfrm>
            <a:off x="2743200" y="2971800"/>
            <a:ext cx="2941638" cy="609600"/>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sz="1800" b="1">
                <a:solidFill>
                  <a:schemeClr val="bg1"/>
                </a:solidFill>
              </a:rPr>
              <a:t>Artério-veineuses</a:t>
            </a:r>
            <a:endParaRPr lang="fr-FR" sz="1800"/>
          </a:p>
        </p:txBody>
      </p:sp>
      <p:sp>
        <p:nvSpPr>
          <p:cNvPr id="138249" name="AutoShape 9" descr="Sphères"/>
          <p:cNvSpPr>
            <a:spLocks noChangeArrowheads="1"/>
          </p:cNvSpPr>
          <p:nvPr/>
        </p:nvSpPr>
        <p:spPr bwMode="auto">
          <a:xfrm>
            <a:off x="4953000" y="3429000"/>
            <a:ext cx="3886200" cy="609600"/>
          </a:xfrm>
          <a:prstGeom prst="bevel">
            <a:avLst>
              <a:gd name="adj" fmla="val 12500"/>
            </a:avLst>
          </a:prstGeom>
          <a:pattFill prst="sphere">
            <a:fgClr>
              <a:srgbClr val="FF0000"/>
            </a:fgClr>
            <a:bgClr>
              <a:srgbClr val="FF00FF"/>
            </a:bgClr>
          </a:pattFill>
          <a:ln w="9525">
            <a:solidFill>
              <a:schemeClr val="tx1"/>
            </a:solidFill>
            <a:miter lim="800000"/>
            <a:headEnd/>
            <a:tailEnd/>
          </a:ln>
          <a:effectLst/>
        </p:spPr>
        <p:txBody>
          <a:bodyPr wrap="none" anchor="ctr"/>
          <a:lstStyle/>
          <a:p>
            <a:pPr algn="ctr"/>
            <a:r>
              <a:rPr lang="fr-FR" sz="1800" b="1">
                <a:solidFill>
                  <a:schemeClr val="bg1"/>
                </a:solidFill>
              </a:rPr>
              <a:t>Artério-veino-lymphatiques</a:t>
            </a:r>
          </a:p>
        </p:txBody>
      </p:sp>
      <p:sp>
        <p:nvSpPr>
          <p:cNvPr id="138251" name="AutoShape 11" descr="Rayures verticales (noir/blanc)"/>
          <p:cNvSpPr>
            <a:spLocks noChangeArrowheads="1"/>
          </p:cNvSpPr>
          <p:nvPr/>
        </p:nvSpPr>
        <p:spPr bwMode="auto">
          <a:xfrm rot="5400000">
            <a:off x="2228850" y="2800350"/>
            <a:ext cx="609600" cy="1104900"/>
          </a:xfrm>
          <a:prstGeom prst="notchedRightArrow">
            <a:avLst>
              <a:gd name="adj1" fmla="val 50000"/>
              <a:gd name="adj2" fmla="val 25000"/>
            </a:avLst>
          </a:prstGeom>
          <a:pattFill prst="dkVert">
            <a:fgClr>
              <a:srgbClr val="000099"/>
            </a:fgClr>
            <a:bgClr>
              <a:srgbClr val="FF0000"/>
            </a:bgClr>
          </a:pattFill>
          <a:ln w="38100">
            <a:solidFill>
              <a:schemeClr val="bg1"/>
            </a:solidFill>
            <a:miter lim="800000"/>
            <a:headEnd/>
            <a:tailEnd/>
          </a:ln>
          <a:effectLst/>
        </p:spPr>
        <p:txBody>
          <a:bodyPr wrap="none" anchor="ctr"/>
          <a:lstStyle/>
          <a:p>
            <a:pPr algn="ctr"/>
            <a:r>
              <a:rPr lang="fr-FR" sz="1800" b="1">
                <a:solidFill>
                  <a:schemeClr val="bg1"/>
                </a:solidFill>
              </a:rPr>
              <a:t>FAV</a:t>
            </a:r>
          </a:p>
        </p:txBody>
      </p:sp>
      <p:sp>
        <p:nvSpPr>
          <p:cNvPr id="138257" name="Text Box 17"/>
          <p:cNvSpPr txBox="1">
            <a:spLocks noChangeArrowheads="1"/>
          </p:cNvSpPr>
          <p:nvPr/>
        </p:nvSpPr>
        <p:spPr bwMode="auto">
          <a:xfrm>
            <a:off x="3124200" y="1371600"/>
            <a:ext cx="2963863" cy="579438"/>
          </a:xfrm>
          <a:prstGeom prst="rect">
            <a:avLst/>
          </a:prstGeom>
          <a:noFill/>
          <a:ln w="9525">
            <a:noFill/>
            <a:miter lim="800000"/>
            <a:headEnd/>
            <a:tailEnd/>
          </a:ln>
          <a:effectLst/>
        </p:spPr>
        <p:txBody>
          <a:bodyPr wrap="none">
            <a:spAutoFit/>
          </a:bodyPr>
          <a:lstStyle/>
          <a:p>
            <a:r>
              <a:rPr lang="fr-FR" sz="3200" b="1" i="1">
                <a:solidFill>
                  <a:srgbClr val="FFCC00"/>
                </a:solidFill>
              </a:rPr>
              <a:t>VASCULAIRES</a:t>
            </a: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0"/>
                                  </p:iterate>
                                  <p:childTnLst>
                                    <p:set>
                                      <p:cBhvr>
                                        <p:cTn id="6" dur="1" fill="hold">
                                          <p:stCondLst>
                                            <p:cond delay="0"/>
                                          </p:stCondLst>
                                        </p:cTn>
                                        <p:tgtEl>
                                          <p:spTgt spid="138257"/>
                                        </p:tgtEl>
                                        <p:attrNameLst>
                                          <p:attrName>style.visibility</p:attrName>
                                        </p:attrNameLst>
                                      </p:cBhvr>
                                      <p:to>
                                        <p:strVal val="visible"/>
                                      </p:to>
                                    </p:set>
                                    <p:animEffect transition="in" filter="wipe(left)">
                                      <p:cBhvr>
                                        <p:cTn id="7" dur="75"/>
                                        <p:tgtEl>
                                          <p:spTgt spid="13825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72" fill="hold" grpId="0" nodeType="clickEffect">
                                  <p:stCondLst>
                                    <p:cond delay="0"/>
                                  </p:stCondLst>
                                  <p:childTnLst>
                                    <p:set>
                                      <p:cBhvr>
                                        <p:cTn id="11" dur="1" fill="hold">
                                          <p:stCondLst>
                                            <p:cond delay="0"/>
                                          </p:stCondLst>
                                        </p:cTn>
                                        <p:tgtEl>
                                          <p:spTgt spid="138244"/>
                                        </p:tgtEl>
                                        <p:attrNameLst>
                                          <p:attrName>style.visibility</p:attrName>
                                        </p:attrNameLst>
                                      </p:cBhvr>
                                      <p:to>
                                        <p:strVal val="visible"/>
                                      </p:to>
                                    </p:set>
                                    <p:anim calcmode="lin" valueType="num">
                                      <p:cBhvr>
                                        <p:cTn id="12" dur="500" fill="hold"/>
                                        <p:tgtEl>
                                          <p:spTgt spid="138244"/>
                                        </p:tgtEl>
                                        <p:attrNameLst>
                                          <p:attrName>ppt_w</p:attrName>
                                        </p:attrNameLst>
                                      </p:cBhvr>
                                      <p:tavLst>
                                        <p:tav tm="0">
                                          <p:val>
                                            <p:strVal val="2/3*#ppt_w"/>
                                          </p:val>
                                        </p:tav>
                                        <p:tav tm="100000">
                                          <p:val>
                                            <p:strVal val="#ppt_w"/>
                                          </p:val>
                                        </p:tav>
                                      </p:tavLst>
                                    </p:anim>
                                    <p:anim calcmode="lin" valueType="num">
                                      <p:cBhvr>
                                        <p:cTn id="13" dur="500" fill="hold"/>
                                        <p:tgtEl>
                                          <p:spTgt spid="138244"/>
                                        </p:tgtEl>
                                        <p:attrNameLst>
                                          <p:attrName>ppt_h</p:attrName>
                                        </p:attrNameLst>
                                      </p:cBhvr>
                                      <p:tavLst>
                                        <p:tav tm="0">
                                          <p:val>
                                            <p:strVal val="2/3*#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272" fill="hold" grpId="0" nodeType="clickEffect">
                                  <p:stCondLst>
                                    <p:cond delay="0"/>
                                  </p:stCondLst>
                                  <p:childTnLst>
                                    <p:set>
                                      <p:cBhvr>
                                        <p:cTn id="17" dur="1" fill="hold">
                                          <p:stCondLst>
                                            <p:cond delay="0"/>
                                          </p:stCondLst>
                                        </p:cTn>
                                        <p:tgtEl>
                                          <p:spTgt spid="138245"/>
                                        </p:tgtEl>
                                        <p:attrNameLst>
                                          <p:attrName>style.visibility</p:attrName>
                                        </p:attrNameLst>
                                      </p:cBhvr>
                                      <p:to>
                                        <p:strVal val="visible"/>
                                      </p:to>
                                    </p:set>
                                    <p:anim calcmode="lin" valueType="num">
                                      <p:cBhvr>
                                        <p:cTn id="18" dur="500" fill="hold"/>
                                        <p:tgtEl>
                                          <p:spTgt spid="138245"/>
                                        </p:tgtEl>
                                        <p:attrNameLst>
                                          <p:attrName>ppt_w</p:attrName>
                                        </p:attrNameLst>
                                      </p:cBhvr>
                                      <p:tavLst>
                                        <p:tav tm="0">
                                          <p:val>
                                            <p:strVal val="2/3*#ppt_w"/>
                                          </p:val>
                                        </p:tav>
                                        <p:tav tm="100000">
                                          <p:val>
                                            <p:strVal val="#ppt_w"/>
                                          </p:val>
                                        </p:tav>
                                      </p:tavLst>
                                    </p:anim>
                                    <p:anim calcmode="lin" valueType="num">
                                      <p:cBhvr>
                                        <p:cTn id="19" dur="500" fill="hold"/>
                                        <p:tgtEl>
                                          <p:spTgt spid="138245"/>
                                        </p:tgtEl>
                                        <p:attrNameLst>
                                          <p:attrName>ppt_h</p:attrName>
                                        </p:attrNameLst>
                                      </p:cBhvr>
                                      <p:tavLst>
                                        <p:tav tm="0">
                                          <p:val>
                                            <p:strVal val="2/3*#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272" fill="hold" grpId="0" nodeType="clickEffect">
                                  <p:stCondLst>
                                    <p:cond delay="0"/>
                                  </p:stCondLst>
                                  <p:childTnLst>
                                    <p:set>
                                      <p:cBhvr>
                                        <p:cTn id="23" dur="1" fill="hold">
                                          <p:stCondLst>
                                            <p:cond delay="0"/>
                                          </p:stCondLst>
                                        </p:cTn>
                                        <p:tgtEl>
                                          <p:spTgt spid="138251"/>
                                        </p:tgtEl>
                                        <p:attrNameLst>
                                          <p:attrName>style.visibility</p:attrName>
                                        </p:attrNameLst>
                                      </p:cBhvr>
                                      <p:to>
                                        <p:strVal val="visible"/>
                                      </p:to>
                                    </p:set>
                                    <p:anim calcmode="lin" valueType="num">
                                      <p:cBhvr>
                                        <p:cTn id="24" dur="500" fill="hold"/>
                                        <p:tgtEl>
                                          <p:spTgt spid="138251"/>
                                        </p:tgtEl>
                                        <p:attrNameLst>
                                          <p:attrName>ppt_w</p:attrName>
                                        </p:attrNameLst>
                                      </p:cBhvr>
                                      <p:tavLst>
                                        <p:tav tm="0">
                                          <p:val>
                                            <p:strVal val="2/3*#ppt_w"/>
                                          </p:val>
                                        </p:tav>
                                        <p:tav tm="100000">
                                          <p:val>
                                            <p:strVal val="#ppt_w"/>
                                          </p:val>
                                        </p:tav>
                                      </p:tavLst>
                                    </p:anim>
                                    <p:anim calcmode="lin" valueType="num">
                                      <p:cBhvr>
                                        <p:cTn id="25" dur="500" fill="hold"/>
                                        <p:tgtEl>
                                          <p:spTgt spid="138251"/>
                                        </p:tgtEl>
                                        <p:attrNameLst>
                                          <p:attrName>ppt_h</p:attrName>
                                        </p:attrNameLst>
                                      </p:cBhvr>
                                      <p:tavLst>
                                        <p:tav tm="0">
                                          <p:val>
                                            <p:strVal val="2/3*#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272" fill="hold" grpId="0" nodeType="clickEffect">
                                  <p:stCondLst>
                                    <p:cond delay="0"/>
                                  </p:stCondLst>
                                  <p:childTnLst>
                                    <p:set>
                                      <p:cBhvr>
                                        <p:cTn id="29" dur="1" fill="hold">
                                          <p:stCondLst>
                                            <p:cond delay="0"/>
                                          </p:stCondLst>
                                        </p:cTn>
                                        <p:tgtEl>
                                          <p:spTgt spid="138248"/>
                                        </p:tgtEl>
                                        <p:attrNameLst>
                                          <p:attrName>style.visibility</p:attrName>
                                        </p:attrNameLst>
                                      </p:cBhvr>
                                      <p:to>
                                        <p:strVal val="visible"/>
                                      </p:to>
                                    </p:set>
                                    <p:anim calcmode="lin" valueType="num">
                                      <p:cBhvr>
                                        <p:cTn id="30" dur="500" fill="hold"/>
                                        <p:tgtEl>
                                          <p:spTgt spid="138248"/>
                                        </p:tgtEl>
                                        <p:attrNameLst>
                                          <p:attrName>ppt_w</p:attrName>
                                        </p:attrNameLst>
                                      </p:cBhvr>
                                      <p:tavLst>
                                        <p:tav tm="0">
                                          <p:val>
                                            <p:strVal val="2/3*#ppt_w"/>
                                          </p:val>
                                        </p:tav>
                                        <p:tav tm="100000">
                                          <p:val>
                                            <p:strVal val="#ppt_w"/>
                                          </p:val>
                                        </p:tav>
                                      </p:tavLst>
                                    </p:anim>
                                    <p:anim calcmode="lin" valueType="num">
                                      <p:cBhvr>
                                        <p:cTn id="31" dur="500" fill="hold"/>
                                        <p:tgtEl>
                                          <p:spTgt spid="138248"/>
                                        </p:tgtEl>
                                        <p:attrNameLst>
                                          <p:attrName>ppt_h</p:attrName>
                                        </p:attrNameLst>
                                      </p:cBhvr>
                                      <p:tavLst>
                                        <p:tav tm="0">
                                          <p:val>
                                            <p:strVal val="2/3*#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272" fill="hold" grpId="0" nodeType="clickEffect">
                                  <p:stCondLst>
                                    <p:cond delay="0"/>
                                  </p:stCondLst>
                                  <p:childTnLst>
                                    <p:set>
                                      <p:cBhvr>
                                        <p:cTn id="35" dur="1" fill="hold">
                                          <p:stCondLst>
                                            <p:cond delay="0"/>
                                          </p:stCondLst>
                                        </p:cTn>
                                        <p:tgtEl>
                                          <p:spTgt spid="138246"/>
                                        </p:tgtEl>
                                        <p:attrNameLst>
                                          <p:attrName>style.visibility</p:attrName>
                                        </p:attrNameLst>
                                      </p:cBhvr>
                                      <p:to>
                                        <p:strVal val="visible"/>
                                      </p:to>
                                    </p:set>
                                    <p:anim calcmode="lin" valueType="num">
                                      <p:cBhvr>
                                        <p:cTn id="36" dur="500" fill="hold"/>
                                        <p:tgtEl>
                                          <p:spTgt spid="138246"/>
                                        </p:tgtEl>
                                        <p:attrNameLst>
                                          <p:attrName>ppt_w</p:attrName>
                                        </p:attrNameLst>
                                      </p:cBhvr>
                                      <p:tavLst>
                                        <p:tav tm="0">
                                          <p:val>
                                            <p:strVal val="2/3*#ppt_w"/>
                                          </p:val>
                                        </p:tav>
                                        <p:tav tm="100000">
                                          <p:val>
                                            <p:strVal val="#ppt_w"/>
                                          </p:val>
                                        </p:tav>
                                      </p:tavLst>
                                    </p:anim>
                                    <p:anim calcmode="lin" valueType="num">
                                      <p:cBhvr>
                                        <p:cTn id="37" dur="500" fill="hold"/>
                                        <p:tgtEl>
                                          <p:spTgt spid="138246"/>
                                        </p:tgtEl>
                                        <p:attrNameLst>
                                          <p:attrName>ppt_h</p:attrName>
                                        </p:attrNameLst>
                                      </p:cBhvr>
                                      <p:tavLst>
                                        <p:tav tm="0">
                                          <p:val>
                                            <p:strVal val="2/3*#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272" fill="hold" grpId="0" nodeType="clickEffect">
                                  <p:stCondLst>
                                    <p:cond delay="0"/>
                                  </p:stCondLst>
                                  <p:childTnLst>
                                    <p:set>
                                      <p:cBhvr>
                                        <p:cTn id="41" dur="1" fill="hold">
                                          <p:stCondLst>
                                            <p:cond delay="0"/>
                                          </p:stCondLst>
                                        </p:cTn>
                                        <p:tgtEl>
                                          <p:spTgt spid="138247"/>
                                        </p:tgtEl>
                                        <p:attrNameLst>
                                          <p:attrName>style.visibility</p:attrName>
                                        </p:attrNameLst>
                                      </p:cBhvr>
                                      <p:to>
                                        <p:strVal val="visible"/>
                                      </p:to>
                                    </p:set>
                                    <p:anim calcmode="lin" valueType="num">
                                      <p:cBhvr>
                                        <p:cTn id="42" dur="500" fill="hold"/>
                                        <p:tgtEl>
                                          <p:spTgt spid="138247"/>
                                        </p:tgtEl>
                                        <p:attrNameLst>
                                          <p:attrName>ppt_w</p:attrName>
                                        </p:attrNameLst>
                                      </p:cBhvr>
                                      <p:tavLst>
                                        <p:tav tm="0">
                                          <p:val>
                                            <p:strVal val="2/3*#ppt_w"/>
                                          </p:val>
                                        </p:tav>
                                        <p:tav tm="100000">
                                          <p:val>
                                            <p:strVal val="#ppt_w"/>
                                          </p:val>
                                        </p:tav>
                                      </p:tavLst>
                                    </p:anim>
                                    <p:anim calcmode="lin" valueType="num">
                                      <p:cBhvr>
                                        <p:cTn id="43" dur="500" fill="hold"/>
                                        <p:tgtEl>
                                          <p:spTgt spid="138247"/>
                                        </p:tgtEl>
                                        <p:attrNameLst>
                                          <p:attrName>ppt_h</p:attrName>
                                        </p:attrNameLst>
                                      </p:cBhvr>
                                      <p:tavLst>
                                        <p:tav tm="0">
                                          <p:val>
                                            <p:strVal val="2/3*#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272" fill="hold" grpId="0" nodeType="clickEffect">
                                  <p:stCondLst>
                                    <p:cond delay="0"/>
                                  </p:stCondLst>
                                  <p:childTnLst>
                                    <p:set>
                                      <p:cBhvr>
                                        <p:cTn id="47" dur="1" fill="hold">
                                          <p:stCondLst>
                                            <p:cond delay="0"/>
                                          </p:stCondLst>
                                        </p:cTn>
                                        <p:tgtEl>
                                          <p:spTgt spid="138249"/>
                                        </p:tgtEl>
                                        <p:attrNameLst>
                                          <p:attrName>style.visibility</p:attrName>
                                        </p:attrNameLst>
                                      </p:cBhvr>
                                      <p:to>
                                        <p:strVal val="visible"/>
                                      </p:to>
                                    </p:set>
                                    <p:anim calcmode="lin" valueType="num">
                                      <p:cBhvr>
                                        <p:cTn id="48" dur="500" fill="hold"/>
                                        <p:tgtEl>
                                          <p:spTgt spid="138249"/>
                                        </p:tgtEl>
                                        <p:attrNameLst>
                                          <p:attrName>ppt_w</p:attrName>
                                        </p:attrNameLst>
                                      </p:cBhvr>
                                      <p:tavLst>
                                        <p:tav tm="0">
                                          <p:val>
                                            <p:strVal val="2/3*#ppt_w"/>
                                          </p:val>
                                        </p:tav>
                                        <p:tav tm="100000">
                                          <p:val>
                                            <p:strVal val="#ppt_w"/>
                                          </p:val>
                                        </p:tav>
                                      </p:tavLst>
                                    </p:anim>
                                    <p:anim calcmode="lin" valueType="num">
                                      <p:cBhvr>
                                        <p:cTn id="49" dur="500" fill="hold"/>
                                        <p:tgtEl>
                                          <p:spTgt spid="13824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animBg="1" autoUpdateAnimBg="0"/>
      <p:bldP spid="138245" grpId="0" animBg="1" autoUpdateAnimBg="0"/>
      <p:bldP spid="138246" grpId="0" animBg="1" autoUpdateAnimBg="0"/>
      <p:bldP spid="138247" grpId="0" animBg="1" autoUpdateAnimBg="0"/>
      <p:bldP spid="138248" grpId="0" animBg="1" autoUpdateAnimBg="0"/>
      <p:bldP spid="138249" grpId="0" animBg="1" autoUpdateAnimBg="0"/>
      <p:bldP spid="138251" grpId="0" animBg="1" autoUpdateAnimBg="0"/>
      <p:bldP spid="138257"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81" name="AutoShape 13"/>
          <p:cNvSpPr>
            <a:spLocks noChangeArrowheads="1"/>
          </p:cNvSpPr>
          <p:nvPr/>
        </p:nvSpPr>
        <p:spPr bwMode="auto">
          <a:xfrm>
            <a:off x="381000" y="2286000"/>
            <a:ext cx="8534400" cy="4343400"/>
          </a:xfrm>
          <a:prstGeom prst="roundRect">
            <a:avLst>
              <a:gd name="adj" fmla="val 16667"/>
            </a:avLst>
          </a:prstGeom>
          <a:solidFill>
            <a:schemeClr val="accent1"/>
          </a:solidFill>
          <a:ln w="9525">
            <a:solidFill>
              <a:schemeClr val="tx1"/>
            </a:solidFill>
            <a:round/>
            <a:headEnd/>
            <a:tailEnd/>
          </a:ln>
          <a:effectLst/>
        </p:spPr>
        <p:txBody>
          <a:bodyPr wrap="none" anchor="ctr"/>
          <a:lstStyle/>
          <a:p>
            <a:endParaRPr lang="fr-FR"/>
          </a:p>
        </p:txBody>
      </p:sp>
      <p:sp>
        <p:nvSpPr>
          <p:cNvPr id="135170" name="Text Box 2"/>
          <p:cNvSpPr txBox="1">
            <a:spLocks noChangeArrowheads="1"/>
          </p:cNvSpPr>
          <p:nvPr/>
        </p:nvSpPr>
        <p:spPr bwMode="auto">
          <a:xfrm>
            <a:off x="533400" y="376238"/>
            <a:ext cx="7924800" cy="1431925"/>
          </a:xfrm>
          <a:prstGeom prst="rect">
            <a:avLst/>
          </a:prstGeom>
          <a:noFill/>
          <a:ln w="9525">
            <a:noFill/>
            <a:miter lim="800000"/>
            <a:headEnd/>
            <a:tailEnd/>
          </a:ln>
          <a:effectLst/>
        </p:spPr>
        <p:txBody>
          <a:bodyPr>
            <a:spAutoFit/>
          </a:bodyPr>
          <a:lstStyle/>
          <a:p>
            <a:pPr algn="ctr"/>
            <a:r>
              <a:rPr lang="fr-FR" sz="3200" b="1" u="sng">
                <a:solidFill>
                  <a:schemeClr val="bg1"/>
                </a:solidFill>
              </a:rPr>
              <a:t>LES MALFORMATIONS ASSOCIEES</a:t>
            </a:r>
            <a:endParaRPr lang="fr-FR" sz="3200" b="1">
              <a:solidFill>
                <a:schemeClr val="bg1"/>
              </a:solidFill>
            </a:endParaRPr>
          </a:p>
          <a:p>
            <a:pPr algn="ctr"/>
            <a:r>
              <a:rPr lang="fr-FR" sz="3200" b="1">
                <a:solidFill>
                  <a:schemeClr val="bg1"/>
                </a:solidFill>
              </a:rPr>
              <a:t>(Congénitales)</a:t>
            </a:r>
          </a:p>
          <a:p>
            <a:pPr algn="ctr"/>
            <a:r>
              <a:rPr lang="fr-FR" b="1" i="1">
                <a:solidFill>
                  <a:srgbClr val="FFCC00"/>
                </a:solidFill>
              </a:rPr>
              <a:t>VASCULAIRES</a:t>
            </a:r>
            <a:endParaRPr lang="fr-FR" sz="3200" b="1" i="1">
              <a:solidFill>
                <a:srgbClr val="FFCC00"/>
              </a:solidFill>
            </a:endParaRPr>
          </a:p>
        </p:txBody>
      </p:sp>
      <p:grpSp>
        <p:nvGrpSpPr>
          <p:cNvPr id="135186" name="Group 18"/>
          <p:cNvGrpSpPr>
            <a:grpSpLocks/>
          </p:cNvGrpSpPr>
          <p:nvPr/>
        </p:nvGrpSpPr>
        <p:grpSpPr bwMode="auto">
          <a:xfrm>
            <a:off x="533400" y="2667000"/>
            <a:ext cx="8305800" cy="2209800"/>
            <a:chOff x="336" y="1680"/>
            <a:chExt cx="5232" cy="1392"/>
          </a:xfrm>
        </p:grpSpPr>
        <p:sp>
          <p:nvSpPr>
            <p:cNvPr id="135171" name="AutoShape 3"/>
            <p:cNvSpPr>
              <a:spLocks noChangeArrowheads="1"/>
            </p:cNvSpPr>
            <p:nvPr/>
          </p:nvSpPr>
          <p:spPr bwMode="auto">
            <a:xfrm>
              <a:off x="384" y="1680"/>
              <a:ext cx="1402" cy="288"/>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sz="1800" b="1">
                  <a:solidFill>
                    <a:schemeClr val="bg1"/>
                  </a:solidFill>
                </a:rPr>
                <a:t>Artérielles</a:t>
              </a:r>
              <a:endParaRPr lang="fr-FR" sz="1800"/>
            </a:p>
          </p:txBody>
        </p:sp>
        <p:sp>
          <p:nvSpPr>
            <p:cNvPr id="135172" name="AutoShape 4"/>
            <p:cNvSpPr>
              <a:spLocks noChangeArrowheads="1"/>
            </p:cNvSpPr>
            <p:nvPr/>
          </p:nvSpPr>
          <p:spPr bwMode="auto">
            <a:xfrm>
              <a:off x="336" y="2160"/>
              <a:ext cx="1402" cy="384"/>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sz="1800" b="1">
                  <a:solidFill>
                    <a:schemeClr val="bg1"/>
                  </a:solidFill>
                </a:rPr>
                <a:t>Veineuses</a:t>
              </a:r>
              <a:endParaRPr lang="fr-FR" sz="1800"/>
            </a:p>
          </p:txBody>
        </p:sp>
        <p:sp>
          <p:nvSpPr>
            <p:cNvPr id="135173" name="AutoShape 5"/>
            <p:cNvSpPr>
              <a:spLocks noChangeArrowheads="1"/>
            </p:cNvSpPr>
            <p:nvPr/>
          </p:nvSpPr>
          <p:spPr bwMode="auto">
            <a:xfrm>
              <a:off x="336" y="2736"/>
              <a:ext cx="1402" cy="336"/>
            </a:xfrm>
            <a:prstGeom prst="bevel">
              <a:avLst>
                <a:gd name="adj" fmla="val 12500"/>
              </a:avLst>
            </a:prstGeom>
            <a:solidFill>
              <a:srgbClr val="FFCC00"/>
            </a:solidFill>
            <a:ln w="9525">
              <a:solidFill>
                <a:schemeClr val="tx1"/>
              </a:solidFill>
              <a:miter lim="800000"/>
              <a:headEnd/>
              <a:tailEnd/>
            </a:ln>
            <a:effectLst/>
          </p:spPr>
          <p:txBody>
            <a:bodyPr wrap="none" anchor="ctr"/>
            <a:lstStyle/>
            <a:p>
              <a:pPr algn="ctr"/>
              <a:r>
                <a:rPr lang="fr-FR" sz="1800" b="1">
                  <a:solidFill>
                    <a:srgbClr val="000099"/>
                  </a:solidFill>
                </a:rPr>
                <a:t>Lymphatiques</a:t>
              </a:r>
              <a:endParaRPr lang="fr-FR" sz="1800"/>
            </a:p>
          </p:txBody>
        </p:sp>
        <p:sp>
          <p:nvSpPr>
            <p:cNvPr id="135174" name="AutoShape 6" descr="Rayures horizontales (noir/blanc)"/>
            <p:cNvSpPr>
              <a:spLocks noChangeArrowheads="1"/>
            </p:cNvSpPr>
            <p:nvPr/>
          </p:nvSpPr>
          <p:spPr bwMode="auto">
            <a:xfrm>
              <a:off x="1584" y="2448"/>
              <a:ext cx="1853" cy="336"/>
            </a:xfrm>
            <a:prstGeom prst="bevel">
              <a:avLst>
                <a:gd name="adj" fmla="val 12500"/>
              </a:avLst>
            </a:prstGeom>
            <a:pattFill prst="dkHorz">
              <a:fgClr>
                <a:srgbClr val="FFCC00"/>
              </a:fgClr>
              <a:bgClr>
                <a:srgbClr val="000099"/>
              </a:bgClr>
            </a:pattFill>
            <a:ln w="9525">
              <a:solidFill>
                <a:schemeClr val="tx1"/>
              </a:solidFill>
              <a:miter lim="800000"/>
              <a:headEnd/>
              <a:tailEnd/>
            </a:ln>
            <a:effectLst/>
          </p:spPr>
          <p:txBody>
            <a:bodyPr wrap="none" anchor="ctr"/>
            <a:lstStyle/>
            <a:p>
              <a:pPr algn="ctr"/>
              <a:r>
                <a:rPr lang="fr-FR" sz="1800" b="1">
                  <a:solidFill>
                    <a:schemeClr val="bg1"/>
                  </a:solidFill>
                </a:rPr>
                <a:t>Veino-lymphatiques</a:t>
              </a:r>
              <a:endParaRPr lang="fr-FR" sz="1800"/>
            </a:p>
          </p:txBody>
        </p:sp>
        <p:sp>
          <p:nvSpPr>
            <p:cNvPr id="135175" name="AutoShape 7" descr="Rayures horizontales (noir/blanc)"/>
            <p:cNvSpPr>
              <a:spLocks noChangeArrowheads="1"/>
            </p:cNvSpPr>
            <p:nvPr/>
          </p:nvSpPr>
          <p:spPr bwMode="auto">
            <a:xfrm>
              <a:off x="1728" y="1872"/>
              <a:ext cx="1853" cy="384"/>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sz="1800" b="1">
                  <a:solidFill>
                    <a:schemeClr val="bg1"/>
                  </a:solidFill>
                </a:rPr>
                <a:t>Artério-veineuses</a:t>
              </a:r>
              <a:endParaRPr lang="fr-FR" sz="1800"/>
            </a:p>
          </p:txBody>
        </p:sp>
        <p:sp>
          <p:nvSpPr>
            <p:cNvPr id="135176" name="AutoShape 8" descr="Sphères"/>
            <p:cNvSpPr>
              <a:spLocks noChangeArrowheads="1"/>
            </p:cNvSpPr>
            <p:nvPr/>
          </p:nvSpPr>
          <p:spPr bwMode="auto">
            <a:xfrm>
              <a:off x="3120" y="2160"/>
              <a:ext cx="2448" cy="384"/>
            </a:xfrm>
            <a:prstGeom prst="bevel">
              <a:avLst>
                <a:gd name="adj" fmla="val 12500"/>
              </a:avLst>
            </a:prstGeom>
            <a:pattFill prst="sphere">
              <a:fgClr>
                <a:srgbClr val="FF0000"/>
              </a:fgClr>
              <a:bgClr>
                <a:srgbClr val="FF00FF"/>
              </a:bgClr>
            </a:pattFill>
            <a:ln w="9525">
              <a:solidFill>
                <a:schemeClr val="tx1"/>
              </a:solidFill>
              <a:miter lim="800000"/>
              <a:headEnd/>
              <a:tailEnd/>
            </a:ln>
            <a:effectLst/>
          </p:spPr>
          <p:txBody>
            <a:bodyPr wrap="none" anchor="ctr"/>
            <a:lstStyle/>
            <a:p>
              <a:pPr algn="ctr"/>
              <a:r>
                <a:rPr lang="fr-FR" sz="1800" b="1">
                  <a:solidFill>
                    <a:schemeClr val="bg1"/>
                  </a:solidFill>
                </a:rPr>
                <a:t>Artério-veino-lymphatiques</a:t>
              </a:r>
            </a:p>
          </p:txBody>
        </p:sp>
        <p:sp>
          <p:nvSpPr>
            <p:cNvPr id="135177" name="Text Box 9"/>
            <p:cNvSpPr txBox="1">
              <a:spLocks noChangeArrowheads="1"/>
            </p:cNvSpPr>
            <p:nvPr/>
          </p:nvSpPr>
          <p:spPr bwMode="auto">
            <a:xfrm>
              <a:off x="3744" y="1756"/>
              <a:ext cx="1556" cy="404"/>
            </a:xfrm>
            <a:prstGeom prst="rect">
              <a:avLst/>
            </a:prstGeom>
            <a:solidFill>
              <a:schemeClr val="bg1"/>
            </a:solidFill>
            <a:ln w="9525">
              <a:noFill/>
              <a:miter lim="800000"/>
              <a:headEnd/>
              <a:tailEnd/>
            </a:ln>
            <a:effectLst/>
          </p:spPr>
          <p:txBody>
            <a:bodyPr wrap="none">
              <a:spAutoFit/>
            </a:bodyPr>
            <a:lstStyle/>
            <a:p>
              <a:r>
                <a:rPr lang="fr-FR" sz="3600" b="1">
                  <a:solidFill>
                    <a:schemeClr val="accent1"/>
                  </a:solidFill>
                  <a:effectLst>
                    <a:outerShdw blurRad="38100" dist="38100" dir="2700000" algn="tl">
                      <a:srgbClr val="C0C0C0"/>
                    </a:outerShdw>
                  </a:effectLst>
                </a:rPr>
                <a:t>Mésoderme</a:t>
              </a:r>
              <a:endParaRPr lang="fr-FR" sz="3600" b="1">
                <a:effectLst>
                  <a:outerShdw blurRad="38100" dist="38100" dir="2700000" algn="tl">
                    <a:srgbClr val="C0C0C0"/>
                  </a:outerShdw>
                </a:effectLst>
              </a:endParaRPr>
            </a:p>
          </p:txBody>
        </p:sp>
        <p:sp>
          <p:nvSpPr>
            <p:cNvPr id="135179" name="AutoShape 11" descr="Rayures verticales (noir/blanc)"/>
            <p:cNvSpPr>
              <a:spLocks noChangeArrowheads="1"/>
            </p:cNvSpPr>
            <p:nvPr/>
          </p:nvSpPr>
          <p:spPr bwMode="auto">
            <a:xfrm rot="5400000">
              <a:off x="1404" y="1764"/>
              <a:ext cx="384" cy="696"/>
            </a:xfrm>
            <a:prstGeom prst="notchedRightArrow">
              <a:avLst>
                <a:gd name="adj1" fmla="val 50000"/>
                <a:gd name="adj2" fmla="val 25000"/>
              </a:avLst>
            </a:prstGeom>
            <a:pattFill prst="dkVert">
              <a:fgClr>
                <a:srgbClr val="000099"/>
              </a:fgClr>
              <a:bgClr>
                <a:srgbClr val="FF0000"/>
              </a:bgClr>
            </a:pattFill>
            <a:ln w="38100">
              <a:solidFill>
                <a:schemeClr val="bg1"/>
              </a:solidFill>
              <a:miter lim="800000"/>
              <a:headEnd/>
              <a:tailEnd/>
            </a:ln>
            <a:effectLst/>
          </p:spPr>
          <p:txBody>
            <a:bodyPr wrap="none" anchor="ctr"/>
            <a:lstStyle/>
            <a:p>
              <a:pPr algn="ctr"/>
              <a:r>
                <a:rPr lang="fr-FR" sz="1800" b="1">
                  <a:solidFill>
                    <a:schemeClr val="bg1"/>
                  </a:solidFill>
                </a:rPr>
                <a:t>FAV</a:t>
              </a:r>
            </a:p>
          </p:txBody>
        </p:sp>
      </p:grpSp>
      <p:grpSp>
        <p:nvGrpSpPr>
          <p:cNvPr id="135182" name="Group 14"/>
          <p:cNvGrpSpPr>
            <a:grpSpLocks/>
          </p:cNvGrpSpPr>
          <p:nvPr/>
        </p:nvGrpSpPr>
        <p:grpSpPr bwMode="auto">
          <a:xfrm>
            <a:off x="1828800" y="4495800"/>
            <a:ext cx="3138488" cy="2120900"/>
            <a:chOff x="1968" y="3656"/>
            <a:chExt cx="489" cy="568"/>
          </a:xfrm>
        </p:grpSpPr>
        <p:sp>
          <p:nvSpPr>
            <p:cNvPr id="135183" name="Freeform 15"/>
            <p:cNvSpPr>
              <a:spLocks/>
            </p:cNvSpPr>
            <p:nvPr/>
          </p:nvSpPr>
          <p:spPr bwMode="auto">
            <a:xfrm>
              <a:off x="1968" y="3656"/>
              <a:ext cx="472" cy="552"/>
            </a:xfrm>
            <a:custGeom>
              <a:avLst/>
              <a:gdLst/>
              <a:ahLst/>
              <a:cxnLst>
                <a:cxn ang="0">
                  <a:pos x="256" y="104"/>
                </a:cxn>
                <a:cxn ang="0">
                  <a:pos x="304" y="8"/>
                </a:cxn>
                <a:cxn ang="0">
                  <a:pos x="352" y="56"/>
                </a:cxn>
                <a:cxn ang="0">
                  <a:pos x="448" y="8"/>
                </a:cxn>
                <a:cxn ang="0">
                  <a:pos x="448" y="104"/>
                </a:cxn>
                <a:cxn ang="0">
                  <a:pos x="304" y="200"/>
                </a:cxn>
                <a:cxn ang="0">
                  <a:pos x="160" y="440"/>
                </a:cxn>
                <a:cxn ang="0">
                  <a:pos x="160" y="536"/>
                </a:cxn>
                <a:cxn ang="0">
                  <a:pos x="64" y="536"/>
                </a:cxn>
                <a:cxn ang="0">
                  <a:pos x="16" y="536"/>
                </a:cxn>
                <a:cxn ang="0">
                  <a:pos x="16" y="488"/>
                </a:cxn>
                <a:cxn ang="0">
                  <a:pos x="112" y="392"/>
                </a:cxn>
                <a:cxn ang="0">
                  <a:pos x="256" y="104"/>
                </a:cxn>
              </a:cxnLst>
              <a:rect l="0" t="0" r="r" b="b"/>
              <a:pathLst>
                <a:path w="472" h="552">
                  <a:moveTo>
                    <a:pt x="256" y="104"/>
                  </a:moveTo>
                  <a:cubicBezTo>
                    <a:pt x="288" y="40"/>
                    <a:pt x="288" y="16"/>
                    <a:pt x="304" y="8"/>
                  </a:cubicBezTo>
                  <a:cubicBezTo>
                    <a:pt x="320" y="0"/>
                    <a:pt x="328" y="56"/>
                    <a:pt x="352" y="56"/>
                  </a:cubicBezTo>
                  <a:cubicBezTo>
                    <a:pt x="376" y="56"/>
                    <a:pt x="432" y="0"/>
                    <a:pt x="448" y="8"/>
                  </a:cubicBezTo>
                  <a:cubicBezTo>
                    <a:pt x="464" y="16"/>
                    <a:pt x="472" y="72"/>
                    <a:pt x="448" y="104"/>
                  </a:cubicBezTo>
                  <a:cubicBezTo>
                    <a:pt x="424" y="136"/>
                    <a:pt x="352" y="144"/>
                    <a:pt x="304" y="200"/>
                  </a:cubicBezTo>
                  <a:cubicBezTo>
                    <a:pt x="256" y="256"/>
                    <a:pt x="184" y="384"/>
                    <a:pt x="160" y="440"/>
                  </a:cubicBezTo>
                  <a:cubicBezTo>
                    <a:pt x="136" y="496"/>
                    <a:pt x="176" y="520"/>
                    <a:pt x="160" y="536"/>
                  </a:cubicBezTo>
                  <a:cubicBezTo>
                    <a:pt x="144" y="552"/>
                    <a:pt x="88" y="536"/>
                    <a:pt x="64" y="536"/>
                  </a:cubicBezTo>
                  <a:cubicBezTo>
                    <a:pt x="40" y="536"/>
                    <a:pt x="24" y="544"/>
                    <a:pt x="16" y="536"/>
                  </a:cubicBezTo>
                  <a:cubicBezTo>
                    <a:pt x="8" y="528"/>
                    <a:pt x="0" y="512"/>
                    <a:pt x="16" y="488"/>
                  </a:cubicBezTo>
                  <a:cubicBezTo>
                    <a:pt x="32" y="464"/>
                    <a:pt x="72" y="456"/>
                    <a:pt x="112" y="392"/>
                  </a:cubicBezTo>
                  <a:cubicBezTo>
                    <a:pt x="152" y="328"/>
                    <a:pt x="224" y="168"/>
                    <a:pt x="256" y="104"/>
                  </a:cubicBezTo>
                  <a:close/>
                </a:path>
              </a:pathLst>
            </a:custGeom>
            <a:solidFill>
              <a:schemeClr val="bg1"/>
            </a:solidFill>
            <a:ln w="9525">
              <a:solidFill>
                <a:schemeClr val="tx1"/>
              </a:solidFill>
              <a:round/>
              <a:headEnd/>
              <a:tailEnd/>
            </a:ln>
            <a:effectLst/>
          </p:spPr>
          <p:txBody>
            <a:bodyPr wrap="none" anchor="ctr"/>
            <a:lstStyle/>
            <a:p>
              <a:endParaRPr lang="fr-FR"/>
            </a:p>
          </p:txBody>
        </p:sp>
        <p:sp>
          <p:nvSpPr>
            <p:cNvPr id="135184" name="Freeform 16" descr="Rayures verticales (noir/blanc)"/>
            <p:cNvSpPr>
              <a:spLocks/>
            </p:cNvSpPr>
            <p:nvPr/>
          </p:nvSpPr>
          <p:spPr bwMode="auto">
            <a:xfrm>
              <a:off x="2112" y="3752"/>
              <a:ext cx="345" cy="472"/>
            </a:xfrm>
            <a:custGeom>
              <a:avLst/>
              <a:gdLst/>
              <a:ahLst/>
              <a:cxnLst>
                <a:cxn ang="0">
                  <a:pos x="0" y="440"/>
                </a:cxn>
                <a:cxn ang="0">
                  <a:pos x="233" y="347"/>
                </a:cxn>
                <a:cxn ang="0">
                  <a:pos x="336" y="152"/>
                </a:cxn>
                <a:cxn ang="0">
                  <a:pos x="288" y="8"/>
                </a:cxn>
                <a:cxn ang="0">
                  <a:pos x="240" y="104"/>
                </a:cxn>
                <a:cxn ang="0">
                  <a:pos x="101" y="207"/>
                </a:cxn>
                <a:cxn ang="0">
                  <a:pos x="0" y="440"/>
                </a:cxn>
              </a:cxnLst>
              <a:rect l="0" t="0" r="r" b="b"/>
              <a:pathLst>
                <a:path w="345" h="472">
                  <a:moveTo>
                    <a:pt x="0" y="440"/>
                  </a:moveTo>
                  <a:cubicBezTo>
                    <a:pt x="7" y="472"/>
                    <a:pt x="177" y="395"/>
                    <a:pt x="233" y="347"/>
                  </a:cubicBezTo>
                  <a:cubicBezTo>
                    <a:pt x="289" y="299"/>
                    <a:pt x="327" y="208"/>
                    <a:pt x="336" y="152"/>
                  </a:cubicBezTo>
                  <a:cubicBezTo>
                    <a:pt x="345" y="96"/>
                    <a:pt x="304" y="16"/>
                    <a:pt x="288" y="8"/>
                  </a:cubicBezTo>
                  <a:cubicBezTo>
                    <a:pt x="272" y="0"/>
                    <a:pt x="271" y="71"/>
                    <a:pt x="240" y="104"/>
                  </a:cubicBezTo>
                  <a:cubicBezTo>
                    <a:pt x="209" y="137"/>
                    <a:pt x="141" y="151"/>
                    <a:pt x="101" y="207"/>
                  </a:cubicBezTo>
                  <a:cubicBezTo>
                    <a:pt x="61" y="263"/>
                    <a:pt x="21" y="392"/>
                    <a:pt x="0" y="440"/>
                  </a:cubicBezTo>
                  <a:close/>
                </a:path>
              </a:pathLst>
            </a:custGeom>
            <a:pattFill prst="dkVert">
              <a:fgClr>
                <a:srgbClr val="FF0000"/>
              </a:fgClr>
              <a:bgClr>
                <a:srgbClr val="FFFFFF"/>
              </a:bgClr>
            </a:pattFill>
            <a:ln w="9525">
              <a:solidFill>
                <a:schemeClr val="tx1"/>
              </a:solidFill>
              <a:round/>
              <a:headEnd/>
              <a:tailEnd/>
            </a:ln>
            <a:effectLst/>
          </p:spPr>
          <p:txBody>
            <a:bodyPr wrap="none" anchor="ctr"/>
            <a:lstStyle/>
            <a:p>
              <a:endParaRPr lang="fr-FR"/>
            </a:p>
          </p:txBody>
        </p:sp>
      </p:grpSp>
      <p:sp>
        <p:nvSpPr>
          <p:cNvPr id="135185" name="AutoShape 17"/>
          <p:cNvSpPr>
            <a:spLocks noChangeArrowheads="1"/>
          </p:cNvSpPr>
          <p:nvPr/>
        </p:nvSpPr>
        <p:spPr bwMode="auto">
          <a:xfrm>
            <a:off x="4800600" y="4800600"/>
            <a:ext cx="3886200" cy="1143000"/>
          </a:xfrm>
          <a:prstGeom prst="bevel">
            <a:avLst>
              <a:gd name="adj" fmla="val 12500"/>
            </a:avLst>
          </a:prstGeom>
          <a:solidFill>
            <a:schemeClr val="accent1"/>
          </a:solidFill>
          <a:ln w="9525">
            <a:solidFill>
              <a:schemeClr val="tx1"/>
            </a:solidFill>
            <a:miter lim="800000"/>
            <a:headEnd/>
            <a:tailEnd/>
          </a:ln>
          <a:effectLst/>
        </p:spPr>
        <p:txBody>
          <a:bodyPr wrap="none" anchor="ctr"/>
          <a:lstStyle/>
          <a:p>
            <a:pPr algn="ctr"/>
            <a:r>
              <a:rPr lang="fr-FR" b="1"/>
              <a:t>DYSTROPHIE</a:t>
            </a:r>
          </a:p>
          <a:p>
            <a:pPr algn="ctr"/>
            <a:r>
              <a:rPr lang="fr-FR" b="1"/>
              <a:t>OSTEO-MUSCULAIRE</a:t>
            </a:r>
          </a:p>
        </p:txBody>
      </p:sp>
      <p:sp>
        <p:nvSpPr>
          <p:cNvPr id="135188" name="Rectangle 20"/>
          <p:cNvSpPr>
            <a:spLocks noChangeArrowheads="1"/>
          </p:cNvSpPr>
          <p:nvPr/>
        </p:nvSpPr>
        <p:spPr bwMode="auto">
          <a:xfrm>
            <a:off x="762000" y="1752600"/>
            <a:ext cx="7642225" cy="579438"/>
          </a:xfrm>
          <a:prstGeom prst="rect">
            <a:avLst/>
          </a:prstGeom>
          <a:noFill/>
          <a:ln w="9525">
            <a:noFill/>
            <a:miter lim="800000"/>
            <a:headEnd/>
            <a:tailEnd/>
          </a:ln>
          <a:effectLst/>
        </p:spPr>
        <p:txBody>
          <a:bodyPr wrap="none">
            <a:spAutoFit/>
          </a:bodyPr>
          <a:lstStyle/>
          <a:p>
            <a:r>
              <a:rPr lang="fr-FR" sz="3200" b="1" i="1">
                <a:solidFill>
                  <a:srgbClr val="FFCC00"/>
                </a:solidFill>
              </a:rPr>
              <a:t>MESODERMIQUES NON VASCULAIRES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0"/>
                                  </p:iterate>
                                  <p:childTnLst>
                                    <p:set>
                                      <p:cBhvr>
                                        <p:cTn id="6" dur="1" fill="hold">
                                          <p:stCondLst>
                                            <p:cond delay="0"/>
                                          </p:stCondLst>
                                        </p:cTn>
                                        <p:tgtEl>
                                          <p:spTgt spid="135188"/>
                                        </p:tgtEl>
                                        <p:attrNameLst>
                                          <p:attrName>style.visibility</p:attrName>
                                        </p:attrNameLst>
                                      </p:cBhvr>
                                      <p:to>
                                        <p:strVal val="visible"/>
                                      </p:to>
                                    </p:set>
                                    <p:animEffect transition="in" filter="wipe(left)">
                                      <p:cBhvr>
                                        <p:cTn id="7" dur="75"/>
                                        <p:tgtEl>
                                          <p:spTgt spid="13518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3518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288" fill="hold" grpId="0" nodeType="clickEffect">
                                  <p:stCondLst>
                                    <p:cond delay="0"/>
                                  </p:stCondLst>
                                  <p:childTnLst>
                                    <p:set>
                                      <p:cBhvr>
                                        <p:cTn id="15" dur="1" fill="hold">
                                          <p:stCondLst>
                                            <p:cond delay="0"/>
                                          </p:stCondLst>
                                        </p:cTn>
                                        <p:tgtEl>
                                          <p:spTgt spid="135185"/>
                                        </p:tgtEl>
                                        <p:attrNameLst>
                                          <p:attrName>style.visibility</p:attrName>
                                        </p:attrNameLst>
                                      </p:cBhvr>
                                      <p:to>
                                        <p:strVal val="visible"/>
                                      </p:to>
                                    </p:set>
                                    <p:anim calcmode="lin" valueType="num">
                                      <p:cBhvr>
                                        <p:cTn id="16" dur="500" fill="hold"/>
                                        <p:tgtEl>
                                          <p:spTgt spid="135185"/>
                                        </p:tgtEl>
                                        <p:attrNameLst>
                                          <p:attrName>ppt_w</p:attrName>
                                        </p:attrNameLst>
                                      </p:cBhvr>
                                      <p:tavLst>
                                        <p:tav tm="0">
                                          <p:val>
                                            <p:strVal val="4/3*#ppt_w"/>
                                          </p:val>
                                        </p:tav>
                                        <p:tav tm="100000">
                                          <p:val>
                                            <p:strVal val="#ppt_w"/>
                                          </p:val>
                                        </p:tav>
                                      </p:tavLst>
                                    </p:anim>
                                    <p:anim calcmode="lin" valueType="num">
                                      <p:cBhvr>
                                        <p:cTn id="17" dur="500" fill="hold"/>
                                        <p:tgtEl>
                                          <p:spTgt spid="13518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85" grpId="0" animBg="1" autoUpdateAnimBg="0"/>
      <p:bldP spid="135188"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AutoShape 2"/>
          <p:cNvSpPr>
            <a:spLocks noChangeArrowheads="1"/>
          </p:cNvSpPr>
          <p:nvPr/>
        </p:nvSpPr>
        <p:spPr bwMode="auto">
          <a:xfrm>
            <a:off x="381000" y="2286000"/>
            <a:ext cx="8534400" cy="4343400"/>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a:endParaRPr lang="fr-FR"/>
          </a:p>
        </p:txBody>
      </p:sp>
      <p:sp>
        <p:nvSpPr>
          <p:cNvPr id="137219" name="Text Box 3"/>
          <p:cNvSpPr txBox="1">
            <a:spLocks noChangeArrowheads="1"/>
          </p:cNvSpPr>
          <p:nvPr/>
        </p:nvSpPr>
        <p:spPr bwMode="auto">
          <a:xfrm>
            <a:off x="533400" y="376238"/>
            <a:ext cx="7924800" cy="1797050"/>
          </a:xfrm>
          <a:prstGeom prst="rect">
            <a:avLst/>
          </a:prstGeom>
          <a:solidFill>
            <a:schemeClr val="accent2"/>
          </a:solidFill>
          <a:ln w="9525">
            <a:noFill/>
            <a:miter lim="800000"/>
            <a:headEnd/>
            <a:tailEnd/>
          </a:ln>
          <a:effectLst/>
        </p:spPr>
        <p:txBody>
          <a:bodyPr>
            <a:spAutoFit/>
          </a:bodyPr>
          <a:lstStyle/>
          <a:p>
            <a:pPr algn="ctr"/>
            <a:r>
              <a:rPr lang="fr-FR" sz="3200" b="1" u="sng">
                <a:solidFill>
                  <a:schemeClr val="bg1"/>
                </a:solidFill>
              </a:rPr>
              <a:t>LES MALFORMATIONS ASSOCIEES</a:t>
            </a:r>
            <a:endParaRPr lang="fr-FR" sz="3200" b="1">
              <a:solidFill>
                <a:schemeClr val="bg1"/>
              </a:solidFill>
            </a:endParaRPr>
          </a:p>
          <a:p>
            <a:pPr algn="ctr"/>
            <a:r>
              <a:rPr lang="fr-FR" sz="3200" b="1">
                <a:solidFill>
                  <a:schemeClr val="bg1"/>
                </a:solidFill>
              </a:rPr>
              <a:t>(Congénitales)</a:t>
            </a:r>
          </a:p>
          <a:p>
            <a:pPr algn="ctr"/>
            <a:r>
              <a:rPr lang="fr-FR" b="1" i="1">
                <a:solidFill>
                  <a:srgbClr val="FFCC00"/>
                </a:solidFill>
              </a:rPr>
              <a:t>VASCULAIRES</a:t>
            </a:r>
          </a:p>
          <a:p>
            <a:pPr algn="ctr"/>
            <a:r>
              <a:rPr lang="fr-FR" b="1" i="1">
                <a:solidFill>
                  <a:srgbClr val="FFCC00"/>
                </a:solidFill>
              </a:rPr>
              <a:t>MESODERMIQUES NON VASCULAIRES</a:t>
            </a:r>
            <a:endParaRPr lang="fr-FR" sz="3200" b="1" i="1">
              <a:solidFill>
                <a:srgbClr val="FFCC00"/>
              </a:solidFill>
            </a:endParaRPr>
          </a:p>
        </p:txBody>
      </p:sp>
      <p:grpSp>
        <p:nvGrpSpPr>
          <p:cNvPr id="137366" name="Group 150"/>
          <p:cNvGrpSpPr>
            <a:grpSpLocks/>
          </p:cNvGrpSpPr>
          <p:nvPr/>
        </p:nvGrpSpPr>
        <p:grpSpPr bwMode="auto">
          <a:xfrm>
            <a:off x="457200" y="2667000"/>
            <a:ext cx="8382000" cy="3622675"/>
            <a:chOff x="288" y="1680"/>
            <a:chExt cx="5280" cy="2282"/>
          </a:xfrm>
        </p:grpSpPr>
        <p:sp>
          <p:nvSpPr>
            <p:cNvPr id="137220" name="AutoShape 4"/>
            <p:cNvSpPr>
              <a:spLocks noChangeArrowheads="1"/>
            </p:cNvSpPr>
            <p:nvPr/>
          </p:nvSpPr>
          <p:spPr bwMode="auto">
            <a:xfrm>
              <a:off x="384" y="1680"/>
              <a:ext cx="1402" cy="288"/>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sz="1800" b="1">
                  <a:solidFill>
                    <a:schemeClr val="bg1"/>
                  </a:solidFill>
                </a:rPr>
                <a:t>Artérielles</a:t>
              </a:r>
              <a:endParaRPr lang="fr-FR" sz="1800"/>
            </a:p>
          </p:txBody>
        </p:sp>
        <p:sp>
          <p:nvSpPr>
            <p:cNvPr id="137221" name="AutoShape 5"/>
            <p:cNvSpPr>
              <a:spLocks noChangeArrowheads="1"/>
            </p:cNvSpPr>
            <p:nvPr/>
          </p:nvSpPr>
          <p:spPr bwMode="auto">
            <a:xfrm>
              <a:off x="336" y="2160"/>
              <a:ext cx="1402" cy="384"/>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sz="1800" b="1">
                  <a:solidFill>
                    <a:schemeClr val="bg1"/>
                  </a:solidFill>
                </a:rPr>
                <a:t>Veineuses</a:t>
              </a:r>
              <a:endParaRPr lang="fr-FR" sz="1800"/>
            </a:p>
          </p:txBody>
        </p:sp>
        <p:sp>
          <p:nvSpPr>
            <p:cNvPr id="137222" name="AutoShape 6"/>
            <p:cNvSpPr>
              <a:spLocks noChangeArrowheads="1"/>
            </p:cNvSpPr>
            <p:nvPr/>
          </p:nvSpPr>
          <p:spPr bwMode="auto">
            <a:xfrm>
              <a:off x="336" y="2736"/>
              <a:ext cx="1402" cy="336"/>
            </a:xfrm>
            <a:prstGeom prst="bevel">
              <a:avLst>
                <a:gd name="adj" fmla="val 12500"/>
              </a:avLst>
            </a:prstGeom>
            <a:solidFill>
              <a:srgbClr val="FFCC00"/>
            </a:solidFill>
            <a:ln w="9525">
              <a:solidFill>
                <a:schemeClr val="tx1"/>
              </a:solidFill>
              <a:miter lim="800000"/>
              <a:headEnd/>
              <a:tailEnd/>
            </a:ln>
            <a:effectLst/>
          </p:spPr>
          <p:txBody>
            <a:bodyPr wrap="none" anchor="ctr"/>
            <a:lstStyle/>
            <a:p>
              <a:pPr algn="ctr"/>
              <a:r>
                <a:rPr lang="fr-FR" sz="1800" b="1">
                  <a:solidFill>
                    <a:srgbClr val="000099"/>
                  </a:solidFill>
                </a:rPr>
                <a:t>Lymphatiques</a:t>
              </a:r>
              <a:endParaRPr lang="fr-FR" sz="1800"/>
            </a:p>
          </p:txBody>
        </p:sp>
        <p:sp>
          <p:nvSpPr>
            <p:cNvPr id="137223" name="AutoShape 7" descr="Rayures horizontales (noir/blanc)"/>
            <p:cNvSpPr>
              <a:spLocks noChangeArrowheads="1"/>
            </p:cNvSpPr>
            <p:nvPr/>
          </p:nvSpPr>
          <p:spPr bwMode="auto">
            <a:xfrm>
              <a:off x="1584" y="2448"/>
              <a:ext cx="1853" cy="336"/>
            </a:xfrm>
            <a:prstGeom prst="bevel">
              <a:avLst>
                <a:gd name="adj" fmla="val 12500"/>
              </a:avLst>
            </a:prstGeom>
            <a:pattFill prst="dkHorz">
              <a:fgClr>
                <a:srgbClr val="FFCC00"/>
              </a:fgClr>
              <a:bgClr>
                <a:srgbClr val="000099"/>
              </a:bgClr>
            </a:pattFill>
            <a:ln w="9525">
              <a:solidFill>
                <a:schemeClr val="tx1"/>
              </a:solidFill>
              <a:miter lim="800000"/>
              <a:headEnd/>
              <a:tailEnd/>
            </a:ln>
            <a:effectLst/>
          </p:spPr>
          <p:txBody>
            <a:bodyPr wrap="none" anchor="ctr"/>
            <a:lstStyle/>
            <a:p>
              <a:pPr algn="ctr"/>
              <a:r>
                <a:rPr lang="fr-FR" sz="1800" b="1">
                  <a:solidFill>
                    <a:schemeClr val="bg1"/>
                  </a:solidFill>
                </a:rPr>
                <a:t>Veino-lymphatiques</a:t>
              </a:r>
              <a:endParaRPr lang="fr-FR" sz="1800"/>
            </a:p>
          </p:txBody>
        </p:sp>
        <p:sp>
          <p:nvSpPr>
            <p:cNvPr id="137224" name="AutoShape 8" descr="Rayures horizontales (noir/blanc)"/>
            <p:cNvSpPr>
              <a:spLocks noChangeArrowheads="1"/>
            </p:cNvSpPr>
            <p:nvPr/>
          </p:nvSpPr>
          <p:spPr bwMode="auto">
            <a:xfrm>
              <a:off x="1728" y="1872"/>
              <a:ext cx="1853" cy="384"/>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sz="1800" b="1">
                  <a:solidFill>
                    <a:schemeClr val="bg1"/>
                  </a:solidFill>
                </a:rPr>
                <a:t>Artério-veineuses</a:t>
              </a:r>
              <a:endParaRPr lang="fr-FR" sz="1800"/>
            </a:p>
          </p:txBody>
        </p:sp>
        <p:sp>
          <p:nvSpPr>
            <p:cNvPr id="137225" name="AutoShape 9" descr="Sphères"/>
            <p:cNvSpPr>
              <a:spLocks noChangeArrowheads="1"/>
            </p:cNvSpPr>
            <p:nvPr/>
          </p:nvSpPr>
          <p:spPr bwMode="auto">
            <a:xfrm>
              <a:off x="3120" y="2160"/>
              <a:ext cx="2448" cy="384"/>
            </a:xfrm>
            <a:prstGeom prst="bevel">
              <a:avLst>
                <a:gd name="adj" fmla="val 12500"/>
              </a:avLst>
            </a:prstGeom>
            <a:pattFill prst="sphere">
              <a:fgClr>
                <a:srgbClr val="FF0000"/>
              </a:fgClr>
              <a:bgClr>
                <a:srgbClr val="FF00FF"/>
              </a:bgClr>
            </a:pattFill>
            <a:ln w="9525">
              <a:solidFill>
                <a:schemeClr val="tx1"/>
              </a:solidFill>
              <a:miter lim="800000"/>
              <a:headEnd/>
              <a:tailEnd/>
            </a:ln>
            <a:effectLst/>
          </p:spPr>
          <p:txBody>
            <a:bodyPr wrap="none" anchor="ctr"/>
            <a:lstStyle/>
            <a:p>
              <a:pPr algn="ctr"/>
              <a:r>
                <a:rPr lang="fr-FR" sz="1800" b="1">
                  <a:solidFill>
                    <a:schemeClr val="bg1"/>
                  </a:solidFill>
                </a:rPr>
                <a:t>Artério-veino-lymphatiques</a:t>
              </a:r>
            </a:p>
          </p:txBody>
        </p:sp>
        <p:sp>
          <p:nvSpPr>
            <p:cNvPr id="137226" name="Text Box 10"/>
            <p:cNvSpPr txBox="1">
              <a:spLocks noChangeArrowheads="1"/>
            </p:cNvSpPr>
            <p:nvPr/>
          </p:nvSpPr>
          <p:spPr bwMode="auto">
            <a:xfrm>
              <a:off x="3744" y="1756"/>
              <a:ext cx="1556" cy="404"/>
            </a:xfrm>
            <a:prstGeom prst="rect">
              <a:avLst/>
            </a:prstGeom>
            <a:solidFill>
              <a:schemeClr val="bg1"/>
            </a:solidFill>
            <a:ln w="9525">
              <a:noFill/>
              <a:miter lim="800000"/>
              <a:headEnd/>
              <a:tailEnd/>
            </a:ln>
            <a:effectLst/>
          </p:spPr>
          <p:txBody>
            <a:bodyPr wrap="none">
              <a:spAutoFit/>
            </a:bodyPr>
            <a:lstStyle/>
            <a:p>
              <a:r>
                <a:rPr lang="fr-FR" sz="3600" b="1">
                  <a:solidFill>
                    <a:schemeClr val="accent1"/>
                  </a:solidFill>
                  <a:effectLst>
                    <a:outerShdw blurRad="38100" dist="38100" dir="2700000" algn="tl">
                      <a:srgbClr val="C0C0C0"/>
                    </a:outerShdw>
                  </a:effectLst>
                </a:rPr>
                <a:t>Mésoderme</a:t>
              </a:r>
              <a:endParaRPr lang="fr-FR" sz="3600" b="1">
                <a:effectLst>
                  <a:outerShdw blurRad="38100" dist="38100" dir="2700000" algn="tl">
                    <a:srgbClr val="C0C0C0"/>
                  </a:outerShdw>
                </a:effectLst>
              </a:endParaRPr>
            </a:p>
          </p:txBody>
        </p:sp>
        <p:sp>
          <p:nvSpPr>
            <p:cNvPr id="137227" name="AutoShape 11" descr="Rayures verticales (noir/blanc)"/>
            <p:cNvSpPr>
              <a:spLocks noChangeArrowheads="1"/>
            </p:cNvSpPr>
            <p:nvPr/>
          </p:nvSpPr>
          <p:spPr bwMode="auto">
            <a:xfrm rot="5400000">
              <a:off x="1404" y="1764"/>
              <a:ext cx="384" cy="696"/>
            </a:xfrm>
            <a:prstGeom prst="notchedRightArrow">
              <a:avLst>
                <a:gd name="adj1" fmla="val 50000"/>
                <a:gd name="adj2" fmla="val 25000"/>
              </a:avLst>
            </a:prstGeom>
            <a:pattFill prst="dkVert">
              <a:fgClr>
                <a:srgbClr val="000099"/>
              </a:fgClr>
              <a:bgClr>
                <a:srgbClr val="FF0000"/>
              </a:bgClr>
            </a:pattFill>
            <a:ln w="38100">
              <a:solidFill>
                <a:schemeClr val="bg1"/>
              </a:solidFill>
              <a:miter lim="800000"/>
              <a:headEnd/>
              <a:tailEnd/>
            </a:ln>
            <a:effectLst/>
          </p:spPr>
          <p:txBody>
            <a:bodyPr wrap="none" anchor="ctr"/>
            <a:lstStyle/>
            <a:p>
              <a:pPr algn="ctr"/>
              <a:r>
                <a:rPr lang="fr-FR" sz="1800" b="1">
                  <a:solidFill>
                    <a:schemeClr val="bg1"/>
                  </a:solidFill>
                </a:rPr>
                <a:t>FAV</a:t>
              </a:r>
            </a:p>
          </p:txBody>
        </p:sp>
        <p:grpSp>
          <p:nvGrpSpPr>
            <p:cNvPr id="137228" name="Group 12"/>
            <p:cNvGrpSpPr>
              <a:grpSpLocks/>
            </p:cNvGrpSpPr>
            <p:nvPr/>
          </p:nvGrpSpPr>
          <p:grpSpPr bwMode="auto">
            <a:xfrm>
              <a:off x="288" y="3072"/>
              <a:ext cx="921" cy="808"/>
              <a:chOff x="1968" y="3656"/>
              <a:chExt cx="489" cy="568"/>
            </a:xfrm>
          </p:grpSpPr>
          <p:sp>
            <p:nvSpPr>
              <p:cNvPr id="137229" name="Freeform 13"/>
              <p:cNvSpPr>
                <a:spLocks/>
              </p:cNvSpPr>
              <p:nvPr/>
            </p:nvSpPr>
            <p:spPr bwMode="auto">
              <a:xfrm>
                <a:off x="1968" y="3656"/>
                <a:ext cx="472" cy="552"/>
              </a:xfrm>
              <a:custGeom>
                <a:avLst/>
                <a:gdLst/>
                <a:ahLst/>
                <a:cxnLst>
                  <a:cxn ang="0">
                    <a:pos x="256" y="104"/>
                  </a:cxn>
                  <a:cxn ang="0">
                    <a:pos x="304" y="8"/>
                  </a:cxn>
                  <a:cxn ang="0">
                    <a:pos x="352" y="56"/>
                  </a:cxn>
                  <a:cxn ang="0">
                    <a:pos x="448" y="8"/>
                  </a:cxn>
                  <a:cxn ang="0">
                    <a:pos x="448" y="104"/>
                  </a:cxn>
                  <a:cxn ang="0">
                    <a:pos x="304" y="200"/>
                  </a:cxn>
                  <a:cxn ang="0">
                    <a:pos x="160" y="440"/>
                  </a:cxn>
                  <a:cxn ang="0">
                    <a:pos x="160" y="536"/>
                  </a:cxn>
                  <a:cxn ang="0">
                    <a:pos x="64" y="536"/>
                  </a:cxn>
                  <a:cxn ang="0">
                    <a:pos x="16" y="536"/>
                  </a:cxn>
                  <a:cxn ang="0">
                    <a:pos x="16" y="488"/>
                  </a:cxn>
                  <a:cxn ang="0">
                    <a:pos x="112" y="392"/>
                  </a:cxn>
                  <a:cxn ang="0">
                    <a:pos x="256" y="104"/>
                  </a:cxn>
                </a:cxnLst>
                <a:rect l="0" t="0" r="r" b="b"/>
                <a:pathLst>
                  <a:path w="472" h="552">
                    <a:moveTo>
                      <a:pt x="256" y="104"/>
                    </a:moveTo>
                    <a:cubicBezTo>
                      <a:pt x="288" y="40"/>
                      <a:pt x="288" y="16"/>
                      <a:pt x="304" y="8"/>
                    </a:cubicBezTo>
                    <a:cubicBezTo>
                      <a:pt x="320" y="0"/>
                      <a:pt x="328" y="56"/>
                      <a:pt x="352" y="56"/>
                    </a:cubicBezTo>
                    <a:cubicBezTo>
                      <a:pt x="376" y="56"/>
                      <a:pt x="432" y="0"/>
                      <a:pt x="448" y="8"/>
                    </a:cubicBezTo>
                    <a:cubicBezTo>
                      <a:pt x="464" y="16"/>
                      <a:pt x="472" y="72"/>
                      <a:pt x="448" y="104"/>
                    </a:cubicBezTo>
                    <a:cubicBezTo>
                      <a:pt x="424" y="136"/>
                      <a:pt x="352" y="144"/>
                      <a:pt x="304" y="200"/>
                    </a:cubicBezTo>
                    <a:cubicBezTo>
                      <a:pt x="256" y="256"/>
                      <a:pt x="184" y="384"/>
                      <a:pt x="160" y="440"/>
                    </a:cubicBezTo>
                    <a:cubicBezTo>
                      <a:pt x="136" y="496"/>
                      <a:pt x="176" y="520"/>
                      <a:pt x="160" y="536"/>
                    </a:cubicBezTo>
                    <a:cubicBezTo>
                      <a:pt x="144" y="552"/>
                      <a:pt x="88" y="536"/>
                      <a:pt x="64" y="536"/>
                    </a:cubicBezTo>
                    <a:cubicBezTo>
                      <a:pt x="40" y="536"/>
                      <a:pt x="24" y="544"/>
                      <a:pt x="16" y="536"/>
                    </a:cubicBezTo>
                    <a:cubicBezTo>
                      <a:pt x="8" y="528"/>
                      <a:pt x="0" y="512"/>
                      <a:pt x="16" y="488"/>
                    </a:cubicBezTo>
                    <a:cubicBezTo>
                      <a:pt x="32" y="464"/>
                      <a:pt x="72" y="456"/>
                      <a:pt x="112" y="392"/>
                    </a:cubicBezTo>
                    <a:cubicBezTo>
                      <a:pt x="152" y="328"/>
                      <a:pt x="224" y="168"/>
                      <a:pt x="256" y="104"/>
                    </a:cubicBezTo>
                    <a:close/>
                  </a:path>
                </a:pathLst>
              </a:custGeom>
              <a:solidFill>
                <a:schemeClr val="bg1"/>
              </a:solidFill>
              <a:ln w="9525">
                <a:solidFill>
                  <a:schemeClr val="tx1"/>
                </a:solidFill>
                <a:round/>
                <a:headEnd/>
                <a:tailEnd/>
              </a:ln>
              <a:effectLst/>
            </p:spPr>
            <p:txBody>
              <a:bodyPr wrap="none" anchor="ctr"/>
              <a:lstStyle/>
              <a:p>
                <a:endParaRPr lang="fr-FR"/>
              </a:p>
            </p:txBody>
          </p:sp>
          <p:sp>
            <p:nvSpPr>
              <p:cNvPr id="137230" name="Freeform 14" descr="Rayures verticales (noir/blanc)"/>
              <p:cNvSpPr>
                <a:spLocks/>
              </p:cNvSpPr>
              <p:nvPr/>
            </p:nvSpPr>
            <p:spPr bwMode="auto">
              <a:xfrm>
                <a:off x="2112" y="3752"/>
                <a:ext cx="345" cy="472"/>
              </a:xfrm>
              <a:custGeom>
                <a:avLst/>
                <a:gdLst/>
                <a:ahLst/>
                <a:cxnLst>
                  <a:cxn ang="0">
                    <a:pos x="0" y="440"/>
                  </a:cxn>
                  <a:cxn ang="0">
                    <a:pos x="233" y="347"/>
                  </a:cxn>
                  <a:cxn ang="0">
                    <a:pos x="336" y="152"/>
                  </a:cxn>
                  <a:cxn ang="0">
                    <a:pos x="288" y="8"/>
                  </a:cxn>
                  <a:cxn ang="0">
                    <a:pos x="240" y="104"/>
                  </a:cxn>
                  <a:cxn ang="0">
                    <a:pos x="101" y="207"/>
                  </a:cxn>
                  <a:cxn ang="0">
                    <a:pos x="0" y="440"/>
                  </a:cxn>
                </a:cxnLst>
                <a:rect l="0" t="0" r="r" b="b"/>
                <a:pathLst>
                  <a:path w="345" h="472">
                    <a:moveTo>
                      <a:pt x="0" y="440"/>
                    </a:moveTo>
                    <a:cubicBezTo>
                      <a:pt x="7" y="472"/>
                      <a:pt x="177" y="395"/>
                      <a:pt x="233" y="347"/>
                    </a:cubicBezTo>
                    <a:cubicBezTo>
                      <a:pt x="289" y="299"/>
                      <a:pt x="327" y="208"/>
                      <a:pt x="336" y="152"/>
                    </a:cubicBezTo>
                    <a:cubicBezTo>
                      <a:pt x="345" y="96"/>
                      <a:pt x="304" y="16"/>
                      <a:pt x="288" y="8"/>
                    </a:cubicBezTo>
                    <a:cubicBezTo>
                      <a:pt x="272" y="0"/>
                      <a:pt x="271" y="71"/>
                      <a:pt x="240" y="104"/>
                    </a:cubicBezTo>
                    <a:cubicBezTo>
                      <a:pt x="209" y="137"/>
                      <a:pt x="141" y="151"/>
                      <a:pt x="101" y="207"/>
                    </a:cubicBezTo>
                    <a:cubicBezTo>
                      <a:pt x="61" y="263"/>
                      <a:pt x="21" y="392"/>
                      <a:pt x="0" y="440"/>
                    </a:cubicBezTo>
                    <a:close/>
                  </a:path>
                </a:pathLst>
              </a:custGeom>
              <a:pattFill prst="dkVert">
                <a:fgClr>
                  <a:srgbClr val="FF0000"/>
                </a:fgClr>
                <a:bgClr>
                  <a:srgbClr val="FFFFFF"/>
                </a:bgClr>
              </a:pattFill>
              <a:ln w="9525">
                <a:solidFill>
                  <a:schemeClr val="tx1"/>
                </a:solidFill>
                <a:round/>
                <a:headEnd/>
                <a:tailEnd/>
              </a:ln>
              <a:effectLst/>
            </p:spPr>
            <p:txBody>
              <a:bodyPr wrap="none" anchor="ctr"/>
              <a:lstStyle/>
              <a:p>
                <a:endParaRPr lang="fr-FR"/>
              </a:p>
            </p:txBody>
          </p:sp>
        </p:grpSp>
        <p:sp>
          <p:nvSpPr>
            <p:cNvPr id="137231" name="AutoShape 15"/>
            <p:cNvSpPr>
              <a:spLocks noChangeArrowheads="1"/>
            </p:cNvSpPr>
            <p:nvPr/>
          </p:nvSpPr>
          <p:spPr bwMode="auto">
            <a:xfrm>
              <a:off x="1248" y="3216"/>
              <a:ext cx="1632" cy="384"/>
            </a:xfrm>
            <a:prstGeom prst="bevel">
              <a:avLst>
                <a:gd name="adj" fmla="val 12500"/>
              </a:avLst>
            </a:prstGeom>
            <a:solidFill>
              <a:schemeClr val="accent1"/>
            </a:solidFill>
            <a:ln w="9525">
              <a:solidFill>
                <a:schemeClr val="tx1"/>
              </a:solidFill>
              <a:miter lim="800000"/>
              <a:headEnd/>
              <a:tailEnd/>
            </a:ln>
            <a:effectLst/>
          </p:spPr>
          <p:txBody>
            <a:bodyPr wrap="none" anchor="ctr"/>
            <a:lstStyle/>
            <a:p>
              <a:pPr algn="ctr"/>
              <a:r>
                <a:rPr lang="fr-FR" sz="1800" b="1"/>
                <a:t>DYSTROPHIE</a:t>
              </a:r>
            </a:p>
            <a:p>
              <a:pPr algn="ctr"/>
              <a:r>
                <a:rPr lang="fr-FR" sz="1800" b="1"/>
                <a:t>OSTEO-MUSCULAIRE</a:t>
              </a:r>
            </a:p>
          </p:txBody>
        </p:sp>
        <p:sp>
          <p:nvSpPr>
            <p:cNvPr id="137297" name="Text Box 81"/>
            <p:cNvSpPr txBox="1">
              <a:spLocks noChangeArrowheads="1"/>
            </p:cNvSpPr>
            <p:nvPr/>
          </p:nvSpPr>
          <p:spPr bwMode="auto">
            <a:xfrm>
              <a:off x="1814" y="3674"/>
              <a:ext cx="116" cy="288"/>
            </a:xfrm>
            <a:prstGeom prst="rect">
              <a:avLst/>
            </a:prstGeom>
            <a:noFill/>
            <a:ln w="9525">
              <a:noFill/>
              <a:miter lim="800000"/>
              <a:headEnd/>
              <a:tailEnd/>
            </a:ln>
            <a:effectLst/>
          </p:spPr>
          <p:txBody>
            <a:bodyPr wrap="none">
              <a:spAutoFit/>
            </a:bodyPr>
            <a:lstStyle/>
            <a:p>
              <a:endParaRPr lang="fr-FR"/>
            </a:p>
          </p:txBody>
        </p:sp>
      </p:grpSp>
      <p:grpSp>
        <p:nvGrpSpPr>
          <p:cNvPr id="137365" name="Group 149"/>
          <p:cNvGrpSpPr>
            <a:grpSpLocks/>
          </p:cNvGrpSpPr>
          <p:nvPr/>
        </p:nvGrpSpPr>
        <p:grpSpPr bwMode="auto">
          <a:xfrm>
            <a:off x="4876800" y="4267200"/>
            <a:ext cx="3886200" cy="2133600"/>
            <a:chOff x="4320" y="3408"/>
            <a:chExt cx="2448" cy="1344"/>
          </a:xfrm>
        </p:grpSpPr>
        <p:grpSp>
          <p:nvGrpSpPr>
            <p:cNvPr id="137364" name="Group 148"/>
            <p:cNvGrpSpPr>
              <a:grpSpLocks/>
            </p:cNvGrpSpPr>
            <p:nvPr/>
          </p:nvGrpSpPr>
          <p:grpSpPr bwMode="auto">
            <a:xfrm>
              <a:off x="4320" y="3408"/>
              <a:ext cx="2448" cy="1344"/>
              <a:chOff x="2976" y="2544"/>
              <a:chExt cx="2448" cy="1344"/>
            </a:xfrm>
          </p:grpSpPr>
          <p:sp>
            <p:nvSpPr>
              <p:cNvPr id="137234" name="AutoShape 18"/>
              <p:cNvSpPr>
                <a:spLocks noChangeArrowheads="1"/>
              </p:cNvSpPr>
              <p:nvPr/>
            </p:nvSpPr>
            <p:spPr bwMode="auto">
              <a:xfrm>
                <a:off x="2976" y="2544"/>
                <a:ext cx="2448" cy="1344"/>
              </a:xfrm>
              <a:prstGeom prst="roundRect">
                <a:avLst>
                  <a:gd name="adj" fmla="val 16667"/>
                </a:avLst>
              </a:prstGeom>
              <a:solidFill>
                <a:srgbClr val="CC3300"/>
              </a:solidFill>
              <a:ln w="76200" cmpd="tri">
                <a:solidFill>
                  <a:schemeClr val="tx1"/>
                </a:solidFill>
                <a:round/>
                <a:headEnd/>
                <a:tailEnd/>
              </a:ln>
              <a:effectLst/>
            </p:spPr>
            <p:txBody>
              <a:bodyPr wrap="none" anchor="ctr"/>
              <a:lstStyle/>
              <a:p>
                <a:pPr algn="ctr"/>
                <a:endParaRPr lang="fr-FR"/>
              </a:p>
            </p:txBody>
          </p:sp>
          <p:sp>
            <p:nvSpPr>
              <p:cNvPr id="137362" name="Text Box 146"/>
              <p:cNvSpPr txBox="1">
                <a:spLocks noChangeArrowheads="1"/>
              </p:cNvSpPr>
              <p:nvPr/>
            </p:nvSpPr>
            <p:spPr bwMode="auto">
              <a:xfrm>
                <a:off x="3094" y="2640"/>
                <a:ext cx="2234" cy="410"/>
              </a:xfrm>
              <a:prstGeom prst="rect">
                <a:avLst/>
              </a:prstGeom>
              <a:solidFill>
                <a:schemeClr val="bg1"/>
              </a:solidFill>
              <a:ln w="9525">
                <a:solidFill>
                  <a:srgbClr val="996633"/>
                </a:solidFill>
                <a:miter lim="800000"/>
                <a:headEnd/>
                <a:tailEnd/>
              </a:ln>
              <a:effectLst/>
            </p:spPr>
            <p:txBody>
              <a:bodyPr wrap="none">
                <a:spAutoFit/>
              </a:bodyPr>
              <a:lstStyle/>
              <a:p>
                <a:r>
                  <a:rPr lang="fr-FR" sz="3600" b="1">
                    <a:solidFill>
                      <a:srgbClr val="CC3300"/>
                    </a:solidFill>
                    <a:effectLst>
                      <a:outerShdw blurRad="38100" dist="38100" dir="2700000" algn="tl">
                        <a:srgbClr val="C0C0C0"/>
                      </a:outerShdw>
                    </a:effectLst>
                  </a:rPr>
                  <a:t>NeuroEctoderme</a:t>
                </a:r>
                <a:endParaRPr lang="fr-FR" b="1">
                  <a:solidFill>
                    <a:srgbClr val="CC3300"/>
                  </a:solidFill>
                  <a:effectLst>
                    <a:outerShdw blurRad="38100" dist="38100" dir="2700000" algn="tl">
                      <a:srgbClr val="C0C0C0"/>
                    </a:outerShdw>
                  </a:effectLst>
                </a:endParaRPr>
              </a:p>
            </p:txBody>
          </p:sp>
          <p:sp>
            <p:nvSpPr>
              <p:cNvPr id="137363" name="AutoShape 147"/>
              <p:cNvSpPr>
                <a:spLocks noChangeArrowheads="1"/>
              </p:cNvSpPr>
              <p:nvPr/>
            </p:nvSpPr>
            <p:spPr bwMode="auto">
              <a:xfrm>
                <a:off x="3024" y="3312"/>
                <a:ext cx="1632" cy="384"/>
              </a:xfrm>
              <a:prstGeom prst="bevel">
                <a:avLst>
                  <a:gd name="adj" fmla="val 12500"/>
                </a:avLst>
              </a:prstGeom>
              <a:solidFill>
                <a:srgbClr val="CC3300"/>
              </a:solidFill>
              <a:ln w="9525">
                <a:solidFill>
                  <a:srgbClr val="CC3300"/>
                </a:solidFill>
                <a:miter lim="800000"/>
                <a:headEnd/>
                <a:tailEnd/>
              </a:ln>
              <a:effectLst/>
            </p:spPr>
            <p:txBody>
              <a:bodyPr wrap="none" anchor="ctr"/>
              <a:lstStyle/>
              <a:p>
                <a:pPr algn="ctr"/>
                <a:r>
                  <a:rPr lang="fr-FR" sz="1800" b="1"/>
                  <a:t>DYSTROPHIE</a:t>
                </a:r>
              </a:p>
              <a:p>
                <a:pPr algn="ctr"/>
                <a:r>
                  <a:rPr lang="fr-FR" sz="1800" b="1"/>
                  <a:t>NEURO-CUTANEE</a:t>
                </a:r>
              </a:p>
            </p:txBody>
          </p:sp>
        </p:grpSp>
        <p:grpSp>
          <p:nvGrpSpPr>
            <p:cNvPr id="137236" name="Group 20"/>
            <p:cNvGrpSpPr>
              <a:grpSpLocks/>
            </p:cNvGrpSpPr>
            <p:nvPr/>
          </p:nvGrpSpPr>
          <p:grpSpPr bwMode="auto">
            <a:xfrm flipH="1">
              <a:off x="6000" y="3888"/>
              <a:ext cx="624" cy="688"/>
              <a:chOff x="4368" y="2496"/>
              <a:chExt cx="781" cy="880"/>
            </a:xfrm>
          </p:grpSpPr>
          <p:grpSp>
            <p:nvGrpSpPr>
              <p:cNvPr id="137237" name="Group 21"/>
              <p:cNvGrpSpPr>
                <a:grpSpLocks/>
              </p:cNvGrpSpPr>
              <p:nvPr/>
            </p:nvGrpSpPr>
            <p:grpSpPr bwMode="auto">
              <a:xfrm>
                <a:off x="4368" y="2496"/>
                <a:ext cx="781" cy="520"/>
                <a:chOff x="4368" y="2496"/>
                <a:chExt cx="781" cy="520"/>
              </a:xfrm>
            </p:grpSpPr>
            <p:grpSp>
              <p:nvGrpSpPr>
                <p:cNvPr id="137238" name="Group 22"/>
                <p:cNvGrpSpPr>
                  <a:grpSpLocks/>
                </p:cNvGrpSpPr>
                <p:nvPr/>
              </p:nvGrpSpPr>
              <p:grpSpPr bwMode="auto">
                <a:xfrm>
                  <a:off x="4368" y="2496"/>
                  <a:ext cx="781" cy="455"/>
                  <a:chOff x="4368" y="2496"/>
                  <a:chExt cx="781" cy="455"/>
                </a:xfrm>
              </p:grpSpPr>
              <p:sp>
                <p:nvSpPr>
                  <p:cNvPr id="137239" name="Freeform 23"/>
                  <p:cNvSpPr>
                    <a:spLocks/>
                  </p:cNvSpPr>
                  <p:nvPr/>
                </p:nvSpPr>
                <p:spPr bwMode="auto">
                  <a:xfrm>
                    <a:off x="4368" y="2496"/>
                    <a:ext cx="781" cy="455"/>
                  </a:xfrm>
                  <a:custGeom>
                    <a:avLst/>
                    <a:gdLst/>
                    <a:ahLst/>
                    <a:cxnLst>
                      <a:cxn ang="0">
                        <a:pos x="817" y="42"/>
                      </a:cxn>
                      <a:cxn ang="0">
                        <a:pos x="975" y="16"/>
                      </a:cxn>
                      <a:cxn ang="0">
                        <a:pos x="1155" y="0"/>
                      </a:cxn>
                      <a:cxn ang="0">
                        <a:pos x="1373" y="26"/>
                      </a:cxn>
                      <a:cxn ang="0">
                        <a:pos x="1653" y="95"/>
                      </a:cxn>
                      <a:cxn ang="0">
                        <a:pos x="1812" y="167"/>
                      </a:cxn>
                      <a:cxn ang="0">
                        <a:pos x="1922" y="249"/>
                      </a:cxn>
                      <a:cxn ang="0">
                        <a:pos x="1981" y="302"/>
                      </a:cxn>
                      <a:cxn ang="0">
                        <a:pos x="2086" y="341"/>
                      </a:cxn>
                      <a:cxn ang="0">
                        <a:pos x="2182" y="404"/>
                      </a:cxn>
                      <a:cxn ang="0">
                        <a:pos x="2237" y="491"/>
                      </a:cxn>
                      <a:cxn ang="0">
                        <a:pos x="2303" y="690"/>
                      </a:cxn>
                      <a:cxn ang="0">
                        <a:pos x="2342" y="829"/>
                      </a:cxn>
                      <a:cxn ang="0">
                        <a:pos x="2333" y="947"/>
                      </a:cxn>
                      <a:cxn ang="0">
                        <a:pos x="2306" y="1090"/>
                      </a:cxn>
                      <a:cxn ang="0">
                        <a:pos x="2265" y="1189"/>
                      </a:cxn>
                      <a:cxn ang="0">
                        <a:pos x="2208" y="1242"/>
                      </a:cxn>
                      <a:cxn ang="0">
                        <a:pos x="2138" y="1260"/>
                      </a:cxn>
                      <a:cxn ang="0">
                        <a:pos x="1937" y="1279"/>
                      </a:cxn>
                      <a:cxn ang="0">
                        <a:pos x="1609" y="1337"/>
                      </a:cxn>
                      <a:cxn ang="0">
                        <a:pos x="1272" y="1366"/>
                      </a:cxn>
                      <a:cxn ang="0">
                        <a:pos x="942" y="1329"/>
                      </a:cxn>
                      <a:cxn ang="0">
                        <a:pos x="769" y="1252"/>
                      </a:cxn>
                      <a:cxn ang="0">
                        <a:pos x="686" y="1205"/>
                      </a:cxn>
                      <a:cxn ang="0">
                        <a:pos x="608" y="1194"/>
                      </a:cxn>
                      <a:cxn ang="0">
                        <a:pos x="511" y="1164"/>
                      </a:cxn>
                      <a:cxn ang="0">
                        <a:pos x="446" y="1109"/>
                      </a:cxn>
                      <a:cxn ang="0">
                        <a:pos x="424" y="1038"/>
                      </a:cxn>
                      <a:cxn ang="0">
                        <a:pos x="372" y="984"/>
                      </a:cxn>
                      <a:cxn ang="0">
                        <a:pos x="252" y="942"/>
                      </a:cxn>
                      <a:cxn ang="0">
                        <a:pos x="140" y="910"/>
                      </a:cxn>
                      <a:cxn ang="0">
                        <a:pos x="54" y="861"/>
                      </a:cxn>
                      <a:cxn ang="0">
                        <a:pos x="17" y="783"/>
                      </a:cxn>
                      <a:cxn ang="0">
                        <a:pos x="0" y="675"/>
                      </a:cxn>
                      <a:cxn ang="0">
                        <a:pos x="26" y="543"/>
                      </a:cxn>
                      <a:cxn ang="0">
                        <a:pos x="107" y="406"/>
                      </a:cxn>
                      <a:cxn ang="0">
                        <a:pos x="234" y="307"/>
                      </a:cxn>
                      <a:cxn ang="0">
                        <a:pos x="358" y="259"/>
                      </a:cxn>
                      <a:cxn ang="0">
                        <a:pos x="458" y="233"/>
                      </a:cxn>
                      <a:cxn ang="0">
                        <a:pos x="598" y="141"/>
                      </a:cxn>
                      <a:cxn ang="0">
                        <a:pos x="744" y="66"/>
                      </a:cxn>
                    </a:cxnLst>
                    <a:rect l="0" t="0" r="r" b="b"/>
                    <a:pathLst>
                      <a:path w="2344" h="1366">
                        <a:moveTo>
                          <a:pt x="744" y="66"/>
                        </a:moveTo>
                        <a:lnTo>
                          <a:pt x="817" y="42"/>
                        </a:lnTo>
                        <a:lnTo>
                          <a:pt x="887" y="29"/>
                        </a:lnTo>
                        <a:lnTo>
                          <a:pt x="975" y="16"/>
                        </a:lnTo>
                        <a:lnTo>
                          <a:pt x="1073" y="5"/>
                        </a:lnTo>
                        <a:lnTo>
                          <a:pt x="1155" y="0"/>
                        </a:lnTo>
                        <a:lnTo>
                          <a:pt x="1250" y="6"/>
                        </a:lnTo>
                        <a:lnTo>
                          <a:pt x="1373" y="26"/>
                        </a:lnTo>
                        <a:lnTo>
                          <a:pt x="1528" y="58"/>
                        </a:lnTo>
                        <a:lnTo>
                          <a:pt x="1653" y="95"/>
                        </a:lnTo>
                        <a:lnTo>
                          <a:pt x="1758" y="137"/>
                        </a:lnTo>
                        <a:lnTo>
                          <a:pt x="1812" y="167"/>
                        </a:lnTo>
                        <a:lnTo>
                          <a:pt x="1858" y="196"/>
                        </a:lnTo>
                        <a:lnTo>
                          <a:pt x="1922" y="249"/>
                        </a:lnTo>
                        <a:lnTo>
                          <a:pt x="1948" y="279"/>
                        </a:lnTo>
                        <a:lnTo>
                          <a:pt x="1981" y="302"/>
                        </a:lnTo>
                        <a:lnTo>
                          <a:pt x="2032" y="323"/>
                        </a:lnTo>
                        <a:lnTo>
                          <a:pt x="2086" y="341"/>
                        </a:lnTo>
                        <a:lnTo>
                          <a:pt x="2139" y="367"/>
                        </a:lnTo>
                        <a:lnTo>
                          <a:pt x="2182" y="404"/>
                        </a:lnTo>
                        <a:lnTo>
                          <a:pt x="2206" y="435"/>
                        </a:lnTo>
                        <a:lnTo>
                          <a:pt x="2237" y="491"/>
                        </a:lnTo>
                        <a:lnTo>
                          <a:pt x="2274" y="586"/>
                        </a:lnTo>
                        <a:lnTo>
                          <a:pt x="2303" y="690"/>
                        </a:lnTo>
                        <a:lnTo>
                          <a:pt x="2328" y="777"/>
                        </a:lnTo>
                        <a:lnTo>
                          <a:pt x="2342" y="829"/>
                        </a:lnTo>
                        <a:lnTo>
                          <a:pt x="2344" y="886"/>
                        </a:lnTo>
                        <a:lnTo>
                          <a:pt x="2333" y="947"/>
                        </a:lnTo>
                        <a:lnTo>
                          <a:pt x="2320" y="1020"/>
                        </a:lnTo>
                        <a:lnTo>
                          <a:pt x="2306" y="1090"/>
                        </a:lnTo>
                        <a:lnTo>
                          <a:pt x="2288" y="1146"/>
                        </a:lnTo>
                        <a:lnTo>
                          <a:pt x="2265" y="1189"/>
                        </a:lnTo>
                        <a:lnTo>
                          <a:pt x="2241" y="1218"/>
                        </a:lnTo>
                        <a:lnTo>
                          <a:pt x="2208" y="1242"/>
                        </a:lnTo>
                        <a:lnTo>
                          <a:pt x="2181" y="1253"/>
                        </a:lnTo>
                        <a:lnTo>
                          <a:pt x="2138" y="1260"/>
                        </a:lnTo>
                        <a:lnTo>
                          <a:pt x="2040" y="1268"/>
                        </a:lnTo>
                        <a:lnTo>
                          <a:pt x="1937" y="1279"/>
                        </a:lnTo>
                        <a:lnTo>
                          <a:pt x="1835" y="1301"/>
                        </a:lnTo>
                        <a:lnTo>
                          <a:pt x="1609" y="1337"/>
                        </a:lnTo>
                        <a:lnTo>
                          <a:pt x="1477" y="1351"/>
                        </a:lnTo>
                        <a:lnTo>
                          <a:pt x="1272" y="1366"/>
                        </a:lnTo>
                        <a:lnTo>
                          <a:pt x="1118" y="1351"/>
                        </a:lnTo>
                        <a:lnTo>
                          <a:pt x="942" y="1329"/>
                        </a:lnTo>
                        <a:lnTo>
                          <a:pt x="818" y="1286"/>
                        </a:lnTo>
                        <a:lnTo>
                          <a:pt x="769" y="1252"/>
                        </a:lnTo>
                        <a:lnTo>
                          <a:pt x="733" y="1227"/>
                        </a:lnTo>
                        <a:lnTo>
                          <a:pt x="686" y="1205"/>
                        </a:lnTo>
                        <a:lnTo>
                          <a:pt x="644" y="1194"/>
                        </a:lnTo>
                        <a:lnTo>
                          <a:pt x="608" y="1194"/>
                        </a:lnTo>
                        <a:lnTo>
                          <a:pt x="570" y="1190"/>
                        </a:lnTo>
                        <a:lnTo>
                          <a:pt x="511" y="1164"/>
                        </a:lnTo>
                        <a:lnTo>
                          <a:pt x="470" y="1137"/>
                        </a:lnTo>
                        <a:lnTo>
                          <a:pt x="446" y="1109"/>
                        </a:lnTo>
                        <a:lnTo>
                          <a:pt x="434" y="1075"/>
                        </a:lnTo>
                        <a:lnTo>
                          <a:pt x="424" y="1038"/>
                        </a:lnTo>
                        <a:lnTo>
                          <a:pt x="409" y="1014"/>
                        </a:lnTo>
                        <a:lnTo>
                          <a:pt x="372" y="984"/>
                        </a:lnTo>
                        <a:lnTo>
                          <a:pt x="314" y="955"/>
                        </a:lnTo>
                        <a:lnTo>
                          <a:pt x="252" y="942"/>
                        </a:lnTo>
                        <a:lnTo>
                          <a:pt x="200" y="931"/>
                        </a:lnTo>
                        <a:lnTo>
                          <a:pt x="140" y="910"/>
                        </a:lnTo>
                        <a:lnTo>
                          <a:pt x="92" y="888"/>
                        </a:lnTo>
                        <a:lnTo>
                          <a:pt x="54" y="861"/>
                        </a:lnTo>
                        <a:lnTo>
                          <a:pt x="33" y="835"/>
                        </a:lnTo>
                        <a:lnTo>
                          <a:pt x="17" y="783"/>
                        </a:lnTo>
                        <a:lnTo>
                          <a:pt x="6" y="727"/>
                        </a:lnTo>
                        <a:lnTo>
                          <a:pt x="0" y="675"/>
                        </a:lnTo>
                        <a:lnTo>
                          <a:pt x="6" y="616"/>
                        </a:lnTo>
                        <a:lnTo>
                          <a:pt x="26" y="543"/>
                        </a:lnTo>
                        <a:lnTo>
                          <a:pt x="58" y="477"/>
                        </a:lnTo>
                        <a:lnTo>
                          <a:pt x="107" y="406"/>
                        </a:lnTo>
                        <a:lnTo>
                          <a:pt x="170" y="347"/>
                        </a:lnTo>
                        <a:lnTo>
                          <a:pt x="234" y="307"/>
                        </a:lnTo>
                        <a:lnTo>
                          <a:pt x="284" y="278"/>
                        </a:lnTo>
                        <a:lnTo>
                          <a:pt x="358" y="259"/>
                        </a:lnTo>
                        <a:lnTo>
                          <a:pt x="409" y="251"/>
                        </a:lnTo>
                        <a:lnTo>
                          <a:pt x="458" y="233"/>
                        </a:lnTo>
                        <a:lnTo>
                          <a:pt x="537" y="187"/>
                        </a:lnTo>
                        <a:lnTo>
                          <a:pt x="598" y="141"/>
                        </a:lnTo>
                        <a:lnTo>
                          <a:pt x="675" y="97"/>
                        </a:lnTo>
                        <a:lnTo>
                          <a:pt x="744" y="66"/>
                        </a:lnTo>
                        <a:close/>
                      </a:path>
                    </a:pathLst>
                  </a:custGeom>
                  <a:solidFill>
                    <a:srgbClr val="FFC0C0"/>
                  </a:solidFill>
                  <a:ln w="9525">
                    <a:noFill/>
                    <a:round/>
                    <a:headEnd/>
                    <a:tailEnd/>
                  </a:ln>
                </p:spPr>
                <p:txBody>
                  <a:bodyPr/>
                  <a:lstStyle/>
                  <a:p>
                    <a:endParaRPr lang="fr-FR"/>
                  </a:p>
                </p:txBody>
              </p:sp>
              <p:grpSp>
                <p:nvGrpSpPr>
                  <p:cNvPr id="137240" name="Group 24"/>
                  <p:cNvGrpSpPr>
                    <a:grpSpLocks/>
                  </p:cNvGrpSpPr>
                  <p:nvPr/>
                </p:nvGrpSpPr>
                <p:grpSpPr bwMode="auto">
                  <a:xfrm>
                    <a:off x="4387" y="2509"/>
                    <a:ext cx="735" cy="369"/>
                    <a:chOff x="4387" y="2509"/>
                    <a:chExt cx="735" cy="369"/>
                  </a:xfrm>
                </p:grpSpPr>
                <p:grpSp>
                  <p:nvGrpSpPr>
                    <p:cNvPr id="137241" name="Group 25"/>
                    <p:cNvGrpSpPr>
                      <a:grpSpLocks/>
                    </p:cNvGrpSpPr>
                    <p:nvPr/>
                  </p:nvGrpSpPr>
                  <p:grpSpPr bwMode="auto">
                    <a:xfrm>
                      <a:off x="4387" y="2668"/>
                      <a:ext cx="132" cy="178"/>
                      <a:chOff x="4387" y="2668"/>
                      <a:chExt cx="132" cy="178"/>
                    </a:xfrm>
                  </p:grpSpPr>
                  <p:sp>
                    <p:nvSpPr>
                      <p:cNvPr id="137242" name="Freeform 26"/>
                      <p:cNvSpPr>
                        <a:spLocks/>
                      </p:cNvSpPr>
                      <p:nvPr/>
                    </p:nvSpPr>
                    <p:spPr bwMode="auto">
                      <a:xfrm>
                        <a:off x="4387" y="2668"/>
                        <a:ext cx="132" cy="178"/>
                      </a:xfrm>
                      <a:custGeom>
                        <a:avLst/>
                        <a:gdLst/>
                        <a:ahLst/>
                        <a:cxnLst>
                          <a:cxn ang="0">
                            <a:pos x="6" y="0"/>
                          </a:cxn>
                          <a:cxn ang="0">
                            <a:pos x="3" y="21"/>
                          </a:cxn>
                          <a:cxn ang="0">
                            <a:pos x="0" y="48"/>
                          </a:cxn>
                          <a:cxn ang="0">
                            <a:pos x="3" y="72"/>
                          </a:cxn>
                          <a:cxn ang="0">
                            <a:pos x="10" y="99"/>
                          </a:cxn>
                          <a:cxn ang="0">
                            <a:pos x="19" y="121"/>
                          </a:cxn>
                          <a:cxn ang="0">
                            <a:pos x="36" y="147"/>
                          </a:cxn>
                          <a:cxn ang="0">
                            <a:pos x="55" y="171"/>
                          </a:cxn>
                          <a:cxn ang="0">
                            <a:pos x="85" y="190"/>
                          </a:cxn>
                          <a:cxn ang="0">
                            <a:pos x="116" y="202"/>
                          </a:cxn>
                          <a:cxn ang="0">
                            <a:pos x="146" y="216"/>
                          </a:cxn>
                          <a:cxn ang="0">
                            <a:pos x="152" y="239"/>
                          </a:cxn>
                          <a:cxn ang="0">
                            <a:pos x="163" y="269"/>
                          </a:cxn>
                          <a:cxn ang="0">
                            <a:pos x="182" y="297"/>
                          </a:cxn>
                          <a:cxn ang="0">
                            <a:pos x="205" y="327"/>
                          </a:cxn>
                          <a:cxn ang="0">
                            <a:pos x="242" y="361"/>
                          </a:cxn>
                          <a:cxn ang="0">
                            <a:pos x="271" y="386"/>
                          </a:cxn>
                          <a:cxn ang="0">
                            <a:pos x="293" y="398"/>
                          </a:cxn>
                          <a:cxn ang="0">
                            <a:pos x="330" y="413"/>
                          </a:cxn>
                          <a:cxn ang="0">
                            <a:pos x="369" y="424"/>
                          </a:cxn>
                          <a:cxn ang="0">
                            <a:pos x="385" y="430"/>
                          </a:cxn>
                          <a:cxn ang="0">
                            <a:pos x="395" y="441"/>
                          </a:cxn>
                          <a:cxn ang="0">
                            <a:pos x="398" y="455"/>
                          </a:cxn>
                          <a:cxn ang="0">
                            <a:pos x="392" y="500"/>
                          </a:cxn>
                          <a:cxn ang="0">
                            <a:pos x="384" y="534"/>
                          </a:cxn>
                        </a:cxnLst>
                        <a:rect l="0" t="0" r="r" b="b"/>
                        <a:pathLst>
                          <a:path w="398" h="534">
                            <a:moveTo>
                              <a:pt x="6" y="0"/>
                            </a:moveTo>
                            <a:lnTo>
                              <a:pt x="3" y="21"/>
                            </a:lnTo>
                            <a:lnTo>
                              <a:pt x="0" y="48"/>
                            </a:lnTo>
                            <a:lnTo>
                              <a:pt x="3" y="72"/>
                            </a:lnTo>
                            <a:lnTo>
                              <a:pt x="10" y="99"/>
                            </a:lnTo>
                            <a:lnTo>
                              <a:pt x="19" y="121"/>
                            </a:lnTo>
                            <a:lnTo>
                              <a:pt x="36" y="147"/>
                            </a:lnTo>
                            <a:lnTo>
                              <a:pt x="55" y="171"/>
                            </a:lnTo>
                            <a:lnTo>
                              <a:pt x="85" y="190"/>
                            </a:lnTo>
                            <a:lnTo>
                              <a:pt x="116" y="202"/>
                            </a:lnTo>
                            <a:lnTo>
                              <a:pt x="146" y="216"/>
                            </a:lnTo>
                            <a:lnTo>
                              <a:pt x="152" y="239"/>
                            </a:lnTo>
                            <a:lnTo>
                              <a:pt x="163" y="269"/>
                            </a:lnTo>
                            <a:lnTo>
                              <a:pt x="182" y="297"/>
                            </a:lnTo>
                            <a:lnTo>
                              <a:pt x="205" y="327"/>
                            </a:lnTo>
                            <a:lnTo>
                              <a:pt x="242" y="361"/>
                            </a:lnTo>
                            <a:lnTo>
                              <a:pt x="271" y="386"/>
                            </a:lnTo>
                            <a:lnTo>
                              <a:pt x="293" y="398"/>
                            </a:lnTo>
                            <a:lnTo>
                              <a:pt x="330" y="413"/>
                            </a:lnTo>
                            <a:lnTo>
                              <a:pt x="369" y="424"/>
                            </a:lnTo>
                            <a:lnTo>
                              <a:pt x="385" y="430"/>
                            </a:lnTo>
                            <a:lnTo>
                              <a:pt x="395" y="441"/>
                            </a:lnTo>
                            <a:lnTo>
                              <a:pt x="398" y="455"/>
                            </a:lnTo>
                            <a:lnTo>
                              <a:pt x="392" y="500"/>
                            </a:lnTo>
                            <a:lnTo>
                              <a:pt x="384" y="534"/>
                            </a:lnTo>
                          </a:path>
                        </a:pathLst>
                      </a:custGeom>
                      <a:noFill/>
                      <a:ln w="11113">
                        <a:solidFill>
                          <a:srgbClr val="FF8080"/>
                        </a:solidFill>
                        <a:prstDash val="solid"/>
                        <a:round/>
                        <a:headEnd/>
                        <a:tailEnd/>
                      </a:ln>
                    </p:spPr>
                    <p:txBody>
                      <a:bodyPr/>
                      <a:lstStyle/>
                      <a:p>
                        <a:endParaRPr lang="fr-FR"/>
                      </a:p>
                    </p:txBody>
                  </p:sp>
                  <p:sp>
                    <p:nvSpPr>
                      <p:cNvPr id="137243" name="Freeform 27"/>
                      <p:cNvSpPr>
                        <a:spLocks/>
                      </p:cNvSpPr>
                      <p:nvPr/>
                    </p:nvSpPr>
                    <p:spPr bwMode="auto">
                      <a:xfrm>
                        <a:off x="4435" y="2689"/>
                        <a:ext cx="7" cy="51"/>
                      </a:xfrm>
                      <a:custGeom>
                        <a:avLst/>
                        <a:gdLst/>
                        <a:ahLst/>
                        <a:cxnLst>
                          <a:cxn ang="0">
                            <a:pos x="14" y="0"/>
                          </a:cxn>
                          <a:cxn ang="0">
                            <a:pos x="17" y="43"/>
                          </a:cxn>
                          <a:cxn ang="0">
                            <a:pos x="21" y="80"/>
                          </a:cxn>
                          <a:cxn ang="0">
                            <a:pos x="15" y="117"/>
                          </a:cxn>
                          <a:cxn ang="0">
                            <a:pos x="0" y="152"/>
                          </a:cxn>
                        </a:cxnLst>
                        <a:rect l="0" t="0" r="r" b="b"/>
                        <a:pathLst>
                          <a:path w="21" h="152">
                            <a:moveTo>
                              <a:pt x="14" y="0"/>
                            </a:moveTo>
                            <a:lnTo>
                              <a:pt x="17" y="43"/>
                            </a:lnTo>
                            <a:lnTo>
                              <a:pt x="21" y="80"/>
                            </a:lnTo>
                            <a:lnTo>
                              <a:pt x="15" y="117"/>
                            </a:lnTo>
                            <a:lnTo>
                              <a:pt x="0" y="152"/>
                            </a:lnTo>
                          </a:path>
                        </a:pathLst>
                      </a:custGeom>
                      <a:noFill/>
                      <a:ln w="11113">
                        <a:solidFill>
                          <a:srgbClr val="FF8080"/>
                        </a:solidFill>
                        <a:prstDash val="solid"/>
                        <a:round/>
                        <a:headEnd/>
                        <a:tailEnd/>
                      </a:ln>
                    </p:spPr>
                    <p:txBody>
                      <a:bodyPr/>
                      <a:lstStyle/>
                      <a:p>
                        <a:endParaRPr lang="fr-FR"/>
                      </a:p>
                    </p:txBody>
                  </p:sp>
                </p:grpSp>
                <p:sp>
                  <p:nvSpPr>
                    <p:cNvPr id="137244" name="Freeform 28"/>
                    <p:cNvSpPr>
                      <a:spLocks/>
                    </p:cNvSpPr>
                    <p:nvPr/>
                  </p:nvSpPr>
                  <p:spPr bwMode="auto">
                    <a:xfrm>
                      <a:off x="4503" y="2714"/>
                      <a:ext cx="125" cy="93"/>
                    </a:xfrm>
                    <a:custGeom>
                      <a:avLst/>
                      <a:gdLst/>
                      <a:ahLst/>
                      <a:cxnLst>
                        <a:cxn ang="0">
                          <a:pos x="0" y="0"/>
                        </a:cxn>
                        <a:cxn ang="0">
                          <a:pos x="8" y="40"/>
                        </a:cxn>
                        <a:cxn ang="0">
                          <a:pos x="21" y="89"/>
                        </a:cxn>
                        <a:cxn ang="0">
                          <a:pos x="33" y="122"/>
                        </a:cxn>
                        <a:cxn ang="0">
                          <a:pos x="48" y="143"/>
                        </a:cxn>
                        <a:cxn ang="0">
                          <a:pos x="84" y="167"/>
                        </a:cxn>
                        <a:cxn ang="0">
                          <a:pos x="113" y="178"/>
                        </a:cxn>
                        <a:cxn ang="0">
                          <a:pos x="146" y="191"/>
                        </a:cxn>
                        <a:cxn ang="0">
                          <a:pos x="194" y="213"/>
                        </a:cxn>
                        <a:cxn ang="0">
                          <a:pos x="238" y="243"/>
                        </a:cxn>
                        <a:cxn ang="0">
                          <a:pos x="270" y="266"/>
                        </a:cxn>
                        <a:cxn ang="0">
                          <a:pos x="297" y="274"/>
                        </a:cxn>
                        <a:cxn ang="0">
                          <a:pos x="330" y="280"/>
                        </a:cxn>
                        <a:cxn ang="0">
                          <a:pos x="374" y="276"/>
                        </a:cxn>
                        <a:cxn ang="0">
                          <a:pos x="376" y="276"/>
                        </a:cxn>
                      </a:cxnLst>
                      <a:rect l="0" t="0" r="r" b="b"/>
                      <a:pathLst>
                        <a:path w="376" h="280">
                          <a:moveTo>
                            <a:pt x="0" y="0"/>
                          </a:moveTo>
                          <a:lnTo>
                            <a:pt x="8" y="40"/>
                          </a:lnTo>
                          <a:lnTo>
                            <a:pt x="21" y="89"/>
                          </a:lnTo>
                          <a:lnTo>
                            <a:pt x="33" y="122"/>
                          </a:lnTo>
                          <a:lnTo>
                            <a:pt x="48" y="143"/>
                          </a:lnTo>
                          <a:lnTo>
                            <a:pt x="84" y="167"/>
                          </a:lnTo>
                          <a:lnTo>
                            <a:pt x="113" y="178"/>
                          </a:lnTo>
                          <a:lnTo>
                            <a:pt x="146" y="191"/>
                          </a:lnTo>
                          <a:lnTo>
                            <a:pt x="194" y="213"/>
                          </a:lnTo>
                          <a:lnTo>
                            <a:pt x="238" y="243"/>
                          </a:lnTo>
                          <a:lnTo>
                            <a:pt x="270" y="266"/>
                          </a:lnTo>
                          <a:lnTo>
                            <a:pt x="297" y="274"/>
                          </a:lnTo>
                          <a:lnTo>
                            <a:pt x="330" y="280"/>
                          </a:lnTo>
                          <a:lnTo>
                            <a:pt x="374" y="276"/>
                          </a:lnTo>
                          <a:lnTo>
                            <a:pt x="376" y="276"/>
                          </a:lnTo>
                        </a:path>
                      </a:pathLst>
                    </a:custGeom>
                    <a:noFill/>
                    <a:ln w="11113">
                      <a:solidFill>
                        <a:srgbClr val="FF8080"/>
                      </a:solidFill>
                      <a:prstDash val="solid"/>
                      <a:round/>
                      <a:headEnd/>
                      <a:tailEnd/>
                    </a:ln>
                  </p:spPr>
                  <p:txBody>
                    <a:bodyPr/>
                    <a:lstStyle/>
                    <a:p>
                      <a:endParaRPr lang="fr-FR"/>
                    </a:p>
                  </p:txBody>
                </p:sp>
                <p:sp>
                  <p:nvSpPr>
                    <p:cNvPr id="137245" name="Freeform 29"/>
                    <p:cNvSpPr>
                      <a:spLocks/>
                    </p:cNvSpPr>
                    <p:nvPr/>
                  </p:nvSpPr>
                  <p:spPr bwMode="auto">
                    <a:xfrm>
                      <a:off x="4512" y="2636"/>
                      <a:ext cx="86" cy="24"/>
                    </a:xfrm>
                    <a:custGeom>
                      <a:avLst/>
                      <a:gdLst/>
                      <a:ahLst/>
                      <a:cxnLst>
                        <a:cxn ang="0">
                          <a:pos x="0" y="72"/>
                        </a:cxn>
                        <a:cxn ang="0">
                          <a:pos x="34" y="50"/>
                        </a:cxn>
                        <a:cxn ang="0">
                          <a:pos x="64" y="31"/>
                        </a:cxn>
                        <a:cxn ang="0">
                          <a:pos x="106" y="13"/>
                        </a:cxn>
                        <a:cxn ang="0">
                          <a:pos x="143" y="5"/>
                        </a:cxn>
                        <a:cxn ang="0">
                          <a:pos x="183" y="0"/>
                        </a:cxn>
                        <a:cxn ang="0">
                          <a:pos x="221" y="4"/>
                        </a:cxn>
                        <a:cxn ang="0">
                          <a:pos x="258" y="13"/>
                        </a:cxn>
                      </a:cxnLst>
                      <a:rect l="0" t="0" r="r" b="b"/>
                      <a:pathLst>
                        <a:path w="258" h="72">
                          <a:moveTo>
                            <a:pt x="0" y="72"/>
                          </a:moveTo>
                          <a:lnTo>
                            <a:pt x="34" y="50"/>
                          </a:lnTo>
                          <a:lnTo>
                            <a:pt x="64" y="31"/>
                          </a:lnTo>
                          <a:lnTo>
                            <a:pt x="106" y="13"/>
                          </a:lnTo>
                          <a:lnTo>
                            <a:pt x="143" y="5"/>
                          </a:lnTo>
                          <a:lnTo>
                            <a:pt x="183" y="0"/>
                          </a:lnTo>
                          <a:lnTo>
                            <a:pt x="221" y="4"/>
                          </a:lnTo>
                          <a:lnTo>
                            <a:pt x="258" y="13"/>
                          </a:lnTo>
                        </a:path>
                      </a:pathLst>
                    </a:custGeom>
                    <a:noFill/>
                    <a:ln w="11113">
                      <a:solidFill>
                        <a:srgbClr val="FF8080"/>
                      </a:solidFill>
                      <a:prstDash val="solid"/>
                      <a:round/>
                      <a:headEnd/>
                      <a:tailEnd/>
                    </a:ln>
                  </p:spPr>
                  <p:txBody>
                    <a:bodyPr/>
                    <a:lstStyle/>
                    <a:p>
                      <a:endParaRPr lang="fr-FR"/>
                    </a:p>
                  </p:txBody>
                </p:sp>
                <p:sp>
                  <p:nvSpPr>
                    <p:cNvPr id="137246" name="Freeform 30"/>
                    <p:cNvSpPr>
                      <a:spLocks/>
                    </p:cNvSpPr>
                    <p:nvPr/>
                  </p:nvSpPr>
                  <p:spPr bwMode="auto">
                    <a:xfrm>
                      <a:off x="4477" y="2590"/>
                      <a:ext cx="25" cy="115"/>
                    </a:xfrm>
                    <a:custGeom>
                      <a:avLst/>
                      <a:gdLst/>
                      <a:ahLst/>
                      <a:cxnLst>
                        <a:cxn ang="0">
                          <a:pos x="29" y="0"/>
                        </a:cxn>
                        <a:cxn ang="0">
                          <a:pos x="49" y="31"/>
                        </a:cxn>
                        <a:cxn ang="0">
                          <a:pos x="62" y="56"/>
                        </a:cxn>
                        <a:cxn ang="0">
                          <a:pos x="73" y="90"/>
                        </a:cxn>
                        <a:cxn ang="0">
                          <a:pos x="77" y="131"/>
                        </a:cxn>
                        <a:cxn ang="0">
                          <a:pos x="73" y="179"/>
                        </a:cxn>
                        <a:cxn ang="0">
                          <a:pos x="66" y="226"/>
                        </a:cxn>
                        <a:cxn ang="0">
                          <a:pos x="55" y="263"/>
                        </a:cxn>
                        <a:cxn ang="0">
                          <a:pos x="40" y="288"/>
                        </a:cxn>
                        <a:cxn ang="0">
                          <a:pos x="18" y="322"/>
                        </a:cxn>
                        <a:cxn ang="0">
                          <a:pos x="0" y="344"/>
                        </a:cxn>
                      </a:cxnLst>
                      <a:rect l="0" t="0" r="r" b="b"/>
                      <a:pathLst>
                        <a:path w="77" h="344">
                          <a:moveTo>
                            <a:pt x="29" y="0"/>
                          </a:moveTo>
                          <a:lnTo>
                            <a:pt x="49" y="31"/>
                          </a:lnTo>
                          <a:lnTo>
                            <a:pt x="62" y="56"/>
                          </a:lnTo>
                          <a:lnTo>
                            <a:pt x="73" y="90"/>
                          </a:lnTo>
                          <a:lnTo>
                            <a:pt x="77" y="131"/>
                          </a:lnTo>
                          <a:lnTo>
                            <a:pt x="73" y="179"/>
                          </a:lnTo>
                          <a:lnTo>
                            <a:pt x="66" y="226"/>
                          </a:lnTo>
                          <a:lnTo>
                            <a:pt x="55" y="263"/>
                          </a:lnTo>
                          <a:lnTo>
                            <a:pt x="40" y="288"/>
                          </a:lnTo>
                          <a:lnTo>
                            <a:pt x="18" y="322"/>
                          </a:lnTo>
                          <a:lnTo>
                            <a:pt x="0" y="344"/>
                          </a:lnTo>
                        </a:path>
                      </a:pathLst>
                    </a:custGeom>
                    <a:noFill/>
                    <a:ln w="11113">
                      <a:solidFill>
                        <a:srgbClr val="FF8080"/>
                      </a:solidFill>
                      <a:prstDash val="solid"/>
                      <a:round/>
                      <a:headEnd/>
                      <a:tailEnd/>
                    </a:ln>
                  </p:spPr>
                  <p:txBody>
                    <a:bodyPr/>
                    <a:lstStyle/>
                    <a:p>
                      <a:endParaRPr lang="fr-FR"/>
                    </a:p>
                  </p:txBody>
                </p:sp>
                <p:sp>
                  <p:nvSpPr>
                    <p:cNvPr id="137247" name="Freeform 31"/>
                    <p:cNvSpPr>
                      <a:spLocks/>
                    </p:cNvSpPr>
                    <p:nvPr/>
                  </p:nvSpPr>
                  <p:spPr bwMode="auto">
                    <a:xfrm>
                      <a:off x="4512" y="2552"/>
                      <a:ext cx="68" cy="55"/>
                    </a:xfrm>
                    <a:custGeom>
                      <a:avLst/>
                      <a:gdLst/>
                      <a:ahLst/>
                      <a:cxnLst>
                        <a:cxn ang="0">
                          <a:pos x="0" y="166"/>
                        </a:cxn>
                        <a:cxn ang="0">
                          <a:pos x="48" y="125"/>
                        </a:cxn>
                        <a:cxn ang="0">
                          <a:pos x="92" y="87"/>
                        </a:cxn>
                        <a:cxn ang="0">
                          <a:pos x="140" y="46"/>
                        </a:cxn>
                        <a:cxn ang="0">
                          <a:pos x="203" y="0"/>
                        </a:cxn>
                      </a:cxnLst>
                      <a:rect l="0" t="0" r="r" b="b"/>
                      <a:pathLst>
                        <a:path w="203" h="166">
                          <a:moveTo>
                            <a:pt x="0" y="166"/>
                          </a:moveTo>
                          <a:lnTo>
                            <a:pt x="48" y="125"/>
                          </a:lnTo>
                          <a:lnTo>
                            <a:pt x="92" y="87"/>
                          </a:lnTo>
                          <a:lnTo>
                            <a:pt x="140" y="46"/>
                          </a:lnTo>
                          <a:lnTo>
                            <a:pt x="203" y="0"/>
                          </a:lnTo>
                        </a:path>
                      </a:pathLst>
                    </a:custGeom>
                    <a:noFill/>
                    <a:ln w="11113">
                      <a:solidFill>
                        <a:srgbClr val="FF8080"/>
                      </a:solidFill>
                      <a:prstDash val="solid"/>
                      <a:round/>
                      <a:headEnd/>
                      <a:tailEnd/>
                    </a:ln>
                  </p:spPr>
                  <p:txBody>
                    <a:bodyPr/>
                    <a:lstStyle/>
                    <a:p>
                      <a:endParaRPr lang="fr-FR"/>
                    </a:p>
                  </p:txBody>
                </p:sp>
                <p:sp>
                  <p:nvSpPr>
                    <p:cNvPr id="137248" name="Freeform 32"/>
                    <p:cNvSpPr>
                      <a:spLocks/>
                    </p:cNvSpPr>
                    <p:nvPr/>
                  </p:nvSpPr>
                  <p:spPr bwMode="auto">
                    <a:xfrm>
                      <a:off x="4707" y="2509"/>
                      <a:ext cx="35" cy="26"/>
                    </a:xfrm>
                    <a:custGeom>
                      <a:avLst/>
                      <a:gdLst/>
                      <a:ahLst/>
                      <a:cxnLst>
                        <a:cxn ang="0">
                          <a:pos x="0" y="78"/>
                        </a:cxn>
                        <a:cxn ang="0">
                          <a:pos x="40" y="45"/>
                        </a:cxn>
                        <a:cxn ang="0">
                          <a:pos x="106" y="0"/>
                        </a:cxn>
                      </a:cxnLst>
                      <a:rect l="0" t="0" r="r" b="b"/>
                      <a:pathLst>
                        <a:path w="106" h="78">
                          <a:moveTo>
                            <a:pt x="0" y="78"/>
                          </a:moveTo>
                          <a:lnTo>
                            <a:pt x="40" y="45"/>
                          </a:lnTo>
                          <a:lnTo>
                            <a:pt x="106" y="0"/>
                          </a:lnTo>
                        </a:path>
                      </a:pathLst>
                    </a:custGeom>
                    <a:noFill/>
                    <a:ln w="11113">
                      <a:solidFill>
                        <a:srgbClr val="FF8080"/>
                      </a:solidFill>
                      <a:prstDash val="solid"/>
                      <a:round/>
                      <a:headEnd/>
                      <a:tailEnd/>
                    </a:ln>
                  </p:spPr>
                  <p:txBody>
                    <a:bodyPr/>
                    <a:lstStyle/>
                    <a:p>
                      <a:endParaRPr lang="fr-FR"/>
                    </a:p>
                  </p:txBody>
                </p:sp>
                <p:sp>
                  <p:nvSpPr>
                    <p:cNvPr id="137249" name="Freeform 33"/>
                    <p:cNvSpPr>
                      <a:spLocks/>
                    </p:cNvSpPr>
                    <p:nvPr/>
                  </p:nvSpPr>
                  <p:spPr bwMode="auto">
                    <a:xfrm>
                      <a:off x="4609" y="2528"/>
                      <a:ext cx="261" cy="69"/>
                    </a:xfrm>
                    <a:custGeom>
                      <a:avLst/>
                      <a:gdLst/>
                      <a:ahLst/>
                      <a:cxnLst>
                        <a:cxn ang="0">
                          <a:pos x="0" y="206"/>
                        </a:cxn>
                        <a:cxn ang="0">
                          <a:pos x="29" y="197"/>
                        </a:cxn>
                        <a:cxn ang="0">
                          <a:pos x="51" y="187"/>
                        </a:cxn>
                        <a:cxn ang="0">
                          <a:pos x="70" y="176"/>
                        </a:cxn>
                        <a:cxn ang="0">
                          <a:pos x="86" y="157"/>
                        </a:cxn>
                        <a:cxn ang="0">
                          <a:pos x="93" y="132"/>
                        </a:cxn>
                        <a:cxn ang="0">
                          <a:pos x="97" y="106"/>
                        </a:cxn>
                        <a:cxn ang="0">
                          <a:pos x="107" y="136"/>
                        </a:cxn>
                        <a:cxn ang="0">
                          <a:pos x="120" y="153"/>
                        </a:cxn>
                        <a:cxn ang="0">
                          <a:pos x="140" y="164"/>
                        </a:cxn>
                        <a:cxn ang="0">
                          <a:pos x="168" y="173"/>
                        </a:cxn>
                        <a:cxn ang="0">
                          <a:pos x="198" y="175"/>
                        </a:cxn>
                        <a:cxn ang="0">
                          <a:pos x="249" y="171"/>
                        </a:cxn>
                        <a:cxn ang="0">
                          <a:pos x="300" y="164"/>
                        </a:cxn>
                        <a:cxn ang="0">
                          <a:pos x="345" y="158"/>
                        </a:cxn>
                        <a:cxn ang="0">
                          <a:pos x="382" y="149"/>
                        </a:cxn>
                        <a:cxn ang="0">
                          <a:pos x="423" y="131"/>
                        </a:cxn>
                        <a:cxn ang="0">
                          <a:pos x="453" y="112"/>
                        </a:cxn>
                        <a:cxn ang="0">
                          <a:pos x="483" y="91"/>
                        </a:cxn>
                        <a:cxn ang="0">
                          <a:pos x="502" y="62"/>
                        </a:cxn>
                        <a:cxn ang="0">
                          <a:pos x="516" y="84"/>
                        </a:cxn>
                        <a:cxn ang="0">
                          <a:pos x="530" y="101"/>
                        </a:cxn>
                        <a:cxn ang="0">
                          <a:pos x="550" y="117"/>
                        </a:cxn>
                        <a:cxn ang="0">
                          <a:pos x="582" y="127"/>
                        </a:cxn>
                        <a:cxn ang="0">
                          <a:pos x="620" y="131"/>
                        </a:cxn>
                        <a:cxn ang="0">
                          <a:pos x="652" y="127"/>
                        </a:cxn>
                        <a:cxn ang="0">
                          <a:pos x="674" y="121"/>
                        </a:cxn>
                        <a:cxn ang="0">
                          <a:pos x="707" y="112"/>
                        </a:cxn>
                        <a:cxn ang="0">
                          <a:pos x="730" y="101"/>
                        </a:cxn>
                        <a:cxn ang="0">
                          <a:pos x="749" y="88"/>
                        </a:cxn>
                        <a:cxn ang="0">
                          <a:pos x="762" y="65"/>
                        </a:cxn>
                        <a:cxn ang="0">
                          <a:pos x="771" y="40"/>
                        </a:cxn>
                        <a:cxn ang="0">
                          <a:pos x="782" y="0"/>
                        </a:cxn>
                      </a:cxnLst>
                      <a:rect l="0" t="0" r="r" b="b"/>
                      <a:pathLst>
                        <a:path w="782" h="206">
                          <a:moveTo>
                            <a:pt x="0" y="206"/>
                          </a:moveTo>
                          <a:lnTo>
                            <a:pt x="29" y="197"/>
                          </a:lnTo>
                          <a:lnTo>
                            <a:pt x="51" y="187"/>
                          </a:lnTo>
                          <a:lnTo>
                            <a:pt x="70" y="176"/>
                          </a:lnTo>
                          <a:lnTo>
                            <a:pt x="86" y="157"/>
                          </a:lnTo>
                          <a:lnTo>
                            <a:pt x="93" y="132"/>
                          </a:lnTo>
                          <a:lnTo>
                            <a:pt x="97" y="106"/>
                          </a:lnTo>
                          <a:lnTo>
                            <a:pt x="107" y="136"/>
                          </a:lnTo>
                          <a:lnTo>
                            <a:pt x="120" y="153"/>
                          </a:lnTo>
                          <a:lnTo>
                            <a:pt x="140" y="164"/>
                          </a:lnTo>
                          <a:lnTo>
                            <a:pt x="168" y="173"/>
                          </a:lnTo>
                          <a:lnTo>
                            <a:pt x="198" y="175"/>
                          </a:lnTo>
                          <a:lnTo>
                            <a:pt x="249" y="171"/>
                          </a:lnTo>
                          <a:lnTo>
                            <a:pt x="300" y="164"/>
                          </a:lnTo>
                          <a:lnTo>
                            <a:pt x="345" y="158"/>
                          </a:lnTo>
                          <a:lnTo>
                            <a:pt x="382" y="149"/>
                          </a:lnTo>
                          <a:lnTo>
                            <a:pt x="423" y="131"/>
                          </a:lnTo>
                          <a:lnTo>
                            <a:pt x="453" y="112"/>
                          </a:lnTo>
                          <a:lnTo>
                            <a:pt x="483" y="91"/>
                          </a:lnTo>
                          <a:lnTo>
                            <a:pt x="502" y="62"/>
                          </a:lnTo>
                          <a:lnTo>
                            <a:pt x="516" y="84"/>
                          </a:lnTo>
                          <a:lnTo>
                            <a:pt x="530" y="101"/>
                          </a:lnTo>
                          <a:lnTo>
                            <a:pt x="550" y="117"/>
                          </a:lnTo>
                          <a:lnTo>
                            <a:pt x="582" y="127"/>
                          </a:lnTo>
                          <a:lnTo>
                            <a:pt x="620" y="131"/>
                          </a:lnTo>
                          <a:lnTo>
                            <a:pt x="652" y="127"/>
                          </a:lnTo>
                          <a:lnTo>
                            <a:pt x="674" y="121"/>
                          </a:lnTo>
                          <a:lnTo>
                            <a:pt x="707" y="112"/>
                          </a:lnTo>
                          <a:lnTo>
                            <a:pt x="730" y="101"/>
                          </a:lnTo>
                          <a:lnTo>
                            <a:pt x="749" y="88"/>
                          </a:lnTo>
                          <a:lnTo>
                            <a:pt x="762" y="65"/>
                          </a:lnTo>
                          <a:lnTo>
                            <a:pt x="771" y="40"/>
                          </a:lnTo>
                          <a:lnTo>
                            <a:pt x="782" y="0"/>
                          </a:lnTo>
                        </a:path>
                      </a:pathLst>
                    </a:custGeom>
                    <a:noFill/>
                    <a:ln w="11113">
                      <a:solidFill>
                        <a:srgbClr val="FF8080"/>
                      </a:solidFill>
                      <a:prstDash val="solid"/>
                      <a:round/>
                      <a:headEnd/>
                      <a:tailEnd/>
                    </a:ln>
                  </p:spPr>
                  <p:txBody>
                    <a:bodyPr/>
                    <a:lstStyle/>
                    <a:p>
                      <a:endParaRPr lang="fr-FR"/>
                    </a:p>
                  </p:txBody>
                </p:sp>
                <p:sp>
                  <p:nvSpPr>
                    <p:cNvPr id="137250" name="Freeform 34"/>
                    <p:cNvSpPr>
                      <a:spLocks/>
                    </p:cNvSpPr>
                    <p:nvPr/>
                  </p:nvSpPr>
                  <p:spPr bwMode="auto">
                    <a:xfrm>
                      <a:off x="4582" y="2635"/>
                      <a:ext cx="292" cy="57"/>
                    </a:xfrm>
                    <a:custGeom>
                      <a:avLst/>
                      <a:gdLst/>
                      <a:ahLst/>
                      <a:cxnLst>
                        <a:cxn ang="0">
                          <a:pos x="0" y="111"/>
                        </a:cxn>
                        <a:cxn ang="0">
                          <a:pos x="32" y="88"/>
                        </a:cxn>
                        <a:cxn ang="0">
                          <a:pos x="66" y="63"/>
                        </a:cxn>
                        <a:cxn ang="0">
                          <a:pos x="99" y="44"/>
                        </a:cxn>
                        <a:cxn ang="0">
                          <a:pos x="132" y="29"/>
                        </a:cxn>
                        <a:cxn ang="0">
                          <a:pos x="168" y="14"/>
                        </a:cxn>
                        <a:cxn ang="0">
                          <a:pos x="190" y="8"/>
                        </a:cxn>
                        <a:cxn ang="0">
                          <a:pos x="226" y="4"/>
                        </a:cxn>
                        <a:cxn ang="0">
                          <a:pos x="299" y="0"/>
                        </a:cxn>
                        <a:cxn ang="0">
                          <a:pos x="376" y="3"/>
                        </a:cxn>
                        <a:cxn ang="0">
                          <a:pos x="447" y="8"/>
                        </a:cxn>
                        <a:cxn ang="0">
                          <a:pos x="520" y="14"/>
                        </a:cxn>
                        <a:cxn ang="0">
                          <a:pos x="577" y="23"/>
                        </a:cxn>
                        <a:cxn ang="0">
                          <a:pos x="628" y="34"/>
                        </a:cxn>
                        <a:cxn ang="0">
                          <a:pos x="676" y="51"/>
                        </a:cxn>
                        <a:cxn ang="0">
                          <a:pos x="725" y="73"/>
                        </a:cxn>
                        <a:cxn ang="0">
                          <a:pos x="775" y="97"/>
                        </a:cxn>
                        <a:cxn ang="0">
                          <a:pos x="812" y="119"/>
                        </a:cxn>
                        <a:cxn ang="0">
                          <a:pos x="849" y="147"/>
                        </a:cxn>
                        <a:cxn ang="0">
                          <a:pos x="877" y="173"/>
                        </a:cxn>
                      </a:cxnLst>
                      <a:rect l="0" t="0" r="r" b="b"/>
                      <a:pathLst>
                        <a:path w="877" h="173">
                          <a:moveTo>
                            <a:pt x="0" y="111"/>
                          </a:moveTo>
                          <a:lnTo>
                            <a:pt x="32" y="88"/>
                          </a:lnTo>
                          <a:lnTo>
                            <a:pt x="66" y="63"/>
                          </a:lnTo>
                          <a:lnTo>
                            <a:pt x="99" y="44"/>
                          </a:lnTo>
                          <a:lnTo>
                            <a:pt x="132" y="29"/>
                          </a:lnTo>
                          <a:lnTo>
                            <a:pt x="168" y="14"/>
                          </a:lnTo>
                          <a:lnTo>
                            <a:pt x="190" y="8"/>
                          </a:lnTo>
                          <a:lnTo>
                            <a:pt x="226" y="4"/>
                          </a:lnTo>
                          <a:lnTo>
                            <a:pt x="299" y="0"/>
                          </a:lnTo>
                          <a:lnTo>
                            <a:pt x="376" y="3"/>
                          </a:lnTo>
                          <a:lnTo>
                            <a:pt x="447" y="8"/>
                          </a:lnTo>
                          <a:lnTo>
                            <a:pt x="520" y="14"/>
                          </a:lnTo>
                          <a:lnTo>
                            <a:pt x="577" y="23"/>
                          </a:lnTo>
                          <a:lnTo>
                            <a:pt x="628" y="34"/>
                          </a:lnTo>
                          <a:lnTo>
                            <a:pt x="676" y="51"/>
                          </a:lnTo>
                          <a:lnTo>
                            <a:pt x="725" y="73"/>
                          </a:lnTo>
                          <a:lnTo>
                            <a:pt x="775" y="97"/>
                          </a:lnTo>
                          <a:lnTo>
                            <a:pt x="812" y="119"/>
                          </a:lnTo>
                          <a:lnTo>
                            <a:pt x="849" y="147"/>
                          </a:lnTo>
                          <a:lnTo>
                            <a:pt x="877" y="173"/>
                          </a:lnTo>
                        </a:path>
                      </a:pathLst>
                    </a:custGeom>
                    <a:noFill/>
                    <a:ln w="11113">
                      <a:solidFill>
                        <a:srgbClr val="FF8080"/>
                      </a:solidFill>
                      <a:prstDash val="solid"/>
                      <a:round/>
                      <a:headEnd/>
                      <a:tailEnd/>
                    </a:ln>
                  </p:spPr>
                  <p:txBody>
                    <a:bodyPr/>
                    <a:lstStyle/>
                    <a:p>
                      <a:endParaRPr lang="fr-FR"/>
                    </a:p>
                  </p:txBody>
                </p:sp>
                <p:sp>
                  <p:nvSpPr>
                    <p:cNvPr id="137251" name="Freeform 35"/>
                    <p:cNvSpPr>
                      <a:spLocks/>
                    </p:cNvSpPr>
                    <p:nvPr/>
                  </p:nvSpPr>
                  <p:spPr bwMode="auto">
                    <a:xfrm>
                      <a:off x="4796" y="2610"/>
                      <a:ext cx="60" cy="33"/>
                    </a:xfrm>
                    <a:custGeom>
                      <a:avLst/>
                      <a:gdLst/>
                      <a:ahLst/>
                      <a:cxnLst>
                        <a:cxn ang="0">
                          <a:pos x="0" y="89"/>
                        </a:cxn>
                        <a:cxn ang="0">
                          <a:pos x="33" y="96"/>
                        </a:cxn>
                        <a:cxn ang="0">
                          <a:pos x="66" y="100"/>
                        </a:cxn>
                        <a:cxn ang="0">
                          <a:pos x="97" y="93"/>
                        </a:cxn>
                        <a:cxn ang="0">
                          <a:pos x="125" y="79"/>
                        </a:cxn>
                        <a:cxn ang="0">
                          <a:pos x="151" y="57"/>
                        </a:cxn>
                        <a:cxn ang="0">
                          <a:pos x="166" y="30"/>
                        </a:cxn>
                        <a:cxn ang="0">
                          <a:pos x="180" y="0"/>
                        </a:cxn>
                      </a:cxnLst>
                      <a:rect l="0" t="0" r="r" b="b"/>
                      <a:pathLst>
                        <a:path w="180" h="100">
                          <a:moveTo>
                            <a:pt x="0" y="89"/>
                          </a:moveTo>
                          <a:lnTo>
                            <a:pt x="33" y="96"/>
                          </a:lnTo>
                          <a:lnTo>
                            <a:pt x="66" y="100"/>
                          </a:lnTo>
                          <a:lnTo>
                            <a:pt x="97" y="93"/>
                          </a:lnTo>
                          <a:lnTo>
                            <a:pt x="125" y="79"/>
                          </a:lnTo>
                          <a:lnTo>
                            <a:pt x="151" y="57"/>
                          </a:lnTo>
                          <a:lnTo>
                            <a:pt x="166" y="30"/>
                          </a:lnTo>
                          <a:lnTo>
                            <a:pt x="180" y="0"/>
                          </a:lnTo>
                        </a:path>
                      </a:pathLst>
                    </a:custGeom>
                    <a:noFill/>
                    <a:ln w="11113">
                      <a:solidFill>
                        <a:srgbClr val="FF8080"/>
                      </a:solidFill>
                      <a:prstDash val="solid"/>
                      <a:round/>
                      <a:headEnd/>
                      <a:tailEnd/>
                    </a:ln>
                  </p:spPr>
                  <p:txBody>
                    <a:bodyPr/>
                    <a:lstStyle/>
                    <a:p>
                      <a:endParaRPr lang="fr-FR"/>
                    </a:p>
                  </p:txBody>
                </p:sp>
                <p:sp>
                  <p:nvSpPr>
                    <p:cNvPr id="137252" name="Freeform 36"/>
                    <p:cNvSpPr>
                      <a:spLocks/>
                    </p:cNvSpPr>
                    <p:nvPr/>
                  </p:nvSpPr>
                  <p:spPr bwMode="auto">
                    <a:xfrm>
                      <a:off x="4889" y="2547"/>
                      <a:ext cx="51" cy="126"/>
                    </a:xfrm>
                    <a:custGeom>
                      <a:avLst/>
                      <a:gdLst/>
                      <a:ahLst/>
                      <a:cxnLst>
                        <a:cxn ang="0">
                          <a:pos x="136" y="0"/>
                        </a:cxn>
                        <a:cxn ang="0">
                          <a:pos x="121" y="33"/>
                        </a:cxn>
                        <a:cxn ang="0">
                          <a:pos x="102" y="65"/>
                        </a:cxn>
                        <a:cxn ang="0">
                          <a:pos x="81" y="83"/>
                        </a:cxn>
                        <a:cxn ang="0">
                          <a:pos x="65" y="91"/>
                        </a:cxn>
                        <a:cxn ang="0">
                          <a:pos x="44" y="93"/>
                        </a:cxn>
                        <a:cxn ang="0">
                          <a:pos x="18" y="90"/>
                        </a:cxn>
                        <a:cxn ang="0">
                          <a:pos x="0" y="80"/>
                        </a:cxn>
                        <a:cxn ang="0">
                          <a:pos x="29" y="106"/>
                        </a:cxn>
                        <a:cxn ang="0">
                          <a:pos x="48" y="120"/>
                        </a:cxn>
                        <a:cxn ang="0">
                          <a:pos x="59" y="135"/>
                        </a:cxn>
                        <a:cxn ang="0">
                          <a:pos x="62" y="149"/>
                        </a:cxn>
                        <a:cxn ang="0">
                          <a:pos x="61" y="167"/>
                        </a:cxn>
                        <a:cxn ang="0">
                          <a:pos x="58" y="191"/>
                        </a:cxn>
                        <a:cxn ang="0">
                          <a:pos x="54" y="226"/>
                        </a:cxn>
                        <a:cxn ang="0">
                          <a:pos x="59" y="257"/>
                        </a:cxn>
                        <a:cxn ang="0">
                          <a:pos x="69" y="290"/>
                        </a:cxn>
                        <a:cxn ang="0">
                          <a:pos x="80" y="313"/>
                        </a:cxn>
                        <a:cxn ang="0">
                          <a:pos x="96" y="333"/>
                        </a:cxn>
                        <a:cxn ang="0">
                          <a:pos x="121" y="353"/>
                        </a:cxn>
                        <a:cxn ang="0">
                          <a:pos x="154" y="378"/>
                        </a:cxn>
                      </a:cxnLst>
                      <a:rect l="0" t="0" r="r" b="b"/>
                      <a:pathLst>
                        <a:path w="154" h="378">
                          <a:moveTo>
                            <a:pt x="136" y="0"/>
                          </a:moveTo>
                          <a:lnTo>
                            <a:pt x="121" y="33"/>
                          </a:lnTo>
                          <a:lnTo>
                            <a:pt x="102" y="65"/>
                          </a:lnTo>
                          <a:lnTo>
                            <a:pt x="81" y="83"/>
                          </a:lnTo>
                          <a:lnTo>
                            <a:pt x="65" y="91"/>
                          </a:lnTo>
                          <a:lnTo>
                            <a:pt x="44" y="93"/>
                          </a:lnTo>
                          <a:lnTo>
                            <a:pt x="18" y="90"/>
                          </a:lnTo>
                          <a:lnTo>
                            <a:pt x="0" y="80"/>
                          </a:lnTo>
                          <a:lnTo>
                            <a:pt x="29" y="106"/>
                          </a:lnTo>
                          <a:lnTo>
                            <a:pt x="48" y="120"/>
                          </a:lnTo>
                          <a:lnTo>
                            <a:pt x="59" y="135"/>
                          </a:lnTo>
                          <a:lnTo>
                            <a:pt x="62" y="149"/>
                          </a:lnTo>
                          <a:lnTo>
                            <a:pt x="61" y="167"/>
                          </a:lnTo>
                          <a:lnTo>
                            <a:pt x="58" y="191"/>
                          </a:lnTo>
                          <a:lnTo>
                            <a:pt x="54" y="226"/>
                          </a:lnTo>
                          <a:lnTo>
                            <a:pt x="59" y="257"/>
                          </a:lnTo>
                          <a:lnTo>
                            <a:pt x="69" y="290"/>
                          </a:lnTo>
                          <a:lnTo>
                            <a:pt x="80" y="313"/>
                          </a:lnTo>
                          <a:lnTo>
                            <a:pt x="96" y="333"/>
                          </a:lnTo>
                          <a:lnTo>
                            <a:pt x="121" y="353"/>
                          </a:lnTo>
                          <a:lnTo>
                            <a:pt x="154" y="378"/>
                          </a:lnTo>
                        </a:path>
                      </a:pathLst>
                    </a:custGeom>
                    <a:noFill/>
                    <a:ln w="11113">
                      <a:solidFill>
                        <a:srgbClr val="FF8080"/>
                      </a:solidFill>
                      <a:prstDash val="solid"/>
                      <a:round/>
                      <a:headEnd/>
                      <a:tailEnd/>
                    </a:ln>
                  </p:spPr>
                  <p:txBody>
                    <a:bodyPr/>
                    <a:lstStyle/>
                    <a:p>
                      <a:endParaRPr lang="fr-FR"/>
                    </a:p>
                  </p:txBody>
                </p:sp>
                <p:sp>
                  <p:nvSpPr>
                    <p:cNvPr id="137253" name="Freeform 37"/>
                    <p:cNvSpPr>
                      <a:spLocks/>
                    </p:cNvSpPr>
                    <p:nvPr/>
                  </p:nvSpPr>
                  <p:spPr bwMode="auto">
                    <a:xfrm>
                      <a:off x="4949" y="2578"/>
                      <a:ext cx="165" cy="113"/>
                    </a:xfrm>
                    <a:custGeom>
                      <a:avLst/>
                      <a:gdLst/>
                      <a:ahLst/>
                      <a:cxnLst>
                        <a:cxn ang="0">
                          <a:pos x="111" y="0"/>
                        </a:cxn>
                        <a:cxn ang="0">
                          <a:pos x="100" y="25"/>
                        </a:cxn>
                        <a:cxn ang="0">
                          <a:pos x="85" y="48"/>
                        </a:cxn>
                        <a:cxn ang="0">
                          <a:pos x="67" y="69"/>
                        </a:cxn>
                        <a:cxn ang="0">
                          <a:pos x="37" y="92"/>
                        </a:cxn>
                        <a:cxn ang="0">
                          <a:pos x="0" y="117"/>
                        </a:cxn>
                        <a:cxn ang="0">
                          <a:pos x="30" y="121"/>
                        </a:cxn>
                        <a:cxn ang="0">
                          <a:pos x="63" y="126"/>
                        </a:cxn>
                        <a:cxn ang="0">
                          <a:pos x="89" y="134"/>
                        </a:cxn>
                        <a:cxn ang="0">
                          <a:pos x="107" y="141"/>
                        </a:cxn>
                        <a:cxn ang="0">
                          <a:pos x="122" y="152"/>
                        </a:cxn>
                        <a:cxn ang="0">
                          <a:pos x="136" y="173"/>
                        </a:cxn>
                        <a:cxn ang="0">
                          <a:pos x="148" y="191"/>
                        </a:cxn>
                        <a:cxn ang="0">
                          <a:pos x="155" y="215"/>
                        </a:cxn>
                        <a:cxn ang="0">
                          <a:pos x="159" y="252"/>
                        </a:cxn>
                        <a:cxn ang="0">
                          <a:pos x="155" y="317"/>
                        </a:cxn>
                        <a:cxn ang="0">
                          <a:pos x="172" y="299"/>
                        </a:cxn>
                        <a:cxn ang="0">
                          <a:pos x="194" y="280"/>
                        </a:cxn>
                        <a:cxn ang="0">
                          <a:pos x="217" y="265"/>
                        </a:cxn>
                        <a:cxn ang="0">
                          <a:pos x="246" y="251"/>
                        </a:cxn>
                        <a:cxn ang="0">
                          <a:pos x="271" y="247"/>
                        </a:cxn>
                        <a:cxn ang="0">
                          <a:pos x="304" y="243"/>
                        </a:cxn>
                        <a:cxn ang="0">
                          <a:pos x="339" y="248"/>
                        </a:cxn>
                        <a:cxn ang="0">
                          <a:pos x="374" y="258"/>
                        </a:cxn>
                        <a:cxn ang="0">
                          <a:pos x="397" y="267"/>
                        </a:cxn>
                        <a:cxn ang="0">
                          <a:pos x="426" y="280"/>
                        </a:cxn>
                        <a:cxn ang="0">
                          <a:pos x="448" y="296"/>
                        </a:cxn>
                        <a:cxn ang="0">
                          <a:pos x="495" y="338"/>
                        </a:cxn>
                      </a:cxnLst>
                      <a:rect l="0" t="0" r="r" b="b"/>
                      <a:pathLst>
                        <a:path w="495" h="338">
                          <a:moveTo>
                            <a:pt x="111" y="0"/>
                          </a:moveTo>
                          <a:lnTo>
                            <a:pt x="100" y="25"/>
                          </a:lnTo>
                          <a:lnTo>
                            <a:pt x="85" y="48"/>
                          </a:lnTo>
                          <a:lnTo>
                            <a:pt x="67" y="69"/>
                          </a:lnTo>
                          <a:lnTo>
                            <a:pt x="37" y="92"/>
                          </a:lnTo>
                          <a:lnTo>
                            <a:pt x="0" y="117"/>
                          </a:lnTo>
                          <a:lnTo>
                            <a:pt x="30" y="121"/>
                          </a:lnTo>
                          <a:lnTo>
                            <a:pt x="63" y="126"/>
                          </a:lnTo>
                          <a:lnTo>
                            <a:pt x="89" y="134"/>
                          </a:lnTo>
                          <a:lnTo>
                            <a:pt x="107" y="141"/>
                          </a:lnTo>
                          <a:lnTo>
                            <a:pt x="122" y="152"/>
                          </a:lnTo>
                          <a:lnTo>
                            <a:pt x="136" y="173"/>
                          </a:lnTo>
                          <a:lnTo>
                            <a:pt x="148" y="191"/>
                          </a:lnTo>
                          <a:lnTo>
                            <a:pt x="155" y="215"/>
                          </a:lnTo>
                          <a:lnTo>
                            <a:pt x="159" y="252"/>
                          </a:lnTo>
                          <a:lnTo>
                            <a:pt x="155" y="317"/>
                          </a:lnTo>
                          <a:lnTo>
                            <a:pt x="172" y="299"/>
                          </a:lnTo>
                          <a:lnTo>
                            <a:pt x="194" y="280"/>
                          </a:lnTo>
                          <a:lnTo>
                            <a:pt x="217" y="265"/>
                          </a:lnTo>
                          <a:lnTo>
                            <a:pt x="246" y="251"/>
                          </a:lnTo>
                          <a:lnTo>
                            <a:pt x="271" y="247"/>
                          </a:lnTo>
                          <a:lnTo>
                            <a:pt x="304" y="243"/>
                          </a:lnTo>
                          <a:lnTo>
                            <a:pt x="339" y="248"/>
                          </a:lnTo>
                          <a:lnTo>
                            <a:pt x="374" y="258"/>
                          </a:lnTo>
                          <a:lnTo>
                            <a:pt x="397" y="267"/>
                          </a:lnTo>
                          <a:lnTo>
                            <a:pt x="426" y="280"/>
                          </a:lnTo>
                          <a:lnTo>
                            <a:pt x="448" y="296"/>
                          </a:lnTo>
                          <a:lnTo>
                            <a:pt x="495" y="338"/>
                          </a:lnTo>
                        </a:path>
                      </a:pathLst>
                    </a:custGeom>
                    <a:noFill/>
                    <a:ln w="11113">
                      <a:solidFill>
                        <a:srgbClr val="FF8080"/>
                      </a:solidFill>
                      <a:prstDash val="solid"/>
                      <a:round/>
                      <a:headEnd/>
                      <a:tailEnd/>
                    </a:ln>
                  </p:spPr>
                  <p:txBody>
                    <a:bodyPr/>
                    <a:lstStyle/>
                    <a:p>
                      <a:endParaRPr lang="fr-FR"/>
                    </a:p>
                  </p:txBody>
                </p:sp>
                <p:sp>
                  <p:nvSpPr>
                    <p:cNvPr id="137254" name="Freeform 38"/>
                    <p:cNvSpPr>
                      <a:spLocks/>
                    </p:cNvSpPr>
                    <p:nvPr/>
                  </p:nvSpPr>
                  <p:spPr bwMode="auto">
                    <a:xfrm>
                      <a:off x="4945" y="2663"/>
                      <a:ext cx="62" cy="80"/>
                    </a:xfrm>
                    <a:custGeom>
                      <a:avLst/>
                      <a:gdLst/>
                      <a:ahLst/>
                      <a:cxnLst>
                        <a:cxn ang="0">
                          <a:pos x="26" y="0"/>
                        </a:cxn>
                        <a:cxn ang="0">
                          <a:pos x="13" y="33"/>
                        </a:cxn>
                        <a:cxn ang="0">
                          <a:pos x="4" y="60"/>
                        </a:cxn>
                        <a:cxn ang="0">
                          <a:pos x="0" y="87"/>
                        </a:cxn>
                        <a:cxn ang="0">
                          <a:pos x="6" y="116"/>
                        </a:cxn>
                        <a:cxn ang="0">
                          <a:pos x="18" y="155"/>
                        </a:cxn>
                        <a:cxn ang="0">
                          <a:pos x="37" y="203"/>
                        </a:cxn>
                        <a:cxn ang="0">
                          <a:pos x="48" y="220"/>
                        </a:cxn>
                        <a:cxn ang="0">
                          <a:pos x="61" y="231"/>
                        </a:cxn>
                        <a:cxn ang="0">
                          <a:pos x="76" y="235"/>
                        </a:cxn>
                        <a:cxn ang="0">
                          <a:pos x="123" y="240"/>
                        </a:cxn>
                        <a:cxn ang="0">
                          <a:pos x="186" y="235"/>
                        </a:cxn>
                      </a:cxnLst>
                      <a:rect l="0" t="0" r="r" b="b"/>
                      <a:pathLst>
                        <a:path w="186" h="240">
                          <a:moveTo>
                            <a:pt x="26" y="0"/>
                          </a:moveTo>
                          <a:lnTo>
                            <a:pt x="13" y="33"/>
                          </a:lnTo>
                          <a:lnTo>
                            <a:pt x="4" y="60"/>
                          </a:lnTo>
                          <a:lnTo>
                            <a:pt x="0" y="87"/>
                          </a:lnTo>
                          <a:lnTo>
                            <a:pt x="6" y="116"/>
                          </a:lnTo>
                          <a:lnTo>
                            <a:pt x="18" y="155"/>
                          </a:lnTo>
                          <a:lnTo>
                            <a:pt x="37" y="203"/>
                          </a:lnTo>
                          <a:lnTo>
                            <a:pt x="48" y="220"/>
                          </a:lnTo>
                          <a:lnTo>
                            <a:pt x="61" y="231"/>
                          </a:lnTo>
                          <a:lnTo>
                            <a:pt x="76" y="235"/>
                          </a:lnTo>
                          <a:lnTo>
                            <a:pt x="123" y="240"/>
                          </a:lnTo>
                          <a:lnTo>
                            <a:pt x="186" y="235"/>
                          </a:lnTo>
                        </a:path>
                      </a:pathLst>
                    </a:custGeom>
                    <a:noFill/>
                    <a:ln w="11113">
                      <a:solidFill>
                        <a:srgbClr val="FF8080"/>
                      </a:solidFill>
                      <a:prstDash val="solid"/>
                      <a:round/>
                      <a:headEnd/>
                      <a:tailEnd/>
                    </a:ln>
                  </p:spPr>
                  <p:txBody>
                    <a:bodyPr/>
                    <a:lstStyle/>
                    <a:p>
                      <a:endParaRPr lang="fr-FR"/>
                    </a:p>
                  </p:txBody>
                </p:sp>
                <p:sp>
                  <p:nvSpPr>
                    <p:cNvPr id="137255" name="Freeform 39"/>
                    <p:cNvSpPr>
                      <a:spLocks/>
                    </p:cNvSpPr>
                    <p:nvPr/>
                  </p:nvSpPr>
                  <p:spPr bwMode="auto">
                    <a:xfrm>
                      <a:off x="5013" y="2724"/>
                      <a:ext cx="92" cy="36"/>
                    </a:xfrm>
                    <a:custGeom>
                      <a:avLst/>
                      <a:gdLst/>
                      <a:ahLst/>
                      <a:cxnLst>
                        <a:cxn ang="0">
                          <a:pos x="0" y="76"/>
                        </a:cxn>
                        <a:cxn ang="0">
                          <a:pos x="33" y="91"/>
                        </a:cxn>
                        <a:cxn ang="0">
                          <a:pos x="63" y="100"/>
                        </a:cxn>
                        <a:cxn ang="0">
                          <a:pos x="97" y="106"/>
                        </a:cxn>
                        <a:cxn ang="0">
                          <a:pos x="136" y="106"/>
                        </a:cxn>
                        <a:cxn ang="0">
                          <a:pos x="171" y="96"/>
                        </a:cxn>
                        <a:cxn ang="0">
                          <a:pos x="204" y="81"/>
                        </a:cxn>
                        <a:cxn ang="0">
                          <a:pos x="233" y="59"/>
                        </a:cxn>
                        <a:cxn ang="0">
                          <a:pos x="260" y="26"/>
                        </a:cxn>
                        <a:cxn ang="0">
                          <a:pos x="278" y="0"/>
                        </a:cxn>
                      </a:cxnLst>
                      <a:rect l="0" t="0" r="r" b="b"/>
                      <a:pathLst>
                        <a:path w="278" h="106">
                          <a:moveTo>
                            <a:pt x="0" y="76"/>
                          </a:moveTo>
                          <a:lnTo>
                            <a:pt x="33" y="91"/>
                          </a:lnTo>
                          <a:lnTo>
                            <a:pt x="63" y="100"/>
                          </a:lnTo>
                          <a:lnTo>
                            <a:pt x="97" y="106"/>
                          </a:lnTo>
                          <a:lnTo>
                            <a:pt x="136" y="106"/>
                          </a:lnTo>
                          <a:lnTo>
                            <a:pt x="171" y="96"/>
                          </a:lnTo>
                          <a:lnTo>
                            <a:pt x="204" y="81"/>
                          </a:lnTo>
                          <a:lnTo>
                            <a:pt x="233" y="59"/>
                          </a:lnTo>
                          <a:lnTo>
                            <a:pt x="260" y="26"/>
                          </a:lnTo>
                          <a:lnTo>
                            <a:pt x="278" y="0"/>
                          </a:lnTo>
                        </a:path>
                      </a:pathLst>
                    </a:custGeom>
                    <a:noFill/>
                    <a:ln w="11113">
                      <a:solidFill>
                        <a:srgbClr val="FF8080"/>
                      </a:solidFill>
                      <a:prstDash val="solid"/>
                      <a:round/>
                      <a:headEnd/>
                      <a:tailEnd/>
                    </a:ln>
                  </p:spPr>
                  <p:txBody>
                    <a:bodyPr/>
                    <a:lstStyle/>
                    <a:p>
                      <a:endParaRPr lang="fr-FR"/>
                    </a:p>
                  </p:txBody>
                </p:sp>
                <p:sp>
                  <p:nvSpPr>
                    <p:cNvPr id="137256" name="Freeform 40"/>
                    <p:cNvSpPr>
                      <a:spLocks/>
                    </p:cNvSpPr>
                    <p:nvPr/>
                  </p:nvSpPr>
                  <p:spPr bwMode="auto">
                    <a:xfrm>
                      <a:off x="4991" y="2780"/>
                      <a:ext cx="131" cy="98"/>
                    </a:xfrm>
                    <a:custGeom>
                      <a:avLst/>
                      <a:gdLst/>
                      <a:ahLst/>
                      <a:cxnLst>
                        <a:cxn ang="0">
                          <a:pos x="392" y="0"/>
                        </a:cxn>
                        <a:cxn ang="0">
                          <a:pos x="380" y="26"/>
                        </a:cxn>
                        <a:cxn ang="0">
                          <a:pos x="359" y="55"/>
                        </a:cxn>
                        <a:cxn ang="0">
                          <a:pos x="330" y="78"/>
                        </a:cxn>
                        <a:cxn ang="0">
                          <a:pos x="312" y="85"/>
                        </a:cxn>
                        <a:cxn ang="0">
                          <a:pos x="282" y="92"/>
                        </a:cxn>
                        <a:cxn ang="0">
                          <a:pos x="243" y="85"/>
                        </a:cxn>
                        <a:cxn ang="0">
                          <a:pos x="199" y="78"/>
                        </a:cxn>
                        <a:cxn ang="0">
                          <a:pos x="146" y="69"/>
                        </a:cxn>
                        <a:cxn ang="0">
                          <a:pos x="102" y="58"/>
                        </a:cxn>
                        <a:cxn ang="0">
                          <a:pos x="65" y="51"/>
                        </a:cxn>
                        <a:cxn ang="0">
                          <a:pos x="23" y="55"/>
                        </a:cxn>
                        <a:cxn ang="0">
                          <a:pos x="0" y="58"/>
                        </a:cxn>
                        <a:cxn ang="0">
                          <a:pos x="29" y="67"/>
                        </a:cxn>
                        <a:cxn ang="0">
                          <a:pos x="48" y="81"/>
                        </a:cxn>
                        <a:cxn ang="0">
                          <a:pos x="69" y="95"/>
                        </a:cxn>
                        <a:cxn ang="0">
                          <a:pos x="96" y="120"/>
                        </a:cxn>
                        <a:cxn ang="0">
                          <a:pos x="117" y="146"/>
                        </a:cxn>
                        <a:cxn ang="0">
                          <a:pos x="144" y="180"/>
                        </a:cxn>
                        <a:cxn ang="0">
                          <a:pos x="165" y="210"/>
                        </a:cxn>
                        <a:cxn ang="0">
                          <a:pos x="188" y="249"/>
                        </a:cxn>
                        <a:cxn ang="0">
                          <a:pos x="206" y="294"/>
                        </a:cxn>
                      </a:cxnLst>
                      <a:rect l="0" t="0" r="r" b="b"/>
                      <a:pathLst>
                        <a:path w="392" h="294">
                          <a:moveTo>
                            <a:pt x="392" y="0"/>
                          </a:moveTo>
                          <a:lnTo>
                            <a:pt x="380" y="26"/>
                          </a:lnTo>
                          <a:lnTo>
                            <a:pt x="359" y="55"/>
                          </a:lnTo>
                          <a:lnTo>
                            <a:pt x="330" y="78"/>
                          </a:lnTo>
                          <a:lnTo>
                            <a:pt x="312" y="85"/>
                          </a:lnTo>
                          <a:lnTo>
                            <a:pt x="282" y="92"/>
                          </a:lnTo>
                          <a:lnTo>
                            <a:pt x="243" y="85"/>
                          </a:lnTo>
                          <a:lnTo>
                            <a:pt x="199" y="78"/>
                          </a:lnTo>
                          <a:lnTo>
                            <a:pt x="146" y="69"/>
                          </a:lnTo>
                          <a:lnTo>
                            <a:pt x="102" y="58"/>
                          </a:lnTo>
                          <a:lnTo>
                            <a:pt x="65" y="51"/>
                          </a:lnTo>
                          <a:lnTo>
                            <a:pt x="23" y="55"/>
                          </a:lnTo>
                          <a:lnTo>
                            <a:pt x="0" y="58"/>
                          </a:lnTo>
                          <a:lnTo>
                            <a:pt x="29" y="67"/>
                          </a:lnTo>
                          <a:lnTo>
                            <a:pt x="48" y="81"/>
                          </a:lnTo>
                          <a:lnTo>
                            <a:pt x="69" y="95"/>
                          </a:lnTo>
                          <a:lnTo>
                            <a:pt x="96" y="120"/>
                          </a:lnTo>
                          <a:lnTo>
                            <a:pt x="117" y="146"/>
                          </a:lnTo>
                          <a:lnTo>
                            <a:pt x="144" y="180"/>
                          </a:lnTo>
                          <a:lnTo>
                            <a:pt x="165" y="210"/>
                          </a:lnTo>
                          <a:lnTo>
                            <a:pt x="188" y="249"/>
                          </a:lnTo>
                          <a:lnTo>
                            <a:pt x="206" y="294"/>
                          </a:lnTo>
                        </a:path>
                      </a:pathLst>
                    </a:custGeom>
                    <a:noFill/>
                    <a:ln w="11113">
                      <a:solidFill>
                        <a:srgbClr val="FF8080"/>
                      </a:solidFill>
                      <a:prstDash val="solid"/>
                      <a:round/>
                      <a:headEnd/>
                      <a:tailEnd/>
                    </a:ln>
                  </p:spPr>
                  <p:txBody>
                    <a:bodyPr/>
                    <a:lstStyle/>
                    <a:p>
                      <a:endParaRPr lang="fr-FR"/>
                    </a:p>
                  </p:txBody>
                </p:sp>
                <p:sp>
                  <p:nvSpPr>
                    <p:cNvPr id="137257" name="Freeform 41"/>
                    <p:cNvSpPr>
                      <a:spLocks/>
                    </p:cNvSpPr>
                    <p:nvPr/>
                  </p:nvSpPr>
                  <p:spPr bwMode="auto">
                    <a:xfrm>
                      <a:off x="4908" y="2702"/>
                      <a:ext cx="91" cy="162"/>
                    </a:xfrm>
                    <a:custGeom>
                      <a:avLst/>
                      <a:gdLst/>
                      <a:ahLst/>
                      <a:cxnLst>
                        <a:cxn ang="0">
                          <a:pos x="69" y="0"/>
                        </a:cxn>
                        <a:cxn ang="0">
                          <a:pos x="47" y="9"/>
                        </a:cxn>
                        <a:cxn ang="0">
                          <a:pos x="22" y="27"/>
                        </a:cxn>
                        <a:cxn ang="0">
                          <a:pos x="7" y="46"/>
                        </a:cxn>
                        <a:cxn ang="0">
                          <a:pos x="1" y="61"/>
                        </a:cxn>
                        <a:cxn ang="0">
                          <a:pos x="0" y="74"/>
                        </a:cxn>
                        <a:cxn ang="0">
                          <a:pos x="4" y="101"/>
                        </a:cxn>
                        <a:cxn ang="0">
                          <a:pos x="14" y="130"/>
                        </a:cxn>
                        <a:cxn ang="0">
                          <a:pos x="29" y="168"/>
                        </a:cxn>
                        <a:cxn ang="0">
                          <a:pos x="45" y="201"/>
                        </a:cxn>
                        <a:cxn ang="0">
                          <a:pos x="66" y="229"/>
                        </a:cxn>
                        <a:cxn ang="0">
                          <a:pos x="89" y="257"/>
                        </a:cxn>
                        <a:cxn ang="0">
                          <a:pos x="118" y="282"/>
                        </a:cxn>
                        <a:cxn ang="0">
                          <a:pos x="144" y="301"/>
                        </a:cxn>
                        <a:cxn ang="0">
                          <a:pos x="177" y="322"/>
                        </a:cxn>
                        <a:cxn ang="0">
                          <a:pos x="196" y="366"/>
                        </a:cxn>
                        <a:cxn ang="0">
                          <a:pos x="214" y="402"/>
                        </a:cxn>
                        <a:cxn ang="0">
                          <a:pos x="245" y="450"/>
                        </a:cxn>
                        <a:cxn ang="0">
                          <a:pos x="272" y="488"/>
                        </a:cxn>
                      </a:cxnLst>
                      <a:rect l="0" t="0" r="r" b="b"/>
                      <a:pathLst>
                        <a:path w="272" h="488">
                          <a:moveTo>
                            <a:pt x="69" y="0"/>
                          </a:moveTo>
                          <a:lnTo>
                            <a:pt x="47" y="9"/>
                          </a:lnTo>
                          <a:lnTo>
                            <a:pt x="22" y="27"/>
                          </a:lnTo>
                          <a:lnTo>
                            <a:pt x="7" y="46"/>
                          </a:lnTo>
                          <a:lnTo>
                            <a:pt x="1" y="61"/>
                          </a:lnTo>
                          <a:lnTo>
                            <a:pt x="0" y="74"/>
                          </a:lnTo>
                          <a:lnTo>
                            <a:pt x="4" y="101"/>
                          </a:lnTo>
                          <a:lnTo>
                            <a:pt x="14" y="130"/>
                          </a:lnTo>
                          <a:lnTo>
                            <a:pt x="29" y="168"/>
                          </a:lnTo>
                          <a:lnTo>
                            <a:pt x="45" y="201"/>
                          </a:lnTo>
                          <a:lnTo>
                            <a:pt x="66" y="229"/>
                          </a:lnTo>
                          <a:lnTo>
                            <a:pt x="89" y="257"/>
                          </a:lnTo>
                          <a:lnTo>
                            <a:pt x="118" y="282"/>
                          </a:lnTo>
                          <a:lnTo>
                            <a:pt x="144" y="301"/>
                          </a:lnTo>
                          <a:lnTo>
                            <a:pt x="177" y="322"/>
                          </a:lnTo>
                          <a:lnTo>
                            <a:pt x="196" y="366"/>
                          </a:lnTo>
                          <a:lnTo>
                            <a:pt x="214" y="402"/>
                          </a:lnTo>
                          <a:lnTo>
                            <a:pt x="245" y="450"/>
                          </a:lnTo>
                          <a:lnTo>
                            <a:pt x="272" y="488"/>
                          </a:lnTo>
                        </a:path>
                      </a:pathLst>
                    </a:custGeom>
                    <a:noFill/>
                    <a:ln w="11113">
                      <a:solidFill>
                        <a:srgbClr val="FF8080"/>
                      </a:solidFill>
                      <a:prstDash val="solid"/>
                      <a:round/>
                      <a:headEnd/>
                      <a:tailEnd/>
                    </a:ln>
                  </p:spPr>
                  <p:txBody>
                    <a:bodyPr/>
                    <a:lstStyle/>
                    <a:p>
                      <a:endParaRPr lang="fr-FR"/>
                    </a:p>
                  </p:txBody>
                </p:sp>
              </p:grpSp>
            </p:grpSp>
            <p:grpSp>
              <p:nvGrpSpPr>
                <p:cNvPr id="137258" name="Group 42"/>
                <p:cNvGrpSpPr>
                  <a:grpSpLocks/>
                </p:cNvGrpSpPr>
                <p:nvPr/>
              </p:nvGrpSpPr>
              <p:grpSpPr bwMode="auto">
                <a:xfrm>
                  <a:off x="4770" y="2782"/>
                  <a:ext cx="220" cy="234"/>
                  <a:chOff x="4770" y="2782"/>
                  <a:chExt cx="220" cy="234"/>
                </a:xfrm>
              </p:grpSpPr>
              <p:sp>
                <p:nvSpPr>
                  <p:cNvPr id="137259" name="Freeform 43"/>
                  <p:cNvSpPr>
                    <a:spLocks/>
                  </p:cNvSpPr>
                  <p:nvPr/>
                </p:nvSpPr>
                <p:spPr bwMode="auto">
                  <a:xfrm>
                    <a:off x="4770" y="2782"/>
                    <a:ext cx="220" cy="234"/>
                  </a:xfrm>
                  <a:custGeom>
                    <a:avLst/>
                    <a:gdLst/>
                    <a:ahLst/>
                    <a:cxnLst>
                      <a:cxn ang="0">
                        <a:pos x="136" y="382"/>
                      </a:cxn>
                      <a:cxn ang="0">
                        <a:pos x="106" y="372"/>
                      </a:cxn>
                      <a:cxn ang="0">
                        <a:pos x="76" y="357"/>
                      </a:cxn>
                      <a:cxn ang="0">
                        <a:pos x="59" y="341"/>
                      </a:cxn>
                      <a:cxn ang="0">
                        <a:pos x="45" y="319"/>
                      </a:cxn>
                      <a:cxn ang="0">
                        <a:pos x="29" y="294"/>
                      </a:cxn>
                      <a:cxn ang="0">
                        <a:pos x="14" y="265"/>
                      </a:cxn>
                      <a:cxn ang="0">
                        <a:pos x="7" y="235"/>
                      </a:cxn>
                      <a:cxn ang="0">
                        <a:pos x="0" y="198"/>
                      </a:cxn>
                      <a:cxn ang="0">
                        <a:pos x="3" y="165"/>
                      </a:cxn>
                      <a:cxn ang="0">
                        <a:pos x="11" y="135"/>
                      </a:cxn>
                      <a:cxn ang="0">
                        <a:pos x="30" y="102"/>
                      </a:cxn>
                      <a:cxn ang="0">
                        <a:pos x="48" y="78"/>
                      </a:cxn>
                      <a:cxn ang="0">
                        <a:pos x="74" y="51"/>
                      </a:cxn>
                      <a:cxn ang="0">
                        <a:pos x="98" y="29"/>
                      </a:cxn>
                      <a:cxn ang="0">
                        <a:pos x="124" y="16"/>
                      </a:cxn>
                      <a:cxn ang="0">
                        <a:pos x="155" y="7"/>
                      </a:cxn>
                      <a:cxn ang="0">
                        <a:pos x="189" y="0"/>
                      </a:cxn>
                      <a:cxn ang="0">
                        <a:pos x="237" y="0"/>
                      </a:cxn>
                      <a:cxn ang="0">
                        <a:pos x="297" y="5"/>
                      </a:cxn>
                      <a:cxn ang="0">
                        <a:pos x="347" y="14"/>
                      </a:cxn>
                      <a:cxn ang="0">
                        <a:pos x="395" y="27"/>
                      </a:cxn>
                      <a:cxn ang="0">
                        <a:pos x="453" y="51"/>
                      </a:cxn>
                      <a:cxn ang="0">
                        <a:pos x="494" y="74"/>
                      </a:cxn>
                      <a:cxn ang="0">
                        <a:pos x="530" y="99"/>
                      </a:cxn>
                      <a:cxn ang="0">
                        <a:pos x="558" y="129"/>
                      </a:cxn>
                      <a:cxn ang="0">
                        <a:pos x="587" y="173"/>
                      </a:cxn>
                      <a:cxn ang="0">
                        <a:pos x="613" y="209"/>
                      </a:cxn>
                      <a:cxn ang="0">
                        <a:pos x="633" y="250"/>
                      </a:cxn>
                      <a:cxn ang="0">
                        <a:pos x="646" y="290"/>
                      </a:cxn>
                      <a:cxn ang="0">
                        <a:pos x="660" y="342"/>
                      </a:cxn>
                      <a:cxn ang="0">
                        <a:pos x="661" y="394"/>
                      </a:cxn>
                      <a:cxn ang="0">
                        <a:pos x="653" y="444"/>
                      </a:cxn>
                      <a:cxn ang="0">
                        <a:pos x="642" y="485"/>
                      </a:cxn>
                      <a:cxn ang="0">
                        <a:pos x="625" y="515"/>
                      </a:cxn>
                      <a:cxn ang="0">
                        <a:pos x="603" y="537"/>
                      </a:cxn>
                      <a:cxn ang="0">
                        <a:pos x="574" y="560"/>
                      </a:cxn>
                      <a:cxn ang="0">
                        <a:pos x="528" y="595"/>
                      </a:cxn>
                      <a:cxn ang="0">
                        <a:pos x="490" y="621"/>
                      </a:cxn>
                      <a:cxn ang="0">
                        <a:pos x="441" y="654"/>
                      </a:cxn>
                      <a:cxn ang="0">
                        <a:pos x="395" y="676"/>
                      </a:cxn>
                      <a:cxn ang="0">
                        <a:pos x="355" y="687"/>
                      </a:cxn>
                      <a:cxn ang="0">
                        <a:pos x="303" y="698"/>
                      </a:cxn>
                      <a:cxn ang="0">
                        <a:pos x="259" y="702"/>
                      </a:cxn>
                      <a:cxn ang="0">
                        <a:pos x="212" y="698"/>
                      </a:cxn>
                      <a:cxn ang="0">
                        <a:pos x="174" y="688"/>
                      </a:cxn>
                      <a:cxn ang="0">
                        <a:pos x="143" y="672"/>
                      </a:cxn>
                      <a:cxn ang="0">
                        <a:pos x="109" y="650"/>
                      </a:cxn>
                      <a:cxn ang="0">
                        <a:pos x="80" y="617"/>
                      </a:cxn>
                      <a:cxn ang="0">
                        <a:pos x="62" y="590"/>
                      </a:cxn>
                      <a:cxn ang="0">
                        <a:pos x="47" y="561"/>
                      </a:cxn>
                      <a:cxn ang="0">
                        <a:pos x="41" y="527"/>
                      </a:cxn>
                      <a:cxn ang="0">
                        <a:pos x="45" y="489"/>
                      </a:cxn>
                      <a:cxn ang="0">
                        <a:pos x="52" y="448"/>
                      </a:cxn>
                      <a:cxn ang="0">
                        <a:pos x="63" y="416"/>
                      </a:cxn>
                      <a:cxn ang="0">
                        <a:pos x="81" y="398"/>
                      </a:cxn>
                      <a:cxn ang="0">
                        <a:pos x="106" y="386"/>
                      </a:cxn>
                      <a:cxn ang="0">
                        <a:pos x="136" y="382"/>
                      </a:cxn>
                    </a:cxnLst>
                    <a:rect l="0" t="0" r="r" b="b"/>
                    <a:pathLst>
                      <a:path w="661" h="702">
                        <a:moveTo>
                          <a:pt x="136" y="382"/>
                        </a:moveTo>
                        <a:lnTo>
                          <a:pt x="106" y="372"/>
                        </a:lnTo>
                        <a:lnTo>
                          <a:pt x="76" y="357"/>
                        </a:lnTo>
                        <a:lnTo>
                          <a:pt x="59" y="341"/>
                        </a:lnTo>
                        <a:lnTo>
                          <a:pt x="45" y="319"/>
                        </a:lnTo>
                        <a:lnTo>
                          <a:pt x="29" y="294"/>
                        </a:lnTo>
                        <a:lnTo>
                          <a:pt x="14" y="265"/>
                        </a:lnTo>
                        <a:lnTo>
                          <a:pt x="7" y="235"/>
                        </a:lnTo>
                        <a:lnTo>
                          <a:pt x="0" y="198"/>
                        </a:lnTo>
                        <a:lnTo>
                          <a:pt x="3" y="165"/>
                        </a:lnTo>
                        <a:lnTo>
                          <a:pt x="11" y="135"/>
                        </a:lnTo>
                        <a:lnTo>
                          <a:pt x="30" y="102"/>
                        </a:lnTo>
                        <a:lnTo>
                          <a:pt x="48" y="78"/>
                        </a:lnTo>
                        <a:lnTo>
                          <a:pt x="74" y="51"/>
                        </a:lnTo>
                        <a:lnTo>
                          <a:pt x="98" y="29"/>
                        </a:lnTo>
                        <a:lnTo>
                          <a:pt x="124" y="16"/>
                        </a:lnTo>
                        <a:lnTo>
                          <a:pt x="155" y="7"/>
                        </a:lnTo>
                        <a:lnTo>
                          <a:pt x="189" y="0"/>
                        </a:lnTo>
                        <a:lnTo>
                          <a:pt x="237" y="0"/>
                        </a:lnTo>
                        <a:lnTo>
                          <a:pt x="297" y="5"/>
                        </a:lnTo>
                        <a:lnTo>
                          <a:pt x="347" y="14"/>
                        </a:lnTo>
                        <a:lnTo>
                          <a:pt x="395" y="27"/>
                        </a:lnTo>
                        <a:lnTo>
                          <a:pt x="453" y="51"/>
                        </a:lnTo>
                        <a:lnTo>
                          <a:pt x="494" y="74"/>
                        </a:lnTo>
                        <a:lnTo>
                          <a:pt x="530" y="99"/>
                        </a:lnTo>
                        <a:lnTo>
                          <a:pt x="558" y="129"/>
                        </a:lnTo>
                        <a:lnTo>
                          <a:pt x="587" y="173"/>
                        </a:lnTo>
                        <a:lnTo>
                          <a:pt x="613" y="209"/>
                        </a:lnTo>
                        <a:lnTo>
                          <a:pt x="633" y="250"/>
                        </a:lnTo>
                        <a:lnTo>
                          <a:pt x="646" y="290"/>
                        </a:lnTo>
                        <a:lnTo>
                          <a:pt x="660" y="342"/>
                        </a:lnTo>
                        <a:lnTo>
                          <a:pt x="661" y="394"/>
                        </a:lnTo>
                        <a:lnTo>
                          <a:pt x="653" y="444"/>
                        </a:lnTo>
                        <a:lnTo>
                          <a:pt x="642" y="485"/>
                        </a:lnTo>
                        <a:lnTo>
                          <a:pt x="625" y="515"/>
                        </a:lnTo>
                        <a:lnTo>
                          <a:pt x="603" y="537"/>
                        </a:lnTo>
                        <a:lnTo>
                          <a:pt x="574" y="560"/>
                        </a:lnTo>
                        <a:lnTo>
                          <a:pt x="528" y="595"/>
                        </a:lnTo>
                        <a:lnTo>
                          <a:pt x="490" y="621"/>
                        </a:lnTo>
                        <a:lnTo>
                          <a:pt x="441" y="654"/>
                        </a:lnTo>
                        <a:lnTo>
                          <a:pt x="395" y="676"/>
                        </a:lnTo>
                        <a:lnTo>
                          <a:pt x="355" y="687"/>
                        </a:lnTo>
                        <a:lnTo>
                          <a:pt x="303" y="698"/>
                        </a:lnTo>
                        <a:lnTo>
                          <a:pt x="259" y="702"/>
                        </a:lnTo>
                        <a:lnTo>
                          <a:pt x="212" y="698"/>
                        </a:lnTo>
                        <a:lnTo>
                          <a:pt x="174" y="688"/>
                        </a:lnTo>
                        <a:lnTo>
                          <a:pt x="143" y="672"/>
                        </a:lnTo>
                        <a:lnTo>
                          <a:pt x="109" y="650"/>
                        </a:lnTo>
                        <a:lnTo>
                          <a:pt x="80" y="617"/>
                        </a:lnTo>
                        <a:lnTo>
                          <a:pt x="62" y="590"/>
                        </a:lnTo>
                        <a:lnTo>
                          <a:pt x="47" y="561"/>
                        </a:lnTo>
                        <a:lnTo>
                          <a:pt x="41" y="527"/>
                        </a:lnTo>
                        <a:lnTo>
                          <a:pt x="45" y="489"/>
                        </a:lnTo>
                        <a:lnTo>
                          <a:pt x="52" y="448"/>
                        </a:lnTo>
                        <a:lnTo>
                          <a:pt x="63" y="416"/>
                        </a:lnTo>
                        <a:lnTo>
                          <a:pt x="81" y="398"/>
                        </a:lnTo>
                        <a:lnTo>
                          <a:pt x="106" y="386"/>
                        </a:lnTo>
                        <a:lnTo>
                          <a:pt x="136" y="382"/>
                        </a:lnTo>
                        <a:close/>
                      </a:path>
                    </a:pathLst>
                  </a:custGeom>
                  <a:solidFill>
                    <a:srgbClr val="A05000"/>
                  </a:solidFill>
                  <a:ln w="9525">
                    <a:noFill/>
                    <a:round/>
                    <a:headEnd/>
                    <a:tailEnd/>
                  </a:ln>
                </p:spPr>
                <p:txBody>
                  <a:bodyPr/>
                  <a:lstStyle/>
                  <a:p>
                    <a:endParaRPr lang="fr-FR"/>
                  </a:p>
                </p:txBody>
              </p:sp>
              <p:grpSp>
                <p:nvGrpSpPr>
                  <p:cNvPr id="137260" name="Group 44"/>
                  <p:cNvGrpSpPr>
                    <a:grpSpLocks/>
                  </p:cNvGrpSpPr>
                  <p:nvPr/>
                </p:nvGrpSpPr>
                <p:grpSpPr bwMode="auto">
                  <a:xfrm>
                    <a:off x="4825" y="2842"/>
                    <a:ext cx="115" cy="126"/>
                    <a:chOff x="4825" y="2842"/>
                    <a:chExt cx="115" cy="126"/>
                  </a:xfrm>
                </p:grpSpPr>
                <p:sp>
                  <p:nvSpPr>
                    <p:cNvPr id="137261" name="Freeform 45"/>
                    <p:cNvSpPr>
                      <a:spLocks/>
                    </p:cNvSpPr>
                    <p:nvPr/>
                  </p:nvSpPr>
                  <p:spPr bwMode="auto">
                    <a:xfrm>
                      <a:off x="4825" y="2872"/>
                      <a:ext cx="115" cy="42"/>
                    </a:xfrm>
                    <a:custGeom>
                      <a:avLst/>
                      <a:gdLst/>
                      <a:ahLst/>
                      <a:cxnLst>
                        <a:cxn ang="0">
                          <a:pos x="345" y="0"/>
                        </a:cxn>
                        <a:cxn ang="0">
                          <a:pos x="333" y="18"/>
                        </a:cxn>
                        <a:cxn ang="0">
                          <a:pos x="308" y="48"/>
                        </a:cxn>
                        <a:cxn ang="0">
                          <a:pos x="281" y="72"/>
                        </a:cxn>
                        <a:cxn ang="0">
                          <a:pos x="250" y="92"/>
                        </a:cxn>
                        <a:cxn ang="0">
                          <a:pos x="219" y="103"/>
                        </a:cxn>
                        <a:cxn ang="0">
                          <a:pos x="186" y="113"/>
                        </a:cxn>
                        <a:cxn ang="0">
                          <a:pos x="153" y="122"/>
                        </a:cxn>
                        <a:cxn ang="0">
                          <a:pos x="129" y="125"/>
                        </a:cxn>
                        <a:cxn ang="0">
                          <a:pos x="88" y="122"/>
                        </a:cxn>
                        <a:cxn ang="0">
                          <a:pos x="49" y="118"/>
                        </a:cxn>
                        <a:cxn ang="0">
                          <a:pos x="0" y="111"/>
                        </a:cxn>
                      </a:cxnLst>
                      <a:rect l="0" t="0" r="r" b="b"/>
                      <a:pathLst>
                        <a:path w="345" h="125">
                          <a:moveTo>
                            <a:pt x="345" y="0"/>
                          </a:moveTo>
                          <a:lnTo>
                            <a:pt x="333" y="18"/>
                          </a:lnTo>
                          <a:lnTo>
                            <a:pt x="308" y="48"/>
                          </a:lnTo>
                          <a:lnTo>
                            <a:pt x="281" y="72"/>
                          </a:lnTo>
                          <a:lnTo>
                            <a:pt x="250" y="92"/>
                          </a:lnTo>
                          <a:lnTo>
                            <a:pt x="219" y="103"/>
                          </a:lnTo>
                          <a:lnTo>
                            <a:pt x="186" y="113"/>
                          </a:lnTo>
                          <a:lnTo>
                            <a:pt x="153" y="122"/>
                          </a:lnTo>
                          <a:lnTo>
                            <a:pt x="129" y="125"/>
                          </a:lnTo>
                          <a:lnTo>
                            <a:pt x="88" y="122"/>
                          </a:lnTo>
                          <a:lnTo>
                            <a:pt x="49" y="118"/>
                          </a:lnTo>
                          <a:lnTo>
                            <a:pt x="0" y="111"/>
                          </a:lnTo>
                        </a:path>
                      </a:pathLst>
                    </a:custGeom>
                    <a:noFill/>
                    <a:ln w="11113">
                      <a:solidFill>
                        <a:srgbClr val="FFE0C0"/>
                      </a:solidFill>
                      <a:prstDash val="solid"/>
                      <a:round/>
                      <a:headEnd/>
                      <a:tailEnd/>
                    </a:ln>
                  </p:spPr>
                  <p:txBody>
                    <a:bodyPr/>
                    <a:lstStyle/>
                    <a:p>
                      <a:endParaRPr lang="fr-FR"/>
                    </a:p>
                  </p:txBody>
                </p:sp>
                <p:sp>
                  <p:nvSpPr>
                    <p:cNvPr id="137262" name="Freeform 46"/>
                    <p:cNvSpPr>
                      <a:spLocks/>
                    </p:cNvSpPr>
                    <p:nvPr/>
                  </p:nvSpPr>
                  <p:spPr bwMode="auto">
                    <a:xfrm>
                      <a:off x="4887" y="2842"/>
                      <a:ext cx="12" cy="126"/>
                    </a:xfrm>
                    <a:custGeom>
                      <a:avLst/>
                      <a:gdLst/>
                      <a:ahLst/>
                      <a:cxnLst>
                        <a:cxn ang="0">
                          <a:pos x="0" y="0"/>
                        </a:cxn>
                        <a:cxn ang="0">
                          <a:pos x="11" y="27"/>
                        </a:cxn>
                        <a:cxn ang="0">
                          <a:pos x="25" y="67"/>
                        </a:cxn>
                        <a:cxn ang="0">
                          <a:pos x="29" y="101"/>
                        </a:cxn>
                        <a:cxn ang="0">
                          <a:pos x="33" y="122"/>
                        </a:cxn>
                        <a:cxn ang="0">
                          <a:pos x="26" y="145"/>
                        </a:cxn>
                        <a:cxn ang="0">
                          <a:pos x="14" y="173"/>
                        </a:cxn>
                        <a:cxn ang="0">
                          <a:pos x="6" y="192"/>
                        </a:cxn>
                        <a:cxn ang="0">
                          <a:pos x="3" y="212"/>
                        </a:cxn>
                        <a:cxn ang="0">
                          <a:pos x="7" y="230"/>
                        </a:cxn>
                        <a:cxn ang="0">
                          <a:pos x="18" y="251"/>
                        </a:cxn>
                        <a:cxn ang="0">
                          <a:pos x="28" y="271"/>
                        </a:cxn>
                        <a:cxn ang="0">
                          <a:pos x="36" y="283"/>
                        </a:cxn>
                        <a:cxn ang="0">
                          <a:pos x="29" y="294"/>
                        </a:cxn>
                        <a:cxn ang="0">
                          <a:pos x="21" y="318"/>
                        </a:cxn>
                        <a:cxn ang="0">
                          <a:pos x="11" y="346"/>
                        </a:cxn>
                        <a:cxn ang="0">
                          <a:pos x="3" y="376"/>
                        </a:cxn>
                      </a:cxnLst>
                      <a:rect l="0" t="0" r="r" b="b"/>
                      <a:pathLst>
                        <a:path w="36" h="376">
                          <a:moveTo>
                            <a:pt x="0" y="0"/>
                          </a:moveTo>
                          <a:lnTo>
                            <a:pt x="11" y="27"/>
                          </a:lnTo>
                          <a:lnTo>
                            <a:pt x="25" y="67"/>
                          </a:lnTo>
                          <a:lnTo>
                            <a:pt x="29" y="101"/>
                          </a:lnTo>
                          <a:lnTo>
                            <a:pt x="33" y="122"/>
                          </a:lnTo>
                          <a:lnTo>
                            <a:pt x="26" y="145"/>
                          </a:lnTo>
                          <a:lnTo>
                            <a:pt x="14" y="173"/>
                          </a:lnTo>
                          <a:lnTo>
                            <a:pt x="6" y="192"/>
                          </a:lnTo>
                          <a:lnTo>
                            <a:pt x="3" y="212"/>
                          </a:lnTo>
                          <a:lnTo>
                            <a:pt x="7" y="230"/>
                          </a:lnTo>
                          <a:lnTo>
                            <a:pt x="18" y="251"/>
                          </a:lnTo>
                          <a:lnTo>
                            <a:pt x="28" y="271"/>
                          </a:lnTo>
                          <a:lnTo>
                            <a:pt x="36" y="283"/>
                          </a:lnTo>
                          <a:lnTo>
                            <a:pt x="29" y="294"/>
                          </a:lnTo>
                          <a:lnTo>
                            <a:pt x="21" y="318"/>
                          </a:lnTo>
                          <a:lnTo>
                            <a:pt x="11" y="346"/>
                          </a:lnTo>
                          <a:lnTo>
                            <a:pt x="3" y="376"/>
                          </a:lnTo>
                        </a:path>
                      </a:pathLst>
                    </a:custGeom>
                    <a:noFill/>
                    <a:ln w="11113">
                      <a:solidFill>
                        <a:srgbClr val="FFE0C0"/>
                      </a:solidFill>
                      <a:prstDash val="solid"/>
                      <a:round/>
                      <a:headEnd/>
                      <a:tailEnd/>
                    </a:ln>
                  </p:spPr>
                  <p:txBody>
                    <a:bodyPr/>
                    <a:lstStyle/>
                    <a:p>
                      <a:endParaRPr lang="fr-FR"/>
                    </a:p>
                  </p:txBody>
                </p:sp>
                <p:sp>
                  <p:nvSpPr>
                    <p:cNvPr id="137263" name="Freeform 47"/>
                    <p:cNvSpPr>
                      <a:spLocks/>
                    </p:cNvSpPr>
                    <p:nvPr/>
                  </p:nvSpPr>
                  <p:spPr bwMode="auto">
                    <a:xfrm>
                      <a:off x="4848" y="2871"/>
                      <a:ext cx="19" cy="88"/>
                    </a:xfrm>
                    <a:custGeom>
                      <a:avLst/>
                      <a:gdLst/>
                      <a:ahLst/>
                      <a:cxnLst>
                        <a:cxn ang="0">
                          <a:pos x="0" y="0"/>
                        </a:cxn>
                        <a:cxn ang="0">
                          <a:pos x="20" y="18"/>
                        </a:cxn>
                        <a:cxn ang="0">
                          <a:pos x="34" y="36"/>
                        </a:cxn>
                        <a:cxn ang="0">
                          <a:pos x="45" y="63"/>
                        </a:cxn>
                        <a:cxn ang="0">
                          <a:pos x="53" y="96"/>
                        </a:cxn>
                        <a:cxn ang="0">
                          <a:pos x="59" y="139"/>
                        </a:cxn>
                        <a:cxn ang="0">
                          <a:pos x="56" y="174"/>
                        </a:cxn>
                        <a:cxn ang="0">
                          <a:pos x="48" y="208"/>
                        </a:cxn>
                        <a:cxn ang="0">
                          <a:pos x="35" y="238"/>
                        </a:cxn>
                        <a:cxn ang="0">
                          <a:pos x="13" y="264"/>
                        </a:cxn>
                      </a:cxnLst>
                      <a:rect l="0" t="0" r="r" b="b"/>
                      <a:pathLst>
                        <a:path w="59" h="264">
                          <a:moveTo>
                            <a:pt x="0" y="0"/>
                          </a:moveTo>
                          <a:lnTo>
                            <a:pt x="20" y="18"/>
                          </a:lnTo>
                          <a:lnTo>
                            <a:pt x="34" y="36"/>
                          </a:lnTo>
                          <a:lnTo>
                            <a:pt x="45" y="63"/>
                          </a:lnTo>
                          <a:lnTo>
                            <a:pt x="53" y="96"/>
                          </a:lnTo>
                          <a:lnTo>
                            <a:pt x="59" y="139"/>
                          </a:lnTo>
                          <a:lnTo>
                            <a:pt x="56" y="174"/>
                          </a:lnTo>
                          <a:lnTo>
                            <a:pt x="48" y="208"/>
                          </a:lnTo>
                          <a:lnTo>
                            <a:pt x="35" y="238"/>
                          </a:lnTo>
                          <a:lnTo>
                            <a:pt x="13" y="264"/>
                          </a:lnTo>
                        </a:path>
                      </a:pathLst>
                    </a:custGeom>
                    <a:noFill/>
                    <a:ln w="11113">
                      <a:solidFill>
                        <a:srgbClr val="FFE0C0"/>
                      </a:solidFill>
                      <a:prstDash val="solid"/>
                      <a:round/>
                      <a:headEnd/>
                      <a:tailEnd/>
                    </a:ln>
                  </p:spPr>
                  <p:txBody>
                    <a:bodyPr/>
                    <a:lstStyle/>
                    <a:p>
                      <a:endParaRPr lang="fr-FR"/>
                    </a:p>
                  </p:txBody>
                </p:sp>
                <p:sp>
                  <p:nvSpPr>
                    <p:cNvPr id="137264" name="Freeform 48"/>
                    <p:cNvSpPr>
                      <a:spLocks/>
                    </p:cNvSpPr>
                    <p:nvPr/>
                  </p:nvSpPr>
                  <p:spPr bwMode="auto">
                    <a:xfrm>
                      <a:off x="4900" y="2908"/>
                      <a:ext cx="37" cy="25"/>
                    </a:xfrm>
                    <a:custGeom>
                      <a:avLst/>
                      <a:gdLst/>
                      <a:ahLst/>
                      <a:cxnLst>
                        <a:cxn ang="0">
                          <a:pos x="0" y="0"/>
                        </a:cxn>
                        <a:cxn ang="0">
                          <a:pos x="33" y="7"/>
                        </a:cxn>
                        <a:cxn ang="0">
                          <a:pos x="59" y="17"/>
                        </a:cxn>
                        <a:cxn ang="0">
                          <a:pos x="77" y="29"/>
                        </a:cxn>
                        <a:cxn ang="0">
                          <a:pos x="97" y="54"/>
                        </a:cxn>
                        <a:cxn ang="0">
                          <a:pos x="112" y="74"/>
                        </a:cxn>
                      </a:cxnLst>
                      <a:rect l="0" t="0" r="r" b="b"/>
                      <a:pathLst>
                        <a:path w="112" h="74">
                          <a:moveTo>
                            <a:pt x="0" y="0"/>
                          </a:moveTo>
                          <a:lnTo>
                            <a:pt x="33" y="7"/>
                          </a:lnTo>
                          <a:lnTo>
                            <a:pt x="59" y="17"/>
                          </a:lnTo>
                          <a:lnTo>
                            <a:pt x="77" y="29"/>
                          </a:lnTo>
                          <a:lnTo>
                            <a:pt x="97" y="54"/>
                          </a:lnTo>
                          <a:lnTo>
                            <a:pt x="112" y="74"/>
                          </a:lnTo>
                        </a:path>
                      </a:pathLst>
                    </a:custGeom>
                    <a:noFill/>
                    <a:ln w="11113">
                      <a:solidFill>
                        <a:srgbClr val="FFE0C0"/>
                      </a:solidFill>
                      <a:prstDash val="solid"/>
                      <a:round/>
                      <a:headEnd/>
                      <a:tailEnd/>
                    </a:ln>
                  </p:spPr>
                  <p:txBody>
                    <a:bodyPr/>
                    <a:lstStyle/>
                    <a:p>
                      <a:endParaRPr lang="fr-FR"/>
                    </a:p>
                  </p:txBody>
                </p:sp>
              </p:grpSp>
            </p:grpSp>
          </p:grpSp>
          <p:grpSp>
            <p:nvGrpSpPr>
              <p:cNvPr id="137265" name="Group 49"/>
              <p:cNvGrpSpPr>
                <a:grpSpLocks/>
              </p:cNvGrpSpPr>
              <p:nvPr/>
            </p:nvGrpSpPr>
            <p:grpSpPr bwMode="auto">
              <a:xfrm>
                <a:off x="4545" y="2667"/>
                <a:ext cx="343" cy="709"/>
                <a:chOff x="4545" y="2667"/>
                <a:chExt cx="343" cy="709"/>
              </a:xfrm>
            </p:grpSpPr>
            <p:grpSp>
              <p:nvGrpSpPr>
                <p:cNvPr id="137266" name="Group 50"/>
                <p:cNvGrpSpPr>
                  <a:grpSpLocks/>
                </p:cNvGrpSpPr>
                <p:nvPr/>
              </p:nvGrpSpPr>
              <p:grpSpPr bwMode="auto">
                <a:xfrm>
                  <a:off x="4545" y="2667"/>
                  <a:ext cx="343" cy="202"/>
                  <a:chOff x="4545" y="2667"/>
                  <a:chExt cx="343" cy="202"/>
                </a:xfrm>
              </p:grpSpPr>
              <p:grpSp>
                <p:nvGrpSpPr>
                  <p:cNvPr id="137267" name="Group 51"/>
                  <p:cNvGrpSpPr>
                    <a:grpSpLocks/>
                  </p:cNvGrpSpPr>
                  <p:nvPr/>
                </p:nvGrpSpPr>
                <p:grpSpPr bwMode="auto">
                  <a:xfrm>
                    <a:off x="4545" y="2667"/>
                    <a:ext cx="343" cy="202"/>
                    <a:chOff x="4545" y="2667"/>
                    <a:chExt cx="343" cy="202"/>
                  </a:xfrm>
                </p:grpSpPr>
                <p:grpSp>
                  <p:nvGrpSpPr>
                    <p:cNvPr id="137268" name="Group 52"/>
                    <p:cNvGrpSpPr>
                      <a:grpSpLocks/>
                    </p:cNvGrpSpPr>
                    <p:nvPr/>
                  </p:nvGrpSpPr>
                  <p:grpSpPr bwMode="auto">
                    <a:xfrm>
                      <a:off x="4545" y="2667"/>
                      <a:ext cx="343" cy="202"/>
                      <a:chOff x="4545" y="2667"/>
                      <a:chExt cx="343" cy="202"/>
                    </a:xfrm>
                  </p:grpSpPr>
                  <p:sp>
                    <p:nvSpPr>
                      <p:cNvPr id="137269" name="Freeform 53"/>
                      <p:cNvSpPr>
                        <a:spLocks/>
                      </p:cNvSpPr>
                      <p:nvPr/>
                    </p:nvSpPr>
                    <p:spPr bwMode="auto">
                      <a:xfrm>
                        <a:off x="4545" y="2667"/>
                        <a:ext cx="343" cy="202"/>
                      </a:xfrm>
                      <a:custGeom>
                        <a:avLst/>
                        <a:gdLst/>
                        <a:ahLst/>
                        <a:cxnLst>
                          <a:cxn ang="0">
                            <a:pos x="313" y="591"/>
                          </a:cxn>
                          <a:cxn ang="0">
                            <a:pos x="263" y="605"/>
                          </a:cxn>
                          <a:cxn ang="0">
                            <a:pos x="223" y="597"/>
                          </a:cxn>
                          <a:cxn ang="0">
                            <a:pos x="202" y="572"/>
                          </a:cxn>
                          <a:cxn ang="0">
                            <a:pos x="205" y="537"/>
                          </a:cxn>
                          <a:cxn ang="0">
                            <a:pos x="237" y="503"/>
                          </a:cxn>
                          <a:cxn ang="0">
                            <a:pos x="295" y="479"/>
                          </a:cxn>
                          <a:cxn ang="0">
                            <a:pos x="350" y="459"/>
                          </a:cxn>
                          <a:cxn ang="0">
                            <a:pos x="306" y="425"/>
                          </a:cxn>
                          <a:cxn ang="0">
                            <a:pos x="349" y="366"/>
                          </a:cxn>
                          <a:cxn ang="0">
                            <a:pos x="357" y="314"/>
                          </a:cxn>
                          <a:cxn ang="0">
                            <a:pos x="313" y="300"/>
                          </a:cxn>
                          <a:cxn ang="0">
                            <a:pos x="217" y="293"/>
                          </a:cxn>
                          <a:cxn ang="0">
                            <a:pos x="14" y="268"/>
                          </a:cxn>
                          <a:cxn ang="0">
                            <a:pos x="0" y="223"/>
                          </a:cxn>
                          <a:cxn ang="0">
                            <a:pos x="11" y="181"/>
                          </a:cxn>
                          <a:cxn ang="0">
                            <a:pos x="36" y="146"/>
                          </a:cxn>
                          <a:cxn ang="0">
                            <a:pos x="87" y="108"/>
                          </a:cxn>
                          <a:cxn ang="0">
                            <a:pos x="154" y="79"/>
                          </a:cxn>
                          <a:cxn ang="0">
                            <a:pos x="257" y="48"/>
                          </a:cxn>
                          <a:cxn ang="0">
                            <a:pos x="356" y="18"/>
                          </a:cxn>
                          <a:cxn ang="0">
                            <a:pos x="442" y="6"/>
                          </a:cxn>
                          <a:cxn ang="0">
                            <a:pos x="556" y="4"/>
                          </a:cxn>
                          <a:cxn ang="0">
                            <a:pos x="623" y="31"/>
                          </a:cxn>
                          <a:cxn ang="0">
                            <a:pos x="667" y="71"/>
                          </a:cxn>
                          <a:cxn ang="0">
                            <a:pos x="765" y="73"/>
                          </a:cxn>
                          <a:cxn ang="0">
                            <a:pos x="867" y="109"/>
                          </a:cxn>
                          <a:cxn ang="0">
                            <a:pos x="936" y="162"/>
                          </a:cxn>
                          <a:cxn ang="0">
                            <a:pos x="998" y="234"/>
                          </a:cxn>
                          <a:cxn ang="0">
                            <a:pos x="1028" y="296"/>
                          </a:cxn>
                          <a:cxn ang="0">
                            <a:pos x="949" y="321"/>
                          </a:cxn>
                          <a:cxn ang="0">
                            <a:pos x="831" y="284"/>
                          </a:cxn>
                          <a:cxn ang="0">
                            <a:pos x="748" y="329"/>
                          </a:cxn>
                          <a:cxn ang="0">
                            <a:pos x="675" y="415"/>
                          </a:cxn>
                          <a:cxn ang="0">
                            <a:pos x="338" y="581"/>
                          </a:cxn>
                        </a:cxnLst>
                        <a:rect l="0" t="0" r="r" b="b"/>
                        <a:pathLst>
                          <a:path w="1028" h="605">
                            <a:moveTo>
                              <a:pt x="338" y="581"/>
                            </a:moveTo>
                            <a:lnTo>
                              <a:pt x="313" y="591"/>
                            </a:lnTo>
                            <a:lnTo>
                              <a:pt x="292" y="599"/>
                            </a:lnTo>
                            <a:lnTo>
                              <a:pt x="263" y="605"/>
                            </a:lnTo>
                            <a:lnTo>
                              <a:pt x="241" y="604"/>
                            </a:lnTo>
                            <a:lnTo>
                              <a:pt x="223" y="597"/>
                            </a:lnTo>
                            <a:lnTo>
                              <a:pt x="209" y="586"/>
                            </a:lnTo>
                            <a:lnTo>
                              <a:pt x="202" y="572"/>
                            </a:lnTo>
                            <a:lnTo>
                              <a:pt x="201" y="553"/>
                            </a:lnTo>
                            <a:lnTo>
                              <a:pt x="205" y="537"/>
                            </a:lnTo>
                            <a:lnTo>
                              <a:pt x="218" y="520"/>
                            </a:lnTo>
                            <a:lnTo>
                              <a:pt x="237" y="503"/>
                            </a:lnTo>
                            <a:lnTo>
                              <a:pt x="264" y="488"/>
                            </a:lnTo>
                            <a:lnTo>
                              <a:pt x="295" y="479"/>
                            </a:lnTo>
                            <a:lnTo>
                              <a:pt x="323" y="471"/>
                            </a:lnTo>
                            <a:lnTo>
                              <a:pt x="350" y="459"/>
                            </a:lnTo>
                            <a:lnTo>
                              <a:pt x="288" y="446"/>
                            </a:lnTo>
                            <a:lnTo>
                              <a:pt x="306" y="425"/>
                            </a:lnTo>
                            <a:lnTo>
                              <a:pt x="330" y="395"/>
                            </a:lnTo>
                            <a:lnTo>
                              <a:pt x="349" y="366"/>
                            </a:lnTo>
                            <a:lnTo>
                              <a:pt x="356" y="340"/>
                            </a:lnTo>
                            <a:lnTo>
                              <a:pt x="357" y="314"/>
                            </a:lnTo>
                            <a:lnTo>
                              <a:pt x="339" y="307"/>
                            </a:lnTo>
                            <a:lnTo>
                              <a:pt x="313" y="300"/>
                            </a:lnTo>
                            <a:lnTo>
                              <a:pt x="274" y="292"/>
                            </a:lnTo>
                            <a:lnTo>
                              <a:pt x="217" y="293"/>
                            </a:lnTo>
                            <a:lnTo>
                              <a:pt x="32" y="296"/>
                            </a:lnTo>
                            <a:lnTo>
                              <a:pt x="14" y="268"/>
                            </a:lnTo>
                            <a:lnTo>
                              <a:pt x="3" y="245"/>
                            </a:lnTo>
                            <a:lnTo>
                              <a:pt x="0" y="223"/>
                            </a:lnTo>
                            <a:lnTo>
                              <a:pt x="3" y="201"/>
                            </a:lnTo>
                            <a:lnTo>
                              <a:pt x="11" y="181"/>
                            </a:lnTo>
                            <a:lnTo>
                              <a:pt x="22" y="162"/>
                            </a:lnTo>
                            <a:lnTo>
                              <a:pt x="36" y="146"/>
                            </a:lnTo>
                            <a:lnTo>
                              <a:pt x="58" y="128"/>
                            </a:lnTo>
                            <a:lnTo>
                              <a:pt x="87" y="108"/>
                            </a:lnTo>
                            <a:lnTo>
                              <a:pt x="114" y="93"/>
                            </a:lnTo>
                            <a:lnTo>
                              <a:pt x="154" y="79"/>
                            </a:lnTo>
                            <a:lnTo>
                              <a:pt x="204" y="63"/>
                            </a:lnTo>
                            <a:lnTo>
                              <a:pt x="257" y="48"/>
                            </a:lnTo>
                            <a:lnTo>
                              <a:pt x="307" y="32"/>
                            </a:lnTo>
                            <a:lnTo>
                              <a:pt x="356" y="18"/>
                            </a:lnTo>
                            <a:lnTo>
                              <a:pt x="399" y="10"/>
                            </a:lnTo>
                            <a:lnTo>
                              <a:pt x="442" y="6"/>
                            </a:lnTo>
                            <a:lnTo>
                              <a:pt x="497" y="0"/>
                            </a:lnTo>
                            <a:lnTo>
                              <a:pt x="556" y="4"/>
                            </a:lnTo>
                            <a:lnTo>
                              <a:pt x="590" y="13"/>
                            </a:lnTo>
                            <a:lnTo>
                              <a:pt x="623" y="31"/>
                            </a:lnTo>
                            <a:lnTo>
                              <a:pt x="645" y="50"/>
                            </a:lnTo>
                            <a:lnTo>
                              <a:pt x="667" y="71"/>
                            </a:lnTo>
                            <a:lnTo>
                              <a:pt x="713" y="69"/>
                            </a:lnTo>
                            <a:lnTo>
                              <a:pt x="765" y="73"/>
                            </a:lnTo>
                            <a:lnTo>
                              <a:pt x="822" y="84"/>
                            </a:lnTo>
                            <a:lnTo>
                              <a:pt x="867" y="109"/>
                            </a:lnTo>
                            <a:lnTo>
                              <a:pt x="903" y="135"/>
                            </a:lnTo>
                            <a:lnTo>
                              <a:pt x="936" y="162"/>
                            </a:lnTo>
                            <a:lnTo>
                              <a:pt x="971" y="197"/>
                            </a:lnTo>
                            <a:lnTo>
                              <a:pt x="998" y="234"/>
                            </a:lnTo>
                            <a:lnTo>
                              <a:pt x="1016" y="266"/>
                            </a:lnTo>
                            <a:lnTo>
                              <a:pt x="1028" y="296"/>
                            </a:lnTo>
                            <a:lnTo>
                              <a:pt x="998" y="347"/>
                            </a:lnTo>
                            <a:lnTo>
                              <a:pt x="949" y="321"/>
                            </a:lnTo>
                            <a:lnTo>
                              <a:pt x="862" y="281"/>
                            </a:lnTo>
                            <a:lnTo>
                              <a:pt x="831" y="284"/>
                            </a:lnTo>
                            <a:lnTo>
                              <a:pt x="791" y="297"/>
                            </a:lnTo>
                            <a:lnTo>
                              <a:pt x="748" y="329"/>
                            </a:lnTo>
                            <a:lnTo>
                              <a:pt x="704" y="369"/>
                            </a:lnTo>
                            <a:lnTo>
                              <a:pt x="675" y="415"/>
                            </a:lnTo>
                            <a:lnTo>
                              <a:pt x="626" y="485"/>
                            </a:lnTo>
                            <a:lnTo>
                              <a:pt x="338" y="581"/>
                            </a:lnTo>
                            <a:close/>
                          </a:path>
                        </a:pathLst>
                      </a:custGeom>
                      <a:solidFill>
                        <a:srgbClr val="E0E0E0"/>
                      </a:solidFill>
                      <a:ln w="9525">
                        <a:noFill/>
                        <a:round/>
                        <a:headEnd/>
                        <a:tailEnd/>
                      </a:ln>
                    </p:spPr>
                    <p:txBody>
                      <a:bodyPr/>
                      <a:lstStyle/>
                      <a:p>
                        <a:endParaRPr lang="fr-FR"/>
                      </a:p>
                    </p:txBody>
                  </p:sp>
                  <p:sp>
                    <p:nvSpPr>
                      <p:cNvPr id="137270" name="Freeform 54"/>
                      <p:cNvSpPr>
                        <a:spLocks/>
                      </p:cNvSpPr>
                      <p:nvPr/>
                    </p:nvSpPr>
                    <p:spPr bwMode="auto">
                      <a:xfrm>
                        <a:off x="4600" y="2702"/>
                        <a:ext cx="222" cy="98"/>
                      </a:xfrm>
                      <a:custGeom>
                        <a:avLst/>
                        <a:gdLst/>
                        <a:ahLst/>
                        <a:cxnLst>
                          <a:cxn ang="0">
                            <a:pos x="0" y="149"/>
                          </a:cxn>
                          <a:cxn ang="0">
                            <a:pos x="16" y="113"/>
                          </a:cxn>
                          <a:cxn ang="0">
                            <a:pos x="34" y="87"/>
                          </a:cxn>
                          <a:cxn ang="0">
                            <a:pos x="59" y="65"/>
                          </a:cxn>
                          <a:cxn ang="0">
                            <a:pos x="86" y="48"/>
                          </a:cxn>
                          <a:cxn ang="0">
                            <a:pos x="119" y="33"/>
                          </a:cxn>
                          <a:cxn ang="0">
                            <a:pos x="157" y="17"/>
                          </a:cxn>
                          <a:cxn ang="0">
                            <a:pos x="201" y="6"/>
                          </a:cxn>
                          <a:cxn ang="0">
                            <a:pos x="256" y="2"/>
                          </a:cxn>
                          <a:cxn ang="0">
                            <a:pos x="332" y="0"/>
                          </a:cxn>
                          <a:cxn ang="0">
                            <a:pos x="429" y="2"/>
                          </a:cxn>
                          <a:cxn ang="0">
                            <a:pos x="483" y="9"/>
                          </a:cxn>
                          <a:cxn ang="0">
                            <a:pos x="518" y="23"/>
                          </a:cxn>
                          <a:cxn ang="0">
                            <a:pos x="556" y="39"/>
                          </a:cxn>
                          <a:cxn ang="0">
                            <a:pos x="598" y="57"/>
                          </a:cxn>
                          <a:cxn ang="0">
                            <a:pos x="633" y="73"/>
                          </a:cxn>
                          <a:cxn ang="0">
                            <a:pos x="665" y="89"/>
                          </a:cxn>
                          <a:cxn ang="0">
                            <a:pos x="660" y="102"/>
                          </a:cxn>
                          <a:cxn ang="0">
                            <a:pos x="649" y="117"/>
                          </a:cxn>
                          <a:cxn ang="0">
                            <a:pos x="634" y="128"/>
                          </a:cxn>
                          <a:cxn ang="0">
                            <a:pos x="398" y="293"/>
                          </a:cxn>
                          <a:cxn ang="0">
                            <a:pos x="201" y="285"/>
                          </a:cxn>
                          <a:cxn ang="0">
                            <a:pos x="197" y="215"/>
                          </a:cxn>
                          <a:cxn ang="0">
                            <a:pos x="182" y="202"/>
                          </a:cxn>
                          <a:cxn ang="0">
                            <a:pos x="160" y="187"/>
                          </a:cxn>
                          <a:cxn ang="0">
                            <a:pos x="131" y="176"/>
                          </a:cxn>
                          <a:cxn ang="0">
                            <a:pos x="89" y="167"/>
                          </a:cxn>
                          <a:cxn ang="0">
                            <a:pos x="34" y="157"/>
                          </a:cxn>
                          <a:cxn ang="0">
                            <a:pos x="0" y="149"/>
                          </a:cxn>
                        </a:cxnLst>
                        <a:rect l="0" t="0" r="r" b="b"/>
                        <a:pathLst>
                          <a:path w="665" h="293">
                            <a:moveTo>
                              <a:pt x="0" y="149"/>
                            </a:moveTo>
                            <a:lnTo>
                              <a:pt x="16" y="113"/>
                            </a:lnTo>
                            <a:lnTo>
                              <a:pt x="34" y="87"/>
                            </a:lnTo>
                            <a:lnTo>
                              <a:pt x="59" y="65"/>
                            </a:lnTo>
                            <a:lnTo>
                              <a:pt x="86" y="48"/>
                            </a:lnTo>
                            <a:lnTo>
                              <a:pt x="119" y="33"/>
                            </a:lnTo>
                            <a:lnTo>
                              <a:pt x="157" y="17"/>
                            </a:lnTo>
                            <a:lnTo>
                              <a:pt x="201" y="6"/>
                            </a:lnTo>
                            <a:lnTo>
                              <a:pt x="256" y="2"/>
                            </a:lnTo>
                            <a:lnTo>
                              <a:pt x="332" y="0"/>
                            </a:lnTo>
                            <a:lnTo>
                              <a:pt x="429" y="2"/>
                            </a:lnTo>
                            <a:lnTo>
                              <a:pt x="483" y="9"/>
                            </a:lnTo>
                            <a:lnTo>
                              <a:pt x="518" y="23"/>
                            </a:lnTo>
                            <a:lnTo>
                              <a:pt x="556" y="39"/>
                            </a:lnTo>
                            <a:lnTo>
                              <a:pt x="598" y="57"/>
                            </a:lnTo>
                            <a:lnTo>
                              <a:pt x="633" y="73"/>
                            </a:lnTo>
                            <a:lnTo>
                              <a:pt x="665" y="89"/>
                            </a:lnTo>
                            <a:lnTo>
                              <a:pt x="660" y="102"/>
                            </a:lnTo>
                            <a:lnTo>
                              <a:pt x="649" y="117"/>
                            </a:lnTo>
                            <a:lnTo>
                              <a:pt x="634" y="128"/>
                            </a:lnTo>
                            <a:lnTo>
                              <a:pt x="398" y="293"/>
                            </a:lnTo>
                            <a:lnTo>
                              <a:pt x="201" y="285"/>
                            </a:lnTo>
                            <a:lnTo>
                              <a:pt x="197" y="215"/>
                            </a:lnTo>
                            <a:lnTo>
                              <a:pt x="182" y="202"/>
                            </a:lnTo>
                            <a:lnTo>
                              <a:pt x="160" y="187"/>
                            </a:lnTo>
                            <a:lnTo>
                              <a:pt x="131" y="176"/>
                            </a:lnTo>
                            <a:lnTo>
                              <a:pt x="89" y="167"/>
                            </a:lnTo>
                            <a:lnTo>
                              <a:pt x="34" y="157"/>
                            </a:lnTo>
                            <a:lnTo>
                              <a:pt x="0" y="149"/>
                            </a:lnTo>
                            <a:close/>
                          </a:path>
                        </a:pathLst>
                      </a:custGeom>
                      <a:solidFill>
                        <a:srgbClr val="8080FF"/>
                      </a:solidFill>
                      <a:ln w="9525">
                        <a:noFill/>
                        <a:round/>
                        <a:headEnd/>
                        <a:tailEnd/>
                      </a:ln>
                    </p:spPr>
                    <p:txBody>
                      <a:bodyPr/>
                      <a:lstStyle/>
                      <a:p>
                        <a:endParaRPr lang="fr-FR"/>
                      </a:p>
                    </p:txBody>
                  </p:sp>
                </p:grpSp>
                <p:sp>
                  <p:nvSpPr>
                    <p:cNvPr id="137271" name="Oval 55"/>
                    <p:cNvSpPr>
                      <a:spLocks noChangeArrowheads="1"/>
                    </p:cNvSpPr>
                    <p:nvPr/>
                  </p:nvSpPr>
                  <p:spPr bwMode="auto">
                    <a:xfrm>
                      <a:off x="4672" y="2740"/>
                      <a:ext cx="33" cy="21"/>
                    </a:xfrm>
                    <a:prstGeom prst="ellipse">
                      <a:avLst/>
                    </a:prstGeom>
                    <a:solidFill>
                      <a:srgbClr val="E0E0E0"/>
                    </a:solidFill>
                    <a:ln w="9525">
                      <a:noFill/>
                      <a:round/>
                      <a:headEnd/>
                      <a:tailEnd/>
                    </a:ln>
                  </p:spPr>
                  <p:txBody>
                    <a:bodyPr/>
                    <a:lstStyle/>
                    <a:p>
                      <a:endParaRPr lang="fr-FR"/>
                    </a:p>
                  </p:txBody>
                </p:sp>
              </p:grpSp>
              <p:grpSp>
                <p:nvGrpSpPr>
                  <p:cNvPr id="137272" name="Group 56"/>
                  <p:cNvGrpSpPr>
                    <a:grpSpLocks/>
                  </p:cNvGrpSpPr>
                  <p:nvPr/>
                </p:nvGrpSpPr>
                <p:grpSpPr bwMode="auto">
                  <a:xfrm>
                    <a:off x="4560" y="2671"/>
                    <a:ext cx="313" cy="80"/>
                    <a:chOff x="4560" y="2671"/>
                    <a:chExt cx="313" cy="80"/>
                  </a:xfrm>
                </p:grpSpPr>
                <p:sp>
                  <p:nvSpPr>
                    <p:cNvPr id="137273" name="Line 57"/>
                    <p:cNvSpPr>
                      <a:spLocks noChangeShapeType="1"/>
                    </p:cNvSpPr>
                    <p:nvPr/>
                  </p:nvSpPr>
                  <p:spPr bwMode="auto">
                    <a:xfrm>
                      <a:off x="4560" y="2740"/>
                      <a:ext cx="41" cy="11"/>
                    </a:xfrm>
                    <a:prstGeom prst="line">
                      <a:avLst/>
                    </a:prstGeom>
                    <a:noFill/>
                    <a:ln w="4763">
                      <a:solidFill>
                        <a:srgbClr val="C06000"/>
                      </a:solidFill>
                      <a:round/>
                      <a:headEnd/>
                      <a:tailEnd/>
                    </a:ln>
                  </p:spPr>
                  <p:txBody>
                    <a:bodyPr/>
                    <a:lstStyle/>
                    <a:p>
                      <a:endParaRPr lang="fr-FR"/>
                    </a:p>
                  </p:txBody>
                </p:sp>
                <p:sp>
                  <p:nvSpPr>
                    <p:cNvPr id="137274" name="Line 58"/>
                    <p:cNvSpPr>
                      <a:spLocks noChangeShapeType="1"/>
                    </p:cNvSpPr>
                    <p:nvPr/>
                  </p:nvSpPr>
                  <p:spPr bwMode="auto">
                    <a:xfrm>
                      <a:off x="4576" y="2712"/>
                      <a:ext cx="35" cy="20"/>
                    </a:xfrm>
                    <a:prstGeom prst="line">
                      <a:avLst/>
                    </a:prstGeom>
                    <a:noFill/>
                    <a:ln w="4763">
                      <a:solidFill>
                        <a:srgbClr val="C06000"/>
                      </a:solidFill>
                      <a:round/>
                      <a:headEnd/>
                      <a:tailEnd/>
                    </a:ln>
                  </p:spPr>
                  <p:txBody>
                    <a:bodyPr/>
                    <a:lstStyle/>
                    <a:p>
                      <a:endParaRPr lang="fr-FR"/>
                    </a:p>
                  </p:txBody>
                </p:sp>
                <p:sp>
                  <p:nvSpPr>
                    <p:cNvPr id="137275" name="Line 59"/>
                    <p:cNvSpPr>
                      <a:spLocks noChangeShapeType="1"/>
                    </p:cNvSpPr>
                    <p:nvPr/>
                  </p:nvSpPr>
                  <p:spPr bwMode="auto">
                    <a:xfrm>
                      <a:off x="4608" y="2692"/>
                      <a:ext cx="17" cy="28"/>
                    </a:xfrm>
                    <a:prstGeom prst="line">
                      <a:avLst/>
                    </a:prstGeom>
                    <a:noFill/>
                    <a:ln w="4763">
                      <a:solidFill>
                        <a:srgbClr val="C06000"/>
                      </a:solidFill>
                      <a:round/>
                      <a:headEnd/>
                      <a:tailEnd/>
                    </a:ln>
                  </p:spPr>
                  <p:txBody>
                    <a:bodyPr/>
                    <a:lstStyle/>
                    <a:p>
                      <a:endParaRPr lang="fr-FR"/>
                    </a:p>
                  </p:txBody>
                </p:sp>
                <p:sp>
                  <p:nvSpPr>
                    <p:cNvPr id="137276" name="Line 60"/>
                    <p:cNvSpPr>
                      <a:spLocks noChangeShapeType="1"/>
                    </p:cNvSpPr>
                    <p:nvPr/>
                  </p:nvSpPr>
                  <p:spPr bwMode="auto">
                    <a:xfrm>
                      <a:off x="4645" y="2681"/>
                      <a:ext cx="15" cy="27"/>
                    </a:xfrm>
                    <a:prstGeom prst="line">
                      <a:avLst/>
                    </a:prstGeom>
                    <a:noFill/>
                    <a:ln w="4763">
                      <a:solidFill>
                        <a:srgbClr val="C06000"/>
                      </a:solidFill>
                      <a:round/>
                      <a:headEnd/>
                      <a:tailEnd/>
                    </a:ln>
                  </p:spPr>
                  <p:txBody>
                    <a:bodyPr/>
                    <a:lstStyle/>
                    <a:p>
                      <a:endParaRPr lang="fr-FR"/>
                    </a:p>
                  </p:txBody>
                </p:sp>
                <p:sp>
                  <p:nvSpPr>
                    <p:cNvPr id="137277" name="Line 61"/>
                    <p:cNvSpPr>
                      <a:spLocks noChangeShapeType="1"/>
                    </p:cNvSpPr>
                    <p:nvPr/>
                  </p:nvSpPr>
                  <p:spPr bwMode="auto">
                    <a:xfrm>
                      <a:off x="4686" y="2671"/>
                      <a:ext cx="1" cy="32"/>
                    </a:xfrm>
                    <a:prstGeom prst="line">
                      <a:avLst/>
                    </a:prstGeom>
                    <a:noFill/>
                    <a:ln w="4763">
                      <a:solidFill>
                        <a:srgbClr val="C06000"/>
                      </a:solidFill>
                      <a:round/>
                      <a:headEnd/>
                      <a:tailEnd/>
                    </a:ln>
                  </p:spPr>
                  <p:txBody>
                    <a:bodyPr/>
                    <a:lstStyle/>
                    <a:p>
                      <a:endParaRPr lang="fr-FR"/>
                    </a:p>
                  </p:txBody>
                </p:sp>
                <p:sp>
                  <p:nvSpPr>
                    <p:cNvPr id="137278" name="Line 62"/>
                    <p:cNvSpPr>
                      <a:spLocks noChangeShapeType="1"/>
                    </p:cNvSpPr>
                    <p:nvPr/>
                  </p:nvSpPr>
                  <p:spPr bwMode="auto">
                    <a:xfrm flipH="1">
                      <a:off x="4714" y="2671"/>
                      <a:ext cx="9" cy="34"/>
                    </a:xfrm>
                    <a:prstGeom prst="line">
                      <a:avLst/>
                    </a:prstGeom>
                    <a:noFill/>
                    <a:ln w="4763">
                      <a:solidFill>
                        <a:srgbClr val="C06000"/>
                      </a:solidFill>
                      <a:round/>
                      <a:headEnd/>
                      <a:tailEnd/>
                    </a:ln>
                  </p:spPr>
                  <p:txBody>
                    <a:bodyPr/>
                    <a:lstStyle/>
                    <a:p>
                      <a:endParaRPr lang="fr-FR"/>
                    </a:p>
                  </p:txBody>
                </p:sp>
                <p:sp>
                  <p:nvSpPr>
                    <p:cNvPr id="137279" name="Line 63"/>
                    <p:cNvSpPr>
                      <a:spLocks noChangeShapeType="1"/>
                    </p:cNvSpPr>
                    <p:nvPr/>
                  </p:nvSpPr>
                  <p:spPr bwMode="auto">
                    <a:xfrm flipH="1">
                      <a:off x="4742" y="2680"/>
                      <a:ext cx="13" cy="22"/>
                    </a:xfrm>
                    <a:prstGeom prst="line">
                      <a:avLst/>
                    </a:prstGeom>
                    <a:noFill/>
                    <a:ln w="4763">
                      <a:solidFill>
                        <a:srgbClr val="C06000"/>
                      </a:solidFill>
                      <a:round/>
                      <a:headEnd/>
                      <a:tailEnd/>
                    </a:ln>
                  </p:spPr>
                  <p:txBody>
                    <a:bodyPr/>
                    <a:lstStyle/>
                    <a:p>
                      <a:endParaRPr lang="fr-FR"/>
                    </a:p>
                  </p:txBody>
                </p:sp>
                <p:sp>
                  <p:nvSpPr>
                    <p:cNvPr id="137280" name="Line 64"/>
                    <p:cNvSpPr>
                      <a:spLocks noChangeShapeType="1"/>
                    </p:cNvSpPr>
                    <p:nvPr/>
                  </p:nvSpPr>
                  <p:spPr bwMode="auto">
                    <a:xfrm flipH="1">
                      <a:off x="4770" y="2692"/>
                      <a:ext cx="12" cy="13"/>
                    </a:xfrm>
                    <a:prstGeom prst="line">
                      <a:avLst/>
                    </a:prstGeom>
                    <a:noFill/>
                    <a:ln w="4763">
                      <a:solidFill>
                        <a:srgbClr val="C06000"/>
                      </a:solidFill>
                      <a:round/>
                      <a:headEnd/>
                      <a:tailEnd/>
                    </a:ln>
                  </p:spPr>
                  <p:txBody>
                    <a:bodyPr/>
                    <a:lstStyle/>
                    <a:p>
                      <a:endParaRPr lang="fr-FR"/>
                    </a:p>
                  </p:txBody>
                </p:sp>
                <p:sp>
                  <p:nvSpPr>
                    <p:cNvPr id="137281" name="Line 65"/>
                    <p:cNvSpPr>
                      <a:spLocks noChangeShapeType="1"/>
                    </p:cNvSpPr>
                    <p:nvPr/>
                  </p:nvSpPr>
                  <p:spPr bwMode="auto">
                    <a:xfrm flipH="1">
                      <a:off x="4796" y="2697"/>
                      <a:ext cx="22" cy="20"/>
                    </a:xfrm>
                    <a:prstGeom prst="line">
                      <a:avLst/>
                    </a:prstGeom>
                    <a:noFill/>
                    <a:ln w="4763">
                      <a:solidFill>
                        <a:srgbClr val="C06000"/>
                      </a:solidFill>
                      <a:round/>
                      <a:headEnd/>
                      <a:tailEnd/>
                    </a:ln>
                  </p:spPr>
                  <p:txBody>
                    <a:bodyPr/>
                    <a:lstStyle/>
                    <a:p>
                      <a:endParaRPr lang="fr-FR"/>
                    </a:p>
                  </p:txBody>
                </p:sp>
                <p:sp>
                  <p:nvSpPr>
                    <p:cNvPr id="137282" name="Line 66"/>
                    <p:cNvSpPr>
                      <a:spLocks noChangeShapeType="1"/>
                    </p:cNvSpPr>
                    <p:nvPr/>
                  </p:nvSpPr>
                  <p:spPr bwMode="auto">
                    <a:xfrm flipH="1">
                      <a:off x="4825" y="2715"/>
                      <a:ext cx="20" cy="15"/>
                    </a:xfrm>
                    <a:prstGeom prst="line">
                      <a:avLst/>
                    </a:prstGeom>
                    <a:noFill/>
                    <a:ln w="4763">
                      <a:solidFill>
                        <a:srgbClr val="C06000"/>
                      </a:solidFill>
                      <a:round/>
                      <a:headEnd/>
                      <a:tailEnd/>
                    </a:ln>
                  </p:spPr>
                  <p:txBody>
                    <a:bodyPr/>
                    <a:lstStyle/>
                    <a:p>
                      <a:endParaRPr lang="fr-FR"/>
                    </a:p>
                  </p:txBody>
                </p:sp>
                <p:sp>
                  <p:nvSpPr>
                    <p:cNvPr id="137283" name="Line 67"/>
                    <p:cNvSpPr>
                      <a:spLocks noChangeShapeType="1"/>
                    </p:cNvSpPr>
                    <p:nvPr/>
                  </p:nvSpPr>
                  <p:spPr bwMode="auto">
                    <a:xfrm flipH="1">
                      <a:off x="4828" y="2737"/>
                      <a:ext cx="45" cy="7"/>
                    </a:xfrm>
                    <a:prstGeom prst="line">
                      <a:avLst/>
                    </a:prstGeom>
                    <a:noFill/>
                    <a:ln w="4763">
                      <a:solidFill>
                        <a:srgbClr val="C06000"/>
                      </a:solidFill>
                      <a:round/>
                      <a:headEnd/>
                      <a:tailEnd/>
                    </a:ln>
                  </p:spPr>
                  <p:txBody>
                    <a:bodyPr/>
                    <a:lstStyle/>
                    <a:p>
                      <a:endParaRPr lang="fr-FR"/>
                    </a:p>
                  </p:txBody>
                </p:sp>
              </p:grpSp>
            </p:grpSp>
            <p:grpSp>
              <p:nvGrpSpPr>
                <p:cNvPr id="137284" name="Group 68"/>
                <p:cNvGrpSpPr>
                  <a:grpSpLocks/>
                </p:cNvGrpSpPr>
                <p:nvPr/>
              </p:nvGrpSpPr>
              <p:grpSpPr bwMode="auto">
                <a:xfrm>
                  <a:off x="4617" y="2740"/>
                  <a:ext cx="228" cy="636"/>
                  <a:chOff x="4617" y="2740"/>
                  <a:chExt cx="228" cy="636"/>
                </a:xfrm>
              </p:grpSpPr>
              <p:grpSp>
                <p:nvGrpSpPr>
                  <p:cNvPr id="137285" name="Group 69"/>
                  <p:cNvGrpSpPr>
                    <a:grpSpLocks/>
                  </p:cNvGrpSpPr>
                  <p:nvPr/>
                </p:nvGrpSpPr>
                <p:grpSpPr bwMode="auto">
                  <a:xfrm>
                    <a:off x="4617" y="2740"/>
                    <a:ext cx="228" cy="636"/>
                    <a:chOff x="4617" y="2740"/>
                    <a:chExt cx="228" cy="636"/>
                  </a:xfrm>
                </p:grpSpPr>
                <p:grpSp>
                  <p:nvGrpSpPr>
                    <p:cNvPr id="137286" name="Group 70"/>
                    <p:cNvGrpSpPr>
                      <a:grpSpLocks/>
                    </p:cNvGrpSpPr>
                    <p:nvPr/>
                  </p:nvGrpSpPr>
                  <p:grpSpPr bwMode="auto">
                    <a:xfrm>
                      <a:off x="4617" y="2740"/>
                      <a:ext cx="228" cy="636"/>
                      <a:chOff x="4617" y="2740"/>
                      <a:chExt cx="228" cy="636"/>
                    </a:xfrm>
                  </p:grpSpPr>
                  <p:grpSp>
                    <p:nvGrpSpPr>
                      <p:cNvPr id="137287" name="Group 71"/>
                      <p:cNvGrpSpPr>
                        <a:grpSpLocks/>
                      </p:cNvGrpSpPr>
                      <p:nvPr/>
                    </p:nvGrpSpPr>
                    <p:grpSpPr bwMode="auto">
                      <a:xfrm>
                        <a:off x="4617" y="2792"/>
                        <a:ext cx="228" cy="584"/>
                        <a:chOff x="4617" y="2792"/>
                        <a:chExt cx="228" cy="584"/>
                      </a:xfrm>
                    </p:grpSpPr>
                    <p:sp>
                      <p:nvSpPr>
                        <p:cNvPr id="137288" name="Freeform 72"/>
                        <p:cNvSpPr>
                          <a:spLocks/>
                        </p:cNvSpPr>
                        <p:nvPr/>
                      </p:nvSpPr>
                      <p:spPr bwMode="auto">
                        <a:xfrm>
                          <a:off x="4619" y="2792"/>
                          <a:ext cx="226" cy="584"/>
                        </a:xfrm>
                        <a:custGeom>
                          <a:avLst/>
                          <a:gdLst/>
                          <a:ahLst/>
                          <a:cxnLst>
                            <a:cxn ang="0">
                              <a:pos x="270" y="4"/>
                            </a:cxn>
                            <a:cxn ang="0">
                              <a:pos x="193" y="21"/>
                            </a:cxn>
                            <a:cxn ang="0">
                              <a:pos x="142" y="48"/>
                            </a:cxn>
                            <a:cxn ang="0">
                              <a:pos x="114" y="91"/>
                            </a:cxn>
                            <a:cxn ang="0">
                              <a:pos x="87" y="160"/>
                            </a:cxn>
                            <a:cxn ang="0">
                              <a:pos x="44" y="234"/>
                            </a:cxn>
                            <a:cxn ang="0">
                              <a:pos x="12" y="290"/>
                            </a:cxn>
                            <a:cxn ang="0">
                              <a:pos x="0" y="357"/>
                            </a:cxn>
                            <a:cxn ang="0">
                              <a:pos x="12" y="439"/>
                            </a:cxn>
                            <a:cxn ang="0">
                              <a:pos x="37" y="499"/>
                            </a:cxn>
                            <a:cxn ang="0">
                              <a:pos x="85" y="557"/>
                            </a:cxn>
                            <a:cxn ang="0">
                              <a:pos x="135" y="581"/>
                            </a:cxn>
                            <a:cxn ang="0">
                              <a:pos x="215" y="583"/>
                            </a:cxn>
                            <a:cxn ang="0">
                              <a:pos x="196" y="661"/>
                            </a:cxn>
                            <a:cxn ang="0">
                              <a:pos x="181" y="741"/>
                            </a:cxn>
                            <a:cxn ang="0">
                              <a:pos x="193" y="794"/>
                            </a:cxn>
                            <a:cxn ang="0">
                              <a:pos x="243" y="873"/>
                            </a:cxn>
                            <a:cxn ang="0">
                              <a:pos x="283" y="933"/>
                            </a:cxn>
                            <a:cxn ang="0">
                              <a:pos x="313" y="1033"/>
                            </a:cxn>
                            <a:cxn ang="0">
                              <a:pos x="335" y="1139"/>
                            </a:cxn>
                            <a:cxn ang="0">
                              <a:pos x="347" y="1250"/>
                            </a:cxn>
                            <a:cxn ang="0">
                              <a:pos x="368" y="1473"/>
                            </a:cxn>
                            <a:cxn ang="0">
                              <a:pos x="382" y="1678"/>
                            </a:cxn>
                            <a:cxn ang="0">
                              <a:pos x="679" y="1754"/>
                            </a:cxn>
                            <a:cxn ang="0">
                              <a:pos x="657" y="1671"/>
                            </a:cxn>
                            <a:cxn ang="0">
                              <a:pos x="641" y="1513"/>
                            </a:cxn>
                            <a:cxn ang="0">
                              <a:pos x="624" y="1263"/>
                            </a:cxn>
                            <a:cxn ang="0">
                              <a:pos x="583" y="1035"/>
                            </a:cxn>
                            <a:cxn ang="0">
                              <a:pos x="549" y="760"/>
                            </a:cxn>
                            <a:cxn ang="0">
                              <a:pos x="521" y="616"/>
                            </a:cxn>
                            <a:cxn ang="0">
                              <a:pos x="498" y="539"/>
                            </a:cxn>
                            <a:cxn ang="0">
                              <a:pos x="494" y="440"/>
                            </a:cxn>
                            <a:cxn ang="0">
                              <a:pos x="472" y="312"/>
                            </a:cxn>
                            <a:cxn ang="0">
                              <a:pos x="434" y="149"/>
                            </a:cxn>
                            <a:cxn ang="0">
                              <a:pos x="403" y="94"/>
                            </a:cxn>
                            <a:cxn ang="0">
                              <a:pos x="333" y="21"/>
                            </a:cxn>
                          </a:cxnLst>
                          <a:rect l="0" t="0" r="r" b="b"/>
                          <a:pathLst>
                            <a:path w="679" h="1754">
                              <a:moveTo>
                                <a:pt x="306" y="0"/>
                              </a:moveTo>
                              <a:lnTo>
                                <a:pt x="270" y="4"/>
                              </a:lnTo>
                              <a:lnTo>
                                <a:pt x="231" y="11"/>
                              </a:lnTo>
                              <a:lnTo>
                                <a:pt x="193" y="21"/>
                              </a:lnTo>
                              <a:lnTo>
                                <a:pt x="161" y="33"/>
                              </a:lnTo>
                              <a:lnTo>
                                <a:pt x="142" y="48"/>
                              </a:lnTo>
                              <a:lnTo>
                                <a:pt x="129" y="62"/>
                              </a:lnTo>
                              <a:lnTo>
                                <a:pt x="114" y="91"/>
                              </a:lnTo>
                              <a:lnTo>
                                <a:pt x="103" y="117"/>
                              </a:lnTo>
                              <a:lnTo>
                                <a:pt x="87" y="160"/>
                              </a:lnTo>
                              <a:lnTo>
                                <a:pt x="66" y="201"/>
                              </a:lnTo>
                              <a:lnTo>
                                <a:pt x="44" y="234"/>
                              </a:lnTo>
                              <a:lnTo>
                                <a:pt x="27" y="258"/>
                              </a:lnTo>
                              <a:lnTo>
                                <a:pt x="12" y="290"/>
                              </a:lnTo>
                              <a:lnTo>
                                <a:pt x="1" y="327"/>
                              </a:lnTo>
                              <a:lnTo>
                                <a:pt x="0" y="357"/>
                              </a:lnTo>
                              <a:lnTo>
                                <a:pt x="5" y="404"/>
                              </a:lnTo>
                              <a:lnTo>
                                <a:pt x="12" y="439"/>
                              </a:lnTo>
                              <a:lnTo>
                                <a:pt x="23" y="476"/>
                              </a:lnTo>
                              <a:lnTo>
                                <a:pt x="37" y="499"/>
                              </a:lnTo>
                              <a:lnTo>
                                <a:pt x="57" y="528"/>
                              </a:lnTo>
                              <a:lnTo>
                                <a:pt x="85" y="557"/>
                              </a:lnTo>
                              <a:lnTo>
                                <a:pt x="107" y="576"/>
                              </a:lnTo>
                              <a:lnTo>
                                <a:pt x="135" y="581"/>
                              </a:lnTo>
                              <a:lnTo>
                                <a:pt x="185" y="587"/>
                              </a:lnTo>
                              <a:lnTo>
                                <a:pt x="215" y="583"/>
                              </a:lnTo>
                              <a:lnTo>
                                <a:pt x="204" y="627"/>
                              </a:lnTo>
                              <a:lnTo>
                                <a:pt x="196" y="661"/>
                              </a:lnTo>
                              <a:lnTo>
                                <a:pt x="188" y="700"/>
                              </a:lnTo>
                              <a:lnTo>
                                <a:pt x="181" y="741"/>
                              </a:lnTo>
                              <a:lnTo>
                                <a:pt x="184" y="771"/>
                              </a:lnTo>
                              <a:lnTo>
                                <a:pt x="193" y="794"/>
                              </a:lnTo>
                              <a:lnTo>
                                <a:pt x="215" y="828"/>
                              </a:lnTo>
                              <a:lnTo>
                                <a:pt x="243" y="873"/>
                              </a:lnTo>
                              <a:lnTo>
                                <a:pt x="262" y="906"/>
                              </a:lnTo>
                              <a:lnTo>
                                <a:pt x="283" y="933"/>
                              </a:lnTo>
                              <a:lnTo>
                                <a:pt x="298" y="974"/>
                              </a:lnTo>
                              <a:lnTo>
                                <a:pt x="313" y="1033"/>
                              </a:lnTo>
                              <a:lnTo>
                                <a:pt x="327" y="1096"/>
                              </a:lnTo>
                              <a:lnTo>
                                <a:pt x="335" y="1139"/>
                              </a:lnTo>
                              <a:lnTo>
                                <a:pt x="342" y="1194"/>
                              </a:lnTo>
                              <a:lnTo>
                                <a:pt x="347" y="1250"/>
                              </a:lnTo>
                              <a:lnTo>
                                <a:pt x="357" y="1344"/>
                              </a:lnTo>
                              <a:lnTo>
                                <a:pt x="368" y="1473"/>
                              </a:lnTo>
                              <a:lnTo>
                                <a:pt x="375" y="1586"/>
                              </a:lnTo>
                              <a:lnTo>
                                <a:pt x="382" y="1678"/>
                              </a:lnTo>
                              <a:lnTo>
                                <a:pt x="386" y="1754"/>
                              </a:lnTo>
                              <a:lnTo>
                                <a:pt x="679" y="1754"/>
                              </a:lnTo>
                              <a:lnTo>
                                <a:pt x="667" y="1713"/>
                              </a:lnTo>
                              <a:lnTo>
                                <a:pt x="657" y="1671"/>
                              </a:lnTo>
                              <a:lnTo>
                                <a:pt x="649" y="1632"/>
                              </a:lnTo>
                              <a:lnTo>
                                <a:pt x="641" y="1513"/>
                              </a:lnTo>
                              <a:lnTo>
                                <a:pt x="631" y="1374"/>
                              </a:lnTo>
                              <a:lnTo>
                                <a:pt x="624" y="1263"/>
                              </a:lnTo>
                              <a:lnTo>
                                <a:pt x="605" y="1165"/>
                              </a:lnTo>
                              <a:lnTo>
                                <a:pt x="583" y="1035"/>
                              </a:lnTo>
                              <a:lnTo>
                                <a:pt x="565" y="903"/>
                              </a:lnTo>
                              <a:lnTo>
                                <a:pt x="549" y="760"/>
                              </a:lnTo>
                              <a:lnTo>
                                <a:pt x="533" y="658"/>
                              </a:lnTo>
                              <a:lnTo>
                                <a:pt x="521" y="616"/>
                              </a:lnTo>
                              <a:lnTo>
                                <a:pt x="509" y="573"/>
                              </a:lnTo>
                              <a:lnTo>
                                <a:pt x="498" y="539"/>
                              </a:lnTo>
                              <a:lnTo>
                                <a:pt x="494" y="498"/>
                              </a:lnTo>
                              <a:lnTo>
                                <a:pt x="494" y="440"/>
                              </a:lnTo>
                              <a:lnTo>
                                <a:pt x="487" y="382"/>
                              </a:lnTo>
                              <a:lnTo>
                                <a:pt x="472" y="312"/>
                              </a:lnTo>
                              <a:lnTo>
                                <a:pt x="452" y="221"/>
                              </a:lnTo>
                              <a:lnTo>
                                <a:pt x="434" y="149"/>
                              </a:lnTo>
                              <a:lnTo>
                                <a:pt x="423" y="125"/>
                              </a:lnTo>
                              <a:lnTo>
                                <a:pt x="403" y="94"/>
                              </a:lnTo>
                              <a:lnTo>
                                <a:pt x="369" y="52"/>
                              </a:lnTo>
                              <a:lnTo>
                                <a:pt x="333" y="21"/>
                              </a:lnTo>
                              <a:lnTo>
                                <a:pt x="306" y="0"/>
                              </a:lnTo>
                              <a:close/>
                            </a:path>
                          </a:pathLst>
                        </a:custGeom>
                        <a:solidFill>
                          <a:srgbClr val="FFFF40"/>
                        </a:solidFill>
                        <a:ln w="9525">
                          <a:noFill/>
                          <a:round/>
                          <a:headEnd/>
                          <a:tailEnd/>
                        </a:ln>
                      </p:spPr>
                      <p:txBody>
                        <a:bodyPr/>
                        <a:lstStyle/>
                        <a:p>
                          <a:endParaRPr lang="fr-FR"/>
                        </a:p>
                      </p:txBody>
                    </p:sp>
                    <p:sp>
                      <p:nvSpPr>
                        <p:cNvPr id="137289" name="Freeform 73"/>
                        <p:cNvSpPr>
                          <a:spLocks/>
                        </p:cNvSpPr>
                        <p:nvPr/>
                      </p:nvSpPr>
                      <p:spPr bwMode="auto">
                        <a:xfrm>
                          <a:off x="4617" y="2812"/>
                          <a:ext cx="59" cy="58"/>
                        </a:xfrm>
                        <a:custGeom>
                          <a:avLst/>
                          <a:gdLst/>
                          <a:ahLst/>
                          <a:cxnLst>
                            <a:cxn ang="0">
                              <a:pos x="178" y="0"/>
                            </a:cxn>
                            <a:cxn ang="0">
                              <a:pos x="153" y="17"/>
                            </a:cxn>
                            <a:cxn ang="0">
                              <a:pos x="137" y="25"/>
                            </a:cxn>
                            <a:cxn ang="0">
                              <a:pos x="112" y="37"/>
                            </a:cxn>
                            <a:cxn ang="0">
                              <a:pos x="87" y="44"/>
                            </a:cxn>
                            <a:cxn ang="0">
                              <a:pos x="65" y="46"/>
                            </a:cxn>
                            <a:cxn ang="0">
                              <a:pos x="43" y="50"/>
                            </a:cxn>
                            <a:cxn ang="0">
                              <a:pos x="29" y="57"/>
                            </a:cxn>
                            <a:cxn ang="0">
                              <a:pos x="20" y="72"/>
                            </a:cxn>
                            <a:cxn ang="0">
                              <a:pos x="10" y="86"/>
                            </a:cxn>
                            <a:cxn ang="0">
                              <a:pos x="4" y="98"/>
                            </a:cxn>
                            <a:cxn ang="0">
                              <a:pos x="0" y="114"/>
                            </a:cxn>
                            <a:cxn ang="0">
                              <a:pos x="0" y="128"/>
                            </a:cxn>
                            <a:cxn ang="0">
                              <a:pos x="4" y="145"/>
                            </a:cxn>
                            <a:cxn ang="0">
                              <a:pos x="10" y="162"/>
                            </a:cxn>
                            <a:cxn ang="0">
                              <a:pos x="17" y="171"/>
                            </a:cxn>
                            <a:cxn ang="0">
                              <a:pos x="28" y="175"/>
                            </a:cxn>
                            <a:cxn ang="0">
                              <a:pos x="48" y="171"/>
                            </a:cxn>
                            <a:cxn ang="0">
                              <a:pos x="65" y="168"/>
                            </a:cxn>
                            <a:cxn ang="0">
                              <a:pos x="81" y="172"/>
                            </a:cxn>
                            <a:cxn ang="0">
                              <a:pos x="91" y="156"/>
                            </a:cxn>
                            <a:cxn ang="0">
                              <a:pos x="102" y="139"/>
                            </a:cxn>
                            <a:cxn ang="0">
                              <a:pos x="112" y="126"/>
                            </a:cxn>
                            <a:cxn ang="0">
                              <a:pos x="120" y="113"/>
                            </a:cxn>
                            <a:cxn ang="0">
                              <a:pos x="131" y="102"/>
                            </a:cxn>
                            <a:cxn ang="0">
                              <a:pos x="130" y="91"/>
                            </a:cxn>
                            <a:cxn ang="0">
                              <a:pos x="132" y="73"/>
                            </a:cxn>
                            <a:cxn ang="0">
                              <a:pos x="136" y="56"/>
                            </a:cxn>
                            <a:cxn ang="0">
                              <a:pos x="146" y="43"/>
                            </a:cxn>
                            <a:cxn ang="0">
                              <a:pos x="159" y="25"/>
                            </a:cxn>
                            <a:cxn ang="0">
                              <a:pos x="178" y="0"/>
                            </a:cxn>
                          </a:cxnLst>
                          <a:rect l="0" t="0" r="r" b="b"/>
                          <a:pathLst>
                            <a:path w="178" h="175">
                              <a:moveTo>
                                <a:pt x="178" y="0"/>
                              </a:moveTo>
                              <a:lnTo>
                                <a:pt x="153" y="17"/>
                              </a:lnTo>
                              <a:lnTo>
                                <a:pt x="137" y="25"/>
                              </a:lnTo>
                              <a:lnTo>
                                <a:pt x="112" y="37"/>
                              </a:lnTo>
                              <a:lnTo>
                                <a:pt x="87" y="44"/>
                              </a:lnTo>
                              <a:lnTo>
                                <a:pt x="65" y="46"/>
                              </a:lnTo>
                              <a:lnTo>
                                <a:pt x="43" y="50"/>
                              </a:lnTo>
                              <a:lnTo>
                                <a:pt x="29" y="57"/>
                              </a:lnTo>
                              <a:lnTo>
                                <a:pt x="20" y="72"/>
                              </a:lnTo>
                              <a:lnTo>
                                <a:pt x="10" y="86"/>
                              </a:lnTo>
                              <a:lnTo>
                                <a:pt x="4" y="98"/>
                              </a:lnTo>
                              <a:lnTo>
                                <a:pt x="0" y="114"/>
                              </a:lnTo>
                              <a:lnTo>
                                <a:pt x="0" y="128"/>
                              </a:lnTo>
                              <a:lnTo>
                                <a:pt x="4" y="145"/>
                              </a:lnTo>
                              <a:lnTo>
                                <a:pt x="10" y="162"/>
                              </a:lnTo>
                              <a:lnTo>
                                <a:pt x="17" y="171"/>
                              </a:lnTo>
                              <a:lnTo>
                                <a:pt x="28" y="175"/>
                              </a:lnTo>
                              <a:lnTo>
                                <a:pt x="48" y="171"/>
                              </a:lnTo>
                              <a:lnTo>
                                <a:pt x="65" y="168"/>
                              </a:lnTo>
                              <a:lnTo>
                                <a:pt x="81" y="172"/>
                              </a:lnTo>
                              <a:lnTo>
                                <a:pt x="91" y="156"/>
                              </a:lnTo>
                              <a:lnTo>
                                <a:pt x="102" y="139"/>
                              </a:lnTo>
                              <a:lnTo>
                                <a:pt x="112" y="126"/>
                              </a:lnTo>
                              <a:lnTo>
                                <a:pt x="120" y="113"/>
                              </a:lnTo>
                              <a:lnTo>
                                <a:pt x="131" y="102"/>
                              </a:lnTo>
                              <a:lnTo>
                                <a:pt x="130" y="91"/>
                              </a:lnTo>
                              <a:lnTo>
                                <a:pt x="132" y="73"/>
                              </a:lnTo>
                              <a:lnTo>
                                <a:pt x="136" y="56"/>
                              </a:lnTo>
                              <a:lnTo>
                                <a:pt x="146" y="43"/>
                              </a:lnTo>
                              <a:lnTo>
                                <a:pt x="159" y="25"/>
                              </a:lnTo>
                              <a:lnTo>
                                <a:pt x="178" y="0"/>
                              </a:lnTo>
                              <a:close/>
                            </a:path>
                          </a:pathLst>
                        </a:custGeom>
                        <a:solidFill>
                          <a:srgbClr val="FFE0C0"/>
                        </a:solidFill>
                        <a:ln w="9525">
                          <a:noFill/>
                          <a:round/>
                          <a:headEnd/>
                          <a:tailEnd/>
                        </a:ln>
                      </p:spPr>
                      <p:txBody>
                        <a:bodyPr/>
                        <a:lstStyle/>
                        <a:p>
                          <a:endParaRPr lang="fr-FR"/>
                        </a:p>
                      </p:txBody>
                    </p:sp>
                  </p:grpSp>
                  <p:sp>
                    <p:nvSpPr>
                      <p:cNvPr id="137290" name="Freeform 74"/>
                      <p:cNvSpPr>
                        <a:spLocks/>
                      </p:cNvSpPr>
                      <p:nvPr/>
                    </p:nvSpPr>
                    <p:spPr bwMode="auto">
                      <a:xfrm>
                        <a:off x="4674" y="2740"/>
                        <a:ext cx="157" cy="636"/>
                      </a:xfrm>
                      <a:custGeom>
                        <a:avLst/>
                        <a:gdLst/>
                        <a:ahLst/>
                        <a:cxnLst>
                          <a:cxn ang="0">
                            <a:pos x="395" y="3"/>
                          </a:cxn>
                          <a:cxn ang="0">
                            <a:pos x="360" y="0"/>
                          </a:cxn>
                          <a:cxn ang="0">
                            <a:pos x="328" y="7"/>
                          </a:cxn>
                          <a:cxn ang="0">
                            <a:pos x="288" y="35"/>
                          </a:cxn>
                          <a:cxn ang="0">
                            <a:pos x="245" y="80"/>
                          </a:cxn>
                          <a:cxn ang="0">
                            <a:pos x="219" y="122"/>
                          </a:cxn>
                          <a:cxn ang="0">
                            <a:pos x="197" y="162"/>
                          </a:cxn>
                          <a:cxn ang="0">
                            <a:pos x="160" y="189"/>
                          </a:cxn>
                          <a:cxn ang="0">
                            <a:pos x="132" y="185"/>
                          </a:cxn>
                          <a:cxn ang="0">
                            <a:pos x="103" y="185"/>
                          </a:cxn>
                          <a:cxn ang="0">
                            <a:pos x="62" y="199"/>
                          </a:cxn>
                          <a:cxn ang="0">
                            <a:pos x="32" y="223"/>
                          </a:cxn>
                          <a:cxn ang="0">
                            <a:pos x="13" y="256"/>
                          </a:cxn>
                          <a:cxn ang="0">
                            <a:pos x="1" y="385"/>
                          </a:cxn>
                          <a:cxn ang="0">
                            <a:pos x="95" y="664"/>
                          </a:cxn>
                          <a:cxn ang="0">
                            <a:pos x="66" y="711"/>
                          </a:cxn>
                          <a:cxn ang="0">
                            <a:pos x="117" y="846"/>
                          </a:cxn>
                          <a:cxn ang="0">
                            <a:pos x="164" y="980"/>
                          </a:cxn>
                          <a:cxn ang="0">
                            <a:pos x="201" y="1170"/>
                          </a:cxn>
                          <a:cxn ang="0">
                            <a:pos x="234" y="1290"/>
                          </a:cxn>
                          <a:cxn ang="0">
                            <a:pos x="269" y="1393"/>
                          </a:cxn>
                          <a:cxn ang="0">
                            <a:pos x="288" y="1487"/>
                          </a:cxn>
                          <a:cxn ang="0">
                            <a:pos x="307" y="1608"/>
                          </a:cxn>
                          <a:cxn ang="0">
                            <a:pos x="323" y="1714"/>
                          </a:cxn>
                          <a:cxn ang="0">
                            <a:pos x="321" y="1810"/>
                          </a:cxn>
                          <a:cxn ang="0">
                            <a:pos x="324" y="1910"/>
                          </a:cxn>
                          <a:cxn ang="0">
                            <a:pos x="463" y="1797"/>
                          </a:cxn>
                          <a:cxn ang="0">
                            <a:pos x="458" y="1657"/>
                          </a:cxn>
                          <a:cxn ang="0">
                            <a:pos x="446" y="1529"/>
                          </a:cxn>
                          <a:cxn ang="0">
                            <a:pos x="427" y="1408"/>
                          </a:cxn>
                          <a:cxn ang="0">
                            <a:pos x="404" y="1258"/>
                          </a:cxn>
                          <a:cxn ang="0">
                            <a:pos x="378" y="1123"/>
                          </a:cxn>
                          <a:cxn ang="0">
                            <a:pos x="354" y="947"/>
                          </a:cxn>
                          <a:cxn ang="0">
                            <a:pos x="346" y="847"/>
                          </a:cxn>
                          <a:cxn ang="0">
                            <a:pos x="324" y="766"/>
                          </a:cxn>
                          <a:cxn ang="0">
                            <a:pos x="312" y="690"/>
                          </a:cxn>
                          <a:cxn ang="0">
                            <a:pos x="313" y="601"/>
                          </a:cxn>
                          <a:cxn ang="0">
                            <a:pos x="318" y="533"/>
                          </a:cxn>
                          <a:cxn ang="0">
                            <a:pos x="307" y="491"/>
                          </a:cxn>
                          <a:cxn ang="0">
                            <a:pos x="283" y="420"/>
                          </a:cxn>
                          <a:cxn ang="0">
                            <a:pos x="260" y="343"/>
                          </a:cxn>
                          <a:cxn ang="0">
                            <a:pos x="248" y="295"/>
                          </a:cxn>
                          <a:cxn ang="0">
                            <a:pos x="256" y="265"/>
                          </a:cxn>
                          <a:cxn ang="0">
                            <a:pos x="286" y="223"/>
                          </a:cxn>
                          <a:cxn ang="0">
                            <a:pos x="318" y="175"/>
                          </a:cxn>
                          <a:cxn ang="0">
                            <a:pos x="350" y="133"/>
                          </a:cxn>
                          <a:cxn ang="0">
                            <a:pos x="392" y="102"/>
                          </a:cxn>
                          <a:cxn ang="0">
                            <a:pos x="437" y="85"/>
                          </a:cxn>
                          <a:cxn ang="0">
                            <a:pos x="471" y="81"/>
                          </a:cxn>
                        </a:cxnLst>
                        <a:rect l="0" t="0" r="r" b="b"/>
                        <a:pathLst>
                          <a:path w="471" h="1910">
                            <a:moveTo>
                              <a:pt x="413" y="7"/>
                            </a:moveTo>
                            <a:lnTo>
                              <a:pt x="395" y="3"/>
                            </a:lnTo>
                            <a:lnTo>
                              <a:pt x="380" y="1"/>
                            </a:lnTo>
                            <a:lnTo>
                              <a:pt x="360" y="0"/>
                            </a:lnTo>
                            <a:lnTo>
                              <a:pt x="343" y="2"/>
                            </a:lnTo>
                            <a:lnTo>
                              <a:pt x="328" y="7"/>
                            </a:lnTo>
                            <a:lnTo>
                              <a:pt x="311" y="18"/>
                            </a:lnTo>
                            <a:lnTo>
                              <a:pt x="288" y="35"/>
                            </a:lnTo>
                            <a:lnTo>
                              <a:pt x="266" y="54"/>
                            </a:lnTo>
                            <a:lnTo>
                              <a:pt x="245" y="80"/>
                            </a:lnTo>
                            <a:lnTo>
                              <a:pt x="230" y="99"/>
                            </a:lnTo>
                            <a:lnTo>
                              <a:pt x="219" y="122"/>
                            </a:lnTo>
                            <a:lnTo>
                              <a:pt x="208" y="145"/>
                            </a:lnTo>
                            <a:lnTo>
                              <a:pt x="197" y="162"/>
                            </a:lnTo>
                            <a:lnTo>
                              <a:pt x="179" y="177"/>
                            </a:lnTo>
                            <a:lnTo>
                              <a:pt x="160" y="189"/>
                            </a:lnTo>
                            <a:lnTo>
                              <a:pt x="149" y="187"/>
                            </a:lnTo>
                            <a:lnTo>
                              <a:pt x="132" y="185"/>
                            </a:lnTo>
                            <a:lnTo>
                              <a:pt x="117" y="183"/>
                            </a:lnTo>
                            <a:lnTo>
                              <a:pt x="103" y="185"/>
                            </a:lnTo>
                            <a:lnTo>
                              <a:pt x="82" y="189"/>
                            </a:lnTo>
                            <a:lnTo>
                              <a:pt x="62" y="199"/>
                            </a:lnTo>
                            <a:lnTo>
                              <a:pt x="44" y="212"/>
                            </a:lnTo>
                            <a:lnTo>
                              <a:pt x="32" y="223"/>
                            </a:lnTo>
                            <a:lnTo>
                              <a:pt x="21" y="237"/>
                            </a:lnTo>
                            <a:lnTo>
                              <a:pt x="13" y="256"/>
                            </a:lnTo>
                            <a:lnTo>
                              <a:pt x="10" y="274"/>
                            </a:lnTo>
                            <a:lnTo>
                              <a:pt x="1" y="385"/>
                            </a:lnTo>
                            <a:lnTo>
                              <a:pt x="0" y="505"/>
                            </a:lnTo>
                            <a:lnTo>
                              <a:pt x="95" y="664"/>
                            </a:lnTo>
                            <a:lnTo>
                              <a:pt x="100" y="702"/>
                            </a:lnTo>
                            <a:lnTo>
                              <a:pt x="66" y="711"/>
                            </a:lnTo>
                            <a:lnTo>
                              <a:pt x="93" y="772"/>
                            </a:lnTo>
                            <a:lnTo>
                              <a:pt x="117" y="846"/>
                            </a:lnTo>
                            <a:lnTo>
                              <a:pt x="136" y="903"/>
                            </a:lnTo>
                            <a:lnTo>
                              <a:pt x="164" y="980"/>
                            </a:lnTo>
                            <a:lnTo>
                              <a:pt x="182" y="1075"/>
                            </a:lnTo>
                            <a:lnTo>
                              <a:pt x="201" y="1170"/>
                            </a:lnTo>
                            <a:lnTo>
                              <a:pt x="213" y="1237"/>
                            </a:lnTo>
                            <a:lnTo>
                              <a:pt x="234" y="1290"/>
                            </a:lnTo>
                            <a:lnTo>
                              <a:pt x="253" y="1346"/>
                            </a:lnTo>
                            <a:lnTo>
                              <a:pt x="269" y="1393"/>
                            </a:lnTo>
                            <a:lnTo>
                              <a:pt x="277" y="1435"/>
                            </a:lnTo>
                            <a:lnTo>
                              <a:pt x="288" y="1487"/>
                            </a:lnTo>
                            <a:lnTo>
                              <a:pt x="299" y="1547"/>
                            </a:lnTo>
                            <a:lnTo>
                              <a:pt x="307" y="1608"/>
                            </a:lnTo>
                            <a:lnTo>
                              <a:pt x="316" y="1661"/>
                            </a:lnTo>
                            <a:lnTo>
                              <a:pt x="323" y="1714"/>
                            </a:lnTo>
                            <a:lnTo>
                              <a:pt x="322" y="1756"/>
                            </a:lnTo>
                            <a:lnTo>
                              <a:pt x="321" y="1810"/>
                            </a:lnTo>
                            <a:lnTo>
                              <a:pt x="323" y="1860"/>
                            </a:lnTo>
                            <a:lnTo>
                              <a:pt x="324" y="1910"/>
                            </a:lnTo>
                            <a:lnTo>
                              <a:pt x="468" y="1910"/>
                            </a:lnTo>
                            <a:lnTo>
                              <a:pt x="463" y="1797"/>
                            </a:lnTo>
                            <a:lnTo>
                              <a:pt x="459" y="1726"/>
                            </a:lnTo>
                            <a:lnTo>
                              <a:pt x="458" y="1657"/>
                            </a:lnTo>
                            <a:lnTo>
                              <a:pt x="454" y="1587"/>
                            </a:lnTo>
                            <a:lnTo>
                              <a:pt x="446" y="1529"/>
                            </a:lnTo>
                            <a:lnTo>
                              <a:pt x="437" y="1471"/>
                            </a:lnTo>
                            <a:lnTo>
                              <a:pt x="427" y="1408"/>
                            </a:lnTo>
                            <a:lnTo>
                              <a:pt x="418" y="1340"/>
                            </a:lnTo>
                            <a:lnTo>
                              <a:pt x="404" y="1258"/>
                            </a:lnTo>
                            <a:lnTo>
                              <a:pt x="393" y="1191"/>
                            </a:lnTo>
                            <a:lnTo>
                              <a:pt x="378" y="1123"/>
                            </a:lnTo>
                            <a:lnTo>
                              <a:pt x="356" y="1016"/>
                            </a:lnTo>
                            <a:lnTo>
                              <a:pt x="354" y="947"/>
                            </a:lnTo>
                            <a:lnTo>
                              <a:pt x="350" y="879"/>
                            </a:lnTo>
                            <a:lnTo>
                              <a:pt x="346" y="847"/>
                            </a:lnTo>
                            <a:lnTo>
                              <a:pt x="335" y="809"/>
                            </a:lnTo>
                            <a:lnTo>
                              <a:pt x="324" y="766"/>
                            </a:lnTo>
                            <a:lnTo>
                              <a:pt x="316" y="728"/>
                            </a:lnTo>
                            <a:lnTo>
                              <a:pt x="312" y="690"/>
                            </a:lnTo>
                            <a:lnTo>
                              <a:pt x="310" y="650"/>
                            </a:lnTo>
                            <a:lnTo>
                              <a:pt x="313" y="601"/>
                            </a:lnTo>
                            <a:lnTo>
                              <a:pt x="316" y="564"/>
                            </a:lnTo>
                            <a:lnTo>
                              <a:pt x="318" y="533"/>
                            </a:lnTo>
                            <a:lnTo>
                              <a:pt x="316" y="516"/>
                            </a:lnTo>
                            <a:lnTo>
                              <a:pt x="307" y="491"/>
                            </a:lnTo>
                            <a:lnTo>
                              <a:pt x="296" y="458"/>
                            </a:lnTo>
                            <a:lnTo>
                              <a:pt x="283" y="420"/>
                            </a:lnTo>
                            <a:lnTo>
                              <a:pt x="269" y="378"/>
                            </a:lnTo>
                            <a:lnTo>
                              <a:pt x="260" y="343"/>
                            </a:lnTo>
                            <a:lnTo>
                              <a:pt x="253" y="315"/>
                            </a:lnTo>
                            <a:lnTo>
                              <a:pt x="248" y="295"/>
                            </a:lnTo>
                            <a:lnTo>
                              <a:pt x="245" y="277"/>
                            </a:lnTo>
                            <a:lnTo>
                              <a:pt x="256" y="265"/>
                            </a:lnTo>
                            <a:lnTo>
                              <a:pt x="271" y="246"/>
                            </a:lnTo>
                            <a:lnTo>
                              <a:pt x="286" y="223"/>
                            </a:lnTo>
                            <a:lnTo>
                              <a:pt x="301" y="202"/>
                            </a:lnTo>
                            <a:lnTo>
                              <a:pt x="318" y="175"/>
                            </a:lnTo>
                            <a:lnTo>
                              <a:pt x="335" y="151"/>
                            </a:lnTo>
                            <a:lnTo>
                              <a:pt x="350" y="133"/>
                            </a:lnTo>
                            <a:lnTo>
                              <a:pt x="370" y="117"/>
                            </a:lnTo>
                            <a:lnTo>
                              <a:pt x="392" y="102"/>
                            </a:lnTo>
                            <a:lnTo>
                              <a:pt x="414" y="92"/>
                            </a:lnTo>
                            <a:lnTo>
                              <a:pt x="437" y="85"/>
                            </a:lnTo>
                            <a:lnTo>
                              <a:pt x="458" y="81"/>
                            </a:lnTo>
                            <a:lnTo>
                              <a:pt x="471" y="81"/>
                            </a:lnTo>
                            <a:lnTo>
                              <a:pt x="413" y="7"/>
                            </a:lnTo>
                            <a:close/>
                          </a:path>
                        </a:pathLst>
                      </a:custGeom>
                      <a:solidFill>
                        <a:srgbClr val="FFA040"/>
                      </a:solidFill>
                      <a:ln w="9525">
                        <a:noFill/>
                        <a:round/>
                        <a:headEnd/>
                        <a:tailEnd/>
                      </a:ln>
                    </p:spPr>
                    <p:txBody>
                      <a:bodyPr/>
                      <a:lstStyle/>
                      <a:p>
                        <a:endParaRPr lang="fr-FR"/>
                      </a:p>
                    </p:txBody>
                  </p:sp>
                </p:grpSp>
                <p:sp>
                  <p:nvSpPr>
                    <p:cNvPr id="137291" name="Freeform 75"/>
                    <p:cNvSpPr>
                      <a:spLocks/>
                    </p:cNvSpPr>
                    <p:nvPr/>
                  </p:nvSpPr>
                  <p:spPr bwMode="auto">
                    <a:xfrm>
                      <a:off x="4630" y="2829"/>
                      <a:ext cx="93" cy="143"/>
                    </a:xfrm>
                    <a:custGeom>
                      <a:avLst/>
                      <a:gdLst/>
                      <a:ahLst/>
                      <a:cxnLst>
                        <a:cxn ang="0">
                          <a:pos x="8" y="169"/>
                        </a:cxn>
                        <a:cxn ang="0">
                          <a:pos x="19" y="141"/>
                        </a:cxn>
                        <a:cxn ang="0">
                          <a:pos x="32" y="117"/>
                        </a:cxn>
                        <a:cxn ang="0">
                          <a:pos x="47" y="95"/>
                        </a:cxn>
                        <a:cxn ang="0">
                          <a:pos x="64" y="69"/>
                        </a:cxn>
                        <a:cxn ang="0">
                          <a:pos x="82" y="47"/>
                        </a:cxn>
                        <a:cxn ang="0">
                          <a:pos x="103" y="27"/>
                        </a:cxn>
                        <a:cxn ang="0">
                          <a:pos x="120" y="11"/>
                        </a:cxn>
                        <a:cxn ang="0">
                          <a:pos x="134" y="5"/>
                        </a:cxn>
                        <a:cxn ang="0">
                          <a:pos x="148" y="2"/>
                        </a:cxn>
                        <a:cxn ang="0">
                          <a:pos x="161" y="0"/>
                        </a:cxn>
                        <a:cxn ang="0">
                          <a:pos x="164" y="0"/>
                        </a:cxn>
                        <a:cxn ang="0">
                          <a:pos x="178" y="4"/>
                        </a:cxn>
                        <a:cxn ang="0">
                          <a:pos x="193" y="11"/>
                        </a:cxn>
                        <a:cxn ang="0">
                          <a:pos x="204" y="21"/>
                        </a:cxn>
                        <a:cxn ang="0">
                          <a:pos x="223" y="41"/>
                        </a:cxn>
                        <a:cxn ang="0">
                          <a:pos x="238" y="59"/>
                        </a:cxn>
                        <a:cxn ang="0">
                          <a:pos x="253" y="80"/>
                        </a:cxn>
                        <a:cxn ang="0">
                          <a:pos x="264" y="104"/>
                        </a:cxn>
                        <a:cxn ang="0">
                          <a:pos x="272" y="130"/>
                        </a:cxn>
                        <a:cxn ang="0">
                          <a:pos x="277" y="157"/>
                        </a:cxn>
                        <a:cxn ang="0">
                          <a:pos x="280" y="188"/>
                        </a:cxn>
                        <a:cxn ang="0">
                          <a:pos x="281" y="221"/>
                        </a:cxn>
                        <a:cxn ang="0">
                          <a:pos x="277" y="245"/>
                        </a:cxn>
                        <a:cxn ang="0">
                          <a:pos x="267" y="279"/>
                        </a:cxn>
                        <a:cxn ang="0">
                          <a:pos x="262" y="301"/>
                        </a:cxn>
                        <a:cxn ang="0">
                          <a:pos x="255" y="331"/>
                        </a:cxn>
                        <a:cxn ang="0">
                          <a:pos x="245" y="358"/>
                        </a:cxn>
                        <a:cxn ang="0">
                          <a:pos x="231" y="381"/>
                        </a:cxn>
                        <a:cxn ang="0">
                          <a:pos x="216" y="398"/>
                        </a:cxn>
                        <a:cxn ang="0">
                          <a:pos x="200" y="412"/>
                        </a:cxn>
                        <a:cxn ang="0">
                          <a:pos x="183" y="420"/>
                        </a:cxn>
                        <a:cxn ang="0">
                          <a:pos x="163" y="425"/>
                        </a:cxn>
                        <a:cxn ang="0">
                          <a:pos x="141" y="427"/>
                        </a:cxn>
                        <a:cxn ang="0">
                          <a:pos x="118" y="428"/>
                        </a:cxn>
                        <a:cxn ang="0">
                          <a:pos x="96" y="425"/>
                        </a:cxn>
                        <a:cxn ang="0">
                          <a:pos x="75" y="422"/>
                        </a:cxn>
                        <a:cxn ang="0">
                          <a:pos x="60" y="414"/>
                        </a:cxn>
                        <a:cxn ang="0">
                          <a:pos x="48" y="404"/>
                        </a:cxn>
                        <a:cxn ang="0">
                          <a:pos x="38" y="393"/>
                        </a:cxn>
                        <a:cxn ang="0">
                          <a:pos x="27" y="375"/>
                        </a:cxn>
                        <a:cxn ang="0">
                          <a:pos x="19" y="351"/>
                        </a:cxn>
                        <a:cxn ang="0">
                          <a:pos x="11" y="324"/>
                        </a:cxn>
                        <a:cxn ang="0">
                          <a:pos x="6" y="306"/>
                        </a:cxn>
                        <a:cxn ang="0">
                          <a:pos x="3" y="284"/>
                        </a:cxn>
                        <a:cxn ang="0">
                          <a:pos x="1" y="255"/>
                        </a:cxn>
                        <a:cxn ang="0">
                          <a:pos x="0" y="227"/>
                        </a:cxn>
                        <a:cxn ang="0">
                          <a:pos x="3" y="195"/>
                        </a:cxn>
                        <a:cxn ang="0">
                          <a:pos x="8" y="169"/>
                        </a:cxn>
                      </a:cxnLst>
                      <a:rect l="0" t="0" r="r" b="b"/>
                      <a:pathLst>
                        <a:path w="281" h="428">
                          <a:moveTo>
                            <a:pt x="8" y="169"/>
                          </a:moveTo>
                          <a:lnTo>
                            <a:pt x="19" y="141"/>
                          </a:lnTo>
                          <a:lnTo>
                            <a:pt x="32" y="117"/>
                          </a:lnTo>
                          <a:lnTo>
                            <a:pt x="47" y="95"/>
                          </a:lnTo>
                          <a:lnTo>
                            <a:pt x="64" y="69"/>
                          </a:lnTo>
                          <a:lnTo>
                            <a:pt x="82" y="47"/>
                          </a:lnTo>
                          <a:lnTo>
                            <a:pt x="103" y="27"/>
                          </a:lnTo>
                          <a:lnTo>
                            <a:pt x="120" y="11"/>
                          </a:lnTo>
                          <a:lnTo>
                            <a:pt x="134" y="5"/>
                          </a:lnTo>
                          <a:lnTo>
                            <a:pt x="148" y="2"/>
                          </a:lnTo>
                          <a:lnTo>
                            <a:pt x="161" y="0"/>
                          </a:lnTo>
                          <a:lnTo>
                            <a:pt x="164" y="0"/>
                          </a:lnTo>
                          <a:lnTo>
                            <a:pt x="178" y="4"/>
                          </a:lnTo>
                          <a:lnTo>
                            <a:pt x="193" y="11"/>
                          </a:lnTo>
                          <a:lnTo>
                            <a:pt x="204" y="21"/>
                          </a:lnTo>
                          <a:lnTo>
                            <a:pt x="223" y="41"/>
                          </a:lnTo>
                          <a:lnTo>
                            <a:pt x="238" y="59"/>
                          </a:lnTo>
                          <a:lnTo>
                            <a:pt x="253" y="80"/>
                          </a:lnTo>
                          <a:lnTo>
                            <a:pt x="264" y="104"/>
                          </a:lnTo>
                          <a:lnTo>
                            <a:pt x="272" y="130"/>
                          </a:lnTo>
                          <a:lnTo>
                            <a:pt x="277" y="157"/>
                          </a:lnTo>
                          <a:lnTo>
                            <a:pt x="280" y="188"/>
                          </a:lnTo>
                          <a:lnTo>
                            <a:pt x="281" y="221"/>
                          </a:lnTo>
                          <a:lnTo>
                            <a:pt x="277" y="245"/>
                          </a:lnTo>
                          <a:lnTo>
                            <a:pt x="267" y="279"/>
                          </a:lnTo>
                          <a:lnTo>
                            <a:pt x="262" y="301"/>
                          </a:lnTo>
                          <a:lnTo>
                            <a:pt x="255" y="331"/>
                          </a:lnTo>
                          <a:lnTo>
                            <a:pt x="245" y="358"/>
                          </a:lnTo>
                          <a:lnTo>
                            <a:pt x="231" y="381"/>
                          </a:lnTo>
                          <a:lnTo>
                            <a:pt x="216" y="398"/>
                          </a:lnTo>
                          <a:lnTo>
                            <a:pt x="200" y="412"/>
                          </a:lnTo>
                          <a:lnTo>
                            <a:pt x="183" y="420"/>
                          </a:lnTo>
                          <a:lnTo>
                            <a:pt x="163" y="425"/>
                          </a:lnTo>
                          <a:lnTo>
                            <a:pt x="141" y="427"/>
                          </a:lnTo>
                          <a:lnTo>
                            <a:pt x="118" y="428"/>
                          </a:lnTo>
                          <a:lnTo>
                            <a:pt x="96" y="425"/>
                          </a:lnTo>
                          <a:lnTo>
                            <a:pt x="75" y="422"/>
                          </a:lnTo>
                          <a:lnTo>
                            <a:pt x="60" y="414"/>
                          </a:lnTo>
                          <a:lnTo>
                            <a:pt x="48" y="404"/>
                          </a:lnTo>
                          <a:lnTo>
                            <a:pt x="38" y="393"/>
                          </a:lnTo>
                          <a:lnTo>
                            <a:pt x="27" y="375"/>
                          </a:lnTo>
                          <a:lnTo>
                            <a:pt x="19" y="351"/>
                          </a:lnTo>
                          <a:lnTo>
                            <a:pt x="11" y="324"/>
                          </a:lnTo>
                          <a:lnTo>
                            <a:pt x="6" y="306"/>
                          </a:lnTo>
                          <a:lnTo>
                            <a:pt x="3" y="284"/>
                          </a:lnTo>
                          <a:lnTo>
                            <a:pt x="1" y="255"/>
                          </a:lnTo>
                          <a:lnTo>
                            <a:pt x="0" y="227"/>
                          </a:lnTo>
                          <a:lnTo>
                            <a:pt x="3" y="195"/>
                          </a:lnTo>
                          <a:lnTo>
                            <a:pt x="8" y="169"/>
                          </a:lnTo>
                          <a:close/>
                        </a:path>
                      </a:pathLst>
                    </a:custGeom>
                    <a:solidFill>
                      <a:srgbClr val="E07000"/>
                    </a:solidFill>
                    <a:ln w="9525">
                      <a:noFill/>
                      <a:round/>
                      <a:headEnd/>
                      <a:tailEnd/>
                    </a:ln>
                  </p:spPr>
                  <p:txBody>
                    <a:bodyPr/>
                    <a:lstStyle/>
                    <a:p>
                      <a:endParaRPr lang="fr-FR"/>
                    </a:p>
                  </p:txBody>
                </p:sp>
              </p:grpSp>
              <p:grpSp>
                <p:nvGrpSpPr>
                  <p:cNvPr id="137292" name="Group 76"/>
                  <p:cNvGrpSpPr>
                    <a:grpSpLocks/>
                  </p:cNvGrpSpPr>
                  <p:nvPr/>
                </p:nvGrpSpPr>
                <p:grpSpPr bwMode="auto">
                  <a:xfrm>
                    <a:off x="4713" y="2910"/>
                    <a:ext cx="72" cy="309"/>
                    <a:chOff x="4713" y="2910"/>
                    <a:chExt cx="72" cy="309"/>
                  </a:xfrm>
                </p:grpSpPr>
                <p:sp>
                  <p:nvSpPr>
                    <p:cNvPr id="137293" name="Freeform 77"/>
                    <p:cNvSpPr>
                      <a:spLocks/>
                    </p:cNvSpPr>
                    <p:nvPr/>
                  </p:nvSpPr>
                  <p:spPr bwMode="auto">
                    <a:xfrm>
                      <a:off x="4755" y="2910"/>
                      <a:ext cx="25" cy="65"/>
                    </a:xfrm>
                    <a:custGeom>
                      <a:avLst/>
                      <a:gdLst/>
                      <a:ahLst/>
                      <a:cxnLst>
                        <a:cxn ang="0">
                          <a:pos x="70" y="0"/>
                        </a:cxn>
                        <a:cxn ang="0">
                          <a:pos x="52" y="1"/>
                        </a:cxn>
                        <a:cxn ang="0">
                          <a:pos x="38" y="6"/>
                        </a:cxn>
                        <a:cxn ang="0">
                          <a:pos x="26" y="13"/>
                        </a:cxn>
                        <a:cxn ang="0">
                          <a:pos x="16" y="28"/>
                        </a:cxn>
                        <a:cxn ang="0">
                          <a:pos x="10" y="45"/>
                        </a:cxn>
                        <a:cxn ang="0">
                          <a:pos x="5" y="63"/>
                        </a:cxn>
                        <a:cxn ang="0">
                          <a:pos x="2" y="81"/>
                        </a:cxn>
                        <a:cxn ang="0">
                          <a:pos x="0" y="102"/>
                        </a:cxn>
                        <a:cxn ang="0">
                          <a:pos x="3" y="128"/>
                        </a:cxn>
                        <a:cxn ang="0">
                          <a:pos x="9" y="149"/>
                        </a:cxn>
                        <a:cxn ang="0">
                          <a:pos x="18" y="169"/>
                        </a:cxn>
                        <a:cxn ang="0">
                          <a:pos x="27" y="178"/>
                        </a:cxn>
                        <a:cxn ang="0">
                          <a:pos x="41" y="186"/>
                        </a:cxn>
                        <a:cxn ang="0">
                          <a:pos x="57" y="193"/>
                        </a:cxn>
                        <a:cxn ang="0">
                          <a:pos x="70" y="197"/>
                        </a:cxn>
                        <a:cxn ang="0">
                          <a:pos x="68" y="169"/>
                        </a:cxn>
                        <a:cxn ang="0">
                          <a:pos x="67" y="134"/>
                        </a:cxn>
                        <a:cxn ang="0">
                          <a:pos x="71" y="89"/>
                        </a:cxn>
                        <a:cxn ang="0">
                          <a:pos x="73" y="50"/>
                        </a:cxn>
                        <a:cxn ang="0">
                          <a:pos x="75" y="21"/>
                        </a:cxn>
                        <a:cxn ang="0">
                          <a:pos x="70" y="0"/>
                        </a:cxn>
                      </a:cxnLst>
                      <a:rect l="0" t="0" r="r" b="b"/>
                      <a:pathLst>
                        <a:path w="75" h="197">
                          <a:moveTo>
                            <a:pt x="70" y="0"/>
                          </a:moveTo>
                          <a:lnTo>
                            <a:pt x="52" y="1"/>
                          </a:lnTo>
                          <a:lnTo>
                            <a:pt x="38" y="6"/>
                          </a:lnTo>
                          <a:lnTo>
                            <a:pt x="26" y="13"/>
                          </a:lnTo>
                          <a:lnTo>
                            <a:pt x="16" y="28"/>
                          </a:lnTo>
                          <a:lnTo>
                            <a:pt x="10" y="45"/>
                          </a:lnTo>
                          <a:lnTo>
                            <a:pt x="5" y="63"/>
                          </a:lnTo>
                          <a:lnTo>
                            <a:pt x="2" y="81"/>
                          </a:lnTo>
                          <a:lnTo>
                            <a:pt x="0" y="102"/>
                          </a:lnTo>
                          <a:lnTo>
                            <a:pt x="3" y="128"/>
                          </a:lnTo>
                          <a:lnTo>
                            <a:pt x="9" y="149"/>
                          </a:lnTo>
                          <a:lnTo>
                            <a:pt x="18" y="169"/>
                          </a:lnTo>
                          <a:lnTo>
                            <a:pt x="27" y="178"/>
                          </a:lnTo>
                          <a:lnTo>
                            <a:pt x="41" y="186"/>
                          </a:lnTo>
                          <a:lnTo>
                            <a:pt x="57" y="193"/>
                          </a:lnTo>
                          <a:lnTo>
                            <a:pt x="70" y="197"/>
                          </a:lnTo>
                          <a:lnTo>
                            <a:pt x="68" y="169"/>
                          </a:lnTo>
                          <a:lnTo>
                            <a:pt x="67" y="134"/>
                          </a:lnTo>
                          <a:lnTo>
                            <a:pt x="71" y="89"/>
                          </a:lnTo>
                          <a:lnTo>
                            <a:pt x="73" y="50"/>
                          </a:lnTo>
                          <a:lnTo>
                            <a:pt x="75" y="21"/>
                          </a:lnTo>
                          <a:lnTo>
                            <a:pt x="70" y="0"/>
                          </a:lnTo>
                          <a:close/>
                        </a:path>
                      </a:pathLst>
                    </a:custGeom>
                    <a:solidFill>
                      <a:srgbClr val="C0C0FF"/>
                    </a:solidFill>
                    <a:ln w="9525">
                      <a:noFill/>
                      <a:round/>
                      <a:headEnd/>
                      <a:tailEnd/>
                    </a:ln>
                  </p:spPr>
                  <p:txBody>
                    <a:bodyPr/>
                    <a:lstStyle/>
                    <a:p>
                      <a:endParaRPr lang="fr-FR"/>
                    </a:p>
                  </p:txBody>
                </p:sp>
                <p:sp>
                  <p:nvSpPr>
                    <p:cNvPr id="137294" name="Freeform 78"/>
                    <p:cNvSpPr>
                      <a:spLocks/>
                    </p:cNvSpPr>
                    <p:nvPr/>
                  </p:nvSpPr>
                  <p:spPr bwMode="auto">
                    <a:xfrm>
                      <a:off x="4713" y="2988"/>
                      <a:ext cx="36" cy="67"/>
                    </a:xfrm>
                    <a:custGeom>
                      <a:avLst/>
                      <a:gdLst/>
                      <a:ahLst/>
                      <a:cxnLst>
                        <a:cxn ang="0">
                          <a:pos x="19" y="0"/>
                        </a:cxn>
                        <a:cxn ang="0">
                          <a:pos x="33" y="4"/>
                        </a:cxn>
                        <a:cxn ang="0">
                          <a:pos x="52" y="11"/>
                        </a:cxn>
                        <a:cxn ang="0">
                          <a:pos x="68" y="24"/>
                        </a:cxn>
                        <a:cxn ang="0">
                          <a:pos x="80" y="37"/>
                        </a:cxn>
                        <a:cxn ang="0">
                          <a:pos x="90" y="55"/>
                        </a:cxn>
                        <a:cxn ang="0">
                          <a:pos x="100" y="78"/>
                        </a:cxn>
                        <a:cxn ang="0">
                          <a:pos x="103" y="100"/>
                        </a:cxn>
                        <a:cxn ang="0">
                          <a:pos x="106" y="129"/>
                        </a:cxn>
                        <a:cxn ang="0">
                          <a:pos x="103" y="149"/>
                        </a:cxn>
                        <a:cxn ang="0">
                          <a:pos x="98" y="168"/>
                        </a:cxn>
                        <a:cxn ang="0">
                          <a:pos x="89" y="186"/>
                        </a:cxn>
                        <a:cxn ang="0">
                          <a:pos x="80" y="200"/>
                        </a:cxn>
                        <a:cxn ang="0">
                          <a:pos x="68" y="194"/>
                        </a:cxn>
                        <a:cxn ang="0">
                          <a:pos x="52" y="185"/>
                        </a:cxn>
                        <a:cxn ang="0">
                          <a:pos x="42" y="178"/>
                        </a:cxn>
                        <a:cxn ang="0">
                          <a:pos x="30" y="164"/>
                        </a:cxn>
                        <a:cxn ang="0">
                          <a:pos x="24" y="153"/>
                        </a:cxn>
                        <a:cxn ang="0">
                          <a:pos x="15" y="136"/>
                        </a:cxn>
                        <a:cxn ang="0">
                          <a:pos x="9" y="114"/>
                        </a:cxn>
                        <a:cxn ang="0">
                          <a:pos x="4" y="92"/>
                        </a:cxn>
                        <a:cxn ang="0">
                          <a:pos x="2" y="72"/>
                        </a:cxn>
                        <a:cxn ang="0">
                          <a:pos x="0" y="48"/>
                        </a:cxn>
                        <a:cxn ang="0">
                          <a:pos x="5" y="29"/>
                        </a:cxn>
                        <a:cxn ang="0">
                          <a:pos x="11" y="11"/>
                        </a:cxn>
                        <a:cxn ang="0">
                          <a:pos x="19" y="0"/>
                        </a:cxn>
                      </a:cxnLst>
                      <a:rect l="0" t="0" r="r" b="b"/>
                      <a:pathLst>
                        <a:path w="106" h="200">
                          <a:moveTo>
                            <a:pt x="19" y="0"/>
                          </a:moveTo>
                          <a:lnTo>
                            <a:pt x="33" y="4"/>
                          </a:lnTo>
                          <a:lnTo>
                            <a:pt x="52" y="11"/>
                          </a:lnTo>
                          <a:lnTo>
                            <a:pt x="68" y="24"/>
                          </a:lnTo>
                          <a:lnTo>
                            <a:pt x="80" y="37"/>
                          </a:lnTo>
                          <a:lnTo>
                            <a:pt x="90" y="55"/>
                          </a:lnTo>
                          <a:lnTo>
                            <a:pt x="100" y="78"/>
                          </a:lnTo>
                          <a:lnTo>
                            <a:pt x="103" y="100"/>
                          </a:lnTo>
                          <a:lnTo>
                            <a:pt x="106" y="129"/>
                          </a:lnTo>
                          <a:lnTo>
                            <a:pt x="103" y="149"/>
                          </a:lnTo>
                          <a:lnTo>
                            <a:pt x="98" y="168"/>
                          </a:lnTo>
                          <a:lnTo>
                            <a:pt x="89" y="186"/>
                          </a:lnTo>
                          <a:lnTo>
                            <a:pt x="80" y="200"/>
                          </a:lnTo>
                          <a:lnTo>
                            <a:pt x="68" y="194"/>
                          </a:lnTo>
                          <a:lnTo>
                            <a:pt x="52" y="185"/>
                          </a:lnTo>
                          <a:lnTo>
                            <a:pt x="42" y="178"/>
                          </a:lnTo>
                          <a:lnTo>
                            <a:pt x="30" y="164"/>
                          </a:lnTo>
                          <a:lnTo>
                            <a:pt x="24" y="153"/>
                          </a:lnTo>
                          <a:lnTo>
                            <a:pt x="15" y="136"/>
                          </a:lnTo>
                          <a:lnTo>
                            <a:pt x="9" y="114"/>
                          </a:lnTo>
                          <a:lnTo>
                            <a:pt x="4" y="92"/>
                          </a:lnTo>
                          <a:lnTo>
                            <a:pt x="2" y="72"/>
                          </a:lnTo>
                          <a:lnTo>
                            <a:pt x="0" y="48"/>
                          </a:lnTo>
                          <a:lnTo>
                            <a:pt x="5" y="29"/>
                          </a:lnTo>
                          <a:lnTo>
                            <a:pt x="11" y="11"/>
                          </a:lnTo>
                          <a:lnTo>
                            <a:pt x="19" y="0"/>
                          </a:lnTo>
                          <a:close/>
                        </a:path>
                      </a:pathLst>
                    </a:custGeom>
                    <a:solidFill>
                      <a:srgbClr val="C0C0FF"/>
                    </a:solidFill>
                    <a:ln w="9525">
                      <a:noFill/>
                      <a:round/>
                      <a:headEnd/>
                      <a:tailEnd/>
                    </a:ln>
                  </p:spPr>
                  <p:txBody>
                    <a:bodyPr/>
                    <a:lstStyle/>
                    <a:p>
                      <a:endParaRPr lang="fr-FR"/>
                    </a:p>
                  </p:txBody>
                </p:sp>
                <p:sp>
                  <p:nvSpPr>
                    <p:cNvPr id="137295" name="Freeform 79"/>
                    <p:cNvSpPr>
                      <a:spLocks/>
                    </p:cNvSpPr>
                    <p:nvPr/>
                  </p:nvSpPr>
                  <p:spPr bwMode="auto">
                    <a:xfrm>
                      <a:off x="4750" y="3140"/>
                      <a:ext cx="35" cy="79"/>
                    </a:xfrm>
                    <a:custGeom>
                      <a:avLst/>
                      <a:gdLst/>
                      <a:ahLst/>
                      <a:cxnLst>
                        <a:cxn ang="0">
                          <a:pos x="0" y="0"/>
                        </a:cxn>
                        <a:cxn ang="0">
                          <a:pos x="18" y="0"/>
                        </a:cxn>
                        <a:cxn ang="0">
                          <a:pos x="30" y="4"/>
                        </a:cxn>
                        <a:cxn ang="0">
                          <a:pos x="41" y="10"/>
                        </a:cxn>
                        <a:cxn ang="0">
                          <a:pos x="52" y="20"/>
                        </a:cxn>
                        <a:cxn ang="0">
                          <a:pos x="63" y="33"/>
                        </a:cxn>
                        <a:cxn ang="0">
                          <a:pos x="72" y="49"/>
                        </a:cxn>
                        <a:cxn ang="0">
                          <a:pos x="79" y="65"/>
                        </a:cxn>
                        <a:cxn ang="0">
                          <a:pos x="87" y="89"/>
                        </a:cxn>
                        <a:cxn ang="0">
                          <a:pos x="88" y="111"/>
                        </a:cxn>
                        <a:cxn ang="0">
                          <a:pos x="92" y="128"/>
                        </a:cxn>
                        <a:cxn ang="0">
                          <a:pos x="98" y="142"/>
                        </a:cxn>
                        <a:cxn ang="0">
                          <a:pos x="103" y="153"/>
                        </a:cxn>
                        <a:cxn ang="0">
                          <a:pos x="105" y="169"/>
                        </a:cxn>
                        <a:cxn ang="0">
                          <a:pos x="103" y="185"/>
                        </a:cxn>
                        <a:cxn ang="0">
                          <a:pos x="95" y="202"/>
                        </a:cxn>
                        <a:cxn ang="0">
                          <a:pos x="87" y="218"/>
                        </a:cxn>
                        <a:cxn ang="0">
                          <a:pos x="79" y="229"/>
                        </a:cxn>
                        <a:cxn ang="0">
                          <a:pos x="72" y="236"/>
                        </a:cxn>
                        <a:cxn ang="0">
                          <a:pos x="63" y="239"/>
                        </a:cxn>
                        <a:cxn ang="0">
                          <a:pos x="54" y="236"/>
                        </a:cxn>
                        <a:cxn ang="0">
                          <a:pos x="49" y="233"/>
                        </a:cxn>
                        <a:cxn ang="0">
                          <a:pos x="38" y="191"/>
                        </a:cxn>
                        <a:cxn ang="0">
                          <a:pos x="34" y="171"/>
                        </a:cxn>
                        <a:cxn ang="0">
                          <a:pos x="29" y="143"/>
                        </a:cxn>
                        <a:cxn ang="0">
                          <a:pos x="24" y="109"/>
                        </a:cxn>
                        <a:cxn ang="0">
                          <a:pos x="17" y="82"/>
                        </a:cxn>
                        <a:cxn ang="0">
                          <a:pos x="11" y="53"/>
                        </a:cxn>
                        <a:cxn ang="0">
                          <a:pos x="5" y="27"/>
                        </a:cxn>
                        <a:cxn ang="0">
                          <a:pos x="0" y="0"/>
                        </a:cxn>
                      </a:cxnLst>
                      <a:rect l="0" t="0" r="r" b="b"/>
                      <a:pathLst>
                        <a:path w="105" h="239">
                          <a:moveTo>
                            <a:pt x="0" y="0"/>
                          </a:moveTo>
                          <a:lnTo>
                            <a:pt x="18" y="0"/>
                          </a:lnTo>
                          <a:lnTo>
                            <a:pt x="30" y="4"/>
                          </a:lnTo>
                          <a:lnTo>
                            <a:pt x="41" y="10"/>
                          </a:lnTo>
                          <a:lnTo>
                            <a:pt x="52" y="20"/>
                          </a:lnTo>
                          <a:lnTo>
                            <a:pt x="63" y="33"/>
                          </a:lnTo>
                          <a:lnTo>
                            <a:pt x="72" y="49"/>
                          </a:lnTo>
                          <a:lnTo>
                            <a:pt x="79" y="65"/>
                          </a:lnTo>
                          <a:lnTo>
                            <a:pt x="87" y="89"/>
                          </a:lnTo>
                          <a:lnTo>
                            <a:pt x="88" y="111"/>
                          </a:lnTo>
                          <a:lnTo>
                            <a:pt x="92" y="128"/>
                          </a:lnTo>
                          <a:lnTo>
                            <a:pt x="98" y="142"/>
                          </a:lnTo>
                          <a:lnTo>
                            <a:pt x="103" y="153"/>
                          </a:lnTo>
                          <a:lnTo>
                            <a:pt x="105" y="169"/>
                          </a:lnTo>
                          <a:lnTo>
                            <a:pt x="103" y="185"/>
                          </a:lnTo>
                          <a:lnTo>
                            <a:pt x="95" y="202"/>
                          </a:lnTo>
                          <a:lnTo>
                            <a:pt x="87" y="218"/>
                          </a:lnTo>
                          <a:lnTo>
                            <a:pt x="79" y="229"/>
                          </a:lnTo>
                          <a:lnTo>
                            <a:pt x="72" y="236"/>
                          </a:lnTo>
                          <a:lnTo>
                            <a:pt x="63" y="239"/>
                          </a:lnTo>
                          <a:lnTo>
                            <a:pt x="54" y="236"/>
                          </a:lnTo>
                          <a:lnTo>
                            <a:pt x="49" y="233"/>
                          </a:lnTo>
                          <a:lnTo>
                            <a:pt x="38" y="191"/>
                          </a:lnTo>
                          <a:lnTo>
                            <a:pt x="34" y="171"/>
                          </a:lnTo>
                          <a:lnTo>
                            <a:pt x="29" y="143"/>
                          </a:lnTo>
                          <a:lnTo>
                            <a:pt x="24" y="109"/>
                          </a:lnTo>
                          <a:lnTo>
                            <a:pt x="17" y="82"/>
                          </a:lnTo>
                          <a:lnTo>
                            <a:pt x="11" y="53"/>
                          </a:lnTo>
                          <a:lnTo>
                            <a:pt x="5" y="27"/>
                          </a:lnTo>
                          <a:lnTo>
                            <a:pt x="0" y="0"/>
                          </a:lnTo>
                          <a:close/>
                        </a:path>
                      </a:pathLst>
                    </a:custGeom>
                    <a:solidFill>
                      <a:srgbClr val="C0C0FF"/>
                    </a:solidFill>
                    <a:ln w="9525">
                      <a:noFill/>
                      <a:round/>
                      <a:headEnd/>
                      <a:tailEnd/>
                    </a:ln>
                  </p:spPr>
                  <p:txBody>
                    <a:bodyPr/>
                    <a:lstStyle/>
                    <a:p>
                      <a:endParaRPr lang="fr-FR"/>
                    </a:p>
                  </p:txBody>
                </p:sp>
              </p:grpSp>
            </p:grpSp>
          </p:grpSp>
        </p:grpSp>
      </p:grpSp>
      <p:sp>
        <p:nvSpPr>
          <p:cNvPr id="137367" name="Text Box 151"/>
          <p:cNvSpPr txBox="1">
            <a:spLocks noChangeArrowheads="1"/>
          </p:cNvSpPr>
          <p:nvPr/>
        </p:nvSpPr>
        <p:spPr bwMode="auto">
          <a:xfrm>
            <a:off x="1905000" y="1935163"/>
            <a:ext cx="5268913" cy="579437"/>
          </a:xfrm>
          <a:prstGeom prst="rect">
            <a:avLst/>
          </a:prstGeom>
          <a:noFill/>
          <a:ln w="9525">
            <a:noFill/>
            <a:miter lim="800000"/>
            <a:headEnd/>
            <a:tailEnd/>
          </a:ln>
          <a:effectLst/>
        </p:spPr>
        <p:txBody>
          <a:bodyPr wrap="none">
            <a:spAutoFit/>
          </a:bodyPr>
          <a:lstStyle/>
          <a:p>
            <a:r>
              <a:rPr lang="fr-FR" sz="3200" b="1" i="1">
                <a:solidFill>
                  <a:srgbClr val="FFCC00"/>
                </a:solidFill>
              </a:rPr>
              <a:t>NEURO-ECTODERMIQUES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0"/>
                                  </p:iterate>
                                  <p:childTnLst>
                                    <p:set>
                                      <p:cBhvr>
                                        <p:cTn id="6" dur="1" fill="hold">
                                          <p:stCondLst>
                                            <p:cond delay="0"/>
                                          </p:stCondLst>
                                        </p:cTn>
                                        <p:tgtEl>
                                          <p:spTgt spid="137367"/>
                                        </p:tgtEl>
                                        <p:attrNameLst>
                                          <p:attrName>style.visibility</p:attrName>
                                        </p:attrNameLst>
                                      </p:cBhvr>
                                      <p:to>
                                        <p:strVal val="visible"/>
                                      </p:to>
                                    </p:set>
                                    <p:animEffect transition="in" filter="wipe(left)">
                                      <p:cBhvr>
                                        <p:cTn id="7" dur="75"/>
                                        <p:tgtEl>
                                          <p:spTgt spid="13736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nodeType="clickEffect">
                                  <p:stCondLst>
                                    <p:cond delay="0"/>
                                  </p:stCondLst>
                                  <p:childTnLst>
                                    <p:set>
                                      <p:cBhvr>
                                        <p:cTn id="11" dur="1" fill="hold">
                                          <p:stCondLst>
                                            <p:cond delay="0"/>
                                          </p:stCondLst>
                                        </p:cTn>
                                        <p:tgtEl>
                                          <p:spTgt spid="137365"/>
                                        </p:tgtEl>
                                        <p:attrNameLst>
                                          <p:attrName>style.visibility</p:attrName>
                                        </p:attrNameLst>
                                      </p:cBhvr>
                                      <p:to>
                                        <p:strVal val="visible"/>
                                      </p:to>
                                    </p:set>
                                    <p:anim calcmode="lin" valueType="num">
                                      <p:cBhvr>
                                        <p:cTn id="12" dur="500" fill="hold"/>
                                        <p:tgtEl>
                                          <p:spTgt spid="137365"/>
                                        </p:tgtEl>
                                        <p:attrNameLst>
                                          <p:attrName>ppt_w</p:attrName>
                                        </p:attrNameLst>
                                      </p:cBhvr>
                                      <p:tavLst>
                                        <p:tav tm="0">
                                          <p:val>
                                            <p:strVal val="4/3*#ppt_w"/>
                                          </p:val>
                                        </p:tav>
                                        <p:tav tm="100000">
                                          <p:val>
                                            <p:strVal val="#ppt_w"/>
                                          </p:val>
                                        </p:tav>
                                      </p:tavLst>
                                    </p:anim>
                                    <p:anim calcmode="lin" valueType="num">
                                      <p:cBhvr>
                                        <p:cTn id="13" dur="500" fill="hold"/>
                                        <p:tgtEl>
                                          <p:spTgt spid="13736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367"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05" name="Freeform 13"/>
          <p:cNvSpPr>
            <a:spLocks/>
          </p:cNvSpPr>
          <p:nvPr/>
        </p:nvSpPr>
        <p:spPr bwMode="auto">
          <a:xfrm flipV="1">
            <a:off x="2743200" y="4737100"/>
            <a:ext cx="4140200" cy="2044700"/>
          </a:xfrm>
          <a:custGeom>
            <a:avLst/>
            <a:gdLst/>
            <a:ahLst/>
            <a:cxnLst>
              <a:cxn ang="0">
                <a:pos x="0" y="688"/>
              </a:cxn>
              <a:cxn ang="0">
                <a:pos x="672" y="208"/>
              </a:cxn>
              <a:cxn ang="0">
                <a:pos x="1296" y="496"/>
              </a:cxn>
              <a:cxn ang="0">
                <a:pos x="2112" y="16"/>
              </a:cxn>
              <a:cxn ang="0">
                <a:pos x="2592" y="400"/>
              </a:cxn>
              <a:cxn ang="0">
                <a:pos x="2208" y="1168"/>
              </a:cxn>
              <a:cxn ang="0">
                <a:pos x="2016" y="1120"/>
              </a:cxn>
              <a:cxn ang="0">
                <a:pos x="2208" y="784"/>
              </a:cxn>
              <a:cxn ang="0">
                <a:pos x="2304" y="448"/>
              </a:cxn>
              <a:cxn ang="0">
                <a:pos x="2160" y="304"/>
              </a:cxn>
              <a:cxn ang="0">
                <a:pos x="1680" y="592"/>
              </a:cxn>
              <a:cxn ang="0">
                <a:pos x="1392" y="736"/>
              </a:cxn>
              <a:cxn ang="0">
                <a:pos x="960" y="688"/>
              </a:cxn>
              <a:cxn ang="0">
                <a:pos x="698" y="503"/>
              </a:cxn>
              <a:cxn ang="0">
                <a:pos x="599" y="503"/>
              </a:cxn>
              <a:cxn ang="0">
                <a:pos x="0" y="976"/>
              </a:cxn>
            </a:cxnLst>
            <a:rect l="0" t="0" r="r" b="b"/>
            <a:pathLst>
              <a:path w="2608" h="1288">
                <a:moveTo>
                  <a:pt x="0" y="688"/>
                </a:moveTo>
                <a:cubicBezTo>
                  <a:pt x="228" y="464"/>
                  <a:pt x="456" y="240"/>
                  <a:pt x="672" y="208"/>
                </a:cubicBezTo>
                <a:cubicBezTo>
                  <a:pt x="888" y="176"/>
                  <a:pt x="1056" y="528"/>
                  <a:pt x="1296" y="496"/>
                </a:cubicBezTo>
                <a:cubicBezTo>
                  <a:pt x="1536" y="464"/>
                  <a:pt x="1896" y="32"/>
                  <a:pt x="2112" y="16"/>
                </a:cubicBezTo>
                <a:cubicBezTo>
                  <a:pt x="2328" y="0"/>
                  <a:pt x="2576" y="208"/>
                  <a:pt x="2592" y="400"/>
                </a:cubicBezTo>
                <a:cubicBezTo>
                  <a:pt x="2608" y="592"/>
                  <a:pt x="2304" y="1048"/>
                  <a:pt x="2208" y="1168"/>
                </a:cubicBezTo>
                <a:cubicBezTo>
                  <a:pt x="2112" y="1288"/>
                  <a:pt x="2016" y="1184"/>
                  <a:pt x="2016" y="1120"/>
                </a:cubicBezTo>
                <a:cubicBezTo>
                  <a:pt x="2016" y="1056"/>
                  <a:pt x="2160" y="896"/>
                  <a:pt x="2208" y="784"/>
                </a:cubicBezTo>
                <a:cubicBezTo>
                  <a:pt x="2256" y="672"/>
                  <a:pt x="2312" y="528"/>
                  <a:pt x="2304" y="448"/>
                </a:cubicBezTo>
                <a:cubicBezTo>
                  <a:pt x="2296" y="368"/>
                  <a:pt x="2264" y="280"/>
                  <a:pt x="2160" y="304"/>
                </a:cubicBezTo>
                <a:cubicBezTo>
                  <a:pt x="2056" y="328"/>
                  <a:pt x="1808" y="520"/>
                  <a:pt x="1680" y="592"/>
                </a:cubicBezTo>
                <a:cubicBezTo>
                  <a:pt x="1552" y="664"/>
                  <a:pt x="1512" y="720"/>
                  <a:pt x="1392" y="736"/>
                </a:cubicBezTo>
                <a:cubicBezTo>
                  <a:pt x="1272" y="752"/>
                  <a:pt x="1076" y="727"/>
                  <a:pt x="960" y="688"/>
                </a:cubicBezTo>
                <a:cubicBezTo>
                  <a:pt x="844" y="649"/>
                  <a:pt x="758" y="534"/>
                  <a:pt x="698" y="503"/>
                </a:cubicBezTo>
                <a:cubicBezTo>
                  <a:pt x="638" y="472"/>
                  <a:pt x="715" y="424"/>
                  <a:pt x="599" y="503"/>
                </a:cubicBezTo>
                <a:cubicBezTo>
                  <a:pt x="483" y="582"/>
                  <a:pt x="125" y="878"/>
                  <a:pt x="0" y="976"/>
                </a:cubicBezTo>
              </a:path>
            </a:pathLst>
          </a:custGeom>
          <a:solidFill>
            <a:srgbClr val="000099"/>
          </a:solidFill>
          <a:ln w="9525">
            <a:solidFill>
              <a:schemeClr val="bg1"/>
            </a:solidFill>
            <a:round/>
            <a:headEnd/>
            <a:tailEnd/>
          </a:ln>
          <a:effectLst/>
        </p:spPr>
        <p:txBody>
          <a:bodyPr wrap="none" anchor="ctr"/>
          <a:lstStyle/>
          <a:p>
            <a:endParaRPr lang="fr-FR"/>
          </a:p>
        </p:txBody>
      </p:sp>
      <p:sp>
        <p:nvSpPr>
          <p:cNvPr id="136204" name="Freeform 12"/>
          <p:cNvSpPr>
            <a:spLocks/>
          </p:cNvSpPr>
          <p:nvPr/>
        </p:nvSpPr>
        <p:spPr bwMode="auto">
          <a:xfrm>
            <a:off x="2819400" y="2870200"/>
            <a:ext cx="4140200" cy="2044700"/>
          </a:xfrm>
          <a:custGeom>
            <a:avLst/>
            <a:gdLst/>
            <a:ahLst/>
            <a:cxnLst>
              <a:cxn ang="0">
                <a:pos x="0" y="688"/>
              </a:cxn>
              <a:cxn ang="0">
                <a:pos x="672" y="208"/>
              </a:cxn>
              <a:cxn ang="0">
                <a:pos x="1296" y="496"/>
              </a:cxn>
              <a:cxn ang="0">
                <a:pos x="2112" y="16"/>
              </a:cxn>
              <a:cxn ang="0">
                <a:pos x="2592" y="400"/>
              </a:cxn>
              <a:cxn ang="0">
                <a:pos x="2208" y="1168"/>
              </a:cxn>
              <a:cxn ang="0">
                <a:pos x="2016" y="1120"/>
              </a:cxn>
              <a:cxn ang="0">
                <a:pos x="2208" y="784"/>
              </a:cxn>
              <a:cxn ang="0">
                <a:pos x="2304" y="448"/>
              </a:cxn>
              <a:cxn ang="0">
                <a:pos x="2160" y="304"/>
              </a:cxn>
              <a:cxn ang="0">
                <a:pos x="1680" y="592"/>
              </a:cxn>
              <a:cxn ang="0">
                <a:pos x="1392" y="736"/>
              </a:cxn>
              <a:cxn ang="0">
                <a:pos x="960" y="688"/>
              </a:cxn>
              <a:cxn ang="0">
                <a:pos x="698" y="503"/>
              </a:cxn>
              <a:cxn ang="0">
                <a:pos x="599" y="503"/>
              </a:cxn>
              <a:cxn ang="0">
                <a:pos x="0" y="976"/>
              </a:cxn>
            </a:cxnLst>
            <a:rect l="0" t="0" r="r" b="b"/>
            <a:pathLst>
              <a:path w="2608" h="1288">
                <a:moveTo>
                  <a:pt x="0" y="688"/>
                </a:moveTo>
                <a:cubicBezTo>
                  <a:pt x="228" y="464"/>
                  <a:pt x="456" y="240"/>
                  <a:pt x="672" y="208"/>
                </a:cubicBezTo>
                <a:cubicBezTo>
                  <a:pt x="888" y="176"/>
                  <a:pt x="1056" y="528"/>
                  <a:pt x="1296" y="496"/>
                </a:cubicBezTo>
                <a:cubicBezTo>
                  <a:pt x="1536" y="464"/>
                  <a:pt x="1896" y="32"/>
                  <a:pt x="2112" y="16"/>
                </a:cubicBezTo>
                <a:cubicBezTo>
                  <a:pt x="2328" y="0"/>
                  <a:pt x="2576" y="208"/>
                  <a:pt x="2592" y="400"/>
                </a:cubicBezTo>
                <a:cubicBezTo>
                  <a:pt x="2608" y="592"/>
                  <a:pt x="2304" y="1048"/>
                  <a:pt x="2208" y="1168"/>
                </a:cubicBezTo>
                <a:cubicBezTo>
                  <a:pt x="2112" y="1288"/>
                  <a:pt x="2016" y="1184"/>
                  <a:pt x="2016" y="1120"/>
                </a:cubicBezTo>
                <a:cubicBezTo>
                  <a:pt x="2016" y="1056"/>
                  <a:pt x="2160" y="896"/>
                  <a:pt x="2208" y="784"/>
                </a:cubicBezTo>
                <a:cubicBezTo>
                  <a:pt x="2256" y="672"/>
                  <a:pt x="2312" y="528"/>
                  <a:pt x="2304" y="448"/>
                </a:cubicBezTo>
                <a:cubicBezTo>
                  <a:pt x="2296" y="368"/>
                  <a:pt x="2264" y="280"/>
                  <a:pt x="2160" y="304"/>
                </a:cubicBezTo>
                <a:cubicBezTo>
                  <a:pt x="2056" y="328"/>
                  <a:pt x="1808" y="520"/>
                  <a:pt x="1680" y="592"/>
                </a:cubicBezTo>
                <a:cubicBezTo>
                  <a:pt x="1552" y="664"/>
                  <a:pt x="1512" y="720"/>
                  <a:pt x="1392" y="736"/>
                </a:cubicBezTo>
                <a:cubicBezTo>
                  <a:pt x="1272" y="752"/>
                  <a:pt x="1076" y="727"/>
                  <a:pt x="960" y="688"/>
                </a:cubicBezTo>
                <a:cubicBezTo>
                  <a:pt x="844" y="649"/>
                  <a:pt x="758" y="534"/>
                  <a:pt x="698" y="503"/>
                </a:cubicBezTo>
                <a:cubicBezTo>
                  <a:pt x="638" y="472"/>
                  <a:pt x="715" y="424"/>
                  <a:pt x="599" y="503"/>
                </a:cubicBezTo>
                <a:cubicBezTo>
                  <a:pt x="483" y="582"/>
                  <a:pt x="125" y="878"/>
                  <a:pt x="0" y="976"/>
                </a:cubicBezTo>
              </a:path>
            </a:pathLst>
          </a:custGeom>
          <a:solidFill>
            <a:srgbClr val="FF0000"/>
          </a:solidFill>
          <a:ln w="9525">
            <a:solidFill>
              <a:schemeClr val="tx1"/>
            </a:solidFill>
            <a:round/>
            <a:headEnd/>
            <a:tailEnd/>
          </a:ln>
          <a:effectLst/>
        </p:spPr>
        <p:txBody>
          <a:bodyPr wrap="none" anchor="ctr"/>
          <a:lstStyle/>
          <a:p>
            <a:endParaRPr lang="fr-FR"/>
          </a:p>
        </p:txBody>
      </p:sp>
      <p:sp>
        <p:nvSpPr>
          <p:cNvPr id="136195" name="Text Box 3"/>
          <p:cNvSpPr txBox="1">
            <a:spLocks noChangeArrowheads="1"/>
          </p:cNvSpPr>
          <p:nvPr/>
        </p:nvSpPr>
        <p:spPr bwMode="auto">
          <a:xfrm>
            <a:off x="533400" y="376238"/>
            <a:ext cx="7924800" cy="1066800"/>
          </a:xfrm>
          <a:prstGeom prst="rect">
            <a:avLst/>
          </a:prstGeom>
          <a:noFill/>
          <a:ln w="9525">
            <a:noFill/>
            <a:miter lim="800000"/>
            <a:headEnd/>
            <a:tailEnd/>
          </a:ln>
          <a:effectLst/>
        </p:spPr>
        <p:txBody>
          <a:bodyPr>
            <a:spAutoFit/>
          </a:bodyPr>
          <a:lstStyle/>
          <a:p>
            <a:pPr algn="ctr"/>
            <a:r>
              <a:rPr lang="fr-FR" sz="3200" b="1" u="sng">
                <a:solidFill>
                  <a:schemeClr val="bg1"/>
                </a:solidFill>
              </a:rPr>
              <a:t>LES DYSTROPHIES SECONDAIRES</a:t>
            </a:r>
          </a:p>
          <a:p>
            <a:pPr algn="ctr"/>
            <a:r>
              <a:rPr lang="fr-FR" sz="3200" b="1">
                <a:solidFill>
                  <a:schemeClr val="bg1"/>
                </a:solidFill>
              </a:rPr>
              <a:t>(acquises)</a:t>
            </a:r>
            <a:endParaRPr lang="fr-FR" sz="3200">
              <a:solidFill>
                <a:schemeClr val="bg1"/>
              </a:solidFill>
            </a:endParaRPr>
          </a:p>
        </p:txBody>
      </p:sp>
      <p:sp>
        <p:nvSpPr>
          <p:cNvPr id="136196" name="AutoShape 4"/>
          <p:cNvSpPr>
            <a:spLocks noChangeArrowheads="1"/>
          </p:cNvSpPr>
          <p:nvPr/>
        </p:nvSpPr>
        <p:spPr bwMode="auto">
          <a:xfrm>
            <a:off x="609600" y="3505200"/>
            <a:ext cx="2225675" cy="1143000"/>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b="1">
                <a:solidFill>
                  <a:schemeClr val="bg1"/>
                </a:solidFill>
              </a:rPr>
              <a:t>Artérielles</a:t>
            </a:r>
            <a:endParaRPr lang="fr-FR"/>
          </a:p>
        </p:txBody>
      </p:sp>
      <p:sp>
        <p:nvSpPr>
          <p:cNvPr id="136197" name="AutoShape 5"/>
          <p:cNvSpPr>
            <a:spLocks noChangeArrowheads="1"/>
          </p:cNvSpPr>
          <p:nvPr/>
        </p:nvSpPr>
        <p:spPr bwMode="auto">
          <a:xfrm>
            <a:off x="609600" y="4876800"/>
            <a:ext cx="2225675" cy="114300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b="1">
                <a:solidFill>
                  <a:schemeClr val="bg1"/>
                </a:solidFill>
              </a:rPr>
              <a:t>Veineuses</a:t>
            </a:r>
            <a:endParaRPr lang="fr-FR"/>
          </a:p>
        </p:txBody>
      </p:sp>
      <p:sp>
        <p:nvSpPr>
          <p:cNvPr id="136203" name="AutoShape 11" descr="Rayures verticales (noir/blanc)"/>
          <p:cNvSpPr>
            <a:spLocks noChangeArrowheads="1"/>
          </p:cNvSpPr>
          <p:nvPr/>
        </p:nvSpPr>
        <p:spPr bwMode="auto">
          <a:xfrm rot="5400000">
            <a:off x="5600700" y="4229100"/>
            <a:ext cx="914400" cy="1447800"/>
          </a:xfrm>
          <a:prstGeom prst="notchedRightArrow">
            <a:avLst>
              <a:gd name="adj1" fmla="val 50000"/>
              <a:gd name="adj2" fmla="val 25000"/>
            </a:avLst>
          </a:prstGeom>
          <a:pattFill prst="dkVert">
            <a:fgClr>
              <a:srgbClr val="000099"/>
            </a:fgClr>
            <a:bgClr>
              <a:srgbClr val="FF0000"/>
            </a:bgClr>
          </a:pattFill>
          <a:ln w="38100">
            <a:solidFill>
              <a:schemeClr val="bg1"/>
            </a:solidFill>
            <a:miter lim="800000"/>
            <a:headEnd/>
            <a:tailEnd/>
          </a:ln>
          <a:effectLst/>
        </p:spPr>
        <p:txBody>
          <a:bodyPr wrap="none" anchor="ctr"/>
          <a:lstStyle/>
          <a:p>
            <a:pPr algn="ctr"/>
            <a:r>
              <a:rPr lang="fr-FR" b="1">
                <a:solidFill>
                  <a:schemeClr val="bg1"/>
                </a:solidFill>
              </a:rPr>
              <a:t>FAV</a:t>
            </a:r>
          </a:p>
        </p:txBody>
      </p:sp>
      <p:sp>
        <p:nvSpPr>
          <p:cNvPr id="136206" name="Text Box 14"/>
          <p:cNvSpPr txBox="1">
            <a:spLocks noChangeArrowheads="1"/>
          </p:cNvSpPr>
          <p:nvPr/>
        </p:nvSpPr>
        <p:spPr bwMode="auto">
          <a:xfrm>
            <a:off x="1828800" y="1219200"/>
            <a:ext cx="5605463" cy="2041525"/>
          </a:xfrm>
          <a:prstGeom prst="rect">
            <a:avLst/>
          </a:prstGeom>
          <a:noFill/>
          <a:ln w="9525">
            <a:noFill/>
            <a:miter lim="800000"/>
            <a:headEnd/>
            <a:tailEnd/>
          </a:ln>
          <a:effectLst/>
        </p:spPr>
        <p:txBody>
          <a:bodyPr wrap="none">
            <a:spAutoFit/>
          </a:bodyPr>
          <a:lstStyle/>
          <a:p>
            <a:pPr algn="ctr"/>
            <a:r>
              <a:rPr lang="fr-FR" sz="3200" b="1" i="1">
                <a:solidFill>
                  <a:srgbClr val="FFCC00"/>
                </a:solidFill>
              </a:rPr>
              <a:t>VASCULAIRES</a:t>
            </a:r>
          </a:p>
          <a:p>
            <a:pPr algn="ctr"/>
            <a:r>
              <a:rPr lang="fr-FR" sz="3200" b="1" i="1">
                <a:solidFill>
                  <a:srgbClr val="FFCC00"/>
                </a:solidFill>
              </a:rPr>
              <a:t>Secondaires aux fistules AV </a:t>
            </a:r>
          </a:p>
          <a:p>
            <a:pPr algn="ctr"/>
            <a:r>
              <a:rPr lang="fr-FR" sz="3200" b="1" i="1">
                <a:solidFill>
                  <a:srgbClr val="FFCC00"/>
                </a:solidFill>
              </a:rPr>
              <a:t>( Hyperdébit artériel et veineux, </a:t>
            </a:r>
          </a:p>
          <a:p>
            <a:pPr algn="ctr"/>
            <a:r>
              <a:rPr lang="fr-FR" sz="3200" b="1" i="1">
                <a:solidFill>
                  <a:srgbClr val="FFCC00"/>
                </a:solidFill>
              </a:rPr>
              <a:t>hyperpression veineuse)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136195"/>
                                        </p:tgtEl>
                                        <p:attrNameLst>
                                          <p:attrName>style.visibility</p:attrName>
                                        </p:attrNameLst>
                                      </p:cBhvr>
                                      <p:to>
                                        <p:strVal val="visible"/>
                                      </p:to>
                                    </p:set>
                                    <p:animEffect transition="in" filter="wipe(left)">
                                      <p:cBhvr>
                                        <p:cTn id="7" dur="300"/>
                                        <p:tgtEl>
                                          <p:spTgt spid="13619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0"/>
                                  </p:iterate>
                                  <p:childTnLst>
                                    <p:set>
                                      <p:cBhvr>
                                        <p:cTn id="11" dur="1" fill="hold">
                                          <p:stCondLst>
                                            <p:cond delay="0"/>
                                          </p:stCondLst>
                                        </p:cTn>
                                        <p:tgtEl>
                                          <p:spTgt spid="136206"/>
                                        </p:tgtEl>
                                        <p:attrNameLst>
                                          <p:attrName>style.visibility</p:attrName>
                                        </p:attrNameLst>
                                      </p:cBhvr>
                                      <p:to>
                                        <p:strVal val="visible"/>
                                      </p:to>
                                    </p:set>
                                    <p:animEffect transition="in" filter="wipe(left)">
                                      <p:cBhvr>
                                        <p:cTn id="12" dur="300"/>
                                        <p:tgtEl>
                                          <p:spTgt spid="13620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6203"/>
                                        </p:tgtEl>
                                        <p:attrNameLst>
                                          <p:attrName>style.visibility</p:attrName>
                                        </p:attrNameLst>
                                      </p:cBhvr>
                                      <p:to>
                                        <p:strVal val="visible"/>
                                      </p:to>
                                    </p:set>
                                    <p:animEffect transition="in" filter="wipe(up)">
                                      <p:cBhvr>
                                        <p:cTn id="17" dur="500"/>
                                        <p:tgtEl>
                                          <p:spTgt spid="13620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3619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6204"/>
                                        </p:tgtEl>
                                        <p:attrNameLst>
                                          <p:attrName>style.visibility</p:attrName>
                                        </p:attrNameLst>
                                      </p:cBhvr>
                                      <p:to>
                                        <p:strVal val="visible"/>
                                      </p:to>
                                    </p:set>
                                    <p:animEffect transition="in" filter="wipe(left)">
                                      <p:cBhvr>
                                        <p:cTn id="26" dur="500"/>
                                        <p:tgtEl>
                                          <p:spTgt spid="13620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36205"/>
                                        </p:tgtEl>
                                        <p:attrNameLst>
                                          <p:attrName>style.visibility</p:attrName>
                                        </p:attrNameLst>
                                      </p:cBhvr>
                                      <p:to>
                                        <p:strVal val="visible"/>
                                      </p:to>
                                    </p:set>
                                    <p:animEffect transition="in" filter="wipe(right)">
                                      <p:cBhvr>
                                        <p:cTn id="31" dur="500"/>
                                        <p:tgtEl>
                                          <p:spTgt spid="13620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136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5" grpId="0" animBg="1"/>
      <p:bldP spid="136204" grpId="0" animBg="1"/>
      <p:bldP spid="136195" grpId="0" autoUpdateAnimBg="0"/>
      <p:bldP spid="136196" grpId="0" animBg="1" autoUpdateAnimBg="0"/>
      <p:bldP spid="136197" grpId="0" animBg="1" autoUpdateAnimBg="0"/>
      <p:bldP spid="136203" grpId="0" animBg="1" autoUpdateAnimBg="0"/>
      <p:bldP spid="136206"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Text Box 4"/>
          <p:cNvSpPr txBox="1">
            <a:spLocks noChangeArrowheads="1"/>
          </p:cNvSpPr>
          <p:nvPr/>
        </p:nvSpPr>
        <p:spPr bwMode="auto">
          <a:xfrm>
            <a:off x="533400" y="376238"/>
            <a:ext cx="7924800" cy="1554162"/>
          </a:xfrm>
          <a:prstGeom prst="rect">
            <a:avLst/>
          </a:prstGeom>
          <a:noFill/>
          <a:ln w="9525">
            <a:noFill/>
            <a:miter lim="800000"/>
            <a:headEnd/>
            <a:tailEnd/>
          </a:ln>
          <a:effectLst/>
        </p:spPr>
        <p:txBody>
          <a:bodyPr>
            <a:spAutoFit/>
          </a:bodyPr>
          <a:lstStyle/>
          <a:p>
            <a:pPr algn="ctr"/>
            <a:r>
              <a:rPr lang="fr-FR" sz="3200" b="1" u="sng">
                <a:solidFill>
                  <a:schemeClr val="bg1"/>
                </a:solidFill>
              </a:rPr>
              <a:t>LES DYSTROPHIES SECONDAIRES</a:t>
            </a:r>
          </a:p>
          <a:p>
            <a:pPr algn="ctr"/>
            <a:r>
              <a:rPr lang="fr-FR" sz="3200" b="1">
                <a:solidFill>
                  <a:schemeClr val="bg1"/>
                </a:solidFill>
              </a:rPr>
              <a:t>(acquises)</a:t>
            </a:r>
          </a:p>
          <a:p>
            <a:pPr algn="ctr"/>
            <a:r>
              <a:rPr lang="fr-FR" sz="3200" b="1" i="1">
                <a:solidFill>
                  <a:srgbClr val="FFCC00"/>
                </a:solidFill>
              </a:rPr>
              <a:t>TISSULAIRES</a:t>
            </a:r>
          </a:p>
        </p:txBody>
      </p:sp>
      <p:grpSp>
        <p:nvGrpSpPr>
          <p:cNvPr id="140296" name="Group 8"/>
          <p:cNvGrpSpPr>
            <a:grpSpLocks/>
          </p:cNvGrpSpPr>
          <p:nvPr/>
        </p:nvGrpSpPr>
        <p:grpSpPr bwMode="auto">
          <a:xfrm>
            <a:off x="76200" y="2133600"/>
            <a:ext cx="3581400" cy="3644900"/>
            <a:chOff x="1968" y="3656"/>
            <a:chExt cx="489" cy="568"/>
          </a:xfrm>
        </p:grpSpPr>
        <p:sp>
          <p:nvSpPr>
            <p:cNvPr id="140297" name="Freeform 9"/>
            <p:cNvSpPr>
              <a:spLocks/>
            </p:cNvSpPr>
            <p:nvPr/>
          </p:nvSpPr>
          <p:spPr bwMode="auto">
            <a:xfrm>
              <a:off x="1968" y="3656"/>
              <a:ext cx="472" cy="552"/>
            </a:xfrm>
            <a:custGeom>
              <a:avLst/>
              <a:gdLst/>
              <a:ahLst/>
              <a:cxnLst>
                <a:cxn ang="0">
                  <a:pos x="256" y="104"/>
                </a:cxn>
                <a:cxn ang="0">
                  <a:pos x="304" y="8"/>
                </a:cxn>
                <a:cxn ang="0">
                  <a:pos x="352" y="56"/>
                </a:cxn>
                <a:cxn ang="0">
                  <a:pos x="448" y="8"/>
                </a:cxn>
                <a:cxn ang="0">
                  <a:pos x="448" y="104"/>
                </a:cxn>
                <a:cxn ang="0">
                  <a:pos x="304" y="200"/>
                </a:cxn>
                <a:cxn ang="0">
                  <a:pos x="160" y="440"/>
                </a:cxn>
                <a:cxn ang="0">
                  <a:pos x="160" y="536"/>
                </a:cxn>
                <a:cxn ang="0">
                  <a:pos x="64" y="536"/>
                </a:cxn>
                <a:cxn ang="0">
                  <a:pos x="16" y="536"/>
                </a:cxn>
                <a:cxn ang="0">
                  <a:pos x="16" y="488"/>
                </a:cxn>
                <a:cxn ang="0">
                  <a:pos x="112" y="392"/>
                </a:cxn>
                <a:cxn ang="0">
                  <a:pos x="256" y="104"/>
                </a:cxn>
              </a:cxnLst>
              <a:rect l="0" t="0" r="r" b="b"/>
              <a:pathLst>
                <a:path w="472" h="552">
                  <a:moveTo>
                    <a:pt x="256" y="104"/>
                  </a:moveTo>
                  <a:cubicBezTo>
                    <a:pt x="288" y="40"/>
                    <a:pt x="288" y="16"/>
                    <a:pt x="304" y="8"/>
                  </a:cubicBezTo>
                  <a:cubicBezTo>
                    <a:pt x="320" y="0"/>
                    <a:pt x="328" y="56"/>
                    <a:pt x="352" y="56"/>
                  </a:cubicBezTo>
                  <a:cubicBezTo>
                    <a:pt x="376" y="56"/>
                    <a:pt x="432" y="0"/>
                    <a:pt x="448" y="8"/>
                  </a:cubicBezTo>
                  <a:cubicBezTo>
                    <a:pt x="464" y="16"/>
                    <a:pt x="472" y="72"/>
                    <a:pt x="448" y="104"/>
                  </a:cubicBezTo>
                  <a:cubicBezTo>
                    <a:pt x="424" y="136"/>
                    <a:pt x="352" y="144"/>
                    <a:pt x="304" y="200"/>
                  </a:cubicBezTo>
                  <a:cubicBezTo>
                    <a:pt x="256" y="256"/>
                    <a:pt x="184" y="384"/>
                    <a:pt x="160" y="440"/>
                  </a:cubicBezTo>
                  <a:cubicBezTo>
                    <a:pt x="136" y="496"/>
                    <a:pt x="176" y="520"/>
                    <a:pt x="160" y="536"/>
                  </a:cubicBezTo>
                  <a:cubicBezTo>
                    <a:pt x="144" y="552"/>
                    <a:pt x="88" y="536"/>
                    <a:pt x="64" y="536"/>
                  </a:cubicBezTo>
                  <a:cubicBezTo>
                    <a:pt x="40" y="536"/>
                    <a:pt x="24" y="544"/>
                    <a:pt x="16" y="536"/>
                  </a:cubicBezTo>
                  <a:cubicBezTo>
                    <a:pt x="8" y="528"/>
                    <a:pt x="0" y="512"/>
                    <a:pt x="16" y="488"/>
                  </a:cubicBezTo>
                  <a:cubicBezTo>
                    <a:pt x="32" y="464"/>
                    <a:pt x="72" y="456"/>
                    <a:pt x="112" y="392"/>
                  </a:cubicBezTo>
                  <a:cubicBezTo>
                    <a:pt x="152" y="328"/>
                    <a:pt x="224" y="168"/>
                    <a:pt x="256" y="104"/>
                  </a:cubicBezTo>
                  <a:close/>
                </a:path>
              </a:pathLst>
            </a:custGeom>
            <a:solidFill>
              <a:schemeClr val="bg1"/>
            </a:solidFill>
            <a:ln w="9525">
              <a:solidFill>
                <a:schemeClr val="tx1"/>
              </a:solidFill>
              <a:round/>
              <a:headEnd/>
              <a:tailEnd/>
            </a:ln>
            <a:effectLst/>
          </p:spPr>
          <p:txBody>
            <a:bodyPr wrap="none" anchor="ctr"/>
            <a:lstStyle/>
            <a:p>
              <a:endParaRPr lang="fr-FR"/>
            </a:p>
          </p:txBody>
        </p:sp>
        <p:sp>
          <p:nvSpPr>
            <p:cNvPr id="140298" name="Freeform 10" descr="Rayures verticales (noir/blanc)"/>
            <p:cNvSpPr>
              <a:spLocks/>
            </p:cNvSpPr>
            <p:nvPr/>
          </p:nvSpPr>
          <p:spPr bwMode="auto">
            <a:xfrm>
              <a:off x="2112" y="3752"/>
              <a:ext cx="345" cy="472"/>
            </a:xfrm>
            <a:custGeom>
              <a:avLst/>
              <a:gdLst/>
              <a:ahLst/>
              <a:cxnLst>
                <a:cxn ang="0">
                  <a:pos x="0" y="440"/>
                </a:cxn>
                <a:cxn ang="0">
                  <a:pos x="233" y="347"/>
                </a:cxn>
                <a:cxn ang="0">
                  <a:pos x="336" y="152"/>
                </a:cxn>
                <a:cxn ang="0">
                  <a:pos x="288" y="8"/>
                </a:cxn>
                <a:cxn ang="0">
                  <a:pos x="240" y="104"/>
                </a:cxn>
                <a:cxn ang="0">
                  <a:pos x="101" y="207"/>
                </a:cxn>
                <a:cxn ang="0">
                  <a:pos x="0" y="440"/>
                </a:cxn>
              </a:cxnLst>
              <a:rect l="0" t="0" r="r" b="b"/>
              <a:pathLst>
                <a:path w="345" h="472">
                  <a:moveTo>
                    <a:pt x="0" y="440"/>
                  </a:moveTo>
                  <a:cubicBezTo>
                    <a:pt x="7" y="472"/>
                    <a:pt x="177" y="395"/>
                    <a:pt x="233" y="347"/>
                  </a:cubicBezTo>
                  <a:cubicBezTo>
                    <a:pt x="289" y="299"/>
                    <a:pt x="327" y="208"/>
                    <a:pt x="336" y="152"/>
                  </a:cubicBezTo>
                  <a:cubicBezTo>
                    <a:pt x="345" y="96"/>
                    <a:pt x="304" y="16"/>
                    <a:pt x="288" y="8"/>
                  </a:cubicBezTo>
                  <a:cubicBezTo>
                    <a:pt x="272" y="0"/>
                    <a:pt x="271" y="71"/>
                    <a:pt x="240" y="104"/>
                  </a:cubicBezTo>
                  <a:cubicBezTo>
                    <a:pt x="209" y="137"/>
                    <a:pt x="141" y="151"/>
                    <a:pt x="101" y="207"/>
                  </a:cubicBezTo>
                  <a:cubicBezTo>
                    <a:pt x="61" y="263"/>
                    <a:pt x="21" y="392"/>
                    <a:pt x="0" y="440"/>
                  </a:cubicBezTo>
                  <a:close/>
                </a:path>
              </a:pathLst>
            </a:custGeom>
            <a:pattFill prst="dkVert">
              <a:fgClr>
                <a:srgbClr val="FF0000"/>
              </a:fgClr>
              <a:bgClr>
                <a:srgbClr val="FFFFFF"/>
              </a:bgClr>
            </a:pattFill>
            <a:ln w="9525">
              <a:solidFill>
                <a:schemeClr val="tx1"/>
              </a:solidFill>
              <a:round/>
              <a:headEnd/>
              <a:tailEnd/>
            </a:ln>
            <a:effectLst/>
          </p:spPr>
          <p:txBody>
            <a:bodyPr wrap="none" anchor="ctr"/>
            <a:lstStyle/>
            <a:p>
              <a:endParaRPr lang="fr-FR"/>
            </a:p>
          </p:txBody>
        </p:sp>
      </p:grpSp>
      <p:sp>
        <p:nvSpPr>
          <p:cNvPr id="140299" name="Text Box 11"/>
          <p:cNvSpPr txBox="1">
            <a:spLocks noChangeArrowheads="1"/>
          </p:cNvSpPr>
          <p:nvPr/>
        </p:nvSpPr>
        <p:spPr bwMode="auto">
          <a:xfrm>
            <a:off x="3605213" y="2187575"/>
            <a:ext cx="5391150" cy="3990975"/>
          </a:xfrm>
          <a:prstGeom prst="rect">
            <a:avLst/>
          </a:prstGeom>
          <a:noFill/>
          <a:ln w="9525">
            <a:noFill/>
            <a:miter lim="800000"/>
            <a:headEnd/>
            <a:tailEnd/>
          </a:ln>
          <a:effectLst/>
        </p:spPr>
        <p:txBody>
          <a:bodyPr wrap="none">
            <a:spAutoFit/>
          </a:bodyPr>
          <a:lstStyle/>
          <a:p>
            <a:pPr algn="ctr"/>
            <a:r>
              <a:rPr lang="fr-FR" sz="3200" b="1" i="1">
                <a:solidFill>
                  <a:srgbClr val="FFCC00"/>
                </a:solidFill>
              </a:rPr>
              <a:t>Hypertrophie ostéo-musculaire</a:t>
            </a:r>
          </a:p>
          <a:p>
            <a:pPr algn="ctr"/>
            <a:r>
              <a:rPr lang="fr-FR" sz="3200" b="1" i="1">
                <a:solidFill>
                  <a:srgbClr val="FFCC00"/>
                </a:solidFill>
              </a:rPr>
              <a:t>Œdème</a:t>
            </a:r>
          </a:p>
          <a:p>
            <a:pPr algn="ctr"/>
            <a:r>
              <a:rPr lang="fr-FR" sz="3200" b="1" i="1">
                <a:solidFill>
                  <a:srgbClr val="FFCC00"/>
                </a:solidFill>
              </a:rPr>
              <a:t>Troubles trophiques</a:t>
            </a:r>
          </a:p>
          <a:p>
            <a:pPr algn="ctr"/>
            <a:r>
              <a:rPr lang="fr-FR" sz="3200" b="1" i="1">
                <a:solidFill>
                  <a:srgbClr val="FFCC00"/>
                </a:solidFill>
              </a:rPr>
              <a:t>secondaires</a:t>
            </a:r>
          </a:p>
          <a:p>
            <a:pPr algn="ctr"/>
            <a:r>
              <a:rPr lang="fr-FR" sz="3200" b="1" i="1">
                <a:solidFill>
                  <a:srgbClr val="FFCC00"/>
                </a:solidFill>
              </a:rPr>
              <a:t> -par hyperpression veineuse</a:t>
            </a:r>
          </a:p>
          <a:p>
            <a:pPr algn="ctr"/>
            <a:r>
              <a:rPr lang="fr-FR" sz="3200" b="1" i="1">
                <a:solidFill>
                  <a:srgbClr val="FFCC00"/>
                </a:solidFill>
              </a:rPr>
              <a:t>	Insuffisance veineuse</a:t>
            </a:r>
          </a:p>
          <a:p>
            <a:pPr algn="ctr"/>
            <a:r>
              <a:rPr lang="fr-FR" sz="3200" b="1" i="1">
                <a:solidFill>
                  <a:srgbClr val="FFCC00"/>
                </a:solidFill>
              </a:rPr>
              <a:t>	Fistule AV</a:t>
            </a:r>
          </a:p>
          <a:p>
            <a:pPr algn="ctr"/>
            <a:r>
              <a:rPr lang="fr-FR" sz="3200" b="1" i="1">
                <a:solidFill>
                  <a:srgbClr val="FFCC00"/>
                </a:solidFill>
              </a:rPr>
              <a:t>-par insuffisance lymphatique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0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iterate type="wd">
                                    <p:tmPct val="100000"/>
                                  </p:iterate>
                                  <p:childTnLst>
                                    <p:set>
                                      <p:cBhvr>
                                        <p:cTn id="10" dur="1" fill="hold">
                                          <p:stCondLst>
                                            <p:cond delay="0"/>
                                          </p:stCondLst>
                                        </p:cTn>
                                        <p:tgtEl>
                                          <p:spTgt spid="140299"/>
                                        </p:tgtEl>
                                        <p:attrNameLst>
                                          <p:attrName>style.visibility</p:attrName>
                                        </p:attrNameLst>
                                      </p:cBhvr>
                                      <p:to>
                                        <p:strVal val="visible"/>
                                      </p:to>
                                    </p:set>
                                    <p:animEffect transition="in" filter="wipe(up)">
                                      <p:cBhvr>
                                        <p:cTn id="11" dur="300"/>
                                        <p:tgtEl>
                                          <p:spTgt spid="140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9"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Text Box 4"/>
          <p:cNvSpPr txBox="1">
            <a:spLocks noChangeArrowheads="1"/>
          </p:cNvSpPr>
          <p:nvPr/>
        </p:nvSpPr>
        <p:spPr bwMode="auto">
          <a:xfrm>
            <a:off x="533400" y="376238"/>
            <a:ext cx="7924800" cy="2528887"/>
          </a:xfrm>
          <a:prstGeom prst="rect">
            <a:avLst/>
          </a:prstGeom>
          <a:noFill/>
          <a:ln w="9525">
            <a:noFill/>
            <a:miter lim="800000"/>
            <a:headEnd/>
            <a:tailEnd/>
          </a:ln>
          <a:effectLst/>
        </p:spPr>
        <p:txBody>
          <a:bodyPr>
            <a:spAutoFit/>
          </a:bodyPr>
          <a:lstStyle/>
          <a:p>
            <a:pPr algn="ctr"/>
            <a:r>
              <a:rPr lang="fr-FR" sz="3200" b="1" u="sng">
                <a:solidFill>
                  <a:schemeClr val="bg1"/>
                </a:solidFill>
              </a:rPr>
              <a:t>LES COMPLICATIONS</a:t>
            </a:r>
          </a:p>
          <a:p>
            <a:pPr algn="ctr"/>
            <a:r>
              <a:rPr lang="fr-FR" sz="3200" b="1" i="1">
                <a:solidFill>
                  <a:srgbClr val="FFCC00"/>
                </a:solidFill>
              </a:rPr>
              <a:t>VASCULAIRES</a:t>
            </a:r>
          </a:p>
          <a:p>
            <a:pPr algn="ctr"/>
            <a:r>
              <a:rPr lang="fr-FR" sz="3200" b="1" i="1">
                <a:solidFill>
                  <a:srgbClr val="FFCC00"/>
                </a:solidFill>
              </a:rPr>
              <a:t>Secondaires aux fistules AV ( Hyperdébit artériel et veineux, hyperpression veineuse) et anévrysmes artériels et veineux</a:t>
            </a:r>
            <a:endParaRPr lang="fr-FR" sz="3200">
              <a:solidFill>
                <a:schemeClr val="bg1"/>
              </a:solidFill>
            </a:endParaRPr>
          </a:p>
        </p:txBody>
      </p:sp>
      <p:grpSp>
        <p:nvGrpSpPr>
          <p:cNvPr id="139272" name="Group 8"/>
          <p:cNvGrpSpPr>
            <a:grpSpLocks/>
          </p:cNvGrpSpPr>
          <p:nvPr/>
        </p:nvGrpSpPr>
        <p:grpSpPr bwMode="auto">
          <a:xfrm>
            <a:off x="228600" y="3048000"/>
            <a:ext cx="2819400" cy="1600200"/>
            <a:chOff x="384" y="1808"/>
            <a:chExt cx="4000" cy="2464"/>
          </a:xfrm>
        </p:grpSpPr>
        <p:sp>
          <p:nvSpPr>
            <p:cNvPr id="139266" name="Freeform 2"/>
            <p:cNvSpPr>
              <a:spLocks/>
            </p:cNvSpPr>
            <p:nvPr/>
          </p:nvSpPr>
          <p:spPr bwMode="auto">
            <a:xfrm flipV="1">
              <a:off x="1728" y="2984"/>
              <a:ext cx="2608" cy="1288"/>
            </a:xfrm>
            <a:custGeom>
              <a:avLst/>
              <a:gdLst/>
              <a:ahLst/>
              <a:cxnLst>
                <a:cxn ang="0">
                  <a:pos x="0" y="688"/>
                </a:cxn>
                <a:cxn ang="0">
                  <a:pos x="672" y="208"/>
                </a:cxn>
                <a:cxn ang="0">
                  <a:pos x="1296" y="496"/>
                </a:cxn>
                <a:cxn ang="0">
                  <a:pos x="2112" y="16"/>
                </a:cxn>
                <a:cxn ang="0">
                  <a:pos x="2592" y="400"/>
                </a:cxn>
                <a:cxn ang="0">
                  <a:pos x="2208" y="1168"/>
                </a:cxn>
                <a:cxn ang="0">
                  <a:pos x="2016" y="1120"/>
                </a:cxn>
                <a:cxn ang="0">
                  <a:pos x="2208" y="784"/>
                </a:cxn>
                <a:cxn ang="0">
                  <a:pos x="2304" y="448"/>
                </a:cxn>
                <a:cxn ang="0">
                  <a:pos x="2160" y="304"/>
                </a:cxn>
                <a:cxn ang="0">
                  <a:pos x="1680" y="592"/>
                </a:cxn>
                <a:cxn ang="0">
                  <a:pos x="1392" y="736"/>
                </a:cxn>
                <a:cxn ang="0">
                  <a:pos x="960" y="688"/>
                </a:cxn>
                <a:cxn ang="0">
                  <a:pos x="698" y="503"/>
                </a:cxn>
                <a:cxn ang="0">
                  <a:pos x="599" y="503"/>
                </a:cxn>
                <a:cxn ang="0">
                  <a:pos x="0" y="976"/>
                </a:cxn>
              </a:cxnLst>
              <a:rect l="0" t="0" r="r" b="b"/>
              <a:pathLst>
                <a:path w="2608" h="1288">
                  <a:moveTo>
                    <a:pt x="0" y="688"/>
                  </a:moveTo>
                  <a:cubicBezTo>
                    <a:pt x="228" y="464"/>
                    <a:pt x="456" y="240"/>
                    <a:pt x="672" y="208"/>
                  </a:cubicBezTo>
                  <a:cubicBezTo>
                    <a:pt x="888" y="176"/>
                    <a:pt x="1056" y="528"/>
                    <a:pt x="1296" y="496"/>
                  </a:cubicBezTo>
                  <a:cubicBezTo>
                    <a:pt x="1536" y="464"/>
                    <a:pt x="1896" y="32"/>
                    <a:pt x="2112" y="16"/>
                  </a:cubicBezTo>
                  <a:cubicBezTo>
                    <a:pt x="2328" y="0"/>
                    <a:pt x="2576" y="208"/>
                    <a:pt x="2592" y="400"/>
                  </a:cubicBezTo>
                  <a:cubicBezTo>
                    <a:pt x="2608" y="592"/>
                    <a:pt x="2304" y="1048"/>
                    <a:pt x="2208" y="1168"/>
                  </a:cubicBezTo>
                  <a:cubicBezTo>
                    <a:pt x="2112" y="1288"/>
                    <a:pt x="2016" y="1184"/>
                    <a:pt x="2016" y="1120"/>
                  </a:cubicBezTo>
                  <a:cubicBezTo>
                    <a:pt x="2016" y="1056"/>
                    <a:pt x="2160" y="896"/>
                    <a:pt x="2208" y="784"/>
                  </a:cubicBezTo>
                  <a:cubicBezTo>
                    <a:pt x="2256" y="672"/>
                    <a:pt x="2312" y="528"/>
                    <a:pt x="2304" y="448"/>
                  </a:cubicBezTo>
                  <a:cubicBezTo>
                    <a:pt x="2296" y="368"/>
                    <a:pt x="2264" y="280"/>
                    <a:pt x="2160" y="304"/>
                  </a:cubicBezTo>
                  <a:cubicBezTo>
                    <a:pt x="2056" y="328"/>
                    <a:pt x="1808" y="520"/>
                    <a:pt x="1680" y="592"/>
                  </a:cubicBezTo>
                  <a:cubicBezTo>
                    <a:pt x="1552" y="664"/>
                    <a:pt x="1512" y="720"/>
                    <a:pt x="1392" y="736"/>
                  </a:cubicBezTo>
                  <a:cubicBezTo>
                    <a:pt x="1272" y="752"/>
                    <a:pt x="1076" y="727"/>
                    <a:pt x="960" y="688"/>
                  </a:cubicBezTo>
                  <a:cubicBezTo>
                    <a:pt x="844" y="649"/>
                    <a:pt x="758" y="534"/>
                    <a:pt x="698" y="503"/>
                  </a:cubicBezTo>
                  <a:cubicBezTo>
                    <a:pt x="638" y="472"/>
                    <a:pt x="715" y="424"/>
                    <a:pt x="599" y="503"/>
                  </a:cubicBezTo>
                  <a:cubicBezTo>
                    <a:pt x="483" y="582"/>
                    <a:pt x="125" y="878"/>
                    <a:pt x="0" y="976"/>
                  </a:cubicBezTo>
                </a:path>
              </a:pathLst>
            </a:custGeom>
            <a:solidFill>
              <a:srgbClr val="000099"/>
            </a:solidFill>
            <a:ln w="9525">
              <a:solidFill>
                <a:schemeClr val="bg1"/>
              </a:solidFill>
              <a:round/>
              <a:headEnd/>
              <a:tailEnd/>
            </a:ln>
            <a:effectLst/>
          </p:spPr>
          <p:txBody>
            <a:bodyPr wrap="none" anchor="ctr"/>
            <a:lstStyle/>
            <a:p>
              <a:endParaRPr lang="fr-FR"/>
            </a:p>
          </p:txBody>
        </p:sp>
        <p:sp>
          <p:nvSpPr>
            <p:cNvPr id="139267" name="Freeform 3"/>
            <p:cNvSpPr>
              <a:spLocks/>
            </p:cNvSpPr>
            <p:nvPr/>
          </p:nvSpPr>
          <p:spPr bwMode="auto">
            <a:xfrm>
              <a:off x="1776" y="1808"/>
              <a:ext cx="2608" cy="1288"/>
            </a:xfrm>
            <a:custGeom>
              <a:avLst/>
              <a:gdLst/>
              <a:ahLst/>
              <a:cxnLst>
                <a:cxn ang="0">
                  <a:pos x="0" y="688"/>
                </a:cxn>
                <a:cxn ang="0">
                  <a:pos x="672" y="208"/>
                </a:cxn>
                <a:cxn ang="0">
                  <a:pos x="1296" y="496"/>
                </a:cxn>
                <a:cxn ang="0">
                  <a:pos x="2112" y="16"/>
                </a:cxn>
                <a:cxn ang="0">
                  <a:pos x="2592" y="400"/>
                </a:cxn>
                <a:cxn ang="0">
                  <a:pos x="2208" y="1168"/>
                </a:cxn>
                <a:cxn ang="0">
                  <a:pos x="2016" y="1120"/>
                </a:cxn>
                <a:cxn ang="0">
                  <a:pos x="2208" y="784"/>
                </a:cxn>
                <a:cxn ang="0">
                  <a:pos x="2304" y="448"/>
                </a:cxn>
                <a:cxn ang="0">
                  <a:pos x="2160" y="304"/>
                </a:cxn>
                <a:cxn ang="0">
                  <a:pos x="1680" y="592"/>
                </a:cxn>
                <a:cxn ang="0">
                  <a:pos x="1392" y="736"/>
                </a:cxn>
                <a:cxn ang="0">
                  <a:pos x="960" y="688"/>
                </a:cxn>
                <a:cxn ang="0">
                  <a:pos x="698" y="503"/>
                </a:cxn>
                <a:cxn ang="0">
                  <a:pos x="599" y="503"/>
                </a:cxn>
                <a:cxn ang="0">
                  <a:pos x="0" y="976"/>
                </a:cxn>
              </a:cxnLst>
              <a:rect l="0" t="0" r="r" b="b"/>
              <a:pathLst>
                <a:path w="2608" h="1288">
                  <a:moveTo>
                    <a:pt x="0" y="688"/>
                  </a:moveTo>
                  <a:cubicBezTo>
                    <a:pt x="228" y="464"/>
                    <a:pt x="456" y="240"/>
                    <a:pt x="672" y="208"/>
                  </a:cubicBezTo>
                  <a:cubicBezTo>
                    <a:pt x="888" y="176"/>
                    <a:pt x="1056" y="528"/>
                    <a:pt x="1296" y="496"/>
                  </a:cubicBezTo>
                  <a:cubicBezTo>
                    <a:pt x="1536" y="464"/>
                    <a:pt x="1896" y="32"/>
                    <a:pt x="2112" y="16"/>
                  </a:cubicBezTo>
                  <a:cubicBezTo>
                    <a:pt x="2328" y="0"/>
                    <a:pt x="2576" y="208"/>
                    <a:pt x="2592" y="400"/>
                  </a:cubicBezTo>
                  <a:cubicBezTo>
                    <a:pt x="2608" y="592"/>
                    <a:pt x="2304" y="1048"/>
                    <a:pt x="2208" y="1168"/>
                  </a:cubicBezTo>
                  <a:cubicBezTo>
                    <a:pt x="2112" y="1288"/>
                    <a:pt x="2016" y="1184"/>
                    <a:pt x="2016" y="1120"/>
                  </a:cubicBezTo>
                  <a:cubicBezTo>
                    <a:pt x="2016" y="1056"/>
                    <a:pt x="2160" y="896"/>
                    <a:pt x="2208" y="784"/>
                  </a:cubicBezTo>
                  <a:cubicBezTo>
                    <a:pt x="2256" y="672"/>
                    <a:pt x="2312" y="528"/>
                    <a:pt x="2304" y="448"/>
                  </a:cubicBezTo>
                  <a:cubicBezTo>
                    <a:pt x="2296" y="368"/>
                    <a:pt x="2264" y="280"/>
                    <a:pt x="2160" y="304"/>
                  </a:cubicBezTo>
                  <a:cubicBezTo>
                    <a:pt x="2056" y="328"/>
                    <a:pt x="1808" y="520"/>
                    <a:pt x="1680" y="592"/>
                  </a:cubicBezTo>
                  <a:cubicBezTo>
                    <a:pt x="1552" y="664"/>
                    <a:pt x="1512" y="720"/>
                    <a:pt x="1392" y="736"/>
                  </a:cubicBezTo>
                  <a:cubicBezTo>
                    <a:pt x="1272" y="752"/>
                    <a:pt x="1076" y="727"/>
                    <a:pt x="960" y="688"/>
                  </a:cubicBezTo>
                  <a:cubicBezTo>
                    <a:pt x="844" y="649"/>
                    <a:pt x="758" y="534"/>
                    <a:pt x="698" y="503"/>
                  </a:cubicBezTo>
                  <a:cubicBezTo>
                    <a:pt x="638" y="472"/>
                    <a:pt x="715" y="424"/>
                    <a:pt x="599" y="503"/>
                  </a:cubicBezTo>
                  <a:cubicBezTo>
                    <a:pt x="483" y="582"/>
                    <a:pt x="125" y="878"/>
                    <a:pt x="0" y="976"/>
                  </a:cubicBezTo>
                </a:path>
              </a:pathLst>
            </a:custGeom>
            <a:solidFill>
              <a:srgbClr val="FF0000"/>
            </a:solidFill>
            <a:ln w="9525">
              <a:solidFill>
                <a:schemeClr val="tx1"/>
              </a:solidFill>
              <a:round/>
              <a:headEnd/>
              <a:tailEnd/>
            </a:ln>
            <a:effectLst/>
          </p:spPr>
          <p:txBody>
            <a:bodyPr wrap="none" anchor="ctr"/>
            <a:lstStyle/>
            <a:p>
              <a:endParaRPr lang="fr-FR"/>
            </a:p>
          </p:txBody>
        </p:sp>
        <p:sp>
          <p:nvSpPr>
            <p:cNvPr id="139269" name="AutoShape 5"/>
            <p:cNvSpPr>
              <a:spLocks noChangeArrowheads="1"/>
            </p:cNvSpPr>
            <p:nvPr/>
          </p:nvSpPr>
          <p:spPr bwMode="auto">
            <a:xfrm>
              <a:off x="384" y="2208"/>
              <a:ext cx="1402" cy="720"/>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sz="1800" b="1">
                  <a:solidFill>
                    <a:schemeClr val="bg1"/>
                  </a:solidFill>
                </a:rPr>
                <a:t>Artérielles</a:t>
              </a:r>
              <a:endParaRPr lang="fr-FR" sz="1800"/>
            </a:p>
          </p:txBody>
        </p:sp>
        <p:sp>
          <p:nvSpPr>
            <p:cNvPr id="139270" name="AutoShape 6"/>
            <p:cNvSpPr>
              <a:spLocks noChangeArrowheads="1"/>
            </p:cNvSpPr>
            <p:nvPr/>
          </p:nvSpPr>
          <p:spPr bwMode="auto">
            <a:xfrm>
              <a:off x="384" y="3072"/>
              <a:ext cx="1402" cy="72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sz="1800" b="1">
                  <a:solidFill>
                    <a:schemeClr val="bg1"/>
                  </a:solidFill>
                </a:rPr>
                <a:t>Veineuses</a:t>
              </a:r>
              <a:endParaRPr lang="fr-FR" sz="1800"/>
            </a:p>
          </p:txBody>
        </p:sp>
        <p:sp>
          <p:nvSpPr>
            <p:cNvPr id="139271" name="AutoShape 7" descr="Rayures verticales (noir/blanc)"/>
            <p:cNvSpPr>
              <a:spLocks noChangeArrowheads="1"/>
            </p:cNvSpPr>
            <p:nvPr/>
          </p:nvSpPr>
          <p:spPr bwMode="auto">
            <a:xfrm rot="5400000">
              <a:off x="3528" y="2664"/>
              <a:ext cx="576" cy="912"/>
            </a:xfrm>
            <a:prstGeom prst="notchedRightArrow">
              <a:avLst>
                <a:gd name="adj1" fmla="val 50000"/>
                <a:gd name="adj2" fmla="val 25000"/>
              </a:avLst>
            </a:prstGeom>
            <a:pattFill prst="dkVert">
              <a:fgClr>
                <a:srgbClr val="000099"/>
              </a:fgClr>
              <a:bgClr>
                <a:srgbClr val="FF0000"/>
              </a:bgClr>
            </a:pattFill>
            <a:ln w="38100">
              <a:solidFill>
                <a:schemeClr val="bg1"/>
              </a:solidFill>
              <a:miter lim="800000"/>
              <a:headEnd/>
              <a:tailEnd/>
            </a:ln>
            <a:effectLst/>
          </p:spPr>
          <p:txBody>
            <a:bodyPr wrap="none" anchor="ctr"/>
            <a:lstStyle/>
            <a:p>
              <a:pPr algn="ctr"/>
              <a:r>
                <a:rPr lang="fr-FR" sz="1400" b="1">
                  <a:solidFill>
                    <a:schemeClr val="bg1"/>
                  </a:solidFill>
                </a:rPr>
                <a:t>FAV</a:t>
              </a:r>
              <a:endParaRPr lang="fr-FR" sz="1800" b="1">
                <a:solidFill>
                  <a:schemeClr val="bg1"/>
                </a:solidFill>
              </a:endParaRPr>
            </a:p>
          </p:txBody>
        </p:sp>
      </p:grpSp>
      <p:grpSp>
        <p:nvGrpSpPr>
          <p:cNvPr id="139277" name="Group 13"/>
          <p:cNvGrpSpPr>
            <a:grpSpLocks/>
          </p:cNvGrpSpPr>
          <p:nvPr/>
        </p:nvGrpSpPr>
        <p:grpSpPr bwMode="auto">
          <a:xfrm>
            <a:off x="533400" y="4800600"/>
            <a:ext cx="2743200" cy="914400"/>
            <a:chOff x="336" y="3024"/>
            <a:chExt cx="1728" cy="576"/>
          </a:xfrm>
        </p:grpSpPr>
        <p:sp>
          <p:nvSpPr>
            <p:cNvPr id="139275" name="Rectangle 11"/>
            <p:cNvSpPr>
              <a:spLocks noChangeArrowheads="1"/>
            </p:cNvSpPr>
            <p:nvPr/>
          </p:nvSpPr>
          <p:spPr bwMode="auto">
            <a:xfrm>
              <a:off x="336" y="3168"/>
              <a:ext cx="1728" cy="192"/>
            </a:xfrm>
            <a:prstGeom prst="rect">
              <a:avLst/>
            </a:prstGeom>
            <a:solidFill>
              <a:srgbClr val="FF0000"/>
            </a:solidFill>
            <a:ln w="9525">
              <a:noFill/>
              <a:miter lim="800000"/>
              <a:headEnd/>
              <a:tailEnd/>
            </a:ln>
            <a:effectLst/>
          </p:spPr>
          <p:txBody>
            <a:bodyPr wrap="none" anchor="ctr"/>
            <a:lstStyle/>
            <a:p>
              <a:endParaRPr lang="fr-FR"/>
            </a:p>
          </p:txBody>
        </p:sp>
        <p:sp>
          <p:nvSpPr>
            <p:cNvPr id="139276" name="Oval 12"/>
            <p:cNvSpPr>
              <a:spLocks noChangeArrowheads="1"/>
            </p:cNvSpPr>
            <p:nvPr/>
          </p:nvSpPr>
          <p:spPr bwMode="auto">
            <a:xfrm>
              <a:off x="1008" y="3024"/>
              <a:ext cx="576" cy="576"/>
            </a:xfrm>
            <a:prstGeom prst="ellipse">
              <a:avLst/>
            </a:prstGeom>
            <a:solidFill>
              <a:srgbClr val="FF0000"/>
            </a:solidFill>
            <a:ln w="9525">
              <a:noFill/>
              <a:round/>
              <a:headEnd/>
              <a:tailEnd/>
            </a:ln>
            <a:effectLst/>
          </p:spPr>
          <p:txBody>
            <a:bodyPr wrap="none" anchor="ctr"/>
            <a:lstStyle/>
            <a:p>
              <a:endParaRPr lang="fr-FR"/>
            </a:p>
          </p:txBody>
        </p:sp>
      </p:grpSp>
      <p:grpSp>
        <p:nvGrpSpPr>
          <p:cNvPr id="139278" name="Group 14"/>
          <p:cNvGrpSpPr>
            <a:grpSpLocks/>
          </p:cNvGrpSpPr>
          <p:nvPr/>
        </p:nvGrpSpPr>
        <p:grpSpPr bwMode="auto">
          <a:xfrm>
            <a:off x="457200" y="5791200"/>
            <a:ext cx="2743200" cy="914400"/>
            <a:chOff x="336" y="3024"/>
            <a:chExt cx="1728" cy="576"/>
          </a:xfrm>
        </p:grpSpPr>
        <p:sp>
          <p:nvSpPr>
            <p:cNvPr id="139279" name="Rectangle 15"/>
            <p:cNvSpPr>
              <a:spLocks noChangeArrowheads="1"/>
            </p:cNvSpPr>
            <p:nvPr/>
          </p:nvSpPr>
          <p:spPr bwMode="auto">
            <a:xfrm>
              <a:off x="336" y="3168"/>
              <a:ext cx="1728" cy="192"/>
            </a:xfrm>
            <a:prstGeom prst="rect">
              <a:avLst/>
            </a:prstGeom>
            <a:solidFill>
              <a:srgbClr val="000099"/>
            </a:solidFill>
            <a:ln w="9525">
              <a:noFill/>
              <a:miter lim="800000"/>
              <a:headEnd/>
              <a:tailEnd/>
            </a:ln>
            <a:effectLst/>
          </p:spPr>
          <p:txBody>
            <a:bodyPr wrap="none" anchor="ctr"/>
            <a:lstStyle/>
            <a:p>
              <a:endParaRPr lang="fr-FR"/>
            </a:p>
          </p:txBody>
        </p:sp>
        <p:sp>
          <p:nvSpPr>
            <p:cNvPr id="139280" name="Oval 16"/>
            <p:cNvSpPr>
              <a:spLocks noChangeArrowheads="1"/>
            </p:cNvSpPr>
            <p:nvPr/>
          </p:nvSpPr>
          <p:spPr bwMode="auto">
            <a:xfrm>
              <a:off x="1008" y="3024"/>
              <a:ext cx="576" cy="576"/>
            </a:xfrm>
            <a:prstGeom prst="ellipse">
              <a:avLst/>
            </a:prstGeom>
            <a:solidFill>
              <a:srgbClr val="000099"/>
            </a:solidFill>
            <a:ln w="9525">
              <a:noFill/>
              <a:round/>
              <a:headEnd/>
              <a:tailEnd/>
            </a:ln>
            <a:effectLst/>
          </p:spPr>
          <p:txBody>
            <a:bodyPr wrap="none" anchor="ctr"/>
            <a:lstStyle/>
            <a:p>
              <a:endParaRPr lang="fr-FR"/>
            </a:p>
          </p:txBody>
        </p:sp>
      </p:grpSp>
      <p:sp>
        <p:nvSpPr>
          <p:cNvPr id="139281" name="Text Box 17"/>
          <p:cNvSpPr txBox="1">
            <a:spLocks noChangeArrowheads="1"/>
          </p:cNvSpPr>
          <p:nvPr/>
        </p:nvSpPr>
        <p:spPr bwMode="auto">
          <a:xfrm>
            <a:off x="4267200" y="3200400"/>
            <a:ext cx="4038600" cy="3016250"/>
          </a:xfrm>
          <a:prstGeom prst="rect">
            <a:avLst/>
          </a:prstGeom>
          <a:noFill/>
          <a:ln w="9525">
            <a:noFill/>
            <a:miter lim="800000"/>
            <a:headEnd/>
            <a:tailEnd/>
          </a:ln>
          <a:effectLst/>
        </p:spPr>
        <p:txBody>
          <a:bodyPr>
            <a:spAutoFit/>
          </a:bodyPr>
          <a:lstStyle/>
          <a:p>
            <a:pPr algn="ctr"/>
            <a:r>
              <a:rPr lang="fr-FR" sz="3200" b="1" i="1">
                <a:solidFill>
                  <a:srgbClr val="FFCC00"/>
                </a:solidFill>
              </a:rPr>
              <a:t>Hémorragies</a:t>
            </a:r>
          </a:p>
          <a:p>
            <a:pPr algn="ctr"/>
            <a:r>
              <a:rPr lang="fr-FR" sz="3200" b="1" i="1">
                <a:solidFill>
                  <a:srgbClr val="FFCC00"/>
                </a:solidFill>
              </a:rPr>
              <a:t>Thrombopénies de consommation 	      (Syndrome de Kasabach-Merritt)</a:t>
            </a:r>
          </a:p>
          <a:p>
            <a:pPr algn="ctr"/>
            <a:r>
              <a:rPr lang="fr-FR" sz="3200" b="1" i="1">
                <a:solidFill>
                  <a:srgbClr val="FFCC00"/>
                </a:solidFill>
              </a:rPr>
              <a:t>Thromboses veineuses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92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392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92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iterate type="wd">
                                    <p:tmPct val="100000"/>
                                  </p:iterate>
                                  <p:childTnLst>
                                    <p:set>
                                      <p:cBhvr>
                                        <p:cTn id="18" dur="1" fill="hold">
                                          <p:stCondLst>
                                            <p:cond delay="0"/>
                                          </p:stCondLst>
                                        </p:cTn>
                                        <p:tgtEl>
                                          <p:spTgt spid="139281"/>
                                        </p:tgtEl>
                                        <p:attrNameLst>
                                          <p:attrName>style.visibility</p:attrName>
                                        </p:attrNameLst>
                                      </p:cBhvr>
                                      <p:to>
                                        <p:strVal val="visible"/>
                                      </p:to>
                                    </p:set>
                                    <p:animEffect transition="in" filter="wipe(up)">
                                      <p:cBhvr>
                                        <p:cTn id="19" dur="300"/>
                                        <p:tgtEl>
                                          <p:spTgt spid="139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8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AutoShape 3"/>
          <p:cNvSpPr>
            <a:spLocks noChangeArrowheads="1"/>
          </p:cNvSpPr>
          <p:nvPr/>
        </p:nvSpPr>
        <p:spPr bwMode="auto">
          <a:xfrm>
            <a:off x="2123728" y="1340768"/>
            <a:ext cx="5904656" cy="3816424"/>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sz="4000" b="1" dirty="0" err="1">
                <a:solidFill>
                  <a:schemeClr val="bg1"/>
                </a:solidFill>
              </a:rPr>
              <a:t>Arterial</a:t>
            </a:r>
            <a:endParaRPr lang="fr-FR" sz="4000" b="1" dirty="0">
              <a:solidFill>
                <a:schemeClr val="bg1"/>
              </a:solidFill>
            </a:endParaRPr>
          </a:p>
          <a:p>
            <a:pPr algn="ctr"/>
            <a:r>
              <a:rPr lang="fr-FR" sz="4000" b="1" u="sng" dirty="0">
                <a:solidFill>
                  <a:schemeClr val="bg1"/>
                </a:solidFill>
              </a:rPr>
              <a:t>Malformations </a:t>
            </a:r>
            <a:endParaRPr lang="fr-FR" sz="4000" u="sng"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533400" y="376238"/>
            <a:ext cx="7924800" cy="579437"/>
          </a:xfrm>
          <a:prstGeom prst="rect">
            <a:avLst/>
          </a:prstGeom>
          <a:noFill/>
          <a:ln w="9525">
            <a:noFill/>
            <a:miter lim="800000"/>
            <a:headEnd/>
            <a:tailEnd/>
          </a:ln>
          <a:effectLst/>
        </p:spPr>
        <p:txBody>
          <a:bodyPr>
            <a:spAutoFit/>
          </a:bodyPr>
          <a:lstStyle/>
          <a:p>
            <a:pPr algn="ctr"/>
            <a:r>
              <a:rPr lang="fr-FR" sz="3200" b="1" u="sng">
                <a:solidFill>
                  <a:schemeClr val="bg1"/>
                </a:solidFill>
              </a:rPr>
              <a:t>LES COMPLICATIONS</a:t>
            </a:r>
            <a:endParaRPr lang="fr-FR" sz="3200">
              <a:solidFill>
                <a:schemeClr val="bg1"/>
              </a:solidFill>
            </a:endParaRPr>
          </a:p>
        </p:txBody>
      </p:sp>
      <p:sp>
        <p:nvSpPr>
          <p:cNvPr id="141328" name="Text Box 16"/>
          <p:cNvSpPr txBox="1">
            <a:spLocks noChangeArrowheads="1"/>
          </p:cNvSpPr>
          <p:nvPr/>
        </p:nvSpPr>
        <p:spPr bwMode="auto">
          <a:xfrm>
            <a:off x="722313" y="1143000"/>
            <a:ext cx="7735887" cy="1554163"/>
          </a:xfrm>
          <a:prstGeom prst="rect">
            <a:avLst/>
          </a:prstGeom>
          <a:noFill/>
          <a:ln w="9525">
            <a:noFill/>
            <a:miter lim="800000"/>
            <a:headEnd/>
            <a:tailEnd/>
          </a:ln>
          <a:effectLst/>
        </p:spPr>
        <p:txBody>
          <a:bodyPr wrap="none">
            <a:spAutoFit/>
          </a:bodyPr>
          <a:lstStyle/>
          <a:p>
            <a:pPr algn="ctr"/>
            <a:r>
              <a:rPr lang="fr-FR" sz="3200" b="1" i="1">
                <a:solidFill>
                  <a:srgbClr val="FFCC00"/>
                </a:solidFill>
              </a:rPr>
              <a:t>INFECTIEUSES</a:t>
            </a:r>
          </a:p>
          <a:p>
            <a:pPr algn="ctr"/>
            <a:r>
              <a:rPr lang="fr-FR" sz="3200" b="1" i="1">
                <a:solidFill>
                  <a:srgbClr val="FFCC00"/>
                </a:solidFill>
              </a:rPr>
              <a:t>Secondaires à l ’insuffisance lymphatique ou</a:t>
            </a:r>
          </a:p>
          <a:p>
            <a:pPr algn="ctr"/>
            <a:r>
              <a:rPr lang="fr-FR" sz="3200" b="1" i="1">
                <a:solidFill>
                  <a:srgbClr val="FFCC00"/>
                </a:solidFill>
              </a:rPr>
              <a:t>surinfection grave des  kystes lymphatiques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141328"/>
                                        </p:tgtEl>
                                        <p:attrNameLst>
                                          <p:attrName>style.visibility</p:attrName>
                                        </p:attrNameLst>
                                      </p:cBhvr>
                                      <p:to>
                                        <p:strVal val="visible"/>
                                      </p:to>
                                    </p:set>
                                    <p:animEffect transition="in" filter="wipe(left)">
                                      <p:cBhvr>
                                        <p:cTn id="7" dur="300"/>
                                        <p:tgtEl>
                                          <p:spTgt spid="141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8"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533400" y="376238"/>
            <a:ext cx="7924800" cy="579437"/>
          </a:xfrm>
          <a:prstGeom prst="rect">
            <a:avLst/>
          </a:prstGeom>
          <a:noFill/>
          <a:ln w="9525">
            <a:noFill/>
            <a:miter lim="800000"/>
            <a:headEnd/>
            <a:tailEnd/>
          </a:ln>
          <a:effectLst/>
        </p:spPr>
        <p:txBody>
          <a:bodyPr>
            <a:spAutoFit/>
          </a:bodyPr>
          <a:lstStyle/>
          <a:p>
            <a:pPr algn="ctr"/>
            <a:r>
              <a:rPr lang="fr-FR" sz="3200" b="1" u="sng">
                <a:solidFill>
                  <a:schemeClr val="bg1"/>
                </a:solidFill>
              </a:rPr>
              <a:t>LES COMPLICATIONS</a:t>
            </a:r>
            <a:endParaRPr lang="fr-FR" sz="3200">
              <a:solidFill>
                <a:schemeClr val="bg1"/>
              </a:solidFill>
            </a:endParaRPr>
          </a:p>
        </p:txBody>
      </p:sp>
      <p:sp>
        <p:nvSpPr>
          <p:cNvPr id="142339" name="Text Box 3"/>
          <p:cNvSpPr txBox="1">
            <a:spLocks noChangeArrowheads="1"/>
          </p:cNvSpPr>
          <p:nvPr/>
        </p:nvSpPr>
        <p:spPr bwMode="auto">
          <a:xfrm>
            <a:off x="4267200" y="3200400"/>
            <a:ext cx="4038600" cy="2528888"/>
          </a:xfrm>
          <a:prstGeom prst="rect">
            <a:avLst/>
          </a:prstGeom>
          <a:noFill/>
          <a:ln w="9525">
            <a:noFill/>
            <a:miter lim="800000"/>
            <a:headEnd/>
            <a:tailEnd/>
          </a:ln>
          <a:effectLst/>
        </p:spPr>
        <p:txBody>
          <a:bodyPr>
            <a:spAutoFit/>
          </a:bodyPr>
          <a:lstStyle/>
          <a:p>
            <a:pPr algn="ctr"/>
            <a:r>
              <a:rPr lang="fr-FR" sz="3200" b="1" i="1">
                <a:solidFill>
                  <a:srgbClr val="FFCC00"/>
                </a:solidFill>
              </a:rPr>
              <a:t>Surtout kystes lymphatiques abdominaux thoraciques et cervicaux</a:t>
            </a:r>
          </a:p>
        </p:txBody>
      </p:sp>
      <p:sp>
        <p:nvSpPr>
          <p:cNvPr id="142340" name="Text Box 4"/>
          <p:cNvSpPr txBox="1">
            <a:spLocks noChangeArrowheads="1"/>
          </p:cNvSpPr>
          <p:nvPr/>
        </p:nvSpPr>
        <p:spPr bwMode="auto">
          <a:xfrm>
            <a:off x="1760538" y="1085850"/>
            <a:ext cx="5630862" cy="1554163"/>
          </a:xfrm>
          <a:prstGeom prst="rect">
            <a:avLst/>
          </a:prstGeom>
          <a:noFill/>
          <a:ln w="9525">
            <a:noFill/>
            <a:miter lim="800000"/>
            <a:headEnd/>
            <a:tailEnd/>
          </a:ln>
          <a:effectLst/>
        </p:spPr>
        <p:txBody>
          <a:bodyPr wrap="none">
            <a:spAutoFit/>
          </a:bodyPr>
          <a:lstStyle/>
          <a:p>
            <a:r>
              <a:rPr lang="fr-FR" sz="3200" b="1" i="1">
                <a:solidFill>
                  <a:srgbClr val="FFCC00"/>
                </a:solidFill>
              </a:rPr>
              <a:t>ORGANES DE VOISINAGE</a:t>
            </a:r>
          </a:p>
          <a:p>
            <a:r>
              <a:rPr lang="fr-FR" sz="3200" b="1" i="1">
                <a:solidFill>
                  <a:srgbClr val="FFCC00"/>
                </a:solidFill>
              </a:rPr>
              <a:t>Secondaires à des compressions </a:t>
            </a:r>
          </a:p>
          <a:p>
            <a:r>
              <a:rPr lang="fr-FR" sz="3200" b="1" i="1">
                <a:solidFill>
                  <a:srgbClr val="FFCC00"/>
                </a:solidFill>
              </a:rPr>
              <a:t>par des   kystes lymphatiques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142340"/>
                                        </p:tgtEl>
                                        <p:attrNameLst>
                                          <p:attrName>style.visibility</p:attrName>
                                        </p:attrNameLst>
                                      </p:cBhvr>
                                      <p:to>
                                        <p:strVal val="visible"/>
                                      </p:to>
                                    </p:set>
                                    <p:animEffect transition="in" filter="wipe(left)">
                                      <p:cBhvr>
                                        <p:cTn id="7" dur="300"/>
                                        <p:tgtEl>
                                          <p:spTgt spid="14234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423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build="p" autoUpdateAnimBg="0"/>
      <p:bldP spid="142340"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685800" y="990600"/>
            <a:ext cx="7848600" cy="3016250"/>
          </a:xfrm>
          <a:prstGeom prst="rect">
            <a:avLst/>
          </a:prstGeom>
          <a:noFill/>
          <a:ln w="9525">
            <a:noFill/>
            <a:miter lim="800000"/>
            <a:headEnd/>
            <a:tailEnd/>
          </a:ln>
          <a:effectLst/>
        </p:spPr>
        <p:txBody>
          <a:bodyPr>
            <a:spAutoFit/>
          </a:bodyPr>
          <a:lstStyle/>
          <a:p>
            <a:pPr algn="ctr"/>
            <a:r>
              <a:rPr lang="fr-FR" sz="3200" b="1">
                <a:solidFill>
                  <a:srgbClr val="FFCC00"/>
                </a:solidFill>
              </a:rPr>
              <a:t>L ’évolution extra-utérine est imprévisible</a:t>
            </a:r>
            <a:r>
              <a:rPr lang="fr-FR" sz="3200" b="1">
                <a:solidFill>
                  <a:schemeClr val="bg1"/>
                </a:solidFill>
              </a:rPr>
              <a:t>, dépend de facteurs liés à la </a:t>
            </a:r>
            <a:r>
              <a:rPr lang="fr-FR" sz="3200" b="1">
                <a:solidFill>
                  <a:srgbClr val="FFCC00"/>
                </a:solidFill>
              </a:rPr>
              <a:t>croissance</a:t>
            </a:r>
            <a:r>
              <a:rPr lang="fr-FR" sz="3200" b="1">
                <a:solidFill>
                  <a:schemeClr val="bg1"/>
                </a:solidFill>
              </a:rPr>
              <a:t>, aux épisodes de la </a:t>
            </a:r>
            <a:r>
              <a:rPr lang="fr-FR" sz="3200" b="1">
                <a:solidFill>
                  <a:srgbClr val="FFCC00"/>
                </a:solidFill>
              </a:rPr>
              <a:t>vie génitale</a:t>
            </a:r>
            <a:r>
              <a:rPr lang="fr-FR" sz="3200" b="1">
                <a:solidFill>
                  <a:schemeClr val="bg1"/>
                </a:solidFill>
              </a:rPr>
              <a:t>, voire à des </a:t>
            </a:r>
            <a:r>
              <a:rPr lang="fr-FR" sz="3200" b="1">
                <a:solidFill>
                  <a:srgbClr val="FFCC00"/>
                </a:solidFill>
              </a:rPr>
              <a:t>traumatismes </a:t>
            </a:r>
            <a:r>
              <a:rPr lang="fr-FR" sz="3200" b="1">
                <a:solidFill>
                  <a:schemeClr val="bg1"/>
                </a:solidFill>
              </a:rPr>
              <a:t> ou des </a:t>
            </a:r>
            <a:r>
              <a:rPr lang="fr-FR" sz="3200" b="1">
                <a:solidFill>
                  <a:srgbClr val="FFCC00"/>
                </a:solidFill>
              </a:rPr>
              <a:t>épisodes infectieux</a:t>
            </a:r>
          </a:p>
          <a:p>
            <a:pPr algn="ctr"/>
            <a:r>
              <a:rPr lang="fr-FR" sz="3200" b="1">
                <a:solidFill>
                  <a:srgbClr val="FFCC00"/>
                </a:solidFill>
              </a:rPr>
              <a:t>OU </a:t>
            </a:r>
          </a:p>
          <a:p>
            <a:pPr algn="ctr"/>
            <a:r>
              <a:rPr lang="fr-FR" sz="3200" b="1">
                <a:solidFill>
                  <a:srgbClr val="FFCC00"/>
                </a:solidFill>
              </a:rPr>
              <a:t>TRAITEMENTS MAL CONDUITS</a:t>
            </a:r>
            <a:endParaRPr lang="fr-FR" sz="3200" b="1">
              <a:solidFill>
                <a:schemeClr val="bg1"/>
              </a:solidFill>
            </a:endParaRPr>
          </a:p>
        </p:txBody>
      </p:sp>
      <p:sp>
        <p:nvSpPr>
          <p:cNvPr id="143363" name="Text Box 3"/>
          <p:cNvSpPr txBox="1">
            <a:spLocks noChangeArrowheads="1"/>
          </p:cNvSpPr>
          <p:nvPr/>
        </p:nvSpPr>
        <p:spPr bwMode="auto">
          <a:xfrm>
            <a:off x="3032125" y="323850"/>
            <a:ext cx="3178175" cy="579438"/>
          </a:xfrm>
          <a:prstGeom prst="rect">
            <a:avLst/>
          </a:prstGeom>
          <a:noFill/>
          <a:ln w="9525">
            <a:noFill/>
            <a:miter lim="800000"/>
            <a:headEnd/>
            <a:tailEnd/>
          </a:ln>
          <a:effectLst/>
        </p:spPr>
        <p:txBody>
          <a:bodyPr wrap="none">
            <a:spAutoFit/>
          </a:bodyPr>
          <a:lstStyle/>
          <a:p>
            <a:r>
              <a:rPr lang="fr-FR" sz="3200" b="1" u="sng">
                <a:solidFill>
                  <a:schemeClr val="bg1"/>
                </a:solidFill>
              </a:rPr>
              <a:t>L ’EVOLUTION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3362"/>
                                        </p:tgtEl>
                                        <p:attrNameLst>
                                          <p:attrName>style.visibility</p:attrName>
                                        </p:attrNameLst>
                                      </p:cBhvr>
                                      <p:to>
                                        <p:strVal val="visible"/>
                                      </p:to>
                                    </p:set>
                                    <p:animEffect transition="in" filter="wipe(up)">
                                      <p:cBhvr>
                                        <p:cTn id="7" dur="500"/>
                                        <p:tgtEl>
                                          <p:spTgt spid="143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2836863" y="355600"/>
            <a:ext cx="3335337" cy="579438"/>
          </a:xfrm>
          <a:prstGeom prst="rect">
            <a:avLst/>
          </a:prstGeom>
          <a:noFill/>
          <a:ln w="9525">
            <a:noFill/>
            <a:miter lim="800000"/>
            <a:headEnd/>
            <a:tailEnd/>
          </a:ln>
          <a:effectLst/>
        </p:spPr>
        <p:txBody>
          <a:bodyPr wrap="none">
            <a:spAutoFit/>
          </a:bodyPr>
          <a:lstStyle/>
          <a:p>
            <a:pPr algn="ctr"/>
            <a:r>
              <a:rPr lang="fr-FR" sz="3200" b="1" u="sng">
                <a:solidFill>
                  <a:schemeClr val="bg1"/>
                </a:solidFill>
              </a:rPr>
              <a:t>LA NOSOLOGIE</a:t>
            </a:r>
          </a:p>
        </p:txBody>
      </p:sp>
      <p:sp>
        <p:nvSpPr>
          <p:cNvPr id="130051" name="Text Box 3"/>
          <p:cNvSpPr txBox="1">
            <a:spLocks noChangeArrowheads="1"/>
          </p:cNvSpPr>
          <p:nvPr/>
        </p:nvSpPr>
        <p:spPr bwMode="auto">
          <a:xfrm>
            <a:off x="762000" y="1387475"/>
            <a:ext cx="7620000" cy="4965700"/>
          </a:xfrm>
          <a:prstGeom prst="rect">
            <a:avLst/>
          </a:prstGeom>
          <a:noFill/>
          <a:ln w="9525">
            <a:noFill/>
            <a:miter lim="800000"/>
            <a:headEnd/>
            <a:tailEnd/>
          </a:ln>
          <a:effectLst/>
        </p:spPr>
        <p:txBody>
          <a:bodyPr>
            <a:spAutoFit/>
          </a:bodyPr>
          <a:lstStyle/>
          <a:p>
            <a:pPr algn="ctr"/>
            <a:r>
              <a:rPr lang="fr-FR" sz="3200" b="1" i="1">
                <a:solidFill>
                  <a:srgbClr val="FFCC00"/>
                </a:solidFill>
                <a:effectLst>
                  <a:outerShdw blurRad="38100" dist="38100" dir="2700000" algn="tl">
                    <a:srgbClr val="000000"/>
                  </a:outerShdw>
                </a:effectLst>
              </a:rPr>
              <a:t>Les malformations vasculaires prennent des formes variées selon</a:t>
            </a:r>
          </a:p>
          <a:p>
            <a:pPr algn="ctr"/>
            <a:r>
              <a:rPr lang="fr-FR" sz="3200" b="1" i="1">
                <a:solidFill>
                  <a:srgbClr val="FFCC00"/>
                </a:solidFill>
                <a:effectLst>
                  <a:outerShdw blurRad="38100" dist="38100" dir="2700000" algn="tl">
                    <a:srgbClr val="000000"/>
                  </a:outerShdw>
                </a:effectLst>
              </a:rPr>
              <a:t>- le stade de l ’embryogénese,</a:t>
            </a:r>
          </a:p>
          <a:p>
            <a:pPr algn="ctr"/>
            <a:r>
              <a:rPr lang="fr-FR" sz="3200" b="1" i="1">
                <a:solidFill>
                  <a:srgbClr val="FFCC00"/>
                </a:solidFill>
                <a:effectLst>
                  <a:outerShdw blurRad="38100" dist="38100" dir="2700000" algn="tl">
                    <a:srgbClr val="000000"/>
                  </a:outerShdw>
                </a:effectLst>
              </a:rPr>
              <a:t>- l ’association des malformations vasculaires entre elles, </a:t>
            </a:r>
          </a:p>
          <a:p>
            <a:pPr algn="ctr"/>
            <a:r>
              <a:rPr lang="fr-FR" sz="3200" b="1" i="1">
                <a:solidFill>
                  <a:srgbClr val="FFCC00"/>
                </a:solidFill>
                <a:effectLst>
                  <a:outerShdw blurRad="38100" dist="38100" dir="2700000" algn="tl">
                    <a:srgbClr val="000000"/>
                  </a:outerShdw>
                </a:effectLst>
              </a:rPr>
              <a:t>- leur incidence sur le développement des vaisseaux et tissus avoisinants mais embryologiquement sains ainsi que  </a:t>
            </a:r>
          </a:p>
          <a:p>
            <a:pPr algn="ctr"/>
            <a:r>
              <a:rPr lang="fr-FR" sz="3200" b="1" i="1">
                <a:solidFill>
                  <a:srgbClr val="FFCC00"/>
                </a:solidFill>
                <a:effectLst>
                  <a:outerShdw blurRad="38100" dist="38100" dir="2700000" algn="tl">
                    <a:srgbClr val="000000"/>
                  </a:outerShdw>
                </a:effectLst>
              </a:rPr>
              <a:t>- leur association à des  tissus non vasculaires mais dysembrygéniques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130051"/>
                                        </p:tgtEl>
                                        <p:attrNameLst>
                                          <p:attrName>style.visibility</p:attrName>
                                        </p:attrNameLst>
                                      </p:cBhvr>
                                      <p:to>
                                        <p:strVal val="visible"/>
                                      </p:to>
                                    </p:set>
                                    <p:animEffect transition="in" filter="wipe(left)">
                                      <p:cBhvr>
                                        <p:cTn id="7" dur="300"/>
                                        <p:tgtEl>
                                          <p:spTgt spid="130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2836863" y="355600"/>
            <a:ext cx="3335337" cy="579438"/>
          </a:xfrm>
          <a:prstGeom prst="rect">
            <a:avLst/>
          </a:prstGeom>
          <a:noFill/>
          <a:ln w="9525">
            <a:noFill/>
            <a:miter lim="800000"/>
            <a:headEnd/>
            <a:tailEnd/>
          </a:ln>
          <a:effectLst/>
        </p:spPr>
        <p:txBody>
          <a:bodyPr wrap="none">
            <a:spAutoFit/>
          </a:bodyPr>
          <a:lstStyle/>
          <a:p>
            <a:pPr algn="ctr"/>
            <a:r>
              <a:rPr lang="fr-FR" sz="3200" b="1" u="sng">
                <a:solidFill>
                  <a:schemeClr val="bg1"/>
                </a:solidFill>
              </a:rPr>
              <a:t>LA NOSOLOGIE</a:t>
            </a:r>
          </a:p>
        </p:txBody>
      </p:sp>
      <p:sp>
        <p:nvSpPr>
          <p:cNvPr id="144387" name="Text Box 3"/>
          <p:cNvSpPr txBox="1">
            <a:spLocks noChangeArrowheads="1"/>
          </p:cNvSpPr>
          <p:nvPr/>
        </p:nvSpPr>
        <p:spPr bwMode="auto">
          <a:xfrm>
            <a:off x="762000" y="1387475"/>
            <a:ext cx="7620000" cy="3990975"/>
          </a:xfrm>
          <a:prstGeom prst="rect">
            <a:avLst/>
          </a:prstGeom>
          <a:noFill/>
          <a:ln w="9525">
            <a:noFill/>
            <a:miter lim="800000"/>
            <a:headEnd/>
            <a:tailEnd/>
          </a:ln>
          <a:effectLst/>
        </p:spPr>
        <p:txBody>
          <a:bodyPr>
            <a:spAutoFit/>
          </a:bodyPr>
          <a:lstStyle/>
          <a:p>
            <a:pPr algn="ctr"/>
            <a:r>
              <a:rPr lang="fr-FR" sz="3200" b="1" i="1">
                <a:solidFill>
                  <a:srgbClr val="FFCC00"/>
                </a:solidFill>
                <a:effectLst>
                  <a:outerShdw blurRad="38100" dist="38100" dir="2700000" algn="tl">
                    <a:srgbClr val="000000"/>
                  </a:outerShdw>
                </a:effectLst>
              </a:rPr>
              <a:t>Pour ces raisons, la systématisation nosologique des malformations vasculaires reste impossible</a:t>
            </a:r>
          </a:p>
          <a:p>
            <a:pPr algn="ctr"/>
            <a:r>
              <a:rPr lang="fr-FR" sz="3200" b="1" i="1">
                <a:solidFill>
                  <a:srgbClr val="FFCC00"/>
                </a:solidFill>
                <a:effectLst>
                  <a:outerShdw blurRad="38100" dist="38100" dir="2700000" algn="tl">
                    <a:srgbClr val="000000"/>
                  </a:outerShdw>
                </a:effectLst>
              </a:rPr>
              <a:t>de sorte que le clinicien doit rester disposé à rencontrer toute association possible de malformations , indépendamment de tout cadre nososlogique pré-établi</a:t>
            </a:r>
          </a:p>
          <a:p>
            <a:pPr algn="ctr"/>
            <a:endParaRPr lang="fr-FR" sz="3200" b="1" i="1">
              <a:solidFill>
                <a:srgbClr val="FFCC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144387"/>
                                        </p:tgtEl>
                                        <p:attrNameLst>
                                          <p:attrName>style.visibility</p:attrName>
                                        </p:attrNameLst>
                                      </p:cBhvr>
                                      <p:to>
                                        <p:strVal val="visible"/>
                                      </p:to>
                                    </p:set>
                                    <p:animEffect transition="in" filter="wipe(left)">
                                      <p:cBhvr>
                                        <p:cTn id="7" dur="300"/>
                                        <p:tgtEl>
                                          <p:spTgt spid="144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2836863" y="355600"/>
            <a:ext cx="3335337" cy="579438"/>
          </a:xfrm>
          <a:prstGeom prst="rect">
            <a:avLst/>
          </a:prstGeom>
          <a:noFill/>
          <a:ln w="9525">
            <a:noFill/>
            <a:miter lim="800000"/>
            <a:headEnd/>
            <a:tailEnd/>
          </a:ln>
          <a:effectLst/>
        </p:spPr>
        <p:txBody>
          <a:bodyPr wrap="none">
            <a:spAutoFit/>
          </a:bodyPr>
          <a:lstStyle/>
          <a:p>
            <a:pPr algn="ctr"/>
            <a:r>
              <a:rPr lang="fr-FR" sz="3200" b="1" u="sng">
                <a:solidFill>
                  <a:schemeClr val="bg1"/>
                </a:solidFill>
              </a:rPr>
              <a:t>LA NOSOLOGIE</a:t>
            </a:r>
          </a:p>
        </p:txBody>
      </p:sp>
      <p:sp>
        <p:nvSpPr>
          <p:cNvPr id="145411" name="Text Box 3"/>
          <p:cNvSpPr txBox="1">
            <a:spLocks noChangeArrowheads="1"/>
          </p:cNvSpPr>
          <p:nvPr/>
        </p:nvSpPr>
        <p:spPr bwMode="auto">
          <a:xfrm>
            <a:off x="762000" y="1387475"/>
            <a:ext cx="7620000" cy="1066800"/>
          </a:xfrm>
          <a:prstGeom prst="rect">
            <a:avLst/>
          </a:prstGeom>
          <a:noFill/>
          <a:ln w="9525">
            <a:noFill/>
            <a:miter lim="800000"/>
            <a:headEnd/>
            <a:tailEnd/>
          </a:ln>
          <a:effectLst/>
        </p:spPr>
        <p:txBody>
          <a:bodyPr>
            <a:spAutoFit/>
          </a:bodyPr>
          <a:lstStyle/>
          <a:p>
            <a:pPr algn="ctr"/>
            <a:r>
              <a:rPr lang="fr-FR" sz="3200" b="1" i="1">
                <a:solidFill>
                  <a:srgbClr val="FFCC00"/>
                </a:solidFill>
                <a:effectLst>
                  <a:outerShdw blurRad="38100" dist="38100" dir="2700000" algn="tl">
                    <a:srgbClr val="000000"/>
                  </a:outerShdw>
                </a:effectLst>
              </a:rPr>
              <a:t>Il existe cependant des cadres cliniques </a:t>
            </a:r>
          </a:p>
          <a:p>
            <a:pPr algn="ctr"/>
            <a:r>
              <a:rPr lang="fr-FR" sz="3200" b="1" i="1">
                <a:solidFill>
                  <a:srgbClr val="FFCC00"/>
                </a:solidFill>
                <a:effectLst>
                  <a:outerShdw blurRad="38100" dist="38100" dir="2700000" algn="tl">
                    <a:srgbClr val="000000"/>
                  </a:outerShdw>
                </a:effectLst>
              </a:rPr>
              <a:t>plus fréquemment rencontrés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5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1143000" y="1219200"/>
            <a:ext cx="6823075" cy="1066800"/>
          </a:xfrm>
          <a:prstGeom prst="rect">
            <a:avLst/>
          </a:prstGeom>
          <a:noFill/>
          <a:ln w="9525">
            <a:noFill/>
            <a:miter lim="800000"/>
            <a:headEnd/>
            <a:tailEnd/>
          </a:ln>
          <a:effectLst/>
        </p:spPr>
        <p:txBody>
          <a:bodyPr wrap="none">
            <a:spAutoFit/>
          </a:bodyPr>
          <a:lstStyle/>
          <a:p>
            <a:pPr algn="ctr"/>
            <a:r>
              <a:rPr lang="fr-FR" sz="3200" b="1">
                <a:solidFill>
                  <a:schemeClr val="bg1"/>
                </a:solidFill>
              </a:rPr>
              <a:t>Les malformations peuvent intéresser </a:t>
            </a:r>
          </a:p>
          <a:p>
            <a:pPr algn="ctr"/>
            <a:r>
              <a:rPr lang="fr-FR" sz="3200" b="1">
                <a:solidFill>
                  <a:srgbClr val="FFCC00"/>
                </a:solidFill>
              </a:rPr>
              <a:t>n ’importe quelle partie du corps</a:t>
            </a:r>
            <a:endParaRPr lang="fr-FR" sz="3200" b="1">
              <a:solidFill>
                <a:schemeClr val="bg1"/>
              </a:solidFill>
            </a:endParaRPr>
          </a:p>
        </p:txBody>
      </p:sp>
      <p:graphicFrame>
        <p:nvGraphicFramePr>
          <p:cNvPr id="146435" name="Object 3"/>
          <p:cNvGraphicFramePr>
            <a:graphicFrameLocks noChangeAspect="1"/>
          </p:cNvGraphicFramePr>
          <p:nvPr/>
        </p:nvGraphicFramePr>
        <p:xfrm>
          <a:off x="3833813" y="2743200"/>
          <a:ext cx="1500187" cy="3733800"/>
        </p:xfrm>
        <a:graphic>
          <a:graphicData uri="http://schemas.openxmlformats.org/presentationml/2006/ole">
            <mc:AlternateContent xmlns:mc="http://schemas.openxmlformats.org/markup-compatibility/2006">
              <mc:Choice xmlns:v="urn:schemas-microsoft-com:vml" Requires="v">
                <p:oleObj spid="_x0000_s146435" name="Clip" r:id="rId2" imgW="1928160" imgH="4792320" progId="">
                  <p:embed/>
                </p:oleObj>
              </mc:Choice>
              <mc:Fallback>
                <p:oleObj name="Clip" r:id="rId2" imgW="1928160" imgH="4792320" progId="">
                  <p:embed/>
                  <p:pic>
                    <p:nvPicPr>
                      <p:cNvPr id="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3813" y="2743200"/>
                        <a:ext cx="1500187" cy="373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6443" name="Group 11"/>
          <p:cNvGrpSpPr>
            <a:grpSpLocks/>
          </p:cNvGrpSpPr>
          <p:nvPr/>
        </p:nvGrpSpPr>
        <p:grpSpPr bwMode="auto">
          <a:xfrm>
            <a:off x="3810000" y="2743200"/>
            <a:ext cx="1066800" cy="3733800"/>
            <a:chOff x="2400" y="1728"/>
            <a:chExt cx="672" cy="2352"/>
          </a:xfrm>
        </p:grpSpPr>
        <p:sp>
          <p:nvSpPr>
            <p:cNvPr id="146437" name="AutoShape 5" descr="Sphères"/>
            <p:cNvSpPr>
              <a:spLocks noChangeArrowheads="1"/>
            </p:cNvSpPr>
            <p:nvPr/>
          </p:nvSpPr>
          <p:spPr bwMode="auto">
            <a:xfrm>
              <a:off x="2400" y="2928"/>
              <a:ext cx="192" cy="336"/>
            </a:xfrm>
            <a:prstGeom prst="irregularSeal1">
              <a:avLst/>
            </a:prstGeom>
            <a:pattFill prst="sphere">
              <a:fgClr>
                <a:srgbClr val="FF0000"/>
              </a:fgClr>
              <a:bgClr>
                <a:srgbClr val="000099"/>
              </a:bgClr>
            </a:pattFill>
            <a:ln w="9525">
              <a:solidFill>
                <a:schemeClr val="tx1"/>
              </a:solidFill>
              <a:miter lim="800000"/>
              <a:headEnd/>
              <a:tailEnd/>
            </a:ln>
            <a:effectLst/>
          </p:spPr>
          <p:txBody>
            <a:bodyPr wrap="none" anchor="ctr"/>
            <a:lstStyle/>
            <a:p>
              <a:endParaRPr lang="fr-FR"/>
            </a:p>
          </p:txBody>
        </p:sp>
        <p:sp>
          <p:nvSpPr>
            <p:cNvPr id="146438" name="AutoShape 6" descr="Sphères"/>
            <p:cNvSpPr>
              <a:spLocks noChangeArrowheads="1"/>
            </p:cNvSpPr>
            <p:nvPr/>
          </p:nvSpPr>
          <p:spPr bwMode="auto">
            <a:xfrm>
              <a:off x="2496" y="2304"/>
              <a:ext cx="192" cy="336"/>
            </a:xfrm>
            <a:prstGeom prst="irregularSeal1">
              <a:avLst/>
            </a:prstGeom>
            <a:pattFill prst="sphere">
              <a:fgClr>
                <a:srgbClr val="FF0000"/>
              </a:fgClr>
              <a:bgClr>
                <a:srgbClr val="000099"/>
              </a:bgClr>
            </a:pattFill>
            <a:ln w="9525">
              <a:solidFill>
                <a:schemeClr val="tx1"/>
              </a:solidFill>
              <a:miter lim="800000"/>
              <a:headEnd/>
              <a:tailEnd/>
            </a:ln>
            <a:effectLst/>
          </p:spPr>
          <p:txBody>
            <a:bodyPr wrap="none" anchor="ctr"/>
            <a:lstStyle/>
            <a:p>
              <a:endParaRPr lang="fr-FR"/>
            </a:p>
          </p:txBody>
        </p:sp>
        <p:sp>
          <p:nvSpPr>
            <p:cNvPr id="146439" name="AutoShape 7" descr="Sphères"/>
            <p:cNvSpPr>
              <a:spLocks noChangeArrowheads="1"/>
            </p:cNvSpPr>
            <p:nvPr/>
          </p:nvSpPr>
          <p:spPr bwMode="auto">
            <a:xfrm>
              <a:off x="2880" y="2880"/>
              <a:ext cx="192" cy="336"/>
            </a:xfrm>
            <a:prstGeom prst="irregularSeal1">
              <a:avLst/>
            </a:prstGeom>
            <a:pattFill prst="sphere">
              <a:fgClr>
                <a:srgbClr val="FF0000"/>
              </a:fgClr>
              <a:bgClr>
                <a:srgbClr val="000099"/>
              </a:bgClr>
            </a:pattFill>
            <a:ln w="9525">
              <a:solidFill>
                <a:schemeClr val="tx1"/>
              </a:solidFill>
              <a:miter lim="800000"/>
              <a:headEnd/>
              <a:tailEnd/>
            </a:ln>
            <a:effectLst/>
          </p:spPr>
          <p:txBody>
            <a:bodyPr wrap="none" anchor="ctr"/>
            <a:lstStyle/>
            <a:p>
              <a:endParaRPr lang="fr-FR"/>
            </a:p>
          </p:txBody>
        </p:sp>
        <p:sp>
          <p:nvSpPr>
            <p:cNvPr id="146440" name="AutoShape 8" descr="Sphères"/>
            <p:cNvSpPr>
              <a:spLocks noChangeArrowheads="1"/>
            </p:cNvSpPr>
            <p:nvPr/>
          </p:nvSpPr>
          <p:spPr bwMode="auto">
            <a:xfrm>
              <a:off x="2688" y="3744"/>
              <a:ext cx="192" cy="336"/>
            </a:xfrm>
            <a:prstGeom prst="irregularSeal1">
              <a:avLst/>
            </a:prstGeom>
            <a:pattFill prst="sphere">
              <a:fgClr>
                <a:srgbClr val="FF0000"/>
              </a:fgClr>
              <a:bgClr>
                <a:srgbClr val="000099"/>
              </a:bgClr>
            </a:pattFill>
            <a:ln w="9525">
              <a:solidFill>
                <a:schemeClr val="tx1"/>
              </a:solidFill>
              <a:miter lim="800000"/>
              <a:headEnd/>
              <a:tailEnd/>
            </a:ln>
            <a:effectLst/>
          </p:spPr>
          <p:txBody>
            <a:bodyPr wrap="none" anchor="ctr"/>
            <a:lstStyle/>
            <a:p>
              <a:endParaRPr lang="fr-FR"/>
            </a:p>
          </p:txBody>
        </p:sp>
        <p:sp>
          <p:nvSpPr>
            <p:cNvPr id="146441" name="AutoShape 9" descr="Sphères"/>
            <p:cNvSpPr>
              <a:spLocks noChangeArrowheads="1"/>
            </p:cNvSpPr>
            <p:nvPr/>
          </p:nvSpPr>
          <p:spPr bwMode="auto">
            <a:xfrm>
              <a:off x="2688" y="1728"/>
              <a:ext cx="192" cy="336"/>
            </a:xfrm>
            <a:prstGeom prst="irregularSeal1">
              <a:avLst/>
            </a:prstGeom>
            <a:pattFill prst="sphere">
              <a:fgClr>
                <a:srgbClr val="FF0000"/>
              </a:fgClr>
              <a:bgClr>
                <a:srgbClr val="000099"/>
              </a:bgClr>
            </a:pattFill>
            <a:ln w="9525">
              <a:solidFill>
                <a:schemeClr val="tx1"/>
              </a:solidFill>
              <a:miter lim="800000"/>
              <a:headEnd/>
              <a:tailEnd/>
            </a:ln>
            <a:effectLst/>
          </p:spPr>
          <p:txBody>
            <a:bodyPr wrap="none" anchor="ctr"/>
            <a:lstStyle/>
            <a:p>
              <a:endParaRPr lang="fr-FR"/>
            </a:p>
          </p:txBody>
        </p:sp>
        <p:sp>
          <p:nvSpPr>
            <p:cNvPr id="146442" name="AutoShape 10" descr="Sphères"/>
            <p:cNvSpPr>
              <a:spLocks noChangeArrowheads="1"/>
            </p:cNvSpPr>
            <p:nvPr/>
          </p:nvSpPr>
          <p:spPr bwMode="auto">
            <a:xfrm>
              <a:off x="2688" y="2592"/>
              <a:ext cx="192" cy="336"/>
            </a:xfrm>
            <a:prstGeom prst="irregularSeal1">
              <a:avLst/>
            </a:prstGeom>
            <a:pattFill prst="sphere">
              <a:fgClr>
                <a:srgbClr val="FF0000"/>
              </a:fgClr>
              <a:bgClr>
                <a:srgbClr val="000099"/>
              </a:bgClr>
            </a:pattFill>
            <a:ln w="9525">
              <a:solidFill>
                <a:schemeClr val="tx1"/>
              </a:solidFill>
              <a:miter lim="800000"/>
              <a:headEnd/>
              <a:tailEnd/>
            </a:ln>
            <a:effectLst/>
          </p:spPr>
          <p:txBody>
            <a:bodyPr wrap="none" anchor="ctr"/>
            <a:lstStyle/>
            <a:p>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146443"/>
                                        </p:tgtEl>
                                        <p:attrNameLst>
                                          <p:attrName>style.visibility</p:attrName>
                                        </p:attrNameLst>
                                      </p:cBhvr>
                                      <p:to>
                                        <p:strVal val="visible"/>
                                      </p:to>
                                    </p:set>
                                    <p:anim calcmode="lin" valueType="num">
                                      <p:cBhvr>
                                        <p:cTn id="7" dur="500" fill="hold"/>
                                        <p:tgtEl>
                                          <p:spTgt spid="146443"/>
                                        </p:tgtEl>
                                        <p:attrNameLst>
                                          <p:attrName>ppt_w</p:attrName>
                                        </p:attrNameLst>
                                      </p:cBhvr>
                                      <p:tavLst>
                                        <p:tav tm="0">
                                          <p:val>
                                            <p:strVal val="4/3*#ppt_w"/>
                                          </p:val>
                                        </p:tav>
                                        <p:tav tm="100000">
                                          <p:val>
                                            <p:strVal val="#ppt_w"/>
                                          </p:val>
                                        </p:tav>
                                      </p:tavLst>
                                    </p:anim>
                                    <p:anim calcmode="lin" valueType="num">
                                      <p:cBhvr>
                                        <p:cTn id="8" dur="500" fill="hold"/>
                                        <p:tgtEl>
                                          <p:spTgt spid="14644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2241550" y="1219200"/>
            <a:ext cx="4621213" cy="1066800"/>
          </a:xfrm>
          <a:prstGeom prst="rect">
            <a:avLst/>
          </a:prstGeom>
          <a:noFill/>
          <a:ln w="9525">
            <a:noFill/>
            <a:miter lim="800000"/>
            <a:headEnd/>
            <a:tailEnd/>
          </a:ln>
          <a:effectLst/>
        </p:spPr>
        <p:txBody>
          <a:bodyPr wrap="none">
            <a:spAutoFit/>
          </a:bodyPr>
          <a:lstStyle/>
          <a:p>
            <a:pPr algn="ctr"/>
            <a:r>
              <a:rPr lang="fr-FR" sz="3200" b="1">
                <a:solidFill>
                  <a:schemeClr val="bg1"/>
                </a:solidFill>
              </a:rPr>
              <a:t>Mais sont le plus souvent </a:t>
            </a:r>
          </a:p>
          <a:p>
            <a:pPr algn="ctr"/>
            <a:r>
              <a:rPr lang="fr-FR" sz="3200" b="1">
                <a:solidFill>
                  <a:srgbClr val="FFCC00"/>
                </a:solidFill>
              </a:rPr>
              <a:t>METAMERIQUES</a:t>
            </a:r>
            <a:endParaRPr lang="fr-FR" sz="3200" b="1">
              <a:solidFill>
                <a:schemeClr val="bg1"/>
              </a:solidFill>
            </a:endParaRPr>
          </a:p>
        </p:txBody>
      </p:sp>
      <p:grpSp>
        <p:nvGrpSpPr>
          <p:cNvPr id="147544" name="Group 88"/>
          <p:cNvGrpSpPr>
            <a:grpSpLocks/>
          </p:cNvGrpSpPr>
          <p:nvPr/>
        </p:nvGrpSpPr>
        <p:grpSpPr bwMode="auto">
          <a:xfrm>
            <a:off x="304800" y="792163"/>
            <a:ext cx="2857500" cy="5532437"/>
            <a:chOff x="192" y="499"/>
            <a:chExt cx="1800" cy="3485"/>
          </a:xfrm>
        </p:grpSpPr>
        <p:sp>
          <p:nvSpPr>
            <p:cNvPr id="147467" name="Freeform 11"/>
            <p:cNvSpPr>
              <a:spLocks/>
            </p:cNvSpPr>
            <p:nvPr/>
          </p:nvSpPr>
          <p:spPr bwMode="auto">
            <a:xfrm>
              <a:off x="192" y="963"/>
              <a:ext cx="1800" cy="3021"/>
            </a:xfrm>
            <a:custGeom>
              <a:avLst/>
              <a:gdLst/>
              <a:ahLst/>
              <a:cxnLst>
                <a:cxn ang="0">
                  <a:pos x="531" y="223"/>
                </a:cxn>
                <a:cxn ang="0">
                  <a:pos x="260" y="388"/>
                </a:cxn>
                <a:cxn ang="0">
                  <a:pos x="204" y="677"/>
                </a:cxn>
                <a:cxn ang="0">
                  <a:pos x="134" y="1061"/>
                </a:cxn>
                <a:cxn ang="0">
                  <a:pos x="39" y="1426"/>
                </a:cxn>
                <a:cxn ang="0">
                  <a:pos x="27" y="1939"/>
                </a:cxn>
                <a:cxn ang="0">
                  <a:pos x="144" y="2300"/>
                </a:cxn>
                <a:cxn ang="0">
                  <a:pos x="229" y="2232"/>
                </a:cxn>
                <a:cxn ang="0">
                  <a:pos x="139" y="2082"/>
                </a:cxn>
                <a:cxn ang="0">
                  <a:pos x="245" y="2177"/>
                </a:cxn>
                <a:cxn ang="0">
                  <a:pos x="217" y="2021"/>
                </a:cxn>
                <a:cxn ang="0">
                  <a:pos x="179" y="1713"/>
                </a:cxn>
                <a:cxn ang="0">
                  <a:pos x="332" y="1343"/>
                </a:cxn>
                <a:cxn ang="0">
                  <a:pos x="380" y="1079"/>
                </a:cxn>
                <a:cxn ang="0">
                  <a:pos x="475" y="1075"/>
                </a:cxn>
                <a:cxn ang="0">
                  <a:pos x="517" y="1442"/>
                </a:cxn>
                <a:cxn ang="0">
                  <a:pos x="456" y="1741"/>
                </a:cxn>
                <a:cxn ang="0">
                  <a:pos x="484" y="2328"/>
                </a:cxn>
                <a:cxn ang="0">
                  <a:pos x="593" y="2806"/>
                </a:cxn>
                <a:cxn ang="0">
                  <a:pos x="540" y="3300"/>
                </a:cxn>
                <a:cxn ang="0">
                  <a:pos x="660" y="3864"/>
                </a:cxn>
                <a:cxn ang="0">
                  <a:pos x="595" y="4023"/>
                </a:cxn>
                <a:cxn ang="0">
                  <a:pos x="727" y="4125"/>
                </a:cxn>
                <a:cxn ang="0">
                  <a:pos x="873" y="4092"/>
                </a:cxn>
                <a:cxn ang="0">
                  <a:pos x="812" y="3794"/>
                </a:cxn>
                <a:cxn ang="0">
                  <a:pos x="867" y="3263"/>
                </a:cxn>
                <a:cxn ang="0">
                  <a:pos x="896" y="2873"/>
                </a:cxn>
                <a:cxn ang="0">
                  <a:pos x="906" y="2591"/>
                </a:cxn>
                <a:cxn ang="0">
                  <a:pos x="968" y="2433"/>
                </a:cxn>
                <a:cxn ang="0">
                  <a:pos x="968" y="2833"/>
                </a:cxn>
                <a:cxn ang="0">
                  <a:pos x="1004" y="3229"/>
                </a:cxn>
                <a:cxn ang="0">
                  <a:pos x="1058" y="3783"/>
                </a:cxn>
                <a:cxn ang="0">
                  <a:pos x="998" y="4061"/>
                </a:cxn>
                <a:cxn ang="0">
                  <a:pos x="1085" y="4109"/>
                </a:cxn>
                <a:cxn ang="0">
                  <a:pos x="1296" y="4062"/>
                </a:cxn>
                <a:cxn ang="0">
                  <a:pos x="1217" y="3902"/>
                </a:cxn>
                <a:cxn ang="0">
                  <a:pos x="1282" y="3456"/>
                </a:cxn>
                <a:cxn ang="0">
                  <a:pos x="1282" y="2950"/>
                </a:cxn>
                <a:cxn ang="0">
                  <a:pos x="1340" y="2506"/>
                </a:cxn>
                <a:cxn ang="0">
                  <a:pos x="1424" y="1881"/>
                </a:cxn>
                <a:cxn ang="0">
                  <a:pos x="1354" y="1526"/>
                </a:cxn>
                <a:cxn ang="0">
                  <a:pos x="1318" y="1304"/>
                </a:cxn>
                <a:cxn ang="0">
                  <a:pos x="1391" y="1075"/>
                </a:cxn>
                <a:cxn ang="0">
                  <a:pos x="1449" y="965"/>
                </a:cxn>
                <a:cxn ang="0">
                  <a:pos x="1508" y="1125"/>
                </a:cxn>
                <a:cxn ang="0">
                  <a:pos x="1539" y="1364"/>
                </a:cxn>
                <a:cxn ang="0">
                  <a:pos x="1676" y="1677"/>
                </a:cxn>
                <a:cxn ang="0">
                  <a:pos x="1656" y="1988"/>
                </a:cxn>
                <a:cxn ang="0">
                  <a:pos x="1601" y="2161"/>
                </a:cxn>
                <a:cxn ang="0">
                  <a:pos x="1685" y="2110"/>
                </a:cxn>
                <a:cxn ang="0">
                  <a:pos x="1645" y="2210"/>
                </a:cxn>
                <a:cxn ang="0">
                  <a:pos x="1643" y="2278"/>
                </a:cxn>
                <a:cxn ang="0">
                  <a:pos x="1861" y="2052"/>
                </a:cxn>
                <a:cxn ang="0">
                  <a:pos x="1844" y="1697"/>
                </a:cxn>
                <a:cxn ang="0">
                  <a:pos x="1797" y="1253"/>
                </a:cxn>
                <a:cxn ang="0">
                  <a:pos x="1732" y="1061"/>
                </a:cxn>
                <a:cxn ang="0">
                  <a:pos x="1708" y="818"/>
                </a:cxn>
                <a:cxn ang="0">
                  <a:pos x="1663" y="595"/>
                </a:cxn>
                <a:cxn ang="0">
                  <a:pos x="1623" y="407"/>
                </a:cxn>
                <a:cxn ang="0">
                  <a:pos x="1458" y="275"/>
                </a:cxn>
                <a:cxn ang="0">
                  <a:pos x="1119" y="145"/>
                </a:cxn>
              </a:cxnLst>
              <a:rect l="0" t="0" r="r" b="b"/>
              <a:pathLst>
                <a:path w="1866" h="4125">
                  <a:moveTo>
                    <a:pt x="763" y="13"/>
                  </a:moveTo>
                  <a:lnTo>
                    <a:pt x="769" y="72"/>
                  </a:lnTo>
                  <a:lnTo>
                    <a:pt x="764" y="117"/>
                  </a:lnTo>
                  <a:lnTo>
                    <a:pt x="750" y="145"/>
                  </a:lnTo>
                  <a:lnTo>
                    <a:pt x="713" y="159"/>
                  </a:lnTo>
                  <a:lnTo>
                    <a:pt x="680" y="164"/>
                  </a:lnTo>
                  <a:lnTo>
                    <a:pt x="635" y="181"/>
                  </a:lnTo>
                  <a:lnTo>
                    <a:pt x="585" y="197"/>
                  </a:lnTo>
                  <a:lnTo>
                    <a:pt x="531" y="223"/>
                  </a:lnTo>
                  <a:lnTo>
                    <a:pt x="489" y="239"/>
                  </a:lnTo>
                  <a:lnTo>
                    <a:pt x="456" y="256"/>
                  </a:lnTo>
                  <a:lnTo>
                    <a:pt x="411" y="275"/>
                  </a:lnTo>
                  <a:lnTo>
                    <a:pt x="371" y="284"/>
                  </a:lnTo>
                  <a:lnTo>
                    <a:pt x="349" y="298"/>
                  </a:lnTo>
                  <a:lnTo>
                    <a:pt x="319" y="315"/>
                  </a:lnTo>
                  <a:lnTo>
                    <a:pt x="301" y="346"/>
                  </a:lnTo>
                  <a:lnTo>
                    <a:pt x="284" y="366"/>
                  </a:lnTo>
                  <a:lnTo>
                    <a:pt x="260" y="388"/>
                  </a:lnTo>
                  <a:lnTo>
                    <a:pt x="243" y="409"/>
                  </a:lnTo>
                  <a:lnTo>
                    <a:pt x="235" y="430"/>
                  </a:lnTo>
                  <a:lnTo>
                    <a:pt x="223" y="466"/>
                  </a:lnTo>
                  <a:lnTo>
                    <a:pt x="207" y="511"/>
                  </a:lnTo>
                  <a:lnTo>
                    <a:pt x="201" y="544"/>
                  </a:lnTo>
                  <a:lnTo>
                    <a:pt x="201" y="571"/>
                  </a:lnTo>
                  <a:lnTo>
                    <a:pt x="207" y="619"/>
                  </a:lnTo>
                  <a:lnTo>
                    <a:pt x="212" y="642"/>
                  </a:lnTo>
                  <a:lnTo>
                    <a:pt x="204" y="677"/>
                  </a:lnTo>
                  <a:lnTo>
                    <a:pt x="195" y="700"/>
                  </a:lnTo>
                  <a:lnTo>
                    <a:pt x="178" y="744"/>
                  </a:lnTo>
                  <a:lnTo>
                    <a:pt x="170" y="767"/>
                  </a:lnTo>
                  <a:lnTo>
                    <a:pt x="161" y="811"/>
                  </a:lnTo>
                  <a:lnTo>
                    <a:pt x="151" y="848"/>
                  </a:lnTo>
                  <a:lnTo>
                    <a:pt x="142" y="901"/>
                  </a:lnTo>
                  <a:lnTo>
                    <a:pt x="137" y="955"/>
                  </a:lnTo>
                  <a:lnTo>
                    <a:pt x="133" y="1005"/>
                  </a:lnTo>
                  <a:lnTo>
                    <a:pt x="134" y="1061"/>
                  </a:lnTo>
                  <a:lnTo>
                    <a:pt x="139" y="1114"/>
                  </a:lnTo>
                  <a:lnTo>
                    <a:pt x="126" y="1133"/>
                  </a:lnTo>
                  <a:lnTo>
                    <a:pt x="108" y="1161"/>
                  </a:lnTo>
                  <a:lnTo>
                    <a:pt x="94" y="1194"/>
                  </a:lnTo>
                  <a:lnTo>
                    <a:pt x="74" y="1234"/>
                  </a:lnTo>
                  <a:lnTo>
                    <a:pt x="66" y="1267"/>
                  </a:lnTo>
                  <a:lnTo>
                    <a:pt x="53" y="1306"/>
                  </a:lnTo>
                  <a:lnTo>
                    <a:pt x="47" y="1353"/>
                  </a:lnTo>
                  <a:lnTo>
                    <a:pt x="39" y="1426"/>
                  </a:lnTo>
                  <a:lnTo>
                    <a:pt x="35" y="1504"/>
                  </a:lnTo>
                  <a:lnTo>
                    <a:pt x="28" y="1582"/>
                  </a:lnTo>
                  <a:lnTo>
                    <a:pt x="24" y="1658"/>
                  </a:lnTo>
                  <a:lnTo>
                    <a:pt x="19" y="1777"/>
                  </a:lnTo>
                  <a:lnTo>
                    <a:pt x="14" y="1844"/>
                  </a:lnTo>
                  <a:lnTo>
                    <a:pt x="13" y="1868"/>
                  </a:lnTo>
                  <a:lnTo>
                    <a:pt x="16" y="1892"/>
                  </a:lnTo>
                  <a:lnTo>
                    <a:pt x="19" y="1920"/>
                  </a:lnTo>
                  <a:lnTo>
                    <a:pt x="27" y="1939"/>
                  </a:lnTo>
                  <a:lnTo>
                    <a:pt x="13" y="2001"/>
                  </a:lnTo>
                  <a:lnTo>
                    <a:pt x="5" y="2049"/>
                  </a:lnTo>
                  <a:lnTo>
                    <a:pt x="0" y="2096"/>
                  </a:lnTo>
                  <a:lnTo>
                    <a:pt x="10" y="2132"/>
                  </a:lnTo>
                  <a:lnTo>
                    <a:pt x="24" y="2169"/>
                  </a:lnTo>
                  <a:lnTo>
                    <a:pt x="42" y="2211"/>
                  </a:lnTo>
                  <a:lnTo>
                    <a:pt x="55" y="2236"/>
                  </a:lnTo>
                  <a:lnTo>
                    <a:pt x="103" y="2278"/>
                  </a:lnTo>
                  <a:lnTo>
                    <a:pt x="144" y="2300"/>
                  </a:lnTo>
                  <a:lnTo>
                    <a:pt x="173" y="2306"/>
                  </a:lnTo>
                  <a:lnTo>
                    <a:pt x="203" y="2302"/>
                  </a:lnTo>
                  <a:lnTo>
                    <a:pt x="223" y="2286"/>
                  </a:lnTo>
                  <a:lnTo>
                    <a:pt x="232" y="2281"/>
                  </a:lnTo>
                  <a:lnTo>
                    <a:pt x="238" y="2270"/>
                  </a:lnTo>
                  <a:lnTo>
                    <a:pt x="242" y="2261"/>
                  </a:lnTo>
                  <a:lnTo>
                    <a:pt x="237" y="2252"/>
                  </a:lnTo>
                  <a:lnTo>
                    <a:pt x="226" y="2241"/>
                  </a:lnTo>
                  <a:lnTo>
                    <a:pt x="229" y="2232"/>
                  </a:lnTo>
                  <a:lnTo>
                    <a:pt x="228" y="2222"/>
                  </a:lnTo>
                  <a:lnTo>
                    <a:pt x="220" y="2213"/>
                  </a:lnTo>
                  <a:lnTo>
                    <a:pt x="204" y="2207"/>
                  </a:lnTo>
                  <a:lnTo>
                    <a:pt x="182" y="2196"/>
                  </a:lnTo>
                  <a:lnTo>
                    <a:pt x="168" y="2174"/>
                  </a:lnTo>
                  <a:lnTo>
                    <a:pt x="151" y="2161"/>
                  </a:lnTo>
                  <a:lnTo>
                    <a:pt x="142" y="2138"/>
                  </a:lnTo>
                  <a:lnTo>
                    <a:pt x="137" y="2101"/>
                  </a:lnTo>
                  <a:lnTo>
                    <a:pt x="139" y="2082"/>
                  </a:lnTo>
                  <a:lnTo>
                    <a:pt x="150" y="2079"/>
                  </a:lnTo>
                  <a:lnTo>
                    <a:pt x="162" y="2087"/>
                  </a:lnTo>
                  <a:lnTo>
                    <a:pt x="182" y="2110"/>
                  </a:lnTo>
                  <a:lnTo>
                    <a:pt x="192" y="2140"/>
                  </a:lnTo>
                  <a:lnTo>
                    <a:pt x="198" y="2152"/>
                  </a:lnTo>
                  <a:lnTo>
                    <a:pt x="207" y="2165"/>
                  </a:lnTo>
                  <a:lnTo>
                    <a:pt x="218" y="2171"/>
                  </a:lnTo>
                  <a:lnTo>
                    <a:pt x="231" y="2175"/>
                  </a:lnTo>
                  <a:lnTo>
                    <a:pt x="245" y="2177"/>
                  </a:lnTo>
                  <a:lnTo>
                    <a:pt x="256" y="2172"/>
                  </a:lnTo>
                  <a:lnTo>
                    <a:pt x="265" y="2161"/>
                  </a:lnTo>
                  <a:lnTo>
                    <a:pt x="266" y="2150"/>
                  </a:lnTo>
                  <a:lnTo>
                    <a:pt x="265" y="2132"/>
                  </a:lnTo>
                  <a:lnTo>
                    <a:pt x="260" y="2116"/>
                  </a:lnTo>
                  <a:lnTo>
                    <a:pt x="248" y="2090"/>
                  </a:lnTo>
                  <a:lnTo>
                    <a:pt x="229" y="2065"/>
                  </a:lnTo>
                  <a:lnTo>
                    <a:pt x="218" y="2046"/>
                  </a:lnTo>
                  <a:lnTo>
                    <a:pt x="217" y="2021"/>
                  </a:lnTo>
                  <a:lnTo>
                    <a:pt x="212" y="1990"/>
                  </a:lnTo>
                  <a:lnTo>
                    <a:pt x="198" y="1965"/>
                  </a:lnTo>
                  <a:lnTo>
                    <a:pt x="186" y="1946"/>
                  </a:lnTo>
                  <a:lnTo>
                    <a:pt x="170" y="1923"/>
                  </a:lnTo>
                  <a:lnTo>
                    <a:pt x="153" y="1914"/>
                  </a:lnTo>
                  <a:lnTo>
                    <a:pt x="144" y="1876"/>
                  </a:lnTo>
                  <a:lnTo>
                    <a:pt x="145" y="1828"/>
                  </a:lnTo>
                  <a:lnTo>
                    <a:pt x="162" y="1763"/>
                  </a:lnTo>
                  <a:lnTo>
                    <a:pt x="179" y="1713"/>
                  </a:lnTo>
                  <a:lnTo>
                    <a:pt x="203" y="1649"/>
                  </a:lnTo>
                  <a:lnTo>
                    <a:pt x="234" y="1590"/>
                  </a:lnTo>
                  <a:lnTo>
                    <a:pt x="254" y="1554"/>
                  </a:lnTo>
                  <a:lnTo>
                    <a:pt x="273" y="1521"/>
                  </a:lnTo>
                  <a:lnTo>
                    <a:pt x="291" y="1488"/>
                  </a:lnTo>
                  <a:lnTo>
                    <a:pt x="305" y="1460"/>
                  </a:lnTo>
                  <a:lnTo>
                    <a:pt x="316" y="1429"/>
                  </a:lnTo>
                  <a:lnTo>
                    <a:pt x="324" y="1398"/>
                  </a:lnTo>
                  <a:lnTo>
                    <a:pt x="332" y="1343"/>
                  </a:lnTo>
                  <a:lnTo>
                    <a:pt x="330" y="1297"/>
                  </a:lnTo>
                  <a:lnTo>
                    <a:pt x="332" y="1245"/>
                  </a:lnTo>
                  <a:lnTo>
                    <a:pt x="332" y="1214"/>
                  </a:lnTo>
                  <a:lnTo>
                    <a:pt x="329" y="1175"/>
                  </a:lnTo>
                  <a:lnTo>
                    <a:pt x="344" y="1161"/>
                  </a:lnTo>
                  <a:lnTo>
                    <a:pt x="355" y="1144"/>
                  </a:lnTo>
                  <a:lnTo>
                    <a:pt x="361" y="1124"/>
                  </a:lnTo>
                  <a:lnTo>
                    <a:pt x="364" y="1094"/>
                  </a:lnTo>
                  <a:lnTo>
                    <a:pt x="380" y="1079"/>
                  </a:lnTo>
                  <a:lnTo>
                    <a:pt x="396" y="1058"/>
                  </a:lnTo>
                  <a:lnTo>
                    <a:pt x="410" y="1030"/>
                  </a:lnTo>
                  <a:lnTo>
                    <a:pt x="417" y="988"/>
                  </a:lnTo>
                  <a:lnTo>
                    <a:pt x="420" y="946"/>
                  </a:lnTo>
                  <a:lnTo>
                    <a:pt x="427" y="906"/>
                  </a:lnTo>
                  <a:lnTo>
                    <a:pt x="441" y="974"/>
                  </a:lnTo>
                  <a:lnTo>
                    <a:pt x="450" y="1007"/>
                  </a:lnTo>
                  <a:lnTo>
                    <a:pt x="464" y="1047"/>
                  </a:lnTo>
                  <a:lnTo>
                    <a:pt x="475" y="1075"/>
                  </a:lnTo>
                  <a:lnTo>
                    <a:pt x="490" y="1111"/>
                  </a:lnTo>
                  <a:lnTo>
                    <a:pt x="508" y="1156"/>
                  </a:lnTo>
                  <a:lnTo>
                    <a:pt x="531" y="1198"/>
                  </a:lnTo>
                  <a:lnTo>
                    <a:pt x="554" y="1253"/>
                  </a:lnTo>
                  <a:lnTo>
                    <a:pt x="550" y="1292"/>
                  </a:lnTo>
                  <a:lnTo>
                    <a:pt x="550" y="1339"/>
                  </a:lnTo>
                  <a:lnTo>
                    <a:pt x="539" y="1365"/>
                  </a:lnTo>
                  <a:lnTo>
                    <a:pt x="522" y="1410"/>
                  </a:lnTo>
                  <a:lnTo>
                    <a:pt x="517" y="1442"/>
                  </a:lnTo>
                  <a:lnTo>
                    <a:pt x="517" y="1466"/>
                  </a:lnTo>
                  <a:lnTo>
                    <a:pt x="523" y="1502"/>
                  </a:lnTo>
                  <a:lnTo>
                    <a:pt x="509" y="1533"/>
                  </a:lnTo>
                  <a:lnTo>
                    <a:pt x="497" y="1558"/>
                  </a:lnTo>
                  <a:lnTo>
                    <a:pt x="487" y="1582"/>
                  </a:lnTo>
                  <a:lnTo>
                    <a:pt x="478" y="1615"/>
                  </a:lnTo>
                  <a:lnTo>
                    <a:pt x="472" y="1650"/>
                  </a:lnTo>
                  <a:lnTo>
                    <a:pt x="467" y="1692"/>
                  </a:lnTo>
                  <a:lnTo>
                    <a:pt x="456" y="1741"/>
                  </a:lnTo>
                  <a:lnTo>
                    <a:pt x="450" y="1791"/>
                  </a:lnTo>
                  <a:lnTo>
                    <a:pt x="444" y="1850"/>
                  </a:lnTo>
                  <a:lnTo>
                    <a:pt x="442" y="1917"/>
                  </a:lnTo>
                  <a:lnTo>
                    <a:pt x="444" y="1987"/>
                  </a:lnTo>
                  <a:lnTo>
                    <a:pt x="453" y="2059"/>
                  </a:lnTo>
                  <a:lnTo>
                    <a:pt x="464" y="2140"/>
                  </a:lnTo>
                  <a:lnTo>
                    <a:pt x="469" y="2194"/>
                  </a:lnTo>
                  <a:lnTo>
                    <a:pt x="473" y="2261"/>
                  </a:lnTo>
                  <a:lnTo>
                    <a:pt x="484" y="2328"/>
                  </a:lnTo>
                  <a:lnTo>
                    <a:pt x="495" y="2397"/>
                  </a:lnTo>
                  <a:lnTo>
                    <a:pt x="514" y="2461"/>
                  </a:lnTo>
                  <a:lnTo>
                    <a:pt x="529" y="2526"/>
                  </a:lnTo>
                  <a:lnTo>
                    <a:pt x="543" y="2587"/>
                  </a:lnTo>
                  <a:lnTo>
                    <a:pt x="559" y="2619"/>
                  </a:lnTo>
                  <a:lnTo>
                    <a:pt x="573" y="2660"/>
                  </a:lnTo>
                  <a:lnTo>
                    <a:pt x="588" y="2688"/>
                  </a:lnTo>
                  <a:lnTo>
                    <a:pt x="596" y="2755"/>
                  </a:lnTo>
                  <a:lnTo>
                    <a:pt x="593" y="2806"/>
                  </a:lnTo>
                  <a:lnTo>
                    <a:pt x="592" y="2930"/>
                  </a:lnTo>
                  <a:lnTo>
                    <a:pt x="579" y="2975"/>
                  </a:lnTo>
                  <a:lnTo>
                    <a:pt x="565" y="3020"/>
                  </a:lnTo>
                  <a:lnTo>
                    <a:pt x="554" y="3074"/>
                  </a:lnTo>
                  <a:lnTo>
                    <a:pt x="546" y="3123"/>
                  </a:lnTo>
                  <a:lnTo>
                    <a:pt x="542" y="3166"/>
                  </a:lnTo>
                  <a:lnTo>
                    <a:pt x="539" y="3212"/>
                  </a:lnTo>
                  <a:lnTo>
                    <a:pt x="539" y="3252"/>
                  </a:lnTo>
                  <a:lnTo>
                    <a:pt x="540" y="3300"/>
                  </a:lnTo>
                  <a:lnTo>
                    <a:pt x="554" y="3360"/>
                  </a:lnTo>
                  <a:lnTo>
                    <a:pt x="573" y="3420"/>
                  </a:lnTo>
                  <a:lnTo>
                    <a:pt x="607" y="3528"/>
                  </a:lnTo>
                  <a:lnTo>
                    <a:pt x="629" y="3598"/>
                  </a:lnTo>
                  <a:lnTo>
                    <a:pt x="648" y="3662"/>
                  </a:lnTo>
                  <a:lnTo>
                    <a:pt x="666" y="3752"/>
                  </a:lnTo>
                  <a:lnTo>
                    <a:pt x="674" y="3811"/>
                  </a:lnTo>
                  <a:lnTo>
                    <a:pt x="671" y="3846"/>
                  </a:lnTo>
                  <a:lnTo>
                    <a:pt x="660" y="3864"/>
                  </a:lnTo>
                  <a:lnTo>
                    <a:pt x="655" y="3883"/>
                  </a:lnTo>
                  <a:lnTo>
                    <a:pt x="651" y="3903"/>
                  </a:lnTo>
                  <a:lnTo>
                    <a:pt x="654" y="3925"/>
                  </a:lnTo>
                  <a:lnTo>
                    <a:pt x="652" y="3933"/>
                  </a:lnTo>
                  <a:lnTo>
                    <a:pt x="646" y="3958"/>
                  </a:lnTo>
                  <a:lnTo>
                    <a:pt x="630" y="3975"/>
                  </a:lnTo>
                  <a:lnTo>
                    <a:pt x="615" y="3984"/>
                  </a:lnTo>
                  <a:lnTo>
                    <a:pt x="601" y="4006"/>
                  </a:lnTo>
                  <a:lnTo>
                    <a:pt x="595" y="4023"/>
                  </a:lnTo>
                  <a:lnTo>
                    <a:pt x="584" y="4047"/>
                  </a:lnTo>
                  <a:lnTo>
                    <a:pt x="571" y="4062"/>
                  </a:lnTo>
                  <a:lnTo>
                    <a:pt x="570" y="4075"/>
                  </a:lnTo>
                  <a:lnTo>
                    <a:pt x="587" y="4092"/>
                  </a:lnTo>
                  <a:lnTo>
                    <a:pt x="613" y="4101"/>
                  </a:lnTo>
                  <a:lnTo>
                    <a:pt x="638" y="4108"/>
                  </a:lnTo>
                  <a:lnTo>
                    <a:pt x="666" y="4114"/>
                  </a:lnTo>
                  <a:lnTo>
                    <a:pt x="696" y="4123"/>
                  </a:lnTo>
                  <a:lnTo>
                    <a:pt x="727" y="4125"/>
                  </a:lnTo>
                  <a:lnTo>
                    <a:pt x="763" y="4123"/>
                  </a:lnTo>
                  <a:lnTo>
                    <a:pt x="784" y="4108"/>
                  </a:lnTo>
                  <a:lnTo>
                    <a:pt x="797" y="4117"/>
                  </a:lnTo>
                  <a:lnTo>
                    <a:pt x="814" y="4125"/>
                  </a:lnTo>
                  <a:lnTo>
                    <a:pt x="828" y="4125"/>
                  </a:lnTo>
                  <a:lnTo>
                    <a:pt x="845" y="4120"/>
                  </a:lnTo>
                  <a:lnTo>
                    <a:pt x="856" y="4114"/>
                  </a:lnTo>
                  <a:lnTo>
                    <a:pt x="867" y="4104"/>
                  </a:lnTo>
                  <a:lnTo>
                    <a:pt x="873" y="4092"/>
                  </a:lnTo>
                  <a:lnTo>
                    <a:pt x="873" y="4078"/>
                  </a:lnTo>
                  <a:lnTo>
                    <a:pt x="865" y="4044"/>
                  </a:lnTo>
                  <a:lnTo>
                    <a:pt x="856" y="4014"/>
                  </a:lnTo>
                  <a:lnTo>
                    <a:pt x="848" y="3972"/>
                  </a:lnTo>
                  <a:lnTo>
                    <a:pt x="836" y="3947"/>
                  </a:lnTo>
                  <a:lnTo>
                    <a:pt x="842" y="3880"/>
                  </a:lnTo>
                  <a:lnTo>
                    <a:pt x="830" y="3850"/>
                  </a:lnTo>
                  <a:lnTo>
                    <a:pt x="816" y="3825"/>
                  </a:lnTo>
                  <a:lnTo>
                    <a:pt x="812" y="3794"/>
                  </a:lnTo>
                  <a:lnTo>
                    <a:pt x="806" y="3741"/>
                  </a:lnTo>
                  <a:lnTo>
                    <a:pt x="814" y="3687"/>
                  </a:lnTo>
                  <a:lnTo>
                    <a:pt x="819" y="3620"/>
                  </a:lnTo>
                  <a:lnTo>
                    <a:pt x="831" y="3545"/>
                  </a:lnTo>
                  <a:lnTo>
                    <a:pt x="836" y="3509"/>
                  </a:lnTo>
                  <a:lnTo>
                    <a:pt x="865" y="3434"/>
                  </a:lnTo>
                  <a:lnTo>
                    <a:pt x="870" y="3363"/>
                  </a:lnTo>
                  <a:lnTo>
                    <a:pt x="868" y="3314"/>
                  </a:lnTo>
                  <a:lnTo>
                    <a:pt x="867" y="3263"/>
                  </a:lnTo>
                  <a:lnTo>
                    <a:pt x="861" y="3219"/>
                  </a:lnTo>
                  <a:lnTo>
                    <a:pt x="851" y="3165"/>
                  </a:lnTo>
                  <a:lnTo>
                    <a:pt x="845" y="3112"/>
                  </a:lnTo>
                  <a:lnTo>
                    <a:pt x="850" y="3051"/>
                  </a:lnTo>
                  <a:lnTo>
                    <a:pt x="867" y="3018"/>
                  </a:lnTo>
                  <a:lnTo>
                    <a:pt x="878" y="2990"/>
                  </a:lnTo>
                  <a:lnTo>
                    <a:pt x="887" y="2950"/>
                  </a:lnTo>
                  <a:lnTo>
                    <a:pt x="895" y="2911"/>
                  </a:lnTo>
                  <a:lnTo>
                    <a:pt x="896" y="2873"/>
                  </a:lnTo>
                  <a:lnTo>
                    <a:pt x="898" y="2841"/>
                  </a:lnTo>
                  <a:lnTo>
                    <a:pt x="893" y="2819"/>
                  </a:lnTo>
                  <a:lnTo>
                    <a:pt x="890" y="2792"/>
                  </a:lnTo>
                  <a:lnTo>
                    <a:pt x="890" y="2758"/>
                  </a:lnTo>
                  <a:lnTo>
                    <a:pt x="893" y="2722"/>
                  </a:lnTo>
                  <a:lnTo>
                    <a:pt x="904" y="2686"/>
                  </a:lnTo>
                  <a:lnTo>
                    <a:pt x="909" y="2654"/>
                  </a:lnTo>
                  <a:lnTo>
                    <a:pt x="912" y="2626"/>
                  </a:lnTo>
                  <a:lnTo>
                    <a:pt x="906" y="2591"/>
                  </a:lnTo>
                  <a:lnTo>
                    <a:pt x="896" y="2552"/>
                  </a:lnTo>
                  <a:lnTo>
                    <a:pt x="892" y="2482"/>
                  </a:lnTo>
                  <a:lnTo>
                    <a:pt x="898" y="2433"/>
                  </a:lnTo>
                  <a:lnTo>
                    <a:pt x="910" y="2345"/>
                  </a:lnTo>
                  <a:lnTo>
                    <a:pt x="920" y="2283"/>
                  </a:lnTo>
                  <a:lnTo>
                    <a:pt x="932" y="2193"/>
                  </a:lnTo>
                  <a:lnTo>
                    <a:pt x="946" y="2281"/>
                  </a:lnTo>
                  <a:lnTo>
                    <a:pt x="957" y="2342"/>
                  </a:lnTo>
                  <a:lnTo>
                    <a:pt x="968" y="2433"/>
                  </a:lnTo>
                  <a:lnTo>
                    <a:pt x="976" y="2481"/>
                  </a:lnTo>
                  <a:lnTo>
                    <a:pt x="971" y="2545"/>
                  </a:lnTo>
                  <a:lnTo>
                    <a:pt x="960" y="2591"/>
                  </a:lnTo>
                  <a:lnTo>
                    <a:pt x="954" y="2623"/>
                  </a:lnTo>
                  <a:lnTo>
                    <a:pt x="959" y="2665"/>
                  </a:lnTo>
                  <a:lnTo>
                    <a:pt x="966" y="2699"/>
                  </a:lnTo>
                  <a:lnTo>
                    <a:pt x="977" y="2743"/>
                  </a:lnTo>
                  <a:lnTo>
                    <a:pt x="979" y="2800"/>
                  </a:lnTo>
                  <a:lnTo>
                    <a:pt x="968" y="2833"/>
                  </a:lnTo>
                  <a:lnTo>
                    <a:pt x="966" y="2863"/>
                  </a:lnTo>
                  <a:lnTo>
                    <a:pt x="971" y="2908"/>
                  </a:lnTo>
                  <a:lnTo>
                    <a:pt x="979" y="2950"/>
                  </a:lnTo>
                  <a:lnTo>
                    <a:pt x="990" y="2989"/>
                  </a:lnTo>
                  <a:lnTo>
                    <a:pt x="1007" y="3026"/>
                  </a:lnTo>
                  <a:lnTo>
                    <a:pt x="1019" y="3057"/>
                  </a:lnTo>
                  <a:lnTo>
                    <a:pt x="1019" y="3104"/>
                  </a:lnTo>
                  <a:lnTo>
                    <a:pt x="1016" y="3159"/>
                  </a:lnTo>
                  <a:lnTo>
                    <a:pt x="1004" y="3229"/>
                  </a:lnTo>
                  <a:lnTo>
                    <a:pt x="1002" y="3285"/>
                  </a:lnTo>
                  <a:lnTo>
                    <a:pt x="998" y="3332"/>
                  </a:lnTo>
                  <a:lnTo>
                    <a:pt x="998" y="3378"/>
                  </a:lnTo>
                  <a:lnTo>
                    <a:pt x="1001" y="3434"/>
                  </a:lnTo>
                  <a:lnTo>
                    <a:pt x="1029" y="3498"/>
                  </a:lnTo>
                  <a:lnTo>
                    <a:pt x="1041" y="3578"/>
                  </a:lnTo>
                  <a:lnTo>
                    <a:pt x="1052" y="3676"/>
                  </a:lnTo>
                  <a:lnTo>
                    <a:pt x="1061" y="3737"/>
                  </a:lnTo>
                  <a:lnTo>
                    <a:pt x="1058" y="3783"/>
                  </a:lnTo>
                  <a:lnTo>
                    <a:pt x="1050" y="3825"/>
                  </a:lnTo>
                  <a:lnTo>
                    <a:pt x="1036" y="3855"/>
                  </a:lnTo>
                  <a:lnTo>
                    <a:pt x="1026" y="3882"/>
                  </a:lnTo>
                  <a:lnTo>
                    <a:pt x="1027" y="3907"/>
                  </a:lnTo>
                  <a:lnTo>
                    <a:pt x="1030" y="3947"/>
                  </a:lnTo>
                  <a:lnTo>
                    <a:pt x="1019" y="3972"/>
                  </a:lnTo>
                  <a:lnTo>
                    <a:pt x="1013" y="4008"/>
                  </a:lnTo>
                  <a:lnTo>
                    <a:pt x="1005" y="4034"/>
                  </a:lnTo>
                  <a:lnTo>
                    <a:pt x="998" y="4061"/>
                  </a:lnTo>
                  <a:lnTo>
                    <a:pt x="994" y="4076"/>
                  </a:lnTo>
                  <a:lnTo>
                    <a:pt x="994" y="4090"/>
                  </a:lnTo>
                  <a:lnTo>
                    <a:pt x="999" y="4103"/>
                  </a:lnTo>
                  <a:lnTo>
                    <a:pt x="1008" y="4112"/>
                  </a:lnTo>
                  <a:lnTo>
                    <a:pt x="1021" y="4120"/>
                  </a:lnTo>
                  <a:lnTo>
                    <a:pt x="1032" y="4123"/>
                  </a:lnTo>
                  <a:lnTo>
                    <a:pt x="1047" y="4123"/>
                  </a:lnTo>
                  <a:lnTo>
                    <a:pt x="1063" y="4120"/>
                  </a:lnTo>
                  <a:lnTo>
                    <a:pt x="1085" y="4109"/>
                  </a:lnTo>
                  <a:lnTo>
                    <a:pt x="1103" y="4123"/>
                  </a:lnTo>
                  <a:lnTo>
                    <a:pt x="1156" y="4123"/>
                  </a:lnTo>
                  <a:lnTo>
                    <a:pt x="1190" y="4120"/>
                  </a:lnTo>
                  <a:lnTo>
                    <a:pt x="1218" y="4111"/>
                  </a:lnTo>
                  <a:lnTo>
                    <a:pt x="1246" y="4101"/>
                  </a:lnTo>
                  <a:lnTo>
                    <a:pt x="1273" y="4097"/>
                  </a:lnTo>
                  <a:lnTo>
                    <a:pt x="1288" y="4089"/>
                  </a:lnTo>
                  <a:lnTo>
                    <a:pt x="1295" y="4078"/>
                  </a:lnTo>
                  <a:lnTo>
                    <a:pt x="1296" y="4062"/>
                  </a:lnTo>
                  <a:lnTo>
                    <a:pt x="1288" y="4056"/>
                  </a:lnTo>
                  <a:lnTo>
                    <a:pt x="1274" y="4031"/>
                  </a:lnTo>
                  <a:lnTo>
                    <a:pt x="1264" y="4000"/>
                  </a:lnTo>
                  <a:lnTo>
                    <a:pt x="1246" y="3980"/>
                  </a:lnTo>
                  <a:lnTo>
                    <a:pt x="1234" y="3972"/>
                  </a:lnTo>
                  <a:lnTo>
                    <a:pt x="1222" y="3956"/>
                  </a:lnTo>
                  <a:lnTo>
                    <a:pt x="1217" y="3941"/>
                  </a:lnTo>
                  <a:lnTo>
                    <a:pt x="1214" y="3917"/>
                  </a:lnTo>
                  <a:lnTo>
                    <a:pt x="1217" y="3902"/>
                  </a:lnTo>
                  <a:lnTo>
                    <a:pt x="1214" y="3889"/>
                  </a:lnTo>
                  <a:lnTo>
                    <a:pt x="1206" y="3864"/>
                  </a:lnTo>
                  <a:lnTo>
                    <a:pt x="1194" y="3840"/>
                  </a:lnTo>
                  <a:lnTo>
                    <a:pt x="1190" y="3808"/>
                  </a:lnTo>
                  <a:lnTo>
                    <a:pt x="1198" y="3766"/>
                  </a:lnTo>
                  <a:lnTo>
                    <a:pt x="1209" y="3709"/>
                  </a:lnTo>
                  <a:lnTo>
                    <a:pt x="1225" y="3637"/>
                  </a:lnTo>
                  <a:lnTo>
                    <a:pt x="1256" y="3536"/>
                  </a:lnTo>
                  <a:lnTo>
                    <a:pt x="1282" y="3456"/>
                  </a:lnTo>
                  <a:lnTo>
                    <a:pt x="1309" y="3369"/>
                  </a:lnTo>
                  <a:lnTo>
                    <a:pt x="1326" y="3300"/>
                  </a:lnTo>
                  <a:lnTo>
                    <a:pt x="1326" y="3240"/>
                  </a:lnTo>
                  <a:lnTo>
                    <a:pt x="1326" y="3187"/>
                  </a:lnTo>
                  <a:lnTo>
                    <a:pt x="1321" y="3140"/>
                  </a:lnTo>
                  <a:lnTo>
                    <a:pt x="1315" y="3093"/>
                  </a:lnTo>
                  <a:lnTo>
                    <a:pt x="1307" y="3045"/>
                  </a:lnTo>
                  <a:lnTo>
                    <a:pt x="1293" y="2992"/>
                  </a:lnTo>
                  <a:lnTo>
                    <a:pt x="1282" y="2950"/>
                  </a:lnTo>
                  <a:lnTo>
                    <a:pt x="1278" y="2923"/>
                  </a:lnTo>
                  <a:lnTo>
                    <a:pt x="1271" y="2850"/>
                  </a:lnTo>
                  <a:lnTo>
                    <a:pt x="1274" y="2799"/>
                  </a:lnTo>
                  <a:lnTo>
                    <a:pt x="1271" y="2755"/>
                  </a:lnTo>
                  <a:lnTo>
                    <a:pt x="1274" y="2693"/>
                  </a:lnTo>
                  <a:lnTo>
                    <a:pt x="1290" y="2665"/>
                  </a:lnTo>
                  <a:lnTo>
                    <a:pt x="1307" y="2621"/>
                  </a:lnTo>
                  <a:lnTo>
                    <a:pt x="1321" y="2590"/>
                  </a:lnTo>
                  <a:lnTo>
                    <a:pt x="1340" y="2506"/>
                  </a:lnTo>
                  <a:lnTo>
                    <a:pt x="1358" y="2431"/>
                  </a:lnTo>
                  <a:lnTo>
                    <a:pt x="1374" y="2344"/>
                  </a:lnTo>
                  <a:lnTo>
                    <a:pt x="1391" y="2256"/>
                  </a:lnTo>
                  <a:lnTo>
                    <a:pt x="1400" y="2140"/>
                  </a:lnTo>
                  <a:lnTo>
                    <a:pt x="1414" y="2052"/>
                  </a:lnTo>
                  <a:lnTo>
                    <a:pt x="1422" y="1998"/>
                  </a:lnTo>
                  <a:lnTo>
                    <a:pt x="1424" y="1957"/>
                  </a:lnTo>
                  <a:lnTo>
                    <a:pt x="1425" y="1915"/>
                  </a:lnTo>
                  <a:lnTo>
                    <a:pt x="1424" y="1881"/>
                  </a:lnTo>
                  <a:lnTo>
                    <a:pt x="1422" y="1831"/>
                  </a:lnTo>
                  <a:lnTo>
                    <a:pt x="1416" y="1773"/>
                  </a:lnTo>
                  <a:lnTo>
                    <a:pt x="1408" y="1727"/>
                  </a:lnTo>
                  <a:lnTo>
                    <a:pt x="1399" y="1688"/>
                  </a:lnTo>
                  <a:lnTo>
                    <a:pt x="1393" y="1638"/>
                  </a:lnTo>
                  <a:lnTo>
                    <a:pt x="1386" y="1604"/>
                  </a:lnTo>
                  <a:lnTo>
                    <a:pt x="1380" y="1580"/>
                  </a:lnTo>
                  <a:lnTo>
                    <a:pt x="1371" y="1558"/>
                  </a:lnTo>
                  <a:lnTo>
                    <a:pt x="1354" y="1526"/>
                  </a:lnTo>
                  <a:lnTo>
                    <a:pt x="1343" y="1499"/>
                  </a:lnTo>
                  <a:lnTo>
                    <a:pt x="1351" y="1466"/>
                  </a:lnTo>
                  <a:lnTo>
                    <a:pt x="1351" y="1446"/>
                  </a:lnTo>
                  <a:lnTo>
                    <a:pt x="1349" y="1420"/>
                  </a:lnTo>
                  <a:lnTo>
                    <a:pt x="1344" y="1403"/>
                  </a:lnTo>
                  <a:lnTo>
                    <a:pt x="1335" y="1381"/>
                  </a:lnTo>
                  <a:lnTo>
                    <a:pt x="1324" y="1356"/>
                  </a:lnTo>
                  <a:lnTo>
                    <a:pt x="1318" y="1337"/>
                  </a:lnTo>
                  <a:lnTo>
                    <a:pt x="1318" y="1304"/>
                  </a:lnTo>
                  <a:lnTo>
                    <a:pt x="1318" y="1281"/>
                  </a:lnTo>
                  <a:lnTo>
                    <a:pt x="1313" y="1262"/>
                  </a:lnTo>
                  <a:lnTo>
                    <a:pt x="1313" y="1248"/>
                  </a:lnTo>
                  <a:lnTo>
                    <a:pt x="1324" y="1223"/>
                  </a:lnTo>
                  <a:lnTo>
                    <a:pt x="1340" y="1189"/>
                  </a:lnTo>
                  <a:lnTo>
                    <a:pt x="1355" y="1161"/>
                  </a:lnTo>
                  <a:lnTo>
                    <a:pt x="1363" y="1146"/>
                  </a:lnTo>
                  <a:lnTo>
                    <a:pt x="1376" y="1110"/>
                  </a:lnTo>
                  <a:lnTo>
                    <a:pt x="1391" y="1075"/>
                  </a:lnTo>
                  <a:lnTo>
                    <a:pt x="1399" y="1057"/>
                  </a:lnTo>
                  <a:lnTo>
                    <a:pt x="1408" y="1033"/>
                  </a:lnTo>
                  <a:lnTo>
                    <a:pt x="1418" y="1002"/>
                  </a:lnTo>
                  <a:lnTo>
                    <a:pt x="1427" y="968"/>
                  </a:lnTo>
                  <a:lnTo>
                    <a:pt x="1432" y="945"/>
                  </a:lnTo>
                  <a:lnTo>
                    <a:pt x="1436" y="920"/>
                  </a:lnTo>
                  <a:lnTo>
                    <a:pt x="1441" y="904"/>
                  </a:lnTo>
                  <a:lnTo>
                    <a:pt x="1447" y="943"/>
                  </a:lnTo>
                  <a:lnTo>
                    <a:pt x="1449" y="965"/>
                  </a:lnTo>
                  <a:lnTo>
                    <a:pt x="1450" y="987"/>
                  </a:lnTo>
                  <a:lnTo>
                    <a:pt x="1453" y="1007"/>
                  </a:lnTo>
                  <a:lnTo>
                    <a:pt x="1456" y="1022"/>
                  </a:lnTo>
                  <a:lnTo>
                    <a:pt x="1463" y="1040"/>
                  </a:lnTo>
                  <a:lnTo>
                    <a:pt x="1474" y="1058"/>
                  </a:lnTo>
                  <a:lnTo>
                    <a:pt x="1488" y="1077"/>
                  </a:lnTo>
                  <a:lnTo>
                    <a:pt x="1503" y="1093"/>
                  </a:lnTo>
                  <a:lnTo>
                    <a:pt x="1506" y="1114"/>
                  </a:lnTo>
                  <a:lnTo>
                    <a:pt x="1508" y="1125"/>
                  </a:lnTo>
                  <a:lnTo>
                    <a:pt x="1514" y="1135"/>
                  </a:lnTo>
                  <a:lnTo>
                    <a:pt x="1520" y="1146"/>
                  </a:lnTo>
                  <a:lnTo>
                    <a:pt x="1539" y="1174"/>
                  </a:lnTo>
                  <a:lnTo>
                    <a:pt x="1536" y="1209"/>
                  </a:lnTo>
                  <a:lnTo>
                    <a:pt x="1536" y="1236"/>
                  </a:lnTo>
                  <a:lnTo>
                    <a:pt x="1536" y="1270"/>
                  </a:lnTo>
                  <a:lnTo>
                    <a:pt x="1536" y="1322"/>
                  </a:lnTo>
                  <a:lnTo>
                    <a:pt x="1536" y="1343"/>
                  </a:lnTo>
                  <a:lnTo>
                    <a:pt x="1539" y="1364"/>
                  </a:lnTo>
                  <a:lnTo>
                    <a:pt x="1542" y="1389"/>
                  </a:lnTo>
                  <a:lnTo>
                    <a:pt x="1548" y="1409"/>
                  </a:lnTo>
                  <a:lnTo>
                    <a:pt x="1556" y="1435"/>
                  </a:lnTo>
                  <a:lnTo>
                    <a:pt x="1562" y="1456"/>
                  </a:lnTo>
                  <a:lnTo>
                    <a:pt x="1579" y="1490"/>
                  </a:lnTo>
                  <a:lnTo>
                    <a:pt x="1618" y="1560"/>
                  </a:lnTo>
                  <a:lnTo>
                    <a:pt x="1649" y="1618"/>
                  </a:lnTo>
                  <a:lnTo>
                    <a:pt x="1665" y="1647"/>
                  </a:lnTo>
                  <a:lnTo>
                    <a:pt x="1676" y="1677"/>
                  </a:lnTo>
                  <a:lnTo>
                    <a:pt x="1687" y="1705"/>
                  </a:lnTo>
                  <a:lnTo>
                    <a:pt x="1694" y="1730"/>
                  </a:lnTo>
                  <a:lnTo>
                    <a:pt x="1713" y="1789"/>
                  </a:lnTo>
                  <a:lnTo>
                    <a:pt x="1722" y="1825"/>
                  </a:lnTo>
                  <a:lnTo>
                    <a:pt x="1724" y="1878"/>
                  </a:lnTo>
                  <a:lnTo>
                    <a:pt x="1713" y="1912"/>
                  </a:lnTo>
                  <a:lnTo>
                    <a:pt x="1698" y="1921"/>
                  </a:lnTo>
                  <a:lnTo>
                    <a:pt x="1671" y="1962"/>
                  </a:lnTo>
                  <a:lnTo>
                    <a:pt x="1656" y="1988"/>
                  </a:lnTo>
                  <a:lnTo>
                    <a:pt x="1648" y="2045"/>
                  </a:lnTo>
                  <a:lnTo>
                    <a:pt x="1638" y="2065"/>
                  </a:lnTo>
                  <a:lnTo>
                    <a:pt x="1620" y="2088"/>
                  </a:lnTo>
                  <a:lnTo>
                    <a:pt x="1610" y="2104"/>
                  </a:lnTo>
                  <a:lnTo>
                    <a:pt x="1604" y="2119"/>
                  </a:lnTo>
                  <a:lnTo>
                    <a:pt x="1601" y="2132"/>
                  </a:lnTo>
                  <a:lnTo>
                    <a:pt x="1600" y="2143"/>
                  </a:lnTo>
                  <a:lnTo>
                    <a:pt x="1600" y="2154"/>
                  </a:lnTo>
                  <a:lnTo>
                    <a:pt x="1601" y="2161"/>
                  </a:lnTo>
                  <a:lnTo>
                    <a:pt x="1606" y="2169"/>
                  </a:lnTo>
                  <a:lnTo>
                    <a:pt x="1612" y="2174"/>
                  </a:lnTo>
                  <a:lnTo>
                    <a:pt x="1624" y="2175"/>
                  </a:lnTo>
                  <a:lnTo>
                    <a:pt x="1634" y="2175"/>
                  </a:lnTo>
                  <a:lnTo>
                    <a:pt x="1643" y="2174"/>
                  </a:lnTo>
                  <a:lnTo>
                    <a:pt x="1656" y="2169"/>
                  </a:lnTo>
                  <a:lnTo>
                    <a:pt x="1665" y="2157"/>
                  </a:lnTo>
                  <a:lnTo>
                    <a:pt x="1674" y="2136"/>
                  </a:lnTo>
                  <a:lnTo>
                    <a:pt x="1685" y="2110"/>
                  </a:lnTo>
                  <a:lnTo>
                    <a:pt x="1712" y="2079"/>
                  </a:lnTo>
                  <a:lnTo>
                    <a:pt x="1727" y="2076"/>
                  </a:lnTo>
                  <a:lnTo>
                    <a:pt x="1726" y="2101"/>
                  </a:lnTo>
                  <a:lnTo>
                    <a:pt x="1722" y="2130"/>
                  </a:lnTo>
                  <a:lnTo>
                    <a:pt x="1718" y="2160"/>
                  </a:lnTo>
                  <a:lnTo>
                    <a:pt x="1705" y="2179"/>
                  </a:lnTo>
                  <a:lnTo>
                    <a:pt x="1688" y="2193"/>
                  </a:lnTo>
                  <a:lnTo>
                    <a:pt x="1659" y="2207"/>
                  </a:lnTo>
                  <a:lnTo>
                    <a:pt x="1645" y="2210"/>
                  </a:lnTo>
                  <a:lnTo>
                    <a:pt x="1640" y="2217"/>
                  </a:lnTo>
                  <a:lnTo>
                    <a:pt x="1640" y="2228"/>
                  </a:lnTo>
                  <a:lnTo>
                    <a:pt x="1646" y="2235"/>
                  </a:lnTo>
                  <a:lnTo>
                    <a:pt x="1635" y="2239"/>
                  </a:lnTo>
                  <a:lnTo>
                    <a:pt x="1628" y="2247"/>
                  </a:lnTo>
                  <a:lnTo>
                    <a:pt x="1623" y="2253"/>
                  </a:lnTo>
                  <a:lnTo>
                    <a:pt x="1623" y="2263"/>
                  </a:lnTo>
                  <a:lnTo>
                    <a:pt x="1628" y="2270"/>
                  </a:lnTo>
                  <a:lnTo>
                    <a:pt x="1643" y="2278"/>
                  </a:lnTo>
                  <a:lnTo>
                    <a:pt x="1663" y="2299"/>
                  </a:lnTo>
                  <a:lnTo>
                    <a:pt x="1693" y="2303"/>
                  </a:lnTo>
                  <a:lnTo>
                    <a:pt x="1721" y="2299"/>
                  </a:lnTo>
                  <a:lnTo>
                    <a:pt x="1763" y="2277"/>
                  </a:lnTo>
                  <a:lnTo>
                    <a:pt x="1811" y="2235"/>
                  </a:lnTo>
                  <a:lnTo>
                    <a:pt x="1838" y="2180"/>
                  </a:lnTo>
                  <a:lnTo>
                    <a:pt x="1852" y="2141"/>
                  </a:lnTo>
                  <a:lnTo>
                    <a:pt x="1866" y="2094"/>
                  </a:lnTo>
                  <a:lnTo>
                    <a:pt x="1861" y="2052"/>
                  </a:lnTo>
                  <a:lnTo>
                    <a:pt x="1850" y="1993"/>
                  </a:lnTo>
                  <a:lnTo>
                    <a:pt x="1841" y="1935"/>
                  </a:lnTo>
                  <a:lnTo>
                    <a:pt x="1845" y="1925"/>
                  </a:lnTo>
                  <a:lnTo>
                    <a:pt x="1848" y="1906"/>
                  </a:lnTo>
                  <a:lnTo>
                    <a:pt x="1850" y="1890"/>
                  </a:lnTo>
                  <a:lnTo>
                    <a:pt x="1852" y="1865"/>
                  </a:lnTo>
                  <a:lnTo>
                    <a:pt x="1850" y="1828"/>
                  </a:lnTo>
                  <a:lnTo>
                    <a:pt x="1847" y="1787"/>
                  </a:lnTo>
                  <a:lnTo>
                    <a:pt x="1844" y="1697"/>
                  </a:lnTo>
                  <a:lnTo>
                    <a:pt x="1842" y="1647"/>
                  </a:lnTo>
                  <a:lnTo>
                    <a:pt x="1839" y="1600"/>
                  </a:lnTo>
                  <a:lnTo>
                    <a:pt x="1833" y="1495"/>
                  </a:lnTo>
                  <a:lnTo>
                    <a:pt x="1827" y="1412"/>
                  </a:lnTo>
                  <a:lnTo>
                    <a:pt x="1820" y="1361"/>
                  </a:lnTo>
                  <a:lnTo>
                    <a:pt x="1817" y="1325"/>
                  </a:lnTo>
                  <a:lnTo>
                    <a:pt x="1813" y="1300"/>
                  </a:lnTo>
                  <a:lnTo>
                    <a:pt x="1803" y="1273"/>
                  </a:lnTo>
                  <a:lnTo>
                    <a:pt x="1797" y="1253"/>
                  </a:lnTo>
                  <a:lnTo>
                    <a:pt x="1794" y="1234"/>
                  </a:lnTo>
                  <a:lnTo>
                    <a:pt x="1778" y="1203"/>
                  </a:lnTo>
                  <a:lnTo>
                    <a:pt x="1769" y="1181"/>
                  </a:lnTo>
                  <a:lnTo>
                    <a:pt x="1761" y="1161"/>
                  </a:lnTo>
                  <a:lnTo>
                    <a:pt x="1749" y="1144"/>
                  </a:lnTo>
                  <a:lnTo>
                    <a:pt x="1736" y="1125"/>
                  </a:lnTo>
                  <a:lnTo>
                    <a:pt x="1727" y="1114"/>
                  </a:lnTo>
                  <a:lnTo>
                    <a:pt x="1730" y="1086"/>
                  </a:lnTo>
                  <a:lnTo>
                    <a:pt x="1732" y="1061"/>
                  </a:lnTo>
                  <a:lnTo>
                    <a:pt x="1733" y="1035"/>
                  </a:lnTo>
                  <a:lnTo>
                    <a:pt x="1735" y="1010"/>
                  </a:lnTo>
                  <a:lnTo>
                    <a:pt x="1733" y="982"/>
                  </a:lnTo>
                  <a:lnTo>
                    <a:pt x="1729" y="948"/>
                  </a:lnTo>
                  <a:lnTo>
                    <a:pt x="1727" y="920"/>
                  </a:lnTo>
                  <a:lnTo>
                    <a:pt x="1724" y="893"/>
                  </a:lnTo>
                  <a:lnTo>
                    <a:pt x="1719" y="865"/>
                  </a:lnTo>
                  <a:lnTo>
                    <a:pt x="1715" y="842"/>
                  </a:lnTo>
                  <a:lnTo>
                    <a:pt x="1708" y="818"/>
                  </a:lnTo>
                  <a:lnTo>
                    <a:pt x="1704" y="795"/>
                  </a:lnTo>
                  <a:lnTo>
                    <a:pt x="1698" y="768"/>
                  </a:lnTo>
                  <a:lnTo>
                    <a:pt x="1691" y="747"/>
                  </a:lnTo>
                  <a:lnTo>
                    <a:pt x="1682" y="725"/>
                  </a:lnTo>
                  <a:lnTo>
                    <a:pt x="1671" y="698"/>
                  </a:lnTo>
                  <a:lnTo>
                    <a:pt x="1663" y="678"/>
                  </a:lnTo>
                  <a:lnTo>
                    <a:pt x="1659" y="661"/>
                  </a:lnTo>
                  <a:lnTo>
                    <a:pt x="1656" y="639"/>
                  </a:lnTo>
                  <a:lnTo>
                    <a:pt x="1663" y="595"/>
                  </a:lnTo>
                  <a:lnTo>
                    <a:pt x="1665" y="574"/>
                  </a:lnTo>
                  <a:lnTo>
                    <a:pt x="1665" y="560"/>
                  </a:lnTo>
                  <a:lnTo>
                    <a:pt x="1665" y="541"/>
                  </a:lnTo>
                  <a:lnTo>
                    <a:pt x="1659" y="507"/>
                  </a:lnTo>
                  <a:lnTo>
                    <a:pt x="1652" y="491"/>
                  </a:lnTo>
                  <a:lnTo>
                    <a:pt x="1645" y="466"/>
                  </a:lnTo>
                  <a:lnTo>
                    <a:pt x="1638" y="444"/>
                  </a:lnTo>
                  <a:lnTo>
                    <a:pt x="1631" y="426"/>
                  </a:lnTo>
                  <a:lnTo>
                    <a:pt x="1623" y="407"/>
                  </a:lnTo>
                  <a:lnTo>
                    <a:pt x="1609" y="390"/>
                  </a:lnTo>
                  <a:lnTo>
                    <a:pt x="1598" y="379"/>
                  </a:lnTo>
                  <a:lnTo>
                    <a:pt x="1584" y="366"/>
                  </a:lnTo>
                  <a:lnTo>
                    <a:pt x="1570" y="349"/>
                  </a:lnTo>
                  <a:lnTo>
                    <a:pt x="1558" y="331"/>
                  </a:lnTo>
                  <a:lnTo>
                    <a:pt x="1547" y="313"/>
                  </a:lnTo>
                  <a:lnTo>
                    <a:pt x="1523" y="299"/>
                  </a:lnTo>
                  <a:lnTo>
                    <a:pt x="1497" y="282"/>
                  </a:lnTo>
                  <a:lnTo>
                    <a:pt x="1458" y="275"/>
                  </a:lnTo>
                  <a:lnTo>
                    <a:pt x="1413" y="256"/>
                  </a:lnTo>
                  <a:lnTo>
                    <a:pt x="1377" y="236"/>
                  </a:lnTo>
                  <a:lnTo>
                    <a:pt x="1335" y="220"/>
                  </a:lnTo>
                  <a:lnTo>
                    <a:pt x="1285" y="198"/>
                  </a:lnTo>
                  <a:lnTo>
                    <a:pt x="1237" y="181"/>
                  </a:lnTo>
                  <a:lnTo>
                    <a:pt x="1217" y="173"/>
                  </a:lnTo>
                  <a:lnTo>
                    <a:pt x="1178" y="161"/>
                  </a:lnTo>
                  <a:lnTo>
                    <a:pt x="1150" y="155"/>
                  </a:lnTo>
                  <a:lnTo>
                    <a:pt x="1119" y="145"/>
                  </a:lnTo>
                  <a:lnTo>
                    <a:pt x="1102" y="112"/>
                  </a:lnTo>
                  <a:lnTo>
                    <a:pt x="1096" y="67"/>
                  </a:lnTo>
                  <a:lnTo>
                    <a:pt x="1100" y="11"/>
                  </a:lnTo>
                  <a:lnTo>
                    <a:pt x="929" y="0"/>
                  </a:lnTo>
                  <a:lnTo>
                    <a:pt x="763" y="13"/>
                  </a:lnTo>
                  <a:close/>
                </a:path>
              </a:pathLst>
            </a:custGeom>
            <a:solidFill>
              <a:srgbClr val="FFDFBF"/>
            </a:solidFill>
            <a:ln w="7938">
              <a:solidFill>
                <a:srgbClr val="000000"/>
              </a:solidFill>
              <a:prstDash val="solid"/>
              <a:round/>
              <a:headEnd/>
              <a:tailEnd/>
            </a:ln>
          </p:spPr>
          <p:txBody>
            <a:bodyPr/>
            <a:lstStyle/>
            <a:p>
              <a:endParaRPr lang="fr-FR"/>
            </a:p>
          </p:txBody>
        </p:sp>
        <p:grpSp>
          <p:nvGrpSpPr>
            <p:cNvPr id="147541" name="Group 85"/>
            <p:cNvGrpSpPr>
              <a:grpSpLocks/>
            </p:cNvGrpSpPr>
            <p:nvPr/>
          </p:nvGrpSpPr>
          <p:grpSpPr bwMode="auto">
            <a:xfrm>
              <a:off x="840" y="499"/>
              <a:ext cx="514" cy="535"/>
              <a:chOff x="1058" y="1634"/>
              <a:chExt cx="266" cy="365"/>
            </a:xfrm>
          </p:grpSpPr>
          <p:sp>
            <p:nvSpPr>
              <p:cNvPr id="147503" name="Freeform 47"/>
              <p:cNvSpPr>
                <a:spLocks/>
              </p:cNvSpPr>
              <p:nvPr/>
            </p:nvSpPr>
            <p:spPr bwMode="auto">
              <a:xfrm>
                <a:off x="1058" y="1634"/>
                <a:ext cx="266" cy="363"/>
              </a:xfrm>
              <a:custGeom>
                <a:avLst/>
                <a:gdLst/>
                <a:ahLst/>
                <a:cxnLst>
                  <a:cxn ang="0">
                    <a:pos x="321" y="3"/>
                  </a:cxn>
                  <a:cxn ang="0">
                    <a:pos x="383" y="20"/>
                  </a:cxn>
                  <a:cxn ang="0">
                    <a:pos x="437" y="54"/>
                  </a:cxn>
                  <a:cxn ang="0">
                    <a:pos x="475" y="96"/>
                  </a:cxn>
                  <a:cxn ang="0">
                    <a:pos x="498" y="146"/>
                  </a:cxn>
                  <a:cxn ang="0">
                    <a:pos x="504" y="191"/>
                  </a:cxn>
                  <a:cxn ang="0">
                    <a:pos x="506" y="313"/>
                  </a:cxn>
                  <a:cxn ang="0">
                    <a:pos x="523" y="304"/>
                  </a:cxn>
                  <a:cxn ang="0">
                    <a:pos x="534" y="325"/>
                  </a:cxn>
                  <a:cxn ang="0">
                    <a:pos x="523" y="360"/>
                  </a:cxn>
                  <a:cxn ang="0">
                    <a:pos x="503" y="395"/>
                  </a:cxn>
                  <a:cxn ang="0">
                    <a:pos x="501" y="453"/>
                  </a:cxn>
                  <a:cxn ang="0">
                    <a:pos x="492" y="478"/>
                  </a:cxn>
                  <a:cxn ang="0">
                    <a:pos x="470" y="492"/>
                  </a:cxn>
                  <a:cxn ang="0">
                    <a:pos x="462" y="557"/>
                  </a:cxn>
                  <a:cxn ang="0">
                    <a:pos x="442" y="615"/>
                  </a:cxn>
                  <a:cxn ang="0">
                    <a:pos x="391" y="665"/>
                  </a:cxn>
                  <a:cxn ang="0">
                    <a:pos x="339" y="702"/>
                  </a:cxn>
                  <a:cxn ang="0">
                    <a:pos x="296" y="724"/>
                  </a:cxn>
                  <a:cxn ang="0">
                    <a:pos x="241" y="723"/>
                  </a:cxn>
                  <a:cxn ang="0">
                    <a:pos x="193" y="702"/>
                  </a:cxn>
                  <a:cxn ang="0">
                    <a:pos x="173" y="685"/>
                  </a:cxn>
                  <a:cxn ang="0">
                    <a:pos x="139" y="660"/>
                  </a:cxn>
                  <a:cxn ang="0">
                    <a:pos x="104" y="626"/>
                  </a:cxn>
                  <a:cxn ang="0">
                    <a:pos x="76" y="564"/>
                  </a:cxn>
                  <a:cxn ang="0">
                    <a:pos x="65" y="489"/>
                  </a:cxn>
                  <a:cxn ang="0">
                    <a:pos x="45" y="483"/>
                  </a:cxn>
                  <a:cxn ang="0">
                    <a:pos x="37" y="469"/>
                  </a:cxn>
                  <a:cxn ang="0">
                    <a:pos x="30" y="400"/>
                  </a:cxn>
                  <a:cxn ang="0">
                    <a:pos x="14" y="367"/>
                  </a:cxn>
                  <a:cxn ang="0">
                    <a:pos x="0" y="330"/>
                  </a:cxn>
                  <a:cxn ang="0">
                    <a:pos x="6" y="308"/>
                  </a:cxn>
                  <a:cxn ang="0">
                    <a:pos x="30" y="313"/>
                  </a:cxn>
                  <a:cxn ang="0">
                    <a:pos x="33" y="193"/>
                  </a:cxn>
                  <a:cxn ang="0">
                    <a:pos x="41" y="145"/>
                  </a:cxn>
                  <a:cxn ang="0">
                    <a:pos x="69" y="88"/>
                  </a:cxn>
                  <a:cxn ang="0">
                    <a:pos x="109" y="48"/>
                  </a:cxn>
                  <a:cxn ang="0">
                    <a:pos x="179" y="14"/>
                  </a:cxn>
                  <a:cxn ang="0">
                    <a:pos x="247" y="1"/>
                  </a:cxn>
                </a:cxnLst>
                <a:rect l="0" t="0" r="r" b="b"/>
                <a:pathLst>
                  <a:path w="534" h="726">
                    <a:moveTo>
                      <a:pt x="279" y="0"/>
                    </a:moveTo>
                    <a:lnTo>
                      <a:pt x="321" y="3"/>
                    </a:lnTo>
                    <a:lnTo>
                      <a:pt x="355" y="9"/>
                    </a:lnTo>
                    <a:lnTo>
                      <a:pt x="383" y="20"/>
                    </a:lnTo>
                    <a:lnTo>
                      <a:pt x="409" y="34"/>
                    </a:lnTo>
                    <a:lnTo>
                      <a:pt x="437" y="54"/>
                    </a:lnTo>
                    <a:lnTo>
                      <a:pt x="457" y="73"/>
                    </a:lnTo>
                    <a:lnTo>
                      <a:pt x="475" y="96"/>
                    </a:lnTo>
                    <a:lnTo>
                      <a:pt x="487" y="118"/>
                    </a:lnTo>
                    <a:lnTo>
                      <a:pt x="498" y="146"/>
                    </a:lnTo>
                    <a:lnTo>
                      <a:pt x="503" y="166"/>
                    </a:lnTo>
                    <a:lnTo>
                      <a:pt x="504" y="191"/>
                    </a:lnTo>
                    <a:lnTo>
                      <a:pt x="506" y="219"/>
                    </a:lnTo>
                    <a:lnTo>
                      <a:pt x="506" y="313"/>
                    </a:lnTo>
                    <a:lnTo>
                      <a:pt x="512" y="304"/>
                    </a:lnTo>
                    <a:lnTo>
                      <a:pt x="523" y="304"/>
                    </a:lnTo>
                    <a:lnTo>
                      <a:pt x="529" y="308"/>
                    </a:lnTo>
                    <a:lnTo>
                      <a:pt x="534" y="325"/>
                    </a:lnTo>
                    <a:lnTo>
                      <a:pt x="531" y="346"/>
                    </a:lnTo>
                    <a:lnTo>
                      <a:pt x="523" y="360"/>
                    </a:lnTo>
                    <a:lnTo>
                      <a:pt x="509" y="383"/>
                    </a:lnTo>
                    <a:lnTo>
                      <a:pt x="503" y="395"/>
                    </a:lnTo>
                    <a:lnTo>
                      <a:pt x="501" y="413"/>
                    </a:lnTo>
                    <a:lnTo>
                      <a:pt x="501" y="453"/>
                    </a:lnTo>
                    <a:lnTo>
                      <a:pt x="498" y="469"/>
                    </a:lnTo>
                    <a:lnTo>
                      <a:pt x="492" y="478"/>
                    </a:lnTo>
                    <a:lnTo>
                      <a:pt x="484" y="486"/>
                    </a:lnTo>
                    <a:lnTo>
                      <a:pt x="470" y="492"/>
                    </a:lnTo>
                    <a:lnTo>
                      <a:pt x="468" y="522"/>
                    </a:lnTo>
                    <a:lnTo>
                      <a:pt x="462" y="557"/>
                    </a:lnTo>
                    <a:lnTo>
                      <a:pt x="453" y="589"/>
                    </a:lnTo>
                    <a:lnTo>
                      <a:pt x="442" y="615"/>
                    </a:lnTo>
                    <a:lnTo>
                      <a:pt x="423" y="639"/>
                    </a:lnTo>
                    <a:lnTo>
                      <a:pt x="391" y="665"/>
                    </a:lnTo>
                    <a:lnTo>
                      <a:pt x="370" y="681"/>
                    </a:lnTo>
                    <a:lnTo>
                      <a:pt x="339" y="702"/>
                    </a:lnTo>
                    <a:lnTo>
                      <a:pt x="311" y="718"/>
                    </a:lnTo>
                    <a:lnTo>
                      <a:pt x="296" y="724"/>
                    </a:lnTo>
                    <a:lnTo>
                      <a:pt x="271" y="726"/>
                    </a:lnTo>
                    <a:lnTo>
                      <a:pt x="241" y="723"/>
                    </a:lnTo>
                    <a:lnTo>
                      <a:pt x="216" y="715"/>
                    </a:lnTo>
                    <a:lnTo>
                      <a:pt x="193" y="702"/>
                    </a:lnTo>
                    <a:lnTo>
                      <a:pt x="182" y="693"/>
                    </a:lnTo>
                    <a:lnTo>
                      <a:pt x="173" y="685"/>
                    </a:lnTo>
                    <a:lnTo>
                      <a:pt x="156" y="673"/>
                    </a:lnTo>
                    <a:lnTo>
                      <a:pt x="139" y="660"/>
                    </a:lnTo>
                    <a:lnTo>
                      <a:pt x="118" y="645"/>
                    </a:lnTo>
                    <a:lnTo>
                      <a:pt x="104" y="626"/>
                    </a:lnTo>
                    <a:lnTo>
                      <a:pt x="87" y="596"/>
                    </a:lnTo>
                    <a:lnTo>
                      <a:pt x="76" y="564"/>
                    </a:lnTo>
                    <a:lnTo>
                      <a:pt x="69" y="526"/>
                    </a:lnTo>
                    <a:lnTo>
                      <a:pt x="65" y="489"/>
                    </a:lnTo>
                    <a:lnTo>
                      <a:pt x="55" y="487"/>
                    </a:lnTo>
                    <a:lnTo>
                      <a:pt x="45" y="483"/>
                    </a:lnTo>
                    <a:lnTo>
                      <a:pt x="41" y="478"/>
                    </a:lnTo>
                    <a:lnTo>
                      <a:pt x="37" y="469"/>
                    </a:lnTo>
                    <a:lnTo>
                      <a:pt x="34" y="455"/>
                    </a:lnTo>
                    <a:lnTo>
                      <a:pt x="30" y="400"/>
                    </a:lnTo>
                    <a:lnTo>
                      <a:pt x="20" y="385"/>
                    </a:lnTo>
                    <a:lnTo>
                      <a:pt x="14" y="367"/>
                    </a:lnTo>
                    <a:lnTo>
                      <a:pt x="3" y="344"/>
                    </a:lnTo>
                    <a:lnTo>
                      <a:pt x="0" y="330"/>
                    </a:lnTo>
                    <a:lnTo>
                      <a:pt x="2" y="318"/>
                    </a:lnTo>
                    <a:lnTo>
                      <a:pt x="6" y="308"/>
                    </a:lnTo>
                    <a:lnTo>
                      <a:pt x="17" y="307"/>
                    </a:lnTo>
                    <a:lnTo>
                      <a:pt x="30" y="313"/>
                    </a:lnTo>
                    <a:lnTo>
                      <a:pt x="30" y="224"/>
                    </a:lnTo>
                    <a:lnTo>
                      <a:pt x="33" y="193"/>
                    </a:lnTo>
                    <a:lnTo>
                      <a:pt x="36" y="166"/>
                    </a:lnTo>
                    <a:lnTo>
                      <a:pt x="41" y="145"/>
                    </a:lnTo>
                    <a:lnTo>
                      <a:pt x="51" y="117"/>
                    </a:lnTo>
                    <a:lnTo>
                      <a:pt x="69" y="88"/>
                    </a:lnTo>
                    <a:lnTo>
                      <a:pt x="84" y="70"/>
                    </a:lnTo>
                    <a:lnTo>
                      <a:pt x="109" y="48"/>
                    </a:lnTo>
                    <a:lnTo>
                      <a:pt x="145" y="26"/>
                    </a:lnTo>
                    <a:lnTo>
                      <a:pt x="179" y="14"/>
                    </a:lnTo>
                    <a:lnTo>
                      <a:pt x="215" y="6"/>
                    </a:lnTo>
                    <a:lnTo>
                      <a:pt x="247" y="1"/>
                    </a:lnTo>
                    <a:lnTo>
                      <a:pt x="279" y="0"/>
                    </a:lnTo>
                    <a:close/>
                  </a:path>
                </a:pathLst>
              </a:custGeom>
              <a:solidFill>
                <a:srgbClr val="FFDFBF"/>
              </a:solidFill>
              <a:ln w="9525">
                <a:noFill/>
                <a:round/>
                <a:headEnd/>
                <a:tailEnd/>
              </a:ln>
            </p:spPr>
            <p:txBody>
              <a:bodyPr/>
              <a:lstStyle/>
              <a:p>
                <a:endParaRPr lang="fr-FR"/>
              </a:p>
            </p:txBody>
          </p:sp>
          <p:sp>
            <p:nvSpPr>
              <p:cNvPr id="147505" name="Freeform 49"/>
              <p:cNvSpPr>
                <a:spLocks/>
              </p:cNvSpPr>
              <p:nvPr/>
            </p:nvSpPr>
            <p:spPr bwMode="auto">
              <a:xfrm>
                <a:off x="1058" y="1636"/>
                <a:ext cx="266" cy="363"/>
              </a:xfrm>
              <a:custGeom>
                <a:avLst/>
                <a:gdLst/>
                <a:ahLst/>
                <a:cxnLst>
                  <a:cxn ang="0">
                    <a:pos x="321" y="3"/>
                  </a:cxn>
                  <a:cxn ang="0">
                    <a:pos x="383" y="20"/>
                  </a:cxn>
                  <a:cxn ang="0">
                    <a:pos x="437" y="54"/>
                  </a:cxn>
                  <a:cxn ang="0">
                    <a:pos x="475" y="96"/>
                  </a:cxn>
                  <a:cxn ang="0">
                    <a:pos x="498" y="146"/>
                  </a:cxn>
                  <a:cxn ang="0">
                    <a:pos x="504" y="191"/>
                  </a:cxn>
                  <a:cxn ang="0">
                    <a:pos x="506" y="313"/>
                  </a:cxn>
                  <a:cxn ang="0">
                    <a:pos x="523" y="304"/>
                  </a:cxn>
                  <a:cxn ang="0">
                    <a:pos x="534" y="325"/>
                  </a:cxn>
                  <a:cxn ang="0">
                    <a:pos x="523" y="360"/>
                  </a:cxn>
                  <a:cxn ang="0">
                    <a:pos x="503" y="396"/>
                  </a:cxn>
                  <a:cxn ang="0">
                    <a:pos x="501" y="453"/>
                  </a:cxn>
                  <a:cxn ang="0">
                    <a:pos x="492" y="478"/>
                  </a:cxn>
                  <a:cxn ang="0">
                    <a:pos x="470" y="492"/>
                  </a:cxn>
                  <a:cxn ang="0">
                    <a:pos x="462" y="558"/>
                  </a:cxn>
                  <a:cxn ang="0">
                    <a:pos x="442" y="615"/>
                  </a:cxn>
                  <a:cxn ang="0">
                    <a:pos x="391" y="665"/>
                  </a:cxn>
                  <a:cxn ang="0">
                    <a:pos x="339" y="703"/>
                  </a:cxn>
                  <a:cxn ang="0">
                    <a:pos x="296" y="724"/>
                  </a:cxn>
                  <a:cxn ang="0">
                    <a:pos x="241" y="723"/>
                  </a:cxn>
                  <a:cxn ang="0">
                    <a:pos x="193" y="703"/>
                  </a:cxn>
                  <a:cxn ang="0">
                    <a:pos x="173" y="685"/>
                  </a:cxn>
                  <a:cxn ang="0">
                    <a:pos x="139" y="660"/>
                  </a:cxn>
                  <a:cxn ang="0">
                    <a:pos x="104" y="626"/>
                  </a:cxn>
                  <a:cxn ang="0">
                    <a:pos x="76" y="564"/>
                  </a:cxn>
                  <a:cxn ang="0">
                    <a:pos x="65" y="489"/>
                  </a:cxn>
                  <a:cxn ang="0">
                    <a:pos x="45" y="483"/>
                  </a:cxn>
                  <a:cxn ang="0">
                    <a:pos x="37" y="469"/>
                  </a:cxn>
                  <a:cxn ang="0">
                    <a:pos x="30" y="400"/>
                  </a:cxn>
                  <a:cxn ang="0">
                    <a:pos x="14" y="368"/>
                  </a:cxn>
                  <a:cxn ang="0">
                    <a:pos x="0" y="330"/>
                  </a:cxn>
                  <a:cxn ang="0">
                    <a:pos x="6" y="308"/>
                  </a:cxn>
                  <a:cxn ang="0">
                    <a:pos x="30" y="313"/>
                  </a:cxn>
                  <a:cxn ang="0">
                    <a:pos x="33" y="193"/>
                  </a:cxn>
                  <a:cxn ang="0">
                    <a:pos x="41" y="145"/>
                  </a:cxn>
                  <a:cxn ang="0">
                    <a:pos x="69" y="89"/>
                  </a:cxn>
                  <a:cxn ang="0">
                    <a:pos x="109" y="48"/>
                  </a:cxn>
                  <a:cxn ang="0">
                    <a:pos x="179" y="14"/>
                  </a:cxn>
                  <a:cxn ang="0">
                    <a:pos x="247" y="1"/>
                  </a:cxn>
                </a:cxnLst>
                <a:rect l="0" t="0" r="r" b="b"/>
                <a:pathLst>
                  <a:path w="534" h="726">
                    <a:moveTo>
                      <a:pt x="279" y="0"/>
                    </a:moveTo>
                    <a:lnTo>
                      <a:pt x="321" y="3"/>
                    </a:lnTo>
                    <a:lnTo>
                      <a:pt x="355" y="9"/>
                    </a:lnTo>
                    <a:lnTo>
                      <a:pt x="383" y="20"/>
                    </a:lnTo>
                    <a:lnTo>
                      <a:pt x="409" y="34"/>
                    </a:lnTo>
                    <a:lnTo>
                      <a:pt x="437" y="54"/>
                    </a:lnTo>
                    <a:lnTo>
                      <a:pt x="457" y="73"/>
                    </a:lnTo>
                    <a:lnTo>
                      <a:pt x="475" y="96"/>
                    </a:lnTo>
                    <a:lnTo>
                      <a:pt x="487" y="118"/>
                    </a:lnTo>
                    <a:lnTo>
                      <a:pt x="498" y="146"/>
                    </a:lnTo>
                    <a:lnTo>
                      <a:pt x="503" y="167"/>
                    </a:lnTo>
                    <a:lnTo>
                      <a:pt x="504" y="191"/>
                    </a:lnTo>
                    <a:lnTo>
                      <a:pt x="506" y="219"/>
                    </a:lnTo>
                    <a:lnTo>
                      <a:pt x="506" y="313"/>
                    </a:lnTo>
                    <a:lnTo>
                      <a:pt x="512" y="304"/>
                    </a:lnTo>
                    <a:lnTo>
                      <a:pt x="523" y="304"/>
                    </a:lnTo>
                    <a:lnTo>
                      <a:pt x="529" y="308"/>
                    </a:lnTo>
                    <a:lnTo>
                      <a:pt x="534" y="325"/>
                    </a:lnTo>
                    <a:lnTo>
                      <a:pt x="531" y="346"/>
                    </a:lnTo>
                    <a:lnTo>
                      <a:pt x="523" y="360"/>
                    </a:lnTo>
                    <a:lnTo>
                      <a:pt x="509" y="383"/>
                    </a:lnTo>
                    <a:lnTo>
                      <a:pt x="503" y="396"/>
                    </a:lnTo>
                    <a:lnTo>
                      <a:pt x="501" y="413"/>
                    </a:lnTo>
                    <a:lnTo>
                      <a:pt x="501" y="453"/>
                    </a:lnTo>
                    <a:lnTo>
                      <a:pt x="498" y="469"/>
                    </a:lnTo>
                    <a:lnTo>
                      <a:pt x="492" y="478"/>
                    </a:lnTo>
                    <a:lnTo>
                      <a:pt x="484" y="486"/>
                    </a:lnTo>
                    <a:lnTo>
                      <a:pt x="470" y="492"/>
                    </a:lnTo>
                    <a:lnTo>
                      <a:pt x="468" y="522"/>
                    </a:lnTo>
                    <a:lnTo>
                      <a:pt x="462" y="558"/>
                    </a:lnTo>
                    <a:lnTo>
                      <a:pt x="453" y="589"/>
                    </a:lnTo>
                    <a:lnTo>
                      <a:pt x="442" y="615"/>
                    </a:lnTo>
                    <a:lnTo>
                      <a:pt x="423" y="639"/>
                    </a:lnTo>
                    <a:lnTo>
                      <a:pt x="391" y="665"/>
                    </a:lnTo>
                    <a:lnTo>
                      <a:pt x="370" y="681"/>
                    </a:lnTo>
                    <a:lnTo>
                      <a:pt x="339" y="703"/>
                    </a:lnTo>
                    <a:lnTo>
                      <a:pt x="311" y="718"/>
                    </a:lnTo>
                    <a:lnTo>
                      <a:pt x="296" y="724"/>
                    </a:lnTo>
                    <a:lnTo>
                      <a:pt x="271" y="726"/>
                    </a:lnTo>
                    <a:lnTo>
                      <a:pt x="241" y="723"/>
                    </a:lnTo>
                    <a:lnTo>
                      <a:pt x="216" y="715"/>
                    </a:lnTo>
                    <a:lnTo>
                      <a:pt x="193" y="703"/>
                    </a:lnTo>
                    <a:lnTo>
                      <a:pt x="182" y="693"/>
                    </a:lnTo>
                    <a:lnTo>
                      <a:pt x="173" y="685"/>
                    </a:lnTo>
                    <a:lnTo>
                      <a:pt x="156" y="673"/>
                    </a:lnTo>
                    <a:lnTo>
                      <a:pt x="139" y="660"/>
                    </a:lnTo>
                    <a:lnTo>
                      <a:pt x="118" y="645"/>
                    </a:lnTo>
                    <a:lnTo>
                      <a:pt x="104" y="626"/>
                    </a:lnTo>
                    <a:lnTo>
                      <a:pt x="87" y="597"/>
                    </a:lnTo>
                    <a:lnTo>
                      <a:pt x="76" y="564"/>
                    </a:lnTo>
                    <a:lnTo>
                      <a:pt x="69" y="526"/>
                    </a:lnTo>
                    <a:lnTo>
                      <a:pt x="65" y="489"/>
                    </a:lnTo>
                    <a:lnTo>
                      <a:pt x="55" y="487"/>
                    </a:lnTo>
                    <a:lnTo>
                      <a:pt x="45" y="483"/>
                    </a:lnTo>
                    <a:lnTo>
                      <a:pt x="41" y="478"/>
                    </a:lnTo>
                    <a:lnTo>
                      <a:pt x="37" y="469"/>
                    </a:lnTo>
                    <a:lnTo>
                      <a:pt x="34" y="455"/>
                    </a:lnTo>
                    <a:lnTo>
                      <a:pt x="30" y="400"/>
                    </a:lnTo>
                    <a:lnTo>
                      <a:pt x="20" y="385"/>
                    </a:lnTo>
                    <a:lnTo>
                      <a:pt x="14" y="368"/>
                    </a:lnTo>
                    <a:lnTo>
                      <a:pt x="3" y="344"/>
                    </a:lnTo>
                    <a:lnTo>
                      <a:pt x="0" y="330"/>
                    </a:lnTo>
                    <a:lnTo>
                      <a:pt x="2" y="318"/>
                    </a:lnTo>
                    <a:lnTo>
                      <a:pt x="6" y="308"/>
                    </a:lnTo>
                    <a:lnTo>
                      <a:pt x="17" y="307"/>
                    </a:lnTo>
                    <a:lnTo>
                      <a:pt x="30" y="313"/>
                    </a:lnTo>
                    <a:lnTo>
                      <a:pt x="30" y="224"/>
                    </a:lnTo>
                    <a:lnTo>
                      <a:pt x="33" y="193"/>
                    </a:lnTo>
                    <a:lnTo>
                      <a:pt x="36" y="167"/>
                    </a:lnTo>
                    <a:lnTo>
                      <a:pt x="41" y="145"/>
                    </a:lnTo>
                    <a:lnTo>
                      <a:pt x="51" y="117"/>
                    </a:lnTo>
                    <a:lnTo>
                      <a:pt x="69" y="89"/>
                    </a:lnTo>
                    <a:lnTo>
                      <a:pt x="84" y="70"/>
                    </a:lnTo>
                    <a:lnTo>
                      <a:pt x="109" y="48"/>
                    </a:lnTo>
                    <a:lnTo>
                      <a:pt x="145" y="26"/>
                    </a:lnTo>
                    <a:lnTo>
                      <a:pt x="179" y="14"/>
                    </a:lnTo>
                    <a:lnTo>
                      <a:pt x="215" y="6"/>
                    </a:lnTo>
                    <a:lnTo>
                      <a:pt x="247" y="1"/>
                    </a:lnTo>
                    <a:lnTo>
                      <a:pt x="279" y="0"/>
                    </a:lnTo>
                  </a:path>
                </a:pathLst>
              </a:custGeom>
              <a:noFill/>
              <a:ln w="7938">
                <a:solidFill>
                  <a:srgbClr val="000000"/>
                </a:solidFill>
                <a:prstDash val="solid"/>
                <a:round/>
                <a:headEnd/>
                <a:tailEnd/>
              </a:ln>
            </p:spPr>
            <p:txBody>
              <a:bodyPr/>
              <a:lstStyle/>
              <a:p>
                <a:endParaRPr lang="fr-FR"/>
              </a:p>
            </p:txBody>
          </p:sp>
          <p:grpSp>
            <p:nvGrpSpPr>
              <p:cNvPr id="147515" name="Group 59"/>
              <p:cNvGrpSpPr>
                <a:grpSpLocks/>
              </p:cNvGrpSpPr>
              <p:nvPr/>
            </p:nvGrpSpPr>
            <p:grpSpPr bwMode="auto">
              <a:xfrm>
                <a:off x="1109" y="1775"/>
                <a:ext cx="172" cy="174"/>
                <a:chOff x="1109" y="1775"/>
                <a:chExt cx="172" cy="174"/>
              </a:xfrm>
            </p:grpSpPr>
            <p:grpSp>
              <p:nvGrpSpPr>
                <p:cNvPr id="147512" name="Group 56"/>
                <p:cNvGrpSpPr>
                  <a:grpSpLocks/>
                </p:cNvGrpSpPr>
                <p:nvPr/>
              </p:nvGrpSpPr>
              <p:grpSpPr bwMode="auto">
                <a:xfrm>
                  <a:off x="1109" y="1775"/>
                  <a:ext cx="172" cy="39"/>
                  <a:chOff x="1109" y="1775"/>
                  <a:chExt cx="172" cy="39"/>
                </a:xfrm>
              </p:grpSpPr>
              <p:grpSp>
                <p:nvGrpSpPr>
                  <p:cNvPr id="147508" name="Group 52"/>
                  <p:cNvGrpSpPr>
                    <a:grpSpLocks/>
                  </p:cNvGrpSpPr>
                  <p:nvPr/>
                </p:nvGrpSpPr>
                <p:grpSpPr bwMode="auto">
                  <a:xfrm>
                    <a:off x="1207" y="1775"/>
                    <a:ext cx="74" cy="39"/>
                    <a:chOff x="1207" y="1775"/>
                    <a:chExt cx="74" cy="39"/>
                  </a:xfrm>
                </p:grpSpPr>
                <p:sp>
                  <p:nvSpPr>
                    <p:cNvPr id="147506" name="Freeform 50"/>
                    <p:cNvSpPr>
                      <a:spLocks/>
                    </p:cNvSpPr>
                    <p:nvPr/>
                  </p:nvSpPr>
                  <p:spPr bwMode="auto">
                    <a:xfrm>
                      <a:off x="1207" y="1775"/>
                      <a:ext cx="74" cy="39"/>
                    </a:xfrm>
                    <a:custGeom>
                      <a:avLst/>
                      <a:gdLst/>
                      <a:ahLst/>
                      <a:cxnLst>
                        <a:cxn ang="0">
                          <a:pos x="0" y="76"/>
                        </a:cxn>
                        <a:cxn ang="0">
                          <a:pos x="4" y="56"/>
                        </a:cxn>
                        <a:cxn ang="0">
                          <a:pos x="11" y="39"/>
                        </a:cxn>
                        <a:cxn ang="0">
                          <a:pos x="15" y="25"/>
                        </a:cxn>
                        <a:cxn ang="0">
                          <a:pos x="18" y="15"/>
                        </a:cxn>
                        <a:cxn ang="0">
                          <a:pos x="26" y="7"/>
                        </a:cxn>
                        <a:cxn ang="0">
                          <a:pos x="36" y="3"/>
                        </a:cxn>
                        <a:cxn ang="0">
                          <a:pos x="50" y="0"/>
                        </a:cxn>
                        <a:cxn ang="0">
                          <a:pos x="65" y="0"/>
                        </a:cxn>
                        <a:cxn ang="0">
                          <a:pos x="87" y="3"/>
                        </a:cxn>
                        <a:cxn ang="0">
                          <a:pos x="109" y="7"/>
                        </a:cxn>
                        <a:cxn ang="0">
                          <a:pos x="130" y="14"/>
                        </a:cxn>
                        <a:cxn ang="0">
                          <a:pos x="148" y="23"/>
                        </a:cxn>
                      </a:cxnLst>
                      <a:rect l="0" t="0" r="r" b="b"/>
                      <a:pathLst>
                        <a:path w="148" h="76">
                          <a:moveTo>
                            <a:pt x="0" y="76"/>
                          </a:moveTo>
                          <a:lnTo>
                            <a:pt x="4" y="56"/>
                          </a:lnTo>
                          <a:lnTo>
                            <a:pt x="11" y="39"/>
                          </a:lnTo>
                          <a:lnTo>
                            <a:pt x="15" y="25"/>
                          </a:lnTo>
                          <a:lnTo>
                            <a:pt x="18" y="15"/>
                          </a:lnTo>
                          <a:lnTo>
                            <a:pt x="26" y="7"/>
                          </a:lnTo>
                          <a:lnTo>
                            <a:pt x="36" y="3"/>
                          </a:lnTo>
                          <a:lnTo>
                            <a:pt x="50" y="0"/>
                          </a:lnTo>
                          <a:lnTo>
                            <a:pt x="65" y="0"/>
                          </a:lnTo>
                          <a:lnTo>
                            <a:pt x="87" y="3"/>
                          </a:lnTo>
                          <a:lnTo>
                            <a:pt x="109" y="7"/>
                          </a:lnTo>
                          <a:lnTo>
                            <a:pt x="130" y="14"/>
                          </a:lnTo>
                          <a:lnTo>
                            <a:pt x="148" y="23"/>
                          </a:lnTo>
                        </a:path>
                      </a:pathLst>
                    </a:custGeom>
                    <a:noFill/>
                    <a:ln w="7938">
                      <a:solidFill>
                        <a:srgbClr val="000000"/>
                      </a:solidFill>
                      <a:prstDash val="solid"/>
                      <a:round/>
                      <a:headEnd/>
                      <a:tailEnd/>
                    </a:ln>
                  </p:spPr>
                  <p:txBody>
                    <a:bodyPr/>
                    <a:lstStyle/>
                    <a:p>
                      <a:endParaRPr lang="fr-FR"/>
                    </a:p>
                  </p:txBody>
                </p:sp>
                <p:sp>
                  <p:nvSpPr>
                    <p:cNvPr id="147507" name="Freeform 51"/>
                    <p:cNvSpPr>
                      <a:spLocks/>
                    </p:cNvSpPr>
                    <p:nvPr/>
                  </p:nvSpPr>
                  <p:spPr bwMode="auto">
                    <a:xfrm>
                      <a:off x="1221" y="1790"/>
                      <a:ext cx="51" cy="17"/>
                    </a:xfrm>
                    <a:custGeom>
                      <a:avLst/>
                      <a:gdLst/>
                      <a:ahLst/>
                      <a:cxnLst>
                        <a:cxn ang="0">
                          <a:pos x="0" y="25"/>
                        </a:cxn>
                        <a:cxn ang="0">
                          <a:pos x="8" y="17"/>
                        </a:cxn>
                        <a:cxn ang="0">
                          <a:pos x="17" y="10"/>
                        </a:cxn>
                        <a:cxn ang="0">
                          <a:pos x="28" y="3"/>
                        </a:cxn>
                        <a:cxn ang="0">
                          <a:pos x="37" y="2"/>
                        </a:cxn>
                        <a:cxn ang="0">
                          <a:pos x="53" y="0"/>
                        </a:cxn>
                        <a:cxn ang="0">
                          <a:pos x="73" y="3"/>
                        </a:cxn>
                        <a:cxn ang="0">
                          <a:pos x="84" y="10"/>
                        </a:cxn>
                        <a:cxn ang="0">
                          <a:pos x="95" y="16"/>
                        </a:cxn>
                        <a:cxn ang="0">
                          <a:pos x="102" y="22"/>
                        </a:cxn>
                        <a:cxn ang="0">
                          <a:pos x="92" y="27"/>
                        </a:cxn>
                        <a:cxn ang="0">
                          <a:pos x="74" y="31"/>
                        </a:cxn>
                        <a:cxn ang="0">
                          <a:pos x="56" y="33"/>
                        </a:cxn>
                        <a:cxn ang="0">
                          <a:pos x="36" y="31"/>
                        </a:cxn>
                        <a:cxn ang="0">
                          <a:pos x="18" y="30"/>
                        </a:cxn>
                        <a:cxn ang="0">
                          <a:pos x="0" y="25"/>
                        </a:cxn>
                      </a:cxnLst>
                      <a:rect l="0" t="0" r="r" b="b"/>
                      <a:pathLst>
                        <a:path w="102" h="33">
                          <a:moveTo>
                            <a:pt x="0" y="25"/>
                          </a:moveTo>
                          <a:lnTo>
                            <a:pt x="8" y="17"/>
                          </a:lnTo>
                          <a:lnTo>
                            <a:pt x="17" y="10"/>
                          </a:lnTo>
                          <a:lnTo>
                            <a:pt x="28" y="3"/>
                          </a:lnTo>
                          <a:lnTo>
                            <a:pt x="37" y="2"/>
                          </a:lnTo>
                          <a:lnTo>
                            <a:pt x="53" y="0"/>
                          </a:lnTo>
                          <a:lnTo>
                            <a:pt x="73" y="3"/>
                          </a:lnTo>
                          <a:lnTo>
                            <a:pt x="84" y="10"/>
                          </a:lnTo>
                          <a:lnTo>
                            <a:pt x="95" y="16"/>
                          </a:lnTo>
                          <a:lnTo>
                            <a:pt x="102" y="22"/>
                          </a:lnTo>
                          <a:lnTo>
                            <a:pt x="92" y="27"/>
                          </a:lnTo>
                          <a:lnTo>
                            <a:pt x="74" y="31"/>
                          </a:lnTo>
                          <a:lnTo>
                            <a:pt x="56" y="33"/>
                          </a:lnTo>
                          <a:lnTo>
                            <a:pt x="36" y="31"/>
                          </a:lnTo>
                          <a:lnTo>
                            <a:pt x="18" y="30"/>
                          </a:lnTo>
                          <a:lnTo>
                            <a:pt x="0" y="25"/>
                          </a:lnTo>
                          <a:close/>
                        </a:path>
                      </a:pathLst>
                    </a:custGeom>
                    <a:solidFill>
                      <a:srgbClr val="FFFFFF"/>
                    </a:solidFill>
                    <a:ln w="7938">
                      <a:solidFill>
                        <a:srgbClr val="000000"/>
                      </a:solidFill>
                      <a:prstDash val="solid"/>
                      <a:round/>
                      <a:headEnd/>
                      <a:tailEnd/>
                    </a:ln>
                  </p:spPr>
                  <p:txBody>
                    <a:bodyPr/>
                    <a:lstStyle/>
                    <a:p>
                      <a:endParaRPr lang="fr-FR"/>
                    </a:p>
                  </p:txBody>
                </p:sp>
              </p:grpSp>
              <p:grpSp>
                <p:nvGrpSpPr>
                  <p:cNvPr id="147511" name="Group 55"/>
                  <p:cNvGrpSpPr>
                    <a:grpSpLocks/>
                  </p:cNvGrpSpPr>
                  <p:nvPr/>
                </p:nvGrpSpPr>
                <p:grpSpPr bwMode="auto">
                  <a:xfrm>
                    <a:off x="1109" y="1775"/>
                    <a:ext cx="74" cy="38"/>
                    <a:chOff x="1109" y="1775"/>
                    <a:chExt cx="74" cy="38"/>
                  </a:xfrm>
                </p:grpSpPr>
                <p:sp>
                  <p:nvSpPr>
                    <p:cNvPr id="147509" name="Freeform 53"/>
                    <p:cNvSpPr>
                      <a:spLocks/>
                    </p:cNvSpPr>
                    <p:nvPr/>
                  </p:nvSpPr>
                  <p:spPr bwMode="auto">
                    <a:xfrm>
                      <a:off x="1109" y="1775"/>
                      <a:ext cx="74" cy="38"/>
                    </a:xfrm>
                    <a:custGeom>
                      <a:avLst/>
                      <a:gdLst/>
                      <a:ahLst/>
                      <a:cxnLst>
                        <a:cxn ang="0">
                          <a:pos x="148" y="76"/>
                        </a:cxn>
                        <a:cxn ang="0">
                          <a:pos x="143" y="56"/>
                        </a:cxn>
                        <a:cxn ang="0">
                          <a:pos x="137" y="39"/>
                        </a:cxn>
                        <a:cxn ang="0">
                          <a:pos x="132" y="25"/>
                        </a:cxn>
                        <a:cxn ang="0">
                          <a:pos x="126" y="13"/>
                        </a:cxn>
                        <a:cxn ang="0">
                          <a:pos x="120" y="6"/>
                        </a:cxn>
                        <a:cxn ang="0">
                          <a:pos x="109" y="0"/>
                        </a:cxn>
                        <a:cxn ang="0">
                          <a:pos x="98" y="0"/>
                        </a:cxn>
                        <a:cxn ang="0">
                          <a:pos x="82" y="0"/>
                        </a:cxn>
                        <a:cxn ang="0">
                          <a:pos x="60" y="3"/>
                        </a:cxn>
                        <a:cxn ang="0">
                          <a:pos x="39" y="8"/>
                        </a:cxn>
                        <a:cxn ang="0">
                          <a:pos x="17" y="14"/>
                        </a:cxn>
                        <a:cxn ang="0">
                          <a:pos x="0" y="24"/>
                        </a:cxn>
                      </a:cxnLst>
                      <a:rect l="0" t="0" r="r" b="b"/>
                      <a:pathLst>
                        <a:path w="148" h="76">
                          <a:moveTo>
                            <a:pt x="148" y="76"/>
                          </a:moveTo>
                          <a:lnTo>
                            <a:pt x="143" y="56"/>
                          </a:lnTo>
                          <a:lnTo>
                            <a:pt x="137" y="39"/>
                          </a:lnTo>
                          <a:lnTo>
                            <a:pt x="132" y="25"/>
                          </a:lnTo>
                          <a:lnTo>
                            <a:pt x="126" y="13"/>
                          </a:lnTo>
                          <a:lnTo>
                            <a:pt x="120" y="6"/>
                          </a:lnTo>
                          <a:lnTo>
                            <a:pt x="109" y="0"/>
                          </a:lnTo>
                          <a:lnTo>
                            <a:pt x="98" y="0"/>
                          </a:lnTo>
                          <a:lnTo>
                            <a:pt x="82" y="0"/>
                          </a:lnTo>
                          <a:lnTo>
                            <a:pt x="60" y="3"/>
                          </a:lnTo>
                          <a:lnTo>
                            <a:pt x="39" y="8"/>
                          </a:lnTo>
                          <a:lnTo>
                            <a:pt x="17" y="14"/>
                          </a:lnTo>
                          <a:lnTo>
                            <a:pt x="0" y="24"/>
                          </a:lnTo>
                        </a:path>
                      </a:pathLst>
                    </a:custGeom>
                    <a:noFill/>
                    <a:ln w="7938">
                      <a:solidFill>
                        <a:srgbClr val="000000"/>
                      </a:solidFill>
                      <a:prstDash val="solid"/>
                      <a:round/>
                      <a:headEnd/>
                      <a:tailEnd/>
                    </a:ln>
                  </p:spPr>
                  <p:txBody>
                    <a:bodyPr/>
                    <a:lstStyle/>
                    <a:p>
                      <a:endParaRPr lang="fr-FR"/>
                    </a:p>
                  </p:txBody>
                </p:sp>
                <p:sp>
                  <p:nvSpPr>
                    <p:cNvPr id="147510" name="Freeform 54"/>
                    <p:cNvSpPr>
                      <a:spLocks/>
                    </p:cNvSpPr>
                    <p:nvPr/>
                  </p:nvSpPr>
                  <p:spPr bwMode="auto">
                    <a:xfrm>
                      <a:off x="1117" y="1789"/>
                      <a:ext cx="52" cy="17"/>
                    </a:xfrm>
                    <a:custGeom>
                      <a:avLst/>
                      <a:gdLst/>
                      <a:ahLst/>
                      <a:cxnLst>
                        <a:cxn ang="0">
                          <a:pos x="103" y="25"/>
                        </a:cxn>
                        <a:cxn ang="0">
                          <a:pos x="95" y="17"/>
                        </a:cxn>
                        <a:cxn ang="0">
                          <a:pos x="85" y="9"/>
                        </a:cxn>
                        <a:cxn ang="0">
                          <a:pos x="75" y="3"/>
                        </a:cxn>
                        <a:cxn ang="0">
                          <a:pos x="65" y="1"/>
                        </a:cxn>
                        <a:cxn ang="0">
                          <a:pos x="50" y="0"/>
                        </a:cxn>
                        <a:cxn ang="0">
                          <a:pos x="29" y="3"/>
                        </a:cxn>
                        <a:cxn ang="0">
                          <a:pos x="19" y="9"/>
                        </a:cxn>
                        <a:cxn ang="0">
                          <a:pos x="8" y="15"/>
                        </a:cxn>
                        <a:cxn ang="0">
                          <a:pos x="0" y="22"/>
                        </a:cxn>
                        <a:cxn ang="0">
                          <a:pos x="11" y="26"/>
                        </a:cxn>
                        <a:cxn ang="0">
                          <a:pos x="28" y="31"/>
                        </a:cxn>
                        <a:cxn ang="0">
                          <a:pos x="47" y="32"/>
                        </a:cxn>
                        <a:cxn ang="0">
                          <a:pos x="67" y="31"/>
                        </a:cxn>
                        <a:cxn ang="0">
                          <a:pos x="84" y="29"/>
                        </a:cxn>
                        <a:cxn ang="0">
                          <a:pos x="103" y="25"/>
                        </a:cxn>
                      </a:cxnLst>
                      <a:rect l="0" t="0" r="r" b="b"/>
                      <a:pathLst>
                        <a:path w="103" h="32">
                          <a:moveTo>
                            <a:pt x="103" y="25"/>
                          </a:moveTo>
                          <a:lnTo>
                            <a:pt x="95" y="17"/>
                          </a:lnTo>
                          <a:lnTo>
                            <a:pt x="85" y="9"/>
                          </a:lnTo>
                          <a:lnTo>
                            <a:pt x="75" y="3"/>
                          </a:lnTo>
                          <a:lnTo>
                            <a:pt x="65" y="1"/>
                          </a:lnTo>
                          <a:lnTo>
                            <a:pt x="50" y="0"/>
                          </a:lnTo>
                          <a:lnTo>
                            <a:pt x="29" y="3"/>
                          </a:lnTo>
                          <a:lnTo>
                            <a:pt x="19" y="9"/>
                          </a:lnTo>
                          <a:lnTo>
                            <a:pt x="8" y="15"/>
                          </a:lnTo>
                          <a:lnTo>
                            <a:pt x="0" y="22"/>
                          </a:lnTo>
                          <a:lnTo>
                            <a:pt x="11" y="26"/>
                          </a:lnTo>
                          <a:lnTo>
                            <a:pt x="28" y="31"/>
                          </a:lnTo>
                          <a:lnTo>
                            <a:pt x="47" y="32"/>
                          </a:lnTo>
                          <a:lnTo>
                            <a:pt x="67" y="31"/>
                          </a:lnTo>
                          <a:lnTo>
                            <a:pt x="84" y="29"/>
                          </a:lnTo>
                          <a:lnTo>
                            <a:pt x="103" y="25"/>
                          </a:lnTo>
                          <a:close/>
                        </a:path>
                      </a:pathLst>
                    </a:custGeom>
                    <a:solidFill>
                      <a:srgbClr val="FFFFFF"/>
                    </a:solidFill>
                    <a:ln w="7938">
                      <a:solidFill>
                        <a:srgbClr val="000000"/>
                      </a:solidFill>
                      <a:prstDash val="solid"/>
                      <a:round/>
                      <a:headEnd/>
                      <a:tailEnd/>
                    </a:ln>
                  </p:spPr>
                  <p:txBody>
                    <a:bodyPr/>
                    <a:lstStyle/>
                    <a:p>
                      <a:endParaRPr lang="fr-FR"/>
                    </a:p>
                  </p:txBody>
                </p:sp>
              </p:grpSp>
            </p:grpSp>
            <p:sp>
              <p:nvSpPr>
                <p:cNvPr id="147513" name="Freeform 57"/>
                <p:cNvSpPr>
                  <a:spLocks/>
                </p:cNvSpPr>
                <p:nvPr/>
              </p:nvSpPr>
              <p:spPr bwMode="auto">
                <a:xfrm>
                  <a:off x="1155" y="1926"/>
                  <a:ext cx="74" cy="23"/>
                </a:xfrm>
                <a:custGeom>
                  <a:avLst/>
                  <a:gdLst/>
                  <a:ahLst/>
                  <a:cxnLst>
                    <a:cxn ang="0">
                      <a:pos x="0" y="5"/>
                    </a:cxn>
                    <a:cxn ang="0">
                      <a:pos x="20" y="3"/>
                    </a:cxn>
                    <a:cxn ang="0">
                      <a:pos x="32" y="2"/>
                    </a:cxn>
                    <a:cxn ang="0">
                      <a:pos x="46" y="0"/>
                    </a:cxn>
                    <a:cxn ang="0">
                      <a:pos x="60" y="0"/>
                    </a:cxn>
                    <a:cxn ang="0">
                      <a:pos x="79" y="5"/>
                    </a:cxn>
                    <a:cxn ang="0">
                      <a:pos x="93" y="0"/>
                    </a:cxn>
                    <a:cxn ang="0">
                      <a:pos x="107" y="0"/>
                    </a:cxn>
                    <a:cxn ang="0">
                      <a:pos x="126" y="0"/>
                    </a:cxn>
                    <a:cxn ang="0">
                      <a:pos x="149" y="5"/>
                    </a:cxn>
                    <a:cxn ang="0">
                      <a:pos x="146" y="11"/>
                    </a:cxn>
                    <a:cxn ang="0">
                      <a:pos x="140" y="20"/>
                    </a:cxn>
                    <a:cxn ang="0">
                      <a:pos x="135" y="33"/>
                    </a:cxn>
                    <a:cxn ang="0">
                      <a:pos x="127" y="39"/>
                    </a:cxn>
                    <a:cxn ang="0">
                      <a:pos x="112" y="45"/>
                    </a:cxn>
                    <a:cxn ang="0">
                      <a:pos x="93" y="45"/>
                    </a:cxn>
                    <a:cxn ang="0">
                      <a:pos x="66" y="45"/>
                    </a:cxn>
                    <a:cxn ang="0">
                      <a:pos x="43" y="44"/>
                    </a:cxn>
                    <a:cxn ang="0">
                      <a:pos x="28" y="40"/>
                    </a:cxn>
                    <a:cxn ang="0">
                      <a:pos x="15" y="31"/>
                    </a:cxn>
                    <a:cxn ang="0">
                      <a:pos x="14" y="26"/>
                    </a:cxn>
                    <a:cxn ang="0">
                      <a:pos x="9" y="19"/>
                    </a:cxn>
                    <a:cxn ang="0">
                      <a:pos x="0" y="5"/>
                    </a:cxn>
                  </a:cxnLst>
                  <a:rect l="0" t="0" r="r" b="b"/>
                  <a:pathLst>
                    <a:path w="149" h="45">
                      <a:moveTo>
                        <a:pt x="0" y="5"/>
                      </a:moveTo>
                      <a:lnTo>
                        <a:pt x="20" y="3"/>
                      </a:lnTo>
                      <a:lnTo>
                        <a:pt x="32" y="2"/>
                      </a:lnTo>
                      <a:lnTo>
                        <a:pt x="46" y="0"/>
                      </a:lnTo>
                      <a:lnTo>
                        <a:pt x="60" y="0"/>
                      </a:lnTo>
                      <a:lnTo>
                        <a:pt x="79" y="5"/>
                      </a:lnTo>
                      <a:lnTo>
                        <a:pt x="93" y="0"/>
                      </a:lnTo>
                      <a:lnTo>
                        <a:pt x="107" y="0"/>
                      </a:lnTo>
                      <a:lnTo>
                        <a:pt x="126" y="0"/>
                      </a:lnTo>
                      <a:lnTo>
                        <a:pt x="149" y="5"/>
                      </a:lnTo>
                      <a:lnTo>
                        <a:pt x="146" y="11"/>
                      </a:lnTo>
                      <a:lnTo>
                        <a:pt x="140" y="20"/>
                      </a:lnTo>
                      <a:lnTo>
                        <a:pt x="135" y="33"/>
                      </a:lnTo>
                      <a:lnTo>
                        <a:pt x="127" y="39"/>
                      </a:lnTo>
                      <a:lnTo>
                        <a:pt x="112" y="45"/>
                      </a:lnTo>
                      <a:lnTo>
                        <a:pt x="93" y="45"/>
                      </a:lnTo>
                      <a:lnTo>
                        <a:pt x="66" y="45"/>
                      </a:lnTo>
                      <a:lnTo>
                        <a:pt x="43" y="44"/>
                      </a:lnTo>
                      <a:lnTo>
                        <a:pt x="28" y="40"/>
                      </a:lnTo>
                      <a:lnTo>
                        <a:pt x="15" y="31"/>
                      </a:lnTo>
                      <a:lnTo>
                        <a:pt x="14" y="26"/>
                      </a:lnTo>
                      <a:lnTo>
                        <a:pt x="9" y="19"/>
                      </a:lnTo>
                      <a:lnTo>
                        <a:pt x="0" y="5"/>
                      </a:lnTo>
                      <a:close/>
                    </a:path>
                  </a:pathLst>
                </a:custGeom>
                <a:solidFill>
                  <a:srgbClr val="FFFFFF"/>
                </a:solidFill>
                <a:ln w="7938">
                  <a:solidFill>
                    <a:srgbClr val="000000"/>
                  </a:solidFill>
                  <a:prstDash val="solid"/>
                  <a:round/>
                  <a:headEnd/>
                  <a:tailEnd/>
                </a:ln>
              </p:spPr>
              <p:txBody>
                <a:bodyPr/>
                <a:lstStyle/>
                <a:p>
                  <a:endParaRPr lang="fr-FR"/>
                </a:p>
              </p:txBody>
            </p:sp>
            <p:sp>
              <p:nvSpPr>
                <p:cNvPr id="147514" name="Freeform 58"/>
                <p:cNvSpPr>
                  <a:spLocks/>
                </p:cNvSpPr>
                <p:nvPr/>
              </p:nvSpPr>
              <p:spPr bwMode="auto">
                <a:xfrm>
                  <a:off x="1170" y="1874"/>
                  <a:ext cx="47" cy="17"/>
                </a:xfrm>
                <a:custGeom>
                  <a:avLst/>
                  <a:gdLst/>
                  <a:ahLst/>
                  <a:cxnLst>
                    <a:cxn ang="0">
                      <a:pos x="5" y="0"/>
                    </a:cxn>
                    <a:cxn ang="0">
                      <a:pos x="2" y="9"/>
                    </a:cxn>
                    <a:cxn ang="0">
                      <a:pos x="0" y="19"/>
                    </a:cxn>
                    <a:cxn ang="0">
                      <a:pos x="3" y="23"/>
                    </a:cxn>
                    <a:cxn ang="0">
                      <a:pos x="11" y="28"/>
                    </a:cxn>
                    <a:cxn ang="0">
                      <a:pos x="20" y="30"/>
                    </a:cxn>
                    <a:cxn ang="0">
                      <a:pos x="33" y="33"/>
                    </a:cxn>
                    <a:cxn ang="0">
                      <a:pos x="50" y="34"/>
                    </a:cxn>
                    <a:cxn ang="0">
                      <a:pos x="62" y="34"/>
                    </a:cxn>
                    <a:cxn ang="0">
                      <a:pos x="69" y="33"/>
                    </a:cxn>
                    <a:cxn ang="0">
                      <a:pos x="78" y="30"/>
                    </a:cxn>
                    <a:cxn ang="0">
                      <a:pos x="86" y="28"/>
                    </a:cxn>
                    <a:cxn ang="0">
                      <a:pos x="93" y="22"/>
                    </a:cxn>
                    <a:cxn ang="0">
                      <a:pos x="95" y="16"/>
                    </a:cxn>
                    <a:cxn ang="0">
                      <a:pos x="93" y="3"/>
                    </a:cxn>
                    <a:cxn ang="0">
                      <a:pos x="90" y="0"/>
                    </a:cxn>
                  </a:cxnLst>
                  <a:rect l="0" t="0" r="r" b="b"/>
                  <a:pathLst>
                    <a:path w="95" h="34">
                      <a:moveTo>
                        <a:pt x="5" y="0"/>
                      </a:moveTo>
                      <a:lnTo>
                        <a:pt x="2" y="9"/>
                      </a:lnTo>
                      <a:lnTo>
                        <a:pt x="0" y="19"/>
                      </a:lnTo>
                      <a:lnTo>
                        <a:pt x="3" y="23"/>
                      </a:lnTo>
                      <a:lnTo>
                        <a:pt x="11" y="28"/>
                      </a:lnTo>
                      <a:lnTo>
                        <a:pt x="20" y="30"/>
                      </a:lnTo>
                      <a:lnTo>
                        <a:pt x="33" y="33"/>
                      </a:lnTo>
                      <a:lnTo>
                        <a:pt x="50" y="34"/>
                      </a:lnTo>
                      <a:lnTo>
                        <a:pt x="62" y="34"/>
                      </a:lnTo>
                      <a:lnTo>
                        <a:pt x="69" y="33"/>
                      </a:lnTo>
                      <a:lnTo>
                        <a:pt x="78" y="30"/>
                      </a:lnTo>
                      <a:lnTo>
                        <a:pt x="86" y="28"/>
                      </a:lnTo>
                      <a:lnTo>
                        <a:pt x="93" y="22"/>
                      </a:lnTo>
                      <a:lnTo>
                        <a:pt x="95" y="16"/>
                      </a:lnTo>
                      <a:lnTo>
                        <a:pt x="93" y="3"/>
                      </a:lnTo>
                      <a:lnTo>
                        <a:pt x="90" y="0"/>
                      </a:lnTo>
                    </a:path>
                  </a:pathLst>
                </a:custGeom>
                <a:noFill/>
                <a:ln w="7938">
                  <a:solidFill>
                    <a:srgbClr val="000000"/>
                  </a:solidFill>
                  <a:prstDash val="solid"/>
                  <a:round/>
                  <a:headEnd/>
                  <a:tailEnd/>
                </a:ln>
              </p:spPr>
              <p:txBody>
                <a:bodyPr/>
                <a:lstStyle/>
                <a:p>
                  <a:endParaRPr lang="fr-FR"/>
                </a:p>
              </p:txBody>
            </p:sp>
          </p:grpSp>
        </p:grpSp>
      </p:grpSp>
      <p:sp>
        <p:nvSpPr>
          <p:cNvPr id="147545" name="Freeform 89" descr="Sphères"/>
          <p:cNvSpPr>
            <a:spLocks/>
          </p:cNvSpPr>
          <p:nvPr/>
        </p:nvSpPr>
        <p:spPr bwMode="auto">
          <a:xfrm>
            <a:off x="965200" y="3035300"/>
            <a:ext cx="723900" cy="3365500"/>
          </a:xfrm>
          <a:custGeom>
            <a:avLst/>
            <a:gdLst/>
            <a:ahLst/>
            <a:cxnLst>
              <a:cxn ang="0">
                <a:pos x="112" y="8"/>
              </a:cxn>
              <a:cxn ang="0">
                <a:pos x="400" y="152"/>
              </a:cxn>
              <a:cxn ang="0">
                <a:pos x="448" y="488"/>
              </a:cxn>
              <a:cxn ang="0">
                <a:pos x="448" y="680"/>
              </a:cxn>
              <a:cxn ang="0">
                <a:pos x="448" y="920"/>
              </a:cxn>
              <a:cxn ang="0">
                <a:pos x="448" y="1112"/>
              </a:cxn>
              <a:cxn ang="0">
                <a:pos x="448" y="1208"/>
              </a:cxn>
              <a:cxn ang="0">
                <a:pos x="400" y="1304"/>
              </a:cxn>
              <a:cxn ang="0">
                <a:pos x="400" y="1448"/>
              </a:cxn>
              <a:cxn ang="0">
                <a:pos x="400" y="1592"/>
              </a:cxn>
              <a:cxn ang="0">
                <a:pos x="352" y="1736"/>
              </a:cxn>
              <a:cxn ang="0">
                <a:pos x="400" y="1928"/>
              </a:cxn>
              <a:cxn ang="0">
                <a:pos x="352" y="2072"/>
              </a:cxn>
              <a:cxn ang="0">
                <a:pos x="160" y="2072"/>
              </a:cxn>
              <a:cxn ang="0">
                <a:pos x="256" y="1784"/>
              </a:cxn>
              <a:cxn ang="0">
                <a:pos x="112" y="1400"/>
              </a:cxn>
              <a:cxn ang="0">
                <a:pos x="160" y="1160"/>
              </a:cxn>
              <a:cxn ang="0">
                <a:pos x="112" y="920"/>
              </a:cxn>
              <a:cxn ang="0">
                <a:pos x="16" y="584"/>
              </a:cxn>
              <a:cxn ang="0">
                <a:pos x="16" y="392"/>
              </a:cxn>
              <a:cxn ang="0">
                <a:pos x="112" y="104"/>
              </a:cxn>
              <a:cxn ang="0">
                <a:pos x="112" y="8"/>
              </a:cxn>
            </a:cxnLst>
            <a:rect l="0" t="0" r="r" b="b"/>
            <a:pathLst>
              <a:path w="456" h="2120">
                <a:moveTo>
                  <a:pt x="112" y="8"/>
                </a:moveTo>
                <a:cubicBezTo>
                  <a:pt x="160" y="16"/>
                  <a:pt x="344" y="72"/>
                  <a:pt x="400" y="152"/>
                </a:cubicBezTo>
                <a:cubicBezTo>
                  <a:pt x="456" y="232"/>
                  <a:pt x="440" y="400"/>
                  <a:pt x="448" y="488"/>
                </a:cubicBezTo>
                <a:cubicBezTo>
                  <a:pt x="456" y="576"/>
                  <a:pt x="448" y="608"/>
                  <a:pt x="448" y="680"/>
                </a:cubicBezTo>
                <a:cubicBezTo>
                  <a:pt x="448" y="752"/>
                  <a:pt x="448" y="848"/>
                  <a:pt x="448" y="920"/>
                </a:cubicBezTo>
                <a:cubicBezTo>
                  <a:pt x="448" y="992"/>
                  <a:pt x="448" y="1064"/>
                  <a:pt x="448" y="1112"/>
                </a:cubicBezTo>
                <a:cubicBezTo>
                  <a:pt x="448" y="1160"/>
                  <a:pt x="456" y="1176"/>
                  <a:pt x="448" y="1208"/>
                </a:cubicBezTo>
                <a:cubicBezTo>
                  <a:pt x="440" y="1240"/>
                  <a:pt x="408" y="1264"/>
                  <a:pt x="400" y="1304"/>
                </a:cubicBezTo>
                <a:cubicBezTo>
                  <a:pt x="392" y="1344"/>
                  <a:pt x="400" y="1400"/>
                  <a:pt x="400" y="1448"/>
                </a:cubicBezTo>
                <a:cubicBezTo>
                  <a:pt x="400" y="1496"/>
                  <a:pt x="408" y="1544"/>
                  <a:pt x="400" y="1592"/>
                </a:cubicBezTo>
                <a:cubicBezTo>
                  <a:pt x="392" y="1640"/>
                  <a:pt x="352" y="1680"/>
                  <a:pt x="352" y="1736"/>
                </a:cubicBezTo>
                <a:cubicBezTo>
                  <a:pt x="352" y="1792"/>
                  <a:pt x="400" y="1872"/>
                  <a:pt x="400" y="1928"/>
                </a:cubicBezTo>
                <a:cubicBezTo>
                  <a:pt x="400" y="1984"/>
                  <a:pt x="392" y="2048"/>
                  <a:pt x="352" y="2072"/>
                </a:cubicBezTo>
                <a:cubicBezTo>
                  <a:pt x="312" y="2096"/>
                  <a:pt x="176" y="2120"/>
                  <a:pt x="160" y="2072"/>
                </a:cubicBezTo>
                <a:cubicBezTo>
                  <a:pt x="144" y="2024"/>
                  <a:pt x="264" y="1896"/>
                  <a:pt x="256" y="1784"/>
                </a:cubicBezTo>
                <a:cubicBezTo>
                  <a:pt x="248" y="1672"/>
                  <a:pt x="128" y="1504"/>
                  <a:pt x="112" y="1400"/>
                </a:cubicBezTo>
                <a:cubicBezTo>
                  <a:pt x="96" y="1296"/>
                  <a:pt x="160" y="1240"/>
                  <a:pt x="160" y="1160"/>
                </a:cubicBezTo>
                <a:cubicBezTo>
                  <a:pt x="160" y="1080"/>
                  <a:pt x="136" y="1016"/>
                  <a:pt x="112" y="920"/>
                </a:cubicBezTo>
                <a:cubicBezTo>
                  <a:pt x="88" y="824"/>
                  <a:pt x="32" y="672"/>
                  <a:pt x="16" y="584"/>
                </a:cubicBezTo>
                <a:cubicBezTo>
                  <a:pt x="0" y="496"/>
                  <a:pt x="0" y="472"/>
                  <a:pt x="16" y="392"/>
                </a:cubicBezTo>
                <a:cubicBezTo>
                  <a:pt x="32" y="312"/>
                  <a:pt x="96" y="168"/>
                  <a:pt x="112" y="104"/>
                </a:cubicBezTo>
                <a:cubicBezTo>
                  <a:pt x="128" y="40"/>
                  <a:pt x="64" y="0"/>
                  <a:pt x="112" y="8"/>
                </a:cubicBezTo>
                <a:close/>
              </a:path>
            </a:pathLst>
          </a:custGeom>
          <a:pattFill prst="sphere">
            <a:fgClr>
              <a:schemeClr val="accent1"/>
            </a:fgClr>
            <a:bgClr>
              <a:schemeClr val="bg1"/>
            </a:bgClr>
          </a:pattFill>
          <a:ln w="9525">
            <a:solidFill>
              <a:schemeClr val="tx1"/>
            </a:solidFill>
            <a:round/>
            <a:headEnd/>
            <a:tailEnd/>
          </a:ln>
          <a:effectLst/>
        </p:spPr>
        <p:txBody>
          <a:bodyPr wrap="none" anchor="ctr"/>
          <a:lstStyle/>
          <a:p>
            <a:endParaRPr lang="fr-FR"/>
          </a:p>
        </p:txBody>
      </p:sp>
      <p:sp>
        <p:nvSpPr>
          <p:cNvPr id="147546" name="Freeform 90" descr="Sphères"/>
          <p:cNvSpPr>
            <a:spLocks/>
          </p:cNvSpPr>
          <p:nvPr/>
        </p:nvSpPr>
        <p:spPr bwMode="auto">
          <a:xfrm>
            <a:off x="292100" y="1651000"/>
            <a:ext cx="1270000" cy="2578100"/>
          </a:xfrm>
          <a:custGeom>
            <a:avLst/>
            <a:gdLst/>
            <a:ahLst/>
            <a:cxnLst>
              <a:cxn ang="0">
                <a:pos x="488" y="736"/>
              </a:cxn>
              <a:cxn ang="0">
                <a:pos x="584" y="592"/>
              </a:cxn>
              <a:cxn ang="0">
                <a:pos x="680" y="208"/>
              </a:cxn>
              <a:cxn ang="0">
                <a:pos x="776" y="16"/>
              </a:cxn>
              <a:cxn ang="0">
                <a:pos x="536" y="112"/>
              </a:cxn>
              <a:cxn ang="0">
                <a:pos x="440" y="112"/>
              </a:cxn>
              <a:cxn ang="0">
                <a:pos x="296" y="160"/>
              </a:cxn>
              <a:cxn ang="0">
                <a:pos x="200" y="352"/>
              </a:cxn>
              <a:cxn ang="0">
                <a:pos x="200" y="448"/>
              </a:cxn>
              <a:cxn ang="0">
                <a:pos x="152" y="592"/>
              </a:cxn>
              <a:cxn ang="0">
                <a:pos x="152" y="736"/>
              </a:cxn>
              <a:cxn ang="0">
                <a:pos x="56" y="880"/>
              </a:cxn>
              <a:cxn ang="0">
                <a:pos x="8" y="1168"/>
              </a:cxn>
              <a:cxn ang="0">
                <a:pos x="56" y="1360"/>
              </a:cxn>
              <a:cxn ang="0">
                <a:pos x="8" y="1456"/>
              </a:cxn>
              <a:cxn ang="0">
                <a:pos x="104" y="1600"/>
              </a:cxn>
              <a:cxn ang="0">
                <a:pos x="200" y="1600"/>
              </a:cxn>
              <a:cxn ang="0">
                <a:pos x="248" y="1552"/>
              </a:cxn>
              <a:cxn ang="0">
                <a:pos x="152" y="1504"/>
              </a:cxn>
              <a:cxn ang="0">
                <a:pos x="152" y="1456"/>
              </a:cxn>
              <a:cxn ang="0">
                <a:pos x="200" y="1456"/>
              </a:cxn>
              <a:cxn ang="0">
                <a:pos x="200" y="1504"/>
              </a:cxn>
              <a:cxn ang="0">
                <a:pos x="248" y="1456"/>
              </a:cxn>
              <a:cxn ang="0">
                <a:pos x="152" y="1264"/>
              </a:cxn>
              <a:cxn ang="0">
                <a:pos x="200" y="1168"/>
              </a:cxn>
              <a:cxn ang="0">
                <a:pos x="296" y="976"/>
              </a:cxn>
              <a:cxn ang="0">
                <a:pos x="296" y="928"/>
              </a:cxn>
              <a:cxn ang="0">
                <a:pos x="344" y="736"/>
              </a:cxn>
              <a:cxn ang="0">
                <a:pos x="392" y="688"/>
              </a:cxn>
              <a:cxn ang="0">
                <a:pos x="440" y="592"/>
              </a:cxn>
              <a:cxn ang="0">
                <a:pos x="488" y="736"/>
              </a:cxn>
            </a:cxnLst>
            <a:rect l="0" t="0" r="r" b="b"/>
            <a:pathLst>
              <a:path w="800" h="1624">
                <a:moveTo>
                  <a:pt x="488" y="736"/>
                </a:moveTo>
                <a:cubicBezTo>
                  <a:pt x="512" y="736"/>
                  <a:pt x="552" y="680"/>
                  <a:pt x="584" y="592"/>
                </a:cubicBezTo>
                <a:cubicBezTo>
                  <a:pt x="616" y="504"/>
                  <a:pt x="648" y="304"/>
                  <a:pt x="680" y="208"/>
                </a:cubicBezTo>
                <a:cubicBezTo>
                  <a:pt x="712" y="112"/>
                  <a:pt x="800" y="32"/>
                  <a:pt x="776" y="16"/>
                </a:cubicBezTo>
                <a:cubicBezTo>
                  <a:pt x="752" y="0"/>
                  <a:pt x="592" y="96"/>
                  <a:pt x="536" y="112"/>
                </a:cubicBezTo>
                <a:cubicBezTo>
                  <a:pt x="480" y="128"/>
                  <a:pt x="480" y="104"/>
                  <a:pt x="440" y="112"/>
                </a:cubicBezTo>
                <a:cubicBezTo>
                  <a:pt x="400" y="120"/>
                  <a:pt x="336" y="120"/>
                  <a:pt x="296" y="160"/>
                </a:cubicBezTo>
                <a:cubicBezTo>
                  <a:pt x="256" y="200"/>
                  <a:pt x="216" y="304"/>
                  <a:pt x="200" y="352"/>
                </a:cubicBezTo>
                <a:cubicBezTo>
                  <a:pt x="184" y="400"/>
                  <a:pt x="208" y="408"/>
                  <a:pt x="200" y="448"/>
                </a:cubicBezTo>
                <a:cubicBezTo>
                  <a:pt x="192" y="488"/>
                  <a:pt x="160" y="544"/>
                  <a:pt x="152" y="592"/>
                </a:cubicBezTo>
                <a:cubicBezTo>
                  <a:pt x="144" y="640"/>
                  <a:pt x="168" y="688"/>
                  <a:pt x="152" y="736"/>
                </a:cubicBezTo>
                <a:cubicBezTo>
                  <a:pt x="136" y="784"/>
                  <a:pt x="80" y="808"/>
                  <a:pt x="56" y="880"/>
                </a:cubicBezTo>
                <a:cubicBezTo>
                  <a:pt x="32" y="952"/>
                  <a:pt x="8" y="1088"/>
                  <a:pt x="8" y="1168"/>
                </a:cubicBezTo>
                <a:cubicBezTo>
                  <a:pt x="8" y="1248"/>
                  <a:pt x="56" y="1312"/>
                  <a:pt x="56" y="1360"/>
                </a:cubicBezTo>
                <a:cubicBezTo>
                  <a:pt x="56" y="1408"/>
                  <a:pt x="0" y="1416"/>
                  <a:pt x="8" y="1456"/>
                </a:cubicBezTo>
                <a:cubicBezTo>
                  <a:pt x="16" y="1496"/>
                  <a:pt x="72" y="1576"/>
                  <a:pt x="104" y="1600"/>
                </a:cubicBezTo>
                <a:cubicBezTo>
                  <a:pt x="136" y="1624"/>
                  <a:pt x="176" y="1608"/>
                  <a:pt x="200" y="1600"/>
                </a:cubicBezTo>
                <a:cubicBezTo>
                  <a:pt x="224" y="1592"/>
                  <a:pt x="256" y="1568"/>
                  <a:pt x="248" y="1552"/>
                </a:cubicBezTo>
                <a:cubicBezTo>
                  <a:pt x="240" y="1536"/>
                  <a:pt x="168" y="1520"/>
                  <a:pt x="152" y="1504"/>
                </a:cubicBezTo>
                <a:cubicBezTo>
                  <a:pt x="136" y="1488"/>
                  <a:pt x="144" y="1464"/>
                  <a:pt x="152" y="1456"/>
                </a:cubicBezTo>
                <a:cubicBezTo>
                  <a:pt x="160" y="1448"/>
                  <a:pt x="192" y="1448"/>
                  <a:pt x="200" y="1456"/>
                </a:cubicBezTo>
                <a:cubicBezTo>
                  <a:pt x="208" y="1464"/>
                  <a:pt x="192" y="1504"/>
                  <a:pt x="200" y="1504"/>
                </a:cubicBezTo>
                <a:cubicBezTo>
                  <a:pt x="208" y="1504"/>
                  <a:pt x="256" y="1496"/>
                  <a:pt x="248" y="1456"/>
                </a:cubicBezTo>
                <a:cubicBezTo>
                  <a:pt x="240" y="1416"/>
                  <a:pt x="160" y="1312"/>
                  <a:pt x="152" y="1264"/>
                </a:cubicBezTo>
                <a:cubicBezTo>
                  <a:pt x="144" y="1216"/>
                  <a:pt x="176" y="1216"/>
                  <a:pt x="200" y="1168"/>
                </a:cubicBezTo>
                <a:cubicBezTo>
                  <a:pt x="224" y="1120"/>
                  <a:pt x="280" y="1016"/>
                  <a:pt x="296" y="976"/>
                </a:cubicBezTo>
                <a:cubicBezTo>
                  <a:pt x="312" y="936"/>
                  <a:pt x="288" y="968"/>
                  <a:pt x="296" y="928"/>
                </a:cubicBezTo>
                <a:cubicBezTo>
                  <a:pt x="304" y="888"/>
                  <a:pt x="328" y="776"/>
                  <a:pt x="344" y="736"/>
                </a:cubicBezTo>
                <a:cubicBezTo>
                  <a:pt x="360" y="696"/>
                  <a:pt x="376" y="712"/>
                  <a:pt x="392" y="688"/>
                </a:cubicBezTo>
                <a:cubicBezTo>
                  <a:pt x="408" y="664"/>
                  <a:pt x="424" y="584"/>
                  <a:pt x="440" y="592"/>
                </a:cubicBezTo>
                <a:cubicBezTo>
                  <a:pt x="456" y="600"/>
                  <a:pt x="464" y="736"/>
                  <a:pt x="488" y="736"/>
                </a:cubicBezTo>
                <a:close/>
              </a:path>
            </a:pathLst>
          </a:custGeom>
          <a:pattFill prst="sphere">
            <a:fgClr>
              <a:srgbClr val="FF0000"/>
            </a:fgClr>
            <a:bgClr>
              <a:schemeClr val="bg1"/>
            </a:bgClr>
          </a:pattFill>
          <a:ln w="9525">
            <a:solidFill>
              <a:schemeClr val="tx1"/>
            </a:solidFill>
            <a:round/>
            <a:headEnd/>
            <a:tailEnd/>
          </a:ln>
          <a:effectLst/>
        </p:spPr>
        <p:txBody>
          <a:bodyPr wrap="none" anchor="ctr"/>
          <a:lstStyle/>
          <a:p>
            <a:endParaRPr lang="fr-FR"/>
          </a:p>
        </p:txBody>
      </p:sp>
      <p:sp>
        <p:nvSpPr>
          <p:cNvPr id="147547" name="Freeform 91" descr="Sphères"/>
          <p:cNvSpPr>
            <a:spLocks/>
          </p:cNvSpPr>
          <p:nvPr/>
        </p:nvSpPr>
        <p:spPr bwMode="auto">
          <a:xfrm>
            <a:off x="1714500" y="749300"/>
            <a:ext cx="444500" cy="1028700"/>
          </a:xfrm>
          <a:custGeom>
            <a:avLst/>
            <a:gdLst/>
            <a:ahLst/>
            <a:cxnLst>
              <a:cxn ang="0">
                <a:pos x="24" y="56"/>
              </a:cxn>
              <a:cxn ang="0">
                <a:pos x="24" y="248"/>
              </a:cxn>
              <a:cxn ang="0">
                <a:pos x="24" y="392"/>
              </a:cxn>
              <a:cxn ang="0">
                <a:pos x="24" y="584"/>
              </a:cxn>
              <a:cxn ang="0">
                <a:pos x="168" y="632"/>
              </a:cxn>
              <a:cxn ang="0">
                <a:pos x="216" y="632"/>
              </a:cxn>
              <a:cxn ang="0">
                <a:pos x="168" y="536"/>
              </a:cxn>
              <a:cxn ang="0">
                <a:pos x="168" y="440"/>
              </a:cxn>
              <a:cxn ang="0">
                <a:pos x="264" y="344"/>
              </a:cxn>
              <a:cxn ang="0">
                <a:pos x="264" y="248"/>
              </a:cxn>
              <a:cxn ang="0">
                <a:pos x="216" y="104"/>
              </a:cxn>
              <a:cxn ang="0">
                <a:pos x="72" y="8"/>
              </a:cxn>
              <a:cxn ang="0">
                <a:pos x="24" y="56"/>
              </a:cxn>
            </a:cxnLst>
            <a:rect l="0" t="0" r="r" b="b"/>
            <a:pathLst>
              <a:path w="280" h="648">
                <a:moveTo>
                  <a:pt x="24" y="56"/>
                </a:moveTo>
                <a:cubicBezTo>
                  <a:pt x="16" y="96"/>
                  <a:pt x="24" y="192"/>
                  <a:pt x="24" y="248"/>
                </a:cubicBezTo>
                <a:cubicBezTo>
                  <a:pt x="24" y="304"/>
                  <a:pt x="24" y="336"/>
                  <a:pt x="24" y="392"/>
                </a:cubicBezTo>
                <a:cubicBezTo>
                  <a:pt x="24" y="448"/>
                  <a:pt x="0" y="544"/>
                  <a:pt x="24" y="584"/>
                </a:cubicBezTo>
                <a:cubicBezTo>
                  <a:pt x="48" y="624"/>
                  <a:pt x="136" y="624"/>
                  <a:pt x="168" y="632"/>
                </a:cubicBezTo>
                <a:cubicBezTo>
                  <a:pt x="200" y="640"/>
                  <a:pt x="216" y="648"/>
                  <a:pt x="216" y="632"/>
                </a:cubicBezTo>
                <a:cubicBezTo>
                  <a:pt x="216" y="616"/>
                  <a:pt x="176" y="568"/>
                  <a:pt x="168" y="536"/>
                </a:cubicBezTo>
                <a:cubicBezTo>
                  <a:pt x="160" y="504"/>
                  <a:pt x="152" y="472"/>
                  <a:pt x="168" y="440"/>
                </a:cubicBezTo>
                <a:cubicBezTo>
                  <a:pt x="184" y="408"/>
                  <a:pt x="248" y="376"/>
                  <a:pt x="264" y="344"/>
                </a:cubicBezTo>
                <a:cubicBezTo>
                  <a:pt x="280" y="312"/>
                  <a:pt x="272" y="288"/>
                  <a:pt x="264" y="248"/>
                </a:cubicBezTo>
                <a:cubicBezTo>
                  <a:pt x="256" y="208"/>
                  <a:pt x="248" y="144"/>
                  <a:pt x="216" y="104"/>
                </a:cubicBezTo>
                <a:cubicBezTo>
                  <a:pt x="184" y="64"/>
                  <a:pt x="104" y="16"/>
                  <a:pt x="72" y="8"/>
                </a:cubicBezTo>
                <a:cubicBezTo>
                  <a:pt x="40" y="0"/>
                  <a:pt x="32" y="16"/>
                  <a:pt x="24" y="56"/>
                </a:cubicBezTo>
                <a:close/>
              </a:path>
            </a:pathLst>
          </a:custGeom>
          <a:pattFill prst="sphere">
            <a:fgClr>
              <a:srgbClr val="FFCC00"/>
            </a:fgClr>
            <a:bgClr>
              <a:schemeClr val="bg1"/>
            </a:bgClr>
          </a:pattFill>
          <a:ln w="9525">
            <a:solidFill>
              <a:schemeClr val="tx1"/>
            </a:solidFill>
            <a:round/>
            <a:headEnd/>
            <a:tailEnd/>
          </a:ln>
          <a:effectLst/>
        </p:spPr>
        <p:txBody>
          <a:bodyPr wrap="none" anchor="ctr"/>
          <a:lstStyle/>
          <a:p>
            <a:endParaRPr lang="fr-FR"/>
          </a:p>
        </p:txBody>
      </p:sp>
      <p:grpSp>
        <p:nvGrpSpPr>
          <p:cNvPr id="147551" name="Group 95"/>
          <p:cNvGrpSpPr>
            <a:grpSpLocks/>
          </p:cNvGrpSpPr>
          <p:nvPr/>
        </p:nvGrpSpPr>
        <p:grpSpPr bwMode="auto">
          <a:xfrm>
            <a:off x="304800" y="762000"/>
            <a:ext cx="1866900" cy="5651500"/>
            <a:chOff x="280" y="568"/>
            <a:chExt cx="1176" cy="3560"/>
          </a:xfrm>
        </p:grpSpPr>
        <p:sp>
          <p:nvSpPr>
            <p:cNvPr id="147548" name="Freeform 92" descr="Sphères"/>
            <p:cNvSpPr>
              <a:spLocks/>
            </p:cNvSpPr>
            <p:nvPr/>
          </p:nvSpPr>
          <p:spPr bwMode="auto">
            <a:xfrm>
              <a:off x="704" y="2008"/>
              <a:ext cx="456" cy="2120"/>
            </a:xfrm>
            <a:custGeom>
              <a:avLst/>
              <a:gdLst/>
              <a:ahLst/>
              <a:cxnLst>
                <a:cxn ang="0">
                  <a:pos x="112" y="8"/>
                </a:cxn>
                <a:cxn ang="0">
                  <a:pos x="400" y="152"/>
                </a:cxn>
                <a:cxn ang="0">
                  <a:pos x="448" y="488"/>
                </a:cxn>
                <a:cxn ang="0">
                  <a:pos x="448" y="680"/>
                </a:cxn>
                <a:cxn ang="0">
                  <a:pos x="448" y="920"/>
                </a:cxn>
                <a:cxn ang="0">
                  <a:pos x="448" y="1112"/>
                </a:cxn>
                <a:cxn ang="0">
                  <a:pos x="448" y="1208"/>
                </a:cxn>
                <a:cxn ang="0">
                  <a:pos x="400" y="1304"/>
                </a:cxn>
                <a:cxn ang="0">
                  <a:pos x="400" y="1448"/>
                </a:cxn>
                <a:cxn ang="0">
                  <a:pos x="400" y="1592"/>
                </a:cxn>
                <a:cxn ang="0">
                  <a:pos x="352" y="1736"/>
                </a:cxn>
                <a:cxn ang="0">
                  <a:pos x="400" y="1928"/>
                </a:cxn>
                <a:cxn ang="0">
                  <a:pos x="352" y="2072"/>
                </a:cxn>
                <a:cxn ang="0">
                  <a:pos x="160" y="2072"/>
                </a:cxn>
                <a:cxn ang="0">
                  <a:pos x="256" y="1784"/>
                </a:cxn>
                <a:cxn ang="0">
                  <a:pos x="112" y="1400"/>
                </a:cxn>
                <a:cxn ang="0">
                  <a:pos x="160" y="1160"/>
                </a:cxn>
                <a:cxn ang="0">
                  <a:pos x="112" y="920"/>
                </a:cxn>
                <a:cxn ang="0">
                  <a:pos x="16" y="584"/>
                </a:cxn>
                <a:cxn ang="0">
                  <a:pos x="16" y="392"/>
                </a:cxn>
                <a:cxn ang="0">
                  <a:pos x="112" y="104"/>
                </a:cxn>
                <a:cxn ang="0">
                  <a:pos x="112" y="8"/>
                </a:cxn>
              </a:cxnLst>
              <a:rect l="0" t="0" r="r" b="b"/>
              <a:pathLst>
                <a:path w="456" h="2120">
                  <a:moveTo>
                    <a:pt x="112" y="8"/>
                  </a:moveTo>
                  <a:cubicBezTo>
                    <a:pt x="160" y="16"/>
                    <a:pt x="344" y="72"/>
                    <a:pt x="400" y="152"/>
                  </a:cubicBezTo>
                  <a:cubicBezTo>
                    <a:pt x="456" y="232"/>
                    <a:pt x="440" y="400"/>
                    <a:pt x="448" y="488"/>
                  </a:cubicBezTo>
                  <a:cubicBezTo>
                    <a:pt x="456" y="576"/>
                    <a:pt x="448" y="608"/>
                    <a:pt x="448" y="680"/>
                  </a:cubicBezTo>
                  <a:cubicBezTo>
                    <a:pt x="448" y="752"/>
                    <a:pt x="448" y="848"/>
                    <a:pt x="448" y="920"/>
                  </a:cubicBezTo>
                  <a:cubicBezTo>
                    <a:pt x="448" y="992"/>
                    <a:pt x="448" y="1064"/>
                    <a:pt x="448" y="1112"/>
                  </a:cubicBezTo>
                  <a:cubicBezTo>
                    <a:pt x="448" y="1160"/>
                    <a:pt x="456" y="1176"/>
                    <a:pt x="448" y="1208"/>
                  </a:cubicBezTo>
                  <a:cubicBezTo>
                    <a:pt x="440" y="1240"/>
                    <a:pt x="408" y="1264"/>
                    <a:pt x="400" y="1304"/>
                  </a:cubicBezTo>
                  <a:cubicBezTo>
                    <a:pt x="392" y="1344"/>
                    <a:pt x="400" y="1400"/>
                    <a:pt x="400" y="1448"/>
                  </a:cubicBezTo>
                  <a:cubicBezTo>
                    <a:pt x="400" y="1496"/>
                    <a:pt x="408" y="1544"/>
                    <a:pt x="400" y="1592"/>
                  </a:cubicBezTo>
                  <a:cubicBezTo>
                    <a:pt x="392" y="1640"/>
                    <a:pt x="352" y="1680"/>
                    <a:pt x="352" y="1736"/>
                  </a:cubicBezTo>
                  <a:cubicBezTo>
                    <a:pt x="352" y="1792"/>
                    <a:pt x="400" y="1872"/>
                    <a:pt x="400" y="1928"/>
                  </a:cubicBezTo>
                  <a:cubicBezTo>
                    <a:pt x="400" y="1984"/>
                    <a:pt x="392" y="2048"/>
                    <a:pt x="352" y="2072"/>
                  </a:cubicBezTo>
                  <a:cubicBezTo>
                    <a:pt x="312" y="2096"/>
                    <a:pt x="176" y="2120"/>
                    <a:pt x="160" y="2072"/>
                  </a:cubicBezTo>
                  <a:cubicBezTo>
                    <a:pt x="144" y="2024"/>
                    <a:pt x="264" y="1896"/>
                    <a:pt x="256" y="1784"/>
                  </a:cubicBezTo>
                  <a:cubicBezTo>
                    <a:pt x="248" y="1672"/>
                    <a:pt x="128" y="1504"/>
                    <a:pt x="112" y="1400"/>
                  </a:cubicBezTo>
                  <a:cubicBezTo>
                    <a:pt x="96" y="1296"/>
                    <a:pt x="160" y="1240"/>
                    <a:pt x="160" y="1160"/>
                  </a:cubicBezTo>
                  <a:cubicBezTo>
                    <a:pt x="160" y="1080"/>
                    <a:pt x="136" y="1016"/>
                    <a:pt x="112" y="920"/>
                  </a:cubicBezTo>
                  <a:cubicBezTo>
                    <a:pt x="88" y="824"/>
                    <a:pt x="32" y="672"/>
                    <a:pt x="16" y="584"/>
                  </a:cubicBezTo>
                  <a:cubicBezTo>
                    <a:pt x="0" y="496"/>
                    <a:pt x="0" y="472"/>
                    <a:pt x="16" y="392"/>
                  </a:cubicBezTo>
                  <a:cubicBezTo>
                    <a:pt x="32" y="312"/>
                    <a:pt x="96" y="168"/>
                    <a:pt x="112" y="104"/>
                  </a:cubicBezTo>
                  <a:cubicBezTo>
                    <a:pt x="128" y="40"/>
                    <a:pt x="64" y="0"/>
                    <a:pt x="112" y="8"/>
                  </a:cubicBezTo>
                  <a:close/>
                </a:path>
              </a:pathLst>
            </a:custGeom>
            <a:pattFill prst="sphere">
              <a:fgClr>
                <a:schemeClr val="accent1"/>
              </a:fgClr>
              <a:bgClr>
                <a:schemeClr val="bg1"/>
              </a:bgClr>
            </a:pattFill>
            <a:ln w="9525">
              <a:solidFill>
                <a:schemeClr val="tx1"/>
              </a:solidFill>
              <a:round/>
              <a:headEnd/>
              <a:tailEnd/>
            </a:ln>
            <a:effectLst/>
          </p:spPr>
          <p:txBody>
            <a:bodyPr wrap="none" anchor="ctr"/>
            <a:lstStyle/>
            <a:p>
              <a:endParaRPr lang="fr-FR"/>
            </a:p>
          </p:txBody>
        </p:sp>
        <p:sp>
          <p:nvSpPr>
            <p:cNvPr id="147549" name="Freeform 93" descr="Sphères"/>
            <p:cNvSpPr>
              <a:spLocks/>
            </p:cNvSpPr>
            <p:nvPr/>
          </p:nvSpPr>
          <p:spPr bwMode="auto">
            <a:xfrm>
              <a:off x="280" y="1136"/>
              <a:ext cx="800" cy="1624"/>
            </a:xfrm>
            <a:custGeom>
              <a:avLst/>
              <a:gdLst/>
              <a:ahLst/>
              <a:cxnLst>
                <a:cxn ang="0">
                  <a:pos x="488" y="736"/>
                </a:cxn>
                <a:cxn ang="0">
                  <a:pos x="584" y="592"/>
                </a:cxn>
                <a:cxn ang="0">
                  <a:pos x="680" y="208"/>
                </a:cxn>
                <a:cxn ang="0">
                  <a:pos x="776" y="16"/>
                </a:cxn>
                <a:cxn ang="0">
                  <a:pos x="536" y="112"/>
                </a:cxn>
                <a:cxn ang="0">
                  <a:pos x="440" y="112"/>
                </a:cxn>
                <a:cxn ang="0">
                  <a:pos x="296" y="160"/>
                </a:cxn>
                <a:cxn ang="0">
                  <a:pos x="200" y="352"/>
                </a:cxn>
                <a:cxn ang="0">
                  <a:pos x="200" y="448"/>
                </a:cxn>
                <a:cxn ang="0">
                  <a:pos x="152" y="592"/>
                </a:cxn>
                <a:cxn ang="0">
                  <a:pos x="152" y="736"/>
                </a:cxn>
                <a:cxn ang="0">
                  <a:pos x="56" y="880"/>
                </a:cxn>
                <a:cxn ang="0">
                  <a:pos x="8" y="1168"/>
                </a:cxn>
                <a:cxn ang="0">
                  <a:pos x="56" y="1360"/>
                </a:cxn>
                <a:cxn ang="0">
                  <a:pos x="8" y="1456"/>
                </a:cxn>
                <a:cxn ang="0">
                  <a:pos x="104" y="1600"/>
                </a:cxn>
                <a:cxn ang="0">
                  <a:pos x="200" y="1600"/>
                </a:cxn>
                <a:cxn ang="0">
                  <a:pos x="248" y="1552"/>
                </a:cxn>
                <a:cxn ang="0">
                  <a:pos x="152" y="1504"/>
                </a:cxn>
                <a:cxn ang="0">
                  <a:pos x="152" y="1456"/>
                </a:cxn>
                <a:cxn ang="0">
                  <a:pos x="200" y="1456"/>
                </a:cxn>
                <a:cxn ang="0">
                  <a:pos x="200" y="1504"/>
                </a:cxn>
                <a:cxn ang="0">
                  <a:pos x="248" y="1456"/>
                </a:cxn>
                <a:cxn ang="0">
                  <a:pos x="152" y="1264"/>
                </a:cxn>
                <a:cxn ang="0">
                  <a:pos x="200" y="1168"/>
                </a:cxn>
                <a:cxn ang="0">
                  <a:pos x="296" y="976"/>
                </a:cxn>
                <a:cxn ang="0">
                  <a:pos x="296" y="928"/>
                </a:cxn>
                <a:cxn ang="0">
                  <a:pos x="344" y="736"/>
                </a:cxn>
                <a:cxn ang="0">
                  <a:pos x="392" y="688"/>
                </a:cxn>
                <a:cxn ang="0">
                  <a:pos x="440" y="592"/>
                </a:cxn>
                <a:cxn ang="0">
                  <a:pos x="488" y="736"/>
                </a:cxn>
              </a:cxnLst>
              <a:rect l="0" t="0" r="r" b="b"/>
              <a:pathLst>
                <a:path w="800" h="1624">
                  <a:moveTo>
                    <a:pt x="488" y="736"/>
                  </a:moveTo>
                  <a:cubicBezTo>
                    <a:pt x="512" y="736"/>
                    <a:pt x="552" y="680"/>
                    <a:pt x="584" y="592"/>
                  </a:cubicBezTo>
                  <a:cubicBezTo>
                    <a:pt x="616" y="504"/>
                    <a:pt x="648" y="304"/>
                    <a:pt x="680" y="208"/>
                  </a:cubicBezTo>
                  <a:cubicBezTo>
                    <a:pt x="712" y="112"/>
                    <a:pt x="800" y="32"/>
                    <a:pt x="776" y="16"/>
                  </a:cubicBezTo>
                  <a:cubicBezTo>
                    <a:pt x="752" y="0"/>
                    <a:pt x="592" y="96"/>
                    <a:pt x="536" y="112"/>
                  </a:cubicBezTo>
                  <a:cubicBezTo>
                    <a:pt x="480" y="128"/>
                    <a:pt x="480" y="104"/>
                    <a:pt x="440" y="112"/>
                  </a:cubicBezTo>
                  <a:cubicBezTo>
                    <a:pt x="400" y="120"/>
                    <a:pt x="336" y="120"/>
                    <a:pt x="296" y="160"/>
                  </a:cubicBezTo>
                  <a:cubicBezTo>
                    <a:pt x="256" y="200"/>
                    <a:pt x="216" y="304"/>
                    <a:pt x="200" y="352"/>
                  </a:cubicBezTo>
                  <a:cubicBezTo>
                    <a:pt x="184" y="400"/>
                    <a:pt x="208" y="408"/>
                    <a:pt x="200" y="448"/>
                  </a:cubicBezTo>
                  <a:cubicBezTo>
                    <a:pt x="192" y="488"/>
                    <a:pt x="160" y="544"/>
                    <a:pt x="152" y="592"/>
                  </a:cubicBezTo>
                  <a:cubicBezTo>
                    <a:pt x="144" y="640"/>
                    <a:pt x="168" y="688"/>
                    <a:pt x="152" y="736"/>
                  </a:cubicBezTo>
                  <a:cubicBezTo>
                    <a:pt x="136" y="784"/>
                    <a:pt x="80" y="808"/>
                    <a:pt x="56" y="880"/>
                  </a:cubicBezTo>
                  <a:cubicBezTo>
                    <a:pt x="32" y="952"/>
                    <a:pt x="8" y="1088"/>
                    <a:pt x="8" y="1168"/>
                  </a:cubicBezTo>
                  <a:cubicBezTo>
                    <a:pt x="8" y="1248"/>
                    <a:pt x="56" y="1312"/>
                    <a:pt x="56" y="1360"/>
                  </a:cubicBezTo>
                  <a:cubicBezTo>
                    <a:pt x="56" y="1408"/>
                    <a:pt x="0" y="1416"/>
                    <a:pt x="8" y="1456"/>
                  </a:cubicBezTo>
                  <a:cubicBezTo>
                    <a:pt x="16" y="1496"/>
                    <a:pt x="72" y="1576"/>
                    <a:pt x="104" y="1600"/>
                  </a:cubicBezTo>
                  <a:cubicBezTo>
                    <a:pt x="136" y="1624"/>
                    <a:pt x="176" y="1608"/>
                    <a:pt x="200" y="1600"/>
                  </a:cubicBezTo>
                  <a:cubicBezTo>
                    <a:pt x="224" y="1592"/>
                    <a:pt x="256" y="1568"/>
                    <a:pt x="248" y="1552"/>
                  </a:cubicBezTo>
                  <a:cubicBezTo>
                    <a:pt x="240" y="1536"/>
                    <a:pt x="168" y="1520"/>
                    <a:pt x="152" y="1504"/>
                  </a:cubicBezTo>
                  <a:cubicBezTo>
                    <a:pt x="136" y="1488"/>
                    <a:pt x="144" y="1464"/>
                    <a:pt x="152" y="1456"/>
                  </a:cubicBezTo>
                  <a:cubicBezTo>
                    <a:pt x="160" y="1448"/>
                    <a:pt x="192" y="1448"/>
                    <a:pt x="200" y="1456"/>
                  </a:cubicBezTo>
                  <a:cubicBezTo>
                    <a:pt x="208" y="1464"/>
                    <a:pt x="192" y="1504"/>
                    <a:pt x="200" y="1504"/>
                  </a:cubicBezTo>
                  <a:cubicBezTo>
                    <a:pt x="208" y="1504"/>
                    <a:pt x="256" y="1496"/>
                    <a:pt x="248" y="1456"/>
                  </a:cubicBezTo>
                  <a:cubicBezTo>
                    <a:pt x="240" y="1416"/>
                    <a:pt x="160" y="1312"/>
                    <a:pt x="152" y="1264"/>
                  </a:cubicBezTo>
                  <a:cubicBezTo>
                    <a:pt x="144" y="1216"/>
                    <a:pt x="176" y="1216"/>
                    <a:pt x="200" y="1168"/>
                  </a:cubicBezTo>
                  <a:cubicBezTo>
                    <a:pt x="224" y="1120"/>
                    <a:pt x="280" y="1016"/>
                    <a:pt x="296" y="976"/>
                  </a:cubicBezTo>
                  <a:cubicBezTo>
                    <a:pt x="312" y="936"/>
                    <a:pt x="288" y="968"/>
                    <a:pt x="296" y="928"/>
                  </a:cubicBezTo>
                  <a:cubicBezTo>
                    <a:pt x="304" y="888"/>
                    <a:pt x="328" y="776"/>
                    <a:pt x="344" y="736"/>
                  </a:cubicBezTo>
                  <a:cubicBezTo>
                    <a:pt x="360" y="696"/>
                    <a:pt x="376" y="712"/>
                    <a:pt x="392" y="688"/>
                  </a:cubicBezTo>
                  <a:cubicBezTo>
                    <a:pt x="408" y="664"/>
                    <a:pt x="424" y="584"/>
                    <a:pt x="440" y="592"/>
                  </a:cubicBezTo>
                  <a:cubicBezTo>
                    <a:pt x="456" y="600"/>
                    <a:pt x="464" y="736"/>
                    <a:pt x="488" y="736"/>
                  </a:cubicBezTo>
                  <a:close/>
                </a:path>
              </a:pathLst>
            </a:custGeom>
            <a:pattFill prst="sphere">
              <a:fgClr>
                <a:srgbClr val="FF0000"/>
              </a:fgClr>
              <a:bgClr>
                <a:schemeClr val="bg1"/>
              </a:bgClr>
            </a:pattFill>
            <a:ln w="9525">
              <a:solidFill>
                <a:schemeClr val="tx1"/>
              </a:solidFill>
              <a:round/>
              <a:headEnd/>
              <a:tailEnd/>
            </a:ln>
            <a:effectLst/>
          </p:spPr>
          <p:txBody>
            <a:bodyPr wrap="none" anchor="ctr"/>
            <a:lstStyle/>
            <a:p>
              <a:endParaRPr lang="fr-FR"/>
            </a:p>
          </p:txBody>
        </p:sp>
        <p:sp>
          <p:nvSpPr>
            <p:cNvPr id="147550" name="Freeform 94" descr="Sphères"/>
            <p:cNvSpPr>
              <a:spLocks/>
            </p:cNvSpPr>
            <p:nvPr/>
          </p:nvSpPr>
          <p:spPr bwMode="auto">
            <a:xfrm>
              <a:off x="1176" y="568"/>
              <a:ext cx="280" cy="648"/>
            </a:xfrm>
            <a:custGeom>
              <a:avLst/>
              <a:gdLst/>
              <a:ahLst/>
              <a:cxnLst>
                <a:cxn ang="0">
                  <a:pos x="24" y="56"/>
                </a:cxn>
                <a:cxn ang="0">
                  <a:pos x="24" y="248"/>
                </a:cxn>
                <a:cxn ang="0">
                  <a:pos x="24" y="392"/>
                </a:cxn>
                <a:cxn ang="0">
                  <a:pos x="24" y="584"/>
                </a:cxn>
                <a:cxn ang="0">
                  <a:pos x="168" y="632"/>
                </a:cxn>
                <a:cxn ang="0">
                  <a:pos x="216" y="632"/>
                </a:cxn>
                <a:cxn ang="0">
                  <a:pos x="168" y="536"/>
                </a:cxn>
                <a:cxn ang="0">
                  <a:pos x="168" y="440"/>
                </a:cxn>
                <a:cxn ang="0">
                  <a:pos x="264" y="344"/>
                </a:cxn>
                <a:cxn ang="0">
                  <a:pos x="264" y="248"/>
                </a:cxn>
                <a:cxn ang="0">
                  <a:pos x="216" y="104"/>
                </a:cxn>
                <a:cxn ang="0">
                  <a:pos x="72" y="8"/>
                </a:cxn>
                <a:cxn ang="0">
                  <a:pos x="24" y="56"/>
                </a:cxn>
              </a:cxnLst>
              <a:rect l="0" t="0" r="r" b="b"/>
              <a:pathLst>
                <a:path w="280" h="648">
                  <a:moveTo>
                    <a:pt x="24" y="56"/>
                  </a:moveTo>
                  <a:cubicBezTo>
                    <a:pt x="16" y="96"/>
                    <a:pt x="24" y="192"/>
                    <a:pt x="24" y="248"/>
                  </a:cubicBezTo>
                  <a:cubicBezTo>
                    <a:pt x="24" y="304"/>
                    <a:pt x="24" y="336"/>
                    <a:pt x="24" y="392"/>
                  </a:cubicBezTo>
                  <a:cubicBezTo>
                    <a:pt x="24" y="448"/>
                    <a:pt x="0" y="544"/>
                    <a:pt x="24" y="584"/>
                  </a:cubicBezTo>
                  <a:cubicBezTo>
                    <a:pt x="48" y="624"/>
                    <a:pt x="136" y="624"/>
                    <a:pt x="168" y="632"/>
                  </a:cubicBezTo>
                  <a:cubicBezTo>
                    <a:pt x="200" y="640"/>
                    <a:pt x="216" y="648"/>
                    <a:pt x="216" y="632"/>
                  </a:cubicBezTo>
                  <a:cubicBezTo>
                    <a:pt x="216" y="616"/>
                    <a:pt x="176" y="568"/>
                    <a:pt x="168" y="536"/>
                  </a:cubicBezTo>
                  <a:cubicBezTo>
                    <a:pt x="160" y="504"/>
                    <a:pt x="152" y="472"/>
                    <a:pt x="168" y="440"/>
                  </a:cubicBezTo>
                  <a:cubicBezTo>
                    <a:pt x="184" y="408"/>
                    <a:pt x="248" y="376"/>
                    <a:pt x="264" y="344"/>
                  </a:cubicBezTo>
                  <a:cubicBezTo>
                    <a:pt x="280" y="312"/>
                    <a:pt x="272" y="288"/>
                    <a:pt x="264" y="248"/>
                  </a:cubicBezTo>
                  <a:cubicBezTo>
                    <a:pt x="256" y="208"/>
                    <a:pt x="248" y="144"/>
                    <a:pt x="216" y="104"/>
                  </a:cubicBezTo>
                  <a:cubicBezTo>
                    <a:pt x="184" y="64"/>
                    <a:pt x="104" y="16"/>
                    <a:pt x="72" y="8"/>
                  </a:cubicBezTo>
                  <a:cubicBezTo>
                    <a:pt x="40" y="0"/>
                    <a:pt x="32" y="16"/>
                    <a:pt x="24" y="56"/>
                  </a:cubicBezTo>
                  <a:close/>
                </a:path>
              </a:pathLst>
            </a:custGeom>
            <a:pattFill prst="sphere">
              <a:fgClr>
                <a:srgbClr val="FFCC00"/>
              </a:fgClr>
              <a:bgClr>
                <a:schemeClr val="bg1"/>
              </a:bgClr>
            </a:pattFill>
            <a:ln w="9525">
              <a:solidFill>
                <a:schemeClr val="tx1"/>
              </a:solidFill>
              <a:round/>
              <a:headEnd/>
              <a:tailEnd/>
            </a:ln>
            <a:effectLst/>
          </p:spPr>
          <p:txBody>
            <a:bodyPr wrap="none" anchor="ctr"/>
            <a:lstStyle/>
            <a:p>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475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1" presetClass="entr" presetSubtype="0" fill="hold" grpId="0" nodeType="clickEffect">
                                  <p:stCondLst>
                                    <p:cond delay="0"/>
                                  </p:stCondLst>
                                  <p:childTnLst>
                                    <p:set>
                                      <p:cBhvr>
                                        <p:cTn id="10" dur="1000">
                                          <p:stCondLst>
                                            <p:cond delay="0"/>
                                          </p:stCondLst>
                                        </p:cTn>
                                        <p:tgtEl>
                                          <p:spTgt spid="1475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1" presetClass="entr" presetSubtype="0" fill="hold" grpId="0" nodeType="clickEffect">
                                  <p:stCondLst>
                                    <p:cond delay="0"/>
                                  </p:stCondLst>
                                  <p:childTnLst>
                                    <p:set>
                                      <p:cBhvr>
                                        <p:cTn id="14" dur="1000">
                                          <p:stCondLst>
                                            <p:cond delay="0"/>
                                          </p:stCondLst>
                                        </p:cTn>
                                        <p:tgtEl>
                                          <p:spTgt spid="1475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47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545" grpId="0" animBg="1"/>
      <p:bldP spid="147546" grpId="0" animBg="1"/>
      <p:bldP spid="14754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1660525" y="269875"/>
            <a:ext cx="184150" cy="457200"/>
          </a:xfrm>
          <a:prstGeom prst="rect">
            <a:avLst/>
          </a:prstGeom>
          <a:noFill/>
          <a:ln w="9525">
            <a:noFill/>
            <a:miter lim="800000"/>
            <a:headEnd/>
            <a:tailEnd/>
          </a:ln>
          <a:effectLst/>
        </p:spPr>
        <p:txBody>
          <a:bodyPr wrap="none">
            <a:spAutoFit/>
          </a:bodyPr>
          <a:lstStyle/>
          <a:p>
            <a:endParaRPr lang="fr-FR"/>
          </a:p>
        </p:txBody>
      </p:sp>
      <p:sp>
        <p:nvSpPr>
          <p:cNvPr id="148483" name="Text Box 3"/>
          <p:cNvSpPr txBox="1">
            <a:spLocks noChangeArrowheads="1"/>
          </p:cNvSpPr>
          <p:nvPr/>
        </p:nvSpPr>
        <p:spPr bwMode="auto">
          <a:xfrm>
            <a:off x="881063" y="1219200"/>
            <a:ext cx="7370762" cy="2041525"/>
          </a:xfrm>
          <a:prstGeom prst="rect">
            <a:avLst/>
          </a:prstGeom>
          <a:noFill/>
          <a:ln w="9525">
            <a:noFill/>
            <a:miter lim="800000"/>
            <a:headEnd/>
            <a:tailEnd/>
          </a:ln>
          <a:effectLst/>
        </p:spPr>
        <p:txBody>
          <a:bodyPr wrap="none">
            <a:spAutoFit/>
          </a:bodyPr>
          <a:lstStyle/>
          <a:p>
            <a:pPr algn="ctr"/>
            <a:r>
              <a:rPr lang="fr-FR" sz="3200" b="1">
                <a:solidFill>
                  <a:schemeClr val="bg1"/>
                </a:solidFill>
              </a:rPr>
              <a:t>La dénomination des malformations</a:t>
            </a:r>
          </a:p>
          <a:p>
            <a:pPr algn="ctr"/>
            <a:r>
              <a:rPr lang="fr-FR" sz="3200" b="1">
                <a:solidFill>
                  <a:schemeClr val="bg1"/>
                </a:solidFill>
              </a:rPr>
              <a:t>concernant chaque malformation relève </a:t>
            </a:r>
          </a:p>
          <a:p>
            <a:pPr algn="ctr"/>
            <a:r>
              <a:rPr lang="fr-FR" sz="3200" b="1">
                <a:solidFill>
                  <a:schemeClr val="bg1"/>
                </a:solidFill>
              </a:rPr>
              <a:t>de </a:t>
            </a:r>
            <a:r>
              <a:rPr lang="fr-FR" sz="3200" b="1">
                <a:solidFill>
                  <a:srgbClr val="FFCC00"/>
                </a:solidFill>
              </a:rPr>
              <a:t>la terminologie anatomopathologique</a:t>
            </a:r>
            <a:r>
              <a:rPr lang="fr-FR" sz="3200" b="1">
                <a:solidFill>
                  <a:schemeClr val="bg1"/>
                </a:solidFill>
              </a:rPr>
              <a:t>  </a:t>
            </a:r>
          </a:p>
          <a:p>
            <a:pPr algn="ctr"/>
            <a:endParaRPr lang="fr-FR" sz="3200" b="1">
              <a:solidFill>
                <a:schemeClr val="bg1"/>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1143000" y="304800"/>
            <a:ext cx="6242050" cy="641350"/>
          </a:xfrm>
          <a:prstGeom prst="rect">
            <a:avLst/>
          </a:prstGeom>
          <a:noFill/>
          <a:ln w="9525">
            <a:noFill/>
            <a:miter lim="800000"/>
            <a:headEnd/>
            <a:tailEnd/>
          </a:ln>
          <a:effectLst/>
        </p:spPr>
        <p:txBody>
          <a:bodyPr wrap="none">
            <a:spAutoFit/>
          </a:bodyPr>
          <a:lstStyle/>
          <a:p>
            <a:pPr algn="ctr"/>
            <a:r>
              <a:rPr lang="fr-FR" sz="3600" b="1">
                <a:solidFill>
                  <a:schemeClr val="bg1"/>
                </a:solidFill>
              </a:rPr>
              <a:t>Les malformations vasculaires </a:t>
            </a:r>
          </a:p>
        </p:txBody>
      </p:sp>
      <p:sp>
        <p:nvSpPr>
          <p:cNvPr id="149507" name="AutoShape 3"/>
          <p:cNvSpPr>
            <a:spLocks noChangeArrowheads="1"/>
          </p:cNvSpPr>
          <p:nvPr/>
        </p:nvSpPr>
        <p:spPr bwMode="auto">
          <a:xfrm>
            <a:off x="228600" y="1981200"/>
            <a:ext cx="2225675" cy="1143000"/>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b="1">
                <a:solidFill>
                  <a:schemeClr val="bg1"/>
                </a:solidFill>
              </a:rPr>
              <a:t>Artérielles</a:t>
            </a:r>
          </a:p>
          <a:p>
            <a:pPr algn="ctr"/>
            <a:r>
              <a:rPr lang="fr-FR" b="1" u="sng">
                <a:solidFill>
                  <a:schemeClr val="bg1"/>
                </a:solidFill>
              </a:rPr>
              <a:t>Capillaires</a:t>
            </a:r>
            <a:endParaRPr lang="fr-FR" u="sng"/>
          </a:p>
        </p:txBody>
      </p:sp>
      <p:sp>
        <p:nvSpPr>
          <p:cNvPr id="149508" name="Rectangle 4"/>
          <p:cNvSpPr>
            <a:spLocks noChangeArrowheads="1"/>
          </p:cNvSpPr>
          <p:nvPr/>
        </p:nvSpPr>
        <p:spPr bwMode="auto">
          <a:xfrm>
            <a:off x="762000" y="3429000"/>
            <a:ext cx="7348538" cy="487363"/>
          </a:xfrm>
          <a:prstGeom prst="rect">
            <a:avLst/>
          </a:prstGeom>
          <a:noFill/>
          <a:ln w="9525">
            <a:noFill/>
            <a:miter lim="800000"/>
            <a:headEnd/>
            <a:tailEnd/>
          </a:ln>
        </p:spPr>
        <p:txBody>
          <a:bodyPr wrap="none" lIns="0" tIns="0" rIns="0" bIns="0">
            <a:spAutoFit/>
          </a:bodyPr>
          <a:lstStyle/>
          <a:p>
            <a:r>
              <a:rPr lang="fr-FR" sz="3200" b="1">
                <a:solidFill>
                  <a:schemeClr val="bg1"/>
                </a:solidFill>
              </a:rPr>
              <a:t>Méga capillaires artériels = </a:t>
            </a:r>
            <a:r>
              <a:rPr lang="fr-FR" sz="3200" b="1">
                <a:solidFill>
                  <a:srgbClr val="FFCC00"/>
                </a:solidFill>
              </a:rPr>
              <a:t>Télangectasies</a:t>
            </a:r>
            <a:endParaRPr lang="fr-FR" sz="3200" b="1">
              <a:solidFill>
                <a:schemeClr val="bg1"/>
              </a:solidFill>
            </a:endParaRPr>
          </a:p>
        </p:txBody>
      </p:sp>
      <p:sp>
        <p:nvSpPr>
          <p:cNvPr id="149509" name="Freeform 5"/>
          <p:cNvSpPr>
            <a:spLocks/>
          </p:cNvSpPr>
          <p:nvPr/>
        </p:nvSpPr>
        <p:spPr bwMode="auto">
          <a:xfrm>
            <a:off x="4343400" y="4178300"/>
            <a:ext cx="1981200" cy="469900"/>
          </a:xfrm>
          <a:custGeom>
            <a:avLst/>
            <a:gdLst/>
            <a:ahLst/>
            <a:cxnLst>
              <a:cxn ang="0">
                <a:pos x="0" y="296"/>
              </a:cxn>
              <a:cxn ang="0">
                <a:pos x="240" y="104"/>
              </a:cxn>
              <a:cxn ang="0">
                <a:pos x="336" y="248"/>
              </a:cxn>
              <a:cxn ang="0">
                <a:pos x="624" y="248"/>
              </a:cxn>
              <a:cxn ang="0">
                <a:pos x="768" y="8"/>
              </a:cxn>
              <a:cxn ang="0">
                <a:pos x="1104" y="200"/>
              </a:cxn>
              <a:cxn ang="0">
                <a:pos x="1248" y="296"/>
              </a:cxn>
            </a:cxnLst>
            <a:rect l="0" t="0" r="r" b="b"/>
            <a:pathLst>
              <a:path w="1248" h="296">
                <a:moveTo>
                  <a:pt x="0" y="296"/>
                </a:moveTo>
                <a:cubicBezTo>
                  <a:pt x="92" y="204"/>
                  <a:pt x="184" y="112"/>
                  <a:pt x="240" y="104"/>
                </a:cubicBezTo>
                <a:cubicBezTo>
                  <a:pt x="296" y="96"/>
                  <a:pt x="272" y="224"/>
                  <a:pt x="336" y="248"/>
                </a:cubicBezTo>
                <a:cubicBezTo>
                  <a:pt x="400" y="272"/>
                  <a:pt x="552" y="288"/>
                  <a:pt x="624" y="248"/>
                </a:cubicBezTo>
                <a:cubicBezTo>
                  <a:pt x="696" y="208"/>
                  <a:pt x="688" y="16"/>
                  <a:pt x="768" y="8"/>
                </a:cubicBezTo>
                <a:cubicBezTo>
                  <a:pt x="848" y="0"/>
                  <a:pt x="1024" y="152"/>
                  <a:pt x="1104" y="200"/>
                </a:cubicBezTo>
                <a:cubicBezTo>
                  <a:pt x="1184" y="248"/>
                  <a:pt x="1216" y="272"/>
                  <a:pt x="1248" y="296"/>
                </a:cubicBezTo>
              </a:path>
            </a:pathLst>
          </a:custGeom>
          <a:noFill/>
          <a:ln w="76200" cmpd="sng">
            <a:solidFill>
              <a:srgbClr val="FF0000"/>
            </a:solidFill>
            <a:round/>
            <a:headEnd/>
            <a:tailEnd/>
          </a:ln>
          <a:effectLst/>
        </p:spPr>
        <p:txBody>
          <a:bodyPr wrap="none" anchor="ctr"/>
          <a:lstStyle/>
          <a:p>
            <a:endParaRPr lang="fr-FR"/>
          </a:p>
        </p:txBody>
      </p:sp>
      <p:sp>
        <p:nvSpPr>
          <p:cNvPr id="149510" name="Freeform 6"/>
          <p:cNvSpPr>
            <a:spLocks/>
          </p:cNvSpPr>
          <p:nvPr/>
        </p:nvSpPr>
        <p:spPr bwMode="auto">
          <a:xfrm>
            <a:off x="4343400" y="4648200"/>
            <a:ext cx="2209800" cy="622300"/>
          </a:xfrm>
          <a:custGeom>
            <a:avLst/>
            <a:gdLst/>
            <a:ahLst/>
            <a:cxnLst>
              <a:cxn ang="0">
                <a:pos x="0" y="0"/>
              </a:cxn>
              <a:cxn ang="0">
                <a:pos x="96" y="144"/>
              </a:cxn>
              <a:cxn ang="0">
                <a:pos x="192" y="96"/>
              </a:cxn>
              <a:cxn ang="0">
                <a:pos x="384" y="336"/>
              </a:cxn>
              <a:cxn ang="0">
                <a:pos x="624" y="192"/>
              </a:cxn>
              <a:cxn ang="0">
                <a:pos x="1008" y="240"/>
              </a:cxn>
              <a:cxn ang="0">
                <a:pos x="1152" y="384"/>
              </a:cxn>
              <a:cxn ang="0">
                <a:pos x="1392" y="288"/>
              </a:cxn>
            </a:cxnLst>
            <a:rect l="0" t="0" r="r" b="b"/>
            <a:pathLst>
              <a:path w="1392" h="392">
                <a:moveTo>
                  <a:pt x="0" y="0"/>
                </a:moveTo>
                <a:cubicBezTo>
                  <a:pt x="32" y="64"/>
                  <a:pt x="64" y="128"/>
                  <a:pt x="96" y="144"/>
                </a:cubicBezTo>
                <a:cubicBezTo>
                  <a:pt x="128" y="160"/>
                  <a:pt x="144" y="64"/>
                  <a:pt x="192" y="96"/>
                </a:cubicBezTo>
                <a:cubicBezTo>
                  <a:pt x="240" y="128"/>
                  <a:pt x="312" y="320"/>
                  <a:pt x="384" y="336"/>
                </a:cubicBezTo>
                <a:cubicBezTo>
                  <a:pt x="456" y="352"/>
                  <a:pt x="520" y="208"/>
                  <a:pt x="624" y="192"/>
                </a:cubicBezTo>
                <a:cubicBezTo>
                  <a:pt x="728" y="176"/>
                  <a:pt x="920" y="208"/>
                  <a:pt x="1008" y="240"/>
                </a:cubicBezTo>
                <a:cubicBezTo>
                  <a:pt x="1096" y="272"/>
                  <a:pt x="1088" y="376"/>
                  <a:pt x="1152" y="384"/>
                </a:cubicBezTo>
                <a:cubicBezTo>
                  <a:pt x="1216" y="392"/>
                  <a:pt x="1304" y="340"/>
                  <a:pt x="1392" y="288"/>
                </a:cubicBezTo>
              </a:path>
            </a:pathLst>
          </a:custGeom>
          <a:noFill/>
          <a:ln w="76200" cmpd="sng">
            <a:solidFill>
              <a:srgbClr val="FF0000"/>
            </a:solidFill>
            <a:round/>
            <a:headEnd/>
            <a:tailEnd/>
          </a:ln>
          <a:effectLst/>
        </p:spPr>
        <p:txBody>
          <a:bodyPr wrap="none" anchor="ctr"/>
          <a:lstStyle/>
          <a:p>
            <a:endParaRPr lang="fr-FR"/>
          </a:p>
        </p:txBody>
      </p:sp>
      <p:sp>
        <p:nvSpPr>
          <p:cNvPr id="149511" name="Freeform 7"/>
          <p:cNvSpPr>
            <a:spLocks/>
          </p:cNvSpPr>
          <p:nvPr/>
        </p:nvSpPr>
        <p:spPr bwMode="auto">
          <a:xfrm>
            <a:off x="4318000" y="4648200"/>
            <a:ext cx="2311400" cy="1003300"/>
          </a:xfrm>
          <a:custGeom>
            <a:avLst/>
            <a:gdLst/>
            <a:ahLst/>
            <a:cxnLst>
              <a:cxn ang="0">
                <a:pos x="16" y="0"/>
              </a:cxn>
              <a:cxn ang="0">
                <a:pos x="16" y="288"/>
              </a:cxn>
              <a:cxn ang="0">
                <a:pos x="112" y="288"/>
              </a:cxn>
              <a:cxn ang="0">
                <a:pos x="256" y="528"/>
              </a:cxn>
              <a:cxn ang="0">
                <a:pos x="544" y="480"/>
              </a:cxn>
              <a:cxn ang="0">
                <a:pos x="736" y="432"/>
              </a:cxn>
              <a:cxn ang="0">
                <a:pos x="928" y="624"/>
              </a:cxn>
              <a:cxn ang="0">
                <a:pos x="1456" y="480"/>
              </a:cxn>
            </a:cxnLst>
            <a:rect l="0" t="0" r="r" b="b"/>
            <a:pathLst>
              <a:path w="1456" h="632">
                <a:moveTo>
                  <a:pt x="16" y="0"/>
                </a:moveTo>
                <a:cubicBezTo>
                  <a:pt x="8" y="120"/>
                  <a:pt x="0" y="240"/>
                  <a:pt x="16" y="288"/>
                </a:cubicBezTo>
                <a:cubicBezTo>
                  <a:pt x="32" y="336"/>
                  <a:pt x="72" y="248"/>
                  <a:pt x="112" y="288"/>
                </a:cubicBezTo>
                <a:cubicBezTo>
                  <a:pt x="152" y="328"/>
                  <a:pt x="184" y="496"/>
                  <a:pt x="256" y="528"/>
                </a:cubicBezTo>
                <a:cubicBezTo>
                  <a:pt x="328" y="560"/>
                  <a:pt x="464" y="496"/>
                  <a:pt x="544" y="480"/>
                </a:cubicBezTo>
                <a:cubicBezTo>
                  <a:pt x="624" y="464"/>
                  <a:pt x="672" y="408"/>
                  <a:pt x="736" y="432"/>
                </a:cubicBezTo>
                <a:cubicBezTo>
                  <a:pt x="800" y="456"/>
                  <a:pt x="808" y="616"/>
                  <a:pt x="928" y="624"/>
                </a:cubicBezTo>
                <a:cubicBezTo>
                  <a:pt x="1048" y="632"/>
                  <a:pt x="1252" y="556"/>
                  <a:pt x="1456" y="480"/>
                </a:cubicBezTo>
              </a:path>
            </a:pathLst>
          </a:custGeom>
          <a:noFill/>
          <a:ln w="76200" cmpd="sng">
            <a:solidFill>
              <a:srgbClr val="FF0000"/>
            </a:solidFill>
            <a:round/>
            <a:headEnd/>
            <a:tailEnd/>
          </a:ln>
          <a:effectLst/>
        </p:spPr>
        <p:txBody>
          <a:bodyPr wrap="none" anchor="ctr"/>
          <a:lstStyle/>
          <a:p>
            <a:endParaRPr lang="fr-FR"/>
          </a:p>
        </p:txBody>
      </p:sp>
      <p:sp>
        <p:nvSpPr>
          <p:cNvPr id="149512" name="Rectangle 8"/>
          <p:cNvSpPr>
            <a:spLocks noChangeArrowheads="1"/>
          </p:cNvSpPr>
          <p:nvPr/>
        </p:nvSpPr>
        <p:spPr bwMode="auto">
          <a:xfrm>
            <a:off x="3200400" y="4572000"/>
            <a:ext cx="1143000" cy="228600"/>
          </a:xfrm>
          <a:prstGeom prst="rect">
            <a:avLst/>
          </a:prstGeom>
          <a:solidFill>
            <a:srgbClr val="FF0000"/>
          </a:solidFill>
          <a:ln w="9525">
            <a:solidFill>
              <a:srgbClr val="FF0000"/>
            </a:solidFill>
            <a:miter lim="800000"/>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49508"/>
                                        </p:tgtEl>
                                        <p:attrNameLst>
                                          <p:attrName>style.visibility</p:attrName>
                                        </p:attrNameLst>
                                      </p:cBhvr>
                                      <p:to>
                                        <p:strVal val="visible"/>
                                      </p:to>
                                    </p:set>
                                    <p:animEffect transition="in" filter="wipe(up)">
                                      <p:cBhvr>
                                        <p:cTn id="7" dur="300"/>
                                        <p:tgtEl>
                                          <p:spTgt spid="149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AutoShape 3"/>
          <p:cNvSpPr>
            <a:spLocks noChangeArrowheads="1"/>
          </p:cNvSpPr>
          <p:nvPr/>
        </p:nvSpPr>
        <p:spPr bwMode="auto">
          <a:xfrm>
            <a:off x="228600" y="1981200"/>
            <a:ext cx="2225675" cy="1143000"/>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b="1" dirty="0" err="1">
                <a:solidFill>
                  <a:schemeClr val="bg1"/>
                </a:solidFill>
              </a:rPr>
              <a:t>Arterial</a:t>
            </a:r>
            <a:endParaRPr lang="fr-FR" b="1" dirty="0">
              <a:solidFill>
                <a:schemeClr val="bg1"/>
              </a:solidFill>
            </a:endParaRPr>
          </a:p>
          <a:p>
            <a:pPr algn="ctr"/>
            <a:r>
              <a:rPr lang="fr-FR" b="1" u="sng" dirty="0" err="1">
                <a:solidFill>
                  <a:schemeClr val="bg1"/>
                </a:solidFill>
              </a:rPr>
              <a:t>Capillary</a:t>
            </a:r>
            <a:endParaRPr lang="fr-FR" u="sng" dirty="0"/>
          </a:p>
        </p:txBody>
      </p:sp>
      <p:sp>
        <p:nvSpPr>
          <p:cNvPr id="115717" name="Rectangle 5"/>
          <p:cNvSpPr>
            <a:spLocks noChangeArrowheads="1"/>
          </p:cNvSpPr>
          <p:nvPr/>
        </p:nvSpPr>
        <p:spPr bwMode="auto">
          <a:xfrm>
            <a:off x="179512" y="3429000"/>
            <a:ext cx="4310475" cy="492443"/>
          </a:xfrm>
          <a:prstGeom prst="rect">
            <a:avLst/>
          </a:prstGeom>
          <a:noFill/>
          <a:ln w="9525">
            <a:noFill/>
            <a:miter lim="800000"/>
            <a:headEnd/>
            <a:tailEnd/>
          </a:ln>
        </p:spPr>
        <p:txBody>
          <a:bodyPr wrap="none" lIns="0" tIns="0" rIns="0" bIns="0">
            <a:spAutoFit/>
          </a:bodyPr>
          <a:lstStyle/>
          <a:p>
            <a:r>
              <a:rPr lang="fr-FR" sz="3200" b="1" dirty="0" err="1">
                <a:solidFill>
                  <a:schemeClr val="bg1"/>
                </a:solidFill>
              </a:rPr>
              <a:t>Mega</a:t>
            </a:r>
            <a:r>
              <a:rPr lang="fr-FR" sz="3200" b="1" dirty="0">
                <a:solidFill>
                  <a:schemeClr val="bg1"/>
                </a:solidFill>
              </a:rPr>
              <a:t> </a:t>
            </a:r>
            <a:r>
              <a:rPr lang="fr-FR" sz="3200" b="1" dirty="0" err="1">
                <a:solidFill>
                  <a:schemeClr val="bg1"/>
                </a:solidFill>
              </a:rPr>
              <a:t>arterial</a:t>
            </a:r>
            <a:r>
              <a:rPr lang="fr-FR" sz="3200" b="1" dirty="0">
                <a:solidFill>
                  <a:schemeClr val="bg1"/>
                </a:solidFill>
              </a:rPr>
              <a:t> </a:t>
            </a:r>
            <a:r>
              <a:rPr lang="fr-FR" sz="3200" b="1" dirty="0" err="1">
                <a:solidFill>
                  <a:schemeClr val="bg1"/>
                </a:solidFill>
              </a:rPr>
              <a:t>capillaries</a:t>
            </a:r>
            <a:endParaRPr lang="fr-FR" sz="3200" b="1" dirty="0">
              <a:solidFill>
                <a:schemeClr val="bg1"/>
              </a:solidFill>
            </a:endParaRPr>
          </a:p>
        </p:txBody>
      </p:sp>
      <p:grpSp>
        <p:nvGrpSpPr>
          <p:cNvPr id="2" name="Group 11"/>
          <p:cNvGrpSpPr>
            <a:grpSpLocks/>
          </p:cNvGrpSpPr>
          <p:nvPr/>
        </p:nvGrpSpPr>
        <p:grpSpPr bwMode="auto">
          <a:xfrm>
            <a:off x="683568" y="4221088"/>
            <a:ext cx="3429000" cy="1473200"/>
            <a:chOff x="2016" y="2632"/>
            <a:chExt cx="2160" cy="928"/>
          </a:xfrm>
        </p:grpSpPr>
        <p:sp>
          <p:nvSpPr>
            <p:cNvPr id="115719" name="Freeform 7"/>
            <p:cNvSpPr>
              <a:spLocks/>
            </p:cNvSpPr>
            <p:nvPr/>
          </p:nvSpPr>
          <p:spPr bwMode="auto">
            <a:xfrm>
              <a:off x="2736" y="2632"/>
              <a:ext cx="1248" cy="296"/>
            </a:xfrm>
            <a:custGeom>
              <a:avLst/>
              <a:gdLst/>
              <a:ahLst/>
              <a:cxnLst>
                <a:cxn ang="0">
                  <a:pos x="0" y="296"/>
                </a:cxn>
                <a:cxn ang="0">
                  <a:pos x="240" y="104"/>
                </a:cxn>
                <a:cxn ang="0">
                  <a:pos x="336" y="248"/>
                </a:cxn>
                <a:cxn ang="0">
                  <a:pos x="624" y="248"/>
                </a:cxn>
                <a:cxn ang="0">
                  <a:pos x="768" y="8"/>
                </a:cxn>
                <a:cxn ang="0">
                  <a:pos x="1104" y="200"/>
                </a:cxn>
                <a:cxn ang="0">
                  <a:pos x="1248" y="296"/>
                </a:cxn>
              </a:cxnLst>
              <a:rect l="0" t="0" r="r" b="b"/>
              <a:pathLst>
                <a:path w="1248" h="296">
                  <a:moveTo>
                    <a:pt x="0" y="296"/>
                  </a:moveTo>
                  <a:cubicBezTo>
                    <a:pt x="92" y="204"/>
                    <a:pt x="184" y="112"/>
                    <a:pt x="240" y="104"/>
                  </a:cubicBezTo>
                  <a:cubicBezTo>
                    <a:pt x="296" y="96"/>
                    <a:pt x="272" y="224"/>
                    <a:pt x="336" y="248"/>
                  </a:cubicBezTo>
                  <a:cubicBezTo>
                    <a:pt x="400" y="272"/>
                    <a:pt x="552" y="288"/>
                    <a:pt x="624" y="248"/>
                  </a:cubicBezTo>
                  <a:cubicBezTo>
                    <a:pt x="696" y="208"/>
                    <a:pt x="688" y="16"/>
                    <a:pt x="768" y="8"/>
                  </a:cubicBezTo>
                  <a:cubicBezTo>
                    <a:pt x="848" y="0"/>
                    <a:pt x="1024" y="152"/>
                    <a:pt x="1104" y="200"/>
                  </a:cubicBezTo>
                  <a:cubicBezTo>
                    <a:pt x="1184" y="248"/>
                    <a:pt x="1216" y="272"/>
                    <a:pt x="1248" y="296"/>
                  </a:cubicBezTo>
                </a:path>
              </a:pathLst>
            </a:custGeom>
            <a:noFill/>
            <a:ln w="76200" cmpd="sng">
              <a:solidFill>
                <a:srgbClr val="FF0000"/>
              </a:solidFill>
              <a:round/>
              <a:headEnd/>
              <a:tailEnd/>
            </a:ln>
            <a:effectLst/>
          </p:spPr>
          <p:txBody>
            <a:bodyPr wrap="none" anchor="ctr"/>
            <a:lstStyle/>
            <a:p>
              <a:endParaRPr lang="fr-FR"/>
            </a:p>
          </p:txBody>
        </p:sp>
        <p:sp>
          <p:nvSpPr>
            <p:cNvPr id="115720" name="Freeform 8"/>
            <p:cNvSpPr>
              <a:spLocks/>
            </p:cNvSpPr>
            <p:nvPr/>
          </p:nvSpPr>
          <p:spPr bwMode="auto">
            <a:xfrm>
              <a:off x="2736" y="2928"/>
              <a:ext cx="1392" cy="392"/>
            </a:xfrm>
            <a:custGeom>
              <a:avLst/>
              <a:gdLst/>
              <a:ahLst/>
              <a:cxnLst>
                <a:cxn ang="0">
                  <a:pos x="0" y="0"/>
                </a:cxn>
                <a:cxn ang="0">
                  <a:pos x="96" y="144"/>
                </a:cxn>
                <a:cxn ang="0">
                  <a:pos x="192" y="96"/>
                </a:cxn>
                <a:cxn ang="0">
                  <a:pos x="384" y="336"/>
                </a:cxn>
                <a:cxn ang="0">
                  <a:pos x="624" y="192"/>
                </a:cxn>
                <a:cxn ang="0">
                  <a:pos x="1008" y="240"/>
                </a:cxn>
                <a:cxn ang="0">
                  <a:pos x="1152" y="384"/>
                </a:cxn>
                <a:cxn ang="0">
                  <a:pos x="1392" y="288"/>
                </a:cxn>
              </a:cxnLst>
              <a:rect l="0" t="0" r="r" b="b"/>
              <a:pathLst>
                <a:path w="1392" h="392">
                  <a:moveTo>
                    <a:pt x="0" y="0"/>
                  </a:moveTo>
                  <a:cubicBezTo>
                    <a:pt x="32" y="64"/>
                    <a:pt x="64" y="128"/>
                    <a:pt x="96" y="144"/>
                  </a:cubicBezTo>
                  <a:cubicBezTo>
                    <a:pt x="128" y="160"/>
                    <a:pt x="144" y="64"/>
                    <a:pt x="192" y="96"/>
                  </a:cubicBezTo>
                  <a:cubicBezTo>
                    <a:pt x="240" y="128"/>
                    <a:pt x="312" y="320"/>
                    <a:pt x="384" y="336"/>
                  </a:cubicBezTo>
                  <a:cubicBezTo>
                    <a:pt x="456" y="352"/>
                    <a:pt x="520" y="208"/>
                    <a:pt x="624" y="192"/>
                  </a:cubicBezTo>
                  <a:cubicBezTo>
                    <a:pt x="728" y="176"/>
                    <a:pt x="920" y="208"/>
                    <a:pt x="1008" y="240"/>
                  </a:cubicBezTo>
                  <a:cubicBezTo>
                    <a:pt x="1096" y="272"/>
                    <a:pt x="1088" y="376"/>
                    <a:pt x="1152" y="384"/>
                  </a:cubicBezTo>
                  <a:cubicBezTo>
                    <a:pt x="1216" y="392"/>
                    <a:pt x="1304" y="340"/>
                    <a:pt x="1392" y="288"/>
                  </a:cubicBezTo>
                </a:path>
              </a:pathLst>
            </a:custGeom>
            <a:noFill/>
            <a:ln w="76200" cmpd="sng">
              <a:solidFill>
                <a:srgbClr val="FF0000"/>
              </a:solidFill>
              <a:round/>
              <a:headEnd/>
              <a:tailEnd/>
            </a:ln>
            <a:effectLst/>
          </p:spPr>
          <p:txBody>
            <a:bodyPr wrap="none" anchor="ctr"/>
            <a:lstStyle/>
            <a:p>
              <a:endParaRPr lang="fr-FR"/>
            </a:p>
          </p:txBody>
        </p:sp>
        <p:sp>
          <p:nvSpPr>
            <p:cNvPr id="115721" name="Freeform 9"/>
            <p:cNvSpPr>
              <a:spLocks/>
            </p:cNvSpPr>
            <p:nvPr/>
          </p:nvSpPr>
          <p:spPr bwMode="auto">
            <a:xfrm>
              <a:off x="2720" y="2928"/>
              <a:ext cx="1456" cy="632"/>
            </a:xfrm>
            <a:custGeom>
              <a:avLst/>
              <a:gdLst/>
              <a:ahLst/>
              <a:cxnLst>
                <a:cxn ang="0">
                  <a:pos x="16" y="0"/>
                </a:cxn>
                <a:cxn ang="0">
                  <a:pos x="16" y="288"/>
                </a:cxn>
                <a:cxn ang="0">
                  <a:pos x="112" y="288"/>
                </a:cxn>
                <a:cxn ang="0">
                  <a:pos x="256" y="528"/>
                </a:cxn>
                <a:cxn ang="0">
                  <a:pos x="544" y="480"/>
                </a:cxn>
                <a:cxn ang="0">
                  <a:pos x="736" y="432"/>
                </a:cxn>
                <a:cxn ang="0">
                  <a:pos x="928" y="624"/>
                </a:cxn>
                <a:cxn ang="0">
                  <a:pos x="1456" y="480"/>
                </a:cxn>
              </a:cxnLst>
              <a:rect l="0" t="0" r="r" b="b"/>
              <a:pathLst>
                <a:path w="1456" h="632">
                  <a:moveTo>
                    <a:pt x="16" y="0"/>
                  </a:moveTo>
                  <a:cubicBezTo>
                    <a:pt x="8" y="120"/>
                    <a:pt x="0" y="240"/>
                    <a:pt x="16" y="288"/>
                  </a:cubicBezTo>
                  <a:cubicBezTo>
                    <a:pt x="32" y="336"/>
                    <a:pt x="72" y="248"/>
                    <a:pt x="112" y="288"/>
                  </a:cubicBezTo>
                  <a:cubicBezTo>
                    <a:pt x="152" y="328"/>
                    <a:pt x="184" y="496"/>
                    <a:pt x="256" y="528"/>
                  </a:cubicBezTo>
                  <a:cubicBezTo>
                    <a:pt x="328" y="560"/>
                    <a:pt x="464" y="496"/>
                    <a:pt x="544" y="480"/>
                  </a:cubicBezTo>
                  <a:cubicBezTo>
                    <a:pt x="624" y="464"/>
                    <a:pt x="672" y="408"/>
                    <a:pt x="736" y="432"/>
                  </a:cubicBezTo>
                  <a:cubicBezTo>
                    <a:pt x="800" y="456"/>
                    <a:pt x="808" y="616"/>
                    <a:pt x="928" y="624"/>
                  </a:cubicBezTo>
                  <a:cubicBezTo>
                    <a:pt x="1048" y="632"/>
                    <a:pt x="1252" y="556"/>
                    <a:pt x="1456" y="480"/>
                  </a:cubicBezTo>
                </a:path>
              </a:pathLst>
            </a:custGeom>
            <a:noFill/>
            <a:ln w="76200" cmpd="sng">
              <a:solidFill>
                <a:srgbClr val="FF0000"/>
              </a:solidFill>
              <a:round/>
              <a:headEnd/>
              <a:tailEnd/>
            </a:ln>
            <a:effectLst/>
          </p:spPr>
          <p:txBody>
            <a:bodyPr wrap="none" anchor="ctr"/>
            <a:lstStyle/>
            <a:p>
              <a:endParaRPr lang="fr-FR"/>
            </a:p>
          </p:txBody>
        </p:sp>
        <p:sp>
          <p:nvSpPr>
            <p:cNvPr id="115722" name="Rectangle 10"/>
            <p:cNvSpPr>
              <a:spLocks noChangeArrowheads="1"/>
            </p:cNvSpPr>
            <p:nvPr/>
          </p:nvSpPr>
          <p:spPr bwMode="auto">
            <a:xfrm>
              <a:off x="2016" y="2880"/>
              <a:ext cx="720" cy="144"/>
            </a:xfrm>
            <a:prstGeom prst="rect">
              <a:avLst/>
            </a:prstGeom>
            <a:solidFill>
              <a:srgbClr val="FF0000"/>
            </a:solidFill>
            <a:ln w="9525">
              <a:solidFill>
                <a:srgbClr val="FF0000"/>
              </a:solidFill>
              <a:miter lim="800000"/>
              <a:headEnd/>
              <a:tailEnd/>
            </a:ln>
            <a:effectLst/>
          </p:spPr>
          <p:txBody>
            <a:bodyPr wrap="none" anchor="ctr"/>
            <a:lstStyle/>
            <a:p>
              <a:endParaRPr lang="fr-FR"/>
            </a:p>
          </p:txBody>
        </p:sp>
      </p:grpSp>
      <p:pic>
        <p:nvPicPr>
          <p:cNvPr id="10" name="Picture 2" descr="AM32"/>
          <p:cNvPicPr>
            <a:picLocks noChangeAspect="1" noChangeArrowheads="1"/>
          </p:cNvPicPr>
          <p:nvPr/>
        </p:nvPicPr>
        <p:blipFill>
          <a:blip r:embed="rId2" cstate="print"/>
          <a:srcRect/>
          <a:stretch>
            <a:fillRect/>
          </a:stretch>
        </p:blipFill>
        <p:spPr bwMode="auto">
          <a:xfrm>
            <a:off x="4681537" y="381000"/>
            <a:ext cx="4462463" cy="6477000"/>
          </a:xfrm>
          <a:prstGeom prst="rect">
            <a:avLst/>
          </a:prstGeom>
          <a:noFill/>
        </p:spPr>
      </p:pic>
      <p:sp>
        <p:nvSpPr>
          <p:cNvPr id="11" name="ZoneTexte 10"/>
          <p:cNvSpPr txBox="1"/>
          <p:nvPr/>
        </p:nvSpPr>
        <p:spPr>
          <a:xfrm>
            <a:off x="4860032" y="2492896"/>
            <a:ext cx="1656184" cy="1569660"/>
          </a:xfrm>
          <a:prstGeom prst="rect">
            <a:avLst/>
          </a:prstGeom>
          <a:noFill/>
        </p:spPr>
        <p:txBody>
          <a:bodyPr wrap="square" rtlCol="0">
            <a:spAutoFit/>
          </a:bodyPr>
          <a:lstStyle/>
          <a:p>
            <a:r>
              <a:rPr lang="fr-FR" sz="4800" dirty="0" err="1">
                <a:solidFill>
                  <a:schemeClr val="bg1"/>
                </a:solidFill>
              </a:rPr>
              <a:t>Low</a:t>
            </a:r>
            <a:r>
              <a:rPr lang="fr-FR" sz="4800" dirty="0">
                <a:solidFill>
                  <a:schemeClr val="bg1"/>
                </a:solidFill>
              </a:rPr>
              <a:t> Flow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wd">
                                    <p:tmPct val="100000"/>
                                  </p:iterate>
                                  <p:childTnLst>
                                    <p:set>
                                      <p:cBhvr>
                                        <p:cTn id="11" dur="1" fill="hold">
                                          <p:stCondLst>
                                            <p:cond delay="0"/>
                                          </p:stCondLst>
                                        </p:cTn>
                                        <p:tgtEl>
                                          <p:spTgt spid="115717"/>
                                        </p:tgtEl>
                                        <p:attrNameLst>
                                          <p:attrName>style.visibility</p:attrName>
                                        </p:attrNameLst>
                                      </p:cBhvr>
                                      <p:to>
                                        <p:strVal val="visible"/>
                                      </p:to>
                                    </p:set>
                                    <p:animEffect transition="in" filter="wipe(up)">
                                      <p:cBhvr>
                                        <p:cTn id="12" dur="300"/>
                                        <p:tgtEl>
                                          <p:spTgt spid="115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7" name="Freeform 9" descr="Écossais"/>
          <p:cNvSpPr>
            <a:spLocks/>
          </p:cNvSpPr>
          <p:nvPr/>
        </p:nvSpPr>
        <p:spPr bwMode="auto">
          <a:xfrm>
            <a:off x="6172200" y="5626100"/>
            <a:ext cx="2743200" cy="1231900"/>
          </a:xfrm>
          <a:custGeom>
            <a:avLst/>
            <a:gdLst/>
            <a:ahLst/>
            <a:cxnLst>
              <a:cxn ang="0">
                <a:pos x="632" y="232"/>
              </a:cxn>
              <a:cxn ang="0">
                <a:pos x="1064" y="136"/>
              </a:cxn>
              <a:cxn ang="0">
                <a:pos x="1448" y="232"/>
              </a:cxn>
              <a:cxn ang="0">
                <a:pos x="1880" y="88"/>
              </a:cxn>
              <a:cxn ang="0">
                <a:pos x="2456" y="280"/>
              </a:cxn>
              <a:cxn ang="0">
                <a:pos x="3128" y="40"/>
              </a:cxn>
              <a:cxn ang="0">
                <a:pos x="4088" y="40"/>
              </a:cxn>
              <a:cxn ang="0">
                <a:pos x="3992" y="280"/>
              </a:cxn>
              <a:cxn ang="0">
                <a:pos x="3320" y="424"/>
              </a:cxn>
              <a:cxn ang="0">
                <a:pos x="2792" y="424"/>
              </a:cxn>
              <a:cxn ang="0">
                <a:pos x="2072" y="616"/>
              </a:cxn>
              <a:cxn ang="0">
                <a:pos x="1400" y="472"/>
              </a:cxn>
              <a:cxn ang="0">
                <a:pos x="728" y="520"/>
              </a:cxn>
              <a:cxn ang="0">
                <a:pos x="8" y="472"/>
              </a:cxn>
              <a:cxn ang="0">
                <a:pos x="680" y="232"/>
              </a:cxn>
            </a:cxnLst>
            <a:rect l="0" t="0" r="r" b="b"/>
            <a:pathLst>
              <a:path w="4232" h="624">
                <a:moveTo>
                  <a:pt x="632" y="232"/>
                </a:moveTo>
                <a:cubicBezTo>
                  <a:pt x="780" y="184"/>
                  <a:pt x="928" y="136"/>
                  <a:pt x="1064" y="136"/>
                </a:cubicBezTo>
                <a:cubicBezTo>
                  <a:pt x="1200" y="136"/>
                  <a:pt x="1312" y="240"/>
                  <a:pt x="1448" y="232"/>
                </a:cubicBezTo>
                <a:cubicBezTo>
                  <a:pt x="1584" y="224"/>
                  <a:pt x="1712" y="80"/>
                  <a:pt x="1880" y="88"/>
                </a:cubicBezTo>
                <a:cubicBezTo>
                  <a:pt x="2048" y="96"/>
                  <a:pt x="2248" y="288"/>
                  <a:pt x="2456" y="280"/>
                </a:cubicBezTo>
                <a:cubicBezTo>
                  <a:pt x="2664" y="272"/>
                  <a:pt x="2856" y="80"/>
                  <a:pt x="3128" y="40"/>
                </a:cubicBezTo>
                <a:cubicBezTo>
                  <a:pt x="3400" y="0"/>
                  <a:pt x="3944" y="0"/>
                  <a:pt x="4088" y="40"/>
                </a:cubicBezTo>
                <a:cubicBezTo>
                  <a:pt x="4232" y="80"/>
                  <a:pt x="4120" y="216"/>
                  <a:pt x="3992" y="280"/>
                </a:cubicBezTo>
                <a:cubicBezTo>
                  <a:pt x="3864" y="344"/>
                  <a:pt x="3520" y="400"/>
                  <a:pt x="3320" y="424"/>
                </a:cubicBezTo>
                <a:cubicBezTo>
                  <a:pt x="3120" y="448"/>
                  <a:pt x="3000" y="392"/>
                  <a:pt x="2792" y="424"/>
                </a:cubicBezTo>
                <a:cubicBezTo>
                  <a:pt x="2584" y="456"/>
                  <a:pt x="2304" y="608"/>
                  <a:pt x="2072" y="616"/>
                </a:cubicBezTo>
                <a:cubicBezTo>
                  <a:pt x="1840" y="624"/>
                  <a:pt x="1624" y="488"/>
                  <a:pt x="1400" y="472"/>
                </a:cubicBezTo>
                <a:cubicBezTo>
                  <a:pt x="1176" y="456"/>
                  <a:pt x="960" y="520"/>
                  <a:pt x="728" y="520"/>
                </a:cubicBezTo>
                <a:cubicBezTo>
                  <a:pt x="496" y="520"/>
                  <a:pt x="16" y="520"/>
                  <a:pt x="8" y="472"/>
                </a:cubicBezTo>
                <a:cubicBezTo>
                  <a:pt x="0" y="424"/>
                  <a:pt x="340" y="328"/>
                  <a:pt x="680" y="232"/>
                </a:cubicBezTo>
              </a:path>
            </a:pathLst>
          </a:custGeom>
          <a:pattFill prst="plaid">
            <a:fgClr>
              <a:srgbClr val="000099"/>
            </a:fgClr>
            <a:bgClr>
              <a:srgbClr val="FFFFFF"/>
            </a:bgClr>
          </a:pattFill>
          <a:ln w="9525">
            <a:solidFill>
              <a:schemeClr val="bg1"/>
            </a:solidFill>
            <a:round/>
            <a:headEnd/>
            <a:tailEnd/>
          </a:ln>
          <a:effectLst/>
        </p:spPr>
        <p:txBody>
          <a:bodyPr wrap="none" anchor="ctr"/>
          <a:lstStyle/>
          <a:p>
            <a:endParaRPr lang="fr-FR"/>
          </a:p>
        </p:txBody>
      </p:sp>
      <p:sp>
        <p:nvSpPr>
          <p:cNvPr id="150533" name="Freeform 5"/>
          <p:cNvSpPr>
            <a:spLocks/>
          </p:cNvSpPr>
          <p:nvPr/>
        </p:nvSpPr>
        <p:spPr bwMode="auto">
          <a:xfrm>
            <a:off x="6248400" y="3352800"/>
            <a:ext cx="2743200" cy="1231900"/>
          </a:xfrm>
          <a:custGeom>
            <a:avLst/>
            <a:gdLst/>
            <a:ahLst/>
            <a:cxnLst>
              <a:cxn ang="0">
                <a:pos x="632" y="232"/>
              </a:cxn>
              <a:cxn ang="0">
                <a:pos x="1064" y="136"/>
              </a:cxn>
              <a:cxn ang="0">
                <a:pos x="1448" y="232"/>
              </a:cxn>
              <a:cxn ang="0">
                <a:pos x="1880" y="88"/>
              </a:cxn>
              <a:cxn ang="0">
                <a:pos x="2456" y="280"/>
              </a:cxn>
              <a:cxn ang="0">
                <a:pos x="3128" y="40"/>
              </a:cxn>
              <a:cxn ang="0">
                <a:pos x="4088" y="40"/>
              </a:cxn>
              <a:cxn ang="0">
                <a:pos x="3992" y="280"/>
              </a:cxn>
              <a:cxn ang="0">
                <a:pos x="3320" y="424"/>
              </a:cxn>
              <a:cxn ang="0">
                <a:pos x="2792" y="424"/>
              </a:cxn>
              <a:cxn ang="0">
                <a:pos x="2072" y="616"/>
              </a:cxn>
              <a:cxn ang="0">
                <a:pos x="1400" y="472"/>
              </a:cxn>
              <a:cxn ang="0">
                <a:pos x="728" y="520"/>
              </a:cxn>
              <a:cxn ang="0">
                <a:pos x="8" y="472"/>
              </a:cxn>
              <a:cxn ang="0">
                <a:pos x="680" y="232"/>
              </a:cxn>
            </a:cxnLst>
            <a:rect l="0" t="0" r="r" b="b"/>
            <a:pathLst>
              <a:path w="4232" h="624">
                <a:moveTo>
                  <a:pt x="632" y="232"/>
                </a:moveTo>
                <a:cubicBezTo>
                  <a:pt x="780" y="184"/>
                  <a:pt x="928" y="136"/>
                  <a:pt x="1064" y="136"/>
                </a:cubicBezTo>
                <a:cubicBezTo>
                  <a:pt x="1200" y="136"/>
                  <a:pt x="1312" y="240"/>
                  <a:pt x="1448" y="232"/>
                </a:cubicBezTo>
                <a:cubicBezTo>
                  <a:pt x="1584" y="224"/>
                  <a:pt x="1712" y="80"/>
                  <a:pt x="1880" y="88"/>
                </a:cubicBezTo>
                <a:cubicBezTo>
                  <a:pt x="2048" y="96"/>
                  <a:pt x="2248" y="288"/>
                  <a:pt x="2456" y="280"/>
                </a:cubicBezTo>
                <a:cubicBezTo>
                  <a:pt x="2664" y="272"/>
                  <a:pt x="2856" y="80"/>
                  <a:pt x="3128" y="40"/>
                </a:cubicBezTo>
                <a:cubicBezTo>
                  <a:pt x="3400" y="0"/>
                  <a:pt x="3944" y="0"/>
                  <a:pt x="4088" y="40"/>
                </a:cubicBezTo>
                <a:cubicBezTo>
                  <a:pt x="4232" y="80"/>
                  <a:pt x="4120" y="216"/>
                  <a:pt x="3992" y="280"/>
                </a:cubicBezTo>
                <a:cubicBezTo>
                  <a:pt x="3864" y="344"/>
                  <a:pt x="3520" y="400"/>
                  <a:pt x="3320" y="424"/>
                </a:cubicBezTo>
                <a:cubicBezTo>
                  <a:pt x="3120" y="448"/>
                  <a:pt x="3000" y="392"/>
                  <a:pt x="2792" y="424"/>
                </a:cubicBezTo>
                <a:cubicBezTo>
                  <a:pt x="2584" y="456"/>
                  <a:pt x="2304" y="608"/>
                  <a:pt x="2072" y="616"/>
                </a:cubicBezTo>
                <a:cubicBezTo>
                  <a:pt x="1840" y="624"/>
                  <a:pt x="1624" y="488"/>
                  <a:pt x="1400" y="472"/>
                </a:cubicBezTo>
                <a:cubicBezTo>
                  <a:pt x="1176" y="456"/>
                  <a:pt x="960" y="520"/>
                  <a:pt x="728" y="520"/>
                </a:cubicBezTo>
                <a:cubicBezTo>
                  <a:pt x="496" y="520"/>
                  <a:pt x="16" y="520"/>
                  <a:pt x="8" y="472"/>
                </a:cubicBezTo>
                <a:cubicBezTo>
                  <a:pt x="0" y="424"/>
                  <a:pt x="340" y="328"/>
                  <a:pt x="680" y="232"/>
                </a:cubicBezTo>
              </a:path>
            </a:pathLst>
          </a:custGeom>
          <a:solidFill>
            <a:srgbClr val="000099"/>
          </a:solidFill>
          <a:ln w="9525">
            <a:solidFill>
              <a:schemeClr val="bg1"/>
            </a:solidFill>
            <a:round/>
            <a:headEnd/>
            <a:tailEnd/>
          </a:ln>
          <a:effectLst/>
        </p:spPr>
        <p:txBody>
          <a:bodyPr wrap="none" anchor="ctr"/>
          <a:lstStyle/>
          <a:p>
            <a:endParaRPr lang="fr-FR"/>
          </a:p>
        </p:txBody>
      </p:sp>
      <p:sp>
        <p:nvSpPr>
          <p:cNvPr id="150530" name="Rectangle 2"/>
          <p:cNvSpPr>
            <a:spLocks noChangeArrowheads="1"/>
          </p:cNvSpPr>
          <p:nvPr/>
        </p:nvSpPr>
        <p:spPr bwMode="auto">
          <a:xfrm>
            <a:off x="1143000" y="304800"/>
            <a:ext cx="6242050" cy="641350"/>
          </a:xfrm>
          <a:prstGeom prst="rect">
            <a:avLst/>
          </a:prstGeom>
          <a:noFill/>
          <a:ln w="9525">
            <a:noFill/>
            <a:miter lim="800000"/>
            <a:headEnd/>
            <a:tailEnd/>
          </a:ln>
          <a:effectLst/>
        </p:spPr>
        <p:txBody>
          <a:bodyPr wrap="none">
            <a:spAutoFit/>
          </a:bodyPr>
          <a:lstStyle/>
          <a:p>
            <a:pPr algn="ctr"/>
            <a:r>
              <a:rPr lang="fr-FR" sz="3600" b="1">
                <a:solidFill>
                  <a:schemeClr val="bg1"/>
                </a:solidFill>
              </a:rPr>
              <a:t>Les malformations vasculaires </a:t>
            </a:r>
          </a:p>
        </p:txBody>
      </p:sp>
      <p:sp>
        <p:nvSpPr>
          <p:cNvPr id="150531" name="AutoShape 3"/>
          <p:cNvSpPr>
            <a:spLocks noChangeArrowheads="1"/>
          </p:cNvSpPr>
          <p:nvPr/>
        </p:nvSpPr>
        <p:spPr bwMode="auto">
          <a:xfrm>
            <a:off x="228600" y="1676400"/>
            <a:ext cx="2225675" cy="114300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b="1">
                <a:solidFill>
                  <a:schemeClr val="bg1"/>
                </a:solidFill>
              </a:rPr>
              <a:t>Veineuses</a:t>
            </a:r>
          </a:p>
          <a:p>
            <a:pPr algn="ctr"/>
            <a:r>
              <a:rPr lang="fr-FR" b="1" u="sng">
                <a:solidFill>
                  <a:schemeClr val="bg1"/>
                </a:solidFill>
              </a:rPr>
              <a:t>Capillaires</a:t>
            </a:r>
            <a:endParaRPr lang="fr-FR" u="sng"/>
          </a:p>
        </p:txBody>
      </p:sp>
      <p:sp>
        <p:nvSpPr>
          <p:cNvPr id="150532" name="Rectangle 4"/>
          <p:cNvSpPr>
            <a:spLocks noChangeArrowheads="1"/>
          </p:cNvSpPr>
          <p:nvPr/>
        </p:nvSpPr>
        <p:spPr bwMode="auto">
          <a:xfrm>
            <a:off x="0" y="3429000"/>
            <a:ext cx="7924800" cy="3016250"/>
          </a:xfrm>
          <a:prstGeom prst="rect">
            <a:avLst/>
          </a:prstGeom>
          <a:noFill/>
          <a:ln w="9525">
            <a:noFill/>
            <a:miter lim="800000"/>
            <a:headEnd/>
            <a:tailEnd/>
          </a:ln>
          <a:effectLst/>
        </p:spPr>
        <p:txBody>
          <a:bodyPr lIns="0">
            <a:spAutoFit/>
          </a:bodyPr>
          <a:lstStyle/>
          <a:p>
            <a:pPr marL="762000" lvl="4"/>
            <a:r>
              <a:rPr lang="fr-FR" sz="3200" b="1">
                <a:solidFill>
                  <a:schemeClr val="bg1"/>
                </a:solidFill>
              </a:rPr>
              <a:t>Méga capillaires veineux simples</a:t>
            </a:r>
          </a:p>
          <a:p>
            <a:pPr marL="762000" lvl="4"/>
            <a:r>
              <a:rPr lang="fr-FR" sz="3200" b="1">
                <a:solidFill>
                  <a:schemeClr val="bg1"/>
                </a:solidFill>
              </a:rPr>
              <a:t>= </a:t>
            </a:r>
            <a:r>
              <a:rPr lang="fr-FR" sz="3200" b="1">
                <a:solidFill>
                  <a:srgbClr val="FFCC00"/>
                </a:solidFill>
              </a:rPr>
              <a:t>Angiome veineux capillaire infiltrant </a:t>
            </a:r>
            <a:endParaRPr lang="fr-FR" sz="3200" b="1">
              <a:solidFill>
                <a:schemeClr val="bg1"/>
              </a:solidFill>
            </a:endParaRPr>
          </a:p>
          <a:p>
            <a:pPr marL="762000" lvl="4"/>
            <a:r>
              <a:rPr lang="fr-FR" sz="3200" b="1">
                <a:solidFill>
                  <a:schemeClr val="bg1"/>
                </a:solidFill>
              </a:rPr>
              <a:t>Méga capillaires veineux nodulaires</a:t>
            </a:r>
          </a:p>
          <a:p>
            <a:pPr marL="762000" lvl="4"/>
            <a:r>
              <a:rPr lang="fr-FR" sz="3200" b="1">
                <a:solidFill>
                  <a:schemeClr val="bg1"/>
                </a:solidFill>
              </a:rPr>
              <a:t>= </a:t>
            </a:r>
            <a:r>
              <a:rPr lang="fr-FR" sz="3200" b="1">
                <a:solidFill>
                  <a:srgbClr val="FFCC00"/>
                </a:solidFill>
              </a:rPr>
              <a:t>Angiome veineux nodulaire</a:t>
            </a:r>
            <a:endParaRPr lang="fr-FR" sz="3200" b="1">
              <a:solidFill>
                <a:schemeClr val="bg1"/>
              </a:solidFill>
            </a:endParaRPr>
          </a:p>
          <a:p>
            <a:pPr marL="762000" lvl="4"/>
            <a:r>
              <a:rPr lang="fr-FR" sz="3200" b="1">
                <a:solidFill>
                  <a:schemeClr val="bg1"/>
                </a:solidFill>
              </a:rPr>
              <a:t>Méga capillaires veineux caverneux</a:t>
            </a:r>
          </a:p>
          <a:p>
            <a:pPr marL="762000" lvl="4"/>
            <a:r>
              <a:rPr lang="fr-FR" sz="3200" b="1">
                <a:solidFill>
                  <a:schemeClr val="bg1"/>
                </a:solidFill>
              </a:rPr>
              <a:t>= </a:t>
            </a:r>
            <a:r>
              <a:rPr lang="fr-FR" sz="3200" b="1">
                <a:solidFill>
                  <a:srgbClr val="FFCC00"/>
                </a:solidFill>
              </a:rPr>
              <a:t>Angiome veineux caverneux</a:t>
            </a:r>
            <a:endParaRPr lang="fr-FR" sz="3200" b="1">
              <a:solidFill>
                <a:schemeClr val="bg1"/>
              </a:solidFill>
            </a:endParaRPr>
          </a:p>
        </p:txBody>
      </p:sp>
      <p:sp>
        <p:nvSpPr>
          <p:cNvPr id="150534" name="Freeform 6"/>
          <p:cNvSpPr>
            <a:spLocks/>
          </p:cNvSpPr>
          <p:nvPr/>
        </p:nvSpPr>
        <p:spPr bwMode="auto">
          <a:xfrm>
            <a:off x="6248400" y="4559300"/>
            <a:ext cx="2743200" cy="1231900"/>
          </a:xfrm>
          <a:custGeom>
            <a:avLst/>
            <a:gdLst/>
            <a:ahLst/>
            <a:cxnLst>
              <a:cxn ang="0">
                <a:pos x="632" y="232"/>
              </a:cxn>
              <a:cxn ang="0">
                <a:pos x="1064" y="136"/>
              </a:cxn>
              <a:cxn ang="0">
                <a:pos x="1448" y="232"/>
              </a:cxn>
              <a:cxn ang="0">
                <a:pos x="1880" y="88"/>
              </a:cxn>
              <a:cxn ang="0">
                <a:pos x="2456" y="280"/>
              </a:cxn>
              <a:cxn ang="0">
                <a:pos x="3128" y="40"/>
              </a:cxn>
              <a:cxn ang="0">
                <a:pos x="4088" y="40"/>
              </a:cxn>
              <a:cxn ang="0">
                <a:pos x="3992" y="280"/>
              </a:cxn>
              <a:cxn ang="0">
                <a:pos x="3320" y="424"/>
              </a:cxn>
              <a:cxn ang="0">
                <a:pos x="2792" y="424"/>
              </a:cxn>
              <a:cxn ang="0">
                <a:pos x="2072" y="616"/>
              </a:cxn>
              <a:cxn ang="0">
                <a:pos x="1400" y="472"/>
              </a:cxn>
              <a:cxn ang="0">
                <a:pos x="728" y="520"/>
              </a:cxn>
              <a:cxn ang="0">
                <a:pos x="8" y="472"/>
              </a:cxn>
              <a:cxn ang="0">
                <a:pos x="680" y="232"/>
              </a:cxn>
            </a:cxnLst>
            <a:rect l="0" t="0" r="r" b="b"/>
            <a:pathLst>
              <a:path w="4232" h="624">
                <a:moveTo>
                  <a:pt x="632" y="232"/>
                </a:moveTo>
                <a:cubicBezTo>
                  <a:pt x="780" y="184"/>
                  <a:pt x="928" y="136"/>
                  <a:pt x="1064" y="136"/>
                </a:cubicBezTo>
                <a:cubicBezTo>
                  <a:pt x="1200" y="136"/>
                  <a:pt x="1312" y="240"/>
                  <a:pt x="1448" y="232"/>
                </a:cubicBezTo>
                <a:cubicBezTo>
                  <a:pt x="1584" y="224"/>
                  <a:pt x="1712" y="80"/>
                  <a:pt x="1880" y="88"/>
                </a:cubicBezTo>
                <a:cubicBezTo>
                  <a:pt x="2048" y="96"/>
                  <a:pt x="2248" y="288"/>
                  <a:pt x="2456" y="280"/>
                </a:cubicBezTo>
                <a:cubicBezTo>
                  <a:pt x="2664" y="272"/>
                  <a:pt x="2856" y="80"/>
                  <a:pt x="3128" y="40"/>
                </a:cubicBezTo>
                <a:cubicBezTo>
                  <a:pt x="3400" y="0"/>
                  <a:pt x="3944" y="0"/>
                  <a:pt x="4088" y="40"/>
                </a:cubicBezTo>
                <a:cubicBezTo>
                  <a:pt x="4232" y="80"/>
                  <a:pt x="4120" y="216"/>
                  <a:pt x="3992" y="280"/>
                </a:cubicBezTo>
                <a:cubicBezTo>
                  <a:pt x="3864" y="344"/>
                  <a:pt x="3520" y="400"/>
                  <a:pt x="3320" y="424"/>
                </a:cubicBezTo>
                <a:cubicBezTo>
                  <a:pt x="3120" y="448"/>
                  <a:pt x="3000" y="392"/>
                  <a:pt x="2792" y="424"/>
                </a:cubicBezTo>
                <a:cubicBezTo>
                  <a:pt x="2584" y="456"/>
                  <a:pt x="2304" y="608"/>
                  <a:pt x="2072" y="616"/>
                </a:cubicBezTo>
                <a:cubicBezTo>
                  <a:pt x="1840" y="624"/>
                  <a:pt x="1624" y="488"/>
                  <a:pt x="1400" y="472"/>
                </a:cubicBezTo>
                <a:cubicBezTo>
                  <a:pt x="1176" y="456"/>
                  <a:pt x="960" y="520"/>
                  <a:pt x="728" y="520"/>
                </a:cubicBezTo>
                <a:cubicBezTo>
                  <a:pt x="496" y="520"/>
                  <a:pt x="16" y="520"/>
                  <a:pt x="8" y="472"/>
                </a:cubicBezTo>
                <a:cubicBezTo>
                  <a:pt x="0" y="424"/>
                  <a:pt x="340" y="328"/>
                  <a:pt x="680" y="232"/>
                </a:cubicBezTo>
              </a:path>
            </a:pathLst>
          </a:custGeom>
          <a:solidFill>
            <a:srgbClr val="000099"/>
          </a:solidFill>
          <a:ln w="9525">
            <a:solidFill>
              <a:schemeClr val="bg1"/>
            </a:solidFill>
            <a:round/>
            <a:headEnd/>
            <a:tailEnd/>
          </a:ln>
          <a:effectLst/>
        </p:spPr>
        <p:txBody>
          <a:bodyPr wrap="none" anchor="ctr"/>
          <a:lstStyle/>
          <a:p>
            <a:endParaRPr lang="fr-FR"/>
          </a:p>
        </p:txBody>
      </p:sp>
      <p:sp>
        <p:nvSpPr>
          <p:cNvPr id="150535" name="Oval 7" descr="Sphères"/>
          <p:cNvSpPr>
            <a:spLocks noChangeArrowheads="1"/>
          </p:cNvSpPr>
          <p:nvPr/>
        </p:nvSpPr>
        <p:spPr bwMode="auto">
          <a:xfrm>
            <a:off x="6705600" y="4876800"/>
            <a:ext cx="457200" cy="304800"/>
          </a:xfrm>
          <a:prstGeom prst="ellipse">
            <a:avLst/>
          </a:prstGeom>
          <a:pattFill prst="sphere">
            <a:fgClr>
              <a:srgbClr val="000099"/>
            </a:fgClr>
            <a:bgClr>
              <a:schemeClr val="bg1"/>
            </a:bgClr>
          </a:pattFill>
          <a:ln w="9525">
            <a:solidFill>
              <a:schemeClr val="tx1"/>
            </a:solidFill>
            <a:round/>
            <a:headEnd/>
            <a:tailEnd/>
          </a:ln>
          <a:effectLst/>
        </p:spPr>
        <p:txBody>
          <a:bodyPr wrap="none" anchor="ctr"/>
          <a:lstStyle/>
          <a:p>
            <a:endParaRPr lang="fr-FR"/>
          </a:p>
        </p:txBody>
      </p:sp>
      <p:sp>
        <p:nvSpPr>
          <p:cNvPr id="150536" name="Oval 8" descr="Sphères"/>
          <p:cNvSpPr>
            <a:spLocks noChangeArrowheads="1"/>
          </p:cNvSpPr>
          <p:nvPr/>
        </p:nvSpPr>
        <p:spPr bwMode="auto">
          <a:xfrm>
            <a:off x="7315200" y="5410200"/>
            <a:ext cx="457200" cy="304800"/>
          </a:xfrm>
          <a:prstGeom prst="ellipse">
            <a:avLst/>
          </a:prstGeom>
          <a:pattFill prst="sphere">
            <a:fgClr>
              <a:srgbClr val="000099"/>
            </a:fgClr>
            <a:bgClr>
              <a:schemeClr val="bg1"/>
            </a:bgClr>
          </a:pattFill>
          <a:ln w="9525">
            <a:solidFill>
              <a:schemeClr val="tx1"/>
            </a:solidFill>
            <a:round/>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50532"/>
                                        </p:tgtEl>
                                        <p:attrNameLst>
                                          <p:attrName>style.visibility</p:attrName>
                                        </p:attrNameLst>
                                      </p:cBhvr>
                                      <p:to>
                                        <p:strVal val="visible"/>
                                      </p:to>
                                    </p:set>
                                    <p:animEffect transition="in" filter="wipe(up)">
                                      <p:cBhvr>
                                        <p:cTn id="7" dur="300"/>
                                        <p:tgtEl>
                                          <p:spTgt spid="150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685800" y="228600"/>
            <a:ext cx="7772400" cy="1143000"/>
          </a:xfrm>
          <a:solidFill>
            <a:schemeClr val="accent2"/>
          </a:solidFill>
        </p:spPr>
        <p:txBody>
          <a:bodyPr/>
          <a:lstStyle/>
          <a:p>
            <a:r>
              <a:rPr lang="en-US" sz="3200">
                <a:latin typeface="Century Gothic" pitchFamily="34" charset="0"/>
              </a:rPr>
              <a:t>Malformation Veineuses = MV</a:t>
            </a:r>
            <a:r>
              <a:rPr lang="en-US"/>
              <a:t> </a:t>
            </a:r>
            <a:endParaRPr lang="fr-FR"/>
          </a:p>
        </p:txBody>
      </p:sp>
      <p:sp>
        <p:nvSpPr>
          <p:cNvPr id="12291" name="Rectangle 3"/>
          <p:cNvSpPr>
            <a:spLocks noGrp="1" noChangeArrowheads="1"/>
          </p:cNvSpPr>
          <p:nvPr>
            <p:ph type="body" idx="4294967295"/>
          </p:nvPr>
        </p:nvSpPr>
        <p:spPr/>
        <p:txBody>
          <a:bodyPr/>
          <a:lstStyle/>
          <a:p>
            <a:pPr>
              <a:buFontTx/>
              <a:buNone/>
            </a:pPr>
            <a:r>
              <a:rPr lang="fr-FR">
                <a:latin typeface="Verdana" pitchFamily="34" charset="0"/>
              </a:rPr>
              <a:t> </a:t>
            </a:r>
          </a:p>
        </p:txBody>
      </p:sp>
      <p:pic>
        <p:nvPicPr>
          <p:cNvPr id="12292" name="Picture 4" descr="vm11[1]"/>
          <p:cNvPicPr>
            <a:picLocks noChangeAspect="1" noChangeArrowheads="1"/>
          </p:cNvPicPr>
          <p:nvPr/>
        </p:nvPicPr>
        <p:blipFill>
          <a:blip r:embed="rId2" cstate="print"/>
          <a:srcRect/>
          <a:stretch>
            <a:fillRect/>
          </a:stretch>
        </p:blipFill>
        <p:spPr bwMode="auto">
          <a:xfrm>
            <a:off x="4800600" y="2590800"/>
            <a:ext cx="3325813" cy="2228850"/>
          </a:xfrm>
          <a:prstGeom prst="rect">
            <a:avLst/>
          </a:prstGeom>
          <a:noFill/>
          <a:ln w="9525">
            <a:noFill/>
            <a:miter lim="800000"/>
            <a:headEnd/>
            <a:tailEnd/>
          </a:ln>
        </p:spPr>
      </p:pic>
      <p:pic>
        <p:nvPicPr>
          <p:cNvPr id="12293" name="Picture 5" descr="C:\Documents and Settings\saint maurice\Bureau\Annouk\Photo Aix topo\Schéma MV .JPG"/>
          <p:cNvPicPr>
            <a:picLocks noChangeAspect="1" noChangeArrowheads="1"/>
          </p:cNvPicPr>
          <p:nvPr/>
        </p:nvPicPr>
        <p:blipFill>
          <a:blip r:embed="rId3" cstate="print"/>
          <a:srcRect/>
          <a:stretch>
            <a:fillRect/>
          </a:stretch>
        </p:blipFill>
        <p:spPr bwMode="auto">
          <a:xfrm>
            <a:off x="1524000" y="2209800"/>
            <a:ext cx="2324100" cy="3136900"/>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77161" name="Group 9"/>
          <p:cNvGrpSpPr>
            <a:grpSpLocks/>
          </p:cNvGrpSpPr>
          <p:nvPr/>
        </p:nvGrpSpPr>
        <p:grpSpPr bwMode="auto">
          <a:xfrm>
            <a:off x="533400" y="1371600"/>
            <a:ext cx="8001000" cy="4572000"/>
            <a:chOff x="336" y="864"/>
            <a:chExt cx="5040" cy="2880"/>
          </a:xfrm>
        </p:grpSpPr>
        <p:sp>
          <p:nvSpPr>
            <p:cNvPr id="177155" name="Rectangle 3" descr="Grands confettis"/>
            <p:cNvSpPr>
              <a:spLocks noChangeArrowheads="1"/>
            </p:cNvSpPr>
            <p:nvPr/>
          </p:nvSpPr>
          <p:spPr bwMode="auto">
            <a:xfrm>
              <a:off x="336" y="1776"/>
              <a:ext cx="5040" cy="1968"/>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77156" name="Rectangle 4" descr="Petits confettis"/>
            <p:cNvSpPr>
              <a:spLocks noChangeArrowheads="1"/>
            </p:cNvSpPr>
            <p:nvPr/>
          </p:nvSpPr>
          <p:spPr bwMode="auto">
            <a:xfrm>
              <a:off x="336" y="912"/>
              <a:ext cx="5040" cy="768"/>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77157" name="Rectangle 5" descr="Briques horizontales"/>
            <p:cNvSpPr>
              <a:spLocks noChangeArrowheads="1"/>
            </p:cNvSpPr>
            <p:nvPr/>
          </p:nvSpPr>
          <p:spPr bwMode="auto">
            <a:xfrm>
              <a:off x="336" y="864"/>
              <a:ext cx="5040" cy="24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77159" name="Line 7"/>
            <p:cNvSpPr>
              <a:spLocks noChangeShapeType="1"/>
            </p:cNvSpPr>
            <p:nvPr/>
          </p:nvSpPr>
          <p:spPr bwMode="auto">
            <a:xfrm>
              <a:off x="336" y="1728"/>
              <a:ext cx="5040" cy="0"/>
            </a:xfrm>
            <a:prstGeom prst="line">
              <a:avLst/>
            </a:prstGeom>
            <a:noFill/>
            <a:ln w="76200">
              <a:solidFill>
                <a:schemeClr val="accent1"/>
              </a:solidFill>
              <a:round/>
              <a:headEnd/>
              <a:tailEnd/>
            </a:ln>
            <a:effectLst/>
          </p:spPr>
          <p:txBody>
            <a:bodyPr wrap="none" anchor="ctr"/>
            <a:lstStyle/>
            <a:p>
              <a:endParaRPr lang="fr-FR"/>
            </a:p>
          </p:txBody>
        </p:sp>
        <p:sp>
          <p:nvSpPr>
            <p:cNvPr id="177160" name="Rectangle 8"/>
            <p:cNvSpPr>
              <a:spLocks noChangeArrowheads="1"/>
            </p:cNvSpPr>
            <p:nvPr/>
          </p:nvSpPr>
          <p:spPr bwMode="auto">
            <a:xfrm>
              <a:off x="336" y="2592"/>
              <a:ext cx="5040" cy="576"/>
            </a:xfrm>
            <a:prstGeom prst="rect">
              <a:avLst/>
            </a:prstGeom>
            <a:gradFill rotWithShape="0">
              <a:gsLst>
                <a:gs pos="0">
                  <a:schemeClr val="accent2">
                    <a:gamma/>
                    <a:shade val="66275"/>
                    <a:invGamma/>
                  </a:schemeClr>
                </a:gs>
                <a:gs pos="50000">
                  <a:schemeClr val="accent2"/>
                </a:gs>
                <a:gs pos="100000">
                  <a:schemeClr val="accent2">
                    <a:gamma/>
                    <a:shade val="66275"/>
                    <a:invGamma/>
                  </a:schemeClr>
                </a:gs>
              </a:gsLst>
              <a:lin ang="5400000" scaled="1"/>
            </a:gradFill>
            <a:ln w="9525">
              <a:solidFill>
                <a:schemeClr val="tx1"/>
              </a:solidFill>
              <a:miter lim="800000"/>
              <a:headEnd/>
              <a:tailEnd/>
            </a:ln>
            <a:effectLst/>
          </p:spPr>
          <p:txBody>
            <a:bodyPr wrap="none" anchor="ctr"/>
            <a:lstStyle/>
            <a:p>
              <a:endParaRPr lang="fr-FR"/>
            </a:p>
          </p:txBody>
        </p:sp>
      </p:grpSp>
      <p:sp>
        <p:nvSpPr>
          <p:cNvPr id="177158" name="Freeform 6"/>
          <p:cNvSpPr>
            <a:spLocks/>
          </p:cNvSpPr>
          <p:nvPr/>
        </p:nvSpPr>
        <p:spPr bwMode="auto">
          <a:xfrm>
            <a:off x="2362200" y="1450975"/>
            <a:ext cx="5811838" cy="2359025"/>
          </a:xfrm>
          <a:custGeom>
            <a:avLst/>
            <a:gdLst/>
            <a:ahLst/>
            <a:cxnLst>
              <a:cxn ang="0">
                <a:pos x="0" y="200"/>
              </a:cxn>
              <a:cxn ang="0">
                <a:pos x="111" y="184"/>
              </a:cxn>
              <a:cxn ang="0">
                <a:pos x="364" y="121"/>
              </a:cxn>
              <a:cxn ang="0">
                <a:pos x="427" y="89"/>
              </a:cxn>
              <a:cxn ang="0">
                <a:pos x="521" y="26"/>
              </a:cxn>
              <a:cxn ang="0">
                <a:pos x="891" y="286"/>
              </a:cxn>
              <a:cxn ang="0">
                <a:pos x="1500" y="168"/>
              </a:cxn>
              <a:cxn ang="0">
                <a:pos x="1674" y="310"/>
              </a:cxn>
              <a:cxn ang="0">
                <a:pos x="2084" y="247"/>
              </a:cxn>
              <a:cxn ang="0">
                <a:pos x="2274" y="168"/>
              </a:cxn>
              <a:cxn ang="0">
                <a:pos x="2432" y="121"/>
              </a:cxn>
              <a:cxn ang="0">
                <a:pos x="2700" y="215"/>
              </a:cxn>
              <a:cxn ang="0">
                <a:pos x="2969" y="294"/>
              </a:cxn>
              <a:cxn ang="0">
                <a:pos x="3363" y="342"/>
              </a:cxn>
              <a:cxn ang="0">
                <a:pos x="4184" y="137"/>
              </a:cxn>
              <a:cxn ang="0">
                <a:pos x="3915" y="286"/>
              </a:cxn>
              <a:cxn ang="0">
                <a:pos x="3675" y="478"/>
              </a:cxn>
              <a:cxn ang="0">
                <a:pos x="3099" y="622"/>
              </a:cxn>
              <a:cxn ang="0">
                <a:pos x="2667" y="718"/>
              </a:cxn>
              <a:cxn ang="0">
                <a:pos x="1995" y="526"/>
              </a:cxn>
              <a:cxn ang="0">
                <a:pos x="1467" y="718"/>
              </a:cxn>
              <a:cxn ang="0">
                <a:pos x="1419" y="1150"/>
              </a:cxn>
              <a:cxn ang="0">
                <a:pos x="2187" y="1006"/>
              </a:cxn>
              <a:cxn ang="0">
                <a:pos x="2811" y="1198"/>
              </a:cxn>
              <a:cxn ang="0">
                <a:pos x="3387" y="1054"/>
              </a:cxn>
              <a:cxn ang="0">
                <a:pos x="4059" y="910"/>
              </a:cxn>
              <a:cxn ang="0">
                <a:pos x="3339" y="1246"/>
              </a:cxn>
              <a:cxn ang="0">
                <a:pos x="2571" y="1342"/>
              </a:cxn>
              <a:cxn ang="0">
                <a:pos x="1611" y="1342"/>
              </a:cxn>
              <a:cxn ang="0">
                <a:pos x="1371" y="1486"/>
              </a:cxn>
              <a:cxn ang="0">
                <a:pos x="987" y="1246"/>
              </a:cxn>
              <a:cxn ang="0">
                <a:pos x="267" y="1198"/>
              </a:cxn>
              <a:cxn ang="0">
                <a:pos x="27" y="1102"/>
              </a:cxn>
              <a:cxn ang="0">
                <a:pos x="555" y="1006"/>
              </a:cxn>
              <a:cxn ang="0">
                <a:pos x="1227" y="1150"/>
              </a:cxn>
              <a:cxn ang="0">
                <a:pos x="1323" y="1054"/>
              </a:cxn>
              <a:cxn ang="0">
                <a:pos x="1323" y="766"/>
              </a:cxn>
              <a:cxn ang="0">
                <a:pos x="987" y="574"/>
              </a:cxn>
              <a:cxn ang="0">
                <a:pos x="507" y="670"/>
              </a:cxn>
              <a:cxn ang="0">
                <a:pos x="27" y="574"/>
              </a:cxn>
              <a:cxn ang="0">
                <a:pos x="0" y="200"/>
              </a:cxn>
            </a:cxnLst>
            <a:rect l="0" t="0" r="r" b="b"/>
            <a:pathLst>
              <a:path w="4184" h="1486">
                <a:moveTo>
                  <a:pt x="0" y="200"/>
                </a:moveTo>
                <a:cubicBezTo>
                  <a:pt x="37" y="195"/>
                  <a:pt x="74" y="192"/>
                  <a:pt x="111" y="184"/>
                </a:cubicBezTo>
                <a:cubicBezTo>
                  <a:pt x="196" y="166"/>
                  <a:pt x="364" y="121"/>
                  <a:pt x="364" y="121"/>
                </a:cubicBezTo>
                <a:cubicBezTo>
                  <a:pt x="385" y="110"/>
                  <a:pt x="407" y="101"/>
                  <a:pt x="427" y="89"/>
                </a:cubicBezTo>
                <a:cubicBezTo>
                  <a:pt x="459" y="69"/>
                  <a:pt x="521" y="26"/>
                  <a:pt x="521" y="26"/>
                </a:cubicBezTo>
                <a:lnTo>
                  <a:pt x="891" y="286"/>
                </a:lnTo>
                <a:cubicBezTo>
                  <a:pt x="1675" y="1"/>
                  <a:pt x="1245" y="0"/>
                  <a:pt x="1500" y="168"/>
                </a:cubicBezTo>
                <a:cubicBezTo>
                  <a:pt x="1548" y="238"/>
                  <a:pt x="1593" y="282"/>
                  <a:pt x="1674" y="310"/>
                </a:cubicBezTo>
                <a:cubicBezTo>
                  <a:pt x="1829" y="300"/>
                  <a:pt x="1942" y="295"/>
                  <a:pt x="2084" y="247"/>
                </a:cubicBezTo>
                <a:cubicBezTo>
                  <a:pt x="2156" y="176"/>
                  <a:pt x="2170" y="186"/>
                  <a:pt x="2274" y="168"/>
                </a:cubicBezTo>
                <a:cubicBezTo>
                  <a:pt x="2387" y="93"/>
                  <a:pt x="2332" y="96"/>
                  <a:pt x="2432" y="121"/>
                </a:cubicBezTo>
                <a:cubicBezTo>
                  <a:pt x="2519" y="208"/>
                  <a:pt x="2584" y="201"/>
                  <a:pt x="2700" y="215"/>
                </a:cubicBezTo>
                <a:cubicBezTo>
                  <a:pt x="2926" y="286"/>
                  <a:pt x="2835" y="263"/>
                  <a:pt x="2969" y="294"/>
                </a:cubicBezTo>
                <a:cubicBezTo>
                  <a:pt x="3067" y="446"/>
                  <a:pt x="3141" y="364"/>
                  <a:pt x="3363" y="342"/>
                </a:cubicBezTo>
                <a:cubicBezTo>
                  <a:pt x="3551" y="59"/>
                  <a:pt x="3886" y="137"/>
                  <a:pt x="4184" y="137"/>
                </a:cubicBezTo>
                <a:lnTo>
                  <a:pt x="3915" y="286"/>
                </a:lnTo>
                <a:lnTo>
                  <a:pt x="3675" y="478"/>
                </a:lnTo>
                <a:lnTo>
                  <a:pt x="3099" y="622"/>
                </a:lnTo>
                <a:lnTo>
                  <a:pt x="2667" y="718"/>
                </a:lnTo>
                <a:lnTo>
                  <a:pt x="1995" y="526"/>
                </a:lnTo>
                <a:lnTo>
                  <a:pt x="1467" y="718"/>
                </a:lnTo>
                <a:lnTo>
                  <a:pt x="1419" y="1150"/>
                </a:lnTo>
                <a:lnTo>
                  <a:pt x="2187" y="1006"/>
                </a:lnTo>
                <a:lnTo>
                  <a:pt x="2811" y="1198"/>
                </a:lnTo>
                <a:lnTo>
                  <a:pt x="3387" y="1054"/>
                </a:lnTo>
                <a:lnTo>
                  <a:pt x="4059" y="910"/>
                </a:lnTo>
                <a:lnTo>
                  <a:pt x="3339" y="1246"/>
                </a:lnTo>
                <a:lnTo>
                  <a:pt x="2571" y="1342"/>
                </a:lnTo>
                <a:lnTo>
                  <a:pt x="1611" y="1342"/>
                </a:lnTo>
                <a:lnTo>
                  <a:pt x="1371" y="1486"/>
                </a:lnTo>
                <a:lnTo>
                  <a:pt x="987" y="1246"/>
                </a:lnTo>
                <a:lnTo>
                  <a:pt x="267" y="1198"/>
                </a:lnTo>
                <a:lnTo>
                  <a:pt x="27" y="1102"/>
                </a:lnTo>
                <a:lnTo>
                  <a:pt x="555" y="1006"/>
                </a:lnTo>
                <a:lnTo>
                  <a:pt x="1227" y="1150"/>
                </a:lnTo>
                <a:lnTo>
                  <a:pt x="1323" y="1054"/>
                </a:lnTo>
                <a:lnTo>
                  <a:pt x="1323" y="766"/>
                </a:lnTo>
                <a:lnTo>
                  <a:pt x="987" y="574"/>
                </a:lnTo>
                <a:lnTo>
                  <a:pt x="507" y="670"/>
                </a:lnTo>
                <a:lnTo>
                  <a:pt x="27" y="574"/>
                </a:lnTo>
                <a:lnTo>
                  <a:pt x="0" y="200"/>
                </a:lnTo>
                <a:close/>
              </a:path>
            </a:pathLst>
          </a:custGeom>
          <a:solidFill>
            <a:srgbClr val="00CCFF"/>
          </a:solidFill>
          <a:ln w="9525">
            <a:solidFill>
              <a:schemeClr val="tx1"/>
            </a:solidFill>
            <a:round/>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7158"/>
                                        </p:tgtEl>
                                        <p:attrNameLst>
                                          <p:attrName>style.visibility</p:attrName>
                                        </p:attrNameLst>
                                      </p:cBhvr>
                                      <p:to>
                                        <p:strVal val="visible"/>
                                      </p:to>
                                    </p:set>
                                    <p:anim calcmode="lin" valueType="num">
                                      <p:cBhvr>
                                        <p:cTn id="7" dur="500" fill="hold"/>
                                        <p:tgtEl>
                                          <p:spTgt spid="177158"/>
                                        </p:tgtEl>
                                        <p:attrNameLst>
                                          <p:attrName>ppt_w</p:attrName>
                                        </p:attrNameLst>
                                      </p:cBhvr>
                                      <p:tavLst>
                                        <p:tav tm="0">
                                          <p:val>
                                            <p:fltVal val="0"/>
                                          </p:val>
                                        </p:tav>
                                        <p:tav tm="100000">
                                          <p:val>
                                            <p:strVal val="#ppt_w"/>
                                          </p:val>
                                        </p:tav>
                                      </p:tavLst>
                                    </p:anim>
                                    <p:anim calcmode="lin" valueType="num">
                                      <p:cBhvr>
                                        <p:cTn id="8" dur="500" fill="hold"/>
                                        <p:tgtEl>
                                          <p:spTgt spid="1771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1371600" y="304800"/>
            <a:ext cx="6242050" cy="1190625"/>
          </a:xfrm>
          <a:prstGeom prst="rect">
            <a:avLst/>
          </a:prstGeom>
          <a:noFill/>
          <a:ln w="9525">
            <a:noFill/>
            <a:miter lim="800000"/>
            <a:headEnd/>
            <a:tailEnd/>
          </a:ln>
          <a:effectLst/>
        </p:spPr>
        <p:txBody>
          <a:bodyPr wrap="none">
            <a:spAutoFit/>
          </a:bodyPr>
          <a:lstStyle/>
          <a:p>
            <a:pPr algn="ctr"/>
            <a:r>
              <a:rPr lang="fr-FR" sz="3600" b="1">
                <a:solidFill>
                  <a:schemeClr val="bg1"/>
                </a:solidFill>
              </a:rPr>
              <a:t>Les malformations vasculaires </a:t>
            </a:r>
          </a:p>
          <a:p>
            <a:pPr algn="ctr"/>
            <a:endParaRPr lang="fr-FR" sz="3600" b="1">
              <a:solidFill>
                <a:schemeClr val="bg1"/>
              </a:solidFill>
            </a:endParaRPr>
          </a:p>
        </p:txBody>
      </p:sp>
      <p:sp>
        <p:nvSpPr>
          <p:cNvPr id="151555" name="AutoShape 3" descr="Rayures horizontales (noir/blanc)"/>
          <p:cNvSpPr>
            <a:spLocks noChangeArrowheads="1"/>
          </p:cNvSpPr>
          <p:nvPr/>
        </p:nvSpPr>
        <p:spPr bwMode="auto">
          <a:xfrm>
            <a:off x="30163" y="914400"/>
            <a:ext cx="2941637" cy="1066800"/>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b="1">
                <a:solidFill>
                  <a:schemeClr val="bg1"/>
                </a:solidFill>
              </a:rPr>
              <a:t>Artério-veineuses</a:t>
            </a:r>
          </a:p>
          <a:p>
            <a:pPr algn="ctr"/>
            <a:r>
              <a:rPr lang="fr-FR" b="1">
                <a:solidFill>
                  <a:schemeClr val="bg1"/>
                </a:solidFill>
              </a:rPr>
              <a:t>Capillaires</a:t>
            </a:r>
            <a:endParaRPr lang="fr-FR"/>
          </a:p>
        </p:txBody>
      </p:sp>
      <p:sp>
        <p:nvSpPr>
          <p:cNvPr id="151556" name="Text Box 4"/>
          <p:cNvSpPr txBox="1">
            <a:spLocks noChangeArrowheads="1"/>
          </p:cNvSpPr>
          <p:nvPr/>
        </p:nvSpPr>
        <p:spPr bwMode="auto">
          <a:xfrm>
            <a:off x="152400" y="2895600"/>
            <a:ext cx="9078913" cy="3503613"/>
          </a:xfrm>
          <a:prstGeom prst="rect">
            <a:avLst/>
          </a:prstGeom>
          <a:noFill/>
          <a:ln w="9525">
            <a:noFill/>
            <a:miter lim="800000"/>
            <a:headEnd/>
            <a:tailEnd/>
          </a:ln>
          <a:effectLst/>
        </p:spPr>
        <p:txBody>
          <a:bodyPr wrap="none">
            <a:spAutoFit/>
          </a:bodyPr>
          <a:lstStyle/>
          <a:p>
            <a:r>
              <a:rPr lang="fr-FR" sz="3200" b="1" u="sng">
                <a:solidFill>
                  <a:schemeClr val="bg1"/>
                </a:solidFill>
              </a:rPr>
              <a:t>Capillaires indifférenciées</a:t>
            </a:r>
            <a:r>
              <a:rPr lang="fr-FR" sz="3200" b="1">
                <a:solidFill>
                  <a:schemeClr val="bg1"/>
                </a:solidFill>
              </a:rPr>
              <a:t>:</a:t>
            </a:r>
          </a:p>
          <a:p>
            <a:r>
              <a:rPr lang="fr-FR" sz="3200" b="1" i="1">
                <a:solidFill>
                  <a:srgbClr val="FFCC00"/>
                </a:solidFill>
              </a:rPr>
              <a:t>angiomes capillaires artério-veineux</a:t>
            </a:r>
            <a:r>
              <a:rPr lang="fr-FR" sz="3200" b="1">
                <a:solidFill>
                  <a:schemeClr val="bg1"/>
                </a:solidFill>
              </a:rPr>
              <a:t>. </a:t>
            </a:r>
          </a:p>
          <a:p>
            <a:r>
              <a:rPr lang="fr-FR" sz="3200" b="1">
                <a:solidFill>
                  <a:schemeClr val="bg1"/>
                </a:solidFill>
              </a:rPr>
              <a:t>	</a:t>
            </a:r>
            <a:r>
              <a:rPr lang="fr-FR" sz="3200" b="1" u="sng">
                <a:solidFill>
                  <a:schemeClr val="bg1"/>
                </a:solidFill>
              </a:rPr>
              <a:t>cutanés</a:t>
            </a:r>
            <a:r>
              <a:rPr lang="fr-FR" sz="3200" b="1">
                <a:solidFill>
                  <a:schemeClr val="bg1"/>
                </a:solidFill>
              </a:rPr>
              <a:t> , de coloration variable rouge au bleu </a:t>
            </a:r>
          </a:p>
          <a:p>
            <a:r>
              <a:rPr lang="fr-FR" sz="3200" b="1">
                <a:solidFill>
                  <a:srgbClr val="FFCC00"/>
                </a:solidFill>
              </a:rPr>
              <a:t>(</a:t>
            </a:r>
            <a:r>
              <a:rPr lang="fr-FR" sz="3200" b="1" i="1">
                <a:solidFill>
                  <a:srgbClr val="FFCC00"/>
                </a:solidFill>
              </a:rPr>
              <a:t>Angiomes ou naevi plans, tubereux, bleus </a:t>
            </a:r>
            <a:r>
              <a:rPr lang="fr-FR" sz="3200" b="1">
                <a:solidFill>
                  <a:srgbClr val="FFCC00"/>
                </a:solidFill>
              </a:rPr>
              <a:t>) </a:t>
            </a:r>
          </a:p>
          <a:p>
            <a:r>
              <a:rPr lang="fr-FR" sz="3200" b="1">
                <a:solidFill>
                  <a:schemeClr val="bg1"/>
                </a:solidFill>
              </a:rPr>
              <a:t>	</a:t>
            </a:r>
            <a:r>
              <a:rPr lang="fr-FR" sz="3200" b="1" u="sng">
                <a:solidFill>
                  <a:schemeClr val="bg1"/>
                </a:solidFill>
              </a:rPr>
              <a:t>profonds</a:t>
            </a:r>
            <a:r>
              <a:rPr lang="fr-FR" sz="3200" b="1">
                <a:solidFill>
                  <a:schemeClr val="bg1"/>
                </a:solidFill>
              </a:rPr>
              <a:t> </a:t>
            </a:r>
            <a:r>
              <a:rPr lang="fr-FR" sz="3200" b="1">
                <a:solidFill>
                  <a:srgbClr val="FFCC00"/>
                </a:solidFill>
              </a:rPr>
              <a:t>(</a:t>
            </a:r>
            <a:r>
              <a:rPr lang="fr-FR" sz="3200" b="1" i="1">
                <a:solidFill>
                  <a:srgbClr val="FFCC00"/>
                </a:solidFill>
              </a:rPr>
              <a:t>Angiome caverneux </a:t>
            </a:r>
            <a:r>
              <a:rPr lang="fr-FR" sz="3200" b="1">
                <a:solidFill>
                  <a:srgbClr val="FFCC00"/>
                </a:solidFill>
              </a:rPr>
              <a:t>)</a:t>
            </a:r>
            <a:r>
              <a:rPr lang="fr-FR" sz="3200" b="1">
                <a:solidFill>
                  <a:schemeClr val="bg1"/>
                </a:solidFill>
              </a:rPr>
              <a:t> </a:t>
            </a:r>
          </a:p>
          <a:p>
            <a:r>
              <a:rPr lang="fr-FR" sz="3200" b="1">
                <a:solidFill>
                  <a:schemeClr val="bg1"/>
                </a:solidFill>
              </a:rPr>
              <a:t>	</a:t>
            </a:r>
            <a:r>
              <a:rPr lang="fr-FR" sz="3200" b="1" u="sng">
                <a:solidFill>
                  <a:schemeClr val="bg1"/>
                </a:solidFill>
              </a:rPr>
              <a:t>géants</a:t>
            </a:r>
            <a:r>
              <a:rPr lang="fr-FR" sz="3200" b="1">
                <a:solidFill>
                  <a:schemeClr val="bg1"/>
                </a:solidFill>
              </a:rPr>
              <a:t> </a:t>
            </a:r>
            <a:r>
              <a:rPr lang="fr-FR" sz="3200" b="1" i="1">
                <a:solidFill>
                  <a:srgbClr val="FFCC00"/>
                </a:solidFill>
              </a:rPr>
              <a:t>(Angiome capillaire géant</a:t>
            </a:r>
            <a:r>
              <a:rPr lang="fr-FR" sz="3200" b="1">
                <a:solidFill>
                  <a:srgbClr val="FFCC00"/>
                </a:solidFill>
              </a:rPr>
              <a:t>).</a:t>
            </a:r>
            <a:endParaRPr lang="fr-FR" sz="3200" b="1">
              <a:solidFill>
                <a:srgbClr val="000000"/>
              </a:solidFill>
            </a:endParaRPr>
          </a:p>
          <a:p>
            <a:endParaRPr lang="fr-FR" sz="3200" b="1">
              <a:solidFill>
                <a:srgbClr val="000000"/>
              </a:solidFill>
            </a:endParaRPr>
          </a:p>
        </p:txBody>
      </p:sp>
      <p:sp>
        <p:nvSpPr>
          <p:cNvPr id="151557" name="Rectangle 5"/>
          <p:cNvSpPr>
            <a:spLocks noChangeArrowheads="1"/>
          </p:cNvSpPr>
          <p:nvPr/>
        </p:nvSpPr>
        <p:spPr bwMode="auto">
          <a:xfrm>
            <a:off x="4038600" y="3352800"/>
            <a:ext cx="184150" cy="457200"/>
          </a:xfrm>
          <a:prstGeom prst="rect">
            <a:avLst/>
          </a:prstGeom>
          <a:noFill/>
          <a:ln w="9525">
            <a:noFill/>
            <a:miter lim="800000"/>
            <a:headEnd/>
            <a:tailEnd/>
          </a:ln>
          <a:effectLst/>
        </p:spPr>
        <p:txBody>
          <a:bodyPr wrap="none">
            <a:spAutoFit/>
          </a:bodyPr>
          <a:lstStyle/>
          <a:p>
            <a:endParaRPr lang="fr-FR" i="1">
              <a:solidFill>
                <a:srgbClr val="000000"/>
              </a:solidFill>
            </a:endParaRPr>
          </a:p>
        </p:txBody>
      </p:sp>
      <p:grpSp>
        <p:nvGrpSpPr>
          <p:cNvPr id="151572" name="Group 20"/>
          <p:cNvGrpSpPr>
            <a:grpSpLocks/>
          </p:cNvGrpSpPr>
          <p:nvPr/>
        </p:nvGrpSpPr>
        <p:grpSpPr bwMode="auto">
          <a:xfrm>
            <a:off x="7083425" y="1066800"/>
            <a:ext cx="790575" cy="430213"/>
            <a:chOff x="4462" y="672"/>
            <a:chExt cx="498" cy="271"/>
          </a:xfrm>
        </p:grpSpPr>
        <p:sp>
          <p:nvSpPr>
            <p:cNvPr id="151559" name="Freeform 7"/>
            <p:cNvSpPr>
              <a:spLocks/>
            </p:cNvSpPr>
            <p:nvPr/>
          </p:nvSpPr>
          <p:spPr bwMode="auto">
            <a:xfrm>
              <a:off x="4491" y="731"/>
              <a:ext cx="469" cy="79"/>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57150" cmpd="sng">
              <a:solidFill>
                <a:srgbClr val="FF0000"/>
              </a:solidFill>
              <a:round/>
              <a:headEnd/>
              <a:tailEnd/>
            </a:ln>
            <a:effectLst/>
          </p:spPr>
          <p:txBody>
            <a:bodyPr wrap="none" anchor="ctr"/>
            <a:lstStyle/>
            <a:p>
              <a:endParaRPr lang="fr-FR"/>
            </a:p>
          </p:txBody>
        </p:sp>
        <p:sp>
          <p:nvSpPr>
            <p:cNvPr id="151560" name="Freeform 8"/>
            <p:cNvSpPr>
              <a:spLocks/>
            </p:cNvSpPr>
            <p:nvPr/>
          </p:nvSpPr>
          <p:spPr bwMode="auto">
            <a:xfrm flipV="1">
              <a:off x="4483" y="807"/>
              <a:ext cx="469" cy="78"/>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57150" cmpd="sng">
              <a:solidFill>
                <a:srgbClr val="FF0000"/>
              </a:solidFill>
              <a:round/>
              <a:headEnd/>
              <a:tailEnd/>
            </a:ln>
            <a:effectLst/>
          </p:spPr>
          <p:txBody>
            <a:bodyPr wrap="none" anchor="ctr"/>
            <a:lstStyle/>
            <a:p>
              <a:endParaRPr lang="fr-FR"/>
            </a:p>
          </p:txBody>
        </p:sp>
        <p:sp>
          <p:nvSpPr>
            <p:cNvPr id="151561" name="Freeform 9"/>
            <p:cNvSpPr>
              <a:spLocks/>
            </p:cNvSpPr>
            <p:nvPr/>
          </p:nvSpPr>
          <p:spPr bwMode="auto">
            <a:xfrm>
              <a:off x="4483" y="672"/>
              <a:ext cx="477" cy="138"/>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57150" cmpd="sng">
              <a:solidFill>
                <a:srgbClr val="FF0000"/>
              </a:solidFill>
              <a:round/>
              <a:headEnd/>
              <a:tailEnd/>
            </a:ln>
            <a:effectLst/>
          </p:spPr>
          <p:txBody>
            <a:bodyPr wrap="none" anchor="ctr"/>
            <a:lstStyle/>
            <a:p>
              <a:endParaRPr lang="fr-FR"/>
            </a:p>
          </p:txBody>
        </p:sp>
        <p:sp>
          <p:nvSpPr>
            <p:cNvPr id="151562" name="Freeform 10"/>
            <p:cNvSpPr>
              <a:spLocks/>
            </p:cNvSpPr>
            <p:nvPr/>
          </p:nvSpPr>
          <p:spPr bwMode="auto">
            <a:xfrm flipV="1">
              <a:off x="4462" y="805"/>
              <a:ext cx="477" cy="138"/>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57150" cmpd="sng">
              <a:solidFill>
                <a:srgbClr val="FF0000"/>
              </a:solidFill>
              <a:round/>
              <a:headEnd/>
              <a:tailEnd/>
            </a:ln>
            <a:effectLst/>
          </p:spPr>
          <p:txBody>
            <a:bodyPr wrap="none" anchor="ctr"/>
            <a:lstStyle/>
            <a:p>
              <a:endParaRPr lang="fr-FR"/>
            </a:p>
          </p:txBody>
        </p:sp>
      </p:grpSp>
      <p:sp>
        <p:nvSpPr>
          <p:cNvPr id="151563" name="Freeform 11"/>
          <p:cNvSpPr>
            <a:spLocks/>
          </p:cNvSpPr>
          <p:nvPr/>
        </p:nvSpPr>
        <p:spPr bwMode="auto">
          <a:xfrm>
            <a:off x="6742113" y="1263650"/>
            <a:ext cx="374650" cy="744538"/>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FF0000"/>
            </a:solidFill>
            <a:round/>
            <a:headEnd/>
            <a:tailEnd/>
          </a:ln>
          <a:effectLst/>
        </p:spPr>
        <p:txBody>
          <a:bodyPr wrap="none" anchor="ctr"/>
          <a:lstStyle/>
          <a:p>
            <a:endParaRPr lang="fr-FR"/>
          </a:p>
        </p:txBody>
      </p:sp>
      <p:sp>
        <p:nvSpPr>
          <p:cNvPr id="151564" name="Freeform 12"/>
          <p:cNvSpPr>
            <a:spLocks/>
          </p:cNvSpPr>
          <p:nvPr/>
        </p:nvSpPr>
        <p:spPr bwMode="auto">
          <a:xfrm flipH="1">
            <a:off x="7861300" y="1255713"/>
            <a:ext cx="374650" cy="744537"/>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3399FF"/>
            </a:solidFill>
            <a:round/>
            <a:headEnd/>
            <a:tailEnd/>
          </a:ln>
          <a:effectLst/>
        </p:spPr>
        <p:txBody>
          <a:bodyPr wrap="none" anchor="ctr"/>
          <a:lstStyle/>
          <a:p>
            <a:endParaRPr lang="fr-FR"/>
          </a:p>
        </p:txBody>
      </p:sp>
      <p:sp>
        <p:nvSpPr>
          <p:cNvPr id="151565" name="Freeform 13"/>
          <p:cNvSpPr>
            <a:spLocks/>
          </p:cNvSpPr>
          <p:nvPr/>
        </p:nvSpPr>
        <p:spPr bwMode="auto">
          <a:xfrm>
            <a:off x="6788150" y="1938338"/>
            <a:ext cx="1414463" cy="134937"/>
          </a:xfrm>
          <a:custGeom>
            <a:avLst/>
            <a:gdLst/>
            <a:ahLst/>
            <a:cxnLst>
              <a:cxn ang="0">
                <a:pos x="0" y="112"/>
              </a:cxn>
              <a:cxn ang="0">
                <a:pos x="576" y="16"/>
              </a:cxn>
              <a:cxn ang="0">
                <a:pos x="1488" y="208"/>
              </a:cxn>
              <a:cxn ang="0">
                <a:pos x="2064" y="64"/>
              </a:cxn>
            </a:cxnLst>
            <a:rect l="0" t="0" r="r" b="b"/>
            <a:pathLst>
              <a:path w="2064" h="216">
                <a:moveTo>
                  <a:pt x="0" y="112"/>
                </a:moveTo>
                <a:cubicBezTo>
                  <a:pt x="164" y="56"/>
                  <a:pt x="328" y="0"/>
                  <a:pt x="576" y="16"/>
                </a:cubicBezTo>
                <a:cubicBezTo>
                  <a:pt x="824" y="32"/>
                  <a:pt x="1240" y="200"/>
                  <a:pt x="1488" y="208"/>
                </a:cubicBezTo>
                <a:cubicBezTo>
                  <a:pt x="1736" y="216"/>
                  <a:pt x="1900" y="140"/>
                  <a:pt x="2064" y="64"/>
                </a:cubicBezTo>
              </a:path>
            </a:pathLst>
          </a:custGeom>
          <a:noFill/>
          <a:ln w="9525">
            <a:solidFill>
              <a:srgbClr val="FF0000"/>
            </a:solidFill>
            <a:round/>
            <a:headEnd/>
            <a:tailEnd/>
          </a:ln>
          <a:effectLst/>
        </p:spPr>
        <p:txBody>
          <a:bodyPr wrap="none" anchor="ctr"/>
          <a:lstStyle/>
          <a:p>
            <a:endParaRPr lang="fr-FR"/>
          </a:p>
        </p:txBody>
      </p:sp>
      <p:sp>
        <p:nvSpPr>
          <p:cNvPr id="151566" name="Line 14"/>
          <p:cNvSpPr>
            <a:spLocks noChangeShapeType="1"/>
          </p:cNvSpPr>
          <p:nvPr/>
        </p:nvSpPr>
        <p:spPr bwMode="auto">
          <a:xfrm>
            <a:off x="6788150" y="2008188"/>
            <a:ext cx="0" cy="963612"/>
          </a:xfrm>
          <a:prstGeom prst="line">
            <a:avLst/>
          </a:prstGeom>
          <a:noFill/>
          <a:ln w="76200">
            <a:solidFill>
              <a:srgbClr val="FF0000"/>
            </a:solidFill>
            <a:round/>
            <a:headEnd/>
            <a:tailEnd/>
          </a:ln>
          <a:effectLst/>
        </p:spPr>
        <p:txBody>
          <a:bodyPr wrap="none" anchor="ctr"/>
          <a:lstStyle/>
          <a:p>
            <a:endParaRPr lang="fr-FR"/>
          </a:p>
        </p:txBody>
      </p:sp>
      <p:sp>
        <p:nvSpPr>
          <p:cNvPr id="151567" name="Line 15"/>
          <p:cNvSpPr>
            <a:spLocks noChangeShapeType="1"/>
          </p:cNvSpPr>
          <p:nvPr/>
        </p:nvSpPr>
        <p:spPr bwMode="auto">
          <a:xfrm>
            <a:off x="8170863" y="2008188"/>
            <a:ext cx="0" cy="963612"/>
          </a:xfrm>
          <a:prstGeom prst="line">
            <a:avLst/>
          </a:prstGeom>
          <a:noFill/>
          <a:ln w="76200">
            <a:solidFill>
              <a:srgbClr val="3399FF"/>
            </a:solidFill>
            <a:round/>
            <a:headEnd/>
            <a:tailEnd/>
          </a:ln>
          <a:effectLst/>
        </p:spPr>
        <p:txBody>
          <a:bodyPr wrap="none" anchor="ctr"/>
          <a:lstStyle/>
          <a:p>
            <a:endParaRPr lang="fr-FR"/>
          </a:p>
        </p:txBody>
      </p:sp>
      <p:sp>
        <p:nvSpPr>
          <p:cNvPr id="151568" name="Line 16"/>
          <p:cNvSpPr>
            <a:spLocks noChangeShapeType="1"/>
          </p:cNvSpPr>
          <p:nvPr/>
        </p:nvSpPr>
        <p:spPr bwMode="auto">
          <a:xfrm flipV="1">
            <a:off x="6540500" y="2111375"/>
            <a:ext cx="0" cy="736600"/>
          </a:xfrm>
          <a:prstGeom prst="line">
            <a:avLst/>
          </a:prstGeom>
          <a:noFill/>
          <a:ln w="38100">
            <a:solidFill>
              <a:schemeClr val="bg1"/>
            </a:solidFill>
            <a:round/>
            <a:headEnd/>
            <a:tailEnd type="triangle" w="med" len="med"/>
          </a:ln>
          <a:effectLst/>
        </p:spPr>
        <p:txBody>
          <a:bodyPr wrap="none" anchor="ctr"/>
          <a:lstStyle/>
          <a:p>
            <a:endParaRPr lang="fr-FR"/>
          </a:p>
        </p:txBody>
      </p:sp>
      <p:sp>
        <p:nvSpPr>
          <p:cNvPr id="151569" name="Line 17"/>
          <p:cNvSpPr>
            <a:spLocks noChangeShapeType="1"/>
          </p:cNvSpPr>
          <p:nvPr/>
        </p:nvSpPr>
        <p:spPr bwMode="auto">
          <a:xfrm>
            <a:off x="8467725" y="2111375"/>
            <a:ext cx="0" cy="736600"/>
          </a:xfrm>
          <a:prstGeom prst="line">
            <a:avLst/>
          </a:prstGeom>
          <a:noFill/>
          <a:ln w="38100">
            <a:solidFill>
              <a:schemeClr val="bg1"/>
            </a:solidFill>
            <a:round/>
            <a:headEnd/>
            <a:tailEnd type="triangle" w="med" len="med"/>
          </a:ln>
          <a:effectLst/>
        </p:spPr>
        <p:txBody>
          <a:bodyPr wrap="none" anchor="ctr"/>
          <a:lstStyle/>
          <a:p>
            <a:endParaRPr lang="fr-FR"/>
          </a:p>
        </p:txBody>
      </p:sp>
      <p:sp>
        <p:nvSpPr>
          <p:cNvPr id="151570" name="Line 18"/>
          <p:cNvSpPr>
            <a:spLocks noChangeShapeType="1"/>
          </p:cNvSpPr>
          <p:nvPr/>
        </p:nvSpPr>
        <p:spPr bwMode="auto">
          <a:xfrm>
            <a:off x="6870700" y="1233488"/>
            <a:ext cx="1233488" cy="0"/>
          </a:xfrm>
          <a:prstGeom prst="line">
            <a:avLst/>
          </a:prstGeom>
          <a:noFill/>
          <a:ln w="38100">
            <a:solidFill>
              <a:schemeClr val="bg1"/>
            </a:solidFill>
            <a:round/>
            <a:headEnd/>
            <a:tailEnd type="triangle" w="med" len="med"/>
          </a:ln>
          <a:effectLst/>
        </p:spPr>
        <p:txBody>
          <a:bodyPr wrap="none" anchor="ctr"/>
          <a:lstStyle/>
          <a:p>
            <a:endParaRPr lang="fr-FR"/>
          </a:p>
        </p:txBody>
      </p:sp>
      <p:sp>
        <p:nvSpPr>
          <p:cNvPr id="151571" name="Text Box 19"/>
          <p:cNvSpPr txBox="1">
            <a:spLocks noChangeArrowheads="1"/>
          </p:cNvSpPr>
          <p:nvPr/>
        </p:nvSpPr>
        <p:spPr bwMode="auto">
          <a:xfrm>
            <a:off x="6477000" y="2681288"/>
            <a:ext cx="2070100" cy="457200"/>
          </a:xfrm>
          <a:prstGeom prst="rect">
            <a:avLst/>
          </a:prstGeom>
          <a:noFill/>
          <a:ln w="9525">
            <a:noFill/>
            <a:miter lim="800000"/>
            <a:headEnd/>
            <a:tailEnd/>
          </a:ln>
          <a:effectLst/>
        </p:spPr>
        <p:txBody>
          <a:bodyPr wrap="none">
            <a:spAutoFit/>
          </a:bodyPr>
          <a:lstStyle/>
          <a:p>
            <a:r>
              <a:rPr lang="fr-FR">
                <a:solidFill>
                  <a:schemeClr val="bg1"/>
                </a:solidFill>
              </a:rPr>
              <a:t>FAV Capillaire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51556"/>
                                        </p:tgtEl>
                                        <p:attrNameLst>
                                          <p:attrName>style.visibility</p:attrName>
                                        </p:attrNameLst>
                                      </p:cBhvr>
                                      <p:to>
                                        <p:strVal val="visible"/>
                                      </p:to>
                                    </p:set>
                                    <p:animEffect transition="in" filter="wipe(up)">
                                      <p:cBhvr>
                                        <p:cTn id="7" dur="300"/>
                                        <p:tgtEl>
                                          <p:spTgt spid="1515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1566"/>
                                        </p:tgtEl>
                                        <p:attrNameLst>
                                          <p:attrName>style.visibility</p:attrName>
                                        </p:attrNameLst>
                                      </p:cBhvr>
                                      <p:to>
                                        <p:strVal val="visible"/>
                                      </p:to>
                                    </p:set>
                                    <p:animEffect transition="in" filter="wipe(down)">
                                      <p:cBhvr>
                                        <p:cTn id="12" dur="500"/>
                                        <p:tgtEl>
                                          <p:spTgt spid="15156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1563"/>
                                        </p:tgtEl>
                                        <p:attrNameLst>
                                          <p:attrName>style.visibility</p:attrName>
                                        </p:attrNameLst>
                                      </p:cBhvr>
                                      <p:to>
                                        <p:strVal val="visible"/>
                                      </p:to>
                                    </p:set>
                                    <p:animEffect transition="in" filter="wipe(down)">
                                      <p:cBhvr>
                                        <p:cTn id="17" dur="500"/>
                                        <p:tgtEl>
                                          <p:spTgt spid="151563"/>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288" fill="hold" grpId="0" nodeType="clickEffect">
                                  <p:stCondLst>
                                    <p:cond delay="0"/>
                                  </p:stCondLst>
                                  <p:iterate type="wd">
                                    <p:tmPct val="100000"/>
                                  </p:iterate>
                                  <p:childTnLst>
                                    <p:set>
                                      <p:cBhvr>
                                        <p:cTn id="21" dur="1" fill="hold">
                                          <p:stCondLst>
                                            <p:cond delay="0"/>
                                          </p:stCondLst>
                                        </p:cTn>
                                        <p:tgtEl>
                                          <p:spTgt spid="151571"/>
                                        </p:tgtEl>
                                        <p:attrNameLst>
                                          <p:attrName>style.visibility</p:attrName>
                                        </p:attrNameLst>
                                      </p:cBhvr>
                                      <p:to>
                                        <p:strVal val="visible"/>
                                      </p:to>
                                    </p:set>
                                    <p:anim calcmode="lin" valueType="num">
                                      <p:cBhvr>
                                        <p:cTn id="22" dur="300" fill="hold"/>
                                        <p:tgtEl>
                                          <p:spTgt spid="151571"/>
                                        </p:tgtEl>
                                        <p:attrNameLst>
                                          <p:attrName>ppt_w</p:attrName>
                                        </p:attrNameLst>
                                      </p:cBhvr>
                                      <p:tavLst>
                                        <p:tav tm="0">
                                          <p:val>
                                            <p:strVal val="4/3*#ppt_w"/>
                                          </p:val>
                                        </p:tav>
                                        <p:tav tm="100000">
                                          <p:val>
                                            <p:strVal val="#ppt_w"/>
                                          </p:val>
                                        </p:tav>
                                      </p:tavLst>
                                    </p:anim>
                                    <p:anim calcmode="lin" valueType="num">
                                      <p:cBhvr>
                                        <p:cTn id="23" dur="300" fill="hold"/>
                                        <p:tgtEl>
                                          <p:spTgt spid="151571"/>
                                        </p:tgtEl>
                                        <p:attrNameLst>
                                          <p:attrName>ppt_h</p:attrName>
                                        </p:attrNameLst>
                                      </p:cBhvr>
                                      <p:tavLst>
                                        <p:tav tm="0">
                                          <p:val>
                                            <p:strVal val="4/3*#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51572"/>
                                        </p:tgtEl>
                                        <p:attrNameLst>
                                          <p:attrName>style.visibility</p:attrName>
                                        </p:attrNameLst>
                                      </p:cBhvr>
                                      <p:to>
                                        <p:strVal val="visible"/>
                                      </p:to>
                                    </p:set>
                                    <p:animEffect transition="in" filter="wipe(up)">
                                      <p:cBhvr>
                                        <p:cTn id="28" dur="500"/>
                                        <p:tgtEl>
                                          <p:spTgt spid="15157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51564"/>
                                        </p:tgtEl>
                                        <p:attrNameLst>
                                          <p:attrName>style.visibility</p:attrName>
                                        </p:attrNameLst>
                                      </p:cBhvr>
                                      <p:to>
                                        <p:strVal val="visible"/>
                                      </p:to>
                                    </p:set>
                                    <p:animEffect transition="in" filter="wipe(up)">
                                      <p:cBhvr>
                                        <p:cTn id="33" dur="500"/>
                                        <p:tgtEl>
                                          <p:spTgt spid="15156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51567"/>
                                        </p:tgtEl>
                                        <p:attrNameLst>
                                          <p:attrName>style.visibility</p:attrName>
                                        </p:attrNameLst>
                                      </p:cBhvr>
                                      <p:to>
                                        <p:strVal val="visible"/>
                                      </p:to>
                                    </p:set>
                                    <p:animEffect transition="in" filter="wipe(up)">
                                      <p:cBhvr>
                                        <p:cTn id="38" dur="500"/>
                                        <p:tgtEl>
                                          <p:spTgt spid="15156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51568"/>
                                        </p:tgtEl>
                                        <p:attrNameLst>
                                          <p:attrName>style.visibility</p:attrName>
                                        </p:attrNameLst>
                                      </p:cBhvr>
                                      <p:to>
                                        <p:strVal val="visible"/>
                                      </p:to>
                                    </p:set>
                                    <p:animEffect transition="in" filter="wipe(down)">
                                      <p:cBhvr>
                                        <p:cTn id="43" dur="500"/>
                                        <p:tgtEl>
                                          <p:spTgt spid="15156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51570"/>
                                        </p:tgtEl>
                                        <p:attrNameLst>
                                          <p:attrName>style.visibility</p:attrName>
                                        </p:attrNameLst>
                                      </p:cBhvr>
                                      <p:to>
                                        <p:strVal val="visible"/>
                                      </p:to>
                                    </p:set>
                                    <p:animEffect transition="in" filter="wipe(up)">
                                      <p:cBhvr>
                                        <p:cTn id="48" dur="500"/>
                                        <p:tgtEl>
                                          <p:spTgt spid="15157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51569"/>
                                        </p:tgtEl>
                                        <p:attrNameLst>
                                          <p:attrName>style.visibility</p:attrName>
                                        </p:attrNameLst>
                                      </p:cBhvr>
                                      <p:to>
                                        <p:strVal val="visible"/>
                                      </p:to>
                                    </p:set>
                                    <p:animEffect transition="in" filter="wipe(up)">
                                      <p:cBhvr>
                                        <p:cTn id="53" dur="500"/>
                                        <p:tgtEl>
                                          <p:spTgt spid="151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6" grpId="0" autoUpdateAnimBg="0"/>
      <p:bldP spid="151563" grpId="0" animBg="1"/>
      <p:bldP spid="151564" grpId="0" animBg="1"/>
      <p:bldP spid="151566" grpId="0" animBg="1"/>
      <p:bldP spid="151567" grpId="0" animBg="1"/>
      <p:bldP spid="151568" grpId="0" animBg="1"/>
      <p:bldP spid="151569" grpId="0" animBg="1"/>
      <p:bldP spid="151570" grpId="0" animBg="1"/>
      <p:bldP spid="151571"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AM30"/>
          <p:cNvPicPr>
            <a:picLocks noChangeAspect="1" noChangeArrowheads="1"/>
          </p:cNvPicPr>
          <p:nvPr/>
        </p:nvPicPr>
        <p:blipFill>
          <a:blip r:embed="rId2" cstate="print"/>
          <a:srcRect/>
          <a:stretch>
            <a:fillRect/>
          </a:stretch>
        </p:blipFill>
        <p:spPr bwMode="auto">
          <a:xfrm>
            <a:off x="3203575" y="2420938"/>
            <a:ext cx="5197475" cy="3962400"/>
          </a:xfrm>
          <a:prstGeom prst="rect">
            <a:avLst/>
          </a:prstGeom>
          <a:noFill/>
          <a:ln w="9525">
            <a:noFill/>
            <a:miter lim="800000"/>
            <a:headEnd/>
            <a:tailEnd/>
          </a:ln>
        </p:spPr>
      </p:pic>
      <p:sp>
        <p:nvSpPr>
          <p:cNvPr id="132099" name="Rectangle 3"/>
          <p:cNvSpPr>
            <a:spLocks noChangeArrowheads="1"/>
          </p:cNvSpPr>
          <p:nvPr/>
        </p:nvSpPr>
        <p:spPr bwMode="auto">
          <a:xfrm>
            <a:off x="0" y="1371600"/>
            <a:ext cx="4572000" cy="3195638"/>
          </a:xfrm>
          <a:prstGeom prst="rect">
            <a:avLst/>
          </a:prstGeom>
          <a:noFill/>
          <a:ln w="9525">
            <a:noFill/>
            <a:miter lim="800000"/>
            <a:headEnd/>
            <a:tailEnd/>
          </a:ln>
        </p:spPr>
        <p:txBody>
          <a:bodyPr>
            <a:spAutoFit/>
          </a:bodyPr>
          <a:lstStyle/>
          <a:p>
            <a:pPr>
              <a:spcBef>
                <a:spcPct val="50000"/>
              </a:spcBef>
              <a:buFontTx/>
              <a:buChar char="•"/>
            </a:pPr>
            <a:r>
              <a:rPr lang="fr-FR" sz="2400">
                <a:latin typeface="Arial Unicode MS" pitchFamily="34" charset="-128"/>
                <a:ea typeface="Arial Unicode MS" pitchFamily="34" charset="-128"/>
                <a:cs typeface="Arial Unicode MS" pitchFamily="34" charset="-128"/>
              </a:rPr>
              <a:t>CROISSANCE BRUTALE </a:t>
            </a:r>
          </a:p>
          <a:p>
            <a:pPr>
              <a:spcBef>
                <a:spcPct val="50000"/>
              </a:spcBef>
              <a:buFontTx/>
              <a:buChar char="•"/>
            </a:pPr>
            <a:r>
              <a:rPr lang="fr-FR" sz="2400">
                <a:latin typeface="Arial Unicode MS" pitchFamily="34" charset="-128"/>
                <a:cs typeface="Times New Roman" pitchFamily="18" charset="0"/>
              </a:rPr>
              <a:t>± aspect INFLAMMATOIRE</a:t>
            </a:r>
          </a:p>
          <a:p>
            <a:pPr>
              <a:spcBef>
                <a:spcPct val="50000"/>
              </a:spcBef>
            </a:pPr>
            <a:r>
              <a:rPr lang="fr-FR" sz="2400" b="1">
                <a:latin typeface="Arial Unicode MS" pitchFamily="34" charset="-128"/>
                <a:ea typeface="Batang" pitchFamily="18" charset="-127"/>
              </a:rPr>
              <a:t>↙↙</a:t>
            </a:r>
            <a:r>
              <a:rPr lang="fr-FR" sz="2400" b="1">
                <a:latin typeface="Arial Unicode MS" pitchFamily="34" charset="-128"/>
                <a:ea typeface="Arial Unicode MS" pitchFamily="34" charset="-128"/>
                <a:cs typeface="Arial Unicode MS" pitchFamily="34" charset="-128"/>
              </a:rPr>
              <a:t> plaquettes </a:t>
            </a:r>
          </a:p>
          <a:p>
            <a:pPr>
              <a:spcBef>
                <a:spcPct val="50000"/>
              </a:spcBef>
            </a:pPr>
            <a:r>
              <a:rPr lang="fr-FR" sz="2400" b="1">
                <a:latin typeface="Arial Unicode MS" pitchFamily="34" charset="-128"/>
                <a:ea typeface="Batang" pitchFamily="18" charset="-127"/>
              </a:rPr>
              <a:t>↙↙ fibrinogène</a:t>
            </a:r>
          </a:p>
          <a:p>
            <a:pPr>
              <a:spcBef>
                <a:spcPct val="50000"/>
              </a:spcBef>
            </a:pPr>
            <a:r>
              <a:rPr lang="fr-FR" sz="2400" b="1">
                <a:latin typeface="Arial Unicode MS" pitchFamily="34" charset="-128"/>
                <a:ea typeface="Batang" pitchFamily="18" charset="-127"/>
              </a:rPr>
              <a:t>↗↗ D dimères</a:t>
            </a:r>
          </a:p>
          <a:p>
            <a:pPr>
              <a:spcBef>
                <a:spcPct val="50000"/>
              </a:spcBef>
              <a:buFontTx/>
              <a:buChar char="•"/>
            </a:pPr>
            <a:endParaRPr lang="fr-FR" sz="2400">
              <a:latin typeface="Arial Unicode MS" pitchFamily="34" charset="-128"/>
            </a:endParaRPr>
          </a:p>
        </p:txBody>
      </p:sp>
      <p:sp>
        <p:nvSpPr>
          <p:cNvPr id="132101" name="Text Box 5"/>
          <p:cNvSpPr txBox="1">
            <a:spLocks noChangeArrowheads="1"/>
          </p:cNvSpPr>
          <p:nvPr/>
        </p:nvSpPr>
        <p:spPr bwMode="auto">
          <a:xfrm>
            <a:off x="1835150" y="404813"/>
            <a:ext cx="6137275" cy="457200"/>
          </a:xfrm>
          <a:prstGeom prst="rect">
            <a:avLst/>
          </a:prstGeom>
          <a:solidFill>
            <a:srgbClr val="CC66FF"/>
          </a:solidFill>
          <a:ln w="9525">
            <a:noFill/>
            <a:miter lim="800000"/>
            <a:headEnd/>
            <a:tailEnd/>
          </a:ln>
          <a:effectLst/>
        </p:spPr>
        <p:txBody>
          <a:bodyPr wrap="none">
            <a:spAutoFit/>
          </a:bodyPr>
          <a:lstStyle/>
          <a:p>
            <a:r>
              <a:rPr lang="fr-FR" sz="2400" b="1"/>
              <a:t>Kaposiforme + SD de Kasabach et Meritt </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9468" name="Group 28"/>
          <p:cNvGrpSpPr>
            <a:grpSpLocks/>
          </p:cNvGrpSpPr>
          <p:nvPr/>
        </p:nvGrpSpPr>
        <p:grpSpPr bwMode="auto">
          <a:xfrm>
            <a:off x="533400" y="990600"/>
            <a:ext cx="8153400" cy="4876800"/>
            <a:chOff x="336" y="624"/>
            <a:chExt cx="5136" cy="3072"/>
          </a:xfrm>
        </p:grpSpPr>
        <p:sp>
          <p:nvSpPr>
            <p:cNvPr id="189443" name="Rectangle 3" descr="Grands confettis"/>
            <p:cNvSpPr>
              <a:spLocks noChangeArrowheads="1"/>
            </p:cNvSpPr>
            <p:nvPr/>
          </p:nvSpPr>
          <p:spPr bwMode="auto">
            <a:xfrm>
              <a:off x="336" y="1920"/>
              <a:ext cx="5136" cy="1776"/>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89444" name="Rectangle 4" descr="Petits confettis"/>
            <p:cNvSpPr>
              <a:spLocks noChangeArrowheads="1"/>
            </p:cNvSpPr>
            <p:nvPr/>
          </p:nvSpPr>
          <p:spPr bwMode="auto">
            <a:xfrm>
              <a:off x="336" y="742"/>
              <a:ext cx="5136" cy="1082"/>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89445" name="Rectangle 5" descr="Briques horizontales"/>
            <p:cNvSpPr>
              <a:spLocks noChangeArrowheads="1"/>
            </p:cNvSpPr>
            <p:nvPr/>
          </p:nvSpPr>
          <p:spPr bwMode="auto">
            <a:xfrm>
              <a:off x="336" y="624"/>
              <a:ext cx="5136" cy="336"/>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89446" name="Rectangle 6"/>
            <p:cNvSpPr>
              <a:spLocks noChangeArrowheads="1"/>
            </p:cNvSpPr>
            <p:nvPr/>
          </p:nvSpPr>
          <p:spPr bwMode="auto">
            <a:xfrm>
              <a:off x="336" y="1200"/>
              <a:ext cx="4408"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89448" name="Line 8"/>
            <p:cNvSpPr>
              <a:spLocks noChangeShapeType="1"/>
            </p:cNvSpPr>
            <p:nvPr/>
          </p:nvSpPr>
          <p:spPr bwMode="auto">
            <a:xfrm>
              <a:off x="336" y="1872"/>
              <a:ext cx="5136" cy="0"/>
            </a:xfrm>
            <a:prstGeom prst="line">
              <a:avLst/>
            </a:prstGeom>
            <a:noFill/>
            <a:ln w="76200">
              <a:solidFill>
                <a:schemeClr val="accent1"/>
              </a:solidFill>
              <a:round/>
              <a:headEnd/>
              <a:tailEnd/>
            </a:ln>
            <a:effectLst/>
          </p:spPr>
          <p:txBody>
            <a:bodyPr wrap="none" anchor="ctr"/>
            <a:lstStyle/>
            <a:p>
              <a:endParaRPr lang="fr-FR"/>
            </a:p>
          </p:txBody>
        </p:sp>
        <p:sp>
          <p:nvSpPr>
            <p:cNvPr id="189451" name="Rectangle 11"/>
            <p:cNvSpPr>
              <a:spLocks noChangeArrowheads="1"/>
            </p:cNvSpPr>
            <p:nvPr/>
          </p:nvSpPr>
          <p:spPr bwMode="auto">
            <a:xfrm>
              <a:off x="3846" y="960"/>
              <a:ext cx="85"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89452" name="Rectangle 12"/>
            <p:cNvSpPr>
              <a:spLocks noChangeArrowheads="1"/>
            </p:cNvSpPr>
            <p:nvPr/>
          </p:nvSpPr>
          <p:spPr bwMode="auto">
            <a:xfrm>
              <a:off x="2176" y="1440"/>
              <a:ext cx="214" cy="168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89453" name="Rectangle 13"/>
            <p:cNvSpPr>
              <a:spLocks noChangeArrowheads="1"/>
            </p:cNvSpPr>
            <p:nvPr/>
          </p:nvSpPr>
          <p:spPr bwMode="auto">
            <a:xfrm>
              <a:off x="4530" y="1440"/>
              <a:ext cx="214" cy="168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89455" name="Rectangle 15"/>
            <p:cNvSpPr>
              <a:spLocks noChangeArrowheads="1"/>
            </p:cNvSpPr>
            <p:nvPr/>
          </p:nvSpPr>
          <p:spPr bwMode="auto">
            <a:xfrm>
              <a:off x="336" y="1872"/>
              <a:ext cx="5136" cy="528"/>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89447" name="Rectangle 7"/>
            <p:cNvSpPr>
              <a:spLocks noChangeArrowheads="1"/>
            </p:cNvSpPr>
            <p:nvPr/>
          </p:nvSpPr>
          <p:spPr bwMode="auto">
            <a:xfrm>
              <a:off x="336" y="2784"/>
              <a:ext cx="5136" cy="528"/>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89456" name="Rectangle 16"/>
            <p:cNvSpPr>
              <a:spLocks noChangeArrowheads="1"/>
            </p:cNvSpPr>
            <p:nvPr/>
          </p:nvSpPr>
          <p:spPr bwMode="auto">
            <a:xfrm>
              <a:off x="912" y="1008"/>
              <a:ext cx="214" cy="864"/>
            </a:xfrm>
            <a:prstGeom prst="rect">
              <a:avLst/>
            </a:prstGeom>
            <a:gradFill rotWithShape="0">
              <a:gsLst>
                <a:gs pos="0">
                  <a:srgbClr val="FF0000">
                    <a:gamma/>
                    <a:shade val="46275"/>
                    <a:invGamma/>
                  </a:srgbClr>
                </a:gs>
                <a:gs pos="50000">
                  <a:srgbClr val="FF0000"/>
                </a:gs>
                <a:gs pos="100000">
                  <a:srgbClr val="FF0000">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89462" name="Rectangle 22"/>
            <p:cNvSpPr>
              <a:spLocks noChangeArrowheads="1"/>
            </p:cNvSpPr>
            <p:nvPr/>
          </p:nvSpPr>
          <p:spPr bwMode="auto">
            <a:xfrm>
              <a:off x="2474" y="1008"/>
              <a:ext cx="214" cy="864"/>
            </a:xfrm>
            <a:prstGeom prst="rect">
              <a:avLst/>
            </a:prstGeom>
            <a:gradFill rotWithShape="0">
              <a:gsLst>
                <a:gs pos="0">
                  <a:srgbClr val="FF0000">
                    <a:gamma/>
                    <a:shade val="46275"/>
                    <a:invGamma/>
                  </a:srgbClr>
                </a:gs>
                <a:gs pos="50000">
                  <a:srgbClr val="FF0000"/>
                </a:gs>
                <a:gs pos="100000">
                  <a:srgbClr val="FF0000">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sp>
        <p:nvSpPr>
          <p:cNvPr id="189466" name="Rectangle 26" descr="Grands confettis"/>
          <p:cNvSpPr>
            <a:spLocks noChangeArrowheads="1"/>
          </p:cNvSpPr>
          <p:nvPr/>
        </p:nvSpPr>
        <p:spPr bwMode="auto">
          <a:xfrm>
            <a:off x="1066800" y="457200"/>
            <a:ext cx="5911850" cy="1066800"/>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grpSp>
        <p:nvGrpSpPr>
          <p:cNvPr id="189467" name="Group 27"/>
          <p:cNvGrpSpPr>
            <a:grpSpLocks/>
          </p:cNvGrpSpPr>
          <p:nvPr/>
        </p:nvGrpSpPr>
        <p:grpSpPr bwMode="auto">
          <a:xfrm>
            <a:off x="1524000" y="990600"/>
            <a:ext cx="3505200" cy="914400"/>
            <a:chOff x="960" y="624"/>
            <a:chExt cx="2208" cy="576"/>
          </a:xfrm>
        </p:grpSpPr>
        <p:sp>
          <p:nvSpPr>
            <p:cNvPr id="189449" name="Rectangle 9"/>
            <p:cNvSpPr>
              <a:spLocks noChangeArrowheads="1"/>
            </p:cNvSpPr>
            <p:nvPr/>
          </p:nvSpPr>
          <p:spPr bwMode="auto">
            <a:xfrm>
              <a:off x="1488" y="864"/>
              <a:ext cx="96" cy="336"/>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89450" name="Rectangle 10"/>
            <p:cNvSpPr>
              <a:spLocks noChangeArrowheads="1"/>
            </p:cNvSpPr>
            <p:nvPr/>
          </p:nvSpPr>
          <p:spPr bwMode="auto">
            <a:xfrm>
              <a:off x="3034" y="960"/>
              <a:ext cx="86"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89459" name="Rectangle 19"/>
            <p:cNvSpPr>
              <a:spLocks noChangeArrowheads="1"/>
            </p:cNvSpPr>
            <p:nvPr/>
          </p:nvSpPr>
          <p:spPr bwMode="auto">
            <a:xfrm>
              <a:off x="960" y="768"/>
              <a:ext cx="85" cy="240"/>
            </a:xfrm>
            <a:prstGeom prst="rect">
              <a:avLst/>
            </a:prstGeom>
            <a:gradFill rotWithShape="0">
              <a:gsLst>
                <a:gs pos="0">
                  <a:srgbClr val="FF0000">
                    <a:gamma/>
                    <a:shade val="46275"/>
                    <a:invGamma/>
                  </a:srgbClr>
                </a:gs>
                <a:gs pos="50000">
                  <a:srgbClr val="FF0000"/>
                </a:gs>
                <a:gs pos="100000">
                  <a:srgbClr val="FF0000">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89463" name="Rectangle 23"/>
            <p:cNvSpPr>
              <a:spLocks noChangeArrowheads="1"/>
            </p:cNvSpPr>
            <p:nvPr/>
          </p:nvSpPr>
          <p:spPr bwMode="auto">
            <a:xfrm>
              <a:off x="2522" y="768"/>
              <a:ext cx="85" cy="240"/>
            </a:xfrm>
            <a:prstGeom prst="rect">
              <a:avLst/>
            </a:prstGeom>
            <a:gradFill rotWithShape="0">
              <a:gsLst>
                <a:gs pos="0">
                  <a:srgbClr val="FF0000">
                    <a:gamma/>
                    <a:shade val="46275"/>
                    <a:invGamma/>
                  </a:srgbClr>
                </a:gs>
                <a:gs pos="50000">
                  <a:srgbClr val="FF0000"/>
                </a:gs>
                <a:gs pos="100000">
                  <a:srgbClr val="FF0000">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89464" name="Oval 24" descr="Rayures horizontales (noir/blanc)"/>
            <p:cNvSpPr>
              <a:spLocks noChangeArrowheads="1"/>
            </p:cNvSpPr>
            <p:nvPr/>
          </p:nvSpPr>
          <p:spPr bwMode="auto">
            <a:xfrm>
              <a:off x="960" y="624"/>
              <a:ext cx="624" cy="336"/>
            </a:xfrm>
            <a:prstGeom prst="ellipse">
              <a:avLst/>
            </a:prstGeom>
            <a:pattFill prst="dkHorz">
              <a:fgClr>
                <a:srgbClr val="FF0000"/>
              </a:fgClr>
              <a:bgClr>
                <a:srgbClr val="000099"/>
              </a:bgClr>
            </a:pattFill>
            <a:ln w="9525">
              <a:solidFill>
                <a:schemeClr val="tx1"/>
              </a:solidFill>
              <a:round/>
              <a:headEnd/>
              <a:tailEnd/>
            </a:ln>
            <a:effectLst/>
          </p:spPr>
          <p:txBody>
            <a:bodyPr wrap="none" anchor="ctr"/>
            <a:lstStyle/>
            <a:p>
              <a:endParaRPr lang="fr-FR"/>
            </a:p>
          </p:txBody>
        </p:sp>
        <p:sp>
          <p:nvSpPr>
            <p:cNvPr id="189465" name="Oval 25" descr="Rayures horizontales (noir/blanc)"/>
            <p:cNvSpPr>
              <a:spLocks noChangeArrowheads="1"/>
            </p:cNvSpPr>
            <p:nvPr/>
          </p:nvSpPr>
          <p:spPr bwMode="auto">
            <a:xfrm>
              <a:off x="2544" y="672"/>
              <a:ext cx="624" cy="336"/>
            </a:xfrm>
            <a:prstGeom prst="ellipse">
              <a:avLst/>
            </a:prstGeom>
            <a:pattFill prst="dkHorz">
              <a:fgClr>
                <a:srgbClr val="FF0000"/>
              </a:fgClr>
              <a:bgClr>
                <a:srgbClr val="000099"/>
              </a:bgClr>
            </a:pattFill>
            <a:ln w="9525">
              <a:solidFill>
                <a:schemeClr val="tx1"/>
              </a:solidFill>
              <a:round/>
              <a:headEnd/>
              <a:tailEnd/>
            </a:ln>
            <a:effectLst/>
          </p:spPr>
          <p:txBody>
            <a:bodyPr wrap="none" anchor="ctr"/>
            <a:lstStyle/>
            <a:p>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9466"/>
                                        </p:tgtEl>
                                        <p:attrNameLst>
                                          <p:attrName>style.visibility</p:attrName>
                                        </p:attrNameLst>
                                      </p:cBhvr>
                                      <p:to>
                                        <p:strVal val="visible"/>
                                      </p:to>
                                    </p:set>
                                    <p:anim calcmode="lin" valueType="num">
                                      <p:cBhvr>
                                        <p:cTn id="7" dur="500" fill="hold"/>
                                        <p:tgtEl>
                                          <p:spTgt spid="189466"/>
                                        </p:tgtEl>
                                        <p:attrNameLst>
                                          <p:attrName>ppt_w</p:attrName>
                                        </p:attrNameLst>
                                      </p:cBhvr>
                                      <p:tavLst>
                                        <p:tav tm="0">
                                          <p:val>
                                            <p:fltVal val="0"/>
                                          </p:val>
                                        </p:tav>
                                        <p:tav tm="100000">
                                          <p:val>
                                            <p:strVal val="#ppt_w"/>
                                          </p:val>
                                        </p:tav>
                                      </p:tavLst>
                                    </p:anim>
                                    <p:anim calcmode="lin" valueType="num">
                                      <p:cBhvr>
                                        <p:cTn id="8" dur="500" fill="hold"/>
                                        <p:tgtEl>
                                          <p:spTgt spid="18946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89467"/>
                                        </p:tgtEl>
                                        <p:attrNameLst>
                                          <p:attrName>style.visibility</p:attrName>
                                        </p:attrNameLst>
                                      </p:cBhvr>
                                      <p:to>
                                        <p:strVal val="visible"/>
                                      </p:to>
                                    </p:set>
                                    <p:anim calcmode="lin" valueType="num">
                                      <p:cBhvr>
                                        <p:cTn id="13" dur="500" fill="hold"/>
                                        <p:tgtEl>
                                          <p:spTgt spid="189467"/>
                                        </p:tgtEl>
                                        <p:attrNameLst>
                                          <p:attrName>ppt_w</p:attrName>
                                        </p:attrNameLst>
                                      </p:cBhvr>
                                      <p:tavLst>
                                        <p:tav tm="0">
                                          <p:val>
                                            <p:fltVal val="0"/>
                                          </p:val>
                                        </p:tav>
                                        <p:tav tm="100000">
                                          <p:val>
                                            <p:strVal val="#ppt_w"/>
                                          </p:val>
                                        </p:tav>
                                      </p:tavLst>
                                    </p:anim>
                                    <p:anim calcmode="lin" valueType="num">
                                      <p:cBhvr>
                                        <p:cTn id="14" dur="500" fill="hold"/>
                                        <p:tgtEl>
                                          <p:spTgt spid="1894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66"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1682750" y="304800"/>
            <a:ext cx="6242050" cy="1190625"/>
          </a:xfrm>
          <a:prstGeom prst="rect">
            <a:avLst/>
          </a:prstGeom>
          <a:noFill/>
          <a:ln w="9525">
            <a:noFill/>
            <a:miter lim="800000"/>
            <a:headEnd/>
            <a:tailEnd/>
          </a:ln>
          <a:effectLst/>
        </p:spPr>
        <p:txBody>
          <a:bodyPr wrap="none">
            <a:spAutoFit/>
          </a:bodyPr>
          <a:lstStyle/>
          <a:p>
            <a:pPr algn="ctr"/>
            <a:r>
              <a:rPr lang="fr-FR" sz="3600" b="1">
                <a:solidFill>
                  <a:schemeClr val="bg1"/>
                </a:solidFill>
              </a:rPr>
              <a:t>Les malformations vasculaires </a:t>
            </a:r>
          </a:p>
          <a:p>
            <a:pPr algn="ctr"/>
            <a:endParaRPr lang="fr-FR" sz="3600" b="1">
              <a:solidFill>
                <a:schemeClr val="bg1"/>
              </a:solidFill>
            </a:endParaRPr>
          </a:p>
        </p:txBody>
      </p:sp>
      <p:sp>
        <p:nvSpPr>
          <p:cNvPr id="121859" name="AutoShape 3" descr="Rayures horizontales (noir/blanc)"/>
          <p:cNvSpPr>
            <a:spLocks noChangeArrowheads="1"/>
          </p:cNvSpPr>
          <p:nvPr/>
        </p:nvSpPr>
        <p:spPr bwMode="auto">
          <a:xfrm>
            <a:off x="30163" y="914400"/>
            <a:ext cx="2941637" cy="1066800"/>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b="1">
                <a:solidFill>
                  <a:schemeClr val="bg1"/>
                </a:solidFill>
              </a:rPr>
              <a:t>Artério-veineuses</a:t>
            </a:r>
          </a:p>
          <a:p>
            <a:pPr algn="ctr"/>
            <a:r>
              <a:rPr lang="fr-FR" b="1">
                <a:solidFill>
                  <a:schemeClr val="bg1"/>
                </a:solidFill>
              </a:rPr>
              <a:t>Capillaires</a:t>
            </a:r>
            <a:endParaRPr lang="fr-FR"/>
          </a:p>
        </p:txBody>
      </p:sp>
      <p:sp>
        <p:nvSpPr>
          <p:cNvPr id="121860" name="Text Box 4"/>
          <p:cNvSpPr txBox="1">
            <a:spLocks noChangeArrowheads="1"/>
          </p:cNvSpPr>
          <p:nvPr/>
        </p:nvSpPr>
        <p:spPr bwMode="auto">
          <a:xfrm>
            <a:off x="381000" y="4191000"/>
            <a:ext cx="8561388" cy="2041525"/>
          </a:xfrm>
          <a:prstGeom prst="rect">
            <a:avLst/>
          </a:prstGeom>
          <a:noFill/>
          <a:ln w="9525">
            <a:noFill/>
            <a:miter lim="800000"/>
            <a:headEnd/>
            <a:tailEnd/>
          </a:ln>
          <a:effectLst/>
        </p:spPr>
        <p:txBody>
          <a:bodyPr wrap="none">
            <a:spAutoFit/>
          </a:bodyPr>
          <a:lstStyle/>
          <a:p>
            <a:r>
              <a:rPr lang="fr-FR" sz="3200" b="1" u="sng">
                <a:solidFill>
                  <a:schemeClr val="bg1"/>
                </a:solidFill>
              </a:rPr>
              <a:t>Capillaires différenciées</a:t>
            </a:r>
            <a:r>
              <a:rPr lang="fr-FR" sz="3200">
                <a:solidFill>
                  <a:schemeClr val="bg1"/>
                </a:solidFill>
              </a:rPr>
              <a:t>: </a:t>
            </a:r>
            <a:r>
              <a:rPr lang="fr-FR" sz="3200" b="1">
                <a:solidFill>
                  <a:schemeClr val="bg1"/>
                </a:solidFill>
              </a:rPr>
              <a:t>que l’on peut dire </a:t>
            </a:r>
          </a:p>
          <a:p>
            <a:r>
              <a:rPr lang="fr-FR" sz="3200" b="1">
                <a:solidFill>
                  <a:schemeClr val="bg1"/>
                </a:solidFill>
              </a:rPr>
              <a:t>pour simplifier artèriolo-veinulaires </a:t>
            </a:r>
          </a:p>
          <a:p>
            <a:r>
              <a:rPr lang="fr-FR" sz="3200" b="1">
                <a:solidFill>
                  <a:srgbClr val="FFCC00"/>
                </a:solidFill>
              </a:rPr>
              <a:t>(</a:t>
            </a:r>
            <a:r>
              <a:rPr lang="fr-FR" sz="3200" b="1" i="1">
                <a:solidFill>
                  <a:srgbClr val="FFCC00"/>
                </a:solidFill>
              </a:rPr>
              <a:t>Angiome réticulaire , Angiome cirsoïde,</a:t>
            </a:r>
          </a:p>
          <a:p>
            <a:r>
              <a:rPr lang="fr-FR" sz="3200" b="1" i="1">
                <a:solidFill>
                  <a:srgbClr val="FFCC00"/>
                </a:solidFill>
              </a:rPr>
              <a:t> Anévrisme cirsoïde</a:t>
            </a:r>
            <a:r>
              <a:rPr lang="fr-FR" sz="3200" b="1">
                <a:solidFill>
                  <a:srgbClr val="FFCC00"/>
                </a:solidFill>
              </a:rPr>
              <a:t>)</a:t>
            </a:r>
            <a:r>
              <a:rPr lang="fr-FR" sz="3200" b="1">
                <a:solidFill>
                  <a:schemeClr val="bg1"/>
                </a:solidFill>
              </a:rPr>
              <a:t> à débit habituellement élevé</a:t>
            </a:r>
            <a:endParaRPr lang="fr-FR">
              <a:solidFill>
                <a:schemeClr val="bg1"/>
              </a:solidFill>
            </a:endParaRPr>
          </a:p>
        </p:txBody>
      </p:sp>
      <p:sp>
        <p:nvSpPr>
          <p:cNvPr id="121861" name="Rectangle 5"/>
          <p:cNvSpPr>
            <a:spLocks noChangeArrowheads="1"/>
          </p:cNvSpPr>
          <p:nvPr/>
        </p:nvSpPr>
        <p:spPr bwMode="auto">
          <a:xfrm>
            <a:off x="4038600" y="3352800"/>
            <a:ext cx="184150" cy="457200"/>
          </a:xfrm>
          <a:prstGeom prst="rect">
            <a:avLst/>
          </a:prstGeom>
          <a:noFill/>
          <a:ln w="9525">
            <a:noFill/>
            <a:miter lim="800000"/>
            <a:headEnd/>
            <a:tailEnd/>
          </a:ln>
          <a:effectLst/>
        </p:spPr>
        <p:txBody>
          <a:bodyPr wrap="none">
            <a:spAutoFit/>
          </a:bodyPr>
          <a:lstStyle/>
          <a:p>
            <a:endParaRPr lang="fr-FR" i="1">
              <a:solidFill>
                <a:srgbClr val="000000"/>
              </a:solidFill>
            </a:endParaRPr>
          </a:p>
        </p:txBody>
      </p:sp>
      <p:sp>
        <p:nvSpPr>
          <p:cNvPr id="121863" name="Freeform 7"/>
          <p:cNvSpPr>
            <a:spLocks/>
          </p:cNvSpPr>
          <p:nvPr/>
        </p:nvSpPr>
        <p:spPr bwMode="auto">
          <a:xfrm>
            <a:off x="6873875" y="1800225"/>
            <a:ext cx="742950" cy="123825"/>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21864" name="Freeform 8"/>
          <p:cNvSpPr>
            <a:spLocks/>
          </p:cNvSpPr>
          <p:nvPr/>
        </p:nvSpPr>
        <p:spPr bwMode="auto">
          <a:xfrm flipV="1">
            <a:off x="6861175" y="1919288"/>
            <a:ext cx="742950" cy="125412"/>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21865" name="Freeform 9"/>
          <p:cNvSpPr>
            <a:spLocks/>
          </p:cNvSpPr>
          <p:nvPr/>
        </p:nvSpPr>
        <p:spPr bwMode="auto">
          <a:xfrm>
            <a:off x="6861175" y="1704975"/>
            <a:ext cx="755650" cy="219075"/>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21866" name="Freeform 10"/>
          <p:cNvSpPr>
            <a:spLocks/>
          </p:cNvSpPr>
          <p:nvPr/>
        </p:nvSpPr>
        <p:spPr bwMode="auto">
          <a:xfrm flipV="1">
            <a:off x="6826250" y="1916113"/>
            <a:ext cx="758825" cy="219075"/>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21867" name="Freeform 11"/>
          <p:cNvSpPr>
            <a:spLocks/>
          </p:cNvSpPr>
          <p:nvPr/>
        </p:nvSpPr>
        <p:spPr bwMode="auto">
          <a:xfrm>
            <a:off x="6484938" y="1901825"/>
            <a:ext cx="376237" cy="744538"/>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38100" cmpd="sng">
            <a:solidFill>
              <a:srgbClr val="FF0000"/>
            </a:solidFill>
            <a:round/>
            <a:headEnd/>
            <a:tailEnd/>
          </a:ln>
          <a:effectLst/>
        </p:spPr>
        <p:txBody>
          <a:bodyPr wrap="none" anchor="ctr"/>
          <a:lstStyle/>
          <a:p>
            <a:endParaRPr lang="fr-FR"/>
          </a:p>
        </p:txBody>
      </p:sp>
      <p:sp>
        <p:nvSpPr>
          <p:cNvPr id="121868" name="Freeform 12"/>
          <p:cNvSpPr>
            <a:spLocks/>
          </p:cNvSpPr>
          <p:nvPr/>
        </p:nvSpPr>
        <p:spPr bwMode="auto">
          <a:xfrm flipH="1">
            <a:off x="7604125" y="1893888"/>
            <a:ext cx="376238" cy="744537"/>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3399FF"/>
            </a:solidFill>
            <a:round/>
            <a:headEnd/>
            <a:tailEnd/>
          </a:ln>
          <a:effectLst/>
        </p:spPr>
        <p:txBody>
          <a:bodyPr wrap="none" anchor="ctr"/>
          <a:lstStyle/>
          <a:p>
            <a:endParaRPr lang="fr-FR"/>
          </a:p>
        </p:txBody>
      </p:sp>
      <p:sp>
        <p:nvSpPr>
          <p:cNvPr id="121869" name="Freeform 13"/>
          <p:cNvSpPr>
            <a:spLocks/>
          </p:cNvSpPr>
          <p:nvPr/>
        </p:nvSpPr>
        <p:spPr bwMode="auto">
          <a:xfrm>
            <a:off x="6530975" y="2576513"/>
            <a:ext cx="1414463" cy="136525"/>
          </a:xfrm>
          <a:custGeom>
            <a:avLst/>
            <a:gdLst/>
            <a:ahLst/>
            <a:cxnLst>
              <a:cxn ang="0">
                <a:pos x="0" y="112"/>
              </a:cxn>
              <a:cxn ang="0">
                <a:pos x="576" y="16"/>
              </a:cxn>
              <a:cxn ang="0">
                <a:pos x="1488" y="208"/>
              </a:cxn>
              <a:cxn ang="0">
                <a:pos x="2064" y="64"/>
              </a:cxn>
            </a:cxnLst>
            <a:rect l="0" t="0" r="r" b="b"/>
            <a:pathLst>
              <a:path w="2064" h="216">
                <a:moveTo>
                  <a:pt x="0" y="112"/>
                </a:moveTo>
                <a:cubicBezTo>
                  <a:pt x="164" y="56"/>
                  <a:pt x="328" y="0"/>
                  <a:pt x="576" y="16"/>
                </a:cubicBezTo>
                <a:cubicBezTo>
                  <a:pt x="824" y="32"/>
                  <a:pt x="1240" y="200"/>
                  <a:pt x="1488" y="208"/>
                </a:cubicBezTo>
                <a:cubicBezTo>
                  <a:pt x="1736" y="216"/>
                  <a:pt x="1900" y="140"/>
                  <a:pt x="2064" y="64"/>
                </a:cubicBezTo>
              </a:path>
            </a:pathLst>
          </a:custGeom>
          <a:noFill/>
          <a:ln w="76200" cmpd="sng">
            <a:solidFill>
              <a:srgbClr val="FF0000"/>
            </a:solidFill>
            <a:round/>
            <a:headEnd/>
            <a:tailEnd/>
          </a:ln>
          <a:effectLst/>
        </p:spPr>
        <p:txBody>
          <a:bodyPr wrap="none" anchor="ctr"/>
          <a:lstStyle/>
          <a:p>
            <a:endParaRPr lang="fr-FR"/>
          </a:p>
        </p:txBody>
      </p:sp>
      <p:sp>
        <p:nvSpPr>
          <p:cNvPr id="121870" name="Line 14"/>
          <p:cNvSpPr>
            <a:spLocks noChangeShapeType="1"/>
          </p:cNvSpPr>
          <p:nvPr/>
        </p:nvSpPr>
        <p:spPr bwMode="auto">
          <a:xfrm>
            <a:off x="6530975" y="2646363"/>
            <a:ext cx="0" cy="963612"/>
          </a:xfrm>
          <a:prstGeom prst="line">
            <a:avLst/>
          </a:prstGeom>
          <a:noFill/>
          <a:ln w="76200">
            <a:solidFill>
              <a:srgbClr val="FF0000"/>
            </a:solidFill>
            <a:round/>
            <a:headEnd/>
            <a:tailEnd/>
          </a:ln>
          <a:effectLst/>
        </p:spPr>
        <p:txBody>
          <a:bodyPr wrap="none" anchor="ctr"/>
          <a:lstStyle/>
          <a:p>
            <a:endParaRPr lang="fr-FR"/>
          </a:p>
        </p:txBody>
      </p:sp>
      <p:sp>
        <p:nvSpPr>
          <p:cNvPr id="121871" name="Line 15"/>
          <p:cNvSpPr>
            <a:spLocks noChangeShapeType="1"/>
          </p:cNvSpPr>
          <p:nvPr/>
        </p:nvSpPr>
        <p:spPr bwMode="auto">
          <a:xfrm>
            <a:off x="7913688" y="2646363"/>
            <a:ext cx="0" cy="963612"/>
          </a:xfrm>
          <a:prstGeom prst="line">
            <a:avLst/>
          </a:prstGeom>
          <a:noFill/>
          <a:ln w="76200">
            <a:solidFill>
              <a:srgbClr val="3399FF"/>
            </a:solidFill>
            <a:round/>
            <a:headEnd/>
            <a:tailEnd/>
          </a:ln>
          <a:effectLst/>
        </p:spPr>
        <p:txBody>
          <a:bodyPr wrap="none" anchor="ctr"/>
          <a:lstStyle/>
          <a:p>
            <a:endParaRPr lang="fr-FR"/>
          </a:p>
        </p:txBody>
      </p:sp>
      <p:sp>
        <p:nvSpPr>
          <p:cNvPr id="121872" name="Line 16"/>
          <p:cNvSpPr>
            <a:spLocks noChangeShapeType="1"/>
          </p:cNvSpPr>
          <p:nvPr/>
        </p:nvSpPr>
        <p:spPr bwMode="auto">
          <a:xfrm flipV="1">
            <a:off x="6176963" y="2687638"/>
            <a:ext cx="0" cy="798512"/>
          </a:xfrm>
          <a:prstGeom prst="line">
            <a:avLst/>
          </a:prstGeom>
          <a:noFill/>
          <a:ln w="38100">
            <a:solidFill>
              <a:schemeClr val="bg1"/>
            </a:solidFill>
            <a:round/>
            <a:headEnd/>
            <a:tailEnd type="triangle" w="med" len="med"/>
          </a:ln>
          <a:effectLst/>
        </p:spPr>
        <p:txBody>
          <a:bodyPr wrap="none" anchor="ctr"/>
          <a:lstStyle/>
          <a:p>
            <a:endParaRPr lang="fr-FR"/>
          </a:p>
        </p:txBody>
      </p:sp>
      <p:sp>
        <p:nvSpPr>
          <p:cNvPr id="121873" name="Line 17"/>
          <p:cNvSpPr>
            <a:spLocks noChangeShapeType="1"/>
          </p:cNvSpPr>
          <p:nvPr/>
        </p:nvSpPr>
        <p:spPr bwMode="auto">
          <a:xfrm>
            <a:off x="8334375" y="2687638"/>
            <a:ext cx="0" cy="860425"/>
          </a:xfrm>
          <a:prstGeom prst="line">
            <a:avLst/>
          </a:prstGeom>
          <a:noFill/>
          <a:ln w="38100">
            <a:solidFill>
              <a:schemeClr val="bg1"/>
            </a:solidFill>
            <a:round/>
            <a:headEnd/>
            <a:tailEnd type="triangle" w="med" len="med"/>
          </a:ln>
          <a:effectLst/>
        </p:spPr>
        <p:txBody>
          <a:bodyPr wrap="none" anchor="ctr"/>
          <a:lstStyle/>
          <a:p>
            <a:endParaRPr lang="fr-FR"/>
          </a:p>
        </p:txBody>
      </p:sp>
      <p:sp>
        <p:nvSpPr>
          <p:cNvPr id="121874" name="Line 18"/>
          <p:cNvSpPr>
            <a:spLocks noChangeShapeType="1"/>
          </p:cNvSpPr>
          <p:nvPr/>
        </p:nvSpPr>
        <p:spPr bwMode="auto">
          <a:xfrm>
            <a:off x="6781800" y="2689225"/>
            <a:ext cx="847725" cy="0"/>
          </a:xfrm>
          <a:prstGeom prst="line">
            <a:avLst/>
          </a:prstGeom>
          <a:noFill/>
          <a:ln w="38100">
            <a:solidFill>
              <a:schemeClr val="bg1"/>
            </a:solidFill>
            <a:round/>
            <a:headEnd/>
            <a:tailEnd type="triangle" w="med" len="med"/>
          </a:ln>
          <a:effectLst/>
        </p:spPr>
        <p:txBody>
          <a:bodyPr wrap="none" anchor="ctr"/>
          <a:lstStyle/>
          <a:p>
            <a:endParaRPr lang="fr-FR"/>
          </a:p>
        </p:txBody>
      </p:sp>
      <p:sp>
        <p:nvSpPr>
          <p:cNvPr id="121875" name="Text Box 19"/>
          <p:cNvSpPr txBox="1">
            <a:spLocks noChangeArrowheads="1"/>
          </p:cNvSpPr>
          <p:nvPr/>
        </p:nvSpPr>
        <p:spPr bwMode="auto">
          <a:xfrm>
            <a:off x="5791200" y="3581400"/>
            <a:ext cx="3389313" cy="457200"/>
          </a:xfrm>
          <a:prstGeom prst="rect">
            <a:avLst/>
          </a:prstGeom>
          <a:noFill/>
          <a:ln w="9525">
            <a:noFill/>
            <a:miter lim="800000"/>
            <a:headEnd/>
            <a:tailEnd/>
          </a:ln>
          <a:effectLst/>
        </p:spPr>
        <p:txBody>
          <a:bodyPr wrap="none">
            <a:spAutoFit/>
          </a:bodyPr>
          <a:lstStyle/>
          <a:p>
            <a:r>
              <a:rPr lang="fr-FR">
                <a:solidFill>
                  <a:schemeClr val="bg1"/>
                </a:solidFill>
              </a:rPr>
              <a:t>FAV Artértiolo-veinulaire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21860"/>
                                        </p:tgtEl>
                                        <p:attrNameLst>
                                          <p:attrName>style.visibility</p:attrName>
                                        </p:attrNameLst>
                                      </p:cBhvr>
                                      <p:to>
                                        <p:strVal val="visible"/>
                                      </p:to>
                                    </p:set>
                                    <p:animEffect transition="in" filter="wipe(up)">
                                      <p:cBhvr>
                                        <p:cTn id="7" dur="300"/>
                                        <p:tgtEl>
                                          <p:spTgt spid="1218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1870"/>
                                        </p:tgtEl>
                                        <p:attrNameLst>
                                          <p:attrName>style.visibility</p:attrName>
                                        </p:attrNameLst>
                                      </p:cBhvr>
                                      <p:to>
                                        <p:strVal val="visible"/>
                                      </p:to>
                                    </p:set>
                                    <p:animEffect transition="in" filter="wipe(down)">
                                      <p:cBhvr>
                                        <p:cTn id="12" dur="500"/>
                                        <p:tgtEl>
                                          <p:spTgt spid="121870"/>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288" fill="hold" grpId="0" nodeType="clickEffect">
                                  <p:stCondLst>
                                    <p:cond delay="0"/>
                                  </p:stCondLst>
                                  <p:childTnLst>
                                    <p:set>
                                      <p:cBhvr>
                                        <p:cTn id="16" dur="1" fill="hold">
                                          <p:stCondLst>
                                            <p:cond delay="0"/>
                                          </p:stCondLst>
                                        </p:cTn>
                                        <p:tgtEl>
                                          <p:spTgt spid="121875"/>
                                        </p:tgtEl>
                                        <p:attrNameLst>
                                          <p:attrName>style.visibility</p:attrName>
                                        </p:attrNameLst>
                                      </p:cBhvr>
                                      <p:to>
                                        <p:strVal val="visible"/>
                                      </p:to>
                                    </p:set>
                                    <p:anim calcmode="lin" valueType="num">
                                      <p:cBhvr>
                                        <p:cTn id="17" dur="500" fill="hold"/>
                                        <p:tgtEl>
                                          <p:spTgt spid="121875"/>
                                        </p:tgtEl>
                                        <p:attrNameLst>
                                          <p:attrName>ppt_w</p:attrName>
                                        </p:attrNameLst>
                                      </p:cBhvr>
                                      <p:tavLst>
                                        <p:tav tm="0">
                                          <p:val>
                                            <p:strVal val="4/3*#ppt_w"/>
                                          </p:val>
                                        </p:tav>
                                        <p:tav tm="100000">
                                          <p:val>
                                            <p:strVal val="#ppt_w"/>
                                          </p:val>
                                        </p:tav>
                                      </p:tavLst>
                                    </p:anim>
                                    <p:anim calcmode="lin" valueType="num">
                                      <p:cBhvr>
                                        <p:cTn id="18" dur="500" fill="hold"/>
                                        <p:tgtEl>
                                          <p:spTgt spid="121875"/>
                                        </p:tgtEl>
                                        <p:attrNameLst>
                                          <p:attrName>ppt_h</p:attrName>
                                        </p:attrNameLst>
                                      </p:cBhvr>
                                      <p:tavLst>
                                        <p:tav tm="0">
                                          <p:val>
                                            <p:strVal val="4/3*#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1869"/>
                                        </p:tgtEl>
                                        <p:attrNameLst>
                                          <p:attrName>style.visibility</p:attrName>
                                        </p:attrNameLst>
                                      </p:cBhvr>
                                      <p:to>
                                        <p:strVal val="visible"/>
                                      </p:to>
                                    </p:set>
                                    <p:animEffect transition="in" filter="wipe(left)">
                                      <p:cBhvr>
                                        <p:cTn id="23" dur="500"/>
                                        <p:tgtEl>
                                          <p:spTgt spid="12186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21871"/>
                                        </p:tgtEl>
                                        <p:attrNameLst>
                                          <p:attrName>style.visibility</p:attrName>
                                        </p:attrNameLst>
                                      </p:cBhvr>
                                      <p:to>
                                        <p:strVal val="visible"/>
                                      </p:to>
                                    </p:set>
                                    <p:animEffect transition="in" filter="wipe(up)">
                                      <p:cBhvr>
                                        <p:cTn id="28" dur="500"/>
                                        <p:tgtEl>
                                          <p:spTgt spid="12187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1872"/>
                                        </p:tgtEl>
                                        <p:attrNameLst>
                                          <p:attrName>style.visibility</p:attrName>
                                        </p:attrNameLst>
                                      </p:cBhvr>
                                      <p:to>
                                        <p:strVal val="visible"/>
                                      </p:to>
                                    </p:set>
                                    <p:animEffect transition="in" filter="wipe(down)">
                                      <p:cBhvr>
                                        <p:cTn id="33" dur="500"/>
                                        <p:tgtEl>
                                          <p:spTgt spid="12187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1874"/>
                                        </p:tgtEl>
                                        <p:attrNameLst>
                                          <p:attrName>style.visibility</p:attrName>
                                        </p:attrNameLst>
                                      </p:cBhvr>
                                      <p:to>
                                        <p:strVal val="visible"/>
                                      </p:to>
                                    </p:set>
                                    <p:animEffect transition="in" filter="wipe(left)">
                                      <p:cBhvr>
                                        <p:cTn id="38" dur="500"/>
                                        <p:tgtEl>
                                          <p:spTgt spid="12187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21873"/>
                                        </p:tgtEl>
                                        <p:attrNameLst>
                                          <p:attrName>style.visibility</p:attrName>
                                        </p:attrNameLst>
                                      </p:cBhvr>
                                      <p:to>
                                        <p:strVal val="visible"/>
                                      </p:to>
                                    </p:set>
                                    <p:animEffect transition="in" filter="wipe(up)">
                                      <p:cBhvr>
                                        <p:cTn id="43" dur="500"/>
                                        <p:tgtEl>
                                          <p:spTgt spid="121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utoUpdateAnimBg="0"/>
      <p:bldP spid="121869" grpId="0" animBg="1"/>
      <p:bldP spid="121870" grpId="0" animBg="1"/>
      <p:bldP spid="121871" grpId="0" animBg="1"/>
      <p:bldP spid="121872" grpId="0" animBg="1"/>
      <p:bldP spid="121873" grpId="0" animBg="1"/>
      <p:bldP spid="121874" grpId="0" animBg="1"/>
      <p:bldP spid="121875"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90494" name="Group 30"/>
          <p:cNvGrpSpPr>
            <a:grpSpLocks/>
          </p:cNvGrpSpPr>
          <p:nvPr/>
        </p:nvGrpSpPr>
        <p:grpSpPr bwMode="auto">
          <a:xfrm>
            <a:off x="533400" y="990600"/>
            <a:ext cx="8153400" cy="4876800"/>
            <a:chOff x="336" y="624"/>
            <a:chExt cx="5136" cy="3072"/>
          </a:xfrm>
        </p:grpSpPr>
        <p:sp>
          <p:nvSpPr>
            <p:cNvPr id="190466" name="Rectangle 2" descr="Grands confettis"/>
            <p:cNvSpPr>
              <a:spLocks noChangeArrowheads="1"/>
            </p:cNvSpPr>
            <p:nvPr/>
          </p:nvSpPr>
          <p:spPr bwMode="auto">
            <a:xfrm>
              <a:off x="336" y="1920"/>
              <a:ext cx="5136" cy="1776"/>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90467" name="Rectangle 3" descr="Petits confettis"/>
            <p:cNvSpPr>
              <a:spLocks noChangeArrowheads="1"/>
            </p:cNvSpPr>
            <p:nvPr/>
          </p:nvSpPr>
          <p:spPr bwMode="auto">
            <a:xfrm>
              <a:off x="336" y="742"/>
              <a:ext cx="5136" cy="1082"/>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90468" name="Rectangle 4" descr="Briques horizontales"/>
            <p:cNvSpPr>
              <a:spLocks noChangeArrowheads="1"/>
            </p:cNvSpPr>
            <p:nvPr/>
          </p:nvSpPr>
          <p:spPr bwMode="auto">
            <a:xfrm>
              <a:off x="336" y="624"/>
              <a:ext cx="5136" cy="336"/>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90469" name="Rectangle 5"/>
            <p:cNvSpPr>
              <a:spLocks noChangeArrowheads="1"/>
            </p:cNvSpPr>
            <p:nvPr/>
          </p:nvSpPr>
          <p:spPr bwMode="auto">
            <a:xfrm>
              <a:off x="336" y="1200"/>
              <a:ext cx="4408"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90470" name="Line 6"/>
            <p:cNvSpPr>
              <a:spLocks noChangeShapeType="1"/>
            </p:cNvSpPr>
            <p:nvPr/>
          </p:nvSpPr>
          <p:spPr bwMode="auto">
            <a:xfrm>
              <a:off x="336" y="1872"/>
              <a:ext cx="5136" cy="0"/>
            </a:xfrm>
            <a:prstGeom prst="line">
              <a:avLst/>
            </a:prstGeom>
            <a:noFill/>
            <a:ln w="76200">
              <a:solidFill>
                <a:schemeClr val="accent1"/>
              </a:solidFill>
              <a:round/>
              <a:headEnd/>
              <a:tailEnd/>
            </a:ln>
            <a:effectLst/>
          </p:spPr>
          <p:txBody>
            <a:bodyPr wrap="none" anchor="ctr"/>
            <a:lstStyle/>
            <a:p>
              <a:endParaRPr lang="fr-FR"/>
            </a:p>
          </p:txBody>
        </p:sp>
        <p:sp>
          <p:nvSpPr>
            <p:cNvPr id="190473" name="Rectangle 9"/>
            <p:cNvSpPr>
              <a:spLocks noChangeArrowheads="1"/>
            </p:cNvSpPr>
            <p:nvPr/>
          </p:nvSpPr>
          <p:spPr bwMode="auto">
            <a:xfrm>
              <a:off x="3846" y="960"/>
              <a:ext cx="85"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90474" name="Rectangle 10"/>
            <p:cNvSpPr>
              <a:spLocks noChangeArrowheads="1"/>
            </p:cNvSpPr>
            <p:nvPr/>
          </p:nvSpPr>
          <p:spPr bwMode="auto">
            <a:xfrm>
              <a:off x="2176" y="1440"/>
              <a:ext cx="214" cy="168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90475" name="Rectangle 11"/>
            <p:cNvSpPr>
              <a:spLocks noChangeArrowheads="1"/>
            </p:cNvSpPr>
            <p:nvPr/>
          </p:nvSpPr>
          <p:spPr bwMode="auto">
            <a:xfrm>
              <a:off x="4530" y="1440"/>
              <a:ext cx="214" cy="168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90476" name="Rectangle 12"/>
            <p:cNvSpPr>
              <a:spLocks noChangeArrowheads="1"/>
            </p:cNvSpPr>
            <p:nvPr/>
          </p:nvSpPr>
          <p:spPr bwMode="auto">
            <a:xfrm>
              <a:off x="336" y="1872"/>
              <a:ext cx="5136" cy="528"/>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90477" name="Rectangle 13"/>
            <p:cNvSpPr>
              <a:spLocks noChangeArrowheads="1"/>
            </p:cNvSpPr>
            <p:nvPr/>
          </p:nvSpPr>
          <p:spPr bwMode="auto">
            <a:xfrm>
              <a:off x="336" y="2784"/>
              <a:ext cx="5136" cy="528"/>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grpSp>
      <p:grpSp>
        <p:nvGrpSpPr>
          <p:cNvPr id="190496" name="Group 32"/>
          <p:cNvGrpSpPr>
            <a:grpSpLocks/>
          </p:cNvGrpSpPr>
          <p:nvPr/>
        </p:nvGrpSpPr>
        <p:grpSpPr bwMode="auto">
          <a:xfrm>
            <a:off x="1600200" y="1219200"/>
            <a:ext cx="2819400" cy="1752600"/>
            <a:chOff x="1008" y="768"/>
            <a:chExt cx="1776" cy="1104"/>
          </a:xfrm>
        </p:grpSpPr>
        <p:grpSp>
          <p:nvGrpSpPr>
            <p:cNvPr id="190481" name="Group 17"/>
            <p:cNvGrpSpPr>
              <a:grpSpLocks/>
            </p:cNvGrpSpPr>
            <p:nvPr/>
          </p:nvGrpSpPr>
          <p:grpSpPr bwMode="auto">
            <a:xfrm>
              <a:off x="2570" y="768"/>
              <a:ext cx="214" cy="1104"/>
              <a:chOff x="912" y="768"/>
              <a:chExt cx="214" cy="1104"/>
            </a:xfrm>
          </p:grpSpPr>
          <p:sp>
            <p:nvSpPr>
              <p:cNvPr id="190482" name="Rectangle 18"/>
              <p:cNvSpPr>
                <a:spLocks noChangeArrowheads="1"/>
              </p:cNvSpPr>
              <p:nvPr/>
            </p:nvSpPr>
            <p:spPr bwMode="auto">
              <a:xfrm>
                <a:off x="912" y="1008"/>
                <a:ext cx="214" cy="864"/>
              </a:xfrm>
              <a:prstGeom prst="rect">
                <a:avLst/>
              </a:prstGeom>
              <a:gradFill rotWithShape="0">
                <a:gsLst>
                  <a:gs pos="0">
                    <a:srgbClr val="FF0000">
                      <a:gamma/>
                      <a:shade val="46275"/>
                      <a:invGamma/>
                    </a:srgbClr>
                  </a:gs>
                  <a:gs pos="50000">
                    <a:srgbClr val="FF0000"/>
                  </a:gs>
                  <a:gs pos="100000">
                    <a:srgbClr val="FF0000">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90483" name="Rectangle 19"/>
              <p:cNvSpPr>
                <a:spLocks noChangeArrowheads="1"/>
              </p:cNvSpPr>
              <p:nvPr/>
            </p:nvSpPr>
            <p:spPr bwMode="auto">
              <a:xfrm>
                <a:off x="960" y="768"/>
                <a:ext cx="85" cy="240"/>
              </a:xfrm>
              <a:prstGeom prst="rect">
                <a:avLst/>
              </a:prstGeom>
              <a:gradFill rotWithShape="0">
                <a:gsLst>
                  <a:gs pos="0">
                    <a:srgbClr val="FF0000">
                      <a:gamma/>
                      <a:shade val="46275"/>
                      <a:invGamma/>
                    </a:srgbClr>
                  </a:gs>
                  <a:gs pos="50000">
                    <a:srgbClr val="FF0000"/>
                  </a:gs>
                  <a:gs pos="100000">
                    <a:srgbClr val="FF0000">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grpSp>
          <p:nvGrpSpPr>
            <p:cNvPr id="190478" name="Group 14"/>
            <p:cNvGrpSpPr>
              <a:grpSpLocks/>
            </p:cNvGrpSpPr>
            <p:nvPr/>
          </p:nvGrpSpPr>
          <p:grpSpPr bwMode="auto">
            <a:xfrm>
              <a:off x="1008" y="768"/>
              <a:ext cx="214" cy="1104"/>
              <a:chOff x="912" y="768"/>
              <a:chExt cx="214" cy="1104"/>
            </a:xfrm>
          </p:grpSpPr>
          <p:sp>
            <p:nvSpPr>
              <p:cNvPr id="190479" name="Rectangle 15"/>
              <p:cNvSpPr>
                <a:spLocks noChangeArrowheads="1"/>
              </p:cNvSpPr>
              <p:nvPr/>
            </p:nvSpPr>
            <p:spPr bwMode="auto">
              <a:xfrm>
                <a:off x="912" y="1008"/>
                <a:ext cx="214" cy="864"/>
              </a:xfrm>
              <a:prstGeom prst="rect">
                <a:avLst/>
              </a:prstGeom>
              <a:gradFill rotWithShape="0">
                <a:gsLst>
                  <a:gs pos="0">
                    <a:srgbClr val="FF0000">
                      <a:gamma/>
                      <a:shade val="46275"/>
                      <a:invGamma/>
                    </a:srgbClr>
                  </a:gs>
                  <a:gs pos="50000">
                    <a:srgbClr val="FF0000"/>
                  </a:gs>
                  <a:gs pos="100000">
                    <a:srgbClr val="FF0000">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90480" name="Rectangle 16"/>
              <p:cNvSpPr>
                <a:spLocks noChangeArrowheads="1"/>
              </p:cNvSpPr>
              <p:nvPr/>
            </p:nvSpPr>
            <p:spPr bwMode="auto">
              <a:xfrm>
                <a:off x="960" y="768"/>
                <a:ext cx="85" cy="240"/>
              </a:xfrm>
              <a:prstGeom prst="rect">
                <a:avLst/>
              </a:prstGeom>
              <a:gradFill rotWithShape="0">
                <a:gsLst>
                  <a:gs pos="0">
                    <a:srgbClr val="FF0000">
                      <a:gamma/>
                      <a:shade val="46275"/>
                      <a:invGamma/>
                    </a:srgbClr>
                  </a:gs>
                  <a:gs pos="50000">
                    <a:srgbClr val="FF0000"/>
                  </a:gs>
                  <a:gs pos="100000">
                    <a:srgbClr val="FF0000">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grpSp>
      <p:grpSp>
        <p:nvGrpSpPr>
          <p:cNvPr id="190495" name="Group 31"/>
          <p:cNvGrpSpPr>
            <a:grpSpLocks/>
          </p:cNvGrpSpPr>
          <p:nvPr/>
        </p:nvGrpSpPr>
        <p:grpSpPr bwMode="auto">
          <a:xfrm>
            <a:off x="1752600" y="1219200"/>
            <a:ext cx="3352800" cy="381000"/>
            <a:chOff x="1104" y="768"/>
            <a:chExt cx="2112" cy="240"/>
          </a:xfrm>
        </p:grpSpPr>
        <p:sp>
          <p:nvSpPr>
            <p:cNvPr id="190486" name="Rectangle 22"/>
            <p:cNvSpPr>
              <a:spLocks noChangeArrowheads="1"/>
            </p:cNvSpPr>
            <p:nvPr/>
          </p:nvSpPr>
          <p:spPr bwMode="auto">
            <a:xfrm>
              <a:off x="1104" y="864"/>
              <a:ext cx="528" cy="48"/>
            </a:xfrm>
            <a:prstGeom prst="rect">
              <a:avLst/>
            </a:prstGeom>
            <a:gradFill rotWithShape="0">
              <a:gsLst>
                <a:gs pos="0">
                  <a:srgbClr val="FF0000"/>
                </a:gs>
                <a:gs pos="100000">
                  <a:srgbClr val="000099"/>
                </a:gs>
              </a:gsLst>
              <a:lin ang="0" scaled="1"/>
            </a:gradFill>
            <a:ln w="9525">
              <a:solidFill>
                <a:schemeClr val="tx1"/>
              </a:solidFill>
              <a:miter lim="800000"/>
              <a:headEnd/>
              <a:tailEnd/>
            </a:ln>
            <a:effectLst/>
          </p:spPr>
          <p:txBody>
            <a:bodyPr wrap="none" anchor="ctr"/>
            <a:lstStyle/>
            <a:p>
              <a:endParaRPr lang="fr-FR"/>
            </a:p>
          </p:txBody>
        </p:sp>
        <p:sp>
          <p:nvSpPr>
            <p:cNvPr id="190487" name="Rectangle 23"/>
            <p:cNvSpPr>
              <a:spLocks noChangeArrowheads="1"/>
            </p:cNvSpPr>
            <p:nvPr/>
          </p:nvSpPr>
          <p:spPr bwMode="auto">
            <a:xfrm>
              <a:off x="1104" y="960"/>
              <a:ext cx="528" cy="48"/>
            </a:xfrm>
            <a:prstGeom prst="rect">
              <a:avLst/>
            </a:prstGeom>
            <a:gradFill rotWithShape="0">
              <a:gsLst>
                <a:gs pos="0">
                  <a:srgbClr val="FF0000"/>
                </a:gs>
                <a:gs pos="100000">
                  <a:srgbClr val="000099"/>
                </a:gs>
              </a:gsLst>
              <a:lin ang="0" scaled="1"/>
            </a:gradFill>
            <a:ln w="9525">
              <a:solidFill>
                <a:schemeClr val="tx1"/>
              </a:solidFill>
              <a:miter lim="800000"/>
              <a:headEnd/>
              <a:tailEnd/>
            </a:ln>
            <a:effectLst/>
          </p:spPr>
          <p:txBody>
            <a:bodyPr wrap="none" anchor="ctr"/>
            <a:lstStyle/>
            <a:p>
              <a:endParaRPr lang="fr-FR"/>
            </a:p>
          </p:txBody>
        </p:sp>
        <p:sp>
          <p:nvSpPr>
            <p:cNvPr id="190488" name="Rectangle 24"/>
            <p:cNvSpPr>
              <a:spLocks noChangeArrowheads="1"/>
            </p:cNvSpPr>
            <p:nvPr/>
          </p:nvSpPr>
          <p:spPr bwMode="auto">
            <a:xfrm>
              <a:off x="1104" y="768"/>
              <a:ext cx="528" cy="48"/>
            </a:xfrm>
            <a:prstGeom prst="rect">
              <a:avLst/>
            </a:prstGeom>
            <a:gradFill rotWithShape="0">
              <a:gsLst>
                <a:gs pos="0">
                  <a:srgbClr val="FF0000"/>
                </a:gs>
                <a:gs pos="100000">
                  <a:srgbClr val="000099"/>
                </a:gs>
              </a:gsLst>
              <a:lin ang="0" scaled="1"/>
            </a:gradFill>
            <a:ln w="9525">
              <a:solidFill>
                <a:schemeClr val="tx1"/>
              </a:solidFill>
              <a:miter lim="800000"/>
              <a:headEnd/>
              <a:tailEnd/>
            </a:ln>
            <a:effectLst/>
          </p:spPr>
          <p:txBody>
            <a:bodyPr wrap="none" anchor="ctr"/>
            <a:lstStyle/>
            <a:p>
              <a:endParaRPr lang="fr-FR"/>
            </a:p>
          </p:txBody>
        </p:sp>
        <p:sp>
          <p:nvSpPr>
            <p:cNvPr id="190489" name="Rectangle 25"/>
            <p:cNvSpPr>
              <a:spLocks noChangeArrowheads="1"/>
            </p:cNvSpPr>
            <p:nvPr/>
          </p:nvSpPr>
          <p:spPr bwMode="auto">
            <a:xfrm>
              <a:off x="2688" y="864"/>
              <a:ext cx="528" cy="48"/>
            </a:xfrm>
            <a:prstGeom prst="rect">
              <a:avLst/>
            </a:prstGeom>
            <a:gradFill rotWithShape="0">
              <a:gsLst>
                <a:gs pos="0">
                  <a:srgbClr val="FF0000"/>
                </a:gs>
                <a:gs pos="100000">
                  <a:srgbClr val="000099"/>
                </a:gs>
              </a:gsLst>
              <a:lin ang="0" scaled="1"/>
            </a:gradFill>
            <a:ln w="9525">
              <a:solidFill>
                <a:schemeClr val="tx1"/>
              </a:solidFill>
              <a:miter lim="800000"/>
              <a:headEnd/>
              <a:tailEnd/>
            </a:ln>
            <a:effectLst/>
          </p:spPr>
          <p:txBody>
            <a:bodyPr wrap="none" anchor="ctr"/>
            <a:lstStyle/>
            <a:p>
              <a:endParaRPr lang="fr-FR"/>
            </a:p>
          </p:txBody>
        </p:sp>
        <p:sp>
          <p:nvSpPr>
            <p:cNvPr id="190490" name="Rectangle 26"/>
            <p:cNvSpPr>
              <a:spLocks noChangeArrowheads="1"/>
            </p:cNvSpPr>
            <p:nvPr/>
          </p:nvSpPr>
          <p:spPr bwMode="auto">
            <a:xfrm>
              <a:off x="2688" y="960"/>
              <a:ext cx="528" cy="48"/>
            </a:xfrm>
            <a:prstGeom prst="rect">
              <a:avLst/>
            </a:prstGeom>
            <a:gradFill rotWithShape="0">
              <a:gsLst>
                <a:gs pos="0">
                  <a:srgbClr val="FF0000"/>
                </a:gs>
                <a:gs pos="100000">
                  <a:srgbClr val="000099"/>
                </a:gs>
              </a:gsLst>
              <a:lin ang="0" scaled="1"/>
            </a:gradFill>
            <a:ln w="9525">
              <a:solidFill>
                <a:schemeClr val="tx1"/>
              </a:solidFill>
              <a:miter lim="800000"/>
              <a:headEnd/>
              <a:tailEnd/>
            </a:ln>
            <a:effectLst/>
          </p:spPr>
          <p:txBody>
            <a:bodyPr wrap="none" anchor="ctr"/>
            <a:lstStyle/>
            <a:p>
              <a:endParaRPr lang="fr-FR"/>
            </a:p>
          </p:txBody>
        </p:sp>
        <p:sp>
          <p:nvSpPr>
            <p:cNvPr id="190491" name="Rectangle 27"/>
            <p:cNvSpPr>
              <a:spLocks noChangeArrowheads="1"/>
            </p:cNvSpPr>
            <p:nvPr/>
          </p:nvSpPr>
          <p:spPr bwMode="auto">
            <a:xfrm>
              <a:off x="2688" y="768"/>
              <a:ext cx="528" cy="48"/>
            </a:xfrm>
            <a:prstGeom prst="rect">
              <a:avLst/>
            </a:prstGeom>
            <a:gradFill rotWithShape="0">
              <a:gsLst>
                <a:gs pos="0">
                  <a:srgbClr val="FF0000"/>
                </a:gs>
                <a:gs pos="100000">
                  <a:srgbClr val="000099"/>
                </a:gs>
              </a:gsLst>
              <a:lin ang="0" scaled="1"/>
            </a:gradFill>
            <a:ln w="9525">
              <a:solidFill>
                <a:schemeClr val="tx1"/>
              </a:solidFill>
              <a:miter lim="800000"/>
              <a:headEnd/>
              <a:tailEnd/>
            </a:ln>
            <a:effectLst/>
          </p:spPr>
          <p:txBody>
            <a:bodyPr wrap="none" anchor="ctr"/>
            <a:lstStyle/>
            <a:p>
              <a:endParaRPr lang="fr-FR"/>
            </a:p>
          </p:txBody>
        </p:sp>
      </p:grpSp>
      <p:grpSp>
        <p:nvGrpSpPr>
          <p:cNvPr id="190497" name="Group 33"/>
          <p:cNvGrpSpPr>
            <a:grpSpLocks/>
          </p:cNvGrpSpPr>
          <p:nvPr/>
        </p:nvGrpSpPr>
        <p:grpSpPr bwMode="auto">
          <a:xfrm>
            <a:off x="2514600" y="1143000"/>
            <a:ext cx="2743200" cy="762000"/>
            <a:chOff x="1584" y="720"/>
            <a:chExt cx="1728" cy="480"/>
          </a:xfrm>
        </p:grpSpPr>
        <p:sp>
          <p:nvSpPr>
            <p:cNvPr id="190492" name="Rectangle 28"/>
            <p:cNvSpPr>
              <a:spLocks noChangeArrowheads="1"/>
            </p:cNvSpPr>
            <p:nvPr/>
          </p:nvSpPr>
          <p:spPr bwMode="auto">
            <a:xfrm>
              <a:off x="3168" y="720"/>
              <a:ext cx="144" cy="48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90471" name="Rectangle 7"/>
            <p:cNvSpPr>
              <a:spLocks noChangeArrowheads="1"/>
            </p:cNvSpPr>
            <p:nvPr/>
          </p:nvSpPr>
          <p:spPr bwMode="auto">
            <a:xfrm>
              <a:off x="1584" y="720"/>
              <a:ext cx="144" cy="48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0496"/>
                                        </p:tgtEl>
                                        <p:attrNameLst>
                                          <p:attrName>style.visibility</p:attrName>
                                        </p:attrNameLst>
                                      </p:cBhvr>
                                      <p:to>
                                        <p:strVal val="visible"/>
                                      </p:to>
                                    </p:set>
                                    <p:animEffect transition="in" filter="wipe(down)">
                                      <p:cBhvr>
                                        <p:cTn id="7" dur="500"/>
                                        <p:tgtEl>
                                          <p:spTgt spid="1904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0495"/>
                                        </p:tgtEl>
                                        <p:attrNameLst>
                                          <p:attrName>style.visibility</p:attrName>
                                        </p:attrNameLst>
                                      </p:cBhvr>
                                      <p:to>
                                        <p:strVal val="visible"/>
                                      </p:to>
                                    </p:set>
                                    <p:animEffect transition="in" filter="wipe(left)">
                                      <p:cBhvr>
                                        <p:cTn id="12" dur="500"/>
                                        <p:tgtEl>
                                          <p:spTgt spid="19049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90497"/>
                                        </p:tgtEl>
                                        <p:attrNameLst>
                                          <p:attrName>style.visibility</p:attrName>
                                        </p:attrNameLst>
                                      </p:cBhvr>
                                      <p:to>
                                        <p:strVal val="visible"/>
                                      </p:to>
                                    </p:set>
                                    <p:animEffect transition="in" filter="wipe(up)">
                                      <p:cBhvr>
                                        <p:cTn id="17" dur="500"/>
                                        <p:tgtEl>
                                          <p:spTgt spid="190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1682750" y="304800"/>
            <a:ext cx="6242050" cy="1190625"/>
          </a:xfrm>
          <a:prstGeom prst="rect">
            <a:avLst/>
          </a:prstGeom>
          <a:noFill/>
          <a:ln w="9525">
            <a:noFill/>
            <a:miter lim="800000"/>
            <a:headEnd/>
            <a:tailEnd/>
          </a:ln>
          <a:effectLst/>
        </p:spPr>
        <p:txBody>
          <a:bodyPr wrap="none">
            <a:spAutoFit/>
          </a:bodyPr>
          <a:lstStyle/>
          <a:p>
            <a:pPr algn="ctr"/>
            <a:r>
              <a:rPr lang="fr-FR" sz="3600" b="1">
                <a:solidFill>
                  <a:schemeClr val="bg1"/>
                </a:solidFill>
              </a:rPr>
              <a:t>Les malformations vasculaires </a:t>
            </a:r>
          </a:p>
          <a:p>
            <a:pPr algn="ctr"/>
            <a:endParaRPr lang="fr-FR" sz="3600" b="1">
              <a:solidFill>
                <a:schemeClr val="bg1"/>
              </a:solidFill>
            </a:endParaRPr>
          </a:p>
        </p:txBody>
      </p:sp>
      <p:sp>
        <p:nvSpPr>
          <p:cNvPr id="122883" name="AutoShape 3" descr="Rayures horizontales (noir/blanc)"/>
          <p:cNvSpPr>
            <a:spLocks noChangeArrowheads="1"/>
          </p:cNvSpPr>
          <p:nvPr/>
        </p:nvSpPr>
        <p:spPr bwMode="auto">
          <a:xfrm>
            <a:off x="30163" y="914400"/>
            <a:ext cx="2941637" cy="1066800"/>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b="1">
                <a:solidFill>
                  <a:schemeClr val="bg1"/>
                </a:solidFill>
              </a:rPr>
              <a:t>Artério-veineuses</a:t>
            </a:r>
          </a:p>
          <a:p>
            <a:pPr algn="ctr"/>
            <a:r>
              <a:rPr lang="fr-FR" b="1">
                <a:solidFill>
                  <a:schemeClr val="bg1"/>
                </a:solidFill>
              </a:rPr>
              <a:t>Tronculaires</a:t>
            </a:r>
            <a:endParaRPr lang="fr-FR"/>
          </a:p>
        </p:txBody>
      </p:sp>
      <p:sp>
        <p:nvSpPr>
          <p:cNvPr id="122884" name="Text Box 4"/>
          <p:cNvSpPr txBox="1">
            <a:spLocks noChangeArrowheads="1"/>
          </p:cNvSpPr>
          <p:nvPr/>
        </p:nvSpPr>
        <p:spPr bwMode="auto">
          <a:xfrm>
            <a:off x="533400" y="4114800"/>
            <a:ext cx="7794625" cy="2041525"/>
          </a:xfrm>
          <a:prstGeom prst="rect">
            <a:avLst/>
          </a:prstGeom>
          <a:noFill/>
          <a:ln w="9525">
            <a:noFill/>
            <a:miter lim="800000"/>
            <a:headEnd/>
            <a:tailEnd/>
          </a:ln>
          <a:effectLst/>
        </p:spPr>
        <p:txBody>
          <a:bodyPr wrap="none">
            <a:spAutoFit/>
          </a:bodyPr>
          <a:lstStyle/>
          <a:p>
            <a:r>
              <a:rPr lang="fr-FR" sz="3200" b="1" u="sng">
                <a:solidFill>
                  <a:schemeClr val="bg1"/>
                </a:solidFill>
              </a:rPr>
              <a:t>Tronculaires</a:t>
            </a:r>
            <a:r>
              <a:rPr lang="fr-FR" sz="3200" b="1">
                <a:solidFill>
                  <a:schemeClr val="bg1"/>
                </a:solidFill>
              </a:rPr>
              <a:t> avec communications directes </a:t>
            </a:r>
          </a:p>
          <a:p>
            <a:r>
              <a:rPr lang="fr-FR" sz="3200" b="1">
                <a:solidFill>
                  <a:schemeClr val="bg1"/>
                </a:solidFill>
              </a:rPr>
              <a:t>entre les troncs artériels et veineux </a:t>
            </a:r>
          </a:p>
          <a:p>
            <a:r>
              <a:rPr lang="fr-FR" sz="3200" b="1">
                <a:solidFill>
                  <a:srgbClr val="FFCC00"/>
                </a:solidFill>
              </a:rPr>
              <a:t>(</a:t>
            </a:r>
            <a:r>
              <a:rPr lang="fr-FR" sz="3200" b="1" i="1">
                <a:solidFill>
                  <a:srgbClr val="FFCC00"/>
                </a:solidFill>
              </a:rPr>
              <a:t>Angiome artèrio-veineux tronculaire)</a:t>
            </a:r>
            <a:endParaRPr lang="fr-FR" sz="3200" b="1">
              <a:solidFill>
                <a:srgbClr val="FFCC00"/>
              </a:solidFill>
            </a:endParaRPr>
          </a:p>
          <a:p>
            <a:r>
              <a:rPr lang="fr-FR" sz="3200" b="1">
                <a:solidFill>
                  <a:schemeClr val="bg1"/>
                </a:solidFill>
              </a:rPr>
              <a:t>à débit habituellement très élevé</a:t>
            </a:r>
          </a:p>
        </p:txBody>
      </p:sp>
      <p:sp>
        <p:nvSpPr>
          <p:cNvPr id="122885" name="Rectangle 5"/>
          <p:cNvSpPr>
            <a:spLocks noChangeArrowheads="1"/>
          </p:cNvSpPr>
          <p:nvPr/>
        </p:nvSpPr>
        <p:spPr bwMode="auto">
          <a:xfrm>
            <a:off x="4038600" y="3352800"/>
            <a:ext cx="184150" cy="457200"/>
          </a:xfrm>
          <a:prstGeom prst="rect">
            <a:avLst/>
          </a:prstGeom>
          <a:noFill/>
          <a:ln w="9525">
            <a:noFill/>
            <a:miter lim="800000"/>
            <a:headEnd/>
            <a:tailEnd/>
          </a:ln>
          <a:effectLst/>
        </p:spPr>
        <p:txBody>
          <a:bodyPr wrap="none">
            <a:spAutoFit/>
          </a:bodyPr>
          <a:lstStyle/>
          <a:p>
            <a:endParaRPr lang="fr-FR" i="1">
              <a:solidFill>
                <a:srgbClr val="000000"/>
              </a:solidFill>
            </a:endParaRPr>
          </a:p>
        </p:txBody>
      </p:sp>
      <p:grpSp>
        <p:nvGrpSpPr>
          <p:cNvPr id="122886" name="Group 6"/>
          <p:cNvGrpSpPr>
            <a:grpSpLocks/>
          </p:cNvGrpSpPr>
          <p:nvPr/>
        </p:nvGrpSpPr>
        <p:grpSpPr bwMode="auto">
          <a:xfrm>
            <a:off x="6400800" y="1371600"/>
            <a:ext cx="2214563" cy="2708275"/>
            <a:chOff x="3200" y="2531"/>
            <a:chExt cx="1395" cy="1706"/>
          </a:xfrm>
        </p:grpSpPr>
        <p:grpSp>
          <p:nvGrpSpPr>
            <p:cNvPr id="122887" name="Group 7"/>
            <p:cNvGrpSpPr>
              <a:grpSpLocks/>
            </p:cNvGrpSpPr>
            <p:nvPr/>
          </p:nvGrpSpPr>
          <p:grpSpPr bwMode="auto">
            <a:xfrm>
              <a:off x="3408" y="2531"/>
              <a:ext cx="931" cy="1488"/>
              <a:chOff x="1037" y="610"/>
              <a:chExt cx="2179" cy="3038"/>
            </a:xfrm>
          </p:grpSpPr>
          <p:sp>
            <p:nvSpPr>
              <p:cNvPr id="122888" name="Freeform 8"/>
              <p:cNvSpPr>
                <a:spLocks/>
              </p:cNvSpPr>
              <p:nvPr/>
            </p:nvSpPr>
            <p:spPr bwMode="auto">
              <a:xfrm>
                <a:off x="1603" y="762"/>
                <a:ext cx="1085" cy="198"/>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22889" name="Freeform 9"/>
              <p:cNvSpPr>
                <a:spLocks/>
              </p:cNvSpPr>
              <p:nvPr/>
            </p:nvSpPr>
            <p:spPr bwMode="auto">
              <a:xfrm flipV="1">
                <a:off x="1584" y="954"/>
                <a:ext cx="1085" cy="198"/>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22890" name="Freeform 10"/>
              <p:cNvSpPr>
                <a:spLocks/>
              </p:cNvSpPr>
              <p:nvPr/>
            </p:nvSpPr>
            <p:spPr bwMode="auto">
              <a:xfrm>
                <a:off x="1584" y="610"/>
                <a:ext cx="1104" cy="350"/>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22891" name="Freeform 11"/>
              <p:cNvSpPr>
                <a:spLocks/>
              </p:cNvSpPr>
              <p:nvPr/>
            </p:nvSpPr>
            <p:spPr bwMode="auto">
              <a:xfrm flipV="1">
                <a:off x="1536" y="946"/>
                <a:ext cx="1104" cy="350"/>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22892" name="Freeform 12"/>
              <p:cNvSpPr>
                <a:spLocks/>
              </p:cNvSpPr>
              <p:nvPr/>
            </p:nvSpPr>
            <p:spPr bwMode="auto">
              <a:xfrm>
                <a:off x="1037" y="925"/>
                <a:ext cx="547" cy="1187"/>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38100" cmpd="sng">
                <a:solidFill>
                  <a:srgbClr val="FF0000"/>
                </a:solidFill>
                <a:round/>
                <a:headEnd/>
                <a:tailEnd/>
              </a:ln>
              <a:effectLst/>
            </p:spPr>
            <p:txBody>
              <a:bodyPr wrap="none" anchor="ctr"/>
              <a:lstStyle/>
              <a:p>
                <a:endParaRPr lang="fr-FR"/>
              </a:p>
            </p:txBody>
          </p:sp>
          <p:sp>
            <p:nvSpPr>
              <p:cNvPr id="122893" name="Freeform 13"/>
              <p:cNvSpPr>
                <a:spLocks/>
              </p:cNvSpPr>
              <p:nvPr/>
            </p:nvSpPr>
            <p:spPr bwMode="auto">
              <a:xfrm flipH="1">
                <a:off x="2669" y="912"/>
                <a:ext cx="547" cy="1187"/>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3399FF"/>
                </a:solidFill>
                <a:round/>
                <a:headEnd/>
                <a:tailEnd/>
              </a:ln>
              <a:effectLst/>
            </p:spPr>
            <p:txBody>
              <a:bodyPr wrap="none" anchor="ctr"/>
              <a:lstStyle/>
              <a:p>
                <a:endParaRPr lang="fr-FR"/>
              </a:p>
            </p:txBody>
          </p:sp>
          <p:sp>
            <p:nvSpPr>
              <p:cNvPr id="122894" name="Freeform 14"/>
              <p:cNvSpPr>
                <a:spLocks/>
              </p:cNvSpPr>
              <p:nvPr/>
            </p:nvSpPr>
            <p:spPr bwMode="auto">
              <a:xfrm>
                <a:off x="1104" y="2000"/>
                <a:ext cx="2064" cy="216"/>
              </a:xfrm>
              <a:custGeom>
                <a:avLst/>
                <a:gdLst/>
                <a:ahLst/>
                <a:cxnLst>
                  <a:cxn ang="0">
                    <a:pos x="0" y="112"/>
                  </a:cxn>
                  <a:cxn ang="0">
                    <a:pos x="576" y="16"/>
                  </a:cxn>
                  <a:cxn ang="0">
                    <a:pos x="1488" y="208"/>
                  </a:cxn>
                  <a:cxn ang="0">
                    <a:pos x="2064" y="64"/>
                  </a:cxn>
                </a:cxnLst>
                <a:rect l="0" t="0" r="r" b="b"/>
                <a:pathLst>
                  <a:path w="2064" h="216">
                    <a:moveTo>
                      <a:pt x="0" y="112"/>
                    </a:moveTo>
                    <a:cubicBezTo>
                      <a:pt x="164" y="56"/>
                      <a:pt x="328" y="0"/>
                      <a:pt x="576" y="16"/>
                    </a:cubicBezTo>
                    <a:cubicBezTo>
                      <a:pt x="824" y="32"/>
                      <a:pt x="1240" y="200"/>
                      <a:pt x="1488" y="208"/>
                    </a:cubicBezTo>
                    <a:cubicBezTo>
                      <a:pt x="1736" y="216"/>
                      <a:pt x="1900" y="140"/>
                      <a:pt x="2064" y="64"/>
                    </a:cubicBezTo>
                  </a:path>
                </a:pathLst>
              </a:custGeom>
              <a:noFill/>
              <a:ln w="9525">
                <a:solidFill>
                  <a:srgbClr val="FF0000"/>
                </a:solidFill>
                <a:round/>
                <a:headEnd/>
                <a:tailEnd/>
              </a:ln>
              <a:effectLst/>
            </p:spPr>
            <p:txBody>
              <a:bodyPr wrap="none" anchor="ctr"/>
              <a:lstStyle/>
              <a:p>
                <a:endParaRPr lang="fr-FR"/>
              </a:p>
            </p:txBody>
          </p:sp>
          <p:sp>
            <p:nvSpPr>
              <p:cNvPr id="122895" name="Line 15"/>
              <p:cNvSpPr>
                <a:spLocks noChangeShapeType="1"/>
              </p:cNvSpPr>
              <p:nvPr/>
            </p:nvSpPr>
            <p:spPr bwMode="auto">
              <a:xfrm>
                <a:off x="1104" y="2112"/>
                <a:ext cx="0" cy="1536"/>
              </a:xfrm>
              <a:prstGeom prst="line">
                <a:avLst/>
              </a:prstGeom>
              <a:noFill/>
              <a:ln w="76200">
                <a:solidFill>
                  <a:srgbClr val="FF0000"/>
                </a:solidFill>
                <a:round/>
                <a:headEnd/>
                <a:tailEnd/>
              </a:ln>
              <a:effectLst/>
            </p:spPr>
            <p:txBody>
              <a:bodyPr wrap="none" anchor="ctr"/>
              <a:lstStyle/>
              <a:p>
                <a:endParaRPr lang="fr-FR"/>
              </a:p>
            </p:txBody>
          </p:sp>
          <p:sp>
            <p:nvSpPr>
              <p:cNvPr id="122896" name="Line 16"/>
              <p:cNvSpPr>
                <a:spLocks noChangeShapeType="1"/>
              </p:cNvSpPr>
              <p:nvPr/>
            </p:nvSpPr>
            <p:spPr bwMode="auto">
              <a:xfrm>
                <a:off x="3120" y="2112"/>
                <a:ext cx="0" cy="1536"/>
              </a:xfrm>
              <a:prstGeom prst="line">
                <a:avLst/>
              </a:prstGeom>
              <a:noFill/>
              <a:ln w="76200">
                <a:solidFill>
                  <a:srgbClr val="3399FF"/>
                </a:solidFill>
                <a:round/>
                <a:headEnd/>
                <a:tailEnd/>
              </a:ln>
              <a:effectLst/>
            </p:spPr>
            <p:txBody>
              <a:bodyPr wrap="none" anchor="ctr"/>
              <a:lstStyle/>
              <a:p>
                <a:endParaRPr lang="fr-FR"/>
              </a:p>
            </p:txBody>
          </p:sp>
        </p:grpSp>
        <p:sp>
          <p:nvSpPr>
            <p:cNvPr id="122897" name="Line 17"/>
            <p:cNvSpPr>
              <a:spLocks noChangeShapeType="1"/>
            </p:cNvSpPr>
            <p:nvPr/>
          </p:nvSpPr>
          <p:spPr bwMode="auto">
            <a:xfrm>
              <a:off x="3443" y="3770"/>
              <a:ext cx="874" cy="0"/>
            </a:xfrm>
            <a:prstGeom prst="line">
              <a:avLst/>
            </a:prstGeom>
            <a:noFill/>
            <a:ln w="76200">
              <a:solidFill>
                <a:srgbClr val="FF0000"/>
              </a:solidFill>
              <a:round/>
              <a:headEnd/>
              <a:tailEnd/>
            </a:ln>
            <a:effectLst/>
          </p:spPr>
          <p:txBody>
            <a:bodyPr wrap="none" anchor="ctr"/>
            <a:lstStyle/>
            <a:p>
              <a:endParaRPr lang="fr-FR"/>
            </a:p>
          </p:txBody>
        </p:sp>
        <p:sp>
          <p:nvSpPr>
            <p:cNvPr id="122898" name="Line 18"/>
            <p:cNvSpPr>
              <a:spLocks noChangeShapeType="1"/>
            </p:cNvSpPr>
            <p:nvPr/>
          </p:nvSpPr>
          <p:spPr bwMode="auto">
            <a:xfrm flipV="1">
              <a:off x="3200" y="3538"/>
              <a:ext cx="0" cy="503"/>
            </a:xfrm>
            <a:prstGeom prst="line">
              <a:avLst/>
            </a:prstGeom>
            <a:noFill/>
            <a:ln w="38100">
              <a:solidFill>
                <a:schemeClr val="bg1"/>
              </a:solidFill>
              <a:round/>
              <a:headEnd/>
              <a:tailEnd type="triangle" w="med" len="med"/>
            </a:ln>
            <a:effectLst/>
          </p:spPr>
          <p:txBody>
            <a:bodyPr wrap="none" anchor="ctr"/>
            <a:lstStyle/>
            <a:p>
              <a:endParaRPr lang="fr-FR"/>
            </a:p>
          </p:txBody>
        </p:sp>
        <p:sp>
          <p:nvSpPr>
            <p:cNvPr id="122899" name="Line 19"/>
            <p:cNvSpPr>
              <a:spLocks noChangeShapeType="1"/>
            </p:cNvSpPr>
            <p:nvPr/>
          </p:nvSpPr>
          <p:spPr bwMode="auto">
            <a:xfrm>
              <a:off x="4560" y="3538"/>
              <a:ext cx="0" cy="542"/>
            </a:xfrm>
            <a:prstGeom prst="line">
              <a:avLst/>
            </a:prstGeom>
            <a:noFill/>
            <a:ln w="38100">
              <a:solidFill>
                <a:schemeClr val="bg1"/>
              </a:solidFill>
              <a:round/>
              <a:headEnd/>
              <a:tailEnd type="triangle" w="med" len="med"/>
            </a:ln>
            <a:effectLst/>
          </p:spPr>
          <p:txBody>
            <a:bodyPr wrap="none" anchor="ctr"/>
            <a:lstStyle/>
            <a:p>
              <a:endParaRPr lang="fr-FR"/>
            </a:p>
          </p:txBody>
        </p:sp>
        <p:sp>
          <p:nvSpPr>
            <p:cNvPr id="122900" name="Line 20"/>
            <p:cNvSpPr>
              <a:spLocks noChangeShapeType="1"/>
            </p:cNvSpPr>
            <p:nvPr/>
          </p:nvSpPr>
          <p:spPr bwMode="auto">
            <a:xfrm>
              <a:off x="3600" y="3744"/>
              <a:ext cx="534" cy="0"/>
            </a:xfrm>
            <a:prstGeom prst="line">
              <a:avLst/>
            </a:prstGeom>
            <a:noFill/>
            <a:ln w="38100">
              <a:solidFill>
                <a:schemeClr val="bg1"/>
              </a:solidFill>
              <a:round/>
              <a:headEnd/>
              <a:tailEnd type="triangle" w="med" len="med"/>
            </a:ln>
            <a:effectLst/>
          </p:spPr>
          <p:txBody>
            <a:bodyPr wrap="none" anchor="ctr"/>
            <a:lstStyle/>
            <a:p>
              <a:endParaRPr lang="fr-FR"/>
            </a:p>
          </p:txBody>
        </p:sp>
        <p:sp>
          <p:nvSpPr>
            <p:cNvPr id="122901" name="Text Box 21"/>
            <p:cNvSpPr txBox="1">
              <a:spLocks noChangeArrowheads="1"/>
            </p:cNvSpPr>
            <p:nvPr/>
          </p:nvSpPr>
          <p:spPr bwMode="auto">
            <a:xfrm>
              <a:off x="3200" y="3949"/>
              <a:ext cx="1395" cy="288"/>
            </a:xfrm>
            <a:prstGeom prst="rect">
              <a:avLst/>
            </a:prstGeom>
            <a:noFill/>
            <a:ln w="9525">
              <a:noFill/>
              <a:miter lim="800000"/>
              <a:headEnd/>
              <a:tailEnd/>
            </a:ln>
            <a:effectLst/>
          </p:spPr>
          <p:txBody>
            <a:bodyPr wrap="none">
              <a:spAutoFit/>
            </a:bodyPr>
            <a:lstStyle/>
            <a:p>
              <a:r>
                <a:rPr lang="fr-FR">
                  <a:solidFill>
                    <a:schemeClr val="bg1"/>
                  </a:solidFill>
                </a:rPr>
                <a:t>FAVTronculaire</a:t>
              </a:r>
            </a:p>
          </p:txBody>
        </p:sp>
      </p:gr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91516" name="Group 28"/>
          <p:cNvGrpSpPr>
            <a:grpSpLocks/>
          </p:cNvGrpSpPr>
          <p:nvPr/>
        </p:nvGrpSpPr>
        <p:grpSpPr bwMode="auto">
          <a:xfrm>
            <a:off x="533400" y="990600"/>
            <a:ext cx="8153400" cy="4876800"/>
            <a:chOff x="336" y="624"/>
            <a:chExt cx="5136" cy="3072"/>
          </a:xfrm>
        </p:grpSpPr>
        <p:sp>
          <p:nvSpPr>
            <p:cNvPr id="191490" name="Rectangle 2" descr="Grands confettis"/>
            <p:cNvSpPr>
              <a:spLocks noChangeArrowheads="1"/>
            </p:cNvSpPr>
            <p:nvPr/>
          </p:nvSpPr>
          <p:spPr bwMode="auto">
            <a:xfrm>
              <a:off x="336" y="1920"/>
              <a:ext cx="5136" cy="1776"/>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91491" name="Rectangle 3" descr="Petits confettis"/>
            <p:cNvSpPr>
              <a:spLocks noChangeArrowheads="1"/>
            </p:cNvSpPr>
            <p:nvPr/>
          </p:nvSpPr>
          <p:spPr bwMode="auto">
            <a:xfrm>
              <a:off x="336" y="742"/>
              <a:ext cx="5136" cy="1082"/>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91492" name="Rectangle 4" descr="Briques horizontales"/>
            <p:cNvSpPr>
              <a:spLocks noChangeArrowheads="1"/>
            </p:cNvSpPr>
            <p:nvPr/>
          </p:nvSpPr>
          <p:spPr bwMode="auto">
            <a:xfrm>
              <a:off x="336" y="624"/>
              <a:ext cx="5136" cy="336"/>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91494" name="Line 6"/>
            <p:cNvSpPr>
              <a:spLocks noChangeShapeType="1"/>
            </p:cNvSpPr>
            <p:nvPr/>
          </p:nvSpPr>
          <p:spPr bwMode="auto">
            <a:xfrm>
              <a:off x="336" y="1872"/>
              <a:ext cx="5136" cy="0"/>
            </a:xfrm>
            <a:prstGeom prst="line">
              <a:avLst/>
            </a:prstGeom>
            <a:noFill/>
            <a:ln w="76200">
              <a:solidFill>
                <a:schemeClr val="accent1"/>
              </a:solidFill>
              <a:round/>
              <a:headEnd/>
              <a:tailEnd/>
            </a:ln>
            <a:effectLst/>
          </p:spPr>
          <p:txBody>
            <a:bodyPr wrap="none" anchor="ctr"/>
            <a:lstStyle/>
            <a:p>
              <a:endParaRPr lang="fr-FR"/>
            </a:p>
          </p:txBody>
        </p:sp>
        <p:sp>
          <p:nvSpPr>
            <p:cNvPr id="191499" name="Rectangle 11"/>
            <p:cNvSpPr>
              <a:spLocks noChangeArrowheads="1"/>
            </p:cNvSpPr>
            <p:nvPr/>
          </p:nvSpPr>
          <p:spPr bwMode="auto">
            <a:xfrm>
              <a:off x="336" y="2976"/>
              <a:ext cx="5136" cy="528"/>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91498" name="Rectangle 10"/>
            <p:cNvSpPr>
              <a:spLocks noChangeArrowheads="1"/>
            </p:cNvSpPr>
            <p:nvPr/>
          </p:nvSpPr>
          <p:spPr bwMode="auto">
            <a:xfrm>
              <a:off x="336" y="1872"/>
              <a:ext cx="5136" cy="528"/>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solidFill>
                <a:schemeClr val="tx1"/>
              </a:solidFill>
              <a:miter lim="800000"/>
              <a:headEnd/>
              <a:tailEnd/>
            </a:ln>
            <a:effectLst/>
          </p:spPr>
          <p:txBody>
            <a:bodyPr wrap="none" anchor="ctr"/>
            <a:lstStyle/>
            <a:p>
              <a:endParaRPr lang="fr-FR"/>
            </a:p>
          </p:txBody>
        </p:sp>
      </p:grpSp>
      <p:sp>
        <p:nvSpPr>
          <p:cNvPr id="191508" name="Rectangle 20"/>
          <p:cNvSpPr>
            <a:spLocks noChangeArrowheads="1"/>
          </p:cNvSpPr>
          <p:nvPr/>
        </p:nvSpPr>
        <p:spPr bwMode="auto">
          <a:xfrm>
            <a:off x="1905000" y="3733800"/>
            <a:ext cx="339725" cy="990600"/>
          </a:xfrm>
          <a:prstGeom prst="rect">
            <a:avLst/>
          </a:prstGeom>
          <a:gradFill rotWithShape="0">
            <a:gsLst>
              <a:gs pos="0">
                <a:srgbClr val="FF0000"/>
              </a:gs>
              <a:gs pos="100000">
                <a:srgbClr val="000099"/>
              </a:gs>
            </a:gsLst>
            <a:lin ang="5400000" scaled="1"/>
          </a:gradFill>
          <a:ln w="9525">
            <a:solidFill>
              <a:schemeClr val="tx1"/>
            </a:solidFill>
            <a:miter lim="800000"/>
            <a:headEnd/>
            <a:tailEnd/>
          </a:ln>
          <a:effectLst/>
        </p:spPr>
        <p:txBody>
          <a:bodyPr wrap="none" anchor="ctr"/>
          <a:lstStyle/>
          <a:p>
            <a:endParaRPr lang="fr-FR"/>
          </a:p>
        </p:txBody>
      </p:sp>
      <p:sp>
        <p:nvSpPr>
          <p:cNvPr id="191514" name="Rectangle 26"/>
          <p:cNvSpPr>
            <a:spLocks noChangeArrowheads="1"/>
          </p:cNvSpPr>
          <p:nvPr/>
        </p:nvSpPr>
        <p:spPr bwMode="auto">
          <a:xfrm>
            <a:off x="3927475" y="3810000"/>
            <a:ext cx="339725" cy="914400"/>
          </a:xfrm>
          <a:prstGeom prst="rect">
            <a:avLst/>
          </a:prstGeom>
          <a:gradFill rotWithShape="0">
            <a:gsLst>
              <a:gs pos="0">
                <a:srgbClr val="FF0000"/>
              </a:gs>
              <a:gs pos="100000">
                <a:srgbClr val="000099"/>
              </a:gs>
            </a:gsLst>
            <a:lin ang="5400000" scaled="1"/>
          </a:gradFill>
          <a:ln w="9525">
            <a:solidFill>
              <a:schemeClr val="tx1"/>
            </a:solidFill>
            <a:miter lim="800000"/>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1508"/>
                                        </p:tgtEl>
                                        <p:attrNameLst>
                                          <p:attrName>style.visibility</p:attrName>
                                        </p:attrNameLst>
                                      </p:cBhvr>
                                      <p:to>
                                        <p:strVal val="visible"/>
                                      </p:to>
                                    </p:set>
                                    <p:anim calcmode="lin" valueType="num">
                                      <p:cBhvr>
                                        <p:cTn id="7" dur="500" fill="hold"/>
                                        <p:tgtEl>
                                          <p:spTgt spid="191508"/>
                                        </p:tgtEl>
                                        <p:attrNameLst>
                                          <p:attrName>ppt_w</p:attrName>
                                        </p:attrNameLst>
                                      </p:cBhvr>
                                      <p:tavLst>
                                        <p:tav tm="0">
                                          <p:val>
                                            <p:fltVal val="0"/>
                                          </p:val>
                                        </p:tav>
                                        <p:tav tm="100000">
                                          <p:val>
                                            <p:strVal val="#ppt_w"/>
                                          </p:val>
                                        </p:tav>
                                      </p:tavLst>
                                    </p:anim>
                                    <p:anim calcmode="lin" valueType="num">
                                      <p:cBhvr>
                                        <p:cTn id="8" dur="500" fill="hold"/>
                                        <p:tgtEl>
                                          <p:spTgt spid="19150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1514"/>
                                        </p:tgtEl>
                                        <p:attrNameLst>
                                          <p:attrName>style.visibility</p:attrName>
                                        </p:attrNameLst>
                                      </p:cBhvr>
                                      <p:to>
                                        <p:strVal val="visible"/>
                                      </p:to>
                                    </p:set>
                                    <p:anim calcmode="lin" valueType="num">
                                      <p:cBhvr>
                                        <p:cTn id="13" dur="500" fill="hold"/>
                                        <p:tgtEl>
                                          <p:spTgt spid="191514"/>
                                        </p:tgtEl>
                                        <p:attrNameLst>
                                          <p:attrName>ppt_w</p:attrName>
                                        </p:attrNameLst>
                                      </p:cBhvr>
                                      <p:tavLst>
                                        <p:tav tm="0">
                                          <p:val>
                                            <p:fltVal val="0"/>
                                          </p:val>
                                        </p:tav>
                                        <p:tav tm="100000">
                                          <p:val>
                                            <p:strVal val="#ppt_w"/>
                                          </p:val>
                                        </p:tav>
                                      </p:tavLst>
                                    </p:anim>
                                    <p:anim calcmode="lin" valueType="num">
                                      <p:cBhvr>
                                        <p:cTn id="14" dur="500" fill="hold"/>
                                        <p:tgtEl>
                                          <p:spTgt spid="1915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08" grpId="0" animBg="1"/>
      <p:bldP spid="1915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AutoShape 3"/>
          <p:cNvSpPr>
            <a:spLocks noChangeArrowheads="1"/>
          </p:cNvSpPr>
          <p:nvPr/>
        </p:nvSpPr>
        <p:spPr bwMode="auto">
          <a:xfrm>
            <a:off x="228600" y="1981200"/>
            <a:ext cx="2225675" cy="1143000"/>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b="1" dirty="0" err="1">
                <a:solidFill>
                  <a:schemeClr val="bg1"/>
                </a:solidFill>
              </a:rPr>
              <a:t>Arterial</a:t>
            </a:r>
            <a:r>
              <a:rPr lang="fr-FR" b="1" dirty="0">
                <a:solidFill>
                  <a:schemeClr val="bg1"/>
                </a:solidFill>
              </a:rPr>
              <a:t> </a:t>
            </a:r>
          </a:p>
          <a:p>
            <a:pPr algn="ctr"/>
            <a:r>
              <a:rPr lang="fr-FR" b="1" u="sng" dirty="0" err="1">
                <a:solidFill>
                  <a:schemeClr val="bg1"/>
                </a:solidFill>
              </a:rPr>
              <a:t>Truncular</a:t>
            </a:r>
            <a:endParaRPr lang="fr-FR" dirty="0"/>
          </a:p>
        </p:txBody>
      </p:sp>
      <p:sp>
        <p:nvSpPr>
          <p:cNvPr id="116740" name="Rectangle 4"/>
          <p:cNvSpPr>
            <a:spLocks noChangeArrowheads="1"/>
          </p:cNvSpPr>
          <p:nvPr/>
        </p:nvSpPr>
        <p:spPr bwMode="auto">
          <a:xfrm>
            <a:off x="609600" y="3482975"/>
            <a:ext cx="7086600" cy="3046988"/>
          </a:xfrm>
          <a:prstGeom prst="rect">
            <a:avLst/>
          </a:prstGeom>
          <a:noFill/>
          <a:ln w="9525">
            <a:noFill/>
            <a:miter lim="800000"/>
            <a:headEnd/>
            <a:tailEnd/>
          </a:ln>
          <a:effectLst/>
        </p:spPr>
        <p:txBody>
          <a:bodyPr>
            <a:spAutoFit/>
          </a:bodyPr>
          <a:lstStyle/>
          <a:p>
            <a:r>
              <a:rPr lang="fr-FR" sz="3200" dirty="0" err="1">
                <a:solidFill>
                  <a:schemeClr val="bg1"/>
                </a:solidFill>
              </a:rPr>
              <a:t>Hypoplasia</a:t>
            </a:r>
            <a:r>
              <a:rPr lang="fr-FR" sz="3200" dirty="0">
                <a:solidFill>
                  <a:schemeClr val="bg1"/>
                </a:solidFill>
              </a:rPr>
              <a:t>, </a:t>
            </a:r>
          </a:p>
          <a:p>
            <a:r>
              <a:rPr lang="fr-FR" sz="3200" dirty="0" err="1">
                <a:solidFill>
                  <a:schemeClr val="bg1"/>
                </a:solidFill>
              </a:rPr>
              <a:t>Coarctatio</a:t>
            </a:r>
            <a:endParaRPr lang="fr-FR" sz="3200" dirty="0">
              <a:solidFill>
                <a:schemeClr val="bg1"/>
              </a:solidFill>
            </a:endParaRPr>
          </a:p>
          <a:p>
            <a:r>
              <a:rPr lang="fr-FR" sz="3200" dirty="0" err="1">
                <a:solidFill>
                  <a:schemeClr val="bg1"/>
                </a:solidFill>
              </a:rPr>
              <a:t>Aplasia</a:t>
            </a:r>
            <a:r>
              <a:rPr lang="fr-FR" sz="3200" dirty="0">
                <a:solidFill>
                  <a:schemeClr val="bg1"/>
                </a:solidFill>
              </a:rPr>
              <a:t> , </a:t>
            </a:r>
          </a:p>
          <a:p>
            <a:r>
              <a:rPr lang="fr-FR" sz="3200" dirty="0" err="1">
                <a:solidFill>
                  <a:schemeClr val="bg1"/>
                </a:solidFill>
              </a:rPr>
              <a:t>Megadolichoarteries</a:t>
            </a:r>
            <a:r>
              <a:rPr lang="fr-FR" sz="3200" dirty="0">
                <a:solidFill>
                  <a:schemeClr val="bg1"/>
                </a:solidFill>
              </a:rPr>
              <a:t> </a:t>
            </a:r>
          </a:p>
          <a:p>
            <a:r>
              <a:rPr lang="fr-FR" sz="3200" dirty="0" err="1">
                <a:solidFill>
                  <a:schemeClr val="bg1"/>
                </a:solidFill>
              </a:rPr>
              <a:t>Vestigila</a:t>
            </a:r>
            <a:r>
              <a:rPr lang="fr-FR" sz="3200" dirty="0">
                <a:solidFill>
                  <a:schemeClr val="bg1"/>
                </a:solidFill>
              </a:rPr>
              <a:t> </a:t>
            </a:r>
            <a:r>
              <a:rPr lang="fr-FR" sz="3200" dirty="0" err="1">
                <a:solidFill>
                  <a:schemeClr val="bg1"/>
                </a:solidFill>
              </a:rPr>
              <a:t>aneurism</a:t>
            </a:r>
            <a:endParaRPr lang="fr-FR" sz="3200" dirty="0">
              <a:solidFill>
                <a:schemeClr val="bg1"/>
              </a:solidFill>
            </a:endParaRPr>
          </a:p>
          <a:p>
            <a:r>
              <a:rPr lang="fr-FR" sz="3200" dirty="0" err="1">
                <a:solidFill>
                  <a:schemeClr val="bg1"/>
                </a:solidFill>
              </a:rPr>
              <a:t>Fibro</a:t>
            </a:r>
            <a:r>
              <a:rPr lang="fr-FR" sz="3200" dirty="0">
                <a:solidFill>
                  <a:schemeClr val="bg1"/>
                </a:solidFill>
              </a:rPr>
              <a:t>-</a:t>
            </a:r>
            <a:r>
              <a:rPr lang="fr-FR" sz="3200" dirty="0" err="1">
                <a:solidFill>
                  <a:schemeClr val="bg1"/>
                </a:solidFill>
              </a:rPr>
              <a:t>muscular</a:t>
            </a:r>
            <a:r>
              <a:rPr lang="fr-FR" sz="3200" dirty="0">
                <a:solidFill>
                  <a:schemeClr val="bg1"/>
                </a:solidFill>
              </a:rPr>
              <a:t> </a:t>
            </a:r>
            <a:r>
              <a:rPr lang="fr-FR" sz="3200" dirty="0" err="1">
                <a:solidFill>
                  <a:schemeClr val="bg1"/>
                </a:solidFill>
              </a:rPr>
              <a:t>dysplasia</a:t>
            </a:r>
            <a:r>
              <a:rPr lang="fr-FR" sz="3200" dirty="0">
                <a:solidFill>
                  <a:schemeClr val="bg1"/>
                </a:solidFill>
              </a:rPr>
              <a:t> </a:t>
            </a:r>
          </a:p>
        </p:txBody>
      </p:sp>
      <p:sp>
        <p:nvSpPr>
          <p:cNvPr id="116741" name="Freeform 5"/>
          <p:cNvSpPr>
            <a:spLocks/>
          </p:cNvSpPr>
          <p:nvPr/>
        </p:nvSpPr>
        <p:spPr bwMode="auto">
          <a:xfrm>
            <a:off x="3352800" y="3581400"/>
            <a:ext cx="2819400" cy="457200"/>
          </a:xfrm>
          <a:custGeom>
            <a:avLst/>
            <a:gdLst/>
            <a:ahLst/>
            <a:cxnLst>
              <a:cxn ang="0">
                <a:pos x="0" y="48"/>
              </a:cxn>
              <a:cxn ang="0">
                <a:pos x="0" y="288"/>
              </a:cxn>
              <a:cxn ang="0">
                <a:pos x="240" y="288"/>
              </a:cxn>
              <a:cxn ang="0">
                <a:pos x="432" y="192"/>
              </a:cxn>
              <a:cxn ang="0">
                <a:pos x="1200" y="192"/>
              </a:cxn>
              <a:cxn ang="0">
                <a:pos x="1488" y="288"/>
              </a:cxn>
              <a:cxn ang="0">
                <a:pos x="1776" y="240"/>
              </a:cxn>
              <a:cxn ang="0">
                <a:pos x="1776" y="48"/>
              </a:cxn>
              <a:cxn ang="0">
                <a:pos x="1296" y="48"/>
              </a:cxn>
              <a:cxn ang="0">
                <a:pos x="1200" y="144"/>
              </a:cxn>
              <a:cxn ang="0">
                <a:pos x="480" y="144"/>
              </a:cxn>
              <a:cxn ang="0">
                <a:pos x="336" y="0"/>
              </a:cxn>
              <a:cxn ang="0">
                <a:pos x="0" y="0"/>
              </a:cxn>
            </a:cxnLst>
            <a:rect l="0" t="0" r="r" b="b"/>
            <a:pathLst>
              <a:path w="1776" h="288">
                <a:moveTo>
                  <a:pt x="0" y="48"/>
                </a:moveTo>
                <a:lnTo>
                  <a:pt x="0" y="288"/>
                </a:lnTo>
                <a:lnTo>
                  <a:pt x="240" y="288"/>
                </a:lnTo>
                <a:lnTo>
                  <a:pt x="432" y="192"/>
                </a:lnTo>
                <a:lnTo>
                  <a:pt x="1200" y="192"/>
                </a:lnTo>
                <a:lnTo>
                  <a:pt x="1488" y="288"/>
                </a:lnTo>
                <a:lnTo>
                  <a:pt x="1776" y="240"/>
                </a:lnTo>
                <a:lnTo>
                  <a:pt x="1776" y="48"/>
                </a:lnTo>
                <a:lnTo>
                  <a:pt x="1296" y="48"/>
                </a:lnTo>
                <a:lnTo>
                  <a:pt x="1200" y="144"/>
                </a:lnTo>
                <a:lnTo>
                  <a:pt x="480" y="144"/>
                </a:lnTo>
                <a:lnTo>
                  <a:pt x="336" y="0"/>
                </a:lnTo>
                <a:lnTo>
                  <a:pt x="0" y="0"/>
                </a:lnTo>
              </a:path>
            </a:pathLst>
          </a:custGeom>
          <a:solidFill>
            <a:srgbClr val="FF0000"/>
          </a:solidFill>
          <a:ln w="9525">
            <a:solidFill>
              <a:schemeClr val="tx1"/>
            </a:solidFill>
            <a:round/>
            <a:headEnd/>
            <a:tailEnd/>
          </a:ln>
          <a:effectLst/>
        </p:spPr>
        <p:txBody>
          <a:bodyPr wrap="none" anchor="ctr"/>
          <a:lstStyle/>
          <a:p>
            <a:endParaRPr lang="fr-FR"/>
          </a:p>
        </p:txBody>
      </p:sp>
      <p:sp>
        <p:nvSpPr>
          <p:cNvPr id="116742" name="Freeform 6"/>
          <p:cNvSpPr>
            <a:spLocks/>
          </p:cNvSpPr>
          <p:nvPr/>
        </p:nvSpPr>
        <p:spPr bwMode="auto">
          <a:xfrm>
            <a:off x="3352800" y="4191000"/>
            <a:ext cx="2895600" cy="381000"/>
          </a:xfrm>
          <a:custGeom>
            <a:avLst/>
            <a:gdLst/>
            <a:ahLst/>
            <a:cxnLst>
              <a:cxn ang="0">
                <a:pos x="0" y="240"/>
              </a:cxn>
              <a:cxn ang="0">
                <a:pos x="720" y="240"/>
              </a:cxn>
              <a:cxn ang="0">
                <a:pos x="720" y="144"/>
              </a:cxn>
              <a:cxn ang="0">
                <a:pos x="816" y="144"/>
              </a:cxn>
              <a:cxn ang="0">
                <a:pos x="816" y="240"/>
              </a:cxn>
              <a:cxn ang="0">
                <a:pos x="1824" y="240"/>
              </a:cxn>
              <a:cxn ang="0">
                <a:pos x="1776" y="48"/>
              </a:cxn>
              <a:cxn ang="0">
                <a:pos x="864" y="48"/>
              </a:cxn>
              <a:cxn ang="0">
                <a:pos x="864" y="96"/>
              </a:cxn>
              <a:cxn ang="0">
                <a:pos x="768" y="96"/>
              </a:cxn>
              <a:cxn ang="0">
                <a:pos x="768" y="0"/>
              </a:cxn>
              <a:cxn ang="0">
                <a:pos x="48" y="0"/>
              </a:cxn>
              <a:cxn ang="0">
                <a:pos x="48" y="240"/>
              </a:cxn>
            </a:cxnLst>
            <a:rect l="0" t="0" r="r" b="b"/>
            <a:pathLst>
              <a:path w="1824" h="240">
                <a:moveTo>
                  <a:pt x="0" y="240"/>
                </a:moveTo>
                <a:lnTo>
                  <a:pt x="720" y="240"/>
                </a:lnTo>
                <a:lnTo>
                  <a:pt x="720" y="144"/>
                </a:lnTo>
                <a:lnTo>
                  <a:pt x="816" y="144"/>
                </a:lnTo>
                <a:lnTo>
                  <a:pt x="816" y="240"/>
                </a:lnTo>
                <a:lnTo>
                  <a:pt x="1824" y="240"/>
                </a:lnTo>
                <a:lnTo>
                  <a:pt x="1776" y="48"/>
                </a:lnTo>
                <a:lnTo>
                  <a:pt x="864" y="48"/>
                </a:lnTo>
                <a:lnTo>
                  <a:pt x="864" y="96"/>
                </a:lnTo>
                <a:lnTo>
                  <a:pt x="768" y="96"/>
                </a:lnTo>
                <a:lnTo>
                  <a:pt x="768" y="0"/>
                </a:lnTo>
                <a:lnTo>
                  <a:pt x="48" y="0"/>
                </a:lnTo>
                <a:lnTo>
                  <a:pt x="48" y="240"/>
                </a:lnTo>
              </a:path>
            </a:pathLst>
          </a:custGeom>
          <a:solidFill>
            <a:srgbClr val="FF0000"/>
          </a:solidFill>
          <a:ln w="9525">
            <a:solidFill>
              <a:schemeClr val="tx1"/>
            </a:solidFill>
            <a:round/>
            <a:headEnd/>
            <a:tailEnd/>
          </a:ln>
          <a:effectLst/>
        </p:spPr>
        <p:txBody>
          <a:bodyPr wrap="none" anchor="ctr"/>
          <a:lstStyle/>
          <a:p>
            <a:endParaRPr lang="fr-FR"/>
          </a:p>
        </p:txBody>
      </p:sp>
      <p:sp>
        <p:nvSpPr>
          <p:cNvPr id="116743" name="Freeform 7"/>
          <p:cNvSpPr>
            <a:spLocks/>
          </p:cNvSpPr>
          <p:nvPr/>
        </p:nvSpPr>
        <p:spPr bwMode="auto">
          <a:xfrm>
            <a:off x="4114800" y="5041900"/>
            <a:ext cx="1917700" cy="596900"/>
          </a:xfrm>
          <a:custGeom>
            <a:avLst/>
            <a:gdLst/>
            <a:ahLst/>
            <a:cxnLst>
              <a:cxn ang="0">
                <a:pos x="0" y="232"/>
              </a:cxn>
              <a:cxn ang="0">
                <a:pos x="192" y="40"/>
              </a:cxn>
              <a:cxn ang="0">
                <a:pos x="432" y="40"/>
              </a:cxn>
              <a:cxn ang="0">
                <a:pos x="576" y="232"/>
              </a:cxn>
              <a:cxn ang="0">
                <a:pos x="768" y="232"/>
              </a:cxn>
              <a:cxn ang="0">
                <a:pos x="912" y="40"/>
              </a:cxn>
              <a:cxn ang="0">
                <a:pos x="1152" y="40"/>
              </a:cxn>
              <a:cxn ang="0">
                <a:pos x="1200" y="280"/>
              </a:cxn>
              <a:cxn ang="0">
                <a:pos x="1104" y="280"/>
              </a:cxn>
              <a:cxn ang="0">
                <a:pos x="1104" y="136"/>
              </a:cxn>
              <a:cxn ang="0">
                <a:pos x="960" y="136"/>
              </a:cxn>
              <a:cxn ang="0">
                <a:pos x="912" y="280"/>
              </a:cxn>
              <a:cxn ang="0">
                <a:pos x="720" y="376"/>
              </a:cxn>
              <a:cxn ang="0">
                <a:pos x="480" y="280"/>
              </a:cxn>
              <a:cxn ang="0">
                <a:pos x="336" y="136"/>
              </a:cxn>
              <a:cxn ang="0">
                <a:pos x="288" y="136"/>
              </a:cxn>
              <a:cxn ang="0">
                <a:pos x="96" y="280"/>
              </a:cxn>
              <a:cxn ang="0">
                <a:pos x="0" y="184"/>
              </a:cxn>
            </a:cxnLst>
            <a:rect l="0" t="0" r="r" b="b"/>
            <a:pathLst>
              <a:path w="1208" h="376">
                <a:moveTo>
                  <a:pt x="0" y="232"/>
                </a:moveTo>
                <a:cubicBezTo>
                  <a:pt x="60" y="152"/>
                  <a:pt x="120" y="72"/>
                  <a:pt x="192" y="40"/>
                </a:cubicBezTo>
                <a:cubicBezTo>
                  <a:pt x="264" y="8"/>
                  <a:pt x="368" y="8"/>
                  <a:pt x="432" y="40"/>
                </a:cubicBezTo>
                <a:cubicBezTo>
                  <a:pt x="496" y="72"/>
                  <a:pt x="520" y="200"/>
                  <a:pt x="576" y="232"/>
                </a:cubicBezTo>
                <a:cubicBezTo>
                  <a:pt x="632" y="264"/>
                  <a:pt x="712" y="264"/>
                  <a:pt x="768" y="232"/>
                </a:cubicBezTo>
                <a:cubicBezTo>
                  <a:pt x="824" y="200"/>
                  <a:pt x="848" y="72"/>
                  <a:pt x="912" y="40"/>
                </a:cubicBezTo>
                <a:cubicBezTo>
                  <a:pt x="976" y="8"/>
                  <a:pt x="1104" y="0"/>
                  <a:pt x="1152" y="40"/>
                </a:cubicBezTo>
                <a:cubicBezTo>
                  <a:pt x="1200" y="80"/>
                  <a:pt x="1208" y="240"/>
                  <a:pt x="1200" y="280"/>
                </a:cubicBezTo>
                <a:cubicBezTo>
                  <a:pt x="1192" y="320"/>
                  <a:pt x="1120" y="304"/>
                  <a:pt x="1104" y="280"/>
                </a:cubicBezTo>
                <a:cubicBezTo>
                  <a:pt x="1088" y="256"/>
                  <a:pt x="1128" y="160"/>
                  <a:pt x="1104" y="136"/>
                </a:cubicBezTo>
                <a:cubicBezTo>
                  <a:pt x="1080" y="112"/>
                  <a:pt x="992" y="112"/>
                  <a:pt x="960" y="136"/>
                </a:cubicBezTo>
                <a:cubicBezTo>
                  <a:pt x="928" y="160"/>
                  <a:pt x="952" y="240"/>
                  <a:pt x="912" y="280"/>
                </a:cubicBezTo>
                <a:cubicBezTo>
                  <a:pt x="872" y="320"/>
                  <a:pt x="792" y="376"/>
                  <a:pt x="720" y="376"/>
                </a:cubicBezTo>
                <a:cubicBezTo>
                  <a:pt x="648" y="376"/>
                  <a:pt x="544" y="320"/>
                  <a:pt x="480" y="280"/>
                </a:cubicBezTo>
                <a:cubicBezTo>
                  <a:pt x="416" y="240"/>
                  <a:pt x="368" y="160"/>
                  <a:pt x="336" y="136"/>
                </a:cubicBezTo>
                <a:cubicBezTo>
                  <a:pt x="304" y="112"/>
                  <a:pt x="328" y="112"/>
                  <a:pt x="288" y="136"/>
                </a:cubicBezTo>
                <a:cubicBezTo>
                  <a:pt x="248" y="160"/>
                  <a:pt x="144" y="272"/>
                  <a:pt x="96" y="280"/>
                </a:cubicBezTo>
                <a:cubicBezTo>
                  <a:pt x="48" y="288"/>
                  <a:pt x="24" y="236"/>
                  <a:pt x="0" y="184"/>
                </a:cubicBezTo>
              </a:path>
            </a:pathLst>
          </a:custGeom>
          <a:solidFill>
            <a:srgbClr val="FF0000"/>
          </a:solidFill>
          <a:ln w="9525">
            <a:solidFill>
              <a:schemeClr val="tx1"/>
            </a:solidFill>
            <a:round/>
            <a:headEnd/>
            <a:tailEnd/>
          </a:ln>
          <a:effectLst/>
        </p:spPr>
        <p:txBody>
          <a:bodyPr wrap="none" anchor="ctr"/>
          <a:lstStyle/>
          <a:p>
            <a:endParaRPr lang="fr-FR"/>
          </a:p>
        </p:txBody>
      </p:sp>
      <p:sp>
        <p:nvSpPr>
          <p:cNvPr id="116744" name="Freeform 8"/>
          <p:cNvSpPr>
            <a:spLocks/>
          </p:cNvSpPr>
          <p:nvPr/>
        </p:nvSpPr>
        <p:spPr bwMode="auto">
          <a:xfrm>
            <a:off x="4572000" y="5638800"/>
            <a:ext cx="990600" cy="381000"/>
          </a:xfrm>
          <a:custGeom>
            <a:avLst/>
            <a:gdLst/>
            <a:ahLst/>
            <a:cxnLst>
              <a:cxn ang="0">
                <a:pos x="48" y="144"/>
              </a:cxn>
              <a:cxn ang="0">
                <a:pos x="288" y="144"/>
              </a:cxn>
              <a:cxn ang="0">
                <a:pos x="288" y="96"/>
              </a:cxn>
              <a:cxn ang="0">
                <a:pos x="240" y="48"/>
              </a:cxn>
              <a:cxn ang="0">
                <a:pos x="240" y="0"/>
              </a:cxn>
              <a:cxn ang="0">
                <a:pos x="336" y="0"/>
              </a:cxn>
              <a:cxn ang="0">
                <a:pos x="384" y="48"/>
              </a:cxn>
              <a:cxn ang="0">
                <a:pos x="336" y="96"/>
              </a:cxn>
              <a:cxn ang="0">
                <a:pos x="336" y="144"/>
              </a:cxn>
              <a:cxn ang="0">
                <a:pos x="624" y="144"/>
              </a:cxn>
              <a:cxn ang="0">
                <a:pos x="576" y="240"/>
              </a:cxn>
              <a:cxn ang="0">
                <a:pos x="0" y="240"/>
              </a:cxn>
              <a:cxn ang="0">
                <a:pos x="0" y="144"/>
              </a:cxn>
              <a:cxn ang="0">
                <a:pos x="96" y="144"/>
              </a:cxn>
            </a:cxnLst>
            <a:rect l="0" t="0" r="r" b="b"/>
            <a:pathLst>
              <a:path w="624" h="240">
                <a:moveTo>
                  <a:pt x="48" y="144"/>
                </a:moveTo>
                <a:lnTo>
                  <a:pt x="288" y="144"/>
                </a:lnTo>
                <a:lnTo>
                  <a:pt x="288" y="96"/>
                </a:lnTo>
                <a:lnTo>
                  <a:pt x="240" y="48"/>
                </a:lnTo>
                <a:lnTo>
                  <a:pt x="240" y="0"/>
                </a:lnTo>
                <a:lnTo>
                  <a:pt x="336" y="0"/>
                </a:lnTo>
                <a:lnTo>
                  <a:pt x="384" y="48"/>
                </a:lnTo>
                <a:lnTo>
                  <a:pt x="336" y="96"/>
                </a:lnTo>
                <a:lnTo>
                  <a:pt x="336" y="144"/>
                </a:lnTo>
                <a:lnTo>
                  <a:pt x="624" y="144"/>
                </a:lnTo>
                <a:lnTo>
                  <a:pt x="576" y="240"/>
                </a:lnTo>
                <a:lnTo>
                  <a:pt x="0" y="240"/>
                </a:lnTo>
                <a:lnTo>
                  <a:pt x="0" y="144"/>
                </a:lnTo>
                <a:lnTo>
                  <a:pt x="96" y="144"/>
                </a:lnTo>
              </a:path>
            </a:pathLst>
          </a:custGeom>
          <a:solidFill>
            <a:srgbClr val="FF0000"/>
          </a:solidFill>
          <a:ln w="9525">
            <a:solidFill>
              <a:schemeClr val="tx1"/>
            </a:solidFill>
            <a:round/>
            <a:headEnd/>
            <a:tailEnd/>
          </a:ln>
          <a:effectLst/>
        </p:spPr>
        <p:txBody>
          <a:bodyPr wrap="none" anchor="ctr"/>
          <a:lstStyle/>
          <a:p>
            <a:endParaRPr lang="fr-FR"/>
          </a:p>
        </p:txBody>
      </p:sp>
      <p:sp>
        <p:nvSpPr>
          <p:cNvPr id="116745" name="Freeform 9"/>
          <p:cNvSpPr>
            <a:spLocks/>
          </p:cNvSpPr>
          <p:nvPr/>
        </p:nvSpPr>
        <p:spPr bwMode="auto">
          <a:xfrm>
            <a:off x="5410200" y="6172200"/>
            <a:ext cx="914400" cy="152400"/>
          </a:xfrm>
          <a:custGeom>
            <a:avLst/>
            <a:gdLst/>
            <a:ahLst/>
            <a:cxnLst>
              <a:cxn ang="0">
                <a:pos x="48" y="48"/>
              </a:cxn>
              <a:cxn ang="0">
                <a:pos x="96" y="0"/>
              </a:cxn>
              <a:cxn ang="0">
                <a:pos x="96" y="48"/>
              </a:cxn>
              <a:cxn ang="0">
                <a:pos x="144" y="0"/>
              </a:cxn>
              <a:cxn ang="0">
                <a:pos x="144" y="48"/>
              </a:cxn>
              <a:cxn ang="0">
                <a:pos x="192" y="0"/>
              </a:cxn>
              <a:cxn ang="0">
                <a:pos x="192" y="48"/>
              </a:cxn>
              <a:cxn ang="0">
                <a:pos x="240" y="0"/>
              </a:cxn>
              <a:cxn ang="0">
                <a:pos x="288" y="48"/>
              </a:cxn>
              <a:cxn ang="0">
                <a:pos x="288" y="0"/>
              </a:cxn>
              <a:cxn ang="0">
                <a:pos x="336" y="48"/>
              </a:cxn>
              <a:cxn ang="0">
                <a:pos x="576" y="48"/>
              </a:cxn>
              <a:cxn ang="0">
                <a:pos x="576" y="96"/>
              </a:cxn>
              <a:cxn ang="0">
                <a:pos x="336" y="96"/>
              </a:cxn>
              <a:cxn ang="0">
                <a:pos x="288" y="96"/>
              </a:cxn>
              <a:cxn ang="0">
                <a:pos x="240" y="48"/>
              </a:cxn>
              <a:cxn ang="0">
                <a:pos x="240" y="96"/>
              </a:cxn>
              <a:cxn ang="0">
                <a:pos x="192" y="96"/>
              </a:cxn>
              <a:cxn ang="0">
                <a:pos x="144" y="96"/>
              </a:cxn>
              <a:cxn ang="0">
                <a:pos x="144" y="48"/>
              </a:cxn>
              <a:cxn ang="0">
                <a:pos x="96" y="96"/>
              </a:cxn>
              <a:cxn ang="0">
                <a:pos x="48" y="96"/>
              </a:cxn>
              <a:cxn ang="0">
                <a:pos x="0" y="96"/>
              </a:cxn>
              <a:cxn ang="0">
                <a:pos x="0" y="48"/>
              </a:cxn>
              <a:cxn ang="0">
                <a:pos x="48" y="48"/>
              </a:cxn>
            </a:cxnLst>
            <a:rect l="0" t="0" r="r" b="b"/>
            <a:pathLst>
              <a:path w="576" h="96">
                <a:moveTo>
                  <a:pt x="48" y="48"/>
                </a:moveTo>
                <a:lnTo>
                  <a:pt x="96" y="0"/>
                </a:lnTo>
                <a:lnTo>
                  <a:pt x="96" y="48"/>
                </a:lnTo>
                <a:lnTo>
                  <a:pt x="144" y="0"/>
                </a:lnTo>
                <a:lnTo>
                  <a:pt x="144" y="48"/>
                </a:lnTo>
                <a:lnTo>
                  <a:pt x="192" y="0"/>
                </a:lnTo>
                <a:lnTo>
                  <a:pt x="192" y="48"/>
                </a:lnTo>
                <a:lnTo>
                  <a:pt x="240" y="0"/>
                </a:lnTo>
                <a:lnTo>
                  <a:pt x="288" y="48"/>
                </a:lnTo>
                <a:lnTo>
                  <a:pt x="288" y="0"/>
                </a:lnTo>
                <a:lnTo>
                  <a:pt x="336" y="48"/>
                </a:lnTo>
                <a:lnTo>
                  <a:pt x="576" y="48"/>
                </a:lnTo>
                <a:lnTo>
                  <a:pt x="576" y="96"/>
                </a:lnTo>
                <a:lnTo>
                  <a:pt x="336" y="96"/>
                </a:lnTo>
                <a:lnTo>
                  <a:pt x="288" y="96"/>
                </a:lnTo>
                <a:lnTo>
                  <a:pt x="240" y="48"/>
                </a:lnTo>
                <a:lnTo>
                  <a:pt x="240" y="96"/>
                </a:lnTo>
                <a:lnTo>
                  <a:pt x="192" y="96"/>
                </a:lnTo>
                <a:lnTo>
                  <a:pt x="144" y="96"/>
                </a:lnTo>
                <a:lnTo>
                  <a:pt x="144" y="48"/>
                </a:lnTo>
                <a:lnTo>
                  <a:pt x="96" y="96"/>
                </a:lnTo>
                <a:lnTo>
                  <a:pt x="48" y="96"/>
                </a:lnTo>
                <a:lnTo>
                  <a:pt x="0" y="96"/>
                </a:lnTo>
                <a:lnTo>
                  <a:pt x="0" y="48"/>
                </a:lnTo>
                <a:lnTo>
                  <a:pt x="48" y="48"/>
                </a:lnTo>
                <a:close/>
              </a:path>
            </a:pathLst>
          </a:custGeom>
          <a:solidFill>
            <a:srgbClr val="FF0000"/>
          </a:solidFill>
          <a:ln w="9525">
            <a:solidFill>
              <a:schemeClr val="tx1"/>
            </a:solidFill>
            <a:round/>
            <a:headEnd/>
            <a:tailEnd/>
          </a:ln>
          <a:effectLst/>
        </p:spPr>
        <p:txBody>
          <a:bodyPr wrap="none" anchor="ctr"/>
          <a:lstStyle/>
          <a:p>
            <a:endParaRPr lang="fr-FR"/>
          </a:p>
        </p:txBody>
      </p:sp>
      <p:grpSp>
        <p:nvGrpSpPr>
          <p:cNvPr id="2" name="Group 10"/>
          <p:cNvGrpSpPr>
            <a:grpSpLocks/>
          </p:cNvGrpSpPr>
          <p:nvPr/>
        </p:nvGrpSpPr>
        <p:grpSpPr bwMode="auto">
          <a:xfrm>
            <a:off x="3352800" y="4724400"/>
            <a:ext cx="2819400" cy="228600"/>
            <a:chOff x="2112" y="2976"/>
            <a:chExt cx="1776" cy="144"/>
          </a:xfrm>
        </p:grpSpPr>
        <p:sp>
          <p:nvSpPr>
            <p:cNvPr id="116747" name="Rectangle 11"/>
            <p:cNvSpPr>
              <a:spLocks noChangeArrowheads="1"/>
            </p:cNvSpPr>
            <p:nvPr/>
          </p:nvSpPr>
          <p:spPr bwMode="auto">
            <a:xfrm>
              <a:off x="2112" y="2976"/>
              <a:ext cx="336" cy="144"/>
            </a:xfrm>
            <a:prstGeom prst="rect">
              <a:avLst/>
            </a:prstGeom>
            <a:solidFill>
              <a:srgbClr val="FF0000"/>
            </a:solidFill>
            <a:ln w="9525">
              <a:solidFill>
                <a:schemeClr val="tx1"/>
              </a:solidFill>
              <a:miter lim="800000"/>
              <a:headEnd/>
              <a:tailEnd/>
            </a:ln>
            <a:effectLst/>
          </p:spPr>
          <p:txBody>
            <a:bodyPr wrap="none" anchor="ctr"/>
            <a:lstStyle/>
            <a:p>
              <a:endParaRPr lang="fr-FR"/>
            </a:p>
          </p:txBody>
        </p:sp>
        <p:sp>
          <p:nvSpPr>
            <p:cNvPr id="116748" name="Rectangle 12"/>
            <p:cNvSpPr>
              <a:spLocks noChangeArrowheads="1"/>
            </p:cNvSpPr>
            <p:nvPr/>
          </p:nvSpPr>
          <p:spPr bwMode="auto">
            <a:xfrm>
              <a:off x="3552" y="2976"/>
              <a:ext cx="336" cy="144"/>
            </a:xfrm>
            <a:prstGeom prst="rect">
              <a:avLst/>
            </a:prstGeom>
            <a:solidFill>
              <a:srgbClr val="FF0000"/>
            </a:solidFill>
            <a:ln w="9525">
              <a:solidFill>
                <a:schemeClr val="tx1"/>
              </a:solidFill>
              <a:miter lim="800000"/>
              <a:headEnd/>
              <a:tailEnd/>
            </a:ln>
            <a:effectLst/>
          </p:spPr>
          <p:txBody>
            <a:bodyPr wrap="none" anchor="ctr"/>
            <a:lstStyle/>
            <a:p>
              <a:endParaRPr lang="fr-FR"/>
            </a:p>
          </p:txBody>
        </p:sp>
        <p:sp>
          <p:nvSpPr>
            <p:cNvPr id="116749" name="Rectangle 13"/>
            <p:cNvSpPr>
              <a:spLocks noChangeArrowheads="1"/>
            </p:cNvSpPr>
            <p:nvPr/>
          </p:nvSpPr>
          <p:spPr bwMode="auto">
            <a:xfrm>
              <a:off x="2448" y="2976"/>
              <a:ext cx="1104" cy="144"/>
            </a:xfrm>
            <a:prstGeom prst="rect">
              <a:avLst/>
            </a:prstGeom>
            <a:solidFill>
              <a:schemeClr val="accent2"/>
            </a:solidFill>
            <a:ln w="9525">
              <a:solidFill>
                <a:schemeClr val="tx1"/>
              </a:solidFill>
              <a:prstDash val="dash"/>
              <a:miter lim="800000"/>
              <a:headEnd/>
              <a:tailEnd/>
            </a:ln>
            <a:effectLst/>
          </p:spPr>
          <p:txBody>
            <a:bodyPr wrap="none" anchor="ctr"/>
            <a:lstStyle/>
            <a:p>
              <a:endParaRPr lang="fr-FR"/>
            </a:p>
          </p:txBody>
        </p:sp>
      </p:grpSp>
      <p:sp>
        <p:nvSpPr>
          <p:cNvPr id="116752" name="Text Box 16"/>
          <p:cNvSpPr txBox="1">
            <a:spLocks noChangeArrowheads="1"/>
          </p:cNvSpPr>
          <p:nvPr/>
        </p:nvSpPr>
        <p:spPr bwMode="auto">
          <a:xfrm>
            <a:off x="6028623" y="3733800"/>
            <a:ext cx="2955746" cy="2554545"/>
          </a:xfrm>
          <a:prstGeom prst="rect">
            <a:avLst/>
          </a:prstGeom>
          <a:noFill/>
          <a:ln w="9525">
            <a:noFill/>
            <a:miter lim="800000"/>
            <a:headEnd/>
            <a:tailEnd/>
          </a:ln>
          <a:effectLst/>
        </p:spPr>
        <p:txBody>
          <a:bodyPr wrap="none">
            <a:spAutoFit/>
          </a:bodyPr>
          <a:lstStyle/>
          <a:p>
            <a:pPr algn="ctr"/>
            <a:r>
              <a:rPr lang="fr-FR" sz="2000" b="1" dirty="0">
                <a:solidFill>
                  <a:srgbClr val="FFCC00"/>
                </a:solidFill>
              </a:rPr>
              <a:t>AORTA</a:t>
            </a:r>
          </a:p>
          <a:p>
            <a:pPr algn="ctr"/>
            <a:endParaRPr lang="fr-FR" sz="2000" b="1" dirty="0">
              <a:solidFill>
                <a:srgbClr val="FFCC00"/>
              </a:solidFill>
            </a:endParaRPr>
          </a:p>
          <a:p>
            <a:pPr algn="ctr"/>
            <a:r>
              <a:rPr lang="fr-FR" sz="2000" b="1" dirty="0">
                <a:solidFill>
                  <a:srgbClr val="FFCC00"/>
                </a:solidFill>
              </a:rPr>
              <a:t>CERVICO-</a:t>
            </a:r>
          </a:p>
          <a:p>
            <a:pPr algn="ctr"/>
            <a:r>
              <a:rPr lang="fr-FR" sz="2000" b="1" dirty="0">
                <a:solidFill>
                  <a:srgbClr val="FFCC00"/>
                </a:solidFill>
              </a:rPr>
              <a:t>CEREBRAL ARTERIES</a:t>
            </a:r>
          </a:p>
          <a:p>
            <a:pPr algn="ctr"/>
            <a:endParaRPr lang="fr-FR" sz="2000" b="1" dirty="0">
              <a:solidFill>
                <a:srgbClr val="FFCC00"/>
              </a:solidFill>
            </a:endParaRPr>
          </a:p>
          <a:p>
            <a:pPr algn="ctr"/>
            <a:r>
              <a:rPr lang="fr-FR" sz="2000" b="1" dirty="0">
                <a:solidFill>
                  <a:srgbClr val="FFCC00"/>
                </a:solidFill>
              </a:rPr>
              <a:t>RENAL ARTERIES</a:t>
            </a:r>
          </a:p>
          <a:p>
            <a:pPr algn="ctr"/>
            <a:endParaRPr lang="fr-FR" sz="2000" b="1" dirty="0">
              <a:solidFill>
                <a:srgbClr val="FFCC00"/>
              </a:solidFill>
            </a:endParaRPr>
          </a:p>
          <a:p>
            <a:pPr algn="ctr"/>
            <a:r>
              <a:rPr lang="fr-FR" sz="2000" b="1" dirty="0">
                <a:solidFill>
                  <a:srgbClr val="FFCC00"/>
                </a:solidFill>
              </a:rPr>
              <a:t>LIMBS ARTERIES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16740"/>
                                        </p:tgtEl>
                                        <p:attrNameLst>
                                          <p:attrName>style.visibility</p:attrName>
                                        </p:attrNameLst>
                                      </p:cBhvr>
                                      <p:to>
                                        <p:strVal val="visible"/>
                                      </p:to>
                                    </p:set>
                                    <p:animEffect transition="in" filter="wipe(up)">
                                      <p:cBhvr>
                                        <p:cTn id="7" dur="300"/>
                                        <p:tgtEl>
                                          <p:spTgt spid="1167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wd">
                                    <p:tmPct val="100000"/>
                                  </p:iterate>
                                  <p:childTnLst>
                                    <p:set>
                                      <p:cBhvr>
                                        <p:cTn id="11" dur="1" fill="hold">
                                          <p:stCondLst>
                                            <p:cond delay="0"/>
                                          </p:stCondLst>
                                        </p:cTn>
                                        <p:tgtEl>
                                          <p:spTgt spid="116752"/>
                                        </p:tgtEl>
                                        <p:attrNameLst>
                                          <p:attrName>style.visibility</p:attrName>
                                        </p:attrNameLst>
                                      </p:cBhvr>
                                      <p:to>
                                        <p:strVal val="visible"/>
                                      </p:to>
                                    </p:set>
                                    <p:animEffect transition="in" filter="wipe(up)">
                                      <p:cBhvr>
                                        <p:cTn id="12" dur="300"/>
                                        <p:tgtEl>
                                          <p:spTgt spid="116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autoUpdateAnimBg="0"/>
      <p:bldP spid="116752"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1143000" y="304800"/>
            <a:ext cx="6242050" cy="1190625"/>
          </a:xfrm>
          <a:prstGeom prst="rect">
            <a:avLst/>
          </a:prstGeom>
          <a:noFill/>
          <a:ln w="9525">
            <a:noFill/>
            <a:miter lim="800000"/>
            <a:headEnd/>
            <a:tailEnd/>
          </a:ln>
          <a:effectLst/>
        </p:spPr>
        <p:txBody>
          <a:bodyPr wrap="none">
            <a:spAutoFit/>
          </a:bodyPr>
          <a:lstStyle/>
          <a:p>
            <a:pPr algn="ctr"/>
            <a:r>
              <a:rPr lang="fr-FR" sz="3600" b="1">
                <a:solidFill>
                  <a:schemeClr val="bg1"/>
                </a:solidFill>
              </a:rPr>
              <a:t>Les malformations vasculaires </a:t>
            </a:r>
          </a:p>
          <a:p>
            <a:pPr algn="ctr"/>
            <a:endParaRPr lang="fr-FR" sz="3600" b="1">
              <a:solidFill>
                <a:schemeClr val="bg1"/>
              </a:solidFill>
            </a:endParaRPr>
          </a:p>
        </p:txBody>
      </p:sp>
      <p:sp>
        <p:nvSpPr>
          <p:cNvPr id="152579" name="AutoShape 3"/>
          <p:cNvSpPr>
            <a:spLocks noChangeArrowheads="1"/>
          </p:cNvSpPr>
          <p:nvPr/>
        </p:nvSpPr>
        <p:spPr bwMode="auto">
          <a:xfrm>
            <a:off x="381000" y="1219200"/>
            <a:ext cx="2225675" cy="1143000"/>
          </a:xfrm>
          <a:prstGeom prst="bevel">
            <a:avLst>
              <a:gd name="adj" fmla="val 12500"/>
            </a:avLst>
          </a:prstGeom>
          <a:solidFill>
            <a:srgbClr val="FFCC00"/>
          </a:solidFill>
          <a:ln w="9525">
            <a:solidFill>
              <a:schemeClr val="tx1"/>
            </a:solidFill>
            <a:miter lim="800000"/>
            <a:headEnd/>
            <a:tailEnd/>
          </a:ln>
          <a:effectLst/>
        </p:spPr>
        <p:txBody>
          <a:bodyPr wrap="none" anchor="ctr"/>
          <a:lstStyle/>
          <a:p>
            <a:pPr algn="ctr"/>
            <a:r>
              <a:rPr lang="fr-FR" b="1">
                <a:solidFill>
                  <a:srgbClr val="000099"/>
                </a:solidFill>
              </a:rPr>
              <a:t>Lymphatiques</a:t>
            </a:r>
          </a:p>
          <a:p>
            <a:pPr algn="ctr"/>
            <a:r>
              <a:rPr lang="fr-FR" b="1">
                <a:solidFill>
                  <a:srgbClr val="000099"/>
                </a:solidFill>
              </a:rPr>
              <a:t>Capillaires</a:t>
            </a:r>
            <a:endParaRPr lang="fr-FR"/>
          </a:p>
        </p:txBody>
      </p:sp>
      <p:sp>
        <p:nvSpPr>
          <p:cNvPr id="152580" name="Rectangle 4"/>
          <p:cNvSpPr>
            <a:spLocks noChangeArrowheads="1"/>
          </p:cNvSpPr>
          <p:nvPr/>
        </p:nvSpPr>
        <p:spPr bwMode="auto">
          <a:xfrm>
            <a:off x="304800" y="2514600"/>
            <a:ext cx="8129588" cy="3990975"/>
          </a:xfrm>
          <a:prstGeom prst="rect">
            <a:avLst/>
          </a:prstGeom>
          <a:noFill/>
          <a:ln w="9525">
            <a:noFill/>
            <a:miter lim="800000"/>
            <a:headEnd/>
            <a:tailEnd/>
          </a:ln>
          <a:effectLst/>
        </p:spPr>
        <p:txBody>
          <a:bodyPr wrap="none">
            <a:spAutoFit/>
          </a:bodyPr>
          <a:lstStyle/>
          <a:p>
            <a:r>
              <a:rPr lang="fr-FR" sz="3200" b="1">
                <a:solidFill>
                  <a:schemeClr val="bg1"/>
                </a:solidFill>
              </a:rPr>
              <a:t>Nodules verruqueux et papillomateux cutanés</a:t>
            </a:r>
          </a:p>
          <a:p>
            <a:r>
              <a:rPr lang="fr-FR" sz="3200" b="1">
                <a:solidFill>
                  <a:srgbClr val="FFCC00"/>
                </a:solidFill>
              </a:rPr>
              <a:t> </a:t>
            </a:r>
            <a:r>
              <a:rPr lang="fr-FR" sz="3200" b="1">
                <a:solidFill>
                  <a:schemeClr val="bg1"/>
                </a:solidFill>
              </a:rPr>
              <a:t>=</a:t>
            </a:r>
            <a:r>
              <a:rPr lang="fr-FR" sz="3200" b="1">
                <a:solidFill>
                  <a:srgbClr val="FFCC00"/>
                </a:solidFill>
              </a:rPr>
              <a:t> Lymphangiomes capillaires</a:t>
            </a:r>
          </a:p>
          <a:p>
            <a:r>
              <a:rPr lang="fr-FR" sz="3200" b="1">
                <a:solidFill>
                  <a:srgbClr val="FFCC00"/>
                </a:solidFill>
              </a:rPr>
              <a:t> (Angiokératomes)</a:t>
            </a:r>
          </a:p>
          <a:p>
            <a:r>
              <a:rPr lang="fr-FR" sz="3200" b="1">
                <a:solidFill>
                  <a:schemeClr val="bg1"/>
                </a:solidFill>
              </a:rPr>
              <a:t>Kystes simples </a:t>
            </a:r>
          </a:p>
          <a:p>
            <a:r>
              <a:rPr lang="fr-FR" sz="3200" b="1">
                <a:solidFill>
                  <a:schemeClr val="bg1"/>
                </a:solidFill>
              </a:rPr>
              <a:t>=</a:t>
            </a:r>
            <a:r>
              <a:rPr lang="fr-FR" sz="3200" b="1">
                <a:solidFill>
                  <a:srgbClr val="FFCC00"/>
                </a:solidFill>
              </a:rPr>
              <a:t>Lymphangiomes kystiques simples </a:t>
            </a:r>
          </a:p>
          <a:p>
            <a:r>
              <a:rPr lang="fr-FR" sz="3200" b="1">
                <a:solidFill>
                  <a:schemeClr val="bg1"/>
                </a:solidFill>
              </a:rPr>
              <a:t>Kystes caverneux</a:t>
            </a:r>
          </a:p>
          <a:p>
            <a:r>
              <a:rPr lang="fr-FR" sz="3200" b="1">
                <a:solidFill>
                  <a:schemeClr val="bg1"/>
                </a:solidFill>
              </a:rPr>
              <a:t>=</a:t>
            </a:r>
            <a:r>
              <a:rPr lang="fr-FR" sz="3200" b="1">
                <a:solidFill>
                  <a:srgbClr val="FFCC00"/>
                </a:solidFill>
              </a:rPr>
              <a:t>Lymphangiomes caverneux</a:t>
            </a:r>
            <a:endParaRPr lang="fr-FR" sz="3200" b="1">
              <a:solidFill>
                <a:schemeClr val="bg1"/>
              </a:solidFill>
            </a:endParaRPr>
          </a:p>
          <a:p>
            <a:endParaRPr lang="fr-FR" sz="3200" b="1">
              <a:solidFill>
                <a:schemeClr val="bg1"/>
              </a:solidFill>
            </a:endParaRPr>
          </a:p>
        </p:txBody>
      </p:sp>
      <p:sp>
        <p:nvSpPr>
          <p:cNvPr id="152581" name="Freeform 5" descr="Sphères"/>
          <p:cNvSpPr>
            <a:spLocks/>
          </p:cNvSpPr>
          <p:nvPr/>
        </p:nvSpPr>
        <p:spPr bwMode="auto">
          <a:xfrm>
            <a:off x="5791200" y="3048000"/>
            <a:ext cx="1905000" cy="1206500"/>
          </a:xfrm>
          <a:custGeom>
            <a:avLst/>
            <a:gdLst/>
            <a:ahLst/>
            <a:cxnLst>
              <a:cxn ang="0">
                <a:pos x="144" y="64"/>
              </a:cxn>
              <a:cxn ang="0">
                <a:pos x="384" y="16"/>
              </a:cxn>
              <a:cxn ang="0">
                <a:pos x="864" y="160"/>
              </a:cxn>
              <a:cxn ang="0">
                <a:pos x="1152" y="160"/>
              </a:cxn>
              <a:cxn ang="0">
                <a:pos x="1104" y="688"/>
              </a:cxn>
              <a:cxn ang="0">
                <a:pos x="576" y="592"/>
              </a:cxn>
              <a:cxn ang="0">
                <a:pos x="144" y="640"/>
              </a:cxn>
              <a:cxn ang="0">
                <a:pos x="0" y="304"/>
              </a:cxn>
              <a:cxn ang="0">
                <a:pos x="144" y="64"/>
              </a:cxn>
            </a:cxnLst>
            <a:rect l="0" t="0" r="r" b="b"/>
            <a:pathLst>
              <a:path w="1200" h="760">
                <a:moveTo>
                  <a:pt x="144" y="64"/>
                </a:moveTo>
                <a:cubicBezTo>
                  <a:pt x="208" y="16"/>
                  <a:pt x="264" y="0"/>
                  <a:pt x="384" y="16"/>
                </a:cubicBezTo>
                <a:cubicBezTo>
                  <a:pt x="504" y="32"/>
                  <a:pt x="736" y="136"/>
                  <a:pt x="864" y="160"/>
                </a:cubicBezTo>
                <a:cubicBezTo>
                  <a:pt x="992" y="184"/>
                  <a:pt x="1112" y="72"/>
                  <a:pt x="1152" y="160"/>
                </a:cubicBezTo>
                <a:cubicBezTo>
                  <a:pt x="1192" y="248"/>
                  <a:pt x="1200" y="616"/>
                  <a:pt x="1104" y="688"/>
                </a:cubicBezTo>
                <a:cubicBezTo>
                  <a:pt x="1008" y="760"/>
                  <a:pt x="736" y="600"/>
                  <a:pt x="576" y="592"/>
                </a:cubicBezTo>
                <a:cubicBezTo>
                  <a:pt x="416" y="584"/>
                  <a:pt x="240" y="688"/>
                  <a:pt x="144" y="640"/>
                </a:cubicBezTo>
                <a:cubicBezTo>
                  <a:pt x="48" y="592"/>
                  <a:pt x="0" y="400"/>
                  <a:pt x="0" y="304"/>
                </a:cubicBezTo>
                <a:cubicBezTo>
                  <a:pt x="0" y="208"/>
                  <a:pt x="80" y="112"/>
                  <a:pt x="144" y="64"/>
                </a:cubicBezTo>
                <a:close/>
              </a:path>
            </a:pathLst>
          </a:custGeom>
          <a:pattFill prst="sphere">
            <a:fgClr>
              <a:srgbClr val="996633"/>
            </a:fgClr>
            <a:bgClr>
              <a:srgbClr val="FF00FF"/>
            </a:bgClr>
          </a:pattFill>
          <a:ln w="9525">
            <a:solidFill>
              <a:schemeClr val="tx1"/>
            </a:solidFill>
            <a:round/>
            <a:headEnd/>
            <a:tailEnd/>
          </a:ln>
          <a:effectLst/>
        </p:spPr>
        <p:txBody>
          <a:bodyPr wrap="none" anchor="ctr"/>
          <a:lstStyle/>
          <a:p>
            <a:endParaRPr lang="fr-FR"/>
          </a:p>
        </p:txBody>
      </p:sp>
      <p:sp>
        <p:nvSpPr>
          <p:cNvPr id="152582" name="Oval 6"/>
          <p:cNvSpPr>
            <a:spLocks noChangeArrowheads="1"/>
          </p:cNvSpPr>
          <p:nvPr/>
        </p:nvSpPr>
        <p:spPr bwMode="auto">
          <a:xfrm>
            <a:off x="6858000" y="4419600"/>
            <a:ext cx="1676400" cy="990600"/>
          </a:xfrm>
          <a:prstGeom prst="ellipse">
            <a:avLst/>
          </a:prstGeom>
          <a:solidFill>
            <a:srgbClr val="CCFF33"/>
          </a:solidFill>
          <a:ln w="76200">
            <a:solidFill>
              <a:schemeClr val="tx1"/>
            </a:solidFill>
            <a:round/>
            <a:headEnd/>
            <a:tailEnd/>
          </a:ln>
          <a:effectLst/>
        </p:spPr>
        <p:txBody>
          <a:bodyPr wrap="none" anchor="ctr"/>
          <a:lstStyle/>
          <a:p>
            <a:endParaRPr lang="fr-FR"/>
          </a:p>
        </p:txBody>
      </p:sp>
      <p:sp>
        <p:nvSpPr>
          <p:cNvPr id="152583" name="Oval 7" descr="Tuiles"/>
          <p:cNvSpPr>
            <a:spLocks noChangeArrowheads="1"/>
          </p:cNvSpPr>
          <p:nvPr/>
        </p:nvSpPr>
        <p:spPr bwMode="auto">
          <a:xfrm>
            <a:off x="5638800" y="5334000"/>
            <a:ext cx="1676400" cy="990600"/>
          </a:xfrm>
          <a:prstGeom prst="ellipse">
            <a:avLst/>
          </a:prstGeom>
          <a:pattFill prst="shingle">
            <a:fgClr>
              <a:srgbClr val="CCFF33"/>
            </a:fgClr>
            <a:bgClr>
              <a:schemeClr val="tx2"/>
            </a:bgClr>
          </a:pattFill>
          <a:ln w="76200">
            <a:solidFill>
              <a:schemeClr val="tx1"/>
            </a:solidFill>
            <a:round/>
            <a:headEnd/>
            <a:tailEnd/>
          </a:ln>
          <a:effectLst/>
        </p:spPr>
        <p:txBody>
          <a:bodyPr wrap="none" anchor="ctr"/>
          <a:lstStyle/>
          <a:p>
            <a:endParaRPr lang="fr-FR"/>
          </a:p>
        </p:txBody>
      </p:sp>
      <p:sp>
        <p:nvSpPr>
          <p:cNvPr id="152584" name="Rectangle 8"/>
          <p:cNvSpPr>
            <a:spLocks noChangeArrowheads="1"/>
          </p:cNvSpPr>
          <p:nvPr/>
        </p:nvSpPr>
        <p:spPr bwMode="auto">
          <a:xfrm>
            <a:off x="4191000" y="2667000"/>
            <a:ext cx="184150" cy="579438"/>
          </a:xfrm>
          <a:prstGeom prst="rect">
            <a:avLst/>
          </a:prstGeom>
          <a:noFill/>
          <a:ln w="9525">
            <a:noFill/>
            <a:miter lim="800000"/>
            <a:headEnd/>
            <a:tailEnd/>
          </a:ln>
          <a:effectLst/>
        </p:spPr>
        <p:txBody>
          <a:bodyPr wrap="none">
            <a:spAutoFit/>
          </a:bodyPr>
          <a:lstStyle/>
          <a:p>
            <a:endParaRPr lang="fr-FR" sz="32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0"/>
                                  </p:iterate>
                                  <p:childTnLst>
                                    <p:set>
                                      <p:cBhvr>
                                        <p:cTn id="6" dur="1" fill="hold">
                                          <p:stCondLst>
                                            <p:cond delay="0"/>
                                          </p:stCondLst>
                                        </p:cTn>
                                        <p:tgtEl>
                                          <p:spTgt spid="152580"/>
                                        </p:tgtEl>
                                        <p:attrNameLst>
                                          <p:attrName>style.visibility</p:attrName>
                                        </p:attrNameLst>
                                      </p:cBhvr>
                                      <p:to>
                                        <p:strVal val="visible"/>
                                      </p:to>
                                    </p:set>
                                    <p:animEffect transition="in" filter="wipe(left)">
                                      <p:cBhvr>
                                        <p:cTn id="7" dur="75"/>
                                        <p:tgtEl>
                                          <p:spTgt spid="152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0"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fr-FR" sz="2400">
              <a:latin typeface="Times New Roman" pitchFamily="18" charset="0"/>
            </a:endParaRPr>
          </a:p>
        </p:txBody>
      </p:sp>
      <p:sp>
        <p:nvSpPr>
          <p:cNvPr id="17411"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fr-FR" sz="2400">
              <a:latin typeface="Times New Roman" pitchFamily="18" charset="0"/>
            </a:endParaRPr>
          </a:p>
        </p:txBody>
      </p:sp>
      <p:sp>
        <p:nvSpPr>
          <p:cNvPr id="17412" name="Rectangle 4"/>
          <p:cNvSpPr>
            <a:spLocks noGrp="1" noChangeArrowheads="1"/>
          </p:cNvSpPr>
          <p:nvPr>
            <p:ph type="title" idx="4294967295"/>
          </p:nvPr>
        </p:nvSpPr>
        <p:spPr>
          <a:xfrm>
            <a:off x="4724400" y="228600"/>
            <a:ext cx="3733800" cy="838200"/>
          </a:xfrm>
          <a:solidFill>
            <a:schemeClr val="bg1"/>
          </a:solidFill>
        </p:spPr>
        <p:txBody>
          <a:bodyPr lIns="90488" tIns="44450" rIns="90488" bIns="44450"/>
          <a:lstStyle/>
          <a:p>
            <a:r>
              <a:rPr lang="en-US" sz="3200">
                <a:latin typeface="Arial Unicode MS" pitchFamily="34" charset="-128"/>
              </a:rPr>
              <a:t>Clinique des ML</a:t>
            </a:r>
          </a:p>
        </p:txBody>
      </p:sp>
      <p:sp>
        <p:nvSpPr>
          <p:cNvPr id="17413" name="Rectangle 5"/>
          <p:cNvSpPr>
            <a:spLocks noGrp="1" noChangeArrowheads="1"/>
          </p:cNvSpPr>
          <p:nvPr>
            <p:ph type="body" sz="half" idx="4294967295"/>
          </p:nvPr>
        </p:nvSpPr>
        <p:spPr>
          <a:xfrm>
            <a:off x="304800" y="228600"/>
            <a:ext cx="3962400" cy="2057400"/>
          </a:xfrm>
          <a:solidFill>
            <a:schemeClr val="bg1"/>
          </a:solidFill>
        </p:spPr>
        <p:txBody>
          <a:bodyPr lIns="90488" tIns="44450" rIns="90488" bIns="44450"/>
          <a:lstStyle/>
          <a:p>
            <a:pPr>
              <a:lnSpc>
                <a:spcPct val="90000"/>
              </a:lnSpc>
            </a:pPr>
            <a:r>
              <a:rPr lang="en-US" sz="2000">
                <a:latin typeface="Arial Unicode MS" pitchFamily="34" charset="-128"/>
              </a:rPr>
              <a:t>Localis. cervico-faciale +++</a:t>
            </a:r>
          </a:p>
          <a:p>
            <a:pPr>
              <a:lnSpc>
                <a:spcPct val="90000"/>
              </a:lnSpc>
            </a:pPr>
            <a:r>
              <a:rPr lang="en-US" sz="2000">
                <a:latin typeface="Arial Unicode MS" pitchFamily="34" charset="-128"/>
              </a:rPr>
              <a:t>macro ou microkystiques</a:t>
            </a:r>
          </a:p>
          <a:p>
            <a:pPr>
              <a:lnSpc>
                <a:spcPct val="90000"/>
              </a:lnSpc>
            </a:pPr>
            <a:r>
              <a:rPr lang="en-US" sz="2000">
                <a:latin typeface="Arial Unicode MS" pitchFamily="34" charset="-128"/>
              </a:rPr>
              <a:t>Palpation : non dépressible</a:t>
            </a:r>
          </a:p>
          <a:p>
            <a:pPr>
              <a:lnSpc>
                <a:spcPct val="90000"/>
              </a:lnSpc>
            </a:pPr>
            <a:r>
              <a:rPr lang="en-US" sz="2000">
                <a:latin typeface="Arial Unicode MS" pitchFamily="34" charset="-128"/>
              </a:rPr>
              <a:t>+/- distortion  faciale </a:t>
            </a:r>
          </a:p>
          <a:p>
            <a:pPr>
              <a:lnSpc>
                <a:spcPct val="90000"/>
              </a:lnSpc>
            </a:pPr>
            <a:r>
              <a:rPr lang="en-US" sz="2000">
                <a:latin typeface="Arial Unicode MS" pitchFamily="34" charset="-128"/>
              </a:rPr>
              <a:t>envahissement osseux fréquent</a:t>
            </a:r>
          </a:p>
        </p:txBody>
      </p:sp>
      <p:pic>
        <p:nvPicPr>
          <p:cNvPr id="17414" name="Picture 6" descr="enjolras016a"/>
          <p:cNvPicPr>
            <a:picLocks noGrp="1" noChangeAspect="1" noChangeArrowheads="1"/>
          </p:cNvPicPr>
          <p:nvPr>
            <p:ph type="clipArt" sz="half" idx="4294967295"/>
          </p:nvPr>
        </p:nvPicPr>
        <p:blipFill>
          <a:blip r:embed="rId3" cstate="print"/>
          <a:srcRect/>
          <a:stretch>
            <a:fillRect/>
          </a:stretch>
        </p:blipFill>
        <p:spPr>
          <a:xfrm>
            <a:off x="4572000" y="1447800"/>
            <a:ext cx="4195763" cy="2811463"/>
          </a:xfrm>
          <a:noFill/>
        </p:spPr>
      </p:pic>
      <p:graphicFrame>
        <p:nvGraphicFramePr>
          <p:cNvPr id="17415" name="Object 7"/>
          <p:cNvGraphicFramePr>
            <a:graphicFrameLocks noChangeAspect="1"/>
          </p:cNvGraphicFramePr>
          <p:nvPr/>
        </p:nvGraphicFramePr>
        <p:xfrm>
          <a:off x="228600" y="2286000"/>
          <a:ext cx="2568575" cy="3346450"/>
        </p:xfrm>
        <a:graphic>
          <a:graphicData uri="http://schemas.openxmlformats.org/presentationml/2006/ole">
            <mc:AlternateContent xmlns:mc="http://schemas.openxmlformats.org/markup-compatibility/2006">
              <mc:Choice xmlns:v="urn:schemas-microsoft-com:vml" Requires="v">
                <p:oleObj spid="_x0000_s220162" name="Photo Editor Photo" r:id="rId4" imgW="4029637" imgH="5249008" progId="">
                  <p:embed/>
                </p:oleObj>
              </mc:Choice>
              <mc:Fallback>
                <p:oleObj name="Photo Editor Photo" r:id="rId4" imgW="4029637" imgH="5249008" progId="">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0"/>
                        <a:ext cx="2568575" cy="334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416" name="Picture 8" descr="benkohil3 microves def 22"/>
          <p:cNvPicPr>
            <a:picLocks noChangeAspect="1" noChangeArrowheads="1"/>
          </p:cNvPicPr>
          <p:nvPr/>
        </p:nvPicPr>
        <p:blipFill>
          <a:blip r:embed="rId6" cstate="print"/>
          <a:srcRect/>
          <a:stretch>
            <a:fillRect/>
          </a:stretch>
        </p:blipFill>
        <p:spPr bwMode="auto">
          <a:xfrm>
            <a:off x="3048000" y="1905000"/>
            <a:ext cx="2046288" cy="2190750"/>
          </a:xfrm>
          <a:prstGeom prst="rect">
            <a:avLst/>
          </a:prstGeom>
          <a:noFill/>
          <a:ln w="9525">
            <a:noFill/>
            <a:miter lim="800000"/>
            <a:headEnd/>
            <a:tailEnd/>
          </a:ln>
        </p:spPr>
      </p:pic>
      <p:pic>
        <p:nvPicPr>
          <p:cNvPr id="17417" name="Picture 9" descr="AM46"/>
          <p:cNvPicPr>
            <a:picLocks noChangeAspect="1" noChangeArrowheads="1"/>
          </p:cNvPicPr>
          <p:nvPr/>
        </p:nvPicPr>
        <p:blipFill>
          <a:blip r:embed="rId7" cstate="print"/>
          <a:srcRect/>
          <a:stretch>
            <a:fillRect/>
          </a:stretch>
        </p:blipFill>
        <p:spPr bwMode="auto">
          <a:xfrm>
            <a:off x="3124200" y="4114800"/>
            <a:ext cx="3814763" cy="2486025"/>
          </a:xfrm>
          <a:prstGeom prst="rect">
            <a:avLst/>
          </a:prstGeom>
          <a:noFill/>
        </p:spPr>
      </p:pic>
      <p:pic>
        <p:nvPicPr>
          <p:cNvPr id="17418" name="Picture 10" descr="AM47"/>
          <p:cNvPicPr>
            <a:picLocks noChangeAspect="1" noChangeArrowheads="1"/>
          </p:cNvPicPr>
          <p:nvPr/>
        </p:nvPicPr>
        <p:blipFill>
          <a:blip r:embed="rId8" cstate="print"/>
          <a:srcRect/>
          <a:stretch>
            <a:fillRect/>
          </a:stretch>
        </p:blipFill>
        <p:spPr bwMode="auto">
          <a:xfrm>
            <a:off x="7010400" y="4876800"/>
            <a:ext cx="1687513" cy="1431925"/>
          </a:xfrm>
          <a:prstGeom prst="rect">
            <a:avLst/>
          </a:prstGeom>
          <a:noFill/>
        </p:spPr>
      </p:pic>
    </p:spTree>
  </p:cSld>
  <p:clrMapOvr>
    <a:masterClrMapping/>
  </p:clrMapOvr>
  <p:transition spd="slow"/>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1660525" y="269875"/>
            <a:ext cx="184150" cy="457200"/>
          </a:xfrm>
          <a:prstGeom prst="rect">
            <a:avLst/>
          </a:prstGeom>
          <a:noFill/>
          <a:ln w="9525">
            <a:noFill/>
            <a:miter lim="800000"/>
            <a:headEnd/>
            <a:tailEnd/>
          </a:ln>
          <a:effectLst/>
        </p:spPr>
        <p:txBody>
          <a:bodyPr wrap="none">
            <a:spAutoFit/>
          </a:bodyPr>
          <a:lstStyle/>
          <a:p>
            <a:endParaRPr lang="fr-FR"/>
          </a:p>
        </p:txBody>
      </p:sp>
      <p:sp>
        <p:nvSpPr>
          <p:cNvPr id="153603" name="Text Box 3"/>
          <p:cNvSpPr txBox="1">
            <a:spLocks noChangeArrowheads="1"/>
          </p:cNvSpPr>
          <p:nvPr/>
        </p:nvSpPr>
        <p:spPr bwMode="auto">
          <a:xfrm>
            <a:off x="300038" y="1219200"/>
            <a:ext cx="8537575" cy="2041525"/>
          </a:xfrm>
          <a:prstGeom prst="rect">
            <a:avLst/>
          </a:prstGeom>
          <a:noFill/>
          <a:ln w="9525">
            <a:noFill/>
            <a:miter lim="800000"/>
            <a:headEnd/>
            <a:tailEnd/>
          </a:ln>
          <a:effectLst/>
        </p:spPr>
        <p:txBody>
          <a:bodyPr wrap="none">
            <a:spAutoFit/>
          </a:bodyPr>
          <a:lstStyle/>
          <a:p>
            <a:pPr algn="ctr"/>
            <a:r>
              <a:rPr lang="fr-FR" sz="3200" b="1">
                <a:solidFill>
                  <a:schemeClr val="bg1"/>
                </a:solidFill>
              </a:rPr>
              <a:t>La dénomination des syndromes</a:t>
            </a:r>
          </a:p>
          <a:p>
            <a:pPr algn="ctr"/>
            <a:r>
              <a:rPr lang="fr-FR" sz="3200" b="1">
                <a:solidFill>
                  <a:schemeClr val="bg1"/>
                </a:solidFill>
              </a:rPr>
              <a:t>concernant certaines associations </a:t>
            </a:r>
          </a:p>
          <a:p>
            <a:pPr algn="ctr"/>
            <a:r>
              <a:rPr lang="fr-FR" sz="3200" b="1">
                <a:solidFill>
                  <a:schemeClr val="bg1"/>
                </a:solidFill>
              </a:rPr>
              <a:t>de malformations et  leurs conséquences portent</a:t>
            </a:r>
          </a:p>
          <a:p>
            <a:pPr algn="ctr"/>
            <a:r>
              <a:rPr lang="fr-FR" sz="3200" b="1">
                <a:solidFill>
                  <a:srgbClr val="FFCC00"/>
                </a:solidFill>
              </a:rPr>
              <a:t>le nom des auteurs de leur découverte</a:t>
            </a:r>
            <a:endParaRPr lang="fr-FR" sz="3200" b="1">
              <a:solidFill>
                <a:schemeClr val="bg1"/>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1600200" y="533400"/>
            <a:ext cx="6430963" cy="457200"/>
          </a:xfrm>
          <a:prstGeom prst="rect">
            <a:avLst/>
          </a:prstGeom>
          <a:noFill/>
          <a:ln w="9525">
            <a:noFill/>
            <a:miter lim="800000"/>
            <a:headEnd/>
            <a:tailEnd/>
          </a:ln>
          <a:effectLst/>
        </p:spPr>
        <p:txBody>
          <a:bodyPr wrap="none">
            <a:spAutoFit/>
          </a:bodyPr>
          <a:lstStyle/>
          <a:p>
            <a:r>
              <a:rPr lang="fr-FR" b="1">
                <a:solidFill>
                  <a:schemeClr val="bg1"/>
                </a:solidFill>
              </a:rPr>
              <a:t>SYNDROMES A DOMINANCE FISTULEUSE</a:t>
            </a:r>
          </a:p>
        </p:txBody>
      </p:sp>
      <p:sp>
        <p:nvSpPr>
          <p:cNvPr id="155651" name="Text Box 3"/>
          <p:cNvSpPr txBox="1">
            <a:spLocks noChangeArrowheads="1"/>
          </p:cNvSpPr>
          <p:nvPr/>
        </p:nvSpPr>
        <p:spPr bwMode="auto">
          <a:xfrm>
            <a:off x="-301625" y="2035175"/>
            <a:ext cx="9445625" cy="3500438"/>
          </a:xfrm>
          <a:prstGeom prst="rect">
            <a:avLst/>
          </a:prstGeom>
          <a:noFill/>
          <a:ln w="9525">
            <a:noFill/>
            <a:miter lim="800000"/>
            <a:headEnd/>
            <a:tailEnd/>
          </a:ln>
          <a:effectLst/>
        </p:spPr>
        <p:txBody>
          <a:bodyPr wrap="none">
            <a:spAutoFit/>
          </a:bodyPr>
          <a:lstStyle/>
          <a:p>
            <a:pPr lvl="2"/>
            <a:r>
              <a:rPr lang="fr-FR" sz="3200" b="1" i="1">
                <a:solidFill>
                  <a:srgbClr val="FF66CC"/>
                </a:solidFill>
                <a:effectLst>
                  <a:outerShdw blurRad="38100" dist="38100" dir="2700000" algn="tl">
                    <a:srgbClr val="000000"/>
                  </a:outerShdw>
                </a:effectLst>
              </a:rPr>
              <a:t>Syndrome de Parkes-Weber</a:t>
            </a:r>
            <a:r>
              <a:rPr lang="fr-FR" sz="3200" b="1">
                <a:solidFill>
                  <a:srgbClr val="FF66CC"/>
                </a:solidFill>
                <a:effectLst>
                  <a:outerShdw blurRad="38100" dist="38100" dir="2700000" algn="tl">
                    <a:srgbClr val="000000"/>
                  </a:outerShdw>
                </a:effectLst>
              </a:rPr>
              <a:t> ( P.W.)</a:t>
            </a:r>
            <a:r>
              <a:rPr lang="fr-FR">
                <a:solidFill>
                  <a:schemeClr val="bg1"/>
                </a:solidFill>
              </a:rPr>
              <a:t> :</a:t>
            </a:r>
          </a:p>
          <a:p>
            <a:pPr lvl="3"/>
            <a:r>
              <a:rPr lang="fr-FR" b="1">
                <a:solidFill>
                  <a:srgbClr val="FFCC00"/>
                </a:solidFill>
              </a:rPr>
              <a:t>- </a:t>
            </a:r>
            <a:r>
              <a:rPr lang="fr-FR" b="1" u="sng">
                <a:solidFill>
                  <a:srgbClr val="FFCC00"/>
                </a:solidFill>
              </a:rPr>
              <a:t>Fistules artério-veineuses</a:t>
            </a:r>
            <a:r>
              <a:rPr lang="fr-FR" b="1">
                <a:solidFill>
                  <a:srgbClr val="FFCC00"/>
                </a:solidFill>
              </a:rPr>
              <a:t> à haut débit, étagées,</a:t>
            </a:r>
          </a:p>
          <a:p>
            <a:pPr lvl="3"/>
            <a:r>
              <a:rPr lang="fr-FR" b="1">
                <a:solidFill>
                  <a:srgbClr val="FFCC00"/>
                </a:solidFill>
              </a:rPr>
              <a:t> le plus souvent </a:t>
            </a:r>
            <a:r>
              <a:rPr lang="fr-FR" b="1" u="sng">
                <a:solidFill>
                  <a:srgbClr val="FFCC00"/>
                </a:solidFill>
              </a:rPr>
              <a:t>tronculaires</a:t>
            </a:r>
            <a:r>
              <a:rPr lang="fr-FR" b="1">
                <a:solidFill>
                  <a:srgbClr val="FFCC00"/>
                </a:solidFill>
              </a:rPr>
              <a:t> le long des axes principaux , </a:t>
            </a:r>
          </a:p>
          <a:p>
            <a:pPr lvl="3"/>
            <a:r>
              <a:rPr lang="fr-FR" b="1" u="sng">
                <a:solidFill>
                  <a:srgbClr val="FFCC00"/>
                </a:solidFill>
              </a:rPr>
              <a:t>réticulaires</a:t>
            </a:r>
            <a:r>
              <a:rPr lang="fr-FR" b="1">
                <a:solidFill>
                  <a:srgbClr val="FFCC00"/>
                </a:solidFill>
              </a:rPr>
              <a:t> au niveau des cartilages ,parfois intraosseuses</a:t>
            </a:r>
            <a:endParaRPr lang="fr-FR">
              <a:solidFill>
                <a:schemeClr val="bg1"/>
              </a:solidFill>
            </a:endParaRPr>
          </a:p>
          <a:p>
            <a:pPr lvl="3"/>
            <a:r>
              <a:rPr lang="fr-FR" b="1">
                <a:solidFill>
                  <a:schemeClr val="bg1"/>
                </a:solidFill>
              </a:rPr>
              <a:t>-CONSEQUENCES DE L ’HYPERPRESSION VEINEUSE </a:t>
            </a:r>
          </a:p>
          <a:p>
            <a:pPr lvl="3"/>
            <a:r>
              <a:rPr lang="fr-FR" b="1">
                <a:solidFill>
                  <a:schemeClr val="bg1"/>
                </a:solidFill>
              </a:rPr>
              <a:t>	-Allongement d’un membre inférieur</a:t>
            </a:r>
          </a:p>
          <a:p>
            <a:pPr lvl="3"/>
            <a:r>
              <a:rPr lang="fr-FR" b="1">
                <a:solidFill>
                  <a:schemeClr val="bg1"/>
                </a:solidFill>
              </a:rPr>
              <a:t>	(hypertrophie hémangiectasique )</a:t>
            </a:r>
          </a:p>
          <a:p>
            <a:pPr lvl="3"/>
            <a:r>
              <a:rPr lang="fr-FR" b="1">
                <a:solidFill>
                  <a:schemeClr val="bg1"/>
                </a:solidFill>
              </a:rPr>
              <a:t>	- Ectasie des veines de drainages des</a:t>
            </a:r>
            <a:r>
              <a:rPr lang="fr-FR">
                <a:solidFill>
                  <a:schemeClr val="bg1"/>
                </a:solidFill>
              </a:rPr>
              <a:t> fistules.</a:t>
            </a:r>
          </a:p>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55650"/>
                                        </p:tgtEl>
                                        <p:attrNameLst>
                                          <p:attrName>style.visibility</p:attrName>
                                        </p:attrNameLst>
                                      </p:cBhvr>
                                      <p:to>
                                        <p:strVal val="visible"/>
                                      </p:to>
                                    </p:set>
                                    <p:anim calcmode="lin" valueType="num">
                                      <p:cBhvr>
                                        <p:cTn id="7" dur="500" fill="hold"/>
                                        <p:tgtEl>
                                          <p:spTgt spid="155650"/>
                                        </p:tgtEl>
                                        <p:attrNameLst>
                                          <p:attrName>ppt_w</p:attrName>
                                        </p:attrNameLst>
                                      </p:cBhvr>
                                      <p:tavLst>
                                        <p:tav tm="0">
                                          <p:val>
                                            <p:strVal val="4/3*#ppt_w"/>
                                          </p:val>
                                        </p:tav>
                                        <p:tav tm="100000">
                                          <p:val>
                                            <p:strVal val="#ppt_w"/>
                                          </p:val>
                                        </p:tav>
                                      </p:tavLst>
                                    </p:anim>
                                    <p:anim calcmode="lin" valueType="num">
                                      <p:cBhvr>
                                        <p:cTn id="8" dur="500" fill="hold"/>
                                        <p:tgtEl>
                                          <p:spTgt spid="155650"/>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wd">
                                    <p:tmPct val="100000"/>
                                  </p:iterate>
                                  <p:childTnLst>
                                    <p:set>
                                      <p:cBhvr>
                                        <p:cTn id="12" dur="1" fill="hold">
                                          <p:stCondLst>
                                            <p:cond delay="0"/>
                                          </p:stCondLst>
                                        </p:cTn>
                                        <p:tgtEl>
                                          <p:spTgt spid="155651"/>
                                        </p:tgtEl>
                                        <p:attrNameLst>
                                          <p:attrName>style.visibility</p:attrName>
                                        </p:attrNameLst>
                                      </p:cBhvr>
                                      <p:to>
                                        <p:strVal val="visible"/>
                                      </p:to>
                                    </p:set>
                                    <p:animEffect transition="in" filter="wipe(left)">
                                      <p:cBhvr>
                                        <p:cTn id="13" dur="300"/>
                                        <p:tgtEl>
                                          <p:spTgt spid="155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autoUpdateAnimBg="0"/>
      <p:bldP spid="155651"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e 25"/>
          <p:cNvGrpSpPr/>
          <p:nvPr/>
        </p:nvGrpSpPr>
        <p:grpSpPr>
          <a:xfrm>
            <a:off x="1752600" y="304800"/>
            <a:ext cx="2857500" cy="6027738"/>
            <a:chOff x="1752600" y="304800"/>
            <a:chExt cx="2857500" cy="6027738"/>
          </a:xfrm>
        </p:grpSpPr>
        <p:grpSp>
          <p:nvGrpSpPr>
            <p:cNvPr id="188418" name="Group 2"/>
            <p:cNvGrpSpPr>
              <a:grpSpLocks/>
            </p:cNvGrpSpPr>
            <p:nvPr/>
          </p:nvGrpSpPr>
          <p:grpSpPr bwMode="auto">
            <a:xfrm>
              <a:off x="1752600" y="304800"/>
              <a:ext cx="2857500" cy="5532438"/>
              <a:chOff x="192" y="499"/>
              <a:chExt cx="1800" cy="3485"/>
            </a:xfrm>
          </p:grpSpPr>
          <p:sp>
            <p:nvSpPr>
              <p:cNvPr id="188419" name="Freeform 3"/>
              <p:cNvSpPr>
                <a:spLocks/>
              </p:cNvSpPr>
              <p:nvPr/>
            </p:nvSpPr>
            <p:spPr bwMode="auto">
              <a:xfrm>
                <a:off x="192" y="963"/>
                <a:ext cx="1800" cy="3021"/>
              </a:xfrm>
              <a:custGeom>
                <a:avLst/>
                <a:gdLst/>
                <a:ahLst/>
                <a:cxnLst>
                  <a:cxn ang="0">
                    <a:pos x="531" y="223"/>
                  </a:cxn>
                  <a:cxn ang="0">
                    <a:pos x="260" y="388"/>
                  </a:cxn>
                  <a:cxn ang="0">
                    <a:pos x="204" y="677"/>
                  </a:cxn>
                  <a:cxn ang="0">
                    <a:pos x="134" y="1061"/>
                  </a:cxn>
                  <a:cxn ang="0">
                    <a:pos x="39" y="1426"/>
                  </a:cxn>
                  <a:cxn ang="0">
                    <a:pos x="27" y="1939"/>
                  </a:cxn>
                  <a:cxn ang="0">
                    <a:pos x="144" y="2300"/>
                  </a:cxn>
                  <a:cxn ang="0">
                    <a:pos x="229" y="2232"/>
                  </a:cxn>
                  <a:cxn ang="0">
                    <a:pos x="139" y="2082"/>
                  </a:cxn>
                  <a:cxn ang="0">
                    <a:pos x="245" y="2177"/>
                  </a:cxn>
                  <a:cxn ang="0">
                    <a:pos x="217" y="2021"/>
                  </a:cxn>
                  <a:cxn ang="0">
                    <a:pos x="179" y="1713"/>
                  </a:cxn>
                  <a:cxn ang="0">
                    <a:pos x="332" y="1343"/>
                  </a:cxn>
                  <a:cxn ang="0">
                    <a:pos x="380" y="1079"/>
                  </a:cxn>
                  <a:cxn ang="0">
                    <a:pos x="475" y="1075"/>
                  </a:cxn>
                  <a:cxn ang="0">
                    <a:pos x="517" y="1442"/>
                  </a:cxn>
                  <a:cxn ang="0">
                    <a:pos x="456" y="1741"/>
                  </a:cxn>
                  <a:cxn ang="0">
                    <a:pos x="484" y="2328"/>
                  </a:cxn>
                  <a:cxn ang="0">
                    <a:pos x="593" y="2806"/>
                  </a:cxn>
                  <a:cxn ang="0">
                    <a:pos x="540" y="3300"/>
                  </a:cxn>
                  <a:cxn ang="0">
                    <a:pos x="660" y="3864"/>
                  </a:cxn>
                  <a:cxn ang="0">
                    <a:pos x="595" y="4023"/>
                  </a:cxn>
                  <a:cxn ang="0">
                    <a:pos x="727" y="4125"/>
                  </a:cxn>
                  <a:cxn ang="0">
                    <a:pos x="873" y="4092"/>
                  </a:cxn>
                  <a:cxn ang="0">
                    <a:pos x="812" y="3794"/>
                  </a:cxn>
                  <a:cxn ang="0">
                    <a:pos x="867" y="3263"/>
                  </a:cxn>
                  <a:cxn ang="0">
                    <a:pos x="896" y="2873"/>
                  </a:cxn>
                  <a:cxn ang="0">
                    <a:pos x="906" y="2591"/>
                  </a:cxn>
                  <a:cxn ang="0">
                    <a:pos x="968" y="2433"/>
                  </a:cxn>
                  <a:cxn ang="0">
                    <a:pos x="968" y="2833"/>
                  </a:cxn>
                  <a:cxn ang="0">
                    <a:pos x="1004" y="3229"/>
                  </a:cxn>
                  <a:cxn ang="0">
                    <a:pos x="1058" y="3783"/>
                  </a:cxn>
                  <a:cxn ang="0">
                    <a:pos x="998" y="4061"/>
                  </a:cxn>
                  <a:cxn ang="0">
                    <a:pos x="1085" y="4109"/>
                  </a:cxn>
                  <a:cxn ang="0">
                    <a:pos x="1296" y="4062"/>
                  </a:cxn>
                  <a:cxn ang="0">
                    <a:pos x="1217" y="3902"/>
                  </a:cxn>
                  <a:cxn ang="0">
                    <a:pos x="1282" y="3456"/>
                  </a:cxn>
                  <a:cxn ang="0">
                    <a:pos x="1282" y="2950"/>
                  </a:cxn>
                  <a:cxn ang="0">
                    <a:pos x="1340" y="2506"/>
                  </a:cxn>
                  <a:cxn ang="0">
                    <a:pos x="1424" y="1881"/>
                  </a:cxn>
                  <a:cxn ang="0">
                    <a:pos x="1354" y="1526"/>
                  </a:cxn>
                  <a:cxn ang="0">
                    <a:pos x="1318" y="1304"/>
                  </a:cxn>
                  <a:cxn ang="0">
                    <a:pos x="1391" y="1075"/>
                  </a:cxn>
                  <a:cxn ang="0">
                    <a:pos x="1449" y="965"/>
                  </a:cxn>
                  <a:cxn ang="0">
                    <a:pos x="1508" y="1125"/>
                  </a:cxn>
                  <a:cxn ang="0">
                    <a:pos x="1539" y="1364"/>
                  </a:cxn>
                  <a:cxn ang="0">
                    <a:pos x="1676" y="1677"/>
                  </a:cxn>
                  <a:cxn ang="0">
                    <a:pos x="1656" y="1988"/>
                  </a:cxn>
                  <a:cxn ang="0">
                    <a:pos x="1601" y="2161"/>
                  </a:cxn>
                  <a:cxn ang="0">
                    <a:pos x="1685" y="2110"/>
                  </a:cxn>
                  <a:cxn ang="0">
                    <a:pos x="1645" y="2210"/>
                  </a:cxn>
                  <a:cxn ang="0">
                    <a:pos x="1643" y="2278"/>
                  </a:cxn>
                  <a:cxn ang="0">
                    <a:pos x="1861" y="2052"/>
                  </a:cxn>
                  <a:cxn ang="0">
                    <a:pos x="1844" y="1697"/>
                  </a:cxn>
                  <a:cxn ang="0">
                    <a:pos x="1797" y="1253"/>
                  </a:cxn>
                  <a:cxn ang="0">
                    <a:pos x="1732" y="1061"/>
                  </a:cxn>
                  <a:cxn ang="0">
                    <a:pos x="1708" y="818"/>
                  </a:cxn>
                  <a:cxn ang="0">
                    <a:pos x="1663" y="595"/>
                  </a:cxn>
                  <a:cxn ang="0">
                    <a:pos x="1623" y="407"/>
                  </a:cxn>
                  <a:cxn ang="0">
                    <a:pos x="1458" y="275"/>
                  </a:cxn>
                  <a:cxn ang="0">
                    <a:pos x="1119" y="145"/>
                  </a:cxn>
                </a:cxnLst>
                <a:rect l="0" t="0" r="r" b="b"/>
                <a:pathLst>
                  <a:path w="1866" h="4125">
                    <a:moveTo>
                      <a:pt x="763" y="13"/>
                    </a:moveTo>
                    <a:lnTo>
                      <a:pt x="769" y="72"/>
                    </a:lnTo>
                    <a:lnTo>
                      <a:pt x="764" y="117"/>
                    </a:lnTo>
                    <a:lnTo>
                      <a:pt x="750" y="145"/>
                    </a:lnTo>
                    <a:lnTo>
                      <a:pt x="713" y="159"/>
                    </a:lnTo>
                    <a:lnTo>
                      <a:pt x="680" y="164"/>
                    </a:lnTo>
                    <a:lnTo>
                      <a:pt x="635" y="181"/>
                    </a:lnTo>
                    <a:lnTo>
                      <a:pt x="585" y="197"/>
                    </a:lnTo>
                    <a:lnTo>
                      <a:pt x="531" y="223"/>
                    </a:lnTo>
                    <a:lnTo>
                      <a:pt x="489" y="239"/>
                    </a:lnTo>
                    <a:lnTo>
                      <a:pt x="456" y="256"/>
                    </a:lnTo>
                    <a:lnTo>
                      <a:pt x="411" y="275"/>
                    </a:lnTo>
                    <a:lnTo>
                      <a:pt x="371" y="284"/>
                    </a:lnTo>
                    <a:lnTo>
                      <a:pt x="349" y="298"/>
                    </a:lnTo>
                    <a:lnTo>
                      <a:pt x="319" y="315"/>
                    </a:lnTo>
                    <a:lnTo>
                      <a:pt x="301" y="346"/>
                    </a:lnTo>
                    <a:lnTo>
                      <a:pt x="284" y="366"/>
                    </a:lnTo>
                    <a:lnTo>
                      <a:pt x="260" y="388"/>
                    </a:lnTo>
                    <a:lnTo>
                      <a:pt x="243" y="409"/>
                    </a:lnTo>
                    <a:lnTo>
                      <a:pt x="235" y="430"/>
                    </a:lnTo>
                    <a:lnTo>
                      <a:pt x="223" y="466"/>
                    </a:lnTo>
                    <a:lnTo>
                      <a:pt x="207" y="511"/>
                    </a:lnTo>
                    <a:lnTo>
                      <a:pt x="201" y="544"/>
                    </a:lnTo>
                    <a:lnTo>
                      <a:pt x="201" y="571"/>
                    </a:lnTo>
                    <a:lnTo>
                      <a:pt x="207" y="619"/>
                    </a:lnTo>
                    <a:lnTo>
                      <a:pt x="212" y="642"/>
                    </a:lnTo>
                    <a:lnTo>
                      <a:pt x="204" y="677"/>
                    </a:lnTo>
                    <a:lnTo>
                      <a:pt x="195" y="700"/>
                    </a:lnTo>
                    <a:lnTo>
                      <a:pt x="178" y="744"/>
                    </a:lnTo>
                    <a:lnTo>
                      <a:pt x="170" y="767"/>
                    </a:lnTo>
                    <a:lnTo>
                      <a:pt x="161" y="811"/>
                    </a:lnTo>
                    <a:lnTo>
                      <a:pt x="151" y="848"/>
                    </a:lnTo>
                    <a:lnTo>
                      <a:pt x="142" y="901"/>
                    </a:lnTo>
                    <a:lnTo>
                      <a:pt x="137" y="955"/>
                    </a:lnTo>
                    <a:lnTo>
                      <a:pt x="133" y="1005"/>
                    </a:lnTo>
                    <a:lnTo>
                      <a:pt x="134" y="1061"/>
                    </a:lnTo>
                    <a:lnTo>
                      <a:pt x="139" y="1114"/>
                    </a:lnTo>
                    <a:lnTo>
                      <a:pt x="126" y="1133"/>
                    </a:lnTo>
                    <a:lnTo>
                      <a:pt x="108" y="1161"/>
                    </a:lnTo>
                    <a:lnTo>
                      <a:pt x="94" y="1194"/>
                    </a:lnTo>
                    <a:lnTo>
                      <a:pt x="74" y="1234"/>
                    </a:lnTo>
                    <a:lnTo>
                      <a:pt x="66" y="1267"/>
                    </a:lnTo>
                    <a:lnTo>
                      <a:pt x="53" y="1306"/>
                    </a:lnTo>
                    <a:lnTo>
                      <a:pt x="47" y="1353"/>
                    </a:lnTo>
                    <a:lnTo>
                      <a:pt x="39" y="1426"/>
                    </a:lnTo>
                    <a:lnTo>
                      <a:pt x="35" y="1504"/>
                    </a:lnTo>
                    <a:lnTo>
                      <a:pt x="28" y="1582"/>
                    </a:lnTo>
                    <a:lnTo>
                      <a:pt x="24" y="1658"/>
                    </a:lnTo>
                    <a:lnTo>
                      <a:pt x="19" y="1777"/>
                    </a:lnTo>
                    <a:lnTo>
                      <a:pt x="14" y="1844"/>
                    </a:lnTo>
                    <a:lnTo>
                      <a:pt x="13" y="1868"/>
                    </a:lnTo>
                    <a:lnTo>
                      <a:pt x="16" y="1892"/>
                    </a:lnTo>
                    <a:lnTo>
                      <a:pt x="19" y="1920"/>
                    </a:lnTo>
                    <a:lnTo>
                      <a:pt x="27" y="1939"/>
                    </a:lnTo>
                    <a:lnTo>
                      <a:pt x="13" y="2001"/>
                    </a:lnTo>
                    <a:lnTo>
                      <a:pt x="5" y="2049"/>
                    </a:lnTo>
                    <a:lnTo>
                      <a:pt x="0" y="2096"/>
                    </a:lnTo>
                    <a:lnTo>
                      <a:pt x="10" y="2132"/>
                    </a:lnTo>
                    <a:lnTo>
                      <a:pt x="24" y="2169"/>
                    </a:lnTo>
                    <a:lnTo>
                      <a:pt x="42" y="2211"/>
                    </a:lnTo>
                    <a:lnTo>
                      <a:pt x="55" y="2236"/>
                    </a:lnTo>
                    <a:lnTo>
                      <a:pt x="103" y="2278"/>
                    </a:lnTo>
                    <a:lnTo>
                      <a:pt x="144" y="2300"/>
                    </a:lnTo>
                    <a:lnTo>
                      <a:pt x="173" y="2306"/>
                    </a:lnTo>
                    <a:lnTo>
                      <a:pt x="203" y="2302"/>
                    </a:lnTo>
                    <a:lnTo>
                      <a:pt x="223" y="2286"/>
                    </a:lnTo>
                    <a:lnTo>
                      <a:pt x="232" y="2281"/>
                    </a:lnTo>
                    <a:lnTo>
                      <a:pt x="238" y="2270"/>
                    </a:lnTo>
                    <a:lnTo>
                      <a:pt x="242" y="2261"/>
                    </a:lnTo>
                    <a:lnTo>
                      <a:pt x="237" y="2252"/>
                    </a:lnTo>
                    <a:lnTo>
                      <a:pt x="226" y="2241"/>
                    </a:lnTo>
                    <a:lnTo>
                      <a:pt x="229" y="2232"/>
                    </a:lnTo>
                    <a:lnTo>
                      <a:pt x="228" y="2222"/>
                    </a:lnTo>
                    <a:lnTo>
                      <a:pt x="220" y="2213"/>
                    </a:lnTo>
                    <a:lnTo>
                      <a:pt x="204" y="2207"/>
                    </a:lnTo>
                    <a:lnTo>
                      <a:pt x="182" y="2196"/>
                    </a:lnTo>
                    <a:lnTo>
                      <a:pt x="168" y="2174"/>
                    </a:lnTo>
                    <a:lnTo>
                      <a:pt x="151" y="2161"/>
                    </a:lnTo>
                    <a:lnTo>
                      <a:pt x="142" y="2138"/>
                    </a:lnTo>
                    <a:lnTo>
                      <a:pt x="137" y="2101"/>
                    </a:lnTo>
                    <a:lnTo>
                      <a:pt x="139" y="2082"/>
                    </a:lnTo>
                    <a:lnTo>
                      <a:pt x="150" y="2079"/>
                    </a:lnTo>
                    <a:lnTo>
                      <a:pt x="162" y="2087"/>
                    </a:lnTo>
                    <a:lnTo>
                      <a:pt x="182" y="2110"/>
                    </a:lnTo>
                    <a:lnTo>
                      <a:pt x="192" y="2140"/>
                    </a:lnTo>
                    <a:lnTo>
                      <a:pt x="198" y="2152"/>
                    </a:lnTo>
                    <a:lnTo>
                      <a:pt x="207" y="2165"/>
                    </a:lnTo>
                    <a:lnTo>
                      <a:pt x="218" y="2171"/>
                    </a:lnTo>
                    <a:lnTo>
                      <a:pt x="231" y="2175"/>
                    </a:lnTo>
                    <a:lnTo>
                      <a:pt x="245" y="2177"/>
                    </a:lnTo>
                    <a:lnTo>
                      <a:pt x="256" y="2172"/>
                    </a:lnTo>
                    <a:lnTo>
                      <a:pt x="265" y="2161"/>
                    </a:lnTo>
                    <a:lnTo>
                      <a:pt x="266" y="2150"/>
                    </a:lnTo>
                    <a:lnTo>
                      <a:pt x="265" y="2132"/>
                    </a:lnTo>
                    <a:lnTo>
                      <a:pt x="260" y="2116"/>
                    </a:lnTo>
                    <a:lnTo>
                      <a:pt x="248" y="2090"/>
                    </a:lnTo>
                    <a:lnTo>
                      <a:pt x="229" y="2065"/>
                    </a:lnTo>
                    <a:lnTo>
                      <a:pt x="218" y="2046"/>
                    </a:lnTo>
                    <a:lnTo>
                      <a:pt x="217" y="2021"/>
                    </a:lnTo>
                    <a:lnTo>
                      <a:pt x="212" y="1990"/>
                    </a:lnTo>
                    <a:lnTo>
                      <a:pt x="198" y="1965"/>
                    </a:lnTo>
                    <a:lnTo>
                      <a:pt x="186" y="1946"/>
                    </a:lnTo>
                    <a:lnTo>
                      <a:pt x="170" y="1923"/>
                    </a:lnTo>
                    <a:lnTo>
                      <a:pt x="153" y="1914"/>
                    </a:lnTo>
                    <a:lnTo>
                      <a:pt x="144" y="1876"/>
                    </a:lnTo>
                    <a:lnTo>
                      <a:pt x="145" y="1828"/>
                    </a:lnTo>
                    <a:lnTo>
                      <a:pt x="162" y="1763"/>
                    </a:lnTo>
                    <a:lnTo>
                      <a:pt x="179" y="1713"/>
                    </a:lnTo>
                    <a:lnTo>
                      <a:pt x="203" y="1649"/>
                    </a:lnTo>
                    <a:lnTo>
                      <a:pt x="234" y="1590"/>
                    </a:lnTo>
                    <a:lnTo>
                      <a:pt x="254" y="1554"/>
                    </a:lnTo>
                    <a:lnTo>
                      <a:pt x="273" y="1521"/>
                    </a:lnTo>
                    <a:lnTo>
                      <a:pt x="291" y="1488"/>
                    </a:lnTo>
                    <a:lnTo>
                      <a:pt x="305" y="1460"/>
                    </a:lnTo>
                    <a:lnTo>
                      <a:pt x="316" y="1429"/>
                    </a:lnTo>
                    <a:lnTo>
                      <a:pt x="324" y="1398"/>
                    </a:lnTo>
                    <a:lnTo>
                      <a:pt x="332" y="1343"/>
                    </a:lnTo>
                    <a:lnTo>
                      <a:pt x="330" y="1297"/>
                    </a:lnTo>
                    <a:lnTo>
                      <a:pt x="332" y="1245"/>
                    </a:lnTo>
                    <a:lnTo>
                      <a:pt x="332" y="1214"/>
                    </a:lnTo>
                    <a:lnTo>
                      <a:pt x="329" y="1175"/>
                    </a:lnTo>
                    <a:lnTo>
                      <a:pt x="344" y="1161"/>
                    </a:lnTo>
                    <a:lnTo>
                      <a:pt x="355" y="1144"/>
                    </a:lnTo>
                    <a:lnTo>
                      <a:pt x="361" y="1124"/>
                    </a:lnTo>
                    <a:lnTo>
                      <a:pt x="364" y="1094"/>
                    </a:lnTo>
                    <a:lnTo>
                      <a:pt x="380" y="1079"/>
                    </a:lnTo>
                    <a:lnTo>
                      <a:pt x="396" y="1058"/>
                    </a:lnTo>
                    <a:lnTo>
                      <a:pt x="410" y="1030"/>
                    </a:lnTo>
                    <a:lnTo>
                      <a:pt x="417" y="988"/>
                    </a:lnTo>
                    <a:lnTo>
                      <a:pt x="420" y="946"/>
                    </a:lnTo>
                    <a:lnTo>
                      <a:pt x="427" y="906"/>
                    </a:lnTo>
                    <a:lnTo>
                      <a:pt x="441" y="974"/>
                    </a:lnTo>
                    <a:lnTo>
                      <a:pt x="450" y="1007"/>
                    </a:lnTo>
                    <a:lnTo>
                      <a:pt x="464" y="1047"/>
                    </a:lnTo>
                    <a:lnTo>
                      <a:pt x="475" y="1075"/>
                    </a:lnTo>
                    <a:lnTo>
                      <a:pt x="490" y="1111"/>
                    </a:lnTo>
                    <a:lnTo>
                      <a:pt x="508" y="1156"/>
                    </a:lnTo>
                    <a:lnTo>
                      <a:pt x="531" y="1198"/>
                    </a:lnTo>
                    <a:lnTo>
                      <a:pt x="554" y="1253"/>
                    </a:lnTo>
                    <a:lnTo>
                      <a:pt x="550" y="1292"/>
                    </a:lnTo>
                    <a:lnTo>
                      <a:pt x="550" y="1339"/>
                    </a:lnTo>
                    <a:lnTo>
                      <a:pt x="539" y="1365"/>
                    </a:lnTo>
                    <a:lnTo>
                      <a:pt x="522" y="1410"/>
                    </a:lnTo>
                    <a:lnTo>
                      <a:pt x="517" y="1442"/>
                    </a:lnTo>
                    <a:lnTo>
                      <a:pt x="517" y="1466"/>
                    </a:lnTo>
                    <a:lnTo>
                      <a:pt x="523" y="1502"/>
                    </a:lnTo>
                    <a:lnTo>
                      <a:pt x="509" y="1533"/>
                    </a:lnTo>
                    <a:lnTo>
                      <a:pt x="497" y="1558"/>
                    </a:lnTo>
                    <a:lnTo>
                      <a:pt x="487" y="1582"/>
                    </a:lnTo>
                    <a:lnTo>
                      <a:pt x="478" y="1615"/>
                    </a:lnTo>
                    <a:lnTo>
                      <a:pt x="472" y="1650"/>
                    </a:lnTo>
                    <a:lnTo>
                      <a:pt x="467" y="1692"/>
                    </a:lnTo>
                    <a:lnTo>
                      <a:pt x="456" y="1741"/>
                    </a:lnTo>
                    <a:lnTo>
                      <a:pt x="450" y="1791"/>
                    </a:lnTo>
                    <a:lnTo>
                      <a:pt x="444" y="1850"/>
                    </a:lnTo>
                    <a:lnTo>
                      <a:pt x="442" y="1917"/>
                    </a:lnTo>
                    <a:lnTo>
                      <a:pt x="444" y="1987"/>
                    </a:lnTo>
                    <a:lnTo>
                      <a:pt x="453" y="2059"/>
                    </a:lnTo>
                    <a:lnTo>
                      <a:pt x="464" y="2140"/>
                    </a:lnTo>
                    <a:lnTo>
                      <a:pt x="469" y="2194"/>
                    </a:lnTo>
                    <a:lnTo>
                      <a:pt x="473" y="2261"/>
                    </a:lnTo>
                    <a:lnTo>
                      <a:pt x="484" y="2328"/>
                    </a:lnTo>
                    <a:lnTo>
                      <a:pt x="495" y="2397"/>
                    </a:lnTo>
                    <a:lnTo>
                      <a:pt x="514" y="2461"/>
                    </a:lnTo>
                    <a:lnTo>
                      <a:pt x="529" y="2526"/>
                    </a:lnTo>
                    <a:lnTo>
                      <a:pt x="543" y="2587"/>
                    </a:lnTo>
                    <a:lnTo>
                      <a:pt x="559" y="2619"/>
                    </a:lnTo>
                    <a:lnTo>
                      <a:pt x="573" y="2660"/>
                    </a:lnTo>
                    <a:lnTo>
                      <a:pt x="588" y="2688"/>
                    </a:lnTo>
                    <a:lnTo>
                      <a:pt x="596" y="2755"/>
                    </a:lnTo>
                    <a:lnTo>
                      <a:pt x="593" y="2806"/>
                    </a:lnTo>
                    <a:lnTo>
                      <a:pt x="592" y="2930"/>
                    </a:lnTo>
                    <a:lnTo>
                      <a:pt x="579" y="2975"/>
                    </a:lnTo>
                    <a:lnTo>
                      <a:pt x="565" y="3020"/>
                    </a:lnTo>
                    <a:lnTo>
                      <a:pt x="554" y="3074"/>
                    </a:lnTo>
                    <a:lnTo>
                      <a:pt x="546" y="3123"/>
                    </a:lnTo>
                    <a:lnTo>
                      <a:pt x="542" y="3166"/>
                    </a:lnTo>
                    <a:lnTo>
                      <a:pt x="539" y="3212"/>
                    </a:lnTo>
                    <a:lnTo>
                      <a:pt x="539" y="3252"/>
                    </a:lnTo>
                    <a:lnTo>
                      <a:pt x="540" y="3300"/>
                    </a:lnTo>
                    <a:lnTo>
                      <a:pt x="554" y="3360"/>
                    </a:lnTo>
                    <a:lnTo>
                      <a:pt x="573" y="3420"/>
                    </a:lnTo>
                    <a:lnTo>
                      <a:pt x="607" y="3528"/>
                    </a:lnTo>
                    <a:lnTo>
                      <a:pt x="629" y="3598"/>
                    </a:lnTo>
                    <a:lnTo>
                      <a:pt x="648" y="3662"/>
                    </a:lnTo>
                    <a:lnTo>
                      <a:pt x="666" y="3752"/>
                    </a:lnTo>
                    <a:lnTo>
                      <a:pt x="674" y="3811"/>
                    </a:lnTo>
                    <a:lnTo>
                      <a:pt x="671" y="3846"/>
                    </a:lnTo>
                    <a:lnTo>
                      <a:pt x="660" y="3864"/>
                    </a:lnTo>
                    <a:lnTo>
                      <a:pt x="655" y="3883"/>
                    </a:lnTo>
                    <a:lnTo>
                      <a:pt x="651" y="3903"/>
                    </a:lnTo>
                    <a:lnTo>
                      <a:pt x="654" y="3925"/>
                    </a:lnTo>
                    <a:lnTo>
                      <a:pt x="652" y="3933"/>
                    </a:lnTo>
                    <a:lnTo>
                      <a:pt x="646" y="3958"/>
                    </a:lnTo>
                    <a:lnTo>
                      <a:pt x="630" y="3975"/>
                    </a:lnTo>
                    <a:lnTo>
                      <a:pt x="615" y="3984"/>
                    </a:lnTo>
                    <a:lnTo>
                      <a:pt x="601" y="4006"/>
                    </a:lnTo>
                    <a:lnTo>
                      <a:pt x="595" y="4023"/>
                    </a:lnTo>
                    <a:lnTo>
                      <a:pt x="584" y="4047"/>
                    </a:lnTo>
                    <a:lnTo>
                      <a:pt x="571" y="4062"/>
                    </a:lnTo>
                    <a:lnTo>
                      <a:pt x="570" y="4075"/>
                    </a:lnTo>
                    <a:lnTo>
                      <a:pt x="587" y="4092"/>
                    </a:lnTo>
                    <a:lnTo>
                      <a:pt x="613" y="4101"/>
                    </a:lnTo>
                    <a:lnTo>
                      <a:pt x="638" y="4108"/>
                    </a:lnTo>
                    <a:lnTo>
                      <a:pt x="666" y="4114"/>
                    </a:lnTo>
                    <a:lnTo>
                      <a:pt x="696" y="4123"/>
                    </a:lnTo>
                    <a:lnTo>
                      <a:pt x="727" y="4125"/>
                    </a:lnTo>
                    <a:lnTo>
                      <a:pt x="763" y="4123"/>
                    </a:lnTo>
                    <a:lnTo>
                      <a:pt x="784" y="4108"/>
                    </a:lnTo>
                    <a:lnTo>
                      <a:pt x="797" y="4117"/>
                    </a:lnTo>
                    <a:lnTo>
                      <a:pt x="814" y="4125"/>
                    </a:lnTo>
                    <a:lnTo>
                      <a:pt x="828" y="4125"/>
                    </a:lnTo>
                    <a:lnTo>
                      <a:pt x="845" y="4120"/>
                    </a:lnTo>
                    <a:lnTo>
                      <a:pt x="856" y="4114"/>
                    </a:lnTo>
                    <a:lnTo>
                      <a:pt x="867" y="4104"/>
                    </a:lnTo>
                    <a:lnTo>
                      <a:pt x="873" y="4092"/>
                    </a:lnTo>
                    <a:lnTo>
                      <a:pt x="873" y="4078"/>
                    </a:lnTo>
                    <a:lnTo>
                      <a:pt x="865" y="4044"/>
                    </a:lnTo>
                    <a:lnTo>
                      <a:pt x="856" y="4014"/>
                    </a:lnTo>
                    <a:lnTo>
                      <a:pt x="848" y="3972"/>
                    </a:lnTo>
                    <a:lnTo>
                      <a:pt x="836" y="3947"/>
                    </a:lnTo>
                    <a:lnTo>
                      <a:pt x="842" y="3880"/>
                    </a:lnTo>
                    <a:lnTo>
                      <a:pt x="830" y="3850"/>
                    </a:lnTo>
                    <a:lnTo>
                      <a:pt x="816" y="3825"/>
                    </a:lnTo>
                    <a:lnTo>
                      <a:pt x="812" y="3794"/>
                    </a:lnTo>
                    <a:lnTo>
                      <a:pt x="806" y="3741"/>
                    </a:lnTo>
                    <a:lnTo>
                      <a:pt x="814" y="3687"/>
                    </a:lnTo>
                    <a:lnTo>
                      <a:pt x="819" y="3620"/>
                    </a:lnTo>
                    <a:lnTo>
                      <a:pt x="831" y="3545"/>
                    </a:lnTo>
                    <a:lnTo>
                      <a:pt x="836" y="3509"/>
                    </a:lnTo>
                    <a:lnTo>
                      <a:pt x="865" y="3434"/>
                    </a:lnTo>
                    <a:lnTo>
                      <a:pt x="870" y="3363"/>
                    </a:lnTo>
                    <a:lnTo>
                      <a:pt x="868" y="3314"/>
                    </a:lnTo>
                    <a:lnTo>
                      <a:pt x="867" y="3263"/>
                    </a:lnTo>
                    <a:lnTo>
                      <a:pt x="861" y="3219"/>
                    </a:lnTo>
                    <a:lnTo>
                      <a:pt x="851" y="3165"/>
                    </a:lnTo>
                    <a:lnTo>
                      <a:pt x="845" y="3112"/>
                    </a:lnTo>
                    <a:lnTo>
                      <a:pt x="850" y="3051"/>
                    </a:lnTo>
                    <a:lnTo>
                      <a:pt x="867" y="3018"/>
                    </a:lnTo>
                    <a:lnTo>
                      <a:pt x="878" y="2990"/>
                    </a:lnTo>
                    <a:lnTo>
                      <a:pt x="887" y="2950"/>
                    </a:lnTo>
                    <a:lnTo>
                      <a:pt x="895" y="2911"/>
                    </a:lnTo>
                    <a:lnTo>
                      <a:pt x="896" y="2873"/>
                    </a:lnTo>
                    <a:lnTo>
                      <a:pt x="898" y="2841"/>
                    </a:lnTo>
                    <a:lnTo>
                      <a:pt x="893" y="2819"/>
                    </a:lnTo>
                    <a:lnTo>
                      <a:pt x="890" y="2792"/>
                    </a:lnTo>
                    <a:lnTo>
                      <a:pt x="890" y="2758"/>
                    </a:lnTo>
                    <a:lnTo>
                      <a:pt x="893" y="2722"/>
                    </a:lnTo>
                    <a:lnTo>
                      <a:pt x="904" y="2686"/>
                    </a:lnTo>
                    <a:lnTo>
                      <a:pt x="909" y="2654"/>
                    </a:lnTo>
                    <a:lnTo>
                      <a:pt x="912" y="2626"/>
                    </a:lnTo>
                    <a:lnTo>
                      <a:pt x="906" y="2591"/>
                    </a:lnTo>
                    <a:lnTo>
                      <a:pt x="896" y="2552"/>
                    </a:lnTo>
                    <a:lnTo>
                      <a:pt x="892" y="2482"/>
                    </a:lnTo>
                    <a:lnTo>
                      <a:pt x="898" y="2433"/>
                    </a:lnTo>
                    <a:lnTo>
                      <a:pt x="910" y="2345"/>
                    </a:lnTo>
                    <a:lnTo>
                      <a:pt x="920" y="2283"/>
                    </a:lnTo>
                    <a:lnTo>
                      <a:pt x="932" y="2193"/>
                    </a:lnTo>
                    <a:lnTo>
                      <a:pt x="946" y="2281"/>
                    </a:lnTo>
                    <a:lnTo>
                      <a:pt x="957" y="2342"/>
                    </a:lnTo>
                    <a:lnTo>
                      <a:pt x="968" y="2433"/>
                    </a:lnTo>
                    <a:lnTo>
                      <a:pt x="976" y="2481"/>
                    </a:lnTo>
                    <a:lnTo>
                      <a:pt x="971" y="2545"/>
                    </a:lnTo>
                    <a:lnTo>
                      <a:pt x="960" y="2591"/>
                    </a:lnTo>
                    <a:lnTo>
                      <a:pt x="954" y="2623"/>
                    </a:lnTo>
                    <a:lnTo>
                      <a:pt x="959" y="2665"/>
                    </a:lnTo>
                    <a:lnTo>
                      <a:pt x="966" y="2699"/>
                    </a:lnTo>
                    <a:lnTo>
                      <a:pt x="977" y="2743"/>
                    </a:lnTo>
                    <a:lnTo>
                      <a:pt x="979" y="2800"/>
                    </a:lnTo>
                    <a:lnTo>
                      <a:pt x="968" y="2833"/>
                    </a:lnTo>
                    <a:lnTo>
                      <a:pt x="966" y="2863"/>
                    </a:lnTo>
                    <a:lnTo>
                      <a:pt x="971" y="2908"/>
                    </a:lnTo>
                    <a:lnTo>
                      <a:pt x="979" y="2950"/>
                    </a:lnTo>
                    <a:lnTo>
                      <a:pt x="990" y="2989"/>
                    </a:lnTo>
                    <a:lnTo>
                      <a:pt x="1007" y="3026"/>
                    </a:lnTo>
                    <a:lnTo>
                      <a:pt x="1019" y="3057"/>
                    </a:lnTo>
                    <a:lnTo>
                      <a:pt x="1019" y="3104"/>
                    </a:lnTo>
                    <a:lnTo>
                      <a:pt x="1016" y="3159"/>
                    </a:lnTo>
                    <a:lnTo>
                      <a:pt x="1004" y="3229"/>
                    </a:lnTo>
                    <a:lnTo>
                      <a:pt x="1002" y="3285"/>
                    </a:lnTo>
                    <a:lnTo>
                      <a:pt x="998" y="3332"/>
                    </a:lnTo>
                    <a:lnTo>
                      <a:pt x="998" y="3378"/>
                    </a:lnTo>
                    <a:lnTo>
                      <a:pt x="1001" y="3434"/>
                    </a:lnTo>
                    <a:lnTo>
                      <a:pt x="1029" y="3498"/>
                    </a:lnTo>
                    <a:lnTo>
                      <a:pt x="1041" y="3578"/>
                    </a:lnTo>
                    <a:lnTo>
                      <a:pt x="1052" y="3676"/>
                    </a:lnTo>
                    <a:lnTo>
                      <a:pt x="1061" y="3737"/>
                    </a:lnTo>
                    <a:lnTo>
                      <a:pt x="1058" y="3783"/>
                    </a:lnTo>
                    <a:lnTo>
                      <a:pt x="1050" y="3825"/>
                    </a:lnTo>
                    <a:lnTo>
                      <a:pt x="1036" y="3855"/>
                    </a:lnTo>
                    <a:lnTo>
                      <a:pt x="1026" y="3882"/>
                    </a:lnTo>
                    <a:lnTo>
                      <a:pt x="1027" y="3907"/>
                    </a:lnTo>
                    <a:lnTo>
                      <a:pt x="1030" y="3947"/>
                    </a:lnTo>
                    <a:lnTo>
                      <a:pt x="1019" y="3972"/>
                    </a:lnTo>
                    <a:lnTo>
                      <a:pt x="1013" y="4008"/>
                    </a:lnTo>
                    <a:lnTo>
                      <a:pt x="1005" y="4034"/>
                    </a:lnTo>
                    <a:lnTo>
                      <a:pt x="998" y="4061"/>
                    </a:lnTo>
                    <a:lnTo>
                      <a:pt x="994" y="4076"/>
                    </a:lnTo>
                    <a:lnTo>
                      <a:pt x="994" y="4090"/>
                    </a:lnTo>
                    <a:lnTo>
                      <a:pt x="999" y="4103"/>
                    </a:lnTo>
                    <a:lnTo>
                      <a:pt x="1008" y="4112"/>
                    </a:lnTo>
                    <a:lnTo>
                      <a:pt x="1021" y="4120"/>
                    </a:lnTo>
                    <a:lnTo>
                      <a:pt x="1032" y="4123"/>
                    </a:lnTo>
                    <a:lnTo>
                      <a:pt x="1047" y="4123"/>
                    </a:lnTo>
                    <a:lnTo>
                      <a:pt x="1063" y="4120"/>
                    </a:lnTo>
                    <a:lnTo>
                      <a:pt x="1085" y="4109"/>
                    </a:lnTo>
                    <a:lnTo>
                      <a:pt x="1103" y="4123"/>
                    </a:lnTo>
                    <a:lnTo>
                      <a:pt x="1156" y="4123"/>
                    </a:lnTo>
                    <a:lnTo>
                      <a:pt x="1190" y="4120"/>
                    </a:lnTo>
                    <a:lnTo>
                      <a:pt x="1218" y="4111"/>
                    </a:lnTo>
                    <a:lnTo>
                      <a:pt x="1246" y="4101"/>
                    </a:lnTo>
                    <a:lnTo>
                      <a:pt x="1273" y="4097"/>
                    </a:lnTo>
                    <a:lnTo>
                      <a:pt x="1288" y="4089"/>
                    </a:lnTo>
                    <a:lnTo>
                      <a:pt x="1295" y="4078"/>
                    </a:lnTo>
                    <a:lnTo>
                      <a:pt x="1296" y="4062"/>
                    </a:lnTo>
                    <a:lnTo>
                      <a:pt x="1288" y="4056"/>
                    </a:lnTo>
                    <a:lnTo>
                      <a:pt x="1274" y="4031"/>
                    </a:lnTo>
                    <a:lnTo>
                      <a:pt x="1264" y="4000"/>
                    </a:lnTo>
                    <a:lnTo>
                      <a:pt x="1246" y="3980"/>
                    </a:lnTo>
                    <a:lnTo>
                      <a:pt x="1234" y="3972"/>
                    </a:lnTo>
                    <a:lnTo>
                      <a:pt x="1222" y="3956"/>
                    </a:lnTo>
                    <a:lnTo>
                      <a:pt x="1217" y="3941"/>
                    </a:lnTo>
                    <a:lnTo>
                      <a:pt x="1214" y="3917"/>
                    </a:lnTo>
                    <a:lnTo>
                      <a:pt x="1217" y="3902"/>
                    </a:lnTo>
                    <a:lnTo>
                      <a:pt x="1214" y="3889"/>
                    </a:lnTo>
                    <a:lnTo>
                      <a:pt x="1206" y="3864"/>
                    </a:lnTo>
                    <a:lnTo>
                      <a:pt x="1194" y="3840"/>
                    </a:lnTo>
                    <a:lnTo>
                      <a:pt x="1190" y="3808"/>
                    </a:lnTo>
                    <a:lnTo>
                      <a:pt x="1198" y="3766"/>
                    </a:lnTo>
                    <a:lnTo>
                      <a:pt x="1209" y="3709"/>
                    </a:lnTo>
                    <a:lnTo>
                      <a:pt x="1225" y="3637"/>
                    </a:lnTo>
                    <a:lnTo>
                      <a:pt x="1256" y="3536"/>
                    </a:lnTo>
                    <a:lnTo>
                      <a:pt x="1282" y="3456"/>
                    </a:lnTo>
                    <a:lnTo>
                      <a:pt x="1309" y="3369"/>
                    </a:lnTo>
                    <a:lnTo>
                      <a:pt x="1326" y="3300"/>
                    </a:lnTo>
                    <a:lnTo>
                      <a:pt x="1326" y="3240"/>
                    </a:lnTo>
                    <a:lnTo>
                      <a:pt x="1326" y="3187"/>
                    </a:lnTo>
                    <a:lnTo>
                      <a:pt x="1321" y="3140"/>
                    </a:lnTo>
                    <a:lnTo>
                      <a:pt x="1315" y="3093"/>
                    </a:lnTo>
                    <a:lnTo>
                      <a:pt x="1307" y="3045"/>
                    </a:lnTo>
                    <a:lnTo>
                      <a:pt x="1293" y="2992"/>
                    </a:lnTo>
                    <a:lnTo>
                      <a:pt x="1282" y="2950"/>
                    </a:lnTo>
                    <a:lnTo>
                      <a:pt x="1278" y="2923"/>
                    </a:lnTo>
                    <a:lnTo>
                      <a:pt x="1271" y="2850"/>
                    </a:lnTo>
                    <a:lnTo>
                      <a:pt x="1274" y="2799"/>
                    </a:lnTo>
                    <a:lnTo>
                      <a:pt x="1271" y="2755"/>
                    </a:lnTo>
                    <a:lnTo>
                      <a:pt x="1274" y="2693"/>
                    </a:lnTo>
                    <a:lnTo>
                      <a:pt x="1290" y="2665"/>
                    </a:lnTo>
                    <a:lnTo>
                      <a:pt x="1307" y="2621"/>
                    </a:lnTo>
                    <a:lnTo>
                      <a:pt x="1321" y="2590"/>
                    </a:lnTo>
                    <a:lnTo>
                      <a:pt x="1340" y="2506"/>
                    </a:lnTo>
                    <a:lnTo>
                      <a:pt x="1358" y="2431"/>
                    </a:lnTo>
                    <a:lnTo>
                      <a:pt x="1374" y="2344"/>
                    </a:lnTo>
                    <a:lnTo>
                      <a:pt x="1391" y="2256"/>
                    </a:lnTo>
                    <a:lnTo>
                      <a:pt x="1400" y="2140"/>
                    </a:lnTo>
                    <a:lnTo>
                      <a:pt x="1414" y="2052"/>
                    </a:lnTo>
                    <a:lnTo>
                      <a:pt x="1422" y="1998"/>
                    </a:lnTo>
                    <a:lnTo>
                      <a:pt x="1424" y="1957"/>
                    </a:lnTo>
                    <a:lnTo>
                      <a:pt x="1425" y="1915"/>
                    </a:lnTo>
                    <a:lnTo>
                      <a:pt x="1424" y="1881"/>
                    </a:lnTo>
                    <a:lnTo>
                      <a:pt x="1422" y="1831"/>
                    </a:lnTo>
                    <a:lnTo>
                      <a:pt x="1416" y="1773"/>
                    </a:lnTo>
                    <a:lnTo>
                      <a:pt x="1408" y="1727"/>
                    </a:lnTo>
                    <a:lnTo>
                      <a:pt x="1399" y="1688"/>
                    </a:lnTo>
                    <a:lnTo>
                      <a:pt x="1393" y="1638"/>
                    </a:lnTo>
                    <a:lnTo>
                      <a:pt x="1386" y="1604"/>
                    </a:lnTo>
                    <a:lnTo>
                      <a:pt x="1380" y="1580"/>
                    </a:lnTo>
                    <a:lnTo>
                      <a:pt x="1371" y="1558"/>
                    </a:lnTo>
                    <a:lnTo>
                      <a:pt x="1354" y="1526"/>
                    </a:lnTo>
                    <a:lnTo>
                      <a:pt x="1343" y="1499"/>
                    </a:lnTo>
                    <a:lnTo>
                      <a:pt x="1351" y="1466"/>
                    </a:lnTo>
                    <a:lnTo>
                      <a:pt x="1351" y="1446"/>
                    </a:lnTo>
                    <a:lnTo>
                      <a:pt x="1349" y="1420"/>
                    </a:lnTo>
                    <a:lnTo>
                      <a:pt x="1344" y="1403"/>
                    </a:lnTo>
                    <a:lnTo>
                      <a:pt x="1335" y="1381"/>
                    </a:lnTo>
                    <a:lnTo>
                      <a:pt x="1324" y="1356"/>
                    </a:lnTo>
                    <a:lnTo>
                      <a:pt x="1318" y="1337"/>
                    </a:lnTo>
                    <a:lnTo>
                      <a:pt x="1318" y="1304"/>
                    </a:lnTo>
                    <a:lnTo>
                      <a:pt x="1318" y="1281"/>
                    </a:lnTo>
                    <a:lnTo>
                      <a:pt x="1313" y="1262"/>
                    </a:lnTo>
                    <a:lnTo>
                      <a:pt x="1313" y="1248"/>
                    </a:lnTo>
                    <a:lnTo>
                      <a:pt x="1324" y="1223"/>
                    </a:lnTo>
                    <a:lnTo>
                      <a:pt x="1340" y="1189"/>
                    </a:lnTo>
                    <a:lnTo>
                      <a:pt x="1355" y="1161"/>
                    </a:lnTo>
                    <a:lnTo>
                      <a:pt x="1363" y="1146"/>
                    </a:lnTo>
                    <a:lnTo>
                      <a:pt x="1376" y="1110"/>
                    </a:lnTo>
                    <a:lnTo>
                      <a:pt x="1391" y="1075"/>
                    </a:lnTo>
                    <a:lnTo>
                      <a:pt x="1399" y="1057"/>
                    </a:lnTo>
                    <a:lnTo>
                      <a:pt x="1408" y="1033"/>
                    </a:lnTo>
                    <a:lnTo>
                      <a:pt x="1418" y="1002"/>
                    </a:lnTo>
                    <a:lnTo>
                      <a:pt x="1427" y="968"/>
                    </a:lnTo>
                    <a:lnTo>
                      <a:pt x="1432" y="945"/>
                    </a:lnTo>
                    <a:lnTo>
                      <a:pt x="1436" y="920"/>
                    </a:lnTo>
                    <a:lnTo>
                      <a:pt x="1441" y="904"/>
                    </a:lnTo>
                    <a:lnTo>
                      <a:pt x="1447" y="943"/>
                    </a:lnTo>
                    <a:lnTo>
                      <a:pt x="1449" y="965"/>
                    </a:lnTo>
                    <a:lnTo>
                      <a:pt x="1450" y="987"/>
                    </a:lnTo>
                    <a:lnTo>
                      <a:pt x="1453" y="1007"/>
                    </a:lnTo>
                    <a:lnTo>
                      <a:pt x="1456" y="1022"/>
                    </a:lnTo>
                    <a:lnTo>
                      <a:pt x="1463" y="1040"/>
                    </a:lnTo>
                    <a:lnTo>
                      <a:pt x="1474" y="1058"/>
                    </a:lnTo>
                    <a:lnTo>
                      <a:pt x="1488" y="1077"/>
                    </a:lnTo>
                    <a:lnTo>
                      <a:pt x="1503" y="1093"/>
                    </a:lnTo>
                    <a:lnTo>
                      <a:pt x="1506" y="1114"/>
                    </a:lnTo>
                    <a:lnTo>
                      <a:pt x="1508" y="1125"/>
                    </a:lnTo>
                    <a:lnTo>
                      <a:pt x="1514" y="1135"/>
                    </a:lnTo>
                    <a:lnTo>
                      <a:pt x="1520" y="1146"/>
                    </a:lnTo>
                    <a:lnTo>
                      <a:pt x="1539" y="1174"/>
                    </a:lnTo>
                    <a:lnTo>
                      <a:pt x="1536" y="1209"/>
                    </a:lnTo>
                    <a:lnTo>
                      <a:pt x="1536" y="1236"/>
                    </a:lnTo>
                    <a:lnTo>
                      <a:pt x="1536" y="1270"/>
                    </a:lnTo>
                    <a:lnTo>
                      <a:pt x="1536" y="1322"/>
                    </a:lnTo>
                    <a:lnTo>
                      <a:pt x="1536" y="1343"/>
                    </a:lnTo>
                    <a:lnTo>
                      <a:pt x="1539" y="1364"/>
                    </a:lnTo>
                    <a:lnTo>
                      <a:pt x="1542" y="1389"/>
                    </a:lnTo>
                    <a:lnTo>
                      <a:pt x="1548" y="1409"/>
                    </a:lnTo>
                    <a:lnTo>
                      <a:pt x="1556" y="1435"/>
                    </a:lnTo>
                    <a:lnTo>
                      <a:pt x="1562" y="1456"/>
                    </a:lnTo>
                    <a:lnTo>
                      <a:pt x="1579" y="1490"/>
                    </a:lnTo>
                    <a:lnTo>
                      <a:pt x="1618" y="1560"/>
                    </a:lnTo>
                    <a:lnTo>
                      <a:pt x="1649" y="1618"/>
                    </a:lnTo>
                    <a:lnTo>
                      <a:pt x="1665" y="1647"/>
                    </a:lnTo>
                    <a:lnTo>
                      <a:pt x="1676" y="1677"/>
                    </a:lnTo>
                    <a:lnTo>
                      <a:pt x="1687" y="1705"/>
                    </a:lnTo>
                    <a:lnTo>
                      <a:pt x="1694" y="1730"/>
                    </a:lnTo>
                    <a:lnTo>
                      <a:pt x="1713" y="1789"/>
                    </a:lnTo>
                    <a:lnTo>
                      <a:pt x="1722" y="1825"/>
                    </a:lnTo>
                    <a:lnTo>
                      <a:pt x="1724" y="1878"/>
                    </a:lnTo>
                    <a:lnTo>
                      <a:pt x="1713" y="1912"/>
                    </a:lnTo>
                    <a:lnTo>
                      <a:pt x="1698" y="1921"/>
                    </a:lnTo>
                    <a:lnTo>
                      <a:pt x="1671" y="1962"/>
                    </a:lnTo>
                    <a:lnTo>
                      <a:pt x="1656" y="1988"/>
                    </a:lnTo>
                    <a:lnTo>
                      <a:pt x="1648" y="2045"/>
                    </a:lnTo>
                    <a:lnTo>
                      <a:pt x="1638" y="2065"/>
                    </a:lnTo>
                    <a:lnTo>
                      <a:pt x="1620" y="2088"/>
                    </a:lnTo>
                    <a:lnTo>
                      <a:pt x="1610" y="2104"/>
                    </a:lnTo>
                    <a:lnTo>
                      <a:pt x="1604" y="2119"/>
                    </a:lnTo>
                    <a:lnTo>
                      <a:pt x="1601" y="2132"/>
                    </a:lnTo>
                    <a:lnTo>
                      <a:pt x="1600" y="2143"/>
                    </a:lnTo>
                    <a:lnTo>
                      <a:pt x="1600" y="2154"/>
                    </a:lnTo>
                    <a:lnTo>
                      <a:pt x="1601" y="2161"/>
                    </a:lnTo>
                    <a:lnTo>
                      <a:pt x="1606" y="2169"/>
                    </a:lnTo>
                    <a:lnTo>
                      <a:pt x="1612" y="2174"/>
                    </a:lnTo>
                    <a:lnTo>
                      <a:pt x="1624" y="2175"/>
                    </a:lnTo>
                    <a:lnTo>
                      <a:pt x="1634" y="2175"/>
                    </a:lnTo>
                    <a:lnTo>
                      <a:pt x="1643" y="2174"/>
                    </a:lnTo>
                    <a:lnTo>
                      <a:pt x="1656" y="2169"/>
                    </a:lnTo>
                    <a:lnTo>
                      <a:pt x="1665" y="2157"/>
                    </a:lnTo>
                    <a:lnTo>
                      <a:pt x="1674" y="2136"/>
                    </a:lnTo>
                    <a:lnTo>
                      <a:pt x="1685" y="2110"/>
                    </a:lnTo>
                    <a:lnTo>
                      <a:pt x="1712" y="2079"/>
                    </a:lnTo>
                    <a:lnTo>
                      <a:pt x="1727" y="2076"/>
                    </a:lnTo>
                    <a:lnTo>
                      <a:pt x="1726" y="2101"/>
                    </a:lnTo>
                    <a:lnTo>
                      <a:pt x="1722" y="2130"/>
                    </a:lnTo>
                    <a:lnTo>
                      <a:pt x="1718" y="2160"/>
                    </a:lnTo>
                    <a:lnTo>
                      <a:pt x="1705" y="2179"/>
                    </a:lnTo>
                    <a:lnTo>
                      <a:pt x="1688" y="2193"/>
                    </a:lnTo>
                    <a:lnTo>
                      <a:pt x="1659" y="2207"/>
                    </a:lnTo>
                    <a:lnTo>
                      <a:pt x="1645" y="2210"/>
                    </a:lnTo>
                    <a:lnTo>
                      <a:pt x="1640" y="2217"/>
                    </a:lnTo>
                    <a:lnTo>
                      <a:pt x="1640" y="2228"/>
                    </a:lnTo>
                    <a:lnTo>
                      <a:pt x="1646" y="2235"/>
                    </a:lnTo>
                    <a:lnTo>
                      <a:pt x="1635" y="2239"/>
                    </a:lnTo>
                    <a:lnTo>
                      <a:pt x="1628" y="2247"/>
                    </a:lnTo>
                    <a:lnTo>
                      <a:pt x="1623" y="2253"/>
                    </a:lnTo>
                    <a:lnTo>
                      <a:pt x="1623" y="2263"/>
                    </a:lnTo>
                    <a:lnTo>
                      <a:pt x="1628" y="2270"/>
                    </a:lnTo>
                    <a:lnTo>
                      <a:pt x="1643" y="2278"/>
                    </a:lnTo>
                    <a:lnTo>
                      <a:pt x="1663" y="2299"/>
                    </a:lnTo>
                    <a:lnTo>
                      <a:pt x="1693" y="2303"/>
                    </a:lnTo>
                    <a:lnTo>
                      <a:pt x="1721" y="2299"/>
                    </a:lnTo>
                    <a:lnTo>
                      <a:pt x="1763" y="2277"/>
                    </a:lnTo>
                    <a:lnTo>
                      <a:pt x="1811" y="2235"/>
                    </a:lnTo>
                    <a:lnTo>
                      <a:pt x="1838" y="2180"/>
                    </a:lnTo>
                    <a:lnTo>
                      <a:pt x="1852" y="2141"/>
                    </a:lnTo>
                    <a:lnTo>
                      <a:pt x="1866" y="2094"/>
                    </a:lnTo>
                    <a:lnTo>
                      <a:pt x="1861" y="2052"/>
                    </a:lnTo>
                    <a:lnTo>
                      <a:pt x="1850" y="1993"/>
                    </a:lnTo>
                    <a:lnTo>
                      <a:pt x="1841" y="1935"/>
                    </a:lnTo>
                    <a:lnTo>
                      <a:pt x="1845" y="1925"/>
                    </a:lnTo>
                    <a:lnTo>
                      <a:pt x="1848" y="1906"/>
                    </a:lnTo>
                    <a:lnTo>
                      <a:pt x="1850" y="1890"/>
                    </a:lnTo>
                    <a:lnTo>
                      <a:pt x="1852" y="1865"/>
                    </a:lnTo>
                    <a:lnTo>
                      <a:pt x="1850" y="1828"/>
                    </a:lnTo>
                    <a:lnTo>
                      <a:pt x="1847" y="1787"/>
                    </a:lnTo>
                    <a:lnTo>
                      <a:pt x="1844" y="1697"/>
                    </a:lnTo>
                    <a:lnTo>
                      <a:pt x="1842" y="1647"/>
                    </a:lnTo>
                    <a:lnTo>
                      <a:pt x="1839" y="1600"/>
                    </a:lnTo>
                    <a:lnTo>
                      <a:pt x="1833" y="1495"/>
                    </a:lnTo>
                    <a:lnTo>
                      <a:pt x="1827" y="1412"/>
                    </a:lnTo>
                    <a:lnTo>
                      <a:pt x="1820" y="1361"/>
                    </a:lnTo>
                    <a:lnTo>
                      <a:pt x="1817" y="1325"/>
                    </a:lnTo>
                    <a:lnTo>
                      <a:pt x="1813" y="1300"/>
                    </a:lnTo>
                    <a:lnTo>
                      <a:pt x="1803" y="1273"/>
                    </a:lnTo>
                    <a:lnTo>
                      <a:pt x="1797" y="1253"/>
                    </a:lnTo>
                    <a:lnTo>
                      <a:pt x="1794" y="1234"/>
                    </a:lnTo>
                    <a:lnTo>
                      <a:pt x="1778" y="1203"/>
                    </a:lnTo>
                    <a:lnTo>
                      <a:pt x="1769" y="1181"/>
                    </a:lnTo>
                    <a:lnTo>
                      <a:pt x="1761" y="1161"/>
                    </a:lnTo>
                    <a:lnTo>
                      <a:pt x="1749" y="1144"/>
                    </a:lnTo>
                    <a:lnTo>
                      <a:pt x="1736" y="1125"/>
                    </a:lnTo>
                    <a:lnTo>
                      <a:pt x="1727" y="1114"/>
                    </a:lnTo>
                    <a:lnTo>
                      <a:pt x="1730" y="1086"/>
                    </a:lnTo>
                    <a:lnTo>
                      <a:pt x="1732" y="1061"/>
                    </a:lnTo>
                    <a:lnTo>
                      <a:pt x="1733" y="1035"/>
                    </a:lnTo>
                    <a:lnTo>
                      <a:pt x="1735" y="1010"/>
                    </a:lnTo>
                    <a:lnTo>
                      <a:pt x="1733" y="982"/>
                    </a:lnTo>
                    <a:lnTo>
                      <a:pt x="1729" y="948"/>
                    </a:lnTo>
                    <a:lnTo>
                      <a:pt x="1727" y="920"/>
                    </a:lnTo>
                    <a:lnTo>
                      <a:pt x="1724" y="893"/>
                    </a:lnTo>
                    <a:lnTo>
                      <a:pt x="1719" y="865"/>
                    </a:lnTo>
                    <a:lnTo>
                      <a:pt x="1715" y="842"/>
                    </a:lnTo>
                    <a:lnTo>
                      <a:pt x="1708" y="818"/>
                    </a:lnTo>
                    <a:lnTo>
                      <a:pt x="1704" y="795"/>
                    </a:lnTo>
                    <a:lnTo>
                      <a:pt x="1698" y="768"/>
                    </a:lnTo>
                    <a:lnTo>
                      <a:pt x="1691" y="747"/>
                    </a:lnTo>
                    <a:lnTo>
                      <a:pt x="1682" y="725"/>
                    </a:lnTo>
                    <a:lnTo>
                      <a:pt x="1671" y="698"/>
                    </a:lnTo>
                    <a:lnTo>
                      <a:pt x="1663" y="678"/>
                    </a:lnTo>
                    <a:lnTo>
                      <a:pt x="1659" y="661"/>
                    </a:lnTo>
                    <a:lnTo>
                      <a:pt x="1656" y="639"/>
                    </a:lnTo>
                    <a:lnTo>
                      <a:pt x="1663" y="595"/>
                    </a:lnTo>
                    <a:lnTo>
                      <a:pt x="1665" y="574"/>
                    </a:lnTo>
                    <a:lnTo>
                      <a:pt x="1665" y="560"/>
                    </a:lnTo>
                    <a:lnTo>
                      <a:pt x="1665" y="541"/>
                    </a:lnTo>
                    <a:lnTo>
                      <a:pt x="1659" y="507"/>
                    </a:lnTo>
                    <a:lnTo>
                      <a:pt x="1652" y="491"/>
                    </a:lnTo>
                    <a:lnTo>
                      <a:pt x="1645" y="466"/>
                    </a:lnTo>
                    <a:lnTo>
                      <a:pt x="1638" y="444"/>
                    </a:lnTo>
                    <a:lnTo>
                      <a:pt x="1631" y="426"/>
                    </a:lnTo>
                    <a:lnTo>
                      <a:pt x="1623" y="407"/>
                    </a:lnTo>
                    <a:lnTo>
                      <a:pt x="1609" y="390"/>
                    </a:lnTo>
                    <a:lnTo>
                      <a:pt x="1598" y="379"/>
                    </a:lnTo>
                    <a:lnTo>
                      <a:pt x="1584" y="366"/>
                    </a:lnTo>
                    <a:lnTo>
                      <a:pt x="1570" y="349"/>
                    </a:lnTo>
                    <a:lnTo>
                      <a:pt x="1558" y="331"/>
                    </a:lnTo>
                    <a:lnTo>
                      <a:pt x="1547" y="313"/>
                    </a:lnTo>
                    <a:lnTo>
                      <a:pt x="1523" y="299"/>
                    </a:lnTo>
                    <a:lnTo>
                      <a:pt x="1497" y="282"/>
                    </a:lnTo>
                    <a:lnTo>
                      <a:pt x="1458" y="275"/>
                    </a:lnTo>
                    <a:lnTo>
                      <a:pt x="1413" y="256"/>
                    </a:lnTo>
                    <a:lnTo>
                      <a:pt x="1377" y="236"/>
                    </a:lnTo>
                    <a:lnTo>
                      <a:pt x="1335" y="220"/>
                    </a:lnTo>
                    <a:lnTo>
                      <a:pt x="1285" y="198"/>
                    </a:lnTo>
                    <a:lnTo>
                      <a:pt x="1237" y="181"/>
                    </a:lnTo>
                    <a:lnTo>
                      <a:pt x="1217" y="173"/>
                    </a:lnTo>
                    <a:lnTo>
                      <a:pt x="1178" y="161"/>
                    </a:lnTo>
                    <a:lnTo>
                      <a:pt x="1150" y="155"/>
                    </a:lnTo>
                    <a:lnTo>
                      <a:pt x="1119" y="145"/>
                    </a:lnTo>
                    <a:lnTo>
                      <a:pt x="1102" y="112"/>
                    </a:lnTo>
                    <a:lnTo>
                      <a:pt x="1096" y="67"/>
                    </a:lnTo>
                    <a:lnTo>
                      <a:pt x="1100" y="11"/>
                    </a:lnTo>
                    <a:lnTo>
                      <a:pt x="929" y="0"/>
                    </a:lnTo>
                    <a:lnTo>
                      <a:pt x="763" y="13"/>
                    </a:lnTo>
                    <a:close/>
                  </a:path>
                </a:pathLst>
              </a:custGeom>
              <a:solidFill>
                <a:srgbClr val="FFDFBF"/>
              </a:solidFill>
              <a:ln w="7938">
                <a:solidFill>
                  <a:srgbClr val="000000"/>
                </a:solidFill>
                <a:prstDash val="solid"/>
                <a:round/>
                <a:headEnd/>
                <a:tailEnd/>
              </a:ln>
            </p:spPr>
            <p:txBody>
              <a:bodyPr/>
              <a:lstStyle/>
              <a:p>
                <a:endParaRPr lang="fr-FR"/>
              </a:p>
            </p:txBody>
          </p:sp>
          <p:grpSp>
            <p:nvGrpSpPr>
              <p:cNvPr id="188420" name="Group 4"/>
              <p:cNvGrpSpPr>
                <a:grpSpLocks/>
              </p:cNvGrpSpPr>
              <p:nvPr/>
            </p:nvGrpSpPr>
            <p:grpSpPr bwMode="auto">
              <a:xfrm>
                <a:off x="840" y="499"/>
                <a:ext cx="514" cy="535"/>
                <a:chOff x="1058" y="1634"/>
                <a:chExt cx="266" cy="365"/>
              </a:xfrm>
            </p:grpSpPr>
            <p:sp>
              <p:nvSpPr>
                <p:cNvPr id="188421" name="Freeform 5"/>
                <p:cNvSpPr>
                  <a:spLocks/>
                </p:cNvSpPr>
                <p:nvPr/>
              </p:nvSpPr>
              <p:spPr bwMode="auto">
                <a:xfrm>
                  <a:off x="1058" y="1634"/>
                  <a:ext cx="266" cy="363"/>
                </a:xfrm>
                <a:custGeom>
                  <a:avLst/>
                  <a:gdLst/>
                  <a:ahLst/>
                  <a:cxnLst>
                    <a:cxn ang="0">
                      <a:pos x="321" y="3"/>
                    </a:cxn>
                    <a:cxn ang="0">
                      <a:pos x="383" y="20"/>
                    </a:cxn>
                    <a:cxn ang="0">
                      <a:pos x="437" y="54"/>
                    </a:cxn>
                    <a:cxn ang="0">
                      <a:pos x="475" y="96"/>
                    </a:cxn>
                    <a:cxn ang="0">
                      <a:pos x="498" y="146"/>
                    </a:cxn>
                    <a:cxn ang="0">
                      <a:pos x="504" y="191"/>
                    </a:cxn>
                    <a:cxn ang="0">
                      <a:pos x="506" y="313"/>
                    </a:cxn>
                    <a:cxn ang="0">
                      <a:pos x="523" y="304"/>
                    </a:cxn>
                    <a:cxn ang="0">
                      <a:pos x="534" y="325"/>
                    </a:cxn>
                    <a:cxn ang="0">
                      <a:pos x="523" y="360"/>
                    </a:cxn>
                    <a:cxn ang="0">
                      <a:pos x="503" y="395"/>
                    </a:cxn>
                    <a:cxn ang="0">
                      <a:pos x="501" y="453"/>
                    </a:cxn>
                    <a:cxn ang="0">
                      <a:pos x="492" y="478"/>
                    </a:cxn>
                    <a:cxn ang="0">
                      <a:pos x="470" y="492"/>
                    </a:cxn>
                    <a:cxn ang="0">
                      <a:pos x="462" y="557"/>
                    </a:cxn>
                    <a:cxn ang="0">
                      <a:pos x="442" y="615"/>
                    </a:cxn>
                    <a:cxn ang="0">
                      <a:pos x="391" y="665"/>
                    </a:cxn>
                    <a:cxn ang="0">
                      <a:pos x="339" y="702"/>
                    </a:cxn>
                    <a:cxn ang="0">
                      <a:pos x="296" y="724"/>
                    </a:cxn>
                    <a:cxn ang="0">
                      <a:pos x="241" y="723"/>
                    </a:cxn>
                    <a:cxn ang="0">
                      <a:pos x="193" y="702"/>
                    </a:cxn>
                    <a:cxn ang="0">
                      <a:pos x="173" y="685"/>
                    </a:cxn>
                    <a:cxn ang="0">
                      <a:pos x="139" y="660"/>
                    </a:cxn>
                    <a:cxn ang="0">
                      <a:pos x="104" y="626"/>
                    </a:cxn>
                    <a:cxn ang="0">
                      <a:pos x="76" y="564"/>
                    </a:cxn>
                    <a:cxn ang="0">
                      <a:pos x="65" y="489"/>
                    </a:cxn>
                    <a:cxn ang="0">
                      <a:pos x="45" y="483"/>
                    </a:cxn>
                    <a:cxn ang="0">
                      <a:pos x="37" y="469"/>
                    </a:cxn>
                    <a:cxn ang="0">
                      <a:pos x="30" y="400"/>
                    </a:cxn>
                    <a:cxn ang="0">
                      <a:pos x="14" y="367"/>
                    </a:cxn>
                    <a:cxn ang="0">
                      <a:pos x="0" y="330"/>
                    </a:cxn>
                    <a:cxn ang="0">
                      <a:pos x="6" y="308"/>
                    </a:cxn>
                    <a:cxn ang="0">
                      <a:pos x="30" y="313"/>
                    </a:cxn>
                    <a:cxn ang="0">
                      <a:pos x="33" y="193"/>
                    </a:cxn>
                    <a:cxn ang="0">
                      <a:pos x="41" y="145"/>
                    </a:cxn>
                    <a:cxn ang="0">
                      <a:pos x="69" y="88"/>
                    </a:cxn>
                    <a:cxn ang="0">
                      <a:pos x="109" y="48"/>
                    </a:cxn>
                    <a:cxn ang="0">
                      <a:pos x="179" y="14"/>
                    </a:cxn>
                    <a:cxn ang="0">
                      <a:pos x="247" y="1"/>
                    </a:cxn>
                  </a:cxnLst>
                  <a:rect l="0" t="0" r="r" b="b"/>
                  <a:pathLst>
                    <a:path w="534" h="726">
                      <a:moveTo>
                        <a:pt x="279" y="0"/>
                      </a:moveTo>
                      <a:lnTo>
                        <a:pt x="321" y="3"/>
                      </a:lnTo>
                      <a:lnTo>
                        <a:pt x="355" y="9"/>
                      </a:lnTo>
                      <a:lnTo>
                        <a:pt x="383" y="20"/>
                      </a:lnTo>
                      <a:lnTo>
                        <a:pt x="409" y="34"/>
                      </a:lnTo>
                      <a:lnTo>
                        <a:pt x="437" y="54"/>
                      </a:lnTo>
                      <a:lnTo>
                        <a:pt x="457" y="73"/>
                      </a:lnTo>
                      <a:lnTo>
                        <a:pt x="475" y="96"/>
                      </a:lnTo>
                      <a:lnTo>
                        <a:pt x="487" y="118"/>
                      </a:lnTo>
                      <a:lnTo>
                        <a:pt x="498" y="146"/>
                      </a:lnTo>
                      <a:lnTo>
                        <a:pt x="503" y="166"/>
                      </a:lnTo>
                      <a:lnTo>
                        <a:pt x="504" y="191"/>
                      </a:lnTo>
                      <a:lnTo>
                        <a:pt x="506" y="219"/>
                      </a:lnTo>
                      <a:lnTo>
                        <a:pt x="506" y="313"/>
                      </a:lnTo>
                      <a:lnTo>
                        <a:pt x="512" y="304"/>
                      </a:lnTo>
                      <a:lnTo>
                        <a:pt x="523" y="304"/>
                      </a:lnTo>
                      <a:lnTo>
                        <a:pt x="529" y="308"/>
                      </a:lnTo>
                      <a:lnTo>
                        <a:pt x="534" y="325"/>
                      </a:lnTo>
                      <a:lnTo>
                        <a:pt x="531" y="346"/>
                      </a:lnTo>
                      <a:lnTo>
                        <a:pt x="523" y="360"/>
                      </a:lnTo>
                      <a:lnTo>
                        <a:pt x="509" y="383"/>
                      </a:lnTo>
                      <a:lnTo>
                        <a:pt x="503" y="395"/>
                      </a:lnTo>
                      <a:lnTo>
                        <a:pt x="501" y="413"/>
                      </a:lnTo>
                      <a:lnTo>
                        <a:pt x="501" y="453"/>
                      </a:lnTo>
                      <a:lnTo>
                        <a:pt x="498" y="469"/>
                      </a:lnTo>
                      <a:lnTo>
                        <a:pt x="492" y="478"/>
                      </a:lnTo>
                      <a:lnTo>
                        <a:pt x="484" y="486"/>
                      </a:lnTo>
                      <a:lnTo>
                        <a:pt x="470" y="492"/>
                      </a:lnTo>
                      <a:lnTo>
                        <a:pt x="468" y="522"/>
                      </a:lnTo>
                      <a:lnTo>
                        <a:pt x="462" y="557"/>
                      </a:lnTo>
                      <a:lnTo>
                        <a:pt x="453" y="589"/>
                      </a:lnTo>
                      <a:lnTo>
                        <a:pt x="442" y="615"/>
                      </a:lnTo>
                      <a:lnTo>
                        <a:pt x="423" y="639"/>
                      </a:lnTo>
                      <a:lnTo>
                        <a:pt x="391" y="665"/>
                      </a:lnTo>
                      <a:lnTo>
                        <a:pt x="370" y="681"/>
                      </a:lnTo>
                      <a:lnTo>
                        <a:pt x="339" y="702"/>
                      </a:lnTo>
                      <a:lnTo>
                        <a:pt x="311" y="718"/>
                      </a:lnTo>
                      <a:lnTo>
                        <a:pt x="296" y="724"/>
                      </a:lnTo>
                      <a:lnTo>
                        <a:pt x="271" y="726"/>
                      </a:lnTo>
                      <a:lnTo>
                        <a:pt x="241" y="723"/>
                      </a:lnTo>
                      <a:lnTo>
                        <a:pt x="216" y="715"/>
                      </a:lnTo>
                      <a:lnTo>
                        <a:pt x="193" y="702"/>
                      </a:lnTo>
                      <a:lnTo>
                        <a:pt x="182" y="693"/>
                      </a:lnTo>
                      <a:lnTo>
                        <a:pt x="173" y="685"/>
                      </a:lnTo>
                      <a:lnTo>
                        <a:pt x="156" y="673"/>
                      </a:lnTo>
                      <a:lnTo>
                        <a:pt x="139" y="660"/>
                      </a:lnTo>
                      <a:lnTo>
                        <a:pt x="118" y="645"/>
                      </a:lnTo>
                      <a:lnTo>
                        <a:pt x="104" y="626"/>
                      </a:lnTo>
                      <a:lnTo>
                        <a:pt x="87" y="596"/>
                      </a:lnTo>
                      <a:lnTo>
                        <a:pt x="76" y="564"/>
                      </a:lnTo>
                      <a:lnTo>
                        <a:pt x="69" y="526"/>
                      </a:lnTo>
                      <a:lnTo>
                        <a:pt x="65" y="489"/>
                      </a:lnTo>
                      <a:lnTo>
                        <a:pt x="55" y="487"/>
                      </a:lnTo>
                      <a:lnTo>
                        <a:pt x="45" y="483"/>
                      </a:lnTo>
                      <a:lnTo>
                        <a:pt x="41" y="478"/>
                      </a:lnTo>
                      <a:lnTo>
                        <a:pt x="37" y="469"/>
                      </a:lnTo>
                      <a:lnTo>
                        <a:pt x="34" y="455"/>
                      </a:lnTo>
                      <a:lnTo>
                        <a:pt x="30" y="400"/>
                      </a:lnTo>
                      <a:lnTo>
                        <a:pt x="20" y="385"/>
                      </a:lnTo>
                      <a:lnTo>
                        <a:pt x="14" y="367"/>
                      </a:lnTo>
                      <a:lnTo>
                        <a:pt x="3" y="344"/>
                      </a:lnTo>
                      <a:lnTo>
                        <a:pt x="0" y="330"/>
                      </a:lnTo>
                      <a:lnTo>
                        <a:pt x="2" y="318"/>
                      </a:lnTo>
                      <a:lnTo>
                        <a:pt x="6" y="308"/>
                      </a:lnTo>
                      <a:lnTo>
                        <a:pt x="17" y="307"/>
                      </a:lnTo>
                      <a:lnTo>
                        <a:pt x="30" y="313"/>
                      </a:lnTo>
                      <a:lnTo>
                        <a:pt x="30" y="224"/>
                      </a:lnTo>
                      <a:lnTo>
                        <a:pt x="33" y="193"/>
                      </a:lnTo>
                      <a:lnTo>
                        <a:pt x="36" y="166"/>
                      </a:lnTo>
                      <a:lnTo>
                        <a:pt x="41" y="145"/>
                      </a:lnTo>
                      <a:lnTo>
                        <a:pt x="51" y="117"/>
                      </a:lnTo>
                      <a:lnTo>
                        <a:pt x="69" y="88"/>
                      </a:lnTo>
                      <a:lnTo>
                        <a:pt x="84" y="70"/>
                      </a:lnTo>
                      <a:lnTo>
                        <a:pt x="109" y="48"/>
                      </a:lnTo>
                      <a:lnTo>
                        <a:pt x="145" y="26"/>
                      </a:lnTo>
                      <a:lnTo>
                        <a:pt x="179" y="14"/>
                      </a:lnTo>
                      <a:lnTo>
                        <a:pt x="215" y="6"/>
                      </a:lnTo>
                      <a:lnTo>
                        <a:pt x="247" y="1"/>
                      </a:lnTo>
                      <a:lnTo>
                        <a:pt x="279" y="0"/>
                      </a:lnTo>
                      <a:close/>
                    </a:path>
                  </a:pathLst>
                </a:custGeom>
                <a:solidFill>
                  <a:srgbClr val="FFDFBF"/>
                </a:solidFill>
                <a:ln w="9525">
                  <a:noFill/>
                  <a:round/>
                  <a:headEnd/>
                  <a:tailEnd/>
                </a:ln>
              </p:spPr>
              <p:txBody>
                <a:bodyPr/>
                <a:lstStyle/>
                <a:p>
                  <a:endParaRPr lang="fr-FR"/>
                </a:p>
              </p:txBody>
            </p:sp>
            <p:sp>
              <p:nvSpPr>
                <p:cNvPr id="188422" name="Freeform 6"/>
                <p:cNvSpPr>
                  <a:spLocks/>
                </p:cNvSpPr>
                <p:nvPr/>
              </p:nvSpPr>
              <p:spPr bwMode="auto">
                <a:xfrm>
                  <a:off x="1058" y="1636"/>
                  <a:ext cx="266" cy="363"/>
                </a:xfrm>
                <a:custGeom>
                  <a:avLst/>
                  <a:gdLst/>
                  <a:ahLst/>
                  <a:cxnLst>
                    <a:cxn ang="0">
                      <a:pos x="321" y="3"/>
                    </a:cxn>
                    <a:cxn ang="0">
                      <a:pos x="383" y="20"/>
                    </a:cxn>
                    <a:cxn ang="0">
                      <a:pos x="437" y="54"/>
                    </a:cxn>
                    <a:cxn ang="0">
                      <a:pos x="475" y="96"/>
                    </a:cxn>
                    <a:cxn ang="0">
                      <a:pos x="498" y="146"/>
                    </a:cxn>
                    <a:cxn ang="0">
                      <a:pos x="504" y="191"/>
                    </a:cxn>
                    <a:cxn ang="0">
                      <a:pos x="506" y="313"/>
                    </a:cxn>
                    <a:cxn ang="0">
                      <a:pos x="523" y="304"/>
                    </a:cxn>
                    <a:cxn ang="0">
                      <a:pos x="534" y="325"/>
                    </a:cxn>
                    <a:cxn ang="0">
                      <a:pos x="523" y="360"/>
                    </a:cxn>
                    <a:cxn ang="0">
                      <a:pos x="503" y="396"/>
                    </a:cxn>
                    <a:cxn ang="0">
                      <a:pos x="501" y="453"/>
                    </a:cxn>
                    <a:cxn ang="0">
                      <a:pos x="492" y="478"/>
                    </a:cxn>
                    <a:cxn ang="0">
                      <a:pos x="470" y="492"/>
                    </a:cxn>
                    <a:cxn ang="0">
                      <a:pos x="462" y="558"/>
                    </a:cxn>
                    <a:cxn ang="0">
                      <a:pos x="442" y="615"/>
                    </a:cxn>
                    <a:cxn ang="0">
                      <a:pos x="391" y="665"/>
                    </a:cxn>
                    <a:cxn ang="0">
                      <a:pos x="339" y="703"/>
                    </a:cxn>
                    <a:cxn ang="0">
                      <a:pos x="296" y="724"/>
                    </a:cxn>
                    <a:cxn ang="0">
                      <a:pos x="241" y="723"/>
                    </a:cxn>
                    <a:cxn ang="0">
                      <a:pos x="193" y="703"/>
                    </a:cxn>
                    <a:cxn ang="0">
                      <a:pos x="173" y="685"/>
                    </a:cxn>
                    <a:cxn ang="0">
                      <a:pos x="139" y="660"/>
                    </a:cxn>
                    <a:cxn ang="0">
                      <a:pos x="104" y="626"/>
                    </a:cxn>
                    <a:cxn ang="0">
                      <a:pos x="76" y="564"/>
                    </a:cxn>
                    <a:cxn ang="0">
                      <a:pos x="65" y="489"/>
                    </a:cxn>
                    <a:cxn ang="0">
                      <a:pos x="45" y="483"/>
                    </a:cxn>
                    <a:cxn ang="0">
                      <a:pos x="37" y="469"/>
                    </a:cxn>
                    <a:cxn ang="0">
                      <a:pos x="30" y="400"/>
                    </a:cxn>
                    <a:cxn ang="0">
                      <a:pos x="14" y="368"/>
                    </a:cxn>
                    <a:cxn ang="0">
                      <a:pos x="0" y="330"/>
                    </a:cxn>
                    <a:cxn ang="0">
                      <a:pos x="6" y="308"/>
                    </a:cxn>
                    <a:cxn ang="0">
                      <a:pos x="30" y="313"/>
                    </a:cxn>
                    <a:cxn ang="0">
                      <a:pos x="33" y="193"/>
                    </a:cxn>
                    <a:cxn ang="0">
                      <a:pos x="41" y="145"/>
                    </a:cxn>
                    <a:cxn ang="0">
                      <a:pos x="69" y="89"/>
                    </a:cxn>
                    <a:cxn ang="0">
                      <a:pos x="109" y="48"/>
                    </a:cxn>
                    <a:cxn ang="0">
                      <a:pos x="179" y="14"/>
                    </a:cxn>
                    <a:cxn ang="0">
                      <a:pos x="247" y="1"/>
                    </a:cxn>
                  </a:cxnLst>
                  <a:rect l="0" t="0" r="r" b="b"/>
                  <a:pathLst>
                    <a:path w="534" h="726">
                      <a:moveTo>
                        <a:pt x="279" y="0"/>
                      </a:moveTo>
                      <a:lnTo>
                        <a:pt x="321" y="3"/>
                      </a:lnTo>
                      <a:lnTo>
                        <a:pt x="355" y="9"/>
                      </a:lnTo>
                      <a:lnTo>
                        <a:pt x="383" y="20"/>
                      </a:lnTo>
                      <a:lnTo>
                        <a:pt x="409" y="34"/>
                      </a:lnTo>
                      <a:lnTo>
                        <a:pt x="437" y="54"/>
                      </a:lnTo>
                      <a:lnTo>
                        <a:pt x="457" y="73"/>
                      </a:lnTo>
                      <a:lnTo>
                        <a:pt x="475" y="96"/>
                      </a:lnTo>
                      <a:lnTo>
                        <a:pt x="487" y="118"/>
                      </a:lnTo>
                      <a:lnTo>
                        <a:pt x="498" y="146"/>
                      </a:lnTo>
                      <a:lnTo>
                        <a:pt x="503" y="167"/>
                      </a:lnTo>
                      <a:lnTo>
                        <a:pt x="504" y="191"/>
                      </a:lnTo>
                      <a:lnTo>
                        <a:pt x="506" y="219"/>
                      </a:lnTo>
                      <a:lnTo>
                        <a:pt x="506" y="313"/>
                      </a:lnTo>
                      <a:lnTo>
                        <a:pt x="512" y="304"/>
                      </a:lnTo>
                      <a:lnTo>
                        <a:pt x="523" y="304"/>
                      </a:lnTo>
                      <a:lnTo>
                        <a:pt x="529" y="308"/>
                      </a:lnTo>
                      <a:lnTo>
                        <a:pt x="534" y="325"/>
                      </a:lnTo>
                      <a:lnTo>
                        <a:pt x="531" y="346"/>
                      </a:lnTo>
                      <a:lnTo>
                        <a:pt x="523" y="360"/>
                      </a:lnTo>
                      <a:lnTo>
                        <a:pt x="509" y="383"/>
                      </a:lnTo>
                      <a:lnTo>
                        <a:pt x="503" y="396"/>
                      </a:lnTo>
                      <a:lnTo>
                        <a:pt x="501" y="413"/>
                      </a:lnTo>
                      <a:lnTo>
                        <a:pt x="501" y="453"/>
                      </a:lnTo>
                      <a:lnTo>
                        <a:pt x="498" y="469"/>
                      </a:lnTo>
                      <a:lnTo>
                        <a:pt x="492" y="478"/>
                      </a:lnTo>
                      <a:lnTo>
                        <a:pt x="484" y="486"/>
                      </a:lnTo>
                      <a:lnTo>
                        <a:pt x="470" y="492"/>
                      </a:lnTo>
                      <a:lnTo>
                        <a:pt x="468" y="522"/>
                      </a:lnTo>
                      <a:lnTo>
                        <a:pt x="462" y="558"/>
                      </a:lnTo>
                      <a:lnTo>
                        <a:pt x="453" y="589"/>
                      </a:lnTo>
                      <a:lnTo>
                        <a:pt x="442" y="615"/>
                      </a:lnTo>
                      <a:lnTo>
                        <a:pt x="423" y="639"/>
                      </a:lnTo>
                      <a:lnTo>
                        <a:pt x="391" y="665"/>
                      </a:lnTo>
                      <a:lnTo>
                        <a:pt x="370" y="681"/>
                      </a:lnTo>
                      <a:lnTo>
                        <a:pt x="339" y="703"/>
                      </a:lnTo>
                      <a:lnTo>
                        <a:pt x="311" y="718"/>
                      </a:lnTo>
                      <a:lnTo>
                        <a:pt x="296" y="724"/>
                      </a:lnTo>
                      <a:lnTo>
                        <a:pt x="271" y="726"/>
                      </a:lnTo>
                      <a:lnTo>
                        <a:pt x="241" y="723"/>
                      </a:lnTo>
                      <a:lnTo>
                        <a:pt x="216" y="715"/>
                      </a:lnTo>
                      <a:lnTo>
                        <a:pt x="193" y="703"/>
                      </a:lnTo>
                      <a:lnTo>
                        <a:pt x="182" y="693"/>
                      </a:lnTo>
                      <a:lnTo>
                        <a:pt x="173" y="685"/>
                      </a:lnTo>
                      <a:lnTo>
                        <a:pt x="156" y="673"/>
                      </a:lnTo>
                      <a:lnTo>
                        <a:pt x="139" y="660"/>
                      </a:lnTo>
                      <a:lnTo>
                        <a:pt x="118" y="645"/>
                      </a:lnTo>
                      <a:lnTo>
                        <a:pt x="104" y="626"/>
                      </a:lnTo>
                      <a:lnTo>
                        <a:pt x="87" y="597"/>
                      </a:lnTo>
                      <a:lnTo>
                        <a:pt x="76" y="564"/>
                      </a:lnTo>
                      <a:lnTo>
                        <a:pt x="69" y="526"/>
                      </a:lnTo>
                      <a:lnTo>
                        <a:pt x="65" y="489"/>
                      </a:lnTo>
                      <a:lnTo>
                        <a:pt x="55" y="487"/>
                      </a:lnTo>
                      <a:lnTo>
                        <a:pt x="45" y="483"/>
                      </a:lnTo>
                      <a:lnTo>
                        <a:pt x="41" y="478"/>
                      </a:lnTo>
                      <a:lnTo>
                        <a:pt x="37" y="469"/>
                      </a:lnTo>
                      <a:lnTo>
                        <a:pt x="34" y="455"/>
                      </a:lnTo>
                      <a:lnTo>
                        <a:pt x="30" y="400"/>
                      </a:lnTo>
                      <a:lnTo>
                        <a:pt x="20" y="385"/>
                      </a:lnTo>
                      <a:lnTo>
                        <a:pt x="14" y="368"/>
                      </a:lnTo>
                      <a:lnTo>
                        <a:pt x="3" y="344"/>
                      </a:lnTo>
                      <a:lnTo>
                        <a:pt x="0" y="330"/>
                      </a:lnTo>
                      <a:lnTo>
                        <a:pt x="2" y="318"/>
                      </a:lnTo>
                      <a:lnTo>
                        <a:pt x="6" y="308"/>
                      </a:lnTo>
                      <a:lnTo>
                        <a:pt x="17" y="307"/>
                      </a:lnTo>
                      <a:lnTo>
                        <a:pt x="30" y="313"/>
                      </a:lnTo>
                      <a:lnTo>
                        <a:pt x="30" y="224"/>
                      </a:lnTo>
                      <a:lnTo>
                        <a:pt x="33" y="193"/>
                      </a:lnTo>
                      <a:lnTo>
                        <a:pt x="36" y="167"/>
                      </a:lnTo>
                      <a:lnTo>
                        <a:pt x="41" y="145"/>
                      </a:lnTo>
                      <a:lnTo>
                        <a:pt x="51" y="117"/>
                      </a:lnTo>
                      <a:lnTo>
                        <a:pt x="69" y="89"/>
                      </a:lnTo>
                      <a:lnTo>
                        <a:pt x="84" y="70"/>
                      </a:lnTo>
                      <a:lnTo>
                        <a:pt x="109" y="48"/>
                      </a:lnTo>
                      <a:lnTo>
                        <a:pt x="145" y="26"/>
                      </a:lnTo>
                      <a:lnTo>
                        <a:pt x="179" y="14"/>
                      </a:lnTo>
                      <a:lnTo>
                        <a:pt x="215" y="6"/>
                      </a:lnTo>
                      <a:lnTo>
                        <a:pt x="247" y="1"/>
                      </a:lnTo>
                      <a:lnTo>
                        <a:pt x="279" y="0"/>
                      </a:lnTo>
                    </a:path>
                  </a:pathLst>
                </a:custGeom>
                <a:noFill/>
                <a:ln w="7938">
                  <a:solidFill>
                    <a:srgbClr val="000000"/>
                  </a:solidFill>
                  <a:prstDash val="solid"/>
                  <a:round/>
                  <a:headEnd/>
                  <a:tailEnd/>
                </a:ln>
              </p:spPr>
              <p:txBody>
                <a:bodyPr/>
                <a:lstStyle/>
                <a:p>
                  <a:endParaRPr lang="fr-FR"/>
                </a:p>
              </p:txBody>
            </p:sp>
            <p:grpSp>
              <p:nvGrpSpPr>
                <p:cNvPr id="188423" name="Group 7"/>
                <p:cNvGrpSpPr>
                  <a:grpSpLocks/>
                </p:cNvGrpSpPr>
                <p:nvPr/>
              </p:nvGrpSpPr>
              <p:grpSpPr bwMode="auto">
                <a:xfrm>
                  <a:off x="1109" y="1775"/>
                  <a:ext cx="172" cy="174"/>
                  <a:chOff x="1109" y="1775"/>
                  <a:chExt cx="172" cy="174"/>
                </a:xfrm>
              </p:grpSpPr>
              <p:grpSp>
                <p:nvGrpSpPr>
                  <p:cNvPr id="188424" name="Group 8"/>
                  <p:cNvGrpSpPr>
                    <a:grpSpLocks/>
                  </p:cNvGrpSpPr>
                  <p:nvPr/>
                </p:nvGrpSpPr>
                <p:grpSpPr bwMode="auto">
                  <a:xfrm>
                    <a:off x="1109" y="1775"/>
                    <a:ext cx="172" cy="39"/>
                    <a:chOff x="1109" y="1775"/>
                    <a:chExt cx="172" cy="39"/>
                  </a:xfrm>
                </p:grpSpPr>
                <p:grpSp>
                  <p:nvGrpSpPr>
                    <p:cNvPr id="188425" name="Group 9"/>
                    <p:cNvGrpSpPr>
                      <a:grpSpLocks/>
                    </p:cNvGrpSpPr>
                    <p:nvPr/>
                  </p:nvGrpSpPr>
                  <p:grpSpPr bwMode="auto">
                    <a:xfrm>
                      <a:off x="1207" y="1775"/>
                      <a:ext cx="74" cy="39"/>
                      <a:chOff x="1207" y="1775"/>
                      <a:chExt cx="74" cy="39"/>
                    </a:xfrm>
                  </p:grpSpPr>
                  <p:sp>
                    <p:nvSpPr>
                      <p:cNvPr id="188426" name="Freeform 10"/>
                      <p:cNvSpPr>
                        <a:spLocks/>
                      </p:cNvSpPr>
                      <p:nvPr/>
                    </p:nvSpPr>
                    <p:spPr bwMode="auto">
                      <a:xfrm>
                        <a:off x="1207" y="1775"/>
                        <a:ext cx="74" cy="39"/>
                      </a:xfrm>
                      <a:custGeom>
                        <a:avLst/>
                        <a:gdLst/>
                        <a:ahLst/>
                        <a:cxnLst>
                          <a:cxn ang="0">
                            <a:pos x="0" y="76"/>
                          </a:cxn>
                          <a:cxn ang="0">
                            <a:pos x="4" y="56"/>
                          </a:cxn>
                          <a:cxn ang="0">
                            <a:pos x="11" y="39"/>
                          </a:cxn>
                          <a:cxn ang="0">
                            <a:pos x="15" y="25"/>
                          </a:cxn>
                          <a:cxn ang="0">
                            <a:pos x="18" y="15"/>
                          </a:cxn>
                          <a:cxn ang="0">
                            <a:pos x="26" y="7"/>
                          </a:cxn>
                          <a:cxn ang="0">
                            <a:pos x="36" y="3"/>
                          </a:cxn>
                          <a:cxn ang="0">
                            <a:pos x="50" y="0"/>
                          </a:cxn>
                          <a:cxn ang="0">
                            <a:pos x="65" y="0"/>
                          </a:cxn>
                          <a:cxn ang="0">
                            <a:pos x="87" y="3"/>
                          </a:cxn>
                          <a:cxn ang="0">
                            <a:pos x="109" y="7"/>
                          </a:cxn>
                          <a:cxn ang="0">
                            <a:pos x="130" y="14"/>
                          </a:cxn>
                          <a:cxn ang="0">
                            <a:pos x="148" y="23"/>
                          </a:cxn>
                        </a:cxnLst>
                        <a:rect l="0" t="0" r="r" b="b"/>
                        <a:pathLst>
                          <a:path w="148" h="76">
                            <a:moveTo>
                              <a:pt x="0" y="76"/>
                            </a:moveTo>
                            <a:lnTo>
                              <a:pt x="4" y="56"/>
                            </a:lnTo>
                            <a:lnTo>
                              <a:pt x="11" y="39"/>
                            </a:lnTo>
                            <a:lnTo>
                              <a:pt x="15" y="25"/>
                            </a:lnTo>
                            <a:lnTo>
                              <a:pt x="18" y="15"/>
                            </a:lnTo>
                            <a:lnTo>
                              <a:pt x="26" y="7"/>
                            </a:lnTo>
                            <a:lnTo>
                              <a:pt x="36" y="3"/>
                            </a:lnTo>
                            <a:lnTo>
                              <a:pt x="50" y="0"/>
                            </a:lnTo>
                            <a:lnTo>
                              <a:pt x="65" y="0"/>
                            </a:lnTo>
                            <a:lnTo>
                              <a:pt x="87" y="3"/>
                            </a:lnTo>
                            <a:lnTo>
                              <a:pt x="109" y="7"/>
                            </a:lnTo>
                            <a:lnTo>
                              <a:pt x="130" y="14"/>
                            </a:lnTo>
                            <a:lnTo>
                              <a:pt x="148" y="23"/>
                            </a:lnTo>
                          </a:path>
                        </a:pathLst>
                      </a:custGeom>
                      <a:noFill/>
                      <a:ln w="7938">
                        <a:solidFill>
                          <a:srgbClr val="000000"/>
                        </a:solidFill>
                        <a:prstDash val="solid"/>
                        <a:round/>
                        <a:headEnd/>
                        <a:tailEnd/>
                      </a:ln>
                    </p:spPr>
                    <p:txBody>
                      <a:bodyPr/>
                      <a:lstStyle/>
                      <a:p>
                        <a:endParaRPr lang="fr-FR"/>
                      </a:p>
                    </p:txBody>
                  </p:sp>
                  <p:sp>
                    <p:nvSpPr>
                      <p:cNvPr id="188427" name="Freeform 11"/>
                      <p:cNvSpPr>
                        <a:spLocks/>
                      </p:cNvSpPr>
                      <p:nvPr/>
                    </p:nvSpPr>
                    <p:spPr bwMode="auto">
                      <a:xfrm>
                        <a:off x="1221" y="1790"/>
                        <a:ext cx="51" cy="17"/>
                      </a:xfrm>
                      <a:custGeom>
                        <a:avLst/>
                        <a:gdLst/>
                        <a:ahLst/>
                        <a:cxnLst>
                          <a:cxn ang="0">
                            <a:pos x="0" y="25"/>
                          </a:cxn>
                          <a:cxn ang="0">
                            <a:pos x="8" y="17"/>
                          </a:cxn>
                          <a:cxn ang="0">
                            <a:pos x="17" y="10"/>
                          </a:cxn>
                          <a:cxn ang="0">
                            <a:pos x="28" y="3"/>
                          </a:cxn>
                          <a:cxn ang="0">
                            <a:pos x="37" y="2"/>
                          </a:cxn>
                          <a:cxn ang="0">
                            <a:pos x="53" y="0"/>
                          </a:cxn>
                          <a:cxn ang="0">
                            <a:pos x="73" y="3"/>
                          </a:cxn>
                          <a:cxn ang="0">
                            <a:pos x="84" y="10"/>
                          </a:cxn>
                          <a:cxn ang="0">
                            <a:pos x="95" y="16"/>
                          </a:cxn>
                          <a:cxn ang="0">
                            <a:pos x="102" y="22"/>
                          </a:cxn>
                          <a:cxn ang="0">
                            <a:pos x="92" y="27"/>
                          </a:cxn>
                          <a:cxn ang="0">
                            <a:pos x="74" y="31"/>
                          </a:cxn>
                          <a:cxn ang="0">
                            <a:pos x="56" y="33"/>
                          </a:cxn>
                          <a:cxn ang="0">
                            <a:pos x="36" y="31"/>
                          </a:cxn>
                          <a:cxn ang="0">
                            <a:pos x="18" y="30"/>
                          </a:cxn>
                          <a:cxn ang="0">
                            <a:pos x="0" y="25"/>
                          </a:cxn>
                        </a:cxnLst>
                        <a:rect l="0" t="0" r="r" b="b"/>
                        <a:pathLst>
                          <a:path w="102" h="33">
                            <a:moveTo>
                              <a:pt x="0" y="25"/>
                            </a:moveTo>
                            <a:lnTo>
                              <a:pt x="8" y="17"/>
                            </a:lnTo>
                            <a:lnTo>
                              <a:pt x="17" y="10"/>
                            </a:lnTo>
                            <a:lnTo>
                              <a:pt x="28" y="3"/>
                            </a:lnTo>
                            <a:lnTo>
                              <a:pt x="37" y="2"/>
                            </a:lnTo>
                            <a:lnTo>
                              <a:pt x="53" y="0"/>
                            </a:lnTo>
                            <a:lnTo>
                              <a:pt x="73" y="3"/>
                            </a:lnTo>
                            <a:lnTo>
                              <a:pt x="84" y="10"/>
                            </a:lnTo>
                            <a:lnTo>
                              <a:pt x="95" y="16"/>
                            </a:lnTo>
                            <a:lnTo>
                              <a:pt x="102" y="22"/>
                            </a:lnTo>
                            <a:lnTo>
                              <a:pt x="92" y="27"/>
                            </a:lnTo>
                            <a:lnTo>
                              <a:pt x="74" y="31"/>
                            </a:lnTo>
                            <a:lnTo>
                              <a:pt x="56" y="33"/>
                            </a:lnTo>
                            <a:lnTo>
                              <a:pt x="36" y="31"/>
                            </a:lnTo>
                            <a:lnTo>
                              <a:pt x="18" y="30"/>
                            </a:lnTo>
                            <a:lnTo>
                              <a:pt x="0" y="25"/>
                            </a:lnTo>
                            <a:close/>
                          </a:path>
                        </a:pathLst>
                      </a:custGeom>
                      <a:solidFill>
                        <a:srgbClr val="FFFFFF"/>
                      </a:solidFill>
                      <a:ln w="7938">
                        <a:solidFill>
                          <a:srgbClr val="000000"/>
                        </a:solidFill>
                        <a:prstDash val="solid"/>
                        <a:round/>
                        <a:headEnd/>
                        <a:tailEnd/>
                      </a:ln>
                    </p:spPr>
                    <p:txBody>
                      <a:bodyPr/>
                      <a:lstStyle/>
                      <a:p>
                        <a:endParaRPr lang="fr-FR"/>
                      </a:p>
                    </p:txBody>
                  </p:sp>
                </p:grpSp>
                <p:grpSp>
                  <p:nvGrpSpPr>
                    <p:cNvPr id="188428" name="Group 12"/>
                    <p:cNvGrpSpPr>
                      <a:grpSpLocks/>
                    </p:cNvGrpSpPr>
                    <p:nvPr/>
                  </p:nvGrpSpPr>
                  <p:grpSpPr bwMode="auto">
                    <a:xfrm>
                      <a:off x="1109" y="1775"/>
                      <a:ext cx="74" cy="38"/>
                      <a:chOff x="1109" y="1775"/>
                      <a:chExt cx="74" cy="38"/>
                    </a:xfrm>
                  </p:grpSpPr>
                  <p:sp>
                    <p:nvSpPr>
                      <p:cNvPr id="188429" name="Freeform 13"/>
                      <p:cNvSpPr>
                        <a:spLocks/>
                      </p:cNvSpPr>
                      <p:nvPr/>
                    </p:nvSpPr>
                    <p:spPr bwMode="auto">
                      <a:xfrm>
                        <a:off x="1109" y="1775"/>
                        <a:ext cx="74" cy="38"/>
                      </a:xfrm>
                      <a:custGeom>
                        <a:avLst/>
                        <a:gdLst/>
                        <a:ahLst/>
                        <a:cxnLst>
                          <a:cxn ang="0">
                            <a:pos x="148" y="76"/>
                          </a:cxn>
                          <a:cxn ang="0">
                            <a:pos x="143" y="56"/>
                          </a:cxn>
                          <a:cxn ang="0">
                            <a:pos x="137" y="39"/>
                          </a:cxn>
                          <a:cxn ang="0">
                            <a:pos x="132" y="25"/>
                          </a:cxn>
                          <a:cxn ang="0">
                            <a:pos x="126" y="13"/>
                          </a:cxn>
                          <a:cxn ang="0">
                            <a:pos x="120" y="6"/>
                          </a:cxn>
                          <a:cxn ang="0">
                            <a:pos x="109" y="0"/>
                          </a:cxn>
                          <a:cxn ang="0">
                            <a:pos x="98" y="0"/>
                          </a:cxn>
                          <a:cxn ang="0">
                            <a:pos x="82" y="0"/>
                          </a:cxn>
                          <a:cxn ang="0">
                            <a:pos x="60" y="3"/>
                          </a:cxn>
                          <a:cxn ang="0">
                            <a:pos x="39" y="8"/>
                          </a:cxn>
                          <a:cxn ang="0">
                            <a:pos x="17" y="14"/>
                          </a:cxn>
                          <a:cxn ang="0">
                            <a:pos x="0" y="24"/>
                          </a:cxn>
                        </a:cxnLst>
                        <a:rect l="0" t="0" r="r" b="b"/>
                        <a:pathLst>
                          <a:path w="148" h="76">
                            <a:moveTo>
                              <a:pt x="148" y="76"/>
                            </a:moveTo>
                            <a:lnTo>
                              <a:pt x="143" y="56"/>
                            </a:lnTo>
                            <a:lnTo>
                              <a:pt x="137" y="39"/>
                            </a:lnTo>
                            <a:lnTo>
                              <a:pt x="132" y="25"/>
                            </a:lnTo>
                            <a:lnTo>
                              <a:pt x="126" y="13"/>
                            </a:lnTo>
                            <a:lnTo>
                              <a:pt x="120" y="6"/>
                            </a:lnTo>
                            <a:lnTo>
                              <a:pt x="109" y="0"/>
                            </a:lnTo>
                            <a:lnTo>
                              <a:pt x="98" y="0"/>
                            </a:lnTo>
                            <a:lnTo>
                              <a:pt x="82" y="0"/>
                            </a:lnTo>
                            <a:lnTo>
                              <a:pt x="60" y="3"/>
                            </a:lnTo>
                            <a:lnTo>
                              <a:pt x="39" y="8"/>
                            </a:lnTo>
                            <a:lnTo>
                              <a:pt x="17" y="14"/>
                            </a:lnTo>
                            <a:lnTo>
                              <a:pt x="0" y="24"/>
                            </a:lnTo>
                          </a:path>
                        </a:pathLst>
                      </a:custGeom>
                      <a:noFill/>
                      <a:ln w="7938">
                        <a:solidFill>
                          <a:srgbClr val="000000"/>
                        </a:solidFill>
                        <a:prstDash val="solid"/>
                        <a:round/>
                        <a:headEnd/>
                        <a:tailEnd/>
                      </a:ln>
                    </p:spPr>
                    <p:txBody>
                      <a:bodyPr/>
                      <a:lstStyle/>
                      <a:p>
                        <a:endParaRPr lang="fr-FR"/>
                      </a:p>
                    </p:txBody>
                  </p:sp>
                  <p:sp>
                    <p:nvSpPr>
                      <p:cNvPr id="188430" name="Freeform 14"/>
                      <p:cNvSpPr>
                        <a:spLocks/>
                      </p:cNvSpPr>
                      <p:nvPr/>
                    </p:nvSpPr>
                    <p:spPr bwMode="auto">
                      <a:xfrm>
                        <a:off x="1117" y="1789"/>
                        <a:ext cx="52" cy="17"/>
                      </a:xfrm>
                      <a:custGeom>
                        <a:avLst/>
                        <a:gdLst/>
                        <a:ahLst/>
                        <a:cxnLst>
                          <a:cxn ang="0">
                            <a:pos x="103" y="25"/>
                          </a:cxn>
                          <a:cxn ang="0">
                            <a:pos x="95" y="17"/>
                          </a:cxn>
                          <a:cxn ang="0">
                            <a:pos x="85" y="9"/>
                          </a:cxn>
                          <a:cxn ang="0">
                            <a:pos x="75" y="3"/>
                          </a:cxn>
                          <a:cxn ang="0">
                            <a:pos x="65" y="1"/>
                          </a:cxn>
                          <a:cxn ang="0">
                            <a:pos x="50" y="0"/>
                          </a:cxn>
                          <a:cxn ang="0">
                            <a:pos x="29" y="3"/>
                          </a:cxn>
                          <a:cxn ang="0">
                            <a:pos x="19" y="9"/>
                          </a:cxn>
                          <a:cxn ang="0">
                            <a:pos x="8" y="15"/>
                          </a:cxn>
                          <a:cxn ang="0">
                            <a:pos x="0" y="22"/>
                          </a:cxn>
                          <a:cxn ang="0">
                            <a:pos x="11" y="26"/>
                          </a:cxn>
                          <a:cxn ang="0">
                            <a:pos x="28" y="31"/>
                          </a:cxn>
                          <a:cxn ang="0">
                            <a:pos x="47" y="32"/>
                          </a:cxn>
                          <a:cxn ang="0">
                            <a:pos x="67" y="31"/>
                          </a:cxn>
                          <a:cxn ang="0">
                            <a:pos x="84" y="29"/>
                          </a:cxn>
                          <a:cxn ang="0">
                            <a:pos x="103" y="25"/>
                          </a:cxn>
                        </a:cxnLst>
                        <a:rect l="0" t="0" r="r" b="b"/>
                        <a:pathLst>
                          <a:path w="103" h="32">
                            <a:moveTo>
                              <a:pt x="103" y="25"/>
                            </a:moveTo>
                            <a:lnTo>
                              <a:pt x="95" y="17"/>
                            </a:lnTo>
                            <a:lnTo>
                              <a:pt x="85" y="9"/>
                            </a:lnTo>
                            <a:lnTo>
                              <a:pt x="75" y="3"/>
                            </a:lnTo>
                            <a:lnTo>
                              <a:pt x="65" y="1"/>
                            </a:lnTo>
                            <a:lnTo>
                              <a:pt x="50" y="0"/>
                            </a:lnTo>
                            <a:lnTo>
                              <a:pt x="29" y="3"/>
                            </a:lnTo>
                            <a:lnTo>
                              <a:pt x="19" y="9"/>
                            </a:lnTo>
                            <a:lnTo>
                              <a:pt x="8" y="15"/>
                            </a:lnTo>
                            <a:lnTo>
                              <a:pt x="0" y="22"/>
                            </a:lnTo>
                            <a:lnTo>
                              <a:pt x="11" y="26"/>
                            </a:lnTo>
                            <a:lnTo>
                              <a:pt x="28" y="31"/>
                            </a:lnTo>
                            <a:lnTo>
                              <a:pt x="47" y="32"/>
                            </a:lnTo>
                            <a:lnTo>
                              <a:pt x="67" y="31"/>
                            </a:lnTo>
                            <a:lnTo>
                              <a:pt x="84" y="29"/>
                            </a:lnTo>
                            <a:lnTo>
                              <a:pt x="103" y="25"/>
                            </a:lnTo>
                            <a:close/>
                          </a:path>
                        </a:pathLst>
                      </a:custGeom>
                      <a:solidFill>
                        <a:srgbClr val="FFFFFF"/>
                      </a:solidFill>
                      <a:ln w="7938">
                        <a:solidFill>
                          <a:srgbClr val="000000"/>
                        </a:solidFill>
                        <a:prstDash val="solid"/>
                        <a:round/>
                        <a:headEnd/>
                        <a:tailEnd/>
                      </a:ln>
                    </p:spPr>
                    <p:txBody>
                      <a:bodyPr/>
                      <a:lstStyle/>
                      <a:p>
                        <a:endParaRPr lang="fr-FR"/>
                      </a:p>
                    </p:txBody>
                  </p:sp>
                </p:grpSp>
              </p:grpSp>
              <p:sp>
                <p:nvSpPr>
                  <p:cNvPr id="188431" name="Freeform 15"/>
                  <p:cNvSpPr>
                    <a:spLocks/>
                  </p:cNvSpPr>
                  <p:nvPr/>
                </p:nvSpPr>
                <p:spPr bwMode="auto">
                  <a:xfrm>
                    <a:off x="1155" y="1926"/>
                    <a:ext cx="74" cy="23"/>
                  </a:xfrm>
                  <a:custGeom>
                    <a:avLst/>
                    <a:gdLst/>
                    <a:ahLst/>
                    <a:cxnLst>
                      <a:cxn ang="0">
                        <a:pos x="0" y="5"/>
                      </a:cxn>
                      <a:cxn ang="0">
                        <a:pos x="20" y="3"/>
                      </a:cxn>
                      <a:cxn ang="0">
                        <a:pos x="32" y="2"/>
                      </a:cxn>
                      <a:cxn ang="0">
                        <a:pos x="46" y="0"/>
                      </a:cxn>
                      <a:cxn ang="0">
                        <a:pos x="60" y="0"/>
                      </a:cxn>
                      <a:cxn ang="0">
                        <a:pos x="79" y="5"/>
                      </a:cxn>
                      <a:cxn ang="0">
                        <a:pos x="93" y="0"/>
                      </a:cxn>
                      <a:cxn ang="0">
                        <a:pos x="107" y="0"/>
                      </a:cxn>
                      <a:cxn ang="0">
                        <a:pos x="126" y="0"/>
                      </a:cxn>
                      <a:cxn ang="0">
                        <a:pos x="149" y="5"/>
                      </a:cxn>
                      <a:cxn ang="0">
                        <a:pos x="146" y="11"/>
                      </a:cxn>
                      <a:cxn ang="0">
                        <a:pos x="140" y="20"/>
                      </a:cxn>
                      <a:cxn ang="0">
                        <a:pos x="135" y="33"/>
                      </a:cxn>
                      <a:cxn ang="0">
                        <a:pos x="127" y="39"/>
                      </a:cxn>
                      <a:cxn ang="0">
                        <a:pos x="112" y="45"/>
                      </a:cxn>
                      <a:cxn ang="0">
                        <a:pos x="93" y="45"/>
                      </a:cxn>
                      <a:cxn ang="0">
                        <a:pos x="66" y="45"/>
                      </a:cxn>
                      <a:cxn ang="0">
                        <a:pos x="43" y="44"/>
                      </a:cxn>
                      <a:cxn ang="0">
                        <a:pos x="28" y="40"/>
                      </a:cxn>
                      <a:cxn ang="0">
                        <a:pos x="15" y="31"/>
                      </a:cxn>
                      <a:cxn ang="0">
                        <a:pos x="14" y="26"/>
                      </a:cxn>
                      <a:cxn ang="0">
                        <a:pos x="9" y="19"/>
                      </a:cxn>
                      <a:cxn ang="0">
                        <a:pos x="0" y="5"/>
                      </a:cxn>
                    </a:cxnLst>
                    <a:rect l="0" t="0" r="r" b="b"/>
                    <a:pathLst>
                      <a:path w="149" h="45">
                        <a:moveTo>
                          <a:pt x="0" y="5"/>
                        </a:moveTo>
                        <a:lnTo>
                          <a:pt x="20" y="3"/>
                        </a:lnTo>
                        <a:lnTo>
                          <a:pt x="32" y="2"/>
                        </a:lnTo>
                        <a:lnTo>
                          <a:pt x="46" y="0"/>
                        </a:lnTo>
                        <a:lnTo>
                          <a:pt x="60" y="0"/>
                        </a:lnTo>
                        <a:lnTo>
                          <a:pt x="79" y="5"/>
                        </a:lnTo>
                        <a:lnTo>
                          <a:pt x="93" y="0"/>
                        </a:lnTo>
                        <a:lnTo>
                          <a:pt x="107" y="0"/>
                        </a:lnTo>
                        <a:lnTo>
                          <a:pt x="126" y="0"/>
                        </a:lnTo>
                        <a:lnTo>
                          <a:pt x="149" y="5"/>
                        </a:lnTo>
                        <a:lnTo>
                          <a:pt x="146" y="11"/>
                        </a:lnTo>
                        <a:lnTo>
                          <a:pt x="140" y="20"/>
                        </a:lnTo>
                        <a:lnTo>
                          <a:pt x="135" y="33"/>
                        </a:lnTo>
                        <a:lnTo>
                          <a:pt x="127" y="39"/>
                        </a:lnTo>
                        <a:lnTo>
                          <a:pt x="112" y="45"/>
                        </a:lnTo>
                        <a:lnTo>
                          <a:pt x="93" y="45"/>
                        </a:lnTo>
                        <a:lnTo>
                          <a:pt x="66" y="45"/>
                        </a:lnTo>
                        <a:lnTo>
                          <a:pt x="43" y="44"/>
                        </a:lnTo>
                        <a:lnTo>
                          <a:pt x="28" y="40"/>
                        </a:lnTo>
                        <a:lnTo>
                          <a:pt x="15" y="31"/>
                        </a:lnTo>
                        <a:lnTo>
                          <a:pt x="14" y="26"/>
                        </a:lnTo>
                        <a:lnTo>
                          <a:pt x="9" y="19"/>
                        </a:lnTo>
                        <a:lnTo>
                          <a:pt x="0" y="5"/>
                        </a:lnTo>
                        <a:close/>
                      </a:path>
                    </a:pathLst>
                  </a:custGeom>
                  <a:solidFill>
                    <a:srgbClr val="FFFFFF"/>
                  </a:solidFill>
                  <a:ln w="7938">
                    <a:solidFill>
                      <a:srgbClr val="000000"/>
                    </a:solidFill>
                    <a:prstDash val="solid"/>
                    <a:round/>
                    <a:headEnd/>
                    <a:tailEnd/>
                  </a:ln>
                </p:spPr>
                <p:txBody>
                  <a:bodyPr/>
                  <a:lstStyle/>
                  <a:p>
                    <a:endParaRPr lang="fr-FR"/>
                  </a:p>
                </p:txBody>
              </p:sp>
              <p:sp>
                <p:nvSpPr>
                  <p:cNvPr id="188432" name="Freeform 16"/>
                  <p:cNvSpPr>
                    <a:spLocks/>
                  </p:cNvSpPr>
                  <p:nvPr/>
                </p:nvSpPr>
                <p:spPr bwMode="auto">
                  <a:xfrm>
                    <a:off x="1170" y="1874"/>
                    <a:ext cx="47" cy="17"/>
                  </a:xfrm>
                  <a:custGeom>
                    <a:avLst/>
                    <a:gdLst/>
                    <a:ahLst/>
                    <a:cxnLst>
                      <a:cxn ang="0">
                        <a:pos x="5" y="0"/>
                      </a:cxn>
                      <a:cxn ang="0">
                        <a:pos x="2" y="9"/>
                      </a:cxn>
                      <a:cxn ang="0">
                        <a:pos x="0" y="19"/>
                      </a:cxn>
                      <a:cxn ang="0">
                        <a:pos x="3" y="23"/>
                      </a:cxn>
                      <a:cxn ang="0">
                        <a:pos x="11" y="28"/>
                      </a:cxn>
                      <a:cxn ang="0">
                        <a:pos x="20" y="30"/>
                      </a:cxn>
                      <a:cxn ang="0">
                        <a:pos x="33" y="33"/>
                      </a:cxn>
                      <a:cxn ang="0">
                        <a:pos x="50" y="34"/>
                      </a:cxn>
                      <a:cxn ang="0">
                        <a:pos x="62" y="34"/>
                      </a:cxn>
                      <a:cxn ang="0">
                        <a:pos x="69" y="33"/>
                      </a:cxn>
                      <a:cxn ang="0">
                        <a:pos x="78" y="30"/>
                      </a:cxn>
                      <a:cxn ang="0">
                        <a:pos x="86" y="28"/>
                      </a:cxn>
                      <a:cxn ang="0">
                        <a:pos x="93" y="22"/>
                      </a:cxn>
                      <a:cxn ang="0">
                        <a:pos x="95" y="16"/>
                      </a:cxn>
                      <a:cxn ang="0">
                        <a:pos x="93" y="3"/>
                      </a:cxn>
                      <a:cxn ang="0">
                        <a:pos x="90" y="0"/>
                      </a:cxn>
                    </a:cxnLst>
                    <a:rect l="0" t="0" r="r" b="b"/>
                    <a:pathLst>
                      <a:path w="95" h="34">
                        <a:moveTo>
                          <a:pt x="5" y="0"/>
                        </a:moveTo>
                        <a:lnTo>
                          <a:pt x="2" y="9"/>
                        </a:lnTo>
                        <a:lnTo>
                          <a:pt x="0" y="19"/>
                        </a:lnTo>
                        <a:lnTo>
                          <a:pt x="3" y="23"/>
                        </a:lnTo>
                        <a:lnTo>
                          <a:pt x="11" y="28"/>
                        </a:lnTo>
                        <a:lnTo>
                          <a:pt x="20" y="30"/>
                        </a:lnTo>
                        <a:lnTo>
                          <a:pt x="33" y="33"/>
                        </a:lnTo>
                        <a:lnTo>
                          <a:pt x="50" y="34"/>
                        </a:lnTo>
                        <a:lnTo>
                          <a:pt x="62" y="34"/>
                        </a:lnTo>
                        <a:lnTo>
                          <a:pt x="69" y="33"/>
                        </a:lnTo>
                        <a:lnTo>
                          <a:pt x="78" y="30"/>
                        </a:lnTo>
                        <a:lnTo>
                          <a:pt x="86" y="28"/>
                        </a:lnTo>
                        <a:lnTo>
                          <a:pt x="93" y="22"/>
                        </a:lnTo>
                        <a:lnTo>
                          <a:pt x="95" y="16"/>
                        </a:lnTo>
                        <a:lnTo>
                          <a:pt x="93" y="3"/>
                        </a:lnTo>
                        <a:lnTo>
                          <a:pt x="90" y="0"/>
                        </a:lnTo>
                      </a:path>
                    </a:pathLst>
                  </a:custGeom>
                  <a:noFill/>
                  <a:ln w="7938">
                    <a:solidFill>
                      <a:srgbClr val="000000"/>
                    </a:solidFill>
                    <a:prstDash val="solid"/>
                    <a:round/>
                    <a:headEnd/>
                    <a:tailEnd/>
                  </a:ln>
                </p:spPr>
                <p:txBody>
                  <a:bodyPr/>
                  <a:lstStyle/>
                  <a:p>
                    <a:endParaRPr lang="fr-FR"/>
                  </a:p>
                </p:txBody>
              </p:sp>
            </p:grpSp>
          </p:grpSp>
        </p:grpSp>
        <p:sp>
          <p:nvSpPr>
            <p:cNvPr id="188433" name="Freeform 17"/>
            <p:cNvSpPr>
              <a:spLocks/>
            </p:cNvSpPr>
            <p:nvPr/>
          </p:nvSpPr>
          <p:spPr bwMode="auto">
            <a:xfrm>
              <a:off x="2363788" y="3300413"/>
              <a:ext cx="1065212" cy="3032125"/>
            </a:xfrm>
            <a:custGeom>
              <a:avLst/>
              <a:gdLst/>
              <a:ahLst/>
              <a:cxnLst>
                <a:cxn ang="0">
                  <a:pos x="56" y="0"/>
                </a:cxn>
                <a:cxn ang="0">
                  <a:pos x="16" y="513"/>
                </a:cxn>
                <a:cxn ang="0">
                  <a:pos x="82" y="705"/>
                </a:cxn>
                <a:cxn ang="0">
                  <a:pos x="82" y="1041"/>
                </a:cxn>
                <a:cxn ang="0">
                  <a:pos x="147" y="1233"/>
                </a:cxn>
                <a:cxn ang="0">
                  <a:pos x="179" y="1586"/>
                </a:cxn>
                <a:cxn ang="0">
                  <a:pos x="16" y="1857"/>
                </a:cxn>
                <a:cxn ang="0">
                  <a:pos x="278" y="1905"/>
                </a:cxn>
                <a:cxn ang="0">
                  <a:pos x="540" y="1857"/>
                </a:cxn>
                <a:cxn ang="0">
                  <a:pos x="540" y="1713"/>
                </a:cxn>
                <a:cxn ang="0">
                  <a:pos x="475" y="1569"/>
                </a:cxn>
                <a:cxn ang="0">
                  <a:pos x="540" y="1137"/>
                </a:cxn>
                <a:cxn ang="0">
                  <a:pos x="475" y="849"/>
                </a:cxn>
                <a:cxn ang="0">
                  <a:pos x="606" y="561"/>
                </a:cxn>
                <a:cxn ang="0">
                  <a:pos x="671" y="273"/>
                </a:cxn>
                <a:cxn ang="0">
                  <a:pos x="606" y="129"/>
                </a:cxn>
                <a:cxn ang="0">
                  <a:pos x="409" y="81"/>
                </a:cxn>
                <a:cxn ang="0">
                  <a:pos x="40" y="8"/>
                </a:cxn>
              </a:cxnLst>
              <a:rect l="0" t="0" r="r" b="b"/>
              <a:pathLst>
                <a:path w="671" h="1910">
                  <a:moveTo>
                    <a:pt x="56" y="0"/>
                  </a:moveTo>
                  <a:cubicBezTo>
                    <a:pt x="51" y="85"/>
                    <a:pt x="12" y="396"/>
                    <a:pt x="16" y="513"/>
                  </a:cubicBezTo>
                  <a:cubicBezTo>
                    <a:pt x="20" y="630"/>
                    <a:pt x="71" y="617"/>
                    <a:pt x="82" y="705"/>
                  </a:cubicBezTo>
                  <a:cubicBezTo>
                    <a:pt x="93" y="793"/>
                    <a:pt x="71" y="953"/>
                    <a:pt x="82" y="1041"/>
                  </a:cubicBezTo>
                  <a:cubicBezTo>
                    <a:pt x="93" y="1129"/>
                    <a:pt x="131" y="1142"/>
                    <a:pt x="147" y="1233"/>
                  </a:cubicBezTo>
                  <a:cubicBezTo>
                    <a:pt x="163" y="1324"/>
                    <a:pt x="201" y="1482"/>
                    <a:pt x="179" y="1586"/>
                  </a:cubicBezTo>
                  <a:cubicBezTo>
                    <a:pt x="157" y="1690"/>
                    <a:pt x="0" y="1804"/>
                    <a:pt x="16" y="1857"/>
                  </a:cubicBezTo>
                  <a:cubicBezTo>
                    <a:pt x="32" y="1910"/>
                    <a:pt x="191" y="1905"/>
                    <a:pt x="278" y="1905"/>
                  </a:cubicBezTo>
                  <a:cubicBezTo>
                    <a:pt x="366" y="1905"/>
                    <a:pt x="496" y="1889"/>
                    <a:pt x="540" y="1857"/>
                  </a:cubicBezTo>
                  <a:cubicBezTo>
                    <a:pt x="584" y="1825"/>
                    <a:pt x="551" y="1761"/>
                    <a:pt x="540" y="1713"/>
                  </a:cubicBezTo>
                  <a:cubicBezTo>
                    <a:pt x="529" y="1665"/>
                    <a:pt x="475" y="1665"/>
                    <a:pt x="475" y="1569"/>
                  </a:cubicBezTo>
                  <a:cubicBezTo>
                    <a:pt x="475" y="1473"/>
                    <a:pt x="540" y="1257"/>
                    <a:pt x="540" y="1137"/>
                  </a:cubicBezTo>
                  <a:cubicBezTo>
                    <a:pt x="540" y="1017"/>
                    <a:pt x="464" y="945"/>
                    <a:pt x="475" y="849"/>
                  </a:cubicBezTo>
                  <a:cubicBezTo>
                    <a:pt x="486" y="753"/>
                    <a:pt x="573" y="657"/>
                    <a:pt x="606" y="561"/>
                  </a:cubicBezTo>
                  <a:cubicBezTo>
                    <a:pt x="638" y="465"/>
                    <a:pt x="671" y="345"/>
                    <a:pt x="671" y="273"/>
                  </a:cubicBezTo>
                  <a:cubicBezTo>
                    <a:pt x="671" y="201"/>
                    <a:pt x="649" y="161"/>
                    <a:pt x="606" y="129"/>
                  </a:cubicBezTo>
                  <a:cubicBezTo>
                    <a:pt x="562" y="97"/>
                    <a:pt x="503" y="101"/>
                    <a:pt x="409" y="81"/>
                  </a:cubicBezTo>
                  <a:cubicBezTo>
                    <a:pt x="315" y="61"/>
                    <a:pt x="117" y="23"/>
                    <a:pt x="40" y="8"/>
                  </a:cubicBezTo>
                </a:path>
              </a:pathLst>
            </a:custGeom>
            <a:solidFill>
              <a:srgbClr val="FFCC66"/>
            </a:solidFill>
            <a:ln w="9525">
              <a:solidFill>
                <a:srgbClr val="CCFF33"/>
              </a:solidFill>
              <a:round/>
              <a:headEnd/>
              <a:tailEnd/>
            </a:ln>
            <a:effectLst/>
          </p:spPr>
          <p:txBody>
            <a:bodyPr wrap="none" anchor="ctr"/>
            <a:lstStyle/>
            <a:p>
              <a:endParaRPr lang="fr-FR"/>
            </a:p>
          </p:txBody>
        </p:sp>
        <p:grpSp>
          <p:nvGrpSpPr>
            <p:cNvPr id="188442" name="Group 26"/>
            <p:cNvGrpSpPr>
              <a:grpSpLocks/>
            </p:cNvGrpSpPr>
            <p:nvPr/>
          </p:nvGrpSpPr>
          <p:grpSpPr bwMode="auto">
            <a:xfrm>
              <a:off x="2616200" y="3429000"/>
              <a:ext cx="406400" cy="2470150"/>
              <a:chOff x="1648" y="2300"/>
              <a:chExt cx="256" cy="1556"/>
            </a:xfrm>
          </p:grpSpPr>
          <p:sp>
            <p:nvSpPr>
              <p:cNvPr id="188435" name="Freeform 19"/>
              <p:cNvSpPr>
                <a:spLocks/>
              </p:cNvSpPr>
              <p:nvPr/>
            </p:nvSpPr>
            <p:spPr bwMode="auto">
              <a:xfrm>
                <a:off x="1648" y="2300"/>
                <a:ext cx="256" cy="740"/>
              </a:xfrm>
              <a:custGeom>
                <a:avLst/>
                <a:gdLst/>
                <a:ahLst/>
                <a:cxnLst>
                  <a:cxn ang="0">
                    <a:pos x="119" y="75"/>
                  </a:cxn>
                  <a:cxn ang="0">
                    <a:pos x="176" y="4"/>
                  </a:cxn>
                  <a:cxn ang="0">
                    <a:pos x="224" y="100"/>
                  </a:cxn>
                  <a:cxn ang="0">
                    <a:pos x="176" y="148"/>
                  </a:cxn>
                  <a:cxn ang="0">
                    <a:pos x="128" y="148"/>
                  </a:cxn>
                  <a:cxn ang="0">
                    <a:pos x="176" y="628"/>
                  </a:cxn>
                  <a:cxn ang="0">
                    <a:pos x="224" y="676"/>
                  </a:cxn>
                  <a:cxn ang="0">
                    <a:pos x="224" y="724"/>
                  </a:cxn>
                  <a:cxn ang="0">
                    <a:pos x="32" y="724"/>
                  </a:cxn>
                  <a:cxn ang="0">
                    <a:pos x="32" y="628"/>
                  </a:cxn>
                  <a:cxn ang="0">
                    <a:pos x="80" y="580"/>
                  </a:cxn>
                  <a:cxn ang="0">
                    <a:pos x="32" y="148"/>
                  </a:cxn>
                  <a:cxn ang="0">
                    <a:pos x="32" y="52"/>
                  </a:cxn>
                  <a:cxn ang="0">
                    <a:pos x="119" y="75"/>
                  </a:cxn>
                </a:cxnLst>
                <a:rect l="0" t="0" r="r" b="b"/>
                <a:pathLst>
                  <a:path w="256" h="740">
                    <a:moveTo>
                      <a:pt x="119" y="75"/>
                    </a:moveTo>
                    <a:cubicBezTo>
                      <a:pt x="143" y="67"/>
                      <a:pt x="159" y="0"/>
                      <a:pt x="176" y="4"/>
                    </a:cubicBezTo>
                    <a:cubicBezTo>
                      <a:pt x="193" y="8"/>
                      <a:pt x="224" y="76"/>
                      <a:pt x="224" y="100"/>
                    </a:cubicBezTo>
                    <a:cubicBezTo>
                      <a:pt x="224" y="124"/>
                      <a:pt x="192" y="140"/>
                      <a:pt x="176" y="148"/>
                    </a:cubicBezTo>
                    <a:cubicBezTo>
                      <a:pt x="160" y="156"/>
                      <a:pt x="128" y="68"/>
                      <a:pt x="128" y="148"/>
                    </a:cubicBezTo>
                    <a:cubicBezTo>
                      <a:pt x="128" y="228"/>
                      <a:pt x="160" y="540"/>
                      <a:pt x="176" y="628"/>
                    </a:cubicBezTo>
                    <a:cubicBezTo>
                      <a:pt x="192" y="716"/>
                      <a:pt x="216" y="660"/>
                      <a:pt x="224" y="676"/>
                    </a:cubicBezTo>
                    <a:cubicBezTo>
                      <a:pt x="232" y="692"/>
                      <a:pt x="256" y="716"/>
                      <a:pt x="224" y="724"/>
                    </a:cubicBezTo>
                    <a:cubicBezTo>
                      <a:pt x="192" y="732"/>
                      <a:pt x="64" y="740"/>
                      <a:pt x="32" y="724"/>
                    </a:cubicBezTo>
                    <a:cubicBezTo>
                      <a:pt x="0" y="708"/>
                      <a:pt x="24" y="652"/>
                      <a:pt x="32" y="628"/>
                    </a:cubicBezTo>
                    <a:cubicBezTo>
                      <a:pt x="40" y="604"/>
                      <a:pt x="80" y="660"/>
                      <a:pt x="80" y="580"/>
                    </a:cubicBezTo>
                    <a:cubicBezTo>
                      <a:pt x="80" y="500"/>
                      <a:pt x="40" y="236"/>
                      <a:pt x="32" y="148"/>
                    </a:cubicBezTo>
                    <a:cubicBezTo>
                      <a:pt x="24" y="60"/>
                      <a:pt x="18" y="64"/>
                      <a:pt x="32" y="52"/>
                    </a:cubicBezTo>
                    <a:cubicBezTo>
                      <a:pt x="46" y="40"/>
                      <a:pt x="95" y="83"/>
                      <a:pt x="119" y="75"/>
                    </a:cubicBezTo>
                    <a:close/>
                  </a:path>
                </a:pathLst>
              </a:custGeom>
              <a:solidFill>
                <a:schemeClr val="accent1"/>
              </a:solidFill>
              <a:ln w="9525">
                <a:solidFill>
                  <a:schemeClr val="tx1"/>
                </a:solidFill>
                <a:round/>
                <a:headEnd/>
                <a:tailEnd/>
              </a:ln>
              <a:effectLst/>
            </p:spPr>
            <p:txBody>
              <a:bodyPr wrap="none" anchor="ctr"/>
              <a:lstStyle/>
              <a:p>
                <a:endParaRPr lang="fr-FR"/>
              </a:p>
            </p:txBody>
          </p:sp>
          <p:sp>
            <p:nvSpPr>
              <p:cNvPr id="188436" name="Freeform 20"/>
              <p:cNvSpPr>
                <a:spLocks/>
              </p:cNvSpPr>
              <p:nvPr/>
            </p:nvSpPr>
            <p:spPr bwMode="auto">
              <a:xfrm>
                <a:off x="1680" y="3056"/>
                <a:ext cx="216" cy="800"/>
              </a:xfrm>
              <a:custGeom>
                <a:avLst/>
                <a:gdLst/>
                <a:ahLst/>
                <a:cxnLst>
                  <a:cxn ang="0">
                    <a:pos x="48" y="16"/>
                  </a:cxn>
                  <a:cxn ang="0">
                    <a:pos x="192" y="16"/>
                  </a:cxn>
                  <a:cxn ang="0">
                    <a:pos x="192" y="112"/>
                  </a:cxn>
                  <a:cxn ang="0">
                    <a:pos x="144" y="352"/>
                  </a:cxn>
                  <a:cxn ang="0">
                    <a:pos x="192" y="736"/>
                  </a:cxn>
                  <a:cxn ang="0">
                    <a:pos x="144" y="736"/>
                  </a:cxn>
                  <a:cxn ang="0">
                    <a:pos x="48" y="736"/>
                  </a:cxn>
                  <a:cxn ang="0">
                    <a:pos x="48" y="640"/>
                  </a:cxn>
                  <a:cxn ang="0">
                    <a:pos x="96" y="448"/>
                  </a:cxn>
                  <a:cxn ang="0">
                    <a:pos x="0" y="16"/>
                  </a:cxn>
                </a:cxnLst>
                <a:rect l="0" t="0" r="r" b="b"/>
                <a:pathLst>
                  <a:path w="216" h="800">
                    <a:moveTo>
                      <a:pt x="48" y="16"/>
                    </a:moveTo>
                    <a:cubicBezTo>
                      <a:pt x="108" y="8"/>
                      <a:pt x="168" y="0"/>
                      <a:pt x="192" y="16"/>
                    </a:cubicBezTo>
                    <a:cubicBezTo>
                      <a:pt x="216" y="32"/>
                      <a:pt x="200" y="56"/>
                      <a:pt x="192" y="112"/>
                    </a:cubicBezTo>
                    <a:cubicBezTo>
                      <a:pt x="184" y="168"/>
                      <a:pt x="144" y="248"/>
                      <a:pt x="144" y="352"/>
                    </a:cubicBezTo>
                    <a:cubicBezTo>
                      <a:pt x="144" y="456"/>
                      <a:pt x="192" y="672"/>
                      <a:pt x="192" y="736"/>
                    </a:cubicBezTo>
                    <a:cubicBezTo>
                      <a:pt x="192" y="800"/>
                      <a:pt x="168" y="736"/>
                      <a:pt x="144" y="736"/>
                    </a:cubicBezTo>
                    <a:cubicBezTo>
                      <a:pt x="120" y="736"/>
                      <a:pt x="64" y="752"/>
                      <a:pt x="48" y="736"/>
                    </a:cubicBezTo>
                    <a:cubicBezTo>
                      <a:pt x="32" y="720"/>
                      <a:pt x="40" y="688"/>
                      <a:pt x="48" y="640"/>
                    </a:cubicBezTo>
                    <a:cubicBezTo>
                      <a:pt x="56" y="592"/>
                      <a:pt x="104" y="552"/>
                      <a:pt x="96" y="448"/>
                    </a:cubicBezTo>
                    <a:cubicBezTo>
                      <a:pt x="88" y="344"/>
                      <a:pt x="44" y="180"/>
                      <a:pt x="0" y="16"/>
                    </a:cubicBezTo>
                  </a:path>
                </a:pathLst>
              </a:custGeom>
              <a:solidFill>
                <a:schemeClr val="accent1"/>
              </a:solidFill>
              <a:ln w="9525">
                <a:solidFill>
                  <a:schemeClr val="tx1"/>
                </a:solidFill>
                <a:round/>
                <a:headEnd/>
                <a:tailEnd/>
              </a:ln>
              <a:effectLst/>
            </p:spPr>
            <p:txBody>
              <a:bodyPr wrap="none" anchor="ctr"/>
              <a:lstStyle/>
              <a:p>
                <a:endParaRPr lang="fr-FR"/>
              </a:p>
            </p:txBody>
          </p:sp>
        </p:grpSp>
        <p:sp>
          <p:nvSpPr>
            <p:cNvPr id="188437" name="Freeform 21"/>
            <p:cNvSpPr>
              <a:spLocks/>
            </p:cNvSpPr>
            <p:nvPr/>
          </p:nvSpPr>
          <p:spPr bwMode="auto">
            <a:xfrm>
              <a:off x="2870200" y="3886200"/>
              <a:ext cx="177800" cy="2057400"/>
            </a:xfrm>
            <a:custGeom>
              <a:avLst/>
              <a:gdLst/>
              <a:ahLst/>
              <a:cxnLst>
                <a:cxn ang="0">
                  <a:pos x="112" y="0"/>
                </a:cxn>
                <a:cxn ang="0">
                  <a:pos x="16" y="624"/>
                </a:cxn>
                <a:cxn ang="0">
                  <a:pos x="16" y="1296"/>
                </a:cxn>
              </a:cxnLst>
              <a:rect l="0" t="0" r="r" b="b"/>
              <a:pathLst>
                <a:path w="112" h="1296">
                  <a:moveTo>
                    <a:pt x="112" y="0"/>
                  </a:moveTo>
                  <a:cubicBezTo>
                    <a:pt x="72" y="204"/>
                    <a:pt x="32" y="408"/>
                    <a:pt x="16" y="624"/>
                  </a:cubicBezTo>
                  <a:cubicBezTo>
                    <a:pt x="0" y="840"/>
                    <a:pt x="8" y="1068"/>
                    <a:pt x="16" y="1296"/>
                  </a:cubicBezTo>
                </a:path>
              </a:pathLst>
            </a:custGeom>
            <a:noFill/>
            <a:ln w="57150" cmpd="sng">
              <a:solidFill>
                <a:srgbClr val="FF0000"/>
              </a:solidFill>
              <a:round/>
              <a:headEnd/>
              <a:tailEnd/>
            </a:ln>
            <a:effectLst/>
          </p:spPr>
          <p:txBody>
            <a:bodyPr wrap="none" anchor="ctr"/>
            <a:lstStyle/>
            <a:p>
              <a:endParaRPr lang="fr-FR"/>
            </a:p>
          </p:txBody>
        </p:sp>
        <p:sp>
          <p:nvSpPr>
            <p:cNvPr id="188438" name="Freeform 22"/>
            <p:cNvSpPr>
              <a:spLocks/>
            </p:cNvSpPr>
            <p:nvPr/>
          </p:nvSpPr>
          <p:spPr bwMode="auto">
            <a:xfrm>
              <a:off x="2667000" y="3886200"/>
              <a:ext cx="152400" cy="2057400"/>
            </a:xfrm>
            <a:custGeom>
              <a:avLst/>
              <a:gdLst/>
              <a:ahLst/>
              <a:cxnLst>
                <a:cxn ang="0">
                  <a:pos x="96" y="0"/>
                </a:cxn>
                <a:cxn ang="0">
                  <a:pos x="48" y="288"/>
                </a:cxn>
                <a:cxn ang="0">
                  <a:pos x="0" y="720"/>
                </a:cxn>
                <a:cxn ang="0">
                  <a:pos x="48" y="1296"/>
                </a:cxn>
              </a:cxnLst>
              <a:rect l="0" t="0" r="r" b="b"/>
              <a:pathLst>
                <a:path w="96" h="1296">
                  <a:moveTo>
                    <a:pt x="96" y="0"/>
                  </a:moveTo>
                  <a:cubicBezTo>
                    <a:pt x="80" y="84"/>
                    <a:pt x="64" y="168"/>
                    <a:pt x="48" y="288"/>
                  </a:cubicBezTo>
                  <a:cubicBezTo>
                    <a:pt x="32" y="408"/>
                    <a:pt x="0" y="552"/>
                    <a:pt x="0" y="720"/>
                  </a:cubicBezTo>
                  <a:cubicBezTo>
                    <a:pt x="0" y="888"/>
                    <a:pt x="24" y="1092"/>
                    <a:pt x="48" y="1296"/>
                  </a:cubicBezTo>
                </a:path>
              </a:pathLst>
            </a:custGeom>
            <a:noFill/>
            <a:ln w="57150" cmpd="sng">
              <a:solidFill>
                <a:srgbClr val="000099"/>
              </a:solidFill>
              <a:round/>
              <a:headEnd/>
              <a:tailEnd/>
            </a:ln>
            <a:effectLst/>
          </p:spPr>
          <p:txBody>
            <a:bodyPr wrap="none" anchor="ctr"/>
            <a:lstStyle/>
            <a:p>
              <a:endParaRPr lang="fr-FR"/>
            </a:p>
          </p:txBody>
        </p:sp>
        <p:sp>
          <p:nvSpPr>
            <p:cNvPr id="188439" name="Oval 23" descr="Rayures horizontales (noir/blanc)"/>
            <p:cNvSpPr>
              <a:spLocks noChangeArrowheads="1"/>
            </p:cNvSpPr>
            <p:nvPr/>
          </p:nvSpPr>
          <p:spPr bwMode="auto">
            <a:xfrm>
              <a:off x="2667000" y="4495800"/>
              <a:ext cx="304800" cy="228600"/>
            </a:xfrm>
            <a:prstGeom prst="ellipse">
              <a:avLst/>
            </a:prstGeom>
            <a:pattFill prst="dkHorz">
              <a:fgClr>
                <a:srgbClr val="000099"/>
              </a:fgClr>
              <a:bgClr>
                <a:srgbClr val="FF0000"/>
              </a:bgClr>
            </a:pattFill>
            <a:ln w="9525">
              <a:solidFill>
                <a:schemeClr val="tx1"/>
              </a:solidFill>
              <a:round/>
              <a:headEnd/>
              <a:tailEnd/>
            </a:ln>
            <a:effectLst/>
          </p:spPr>
          <p:txBody>
            <a:bodyPr wrap="none" anchor="ctr"/>
            <a:lstStyle/>
            <a:p>
              <a:endParaRPr lang="fr-FR"/>
            </a:p>
          </p:txBody>
        </p:sp>
        <p:sp>
          <p:nvSpPr>
            <p:cNvPr id="188440" name="Freeform 24"/>
            <p:cNvSpPr>
              <a:spLocks/>
            </p:cNvSpPr>
            <p:nvPr/>
          </p:nvSpPr>
          <p:spPr bwMode="auto">
            <a:xfrm>
              <a:off x="2743200" y="4267200"/>
              <a:ext cx="266700" cy="88900"/>
            </a:xfrm>
            <a:custGeom>
              <a:avLst/>
              <a:gdLst/>
              <a:ahLst/>
              <a:cxnLst>
                <a:cxn ang="0">
                  <a:pos x="0" y="48"/>
                </a:cxn>
                <a:cxn ang="0">
                  <a:pos x="144" y="48"/>
                </a:cxn>
                <a:cxn ang="0">
                  <a:pos x="144" y="0"/>
                </a:cxn>
                <a:cxn ang="0">
                  <a:pos x="144" y="48"/>
                </a:cxn>
              </a:cxnLst>
              <a:rect l="0" t="0" r="r" b="b"/>
              <a:pathLst>
                <a:path w="168" h="56">
                  <a:moveTo>
                    <a:pt x="0" y="48"/>
                  </a:moveTo>
                  <a:cubicBezTo>
                    <a:pt x="60" y="52"/>
                    <a:pt x="120" y="56"/>
                    <a:pt x="144" y="48"/>
                  </a:cubicBezTo>
                  <a:cubicBezTo>
                    <a:pt x="168" y="40"/>
                    <a:pt x="144" y="0"/>
                    <a:pt x="144" y="0"/>
                  </a:cubicBezTo>
                  <a:cubicBezTo>
                    <a:pt x="144" y="0"/>
                    <a:pt x="144" y="24"/>
                    <a:pt x="144" y="48"/>
                  </a:cubicBezTo>
                </a:path>
              </a:pathLst>
            </a:custGeom>
            <a:noFill/>
            <a:ln w="57150" cmpd="sng">
              <a:solidFill>
                <a:srgbClr val="FF0000"/>
              </a:solidFill>
              <a:round/>
              <a:headEnd/>
              <a:tailEnd/>
            </a:ln>
            <a:effectLst/>
          </p:spPr>
          <p:txBody>
            <a:bodyPr wrap="none" anchor="ctr"/>
            <a:lstStyle/>
            <a:p>
              <a:endParaRPr lang="fr-FR"/>
            </a:p>
          </p:txBody>
        </p:sp>
        <p:sp>
          <p:nvSpPr>
            <p:cNvPr id="188441" name="Freeform 25"/>
            <p:cNvSpPr>
              <a:spLocks/>
            </p:cNvSpPr>
            <p:nvPr/>
          </p:nvSpPr>
          <p:spPr bwMode="auto">
            <a:xfrm>
              <a:off x="2425700" y="3505200"/>
              <a:ext cx="622300" cy="2197100"/>
            </a:xfrm>
            <a:custGeom>
              <a:avLst/>
              <a:gdLst/>
              <a:ahLst/>
              <a:cxnLst>
                <a:cxn ang="0">
                  <a:pos x="152" y="1344"/>
                </a:cxn>
                <a:cxn ang="0">
                  <a:pos x="200" y="1344"/>
                </a:cxn>
                <a:cxn ang="0">
                  <a:pos x="104" y="1104"/>
                </a:cxn>
                <a:cxn ang="0">
                  <a:pos x="56" y="912"/>
                </a:cxn>
                <a:cxn ang="0">
                  <a:pos x="152" y="672"/>
                </a:cxn>
                <a:cxn ang="0">
                  <a:pos x="56" y="384"/>
                </a:cxn>
                <a:cxn ang="0">
                  <a:pos x="56" y="240"/>
                </a:cxn>
                <a:cxn ang="0">
                  <a:pos x="392" y="0"/>
                </a:cxn>
              </a:cxnLst>
              <a:rect l="0" t="0" r="r" b="b"/>
              <a:pathLst>
                <a:path w="392" h="1384">
                  <a:moveTo>
                    <a:pt x="152" y="1344"/>
                  </a:moveTo>
                  <a:cubicBezTo>
                    <a:pt x="180" y="1364"/>
                    <a:pt x="208" y="1384"/>
                    <a:pt x="200" y="1344"/>
                  </a:cubicBezTo>
                  <a:cubicBezTo>
                    <a:pt x="192" y="1304"/>
                    <a:pt x="128" y="1176"/>
                    <a:pt x="104" y="1104"/>
                  </a:cubicBezTo>
                  <a:cubicBezTo>
                    <a:pt x="80" y="1032"/>
                    <a:pt x="48" y="984"/>
                    <a:pt x="56" y="912"/>
                  </a:cubicBezTo>
                  <a:cubicBezTo>
                    <a:pt x="64" y="840"/>
                    <a:pt x="152" y="760"/>
                    <a:pt x="152" y="672"/>
                  </a:cubicBezTo>
                  <a:cubicBezTo>
                    <a:pt x="152" y="584"/>
                    <a:pt x="72" y="456"/>
                    <a:pt x="56" y="384"/>
                  </a:cubicBezTo>
                  <a:cubicBezTo>
                    <a:pt x="40" y="312"/>
                    <a:pt x="0" y="304"/>
                    <a:pt x="56" y="240"/>
                  </a:cubicBezTo>
                  <a:cubicBezTo>
                    <a:pt x="112" y="176"/>
                    <a:pt x="252" y="88"/>
                    <a:pt x="392" y="0"/>
                  </a:cubicBezTo>
                </a:path>
              </a:pathLst>
            </a:custGeom>
            <a:noFill/>
            <a:ln w="76200" cmpd="sng">
              <a:solidFill>
                <a:srgbClr val="000099"/>
              </a:solidFill>
              <a:round/>
              <a:headEnd/>
              <a:tailEnd/>
            </a:ln>
            <a:effectLst/>
          </p:spPr>
          <p:txBody>
            <a:bodyPr wrap="none" anchor="ctr"/>
            <a:lstStyle/>
            <a:p>
              <a:endParaRPr lang="fr-FR"/>
            </a:p>
          </p:txBody>
        </p:sp>
      </p:gr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1600200" y="533400"/>
            <a:ext cx="6430963" cy="457200"/>
          </a:xfrm>
          <a:prstGeom prst="rect">
            <a:avLst/>
          </a:prstGeom>
          <a:noFill/>
          <a:ln w="9525">
            <a:noFill/>
            <a:miter lim="800000"/>
            <a:headEnd/>
            <a:tailEnd/>
          </a:ln>
          <a:effectLst/>
        </p:spPr>
        <p:txBody>
          <a:bodyPr wrap="none">
            <a:spAutoFit/>
          </a:bodyPr>
          <a:lstStyle/>
          <a:p>
            <a:r>
              <a:rPr lang="fr-FR" b="1">
                <a:solidFill>
                  <a:schemeClr val="bg1"/>
                </a:solidFill>
              </a:rPr>
              <a:t>SYNDROMES A DOMINANCE FISTULEUSE</a:t>
            </a:r>
          </a:p>
        </p:txBody>
      </p:sp>
      <p:sp>
        <p:nvSpPr>
          <p:cNvPr id="156675" name="Text Box 3"/>
          <p:cNvSpPr txBox="1">
            <a:spLocks noChangeArrowheads="1"/>
          </p:cNvSpPr>
          <p:nvPr/>
        </p:nvSpPr>
        <p:spPr bwMode="auto">
          <a:xfrm>
            <a:off x="-85725" y="2035175"/>
            <a:ext cx="9229725" cy="3865563"/>
          </a:xfrm>
          <a:prstGeom prst="rect">
            <a:avLst/>
          </a:prstGeom>
          <a:noFill/>
          <a:ln w="9525">
            <a:noFill/>
            <a:miter lim="800000"/>
            <a:headEnd/>
            <a:tailEnd/>
          </a:ln>
          <a:effectLst/>
        </p:spPr>
        <p:txBody>
          <a:bodyPr wrap="none">
            <a:spAutoFit/>
          </a:bodyPr>
          <a:lstStyle/>
          <a:p>
            <a:pPr lvl="2">
              <a:tabLst>
                <a:tab pos="1997075" algn="l"/>
              </a:tabLst>
            </a:pPr>
            <a:r>
              <a:rPr lang="fr-FR" sz="3200" b="1" i="1">
                <a:solidFill>
                  <a:srgbClr val="FF66CC"/>
                </a:solidFill>
                <a:effectLst>
                  <a:outerShdw blurRad="38100" dist="38100" dir="2700000" algn="tl">
                    <a:srgbClr val="000000"/>
                  </a:outerShdw>
                </a:effectLst>
              </a:rPr>
              <a:t>Syndromes voisins du syndrome de P.W</a:t>
            </a:r>
            <a:r>
              <a:rPr lang="fr-FR" sz="3200">
                <a:solidFill>
                  <a:schemeClr val="bg1"/>
                </a:solidFill>
                <a:effectLst>
                  <a:outerShdw blurRad="38100" dist="38100" dir="2700000" algn="tl">
                    <a:srgbClr val="000000"/>
                  </a:outerShdw>
                </a:effectLst>
              </a:rPr>
              <a:t>:</a:t>
            </a:r>
            <a:endParaRPr lang="fr-FR">
              <a:solidFill>
                <a:schemeClr val="bg1"/>
              </a:solidFill>
            </a:endParaRPr>
          </a:p>
          <a:p>
            <a:pPr lvl="3">
              <a:tabLst>
                <a:tab pos="1997075" algn="l"/>
              </a:tabLst>
            </a:pPr>
            <a:r>
              <a:rPr lang="fr-FR" b="1" i="1">
                <a:solidFill>
                  <a:srgbClr val="FFCC00"/>
                </a:solidFill>
              </a:rPr>
              <a:t>Fistules arterio-veineuses des membres</a:t>
            </a:r>
            <a:r>
              <a:rPr lang="fr-FR">
                <a:solidFill>
                  <a:schemeClr val="bg1"/>
                </a:solidFill>
              </a:rPr>
              <a:t> inférieurs et</a:t>
            </a:r>
          </a:p>
          <a:p>
            <a:pPr lvl="3">
              <a:tabLst>
                <a:tab pos="1997075" algn="l"/>
              </a:tabLst>
            </a:pPr>
            <a:r>
              <a:rPr lang="fr-FR">
                <a:solidFill>
                  <a:schemeClr val="bg1"/>
                </a:solidFill>
              </a:rPr>
              <a:t> supérieurs , réticulaires ( artériolo-veinulaires )</a:t>
            </a:r>
          </a:p>
          <a:p>
            <a:pPr lvl="3">
              <a:tabLst>
                <a:tab pos="1997075" algn="l"/>
              </a:tabLst>
            </a:pPr>
            <a:r>
              <a:rPr lang="fr-FR">
                <a:solidFill>
                  <a:schemeClr val="bg1"/>
                </a:solidFill>
              </a:rPr>
              <a:t>à débit cependant élevé,siégeant au niveau de </a:t>
            </a:r>
          </a:p>
          <a:p>
            <a:pPr lvl="3">
              <a:tabLst>
                <a:tab pos="1997075" algn="l"/>
              </a:tabLst>
            </a:pPr>
            <a:r>
              <a:rPr lang="fr-FR">
                <a:solidFill>
                  <a:schemeClr val="bg1"/>
                </a:solidFill>
              </a:rPr>
              <a:t>l’os et des articulations, </a:t>
            </a:r>
            <a:r>
              <a:rPr lang="fr-FR" u="sng">
                <a:solidFill>
                  <a:schemeClr val="bg1"/>
                </a:solidFill>
              </a:rPr>
              <a:t>entraînant </a:t>
            </a:r>
            <a:r>
              <a:rPr lang="fr-FR">
                <a:solidFill>
                  <a:schemeClr val="bg1"/>
                </a:solidFill>
              </a:rPr>
              <a:t>un allongement du membre </a:t>
            </a:r>
          </a:p>
          <a:p>
            <a:pPr lvl="3">
              <a:tabLst>
                <a:tab pos="1997075" algn="l"/>
              </a:tabLst>
            </a:pPr>
            <a:r>
              <a:rPr lang="fr-FR" b="1" i="1">
                <a:solidFill>
                  <a:srgbClr val="FFCC00"/>
                </a:solidFill>
              </a:rPr>
              <a:t>Anévrisme cirsoïde</a:t>
            </a:r>
            <a:r>
              <a:rPr lang="fr-FR">
                <a:solidFill>
                  <a:schemeClr val="bg1"/>
                </a:solidFill>
              </a:rPr>
              <a:t> notamment du cuir chevelu et</a:t>
            </a:r>
          </a:p>
          <a:p>
            <a:pPr lvl="3">
              <a:tabLst>
                <a:tab pos="1997075" algn="l"/>
              </a:tabLst>
            </a:pPr>
            <a:r>
              <a:rPr lang="fr-FR">
                <a:solidFill>
                  <a:schemeClr val="bg1"/>
                </a:solidFill>
              </a:rPr>
              <a:t> des extrémités des membres </a:t>
            </a:r>
          </a:p>
          <a:p>
            <a:pPr lvl="3">
              <a:tabLst>
                <a:tab pos="1997075" algn="l"/>
              </a:tabLst>
            </a:pPr>
            <a:r>
              <a:rPr lang="fr-FR" b="1" i="1">
                <a:solidFill>
                  <a:srgbClr val="FFCC00"/>
                </a:solidFill>
              </a:rPr>
              <a:t>Fistules arterio-veineuses trans-crâniennes</a:t>
            </a:r>
            <a:r>
              <a:rPr lang="fr-FR" i="1">
                <a:solidFill>
                  <a:schemeClr val="bg1"/>
                </a:solidFill>
              </a:rPr>
              <a:t> </a:t>
            </a:r>
            <a:r>
              <a:rPr lang="fr-FR">
                <a:solidFill>
                  <a:schemeClr val="bg1"/>
                </a:solidFill>
              </a:rPr>
              <a:t>,faisant </a:t>
            </a:r>
          </a:p>
          <a:p>
            <a:pPr>
              <a:tabLst>
                <a:tab pos="1997075" algn="l"/>
              </a:tabLst>
            </a:pPr>
            <a:r>
              <a:rPr lang="fr-FR">
                <a:solidFill>
                  <a:schemeClr val="bg1"/>
                </a:solidFill>
              </a:rPr>
              <a:t>	habituellement communiquer la carotide externe avec</a:t>
            </a:r>
          </a:p>
          <a:p>
            <a:pPr>
              <a:tabLst>
                <a:tab pos="1997075" algn="l"/>
              </a:tabLst>
            </a:pPr>
            <a:r>
              <a:rPr lang="fr-FR">
                <a:solidFill>
                  <a:schemeClr val="bg1"/>
                </a:solidFill>
              </a:rPr>
              <a:t>	le sinus  latéral, à travers le crâne.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156675"/>
                                        </p:tgtEl>
                                        <p:attrNameLst>
                                          <p:attrName>style.visibility</p:attrName>
                                        </p:attrNameLst>
                                      </p:cBhvr>
                                      <p:to>
                                        <p:strVal val="visible"/>
                                      </p:to>
                                    </p:set>
                                    <p:animEffect transition="in" filter="wipe(left)">
                                      <p:cBhvr>
                                        <p:cTn id="7" dur="300"/>
                                        <p:tgtEl>
                                          <p:spTgt spid="156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0" y="304800"/>
            <a:ext cx="9144000" cy="457200"/>
          </a:xfrm>
          <a:prstGeom prst="rect">
            <a:avLst/>
          </a:prstGeom>
          <a:noFill/>
          <a:ln w="9525">
            <a:noFill/>
            <a:miter lim="800000"/>
            <a:headEnd/>
            <a:tailEnd/>
          </a:ln>
          <a:effectLst/>
        </p:spPr>
        <p:txBody>
          <a:bodyPr>
            <a:spAutoFit/>
          </a:bodyPr>
          <a:lstStyle/>
          <a:p>
            <a:pPr lvl="2"/>
            <a:endParaRPr lang="fr-FR">
              <a:solidFill>
                <a:schemeClr val="bg1"/>
              </a:solidFill>
            </a:endParaRPr>
          </a:p>
        </p:txBody>
      </p:sp>
      <p:sp>
        <p:nvSpPr>
          <p:cNvPr id="154627" name="Rectangle 3"/>
          <p:cNvSpPr>
            <a:spLocks noChangeArrowheads="1"/>
          </p:cNvSpPr>
          <p:nvPr/>
        </p:nvSpPr>
        <p:spPr bwMode="auto">
          <a:xfrm>
            <a:off x="304800" y="2187575"/>
            <a:ext cx="8099425" cy="3135313"/>
          </a:xfrm>
          <a:prstGeom prst="rect">
            <a:avLst/>
          </a:prstGeom>
          <a:noFill/>
          <a:ln w="9525">
            <a:noFill/>
            <a:miter lim="800000"/>
            <a:headEnd/>
            <a:tailEnd/>
          </a:ln>
          <a:effectLst/>
        </p:spPr>
        <p:txBody>
          <a:bodyPr wrap="none">
            <a:spAutoFit/>
          </a:bodyPr>
          <a:lstStyle/>
          <a:p>
            <a:pPr lvl="2"/>
            <a:r>
              <a:rPr lang="fr-FR" sz="3200" b="1" i="1">
                <a:solidFill>
                  <a:srgbClr val="FF66CC"/>
                </a:solidFill>
                <a:effectLst>
                  <a:outerShdw blurRad="38100" dist="38100" dir="2700000" algn="tl">
                    <a:srgbClr val="000000"/>
                  </a:outerShdw>
                </a:effectLst>
              </a:rPr>
              <a:t>Les angiomes capillaires superficiels</a:t>
            </a:r>
            <a:r>
              <a:rPr lang="fr-FR">
                <a:solidFill>
                  <a:srgbClr val="FF66CC"/>
                </a:solidFill>
              </a:rPr>
              <a:t> :</a:t>
            </a:r>
          </a:p>
          <a:p>
            <a:pPr lvl="2"/>
            <a:endParaRPr lang="fr-FR">
              <a:solidFill>
                <a:schemeClr val="bg1"/>
              </a:solidFill>
            </a:endParaRPr>
          </a:p>
          <a:p>
            <a:pPr lvl="3"/>
            <a:r>
              <a:rPr lang="fr-FR">
                <a:solidFill>
                  <a:schemeClr val="bg1"/>
                </a:solidFill>
              </a:rPr>
              <a:t>associés à un </a:t>
            </a:r>
            <a:r>
              <a:rPr lang="fr-FR" b="1" i="1">
                <a:solidFill>
                  <a:srgbClr val="FFCC00"/>
                </a:solidFill>
              </a:rPr>
              <a:t>foyer fistuleux réticulaire</a:t>
            </a:r>
            <a:endParaRPr lang="fr-FR">
              <a:solidFill>
                <a:schemeClr val="bg1"/>
              </a:solidFill>
            </a:endParaRPr>
          </a:p>
          <a:p>
            <a:pPr lvl="3"/>
            <a:endParaRPr lang="fr-FR">
              <a:solidFill>
                <a:schemeClr val="bg1"/>
              </a:solidFill>
            </a:endParaRPr>
          </a:p>
          <a:p>
            <a:r>
              <a:rPr lang="fr-FR">
                <a:solidFill>
                  <a:schemeClr val="bg1"/>
                </a:solidFill>
              </a:rPr>
              <a:t>	      ou</a:t>
            </a:r>
            <a:r>
              <a:rPr lang="fr-FR">
                <a:solidFill>
                  <a:srgbClr val="FFCC00"/>
                </a:solidFill>
              </a:rPr>
              <a:t> </a:t>
            </a:r>
            <a:r>
              <a:rPr lang="fr-FR" b="1" i="1">
                <a:solidFill>
                  <a:srgbClr val="FFCC00"/>
                </a:solidFill>
              </a:rPr>
              <a:t>géants</a:t>
            </a:r>
            <a:r>
              <a:rPr lang="fr-FR">
                <a:solidFill>
                  <a:srgbClr val="FFCC00"/>
                </a:solidFill>
              </a:rPr>
              <a:t> </a:t>
            </a:r>
            <a:r>
              <a:rPr lang="fr-FR">
                <a:solidFill>
                  <a:schemeClr val="bg1"/>
                </a:solidFill>
              </a:rPr>
              <a:t>, avec d’importantes dilatations capillaires</a:t>
            </a:r>
          </a:p>
          <a:p>
            <a:r>
              <a:rPr lang="fr-FR">
                <a:solidFill>
                  <a:schemeClr val="bg1"/>
                </a:solidFill>
              </a:rPr>
              <a:t> 	      responsables de thrombopénies de consommation , </a:t>
            </a:r>
          </a:p>
          <a:p>
            <a:r>
              <a:rPr lang="fr-FR">
                <a:solidFill>
                  <a:schemeClr val="bg1"/>
                </a:solidFill>
              </a:rPr>
              <a:t>	      (</a:t>
            </a:r>
            <a:r>
              <a:rPr lang="fr-FR" b="1" i="1">
                <a:solidFill>
                  <a:srgbClr val="FFCC00"/>
                </a:solidFill>
              </a:rPr>
              <a:t>Syndrome de Kasabach-Merritt</a:t>
            </a:r>
            <a:r>
              <a:rPr lang="fr-FR">
                <a:solidFill>
                  <a:schemeClr val="bg1"/>
                </a:solidFill>
              </a:rPr>
              <a:t> ( K.M) qui associe  </a:t>
            </a:r>
          </a:p>
          <a:p>
            <a:r>
              <a:rPr lang="fr-FR">
                <a:solidFill>
                  <a:schemeClr val="bg1"/>
                </a:solidFill>
              </a:rPr>
              <a:t>	      angiome capillaire géant et purpura extensif).</a:t>
            </a:r>
          </a:p>
        </p:txBody>
      </p:sp>
      <p:sp>
        <p:nvSpPr>
          <p:cNvPr id="154628" name="Text Box 4"/>
          <p:cNvSpPr txBox="1">
            <a:spLocks noChangeArrowheads="1"/>
          </p:cNvSpPr>
          <p:nvPr/>
        </p:nvSpPr>
        <p:spPr bwMode="auto">
          <a:xfrm>
            <a:off x="1600200" y="533400"/>
            <a:ext cx="6430963" cy="457200"/>
          </a:xfrm>
          <a:prstGeom prst="rect">
            <a:avLst/>
          </a:prstGeom>
          <a:noFill/>
          <a:ln w="9525">
            <a:noFill/>
            <a:miter lim="800000"/>
            <a:headEnd/>
            <a:tailEnd/>
          </a:ln>
          <a:effectLst/>
        </p:spPr>
        <p:txBody>
          <a:bodyPr wrap="none">
            <a:spAutoFit/>
          </a:bodyPr>
          <a:lstStyle/>
          <a:p>
            <a:r>
              <a:rPr lang="fr-FR" b="1">
                <a:solidFill>
                  <a:schemeClr val="bg1"/>
                </a:solidFill>
              </a:rPr>
              <a:t>SYNDROMES A DOMINANCE FISTULEUSE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154627"/>
                                        </p:tgtEl>
                                        <p:attrNameLst>
                                          <p:attrName>style.visibility</p:attrName>
                                        </p:attrNameLst>
                                      </p:cBhvr>
                                      <p:to>
                                        <p:strVal val="visible"/>
                                      </p:to>
                                    </p:set>
                                    <p:animEffect transition="in" filter="wipe(left)">
                                      <p:cBhvr>
                                        <p:cTn id="7" dur="300"/>
                                        <p:tgtEl>
                                          <p:spTgt spid="15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914400" y="1423988"/>
            <a:ext cx="9955213" cy="4595812"/>
          </a:xfrm>
          <a:prstGeom prst="rect">
            <a:avLst/>
          </a:prstGeom>
          <a:noFill/>
          <a:ln w="9525">
            <a:noFill/>
            <a:miter lim="800000"/>
            <a:headEnd/>
            <a:tailEnd/>
          </a:ln>
          <a:effectLst/>
        </p:spPr>
        <p:txBody>
          <a:bodyPr wrap="none">
            <a:spAutoFit/>
          </a:bodyPr>
          <a:lstStyle/>
          <a:p>
            <a:pPr lvl="2"/>
            <a:endParaRPr lang="fr-FR"/>
          </a:p>
          <a:p>
            <a:pPr lvl="3"/>
            <a:r>
              <a:rPr lang="fr-FR" sz="3200" b="1" i="1">
                <a:solidFill>
                  <a:srgbClr val="FF00FF"/>
                </a:solidFill>
                <a:effectLst>
                  <a:outerShdw blurRad="38100" dist="38100" dir="2700000" algn="tl">
                    <a:srgbClr val="000000"/>
                  </a:outerShdw>
                </a:effectLst>
              </a:rPr>
              <a:t>Syndrome de Klippel-Trenaunay-Weber</a:t>
            </a:r>
            <a:r>
              <a:rPr lang="fr-FR" sz="3200"/>
              <a:t> </a:t>
            </a:r>
          </a:p>
          <a:p>
            <a:pPr lvl="3"/>
            <a:r>
              <a:rPr lang="fr-FR" b="1">
                <a:solidFill>
                  <a:schemeClr val="bg1"/>
                </a:solidFill>
              </a:rPr>
              <a:t>qui se décompose ainsi:</a:t>
            </a:r>
          </a:p>
          <a:p>
            <a:pPr lvl="4"/>
            <a:r>
              <a:rPr lang="fr-FR" b="1">
                <a:solidFill>
                  <a:schemeClr val="bg1"/>
                </a:solidFill>
              </a:rPr>
              <a:t>- </a:t>
            </a:r>
            <a:r>
              <a:rPr lang="fr-FR" b="1">
                <a:solidFill>
                  <a:srgbClr val="FFCC00"/>
                </a:solidFill>
              </a:rPr>
              <a:t>Topographie métamérique</a:t>
            </a:r>
            <a:r>
              <a:rPr lang="fr-FR" b="1">
                <a:solidFill>
                  <a:schemeClr val="bg1"/>
                </a:solidFill>
              </a:rPr>
              <a:t> limitée à 1 membre inférieur</a:t>
            </a:r>
          </a:p>
          <a:p>
            <a:pPr lvl="4"/>
            <a:r>
              <a:rPr lang="fr-FR" b="1">
                <a:solidFill>
                  <a:schemeClr val="bg1"/>
                </a:solidFill>
              </a:rPr>
              <a:t>- Absence de fistule artèrioveineuse tronculaire ou réticulaire</a:t>
            </a:r>
          </a:p>
          <a:p>
            <a:pPr lvl="4"/>
            <a:r>
              <a:rPr lang="fr-FR" b="1">
                <a:solidFill>
                  <a:schemeClr val="bg1"/>
                </a:solidFill>
              </a:rPr>
              <a:t>- Présence inconstante de </a:t>
            </a:r>
            <a:r>
              <a:rPr lang="fr-FR" b="1">
                <a:solidFill>
                  <a:srgbClr val="FFCC00"/>
                </a:solidFill>
              </a:rPr>
              <a:t>malformations lymphatiques</a:t>
            </a:r>
            <a:endParaRPr lang="fr-FR"/>
          </a:p>
          <a:p>
            <a:pPr lvl="4"/>
            <a:r>
              <a:rPr lang="fr-FR" b="1">
                <a:solidFill>
                  <a:srgbClr val="FFCC00"/>
                </a:solidFill>
              </a:rPr>
              <a:t>- Agénésie veineuse profonde (le plus souvent poplitée</a:t>
            </a:r>
          </a:p>
          <a:p>
            <a:pPr lvl="4"/>
            <a:r>
              <a:rPr lang="fr-FR" b="1">
                <a:solidFill>
                  <a:srgbClr val="FFCC00"/>
                </a:solidFill>
              </a:rPr>
              <a:t>et/ou fémorale superficielle</a:t>
            </a:r>
          </a:p>
          <a:p>
            <a:pPr lvl="4"/>
            <a:r>
              <a:rPr lang="fr-FR">
                <a:solidFill>
                  <a:schemeClr val="bg1"/>
                </a:solidFill>
              </a:rPr>
              <a:t>- Responsable d ’une Hypertrophie du membre intéressant </a:t>
            </a:r>
          </a:p>
          <a:p>
            <a:pPr lvl="4"/>
            <a:r>
              <a:rPr lang="fr-FR">
                <a:solidFill>
                  <a:schemeClr val="bg1"/>
                </a:solidFill>
              </a:rPr>
              <a:t>surtout le squelette </a:t>
            </a:r>
            <a:r>
              <a:rPr lang="fr-FR">
                <a:solidFill>
                  <a:srgbClr val="FFCC00"/>
                </a:solidFill>
              </a:rPr>
              <a:t>(</a:t>
            </a:r>
            <a:r>
              <a:rPr lang="fr-FR" i="1">
                <a:solidFill>
                  <a:srgbClr val="FFCC00"/>
                </a:solidFill>
              </a:rPr>
              <a:t>syndrome angio-ostéo-hypertrophique)</a:t>
            </a:r>
            <a:endParaRPr lang="fr-FR"/>
          </a:p>
          <a:p>
            <a:pPr lvl="4"/>
            <a:r>
              <a:rPr lang="fr-FR">
                <a:solidFill>
                  <a:srgbClr val="FFCC00"/>
                </a:solidFill>
              </a:rPr>
              <a:t> -</a:t>
            </a:r>
            <a:r>
              <a:rPr lang="fr-FR"/>
              <a:t> </a:t>
            </a:r>
            <a:r>
              <a:rPr lang="fr-FR" b="1" i="1">
                <a:solidFill>
                  <a:srgbClr val="FFCC00"/>
                </a:solidFill>
              </a:rPr>
              <a:t>Angiome capillaire plan ( naevus angiomateux) </a:t>
            </a:r>
            <a:r>
              <a:rPr lang="fr-FR" b="1" i="1">
                <a:solidFill>
                  <a:schemeClr val="bg1"/>
                </a:solidFill>
              </a:rPr>
              <a:t>peut-être</a:t>
            </a:r>
          </a:p>
          <a:p>
            <a:pPr lvl="4"/>
            <a:r>
              <a:rPr lang="fr-FR" b="1" i="1">
                <a:solidFill>
                  <a:schemeClr val="bg1"/>
                </a:solidFill>
              </a:rPr>
              <a:t>secondaire à l ’insuffisance veineuse</a:t>
            </a:r>
            <a:endParaRPr lang="fr-FR"/>
          </a:p>
        </p:txBody>
      </p:sp>
      <p:sp>
        <p:nvSpPr>
          <p:cNvPr id="159747" name="Text Box 3"/>
          <p:cNvSpPr txBox="1">
            <a:spLocks noChangeArrowheads="1"/>
          </p:cNvSpPr>
          <p:nvPr/>
        </p:nvSpPr>
        <p:spPr bwMode="auto">
          <a:xfrm>
            <a:off x="1600200" y="533400"/>
            <a:ext cx="6092825" cy="457200"/>
          </a:xfrm>
          <a:prstGeom prst="rect">
            <a:avLst/>
          </a:prstGeom>
          <a:noFill/>
          <a:ln w="9525">
            <a:noFill/>
            <a:miter lim="800000"/>
            <a:headEnd/>
            <a:tailEnd/>
          </a:ln>
          <a:effectLst/>
        </p:spPr>
        <p:txBody>
          <a:bodyPr wrap="none">
            <a:spAutoFit/>
          </a:bodyPr>
          <a:lstStyle/>
          <a:p>
            <a:r>
              <a:rPr lang="fr-FR" b="1">
                <a:solidFill>
                  <a:schemeClr val="bg1"/>
                </a:solidFill>
              </a:rPr>
              <a:t>SYNDROMES A DOMINANCE VEINEUSE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59747"/>
                                        </p:tgtEl>
                                        <p:attrNameLst>
                                          <p:attrName>style.visibility</p:attrName>
                                        </p:attrNameLst>
                                      </p:cBhvr>
                                      <p:to>
                                        <p:strVal val="visible"/>
                                      </p:to>
                                    </p:set>
                                    <p:anim calcmode="lin" valueType="num">
                                      <p:cBhvr>
                                        <p:cTn id="7" dur="500" fill="hold"/>
                                        <p:tgtEl>
                                          <p:spTgt spid="159747"/>
                                        </p:tgtEl>
                                        <p:attrNameLst>
                                          <p:attrName>ppt_w</p:attrName>
                                        </p:attrNameLst>
                                      </p:cBhvr>
                                      <p:tavLst>
                                        <p:tav tm="0">
                                          <p:val>
                                            <p:strVal val="4/3*#ppt_w"/>
                                          </p:val>
                                        </p:tav>
                                        <p:tav tm="100000">
                                          <p:val>
                                            <p:strVal val="#ppt_w"/>
                                          </p:val>
                                        </p:tav>
                                      </p:tavLst>
                                    </p:anim>
                                    <p:anim calcmode="lin" valueType="num">
                                      <p:cBhvr>
                                        <p:cTn id="8" dur="500" fill="hold"/>
                                        <p:tgtEl>
                                          <p:spTgt spid="159747"/>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wd">
                                    <p:tmPct val="100000"/>
                                  </p:iterate>
                                  <p:childTnLst>
                                    <p:set>
                                      <p:cBhvr>
                                        <p:cTn id="12" dur="1" fill="hold">
                                          <p:stCondLst>
                                            <p:cond delay="0"/>
                                          </p:stCondLst>
                                        </p:cTn>
                                        <p:tgtEl>
                                          <p:spTgt spid="159746"/>
                                        </p:tgtEl>
                                        <p:attrNameLst>
                                          <p:attrName>style.visibility</p:attrName>
                                        </p:attrNameLst>
                                      </p:cBhvr>
                                      <p:to>
                                        <p:strVal val="visible"/>
                                      </p:to>
                                    </p:set>
                                    <p:animEffect transition="in" filter="wipe(left)">
                                      <p:cBhvr>
                                        <p:cTn id="13" dur="300"/>
                                        <p:tgtEl>
                                          <p:spTgt spid="159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autoUpdateAnimBg="0"/>
      <p:bldP spid="159747"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8179" name="Rectangle 3" descr="Grands confettis"/>
          <p:cNvSpPr>
            <a:spLocks noChangeArrowheads="1"/>
          </p:cNvSpPr>
          <p:nvPr/>
        </p:nvSpPr>
        <p:spPr bwMode="auto">
          <a:xfrm>
            <a:off x="457200" y="3352800"/>
            <a:ext cx="8153400" cy="28194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78180" name="Rectangle 4" descr="Petits confettis"/>
          <p:cNvSpPr>
            <a:spLocks noChangeArrowheads="1"/>
          </p:cNvSpPr>
          <p:nvPr/>
        </p:nvSpPr>
        <p:spPr bwMode="auto">
          <a:xfrm>
            <a:off x="457200" y="1482725"/>
            <a:ext cx="8153400" cy="1717675"/>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78181" name="Rectangle 5" descr="Briques horizontales"/>
          <p:cNvSpPr>
            <a:spLocks noChangeArrowheads="1"/>
          </p:cNvSpPr>
          <p:nvPr/>
        </p:nvSpPr>
        <p:spPr bwMode="auto">
          <a:xfrm>
            <a:off x="457200" y="1295400"/>
            <a:ext cx="8153400" cy="5334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78182" name="Rectangle 6"/>
          <p:cNvSpPr>
            <a:spLocks noChangeArrowheads="1"/>
          </p:cNvSpPr>
          <p:nvPr/>
        </p:nvSpPr>
        <p:spPr bwMode="auto">
          <a:xfrm>
            <a:off x="457200" y="2362200"/>
            <a:ext cx="6997700" cy="228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78183" name="Rectangle 7"/>
          <p:cNvSpPr>
            <a:spLocks noChangeArrowheads="1"/>
          </p:cNvSpPr>
          <p:nvPr/>
        </p:nvSpPr>
        <p:spPr bwMode="auto">
          <a:xfrm>
            <a:off x="457200" y="3886200"/>
            <a:ext cx="2649538"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78184" name="Line 8"/>
          <p:cNvSpPr>
            <a:spLocks noChangeShapeType="1"/>
          </p:cNvSpPr>
          <p:nvPr/>
        </p:nvSpPr>
        <p:spPr bwMode="auto">
          <a:xfrm>
            <a:off x="457200" y="3276600"/>
            <a:ext cx="8153400" cy="0"/>
          </a:xfrm>
          <a:prstGeom prst="line">
            <a:avLst/>
          </a:prstGeom>
          <a:noFill/>
          <a:ln w="76200">
            <a:solidFill>
              <a:schemeClr val="accent1"/>
            </a:solidFill>
            <a:round/>
            <a:headEnd/>
            <a:tailEnd/>
          </a:ln>
          <a:effectLst/>
        </p:spPr>
        <p:txBody>
          <a:bodyPr wrap="none" anchor="ctr"/>
          <a:lstStyle/>
          <a:p>
            <a:endParaRPr lang="fr-FR"/>
          </a:p>
        </p:txBody>
      </p:sp>
      <p:sp>
        <p:nvSpPr>
          <p:cNvPr id="178188" name="Rectangle 12"/>
          <p:cNvSpPr>
            <a:spLocks noChangeArrowheads="1"/>
          </p:cNvSpPr>
          <p:nvPr/>
        </p:nvSpPr>
        <p:spPr bwMode="auto">
          <a:xfrm>
            <a:off x="2767013" y="2514600"/>
            <a:ext cx="20478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nvGrpSpPr>
          <p:cNvPr id="178201" name="Group 25"/>
          <p:cNvGrpSpPr>
            <a:grpSpLocks/>
          </p:cNvGrpSpPr>
          <p:nvPr/>
        </p:nvGrpSpPr>
        <p:grpSpPr bwMode="auto">
          <a:xfrm>
            <a:off x="2517775" y="1828800"/>
            <a:ext cx="3883025" cy="533400"/>
            <a:chOff x="1444" y="1152"/>
            <a:chExt cx="2446" cy="336"/>
          </a:xfrm>
        </p:grpSpPr>
        <p:sp>
          <p:nvSpPr>
            <p:cNvPr id="178185" name="Rectangle 9"/>
            <p:cNvSpPr>
              <a:spLocks noChangeArrowheads="1"/>
            </p:cNvSpPr>
            <p:nvPr/>
          </p:nvSpPr>
          <p:spPr bwMode="auto">
            <a:xfrm>
              <a:off x="1444" y="1152"/>
              <a:ext cx="92" cy="336"/>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78186" name="Rectangle 10"/>
            <p:cNvSpPr>
              <a:spLocks noChangeArrowheads="1"/>
            </p:cNvSpPr>
            <p:nvPr/>
          </p:nvSpPr>
          <p:spPr bwMode="auto">
            <a:xfrm>
              <a:off x="2813" y="1152"/>
              <a:ext cx="93" cy="336"/>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78187" name="Rectangle 11"/>
            <p:cNvSpPr>
              <a:spLocks noChangeArrowheads="1"/>
            </p:cNvSpPr>
            <p:nvPr/>
          </p:nvSpPr>
          <p:spPr bwMode="auto">
            <a:xfrm>
              <a:off x="3798" y="1152"/>
              <a:ext cx="92" cy="336"/>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sp>
        <p:nvSpPr>
          <p:cNvPr id="178190" name="Rectangle 14"/>
          <p:cNvSpPr>
            <a:spLocks noChangeArrowheads="1"/>
          </p:cNvSpPr>
          <p:nvPr/>
        </p:nvSpPr>
        <p:spPr bwMode="auto">
          <a:xfrm>
            <a:off x="7115175" y="3886200"/>
            <a:ext cx="1495425"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78191" name="Rectangle 15" descr="Grands confettis"/>
          <p:cNvSpPr>
            <a:spLocks noChangeArrowheads="1"/>
          </p:cNvSpPr>
          <p:nvPr/>
        </p:nvSpPr>
        <p:spPr bwMode="auto">
          <a:xfrm>
            <a:off x="1631950" y="1066800"/>
            <a:ext cx="5911850" cy="762000"/>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sp>
        <p:nvSpPr>
          <p:cNvPr id="178192" name="Rectangle 16"/>
          <p:cNvSpPr>
            <a:spLocks noChangeArrowheads="1"/>
          </p:cNvSpPr>
          <p:nvPr/>
        </p:nvSpPr>
        <p:spPr bwMode="auto">
          <a:xfrm>
            <a:off x="3076575" y="3886200"/>
            <a:ext cx="4010025"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78193" name="Rectangle 17" descr="Grands confettis"/>
          <p:cNvSpPr>
            <a:spLocks noChangeArrowheads="1"/>
          </p:cNvSpPr>
          <p:nvPr/>
        </p:nvSpPr>
        <p:spPr bwMode="auto">
          <a:xfrm>
            <a:off x="3048000" y="3886200"/>
            <a:ext cx="4038600" cy="914400"/>
          </a:xfrm>
          <a:prstGeom prst="rect">
            <a:avLst/>
          </a:prstGeom>
          <a:pattFill prst="lgConfetti">
            <a:fgClr>
              <a:schemeClr val="accent1"/>
            </a:fgClr>
            <a:bgClr>
              <a:schemeClr val="bg1"/>
            </a:bgClr>
          </a:pattFill>
          <a:ln w="9525">
            <a:noFill/>
            <a:miter lim="800000"/>
            <a:headEnd/>
            <a:tailEnd/>
          </a:ln>
          <a:effectLst/>
        </p:spPr>
        <p:txBody>
          <a:bodyPr wrap="none" anchor="ctr"/>
          <a:lstStyle/>
          <a:p>
            <a:endParaRPr lang="fr-FR"/>
          </a:p>
        </p:txBody>
      </p:sp>
      <p:sp>
        <p:nvSpPr>
          <p:cNvPr id="178194" name="Rectangle 18"/>
          <p:cNvSpPr>
            <a:spLocks noChangeArrowheads="1"/>
          </p:cNvSpPr>
          <p:nvPr/>
        </p:nvSpPr>
        <p:spPr bwMode="auto">
          <a:xfrm>
            <a:off x="2667000" y="2514600"/>
            <a:ext cx="381000"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nvGrpSpPr>
          <p:cNvPr id="178200" name="Group 24"/>
          <p:cNvGrpSpPr>
            <a:grpSpLocks/>
          </p:cNvGrpSpPr>
          <p:nvPr/>
        </p:nvGrpSpPr>
        <p:grpSpPr bwMode="auto">
          <a:xfrm>
            <a:off x="2514600" y="1828800"/>
            <a:ext cx="3962400" cy="533400"/>
            <a:chOff x="1730" y="1152"/>
            <a:chExt cx="2496" cy="336"/>
          </a:xfrm>
        </p:grpSpPr>
        <p:sp>
          <p:nvSpPr>
            <p:cNvPr id="178197" name="Rectangle 21"/>
            <p:cNvSpPr>
              <a:spLocks noChangeArrowheads="1"/>
            </p:cNvSpPr>
            <p:nvPr/>
          </p:nvSpPr>
          <p:spPr bwMode="auto">
            <a:xfrm>
              <a:off x="1730" y="1152"/>
              <a:ext cx="142" cy="336"/>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78198" name="Rectangle 22"/>
            <p:cNvSpPr>
              <a:spLocks noChangeArrowheads="1"/>
            </p:cNvSpPr>
            <p:nvPr/>
          </p:nvSpPr>
          <p:spPr bwMode="auto">
            <a:xfrm>
              <a:off x="3099" y="1152"/>
              <a:ext cx="144" cy="336"/>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78199" name="Rectangle 23"/>
            <p:cNvSpPr>
              <a:spLocks noChangeArrowheads="1"/>
            </p:cNvSpPr>
            <p:nvPr/>
          </p:nvSpPr>
          <p:spPr bwMode="auto">
            <a:xfrm>
              <a:off x="4084" y="1152"/>
              <a:ext cx="142" cy="336"/>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sp>
        <p:nvSpPr>
          <p:cNvPr id="178202" name="Rectangle 26"/>
          <p:cNvSpPr>
            <a:spLocks noChangeArrowheads="1"/>
          </p:cNvSpPr>
          <p:nvPr/>
        </p:nvSpPr>
        <p:spPr bwMode="auto">
          <a:xfrm>
            <a:off x="7315200" y="2590800"/>
            <a:ext cx="152400"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78189" name="Rectangle 13"/>
          <p:cNvSpPr>
            <a:spLocks noChangeArrowheads="1"/>
          </p:cNvSpPr>
          <p:nvPr/>
        </p:nvSpPr>
        <p:spPr bwMode="auto">
          <a:xfrm>
            <a:off x="7127875" y="2590800"/>
            <a:ext cx="339725"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78195" name="Rectangle 19"/>
          <p:cNvSpPr>
            <a:spLocks noChangeArrowheads="1"/>
          </p:cNvSpPr>
          <p:nvPr/>
        </p:nvSpPr>
        <p:spPr bwMode="auto">
          <a:xfrm>
            <a:off x="2362200" y="2362200"/>
            <a:ext cx="5105400"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8193"/>
                                        </p:tgtEl>
                                        <p:attrNameLst>
                                          <p:attrName>style.visibility</p:attrName>
                                        </p:attrNameLst>
                                      </p:cBhvr>
                                      <p:to>
                                        <p:strVal val="visible"/>
                                      </p:to>
                                    </p:set>
                                    <p:animEffect transition="in" filter="wipe(right)">
                                      <p:cBhvr>
                                        <p:cTn id="7" dur="500"/>
                                        <p:tgtEl>
                                          <p:spTgt spid="1781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8194"/>
                                        </p:tgtEl>
                                        <p:attrNameLst>
                                          <p:attrName>style.visibility</p:attrName>
                                        </p:attrNameLst>
                                      </p:cBhvr>
                                      <p:to>
                                        <p:strVal val="visible"/>
                                      </p:to>
                                    </p:set>
                                    <p:animEffect transition="in" filter="wipe(down)">
                                      <p:cBhvr>
                                        <p:cTn id="12" dur="500"/>
                                        <p:tgtEl>
                                          <p:spTgt spid="1781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8195"/>
                                        </p:tgtEl>
                                        <p:attrNameLst>
                                          <p:attrName>style.visibility</p:attrName>
                                        </p:attrNameLst>
                                      </p:cBhvr>
                                      <p:to>
                                        <p:strVal val="visible"/>
                                      </p:to>
                                    </p:set>
                                    <p:animEffect transition="in" filter="wipe(left)">
                                      <p:cBhvr>
                                        <p:cTn id="17" dur="500"/>
                                        <p:tgtEl>
                                          <p:spTgt spid="17819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78189"/>
                                        </p:tgtEl>
                                        <p:attrNameLst>
                                          <p:attrName>style.visibility</p:attrName>
                                        </p:attrNameLst>
                                      </p:cBhvr>
                                      <p:to>
                                        <p:strVal val="visible"/>
                                      </p:to>
                                    </p:set>
                                    <p:animEffect transition="in" filter="wipe(up)">
                                      <p:cBhvr>
                                        <p:cTn id="22" dur="500"/>
                                        <p:tgtEl>
                                          <p:spTgt spid="17818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8200"/>
                                        </p:tgtEl>
                                        <p:attrNameLst>
                                          <p:attrName>style.visibility</p:attrName>
                                        </p:attrNameLst>
                                      </p:cBhvr>
                                      <p:to>
                                        <p:strVal val="visible"/>
                                      </p:to>
                                    </p:set>
                                    <p:animEffect transition="in" filter="wipe(down)">
                                      <p:cBhvr>
                                        <p:cTn id="27" dur="500"/>
                                        <p:tgtEl>
                                          <p:spTgt spid="178200"/>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272" fill="hold" grpId="0" nodeType="clickEffect">
                                  <p:stCondLst>
                                    <p:cond delay="0"/>
                                  </p:stCondLst>
                                  <p:childTnLst>
                                    <p:set>
                                      <p:cBhvr>
                                        <p:cTn id="31" dur="1" fill="hold">
                                          <p:stCondLst>
                                            <p:cond delay="0"/>
                                          </p:stCondLst>
                                        </p:cTn>
                                        <p:tgtEl>
                                          <p:spTgt spid="178191"/>
                                        </p:tgtEl>
                                        <p:attrNameLst>
                                          <p:attrName>style.visibility</p:attrName>
                                        </p:attrNameLst>
                                      </p:cBhvr>
                                      <p:to>
                                        <p:strVal val="visible"/>
                                      </p:to>
                                    </p:set>
                                    <p:anim calcmode="lin" valueType="num">
                                      <p:cBhvr>
                                        <p:cTn id="32" dur="500" fill="hold"/>
                                        <p:tgtEl>
                                          <p:spTgt spid="178191"/>
                                        </p:tgtEl>
                                        <p:attrNameLst>
                                          <p:attrName>ppt_w</p:attrName>
                                        </p:attrNameLst>
                                      </p:cBhvr>
                                      <p:tavLst>
                                        <p:tav tm="0">
                                          <p:val>
                                            <p:strVal val="2/3*#ppt_w"/>
                                          </p:val>
                                        </p:tav>
                                        <p:tav tm="100000">
                                          <p:val>
                                            <p:strVal val="#ppt_w"/>
                                          </p:val>
                                        </p:tav>
                                      </p:tavLst>
                                    </p:anim>
                                    <p:anim calcmode="lin" valueType="num">
                                      <p:cBhvr>
                                        <p:cTn id="33" dur="500" fill="hold"/>
                                        <p:tgtEl>
                                          <p:spTgt spid="17819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91" grpId="0" animBg="1"/>
      <p:bldP spid="178193" grpId="0" animBg="1"/>
      <p:bldP spid="178194" grpId="0" animBg="1"/>
      <p:bldP spid="178189" grpId="0" animBg="1"/>
      <p:bldP spid="17819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685800" y="381000"/>
            <a:ext cx="7772400" cy="1371600"/>
          </a:xfrm>
          <a:solidFill>
            <a:schemeClr val="accent1"/>
          </a:solidFill>
        </p:spPr>
        <p:txBody>
          <a:bodyPr/>
          <a:lstStyle/>
          <a:p>
            <a:r>
              <a:rPr lang="fr-FR" sz="2400" b="1">
                <a:latin typeface="Arial" charset="0"/>
              </a:rPr>
              <a:t>MALFORMATIONS VASCULAIRES COMPLEXES : « ANGIODYSPLASIES OSTEO-HYPERTROPHIQUES »</a:t>
            </a:r>
            <a:r>
              <a:rPr lang="fr-FR" sz="2400">
                <a:latin typeface="Arial" charset="0"/>
              </a:rPr>
              <a:t>     </a:t>
            </a:r>
            <a:r>
              <a:rPr lang="fr-FR" sz="2400" b="1">
                <a:latin typeface="Arial" charset="0"/>
                <a:sym typeface="Symbol" pitchFamily="18" charset="2"/>
              </a:rPr>
              <a:t> </a:t>
            </a:r>
            <a:r>
              <a:rPr lang="fr-FR" sz="2400" b="1">
                <a:latin typeface="Arial" charset="0"/>
              </a:rPr>
              <a:t>Syndrome de KLIPPEL-TRENAUNAY ( = MCVL)</a:t>
            </a:r>
          </a:p>
        </p:txBody>
      </p:sp>
      <p:pic>
        <p:nvPicPr>
          <p:cNvPr id="131075" name="Picture 3" descr="91555"/>
          <p:cNvPicPr>
            <a:picLocks noChangeAspect="1" noChangeArrowheads="1"/>
          </p:cNvPicPr>
          <p:nvPr/>
        </p:nvPicPr>
        <p:blipFill>
          <a:blip r:embed="rId2" cstate="print"/>
          <a:srcRect/>
          <a:stretch>
            <a:fillRect/>
          </a:stretch>
        </p:blipFill>
        <p:spPr bwMode="auto">
          <a:xfrm>
            <a:off x="381000" y="2057400"/>
            <a:ext cx="2897188" cy="4338638"/>
          </a:xfrm>
          <a:prstGeom prst="rect">
            <a:avLst/>
          </a:prstGeom>
          <a:noFill/>
        </p:spPr>
      </p:pic>
      <p:pic>
        <p:nvPicPr>
          <p:cNvPr id="131076" name="Picture 4" descr="69401"/>
          <p:cNvPicPr>
            <a:picLocks noChangeAspect="1" noChangeArrowheads="1"/>
          </p:cNvPicPr>
          <p:nvPr/>
        </p:nvPicPr>
        <p:blipFill>
          <a:blip r:embed="rId3" cstate="print"/>
          <a:srcRect/>
          <a:stretch>
            <a:fillRect/>
          </a:stretch>
        </p:blipFill>
        <p:spPr bwMode="auto">
          <a:xfrm>
            <a:off x="3352800" y="2057400"/>
            <a:ext cx="2795588" cy="4408488"/>
          </a:xfrm>
          <a:prstGeom prst="rect">
            <a:avLst/>
          </a:prstGeom>
          <a:noFill/>
        </p:spPr>
      </p:pic>
      <p:pic>
        <p:nvPicPr>
          <p:cNvPr id="131077" name="Picture 5" descr="953476"/>
          <p:cNvPicPr>
            <a:picLocks noChangeAspect="1" noChangeArrowheads="1"/>
          </p:cNvPicPr>
          <p:nvPr/>
        </p:nvPicPr>
        <p:blipFill>
          <a:blip r:embed="rId4" cstate="print"/>
          <a:srcRect/>
          <a:stretch>
            <a:fillRect/>
          </a:stretch>
        </p:blipFill>
        <p:spPr bwMode="auto">
          <a:xfrm>
            <a:off x="6248400" y="2133600"/>
            <a:ext cx="2663825" cy="43434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AutoShape 3"/>
          <p:cNvSpPr>
            <a:spLocks noChangeArrowheads="1"/>
          </p:cNvSpPr>
          <p:nvPr/>
        </p:nvSpPr>
        <p:spPr bwMode="auto">
          <a:xfrm>
            <a:off x="1266205" y="1676400"/>
            <a:ext cx="6330131" cy="3624808"/>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sz="3600" b="1" dirty="0" err="1">
                <a:solidFill>
                  <a:schemeClr val="bg1"/>
                </a:solidFill>
              </a:rPr>
              <a:t>Venous</a:t>
            </a:r>
            <a:endParaRPr lang="fr-FR" sz="3600" b="1" dirty="0">
              <a:solidFill>
                <a:schemeClr val="bg1"/>
              </a:solidFill>
            </a:endParaRPr>
          </a:p>
          <a:p>
            <a:pPr algn="ctr"/>
            <a:r>
              <a:rPr lang="fr-FR" sz="3600" b="1" u="sng" dirty="0">
                <a:solidFill>
                  <a:schemeClr val="bg1"/>
                </a:solidFill>
              </a:rPr>
              <a:t>Malformations </a:t>
            </a:r>
            <a:endParaRPr lang="fr-FR" sz="3600" u="sng"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152400" y="1981200"/>
            <a:ext cx="8859838" cy="2527300"/>
          </a:xfrm>
          <a:prstGeom prst="rect">
            <a:avLst/>
          </a:prstGeom>
          <a:noFill/>
          <a:ln w="9525">
            <a:noFill/>
            <a:miter lim="800000"/>
            <a:headEnd/>
            <a:tailEnd/>
          </a:ln>
          <a:effectLst/>
        </p:spPr>
        <p:txBody>
          <a:bodyPr wrap="none">
            <a:spAutoFit/>
          </a:bodyPr>
          <a:lstStyle/>
          <a:p>
            <a:pPr lvl="2"/>
            <a:r>
              <a:rPr lang="fr-FR" sz="3200" b="1">
                <a:solidFill>
                  <a:srgbClr val="FF00FF"/>
                </a:solidFill>
              </a:rPr>
              <a:t> </a:t>
            </a:r>
            <a:r>
              <a:rPr lang="fr-FR" sz="3200" b="1" i="1">
                <a:solidFill>
                  <a:srgbClr val="FF00FF"/>
                </a:solidFill>
                <a:effectLst>
                  <a:outerShdw blurRad="38100" dist="38100" dir="2700000" algn="tl">
                    <a:srgbClr val="000000"/>
                  </a:outerShdw>
                </a:effectLst>
              </a:rPr>
              <a:t>Les syndromes voisins du syndrome de K.T.W</a:t>
            </a:r>
            <a:endParaRPr lang="fr-FR"/>
          </a:p>
          <a:p>
            <a:pPr lvl="3"/>
            <a:r>
              <a:rPr lang="fr-FR" sz="3200" b="1" i="1">
                <a:solidFill>
                  <a:srgbClr val="FF00FF"/>
                </a:solidFill>
                <a:effectLst>
                  <a:outerShdw blurRad="38100" dist="38100" dir="2700000" algn="tl">
                    <a:srgbClr val="000000"/>
                  </a:outerShdw>
                </a:effectLst>
              </a:rPr>
              <a:t>-Varices congénitales avec angiome</a:t>
            </a:r>
            <a:r>
              <a:rPr lang="fr-FR" sz="3200" b="1">
                <a:solidFill>
                  <a:srgbClr val="FF00FF"/>
                </a:solidFill>
                <a:effectLst>
                  <a:outerShdw blurRad="38100" dist="38100" dir="2700000" algn="tl">
                    <a:srgbClr val="000000"/>
                  </a:outerShdw>
                </a:effectLst>
              </a:rPr>
              <a:t> </a:t>
            </a:r>
            <a:r>
              <a:rPr lang="fr-FR" sz="3200" b="1" i="1">
                <a:solidFill>
                  <a:srgbClr val="FF00FF"/>
                </a:solidFill>
                <a:effectLst>
                  <a:outerShdw blurRad="38100" dist="38100" dir="2700000" algn="tl">
                    <a:srgbClr val="000000"/>
                  </a:outerShdw>
                </a:effectLst>
              </a:rPr>
              <a:t>plan</a:t>
            </a:r>
            <a:r>
              <a:rPr lang="fr-FR" i="1">
                <a:solidFill>
                  <a:schemeClr val="bg1"/>
                </a:solidFill>
              </a:rPr>
              <a:t> </a:t>
            </a:r>
          </a:p>
          <a:p>
            <a:pPr lvl="3"/>
            <a:r>
              <a:rPr lang="fr-FR">
                <a:solidFill>
                  <a:schemeClr val="bg1"/>
                </a:solidFill>
              </a:rPr>
              <a:t>du membre inférieur sans aplasie des veines profondes</a:t>
            </a:r>
          </a:p>
          <a:p>
            <a:pPr lvl="3"/>
            <a:r>
              <a:rPr lang="fr-FR">
                <a:solidFill>
                  <a:schemeClr val="bg1"/>
                </a:solidFill>
              </a:rPr>
              <a:t> ni allongement du membre et intéressant le plus souvent</a:t>
            </a:r>
          </a:p>
          <a:p>
            <a:pPr lvl="3"/>
            <a:r>
              <a:rPr lang="fr-FR">
                <a:solidFill>
                  <a:schemeClr val="bg1"/>
                </a:solidFill>
              </a:rPr>
              <a:t> la </a:t>
            </a:r>
            <a:r>
              <a:rPr lang="fr-FR">
                <a:solidFill>
                  <a:srgbClr val="FFCC00"/>
                </a:solidFill>
              </a:rPr>
              <a:t>veine marginale externe de cuisse</a:t>
            </a:r>
            <a:r>
              <a:rPr lang="fr-FR">
                <a:solidFill>
                  <a:schemeClr val="bg1"/>
                </a:solidFill>
              </a:rPr>
              <a:t> .</a:t>
            </a:r>
          </a:p>
          <a:p>
            <a:pPr lvl="3"/>
            <a:endParaRPr lang="fr-FR">
              <a:solidFill>
                <a:schemeClr val="bg1"/>
              </a:solidFill>
            </a:endParaRPr>
          </a:p>
        </p:txBody>
      </p:sp>
      <p:sp>
        <p:nvSpPr>
          <p:cNvPr id="160771" name="Text Box 3"/>
          <p:cNvSpPr txBox="1">
            <a:spLocks noChangeArrowheads="1"/>
          </p:cNvSpPr>
          <p:nvPr/>
        </p:nvSpPr>
        <p:spPr bwMode="auto">
          <a:xfrm>
            <a:off x="1600200" y="533400"/>
            <a:ext cx="6092825" cy="457200"/>
          </a:xfrm>
          <a:prstGeom prst="rect">
            <a:avLst/>
          </a:prstGeom>
          <a:noFill/>
          <a:ln w="9525">
            <a:noFill/>
            <a:miter lim="800000"/>
            <a:headEnd/>
            <a:tailEnd/>
          </a:ln>
          <a:effectLst/>
        </p:spPr>
        <p:txBody>
          <a:bodyPr wrap="none">
            <a:spAutoFit/>
          </a:bodyPr>
          <a:lstStyle/>
          <a:p>
            <a:r>
              <a:rPr lang="fr-FR" b="1">
                <a:solidFill>
                  <a:schemeClr val="bg1"/>
                </a:solidFill>
              </a:rPr>
              <a:t>SYNDROMES A DOMINANCE VEINEUSE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160770"/>
                                        </p:tgtEl>
                                        <p:attrNameLst>
                                          <p:attrName>style.visibility</p:attrName>
                                        </p:attrNameLst>
                                      </p:cBhvr>
                                      <p:to>
                                        <p:strVal val="visible"/>
                                      </p:to>
                                    </p:set>
                                    <p:animEffect transition="in" filter="wipe(left)">
                                      <p:cBhvr>
                                        <p:cTn id="7" dur="300"/>
                                        <p:tgtEl>
                                          <p:spTgt spid="160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0"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76200" y="2590800"/>
            <a:ext cx="8985250" cy="2649538"/>
          </a:xfrm>
          <a:prstGeom prst="rect">
            <a:avLst/>
          </a:prstGeom>
          <a:noFill/>
          <a:ln w="9525">
            <a:noFill/>
            <a:miter lim="800000"/>
            <a:headEnd/>
            <a:tailEnd/>
          </a:ln>
          <a:effectLst/>
        </p:spPr>
        <p:txBody>
          <a:bodyPr wrap="none">
            <a:spAutoFit/>
          </a:bodyPr>
          <a:lstStyle/>
          <a:p>
            <a:pPr lvl="2"/>
            <a:r>
              <a:rPr lang="fr-FR" sz="3200" b="1">
                <a:solidFill>
                  <a:srgbClr val="FF00FF"/>
                </a:solidFill>
              </a:rPr>
              <a:t> </a:t>
            </a:r>
            <a:r>
              <a:rPr lang="fr-FR" sz="3200" b="1" i="1">
                <a:solidFill>
                  <a:srgbClr val="FF00FF"/>
                </a:solidFill>
                <a:effectLst>
                  <a:outerShdw blurRad="38100" dist="38100" dir="2700000" algn="tl">
                    <a:srgbClr val="000000"/>
                  </a:outerShdw>
                </a:effectLst>
              </a:rPr>
              <a:t>Les syndromes voisins du syndrome de K.T.W</a:t>
            </a:r>
            <a:endParaRPr lang="fr-FR"/>
          </a:p>
          <a:p>
            <a:pPr lvl="3"/>
            <a:r>
              <a:rPr lang="fr-FR" sz="3200" b="1" i="1">
                <a:solidFill>
                  <a:srgbClr val="FF00FF"/>
                </a:solidFill>
                <a:effectLst>
                  <a:outerShdw blurRad="38100" dist="38100" dir="2700000" algn="tl">
                    <a:srgbClr val="000000"/>
                  </a:outerShdw>
                </a:effectLst>
              </a:rPr>
              <a:t>-Varices congénitales avec angiome veineux</a:t>
            </a:r>
          </a:p>
          <a:p>
            <a:pPr lvl="3"/>
            <a:r>
              <a:rPr lang="fr-FR" sz="3200" b="1" i="1">
                <a:solidFill>
                  <a:srgbClr val="FF00FF"/>
                </a:solidFill>
                <a:effectLst>
                  <a:outerShdw blurRad="38100" dist="38100" dir="2700000" algn="tl">
                    <a:srgbClr val="000000"/>
                  </a:outerShdw>
                </a:effectLst>
              </a:rPr>
              <a:t>capillaire musculaire et articulaires</a:t>
            </a:r>
            <a:r>
              <a:rPr lang="fr-FR">
                <a:solidFill>
                  <a:schemeClr val="bg1"/>
                </a:solidFill>
              </a:rPr>
              <a:t> intéressant </a:t>
            </a:r>
          </a:p>
          <a:p>
            <a:pPr lvl="3"/>
            <a:r>
              <a:rPr lang="fr-FR">
                <a:solidFill>
                  <a:schemeClr val="bg1"/>
                </a:solidFill>
              </a:rPr>
              <a:t>la </a:t>
            </a:r>
            <a:r>
              <a:rPr lang="fr-FR">
                <a:solidFill>
                  <a:srgbClr val="FFCC00"/>
                </a:solidFill>
              </a:rPr>
              <a:t>synoviale, notamment au niveau du genou</a:t>
            </a:r>
            <a:r>
              <a:rPr lang="fr-FR">
                <a:solidFill>
                  <a:schemeClr val="bg1"/>
                </a:solidFill>
              </a:rPr>
              <a:t> mais </a:t>
            </a:r>
          </a:p>
          <a:p>
            <a:pPr lvl="3"/>
            <a:r>
              <a:rPr lang="fr-FR">
                <a:solidFill>
                  <a:schemeClr val="bg1"/>
                </a:solidFill>
              </a:rPr>
              <a:t>sans atteinte veineuses profonde ni allongement du membre.</a:t>
            </a:r>
          </a:p>
          <a:p>
            <a:pPr lvl="3"/>
            <a:endParaRPr lang="fr-FR">
              <a:solidFill>
                <a:schemeClr val="bg1"/>
              </a:solidFill>
            </a:endParaRPr>
          </a:p>
        </p:txBody>
      </p:sp>
      <p:sp>
        <p:nvSpPr>
          <p:cNvPr id="162819" name="Text Box 3"/>
          <p:cNvSpPr txBox="1">
            <a:spLocks noChangeArrowheads="1"/>
          </p:cNvSpPr>
          <p:nvPr/>
        </p:nvSpPr>
        <p:spPr bwMode="auto">
          <a:xfrm>
            <a:off x="1600200" y="533400"/>
            <a:ext cx="6092825" cy="457200"/>
          </a:xfrm>
          <a:prstGeom prst="rect">
            <a:avLst/>
          </a:prstGeom>
          <a:noFill/>
          <a:ln w="9525">
            <a:noFill/>
            <a:miter lim="800000"/>
            <a:headEnd/>
            <a:tailEnd/>
          </a:ln>
          <a:effectLst/>
        </p:spPr>
        <p:txBody>
          <a:bodyPr wrap="none">
            <a:spAutoFit/>
          </a:bodyPr>
          <a:lstStyle/>
          <a:p>
            <a:r>
              <a:rPr lang="fr-FR" b="1">
                <a:solidFill>
                  <a:schemeClr val="bg1"/>
                </a:solidFill>
              </a:rPr>
              <a:t>SYNDROMES A DOMINANCE VEINEUSE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162818"/>
                                        </p:tgtEl>
                                        <p:attrNameLst>
                                          <p:attrName>style.visibility</p:attrName>
                                        </p:attrNameLst>
                                      </p:cBhvr>
                                      <p:to>
                                        <p:strVal val="visible"/>
                                      </p:to>
                                    </p:set>
                                    <p:animEffect transition="in" filter="wipe(left)">
                                      <p:cBhvr>
                                        <p:cTn id="7" dur="300"/>
                                        <p:tgtEl>
                                          <p:spTgt spid="162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8"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0227" name="Rectangle 3" descr="Grands confettis"/>
          <p:cNvSpPr>
            <a:spLocks noChangeArrowheads="1"/>
          </p:cNvSpPr>
          <p:nvPr/>
        </p:nvSpPr>
        <p:spPr bwMode="auto">
          <a:xfrm>
            <a:off x="381000" y="2286000"/>
            <a:ext cx="8382000" cy="41148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80228" name="Rectangle 4" descr="Petits confettis"/>
          <p:cNvSpPr>
            <a:spLocks noChangeArrowheads="1"/>
          </p:cNvSpPr>
          <p:nvPr/>
        </p:nvSpPr>
        <p:spPr bwMode="auto">
          <a:xfrm>
            <a:off x="381000" y="533400"/>
            <a:ext cx="8382000" cy="1524000"/>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80229" name="Rectangle 5" descr="Briques horizontales"/>
          <p:cNvSpPr>
            <a:spLocks noChangeArrowheads="1"/>
          </p:cNvSpPr>
          <p:nvPr/>
        </p:nvSpPr>
        <p:spPr bwMode="auto">
          <a:xfrm>
            <a:off x="381000" y="457200"/>
            <a:ext cx="8382000" cy="3048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80230" name="Line 6"/>
          <p:cNvSpPr>
            <a:spLocks noChangeShapeType="1"/>
          </p:cNvSpPr>
          <p:nvPr/>
        </p:nvSpPr>
        <p:spPr bwMode="auto">
          <a:xfrm>
            <a:off x="381000" y="2133600"/>
            <a:ext cx="8382000" cy="0"/>
          </a:xfrm>
          <a:prstGeom prst="line">
            <a:avLst/>
          </a:prstGeom>
          <a:noFill/>
          <a:ln w="76200">
            <a:solidFill>
              <a:schemeClr val="accent1"/>
            </a:solidFill>
            <a:round/>
            <a:headEnd/>
            <a:tailEnd/>
          </a:ln>
          <a:effectLst/>
        </p:spPr>
        <p:txBody>
          <a:bodyPr wrap="none" anchor="ctr"/>
          <a:lstStyle/>
          <a:p>
            <a:endParaRPr lang="fr-FR"/>
          </a:p>
        </p:txBody>
      </p:sp>
      <p:sp>
        <p:nvSpPr>
          <p:cNvPr id="180231" name="Freeform 7" descr="Marbre blanc"/>
          <p:cNvSpPr>
            <a:spLocks/>
          </p:cNvSpPr>
          <p:nvPr/>
        </p:nvSpPr>
        <p:spPr bwMode="auto">
          <a:xfrm>
            <a:off x="1708150" y="4038600"/>
            <a:ext cx="1770063" cy="2255838"/>
          </a:xfrm>
          <a:custGeom>
            <a:avLst/>
            <a:gdLst/>
            <a:ahLst/>
            <a:cxnLst>
              <a:cxn ang="0">
                <a:pos x="16" y="158"/>
              </a:cxn>
              <a:cxn ang="0">
                <a:pos x="616" y="174"/>
              </a:cxn>
              <a:cxn ang="0">
                <a:pos x="726" y="127"/>
              </a:cxn>
              <a:cxn ang="0">
                <a:pos x="837" y="32"/>
              </a:cxn>
              <a:cxn ang="0">
                <a:pos x="931" y="0"/>
              </a:cxn>
              <a:cxn ang="0">
                <a:pos x="1058" y="16"/>
              </a:cxn>
              <a:cxn ang="0">
                <a:pos x="1121" y="111"/>
              </a:cxn>
              <a:cxn ang="0">
                <a:pos x="1168" y="158"/>
              </a:cxn>
              <a:cxn ang="0">
                <a:pos x="1200" y="253"/>
              </a:cxn>
              <a:cxn ang="0">
                <a:pos x="1216" y="300"/>
              </a:cxn>
              <a:cxn ang="0">
                <a:pos x="1200" y="1153"/>
              </a:cxn>
              <a:cxn ang="0">
                <a:pos x="1089" y="1358"/>
              </a:cxn>
              <a:cxn ang="0">
                <a:pos x="995" y="1421"/>
              </a:cxn>
              <a:cxn ang="0">
                <a:pos x="837" y="1374"/>
              </a:cxn>
              <a:cxn ang="0">
                <a:pos x="695" y="1279"/>
              </a:cxn>
              <a:cxn ang="0">
                <a:pos x="0" y="1058"/>
              </a:cxn>
              <a:cxn ang="0">
                <a:pos x="96" y="982"/>
              </a:cxn>
            </a:cxnLst>
            <a:rect l="0" t="0" r="r" b="b"/>
            <a:pathLst>
              <a:path w="1216" h="1421">
                <a:moveTo>
                  <a:pt x="16" y="158"/>
                </a:moveTo>
                <a:cubicBezTo>
                  <a:pt x="436" y="199"/>
                  <a:pt x="236" y="197"/>
                  <a:pt x="616" y="174"/>
                </a:cubicBezTo>
                <a:cubicBezTo>
                  <a:pt x="652" y="156"/>
                  <a:pt x="692" y="147"/>
                  <a:pt x="726" y="127"/>
                </a:cubicBezTo>
                <a:cubicBezTo>
                  <a:pt x="768" y="103"/>
                  <a:pt x="794" y="56"/>
                  <a:pt x="837" y="32"/>
                </a:cubicBezTo>
                <a:cubicBezTo>
                  <a:pt x="866" y="16"/>
                  <a:pt x="931" y="0"/>
                  <a:pt x="931" y="0"/>
                </a:cubicBezTo>
                <a:cubicBezTo>
                  <a:pt x="973" y="5"/>
                  <a:pt x="1018" y="1"/>
                  <a:pt x="1058" y="16"/>
                </a:cubicBezTo>
                <a:cubicBezTo>
                  <a:pt x="1123" y="40"/>
                  <a:pt x="1093" y="69"/>
                  <a:pt x="1121" y="111"/>
                </a:cubicBezTo>
                <a:cubicBezTo>
                  <a:pt x="1133" y="129"/>
                  <a:pt x="1152" y="142"/>
                  <a:pt x="1168" y="158"/>
                </a:cubicBezTo>
                <a:cubicBezTo>
                  <a:pt x="1179" y="190"/>
                  <a:pt x="1189" y="221"/>
                  <a:pt x="1200" y="253"/>
                </a:cubicBezTo>
                <a:cubicBezTo>
                  <a:pt x="1205" y="269"/>
                  <a:pt x="1216" y="300"/>
                  <a:pt x="1216" y="300"/>
                </a:cubicBezTo>
                <a:cubicBezTo>
                  <a:pt x="1211" y="584"/>
                  <a:pt x="1210" y="869"/>
                  <a:pt x="1200" y="1153"/>
                </a:cubicBezTo>
                <a:cubicBezTo>
                  <a:pt x="1198" y="1215"/>
                  <a:pt x="1137" y="1321"/>
                  <a:pt x="1089" y="1358"/>
                </a:cubicBezTo>
                <a:cubicBezTo>
                  <a:pt x="1059" y="1381"/>
                  <a:pt x="995" y="1421"/>
                  <a:pt x="995" y="1421"/>
                </a:cubicBezTo>
                <a:cubicBezTo>
                  <a:pt x="943" y="1412"/>
                  <a:pt x="881" y="1411"/>
                  <a:pt x="837" y="1374"/>
                </a:cubicBezTo>
                <a:cubicBezTo>
                  <a:pt x="706" y="1263"/>
                  <a:pt x="892" y="1346"/>
                  <a:pt x="695" y="1279"/>
                </a:cubicBezTo>
                <a:cubicBezTo>
                  <a:pt x="516" y="1017"/>
                  <a:pt x="300" y="1058"/>
                  <a:pt x="0" y="1058"/>
                </a:cubicBezTo>
                <a:lnTo>
                  <a:pt x="96" y="982"/>
                </a:lnTo>
              </a:path>
            </a:pathLst>
          </a:custGeom>
          <a:blipFill dpi="0" rotWithShape="0">
            <a:blip r:embed="rId2" cstate="print"/>
            <a:srcRect/>
            <a:tile tx="0" ty="0" sx="100000" sy="100000" flip="none" algn="tl"/>
          </a:blipFill>
          <a:ln w="9525">
            <a:solidFill>
              <a:schemeClr val="tx1"/>
            </a:solidFill>
            <a:round/>
            <a:headEnd/>
            <a:tailEnd/>
          </a:ln>
          <a:effectLst/>
        </p:spPr>
        <p:txBody>
          <a:bodyPr wrap="none" anchor="ctr"/>
          <a:lstStyle/>
          <a:p>
            <a:endParaRPr lang="fr-FR"/>
          </a:p>
        </p:txBody>
      </p:sp>
      <p:sp>
        <p:nvSpPr>
          <p:cNvPr id="180232" name="Freeform 8" descr="Marbre blanc"/>
          <p:cNvSpPr>
            <a:spLocks/>
          </p:cNvSpPr>
          <p:nvPr/>
        </p:nvSpPr>
        <p:spPr bwMode="auto">
          <a:xfrm flipH="1">
            <a:off x="3873500" y="4114800"/>
            <a:ext cx="1770063" cy="2255838"/>
          </a:xfrm>
          <a:custGeom>
            <a:avLst/>
            <a:gdLst/>
            <a:ahLst/>
            <a:cxnLst>
              <a:cxn ang="0">
                <a:pos x="16" y="158"/>
              </a:cxn>
              <a:cxn ang="0">
                <a:pos x="616" y="174"/>
              </a:cxn>
              <a:cxn ang="0">
                <a:pos x="726" y="127"/>
              </a:cxn>
              <a:cxn ang="0">
                <a:pos x="837" y="32"/>
              </a:cxn>
              <a:cxn ang="0">
                <a:pos x="931" y="0"/>
              </a:cxn>
              <a:cxn ang="0">
                <a:pos x="1058" y="16"/>
              </a:cxn>
              <a:cxn ang="0">
                <a:pos x="1121" y="111"/>
              </a:cxn>
              <a:cxn ang="0">
                <a:pos x="1168" y="158"/>
              </a:cxn>
              <a:cxn ang="0">
                <a:pos x="1200" y="253"/>
              </a:cxn>
              <a:cxn ang="0">
                <a:pos x="1216" y="300"/>
              </a:cxn>
              <a:cxn ang="0">
                <a:pos x="1200" y="1153"/>
              </a:cxn>
              <a:cxn ang="0">
                <a:pos x="1089" y="1358"/>
              </a:cxn>
              <a:cxn ang="0">
                <a:pos x="995" y="1421"/>
              </a:cxn>
              <a:cxn ang="0">
                <a:pos x="837" y="1374"/>
              </a:cxn>
              <a:cxn ang="0">
                <a:pos x="695" y="1279"/>
              </a:cxn>
              <a:cxn ang="0">
                <a:pos x="0" y="1058"/>
              </a:cxn>
              <a:cxn ang="0">
                <a:pos x="96" y="982"/>
              </a:cxn>
            </a:cxnLst>
            <a:rect l="0" t="0" r="r" b="b"/>
            <a:pathLst>
              <a:path w="1216" h="1421">
                <a:moveTo>
                  <a:pt x="16" y="158"/>
                </a:moveTo>
                <a:cubicBezTo>
                  <a:pt x="436" y="199"/>
                  <a:pt x="236" y="197"/>
                  <a:pt x="616" y="174"/>
                </a:cubicBezTo>
                <a:cubicBezTo>
                  <a:pt x="652" y="156"/>
                  <a:pt x="692" y="147"/>
                  <a:pt x="726" y="127"/>
                </a:cubicBezTo>
                <a:cubicBezTo>
                  <a:pt x="768" y="103"/>
                  <a:pt x="794" y="56"/>
                  <a:pt x="837" y="32"/>
                </a:cubicBezTo>
                <a:cubicBezTo>
                  <a:pt x="866" y="16"/>
                  <a:pt x="931" y="0"/>
                  <a:pt x="931" y="0"/>
                </a:cubicBezTo>
                <a:cubicBezTo>
                  <a:pt x="973" y="5"/>
                  <a:pt x="1018" y="1"/>
                  <a:pt x="1058" y="16"/>
                </a:cubicBezTo>
                <a:cubicBezTo>
                  <a:pt x="1123" y="40"/>
                  <a:pt x="1093" y="69"/>
                  <a:pt x="1121" y="111"/>
                </a:cubicBezTo>
                <a:cubicBezTo>
                  <a:pt x="1133" y="129"/>
                  <a:pt x="1152" y="142"/>
                  <a:pt x="1168" y="158"/>
                </a:cubicBezTo>
                <a:cubicBezTo>
                  <a:pt x="1179" y="190"/>
                  <a:pt x="1189" y="221"/>
                  <a:pt x="1200" y="253"/>
                </a:cubicBezTo>
                <a:cubicBezTo>
                  <a:pt x="1205" y="269"/>
                  <a:pt x="1216" y="300"/>
                  <a:pt x="1216" y="300"/>
                </a:cubicBezTo>
                <a:cubicBezTo>
                  <a:pt x="1211" y="584"/>
                  <a:pt x="1210" y="869"/>
                  <a:pt x="1200" y="1153"/>
                </a:cubicBezTo>
                <a:cubicBezTo>
                  <a:pt x="1198" y="1215"/>
                  <a:pt x="1137" y="1321"/>
                  <a:pt x="1089" y="1358"/>
                </a:cubicBezTo>
                <a:cubicBezTo>
                  <a:pt x="1059" y="1381"/>
                  <a:pt x="995" y="1421"/>
                  <a:pt x="995" y="1421"/>
                </a:cubicBezTo>
                <a:cubicBezTo>
                  <a:pt x="943" y="1412"/>
                  <a:pt x="881" y="1411"/>
                  <a:pt x="837" y="1374"/>
                </a:cubicBezTo>
                <a:cubicBezTo>
                  <a:pt x="706" y="1263"/>
                  <a:pt x="892" y="1346"/>
                  <a:pt x="695" y="1279"/>
                </a:cubicBezTo>
                <a:cubicBezTo>
                  <a:pt x="516" y="1017"/>
                  <a:pt x="300" y="1058"/>
                  <a:pt x="0" y="1058"/>
                </a:cubicBezTo>
                <a:lnTo>
                  <a:pt x="96" y="982"/>
                </a:lnTo>
              </a:path>
            </a:pathLst>
          </a:custGeom>
          <a:blipFill dpi="0" rotWithShape="0">
            <a:blip r:embed="rId2" cstate="print"/>
            <a:srcRect/>
            <a:tile tx="0" ty="0" sx="100000" sy="100000" flip="none" algn="tl"/>
          </a:blipFill>
          <a:ln w="9525">
            <a:solidFill>
              <a:schemeClr val="tx1"/>
            </a:solidFill>
            <a:round/>
            <a:headEnd/>
            <a:tailEnd/>
          </a:ln>
          <a:effectLst/>
        </p:spPr>
        <p:txBody>
          <a:bodyPr wrap="none" anchor="ctr"/>
          <a:lstStyle/>
          <a:p>
            <a:endParaRPr lang="fr-FR"/>
          </a:p>
        </p:txBody>
      </p:sp>
      <p:sp>
        <p:nvSpPr>
          <p:cNvPr id="180233" name="Freeform 9"/>
          <p:cNvSpPr>
            <a:spLocks/>
          </p:cNvSpPr>
          <p:nvPr/>
        </p:nvSpPr>
        <p:spPr bwMode="auto">
          <a:xfrm>
            <a:off x="2406650" y="1703388"/>
            <a:ext cx="4522788" cy="4098925"/>
          </a:xfrm>
          <a:custGeom>
            <a:avLst/>
            <a:gdLst/>
            <a:ahLst/>
            <a:cxnLst>
              <a:cxn ang="0">
                <a:pos x="0" y="716"/>
              </a:cxn>
              <a:cxn ang="0">
                <a:pos x="67" y="692"/>
              </a:cxn>
              <a:cxn ang="0">
                <a:pos x="222" y="600"/>
              </a:cxn>
              <a:cxn ang="0">
                <a:pos x="647" y="155"/>
              </a:cxn>
              <a:cxn ang="0">
                <a:pos x="318" y="463"/>
              </a:cxn>
              <a:cxn ang="0">
                <a:pos x="543" y="840"/>
              </a:cxn>
              <a:cxn ang="0">
                <a:pos x="1039" y="28"/>
              </a:cxn>
              <a:cxn ang="0">
                <a:pos x="914" y="669"/>
              </a:cxn>
              <a:cxn ang="0">
                <a:pos x="1021" y="874"/>
              </a:cxn>
              <a:cxn ang="0">
                <a:pos x="1270" y="783"/>
              </a:cxn>
              <a:cxn ang="0">
                <a:pos x="1387" y="669"/>
              </a:cxn>
              <a:cxn ang="0">
                <a:pos x="1483" y="600"/>
              </a:cxn>
              <a:cxn ang="0">
                <a:pos x="1646" y="737"/>
              </a:cxn>
              <a:cxn ang="0">
                <a:pos x="1810" y="852"/>
              </a:cxn>
              <a:cxn ang="0">
                <a:pos x="2050" y="921"/>
              </a:cxn>
              <a:cxn ang="0">
                <a:pos x="2729" y="12"/>
              </a:cxn>
              <a:cxn ang="0">
                <a:pos x="2386" y="840"/>
              </a:cxn>
              <a:cxn ang="0">
                <a:pos x="2241" y="1119"/>
              </a:cxn>
              <a:cxn ang="0">
                <a:pos x="1889" y="1328"/>
              </a:cxn>
              <a:cxn ang="0">
                <a:pos x="1626" y="1468"/>
              </a:cxn>
              <a:cxn ang="0">
                <a:pos x="1216" y="1189"/>
              </a:cxn>
              <a:cxn ang="0">
                <a:pos x="894" y="1468"/>
              </a:cxn>
              <a:cxn ang="0">
                <a:pos x="865" y="2094"/>
              </a:cxn>
              <a:cxn ang="0">
                <a:pos x="1333" y="1885"/>
              </a:cxn>
              <a:cxn ang="0">
                <a:pos x="1713" y="2164"/>
              </a:cxn>
              <a:cxn ang="0">
                <a:pos x="2064" y="1954"/>
              </a:cxn>
              <a:cxn ang="0">
                <a:pos x="2666" y="1180"/>
              </a:cxn>
              <a:cxn ang="0">
                <a:pos x="3108" y="991"/>
              </a:cxn>
              <a:cxn ang="0">
                <a:pos x="2035" y="2233"/>
              </a:cxn>
              <a:cxn ang="0">
                <a:pos x="1567" y="2372"/>
              </a:cxn>
              <a:cxn ang="0">
                <a:pos x="983" y="2372"/>
              </a:cxn>
              <a:cxn ang="0">
                <a:pos x="836" y="2582"/>
              </a:cxn>
              <a:cxn ang="0">
                <a:pos x="602" y="2233"/>
              </a:cxn>
              <a:cxn ang="0">
                <a:pos x="162" y="2164"/>
              </a:cxn>
              <a:cxn ang="0">
                <a:pos x="16" y="2025"/>
              </a:cxn>
              <a:cxn ang="0">
                <a:pos x="338" y="1885"/>
              </a:cxn>
              <a:cxn ang="0">
                <a:pos x="748" y="2094"/>
              </a:cxn>
              <a:cxn ang="0">
                <a:pos x="806" y="1954"/>
              </a:cxn>
              <a:cxn ang="0">
                <a:pos x="806" y="1536"/>
              </a:cxn>
              <a:cxn ang="0">
                <a:pos x="602" y="1258"/>
              </a:cxn>
              <a:cxn ang="0">
                <a:pos x="309" y="1397"/>
              </a:cxn>
              <a:cxn ang="0">
                <a:pos x="16" y="1258"/>
              </a:cxn>
              <a:cxn ang="0">
                <a:pos x="0" y="716"/>
              </a:cxn>
            </a:cxnLst>
            <a:rect l="0" t="0" r="r" b="b"/>
            <a:pathLst>
              <a:path w="3108" h="2582">
                <a:moveTo>
                  <a:pt x="0" y="716"/>
                </a:moveTo>
                <a:cubicBezTo>
                  <a:pt x="22" y="708"/>
                  <a:pt x="45" y="704"/>
                  <a:pt x="67" y="692"/>
                </a:cubicBezTo>
                <a:cubicBezTo>
                  <a:pt x="119" y="666"/>
                  <a:pt x="222" y="600"/>
                  <a:pt x="222" y="600"/>
                </a:cubicBezTo>
                <a:cubicBezTo>
                  <a:pt x="235" y="585"/>
                  <a:pt x="634" y="173"/>
                  <a:pt x="647" y="155"/>
                </a:cubicBezTo>
                <a:cubicBezTo>
                  <a:pt x="666" y="127"/>
                  <a:pt x="318" y="463"/>
                  <a:pt x="318" y="463"/>
                </a:cubicBezTo>
                <a:lnTo>
                  <a:pt x="543" y="840"/>
                </a:lnTo>
                <a:cubicBezTo>
                  <a:pt x="632" y="849"/>
                  <a:pt x="977" y="56"/>
                  <a:pt x="1039" y="28"/>
                </a:cubicBezTo>
                <a:cubicBezTo>
                  <a:pt x="1101" y="0"/>
                  <a:pt x="917" y="528"/>
                  <a:pt x="914" y="669"/>
                </a:cubicBezTo>
                <a:cubicBezTo>
                  <a:pt x="943" y="771"/>
                  <a:pt x="971" y="834"/>
                  <a:pt x="1021" y="874"/>
                </a:cubicBezTo>
                <a:cubicBezTo>
                  <a:pt x="1115" y="861"/>
                  <a:pt x="1184" y="853"/>
                  <a:pt x="1270" y="783"/>
                </a:cubicBezTo>
                <a:cubicBezTo>
                  <a:pt x="1314" y="681"/>
                  <a:pt x="1322" y="695"/>
                  <a:pt x="1387" y="669"/>
                </a:cubicBezTo>
                <a:cubicBezTo>
                  <a:pt x="1455" y="560"/>
                  <a:pt x="1422" y="564"/>
                  <a:pt x="1483" y="600"/>
                </a:cubicBezTo>
                <a:cubicBezTo>
                  <a:pt x="1536" y="728"/>
                  <a:pt x="1575" y="717"/>
                  <a:pt x="1646" y="737"/>
                </a:cubicBezTo>
                <a:cubicBezTo>
                  <a:pt x="1784" y="840"/>
                  <a:pt x="1728" y="807"/>
                  <a:pt x="1810" y="852"/>
                </a:cubicBezTo>
                <a:cubicBezTo>
                  <a:pt x="1870" y="1072"/>
                  <a:pt x="1915" y="954"/>
                  <a:pt x="2050" y="921"/>
                </a:cubicBezTo>
                <a:cubicBezTo>
                  <a:pt x="2165" y="510"/>
                  <a:pt x="2673" y="25"/>
                  <a:pt x="2729" y="12"/>
                </a:cubicBezTo>
                <a:lnTo>
                  <a:pt x="2386" y="840"/>
                </a:lnTo>
                <a:lnTo>
                  <a:pt x="2241" y="1119"/>
                </a:lnTo>
                <a:lnTo>
                  <a:pt x="1889" y="1328"/>
                </a:lnTo>
                <a:lnTo>
                  <a:pt x="1626" y="1468"/>
                </a:lnTo>
                <a:lnTo>
                  <a:pt x="1216" y="1189"/>
                </a:lnTo>
                <a:lnTo>
                  <a:pt x="894" y="1468"/>
                </a:lnTo>
                <a:lnTo>
                  <a:pt x="865" y="2094"/>
                </a:lnTo>
                <a:lnTo>
                  <a:pt x="1333" y="1885"/>
                </a:lnTo>
                <a:lnTo>
                  <a:pt x="1713" y="2164"/>
                </a:lnTo>
                <a:lnTo>
                  <a:pt x="2064" y="1954"/>
                </a:lnTo>
                <a:lnTo>
                  <a:pt x="2666" y="1180"/>
                </a:lnTo>
                <a:lnTo>
                  <a:pt x="3108" y="991"/>
                </a:lnTo>
                <a:lnTo>
                  <a:pt x="2035" y="2233"/>
                </a:lnTo>
                <a:lnTo>
                  <a:pt x="1567" y="2372"/>
                </a:lnTo>
                <a:lnTo>
                  <a:pt x="983" y="2372"/>
                </a:lnTo>
                <a:lnTo>
                  <a:pt x="836" y="2582"/>
                </a:lnTo>
                <a:lnTo>
                  <a:pt x="602" y="2233"/>
                </a:lnTo>
                <a:lnTo>
                  <a:pt x="162" y="2164"/>
                </a:lnTo>
                <a:lnTo>
                  <a:pt x="16" y="2025"/>
                </a:lnTo>
                <a:lnTo>
                  <a:pt x="338" y="1885"/>
                </a:lnTo>
                <a:lnTo>
                  <a:pt x="748" y="2094"/>
                </a:lnTo>
                <a:lnTo>
                  <a:pt x="806" y="1954"/>
                </a:lnTo>
                <a:lnTo>
                  <a:pt x="806" y="1536"/>
                </a:lnTo>
                <a:lnTo>
                  <a:pt x="602" y="1258"/>
                </a:lnTo>
                <a:lnTo>
                  <a:pt x="309" y="1397"/>
                </a:lnTo>
                <a:lnTo>
                  <a:pt x="16" y="1258"/>
                </a:lnTo>
                <a:lnTo>
                  <a:pt x="0" y="716"/>
                </a:lnTo>
                <a:close/>
              </a:path>
            </a:pathLst>
          </a:custGeom>
          <a:solidFill>
            <a:srgbClr val="00CCFF"/>
          </a:solidFill>
          <a:ln w="9525">
            <a:solidFill>
              <a:schemeClr val="tx1"/>
            </a:solidFill>
            <a:round/>
            <a:headEnd/>
            <a:tailEnd/>
          </a:ln>
          <a:effectLst/>
        </p:spPr>
        <p:txBody>
          <a:bodyPr wrap="none" anchor="ctr"/>
          <a:lstStyle/>
          <a:p>
            <a:endParaRPr lang="fr-FR"/>
          </a:p>
        </p:txBody>
      </p:sp>
      <p:sp>
        <p:nvSpPr>
          <p:cNvPr id="180234" name="Rectangle 10"/>
          <p:cNvSpPr>
            <a:spLocks noChangeArrowheads="1"/>
          </p:cNvSpPr>
          <p:nvPr/>
        </p:nvSpPr>
        <p:spPr bwMode="auto">
          <a:xfrm>
            <a:off x="381000" y="2590800"/>
            <a:ext cx="8382000" cy="914400"/>
          </a:xfrm>
          <a:prstGeom prst="rect">
            <a:avLst/>
          </a:prstGeom>
          <a:gradFill rotWithShape="0">
            <a:gsLst>
              <a:gs pos="0">
                <a:schemeClr val="accent2">
                  <a:gamma/>
                  <a:shade val="66275"/>
                  <a:invGamma/>
                </a:schemeClr>
              </a:gs>
              <a:gs pos="50000">
                <a:schemeClr val="accent2"/>
              </a:gs>
              <a:gs pos="100000">
                <a:schemeClr val="accent2">
                  <a:gamma/>
                  <a:shade val="66275"/>
                  <a:invGamma/>
                </a:schemeClr>
              </a:gs>
            </a:gsLst>
            <a:lin ang="5400000" scaled="1"/>
          </a:gradFill>
          <a:ln w="9525">
            <a:solidFill>
              <a:schemeClr val="tx1"/>
            </a:solidFill>
            <a:miter lim="800000"/>
            <a:headEnd/>
            <a:tailEnd/>
          </a:ln>
          <a:effectLst/>
        </p:spPr>
        <p:txBody>
          <a:bodyPr wrap="none" anchor="ctr"/>
          <a:lstStyle/>
          <a:p>
            <a:endParaRPr lang="fr-FR"/>
          </a:p>
        </p:txBody>
      </p:sp>
      <p:sp>
        <p:nvSpPr>
          <p:cNvPr id="180235" name="Rectangle 11"/>
          <p:cNvSpPr>
            <a:spLocks noChangeArrowheads="1"/>
          </p:cNvSpPr>
          <p:nvPr/>
        </p:nvSpPr>
        <p:spPr bwMode="auto">
          <a:xfrm>
            <a:off x="381000" y="1600200"/>
            <a:ext cx="8382000" cy="381000"/>
          </a:xfrm>
          <a:prstGeom prst="rect">
            <a:avLst/>
          </a:prstGeom>
          <a:gradFill rotWithShape="0">
            <a:gsLst>
              <a:gs pos="0">
                <a:srgbClr val="00CCFF">
                  <a:gamma/>
                  <a:shade val="66275"/>
                  <a:invGamma/>
                </a:srgbClr>
              </a:gs>
              <a:gs pos="50000">
                <a:srgbClr val="00CCFF"/>
              </a:gs>
              <a:gs pos="100000">
                <a:srgbClr val="00CCFF">
                  <a:gamma/>
                  <a:shade val="6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80236" name="Rectangle 12"/>
          <p:cNvSpPr>
            <a:spLocks noChangeArrowheads="1"/>
          </p:cNvSpPr>
          <p:nvPr/>
        </p:nvSpPr>
        <p:spPr bwMode="auto">
          <a:xfrm>
            <a:off x="381000" y="1371600"/>
            <a:ext cx="8382000" cy="685800"/>
          </a:xfrm>
          <a:prstGeom prst="rect">
            <a:avLst/>
          </a:prstGeom>
          <a:gradFill rotWithShape="0">
            <a:gsLst>
              <a:gs pos="0">
                <a:srgbClr val="00CCFF">
                  <a:gamma/>
                  <a:shade val="66275"/>
                  <a:invGamma/>
                </a:srgbClr>
              </a:gs>
              <a:gs pos="50000">
                <a:srgbClr val="00CCFF"/>
              </a:gs>
              <a:gs pos="100000">
                <a:srgbClr val="00CCFF">
                  <a:gamma/>
                  <a:shade val="66275"/>
                  <a:invGamma/>
                </a:srgbClr>
              </a:gs>
            </a:gsLst>
            <a:lin ang="5400000" scaled="1"/>
          </a:gradFill>
          <a:ln w="9525">
            <a:solidFill>
              <a:schemeClr val="tx1"/>
            </a:solidFill>
            <a:miter lim="800000"/>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0233"/>
                                        </p:tgtEl>
                                        <p:attrNameLst>
                                          <p:attrName>style.visibility</p:attrName>
                                        </p:attrNameLst>
                                      </p:cBhvr>
                                      <p:to>
                                        <p:strVal val="visible"/>
                                      </p:to>
                                    </p:set>
                                    <p:anim calcmode="lin" valueType="num">
                                      <p:cBhvr>
                                        <p:cTn id="7" dur="500" fill="hold"/>
                                        <p:tgtEl>
                                          <p:spTgt spid="180233"/>
                                        </p:tgtEl>
                                        <p:attrNameLst>
                                          <p:attrName>ppt_w</p:attrName>
                                        </p:attrNameLst>
                                      </p:cBhvr>
                                      <p:tavLst>
                                        <p:tav tm="0">
                                          <p:val>
                                            <p:fltVal val="0"/>
                                          </p:val>
                                        </p:tav>
                                        <p:tav tm="100000">
                                          <p:val>
                                            <p:strVal val="#ppt_w"/>
                                          </p:val>
                                        </p:tav>
                                      </p:tavLst>
                                    </p:anim>
                                    <p:anim calcmode="lin" valueType="num">
                                      <p:cBhvr>
                                        <p:cTn id="8" dur="500" fill="hold"/>
                                        <p:tgtEl>
                                          <p:spTgt spid="18023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80236"/>
                                        </p:tgtEl>
                                        <p:attrNameLst>
                                          <p:attrName>style.visibility</p:attrName>
                                        </p:attrNameLst>
                                      </p:cBhvr>
                                      <p:to>
                                        <p:strVal val="visible"/>
                                      </p:to>
                                    </p:set>
                                    <p:animEffect transition="in" filter="wipe(down)">
                                      <p:cBhvr>
                                        <p:cTn id="13" dur="500"/>
                                        <p:tgtEl>
                                          <p:spTgt spid="180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3" grpId="0" animBg="1"/>
      <p:bldP spid="180236"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152400" y="1741488"/>
            <a:ext cx="9282113" cy="3257550"/>
          </a:xfrm>
          <a:prstGeom prst="rect">
            <a:avLst/>
          </a:prstGeom>
          <a:noFill/>
          <a:ln w="9525">
            <a:noFill/>
            <a:miter lim="800000"/>
            <a:headEnd/>
            <a:tailEnd/>
          </a:ln>
          <a:effectLst/>
        </p:spPr>
        <p:txBody>
          <a:bodyPr wrap="none">
            <a:spAutoFit/>
          </a:bodyPr>
          <a:lstStyle/>
          <a:p>
            <a:pPr lvl="2"/>
            <a:r>
              <a:rPr lang="fr-FR" sz="3200" b="1">
                <a:solidFill>
                  <a:srgbClr val="FF00FF"/>
                </a:solidFill>
              </a:rPr>
              <a:t> </a:t>
            </a:r>
            <a:r>
              <a:rPr lang="fr-FR" sz="3200" b="1" i="1">
                <a:solidFill>
                  <a:srgbClr val="FF00FF"/>
                </a:solidFill>
                <a:effectLst>
                  <a:outerShdw blurRad="38100" dist="38100" dir="2700000" algn="tl">
                    <a:srgbClr val="000000"/>
                  </a:outerShdw>
                </a:effectLst>
              </a:rPr>
              <a:t>Les syndromes voisins du syndrome de K.T.W</a:t>
            </a:r>
            <a:endParaRPr lang="fr-FR"/>
          </a:p>
          <a:p>
            <a:pPr lvl="3"/>
            <a:r>
              <a:rPr lang="fr-FR" sz="3200" b="1" i="1">
                <a:solidFill>
                  <a:srgbClr val="FF00FF"/>
                </a:solidFill>
                <a:effectLst>
                  <a:outerShdw blurRad="38100" dist="38100" dir="2700000" algn="tl">
                    <a:srgbClr val="000000"/>
                  </a:outerShdw>
                </a:effectLst>
              </a:rPr>
              <a:t>-Angiomes veineux capillaire</a:t>
            </a:r>
            <a:r>
              <a:rPr lang="fr-FR" i="1">
                <a:solidFill>
                  <a:srgbClr val="FFCC00"/>
                </a:solidFill>
              </a:rPr>
              <a:t> </a:t>
            </a:r>
          </a:p>
          <a:p>
            <a:pPr lvl="3"/>
            <a:r>
              <a:rPr lang="fr-FR" b="1">
                <a:solidFill>
                  <a:srgbClr val="FFCC00"/>
                </a:solidFill>
              </a:rPr>
              <a:t>sous forme de distribution anarchique </a:t>
            </a:r>
          </a:p>
          <a:p>
            <a:pPr lvl="3"/>
            <a:r>
              <a:rPr lang="fr-FR" b="1">
                <a:solidFill>
                  <a:srgbClr val="FFCC00"/>
                </a:solidFill>
              </a:rPr>
              <a:t>de tissu veineux dystrophique sus et/ou sous aponévrotique,</a:t>
            </a:r>
          </a:p>
          <a:p>
            <a:pPr lvl="3"/>
            <a:r>
              <a:rPr lang="fr-FR" b="1">
                <a:solidFill>
                  <a:srgbClr val="FFCC00"/>
                </a:solidFill>
              </a:rPr>
              <a:t> sans atteinte des troncs veineux profonds,</a:t>
            </a:r>
          </a:p>
          <a:p>
            <a:pPr lvl="3"/>
            <a:r>
              <a:rPr lang="fr-FR">
                <a:solidFill>
                  <a:schemeClr val="bg1"/>
                </a:solidFill>
              </a:rPr>
              <a:t> pouvant s’infiltrer dans les muscles et</a:t>
            </a:r>
          </a:p>
          <a:p>
            <a:pPr lvl="3"/>
            <a:r>
              <a:rPr lang="fr-FR">
                <a:solidFill>
                  <a:schemeClr val="bg1"/>
                </a:solidFill>
              </a:rPr>
              <a:t> les autres parties molles des membres inférieurs </a:t>
            </a:r>
          </a:p>
          <a:p>
            <a:pPr lvl="3"/>
            <a:r>
              <a:rPr lang="fr-FR">
                <a:solidFill>
                  <a:schemeClr val="bg1"/>
                </a:solidFill>
              </a:rPr>
              <a:t>et supérieurs, de la tête et du cou mais aussi du cerveau  </a:t>
            </a:r>
          </a:p>
        </p:txBody>
      </p:sp>
      <p:sp>
        <p:nvSpPr>
          <p:cNvPr id="163843" name="Text Box 3"/>
          <p:cNvSpPr txBox="1">
            <a:spLocks noChangeArrowheads="1"/>
          </p:cNvSpPr>
          <p:nvPr/>
        </p:nvSpPr>
        <p:spPr bwMode="auto">
          <a:xfrm>
            <a:off x="1600200" y="533400"/>
            <a:ext cx="6092825" cy="457200"/>
          </a:xfrm>
          <a:prstGeom prst="rect">
            <a:avLst/>
          </a:prstGeom>
          <a:noFill/>
          <a:ln w="9525">
            <a:noFill/>
            <a:miter lim="800000"/>
            <a:headEnd/>
            <a:tailEnd/>
          </a:ln>
          <a:effectLst/>
        </p:spPr>
        <p:txBody>
          <a:bodyPr wrap="none">
            <a:spAutoFit/>
          </a:bodyPr>
          <a:lstStyle/>
          <a:p>
            <a:r>
              <a:rPr lang="fr-FR" b="1">
                <a:solidFill>
                  <a:schemeClr val="bg1"/>
                </a:solidFill>
              </a:rPr>
              <a:t>SYNDROMES A DOMINANCE VEINEUSE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163842"/>
                                        </p:tgtEl>
                                        <p:attrNameLst>
                                          <p:attrName>style.visibility</p:attrName>
                                        </p:attrNameLst>
                                      </p:cBhvr>
                                      <p:to>
                                        <p:strVal val="visible"/>
                                      </p:to>
                                    </p:set>
                                    <p:animEffect transition="in" filter="wipe(left)">
                                      <p:cBhvr>
                                        <p:cTn id="7" dur="300"/>
                                        <p:tgtEl>
                                          <p:spTgt spid="163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794" name="Object 2"/>
          <p:cNvGraphicFramePr>
            <a:graphicFrameLocks noChangeAspect="1"/>
          </p:cNvGraphicFramePr>
          <p:nvPr/>
        </p:nvGraphicFramePr>
        <p:xfrm>
          <a:off x="1576388" y="2578100"/>
          <a:ext cx="5961062" cy="1674813"/>
        </p:xfrm>
        <a:graphic>
          <a:graphicData uri="http://schemas.openxmlformats.org/presentationml/2006/ole">
            <mc:AlternateContent xmlns:mc="http://schemas.openxmlformats.org/markup-compatibility/2006">
              <mc:Choice xmlns:v="urn:schemas-microsoft-com:vml" Requires="v">
                <p:oleObj spid="_x0000_s161794" name="Document" r:id="rId2" imgW="5974200" imgH="1686600" progId="Word.Document.8">
                  <p:embed/>
                </p:oleObj>
              </mc:Choice>
              <mc:Fallback>
                <p:oleObj name="Document" r:id="rId2" imgW="5974200" imgH="1686600" progId="Word.Document.8">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388" y="2578100"/>
                        <a:ext cx="5961062" cy="167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1795" name="Text Box 3"/>
          <p:cNvSpPr txBox="1">
            <a:spLocks noChangeArrowheads="1"/>
          </p:cNvSpPr>
          <p:nvPr/>
        </p:nvSpPr>
        <p:spPr bwMode="auto">
          <a:xfrm>
            <a:off x="914400" y="1600200"/>
            <a:ext cx="6705600" cy="4413250"/>
          </a:xfrm>
          <a:prstGeom prst="rect">
            <a:avLst/>
          </a:prstGeom>
          <a:noFill/>
          <a:ln w="9525">
            <a:noFill/>
            <a:miter lim="800000"/>
            <a:headEnd/>
            <a:tailEnd/>
          </a:ln>
          <a:effectLst/>
        </p:spPr>
        <p:txBody>
          <a:bodyPr>
            <a:spAutoFit/>
          </a:bodyPr>
          <a:lstStyle/>
          <a:p>
            <a:pPr lvl="2"/>
            <a:r>
              <a:rPr lang="fr-FR" sz="3200" b="1" i="1">
                <a:solidFill>
                  <a:srgbClr val="FF66CC"/>
                </a:solidFill>
                <a:effectLst>
                  <a:outerShdw blurRad="38100" dist="38100" dir="2700000" algn="tl">
                    <a:srgbClr val="000000"/>
                  </a:outerShdw>
                </a:effectLst>
              </a:rPr>
              <a:t>Le Syndrome de Protée</a:t>
            </a:r>
            <a:endParaRPr lang="fr-FR" sz="3200" b="1">
              <a:effectLst>
                <a:outerShdw blurRad="38100" dist="38100" dir="2700000" algn="tl">
                  <a:srgbClr val="FFFFFF"/>
                </a:outerShdw>
              </a:effectLst>
            </a:endParaRPr>
          </a:p>
          <a:p>
            <a:pPr lvl="2"/>
            <a:r>
              <a:rPr lang="fr-FR">
                <a:solidFill>
                  <a:schemeClr val="bg1"/>
                </a:solidFill>
              </a:rPr>
              <a:t>association de malformations essentiellement veineuses ,capillaires et lymphatiques dans lesquels dominent :</a:t>
            </a:r>
          </a:p>
          <a:p>
            <a:pPr lvl="3"/>
            <a:r>
              <a:rPr lang="fr-FR" b="1" i="1">
                <a:solidFill>
                  <a:srgbClr val="FFCC00"/>
                </a:solidFill>
              </a:rPr>
              <a:t>- Angiomes capillaires géants</a:t>
            </a:r>
          </a:p>
          <a:p>
            <a:pPr lvl="3"/>
            <a:r>
              <a:rPr lang="fr-FR" b="1" i="1">
                <a:solidFill>
                  <a:srgbClr val="FFCC00"/>
                </a:solidFill>
              </a:rPr>
              <a:t>- Lymphangiomes</a:t>
            </a:r>
          </a:p>
          <a:p>
            <a:pPr lvl="3"/>
            <a:r>
              <a:rPr lang="fr-FR" b="1" i="1">
                <a:solidFill>
                  <a:srgbClr val="FFCC00"/>
                </a:solidFill>
              </a:rPr>
              <a:t>- Dysplasies lymphatiques</a:t>
            </a:r>
          </a:p>
          <a:p>
            <a:pPr lvl="3"/>
            <a:r>
              <a:rPr lang="fr-FR" b="1" i="1">
                <a:solidFill>
                  <a:srgbClr val="FFCC00"/>
                </a:solidFill>
              </a:rPr>
              <a:t>- Dysplasies veineuses</a:t>
            </a:r>
          </a:p>
          <a:p>
            <a:r>
              <a:rPr lang="fr-FR" b="1" i="1">
                <a:solidFill>
                  <a:srgbClr val="FFCC00"/>
                </a:solidFill>
              </a:rPr>
              <a:t>	      - Hypertrophie des membres et des 		         extrémités </a:t>
            </a:r>
          </a:p>
          <a:p>
            <a:pPr>
              <a:spcBef>
                <a:spcPct val="50000"/>
              </a:spcBef>
            </a:pPr>
            <a:endParaRPr lang="fr-FR"/>
          </a:p>
        </p:txBody>
      </p:sp>
      <p:sp>
        <p:nvSpPr>
          <p:cNvPr id="161796" name="Text Box 4"/>
          <p:cNvSpPr txBox="1">
            <a:spLocks noChangeArrowheads="1"/>
          </p:cNvSpPr>
          <p:nvPr/>
        </p:nvSpPr>
        <p:spPr bwMode="auto">
          <a:xfrm>
            <a:off x="1600200" y="533400"/>
            <a:ext cx="5884863" cy="457200"/>
          </a:xfrm>
          <a:prstGeom prst="rect">
            <a:avLst/>
          </a:prstGeom>
          <a:noFill/>
          <a:ln w="9525">
            <a:noFill/>
            <a:miter lim="800000"/>
            <a:headEnd/>
            <a:tailEnd/>
          </a:ln>
          <a:effectLst/>
        </p:spPr>
        <p:txBody>
          <a:bodyPr wrap="none">
            <a:spAutoFit/>
          </a:bodyPr>
          <a:lstStyle/>
          <a:p>
            <a:r>
              <a:rPr lang="fr-FR" b="1">
                <a:solidFill>
                  <a:schemeClr val="bg1"/>
                </a:solidFill>
              </a:rPr>
              <a:t>SYNDROMES MULTI-MALFORMATIFS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61796"/>
                                        </p:tgtEl>
                                        <p:attrNameLst>
                                          <p:attrName>style.visibility</p:attrName>
                                        </p:attrNameLst>
                                      </p:cBhvr>
                                      <p:to>
                                        <p:strVal val="visible"/>
                                      </p:to>
                                    </p:set>
                                    <p:anim calcmode="lin" valueType="num">
                                      <p:cBhvr>
                                        <p:cTn id="7" dur="500" fill="hold"/>
                                        <p:tgtEl>
                                          <p:spTgt spid="161796"/>
                                        </p:tgtEl>
                                        <p:attrNameLst>
                                          <p:attrName>ppt_w</p:attrName>
                                        </p:attrNameLst>
                                      </p:cBhvr>
                                      <p:tavLst>
                                        <p:tav tm="0">
                                          <p:val>
                                            <p:strVal val="4/3*#ppt_w"/>
                                          </p:val>
                                        </p:tav>
                                        <p:tav tm="100000">
                                          <p:val>
                                            <p:strVal val="#ppt_w"/>
                                          </p:val>
                                        </p:tav>
                                      </p:tavLst>
                                    </p:anim>
                                    <p:anim calcmode="lin" valueType="num">
                                      <p:cBhvr>
                                        <p:cTn id="8" dur="500" fill="hold"/>
                                        <p:tgtEl>
                                          <p:spTgt spid="16179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wd">
                                    <p:tmPct val="100000"/>
                                  </p:iterate>
                                  <p:childTnLst>
                                    <p:set>
                                      <p:cBhvr>
                                        <p:cTn id="12" dur="1" fill="hold">
                                          <p:stCondLst>
                                            <p:cond delay="0"/>
                                          </p:stCondLst>
                                        </p:cTn>
                                        <p:tgtEl>
                                          <p:spTgt spid="161795"/>
                                        </p:tgtEl>
                                        <p:attrNameLst>
                                          <p:attrName>style.visibility</p:attrName>
                                        </p:attrNameLst>
                                      </p:cBhvr>
                                      <p:to>
                                        <p:strVal val="visible"/>
                                      </p:to>
                                    </p:set>
                                    <p:animEffect transition="in" filter="wipe(left)">
                                      <p:cBhvr>
                                        <p:cTn id="13" dur="300"/>
                                        <p:tgtEl>
                                          <p:spTgt spid="161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autoUpdateAnimBg="0"/>
      <p:bldP spid="161796"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Annouk Bisdorff\Desktop\topo neuro\images.jpg"/>
          <p:cNvPicPr>
            <a:picLocks noChangeAspect="1" noChangeArrowheads="1"/>
          </p:cNvPicPr>
          <p:nvPr/>
        </p:nvPicPr>
        <p:blipFill>
          <a:blip r:embed="rId2" cstate="print"/>
          <a:srcRect/>
          <a:stretch>
            <a:fillRect/>
          </a:stretch>
        </p:blipFill>
        <p:spPr bwMode="auto">
          <a:xfrm>
            <a:off x="5867400" y="1371600"/>
            <a:ext cx="2741613" cy="2187575"/>
          </a:xfrm>
          <a:prstGeom prst="rect">
            <a:avLst/>
          </a:prstGeom>
          <a:noFill/>
          <a:ln w="9525">
            <a:noFill/>
            <a:miter lim="800000"/>
            <a:headEnd/>
            <a:tailEnd/>
          </a:ln>
        </p:spPr>
      </p:pic>
      <p:pic>
        <p:nvPicPr>
          <p:cNvPr id="7171" name="Picture 3" descr="C:\Documents and Settings\Annouk Bisdorff\Desktop\topo neuro\ProteusSyndrom.jpg"/>
          <p:cNvPicPr>
            <a:picLocks noChangeAspect="1" noChangeArrowheads="1"/>
          </p:cNvPicPr>
          <p:nvPr/>
        </p:nvPicPr>
        <p:blipFill>
          <a:blip r:embed="rId3" cstate="print"/>
          <a:srcRect/>
          <a:stretch>
            <a:fillRect/>
          </a:stretch>
        </p:blipFill>
        <p:spPr bwMode="auto">
          <a:xfrm>
            <a:off x="228600" y="1371600"/>
            <a:ext cx="2578100" cy="5027613"/>
          </a:xfrm>
          <a:prstGeom prst="rect">
            <a:avLst/>
          </a:prstGeom>
          <a:noFill/>
          <a:ln w="9525">
            <a:noFill/>
            <a:miter lim="800000"/>
            <a:headEnd/>
            <a:tailEnd/>
          </a:ln>
        </p:spPr>
      </p:pic>
      <p:sp>
        <p:nvSpPr>
          <p:cNvPr id="7172" name="Text Box 4"/>
          <p:cNvSpPr txBox="1">
            <a:spLocks noChangeArrowheads="1"/>
          </p:cNvSpPr>
          <p:nvPr/>
        </p:nvSpPr>
        <p:spPr bwMode="auto">
          <a:xfrm>
            <a:off x="152400" y="304800"/>
            <a:ext cx="8658225" cy="822325"/>
          </a:xfrm>
          <a:prstGeom prst="rect">
            <a:avLst/>
          </a:prstGeom>
          <a:solidFill>
            <a:schemeClr val="accent1"/>
          </a:solidFill>
          <a:ln w="9525">
            <a:noFill/>
            <a:miter lim="800000"/>
            <a:headEnd/>
            <a:tailEnd/>
          </a:ln>
        </p:spPr>
        <p:txBody>
          <a:bodyPr>
            <a:spAutoFit/>
          </a:bodyPr>
          <a:lstStyle/>
          <a:p>
            <a:r>
              <a:rPr lang="fr-FR">
                <a:latin typeface="Arial" charset="0"/>
              </a:rPr>
              <a:t>Sd de Protée = ML + hémihypertrophie corporelle +hypertrophie osseuse</a:t>
            </a:r>
          </a:p>
        </p:txBody>
      </p:sp>
      <p:pic>
        <p:nvPicPr>
          <p:cNvPr id="7173" name="Picture 5" descr="C:\Documents and Settings\Annouk Bisdorff\Desktop\HEGP\Schomguelett\angiomes 20 avril 07\P1000448.JPG"/>
          <p:cNvPicPr>
            <a:picLocks noChangeAspect="1" noChangeArrowheads="1"/>
          </p:cNvPicPr>
          <p:nvPr/>
        </p:nvPicPr>
        <p:blipFill>
          <a:blip r:embed="rId4" cstate="print"/>
          <a:srcRect/>
          <a:stretch>
            <a:fillRect/>
          </a:stretch>
        </p:blipFill>
        <p:spPr bwMode="auto">
          <a:xfrm>
            <a:off x="3581400" y="1066800"/>
            <a:ext cx="2001838" cy="5480050"/>
          </a:xfrm>
          <a:prstGeom prst="rect">
            <a:avLst/>
          </a:prstGeom>
          <a:noFill/>
          <a:ln w="9525">
            <a:noFill/>
            <a:miter lim="800000"/>
            <a:headEnd/>
            <a:tailEnd/>
          </a:ln>
        </p:spPr>
      </p:pic>
      <p:sp>
        <p:nvSpPr>
          <p:cNvPr id="7174" name="Line 7"/>
          <p:cNvSpPr>
            <a:spLocks noChangeShapeType="1"/>
          </p:cNvSpPr>
          <p:nvPr/>
        </p:nvSpPr>
        <p:spPr bwMode="auto">
          <a:xfrm>
            <a:off x="4343400" y="2209800"/>
            <a:ext cx="533400" cy="76200"/>
          </a:xfrm>
          <a:prstGeom prst="line">
            <a:avLst/>
          </a:prstGeom>
          <a:noFill/>
          <a:ln w="76200">
            <a:solidFill>
              <a:schemeClr val="tx1"/>
            </a:solidFill>
            <a:round/>
            <a:headEnd/>
            <a:tailEnd/>
          </a:ln>
        </p:spPr>
        <p:txBody>
          <a:bodyPr/>
          <a:lstStyle/>
          <a:p>
            <a:endParaRPr lang="fr-FR"/>
          </a:p>
        </p:txBody>
      </p:sp>
      <p:pic>
        <p:nvPicPr>
          <p:cNvPr id="7175" name="Picture 7" descr="94945"/>
          <p:cNvPicPr>
            <a:picLocks noChangeAspect="1" noChangeArrowheads="1"/>
          </p:cNvPicPr>
          <p:nvPr/>
        </p:nvPicPr>
        <p:blipFill>
          <a:blip r:embed="rId5" cstate="print"/>
          <a:srcRect/>
          <a:stretch>
            <a:fillRect/>
          </a:stretch>
        </p:blipFill>
        <p:spPr bwMode="auto">
          <a:xfrm>
            <a:off x="6400800" y="4191000"/>
            <a:ext cx="1946275" cy="1339850"/>
          </a:xfrm>
          <a:prstGeom prst="rect">
            <a:avLst/>
          </a:prstGeom>
          <a:noFill/>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1143000" y="762000"/>
            <a:ext cx="6934200" cy="3387725"/>
          </a:xfrm>
          <a:prstGeom prst="rect">
            <a:avLst/>
          </a:prstGeom>
          <a:noFill/>
          <a:ln w="9525">
            <a:noFill/>
            <a:miter lim="800000"/>
            <a:headEnd/>
            <a:tailEnd/>
          </a:ln>
          <a:effectLst/>
        </p:spPr>
        <p:txBody>
          <a:bodyPr>
            <a:spAutoFit/>
          </a:bodyPr>
          <a:lstStyle/>
          <a:p>
            <a:pPr algn="ctr"/>
            <a:r>
              <a:rPr lang="fr-FR" sz="3600" b="1" i="1">
                <a:solidFill>
                  <a:srgbClr val="FFCC00"/>
                </a:solidFill>
                <a:effectLst>
                  <a:outerShdw blurRad="38100" dist="38100" dir="2700000" algn="tl">
                    <a:srgbClr val="000000"/>
                  </a:outerShdw>
                </a:effectLst>
              </a:rPr>
              <a:t>Hémangiomes</a:t>
            </a:r>
            <a:r>
              <a:rPr lang="fr-FR" sz="3600" b="1">
                <a:solidFill>
                  <a:schemeClr val="bg1"/>
                </a:solidFill>
                <a:effectLst>
                  <a:outerShdw blurRad="38100" dist="38100" dir="2700000" algn="tl">
                    <a:srgbClr val="000000"/>
                  </a:outerShdw>
                </a:effectLst>
              </a:rPr>
              <a:t> :</a:t>
            </a:r>
            <a:endParaRPr lang="fr-FR" sz="3600" b="1">
              <a:solidFill>
                <a:schemeClr val="bg1"/>
              </a:solidFill>
            </a:endParaRPr>
          </a:p>
          <a:p>
            <a:pPr algn="ctr"/>
            <a:r>
              <a:rPr lang="fr-FR" sz="3600" b="1">
                <a:solidFill>
                  <a:schemeClr val="bg1"/>
                </a:solidFill>
              </a:rPr>
              <a:t>angiome dits </a:t>
            </a:r>
            <a:r>
              <a:rPr lang="fr-FR" sz="3600" b="1">
                <a:solidFill>
                  <a:srgbClr val="FFCC00"/>
                </a:solidFill>
              </a:rPr>
              <a:t>non congénitaux</a:t>
            </a:r>
            <a:r>
              <a:rPr lang="fr-FR" sz="3600" b="1">
                <a:solidFill>
                  <a:schemeClr val="bg1"/>
                </a:solidFill>
              </a:rPr>
              <a:t> , apparaissant très tôt, et regressant ensuite comme les </a:t>
            </a:r>
            <a:r>
              <a:rPr lang="fr-FR" sz="3600" b="1" i="1">
                <a:solidFill>
                  <a:srgbClr val="FFCC00"/>
                </a:solidFill>
              </a:rPr>
              <a:t>Hémangiomes capillaires encore appelé angiomes immatures</a:t>
            </a:r>
          </a:p>
        </p:txBody>
      </p:sp>
      <p:sp>
        <p:nvSpPr>
          <p:cNvPr id="165891" name="AutoShape 3" descr="Rayures horizontales (noir/blanc)"/>
          <p:cNvSpPr>
            <a:spLocks noChangeArrowheads="1"/>
          </p:cNvSpPr>
          <p:nvPr/>
        </p:nvSpPr>
        <p:spPr bwMode="auto">
          <a:xfrm>
            <a:off x="3124200" y="4343400"/>
            <a:ext cx="2941638" cy="381000"/>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b="1">
                <a:solidFill>
                  <a:schemeClr val="bg1"/>
                </a:solidFill>
              </a:rPr>
              <a:t>Artério-veineux</a:t>
            </a:r>
            <a:endParaRPr lang="fr-FR"/>
          </a:p>
        </p:txBody>
      </p:sp>
      <p:sp>
        <p:nvSpPr>
          <p:cNvPr id="165892" name="Text Box 4"/>
          <p:cNvSpPr txBox="1">
            <a:spLocks noChangeArrowheads="1"/>
          </p:cNvSpPr>
          <p:nvPr/>
        </p:nvSpPr>
        <p:spPr bwMode="auto">
          <a:xfrm>
            <a:off x="228600" y="4876800"/>
            <a:ext cx="8682038" cy="519113"/>
          </a:xfrm>
          <a:prstGeom prst="rect">
            <a:avLst/>
          </a:prstGeom>
          <a:solidFill>
            <a:srgbClr val="FF0000"/>
          </a:solidFill>
          <a:ln w="9525">
            <a:noFill/>
            <a:miter lim="800000"/>
            <a:headEnd/>
            <a:tailEnd/>
          </a:ln>
          <a:effectLst/>
        </p:spPr>
        <p:txBody>
          <a:bodyPr wrap="none">
            <a:spAutoFit/>
          </a:bodyPr>
          <a:lstStyle/>
          <a:p>
            <a:r>
              <a:rPr lang="fr-FR" sz="2800" b="1">
                <a:solidFill>
                  <a:srgbClr val="CCFF33"/>
                </a:solidFill>
              </a:rPr>
              <a:t>Ce ne sont pas des angiodysplasies ni des malformations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5892"/>
                                        </p:tgtEl>
                                        <p:attrNameLst>
                                          <p:attrName>style.visibility</p:attrName>
                                        </p:attrNameLst>
                                      </p:cBhvr>
                                      <p:to>
                                        <p:strVal val="visible"/>
                                      </p:to>
                                    </p:set>
                                    <p:anim calcmode="lin" valueType="num">
                                      <p:cBhvr>
                                        <p:cTn id="7" dur="500" fill="hold"/>
                                        <p:tgtEl>
                                          <p:spTgt spid="165892"/>
                                        </p:tgtEl>
                                        <p:attrNameLst>
                                          <p:attrName>ppt_w</p:attrName>
                                        </p:attrNameLst>
                                      </p:cBhvr>
                                      <p:tavLst>
                                        <p:tav tm="0">
                                          <p:val>
                                            <p:fltVal val="0"/>
                                          </p:val>
                                        </p:tav>
                                        <p:tav tm="100000">
                                          <p:val>
                                            <p:strVal val="#ppt_w"/>
                                          </p:val>
                                        </p:tav>
                                      </p:tavLst>
                                    </p:anim>
                                    <p:anim calcmode="lin" valueType="num">
                                      <p:cBhvr>
                                        <p:cTn id="8" dur="500" fill="hold"/>
                                        <p:tgtEl>
                                          <p:spTgt spid="1658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animBg="1"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Image 1" descr="LEMPEREURGWENDOLINE20090723143150457.jpg"/>
          <p:cNvPicPr>
            <a:picLocks noChangeAspect="1"/>
          </p:cNvPicPr>
          <p:nvPr/>
        </p:nvPicPr>
        <p:blipFill>
          <a:blip r:embed="rId2" cstate="print"/>
          <a:srcRect t="5208"/>
          <a:stretch>
            <a:fillRect/>
          </a:stretch>
        </p:blipFill>
        <p:spPr bwMode="auto">
          <a:xfrm>
            <a:off x="323850" y="1989138"/>
            <a:ext cx="4968875" cy="3533775"/>
          </a:xfrm>
          <a:prstGeom prst="rect">
            <a:avLst/>
          </a:prstGeom>
          <a:noFill/>
          <a:ln w="9525">
            <a:noFill/>
            <a:miter lim="800000"/>
            <a:headEnd/>
            <a:tailEnd/>
          </a:ln>
        </p:spPr>
      </p:pic>
      <p:sp>
        <p:nvSpPr>
          <p:cNvPr id="192515" name="Text Box 3"/>
          <p:cNvSpPr txBox="1">
            <a:spLocks noChangeArrowheads="1"/>
          </p:cNvSpPr>
          <p:nvPr/>
        </p:nvSpPr>
        <p:spPr bwMode="auto">
          <a:xfrm>
            <a:off x="5416550" y="2205038"/>
            <a:ext cx="3727450" cy="2647950"/>
          </a:xfrm>
          <a:prstGeom prst="rect">
            <a:avLst/>
          </a:prstGeom>
          <a:noFill/>
          <a:ln w="9525">
            <a:noFill/>
            <a:miter lim="800000"/>
            <a:headEnd/>
            <a:tailEnd/>
          </a:ln>
          <a:effectLst/>
        </p:spPr>
        <p:txBody>
          <a:bodyPr>
            <a:spAutoFit/>
          </a:bodyPr>
          <a:lstStyle/>
          <a:p>
            <a:r>
              <a:rPr lang="fr-FR" sz="2400"/>
              <a:t>Phase d’évolution,</a:t>
            </a:r>
          </a:p>
          <a:p>
            <a:r>
              <a:rPr lang="fr-FR" sz="2400"/>
              <a:t> précoce:</a:t>
            </a:r>
          </a:p>
          <a:p>
            <a:r>
              <a:rPr lang="fr-FR" sz="2400"/>
              <a:t>forme mixte hyper</a:t>
            </a:r>
          </a:p>
          <a:p>
            <a:r>
              <a:rPr lang="fr-FR" sz="2400"/>
              <a:t>et hypoéchogène:</a:t>
            </a:r>
          </a:p>
          <a:p>
            <a:r>
              <a:rPr lang="fr-FR" sz="2400"/>
              <a:t> hypervascularisée</a:t>
            </a:r>
          </a:p>
          <a:p>
            <a:r>
              <a:rPr lang="fr-FR" sz="2400"/>
              <a:t>IR très bas.</a:t>
            </a:r>
          </a:p>
          <a:p>
            <a:endParaRPr lang="fr-FR" sz="240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Grp="1" noChangeAspect="1" noChangeArrowheads="1"/>
          </p:cNvPicPr>
          <p:nvPr>
            <p:ph sz="half" idx="4294967295"/>
          </p:nvPr>
        </p:nvPicPr>
        <p:blipFill>
          <a:blip r:embed="rId2" cstate="print"/>
          <a:srcRect/>
          <a:stretch>
            <a:fillRect/>
          </a:stretch>
        </p:blipFill>
        <p:spPr>
          <a:xfrm>
            <a:off x="714375" y="1600200"/>
            <a:ext cx="3519488" cy="4525963"/>
          </a:xfrm>
          <a:noFill/>
        </p:spPr>
      </p:pic>
      <p:pic>
        <p:nvPicPr>
          <p:cNvPr id="41987" name="Picture 6"/>
          <p:cNvPicPr>
            <a:picLocks noGrp="1" noChangeAspect="1" noChangeArrowheads="1"/>
          </p:cNvPicPr>
          <p:nvPr>
            <p:ph type="body" sz="half" idx="4294967295"/>
          </p:nvPr>
        </p:nvPicPr>
        <p:blipFill>
          <a:blip r:embed="rId3" cstate="print"/>
          <a:srcRect/>
          <a:stretch>
            <a:fillRect/>
          </a:stretch>
        </p:blipFill>
        <p:spPr>
          <a:xfrm>
            <a:off x="5253038" y="1600200"/>
            <a:ext cx="2833687" cy="4525963"/>
          </a:xfrm>
          <a:noFill/>
        </p:spPr>
      </p:pic>
      <p:sp>
        <p:nvSpPr>
          <p:cNvPr id="41988" name="Rectangle 9"/>
          <p:cNvSpPr>
            <a:spLocks noGrp="1" noChangeArrowheads="1"/>
          </p:cNvSpPr>
          <p:nvPr>
            <p:ph type="title" idx="4294967295"/>
          </p:nvPr>
        </p:nvSpPr>
        <p:spPr>
          <a:xfrm>
            <a:off x="685800" y="304800"/>
            <a:ext cx="7772400" cy="1143000"/>
          </a:xfrm>
          <a:solidFill>
            <a:srgbClr val="9999FF"/>
          </a:solidFill>
        </p:spPr>
        <p:txBody>
          <a:bodyPr/>
          <a:lstStyle/>
          <a:p>
            <a:r>
              <a:rPr lang="fr-FR" sz="3200"/>
              <a:t>Hémangiom</a:t>
            </a:r>
            <a:r>
              <a:rPr lang="en-US" sz="3200"/>
              <a:t>es i</a:t>
            </a:r>
            <a:r>
              <a:rPr lang="fr-FR" sz="3200"/>
              <a:t>nfantile</a:t>
            </a:r>
            <a:r>
              <a:rPr lang="en-US" sz="3200"/>
              <a:t>s</a:t>
            </a:r>
            <a:r>
              <a:rPr lang="fr-FR" sz="3200"/>
              <a:t> involu</a:t>
            </a:r>
            <a:r>
              <a:rPr lang="en-US" sz="3200"/>
              <a:t>ent </a:t>
            </a:r>
            <a:r>
              <a:rPr lang="fr-FR" sz="3200"/>
              <a: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250825" y="404813"/>
            <a:ext cx="2962275" cy="796925"/>
          </a:xfrm>
          <a:solidFill>
            <a:srgbClr val="9999FF"/>
          </a:solidFill>
        </p:spPr>
        <p:txBody>
          <a:bodyPr/>
          <a:lstStyle/>
          <a:p>
            <a:r>
              <a:rPr lang="fr-FR" sz="2400" b="1" u="sng"/>
              <a:t>Différentes formes d’HI</a:t>
            </a:r>
          </a:p>
        </p:txBody>
      </p:sp>
      <p:sp>
        <p:nvSpPr>
          <p:cNvPr id="185347" name="Rectangle 3"/>
          <p:cNvSpPr>
            <a:spLocks noGrp="1" noChangeArrowheads="1"/>
          </p:cNvSpPr>
          <p:nvPr>
            <p:ph type="body" idx="1"/>
          </p:nvPr>
        </p:nvSpPr>
        <p:spPr>
          <a:xfrm>
            <a:off x="457200" y="1700213"/>
            <a:ext cx="4691063" cy="4425950"/>
          </a:xfrm>
        </p:spPr>
        <p:txBody>
          <a:bodyPr/>
          <a:lstStyle/>
          <a:p>
            <a:pPr>
              <a:lnSpc>
                <a:spcPct val="90000"/>
              </a:lnSpc>
              <a:buFontTx/>
              <a:buNone/>
            </a:pPr>
            <a:r>
              <a:rPr lang="fr-FR" sz="2800"/>
              <a:t>F. </a:t>
            </a:r>
            <a:r>
              <a:rPr lang="fr-FR" sz="2800">
                <a:solidFill>
                  <a:srgbClr val="F72938"/>
                </a:solidFill>
              </a:rPr>
              <a:t>tubéreuse</a:t>
            </a:r>
          </a:p>
          <a:p>
            <a:pPr>
              <a:lnSpc>
                <a:spcPct val="90000"/>
              </a:lnSpc>
              <a:buFontTx/>
              <a:buNone/>
            </a:pPr>
            <a:endParaRPr lang="fr-FR" sz="2800">
              <a:solidFill>
                <a:srgbClr val="F72938"/>
              </a:solidFill>
            </a:endParaRPr>
          </a:p>
          <a:p>
            <a:pPr>
              <a:lnSpc>
                <a:spcPct val="90000"/>
              </a:lnSpc>
              <a:buFontTx/>
              <a:buNone/>
            </a:pPr>
            <a:endParaRPr lang="fr-FR" sz="2800">
              <a:solidFill>
                <a:srgbClr val="F72938"/>
              </a:solidFill>
            </a:endParaRPr>
          </a:p>
          <a:p>
            <a:pPr>
              <a:lnSpc>
                <a:spcPct val="90000"/>
              </a:lnSpc>
              <a:buFontTx/>
              <a:buNone/>
            </a:pPr>
            <a:r>
              <a:rPr lang="fr-FR" sz="2800"/>
              <a:t>F. </a:t>
            </a:r>
            <a:r>
              <a:rPr lang="fr-FR" sz="2800">
                <a:solidFill>
                  <a:srgbClr val="F72938"/>
                </a:solidFill>
              </a:rPr>
              <a:t>sous-cutanée/télangiectasie</a:t>
            </a:r>
          </a:p>
          <a:p>
            <a:pPr>
              <a:lnSpc>
                <a:spcPct val="90000"/>
              </a:lnSpc>
              <a:buFontTx/>
              <a:buNone/>
            </a:pPr>
            <a:endParaRPr lang="fr-FR" sz="2800">
              <a:solidFill>
                <a:srgbClr val="F72938"/>
              </a:solidFill>
            </a:endParaRPr>
          </a:p>
          <a:p>
            <a:pPr>
              <a:lnSpc>
                <a:spcPct val="90000"/>
              </a:lnSpc>
              <a:buFontTx/>
              <a:buNone/>
            </a:pPr>
            <a:endParaRPr lang="fr-FR" sz="2800"/>
          </a:p>
          <a:p>
            <a:pPr>
              <a:lnSpc>
                <a:spcPct val="90000"/>
              </a:lnSpc>
              <a:buFontTx/>
              <a:buNone/>
            </a:pPr>
            <a:endParaRPr lang="fr-FR" sz="2800"/>
          </a:p>
          <a:p>
            <a:pPr>
              <a:lnSpc>
                <a:spcPct val="90000"/>
              </a:lnSpc>
              <a:buFontTx/>
              <a:buNone/>
            </a:pPr>
            <a:r>
              <a:rPr lang="fr-FR" sz="2800"/>
              <a:t>F.</a:t>
            </a:r>
            <a:r>
              <a:rPr lang="fr-FR" sz="2800">
                <a:solidFill>
                  <a:srgbClr val="F72938"/>
                </a:solidFill>
              </a:rPr>
              <a:t> mixte </a:t>
            </a:r>
          </a:p>
        </p:txBody>
      </p:sp>
      <p:pic>
        <p:nvPicPr>
          <p:cNvPr id="185348" name="Espace réservé du contenu 5" descr="IMGP3419.JPG"/>
          <p:cNvPicPr>
            <a:picLocks noChangeAspect="1"/>
          </p:cNvPicPr>
          <p:nvPr/>
        </p:nvPicPr>
        <p:blipFill>
          <a:blip r:embed="rId2" cstate="print"/>
          <a:srcRect l="4691" t="6253" b="34341"/>
          <a:stretch>
            <a:fillRect/>
          </a:stretch>
        </p:blipFill>
        <p:spPr bwMode="auto">
          <a:xfrm>
            <a:off x="4787900" y="260350"/>
            <a:ext cx="3875088" cy="1811338"/>
          </a:xfrm>
          <a:prstGeom prst="rect">
            <a:avLst/>
          </a:prstGeom>
          <a:noFill/>
          <a:ln w="9525">
            <a:noFill/>
            <a:miter lim="800000"/>
            <a:headEnd/>
            <a:tailEnd/>
          </a:ln>
        </p:spPr>
      </p:pic>
      <p:pic>
        <p:nvPicPr>
          <p:cNvPr id="185349" name="Espace réservé du contenu 5" descr="IMGP2316.JPG"/>
          <p:cNvPicPr>
            <a:picLocks noChangeAspect="1"/>
          </p:cNvPicPr>
          <p:nvPr/>
        </p:nvPicPr>
        <p:blipFill>
          <a:blip r:embed="rId3" cstate="print"/>
          <a:srcRect l="44508" b="12447"/>
          <a:stretch>
            <a:fillRect/>
          </a:stretch>
        </p:blipFill>
        <p:spPr bwMode="auto">
          <a:xfrm>
            <a:off x="5219700" y="2205038"/>
            <a:ext cx="2625725" cy="3106737"/>
          </a:xfrm>
          <a:prstGeom prst="rect">
            <a:avLst/>
          </a:prstGeom>
          <a:noFill/>
          <a:ln w="9525">
            <a:noFill/>
            <a:miter lim="800000"/>
            <a:headEnd/>
            <a:tailEnd/>
          </a:ln>
        </p:spPr>
      </p:pic>
      <p:pic>
        <p:nvPicPr>
          <p:cNvPr id="185350" name="Espace réservé du contenu 2" descr="IMGP2337.JPG"/>
          <p:cNvPicPr>
            <a:picLocks noChangeAspect="1"/>
          </p:cNvPicPr>
          <p:nvPr/>
        </p:nvPicPr>
        <p:blipFill>
          <a:blip r:embed="rId4" cstate="print"/>
          <a:srcRect/>
          <a:stretch>
            <a:fillRect/>
          </a:stretch>
        </p:blipFill>
        <p:spPr bwMode="auto">
          <a:xfrm>
            <a:off x="3492500" y="4365625"/>
            <a:ext cx="2908300" cy="2181225"/>
          </a:xfrm>
          <a:prstGeom prst="rect">
            <a:avLst/>
          </a:prstGeom>
          <a:noFill/>
          <a:ln w="9525">
            <a:noFill/>
            <a:miter lim="800000"/>
            <a:headEnd/>
            <a:tailEnd/>
          </a:ln>
        </p:spPr>
      </p:pic>
      <p:sp>
        <p:nvSpPr>
          <p:cNvPr id="185351" name="Line 7"/>
          <p:cNvSpPr>
            <a:spLocks noChangeShapeType="1"/>
          </p:cNvSpPr>
          <p:nvPr/>
        </p:nvSpPr>
        <p:spPr bwMode="auto">
          <a:xfrm>
            <a:off x="3419475" y="1844675"/>
            <a:ext cx="865188" cy="0"/>
          </a:xfrm>
          <a:prstGeom prst="line">
            <a:avLst/>
          </a:prstGeom>
          <a:noFill/>
          <a:ln w="57150">
            <a:solidFill>
              <a:schemeClr val="tx1"/>
            </a:solidFill>
            <a:round/>
            <a:headEnd/>
            <a:tailEnd type="triangle" w="med" len="med"/>
          </a:ln>
          <a:effectLst/>
        </p:spPr>
        <p:txBody>
          <a:bodyPr/>
          <a:lstStyle/>
          <a:p>
            <a:endParaRPr lang="fr-FR"/>
          </a:p>
        </p:txBody>
      </p:sp>
      <p:sp>
        <p:nvSpPr>
          <p:cNvPr id="185353" name="Line 9"/>
          <p:cNvSpPr>
            <a:spLocks noChangeShapeType="1"/>
          </p:cNvSpPr>
          <p:nvPr/>
        </p:nvSpPr>
        <p:spPr bwMode="auto">
          <a:xfrm>
            <a:off x="4140200" y="3573463"/>
            <a:ext cx="865188" cy="0"/>
          </a:xfrm>
          <a:prstGeom prst="line">
            <a:avLst/>
          </a:prstGeom>
          <a:noFill/>
          <a:ln w="57150">
            <a:solidFill>
              <a:schemeClr val="tx1"/>
            </a:solidFill>
            <a:round/>
            <a:headEnd/>
            <a:tailEnd type="triangle" w="med" len="med"/>
          </a:ln>
          <a:effectLst/>
        </p:spPr>
        <p:txBody>
          <a:bodyPr/>
          <a:lstStyle/>
          <a:p>
            <a:endParaRPr lang="fr-FR"/>
          </a:p>
        </p:txBody>
      </p:sp>
      <p:sp>
        <p:nvSpPr>
          <p:cNvPr id="185354" name="Line 10"/>
          <p:cNvSpPr>
            <a:spLocks noChangeShapeType="1"/>
          </p:cNvSpPr>
          <p:nvPr/>
        </p:nvSpPr>
        <p:spPr bwMode="auto">
          <a:xfrm>
            <a:off x="2339975" y="5661025"/>
            <a:ext cx="865188" cy="0"/>
          </a:xfrm>
          <a:prstGeom prst="line">
            <a:avLst/>
          </a:prstGeom>
          <a:noFill/>
          <a:ln w="57150">
            <a:solidFill>
              <a:schemeClr val="tx1"/>
            </a:solidFill>
            <a:round/>
            <a:headEnd/>
            <a:tailEnd type="triangle" w="med" len="med"/>
          </a:ln>
          <a:effectLst/>
        </p:spPr>
        <p:txBody>
          <a:bodyPr/>
          <a:lstStyle/>
          <a:p>
            <a:endParaRPr lang="fr-FR"/>
          </a:p>
        </p:txBody>
      </p:sp>
      <p:pic>
        <p:nvPicPr>
          <p:cNvPr id="185355" name="Picture 8" descr="C:\WINDOWS\BUREAU\ajoutpediatre2004\cicharski1.JPG"/>
          <p:cNvPicPr>
            <a:picLocks noChangeAspect="1" noChangeArrowheads="1"/>
          </p:cNvPicPr>
          <p:nvPr/>
        </p:nvPicPr>
        <p:blipFill>
          <a:blip r:embed="rId5" cstate="print"/>
          <a:srcRect l="11993" t="8891" r="29614"/>
          <a:stretch>
            <a:fillRect/>
          </a:stretch>
        </p:blipFill>
        <p:spPr bwMode="auto">
          <a:xfrm>
            <a:off x="6767513" y="4217988"/>
            <a:ext cx="2376487" cy="2640012"/>
          </a:xfrm>
          <a:prstGeom prst="rect">
            <a:avLst/>
          </a:prstGeom>
          <a:noFill/>
          <a:ln w="12700">
            <a:solidFill>
              <a:srgbClr val="000000"/>
            </a:solid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AutoShape 3"/>
          <p:cNvSpPr>
            <a:spLocks noChangeArrowheads="1"/>
          </p:cNvSpPr>
          <p:nvPr/>
        </p:nvSpPr>
        <p:spPr bwMode="auto">
          <a:xfrm>
            <a:off x="228600" y="1676400"/>
            <a:ext cx="2225675" cy="114300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b="1" dirty="0" err="1">
                <a:solidFill>
                  <a:schemeClr val="bg1"/>
                </a:solidFill>
              </a:rPr>
              <a:t>Venous</a:t>
            </a:r>
            <a:endParaRPr lang="fr-FR" b="1" dirty="0">
              <a:solidFill>
                <a:schemeClr val="bg1"/>
              </a:solidFill>
            </a:endParaRPr>
          </a:p>
          <a:p>
            <a:pPr algn="ctr"/>
            <a:r>
              <a:rPr lang="fr-FR" b="1" u="sng" dirty="0" err="1">
                <a:solidFill>
                  <a:schemeClr val="bg1"/>
                </a:solidFill>
              </a:rPr>
              <a:t>Capillary</a:t>
            </a:r>
            <a:endParaRPr lang="fr-FR" b="1" u="sng" dirty="0">
              <a:solidFill>
                <a:schemeClr val="bg1"/>
              </a:solidFill>
            </a:endParaRPr>
          </a:p>
          <a:p>
            <a:pPr algn="ctr"/>
            <a:r>
              <a:rPr lang="fr-FR" b="1" u="sng" dirty="0">
                <a:solidFill>
                  <a:schemeClr val="bg1"/>
                </a:solidFill>
              </a:rPr>
              <a:t>Extra-</a:t>
            </a:r>
            <a:r>
              <a:rPr lang="fr-FR" b="1" u="sng" dirty="0" err="1">
                <a:solidFill>
                  <a:schemeClr val="bg1"/>
                </a:solidFill>
              </a:rPr>
              <a:t>truncular</a:t>
            </a:r>
            <a:endParaRPr lang="fr-FR" u="sng" dirty="0"/>
          </a:p>
        </p:txBody>
      </p:sp>
      <p:sp>
        <p:nvSpPr>
          <p:cNvPr id="117765" name="Rectangle 5"/>
          <p:cNvSpPr>
            <a:spLocks noChangeArrowheads="1"/>
          </p:cNvSpPr>
          <p:nvPr/>
        </p:nvSpPr>
        <p:spPr bwMode="auto">
          <a:xfrm>
            <a:off x="0" y="3429000"/>
            <a:ext cx="7924800" cy="2554545"/>
          </a:xfrm>
          <a:prstGeom prst="rect">
            <a:avLst/>
          </a:prstGeom>
          <a:noFill/>
          <a:ln w="9525">
            <a:noFill/>
            <a:miter lim="800000"/>
            <a:headEnd/>
            <a:tailEnd/>
          </a:ln>
          <a:effectLst/>
        </p:spPr>
        <p:txBody>
          <a:bodyPr lIns="0">
            <a:spAutoFit/>
          </a:bodyPr>
          <a:lstStyle/>
          <a:p>
            <a:pPr marL="762000" lvl="4"/>
            <a:r>
              <a:rPr lang="fr-FR" sz="3200" b="1" dirty="0">
                <a:solidFill>
                  <a:schemeClr val="bg1"/>
                </a:solidFill>
              </a:rPr>
              <a:t>Simple </a:t>
            </a:r>
            <a:r>
              <a:rPr lang="fr-FR" sz="3200" b="1" dirty="0" err="1">
                <a:solidFill>
                  <a:schemeClr val="bg1"/>
                </a:solidFill>
              </a:rPr>
              <a:t>Venous</a:t>
            </a:r>
            <a:r>
              <a:rPr lang="fr-FR" sz="3200" b="1" dirty="0">
                <a:solidFill>
                  <a:schemeClr val="bg1"/>
                </a:solidFill>
              </a:rPr>
              <a:t> </a:t>
            </a:r>
            <a:r>
              <a:rPr lang="fr-FR" sz="3200" b="1" dirty="0" err="1">
                <a:solidFill>
                  <a:schemeClr val="bg1"/>
                </a:solidFill>
              </a:rPr>
              <a:t>Mega</a:t>
            </a:r>
            <a:r>
              <a:rPr lang="fr-FR" sz="3200" b="1" dirty="0">
                <a:solidFill>
                  <a:schemeClr val="bg1"/>
                </a:solidFill>
              </a:rPr>
              <a:t> </a:t>
            </a:r>
            <a:r>
              <a:rPr lang="fr-FR" sz="3200" b="1" dirty="0" err="1">
                <a:solidFill>
                  <a:schemeClr val="bg1"/>
                </a:solidFill>
              </a:rPr>
              <a:t>capillary</a:t>
            </a:r>
            <a:endParaRPr lang="fr-FR" sz="3200" b="1" dirty="0">
              <a:solidFill>
                <a:schemeClr val="bg1"/>
              </a:solidFill>
            </a:endParaRPr>
          </a:p>
          <a:p>
            <a:pPr marL="762000" lvl="4"/>
            <a:endParaRPr lang="fr-FR" sz="3200" b="1" dirty="0">
              <a:solidFill>
                <a:schemeClr val="bg1"/>
              </a:solidFill>
            </a:endParaRPr>
          </a:p>
          <a:p>
            <a:pPr marL="762000" lvl="4"/>
            <a:r>
              <a:rPr lang="fr-FR" sz="3200" b="1" dirty="0" err="1">
                <a:solidFill>
                  <a:schemeClr val="bg1"/>
                </a:solidFill>
              </a:rPr>
              <a:t>Nodular</a:t>
            </a:r>
            <a:r>
              <a:rPr lang="fr-FR" sz="3200" b="1" dirty="0">
                <a:solidFill>
                  <a:schemeClr val="bg1"/>
                </a:solidFill>
              </a:rPr>
              <a:t> </a:t>
            </a:r>
            <a:r>
              <a:rPr lang="fr-FR" sz="3200" b="1" dirty="0" err="1">
                <a:solidFill>
                  <a:schemeClr val="bg1"/>
                </a:solidFill>
              </a:rPr>
              <a:t>Venous</a:t>
            </a:r>
            <a:r>
              <a:rPr lang="fr-FR" sz="3200" b="1" dirty="0">
                <a:solidFill>
                  <a:schemeClr val="bg1"/>
                </a:solidFill>
              </a:rPr>
              <a:t> </a:t>
            </a:r>
            <a:r>
              <a:rPr lang="fr-FR" sz="3200" b="1" dirty="0" err="1">
                <a:solidFill>
                  <a:schemeClr val="bg1"/>
                </a:solidFill>
              </a:rPr>
              <a:t>Mega</a:t>
            </a:r>
            <a:r>
              <a:rPr lang="fr-FR" sz="3200" b="1" dirty="0">
                <a:solidFill>
                  <a:schemeClr val="bg1"/>
                </a:solidFill>
              </a:rPr>
              <a:t> </a:t>
            </a:r>
            <a:r>
              <a:rPr lang="fr-FR" sz="3200" b="1" dirty="0" err="1">
                <a:solidFill>
                  <a:schemeClr val="bg1"/>
                </a:solidFill>
              </a:rPr>
              <a:t>capillary</a:t>
            </a:r>
            <a:endParaRPr lang="fr-FR" sz="3200" b="1" dirty="0">
              <a:solidFill>
                <a:schemeClr val="bg1"/>
              </a:solidFill>
            </a:endParaRPr>
          </a:p>
          <a:p>
            <a:pPr marL="762000" lvl="4"/>
            <a:endParaRPr lang="fr-FR" sz="3200" b="1" dirty="0">
              <a:solidFill>
                <a:schemeClr val="bg1"/>
              </a:solidFill>
            </a:endParaRPr>
          </a:p>
          <a:p>
            <a:pPr marL="762000" lvl="4"/>
            <a:r>
              <a:rPr lang="fr-FR" sz="3200" b="1" dirty="0" err="1">
                <a:solidFill>
                  <a:schemeClr val="bg1"/>
                </a:solidFill>
              </a:rPr>
              <a:t>Cavernous</a:t>
            </a:r>
            <a:r>
              <a:rPr lang="fr-FR" sz="3200" b="1" dirty="0">
                <a:solidFill>
                  <a:schemeClr val="bg1"/>
                </a:solidFill>
              </a:rPr>
              <a:t> </a:t>
            </a:r>
            <a:r>
              <a:rPr lang="fr-FR" sz="3200" b="1" dirty="0" err="1">
                <a:solidFill>
                  <a:schemeClr val="bg1"/>
                </a:solidFill>
              </a:rPr>
              <a:t>Venous</a:t>
            </a:r>
            <a:r>
              <a:rPr lang="fr-FR" sz="3200" b="1" dirty="0">
                <a:solidFill>
                  <a:schemeClr val="bg1"/>
                </a:solidFill>
              </a:rPr>
              <a:t> </a:t>
            </a:r>
            <a:r>
              <a:rPr lang="fr-FR" sz="3200" b="1" dirty="0" err="1">
                <a:solidFill>
                  <a:schemeClr val="bg1"/>
                </a:solidFill>
              </a:rPr>
              <a:t>Mega</a:t>
            </a:r>
            <a:r>
              <a:rPr lang="fr-FR" sz="3200" b="1" dirty="0">
                <a:solidFill>
                  <a:schemeClr val="bg1"/>
                </a:solidFill>
              </a:rPr>
              <a:t> </a:t>
            </a:r>
            <a:r>
              <a:rPr lang="fr-FR" sz="3200" b="1" dirty="0" err="1">
                <a:solidFill>
                  <a:schemeClr val="bg1"/>
                </a:solidFill>
              </a:rPr>
              <a:t>capillary</a:t>
            </a:r>
            <a:endParaRPr lang="fr-FR" sz="3200" b="1" dirty="0">
              <a:solidFill>
                <a:schemeClr val="bg1"/>
              </a:solidFill>
            </a:endParaRPr>
          </a:p>
        </p:txBody>
      </p:sp>
      <p:sp>
        <p:nvSpPr>
          <p:cNvPr id="117767" name="Freeform 7"/>
          <p:cNvSpPr>
            <a:spLocks/>
          </p:cNvSpPr>
          <p:nvPr/>
        </p:nvSpPr>
        <p:spPr bwMode="auto">
          <a:xfrm>
            <a:off x="6248400" y="3352800"/>
            <a:ext cx="2743200" cy="1231900"/>
          </a:xfrm>
          <a:custGeom>
            <a:avLst/>
            <a:gdLst/>
            <a:ahLst/>
            <a:cxnLst>
              <a:cxn ang="0">
                <a:pos x="632" y="232"/>
              </a:cxn>
              <a:cxn ang="0">
                <a:pos x="1064" y="136"/>
              </a:cxn>
              <a:cxn ang="0">
                <a:pos x="1448" y="232"/>
              </a:cxn>
              <a:cxn ang="0">
                <a:pos x="1880" y="88"/>
              </a:cxn>
              <a:cxn ang="0">
                <a:pos x="2456" y="280"/>
              </a:cxn>
              <a:cxn ang="0">
                <a:pos x="3128" y="40"/>
              </a:cxn>
              <a:cxn ang="0">
                <a:pos x="4088" y="40"/>
              </a:cxn>
              <a:cxn ang="0">
                <a:pos x="3992" y="280"/>
              </a:cxn>
              <a:cxn ang="0">
                <a:pos x="3320" y="424"/>
              </a:cxn>
              <a:cxn ang="0">
                <a:pos x="2792" y="424"/>
              </a:cxn>
              <a:cxn ang="0">
                <a:pos x="2072" y="616"/>
              </a:cxn>
              <a:cxn ang="0">
                <a:pos x="1400" y="472"/>
              </a:cxn>
              <a:cxn ang="0">
                <a:pos x="728" y="520"/>
              </a:cxn>
              <a:cxn ang="0">
                <a:pos x="8" y="472"/>
              </a:cxn>
              <a:cxn ang="0">
                <a:pos x="680" y="232"/>
              </a:cxn>
            </a:cxnLst>
            <a:rect l="0" t="0" r="r" b="b"/>
            <a:pathLst>
              <a:path w="4232" h="624">
                <a:moveTo>
                  <a:pt x="632" y="232"/>
                </a:moveTo>
                <a:cubicBezTo>
                  <a:pt x="780" y="184"/>
                  <a:pt x="928" y="136"/>
                  <a:pt x="1064" y="136"/>
                </a:cubicBezTo>
                <a:cubicBezTo>
                  <a:pt x="1200" y="136"/>
                  <a:pt x="1312" y="240"/>
                  <a:pt x="1448" y="232"/>
                </a:cubicBezTo>
                <a:cubicBezTo>
                  <a:pt x="1584" y="224"/>
                  <a:pt x="1712" y="80"/>
                  <a:pt x="1880" y="88"/>
                </a:cubicBezTo>
                <a:cubicBezTo>
                  <a:pt x="2048" y="96"/>
                  <a:pt x="2248" y="288"/>
                  <a:pt x="2456" y="280"/>
                </a:cubicBezTo>
                <a:cubicBezTo>
                  <a:pt x="2664" y="272"/>
                  <a:pt x="2856" y="80"/>
                  <a:pt x="3128" y="40"/>
                </a:cubicBezTo>
                <a:cubicBezTo>
                  <a:pt x="3400" y="0"/>
                  <a:pt x="3944" y="0"/>
                  <a:pt x="4088" y="40"/>
                </a:cubicBezTo>
                <a:cubicBezTo>
                  <a:pt x="4232" y="80"/>
                  <a:pt x="4120" y="216"/>
                  <a:pt x="3992" y="280"/>
                </a:cubicBezTo>
                <a:cubicBezTo>
                  <a:pt x="3864" y="344"/>
                  <a:pt x="3520" y="400"/>
                  <a:pt x="3320" y="424"/>
                </a:cubicBezTo>
                <a:cubicBezTo>
                  <a:pt x="3120" y="448"/>
                  <a:pt x="3000" y="392"/>
                  <a:pt x="2792" y="424"/>
                </a:cubicBezTo>
                <a:cubicBezTo>
                  <a:pt x="2584" y="456"/>
                  <a:pt x="2304" y="608"/>
                  <a:pt x="2072" y="616"/>
                </a:cubicBezTo>
                <a:cubicBezTo>
                  <a:pt x="1840" y="624"/>
                  <a:pt x="1624" y="488"/>
                  <a:pt x="1400" y="472"/>
                </a:cubicBezTo>
                <a:cubicBezTo>
                  <a:pt x="1176" y="456"/>
                  <a:pt x="960" y="520"/>
                  <a:pt x="728" y="520"/>
                </a:cubicBezTo>
                <a:cubicBezTo>
                  <a:pt x="496" y="520"/>
                  <a:pt x="16" y="520"/>
                  <a:pt x="8" y="472"/>
                </a:cubicBezTo>
                <a:cubicBezTo>
                  <a:pt x="0" y="424"/>
                  <a:pt x="340" y="328"/>
                  <a:pt x="680" y="232"/>
                </a:cubicBezTo>
              </a:path>
            </a:pathLst>
          </a:custGeom>
          <a:solidFill>
            <a:srgbClr val="000099"/>
          </a:solidFill>
          <a:ln w="9525">
            <a:solidFill>
              <a:schemeClr val="bg1"/>
            </a:solidFill>
            <a:round/>
            <a:headEnd/>
            <a:tailEnd/>
          </a:ln>
          <a:effectLst/>
        </p:spPr>
        <p:txBody>
          <a:bodyPr wrap="none" anchor="ctr"/>
          <a:lstStyle/>
          <a:p>
            <a:endParaRPr lang="fr-FR"/>
          </a:p>
        </p:txBody>
      </p:sp>
      <p:sp>
        <p:nvSpPr>
          <p:cNvPr id="117768" name="Freeform 8"/>
          <p:cNvSpPr>
            <a:spLocks/>
          </p:cNvSpPr>
          <p:nvPr/>
        </p:nvSpPr>
        <p:spPr bwMode="auto">
          <a:xfrm>
            <a:off x="6248400" y="4559300"/>
            <a:ext cx="2743200" cy="1231900"/>
          </a:xfrm>
          <a:custGeom>
            <a:avLst/>
            <a:gdLst/>
            <a:ahLst/>
            <a:cxnLst>
              <a:cxn ang="0">
                <a:pos x="632" y="232"/>
              </a:cxn>
              <a:cxn ang="0">
                <a:pos x="1064" y="136"/>
              </a:cxn>
              <a:cxn ang="0">
                <a:pos x="1448" y="232"/>
              </a:cxn>
              <a:cxn ang="0">
                <a:pos x="1880" y="88"/>
              </a:cxn>
              <a:cxn ang="0">
                <a:pos x="2456" y="280"/>
              </a:cxn>
              <a:cxn ang="0">
                <a:pos x="3128" y="40"/>
              </a:cxn>
              <a:cxn ang="0">
                <a:pos x="4088" y="40"/>
              </a:cxn>
              <a:cxn ang="0">
                <a:pos x="3992" y="280"/>
              </a:cxn>
              <a:cxn ang="0">
                <a:pos x="3320" y="424"/>
              </a:cxn>
              <a:cxn ang="0">
                <a:pos x="2792" y="424"/>
              </a:cxn>
              <a:cxn ang="0">
                <a:pos x="2072" y="616"/>
              </a:cxn>
              <a:cxn ang="0">
                <a:pos x="1400" y="472"/>
              </a:cxn>
              <a:cxn ang="0">
                <a:pos x="728" y="520"/>
              </a:cxn>
              <a:cxn ang="0">
                <a:pos x="8" y="472"/>
              </a:cxn>
              <a:cxn ang="0">
                <a:pos x="680" y="232"/>
              </a:cxn>
            </a:cxnLst>
            <a:rect l="0" t="0" r="r" b="b"/>
            <a:pathLst>
              <a:path w="4232" h="624">
                <a:moveTo>
                  <a:pt x="632" y="232"/>
                </a:moveTo>
                <a:cubicBezTo>
                  <a:pt x="780" y="184"/>
                  <a:pt x="928" y="136"/>
                  <a:pt x="1064" y="136"/>
                </a:cubicBezTo>
                <a:cubicBezTo>
                  <a:pt x="1200" y="136"/>
                  <a:pt x="1312" y="240"/>
                  <a:pt x="1448" y="232"/>
                </a:cubicBezTo>
                <a:cubicBezTo>
                  <a:pt x="1584" y="224"/>
                  <a:pt x="1712" y="80"/>
                  <a:pt x="1880" y="88"/>
                </a:cubicBezTo>
                <a:cubicBezTo>
                  <a:pt x="2048" y="96"/>
                  <a:pt x="2248" y="288"/>
                  <a:pt x="2456" y="280"/>
                </a:cubicBezTo>
                <a:cubicBezTo>
                  <a:pt x="2664" y="272"/>
                  <a:pt x="2856" y="80"/>
                  <a:pt x="3128" y="40"/>
                </a:cubicBezTo>
                <a:cubicBezTo>
                  <a:pt x="3400" y="0"/>
                  <a:pt x="3944" y="0"/>
                  <a:pt x="4088" y="40"/>
                </a:cubicBezTo>
                <a:cubicBezTo>
                  <a:pt x="4232" y="80"/>
                  <a:pt x="4120" y="216"/>
                  <a:pt x="3992" y="280"/>
                </a:cubicBezTo>
                <a:cubicBezTo>
                  <a:pt x="3864" y="344"/>
                  <a:pt x="3520" y="400"/>
                  <a:pt x="3320" y="424"/>
                </a:cubicBezTo>
                <a:cubicBezTo>
                  <a:pt x="3120" y="448"/>
                  <a:pt x="3000" y="392"/>
                  <a:pt x="2792" y="424"/>
                </a:cubicBezTo>
                <a:cubicBezTo>
                  <a:pt x="2584" y="456"/>
                  <a:pt x="2304" y="608"/>
                  <a:pt x="2072" y="616"/>
                </a:cubicBezTo>
                <a:cubicBezTo>
                  <a:pt x="1840" y="624"/>
                  <a:pt x="1624" y="488"/>
                  <a:pt x="1400" y="472"/>
                </a:cubicBezTo>
                <a:cubicBezTo>
                  <a:pt x="1176" y="456"/>
                  <a:pt x="960" y="520"/>
                  <a:pt x="728" y="520"/>
                </a:cubicBezTo>
                <a:cubicBezTo>
                  <a:pt x="496" y="520"/>
                  <a:pt x="16" y="520"/>
                  <a:pt x="8" y="472"/>
                </a:cubicBezTo>
                <a:cubicBezTo>
                  <a:pt x="0" y="424"/>
                  <a:pt x="340" y="328"/>
                  <a:pt x="680" y="232"/>
                </a:cubicBezTo>
              </a:path>
            </a:pathLst>
          </a:custGeom>
          <a:solidFill>
            <a:srgbClr val="000099"/>
          </a:solidFill>
          <a:ln w="9525">
            <a:solidFill>
              <a:schemeClr val="bg1"/>
            </a:solidFill>
            <a:round/>
            <a:headEnd/>
            <a:tailEnd/>
          </a:ln>
          <a:effectLst/>
        </p:spPr>
        <p:txBody>
          <a:bodyPr wrap="none" anchor="ctr"/>
          <a:lstStyle/>
          <a:p>
            <a:endParaRPr lang="fr-FR"/>
          </a:p>
        </p:txBody>
      </p:sp>
      <p:sp>
        <p:nvSpPr>
          <p:cNvPr id="117769" name="Oval 9" descr="Sphères"/>
          <p:cNvSpPr>
            <a:spLocks noChangeArrowheads="1"/>
          </p:cNvSpPr>
          <p:nvPr/>
        </p:nvSpPr>
        <p:spPr bwMode="auto">
          <a:xfrm>
            <a:off x="6705600" y="4876800"/>
            <a:ext cx="457200" cy="304800"/>
          </a:xfrm>
          <a:prstGeom prst="ellipse">
            <a:avLst/>
          </a:prstGeom>
          <a:pattFill prst="sphere">
            <a:fgClr>
              <a:srgbClr val="000099"/>
            </a:fgClr>
            <a:bgClr>
              <a:schemeClr val="bg1"/>
            </a:bgClr>
          </a:pattFill>
          <a:ln w="9525">
            <a:solidFill>
              <a:schemeClr val="tx1"/>
            </a:solidFill>
            <a:round/>
            <a:headEnd/>
            <a:tailEnd/>
          </a:ln>
          <a:effectLst/>
        </p:spPr>
        <p:txBody>
          <a:bodyPr wrap="none" anchor="ctr"/>
          <a:lstStyle/>
          <a:p>
            <a:endParaRPr lang="fr-FR"/>
          </a:p>
        </p:txBody>
      </p:sp>
      <p:sp>
        <p:nvSpPr>
          <p:cNvPr id="117770" name="Oval 10" descr="Sphères"/>
          <p:cNvSpPr>
            <a:spLocks noChangeArrowheads="1"/>
          </p:cNvSpPr>
          <p:nvPr/>
        </p:nvSpPr>
        <p:spPr bwMode="auto">
          <a:xfrm>
            <a:off x="7315200" y="5410200"/>
            <a:ext cx="457200" cy="304800"/>
          </a:xfrm>
          <a:prstGeom prst="ellipse">
            <a:avLst/>
          </a:prstGeom>
          <a:pattFill prst="sphere">
            <a:fgClr>
              <a:srgbClr val="000099"/>
            </a:fgClr>
            <a:bgClr>
              <a:schemeClr val="bg1"/>
            </a:bgClr>
          </a:pattFill>
          <a:ln w="9525">
            <a:solidFill>
              <a:schemeClr val="tx1"/>
            </a:solidFill>
            <a:round/>
            <a:headEnd/>
            <a:tailEnd/>
          </a:ln>
          <a:effectLst/>
        </p:spPr>
        <p:txBody>
          <a:bodyPr wrap="none" anchor="ctr"/>
          <a:lstStyle/>
          <a:p>
            <a:endParaRPr lang="fr-FR"/>
          </a:p>
        </p:txBody>
      </p:sp>
      <p:sp>
        <p:nvSpPr>
          <p:cNvPr id="117771" name="Freeform 11" descr="Écossais"/>
          <p:cNvSpPr>
            <a:spLocks/>
          </p:cNvSpPr>
          <p:nvPr/>
        </p:nvSpPr>
        <p:spPr bwMode="auto">
          <a:xfrm>
            <a:off x="6172200" y="5626100"/>
            <a:ext cx="2743200" cy="1231900"/>
          </a:xfrm>
          <a:custGeom>
            <a:avLst/>
            <a:gdLst/>
            <a:ahLst/>
            <a:cxnLst>
              <a:cxn ang="0">
                <a:pos x="632" y="232"/>
              </a:cxn>
              <a:cxn ang="0">
                <a:pos x="1064" y="136"/>
              </a:cxn>
              <a:cxn ang="0">
                <a:pos x="1448" y="232"/>
              </a:cxn>
              <a:cxn ang="0">
                <a:pos x="1880" y="88"/>
              </a:cxn>
              <a:cxn ang="0">
                <a:pos x="2456" y="280"/>
              </a:cxn>
              <a:cxn ang="0">
                <a:pos x="3128" y="40"/>
              </a:cxn>
              <a:cxn ang="0">
                <a:pos x="4088" y="40"/>
              </a:cxn>
              <a:cxn ang="0">
                <a:pos x="3992" y="280"/>
              </a:cxn>
              <a:cxn ang="0">
                <a:pos x="3320" y="424"/>
              </a:cxn>
              <a:cxn ang="0">
                <a:pos x="2792" y="424"/>
              </a:cxn>
              <a:cxn ang="0">
                <a:pos x="2072" y="616"/>
              </a:cxn>
              <a:cxn ang="0">
                <a:pos x="1400" y="472"/>
              </a:cxn>
              <a:cxn ang="0">
                <a:pos x="728" y="520"/>
              </a:cxn>
              <a:cxn ang="0">
                <a:pos x="8" y="472"/>
              </a:cxn>
              <a:cxn ang="0">
                <a:pos x="680" y="232"/>
              </a:cxn>
            </a:cxnLst>
            <a:rect l="0" t="0" r="r" b="b"/>
            <a:pathLst>
              <a:path w="4232" h="624">
                <a:moveTo>
                  <a:pt x="632" y="232"/>
                </a:moveTo>
                <a:cubicBezTo>
                  <a:pt x="780" y="184"/>
                  <a:pt x="928" y="136"/>
                  <a:pt x="1064" y="136"/>
                </a:cubicBezTo>
                <a:cubicBezTo>
                  <a:pt x="1200" y="136"/>
                  <a:pt x="1312" y="240"/>
                  <a:pt x="1448" y="232"/>
                </a:cubicBezTo>
                <a:cubicBezTo>
                  <a:pt x="1584" y="224"/>
                  <a:pt x="1712" y="80"/>
                  <a:pt x="1880" y="88"/>
                </a:cubicBezTo>
                <a:cubicBezTo>
                  <a:pt x="2048" y="96"/>
                  <a:pt x="2248" y="288"/>
                  <a:pt x="2456" y="280"/>
                </a:cubicBezTo>
                <a:cubicBezTo>
                  <a:pt x="2664" y="272"/>
                  <a:pt x="2856" y="80"/>
                  <a:pt x="3128" y="40"/>
                </a:cubicBezTo>
                <a:cubicBezTo>
                  <a:pt x="3400" y="0"/>
                  <a:pt x="3944" y="0"/>
                  <a:pt x="4088" y="40"/>
                </a:cubicBezTo>
                <a:cubicBezTo>
                  <a:pt x="4232" y="80"/>
                  <a:pt x="4120" y="216"/>
                  <a:pt x="3992" y="280"/>
                </a:cubicBezTo>
                <a:cubicBezTo>
                  <a:pt x="3864" y="344"/>
                  <a:pt x="3520" y="400"/>
                  <a:pt x="3320" y="424"/>
                </a:cubicBezTo>
                <a:cubicBezTo>
                  <a:pt x="3120" y="448"/>
                  <a:pt x="3000" y="392"/>
                  <a:pt x="2792" y="424"/>
                </a:cubicBezTo>
                <a:cubicBezTo>
                  <a:pt x="2584" y="456"/>
                  <a:pt x="2304" y="608"/>
                  <a:pt x="2072" y="616"/>
                </a:cubicBezTo>
                <a:cubicBezTo>
                  <a:pt x="1840" y="624"/>
                  <a:pt x="1624" y="488"/>
                  <a:pt x="1400" y="472"/>
                </a:cubicBezTo>
                <a:cubicBezTo>
                  <a:pt x="1176" y="456"/>
                  <a:pt x="960" y="520"/>
                  <a:pt x="728" y="520"/>
                </a:cubicBezTo>
                <a:cubicBezTo>
                  <a:pt x="496" y="520"/>
                  <a:pt x="16" y="520"/>
                  <a:pt x="8" y="472"/>
                </a:cubicBezTo>
                <a:cubicBezTo>
                  <a:pt x="0" y="424"/>
                  <a:pt x="340" y="328"/>
                  <a:pt x="680" y="232"/>
                </a:cubicBezTo>
              </a:path>
            </a:pathLst>
          </a:custGeom>
          <a:pattFill prst="plaid">
            <a:fgClr>
              <a:srgbClr val="000099"/>
            </a:fgClr>
            <a:bgClr>
              <a:srgbClr val="FFFFFF"/>
            </a:bgClr>
          </a:pattFill>
          <a:ln w="9525">
            <a:solidFill>
              <a:schemeClr val="bg1"/>
            </a:solidFill>
            <a:round/>
            <a:headEnd/>
            <a:tailEnd/>
          </a:ln>
          <a:effectLst/>
        </p:spPr>
        <p:txBody>
          <a:bodyPr wrap="none" anchor="ctr"/>
          <a:lstStyle/>
          <a:p>
            <a:endParaRPr lang="fr-FR"/>
          </a:p>
        </p:txBody>
      </p:sp>
      <p:pic>
        <p:nvPicPr>
          <p:cNvPr id="10" name="Picture 4" descr="vm11[1]"/>
          <p:cNvPicPr>
            <a:picLocks noChangeAspect="1" noChangeArrowheads="1"/>
          </p:cNvPicPr>
          <p:nvPr/>
        </p:nvPicPr>
        <p:blipFill>
          <a:blip r:embed="rId2" cstate="print"/>
          <a:srcRect/>
          <a:stretch>
            <a:fillRect/>
          </a:stretch>
        </p:blipFill>
        <p:spPr bwMode="auto">
          <a:xfrm>
            <a:off x="5076056" y="836712"/>
            <a:ext cx="3325813" cy="2228850"/>
          </a:xfrm>
          <a:prstGeom prst="rect">
            <a:avLst/>
          </a:prstGeom>
          <a:noFill/>
          <a:ln w="9525">
            <a:noFill/>
            <a:miter lim="800000"/>
            <a:headEnd/>
            <a:tailEnd/>
          </a:ln>
        </p:spPr>
      </p:pic>
      <p:pic>
        <p:nvPicPr>
          <p:cNvPr id="11" name="Picture 2" descr="AM39"/>
          <p:cNvPicPr>
            <a:picLocks noChangeAspect="1" noChangeArrowheads="1"/>
          </p:cNvPicPr>
          <p:nvPr/>
        </p:nvPicPr>
        <p:blipFill>
          <a:blip r:embed="rId3" cstate="print"/>
          <a:srcRect l="15654" t="10357" r="15468"/>
          <a:stretch>
            <a:fillRect/>
          </a:stretch>
        </p:blipFill>
        <p:spPr bwMode="auto">
          <a:xfrm>
            <a:off x="2555776" y="-1"/>
            <a:ext cx="2232248" cy="3512717"/>
          </a:xfrm>
          <a:prstGeom prst="rect">
            <a:avLst/>
          </a:prstGeom>
          <a:noFill/>
        </p:spPr>
      </p:pic>
      <p:sp>
        <p:nvSpPr>
          <p:cNvPr id="12" name="Rectangle 11"/>
          <p:cNvSpPr/>
          <p:nvPr/>
        </p:nvSpPr>
        <p:spPr>
          <a:xfrm>
            <a:off x="1475656" y="5949280"/>
            <a:ext cx="4764446" cy="461665"/>
          </a:xfrm>
          <a:prstGeom prst="rect">
            <a:avLst/>
          </a:prstGeom>
        </p:spPr>
        <p:txBody>
          <a:bodyPr wrap="none">
            <a:spAutoFit/>
          </a:bodyPr>
          <a:lstStyle/>
          <a:p>
            <a:r>
              <a:rPr lang="fr-FR" dirty="0" err="1">
                <a:solidFill>
                  <a:srgbClr val="FF0000"/>
                </a:solidFill>
              </a:rPr>
              <a:t>Risk</a:t>
            </a:r>
            <a:r>
              <a:rPr lang="fr-FR" dirty="0">
                <a:solidFill>
                  <a:srgbClr val="FF0000"/>
                </a:solidFill>
              </a:rPr>
              <a:t> of </a:t>
            </a:r>
            <a:r>
              <a:rPr lang="fr-FR" dirty="0" err="1">
                <a:solidFill>
                  <a:srgbClr val="FF0000"/>
                </a:solidFill>
              </a:rPr>
              <a:t>Kasabach</a:t>
            </a:r>
            <a:r>
              <a:rPr lang="fr-FR" dirty="0">
                <a:solidFill>
                  <a:srgbClr val="FF0000"/>
                </a:solidFill>
              </a:rPr>
              <a:t>-</a:t>
            </a:r>
            <a:r>
              <a:rPr lang="fr-FR" dirty="0" err="1">
                <a:solidFill>
                  <a:srgbClr val="FF0000"/>
                </a:solidFill>
              </a:rPr>
              <a:t>Merrit</a:t>
            </a:r>
            <a:r>
              <a:rPr lang="fr-FR" dirty="0">
                <a:solidFill>
                  <a:srgbClr val="FF0000"/>
                </a:solidFill>
              </a:rPr>
              <a:t>  syndrome </a:t>
            </a:r>
            <a:r>
              <a:rPr lang="fr-FR"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17765"/>
                                        </p:tgtEl>
                                        <p:attrNameLst>
                                          <p:attrName>style.visibility</p:attrName>
                                        </p:attrNameLst>
                                      </p:cBhvr>
                                      <p:to>
                                        <p:strVal val="visible"/>
                                      </p:to>
                                    </p:set>
                                    <p:animEffect transition="in" filter="wipe(up)">
                                      <p:cBhvr>
                                        <p:cTn id="7" dur="300"/>
                                        <p:tgtEl>
                                          <p:spTgt spid="117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re 1"/>
          <p:cNvSpPr>
            <a:spLocks noGrp="1"/>
          </p:cNvSpPr>
          <p:nvPr>
            <p:ph type="title" idx="4294967295"/>
          </p:nvPr>
        </p:nvSpPr>
        <p:spPr/>
        <p:txBody>
          <a:bodyPr/>
          <a:lstStyle/>
          <a:p>
            <a:r>
              <a:rPr lang="fr-FR" sz="3200">
                <a:latin typeface="Arial Unicode MS" pitchFamily="34" charset="-128"/>
                <a:cs typeface="Times New Roman" pitchFamily="18" charset="0"/>
              </a:rPr>
              <a:t>TRAITEMENT</a:t>
            </a:r>
          </a:p>
        </p:txBody>
      </p:sp>
      <p:sp>
        <p:nvSpPr>
          <p:cNvPr id="200707" name="Espace réservé du contenu 2"/>
          <p:cNvSpPr>
            <a:spLocks noGrp="1"/>
          </p:cNvSpPr>
          <p:nvPr>
            <p:ph idx="4294967295"/>
          </p:nvPr>
        </p:nvSpPr>
        <p:spPr>
          <a:xfrm>
            <a:off x="457200" y="1285875"/>
            <a:ext cx="8686800" cy="5072063"/>
          </a:xfrm>
        </p:spPr>
        <p:txBody>
          <a:bodyPr/>
          <a:lstStyle/>
          <a:p>
            <a:pPr>
              <a:buFontTx/>
              <a:buNone/>
            </a:pPr>
            <a:r>
              <a:rPr lang="fr-FR" sz="2800" dirty="0">
                <a:latin typeface="Arial Unicode MS" pitchFamily="34" charset="-128"/>
                <a:cs typeface="Times New Roman" pitchFamily="18" charset="0"/>
              </a:rPr>
              <a:t>→→ QUE SI COMPLICATIONS:</a:t>
            </a:r>
          </a:p>
          <a:p>
            <a:r>
              <a:rPr lang="fr-FR" sz="2800" dirty="0">
                <a:latin typeface="Arial Unicode MS" pitchFamily="34" charset="-128"/>
                <a:ea typeface="Arial Unicode MS" pitchFamily="34" charset="-128"/>
                <a:cs typeface="Arial Unicode MS" pitchFamily="34" charset="-128"/>
              </a:rPr>
              <a:t>ULCERATIONS</a:t>
            </a:r>
          </a:p>
          <a:p>
            <a:pPr>
              <a:lnSpc>
                <a:spcPct val="90000"/>
              </a:lnSpc>
            </a:pPr>
            <a:r>
              <a:rPr lang="fr-FR" sz="2800" dirty="0">
                <a:latin typeface="Arial Unicode MS" pitchFamily="34" charset="-128"/>
                <a:ea typeface="Arial Unicode MS" pitchFamily="34" charset="-128"/>
                <a:cs typeface="Arial Unicode MS" pitchFamily="34" charset="-128"/>
              </a:rPr>
              <a:t>SITUATIONS A RISQUE: </a:t>
            </a:r>
          </a:p>
          <a:p>
            <a:pPr>
              <a:lnSpc>
                <a:spcPct val="90000"/>
              </a:lnSpc>
              <a:buFontTx/>
              <a:buNone/>
            </a:pPr>
            <a:r>
              <a:rPr lang="fr-FR" sz="2800" dirty="0">
                <a:latin typeface="Arial Unicode MS" pitchFamily="34" charset="-128"/>
                <a:cs typeface="Times New Roman" pitchFamily="18" charset="0"/>
              </a:rPr>
              <a:t>Lèvres, Nez, Œil, Oreille, Mamelon, Périnée, Foie.</a:t>
            </a:r>
          </a:p>
          <a:p>
            <a:r>
              <a:rPr lang="fr-FR" sz="2800" dirty="0">
                <a:latin typeface="Arial Unicode MS" pitchFamily="34" charset="-128"/>
                <a:ea typeface="Arial Unicode MS" pitchFamily="34" charset="-128"/>
                <a:cs typeface="Arial Unicode MS" pitchFamily="34" charset="-128"/>
              </a:rPr>
              <a:t>ATTEINTE MUQUEUSES ORL</a:t>
            </a:r>
          </a:p>
          <a:p>
            <a:endParaRPr lang="fr-FR" sz="2800" dirty="0">
              <a:latin typeface="Arial Unicode MS" pitchFamily="34" charset="-128"/>
              <a:ea typeface="Arial Unicode MS" pitchFamily="34" charset="-128"/>
              <a:cs typeface="Arial Unicode MS" pitchFamily="34" charset="-128"/>
            </a:endParaRPr>
          </a:p>
          <a:p>
            <a:pPr>
              <a:buFontTx/>
              <a:buNone/>
            </a:pPr>
            <a:r>
              <a:rPr lang="fr-FR" sz="2800" dirty="0">
                <a:latin typeface="Arial Unicode MS" pitchFamily="34" charset="-128"/>
                <a:ea typeface="Arial Unicode MS" pitchFamily="34" charset="-128"/>
                <a:cs typeface="Arial Unicode MS" pitchFamily="34" charset="-128"/>
              </a:rPr>
              <a:t>            ⇢ BETA BLOQUANTS / CORTICOIDES:</a:t>
            </a:r>
          </a:p>
          <a:p>
            <a:pPr>
              <a:buFontTx/>
              <a:buNone/>
            </a:pPr>
            <a:r>
              <a:rPr lang="fr-FR" sz="2800" b="1" dirty="0">
                <a:latin typeface="Arial Unicode MS" pitchFamily="34" charset="-128"/>
                <a:ea typeface="Arial Unicode MS" pitchFamily="34" charset="-128"/>
                <a:cs typeface="Arial Unicode MS" pitchFamily="34" charset="-128"/>
              </a:rPr>
              <a:t>INSTAURATION en HOSPITALISATION</a:t>
            </a:r>
            <a:endParaRPr lang="fr-FR" sz="2800" b="1" dirty="0">
              <a:latin typeface="Arial Unicode MS" pitchFamily="34" charset="-128"/>
            </a:endParaRPr>
          </a:p>
          <a:p>
            <a:endParaRPr lang="fr-FR" sz="2800" dirty="0">
              <a:latin typeface="Arial Unicode MS" pitchFamily="34" charset="-128"/>
            </a:endParaRPr>
          </a:p>
        </p:txBody>
      </p:sp>
      <p:pic>
        <p:nvPicPr>
          <p:cNvPr id="26628" name="Picture 3"/>
          <p:cNvPicPr>
            <a:picLocks noChangeAspect="1" noChangeArrowheads="1"/>
          </p:cNvPicPr>
          <p:nvPr/>
        </p:nvPicPr>
        <p:blipFill>
          <a:blip r:embed="rId2" cstate="print"/>
          <a:srcRect/>
          <a:stretch>
            <a:fillRect/>
          </a:stretch>
        </p:blipFill>
        <p:spPr bwMode="auto">
          <a:xfrm>
            <a:off x="683568" y="5762625"/>
            <a:ext cx="1209675" cy="1095375"/>
          </a:xfrm>
          <a:prstGeom prst="rect">
            <a:avLst/>
          </a:prstGeom>
          <a:solidFill>
            <a:schemeClr val="tx2">
              <a:lumMod val="20000"/>
              <a:lumOff val="80000"/>
            </a:schemeClr>
          </a:solidFill>
          <a:ln w="9525">
            <a:noFill/>
            <a:miter lim="800000"/>
            <a:headEnd/>
            <a:tailEnd/>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sz="quarter" idx="4294967295"/>
          </p:nvPr>
        </p:nvSpPr>
        <p:spPr>
          <a:xfrm>
            <a:off x="685800" y="228600"/>
            <a:ext cx="7772400" cy="1143000"/>
          </a:xfrm>
          <a:solidFill>
            <a:srgbClr val="9999FF"/>
          </a:solidFill>
        </p:spPr>
        <p:txBody>
          <a:bodyPr/>
          <a:lstStyle/>
          <a:p>
            <a:r>
              <a:rPr lang="en-US" sz="3200"/>
              <a:t>H</a:t>
            </a:r>
            <a:r>
              <a:rPr lang="fr-BE" sz="3200"/>
              <a:t>é</a:t>
            </a:r>
            <a:r>
              <a:rPr lang="en-US" sz="3200"/>
              <a:t>mangiome infantile</a:t>
            </a:r>
            <a:endParaRPr lang="fr-FR"/>
          </a:p>
        </p:txBody>
      </p:sp>
      <p:pic>
        <p:nvPicPr>
          <p:cNvPr id="40963" name="Picture 7"/>
          <p:cNvPicPr>
            <a:picLocks noGrp="1" noChangeAspect="1" noChangeArrowheads="1"/>
          </p:cNvPicPr>
          <p:nvPr>
            <p:ph sz="quarter" idx="4294967295"/>
          </p:nvPr>
        </p:nvPicPr>
        <p:blipFill>
          <a:blip r:embed="rId2" cstate="print"/>
          <a:srcRect/>
          <a:stretch>
            <a:fillRect/>
          </a:stretch>
        </p:blipFill>
        <p:spPr>
          <a:xfrm>
            <a:off x="381000" y="2286000"/>
            <a:ext cx="1643063" cy="1981200"/>
          </a:xfrm>
          <a:noFill/>
        </p:spPr>
      </p:pic>
      <p:graphicFrame>
        <p:nvGraphicFramePr>
          <p:cNvPr id="40964" name="Object 10"/>
          <p:cNvGraphicFramePr>
            <a:graphicFrameLocks noGrp="1" noChangeAspect="1"/>
          </p:cNvGraphicFramePr>
          <p:nvPr>
            <p:ph sz="quarter" idx="4294967295"/>
          </p:nvPr>
        </p:nvGraphicFramePr>
        <p:xfrm>
          <a:off x="2232025" y="2103438"/>
          <a:ext cx="2420938" cy="1760537"/>
        </p:xfrm>
        <a:graphic>
          <a:graphicData uri="http://schemas.openxmlformats.org/presentationml/2006/ole">
            <mc:AlternateContent xmlns:mc="http://schemas.openxmlformats.org/markup-compatibility/2006">
              <mc:Choice xmlns:v="urn:schemas-microsoft-com:vml" Requires="v">
                <p:oleObj spid="_x0000_s221186" name="Photo Editor Photo" r:id="rId3" imgW="4095238" imgH="2866667" progId="">
                  <p:embed/>
                </p:oleObj>
              </mc:Choice>
              <mc:Fallback>
                <p:oleObj name="Photo Editor Photo" r:id="rId3" imgW="4095238" imgH="2866667" progId="">
                  <p:embed/>
                  <p:pic>
                    <p:nvPicPr>
                      <p:cNvPr id="0" name="Object 10"/>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2232025" y="2103438"/>
                        <a:ext cx="2420938" cy="176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0966" name="Picture 13"/>
          <p:cNvPicPr>
            <a:picLocks noGrp="1" noChangeAspect="1" noChangeArrowheads="1"/>
          </p:cNvPicPr>
          <p:nvPr>
            <p:ph sz="quarter" idx="4294967295"/>
          </p:nvPr>
        </p:nvPicPr>
        <p:blipFill>
          <a:blip r:embed="rId5" cstate="print"/>
          <a:srcRect/>
          <a:stretch>
            <a:fillRect/>
          </a:stretch>
        </p:blipFill>
        <p:spPr>
          <a:xfrm>
            <a:off x="228600" y="4495800"/>
            <a:ext cx="1708150" cy="1981200"/>
          </a:xfrm>
          <a:noFill/>
        </p:spPr>
      </p:pic>
      <p:pic>
        <p:nvPicPr>
          <p:cNvPr id="40967" name="Picture 14" descr="C:\My PageManager\Photos\foie alexina.JPG"/>
          <p:cNvPicPr>
            <a:picLocks noChangeAspect="1" noChangeArrowheads="1"/>
          </p:cNvPicPr>
          <p:nvPr/>
        </p:nvPicPr>
        <p:blipFill>
          <a:blip r:embed="rId6" cstate="print"/>
          <a:srcRect/>
          <a:stretch>
            <a:fillRect/>
          </a:stretch>
        </p:blipFill>
        <p:spPr bwMode="auto">
          <a:xfrm>
            <a:off x="4500563" y="4581525"/>
            <a:ext cx="2057400" cy="1676400"/>
          </a:xfrm>
          <a:prstGeom prst="rect">
            <a:avLst/>
          </a:prstGeom>
          <a:noFill/>
          <a:ln w="9525">
            <a:noFill/>
            <a:miter lim="800000"/>
            <a:headEnd/>
            <a:tailEnd/>
          </a:ln>
        </p:spPr>
      </p:pic>
      <p:pic>
        <p:nvPicPr>
          <p:cNvPr id="40968" name="Picture 15" descr="DSCN8745"/>
          <p:cNvPicPr>
            <a:picLocks noChangeAspect="1" noChangeArrowheads="1"/>
          </p:cNvPicPr>
          <p:nvPr/>
        </p:nvPicPr>
        <p:blipFill>
          <a:blip r:embed="rId7" cstate="print">
            <a:lum bright="-12000"/>
          </a:blip>
          <a:srcRect l="16443" r="23270"/>
          <a:stretch>
            <a:fillRect/>
          </a:stretch>
        </p:blipFill>
        <p:spPr bwMode="auto">
          <a:xfrm>
            <a:off x="2438400" y="4572000"/>
            <a:ext cx="1571625" cy="1824038"/>
          </a:xfrm>
          <a:prstGeom prst="rect">
            <a:avLst/>
          </a:prstGeom>
          <a:noFill/>
          <a:ln w="9525">
            <a:noFill/>
            <a:miter lim="800000"/>
            <a:headEnd/>
            <a:tailEnd/>
          </a:ln>
        </p:spPr>
      </p:pic>
      <p:sp>
        <p:nvSpPr>
          <p:cNvPr id="40969" name="Text Box 16"/>
          <p:cNvSpPr txBox="1">
            <a:spLocks noChangeArrowheads="1"/>
          </p:cNvSpPr>
          <p:nvPr/>
        </p:nvSpPr>
        <p:spPr bwMode="auto">
          <a:xfrm>
            <a:off x="0" y="4419600"/>
            <a:ext cx="9144000" cy="457200"/>
          </a:xfrm>
          <a:prstGeom prst="rect">
            <a:avLst/>
          </a:prstGeom>
          <a:noFill/>
          <a:ln w="9525">
            <a:noFill/>
            <a:miter lim="800000"/>
            <a:headEnd/>
            <a:tailEnd/>
          </a:ln>
        </p:spPr>
        <p:txBody>
          <a:bodyPr>
            <a:spAutoFit/>
          </a:bodyPr>
          <a:lstStyle/>
          <a:p>
            <a:pPr>
              <a:spcBef>
                <a:spcPct val="50000"/>
              </a:spcBef>
            </a:pPr>
            <a:endParaRPr lang="fr-FR" sz="2400">
              <a:latin typeface="Times New Roman" pitchFamily="18" charset="0"/>
            </a:endParaRPr>
          </a:p>
        </p:txBody>
      </p:sp>
      <p:sp>
        <p:nvSpPr>
          <p:cNvPr id="40970" name="Text Box 18"/>
          <p:cNvSpPr txBox="1">
            <a:spLocks noChangeArrowheads="1"/>
          </p:cNvSpPr>
          <p:nvPr/>
        </p:nvSpPr>
        <p:spPr bwMode="auto">
          <a:xfrm>
            <a:off x="5638800" y="1484313"/>
            <a:ext cx="3505200" cy="701675"/>
          </a:xfrm>
          <a:prstGeom prst="rect">
            <a:avLst/>
          </a:prstGeom>
          <a:solidFill>
            <a:srgbClr val="FFFF99"/>
          </a:solidFill>
          <a:ln w="9525">
            <a:noFill/>
            <a:miter lim="800000"/>
            <a:headEnd/>
            <a:tailEnd/>
          </a:ln>
        </p:spPr>
        <p:txBody>
          <a:bodyPr>
            <a:spAutoFit/>
          </a:bodyPr>
          <a:lstStyle/>
          <a:p>
            <a:r>
              <a:rPr lang="en-US" sz="2000">
                <a:solidFill>
                  <a:srgbClr val="CC0099"/>
                </a:solidFill>
              </a:rPr>
              <a:t>F. Graves</a:t>
            </a:r>
            <a:r>
              <a:rPr lang="en-US" sz="2000"/>
              <a:t>: pronostic fonctionnel ou vital engag</a:t>
            </a:r>
            <a:r>
              <a:rPr lang="fr-BE" sz="2000"/>
              <a:t>é</a:t>
            </a:r>
            <a:endParaRPr lang="fr-FR" sz="2000"/>
          </a:p>
        </p:txBody>
      </p:sp>
      <p:sp>
        <p:nvSpPr>
          <p:cNvPr id="40971" name="Text Box 19"/>
          <p:cNvSpPr txBox="1">
            <a:spLocks noChangeArrowheads="1"/>
          </p:cNvSpPr>
          <p:nvPr/>
        </p:nvSpPr>
        <p:spPr bwMode="auto">
          <a:xfrm>
            <a:off x="2133600" y="1371600"/>
            <a:ext cx="1468438" cy="457200"/>
          </a:xfrm>
          <a:prstGeom prst="rect">
            <a:avLst/>
          </a:prstGeom>
          <a:solidFill>
            <a:srgbClr val="FFFF99"/>
          </a:solidFill>
          <a:ln w="9525">
            <a:noFill/>
            <a:miter lim="800000"/>
            <a:headEnd/>
            <a:tailEnd/>
          </a:ln>
        </p:spPr>
        <p:txBody>
          <a:bodyPr wrap="none">
            <a:spAutoFit/>
          </a:bodyPr>
          <a:lstStyle/>
          <a:p>
            <a:r>
              <a:rPr lang="en-US" sz="2000">
                <a:solidFill>
                  <a:srgbClr val="CC0099"/>
                </a:solidFill>
              </a:rPr>
              <a:t>F. Simples</a:t>
            </a:r>
            <a:r>
              <a:rPr lang="en-US" sz="2400"/>
              <a:t> </a:t>
            </a:r>
            <a:endParaRPr lang="fr-FR" sz="2400"/>
          </a:p>
        </p:txBody>
      </p:sp>
      <p:sp>
        <p:nvSpPr>
          <p:cNvPr id="40974" name="Line 22"/>
          <p:cNvSpPr>
            <a:spLocks noChangeShapeType="1"/>
          </p:cNvSpPr>
          <p:nvPr/>
        </p:nvSpPr>
        <p:spPr bwMode="auto">
          <a:xfrm flipH="1">
            <a:off x="1981200" y="1828800"/>
            <a:ext cx="609600" cy="381000"/>
          </a:xfrm>
          <a:prstGeom prst="line">
            <a:avLst/>
          </a:prstGeom>
          <a:noFill/>
          <a:ln w="38100">
            <a:solidFill>
              <a:schemeClr val="tx1"/>
            </a:solidFill>
            <a:round/>
            <a:headEnd/>
            <a:tailEnd type="triangle" w="med" len="med"/>
          </a:ln>
        </p:spPr>
        <p:txBody>
          <a:bodyPr/>
          <a:lstStyle/>
          <a:p>
            <a:endParaRPr lang="fr-FR"/>
          </a:p>
        </p:txBody>
      </p:sp>
      <p:sp>
        <p:nvSpPr>
          <p:cNvPr id="40975" name="Line 23"/>
          <p:cNvSpPr>
            <a:spLocks noChangeShapeType="1"/>
          </p:cNvSpPr>
          <p:nvPr/>
        </p:nvSpPr>
        <p:spPr bwMode="auto">
          <a:xfrm>
            <a:off x="2971800" y="1828800"/>
            <a:ext cx="457200" cy="457200"/>
          </a:xfrm>
          <a:prstGeom prst="line">
            <a:avLst/>
          </a:prstGeom>
          <a:noFill/>
          <a:ln w="38100">
            <a:solidFill>
              <a:schemeClr val="tx1"/>
            </a:solidFill>
            <a:round/>
            <a:headEnd/>
            <a:tailEnd type="triangle" w="med" len="med"/>
          </a:ln>
        </p:spPr>
        <p:txBody>
          <a:bodyPr/>
          <a:lstStyle/>
          <a:p>
            <a:endParaRPr lang="fr-FR"/>
          </a:p>
        </p:txBody>
      </p:sp>
      <p:sp>
        <p:nvSpPr>
          <p:cNvPr id="40976" name="Text Box 24"/>
          <p:cNvSpPr txBox="1">
            <a:spLocks noChangeArrowheads="1"/>
          </p:cNvSpPr>
          <p:nvPr/>
        </p:nvSpPr>
        <p:spPr bwMode="auto">
          <a:xfrm>
            <a:off x="228600" y="6489700"/>
            <a:ext cx="1949450" cy="366713"/>
          </a:xfrm>
          <a:prstGeom prst="rect">
            <a:avLst/>
          </a:prstGeom>
          <a:noFill/>
          <a:ln w="9525">
            <a:noFill/>
            <a:miter lim="800000"/>
            <a:headEnd/>
            <a:tailEnd/>
          </a:ln>
        </p:spPr>
        <p:txBody>
          <a:bodyPr wrap="none">
            <a:spAutoFit/>
          </a:bodyPr>
          <a:lstStyle/>
          <a:p>
            <a:r>
              <a:rPr lang="en-US"/>
              <a:t>Taille , Ulc</a:t>
            </a:r>
            <a:r>
              <a:rPr lang="fr-BE"/>
              <a:t>é</a:t>
            </a:r>
            <a:r>
              <a:rPr lang="en-US"/>
              <a:t>ration</a:t>
            </a:r>
            <a:endParaRPr lang="fr-FR"/>
          </a:p>
        </p:txBody>
      </p:sp>
      <p:sp>
        <p:nvSpPr>
          <p:cNvPr id="40977" name="Text Box 25"/>
          <p:cNvSpPr txBox="1">
            <a:spLocks noChangeArrowheads="1"/>
          </p:cNvSpPr>
          <p:nvPr/>
        </p:nvSpPr>
        <p:spPr bwMode="auto">
          <a:xfrm>
            <a:off x="2667000" y="6483350"/>
            <a:ext cx="1295400" cy="366713"/>
          </a:xfrm>
          <a:prstGeom prst="rect">
            <a:avLst/>
          </a:prstGeom>
          <a:noFill/>
          <a:ln w="9525">
            <a:noFill/>
            <a:miter lim="800000"/>
            <a:headEnd/>
            <a:tailEnd/>
          </a:ln>
        </p:spPr>
        <p:txBody>
          <a:bodyPr>
            <a:spAutoFit/>
          </a:bodyPr>
          <a:lstStyle/>
          <a:p>
            <a:r>
              <a:rPr lang="en-US"/>
              <a:t>palp</a:t>
            </a:r>
            <a:r>
              <a:rPr lang="fr-BE"/>
              <a:t>é</a:t>
            </a:r>
            <a:r>
              <a:rPr lang="en-US"/>
              <a:t>brale</a:t>
            </a:r>
            <a:endParaRPr lang="fr-FR"/>
          </a:p>
        </p:txBody>
      </p:sp>
      <p:sp>
        <p:nvSpPr>
          <p:cNvPr id="40978" name="Text Box 26"/>
          <p:cNvSpPr txBox="1">
            <a:spLocks noChangeArrowheads="1"/>
          </p:cNvSpPr>
          <p:nvPr/>
        </p:nvSpPr>
        <p:spPr bwMode="auto">
          <a:xfrm>
            <a:off x="4191000" y="6491288"/>
            <a:ext cx="2978150" cy="366712"/>
          </a:xfrm>
          <a:prstGeom prst="rect">
            <a:avLst/>
          </a:prstGeom>
          <a:noFill/>
          <a:ln w="9525">
            <a:noFill/>
            <a:miter lim="800000"/>
            <a:headEnd/>
            <a:tailEnd/>
          </a:ln>
        </p:spPr>
        <p:txBody>
          <a:bodyPr wrap="none">
            <a:spAutoFit/>
          </a:bodyPr>
          <a:lstStyle/>
          <a:p>
            <a:r>
              <a:rPr lang="en-US"/>
              <a:t>I. Cardiaque, loc. h</a:t>
            </a:r>
            <a:r>
              <a:rPr lang="fr-BE"/>
              <a:t>é</a:t>
            </a:r>
            <a:r>
              <a:rPr lang="en-US"/>
              <a:t>patique</a:t>
            </a:r>
            <a:endParaRPr lang="fr-FR"/>
          </a:p>
        </p:txBody>
      </p:sp>
      <p:sp>
        <p:nvSpPr>
          <p:cNvPr id="40979" name="Text Box 27"/>
          <p:cNvSpPr txBox="1">
            <a:spLocks noChangeArrowheads="1"/>
          </p:cNvSpPr>
          <p:nvPr/>
        </p:nvSpPr>
        <p:spPr bwMode="auto">
          <a:xfrm>
            <a:off x="7848600" y="6400800"/>
            <a:ext cx="184150" cy="457200"/>
          </a:xfrm>
          <a:prstGeom prst="rect">
            <a:avLst/>
          </a:prstGeom>
          <a:noFill/>
          <a:ln w="9525">
            <a:noFill/>
            <a:miter lim="800000"/>
            <a:headEnd/>
            <a:tailEnd/>
          </a:ln>
        </p:spPr>
        <p:txBody>
          <a:bodyPr wrap="none">
            <a:spAutoFit/>
          </a:bodyPr>
          <a:lstStyle/>
          <a:p>
            <a:endParaRPr lang="fr-FR" sz="2400">
              <a:latin typeface="Times New Roman" pitchFamily="18" charset="0"/>
            </a:endParaRPr>
          </a:p>
        </p:txBody>
      </p:sp>
      <p:sp>
        <p:nvSpPr>
          <p:cNvPr id="40980" name="Text Box 28"/>
          <p:cNvSpPr txBox="1">
            <a:spLocks noChangeArrowheads="1"/>
          </p:cNvSpPr>
          <p:nvPr/>
        </p:nvSpPr>
        <p:spPr bwMode="auto">
          <a:xfrm>
            <a:off x="7315200" y="6491288"/>
            <a:ext cx="1644650" cy="366712"/>
          </a:xfrm>
          <a:prstGeom prst="rect">
            <a:avLst/>
          </a:prstGeom>
          <a:noFill/>
          <a:ln w="9525">
            <a:noFill/>
            <a:miter lim="800000"/>
            <a:headEnd/>
            <a:tailEnd/>
          </a:ln>
        </p:spPr>
        <p:txBody>
          <a:bodyPr wrap="none">
            <a:spAutoFit/>
          </a:bodyPr>
          <a:lstStyle/>
          <a:p>
            <a:r>
              <a:rPr lang="en-US"/>
              <a:t>Sous-glottique</a:t>
            </a:r>
            <a:endParaRPr lang="fr-FR"/>
          </a:p>
        </p:txBody>
      </p:sp>
      <p:pic>
        <p:nvPicPr>
          <p:cNvPr id="40981" name="Picture 6" descr="C:\WINDOWS\BUREAU\ajoutpediatre2004\miliaire.JPG"/>
          <p:cNvPicPr>
            <a:picLocks noChangeAspect="1" noChangeArrowheads="1"/>
          </p:cNvPicPr>
          <p:nvPr/>
        </p:nvPicPr>
        <p:blipFill>
          <a:blip r:embed="rId8" cstate="print"/>
          <a:srcRect l="10789" t="9586" r="5779" b="5786"/>
          <a:stretch>
            <a:fillRect/>
          </a:stretch>
        </p:blipFill>
        <p:spPr bwMode="auto">
          <a:xfrm>
            <a:off x="6800850" y="2276475"/>
            <a:ext cx="2343150" cy="1622425"/>
          </a:xfrm>
          <a:prstGeom prst="rect">
            <a:avLst/>
          </a:prstGeom>
          <a:noFill/>
          <a:ln w="9525">
            <a:noFill/>
            <a:miter lim="800000"/>
            <a:headEnd/>
            <a:tailEnd/>
          </a:ln>
        </p:spPr>
      </p:pic>
      <p:pic>
        <p:nvPicPr>
          <p:cNvPr id="40983" name="Picture 9" descr="Numériser0218"/>
          <p:cNvPicPr>
            <a:picLocks noChangeAspect="1" noChangeArrowheads="1"/>
          </p:cNvPicPr>
          <p:nvPr/>
        </p:nvPicPr>
        <p:blipFill>
          <a:blip r:embed="rId9" cstate="print"/>
          <a:srcRect l="10074" t="5222" r="7967" b="8569"/>
          <a:stretch>
            <a:fillRect/>
          </a:stretch>
        </p:blipFill>
        <p:spPr bwMode="auto">
          <a:xfrm>
            <a:off x="5076825" y="2276475"/>
            <a:ext cx="1474788" cy="2279650"/>
          </a:xfrm>
          <a:prstGeom prst="rect">
            <a:avLst/>
          </a:prstGeom>
          <a:noFill/>
          <a:ln w="9525">
            <a:noFill/>
            <a:miter lim="800000"/>
            <a:headEnd/>
            <a:tailEnd/>
          </a:ln>
        </p:spPr>
      </p:pic>
      <p:pic>
        <p:nvPicPr>
          <p:cNvPr id="40984" name="Picture 6" descr="C:\WINDOWS\BUREAU\ajoutpediatre2004\mathildejoseC.jpg"/>
          <p:cNvPicPr>
            <a:picLocks noChangeAspect="1" noChangeArrowheads="1"/>
          </p:cNvPicPr>
          <p:nvPr/>
        </p:nvPicPr>
        <p:blipFill>
          <a:blip r:embed="rId10" cstate="print"/>
          <a:srcRect l="13701" t="5118" r="13818"/>
          <a:stretch>
            <a:fillRect/>
          </a:stretch>
        </p:blipFill>
        <p:spPr bwMode="auto">
          <a:xfrm>
            <a:off x="6659563" y="4076700"/>
            <a:ext cx="2155825" cy="2114550"/>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idx="4294967295"/>
          </p:nvPr>
        </p:nvSpPr>
        <p:spPr>
          <a:xfrm>
            <a:off x="533400" y="228600"/>
            <a:ext cx="7772400" cy="914400"/>
          </a:xfrm>
          <a:solidFill>
            <a:srgbClr val="9999FF"/>
          </a:solidFill>
        </p:spPr>
        <p:txBody>
          <a:bodyPr/>
          <a:lstStyle/>
          <a:p>
            <a:r>
              <a:rPr lang="en-US" sz="3200"/>
              <a:t>Comment traiter ?</a:t>
            </a:r>
            <a:endParaRPr lang="fr-FR" sz="3200"/>
          </a:p>
        </p:txBody>
      </p:sp>
      <p:sp>
        <p:nvSpPr>
          <p:cNvPr id="154627" name="Rectangle 3"/>
          <p:cNvSpPr>
            <a:spLocks noGrp="1" noChangeArrowheads="1"/>
          </p:cNvSpPr>
          <p:nvPr>
            <p:ph type="body" idx="4294967295"/>
          </p:nvPr>
        </p:nvSpPr>
        <p:spPr>
          <a:xfrm>
            <a:off x="533400" y="1219200"/>
            <a:ext cx="8077200" cy="5867400"/>
          </a:xfrm>
        </p:spPr>
        <p:txBody>
          <a:bodyPr/>
          <a:lstStyle/>
          <a:p>
            <a:r>
              <a:rPr lang="fr-BE" sz="2000" b="1" dirty="0"/>
              <a:t>Surveillance simple /Contention</a:t>
            </a:r>
          </a:p>
          <a:p>
            <a:pPr>
              <a:buFontTx/>
              <a:buNone/>
            </a:pPr>
            <a:endParaRPr lang="fr-BE" sz="2000" b="1" dirty="0"/>
          </a:p>
          <a:p>
            <a:r>
              <a:rPr lang="fr-BE" sz="2000" b="1" dirty="0"/>
              <a:t>Traitement pharmacologique</a:t>
            </a:r>
          </a:p>
          <a:p>
            <a:pPr lvl="1"/>
            <a:r>
              <a:rPr lang="fr-BE" sz="2000" b="1" dirty="0">
                <a:solidFill>
                  <a:srgbClr val="FF33CC"/>
                </a:solidFill>
              </a:rPr>
              <a:t>Corticoïdes</a:t>
            </a:r>
            <a:r>
              <a:rPr lang="fr-BE" sz="2000" b="1" dirty="0"/>
              <a:t> per os en première intension</a:t>
            </a:r>
          </a:p>
          <a:p>
            <a:pPr lvl="2"/>
            <a:r>
              <a:rPr lang="fr-BE" sz="2000" dirty="0" err="1"/>
              <a:t>Prednisone</a:t>
            </a:r>
            <a:r>
              <a:rPr lang="fr-BE" sz="2000" dirty="0"/>
              <a:t> (2à3 mg/kg)</a:t>
            </a:r>
          </a:p>
          <a:p>
            <a:pPr lvl="2"/>
            <a:r>
              <a:rPr lang="fr-BE" sz="2000" dirty="0"/>
              <a:t>Ou </a:t>
            </a:r>
            <a:r>
              <a:rPr lang="fr-BE" sz="2000" dirty="0" err="1"/>
              <a:t>bétaméthasone</a:t>
            </a:r>
            <a:r>
              <a:rPr lang="fr-BE" sz="2000" dirty="0"/>
              <a:t> (0,1 à0,2 mg/kg)</a:t>
            </a:r>
          </a:p>
          <a:p>
            <a:pPr lvl="1"/>
            <a:r>
              <a:rPr lang="fr-BE" sz="2000" b="1" dirty="0" err="1"/>
              <a:t>Interferon</a:t>
            </a:r>
            <a:r>
              <a:rPr lang="fr-BE" sz="2000" b="1" dirty="0"/>
              <a:t> alfa 2a ou 2b en seconde intention (formes graves </a:t>
            </a:r>
            <a:r>
              <a:rPr lang="fr-BE" sz="2000" b="1" dirty="0" err="1"/>
              <a:t>corticorésistantes</a:t>
            </a:r>
            <a:r>
              <a:rPr lang="fr-BE" sz="2000" b="1" dirty="0"/>
              <a:t>)</a:t>
            </a:r>
          </a:p>
          <a:p>
            <a:pPr lvl="2"/>
            <a:r>
              <a:rPr lang="fr-BE" sz="2000" dirty="0"/>
              <a:t>3 Millions U/m</a:t>
            </a:r>
            <a:r>
              <a:rPr lang="fr-BE" sz="2000" dirty="0">
                <a:cs typeface="Times New Roman" pitchFamily="18" charset="0"/>
              </a:rPr>
              <a:t>²/se</a:t>
            </a:r>
          </a:p>
          <a:p>
            <a:pPr lvl="1"/>
            <a:r>
              <a:rPr lang="fr-BE" sz="2000" b="1" dirty="0">
                <a:cs typeface="Times New Roman" pitchFamily="18" charset="0"/>
              </a:rPr>
              <a:t>Corticothérapie </a:t>
            </a:r>
            <a:r>
              <a:rPr lang="fr-BE" sz="2000" b="1" dirty="0" err="1">
                <a:cs typeface="Times New Roman" pitchFamily="18" charset="0"/>
              </a:rPr>
              <a:t>intralésionnelle</a:t>
            </a:r>
            <a:endParaRPr lang="fr-BE" sz="2000" b="1" dirty="0">
              <a:cs typeface="Times New Roman" pitchFamily="18" charset="0"/>
            </a:endParaRPr>
          </a:p>
          <a:p>
            <a:pPr lvl="1"/>
            <a:r>
              <a:rPr lang="fr-BE" sz="2000" b="1" dirty="0">
                <a:cs typeface="Times New Roman" pitchFamily="18" charset="0"/>
              </a:rPr>
              <a:t>Traitement au </a:t>
            </a:r>
            <a:r>
              <a:rPr lang="fr-BE" sz="2000" b="1" dirty="0">
                <a:solidFill>
                  <a:srgbClr val="FF33CC"/>
                </a:solidFill>
                <a:cs typeface="Times New Roman" pitchFamily="18" charset="0"/>
              </a:rPr>
              <a:t>bétabloquants (</a:t>
            </a:r>
            <a:r>
              <a:rPr lang="fr-BE" sz="2000" b="1" dirty="0" err="1">
                <a:solidFill>
                  <a:srgbClr val="FF33CC"/>
                </a:solidFill>
                <a:cs typeface="Times New Roman" pitchFamily="18" charset="0"/>
              </a:rPr>
              <a:t>propranolol</a:t>
            </a:r>
            <a:r>
              <a:rPr lang="fr-BE" sz="2000" b="1" dirty="0">
                <a:solidFill>
                  <a:srgbClr val="FF33CC"/>
                </a:solidFill>
                <a:cs typeface="Times New Roman" pitchFamily="18" charset="0"/>
              </a:rPr>
              <a:t> 0.16 mg/kg/j) initier en HDJ +++( hypoglycémie, ECG,..) </a:t>
            </a:r>
          </a:p>
          <a:p>
            <a:r>
              <a:rPr lang="fr-BE" sz="2000" b="1" dirty="0"/>
              <a:t>Traitement chirurgical précoce</a:t>
            </a:r>
          </a:p>
          <a:p>
            <a:pPr>
              <a:buFontTx/>
              <a:buNone/>
            </a:pPr>
            <a:endParaRPr lang="fr-BE" sz="2000" b="1" dirty="0"/>
          </a:p>
          <a:p>
            <a:r>
              <a:rPr lang="fr-BE" sz="2000" b="1" dirty="0"/>
              <a:t>Laser à colorant ou </a:t>
            </a:r>
            <a:r>
              <a:rPr lang="fr-BE" sz="2000" b="1" dirty="0" err="1"/>
              <a:t>Nd</a:t>
            </a:r>
            <a:r>
              <a:rPr lang="fr-BE" sz="2000" b="1" dirty="0"/>
              <a:t>-</a:t>
            </a:r>
            <a:r>
              <a:rPr lang="fr-BE" sz="2000" b="1" dirty="0" err="1"/>
              <a:t>Yag</a:t>
            </a:r>
            <a:endParaRPr lang="fr-BE" sz="2000" dirty="0"/>
          </a:p>
          <a:p>
            <a:pPr>
              <a:buFontTx/>
              <a:buNone/>
            </a:pPr>
            <a:endParaRPr lang="en-GB" sz="2000" dirty="0"/>
          </a:p>
          <a:p>
            <a:pPr>
              <a:buFontTx/>
              <a:buNone/>
            </a:pPr>
            <a:endParaRPr lang="en-GB" sz="2000" dirty="0"/>
          </a:p>
          <a:p>
            <a:endParaRPr lang="fr-FR" sz="2000" dirty="0">
              <a:solidFill>
                <a:schemeClr val="hlink"/>
              </a:solidFill>
            </a:endParaRPr>
          </a:p>
        </p:txBody>
      </p:sp>
      <p:pic>
        <p:nvPicPr>
          <p:cNvPr id="154628" name="Picture 1029" descr="C:\Documents and Settings\Caro\Application Data\Microsoft\Media Catalog\IMGP2327.JPG"/>
          <p:cNvPicPr>
            <a:picLocks noChangeAspect="1" noChangeArrowheads="1"/>
          </p:cNvPicPr>
          <p:nvPr/>
        </p:nvPicPr>
        <p:blipFill>
          <a:blip r:embed="rId2" cstate="print"/>
          <a:srcRect/>
          <a:stretch>
            <a:fillRect/>
          </a:stretch>
        </p:blipFill>
        <p:spPr bwMode="auto">
          <a:xfrm>
            <a:off x="6877050" y="765175"/>
            <a:ext cx="1951038" cy="2601913"/>
          </a:xfrm>
          <a:prstGeom prst="rect">
            <a:avLst/>
          </a:prstGeom>
          <a:noFill/>
          <a:ln w="9525">
            <a:no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Text Box 3"/>
          <p:cNvSpPr txBox="1">
            <a:spLocks noChangeArrowheads="1"/>
          </p:cNvSpPr>
          <p:nvPr/>
        </p:nvSpPr>
        <p:spPr bwMode="auto">
          <a:xfrm>
            <a:off x="1600200" y="533400"/>
            <a:ext cx="3090863" cy="457200"/>
          </a:xfrm>
          <a:prstGeom prst="rect">
            <a:avLst/>
          </a:prstGeom>
          <a:noFill/>
          <a:ln w="9525">
            <a:noFill/>
            <a:miter lim="800000"/>
            <a:headEnd/>
            <a:tailEnd/>
          </a:ln>
          <a:effectLst/>
        </p:spPr>
        <p:txBody>
          <a:bodyPr wrap="none">
            <a:spAutoFit/>
          </a:bodyPr>
          <a:lstStyle/>
          <a:p>
            <a:r>
              <a:rPr lang="fr-FR" b="1">
                <a:solidFill>
                  <a:schemeClr val="bg1"/>
                </a:solidFill>
              </a:rPr>
              <a:t>LES TRAITEMENTS</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4"/>
          <p:cNvSpPr>
            <a:spLocks noChangeArrowheads="1"/>
          </p:cNvSpPr>
          <p:nvPr/>
        </p:nvSpPr>
        <p:spPr bwMode="auto">
          <a:xfrm>
            <a:off x="762000" y="1676400"/>
            <a:ext cx="7348538" cy="487363"/>
          </a:xfrm>
          <a:prstGeom prst="rect">
            <a:avLst/>
          </a:prstGeom>
          <a:noFill/>
          <a:ln w="9525">
            <a:noFill/>
            <a:miter lim="800000"/>
            <a:headEnd/>
            <a:tailEnd/>
          </a:ln>
        </p:spPr>
        <p:txBody>
          <a:bodyPr wrap="none" lIns="0" tIns="0" rIns="0" bIns="0">
            <a:spAutoFit/>
          </a:bodyPr>
          <a:lstStyle/>
          <a:p>
            <a:r>
              <a:rPr lang="fr-FR" sz="3200" b="1">
                <a:solidFill>
                  <a:schemeClr val="bg1"/>
                </a:solidFill>
              </a:rPr>
              <a:t>Méga capillaires artériels = </a:t>
            </a:r>
            <a:r>
              <a:rPr lang="fr-FR" sz="3200" b="1">
                <a:solidFill>
                  <a:srgbClr val="FFCC00"/>
                </a:solidFill>
              </a:rPr>
              <a:t>Télangectasies</a:t>
            </a:r>
            <a:endParaRPr lang="fr-FR" sz="3200" b="1">
              <a:solidFill>
                <a:schemeClr val="bg1"/>
              </a:solidFill>
            </a:endParaRPr>
          </a:p>
        </p:txBody>
      </p:sp>
      <p:sp>
        <p:nvSpPr>
          <p:cNvPr id="167941" name="Freeform 5"/>
          <p:cNvSpPr>
            <a:spLocks/>
          </p:cNvSpPr>
          <p:nvPr/>
        </p:nvSpPr>
        <p:spPr bwMode="auto">
          <a:xfrm>
            <a:off x="4343400" y="2425700"/>
            <a:ext cx="1981200" cy="469900"/>
          </a:xfrm>
          <a:custGeom>
            <a:avLst/>
            <a:gdLst/>
            <a:ahLst/>
            <a:cxnLst>
              <a:cxn ang="0">
                <a:pos x="0" y="296"/>
              </a:cxn>
              <a:cxn ang="0">
                <a:pos x="240" y="104"/>
              </a:cxn>
              <a:cxn ang="0">
                <a:pos x="336" y="248"/>
              </a:cxn>
              <a:cxn ang="0">
                <a:pos x="624" y="248"/>
              </a:cxn>
              <a:cxn ang="0">
                <a:pos x="768" y="8"/>
              </a:cxn>
              <a:cxn ang="0">
                <a:pos x="1104" y="200"/>
              </a:cxn>
              <a:cxn ang="0">
                <a:pos x="1248" y="296"/>
              </a:cxn>
            </a:cxnLst>
            <a:rect l="0" t="0" r="r" b="b"/>
            <a:pathLst>
              <a:path w="1248" h="296">
                <a:moveTo>
                  <a:pt x="0" y="296"/>
                </a:moveTo>
                <a:cubicBezTo>
                  <a:pt x="92" y="204"/>
                  <a:pt x="184" y="112"/>
                  <a:pt x="240" y="104"/>
                </a:cubicBezTo>
                <a:cubicBezTo>
                  <a:pt x="296" y="96"/>
                  <a:pt x="272" y="224"/>
                  <a:pt x="336" y="248"/>
                </a:cubicBezTo>
                <a:cubicBezTo>
                  <a:pt x="400" y="272"/>
                  <a:pt x="552" y="288"/>
                  <a:pt x="624" y="248"/>
                </a:cubicBezTo>
                <a:cubicBezTo>
                  <a:pt x="696" y="208"/>
                  <a:pt x="688" y="16"/>
                  <a:pt x="768" y="8"/>
                </a:cubicBezTo>
                <a:cubicBezTo>
                  <a:pt x="848" y="0"/>
                  <a:pt x="1024" y="152"/>
                  <a:pt x="1104" y="200"/>
                </a:cubicBezTo>
                <a:cubicBezTo>
                  <a:pt x="1184" y="248"/>
                  <a:pt x="1216" y="272"/>
                  <a:pt x="1248" y="296"/>
                </a:cubicBezTo>
              </a:path>
            </a:pathLst>
          </a:custGeom>
          <a:noFill/>
          <a:ln w="76200" cmpd="sng">
            <a:solidFill>
              <a:srgbClr val="FF0000"/>
            </a:solidFill>
            <a:round/>
            <a:headEnd/>
            <a:tailEnd/>
          </a:ln>
          <a:effectLst/>
        </p:spPr>
        <p:txBody>
          <a:bodyPr wrap="none" anchor="ctr"/>
          <a:lstStyle/>
          <a:p>
            <a:endParaRPr lang="fr-FR"/>
          </a:p>
        </p:txBody>
      </p:sp>
      <p:sp>
        <p:nvSpPr>
          <p:cNvPr id="167942" name="Freeform 6"/>
          <p:cNvSpPr>
            <a:spLocks/>
          </p:cNvSpPr>
          <p:nvPr/>
        </p:nvSpPr>
        <p:spPr bwMode="auto">
          <a:xfrm>
            <a:off x="4343400" y="2895600"/>
            <a:ext cx="2209800" cy="622300"/>
          </a:xfrm>
          <a:custGeom>
            <a:avLst/>
            <a:gdLst/>
            <a:ahLst/>
            <a:cxnLst>
              <a:cxn ang="0">
                <a:pos x="0" y="0"/>
              </a:cxn>
              <a:cxn ang="0">
                <a:pos x="96" y="144"/>
              </a:cxn>
              <a:cxn ang="0">
                <a:pos x="192" y="96"/>
              </a:cxn>
              <a:cxn ang="0">
                <a:pos x="384" y="336"/>
              </a:cxn>
              <a:cxn ang="0">
                <a:pos x="624" y="192"/>
              </a:cxn>
              <a:cxn ang="0">
                <a:pos x="1008" y="240"/>
              </a:cxn>
              <a:cxn ang="0">
                <a:pos x="1152" y="384"/>
              </a:cxn>
              <a:cxn ang="0">
                <a:pos x="1392" y="288"/>
              </a:cxn>
            </a:cxnLst>
            <a:rect l="0" t="0" r="r" b="b"/>
            <a:pathLst>
              <a:path w="1392" h="392">
                <a:moveTo>
                  <a:pt x="0" y="0"/>
                </a:moveTo>
                <a:cubicBezTo>
                  <a:pt x="32" y="64"/>
                  <a:pt x="64" y="128"/>
                  <a:pt x="96" y="144"/>
                </a:cubicBezTo>
                <a:cubicBezTo>
                  <a:pt x="128" y="160"/>
                  <a:pt x="144" y="64"/>
                  <a:pt x="192" y="96"/>
                </a:cubicBezTo>
                <a:cubicBezTo>
                  <a:pt x="240" y="128"/>
                  <a:pt x="312" y="320"/>
                  <a:pt x="384" y="336"/>
                </a:cubicBezTo>
                <a:cubicBezTo>
                  <a:pt x="456" y="352"/>
                  <a:pt x="520" y="208"/>
                  <a:pt x="624" y="192"/>
                </a:cubicBezTo>
                <a:cubicBezTo>
                  <a:pt x="728" y="176"/>
                  <a:pt x="920" y="208"/>
                  <a:pt x="1008" y="240"/>
                </a:cubicBezTo>
                <a:cubicBezTo>
                  <a:pt x="1096" y="272"/>
                  <a:pt x="1088" y="376"/>
                  <a:pt x="1152" y="384"/>
                </a:cubicBezTo>
                <a:cubicBezTo>
                  <a:pt x="1216" y="392"/>
                  <a:pt x="1304" y="340"/>
                  <a:pt x="1392" y="288"/>
                </a:cubicBezTo>
              </a:path>
            </a:pathLst>
          </a:custGeom>
          <a:noFill/>
          <a:ln w="76200" cmpd="sng">
            <a:solidFill>
              <a:srgbClr val="FF0000"/>
            </a:solidFill>
            <a:round/>
            <a:headEnd/>
            <a:tailEnd/>
          </a:ln>
          <a:effectLst/>
        </p:spPr>
        <p:txBody>
          <a:bodyPr wrap="none" anchor="ctr"/>
          <a:lstStyle/>
          <a:p>
            <a:endParaRPr lang="fr-FR"/>
          </a:p>
        </p:txBody>
      </p:sp>
      <p:sp>
        <p:nvSpPr>
          <p:cNvPr id="167943" name="Freeform 7"/>
          <p:cNvSpPr>
            <a:spLocks/>
          </p:cNvSpPr>
          <p:nvPr/>
        </p:nvSpPr>
        <p:spPr bwMode="auto">
          <a:xfrm>
            <a:off x="4318000" y="2895600"/>
            <a:ext cx="2311400" cy="1003300"/>
          </a:xfrm>
          <a:custGeom>
            <a:avLst/>
            <a:gdLst/>
            <a:ahLst/>
            <a:cxnLst>
              <a:cxn ang="0">
                <a:pos x="16" y="0"/>
              </a:cxn>
              <a:cxn ang="0">
                <a:pos x="16" y="288"/>
              </a:cxn>
              <a:cxn ang="0">
                <a:pos x="112" y="288"/>
              </a:cxn>
              <a:cxn ang="0">
                <a:pos x="256" y="528"/>
              </a:cxn>
              <a:cxn ang="0">
                <a:pos x="544" y="480"/>
              </a:cxn>
              <a:cxn ang="0">
                <a:pos x="736" y="432"/>
              </a:cxn>
              <a:cxn ang="0">
                <a:pos x="928" y="624"/>
              </a:cxn>
              <a:cxn ang="0">
                <a:pos x="1456" y="480"/>
              </a:cxn>
            </a:cxnLst>
            <a:rect l="0" t="0" r="r" b="b"/>
            <a:pathLst>
              <a:path w="1456" h="632">
                <a:moveTo>
                  <a:pt x="16" y="0"/>
                </a:moveTo>
                <a:cubicBezTo>
                  <a:pt x="8" y="120"/>
                  <a:pt x="0" y="240"/>
                  <a:pt x="16" y="288"/>
                </a:cubicBezTo>
                <a:cubicBezTo>
                  <a:pt x="32" y="336"/>
                  <a:pt x="72" y="248"/>
                  <a:pt x="112" y="288"/>
                </a:cubicBezTo>
                <a:cubicBezTo>
                  <a:pt x="152" y="328"/>
                  <a:pt x="184" y="496"/>
                  <a:pt x="256" y="528"/>
                </a:cubicBezTo>
                <a:cubicBezTo>
                  <a:pt x="328" y="560"/>
                  <a:pt x="464" y="496"/>
                  <a:pt x="544" y="480"/>
                </a:cubicBezTo>
                <a:cubicBezTo>
                  <a:pt x="624" y="464"/>
                  <a:pt x="672" y="408"/>
                  <a:pt x="736" y="432"/>
                </a:cubicBezTo>
                <a:cubicBezTo>
                  <a:pt x="800" y="456"/>
                  <a:pt x="808" y="616"/>
                  <a:pt x="928" y="624"/>
                </a:cubicBezTo>
                <a:cubicBezTo>
                  <a:pt x="1048" y="632"/>
                  <a:pt x="1252" y="556"/>
                  <a:pt x="1456" y="480"/>
                </a:cubicBezTo>
              </a:path>
            </a:pathLst>
          </a:custGeom>
          <a:noFill/>
          <a:ln w="76200" cmpd="sng">
            <a:solidFill>
              <a:srgbClr val="FF0000"/>
            </a:solidFill>
            <a:round/>
            <a:headEnd/>
            <a:tailEnd/>
          </a:ln>
          <a:effectLst/>
        </p:spPr>
        <p:txBody>
          <a:bodyPr wrap="none" anchor="ctr"/>
          <a:lstStyle/>
          <a:p>
            <a:endParaRPr lang="fr-FR"/>
          </a:p>
        </p:txBody>
      </p:sp>
      <p:sp>
        <p:nvSpPr>
          <p:cNvPr id="167944" name="Rectangle 8"/>
          <p:cNvSpPr>
            <a:spLocks noChangeArrowheads="1"/>
          </p:cNvSpPr>
          <p:nvPr/>
        </p:nvSpPr>
        <p:spPr bwMode="auto">
          <a:xfrm>
            <a:off x="3200400" y="2819400"/>
            <a:ext cx="1143000" cy="228600"/>
          </a:xfrm>
          <a:prstGeom prst="rect">
            <a:avLst/>
          </a:prstGeom>
          <a:solidFill>
            <a:srgbClr val="FF0000"/>
          </a:solidFill>
          <a:ln w="9525">
            <a:solidFill>
              <a:srgbClr val="FF0000"/>
            </a:solidFill>
            <a:miter lim="800000"/>
            <a:headEnd/>
            <a:tailEnd/>
          </a:ln>
          <a:effectLst/>
        </p:spPr>
        <p:txBody>
          <a:bodyPr wrap="none" anchor="ctr"/>
          <a:lstStyle/>
          <a:p>
            <a:endParaRPr lang="fr-FR"/>
          </a:p>
        </p:txBody>
      </p:sp>
      <p:sp>
        <p:nvSpPr>
          <p:cNvPr id="167945" name="Text Box 9"/>
          <p:cNvSpPr txBox="1">
            <a:spLocks noChangeArrowheads="1"/>
          </p:cNvSpPr>
          <p:nvPr/>
        </p:nvSpPr>
        <p:spPr bwMode="auto">
          <a:xfrm>
            <a:off x="1905000" y="533400"/>
            <a:ext cx="5486400" cy="579438"/>
          </a:xfrm>
          <a:prstGeom prst="rect">
            <a:avLst/>
          </a:prstGeom>
          <a:noFill/>
          <a:ln w="9525">
            <a:noFill/>
            <a:miter lim="800000"/>
            <a:headEnd/>
            <a:tailEnd/>
          </a:ln>
          <a:effectLst/>
        </p:spPr>
        <p:txBody>
          <a:bodyPr>
            <a:spAutoFit/>
          </a:bodyPr>
          <a:lstStyle/>
          <a:p>
            <a:r>
              <a:rPr lang="fr-FR" sz="3200" b="1">
                <a:solidFill>
                  <a:schemeClr val="bg1"/>
                </a:solidFill>
              </a:rPr>
              <a:t>LES TRAITEMENTS</a:t>
            </a:r>
          </a:p>
        </p:txBody>
      </p:sp>
      <p:sp>
        <p:nvSpPr>
          <p:cNvPr id="167946" name="Text Box 10"/>
          <p:cNvSpPr txBox="1">
            <a:spLocks noChangeArrowheads="1"/>
          </p:cNvSpPr>
          <p:nvPr/>
        </p:nvSpPr>
        <p:spPr bwMode="auto">
          <a:xfrm>
            <a:off x="2209800" y="3962400"/>
            <a:ext cx="1971675" cy="1320800"/>
          </a:xfrm>
          <a:prstGeom prst="rect">
            <a:avLst/>
          </a:prstGeom>
          <a:noFill/>
          <a:ln w="9525">
            <a:solidFill>
              <a:srgbClr val="FF00FF"/>
            </a:solidFill>
            <a:miter lim="800000"/>
            <a:headEnd/>
            <a:tailEnd/>
          </a:ln>
          <a:effectLst/>
        </p:spPr>
        <p:txBody>
          <a:bodyPr wrap="none">
            <a:spAutoFit/>
          </a:bodyPr>
          <a:lstStyle/>
          <a:p>
            <a:r>
              <a:rPr lang="fr-FR" sz="4000" b="1">
                <a:solidFill>
                  <a:srgbClr val="FFCC00"/>
                </a:solidFill>
              </a:rPr>
              <a:t>Sclérose</a:t>
            </a:r>
          </a:p>
          <a:p>
            <a:r>
              <a:rPr lang="fr-FR" sz="4000" b="1">
                <a:solidFill>
                  <a:srgbClr val="FFCC00"/>
                </a:solidFill>
              </a:rPr>
              <a:t>Laser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7946"/>
                                        </p:tgtEl>
                                        <p:attrNameLst>
                                          <p:attrName>style.visibility</p:attrName>
                                        </p:attrNameLst>
                                      </p:cBhvr>
                                      <p:to>
                                        <p:strVal val="visible"/>
                                      </p:to>
                                    </p:set>
                                    <p:anim calcmode="lin" valueType="num">
                                      <p:cBhvr>
                                        <p:cTn id="7" dur="500" fill="hold"/>
                                        <p:tgtEl>
                                          <p:spTgt spid="167946"/>
                                        </p:tgtEl>
                                        <p:attrNameLst>
                                          <p:attrName>ppt_w</p:attrName>
                                        </p:attrNameLst>
                                      </p:cBhvr>
                                      <p:tavLst>
                                        <p:tav tm="0">
                                          <p:val>
                                            <p:fltVal val="0"/>
                                          </p:val>
                                        </p:tav>
                                        <p:tav tm="100000">
                                          <p:val>
                                            <p:strVal val="#ppt_w"/>
                                          </p:val>
                                        </p:tav>
                                      </p:tavLst>
                                    </p:anim>
                                    <p:anim calcmode="lin" valueType="num">
                                      <p:cBhvr>
                                        <p:cTn id="8" dur="500" fill="hold"/>
                                        <p:tgtEl>
                                          <p:spTgt spid="1679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6" grpId="0" animBg="1"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AutoShape 3"/>
          <p:cNvSpPr>
            <a:spLocks noChangeArrowheads="1"/>
          </p:cNvSpPr>
          <p:nvPr/>
        </p:nvSpPr>
        <p:spPr bwMode="auto">
          <a:xfrm>
            <a:off x="457200" y="1066800"/>
            <a:ext cx="2225675" cy="1143000"/>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b="1">
                <a:solidFill>
                  <a:schemeClr val="bg1"/>
                </a:solidFill>
              </a:rPr>
              <a:t>Artérielles</a:t>
            </a:r>
          </a:p>
          <a:p>
            <a:pPr algn="ctr"/>
            <a:r>
              <a:rPr lang="fr-FR" b="1" u="sng">
                <a:solidFill>
                  <a:schemeClr val="bg1"/>
                </a:solidFill>
              </a:rPr>
              <a:t>Tronculaires</a:t>
            </a:r>
            <a:endParaRPr lang="fr-FR"/>
          </a:p>
        </p:txBody>
      </p:sp>
      <p:sp>
        <p:nvSpPr>
          <p:cNvPr id="168964" name="Rectangle 4"/>
          <p:cNvSpPr>
            <a:spLocks noChangeArrowheads="1"/>
          </p:cNvSpPr>
          <p:nvPr/>
        </p:nvSpPr>
        <p:spPr bwMode="auto">
          <a:xfrm>
            <a:off x="609600" y="2165350"/>
            <a:ext cx="7086600" cy="3016250"/>
          </a:xfrm>
          <a:prstGeom prst="rect">
            <a:avLst/>
          </a:prstGeom>
          <a:noFill/>
          <a:ln w="9525">
            <a:noFill/>
            <a:miter lim="800000"/>
            <a:headEnd/>
            <a:tailEnd/>
          </a:ln>
          <a:effectLst/>
        </p:spPr>
        <p:txBody>
          <a:bodyPr>
            <a:spAutoFit/>
          </a:bodyPr>
          <a:lstStyle/>
          <a:p>
            <a:r>
              <a:rPr lang="fr-FR" sz="3200">
                <a:solidFill>
                  <a:schemeClr val="bg1"/>
                </a:solidFill>
              </a:rPr>
              <a:t>Hypoplasies, </a:t>
            </a:r>
          </a:p>
          <a:p>
            <a:r>
              <a:rPr lang="fr-FR" sz="3200">
                <a:solidFill>
                  <a:schemeClr val="bg1"/>
                </a:solidFill>
              </a:rPr>
              <a:t>Coarctations, </a:t>
            </a:r>
          </a:p>
          <a:p>
            <a:r>
              <a:rPr lang="fr-FR" sz="3200">
                <a:solidFill>
                  <a:schemeClr val="bg1"/>
                </a:solidFill>
              </a:rPr>
              <a:t>Aplasies , </a:t>
            </a:r>
          </a:p>
          <a:p>
            <a:r>
              <a:rPr lang="fr-FR" sz="3200">
                <a:solidFill>
                  <a:schemeClr val="bg1"/>
                </a:solidFill>
              </a:rPr>
              <a:t>Mégadolichoartères </a:t>
            </a:r>
          </a:p>
          <a:p>
            <a:r>
              <a:rPr lang="fr-FR" sz="3200">
                <a:solidFill>
                  <a:schemeClr val="bg1"/>
                </a:solidFill>
              </a:rPr>
              <a:t>Anevrysmes vestigiaux</a:t>
            </a:r>
          </a:p>
          <a:p>
            <a:r>
              <a:rPr lang="fr-FR" sz="3200">
                <a:solidFill>
                  <a:schemeClr val="bg1"/>
                </a:solidFill>
              </a:rPr>
              <a:t>Dysplasies fibro-musculaires</a:t>
            </a:r>
          </a:p>
        </p:txBody>
      </p:sp>
      <p:sp>
        <p:nvSpPr>
          <p:cNvPr id="168965" name="Freeform 5"/>
          <p:cNvSpPr>
            <a:spLocks/>
          </p:cNvSpPr>
          <p:nvPr/>
        </p:nvSpPr>
        <p:spPr bwMode="auto">
          <a:xfrm>
            <a:off x="4419600" y="2057400"/>
            <a:ext cx="2819400" cy="457200"/>
          </a:xfrm>
          <a:custGeom>
            <a:avLst/>
            <a:gdLst/>
            <a:ahLst/>
            <a:cxnLst>
              <a:cxn ang="0">
                <a:pos x="0" y="48"/>
              </a:cxn>
              <a:cxn ang="0">
                <a:pos x="0" y="288"/>
              </a:cxn>
              <a:cxn ang="0">
                <a:pos x="240" y="288"/>
              </a:cxn>
              <a:cxn ang="0">
                <a:pos x="432" y="192"/>
              </a:cxn>
              <a:cxn ang="0">
                <a:pos x="1200" y="192"/>
              </a:cxn>
              <a:cxn ang="0">
                <a:pos x="1488" y="288"/>
              </a:cxn>
              <a:cxn ang="0">
                <a:pos x="1776" y="240"/>
              </a:cxn>
              <a:cxn ang="0">
                <a:pos x="1776" y="48"/>
              </a:cxn>
              <a:cxn ang="0">
                <a:pos x="1296" y="48"/>
              </a:cxn>
              <a:cxn ang="0">
                <a:pos x="1200" y="144"/>
              </a:cxn>
              <a:cxn ang="0">
                <a:pos x="480" y="144"/>
              </a:cxn>
              <a:cxn ang="0">
                <a:pos x="336" y="0"/>
              </a:cxn>
              <a:cxn ang="0">
                <a:pos x="0" y="0"/>
              </a:cxn>
            </a:cxnLst>
            <a:rect l="0" t="0" r="r" b="b"/>
            <a:pathLst>
              <a:path w="1776" h="288">
                <a:moveTo>
                  <a:pt x="0" y="48"/>
                </a:moveTo>
                <a:lnTo>
                  <a:pt x="0" y="288"/>
                </a:lnTo>
                <a:lnTo>
                  <a:pt x="240" y="288"/>
                </a:lnTo>
                <a:lnTo>
                  <a:pt x="432" y="192"/>
                </a:lnTo>
                <a:lnTo>
                  <a:pt x="1200" y="192"/>
                </a:lnTo>
                <a:lnTo>
                  <a:pt x="1488" y="288"/>
                </a:lnTo>
                <a:lnTo>
                  <a:pt x="1776" y="240"/>
                </a:lnTo>
                <a:lnTo>
                  <a:pt x="1776" y="48"/>
                </a:lnTo>
                <a:lnTo>
                  <a:pt x="1296" y="48"/>
                </a:lnTo>
                <a:lnTo>
                  <a:pt x="1200" y="144"/>
                </a:lnTo>
                <a:lnTo>
                  <a:pt x="480" y="144"/>
                </a:lnTo>
                <a:lnTo>
                  <a:pt x="336" y="0"/>
                </a:lnTo>
                <a:lnTo>
                  <a:pt x="0" y="0"/>
                </a:lnTo>
              </a:path>
            </a:pathLst>
          </a:custGeom>
          <a:solidFill>
            <a:srgbClr val="FF0000"/>
          </a:solidFill>
          <a:ln w="9525">
            <a:solidFill>
              <a:schemeClr val="tx1"/>
            </a:solidFill>
            <a:round/>
            <a:headEnd/>
            <a:tailEnd/>
          </a:ln>
          <a:effectLst/>
        </p:spPr>
        <p:txBody>
          <a:bodyPr wrap="none" anchor="ctr"/>
          <a:lstStyle/>
          <a:p>
            <a:endParaRPr lang="fr-FR"/>
          </a:p>
        </p:txBody>
      </p:sp>
      <p:sp>
        <p:nvSpPr>
          <p:cNvPr id="168966" name="Freeform 6"/>
          <p:cNvSpPr>
            <a:spLocks/>
          </p:cNvSpPr>
          <p:nvPr/>
        </p:nvSpPr>
        <p:spPr bwMode="auto">
          <a:xfrm>
            <a:off x="4419600" y="2667000"/>
            <a:ext cx="2895600" cy="381000"/>
          </a:xfrm>
          <a:custGeom>
            <a:avLst/>
            <a:gdLst/>
            <a:ahLst/>
            <a:cxnLst>
              <a:cxn ang="0">
                <a:pos x="0" y="240"/>
              </a:cxn>
              <a:cxn ang="0">
                <a:pos x="720" y="240"/>
              </a:cxn>
              <a:cxn ang="0">
                <a:pos x="720" y="144"/>
              </a:cxn>
              <a:cxn ang="0">
                <a:pos x="816" y="144"/>
              </a:cxn>
              <a:cxn ang="0">
                <a:pos x="816" y="240"/>
              </a:cxn>
              <a:cxn ang="0">
                <a:pos x="1824" y="240"/>
              </a:cxn>
              <a:cxn ang="0">
                <a:pos x="1776" y="48"/>
              </a:cxn>
              <a:cxn ang="0">
                <a:pos x="864" y="48"/>
              </a:cxn>
              <a:cxn ang="0">
                <a:pos x="864" y="96"/>
              </a:cxn>
              <a:cxn ang="0">
                <a:pos x="768" y="96"/>
              </a:cxn>
              <a:cxn ang="0">
                <a:pos x="768" y="0"/>
              </a:cxn>
              <a:cxn ang="0">
                <a:pos x="48" y="0"/>
              </a:cxn>
              <a:cxn ang="0">
                <a:pos x="48" y="240"/>
              </a:cxn>
            </a:cxnLst>
            <a:rect l="0" t="0" r="r" b="b"/>
            <a:pathLst>
              <a:path w="1824" h="240">
                <a:moveTo>
                  <a:pt x="0" y="240"/>
                </a:moveTo>
                <a:lnTo>
                  <a:pt x="720" y="240"/>
                </a:lnTo>
                <a:lnTo>
                  <a:pt x="720" y="144"/>
                </a:lnTo>
                <a:lnTo>
                  <a:pt x="816" y="144"/>
                </a:lnTo>
                <a:lnTo>
                  <a:pt x="816" y="240"/>
                </a:lnTo>
                <a:lnTo>
                  <a:pt x="1824" y="240"/>
                </a:lnTo>
                <a:lnTo>
                  <a:pt x="1776" y="48"/>
                </a:lnTo>
                <a:lnTo>
                  <a:pt x="864" y="48"/>
                </a:lnTo>
                <a:lnTo>
                  <a:pt x="864" y="96"/>
                </a:lnTo>
                <a:lnTo>
                  <a:pt x="768" y="96"/>
                </a:lnTo>
                <a:lnTo>
                  <a:pt x="768" y="0"/>
                </a:lnTo>
                <a:lnTo>
                  <a:pt x="48" y="0"/>
                </a:lnTo>
                <a:lnTo>
                  <a:pt x="48" y="240"/>
                </a:lnTo>
              </a:path>
            </a:pathLst>
          </a:custGeom>
          <a:solidFill>
            <a:srgbClr val="FF0000"/>
          </a:solidFill>
          <a:ln w="9525">
            <a:solidFill>
              <a:schemeClr val="tx1"/>
            </a:solidFill>
            <a:round/>
            <a:headEnd/>
            <a:tailEnd/>
          </a:ln>
          <a:effectLst/>
        </p:spPr>
        <p:txBody>
          <a:bodyPr wrap="none" anchor="ctr"/>
          <a:lstStyle/>
          <a:p>
            <a:endParaRPr lang="fr-FR"/>
          </a:p>
        </p:txBody>
      </p:sp>
      <p:sp>
        <p:nvSpPr>
          <p:cNvPr id="168967" name="Freeform 7"/>
          <p:cNvSpPr>
            <a:spLocks/>
          </p:cNvSpPr>
          <p:nvPr/>
        </p:nvSpPr>
        <p:spPr bwMode="auto">
          <a:xfrm>
            <a:off x="5181600" y="3517900"/>
            <a:ext cx="1917700" cy="596900"/>
          </a:xfrm>
          <a:custGeom>
            <a:avLst/>
            <a:gdLst/>
            <a:ahLst/>
            <a:cxnLst>
              <a:cxn ang="0">
                <a:pos x="0" y="232"/>
              </a:cxn>
              <a:cxn ang="0">
                <a:pos x="192" y="40"/>
              </a:cxn>
              <a:cxn ang="0">
                <a:pos x="432" y="40"/>
              </a:cxn>
              <a:cxn ang="0">
                <a:pos x="576" y="232"/>
              </a:cxn>
              <a:cxn ang="0">
                <a:pos x="768" y="232"/>
              </a:cxn>
              <a:cxn ang="0">
                <a:pos x="912" y="40"/>
              </a:cxn>
              <a:cxn ang="0">
                <a:pos x="1152" y="40"/>
              </a:cxn>
              <a:cxn ang="0">
                <a:pos x="1200" y="280"/>
              </a:cxn>
              <a:cxn ang="0">
                <a:pos x="1104" y="280"/>
              </a:cxn>
              <a:cxn ang="0">
                <a:pos x="1104" y="136"/>
              </a:cxn>
              <a:cxn ang="0">
                <a:pos x="960" y="136"/>
              </a:cxn>
              <a:cxn ang="0">
                <a:pos x="912" y="280"/>
              </a:cxn>
              <a:cxn ang="0">
                <a:pos x="720" y="376"/>
              </a:cxn>
              <a:cxn ang="0">
                <a:pos x="480" y="280"/>
              </a:cxn>
              <a:cxn ang="0">
                <a:pos x="336" y="136"/>
              </a:cxn>
              <a:cxn ang="0">
                <a:pos x="288" y="136"/>
              </a:cxn>
              <a:cxn ang="0">
                <a:pos x="96" y="280"/>
              </a:cxn>
              <a:cxn ang="0">
                <a:pos x="0" y="184"/>
              </a:cxn>
            </a:cxnLst>
            <a:rect l="0" t="0" r="r" b="b"/>
            <a:pathLst>
              <a:path w="1208" h="376">
                <a:moveTo>
                  <a:pt x="0" y="232"/>
                </a:moveTo>
                <a:cubicBezTo>
                  <a:pt x="60" y="152"/>
                  <a:pt x="120" y="72"/>
                  <a:pt x="192" y="40"/>
                </a:cubicBezTo>
                <a:cubicBezTo>
                  <a:pt x="264" y="8"/>
                  <a:pt x="368" y="8"/>
                  <a:pt x="432" y="40"/>
                </a:cubicBezTo>
                <a:cubicBezTo>
                  <a:pt x="496" y="72"/>
                  <a:pt x="520" y="200"/>
                  <a:pt x="576" y="232"/>
                </a:cubicBezTo>
                <a:cubicBezTo>
                  <a:pt x="632" y="264"/>
                  <a:pt x="712" y="264"/>
                  <a:pt x="768" y="232"/>
                </a:cubicBezTo>
                <a:cubicBezTo>
                  <a:pt x="824" y="200"/>
                  <a:pt x="848" y="72"/>
                  <a:pt x="912" y="40"/>
                </a:cubicBezTo>
                <a:cubicBezTo>
                  <a:pt x="976" y="8"/>
                  <a:pt x="1104" y="0"/>
                  <a:pt x="1152" y="40"/>
                </a:cubicBezTo>
                <a:cubicBezTo>
                  <a:pt x="1200" y="80"/>
                  <a:pt x="1208" y="240"/>
                  <a:pt x="1200" y="280"/>
                </a:cubicBezTo>
                <a:cubicBezTo>
                  <a:pt x="1192" y="320"/>
                  <a:pt x="1120" y="304"/>
                  <a:pt x="1104" y="280"/>
                </a:cubicBezTo>
                <a:cubicBezTo>
                  <a:pt x="1088" y="256"/>
                  <a:pt x="1128" y="160"/>
                  <a:pt x="1104" y="136"/>
                </a:cubicBezTo>
                <a:cubicBezTo>
                  <a:pt x="1080" y="112"/>
                  <a:pt x="992" y="112"/>
                  <a:pt x="960" y="136"/>
                </a:cubicBezTo>
                <a:cubicBezTo>
                  <a:pt x="928" y="160"/>
                  <a:pt x="952" y="240"/>
                  <a:pt x="912" y="280"/>
                </a:cubicBezTo>
                <a:cubicBezTo>
                  <a:pt x="872" y="320"/>
                  <a:pt x="792" y="376"/>
                  <a:pt x="720" y="376"/>
                </a:cubicBezTo>
                <a:cubicBezTo>
                  <a:pt x="648" y="376"/>
                  <a:pt x="544" y="320"/>
                  <a:pt x="480" y="280"/>
                </a:cubicBezTo>
                <a:cubicBezTo>
                  <a:pt x="416" y="240"/>
                  <a:pt x="368" y="160"/>
                  <a:pt x="336" y="136"/>
                </a:cubicBezTo>
                <a:cubicBezTo>
                  <a:pt x="304" y="112"/>
                  <a:pt x="328" y="112"/>
                  <a:pt x="288" y="136"/>
                </a:cubicBezTo>
                <a:cubicBezTo>
                  <a:pt x="248" y="160"/>
                  <a:pt x="144" y="272"/>
                  <a:pt x="96" y="280"/>
                </a:cubicBezTo>
                <a:cubicBezTo>
                  <a:pt x="48" y="288"/>
                  <a:pt x="24" y="236"/>
                  <a:pt x="0" y="184"/>
                </a:cubicBezTo>
              </a:path>
            </a:pathLst>
          </a:custGeom>
          <a:solidFill>
            <a:srgbClr val="FF0000"/>
          </a:solidFill>
          <a:ln w="9525">
            <a:solidFill>
              <a:schemeClr val="tx1"/>
            </a:solidFill>
            <a:round/>
            <a:headEnd/>
            <a:tailEnd/>
          </a:ln>
          <a:effectLst/>
        </p:spPr>
        <p:txBody>
          <a:bodyPr wrap="none" anchor="ctr"/>
          <a:lstStyle/>
          <a:p>
            <a:endParaRPr lang="fr-FR"/>
          </a:p>
        </p:txBody>
      </p:sp>
      <p:sp>
        <p:nvSpPr>
          <p:cNvPr id="168968" name="Freeform 8"/>
          <p:cNvSpPr>
            <a:spLocks/>
          </p:cNvSpPr>
          <p:nvPr/>
        </p:nvSpPr>
        <p:spPr bwMode="auto">
          <a:xfrm>
            <a:off x="5638800" y="4114800"/>
            <a:ext cx="990600" cy="381000"/>
          </a:xfrm>
          <a:custGeom>
            <a:avLst/>
            <a:gdLst/>
            <a:ahLst/>
            <a:cxnLst>
              <a:cxn ang="0">
                <a:pos x="48" y="144"/>
              </a:cxn>
              <a:cxn ang="0">
                <a:pos x="288" y="144"/>
              </a:cxn>
              <a:cxn ang="0">
                <a:pos x="288" y="96"/>
              </a:cxn>
              <a:cxn ang="0">
                <a:pos x="240" y="48"/>
              </a:cxn>
              <a:cxn ang="0">
                <a:pos x="240" y="0"/>
              </a:cxn>
              <a:cxn ang="0">
                <a:pos x="336" y="0"/>
              </a:cxn>
              <a:cxn ang="0">
                <a:pos x="384" y="48"/>
              </a:cxn>
              <a:cxn ang="0">
                <a:pos x="336" y="96"/>
              </a:cxn>
              <a:cxn ang="0">
                <a:pos x="336" y="144"/>
              </a:cxn>
              <a:cxn ang="0">
                <a:pos x="624" y="144"/>
              </a:cxn>
              <a:cxn ang="0">
                <a:pos x="576" y="240"/>
              </a:cxn>
              <a:cxn ang="0">
                <a:pos x="0" y="240"/>
              </a:cxn>
              <a:cxn ang="0">
                <a:pos x="0" y="144"/>
              </a:cxn>
              <a:cxn ang="0">
                <a:pos x="96" y="144"/>
              </a:cxn>
            </a:cxnLst>
            <a:rect l="0" t="0" r="r" b="b"/>
            <a:pathLst>
              <a:path w="624" h="240">
                <a:moveTo>
                  <a:pt x="48" y="144"/>
                </a:moveTo>
                <a:lnTo>
                  <a:pt x="288" y="144"/>
                </a:lnTo>
                <a:lnTo>
                  <a:pt x="288" y="96"/>
                </a:lnTo>
                <a:lnTo>
                  <a:pt x="240" y="48"/>
                </a:lnTo>
                <a:lnTo>
                  <a:pt x="240" y="0"/>
                </a:lnTo>
                <a:lnTo>
                  <a:pt x="336" y="0"/>
                </a:lnTo>
                <a:lnTo>
                  <a:pt x="384" y="48"/>
                </a:lnTo>
                <a:lnTo>
                  <a:pt x="336" y="96"/>
                </a:lnTo>
                <a:lnTo>
                  <a:pt x="336" y="144"/>
                </a:lnTo>
                <a:lnTo>
                  <a:pt x="624" y="144"/>
                </a:lnTo>
                <a:lnTo>
                  <a:pt x="576" y="240"/>
                </a:lnTo>
                <a:lnTo>
                  <a:pt x="0" y="240"/>
                </a:lnTo>
                <a:lnTo>
                  <a:pt x="0" y="144"/>
                </a:lnTo>
                <a:lnTo>
                  <a:pt x="96" y="144"/>
                </a:lnTo>
              </a:path>
            </a:pathLst>
          </a:custGeom>
          <a:solidFill>
            <a:srgbClr val="FF0000"/>
          </a:solidFill>
          <a:ln w="9525">
            <a:solidFill>
              <a:schemeClr val="tx1"/>
            </a:solidFill>
            <a:round/>
            <a:headEnd/>
            <a:tailEnd/>
          </a:ln>
          <a:effectLst/>
        </p:spPr>
        <p:txBody>
          <a:bodyPr wrap="none" anchor="ctr"/>
          <a:lstStyle/>
          <a:p>
            <a:endParaRPr lang="fr-FR"/>
          </a:p>
        </p:txBody>
      </p:sp>
      <p:sp>
        <p:nvSpPr>
          <p:cNvPr id="168969" name="Freeform 9"/>
          <p:cNvSpPr>
            <a:spLocks/>
          </p:cNvSpPr>
          <p:nvPr/>
        </p:nvSpPr>
        <p:spPr bwMode="auto">
          <a:xfrm>
            <a:off x="6477000" y="4648200"/>
            <a:ext cx="914400" cy="152400"/>
          </a:xfrm>
          <a:custGeom>
            <a:avLst/>
            <a:gdLst/>
            <a:ahLst/>
            <a:cxnLst>
              <a:cxn ang="0">
                <a:pos x="48" y="48"/>
              </a:cxn>
              <a:cxn ang="0">
                <a:pos x="96" y="0"/>
              </a:cxn>
              <a:cxn ang="0">
                <a:pos x="96" y="48"/>
              </a:cxn>
              <a:cxn ang="0">
                <a:pos x="144" y="0"/>
              </a:cxn>
              <a:cxn ang="0">
                <a:pos x="144" y="48"/>
              </a:cxn>
              <a:cxn ang="0">
                <a:pos x="192" y="0"/>
              </a:cxn>
              <a:cxn ang="0">
                <a:pos x="192" y="48"/>
              </a:cxn>
              <a:cxn ang="0">
                <a:pos x="240" y="0"/>
              </a:cxn>
              <a:cxn ang="0">
                <a:pos x="288" y="48"/>
              </a:cxn>
              <a:cxn ang="0">
                <a:pos x="288" y="0"/>
              </a:cxn>
              <a:cxn ang="0">
                <a:pos x="336" y="48"/>
              </a:cxn>
              <a:cxn ang="0">
                <a:pos x="576" y="48"/>
              </a:cxn>
              <a:cxn ang="0">
                <a:pos x="576" y="96"/>
              </a:cxn>
              <a:cxn ang="0">
                <a:pos x="336" y="96"/>
              </a:cxn>
              <a:cxn ang="0">
                <a:pos x="288" y="96"/>
              </a:cxn>
              <a:cxn ang="0">
                <a:pos x="240" y="48"/>
              </a:cxn>
              <a:cxn ang="0">
                <a:pos x="240" y="96"/>
              </a:cxn>
              <a:cxn ang="0">
                <a:pos x="192" y="96"/>
              </a:cxn>
              <a:cxn ang="0">
                <a:pos x="144" y="96"/>
              </a:cxn>
              <a:cxn ang="0">
                <a:pos x="144" y="48"/>
              </a:cxn>
              <a:cxn ang="0">
                <a:pos x="96" y="96"/>
              </a:cxn>
              <a:cxn ang="0">
                <a:pos x="48" y="96"/>
              </a:cxn>
              <a:cxn ang="0">
                <a:pos x="0" y="96"/>
              </a:cxn>
              <a:cxn ang="0">
                <a:pos x="0" y="48"/>
              </a:cxn>
              <a:cxn ang="0">
                <a:pos x="48" y="48"/>
              </a:cxn>
            </a:cxnLst>
            <a:rect l="0" t="0" r="r" b="b"/>
            <a:pathLst>
              <a:path w="576" h="96">
                <a:moveTo>
                  <a:pt x="48" y="48"/>
                </a:moveTo>
                <a:lnTo>
                  <a:pt x="96" y="0"/>
                </a:lnTo>
                <a:lnTo>
                  <a:pt x="96" y="48"/>
                </a:lnTo>
                <a:lnTo>
                  <a:pt x="144" y="0"/>
                </a:lnTo>
                <a:lnTo>
                  <a:pt x="144" y="48"/>
                </a:lnTo>
                <a:lnTo>
                  <a:pt x="192" y="0"/>
                </a:lnTo>
                <a:lnTo>
                  <a:pt x="192" y="48"/>
                </a:lnTo>
                <a:lnTo>
                  <a:pt x="240" y="0"/>
                </a:lnTo>
                <a:lnTo>
                  <a:pt x="288" y="48"/>
                </a:lnTo>
                <a:lnTo>
                  <a:pt x="288" y="0"/>
                </a:lnTo>
                <a:lnTo>
                  <a:pt x="336" y="48"/>
                </a:lnTo>
                <a:lnTo>
                  <a:pt x="576" y="48"/>
                </a:lnTo>
                <a:lnTo>
                  <a:pt x="576" y="96"/>
                </a:lnTo>
                <a:lnTo>
                  <a:pt x="336" y="96"/>
                </a:lnTo>
                <a:lnTo>
                  <a:pt x="288" y="96"/>
                </a:lnTo>
                <a:lnTo>
                  <a:pt x="240" y="48"/>
                </a:lnTo>
                <a:lnTo>
                  <a:pt x="240" y="96"/>
                </a:lnTo>
                <a:lnTo>
                  <a:pt x="192" y="96"/>
                </a:lnTo>
                <a:lnTo>
                  <a:pt x="144" y="96"/>
                </a:lnTo>
                <a:lnTo>
                  <a:pt x="144" y="48"/>
                </a:lnTo>
                <a:lnTo>
                  <a:pt x="96" y="96"/>
                </a:lnTo>
                <a:lnTo>
                  <a:pt x="48" y="96"/>
                </a:lnTo>
                <a:lnTo>
                  <a:pt x="0" y="96"/>
                </a:lnTo>
                <a:lnTo>
                  <a:pt x="0" y="48"/>
                </a:lnTo>
                <a:lnTo>
                  <a:pt x="48" y="48"/>
                </a:lnTo>
                <a:close/>
              </a:path>
            </a:pathLst>
          </a:custGeom>
          <a:solidFill>
            <a:srgbClr val="FF0000"/>
          </a:solidFill>
          <a:ln w="9525">
            <a:solidFill>
              <a:schemeClr val="tx1"/>
            </a:solidFill>
            <a:round/>
            <a:headEnd/>
            <a:tailEnd/>
          </a:ln>
          <a:effectLst/>
        </p:spPr>
        <p:txBody>
          <a:bodyPr wrap="none" anchor="ctr"/>
          <a:lstStyle/>
          <a:p>
            <a:endParaRPr lang="fr-FR"/>
          </a:p>
        </p:txBody>
      </p:sp>
      <p:grpSp>
        <p:nvGrpSpPr>
          <p:cNvPr id="168970" name="Group 10"/>
          <p:cNvGrpSpPr>
            <a:grpSpLocks/>
          </p:cNvGrpSpPr>
          <p:nvPr/>
        </p:nvGrpSpPr>
        <p:grpSpPr bwMode="auto">
          <a:xfrm>
            <a:off x="4419600" y="3200400"/>
            <a:ext cx="2819400" cy="228600"/>
            <a:chOff x="2112" y="2976"/>
            <a:chExt cx="1776" cy="144"/>
          </a:xfrm>
        </p:grpSpPr>
        <p:sp>
          <p:nvSpPr>
            <p:cNvPr id="168971" name="Rectangle 11"/>
            <p:cNvSpPr>
              <a:spLocks noChangeArrowheads="1"/>
            </p:cNvSpPr>
            <p:nvPr/>
          </p:nvSpPr>
          <p:spPr bwMode="auto">
            <a:xfrm>
              <a:off x="2112" y="2976"/>
              <a:ext cx="336" cy="144"/>
            </a:xfrm>
            <a:prstGeom prst="rect">
              <a:avLst/>
            </a:prstGeom>
            <a:solidFill>
              <a:srgbClr val="FF0000"/>
            </a:solidFill>
            <a:ln w="9525">
              <a:solidFill>
                <a:schemeClr val="tx1"/>
              </a:solidFill>
              <a:miter lim="800000"/>
              <a:headEnd/>
              <a:tailEnd/>
            </a:ln>
            <a:effectLst/>
          </p:spPr>
          <p:txBody>
            <a:bodyPr wrap="none" anchor="ctr"/>
            <a:lstStyle/>
            <a:p>
              <a:endParaRPr lang="fr-FR"/>
            </a:p>
          </p:txBody>
        </p:sp>
        <p:sp>
          <p:nvSpPr>
            <p:cNvPr id="168972" name="Rectangle 12"/>
            <p:cNvSpPr>
              <a:spLocks noChangeArrowheads="1"/>
            </p:cNvSpPr>
            <p:nvPr/>
          </p:nvSpPr>
          <p:spPr bwMode="auto">
            <a:xfrm>
              <a:off x="3552" y="2976"/>
              <a:ext cx="336" cy="144"/>
            </a:xfrm>
            <a:prstGeom prst="rect">
              <a:avLst/>
            </a:prstGeom>
            <a:solidFill>
              <a:srgbClr val="FF0000"/>
            </a:solidFill>
            <a:ln w="9525">
              <a:solidFill>
                <a:schemeClr val="tx1"/>
              </a:solidFill>
              <a:miter lim="800000"/>
              <a:headEnd/>
              <a:tailEnd/>
            </a:ln>
            <a:effectLst/>
          </p:spPr>
          <p:txBody>
            <a:bodyPr wrap="none" anchor="ctr"/>
            <a:lstStyle/>
            <a:p>
              <a:endParaRPr lang="fr-FR"/>
            </a:p>
          </p:txBody>
        </p:sp>
        <p:sp>
          <p:nvSpPr>
            <p:cNvPr id="168973" name="Rectangle 13"/>
            <p:cNvSpPr>
              <a:spLocks noChangeArrowheads="1"/>
            </p:cNvSpPr>
            <p:nvPr/>
          </p:nvSpPr>
          <p:spPr bwMode="auto">
            <a:xfrm>
              <a:off x="2448" y="2976"/>
              <a:ext cx="1104" cy="144"/>
            </a:xfrm>
            <a:prstGeom prst="rect">
              <a:avLst/>
            </a:prstGeom>
            <a:solidFill>
              <a:schemeClr val="accent2"/>
            </a:solidFill>
            <a:ln w="9525">
              <a:solidFill>
                <a:schemeClr val="tx1"/>
              </a:solidFill>
              <a:prstDash val="dash"/>
              <a:miter lim="800000"/>
              <a:headEnd/>
              <a:tailEnd/>
            </a:ln>
            <a:effectLst/>
          </p:spPr>
          <p:txBody>
            <a:bodyPr wrap="none" anchor="ctr"/>
            <a:lstStyle/>
            <a:p>
              <a:endParaRPr lang="fr-FR"/>
            </a:p>
          </p:txBody>
        </p:sp>
      </p:grpSp>
      <p:sp>
        <p:nvSpPr>
          <p:cNvPr id="168975" name="Text Box 15"/>
          <p:cNvSpPr txBox="1">
            <a:spLocks noChangeArrowheads="1"/>
          </p:cNvSpPr>
          <p:nvPr/>
        </p:nvSpPr>
        <p:spPr bwMode="auto">
          <a:xfrm>
            <a:off x="1905000" y="533400"/>
            <a:ext cx="5486400" cy="579438"/>
          </a:xfrm>
          <a:prstGeom prst="rect">
            <a:avLst/>
          </a:prstGeom>
          <a:noFill/>
          <a:ln w="9525">
            <a:noFill/>
            <a:miter lim="800000"/>
            <a:headEnd/>
            <a:tailEnd/>
          </a:ln>
          <a:effectLst/>
        </p:spPr>
        <p:txBody>
          <a:bodyPr>
            <a:spAutoFit/>
          </a:bodyPr>
          <a:lstStyle/>
          <a:p>
            <a:r>
              <a:rPr lang="fr-FR" sz="3200" b="1">
                <a:solidFill>
                  <a:schemeClr val="bg1"/>
                </a:solidFill>
              </a:rPr>
              <a:t>LES TRAITEMENTS</a:t>
            </a:r>
          </a:p>
        </p:txBody>
      </p:sp>
      <p:sp>
        <p:nvSpPr>
          <p:cNvPr id="168976" name="Text Box 16"/>
          <p:cNvSpPr txBox="1">
            <a:spLocks noChangeArrowheads="1"/>
          </p:cNvSpPr>
          <p:nvPr/>
        </p:nvSpPr>
        <p:spPr bwMode="auto">
          <a:xfrm>
            <a:off x="5867400" y="5029200"/>
            <a:ext cx="3127375" cy="1563688"/>
          </a:xfrm>
          <a:prstGeom prst="rect">
            <a:avLst/>
          </a:prstGeom>
          <a:noFill/>
          <a:ln w="9525">
            <a:solidFill>
              <a:srgbClr val="FF00FF"/>
            </a:solidFill>
            <a:miter lim="800000"/>
            <a:headEnd/>
            <a:tailEnd/>
          </a:ln>
          <a:effectLst/>
        </p:spPr>
        <p:txBody>
          <a:bodyPr wrap="none">
            <a:spAutoFit/>
          </a:bodyPr>
          <a:lstStyle/>
          <a:p>
            <a:r>
              <a:rPr lang="fr-FR" sz="3200" b="1">
                <a:solidFill>
                  <a:srgbClr val="FFCC00"/>
                </a:solidFill>
              </a:rPr>
              <a:t>Chirurgie</a:t>
            </a:r>
          </a:p>
          <a:p>
            <a:r>
              <a:rPr lang="fr-FR" sz="3200" b="1">
                <a:solidFill>
                  <a:srgbClr val="FFCC00"/>
                </a:solidFill>
              </a:rPr>
              <a:t>Radiologie </a:t>
            </a:r>
          </a:p>
          <a:p>
            <a:r>
              <a:rPr lang="fr-FR" sz="3200" b="1">
                <a:solidFill>
                  <a:srgbClr val="FFCC00"/>
                </a:solidFill>
              </a:rPr>
              <a:t>interventionnelle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8976"/>
                                        </p:tgtEl>
                                        <p:attrNameLst>
                                          <p:attrName>style.visibility</p:attrName>
                                        </p:attrNameLst>
                                      </p:cBhvr>
                                      <p:to>
                                        <p:strVal val="visible"/>
                                      </p:to>
                                    </p:set>
                                    <p:anim calcmode="lin" valueType="num">
                                      <p:cBhvr>
                                        <p:cTn id="7" dur="500" fill="hold"/>
                                        <p:tgtEl>
                                          <p:spTgt spid="168976"/>
                                        </p:tgtEl>
                                        <p:attrNameLst>
                                          <p:attrName>ppt_w</p:attrName>
                                        </p:attrNameLst>
                                      </p:cBhvr>
                                      <p:tavLst>
                                        <p:tav tm="0">
                                          <p:val>
                                            <p:fltVal val="0"/>
                                          </p:val>
                                        </p:tav>
                                        <p:tav tm="100000">
                                          <p:val>
                                            <p:strVal val="#ppt_w"/>
                                          </p:val>
                                        </p:tav>
                                      </p:tavLst>
                                    </p:anim>
                                    <p:anim calcmode="lin" valueType="num">
                                      <p:cBhvr>
                                        <p:cTn id="8" dur="500" fill="hold"/>
                                        <p:tgtEl>
                                          <p:spTgt spid="1689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76" grpId="0" animBg="1"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AutoShape 3"/>
          <p:cNvSpPr>
            <a:spLocks noChangeArrowheads="1"/>
          </p:cNvSpPr>
          <p:nvPr/>
        </p:nvSpPr>
        <p:spPr bwMode="auto">
          <a:xfrm>
            <a:off x="228600" y="1066800"/>
            <a:ext cx="2225675" cy="114300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b="1">
                <a:solidFill>
                  <a:schemeClr val="bg1"/>
                </a:solidFill>
              </a:rPr>
              <a:t>Veineuses</a:t>
            </a:r>
          </a:p>
          <a:p>
            <a:pPr algn="ctr"/>
            <a:r>
              <a:rPr lang="fr-FR" b="1" u="sng">
                <a:solidFill>
                  <a:schemeClr val="bg1"/>
                </a:solidFill>
              </a:rPr>
              <a:t>Capillaires</a:t>
            </a:r>
            <a:endParaRPr lang="fr-FR" u="sng"/>
          </a:p>
        </p:txBody>
      </p:sp>
      <p:sp>
        <p:nvSpPr>
          <p:cNvPr id="169988" name="Rectangle 4"/>
          <p:cNvSpPr>
            <a:spLocks noChangeArrowheads="1"/>
          </p:cNvSpPr>
          <p:nvPr/>
        </p:nvSpPr>
        <p:spPr bwMode="auto">
          <a:xfrm>
            <a:off x="0" y="2362200"/>
            <a:ext cx="7924800" cy="2528888"/>
          </a:xfrm>
          <a:prstGeom prst="rect">
            <a:avLst/>
          </a:prstGeom>
          <a:noFill/>
          <a:ln w="9525">
            <a:noFill/>
            <a:miter lim="800000"/>
            <a:headEnd/>
            <a:tailEnd/>
          </a:ln>
          <a:effectLst/>
        </p:spPr>
        <p:txBody>
          <a:bodyPr lIns="0">
            <a:spAutoFit/>
          </a:bodyPr>
          <a:lstStyle/>
          <a:p>
            <a:pPr marL="762000" lvl="4"/>
            <a:r>
              <a:rPr lang="fr-FR" sz="3200" b="1">
                <a:solidFill>
                  <a:schemeClr val="bg1"/>
                </a:solidFill>
              </a:rPr>
              <a:t>Méga capillaires veineux simples</a:t>
            </a:r>
          </a:p>
          <a:p>
            <a:pPr marL="762000" lvl="4"/>
            <a:endParaRPr lang="fr-FR" sz="3200" b="1">
              <a:solidFill>
                <a:schemeClr val="bg1"/>
              </a:solidFill>
            </a:endParaRPr>
          </a:p>
          <a:p>
            <a:pPr marL="762000" lvl="4"/>
            <a:r>
              <a:rPr lang="fr-FR" sz="3200" b="1">
                <a:solidFill>
                  <a:schemeClr val="bg1"/>
                </a:solidFill>
              </a:rPr>
              <a:t>Méga capillaires veineux nodulaires</a:t>
            </a:r>
          </a:p>
          <a:p>
            <a:pPr marL="762000" lvl="4"/>
            <a:endParaRPr lang="fr-FR" sz="3200" b="1">
              <a:solidFill>
                <a:schemeClr val="bg1"/>
              </a:solidFill>
            </a:endParaRPr>
          </a:p>
          <a:p>
            <a:pPr marL="762000" lvl="4"/>
            <a:r>
              <a:rPr lang="fr-FR" sz="3200" b="1">
                <a:solidFill>
                  <a:schemeClr val="bg1"/>
                </a:solidFill>
              </a:rPr>
              <a:t>Méga capillaires veineux caverneux</a:t>
            </a:r>
          </a:p>
        </p:txBody>
      </p:sp>
      <p:sp>
        <p:nvSpPr>
          <p:cNvPr id="169989" name="Freeform 5"/>
          <p:cNvSpPr>
            <a:spLocks/>
          </p:cNvSpPr>
          <p:nvPr/>
        </p:nvSpPr>
        <p:spPr bwMode="auto">
          <a:xfrm>
            <a:off x="6248400" y="2286000"/>
            <a:ext cx="2743200" cy="1231900"/>
          </a:xfrm>
          <a:custGeom>
            <a:avLst/>
            <a:gdLst/>
            <a:ahLst/>
            <a:cxnLst>
              <a:cxn ang="0">
                <a:pos x="632" y="232"/>
              </a:cxn>
              <a:cxn ang="0">
                <a:pos x="1064" y="136"/>
              </a:cxn>
              <a:cxn ang="0">
                <a:pos x="1448" y="232"/>
              </a:cxn>
              <a:cxn ang="0">
                <a:pos x="1880" y="88"/>
              </a:cxn>
              <a:cxn ang="0">
                <a:pos x="2456" y="280"/>
              </a:cxn>
              <a:cxn ang="0">
                <a:pos x="3128" y="40"/>
              </a:cxn>
              <a:cxn ang="0">
                <a:pos x="4088" y="40"/>
              </a:cxn>
              <a:cxn ang="0">
                <a:pos x="3992" y="280"/>
              </a:cxn>
              <a:cxn ang="0">
                <a:pos x="3320" y="424"/>
              </a:cxn>
              <a:cxn ang="0">
                <a:pos x="2792" y="424"/>
              </a:cxn>
              <a:cxn ang="0">
                <a:pos x="2072" y="616"/>
              </a:cxn>
              <a:cxn ang="0">
                <a:pos x="1400" y="472"/>
              </a:cxn>
              <a:cxn ang="0">
                <a:pos x="728" y="520"/>
              </a:cxn>
              <a:cxn ang="0">
                <a:pos x="8" y="472"/>
              </a:cxn>
              <a:cxn ang="0">
                <a:pos x="680" y="232"/>
              </a:cxn>
            </a:cxnLst>
            <a:rect l="0" t="0" r="r" b="b"/>
            <a:pathLst>
              <a:path w="4232" h="624">
                <a:moveTo>
                  <a:pt x="632" y="232"/>
                </a:moveTo>
                <a:cubicBezTo>
                  <a:pt x="780" y="184"/>
                  <a:pt x="928" y="136"/>
                  <a:pt x="1064" y="136"/>
                </a:cubicBezTo>
                <a:cubicBezTo>
                  <a:pt x="1200" y="136"/>
                  <a:pt x="1312" y="240"/>
                  <a:pt x="1448" y="232"/>
                </a:cubicBezTo>
                <a:cubicBezTo>
                  <a:pt x="1584" y="224"/>
                  <a:pt x="1712" y="80"/>
                  <a:pt x="1880" y="88"/>
                </a:cubicBezTo>
                <a:cubicBezTo>
                  <a:pt x="2048" y="96"/>
                  <a:pt x="2248" y="288"/>
                  <a:pt x="2456" y="280"/>
                </a:cubicBezTo>
                <a:cubicBezTo>
                  <a:pt x="2664" y="272"/>
                  <a:pt x="2856" y="80"/>
                  <a:pt x="3128" y="40"/>
                </a:cubicBezTo>
                <a:cubicBezTo>
                  <a:pt x="3400" y="0"/>
                  <a:pt x="3944" y="0"/>
                  <a:pt x="4088" y="40"/>
                </a:cubicBezTo>
                <a:cubicBezTo>
                  <a:pt x="4232" y="80"/>
                  <a:pt x="4120" y="216"/>
                  <a:pt x="3992" y="280"/>
                </a:cubicBezTo>
                <a:cubicBezTo>
                  <a:pt x="3864" y="344"/>
                  <a:pt x="3520" y="400"/>
                  <a:pt x="3320" y="424"/>
                </a:cubicBezTo>
                <a:cubicBezTo>
                  <a:pt x="3120" y="448"/>
                  <a:pt x="3000" y="392"/>
                  <a:pt x="2792" y="424"/>
                </a:cubicBezTo>
                <a:cubicBezTo>
                  <a:pt x="2584" y="456"/>
                  <a:pt x="2304" y="608"/>
                  <a:pt x="2072" y="616"/>
                </a:cubicBezTo>
                <a:cubicBezTo>
                  <a:pt x="1840" y="624"/>
                  <a:pt x="1624" y="488"/>
                  <a:pt x="1400" y="472"/>
                </a:cubicBezTo>
                <a:cubicBezTo>
                  <a:pt x="1176" y="456"/>
                  <a:pt x="960" y="520"/>
                  <a:pt x="728" y="520"/>
                </a:cubicBezTo>
                <a:cubicBezTo>
                  <a:pt x="496" y="520"/>
                  <a:pt x="16" y="520"/>
                  <a:pt x="8" y="472"/>
                </a:cubicBezTo>
                <a:cubicBezTo>
                  <a:pt x="0" y="424"/>
                  <a:pt x="340" y="328"/>
                  <a:pt x="680" y="232"/>
                </a:cubicBezTo>
              </a:path>
            </a:pathLst>
          </a:custGeom>
          <a:solidFill>
            <a:srgbClr val="000099"/>
          </a:solidFill>
          <a:ln w="9525">
            <a:solidFill>
              <a:schemeClr val="bg1"/>
            </a:solidFill>
            <a:round/>
            <a:headEnd/>
            <a:tailEnd/>
          </a:ln>
          <a:effectLst/>
        </p:spPr>
        <p:txBody>
          <a:bodyPr wrap="none" anchor="ctr"/>
          <a:lstStyle/>
          <a:p>
            <a:endParaRPr lang="fr-FR"/>
          </a:p>
        </p:txBody>
      </p:sp>
      <p:sp>
        <p:nvSpPr>
          <p:cNvPr id="169990" name="Freeform 6"/>
          <p:cNvSpPr>
            <a:spLocks/>
          </p:cNvSpPr>
          <p:nvPr/>
        </p:nvSpPr>
        <p:spPr bwMode="auto">
          <a:xfrm>
            <a:off x="6248400" y="3492500"/>
            <a:ext cx="2743200" cy="1231900"/>
          </a:xfrm>
          <a:custGeom>
            <a:avLst/>
            <a:gdLst/>
            <a:ahLst/>
            <a:cxnLst>
              <a:cxn ang="0">
                <a:pos x="632" y="232"/>
              </a:cxn>
              <a:cxn ang="0">
                <a:pos x="1064" y="136"/>
              </a:cxn>
              <a:cxn ang="0">
                <a:pos x="1448" y="232"/>
              </a:cxn>
              <a:cxn ang="0">
                <a:pos x="1880" y="88"/>
              </a:cxn>
              <a:cxn ang="0">
                <a:pos x="2456" y="280"/>
              </a:cxn>
              <a:cxn ang="0">
                <a:pos x="3128" y="40"/>
              </a:cxn>
              <a:cxn ang="0">
                <a:pos x="4088" y="40"/>
              </a:cxn>
              <a:cxn ang="0">
                <a:pos x="3992" y="280"/>
              </a:cxn>
              <a:cxn ang="0">
                <a:pos x="3320" y="424"/>
              </a:cxn>
              <a:cxn ang="0">
                <a:pos x="2792" y="424"/>
              </a:cxn>
              <a:cxn ang="0">
                <a:pos x="2072" y="616"/>
              </a:cxn>
              <a:cxn ang="0">
                <a:pos x="1400" y="472"/>
              </a:cxn>
              <a:cxn ang="0">
                <a:pos x="728" y="520"/>
              </a:cxn>
              <a:cxn ang="0">
                <a:pos x="8" y="472"/>
              </a:cxn>
              <a:cxn ang="0">
                <a:pos x="680" y="232"/>
              </a:cxn>
            </a:cxnLst>
            <a:rect l="0" t="0" r="r" b="b"/>
            <a:pathLst>
              <a:path w="4232" h="624">
                <a:moveTo>
                  <a:pt x="632" y="232"/>
                </a:moveTo>
                <a:cubicBezTo>
                  <a:pt x="780" y="184"/>
                  <a:pt x="928" y="136"/>
                  <a:pt x="1064" y="136"/>
                </a:cubicBezTo>
                <a:cubicBezTo>
                  <a:pt x="1200" y="136"/>
                  <a:pt x="1312" y="240"/>
                  <a:pt x="1448" y="232"/>
                </a:cubicBezTo>
                <a:cubicBezTo>
                  <a:pt x="1584" y="224"/>
                  <a:pt x="1712" y="80"/>
                  <a:pt x="1880" y="88"/>
                </a:cubicBezTo>
                <a:cubicBezTo>
                  <a:pt x="2048" y="96"/>
                  <a:pt x="2248" y="288"/>
                  <a:pt x="2456" y="280"/>
                </a:cubicBezTo>
                <a:cubicBezTo>
                  <a:pt x="2664" y="272"/>
                  <a:pt x="2856" y="80"/>
                  <a:pt x="3128" y="40"/>
                </a:cubicBezTo>
                <a:cubicBezTo>
                  <a:pt x="3400" y="0"/>
                  <a:pt x="3944" y="0"/>
                  <a:pt x="4088" y="40"/>
                </a:cubicBezTo>
                <a:cubicBezTo>
                  <a:pt x="4232" y="80"/>
                  <a:pt x="4120" y="216"/>
                  <a:pt x="3992" y="280"/>
                </a:cubicBezTo>
                <a:cubicBezTo>
                  <a:pt x="3864" y="344"/>
                  <a:pt x="3520" y="400"/>
                  <a:pt x="3320" y="424"/>
                </a:cubicBezTo>
                <a:cubicBezTo>
                  <a:pt x="3120" y="448"/>
                  <a:pt x="3000" y="392"/>
                  <a:pt x="2792" y="424"/>
                </a:cubicBezTo>
                <a:cubicBezTo>
                  <a:pt x="2584" y="456"/>
                  <a:pt x="2304" y="608"/>
                  <a:pt x="2072" y="616"/>
                </a:cubicBezTo>
                <a:cubicBezTo>
                  <a:pt x="1840" y="624"/>
                  <a:pt x="1624" y="488"/>
                  <a:pt x="1400" y="472"/>
                </a:cubicBezTo>
                <a:cubicBezTo>
                  <a:pt x="1176" y="456"/>
                  <a:pt x="960" y="520"/>
                  <a:pt x="728" y="520"/>
                </a:cubicBezTo>
                <a:cubicBezTo>
                  <a:pt x="496" y="520"/>
                  <a:pt x="16" y="520"/>
                  <a:pt x="8" y="472"/>
                </a:cubicBezTo>
                <a:cubicBezTo>
                  <a:pt x="0" y="424"/>
                  <a:pt x="340" y="328"/>
                  <a:pt x="680" y="232"/>
                </a:cubicBezTo>
              </a:path>
            </a:pathLst>
          </a:custGeom>
          <a:solidFill>
            <a:srgbClr val="000099"/>
          </a:solidFill>
          <a:ln w="9525">
            <a:solidFill>
              <a:schemeClr val="bg1"/>
            </a:solidFill>
            <a:round/>
            <a:headEnd/>
            <a:tailEnd/>
          </a:ln>
          <a:effectLst/>
        </p:spPr>
        <p:txBody>
          <a:bodyPr wrap="none" anchor="ctr"/>
          <a:lstStyle/>
          <a:p>
            <a:endParaRPr lang="fr-FR"/>
          </a:p>
        </p:txBody>
      </p:sp>
      <p:sp>
        <p:nvSpPr>
          <p:cNvPr id="169991" name="Oval 7" descr="Sphères"/>
          <p:cNvSpPr>
            <a:spLocks noChangeArrowheads="1"/>
          </p:cNvSpPr>
          <p:nvPr/>
        </p:nvSpPr>
        <p:spPr bwMode="auto">
          <a:xfrm>
            <a:off x="6705600" y="3810000"/>
            <a:ext cx="457200" cy="304800"/>
          </a:xfrm>
          <a:prstGeom prst="ellipse">
            <a:avLst/>
          </a:prstGeom>
          <a:pattFill prst="sphere">
            <a:fgClr>
              <a:srgbClr val="000099"/>
            </a:fgClr>
            <a:bgClr>
              <a:schemeClr val="bg1"/>
            </a:bgClr>
          </a:pattFill>
          <a:ln w="9525">
            <a:solidFill>
              <a:schemeClr val="tx1"/>
            </a:solidFill>
            <a:round/>
            <a:headEnd/>
            <a:tailEnd/>
          </a:ln>
          <a:effectLst/>
        </p:spPr>
        <p:txBody>
          <a:bodyPr wrap="none" anchor="ctr"/>
          <a:lstStyle/>
          <a:p>
            <a:endParaRPr lang="fr-FR"/>
          </a:p>
        </p:txBody>
      </p:sp>
      <p:sp>
        <p:nvSpPr>
          <p:cNvPr id="169992" name="Oval 8" descr="Sphères"/>
          <p:cNvSpPr>
            <a:spLocks noChangeArrowheads="1"/>
          </p:cNvSpPr>
          <p:nvPr/>
        </p:nvSpPr>
        <p:spPr bwMode="auto">
          <a:xfrm>
            <a:off x="7315200" y="4343400"/>
            <a:ext cx="457200" cy="304800"/>
          </a:xfrm>
          <a:prstGeom prst="ellipse">
            <a:avLst/>
          </a:prstGeom>
          <a:pattFill prst="sphere">
            <a:fgClr>
              <a:srgbClr val="000099"/>
            </a:fgClr>
            <a:bgClr>
              <a:schemeClr val="bg1"/>
            </a:bgClr>
          </a:pattFill>
          <a:ln w="9525">
            <a:solidFill>
              <a:schemeClr val="tx1"/>
            </a:solidFill>
            <a:round/>
            <a:headEnd/>
            <a:tailEnd/>
          </a:ln>
          <a:effectLst/>
        </p:spPr>
        <p:txBody>
          <a:bodyPr wrap="none" anchor="ctr"/>
          <a:lstStyle/>
          <a:p>
            <a:endParaRPr lang="fr-FR"/>
          </a:p>
        </p:txBody>
      </p:sp>
      <p:sp>
        <p:nvSpPr>
          <p:cNvPr id="169993" name="Freeform 9" descr="Écossais"/>
          <p:cNvSpPr>
            <a:spLocks/>
          </p:cNvSpPr>
          <p:nvPr/>
        </p:nvSpPr>
        <p:spPr bwMode="auto">
          <a:xfrm>
            <a:off x="6172200" y="4559300"/>
            <a:ext cx="2743200" cy="1231900"/>
          </a:xfrm>
          <a:custGeom>
            <a:avLst/>
            <a:gdLst/>
            <a:ahLst/>
            <a:cxnLst>
              <a:cxn ang="0">
                <a:pos x="632" y="232"/>
              </a:cxn>
              <a:cxn ang="0">
                <a:pos x="1064" y="136"/>
              </a:cxn>
              <a:cxn ang="0">
                <a:pos x="1448" y="232"/>
              </a:cxn>
              <a:cxn ang="0">
                <a:pos x="1880" y="88"/>
              </a:cxn>
              <a:cxn ang="0">
                <a:pos x="2456" y="280"/>
              </a:cxn>
              <a:cxn ang="0">
                <a:pos x="3128" y="40"/>
              </a:cxn>
              <a:cxn ang="0">
                <a:pos x="4088" y="40"/>
              </a:cxn>
              <a:cxn ang="0">
                <a:pos x="3992" y="280"/>
              </a:cxn>
              <a:cxn ang="0">
                <a:pos x="3320" y="424"/>
              </a:cxn>
              <a:cxn ang="0">
                <a:pos x="2792" y="424"/>
              </a:cxn>
              <a:cxn ang="0">
                <a:pos x="2072" y="616"/>
              </a:cxn>
              <a:cxn ang="0">
                <a:pos x="1400" y="472"/>
              </a:cxn>
              <a:cxn ang="0">
                <a:pos x="728" y="520"/>
              </a:cxn>
              <a:cxn ang="0">
                <a:pos x="8" y="472"/>
              </a:cxn>
              <a:cxn ang="0">
                <a:pos x="680" y="232"/>
              </a:cxn>
            </a:cxnLst>
            <a:rect l="0" t="0" r="r" b="b"/>
            <a:pathLst>
              <a:path w="4232" h="624">
                <a:moveTo>
                  <a:pt x="632" y="232"/>
                </a:moveTo>
                <a:cubicBezTo>
                  <a:pt x="780" y="184"/>
                  <a:pt x="928" y="136"/>
                  <a:pt x="1064" y="136"/>
                </a:cubicBezTo>
                <a:cubicBezTo>
                  <a:pt x="1200" y="136"/>
                  <a:pt x="1312" y="240"/>
                  <a:pt x="1448" y="232"/>
                </a:cubicBezTo>
                <a:cubicBezTo>
                  <a:pt x="1584" y="224"/>
                  <a:pt x="1712" y="80"/>
                  <a:pt x="1880" y="88"/>
                </a:cubicBezTo>
                <a:cubicBezTo>
                  <a:pt x="2048" y="96"/>
                  <a:pt x="2248" y="288"/>
                  <a:pt x="2456" y="280"/>
                </a:cubicBezTo>
                <a:cubicBezTo>
                  <a:pt x="2664" y="272"/>
                  <a:pt x="2856" y="80"/>
                  <a:pt x="3128" y="40"/>
                </a:cubicBezTo>
                <a:cubicBezTo>
                  <a:pt x="3400" y="0"/>
                  <a:pt x="3944" y="0"/>
                  <a:pt x="4088" y="40"/>
                </a:cubicBezTo>
                <a:cubicBezTo>
                  <a:pt x="4232" y="80"/>
                  <a:pt x="4120" y="216"/>
                  <a:pt x="3992" y="280"/>
                </a:cubicBezTo>
                <a:cubicBezTo>
                  <a:pt x="3864" y="344"/>
                  <a:pt x="3520" y="400"/>
                  <a:pt x="3320" y="424"/>
                </a:cubicBezTo>
                <a:cubicBezTo>
                  <a:pt x="3120" y="448"/>
                  <a:pt x="3000" y="392"/>
                  <a:pt x="2792" y="424"/>
                </a:cubicBezTo>
                <a:cubicBezTo>
                  <a:pt x="2584" y="456"/>
                  <a:pt x="2304" y="608"/>
                  <a:pt x="2072" y="616"/>
                </a:cubicBezTo>
                <a:cubicBezTo>
                  <a:pt x="1840" y="624"/>
                  <a:pt x="1624" y="488"/>
                  <a:pt x="1400" y="472"/>
                </a:cubicBezTo>
                <a:cubicBezTo>
                  <a:pt x="1176" y="456"/>
                  <a:pt x="960" y="520"/>
                  <a:pt x="728" y="520"/>
                </a:cubicBezTo>
                <a:cubicBezTo>
                  <a:pt x="496" y="520"/>
                  <a:pt x="16" y="520"/>
                  <a:pt x="8" y="472"/>
                </a:cubicBezTo>
                <a:cubicBezTo>
                  <a:pt x="0" y="424"/>
                  <a:pt x="340" y="328"/>
                  <a:pt x="680" y="232"/>
                </a:cubicBezTo>
              </a:path>
            </a:pathLst>
          </a:custGeom>
          <a:pattFill prst="plaid">
            <a:fgClr>
              <a:srgbClr val="000099"/>
            </a:fgClr>
            <a:bgClr>
              <a:srgbClr val="FFFFFF"/>
            </a:bgClr>
          </a:pattFill>
          <a:ln w="9525">
            <a:solidFill>
              <a:schemeClr val="bg1"/>
            </a:solidFill>
            <a:round/>
            <a:headEnd/>
            <a:tailEnd/>
          </a:ln>
          <a:effectLst/>
        </p:spPr>
        <p:txBody>
          <a:bodyPr wrap="none" anchor="ctr"/>
          <a:lstStyle/>
          <a:p>
            <a:endParaRPr lang="fr-FR"/>
          </a:p>
        </p:txBody>
      </p:sp>
      <p:sp>
        <p:nvSpPr>
          <p:cNvPr id="169994" name="Text Box 10"/>
          <p:cNvSpPr txBox="1">
            <a:spLocks noChangeArrowheads="1"/>
          </p:cNvSpPr>
          <p:nvPr/>
        </p:nvSpPr>
        <p:spPr bwMode="auto">
          <a:xfrm>
            <a:off x="1905000" y="533400"/>
            <a:ext cx="5486400" cy="579438"/>
          </a:xfrm>
          <a:prstGeom prst="rect">
            <a:avLst/>
          </a:prstGeom>
          <a:noFill/>
          <a:ln w="9525">
            <a:noFill/>
            <a:miter lim="800000"/>
            <a:headEnd/>
            <a:tailEnd/>
          </a:ln>
          <a:effectLst/>
        </p:spPr>
        <p:txBody>
          <a:bodyPr>
            <a:spAutoFit/>
          </a:bodyPr>
          <a:lstStyle/>
          <a:p>
            <a:r>
              <a:rPr lang="fr-FR" sz="3200" b="1">
                <a:solidFill>
                  <a:schemeClr val="bg1"/>
                </a:solidFill>
              </a:rPr>
              <a:t>LES TRAITEMENTS</a:t>
            </a:r>
          </a:p>
        </p:txBody>
      </p:sp>
      <p:sp>
        <p:nvSpPr>
          <p:cNvPr id="169995" name="Text Box 11"/>
          <p:cNvSpPr txBox="1">
            <a:spLocks noChangeArrowheads="1"/>
          </p:cNvSpPr>
          <p:nvPr/>
        </p:nvSpPr>
        <p:spPr bwMode="auto">
          <a:xfrm>
            <a:off x="3048000" y="4800600"/>
            <a:ext cx="2622550" cy="1930400"/>
          </a:xfrm>
          <a:prstGeom prst="rect">
            <a:avLst/>
          </a:prstGeom>
          <a:noFill/>
          <a:ln w="9525">
            <a:solidFill>
              <a:srgbClr val="FF00FF"/>
            </a:solidFill>
            <a:miter lim="800000"/>
            <a:headEnd/>
            <a:tailEnd/>
          </a:ln>
          <a:effectLst/>
        </p:spPr>
        <p:txBody>
          <a:bodyPr wrap="none">
            <a:spAutoFit/>
          </a:bodyPr>
          <a:lstStyle/>
          <a:p>
            <a:r>
              <a:rPr lang="fr-FR" sz="4000" b="1">
                <a:solidFill>
                  <a:srgbClr val="FFCC00"/>
                </a:solidFill>
              </a:rPr>
              <a:t>Contention</a:t>
            </a:r>
          </a:p>
          <a:p>
            <a:r>
              <a:rPr lang="fr-FR" sz="4000" b="1">
                <a:solidFill>
                  <a:srgbClr val="FFCC00"/>
                </a:solidFill>
              </a:rPr>
              <a:t>Chirurgie</a:t>
            </a:r>
          </a:p>
          <a:p>
            <a:r>
              <a:rPr lang="fr-FR" sz="4000" b="1">
                <a:solidFill>
                  <a:srgbClr val="FFCC00"/>
                </a:solidFill>
              </a:rPr>
              <a:t>Sclérose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9995"/>
                                        </p:tgtEl>
                                        <p:attrNameLst>
                                          <p:attrName>style.visibility</p:attrName>
                                        </p:attrNameLst>
                                      </p:cBhvr>
                                      <p:to>
                                        <p:strVal val="visible"/>
                                      </p:to>
                                    </p:set>
                                    <p:anim calcmode="lin" valueType="num">
                                      <p:cBhvr>
                                        <p:cTn id="7" dur="500" fill="hold"/>
                                        <p:tgtEl>
                                          <p:spTgt spid="169995"/>
                                        </p:tgtEl>
                                        <p:attrNameLst>
                                          <p:attrName>ppt_w</p:attrName>
                                        </p:attrNameLst>
                                      </p:cBhvr>
                                      <p:tavLst>
                                        <p:tav tm="0">
                                          <p:val>
                                            <p:fltVal val="0"/>
                                          </p:val>
                                        </p:tav>
                                        <p:tav tm="100000">
                                          <p:val>
                                            <p:strVal val="#ppt_w"/>
                                          </p:val>
                                        </p:tav>
                                      </p:tavLst>
                                    </p:anim>
                                    <p:anim calcmode="lin" valueType="num">
                                      <p:cBhvr>
                                        <p:cTn id="8" dur="500" fill="hold"/>
                                        <p:tgtEl>
                                          <p:spTgt spid="1699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95" grpId="0" animBg="1"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AutoShape 3"/>
          <p:cNvSpPr>
            <a:spLocks noChangeArrowheads="1"/>
          </p:cNvSpPr>
          <p:nvPr/>
        </p:nvSpPr>
        <p:spPr bwMode="auto">
          <a:xfrm>
            <a:off x="228600" y="1676400"/>
            <a:ext cx="2225675" cy="114300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b="1">
                <a:solidFill>
                  <a:schemeClr val="bg1"/>
                </a:solidFill>
              </a:rPr>
              <a:t>Veineuses</a:t>
            </a:r>
          </a:p>
          <a:p>
            <a:pPr algn="ctr"/>
            <a:r>
              <a:rPr lang="fr-FR" b="1" u="sng">
                <a:solidFill>
                  <a:schemeClr val="bg1"/>
                </a:solidFill>
              </a:rPr>
              <a:t>Tronculaires</a:t>
            </a:r>
            <a:endParaRPr lang="fr-FR" u="sng"/>
          </a:p>
        </p:txBody>
      </p:sp>
      <p:sp>
        <p:nvSpPr>
          <p:cNvPr id="171012" name="Rectangle 4"/>
          <p:cNvSpPr>
            <a:spLocks noChangeArrowheads="1"/>
          </p:cNvSpPr>
          <p:nvPr/>
        </p:nvSpPr>
        <p:spPr bwMode="auto">
          <a:xfrm>
            <a:off x="76200" y="2820988"/>
            <a:ext cx="7924800" cy="3503612"/>
          </a:xfrm>
          <a:prstGeom prst="rect">
            <a:avLst/>
          </a:prstGeom>
          <a:noFill/>
          <a:ln w="9525">
            <a:noFill/>
            <a:miter lim="800000"/>
            <a:headEnd/>
            <a:tailEnd/>
          </a:ln>
          <a:effectLst/>
        </p:spPr>
        <p:txBody>
          <a:bodyPr lIns="0">
            <a:spAutoFit/>
          </a:bodyPr>
          <a:lstStyle/>
          <a:p>
            <a:pPr marL="762000" lvl="4"/>
            <a:r>
              <a:rPr lang="fr-FR" sz="3200" b="1">
                <a:solidFill>
                  <a:schemeClr val="bg1"/>
                </a:solidFill>
              </a:rPr>
              <a:t>Hypoplasie</a:t>
            </a:r>
          </a:p>
          <a:p>
            <a:pPr marL="762000" lvl="4"/>
            <a:endParaRPr lang="fr-FR" sz="3200" b="1">
              <a:solidFill>
                <a:schemeClr val="bg1"/>
              </a:solidFill>
            </a:endParaRPr>
          </a:p>
          <a:p>
            <a:pPr marL="762000" lvl="4"/>
            <a:r>
              <a:rPr lang="fr-FR" sz="3200" b="1">
                <a:solidFill>
                  <a:schemeClr val="bg1"/>
                </a:solidFill>
              </a:rPr>
              <a:t>Aplasie</a:t>
            </a:r>
          </a:p>
          <a:p>
            <a:pPr marL="762000" lvl="4"/>
            <a:endParaRPr lang="fr-FR" sz="3200" b="1">
              <a:solidFill>
                <a:schemeClr val="bg1"/>
              </a:solidFill>
            </a:endParaRPr>
          </a:p>
          <a:p>
            <a:pPr marL="762000" lvl="4"/>
            <a:r>
              <a:rPr lang="fr-FR" sz="3200" b="1">
                <a:solidFill>
                  <a:schemeClr val="bg1"/>
                </a:solidFill>
              </a:rPr>
              <a:t>Varices congénitales</a:t>
            </a:r>
          </a:p>
          <a:p>
            <a:pPr marL="762000" lvl="4"/>
            <a:endParaRPr lang="fr-FR" sz="3200" b="1">
              <a:solidFill>
                <a:schemeClr val="bg1"/>
              </a:solidFill>
            </a:endParaRPr>
          </a:p>
          <a:p>
            <a:pPr marL="762000" lvl="4"/>
            <a:r>
              <a:rPr lang="fr-FR" sz="3200" b="1">
                <a:solidFill>
                  <a:schemeClr val="bg1"/>
                </a:solidFill>
              </a:rPr>
              <a:t>Avalvulation. </a:t>
            </a:r>
          </a:p>
        </p:txBody>
      </p:sp>
      <p:sp>
        <p:nvSpPr>
          <p:cNvPr id="171013" name="Freeform 5"/>
          <p:cNvSpPr>
            <a:spLocks/>
          </p:cNvSpPr>
          <p:nvPr/>
        </p:nvSpPr>
        <p:spPr bwMode="auto">
          <a:xfrm>
            <a:off x="2971800" y="2895600"/>
            <a:ext cx="2819400" cy="457200"/>
          </a:xfrm>
          <a:custGeom>
            <a:avLst/>
            <a:gdLst/>
            <a:ahLst/>
            <a:cxnLst>
              <a:cxn ang="0">
                <a:pos x="0" y="48"/>
              </a:cxn>
              <a:cxn ang="0">
                <a:pos x="0" y="288"/>
              </a:cxn>
              <a:cxn ang="0">
                <a:pos x="240" y="288"/>
              </a:cxn>
              <a:cxn ang="0">
                <a:pos x="432" y="192"/>
              </a:cxn>
              <a:cxn ang="0">
                <a:pos x="1200" y="192"/>
              </a:cxn>
              <a:cxn ang="0">
                <a:pos x="1488" y="288"/>
              </a:cxn>
              <a:cxn ang="0">
                <a:pos x="1776" y="240"/>
              </a:cxn>
              <a:cxn ang="0">
                <a:pos x="1776" y="48"/>
              </a:cxn>
              <a:cxn ang="0">
                <a:pos x="1296" y="48"/>
              </a:cxn>
              <a:cxn ang="0">
                <a:pos x="1200" y="144"/>
              </a:cxn>
              <a:cxn ang="0">
                <a:pos x="480" y="144"/>
              </a:cxn>
              <a:cxn ang="0">
                <a:pos x="336" y="0"/>
              </a:cxn>
              <a:cxn ang="0">
                <a:pos x="0" y="0"/>
              </a:cxn>
            </a:cxnLst>
            <a:rect l="0" t="0" r="r" b="b"/>
            <a:pathLst>
              <a:path w="1776" h="288">
                <a:moveTo>
                  <a:pt x="0" y="48"/>
                </a:moveTo>
                <a:lnTo>
                  <a:pt x="0" y="288"/>
                </a:lnTo>
                <a:lnTo>
                  <a:pt x="240" y="288"/>
                </a:lnTo>
                <a:lnTo>
                  <a:pt x="432" y="192"/>
                </a:lnTo>
                <a:lnTo>
                  <a:pt x="1200" y="192"/>
                </a:lnTo>
                <a:lnTo>
                  <a:pt x="1488" y="288"/>
                </a:lnTo>
                <a:lnTo>
                  <a:pt x="1776" y="240"/>
                </a:lnTo>
                <a:lnTo>
                  <a:pt x="1776" y="48"/>
                </a:lnTo>
                <a:lnTo>
                  <a:pt x="1296" y="48"/>
                </a:lnTo>
                <a:lnTo>
                  <a:pt x="1200" y="144"/>
                </a:lnTo>
                <a:lnTo>
                  <a:pt x="480" y="144"/>
                </a:lnTo>
                <a:lnTo>
                  <a:pt x="336" y="0"/>
                </a:lnTo>
                <a:lnTo>
                  <a:pt x="0" y="0"/>
                </a:lnTo>
              </a:path>
            </a:pathLst>
          </a:custGeom>
          <a:solidFill>
            <a:srgbClr val="000099"/>
          </a:solidFill>
          <a:ln w="9525">
            <a:solidFill>
              <a:schemeClr val="bg1"/>
            </a:solidFill>
            <a:round/>
            <a:headEnd/>
            <a:tailEnd/>
          </a:ln>
          <a:effectLst/>
        </p:spPr>
        <p:txBody>
          <a:bodyPr wrap="none" anchor="ctr"/>
          <a:lstStyle/>
          <a:p>
            <a:endParaRPr lang="fr-FR"/>
          </a:p>
        </p:txBody>
      </p:sp>
      <p:sp>
        <p:nvSpPr>
          <p:cNvPr id="171014" name="Freeform 6"/>
          <p:cNvSpPr>
            <a:spLocks/>
          </p:cNvSpPr>
          <p:nvPr/>
        </p:nvSpPr>
        <p:spPr bwMode="auto">
          <a:xfrm>
            <a:off x="4572000" y="4800600"/>
            <a:ext cx="1371600" cy="596900"/>
          </a:xfrm>
          <a:custGeom>
            <a:avLst/>
            <a:gdLst/>
            <a:ahLst/>
            <a:cxnLst>
              <a:cxn ang="0">
                <a:pos x="0" y="232"/>
              </a:cxn>
              <a:cxn ang="0">
                <a:pos x="192" y="40"/>
              </a:cxn>
              <a:cxn ang="0">
                <a:pos x="432" y="40"/>
              </a:cxn>
              <a:cxn ang="0">
                <a:pos x="576" y="232"/>
              </a:cxn>
              <a:cxn ang="0">
                <a:pos x="768" y="232"/>
              </a:cxn>
              <a:cxn ang="0">
                <a:pos x="912" y="40"/>
              </a:cxn>
              <a:cxn ang="0">
                <a:pos x="1152" y="40"/>
              </a:cxn>
              <a:cxn ang="0">
                <a:pos x="1200" y="280"/>
              </a:cxn>
              <a:cxn ang="0">
                <a:pos x="1104" y="280"/>
              </a:cxn>
              <a:cxn ang="0">
                <a:pos x="1104" y="136"/>
              </a:cxn>
              <a:cxn ang="0">
                <a:pos x="960" y="136"/>
              </a:cxn>
              <a:cxn ang="0">
                <a:pos x="912" y="280"/>
              </a:cxn>
              <a:cxn ang="0">
                <a:pos x="720" y="376"/>
              </a:cxn>
              <a:cxn ang="0">
                <a:pos x="480" y="280"/>
              </a:cxn>
              <a:cxn ang="0">
                <a:pos x="336" y="136"/>
              </a:cxn>
              <a:cxn ang="0">
                <a:pos x="288" y="136"/>
              </a:cxn>
              <a:cxn ang="0">
                <a:pos x="96" y="280"/>
              </a:cxn>
              <a:cxn ang="0">
                <a:pos x="0" y="184"/>
              </a:cxn>
            </a:cxnLst>
            <a:rect l="0" t="0" r="r" b="b"/>
            <a:pathLst>
              <a:path w="1208" h="376">
                <a:moveTo>
                  <a:pt x="0" y="232"/>
                </a:moveTo>
                <a:cubicBezTo>
                  <a:pt x="60" y="152"/>
                  <a:pt x="120" y="72"/>
                  <a:pt x="192" y="40"/>
                </a:cubicBezTo>
                <a:cubicBezTo>
                  <a:pt x="264" y="8"/>
                  <a:pt x="368" y="8"/>
                  <a:pt x="432" y="40"/>
                </a:cubicBezTo>
                <a:cubicBezTo>
                  <a:pt x="496" y="72"/>
                  <a:pt x="520" y="200"/>
                  <a:pt x="576" y="232"/>
                </a:cubicBezTo>
                <a:cubicBezTo>
                  <a:pt x="632" y="264"/>
                  <a:pt x="712" y="264"/>
                  <a:pt x="768" y="232"/>
                </a:cubicBezTo>
                <a:cubicBezTo>
                  <a:pt x="824" y="200"/>
                  <a:pt x="848" y="72"/>
                  <a:pt x="912" y="40"/>
                </a:cubicBezTo>
                <a:cubicBezTo>
                  <a:pt x="976" y="8"/>
                  <a:pt x="1104" y="0"/>
                  <a:pt x="1152" y="40"/>
                </a:cubicBezTo>
                <a:cubicBezTo>
                  <a:pt x="1200" y="80"/>
                  <a:pt x="1208" y="240"/>
                  <a:pt x="1200" y="280"/>
                </a:cubicBezTo>
                <a:cubicBezTo>
                  <a:pt x="1192" y="320"/>
                  <a:pt x="1120" y="304"/>
                  <a:pt x="1104" y="280"/>
                </a:cubicBezTo>
                <a:cubicBezTo>
                  <a:pt x="1088" y="256"/>
                  <a:pt x="1128" y="160"/>
                  <a:pt x="1104" y="136"/>
                </a:cubicBezTo>
                <a:cubicBezTo>
                  <a:pt x="1080" y="112"/>
                  <a:pt x="992" y="112"/>
                  <a:pt x="960" y="136"/>
                </a:cubicBezTo>
                <a:cubicBezTo>
                  <a:pt x="928" y="160"/>
                  <a:pt x="952" y="240"/>
                  <a:pt x="912" y="280"/>
                </a:cubicBezTo>
                <a:cubicBezTo>
                  <a:pt x="872" y="320"/>
                  <a:pt x="792" y="376"/>
                  <a:pt x="720" y="376"/>
                </a:cubicBezTo>
                <a:cubicBezTo>
                  <a:pt x="648" y="376"/>
                  <a:pt x="544" y="320"/>
                  <a:pt x="480" y="280"/>
                </a:cubicBezTo>
                <a:cubicBezTo>
                  <a:pt x="416" y="240"/>
                  <a:pt x="368" y="160"/>
                  <a:pt x="336" y="136"/>
                </a:cubicBezTo>
                <a:cubicBezTo>
                  <a:pt x="304" y="112"/>
                  <a:pt x="328" y="112"/>
                  <a:pt x="288" y="136"/>
                </a:cubicBezTo>
                <a:cubicBezTo>
                  <a:pt x="248" y="160"/>
                  <a:pt x="144" y="272"/>
                  <a:pt x="96" y="280"/>
                </a:cubicBezTo>
                <a:cubicBezTo>
                  <a:pt x="48" y="288"/>
                  <a:pt x="24" y="236"/>
                  <a:pt x="0" y="184"/>
                </a:cubicBezTo>
              </a:path>
            </a:pathLst>
          </a:custGeom>
          <a:solidFill>
            <a:srgbClr val="000099"/>
          </a:solidFill>
          <a:ln w="9525">
            <a:solidFill>
              <a:schemeClr val="bg1"/>
            </a:solidFill>
            <a:round/>
            <a:headEnd/>
            <a:tailEnd/>
          </a:ln>
          <a:effectLst/>
        </p:spPr>
        <p:txBody>
          <a:bodyPr wrap="none" anchor="ctr"/>
          <a:lstStyle/>
          <a:p>
            <a:endParaRPr lang="fr-FR"/>
          </a:p>
        </p:txBody>
      </p:sp>
      <p:grpSp>
        <p:nvGrpSpPr>
          <p:cNvPr id="171015" name="Group 7"/>
          <p:cNvGrpSpPr>
            <a:grpSpLocks/>
          </p:cNvGrpSpPr>
          <p:nvPr/>
        </p:nvGrpSpPr>
        <p:grpSpPr bwMode="auto">
          <a:xfrm>
            <a:off x="3048000" y="3962400"/>
            <a:ext cx="2819400" cy="228600"/>
            <a:chOff x="1872" y="2208"/>
            <a:chExt cx="1776" cy="144"/>
          </a:xfrm>
        </p:grpSpPr>
        <p:sp>
          <p:nvSpPr>
            <p:cNvPr id="171016" name="Rectangle 8"/>
            <p:cNvSpPr>
              <a:spLocks noChangeArrowheads="1"/>
            </p:cNvSpPr>
            <p:nvPr/>
          </p:nvSpPr>
          <p:spPr bwMode="auto">
            <a:xfrm>
              <a:off x="1872" y="2208"/>
              <a:ext cx="336" cy="144"/>
            </a:xfrm>
            <a:prstGeom prst="rect">
              <a:avLst/>
            </a:prstGeom>
            <a:solidFill>
              <a:srgbClr val="000099"/>
            </a:solidFill>
            <a:ln w="9525">
              <a:solidFill>
                <a:schemeClr val="bg1"/>
              </a:solidFill>
              <a:miter lim="800000"/>
              <a:headEnd/>
              <a:tailEnd/>
            </a:ln>
            <a:effectLst/>
          </p:spPr>
          <p:txBody>
            <a:bodyPr wrap="none" anchor="ctr"/>
            <a:lstStyle/>
            <a:p>
              <a:endParaRPr lang="fr-FR"/>
            </a:p>
          </p:txBody>
        </p:sp>
        <p:sp>
          <p:nvSpPr>
            <p:cNvPr id="171017" name="Rectangle 9"/>
            <p:cNvSpPr>
              <a:spLocks noChangeArrowheads="1"/>
            </p:cNvSpPr>
            <p:nvPr/>
          </p:nvSpPr>
          <p:spPr bwMode="auto">
            <a:xfrm>
              <a:off x="3312" y="2208"/>
              <a:ext cx="336" cy="144"/>
            </a:xfrm>
            <a:prstGeom prst="rect">
              <a:avLst/>
            </a:prstGeom>
            <a:solidFill>
              <a:srgbClr val="000099"/>
            </a:solidFill>
            <a:ln w="9525">
              <a:solidFill>
                <a:schemeClr val="bg1"/>
              </a:solidFill>
              <a:miter lim="800000"/>
              <a:headEnd/>
              <a:tailEnd/>
            </a:ln>
            <a:effectLst/>
          </p:spPr>
          <p:txBody>
            <a:bodyPr wrap="none" anchor="ctr"/>
            <a:lstStyle/>
            <a:p>
              <a:endParaRPr lang="fr-FR"/>
            </a:p>
          </p:txBody>
        </p:sp>
        <p:sp>
          <p:nvSpPr>
            <p:cNvPr id="171018" name="Rectangle 10"/>
            <p:cNvSpPr>
              <a:spLocks noChangeArrowheads="1"/>
            </p:cNvSpPr>
            <p:nvPr/>
          </p:nvSpPr>
          <p:spPr bwMode="auto">
            <a:xfrm>
              <a:off x="2208" y="2208"/>
              <a:ext cx="1104" cy="144"/>
            </a:xfrm>
            <a:prstGeom prst="rect">
              <a:avLst/>
            </a:prstGeom>
            <a:solidFill>
              <a:schemeClr val="accent2"/>
            </a:solidFill>
            <a:ln w="9525">
              <a:solidFill>
                <a:schemeClr val="bg1"/>
              </a:solidFill>
              <a:prstDash val="dash"/>
              <a:miter lim="800000"/>
              <a:headEnd/>
              <a:tailEnd/>
            </a:ln>
            <a:effectLst/>
          </p:spPr>
          <p:txBody>
            <a:bodyPr wrap="none" anchor="ctr"/>
            <a:lstStyle/>
            <a:p>
              <a:endParaRPr lang="fr-FR"/>
            </a:p>
          </p:txBody>
        </p:sp>
      </p:grpSp>
      <p:sp>
        <p:nvSpPr>
          <p:cNvPr id="171019" name="Rectangle 11"/>
          <p:cNvSpPr>
            <a:spLocks noChangeArrowheads="1"/>
          </p:cNvSpPr>
          <p:nvPr/>
        </p:nvSpPr>
        <p:spPr bwMode="auto">
          <a:xfrm>
            <a:off x="3581400" y="5943600"/>
            <a:ext cx="2438400" cy="228600"/>
          </a:xfrm>
          <a:prstGeom prst="rect">
            <a:avLst/>
          </a:prstGeom>
          <a:solidFill>
            <a:srgbClr val="000099"/>
          </a:solidFill>
          <a:ln w="9525">
            <a:solidFill>
              <a:schemeClr val="bg1"/>
            </a:solidFill>
            <a:miter lim="800000"/>
            <a:headEnd/>
            <a:tailEnd/>
          </a:ln>
          <a:effectLst/>
        </p:spPr>
        <p:txBody>
          <a:bodyPr wrap="none" anchor="ctr"/>
          <a:lstStyle/>
          <a:p>
            <a:endParaRPr lang="fr-FR"/>
          </a:p>
        </p:txBody>
      </p:sp>
      <p:sp>
        <p:nvSpPr>
          <p:cNvPr id="171021" name="Text Box 13"/>
          <p:cNvSpPr txBox="1">
            <a:spLocks noChangeArrowheads="1"/>
          </p:cNvSpPr>
          <p:nvPr/>
        </p:nvSpPr>
        <p:spPr bwMode="auto">
          <a:xfrm>
            <a:off x="2286000" y="685800"/>
            <a:ext cx="5486400" cy="579438"/>
          </a:xfrm>
          <a:prstGeom prst="rect">
            <a:avLst/>
          </a:prstGeom>
          <a:noFill/>
          <a:ln w="9525">
            <a:noFill/>
            <a:miter lim="800000"/>
            <a:headEnd/>
            <a:tailEnd/>
          </a:ln>
          <a:effectLst/>
        </p:spPr>
        <p:txBody>
          <a:bodyPr>
            <a:spAutoFit/>
          </a:bodyPr>
          <a:lstStyle/>
          <a:p>
            <a:r>
              <a:rPr lang="fr-FR" sz="3200" b="1">
                <a:solidFill>
                  <a:schemeClr val="bg1"/>
                </a:solidFill>
              </a:rPr>
              <a:t>LES TRAITEMENTS</a:t>
            </a:r>
          </a:p>
        </p:txBody>
      </p:sp>
      <p:sp>
        <p:nvSpPr>
          <p:cNvPr id="171022" name="Text Box 14"/>
          <p:cNvSpPr txBox="1">
            <a:spLocks noChangeArrowheads="1"/>
          </p:cNvSpPr>
          <p:nvPr/>
        </p:nvSpPr>
        <p:spPr bwMode="auto">
          <a:xfrm>
            <a:off x="6019800" y="4267200"/>
            <a:ext cx="3081338" cy="1563688"/>
          </a:xfrm>
          <a:prstGeom prst="rect">
            <a:avLst/>
          </a:prstGeom>
          <a:noFill/>
          <a:ln w="9525">
            <a:solidFill>
              <a:srgbClr val="FF00FF"/>
            </a:solidFill>
            <a:miter lim="800000"/>
            <a:headEnd/>
            <a:tailEnd/>
          </a:ln>
          <a:effectLst/>
        </p:spPr>
        <p:txBody>
          <a:bodyPr wrap="none">
            <a:spAutoFit/>
          </a:bodyPr>
          <a:lstStyle/>
          <a:p>
            <a:r>
              <a:rPr lang="fr-FR" sz="3200" b="1">
                <a:solidFill>
                  <a:srgbClr val="FFCC00"/>
                </a:solidFill>
              </a:rPr>
              <a:t>Contention</a:t>
            </a:r>
          </a:p>
          <a:p>
            <a:r>
              <a:rPr lang="fr-FR" sz="3200" b="1">
                <a:solidFill>
                  <a:srgbClr val="FFCC00"/>
                </a:solidFill>
              </a:rPr>
              <a:t>Chirurgie</a:t>
            </a:r>
          </a:p>
          <a:p>
            <a:r>
              <a:rPr lang="fr-FR" sz="3200" b="1">
                <a:solidFill>
                  <a:srgbClr val="FFCC00"/>
                </a:solidFill>
              </a:rPr>
              <a:t>hémodynamique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1022"/>
                                        </p:tgtEl>
                                        <p:attrNameLst>
                                          <p:attrName>style.visibility</p:attrName>
                                        </p:attrNameLst>
                                      </p:cBhvr>
                                      <p:to>
                                        <p:strVal val="visible"/>
                                      </p:to>
                                    </p:set>
                                    <p:anim calcmode="lin" valueType="num">
                                      <p:cBhvr>
                                        <p:cTn id="7" dur="500" fill="hold"/>
                                        <p:tgtEl>
                                          <p:spTgt spid="171022"/>
                                        </p:tgtEl>
                                        <p:attrNameLst>
                                          <p:attrName>ppt_w</p:attrName>
                                        </p:attrNameLst>
                                      </p:cBhvr>
                                      <p:tavLst>
                                        <p:tav tm="0">
                                          <p:val>
                                            <p:fltVal val="0"/>
                                          </p:val>
                                        </p:tav>
                                        <p:tav tm="100000">
                                          <p:val>
                                            <p:strVal val="#ppt_w"/>
                                          </p:val>
                                        </p:tav>
                                      </p:tavLst>
                                    </p:anim>
                                    <p:anim calcmode="lin" valueType="num">
                                      <p:cBhvr>
                                        <p:cTn id="8" dur="500" fill="hold"/>
                                        <p:tgtEl>
                                          <p:spTgt spid="1710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22" grpId="0" animBg="1"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650" y="2205038"/>
            <a:ext cx="7772400" cy="1470025"/>
          </a:xfrm>
        </p:spPr>
        <p:txBody>
          <a:bodyPr rtlCol="0">
            <a:normAutofit fontScale="90000"/>
          </a:bodyPr>
          <a:lstStyle/>
          <a:p>
            <a:pPr eaLnBrk="1" fontAlgn="auto" hangingPunct="1">
              <a:spcAft>
                <a:spcPts val="0"/>
              </a:spcAft>
              <a:defRPr/>
            </a:pPr>
            <a:r>
              <a:rPr lang="fr-FR" sz="2700" b="1" dirty="0"/>
              <a:t>HEMODYNAMIC  and VENOUS MALFORMATIONS of the LOWER LIMBS</a:t>
            </a:r>
            <a:br>
              <a:rPr lang="fr-FR" sz="2700" b="1" dirty="0"/>
            </a:br>
            <a:br>
              <a:rPr lang="fr-FR" sz="2400" b="1" dirty="0"/>
            </a:br>
            <a:endParaRPr lang="fr-FR" sz="2400" b="1" dirty="0"/>
          </a:p>
        </p:txBody>
      </p:sp>
      <p:sp>
        <p:nvSpPr>
          <p:cNvPr id="3" name="Sous-titre 2"/>
          <p:cNvSpPr>
            <a:spLocks noGrp="1"/>
          </p:cNvSpPr>
          <p:nvPr>
            <p:ph type="subTitle" idx="1"/>
          </p:nvPr>
        </p:nvSpPr>
        <p:spPr>
          <a:xfrm>
            <a:off x="1403350" y="3429000"/>
            <a:ext cx="6553200" cy="2447925"/>
          </a:xfrm>
        </p:spPr>
        <p:txBody>
          <a:bodyPr rtlCol="0">
            <a:normAutofit/>
          </a:bodyPr>
          <a:lstStyle/>
          <a:p>
            <a:pPr eaLnBrk="1" fontAlgn="auto" hangingPunct="1">
              <a:spcAft>
                <a:spcPts val="0"/>
              </a:spcAft>
              <a:buFont typeface="Arial" pitchFamily="34" charset="0"/>
              <a:buNone/>
              <a:defRPr/>
            </a:pPr>
            <a:endParaRPr lang="fr-FR" sz="1800" dirty="0"/>
          </a:p>
          <a:p>
            <a:pPr eaLnBrk="1" fontAlgn="auto" hangingPunct="1">
              <a:spcAft>
                <a:spcPts val="0"/>
              </a:spcAft>
              <a:buFont typeface="Arial" pitchFamily="34" charset="0"/>
              <a:buNone/>
              <a:defRPr/>
            </a:pPr>
            <a:r>
              <a:rPr lang="fr-FR" sz="2400" b="1" dirty="0">
                <a:solidFill>
                  <a:schemeClr val="tx2"/>
                </a:solidFill>
              </a:rPr>
              <a:t>TRONCULAR  V.M</a:t>
            </a:r>
            <a:r>
              <a:rPr lang="fr-FR" sz="2400" b="1" dirty="0"/>
              <a:t>.    TISSULAR V.M</a:t>
            </a:r>
            <a:r>
              <a:rPr lang="fr-FR" sz="2400" dirty="0"/>
              <a:t>.</a:t>
            </a:r>
          </a:p>
          <a:p>
            <a:pPr eaLnBrk="1" fontAlgn="auto" hangingPunct="1">
              <a:spcAft>
                <a:spcPts val="0"/>
              </a:spcAft>
              <a:buFont typeface="Arial" pitchFamily="34" charset="0"/>
              <a:buNone/>
              <a:defRPr/>
            </a:pPr>
            <a:endParaRPr lang="fr-FR" sz="2400" dirty="0"/>
          </a:p>
          <a:p>
            <a:pPr eaLnBrk="1" fontAlgn="auto" hangingPunct="1">
              <a:spcAft>
                <a:spcPts val="0"/>
              </a:spcAft>
              <a:buFont typeface="Arial" pitchFamily="34" charset="0"/>
              <a:buNone/>
              <a:defRPr/>
            </a:pPr>
            <a:r>
              <a:rPr lang="fr-FR" sz="2400" dirty="0"/>
              <a:t> </a:t>
            </a:r>
            <a:r>
              <a:rPr lang="fr-FR" sz="1800" dirty="0"/>
              <a:t>C.LAURIAN,CL.MASSONI,C.FRANCESCHI,A.BISDORFF</a:t>
            </a:r>
          </a:p>
          <a:p>
            <a:pPr eaLnBrk="1" fontAlgn="auto" hangingPunct="1">
              <a:spcAft>
                <a:spcPts val="0"/>
              </a:spcAft>
              <a:buFont typeface="Arial" pitchFamily="34" charset="0"/>
              <a:buNone/>
              <a:defRPr/>
            </a:pPr>
            <a:endParaRPr lang="fr-FR" sz="1800" dirty="0"/>
          </a:p>
          <a:p>
            <a:pPr eaLnBrk="1" fontAlgn="auto" hangingPunct="1">
              <a:spcAft>
                <a:spcPts val="0"/>
              </a:spcAft>
              <a:buFont typeface="Arial" pitchFamily="34" charset="0"/>
              <a:buNone/>
              <a:defRPr/>
            </a:pPr>
            <a:r>
              <a:rPr lang="fr-FR" sz="1800" dirty="0"/>
              <a:t>SAINT-JOSEPH –LARIBOISIERE  HOSPITAL   PARIS</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pp0003"/>
          <p:cNvPicPr>
            <a:picLocks noChangeAspect="1" noChangeArrowheads="1"/>
          </p:cNvPicPr>
          <p:nvPr/>
        </p:nvPicPr>
        <p:blipFill>
          <a:blip r:embed="rId2" cstate="print"/>
          <a:srcRect/>
          <a:stretch>
            <a:fillRect/>
          </a:stretch>
        </p:blipFill>
        <p:spPr bwMode="auto">
          <a:xfrm>
            <a:off x="0" y="0"/>
            <a:ext cx="3290888" cy="6781800"/>
          </a:xfrm>
          <a:prstGeom prst="rect">
            <a:avLst/>
          </a:prstGeom>
          <a:noFill/>
          <a:ln w="9525">
            <a:noFill/>
            <a:miter lim="800000"/>
            <a:headEnd/>
            <a:tailEnd/>
          </a:ln>
        </p:spPr>
      </p:pic>
      <p:pic>
        <p:nvPicPr>
          <p:cNvPr id="3075" name="Picture 2" descr="App0002"/>
          <p:cNvPicPr>
            <a:picLocks noChangeAspect="1" noChangeArrowheads="1"/>
          </p:cNvPicPr>
          <p:nvPr/>
        </p:nvPicPr>
        <p:blipFill>
          <a:blip r:embed="rId3" cstate="print"/>
          <a:srcRect l="34264" t="61440" r="34398"/>
          <a:stretch>
            <a:fillRect/>
          </a:stretch>
        </p:blipFill>
        <p:spPr bwMode="auto">
          <a:xfrm>
            <a:off x="3262313" y="0"/>
            <a:ext cx="6059487" cy="6858000"/>
          </a:xfrm>
          <a:prstGeom prst="rect">
            <a:avLst/>
          </a:prstGeom>
          <a:noFill/>
          <a:ln w="9525">
            <a:noFill/>
            <a:miter lim="800000"/>
            <a:headEnd/>
            <a:tailEnd/>
          </a:ln>
        </p:spPr>
      </p:pic>
      <p:sp>
        <p:nvSpPr>
          <p:cNvPr id="3076" name="ZoneTexte 3"/>
          <p:cNvSpPr txBox="1">
            <a:spLocks noChangeArrowheads="1"/>
          </p:cNvSpPr>
          <p:nvPr/>
        </p:nvSpPr>
        <p:spPr bwMode="auto">
          <a:xfrm>
            <a:off x="4643438" y="3357563"/>
            <a:ext cx="3113087" cy="368300"/>
          </a:xfrm>
          <a:prstGeom prst="rect">
            <a:avLst/>
          </a:prstGeom>
          <a:solidFill>
            <a:schemeClr val="bg1"/>
          </a:solidFill>
          <a:ln w="9525">
            <a:noFill/>
            <a:miter lim="800000"/>
            <a:headEnd/>
            <a:tailEnd/>
          </a:ln>
        </p:spPr>
        <p:txBody>
          <a:bodyPr wrap="none">
            <a:spAutoFit/>
          </a:bodyPr>
          <a:lstStyle/>
          <a:p>
            <a:r>
              <a:rPr lang="fr-FR">
                <a:solidFill>
                  <a:srgbClr val="FF0000"/>
                </a:solidFill>
              </a:rPr>
              <a:t>LATERAL MARGINAL  VEIN</a:t>
            </a:r>
          </a:p>
        </p:txBody>
      </p:sp>
      <p:sp>
        <p:nvSpPr>
          <p:cNvPr id="5" name="Flèche gauche 4"/>
          <p:cNvSpPr/>
          <p:nvPr/>
        </p:nvSpPr>
        <p:spPr>
          <a:xfrm>
            <a:off x="4211638" y="3500438"/>
            <a:ext cx="288925" cy="6492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306" name="Picture 2"/>
          <p:cNvPicPr>
            <a:picLocks noChangeAspect="1" noChangeArrowheads="1"/>
          </p:cNvPicPr>
          <p:nvPr/>
        </p:nvPicPr>
        <p:blipFill>
          <a:blip r:embed="rId2" cstate="print"/>
          <a:srcRect/>
          <a:stretch>
            <a:fillRect/>
          </a:stretch>
        </p:blipFill>
        <p:spPr bwMode="auto">
          <a:xfrm>
            <a:off x="0" y="909465"/>
            <a:ext cx="7344816" cy="5948535"/>
          </a:xfrm>
          <a:prstGeom prst="rect">
            <a:avLst/>
          </a:prstGeom>
          <a:noFill/>
          <a:ln w="9525">
            <a:noFill/>
            <a:miter lim="800000"/>
            <a:headEnd/>
            <a:tailEnd/>
          </a:ln>
        </p:spPr>
      </p:pic>
      <p:sp>
        <p:nvSpPr>
          <p:cNvPr id="9" name="ZoneTexte 8"/>
          <p:cNvSpPr txBox="1"/>
          <p:nvPr/>
        </p:nvSpPr>
        <p:spPr>
          <a:xfrm>
            <a:off x="2771800" y="836712"/>
            <a:ext cx="2520280" cy="707886"/>
          </a:xfrm>
          <a:prstGeom prst="rect">
            <a:avLst/>
          </a:prstGeom>
          <a:noFill/>
        </p:spPr>
        <p:txBody>
          <a:bodyPr wrap="square" rtlCol="0">
            <a:spAutoFit/>
          </a:bodyPr>
          <a:lstStyle/>
          <a:p>
            <a:r>
              <a:rPr lang="fr-FR" sz="2000" b="1" dirty="0" err="1">
                <a:solidFill>
                  <a:schemeClr val="bg1"/>
                </a:solidFill>
              </a:rPr>
              <a:t>Cutaneous</a:t>
            </a:r>
            <a:r>
              <a:rPr lang="fr-FR" sz="2000" b="1" dirty="0">
                <a:solidFill>
                  <a:schemeClr val="bg1"/>
                </a:solidFill>
              </a:rPr>
              <a:t> and </a:t>
            </a:r>
            <a:r>
              <a:rPr lang="fr-FR" sz="2000" b="1" dirty="0" err="1">
                <a:solidFill>
                  <a:schemeClr val="bg1"/>
                </a:solidFill>
              </a:rPr>
              <a:t>mucosal</a:t>
            </a:r>
            <a:r>
              <a:rPr lang="fr-FR" sz="2000" b="1" dirty="0">
                <a:solidFill>
                  <a:schemeClr val="bg1"/>
                </a:solidFill>
              </a:rPr>
              <a:t> VM  </a:t>
            </a:r>
            <a:endParaRPr lang="fr-FR" sz="1600" b="1" dirty="0">
              <a:solidFill>
                <a:schemeClr val="bg1"/>
              </a:solidFill>
            </a:endParaRPr>
          </a:p>
        </p:txBody>
      </p:sp>
      <p:sp>
        <p:nvSpPr>
          <p:cNvPr id="13" name="ZoneTexte 12"/>
          <p:cNvSpPr txBox="1"/>
          <p:nvPr/>
        </p:nvSpPr>
        <p:spPr>
          <a:xfrm>
            <a:off x="323528" y="4725144"/>
            <a:ext cx="5040560" cy="400110"/>
          </a:xfrm>
          <a:prstGeom prst="rect">
            <a:avLst/>
          </a:prstGeom>
          <a:noFill/>
        </p:spPr>
        <p:txBody>
          <a:bodyPr wrap="square" rtlCol="0">
            <a:spAutoFit/>
          </a:bodyPr>
          <a:lstStyle/>
          <a:p>
            <a:r>
              <a:rPr lang="fr-FR" sz="2000" b="1" dirty="0">
                <a:solidFill>
                  <a:schemeClr val="bg1"/>
                </a:solidFill>
              </a:rPr>
              <a:t>Blue </a:t>
            </a:r>
            <a:r>
              <a:rPr lang="fr-FR" sz="2000" b="1" dirty="0" err="1">
                <a:solidFill>
                  <a:schemeClr val="bg1"/>
                </a:solidFill>
              </a:rPr>
              <a:t>Rubber</a:t>
            </a:r>
            <a:r>
              <a:rPr lang="fr-FR" sz="2000" b="1" dirty="0">
                <a:solidFill>
                  <a:schemeClr val="bg1"/>
                </a:solidFill>
              </a:rPr>
              <a:t> </a:t>
            </a:r>
            <a:r>
              <a:rPr lang="fr-FR" sz="2000" b="1" dirty="0" err="1">
                <a:solidFill>
                  <a:schemeClr val="bg1"/>
                </a:solidFill>
              </a:rPr>
              <a:t>Bleb</a:t>
            </a:r>
            <a:r>
              <a:rPr lang="fr-FR" sz="2000" b="1" dirty="0">
                <a:solidFill>
                  <a:schemeClr val="bg1"/>
                </a:solidFill>
              </a:rPr>
              <a:t> </a:t>
            </a:r>
            <a:r>
              <a:rPr lang="fr-FR" sz="2000" b="1" dirty="0" err="1">
                <a:solidFill>
                  <a:schemeClr val="bg1"/>
                </a:solidFill>
              </a:rPr>
              <a:t>Nevus</a:t>
            </a:r>
            <a:r>
              <a:rPr lang="fr-FR" sz="2000" b="1" dirty="0">
                <a:solidFill>
                  <a:schemeClr val="bg1"/>
                </a:solidFill>
              </a:rPr>
              <a:t>  </a:t>
            </a:r>
            <a:r>
              <a:rPr lang="fr-FR" sz="2000" b="1" dirty="0" err="1">
                <a:solidFill>
                  <a:schemeClr val="bg1"/>
                </a:solidFill>
              </a:rPr>
              <a:t>Sd</a:t>
            </a:r>
            <a:r>
              <a:rPr lang="fr-FR" sz="2000" b="1" dirty="0">
                <a:solidFill>
                  <a:schemeClr val="bg1"/>
                </a:solidFill>
              </a:rPr>
              <a:t> (Bean)  </a:t>
            </a:r>
            <a:endParaRPr lang="fr-FR" sz="1600" b="1" dirty="0">
              <a:solidFill>
                <a:schemeClr val="bg1"/>
              </a:solidFill>
            </a:endParaRPr>
          </a:p>
        </p:txBody>
      </p:sp>
      <p:sp>
        <p:nvSpPr>
          <p:cNvPr id="14" name="ZoneTexte 13"/>
          <p:cNvSpPr txBox="1"/>
          <p:nvPr/>
        </p:nvSpPr>
        <p:spPr>
          <a:xfrm>
            <a:off x="179512" y="2708920"/>
            <a:ext cx="2880320" cy="646331"/>
          </a:xfrm>
          <a:prstGeom prst="rect">
            <a:avLst/>
          </a:prstGeom>
          <a:noFill/>
        </p:spPr>
        <p:txBody>
          <a:bodyPr wrap="square" rtlCol="0">
            <a:spAutoFit/>
          </a:bodyPr>
          <a:lstStyle/>
          <a:p>
            <a:r>
              <a:rPr lang="fr-FR" sz="1800" b="1" dirty="0" err="1">
                <a:solidFill>
                  <a:schemeClr val="bg1"/>
                </a:solidFill>
              </a:rPr>
              <a:t>Hyperkeratotic</a:t>
            </a:r>
            <a:r>
              <a:rPr lang="fr-FR" sz="1800" b="1" dirty="0">
                <a:solidFill>
                  <a:schemeClr val="bg1"/>
                </a:solidFill>
              </a:rPr>
              <a:t> </a:t>
            </a:r>
            <a:r>
              <a:rPr lang="fr-FR" sz="1800" b="1" dirty="0" err="1">
                <a:solidFill>
                  <a:schemeClr val="bg1"/>
                </a:solidFill>
              </a:rPr>
              <a:t>cutaneous</a:t>
            </a:r>
            <a:r>
              <a:rPr lang="fr-FR" sz="1800" b="1" dirty="0">
                <a:solidFill>
                  <a:schemeClr val="bg1"/>
                </a:solidFill>
              </a:rPr>
              <a:t> </a:t>
            </a:r>
            <a:r>
              <a:rPr lang="fr-FR" sz="1800" b="1" dirty="0" err="1">
                <a:solidFill>
                  <a:schemeClr val="bg1"/>
                </a:solidFill>
              </a:rPr>
              <a:t>capillaryvenous</a:t>
            </a:r>
            <a:r>
              <a:rPr lang="fr-FR" sz="1800" b="1" dirty="0">
                <a:solidFill>
                  <a:schemeClr val="bg1"/>
                </a:solidFill>
              </a:rPr>
              <a:t> M</a:t>
            </a:r>
            <a:endParaRPr lang="fr-FR" sz="1400" b="1" dirty="0">
              <a:solidFill>
                <a:schemeClr val="bg1"/>
              </a:solidFill>
            </a:endParaRPr>
          </a:p>
        </p:txBody>
      </p:sp>
      <p:sp>
        <p:nvSpPr>
          <p:cNvPr id="15" name="ZoneTexte 14"/>
          <p:cNvSpPr txBox="1"/>
          <p:nvPr/>
        </p:nvSpPr>
        <p:spPr>
          <a:xfrm>
            <a:off x="5364088" y="4795897"/>
            <a:ext cx="3779912" cy="2062103"/>
          </a:xfrm>
          <a:prstGeom prst="rect">
            <a:avLst/>
          </a:prstGeom>
          <a:solidFill>
            <a:schemeClr val="accent2"/>
          </a:solidFill>
        </p:spPr>
        <p:txBody>
          <a:bodyPr wrap="square" rtlCol="0">
            <a:spAutoFit/>
          </a:bodyPr>
          <a:lstStyle/>
          <a:p>
            <a:endParaRPr lang="fr-FR" sz="3200" dirty="0">
              <a:solidFill>
                <a:schemeClr val="bg1"/>
              </a:solidFill>
            </a:endParaRPr>
          </a:p>
          <a:p>
            <a:r>
              <a:rPr lang="fr-FR" sz="3200" dirty="0">
                <a:solidFill>
                  <a:schemeClr val="bg1"/>
                </a:solidFill>
              </a:rPr>
              <a:t>Vital </a:t>
            </a:r>
            <a:r>
              <a:rPr lang="fr-FR" sz="3200" dirty="0" err="1">
                <a:solidFill>
                  <a:schemeClr val="bg1"/>
                </a:solidFill>
              </a:rPr>
              <a:t>risk</a:t>
            </a:r>
            <a:r>
              <a:rPr lang="fr-FR" sz="3200" dirty="0">
                <a:solidFill>
                  <a:schemeClr val="bg1"/>
                </a:solidFill>
              </a:rPr>
              <a:t>! Intestinal </a:t>
            </a:r>
            <a:r>
              <a:rPr lang="fr-FR" sz="3200" dirty="0" err="1">
                <a:solidFill>
                  <a:schemeClr val="bg1"/>
                </a:solidFill>
              </a:rPr>
              <a:t>bleeding</a:t>
            </a:r>
            <a:r>
              <a:rPr lang="fr-FR" sz="3200" dirty="0">
                <a:solidFill>
                  <a:schemeClr val="bg1"/>
                </a:solidFill>
              </a:rPr>
              <a:t> location </a:t>
            </a:r>
          </a:p>
          <a:p>
            <a:endParaRPr lang="fr-FR" sz="3200" dirty="0">
              <a:solidFill>
                <a:schemeClr val="bg1"/>
              </a:solidFill>
            </a:endParaRPr>
          </a:p>
        </p:txBody>
      </p:sp>
      <p:sp>
        <p:nvSpPr>
          <p:cNvPr id="17" name="ZoneTexte 16"/>
          <p:cNvSpPr txBox="1"/>
          <p:nvPr/>
        </p:nvSpPr>
        <p:spPr>
          <a:xfrm>
            <a:off x="5292080" y="980728"/>
            <a:ext cx="3528392" cy="4031873"/>
          </a:xfrm>
          <a:prstGeom prst="rect">
            <a:avLst/>
          </a:prstGeom>
          <a:solidFill>
            <a:schemeClr val="accent2"/>
          </a:solidFill>
        </p:spPr>
        <p:txBody>
          <a:bodyPr wrap="square" rtlCol="0">
            <a:spAutoFit/>
          </a:bodyPr>
          <a:lstStyle/>
          <a:p>
            <a:endParaRPr lang="fr-FR" sz="3200" dirty="0">
              <a:solidFill>
                <a:schemeClr val="bg1"/>
              </a:solidFill>
            </a:endParaRPr>
          </a:p>
          <a:p>
            <a:endParaRPr lang="fr-FR" sz="3200" dirty="0">
              <a:solidFill>
                <a:schemeClr val="bg1"/>
              </a:solidFill>
            </a:endParaRPr>
          </a:p>
          <a:p>
            <a:endParaRPr lang="fr-FR" sz="3200" dirty="0">
              <a:solidFill>
                <a:schemeClr val="bg1"/>
              </a:solidFill>
            </a:endParaRPr>
          </a:p>
          <a:p>
            <a:endParaRPr lang="fr-FR" sz="3200" dirty="0">
              <a:solidFill>
                <a:schemeClr val="bg1"/>
              </a:solidFill>
            </a:endParaRPr>
          </a:p>
          <a:p>
            <a:r>
              <a:rPr lang="fr-FR" sz="3200" dirty="0">
                <a:solidFill>
                  <a:schemeClr val="bg1"/>
                </a:solidFill>
              </a:rPr>
              <a:t> +Cartilage </a:t>
            </a:r>
            <a:r>
              <a:rPr lang="fr-FR" sz="3200" dirty="0" err="1">
                <a:solidFill>
                  <a:schemeClr val="bg1"/>
                </a:solidFill>
              </a:rPr>
              <a:t>benign</a:t>
            </a:r>
            <a:r>
              <a:rPr lang="fr-FR" sz="3200" dirty="0">
                <a:solidFill>
                  <a:schemeClr val="bg1"/>
                </a:solidFill>
              </a:rPr>
              <a:t> </a:t>
            </a:r>
            <a:r>
              <a:rPr lang="fr-FR" sz="3200" dirty="0" err="1">
                <a:solidFill>
                  <a:schemeClr val="bg1"/>
                </a:solidFill>
              </a:rPr>
              <a:t>tumor</a:t>
            </a:r>
            <a:r>
              <a:rPr lang="fr-FR" sz="3200" dirty="0">
                <a:solidFill>
                  <a:schemeClr val="bg1"/>
                </a:solidFill>
              </a:rPr>
              <a:t>       + </a:t>
            </a:r>
            <a:r>
              <a:rPr lang="fr-FR" sz="3200" dirty="0" err="1">
                <a:solidFill>
                  <a:schemeClr val="bg1"/>
                </a:solidFill>
              </a:rPr>
              <a:t>malignant</a:t>
            </a:r>
            <a:r>
              <a:rPr lang="fr-FR" sz="3200" dirty="0">
                <a:solidFill>
                  <a:schemeClr val="bg1"/>
                </a:solidFill>
              </a:rPr>
              <a:t> T </a:t>
            </a:r>
            <a:r>
              <a:rPr lang="fr-FR" sz="3200" dirty="0" err="1">
                <a:solidFill>
                  <a:schemeClr val="bg1"/>
                </a:solidFill>
              </a:rPr>
              <a:t>risk</a:t>
            </a:r>
            <a:r>
              <a:rPr lang="fr-FR" sz="3200" dirty="0">
                <a:solidFill>
                  <a:schemeClr val="bg1"/>
                </a:solidFill>
              </a:rPr>
              <a:t>!</a:t>
            </a:r>
          </a:p>
          <a:p>
            <a:r>
              <a:rPr lang="fr-FR" sz="3200" dirty="0">
                <a:solidFill>
                  <a:schemeClr val="bg1"/>
                </a:solidFill>
              </a:rPr>
              <a:t> </a:t>
            </a:r>
          </a:p>
        </p:txBody>
      </p:sp>
      <p:sp>
        <p:nvSpPr>
          <p:cNvPr id="21" name="Accolade ouvrante 20"/>
          <p:cNvSpPr/>
          <p:nvPr/>
        </p:nvSpPr>
        <p:spPr bwMode="auto">
          <a:xfrm>
            <a:off x="4932040" y="2708920"/>
            <a:ext cx="720080" cy="1872208"/>
          </a:xfrm>
          <a:prstGeom prst="leftBrace">
            <a:avLst>
              <a:gd name="adj1" fmla="val 8333"/>
              <a:gd name="adj2" fmla="val 66197"/>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22" name="Accolade ouvrante 21"/>
          <p:cNvSpPr/>
          <p:nvPr/>
        </p:nvSpPr>
        <p:spPr bwMode="auto">
          <a:xfrm>
            <a:off x="4932040" y="4725144"/>
            <a:ext cx="656456" cy="2132856"/>
          </a:xfrm>
          <a:prstGeom prst="leftBrace">
            <a:avLst>
              <a:gd name="adj1" fmla="val 8333"/>
              <a:gd name="adj2" fmla="val 51710"/>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12" name="ZoneTexte 11"/>
          <p:cNvSpPr txBox="1"/>
          <p:nvPr/>
        </p:nvSpPr>
        <p:spPr>
          <a:xfrm>
            <a:off x="251520" y="188640"/>
            <a:ext cx="8892480" cy="646331"/>
          </a:xfrm>
          <a:prstGeom prst="rect">
            <a:avLst/>
          </a:prstGeom>
          <a:noFill/>
        </p:spPr>
        <p:txBody>
          <a:bodyPr wrap="square" rtlCol="0">
            <a:spAutoFit/>
          </a:bodyPr>
          <a:lstStyle/>
          <a:p>
            <a:r>
              <a:rPr lang="fr-FR" sz="3600" dirty="0">
                <a:solidFill>
                  <a:srgbClr val="FF0000"/>
                </a:solidFill>
              </a:rPr>
              <a:t>Rare but important </a:t>
            </a:r>
            <a:r>
              <a:rPr lang="fr-FR" sz="3600" dirty="0" err="1">
                <a:solidFill>
                  <a:srgbClr val="FF0000"/>
                </a:solidFill>
              </a:rPr>
              <a:t>venous</a:t>
            </a:r>
            <a:r>
              <a:rPr lang="fr-FR" sz="3600" dirty="0">
                <a:solidFill>
                  <a:srgbClr val="FF0000"/>
                </a:solidFill>
              </a:rPr>
              <a:t> </a:t>
            </a:r>
            <a:r>
              <a:rPr lang="fr-FR" sz="3600" dirty="0" err="1">
                <a:solidFill>
                  <a:srgbClr val="FF0000"/>
                </a:solidFill>
              </a:rPr>
              <a:t>capillary</a:t>
            </a:r>
            <a:r>
              <a:rPr lang="fr-FR" sz="3600" dirty="0">
                <a:solidFill>
                  <a:srgbClr val="FF0000"/>
                </a:solidFill>
              </a:rPr>
              <a:t> M to know</a:t>
            </a:r>
          </a:p>
        </p:txBody>
      </p:sp>
      <p:pic>
        <p:nvPicPr>
          <p:cNvPr id="16" name="Picture 6"/>
          <p:cNvPicPr>
            <a:picLocks noChangeAspect="1" noChangeArrowheads="1"/>
          </p:cNvPicPr>
          <p:nvPr/>
        </p:nvPicPr>
        <p:blipFill>
          <a:blip r:embed="rId3" cstate="print"/>
          <a:srcRect b="41985"/>
          <a:stretch>
            <a:fillRect/>
          </a:stretch>
        </p:blipFill>
        <p:spPr bwMode="auto">
          <a:xfrm>
            <a:off x="251520" y="908720"/>
            <a:ext cx="2448272" cy="1872208"/>
          </a:xfrm>
          <a:prstGeom prst="rect">
            <a:avLst/>
          </a:prstGeom>
          <a:noFill/>
          <a:ln w="9525">
            <a:noFill/>
            <a:miter lim="800000"/>
            <a:headEnd/>
            <a:tailEnd/>
          </a:ln>
        </p:spPr>
      </p:pic>
      <p:sp>
        <p:nvSpPr>
          <p:cNvPr id="11" name="ZoneTexte 10"/>
          <p:cNvSpPr txBox="1"/>
          <p:nvPr/>
        </p:nvSpPr>
        <p:spPr>
          <a:xfrm>
            <a:off x="251520" y="980728"/>
            <a:ext cx="2880320" cy="461665"/>
          </a:xfrm>
          <a:prstGeom prst="rect">
            <a:avLst/>
          </a:prstGeom>
          <a:noFill/>
        </p:spPr>
        <p:txBody>
          <a:bodyPr wrap="square" rtlCol="0">
            <a:spAutoFit/>
          </a:bodyPr>
          <a:lstStyle/>
          <a:p>
            <a:r>
              <a:rPr lang="fr-FR" b="1" dirty="0" err="1">
                <a:solidFill>
                  <a:schemeClr val="bg1"/>
                </a:solidFill>
              </a:rPr>
              <a:t>Glomuvenous</a:t>
            </a:r>
            <a:r>
              <a:rPr lang="fr-FR" b="1" dirty="0">
                <a:solidFill>
                  <a:schemeClr val="bg1"/>
                </a:solidFill>
              </a:rPr>
              <a:t> M  </a:t>
            </a:r>
            <a:endParaRPr lang="fr-FR" sz="1800" b="1" dirty="0">
              <a:solidFill>
                <a:schemeClr val="bg1"/>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pPr eaLnBrk="1" hangingPunct="1"/>
            <a:r>
              <a:rPr lang="fr-FR" sz="2400" b="1"/>
              <a:t>OBJECTIVES</a:t>
            </a:r>
          </a:p>
        </p:txBody>
      </p:sp>
      <p:sp>
        <p:nvSpPr>
          <p:cNvPr id="4099" name="Espace réservé du contenu 2"/>
          <p:cNvSpPr>
            <a:spLocks noGrp="1"/>
          </p:cNvSpPr>
          <p:nvPr>
            <p:ph idx="1"/>
          </p:nvPr>
        </p:nvSpPr>
        <p:spPr/>
        <p:txBody>
          <a:bodyPr/>
          <a:lstStyle/>
          <a:p>
            <a:pPr eaLnBrk="1" hangingPunct="1">
              <a:buFont typeface="Arial" charset="0"/>
              <a:buNone/>
            </a:pPr>
            <a:r>
              <a:rPr lang="fr-FR" sz="2400"/>
              <a:t>   </a:t>
            </a:r>
          </a:p>
          <a:p>
            <a:pPr eaLnBrk="1" hangingPunct="1">
              <a:buFont typeface="Arial" charset="0"/>
              <a:buNone/>
            </a:pPr>
            <a:r>
              <a:rPr lang="fr-FR" sz="2400"/>
              <a:t>    IDENTIFICATION of INCOMPETENT or HYPOPLASIC VEINS</a:t>
            </a:r>
          </a:p>
          <a:p>
            <a:pPr eaLnBrk="1" hangingPunct="1">
              <a:buFont typeface="Arial" charset="0"/>
              <a:buNone/>
            </a:pPr>
            <a:endParaRPr lang="fr-FR" sz="2400"/>
          </a:p>
          <a:p>
            <a:pPr eaLnBrk="1" hangingPunct="1">
              <a:buFont typeface="Arial" charset="0"/>
              <a:buNone/>
            </a:pPr>
            <a:endParaRPr lang="fr-FR" sz="2400"/>
          </a:p>
          <a:p>
            <a:pPr eaLnBrk="1" hangingPunct="1">
              <a:buFont typeface="Arial" charset="0"/>
              <a:buNone/>
            </a:pPr>
            <a:r>
              <a:rPr lang="fr-FR" sz="2400"/>
              <a:t>    IDENTIFICATION of THE DRAINING  VEINS</a:t>
            </a:r>
          </a:p>
          <a:p>
            <a:pPr eaLnBrk="1" hangingPunct="1">
              <a:buFont typeface="Arial" charset="0"/>
              <a:buNone/>
            </a:pPr>
            <a:endParaRPr lang="fr-FR" sz="2400"/>
          </a:p>
          <a:p>
            <a:pPr eaLnBrk="1" hangingPunct="1">
              <a:buFont typeface="Arial" charset="0"/>
              <a:buNone/>
            </a:pPr>
            <a:endParaRPr lang="fr-FR" sz="2400"/>
          </a:p>
          <a:p>
            <a:pPr eaLnBrk="1" hangingPunct="1">
              <a:buFont typeface="Arial" charset="0"/>
              <a:buNone/>
            </a:pPr>
            <a:r>
              <a:rPr lang="fr-FR" sz="2400"/>
              <a:t>     IMPROVED QUALITY of LIFE</a:t>
            </a:r>
          </a:p>
          <a:p>
            <a:pPr eaLnBrk="1" hangingPunct="1">
              <a:buFont typeface="Arial" charset="0"/>
              <a:buNone/>
            </a:pPr>
            <a:r>
              <a:rPr lang="fr-FR" sz="2400"/>
              <a:t>                                              (reduce venous stasis )</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pPr eaLnBrk="1" hangingPunct="1"/>
            <a:r>
              <a:rPr lang="fr-FR" sz="2400" b="1"/>
              <a:t>HEMODYNAMIC LESIONS</a:t>
            </a:r>
          </a:p>
        </p:txBody>
      </p:sp>
      <p:sp>
        <p:nvSpPr>
          <p:cNvPr id="5123" name="Espace réservé du contenu 2"/>
          <p:cNvSpPr>
            <a:spLocks noGrp="1"/>
          </p:cNvSpPr>
          <p:nvPr>
            <p:ph idx="1"/>
          </p:nvPr>
        </p:nvSpPr>
        <p:spPr/>
        <p:txBody>
          <a:bodyPr/>
          <a:lstStyle/>
          <a:p>
            <a:pPr eaLnBrk="1" hangingPunct="1">
              <a:buFont typeface="Arial" charset="0"/>
              <a:buNone/>
            </a:pPr>
            <a:r>
              <a:rPr lang="fr-FR" sz="2400"/>
              <a:t>   </a:t>
            </a:r>
          </a:p>
          <a:p>
            <a:pPr eaLnBrk="1" hangingPunct="1">
              <a:buFont typeface="Arial" charset="0"/>
              <a:buNone/>
            </a:pPr>
            <a:r>
              <a:rPr lang="fr-FR" sz="2400"/>
              <a:t>    INCOMPETENT DEEP VENOUS SYSTEM</a:t>
            </a:r>
          </a:p>
          <a:p>
            <a:pPr eaLnBrk="1" hangingPunct="1">
              <a:buFont typeface="Arial" charset="0"/>
              <a:buNone/>
            </a:pPr>
            <a:r>
              <a:rPr lang="fr-FR" sz="2400"/>
              <a:t>                                 SUPERFICIAL VENOUS SYSTEM</a:t>
            </a:r>
          </a:p>
          <a:p>
            <a:pPr eaLnBrk="1" hangingPunct="1">
              <a:buFont typeface="Arial" charset="0"/>
              <a:buNone/>
            </a:pPr>
            <a:endParaRPr lang="fr-FR" sz="2400"/>
          </a:p>
          <a:p>
            <a:pPr eaLnBrk="1" hangingPunct="1">
              <a:buFont typeface="Arial" charset="0"/>
              <a:buNone/>
            </a:pPr>
            <a:endParaRPr lang="fr-FR" sz="2400"/>
          </a:p>
          <a:p>
            <a:pPr eaLnBrk="1" hangingPunct="1">
              <a:buFont typeface="Arial" charset="0"/>
              <a:buNone/>
            </a:pPr>
            <a:r>
              <a:rPr lang="fr-FR" sz="2400"/>
              <a:t>     HYPOPLASIC  DEEP VENOUS SYSTEM</a:t>
            </a:r>
          </a:p>
          <a:p>
            <a:pPr eaLnBrk="1" hangingPunct="1">
              <a:buFont typeface="Arial" charset="0"/>
              <a:buNone/>
            </a:pPr>
            <a:r>
              <a:rPr lang="fr-FR" sz="2400"/>
              <a:t>                              SUPERFIFIAL VENOUS SYSTEM</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C:\Documents and Settings\claurian\Mes documents\Mes documents\PATHOLOGIE VEINEUSE\VEINE MARGINALE\Incont gluteale MV14-04-11\jiron 4.jpg"/>
          <p:cNvPicPr>
            <a:picLocks noChangeAspect="1" noChangeArrowheads="1"/>
          </p:cNvPicPr>
          <p:nvPr/>
        </p:nvPicPr>
        <p:blipFill>
          <a:blip r:embed="rId2" cstate="print"/>
          <a:srcRect l="5806" r="19780"/>
          <a:stretch>
            <a:fillRect/>
          </a:stretch>
        </p:blipFill>
        <p:spPr bwMode="auto">
          <a:xfrm>
            <a:off x="4005263" y="0"/>
            <a:ext cx="5138737" cy="6858000"/>
          </a:xfrm>
          <a:prstGeom prst="rect">
            <a:avLst/>
          </a:prstGeom>
          <a:noFill/>
          <a:ln w="9525">
            <a:noFill/>
            <a:miter lim="800000"/>
            <a:headEnd/>
            <a:tailEnd/>
          </a:ln>
        </p:spPr>
      </p:pic>
      <p:pic>
        <p:nvPicPr>
          <p:cNvPr id="6147" name="Picture 3" descr="C:\Documents and Settings\claurian\Bureau\MV TRONCUL hemodynamique\dupuy font 13\PA060047.JPG"/>
          <p:cNvPicPr>
            <a:picLocks noChangeAspect="1" noChangeArrowheads="1"/>
          </p:cNvPicPr>
          <p:nvPr/>
        </p:nvPicPr>
        <p:blipFill>
          <a:blip r:embed="rId3" cstate="print"/>
          <a:srcRect l="8173" r="24878"/>
          <a:stretch>
            <a:fillRect/>
          </a:stretch>
        </p:blipFill>
        <p:spPr bwMode="auto">
          <a:xfrm>
            <a:off x="395288" y="-25400"/>
            <a:ext cx="3455987" cy="6883400"/>
          </a:xfrm>
          <a:prstGeom prst="rect">
            <a:avLst/>
          </a:prstGeom>
          <a:noFill/>
          <a:ln w="9525">
            <a:noFill/>
            <a:miter lim="800000"/>
            <a:headEnd/>
            <a:tailEnd/>
          </a:ln>
        </p:spPr>
      </p:pic>
      <p:sp>
        <p:nvSpPr>
          <p:cNvPr id="6148" name="ZoneTexte 3"/>
          <p:cNvSpPr txBox="1">
            <a:spLocks noChangeArrowheads="1"/>
          </p:cNvSpPr>
          <p:nvPr/>
        </p:nvSpPr>
        <p:spPr bwMode="auto">
          <a:xfrm>
            <a:off x="1979613" y="1844675"/>
            <a:ext cx="1630362" cy="584200"/>
          </a:xfrm>
          <a:prstGeom prst="rect">
            <a:avLst/>
          </a:prstGeom>
          <a:solidFill>
            <a:schemeClr val="bg1"/>
          </a:solidFill>
          <a:ln w="9525">
            <a:noFill/>
            <a:miter lim="800000"/>
            <a:headEnd/>
            <a:tailEnd/>
          </a:ln>
        </p:spPr>
        <p:txBody>
          <a:bodyPr wrap="none">
            <a:spAutoFit/>
          </a:bodyPr>
          <a:lstStyle/>
          <a:p>
            <a:r>
              <a:rPr lang="fr-FR" sz="1600">
                <a:solidFill>
                  <a:srgbClr val="FF0000"/>
                </a:solidFill>
              </a:rPr>
              <a:t>HYPOPLASIC</a:t>
            </a:r>
          </a:p>
          <a:p>
            <a:r>
              <a:rPr lang="fr-FR" sz="1600">
                <a:solidFill>
                  <a:srgbClr val="FF0000"/>
                </a:solidFill>
              </a:rPr>
              <a:t>SUP;FEM;VEIN</a:t>
            </a:r>
          </a:p>
        </p:txBody>
      </p:sp>
      <p:sp>
        <p:nvSpPr>
          <p:cNvPr id="5" name="Flèche gauche 4"/>
          <p:cNvSpPr/>
          <p:nvPr/>
        </p:nvSpPr>
        <p:spPr>
          <a:xfrm>
            <a:off x="1763713" y="1844675"/>
            <a:ext cx="215900" cy="2889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FF0000"/>
              </a:solidFill>
            </a:endParaRPr>
          </a:p>
        </p:txBody>
      </p:sp>
      <p:sp>
        <p:nvSpPr>
          <p:cNvPr id="6150" name="ZoneTexte 5"/>
          <p:cNvSpPr txBox="1">
            <a:spLocks noChangeArrowheads="1"/>
          </p:cNvSpPr>
          <p:nvPr/>
        </p:nvSpPr>
        <p:spPr bwMode="auto">
          <a:xfrm>
            <a:off x="6156325" y="3860800"/>
            <a:ext cx="2052638" cy="646113"/>
          </a:xfrm>
          <a:prstGeom prst="rect">
            <a:avLst/>
          </a:prstGeom>
          <a:solidFill>
            <a:schemeClr val="bg1"/>
          </a:solidFill>
          <a:ln w="9525">
            <a:noFill/>
            <a:miter lim="800000"/>
            <a:headEnd/>
            <a:tailEnd/>
          </a:ln>
        </p:spPr>
        <p:txBody>
          <a:bodyPr wrap="none">
            <a:spAutoFit/>
          </a:bodyPr>
          <a:lstStyle/>
          <a:p>
            <a:r>
              <a:rPr lang="fr-FR">
                <a:solidFill>
                  <a:srgbClr val="FF0000"/>
                </a:solidFill>
              </a:rPr>
              <a:t>INCOMPETENT</a:t>
            </a:r>
          </a:p>
          <a:p>
            <a:r>
              <a:rPr lang="fr-FR">
                <a:solidFill>
                  <a:srgbClr val="FF0000"/>
                </a:solidFill>
              </a:rPr>
              <a:t>INT . ILIAC  VEIN </a:t>
            </a:r>
          </a:p>
        </p:txBody>
      </p:sp>
      <p:sp>
        <p:nvSpPr>
          <p:cNvPr id="7" name="Flèche vers le haut 6"/>
          <p:cNvSpPr/>
          <p:nvPr/>
        </p:nvSpPr>
        <p:spPr>
          <a:xfrm>
            <a:off x="6227763" y="2924175"/>
            <a:ext cx="576262" cy="8651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152" name="ZoneTexte 7"/>
          <p:cNvSpPr txBox="1">
            <a:spLocks noChangeArrowheads="1"/>
          </p:cNvSpPr>
          <p:nvPr/>
        </p:nvSpPr>
        <p:spPr bwMode="auto">
          <a:xfrm>
            <a:off x="0" y="333375"/>
            <a:ext cx="1782763" cy="306388"/>
          </a:xfrm>
          <a:prstGeom prst="rect">
            <a:avLst/>
          </a:prstGeom>
          <a:solidFill>
            <a:schemeClr val="bg1"/>
          </a:solidFill>
          <a:ln w="9525">
            <a:noFill/>
            <a:miter lim="800000"/>
            <a:headEnd/>
            <a:tailEnd/>
          </a:ln>
        </p:spPr>
        <p:txBody>
          <a:bodyPr wrap="none">
            <a:spAutoFit/>
          </a:bodyPr>
          <a:lstStyle/>
          <a:p>
            <a:r>
              <a:rPr lang="fr-FR" sz="1400"/>
              <a:t>DUPLEX MAPPING</a:t>
            </a:r>
          </a:p>
        </p:txBody>
      </p:sp>
      <p:sp>
        <p:nvSpPr>
          <p:cNvPr id="6153" name="ZoneTexte 8"/>
          <p:cNvSpPr txBox="1">
            <a:spLocks noChangeArrowheads="1"/>
          </p:cNvSpPr>
          <p:nvPr/>
        </p:nvSpPr>
        <p:spPr bwMode="auto">
          <a:xfrm>
            <a:off x="4140200" y="333375"/>
            <a:ext cx="1673225" cy="306388"/>
          </a:xfrm>
          <a:prstGeom prst="rect">
            <a:avLst/>
          </a:prstGeom>
          <a:solidFill>
            <a:schemeClr val="bg1"/>
          </a:solidFill>
          <a:ln w="9525">
            <a:noFill/>
            <a:miter lim="800000"/>
            <a:headEnd/>
            <a:tailEnd/>
          </a:ln>
        </p:spPr>
        <p:txBody>
          <a:bodyPr wrap="none">
            <a:spAutoFit/>
          </a:bodyPr>
          <a:lstStyle/>
          <a:p>
            <a:r>
              <a:rPr lang="fr-FR" sz="1400"/>
              <a:t>PHLEBOGRAPHY</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p:cNvSpPr>
            <a:spLocks noGrp="1"/>
          </p:cNvSpPr>
          <p:nvPr>
            <p:ph type="title"/>
          </p:nvPr>
        </p:nvSpPr>
        <p:spPr/>
        <p:txBody>
          <a:bodyPr/>
          <a:lstStyle/>
          <a:p>
            <a:pPr eaLnBrk="1" hangingPunct="1"/>
            <a:r>
              <a:rPr lang="fr-FR" sz="2400"/>
              <a:t>                                                 TRONCULAR DEEP VEIN  PROFILE</a:t>
            </a:r>
            <a:br>
              <a:rPr lang="fr-FR" sz="2400"/>
            </a:br>
            <a:r>
              <a:rPr lang="fr-FR" sz="2400"/>
              <a:t>                                                           </a:t>
            </a:r>
            <a:r>
              <a:rPr lang="fr-FR" sz="2000"/>
              <a:t>in 20 consecutive pts</a:t>
            </a:r>
            <a:endParaRPr lang="fr-FR" sz="2400"/>
          </a:p>
        </p:txBody>
      </p:sp>
      <p:sp>
        <p:nvSpPr>
          <p:cNvPr id="7171" name="Espace réservé du contenu 2"/>
          <p:cNvSpPr>
            <a:spLocks noGrp="1"/>
          </p:cNvSpPr>
          <p:nvPr>
            <p:ph idx="1"/>
          </p:nvPr>
        </p:nvSpPr>
        <p:spPr/>
        <p:txBody>
          <a:bodyPr/>
          <a:lstStyle/>
          <a:p>
            <a:pPr eaLnBrk="1" hangingPunct="1">
              <a:buFont typeface="Arial" charset="0"/>
              <a:buNone/>
            </a:pPr>
            <a:endParaRPr lang="fr-FR"/>
          </a:p>
          <a:p>
            <a:pPr eaLnBrk="1" hangingPunct="1">
              <a:buFont typeface="Arial" charset="0"/>
              <a:buNone/>
            </a:pPr>
            <a:r>
              <a:rPr lang="fr-FR" sz="1800" b="1"/>
              <a:t>DOMINANT            INCOMPETENCE               HYPOPLASIA              NORMAL DEEP VEINS</a:t>
            </a:r>
          </a:p>
          <a:p>
            <a:pPr eaLnBrk="1" hangingPunct="1">
              <a:buFont typeface="Arial" charset="0"/>
              <a:buNone/>
            </a:pPr>
            <a:r>
              <a:rPr lang="fr-FR" sz="1800" b="1"/>
              <a:t>  LESIONS</a:t>
            </a:r>
          </a:p>
          <a:p>
            <a:pPr eaLnBrk="1" hangingPunct="1">
              <a:buFont typeface="Arial" charset="0"/>
              <a:buNone/>
            </a:pPr>
            <a:endParaRPr lang="fr-FR" sz="1800"/>
          </a:p>
          <a:p>
            <a:pPr eaLnBrk="1" hangingPunct="1">
              <a:buFont typeface="Arial" charset="0"/>
              <a:buNone/>
            </a:pPr>
            <a:r>
              <a:rPr lang="fr-FR" sz="1800"/>
              <a:t>     20 Pts                   6       </a:t>
            </a:r>
            <a:r>
              <a:rPr lang="fr-FR" sz="1800" b="1">
                <a:solidFill>
                  <a:srgbClr val="FF0000"/>
                </a:solidFill>
              </a:rPr>
              <a:t>30%                            </a:t>
            </a:r>
            <a:r>
              <a:rPr lang="fr-FR" sz="1800"/>
              <a:t>12        </a:t>
            </a:r>
            <a:r>
              <a:rPr lang="fr-FR" sz="1800" b="1">
                <a:solidFill>
                  <a:srgbClr val="FF0000"/>
                </a:solidFill>
              </a:rPr>
              <a:t>60%                     </a:t>
            </a:r>
            <a:r>
              <a:rPr lang="fr-FR" sz="1800"/>
              <a:t>6          </a:t>
            </a:r>
            <a:r>
              <a:rPr lang="fr-FR" sz="1800" b="1">
                <a:solidFill>
                  <a:srgbClr val="FF0000"/>
                </a:solidFill>
              </a:rPr>
              <a:t>30%</a:t>
            </a:r>
          </a:p>
          <a:p>
            <a:pPr eaLnBrk="1" hangingPunct="1">
              <a:buFont typeface="Arial" charset="0"/>
              <a:buNone/>
            </a:pPr>
            <a:endParaRPr lang="fr-FR" sz="1800"/>
          </a:p>
          <a:p>
            <a:pPr eaLnBrk="1" hangingPunct="1">
              <a:buFont typeface="Arial" charset="0"/>
              <a:buNone/>
            </a:pPr>
            <a:endParaRPr lang="fr-FR" sz="1800"/>
          </a:p>
          <a:p>
            <a:pPr eaLnBrk="1" hangingPunct="1">
              <a:buFont typeface="Arial" charset="0"/>
              <a:buNone/>
            </a:pPr>
            <a:r>
              <a:rPr lang="fr-FR" sz="1800"/>
              <a:t>                                   gluteal Vein        3                external iliac. V.   1</a:t>
            </a:r>
          </a:p>
          <a:p>
            <a:pPr eaLnBrk="1" hangingPunct="1">
              <a:buFont typeface="Arial" charset="0"/>
              <a:buNone/>
            </a:pPr>
            <a:endParaRPr lang="fr-FR" sz="1800"/>
          </a:p>
          <a:p>
            <a:pPr eaLnBrk="1" hangingPunct="1">
              <a:buFont typeface="Arial" charset="0"/>
              <a:buNone/>
            </a:pPr>
            <a:r>
              <a:rPr lang="fr-FR" sz="1800"/>
              <a:t>                                   deep femoral V  1              sup.femor.poplit V    6</a:t>
            </a:r>
          </a:p>
          <a:p>
            <a:pPr eaLnBrk="1" hangingPunct="1">
              <a:buFont typeface="Arial" charset="0"/>
              <a:buNone/>
            </a:pPr>
            <a:endParaRPr lang="fr-FR" sz="1800"/>
          </a:p>
          <a:p>
            <a:pPr eaLnBrk="1" hangingPunct="1">
              <a:buFont typeface="Arial" charset="0"/>
              <a:buNone/>
            </a:pPr>
            <a:r>
              <a:rPr lang="fr-FR" sz="1800"/>
              <a:t>                                   tibial  Veins       2                 tibial veins             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C:\Documents and Settings\claurian\Bureau\MV TRONCUL hemodynamique\MV tr vein prof ponchon\PA270009.JPG"/>
          <p:cNvPicPr>
            <a:picLocks noChangeAspect="1" noChangeArrowheads="1"/>
          </p:cNvPicPr>
          <p:nvPr/>
        </p:nvPicPr>
        <p:blipFill>
          <a:blip r:embed="rId2" cstate="print"/>
          <a:srcRect l="11482" t="6631" r="17776"/>
          <a:stretch>
            <a:fillRect/>
          </a:stretch>
        </p:blipFill>
        <p:spPr bwMode="auto">
          <a:xfrm>
            <a:off x="0" y="-7938"/>
            <a:ext cx="3902075" cy="6865938"/>
          </a:xfrm>
          <a:prstGeom prst="rect">
            <a:avLst/>
          </a:prstGeom>
          <a:noFill/>
          <a:ln w="9525">
            <a:noFill/>
            <a:miter lim="800000"/>
            <a:headEnd/>
            <a:tailEnd/>
          </a:ln>
        </p:spPr>
      </p:pic>
      <p:pic>
        <p:nvPicPr>
          <p:cNvPr id="8195" name="Picture 4" descr="C:\Documents and Settings\claurian\Bureau\MV TRONCUL hemodynamique\Bassinet VFEM prof\P7240017.JPG"/>
          <p:cNvPicPr>
            <a:picLocks noChangeAspect="1" noChangeArrowheads="1"/>
          </p:cNvPicPr>
          <p:nvPr/>
        </p:nvPicPr>
        <p:blipFill>
          <a:blip r:embed="rId3" cstate="print"/>
          <a:srcRect/>
          <a:stretch>
            <a:fillRect/>
          </a:stretch>
        </p:blipFill>
        <p:spPr bwMode="auto">
          <a:xfrm>
            <a:off x="2527300" y="1700213"/>
            <a:ext cx="6616700" cy="4962525"/>
          </a:xfrm>
          <a:prstGeom prst="rect">
            <a:avLst/>
          </a:prstGeom>
          <a:noFill/>
          <a:ln w="9525">
            <a:noFill/>
            <a:miter lim="800000"/>
            <a:headEnd/>
            <a:tailEnd/>
          </a:ln>
        </p:spPr>
      </p:pic>
      <p:sp>
        <p:nvSpPr>
          <p:cNvPr id="8196" name="ZoneTexte 4"/>
          <p:cNvSpPr txBox="1">
            <a:spLocks noChangeArrowheads="1"/>
          </p:cNvSpPr>
          <p:nvPr/>
        </p:nvSpPr>
        <p:spPr bwMode="auto">
          <a:xfrm>
            <a:off x="6216650" y="3141663"/>
            <a:ext cx="2927350" cy="584200"/>
          </a:xfrm>
          <a:prstGeom prst="rect">
            <a:avLst/>
          </a:prstGeom>
          <a:solidFill>
            <a:schemeClr val="bg1"/>
          </a:solidFill>
          <a:ln w="9525">
            <a:noFill/>
            <a:miter lim="800000"/>
            <a:headEnd/>
            <a:tailEnd/>
          </a:ln>
        </p:spPr>
        <p:txBody>
          <a:bodyPr wrap="none">
            <a:spAutoFit/>
          </a:bodyPr>
          <a:lstStyle/>
          <a:p>
            <a:r>
              <a:rPr lang="fr-FR" sz="1600">
                <a:solidFill>
                  <a:srgbClr val="FF0000"/>
                </a:solidFill>
              </a:rPr>
              <a:t>RESECTION INCOMPETENT</a:t>
            </a:r>
          </a:p>
          <a:p>
            <a:r>
              <a:rPr lang="fr-FR" sz="1600">
                <a:solidFill>
                  <a:srgbClr val="FF0000"/>
                </a:solidFill>
              </a:rPr>
              <a:t>   DEEP FEMORAL VEIN</a:t>
            </a:r>
          </a:p>
        </p:txBody>
      </p:sp>
      <p:sp>
        <p:nvSpPr>
          <p:cNvPr id="6" name="Flèche gauche 5"/>
          <p:cNvSpPr/>
          <p:nvPr/>
        </p:nvSpPr>
        <p:spPr>
          <a:xfrm>
            <a:off x="6156325" y="3429000"/>
            <a:ext cx="46038" cy="1444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8" name="Connecteur droit avec flèche 7"/>
          <p:cNvCxnSpPr/>
          <p:nvPr/>
        </p:nvCxnSpPr>
        <p:spPr>
          <a:xfrm flipH="1">
            <a:off x="5148263" y="3644900"/>
            <a:ext cx="1008062" cy="431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H="1">
            <a:off x="6156325" y="3716338"/>
            <a:ext cx="287338" cy="6492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a:off x="6300788" y="3716338"/>
            <a:ext cx="503237" cy="115252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201" name="ZoneTexte 12"/>
          <p:cNvSpPr txBox="1">
            <a:spLocks noChangeArrowheads="1"/>
          </p:cNvSpPr>
          <p:nvPr/>
        </p:nvSpPr>
        <p:spPr bwMode="auto">
          <a:xfrm>
            <a:off x="0" y="1341438"/>
            <a:ext cx="1408113" cy="584200"/>
          </a:xfrm>
          <a:prstGeom prst="rect">
            <a:avLst/>
          </a:prstGeom>
          <a:solidFill>
            <a:schemeClr val="bg1"/>
          </a:solidFill>
          <a:ln w="9525">
            <a:noFill/>
            <a:miter lim="800000"/>
            <a:headEnd/>
            <a:tailEnd/>
          </a:ln>
        </p:spPr>
        <p:txBody>
          <a:bodyPr wrap="none">
            <a:spAutoFit/>
          </a:bodyPr>
          <a:lstStyle/>
          <a:p>
            <a:r>
              <a:rPr lang="fr-FR" sz="1600">
                <a:solidFill>
                  <a:srgbClr val="FF0000"/>
                </a:solidFill>
              </a:rPr>
              <a:t>MAPPING</a:t>
            </a:r>
          </a:p>
          <a:p>
            <a:r>
              <a:rPr lang="fr-FR" sz="1600">
                <a:solidFill>
                  <a:srgbClr val="FF0000"/>
                </a:solidFill>
              </a:rPr>
              <a:t>DEEP VEINS</a:t>
            </a:r>
          </a:p>
        </p:txBody>
      </p:sp>
      <p:sp>
        <p:nvSpPr>
          <p:cNvPr id="14" name="Flèche droite 13"/>
          <p:cNvSpPr/>
          <p:nvPr/>
        </p:nvSpPr>
        <p:spPr>
          <a:xfrm>
            <a:off x="395288" y="2060575"/>
            <a:ext cx="936625"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p:cNvSpPr>
            <a:spLocks noGrp="1"/>
          </p:cNvSpPr>
          <p:nvPr>
            <p:ph type="title"/>
          </p:nvPr>
        </p:nvSpPr>
        <p:spPr/>
        <p:txBody>
          <a:bodyPr/>
          <a:lstStyle/>
          <a:p>
            <a:pPr eaLnBrk="1" hangingPunct="1"/>
            <a:r>
              <a:rPr lang="fr-FR" sz="2400"/>
              <a:t>                 TRONCULAR SUPERFICIAL VEIN  PROFILE</a:t>
            </a:r>
            <a:br>
              <a:rPr lang="fr-FR" sz="2400"/>
            </a:br>
            <a:r>
              <a:rPr lang="fr-FR" sz="2400"/>
              <a:t>                                                           </a:t>
            </a:r>
            <a:r>
              <a:rPr lang="fr-FR" sz="2000"/>
              <a:t>in 20 consecutive pts</a:t>
            </a:r>
            <a:endParaRPr lang="fr-FR" sz="2400"/>
          </a:p>
        </p:txBody>
      </p:sp>
      <p:sp>
        <p:nvSpPr>
          <p:cNvPr id="9219" name="Espace réservé du contenu 2"/>
          <p:cNvSpPr>
            <a:spLocks noGrp="1"/>
          </p:cNvSpPr>
          <p:nvPr>
            <p:ph idx="1"/>
          </p:nvPr>
        </p:nvSpPr>
        <p:spPr/>
        <p:txBody>
          <a:bodyPr/>
          <a:lstStyle/>
          <a:p>
            <a:pPr eaLnBrk="1" hangingPunct="1">
              <a:buFont typeface="Arial" charset="0"/>
              <a:buNone/>
            </a:pPr>
            <a:endParaRPr lang="fr-FR"/>
          </a:p>
          <a:p>
            <a:pPr eaLnBrk="1" hangingPunct="1">
              <a:buFont typeface="Arial" charset="0"/>
              <a:buNone/>
            </a:pPr>
            <a:r>
              <a:rPr lang="fr-FR" sz="1800" b="1"/>
              <a:t>  LESIONS                  LATERAL   MARGINAL VEIN                 SAPHENOUS  SYSTEM                      </a:t>
            </a:r>
          </a:p>
          <a:p>
            <a:pPr eaLnBrk="1" hangingPunct="1">
              <a:buFont typeface="Arial" charset="0"/>
              <a:buNone/>
            </a:pPr>
            <a:r>
              <a:rPr lang="fr-FR" sz="1800"/>
              <a:t>                                 SIGNIFICANT INCOMPETENCE</a:t>
            </a:r>
          </a:p>
          <a:p>
            <a:pPr eaLnBrk="1" hangingPunct="1">
              <a:buFont typeface="Arial" charset="0"/>
              <a:buNone/>
            </a:pPr>
            <a:r>
              <a:rPr lang="fr-FR" sz="1800"/>
              <a:t>  </a:t>
            </a:r>
          </a:p>
          <a:p>
            <a:pPr eaLnBrk="1" hangingPunct="1">
              <a:buFont typeface="Arial" charset="0"/>
              <a:buNone/>
            </a:pPr>
            <a:endParaRPr lang="fr-FR" sz="1800"/>
          </a:p>
          <a:p>
            <a:pPr eaLnBrk="1" hangingPunct="1">
              <a:buFont typeface="Arial" charset="0"/>
              <a:buNone/>
            </a:pPr>
            <a:r>
              <a:rPr lang="fr-FR" sz="1800"/>
              <a:t>   20 Pts                               7                 </a:t>
            </a:r>
            <a:r>
              <a:rPr lang="fr-FR" sz="1800" b="1">
                <a:solidFill>
                  <a:srgbClr val="FF0000"/>
                </a:solidFill>
              </a:rPr>
              <a:t>35%                                 </a:t>
            </a:r>
          </a:p>
          <a:p>
            <a:pPr eaLnBrk="1" hangingPunct="1">
              <a:buFont typeface="Arial" charset="0"/>
              <a:buNone/>
            </a:pPr>
            <a:r>
              <a:rPr lang="fr-FR" sz="1800" b="1"/>
              <a:t>                                                                                                DRAINING VEINS    </a:t>
            </a:r>
            <a:r>
              <a:rPr lang="fr-FR" sz="1800" b="1">
                <a:solidFill>
                  <a:srgbClr val="FF0000"/>
                </a:solidFill>
              </a:rPr>
              <a:t>14      70%</a:t>
            </a:r>
          </a:p>
          <a:p>
            <a:pPr eaLnBrk="1" hangingPunct="1">
              <a:buFont typeface="Arial" charset="0"/>
              <a:buNone/>
            </a:pPr>
            <a:endParaRPr lang="fr-FR" sz="1800" b="1"/>
          </a:p>
          <a:p>
            <a:pPr eaLnBrk="1" hangingPunct="1">
              <a:buFont typeface="Arial" charset="0"/>
              <a:buNone/>
            </a:pPr>
            <a:r>
              <a:rPr lang="fr-FR" sz="1800" b="1"/>
              <a:t>                                                                                            DESTRUCTION  GSV     </a:t>
            </a:r>
            <a:r>
              <a:rPr lang="fr-FR" sz="1800" b="1">
                <a:solidFill>
                  <a:srgbClr val="FF0000"/>
                </a:solidFill>
              </a:rPr>
              <a:t>6        30%     </a:t>
            </a:r>
          </a:p>
          <a:p>
            <a:pPr eaLnBrk="1" hangingPunct="1">
              <a:buFont typeface="Arial" charset="0"/>
              <a:buNone/>
            </a:pPr>
            <a:endParaRPr lang="fr-FR" sz="1800"/>
          </a:p>
          <a:p>
            <a:pPr eaLnBrk="1" hangingPunct="1">
              <a:buFont typeface="Arial" charset="0"/>
              <a:buNone/>
            </a:pPr>
            <a:endParaRPr lang="fr-FR" sz="1800"/>
          </a:p>
          <a:p>
            <a:pPr eaLnBrk="1" hangingPunct="1">
              <a:buFont typeface="Arial" charset="0"/>
              <a:buNone/>
            </a:pPr>
            <a:r>
              <a:rPr lang="fr-FR" sz="1800"/>
              <a:t>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p:cNvSpPr>
            <a:spLocks noGrp="1"/>
          </p:cNvSpPr>
          <p:nvPr>
            <p:ph type="title"/>
          </p:nvPr>
        </p:nvSpPr>
        <p:spPr/>
        <p:txBody>
          <a:bodyPr/>
          <a:lstStyle/>
          <a:p>
            <a:pPr eaLnBrk="1" hangingPunct="1"/>
            <a:r>
              <a:rPr lang="fr-FR" sz="2400"/>
              <a:t>                 HEMODYNAMIC  INVESTIGATION</a:t>
            </a:r>
            <a:br>
              <a:rPr lang="fr-FR" sz="2400"/>
            </a:br>
            <a:r>
              <a:rPr lang="fr-FR" sz="2400"/>
              <a:t>                                                           </a:t>
            </a:r>
            <a:r>
              <a:rPr lang="fr-FR" sz="2000"/>
              <a:t>DUPLEX SCAN VENOUS MAPPING</a:t>
            </a:r>
            <a:endParaRPr lang="fr-FR" sz="2400"/>
          </a:p>
        </p:txBody>
      </p:sp>
      <p:sp>
        <p:nvSpPr>
          <p:cNvPr id="10243" name="Espace réservé du contenu 2"/>
          <p:cNvSpPr>
            <a:spLocks noGrp="1"/>
          </p:cNvSpPr>
          <p:nvPr>
            <p:ph idx="1"/>
          </p:nvPr>
        </p:nvSpPr>
        <p:spPr/>
        <p:txBody>
          <a:bodyPr/>
          <a:lstStyle/>
          <a:p>
            <a:pPr eaLnBrk="1" hangingPunct="1">
              <a:buFont typeface="Arial" charset="0"/>
              <a:buNone/>
            </a:pPr>
            <a:endParaRPr lang="fr-FR"/>
          </a:p>
          <a:p>
            <a:pPr eaLnBrk="1" hangingPunct="1">
              <a:buFont typeface="Arial" charset="0"/>
              <a:buNone/>
            </a:pPr>
            <a:r>
              <a:rPr lang="fr-FR" sz="1800" b="1"/>
              <a:t>              1   DEFINE         INCOMPETENT VEINS</a:t>
            </a:r>
          </a:p>
          <a:p>
            <a:pPr eaLnBrk="1" hangingPunct="1">
              <a:buFont typeface="Arial" charset="0"/>
              <a:buNone/>
            </a:pPr>
            <a:r>
              <a:rPr lang="fr-FR" sz="1800" b="1"/>
              <a:t>                                         SEGMENTARY HYPOPLASIA</a:t>
            </a:r>
          </a:p>
          <a:p>
            <a:pPr eaLnBrk="1" hangingPunct="1">
              <a:buFont typeface="Arial" charset="0"/>
              <a:buNone/>
            </a:pPr>
            <a:r>
              <a:rPr lang="fr-FR" sz="1800" b="1"/>
              <a:t>                                         DRAINING VEINS</a:t>
            </a:r>
          </a:p>
          <a:p>
            <a:pPr eaLnBrk="1" hangingPunct="1">
              <a:buFont typeface="Arial" charset="0"/>
              <a:buNone/>
            </a:pPr>
            <a:endParaRPr lang="fr-FR" sz="1800" b="1"/>
          </a:p>
          <a:p>
            <a:pPr eaLnBrk="1" hangingPunct="1">
              <a:buFont typeface="Arial" charset="0"/>
              <a:buNone/>
            </a:pPr>
            <a:r>
              <a:rPr lang="fr-FR" sz="1800" b="1"/>
              <a:t>              2   RESEARCH       ORIGIN of THE VENOUS STASIS</a:t>
            </a:r>
          </a:p>
          <a:p>
            <a:pPr eaLnBrk="1" hangingPunct="1">
              <a:buFont typeface="Arial" charset="0"/>
              <a:buNone/>
            </a:pPr>
            <a:endParaRPr lang="fr-FR" sz="1800" b="1"/>
          </a:p>
          <a:p>
            <a:pPr eaLnBrk="1" hangingPunct="1">
              <a:buFont typeface="Arial" charset="0"/>
              <a:buNone/>
            </a:pPr>
            <a:endParaRPr lang="fr-FR" sz="1800" b="1"/>
          </a:p>
          <a:p>
            <a:pPr eaLnBrk="1" hangingPunct="1">
              <a:buFont typeface="Arial" charset="0"/>
              <a:buNone/>
            </a:pPr>
            <a:r>
              <a:rPr lang="fr-FR" sz="1800" b="1"/>
              <a:t>               3    IDENTIFY     PELVIC INCOMPETENT VEINS                   </a:t>
            </a:r>
          </a:p>
          <a:p>
            <a:pPr eaLnBrk="1" hangingPunct="1">
              <a:buFont typeface="Arial" charset="0"/>
              <a:buNone/>
            </a:pPr>
            <a:r>
              <a:rPr lang="fr-FR" sz="1800"/>
              <a:t>                              </a:t>
            </a:r>
          </a:p>
          <a:p>
            <a:pPr eaLnBrk="1" hangingPunct="1">
              <a:buFont typeface="Arial" charset="0"/>
              <a:buNone/>
            </a:pPr>
            <a:r>
              <a:rPr lang="fr-FR" sz="1800"/>
              <a:t> </a:t>
            </a:r>
            <a:r>
              <a:rPr lang="fr-FR" sz="1800" b="1"/>
              <a:t>    </a:t>
            </a:r>
          </a:p>
          <a:p>
            <a:pPr eaLnBrk="1" hangingPunct="1">
              <a:buFont typeface="Arial" charset="0"/>
              <a:buNone/>
            </a:pPr>
            <a:endParaRPr lang="fr-FR" sz="1800"/>
          </a:p>
          <a:p>
            <a:pPr eaLnBrk="1" hangingPunct="1">
              <a:buFont typeface="Arial" charset="0"/>
              <a:buNone/>
            </a:pPr>
            <a:endParaRPr lang="fr-FR" sz="1800"/>
          </a:p>
          <a:p>
            <a:pPr eaLnBrk="1" hangingPunct="1">
              <a:buFont typeface="Arial" charset="0"/>
              <a:buNone/>
            </a:pPr>
            <a:r>
              <a:rPr lang="fr-FR" sz="1800"/>
              <a:t>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p:txBody>
          <a:bodyPr/>
          <a:lstStyle/>
          <a:p>
            <a:pPr eaLnBrk="1" hangingPunct="1"/>
            <a:r>
              <a:rPr lang="fr-FR" sz="2400"/>
              <a:t>                 HEMODYNAMIC  VENOUS MALFORMATIONS</a:t>
            </a:r>
            <a:br>
              <a:rPr lang="fr-FR" sz="2400"/>
            </a:br>
            <a:r>
              <a:rPr lang="fr-FR" sz="2400"/>
              <a:t>                                                           </a:t>
            </a:r>
          </a:p>
        </p:txBody>
      </p:sp>
      <p:sp>
        <p:nvSpPr>
          <p:cNvPr id="11267" name="Espace réservé du contenu 2"/>
          <p:cNvSpPr>
            <a:spLocks noGrp="1"/>
          </p:cNvSpPr>
          <p:nvPr>
            <p:ph idx="1"/>
          </p:nvPr>
        </p:nvSpPr>
        <p:spPr/>
        <p:txBody>
          <a:bodyPr/>
          <a:lstStyle/>
          <a:p>
            <a:pPr eaLnBrk="1" hangingPunct="1">
              <a:buFont typeface="Arial" charset="0"/>
              <a:buNone/>
            </a:pPr>
            <a:endParaRPr lang="fr-FR"/>
          </a:p>
          <a:p>
            <a:pPr eaLnBrk="1" hangingPunct="1">
              <a:buFont typeface="Arial" charset="0"/>
              <a:buNone/>
            </a:pPr>
            <a:r>
              <a:rPr lang="fr-FR" sz="1800" b="1"/>
              <a:t>              1   POPULATION         20  PTs</a:t>
            </a:r>
          </a:p>
          <a:p>
            <a:pPr eaLnBrk="1" hangingPunct="1">
              <a:buFont typeface="Arial" charset="0"/>
              <a:buNone/>
            </a:pPr>
            <a:r>
              <a:rPr lang="fr-FR" sz="1800" b="1"/>
              <a:t>                                                    13 M ,  7F</a:t>
            </a:r>
          </a:p>
          <a:p>
            <a:pPr eaLnBrk="1" hangingPunct="1">
              <a:buFont typeface="Arial" charset="0"/>
              <a:buNone/>
            </a:pPr>
            <a:r>
              <a:rPr lang="fr-FR" sz="1800" b="1"/>
              <a:t>                                                    mean âge  27 yrs ( range 11-42 yrs )</a:t>
            </a:r>
          </a:p>
          <a:p>
            <a:pPr eaLnBrk="1" hangingPunct="1">
              <a:buFont typeface="Arial" charset="0"/>
              <a:buNone/>
            </a:pPr>
            <a:endParaRPr lang="fr-FR" sz="1800" b="1"/>
          </a:p>
          <a:p>
            <a:pPr eaLnBrk="1" hangingPunct="1">
              <a:buFont typeface="Arial" charset="0"/>
              <a:buNone/>
            </a:pPr>
            <a:r>
              <a:rPr lang="fr-FR" sz="1800" b="1"/>
              <a:t>              2   PREVIOUS  Treatment      VGS  stripping    6</a:t>
            </a:r>
          </a:p>
          <a:p>
            <a:pPr eaLnBrk="1" hangingPunct="1">
              <a:buFont typeface="Arial" charset="0"/>
              <a:buNone/>
            </a:pPr>
            <a:r>
              <a:rPr lang="fr-FR" sz="1800" b="1"/>
              <a:t>                                                                 SCLEROTHERAPIE   4</a:t>
            </a:r>
          </a:p>
          <a:p>
            <a:pPr eaLnBrk="1" hangingPunct="1">
              <a:buFont typeface="Arial" charset="0"/>
              <a:buNone/>
            </a:pPr>
            <a:endParaRPr lang="fr-FR" sz="1800" b="1"/>
          </a:p>
          <a:p>
            <a:pPr eaLnBrk="1" hangingPunct="1">
              <a:buFont typeface="Arial" charset="0"/>
              <a:buNone/>
            </a:pPr>
            <a:r>
              <a:rPr lang="fr-FR" sz="1800" b="1"/>
              <a:t>             3    CLINICAL STATUS </a:t>
            </a:r>
          </a:p>
          <a:p>
            <a:pPr eaLnBrk="1" hangingPunct="1">
              <a:buFont typeface="Arial" charset="0"/>
              <a:buNone/>
            </a:pPr>
            <a:r>
              <a:rPr lang="fr-FR" sz="1800" b="1"/>
              <a:t>                                 isolated troncul VM                   troncular and tissular vm</a:t>
            </a:r>
          </a:p>
          <a:p>
            <a:pPr eaLnBrk="1" hangingPunct="1">
              <a:buFont typeface="Arial" charset="0"/>
              <a:buNone/>
            </a:pPr>
            <a:r>
              <a:rPr lang="fr-FR" sz="1800" b="1"/>
              <a:t>                                            6    30%                                            14    70%</a:t>
            </a:r>
          </a:p>
          <a:p>
            <a:pPr eaLnBrk="1" hangingPunct="1">
              <a:buFont typeface="Arial" charset="0"/>
              <a:buNone/>
            </a:pPr>
            <a:r>
              <a:rPr lang="fr-FR" sz="1800" b="1"/>
              <a:t>                                 venous stasis                               trophic venous lesions</a:t>
            </a:r>
          </a:p>
          <a:p>
            <a:pPr eaLnBrk="1" hangingPunct="1">
              <a:buFont typeface="Arial" charset="0"/>
              <a:buNone/>
            </a:pPr>
            <a:r>
              <a:rPr lang="fr-FR" sz="1800" b="1"/>
              <a:t>                                         </a:t>
            </a:r>
            <a:r>
              <a:rPr lang="fr-FR" sz="1800" b="1">
                <a:solidFill>
                  <a:srgbClr val="FF0000"/>
                </a:solidFill>
              </a:rPr>
              <a:t>17    85 %                                              3      15 %                </a:t>
            </a:r>
          </a:p>
          <a:p>
            <a:pPr eaLnBrk="1" hangingPunct="1">
              <a:buFont typeface="Arial" charset="0"/>
              <a:buNone/>
            </a:pPr>
            <a:r>
              <a:rPr lang="fr-FR" sz="1800"/>
              <a:t>                              </a:t>
            </a:r>
          </a:p>
          <a:p>
            <a:pPr eaLnBrk="1" hangingPunct="1">
              <a:buFont typeface="Arial" charset="0"/>
              <a:buNone/>
            </a:pPr>
            <a:r>
              <a:rPr lang="fr-FR" sz="1800"/>
              <a:t> </a:t>
            </a:r>
            <a:r>
              <a:rPr lang="fr-FR" sz="1800" b="1"/>
              <a:t>    </a:t>
            </a:r>
          </a:p>
          <a:p>
            <a:pPr eaLnBrk="1" hangingPunct="1">
              <a:buFont typeface="Arial" charset="0"/>
              <a:buNone/>
            </a:pPr>
            <a:endParaRPr lang="fr-FR" sz="1800"/>
          </a:p>
          <a:p>
            <a:pPr eaLnBrk="1" hangingPunct="1">
              <a:buFont typeface="Arial" charset="0"/>
              <a:buNone/>
            </a:pPr>
            <a:endParaRPr lang="fr-FR" sz="1800"/>
          </a:p>
          <a:p>
            <a:pPr eaLnBrk="1" hangingPunct="1">
              <a:buFont typeface="Arial" charset="0"/>
              <a:buNone/>
            </a:pPr>
            <a:r>
              <a:rPr lang="fr-FR" sz="1800"/>
              <a:t>                                                                                                </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p:txBody>
          <a:bodyPr/>
          <a:lstStyle/>
          <a:p>
            <a:pPr eaLnBrk="1" hangingPunct="1"/>
            <a:r>
              <a:rPr lang="fr-FR" sz="2400"/>
              <a:t>                 ANATOMIC   INVESTIGATION</a:t>
            </a:r>
            <a:br>
              <a:rPr lang="fr-FR" sz="2400"/>
            </a:br>
            <a:r>
              <a:rPr lang="fr-FR" sz="2400"/>
              <a:t>                                                           </a:t>
            </a:r>
            <a:r>
              <a:rPr lang="fr-FR" sz="2000"/>
              <a:t>MRI           ANGIOMR</a:t>
            </a:r>
            <a:endParaRPr lang="fr-FR" sz="2400"/>
          </a:p>
        </p:txBody>
      </p:sp>
      <p:sp>
        <p:nvSpPr>
          <p:cNvPr id="12291" name="Espace réservé du contenu 2"/>
          <p:cNvSpPr>
            <a:spLocks noGrp="1"/>
          </p:cNvSpPr>
          <p:nvPr>
            <p:ph idx="1"/>
          </p:nvPr>
        </p:nvSpPr>
        <p:spPr/>
        <p:txBody>
          <a:bodyPr/>
          <a:lstStyle/>
          <a:p>
            <a:pPr eaLnBrk="1" hangingPunct="1">
              <a:buFont typeface="Arial" charset="0"/>
              <a:buNone/>
            </a:pPr>
            <a:endParaRPr lang="fr-FR"/>
          </a:p>
          <a:p>
            <a:pPr eaLnBrk="1" hangingPunct="1">
              <a:buFont typeface="Arial" charset="0"/>
              <a:buNone/>
            </a:pPr>
            <a:r>
              <a:rPr lang="fr-FR" sz="1800" b="1"/>
              <a:t>              </a:t>
            </a:r>
            <a:r>
              <a:rPr lang="fr-FR" sz="2000" b="1"/>
              <a:t>M R I           </a:t>
            </a:r>
          </a:p>
          <a:p>
            <a:pPr eaLnBrk="1" hangingPunct="1">
              <a:buFont typeface="Arial" charset="0"/>
              <a:buNone/>
            </a:pPr>
            <a:r>
              <a:rPr lang="fr-FR" sz="2000" b="1"/>
              <a:t>                              ANATOMIC INFORMATION in T 2 fatsat</a:t>
            </a:r>
            <a:r>
              <a:rPr lang="fr-FR" sz="1800" b="1"/>
              <a:t>  </a:t>
            </a:r>
          </a:p>
          <a:p>
            <a:pPr eaLnBrk="1" hangingPunct="1">
              <a:buFont typeface="Arial" charset="0"/>
              <a:buNone/>
            </a:pPr>
            <a:r>
              <a:rPr lang="fr-FR" sz="1800" b="1"/>
              <a:t>                                          associated extratroncular tissular VM</a:t>
            </a:r>
          </a:p>
          <a:p>
            <a:pPr eaLnBrk="1" hangingPunct="1">
              <a:buFont typeface="Arial" charset="0"/>
              <a:buNone/>
            </a:pPr>
            <a:r>
              <a:rPr lang="fr-FR" sz="1800" b="1"/>
              <a:t>                                                                           ( 3PTs /20 Pts )</a:t>
            </a:r>
          </a:p>
          <a:p>
            <a:pPr eaLnBrk="1" hangingPunct="1">
              <a:buFont typeface="Arial" charset="0"/>
              <a:buNone/>
            </a:pPr>
            <a:r>
              <a:rPr lang="fr-FR" sz="1800" b="1"/>
              <a:t>                                          NO GOOD INVESTIGATION FOR OCCLUSIVE LESIONS</a:t>
            </a:r>
          </a:p>
          <a:p>
            <a:pPr eaLnBrk="1" hangingPunct="1">
              <a:buFont typeface="Arial" charset="0"/>
              <a:buNone/>
            </a:pPr>
            <a:r>
              <a:rPr lang="fr-FR" sz="1800" b="1"/>
              <a:t>                                     </a:t>
            </a:r>
          </a:p>
          <a:p>
            <a:pPr eaLnBrk="1" hangingPunct="1">
              <a:buFont typeface="Arial" charset="0"/>
              <a:buNone/>
            </a:pPr>
            <a:endParaRPr lang="fr-FR" sz="1800" b="1"/>
          </a:p>
          <a:p>
            <a:pPr eaLnBrk="1" hangingPunct="1">
              <a:buFont typeface="Arial" charset="0"/>
              <a:buNone/>
            </a:pPr>
            <a:r>
              <a:rPr lang="fr-FR" sz="1800" b="1"/>
              <a:t>               </a:t>
            </a:r>
            <a:r>
              <a:rPr lang="fr-FR" sz="2000" b="1"/>
              <a:t>ANGIO M R</a:t>
            </a:r>
          </a:p>
          <a:p>
            <a:pPr eaLnBrk="1" hangingPunct="1">
              <a:buFont typeface="Arial" charset="0"/>
              <a:buNone/>
            </a:pPr>
            <a:r>
              <a:rPr lang="fr-FR" sz="2000" b="1"/>
              <a:t>                                DILATED INCOMPETENT VEINS</a:t>
            </a:r>
            <a:endParaRPr lang="fr-FR" sz="1800" b="1"/>
          </a:p>
          <a:p>
            <a:pPr eaLnBrk="1" hangingPunct="1">
              <a:buFont typeface="Arial" charset="0"/>
              <a:buNone/>
            </a:pPr>
            <a:endParaRPr lang="fr-FR" sz="1800" b="1"/>
          </a:p>
          <a:p>
            <a:pPr eaLnBrk="1" hangingPunct="1">
              <a:buFont typeface="Arial" charset="0"/>
              <a:buNone/>
            </a:pPr>
            <a:endParaRPr lang="fr-FR" sz="1800" b="1"/>
          </a:p>
          <a:p>
            <a:pPr eaLnBrk="1" hangingPunct="1">
              <a:buFont typeface="Arial" charset="0"/>
              <a:buNone/>
            </a:pPr>
            <a:r>
              <a:rPr lang="fr-FR" sz="1800" b="1"/>
              <a:t>                                 </a:t>
            </a:r>
          </a:p>
          <a:p>
            <a:pPr eaLnBrk="1" hangingPunct="1">
              <a:buFont typeface="Arial" charset="0"/>
              <a:buNone/>
            </a:pPr>
            <a:r>
              <a:rPr lang="fr-FR" sz="1800"/>
              <a:t>                              </a:t>
            </a:r>
          </a:p>
          <a:p>
            <a:pPr eaLnBrk="1" hangingPunct="1">
              <a:buFont typeface="Arial" charset="0"/>
              <a:buNone/>
            </a:pPr>
            <a:r>
              <a:rPr lang="fr-FR" sz="1800"/>
              <a:t> </a:t>
            </a:r>
            <a:r>
              <a:rPr lang="fr-FR" sz="1800" b="1"/>
              <a:t>    </a:t>
            </a:r>
          </a:p>
          <a:p>
            <a:pPr eaLnBrk="1" hangingPunct="1">
              <a:buFont typeface="Arial" charset="0"/>
              <a:buNone/>
            </a:pPr>
            <a:endParaRPr lang="fr-FR" sz="1800"/>
          </a:p>
          <a:p>
            <a:pPr eaLnBrk="1" hangingPunct="1">
              <a:buFont typeface="Arial" charset="0"/>
              <a:buNone/>
            </a:pPr>
            <a:endParaRPr lang="fr-FR" sz="1800"/>
          </a:p>
          <a:p>
            <a:pPr eaLnBrk="1" hangingPunct="1">
              <a:buFont typeface="Arial" charset="0"/>
              <a:buNone/>
            </a:pPr>
            <a:r>
              <a:rPr lang="fr-FR" sz="1800"/>
              <a:t>                                                                                                </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claurian\Bureau\MV TRONCUL hemodynamique\MV troncul virassami\PA170053.JPG"/>
          <p:cNvPicPr>
            <a:picLocks noChangeAspect="1" noChangeArrowheads="1"/>
          </p:cNvPicPr>
          <p:nvPr/>
        </p:nvPicPr>
        <p:blipFill>
          <a:blip r:embed="rId2" cstate="print"/>
          <a:srcRect r="39372"/>
          <a:stretch>
            <a:fillRect/>
          </a:stretch>
        </p:blipFill>
        <p:spPr bwMode="auto">
          <a:xfrm>
            <a:off x="0" y="0"/>
            <a:ext cx="3203575" cy="3963988"/>
          </a:xfrm>
          <a:prstGeom prst="rect">
            <a:avLst/>
          </a:prstGeom>
          <a:noFill/>
          <a:ln w="9525">
            <a:noFill/>
            <a:miter lim="800000"/>
            <a:headEnd/>
            <a:tailEnd/>
          </a:ln>
        </p:spPr>
      </p:pic>
      <p:pic>
        <p:nvPicPr>
          <p:cNvPr id="13315" name="Picture 3" descr="C:\Documents and Settings\claurian\Bureau\MV TRONCUL hemodynamique\MV troncul virassami\PA170051.JPG"/>
          <p:cNvPicPr>
            <a:picLocks noChangeAspect="1" noChangeArrowheads="1"/>
          </p:cNvPicPr>
          <p:nvPr/>
        </p:nvPicPr>
        <p:blipFill>
          <a:blip r:embed="rId3" cstate="print"/>
          <a:srcRect l="7182" r="46138"/>
          <a:stretch>
            <a:fillRect/>
          </a:stretch>
        </p:blipFill>
        <p:spPr bwMode="auto">
          <a:xfrm>
            <a:off x="5845175" y="1557338"/>
            <a:ext cx="3298825" cy="5300662"/>
          </a:xfrm>
          <a:prstGeom prst="rect">
            <a:avLst/>
          </a:prstGeom>
          <a:noFill/>
          <a:ln w="9525">
            <a:noFill/>
            <a:miter lim="800000"/>
            <a:headEnd/>
            <a:tailEnd/>
          </a:ln>
        </p:spPr>
      </p:pic>
      <p:pic>
        <p:nvPicPr>
          <p:cNvPr id="13316" name="Picture 4" descr="C:\Documents and Settings\claurian\Bureau\MV TRONCUL hemodynamique\MV troncul virassami\PA170052.JPG"/>
          <p:cNvPicPr>
            <a:picLocks noChangeAspect="1" noChangeArrowheads="1"/>
          </p:cNvPicPr>
          <p:nvPr/>
        </p:nvPicPr>
        <p:blipFill>
          <a:blip r:embed="rId4" cstate="print"/>
          <a:srcRect l="25665" t="2567" r="21294" b="6322"/>
          <a:stretch>
            <a:fillRect/>
          </a:stretch>
        </p:blipFill>
        <p:spPr bwMode="auto">
          <a:xfrm>
            <a:off x="3132138" y="425450"/>
            <a:ext cx="2808287" cy="6432550"/>
          </a:xfrm>
          <a:prstGeom prst="rect">
            <a:avLst/>
          </a:prstGeom>
          <a:noFill/>
          <a:ln w="9525">
            <a:noFill/>
            <a:miter lim="800000"/>
            <a:headEnd/>
            <a:tailEnd/>
          </a:ln>
        </p:spPr>
      </p:pic>
      <p:sp>
        <p:nvSpPr>
          <p:cNvPr id="13317" name="ZoneTexte 4"/>
          <p:cNvSpPr txBox="1">
            <a:spLocks noChangeArrowheads="1"/>
          </p:cNvSpPr>
          <p:nvPr/>
        </p:nvSpPr>
        <p:spPr bwMode="auto">
          <a:xfrm>
            <a:off x="250825" y="4797425"/>
            <a:ext cx="2276475" cy="646113"/>
          </a:xfrm>
          <a:prstGeom prst="rect">
            <a:avLst/>
          </a:prstGeom>
          <a:solidFill>
            <a:schemeClr val="bg2"/>
          </a:solidFill>
          <a:ln w="9525">
            <a:noFill/>
            <a:miter lim="800000"/>
            <a:headEnd/>
            <a:tailEnd/>
          </a:ln>
        </p:spPr>
        <p:txBody>
          <a:bodyPr>
            <a:spAutoFit/>
          </a:bodyPr>
          <a:lstStyle/>
          <a:p>
            <a:r>
              <a:rPr lang="fr-FR">
                <a:solidFill>
                  <a:schemeClr val="tx2"/>
                </a:solidFill>
              </a:rPr>
              <a:t>INCOMPETENT</a:t>
            </a:r>
          </a:p>
          <a:p>
            <a:r>
              <a:rPr lang="fr-FR">
                <a:solidFill>
                  <a:schemeClr val="tx2"/>
                </a:solidFill>
              </a:rPr>
              <a:t>FIBULAR VEINS</a:t>
            </a:r>
          </a:p>
        </p:txBody>
      </p:sp>
      <p:sp>
        <p:nvSpPr>
          <p:cNvPr id="6" name="Flèche vers le haut 5"/>
          <p:cNvSpPr/>
          <p:nvPr/>
        </p:nvSpPr>
        <p:spPr>
          <a:xfrm>
            <a:off x="1331913" y="2276475"/>
            <a:ext cx="647700" cy="24479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Flèche droite 6"/>
          <p:cNvSpPr/>
          <p:nvPr/>
        </p:nvSpPr>
        <p:spPr>
          <a:xfrm>
            <a:off x="2555875" y="4652963"/>
            <a:ext cx="4032250" cy="504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Flèche droite 7"/>
          <p:cNvSpPr/>
          <p:nvPr/>
        </p:nvSpPr>
        <p:spPr>
          <a:xfrm>
            <a:off x="3635375" y="2492375"/>
            <a:ext cx="865188" cy="504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AM39"/>
          <p:cNvPicPr>
            <a:picLocks noChangeAspect="1" noChangeArrowheads="1"/>
          </p:cNvPicPr>
          <p:nvPr/>
        </p:nvPicPr>
        <p:blipFill>
          <a:blip r:embed="rId2" cstate="print"/>
          <a:srcRect t="5737"/>
          <a:stretch>
            <a:fillRect/>
          </a:stretch>
        </p:blipFill>
        <p:spPr bwMode="auto">
          <a:xfrm>
            <a:off x="3707904" y="3645024"/>
            <a:ext cx="2819053" cy="3212976"/>
          </a:xfrm>
          <a:prstGeom prst="rect">
            <a:avLst/>
          </a:prstGeom>
          <a:noFill/>
        </p:spPr>
      </p:pic>
      <p:pic>
        <p:nvPicPr>
          <p:cNvPr id="3" name="Image 4" descr="HPIM0935.jpg"/>
          <p:cNvPicPr>
            <a:picLocks noChangeAspect="1"/>
          </p:cNvPicPr>
          <p:nvPr/>
        </p:nvPicPr>
        <p:blipFill>
          <a:blip r:embed="rId3" cstate="print"/>
          <a:srcRect l="16930" r="21508"/>
          <a:stretch>
            <a:fillRect/>
          </a:stretch>
        </p:blipFill>
        <p:spPr bwMode="auto">
          <a:xfrm>
            <a:off x="6263680" y="3356992"/>
            <a:ext cx="2880320" cy="3501008"/>
          </a:xfrm>
          <a:prstGeom prst="rect">
            <a:avLst/>
          </a:prstGeom>
          <a:noFill/>
          <a:ln w="9525">
            <a:noFill/>
            <a:miter lim="800000"/>
            <a:headEnd/>
            <a:tailEnd/>
          </a:ln>
        </p:spPr>
      </p:pic>
      <p:pic>
        <p:nvPicPr>
          <p:cNvPr id="5" name="Picture 3" descr="malf ferranti 0"/>
          <p:cNvPicPr>
            <a:picLocks noChangeAspect="1" noChangeArrowheads="1"/>
          </p:cNvPicPr>
          <p:nvPr/>
        </p:nvPicPr>
        <p:blipFill>
          <a:blip r:embed="rId4" cstate="print"/>
          <a:srcRect/>
          <a:stretch>
            <a:fillRect/>
          </a:stretch>
        </p:blipFill>
        <p:spPr bwMode="auto">
          <a:xfrm>
            <a:off x="0" y="4845742"/>
            <a:ext cx="3492500" cy="1895626"/>
          </a:xfrm>
          <a:prstGeom prst="rect">
            <a:avLst/>
          </a:prstGeom>
          <a:noFill/>
          <a:ln w="9525">
            <a:noFill/>
            <a:miter lim="800000"/>
            <a:headEnd/>
            <a:tailEnd/>
          </a:ln>
        </p:spPr>
      </p:pic>
      <p:pic>
        <p:nvPicPr>
          <p:cNvPr id="10" name="Picture 8" descr="P1090671"/>
          <p:cNvPicPr>
            <a:picLocks noChangeAspect="1" noChangeArrowheads="1"/>
          </p:cNvPicPr>
          <p:nvPr/>
        </p:nvPicPr>
        <p:blipFill>
          <a:blip r:embed="rId5" cstate="print"/>
          <a:srcRect/>
          <a:stretch>
            <a:fillRect/>
          </a:stretch>
        </p:blipFill>
        <p:spPr bwMode="auto">
          <a:xfrm>
            <a:off x="0" y="3909638"/>
            <a:ext cx="3744416" cy="1231372"/>
          </a:xfrm>
          <a:prstGeom prst="rect">
            <a:avLst/>
          </a:prstGeom>
          <a:noFill/>
          <a:ln w="9525">
            <a:noFill/>
            <a:miter lim="800000"/>
            <a:headEnd/>
            <a:tailEnd/>
          </a:ln>
        </p:spPr>
      </p:pic>
      <p:sp>
        <p:nvSpPr>
          <p:cNvPr id="6" name="ZoneTexte 5"/>
          <p:cNvSpPr txBox="1"/>
          <p:nvPr/>
        </p:nvSpPr>
        <p:spPr>
          <a:xfrm>
            <a:off x="72008" y="188640"/>
            <a:ext cx="8892480" cy="646331"/>
          </a:xfrm>
          <a:prstGeom prst="rect">
            <a:avLst/>
          </a:prstGeom>
          <a:noFill/>
        </p:spPr>
        <p:txBody>
          <a:bodyPr wrap="square" rtlCol="0">
            <a:spAutoFit/>
          </a:bodyPr>
          <a:lstStyle/>
          <a:p>
            <a:r>
              <a:rPr lang="fr-FR" sz="3600" dirty="0" err="1">
                <a:solidFill>
                  <a:srgbClr val="FF0000"/>
                </a:solidFill>
              </a:rPr>
              <a:t>Usual</a:t>
            </a:r>
            <a:r>
              <a:rPr lang="fr-FR" sz="3600" dirty="0">
                <a:solidFill>
                  <a:srgbClr val="FF0000"/>
                </a:solidFill>
              </a:rPr>
              <a:t> </a:t>
            </a:r>
            <a:r>
              <a:rPr lang="fr-FR" sz="3600" dirty="0" err="1">
                <a:solidFill>
                  <a:srgbClr val="FF0000"/>
                </a:solidFill>
              </a:rPr>
              <a:t>venous</a:t>
            </a:r>
            <a:r>
              <a:rPr lang="fr-FR" sz="3600" dirty="0">
                <a:solidFill>
                  <a:srgbClr val="FF0000"/>
                </a:solidFill>
              </a:rPr>
              <a:t> </a:t>
            </a:r>
            <a:r>
              <a:rPr lang="fr-FR" sz="3600" dirty="0" err="1">
                <a:solidFill>
                  <a:srgbClr val="FF0000"/>
                </a:solidFill>
              </a:rPr>
              <a:t>capillary</a:t>
            </a:r>
            <a:r>
              <a:rPr lang="fr-FR" sz="3600" dirty="0">
                <a:solidFill>
                  <a:srgbClr val="FF0000"/>
                </a:solidFill>
              </a:rPr>
              <a:t> </a:t>
            </a:r>
            <a:r>
              <a:rPr lang="fr-FR" sz="3600" dirty="0" err="1">
                <a:solidFill>
                  <a:srgbClr val="FF0000"/>
                </a:solidFill>
              </a:rPr>
              <a:t>deep</a:t>
            </a:r>
            <a:r>
              <a:rPr lang="fr-FR" sz="3600" dirty="0">
                <a:solidFill>
                  <a:srgbClr val="FF0000"/>
                </a:solidFill>
              </a:rPr>
              <a:t> /</a:t>
            </a:r>
            <a:r>
              <a:rPr lang="fr-FR" sz="3600" dirty="0" err="1">
                <a:solidFill>
                  <a:srgbClr val="FF0000"/>
                </a:solidFill>
              </a:rPr>
              <a:t>superficial</a:t>
            </a:r>
            <a:r>
              <a:rPr lang="fr-FR" sz="3600" dirty="0">
                <a:solidFill>
                  <a:srgbClr val="FF0000"/>
                </a:solidFill>
              </a:rPr>
              <a:t> VM</a:t>
            </a:r>
          </a:p>
        </p:txBody>
      </p:sp>
      <p:pic>
        <p:nvPicPr>
          <p:cNvPr id="7" name="Picture 3" descr="_MV 004"/>
          <p:cNvPicPr>
            <a:picLocks noChangeAspect="1" noChangeArrowheads="1"/>
          </p:cNvPicPr>
          <p:nvPr/>
        </p:nvPicPr>
        <p:blipFill>
          <a:blip r:embed="rId6" cstate="print"/>
          <a:srcRect/>
          <a:stretch>
            <a:fillRect/>
          </a:stretch>
        </p:blipFill>
        <p:spPr bwMode="auto">
          <a:xfrm>
            <a:off x="0" y="982093"/>
            <a:ext cx="2459567" cy="2074863"/>
          </a:xfrm>
          <a:prstGeom prst="rect">
            <a:avLst/>
          </a:prstGeom>
          <a:noFill/>
        </p:spPr>
      </p:pic>
      <p:pic>
        <p:nvPicPr>
          <p:cNvPr id="8" name="Picture 4" descr="IMG_0276"/>
          <p:cNvPicPr>
            <a:picLocks noChangeAspect="1" noChangeArrowheads="1"/>
          </p:cNvPicPr>
          <p:nvPr/>
        </p:nvPicPr>
        <p:blipFill>
          <a:blip r:embed="rId7" cstate="print"/>
          <a:srcRect/>
          <a:stretch>
            <a:fillRect/>
          </a:stretch>
        </p:blipFill>
        <p:spPr bwMode="auto">
          <a:xfrm>
            <a:off x="2051720" y="982092"/>
            <a:ext cx="2559756" cy="2160588"/>
          </a:xfrm>
          <a:prstGeom prst="rect">
            <a:avLst/>
          </a:prstGeom>
          <a:noFill/>
        </p:spPr>
      </p:pic>
      <p:pic>
        <p:nvPicPr>
          <p:cNvPr id="9" name="Picture 5" descr="IMG_0273"/>
          <p:cNvPicPr>
            <a:picLocks noChangeAspect="1" noChangeArrowheads="1"/>
          </p:cNvPicPr>
          <p:nvPr/>
        </p:nvPicPr>
        <p:blipFill>
          <a:blip r:embed="rId8" cstate="print"/>
          <a:srcRect/>
          <a:stretch>
            <a:fillRect/>
          </a:stretch>
        </p:blipFill>
        <p:spPr bwMode="auto">
          <a:xfrm>
            <a:off x="4427984" y="982092"/>
            <a:ext cx="2688167" cy="2268538"/>
          </a:xfrm>
          <a:prstGeom prst="rect">
            <a:avLst/>
          </a:prstGeom>
          <a:noFill/>
        </p:spPr>
      </p:pic>
      <p:pic>
        <p:nvPicPr>
          <p:cNvPr id="11" name="Picture 10" descr="IMG_0287"/>
          <p:cNvPicPr>
            <a:picLocks noChangeAspect="1" noChangeArrowheads="1"/>
          </p:cNvPicPr>
          <p:nvPr/>
        </p:nvPicPr>
        <p:blipFill>
          <a:blip r:embed="rId9" cstate="print"/>
          <a:srcRect/>
          <a:stretch>
            <a:fillRect/>
          </a:stretch>
        </p:blipFill>
        <p:spPr bwMode="auto">
          <a:xfrm>
            <a:off x="6327422" y="982092"/>
            <a:ext cx="2816578" cy="2374900"/>
          </a:xfrm>
          <a:prstGeom prst="rect">
            <a:avLst/>
          </a:prstGeom>
          <a:noFill/>
        </p:spPr>
      </p:pic>
      <p:sp>
        <p:nvSpPr>
          <p:cNvPr id="12" name="ZoneTexte 11"/>
          <p:cNvSpPr txBox="1"/>
          <p:nvPr/>
        </p:nvSpPr>
        <p:spPr>
          <a:xfrm>
            <a:off x="0" y="2852936"/>
            <a:ext cx="9144000" cy="461665"/>
          </a:xfrm>
          <a:prstGeom prst="rect">
            <a:avLst/>
          </a:prstGeom>
          <a:solidFill>
            <a:schemeClr val="accent2"/>
          </a:solidFill>
        </p:spPr>
        <p:txBody>
          <a:bodyPr wrap="square" rtlCol="0">
            <a:spAutoFit/>
          </a:bodyPr>
          <a:lstStyle/>
          <a:p>
            <a:pPr algn="ctr"/>
            <a:r>
              <a:rPr lang="fr-FR" dirty="0" err="1">
                <a:solidFill>
                  <a:schemeClr val="bg1"/>
                </a:solidFill>
              </a:rPr>
              <a:t>Deep</a:t>
            </a:r>
            <a:r>
              <a:rPr lang="fr-FR" dirty="0">
                <a:solidFill>
                  <a:schemeClr val="bg1"/>
                </a:solidFill>
              </a:rPr>
              <a:t> </a:t>
            </a:r>
            <a:r>
              <a:rPr lang="fr-FR" dirty="0" err="1">
                <a:solidFill>
                  <a:schemeClr val="bg1"/>
                </a:solidFill>
              </a:rPr>
              <a:t>intramuscular</a:t>
            </a:r>
            <a:r>
              <a:rPr lang="fr-FR" dirty="0">
                <a:solidFill>
                  <a:schemeClr val="bg1"/>
                </a:solidFill>
              </a:rPr>
              <a:t> VM</a:t>
            </a:r>
          </a:p>
        </p:txBody>
      </p:sp>
      <p:sp>
        <p:nvSpPr>
          <p:cNvPr id="13" name="ZoneTexte 12"/>
          <p:cNvSpPr txBox="1"/>
          <p:nvPr/>
        </p:nvSpPr>
        <p:spPr>
          <a:xfrm>
            <a:off x="35496" y="6279703"/>
            <a:ext cx="3672408" cy="461665"/>
          </a:xfrm>
          <a:prstGeom prst="rect">
            <a:avLst/>
          </a:prstGeom>
          <a:solidFill>
            <a:schemeClr val="accent2"/>
          </a:solidFill>
        </p:spPr>
        <p:txBody>
          <a:bodyPr wrap="square" rtlCol="0">
            <a:spAutoFit/>
          </a:bodyPr>
          <a:lstStyle/>
          <a:p>
            <a:pPr algn="ctr"/>
            <a:r>
              <a:rPr lang="fr-FR" dirty="0" err="1">
                <a:solidFill>
                  <a:schemeClr val="bg1"/>
                </a:solidFill>
              </a:rPr>
              <a:t>Deep</a:t>
            </a:r>
            <a:r>
              <a:rPr lang="fr-FR" dirty="0">
                <a:solidFill>
                  <a:schemeClr val="bg1"/>
                </a:solidFill>
              </a:rPr>
              <a:t> </a:t>
            </a:r>
            <a:r>
              <a:rPr lang="fr-FR" dirty="0" err="1">
                <a:solidFill>
                  <a:schemeClr val="bg1"/>
                </a:solidFill>
              </a:rPr>
              <a:t>extra_muscular</a:t>
            </a:r>
            <a:r>
              <a:rPr lang="fr-FR" dirty="0">
                <a:solidFill>
                  <a:schemeClr val="bg1"/>
                </a:solidFill>
              </a:rPr>
              <a:t> VM</a:t>
            </a:r>
          </a:p>
        </p:txBody>
      </p:sp>
      <p:sp>
        <p:nvSpPr>
          <p:cNvPr id="14" name="ZoneTexte 13"/>
          <p:cNvSpPr txBox="1"/>
          <p:nvPr/>
        </p:nvSpPr>
        <p:spPr>
          <a:xfrm>
            <a:off x="3707904" y="6381328"/>
            <a:ext cx="5364088" cy="461665"/>
          </a:xfrm>
          <a:prstGeom prst="rect">
            <a:avLst/>
          </a:prstGeom>
          <a:solidFill>
            <a:schemeClr val="accent2"/>
          </a:solidFill>
        </p:spPr>
        <p:txBody>
          <a:bodyPr wrap="square" rtlCol="0">
            <a:spAutoFit/>
          </a:bodyPr>
          <a:lstStyle/>
          <a:p>
            <a:pPr algn="ctr"/>
            <a:r>
              <a:rPr lang="fr-FR" dirty="0" err="1">
                <a:solidFill>
                  <a:schemeClr val="bg1"/>
                </a:solidFill>
              </a:rPr>
              <a:t>Deep</a:t>
            </a:r>
            <a:r>
              <a:rPr lang="fr-FR" dirty="0">
                <a:solidFill>
                  <a:schemeClr val="bg1"/>
                </a:solidFill>
              </a:rPr>
              <a:t>/</a:t>
            </a:r>
            <a:r>
              <a:rPr lang="fr-FR" dirty="0" err="1">
                <a:solidFill>
                  <a:schemeClr val="bg1"/>
                </a:solidFill>
              </a:rPr>
              <a:t>Superficial</a:t>
            </a:r>
            <a:r>
              <a:rPr lang="fr-FR" dirty="0">
                <a:solidFill>
                  <a:schemeClr val="bg1"/>
                </a:solidFill>
              </a:rPr>
              <a:t> </a:t>
            </a:r>
            <a:r>
              <a:rPr lang="fr-FR" dirty="0" err="1">
                <a:solidFill>
                  <a:schemeClr val="bg1"/>
                </a:solidFill>
              </a:rPr>
              <a:t>extra_muscular</a:t>
            </a:r>
            <a:r>
              <a:rPr lang="fr-FR" dirty="0">
                <a:solidFill>
                  <a:schemeClr val="bg1"/>
                </a:solidFill>
              </a:rPr>
              <a:t> VM</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title"/>
          </p:nvPr>
        </p:nvSpPr>
        <p:spPr/>
        <p:txBody>
          <a:bodyPr/>
          <a:lstStyle/>
          <a:p>
            <a:r>
              <a:rPr lang="fr-FR" sz="2400" b="1"/>
              <a:t>RADIOLOGICAL-SURGICAL THERAPEUTIC  STRATEGY</a:t>
            </a:r>
          </a:p>
        </p:txBody>
      </p:sp>
      <p:sp>
        <p:nvSpPr>
          <p:cNvPr id="14339" name="Espace réservé du contenu 2"/>
          <p:cNvSpPr>
            <a:spLocks noGrp="1"/>
          </p:cNvSpPr>
          <p:nvPr>
            <p:ph idx="1"/>
          </p:nvPr>
        </p:nvSpPr>
        <p:spPr/>
        <p:txBody>
          <a:bodyPr/>
          <a:lstStyle/>
          <a:p>
            <a:pPr>
              <a:buFont typeface="Arial" charset="0"/>
              <a:buNone/>
            </a:pPr>
            <a:r>
              <a:rPr lang="fr-FR"/>
              <a:t>   </a:t>
            </a:r>
          </a:p>
          <a:p>
            <a:pPr>
              <a:buFont typeface="Arial" charset="0"/>
              <a:buNone/>
            </a:pPr>
            <a:endParaRPr lang="fr-FR"/>
          </a:p>
          <a:p>
            <a:pPr>
              <a:buFont typeface="Arial" charset="0"/>
              <a:buNone/>
            </a:pPr>
            <a:r>
              <a:rPr lang="fr-FR"/>
              <a:t>      </a:t>
            </a:r>
            <a:r>
              <a:rPr lang="fr-FR" sz="2400"/>
              <a:t>DOMINANT  TARGET             </a:t>
            </a:r>
            <a:r>
              <a:rPr lang="fr-FR" sz="2400">
                <a:solidFill>
                  <a:schemeClr val="accent1"/>
                </a:solidFill>
              </a:rPr>
              <a:t>INCOMPETENT  VEINS</a:t>
            </a:r>
          </a:p>
          <a:p>
            <a:pPr>
              <a:buFont typeface="Arial" charset="0"/>
              <a:buNone/>
            </a:pPr>
            <a:endParaRPr lang="fr-FR" sz="2400"/>
          </a:p>
          <a:p>
            <a:pPr>
              <a:buFont typeface="Arial" charset="0"/>
              <a:buNone/>
            </a:pPr>
            <a:r>
              <a:rPr lang="fr-FR" sz="2400"/>
              <a:t>            NO  TOUCH    on    the     DRAINING  VEINS</a:t>
            </a:r>
          </a:p>
          <a:p>
            <a:pPr>
              <a:buFont typeface="Arial" charset="0"/>
              <a:buNone/>
            </a:pPr>
            <a:endParaRPr lang="fr-FR" sz="2400"/>
          </a:p>
          <a:p>
            <a:pPr>
              <a:buFont typeface="Arial" charset="0"/>
              <a:buNone/>
            </a:pPr>
            <a:r>
              <a:rPr lang="fr-FR" sz="2400"/>
              <a:t>                                          </a:t>
            </a:r>
            <a:r>
              <a:rPr lang="fr-FR" sz="2000"/>
              <a:t>   ( MORE OFTEN  SAPHENOUS SYSTEM  )</a:t>
            </a:r>
            <a:endParaRPr lang="fr-F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p:txBody>
          <a:bodyPr/>
          <a:lstStyle/>
          <a:p>
            <a:r>
              <a:rPr lang="fr-FR" sz="2400"/>
              <a:t>HEMODYNAMIC TREATMENT of the INCOMPETENT VEINS</a:t>
            </a:r>
          </a:p>
        </p:txBody>
      </p:sp>
      <p:sp>
        <p:nvSpPr>
          <p:cNvPr id="15363" name="Espace réservé du contenu 2"/>
          <p:cNvSpPr>
            <a:spLocks noGrp="1"/>
          </p:cNvSpPr>
          <p:nvPr>
            <p:ph idx="1"/>
          </p:nvPr>
        </p:nvSpPr>
        <p:spPr/>
        <p:txBody>
          <a:bodyPr/>
          <a:lstStyle/>
          <a:p>
            <a:pPr>
              <a:buFont typeface="Arial" charset="0"/>
              <a:buNone/>
            </a:pPr>
            <a:r>
              <a:rPr lang="fr-FR" sz="2400"/>
              <a:t>CONSERVATIVE TREATMENT  4 pts</a:t>
            </a:r>
            <a:r>
              <a:rPr lang="fr-FR"/>
              <a:t>  </a:t>
            </a:r>
          </a:p>
          <a:p>
            <a:pPr>
              <a:buFont typeface="Arial" charset="0"/>
              <a:buNone/>
            </a:pPr>
            <a:r>
              <a:rPr lang="fr-FR" sz="2400">
                <a:solidFill>
                  <a:srgbClr val="FF0000"/>
                </a:solidFill>
              </a:rPr>
              <a:t>DEEP VEIN INCOMPETENCE   4Pts</a:t>
            </a:r>
          </a:p>
          <a:p>
            <a:pPr>
              <a:buFont typeface="Arial" charset="0"/>
              <a:buNone/>
            </a:pPr>
            <a:endParaRPr lang="fr-FR" sz="2400"/>
          </a:p>
          <a:p>
            <a:pPr>
              <a:buFont typeface="Arial" charset="0"/>
              <a:buNone/>
            </a:pPr>
            <a:r>
              <a:rPr lang="fr-FR" sz="2400"/>
              <a:t>          Venous embolization                   Surgical interruption</a:t>
            </a:r>
          </a:p>
          <a:p>
            <a:pPr>
              <a:buFont typeface="Arial" charset="0"/>
              <a:buNone/>
            </a:pPr>
            <a:r>
              <a:rPr lang="fr-FR"/>
              <a:t>          </a:t>
            </a:r>
            <a:r>
              <a:rPr lang="fr-FR" sz="2000"/>
              <a:t>INFERIOR GLUTEAL VEIN                       DEEP FEMORAL VEIN     1 Pt</a:t>
            </a:r>
          </a:p>
          <a:p>
            <a:pPr>
              <a:buFont typeface="Arial" charset="0"/>
              <a:buNone/>
            </a:pPr>
            <a:r>
              <a:rPr lang="fr-FR" sz="2000"/>
              <a:t>                            2 Pts                                              TIBIAL  VEINS                   2 Pts</a:t>
            </a:r>
          </a:p>
          <a:p>
            <a:pPr>
              <a:buFont typeface="Arial" charset="0"/>
              <a:buNone/>
            </a:pPr>
            <a:r>
              <a:rPr lang="fr-FR" sz="2400"/>
              <a:t>  </a:t>
            </a:r>
          </a:p>
          <a:p>
            <a:pPr>
              <a:buFont typeface="Arial" charset="0"/>
              <a:buNone/>
            </a:pPr>
            <a:r>
              <a:rPr lang="fr-FR" sz="2400">
                <a:solidFill>
                  <a:srgbClr val="FF0000"/>
                </a:solidFill>
              </a:rPr>
              <a:t>   SUPERFICIAL  VEIN INCOMPETENCE</a:t>
            </a:r>
          </a:p>
          <a:p>
            <a:pPr>
              <a:buFont typeface="Arial" charset="0"/>
              <a:buNone/>
            </a:pPr>
            <a:r>
              <a:rPr lang="fr-FR" sz="2400"/>
              <a:t>                 </a:t>
            </a:r>
            <a:r>
              <a:rPr lang="fr-FR" sz="2000"/>
              <a:t>LATERAL MARGINAL VEIN                            8 Pts     ( 40% )</a:t>
            </a:r>
          </a:p>
          <a:p>
            <a:pPr>
              <a:buFont typeface="Arial" charset="0"/>
              <a:buNone/>
            </a:pPr>
            <a:r>
              <a:rPr lang="fr-FR" sz="2000"/>
              <a:t>                          segmentary resection after  mapping ( 2 – 4 sessions  )</a:t>
            </a:r>
            <a:endParaRPr lang="fr-FR" sz="240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C:\Documents and Settings\claurian\Bureau\MV TRONCUL hemodynamique\MV troncul jiron 2011\PA150048.JPG"/>
          <p:cNvPicPr>
            <a:picLocks noChangeAspect="1" noChangeArrowheads="1"/>
          </p:cNvPicPr>
          <p:nvPr/>
        </p:nvPicPr>
        <p:blipFill>
          <a:blip r:embed="rId2" cstate="print"/>
          <a:srcRect l="18602" t="13319" r="29285"/>
          <a:stretch>
            <a:fillRect/>
          </a:stretch>
        </p:blipFill>
        <p:spPr bwMode="auto">
          <a:xfrm>
            <a:off x="0" y="0"/>
            <a:ext cx="2808288" cy="6227763"/>
          </a:xfrm>
          <a:prstGeom prst="rect">
            <a:avLst/>
          </a:prstGeom>
          <a:noFill/>
          <a:ln w="9525">
            <a:noFill/>
            <a:miter lim="800000"/>
            <a:headEnd/>
            <a:tailEnd/>
          </a:ln>
        </p:spPr>
      </p:pic>
      <p:pic>
        <p:nvPicPr>
          <p:cNvPr id="16387" name="Picture 2" descr="C:\Documents and Settings\claurian\Mes documents\Mes documents\PATHOLOGIE VEINEUSE\VEINE MARGINALE\Incont gluteale MV14-04-11\gombeau 2.jpg"/>
          <p:cNvPicPr>
            <a:picLocks noChangeAspect="1" noChangeArrowheads="1"/>
          </p:cNvPicPr>
          <p:nvPr/>
        </p:nvPicPr>
        <p:blipFill>
          <a:blip r:embed="rId3" cstate="print"/>
          <a:srcRect l="23009" r="33698" b="3024"/>
          <a:stretch>
            <a:fillRect/>
          </a:stretch>
        </p:blipFill>
        <p:spPr bwMode="auto">
          <a:xfrm>
            <a:off x="2916238" y="260350"/>
            <a:ext cx="3016250" cy="6048375"/>
          </a:xfrm>
          <a:prstGeom prst="rect">
            <a:avLst/>
          </a:prstGeom>
          <a:noFill/>
          <a:ln w="9525">
            <a:noFill/>
            <a:miter lim="800000"/>
            <a:headEnd/>
            <a:tailEnd/>
          </a:ln>
        </p:spPr>
      </p:pic>
      <p:pic>
        <p:nvPicPr>
          <p:cNvPr id="16388" name="Picture 1" descr="C:\Documents and Settings\claurian\Mes documents\Mes documents\PATHOLOGIE VEINEUSE\VEINE MARGINALE\Incont gluteale MV14-04-11\gombeau 3.jpg"/>
          <p:cNvPicPr>
            <a:picLocks noChangeAspect="1" noChangeArrowheads="1"/>
          </p:cNvPicPr>
          <p:nvPr/>
        </p:nvPicPr>
        <p:blipFill>
          <a:blip r:embed="rId4" cstate="print"/>
          <a:srcRect l="23936" t="3777" r="36528" b="5458"/>
          <a:stretch>
            <a:fillRect/>
          </a:stretch>
        </p:blipFill>
        <p:spPr bwMode="auto">
          <a:xfrm>
            <a:off x="6011863" y="593725"/>
            <a:ext cx="3132137" cy="6264275"/>
          </a:xfrm>
          <a:prstGeom prst="rect">
            <a:avLst/>
          </a:prstGeom>
          <a:noFill/>
          <a:ln w="9525">
            <a:noFill/>
            <a:miter lim="800000"/>
            <a:headEnd/>
            <a:tailEnd/>
          </a:ln>
        </p:spPr>
      </p:pic>
      <p:sp>
        <p:nvSpPr>
          <p:cNvPr id="16389" name="ZoneTexte 5"/>
          <p:cNvSpPr txBox="1">
            <a:spLocks noChangeArrowheads="1"/>
          </p:cNvSpPr>
          <p:nvPr/>
        </p:nvSpPr>
        <p:spPr bwMode="auto">
          <a:xfrm>
            <a:off x="900113" y="6237288"/>
            <a:ext cx="5126037" cy="369887"/>
          </a:xfrm>
          <a:prstGeom prst="rect">
            <a:avLst/>
          </a:prstGeom>
          <a:solidFill>
            <a:schemeClr val="bg2"/>
          </a:solidFill>
          <a:ln w="9525">
            <a:noFill/>
            <a:miter lim="800000"/>
            <a:headEnd/>
            <a:tailEnd/>
          </a:ln>
        </p:spPr>
        <p:txBody>
          <a:bodyPr wrap="none">
            <a:spAutoFit/>
          </a:bodyPr>
          <a:lstStyle/>
          <a:p>
            <a:r>
              <a:rPr lang="fr-FR"/>
              <a:t>INCOMPETENCE  of  INTERNAL  ILIAC   VEIN</a:t>
            </a:r>
          </a:p>
        </p:txBody>
      </p:sp>
      <p:sp>
        <p:nvSpPr>
          <p:cNvPr id="16390" name="ZoneTexte 6"/>
          <p:cNvSpPr txBox="1">
            <a:spLocks noChangeArrowheads="1"/>
          </p:cNvSpPr>
          <p:nvPr/>
        </p:nvSpPr>
        <p:spPr bwMode="auto">
          <a:xfrm>
            <a:off x="4500563" y="3716338"/>
            <a:ext cx="2997200" cy="369887"/>
          </a:xfrm>
          <a:prstGeom prst="rect">
            <a:avLst/>
          </a:prstGeom>
          <a:noFill/>
          <a:ln w="9525">
            <a:noFill/>
            <a:miter lim="800000"/>
            <a:headEnd/>
            <a:tailEnd/>
          </a:ln>
        </p:spPr>
        <p:txBody>
          <a:bodyPr wrap="none">
            <a:spAutoFit/>
          </a:bodyPr>
          <a:lstStyle/>
          <a:p>
            <a:r>
              <a:rPr lang="fr-FR"/>
              <a:t>INFERIOR GLUTEAL VEIN</a:t>
            </a:r>
          </a:p>
        </p:txBody>
      </p:sp>
      <p:cxnSp>
        <p:nvCxnSpPr>
          <p:cNvPr id="9" name="Connecteur droit avec flèche 8"/>
          <p:cNvCxnSpPr/>
          <p:nvPr/>
        </p:nvCxnSpPr>
        <p:spPr>
          <a:xfrm>
            <a:off x="1763713" y="1412875"/>
            <a:ext cx="2952750" cy="93662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1692275" y="2420938"/>
            <a:ext cx="5616575" cy="863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claurian\Mes documents\Mes documents\PATHOLOGIE VEINEUSE\VEINE MARGINALE\Incont gluteale MV14-04-11\gombeau 2.jpg"/>
          <p:cNvPicPr>
            <a:picLocks noChangeAspect="1" noChangeArrowheads="1"/>
          </p:cNvPicPr>
          <p:nvPr/>
        </p:nvPicPr>
        <p:blipFill>
          <a:blip r:embed="rId2" cstate="print"/>
          <a:srcRect l="25237" r="33800"/>
          <a:stretch>
            <a:fillRect/>
          </a:stretch>
        </p:blipFill>
        <p:spPr bwMode="auto">
          <a:xfrm>
            <a:off x="468313" y="0"/>
            <a:ext cx="2951162" cy="6453188"/>
          </a:xfrm>
          <a:prstGeom prst="rect">
            <a:avLst/>
          </a:prstGeom>
          <a:noFill/>
          <a:ln w="9525">
            <a:noFill/>
            <a:miter lim="800000"/>
            <a:headEnd/>
            <a:tailEnd/>
          </a:ln>
        </p:spPr>
      </p:pic>
      <p:pic>
        <p:nvPicPr>
          <p:cNvPr id="17411" name="Picture 2" descr="C:\Documents and Settings\claurian\Bureau\MV TRONCUL hemodynamique\MV vein il int bonnet\PA270007.JPG"/>
          <p:cNvPicPr>
            <a:picLocks noChangeAspect="1" noChangeArrowheads="1"/>
          </p:cNvPicPr>
          <p:nvPr/>
        </p:nvPicPr>
        <p:blipFill>
          <a:blip r:embed="rId3" cstate="print"/>
          <a:srcRect/>
          <a:stretch>
            <a:fillRect/>
          </a:stretch>
        </p:blipFill>
        <p:spPr bwMode="auto">
          <a:xfrm>
            <a:off x="3851275" y="0"/>
            <a:ext cx="4710113" cy="6280150"/>
          </a:xfrm>
          <a:prstGeom prst="rect">
            <a:avLst/>
          </a:prstGeom>
          <a:noFill/>
          <a:ln w="9525">
            <a:noFill/>
            <a:miter lim="800000"/>
            <a:headEnd/>
            <a:tailEnd/>
          </a:ln>
        </p:spPr>
      </p:pic>
      <p:sp>
        <p:nvSpPr>
          <p:cNvPr id="17412" name="ZoneTexte 3"/>
          <p:cNvSpPr txBox="1">
            <a:spLocks noChangeArrowheads="1"/>
          </p:cNvSpPr>
          <p:nvPr/>
        </p:nvSpPr>
        <p:spPr bwMode="auto">
          <a:xfrm>
            <a:off x="1835150" y="6165850"/>
            <a:ext cx="4805363" cy="646113"/>
          </a:xfrm>
          <a:prstGeom prst="rect">
            <a:avLst/>
          </a:prstGeom>
          <a:solidFill>
            <a:schemeClr val="bg2"/>
          </a:solidFill>
          <a:ln w="9525">
            <a:noFill/>
            <a:miter lim="800000"/>
            <a:headEnd/>
            <a:tailEnd/>
          </a:ln>
        </p:spPr>
        <p:txBody>
          <a:bodyPr wrap="none">
            <a:spAutoFit/>
          </a:bodyPr>
          <a:lstStyle/>
          <a:p>
            <a:r>
              <a:rPr lang="fr-FR"/>
              <a:t>INCOMPETENCE  of INTERNAL ILIAC VEIN</a:t>
            </a:r>
          </a:p>
          <a:p>
            <a:r>
              <a:rPr lang="fr-FR"/>
              <a:t>PRE                           POST  EMBOLIZATION</a:t>
            </a:r>
          </a:p>
        </p:txBody>
      </p:sp>
      <p:sp>
        <p:nvSpPr>
          <p:cNvPr id="5" name="Flèche droite 4"/>
          <p:cNvSpPr/>
          <p:nvPr/>
        </p:nvSpPr>
        <p:spPr>
          <a:xfrm>
            <a:off x="4787900" y="2565400"/>
            <a:ext cx="863600" cy="287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Flèche droite 5"/>
          <p:cNvSpPr/>
          <p:nvPr/>
        </p:nvSpPr>
        <p:spPr>
          <a:xfrm>
            <a:off x="4932363" y="4508500"/>
            <a:ext cx="719137"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p:txBody>
          <a:bodyPr/>
          <a:lstStyle/>
          <a:p>
            <a:r>
              <a:rPr lang="fr-FR" sz="2400"/>
              <a:t>CONCLUSION</a:t>
            </a:r>
          </a:p>
        </p:txBody>
      </p:sp>
      <p:sp>
        <p:nvSpPr>
          <p:cNvPr id="18435" name="Espace réservé du contenu 2"/>
          <p:cNvSpPr>
            <a:spLocks noGrp="1"/>
          </p:cNvSpPr>
          <p:nvPr>
            <p:ph idx="1"/>
          </p:nvPr>
        </p:nvSpPr>
        <p:spPr/>
        <p:txBody>
          <a:bodyPr/>
          <a:lstStyle/>
          <a:p>
            <a:pPr>
              <a:buFont typeface="Arial" charset="0"/>
              <a:buNone/>
            </a:pPr>
            <a:endParaRPr lang="fr-FR"/>
          </a:p>
          <a:p>
            <a:pPr>
              <a:buFont typeface="Arial" charset="0"/>
              <a:buNone/>
            </a:pPr>
            <a:r>
              <a:rPr lang="fr-FR" sz="2400"/>
              <a:t>  Clinical status and Duplex venous study are the most decisionnal data for the treatment  of troncular venous anomalies.</a:t>
            </a:r>
          </a:p>
          <a:p>
            <a:pPr>
              <a:buFont typeface="Arial" charset="0"/>
              <a:buNone/>
            </a:pPr>
            <a:endParaRPr lang="fr-FR" sz="2400"/>
          </a:p>
          <a:p>
            <a:pPr>
              <a:buFont typeface="Arial" charset="0"/>
              <a:buNone/>
            </a:pPr>
            <a:r>
              <a:rPr lang="fr-FR" sz="2400" b="1"/>
              <a:t> The most  important  point  is  to  identify  the  draining veins of the lower limb, and   to respect them</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7" name="Text Box 13"/>
          <p:cNvSpPr txBox="1">
            <a:spLocks noChangeArrowheads="1"/>
          </p:cNvSpPr>
          <p:nvPr/>
        </p:nvSpPr>
        <p:spPr bwMode="auto">
          <a:xfrm>
            <a:off x="1500012" y="1773239"/>
            <a:ext cx="6400800" cy="2677656"/>
          </a:xfrm>
          <a:prstGeom prst="rect">
            <a:avLst/>
          </a:prstGeom>
          <a:noFill/>
          <a:ln w="136525">
            <a:noFill/>
            <a:miter lim="800000"/>
            <a:headEnd/>
            <a:tailEnd/>
          </a:ln>
          <a:effectLst/>
        </p:spPr>
        <p:txBody>
          <a:bodyPr>
            <a:spAutoFit/>
          </a:bodyPr>
          <a:lstStyle/>
          <a:p>
            <a:pPr algn="ctr">
              <a:spcBef>
                <a:spcPct val="50000"/>
              </a:spcBef>
            </a:pPr>
            <a:r>
              <a:rPr lang="en-US" sz="4400"/>
              <a:t>Venous malformations : hemodynamic patterns and specific management</a:t>
            </a:r>
          </a:p>
          <a:p>
            <a:pPr algn="ctr">
              <a:spcBef>
                <a:spcPct val="50000"/>
              </a:spcBef>
            </a:pPr>
            <a:r>
              <a:rPr lang="en-US"/>
              <a:t>Claude Franceschi</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9045" y="620713"/>
            <a:ext cx="8153400" cy="5257800"/>
            <a:chOff x="0" y="1008"/>
            <a:chExt cx="5760" cy="3312"/>
          </a:xfrm>
        </p:grpSpPr>
        <p:sp>
          <p:nvSpPr>
            <p:cNvPr id="64515" name="Rectangle 3" descr="Grands confettis"/>
            <p:cNvSpPr>
              <a:spLocks noChangeArrowheads="1"/>
            </p:cNvSpPr>
            <p:nvPr/>
          </p:nvSpPr>
          <p:spPr bwMode="auto">
            <a:xfrm>
              <a:off x="0" y="2544"/>
              <a:ext cx="5760" cy="1776"/>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64516" name="Rectangle 4" descr="Petits confettis"/>
            <p:cNvSpPr>
              <a:spLocks noChangeArrowheads="1"/>
            </p:cNvSpPr>
            <p:nvPr/>
          </p:nvSpPr>
          <p:spPr bwMode="auto">
            <a:xfrm>
              <a:off x="0" y="1366"/>
              <a:ext cx="5760" cy="1082"/>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64517" name="Rectangle 5" descr="Briques horizontales"/>
            <p:cNvSpPr>
              <a:spLocks noChangeArrowheads="1"/>
            </p:cNvSpPr>
            <p:nvPr/>
          </p:nvSpPr>
          <p:spPr bwMode="auto">
            <a:xfrm>
              <a:off x="0" y="1248"/>
              <a:ext cx="5760" cy="336"/>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64518" name="Rectangle 6"/>
            <p:cNvSpPr>
              <a:spLocks noChangeArrowheads="1"/>
            </p:cNvSpPr>
            <p:nvPr/>
          </p:nvSpPr>
          <p:spPr bwMode="auto">
            <a:xfrm>
              <a:off x="0" y="1824"/>
              <a:ext cx="4944"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64519" name="Rectangle 7"/>
            <p:cNvSpPr>
              <a:spLocks noChangeArrowheads="1"/>
            </p:cNvSpPr>
            <p:nvPr/>
          </p:nvSpPr>
          <p:spPr bwMode="auto">
            <a:xfrm>
              <a:off x="0" y="2928"/>
              <a:ext cx="5760" cy="528"/>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64520" name="Line 8"/>
            <p:cNvSpPr>
              <a:spLocks noChangeShapeType="1"/>
            </p:cNvSpPr>
            <p:nvPr/>
          </p:nvSpPr>
          <p:spPr bwMode="auto">
            <a:xfrm>
              <a:off x="0" y="2496"/>
              <a:ext cx="5760" cy="0"/>
            </a:xfrm>
            <a:prstGeom prst="line">
              <a:avLst/>
            </a:prstGeom>
            <a:noFill/>
            <a:ln w="76200">
              <a:solidFill>
                <a:schemeClr val="accent1"/>
              </a:solidFill>
              <a:round/>
              <a:headEnd/>
              <a:tailEnd/>
            </a:ln>
            <a:effectLst/>
          </p:spPr>
          <p:txBody>
            <a:bodyPr wrap="none" anchor="ctr"/>
            <a:lstStyle/>
            <a:p>
              <a:endParaRPr lang="fr-FR"/>
            </a:p>
          </p:txBody>
        </p:sp>
        <p:sp>
          <p:nvSpPr>
            <p:cNvPr id="64521" name="Rectangle 9"/>
            <p:cNvSpPr>
              <a:spLocks noChangeArrowheads="1"/>
            </p:cNvSpPr>
            <p:nvPr/>
          </p:nvSpPr>
          <p:spPr bwMode="auto">
            <a:xfrm>
              <a:off x="1296" y="1584"/>
              <a:ext cx="96"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64522" name="Rectangle 10"/>
            <p:cNvSpPr>
              <a:spLocks noChangeArrowheads="1"/>
            </p:cNvSpPr>
            <p:nvPr/>
          </p:nvSpPr>
          <p:spPr bwMode="auto">
            <a:xfrm>
              <a:off x="2832" y="1584"/>
              <a:ext cx="96"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64523" name="Rectangle 11"/>
            <p:cNvSpPr>
              <a:spLocks noChangeArrowheads="1"/>
            </p:cNvSpPr>
            <p:nvPr/>
          </p:nvSpPr>
          <p:spPr bwMode="auto">
            <a:xfrm>
              <a:off x="3936" y="1584"/>
              <a:ext cx="96"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64524" name="Rectangle 12"/>
            <p:cNvSpPr>
              <a:spLocks noChangeArrowheads="1"/>
            </p:cNvSpPr>
            <p:nvPr/>
          </p:nvSpPr>
          <p:spPr bwMode="auto">
            <a:xfrm>
              <a:off x="2064" y="2064"/>
              <a:ext cx="240" cy="864"/>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64525" name="Rectangle 13"/>
            <p:cNvSpPr>
              <a:spLocks noChangeArrowheads="1"/>
            </p:cNvSpPr>
            <p:nvPr/>
          </p:nvSpPr>
          <p:spPr bwMode="auto">
            <a:xfrm>
              <a:off x="4704" y="2064"/>
              <a:ext cx="240" cy="864"/>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64526" name="Rectangle 14" descr="Grands confettis"/>
            <p:cNvSpPr>
              <a:spLocks noChangeArrowheads="1"/>
            </p:cNvSpPr>
            <p:nvPr/>
          </p:nvSpPr>
          <p:spPr bwMode="auto">
            <a:xfrm>
              <a:off x="672" y="1008"/>
              <a:ext cx="4176" cy="672"/>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grpSp>
      <p:sp>
        <p:nvSpPr>
          <p:cNvPr id="64527" name="Text Box 15"/>
          <p:cNvSpPr txBox="1">
            <a:spLocks noChangeArrowheads="1"/>
          </p:cNvSpPr>
          <p:nvPr/>
        </p:nvSpPr>
        <p:spPr bwMode="auto">
          <a:xfrm>
            <a:off x="2779889" y="908051"/>
            <a:ext cx="2943578" cy="830997"/>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a:t>Angoma, angiokeratoma</a:t>
            </a:r>
          </a:p>
        </p:txBody>
      </p:sp>
      <p:sp>
        <p:nvSpPr>
          <p:cNvPr id="64528" name="Text Box 16"/>
          <p:cNvSpPr txBox="1">
            <a:spLocks noChangeArrowheads="1"/>
          </p:cNvSpPr>
          <p:nvPr/>
        </p:nvSpPr>
        <p:spPr bwMode="auto">
          <a:xfrm>
            <a:off x="2908301" y="3860800"/>
            <a:ext cx="1471788" cy="830997"/>
          </a:xfrm>
          <a:prstGeom prst="rect">
            <a:avLst/>
          </a:prstGeom>
          <a:solidFill>
            <a:schemeClr val="bg1"/>
          </a:solidFill>
          <a:ln w="136525">
            <a:noFill/>
            <a:miter lim="800000"/>
            <a:headEnd/>
            <a:tailEnd/>
          </a:ln>
          <a:effectLst/>
        </p:spPr>
        <p:txBody>
          <a:bodyPr>
            <a:spAutoFit/>
          </a:bodyPr>
          <a:lstStyle/>
          <a:p>
            <a:pPr>
              <a:spcBef>
                <a:spcPct val="50000"/>
              </a:spcBef>
            </a:pPr>
            <a:r>
              <a:rPr lang="en-US"/>
              <a:t>Deep veins </a:t>
            </a:r>
          </a:p>
        </p:txBody>
      </p:sp>
      <p:sp>
        <p:nvSpPr>
          <p:cNvPr id="64529" name="Text Box 17"/>
          <p:cNvSpPr txBox="1">
            <a:spLocks noChangeArrowheads="1"/>
          </p:cNvSpPr>
          <p:nvPr/>
        </p:nvSpPr>
        <p:spPr bwMode="auto">
          <a:xfrm>
            <a:off x="7772401" y="1060450"/>
            <a:ext cx="640644" cy="830997"/>
          </a:xfrm>
          <a:prstGeom prst="rect">
            <a:avLst/>
          </a:prstGeom>
          <a:solidFill>
            <a:schemeClr val="bg1"/>
          </a:solidFill>
          <a:ln w="136525">
            <a:noFill/>
            <a:miter lim="800000"/>
            <a:headEnd/>
            <a:tailEnd/>
          </a:ln>
          <a:effectLst/>
        </p:spPr>
        <p:txBody>
          <a:bodyPr>
            <a:spAutoFit/>
          </a:bodyPr>
          <a:lstStyle/>
          <a:p>
            <a:pPr>
              <a:spcBef>
                <a:spcPct val="50000"/>
              </a:spcBef>
            </a:pPr>
            <a:r>
              <a:rPr lang="en-US"/>
              <a:t>skin </a:t>
            </a:r>
          </a:p>
        </p:txBody>
      </p:sp>
      <p:sp>
        <p:nvSpPr>
          <p:cNvPr id="64530" name="Text Box 18"/>
          <p:cNvSpPr txBox="1">
            <a:spLocks noChangeArrowheads="1"/>
          </p:cNvSpPr>
          <p:nvPr/>
        </p:nvSpPr>
        <p:spPr bwMode="auto">
          <a:xfrm>
            <a:off x="2012244" y="1844675"/>
            <a:ext cx="4159956" cy="457200"/>
          </a:xfrm>
          <a:prstGeom prst="rect">
            <a:avLst/>
          </a:prstGeom>
          <a:noFill/>
          <a:ln w="136525">
            <a:noFill/>
            <a:miter lim="800000"/>
            <a:headEnd/>
            <a:tailEnd/>
          </a:ln>
          <a:effectLst/>
        </p:spPr>
        <p:txBody>
          <a:bodyPr>
            <a:spAutoFit/>
          </a:bodyPr>
          <a:lstStyle/>
          <a:p>
            <a:pPr>
              <a:spcBef>
                <a:spcPct val="50000"/>
              </a:spcBef>
            </a:pPr>
            <a:r>
              <a:rPr lang="en-US">
                <a:solidFill>
                  <a:schemeClr val="bg1"/>
                </a:solidFill>
              </a:rPr>
              <a:t>Superf. Vein = eg Marginal vein</a:t>
            </a:r>
          </a:p>
        </p:txBody>
      </p:sp>
      <p:sp>
        <p:nvSpPr>
          <p:cNvPr id="64531" name="Text Box 19"/>
          <p:cNvSpPr txBox="1">
            <a:spLocks noChangeArrowheads="1"/>
          </p:cNvSpPr>
          <p:nvPr/>
        </p:nvSpPr>
        <p:spPr bwMode="auto">
          <a:xfrm>
            <a:off x="3931356" y="2781300"/>
            <a:ext cx="1471789" cy="830997"/>
          </a:xfrm>
          <a:prstGeom prst="rect">
            <a:avLst/>
          </a:prstGeom>
          <a:solidFill>
            <a:schemeClr val="bg1"/>
          </a:solidFill>
          <a:ln w="136525">
            <a:noFill/>
            <a:miter lim="800000"/>
            <a:headEnd/>
            <a:tailEnd/>
          </a:ln>
          <a:effectLst/>
        </p:spPr>
        <p:txBody>
          <a:bodyPr>
            <a:spAutoFit/>
          </a:bodyPr>
          <a:lstStyle/>
          <a:p>
            <a:pPr>
              <a:spcBef>
                <a:spcPct val="50000"/>
              </a:spcBef>
            </a:pPr>
            <a:r>
              <a:rPr lang="en-US"/>
              <a:t>perforators </a:t>
            </a:r>
          </a:p>
        </p:txBody>
      </p:sp>
      <p:sp>
        <p:nvSpPr>
          <p:cNvPr id="64532" name="Line 20"/>
          <p:cNvSpPr>
            <a:spLocks noChangeShapeType="1"/>
          </p:cNvSpPr>
          <p:nvPr/>
        </p:nvSpPr>
        <p:spPr bwMode="auto">
          <a:xfrm>
            <a:off x="5851878" y="21336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64533" name="Line 21"/>
          <p:cNvSpPr>
            <a:spLocks noChangeShapeType="1"/>
          </p:cNvSpPr>
          <p:nvPr/>
        </p:nvSpPr>
        <p:spPr bwMode="auto">
          <a:xfrm>
            <a:off x="603956" y="2133600"/>
            <a:ext cx="1279878" cy="0"/>
          </a:xfrm>
          <a:prstGeom prst="line">
            <a:avLst/>
          </a:prstGeom>
          <a:noFill/>
          <a:ln w="136525">
            <a:solidFill>
              <a:schemeClr val="bg1"/>
            </a:solidFill>
            <a:round/>
            <a:headEnd/>
            <a:tailEnd type="triangle" w="med" len="med"/>
          </a:ln>
          <a:effectLst/>
        </p:spPr>
        <p:txBody>
          <a:bodyPr/>
          <a:lstStyle/>
          <a:p>
            <a:endParaRPr lang="fr-FR"/>
          </a:p>
        </p:txBody>
      </p:sp>
      <p:sp>
        <p:nvSpPr>
          <p:cNvPr id="64534" name="Line 22"/>
          <p:cNvSpPr>
            <a:spLocks noChangeShapeType="1"/>
          </p:cNvSpPr>
          <p:nvPr/>
        </p:nvSpPr>
        <p:spPr bwMode="auto">
          <a:xfrm>
            <a:off x="1116190" y="40767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64535" name="Line 23"/>
          <p:cNvSpPr>
            <a:spLocks noChangeShapeType="1"/>
          </p:cNvSpPr>
          <p:nvPr/>
        </p:nvSpPr>
        <p:spPr bwMode="auto">
          <a:xfrm>
            <a:off x="5468056" y="40767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64536" name="Line 24"/>
          <p:cNvSpPr>
            <a:spLocks noChangeShapeType="1"/>
          </p:cNvSpPr>
          <p:nvPr/>
        </p:nvSpPr>
        <p:spPr bwMode="auto">
          <a:xfrm rot="-16200000">
            <a:off x="6999023" y="2961482"/>
            <a:ext cx="649287" cy="0"/>
          </a:xfrm>
          <a:prstGeom prst="line">
            <a:avLst/>
          </a:prstGeom>
          <a:noFill/>
          <a:ln w="57150">
            <a:solidFill>
              <a:schemeClr val="bg1"/>
            </a:solidFill>
            <a:round/>
            <a:headEnd/>
            <a:tailEnd type="triangle" w="med" len="med"/>
          </a:ln>
          <a:effectLst/>
        </p:spPr>
        <p:txBody>
          <a:bodyPr/>
          <a:lstStyle/>
          <a:p>
            <a:endParaRPr lang="fr-FR"/>
          </a:p>
        </p:txBody>
      </p:sp>
      <p:sp>
        <p:nvSpPr>
          <p:cNvPr id="64537" name="Line 25"/>
          <p:cNvSpPr>
            <a:spLocks noChangeShapeType="1"/>
          </p:cNvSpPr>
          <p:nvPr/>
        </p:nvSpPr>
        <p:spPr bwMode="auto">
          <a:xfrm rot="-16200000">
            <a:off x="3351301" y="2890044"/>
            <a:ext cx="649288" cy="0"/>
          </a:xfrm>
          <a:prstGeom prst="line">
            <a:avLst/>
          </a:prstGeom>
          <a:noFill/>
          <a:ln w="57150">
            <a:solidFill>
              <a:schemeClr val="bg1"/>
            </a:solidFill>
            <a:round/>
            <a:headEnd/>
            <a:tailEnd type="triangle" w="med" len="med"/>
          </a:ln>
          <a:effectLst/>
        </p:spPr>
        <p:txBody>
          <a:bodyPr/>
          <a:lstStyle/>
          <a:p>
            <a:endParaRPr lang="fr-FR"/>
          </a:p>
        </p:txBody>
      </p:sp>
      <p:sp>
        <p:nvSpPr>
          <p:cNvPr id="64538" name="Line 26"/>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64553" name="Line 41"/>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64554" name="Line 42"/>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64555" name="Line 43"/>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64556" name="Line 44"/>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64557" name="Line 45"/>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64558" name="Line 46"/>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64559" name="Line 47"/>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64560" name="Text Box 48"/>
          <p:cNvSpPr txBox="1">
            <a:spLocks noChangeArrowheads="1"/>
          </p:cNvSpPr>
          <p:nvPr/>
        </p:nvSpPr>
        <p:spPr bwMode="auto">
          <a:xfrm>
            <a:off x="1116190" y="6092825"/>
            <a:ext cx="6911622" cy="457200"/>
          </a:xfrm>
          <a:prstGeom prst="rect">
            <a:avLst/>
          </a:prstGeom>
          <a:solidFill>
            <a:schemeClr val="bg1"/>
          </a:solidFill>
          <a:ln w="136525">
            <a:noFill/>
            <a:miter lim="800000"/>
            <a:headEnd/>
            <a:tailEnd/>
          </a:ln>
          <a:effectLst/>
        </p:spPr>
        <p:txBody>
          <a:bodyPr>
            <a:spAutoFit/>
          </a:bodyPr>
          <a:lstStyle/>
          <a:p>
            <a:pPr>
              <a:spcBef>
                <a:spcPct val="50000"/>
              </a:spcBef>
            </a:pPr>
            <a:r>
              <a:rPr lang="en-US"/>
              <a:t>Cutaneous angioma : normal draining venous network</a:t>
            </a:r>
          </a:p>
        </p:txBody>
      </p:sp>
      <p:sp>
        <p:nvSpPr>
          <p:cNvPr id="64561" name="Text Box 49"/>
          <p:cNvSpPr txBox="1">
            <a:spLocks noChangeArrowheads="1"/>
          </p:cNvSpPr>
          <p:nvPr/>
        </p:nvSpPr>
        <p:spPr bwMode="auto">
          <a:xfrm>
            <a:off x="1308101" y="4941889"/>
            <a:ext cx="6848122" cy="830997"/>
          </a:xfrm>
          <a:prstGeom prst="rect">
            <a:avLst/>
          </a:prstGeom>
          <a:solidFill>
            <a:schemeClr val="bg1"/>
          </a:solidFill>
          <a:ln w="136525">
            <a:noFill/>
            <a:miter lim="800000"/>
            <a:headEnd/>
            <a:tailEnd/>
          </a:ln>
          <a:effectLst/>
        </p:spPr>
        <p:txBody>
          <a:bodyPr>
            <a:spAutoFit/>
          </a:bodyPr>
          <a:lstStyle/>
          <a:p>
            <a:pPr>
              <a:spcBef>
                <a:spcPct val="50000"/>
              </a:spcBef>
            </a:pPr>
            <a:r>
              <a:rPr lang="en-US"/>
              <a:t>Suppressing the superficial vein leads to angioma aggravation and varicose collaterals</a:t>
            </a:r>
          </a:p>
        </p:txBody>
      </p:sp>
      <p:sp>
        <p:nvSpPr>
          <p:cNvPr id="64562" name="Text Box 50"/>
          <p:cNvSpPr txBox="1">
            <a:spLocks noChangeArrowheads="1"/>
          </p:cNvSpPr>
          <p:nvPr/>
        </p:nvSpPr>
        <p:spPr bwMode="auto">
          <a:xfrm>
            <a:off x="0" y="0"/>
            <a:ext cx="2524478" cy="457200"/>
          </a:xfrm>
          <a:prstGeom prst="rect">
            <a:avLst/>
          </a:prstGeom>
          <a:noFill/>
          <a:ln w="136525">
            <a:noFill/>
            <a:miter lim="800000"/>
            <a:headEnd/>
            <a:tailEnd/>
          </a:ln>
          <a:effectLst/>
        </p:spPr>
        <p:txBody>
          <a:bodyPr>
            <a:spAutoFit/>
          </a:bodyPr>
          <a:lstStyle/>
          <a:p>
            <a:pPr>
              <a:spcBef>
                <a:spcPct val="50000"/>
              </a:spcBef>
            </a:pPr>
            <a:r>
              <a:rPr lang="en-US"/>
              <a:t>Pattern 1</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descr="Grands confettis"/>
          <p:cNvSpPr>
            <a:spLocks noChangeArrowheads="1"/>
          </p:cNvSpPr>
          <p:nvPr/>
        </p:nvSpPr>
        <p:spPr bwMode="auto">
          <a:xfrm>
            <a:off x="539045" y="3059113"/>
            <a:ext cx="8153400" cy="28194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87044" name="Rectangle 4" descr="Petits confettis"/>
          <p:cNvSpPr>
            <a:spLocks noChangeArrowheads="1"/>
          </p:cNvSpPr>
          <p:nvPr/>
        </p:nvSpPr>
        <p:spPr bwMode="auto">
          <a:xfrm>
            <a:off x="539045" y="1189038"/>
            <a:ext cx="8153400" cy="1717675"/>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87045" name="Rectangle 5" descr="Briques horizontales"/>
          <p:cNvSpPr>
            <a:spLocks noChangeArrowheads="1"/>
          </p:cNvSpPr>
          <p:nvPr/>
        </p:nvSpPr>
        <p:spPr bwMode="auto">
          <a:xfrm>
            <a:off x="539045" y="1001713"/>
            <a:ext cx="8153400" cy="5334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87046" name="Rectangle 6"/>
          <p:cNvSpPr>
            <a:spLocks noChangeArrowheads="1"/>
          </p:cNvSpPr>
          <p:nvPr/>
        </p:nvSpPr>
        <p:spPr bwMode="auto">
          <a:xfrm>
            <a:off x="539045" y="1916113"/>
            <a:ext cx="6997700"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87047" name="Rectangle 7"/>
          <p:cNvSpPr>
            <a:spLocks noChangeArrowheads="1"/>
          </p:cNvSpPr>
          <p:nvPr/>
        </p:nvSpPr>
        <p:spPr bwMode="auto">
          <a:xfrm>
            <a:off x="539045"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87048" name="Line 8"/>
          <p:cNvSpPr>
            <a:spLocks noChangeShapeType="1"/>
          </p:cNvSpPr>
          <p:nvPr/>
        </p:nvSpPr>
        <p:spPr bwMode="auto">
          <a:xfrm>
            <a:off x="539045" y="2982913"/>
            <a:ext cx="8153400" cy="0"/>
          </a:xfrm>
          <a:prstGeom prst="line">
            <a:avLst/>
          </a:prstGeom>
          <a:noFill/>
          <a:ln w="76200">
            <a:solidFill>
              <a:schemeClr val="accent1"/>
            </a:solidFill>
            <a:round/>
            <a:headEnd/>
            <a:tailEnd/>
          </a:ln>
          <a:effectLst/>
        </p:spPr>
        <p:txBody>
          <a:bodyPr wrap="none" anchor="ctr"/>
          <a:lstStyle/>
          <a:p>
            <a:endParaRPr lang="fr-FR"/>
          </a:p>
        </p:txBody>
      </p:sp>
      <p:sp>
        <p:nvSpPr>
          <p:cNvPr id="87049" name="Rectangle 9"/>
          <p:cNvSpPr>
            <a:spLocks noChangeArrowheads="1"/>
          </p:cNvSpPr>
          <p:nvPr/>
        </p:nvSpPr>
        <p:spPr bwMode="auto">
          <a:xfrm>
            <a:off x="2373489"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87050" name="Rectangle 10"/>
          <p:cNvSpPr>
            <a:spLocks noChangeArrowheads="1"/>
          </p:cNvSpPr>
          <p:nvPr/>
        </p:nvSpPr>
        <p:spPr bwMode="auto">
          <a:xfrm>
            <a:off x="4548011"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87051" name="Rectangle 11"/>
          <p:cNvSpPr>
            <a:spLocks noChangeArrowheads="1"/>
          </p:cNvSpPr>
          <p:nvPr/>
        </p:nvSpPr>
        <p:spPr bwMode="auto">
          <a:xfrm>
            <a:off x="6110111" y="1535113"/>
            <a:ext cx="136878"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87052" name="Rectangle 12"/>
          <p:cNvSpPr>
            <a:spLocks noChangeArrowheads="1"/>
          </p:cNvSpPr>
          <p:nvPr/>
        </p:nvSpPr>
        <p:spPr bwMode="auto">
          <a:xfrm>
            <a:off x="3462867" y="2276475"/>
            <a:ext cx="340078"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87053" name="Rectangle 13"/>
          <p:cNvSpPr>
            <a:spLocks noChangeArrowheads="1"/>
          </p:cNvSpPr>
          <p:nvPr/>
        </p:nvSpPr>
        <p:spPr bwMode="auto">
          <a:xfrm>
            <a:off x="7198078" y="2297113"/>
            <a:ext cx="33866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87054" name="Rectangle 14" descr="Grands confettis"/>
          <p:cNvSpPr>
            <a:spLocks noChangeArrowheads="1"/>
          </p:cNvSpPr>
          <p:nvPr/>
        </p:nvSpPr>
        <p:spPr bwMode="auto">
          <a:xfrm>
            <a:off x="1490133" y="620713"/>
            <a:ext cx="5911145" cy="1066800"/>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sp>
        <p:nvSpPr>
          <p:cNvPr id="87055" name="Text Box 15"/>
          <p:cNvSpPr txBox="1">
            <a:spLocks noChangeArrowheads="1"/>
          </p:cNvSpPr>
          <p:nvPr/>
        </p:nvSpPr>
        <p:spPr bwMode="auto">
          <a:xfrm>
            <a:off x="2779889" y="908051"/>
            <a:ext cx="2943578" cy="830997"/>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a:t>Angoma, angiokeratoma</a:t>
            </a:r>
          </a:p>
        </p:txBody>
      </p:sp>
      <p:sp>
        <p:nvSpPr>
          <p:cNvPr id="87056" name="Text Box 16"/>
          <p:cNvSpPr txBox="1">
            <a:spLocks noChangeArrowheads="1"/>
          </p:cNvSpPr>
          <p:nvPr/>
        </p:nvSpPr>
        <p:spPr bwMode="auto">
          <a:xfrm>
            <a:off x="3420534" y="4581525"/>
            <a:ext cx="1471789" cy="830997"/>
          </a:xfrm>
          <a:prstGeom prst="rect">
            <a:avLst/>
          </a:prstGeom>
          <a:solidFill>
            <a:schemeClr val="bg1"/>
          </a:solidFill>
          <a:ln w="136525">
            <a:noFill/>
            <a:miter lim="800000"/>
            <a:headEnd/>
            <a:tailEnd/>
          </a:ln>
          <a:effectLst/>
        </p:spPr>
        <p:txBody>
          <a:bodyPr>
            <a:spAutoFit/>
          </a:bodyPr>
          <a:lstStyle/>
          <a:p>
            <a:pPr>
              <a:spcBef>
                <a:spcPct val="50000"/>
              </a:spcBef>
            </a:pPr>
            <a:r>
              <a:rPr lang="en-US"/>
              <a:t>Deep veins </a:t>
            </a:r>
          </a:p>
        </p:txBody>
      </p:sp>
      <p:sp>
        <p:nvSpPr>
          <p:cNvPr id="87057" name="Text Box 17"/>
          <p:cNvSpPr txBox="1">
            <a:spLocks noChangeArrowheads="1"/>
          </p:cNvSpPr>
          <p:nvPr/>
        </p:nvSpPr>
        <p:spPr bwMode="auto">
          <a:xfrm>
            <a:off x="7772401" y="1060450"/>
            <a:ext cx="640644" cy="830997"/>
          </a:xfrm>
          <a:prstGeom prst="rect">
            <a:avLst/>
          </a:prstGeom>
          <a:solidFill>
            <a:schemeClr val="bg1"/>
          </a:solidFill>
          <a:ln w="136525">
            <a:noFill/>
            <a:miter lim="800000"/>
            <a:headEnd/>
            <a:tailEnd/>
          </a:ln>
          <a:effectLst/>
        </p:spPr>
        <p:txBody>
          <a:bodyPr>
            <a:spAutoFit/>
          </a:bodyPr>
          <a:lstStyle/>
          <a:p>
            <a:pPr>
              <a:spcBef>
                <a:spcPct val="50000"/>
              </a:spcBef>
            </a:pPr>
            <a:r>
              <a:rPr lang="en-US"/>
              <a:t>skin </a:t>
            </a:r>
          </a:p>
        </p:txBody>
      </p:sp>
      <p:sp>
        <p:nvSpPr>
          <p:cNvPr id="87059" name="Text Box 19"/>
          <p:cNvSpPr txBox="1">
            <a:spLocks noChangeArrowheads="1"/>
          </p:cNvSpPr>
          <p:nvPr/>
        </p:nvSpPr>
        <p:spPr bwMode="auto">
          <a:xfrm>
            <a:off x="3931356" y="2781300"/>
            <a:ext cx="2944989" cy="830997"/>
          </a:xfrm>
          <a:prstGeom prst="rect">
            <a:avLst/>
          </a:prstGeom>
          <a:solidFill>
            <a:schemeClr val="bg1"/>
          </a:solidFill>
          <a:ln w="136525">
            <a:noFill/>
            <a:miter lim="800000"/>
            <a:headEnd/>
            <a:tailEnd/>
          </a:ln>
          <a:effectLst/>
        </p:spPr>
        <p:txBody>
          <a:bodyPr>
            <a:spAutoFit/>
          </a:bodyPr>
          <a:lstStyle/>
          <a:p>
            <a:pPr>
              <a:spcBef>
                <a:spcPct val="50000"/>
              </a:spcBef>
            </a:pPr>
            <a:r>
              <a:rPr lang="en-US"/>
              <a:t>perforators escape points</a:t>
            </a:r>
          </a:p>
        </p:txBody>
      </p:sp>
      <p:sp>
        <p:nvSpPr>
          <p:cNvPr id="87060" name="Line 20"/>
          <p:cNvSpPr>
            <a:spLocks noChangeShapeType="1"/>
          </p:cNvSpPr>
          <p:nvPr/>
        </p:nvSpPr>
        <p:spPr bwMode="auto">
          <a:xfrm rot="-10800000">
            <a:off x="5851878" y="2133600"/>
            <a:ext cx="1279877" cy="0"/>
          </a:xfrm>
          <a:prstGeom prst="line">
            <a:avLst/>
          </a:prstGeom>
          <a:noFill/>
          <a:ln w="136525">
            <a:solidFill>
              <a:srgbClr val="FF3300"/>
            </a:solidFill>
            <a:round/>
            <a:headEnd/>
            <a:tailEnd type="triangle" w="med" len="med"/>
          </a:ln>
          <a:effectLst/>
        </p:spPr>
        <p:txBody>
          <a:bodyPr/>
          <a:lstStyle/>
          <a:p>
            <a:endParaRPr lang="fr-FR"/>
          </a:p>
        </p:txBody>
      </p:sp>
      <p:sp>
        <p:nvSpPr>
          <p:cNvPr id="87061" name="Line 21"/>
          <p:cNvSpPr>
            <a:spLocks noChangeShapeType="1"/>
          </p:cNvSpPr>
          <p:nvPr/>
        </p:nvSpPr>
        <p:spPr bwMode="auto">
          <a:xfrm rot="-10800000">
            <a:off x="1755423" y="2133600"/>
            <a:ext cx="1279878" cy="0"/>
          </a:xfrm>
          <a:prstGeom prst="line">
            <a:avLst/>
          </a:prstGeom>
          <a:noFill/>
          <a:ln w="136525">
            <a:solidFill>
              <a:srgbClr val="FF3300"/>
            </a:solidFill>
            <a:round/>
            <a:headEnd/>
            <a:tailEnd type="triangle" w="med" len="med"/>
          </a:ln>
          <a:effectLst/>
        </p:spPr>
        <p:txBody>
          <a:bodyPr/>
          <a:lstStyle/>
          <a:p>
            <a:endParaRPr lang="fr-FR"/>
          </a:p>
        </p:txBody>
      </p:sp>
      <p:sp>
        <p:nvSpPr>
          <p:cNvPr id="87062" name="Line 22"/>
          <p:cNvSpPr>
            <a:spLocks noChangeShapeType="1"/>
          </p:cNvSpPr>
          <p:nvPr/>
        </p:nvSpPr>
        <p:spPr bwMode="auto">
          <a:xfrm>
            <a:off x="1179689" y="4076700"/>
            <a:ext cx="1279878" cy="0"/>
          </a:xfrm>
          <a:prstGeom prst="line">
            <a:avLst/>
          </a:prstGeom>
          <a:noFill/>
          <a:ln w="136525">
            <a:solidFill>
              <a:schemeClr val="bg1"/>
            </a:solidFill>
            <a:round/>
            <a:headEnd/>
            <a:tailEnd type="triangle" w="med" len="med"/>
          </a:ln>
          <a:effectLst/>
        </p:spPr>
        <p:txBody>
          <a:bodyPr/>
          <a:lstStyle/>
          <a:p>
            <a:endParaRPr lang="fr-FR"/>
          </a:p>
        </p:txBody>
      </p:sp>
      <p:sp>
        <p:nvSpPr>
          <p:cNvPr id="87063" name="Line 23"/>
          <p:cNvSpPr>
            <a:spLocks noChangeShapeType="1"/>
          </p:cNvSpPr>
          <p:nvPr/>
        </p:nvSpPr>
        <p:spPr bwMode="auto">
          <a:xfrm>
            <a:off x="4700412" y="40767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87066" name="Line 26"/>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87067" name="Line 27"/>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87068" name="Line 28"/>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87069" name="Line 29"/>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87070" name="Line 30"/>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87071" name="Line 31"/>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87072" name="Line 32"/>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87073" name="Line 33"/>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87074" name="Text Box 34"/>
          <p:cNvSpPr txBox="1">
            <a:spLocks noChangeArrowheads="1"/>
          </p:cNvSpPr>
          <p:nvPr/>
        </p:nvSpPr>
        <p:spPr bwMode="auto">
          <a:xfrm>
            <a:off x="-36689" y="5734050"/>
            <a:ext cx="9144000" cy="1446550"/>
          </a:xfrm>
          <a:prstGeom prst="rect">
            <a:avLst/>
          </a:prstGeom>
          <a:solidFill>
            <a:schemeClr val="bg1"/>
          </a:solidFill>
          <a:ln w="136525">
            <a:noFill/>
            <a:miter lim="800000"/>
            <a:headEnd/>
            <a:tailEnd/>
          </a:ln>
          <a:effectLst/>
        </p:spPr>
        <p:txBody>
          <a:bodyPr>
            <a:spAutoFit/>
          </a:bodyPr>
          <a:lstStyle/>
          <a:p>
            <a:pPr>
              <a:spcBef>
                <a:spcPct val="50000"/>
              </a:spcBef>
            </a:pPr>
            <a:r>
              <a:rPr lang="en-US"/>
              <a:t>Cutaneous angioma : incompetent superficial vein:  </a:t>
            </a:r>
            <a:r>
              <a:rPr lang="en-US" sz="2800">
                <a:solidFill>
                  <a:srgbClr val="FF3300"/>
                </a:solidFill>
              </a:rPr>
              <a:t>Closed shunt</a:t>
            </a:r>
          </a:p>
          <a:p>
            <a:pPr>
              <a:spcBef>
                <a:spcPct val="50000"/>
              </a:spcBef>
            </a:pPr>
            <a:r>
              <a:rPr lang="en-US"/>
              <a:t>Overloaded: Angioma flow + Deep diverted retrograde flow ( closed circuit)</a:t>
            </a:r>
          </a:p>
        </p:txBody>
      </p:sp>
      <p:sp>
        <p:nvSpPr>
          <p:cNvPr id="87075" name="Line 35"/>
          <p:cNvSpPr>
            <a:spLocks noChangeShapeType="1"/>
          </p:cNvSpPr>
          <p:nvPr/>
        </p:nvSpPr>
        <p:spPr bwMode="auto">
          <a:xfrm>
            <a:off x="6747934" y="4005263"/>
            <a:ext cx="1279878" cy="0"/>
          </a:xfrm>
          <a:prstGeom prst="line">
            <a:avLst/>
          </a:prstGeom>
          <a:noFill/>
          <a:ln w="136525">
            <a:solidFill>
              <a:schemeClr val="bg1"/>
            </a:solidFill>
            <a:round/>
            <a:headEnd/>
            <a:tailEnd type="triangle" w="med" len="med"/>
          </a:ln>
          <a:effectLst/>
        </p:spPr>
        <p:txBody>
          <a:bodyPr/>
          <a:lstStyle/>
          <a:p>
            <a:endParaRPr lang="fr-FR"/>
          </a:p>
        </p:txBody>
      </p:sp>
      <p:sp>
        <p:nvSpPr>
          <p:cNvPr id="87076" name="Line 36"/>
          <p:cNvSpPr>
            <a:spLocks noChangeShapeType="1"/>
          </p:cNvSpPr>
          <p:nvPr/>
        </p:nvSpPr>
        <p:spPr bwMode="auto">
          <a:xfrm>
            <a:off x="3035301" y="4005263"/>
            <a:ext cx="1279877" cy="0"/>
          </a:xfrm>
          <a:prstGeom prst="line">
            <a:avLst/>
          </a:prstGeom>
          <a:noFill/>
          <a:ln w="136525">
            <a:solidFill>
              <a:schemeClr val="bg1"/>
            </a:solidFill>
            <a:round/>
            <a:headEnd/>
            <a:tailEnd type="triangle" w="med" len="med"/>
          </a:ln>
          <a:effectLst/>
        </p:spPr>
        <p:txBody>
          <a:bodyPr/>
          <a:lstStyle/>
          <a:p>
            <a:endParaRPr lang="fr-FR"/>
          </a:p>
        </p:txBody>
      </p:sp>
      <p:sp>
        <p:nvSpPr>
          <p:cNvPr id="87065" name="Freeform 25"/>
          <p:cNvSpPr>
            <a:spLocks/>
          </p:cNvSpPr>
          <p:nvPr/>
        </p:nvSpPr>
        <p:spPr bwMode="auto">
          <a:xfrm>
            <a:off x="3612444" y="2565400"/>
            <a:ext cx="11289" cy="1397000"/>
          </a:xfrm>
          <a:custGeom>
            <a:avLst/>
            <a:gdLst/>
            <a:ahLst/>
            <a:cxnLst>
              <a:cxn ang="0">
                <a:pos x="0" y="880"/>
              </a:cxn>
              <a:cxn ang="0">
                <a:pos x="8" y="0"/>
              </a:cxn>
            </a:cxnLst>
            <a:rect l="0" t="0" r="r" b="b"/>
            <a:pathLst>
              <a:path w="8" h="880">
                <a:moveTo>
                  <a:pt x="0" y="880"/>
                </a:moveTo>
                <a:lnTo>
                  <a:pt x="8" y="0"/>
                </a:lnTo>
              </a:path>
            </a:pathLst>
          </a:custGeom>
          <a:noFill/>
          <a:ln w="57150" cap="flat" cmpd="sng">
            <a:solidFill>
              <a:srgbClr val="FF3300"/>
            </a:solidFill>
            <a:prstDash val="solid"/>
            <a:round/>
            <a:headEnd type="oval" w="med" len="med"/>
            <a:tailEnd type="triangle" w="med" len="med"/>
          </a:ln>
          <a:effectLst/>
        </p:spPr>
        <p:txBody>
          <a:bodyPr/>
          <a:lstStyle/>
          <a:p>
            <a:endParaRPr lang="fr-FR"/>
          </a:p>
        </p:txBody>
      </p:sp>
      <p:sp>
        <p:nvSpPr>
          <p:cNvPr id="87078" name="Freeform 38"/>
          <p:cNvSpPr>
            <a:spLocks/>
          </p:cNvSpPr>
          <p:nvPr/>
        </p:nvSpPr>
        <p:spPr bwMode="auto">
          <a:xfrm>
            <a:off x="7377289" y="2605088"/>
            <a:ext cx="11289" cy="1397000"/>
          </a:xfrm>
          <a:custGeom>
            <a:avLst/>
            <a:gdLst/>
            <a:ahLst/>
            <a:cxnLst>
              <a:cxn ang="0">
                <a:pos x="0" y="880"/>
              </a:cxn>
              <a:cxn ang="0">
                <a:pos x="8" y="0"/>
              </a:cxn>
            </a:cxnLst>
            <a:rect l="0" t="0" r="r" b="b"/>
            <a:pathLst>
              <a:path w="8" h="880">
                <a:moveTo>
                  <a:pt x="0" y="880"/>
                </a:moveTo>
                <a:lnTo>
                  <a:pt x="8" y="0"/>
                </a:lnTo>
              </a:path>
            </a:pathLst>
          </a:custGeom>
          <a:noFill/>
          <a:ln w="57150" cap="flat" cmpd="sng">
            <a:solidFill>
              <a:srgbClr val="FF3300"/>
            </a:solidFill>
            <a:prstDash val="solid"/>
            <a:round/>
            <a:headEnd type="oval" w="med" len="med"/>
            <a:tailEnd type="triangle" w="med" len="med"/>
          </a:ln>
          <a:effectLst/>
        </p:spPr>
        <p:txBody>
          <a:bodyPr/>
          <a:lstStyle/>
          <a:p>
            <a:endParaRPr lang="fr-FR"/>
          </a:p>
        </p:txBody>
      </p:sp>
      <p:sp>
        <p:nvSpPr>
          <p:cNvPr id="87079" name="Rectangle 39"/>
          <p:cNvSpPr>
            <a:spLocks noChangeArrowheads="1"/>
          </p:cNvSpPr>
          <p:nvPr/>
        </p:nvSpPr>
        <p:spPr bwMode="auto">
          <a:xfrm>
            <a:off x="1480257" y="2276475"/>
            <a:ext cx="34007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87058" name="Text Box 18"/>
          <p:cNvSpPr txBox="1">
            <a:spLocks noChangeArrowheads="1"/>
          </p:cNvSpPr>
          <p:nvPr/>
        </p:nvSpPr>
        <p:spPr bwMode="auto">
          <a:xfrm>
            <a:off x="2012244" y="1844675"/>
            <a:ext cx="4159956" cy="457200"/>
          </a:xfrm>
          <a:prstGeom prst="rect">
            <a:avLst/>
          </a:prstGeom>
          <a:noFill/>
          <a:ln w="136525">
            <a:noFill/>
            <a:miter lim="800000"/>
            <a:headEnd/>
            <a:tailEnd/>
          </a:ln>
          <a:effectLst/>
        </p:spPr>
        <p:txBody>
          <a:bodyPr>
            <a:spAutoFit/>
          </a:bodyPr>
          <a:lstStyle/>
          <a:p>
            <a:pPr>
              <a:spcBef>
                <a:spcPct val="50000"/>
              </a:spcBef>
            </a:pPr>
            <a:r>
              <a:rPr lang="en-US">
                <a:solidFill>
                  <a:schemeClr val="bg1"/>
                </a:solidFill>
              </a:rPr>
              <a:t>Superf. Vein = eg Marginal vein</a:t>
            </a:r>
          </a:p>
        </p:txBody>
      </p:sp>
      <p:sp>
        <p:nvSpPr>
          <p:cNvPr id="87080" name="Line 40"/>
          <p:cNvSpPr>
            <a:spLocks noChangeShapeType="1"/>
          </p:cNvSpPr>
          <p:nvPr/>
        </p:nvSpPr>
        <p:spPr bwMode="auto">
          <a:xfrm>
            <a:off x="539045" y="2139950"/>
            <a:ext cx="896056" cy="0"/>
          </a:xfrm>
          <a:prstGeom prst="line">
            <a:avLst/>
          </a:prstGeom>
          <a:noFill/>
          <a:ln w="136525">
            <a:solidFill>
              <a:schemeClr val="bg1"/>
            </a:solidFill>
            <a:round/>
            <a:headEnd/>
            <a:tailEnd type="triangle" w="med" len="med"/>
          </a:ln>
          <a:effectLst/>
        </p:spPr>
        <p:txBody>
          <a:bodyPr/>
          <a:lstStyle/>
          <a:p>
            <a:endParaRPr lang="fr-FR"/>
          </a:p>
        </p:txBody>
      </p:sp>
      <p:sp>
        <p:nvSpPr>
          <p:cNvPr id="87081" name="Freeform 41"/>
          <p:cNvSpPr>
            <a:spLocks/>
          </p:cNvSpPr>
          <p:nvPr/>
        </p:nvSpPr>
        <p:spPr bwMode="auto">
          <a:xfrm>
            <a:off x="1677812" y="2133601"/>
            <a:ext cx="5644" cy="1909763"/>
          </a:xfrm>
          <a:custGeom>
            <a:avLst/>
            <a:gdLst/>
            <a:ahLst/>
            <a:cxnLst>
              <a:cxn ang="0">
                <a:pos x="0" y="0"/>
              </a:cxn>
              <a:cxn ang="0">
                <a:pos x="4" y="1203"/>
              </a:cxn>
            </a:cxnLst>
            <a:rect l="0" t="0" r="r" b="b"/>
            <a:pathLst>
              <a:path w="4" h="1203">
                <a:moveTo>
                  <a:pt x="0" y="0"/>
                </a:moveTo>
                <a:lnTo>
                  <a:pt x="4" y="1203"/>
                </a:lnTo>
              </a:path>
            </a:pathLst>
          </a:custGeom>
          <a:noFill/>
          <a:ln w="57150" cap="flat" cmpd="sng">
            <a:solidFill>
              <a:schemeClr val="bg1"/>
            </a:solidFill>
            <a:prstDash val="solid"/>
            <a:round/>
            <a:headEnd type="oval" w="med" len="med"/>
            <a:tailEnd type="triangle" w="med" len="med"/>
          </a:ln>
          <a:effectLst/>
        </p:spPr>
        <p:txBody>
          <a:bodyPr/>
          <a:lstStyle/>
          <a:p>
            <a:endParaRPr lang="fr-FR"/>
          </a:p>
        </p:txBody>
      </p:sp>
      <p:sp>
        <p:nvSpPr>
          <p:cNvPr id="87084" name="Freeform 44"/>
          <p:cNvSpPr>
            <a:spLocks/>
          </p:cNvSpPr>
          <p:nvPr/>
        </p:nvSpPr>
        <p:spPr bwMode="auto">
          <a:xfrm>
            <a:off x="3612444" y="2565400"/>
            <a:ext cx="11289" cy="1397000"/>
          </a:xfrm>
          <a:custGeom>
            <a:avLst/>
            <a:gdLst/>
            <a:ahLst/>
            <a:cxnLst>
              <a:cxn ang="0">
                <a:pos x="0" y="880"/>
              </a:cxn>
              <a:cxn ang="0">
                <a:pos x="8" y="0"/>
              </a:cxn>
            </a:cxnLst>
            <a:rect l="0" t="0" r="r" b="b"/>
            <a:pathLst>
              <a:path w="8" h="880">
                <a:moveTo>
                  <a:pt x="0" y="880"/>
                </a:moveTo>
                <a:lnTo>
                  <a:pt x="8" y="0"/>
                </a:lnTo>
              </a:path>
            </a:pathLst>
          </a:custGeom>
          <a:noFill/>
          <a:ln w="57150" cap="flat" cmpd="sng">
            <a:solidFill>
              <a:srgbClr val="FF3300"/>
            </a:solidFill>
            <a:prstDash val="solid"/>
            <a:round/>
            <a:headEnd type="oval" w="med" len="med"/>
            <a:tailEnd type="triangle" w="med" len="med"/>
          </a:ln>
          <a:effectLst/>
        </p:spPr>
        <p:txBody>
          <a:bodyPr/>
          <a:lstStyle/>
          <a:p>
            <a:endParaRPr lang="fr-FR"/>
          </a:p>
        </p:txBody>
      </p:sp>
      <p:sp>
        <p:nvSpPr>
          <p:cNvPr id="87085" name="Text Box 45"/>
          <p:cNvSpPr txBox="1">
            <a:spLocks noChangeArrowheads="1"/>
          </p:cNvSpPr>
          <p:nvPr/>
        </p:nvSpPr>
        <p:spPr bwMode="auto">
          <a:xfrm>
            <a:off x="1883834" y="2565401"/>
            <a:ext cx="1216378" cy="1200329"/>
          </a:xfrm>
          <a:prstGeom prst="rect">
            <a:avLst/>
          </a:prstGeom>
          <a:solidFill>
            <a:schemeClr val="bg1"/>
          </a:solidFill>
          <a:ln w="136525">
            <a:noFill/>
            <a:miter lim="800000"/>
            <a:headEnd/>
            <a:tailEnd/>
          </a:ln>
          <a:effectLst/>
        </p:spPr>
        <p:txBody>
          <a:bodyPr>
            <a:spAutoFit/>
          </a:bodyPr>
          <a:lstStyle/>
          <a:p>
            <a:pPr>
              <a:spcBef>
                <a:spcPct val="50000"/>
              </a:spcBef>
            </a:pPr>
            <a:r>
              <a:rPr lang="en-US"/>
              <a:t>Re-entry perf.</a:t>
            </a:r>
          </a:p>
        </p:txBody>
      </p:sp>
      <p:sp>
        <p:nvSpPr>
          <p:cNvPr id="87086" name="Text Box 46"/>
          <p:cNvSpPr txBox="1">
            <a:spLocks noChangeArrowheads="1"/>
          </p:cNvSpPr>
          <p:nvPr/>
        </p:nvSpPr>
        <p:spPr bwMode="auto">
          <a:xfrm>
            <a:off x="0" y="0"/>
            <a:ext cx="2524478" cy="457200"/>
          </a:xfrm>
          <a:prstGeom prst="rect">
            <a:avLst/>
          </a:prstGeom>
          <a:noFill/>
          <a:ln w="136525">
            <a:noFill/>
            <a:miter lim="800000"/>
            <a:headEnd/>
            <a:tailEnd/>
          </a:ln>
          <a:effectLst/>
        </p:spPr>
        <p:txBody>
          <a:bodyPr>
            <a:spAutoFit/>
          </a:bodyPr>
          <a:lstStyle/>
          <a:p>
            <a:pPr>
              <a:spcBef>
                <a:spcPct val="50000"/>
              </a:spcBef>
            </a:pPr>
            <a:r>
              <a:rPr lang="en-US"/>
              <a:t>Pattern 2</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descr="Grands confettis"/>
          <p:cNvSpPr>
            <a:spLocks noChangeArrowheads="1"/>
          </p:cNvSpPr>
          <p:nvPr/>
        </p:nvSpPr>
        <p:spPr bwMode="auto">
          <a:xfrm>
            <a:off x="539045" y="3059113"/>
            <a:ext cx="8153400" cy="28194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01379" name="Rectangle 3" descr="Petits confettis"/>
          <p:cNvSpPr>
            <a:spLocks noChangeArrowheads="1"/>
          </p:cNvSpPr>
          <p:nvPr/>
        </p:nvSpPr>
        <p:spPr bwMode="auto">
          <a:xfrm>
            <a:off x="539045" y="1189038"/>
            <a:ext cx="8153400" cy="1717675"/>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01380" name="Rectangle 4" descr="Briques horizontales"/>
          <p:cNvSpPr>
            <a:spLocks noChangeArrowheads="1"/>
          </p:cNvSpPr>
          <p:nvPr/>
        </p:nvSpPr>
        <p:spPr bwMode="auto">
          <a:xfrm>
            <a:off x="539045" y="1001713"/>
            <a:ext cx="8153400" cy="5334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01381" name="Rectangle 5"/>
          <p:cNvSpPr>
            <a:spLocks noChangeArrowheads="1"/>
          </p:cNvSpPr>
          <p:nvPr/>
        </p:nvSpPr>
        <p:spPr bwMode="auto">
          <a:xfrm>
            <a:off x="539045" y="1916113"/>
            <a:ext cx="6997700"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01382" name="Rectangle 6"/>
          <p:cNvSpPr>
            <a:spLocks noChangeArrowheads="1"/>
          </p:cNvSpPr>
          <p:nvPr/>
        </p:nvSpPr>
        <p:spPr bwMode="auto">
          <a:xfrm>
            <a:off x="539045"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01383" name="Line 7"/>
          <p:cNvSpPr>
            <a:spLocks noChangeShapeType="1"/>
          </p:cNvSpPr>
          <p:nvPr/>
        </p:nvSpPr>
        <p:spPr bwMode="auto">
          <a:xfrm>
            <a:off x="539045" y="2982913"/>
            <a:ext cx="8153400" cy="0"/>
          </a:xfrm>
          <a:prstGeom prst="line">
            <a:avLst/>
          </a:prstGeom>
          <a:noFill/>
          <a:ln w="76200">
            <a:solidFill>
              <a:schemeClr val="accent1"/>
            </a:solidFill>
            <a:round/>
            <a:headEnd/>
            <a:tailEnd/>
          </a:ln>
          <a:effectLst/>
        </p:spPr>
        <p:txBody>
          <a:bodyPr wrap="none" anchor="ctr"/>
          <a:lstStyle/>
          <a:p>
            <a:endParaRPr lang="fr-FR"/>
          </a:p>
        </p:txBody>
      </p:sp>
      <p:sp>
        <p:nvSpPr>
          <p:cNvPr id="101384" name="Rectangle 8"/>
          <p:cNvSpPr>
            <a:spLocks noChangeArrowheads="1"/>
          </p:cNvSpPr>
          <p:nvPr/>
        </p:nvSpPr>
        <p:spPr bwMode="auto">
          <a:xfrm>
            <a:off x="2373489"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1385" name="Rectangle 9"/>
          <p:cNvSpPr>
            <a:spLocks noChangeArrowheads="1"/>
          </p:cNvSpPr>
          <p:nvPr/>
        </p:nvSpPr>
        <p:spPr bwMode="auto">
          <a:xfrm>
            <a:off x="4548011"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1386" name="Rectangle 10"/>
          <p:cNvSpPr>
            <a:spLocks noChangeArrowheads="1"/>
          </p:cNvSpPr>
          <p:nvPr/>
        </p:nvSpPr>
        <p:spPr bwMode="auto">
          <a:xfrm>
            <a:off x="6110111" y="1535113"/>
            <a:ext cx="136878"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1387" name="Rectangle 11"/>
          <p:cNvSpPr>
            <a:spLocks noChangeArrowheads="1"/>
          </p:cNvSpPr>
          <p:nvPr/>
        </p:nvSpPr>
        <p:spPr bwMode="auto">
          <a:xfrm>
            <a:off x="3462867" y="2276475"/>
            <a:ext cx="340078"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1388" name="Rectangle 12"/>
          <p:cNvSpPr>
            <a:spLocks noChangeArrowheads="1"/>
          </p:cNvSpPr>
          <p:nvPr/>
        </p:nvSpPr>
        <p:spPr bwMode="auto">
          <a:xfrm>
            <a:off x="7198078" y="2297113"/>
            <a:ext cx="33866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1389" name="Rectangle 13" descr="Grands confettis"/>
          <p:cNvSpPr>
            <a:spLocks noChangeArrowheads="1"/>
          </p:cNvSpPr>
          <p:nvPr/>
        </p:nvSpPr>
        <p:spPr bwMode="auto">
          <a:xfrm>
            <a:off x="1490133" y="620713"/>
            <a:ext cx="5911145" cy="1066800"/>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sp>
        <p:nvSpPr>
          <p:cNvPr id="101390" name="Text Box 14"/>
          <p:cNvSpPr txBox="1">
            <a:spLocks noChangeArrowheads="1"/>
          </p:cNvSpPr>
          <p:nvPr/>
        </p:nvSpPr>
        <p:spPr bwMode="auto">
          <a:xfrm>
            <a:off x="2779889" y="908051"/>
            <a:ext cx="2943578" cy="830997"/>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a:t>Angoma, angiokeratoma</a:t>
            </a:r>
          </a:p>
        </p:txBody>
      </p:sp>
      <p:sp>
        <p:nvSpPr>
          <p:cNvPr id="101391" name="Text Box 15"/>
          <p:cNvSpPr txBox="1">
            <a:spLocks noChangeArrowheads="1"/>
          </p:cNvSpPr>
          <p:nvPr/>
        </p:nvSpPr>
        <p:spPr bwMode="auto">
          <a:xfrm>
            <a:off x="1308101" y="4724401"/>
            <a:ext cx="6272388" cy="1200329"/>
          </a:xfrm>
          <a:prstGeom prst="rect">
            <a:avLst/>
          </a:prstGeom>
          <a:solidFill>
            <a:schemeClr val="bg1"/>
          </a:solidFill>
          <a:ln w="136525">
            <a:noFill/>
            <a:miter lim="800000"/>
            <a:headEnd/>
            <a:tailEnd/>
          </a:ln>
          <a:effectLst/>
        </p:spPr>
        <p:txBody>
          <a:bodyPr>
            <a:spAutoFit/>
          </a:bodyPr>
          <a:lstStyle/>
          <a:p>
            <a:pPr>
              <a:spcBef>
                <a:spcPct val="50000"/>
              </a:spcBef>
            </a:pPr>
            <a:r>
              <a:rPr lang="en-US"/>
              <a:t>Disconnecting        the closed shunts drains ( relieves) the angioma and suppresses the deep overloading flow</a:t>
            </a:r>
          </a:p>
        </p:txBody>
      </p:sp>
      <p:sp>
        <p:nvSpPr>
          <p:cNvPr id="101392" name="Text Box 16"/>
          <p:cNvSpPr txBox="1">
            <a:spLocks noChangeArrowheads="1"/>
          </p:cNvSpPr>
          <p:nvPr/>
        </p:nvSpPr>
        <p:spPr bwMode="auto">
          <a:xfrm>
            <a:off x="7772401" y="1060450"/>
            <a:ext cx="640644" cy="830997"/>
          </a:xfrm>
          <a:prstGeom prst="rect">
            <a:avLst/>
          </a:prstGeom>
          <a:solidFill>
            <a:schemeClr val="bg1"/>
          </a:solidFill>
          <a:ln w="136525">
            <a:noFill/>
            <a:miter lim="800000"/>
            <a:headEnd/>
            <a:tailEnd/>
          </a:ln>
          <a:effectLst/>
        </p:spPr>
        <p:txBody>
          <a:bodyPr>
            <a:spAutoFit/>
          </a:bodyPr>
          <a:lstStyle/>
          <a:p>
            <a:pPr>
              <a:spcBef>
                <a:spcPct val="50000"/>
              </a:spcBef>
            </a:pPr>
            <a:r>
              <a:rPr lang="en-US"/>
              <a:t>skin </a:t>
            </a:r>
          </a:p>
        </p:txBody>
      </p:sp>
      <p:sp>
        <p:nvSpPr>
          <p:cNvPr id="101393" name="Text Box 17"/>
          <p:cNvSpPr txBox="1">
            <a:spLocks noChangeArrowheads="1"/>
          </p:cNvSpPr>
          <p:nvPr/>
        </p:nvSpPr>
        <p:spPr bwMode="auto">
          <a:xfrm>
            <a:off x="3931356" y="2781300"/>
            <a:ext cx="2944989" cy="830997"/>
          </a:xfrm>
          <a:prstGeom prst="rect">
            <a:avLst/>
          </a:prstGeom>
          <a:solidFill>
            <a:schemeClr val="bg1"/>
          </a:solidFill>
          <a:ln w="136525">
            <a:noFill/>
            <a:miter lim="800000"/>
            <a:headEnd/>
            <a:tailEnd/>
          </a:ln>
          <a:effectLst/>
        </p:spPr>
        <p:txBody>
          <a:bodyPr>
            <a:spAutoFit/>
          </a:bodyPr>
          <a:lstStyle/>
          <a:p>
            <a:pPr>
              <a:spcBef>
                <a:spcPct val="50000"/>
              </a:spcBef>
            </a:pPr>
            <a:r>
              <a:rPr lang="en-US"/>
              <a:t>perforators escape points</a:t>
            </a:r>
          </a:p>
        </p:txBody>
      </p:sp>
      <p:sp>
        <p:nvSpPr>
          <p:cNvPr id="101394" name="Line 18"/>
          <p:cNvSpPr>
            <a:spLocks noChangeShapeType="1"/>
          </p:cNvSpPr>
          <p:nvPr/>
        </p:nvSpPr>
        <p:spPr bwMode="auto">
          <a:xfrm rot="-10800000">
            <a:off x="5851878" y="2133600"/>
            <a:ext cx="1279877" cy="0"/>
          </a:xfrm>
          <a:prstGeom prst="line">
            <a:avLst/>
          </a:prstGeom>
          <a:noFill/>
          <a:ln w="57150">
            <a:solidFill>
              <a:schemeClr val="bg1"/>
            </a:solidFill>
            <a:round/>
            <a:headEnd/>
            <a:tailEnd type="triangle" w="med" len="med"/>
          </a:ln>
          <a:effectLst/>
        </p:spPr>
        <p:txBody>
          <a:bodyPr/>
          <a:lstStyle/>
          <a:p>
            <a:endParaRPr lang="fr-FR"/>
          </a:p>
        </p:txBody>
      </p:sp>
      <p:sp>
        <p:nvSpPr>
          <p:cNvPr id="101395" name="Line 19"/>
          <p:cNvSpPr>
            <a:spLocks noChangeShapeType="1"/>
          </p:cNvSpPr>
          <p:nvPr/>
        </p:nvSpPr>
        <p:spPr bwMode="auto">
          <a:xfrm rot="-10800000">
            <a:off x="1755423" y="2133600"/>
            <a:ext cx="1279878" cy="0"/>
          </a:xfrm>
          <a:prstGeom prst="line">
            <a:avLst/>
          </a:prstGeom>
          <a:noFill/>
          <a:ln w="57150">
            <a:solidFill>
              <a:schemeClr val="bg1"/>
            </a:solidFill>
            <a:round/>
            <a:headEnd/>
            <a:tailEnd type="triangle" w="med" len="med"/>
          </a:ln>
          <a:effectLst/>
        </p:spPr>
        <p:txBody>
          <a:bodyPr/>
          <a:lstStyle/>
          <a:p>
            <a:endParaRPr lang="fr-FR"/>
          </a:p>
        </p:txBody>
      </p:sp>
      <p:sp>
        <p:nvSpPr>
          <p:cNvPr id="101396" name="Line 20"/>
          <p:cNvSpPr>
            <a:spLocks noChangeShapeType="1"/>
          </p:cNvSpPr>
          <p:nvPr/>
        </p:nvSpPr>
        <p:spPr bwMode="auto">
          <a:xfrm>
            <a:off x="1179689" y="4076700"/>
            <a:ext cx="1279878" cy="0"/>
          </a:xfrm>
          <a:prstGeom prst="line">
            <a:avLst/>
          </a:prstGeom>
          <a:noFill/>
          <a:ln w="136525">
            <a:solidFill>
              <a:schemeClr val="bg1"/>
            </a:solidFill>
            <a:round/>
            <a:headEnd/>
            <a:tailEnd type="triangle" w="med" len="med"/>
          </a:ln>
          <a:effectLst/>
        </p:spPr>
        <p:txBody>
          <a:bodyPr/>
          <a:lstStyle/>
          <a:p>
            <a:endParaRPr lang="fr-FR"/>
          </a:p>
        </p:txBody>
      </p:sp>
      <p:sp>
        <p:nvSpPr>
          <p:cNvPr id="101397" name="Line 21"/>
          <p:cNvSpPr>
            <a:spLocks noChangeShapeType="1"/>
          </p:cNvSpPr>
          <p:nvPr/>
        </p:nvSpPr>
        <p:spPr bwMode="auto">
          <a:xfrm>
            <a:off x="4700412" y="40767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101398" name="Line 22"/>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01399" name="Line 23"/>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1400" name="Line 24"/>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1401" name="Line 25"/>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01402" name="Line 26"/>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1403" name="Line 27"/>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1404" name="Line 28"/>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01405" name="Line 29"/>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1406" name="Text Box 30"/>
          <p:cNvSpPr txBox="1">
            <a:spLocks noChangeArrowheads="1"/>
          </p:cNvSpPr>
          <p:nvPr/>
        </p:nvSpPr>
        <p:spPr bwMode="auto">
          <a:xfrm>
            <a:off x="1" y="5734050"/>
            <a:ext cx="9107311" cy="1446550"/>
          </a:xfrm>
          <a:prstGeom prst="rect">
            <a:avLst/>
          </a:prstGeom>
          <a:solidFill>
            <a:schemeClr val="bg1"/>
          </a:solidFill>
          <a:ln w="136525">
            <a:noFill/>
            <a:miter lim="800000"/>
            <a:headEnd/>
            <a:tailEnd/>
          </a:ln>
          <a:effectLst/>
        </p:spPr>
        <p:txBody>
          <a:bodyPr>
            <a:spAutoFit/>
          </a:bodyPr>
          <a:lstStyle/>
          <a:p>
            <a:pPr>
              <a:spcBef>
                <a:spcPct val="50000"/>
              </a:spcBef>
            </a:pPr>
            <a:r>
              <a:rPr lang="en-US"/>
              <a:t>Cutaneous angioma : incompetent superficial vein:  </a:t>
            </a:r>
            <a:r>
              <a:rPr lang="en-US" sz="2800">
                <a:solidFill>
                  <a:srgbClr val="FF3300"/>
                </a:solidFill>
              </a:rPr>
              <a:t>Closed shunt</a:t>
            </a:r>
          </a:p>
          <a:p>
            <a:pPr>
              <a:spcBef>
                <a:spcPct val="50000"/>
              </a:spcBef>
            </a:pPr>
            <a:r>
              <a:rPr lang="en-US"/>
              <a:t>Overloaded: Angioma flow + Deep diverted retrograde flow ( closed circuit)</a:t>
            </a:r>
          </a:p>
        </p:txBody>
      </p:sp>
      <p:sp>
        <p:nvSpPr>
          <p:cNvPr id="101407" name="Line 31"/>
          <p:cNvSpPr>
            <a:spLocks noChangeShapeType="1"/>
          </p:cNvSpPr>
          <p:nvPr/>
        </p:nvSpPr>
        <p:spPr bwMode="auto">
          <a:xfrm>
            <a:off x="6747934" y="4005263"/>
            <a:ext cx="1279878" cy="0"/>
          </a:xfrm>
          <a:prstGeom prst="line">
            <a:avLst/>
          </a:prstGeom>
          <a:noFill/>
          <a:ln w="136525">
            <a:solidFill>
              <a:schemeClr val="bg1"/>
            </a:solidFill>
            <a:round/>
            <a:headEnd/>
            <a:tailEnd type="triangle" w="med" len="med"/>
          </a:ln>
          <a:effectLst/>
        </p:spPr>
        <p:txBody>
          <a:bodyPr/>
          <a:lstStyle/>
          <a:p>
            <a:endParaRPr lang="fr-FR"/>
          </a:p>
        </p:txBody>
      </p:sp>
      <p:sp>
        <p:nvSpPr>
          <p:cNvPr id="101408" name="Line 32"/>
          <p:cNvSpPr>
            <a:spLocks noChangeShapeType="1"/>
          </p:cNvSpPr>
          <p:nvPr/>
        </p:nvSpPr>
        <p:spPr bwMode="auto">
          <a:xfrm>
            <a:off x="3035301" y="4005263"/>
            <a:ext cx="1279877" cy="0"/>
          </a:xfrm>
          <a:prstGeom prst="line">
            <a:avLst/>
          </a:prstGeom>
          <a:noFill/>
          <a:ln w="136525">
            <a:solidFill>
              <a:schemeClr val="bg1"/>
            </a:solidFill>
            <a:round/>
            <a:headEnd/>
            <a:tailEnd type="triangle" w="med" len="med"/>
          </a:ln>
          <a:effectLst/>
        </p:spPr>
        <p:txBody>
          <a:bodyPr/>
          <a:lstStyle/>
          <a:p>
            <a:endParaRPr lang="fr-FR"/>
          </a:p>
        </p:txBody>
      </p:sp>
      <p:sp>
        <p:nvSpPr>
          <p:cNvPr id="101411" name="Rectangle 35"/>
          <p:cNvSpPr>
            <a:spLocks noChangeArrowheads="1"/>
          </p:cNvSpPr>
          <p:nvPr/>
        </p:nvSpPr>
        <p:spPr bwMode="auto">
          <a:xfrm>
            <a:off x="1480257" y="2276475"/>
            <a:ext cx="34007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1412" name="Text Box 36"/>
          <p:cNvSpPr txBox="1">
            <a:spLocks noChangeArrowheads="1"/>
          </p:cNvSpPr>
          <p:nvPr/>
        </p:nvSpPr>
        <p:spPr bwMode="auto">
          <a:xfrm>
            <a:off x="3897489" y="1860550"/>
            <a:ext cx="1727200" cy="830997"/>
          </a:xfrm>
          <a:prstGeom prst="rect">
            <a:avLst/>
          </a:prstGeom>
          <a:noFill/>
          <a:ln w="136525">
            <a:noFill/>
            <a:miter lim="800000"/>
            <a:headEnd/>
            <a:tailEnd/>
          </a:ln>
          <a:effectLst/>
        </p:spPr>
        <p:txBody>
          <a:bodyPr>
            <a:spAutoFit/>
          </a:bodyPr>
          <a:lstStyle/>
          <a:p>
            <a:pPr>
              <a:spcBef>
                <a:spcPct val="50000"/>
              </a:spcBef>
            </a:pPr>
            <a:r>
              <a:rPr lang="en-US">
                <a:solidFill>
                  <a:schemeClr val="bg1"/>
                </a:solidFill>
              </a:rPr>
              <a:t>Marginal vein</a:t>
            </a:r>
          </a:p>
        </p:txBody>
      </p:sp>
      <p:sp>
        <p:nvSpPr>
          <p:cNvPr id="101413" name="Line 37"/>
          <p:cNvSpPr>
            <a:spLocks noChangeShapeType="1"/>
          </p:cNvSpPr>
          <p:nvPr/>
        </p:nvSpPr>
        <p:spPr bwMode="auto">
          <a:xfrm>
            <a:off x="539045" y="2139950"/>
            <a:ext cx="896056" cy="0"/>
          </a:xfrm>
          <a:prstGeom prst="line">
            <a:avLst/>
          </a:prstGeom>
          <a:noFill/>
          <a:ln w="136525">
            <a:solidFill>
              <a:schemeClr val="bg1"/>
            </a:solidFill>
            <a:round/>
            <a:headEnd/>
            <a:tailEnd type="triangle" w="med" len="med"/>
          </a:ln>
          <a:effectLst/>
        </p:spPr>
        <p:txBody>
          <a:bodyPr/>
          <a:lstStyle/>
          <a:p>
            <a:endParaRPr lang="fr-FR"/>
          </a:p>
        </p:txBody>
      </p:sp>
      <p:sp>
        <p:nvSpPr>
          <p:cNvPr id="101414" name="Freeform 38"/>
          <p:cNvSpPr>
            <a:spLocks/>
          </p:cNvSpPr>
          <p:nvPr/>
        </p:nvSpPr>
        <p:spPr bwMode="auto">
          <a:xfrm>
            <a:off x="1677812" y="2133601"/>
            <a:ext cx="5644" cy="1909763"/>
          </a:xfrm>
          <a:custGeom>
            <a:avLst/>
            <a:gdLst/>
            <a:ahLst/>
            <a:cxnLst>
              <a:cxn ang="0">
                <a:pos x="0" y="0"/>
              </a:cxn>
              <a:cxn ang="0">
                <a:pos x="4" y="1203"/>
              </a:cxn>
            </a:cxnLst>
            <a:rect l="0" t="0" r="r" b="b"/>
            <a:pathLst>
              <a:path w="4" h="1203">
                <a:moveTo>
                  <a:pt x="0" y="0"/>
                </a:moveTo>
                <a:lnTo>
                  <a:pt x="4" y="1203"/>
                </a:lnTo>
              </a:path>
            </a:pathLst>
          </a:custGeom>
          <a:noFill/>
          <a:ln w="57150" cap="flat" cmpd="sng">
            <a:solidFill>
              <a:schemeClr val="bg1"/>
            </a:solidFill>
            <a:prstDash val="solid"/>
            <a:round/>
            <a:headEnd type="oval" w="med" len="med"/>
            <a:tailEnd type="triangle" w="med" len="med"/>
          </a:ln>
          <a:effectLst/>
        </p:spPr>
        <p:txBody>
          <a:bodyPr/>
          <a:lstStyle/>
          <a:p>
            <a:endParaRPr lang="fr-FR"/>
          </a:p>
        </p:txBody>
      </p:sp>
      <p:sp>
        <p:nvSpPr>
          <p:cNvPr id="101415" name="Freeform 39"/>
          <p:cNvSpPr>
            <a:spLocks/>
          </p:cNvSpPr>
          <p:nvPr/>
        </p:nvSpPr>
        <p:spPr bwMode="auto">
          <a:xfrm rot="-10800000">
            <a:off x="3612444" y="2565400"/>
            <a:ext cx="11289" cy="1397000"/>
          </a:xfrm>
          <a:custGeom>
            <a:avLst/>
            <a:gdLst/>
            <a:ahLst/>
            <a:cxnLst>
              <a:cxn ang="0">
                <a:pos x="0" y="880"/>
              </a:cxn>
              <a:cxn ang="0">
                <a:pos x="8" y="0"/>
              </a:cxn>
            </a:cxnLst>
            <a:rect l="0" t="0" r="r" b="b"/>
            <a:pathLst>
              <a:path w="8" h="880">
                <a:moveTo>
                  <a:pt x="0" y="880"/>
                </a:moveTo>
                <a:lnTo>
                  <a:pt x="8" y="0"/>
                </a:lnTo>
              </a:path>
            </a:pathLst>
          </a:custGeom>
          <a:noFill/>
          <a:ln w="57150" cap="flat" cmpd="sng">
            <a:solidFill>
              <a:schemeClr val="bg1"/>
            </a:solidFill>
            <a:prstDash val="solid"/>
            <a:round/>
            <a:headEnd type="oval" w="med" len="med"/>
            <a:tailEnd type="triangle" w="med" len="med"/>
          </a:ln>
          <a:effectLst/>
        </p:spPr>
        <p:txBody>
          <a:bodyPr/>
          <a:lstStyle/>
          <a:p>
            <a:endParaRPr lang="fr-FR"/>
          </a:p>
        </p:txBody>
      </p:sp>
      <p:sp>
        <p:nvSpPr>
          <p:cNvPr id="101416" name="Text Box 40"/>
          <p:cNvSpPr txBox="1">
            <a:spLocks noChangeArrowheads="1"/>
          </p:cNvSpPr>
          <p:nvPr/>
        </p:nvSpPr>
        <p:spPr bwMode="auto">
          <a:xfrm>
            <a:off x="1883834" y="2565401"/>
            <a:ext cx="1216378" cy="1200329"/>
          </a:xfrm>
          <a:prstGeom prst="rect">
            <a:avLst/>
          </a:prstGeom>
          <a:solidFill>
            <a:schemeClr val="bg1"/>
          </a:solidFill>
          <a:ln w="136525">
            <a:noFill/>
            <a:miter lim="800000"/>
            <a:headEnd/>
            <a:tailEnd/>
          </a:ln>
          <a:effectLst/>
        </p:spPr>
        <p:txBody>
          <a:bodyPr>
            <a:spAutoFit/>
          </a:bodyPr>
          <a:lstStyle/>
          <a:p>
            <a:pPr>
              <a:spcBef>
                <a:spcPct val="50000"/>
              </a:spcBef>
            </a:pPr>
            <a:r>
              <a:rPr lang="en-US"/>
              <a:t>Re-entry perf.</a:t>
            </a:r>
          </a:p>
        </p:txBody>
      </p:sp>
      <p:grpSp>
        <p:nvGrpSpPr>
          <p:cNvPr id="2" name="Group 44"/>
          <p:cNvGrpSpPr>
            <a:grpSpLocks/>
          </p:cNvGrpSpPr>
          <p:nvPr/>
        </p:nvGrpSpPr>
        <p:grpSpPr bwMode="auto">
          <a:xfrm>
            <a:off x="7196667" y="2349500"/>
            <a:ext cx="383822" cy="431800"/>
            <a:chOff x="5100" y="1480"/>
            <a:chExt cx="272" cy="272"/>
          </a:xfrm>
        </p:grpSpPr>
        <p:sp>
          <p:nvSpPr>
            <p:cNvPr id="101418" name="Oval 42"/>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a:effectLst/>
          </p:spPr>
          <p:txBody>
            <a:bodyPr wrap="none" anchor="ctr"/>
            <a:lstStyle/>
            <a:p>
              <a:endParaRPr lang="fr-FR"/>
            </a:p>
          </p:txBody>
        </p:sp>
        <p:sp>
          <p:nvSpPr>
            <p:cNvPr id="101419" name="Line 43"/>
            <p:cNvSpPr>
              <a:spLocks noChangeShapeType="1"/>
            </p:cNvSpPr>
            <p:nvPr/>
          </p:nvSpPr>
          <p:spPr bwMode="auto">
            <a:xfrm>
              <a:off x="5145" y="1616"/>
              <a:ext cx="182" cy="0"/>
            </a:xfrm>
            <a:prstGeom prst="line">
              <a:avLst/>
            </a:prstGeom>
            <a:noFill/>
            <a:ln w="38100">
              <a:solidFill>
                <a:schemeClr val="tx1"/>
              </a:solidFill>
              <a:round/>
              <a:headEnd/>
              <a:tailEnd/>
            </a:ln>
            <a:effectLst/>
          </p:spPr>
          <p:txBody>
            <a:bodyPr/>
            <a:lstStyle/>
            <a:p>
              <a:endParaRPr lang="fr-FR"/>
            </a:p>
          </p:txBody>
        </p:sp>
      </p:grpSp>
      <p:grpSp>
        <p:nvGrpSpPr>
          <p:cNvPr id="3" name="Group 45"/>
          <p:cNvGrpSpPr>
            <a:grpSpLocks/>
          </p:cNvGrpSpPr>
          <p:nvPr/>
        </p:nvGrpSpPr>
        <p:grpSpPr bwMode="auto">
          <a:xfrm>
            <a:off x="3163711" y="1916113"/>
            <a:ext cx="383822" cy="431800"/>
            <a:chOff x="5100" y="1480"/>
            <a:chExt cx="272" cy="272"/>
          </a:xfrm>
        </p:grpSpPr>
        <p:sp>
          <p:nvSpPr>
            <p:cNvPr id="101422" name="Oval 46"/>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a:effectLst/>
          </p:spPr>
          <p:txBody>
            <a:bodyPr wrap="none" anchor="ctr"/>
            <a:lstStyle/>
            <a:p>
              <a:endParaRPr lang="fr-FR"/>
            </a:p>
          </p:txBody>
        </p:sp>
        <p:sp>
          <p:nvSpPr>
            <p:cNvPr id="101423" name="Line 47"/>
            <p:cNvSpPr>
              <a:spLocks noChangeShapeType="1"/>
            </p:cNvSpPr>
            <p:nvPr/>
          </p:nvSpPr>
          <p:spPr bwMode="auto">
            <a:xfrm>
              <a:off x="5145" y="1616"/>
              <a:ext cx="182" cy="0"/>
            </a:xfrm>
            <a:prstGeom prst="line">
              <a:avLst/>
            </a:prstGeom>
            <a:noFill/>
            <a:ln w="38100">
              <a:solidFill>
                <a:schemeClr val="tx1"/>
              </a:solidFill>
              <a:round/>
              <a:headEnd/>
              <a:tailEnd/>
            </a:ln>
            <a:effectLst/>
          </p:spPr>
          <p:txBody>
            <a:bodyPr/>
            <a:lstStyle/>
            <a:p>
              <a:endParaRPr lang="fr-FR"/>
            </a:p>
          </p:txBody>
        </p:sp>
      </p:grpSp>
      <p:grpSp>
        <p:nvGrpSpPr>
          <p:cNvPr id="4" name="Group 48"/>
          <p:cNvGrpSpPr>
            <a:grpSpLocks/>
          </p:cNvGrpSpPr>
          <p:nvPr/>
        </p:nvGrpSpPr>
        <p:grpSpPr bwMode="auto">
          <a:xfrm>
            <a:off x="3036711" y="4725988"/>
            <a:ext cx="383822" cy="431800"/>
            <a:chOff x="5100" y="1480"/>
            <a:chExt cx="272" cy="272"/>
          </a:xfrm>
        </p:grpSpPr>
        <p:sp>
          <p:nvSpPr>
            <p:cNvPr id="101425" name="Oval 49"/>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a:effectLst/>
          </p:spPr>
          <p:txBody>
            <a:bodyPr wrap="none" anchor="ctr"/>
            <a:lstStyle/>
            <a:p>
              <a:endParaRPr lang="fr-FR"/>
            </a:p>
          </p:txBody>
        </p:sp>
        <p:sp>
          <p:nvSpPr>
            <p:cNvPr id="101426" name="Line 50"/>
            <p:cNvSpPr>
              <a:spLocks noChangeShapeType="1"/>
            </p:cNvSpPr>
            <p:nvPr/>
          </p:nvSpPr>
          <p:spPr bwMode="auto">
            <a:xfrm>
              <a:off x="5145" y="1616"/>
              <a:ext cx="182" cy="0"/>
            </a:xfrm>
            <a:prstGeom prst="line">
              <a:avLst/>
            </a:prstGeom>
            <a:noFill/>
            <a:ln w="38100">
              <a:solidFill>
                <a:schemeClr val="tx1"/>
              </a:solidFill>
              <a:round/>
              <a:headEnd/>
              <a:tailEnd/>
            </a:ln>
            <a:effectLst/>
          </p:spPr>
          <p:txBody>
            <a:bodyPr/>
            <a:lstStyle/>
            <a:p>
              <a:endParaRPr lang="fr-FR"/>
            </a:p>
          </p:txBody>
        </p:sp>
      </p:grpSp>
      <p:sp>
        <p:nvSpPr>
          <p:cNvPr id="101427" name="Text Box 51"/>
          <p:cNvSpPr txBox="1">
            <a:spLocks noChangeArrowheads="1"/>
          </p:cNvSpPr>
          <p:nvPr/>
        </p:nvSpPr>
        <p:spPr bwMode="auto">
          <a:xfrm>
            <a:off x="0" y="0"/>
            <a:ext cx="2524478" cy="457200"/>
          </a:xfrm>
          <a:prstGeom prst="rect">
            <a:avLst/>
          </a:prstGeom>
          <a:noFill/>
          <a:ln w="136525">
            <a:noFill/>
            <a:miter lim="800000"/>
            <a:headEnd/>
            <a:tailEnd/>
          </a:ln>
          <a:effectLst/>
        </p:spPr>
        <p:txBody>
          <a:bodyPr>
            <a:spAutoFit/>
          </a:bodyPr>
          <a:lstStyle/>
          <a:p>
            <a:pPr>
              <a:spcBef>
                <a:spcPct val="50000"/>
              </a:spcBef>
            </a:pPr>
            <a:r>
              <a:rPr lang="en-US"/>
              <a:t>Pattern 2 treatment</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descr="Grands confettis"/>
          <p:cNvSpPr>
            <a:spLocks noChangeArrowheads="1"/>
          </p:cNvSpPr>
          <p:nvPr/>
        </p:nvSpPr>
        <p:spPr bwMode="auto">
          <a:xfrm>
            <a:off x="539045" y="3059113"/>
            <a:ext cx="8153400" cy="28194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13667" name="Rectangle 3" descr="Petits confettis"/>
          <p:cNvSpPr>
            <a:spLocks noChangeArrowheads="1"/>
          </p:cNvSpPr>
          <p:nvPr/>
        </p:nvSpPr>
        <p:spPr bwMode="auto">
          <a:xfrm>
            <a:off x="539045" y="1196976"/>
            <a:ext cx="8153400" cy="1717675"/>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13668" name="Rectangle 4" descr="Briques horizontales"/>
          <p:cNvSpPr>
            <a:spLocks noChangeArrowheads="1"/>
          </p:cNvSpPr>
          <p:nvPr/>
        </p:nvSpPr>
        <p:spPr bwMode="auto">
          <a:xfrm>
            <a:off x="539045" y="1001713"/>
            <a:ext cx="8153400" cy="5334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13669" name="Rectangle 5"/>
          <p:cNvSpPr>
            <a:spLocks noChangeArrowheads="1"/>
          </p:cNvSpPr>
          <p:nvPr/>
        </p:nvSpPr>
        <p:spPr bwMode="auto">
          <a:xfrm>
            <a:off x="539045" y="1916113"/>
            <a:ext cx="6997700"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13670" name="Rectangle 6"/>
          <p:cNvSpPr>
            <a:spLocks noChangeArrowheads="1"/>
          </p:cNvSpPr>
          <p:nvPr/>
        </p:nvSpPr>
        <p:spPr bwMode="auto">
          <a:xfrm>
            <a:off x="539045"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13671" name="Line 7"/>
          <p:cNvSpPr>
            <a:spLocks noChangeShapeType="1"/>
          </p:cNvSpPr>
          <p:nvPr/>
        </p:nvSpPr>
        <p:spPr bwMode="auto">
          <a:xfrm>
            <a:off x="539045" y="2982913"/>
            <a:ext cx="8153400" cy="0"/>
          </a:xfrm>
          <a:prstGeom prst="line">
            <a:avLst/>
          </a:prstGeom>
          <a:noFill/>
          <a:ln w="76200">
            <a:solidFill>
              <a:schemeClr val="accent1"/>
            </a:solidFill>
            <a:round/>
            <a:headEnd/>
            <a:tailEnd/>
          </a:ln>
          <a:effectLst/>
        </p:spPr>
        <p:txBody>
          <a:bodyPr wrap="none" anchor="ctr"/>
          <a:lstStyle/>
          <a:p>
            <a:endParaRPr lang="fr-FR"/>
          </a:p>
        </p:txBody>
      </p:sp>
      <p:sp>
        <p:nvSpPr>
          <p:cNvPr id="113672" name="Rectangle 8"/>
          <p:cNvSpPr>
            <a:spLocks noChangeArrowheads="1"/>
          </p:cNvSpPr>
          <p:nvPr/>
        </p:nvSpPr>
        <p:spPr bwMode="auto">
          <a:xfrm>
            <a:off x="2373489"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13673" name="Rectangle 9"/>
          <p:cNvSpPr>
            <a:spLocks noChangeArrowheads="1"/>
          </p:cNvSpPr>
          <p:nvPr/>
        </p:nvSpPr>
        <p:spPr bwMode="auto">
          <a:xfrm>
            <a:off x="4548011"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13674" name="Rectangle 10"/>
          <p:cNvSpPr>
            <a:spLocks noChangeArrowheads="1"/>
          </p:cNvSpPr>
          <p:nvPr/>
        </p:nvSpPr>
        <p:spPr bwMode="auto">
          <a:xfrm>
            <a:off x="6110111" y="1535113"/>
            <a:ext cx="136878"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13675" name="Rectangle 11"/>
          <p:cNvSpPr>
            <a:spLocks noChangeArrowheads="1"/>
          </p:cNvSpPr>
          <p:nvPr/>
        </p:nvSpPr>
        <p:spPr bwMode="auto">
          <a:xfrm>
            <a:off x="3462867" y="2276475"/>
            <a:ext cx="340078"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13676" name="Rectangle 12"/>
          <p:cNvSpPr>
            <a:spLocks noChangeArrowheads="1"/>
          </p:cNvSpPr>
          <p:nvPr/>
        </p:nvSpPr>
        <p:spPr bwMode="auto">
          <a:xfrm>
            <a:off x="7198078" y="2297113"/>
            <a:ext cx="33866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13677" name="Rectangle 13" descr="Grands confettis"/>
          <p:cNvSpPr>
            <a:spLocks noChangeArrowheads="1"/>
          </p:cNvSpPr>
          <p:nvPr/>
        </p:nvSpPr>
        <p:spPr bwMode="auto">
          <a:xfrm>
            <a:off x="1883834" y="1052514"/>
            <a:ext cx="575733" cy="490537"/>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sp>
        <p:nvSpPr>
          <p:cNvPr id="113679" name="Text Box 15"/>
          <p:cNvSpPr txBox="1">
            <a:spLocks noChangeArrowheads="1"/>
          </p:cNvSpPr>
          <p:nvPr/>
        </p:nvSpPr>
        <p:spPr bwMode="auto">
          <a:xfrm>
            <a:off x="1243190" y="4508500"/>
            <a:ext cx="6272388" cy="1569660"/>
          </a:xfrm>
          <a:prstGeom prst="rect">
            <a:avLst/>
          </a:prstGeom>
          <a:solidFill>
            <a:schemeClr val="bg1"/>
          </a:solidFill>
          <a:ln w="136525">
            <a:noFill/>
            <a:miter lim="800000"/>
            <a:headEnd/>
            <a:tailEnd/>
          </a:ln>
          <a:effectLst/>
        </p:spPr>
        <p:txBody>
          <a:bodyPr>
            <a:spAutoFit/>
          </a:bodyPr>
          <a:lstStyle/>
          <a:p>
            <a:pPr>
              <a:spcBef>
                <a:spcPct val="50000"/>
              </a:spcBef>
            </a:pPr>
            <a:r>
              <a:rPr lang="en-US"/>
              <a:t>When angima or angiokeratoma is absent or small, Marginal vein destruction doesn’t lead to recurrence and the outcome is roughly similar to disconnection</a:t>
            </a:r>
          </a:p>
        </p:txBody>
      </p:sp>
      <p:sp>
        <p:nvSpPr>
          <p:cNvPr id="113680" name="Text Box 16"/>
          <p:cNvSpPr txBox="1">
            <a:spLocks noChangeArrowheads="1"/>
          </p:cNvSpPr>
          <p:nvPr/>
        </p:nvSpPr>
        <p:spPr bwMode="auto">
          <a:xfrm>
            <a:off x="7772401" y="1060450"/>
            <a:ext cx="640644" cy="830997"/>
          </a:xfrm>
          <a:prstGeom prst="rect">
            <a:avLst/>
          </a:prstGeom>
          <a:solidFill>
            <a:schemeClr val="bg1"/>
          </a:solidFill>
          <a:ln w="136525">
            <a:noFill/>
            <a:miter lim="800000"/>
            <a:headEnd/>
            <a:tailEnd/>
          </a:ln>
          <a:effectLst/>
        </p:spPr>
        <p:txBody>
          <a:bodyPr>
            <a:spAutoFit/>
          </a:bodyPr>
          <a:lstStyle/>
          <a:p>
            <a:pPr>
              <a:spcBef>
                <a:spcPct val="50000"/>
              </a:spcBef>
            </a:pPr>
            <a:r>
              <a:rPr lang="en-US"/>
              <a:t>skin </a:t>
            </a:r>
          </a:p>
        </p:txBody>
      </p:sp>
      <p:sp>
        <p:nvSpPr>
          <p:cNvPr id="113681" name="Text Box 17"/>
          <p:cNvSpPr txBox="1">
            <a:spLocks noChangeArrowheads="1"/>
          </p:cNvSpPr>
          <p:nvPr/>
        </p:nvSpPr>
        <p:spPr bwMode="auto">
          <a:xfrm>
            <a:off x="3931356" y="2781300"/>
            <a:ext cx="2944989" cy="830997"/>
          </a:xfrm>
          <a:prstGeom prst="rect">
            <a:avLst/>
          </a:prstGeom>
          <a:solidFill>
            <a:schemeClr val="bg1"/>
          </a:solidFill>
          <a:ln w="136525">
            <a:noFill/>
            <a:miter lim="800000"/>
            <a:headEnd/>
            <a:tailEnd/>
          </a:ln>
          <a:effectLst/>
        </p:spPr>
        <p:txBody>
          <a:bodyPr>
            <a:spAutoFit/>
          </a:bodyPr>
          <a:lstStyle/>
          <a:p>
            <a:pPr>
              <a:spcBef>
                <a:spcPct val="50000"/>
              </a:spcBef>
            </a:pPr>
            <a:r>
              <a:rPr lang="en-US"/>
              <a:t>perforators escape points</a:t>
            </a:r>
          </a:p>
        </p:txBody>
      </p:sp>
      <p:sp>
        <p:nvSpPr>
          <p:cNvPr id="113682" name="Line 18"/>
          <p:cNvSpPr>
            <a:spLocks noChangeShapeType="1"/>
          </p:cNvSpPr>
          <p:nvPr/>
        </p:nvSpPr>
        <p:spPr bwMode="auto">
          <a:xfrm rot="-10800000">
            <a:off x="5851878" y="2133600"/>
            <a:ext cx="1279877" cy="0"/>
          </a:xfrm>
          <a:prstGeom prst="line">
            <a:avLst/>
          </a:prstGeom>
          <a:noFill/>
          <a:ln w="57150">
            <a:solidFill>
              <a:schemeClr val="bg1"/>
            </a:solidFill>
            <a:round/>
            <a:headEnd/>
            <a:tailEnd type="triangle" w="med" len="med"/>
          </a:ln>
          <a:effectLst/>
        </p:spPr>
        <p:txBody>
          <a:bodyPr/>
          <a:lstStyle/>
          <a:p>
            <a:endParaRPr lang="fr-FR"/>
          </a:p>
        </p:txBody>
      </p:sp>
      <p:sp>
        <p:nvSpPr>
          <p:cNvPr id="113683" name="Line 19"/>
          <p:cNvSpPr>
            <a:spLocks noChangeShapeType="1"/>
          </p:cNvSpPr>
          <p:nvPr/>
        </p:nvSpPr>
        <p:spPr bwMode="auto">
          <a:xfrm rot="-10800000">
            <a:off x="1755423" y="2133600"/>
            <a:ext cx="1279878" cy="0"/>
          </a:xfrm>
          <a:prstGeom prst="line">
            <a:avLst/>
          </a:prstGeom>
          <a:noFill/>
          <a:ln w="57150">
            <a:solidFill>
              <a:schemeClr val="bg1"/>
            </a:solidFill>
            <a:round/>
            <a:headEnd/>
            <a:tailEnd type="triangle" w="med" len="med"/>
          </a:ln>
          <a:effectLst/>
        </p:spPr>
        <p:txBody>
          <a:bodyPr/>
          <a:lstStyle/>
          <a:p>
            <a:endParaRPr lang="fr-FR"/>
          </a:p>
        </p:txBody>
      </p:sp>
      <p:sp>
        <p:nvSpPr>
          <p:cNvPr id="113684" name="Line 20"/>
          <p:cNvSpPr>
            <a:spLocks noChangeShapeType="1"/>
          </p:cNvSpPr>
          <p:nvPr/>
        </p:nvSpPr>
        <p:spPr bwMode="auto">
          <a:xfrm>
            <a:off x="1179689" y="4076700"/>
            <a:ext cx="1279878" cy="0"/>
          </a:xfrm>
          <a:prstGeom prst="line">
            <a:avLst/>
          </a:prstGeom>
          <a:noFill/>
          <a:ln w="136525">
            <a:solidFill>
              <a:schemeClr val="bg1"/>
            </a:solidFill>
            <a:round/>
            <a:headEnd/>
            <a:tailEnd type="triangle" w="med" len="med"/>
          </a:ln>
          <a:effectLst/>
        </p:spPr>
        <p:txBody>
          <a:bodyPr/>
          <a:lstStyle/>
          <a:p>
            <a:endParaRPr lang="fr-FR"/>
          </a:p>
        </p:txBody>
      </p:sp>
      <p:sp>
        <p:nvSpPr>
          <p:cNvPr id="113685" name="Line 21"/>
          <p:cNvSpPr>
            <a:spLocks noChangeShapeType="1"/>
          </p:cNvSpPr>
          <p:nvPr/>
        </p:nvSpPr>
        <p:spPr bwMode="auto">
          <a:xfrm>
            <a:off x="4700412" y="40767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113686" name="Line 22"/>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13687" name="Line 23"/>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13688" name="Line 24"/>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13689" name="Line 25"/>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13690" name="Line 26"/>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13691" name="Line 27"/>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13692" name="Line 28"/>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13693" name="Line 29"/>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13694" name="Text Box 30"/>
          <p:cNvSpPr txBox="1">
            <a:spLocks noChangeArrowheads="1"/>
          </p:cNvSpPr>
          <p:nvPr/>
        </p:nvSpPr>
        <p:spPr bwMode="auto">
          <a:xfrm>
            <a:off x="1" y="5734050"/>
            <a:ext cx="9107311" cy="1446550"/>
          </a:xfrm>
          <a:prstGeom prst="rect">
            <a:avLst/>
          </a:prstGeom>
          <a:solidFill>
            <a:schemeClr val="bg1"/>
          </a:solidFill>
          <a:ln w="136525">
            <a:noFill/>
            <a:miter lim="800000"/>
            <a:headEnd/>
            <a:tailEnd/>
          </a:ln>
          <a:effectLst/>
        </p:spPr>
        <p:txBody>
          <a:bodyPr>
            <a:spAutoFit/>
          </a:bodyPr>
          <a:lstStyle/>
          <a:p>
            <a:pPr>
              <a:spcBef>
                <a:spcPct val="50000"/>
              </a:spcBef>
            </a:pPr>
            <a:r>
              <a:rPr lang="en-US"/>
              <a:t>Cutaneous angioma : incompetent superficial vein:  </a:t>
            </a:r>
            <a:r>
              <a:rPr lang="en-US" sz="2800">
                <a:solidFill>
                  <a:srgbClr val="FF3300"/>
                </a:solidFill>
              </a:rPr>
              <a:t>Closed shunt</a:t>
            </a:r>
          </a:p>
          <a:p>
            <a:pPr>
              <a:spcBef>
                <a:spcPct val="50000"/>
              </a:spcBef>
            </a:pPr>
            <a:r>
              <a:rPr lang="en-US"/>
              <a:t>Overloaded: Angioma flow + Deep diverted retrograde flow ( closed circuit)</a:t>
            </a:r>
          </a:p>
        </p:txBody>
      </p:sp>
      <p:sp>
        <p:nvSpPr>
          <p:cNvPr id="113695" name="Line 31"/>
          <p:cNvSpPr>
            <a:spLocks noChangeShapeType="1"/>
          </p:cNvSpPr>
          <p:nvPr/>
        </p:nvSpPr>
        <p:spPr bwMode="auto">
          <a:xfrm>
            <a:off x="6747934" y="4005263"/>
            <a:ext cx="1279878" cy="0"/>
          </a:xfrm>
          <a:prstGeom prst="line">
            <a:avLst/>
          </a:prstGeom>
          <a:noFill/>
          <a:ln w="136525">
            <a:solidFill>
              <a:schemeClr val="bg1"/>
            </a:solidFill>
            <a:round/>
            <a:headEnd/>
            <a:tailEnd type="triangle" w="med" len="med"/>
          </a:ln>
          <a:effectLst/>
        </p:spPr>
        <p:txBody>
          <a:bodyPr/>
          <a:lstStyle/>
          <a:p>
            <a:endParaRPr lang="fr-FR"/>
          </a:p>
        </p:txBody>
      </p:sp>
      <p:sp>
        <p:nvSpPr>
          <p:cNvPr id="113696" name="Line 32"/>
          <p:cNvSpPr>
            <a:spLocks noChangeShapeType="1"/>
          </p:cNvSpPr>
          <p:nvPr/>
        </p:nvSpPr>
        <p:spPr bwMode="auto">
          <a:xfrm>
            <a:off x="3035301" y="4005263"/>
            <a:ext cx="1279877" cy="0"/>
          </a:xfrm>
          <a:prstGeom prst="line">
            <a:avLst/>
          </a:prstGeom>
          <a:noFill/>
          <a:ln w="136525">
            <a:solidFill>
              <a:schemeClr val="bg1"/>
            </a:solidFill>
            <a:round/>
            <a:headEnd/>
            <a:tailEnd type="triangle" w="med" len="med"/>
          </a:ln>
          <a:effectLst/>
        </p:spPr>
        <p:txBody>
          <a:bodyPr/>
          <a:lstStyle/>
          <a:p>
            <a:endParaRPr lang="fr-FR"/>
          </a:p>
        </p:txBody>
      </p:sp>
      <p:sp>
        <p:nvSpPr>
          <p:cNvPr id="113697" name="Rectangle 33"/>
          <p:cNvSpPr>
            <a:spLocks noChangeArrowheads="1"/>
          </p:cNvSpPr>
          <p:nvPr/>
        </p:nvSpPr>
        <p:spPr bwMode="auto">
          <a:xfrm>
            <a:off x="1480257" y="2276475"/>
            <a:ext cx="34007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13698" name="Text Box 34"/>
          <p:cNvSpPr txBox="1">
            <a:spLocks noChangeArrowheads="1"/>
          </p:cNvSpPr>
          <p:nvPr/>
        </p:nvSpPr>
        <p:spPr bwMode="auto">
          <a:xfrm>
            <a:off x="3897489" y="1860550"/>
            <a:ext cx="1727200" cy="830997"/>
          </a:xfrm>
          <a:prstGeom prst="rect">
            <a:avLst/>
          </a:prstGeom>
          <a:noFill/>
          <a:ln w="136525">
            <a:noFill/>
            <a:miter lim="800000"/>
            <a:headEnd/>
            <a:tailEnd/>
          </a:ln>
          <a:effectLst/>
        </p:spPr>
        <p:txBody>
          <a:bodyPr>
            <a:spAutoFit/>
          </a:bodyPr>
          <a:lstStyle/>
          <a:p>
            <a:pPr>
              <a:spcBef>
                <a:spcPct val="50000"/>
              </a:spcBef>
            </a:pPr>
            <a:r>
              <a:rPr lang="en-US">
                <a:solidFill>
                  <a:schemeClr val="bg1"/>
                </a:solidFill>
              </a:rPr>
              <a:t>Marginal vein</a:t>
            </a:r>
          </a:p>
        </p:txBody>
      </p:sp>
      <p:sp>
        <p:nvSpPr>
          <p:cNvPr id="113699" name="Line 35"/>
          <p:cNvSpPr>
            <a:spLocks noChangeShapeType="1"/>
          </p:cNvSpPr>
          <p:nvPr/>
        </p:nvSpPr>
        <p:spPr bwMode="auto">
          <a:xfrm>
            <a:off x="539045" y="2139950"/>
            <a:ext cx="896056" cy="0"/>
          </a:xfrm>
          <a:prstGeom prst="line">
            <a:avLst/>
          </a:prstGeom>
          <a:noFill/>
          <a:ln w="136525">
            <a:solidFill>
              <a:schemeClr val="bg1"/>
            </a:solidFill>
            <a:round/>
            <a:headEnd/>
            <a:tailEnd type="triangle" w="med" len="med"/>
          </a:ln>
          <a:effectLst/>
        </p:spPr>
        <p:txBody>
          <a:bodyPr/>
          <a:lstStyle/>
          <a:p>
            <a:endParaRPr lang="fr-FR"/>
          </a:p>
        </p:txBody>
      </p:sp>
      <p:sp>
        <p:nvSpPr>
          <p:cNvPr id="113700" name="Freeform 36"/>
          <p:cNvSpPr>
            <a:spLocks/>
          </p:cNvSpPr>
          <p:nvPr/>
        </p:nvSpPr>
        <p:spPr bwMode="auto">
          <a:xfrm>
            <a:off x="1677812" y="2133601"/>
            <a:ext cx="5644" cy="1909763"/>
          </a:xfrm>
          <a:custGeom>
            <a:avLst/>
            <a:gdLst/>
            <a:ahLst/>
            <a:cxnLst>
              <a:cxn ang="0">
                <a:pos x="0" y="0"/>
              </a:cxn>
              <a:cxn ang="0">
                <a:pos x="4" y="1203"/>
              </a:cxn>
            </a:cxnLst>
            <a:rect l="0" t="0" r="r" b="b"/>
            <a:pathLst>
              <a:path w="4" h="1203">
                <a:moveTo>
                  <a:pt x="0" y="0"/>
                </a:moveTo>
                <a:lnTo>
                  <a:pt x="4" y="1203"/>
                </a:lnTo>
              </a:path>
            </a:pathLst>
          </a:custGeom>
          <a:noFill/>
          <a:ln w="57150" cap="flat" cmpd="sng">
            <a:solidFill>
              <a:schemeClr val="bg1"/>
            </a:solidFill>
            <a:prstDash val="solid"/>
            <a:round/>
            <a:headEnd type="oval" w="med" len="med"/>
            <a:tailEnd type="triangle" w="med" len="med"/>
          </a:ln>
          <a:effectLst/>
        </p:spPr>
        <p:txBody>
          <a:bodyPr/>
          <a:lstStyle/>
          <a:p>
            <a:endParaRPr lang="fr-FR"/>
          </a:p>
        </p:txBody>
      </p:sp>
      <p:sp>
        <p:nvSpPr>
          <p:cNvPr id="113701" name="Freeform 37"/>
          <p:cNvSpPr>
            <a:spLocks/>
          </p:cNvSpPr>
          <p:nvPr/>
        </p:nvSpPr>
        <p:spPr bwMode="auto">
          <a:xfrm rot="-10800000">
            <a:off x="3612444" y="2565400"/>
            <a:ext cx="11289" cy="1397000"/>
          </a:xfrm>
          <a:custGeom>
            <a:avLst/>
            <a:gdLst/>
            <a:ahLst/>
            <a:cxnLst>
              <a:cxn ang="0">
                <a:pos x="0" y="880"/>
              </a:cxn>
              <a:cxn ang="0">
                <a:pos x="8" y="0"/>
              </a:cxn>
            </a:cxnLst>
            <a:rect l="0" t="0" r="r" b="b"/>
            <a:pathLst>
              <a:path w="8" h="880">
                <a:moveTo>
                  <a:pt x="0" y="880"/>
                </a:moveTo>
                <a:lnTo>
                  <a:pt x="8" y="0"/>
                </a:lnTo>
              </a:path>
            </a:pathLst>
          </a:custGeom>
          <a:noFill/>
          <a:ln w="57150" cap="flat" cmpd="sng">
            <a:solidFill>
              <a:schemeClr val="bg1"/>
            </a:solidFill>
            <a:prstDash val="solid"/>
            <a:round/>
            <a:headEnd type="oval" w="med" len="med"/>
            <a:tailEnd type="triangle" w="med" len="med"/>
          </a:ln>
          <a:effectLst/>
        </p:spPr>
        <p:txBody>
          <a:bodyPr/>
          <a:lstStyle/>
          <a:p>
            <a:endParaRPr lang="fr-FR"/>
          </a:p>
        </p:txBody>
      </p:sp>
      <p:sp>
        <p:nvSpPr>
          <p:cNvPr id="113702" name="Text Box 38"/>
          <p:cNvSpPr txBox="1">
            <a:spLocks noChangeArrowheads="1"/>
          </p:cNvSpPr>
          <p:nvPr/>
        </p:nvSpPr>
        <p:spPr bwMode="auto">
          <a:xfrm>
            <a:off x="1883834" y="2565401"/>
            <a:ext cx="1216378" cy="1200329"/>
          </a:xfrm>
          <a:prstGeom prst="rect">
            <a:avLst/>
          </a:prstGeom>
          <a:solidFill>
            <a:schemeClr val="bg1"/>
          </a:solidFill>
          <a:ln w="136525">
            <a:noFill/>
            <a:miter lim="800000"/>
            <a:headEnd/>
            <a:tailEnd/>
          </a:ln>
          <a:effectLst/>
        </p:spPr>
        <p:txBody>
          <a:bodyPr>
            <a:spAutoFit/>
          </a:bodyPr>
          <a:lstStyle/>
          <a:p>
            <a:pPr>
              <a:spcBef>
                <a:spcPct val="50000"/>
              </a:spcBef>
            </a:pPr>
            <a:r>
              <a:rPr lang="en-US"/>
              <a:t>Re-entry perf.</a:t>
            </a:r>
          </a:p>
        </p:txBody>
      </p:sp>
      <p:sp>
        <p:nvSpPr>
          <p:cNvPr id="113712" name="Text Box 48"/>
          <p:cNvSpPr txBox="1">
            <a:spLocks noChangeArrowheads="1"/>
          </p:cNvSpPr>
          <p:nvPr/>
        </p:nvSpPr>
        <p:spPr bwMode="auto">
          <a:xfrm>
            <a:off x="0" y="0"/>
            <a:ext cx="2524478" cy="457200"/>
          </a:xfrm>
          <a:prstGeom prst="rect">
            <a:avLst/>
          </a:prstGeom>
          <a:noFill/>
          <a:ln w="136525">
            <a:noFill/>
            <a:miter lim="800000"/>
            <a:headEnd/>
            <a:tailEnd/>
          </a:ln>
          <a:effectLst/>
        </p:spPr>
        <p:txBody>
          <a:bodyPr>
            <a:spAutoFit/>
          </a:bodyPr>
          <a:lstStyle/>
          <a:p>
            <a:pPr>
              <a:spcBef>
                <a:spcPct val="50000"/>
              </a:spcBef>
            </a:pPr>
            <a:r>
              <a:rPr lang="en-US"/>
              <a:t>Pattern 2 treatment</a:t>
            </a:r>
          </a:p>
        </p:txBody>
      </p:sp>
      <p:sp>
        <p:nvSpPr>
          <p:cNvPr id="113713" name="Rectangle 49" descr="Petits confettis"/>
          <p:cNvSpPr>
            <a:spLocks noChangeArrowheads="1"/>
          </p:cNvSpPr>
          <p:nvPr/>
        </p:nvSpPr>
        <p:spPr bwMode="auto">
          <a:xfrm>
            <a:off x="475545" y="1557338"/>
            <a:ext cx="8153400" cy="1223962"/>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descr="Grands confettis"/>
          <p:cNvSpPr>
            <a:spLocks noChangeArrowheads="1"/>
          </p:cNvSpPr>
          <p:nvPr/>
        </p:nvSpPr>
        <p:spPr bwMode="auto">
          <a:xfrm>
            <a:off x="381000" y="2286000"/>
            <a:ext cx="8382000" cy="41148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80228" name="Rectangle 4" descr="Petits confettis"/>
          <p:cNvSpPr>
            <a:spLocks noChangeArrowheads="1"/>
          </p:cNvSpPr>
          <p:nvPr/>
        </p:nvSpPr>
        <p:spPr bwMode="auto">
          <a:xfrm>
            <a:off x="381000" y="533400"/>
            <a:ext cx="8382000" cy="1524000"/>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80229" name="Rectangle 5" descr="Briques horizontales"/>
          <p:cNvSpPr>
            <a:spLocks noChangeArrowheads="1"/>
          </p:cNvSpPr>
          <p:nvPr/>
        </p:nvSpPr>
        <p:spPr bwMode="auto">
          <a:xfrm>
            <a:off x="381000" y="457200"/>
            <a:ext cx="8382000" cy="3048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80230" name="Line 6"/>
          <p:cNvSpPr>
            <a:spLocks noChangeShapeType="1"/>
          </p:cNvSpPr>
          <p:nvPr/>
        </p:nvSpPr>
        <p:spPr bwMode="auto">
          <a:xfrm>
            <a:off x="381000" y="2133600"/>
            <a:ext cx="8382000" cy="0"/>
          </a:xfrm>
          <a:prstGeom prst="line">
            <a:avLst/>
          </a:prstGeom>
          <a:noFill/>
          <a:ln w="76200">
            <a:solidFill>
              <a:schemeClr val="accent1"/>
            </a:solidFill>
            <a:round/>
            <a:headEnd/>
            <a:tailEnd/>
          </a:ln>
          <a:effectLst/>
        </p:spPr>
        <p:txBody>
          <a:bodyPr wrap="none" anchor="ctr"/>
          <a:lstStyle/>
          <a:p>
            <a:endParaRPr lang="fr-FR"/>
          </a:p>
        </p:txBody>
      </p:sp>
      <p:sp>
        <p:nvSpPr>
          <p:cNvPr id="180231" name="Freeform 7" descr="Marbre blanc"/>
          <p:cNvSpPr>
            <a:spLocks/>
          </p:cNvSpPr>
          <p:nvPr/>
        </p:nvSpPr>
        <p:spPr bwMode="auto">
          <a:xfrm>
            <a:off x="1708150" y="4038600"/>
            <a:ext cx="1770063" cy="2255838"/>
          </a:xfrm>
          <a:custGeom>
            <a:avLst/>
            <a:gdLst/>
            <a:ahLst/>
            <a:cxnLst>
              <a:cxn ang="0">
                <a:pos x="16" y="158"/>
              </a:cxn>
              <a:cxn ang="0">
                <a:pos x="616" y="174"/>
              </a:cxn>
              <a:cxn ang="0">
                <a:pos x="726" y="127"/>
              </a:cxn>
              <a:cxn ang="0">
                <a:pos x="837" y="32"/>
              </a:cxn>
              <a:cxn ang="0">
                <a:pos x="931" y="0"/>
              </a:cxn>
              <a:cxn ang="0">
                <a:pos x="1058" y="16"/>
              </a:cxn>
              <a:cxn ang="0">
                <a:pos x="1121" y="111"/>
              </a:cxn>
              <a:cxn ang="0">
                <a:pos x="1168" y="158"/>
              </a:cxn>
              <a:cxn ang="0">
                <a:pos x="1200" y="253"/>
              </a:cxn>
              <a:cxn ang="0">
                <a:pos x="1216" y="300"/>
              </a:cxn>
              <a:cxn ang="0">
                <a:pos x="1200" y="1153"/>
              </a:cxn>
              <a:cxn ang="0">
                <a:pos x="1089" y="1358"/>
              </a:cxn>
              <a:cxn ang="0">
                <a:pos x="995" y="1421"/>
              </a:cxn>
              <a:cxn ang="0">
                <a:pos x="837" y="1374"/>
              </a:cxn>
              <a:cxn ang="0">
                <a:pos x="695" y="1279"/>
              </a:cxn>
              <a:cxn ang="0">
                <a:pos x="0" y="1058"/>
              </a:cxn>
              <a:cxn ang="0">
                <a:pos x="96" y="982"/>
              </a:cxn>
            </a:cxnLst>
            <a:rect l="0" t="0" r="r" b="b"/>
            <a:pathLst>
              <a:path w="1216" h="1421">
                <a:moveTo>
                  <a:pt x="16" y="158"/>
                </a:moveTo>
                <a:cubicBezTo>
                  <a:pt x="436" y="199"/>
                  <a:pt x="236" y="197"/>
                  <a:pt x="616" y="174"/>
                </a:cubicBezTo>
                <a:cubicBezTo>
                  <a:pt x="652" y="156"/>
                  <a:pt x="692" y="147"/>
                  <a:pt x="726" y="127"/>
                </a:cubicBezTo>
                <a:cubicBezTo>
                  <a:pt x="768" y="103"/>
                  <a:pt x="794" y="56"/>
                  <a:pt x="837" y="32"/>
                </a:cubicBezTo>
                <a:cubicBezTo>
                  <a:pt x="866" y="16"/>
                  <a:pt x="931" y="0"/>
                  <a:pt x="931" y="0"/>
                </a:cubicBezTo>
                <a:cubicBezTo>
                  <a:pt x="973" y="5"/>
                  <a:pt x="1018" y="1"/>
                  <a:pt x="1058" y="16"/>
                </a:cubicBezTo>
                <a:cubicBezTo>
                  <a:pt x="1123" y="40"/>
                  <a:pt x="1093" y="69"/>
                  <a:pt x="1121" y="111"/>
                </a:cubicBezTo>
                <a:cubicBezTo>
                  <a:pt x="1133" y="129"/>
                  <a:pt x="1152" y="142"/>
                  <a:pt x="1168" y="158"/>
                </a:cubicBezTo>
                <a:cubicBezTo>
                  <a:pt x="1179" y="190"/>
                  <a:pt x="1189" y="221"/>
                  <a:pt x="1200" y="253"/>
                </a:cubicBezTo>
                <a:cubicBezTo>
                  <a:pt x="1205" y="269"/>
                  <a:pt x="1216" y="300"/>
                  <a:pt x="1216" y="300"/>
                </a:cubicBezTo>
                <a:cubicBezTo>
                  <a:pt x="1211" y="584"/>
                  <a:pt x="1210" y="869"/>
                  <a:pt x="1200" y="1153"/>
                </a:cubicBezTo>
                <a:cubicBezTo>
                  <a:pt x="1198" y="1215"/>
                  <a:pt x="1137" y="1321"/>
                  <a:pt x="1089" y="1358"/>
                </a:cubicBezTo>
                <a:cubicBezTo>
                  <a:pt x="1059" y="1381"/>
                  <a:pt x="995" y="1421"/>
                  <a:pt x="995" y="1421"/>
                </a:cubicBezTo>
                <a:cubicBezTo>
                  <a:pt x="943" y="1412"/>
                  <a:pt x="881" y="1411"/>
                  <a:pt x="837" y="1374"/>
                </a:cubicBezTo>
                <a:cubicBezTo>
                  <a:pt x="706" y="1263"/>
                  <a:pt x="892" y="1346"/>
                  <a:pt x="695" y="1279"/>
                </a:cubicBezTo>
                <a:cubicBezTo>
                  <a:pt x="516" y="1017"/>
                  <a:pt x="300" y="1058"/>
                  <a:pt x="0" y="1058"/>
                </a:cubicBezTo>
                <a:lnTo>
                  <a:pt x="96" y="982"/>
                </a:lnTo>
              </a:path>
            </a:pathLst>
          </a:custGeom>
          <a:blipFill dpi="0" rotWithShape="0">
            <a:blip r:embed="rId2" cstate="print"/>
            <a:srcRect/>
            <a:tile tx="0" ty="0" sx="100000" sy="100000" flip="none" algn="tl"/>
          </a:blipFill>
          <a:ln w="9525">
            <a:solidFill>
              <a:schemeClr val="tx1"/>
            </a:solidFill>
            <a:round/>
            <a:headEnd/>
            <a:tailEnd/>
          </a:ln>
          <a:effectLst/>
        </p:spPr>
        <p:txBody>
          <a:bodyPr wrap="none" anchor="ctr"/>
          <a:lstStyle/>
          <a:p>
            <a:endParaRPr lang="fr-FR"/>
          </a:p>
        </p:txBody>
      </p:sp>
      <p:sp>
        <p:nvSpPr>
          <p:cNvPr id="180232" name="Freeform 8" descr="Marbre blanc"/>
          <p:cNvSpPr>
            <a:spLocks/>
          </p:cNvSpPr>
          <p:nvPr/>
        </p:nvSpPr>
        <p:spPr bwMode="auto">
          <a:xfrm flipH="1">
            <a:off x="3873500" y="4114800"/>
            <a:ext cx="1770063" cy="2255838"/>
          </a:xfrm>
          <a:custGeom>
            <a:avLst/>
            <a:gdLst/>
            <a:ahLst/>
            <a:cxnLst>
              <a:cxn ang="0">
                <a:pos x="16" y="158"/>
              </a:cxn>
              <a:cxn ang="0">
                <a:pos x="616" y="174"/>
              </a:cxn>
              <a:cxn ang="0">
                <a:pos x="726" y="127"/>
              </a:cxn>
              <a:cxn ang="0">
                <a:pos x="837" y="32"/>
              </a:cxn>
              <a:cxn ang="0">
                <a:pos x="931" y="0"/>
              </a:cxn>
              <a:cxn ang="0">
                <a:pos x="1058" y="16"/>
              </a:cxn>
              <a:cxn ang="0">
                <a:pos x="1121" y="111"/>
              </a:cxn>
              <a:cxn ang="0">
                <a:pos x="1168" y="158"/>
              </a:cxn>
              <a:cxn ang="0">
                <a:pos x="1200" y="253"/>
              </a:cxn>
              <a:cxn ang="0">
                <a:pos x="1216" y="300"/>
              </a:cxn>
              <a:cxn ang="0">
                <a:pos x="1200" y="1153"/>
              </a:cxn>
              <a:cxn ang="0">
                <a:pos x="1089" y="1358"/>
              </a:cxn>
              <a:cxn ang="0">
                <a:pos x="995" y="1421"/>
              </a:cxn>
              <a:cxn ang="0">
                <a:pos x="837" y="1374"/>
              </a:cxn>
              <a:cxn ang="0">
                <a:pos x="695" y="1279"/>
              </a:cxn>
              <a:cxn ang="0">
                <a:pos x="0" y="1058"/>
              </a:cxn>
              <a:cxn ang="0">
                <a:pos x="96" y="982"/>
              </a:cxn>
            </a:cxnLst>
            <a:rect l="0" t="0" r="r" b="b"/>
            <a:pathLst>
              <a:path w="1216" h="1421">
                <a:moveTo>
                  <a:pt x="16" y="158"/>
                </a:moveTo>
                <a:cubicBezTo>
                  <a:pt x="436" y="199"/>
                  <a:pt x="236" y="197"/>
                  <a:pt x="616" y="174"/>
                </a:cubicBezTo>
                <a:cubicBezTo>
                  <a:pt x="652" y="156"/>
                  <a:pt x="692" y="147"/>
                  <a:pt x="726" y="127"/>
                </a:cubicBezTo>
                <a:cubicBezTo>
                  <a:pt x="768" y="103"/>
                  <a:pt x="794" y="56"/>
                  <a:pt x="837" y="32"/>
                </a:cubicBezTo>
                <a:cubicBezTo>
                  <a:pt x="866" y="16"/>
                  <a:pt x="931" y="0"/>
                  <a:pt x="931" y="0"/>
                </a:cubicBezTo>
                <a:cubicBezTo>
                  <a:pt x="973" y="5"/>
                  <a:pt x="1018" y="1"/>
                  <a:pt x="1058" y="16"/>
                </a:cubicBezTo>
                <a:cubicBezTo>
                  <a:pt x="1123" y="40"/>
                  <a:pt x="1093" y="69"/>
                  <a:pt x="1121" y="111"/>
                </a:cubicBezTo>
                <a:cubicBezTo>
                  <a:pt x="1133" y="129"/>
                  <a:pt x="1152" y="142"/>
                  <a:pt x="1168" y="158"/>
                </a:cubicBezTo>
                <a:cubicBezTo>
                  <a:pt x="1179" y="190"/>
                  <a:pt x="1189" y="221"/>
                  <a:pt x="1200" y="253"/>
                </a:cubicBezTo>
                <a:cubicBezTo>
                  <a:pt x="1205" y="269"/>
                  <a:pt x="1216" y="300"/>
                  <a:pt x="1216" y="300"/>
                </a:cubicBezTo>
                <a:cubicBezTo>
                  <a:pt x="1211" y="584"/>
                  <a:pt x="1210" y="869"/>
                  <a:pt x="1200" y="1153"/>
                </a:cubicBezTo>
                <a:cubicBezTo>
                  <a:pt x="1198" y="1215"/>
                  <a:pt x="1137" y="1321"/>
                  <a:pt x="1089" y="1358"/>
                </a:cubicBezTo>
                <a:cubicBezTo>
                  <a:pt x="1059" y="1381"/>
                  <a:pt x="995" y="1421"/>
                  <a:pt x="995" y="1421"/>
                </a:cubicBezTo>
                <a:cubicBezTo>
                  <a:pt x="943" y="1412"/>
                  <a:pt x="881" y="1411"/>
                  <a:pt x="837" y="1374"/>
                </a:cubicBezTo>
                <a:cubicBezTo>
                  <a:pt x="706" y="1263"/>
                  <a:pt x="892" y="1346"/>
                  <a:pt x="695" y="1279"/>
                </a:cubicBezTo>
                <a:cubicBezTo>
                  <a:pt x="516" y="1017"/>
                  <a:pt x="300" y="1058"/>
                  <a:pt x="0" y="1058"/>
                </a:cubicBezTo>
                <a:lnTo>
                  <a:pt x="96" y="982"/>
                </a:lnTo>
              </a:path>
            </a:pathLst>
          </a:custGeom>
          <a:blipFill dpi="0" rotWithShape="0">
            <a:blip r:embed="rId2" cstate="print"/>
            <a:srcRect/>
            <a:tile tx="0" ty="0" sx="100000" sy="100000" flip="none" algn="tl"/>
          </a:blipFill>
          <a:ln w="9525">
            <a:solidFill>
              <a:schemeClr val="tx1"/>
            </a:solidFill>
            <a:round/>
            <a:headEnd/>
            <a:tailEnd/>
          </a:ln>
          <a:effectLst/>
        </p:spPr>
        <p:txBody>
          <a:bodyPr wrap="none" anchor="ctr"/>
          <a:lstStyle/>
          <a:p>
            <a:endParaRPr lang="fr-FR"/>
          </a:p>
        </p:txBody>
      </p:sp>
      <p:sp>
        <p:nvSpPr>
          <p:cNvPr id="180233" name="Freeform 9"/>
          <p:cNvSpPr>
            <a:spLocks/>
          </p:cNvSpPr>
          <p:nvPr/>
        </p:nvSpPr>
        <p:spPr bwMode="auto">
          <a:xfrm>
            <a:off x="2406650" y="1703388"/>
            <a:ext cx="4522788" cy="4098925"/>
          </a:xfrm>
          <a:custGeom>
            <a:avLst/>
            <a:gdLst/>
            <a:ahLst/>
            <a:cxnLst>
              <a:cxn ang="0">
                <a:pos x="0" y="716"/>
              </a:cxn>
              <a:cxn ang="0">
                <a:pos x="67" y="692"/>
              </a:cxn>
              <a:cxn ang="0">
                <a:pos x="222" y="600"/>
              </a:cxn>
              <a:cxn ang="0">
                <a:pos x="647" y="155"/>
              </a:cxn>
              <a:cxn ang="0">
                <a:pos x="318" y="463"/>
              </a:cxn>
              <a:cxn ang="0">
                <a:pos x="543" y="840"/>
              </a:cxn>
              <a:cxn ang="0">
                <a:pos x="1039" y="28"/>
              </a:cxn>
              <a:cxn ang="0">
                <a:pos x="914" y="669"/>
              </a:cxn>
              <a:cxn ang="0">
                <a:pos x="1021" y="874"/>
              </a:cxn>
              <a:cxn ang="0">
                <a:pos x="1270" y="783"/>
              </a:cxn>
              <a:cxn ang="0">
                <a:pos x="1387" y="669"/>
              </a:cxn>
              <a:cxn ang="0">
                <a:pos x="1483" y="600"/>
              </a:cxn>
              <a:cxn ang="0">
                <a:pos x="1646" y="737"/>
              </a:cxn>
              <a:cxn ang="0">
                <a:pos x="1810" y="852"/>
              </a:cxn>
              <a:cxn ang="0">
                <a:pos x="2050" y="921"/>
              </a:cxn>
              <a:cxn ang="0">
                <a:pos x="2729" y="12"/>
              </a:cxn>
              <a:cxn ang="0">
                <a:pos x="2386" y="840"/>
              </a:cxn>
              <a:cxn ang="0">
                <a:pos x="2241" y="1119"/>
              </a:cxn>
              <a:cxn ang="0">
                <a:pos x="1889" y="1328"/>
              </a:cxn>
              <a:cxn ang="0">
                <a:pos x="1626" y="1468"/>
              </a:cxn>
              <a:cxn ang="0">
                <a:pos x="1216" y="1189"/>
              </a:cxn>
              <a:cxn ang="0">
                <a:pos x="894" y="1468"/>
              </a:cxn>
              <a:cxn ang="0">
                <a:pos x="865" y="2094"/>
              </a:cxn>
              <a:cxn ang="0">
                <a:pos x="1333" y="1885"/>
              </a:cxn>
              <a:cxn ang="0">
                <a:pos x="1713" y="2164"/>
              </a:cxn>
              <a:cxn ang="0">
                <a:pos x="2064" y="1954"/>
              </a:cxn>
              <a:cxn ang="0">
                <a:pos x="2666" y="1180"/>
              </a:cxn>
              <a:cxn ang="0">
                <a:pos x="3108" y="991"/>
              </a:cxn>
              <a:cxn ang="0">
                <a:pos x="2035" y="2233"/>
              </a:cxn>
              <a:cxn ang="0">
                <a:pos x="1567" y="2372"/>
              </a:cxn>
              <a:cxn ang="0">
                <a:pos x="983" y="2372"/>
              </a:cxn>
              <a:cxn ang="0">
                <a:pos x="836" y="2582"/>
              </a:cxn>
              <a:cxn ang="0">
                <a:pos x="602" y="2233"/>
              </a:cxn>
              <a:cxn ang="0">
                <a:pos x="162" y="2164"/>
              </a:cxn>
              <a:cxn ang="0">
                <a:pos x="16" y="2025"/>
              </a:cxn>
              <a:cxn ang="0">
                <a:pos x="338" y="1885"/>
              </a:cxn>
              <a:cxn ang="0">
                <a:pos x="748" y="2094"/>
              </a:cxn>
              <a:cxn ang="0">
                <a:pos x="806" y="1954"/>
              </a:cxn>
              <a:cxn ang="0">
                <a:pos x="806" y="1536"/>
              </a:cxn>
              <a:cxn ang="0">
                <a:pos x="602" y="1258"/>
              </a:cxn>
              <a:cxn ang="0">
                <a:pos x="309" y="1397"/>
              </a:cxn>
              <a:cxn ang="0">
                <a:pos x="16" y="1258"/>
              </a:cxn>
              <a:cxn ang="0">
                <a:pos x="0" y="716"/>
              </a:cxn>
            </a:cxnLst>
            <a:rect l="0" t="0" r="r" b="b"/>
            <a:pathLst>
              <a:path w="3108" h="2582">
                <a:moveTo>
                  <a:pt x="0" y="716"/>
                </a:moveTo>
                <a:cubicBezTo>
                  <a:pt x="22" y="708"/>
                  <a:pt x="45" y="704"/>
                  <a:pt x="67" y="692"/>
                </a:cubicBezTo>
                <a:cubicBezTo>
                  <a:pt x="119" y="666"/>
                  <a:pt x="222" y="600"/>
                  <a:pt x="222" y="600"/>
                </a:cubicBezTo>
                <a:cubicBezTo>
                  <a:pt x="235" y="585"/>
                  <a:pt x="634" y="173"/>
                  <a:pt x="647" y="155"/>
                </a:cubicBezTo>
                <a:cubicBezTo>
                  <a:pt x="666" y="127"/>
                  <a:pt x="318" y="463"/>
                  <a:pt x="318" y="463"/>
                </a:cubicBezTo>
                <a:lnTo>
                  <a:pt x="543" y="840"/>
                </a:lnTo>
                <a:cubicBezTo>
                  <a:pt x="632" y="849"/>
                  <a:pt x="977" y="56"/>
                  <a:pt x="1039" y="28"/>
                </a:cubicBezTo>
                <a:cubicBezTo>
                  <a:pt x="1101" y="0"/>
                  <a:pt x="917" y="528"/>
                  <a:pt x="914" y="669"/>
                </a:cubicBezTo>
                <a:cubicBezTo>
                  <a:pt x="943" y="771"/>
                  <a:pt x="971" y="834"/>
                  <a:pt x="1021" y="874"/>
                </a:cubicBezTo>
                <a:cubicBezTo>
                  <a:pt x="1115" y="861"/>
                  <a:pt x="1184" y="853"/>
                  <a:pt x="1270" y="783"/>
                </a:cubicBezTo>
                <a:cubicBezTo>
                  <a:pt x="1314" y="681"/>
                  <a:pt x="1322" y="695"/>
                  <a:pt x="1387" y="669"/>
                </a:cubicBezTo>
                <a:cubicBezTo>
                  <a:pt x="1455" y="560"/>
                  <a:pt x="1422" y="564"/>
                  <a:pt x="1483" y="600"/>
                </a:cubicBezTo>
                <a:cubicBezTo>
                  <a:pt x="1536" y="728"/>
                  <a:pt x="1575" y="717"/>
                  <a:pt x="1646" y="737"/>
                </a:cubicBezTo>
                <a:cubicBezTo>
                  <a:pt x="1784" y="840"/>
                  <a:pt x="1728" y="807"/>
                  <a:pt x="1810" y="852"/>
                </a:cubicBezTo>
                <a:cubicBezTo>
                  <a:pt x="1870" y="1072"/>
                  <a:pt x="1915" y="954"/>
                  <a:pt x="2050" y="921"/>
                </a:cubicBezTo>
                <a:cubicBezTo>
                  <a:pt x="2165" y="510"/>
                  <a:pt x="2673" y="25"/>
                  <a:pt x="2729" y="12"/>
                </a:cubicBezTo>
                <a:lnTo>
                  <a:pt x="2386" y="840"/>
                </a:lnTo>
                <a:lnTo>
                  <a:pt x="2241" y="1119"/>
                </a:lnTo>
                <a:lnTo>
                  <a:pt x="1889" y="1328"/>
                </a:lnTo>
                <a:lnTo>
                  <a:pt x="1626" y="1468"/>
                </a:lnTo>
                <a:lnTo>
                  <a:pt x="1216" y="1189"/>
                </a:lnTo>
                <a:lnTo>
                  <a:pt x="894" y="1468"/>
                </a:lnTo>
                <a:lnTo>
                  <a:pt x="865" y="2094"/>
                </a:lnTo>
                <a:lnTo>
                  <a:pt x="1333" y="1885"/>
                </a:lnTo>
                <a:lnTo>
                  <a:pt x="1713" y="2164"/>
                </a:lnTo>
                <a:lnTo>
                  <a:pt x="2064" y="1954"/>
                </a:lnTo>
                <a:lnTo>
                  <a:pt x="2666" y="1180"/>
                </a:lnTo>
                <a:lnTo>
                  <a:pt x="3108" y="991"/>
                </a:lnTo>
                <a:lnTo>
                  <a:pt x="2035" y="2233"/>
                </a:lnTo>
                <a:lnTo>
                  <a:pt x="1567" y="2372"/>
                </a:lnTo>
                <a:lnTo>
                  <a:pt x="983" y="2372"/>
                </a:lnTo>
                <a:lnTo>
                  <a:pt x="836" y="2582"/>
                </a:lnTo>
                <a:lnTo>
                  <a:pt x="602" y="2233"/>
                </a:lnTo>
                <a:lnTo>
                  <a:pt x="162" y="2164"/>
                </a:lnTo>
                <a:lnTo>
                  <a:pt x="16" y="2025"/>
                </a:lnTo>
                <a:lnTo>
                  <a:pt x="338" y="1885"/>
                </a:lnTo>
                <a:lnTo>
                  <a:pt x="748" y="2094"/>
                </a:lnTo>
                <a:lnTo>
                  <a:pt x="806" y="1954"/>
                </a:lnTo>
                <a:lnTo>
                  <a:pt x="806" y="1536"/>
                </a:lnTo>
                <a:lnTo>
                  <a:pt x="602" y="1258"/>
                </a:lnTo>
                <a:lnTo>
                  <a:pt x="309" y="1397"/>
                </a:lnTo>
                <a:lnTo>
                  <a:pt x="16" y="1258"/>
                </a:lnTo>
                <a:lnTo>
                  <a:pt x="0" y="716"/>
                </a:lnTo>
                <a:close/>
              </a:path>
            </a:pathLst>
          </a:custGeom>
          <a:solidFill>
            <a:srgbClr val="00CCFF"/>
          </a:solidFill>
          <a:ln w="9525">
            <a:solidFill>
              <a:schemeClr val="tx1"/>
            </a:solidFill>
            <a:round/>
            <a:headEnd/>
            <a:tailEnd/>
          </a:ln>
          <a:effectLst/>
        </p:spPr>
        <p:txBody>
          <a:bodyPr wrap="none" anchor="ctr"/>
          <a:lstStyle/>
          <a:p>
            <a:endParaRPr lang="fr-FR"/>
          </a:p>
        </p:txBody>
      </p:sp>
      <p:sp>
        <p:nvSpPr>
          <p:cNvPr id="180234" name="Rectangle 10"/>
          <p:cNvSpPr>
            <a:spLocks noChangeArrowheads="1"/>
          </p:cNvSpPr>
          <p:nvPr/>
        </p:nvSpPr>
        <p:spPr bwMode="auto">
          <a:xfrm>
            <a:off x="381000" y="2590800"/>
            <a:ext cx="8382000" cy="914400"/>
          </a:xfrm>
          <a:prstGeom prst="rect">
            <a:avLst/>
          </a:prstGeom>
          <a:gradFill rotWithShape="0">
            <a:gsLst>
              <a:gs pos="0">
                <a:schemeClr val="accent2">
                  <a:gamma/>
                  <a:shade val="66275"/>
                  <a:invGamma/>
                </a:schemeClr>
              </a:gs>
              <a:gs pos="50000">
                <a:schemeClr val="accent2"/>
              </a:gs>
              <a:gs pos="100000">
                <a:schemeClr val="accent2">
                  <a:gamma/>
                  <a:shade val="66275"/>
                  <a:invGamma/>
                </a:schemeClr>
              </a:gs>
            </a:gsLst>
            <a:lin ang="5400000" scaled="1"/>
          </a:gradFill>
          <a:ln w="9525">
            <a:solidFill>
              <a:schemeClr val="tx1"/>
            </a:solidFill>
            <a:miter lim="800000"/>
            <a:headEnd/>
            <a:tailEnd/>
          </a:ln>
          <a:effectLst/>
        </p:spPr>
        <p:txBody>
          <a:bodyPr wrap="none" anchor="ctr"/>
          <a:lstStyle/>
          <a:p>
            <a:endParaRPr lang="fr-FR"/>
          </a:p>
        </p:txBody>
      </p:sp>
      <p:sp>
        <p:nvSpPr>
          <p:cNvPr id="180235" name="Rectangle 11"/>
          <p:cNvSpPr>
            <a:spLocks noChangeArrowheads="1"/>
          </p:cNvSpPr>
          <p:nvPr/>
        </p:nvSpPr>
        <p:spPr bwMode="auto">
          <a:xfrm>
            <a:off x="381000" y="1600200"/>
            <a:ext cx="8382000" cy="381000"/>
          </a:xfrm>
          <a:prstGeom prst="rect">
            <a:avLst/>
          </a:prstGeom>
          <a:gradFill rotWithShape="0">
            <a:gsLst>
              <a:gs pos="0">
                <a:srgbClr val="00CCFF">
                  <a:gamma/>
                  <a:shade val="66275"/>
                  <a:invGamma/>
                </a:srgbClr>
              </a:gs>
              <a:gs pos="50000">
                <a:srgbClr val="00CCFF"/>
              </a:gs>
              <a:gs pos="100000">
                <a:srgbClr val="00CCFF">
                  <a:gamma/>
                  <a:shade val="6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80236" name="Rectangle 12"/>
          <p:cNvSpPr>
            <a:spLocks noChangeArrowheads="1"/>
          </p:cNvSpPr>
          <p:nvPr/>
        </p:nvSpPr>
        <p:spPr bwMode="auto">
          <a:xfrm>
            <a:off x="381000" y="1371600"/>
            <a:ext cx="8382000" cy="685800"/>
          </a:xfrm>
          <a:prstGeom prst="rect">
            <a:avLst/>
          </a:prstGeom>
          <a:gradFill rotWithShape="0">
            <a:gsLst>
              <a:gs pos="0">
                <a:srgbClr val="00CCFF">
                  <a:gamma/>
                  <a:shade val="66275"/>
                  <a:invGamma/>
                </a:srgbClr>
              </a:gs>
              <a:gs pos="50000">
                <a:srgbClr val="00CCFF"/>
              </a:gs>
              <a:gs pos="100000">
                <a:srgbClr val="00CCFF">
                  <a:gamma/>
                  <a:shade val="6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2" name="ZoneTexte 11"/>
          <p:cNvSpPr txBox="1"/>
          <p:nvPr/>
        </p:nvSpPr>
        <p:spPr>
          <a:xfrm>
            <a:off x="1979712" y="1412776"/>
            <a:ext cx="4176464" cy="2554545"/>
          </a:xfrm>
          <a:prstGeom prst="rect">
            <a:avLst/>
          </a:prstGeom>
          <a:solidFill>
            <a:schemeClr val="tx1"/>
          </a:solidFill>
        </p:spPr>
        <p:txBody>
          <a:bodyPr wrap="square" rtlCol="0">
            <a:spAutoFit/>
          </a:bodyPr>
          <a:lstStyle/>
          <a:p>
            <a:r>
              <a:rPr lang="fr-FR" sz="4000" dirty="0" err="1">
                <a:solidFill>
                  <a:schemeClr val="accent3"/>
                </a:solidFill>
              </a:rPr>
              <a:t>Knee</a:t>
            </a:r>
            <a:r>
              <a:rPr lang="fr-FR" sz="4000" dirty="0">
                <a:solidFill>
                  <a:schemeClr val="accent3"/>
                </a:solidFill>
              </a:rPr>
              <a:t> synovial location: </a:t>
            </a:r>
            <a:r>
              <a:rPr lang="fr-FR" sz="4000" dirty="0" err="1">
                <a:solidFill>
                  <a:schemeClr val="accent3"/>
                </a:solidFill>
              </a:rPr>
              <a:t>bleeding</a:t>
            </a:r>
            <a:r>
              <a:rPr lang="fr-FR" sz="4000" dirty="0">
                <a:solidFill>
                  <a:schemeClr val="accent3"/>
                </a:solidFill>
              </a:rPr>
              <a:t>, </a:t>
            </a:r>
            <a:r>
              <a:rPr lang="fr-FR" sz="4000" dirty="0" err="1">
                <a:solidFill>
                  <a:schemeClr val="accent3"/>
                </a:solidFill>
              </a:rPr>
              <a:t>hemartrosis</a:t>
            </a:r>
            <a:r>
              <a:rPr lang="fr-FR" sz="4000" dirty="0">
                <a:solidFill>
                  <a:schemeClr val="accent3"/>
                </a:solidFill>
              </a:rPr>
              <a:t> </a:t>
            </a:r>
            <a:r>
              <a:rPr lang="fr-FR" sz="4000" dirty="0" err="1">
                <a:solidFill>
                  <a:schemeClr val="accent3"/>
                </a:solidFill>
              </a:rPr>
              <a:t>then</a:t>
            </a:r>
            <a:r>
              <a:rPr lang="fr-FR" sz="4000" dirty="0">
                <a:solidFill>
                  <a:schemeClr val="accent3"/>
                </a:solidFill>
              </a:rPr>
              <a:t> joint destruction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0233"/>
                                        </p:tgtEl>
                                        <p:attrNameLst>
                                          <p:attrName>style.visibility</p:attrName>
                                        </p:attrNameLst>
                                      </p:cBhvr>
                                      <p:to>
                                        <p:strVal val="visible"/>
                                      </p:to>
                                    </p:set>
                                    <p:anim calcmode="lin" valueType="num">
                                      <p:cBhvr>
                                        <p:cTn id="7" dur="500" fill="hold"/>
                                        <p:tgtEl>
                                          <p:spTgt spid="180233"/>
                                        </p:tgtEl>
                                        <p:attrNameLst>
                                          <p:attrName>ppt_w</p:attrName>
                                        </p:attrNameLst>
                                      </p:cBhvr>
                                      <p:tavLst>
                                        <p:tav tm="0">
                                          <p:val>
                                            <p:fltVal val="0"/>
                                          </p:val>
                                        </p:tav>
                                        <p:tav tm="100000">
                                          <p:val>
                                            <p:strVal val="#ppt_w"/>
                                          </p:val>
                                        </p:tav>
                                      </p:tavLst>
                                    </p:anim>
                                    <p:anim calcmode="lin" valueType="num">
                                      <p:cBhvr>
                                        <p:cTn id="8" dur="500" fill="hold"/>
                                        <p:tgtEl>
                                          <p:spTgt spid="18023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80236"/>
                                        </p:tgtEl>
                                        <p:attrNameLst>
                                          <p:attrName>style.visibility</p:attrName>
                                        </p:attrNameLst>
                                      </p:cBhvr>
                                      <p:to>
                                        <p:strVal val="visible"/>
                                      </p:to>
                                    </p:set>
                                    <p:animEffect transition="in" filter="wipe(down)">
                                      <p:cBhvr>
                                        <p:cTn id="13" dur="500"/>
                                        <p:tgtEl>
                                          <p:spTgt spid="180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3" grpId="0" animBg="1"/>
      <p:bldP spid="18023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924279" y="701676"/>
            <a:ext cx="2010833" cy="5529263"/>
            <a:chOff x="1728" y="336"/>
            <a:chExt cx="1267" cy="3483"/>
          </a:xfrm>
        </p:grpSpPr>
        <p:sp>
          <p:nvSpPr>
            <p:cNvPr id="105476" name="Freeform 4"/>
            <p:cNvSpPr>
              <a:spLocks/>
            </p:cNvSpPr>
            <p:nvPr/>
          </p:nvSpPr>
          <p:spPr bwMode="auto">
            <a:xfrm flipH="1">
              <a:off x="1898" y="3357"/>
              <a:ext cx="276" cy="258"/>
            </a:xfrm>
            <a:custGeom>
              <a:avLst/>
              <a:gdLst/>
              <a:ahLst/>
              <a:cxnLst>
                <a:cxn ang="0">
                  <a:pos x="101" y="0"/>
                </a:cxn>
                <a:cxn ang="0">
                  <a:pos x="107" y="6"/>
                </a:cxn>
                <a:cxn ang="0">
                  <a:pos x="107" y="12"/>
                </a:cxn>
                <a:cxn ang="0">
                  <a:pos x="101" y="18"/>
                </a:cxn>
                <a:cxn ang="0">
                  <a:pos x="101" y="18"/>
                </a:cxn>
                <a:cxn ang="0">
                  <a:pos x="89" y="24"/>
                </a:cxn>
                <a:cxn ang="0">
                  <a:pos x="77" y="42"/>
                </a:cxn>
                <a:cxn ang="0">
                  <a:pos x="66" y="54"/>
                </a:cxn>
                <a:cxn ang="0">
                  <a:pos x="54" y="66"/>
                </a:cxn>
                <a:cxn ang="0">
                  <a:pos x="54" y="66"/>
                </a:cxn>
                <a:cxn ang="0">
                  <a:pos x="42" y="84"/>
                </a:cxn>
                <a:cxn ang="0">
                  <a:pos x="30" y="102"/>
                </a:cxn>
                <a:cxn ang="0">
                  <a:pos x="30" y="102"/>
                </a:cxn>
                <a:cxn ang="0">
                  <a:pos x="24" y="120"/>
                </a:cxn>
                <a:cxn ang="0">
                  <a:pos x="12" y="144"/>
                </a:cxn>
                <a:cxn ang="0">
                  <a:pos x="6" y="168"/>
                </a:cxn>
                <a:cxn ang="0">
                  <a:pos x="0" y="180"/>
                </a:cxn>
                <a:cxn ang="0">
                  <a:pos x="0" y="180"/>
                </a:cxn>
                <a:cxn ang="0">
                  <a:pos x="0" y="180"/>
                </a:cxn>
                <a:cxn ang="0">
                  <a:pos x="0" y="168"/>
                </a:cxn>
                <a:cxn ang="0">
                  <a:pos x="6" y="132"/>
                </a:cxn>
                <a:cxn ang="0">
                  <a:pos x="6" y="132"/>
                </a:cxn>
                <a:cxn ang="0">
                  <a:pos x="6" y="120"/>
                </a:cxn>
                <a:cxn ang="0">
                  <a:pos x="12" y="108"/>
                </a:cxn>
                <a:cxn ang="0">
                  <a:pos x="36" y="66"/>
                </a:cxn>
                <a:cxn ang="0">
                  <a:pos x="60" y="24"/>
                </a:cxn>
                <a:cxn ang="0">
                  <a:pos x="77" y="12"/>
                </a:cxn>
                <a:cxn ang="0">
                  <a:pos x="101" y="0"/>
                </a:cxn>
              </a:cxnLst>
              <a:rect l="0" t="0" r="r" b="b"/>
              <a:pathLst>
                <a:path w="107" h="180">
                  <a:moveTo>
                    <a:pt x="101" y="0"/>
                  </a:moveTo>
                  <a:lnTo>
                    <a:pt x="107" y="6"/>
                  </a:lnTo>
                  <a:lnTo>
                    <a:pt x="107" y="12"/>
                  </a:lnTo>
                  <a:lnTo>
                    <a:pt x="101" y="18"/>
                  </a:lnTo>
                  <a:lnTo>
                    <a:pt x="101" y="18"/>
                  </a:lnTo>
                  <a:lnTo>
                    <a:pt x="89" y="24"/>
                  </a:lnTo>
                  <a:lnTo>
                    <a:pt x="77" y="42"/>
                  </a:lnTo>
                  <a:lnTo>
                    <a:pt x="66" y="54"/>
                  </a:lnTo>
                  <a:lnTo>
                    <a:pt x="54" y="66"/>
                  </a:lnTo>
                  <a:lnTo>
                    <a:pt x="54" y="66"/>
                  </a:lnTo>
                  <a:lnTo>
                    <a:pt x="42" y="84"/>
                  </a:lnTo>
                  <a:lnTo>
                    <a:pt x="30" y="102"/>
                  </a:lnTo>
                  <a:lnTo>
                    <a:pt x="30" y="102"/>
                  </a:lnTo>
                  <a:lnTo>
                    <a:pt x="24" y="120"/>
                  </a:lnTo>
                  <a:lnTo>
                    <a:pt x="12" y="144"/>
                  </a:lnTo>
                  <a:lnTo>
                    <a:pt x="6" y="168"/>
                  </a:lnTo>
                  <a:lnTo>
                    <a:pt x="0" y="180"/>
                  </a:lnTo>
                  <a:lnTo>
                    <a:pt x="0" y="180"/>
                  </a:lnTo>
                  <a:lnTo>
                    <a:pt x="0" y="180"/>
                  </a:lnTo>
                  <a:lnTo>
                    <a:pt x="0" y="168"/>
                  </a:lnTo>
                  <a:lnTo>
                    <a:pt x="6" y="132"/>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05477" name="Freeform 5"/>
            <p:cNvSpPr>
              <a:spLocks/>
            </p:cNvSpPr>
            <p:nvPr/>
          </p:nvSpPr>
          <p:spPr bwMode="auto">
            <a:xfrm>
              <a:off x="1728" y="336"/>
              <a:ext cx="1267" cy="3367"/>
            </a:xfrm>
            <a:custGeom>
              <a:avLst/>
              <a:gdLst/>
              <a:ahLst/>
              <a:cxnLst>
                <a:cxn ang="0">
                  <a:pos x="77" y="325"/>
                </a:cxn>
                <a:cxn ang="0">
                  <a:pos x="0" y="538"/>
                </a:cxn>
                <a:cxn ang="0">
                  <a:pos x="15" y="649"/>
                </a:cxn>
                <a:cxn ang="0">
                  <a:pos x="108" y="830"/>
                </a:cxn>
                <a:cxn ang="0">
                  <a:pos x="108" y="914"/>
                </a:cxn>
                <a:cxn ang="0">
                  <a:pos x="186" y="1206"/>
                </a:cxn>
                <a:cxn ang="0">
                  <a:pos x="217" y="1290"/>
                </a:cxn>
                <a:cxn ang="0">
                  <a:pos x="276" y="1615"/>
                </a:cxn>
                <a:cxn ang="0">
                  <a:pos x="292" y="1718"/>
                </a:cxn>
                <a:cxn ang="0">
                  <a:pos x="232" y="1881"/>
                </a:cxn>
                <a:cxn ang="0">
                  <a:pos x="217" y="1948"/>
                </a:cxn>
                <a:cxn ang="0">
                  <a:pos x="186" y="2025"/>
                </a:cxn>
                <a:cxn ang="0">
                  <a:pos x="170" y="2257"/>
                </a:cxn>
                <a:cxn ang="0">
                  <a:pos x="276" y="2410"/>
                </a:cxn>
                <a:cxn ang="0">
                  <a:pos x="322" y="2607"/>
                </a:cxn>
                <a:cxn ang="0">
                  <a:pos x="338" y="2683"/>
                </a:cxn>
                <a:cxn ang="0">
                  <a:pos x="353" y="2829"/>
                </a:cxn>
                <a:cxn ang="0">
                  <a:pos x="232" y="2889"/>
                </a:cxn>
                <a:cxn ang="0">
                  <a:pos x="170" y="2967"/>
                </a:cxn>
                <a:cxn ang="0">
                  <a:pos x="276" y="3042"/>
                </a:cxn>
                <a:cxn ang="0">
                  <a:pos x="384" y="3120"/>
                </a:cxn>
                <a:cxn ang="0">
                  <a:pos x="508" y="3316"/>
                </a:cxn>
                <a:cxn ang="0">
                  <a:pos x="539" y="3341"/>
                </a:cxn>
                <a:cxn ang="0">
                  <a:pos x="725" y="3367"/>
                </a:cxn>
                <a:cxn ang="0">
                  <a:pos x="880" y="3350"/>
                </a:cxn>
                <a:cxn ang="0">
                  <a:pos x="833" y="3274"/>
                </a:cxn>
                <a:cxn ang="0">
                  <a:pos x="787" y="3025"/>
                </a:cxn>
                <a:cxn ang="0">
                  <a:pos x="771" y="2864"/>
                </a:cxn>
                <a:cxn ang="0">
                  <a:pos x="756" y="2700"/>
                </a:cxn>
                <a:cxn ang="0">
                  <a:pos x="740" y="2513"/>
                </a:cxn>
                <a:cxn ang="0">
                  <a:pos x="740" y="2257"/>
                </a:cxn>
                <a:cxn ang="0">
                  <a:pos x="740" y="2128"/>
                </a:cxn>
                <a:cxn ang="0">
                  <a:pos x="740" y="1931"/>
                </a:cxn>
                <a:cxn ang="0">
                  <a:pos x="771" y="1864"/>
                </a:cxn>
                <a:cxn ang="0">
                  <a:pos x="864" y="1744"/>
                </a:cxn>
                <a:cxn ang="0">
                  <a:pos x="880" y="1709"/>
                </a:cxn>
                <a:cxn ang="0">
                  <a:pos x="880" y="1623"/>
                </a:cxn>
                <a:cxn ang="0">
                  <a:pos x="911" y="1462"/>
                </a:cxn>
                <a:cxn ang="0">
                  <a:pos x="942" y="1376"/>
                </a:cxn>
                <a:cxn ang="0">
                  <a:pos x="1003" y="1197"/>
                </a:cxn>
                <a:cxn ang="0">
                  <a:pos x="1050" y="897"/>
                </a:cxn>
                <a:cxn ang="0">
                  <a:pos x="1034" y="804"/>
                </a:cxn>
                <a:cxn ang="0">
                  <a:pos x="1050" y="641"/>
                </a:cxn>
                <a:cxn ang="0">
                  <a:pos x="1079" y="472"/>
                </a:cxn>
                <a:cxn ang="0">
                  <a:pos x="1193" y="157"/>
                </a:cxn>
                <a:cxn ang="0">
                  <a:pos x="1236" y="43"/>
                </a:cxn>
                <a:cxn ang="0">
                  <a:pos x="1205" y="60"/>
                </a:cxn>
                <a:cxn ang="0">
                  <a:pos x="942" y="0"/>
                </a:cxn>
                <a:cxn ang="0">
                  <a:pos x="709" y="34"/>
                </a:cxn>
                <a:cxn ang="0">
                  <a:pos x="415" y="120"/>
                </a:cxn>
                <a:cxn ang="0">
                  <a:pos x="276" y="180"/>
                </a:cxn>
              </a:cxnLst>
              <a:rect l="0" t="0" r="r" b="b"/>
              <a:pathLst>
                <a:path w="1267" h="3367">
                  <a:moveTo>
                    <a:pt x="276" y="180"/>
                  </a:moveTo>
                  <a:lnTo>
                    <a:pt x="170" y="247"/>
                  </a:lnTo>
                  <a:lnTo>
                    <a:pt x="77" y="325"/>
                  </a:lnTo>
                  <a:lnTo>
                    <a:pt x="15" y="428"/>
                  </a:lnTo>
                  <a:lnTo>
                    <a:pt x="0" y="479"/>
                  </a:lnTo>
                  <a:lnTo>
                    <a:pt x="0" y="538"/>
                  </a:lnTo>
                  <a:lnTo>
                    <a:pt x="0" y="538"/>
                  </a:lnTo>
                  <a:lnTo>
                    <a:pt x="0" y="598"/>
                  </a:lnTo>
                  <a:lnTo>
                    <a:pt x="15" y="649"/>
                  </a:lnTo>
                  <a:lnTo>
                    <a:pt x="62" y="718"/>
                  </a:lnTo>
                  <a:lnTo>
                    <a:pt x="93" y="778"/>
                  </a:lnTo>
                  <a:lnTo>
                    <a:pt x="108" y="830"/>
                  </a:lnTo>
                  <a:lnTo>
                    <a:pt x="108" y="830"/>
                  </a:lnTo>
                  <a:lnTo>
                    <a:pt x="108" y="864"/>
                  </a:lnTo>
                  <a:lnTo>
                    <a:pt x="108" y="914"/>
                  </a:lnTo>
                  <a:lnTo>
                    <a:pt x="139" y="1034"/>
                  </a:lnTo>
                  <a:lnTo>
                    <a:pt x="155" y="1154"/>
                  </a:lnTo>
                  <a:lnTo>
                    <a:pt x="186" y="1206"/>
                  </a:lnTo>
                  <a:lnTo>
                    <a:pt x="201" y="1247"/>
                  </a:lnTo>
                  <a:lnTo>
                    <a:pt x="201" y="1247"/>
                  </a:lnTo>
                  <a:lnTo>
                    <a:pt x="217" y="1290"/>
                  </a:lnTo>
                  <a:lnTo>
                    <a:pt x="232" y="1350"/>
                  </a:lnTo>
                  <a:lnTo>
                    <a:pt x="263" y="1479"/>
                  </a:lnTo>
                  <a:lnTo>
                    <a:pt x="276" y="1615"/>
                  </a:lnTo>
                  <a:lnTo>
                    <a:pt x="292" y="1675"/>
                  </a:lnTo>
                  <a:lnTo>
                    <a:pt x="292" y="1718"/>
                  </a:lnTo>
                  <a:lnTo>
                    <a:pt x="292" y="1718"/>
                  </a:lnTo>
                  <a:lnTo>
                    <a:pt x="276" y="1786"/>
                  </a:lnTo>
                  <a:lnTo>
                    <a:pt x="263" y="1838"/>
                  </a:lnTo>
                  <a:lnTo>
                    <a:pt x="232" y="1881"/>
                  </a:lnTo>
                  <a:lnTo>
                    <a:pt x="232" y="1898"/>
                  </a:lnTo>
                  <a:lnTo>
                    <a:pt x="232" y="1898"/>
                  </a:lnTo>
                  <a:lnTo>
                    <a:pt x="217" y="1948"/>
                  </a:lnTo>
                  <a:lnTo>
                    <a:pt x="201" y="1982"/>
                  </a:lnTo>
                  <a:lnTo>
                    <a:pt x="186" y="2025"/>
                  </a:lnTo>
                  <a:lnTo>
                    <a:pt x="186" y="2025"/>
                  </a:lnTo>
                  <a:lnTo>
                    <a:pt x="155" y="2094"/>
                  </a:lnTo>
                  <a:lnTo>
                    <a:pt x="155" y="2171"/>
                  </a:lnTo>
                  <a:lnTo>
                    <a:pt x="170" y="2257"/>
                  </a:lnTo>
                  <a:lnTo>
                    <a:pt x="232" y="2333"/>
                  </a:lnTo>
                  <a:lnTo>
                    <a:pt x="232" y="2333"/>
                  </a:lnTo>
                  <a:lnTo>
                    <a:pt x="276" y="2410"/>
                  </a:lnTo>
                  <a:lnTo>
                    <a:pt x="307" y="2496"/>
                  </a:lnTo>
                  <a:lnTo>
                    <a:pt x="322" y="2582"/>
                  </a:lnTo>
                  <a:lnTo>
                    <a:pt x="322" y="2607"/>
                  </a:lnTo>
                  <a:lnTo>
                    <a:pt x="338" y="2632"/>
                  </a:lnTo>
                  <a:lnTo>
                    <a:pt x="338" y="2632"/>
                  </a:lnTo>
                  <a:lnTo>
                    <a:pt x="338" y="2683"/>
                  </a:lnTo>
                  <a:lnTo>
                    <a:pt x="353" y="2743"/>
                  </a:lnTo>
                  <a:lnTo>
                    <a:pt x="353" y="2795"/>
                  </a:lnTo>
                  <a:lnTo>
                    <a:pt x="353" y="2829"/>
                  </a:lnTo>
                  <a:lnTo>
                    <a:pt x="353" y="2829"/>
                  </a:lnTo>
                  <a:lnTo>
                    <a:pt x="292" y="2855"/>
                  </a:lnTo>
                  <a:lnTo>
                    <a:pt x="232" y="2889"/>
                  </a:lnTo>
                  <a:lnTo>
                    <a:pt x="170" y="2932"/>
                  </a:lnTo>
                  <a:lnTo>
                    <a:pt x="155" y="2949"/>
                  </a:lnTo>
                  <a:lnTo>
                    <a:pt x="170" y="2967"/>
                  </a:lnTo>
                  <a:lnTo>
                    <a:pt x="170" y="2967"/>
                  </a:lnTo>
                  <a:lnTo>
                    <a:pt x="201" y="3008"/>
                  </a:lnTo>
                  <a:lnTo>
                    <a:pt x="276" y="3042"/>
                  </a:lnTo>
                  <a:lnTo>
                    <a:pt x="338" y="3077"/>
                  </a:lnTo>
                  <a:lnTo>
                    <a:pt x="384" y="3120"/>
                  </a:lnTo>
                  <a:lnTo>
                    <a:pt x="384" y="3120"/>
                  </a:lnTo>
                  <a:lnTo>
                    <a:pt x="415" y="3188"/>
                  </a:lnTo>
                  <a:lnTo>
                    <a:pt x="462" y="3257"/>
                  </a:lnTo>
                  <a:lnTo>
                    <a:pt x="508" y="3316"/>
                  </a:lnTo>
                  <a:lnTo>
                    <a:pt x="524" y="3333"/>
                  </a:lnTo>
                  <a:lnTo>
                    <a:pt x="539" y="3341"/>
                  </a:lnTo>
                  <a:lnTo>
                    <a:pt x="539" y="3341"/>
                  </a:lnTo>
                  <a:lnTo>
                    <a:pt x="555" y="3350"/>
                  </a:lnTo>
                  <a:lnTo>
                    <a:pt x="601" y="3358"/>
                  </a:lnTo>
                  <a:lnTo>
                    <a:pt x="725" y="3367"/>
                  </a:lnTo>
                  <a:lnTo>
                    <a:pt x="787" y="3367"/>
                  </a:lnTo>
                  <a:lnTo>
                    <a:pt x="849" y="3358"/>
                  </a:lnTo>
                  <a:lnTo>
                    <a:pt x="880" y="3350"/>
                  </a:lnTo>
                  <a:lnTo>
                    <a:pt x="880" y="3333"/>
                  </a:lnTo>
                  <a:lnTo>
                    <a:pt x="880" y="3333"/>
                  </a:lnTo>
                  <a:lnTo>
                    <a:pt x="833" y="3274"/>
                  </a:lnTo>
                  <a:lnTo>
                    <a:pt x="818" y="3205"/>
                  </a:lnTo>
                  <a:lnTo>
                    <a:pt x="787" y="3111"/>
                  </a:lnTo>
                  <a:lnTo>
                    <a:pt x="787" y="3025"/>
                  </a:lnTo>
                  <a:lnTo>
                    <a:pt x="787" y="3025"/>
                  </a:lnTo>
                  <a:lnTo>
                    <a:pt x="787" y="2949"/>
                  </a:lnTo>
                  <a:lnTo>
                    <a:pt x="771" y="2864"/>
                  </a:lnTo>
                  <a:lnTo>
                    <a:pt x="771" y="2778"/>
                  </a:lnTo>
                  <a:lnTo>
                    <a:pt x="756" y="2700"/>
                  </a:lnTo>
                  <a:lnTo>
                    <a:pt x="756" y="2700"/>
                  </a:lnTo>
                  <a:lnTo>
                    <a:pt x="740" y="2658"/>
                  </a:lnTo>
                  <a:lnTo>
                    <a:pt x="740" y="2590"/>
                  </a:lnTo>
                  <a:lnTo>
                    <a:pt x="740" y="2513"/>
                  </a:lnTo>
                  <a:lnTo>
                    <a:pt x="740" y="2427"/>
                  </a:lnTo>
                  <a:lnTo>
                    <a:pt x="740" y="2341"/>
                  </a:lnTo>
                  <a:lnTo>
                    <a:pt x="740" y="2257"/>
                  </a:lnTo>
                  <a:lnTo>
                    <a:pt x="740" y="2180"/>
                  </a:lnTo>
                  <a:lnTo>
                    <a:pt x="740" y="2128"/>
                  </a:lnTo>
                  <a:lnTo>
                    <a:pt x="740" y="2128"/>
                  </a:lnTo>
                  <a:lnTo>
                    <a:pt x="740" y="2051"/>
                  </a:lnTo>
                  <a:lnTo>
                    <a:pt x="740" y="1991"/>
                  </a:lnTo>
                  <a:lnTo>
                    <a:pt x="740" y="1931"/>
                  </a:lnTo>
                  <a:lnTo>
                    <a:pt x="756" y="1889"/>
                  </a:lnTo>
                  <a:lnTo>
                    <a:pt x="756" y="1889"/>
                  </a:lnTo>
                  <a:lnTo>
                    <a:pt x="771" y="1864"/>
                  </a:lnTo>
                  <a:lnTo>
                    <a:pt x="818" y="1829"/>
                  </a:lnTo>
                  <a:lnTo>
                    <a:pt x="849" y="1795"/>
                  </a:lnTo>
                  <a:lnTo>
                    <a:pt x="864" y="1744"/>
                  </a:lnTo>
                  <a:lnTo>
                    <a:pt x="864" y="1744"/>
                  </a:lnTo>
                  <a:lnTo>
                    <a:pt x="864" y="1735"/>
                  </a:lnTo>
                  <a:lnTo>
                    <a:pt x="880" y="1709"/>
                  </a:lnTo>
                  <a:lnTo>
                    <a:pt x="880" y="1666"/>
                  </a:lnTo>
                  <a:lnTo>
                    <a:pt x="880" y="1623"/>
                  </a:lnTo>
                  <a:lnTo>
                    <a:pt x="880" y="1623"/>
                  </a:lnTo>
                  <a:lnTo>
                    <a:pt x="880" y="1573"/>
                  </a:lnTo>
                  <a:lnTo>
                    <a:pt x="895" y="1513"/>
                  </a:lnTo>
                  <a:lnTo>
                    <a:pt x="911" y="1462"/>
                  </a:lnTo>
                  <a:lnTo>
                    <a:pt x="926" y="1410"/>
                  </a:lnTo>
                  <a:lnTo>
                    <a:pt x="926" y="1410"/>
                  </a:lnTo>
                  <a:lnTo>
                    <a:pt x="942" y="1376"/>
                  </a:lnTo>
                  <a:lnTo>
                    <a:pt x="957" y="1333"/>
                  </a:lnTo>
                  <a:lnTo>
                    <a:pt x="973" y="1264"/>
                  </a:lnTo>
                  <a:lnTo>
                    <a:pt x="1003" y="1197"/>
                  </a:lnTo>
                  <a:lnTo>
                    <a:pt x="1034" y="1034"/>
                  </a:lnTo>
                  <a:lnTo>
                    <a:pt x="1050" y="965"/>
                  </a:lnTo>
                  <a:lnTo>
                    <a:pt x="1050" y="897"/>
                  </a:lnTo>
                  <a:lnTo>
                    <a:pt x="1050" y="897"/>
                  </a:lnTo>
                  <a:lnTo>
                    <a:pt x="1050" y="847"/>
                  </a:lnTo>
                  <a:lnTo>
                    <a:pt x="1034" y="804"/>
                  </a:lnTo>
                  <a:lnTo>
                    <a:pt x="1034" y="752"/>
                  </a:lnTo>
                  <a:lnTo>
                    <a:pt x="1034" y="701"/>
                  </a:lnTo>
                  <a:lnTo>
                    <a:pt x="1050" y="641"/>
                  </a:lnTo>
                  <a:lnTo>
                    <a:pt x="1050" y="641"/>
                  </a:lnTo>
                  <a:lnTo>
                    <a:pt x="1065" y="606"/>
                  </a:lnTo>
                  <a:lnTo>
                    <a:pt x="1079" y="472"/>
                  </a:lnTo>
                  <a:lnTo>
                    <a:pt x="1093" y="343"/>
                  </a:lnTo>
                  <a:lnTo>
                    <a:pt x="1164" y="243"/>
                  </a:lnTo>
                  <a:lnTo>
                    <a:pt x="1193" y="157"/>
                  </a:lnTo>
                  <a:lnTo>
                    <a:pt x="1221" y="143"/>
                  </a:lnTo>
                  <a:lnTo>
                    <a:pt x="1236" y="100"/>
                  </a:lnTo>
                  <a:lnTo>
                    <a:pt x="1236" y="43"/>
                  </a:lnTo>
                  <a:lnTo>
                    <a:pt x="1250" y="71"/>
                  </a:lnTo>
                  <a:lnTo>
                    <a:pt x="1267" y="112"/>
                  </a:lnTo>
                  <a:lnTo>
                    <a:pt x="1205" y="60"/>
                  </a:lnTo>
                  <a:lnTo>
                    <a:pt x="1127" y="26"/>
                  </a:lnTo>
                  <a:lnTo>
                    <a:pt x="1050" y="0"/>
                  </a:lnTo>
                  <a:lnTo>
                    <a:pt x="942" y="0"/>
                  </a:lnTo>
                  <a:lnTo>
                    <a:pt x="833" y="9"/>
                  </a:lnTo>
                  <a:lnTo>
                    <a:pt x="833" y="9"/>
                  </a:lnTo>
                  <a:lnTo>
                    <a:pt x="709" y="34"/>
                  </a:lnTo>
                  <a:lnTo>
                    <a:pt x="601" y="69"/>
                  </a:lnTo>
                  <a:lnTo>
                    <a:pt x="493" y="94"/>
                  </a:lnTo>
                  <a:lnTo>
                    <a:pt x="415" y="120"/>
                  </a:lnTo>
                  <a:lnTo>
                    <a:pt x="353" y="146"/>
                  </a:lnTo>
                  <a:lnTo>
                    <a:pt x="307" y="163"/>
                  </a:lnTo>
                  <a:lnTo>
                    <a:pt x="276" y="180"/>
                  </a:lnTo>
                  <a:lnTo>
                    <a:pt x="276" y="180"/>
                  </a:lnTo>
                  <a:close/>
                </a:path>
              </a:pathLst>
            </a:custGeom>
            <a:solidFill>
              <a:srgbClr val="F2AD8C"/>
            </a:solidFill>
            <a:ln w="9525">
              <a:noFill/>
              <a:round/>
              <a:headEnd/>
              <a:tailEnd/>
            </a:ln>
          </p:spPr>
          <p:txBody>
            <a:bodyPr/>
            <a:lstStyle/>
            <a:p>
              <a:endParaRPr lang="fr-FR"/>
            </a:p>
          </p:txBody>
        </p:sp>
        <p:sp>
          <p:nvSpPr>
            <p:cNvPr id="105478" name="Freeform 6"/>
            <p:cNvSpPr>
              <a:spLocks/>
            </p:cNvSpPr>
            <p:nvPr/>
          </p:nvSpPr>
          <p:spPr bwMode="auto">
            <a:xfrm flipH="1">
              <a:off x="1898" y="530"/>
              <a:ext cx="849" cy="1084"/>
            </a:xfrm>
            <a:custGeom>
              <a:avLst/>
              <a:gdLst/>
              <a:ahLst/>
              <a:cxnLst>
                <a:cxn ang="0">
                  <a:pos x="54" y="0"/>
                </a:cxn>
                <a:cxn ang="0">
                  <a:pos x="132" y="6"/>
                </a:cxn>
                <a:cxn ang="0">
                  <a:pos x="198" y="29"/>
                </a:cxn>
                <a:cxn ang="0">
                  <a:pos x="246" y="59"/>
                </a:cxn>
                <a:cxn ang="0">
                  <a:pos x="282" y="101"/>
                </a:cxn>
                <a:cxn ang="0">
                  <a:pos x="311" y="155"/>
                </a:cxn>
                <a:cxn ang="0">
                  <a:pos x="323" y="209"/>
                </a:cxn>
                <a:cxn ang="0">
                  <a:pos x="329" y="269"/>
                </a:cxn>
                <a:cxn ang="0">
                  <a:pos x="329" y="334"/>
                </a:cxn>
                <a:cxn ang="0">
                  <a:pos x="323" y="400"/>
                </a:cxn>
                <a:cxn ang="0">
                  <a:pos x="305" y="466"/>
                </a:cxn>
                <a:cxn ang="0">
                  <a:pos x="293" y="525"/>
                </a:cxn>
                <a:cxn ang="0">
                  <a:pos x="270" y="585"/>
                </a:cxn>
                <a:cxn ang="0">
                  <a:pos x="252" y="633"/>
                </a:cxn>
                <a:cxn ang="0">
                  <a:pos x="234" y="681"/>
                </a:cxn>
                <a:cxn ang="0">
                  <a:pos x="216" y="711"/>
                </a:cxn>
                <a:cxn ang="0">
                  <a:pos x="198" y="735"/>
                </a:cxn>
                <a:cxn ang="0">
                  <a:pos x="198" y="735"/>
                </a:cxn>
                <a:cxn ang="0">
                  <a:pos x="186" y="747"/>
                </a:cxn>
                <a:cxn ang="0">
                  <a:pos x="174" y="758"/>
                </a:cxn>
                <a:cxn ang="0">
                  <a:pos x="150" y="753"/>
                </a:cxn>
                <a:cxn ang="0">
                  <a:pos x="126" y="735"/>
                </a:cxn>
                <a:cxn ang="0">
                  <a:pos x="102" y="693"/>
                </a:cxn>
                <a:cxn ang="0">
                  <a:pos x="78" y="645"/>
                </a:cxn>
                <a:cxn ang="0">
                  <a:pos x="60" y="579"/>
                </a:cxn>
                <a:cxn ang="0">
                  <a:pos x="42" y="508"/>
                </a:cxn>
                <a:cxn ang="0">
                  <a:pos x="24" y="436"/>
                </a:cxn>
                <a:cxn ang="0">
                  <a:pos x="0" y="280"/>
                </a:cxn>
                <a:cxn ang="0">
                  <a:pos x="0" y="209"/>
                </a:cxn>
                <a:cxn ang="0">
                  <a:pos x="0" y="143"/>
                </a:cxn>
                <a:cxn ang="0">
                  <a:pos x="0" y="83"/>
                </a:cxn>
                <a:cxn ang="0">
                  <a:pos x="12" y="35"/>
                </a:cxn>
                <a:cxn ang="0">
                  <a:pos x="30" y="12"/>
                </a:cxn>
                <a:cxn ang="0">
                  <a:pos x="54" y="0"/>
                </a:cxn>
              </a:cxnLst>
              <a:rect l="0" t="0" r="r" b="b"/>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05479" name="Freeform 7"/>
            <p:cNvSpPr>
              <a:spLocks/>
            </p:cNvSpPr>
            <p:nvPr/>
          </p:nvSpPr>
          <p:spPr bwMode="auto">
            <a:xfrm flipH="1">
              <a:off x="1945" y="555"/>
              <a:ext cx="770" cy="1000"/>
            </a:xfrm>
            <a:custGeom>
              <a:avLst/>
              <a:gdLst/>
              <a:ahLst/>
              <a:cxnLst>
                <a:cxn ang="0">
                  <a:pos x="54" y="0"/>
                </a:cxn>
                <a:cxn ang="0">
                  <a:pos x="126" y="6"/>
                </a:cxn>
                <a:cxn ang="0">
                  <a:pos x="180" y="23"/>
                </a:cxn>
                <a:cxn ang="0">
                  <a:pos x="228" y="53"/>
                </a:cxn>
                <a:cxn ang="0">
                  <a:pos x="258" y="95"/>
                </a:cxn>
                <a:cxn ang="0">
                  <a:pos x="281" y="143"/>
                </a:cxn>
                <a:cxn ang="0">
                  <a:pos x="293" y="191"/>
                </a:cxn>
                <a:cxn ang="0">
                  <a:pos x="299" y="245"/>
                </a:cxn>
                <a:cxn ang="0">
                  <a:pos x="299" y="304"/>
                </a:cxn>
                <a:cxn ang="0">
                  <a:pos x="281" y="424"/>
                </a:cxn>
                <a:cxn ang="0">
                  <a:pos x="252" y="531"/>
                </a:cxn>
                <a:cxn ang="0">
                  <a:pos x="234" y="579"/>
                </a:cxn>
                <a:cxn ang="0">
                  <a:pos x="216" y="621"/>
                </a:cxn>
                <a:cxn ang="0">
                  <a:pos x="198" y="651"/>
                </a:cxn>
                <a:cxn ang="0">
                  <a:pos x="186" y="675"/>
                </a:cxn>
                <a:cxn ang="0">
                  <a:pos x="186" y="675"/>
                </a:cxn>
                <a:cxn ang="0">
                  <a:pos x="174" y="687"/>
                </a:cxn>
                <a:cxn ang="0">
                  <a:pos x="162" y="699"/>
                </a:cxn>
                <a:cxn ang="0">
                  <a:pos x="138" y="699"/>
                </a:cxn>
                <a:cxn ang="0">
                  <a:pos x="114" y="675"/>
                </a:cxn>
                <a:cxn ang="0">
                  <a:pos x="96" y="639"/>
                </a:cxn>
                <a:cxn ang="0">
                  <a:pos x="72" y="591"/>
                </a:cxn>
                <a:cxn ang="0">
                  <a:pos x="54" y="537"/>
                </a:cxn>
                <a:cxn ang="0">
                  <a:pos x="36" y="472"/>
                </a:cxn>
                <a:cxn ang="0">
                  <a:pos x="24" y="400"/>
                </a:cxn>
                <a:cxn ang="0">
                  <a:pos x="0" y="256"/>
                </a:cxn>
                <a:cxn ang="0">
                  <a:pos x="0" y="191"/>
                </a:cxn>
                <a:cxn ang="0">
                  <a:pos x="0" y="131"/>
                </a:cxn>
                <a:cxn ang="0">
                  <a:pos x="0" y="77"/>
                </a:cxn>
                <a:cxn ang="0">
                  <a:pos x="12" y="35"/>
                </a:cxn>
                <a:cxn ang="0">
                  <a:pos x="30" y="6"/>
                </a:cxn>
                <a:cxn ang="0">
                  <a:pos x="54" y="0"/>
                </a:cxn>
              </a:cxnLst>
              <a:rect l="0" t="0" r="r" b="b"/>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05480" name="Freeform 8"/>
            <p:cNvSpPr>
              <a:spLocks/>
            </p:cNvSpPr>
            <p:nvPr/>
          </p:nvSpPr>
          <p:spPr bwMode="auto">
            <a:xfrm flipH="1">
              <a:off x="1976" y="588"/>
              <a:ext cx="710" cy="907"/>
            </a:xfrm>
            <a:custGeom>
              <a:avLst/>
              <a:gdLst/>
              <a:ahLst/>
              <a:cxnLst>
                <a:cxn ang="0">
                  <a:pos x="60" y="0"/>
                </a:cxn>
                <a:cxn ang="0">
                  <a:pos x="120" y="6"/>
                </a:cxn>
                <a:cxn ang="0">
                  <a:pos x="168" y="24"/>
                </a:cxn>
                <a:cxn ang="0">
                  <a:pos x="210" y="48"/>
                </a:cxn>
                <a:cxn ang="0">
                  <a:pos x="240" y="84"/>
                </a:cxn>
                <a:cxn ang="0">
                  <a:pos x="258" y="120"/>
                </a:cxn>
                <a:cxn ang="0">
                  <a:pos x="269" y="168"/>
                </a:cxn>
                <a:cxn ang="0">
                  <a:pos x="275" y="216"/>
                </a:cxn>
                <a:cxn ang="0">
                  <a:pos x="275" y="269"/>
                </a:cxn>
                <a:cxn ang="0">
                  <a:pos x="264" y="377"/>
                </a:cxn>
                <a:cxn ang="0">
                  <a:pos x="240" y="473"/>
                </a:cxn>
                <a:cxn ang="0">
                  <a:pos x="222" y="520"/>
                </a:cxn>
                <a:cxn ang="0">
                  <a:pos x="204" y="556"/>
                </a:cxn>
                <a:cxn ang="0">
                  <a:pos x="192" y="586"/>
                </a:cxn>
                <a:cxn ang="0">
                  <a:pos x="180" y="610"/>
                </a:cxn>
                <a:cxn ang="0">
                  <a:pos x="180" y="610"/>
                </a:cxn>
                <a:cxn ang="0">
                  <a:pos x="156" y="628"/>
                </a:cxn>
                <a:cxn ang="0">
                  <a:pos x="138" y="634"/>
                </a:cxn>
                <a:cxn ang="0">
                  <a:pos x="114" y="616"/>
                </a:cxn>
                <a:cxn ang="0">
                  <a:pos x="90" y="586"/>
                </a:cxn>
                <a:cxn ang="0">
                  <a:pos x="72" y="544"/>
                </a:cxn>
                <a:cxn ang="0">
                  <a:pos x="54" y="490"/>
                </a:cxn>
                <a:cxn ang="0">
                  <a:pos x="36" y="431"/>
                </a:cxn>
                <a:cxn ang="0">
                  <a:pos x="24" y="365"/>
                </a:cxn>
                <a:cxn ang="0">
                  <a:pos x="6" y="233"/>
                </a:cxn>
                <a:cxn ang="0">
                  <a:pos x="0" y="174"/>
                </a:cxn>
                <a:cxn ang="0">
                  <a:pos x="0" y="114"/>
                </a:cxn>
                <a:cxn ang="0">
                  <a:pos x="6" y="66"/>
                </a:cxn>
                <a:cxn ang="0">
                  <a:pos x="18" y="30"/>
                </a:cxn>
                <a:cxn ang="0">
                  <a:pos x="36" y="6"/>
                </a:cxn>
                <a:cxn ang="0">
                  <a:pos x="60" y="0"/>
                </a:cxn>
              </a:cxnLst>
              <a:rect l="0" t="0" r="r" b="b"/>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05481" name="Freeform 9"/>
            <p:cNvSpPr>
              <a:spLocks/>
            </p:cNvSpPr>
            <p:nvPr/>
          </p:nvSpPr>
          <p:spPr bwMode="auto">
            <a:xfrm flipH="1">
              <a:off x="2004" y="605"/>
              <a:ext cx="635" cy="830"/>
            </a:xfrm>
            <a:custGeom>
              <a:avLst/>
              <a:gdLst/>
              <a:ahLst/>
              <a:cxnLst>
                <a:cxn ang="0">
                  <a:pos x="60" y="0"/>
                </a:cxn>
                <a:cxn ang="0">
                  <a:pos x="108" y="6"/>
                </a:cxn>
                <a:cxn ang="0">
                  <a:pos x="156" y="24"/>
                </a:cxn>
                <a:cxn ang="0">
                  <a:pos x="186" y="48"/>
                </a:cxn>
                <a:cxn ang="0">
                  <a:pos x="210" y="78"/>
                </a:cxn>
                <a:cxn ang="0">
                  <a:pos x="228" y="114"/>
                </a:cxn>
                <a:cxn ang="0">
                  <a:pos x="240" y="156"/>
                </a:cxn>
                <a:cxn ang="0">
                  <a:pos x="246" y="245"/>
                </a:cxn>
                <a:cxn ang="0">
                  <a:pos x="234" y="341"/>
                </a:cxn>
                <a:cxn ang="0">
                  <a:pos x="216" y="431"/>
                </a:cxn>
                <a:cxn ang="0">
                  <a:pos x="204" y="472"/>
                </a:cxn>
                <a:cxn ang="0">
                  <a:pos x="186" y="508"/>
                </a:cxn>
                <a:cxn ang="0">
                  <a:pos x="174" y="532"/>
                </a:cxn>
                <a:cxn ang="0">
                  <a:pos x="162" y="556"/>
                </a:cxn>
                <a:cxn ang="0">
                  <a:pos x="162" y="556"/>
                </a:cxn>
                <a:cxn ang="0">
                  <a:pos x="144" y="574"/>
                </a:cxn>
                <a:cxn ang="0">
                  <a:pos x="126" y="580"/>
                </a:cxn>
                <a:cxn ang="0">
                  <a:pos x="102" y="562"/>
                </a:cxn>
                <a:cxn ang="0">
                  <a:pos x="84" y="538"/>
                </a:cxn>
                <a:cxn ang="0">
                  <a:pos x="66" y="496"/>
                </a:cxn>
                <a:cxn ang="0">
                  <a:pos x="48" y="449"/>
                </a:cxn>
                <a:cxn ang="0">
                  <a:pos x="30" y="395"/>
                </a:cxn>
                <a:cxn ang="0">
                  <a:pos x="18" y="335"/>
                </a:cxn>
                <a:cxn ang="0">
                  <a:pos x="0" y="216"/>
                </a:cxn>
                <a:cxn ang="0">
                  <a:pos x="0" y="162"/>
                </a:cxn>
                <a:cxn ang="0">
                  <a:pos x="0" y="108"/>
                </a:cxn>
                <a:cxn ang="0">
                  <a:pos x="6" y="66"/>
                </a:cxn>
                <a:cxn ang="0">
                  <a:pos x="18" y="30"/>
                </a:cxn>
                <a:cxn ang="0">
                  <a:pos x="36" y="6"/>
                </a:cxn>
                <a:cxn ang="0">
                  <a:pos x="60" y="0"/>
                </a:cxn>
              </a:cxnLst>
              <a:rect l="0" t="0" r="r" b="b"/>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05482" name="Freeform 10"/>
            <p:cNvSpPr>
              <a:spLocks/>
            </p:cNvSpPr>
            <p:nvPr/>
          </p:nvSpPr>
          <p:spPr bwMode="auto">
            <a:xfrm flipH="1">
              <a:off x="1920" y="1344"/>
              <a:ext cx="511"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6586B"/>
            </a:solidFill>
            <a:ln w="9525">
              <a:noFill/>
              <a:round/>
              <a:headEnd/>
              <a:tailEnd/>
            </a:ln>
          </p:spPr>
          <p:txBody>
            <a:bodyPr/>
            <a:lstStyle/>
            <a:p>
              <a:endParaRPr lang="fr-FR"/>
            </a:p>
          </p:txBody>
        </p:sp>
        <p:sp>
          <p:nvSpPr>
            <p:cNvPr id="105483" name="Freeform 11"/>
            <p:cNvSpPr>
              <a:spLocks/>
            </p:cNvSpPr>
            <p:nvPr/>
          </p:nvSpPr>
          <p:spPr bwMode="auto">
            <a:xfrm flipH="1">
              <a:off x="1959" y="2084"/>
              <a:ext cx="540" cy="1522"/>
            </a:xfrm>
            <a:custGeom>
              <a:avLst/>
              <a:gdLst/>
              <a:ahLst/>
              <a:cxnLst>
                <a:cxn ang="0">
                  <a:pos x="162" y="102"/>
                </a:cxn>
                <a:cxn ang="0">
                  <a:pos x="192" y="197"/>
                </a:cxn>
                <a:cxn ang="0">
                  <a:pos x="197" y="215"/>
                </a:cxn>
                <a:cxn ang="0">
                  <a:pos x="209" y="299"/>
                </a:cxn>
                <a:cxn ang="0">
                  <a:pos x="192" y="412"/>
                </a:cxn>
                <a:cxn ang="0">
                  <a:pos x="180" y="430"/>
                </a:cxn>
                <a:cxn ang="0">
                  <a:pos x="150" y="532"/>
                </a:cxn>
                <a:cxn ang="0">
                  <a:pos x="132" y="592"/>
                </a:cxn>
                <a:cxn ang="0">
                  <a:pos x="126" y="622"/>
                </a:cxn>
                <a:cxn ang="0">
                  <a:pos x="120" y="675"/>
                </a:cxn>
                <a:cxn ang="0">
                  <a:pos x="114" y="717"/>
                </a:cxn>
                <a:cxn ang="0">
                  <a:pos x="120" y="771"/>
                </a:cxn>
                <a:cxn ang="0">
                  <a:pos x="132" y="825"/>
                </a:cxn>
                <a:cxn ang="0">
                  <a:pos x="132" y="849"/>
                </a:cxn>
                <a:cxn ang="0">
                  <a:pos x="108" y="885"/>
                </a:cxn>
                <a:cxn ang="0">
                  <a:pos x="90" y="896"/>
                </a:cxn>
                <a:cxn ang="0">
                  <a:pos x="72" y="908"/>
                </a:cxn>
                <a:cxn ang="0">
                  <a:pos x="60" y="932"/>
                </a:cxn>
                <a:cxn ang="0">
                  <a:pos x="60" y="950"/>
                </a:cxn>
                <a:cxn ang="0">
                  <a:pos x="36" y="1028"/>
                </a:cxn>
                <a:cxn ang="0">
                  <a:pos x="12" y="1058"/>
                </a:cxn>
                <a:cxn ang="0">
                  <a:pos x="0" y="1058"/>
                </a:cxn>
                <a:cxn ang="0">
                  <a:pos x="0" y="1034"/>
                </a:cxn>
                <a:cxn ang="0">
                  <a:pos x="12" y="902"/>
                </a:cxn>
                <a:cxn ang="0">
                  <a:pos x="18" y="825"/>
                </a:cxn>
                <a:cxn ang="0">
                  <a:pos x="18" y="807"/>
                </a:cxn>
                <a:cxn ang="0">
                  <a:pos x="24" y="717"/>
                </a:cxn>
                <a:cxn ang="0">
                  <a:pos x="30" y="598"/>
                </a:cxn>
                <a:cxn ang="0">
                  <a:pos x="30" y="562"/>
                </a:cxn>
                <a:cxn ang="0">
                  <a:pos x="36" y="466"/>
                </a:cxn>
                <a:cxn ang="0">
                  <a:pos x="36" y="353"/>
                </a:cxn>
                <a:cxn ang="0">
                  <a:pos x="30" y="251"/>
                </a:cxn>
                <a:cxn ang="0">
                  <a:pos x="30" y="215"/>
                </a:cxn>
                <a:cxn ang="0">
                  <a:pos x="36" y="126"/>
                </a:cxn>
                <a:cxn ang="0">
                  <a:pos x="54" y="72"/>
                </a:cxn>
                <a:cxn ang="0">
                  <a:pos x="60" y="60"/>
                </a:cxn>
                <a:cxn ang="0">
                  <a:pos x="84" y="18"/>
                </a:cxn>
                <a:cxn ang="0">
                  <a:pos x="120" y="0"/>
                </a:cxn>
                <a:cxn ang="0">
                  <a:pos x="144" y="18"/>
                </a:cxn>
              </a:cxnLst>
              <a:rect l="0" t="0" r="r" b="b"/>
              <a:pathLst>
                <a:path w="209" h="1064">
                  <a:moveTo>
                    <a:pt x="150" y="54"/>
                  </a:moveTo>
                  <a:lnTo>
                    <a:pt x="162" y="102"/>
                  </a:lnTo>
                  <a:lnTo>
                    <a:pt x="168" y="138"/>
                  </a:lnTo>
                  <a:lnTo>
                    <a:pt x="192" y="197"/>
                  </a:lnTo>
                  <a:lnTo>
                    <a:pt x="192" y="197"/>
                  </a:lnTo>
                  <a:lnTo>
                    <a:pt x="197" y="215"/>
                  </a:lnTo>
                  <a:lnTo>
                    <a:pt x="203" y="239"/>
                  </a:lnTo>
                  <a:lnTo>
                    <a:pt x="209" y="299"/>
                  </a:lnTo>
                  <a:lnTo>
                    <a:pt x="209" y="359"/>
                  </a:lnTo>
                  <a:lnTo>
                    <a:pt x="192" y="412"/>
                  </a:lnTo>
                  <a:lnTo>
                    <a:pt x="192" y="412"/>
                  </a:lnTo>
                  <a:lnTo>
                    <a:pt x="180" y="430"/>
                  </a:lnTo>
                  <a:lnTo>
                    <a:pt x="174" y="460"/>
                  </a:lnTo>
                  <a:lnTo>
                    <a:pt x="150" y="532"/>
                  </a:lnTo>
                  <a:lnTo>
                    <a:pt x="138" y="562"/>
                  </a:lnTo>
                  <a:lnTo>
                    <a:pt x="132" y="592"/>
                  </a:lnTo>
                  <a:lnTo>
                    <a:pt x="126" y="610"/>
                  </a:lnTo>
                  <a:lnTo>
                    <a:pt x="126" y="622"/>
                  </a:lnTo>
                  <a:lnTo>
                    <a:pt x="126" y="622"/>
                  </a:lnTo>
                  <a:lnTo>
                    <a:pt x="120" y="675"/>
                  </a:lnTo>
                  <a:lnTo>
                    <a:pt x="114" y="717"/>
                  </a:lnTo>
                  <a:lnTo>
                    <a:pt x="114" y="717"/>
                  </a:lnTo>
                  <a:lnTo>
                    <a:pt x="114" y="741"/>
                  </a:lnTo>
                  <a:lnTo>
                    <a:pt x="120" y="771"/>
                  </a:lnTo>
                  <a:lnTo>
                    <a:pt x="126" y="801"/>
                  </a:lnTo>
                  <a:lnTo>
                    <a:pt x="132" y="825"/>
                  </a:lnTo>
                  <a:lnTo>
                    <a:pt x="132" y="825"/>
                  </a:lnTo>
                  <a:lnTo>
                    <a:pt x="132" y="849"/>
                  </a:lnTo>
                  <a:lnTo>
                    <a:pt x="120" y="873"/>
                  </a:lnTo>
                  <a:lnTo>
                    <a:pt x="108" y="885"/>
                  </a:lnTo>
                  <a:lnTo>
                    <a:pt x="90" y="896"/>
                  </a:lnTo>
                  <a:lnTo>
                    <a:pt x="90" y="896"/>
                  </a:lnTo>
                  <a:lnTo>
                    <a:pt x="78" y="902"/>
                  </a:lnTo>
                  <a:lnTo>
                    <a:pt x="72" y="908"/>
                  </a:lnTo>
                  <a:lnTo>
                    <a:pt x="66" y="920"/>
                  </a:lnTo>
                  <a:lnTo>
                    <a:pt x="60" y="932"/>
                  </a:lnTo>
                  <a:lnTo>
                    <a:pt x="60" y="950"/>
                  </a:lnTo>
                  <a:lnTo>
                    <a:pt x="60" y="950"/>
                  </a:lnTo>
                  <a:lnTo>
                    <a:pt x="42" y="1004"/>
                  </a:lnTo>
                  <a:lnTo>
                    <a:pt x="36" y="1028"/>
                  </a:lnTo>
                  <a:lnTo>
                    <a:pt x="24" y="1046"/>
                  </a:lnTo>
                  <a:lnTo>
                    <a:pt x="12" y="1058"/>
                  </a:lnTo>
                  <a:lnTo>
                    <a:pt x="6" y="1064"/>
                  </a:lnTo>
                  <a:lnTo>
                    <a:pt x="0" y="1058"/>
                  </a:lnTo>
                  <a:lnTo>
                    <a:pt x="0" y="1034"/>
                  </a:lnTo>
                  <a:lnTo>
                    <a:pt x="0" y="1034"/>
                  </a:lnTo>
                  <a:lnTo>
                    <a:pt x="6" y="962"/>
                  </a:lnTo>
                  <a:lnTo>
                    <a:pt x="12" y="902"/>
                  </a:lnTo>
                  <a:lnTo>
                    <a:pt x="12" y="843"/>
                  </a:lnTo>
                  <a:lnTo>
                    <a:pt x="18" y="825"/>
                  </a:lnTo>
                  <a:lnTo>
                    <a:pt x="18" y="807"/>
                  </a:lnTo>
                  <a:lnTo>
                    <a:pt x="18" y="807"/>
                  </a:lnTo>
                  <a:lnTo>
                    <a:pt x="24" y="771"/>
                  </a:lnTo>
                  <a:lnTo>
                    <a:pt x="24" y="717"/>
                  </a:lnTo>
                  <a:lnTo>
                    <a:pt x="30" y="657"/>
                  </a:lnTo>
                  <a:lnTo>
                    <a:pt x="30" y="598"/>
                  </a:lnTo>
                  <a:lnTo>
                    <a:pt x="30" y="598"/>
                  </a:lnTo>
                  <a:lnTo>
                    <a:pt x="30" y="562"/>
                  </a:lnTo>
                  <a:lnTo>
                    <a:pt x="36" y="520"/>
                  </a:lnTo>
                  <a:lnTo>
                    <a:pt x="36" y="466"/>
                  </a:lnTo>
                  <a:lnTo>
                    <a:pt x="36" y="406"/>
                  </a:lnTo>
                  <a:lnTo>
                    <a:pt x="36" y="353"/>
                  </a:lnTo>
                  <a:lnTo>
                    <a:pt x="36" y="299"/>
                  </a:lnTo>
                  <a:lnTo>
                    <a:pt x="30" y="251"/>
                  </a:lnTo>
                  <a:lnTo>
                    <a:pt x="30" y="215"/>
                  </a:lnTo>
                  <a:lnTo>
                    <a:pt x="30" y="215"/>
                  </a:lnTo>
                  <a:lnTo>
                    <a:pt x="30" y="167"/>
                  </a:lnTo>
                  <a:lnTo>
                    <a:pt x="36" y="126"/>
                  </a:lnTo>
                  <a:lnTo>
                    <a:pt x="42" y="96"/>
                  </a:lnTo>
                  <a:lnTo>
                    <a:pt x="54" y="72"/>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05484" name="Freeform 12"/>
            <p:cNvSpPr>
              <a:spLocks/>
            </p:cNvSpPr>
            <p:nvPr/>
          </p:nvSpPr>
          <p:spPr bwMode="auto">
            <a:xfrm flipH="1">
              <a:off x="1976" y="2119"/>
              <a:ext cx="493" cy="1410"/>
            </a:xfrm>
            <a:custGeom>
              <a:avLst/>
              <a:gdLst/>
              <a:ahLst/>
              <a:cxnLst>
                <a:cxn ang="0">
                  <a:pos x="162" y="400"/>
                </a:cxn>
                <a:cxn ang="0">
                  <a:pos x="138" y="484"/>
                </a:cxn>
                <a:cxn ang="0">
                  <a:pos x="120" y="544"/>
                </a:cxn>
                <a:cxn ang="0">
                  <a:pos x="114" y="556"/>
                </a:cxn>
                <a:cxn ang="0">
                  <a:pos x="108" y="610"/>
                </a:cxn>
                <a:cxn ang="0">
                  <a:pos x="102" y="657"/>
                </a:cxn>
                <a:cxn ang="0">
                  <a:pos x="102" y="711"/>
                </a:cxn>
                <a:cxn ang="0">
                  <a:pos x="108" y="765"/>
                </a:cxn>
                <a:cxn ang="0">
                  <a:pos x="108" y="789"/>
                </a:cxn>
                <a:cxn ang="0">
                  <a:pos x="84" y="831"/>
                </a:cxn>
                <a:cxn ang="0">
                  <a:pos x="72" y="843"/>
                </a:cxn>
                <a:cxn ang="0">
                  <a:pos x="54" y="855"/>
                </a:cxn>
                <a:cxn ang="0">
                  <a:pos x="48" y="884"/>
                </a:cxn>
                <a:cxn ang="0">
                  <a:pos x="48" y="902"/>
                </a:cxn>
                <a:cxn ang="0">
                  <a:pos x="24" y="962"/>
                </a:cxn>
                <a:cxn ang="0">
                  <a:pos x="12" y="986"/>
                </a:cxn>
                <a:cxn ang="0">
                  <a:pos x="0" y="980"/>
                </a:cxn>
                <a:cxn ang="0">
                  <a:pos x="0" y="956"/>
                </a:cxn>
                <a:cxn ang="0">
                  <a:pos x="12" y="837"/>
                </a:cxn>
                <a:cxn ang="0">
                  <a:pos x="18" y="753"/>
                </a:cxn>
                <a:cxn ang="0">
                  <a:pos x="24" y="717"/>
                </a:cxn>
                <a:cxn ang="0">
                  <a:pos x="30" y="604"/>
                </a:cxn>
                <a:cxn ang="0">
                  <a:pos x="36" y="544"/>
                </a:cxn>
                <a:cxn ang="0">
                  <a:pos x="36" y="472"/>
                </a:cxn>
                <a:cxn ang="0">
                  <a:pos x="36" y="371"/>
                </a:cxn>
                <a:cxn ang="0">
                  <a:pos x="30" y="227"/>
                </a:cxn>
                <a:cxn ang="0">
                  <a:pos x="30" y="191"/>
                </a:cxn>
                <a:cxn ang="0">
                  <a:pos x="30" y="108"/>
                </a:cxn>
                <a:cxn ang="0">
                  <a:pos x="48" y="60"/>
                </a:cxn>
                <a:cxn ang="0">
                  <a:pos x="66" y="30"/>
                </a:cxn>
                <a:cxn ang="0">
                  <a:pos x="90" y="6"/>
                </a:cxn>
                <a:cxn ang="0">
                  <a:pos x="114" y="6"/>
                </a:cxn>
                <a:cxn ang="0">
                  <a:pos x="132" y="54"/>
                </a:cxn>
                <a:cxn ang="0">
                  <a:pos x="138" y="96"/>
                </a:cxn>
                <a:cxn ang="0">
                  <a:pos x="168" y="179"/>
                </a:cxn>
                <a:cxn ang="0">
                  <a:pos x="174" y="197"/>
                </a:cxn>
                <a:cxn ang="0">
                  <a:pos x="191" y="269"/>
                </a:cxn>
                <a:cxn ang="0">
                  <a:pos x="174" y="382"/>
                </a:cxn>
              </a:cxnLst>
              <a:rect l="0" t="0" r="r" b="b"/>
              <a:pathLst>
                <a:path w="191" h="986">
                  <a:moveTo>
                    <a:pt x="174" y="382"/>
                  </a:moveTo>
                  <a:lnTo>
                    <a:pt x="162" y="400"/>
                  </a:lnTo>
                  <a:lnTo>
                    <a:pt x="156" y="430"/>
                  </a:lnTo>
                  <a:lnTo>
                    <a:pt x="138" y="484"/>
                  </a:lnTo>
                  <a:lnTo>
                    <a:pt x="120" y="532"/>
                  </a:lnTo>
                  <a:lnTo>
                    <a:pt x="120" y="544"/>
                  </a:lnTo>
                  <a:lnTo>
                    <a:pt x="114" y="556"/>
                  </a:lnTo>
                  <a:lnTo>
                    <a:pt x="114" y="556"/>
                  </a:lnTo>
                  <a:lnTo>
                    <a:pt x="108" y="586"/>
                  </a:lnTo>
                  <a:lnTo>
                    <a:pt x="108" y="610"/>
                  </a:lnTo>
                  <a:lnTo>
                    <a:pt x="102" y="657"/>
                  </a:lnTo>
                  <a:lnTo>
                    <a:pt x="102" y="657"/>
                  </a:lnTo>
                  <a:lnTo>
                    <a:pt x="96" y="681"/>
                  </a:lnTo>
                  <a:lnTo>
                    <a:pt x="102" y="711"/>
                  </a:lnTo>
                  <a:lnTo>
                    <a:pt x="108" y="741"/>
                  </a:lnTo>
                  <a:lnTo>
                    <a:pt x="108" y="765"/>
                  </a:lnTo>
                  <a:lnTo>
                    <a:pt x="108" y="765"/>
                  </a:lnTo>
                  <a:lnTo>
                    <a:pt x="108" y="789"/>
                  </a:lnTo>
                  <a:lnTo>
                    <a:pt x="96" y="813"/>
                  </a:lnTo>
                  <a:lnTo>
                    <a:pt x="84" y="831"/>
                  </a:lnTo>
                  <a:lnTo>
                    <a:pt x="72" y="843"/>
                  </a:lnTo>
                  <a:lnTo>
                    <a:pt x="72" y="843"/>
                  </a:lnTo>
                  <a:lnTo>
                    <a:pt x="60" y="849"/>
                  </a:lnTo>
                  <a:lnTo>
                    <a:pt x="54" y="855"/>
                  </a:lnTo>
                  <a:lnTo>
                    <a:pt x="54" y="872"/>
                  </a:lnTo>
                  <a:lnTo>
                    <a:pt x="48" y="884"/>
                  </a:lnTo>
                  <a:lnTo>
                    <a:pt x="48" y="902"/>
                  </a:lnTo>
                  <a:lnTo>
                    <a:pt x="48" y="902"/>
                  </a:lnTo>
                  <a:lnTo>
                    <a:pt x="36" y="944"/>
                  </a:lnTo>
                  <a:lnTo>
                    <a:pt x="24" y="962"/>
                  </a:lnTo>
                  <a:lnTo>
                    <a:pt x="18" y="980"/>
                  </a:lnTo>
                  <a:lnTo>
                    <a:pt x="12" y="986"/>
                  </a:lnTo>
                  <a:lnTo>
                    <a:pt x="6" y="986"/>
                  </a:lnTo>
                  <a:lnTo>
                    <a:pt x="0" y="980"/>
                  </a:lnTo>
                  <a:lnTo>
                    <a:pt x="0" y="956"/>
                  </a:lnTo>
                  <a:lnTo>
                    <a:pt x="0" y="956"/>
                  </a:lnTo>
                  <a:lnTo>
                    <a:pt x="6" y="896"/>
                  </a:lnTo>
                  <a:lnTo>
                    <a:pt x="12" y="837"/>
                  </a:lnTo>
                  <a:lnTo>
                    <a:pt x="12" y="789"/>
                  </a:lnTo>
                  <a:lnTo>
                    <a:pt x="18" y="753"/>
                  </a:lnTo>
                  <a:lnTo>
                    <a:pt x="18" y="753"/>
                  </a:lnTo>
                  <a:lnTo>
                    <a:pt x="24" y="717"/>
                  </a:lnTo>
                  <a:lnTo>
                    <a:pt x="30" y="663"/>
                  </a:lnTo>
                  <a:lnTo>
                    <a:pt x="30" y="604"/>
                  </a:lnTo>
                  <a:lnTo>
                    <a:pt x="36" y="544"/>
                  </a:lnTo>
                  <a:lnTo>
                    <a:pt x="36" y="544"/>
                  </a:lnTo>
                  <a:lnTo>
                    <a:pt x="36" y="514"/>
                  </a:lnTo>
                  <a:lnTo>
                    <a:pt x="36" y="472"/>
                  </a:lnTo>
                  <a:lnTo>
                    <a:pt x="36" y="424"/>
                  </a:lnTo>
                  <a:lnTo>
                    <a:pt x="36" y="371"/>
                  </a:lnTo>
                  <a:lnTo>
                    <a:pt x="36" y="269"/>
                  </a:lnTo>
                  <a:lnTo>
                    <a:pt x="30" y="227"/>
                  </a:lnTo>
                  <a:lnTo>
                    <a:pt x="30" y="191"/>
                  </a:lnTo>
                  <a:lnTo>
                    <a:pt x="30" y="191"/>
                  </a:lnTo>
                  <a:lnTo>
                    <a:pt x="30" y="143"/>
                  </a:lnTo>
                  <a:lnTo>
                    <a:pt x="30" y="108"/>
                  </a:lnTo>
                  <a:lnTo>
                    <a:pt x="42" y="84"/>
                  </a:lnTo>
                  <a:lnTo>
                    <a:pt x="48" y="60"/>
                  </a:lnTo>
                  <a:lnTo>
                    <a:pt x="48" y="60"/>
                  </a:lnTo>
                  <a:lnTo>
                    <a:pt x="66" y="30"/>
                  </a:lnTo>
                  <a:lnTo>
                    <a:pt x="78" y="18"/>
                  </a:lnTo>
                  <a:lnTo>
                    <a:pt x="90" y="6"/>
                  </a:lnTo>
                  <a:lnTo>
                    <a:pt x="102" y="0"/>
                  </a:lnTo>
                  <a:lnTo>
                    <a:pt x="114" y="6"/>
                  </a:lnTo>
                  <a:lnTo>
                    <a:pt x="126" y="24"/>
                  </a:lnTo>
                  <a:lnTo>
                    <a:pt x="132" y="54"/>
                  </a:lnTo>
                  <a:lnTo>
                    <a:pt x="132" y="54"/>
                  </a:lnTo>
                  <a:lnTo>
                    <a:pt x="138" y="96"/>
                  </a:lnTo>
                  <a:lnTo>
                    <a:pt x="150" y="126"/>
                  </a:lnTo>
                  <a:lnTo>
                    <a:pt x="168" y="179"/>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05485" name="Freeform 13"/>
            <p:cNvSpPr>
              <a:spLocks/>
            </p:cNvSpPr>
            <p:nvPr/>
          </p:nvSpPr>
          <p:spPr bwMode="auto">
            <a:xfrm flipH="1">
              <a:off x="2004" y="2162"/>
              <a:ext cx="433" cy="1298"/>
            </a:xfrm>
            <a:custGeom>
              <a:avLst/>
              <a:gdLst/>
              <a:ahLst/>
              <a:cxnLst>
                <a:cxn ang="0">
                  <a:pos x="138" y="376"/>
                </a:cxn>
                <a:cxn ang="0">
                  <a:pos x="114" y="466"/>
                </a:cxn>
                <a:cxn ang="0">
                  <a:pos x="108" y="490"/>
                </a:cxn>
                <a:cxn ang="0">
                  <a:pos x="84" y="586"/>
                </a:cxn>
                <a:cxn ang="0">
                  <a:pos x="84" y="609"/>
                </a:cxn>
                <a:cxn ang="0">
                  <a:pos x="84" y="675"/>
                </a:cxn>
                <a:cxn ang="0">
                  <a:pos x="84" y="699"/>
                </a:cxn>
                <a:cxn ang="0">
                  <a:pos x="72" y="747"/>
                </a:cxn>
                <a:cxn ang="0">
                  <a:pos x="54" y="777"/>
                </a:cxn>
                <a:cxn ang="0">
                  <a:pos x="48" y="789"/>
                </a:cxn>
                <a:cxn ang="0">
                  <a:pos x="36" y="813"/>
                </a:cxn>
                <a:cxn ang="0">
                  <a:pos x="36" y="842"/>
                </a:cxn>
                <a:cxn ang="0">
                  <a:pos x="24" y="878"/>
                </a:cxn>
                <a:cxn ang="0">
                  <a:pos x="6" y="908"/>
                </a:cxn>
                <a:cxn ang="0">
                  <a:pos x="0" y="896"/>
                </a:cxn>
                <a:cxn ang="0">
                  <a:pos x="0" y="878"/>
                </a:cxn>
                <a:cxn ang="0">
                  <a:pos x="6" y="771"/>
                </a:cxn>
                <a:cxn ang="0">
                  <a:pos x="18" y="693"/>
                </a:cxn>
                <a:cxn ang="0">
                  <a:pos x="18" y="681"/>
                </a:cxn>
                <a:cxn ang="0">
                  <a:pos x="30" y="609"/>
                </a:cxn>
                <a:cxn ang="0">
                  <a:pos x="36" y="484"/>
                </a:cxn>
                <a:cxn ang="0">
                  <a:pos x="36" y="454"/>
                </a:cxn>
                <a:cxn ang="0">
                  <a:pos x="36" y="329"/>
                </a:cxn>
                <a:cxn ang="0">
                  <a:pos x="30" y="197"/>
                </a:cxn>
                <a:cxn ang="0">
                  <a:pos x="30" y="167"/>
                </a:cxn>
                <a:cxn ang="0">
                  <a:pos x="24" y="119"/>
                </a:cxn>
                <a:cxn ang="0">
                  <a:pos x="36" y="60"/>
                </a:cxn>
                <a:cxn ang="0">
                  <a:pos x="42" y="42"/>
                </a:cxn>
                <a:cxn ang="0">
                  <a:pos x="78" y="0"/>
                </a:cxn>
                <a:cxn ang="0">
                  <a:pos x="102" y="0"/>
                </a:cxn>
                <a:cxn ang="0">
                  <a:pos x="114" y="42"/>
                </a:cxn>
                <a:cxn ang="0">
                  <a:pos x="120" y="84"/>
                </a:cxn>
                <a:cxn ang="0">
                  <a:pos x="138" y="125"/>
                </a:cxn>
                <a:cxn ang="0">
                  <a:pos x="144" y="149"/>
                </a:cxn>
                <a:cxn ang="0">
                  <a:pos x="168" y="233"/>
                </a:cxn>
                <a:cxn ang="0">
                  <a:pos x="156" y="335"/>
                </a:cxn>
              </a:cxnLst>
              <a:rect l="0" t="0" r="r" b="b"/>
              <a:pathLst>
                <a:path w="168" h="908">
                  <a:moveTo>
                    <a:pt x="156" y="335"/>
                  </a:moveTo>
                  <a:lnTo>
                    <a:pt x="138" y="376"/>
                  </a:lnTo>
                  <a:lnTo>
                    <a:pt x="126" y="424"/>
                  </a:lnTo>
                  <a:lnTo>
                    <a:pt x="114" y="466"/>
                  </a:lnTo>
                  <a:lnTo>
                    <a:pt x="108" y="490"/>
                  </a:lnTo>
                  <a:lnTo>
                    <a:pt x="108" y="490"/>
                  </a:lnTo>
                  <a:lnTo>
                    <a:pt x="96" y="544"/>
                  </a:lnTo>
                  <a:lnTo>
                    <a:pt x="84" y="586"/>
                  </a:lnTo>
                  <a:lnTo>
                    <a:pt x="84" y="586"/>
                  </a:lnTo>
                  <a:lnTo>
                    <a:pt x="84" y="609"/>
                  </a:lnTo>
                  <a:lnTo>
                    <a:pt x="84" y="639"/>
                  </a:lnTo>
                  <a:lnTo>
                    <a:pt x="84" y="675"/>
                  </a:lnTo>
                  <a:lnTo>
                    <a:pt x="84" y="699"/>
                  </a:lnTo>
                  <a:lnTo>
                    <a:pt x="84" y="699"/>
                  </a:lnTo>
                  <a:lnTo>
                    <a:pt x="84" y="723"/>
                  </a:lnTo>
                  <a:lnTo>
                    <a:pt x="72" y="747"/>
                  </a:lnTo>
                  <a:lnTo>
                    <a:pt x="60" y="765"/>
                  </a:lnTo>
                  <a:lnTo>
                    <a:pt x="54" y="777"/>
                  </a:lnTo>
                  <a:lnTo>
                    <a:pt x="54" y="777"/>
                  </a:lnTo>
                  <a:lnTo>
                    <a:pt x="48" y="789"/>
                  </a:lnTo>
                  <a:lnTo>
                    <a:pt x="42" y="795"/>
                  </a:lnTo>
                  <a:lnTo>
                    <a:pt x="36" y="813"/>
                  </a:lnTo>
                  <a:lnTo>
                    <a:pt x="36" y="825"/>
                  </a:lnTo>
                  <a:lnTo>
                    <a:pt x="36" y="842"/>
                  </a:lnTo>
                  <a:lnTo>
                    <a:pt x="36" y="842"/>
                  </a:lnTo>
                  <a:lnTo>
                    <a:pt x="24" y="878"/>
                  </a:lnTo>
                  <a:lnTo>
                    <a:pt x="12" y="908"/>
                  </a:lnTo>
                  <a:lnTo>
                    <a:pt x="6" y="908"/>
                  </a:lnTo>
                  <a:lnTo>
                    <a:pt x="0" y="908"/>
                  </a:lnTo>
                  <a:lnTo>
                    <a:pt x="0" y="896"/>
                  </a:lnTo>
                  <a:lnTo>
                    <a:pt x="0" y="878"/>
                  </a:lnTo>
                  <a:lnTo>
                    <a:pt x="0" y="878"/>
                  </a:lnTo>
                  <a:lnTo>
                    <a:pt x="6" y="819"/>
                  </a:lnTo>
                  <a:lnTo>
                    <a:pt x="6" y="771"/>
                  </a:lnTo>
                  <a:lnTo>
                    <a:pt x="12" y="729"/>
                  </a:lnTo>
                  <a:lnTo>
                    <a:pt x="18" y="693"/>
                  </a:lnTo>
                  <a:lnTo>
                    <a:pt x="18" y="693"/>
                  </a:lnTo>
                  <a:lnTo>
                    <a:pt x="18" y="681"/>
                  </a:lnTo>
                  <a:lnTo>
                    <a:pt x="24" y="657"/>
                  </a:lnTo>
                  <a:lnTo>
                    <a:pt x="30" y="609"/>
                  </a:lnTo>
                  <a:lnTo>
                    <a:pt x="36" y="544"/>
                  </a:lnTo>
                  <a:lnTo>
                    <a:pt x="36" y="484"/>
                  </a:lnTo>
                  <a:lnTo>
                    <a:pt x="36" y="484"/>
                  </a:lnTo>
                  <a:lnTo>
                    <a:pt x="36" y="454"/>
                  </a:lnTo>
                  <a:lnTo>
                    <a:pt x="36" y="418"/>
                  </a:lnTo>
                  <a:lnTo>
                    <a:pt x="36" y="329"/>
                  </a:lnTo>
                  <a:lnTo>
                    <a:pt x="36" y="239"/>
                  </a:lnTo>
                  <a:lnTo>
                    <a:pt x="30" y="197"/>
                  </a:lnTo>
                  <a:lnTo>
                    <a:pt x="30" y="167"/>
                  </a:lnTo>
                  <a:lnTo>
                    <a:pt x="30" y="167"/>
                  </a:lnTo>
                  <a:lnTo>
                    <a:pt x="30" y="143"/>
                  </a:lnTo>
                  <a:lnTo>
                    <a:pt x="24" y="119"/>
                  </a:lnTo>
                  <a:lnTo>
                    <a:pt x="30" y="84"/>
                  </a:lnTo>
                  <a:lnTo>
                    <a:pt x="36" y="60"/>
                  </a:lnTo>
                  <a:lnTo>
                    <a:pt x="42" y="42"/>
                  </a:lnTo>
                  <a:lnTo>
                    <a:pt x="42" y="42"/>
                  </a:lnTo>
                  <a:lnTo>
                    <a:pt x="54" y="18"/>
                  </a:lnTo>
                  <a:lnTo>
                    <a:pt x="78" y="0"/>
                  </a:lnTo>
                  <a:lnTo>
                    <a:pt x="90" y="0"/>
                  </a:lnTo>
                  <a:lnTo>
                    <a:pt x="102" y="0"/>
                  </a:lnTo>
                  <a:lnTo>
                    <a:pt x="108" y="18"/>
                  </a:lnTo>
                  <a:lnTo>
                    <a:pt x="114" y="42"/>
                  </a:lnTo>
                  <a:lnTo>
                    <a:pt x="114" y="42"/>
                  </a:lnTo>
                  <a:lnTo>
                    <a:pt x="120" y="84"/>
                  </a:lnTo>
                  <a:lnTo>
                    <a:pt x="132" y="107"/>
                  </a:lnTo>
                  <a:lnTo>
                    <a:pt x="138" y="125"/>
                  </a:lnTo>
                  <a:lnTo>
                    <a:pt x="144" y="149"/>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05486" name="Freeform 14"/>
            <p:cNvSpPr>
              <a:spLocks/>
            </p:cNvSpPr>
            <p:nvPr/>
          </p:nvSpPr>
          <p:spPr bwMode="auto">
            <a:xfrm flipH="1">
              <a:off x="2034" y="2196"/>
              <a:ext cx="372" cy="1204"/>
            </a:xfrm>
            <a:custGeom>
              <a:avLst/>
              <a:gdLst/>
              <a:ahLst/>
              <a:cxnLst>
                <a:cxn ang="0">
                  <a:pos x="120" y="340"/>
                </a:cxn>
                <a:cxn ang="0">
                  <a:pos x="96" y="430"/>
                </a:cxn>
                <a:cxn ang="0">
                  <a:pos x="90" y="460"/>
                </a:cxn>
                <a:cxn ang="0">
                  <a:pos x="66" y="526"/>
                </a:cxn>
                <a:cxn ang="0">
                  <a:pos x="60" y="550"/>
                </a:cxn>
                <a:cxn ang="0">
                  <a:pos x="60" y="615"/>
                </a:cxn>
                <a:cxn ang="0">
                  <a:pos x="60" y="645"/>
                </a:cxn>
                <a:cxn ang="0">
                  <a:pos x="42" y="717"/>
                </a:cxn>
                <a:cxn ang="0">
                  <a:pos x="36" y="729"/>
                </a:cxn>
                <a:cxn ang="0">
                  <a:pos x="30" y="747"/>
                </a:cxn>
                <a:cxn ang="0">
                  <a:pos x="24" y="771"/>
                </a:cxn>
                <a:cxn ang="0">
                  <a:pos x="24" y="789"/>
                </a:cxn>
                <a:cxn ang="0">
                  <a:pos x="6" y="842"/>
                </a:cxn>
                <a:cxn ang="0">
                  <a:pos x="0" y="842"/>
                </a:cxn>
                <a:cxn ang="0">
                  <a:pos x="0" y="812"/>
                </a:cxn>
                <a:cxn ang="0">
                  <a:pos x="6" y="753"/>
                </a:cxn>
                <a:cxn ang="0">
                  <a:pos x="12" y="675"/>
                </a:cxn>
                <a:cxn ang="0">
                  <a:pos x="18" y="645"/>
                </a:cxn>
                <a:cxn ang="0">
                  <a:pos x="24" y="609"/>
                </a:cxn>
                <a:cxn ang="0">
                  <a:pos x="36" y="496"/>
                </a:cxn>
                <a:cxn ang="0">
                  <a:pos x="42" y="436"/>
                </a:cxn>
                <a:cxn ang="0">
                  <a:pos x="36" y="293"/>
                </a:cxn>
                <a:cxn ang="0">
                  <a:pos x="30" y="143"/>
                </a:cxn>
                <a:cxn ang="0">
                  <a:pos x="30" y="119"/>
                </a:cxn>
                <a:cxn ang="0">
                  <a:pos x="30" y="72"/>
                </a:cxn>
                <a:cxn ang="0">
                  <a:pos x="42" y="36"/>
                </a:cxn>
                <a:cxn ang="0">
                  <a:pos x="54" y="12"/>
                </a:cxn>
                <a:cxn ang="0">
                  <a:pos x="78" y="0"/>
                </a:cxn>
                <a:cxn ang="0">
                  <a:pos x="96" y="24"/>
                </a:cxn>
                <a:cxn ang="0">
                  <a:pos x="96" y="42"/>
                </a:cxn>
                <a:cxn ang="0">
                  <a:pos x="102" y="78"/>
                </a:cxn>
                <a:cxn ang="0">
                  <a:pos x="108" y="107"/>
                </a:cxn>
                <a:cxn ang="0">
                  <a:pos x="120" y="131"/>
                </a:cxn>
                <a:cxn ang="0">
                  <a:pos x="144" y="203"/>
                </a:cxn>
                <a:cxn ang="0">
                  <a:pos x="132" y="299"/>
                </a:cxn>
              </a:cxnLst>
              <a:rect l="0" t="0" r="r" b="b"/>
              <a:pathLst>
                <a:path w="144" h="842">
                  <a:moveTo>
                    <a:pt x="132" y="299"/>
                  </a:moveTo>
                  <a:lnTo>
                    <a:pt x="120" y="340"/>
                  </a:lnTo>
                  <a:lnTo>
                    <a:pt x="108" y="376"/>
                  </a:lnTo>
                  <a:lnTo>
                    <a:pt x="96" y="430"/>
                  </a:lnTo>
                  <a:lnTo>
                    <a:pt x="96" y="430"/>
                  </a:lnTo>
                  <a:lnTo>
                    <a:pt x="90" y="460"/>
                  </a:lnTo>
                  <a:lnTo>
                    <a:pt x="78" y="490"/>
                  </a:lnTo>
                  <a:lnTo>
                    <a:pt x="66" y="526"/>
                  </a:lnTo>
                  <a:lnTo>
                    <a:pt x="66" y="526"/>
                  </a:lnTo>
                  <a:lnTo>
                    <a:pt x="60" y="550"/>
                  </a:lnTo>
                  <a:lnTo>
                    <a:pt x="60" y="585"/>
                  </a:lnTo>
                  <a:lnTo>
                    <a:pt x="60" y="615"/>
                  </a:lnTo>
                  <a:lnTo>
                    <a:pt x="60" y="645"/>
                  </a:lnTo>
                  <a:lnTo>
                    <a:pt x="60" y="645"/>
                  </a:lnTo>
                  <a:lnTo>
                    <a:pt x="48" y="693"/>
                  </a:lnTo>
                  <a:lnTo>
                    <a:pt x="42" y="717"/>
                  </a:lnTo>
                  <a:lnTo>
                    <a:pt x="36" y="729"/>
                  </a:lnTo>
                  <a:lnTo>
                    <a:pt x="36" y="729"/>
                  </a:lnTo>
                  <a:lnTo>
                    <a:pt x="30" y="741"/>
                  </a:lnTo>
                  <a:lnTo>
                    <a:pt x="30" y="747"/>
                  </a:lnTo>
                  <a:lnTo>
                    <a:pt x="24" y="759"/>
                  </a:lnTo>
                  <a:lnTo>
                    <a:pt x="24" y="771"/>
                  </a:lnTo>
                  <a:lnTo>
                    <a:pt x="24" y="789"/>
                  </a:lnTo>
                  <a:lnTo>
                    <a:pt x="24" y="789"/>
                  </a:lnTo>
                  <a:lnTo>
                    <a:pt x="12" y="824"/>
                  </a:lnTo>
                  <a:lnTo>
                    <a:pt x="6" y="842"/>
                  </a:lnTo>
                  <a:lnTo>
                    <a:pt x="0" y="842"/>
                  </a:lnTo>
                  <a:lnTo>
                    <a:pt x="0" y="842"/>
                  </a:lnTo>
                  <a:lnTo>
                    <a:pt x="0" y="830"/>
                  </a:lnTo>
                  <a:lnTo>
                    <a:pt x="0" y="812"/>
                  </a:lnTo>
                  <a:lnTo>
                    <a:pt x="0" y="812"/>
                  </a:lnTo>
                  <a:lnTo>
                    <a:pt x="6" y="753"/>
                  </a:lnTo>
                  <a:lnTo>
                    <a:pt x="6" y="711"/>
                  </a:lnTo>
                  <a:lnTo>
                    <a:pt x="12" y="675"/>
                  </a:lnTo>
                  <a:lnTo>
                    <a:pt x="18" y="645"/>
                  </a:lnTo>
                  <a:lnTo>
                    <a:pt x="18" y="645"/>
                  </a:lnTo>
                  <a:lnTo>
                    <a:pt x="18" y="627"/>
                  </a:lnTo>
                  <a:lnTo>
                    <a:pt x="24" y="609"/>
                  </a:lnTo>
                  <a:lnTo>
                    <a:pt x="30" y="556"/>
                  </a:lnTo>
                  <a:lnTo>
                    <a:pt x="36" y="496"/>
                  </a:lnTo>
                  <a:lnTo>
                    <a:pt x="42" y="436"/>
                  </a:lnTo>
                  <a:lnTo>
                    <a:pt x="42" y="436"/>
                  </a:lnTo>
                  <a:lnTo>
                    <a:pt x="42" y="370"/>
                  </a:lnTo>
                  <a:lnTo>
                    <a:pt x="36" y="293"/>
                  </a:lnTo>
                  <a:lnTo>
                    <a:pt x="36" y="209"/>
                  </a:lnTo>
                  <a:lnTo>
                    <a:pt x="30" y="143"/>
                  </a:lnTo>
                  <a:lnTo>
                    <a:pt x="30" y="143"/>
                  </a:lnTo>
                  <a:lnTo>
                    <a:pt x="30" y="119"/>
                  </a:lnTo>
                  <a:lnTo>
                    <a:pt x="30" y="95"/>
                  </a:lnTo>
                  <a:lnTo>
                    <a:pt x="30" y="72"/>
                  </a:lnTo>
                  <a:lnTo>
                    <a:pt x="36" y="54"/>
                  </a:lnTo>
                  <a:lnTo>
                    <a:pt x="42" y="36"/>
                  </a:lnTo>
                  <a:lnTo>
                    <a:pt x="42" y="36"/>
                  </a:lnTo>
                  <a:lnTo>
                    <a:pt x="54" y="12"/>
                  </a:lnTo>
                  <a:lnTo>
                    <a:pt x="72" y="0"/>
                  </a:lnTo>
                  <a:lnTo>
                    <a:pt x="78" y="0"/>
                  </a:lnTo>
                  <a:lnTo>
                    <a:pt x="90" y="6"/>
                  </a:lnTo>
                  <a:lnTo>
                    <a:pt x="96" y="24"/>
                  </a:lnTo>
                  <a:lnTo>
                    <a:pt x="96" y="42"/>
                  </a:lnTo>
                  <a:lnTo>
                    <a:pt x="96" y="42"/>
                  </a:lnTo>
                  <a:lnTo>
                    <a:pt x="102" y="60"/>
                  </a:lnTo>
                  <a:lnTo>
                    <a:pt x="102" y="78"/>
                  </a:lnTo>
                  <a:lnTo>
                    <a:pt x="108" y="95"/>
                  </a:lnTo>
                  <a:lnTo>
                    <a:pt x="108" y="107"/>
                  </a:lnTo>
                  <a:lnTo>
                    <a:pt x="120" y="131"/>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05487" name="Freeform 15"/>
            <p:cNvSpPr>
              <a:spLocks/>
            </p:cNvSpPr>
            <p:nvPr/>
          </p:nvSpPr>
          <p:spPr bwMode="auto">
            <a:xfrm flipH="1">
              <a:off x="2081" y="2239"/>
              <a:ext cx="310" cy="1103"/>
            </a:xfrm>
            <a:custGeom>
              <a:avLst/>
              <a:gdLst/>
              <a:ahLst/>
              <a:cxnLst>
                <a:cxn ang="0">
                  <a:pos x="84" y="53"/>
                </a:cxn>
                <a:cxn ang="0">
                  <a:pos x="90" y="77"/>
                </a:cxn>
                <a:cxn ang="0">
                  <a:pos x="90" y="89"/>
                </a:cxn>
                <a:cxn ang="0">
                  <a:pos x="96" y="101"/>
                </a:cxn>
                <a:cxn ang="0">
                  <a:pos x="120" y="167"/>
                </a:cxn>
                <a:cxn ang="0">
                  <a:pos x="114" y="263"/>
                </a:cxn>
                <a:cxn ang="0">
                  <a:pos x="108" y="287"/>
                </a:cxn>
                <a:cxn ang="0">
                  <a:pos x="96" y="322"/>
                </a:cxn>
                <a:cxn ang="0">
                  <a:pos x="84" y="364"/>
                </a:cxn>
                <a:cxn ang="0">
                  <a:pos x="78" y="400"/>
                </a:cxn>
                <a:cxn ang="0">
                  <a:pos x="54" y="460"/>
                </a:cxn>
                <a:cxn ang="0">
                  <a:pos x="48" y="484"/>
                </a:cxn>
                <a:cxn ang="0">
                  <a:pos x="42" y="555"/>
                </a:cxn>
                <a:cxn ang="0">
                  <a:pos x="36" y="585"/>
                </a:cxn>
                <a:cxn ang="0">
                  <a:pos x="30" y="651"/>
                </a:cxn>
                <a:cxn ang="0">
                  <a:pos x="24" y="663"/>
                </a:cxn>
                <a:cxn ang="0">
                  <a:pos x="18" y="687"/>
                </a:cxn>
                <a:cxn ang="0">
                  <a:pos x="18" y="711"/>
                </a:cxn>
                <a:cxn ang="0">
                  <a:pos x="18" y="729"/>
                </a:cxn>
                <a:cxn ang="0">
                  <a:pos x="12" y="759"/>
                </a:cxn>
                <a:cxn ang="0">
                  <a:pos x="0" y="759"/>
                </a:cxn>
                <a:cxn ang="0">
                  <a:pos x="0" y="735"/>
                </a:cxn>
                <a:cxn ang="0">
                  <a:pos x="6" y="681"/>
                </a:cxn>
                <a:cxn ang="0">
                  <a:pos x="24" y="615"/>
                </a:cxn>
                <a:cxn ang="0">
                  <a:pos x="30" y="591"/>
                </a:cxn>
                <a:cxn ang="0">
                  <a:pos x="36" y="555"/>
                </a:cxn>
                <a:cxn ang="0">
                  <a:pos x="48" y="436"/>
                </a:cxn>
                <a:cxn ang="0">
                  <a:pos x="48" y="376"/>
                </a:cxn>
                <a:cxn ang="0">
                  <a:pos x="48" y="245"/>
                </a:cxn>
                <a:cxn ang="0">
                  <a:pos x="36" y="119"/>
                </a:cxn>
                <a:cxn ang="0">
                  <a:pos x="36" y="95"/>
                </a:cxn>
                <a:cxn ang="0">
                  <a:pos x="30" y="48"/>
                </a:cxn>
                <a:cxn ang="0">
                  <a:pos x="42" y="18"/>
                </a:cxn>
                <a:cxn ang="0">
                  <a:pos x="54" y="0"/>
                </a:cxn>
                <a:cxn ang="0">
                  <a:pos x="78" y="12"/>
                </a:cxn>
              </a:cxnLst>
              <a:rect l="0" t="0" r="r" b="b"/>
              <a:pathLst>
                <a:path w="120" h="771">
                  <a:moveTo>
                    <a:pt x="84" y="36"/>
                  </a:moveTo>
                  <a:lnTo>
                    <a:pt x="84" y="53"/>
                  </a:lnTo>
                  <a:lnTo>
                    <a:pt x="90" y="71"/>
                  </a:lnTo>
                  <a:lnTo>
                    <a:pt x="90" y="77"/>
                  </a:lnTo>
                  <a:lnTo>
                    <a:pt x="90" y="83"/>
                  </a:lnTo>
                  <a:lnTo>
                    <a:pt x="90" y="89"/>
                  </a:lnTo>
                  <a:lnTo>
                    <a:pt x="96" y="101"/>
                  </a:lnTo>
                  <a:lnTo>
                    <a:pt x="96" y="101"/>
                  </a:lnTo>
                  <a:lnTo>
                    <a:pt x="108" y="131"/>
                  </a:lnTo>
                  <a:lnTo>
                    <a:pt x="120" y="167"/>
                  </a:lnTo>
                  <a:lnTo>
                    <a:pt x="120" y="215"/>
                  </a:lnTo>
                  <a:lnTo>
                    <a:pt x="114" y="263"/>
                  </a:lnTo>
                  <a:lnTo>
                    <a:pt x="114" y="263"/>
                  </a:lnTo>
                  <a:lnTo>
                    <a:pt x="108" y="287"/>
                  </a:lnTo>
                  <a:lnTo>
                    <a:pt x="102" y="298"/>
                  </a:lnTo>
                  <a:lnTo>
                    <a:pt x="96" y="322"/>
                  </a:lnTo>
                  <a:lnTo>
                    <a:pt x="90" y="334"/>
                  </a:lnTo>
                  <a:lnTo>
                    <a:pt x="84" y="364"/>
                  </a:lnTo>
                  <a:lnTo>
                    <a:pt x="84" y="364"/>
                  </a:lnTo>
                  <a:lnTo>
                    <a:pt x="78" y="400"/>
                  </a:lnTo>
                  <a:lnTo>
                    <a:pt x="66" y="424"/>
                  </a:lnTo>
                  <a:lnTo>
                    <a:pt x="54" y="460"/>
                  </a:lnTo>
                  <a:lnTo>
                    <a:pt x="54" y="460"/>
                  </a:lnTo>
                  <a:lnTo>
                    <a:pt x="48" y="484"/>
                  </a:lnTo>
                  <a:lnTo>
                    <a:pt x="42" y="520"/>
                  </a:lnTo>
                  <a:lnTo>
                    <a:pt x="42" y="555"/>
                  </a:lnTo>
                  <a:lnTo>
                    <a:pt x="36" y="585"/>
                  </a:lnTo>
                  <a:lnTo>
                    <a:pt x="36" y="585"/>
                  </a:lnTo>
                  <a:lnTo>
                    <a:pt x="30" y="633"/>
                  </a:lnTo>
                  <a:lnTo>
                    <a:pt x="30" y="651"/>
                  </a:lnTo>
                  <a:lnTo>
                    <a:pt x="24" y="663"/>
                  </a:lnTo>
                  <a:lnTo>
                    <a:pt x="24" y="663"/>
                  </a:lnTo>
                  <a:lnTo>
                    <a:pt x="18" y="675"/>
                  </a:lnTo>
                  <a:lnTo>
                    <a:pt x="18" y="687"/>
                  </a:lnTo>
                  <a:lnTo>
                    <a:pt x="18" y="699"/>
                  </a:lnTo>
                  <a:lnTo>
                    <a:pt x="18" y="711"/>
                  </a:lnTo>
                  <a:lnTo>
                    <a:pt x="18" y="729"/>
                  </a:lnTo>
                  <a:lnTo>
                    <a:pt x="18" y="729"/>
                  </a:lnTo>
                  <a:lnTo>
                    <a:pt x="12" y="747"/>
                  </a:lnTo>
                  <a:lnTo>
                    <a:pt x="12" y="759"/>
                  </a:lnTo>
                  <a:lnTo>
                    <a:pt x="6" y="771"/>
                  </a:lnTo>
                  <a:lnTo>
                    <a:pt x="0" y="759"/>
                  </a:lnTo>
                  <a:lnTo>
                    <a:pt x="0" y="735"/>
                  </a:lnTo>
                  <a:lnTo>
                    <a:pt x="0" y="735"/>
                  </a:lnTo>
                  <a:lnTo>
                    <a:pt x="6" y="705"/>
                  </a:lnTo>
                  <a:lnTo>
                    <a:pt x="6" y="681"/>
                  </a:lnTo>
                  <a:lnTo>
                    <a:pt x="12" y="645"/>
                  </a:lnTo>
                  <a:lnTo>
                    <a:pt x="24" y="615"/>
                  </a:lnTo>
                  <a:lnTo>
                    <a:pt x="30" y="591"/>
                  </a:lnTo>
                  <a:lnTo>
                    <a:pt x="30" y="591"/>
                  </a:lnTo>
                  <a:lnTo>
                    <a:pt x="30" y="573"/>
                  </a:lnTo>
                  <a:lnTo>
                    <a:pt x="36" y="555"/>
                  </a:lnTo>
                  <a:lnTo>
                    <a:pt x="42" y="502"/>
                  </a:lnTo>
                  <a:lnTo>
                    <a:pt x="48" y="436"/>
                  </a:lnTo>
                  <a:lnTo>
                    <a:pt x="48" y="376"/>
                  </a:lnTo>
                  <a:lnTo>
                    <a:pt x="48" y="376"/>
                  </a:lnTo>
                  <a:lnTo>
                    <a:pt x="48" y="316"/>
                  </a:lnTo>
                  <a:lnTo>
                    <a:pt x="48" y="245"/>
                  </a:lnTo>
                  <a:lnTo>
                    <a:pt x="42" y="179"/>
                  </a:lnTo>
                  <a:lnTo>
                    <a:pt x="36" y="119"/>
                  </a:lnTo>
                  <a:lnTo>
                    <a:pt x="36" y="119"/>
                  </a:lnTo>
                  <a:lnTo>
                    <a:pt x="36" y="95"/>
                  </a:lnTo>
                  <a:lnTo>
                    <a:pt x="30" y="71"/>
                  </a:lnTo>
                  <a:lnTo>
                    <a:pt x="30" y="48"/>
                  </a:lnTo>
                  <a:lnTo>
                    <a:pt x="36" y="36"/>
                  </a:lnTo>
                  <a:lnTo>
                    <a:pt x="42" y="18"/>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05488" name="Freeform 16"/>
            <p:cNvSpPr>
              <a:spLocks/>
            </p:cNvSpPr>
            <p:nvPr/>
          </p:nvSpPr>
          <p:spPr bwMode="auto">
            <a:xfrm flipH="1">
              <a:off x="2297" y="1854"/>
              <a:ext cx="202" cy="351"/>
            </a:xfrm>
            <a:custGeom>
              <a:avLst/>
              <a:gdLst/>
              <a:ahLst/>
              <a:cxnLst>
                <a:cxn ang="0">
                  <a:pos x="36" y="6"/>
                </a:cxn>
                <a:cxn ang="0">
                  <a:pos x="60" y="24"/>
                </a:cxn>
                <a:cxn ang="0">
                  <a:pos x="72" y="48"/>
                </a:cxn>
                <a:cxn ang="0">
                  <a:pos x="78" y="77"/>
                </a:cxn>
                <a:cxn ang="0">
                  <a:pos x="78" y="101"/>
                </a:cxn>
                <a:cxn ang="0">
                  <a:pos x="78" y="101"/>
                </a:cxn>
                <a:cxn ang="0">
                  <a:pos x="72" y="131"/>
                </a:cxn>
                <a:cxn ang="0">
                  <a:pos x="72" y="155"/>
                </a:cxn>
                <a:cxn ang="0">
                  <a:pos x="66" y="185"/>
                </a:cxn>
                <a:cxn ang="0">
                  <a:pos x="60" y="215"/>
                </a:cxn>
                <a:cxn ang="0">
                  <a:pos x="60" y="215"/>
                </a:cxn>
                <a:cxn ang="0">
                  <a:pos x="48" y="239"/>
                </a:cxn>
                <a:cxn ang="0">
                  <a:pos x="36" y="245"/>
                </a:cxn>
                <a:cxn ang="0">
                  <a:pos x="30" y="239"/>
                </a:cxn>
                <a:cxn ang="0">
                  <a:pos x="24" y="209"/>
                </a:cxn>
                <a:cxn ang="0">
                  <a:pos x="24" y="209"/>
                </a:cxn>
                <a:cxn ang="0">
                  <a:pos x="24" y="185"/>
                </a:cxn>
                <a:cxn ang="0">
                  <a:pos x="12" y="167"/>
                </a:cxn>
                <a:cxn ang="0">
                  <a:pos x="0" y="125"/>
                </a:cxn>
                <a:cxn ang="0">
                  <a:pos x="0" y="125"/>
                </a:cxn>
                <a:cxn ang="0">
                  <a:pos x="0" y="113"/>
                </a:cxn>
                <a:cxn ang="0">
                  <a:pos x="0" y="89"/>
                </a:cxn>
                <a:cxn ang="0">
                  <a:pos x="0" y="48"/>
                </a:cxn>
                <a:cxn ang="0">
                  <a:pos x="6" y="24"/>
                </a:cxn>
                <a:cxn ang="0">
                  <a:pos x="12" y="12"/>
                </a:cxn>
                <a:cxn ang="0">
                  <a:pos x="24" y="0"/>
                </a:cxn>
                <a:cxn ang="0">
                  <a:pos x="36" y="6"/>
                </a:cxn>
              </a:cxnLst>
              <a:rect l="0" t="0" r="r" b="b"/>
              <a:pathLst>
                <a:path w="78" h="245">
                  <a:moveTo>
                    <a:pt x="36" y="6"/>
                  </a:moveTo>
                  <a:lnTo>
                    <a:pt x="60" y="24"/>
                  </a:lnTo>
                  <a:lnTo>
                    <a:pt x="72" y="48"/>
                  </a:lnTo>
                  <a:lnTo>
                    <a:pt x="78" y="77"/>
                  </a:lnTo>
                  <a:lnTo>
                    <a:pt x="78" y="101"/>
                  </a:lnTo>
                  <a:lnTo>
                    <a:pt x="78" y="101"/>
                  </a:lnTo>
                  <a:lnTo>
                    <a:pt x="72" y="131"/>
                  </a:lnTo>
                  <a:lnTo>
                    <a:pt x="72" y="155"/>
                  </a:lnTo>
                  <a:lnTo>
                    <a:pt x="66" y="185"/>
                  </a:lnTo>
                  <a:lnTo>
                    <a:pt x="60" y="215"/>
                  </a:lnTo>
                  <a:lnTo>
                    <a:pt x="60" y="215"/>
                  </a:lnTo>
                  <a:lnTo>
                    <a:pt x="48" y="239"/>
                  </a:lnTo>
                  <a:lnTo>
                    <a:pt x="36" y="245"/>
                  </a:lnTo>
                  <a:lnTo>
                    <a:pt x="30" y="239"/>
                  </a:lnTo>
                  <a:lnTo>
                    <a:pt x="24" y="209"/>
                  </a:lnTo>
                  <a:lnTo>
                    <a:pt x="24" y="209"/>
                  </a:lnTo>
                  <a:lnTo>
                    <a:pt x="24" y="185"/>
                  </a:lnTo>
                  <a:lnTo>
                    <a:pt x="12" y="167"/>
                  </a:lnTo>
                  <a:lnTo>
                    <a:pt x="0" y="125"/>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05489" name="Freeform 17"/>
            <p:cNvSpPr>
              <a:spLocks/>
            </p:cNvSpPr>
            <p:nvPr/>
          </p:nvSpPr>
          <p:spPr bwMode="auto">
            <a:xfrm flipH="1">
              <a:off x="2297" y="1880"/>
              <a:ext cx="187" cy="307"/>
            </a:xfrm>
            <a:custGeom>
              <a:avLst/>
              <a:gdLst/>
              <a:ahLst/>
              <a:cxnLst>
                <a:cxn ang="0">
                  <a:pos x="0" y="113"/>
                </a:cxn>
                <a:cxn ang="0">
                  <a:pos x="0" y="101"/>
                </a:cxn>
                <a:cxn ang="0">
                  <a:pos x="0" y="83"/>
                </a:cxn>
                <a:cxn ang="0">
                  <a:pos x="0" y="36"/>
                </a:cxn>
                <a:cxn ang="0">
                  <a:pos x="0" y="18"/>
                </a:cxn>
                <a:cxn ang="0">
                  <a:pos x="12" y="6"/>
                </a:cxn>
                <a:cxn ang="0">
                  <a:pos x="18" y="0"/>
                </a:cxn>
                <a:cxn ang="0">
                  <a:pos x="30" y="6"/>
                </a:cxn>
                <a:cxn ang="0">
                  <a:pos x="30" y="6"/>
                </a:cxn>
                <a:cxn ang="0">
                  <a:pos x="54" y="24"/>
                </a:cxn>
                <a:cxn ang="0">
                  <a:pos x="66" y="42"/>
                </a:cxn>
                <a:cxn ang="0">
                  <a:pos x="72" y="65"/>
                </a:cxn>
                <a:cxn ang="0">
                  <a:pos x="66" y="89"/>
                </a:cxn>
                <a:cxn ang="0">
                  <a:pos x="66" y="89"/>
                </a:cxn>
                <a:cxn ang="0">
                  <a:pos x="60" y="113"/>
                </a:cxn>
                <a:cxn ang="0">
                  <a:pos x="66" y="137"/>
                </a:cxn>
                <a:cxn ang="0">
                  <a:pos x="60" y="167"/>
                </a:cxn>
                <a:cxn ang="0">
                  <a:pos x="54" y="191"/>
                </a:cxn>
                <a:cxn ang="0">
                  <a:pos x="54" y="191"/>
                </a:cxn>
                <a:cxn ang="0">
                  <a:pos x="42" y="209"/>
                </a:cxn>
                <a:cxn ang="0">
                  <a:pos x="30" y="215"/>
                </a:cxn>
                <a:cxn ang="0">
                  <a:pos x="24" y="209"/>
                </a:cxn>
                <a:cxn ang="0">
                  <a:pos x="24" y="185"/>
                </a:cxn>
                <a:cxn ang="0">
                  <a:pos x="24" y="185"/>
                </a:cxn>
                <a:cxn ang="0">
                  <a:pos x="18" y="161"/>
                </a:cxn>
                <a:cxn ang="0">
                  <a:pos x="12" y="143"/>
                </a:cxn>
                <a:cxn ang="0">
                  <a:pos x="0" y="113"/>
                </a:cxn>
              </a:cxnLst>
              <a:rect l="0" t="0" r="r" b="b"/>
              <a:pathLst>
                <a:path w="72" h="215">
                  <a:moveTo>
                    <a:pt x="0" y="113"/>
                  </a:moveTo>
                  <a:lnTo>
                    <a:pt x="0" y="101"/>
                  </a:lnTo>
                  <a:lnTo>
                    <a:pt x="0" y="83"/>
                  </a:lnTo>
                  <a:lnTo>
                    <a:pt x="0" y="36"/>
                  </a:lnTo>
                  <a:lnTo>
                    <a:pt x="0" y="18"/>
                  </a:lnTo>
                  <a:lnTo>
                    <a:pt x="12" y="6"/>
                  </a:lnTo>
                  <a:lnTo>
                    <a:pt x="18" y="0"/>
                  </a:lnTo>
                  <a:lnTo>
                    <a:pt x="30" y="6"/>
                  </a:lnTo>
                  <a:lnTo>
                    <a:pt x="30" y="6"/>
                  </a:lnTo>
                  <a:lnTo>
                    <a:pt x="54" y="24"/>
                  </a:lnTo>
                  <a:lnTo>
                    <a:pt x="66" y="42"/>
                  </a:lnTo>
                  <a:lnTo>
                    <a:pt x="72" y="65"/>
                  </a:lnTo>
                  <a:lnTo>
                    <a:pt x="66" y="89"/>
                  </a:lnTo>
                  <a:lnTo>
                    <a:pt x="66" y="89"/>
                  </a:lnTo>
                  <a:lnTo>
                    <a:pt x="60" y="113"/>
                  </a:lnTo>
                  <a:lnTo>
                    <a:pt x="66" y="137"/>
                  </a:lnTo>
                  <a:lnTo>
                    <a:pt x="60" y="167"/>
                  </a:lnTo>
                  <a:lnTo>
                    <a:pt x="54" y="191"/>
                  </a:lnTo>
                  <a:lnTo>
                    <a:pt x="54" y="191"/>
                  </a:lnTo>
                  <a:lnTo>
                    <a:pt x="42" y="209"/>
                  </a:lnTo>
                  <a:lnTo>
                    <a:pt x="30" y="215"/>
                  </a:lnTo>
                  <a:lnTo>
                    <a:pt x="24" y="209"/>
                  </a:lnTo>
                  <a:lnTo>
                    <a:pt x="24" y="185"/>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05490" name="Freeform 18"/>
            <p:cNvSpPr>
              <a:spLocks/>
            </p:cNvSpPr>
            <p:nvPr/>
          </p:nvSpPr>
          <p:spPr bwMode="auto">
            <a:xfrm flipH="1">
              <a:off x="2329" y="1888"/>
              <a:ext cx="140" cy="291"/>
            </a:xfrm>
            <a:custGeom>
              <a:avLst/>
              <a:gdLst/>
              <a:ahLst/>
              <a:cxnLst>
                <a:cxn ang="0">
                  <a:pos x="6" y="101"/>
                </a:cxn>
                <a:cxn ang="0">
                  <a:pos x="0" y="71"/>
                </a:cxn>
                <a:cxn ang="0">
                  <a:pos x="0" y="36"/>
                </a:cxn>
                <a:cxn ang="0">
                  <a:pos x="0" y="18"/>
                </a:cxn>
                <a:cxn ang="0">
                  <a:pos x="6" y="6"/>
                </a:cxn>
                <a:cxn ang="0">
                  <a:pos x="12" y="0"/>
                </a:cxn>
                <a:cxn ang="0">
                  <a:pos x="24" y="6"/>
                </a:cxn>
                <a:cxn ang="0">
                  <a:pos x="24" y="6"/>
                </a:cxn>
                <a:cxn ang="0">
                  <a:pos x="42" y="18"/>
                </a:cxn>
                <a:cxn ang="0">
                  <a:pos x="48" y="42"/>
                </a:cxn>
                <a:cxn ang="0">
                  <a:pos x="54" y="59"/>
                </a:cxn>
                <a:cxn ang="0">
                  <a:pos x="48" y="83"/>
                </a:cxn>
                <a:cxn ang="0">
                  <a:pos x="48" y="83"/>
                </a:cxn>
                <a:cxn ang="0">
                  <a:pos x="48" y="107"/>
                </a:cxn>
                <a:cxn ang="0">
                  <a:pos x="48" y="131"/>
                </a:cxn>
                <a:cxn ang="0">
                  <a:pos x="48" y="155"/>
                </a:cxn>
                <a:cxn ang="0">
                  <a:pos x="42" y="179"/>
                </a:cxn>
                <a:cxn ang="0">
                  <a:pos x="42" y="179"/>
                </a:cxn>
                <a:cxn ang="0">
                  <a:pos x="36" y="197"/>
                </a:cxn>
                <a:cxn ang="0">
                  <a:pos x="30" y="203"/>
                </a:cxn>
                <a:cxn ang="0">
                  <a:pos x="24" y="191"/>
                </a:cxn>
                <a:cxn ang="0">
                  <a:pos x="18" y="167"/>
                </a:cxn>
                <a:cxn ang="0">
                  <a:pos x="18" y="167"/>
                </a:cxn>
                <a:cxn ang="0">
                  <a:pos x="18" y="143"/>
                </a:cxn>
                <a:cxn ang="0">
                  <a:pos x="12" y="131"/>
                </a:cxn>
                <a:cxn ang="0">
                  <a:pos x="12" y="113"/>
                </a:cxn>
                <a:cxn ang="0">
                  <a:pos x="6" y="101"/>
                </a:cxn>
              </a:cxnLst>
              <a:rect l="0" t="0" r="r" b="b"/>
              <a:pathLst>
                <a:path w="54" h="203">
                  <a:moveTo>
                    <a:pt x="6" y="101"/>
                  </a:moveTo>
                  <a:lnTo>
                    <a:pt x="0" y="71"/>
                  </a:lnTo>
                  <a:lnTo>
                    <a:pt x="0" y="36"/>
                  </a:lnTo>
                  <a:lnTo>
                    <a:pt x="0" y="18"/>
                  </a:lnTo>
                  <a:lnTo>
                    <a:pt x="6" y="6"/>
                  </a:lnTo>
                  <a:lnTo>
                    <a:pt x="12" y="0"/>
                  </a:lnTo>
                  <a:lnTo>
                    <a:pt x="24" y="6"/>
                  </a:lnTo>
                  <a:lnTo>
                    <a:pt x="24" y="6"/>
                  </a:lnTo>
                  <a:lnTo>
                    <a:pt x="42" y="18"/>
                  </a:lnTo>
                  <a:lnTo>
                    <a:pt x="48" y="42"/>
                  </a:lnTo>
                  <a:lnTo>
                    <a:pt x="54" y="59"/>
                  </a:lnTo>
                  <a:lnTo>
                    <a:pt x="48" y="83"/>
                  </a:lnTo>
                  <a:lnTo>
                    <a:pt x="48" y="83"/>
                  </a:lnTo>
                  <a:lnTo>
                    <a:pt x="48" y="107"/>
                  </a:lnTo>
                  <a:lnTo>
                    <a:pt x="48" y="131"/>
                  </a:lnTo>
                  <a:lnTo>
                    <a:pt x="48" y="155"/>
                  </a:lnTo>
                  <a:lnTo>
                    <a:pt x="42" y="179"/>
                  </a:lnTo>
                  <a:lnTo>
                    <a:pt x="42" y="179"/>
                  </a:lnTo>
                  <a:lnTo>
                    <a:pt x="36" y="197"/>
                  </a:lnTo>
                  <a:lnTo>
                    <a:pt x="30" y="203"/>
                  </a:lnTo>
                  <a:lnTo>
                    <a:pt x="24" y="191"/>
                  </a:lnTo>
                  <a:lnTo>
                    <a:pt x="18" y="167"/>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05491" name="Freeform 19"/>
            <p:cNvSpPr>
              <a:spLocks/>
            </p:cNvSpPr>
            <p:nvPr/>
          </p:nvSpPr>
          <p:spPr bwMode="auto">
            <a:xfrm flipH="1">
              <a:off x="2344" y="1914"/>
              <a:ext cx="108" cy="239"/>
            </a:xfrm>
            <a:custGeom>
              <a:avLst/>
              <a:gdLst/>
              <a:ahLst/>
              <a:cxnLst>
                <a:cxn ang="0">
                  <a:pos x="6" y="83"/>
                </a:cxn>
                <a:cxn ang="0">
                  <a:pos x="0" y="53"/>
                </a:cxn>
                <a:cxn ang="0">
                  <a:pos x="0" y="24"/>
                </a:cxn>
                <a:cxn ang="0">
                  <a:pos x="6" y="0"/>
                </a:cxn>
                <a:cxn ang="0">
                  <a:pos x="12" y="0"/>
                </a:cxn>
                <a:cxn ang="0">
                  <a:pos x="24" y="0"/>
                </a:cxn>
                <a:cxn ang="0">
                  <a:pos x="24" y="0"/>
                </a:cxn>
                <a:cxn ang="0">
                  <a:pos x="42" y="24"/>
                </a:cxn>
                <a:cxn ang="0">
                  <a:pos x="42" y="41"/>
                </a:cxn>
                <a:cxn ang="0">
                  <a:pos x="42" y="65"/>
                </a:cxn>
                <a:cxn ang="0">
                  <a:pos x="42" y="65"/>
                </a:cxn>
                <a:cxn ang="0">
                  <a:pos x="42" y="89"/>
                </a:cxn>
                <a:cxn ang="0">
                  <a:pos x="36" y="107"/>
                </a:cxn>
                <a:cxn ang="0">
                  <a:pos x="36" y="149"/>
                </a:cxn>
                <a:cxn ang="0">
                  <a:pos x="36" y="149"/>
                </a:cxn>
                <a:cxn ang="0">
                  <a:pos x="30" y="167"/>
                </a:cxn>
                <a:cxn ang="0">
                  <a:pos x="24" y="167"/>
                </a:cxn>
                <a:cxn ang="0">
                  <a:pos x="18" y="161"/>
                </a:cxn>
                <a:cxn ang="0">
                  <a:pos x="18" y="143"/>
                </a:cxn>
                <a:cxn ang="0">
                  <a:pos x="18" y="143"/>
                </a:cxn>
                <a:cxn ang="0">
                  <a:pos x="18" y="119"/>
                </a:cxn>
                <a:cxn ang="0">
                  <a:pos x="12" y="107"/>
                </a:cxn>
                <a:cxn ang="0">
                  <a:pos x="12" y="95"/>
                </a:cxn>
                <a:cxn ang="0">
                  <a:pos x="6" y="83"/>
                </a:cxn>
              </a:cxnLst>
              <a:rect l="0" t="0" r="r" b="b"/>
              <a:pathLst>
                <a:path w="42" h="167">
                  <a:moveTo>
                    <a:pt x="6" y="83"/>
                  </a:moveTo>
                  <a:lnTo>
                    <a:pt x="0" y="53"/>
                  </a:lnTo>
                  <a:lnTo>
                    <a:pt x="0" y="24"/>
                  </a:lnTo>
                  <a:lnTo>
                    <a:pt x="6" y="0"/>
                  </a:lnTo>
                  <a:lnTo>
                    <a:pt x="12" y="0"/>
                  </a:lnTo>
                  <a:lnTo>
                    <a:pt x="24" y="0"/>
                  </a:lnTo>
                  <a:lnTo>
                    <a:pt x="24" y="0"/>
                  </a:lnTo>
                  <a:lnTo>
                    <a:pt x="42" y="24"/>
                  </a:lnTo>
                  <a:lnTo>
                    <a:pt x="42" y="41"/>
                  </a:lnTo>
                  <a:lnTo>
                    <a:pt x="42" y="65"/>
                  </a:lnTo>
                  <a:lnTo>
                    <a:pt x="42" y="65"/>
                  </a:lnTo>
                  <a:lnTo>
                    <a:pt x="42" y="89"/>
                  </a:lnTo>
                  <a:lnTo>
                    <a:pt x="36" y="107"/>
                  </a:lnTo>
                  <a:lnTo>
                    <a:pt x="36" y="149"/>
                  </a:lnTo>
                  <a:lnTo>
                    <a:pt x="36" y="149"/>
                  </a:lnTo>
                  <a:lnTo>
                    <a:pt x="30" y="167"/>
                  </a:lnTo>
                  <a:lnTo>
                    <a:pt x="24" y="167"/>
                  </a:lnTo>
                  <a:lnTo>
                    <a:pt x="18" y="161"/>
                  </a:lnTo>
                  <a:lnTo>
                    <a:pt x="18" y="143"/>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05492" name="Freeform 20"/>
            <p:cNvSpPr>
              <a:spLocks/>
            </p:cNvSpPr>
            <p:nvPr/>
          </p:nvSpPr>
          <p:spPr bwMode="auto">
            <a:xfrm flipH="1">
              <a:off x="2344" y="1923"/>
              <a:ext cx="93" cy="213"/>
            </a:xfrm>
            <a:custGeom>
              <a:avLst/>
              <a:gdLst/>
              <a:ahLst/>
              <a:cxnLst>
                <a:cxn ang="0">
                  <a:pos x="18" y="0"/>
                </a:cxn>
                <a:cxn ang="0">
                  <a:pos x="30" y="12"/>
                </a:cxn>
                <a:cxn ang="0">
                  <a:pos x="36" y="18"/>
                </a:cxn>
                <a:cxn ang="0">
                  <a:pos x="36" y="35"/>
                </a:cxn>
                <a:cxn ang="0">
                  <a:pos x="30" y="59"/>
                </a:cxn>
                <a:cxn ang="0">
                  <a:pos x="30" y="59"/>
                </a:cxn>
                <a:cxn ang="0">
                  <a:pos x="30" y="83"/>
                </a:cxn>
                <a:cxn ang="0">
                  <a:pos x="30" y="101"/>
                </a:cxn>
                <a:cxn ang="0">
                  <a:pos x="30" y="119"/>
                </a:cxn>
                <a:cxn ang="0">
                  <a:pos x="30" y="137"/>
                </a:cxn>
                <a:cxn ang="0">
                  <a:pos x="30" y="137"/>
                </a:cxn>
                <a:cxn ang="0">
                  <a:pos x="24" y="149"/>
                </a:cxn>
                <a:cxn ang="0">
                  <a:pos x="24" y="149"/>
                </a:cxn>
                <a:cxn ang="0">
                  <a:pos x="18" y="143"/>
                </a:cxn>
                <a:cxn ang="0">
                  <a:pos x="18" y="125"/>
                </a:cxn>
                <a:cxn ang="0">
                  <a:pos x="18" y="125"/>
                </a:cxn>
                <a:cxn ang="0">
                  <a:pos x="18" y="107"/>
                </a:cxn>
                <a:cxn ang="0">
                  <a:pos x="18" y="95"/>
                </a:cxn>
                <a:cxn ang="0">
                  <a:pos x="12" y="89"/>
                </a:cxn>
                <a:cxn ang="0">
                  <a:pos x="6" y="77"/>
                </a:cxn>
                <a:cxn ang="0">
                  <a:pos x="6" y="77"/>
                </a:cxn>
                <a:cxn ang="0">
                  <a:pos x="0" y="47"/>
                </a:cxn>
                <a:cxn ang="0">
                  <a:pos x="0" y="18"/>
                </a:cxn>
                <a:cxn ang="0">
                  <a:pos x="6" y="0"/>
                </a:cxn>
                <a:cxn ang="0">
                  <a:pos x="12" y="0"/>
                </a:cxn>
                <a:cxn ang="0">
                  <a:pos x="18" y="0"/>
                </a:cxn>
              </a:cxnLst>
              <a:rect l="0" t="0" r="r" b="b"/>
              <a:pathLst>
                <a:path w="36" h="149">
                  <a:moveTo>
                    <a:pt x="18" y="0"/>
                  </a:moveTo>
                  <a:lnTo>
                    <a:pt x="30" y="12"/>
                  </a:lnTo>
                  <a:lnTo>
                    <a:pt x="36" y="18"/>
                  </a:lnTo>
                  <a:lnTo>
                    <a:pt x="36" y="35"/>
                  </a:lnTo>
                  <a:lnTo>
                    <a:pt x="30" y="59"/>
                  </a:lnTo>
                  <a:lnTo>
                    <a:pt x="30" y="59"/>
                  </a:lnTo>
                  <a:lnTo>
                    <a:pt x="30" y="83"/>
                  </a:lnTo>
                  <a:lnTo>
                    <a:pt x="30" y="101"/>
                  </a:lnTo>
                  <a:lnTo>
                    <a:pt x="30" y="119"/>
                  </a:lnTo>
                  <a:lnTo>
                    <a:pt x="30" y="137"/>
                  </a:lnTo>
                  <a:lnTo>
                    <a:pt x="30" y="137"/>
                  </a:lnTo>
                  <a:lnTo>
                    <a:pt x="24" y="149"/>
                  </a:lnTo>
                  <a:lnTo>
                    <a:pt x="24" y="149"/>
                  </a:lnTo>
                  <a:lnTo>
                    <a:pt x="18" y="143"/>
                  </a:lnTo>
                  <a:lnTo>
                    <a:pt x="18" y="125"/>
                  </a:lnTo>
                  <a:lnTo>
                    <a:pt x="18" y="125"/>
                  </a:lnTo>
                  <a:lnTo>
                    <a:pt x="18" y="107"/>
                  </a:lnTo>
                  <a:lnTo>
                    <a:pt x="18" y="95"/>
                  </a:lnTo>
                  <a:lnTo>
                    <a:pt x="12" y="89"/>
                  </a:lnTo>
                  <a:lnTo>
                    <a:pt x="6" y="77"/>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05493" name="Freeform 21"/>
            <p:cNvSpPr>
              <a:spLocks/>
            </p:cNvSpPr>
            <p:nvPr/>
          </p:nvSpPr>
          <p:spPr bwMode="auto">
            <a:xfrm flipH="1">
              <a:off x="1898" y="2581"/>
              <a:ext cx="369" cy="819"/>
            </a:xfrm>
            <a:custGeom>
              <a:avLst/>
              <a:gdLst/>
              <a:ahLst/>
              <a:cxnLst>
                <a:cxn ang="0">
                  <a:pos x="143" y="0"/>
                </a:cxn>
                <a:cxn ang="0">
                  <a:pos x="137" y="12"/>
                </a:cxn>
                <a:cxn ang="0">
                  <a:pos x="119" y="65"/>
                </a:cxn>
                <a:cxn ang="0">
                  <a:pos x="96" y="89"/>
                </a:cxn>
                <a:cxn ang="0">
                  <a:pos x="84" y="107"/>
                </a:cxn>
                <a:cxn ang="0">
                  <a:pos x="84" y="149"/>
                </a:cxn>
                <a:cxn ang="0">
                  <a:pos x="84" y="167"/>
                </a:cxn>
                <a:cxn ang="0">
                  <a:pos x="72" y="233"/>
                </a:cxn>
                <a:cxn ang="0">
                  <a:pos x="54" y="316"/>
                </a:cxn>
                <a:cxn ang="0">
                  <a:pos x="48" y="382"/>
                </a:cxn>
                <a:cxn ang="0">
                  <a:pos x="48" y="400"/>
                </a:cxn>
                <a:cxn ang="0">
                  <a:pos x="42" y="484"/>
                </a:cxn>
                <a:cxn ang="0">
                  <a:pos x="42" y="502"/>
                </a:cxn>
                <a:cxn ang="0">
                  <a:pos x="36" y="532"/>
                </a:cxn>
                <a:cxn ang="0">
                  <a:pos x="18" y="549"/>
                </a:cxn>
                <a:cxn ang="0">
                  <a:pos x="0" y="561"/>
                </a:cxn>
                <a:cxn ang="0">
                  <a:pos x="6" y="561"/>
                </a:cxn>
                <a:cxn ang="0">
                  <a:pos x="24" y="555"/>
                </a:cxn>
                <a:cxn ang="0">
                  <a:pos x="42" y="543"/>
                </a:cxn>
                <a:cxn ang="0">
                  <a:pos x="42" y="549"/>
                </a:cxn>
                <a:cxn ang="0">
                  <a:pos x="42" y="573"/>
                </a:cxn>
                <a:cxn ang="0">
                  <a:pos x="48" y="573"/>
                </a:cxn>
                <a:cxn ang="0">
                  <a:pos x="48" y="555"/>
                </a:cxn>
                <a:cxn ang="0">
                  <a:pos x="48" y="526"/>
                </a:cxn>
                <a:cxn ang="0">
                  <a:pos x="54" y="502"/>
                </a:cxn>
                <a:cxn ang="0">
                  <a:pos x="60" y="472"/>
                </a:cxn>
                <a:cxn ang="0">
                  <a:pos x="66" y="436"/>
                </a:cxn>
                <a:cxn ang="0">
                  <a:pos x="66" y="436"/>
                </a:cxn>
                <a:cxn ang="0">
                  <a:pos x="66" y="424"/>
                </a:cxn>
                <a:cxn ang="0">
                  <a:pos x="66" y="382"/>
                </a:cxn>
                <a:cxn ang="0">
                  <a:pos x="72" y="352"/>
                </a:cxn>
                <a:cxn ang="0">
                  <a:pos x="78" y="281"/>
                </a:cxn>
                <a:cxn ang="0">
                  <a:pos x="78" y="257"/>
                </a:cxn>
                <a:cxn ang="0">
                  <a:pos x="84" y="209"/>
                </a:cxn>
                <a:cxn ang="0">
                  <a:pos x="102" y="149"/>
                </a:cxn>
                <a:cxn ang="0">
                  <a:pos x="107" y="125"/>
                </a:cxn>
                <a:cxn ang="0">
                  <a:pos x="119" y="89"/>
                </a:cxn>
                <a:cxn ang="0">
                  <a:pos x="125" y="77"/>
                </a:cxn>
                <a:cxn ang="0">
                  <a:pos x="143" y="30"/>
                </a:cxn>
              </a:cxnLst>
              <a:rect l="0" t="0" r="r" b="b"/>
              <a:pathLst>
                <a:path w="143" h="573">
                  <a:moveTo>
                    <a:pt x="143" y="6"/>
                  </a:moveTo>
                  <a:lnTo>
                    <a:pt x="143" y="0"/>
                  </a:lnTo>
                  <a:lnTo>
                    <a:pt x="143" y="6"/>
                  </a:lnTo>
                  <a:lnTo>
                    <a:pt x="137" y="12"/>
                  </a:lnTo>
                  <a:lnTo>
                    <a:pt x="131" y="30"/>
                  </a:lnTo>
                  <a:lnTo>
                    <a:pt x="119" y="65"/>
                  </a:lnTo>
                  <a:lnTo>
                    <a:pt x="107" y="77"/>
                  </a:lnTo>
                  <a:lnTo>
                    <a:pt x="96" y="89"/>
                  </a:lnTo>
                  <a:lnTo>
                    <a:pt x="96" y="89"/>
                  </a:lnTo>
                  <a:lnTo>
                    <a:pt x="84" y="107"/>
                  </a:lnTo>
                  <a:lnTo>
                    <a:pt x="84" y="119"/>
                  </a:lnTo>
                  <a:lnTo>
                    <a:pt x="84" y="149"/>
                  </a:lnTo>
                  <a:lnTo>
                    <a:pt x="84" y="149"/>
                  </a:lnTo>
                  <a:lnTo>
                    <a:pt x="84" y="167"/>
                  </a:lnTo>
                  <a:lnTo>
                    <a:pt x="78" y="197"/>
                  </a:lnTo>
                  <a:lnTo>
                    <a:pt x="72" y="233"/>
                  </a:lnTo>
                  <a:lnTo>
                    <a:pt x="60" y="275"/>
                  </a:lnTo>
                  <a:lnTo>
                    <a:pt x="54" y="316"/>
                  </a:lnTo>
                  <a:lnTo>
                    <a:pt x="48" y="352"/>
                  </a:lnTo>
                  <a:lnTo>
                    <a:pt x="48" y="382"/>
                  </a:lnTo>
                  <a:lnTo>
                    <a:pt x="48" y="400"/>
                  </a:lnTo>
                  <a:lnTo>
                    <a:pt x="48" y="400"/>
                  </a:lnTo>
                  <a:lnTo>
                    <a:pt x="42" y="460"/>
                  </a:lnTo>
                  <a:lnTo>
                    <a:pt x="42" y="484"/>
                  </a:lnTo>
                  <a:lnTo>
                    <a:pt x="42" y="502"/>
                  </a:lnTo>
                  <a:lnTo>
                    <a:pt x="42" y="502"/>
                  </a:lnTo>
                  <a:lnTo>
                    <a:pt x="42" y="520"/>
                  </a:lnTo>
                  <a:lnTo>
                    <a:pt x="36" y="532"/>
                  </a:lnTo>
                  <a:lnTo>
                    <a:pt x="18" y="549"/>
                  </a:lnTo>
                  <a:lnTo>
                    <a:pt x="18" y="549"/>
                  </a:lnTo>
                  <a:lnTo>
                    <a:pt x="0" y="561"/>
                  </a:lnTo>
                  <a:lnTo>
                    <a:pt x="0" y="561"/>
                  </a:lnTo>
                  <a:lnTo>
                    <a:pt x="6" y="561"/>
                  </a:lnTo>
                  <a:lnTo>
                    <a:pt x="6" y="561"/>
                  </a:lnTo>
                  <a:lnTo>
                    <a:pt x="18" y="561"/>
                  </a:lnTo>
                  <a:lnTo>
                    <a:pt x="24" y="555"/>
                  </a:lnTo>
                  <a:lnTo>
                    <a:pt x="36" y="549"/>
                  </a:lnTo>
                  <a:lnTo>
                    <a:pt x="42" y="543"/>
                  </a:lnTo>
                  <a:lnTo>
                    <a:pt x="42" y="543"/>
                  </a:lnTo>
                  <a:lnTo>
                    <a:pt x="42" y="549"/>
                  </a:lnTo>
                  <a:lnTo>
                    <a:pt x="42" y="561"/>
                  </a:lnTo>
                  <a:lnTo>
                    <a:pt x="42" y="573"/>
                  </a:lnTo>
                  <a:lnTo>
                    <a:pt x="48" y="573"/>
                  </a:lnTo>
                  <a:lnTo>
                    <a:pt x="48" y="573"/>
                  </a:lnTo>
                  <a:lnTo>
                    <a:pt x="48" y="561"/>
                  </a:lnTo>
                  <a:lnTo>
                    <a:pt x="48" y="555"/>
                  </a:lnTo>
                  <a:lnTo>
                    <a:pt x="48" y="538"/>
                  </a:lnTo>
                  <a:lnTo>
                    <a:pt x="48" y="526"/>
                  </a:lnTo>
                  <a:lnTo>
                    <a:pt x="48" y="526"/>
                  </a:lnTo>
                  <a:lnTo>
                    <a:pt x="54" y="502"/>
                  </a:lnTo>
                  <a:lnTo>
                    <a:pt x="60" y="472"/>
                  </a:lnTo>
                  <a:lnTo>
                    <a:pt x="60" y="472"/>
                  </a:lnTo>
                  <a:lnTo>
                    <a:pt x="66" y="448"/>
                  </a:lnTo>
                  <a:lnTo>
                    <a:pt x="66" y="436"/>
                  </a:lnTo>
                  <a:lnTo>
                    <a:pt x="66" y="436"/>
                  </a:lnTo>
                  <a:lnTo>
                    <a:pt x="66" y="436"/>
                  </a:lnTo>
                  <a:lnTo>
                    <a:pt x="66" y="436"/>
                  </a:lnTo>
                  <a:lnTo>
                    <a:pt x="66" y="424"/>
                  </a:lnTo>
                  <a:lnTo>
                    <a:pt x="66" y="406"/>
                  </a:lnTo>
                  <a:lnTo>
                    <a:pt x="66" y="382"/>
                  </a:lnTo>
                  <a:lnTo>
                    <a:pt x="66" y="382"/>
                  </a:lnTo>
                  <a:lnTo>
                    <a:pt x="72" y="352"/>
                  </a:lnTo>
                  <a:lnTo>
                    <a:pt x="78" y="316"/>
                  </a:lnTo>
                  <a:lnTo>
                    <a:pt x="78" y="281"/>
                  </a:lnTo>
                  <a:lnTo>
                    <a:pt x="78" y="257"/>
                  </a:lnTo>
                  <a:lnTo>
                    <a:pt x="78" y="257"/>
                  </a:lnTo>
                  <a:lnTo>
                    <a:pt x="84" y="239"/>
                  </a:lnTo>
                  <a:lnTo>
                    <a:pt x="84" y="209"/>
                  </a:lnTo>
                  <a:lnTo>
                    <a:pt x="96" y="179"/>
                  </a:lnTo>
                  <a:lnTo>
                    <a:pt x="102" y="149"/>
                  </a:lnTo>
                  <a:lnTo>
                    <a:pt x="102" y="149"/>
                  </a:lnTo>
                  <a:lnTo>
                    <a:pt x="107" y="125"/>
                  </a:lnTo>
                  <a:lnTo>
                    <a:pt x="113" y="113"/>
                  </a:lnTo>
                  <a:lnTo>
                    <a:pt x="119" y="89"/>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05494" name="Freeform 22"/>
            <p:cNvSpPr>
              <a:spLocks/>
            </p:cNvSpPr>
            <p:nvPr/>
          </p:nvSpPr>
          <p:spPr bwMode="auto">
            <a:xfrm flipH="1">
              <a:off x="1898" y="1222"/>
              <a:ext cx="168" cy="1000"/>
            </a:xfrm>
            <a:custGeom>
              <a:avLst/>
              <a:gdLst/>
              <a:ahLst/>
              <a:cxnLst>
                <a:cxn ang="0">
                  <a:pos x="18" y="633"/>
                </a:cxn>
                <a:cxn ang="0">
                  <a:pos x="18" y="633"/>
                </a:cxn>
                <a:cxn ang="0">
                  <a:pos x="18" y="639"/>
                </a:cxn>
                <a:cxn ang="0">
                  <a:pos x="12" y="657"/>
                </a:cxn>
                <a:cxn ang="0">
                  <a:pos x="12" y="657"/>
                </a:cxn>
                <a:cxn ang="0">
                  <a:pos x="6" y="681"/>
                </a:cxn>
                <a:cxn ang="0">
                  <a:pos x="0" y="699"/>
                </a:cxn>
                <a:cxn ang="0">
                  <a:pos x="0" y="699"/>
                </a:cxn>
                <a:cxn ang="0">
                  <a:pos x="0" y="699"/>
                </a:cxn>
                <a:cxn ang="0">
                  <a:pos x="0" y="687"/>
                </a:cxn>
                <a:cxn ang="0">
                  <a:pos x="0" y="669"/>
                </a:cxn>
                <a:cxn ang="0">
                  <a:pos x="0" y="669"/>
                </a:cxn>
                <a:cxn ang="0">
                  <a:pos x="6" y="633"/>
                </a:cxn>
                <a:cxn ang="0">
                  <a:pos x="6" y="603"/>
                </a:cxn>
                <a:cxn ang="0">
                  <a:pos x="6" y="561"/>
                </a:cxn>
                <a:cxn ang="0">
                  <a:pos x="6" y="561"/>
                </a:cxn>
                <a:cxn ang="0">
                  <a:pos x="6" y="543"/>
                </a:cxn>
                <a:cxn ang="0">
                  <a:pos x="6" y="525"/>
                </a:cxn>
                <a:cxn ang="0">
                  <a:pos x="6" y="478"/>
                </a:cxn>
                <a:cxn ang="0">
                  <a:pos x="12" y="430"/>
                </a:cxn>
                <a:cxn ang="0">
                  <a:pos x="12" y="412"/>
                </a:cxn>
                <a:cxn ang="0">
                  <a:pos x="12" y="400"/>
                </a:cxn>
                <a:cxn ang="0">
                  <a:pos x="12" y="400"/>
                </a:cxn>
                <a:cxn ang="0">
                  <a:pos x="18" y="388"/>
                </a:cxn>
                <a:cxn ang="0">
                  <a:pos x="24" y="370"/>
                </a:cxn>
                <a:cxn ang="0">
                  <a:pos x="35" y="316"/>
                </a:cxn>
                <a:cxn ang="0">
                  <a:pos x="41" y="257"/>
                </a:cxn>
                <a:cxn ang="0">
                  <a:pos x="47" y="233"/>
                </a:cxn>
                <a:cxn ang="0">
                  <a:pos x="47" y="215"/>
                </a:cxn>
                <a:cxn ang="0">
                  <a:pos x="47" y="215"/>
                </a:cxn>
                <a:cxn ang="0">
                  <a:pos x="47" y="179"/>
                </a:cxn>
                <a:cxn ang="0">
                  <a:pos x="53" y="131"/>
                </a:cxn>
                <a:cxn ang="0">
                  <a:pos x="53" y="83"/>
                </a:cxn>
                <a:cxn ang="0">
                  <a:pos x="53" y="47"/>
                </a:cxn>
                <a:cxn ang="0">
                  <a:pos x="53" y="47"/>
                </a:cxn>
                <a:cxn ang="0">
                  <a:pos x="53" y="24"/>
                </a:cxn>
                <a:cxn ang="0">
                  <a:pos x="53" y="6"/>
                </a:cxn>
                <a:cxn ang="0">
                  <a:pos x="53" y="0"/>
                </a:cxn>
                <a:cxn ang="0">
                  <a:pos x="59" y="6"/>
                </a:cxn>
                <a:cxn ang="0">
                  <a:pos x="59" y="18"/>
                </a:cxn>
                <a:cxn ang="0">
                  <a:pos x="59" y="41"/>
                </a:cxn>
                <a:cxn ang="0">
                  <a:pos x="59" y="41"/>
                </a:cxn>
                <a:cxn ang="0">
                  <a:pos x="59" y="65"/>
                </a:cxn>
                <a:cxn ang="0">
                  <a:pos x="59" y="83"/>
                </a:cxn>
                <a:cxn ang="0">
                  <a:pos x="65" y="113"/>
                </a:cxn>
                <a:cxn ang="0">
                  <a:pos x="65" y="137"/>
                </a:cxn>
                <a:cxn ang="0">
                  <a:pos x="65" y="167"/>
                </a:cxn>
                <a:cxn ang="0">
                  <a:pos x="65" y="167"/>
                </a:cxn>
                <a:cxn ang="0">
                  <a:pos x="59" y="209"/>
                </a:cxn>
                <a:cxn ang="0">
                  <a:pos x="53" y="245"/>
                </a:cxn>
                <a:cxn ang="0">
                  <a:pos x="47" y="280"/>
                </a:cxn>
                <a:cxn ang="0">
                  <a:pos x="41" y="298"/>
                </a:cxn>
                <a:cxn ang="0">
                  <a:pos x="41" y="298"/>
                </a:cxn>
                <a:cxn ang="0">
                  <a:pos x="41" y="316"/>
                </a:cxn>
                <a:cxn ang="0">
                  <a:pos x="35" y="346"/>
                </a:cxn>
                <a:cxn ang="0">
                  <a:pos x="29" y="382"/>
                </a:cxn>
                <a:cxn ang="0">
                  <a:pos x="29" y="412"/>
                </a:cxn>
                <a:cxn ang="0">
                  <a:pos x="29" y="412"/>
                </a:cxn>
                <a:cxn ang="0">
                  <a:pos x="24" y="448"/>
                </a:cxn>
                <a:cxn ang="0">
                  <a:pos x="18" y="496"/>
                </a:cxn>
                <a:cxn ang="0">
                  <a:pos x="18" y="555"/>
                </a:cxn>
                <a:cxn ang="0">
                  <a:pos x="18" y="633"/>
                </a:cxn>
              </a:cxnLst>
              <a:rect l="0" t="0" r="r" b="b"/>
              <a:pathLst>
                <a:path w="65" h="699">
                  <a:moveTo>
                    <a:pt x="18" y="633"/>
                  </a:moveTo>
                  <a:lnTo>
                    <a:pt x="18" y="633"/>
                  </a:lnTo>
                  <a:lnTo>
                    <a:pt x="18" y="639"/>
                  </a:lnTo>
                  <a:lnTo>
                    <a:pt x="12" y="657"/>
                  </a:lnTo>
                  <a:lnTo>
                    <a:pt x="12" y="657"/>
                  </a:lnTo>
                  <a:lnTo>
                    <a:pt x="6" y="681"/>
                  </a:lnTo>
                  <a:lnTo>
                    <a:pt x="0" y="699"/>
                  </a:lnTo>
                  <a:lnTo>
                    <a:pt x="0" y="699"/>
                  </a:lnTo>
                  <a:lnTo>
                    <a:pt x="0" y="699"/>
                  </a:lnTo>
                  <a:lnTo>
                    <a:pt x="0" y="687"/>
                  </a:lnTo>
                  <a:lnTo>
                    <a:pt x="0" y="669"/>
                  </a:lnTo>
                  <a:lnTo>
                    <a:pt x="0" y="669"/>
                  </a:lnTo>
                  <a:lnTo>
                    <a:pt x="6" y="633"/>
                  </a:lnTo>
                  <a:lnTo>
                    <a:pt x="6" y="603"/>
                  </a:lnTo>
                  <a:lnTo>
                    <a:pt x="6" y="561"/>
                  </a:lnTo>
                  <a:lnTo>
                    <a:pt x="6" y="561"/>
                  </a:lnTo>
                  <a:lnTo>
                    <a:pt x="6" y="543"/>
                  </a:lnTo>
                  <a:lnTo>
                    <a:pt x="6" y="525"/>
                  </a:lnTo>
                  <a:lnTo>
                    <a:pt x="6" y="478"/>
                  </a:lnTo>
                  <a:lnTo>
                    <a:pt x="12" y="430"/>
                  </a:lnTo>
                  <a:lnTo>
                    <a:pt x="12" y="412"/>
                  </a:lnTo>
                  <a:lnTo>
                    <a:pt x="12" y="400"/>
                  </a:lnTo>
                  <a:lnTo>
                    <a:pt x="12" y="400"/>
                  </a:lnTo>
                  <a:lnTo>
                    <a:pt x="18" y="388"/>
                  </a:lnTo>
                  <a:lnTo>
                    <a:pt x="24" y="370"/>
                  </a:lnTo>
                  <a:lnTo>
                    <a:pt x="35" y="316"/>
                  </a:lnTo>
                  <a:lnTo>
                    <a:pt x="41" y="257"/>
                  </a:lnTo>
                  <a:lnTo>
                    <a:pt x="47" y="233"/>
                  </a:lnTo>
                  <a:lnTo>
                    <a:pt x="47" y="215"/>
                  </a:lnTo>
                  <a:lnTo>
                    <a:pt x="47" y="215"/>
                  </a:lnTo>
                  <a:lnTo>
                    <a:pt x="47" y="179"/>
                  </a:lnTo>
                  <a:lnTo>
                    <a:pt x="53" y="131"/>
                  </a:lnTo>
                  <a:lnTo>
                    <a:pt x="53" y="83"/>
                  </a:lnTo>
                  <a:lnTo>
                    <a:pt x="53" y="47"/>
                  </a:lnTo>
                  <a:lnTo>
                    <a:pt x="53" y="47"/>
                  </a:lnTo>
                  <a:lnTo>
                    <a:pt x="53" y="24"/>
                  </a:lnTo>
                  <a:lnTo>
                    <a:pt x="53" y="6"/>
                  </a:lnTo>
                  <a:lnTo>
                    <a:pt x="53" y="0"/>
                  </a:lnTo>
                  <a:lnTo>
                    <a:pt x="59" y="6"/>
                  </a:lnTo>
                  <a:lnTo>
                    <a:pt x="59" y="18"/>
                  </a:lnTo>
                  <a:lnTo>
                    <a:pt x="59" y="41"/>
                  </a:lnTo>
                  <a:lnTo>
                    <a:pt x="59" y="41"/>
                  </a:lnTo>
                  <a:lnTo>
                    <a:pt x="59" y="65"/>
                  </a:lnTo>
                  <a:lnTo>
                    <a:pt x="59" y="83"/>
                  </a:lnTo>
                  <a:lnTo>
                    <a:pt x="65" y="113"/>
                  </a:lnTo>
                  <a:lnTo>
                    <a:pt x="65" y="137"/>
                  </a:lnTo>
                  <a:lnTo>
                    <a:pt x="65" y="167"/>
                  </a:lnTo>
                  <a:lnTo>
                    <a:pt x="65" y="167"/>
                  </a:lnTo>
                  <a:lnTo>
                    <a:pt x="59" y="209"/>
                  </a:lnTo>
                  <a:lnTo>
                    <a:pt x="53" y="245"/>
                  </a:lnTo>
                  <a:lnTo>
                    <a:pt x="47" y="280"/>
                  </a:lnTo>
                  <a:lnTo>
                    <a:pt x="41" y="298"/>
                  </a:lnTo>
                  <a:lnTo>
                    <a:pt x="41" y="298"/>
                  </a:lnTo>
                  <a:lnTo>
                    <a:pt x="41" y="316"/>
                  </a:lnTo>
                  <a:lnTo>
                    <a:pt x="35" y="346"/>
                  </a:lnTo>
                  <a:lnTo>
                    <a:pt x="29" y="382"/>
                  </a:lnTo>
                  <a:lnTo>
                    <a:pt x="29" y="41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05495" name="Freeform 23"/>
            <p:cNvSpPr>
              <a:spLocks/>
            </p:cNvSpPr>
            <p:nvPr/>
          </p:nvSpPr>
          <p:spPr bwMode="auto">
            <a:xfrm flipH="1">
              <a:off x="2159" y="3598"/>
              <a:ext cx="635"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close/>
                </a:path>
              </a:pathLst>
            </a:custGeom>
            <a:solidFill>
              <a:srgbClr val="F8C9A6"/>
            </a:solidFill>
            <a:ln w="9525">
              <a:noFill/>
              <a:round/>
              <a:headEnd/>
              <a:tailEnd/>
            </a:ln>
          </p:spPr>
          <p:txBody>
            <a:bodyPr/>
            <a:lstStyle/>
            <a:p>
              <a:endParaRPr lang="fr-FR"/>
            </a:p>
          </p:txBody>
        </p:sp>
        <p:sp>
          <p:nvSpPr>
            <p:cNvPr id="105496" name="Freeform 24"/>
            <p:cNvSpPr>
              <a:spLocks/>
            </p:cNvSpPr>
            <p:nvPr/>
          </p:nvSpPr>
          <p:spPr bwMode="auto">
            <a:xfrm flipH="1">
              <a:off x="1991" y="3452"/>
              <a:ext cx="60" cy="51"/>
            </a:xfrm>
            <a:custGeom>
              <a:avLst/>
              <a:gdLst/>
              <a:ahLst/>
              <a:cxnLst>
                <a:cxn ang="0">
                  <a:pos x="23" y="0"/>
                </a:cxn>
                <a:cxn ang="0">
                  <a:pos x="23" y="0"/>
                </a:cxn>
                <a:cxn ang="0">
                  <a:pos x="18" y="6"/>
                </a:cxn>
                <a:cxn ang="0">
                  <a:pos x="6" y="18"/>
                </a:cxn>
                <a:cxn ang="0">
                  <a:pos x="0" y="36"/>
                </a:cxn>
              </a:cxnLst>
              <a:rect l="0" t="0" r="r" b="b"/>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05497" name="Freeform 25"/>
            <p:cNvSpPr>
              <a:spLocks/>
            </p:cNvSpPr>
            <p:nvPr/>
          </p:nvSpPr>
          <p:spPr bwMode="auto">
            <a:xfrm flipH="1">
              <a:off x="2221" y="1452"/>
              <a:ext cx="494" cy="462"/>
            </a:xfrm>
            <a:custGeom>
              <a:avLst/>
              <a:gdLst/>
              <a:ahLst/>
              <a:cxnLst>
                <a:cxn ang="0">
                  <a:pos x="30" y="24"/>
                </a:cxn>
                <a:cxn ang="0">
                  <a:pos x="42" y="48"/>
                </a:cxn>
                <a:cxn ang="0">
                  <a:pos x="54" y="72"/>
                </a:cxn>
                <a:cxn ang="0">
                  <a:pos x="84" y="131"/>
                </a:cxn>
                <a:cxn ang="0">
                  <a:pos x="120" y="197"/>
                </a:cxn>
                <a:cxn ang="0">
                  <a:pos x="138" y="227"/>
                </a:cxn>
                <a:cxn ang="0">
                  <a:pos x="156" y="245"/>
                </a:cxn>
                <a:cxn ang="0">
                  <a:pos x="156" y="245"/>
                </a:cxn>
                <a:cxn ang="0">
                  <a:pos x="180" y="275"/>
                </a:cxn>
                <a:cxn ang="0">
                  <a:pos x="192" y="305"/>
                </a:cxn>
                <a:cxn ang="0">
                  <a:pos x="180" y="323"/>
                </a:cxn>
                <a:cxn ang="0">
                  <a:pos x="168" y="323"/>
                </a:cxn>
                <a:cxn ang="0">
                  <a:pos x="156" y="323"/>
                </a:cxn>
                <a:cxn ang="0">
                  <a:pos x="156" y="323"/>
                </a:cxn>
                <a:cxn ang="0">
                  <a:pos x="138" y="305"/>
                </a:cxn>
                <a:cxn ang="0">
                  <a:pos x="120" y="287"/>
                </a:cxn>
                <a:cxn ang="0">
                  <a:pos x="96" y="275"/>
                </a:cxn>
                <a:cxn ang="0">
                  <a:pos x="90" y="275"/>
                </a:cxn>
                <a:cxn ang="0">
                  <a:pos x="78" y="281"/>
                </a:cxn>
                <a:cxn ang="0">
                  <a:pos x="78" y="281"/>
                </a:cxn>
                <a:cxn ang="0">
                  <a:pos x="78" y="287"/>
                </a:cxn>
                <a:cxn ang="0">
                  <a:pos x="66" y="287"/>
                </a:cxn>
                <a:cxn ang="0">
                  <a:pos x="54" y="281"/>
                </a:cxn>
                <a:cxn ang="0">
                  <a:pos x="48" y="269"/>
                </a:cxn>
                <a:cxn ang="0">
                  <a:pos x="42" y="251"/>
                </a:cxn>
                <a:cxn ang="0">
                  <a:pos x="42" y="251"/>
                </a:cxn>
                <a:cxn ang="0">
                  <a:pos x="36" y="221"/>
                </a:cxn>
                <a:cxn ang="0">
                  <a:pos x="24" y="173"/>
                </a:cxn>
                <a:cxn ang="0">
                  <a:pos x="12" y="125"/>
                </a:cxn>
                <a:cxn ang="0">
                  <a:pos x="6" y="72"/>
                </a:cxn>
                <a:cxn ang="0">
                  <a:pos x="0" y="36"/>
                </a:cxn>
                <a:cxn ang="0">
                  <a:pos x="6" y="6"/>
                </a:cxn>
                <a:cxn ang="0">
                  <a:pos x="6" y="0"/>
                </a:cxn>
                <a:cxn ang="0">
                  <a:pos x="12" y="0"/>
                </a:cxn>
                <a:cxn ang="0">
                  <a:pos x="18" y="12"/>
                </a:cxn>
                <a:cxn ang="0">
                  <a:pos x="30" y="24"/>
                </a:cxn>
              </a:cxnLst>
              <a:rect l="0" t="0" r="r" b="b"/>
              <a:pathLst>
                <a:path w="192" h="323">
                  <a:moveTo>
                    <a:pt x="30" y="24"/>
                  </a:moveTo>
                  <a:lnTo>
                    <a:pt x="42" y="48"/>
                  </a:lnTo>
                  <a:lnTo>
                    <a:pt x="54" y="72"/>
                  </a:lnTo>
                  <a:lnTo>
                    <a:pt x="84" y="131"/>
                  </a:lnTo>
                  <a:lnTo>
                    <a:pt x="120" y="197"/>
                  </a:lnTo>
                  <a:lnTo>
                    <a:pt x="138" y="227"/>
                  </a:lnTo>
                  <a:lnTo>
                    <a:pt x="156" y="245"/>
                  </a:lnTo>
                  <a:lnTo>
                    <a:pt x="156" y="245"/>
                  </a:lnTo>
                  <a:lnTo>
                    <a:pt x="180" y="275"/>
                  </a:lnTo>
                  <a:lnTo>
                    <a:pt x="192" y="305"/>
                  </a:lnTo>
                  <a:lnTo>
                    <a:pt x="180" y="323"/>
                  </a:lnTo>
                  <a:lnTo>
                    <a:pt x="168" y="323"/>
                  </a:lnTo>
                  <a:lnTo>
                    <a:pt x="156" y="323"/>
                  </a:lnTo>
                  <a:lnTo>
                    <a:pt x="156" y="323"/>
                  </a:lnTo>
                  <a:lnTo>
                    <a:pt x="138" y="305"/>
                  </a:lnTo>
                  <a:lnTo>
                    <a:pt x="120" y="287"/>
                  </a:lnTo>
                  <a:lnTo>
                    <a:pt x="96" y="275"/>
                  </a:lnTo>
                  <a:lnTo>
                    <a:pt x="90" y="275"/>
                  </a:lnTo>
                  <a:lnTo>
                    <a:pt x="78" y="281"/>
                  </a:lnTo>
                  <a:lnTo>
                    <a:pt x="78" y="281"/>
                  </a:lnTo>
                  <a:lnTo>
                    <a:pt x="78" y="287"/>
                  </a:lnTo>
                  <a:lnTo>
                    <a:pt x="66" y="287"/>
                  </a:lnTo>
                  <a:lnTo>
                    <a:pt x="54" y="281"/>
                  </a:lnTo>
                  <a:lnTo>
                    <a:pt x="48" y="269"/>
                  </a:lnTo>
                  <a:lnTo>
                    <a:pt x="42" y="251"/>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05498" name="Freeform 26"/>
            <p:cNvSpPr>
              <a:spLocks/>
            </p:cNvSpPr>
            <p:nvPr/>
          </p:nvSpPr>
          <p:spPr bwMode="auto">
            <a:xfrm flipH="1">
              <a:off x="2221" y="1487"/>
              <a:ext cx="480" cy="427"/>
            </a:xfrm>
            <a:custGeom>
              <a:avLst/>
              <a:gdLst/>
              <a:ahLst/>
              <a:cxnLst>
                <a:cxn ang="0">
                  <a:pos x="30" y="30"/>
                </a:cxn>
                <a:cxn ang="0">
                  <a:pos x="42" y="48"/>
                </a:cxn>
                <a:cxn ang="0">
                  <a:pos x="48" y="72"/>
                </a:cxn>
                <a:cxn ang="0">
                  <a:pos x="78" y="125"/>
                </a:cxn>
                <a:cxn ang="0">
                  <a:pos x="108" y="179"/>
                </a:cxn>
                <a:cxn ang="0">
                  <a:pos x="150" y="227"/>
                </a:cxn>
                <a:cxn ang="0">
                  <a:pos x="150" y="227"/>
                </a:cxn>
                <a:cxn ang="0">
                  <a:pos x="174" y="263"/>
                </a:cxn>
                <a:cxn ang="0">
                  <a:pos x="186" y="287"/>
                </a:cxn>
                <a:cxn ang="0">
                  <a:pos x="174" y="299"/>
                </a:cxn>
                <a:cxn ang="0">
                  <a:pos x="162" y="299"/>
                </a:cxn>
                <a:cxn ang="0">
                  <a:pos x="150" y="293"/>
                </a:cxn>
                <a:cxn ang="0">
                  <a:pos x="150" y="293"/>
                </a:cxn>
                <a:cxn ang="0">
                  <a:pos x="132" y="281"/>
                </a:cxn>
                <a:cxn ang="0">
                  <a:pos x="114" y="263"/>
                </a:cxn>
                <a:cxn ang="0">
                  <a:pos x="90" y="251"/>
                </a:cxn>
                <a:cxn ang="0">
                  <a:pos x="84" y="251"/>
                </a:cxn>
                <a:cxn ang="0">
                  <a:pos x="72" y="257"/>
                </a:cxn>
                <a:cxn ang="0">
                  <a:pos x="72" y="257"/>
                </a:cxn>
                <a:cxn ang="0">
                  <a:pos x="72" y="263"/>
                </a:cxn>
                <a:cxn ang="0">
                  <a:pos x="66" y="263"/>
                </a:cxn>
                <a:cxn ang="0">
                  <a:pos x="54" y="257"/>
                </a:cxn>
                <a:cxn ang="0">
                  <a:pos x="48" y="245"/>
                </a:cxn>
                <a:cxn ang="0">
                  <a:pos x="42" y="227"/>
                </a:cxn>
                <a:cxn ang="0">
                  <a:pos x="42" y="227"/>
                </a:cxn>
                <a:cxn ang="0">
                  <a:pos x="30" y="191"/>
                </a:cxn>
                <a:cxn ang="0">
                  <a:pos x="24" y="149"/>
                </a:cxn>
                <a:cxn ang="0">
                  <a:pos x="12" y="107"/>
                </a:cxn>
                <a:cxn ang="0">
                  <a:pos x="0" y="66"/>
                </a:cxn>
                <a:cxn ang="0">
                  <a:pos x="0" y="30"/>
                </a:cxn>
                <a:cxn ang="0">
                  <a:pos x="0" y="6"/>
                </a:cxn>
                <a:cxn ang="0">
                  <a:pos x="6" y="0"/>
                </a:cxn>
                <a:cxn ang="0">
                  <a:pos x="12" y="6"/>
                </a:cxn>
                <a:cxn ang="0">
                  <a:pos x="18" y="12"/>
                </a:cxn>
                <a:cxn ang="0">
                  <a:pos x="30" y="30"/>
                </a:cxn>
              </a:cxnLst>
              <a:rect l="0" t="0" r="r" b="b"/>
              <a:pathLst>
                <a:path w="186" h="299">
                  <a:moveTo>
                    <a:pt x="30" y="30"/>
                  </a:moveTo>
                  <a:lnTo>
                    <a:pt x="42" y="48"/>
                  </a:lnTo>
                  <a:lnTo>
                    <a:pt x="48" y="72"/>
                  </a:lnTo>
                  <a:lnTo>
                    <a:pt x="78" y="125"/>
                  </a:lnTo>
                  <a:lnTo>
                    <a:pt x="108" y="179"/>
                  </a:lnTo>
                  <a:lnTo>
                    <a:pt x="150" y="227"/>
                  </a:lnTo>
                  <a:lnTo>
                    <a:pt x="150" y="227"/>
                  </a:lnTo>
                  <a:lnTo>
                    <a:pt x="174" y="263"/>
                  </a:lnTo>
                  <a:lnTo>
                    <a:pt x="186" y="287"/>
                  </a:lnTo>
                  <a:lnTo>
                    <a:pt x="174" y="299"/>
                  </a:lnTo>
                  <a:lnTo>
                    <a:pt x="162" y="299"/>
                  </a:lnTo>
                  <a:lnTo>
                    <a:pt x="150" y="293"/>
                  </a:lnTo>
                  <a:lnTo>
                    <a:pt x="150" y="293"/>
                  </a:lnTo>
                  <a:lnTo>
                    <a:pt x="132" y="281"/>
                  </a:lnTo>
                  <a:lnTo>
                    <a:pt x="114" y="263"/>
                  </a:lnTo>
                  <a:lnTo>
                    <a:pt x="90" y="251"/>
                  </a:lnTo>
                  <a:lnTo>
                    <a:pt x="84" y="251"/>
                  </a:lnTo>
                  <a:lnTo>
                    <a:pt x="72" y="257"/>
                  </a:lnTo>
                  <a:lnTo>
                    <a:pt x="72" y="257"/>
                  </a:lnTo>
                  <a:lnTo>
                    <a:pt x="72" y="263"/>
                  </a:lnTo>
                  <a:lnTo>
                    <a:pt x="66" y="263"/>
                  </a:lnTo>
                  <a:lnTo>
                    <a:pt x="54" y="257"/>
                  </a:lnTo>
                  <a:lnTo>
                    <a:pt x="48" y="245"/>
                  </a:lnTo>
                  <a:lnTo>
                    <a:pt x="42" y="227"/>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05499" name="Freeform 27"/>
            <p:cNvSpPr>
              <a:spLocks/>
            </p:cNvSpPr>
            <p:nvPr/>
          </p:nvSpPr>
          <p:spPr bwMode="auto">
            <a:xfrm flipH="1">
              <a:off x="2236" y="1529"/>
              <a:ext cx="465" cy="377"/>
            </a:xfrm>
            <a:custGeom>
              <a:avLst/>
              <a:gdLst/>
              <a:ahLst/>
              <a:cxnLst>
                <a:cxn ang="0">
                  <a:pos x="24" y="18"/>
                </a:cxn>
                <a:cxn ang="0">
                  <a:pos x="48" y="59"/>
                </a:cxn>
                <a:cxn ang="0">
                  <a:pos x="72" y="107"/>
                </a:cxn>
                <a:cxn ang="0">
                  <a:pos x="102" y="161"/>
                </a:cxn>
                <a:cxn ang="0">
                  <a:pos x="138" y="197"/>
                </a:cxn>
                <a:cxn ang="0">
                  <a:pos x="138" y="197"/>
                </a:cxn>
                <a:cxn ang="0">
                  <a:pos x="168" y="233"/>
                </a:cxn>
                <a:cxn ang="0">
                  <a:pos x="180" y="257"/>
                </a:cxn>
                <a:cxn ang="0">
                  <a:pos x="168" y="263"/>
                </a:cxn>
                <a:cxn ang="0">
                  <a:pos x="144" y="257"/>
                </a:cxn>
                <a:cxn ang="0">
                  <a:pos x="144" y="257"/>
                </a:cxn>
                <a:cxn ang="0">
                  <a:pos x="126" y="245"/>
                </a:cxn>
                <a:cxn ang="0">
                  <a:pos x="108" y="227"/>
                </a:cxn>
                <a:cxn ang="0">
                  <a:pos x="90" y="215"/>
                </a:cxn>
                <a:cxn ang="0">
                  <a:pos x="78" y="215"/>
                </a:cxn>
                <a:cxn ang="0">
                  <a:pos x="66" y="221"/>
                </a:cxn>
                <a:cxn ang="0">
                  <a:pos x="66" y="221"/>
                </a:cxn>
                <a:cxn ang="0">
                  <a:pos x="66" y="227"/>
                </a:cxn>
                <a:cxn ang="0">
                  <a:pos x="60" y="227"/>
                </a:cxn>
                <a:cxn ang="0">
                  <a:pos x="54" y="221"/>
                </a:cxn>
                <a:cxn ang="0">
                  <a:pos x="48" y="209"/>
                </a:cxn>
                <a:cxn ang="0">
                  <a:pos x="42" y="191"/>
                </a:cxn>
                <a:cxn ang="0">
                  <a:pos x="42" y="191"/>
                </a:cxn>
                <a:cxn ang="0">
                  <a:pos x="36" y="161"/>
                </a:cxn>
                <a:cxn ang="0">
                  <a:pos x="24" y="125"/>
                </a:cxn>
                <a:cxn ang="0">
                  <a:pos x="12" y="83"/>
                </a:cxn>
                <a:cxn ang="0">
                  <a:pos x="6" y="48"/>
                </a:cxn>
                <a:cxn ang="0">
                  <a:pos x="0" y="18"/>
                </a:cxn>
                <a:cxn ang="0">
                  <a:pos x="0" y="0"/>
                </a:cxn>
                <a:cxn ang="0">
                  <a:pos x="12" y="0"/>
                </a:cxn>
                <a:cxn ang="0">
                  <a:pos x="18" y="6"/>
                </a:cxn>
                <a:cxn ang="0">
                  <a:pos x="24" y="18"/>
                </a:cxn>
              </a:cxnLst>
              <a:rect l="0" t="0" r="r" b="b"/>
              <a:pathLst>
                <a:path w="180" h="263">
                  <a:moveTo>
                    <a:pt x="24" y="18"/>
                  </a:moveTo>
                  <a:lnTo>
                    <a:pt x="48" y="59"/>
                  </a:lnTo>
                  <a:lnTo>
                    <a:pt x="72" y="107"/>
                  </a:lnTo>
                  <a:lnTo>
                    <a:pt x="102" y="161"/>
                  </a:lnTo>
                  <a:lnTo>
                    <a:pt x="138" y="197"/>
                  </a:lnTo>
                  <a:lnTo>
                    <a:pt x="138" y="197"/>
                  </a:lnTo>
                  <a:lnTo>
                    <a:pt x="168" y="233"/>
                  </a:lnTo>
                  <a:lnTo>
                    <a:pt x="180" y="257"/>
                  </a:lnTo>
                  <a:lnTo>
                    <a:pt x="168" y="263"/>
                  </a:lnTo>
                  <a:lnTo>
                    <a:pt x="144" y="257"/>
                  </a:lnTo>
                  <a:lnTo>
                    <a:pt x="144" y="257"/>
                  </a:lnTo>
                  <a:lnTo>
                    <a:pt x="126" y="245"/>
                  </a:lnTo>
                  <a:lnTo>
                    <a:pt x="108" y="227"/>
                  </a:lnTo>
                  <a:lnTo>
                    <a:pt x="90" y="215"/>
                  </a:lnTo>
                  <a:lnTo>
                    <a:pt x="78" y="215"/>
                  </a:lnTo>
                  <a:lnTo>
                    <a:pt x="66" y="221"/>
                  </a:lnTo>
                  <a:lnTo>
                    <a:pt x="66" y="221"/>
                  </a:lnTo>
                  <a:lnTo>
                    <a:pt x="66" y="227"/>
                  </a:lnTo>
                  <a:lnTo>
                    <a:pt x="60" y="227"/>
                  </a:lnTo>
                  <a:lnTo>
                    <a:pt x="54" y="221"/>
                  </a:lnTo>
                  <a:lnTo>
                    <a:pt x="48" y="209"/>
                  </a:lnTo>
                  <a:lnTo>
                    <a:pt x="42" y="191"/>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05500" name="Freeform 28"/>
            <p:cNvSpPr>
              <a:spLocks/>
            </p:cNvSpPr>
            <p:nvPr/>
          </p:nvSpPr>
          <p:spPr bwMode="auto">
            <a:xfrm flipH="1">
              <a:off x="2253" y="1564"/>
              <a:ext cx="433" cy="342"/>
            </a:xfrm>
            <a:custGeom>
              <a:avLst/>
              <a:gdLst/>
              <a:ahLst/>
              <a:cxnLst>
                <a:cxn ang="0">
                  <a:pos x="18" y="24"/>
                </a:cxn>
                <a:cxn ang="0">
                  <a:pos x="36" y="59"/>
                </a:cxn>
                <a:cxn ang="0">
                  <a:pos x="60" y="101"/>
                </a:cxn>
                <a:cxn ang="0">
                  <a:pos x="90" y="143"/>
                </a:cxn>
                <a:cxn ang="0">
                  <a:pos x="126" y="179"/>
                </a:cxn>
                <a:cxn ang="0">
                  <a:pos x="126" y="179"/>
                </a:cxn>
                <a:cxn ang="0">
                  <a:pos x="156" y="209"/>
                </a:cxn>
                <a:cxn ang="0">
                  <a:pos x="168" y="233"/>
                </a:cxn>
                <a:cxn ang="0">
                  <a:pos x="156" y="239"/>
                </a:cxn>
                <a:cxn ang="0">
                  <a:pos x="132" y="227"/>
                </a:cxn>
                <a:cxn ang="0">
                  <a:pos x="132" y="227"/>
                </a:cxn>
                <a:cxn ang="0">
                  <a:pos x="114" y="215"/>
                </a:cxn>
                <a:cxn ang="0">
                  <a:pos x="102" y="197"/>
                </a:cxn>
                <a:cxn ang="0">
                  <a:pos x="78" y="191"/>
                </a:cxn>
                <a:cxn ang="0">
                  <a:pos x="72" y="191"/>
                </a:cxn>
                <a:cxn ang="0">
                  <a:pos x="60" y="197"/>
                </a:cxn>
                <a:cxn ang="0">
                  <a:pos x="60" y="197"/>
                </a:cxn>
                <a:cxn ang="0">
                  <a:pos x="60" y="197"/>
                </a:cxn>
                <a:cxn ang="0">
                  <a:pos x="54" y="203"/>
                </a:cxn>
                <a:cxn ang="0">
                  <a:pos x="48" y="191"/>
                </a:cxn>
                <a:cxn ang="0">
                  <a:pos x="42" y="179"/>
                </a:cxn>
                <a:cxn ang="0">
                  <a:pos x="36" y="161"/>
                </a:cxn>
                <a:cxn ang="0">
                  <a:pos x="36" y="161"/>
                </a:cxn>
                <a:cxn ang="0">
                  <a:pos x="30" y="131"/>
                </a:cxn>
                <a:cxn ang="0">
                  <a:pos x="18" y="101"/>
                </a:cxn>
                <a:cxn ang="0">
                  <a:pos x="12" y="65"/>
                </a:cxn>
                <a:cxn ang="0">
                  <a:pos x="0" y="35"/>
                </a:cxn>
                <a:cxn ang="0">
                  <a:pos x="0" y="12"/>
                </a:cxn>
                <a:cxn ang="0">
                  <a:pos x="0" y="0"/>
                </a:cxn>
                <a:cxn ang="0">
                  <a:pos x="6" y="0"/>
                </a:cxn>
                <a:cxn ang="0">
                  <a:pos x="18" y="24"/>
                </a:cxn>
              </a:cxnLst>
              <a:rect l="0" t="0" r="r" b="b"/>
              <a:pathLst>
                <a:path w="168" h="239">
                  <a:moveTo>
                    <a:pt x="18" y="24"/>
                  </a:moveTo>
                  <a:lnTo>
                    <a:pt x="36" y="59"/>
                  </a:lnTo>
                  <a:lnTo>
                    <a:pt x="60" y="101"/>
                  </a:lnTo>
                  <a:lnTo>
                    <a:pt x="90" y="143"/>
                  </a:lnTo>
                  <a:lnTo>
                    <a:pt x="126" y="179"/>
                  </a:lnTo>
                  <a:lnTo>
                    <a:pt x="126" y="179"/>
                  </a:lnTo>
                  <a:lnTo>
                    <a:pt x="156" y="209"/>
                  </a:lnTo>
                  <a:lnTo>
                    <a:pt x="168" y="233"/>
                  </a:lnTo>
                  <a:lnTo>
                    <a:pt x="156" y="239"/>
                  </a:lnTo>
                  <a:lnTo>
                    <a:pt x="132" y="227"/>
                  </a:lnTo>
                  <a:lnTo>
                    <a:pt x="132" y="227"/>
                  </a:lnTo>
                  <a:lnTo>
                    <a:pt x="114" y="215"/>
                  </a:lnTo>
                  <a:lnTo>
                    <a:pt x="102" y="197"/>
                  </a:lnTo>
                  <a:lnTo>
                    <a:pt x="78" y="191"/>
                  </a:lnTo>
                  <a:lnTo>
                    <a:pt x="72" y="191"/>
                  </a:lnTo>
                  <a:lnTo>
                    <a:pt x="60" y="197"/>
                  </a:lnTo>
                  <a:lnTo>
                    <a:pt x="60" y="197"/>
                  </a:lnTo>
                  <a:lnTo>
                    <a:pt x="60" y="197"/>
                  </a:lnTo>
                  <a:lnTo>
                    <a:pt x="54" y="203"/>
                  </a:lnTo>
                  <a:lnTo>
                    <a:pt x="48" y="191"/>
                  </a:lnTo>
                  <a:lnTo>
                    <a:pt x="42" y="179"/>
                  </a:lnTo>
                  <a:lnTo>
                    <a:pt x="36" y="161"/>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05501" name="Freeform 29"/>
            <p:cNvSpPr>
              <a:spLocks/>
            </p:cNvSpPr>
            <p:nvPr/>
          </p:nvSpPr>
          <p:spPr bwMode="auto">
            <a:xfrm flipH="1">
              <a:off x="2267" y="1598"/>
              <a:ext cx="419" cy="308"/>
            </a:xfrm>
            <a:custGeom>
              <a:avLst/>
              <a:gdLst/>
              <a:ahLst/>
              <a:cxnLst>
                <a:cxn ang="0">
                  <a:pos x="18" y="23"/>
                </a:cxn>
                <a:cxn ang="0">
                  <a:pos x="36" y="59"/>
                </a:cxn>
                <a:cxn ang="0">
                  <a:pos x="54" y="95"/>
                </a:cxn>
                <a:cxn ang="0">
                  <a:pos x="78" y="131"/>
                </a:cxn>
                <a:cxn ang="0">
                  <a:pos x="114" y="167"/>
                </a:cxn>
                <a:cxn ang="0">
                  <a:pos x="114" y="167"/>
                </a:cxn>
                <a:cxn ang="0">
                  <a:pos x="150" y="197"/>
                </a:cxn>
                <a:cxn ang="0">
                  <a:pos x="162" y="215"/>
                </a:cxn>
                <a:cxn ang="0">
                  <a:pos x="156" y="215"/>
                </a:cxn>
                <a:cxn ang="0">
                  <a:pos x="126" y="203"/>
                </a:cxn>
                <a:cxn ang="0">
                  <a:pos x="126" y="203"/>
                </a:cxn>
                <a:cxn ang="0">
                  <a:pos x="114" y="191"/>
                </a:cxn>
                <a:cxn ang="0">
                  <a:pos x="102" y="173"/>
                </a:cxn>
                <a:cxn ang="0">
                  <a:pos x="84" y="167"/>
                </a:cxn>
                <a:cxn ang="0">
                  <a:pos x="72" y="167"/>
                </a:cxn>
                <a:cxn ang="0">
                  <a:pos x="60" y="173"/>
                </a:cxn>
                <a:cxn ang="0">
                  <a:pos x="60" y="173"/>
                </a:cxn>
                <a:cxn ang="0">
                  <a:pos x="60" y="179"/>
                </a:cxn>
                <a:cxn ang="0">
                  <a:pos x="54" y="179"/>
                </a:cxn>
                <a:cxn ang="0">
                  <a:pos x="48" y="167"/>
                </a:cxn>
                <a:cxn ang="0">
                  <a:pos x="42" y="155"/>
                </a:cxn>
                <a:cxn ang="0">
                  <a:pos x="36" y="137"/>
                </a:cxn>
                <a:cxn ang="0">
                  <a:pos x="36" y="137"/>
                </a:cxn>
                <a:cxn ang="0">
                  <a:pos x="30" y="107"/>
                </a:cxn>
                <a:cxn ang="0">
                  <a:pos x="24" y="77"/>
                </a:cxn>
                <a:cxn ang="0">
                  <a:pos x="12" y="47"/>
                </a:cxn>
                <a:cxn ang="0">
                  <a:pos x="6" y="23"/>
                </a:cxn>
                <a:cxn ang="0">
                  <a:pos x="0" y="6"/>
                </a:cxn>
                <a:cxn ang="0">
                  <a:pos x="0" y="0"/>
                </a:cxn>
                <a:cxn ang="0">
                  <a:pos x="6" y="0"/>
                </a:cxn>
                <a:cxn ang="0">
                  <a:pos x="18" y="23"/>
                </a:cxn>
              </a:cxnLst>
              <a:rect l="0" t="0" r="r" b="b"/>
              <a:pathLst>
                <a:path w="162" h="215">
                  <a:moveTo>
                    <a:pt x="18" y="23"/>
                  </a:moveTo>
                  <a:lnTo>
                    <a:pt x="36" y="59"/>
                  </a:lnTo>
                  <a:lnTo>
                    <a:pt x="54" y="95"/>
                  </a:lnTo>
                  <a:lnTo>
                    <a:pt x="78" y="131"/>
                  </a:lnTo>
                  <a:lnTo>
                    <a:pt x="114" y="167"/>
                  </a:lnTo>
                  <a:lnTo>
                    <a:pt x="114" y="167"/>
                  </a:lnTo>
                  <a:lnTo>
                    <a:pt x="150" y="197"/>
                  </a:lnTo>
                  <a:lnTo>
                    <a:pt x="162" y="215"/>
                  </a:lnTo>
                  <a:lnTo>
                    <a:pt x="156" y="215"/>
                  </a:lnTo>
                  <a:lnTo>
                    <a:pt x="126" y="203"/>
                  </a:lnTo>
                  <a:lnTo>
                    <a:pt x="126" y="203"/>
                  </a:lnTo>
                  <a:lnTo>
                    <a:pt x="114" y="191"/>
                  </a:lnTo>
                  <a:lnTo>
                    <a:pt x="102" y="173"/>
                  </a:lnTo>
                  <a:lnTo>
                    <a:pt x="84" y="167"/>
                  </a:lnTo>
                  <a:lnTo>
                    <a:pt x="72" y="167"/>
                  </a:lnTo>
                  <a:lnTo>
                    <a:pt x="60" y="173"/>
                  </a:lnTo>
                  <a:lnTo>
                    <a:pt x="60" y="173"/>
                  </a:lnTo>
                  <a:lnTo>
                    <a:pt x="60" y="179"/>
                  </a:lnTo>
                  <a:lnTo>
                    <a:pt x="54" y="179"/>
                  </a:lnTo>
                  <a:lnTo>
                    <a:pt x="48" y="167"/>
                  </a:lnTo>
                  <a:lnTo>
                    <a:pt x="42" y="155"/>
                  </a:lnTo>
                  <a:lnTo>
                    <a:pt x="36" y="137"/>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05502" name="Freeform 30"/>
            <p:cNvSpPr>
              <a:spLocks/>
            </p:cNvSpPr>
            <p:nvPr/>
          </p:nvSpPr>
          <p:spPr bwMode="auto">
            <a:xfrm flipH="1">
              <a:off x="2206" y="3641"/>
              <a:ext cx="386" cy="84"/>
            </a:xfrm>
            <a:custGeom>
              <a:avLst/>
              <a:gdLst/>
              <a:ahLst/>
              <a:cxnLst>
                <a:cxn ang="0">
                  <a:pos x="150" y="0"/>
                </a:cxn>
                <a:cxn ang="0">
                  <a:pos x="138" y="0"/>
                </a:cxn>
                <a:cxn ang="0">
                  <a:pos x="126" y="0"/>
                </a:cxn>
                <a:cxn ang="0">
                  <a:pos x="108" y="6"/>
                </a:cxn>
                <a:cxn ang="0">
                  <a:pos x="90" y="18"/>
                </a:cxn>
                <a:cxn ang="0">
                  <a:pos x="78" y="24"/>
                </a:cxn>
                <a:cxn ang="0">
                  <a:pos x="66" y="30"/>
                </a:cxn>
                <a:cxn ang="0">
                  <a:pos x="42" y="41"/>
                </a:cxn>
                <a:cxn ang="0">
                  <a:pos x="24" y="47"/>
                </a:cxn>
                <a:cxn ang="0">
                  <a:pos x="18" y="53"/>
                </a:cxn>
                <a:cxn ang="0">
                  <a:pos x="6" y="59"/>
                </a:cxn>
                <a:cxn ang="0">
                  <a:pos x="0" y="59"/>
                </a:cxn>
              </a:cxnLst>
              <a:rect l="0" t="0" r="r" b="b"/>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05503" name="Freeform 31"/>
            <p:cNvSpPr>
              <a:spLocks/>
            </p:cNvSpPr>
            <p:nvPr/>
          </p:nvSpPr>
          <p:spPr bwMode="auto">
            <a:xfrm flipH="1">
              <a:off x="2206" y="3658"/>
              <a:ext cx="401" cy="84"/>
            </a:xfrm>
            <a:custGeom>
              <a:avLst/>
              <a:gdLst/>
              <a:ahLst/>
              <a:cxnLst>
                <a:cxn ang="0">
                  <a:pos x="156" y="0"/>
                </a:cxn>
                <a:cxn ang="0">
                  <a:pos x="144" y="0"/>
                </a:cxn>
                <a:cxn ang="0">
                  <a:pos x="132" y="6"/>
                </a:cxn>
                <a:cxn ang="0">
                  <a:pos x="114" y="6"/>
                </a:cxn>
                <a:cxn ang="0">
                  <a:pos x="96" y="18"/>
                </a:cxn>
                <a:cxn ang="0">
                  <a:pos x="84" y="24"/>
                </a:cxn>
                <a:cxn ang="0">
                  <a:pos x="66" y="29"/>
                </a:cxn>
                <a:cxn ang="0">
                  <a:pos x="42" y="41"/>
                </a:cxn>
                <a:cxn ang="0">
                  <a:pos x="30" y="47"/>
                </a:cxn>
                <a:cxn ang="0">
                  <a:pos x="18" y="53"/>
                </a:cxn>
                <a:cxn ang="0">
                  <a:pos x="6" y="59"/>
                </a:cxn>
                <a:cxn ang="0">
                  <a:pos x="0" y="59"/>
                </a:cxn>
              </a:cxnLst>
              <a:rect l="0" t="0" r="r" b="b"/>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solidFill>
              <a:srgbClr val="F8C9A6"/>
            </a:solidFill>
            <a:ln w="0">
              <a:solidFill>
                <a:srgbClr val="FFE57F"/>
              </a:solidFill>
              <a:prstDash val="solid"/>
              <a:round/>
              <a:headEnd/>
              <a:tailEnd/>
            </a:ln>
          </p:spPr>
          <p:txBody>
            <a:bodyPr/>
            <a:lstStyle/>
            <a:p>
              <a:endParaRPr lang="fr-FR"/>
            </a:p>
          </p:txBody>
        </p:sp>
        <p:sp>
          <p:nvSpPr>
            <p:cNvPr id="105504" name="Freeform 32"/>
            <p:cNvSpPr>
              <a:spLocks/>
            </p:cNvSpPr>
            <p:nvPr/>
          </p:nvSpPr>
          <p:spPr bwMode="auto">
            <a:xfrm flipH="1">
              <a:off x="2406" y="2205"/>
              <a:ext cx="78" cy="103"/>
            </a:xfrm>
            <a:custGeom>
              <a:avLst/>
              <a:gdLst/>
              <a:ahLst/>
              <a:cxnLst>
                <a:cxn ang="0">
                  <a:pos x="0" y="24"/>
                </a:cxn>
                <a:cxn ang="0">
                  <a:pos x="0" y="24"/>
                </a:cxn>
                <a:cxn ang="0">
                  <a:pos x="6" y="18"/>
                </a:cxn>
                <a:cxn ang="0">
                  <a:pos x="18" y="18"/>
                </a:cxn>
                <a:cxn ang="0">
                  <a:pos x="24" y="6"/>
                </a:cxn>
                <a:cxn ang="0">
                  <a:pos x="24" y="6"/>
                </a:cxn>
                <a:cxn ang="0">
                  <a:pos x="30" y="0"/>
                </a:cxn>
                <a:cxn ang="0">
                  <a:pos x="30" y="12"/>
                </a:cxn>
                <a:cxn ang="0">
                  <a:pos x="24" y="30"/>
                </a:cxn>
                <a:cxn ang="0">
                  <a:pos x="24" y="30"/>
                </a:cxn>
                <a:cxn ang="0">
                  <a:pos x="24" y="42"/>
                </a:cxn>
                <a:cxn ang="0">
                  <a:pos x="24" y="54"/>
                </a:cxn>
                <a:cxn ang="0">
                  <a:pos x="18" y="66"/>
                </a:cxn>
                <a:cxn ang="0">
                  <a:pos x="12" y="72"/>
                </a:cxn>
                <a:cxn ang="0">
                  <a:pos x="12" y="72"/>
                </a:cxn>
                <a:cxn ang="0">
                  <a:pos x="12" y="66"/>
                </a:cxn>
                <a:cxn ang="0">
                  <a:pos x="6" y="54"/>
                </a:cxn>
                <a:cxn ang="0">
                  <a:pos x="6" y="36"/>
                </a:cxn>
                <a:cxn ang="0">
                  <a:pos x="0" y="24"/>
                </a:cxn>
              </a:cxnLst>
              <a:rect l="0" t="0" r="r" b="b"/>
              <a:pathLst>
                <a:path w="30" h="72">
                  <a:moveTo>
                    <a:pt x="0" y="24"/>
                  </a:moveTo>
                  <a:lnTo>
                    <a:pt x="0" y="24"/>
                  </a:lnTo>
                  <a:lnTo>
                    <a:pt x="6" y="18"/>
                  </a:lnTo>
                  <a:lnTo>
                    <a:pt x="18" y="18"/>
                  </a:lnTo>
                  <a:lnTo>
                    <a:pt x="24" y="6"/>
                  </a:lnTo>
                  <a:lnTo>
                    <a:pt x="24" y="6"/>
                  </a:lnTo>
                  <a:lnTo>
                    <a:pt x="30" y="0"/>
                  </a:lnTo>
                  <a:lnTo>
                    <a:pt x="30" y="12"/>
                  </a:lnTo>
                  <a:lnTo>
                    <a:pt x="24" y="30"/>
                  </a:lnTo>
                  <a:lnTo>
                    <a:pt x="24" y="30"/>
                  </a:lnTo>
                  <a:lnTo>
                    <a:pt x="24" y="42"/>
                  </a:lnTo>
                  <a:lnTo>
                    <a:pt x="24" y="54"/>
                  </a:lnTo>
                  <a:lnTo>
                    <a:pt x="18" y="66"/>
                  </a:lnTo>
                  <a:lnTo>
                    <a:pt x="12" y="72"/>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sp>
          <p:nvSpPr>
            <p:cNvPr id="105505" name="Freeform 33"/>
            <p:cNvSpPr>
              <a:spLocks/>
            </p:cNvSpPr>
            <p:nvPr/>
          </p:nvSpPr>
          <p:spPr bwMode="auto">
            <a:xfrm>
              <a:off x="1992" y="1105"/>
              <a:ext cx="157" cy="131"/>
            </a:xfrm>
            <a:custGeom>
              <a:avLst/>
              <a:gdLst/>
              <a:ahLst/>
              <a:cxnLst>
                <a:cxn ang="0">
                  <a:pos x="157" y="131"/>
                </a:cxn>
                <a:cxn ang="0">
                  <a:pos x="57" y="31"/>
                </a:cxn>
                <a:cxn ang="0">
                  <a:pos x="0" y="3"/>
                </a:cxn>
              </a:cxnLst>
              <a:rect l="0" t="0" r="r" b="b"/>
              <a:pathLst>
                <a:path w="157" h="131">
                  <a:moveTo>
                    <a:pt x="157" y="131"/>
                  </a:moveTo>
                  <a:cubicBezTo>
                    <a:pt x="132" y="56"/>
                    <a:pt x="155" y="96"/>
                    <a:pt x="57" y="31"/>
                  </a:cubicBezTo>
                  <a:cubicBezTo>
                    <a:pt x="11" y="0"/>
                    <a:pt x="31" y="3"/>
                    <a:pt x="0" y="3"/>
                  </a:cubicBezTo>
                </a:path>
              </a:pathLst>
            </a:custGeom>
            <a:noFill/>
            <a:ln w="9525">
              <a:solidFill>
                <a:schemeClr val="tx1"/>
              </a:solidFill>
              <a:round/>
              <a:headEnd/>
              <a:tailEnd/>
            </a:ln>
            <a:effectLst/>
          </p:spPr>
          <p:txBody>
            <a:bodyPr wrap="none" anchor="ctr"/>
            <a:lstStyle/>
            <a:p>
              <a:endParaRPr lang="fr-FR"/>
            </a:p>
          </p:txBody>
        </p:sp>
        <p:grpSp>
          <p:nvGrpSpPr>
            <p:cNvPr id="3" name="Group 34"/>
            <p:cNvGrpSpPr>
              <a:grpSpLocks/>
            </p:cNvGrpSpPr>
            <p:nvPr/>
          </p:nvGrpSpPr>
          <p:grpSpPr bwMode="auto">
            <a:xfrm>
              <a:off x="1968" y="624"/>
              <a:ext cx="726" cy="3178"/>
              <a:chOff x="1567" y="528"/>
              <a:chExt cx="726" cy="3178"/>
            </a:xfrm>
          </p:grpSpPr>
          <p:sp>
            <p:nvSpPr>
              <p:cNvPr id="105507" name="Freeform 35"/>
              <p:cNvSpPr>
                <a:spLocks/>
              </p:cNvSpPr>
              <p:nvPr/>
            </p:nvSpPr>
            <p:spPr bwMode="auto">
              <a:xfrm flipH="1">
                <a:off x="1584" y="528"/>
                <a:ext cx="556"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05508" name="Freeform 36"/>
              <p:cNvSpPr>
                <a:spLocks/>
              </p:cNvSpPr>
              <p:nvPr/>
            </p:nvSpPr>
            <p:spPr bwMode="auto">
              <a:xfrm flipH="1">
                <a:off x="1615" y="1043"/>
                <a:ext cx="473" cy="2463"/>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a:effectLst/>
            </p:spPr>
            <p:txBody>
              <a:bodyPr wrap="none" anchor="ctr"/>
              <a:lstStyle/>
              <a:p>
                <a:endParaRPr lang="fr-FR"/>
              </a:p>
            </p:txBody>
          </p:sp>
          <p:sp>
            <p:nvSpPr>
              <p:cNvPr id="105509" name="Freeform 37"/>
              <p:cNvSpPr>
                <a:spLocks/>
              </p:cNvSpPr>
              <p:nvPr/>
            </p:nvSpPr>
            <p:spPr bwMode="auto">
              <a:xfrm flipH="1">
                <a:off x="1670" y="1359"/>
                <a:ext cx="519"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05510" name="Freeform 38"/>
              <p:cNvSpPr>
                <a:spLocks/>
              </p:cNvSpPr>
              <p:nvPr/>
            </p:nvSpPr>
            <p:spPr bwMode="auto">
              <a:xfrm flipH="1">
                <a:off x="1567" y="2101"/>
                <a:ext cx="726"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a:effectLst/>
            </p:spPr>
            <p:txBody>
              <a:bodyPr wrap="none" anchor="ctr"/>
              <a:lstStyle/>
              <a:p>
                <a:endParaRPr lang="fr-FR"/>
              </a:p>
            </p:txBody>
          </p:sp>
          <p:sp>
            <p:nvSpPr>
              <p:cNvPr id="105511" name="Freeform 39"/>
              <p:cNvSpPr>
                <a:spLocks/>
              </p:cNvSpPr>
              <p:nvPr/>
            </p:nvSpPr>
            <p:spPr bwMode="auto">
              <a:xfrm>
                <a:off x="1824" y="1056"/>
                <a:ext cx="52"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a:effectLst/>
            </p:spPr>
            <p:txBody>
              <a:bodyPr wrap="none" anchor="ctr"/>
              <a:lstStyle/>
              <a:p>
                <a:endParaRPr lang="fr-FR"/>
              </a:p>
            </p:txBody>
          </p:sp>
        </p:grpSp>
      </p:grpSp>
      <p:grpSp>
        <p:nvGrpSpPr>
          <p:cNvPr id="4" name="Group 40"/>
          <p:cNvGrpSpPr>
            <a:grpSpLocks/>
          </p:cNvGrpSpPr>
          <p:nvPr/>
        </p:nvGrpSpPr>
        <p:grpSpPr bwMode="auto">
          <a:xfrm>
            <a:off x="7325079" y="701676"/>
            <a:ext cx="1143000" cy="5502275"/>
            <a:chOff x="5712" y="288"/>
            <a:chExt cx="720" cy="3466"/>
          </a:xfrm>
        </p:grpSpPr>
        <p:grpSp>
          <p:nvGrpSpPr>
            <p:cNvPr id="5" name="Group 41"/>
            <p:cNvGrpSpPr>
              <a:grpSpLocks/>
            </p:cNvGrpSpPr>
            <p:nvPr/>
          </p:nvGrpSpPr>
          <p:grpSpPr bwMode="auto">
            <a:xfrm flipH="1">
              <a:off x="5712" y="288"/>
              <a:ext cx="720" cy="3444"/>
              <a:chOff x="96" y="432"/>
              <a:chExt cx="720" cy="3444"/>
            </a:xfrm>
          </p:grpSpPr>
          <p:sp>
            <p:nvSpPr>
              <p:cNvPr id="105514" name="Freeform 42"/>
              <p:cNvSpPr>
                <a:spLocks/>
              </p:cNvSpPr>
              <p:nvPr/>
            </p:nvSpPr>
            <p:spPr bwMode="auto">
              <a:xfrm>
                <a:off x="254" y="3405"/>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close/>
                  </a:path>
                </a:pathLst>
              </a:custGeom>
              <a:solidFill>
                <a:srgbClr val="FFCC19"/>
              </a:solidFill>
              <a:ln w="9525">
                <a:noFill/>
                <a:round/>
                <a:headEnd/>
                <a:tailEnd/>
              </a:ln>
            </p:spPr>
            <p:txBody>
              <a:bodyPr/>
              <a:lstStyle/>
              <a:p>
                <a:endParaRPr lang="fr-FR"/>
              </a:p>
            </p:txBody>
          </p:sp>
          <p:sp>
            <p:nvSpPr>
              <p:cNvPr id="105515" name="Freeform 43"/>
              <p:cNvSpPr>
                <a:spLocks/>
              </p:cNvSpPr>
              <p:nvPr/>
            </p:nvSpPr>
            <p:spPr bwMode="auto">
              <a:xfrm>
                <a:off x="254" y="3405"/>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path>
                </a:pathLst>
              </a:custGeom>
              <a:noFill/>
              <a:ln w="0">
                <a:solidFill>
                  <a:srgbClr val="000000"/>
                </a:solidFill>
                <a:prstDash val="solid"/>
                <a:round/>
                <a:headEnd/>
                <a:tailEnd/>
              </a:ln>
            </p:spPr>
            <p:txBody>
              <a:bodyPr/>
              <a:lstStyle/>
              <a:p>
                <a:endParaRPr lang="fr-FR"/>
              </a:p>
            </p:txBody>
          </p:sp>
          <p:sp>
            <p:nvSpPr>
              <p:cNvPr id="105516" name="Freeform 44"/>
              <p:cNvSpPr>
                <a:spLocks/>
              </p:cNvSpPr>
              <p:nvPr/>
            </p:nvSpPr>
            <p:spPr bwMode="auto">
              <a:xfrm>
                <a:off x="577" y="3405"/>
                <a:ext cx="148" cy="258"/>
              </a:xfrm>
              <a:custGeom>
                <a:avLst/>
                <a:gdLst/>
                <a:ahLst/>
                <a:cxnLst>
                  <a:cxn ang="0">
                    <a:pos x="101" y="0"/>
                  </a:cxn>
                  <a:cxn ang="0">
                    <a:pos x="107" y="6"/>
                  </a:cxn>
                  <a:cxn ang="0">
                    <a:pos x="107" y="12"/>
                  </a:cxn>
                  <a:cxn ang="0">
                    <a:pos x="101" y="18"/>
                  </a:cxn>
                  <a:cxn ang="0">
                    <a:pos x="101" y="18"/>
                  </a:cxn>
                  <a:cxn ang="0">
                    <a:pos x="89" y="24"/>
                  </a:cxn>
                  <a:cxn ang="0">
                    <a:pos x="77" y="42"/>
                  </a:cxn>
                  <a:cxn ang="0">
                    <a:pos x="66" y="54"/>
                  </a:cxn>
                  <a:cxn ang="0">
                    <a:pos x="54" y="66"/>
                  </a:cxn>
                  <a:cxn ang="0">
                    <a:pos x="54" y="66"/>
                  </a:cxn>
                  <a:cxn ang="0">
                    <a:pos x="42" y="84"/>
                  </a:cxn>
                  <a:cxn ang="0">
                    <a:pos x="30" y="102"/>
                  </a:cxn>
                  <a:cxn ang="0">
                    <a:pos x="30" y="102"/>
                  </a:cxn>
                  <a:cxn ang="0">
                    <a:pos x="24" y="120"/>
                  </a:cxn>
                  <a:cxn ang="0">
                    <a:pos x="12" y="144"/>
                  </a:cxn>
                  <a:cxn ang="0">
                    <a:pos x="6" y="168"/>
                  </a:cxn>
                  <a:cxn ang="0">
                    <a:pos x="0" y="180"/>
                  </a:cxn>
                  <a:cxn ang="0">
                    <a:pos x="0" y="180"/>
                  </a:cxn>
                  <a:cxn ang="0">
                    <a:pos x="0" y="180"/>
                  </a:cxn>
                  <a:cxn ang="0">
                    <a:pos x="0" y="168"/>
                  </a:cxn>
                  <a:cxn ang="0">
                    <a:pos x="6" y="132"/>
                  </a:cxn>
                  <a:cxn ang="0">
                    <a:pos x="6" y="132"/>
                  </a:cxn>
                  <a:cxn ang="0">
                    <a:pos x="6" y="120"/>
                  </a:cxn>
                  <a:cxn ang="0">
                    <a:pos x="12" y="108"/>
                  </a:cxn>
                  <a:cxn ang="0">
                    <a:pos x="36" y="66"/>
                  </a:cxn>
                  <a:cxn ang="0">
                    <a:pos x="60" y="24"/>
                  </a:cxn>
                  <a:cxn ang="0">
                    <a:pos x="77" y="12"/>
                  </a:cxn>
                  <a:cxn ang="0">
                    <a:pos x="101" y="0"/>
                  </a:cxn>
                </a:cxnLst>
                <a:rect l="0" t="0" r="r" b="b"/>
                <a:pathLst>
                  <a:path w="107" h="180">
                    <a:moveTo>
                      <a:pt x="101" y="0"/>
                    </a:moveTo>
                    <a:lnTo>
                      <a:pt x="107" y="6"/>
                    </a:lnTo>
                    <a:lnTo>
                      <a:pt x="107" y="12"/>
                    </a:lnTo>
                    <a:lnTo>
                      <a:pt x="101" y="18"/>
                    </a:lnTo>
                    <a:lnTo>
                      <a:pt x="101" y="18"/>
                    </a:lnTo>
                    <a:lnTo>
                      <a:pt x="89" y="24"/>
                    </a:lnTo>
                    <a:lnTo>
                      <a:pt x="77" y="42"/>
                    </a:lnTo>
                    <a:lnTo>
                      <a:pt x="66" y="54"/>
                    </a:lnTo>
                    <a:lnTo>
                      <a:pt x="54" y="66"/>
                    </a:lnTo>
                    <a:lnTo>
                      <a:pt x="54" y="66"/>
                    </a:lnTo>
                    <a:lnTo>
                      <a:pt x="42" y="84"/>
                    </a:lnTo>
                    <a:lnTo>
                      <a:pt x="30" y="102"/>
                    </a:lnTo>
                    <a:lnTo>
                      <a:pt x="30" y="102"/>
                    </a:lnTo>
                    <a:lnTo>
                      <a:pt x="24" y="120"/>
                    </a:lnTo>
                    <a:lnTo>
                      <a:pt x="12" y="144"/>
                    </a:lnTo>
                    <a:lnTo>
                      <a:pt x="6" y="168"/>
                    </a:lnTo>
                    <a:lnTo>
                      <a:pt x="0" y="180"/>
                    </a:lnTo>
                    <a:lnTo>
                      <a:pt x="0" y="180"/>
                    </a:lnTo>
                    <a:lnTo>
                      <a:pt x="0" y="180"/>
                    </a:lnTo>
                    <a:lnTo>
                      <a:pt x="0" y="168"/>
                    </a:lnTo>
                    <a:lnTo>
                      <a:pt x="6" y="132"/>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05517" name="Freeform 45"/>
              <p:cNvSpPr>
                <a:spLocks/>
              </p:cNvSpPr>
              <p:nvPr/>
            </p:nvSpPr>
            <p:spPr bwMode="auto">
              <a:xfrm>
                <a:off x="96" y="432"/>
                <a:ext cx="720"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close/>
                  </a:path>
                </a:pathLst>
              </a:custGeom>
              <a:solidFill>
                <a:srgbClr val="F2AD8C"/>
              </a:solidFill>
              <a:ln w="9525">
                <a:noFill/>
                <a:round/>
                <a:headEnd/>
                <a:tailEnd/>
              </a:ln>
            </p:spPr>
            <p:txBody>
              <a:bodyPr/>
              <a:lstStyle/>
              <a:p>
                <a:endParaRPr lang="fr-FR"/>
              </a:p>
            </p:txBody>
          </p:sp>
          <p:sp>
            <p:nvSpPr>
              <p:cNvPr id="105518" name="Freeform 46"/>
              <p:cNvSpPr>
                <a:spLocks/>
              </p:cNvSpPr>
              <p:nvPr/>
            </p:nvSpPr>
            <p:spPr bwMode="auto">
              <a:xfrm>
                <a:off x="270" y="578"/>
                <a:ext cx="455" cy="1084"/>
              </a:xfrm>
              <a:custGeom>
                <a:avLst/>
                <a:gdLst/>
                <a:ahLst/>
                <a:cxnLst>
                  <a:cxn ang="0">
                    <a:pos x="54" y="0"/>
                  </a:cxn>
                  <a:cxn ang="0">
                    <a:pos x="132" y="6"/>
                  </a:cxn>
                  <a:cxn ang="0">
                    <a:pos x="198" y="29"/>
                  </a:cxn>
                  <a:cxn ang="0">
                    <a:pos x="246" y="59"/>
                  </a:cxn>
                  <a:cxn ang="0">
                    <a:pos x="282" y="101"/>
                  </a:cxn>
                  <a:cxn ang="0">
                    <a:pos x="311" y="155"/>
                  </a:cxn>
                  <a:cxn ang="0">
                    <a:pos x="323" y="209"/>
                  </a:cxn>
                  <a:cxn ang="0">
                    <a:pos x="329" y="269"/>
                  </a:cxn>
                  <a:cxn ang="0">
                    <a:pos x="329" y="334"/>
                  </a:cxn>
                  <a:cxn ang="0">
                    <a:pos x="323" y="400"/>
                  </a:cxn>
                  <a:cxn ang="0">
                    <a:pos x="305" y="466"/>
                  </a:cxn>
                  <a:cxn ang="0">
                    <a:pos x="293" y="525"/>
                  </a:cxn>
                  <a:cxn ang="0">
                    <a:pos x="270" y="585"/>
                  </a:cxn>
                  <a:cxn ang="0">
                    <a:pos x="252" y="633"/>
                  </a:cxn>
                  <a:cxn ang="0">
                    <a:pos x="234" y="681"/>
                  </a:cxn>
                  <a:cxn ang="0">
                    <a:pos x="216" y="711"/>
                  </a:cxn>
                  <a:cxn ang="0">
                    <a:pos x="198" y="735"/>
                  </a:cxn>
                  <a:cxn ang="0">
                    <a:pos x="198" y="735"/>
                  </a:cxn>
                  <a:cxn ang="0">
                    <a:pos x="186" y="747"/>
                  </a:cxn>
                  <a:cxn ang="0">
                    <a:pos x="174" y="758"/>
                  </a:cxn>
                  <a:cxn ang="0">
                    <a:pos x="150" y="753"/>
                  </a:cxn>
                  <a:cxn ang="0">
                    <a:pos x="126" y="735"/>
                  </a:cxn>
                  <a:cxn ang="0">
                    <a:pos x="102" y="693"/>
                  </a:cxn>
                  <a:cxn ang="0">
                    <a:pos x="78" y="645"/>
                  </a:cxn>
                  <a:cxn ang="0">
                    <a:pos x="60" y="579"/>
                  </a:cxn>
                  <a:cxn ang="0">
                    <a:pos x="42" y="508"/>
                  </a:cxn>
                  <a:cxn ang="0">
                    <a:pos x="24" y="436"/>
                  </a:cxn>
                  <a:cxn ang="0">
                    <a:pos x="0" y="280"/>
                  </a:cxn>
                  <a:cxn ang="0">
                    <a:pos x="0" y="209"/>
                  </a:cxn>
                  <a:cxn ang="0">
                    <a:pos x="0" y="143"/>
                  </a:cxn>
                  <a:cxn ang="0">
                    <a:pos x="0" y="83"/>
                  </a:cxn>
                  <a:cxn ang="0">
                    <a:pos x="12" y="35"/>
                  </a:cxn>
                  <a:cxn ang="0">
                    <a:pos x="30" y="12"/>
                  </a:cxn>
                  <a:cxn ang="0">
                    <a:pos x="54" y="0"/>
                  </a:cxn>
                </a:cxnLst>
                <a:rect l="0" t="0" r="r" b="b"/>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05519" name="Freeform 47"/>
              <p:cNvSpPr>
                <a:spLocks/>
              </p:cNvSpPr>
              <p:nvPr/>
            </p:nvSpPr>
            <p:spPr bwMode="auto">
              <a:xfrm>
                <a:off x="287" y="603"/>
                <a:ext cx="413" cy="1000"/>
              </a:xfrm>
              <a:custGeom>
                <a:avLst/>
                <a:gdLst/>
                <a:ahLst/>
                <a:cxnLst>
                  <a:cxn ang="0">
                    <a:pos x="54" y="0"/>
                  </a:cxn>
                  <a:cxn ang="0">
                    <a:pos x="126" y="6"/>
                  </a:cxn>
                  <a:cxn ang="0">
                    <a:pos x="180" y="23"/>
                  </a:cxn>
                  <a:cxn ang="0">
                    <a:pos x="228" y="53"/>
                  </a:cxn>
                  <a:cxn ang="0">
                    <a:pos x="258" y="95"/>
                  </a:cxn>
                  <a:cxn ang="0">
                    <a:pos x="281" y="143"/>
                  </a:cxn>
                  <a:cxn ang="0">
                    <a:pos x="293" y="191"/>
                  </a:cxn>
                  <a:cxn ang="0">
                    <a:pos x="299" y="245"/>
                  </a:cxn>
                  <a:cxn ang="0">
                    <a:pos x="299" y="304"/>
                  </a:cxn>
                  <a:cxn ang="0">
                    <a:pos x="281" y="424"/>
                  </a:cxn>
                  <a:cxn ang="0">
                    <a:pos x="252" y="531"/>
                  </a:cxn>
                  <a:cxn ang="0">
                    <a:pos x="234" y="579"/>
                  </a:cxn>
                  <a:cxn ang="0">
                    <a:pos x="216" y="621"/>
                  </a:cxn>
                  <a:cxn ang="0">
                    <a:pos x="198" y="651"/>
                  </a:cxn>
                  <a:cxn ang="0">
                    <a:pos x="186" y="675"/>
                  </a:cxn>
                  <a:cxn ang="0">
                    <a:pos x="186" y="675"/>
                  </a:cxn>
                  <a:cxn ang="0">
                    <a:pos x="174" y="687"/>
                  </a:cxn>
                  <a:cxn ang="0">
                    <a:pos x="162" y="699"/>
                  </a:cxn>
                  <a:cxn ang="0">
                    <a:pos x="138" y="699"/>
                  </a:cxn>
                  <a:cxn ang="0">
                    <a:pos x="114" y="675"/>
                  </a:cxn>
                  <a:cxn ang="0">
                    <a:pos x="96" y="639"/>
                  </a:cxn>
                  <a:cxn ang="0">
                    <a:pos x="72" y="591"/>
                  </a:cxn>
                  <a:cxn ang="0">
                    <a:pos x="54" y="537"/>
                  </a:cxn>
                  <a:cxn ang="0">
                    <a:pos x="36" y="472"/>
                  </a:cxn>
                  <a:cxn ang="0">
                    <a:pos x="24" y="400"/>
                  </a:cxn>
                  <a:cxn ang="0">
                    <a:pos x="0" y="256"/>
                  </a:cxn>
                  <a:cxn ang="0">
                    <a:pos x="0" y="191"/>
                  </a:cxn>
                  <a:cxn ang="0">
                    <a:pos x="0" y="131"/>
                  </a:cxn>
                  <a:cxn ang="0">
                    <a:pos x="0" y="77"/>
                  </a:cxn>
                  <a:cxn ang="0">
                    <a:pos x="12" y="35"/>
                  </a:cxn>
                  <a:cxn ang="0">
                    <a:pos x="30" y="6"/>
                  </a:cxn>
                  <a:cxn ang="0">
                    <a:pos x="54" y="0"/>
                  </a:cxn>
                </a:cxnLst>
                <a:rect l="0" t="0" r="r" b="b"/>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05520" name="Freeform 48"/>
              <p:cNvSpPr>
                <a:spLocks/>
              </p:cNvSpPr>
              <p:nvPr/>
            </p:nvSpPr>
            <p:spPr bwMode="auto">
              <a:xfrm>
                <a:off x="303" y="636"/>
                <a:ext cx="380" cy="907"/>
              </a:xfrm>
              <a:custGeom>
                <a:avLst/>
                <a:gdLst/>
                <a:ahLst/>
                <a:cxnLst>
                  <a:cxn ang="0">
                    <a:pos x="60" y="0"/>
                  </a:cxn>
                  <a:cxn ang="0">
                    <a:pos x="120" y="6"/>
                  </a:cxn>
                  <a:cxn ang="0">
                    <a:pos x="168" y="24"/>
                  </a:cxn>
                  <a:cxn ang="0">
                    <a:pos x="210" y="48"/>
                  </a:cxn>
                  <a:cxn ang="0">
                    <a:pos x="240" y="84"/>
                  </a:cxn>
                  <a:cxn ang="0">
                    <a:pos x="258" y="120"/>
                  </a:cxn>
                  <a:cxn ang="0">
                    <a:pos x="269" y="168"/>
                  </a:cxn>
                  <a:cxn ang="0">
                    <a:pos x="275" y="216"/>
                  </a:cxn>
                  <a:cxn ang="0">
                    <a:pos x="275" y="269"/>
                  </a:cxn>
                  <a:cxn ang="0">
                    <a:pos x="264" y="377"/>
                  </a:cxn>
                  <a:cxn ang="0">
                    <a:pos x="240" y="473"/>
                  </a:cxn>
                  <a:cxn ang="0">
                    <a:pos x="222" y="520"/>
                  </a:cxn>
                  <a:cxn ang="0">
                    <a:pos x="204" y="556"/>
                  </a:cxn>
                  <a:cxn ang="0">
                    <a:pos x="192" y="586"/>
                  </a:cxn>
                  <a:cxn ang="0">
                    <a:pos x="180" y="610"/>
                  </a:cxn>
                  <a:cxn ang="0">
                    <a:pos x="180" y="610"/>
                  </a:cxn>
                  <a:cxn ang="0">
                    <a:pos x="156" y="628"/>
                  </a:cxn>
                  <a:cxn ang="0">
                    <a:pos x="138" y="634"/>
                  </a:cxn>
                  <a:cxn ang="0">
                    <a:pos x="114" y="616"/>
                  </a:cxn>
                  <a:cxn ang="0">
                    <a:pos x="90" y="586"/>
                  </a:cxn>
                  <a:cxn ang="0">
                    <a:pos x="72" y="544"/>
                  </a:cxn>
                  <a:cxn ang="0">
                    <a:pos x="54" y="490"/>
                  </a:cxn>
                  <a:cxn ang="0">
                    <a:pos x="36" y="431"/>
                  </a:cxn>
                  <a:cxn ang="0">
                    <a:pos x="24" y="365"/>
                  </a:cxn>
                  <a:cxn ang="0">
                    <a:pos x="6" y="233"/>
                  </a:cxn>
                  <a:cxn ang="0">
                    <a:pos x="0" y="174"/>
                  </a:cxn>
                  <a:cxn ang="0">
                    <a:pos x="0" y="114"/>
                  </a:cxn>
                  <a:cxn ang="0">
                    <a:pos x="6" y="66"/>
                  </a:cxn>
                  <a:cxn ang="0">
                    <a:pos x="18" y="30"/>
                  </a:cxn>
                  <a:cxn ang="0">
                    <a:pos x="36" y="6"/>
                  </a:cxn>
                  <a:cxn ang="0">
                    <a:pos x="60" y="0"/>
                  </a:cxn>
                </a:cxnLst>
                <a:rect l="0" t="0" r="r" b="b"/>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05521" name="Freeform 49"/>
              <p:cNvSpPr>
                <a:spLocks/>
              </p:cNvSpPr>
              <p:nvPr/>
            </p:nvSpPr>
            <p:spPr bwMode="auto">
              <a:xfrm>
                <a:off x="328" y="653"/>
                <a:ext cx="340" cy="830"/>
              </a:xfrm>
              <a:custGeom>
                <a:avLst/>
                <a:gdLst/>
                <a:ahLst/>
                <a:cxnLst>
                  <a:cxn ang="0">
                    <a:pos x="60" y="0"/>
                  </a:cxn>
                  <a:cxn ang="0">
                    <a:pos x="108" y="6"/>
                  </a:cxn>
                  <a:cxn ang="0">
                    <a:pos x="156" y="24"/>
                  </a:cxn>
                  <a:cxn ang="0">
                    <a:pos x="186" y="48"/>
                  </a:cxn>
                  <a:cxn ang="0">
                    <a:pos x="210" y="78"/>
                  </a:cxn>
                  <a:cxn ang="0">
                    <a:pos x="228" y="114"/>
                  </a:cxn>
                  <a:cxn ang="0">
                    <a:pos x="240" y="156"/>
                  </a:cxn>
                  <a:cxn ang="0">
                    <a:pos x="246" y="245"/>
                  </a:cxn>
                  <a:cxn ang="0">
                    <a:pos x="234" y="341"/>
                  </a:cxn>
                  <a:cxn ang="0">
                    <a:pos x="216" y="431"/>
                  </a:cxn>
                  <a:cxn ang="0">
                    <a:pos x="204" y="472"/>
                  </a:cxn>
                  <a:cxn ang="0">
                    <a:pos x="186" y="508"/>
                  </a:cxn>
                  <a:cxn ang="0">
                    <a:pos x="174" y="532"/>
                  </a:cxn>
                  <a:cxn ang="0">
                    <a:pos x="162" y="556"/>
                  </a:cxn>
                  <a:cxn ang="0">
                    <a:pos x="162" y="556"/>
                  </a:cxn>
                  <a:cxn ang="0">
                    <a:pos x="144" y="574"/>
                  </a:cxn>
                  <a:cxn ang="0">
                    <a:pos x="126" y="580"/>
                  </a:cxn>
                  <a:cxn ang="0">
                    <a:pos x="102" y="562"/>
                  </a:cxn>
                  <a:cxn ang="0">
                    <a:pos x="84" y="538"/>
                  </a:cxn>
                  <a:cxn ang="0">
                    <a:pos x="66" y="496"/>
                  </a:cxn>
                  <a:cxn ang="0">
                    <a:pos x="48" y="449"/>
                  </a:cxn>
                  <a:cxn ang="0">
                    <a:pos x="30" y="395"/>
                  </a:cxn>
                  <a:cxn ang="0">
                    <a:pos x="18" y="335"/>
                  </a:cxn>
                  <a:cxn ang="0">
                    <a:pos x="0" y="216"/>
                  </a:cxn>
                  <a:cxn ang="0">
                    <a:pos x="0" y="162"/>
                  </a:cxn>
                  <a:cxn ang="0">
                    <a:pos x="0" y="108"/>
                  </a:cxn>
                  <a:cxn ang="0">
                    <a:pos x="6" y="66"/>
                  </a:cxn>
                  <a:cxn ang="0">
                    <a:pos x="18" y="30"/>
                  </a:cxn>
                  <a:cxn ang="0">
                    <a:pos x="36" y="6"/>
                  </a:cxn>
                  <a:cxn ang="0">
                    <a:pos x="60" y="0"/>
                  </a:cxn>
                </a:cxnLst>
                <a:rect l="0" t="0" r="r" b="b"/>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05522" name="Freeform 50"/>
              <p:cNvSpPr>
                <a:spLocks/>
              </p:cNvSpPr>
              <p:nvPr/>
            </p:nvSpPr>
            <p:spPr bwMode="auto">
              <a:xfrm>
                <a:off x="345" y="679"/>
                <a:ext cx="298"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05523" name="Freeform 51"/>
              <p:cNvSpPr>
                <a:spLocks/>
              </p:cNvSpPr>
              <p:nvPr/>
            </p:nvSpPr>
            <p:spPr bwMode="auto">
              <a:xfrm>
                <a:off x="353" y="705"/>
                <a:ext cx="274"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C69E"/>
              </a:solidFill>
              <a:ln w="9525">
                <a:noFill/>
                <a:round/>
                <a:headEnd/>
                <a:tailEnd/>
              </a:ln>
            </p:spPr>
            <p:txBody>
              <a:bodyPr/>
              <a:lstStyle/>
              <a:p>
                <a:endParaRPr lang="fr-FR"/>
              </a:p>
            </p:txBody>
          </p:sp>
          <p:sp>
            <p:nvSpPr>
              <p:cNvPr id="105524" name="Freeform 52"/>
              <p:cNvSpPr>
                <a:spLocks/>
              </p:cNvSpPr>
              <p:nvPr/>
            </p:nvSpPr>
            <p:spPr bwMode="auto">
              <a:xfrm>
                <a:off x="403" y="2132"/>
                <a:ext cx="289" cy="1522"/>
              </a:xfrm>
              <a:custGeom>
                <a:avLst/>
                <a:gdLst/>
                <a:ahLst/>
                <a:cxnLst>
                  <a:cxn ang="0">
                    <a:pos x="162" y="102"/>
                  </a:cxn>
                  <a:cxn ang="0">
                    <a:pos x="192" y="197"/>
                  </a:cxn>
                  <a:cxn ang="0">
                    <a:pos x="197" y="215"/>
                  </a:cxn>
                  <a:cxn ang="0">
                    <a:pos x="209" y="299"/>
                  </a:cxn>
                  <a:cxn ang="0">
                    <a:pos x="192" y="412"/>
                  </a:cxn>
                  <a:cxn ang="0">
                    <a:pos x="180" y="430"/>
                  </a:cxn>
                  <a:cxn ang="0">
                    <a:pos x="150" y="532"/>
                  </a:cxn>
                  <a:cxn ang="0">
                    <a:pos x="132" y="592"/>
                  </a:cxn>
                  <a:cxn ang="0">
                    <a:pos x="126" y="622"/>
                  </a:cxn>
                  <a:cxn ang="0">
                    <a:pos x="120" y="675"/>
                  </a:cxn>
                  <a:cxn ang="0">
                    <a:pos x="114" y="717"/>
                  </a:cxn>
                  <a:cxn ang="0">
                    <a:pos x="120" y="771"/>
                  </a:cxn>
                  <a:cxn ang="0">
                    <a:pos x="132" y="825"/>
                  </a:cxn>
                  <a:cxn ang="0">
                    <a:pos x="132" y="849"/>
                  </a:cxn>
                  <a:cxn ang="0">
                    <a:pos x="108" y="885"/>
                  </a:cxn>
                  <a:cxn ang="0">
                    <a:pos x="90" y="896"/>
                  </a:cxn>
                  <a:cxn ang="0">
                    <a:pos x="72" y="908"/>
                  </a:cxn>
                  <a:cxn ang="0">
                    <a:pos x="60" y="932"/>
                  </a:cxn>
                  <a:cxn ang="0">
                    <a:pos x="60" y="950"/>
                  </a:cxn>
                  <a:cxn ang="0">
                    <a:pos x="36" y="1028"/>
                  </a:cxn>
                  <a:cxn ang="0">
                    <a:pos x="12" y="1058"/>
                  </a:cxn>
                  <a:cxn ang="0">
                    <a:pos x="0" y="1058"/>
                  </a:cxn>
                  <a:cxn ang="0">
                    <a:pos x="0" y="1034"/>
                  </a:cxn>
                  <a:cxn ang="0">
                    <a:pos x="12" y="902"/>
                  </a:cxn>
                  <a:cxn ang="0">
                    <a:pos x="18" y="825"/>
                  </a:cxn>
                  <a:cxn ang="0">
                    <a:pos x="18" y="807"/>
                  </a:cxn>
                  <a:cxn ang="0">
                    <a:pos x="24" y="717"/>
                  </a:cxn>
                  <a:cxn ang="0">
                    <a:pos x="30" y="598"/>
                  </a:cxn>
                  <a:cxn ang="0">
                    <a:pos x="30" y="562"/>
                  </a:cxn>
                  <a:cxn ang="0">
                    <a:pos x="36" y="466"/>
                  </a:cxn>
                  <a:cxn ang="0">
                    <a:pos x="36" y="353"/>
                  </a:cxn>
                  <a:cxn ang="0">
                    <a:pos x="30" y="251"/>
                  </a:cxn>
                  <a:cxn ang="0">
                    <a:pos x="30" y="215"/>
                  </a:cxn>
                  <a:cxn ang="0">
                    <a:pos x="36" y="126"/>
                  </a:cxn>
                  <a:cxn ang="0">
                    <a:pos x="54" y="72"/>
                  </a:cxn>
                  <a:cxn ang="0">
                    <a:pos x="60" y="60"/>
                  </a:cxn>
                  <a:cxn ang="0">
                    <a:pos x="84" y="18"/>
                  </a:cxn>
                  <a:cxn ang="0">
                    <a:pos x="120" y="0"/>
                  </a:cxn>
                  <a:cxn ang="0">
                    <a:pos x="144" y="18"/>
                  </a:cxn>
                </a:cxnLst>
                <a:rect l="0" t="0" r="r" b="b"/>
                <a:pathLst>
                  <a:path w="209" h="1064">
                    <a:moveTo>
                      <a:pt x="150" y="54"/>
                    </a:moveTo>
                    <a:lnTo>
                      <a:pt x="162" y="102"/>
                    </a:lnTo>
                    <a:lnTo>
                      <a:pt x="168" y="138"/>
                    </a:lnTo>
                    <a:lnTo>
                      <a:pt x="192" y="197"/>
                    </a:lnTo>
                    <a:lnTo>
                      <a:pt x="192" y="197"/>
                    </a:lnTo>
                    <a:lnTo>
                      <a:pt x="197" y="215"/>
                    </a:lnTo>
                    <a:lnTo>
                      <a:pt x="203" y="239"/>
                    </a:lnTo>
                    <a:lnTo>
                      <a:pt x="209" y="299"/>
                    </a:lnTo>
                    <a:lnTo>
                      <a:pt x="209" y="359"/>
                    </a:lnTo>
                    <a:lnTo>
                      <a:pt x="192" y="412"/>
                    </a:lnTo>
                    <a:lnTo>
                      <a:pt x="192" y="412"/>
                    </a:lnTo>
                    <a:lnTo>
                      <a:pt x="180" y="430"/>
                    </a:lnTo>
                    <a:lnTo>
                      <a:pt x="174" y="460"/>
                    </a:lnTo>
                    <a:lnTo>
                      <a:pt x="150" y="532"/>
                    </a:lnTo>
                    <a:lnTo>
                      <a:pt x="138" y="562"/>
                    </a:lnTo>
                    <a:lnTo>
                      <a:pt x="132" y="592"/>
                    </a:lnTo>
                    <a:lnTo>
                      <a:pt x="126" y="610"/>
                    </a:lnTo>
                    <a:lnTo>
                      <a:pt x="126" y="622"/>
                    </a:lnTo>
                    <a:lnTo>
                      <a:pt x="126" y="622"/>
                    </a:lnTo>
                    <a:lnTo>
                      <a:pt x="120" y="675"/>
                    </a:lnTo>
                    <a:lnTo>
                      <a:pt x="114" y="717"/>
                    </a:lnTo>
                    <a:lnTo>
                      <a:pt x="114" y="717"/>
                    </a:lnTo>
                    <a:lnTo>
                      <a:pt x="114" y="741"/>
                    </a:lnTo>
                    <a:lnTo>
                      <a:pt x="120" y="771"/>
                    </a:lnTo>
                    <a:lnTo>
                      <a:pt x="126" y="801"/>
                    </a:lnTo>
                    <a:lnTo>
                      <a:pt x="132" y="825"/>
                    </a:lnTo>
                    <a:lnTo>
                      <a:pt x="132" y="825"/>
                    </a:lnTo>
                    <a:lnTo>
                      <a:pt x="132" y="849"/>
                    </a:lnTo>
                    <a:lnTo>
                      <a:pt x="120" y="873"/>
                    </a:lnTo>
                    <a:lnTo>
                      <a:pt x="108" y="885"/>
                    </a:lnTo>
                    <a:lnTo>
                      <a:pt x="90" y="896"/>
                    </a:lnTo>
                    <a:lnTo>
                      <a:pt x="90" y="896"/>
                    </a:lnTo>
                    <a:lnTo>
                      <a:pt x="78" y="902"/>
                    </a:lnTo>
                    <a:lnTo>
                      <a:pt x="72" y="908"/>
                    </a:lnTo>
                    <a:lnTo>
                      <a:pt x="66" y="920"/>
                    </a:lnTo>
                    <a:lnTo>
                      <a:pt x="60" y="932"/>
                    </a:lnTo>
                    <a:lnTo>
                      <a:pt x="60" y="950"/>
                    </a:lnTo>
                    <a:lnTo>
                      <a:pt x="60" y="950"/>
                    </a:lnTo>
                    <a:lnTo>
                      <a:pt x="42" y="1004"/>
                    </a:lnTo>
                    <a:lnTo>
                      <a:pt x="36" y="1028"/>
                    </a:lnTo>
                    <a:lnTo>
                      <a:pt x="24" y="1046"/>
                    </a:lnTo>
                    <a:lnTo>
                      <a:pt x="12" y="1058"/>
                    </a:lnTo>
                    <a:lnTo>
                      <a:pt x="6" y="1064"/>
                    </a:lnTo>
                    <a:lnTo>
                      <a:pt x="0" y="1058"/>
                    </a:lnTo>
                    <a:lnTo>
                      <a:pt x="0" y="1034"/>
                    </a:lnTo>
                    <a:lnTo>
                      <a:pt x="0" y="1034"/>
                    </a:lnTo>
                    <a:lnTo>
                      <a:pt x="6" y="962"/>
                    </a:lnTo>
                    <a:lnTo>
                      <a:pt x="12" y="902"/>
                    </a:lnTo>
                    <a:lnTo>
                      <a:pt x="12" y="843"/>
                    </a:lnTo>
                    <a:lnTo>
                      <a:pt x="18" y="825"/>
                    </a:lnTo>
                    <a:lnTo>
                      <a:pt x="18" y="807"/>
                    </a:lnTo>
                    <a:lnTo>
                      <a:pt x="18" y="807"/>
                    </a:lnTo>
                    <a:lnTo>
                      <a:pt x="24" y="771"/>
                    </a:lnTo>
                    <a:lnTo>
                      <a:pt x="24" y="717"/>
                    </a:lnTo>
                    <a:lnTo>
                      <a:pt x="30" y="657"/>
                    </a:lnTo>
                    <a:lnTo>
                      <a:pt x="30" y="598"/>
                    </a:lnTo>
                    <a:lnTo>
                      <a:pt x="30" y="598"/>
                    </a:lnTo>
                    <a:lnTo>
                      <a:pt x="30" y="562"/>
                    </a:lnTo>
                    <a:lnTo>
                      <a:pt x="36" y="520"/>
                    </a:lnTo>
                    <a:lnTo>
                      <a:pt x="36" y="466"/>
                    </a:lnTo>
                    <a:lnTo>
                      <a:pt x="36" y="406"/>
                    </a:lnTo>
                    <a:lnTo>
                      <a:pt x="36" y="353"/>
                    </a:lnTo>
                    <a:lnTo>
                      <a:pt x="36" y="299"/>
                    </a:lnTo>
                    <a:lnTo>
                      <a:pt x="30" y="251"/>
                    </a:lnTo>
                    <a:lnTo>
                      <a:pt x="30" y="215"/>
                    </a:lnTo>
                    <a:lnTo>
                      <a:pt x="30" y="215"/>
                    </a:lnTo>
                    <a:lnTo>
                      <a:pt x="30" y="167"/>
                    </a:lnTo>
                    <a:lnTo>
                      <a:pt x="36" y="126"/>
                    </a:lnTo>
                    <a:lnTo>
                      <a:pt x="42" y="96"/>
                    </a:lnTo>
                    <a:lnTo>
                      <a:pt x="54" y="72"/>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05525" name="Freeform 53"/>
              <p:cNvSpPr>
                <a:spLocks/>
              </p:cNvSpPr>
              <p:nvPr/>
            </p:nvSpPr>
            <p:spPr bwMode="auto">
              <a:xfrm>
                <a:off x="419" y="2167"/>
                <a:ext cx="264" cy="1410"/>
              </a:xfrm>
              <a:custGeom>
                <a:avLst/>
                <a:gdLst/>
                <a:ahLst/>
                <a:cxnLst>
                  <a:cxn ang="0">
                    <a:pos x="162" y="400"/>
                  </a:cxn>
                  <a:cxn ang="0">
                    <a:pos x="138" y="484"/>
                  </a:cxn>
                  <a:cxn ang="0">
                    <a:pos x="120" y="544"/>
                  </a:cxn>
                  <a:cxn ang="0">
                    <a:pos x="114" y="556"/>
                  </a:cxn>
                  <a:cxn ang="0">
                    <a:pos x="108" y="610"/>
                  </a:cxn>
                  <a:cxn ang="0">
                    <a:pos x="102" y="657"/>
                  </a:cxn>
                  <a:cxn ang="0">
                    <a:pos x="102" y="711"/>
                  </a:cxn>
                  <a:cxn ang="0">
                    <a:pos x="108" y="765"/>
                  </a:cxn>
                  <a:cxn ang="0">
                    <a:pos x="108" y="789"/>
                  </a:cxn>
                  <a:cxn ang="0">
                    <a:pos x="84" y="831"/>
                  </a:cxn>
                  <a:cxn ang="0">
                    <a:pos x="72" y="843"/>
                  </a:cxn>
                  <a:cxn ang="0">
                    <a:pos x="54" y="855"/>
                  </a:cxn>
                  <a:cxn ang="0">
                    <a:pos x="48" y="884"/>
                  </a:cxn>
                  <a:cxn ang="0">
                    <a:pos x="48" y="902"/>
                  </a:cxn>
                  <a:cxn ang="0">
                    <a:pos x="24" y="962"/>
                  </a:cxn>
                  <a:cxn ang="0">
                    <a:pos x="12" y="986"/>
                  </a:cxn>
                  <a:cxn ang="0">
                    <a:pos x="0" y="980"/>
                  </a:cxn>
                  <a:cxn ang="0">
                    <a:pos x="0" y="956"/>
                  </a:cxn>
                  <a:cxn ang="0">
                    <a:pos x="12" y="837"/>
                  </a:cxn>
                  <a:cxn ang="0">
                    <a:pos x="18" y="753"/>
                  </a:cxn>
                  <a:cxn ang="0">
                    <a:pos x="24" y="717"/>
                  </a:cxn>
                  <a:cxn ang="0">
                    <a:pos x="30" y="604"/>
                  </a:cxn>
                  <a:cxn ang="0">
                    <a:pos x="36" y="544"/>
                  </a:cxn>
                  <a:cxn ang="0">
                    <a:pos x="36" y="472"/>
                  </a:cxn>
                  <a:cxn ang="0">
                    <a:pos x="36" y="371"/>
                  </a:cxn>
                  <a:cxn ang="0">
                    <a:pos x="30" y="227"/>
                  </a:cxn>
                  <a:cxn ang="0">
                    <a:pos x="30" y="191"/>
                  </a:cxn>
                  <a:cxn ang="0">
                    <a:pos x="30" y="108"/>
                  </a:cxn>
                  <a:cxn ang="0">
                    <a:pos x="48" y="60"/>
                  </a:cxn>
                  <a:cxn ang="0">
                    <a:pos x="66" y="30"/>
                  </a:cxn>
                  <a:cxn ang="0">
                    <a:pos x="90" y="6"/>
                  </a:cxn>
                  <a:cxn ang="0">
                    <a:pos x="114" y="6"/>
                  </a:cxn>
                  <a:cxn ang="0">
                    <a:pos x="132" y="54"/>
                  </a:cxn>
                  <a:cxn ang="0">
                    <a:pos x="138" y="96"/>
                  </a:cxn>
                  <a:cxn ang="0">
                    <a:pos x="168" y="179"/>
                  </a:cxn>
                  <a:cxn ang="0">
                    <a:pos x="174" y="197"/>
                  </a:cxn>
                  <a:cxn ang="0">
                    <a:pos x="191" y="269"/>
                  </a:cxn>
                  <a:cxn ang="0">
                    <a:pos x="174" y="382"/>
                  </a:cxn>
                </a:cxnLst>
                <a:rect l="0" t="0" r="r" b="b"/>
                <a:pathLst>
                  <a:path w="191" h="986">
                    <a:moveTo>
                      <a:pt x="174" y="382"/>
                    </a:moveTo>
                    <a:lnTo>
                      <a:pt x="162" y="400"/>
                    </a:lnTo>
                    <a:lnTo>
                      <a:pt x="156" y="430"/>
                    </a:lnTo>
                    <a:lnTo>
                      <a:pt x="138" y="484"/>
                    </a:lnTo>
                    <a:lnTo>
                      <a:pt x="120" y="532"/>
                    </a:lnTo>
                    <a:lnTo>
                      <a:pt x="120" y="544"/>
                    </a:lnTo>
                    <a:lnTo>
                      <a:pt x="114" y="556"/>
                    </a:lnTo>
                    <a:lnTo>
                      <a:pt x="114" y="556"/>
                    </a:lnTo>
                    <a:lnTo>
                      <a:pt x="108" y="586"/>
                    </a:lnTo>
                    <a:lnTo>
                      <a:pt x="108" y="610"/>
                    </a:lnTo>
                    <a:lnTo>
                      <a:pt x="102" y="657"/>
                    </a:lnTo>
                    <a:lnTo>
                      <a:pt x="102" y="657"/>
                    </a:lnTo>
                    <a:lnTo>
                      <a:pt x="96" y="681"/>
                    </a:lnTo>
                    <a:lnTo>
                      <a:pt x="102" y="711"/>
                    </a:lnTo>
                    <a:lnTo>
                      <a:pt x="108" y="741"/>
                    </a:lnTo>
                    <a:lnTo>
                      <a:pt x="108" y="765"/>
                    </a:lnTo>
                    <a:lnTo>
                      <a:pt x="108" y="765"/>
                    </a:lnTo>
                    <a:lnTo>
                      <a:pt x="108" y="789"/>
                    </a:lnTo>
                    <a:lnTo>
                      <a:pt x="96" y="813"/>
                    </a:lnTo>
                    <a:lnTo>
                      <a:pt x="84" y="831"/>
                    </a:lnTo>
                    <a:lnTo>
                      <a:pt x="72" y="843"/>
                    </a:lnTo>
                    <a:lnTo>
                      <a:pt x="72" y="843"/>
                    </a:lnTo>
                    <a:lnTo>
                      <a:pt x="60" y="849"/>
                    </a:lnTo>
                    <a:lnTo>
                      <a:pt x="54" y="855"/>
                    </a:lnTo>
                    <a:lnTo>
                      <a:pt x="54" y="872"/>
                    </a:lnTo>
                    <a:lnTo>
                      <a:pt x="48" y="884"/>
                    </a:lnTo>
                    <a:lnTo>
                      <a:pt x="48" y="902"/>
                    </a:lnTo>
                    <a:lnTo>
                      <a:pt x="48" y="902"/>
                    </a:lnTo>
                    <a:lnTo>
                      <a:pt x="36" y="944"/>
                    </a:lnTo>
                    <a:lnTo>
                      <a:pt x="24" y="962"/>
                    </a:lnTo>
                    <a:lnTo>
                      <a:pt x="18" y="980"/>
                    </a:lnTo>
                    <a:lnTo>
                      <a:pt x="12" y="986"/>
                    </a:lnTo>
                    <a:lnTo>
                      <a:pt x="6" y="986"/>
                    </a:lnTo>
                    <a:lnTo>
                      <a:pt x="0" y="980"/>
                    </a:lnTo>
                    <a:lnTo>
                      <a:pt x="0" y="956"/>
                    </a:lnTo>
                    <a:lnTo>
                      <a:pt x="0" y="956"/>
                    </a:lnTo>
                    <a:lnTo>
                      <a:pt x="6" y="896"/>
                    </a:lnTo>
                    <a:lnTo>
                      <a:pt x="12" y="837"/>
                    </a:lnTo>
                    <a:lnTo>
                      <a:pt x="12" y="789"/>
                    </a:lnTo>
                    <a:lnTo>
                      <a:pt x="18" y="753"/>
                    </a:lnTo>
                    <a:lnTo>
                      <a:pt x="18" y="753"/>
                    </a:lnTo>
                    <a:lnTo>
                      <a:pt x="24" y="717"/>
                    </a:lnTo>
                    <a:lnTo>
                      <a:pt x="30" y="663"/>
                    </a:lnTo>
                    <a:lnTo>
                      <a:pt x="30" y="604"/>
                    </a:lnTo>
                    <a:lnTo>
                      <a:pt x="36" y="544"/>
                    </a:lnTo>
                    <a:lnTo>
                      <a:pt x="36" y="544"/>
                    </a:lnTo>
                    <a:lnTo>
                      <a:pt x="36" y="514"/>
                    </a:lnTo>
                    <a:lnTo>
                      <a:pt x="36" y="472"/>
                    </a:lnTo>
                    <a:lnTo>
                      <a:pt x="36" y="424"/>
                    </a:lnTo>
                    <a:lnTo>
                      <a:pt x="36" y="371"/>
                    </a:lnTo>
                    <a:lnTo>
                      <a:pt x="36" y="269"/>
                    </a:lnTo>
                    <a:lnTo>
                      <a:pt x="30" y="227"/>
                    </a:lnTo>
                    <a:lnTo>
                      <a:pt x="30" y="191"/>
                    </a:lnTo>
                    <a:lnTo>
                      <a:pt x="30" y="191"/>
                    </a:lnTo>
                    <a:lnTo>
                      <a:pt x="30" y="143"/>
                    </a:lnTo>
                    <a:lnTo>
                      <a:pt x="30" y="108"/>
                    </a:lnTo>
                    <a:lnTo>
                      <a:pt x="42" y="84"/>
                    </a:lnTo>
                    <a:lnTo>
                      <a:pt x="48" y="60"/>
                    </a:lnTo>
                    <a:lnTo>
                      <a:pt x="48" y="60"/>
                    </a:lnTo>
                    <a:lnTo>
                      <a:pt x="66" y="30"/>
                    </a:lnTo>
                    <a:lnTo>
                      <a:pt x="78" y="18"/>
                    </a:lnTo>
                    <a:lnTo>
                      <a:pt x="90" y="6"/>
                    </a:lnTo>
                    <a:lnTo>
                      <a:pt x="102" y="0"/>
                    </a:lnTo>
                    <a:lnTo>
                      <a:pt x="114" y="6"/>
                    </a:lnTo>
                    <a:lnTo>
                      <a:pt x="126" y="24"/>
                    </a:lnTo>
                    <a:lnTo>
                      <a:pt x="132" y="54"/>
                    </a:lnTo>
                    <a:lnTo>
                      <a:pt x="132" y="54"/>
                    </a:lnTo>
                    <a:lnTo>
                      <a:pt x="138" y="96"/>
                    </a:lnTo>
                    <a:lnTo>
                      <a:pt x="150" y="126"/>
                    </a:lnTo>
                    <a:lnTo>
                      <a:pt x="168" y="179"/>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05526" name="Freeform 54"/>
              <p:cNvSpPr>
                <a:spLocks/>
              </p:cNvSpPr>
              <p:nvPr/>
            </p:nvSpPr>
            <p:spPr bwMode="auto">
              <a:xfrm>
                <a:off x="436" y="2210"/>
                <a:ext cx="232" cy="1298"/>
              </a:xfrm>
              <a:custGeom>
                <a:avLst/>
                <a:gdLst/>
                <a:ahLst/>
                <a:cxnLst>
                  <a:cxn ang="0">
                    <a:pos x="138" y="376"/>
                  </a:cxn>
                  <a:cxn ang="0">
                    <a:pos x="114" y="466"/>
                  </a:cxn>
                  <a:cxn ang="0">
                    <a:pos x="108" y="490"/>
                  </a:cxn>
                  <a:cxn ang="0">
                    <a:pos x="84" y="586"/>
                  </a:cxn>
                  <a:cxn ang="0">
                    <a:pos x="84" y="609"/>
                  </a:cxn>
                  <a:cxn ang="0">
                    <a:pos x="84" y="675"/>
                  </a:cxn>
                  <a:cxn ang="0">
                    <a:pos x="84" y="699"/>
                  </a:cxn>
                  <a:cxn ang="0">
                    <a:pos x="72" y="747"/>
                  </a:cxn>
                  <a:cxn ang="0">
                    <a:pos x="54" y="777"/>
                  </a:cxn>
                  <a:cxn ang="0">
                    <a:pos x="48" y="789"/>
                  </a:cxn>
                  <a:cxn ang="0">
                    <a:pos x="36" y="813"/>
                  </a:cxn>
                  <a:cxn ang="0">
                    <a:pos x="36" y="842"/>
                  </a:cxn>
                  <a:cxn ang="0">
                    <a:pos x="24" y="878"/>
                  </a:cxn>
                  <a:cxn ang="0">
                    <a:pos x="6" y="908"/>
                  </a:cxn>
                  <a:cxn ang="0">
                    <a:pos x="0" y="896"/>
                  </a:cxn>
                  <a:cxn ang="0">
                    <a:pos x="0" y="878"/>
                  </a:cxn>
                  <a:cxn ang="0">
                    <a:pos x="6" y="771"/>
                  </a:cxn>
                  <a:cxn ang="0">
                    <a:pos x="18" y="693"/>
                  </a:cxn>
                  <a:cxn ang="0">
                    <a:pos x="18" y="681"/>
                  </a:cxn>
                  <a:cxn ang="0">
                    <a:pos x="30" y="609"/>
                  </a:cxn>
                  <a:cxn ang="0">
                    <a:pos x="36" y="484"/>
                  </a:cxn>
                  <a:cxn ang="0">
                    <a:pos x="36" y="454"/>
                  </a:cxn>
                  <a:cxn ang="0">
                    <a:pos x="36" y="329"/>
                  </a:cxn>
                  <a:cxn ang="0">
                    <a:pos x="30" y="197"/>
                  </a:cxn>
                  <a:cxn ang="0">
                    <a:pos x="30" y="167"/>
                  </a:cxn>
                  <a:cxn ang="0">
                    <a:pos x="24" y="119"/>
                  </a:cxn>
                  <a:cxn ang="0">
                    <a:pos x="36" y="60"/>
                  </a:cxn>
                  <a:cxn ang="0">
                    <a:pos x="42" y="42"/>
                  </a:cxn>
                  <a:cxn ang="0">
                    <a:pos x="78" y="0"/>
                  </a:cxn>
                  <a:cxn ang="0">
                    <a:pos x="102" y="0"/>
                  </a:cxn>
                  <a:cxn ang="0">
                    <a:pos x="114" y="42"/>
                  </a:cxn>
                  <a:cxn ang="0">
                    <a:pos x="120" y="84"/>
                  </a:cxn>
                  <a:cxn ang="0">
                    <a:pos x="138" y="125"/>
                  </a:cxn>
                  <a:cxn ang="0">
                    <a:pos x="144" y="149"/>
                  </a:cxn>
                  <a:cxn ang="0">
                    <a:pos x="168" y="233"/>
                  </a:cxn>
                  <a:cxn ang="0">
                    <a:pos x="156" y="335"/>
                  </a:cxn>
                </a:cxnLst>
                <a:rect l="0" t="0" r="r" b="b"/>
                <a:pathLst>
                  <a:path w="168" h="908">
                    <a:moveTo>
                      <a:pt x="156" y="335"/>
                    </a:moveTo>
                    <a:lnTo>
                      <a:pt x="138" y="376"/>
                    </a:lnTo>
                    <a:lnTo>
                      <a:pt x="126" y="424"/>
                    </a:lnTo>
                    <a:lnTo>
                      <a:pt x="114" y="466"/>
                    </a:lnTo>
                    <a:lnTo>
                      <a:pt x="108" y="490"/>
                    </a:lnTo>
                    <a:lnTo>
                      <a:pt x="108" y="490"/>
                    </a:lnTo>
                    <a:lnTo>
                      <a:pt x="96" y="544"/>
                    </a:lnTo>
                    <a:lnTo>
                      <a:pt x="84" y="586"/>
                    </a:lnTo>
                    <a:lnTo>
                      <a:pt x="84" y="586"/>
                    </a:lnTo>
                    <a:lnTo>
                      <a:pt x="84" y="609"/>
                    </a:lnTo>
                    <a:lnTo>
                      <a:pt x="84" y="639"/>
                    </a:lnTo>
                    <a:lnTo>
                      <a:pt x="84" y="675"/>
                    </a:lnTo>
                    <a:lnTo>
                      <a:pt x="84" y="699"/>
                    </a:lnTo>
                    <a:lnTo>
                      <a:pt x="84" y="699"/>
                    </a:lnTo>
                    <a:lnTo>
                      <a:pt x="84" y="723"/>
                    </a:lnTo>
                    <a:lnTo>
                      <a:pt x="72" y="747"/>
                    </a:lnTo>
                    <a:lnTo>
                      <a:pt x="60" y="765"/>
                    </a:lnTo>
                    <a:lnTo>
                      <a:pt x="54" y="777"/>
                    </a:lnTo>
                    <a:lnTo>
                      <a:pt x="54" y="777"/>
                    </a:lnTo>
                    <a:lnTo>
                      <a:pt x="48" y="789"/>
                    </a:lnTo>
                    <a:lnTo>
                      <a:pt x="42" y="795"/>
                    </a:lnTo>
                    <a:lnTo>
                      <a:pt x="36" y="813"/>
                    </a:lnTo>
                    <a:lnTo>
                      <a:pt x="36" y="825"/>
                    </a:lnTo>
                    <a:lnTo>
                      <a:pt x="36" y="842"/>
                    </a:lnTo>
                    <a:lnTo>
                      <a:pt x="36" y="842"/>
                    </a:lnTo>
                    <a:lnTo>
                      <a:pt x="24" y="878"/>
                    </a:lnTo>
                    <a:lnTo>
                      <a:pt x="12" y="908"/>
                    </a:lnTo>
                    <a:lnTo>
                      <a:pt x="6" y="908"/>
                    </a:lnTo>
                    <a:lnTo>
                      <a:pt x="0" y="908"/>
                    </a:lnTo>
                    <a:lnTo>
                      <a:pt x="0" y="896"/>
                    </a:lnTo>
                    <a:lnTo>
                      <a:pt x="0" y="878"/>
                    </a:lnTo>
                    <a:lnTo>
                      <a:pt x="0" y="878"/>
                    </a:lnTo>
                    <a:lnTo>
                      <a:pt x="6" y="819"/>
                    </a:lnTo>
                    <a:lnTo>
                      <a:pt x="6" y="771"/>
                    </a:lnTo>
                    <a:lnTo>
                      <a:pt x="12" y="729"/>
                    </a:lnTo>
                    <a:lnTo>
                      <a:pt x="18" y="693"/>
                    </a:lnTo>
                    <a:lnTo>
                      <a:pt x="18" y="693"/>
                    </a:lnTo>
                    <a:lnTo>
                      <a:pt x="18" y="681"/>
                    </a:lnTo>
                    <a:lnTo>
                      <a:pt x="24" y="657"/>
                    </a:lnTo>
                    <a:lnTo>
                      <a:pt x="30" y="609"/>
                    </a:lnTo>
                    <a:lnTo>
                      <a:pt x="36" y="544"/>
                    </a:lnTo>
                    <a:lnTo>
                      <a:pt x="36" y="484"/>
                    </a:lnTo>
                    <a:lnTo>
                      <a:pt x="36" y="484"/>
                    </a:lnTo>
                    <a:lnTo>
                      <a:pt x="36" y="454"/>
                    </a:lnTo>
                    <a:lnTo>
                      <a:pt x="36" y="418"/>
                    </a:lnTo>
                    <a:lnTo>
                      <a:pt x="36" y="329"/>
                    </a:lnTo>
                    <a:lnTo>
                      <a:pt x="36" y="239"/>
                    </a:lnTo>
                    <a:lnTo>
                      <a:pt x="30" y="197"/>
                    </a:lnTo>
                    <a:lnTo>
                      <a:pt x="30" y="167"/>
                    </a:lnTo>
                    <a:lnTo>
                      <a:pt x="30" y="167"/>
                    </a:lnTo>
                    <a:lnTo>
                      <a:pt x="30" y="143"/>
                    </a:lnTo>
                    <a:lnTo>
                      <a:pt x="24" y="119"/>
                    </a:lnTo>
                    <a:lnTo>
                      <a:pt x="30" y="84"/>
                    </a:lnTo>
                    <a:lnTo>
                      <a:pt x="36" y="60"/>
                    </a:lnTo>
                    <a:lnTo>
                      <a:pt x="42" y="42"/>
                    </a:lnTo>
                    <a:lnTo>
                      <a:pt x="42" y="42"/>
                    </a:lnTo>
                    <a:lnTo>
                      <a:pt x="54" y="18"/>
                    </a:lnTo>
                    <a:lnTo>
                      <a:pt x="78" y="0"/>
                    </a:lnTo>
                    <a:lnTo>
                      <a:pt x="90" y="0"/>
                    </a:lnTo>
                    <a:lnTo>
                      <a:pt x="102" y="0"/>
                    </a:lnTo>
                    <a:lnTo>
                      <a:pt x="108" y="18"/>
                    </a:lnTo>
                    <a:lnTo>
                      <a:pt x="114" y="42"/>
                    </a:lnTo>
                    <a:lnTo>
                      <a:pt x="114" y="42"/>
                    </a:lnTo>
                    <a:lnTo>
                      <a:pt x="120" y="84"/>
                    </a:lnTo>
                    <a:lnTo>
                      <a:pt x="132" y="107"/>
                    </a:lnTo>
                    <a:lnTo>
                      <a:pt x="138" y="125"/>
                    </a:lnTo>
                    <a:lnTo>
                      <a:pt x="144" y="149"/>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05527" name="Freeform 55"/>
              <p:cNvSpPr>
                <a:spLocks/>
              </p:cNvSpPr>
              <p:nvPr/>
            </p:nvSpPr>
            <p:spPr bwMode="auto">
              <a:xfrm>
                <a:off x="453" y="2244"/>
                <a:ext cx="199" cy="1204"/>
              </a:xfrm>
              <a:custGeom>
                <a:avLst/>
                <a:gdLst/>
                <a:ahLst/>
                <a:cxnLst>
                  <a:cxn ang="0">
                    <a:pos x="120" y="340"/>
                  </a:cxn>
                  <a:cxn ang="0">
                    <a:pos x="96" y="430"/>
                  </a:cxn>
                  <a:cxn ang="0">
                    <a:pos x="90" y="460"/>
                  </a:cxn>
                  <a:cxn ang="0">
                    <a:pos x="66" y="526"/>
                  </a:cxn>
                  <a:cxn ang="0">
                    <a:pos x="60" y="550"/>
                  </a:cxn>
                  <a:cxn ang="0">
                    <a:pos x="60" y="615"/>
                  </a:cxn>
                  <a:cxn ang="0">
                    <a:pos x="60" y="645"/>
                  </a:cxn>
                  <a:cxn ang="0">
                    <a:pos x="42" y="717"/>
                  </a:cxn>
                  <a:cxn ang="0">
                    <a:pos x="36" y="729"/>
                  </a:cxn>
                  <a:cxn ang="0">
                    <a:pos x="30" y="747"/>
                  </a:cxn>
                  <a:cxn ang="0">
                    <a:pos x="24" y="771"/>
                  </a:cxn>
                  <a:cxn ang="0">
                    <a:pos x="24" y="789"/>
                  </a:cxn>
                  <a:cxn ang="0">
                    <a:pos x="6" y="842"/>
                  </a:cxn>
                  <a:cxn ang="0">
                    <a:pos x="0" y="842"/>
                  </a:cxn>
                  <a:cxn ang="0">
                    <a:pos x="0" y="812"/>
                  </a:cxn>
                  <a:cxn ang="0">
                    <a:pos x="6" y="753"/>
                  </a:cxn>
                  <a:cxn ang="0">
                    <a:pos x="12" y="675"/>
                  </a:cxn>
                  <a:cxn ang="0">
                    <a:pos x="18" y="645"/>
                  </a:cxn>
                  <a:cxn ang="0">
                    <a:pos x="24" y="609"/>
                  </a:cxn>
                  <a:cxn ang="0">
                    <a:pos x="36" y="496"/>
                  </a:cxn>
                  <a:cxn ang="0">
                    <a:pos x="42" y="436"/>
                  </a:cxn>
                  <a:cxn ang="0">
                    <a:pos x="36" y="293"/>
                  </a:cxn>
                  <a:cxn ang="0">
                    <a:pos x="30" y="143"/>
                  </a:cxn>
                  <a:cxn ang="0">
                    <a:pos x="30" y="119"/>
                  </a:cxn>
                  <a:cxn ang="0">
                    <a:pos x="30" y="72"/>
                  </a:cxn>
                  <a:cxn ang="0">
                    <a:pos x="42" y="36"/>
                  </a:cxn>
                  <a:cxn ang="0">
                    <a:pos x="54" y="12"/>
                  </a:cxn>
                  <a:cxn ang="0">
                    <a:pos x="78" y="0"/>
                  </a:cxn>
                  <a:cxn ang="0">
                    <a:pos x="96" y="24"/>
                  </a:cxn>
                  <a:cxn ang="0">
                    <a:pos x="96" y="42"/>
                  </a:cxn>
                  <a:cxn ang="0">
                    <a:pos x="102" y="78"/>
                  </a:cxn>
                  <a:cxn ang="0">
                    <a:pos x="108" y="107"/>
                  </a:cxn>
                  <a:cxn ang="0">
                    <a:pos x="120" y="131"/>
                  </a:cxn>
                  <a:cxn ang="0">
                    <a:pos x="144" y="203"/>
                  </a:cxn>
                  <a:cxn ang="0">
                    <a:pos x="132" y="299"/>
                  </a:cxn>
                </a:cxnLst>
                <a:rect l="0" t="0" r="r" b="b"/>
                <a:pathLst>
                  <a:path w="144" h="842">
                    <a:moveTo>
                      <a:pt x="132" y="299"/>
                    </a:moveTo>
                    <a:lnTo>
                      <a:pt x="120" y="340"/>
                    </a:lnTo>
                    <a:lnTo>
                      <a:pt x="108" y="376"/>
                    </a:lnTo>
                    <a:lnTo>
                      <a:pt x="96" y="430"/>
                    </a:lnTo>
                    <a:lnTo>
                      <a:pt x="96" y="430"/>
                    </a:lnTo>
                    <a:lnTo>
                      <a:pt x="90" y="460"/>
                    </a:lnTo>
                    <a:lnTo>
                      <a:pt x="78" y="490"/>
                    </a:lnTo>
                    <a:lnTo>
                      <a:pt x="66" y="526"/>
                    </a:lnTo>
                    <a:lnTo>
                      <a:pt x="66" y="526"/>
                    </a:lnTo>
                    <a:lnTo>
                      <a:pt x="60" y="550"/>
                    </a:lnTo>
                    <a:lnTo>
                      <a:pt x="60" y="585"/>
                    </a:lnTo>
                    <a:lnTo>
                      <a:pt x="60" y="615"/>
                    </a:lnTo>
                    <a:lnTo>
                      <a:pt x="60" y="645"/>
                    </a:lnTo>
                    <a:lnTo>
                      <a:pt x="60" y="645"/>
                    </a:lnTo>
                    <a:lnTo>
                      <a:pt x="48" y="693"/>
                    </a:lnTo>
                    <a:lnTo>
                      <a:pt x="42" y="717"/>
                    </a:lnTo>
                    <a:lnTo>
                      <a:pt x="36" y="729"/>
                    </a:lnTo>
                    <a:lnTo>
                      <a:pt x="36" y="729"/>
                    </a:lnTo>
                    <a:lnTo>
                      <a:pt x="30" y="741"/>
                    </a:lnTo>
                    <a:lnTo>
                      <a:pt x="30" y="747"/>
                    </a:lnTo>
                    <a:lnTo>
                      <a:pt x="24" y="759"/>
                    </a:lnTo>
                    <a:lnTo>
                      <a:pt x="24" y="771"/>
                    </a:lnTo>
                    <a:lnTo>
                      <a:pt x="24" y="789"/>
                    </a:lnTo>
                    <a:lnTo>
                      <a:pt x="24" y="789"/>
                    </a:lnTo>
                    <a:lnTo>
                      <a:pt x="12" y="824"/>
                    </a:lnTo>
                    <a:lnTo>
                      <a:pt x="6" y="842"/>
                    </a:lnTo>
                    <a:lnTo>
                      <a:pt x="0" y="842"/>
                    </a:lnTo>
                    <a:lnTo>
                      <a:pt x="0" y="842"/>
                    </a:lnTo>
                    <a:lnTo>
                      <a:pt x="0" y="830"/>
                    </a:lnTo>
                    <a:lnTo>
                      <a:pt x="0" y="812"/>
                    </a:lnTo>
                    <a:lnTo>
                      <a:pt x="0" y="812"/>
                    </a:lnTo>
                    <a:lnTo>
                      <a:pt x="6" y="753"/>
                    </a:lnTo>
                    <a:lnTo>
                      <a:pt x="6" y="711"/>
                    </a:lnTo>
                    <a:lnTo>
                      <a:pt x="12" y="675"/>
                    </a:lnTo>
                    <a:lnTo>
                      <a:pt x="18" y="645"/>
                    </a:lnTo>
                    <a:lnTo>
                      <a:pt x="18" y="645"/>
                    </a:lnTo>
                    <a:lnTo>
                      <a:pt x="18" y="627"/>
                    </a:lnTo>
                    <a:lnTo>
                      <a:pt x="24" y="609"/>
                    </a:lnTo>
                    <a:lnTo>
                      <a:pt x="30" y="556"/>
                    </a:lnTo>
                    <a:lnTo>
                      <a:pt x="36" y="496"/>
                    </a:lnTo>
                    <a:lnTo>
                      <a:pt x="42" y="436"/>
                    </a:lnTo>
                    <a:lnTo>
                      <a:pt x="42" y="436"/>
                    </a:lnTo>
                    <a:lnTo>
                      <a:pt x="42" y="370"/>
                    </a:lnTo>
                    <a:lnTo>
                      <a:pt x="36" y="293"/>
                    </a:lnTo>
                    <a:lnTo>
                      <a:pt x="36" y="209"/>
                    </a:lnTo>
                    <a:lnTo>
                      <a:pt x="30" y="143"/>
                    </a:lnTo>
                    <a:lnTo>
                      <a:pt x="30" y="143"/>
                    </a:lnTo>
                    <a:lnTo>
                      <a:pt x="30" y="119"/>
                    </a:lnTo>
                    <a:lnTo>
                      <a:pt x="30" y="95"/>
                    </a:lnTo>
                    <a:lnTo>
                      <a:pt x="30" y="72"/>
                    </a:lnTo>
                    <a:lnTo>
                      <a:pt x="36" y="54"/>
                    </a:lnTo>
                    <a:lnTo>
                      <a:pt x="42" y="36"/>
                    </a:lnTo>
                    <a:lnTo>
                      <a:pt x="42" y="36"/>
                    </a:lnTo>
                    <a:lnTo>
                      <a:pt x="54" y="12"/>
                    </a:lnTo>
                    <a:lnTo>
                      <a:pt x="72" y="0"/>
                    </a:lnTo>
                    <a:lnTo>
                      <a:pt x="78" y="0"/>
                    </a:lnTo>
                    <a:lnTo>
                      <a:pt x="90" y="6"/>
                    </a:lnTo>
                    <a:lnTo>
                      <a:pt x="96" y="24"/>
                    </a:lnTo>
                    <a:lnTo>
                      <a:pt x="96" y="42"/>
                    </a:lnTo>
                    <a:lnTo>
                      <a:pt x="96" y="42"/>
                    </a:lnTo>
                    <a:lnTo>
                      <a:pt x="102" y="60"/>
                    </a:lnTo>
                    <a:lnTo>
                      <a:pt x="102" y="78"/>
                    </a:lnTo>
                    <a:lnTo>
                      <a:pt x="108" y="95"/>
                    </a:lnTo>
                    <a:lnTo>
                      <a:pt x="108" y="107"/>
                    </a:lnTo>
                    <a:lnTo>
                      <a:pt x="120" y="131"/>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05528" name="Freeform 56"/>
              <p:cNvSpPr>
                <a:spLocks/>
              </p:cNvSpPr>
              <p:nvPr/>
            </p:nvSpPr>
            <p:spPr bwMode="auto">
              <a:xfrm>
                <a:off x="461" y="2287"/>
                <a:ext cx="166" cy="1103"/>
              </a:xfrm>
              <a:custGeom>
                <a:avLst/>
                <a:gdLst/>
                <a:ahLst/>
                <a:cxnLst>
                  <a:cxn ang="0">
                    <a:pos x="84" y="53"/>
                  </a:cxn>
                  <a:cxn ang="0">
                    <a:pos x="90" y="77"/>
                  </a:cxn>
                  <a:cxn ang="0">
                    <a:pos x="90" y="89"/>
                  </a:cxn>
                  <a:cxn ang="0">
                    <a:pos x="96" y="101"/>
                  </a:cxn>
                  <a:cxn ang="0">
                    <a:pos x="120" y="167"/>
                  </a:cxn>
                  <a:cxn ang="0">
                    <a:pos x="114" y="263"/>
                  </a:cxn>
                  <a:cxn ang="0">
                    <a:pos x="108" y="287"/>
                  </a:cxn>
                  <a:cxn ang="0">
                    <a:pos x="96" y="322"/>
                  </a:cxn>
                  <a:cxn ang="0">
                    <a:pos x="84" y="364"/>
                  </a:cxn>
                  <a:cxn ang="0">
                    <a:pos x="78" y="400"/>
                  </a:cxn>
                  <a:cxn ang="0">
                    <a:pos x="54" y="460"/>
                  </a:cxn>
                  <a:cxn ang="0">
                    <a:pos x="48" y="484"/>
                  </a:cxn>
                  <a:cxn ang="0">
                    <a:pos x="42" y="555"/>
                  </a:cxn>
                  <a:cxn ang="0">
                    <a:pos x="36" y="585"/>
                  </a:cxn>
                  <a:cxn ang="0">
                    <a:pos x="30" y="651"/>
                  </a:cxn>
                  <a:cxn ang="0">
                    <a:pos x="24" y="663"/>
                  </a:cxn>
                  <a:cxn ang="0">
                    <a:pos x="18" y="687"/>
                  </a:cxn>
                  <a:cxn ang="0">
                    <a:pos x="18" y="711"/>
                  </a:cxn>
                  <a:cxn ang="0">
                    <a:pos x="18" y="729"/>
                  </a:cxn>
                  <a:cxn ang="0">
                    <a:pos x="12" y="759"/>
                  </a:cxn>
                  <a:cxn ang="0">
                    <a:pos x="0" y="759"/>
                  </a:cxn>
                  <a:cxn ang="0">
                    <a:pos x="0" y="735"/>
                  </a:cxn>
                  <a:cxn ang="0">
                    <a:pos x="6" y="681"/>
                  </a:cxn>
                  <a:cxn ang="0">
                    <a:pos x="24" y="615"/>
                  </a:cxn>
                  <a:cxn ang="0">
                    <a:pos x="30" y="591"/>
                  </a:cxn>
                  <a:cxn ang="0">
                    <a:pos x="36" y="555"/>
                  </a:cxn>
                  <a:cxn ang="0">
                    <a:pos x="48" y="436"/>
                  </a:cxn>
                  <a:cxn ang="0">
                    <a:pos x="48" y="376"/>
                  </a:cxn>
                  <a:cxn ang="0">
                    <a:pos x="48" y="245"/>
                  </a:cxn>
                  <a:cxn ang="0">
                    <a:pos x="36" y="119"/>
                  </a:cxn>
                  <a:cxn ang="0">
                    <a:pos x="36" y="95"/>
                  </a:cxn>
                  <a:cxn ang="0">
                    <a:pos x="30" y="48"/>
                  </a:cxn>
                  <a:cxn ang="0">
                    <a:pos x="42" y="18"/>
                  </a:cxn>
                  <a:cxn ang="0">
                    <a:pos x="54" y="0"/>
                  </a:cxn>
                  <a:cxn ang="0">
                    <a:pos x="78" y="12"/>
                  </a:cxn>
                </a:cxnLst>
                <a:rect l="0" t="0" r="r" b="b"/>
                <a:pathLst>
                  <a:path w="120" h="771">
                    <a:moveTo>
                      <a:pt x="84" y="36"/>
                    </a:moveTo>
                    <a:lnTo>
                      <a:pt x="84" y="53"/>
                    </a:lnTo>
                    <a:lnTo>
                      <a:pt x="90" y="71"/>
                    </a:lnTo>
                    <a:lnTo>
                      <a:pt x="90" y="77"/>
                    </a:lnTo>
                    <a:lnTo>
                      <a:pt x="90" y="83"/>
                    </a:lnTo>
                    <a:lnTo>
                      <a:pt x="90" y="89"/>
                    </a:lnTo>
                    <a:lnTo>
                      <a:pt x="96" y="101"/>
                    </a:lnTo>
                    <a:lnTo>
                      <a:pt x="96" y="101"/>
                    </a:lnTo>
                    <a:lnTo>
                      <a:pt x="108" y="131"/>
                    </a:lnTo>
                    <a:lnTo>
                      <a:pt x="120" y="167"/>
                    </a:lnTo>
                    <a:lnTo>
                      <a:pt x="120" y="215"/>
                    </a:lnTo>
                    <a:lnTo>
                      <a:pt x="114" y="263"/>
                    </a:lnTo>
                    <a:lnTo>
                      <a:pt x="114" y="263"/>
                    </a:lnTo>
                    <a:lnTo>
                      <a:pt x="108" y="287"/>
                    </a:lnTo>
                    <a:lnTo>
                      <a:pt x="102" y="298"/>
                    </a:lnTo>
                    <a:lnTo>
                      <a:pt x="96" y="322"/>
                    </a:lnTo>
                    <a:lnTo>
                      <a:pt x="90" y="334"/>
                    </a:lnTo>
                    <a:lnTo>
                      <a:pt x="84" y="364"/>
                    </a:lnTo>
                    <a:lnTo>
                      <a:pt x="84" y="364"/>
                    </a:lnTo>
                    <a:lnTo>
                      <a:pt x="78" y="400"/>
                    </a:lnTo>
                    <a:lnTo>
                      <a:pt x="66" y="424"/>
                    </a:lnTo>
                    <a:lnTo>
                      <a:pt x="54" y="460"/>
                    </a:lnTo>
                    <a:lnTo>
                      <a:pt x="54" y="460"/>
                    </a:lnTo>
                    <a:lnTo>
                      <a:pt x="48" y="484"/>
                    </a:lnTo>
                    <a:lnTo>
                      <a:pt x="42" y="520"/>
                    </a:lnTo>
                    <a:lnTo>
                      <a:pt x="42" y="555"/>
                    </a:lnTo>
                    <a:lnTo>
                      <a:pt x="36" y="585"/>
                    </a:lnTo>
                    <a:lnTo>
                      <a:pt x="36" y="585"/>
                    </a:lnTo>
                    <a:lnTo>
                      <a:pt x="30" y="633"/>
                    </a:lnTo>
                    <a:lnTo>
                      <a:pt x="30" y="651"/>
                    </a:lnTo>
                    <a:lnTo>
                      <a:pt x="24" y="663"/>
                    </a:lnTo>
                    <a:lnTo>
                      <a:pt x="24" y="663"/>
                    </a:lnTo>
                    <a:lnTo>
                      <a:pt x="18" y="675"/>
                    </a:lnTo>
                    <a:lnTo>
                      <a:pt x="18" y="687"/>
                    </a:lnTo>
                    <a:lnTo>
                      <a:pt x="18" y="699"/>
                    </a:lnTo>
                    <a:lnTo>
                      <a:pt x="18" y="711"/>
                    </a:lnTo>
                    <a:lnTo>
                      <a:pt x="18" y="729"/>
                    </a:lnTo>
                    <a:lnTo>
                      <a:pt x="18" y="729"/>
                    </a:lnTo>
                    <a:lnTo>
                      <a:pt x="12" y="747"/>
                    </a:lnTo>
                    <a:lnTo>
                      <a:pt x="12" y="759"/>
                    </a:lnTo>
                    <a:lnTo>
                      <a:pt x="6" y="771"/>
                    </a:lnTo>
                    <a:lnTo>
                      <a:pt x="0" y="759"/>
                    </a:lnTo>
                    <a:lnTo>
                      <a:pt x="0" y="735"/>
                    </a:lnTo>
                    <a:lnTo>
                      <a:pt x="0" y="735"/>
                    </a:lnTo>
                    <a:lnTo>
                      <a:pt x="6" y="705"/>
                    </a:lnTo>
                    <a:lnTo>
                      <a:pt x="6" y="681"/>
                    </a:lnTo>
                    <a:lnTo>
                      <a:pt x="12" y="645"/>
                    </a:lnTo>
                    <a:lnTo>
                      <a:pt x="24" y="615"/>
                    </a:lnTo>
                    <a:lnTo>
                      <a:pt x="30" y="591"/>
                    </a:lnTo>
                    <a:lnTo>
                      <a:pt x="30" y="591"/>
                    </a:lnTo>
                    <a:lnTo>
                      <a:pt x="30" y="573"/>
                    </a:lnTo>
                    <a:lnTo>
                      <a:pt x="36" y="555"/>
                    </a:lnTo>
                    <a:lnTo>
                      <a:pt x="42" y="502"/>
                    </a:lnTo>
                    <a:lnTo>
                      <a:pt x="48" y="436"/>
                    </a:lnTo>
                    <a:lnTo>
                      <a:pt x="48" y="376"/>
                    </a:lnTo>
                    <a:lnTo>
                      <a:pt x="48" y="376"/>
                    </a:lnTo>
                    <a:lnTo>
                      <a:pt x="48" y="316"/>
                    </a:lnTo>
                    <a:lnTo>
                      <a:pt x="48" y="245"/>
                    </a:lnTo>
                    <a:lnTo>
                      <a:pt x="42" y="179"/>
                    </a:lnTo>
                    <a:lnTo>
                      <a:pt x="36" y="119"/>
                    </a:lnTo>
                    <a:lnTo>
                      <a:pt x="36" y="119"/>
                    </a:lnTo>
                    <a:lnTo>
                      <a:pt x="36" y="95"/>
                    </a:lnTo>
                    <a:lnTo>
                      <a:pt x="30" y="71"/>
                    </a:lnTo>
                    <a:lnTo>
                      <a:pt x="30" y="48"/>
                    </a:lnTo>
                    <a:lnTo>
                      <a:pt x="36" y="36"/>
                    </a:lnTo>
                    <a:lnTo>
                      <a:pt x="42" y="18"/>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05529" name="Freeform 57"/>
              <p:cNvSpPr>
                <a:spLocks/>
              </p:cNvSpPr>
              <p:nvPr/>
            </p:nvSpPr>
            <p:spPr bwMode="auto">
              <a:xfrm>
                <a:off x="403" y="1902"/>
                <a:ext cx="108" cy="351"/>
              </a:xfrm>
              <a:custGeom>
                <a:avLst/>
                <a:gdLst/>
                <a:ahLst/>
                <a:cxnLst>
                  <a:cxn ang="0">
                    <a:pos x="36" y="6"/>
                  </a:cxn>
                  <a:cxn ang="0">
                    <a:pos x="60" y="24"/>
                  </a:cxn>
                  <a:cxn ang="0">
                    <a:pos x="72" y="48"/>
                  </a:cxn>
                  <a:cxn ang="0">
                    <a:pos x="78" y="77"/>
                  </a:cxn>
                  <a:cxn ang="0">
                    <a:pos x="78" y="101"/>
                  </a:cxn>
                  <a:cxn ang="0">
                    <a:pos x="78" y="101"/>
                  </a:cxn>
                  <a:cxn ang="0">
                    <a:pos x="72" y="131"/>
                  </a:cxn>
                  <a:cxn ang="0">
                    <a:pos x="72" y="155"/>
                  </a:cxn>
                  <a:cxn ang="0">
                    <a:pos x="66" y="185"/>
                  </a:cxn>
                  <a:cxn ang="0">
                    <a:pos x="60" y="215"/>
                  </a:cxn>
                  <a:cxn ang="0">
                    <a:pos x="60" y="215"/>
                  </a:cxn>
                  <a:cxn ang="0">
                    <a:pos x="48" y="239"/>
                  </a:cxn>
                  <a:cxn ang="0">
                    <a:pos x="36" y="245"/>
                  </a:cxn>
                  <a:cxn ang="0">
                    <a:pos x="30" y="239"/>
                  </a:cxn>
                  <a:cxn ang="0">
                    <a:pos x="24" y="209"/>
                  </a:cxn>
                  <a:cxn ang="0">
                    <a:pos x="24" y="209"/>
                  </a:cxn>
                  <a:cxn ang="0">
                    <a:pos x="24" y="185"/>
                  </a:cxn>
                  <a:cxn ang="0">
                    <a:pos x="12" y="167"/>
                  </a:cxn>
                  <a:cxn ang="0">
                    <a:pos x="0" y="125"/>
                  </a:cxn>
                  <a:cxn ang="0">
                    <a:pos x="0" y="125"/>
                  </a:cxn>
                  <a:cxn ang="0">
                    <a:pos x="0" y="113"/>
                  </a:cxn>
                  <a:cxn ang="0">
                    <a:pos x="0" y="89"/>
                  </a:cxn>
                  <a:cxn ang="0">
                    <a:pos x="0" y="48"/>
                  </a:cxn>
                  <a:cxn ang="0">
                    <a:pos x="6" y="24"/>
                  </a:cxn>
                  <a:cxn ang="0">
                    <a:pos x="12" y="12"/>
                  </a:cxn>
                  <a:cxn ang="0">
                    <a:pos x="24" y="0"/>
                  </a:cxn>
                  <a:cxn ang="0">
                    <a:pos x="36" y="6"/>
                  </a:cxn>
                </a:cxnLst>
                <a:rect l="0" t="0" r="r" b="b"/>
                <a:pathLst>
                  <a:path w="78" h="245">
                    <a:moveTo>
                      <a:pt x="36" y="6"/>
                    </a:moveTo>
                    <a:lnTo>
                      <a:pt x="60" y="24"/>
                    </a:lnTo>
                    <a:lnTo>
                      <a:pt x="72" y="48"/>
                    </a:lnTo>
                    <a:lnTo>
                      <a:pt x="78" y="77"/>
                    </a:lnTo>
                    <a:lnTo>
                      <a:pt x="78" y="101"/>
                    </a:lnTo>
                    <a:lnTo>
                      <a:pt x="78" y="101"/>
                    </a:lnTo>
                    <a:lnTo>
                      <a:pt x="72" y="131"/>
                    </a:lnTo>
                    <a:lnTo>
                      <a:pt x="72" y="155"/>
                    </a:lnTo>
                    <a:lnTo>
                      <a:pt x="66" y="185"/>
                    </a:lnTo>
                    <a:lnTo>
                      <a:pt x="60" y="215"/>
                    </a:lnTo>
                    <a:lnTo>
                      <a:pt x="60" y="215"/>
                    </a:lnTo>
                    <a:lnTo>
                      <a:pt x="48" y="239"/>
                    </a:lnTo>
                    <a:lnTo>
                      <a:pt x="36" y="245"/>
                    </a:lnTo>
                    <a:lnTo>
                      <a:pt x="30" y="239"/>
                    </a:lnTo>
                    <a:lnTo>
                      <a:pt x="24" y="209"/>
                    </a:lnTo>
                    <a:lnTo>
                      <a:pt x="24" y="209"/>
                    </a:lnTo>
                    <a:lnTo>
                      <a:pt x="24" y="185"/>
                    </a:lnTo>
                    <a:lnTo>
                      <a:pt x="12" y="167"/>
                    </a:lnTo>
                    <a:lnTo>
                      <a:pt x="0" y="125"/>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05530" name="Freeform 58"/>
              <p:cNvSpPr>
                <a:spLocks/>
              </p:cNvSpPr>
              <p:nvPr/>
            </p:nvSpPr>
            <p:spPr bwMode="auto">
              <a:xfrm>
                <a:off x="411" y="1928"/>
                <a:ext cx="100" cy="307"/>
              </a:xfrm>
              <a:custGeom>
                <a:avLst/>
                <a:gdLst/>
                <a:ahLst/>
                <a:cxnLst>
                  <a:cxn ang="0">
                    <a:pos x="0" y="113"/>
                  </a:cxn>
                  <a:cxn ang="0">
                    <a:pos x="0" y="101"/>
                  </a:cxn>
                  <a:cxn ang="0">
                    <a:pos x="0" y="83"/>
                  </a:cxn>
                  <a:cxn ang="0">
                    <a:pos x="0" y="36"/>
                  </a:cxn>
                  <a:cxn ang="0">
                    <a:pos x="0" y="18"/>
                  </a:cxn>
                  <a:cxn ang="0">
                    <a:pos x="12" y="6"/>
                  </a:cxn>
                  <a:cxn ang="0">
                    <a:pos x="18" y="0"/>
                  </a:cxn>
                  <a:cxn ang="0">
                    <a:pos x="30" y="6"/>
                  </a:cxn>
                  <a:cxn ang="0">
                    <a:pos x="30" y="6"/>
                  </a:cxn>
                  <a:cxn ang="0">
                    <a:pos x="54" y="24"/>
                  </a:cxn>
                  <a:cxn ang="0">
                    <a:pos x="66" y="42"/>
                  </a:cxn>
                  <a:cxn ang="0">
                    <a:pos x="72" y="65"/>
                  </a:cxn>
                  <a:cxn ang="0">
                    <a:pos x="66" y="89"/>
                  </a:cxn>
                  <a:cxn ang="0">
                    <a:pos x="66" y="89"/>
                  </a:cxn>
                  <a:cxn ang="0">
                    <a:pos x="60" y="113"/>
                  </a:cxn>
                  <a:cxn ang="0">
                    <a:pos x="66" y="137"/>
                  </a:cxn>
                  <a:cxn ang="0">
                    <a:pos x="60" y="167"/>
                  </a:cxn>
                  <a:cxn ang="0">
                    <a:pos x="54" y="191"/>
                  </a:cxn>
                  <a:cxn ang="0">
                    <a:pos x="54" y="191"/>
                  </a:cxn>
                  <a:cxn ang="0">
                    <a:pos x="42" y="209"/>
                  </a:cxn>
                  <a:cxn ang="0">
                    <a:pos x="30" y="215"/>
                  </a:cxn>
                  <a:cxn ang="0">
                    <a:pos x="24" y="209"/>
                  </a:cxn>
                  <a:cxn ang="0">
                    <a:pos x="24" y="185"/>
                  </a:cxn>
                  <a:cxn ang="0">
                    <a:pos x="24" y="185"/>
                  </a:cxn>
                  <a:cxn ang="0">
                    <a:pos x="18" y="161"/>
                  </a:cxn>
                  <a:cxn ang="0">
                    <a:pos x="12" y="143"/>
                  </a:cxn>
                  <a:cxn ang="0">
                    <a:pos x="0" y="113"/>
                  </a:cxn>
                </a:cxnLst>
                <a:rect l="0" t="0" r="r" b="b"/>
                <a:pathLst>
                  <a:path w="72" h="215">
                    <a:moveTo>
                      <a:pt x="0" y="113"/>
                    </a:moveTo>
                    <a:lnTo>
                      <a:pt x="0" y="101"/>
                    </a:lnTo>
                    <a:lnTo>
                      <a:pt x="0" y="83"/>
                    </a:lnTo>
                    <a:lnTo>
                      <a:pt x="0" y="36"/>
                    </a:lnTo>
                    <a:lnTo>
                      <a:pt x="0" y="18"/>
                    </a:lnTo>
                    <a:lnTo>
                      <a:pt x="12" y="6"/>
                    </a:lnTo>
                    <a:lnTo>
                      <a:pt x="18" y="0"/>
                    </a:lnTo>
                    <a:lnTo>
                      <a:pt x="30" y="6"/>
                    </a:lnTo>
                    <a:lnTo>
                      <a:pt x="30" y="6"/>
                    </a:lnTo>
                    <a:lnTo>
                      <a:pt x="54" y="24"/>
                    </a:lnTo>
                    <a:lnTo>
                      <a:pt x="66" y="42"/>
                    </a:lnTo>
                    <a:lnTo>
                      <a:pt x="72" y="65"/>
                    </a:lnTo>
                    <a:lnTo>
                      <a:pt x="66" y="89"/>
                    </a:lnTo>
                    <a:lnTo>
                      <a:pt x="66" y="89"/>
                    </a:lnTo>
                    <a:lnTo>
                      <a:pt x="60" y="113"/>
                    </a:lnTo>
                    <a:lnTo>
                      <a:pt x="66" y="137"/>
                    </a:lnTo>
                    <a:lnTo>
                      <a:pt x="60" y="167"/>
                    </a:lnTo>
                    <a:lnTo>
                      <a:pt x="54" y="191"/>
                    </a:lnTo>
                    <a:lnTo>
                      <a:pt x="54" y="191"/>
                    </a:lnTo>
                    <a:lnTo>
                      <a:pt x="42" y="209"/>
                    </a:lnTo>
                    <a:lnTo>
                      <a:pt x="30" y="215"/>
                    </a:lnTo>
                    <a:lnTo>
                      <a:pt x="24" y="209"/>
                    </a:lnTo>
                    <a:lnTo>
                      <a:pt x="24" y="185"/>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05531" name="Freeform 59"/>
              <p:cNvSpPr>
                <a:spLocks/>
              </p:cNvSpPr>
              <p:nvPr/>
            </p:nvSpPr>
            <p:spPr bwMode="auto">
              <a:xfrm>
                <a:off x="419" y="1936"/>
                <a:ext cx="75" cy="291"/>
              </a:xfrm>
              <a:custGeom>
                <a:avLst/>
                <a:gdLst/>
                <a:ahLst/>
                <a:cxnLst>
                  <a:cxn ang="0">
                    <a:pos x="6" y="101"/>
                  </a:cxn>
                  <a:cxn ang="0">
                    <a:pos x="0" y="71"/>
                  </a:cxn>
                  <a:cxn ang="0">
                    <a:pos x="0" y="36"/>
                  </a:cxn>
                  <a:cxn ang="0">
                    <a:pos x="0" y="18"/>
                  </a:cxn>
                  <a:cxn ang="0">
                    <a:pos x="6" y="6"/>
                  </a:cxn>
                  <a:cxn ang="0">
                    <a:pos x="12" y="0"/>
                  </a:cxn>
                  <a:cxn ang="0">
                    <a:pos x="24" y="6"/>
                  </a:cxn>
                  <a:cxn ang="0">
                    <a:pos x="24" y="6"/>
                  </a:cxn>
                  <a:cxn ang="0">
                    <a:pos x="42" y="18"/>
                  </a:cxn>
                  <a:cxn ang="0">
                    <a:pos x="48" y="42"/>
                  </a:cxn>
                  <a:cxn ang="0">
                    <a:pos x="54" y="59"/>
                  </a:cxn>
                  <a:cxn ang="0">
                    <a:pos x="48" y="83"/>
                  </a:cxn>
                  <a:cxn ang="0">
                    <a:pos x="48" y="83"/>
                  </a:cxn>
                  <a:cxn ang="0">
                    <a:pos x="48" y="107"/>
                  </a:cxn>
                  <a:cxn ang="0">
                    <a:pos x="48" y="131"/>
                  </a:cxn>
                  <a:cxn ang="0">
                    <a:pos x="48" y="155"/>
                  </a:cxn>
                  <a:cxn ang="0">
                    <a:pos x="42" y="179"/>
                  </a:cxn>
                  <a:cxn ang="0">
                    <a:pos x="42" y="179"/>
                  </a:cxn>
                  <a:cxn ang="0">
                    <a:pos x="36" y="197"/>
                  </a:cxn>
                  <a:cxn ang="0">
                    <a:pos x="30" y="203"/>
                  </a:cxn>
                  <a:cxn ang="0">
                    <a:pos x="24" y="191"/>
                  </a:cxn>
                  <a:cxn ang="0">
                    <a:pos x="18" y="167"/>
                  </a:cxn>
                  <a:cxn ang="0">
                    <a:pos x="18" y="167"/>
                  </a:cxn>
                  <a:cxn ang="0">
                    <a:pos x="18" y="143"/>
                  </a:cxn>
                  <a:cxn ang="0">
                    <a:pos x="12" y="131"/>
                  </a:cxn>
                  <a:cxn ang="0">
                    <a:pos x="12" y="113"/>
                  </a:cxn>
                  <a:cxn ang="0">
                    <a:pos x="6" y="101"/>
                  </a:cxn>
                </a:cxnLst>
                <a:rect l="0" t="0" r="r" b="b"/>
                <a:pathLst>
                  <a:path w="54" h="203">
                    <a:moveTo>
                      <a:pt x="6" y="101"/>
                    </a:moveTo>
                    <a:lnTo>
                      <a:pt x="0" y="71"/>
                    </a:lnTo>
                    <a:lnTo>
                      <a:pt x="0" y="36"/>
                    </a:lnTo>
                    <a:lnTo>
                      <a:pt x="0" y="18"/>
                    </a:lnTo>
                    <a:lnTo>
                      <a:pt x="6" y="6"/>
                    </a:lnTo>
                    <a:lnTo>
                      <a:pt x="12" y="0"/>
                    </a:lnTo>
                    <a:lnTo>
                      <a:pt x="24" y="6"/>
                    </a:lnTo>
                    <a:lnTo>
                      <a:pt x="24" y="6"/>
                    </a:lnTo>
                    <a:lnTo>
                      <a:pt x="42" y="18"/>
                    </a:lnTo>
                    <a:lnTo>
                      <a:pt x="48" y="42"/>
                    </a:lnTo>
                    <a:lnTo>
                      <a:pt x="54" y="59"/>
                    </a:lnTo>
                    <a:lnTo>
                      <a:pt x="48" y="83"/>
                    </a:lnTo>
                    <a:lnTo>
                      <a:pt x="48" y="83"/>
                    </a:lnTo>
                    <a:lnTo>
                      <a:pt x="48" y="107"/>
                    </a:lnTo>
                    <a:lnTo>
                      <a:pt x="48" y="131"/>
                    </a:lnTo>
                    <a:lnTo>
                      <a:pt x="48" y="155"/>
                    </a:lnTo>
                    <a:lnTo>
                      <a:pt x="42" y="179"/>
                    </a:lnTo>
                    <a:lnTo>
                      <a:pt x="42" y="179"/>
                    </a:lnTo>
                    <a:lnTo>
                      <a:pt x="36" y="197"/>
                    </a:lnTo>
                    <a:lnTo>
                      <a:pt x="30" y="203"/>
                    </a:lnTo>
                    <a:lnTo>
                      <a:pt x="24" y="191"/>
                    </a:lnTo>
                    <a:lnTo>
                      <a:pt x="18" y="167"/>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05532" name="Freeform 60"/>
              <p:cNvSpPr>
                <a:spLocks/>
              </p:cNvSpPr>
              <p:nvPr/>
            </p:nvSpPr>
            <p:spPr bwMode="auto">
              <a:xfrm>
                <a:off x="428" y="1962"/>
                <a:ext cx="58" cy="239"/>
              </a:xfrm>
              <a:custGeom>
                <a:avLst/>
                <a:gdLst/>
                <a:ahLst/>
                <a:cxnLst>
                  <a:cxn ang="0">
                    <a:pos x="6" y="83"/>
                  </a:cxn>
                  <a:cxn ang="0">
                    <a:pos x="0" y="53"/>
                  </a:cxn>
                  <a:cxn ang="0">
                    <a:pos x="0" y="24"/>
                  </a:cxn>
                  <a:cxn ang="0">
                    <a:pos x="6" y="0"/>
                  </a:cxn>
                  <a:cxn ang="0">
                    <a:pos x="12" y="0"/>
                  </a:cxn>
                  <a:cxn ang="0">
                    <a:pos x="24" y="0"/>
                  </a:cxn>
                  <a:cxn ang="0">
                    <a:pos x="24" y="0"/>
                  </a:cxn>
                  <a:cxn ang="0">
                    <a:pos x="42" y="24"/>
                  </a:cxn>
                  <a:cxn ang="0">
                    <a:pos x="42" y="41"/>
                  </a:cxn>
                  <a:cxn ang="0">
                    <a:pos x="42" y="65"/>
                  </a:cxn>
                  <a:cxn ang="0">
                    <a:pos x="42" y="65"/>
                  </a:cxn>
                  <a:cxn ang="0">
                    <a:pos x="42" y="89"/>
                  </a:cxn>
                  <a:cxn ang="0">
                    <a:pos x="36" y="107"/>
                  </a:cxn>
                  <a:cxn ang="0">
                    <a:pos x="36" y="149"/>
                  </a:cxn>
                  <a:cxn ang="0">
                    <a:pos x="36" y="149"/>
                  </a:cxn>
                  <a:cxn ang="0">
                    <a:pos x="30" y="167"/>
                  </a:cxn>
                  <a:cxn ang="0">
                    <a:pos x="24" y="167"/>
                  </a:cxn>
                  <a:cxn ang="0">
                    <a:pos x="18" y="161"/>
                  </a:cxn>
                  <a:cxn ang="0">
                    <a:pos x="18" y="143"/>
                  </a:cxn>
                  <a:cxn ang="0">
                    <a:pos x="18" y="143"/>
                  </a:cxn>
                  <a:cxn ang="0">
                    <a:pos x="18" y="119"/>
                  </a:cxn>
                  <a:cxn ang="0">
                    <a:pos x="12" y="107"/>
                  </a:cxn>
                  <a:cxn ang="0">
                    <a:pos x="12" y="95"/>
                  </a:cxn>
                  <a:cxn ang="0">
                    <a:pos x="6" y="83"/>
                  </a:cxn>
                </a:cxnLst>
                <a:rect l="0" t="0" r="r" b="b"/>
                <a:pathLst>
                  <a:path w="42" h="167">
                    <a:moveTo>
                      <a:pt x="6" y="83"/>
                    </a:moveTo>
                    <a:lnTo>
                      <a:pt x="0" y="53"/>
                    </a:lnTo>
                    <a:lnTo>
                      <a:pt x="0" y="24"/>
                    </a:lnTo>
                    <a:lnTo>
                      <a:pt x="6" y="0"/>
                    </a:lnTo>
                    <a:lnTo>
                      <a:pt x="12" y="0"/>
                    </a:lnTo>
                    <a:lnTo>
                      <a:pt x="24" y="0"/>
                    </a:lnTo>
                    <a:lnTo>
                      <a:pt x="24" y="0"/>
                    </a:lnTo>
                    <a:lnTo>
                      <a:pt x="42" y="24"/>
                    </a:lnTo>
                    <a:lnTo>
                      <a:pt x="42" y="41"/>
                    </a:lnTo>
                    <a:lnTo>
                      <a:pt x="42" y="65"/>
                    </a:lnTo>
                    <a:lnTo>
                      <a:pt x="42" y="65"/>
                    </a:lnTo>
                    <a:lnTo>
                      <a:pt x="42" y="89"/>
                    </a:lnTo>
                    <a:lnTo>
                      <a:pt x="36" y="107"/>
                    </a:lnTo>
                    <a:lnTo>
                      <a:pt x="36" y="149"/>
                    </a:lnTo>
                    <a:lnTo>
                      <a:pt x="36" y="149"/>
                    </a:lnTo>
                    <a:lnTo>
                      <a:pt x="30" y="167"/>
                    </a:lnTo>
                    <a:lnTo>
                      <a:pt x="24" y="167"/>
                    </a:lnTo>
                    <a:lnTo>
                      <a:pt x="18" y="161"/>
                    </a:lnTo>
                    <a:lnTo>
                      <a:pt x="18" y="143"/>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05533" name="Freeform 61"/>
              <p:cNvSpPr>
                <a:spLocks/>
              </p:cNvSpPr>
              <p:nvPr/>
            </p:nvSpPr>
            <p:spPr bwMode="auto">
              <a:xfrm>
                <a:off x="436" y="1971"/>
                <a:ext cx="50" cy="213"/>
              </a:xfrm>
              <a:custGeom>
                <a:avLst/>
                <a:gdLst/>
                <a:ahLst/>
                <a:cxnLst>
                  <a:cxn ang="0">
                    <a:pos x="18" y="0"/>
                  </a:cxn>
                  <a:cxn ang="0">
                    <a:pos x="30" y="12"/>
                  </a:cxn>
                  <a:cxn ang="0">
                    <a:pos x="36" y="18"/>
                  </a:cxn>
                  <a:cxn ang="0">
                    <a:pos x="36" y="35"/>
                  </a:cxn>
                  <a:cxn ang="0">
                    <a:pos x="30" y="59"/>
                  </a:cxn>
                  <a:cxn ang="0">
                    <a:pos x="30" y="59"/>
                  </a:cxn>
                  <a:cxn ang="0">
                    <a:pos x="30" y="83"/>
                  </a:cxn>
                  <a:cxn ang="0">
                    <a:pos x="30" y="101"/>
                  </a:cxn>
                  <a:cxn ang="0">
                    <a:pos x="30" y="119"/>
                  </a:cxn>
                  <a:cxn ang="0">
                    <a:pos x="30" y="137"/>
                  </a:cxn>
                  <a:cxn ang="0">
                    <a:pos x="30" y="137"/>
                  </a:cxn>
                  <a:cxn ang="0">
                    <a:pos x="24" y="149"/>
                  </a:cxn>
                  <a:cxn ang="0">
                    <a:pos x="24" y="149"/>
                  </a:cxn>
                  <a:cxn ang="0">
                    <a:pos x="18" y="143"/>
                  </a:cxn>
                  <a:cxn ang="0">
                    <a:pos x="18" y="125"/>
                  </a:cxn>
                  <a:cxn ang="0">
                    <a:pos x="18" y="125"/>
                  </a:cxn>
                  <a:cxn ang="0">
                    <a:pos x="18" y="107"/>
                  </a:cxn>
                  <a:cxn ang="0">
                    <a:pos x="18" y="95"/>
                  </a:cxn>
                  <a:cxn ang="0">
                    <a:pos x="12" y="89"/>
                  </a:cxn>
                  <a:cxn ang="0">
                    <a:pos x="6" y="77"/>
                  </a:cxn>
                  <a:cxn ang="0">
                    <a:pos x="6" y="77"/>
                  </a:cxn>
                  <a:cxn ang="0">
                    <a:pos x="0" y="47"/>
                  </a:cxn>
                  <a:cxn ang="0">
                    <a:pos x="0" y="18"/>
                  </a:cxn>
                  <a:cxn ang="0">
                    <a:pos x="6" y="0"/>
                  </a:cxn>
                  <a:cxn ang="0">
                    <a:pos x="12" y="0"/>
                  </a:cxn>
                  <a:cxn ang="0">
                    <a:pos x="18" y="0"/>
                  </a:cxn>
                </a:cxnLst>
                <a:rect l="0" t="0" r="r" b="b"/>
                <a:pathLst>
                  <a:path w="36" h="149">
                    <a:moveTo>
                      <a:pt x="18" y="0"/>
                    </a:moveTo>
                    <a:lnTo>
                      <a:pt x="30" y="12"/>
                    </a:lnTo>
                    <a:lnTo>
                      <a:pt x="36" y="18"/>
                    </a:lnTo>
                    <a:lnTo>
                      <a:pt x="36" y="35"/>
                    </a:lnTo>
                    <a:lnTo>
                      <a:pt x="30" y="59"/>
                    </a:lnTo>
                    <a:lnTo>
                      <a:pt x="30" y="59"/>
                    </a:lnTo>
                    <a:lnTo>
                      <a:pt x="30" y="83"/>
                    </a:lnTo>
                    <a:lnTo>
                      <a:pt x="30" y="101"/>
                    </a:lnTo>
                    <a:lnTo>
                      <a:pt x="30" y="119"/>
                    </a:lnTo>
                    <a:lnTo>
                      <a:pt x="30" y="137"/>
                    </a:lnTo>
                    <a:lnTo>
                      <a:pt x="30" y="137"/>
                    </a:lnTo>
                    <a:lnTo>
                      <a:pt x="24" y="149"/>
                    </a:lnTo>
                    <a:lnTo>
                      <a:pt x="24" y="149"/>
                    </a:lnTo>
                    <a:lnTo>
                      <a:pt x="18" y="143"/>
                    </a:lnTo>
                    <a:lnTo>
                      <a:pt x="18" y="125"/>
                    </a:lnTo>
                    <a:lnTo>
                      <a:pt x="18" y="125"/>
                    </a:lnTo>
                    <a:lnTo>
                      <a:pt x="18" y="107"/>
                    </a:lnTo>
                    <a:lnTo>
                      <a:pt x="18" y="95"/>
                    </a:lnTo>
                    <a:lnTo>
                      <a:pt x="12" y="89"/>
                    </a:lnTo>
                    <a:lnTo>
                      <a:pt x="6" y="77"/>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05534" name="Freeform 62"/>
              <p:cNvSpPr>
                <a:spLocks/>
              </p:cNvSpPr>
              <p:nvPr/>
            </p:nvSpPr>
            <p:spPr bwMode="auto">
              <a:xfrm>
                <a:off x="527" y="2629"/>
                <a:ext cx="198" cy="819"/>
              </a:xfrm>
              <a:custGeom>
                <a:avLst/>
                <a:gdLst/>
                <a:ahLst/>
                <a:cxnLst>
                  <a:cxn ang="0">
                    <a:pos x="143" y="0"/>
                  </a:cxn>
                  <a:cxn ang="0">
                    <a:pos x="137" y="12"/>
                  </a:cxn>
                  <a:cxn ang="0">
                    <a:pos x="119" y="65"/>
                  </a:cxn>
                  <a:cxn ang="0">
                    <a:pos x="96" y="89"/>
                  </a:cxn>
                  <a:cxn ang="0">
                    <a:pos x="84" y="107"/>
                  </a:cxn>
                  <a:cxn ang="0">
                    <a:pos x="84" y="149"/>
                  </a:cxn>
                  <a:cxn ang="0">
                    <a:pos x="84" y="167"/>
                  </a:cxn>
                  <a:cxn ang="0">
                    <a:pos x="72" y="233"/>
                  </a:cxn>
                  <a:cxn ang="0">
                    <a:pos x="54" y="316"/>
                  </a:cxn>
                  <a:cxn ang="0">
                    <a:pos x="48" y="382"/>
                  </a:cxn>
                  <a:cxn ang="0">
                    <a:pos x="48" y="400"/>
                  </a:cxn>
                  <a:cxn ang="0">
                    <a:pos x="42" y="484"/>
                  </a:cxn>
                  <a:cxn ang="0">
                    <a:pos x="42" y="502"/>
                  </a:cxn>
                  <a:cxn ang="0">
                    <a:pos x="36" y="532"/>
                  </a:cxn>
                  <a:cxn ang="0">
                    <a:pos x="18" y="549"/>
                  </a:cxn>
                  <a:cxn ang="0">
                    <a:pos x="0" y="561"/>
                  </a:cxn>
                  <a:cxn ang="0">
                    <a:pos x="6" y="561"/>
                  </a:cxn>
                  <a:cxn ang="0">
                    <a:pos x="24" y="555"/>
                  </a:cxn>
                  <a:cxn ang="0">
                    <a:pos x="42" y="543"/>
                  </a:cxn>
                  <a:cxn ang="0">
                    <a:pos x="42" y="549"/>
                  </a:cxn>
                  <a:cxn ang="0">
                    <a:pos x="42" y="573"/>
                  </a:cxn>
                  <a:cxn ang="0">
                    <a:pos x="48" y="573"/>
                  </a:cxn>
                  <a:cxn ang="0">
                    <a:pos x="48" y="555"/>
                  </a:cxn>
                  <a:cxn ang="0">
                    <a:pos x="48" y="526"/>
                  </a:cxn>
                  <a:cxn ang="0">
                    <a:pos x="54" y="502"/>
                  </a:cxn>
                  <a:cxn ang="0">
                    <a:pos x="60" y="472"/>
                  </a:cxn>
                  <a:cxn ang="0">
                    <a:pos x="66" y="436"/>
                  </a:cxn>
                  <a:cxn ang="0">
                    <a:pos x="66" y="436"/>
                  </a:cxn>
                  <a:cxn ang="0">
                    <a:pos x="66" y="424"/>
                  </a:cxn>
                  <a:cxn ang="0">
                    <a:pos x="66" y="382"/>
                  </a:cxn>
                  <a:cxn ang="0">
                    <a:pos x="72" y="352"/>
                  </a:cxn>
                  <a:cxn ang="0">
                    <a:pos x="78" y="281"/>
                  </a:cxn>
                  <a:cxn ang="0">
                    <a:pos x="78" y="257"/>
                  </a:cxn>
                  <a:cxn ang="0">
                    <a:pos x="84" y="209"/>
                  </a:cxn>
                  <a:cxn ang="0">
                    <a:pos x="102" y="149"/>
                  </a:cxn>
                  <a:cxn ang="0">
                    <a:pos x="107" y="125"/>
                  </a:cxn>
                  <a:cxn ang="0">
                    <a:pos x="119" y="89"/>
                  </a:cxn>
                  <a:cxn ang="0">
                    <a:pos x="125" y="77"/>
                  </a:cxn>
                  <a:cxn ang="0">
                    <a:pos x="143" y="30"/>
                  </a:cxn>
                </a:cxnLst>
                <a:rect l="0" t="0" r="r" b="b"/>
                <a:pathLst>
                  <a:path w="143" h="573">
                    <a:moveTo>
                      <a:pt x="143" y="6"/>
                    </a:moveTo>
                    <a:lnTo>
                      <a:pt x="143" y="0"/>
                    </a:lnTo>
                    <a:lnTo>
                      <a:pt x="143" y="6"/>
                    </a:lnTo>
                    <a:lnTo>
                      <a:pt x="137" y="12"/>
                    </a:lnTo>
                    <a:lnTo>
                      <a:pt x="131" y="30"/>
                    </a:lnTo>
                    <a:lnTo>
                      <a:pt x="119" y="65"/>
                    </a:lnTo>
                    <a:lnTo>
                      <a:pt x="107" y="77"/>
                    </a:lnTo>
                    <a:lnTo>
                      <a:pt x="96" y="89"/>
                    </a:lnTo>
                    <a:lnTo>
                      <a:pt x="96" y="89"/>
                    </a:lnTo>
                    <a:lnTo>
                      <a:pt x="84" y="107"/>
                    </a:lnTo>
                    <a:lnTo>
                      <a:pt x="84" y="119"/>
                    </a:lnTo>
                    <a:lnTo>
                      <a:pt x="84" y="149"/>
                    </a:lnTo>
                    <a:lnTo>
                      <a:pt x="84" y="149"/>
                    </a:lnTo>
                    <a:lnTo>
                      <a:pt x="84" y="167"/>
                    </a:lnTo>
                    <a:lnTo>
                      <a:pt x="78" y="197"/>
                    </a:lnTo>
                    <a:lnTo>
                      <a:pt x="72" y="233"/>
                    </a:lnTo>
                    <a:lnTo>
                      <a:pt x="60" y="275"/>
                    </a:lnTo>
                    <a:lnTo>
                      <a:pt x="54" y="316"/>
                    </a:lnTo>
                    <a:lnTo>
                      <a:pt x="48" y="352"/>
                    </a:lnTo>
                    <a:lnTo>
                      <a:pt x="48" y="382"/>
                    </a:lnTo>
                    <a:lnTo>
                      <a:pt x="48" y="400"/>
                    </a:lnTo>
                    <a:lnTo>
                      <a:pt x="48" y="400"/>
                    </a:lnTo>
                    <a:lnTo>
                      <a:pt x="42" y="460"/>
                    </a:lnTo>
                    <a:lnTo>
                      <a:pt x="42" y="484"/>
                    </a:lnTo>
                    <a:lnTo>
                      <a:pt x="42" y="502"/>
                    </a:lnTo>
                    <a:lnTo>
                      <a:pt x="42" y="502"/>
                    </a:lnTo>
                    <a:lnTo>
                      <a:pt x="42" y="520"/>
                    </a:lnTo>
                    <a:lnTo>
                      <a:pt x="36" y="532"/>
                    </a:lnTo>
                    <a:lnTo>
                      <a:pt x="18" y="549"/>
                    </a:lnTo>
                    <a:lnTo>
                      <a:pt x="18" y="549"/>
                    </a:lnTo>
                    <a:lnTo>
                      <a:pt x="0" y="561"/>
                    </a:lnTo>
                    <a:lnTo>
                      <a:pt x="0" y="561"/>
                    </a:lnTo>
                    <a:lnTo>
                      <a:pt x="6" y="561"/>
                    </a:lnTo>
                    <a:lnTo>
                      <a:pt x="6" y="561"/>
                    </a:lnTo>
                    <a:lnTo>
                      <a:pt x="18" y="561"/>
                    </a:lnTo>
                    <a:lnTo>
                      <a:pt x="24" y="555"/>
                    </a:lnTo>
                    <a:lnTo>
                      <a:pt x="36" y="549"/>
                    </a:lnTo>
                    <a:lnTo>
                      <a:pt x="42" y="543"/>
                    </a:lnTo>
                    <a:lnTo>
                      <a:pt x="42" y="543"/>
                    </a:lnTo>
                    <a:lnTo>
                      <a:pt x="42" y="549"/>
                    </a:lnTo>
                    <a:lnTo>
                      <a:pt x="42" y="561"/>
                    </a:lnTo>
                    <a:lnTo>
                      <a:pt x="42" y="573"/>
                    </a:lnTo>
                    <a:lnTo>
                      <a:pt x="48" y="573"/>
                    </a:lnTo>
                    <a:lnTo>
                      <a:pt x="48" y="573"/>
                    </a:lnTo>
                    <a:lnTo>
                      <a:pt x="48" y="561"/>
                    </a:lnTo>
                    <a:lnTo>
                      <a:pt x="48" y="555"/>
                    </a:lnTo>
                    <a:lnTo>
                      <a:pt x="48" y="538"/>
                    </a:lnTo>
                    <a:lnTo>
                      <a:pt x="48" y="526"/>
                    </a:lnTo>
                    <a:lnTo>
                      <a:pt x="48" y="526"/>
                    </a:lnTo>
                    <a:lnTo>
                      <a:pt x="54" y="502"/>
                    </a:lnTo>
                    <a:lnTo>
                      <a:pt x="60" y="472"/>
                    </a:lnTo>
                    <a:lnTo>
                      <a:pt x="60" y="472"/>
                    </a:lnTo>
                    <a:lnTo>
                      <a:pt x="66" y="448"/>
                    </a:lnTo>
                    <a:lnTo>
                      <a:pt x="66" y="436"/>
                    </a:lnTo>
                    <a:lnTo>
                      <a:pt x="66" y="436"/>
                    </a:lnTo>
                    <a:lnTo>
                      <a:pt x="66" y="436"/>
                    </a:lnTo>
                    <a:lnTo>
                      <a:pt x="66" y="436"/>
                    </a:lnTo>
                    <a:lnTo>
                      <a:pt x="66" y="424"/>
                    </a:lnTo>
                    <a:lnTo>
                      <a:pt x="66" y="406"/>
                    </a:lnTo>
                    <a:lnTo>
                      <a:pt x="66" y="382"/>
                    </a:lnTo>
                    <a:lnTo>
                      <a:pt x="66" y="382"/>
                    </a:lnTo>
                    <a:lnTo>
                      <a:pt x="72" y="352"/>
                    </a:lnTo>
                    <a:lnTo>
                      <a:pt x="78" y="316"/>
                    </a:lnTo>
                    <a:lnTo>
                      <a:pt x="78" y="281"/>
                    </a:lnTo>
                    <a:lnTo>
                      <a:pt x="78" y="257"/>
                    </a:lnTo>
                    <a:lnTo>
                      <a:pt x="78" y="257"/>
                    </a:lnTo>
                    <a:lnTo>
                      <a:pt x="84" y="239"/>
                    </a:lnTo>
                    <a:lnTo>
                      <a:pt x="84" y="209"/>
                    </a:lnTo>
                    <a:lnTo>
                      <a:pt x="96" y="179"/>
                    </a:lnTo>
                    <a:lnTo>
                      <a:pt x="102" y="149"/>
                    </a:lnTo>
                    <a:lnTo>
                      <a:pt x="102" y="149"/>
                    </a:lnTo>
                    <a:lnTo>
                      <a:pt x="107" y="125"/>
                    </a:lnTo>
                    <a:lnTo>
                      <a:pt x="113" y="113"/>
                    </a:lnTo>
                    <a:lnTo>
                      <a:pt x="119" y="89"/>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05535" name="Freeform 63"/>
              <p:cNvSpPr>
                <a:spLocks/>
              </p:cNvSpPr>
              <p:nvPr/>
            </p:nvSpPr>
            <p:spPr bwMode="auto">
              <a:xfrm>
                <a:off x="635" y="1270"/>
                <a:ext cx="90" cy="1000"/>
              </a:xfrm>
              <a:custGeom>
                <a:avLst/>
                <a:gdLst/>
                <a:ahLst/>
                <a:cxnLst>
                  <a:cxn ang="0">
                    <a:pos x="18" y="633"/>
                  </a:cxn>
                  <a:cxn ang="0">
                    <a:pos x="18" y="633"/>
                  </a:cxn>
                  <a:cxn ang="0">
                    <a:pos x="18" y="639"/>
                  </a:cxn>
                  <a:cxn ang="0">
                    <a:pos x="12" y="657"/>
                  </a:cxn>
                  <a:cxn ang="0">
                    <a:pos x="12" y="657"/>
                  </a:cxn>
                  <a:cxn ang="0">
                    <a:pos x="6" y="681"/>
                  </a:cxn>
                  <a:cxn ang="0">
                    <a:pos x="0" y="699"/>
                  </a:cxn>
                  <a:cxn ang="0">
                    <a:pos x="0" y="699"/>
                  </a:cxn>
                  <a:cxn ang="0">
                    <a:pos x="0" y="699"/>
                  </a:cxn>
                  <a:cxn ang="0">
                    <a:pos x="0" y="687"/>
                  </a:cxn>
                  <a:cxn ang="0">
                    <a:pos x="0" y="669"/>
                  </a:cxn>
                  <a:cxn ang="0">
                    <a:pos x="0" y="669"/>
                  </a:cxn>
                  <a:cxn ang="0">
                    <a:pos x="6" y="633"/>
                  </a:cxn>
                  <a:cxn ang="0">
                    <a:pos x="6" y="603"/>
                  </a:cxn>
                  <a:cxn ang="0">
                    <a:pos x="6" y="561"/>
                  </a:cxn>
                  <a:cxn ang="0">
                    <a:pos x="6" y="561"/>
                  </a:cxn>
                  <a:cxn ang="0">
                    <a:pos x="6" y="543"/>
                  </a:cxn>
                  <a:cxn ang="0">
                    <a:pos x="6" y="525"/>
                  </a:cxn>
                  <a:cxn ang="0">
                    <a:pos x="6" y="478"/>
                  </a:cxn>
                  <a:cxn ang="0">
                    <a:pos x="12" y="430"/>
                  </a:cxn>
                  <a:cxn ang="0">
                    <a:pos x="12" y="412"/>
                  </a:cxn>
                  <a:cxn ang="0">
                    <a:pos x="12" y="400"/>
                  </a:cxn>
                  <a:cxn ang="0">
                    <a:pos x="12" y="400"/>
                  </a:cxn>
                  <a:cxn ang="0">
                    <a:pos x="18" y="388"/>
                  </a:cxn>
                  <a:cxn ang="0">
                    <a:pos x="24" y="370"/>
                  </a:cxn>
                  <a:cxn ang="0">
                    <a:pos x="35" y="316"/>
                  </a:cxn>
                  <a:cxn ang="0">
                    <a:pos x="41" y="257"/>
                  </a:cxn>
                  <a:cxn ang="0">
                    <a:pos x="47" y="233"/>
                  </a:cxn>
                  <a:cxn ang="0">
                    <a:pos x="47" y="215"/>
                  </a:cxn>
                  <a:cxn ang="0">
                    <a:pos x="47" y="215"/>
                  </a:cxn>
                  <a:cxn ang="0">
                    <a:pos x="47" y="179"/>
                  </a:cxn>
                  <a:cxn ang="0">
                    <a:pos x="53" y="131"/>
                  </a:cxn>
                  <a:cxn ang="0">
                    <a:pos x="53" y="83"/>
                  </a:cxn>
                  <a:cxn ang="0">
                    <a:pos x="53" y="47"/>
                  </a:cxn>
                  <a:cxn ang="0">
                    <a:pos x="53" y="47"/>
                  </a:cxn>
                  <a:cxn ang="0">
                    <a:pos x="53" y="24"/>
                  </a:cxn>
                  <a:cxn ang="0">
                    <a:pos x="53" y="6"/>
                  </a:cxn>
                  <a:cxn ang="0">
                    <a:pos x="53" y="0"/>
                  </a:cxn>
                  <a:cxn ang="0">
                    <a:pos x="59" y="6"/>
                  </a:cxn>
                  <a:cxn ang="0">
                    <a:pos x="59" y="18"/>
                  </a:cxn>
                  <a:cxn ang="0">
                    <a:pos x="59" y="41"/>
                  </a:cxn>
                  <a:cxn ang="0">
                    <a:pos x="59" y="41"/>
                  </a:cxn>
                  <a:cxn ang="0">
                    <a:pos x="59" y="65"/>
                  </a:cxn>
                  <a:cxn ang="0">
                    <a:pos x="59" y="83"/>
                  </a:cxn>
                  <a:cxn ang="0">
                    <a:pos x="65" y="113"/>
                  </a:cxn>
                  <a:cxn ang="0">
                    <a:pos x="65" y="137"/>
                  </a:cxn>
                  <a:cxn ang="0">
                    <a:pos x="65" y="167"/>
                  </a:cxn>
                  <a:cxn ang="0">
                    <a:pos x="65" y="167"/>
                  </a:cxn>
                  <a:cxn ang="0">
                    <a:pos x="59" y="209"/>
                  </a:cxn>
                  <a:cxn ang="0">
                    <a:pos x="53" y="245"/>
                  </a:cxn>
                  <a:cxn ang="0">
                    <a:pos x="47" y="280"/>
                  </a:cxn>
                  <a:cxn ang="0">
                    <a:pos x="41" y="298"/>
                  </a:cxn>
                  <a:cxn ang="0">
                    <a:pos x="41" y="298"/>
                  </a:cxn>
                  <a:cxn ang="0">
                    <a:pos x="41" y="316"/>
                  </a:cxn>
                  <a:cxn ang="0">
                    <a:pos x="35" y="346"/>
                  </a:cxn>
                  <a:cxn ang="0">
                    <a:pos x="29" y="382"/>
                  </a:cxn>
                  <a:cxn ang="0">
                    <a:pos x="29" y="412"/>
                  </a:cxn>
                  <a:cxn ang="0">
                    <a:pos x="29" y="412"/>
                  </a:cxn>
                  <a:cxn ang="0">
                    <a:pos x="24" y="448"/>
                  </a:cxn>
                  <a:cxn ang="0">
                    <a:pos x="18" y="496"/>
                  </a:cxn>
                  <a:cxn ang="0">
                    <a:pos x="18" y="555"/>
                  </a:cxn>
                  <a:cxn ang="0">
                    <a:pos x="18" y="633"/>
                  </a:cxn>
                </a:cxnLst>
                <a:rect l="0" t="0" r="r" b="b"/>
                <a:pathLst>
                  <a:path w="65" h="699">
                    <a:moveTo>
                      <a:pt x="18" y="633"/>
                    </a:moveTo>
                    <a:lnTo>
                      <a:pt x="18" y="633"/>
                    </a:lnTo>
                    <a:lnTo>
                      <a:pt x="18" y="639"/>
                    </a:lnTo>
                    <a:lnTo>
                      <a:pt x="12" y="657"/>
                    </a:lnTo>
                    <a:lnTo>
                      <a:pt x="12" y="657"/>
                    </a:lnTo>
                    <a:lnTo>
                      <a:pt x="6" y="681"/>
                    </a:lnTo>
                    <a:lnTo>
                      <a:pt x="0" y="699"/>
                    </a:lnTo>
                    <a:lnTo>
                      <a:pt x="0" y="699"/>
                    </a:lnTo>
                    <a:lnTo>
                      <a:pt x="0" y="699"/>
                    </a:lnTo>
                    <a:lnTo>
                      <a:pt x="0" y="687"/>
                    </a:lnTo>
                    <a:lnTo>
                      <a:pt x="0" y="669"/>
                    </a:lnTo>
                    <a:lnTo>
                      <a:pt x="0" y="669"/>
                    </a:lnTo>
                    <a:lnTo>
                      <a:pt x="6" y="633"/>
                    </a:lnTo>
                    <a:lnTo>
                      <a:pt x="6" y="603"/>
                    </a:lnTo>
                    <a:lnTo>
                      <a:pt x="6" y="561"/>
                    </a:lnTo>
                    <a:lnTo>
                      <a:pt x="6" y="561"/>
                    </a:lnTo>
                    <a:lnTo>
                      <a:pt x="6" y="543"/>
                    </a:lnTo>
                    <a:lnTo>
                      <a:pt x="6" y="525"/>
                    </a:lnTo>
                    <a:lnTo>
                      <a:pt x="6" y="478"/>
                    </a:lnTo>
                    <a:lnTo>
                      <a:pt x="12" y="430"/>
                    </a:lnTo>
                    <a:lnTo>
                      <a:pt x="12" y="412"/>
                    </a:lnTo>
                    <a:lnTo>
                      <a:pt x="12" y="400"/>
                    </a:lnTo>
                    <a:lnTo>
                      <a:pt x="12" y="400"/>
                    </a:lnTo>
                    <a:lnTo>
                      <a:pt x="18" y="388"/>
                    </a:lnTo>
                    <a:lnTo>
                      <a:pt x="24" y="370"/>
                    </a:lnTo>
                    <a:lnTo>
                      <a:pt x="35" y="316"/>
                    </a:lnTo>
                    <a:lnTo>
                      <a:pt x="41" y="257"/>
                    </a:lnTo>
                    <a:lnTo>
                      <a:pt x="47" y="233"/>
                    </a:lnTo>
                    <a:lnTo>
                      <a:pt x="47" y="215"/>
                    </a:lnTo>
                    <a:lnTo>
                      <a:pt x="47" y="215"/>
                    </a:lnTo>
                    <a:lnTo>
                      <a:pt x="47" y="179"/>
                    </a:lnTo>
                    <a:lnTo>
                      <a:pt x="53" y="131"/>
                    </a:lnTo>
                    <a:lnTo>
                      <a:pt x="53" y="83"/>
                    </a:lnTo>
                    <a:lnTo>
                      <a:pt x="53" y="47"/>
                    </a:lnTo>
                    <a:lnTo>
                      <a:pt x="53" y="47"/>
                    </a:lnTo>
                    <a:lnTo>
                      <a:pt x="53" y="24"/>
                    </a:lnTo>
                    <a:lnTo>
                      <a:pt x="53" y="6"/>
                    </a:lnTo>
                    <a:lnTo>
                      <a:pt x="53" y="0"/>
                    </a:lnTo>
                    <a:lnTo>
                      <a:pt x="59" y="6"/>
                    </a:lnTo>
                    <a:lnTo>
                      <a:pt x="59" y="18"/>
                    </a:lnTo>
                    <a:lnTo>
                      <a:pt x="59" y="41"/>
                    </a:lnTo>
                    <a:lnTo>
                      <a:pt x="59" y="41"/>
                    </a:lnTo>
                    <a:lnTo>
                      <a:pt x="59" y="65"/>
                    </a:lnTo>
                    <a:lnTo>
                      <a:pt x="59" y="83"/>
                    </a:lnTo>
                    <a:lnTo>
                      <a:pt x="65" y="113"/>
                    </a:lnTo>
                    <a:lnTo>
                      <a:pt x="65" y="137"/>
                    </a:lnTo>
                    <a:lnTo>
                      <a:pt x="65" y="167"/>
                    </a:lnTo>
                    <a:lnTo>
                      <a:pt x="65" y="167"/>
                    </a:lnTo>
                    <a:lnTo>
                      <a:pt x="59" y="209"/>
                    </a:lnTo>
                    <a:lnTo>
                      <a:pt x="53" y="245"/>
                    </a:lnTo>
                    <a:lnTo>
                      <a:pt x="47" y="280"/>
                    </a:lnTo>
                    <a:lnTo>
                      <a:pt x="41" y="298"/>
                    </a:lnTo>
                    <a:lnTo>
                      <a:pt x="41" y="298"/>
                    </a:lnTo>
                    <a:lnTo>
                      <a:pt x="41" y="316"/>
                    </a:lnTo>
                    <a:lnTo>
                      <a:pt x="35" y="346"/>
                    </a:lnTo>
                    <a:lnTo>
                      <a:pt x="29" y="382"/>
                    </a:lnTo>
                    <a:lnTo>
                      <a:pt x="29" y="41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05536" name="Freeform 64"/>
              <p:cNvSpPr>
                <a:spLocks/>
              </p:cNvSpPr>
              <p:nvPr/>
            </p:nvSpPr>
            <p:spPr bwMode="auto">
              <a:xfrm>
                <a:off x="245" y="3646"/>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close/>
                  </a:path>
                </a:pathLst>
              </a:custGeom>
              <a:solidFill>
                <a:srgbClr val="FFCC19"/>
              </a:solidFill>
              <a:ln w="9525">
                <a:noFill/>
                <a:round/>
                <a:headEnd/>
                <a:tailEnd/>
              </a:ln>
            </p:spPr>
            <p:txBody>
              <a:bodyPr/>
              <a:lstStyle/>
              <a:p>
                <a:endParaRPr lang="fr-FR"/>
              </a:p>
            </p:txBody>
          </p:sp>
          <p:sp>
            <p:nvSpPr>
              <p:cNvPr id="105537" name="Freeform 65"/>
              <p:cNvSpPr>
                <a:spLocks/>
              </p:cNvSpPr>
              <p:nvPr/>
            </p:nvSpPr>
            <p:spPr bwMode="auto">
              <a:xfrm>
                <a:off x="245" y="3646"/>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path>
                </a:pathLst>
              </a:custGeom>
              <a:noFill/>
              <a:ln w="0">
                <a:solidFill>
                  <a:srgbClr val="000000"/>
                </a:solidFill>
                <a:prstDash val="solid"/>
                <a:round/>
                <a:headEnd/>
                <a:tailEnd/>
              </a:ln>
            </p:spPr>
            <p:txBody>
              <a:bodyPr/>
              <a:lstStyle/>
              <a:p>
                <a:endParaRPr lang="fr-FR"/>
              </a:p>
            </p:txBody>
          </p:sp>
          <p:sp>
            <p:nvSpPr>
              <p:cNvPr id="105538" name="Freeform 66"/>
              <p:cNvSpPr>
                <a:spLocks/>
              </p:cNvSpPr>
              <p:nvPr/>
            </p:nvSpPr>
            <p:spPr bwMode="auto">
              <a:xfrm>
                <a:off x="610" y="3500"/>
                <a:ext cx="65" cy="299"/>
              </a:xfrm>
              <a:custGeom>
                <a:avLst/>
                <a:gdLst/>
                <a:ahLst/>
                <a:cxnLst>
                  <a:cxn ang="0">
                    <a:pos x="18" y="60"/>
                  </a:cxn>
                  <a:cxn ang="0">
                    <a:pos x="18" y="54"/>
                  </a:cxn>
                  <a:cxn ang="0">
                    <a:pos x="24" y="36"/>
                  </a:cxn>
                  <a:cxn ang="0">
                    <a:pos x="30" y="18"/>
                  </a:cxn>
                  <a:cxn ang="0">
                    <a:pos x="47" y="0"/>
                  </a:cxn>
                  <a:cxn ang="0">
                    <a:pos x="47" y="0"/>
                  </a:cxn>
                  <a:cxn ang="0">
                    <a:pos x="47" y="6"/>
                  </a:cxn>
                  <a:cxn ang="0">
                    <a:pos x="42" y="30"/>
                  </a:cxn>
                  <a:cxn ang="0">
                    <a:pos x="42" y="60"/>
                  </a:cxn>
                  <a:cxn ang="0">
                    <a:pos x="36" y="96"/>
                  </a:cxn>
                  <a:cxn ang="0">
                    <a:pos x="30" y="132"/>
                  </a:cxn>
                  <a:cxn ang="0">
                    <a:pos x="24" y="162"/>
                  </a:cxn>
                  <a:cxn ang="0">
                    <a:pos x="18" y="191"/>
                  </a:cxn>
                  <a:cxn ang="0">
                    <a:pos x="12" y="209"/>
                  </a:cxn>
                  <a:cxn ang="0">
                    <a:pos x="0" y="203"/>
                  </a:cxn>
                  <a:cxn ang="0">
                    <a:pos x="18" y="60"/>
                  </a:cxn>
                  <a:cxn ang="0">
                    <a:pos x="18" y="60"/>
                  </a:cxn>
                </a:cxnLst>
                <a:rect l="0" t="0" r="r" b="b"/>
                <a:pathLst>
                  <a:path w="47" h="209">
                    <a:moveTo>
                      <a:pt x="18" y="60"/>
                    </a:moveTo>
                    <a:lnTo>
                      <a:pt x="18" y="54"/>
                    </a:lnTo>
                    <a:lnTo>
                      <a:pt x="24" y="36"/>
                    </a:lnTo>
                    <a:lnTo>
                      <a:pt x="30" y="18"/>
                    </a:lnTo>
                    <a:lnTo>
                      <a:pt x="47" y="0"/>
                    </a:lnTo>
                    <a:lnTo>
                      <a:pt x="47" y="0"/>
                    </a:lnTo>
                    <a:lnTo>
                      <a:pt x="47" y="6"/>
                    </a:lnTo>
                    <a:lnTo>
                      <a:pt x="42" y="30"/>
                    </a:lnTo>
                    <a:lnTo>
                      <a:pt x="42" y="60"/>
                    </a:lnTo>
                    <a:lnTo>
                      <a:pt x="36" y="96"/>
                    </a:lnTo>
                    <a:lnTo>
                      <a:pt x="30" y="132"/>
                    </a:lnTo>
                    <a:lnTo>
                      <a:pt x="24" y="162"/>
                    </a:lnTo>
                    <a:lnTo>
                      <a:pt x="18" y="191"/>
                    </a:lnTo>
                    <a:lnTo>
                      <a:pt x="12" y="209"/>
                    </a:lnTo>
                    <a:lnTo>
                      <a:pt x="0" y="203"/>
                    </a:lnTo>
                    <a:lnTo>
                      <a:pt x="18" y="60"/>
                    </a:lnTo>
                    <a:lnTo>
                      <a:pt x="18" y="60"/>
                    </a:lnTo>
                    <a:close/>
                  </a:path>
                </a:pathLst>
              </a:custGeom>
              <a:solidFill>
                <a:srgbClr val="BF8C00"/>
              </a:solidFill>
              <a:ln w="9525">
                <a:noFill/>
                <a:round/>
                <a:headEnd/>
                <a:tailEnd/>
              </a:ln>
            </p:spPr>
            <p:txBody>
              <a:bodyPr/>
              <a:lstStyle/>
              <a:p>
                <a:endParaRPr lang="fr-FR"/>
              </a:p>
            </p:txBody>
          </p:sp>
          <p:sp>
            <p:nvSpPr>
              <p:cNvPr id="105539" name="Freeform 67"/>
              <p:cNvSpPr>
                <a:spLocks/>
              </p:cNvSpPr>
              <p:nvPr/>
            </p:nvSpPr>
            <p:spPr bwMode="auto">
              <a:xfrm>
                <a:off x="643" y="3500"/>
                <a:ext cx="32" cy="51"/>
              </a:xfrm>
              <a:custGeom>
                <a:avLst/>
                <a:gdLst/>
                <a:ahLst/>
                <a:cxnLst>
                  <a:cxn ang="0">
                    <a:pos x="23" y="0"/>
                  </a:cxn>
                  <a:cxn ang="0">
                    <a:pos x="23" y="0"/>
                  </a:cxn>
                  <a:cxn ang="0">
                    <a:pos x="18" y="6"/>
                  </a:cxn>
                  <a:cxn ang="0">
                    <a:pos x="6" y="18"/>
                  </a:cxn>
                  <a:cxn ang="0">
                    <a:pos x="0" y="36"/>
                  </a:cxn>
                </a:cxnLst>
                <a:rect l="0" t="0" r="r" b="b"/>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05540" name="Freeform 68"/>
              <p:cNvSpPr>
                <a:spLocks/>
              </p:cNvSpPr>
              <p:nvPr/>
            </p:nvSpPr>
            <p:spPr bwMode="auto">
              <a:xfrm>
                <a:off x="627" y="3551"/>
                <a:ext cx="16" cy="52"/>
              </a:xfrm>
              <a:custGeom>
                <a:avLst/>
                <a:gdLst/>
                <a:ahLst/>
                <a:cxnLst>
                  <a:cxn ang="0">
                    <a:pos x="12" y="0"/>
                  </a:cxn>
                  <a:cxn ang="0">
                    <a:pos x="0" y="36"/>
                  </a:cxn>
                  <a:cxn ang="0">
                    <a:pos x="0" y="36"/>
                  </a:cxn>
                </a:cxnLst>
                <a:rect l="0" t="0" r="r" b="b"/>
                <a:pathLst>
                  <a:path w="12" h="36">
                    <a:moveTo>
                      <a:pt x="12" y="0"/>
                    </a:moveTo>
                    <a:lnTo>
                      <a:pt x="0" y="36"/>
                    </a:lnTo>
                    <a:lnTo>
                      <a:pt x="0" y="36"/>
                    </a:lnTo>
                  </a:path>
                </a:pathLst>
              </a:custGeom>
              <a:noFill/>
              <a:ln w="0">
                <a:solidFill>
                  <a:srgbClr val="000000"/>
                </a:solidFill>
                <a:prstDash val="solid"/>
                <a:round/>
                <a:headEnd/>
                <a:tailEnd/>
              </a:ln>
            </p:spPr>
            <p:txBody>
              <a:bodyPr/>
              <a:lstStyle/>
              <a:p>
                <a:endParaRPr lang="fr-FR"/>
              </a:p>
            </p:txBody>
          </p:sp>
          <p:sp>
            <p:nvSpPr>
              <p:cNvPr id="105541" name="Freeform 69"/>
              <p:cNvSpPr>
                <a:spLocks/>
              </p:cNvSpPr>
              <p:nvPr/>
            </p:nvSpPr>
            <p:spPr bwMode="auto">
              <a:xfrm>
                <a:off x="287" y="1500"/>
                <a:ext cx="265" cy="462"/>
              </a:xfrm>
              <a:custGeom>
                <a:avLst/>
                <a:gdLst/>
                <a:ahLst/>
                <a:cxnLst>
                  <a:cxn ang="0">
                    <a:pos x="30" y="24"/>
                  </a:cxn>
                  <a:cxn ang="0">
                    <a:pos x="42" y="48"/>
                  </a:cxn>
                  <a:cxn ang="0">
                    <a:pos x="54" y="72"/>
                  </a:cxn>
                  <a:cxn ang="0">
                    <a:pos x="84" y="131"/>
                  </a:cxn>
                  <a:cxn ang="0">
                    <a:pos x="120" y="197"/>
                  </a:cxn>
                  <a:cxn ang="0">
                    <a:pos x="138" y="227"/>
                  </a:cxn>
                  <a:cxn ang="0">
                    <a:pos x="156" y="245"/>
                  </a:cxn>
                  <a:cxn ang="0">
                    <a:pos x="156" y="245"/>
                  </a:cxn>
                  <a:cxn ang="0">
                    <a:pos x="180" y="275"/>
                  </a:cxn>
                  <a:cxn ang="0">
                    <a:pos x="192" y="305"/>
                  </a:cxn>
                  <a:cxn ang="0">
                    <a:pos x="180" y="323"/>
                  </a:cxn>
                  <a:cxn ang="0">
                    <a:pos x="168" y="323"/>
                  </a:cxn>
                  <a:cxn ang="0">
                    <a:pos x="156" y="323"/>
                  </a:cxn>
                  <a:cxn ang="0">
                    <a:pos x="156" y="323"/>
                  </a:cxn>
                  <a:cxn ang="0">
                    <a:pos x="138" y="305"/>
                  </a:cxn>
                  <a:cxn ang="0">
                    <a:pos x="120" y="287"/>
                  </a:cxn>
                  <a:cxn ang="0">
                    <a:pos x="96" y="275"/>
                  </a:cxn>
                  <a:cxn ang="0">
                    <a:pos x="90" y="275"/>
                  </a:cxn>
                  <a:cxn ang="0">
                    <a:pos x="78" y="281"/>
                  </a:cxn>
                  <a:cxn ang="0">
                    <a:pos x="78" y="281"/>
                  </a:cxn>
                  <a:cxn ang="0">
                    <a:pos x="78" y="287"/>
                  </a:cxn>
                  <a:cxn ang="0">
                    <a:pos x="66" y="287"/>
                  </a:cxn>
                  <a:cxn ang="0">
                    <a:pos x="54" y="281"/>
                  </a:cxn>
                  <a:cxn ang="0">
                    <a:pos x="48" y="269"/>
                  </a:cxn>
                  <a:cxn ang="0">
                    <a:pos x="42" y="251"/>
                  </a:cxn>
                  <a:cxn ang="0">
                    <a:pos x="42" y="251"/>
                  </a:cxn>
                  <a:cxn ang="0">
                    <a:pos x="36" y="221"/>
                  </a:cxn>
                  <a:cxn ang="0">
                    <a:pos x="24" y="173"/>
                  </a:cxn>
                  <a:cxn ang="0">
                    <a:pos x="12" y="125"/>
                  </a:cxn>
                  <a:cxn ang="0">
                    <a:pos x="6" y="72"/>
                  </a:cxn>
                  <a:cxn ang="0">
                    <a:pos x="0" y="36"/>
                  </a:cxn>
                  <a:cxn ang="0">
                    <a:pos x="6" y="6"/>
                  </a:cxn>
                  <a:cxn ang="0">
                    <a:pos x="6" y="0"/>
                  </a:cxn>
                  <a:cxn ang="0">
                    <a:pos x="12" y="0"/>
                  </a:cxn>
                  <a:cxn ang="0">
                    <a:pos x="18" y="12"/>
                  </a:cxn>
                  <a:cxn ang="0">
                    <a:pos x="30" y="24"/>
                  </a:cxn>
                </a:cxnLst>
                <a:rect l="0" t="0" r="r" b="b"/>
                <a:pathLst>
                  <a:path w="192" h="323">
                    <a:moveTo>
                      <a:pt x="30" y="24"/>
                    </a:moveTo>
                    <a:lnTo>
                      <a:pt x="42" y="48"/>
                    </a:lnTo>
                    <a:lnTo>
                      <a:pt x="54" y="72"/>
                    </a:lnTo>
                    <a:lnTo>
                      <a:pt x="84" y="131"/>
                    </a:lnTo>
                    <a:lnTo>
                      <a:pt x="120" y="197"/>
                    </a:lnTo>
                    <a:lnTo>
                      <a:pt x="138" y="227"/>
                    </a:lnTo>
                    <a:lnTo>
                      <a:pt x="156" y="245"/>
                    </a:lnTo>
                    <a:lnTo>
                      <a:pt x="156" y="245"/>
                    </a:lnTo>
                    <a:lnTo>
                      <a:pt x="180" y="275"/>
                    </a:lnTo>
                    <a:lnTo>
                      <a:pt x="192" y="305"/>
                    </a:lnTo>
                    <a:lnTo>
                      <a:pt x="180" y="323"/>
                    </a:lnTo>
                    <a:lnTo>
                      <a:pt x="168" y="323"/>
                    </a:lnTo>
                    <a:lnTo>
                      <a:pt x="156" y="323"/>
                    </a:lnTo>
                    <a:lnTo>
                      <a:pt x="156" y="323"/>
                    </a:lnTo>
                    <a:lnTo>
                      <a:pt x="138" y="305"/>
                    </a:lnTo>
                    <a:lnTo>
                      <a:pt x="120" y="287"/>
                    </a:lnTo>
                    <a:lnTo>
                      <a:pt x="96" y="275"/>
                    </a:lnTo>
                    <a:lnTo>
                      <a:pt x="90" y="275"/>
                    </a:lnTo>
                    <a:lnTo>
                      <a:pt x="78" y="281"/>
                    </a:lnTo>
                    <a:lnTo>
                      <a:pt x="78" y="281"/>
                    </a:lnTo>
                    <a:lnTo>
                      <a:pt x="78" y="287"/>
                    </a:lnTo>
                    <a:lnTo>
                      <a:pt x="66" y="287"/>
                    </a:lnTo>
                    <a:lnTo>
                      <a:pt x="54" y="281"/>
                    </a:lnTo>
                    <a:lnTo>
                      <a:pt x="48" y="269"/>
                    </a:lnTo>
                    <a:lnTo>
                      <a:pt x="42" y="251"/>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05542" name="Freeform 70"/>
              <p:cNvSpPr>
                <a:spLocks/>
              </p:cNvSpPr>
              <p:nvPr/>
            </p:nvSpPr>
            <p:spPr bwMode="auto">
              <a:xfrm>
                <a:off x="295" y="1535"/>
                <a:ext cx="257" cy="427"/>
              </a:xfrm>
              <a:custGeom>
                <a:avLst/>
                <a:gdLst/>
                <a:ahLst/>
                <a:cxnLst>
                  <a:cxn ang="0">
                    <a:pos x="30" y="30"/>
                  </a:cxn>
                  <a:cxn ang="0">
                    <a:pos x="42" y="48"/>
                  </a:cxn>
                  <a:cxn ang="0">
                    <a:pos x="48" y="72"/>
                  </a:cxn>
                  <a:cxn ang="0">
                    <a:pos x="78" y="125"/>
                  </a:cxn>
                  <a:cxn ang="0">
                    <a:pos x="108" y="179"/>
                  </a:cxn>
                  <a:cxn ang="0">
                    <a:pos x="150" y="227"/>
                  </a:cxn>
                  <a:cxn ang="0">
                    <a:pos x="150" y="227"/>
                  </a:cxn>
                  <a:cxn ang="0">
                    <a:pos x="174" y="263"/>
                  </a:cxn>
                  <a:cxn ang="0">
                    <a:pos x="186" y="287"/>
                  </a:cxn>
                  <a:cxn ang="0">
                    <a:pos x="174" y="299"/>
                  </a:cxn>
                  <a:cxn ang="0">
                    <a:pos x="162" y="299"/>
                  </a:cxn>
                  <a:cxn ang="0">
                    <a:pos x="150" y="293"/>
                  </a:cxn>
                  <a:cxn ang="0">
                    <a:pos x="150" y="293"/>
                  </a:cxn>
                  <a:cxn ang="0">
                    <a:pos x="132" y="281"/>
                  </a:cxn>
                  <a:cxn ang="0">
                    <a:pos x="114" y="263"/>
                  </a:cxn>
                  <a:cxn ang="0">
                    <a:pos x="90" y="251"/>
                  </a:cxn>
                  <a:cxn ang="0">
                    <a:pos x="84" y="251"/>
                  </a:cxn>
                  <a:cxn ang="0">
                    <a:pos x="72" y="257"/>
                  </a:cxn>
                  <a:cxn ang="0">
                    <a:pos x="72" y="257"/>
                  </a:cxn>
                  <a:cxn ang="0">
                    <a:pos x="72" y="263"/>
                  </a:cxn>
                  <a:cxn ang="0">
                    <a:pos x="66" y="263"/>
                  </a:cxn>
                  <a:cxn ang="0">
                    <a:pos x="54" y="257"/>
                  </a:cxn>
                  <a:cxn ang="0">
                    <a:pos x="48" y="245"/>
                  </a:cxn>
                  <a:cxn ang="0">
                    <a:pos x="42" y="227"/>
                  </a:cxn>
                  <a:cxn ang="0">
                    <a:pos x="42" y="227"/>
                  </a:cxn>
                  <a:cxn ang="0">
                    <a:pos x="30" y="191"/>
                  </a:cxn>
                  <a:cxn ang="0">
                    <a:pos x="24" y="149"/>
                  </a:cxn>
                  <a:cxn ang="0">
                    <a:pos x="12" y="107"/>
                  </a:cxn>
                  <a:cxn ang="0">
                    <a:pos x="0" y="66"/>
                  </a:cxn>
                  <a:cxn ang="0">
                    <a:pos x="0" y="30"/>
                  </a:cxn>
                  <a:cxn ang="0">
                    <a:pos x="0" y="6"/>
                  </a:cxn>
                  <a:cxn ang="0">
                    <a:pos x="6" y="0"/>
                  </a:cxn>
                  <a:cxn ang="0">
                    <a:pos x="12" y="6"/>
                  </a:cxn>
                  <a:cxn ang="0">
                    <a:pos x="18" y="12"/>
                  </a:cxn>
                  <a:cxn ang="0">
                    <a:pos x="30" y="30"/>
                  </a:cxn>
                </a:cxnLst>
                <a:rect l="0" t="0" r="r" b="b"/>
                <a:pathLst>
                  <a:path w="186" h="299">
                    <a:moveTo>
                      <a:pt x="30" y="30"/>
                    </a:moveTo>
                    <a:lnTo>
                      <a:pt x="42" y="48"/>
                    </a:lnTo>
                    <a:lnTo>
                      <a:pt x="48" y="72"/>
                    </a:lnTo>
                    <a:lnTo>
                      <a:pt x="78" y="125"/>
                    </a:lnTo>
                    <a:lnTo>
                      <a:pt x="108" y="179"/>
                    </a:lnTo>
                    <a:lnTo>
                      <a:pt x="150" y="227"/>
                    </a:lnTo>
                    <a:lnTo>
                      <a:pt x="150" y="227"/>
                    </a:lnTo>
                    <a:lnTo>
                      <a:pt x="174" y="263"/>
                    </a:lnTo>
                    <a:lnTo>
                      <a:pt x="186" y="287"/>
                    </a:lnTo>
                    <a:lnTo>
                      <a:pt x="174" y="299"/>
                    </a:lnTo>
                    <a:lnTo>
                      <a:pt x="162" y="299"/>
                    </a:lnTo>
                    <a:lnTo>
                      <a:pt x="150" y="293"/>
                    </a:lnTo>
                    <a:lnTo>
                      <a:pt x="150" y="293"/>
                    </a:lnTo>
                    <a:lnTo>
                      <a:pt x="132" y="281"/>
                    </a:lnTo>
                    <a:lnTo>
                      <a:pt x="114" y="263"/>
                    </a:lnTo>
                    <a:lnTo>
                      <a:pt x="90" y="251"/>
                    </a:lnTo>
                    <a:lnTo>
                      <a:pt x="84" y="251"/>
                    </a:lnTo>
                    <a:lnTo>
                      <a:pt x="72" y="257"/>
                    </a:lnTo>
                    <a:lnTo>
                      <a:pt x="72" y="257"/>
                    </a:lnTo>
                    <a:lnTo>
                      <a:pt x="72" y="263"/>
                    </a:lnTo>
                    <a:lnTo>
                      <a:pt x="66" y="263"/>
                    </a:lnTo>
                    <a:lnTo>
                      <a:pt x="54" y="257"/>
                    </a:lnTo>
                    <a:lnTo>
                      <a:pt x="48" y="245"/>
                    </a:lnTo>
                    <a:lnTo>
                      <a:pt x="42" y="227"/>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05543" name="Freeform 71"/>
              <p:cNvSpPr>
                <a:spLocks/>
              </p:cNvSpPr>
              <p:nvPr/>
            </p:nvSpPr>
            <p:spPr bwMode="auto">
              <a:xfrm>
                <a:off x="295" y="1577"/>
                <a:ext cx="249" cy="377"/>
              </a:xfrm>
              <a:custGeom>
                <a:avLst/>
                <a:gdLst/>
                <a:ahLst/>
                <a:cxnLst>
                  <a:cxn ang="0">
                    <a:pos x="24" y="18"/>
                  </a:cxn>
                  <a:cxn ang="0">
                    <a:pos x="48" y="59"/>
                  </a:cxn>
                  <a:cxn ang="0">
                    <a:pos x="72" y="107"/>
                  </a:cxn>
                  <a:cxn ang="0">
                    <a:pos x="102" y="161"/>
                  </a:cxn>
                  <a:cxn ang="0">
                    <a:pos x="138" y="197"/>
                  </a:cxn>
                  <a:cxn ang="0">
                    <a:pos x="138" y="197"/>
                  </a:cxn>
                  <a:cxn ang="0">
                    <a:pos x="168" y="233"/>
                  </a:cxn>
                  <a:cxn ang="0">
                    <a:pos x="180" y="257"/>
                  </a:cxn>
                  <a:cxn ang="0">
                    <a:pos x="168" y="263"/>
                  </a:cxn>
                  <a:cxn ang="0">
                    <a:pos x="144" y="257"/>
                  </a:cxn>
                  <a:cxn ang="0">
                    <a:pos x="144" y="257"/>
                  </a:cxn>
                  <a:cxn ang="0">
                    <a:pos x="126" y="245"/>
                  </a:cxn>
                  <a:cxn ang="0">
                    <a:pos x="108" y="227"/>
                  </a:cxn>
                  <a:cxn ang="0">
                    <a:pos x="90" y="215"/>
                  </a:cxn>
                  <a:cxn ang="0">
                    <a:pos x="78" y="215"/>
                  </a:cxn>
                  <a:cxn ang="0">
                    <a:pos x="66" y="221"/>
                  </a:cxn>
                  <a:cxn ang="0">
                    <a:pos x="66" y="221"/>
                  </a:cxn>
                  <a:cxn ang="0">
                    <a:pos x="66" y="227"/>
                  </a:cxn>
                  <a:cxn ang="0">
                    <a:pos x="60" y="227"/>
                  </a:cxn>
                  <a:cxn ang="0">
                    <a:pos x="54" y="221"/>
                  </a:cxn>
                  <a:cxn ang="0">
                    <a:pos x="48" y="209"/>
                  </a:cxn>
                  <a:cxn ang="0">
                    <a:pos x="42" y="191"/>
                  </a:cxn>
                  <a:cxn ang="0">
                    <a:pos x="42" y="191"/>
                  </a:cxn>
                  <a:cxn ang="0">
                    <a:pos x="36" y="161"/>
                  </a:cxn>
                  <a:cxn ang="0">
                    <a:pos x="24" y="125"/>
                  </a:cxn>
                  <a:cxn ang="0">
                    <a:pos x="12" y="83"/>
                  </a:cxn>
                  <a:cxn ang="0">
                    <a:pos x="6" y="48"/>
                  </a:cxn>
                  <a:cxn ang="0">
                    <a:pos x="0" y="18"/>
                  </a:cxn>
                  <a:cxn ang="0">
                    <a:pos x="0" y="0"/>
                  </a:cxn>
                  <a:cxn ang="0">
                    <a:pos x="12" y="0"/>
                  </a:cxn>
                  <a:cxn ang="0">
                    <a:pos x="18" y="6"/>
                  </a:cxn>
                  <a:cxn ang="0">
                    <a:pos x="24" y="18"/>
                  </a:cxn>
                </a:cxnLst>
                <a:rect l="0" t="0" r="r" b="b"/>
                <a:pathLst>
                  <a:path w="180" h="263">
                    <a:moveTo>
                      <a:pt x="24" y="18"/>
                    </a:moveTo>
                    <a:lnTo>
                      <a:pt x="48" y="59"/>
                    </a:lnTo>
                    <a:lnTo>
                      <a:pt x="72" y="107"/>
                    </a:lnTo>
                    <a:lnTo>
                      <a:pt x="102" y="161"/>
                    </a:lnTo>
                    <a:lnTo>
                      <a:pt x="138" y="197"/>
                    </a:lnTo>
                    <a:lnTo>
                      <a:pt x="138" y="197"/>
                    </a:lnTo>
                    <a:lnTo>
                      <a:pt x="168" y="233"/>
                    </a:lnTo>
                    <a:lnTo>
                      <a:pt x="180" y="257"/>
                    </a:lnTo>
                    <a:lnTo>
                      <a:pt x="168" y="263"/>
                    </a:lnTo>
                    <a:lnTo>
                      <a:pt x="144" y="257"/>
                    </a:lnTo>
                    <a:lnTo>
                      <a:pt x="144" y="257"/>
                    </a:lnTo>
                    <a:lnTo>
                      <a:pt x="126" y="245"/>
                    </a:lnTo>
                    <a:lnTo>
                      <a:pt x="108" y="227"/>
                    </a:lnTo>
                    <a:lnTo>
                      <a:pt x="90" y="215"/>
                    </a:lnTo>
                    <a:lnTo>
                      <a:pt x="78" y="215"/>
                    </a:lnTo>
                    <a:lnTo>
                      <a:pt x="66" y="221"/>
                    </a:lnTo>
                    <a:lnTo>
                      <a:pt x="66" y="221"/>
                    </a:lnTo>
                    <a:lnTo>
                      <a:pt x="66" y="227"/>
                    </a:lnTo>
                    <a:lnTo>
                      <a:pt x="60" y="227"/>
                    </a:lnTo>
                    <a:lnTo>
                      <a:pt x="54" y="221"/>
                    </a:lnTo>
                    <a:lnTo>
                      <a:pt x="48" y="209"/>
                    </a:lnTo>
                    <a:lnTo>
                      <a:pt x="42" y="191"/>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05544" name="Freeform 72"/>
              <p:cNvSpPr>
                <a:spLocks/>
              </p:cNvSpPr>
              <p:nvPr/>
            </p:nvSpPr>
            <p:spPr bwMode="auto">
              <a:xfrm>
                <a:off x="303" y="1612"/>
                <a:ext cx="232" cy="342"/>
              </a:xfrm>
              <a:custGeom>
                <a:avLst/>
                <a:gdLst/>
                <a:ahLst/>
                <a:cxnLst>
                  <a:cxn ang="0">
                    <a:pos x="18" y="24"/>
                  </a:cxn>
                  <a:cxn ang="0">
                    <a:pos x="36" y="59"/>
                  </a:cxn>
                  <a:cxn ang="0">
                    <a:pos x="60" y="101"/>
                  </a:cxn>
                  <a:cxn ang="0">
                    <a:pos x="90" y="143"/>
                  </a:cxn>
                  <a:cxn ang="0">
                    <a:pos x="126" y="179"/>
                  </a:cxn>
                  <a:cxn ang="0">
                    <a:pos x="126" y="179"/>
                  </a:cxn>
                  <a:cxn ang="0">
                    <a:pos x="156" y="209"/>
                  </a:cxn>
                  <a:cxn ang="0">
                    <a:pos x="168" y="233"/>
                  </a:cxn>
                  <a:cxn ang="0">
                    <a:pos x="156" y="239"/>
                  </a:cxn>
                  <a:cxn ang="0">
                    <a:pos x="132" y="227"/>
                  </a:cxn>
                  <a:cxn ang="0">
                    <a:pos x="132" y="227"/>
                  </a:cxn>
                  <a:cxn ang="0">
                    <a:pos x="114" y="215"/>
                  </a:cxn>
                  <a:cxn ang="0">
                    <a:pos x="102" y="197"/>
                  </a:cxn>
                  <a:cxn ang="0">
                    <a:pos x="78" y="191"/>
                  </a:cxn>
                  <a:cxn ang="0">
                    <a:pos x="72" y="191"/>
                  </a:cxn>
                  <a:cxn ang="0">
                    <a:pos x="60" y="197"/>
                  </a:cxn>
                  <a:cxn ang="0">
                    <a:pos x="60" y="197"/>
                  </a:cxn>
                  <a:cxn ang="0">
                    <a:pos x="60" y="197"/>
                  </a:cxn>
                  <a:cxn ang="0">
                    <a:pos x="54" y="203"/>
                  </a:cxn>
                  <a:cxn ang="0">
                    <a:pos x="48" y="191"/>
                  </a:cxn>
                  <a:cxn ang="0">
                    <a:pos x="42" y="179"/>
                  </a:cxn>
                  <a:cxn ang="0">
                    <a:pos x="36" y="161"/>
                  </a:cxn>
                  <a:cxn ang="0">
                    <a:pos x="36" y="161"/>
                  </a:cxn>
                  <a:cxn ang="0">
                    <a:pos x="30" y="131"/>
                  </a:cxn>
                  <a:cxn ang="0">
                    <a:pos x="18" y="101"/>
                  </a:cxn>
                  <a:cxn ang="0">
                    <a:pos x="12" y="65"/>
                  </a:cxn>
                  <a:cxn ang="0">
                    <a:pos x="0" y="35"/>
                  </a:cxn>
                  <a:cxn ang="0">
                    <a:pos x="0" y="12"/>
                  </a:cxn>
                  <a:cxn ang="0">
                    <a:pos x="0" y="0"/>
                  </a:cxn>
                  <a:cxn ang="0">
                    <a:pos x="6" y="0"/>
                  </a:cxn>
                  <a:cxn ang="0">
                    <a:pos x="18" y="24"/>
                  </a:cxn>
                </a:cxnLst>
                <a:rect l="0" t="0" r="r" b="b"/>
                <a:pathLst>
                  <a:path w="168" h="239">
                    <a:moveTo>
                      <a:pt x="18" y="24"/>
                    </a:moveTo>
                    <a:lnTo>
                      <a:pt x="36" y="59"/>
                    </a:lnTo>
                    <a:lnTo>
                      <a:pt x="60" y="101"/>
                    </a:lnTo>
                    <a:lnTo>
                      <a:pt x="90" y="143"/>
                    </a:lnTo>
                    <a:lnTo>
                      <a:pt x="126" y="179"/>
                    </a:lnTo>
                    <a:lnTo>
                      <a:pt x="126" y="179"/>
                    </a:lnTo>
                    <a:lnTo>
                      <a:pt x="156" y="209"/>
                    </a:lnTo>
                    <a:lnTo>
                      <a:pt x="168" y="233"/>
                    </a:lnTo>
                    <a:lnTo>
                      <a:pt x="156" y="239"/>
                    </a:lnTo>
                    <a:lnTo>
                      <a:pt x="132" y="227"/>
                    </a:lnTo>
                    <a:lnTo>
                      <a:pt x="132" y="227"/>
                    </a:lnTo>
                    <a:lnTo>
                      <a:pt x="114" y="215"/>
                    </a:lnTo>
                    <a:lnTo>
                      <a:pt x="102" y="197"/>
                    </a:lnTo>
                    <a:lnTo>
                      <a:pt x="78" y="191"/>
                    </a:lnTo>
                    <a:lnTo>
                      <a:pt x="72" y="191"/>
                    </a:lnTo>
                    <a:lnTo>
                      <a:pt x="60" y="197"/>
                    </a:lnTo>
                    <a:lnTo>
                      <a:pt x="60" y="197"/>
                    </a:lnTo>
                    <a:lnTo>
                      <a:pt x="60" y="197"/>
                    </a:lnTo>
                    <a:lnTo>
                      <a:pt x="54" y="203"/>
                    </a:lnTo>
                    <a:lnTo>
                      <a:pt x="48" y="191"/>
                    </a:lnTo>
                    <a:lnTo>
                      <a:pt x="42" y="179"/>
                    </a:lnTo>
                    <a:lnTo>
                      <a:pt x="36" y="161"/>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05545" name="Freeform 73"/>
              <p:cNvSpPr>
                <a:spLocks/>
              </p:cNvSpPr>
              <p:nvPr/>
            </p:nvSpPr>
            <p:spPr bwMode="auto">
              <a:xfrm>
                <a:off x="303" y="1646"/>
                <a:ext cx="224" cy="308"/>
              </a:xfrm>
              <a:custGeom>
                <a:avLst/>
                <a:gdLst/>
                <a:ahLst/>
                <a:cxnLst>
                  <a:cxn ang="0">
                    <a:pos x="18" y="23"/>
                  </a:cxn>
                  <a:cxn ang="0">
                    <a:pos x="36" y="59"/>
                  </a:cxn>
                  <a:cxn ang="0">
                    <a:pos x="54" y="95"/>
                  </a:cxn>
                  <a:cxn ang="0">
                    <a:pos x="78" y="131"/>
                  </a:cxn>
                  <a:cxn ang="0">
                    <a:pos x="114" y="167"/>
                  </a:cxn>
                  <a:cxn ang="0">
                    <a:pos x="114" y="167"/>
                  </a:cxn>
                  <a:cxn ang="0">
                    <a:pos x="150" y="197"/>
                  </a:cxn>
                  <a:cxn ang="0">
                    <a:pos x="162" y="215"/>
                  </a:cxn>
                  <a:cxn ang="0">
                    <a:pos x="156" y="215"/>
                  </a:cxn>
                  <a:cxn ang="0">
                    <a:pos x="126" y="203"/>
                  </a:cxn>
                  <a:cxn ang="0">
                    <a:pos x="126" y="203"/>
                  </a:cxn>
                  <a:cxn ang="0">
                    <a:pos x="114" y="191"/>
                  </a:cxn>
                  <a:cxn ang="0">
                    <a:pos x="102" y="173"/>
                  </a:cxn>
                  <a:cxn ang="0">
                    <a:pos x="84" y="167"/>
                  </a:cxn>
                  <a:cxn ang="0">
                    <a:pos x="72" y="167"/>
                  </a:cxn>
                  <a:cxn ang="0">
                    <a:pos x="60" y="173"/>
                  </a:cxn>
                  <a:cxn ang="0">
                    <a:pos x="60" y="173"/>
                  </a:cxn>
                  <a:cxn ang="0">
                    <a:pos x="60" y="179"/>
                  </a:cxn>
                  <a:cxn ang="0">
                    <a:pos x="54" y="179"/>
                  </a:cxn>
                  <a:cxn ang="0">
                    <a:pos x="48" y="167"/>
                  </a:cxn>
                  <a:cxn ang="0">
                    <a:pos x="42" y="155"/>
                  </a:cxn>
                  <a:cxn ang="0">
                    <a:pos x="36" y="137"/>
                  </a:cxn>
                  <a:cxn ang="0">
                    <a:pos x="36" y="137"/>
                  </a:cxn>
                  <a:cxn ang="0">
                    <a:pos x="30" y="107"/>
                  </a:cxn>
                  <a:cxn ang="0">
                    <a:pos x="24" y="77"/>
                  </a:cxn>
                  <a:cxn ang="0">
                    <a:pos x="12" y="47"/>
                  </a:cxn>
                  <a:cxn ang="0">
                    <a:pos x="6" y="23"/>
                  </a:cxn>
                  <a:cxn ang="0">
                    <a:pos x="0" y="6"/>
                  </a:cxn>
                  <a:cxn ang="0">
                    <a:pos x="0" y="0"/>
                  </a:cxn>
                  <a:cxn ang="0">
                    <a:pos x="6" y="0"/>
                  </a:cxn>
                  <a:cxn ang="0">
                    <a:pos x="18" y="23"/>
                  </a:cxn>
                </a:cxnLst>
                <a:rect l="0" t="0" r="r" b="b"/>
                <a:pathLst>
                  <a:path w="162" h="215">
                    <a:moveTo>
                      <a:pt x="18" y="23"/>
                    </a:moveTo>
                    <a:lnTo>
                      <a:pt x="36" y="59"/>
                    </a:lnTo>
                    <a:lnTo>
                      <a:pt x="54" y="95"/>
                    </a:lnTo>
                    <a:lnTo>
                      <a:pt x="78" y="131"/>
                    </a:lnTo>
                    <a:lnTo>
                      <a:pt x="114" y="167"/>
                    </a:lnTo>
                    <a:lnTo>
                      <a:pt x="114" y="167"/>
                    </a:lnTo>
                    <a:lnTo>
                      <a:pt x="150" y="197"/>
                    </a:lnTo>
                    <a:lnTo>
                      <a:pt x="162" y="215"/>
                    </a:lnTo>
                    <a:lnTo>
                      <a:pt x="156" y="215"/>
                    </a:lnTo>
                    <a:lnTo>
                      <a:pt x="126" y="203"/>
                    </a:lnTo>
                    <a:lnTo>
                      <a:pt x="126" y="203"/>
                    </a:lnTo>
                    <a:lnTo>
                      <a:pt x="114" y="191"/>
                    </a:lnTo>
                    <a:lnTo>
                      <a:pt x="102" y="173"/>
                    </a:lnTo>
                    <a:lnTo>
                      <a:pt x="84" y="167"/>
                    </a:lnTo>
                    <a:lnTo>
                      <a:pt x="72" y="167"/>
                    </a:lnTo>
                    <a:lnTo>
                      <a:pt x="60" y="173"/>
                    </a:lnTo>
                    <a:lnTo>
                      <a:pt x="60" y="173"/>
                    </a:lnTo>
                    <a:lnTo>
                      <a:pt x="60" y="179"/>
                    </a:lnTo>
                    <a:lnTo>
                      <a:pt x="54" y="179"/>
                    </a:lnTo>
                    <a:lnTo>
                      <a:pt x="48" y="167"/>
                    </a:lnTo>
                    <a:lnTo>
                      <a:pt x="42" y="155"/>
                    </a:lnTo>
                    <a:lnTo>
                      <a:pt x="36" y="137"/>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05546" name="Freeform 74"/>
              <p:cNvSpPr>
                <a:spLocks/>
              </p:cNvSpPr>
              <p:nvPr/>
            </p:nvSpPr>
            <p:spPr bwMode="auto">
              <a:xfrm>
                <a:off x="353" y="3689"/>
                <a:ext cx="207" cy="84"/>
              </a:xfrm>
              <a:custGeom>
                <a:avLst/>
                <a:gdLst/>
                <a:ahLst/>
                <a:cxnLst>
                  <a:cxn ang="0">
                    <a:pos x="150" y="0"/>
                  </a:cxn>
                  <a:cxn ang="0">
                    <a:pos x="138" y="0"/>
                  </a:cxn>
                  <a:cxn ang="0">
                    <a:pos x="126" y="0"/>
                  </a:cxn>
                  <a:cxn ang="0">
                    <a:pos x="108" y="6"/>
                  </a:cxn>
                  <a:cxn ang="0">
                    <a:pos x="90" y="18"/>
                  </a:cxn>
                  <a:cxn ang="0">
                    <a:pos x="78" y="24"/>
                  </a:cxn>
                  <a:cxn ang="0">
                    <a:pos x="66" y="30"/>
                  </a:cxn>
                  <a:cxn ang="0">
                    <a:pos x="42" y="41"/>
                  </a:cxn>
                  <a:cxn ang="0">
                    <a:pos x="24" y="47"/>
                  </a:cxn>
                  <a:cxn ang="0">
                    <a:pos x="18" y="53"/>
                  </a:cxn>
                  <a:cxn ang="0">
                    <a:pos x="6" y="59"/>
                  </a:cxn>
                  <a:cxn ang="0">
                    <a:pos x="0" y="59"/>
                  </a:cxn>
                </a:cxnLst>
                <a:rect l="0" t="0" r="r" b="b"/>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05547" name="Freeform 75"/>
              <p:cNvSpPr>
                <a:spLocks/>
              </p:cNvSpPr>
              <p:nvPr/>
            </p:nvSpPr>
            <p:spPr bwMode="auto">
              <a:xfrm>
                <a:off x="345" y="3706"/>
                <a:ext cx="215" cy="84"/>
              </a:xfrm>
              <a:custGeom>
                <a:avLst/>
                <a:gdLst/>
                <a:ahLst/>
                <a:cxnLst>
                  <a:cxn ang="0">
                    <a:pos x="156" y="0"/>
                  </a:cxn>
                  <a:cxn ang="0">
                    <a:pos x="144" y="0"/>
                  </a:cxn>
                  <a:cxn ang="0">
                    <a:pos x="132" y="6"/>
                  </a:cxn>
                  <a:cxn ang="0">
                    <a:pos x="114" y="6"/>
                  </a:cxn>
                  <a:cxn ang="0">
                    <a:pos x="96" y="18"/>
                  </a:cxn>
                  <a:cxn ang="0">
                    <a:pos x="84" y="24"/>
                  </a:cxn>
                  <a:cxn ang="0">
                    <a:pos x="66" y="29"/>
                  </a:cxn>
                  <a:cxn ang="0">
                    <a:pos x="42" y="41"/>
                  </a:cxn>
                  <a:cxn ang="0">
                    <a:pos x="30" y="47"/>
                  </a:cxn>
                  <a:cxn ang="0">
                    <a:pos x="18" y="53"/>
                  </a:cxn>
                  <a:cxn ang="0">
                    <a:pos x="6" y="59"/>
                  </a:cxn>
                  <a:cxn ang="0">
                    <a:pos x="0" y="59"/>
                  </a:cxn>
                </a:cxnLst>
                <a:rect l="0" t="0" r="r" b="b"/>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05548" name="Freeform 76"/>
              <p:cNvSpPr>
                <a:spLocks/>
              </p:cNvSpPr>
              <p:nvPr/>
            </p:nvSpPr>
            <p:spPr bwMode="auto">
              <a:xfrm>
                <a:off x="254" y="3782"/>
                <a:ext cx="223" cy="60"/>
              </a:xfrm>
              <a:custGeom>
                <a:avLst/>
                <a:gdLst/>
                <a:ahLst/>
                <a:cxnLst>
                  <a:cxn ang="0">
                    <a:pos x="162" y="6"/>
                  </a:cxn>
                  <a:cxn ang="0">
                    <a:pos x="156" y="18"/>
                  </a:cxn>
                  <a:cxn ang="0">
                    <a:pos x="144" y="18"/>
                  </a:cxn>
                  <a:cxn ang="0">
                    <a:pos x="132" y="24"/>
                  </a:cxn>
                  <a:cxn ang="0">
                    <a:pos x="132" y="24"/>
                  </a:cxn>
                  <a:cxn ang="0">
                    <a:pos x="108" y="30"/>
                  </a:cxn>
                  <a:cxn ang="0">
                    <a:pos x="78" y="36"/>
                  </a:cxn>
                  <a:cxn ang="0">
                    <a:pos x="42" y="42"/>
                  </a:cxn>
                  <a:cxn ang="0">
                    <a:pos x="6" y="36"/>
                  </a:cxn>
                  <a:cxn ang="0">
                    <a:pos x="6" y="36"/>
                  </a:cxn>
                  <a:cxn ang="0">
                    <a:pos x="0" y="36"/>
                  </a:cxn>
                  <a:cxn ang="0">
                    <a:pos x="0" y="36"/>
                  </a:cxn>
                  <a:cxn ang="0">
                    <a:pos x="6" y="30"/>
                  </a:cxn>
                  <a:cxn ang="0">
                    <a:pos x="6" y="30"/>
                  </a:cxn>
                  <a:cxn ang="0">
                    <a:pos x="18" y="30"/>
                  </a:cxn>
                  <a:cxn ang="0">
                    <a:pos x="36" y="30"/>
                  </a:cxn>
                  <a:cxn ang="0">
                    <a:pos x="54" y="36"/>
                  </a:cxn>
                  <a:cxn ang="0">
                    <a:pos x="84" y="30"/>
                  </a:cxn>
                  <a:cxn ang="0">
                    <a:pos x="84" y="30"/>
                  </a:cxn>
                  <a:cxn ang="0">
                    <a:pos x="108" y="24"/>
                  </a:cxn>
                  <a:cxn ang="0">
                    <a:pos x="120" y="24"/>
                  </a:cxn>
                  <a:cxn ang="0">
                    <a:pos x="138" y="18"/>
                  </a:cxn>
                  <a:cxn ang="0">
                    <a:pos x="138" y="18"/>
                  </a:cxn>
                  <a:cxn ang="0">
                    <a:pos x="162" y="6"/>
                  </a:cxn>
                  <a:cxn ang="0">
                    <a:pos x="162" y="0"/>
                  </a:cxn>
                  <a:cxn ang="0">
                    <a:pos x="162" y="6"/>
                  </a:cxn>
                </a:cxnLst>
                <a:rect l="0" t="0" r="r" b="b"/>
                <a:pathLst>
                  <a:path w="162" h="42">
                    <a:moveTo>
                      <a:pt x="162" y="6"/>
                    </a:moveTo>
                    <a:lnTo>
                      <a:pt x="156" y="18"/>
                    </a:lnTo>
                    <a:lnTo>
                      <a:pt x="144" y="18"/>
                    </a:lnTo>
                    <a:lnTo>
                      <a:pt x="132" y="24"/>
                    </a:lnTo>
                    <a:lnTo>
                      <a:pt x="132" y="24"/>
                    </a:lnTo>
                    <a:lnTo>
                      <a:pt x="108" y="30"/>
                    </a:lnTo>
                    <a:lnTo>
                      <a:pt x="78" y="36"/>
                    </a:lnTo>
                    <a:lnTo>
                      <a:pt x="42" y="42"/>
                    </a:lnTo>
                    <a:lnTo>
                      <a:pt x="6" y="36"/>
                    </a:lnTo>
                    <a:lnTo>
                      <a:pt x="6" y="36"/>
                    </a:lnTo>
                    <a:lnTo>
                      <a:pt x="0" y="36"/>
                    </a:lnTo>
                    <a:lnTo>
                      <a:pt x="0" y="36"/>
                    </a:lnTo>
                    <a:lnTo>
                      <a:pt x="6" y="30"/>
                    </a:lnTo>
                    <a:lnTo>
                      <a:pt x="6" y="30"/>
                    </a:lnTo>
                    <a:lnTo>
                      <a:pt x="18" y="30"/>
                    </a:lnTo>
                    <a:lnTo>
                      <a:pt x="36" y="30"/>
                    </a:lnTo>
                    <a:lnTo>
                      <a:pt x="54" y="36"/>
                    </a:lnTo>
                    <a:lnTo>
                      <a:pt x="84" y="30"/>
                    </a:lnTo>
                    <a:lnTo>
                      <a:pt x="84" y="30"/>
                    </a:lnTo>
                    <a:lnTo>
                      <a:pt x="108" y="24"/>
                    </a:lnTo>
                    <a:lnTo>
                      <a:pt x="120" y="24"/>
                    </a:lnTo>
                    <a:lnTo>
                      <a:pt x="138" y="18"/>
                    </a:lnTo>
                    <a:lnTo>
                      <a:pt x="138" y="18"/>
                    </a:lnTo>
                    <a:lnTo>
                      <a:pt x="162" y="6"/>
                    </a:lnTo>
                    <a:lnTo>
                      <a:pt x="162" y="0"/>
                    </a:lnTo>
                    <a:lnTo>
                      <a:pt x="162" y="6"/>
                    </a:lnTo>
                    <a:close/>
                  </a:path>
                </a:pathLst>
              </a:custGeom>
              <a:solidFill>
                <a:srgbClr val="FFD832"/>
              </a:solidFill>
              <a:ln w="9525">
                <a:noFill/>
                <a:round/>
                <a:headEnd/>
                <a:tailEnd/>
              </a:ln>
            </p:spPr>
            <p:txBody>
              <a:bodyPr/>
              <a:lstStyle/>
              <a:p>
                <a:endParaRPr lang="fr-FR"/>
              </a:p>
            </p:txBody>
          </p:sp>
          <p:sp>
            <p:nvSpPr>
              <p:cNvPr id="105549" name="Freeform 77"/>
              <p:cNvSpPr>
                <a:spLocks/>
              </p:cNvSpPr>
              <p:nvPr/>
            </p:nvSpPr>
            <p:spPr bwMode="auto">
              <a:xfrm>
                <a:off x="411" y="2253"/>
                <a:ext cx="42" cy="103"/>
              </a:xfrm>
              <a:custGeom>
                <a:avLst/>
                <a:gdLst/>
                <a:ahLst/>
                <a:cxnLst>
                  <a:cxn ang="0">
                    <a:pos x="0" y="24"/>
                  </a:cxn>
                  <a:cxn ang="0">
                    <a:pos x="0" y="24"/>
                  </a:cxn>
                  <a:cxn ang="0">
                    <a:pos x="6" y="18"/>
                  </a:cxn>
                  <a:cxn ang="0">
                    <a:pos x="18" y="18"/>
                  </a:cxn>
                  <a:cxn ang="0">
                    <a:pos x="24" y="6"/>
                  </a:cxn>
                  <a:cxn ang="0">
                    <a:pos x="24" y="6"/>
                  </a:cxn>
                  <a:cxn ang="0">
                    <a:pos x="30" y="0"/>
                  </a:cxn>
                  <a:cxn ang="0">
                    <a:pos x="30" y="12"/>
                  </a:cxn>
                  <a:cxn ang="0">
                    <a:pos x="24" y="30"/>
                  </a:cxn>
                  <a:cxn ang="0">
                    <a:pos x="24" y="30"/>
                  </a:cxn>
                  <a:cxn ang="0">
                    <a:pos x="24" y="42"/>
                  </a:cxn>
                  <a:cxn ang="0">
                    <a:pos x="24" y="54"/>
                  </a:cxn>
                  <a:cxn ang="0">
                    <a:pos x="18" y="66"/>
                  </a:cxn>
                  <a:cxn ang="0">
                    <a:pos x="12" y="72"/>
                  </a:cxn>
                  <a:cxn ang="0">
                    <a:pos x="12" y="72"/>
                  </a:cxn>
                  <a:cxn ang="0">
                    <a:pos x="12" y="66"/>
                  </a:cxn>
                  <a:cxn ang="0">
                    <a:pos x="6" y="54"/>
                  </a:cxn>
                  <a:cxn ang="0">
                    <a:pos x="6" y="36"/>
                  </a:cxn>
                  <a:cxn ang="0">
                    <a:pos x="0" y="24"/>
                  </a:cxn>
                </a:cxnLst>
                <a:rect l="0" t="0" r="r" b="b"/>
                <a:pathLst>
                  <a:path w="30" h="72">
                    <a:moveTo>
                      <a:pt x="0" y="24"/>
                    </a:moveTo>
                    <a:lnTo>
                      <a:pt x="0" y="24"/>
                    </a:lnTo>
                    <a:lnTo>
                      <a:pt x="6" y="18"/>
                    </a:lnTo>
                    <a:lnTo>
                      <a:pt x="18" y="18"/>
                    </a:lnTo>
                    <a:lnTo>
                      <a:pt x="24" y="6"/>
                    </a:lnTo>
                    <a:lnTo>
                      <a:pt x="24" y="6"/>
                    </a:lnTo>
                    <a:lnTo>
                      <a:pt x="30" y="0"/>
                    </a:lnTo>
                    <a:lnTo>
                      <a:pt x="30" y="12"/>
                    </a:lnTo>
                    <a:lnTo>
                      <a:pt x="24" y="30"/>
                    </a:lnTo>
                    <a:lnTo>
                      <a:pt x="24" y="30"/>
                    </a:lnTo>
                    <a:lnTo>
                      <a:pt x="24" y="42"/>
                    </a:lnTo>
                    <a:lnTo>
                      <a:pt x="24" y="54"/>
                    </a:lnTo>
                    <a:lnTo>
                      <a:pt x="18" y="66"/>
                    </a:lnTo>
                    <a:lnTo>
                      <a:pt x="12" y="72"/>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grpSp>
        <p:sp>
          <p:nvSpPr>
            <p:cNvPr id="105550" name="Freeform 78"/>
            <p:cNvSpPr>
              <a:spLocks/>
            </p:cNvSpPr>
            <p:nvPr/>
          </p:nvSpPr>
          <p:spPr bwMode="auto">
            <a:xfrm flipH="1">
              <a:off x="5866" y="576"/>
              <a:ext cx="331"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12700" cmpd="sng">
              <a:noFill/>
              <a:round/>
              <a:headEnd/>
              <a:tailEnd/>
            </a:ln>
          </p:spPr>
          <p:txBody>
            <a:bodyPr/>
            <a:lstStyle/>
            <a:p>
              <a:endParaRPr lang="fr-FR"/>
            </a:p>
          </p:txBody>
        </p:sp>
        <p:sp>
          <p:nvSpPr>
            <p:cNvPr id="105551" name="Freeform 79"/>
            <p:cNvSpPr>
              <a:spLocks/>
            </p:cNvSpPr>
            <p:nvPr/>
          </p:nvSpPr>
          <p:spPr bwMode="auto">
            <a:xfrm flipH="1">
              <a:off x="5856" y="2149"/>
              <a:ext cx="432"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12700" cmpd="sng">
              <a:solidFill>
                <a:schemeClr val="accent2"/>
              </a:solidFill>
              <a:round/>
              <a:headEnd/>
              <a:tailEnd/>
            </a:ln>
            <a:effectLst/>
          </p:spPr>
          <p:txBody>
            <a:bodyPr wrap="none" anchor="ctr"/>
            <a:lstStyle/>
            <a:p>
              <a:endParaRPr lang="fr-FR"/>
            </a:p>
          </p:txBody>
        </p:sp>
        <p:sp>
          <p:nvSpPr>
            <p:cNvPr id="105552" name="Freeform 80"/>
            <p:cNvSpPr>
              <a:spLocks/>
            </p:cNvSpPr>
            <p:nvPr/>
          </p:nvSpPr>
          <p:spPr bwMode="auto">
            <a:xfrm>
              <a:off x="6009" y="1104"/>
              <a:ext cx="31"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12700" cmpd="sng">
              <a:solidFill>
                <a:schemeClr val="accent2"/>
              </a:solidFill>
              <a:round/>
              <a:headEnd/>
              <a:tailEnd/>
            </a:ln>
            <a:effectLst/>
          </p:spPr>
          <p:txBody>
            <a:bodyPr wrap="none" anchor="ctr"/>
            <a:lstStyle/>
            <a:p>
              <a:endParaRPr lang="fr-FR"/>
            </a:p>
          </p:txBody>
        </p:sp>
        <p:sp>
          <p:nvSpPr>
            <p:cNvPr id="105553" name="Freeform 81"/>
            <p:cNvSpPr>
              <a:spLocks/>
            </p:cNvSpPr>
            <p:nvPr/>
          </p:nvSpPr>
          <p:spPr bwMode="auto">
            <a:xfrm flipH="1">
              <a:off x="5760" y="1104"/>
              <a:ext cx="288"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9999"/>
            </a:solidFill>
            <a:ln w="9525">
              <a:noFill/>
              <a:round/>
              <a:headEnd/>
              <a:tailEnd/>
            </a:ln>
          </p:spPr>
          <p:txBody>
            <a:bodyPr/>
            <a:lstStyle/>
            <a:p>
              <a:endParaRPr lang="fr-FR"/>
            </a:p>
          </p:txBody>
        </p:sp>
        <p:sp>
          <p:nvSpPr>
            <p:cNvPr id="105554" name="Freeform 82"/>
            <p:cNvSpPr>
              <a:spLocks/>
            </p:cNvSpPr>
            <p:nvPr/>
          </p:nvSpPr>
          <p:spPr bwMode="auto">
            <a:xfrm flipH="1">
              <a:off x="5917" y="1407"/>
              <a:ext cx="275"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12700" cmpd="sng">
              <a:solidFill>
                <a:schemeClr val="accent2"/>
              </a:solidFill>
              <a:round/>
              <a:headEnd/>
              <a:tailEnd/>
            </a:ln>
            <a:effectLst/>
          </p:spPr>
          <p:txBody>
            <a:bodyPr wrap="none" anchor="ctr"/>
            <a:lstStyle/>
            <a:p>
              <a:endParaRPr lang="fr-FR"/>
            </a:p>
          </p:txBody>
        </p:sp>
        <p:sp>
          <p:nvSpPr>
            <p:cNvPr id="105555" name="Freeform 83"/>
            <p:cNvSpPr>
              <a:spLocks/>
            </p:cNvSpPr>
            <p:nvPr/>
          </p:nvSpPr>
          <p:spPr bwMode="auto">
            <a:xfrm flipH="1">
              <a:off x="5885" y="1091"/>
              <a:ext cx="281" cy="2463"/>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12700" cmpd="sng">
              <a:solidFill>
                <a:schemeClr val="accent2"/>
              </a:solidFill>
              <a:round/>
              <a:headEnd/>
              <a:tailEnd/>
            </a:ln>
            <a:effectLst/>
          </p:spPr>
          <p:txBody>
            <a:bodyPr wrap="none" anchor="ctr"/>
            <a:lstStyle/>
            <a:p>
              <a:endParaRPr lang="fr-FR"/>
            </a:p>
          </p:txBody>
        </p:sp>
      </p:grpSp>
      <p:grpSp>
        <p:nvGrpSpPr>
          <p:cNvPr id="6" name="Group 84"/>
          <p:cNvGrpSpPr>
            <a:grpSpLocks/>
          </p:cNvGrpSpPr>
          <p:nvPr/>
        </p:nvGrpSpPr>
        <p:grpSpPr bwMode="auto">
          <a:xfrm>
            <a:off x="2905478" y="549276"/>
            <a:ext cx="1981200" cy="5573713"/>
            <a:chOff x="1824" y="144"/>
            <a:chExt cx="1248" cy="3511"/>
          </a:xfrm>
        </p:grpSpPr>
        <p:sp>
          <p:nvSpPr>
            <p:cNvPr id="105557" name="Freeform 85" descr="blanc)"/>
            <p:cNvSpPr>
              <a:spLocks/>
            </p:cNvSpPr>
            <p:nvPr/>
          </p:nvSpPr>
          <p:spPr bwMode="auto">
            <a:xfrm flipH="1">
              <a:off x="1824" y="288"/>
              <a:ext cx="1248"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105558" name="Freeform 86"/>
            <p:cNvSpPr>
              <a:spLocks/>
            </p:cNvSpPr>
            <p:nvPr/>
          </p:nvSpPr>
          <p:spPr bwMode="auto">
            <a:xfrm>
              <a:off x="2208" y="144"/>
              <a:ext cx="448" cy="2880"/>
            </a:xfrm>
            <a:custGeom>
              <a:avLst/>
              <a:gdLst/>
              <a:ahLst/>
              <a:cxnLst>
                <a:cxn ang="0">
                  <a:pos x="144" y="2880"/>
                </a:cxn>
                <a:cxn ang="0">
                  <a:pos x="96" y="1968"/>
                </a:cxn>
                <a:cxn ang="0">
                  <a:pos x="432" y="864"/>
                </a:cxn>
                <a:cxn ang="0">
                  <a:pos x="0" y="0"/>
                </a:cxn>
              </a:cxnLst>
              <a:rect l="0" t="0" r="r" b="b"/>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a:effectLst/>
          </p:spPr>
          <p:txBody>
            <a:bodyPr wrap="none" anchor="ctr"/>
            <a:lstStyle/>
            <a:p>
              <a:endParaRPr lang="fr-FR"/>
            </a:p>
          </p:txBody>
        </p:sp>
        <p:sp>
          <p:nvSpPr>
            <p:cNvPr id="105559" name="Freeform 87"/>
            <p:cNvSpPr>
              <a:spLocks/>
            </p:cNvSpPr>
            <p:nvPr/>
          </p:nvSpPr>
          <p:spPr bwMode="auto">
            <a:xfrm>
              <a:off x="2256" y="1152"/>
              <a:ext cx="336" cy="336"/>
            </a:xfrm>
            <a:custGeom>
              <a:avLst/>
              <a:gdLst/>
              <a:ahLst/>
              <a:cxnLst>
                <a:cxn ang="0">
                  <a:pos x="336" y="0"/>
                </a:cxn>
                <a:cxn ang="0">
                  <a:pos x="0" y="336"/>
                </a:cxn>
              </a:cxnLst>
              <a:rect l="0" t="0" r="r" b="b"/>
              <a:pathLst>
                <a:path w="336" h="336">
                  <a:moveTo>
                    <a:pt x="336" y="0"/>
                  </a:moveTo>
                  <a:cubicBezTo>
                    <a:pt x="196" y="140"/>
                    <a:pt x="56" y="280"/>
                    <a:pt x="0" y="336"/>
                  </a:cubicBezTo>
                </a:path>
              </a:pathLst>
            </a:custGeom>
            <a:noFill/>
            <a:ln w="127000" cmpd="sng">
              <a:solidFill>
                <a:srgbClr val="00CCFF"/>
              </a:solidFill>
              <a:round/>
              <a:headEnd/>
              <a:tailEnd/>
            </a:ln>
            <a:effectLst/>
          </p:spPr>
          <p:txBody>
            <a:bodyPr wrap="none" anchor="ctr"/>
            <a:lstStyle/>
            <a:p>
              <a:endParaRPr lang="fr-FR"/>
            </a:p>
          </p:txBody>
        </p:sp>
        <p:sp>
          <p:nvSpPr>
            <p:cNvPr id="105560" name="Line 88"/>
            <p:cNvSpPr>
              <a:spLocks noChangeShapeType="1"/>
            </p:cNvSpPr>
            <p:nvPr/>
          </p:nvSpPr>
          <p:spPr bwMode="auto">
            <a:xfrm flipH="1">
              <a:off x="2160" y="240"/>
              <a:ext cx="96" cy="288"/>
            </a:xfrm>
            <a:prstGeom prst="line">
              <a:avLst/>
            </a:prstGeom>
            <a:noFill/>
            <a:ln w="127000">
              <a:solidFill>
                <a:srgbClr val="00CCFF"/>
              </a:solidFill>
              <a:round/>
              <a:headEnd/>
              <a:tailEnd/>
            </a:ln>
            <a:effectLst/>
          </p:spPr>
          <p:txBody>
            <a:bodyPr wrap="none" anchor="ctr"/>
            <a:lstStyle/>
            <a:p>
              <a:endParaRPr lang="fr-FR"/>
            </a:p>
          </p:txBody>
        </p:sp>
        <p:sp>
          <p:nvSpPr>
            <p:cNvPr id="105561" name="Freeform 89"/>
            <p:cNvSpPr>
              <a:spLocks/>
            </p:cNvSpPr>
            <p:nvPr/>
          </p:nvSpPr>
          <p:spPr bwMode="auto">
            <a:xfrm>
              <a:off x="1872" y="480"/>
              <a:ext cx="336" cy="1536"/>
            </a:xfrm>
            <a:custGeom>
              <a:avLst/>
              <a:gdLst/>
              <a:ahLst/>
              <a:cxnLst>
                <a:cxn ang="0">
                  <a:pos x="192" y="0"/>
                </a:cxn>
                <a:cxn ang="0">
                  <a:pos x="0" y="384"/>
                </a:cxn>
                <a:cxn ang="0">
                  <a:pos x="96" y="672"/>
                </a:cxn>
                <a:cxn ang="0">
                  <a:pos x="240" y="1392"/>
                </a:cxn>
              </a:cxnLst>
              <a:rect l="0" t="0" r="r" b="b"/>
              <a:pathLst>
                <a:path w="240" h="1392">
                  <a:moveTo>
                    <a:pt x="192" y="0"/>
                  </a:moveTo>
                  <a:lnTo>
                    <a:pt x="0" y="384"/>
                  </a:lnTo>
                  <a:lnTo>
                    <a:pt x="96" y="672"/>
                  </a:lnTo>
                  <a:lnTo>
                    <a:pt x="240" y="1392"/>
                  </a:lnTo>
                </a:path>
              </a:pathLst>
            </a:custGeom>
            <a:noFill/>
            <a:ln w="76200" cmpd="sng">
              <a:solidFill>
                <a:schemeClr val="accent1"/>
              </a:solidFill>
              <a:round/>
              <a:headEnd/>
              <a:tailEnd/>
            </a:ln>
            <a:effectLst/>
          </p:spPr>
          <p:txBody>
            <a:bodyPr wrap="none" anchor="ctr"/>
            <a:lstStyle/>
            <a:p>
              <a:endParaRPr lang="fr-FR"/>
            </a:p>
          </p:txBody>
        </p:sp>
        <p:grpSp>
          <p:nvGrpSpPr>
            <p:cNvPr id="7" name="Group 90"/>
            <p:cNvGrpSpPr>
              <a:grpSpLocks/>
            </p:cNvGrpSpPr>
            <p:nvPr/>
          </p:nvGrpSpPr>
          <p:grpSpPr bwMode="auto">
            <a:xfrm>
              <a:off x="2058" y="864"/>
              <a:ext cx="726" cy="2663"/>
              <a:chOff x="4272" y="1043"/>
              <a:chExt cx="726" cy="2663"/>
            </a:xfrm>
          </p:grpSpPr>
          <p:sp>
            <p:nvSpPr>
              <p:cNvPr id="105563" name="Freeform 91"/>
              <p:cNvSpPr>
                <a:spLocks/>
              </p:cNvSpPr>
              <p:nvPr/>
            </p:nvSpPr>
            <p:spPr bwMode="auto">
              <a:xfrm flipH="1">
                <a:off x="4320" y="1043"/>
                <a:ext cx="473" cy="2463"/>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a:effectLst/>
            </p:spPr>
            <p:txBody>
              <a:bodyPr wrap="none" anchor="ctr"/>
              <a:lstStyle/>
              <a:p>
                <a:endParaRPr lang="fr-FR"/>
              </a:p>
            </p:txBody>
          </p:sp>
          <p:sp>
            <p:nvSpPr>
              <p:cNvPr id="105564" name="Freeform 92"/>
              <p:cNvSpPr>
                <a:spLocks/>
              </p:cNvSpPr>
              <p:nvPr/>
            </p:nvSpPr>
            <p:spPr bwMode="auto">
              <a:xfrm flipH="1">
                <a:off x="4375" y="1359"/>
                <a:ext cx="519"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05565" name="Freeform 93"/>
              <p:cNvSpPr>
                <a:spLocks/>
              </p:cNvSpPr>
              <p:nvPr/>
            </p:nvSpPr>
            <p:spPr bwMode="auto">
              <a:xfrm flipH="1">
                <a:off x="4272" y="2101"/>
                <a:ext cx="726"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a:effectLst/>
            </p:spPr>
            <p:txBody>
              <a:bodyPr wrap="none" anchor="ctr"/>
              <a:lstStyle/>
              <a:p>
                <a:endParaRPr lang="fr-FR"/>
              </a:p>
            </p:txBody>
          </p:sp>
          <p:sp>
            <p:nvSpPr>
              <p:cNvPr id="105566" name="Freeform 94"/>
              <p:cNvSpPr>
                <a:spLocks/>
              </p:cNvSpPr>
              <p:nvPr/>
            </p:nvSpPr>
            <p:spPr bwMode="auto">
              <a:xfrm>
                <a:off x="4529" y="1056"/>
                <a:ext cx="52"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a:effectLst/>
            </p:spPr>
            <p:txBody>
              <a:bodyPr wrap="none" anchor="ctr"/>
              <a:lstStyle/>
              <a:p>
                <a:endParaRPr lang="fr-FR"/>
              </a:p>
            </p:txBody>
          </p:sp>
        </p:grpSp>
        <p:sp>
          <p:nvSpPr>
            <p:cNvPr id="105567" name="Line 95"/>
            <p:cNvSpPr>
              <a:spLocks noChangeShapeType="1"/>
            </p:cNvSpPr>
            <p:nvPr/>
          </p:nvSpPr>
          <p:spPr bwMode="auto">
            <a:xfrm>
              <a:off x="2016" y="768"/>
              <a:ext cx="192" cy="144"/>
            </a:xfrm>
            <a:prstGeom prst="line">
              <a:avLst/>
            </a:prstGeom>
            <a:noFill/>
            <a:ln w="76200">
              <a:solidFill>
                <a:schemeClr val="accent2"/>
              </a:solidFill>
              <a:round/>
              <a:headEnd/>
              <a:tailEnd/>
            </a:ln>
            <a:effectLst/>
          </p:spPr>
          <p:txBody>
            <a:bodyPr wrap="none" anchor="ctr"/>
            <a:lstStyle/>
            <a:p>
              <a:endParaRPr lang="fr-FR"/>
            </a:p>
          </p:txBody>
        </p:sp>
        <p:sp>
          <p:nvSpPr>
            <p:cNvPr id="105568" name="Oval 96"/>
            <p:cNvSpPr>
              <a:spLocks noChangeArrowheads="1"/>
            </p:cNvSpPr>
            <p:nvPr/>
          </p:nvSpPr>
          <p:spPr bwMode="auto">
            <a:xfrm>
              <a:off x="2016" y="528"/>
              <a:ext cx="144" cy="144"/>
            </a:xfrm>
            <a:prstGeom prst="ellipse">
              <a:avLst/>
            </a:prstGeom>
            <a:solidFill>
              <a:schemeClr val="tx2"/>
            </a:solidFill>
            <a:ln w="9525">
              <a:solidFill>
                <a:schemeClr val="bg1"/>
              </a:solidFill>
              <a:round/>
              <a:headEnd/>
              <a:tailEnd/>
            </a:ln>
            <a:effectLst/>
          </p:spPr>
          <p:txBody>
            <a:bodyPr wrap="none" anchor="ctr"/>
            <a:lstStyle/>
            <a:p>
              <a:endParaRPr lang="fr-FR"/>
            </a:p>
          </p:txBody>
        </p:sp>
        <p:sp>
          <p:nvSpPr>
            <p:cNvPr id="105569" name="Line 97"/>
            <p:cNvSpPr>
              <a:spLocks noChangeShapeType="1"/>
            </p:cNvSpPr>
            <p:nvPr/>
          </p:nvSpPr>
          <p:spPr bwMode="auto">
            <a:xfrm>
              <a:off x="2016" y="1200"/>
              <a:ext cx="96" cy="1"/>
            </a:xfrm>
            <a:prstGeom prst="line">
              <a:avLst/>
            </a:prstGeom>
            <a:noFill/>
            <a:ln w="76200">
              <a:solidFill>
                <a:schemeClr val="accent1"/>
              </a:solidFill>
              <a:round/>
              <a:headEnd/>
              <a:tailEnd/>
            </a:ln>
            <a:effectLst/>
          </p:spPr>
          <p:txBody>
            <a:bodyPr wrap="none" anchor="ctr"/>
            <a:lstStyle/>
            <a:p>
              <a:endParaRPr lang="fr-FR"/>
            </a:p>
          </p:txBody>
        </p:sp>
        <p:sp>
          <p:nvSpPr>
            <p:cNvPr id="105570" name="Oval 98"/>
            <p:cNvSpPr>
              <a:spLocks noChangeArrowheads="1"/>
            </p:cNvSpPr>
            <p:nvPr/>
          </p:nvSpPr>
          <p:spPr bwMode="auto">
            <a:xfrm>
              <a:off x="2016" y="1104"/>
              <a:ext cx="144" cy="144"/>
            </a:xfrm>
            <a:prstGeom prst="ellipse">
              <a:avLst/>
            </a:prstGeom>
            <a:solidFill>
              <a:schemeClr val="tx2"/>
            </a:solidFill>
            <a:ln w="9525">
              <a:solidFill>
                <a:schemeClr val="tx1"/>
              </a:solidFill>
              <a:round/>
              <a:headEnd/>
              <a:tailEnd/>
            </a:ln>
            <a:effectLst/>
          </p:spPr>
          <p:txBody>
            <a:bodyPr wrap="none" anchor="ctr"/>
            <a:lstStyle/>
            <a:p>
              <a:endParaRPr lang="fr-FR"/>
            </a:p>
          </p:txBody>
        </p:sp>
        <p:sp>
          <p:nvSpPr>
            <p:cNvPr id="105571" name="Oval 99"/>
            <p:cNvSpPr>
              <a:spLocks noChangeArrowheads="1"/>
            </p:cNvSpPr>
            <p:nvPr/>
          </p:nvSpPr>
          <p:spPr bwMode="auto">
            <a:xfrm>
              <a:off x="2256" y="2208"/>
              <a:ext cx="144" cy="144"/>
            </a:xfrm>
            <a:prstGeom prst="ellipse">
              <a:avLst/>
            </a:prstGeom>
            <a:solidFill>
              <a:schemeClr val="tx2"/>
            </a:solidFill>
            <a:ln w="9525">
              <a:solidFill>
                <a:schemeClr val="tx1"/>
              </a:solidFill>
              <a:round/>
              <a:headEnd/>
              <a:tailEnd/>
            </a:ln>
            <a:effectLst/>
          </p:spPr>
          <p:txBody>
            <a:bodyPr wrap="none" anchor="ctr"/>
            <a:lstStyle/>
            <a:p>
              <a:endParaRPr lang="fr-FR"/>
            </a:p>
          </p:txBody>
        </p:sp>
      </p:grpSp>
      <p:grpSp>
        <p:nvGrpSpPr>
          <p:cNvPr id="8" name="Group 100"/>
          <p:cNvGrpSpPr>
            <a:grpSpLocks/>
          </p:cNvGrpSpPr>
          <p:nvPr/>
        </p:nvGrpSpPr>
        <p:grpSpPr bwMode="auto">
          <a:xfrm>
            <a:off x="5039078" y="549276"/>
            <a:ext cx="1981200" cy="5573713"/>
            <a:chOff x="1824" y="144"/>
            <a:chExt cx="1248" cy="3511"/>
          </a:xfrm>
        </p:grpSpPr>
        <p:sp>
          <p:nvSpPr>
            <p:cNvPr id="105573" name="Freeform 101" descr="blanc)"/>
            <p:cNvSpPr>
              <a:spLocks/>
            </p:cNvSpPr>
            <p:nvPr/>
          </p:nvSpPr>
          <p:spPr bwMode="auto">
            <a:xfrm flipH="1">
              <a:off x="1824" y="288"/>
              <a:ext cx="1248"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105574" name="Oval 102"/>
            <p:cNvSpPr>
              <a:spLocks noChangeArrowheads="1"/>
            </p:cNvSpPr>
            <p:nvPr/>
          </p:nvSpPr>
          <p:spPr bwMode="auto">
            <a:xfrm>
              <a:off x="1920" y="576"/>
              <a:ext cx="192" cy="192"/>
            </a:xfrm>
            <a:prstGeom prst="ellipse">
              <a:avLst/>
            </a:prstGeom>
            <a:solidFill>
              <a:srgbClr val="FFFF00"/>
            </a:solidFill>
            <a:ln w="9525">
              <a:solidFill>
                <a:schemeClr val="tx1"/>
              </a:solidFill>
              <a:round/>
              <a:headEnd/>
              <a:tailEnd/>
            </a:ln>
            <a:effectLst/>
          </p:spPr>
          <p:txBody>
            <a:bodyPr wrap="none" anchor="ctr"/>
            <a:lstStyle/>
            <a:p>
              <a:endParaRPr lang="fr-FR"/>
            </a:p>
          </p:txBody>
        </p:sp>
        <p:sp>
          <p:nvSpPr>
            <p:cNvPr id="105575" name="Freeform 103"/>
            <p:cNvSpPr>
              <a:spLocks/>
            </p:cNvSpPr>
            <p:nvPr/>
          </p:nvSpPr>
          <p:spPr bwMode="auto">
            <a:xfrm>
              <a:off x="2208" y="144"/>
              <a:ext cx="448" cy="2880"/>
            </a:xfrm>
            <a:custGeom>
              <a:avLst/>
              <a:gdLst/>
              <a:ahLst/>
              <a:cxnLst>
                <a:cxn ang="0">
                  <a:pos x="144" y="2880"/>
                </a:cxn>
                <a:cxn ang="0">
                  <a:pos x="96" y="1968"/>
                </a:cxn>
                <a:cxn ang="0">
                  <a:pos x="432" y="864"/>
                </a:cxn>
                <a:cxn ang="0">
                  <a:pos x="0" y="0"/>
                </a:cxn>
              </a:cxnLst>
              <a:rect l="0" t="0" r="r" b="b"/>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a:effectLst/>
          </p:spPr>
          <p:txBody>
            <a:bodyPr wrap="none" anchor="ctr"/>
            <a:lstStyle/>
            <a:p>
              <a:endParaRPr lang="fr-FR"/>
            </a:p>
          </p:txBody>
        </p:sp>
        <p:sp>
          <p:nvSpPr>
            <p:cNvPr id="105576" name="Freeform 104"/>
            <p:cNvSpPr>
              <a:spLocks/>
            </p:cNvSpPr>
            <p:nvPr/>
          </p:nvSpPr>
          <p:spPr bwMode="auto">
            <a:xfrm>
              <a:off x="2256" y="1152"/>
              <a:ext cx="336" cy="336"/>
            </a:xfrm>
            <a:custGeom>
              <a:avLst/>
              <a:gdLst/>
              <a:ahLst/>
              <a:cxnLst>
                <a:cxn ang="0">
                  <a:pos x="336" y="0"/>
                </a:cxn>
                <a:cxn ang="0">
                  <a:pos x="0" y="336"/>
                </a:cxn>
              </a:cxnLst>
              <a:rect l="0" t="0" r="r" b="b"/>
              <a:pathLst>
                <a:path w="336" h="336">
                  <a:moveTo>
                    <a:pt x="336" y="0"/>
                  </a:moveTo>
                  <a:cubicBezTo>
                    <a:pt x="196" y="140"/>
                    <a:pt x="56" y="280"/>
                    <a:pt x="0" y="336"/>
                  </a:cubicBezTo>
                </a:path>
              </a:pathLst>
            </a:custGeom>
            <a:noFill/>
            <a:ln w="127000" cmpd="sng">
              <a:solidFill>
                <a:srgbClr val="00CCFF"/>
              </a:solidFill>
              <a:round/>
              <a:headEnd/>
              <a:tailEnd/>
            </a:ln>
            <a:effectLst/>
          </p:spPr>
          <p:txBody>
            <a:bodyPr wrap="none" anchor="ctr"/>
            <a:lstStyle/>
            <a:p>
              <a:endParaRPr lang="fr-FR"/>
            </a:p>
          </p:txBody>
        </p:sp>
        <p:sp>
          <p:nvSpPr>
            <p:cNvPr id="105577" name="Line 105"/>
            <p:cNvSpPr>
              <a:spLocks noChangeShapeType="1"/>
            </p:cNvSpPr>
            <p:nvPr/>
          </p:nvSpPr>
          <p:spPr bwMode="auto">
            <a:xfrm flipH="1">
              <a:off x="2160" y="240"/>
              <a:ext cx="96" cy="288"/>
            </a:xfrm>
            <a:prstGeom prst="line">
              <a:avLst/>
            </a:prstGeom>
            <a:noFill/>
            <a:ln w="127000">
              <a:solidFill>
                <a:srgbClr val="00CCFF"/>
              </a:solidFill>
              <a:round/>
              <a:headEnd/>
              <a:tailEnd/>
            </a:ln>
            <a:effectLst/>
          </p:spPr>
          <p:txBody>
            <a:bodyPr wrap="none" anchor="ctr"/>
            <a:lstStyle/>
            <a:p>
              <a:endParaRPr lang="fr-FR"/>
            </a:p>
          </p:txBody>
        </p:sp>
        <p:sp>
          <p:nvSpPr>
            <p:cNvPr id="105578" name="Freeform 106"/>
            <p:cNvSpPr>
              <a:spLocks/>
            </p:cNvSpPr>
            <p:nvPr/>
          </p:nvSpPr>
          <p:spPr bwMode="auto">
            <a:xfrm>
              <a:off x="1872" y="480"/>
              <a:ext cx="336" cy="1536"/>
            </a:xfrm>
            <a:custGeom>
              <a:avLst/>
              <a:gdLst/>
              <a:ahLst/>
              <a:cxnLst>
                <a:cxn ang="0">
                  <a:pos x="192" y="0"/>
                </a:cxn>
                <a:cxn ang="0">
                  <a:pos x="0" y="384"/>
                </a:cxn>
                <a:cxn ang="0">
                  <a:pos x="96" y="672"/>
                </a:cxn>
                <a:cxn ang="0">
                  <a:pos x="240" y="1392"/>
                </a:cxn>
              </a:cxnLst>
              <a:rect l="0" t="0" r="r" b="b"/>
              <a:pathLst>
                <a:path w="240" h="1392">
                  <a:moveTo>
                    <a:pt x="192" y="0"/>
                  </a:moveTo>
                  <a:lnTo>
                    <a:pt x="0" y="384"/>
                  </a:lnTo>
                  <a:lnTo>
                    <a:pt x="96" y="672"/>
                  </a:lnTo>
                  <a:lnTo>
                    <a:pt x="240" y="1392"/>
                  </a:lnTo>
                </a:path>
              </a:pathLst>
            </a:custGeom>
            <a:noFill/>
            <a:ln w="76200" cmpd="sng">
              <a:solidFill>
                <a:schemeClr val="accent1"/>
              </a:solidFill>
              <a:round/>
              <a:headEnd/>
              <a:tailEnd/>
            </a:ln>
            <a:effectLst/>
          </p:spPr>
          <p:txBody>
            <a:bodyPr wrap="none" anchor="ctr"/>
            <a:lstStyle/>
            <a:p>
              <a:endParaRPr lang="fr-FR"/>
            </a:p>
          </p:txBody>
        </p:sp>
        <p:grpSp>
          <p:nvGrpSpPr>
            <p:cNvPr id="9" name="Group 107"/>
            <p:cNvGrpSpPr>
              <a:grpSpLocks/>
            </p:cNvGrpSpPr>
            <p:nvPr/>
          </p:nvGrpSpPr>
          <p:grpSpPr bwMode="auto">
            <a:xfrm>
              <a:off x="2058" y="864"/>
              <a:ext cx="726" cy="2663"/>
              <a:chOff x="4272" y="1043"/>
              <a:chExt cx="726" cy="2663"/>
            </a:xfrm>
          </p:grpSpPr>
          <p:sp>
            <p:nvSpPr>
              <p:cNvPr id="105580" name="Freeform 108"/>
              <p:cNvSpPr>
                <a:spLocks/>
              </p:cNvSpPr>
              <p:nvPr/>
            </p:nvSpPr>
            <p:spPr bwMode="auto">
              <a:xfrm flipH="1">
                <a:off x="4320" y="1043"/>
                <a:ext cx="473" cy="2463"/>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a:effectLst/>
            </p:spPr>
            <p:txBody>
              <a:bodyPr wrap="none" anchor="ctr"/>
              <a:lstStyle/>
              <a:p>
                <a:endParaRPr lang="fr-FR"/>
              </a:p>
            </p:txBody>
          </p:sp>
          <p:sp>
            <p:nvSpPr>
              <p:cNvPr id="105581" name="Freeform 109"/>
              <p:cNvSpPr>
                <a:spLocks/>
              </p:cNvSpPr>
              <p:nvPr/>
            </p:nvSpPr>
            <p:spPr bwMode="auto">
              <a:xfrm flipH="1">
                <a:off x="4375" y="1359"/>
                <a:ext cx="519"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05582" name="Freeform 110"/>
              <p:cNvSpPr>
                <a:spLocks/>
              </p:cNvSpPr>
              <p:nvPr/>
            </p:nvSpPr>
            <p:spPr bwMode="auto">
              <a:xfrm flipH="1">
                <a:off x="4272" y="2101"/>
                <a:ext cx="726"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a:effectLst/>
            </p:spPr>
            <p:txBody>
              <a:bodyPr wrap="none" anchor="ctr"/>
              <a:lstStyle/>
              <a:p>
                <a:endParaRPr lang="fr-FR"/>
              </a:p>
            </p:txBody>
          </p:sp>
          <p:sp>
            <p:nvSpPr>
              <p:cNvPr id="105583" name="Freeform 111"/>
              <p:cNvSpPr>
                <a:spLocks/>
              </p:cNvSpPr>
              <p:nvPr/>
            </p:nvSpPr>
            <p:spPr bwMode="auto">
              <a:xfrm>
                <a:off x="4529" y="1056"/>
                <a:ext cx="52"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a:effectLst/>
            </p:spPr>
            <p:txBody>
              <a:bodyPr wrap="none" anchor="ctr"/>
              <a:lstStyle/>
              <a:p>
                <a:endParaRPr lang="fr-FR"/>
              </a:p>
            </p:txBody>
          </p:sp>
        </p:grpSp>
        <p:sp>
          <p:nvSpPr>
            <p:cNvPr id="105584" name="Line 112"/>
            <p:cNvSpPr>
              <a:spLocks noChangeShapeType="1"/>
            </p:cNvSpPr>
            <p:nvPr/>
          </p:nvSpPr>
          <p:spPr bwMode="auto">
            <a:xfrm>
              <a:off x="2016" y="768"/>
              <a:ext cx="192" cy="144"/>
            </a:xfrm>
            <a:prstGeom prst="line">
              <a:avLst/>
            </a:prstGeom>
            <a:noFill/>
            <a:ln w="76200">
              <a:solidFill>
                <a:schemeClr val="accent2"/>
              </a:solidFill>
              <a:round/>
              <a:headEnd/>
              <a:tailEnd/>
            </a:ln>
            <a:effectLst/>
          </p:spPr>
          <p:txBody>
            <a:bodyPr wrap="none" anchor="ctr"/>
            <a:lstStyle/>
            <a:p>
              <a:endParaRPr lang="fr-FR"/>
            </a:p>
          </p:txBody>
        </p:sp>
        <p:sp>
          <p:nvSpPr>
            <p:cNvPr id="105585" name="Oval 113"/>
            <p:cNvSpPr>
              <a:spLocks noChangeArrowheads="1"/>
            </p:cNvSpPr>
            <p:nvPr/>
          </p:nvSpPr>
          <p:spPr bwMode="auto">
            <a:xfrm>
              <a:off x="2016" y="528"/>
              <a:ext cx="144" cy="144"/>
            </a:xfrm>
            <a:prstGeom prst="ellipse">
              <a:avLst/>
            </a:prstGeom>
            <a:solidFill>
              <a:schemeClr val="tx2"/>
            </a:solidFill>
            <a:ln w="9525">
              <a:solidFill>
                <a:schemeClr val="bg1"/>
              </a:solidFill>
              <a:round/>
              <a:headEnd/>
              <a:tailEnd/>
            </a:ln>
            <a:effectLst/>
          </p:spPr>
          <p:txBody>
            <a:bodyPr wrap="none" anchor="ctr"/>
            <a:lstStyle/>
            <a:p>
              <a:endParaRPr lang="fr-FR"/>
            </a:p>
          </p:txBody>
        </p:sp>
        <p:sp>
          <p:nvSpPr>
            <p:cNvPr id="105586" name="Line 114"/>
            <p:cNvSpPr>
              <a:spLocks noChangeShapeType="1"/>
            </p:cNvSpPr>
            <p:nvPr/>
          </p:nvSpPr>
          <p:spPr bwMode="auto">
            <a:xfrm>
              <a:off x="2016" y="1200"/>
              <a:ext cx="96" cy="1"/>
            </a:xfrm>
            <a:prstGeom prst="line">
              <a:avLst/>
            </a:prstGeom>
            <a:noFill/>
            <a:ln w="76200">
              <a:solidFill>
                <a:schemeClr val="accent1"/>
              </a:solidFill>
              <a:round/>
              <a:headEnd/>
              <a:tailEnd/>
            </a:ln>
            <a:effectLst/>
          </p:spPr>
          <p:txBody>
            <a:bodyPr wrap="none" anchor="ctr"/>
            <a:lstStyle/>
            <a:p>
              <a:endParaRPr lang="fr-FR"/>
            </a:p>
          </p:txBody>
        </p:sp>
        <p:sp>
          <p:nvSpPr>
            <p:cNvPr id="105587" name="Oval 115"/>
            <p:cNvSpPr>
              <a:spLocks noChangeArrowheads="1"/>
            </p:cNvSpPr>
            <p:nvPr/>
          </p:nvSpPr>
          <p:spPr bwMode="auto">
            <a:xfrm>
              <a:off x="2016" y="1104"/>
              <a:ext cx="144" cy="144"/>
            </a:xfrm>
            <a:prstGeom prst="ellipse">
              <a:avLst/>
            </a:prstGeom>
            <a:solidFill>
              <a:schemeClr val="tx2"/>
            </a:solidFill>
            <a:ln w="9525">
              <a:solidFill>
                <a:schemeClr val="tx1"/>
              </a:solidFill>
              <a:round/>
              <a:headEnd/>
              <a:tailEnd/>
            </a:ln>
            <a:effectLst/>
          </p:spPr>
          <p:txBody>
            <a:bodyPr wrap="none" anchor="ctr"/>
            <a:lstStyle/>
            <a:p>
              <a:endParaRPr lang="fr-FR"/>
            </a:p>
          </p:txBody>
        </p:sp>
        <p:sp>
          <p:nvSpPr>
            <p:cNvPr id="105588" name="Oval 116"/>
            <p:cNvSpPr>
              <a:spLocks noChangeArrowheads="1"/>
            </p:cNvSpPr>
            <p:nvPr/>
          </p:nvSpPr>
          <p:spPr bwMode="auto">
            <a:xfrm>
              <a:off x="2256" y="2208"/>
              <a:ext cx="144" cy="144"/>
            </a:xfrm>
            <a:prstGeom prst="ellipse">
              <a:avLst/>
            </a:prstGeom>
            <a:solidFill>
              <a:schemeClr val="tx2"/>
            </a:solidFill>
            <a:ln w="9525">
              <a:solidFill>
                <a:schemeClr val="tx1"/>
              </a:solidFill>
              <a:round/>
              <a:headEnd/>
              <a:tailEnd/>
            </a:ln>
            <a:effectLst/>
          </p:spPr>
          <p:txBody>
            <a:bodyPr wrap="none" anchor="ctr"/>
            <a:lstStyle/>
            <a:p>
              <a:endParaRPr lang="fr-FR"/>
            </a:p>
          </p:txBody>
        </p:sp>
        <p:sp>
          <p:nvSpPr>
            <p:cNvPr id="105589" name="Oval 117"/>
            <p:cNvSpPr>
              <a:spLocks noChangeArrowheads="1"/>
            </p:cNvSpPr>
            <p:nvPr/>
          </p:nvSpPr>
          <p:spPr bwMode="auto">
            <a:xfrm>
              <a:off x="2064" y="1296"/>
              <a:ext cx="192" cy="192"/>
            </a:xfrm>
            <a:prstGeom prst="ellipse">
              <a:avLst/>
            </a:prstGeom>
            <a:solidFill>
              <a:srgbClr val="FFFF00"/>
            </a:solidFill>
            <a:ln w="9525">
              <a:solidFill>
                <a:schemeClr val="tx1"/>
              </a:solidFill>
              <a:round/>
              <a:headEnd/>
              <a:tailEnd/>
            </a:ln>
            <a:effectLst/>
          </p:spPr>
          <p:txBody>
            <a:bodyPr wrap="none" anchor="ctr"/>
            <a:lstStyle/>
            <a:p>
              <a:endParaRPr lang="fr-FR"/>
            </a:p>
          </p:txBody>
        </p:sp>
        <p:sp>
          <p:nvSpPr>
            <p:cNvPr id="105590" name="Oval 118"/>
            <p:cNvSpPr>
              <a:spLocks noChangeArrowheads="1"/>
            </p:cNvSpPr>
            <p:nvPr/>
          </p:nvSpPr>
          <p:spPr bwMode="auto">
            <a:xfrm>
              <a:off x="2208" y="1200"/>
              <a:ext cx="192" cy="192"/>
            </a:xfrm>
            <a:prstGeom prst="ellipse">
              <a:avLst/>
            </a:prstGeom>
            <a:solidFill>
              <a:srgbClr val="FFFF00"/>
            </a:solidFill>
            <a:ln w="9525">
              <a:solidFill>
                <a:schemeClr val="tx1"/>
              </a:solidFill>
              <a:round/>
              <a:headEnd/>
              <a:tailEnd/>
            </a:ln>
            <a:effectLst/>
          </p:spPr>
          <p:txBody>
            <a:bodyPr wrap="none" anchor="ctr"/>
            <a:lstStyle/>
            <a:p>
              <a:endParaRPr lang="fr-FR"/>
            </a:p>
          </p:txBody>
        </p:sp>
      </p:grpSp>
      <p:sp>
        <p:nvSpPr>
          <p:cNvPr id="105591" name="Oval 119"/>
          <p:cNvSpPr>
            <a:spLocks noChangeArrowheads="1"/>
          </p:cNvSpPr>
          <p:nvPr/>
        </p:nvSpPr>
        <p:spPr bwMode="auto">
          <a:xfrm>
            <a:off x="5343878" y="3444875"/>
            <a:ext cx="304800" cy="304800"/>
          </a:xfrm>
          <a:prstGeom prst="ellipse">
            <a:avLst/>
          </a:prstGeom>
          <a:solidFill>
            <a:srgbClr val="FFFF00"/>
          </a:solidFill>
          <a:ln w="9525">
            <a:solidFill>
              <a:schemeClr val="tx1"/>
            </a:solidFill>
            <a:round/>
            <a:headEnd/>
            <a:tailEnd/>
          </a:ln>
          <a:effectLst/>
        </p:spPr>
        <p:txBody>
          <a:bodyPr wrap="none" anchor="ctr"/>
          <a:lstStyle/>
          <a:p>
            <a:endParaRPr lang="fr-FR"/>
          </a:p>
        </p:txBody>
      </p:sp>
      <p:sp>
        <p:nvSpPr>
          <p:cNvPr id="105592" name="Oval 120"/>
          <p:cNvSpPr>
            <a:spLocks noChangeArrowheads="1"/>
          </p:cNvSpPr>
          <p:nvPr/>
        </p:nvSpPr>
        <p:spPr bwMode="auto">
          <a:xfrm>
            <a:off x="5980289" y="4076700"/>
            <a:ext cx="304800" cy="304800"/>
          </a:xfrm>
          <a:prstGeom prst="ellipse">
            <a:avLst/>
          </a:prstGeom>
          <a:solidFill>
            <a:srgbClr val="FFFF00"/>
          </a:solidFill>
          <a:ln w="9525">
            <a:solidFill>
              <a:schemeClr val="tx1"/>
            </a:solidFill>
            <a:round/>
            <a:headEnd/>
            <a:tailEnd/>
          </a:ln>
          <a:effectLst/>
        </p:spPr>
        <p:txBody>
          <a:bodyPr wrap="none" anchor="ctr"/>
          <a:lstStyle/>
          <a:p>
            <a:endParaRPr lang="fr-FR"/>
          </a:p>
        </p:txBody>
      </p:sp>
      <p:sp>
        <p:nvSpPr>
          <p:cNvPr id="105593" name="Oval 121"/>
          <p:cNvSpPr>
            <a:spLocks noChangeArrowheads="1"/>
          </p:cNvSpPr>
          <p:nvPr/>
        </p:nvSpPr>
        <p:spPr bwMode="auto">
          <a:xfrm>
            <a:off x="795867" y="6235700"/>
            <a:ext cx="304800" cy="304800"/>
          </a:xfrm>
          <a:prstGeom prst="ellipse">
            <a:avLst/>
          </a:prstGeom>
          <a:solidFill>
            <a:srgbClr val="FFFF00"/>
          </a:solidFill>
          <a:ln w="9525">
            <a:solidFill>
              <a:schemeClr val="tx1"/>
            </a:solidFill>
            <a:round/>
            <a:headEnd/>
            <a:tailEnd/>
          </a:ln>
          <a:effectLst/>
        </p:spPr>
        <p:txBody>
          <a:bodyPr wrap="none" anchor="ctr"/>
          <a:lstStyle/>
          <a:p>
            <a:endParaRPr lang="fr-FR"/>
          </a:p>
        </p:txBody>
      </p:sp>
      <p:sp>
        <p:nvSpPr>
          <p:cNvPr id="105594" name="Text Box 122"/>
          <p:cNvSpPr txBox="1">
            <a:spLocks noChangeArrowheads="1"/>
          </p:cNvSpPr>
          <p:nvPr/>
        </p:nvSpPr>
        <p:spPr bwMode="auto">
          <a:xfrm>
            <a:off x="1371600" y="6092825"/>
            <a:ext cx="5760156" cy="457200"/>
          </a:xfrm>
          <a:prstGeom prst="rect">
            <a:avLst/>
          </a:prstGeom>
          <a:noFill/>
          <a:ln w="136525">
            <a:noFill/>
            <a:miter lim="800000"/>
            <a:headEnd/>
            <a:tailEnd/>
          </a:ln>
          <a:effectLst/>
        </p:spPr>
        <p:txBody>
          <a:bodyPr>
            <a:spAutoFit/>
          </a:bodyPr>
          <a:lstStyle/>
          <a:p>
            <a:pPr>
              <a:spcBef>
                <a:spcPct val="50000"/>
              </a:spcBef>
            </a:pPr>
            <a:r>
              <a:rPr lang="en-US"/>
              <a:t>Closed shunts disconnections stage by stage  </a:t>
            </a:r>
          </a:p>
        </p:txBody>
      </p:sp>
      <p:sp>
        <p:nvSpPr>
          <p:cNvPr id="105595" name="Text Box 123"/>
          <p:cNvSpPr txBox="1">
            <a:spLocks noChangeArrowheads="1"/>
          </p:cNvSpPr>
          <p:nvPr/>
        </p:nvSpPr>
        <p:spPr bwMode="auto">
          <a:xfrm>
            <a:off x="0" y="0"/>
            <a:ext cx="2524478" cy="457200"/>
          </a:xfrm>
          <a:prstGeom prst="rect">
            <a:avLst/>
          </a:prstGeom>
          <a:noFill/>
          <a:ln w="136525">
            <a:noFill/>
            <a:miter lim="800000"/>
            <a:headEnd/>
            <a:tailEnd/>
          </a:ln>
          <a:effectLst/>
        </p:spPr>
        <p:txBody>
          <a:bodyPr>
            <a:spAutoFit/>
          </a:bodyPr>
          <a:lstStyle/>
          <a:p>
            <a:pPr>
              <a:spcBef>
                <a:spcPct val="50000"/>
              </a:spcBef>
            </a:pPr>
            <a:r>
              <a:rPr lang="en-US"/>
              <a:t>Pattern 2 treatment</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descr="Grands confettis"/>
          <p:cNvSpPr>
            <a:spLocks noChangeArrowheads="1"/>
          </p:cNvSpPr>
          <p:nvPr/>
        </p:nvSpPr>
        <p:spPr bwMode="auto">
          <a:xfrm>
            <a:off x="539045" y="3068638"/>
            <a:ext cx="8153400" cy="28194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93187" name="Rectangle 3" descr="Petits confettis"/>
          <p:cNvSpPr>
            <a:spLocks noChangeArrowheads="1"/>
          </p:cNvSpPr>
          <p:nvPr/>
        </p:nvSpPr>
        <p:spPr bwMode="auto">
          <a:xfrm>
            <a:off x="539045" y="1196976"/>
            <a:ext cx="8153400" cy="1717675"/>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93188" name="Rectangle 4" descr="Briques horizontales"/>
          <p:cNvSpPr>
            <a:spLocks noChangeArrowheads="1"/>
          </p:cNvSpPr>
          <p:nvPr/>
        </p:nvSpPr>
        <p:spPr bwMode="auto">
          <a:xfrm>
            <a:off x="539045" y="1001713"/>
            <a:ext cx="8153400" cy="5334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93189" name="Rectangle 5"/>
          <p:cNvSpPr>
            <a:spLocks noChangeArrowheads="1"/>
          </p:cNvSpPr>
          <p:nvPr/>
        </p:nvSpPr>
        <p:spPr bwMode="auto">
          <a:xfrm>
            <a:off x="539045" y="1916113"/>
            <a:ext cx="6997700"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93190" name="Rectangle 6"/>
          <p:cNvSpPr>
            <a:spLocks noChangeArrowheads="1"/>
          </p:cNvSpPr>
          <p:nvPr/>
        </p:nvSpPr>
        <p:spPr bwMode="auto">
          <a:xfrm>
            <a:off x="539045"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93191" name="Line 7"/>
          <p:cNvSpPr>
            <a:spLocks noChangeShapeType="1"/>
          </p:cNvSpPr>
          <p:nvPr/>
        </p:nvSpPr>
        <p:spPr bwMode="auto">
          <a:xfrm>
            <a:off x="539045" y="2982913"/>
            <a:ext cx="8153400" cy="0"/>
          </a:xfrm>
          <a:prstGeom prst="line">
            <a:avLst/>
          </a:prstGeom>
          <a:noFill/>
          <a:ln w="76200">
            <a:solidFill>
              <a:schemeClr val="accent1"/>
            </a:solidFill>
            <a:round/>
            <a:headEnd/>
            <a:tailEnd/>
          </a:ln>
          <a:effectLst/>
        </p:spPr>
        <p:txBody>
          <a:bodyPr wrap="none" anchor="ctr"/>
          <a:lstStyle/>
          <a:p>
            <a:endParaRPr lang="fr-FR"/>
          </a:p>
        </p:txBody>
      </p:sp>
      <p:sp>
        <p:nvSpPr>
          <p:cNvPr id="93192" name="Rectangle 8"/>
          <p:cNvSpPr>
            <a:spLocks noChangeArrowheads="1"/>
          </p:cNvSpPr>
          <p:nvPr/>
        </p:nvSpPr>
        <p:spPr bwMode="auto">
          <a:xfrm>
            <a:off x="2373489"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3193" name="Rectangle 9"/>
          <p:cNvSpPr>
            <a:spLocks noChangeArrowheads="1"/>
          </p:cNvSpPr>
          <p:nvPr/>
        </p:nvSpPr>
        <p:spPr bwMode="auto">
          <a:xfrm>
            <a:off x="4548011"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3194" name="Rectangle 10"/>
          <p:cNvSpPr>
            <a:spLocks noChangeArrowheads="1"/>
          </p:cNvSpPr>
          <p:nvPr/>
        </p:nvSpPr>
        <p:spPr bwMode="auto">
          <a:xfrm>
            <a:off x="6110111" y="1535113"/>
            <a:ext cx="136878"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3195" name="Rectangle 11"/>
          <p:cNvSpPr>
            <a:spLocks noChangeArrowheads="1"/>
          </p:cNvSpPr>
          <p:nvPr/>
        </p:nvSpPr>
        <p:spPr bwMode="auto">
          <a:xfrm>
            <a:off x="3420533" y="2276475"/>
            <a:ext cx="340078"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3196" name="Rectangle 12"/>
          <p:cNvSpPr>
            <a:spLocks noChangeArrowheads="1"/>
          </p:cNvSpPr>
          <p:nvPr/>
        </p:nvSpPr>
        <p:spPr bwMode="auto">
          <a:xfrm>
            <a:off x="7198078" y="2297113"/>
            <a:ext cx="33866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3197" name="Rectangle 13" descr="Grands confettis"/>
          <p:cNvSpPr>
            <a:spLocks noChangeArrowheads="1"/>
          </p:cNvSpPr>
          <p:nvPr/>
        </p:nvSpPr>
        <p:spPr bwMode="auto">
          <a:xfrm>
            <a:off x="1490133" y="620713"/>
            <a:ext cx="5911145" cy="1066800"/>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sp>
        <p:nvSpPr>
          <p:cNvPr id="93198" name="Text Box 14"/>
          <p:cNvSpPr txBox="1">
            <a:spLocks noChangeArrowheads="1"/>
          </p:cNvSpPr>
          <p:nvPr/>
        </p:nvSpPr>
        <p:spPr bwMode="auto">
          <a:xfrm>
            <a:off x="2779889" y="908051"/>
            <a:ext cx="2943578" cy="830997"/>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a:t>Angoma, angiokeratoma</a:t>
            </a:r>
          </a:p>
        </p:txBody>
      </p:sp>
      <p:sp>
        <p:nvSpPr>
          <p:cNvPr id="93200" name="Text Box 16"/>
          <p:cNvSpPr txBox="1">
            <a:spLocks noChangeArrowheads="1"/>
          </p:cNvSpPr>
          <p:nvPr/>
        </p:nvSpPr>
        <p:spPr bwMode="auto">
          <a:xfrm>
            <a:off x="7772401" y="1060450"/>
            <a:ext cx="640644" cy="830997"/>
          </a:xfrm>
          <a:prstGeom prst="rect">
            <a:avLst/>
          </a:prstGeom>
          <a:solidFill>
            <a:schemeClr val="bg1"/>
          </a:solidFill>
          <a:ln w="136525">
            <a:noFill/>
            <a:miter lim="800000"/>
            <a:headEnd/>
            <a:tailEnd/>
          </a:ln>
          <a:effectLst/>
        </p:spPr>
        <p:txBody>
          <a:bodyPr>
            <a:spAutoFit/>
          </a:bodyPr>
          <a:lstStyle/>
          <a:p>
            <a:pPr>
              <a:spcBef>
                <a:spcPct val="50000"/>
              </a:spcBef>
            </a:pPr>
            <a:r>
              <a:rPr lang="en-US"/>
              <a:t>skin </a:t>
            </a:r>
          </a:p>
        </p:txBody>
      </p:sp>
      <p:sp>
        <p:nvSpPr>
          <p:cNvPr id="93202" name="Line 18"/>
          <p:cNvSpPr>
            <a:spLocks noChangeShapeType="1"/>
          </p:cNvSpPr>
          <p:nvPr/>
        </p:nvSpPr>
        <p:spPr bwMode="auto">
          <a:xfrm rot="-21600000">
            <a:off x="4875390" y="2133600"/>
            <a:ext cx="1279877" cy="0"/>
          </a:xfrm>
          <a:prstGeom prst="line">
            <a:avLst/>
          </a:prstGeom>
          <a:noFill/>
          <a:ln w="136525">
            <a:solidFill>
              <a:srgbClr val="FF3300"/>
            </a:solidFill>
            <a:round/>
            <a:headEnd/>
            <a:tailEnd type="triangle" w="med" len="med"/>
          </a:ln>
          <a:effectLst/>
        </p:spPr>
        <p:txBody>
          <a:bodyPr/>
          <a:lstStyle/>
          <a:p>
            <a:endParaRPr lang="fr-FR"/>
          </a:p>
        </p:txBody>
      </p:sp>
      <p:sp>
        <p:nvSpPr>
          <p:cNvPr id="93203" name="Line 19"/>
          <p:cNvSpPr>
            <a:spLocks noChangeShapeType="1"/>
          </p:cNvSpPr>
          <p:nvPr/>
        </p:nvSpPr>
        <p:spPr bwMode="auto">
          <a:xfrm rot="-21600000">
            <a:off x="1883834" y="21336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93204" name="Line 20"/>
          <p:cNvSpPr>
            <a:spLocks noChangeShapeType="1"/>
          </p:cNvSpPr>
          <p:nvPr/>
        </p:nvSpPr>
        <p:spPr bwMode="auto">
          <a:xfrm>
            <a:off x="795867" y="4076700"/>
            <a:ext cx="1279878" cy="0"/>
          </a:xfrm>
          <a:prstGeom prst="line">
            <a:avLst/>
          </a:prstGeom>
          <a:noFill/>
          <a:ln w="136525">
            <a:solidFill>
              <a:schemeClr val="bg1"/>
            </a:solidFill>
            <a:round/>
            <a:headEnd/>
            <a:tailEnd type="triangle" w="med" len="med"/>
          </a:ln>
          <a:effectLst/>
        </p:spPr>
        <p:txBody>
          <a:bodyPr/>
          <a:lstStyle/>
          <a:p>
            <a:endParaRPr lang="fr-FR"/>
          </a:p>
        </p:txBody>
      </p:sp>
      <p:sp>
        <p:nvSpPr>
          <p:cNvPr id="93206" name="Line 22"/>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93207" name="Line 23"/>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3208" name="Line 24"/>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3209" name="Line 25"/>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93210" name="Line 26"/>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3211" name="Line 27"/>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3212" name="Line 28"/>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93213" name="Line 29"/>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3215" name="Line 31"/>
          <p:cNvSpPr>
            <a:spLocks noChangeShapeType="1"/>
          </p:cNvSpPr>
          <p:nvPr/>
        </p:nvSpPr>
        <p:spPr bwMode="auto">
          <a:xfrm>
            <a:off x="7388578" y="4005263"/>
            <a:ext cx="1279878" cy="0"/>
          </a:xfrm>
          <a:prstGeom prst="line">
            <a:avLst/>
          </a:prstGeom>
          <a:noFill/>
          <a:ln w="136525">
            <a:solidFill>
              <a:schemeClr val="bg1"/>
            </a:solidFill>
            <a:round/>
            <a:headEnd/>
            <a:tailEnd type="triangle" w="med" len="med"/>
          </a:ln>
          <a:effectLst/>
        </p:spPr>
        <p:txBody>
          <a:bodyPr/>
          <a:lstStyle/>
          <a:p>
            <a:endParaRPr lang="fr-FR"/>
          </a:p>
        </p:txBody>
      </p:sp>
      <p:sp>
        <p:nvSpPr>
          <p:cNvPr id="93216" name="Line 32"/>
          <p:cNvSpPr>
            <a:spLocks noChangeShapeType="1"/>
          </p:cNvSpPr>
          <p:nvPr/>
        </p:nvSpPr>
        <p:spPr bwMode="auto">
          <a:xfrm>
            <a:off x="2267656" y="4005263"/>
            <a:ext cx="1279877" cy="0"/>
          </a:xfrm>
          <a:prstGeom prst="line">
            <a:avLst/>
          </a:prstGeom>
          <a:noFill/>
          <a:ln w="136525">
            <a:solidFill>
              <a:schemeClr val="bg1"/>
            </a:solidFill>
            <a:round/>
            <a:headEnd/>
            <a:tailEnd type="triangle" w="med" len="med"/>
          </a:ln>
          <a:effectLst/>
        </p:spPr>
        <p:txBody>
          <a:bodyPr/>
          <a:lstStyle/>
          <a:p>
            <a:endParaRPr lang="fr-FR"/>
          </a:p>
        </p:txBody>
      </p:sp>
      <p:sp>
        <p:nvSpPr>
          <p:cNvPr id="93218" name="Freeform 34"/>
          <p:cNvSpPr>
            <a:spLocks/>
          </p:cNvSpPr>
          <p:nvPr/>
        </p:nvSpPr>
        <p:spPr bwMode="auto">
          <a:xfrm>
            <a:off x="7388578" y="2133600"/>
            <a:ext cx="12700" cy="1957388"/>
          </a:xfrm>
          <a:custGeom>
            <a:avLst/>
            <a:gdLst/>
            <a:ahLst/>
            <a:cxnLst>
              <a:cxn ang="0">
                <a:pos x="0" y="0"/>
              </a:cxn>
              <a:cxn ang="0">
                <a:pos x="9" y="1233"/>
              </a:cxn>
            </a:cxnLst>
            <a:rect l="0" t="0" r="r" b="b"/>
            <a:pathLst>
              <a:path w="9" h="1233">
                <a:moveTo>
                  <a:pt x="0" y="0"/>
                </a:moveTo>
                <a:lnTo>
                  <a:pt x="9" y="1233"/>
                </a:lnTo>
              </a:path>
            </a:pathLst>
          </a:custGeom>
          <a:noFill/>
          <a:ln w="76200" cap="flat" cmpd="sng">
            <a:solidFill>
              <a:srgbClr val="FF3300"/>
            </a:solidFill>
            <a:prstDash val="solid"/>
            <a:round/>
            <a:headEnd type="oval" w="med" len="med"/>
            <a:tailEnd type="triangle" w="med" len="med"/>
          </a:ln>
          <a:effectLst/>
        </p:spPr>
        <p:txBody>
          <a:bodyPr/>
          <a:lstStyle/>
          <a:p>
            <a:endParaRPr lang="fr-FR"/>
          </a:p>
        </p:txBody>
      </p:sp>
      <p:sp>
        <p:nvSpPr>
          <p:cNvPr id="93219" name="Rectangle 35"/>
          <p:cNvSpPr>
            <a:spLocks noChangeArrowheads="1"/>
          </p:cNvSpPr>
          <p:nvPr/>
        </p:nvSpPr>
        <p:spPr bwMode="auto">
          <a:xfrm>
            <a:off x="1480257" y="2276475"/>
            <a:ext cx="34007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3221" name="Line 37"/>
          <p:cNvSpPr>
            <a:spLocks noChangeShapeType="1"/>
          </p:cNvSpPr>
          <p:nvPr/>
        </p:nvSpPr>
        <p:spPr bwMode="auto">
          <a:xfrm>
            <a:off x="539045" y="2139950"/>
            <a:ext cx="896056" cy="0"/>
          </a:xfrm>
          <a:prstGeom prst="line">
            <a:avLst/>
          </a:prstGeom>
          <a:noFill/>
          <a:ln w="136525">
            <a:solidFill>
              <a:schemeClr val="bg1"/>
            </a:solidFill>
            <a:round/>
            <a:headEnd/>
            <a:tailEnd type="triangle" w="med" len="med"/>
          </a:ln>
          <a:effectLst/>
        </p:spPr>
        <p:txBody>
          <a:bodyPr/>
          <a:lstStyle/>
          <a:p>
            <a:endParaRPr lang="fr-FR"/>
          </a:p>
        </p:txBody>
      </p:sp>
      <p:sp>
        <p:nvSpPr>
          <p:cNvPr id="93222" name="Freeform 38"/>
          <p:cNvSpPr>
            <a:spLocks/>
          </p:cNvSpPr>
          <p:nvPr/>
        </p:nvSpPr>
        <p:spPr bwMode="auto">
          <a:xfrm>
            <a:off x="1677812" y="2133601"/>
            <a:ext cx="5644" cy="1909763"/>
          </a:xfrm>
          <a:custGeom>
            <a:avLst/>
            <a:gdLst/>
            <a:ahLst/>
            <a:cxnLst>
              <a:cxn ang="0">
                <a:pos x="0" y="0"/>
              </a:cxn>
              <a:cxn ang="0">
                <a:pos x="4" y="1203"/>
              </a:cxn>
            </a:cxnLst>
            <a:rect l="0" t="0" r="r" b="b"/>
            <a:pathLst>
              <a:path w="4" h="1203">
                <a:moveTo>
                  <a:pt x="0" y="0"/>
                </a:moveTo>
                <a:lnTo>
                  <a:pt x="4" y="1203"/>
                </a:lnTo>
              </a:path>
            </a:pathLst>
          </a:custGeom>
          <a:noFill/>
          <a:ln w="57150" cap="flat" cmpd="sng">
            <a:solidFill>
              <a:schemeClr val="bg1"/>
            </a:solidFill>
            <a:prstDash val="solid"/>
            <a:round/>
            <a:headEnd type="oval" w="med" len="med"/>
            <a:tailEnd type="triangle" w="med" len="med"/>
          </a:ln>
          <a:effectLst/>
        </p:spPr>
        <p:txBody>
          <a:bodyPr/>
          <a:lstStyle/>
          <a:p>
            <a:endParaRPr lang="fr-FR"/>
          </a:p>
        </p:txBody>
      </p:sp>
      <p:sp>
        <p:nvSpPr>
          <p:cNvPr id="93223" name="Freeform 39"/>
          <p:cNvSpPr>
            <a:spLocks/>
          </p:cNvSpPr>
          <p:nvPr/>
        </p:nvSpPr>
        <p:spPr bwMode="auto">
          <a:xfrm>
            <a:off x="3530600" y="2276476"/>
            <a:ext cx="1412" cy="1763713"/>
          </a:xfrm>
          <a:custGeom>
            <a:avLst/>
            <a:gdLst/>
            <a:ahLst/>
            <a:cxnLst>
              <a:cxn ang="0">
                <a:pos x="0" y="1111"/>
              </a:cxn>
              <a:cxn ang="0">
                <a:pos x="1" y="0"/>
              </a:cxn>
            </a:cxnLst>
            <a:rect l="0" t="0" r="r" b="b"/>
            <a:pathLst>
              <a:path w="1" h="1111">
                <a:moveTo>
                  <a:pt x="0" y="1111"/>
                </a:moveTo>
                <a:lnTo>
                  <a:pt x="1" y="0"/>
                </a:lnTo>
              </a:path>
            </a:pathLst>
          </a:custGeom>
          <a:noFill/>
          <a:ln w="76200" cap="flat" cmpd="sng">
            <a:solidFill>
              <a:srgbClr val="FF3300"/>
            </a:solidFill>
            <a:prstDash val="solid"/>
            <a:round/>
            <a:headEnd type="oval" w="med" len="med"/>
            <a:tailEnd type="triangle" w="med" len="med"/>
          </a:ln>
          <a:effectLst/>
        </p:spPr>
        <p:txBody>
          <a:bodyPr/>
          <a:lstStyle/>
          <a:p>
            <a:endParaRPr lang="fr-FR"/>
          </a:p>
        </p:txBody>
      </p:sp>
      <p:sp>
        <p:nvSpPr>
          <p:cNvPr id="93224" name="Text Box 40"/>
          <p:cNvSpPr txBox="1">
            <a:spLocks noChangeArrowheads="1"/>
          </p:cNvSpPr>
          <p:nvPr/>
        </p:nvSpPr>
        <p:spPr bwMode="auto">
          <a:xfrm>
            <a:off x="1883834" y="2565401"/>
            <a:ext cx="1216378" cy="1200329"/>
          </a:xfrm>
          <a:prstGeom prst="rect">
            <a:avLst/>
          </a:prstGeom>
          <a:solidFill>
            <a:schemeClr val="bg1"/>
          </a:solidFill>
          <a:ln w="136525">
            <a:noFill/>
            <a:miter lim="800000"/>
            <a:headEnd/>
            <a:tailEnd/>
          </a:ln>
          <a:effectLst/>
        </p:spPr>
        <p:txBody>
          <a:bodyPr>
            <a:spAutoFit/>
          </a:bodyPr>
          <a:lstStyle/>
          <a:p>
            <a:pPr>
              <a:spcBef>
                <a:spcPct val="50000"/>
              </a:spcBef>
            </a:pPr>
            <a:r>
              <a:rPr lang="en-US"/>
              <a:t>Re-entry perf.</a:t>
            </a:r>
          </a:p>
        </p:txBody>
      </p:sp>
      <p:sp>
        <p:nvSpPr>
          <p:cNvPr id="93225" name="Text Box 41"/>
          <p:cNvSpPr txBox="1">
            <a:spLocks noChangeArrowheads="1"/>
          </p:cNvSpPr>
          <p:nvPr/>
        </p:nvSpPr>
        <p:spPr bwMode="auto">
          <a:xfrm>
            <a:off x="26812" y="5589588"/>
            <a:ext cx="9144000" cy="1200329"/>
          </a:xfrm>
          <a:prstGeom prst="rect">
            <a:avLst/>
          </a:prstGeom>
          <a:solidFill>
            <a:schemeClr val="bg1"/>
          </a:solidFill>
          <a:ln w="136525">
            <a:noFill/>
            <a:miter lim="800000"/>
            <a:headEnd/>
            <a:tailEnd/>
          </a:ln>
          <a:effectLst/>
        </p:spPr>
        <p:txBody>
          <a:bodyPr>
            <a:spAutoFit/>
          </a:bodyPr>
          <a:lstStyle/>
          <a:p>
            <a:pPr>
              <a:spcBef>
                <a:spcPct val="50000"/>
              </a:spcBef>
            </a:pPr>
            <a:r>
              <a:rPr lang="en-US"/>
              <a:t>Cutaneous angioma : incompetent superficial vein: </a:t>
            </a:r>
            <a:r>
              <a:rPr lang="en-US">
                <a:solidFill>
                  <a:srgbClr val="FF3300"/>
                </a:solidFill>
              </a:rPr>
              <a:t>Open Vicarious Shunt</a:t>
            </a:r>
            <a:r>
              <a:rPr lang="en-US"/>
              <a:t> Overloaded: Angioma flow + Deep antegrade flow + segmental Deep veins aplasia  (open circuit)</a:t>
            </a:r>
          </a:p>
        </p:txBody>
      </p:sp>
      <p:sp>
        <p:nvSpPr>
          <p:cNvPr id="93226" name="Rectangle 42" descr="Grands confettis"/>
          <p:cNvSpPr>
            <a:spLocks noChangeArrowheads="1"/>
          </p:cNvSpPr>
          <p:nvPr/>
        </p:nvSpPr>
        <p:spPr bwMode="auto">
          <a:xfrm>
            <a:off x="3804356" y="3644901"/>
            <a:ext cx="3392311" cy="874713"/>
          </a:xfrm>
          <a:prstGeom prst="rect">
            <a:avLst/>
          </a:prstGeom>
          <a:pattFill prst="lgConfetti">
            <a:fgClr>
              <a:schemeClr val="accent1"/>
            </a:fgClr>
            <a:bgClr>
              <a:schemeClr val="bg1"/>
            </a:bgClr>
          </a:pattFill>
          <a:ln w="9525">
            <a:noFill/>
            <a:miter lim="800000"/>
            <a:headEnd/>
            <a:tailEnd/>
          </a:ln>
          <a:effectLst/>
        </p:spPr>
        <p:txBody>
          <a:bodyPr wrap="none" anchor="ctr"/>
          <a:lstStyle/>
          <a:p>
            <a:endParaRPr lang="fr-FR"/>
          </a:p>
        </p:txBody>
      </p:sp>
      <p:sp>
        <p:nvSpPr>
          <p:cNvPr id="93199" name="Text Box 15"/>
          <p:cNvSpPr txBox="1">
            <a:spLocks noChangeArrowheads="1"/>
          </p:cNvSpPr>
          <p:nvPr/>
        </p:nvSpPr>
        <p:spPr bwMode="auto">
          <a:xfrm>
            <a:off x="4635501" y="3789364"/>
            <a:ext cx="1471788" cy="830997"/>
          </a:xfrm>
          <a:prstGeom prst="rect">
            <a:avLst/>
          </a:prstGeom>
          <a:solidFill>
            <a:schemeClr val="bg1"/>
          </a:solidFill>
          <a:ln w="136525">
            <a:noFill/>
            <a:miter lim="800000"/>
            <a:headEnd/>
            <a:tailEnd/>
          </a:ln>
          <a:effectLst/>
        </p:spPr>
        <p:txBody>
          <a:bodyPr>
            <a:spAutoFit/>
          </a:bodyPr>
          <a:lstStyle/>
          <a:p>
            <a:pPr>
              <a:spcBef>
                <a:spcPct val="50000"/>
              </a:spcBef>
            </a:pPr>
            <a:r>
              <a:rPr lang="en-US"/>
              <a:t>Deep vein aplasia </a:t>
            </a:r>
          </a:p>
        </p:txBody>
      </p:sp>
      <p:sp>
        <p:nvSpPr>
          <p:cNvPr id="93201" name="Text Box 17"/>
          <p:cNvSpPr txBox="1">
            <a:spLocks noChangeArrowheads="1"/>
          </p:cNvSpPr>
          <p:nvPr/>
        </p:nvSpPr>
        <p:spPr bwMode="auto">
          <a:xfrm>
            <a:off x="3867856" y="2565400"/>
            <a:ext cx="1024467" cy="1200329"/>
          </a:xfrm>
          <a:prstGeom prst="rect">
            <a:avLst/>
          </a:prstGeom>
          <a:solidFill>
            <a:schemeClr val="bg1"/>
          </a:solidFill>
          <a:ln w="136525">
            <a:noFill/>
            <a:miter lim="800000"/>
            <a:headEnd/>
            <a:tailEnd/>
          </a:ln>
          <a:effectLst/>
        </p:spPr>
        <p:txBody>
          <a:bodyPr>
            <a:spAutoFit/>
          </a:bodyPr>
          <a:lstStyle/>
          <a:p>
            <a:pPr>
              <a:spcBef>
                <a:spcPct val="50000"/>
              </a:spcBef>
            </a:pPr>
            <a:r>
              <a:rPr lang="en-US"/>
              <a:t>perf escape point</a:t>
            </a:r>
          </a:p>
        </p:txBody>
      </p:sp>
      <p:sp>
        <p:nvSpPr>
          <p:cNvPr id="93220" name="Text Box 36"/>
          <p:cNvSpPr txBox="1">
            <a:spLocks noChangeArrowheads="1"/>
          </p:cNvSpPr>
          <p:nvPr/>
        </p:nvSpPr>
        <p:spPr bwMode="auto">
          <a:xfrm>
            <a:off x="3227212" y="1844675"/>
            <a:ext cx="1857022" cy="830997"/>
          </a:xfrm>
          <a:prstGeom prst="rect">
            <a:avLst/>
          </a:prstGeom>
          <a:noFill/>
          <a:ln w="136525">
            <a:noFill/>
            <a:miter lim="800000"/>
            <a:headEnd/>
            <a:tailEnd/>
          </a:ln>
          <a:effectLst/>
        </p:spPr>
        <p:txBody>
          <a:bodyPr>
            <a:spAutoFit/>
          </a:bodyPr>
          <a:lstStyle/>
          <a:p>
            <a:pPr>
              <a:spcBef>
                <a:spcPct val="50000"/>
              </a:spcBef>
            </a:pPr>
            <a:r>
              <a:rPr lang="en-US">
                <a:solidFill>
                  <a:schemeClr val="bg1"/>
                </a:solidFill>
              </a:rPr>
              <a:t>Marginal vein</a:t>
            </a:r>
          </a:p>
        </p:txBody>
      </p:sp>
      <p:sp>
        <p:nvSpPr>
          <p:cNvPr id="93227" name="Text Box 43"/>
          <p:cNvSpPr txBox="1">
            <a:spLocks noChangeArrowheads="1"/>
          </p:cNvSpPr>
          <p:nvPr/>
        </p:nvSpPr>
        <p:spPr bwMode="auto">
          <a:xfrm>
            <a:off x="448733" y="4652964"/>
            <a:ext cx="8219723" cy="1200329"/>
          </a:xfrm>
          <a:prstGeom prst="rect">
            <a:avLst/>
          </a:prstGeom>
          <a:solidFill>
            <a:schemeClr val="bg1"/>
          </a:solidFill>
          <a:ln w="136525">
            <a:noFill/>
            <a:miter lim="800000"/>
            <a:headEnd/>
            <a:tailEnd/>
          </a:ln>
          <a:effectLst/>
        </p:spPr>
        <p:txBody>
          <a:bodyPr>
            <a:spAutoFit/>
          </a:bodyPr>
          <a:lstStyle/>
          <a:p>
            <a:pPr>
              <a:spcBef>
                <a:spcPct val="50000"/>
              </a:spcBef>
            </a:pPr>
            <a:r>
              <a:rPr lang="en-US"/>
              <a:t>Open Vicarious shunt is preserved in order to avoid the dangerous block of the deep and superficial draining flow and further varicose collaterals</a:t>
            </a:r>
          </a:p>
        </p:txBody>
      </p:sp>
      <p:sp>
        <p:nvSpPr>
          <p:cNvPr id="93228" name="Text Box 44"/>
          <p:cNvSpPr txBox="1">
            <a:spLocks noChangeArrowheads="1"/>
          </p:cNvSpPr>
          <p:nvPr/>
        </p:nvSpPr>
        <p:spPr bwMode="auto">
          <a:xfrm>
            <a:off x="0" y="0"/>
            <a:ext cx="2524478" cy="457200"/>
          </a:xfrm>
          <a:prstGeom prst="rect">
            <a:avLst/>
          </a:prstGeom>
          <a:noFill/>
          <a:ln w="136525">
            <a:noFill/>
            <a:miter lim="800000"/>
            <a:headEnd/>
            <a:tailEnd/>
          </a:ln>
          <a:effectLst/>
        </p:spPr>
        <p:txBody>
          <a:bodyPr>
            <a:spAutoFit/>
          </a:bodyPr>
          <a:lstStyle/>
          <a:p>
            <a:pPr>
              <a:spcBef>
                <a:spcPct val="50000"/>
              </a:spcBef>
            </a:pPr>
            <a:r>
              <a:rPr lang="en-US"/>
              <a:t>Pattern 3</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descr="Grands confettis"/>
          <p:cNvSpPr>
            <a:spLocks noChangeArrowheads="1"/>
          </p:cNvSpPr>
          <p:nvPr/>
        </p:nvSpPr>
        <p:spPr bwMode="auto">
          <a:xfrm>
            <a:off x="539045" y="3068638"/>
            <a:ext cx="8153400" cy="28194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03427" name="Rectangle 3" descr="Petits confettis"/>
          <p:cNvSpPr>
            <a:spLocks noChangeArrowheads="1"/>
          </p:cNvSpPr>
          <p:nvPr/>
        </p:nvSpPr>
        <p:spPr bwMode="auto">
          <a:xfrm>
            <a:off x="539045" y="1196976"/>
            <a:ext cx="8153400" cy="1717675"/>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03428" name="Rectangle 4" descr="Briques horizontales"/>
          <p:cNvSpPr>
            <a:spLocks noChangeArrowheads="1"/>
          </p:cNvSpPr>
          <p:nvPr/>
        </p:nvSpPr>
        <p:spPr bwMode="auto">
          <a:xfrm>
            <a:off x="539045" y="1001713"/>
            <a:ext cx="8153400" cy="5334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03429" name="Rectangle 5"/>
          <p:cNvSpPr>
            <a:spLocks noChangeArrowheads="1"/>
          </p:cNvSpPr>
          <p:nvPr/>
        </p:nvSpPr>
        <p:spPr bwMode="auto">
          <a:xfrm>
            <a:off x="539045" y="1916113"/>
            <a:ext cx="6997700"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03430" name="Rectangle 6"/>
          <p:cNvSpPr>
            <a:spLocks noChangeArrowheads="1"/>
          </p:cNvSpPr>
          <p:nvPr/>
        </p:nvSpPr>
        <p:spPr bwMode="auto">
          <a:xfrm>
            <a:off x="539045"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03431" name="Line 7"/>
          <p:cNvSpPr>
            <a:spLocks noChangeShapeType="1"/>
          </p:cNvSpPr>
          <p:nvPr/>
        </p:nvSpPr>
        <p:spPr bwMode="auto">
          <a:xfrm>
            <a:off x="539045" y="2982913"/>
            <a:ext cx="8153400" cy="0"/>
          </a:xfrm>
          <a:prstGeom prst="line">
            <a:avLst/>
          </a:prstGeom>
          <a:noFill/>
          <a:ln w="76200">
            <a:solidFill>
              <a:schemeClr val="accent1"/>
            </a:solidFill>
            <a:round/>
            <a:headEnd/>
            <a:tailEnd/>
          </a:ln>
          <a:effectLst/>
        </p:spPr>
        <p:txBody>
          <a:bodyPr wrap="none" anchor="ctr"/>
          <a:lstStyle/>
          <a:p>
            <a:endParaRPr lang="fr-FR"/>
          </a:p>
        </p:txBody>
      </p:sp>
      <p:sp>
        <p:nvSpPr>
          <p:cNvPr id="103432" name="Rectangle 8"/>
          <p:cNvSpPr>
            <a:spLocks noChangeArrowheads="1"/>
          </p:cNvSpPr>
          <p:nvPr/>
        </p:nvSpPr>
        <p:spPr bwMode="auto">
          <a:xfrm>
            <a:off x="2373489"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3433" name="Rectangle 9"/>
          <p:cNvSpPr>
            <a:spLocks noChangeArrowheads="1"/>
          </p:cNvSpPr>
          <p:nvPr/>
        </p:nvSpPr>
        <p:spPr bwMode="auto">
          <a:xfrm>
            <a:off x="4548011"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3434" name="Rectangle 10"/>
          <p:cNvSpPr>
            <a:spLocks noChangeArrowheads="1"/>
          </p:cNvSpPr>
          <p:nvPr/>
        </p:nvSpPr>
        <p:spPr bwMode="auto">
          <a:xfrm>
            <a:off x="6110111" y="1535113"/>
            <a:ext cx="136878"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3435" name="Rectangle 11"/>
          <p:cNvSpPr>
            <a:spLocks noChangeArrowheads="1"/>
          </p:cNvSpPr>
          <p:nvPr/>
        </p:nvSpPr>
        <p:spPr bwMode="auto">
          <a:xfrm>
            <a:off x="3420533" y="2276475"/>
            <a:ext cx="340078"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3436" name="Rectangle 12"/>
          <p:cNvSpPr>
            <a:spLocks noChangeArrowheads="1"/>
          </p:cNvSpPr>
          <p:nvPr/>
        </p:nvSpPr>
        <p:spPr bwMode="auto">
          <a:xfrm>
            <a:off x="7198078" y="2297113"/>
            <a:ext cx="33866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3437" name="Rectangle 13" descr="Grands confettis"/>
          <p:cNvSpPr>
            <a:spLocks noChangeArrowheads="1"/>
          </p:cNvSpPr>
          <p:nvPr/>
        </p:nvSpPr>
        <p:spPr bwMode="auto">
          <a:xfrm>
            <a:off x="1490133" y="620713"/>
            <a:ext cx="5911145" cy="1066800"/>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sp>
        <p:nvSpPr>
          <p:cNvPr id="103438" name="Text Box 14"/>
          <p:cNvSpPr txBox="1">
            <a:spLocks noChangeArrowheads="1"/>
          </p:cNvSpPr>
          <p:nvPr/>
        </p:nvSpPr>
        <p:spPr bwMode="auto">
          <a:xfrm>
            <a:off x="2779889" y="908051"/>
            <a:ext cx="2943578" cy="830997"/>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a:t>Angoma, angiokeratoma</a:t>
            </a:r>
          </a:p>
        </p:txBody>
      </p:sp>
      <p:sp>
        <p:nvSpPr>
          <p:cNvPr id="103439" name="Text Box 15"/>
          <p:cNvSpPr txBox="1">
            <a:spLocks noChangeArrowheads="1"/>
          </p:cNvSpPr>
          <p:nvPr/>
        </p:nvSpPr>
        <p:spPr bwMode="auto">
          <a:xfrm>
            <a:off x="7772401" y="1060450"/>
            <a:ext cx="640644" cy="830997"/>
          </a:xfrm>
          <a:prstGeom prst="rect">
            <a:avLst/>
          </a:prstGeom>
          <a:solidFill>
            <a:schemeClr val="bg1"/>
          </a:solidFill>
          <a:ln w="136525">
            <a:noFill/>
            <a:miter lim="800000"/>
            <a:headEnd/>
            <a:tailEnd/>
          </a:ln>
          <a:effectLst/>
        </p:spPr>
        <p:txBody>
          <a:bodyPr>
            <a:spAutoFit/>
          </a:bodyPr>
          <a:lstStyle/>
          <a:p>
            <a:pPr>
              <a:spcBef>
                <a:spcPct val="50000"/>
              </a:spcBef>
            </a:pPr>
            <a:r>
              <a:rPr lang="en-US"/>
              <a:t>skin </a:t>
            </a:r>
          </a:p>
        </p:txBody>
      </p:sp>
      <p:sp>
        <p:nvSpPr>
          <p:cNvPr id="103440" name="Line 16"/>
          <p:cNvSpPr>
            <a:spLocks noChangeShapeType="1"/>
          </p:cNvSpPr>
          <p:nvPr/>
        </p:nvSpPr>
        <p:spPr bwMode="auto">
          <a:xfrm rot="-21600000">
            <a:off x="4875390" y="2133600"/>
            <a:ext cx="1279877" cy="0"/>
          </a:xfrm>
          <a:prstGeom prst="line">
            <a:avLst/>
          </a:prstGeom>
          <a:noFill/>
          <a:ln w="136525">
            <a:solidFill>
              <a:srgbClr val="FF3300"/>
            </a:solidFill>
            <a:round/>
            <a:headEnd/>
            <a:tailEnd type="triangle" w="med" len="med"/>
          </a:ln>
          <a:effectLst/>
        </p:spPr>
        <p:txBody>
          <a:bodyPr/>
          <a:lstStyle/>
          <a:p>
            <a:endParaRPr lang="fr-FR"/>
          </a:p>
        </p:txBody>
      </p:sp>
      <p:sp>
        <p:nvSpPr>
          <p:cNvPr id="103441" name="Line 17"/>
          <p:cNvSpPr>
            <a:spLocks noChangeShapeType="1"/>
          </p:cNvSpPr>
          <p:nvPr/>
        </p:nvSpPr>
        <p:spPr bwMode="auto">
          <a:xfrm rot="-21600000">
            <a:off x="1883834" y="21336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103442" name="Line 18"/>
          <p:cNvSpPr>
            <a:spLocks noChangeShapeType="1"/>
          </p:cNvSpPr>
          <p:nvPr/>
        </p:nvSpPr>
        <p:spPr bwMode="auto">
          <a:xfrm>
            <a:off x="795867" y="4076700"/>
            <a:ext cx="1279878" cy="0"/>
          </a:xfrm>
          <a:prstGeom prst="line">
            <a:avLst/>
          </a:prstGeom>
          <a:noFill/>
          <a:ln w="136525">
            <a:solidFill>
              <a:schemeClr val="bg1"/>
            </a:solidFill>
            <a:round/>
            <a:headEnd/>
            <a:tailEnd type="triangle" w="med" len="med"/>
          </a:ln>
          <a:effectLst/>
        </p:spPr>
        <p:txBody>
          <a:bodyPr/>
          <a:lstStyle/>
          <a:p>
            <a:endParaRPr lang="fr-FR"/>
          </a:p>
        </p:txBody>
      </p:sp>
      <p:sp>
        <p:nvSpPr>
          <p:cNvPr id="103443" name="Line 19"/>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03444" name="Line 20"/>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3445" name="Line 21"/>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3446" name="Line 22"/>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03447" name="Line 23"/>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3448" name="Line 24"/>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3449" name="Line 25"/>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03450" name="Line 26"/>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3451" name="Line 27"/>
          <p:cNvSpPr>
            <a:spLocks noChangeShapeType="1"/>
          </p:cNvSpPr>
          <p:nvPr/>
        </p:nvSpPr>
        <p:spPr bwMode="auto">
          <a:xfrm>
            <a:off x="7388578" y="4005263"/>
            <a:ext cx="1279878" cy="0"/>
          </a:xfrm>
          <a:prstGeom prst="line">
            <a:avLst/>
          </a:prstGeom>
          <a:noFill/>
          <a:ln w="136525">
            <a:solidFill>
              <a:schemeClr val="bg1"/>
            </a:solidFill>
            <a:round/>
            <a:headEnd/>
            <a:tailEnd type="triangle" w="med" len="med"/>
          </a:ln>
          <a:effectLst/>
        </p:spPr>
        <p:txBody>
          <a:bodyPr/>
          <a:lstStyle/>
          <a:p>
            <a:endParaRPr lang="fr-FR"/>
          </a:p>
        </p:txBody>
      </p:sp>
      <p:sp>
        <p:nvSpPr>
          <p:cNvPr id="103452" name="Line 28"/>
          <p:cNvSpPr>
            <a:spLocks noChangeShapeType="1"/>
          </p:cNvSpPr>
          <p:nvPr/>
        </p:nvSpPr>
        <p:spPr bwMode="auto">
          <a:xfrm>
            <a:off x="2267656" y="4005263"/>
            <a:ext cx="1279877" cy="0"/>
          </a:xfrm>
          <a:prstGeom prst="line">
            <a:avLst/>
          </a:prstGeom>
          <a:noFill/>
          <a:ln w="136525">
            <a:solidFill>
              <a:schemeClr val="bg1"/>
            </a:solidFill>
            <a:round/>
            <a:headEnd/>
            <a:tailEnd type="triangle" w="med" len="med"/>
          </a:ln>
          <a:effectLst/>
        </p:spPr>
        <p:txBody>
          <a:bodyPr/>
          <a:lstStyle/>
          <a:p>
            <a:endParaRPr lang="fr-FR"/>
          </a:p>
        </p:txBody>
      </p:sp>
      <p:sp>
        <p:nvSpPr>
          <p:cNvPr id="103453" name="Freeform 29"/>
          <p:cNvSpPr>
            <a:spLocks/>
          </p:cNvSpPr>
          <p:nvPr/>
        </p:nvSpPr>
        <p:spPr bwMode="auto">
          <a:xfrm>
            <a:off x="7388578" y="2133600"/>
            <a:ext cx="12700" cy="1957388"/>
          </a:xfrm>
          <a:custGeom>
            <a:avLst/>
            <a:gdLst/>
            <a:ahLst/>
            <a:cxnLst>
              <a:cxn ang="0">
                <a:pos x="0" y="0"/>
              </a:cxn>
              <a:cxn ang="0">
                <a:pos x="9" y="1233"/>
              </a:cxn>
            </a:cxnLst>
            <a:rect l="0" t="0" r="r" b="b"/>
            <a:pathLst>
              <a:path w="9" h="1233">
                <a:moveTo>
                  <a:pt x="0" y="0"/>
                </a:moveTo>
                <a:lnTo>
                  <a:pt x="9" y="1233"/>
                </a:lnTo>
              </a:path>
            </a:pathLst>
          </a:custGeom>
          <a:noFill/>
          <a:ln w="76200" cap="flat" cmpd="sng">
            <a:solidFill>
              <a:srgbClr val="FF3300"/>
            </a:solidFill>
            <a:prstDash val="solid"/>
            <a:round/>
            <a:headEnd type="oval" w="med" len="med"/>
            <a:tailEnd type="triangle" w="med" len="med"/>
          </a:ln>
          <a:effectLst/>
        </p:spPr>
        <p:txBody>
          <a:bodyPr/>
          <a:lstStyle/>
          <a:p>
            <a:endParaRPr lang="fr-FR"/>
          </a:p>
        </p:txBody>
      </p:sp>
      <p:sp>
        <p:nvSpPr>
          <p:cNvPr id="103454" name="Rectangle 30"/>
          <p:cNvSpPr>
            <a:spLocks noChangeArrowheads="1"/>
          </p:cNvSpPr>
          <p:nvPr/>
        </p:nvSpPr>
        <p:spPr bwMode="auto">
          <a:xfrm>
            <a:off x="1480257" y="2276475"/>
            <a:ext cx="34007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3455" name="Line 31"/>
          <p:cNvSpPr>
            <a:spLocks noChangeShapeType="1"/>
          </p:cNvSpPr>
          <p:nvPr/>
        </p:nvSpPr>
        <p:spPr bwMode="auto">
          <a:xfrm>
            <a:off x="539045" y="2139950"/>
            <a:ext cx="896056" cy="0"/>
          </a:xfrm>
          <a:prstGeom prst="line">
            <a:avLst/>
          </a:prstGeom>
          <a:noFill/>
          <a:ln w="136525">
            <a:solidFill>
              <a:schemeClr val="bg1"/>
            </a:solidFill>
            <a:round/>
            <a:headEnd/>
            <a:tailEnd type="triangle" w="med" len="med"/>
          </a:ln>
          <a:effectLst/>
        </p:spPr>
        <p:txBody>
          <a:bodyPr/>
          <a:lstStyle/>
          <a:p>
            <a:endParaRPr lang="fr-FR"/>
          </a:p>
        </p:txBody>
      </p:sp>
      <p:sp>
        <p:nvSpPr>
          <p:cNvPr id="103456" name="Freeform 32"/>
          <p:cNvSpPr>
            <a:spLocks/>
          </p:cNvSpPr>
          <p:nvPr/>
        </p:nvSpPr>
        <p:spPr bwMode="auto">
          <a:xfrm>
            <a:off x="1677812" y="2133601"/>
            <a:ext cx="5644" cy="1909763"/>
          </a:xfrm>
          <a:custGeom>
            <a:avLst/>
            <a:gdLst/>
            <a:ahLst/>
            <a:cxnLst>
              <a:cxn ang="0">
                <a:pos x="0" y="0"/>
              </a:cxn>
              <a:cxn ang="0">
                <a:pos x="4" y="1203"/>
              </a:cxn>
            </a:cxnLst>
            <a:rect l="0" t="0" r="r" b="b"/>
            <a:pathLst>
              <a:path w="4" h="1203">
                <a:moveTo>
                  <a:pt x="0" y="0"/>
                </a:moveTo>
                <a:lnTo>
                  <a:pt x="4" y="1203"/>
                </a:lnTo>
              </a:path>
            </a:pathLst>
          </a:custGeom>
          <a:noFill/>
          <a:ln w="57150" cap="flat" cmpd="sng">
            <a:solidFill>
              <a:schemeClr val="bg1"/>
            </a:solidFill>
            <a:prstDash val="solid"/>
            <a:round/>
            <a:headEnd type="oval" w="med" len="med"/>
            <a:tailEnd type="triangle" w="med" len="med"/>
          </a:ln>
          <a:effectLst/>
        </p:spPr>
        <p:txBody>
          <a:bodyPr/>
          <a:lstStyle/>
          <a:p>
            <a:endParaRPr lang="fr-FR"/>
          </a:p>
        </p:txBody>
      </p:sp>
      <p:sp>
        <p:nvSpPr>
          <p:cNvPr id="103457" name="Freeform 33"/>
          <p:cNvSpPr>
            <a:spLocks/>
          </p:cNvSpPr>
          <p:nvPr/>
        </p:nvSpPr>
        <p:spPr bwMode="auto">
          <a:xfrm>
            <a:off x="3530600" y="2276476"/>
            <a:ext cx="1412" cy="1763713"/>
          </a:xfrm>
          <a:custGeom>
            <a:avLst/>
            <a:gdLst/>
            <a:ahLst/>
            <a:cxnLst>
              <a:cxn ang="0">
                <a:pos x="0" y="1111"/>
              </a:cxn>
              <a:cxn ang="0">
                <a:pos x="1" y="0"/>
              </a:cxn>
            </a:cxnLst>
            <a:rect l="0" t="0" r="r" b="b"/>
            <a:pathLst>
              <a:path w="1" h="1111">
                <a:moveTo>
                  <a:pt x="0" y="1111"/>
                </a:moveTo>
                <a:lnTo>
                  <a:pt x="1" y="0"/>
                </a:lnTo>
              </a:path>
            </a:pathLst>
          </a:custGeom>
          <a:noFill/>
          <a:ln w="76200" cap="flat" cmpd="sng">
            <a:solidFill>
              <a:srgbClr val="FF3300"/>
            </a:solidFill>
            <a:prstDash val="solid"/>
            <a:round/>
            <a:headEnd type="oval" w="med" len="med"/>
            <a:tailEnd type="triangle" w="med" len="med"/>
          </a:ln>
          <a:effectLst/>
        </p:spPr>
        <p:txBody>
          <a:bodyPr/>
          <a:lstStyle/>
          <a:p>
            <a:endParaRPr lang="fr-FR"/>
          </a:p>
        </p:txBody>
      </p:sp>
      <p:sp>
        <p:nvSpPr>
          <p:cNvPr id="103458" name="Text Box 34"/>
          <p:cNvSpPr txBox="1">
            <a:spLocks noChangeArrowheads="1"/>
          </p:cNvSpPr>
          <p:nvPr/>
        </p:nvSpPr>
        <p:spPr bwMode="auto">
          <a:xfrm>
            <a:off x="1883834" y="2565401"/>
            <a:ext cx="1216378" cy="1200329"/>
          </a:xfrm>
          <a:prstGeom prst="rect">
            <a:avLst/>
          </a:prstGeom>
          <a:solidFill>
            <a:schemeClr val="bg1"/>
          </a:solidFill>
          <a:ln w="136525">
            <a:noFill/>
            <a:miter lim="800000"/>
            <a:headEnd/>
            <a:tailEnd/>
          </a:ln>
          <a:effectLst/>
        </p:spPr>
        <p:txBody>
          <a:bodyPr>
            <a:spAutoFit/>
          </a:bodyPr>
          <a:lstStyle/>
          <a:p>
            <a:pPr>
              <a:spcBef>
                <a:spcPct val="50000"/>
              </a:spcBef>
            </a:pPr>
            <a:r>
              <a:rPr lang="en-US"/>
              <a:t>Re-entry perf.</a:t>
            </a:r>
          </a:p>
        </p:txBody>
      </p:sp>
      <p:sp>
        <p:nvSpPr>
          <p:cNvPr id="103459" name="Text Box 35"/>
          <p:cNvSpPr txBox="1">
            <a:spLocks noChangeArrowheads="1"/>
          </p:cNvSpPr>
          <p:nvPr/>
        </p:nvSpPr>
        <p:spPr bwMode="auto">
          <a:xfrm>
            <a:off x="26812" y="5589588"/>
            <a:ext cx="9144000" cy="1200329"/>
          </a:xfrm>
          <a:prstGeom prst="rect">
            <a:avLst/>
          </a:prstGeom>
          <a:solidFill>
            <a:schemeClr val="bg1"/>
          </a:solidFill>
          <a:ln w="136525">
            <a:noFill/>
            <a:miter lim="800000"/>
            <a:headEnd/>
            <a:tailEnd/>
          </a:ln>
          <a:effectLst/>
        </p:spPr>
        <p:txBody>
          <a:bodyPr>
            <a:spAutoFit/>
          </a:bodyPr>
          <a:lstStyle/>
          <a:p>
            <a:pPr>
              <a:spcBef>
                <a:spcPct val="50000"/>
              </a:spcBef>
            </a:pPr>
            <a:r>
              <a:rPr lang="en-US"/>
              <a:t>Cutaneous angioma : incompetent superficial vein: </a:t>
            </a:r>
            <a:r>
              <a:rPr lang="en-US">
                <a:solidFill>
                  <a:srgbClr val="FF3300"/>
                </a:solidFill>
              </a:rPr>
              <a:t>Open Vicarious Shunt</a:t>
            </a:r>
            <a:r>
              <a:rPr lang="en-US"/>
              <a:t> Overloaded: Angioma flow + Deep antegrade flow + segmental Deep veins aplasia  (open circuit)</a:t>
            </a:r>
          </a:p>
        </p:txBody>
      </p:sp>
      <p:sp>
        <p:nvSpPr>
          <p:cNvPr id="103460" name="Rectangle 36" descr="Grands confettis"/>
          <p:cNvSpPr>
            <a:spLocks noChangeArrowheads="1"/>
          </p:cNvSpPr>
          <p:nvPr/>
        </p:nvSpPr>
        <p:spPr bwMode="auto">
          <a:xfrm>
            <a:off x="3804356" y="3644901"/>
            <a:ext cx="3392311" cy="874713"/>
          </a:xfrm>
          <a:prstGeom prst="rect">
            <a:avLst/>
          </a:prstGeom>
          <a:pattFill prst="lgConfetti">
            <a:fgClr>
              <a:schemeClr val="accent1"/>
            </a:fgClr>
            <a:bgClr>
              <a:schemeClr val="bg1"/>
            </a:bgClr>
          </a:pattFill>
          <a:ln w="9525">
            <a:noFill/>
            <a:miter lim="800000"/>
            <a:headEnd/>
            <a:tailEnd/>
          </a:ln>
          <a:effectLst/>
        </p:spPr>
        <p:txBody>
          <a:bodyPr wrap="none" anchor="ctr"/>
          <a:lstStyle/>
          <a:p>
            <a:endParaRPr lang="fr-FR"/>
          </a:p>
        </p:txBody>
      </p:sp>
      <p:sp>
        <p:nvSpPr>
          <p:cNvPr id="103461" name="Text Box 37"/>
          <p:cNvSpPr txBox="1">
            <a:spLocks noChangeArrowheads="1"/>
          </p:cNvSpPr>
          <p:nvPr/>
        </p:nvSpPr>
        <p:spPr bwMode="auto">
          <a:xfrm>
            <a:off x="4635501" y="3789364"/>
            <a:ext cx="1471788" cy="830997"/>
          </a:xfrm>
          <a:prstGeom prst="rect">
            <a:avLst/>
          </a:prstGeom>
          <a:solidFill>
            <a:schemeClr val="bg1"/>
          </a:solidFill>
          <a:ln w="136525">
            <a:noFill/>
            <a:miter lim="800000"/>
            <a:headEnd/>
            <a:tailEnd/>
          </a:ln>
          <a:effectLst/>
        </p:spPr>
        <p:txBody>
          <a:bodyPr>
            <a:spAutoFit/>
          </a:bodyPr>
          <a:lstStyle/>
          <a:p>
            <a:pPr>
              <a:spcBef>
                <a:spcPct val="50000"/>
              </a:spcBef>
            </a:pPr>
            <a:r>
              <a:rPr lang="en-US"/>
              <a:t>Deep vein aplasia </a:t>
            </a:r>
          </a:p>
        </p:txBody>
      </p:sp>
      <p:sp>
        <p:nvSpPr>
          <p:cNvPr id="103462" name="Text Box 38"/>
          <p:cNvSpPr txBox="1">
            <a:spLocks noChangeArrowheads="1"/>
          </p:cNvSpPr>
          <p:nvPr/>
        </p:nvSpPr>
        <p:spPr bwMode="auto">
          <a:xfrm>
            <a:off x="3867856" y="2565400"/>
            <a:ext cx="1024467" cy="1200329"/>
          </a:xfrm>
          <a:prstGeom prst="rect">
            <a:avLst/>
          </a:prstGeom>
          <a:solidFill>
            <a:schemeClr val="bg1"/>
          </a:solidFill>
          <a:ln w="136525">
            <a:noFill/>
            <a:miter lim="800000"/>
            <a:headEnd/>
            <a:tailEnd/>
          </a:ln>
          <a:effectLst/>
        </p:spPr>
        <p:txBody>
          <a:bodyPr>
            <a:spAutoFit/>
          </a:bodyPr>
          <a:lstStyle/>
          <a:p>
            <a:pPr>
              <a:spcBef>
                <a:spcPct val="50000"/>
              </a:spcBef>
            </a:pPr>
            <a:r>
              <a:rPr lang="en-US"/>
              <a:t>perf escape point</a:t>
            </a:r>
          </a:p>
        </p:txBody>
      </p:sp>
      <p:sp>
        <p:nvSpPr>
          <p:cNvPr id="103463" name="Text Box 39"/>
          <p:cNvSpPr txBox="1">
            <a:spLocks noChangeArrowheads="1"/>
          </p:cNvSpPr>
          <p:nvPr/>
        </p:nvSpPr>
        <p:spPr bwMode="auto">
          <a:xfrm>
            <a:off x="3227212" y="1844675"/>
            <a:ext cx="1857022" cy="830997"/>
          </a:xfrm>
          <a:prstGeom prst="rect">
            <a:avLst/>
          </a:prstGeom>
          <a:noFill/>
          <a:ln w="136525">
            <a:noFill/>
            <a:miter lim="800000"/>
            <a:headEnd/>
            <a:tailEnd/>
          </a:ln>
          <a:effectLst/>
        </p:spPr>
        <p:txBody>
          <a:bodyPr>
            <a:spAutoFit/>
          </a:bodyPr>
          <a:lstStyle/>
          <a:p>
            <a:pPr>
              <a:spcBef>
                <a:spcPct val="50000"/>
              </a:spcBef>
            </a:pPr>
            <a:r>
              <a:rPr lang="en-US">
                <a:solidFill>
                  <a:schemeClr val="bg1"/>
                </a:solidFill>
              </a:rPr>
              <a:t>Marginal vein</a:t>
            </a:r>
          </a:p>
        </p:txBody>
      </p:sp>
      <p:sp>
        <p:nvSpPr>
          <p:cNvPr id="103464" name="Text Box 40"/>
          <p:cNvSpPr txBox="1">
            <a:spLocks noChangeArrowheads="1"/>
          </p:cNvSpPr>
          <p:nvPr/>
        </p:nvSpPr>
        <p:spPr bwMode="auto">
          <a:xfrm>
            <a:off x="448733" y="4652964"/>
            <a:ext cx="8219723" cy="1200329"/>
          </a:xfrm>
          <a:prstGeom prst="rect">
            <a:avLst/>
          </a:prstGeom>
          <a:solidFill>
            <a:schemeClr val="bg1"/>
          </a:solidFill>
          <a:ln w="136525">
            <a:noFill/>
            <a:miter lim="800000"/>
            <a:headEnd/>
            <a:tailEnd/>
          </a:ln>
          <a:effectLst/>
        </p:spPr>
        <p:txBody>
          <a:bodyPr>
            <a:spAutoFit/>
          </a:bodyPr>
          <a:lstStyle/>
          <a:p>
            <a:pPr>
              <a:spcBef>
                <a:spcPct val="50000"/>
              </a:spcBef>
            </a:pPr>
            <a:r>
              <a:rPr lang="en-US"/>
              <a:t>Open Vicarious shunt is preserved in order to avoid the dangerous block of the deep and superficial draining flow and further varicose collaterals</a:t>
            </a:r>
          </a:p>
        </p:txBody>
      </p:sp>
      <p:sp>
        <p:nvSpPr>
          <p:cNvPr id="103465" name="Text Box 41"/>
          <p:cNvSpPr txBox="1">
            <a:spLocks noChangeArrowheads="1"/>
          </p:cNvSpPr>
          <p:nvPr/>
        </p:nvSpPr>
        <p:spPr bwMode="auto">
          <a:xfrm>
            <a:off x="0" y="0"/>
            <a:ext cx="3227212" cy="457200"/>
          </a:xfrm>
          <a:prstGeom prst="rect">
            <a:avLst/>
          </a:prstGeom>
          <a:noFill/>
          <a:ln w="136525">
            <a:noFill/>
            <a:miter lim="800000"/>
            <a:headEnd/>
            <a:tailEnd/>
          </a:ln>
          <a:effectLst/>
        </p:spPr>
        <p:txBody>
          <a:bodyPr>
            <a:spAutoFit/>
          </a:bodyPr>
          <a:lstStyle/>
          <a:p>
            <a:pPr>
              <a:spcBef>
                <a:spcPct val="50000"/>
              </a:spcBef>
            </a:pPr>
            <a:r>
              <a:rPr lang="en-US"/>
              <a:t>Pattern 3 treatment =0</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descr="Grands confettis"/>
          <p:cNvSpPr>
            <a:spLocks noChangeArrowheads="1"/>
          </p:cNvSpPr>
          <p:nvPr/>
        </p:nvSpPr>
        <p:spPr bwMode="auto">
          <a:xfrm>
            <a:off x="539045" y="3068638"/>
            <a:ext cx="8153400" cy="28194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09571" name="Rectangle 3" descr="Petits confettis"/>
          <p:cNvSpPr>
            <a:spLocks noChangeArrowheads="1"/>
          </p:cNvSpPr>
          <p:nvPr/>
        </p:nvSpPr>
        <p:spPr bwMode="auto">
          <a:xfrm>
            <a:off x="539045" y="1196976"/>
            <a:ext cx="8153400" cy="1717675"/>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09572" name="Rectangle 4" descr="Briques horizontales"/>
          <p:cNvSpPr>
            <a:spLocks noChangeArrowheads="1"/>
          </p:cNvSpPr>
          <p:nvPr/>
        </p:nvSpPr>
        <p:spPr bwMode="auto">
          <a:xfrm>
            <a:off x="539045" y="1001713"/>
            <a:ext cx="8153400" cy="5334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09573" name="Rectangle 5"/>
          <p:cNvSpPr>
            <a:spLocks noChangeArrowheads="1"/>
          </p:cNvSpPr>
          <p:nvPr/>
        </p:nvSpPr>
        <p:spPr bwMode="auto">
          <a:xfrm>
            <a:off x="539045" y="1916113"/>
            <a:ext cx="6997700"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09574" name="Rectangle 6"/>
          <p:cNvSpPr>
            <a:spLocks noChangeArrowheads="1"/>
          </p:cNvSpPr>
          <p:nvPr/>
        </p:nvSpPr>
        <p:spPr bwMode="auto">
          <a:xfrm>
            <a:off x="539045"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09575" name="Line 7"/>
          <p:cNvSpPr>
            <a:spLocks noChangeShapeType="1"/>
          </p:cNvSpPr>
          <p:nvPr/>
        </p:nvSpPr>
        <p:spPr bwMode="auto">
          <a:xfrm>
            <a:off x="539045" y="2982913"/>
            <a:ext cx="8153400" cy="0"/>
          </a:xfrm>
          <a:prstGeom prst="line">
            <a:avLst/>
          </a:prstGeom>
          <a:noFill/>
          <a:ln w="76200">
            <a:solidFill>
              <a:schemeClr val="accent1"/>
            </a:solidFill>
            <a:round/>
            <a:headEnd/>
            <a:tailEnd/>
          </a:ln>
          <a:effectLst/>
        </p:spPr>
        <p:txBody>
          <a:bodyPr wrap="none" anchor="ctr"/>
          <a:lstStyle/>
          <a:p>
            <a:endParaRPr lang="fr-FR"/>
          </a:p>
        </p:txBody>
      </p:sp>
      <p:sp>
        <p:nvSpPr>
          <p:cNvPr id="109576" name="Rectangle 8"/>
          <p:cNvSpPr>
            <a:spLocks noChangeArrowheads="1"/>
          </p:cNvSpPr>
          <p:nvPr/>
        </p:nvSpPr>
        <p:spPr bwMode="auto">
          <a:xfrm>
            <a:off x="2373489"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9577" name="Rectangle 9"/>
          <p:cNvSpPr>
            <a:spLocks noChangeArrowheads="1"/>
          </p:cNvSpPr>
          <p:nvPr/>
        </p:nvSpPr>
        <p:spPr bwMode="auto">
          <a:xfrm>
            <a:off x="4548011"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9578" name="Rectangle 10"/>
          <p:cNvSpPr>
            <a:spLocks noChangeArrowheads="1"/>
          </p:cNvSpPr>
          <p:nvPr/>
        </p:nvSpPr>
        <p:spPr bwMode="auto">
          <a:xfrm>
            <a:off x="6110111" y="1535113"/>
            <a:ext cx="136878"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9579" name="Rectangle 11"/>
          <p:cNvSpPr>
            <a:spLocks noChangeArrowheads="1"/>
          </p:cNvSpPr>
          <p:nvPr/>
        </p:nvSpPr>
        <p:spPr bwMode="auto">
          <a:xfrm>
            <a:off x="3420533" y="2276475"/>
            <a:ext cx="340078"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9580" name="Rectangle 12"/>
          <p:cNvSpPr>
            <a:spLocks noChangeArrowheads="1"/>
          </p:cNvSpPr>
          <p:nvPr/>
        </p:nvSpPr>
        <p:spPr bwMode="auto">
          <a:xfrm>
            <a:off x="7198078" y="2297113"/>
            <a:ext cx="33866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9581" name="Rectangle 13" descr="Grands confettis"/>
          <p:cNvSpPr>
            <a:spLocks noChangeArrowheads="1"/>
          </p:cNvSpPr>
          <p:nvPr/>
        </p:nvSpPr>
        <p:spPr bwMode="auto">
          <a:xfrm>
            <a:off x="1490133" y="620713"/>
            <a:ext cx="5911145" cy="1066800"/>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sp>
        <p:nvSpPr>
          <p:cNvPr id="109582" name="Text Box 14"/>
          <p:cNvSpPr txBox="1">
            <a:spLocks noChangeArrowheads="1"/>
          </p:cNvSpPr>
          <p:nvPr/>
        </p:nvSpPr>
        <p:spPr bwMode="auto">
          <a:xfrm>
            <a:off x="2779889" y="908051"/>
            <a:ext cx="2943578" cy="830997"/>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a:t>Angoma, angiokeratoma</a:t>
            </a:r>
          </a:p>
        </p:txBody>
      </p:sp>
      <p:sp>
        <p:nvSpPr>
          <p:cNvPr id="109583" name="Text Box 15"/>
          <p:cNvSpPr txBox="1">
            <a:spLocks noChangeArrowheads="1"/>
          </p:cNvSpPr>
          <p:nvPr/>
        </p:nvSpPr>
        <p:spPr bwMode="auto">
          <a:xfrm>
            <a:off x="7772401" y="1060450"/>
            <a:ext cx="640644" cy="830997"/>
          </a:xfrm>
          <a:prstGeom prst="rect">
            <a:avLst/>
          </a:prstGeom>
          <a:solidFill>
            <a:schemeClr val="bg1"/>
          </a:solidFill>
          <a:ln w="136525">
            <a:noFill/>
            <a:miter lim="800000"/>
            <a:headEnd/>
            <a:tailEnd/>
          </a:ln>
          <a:effectLst/>
        </p:spPr>
        <p:txBody>
          <a:bodyPr>
            <a:spAutoFit/>
          </a:bodyPr>
          <a:lstStyle/>
          <a:p>
            <a:pPr>
              <a:spcBef>
                <a:spcPct val="50000"/>
              </a:spcBef>
            </a:pPr>
            <a:r>
              <a:rPr lang="en-US"/>
              <a:t>skin </a:t>
            </a:r>
          </a:p>
        </p:txBody>
      </p:sp>
      <p:sp>
        <p:nvSpPr>
          <p:cNvPr id="109584" name="Line 16"/>
          <p:cNvSpPr>
            <a:spLocks noChangeShapeType="1"/>
          </p:cNvSpPr>
          <p:nvPr/>
        </p:nvSpPr>
        <p:spPr bwMode="auto">
          <a:xfrm rot="-21600000">
            <a:off x="4875390" y="2133600"/>
            <a:ext cx="1279877" cy="0"/>
          </a:xfrm>
          <a:prstGeom prst="line">
            <a:avLst/>
          </a:prstGeom>
          <a:noFill/>
          <a:ln w="136525">
            <a:solidFill>
              <a:srgbClr val="FF3300"/>
            </a:solidFill>
            <a:round/>
            <a:headEnd/>
            <a:tailEnd type="triangle" w="med" len="med"/>
          </a:ln>
          <a:effectLst/>
        </p:spPr>
        <p:txBody>
          <a:bodyPr/>
          <a:lstStyle/>
          <a:p>
            <a:endParaRPr lang="fr-FR"/>
          </a:p>
        </p:txBody>
      </p:sp>
      <p:sp>
        <p:nvSpPr>
          <p:cNvPr id="109585" name="Line 17"/>
          <p:cNvSpPr>
            <a:spLocks noChangeShapeType="1"/>
          </p:cNvSpPr>
          <p:nvPr/>
        </p:nvSpPr>
        <p:spPr bwMode="auto">
          <a:xfrm rot="-32400000">
            <a:off x="1883834" y="2133600"/>
            <a:ext cx="1279877" cy="0"/>
          </a:xfrm>
          <a:prstGeom prst="line">
            <a:avLst/>
          </a:prstGeom>
          <a:noFill/>
          <a:ln w="76200">
            <a:solidFill>
              <a:srgbClr val="FF3300"/>
            </a:solidFill>
            <a:round/>
            <a:headEnd/>
            <a:tailEnd type="triangle" w="med" len="med"/>
          </a:ln>
          <a:effectLst/>
        </p:spPr>
        <p:txBody>
          <a:bodyPr/>
          <a:lstStyle/>
          <a:p>
            <a:endParaRPr lang="fr-FR"/>
          </a:p>
        </p:txBody>
      </p:sp>
      <p:sp>
        <p:nvSpPr>
          <p:cNvPr id="109586" name="Line 18"/>
          <p:cNvSpPr>
            <a:spLocks noChangeShapeType="1"/>
          </p:cNvSpPr>
          <p:nvPr/>
        </p:nvSpPr>
        <p:spPr bwMode="auto">
          <a:xfrm>
            <a:off x="795867" y="4076700"/>
            <a:ext cx="1279878" cy="0"/>
          </a:xfrm>
          <a:prstGeom prst="line">
            <a:avLst/>
          </a:prstGeom>
          <a:noFill/>
          <a:ln w="136525">
            <a:solidFill>
              <a:schemeClr val="bg1"/>
            </a:solidFill>
            <a:round/>
            <a:headEnd/>
            <a:tailEnd type="triangle" w="med" len="med"/>
          </a:ln>
          <a:effectLst/>
        </p:spPr>
        <p:txBody>
          <a:bodyPr/>
          <a:lstStyle/>
          <a:p>
            <a:endParaRPr lang="fr-FR"/>
          </a:p>
        </p:txBody>
      </p:sp>
      <p:sp>
        <p:nvSpPr>
          <p:cNvPr id="109587" name="Line 19"/>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09588" name="Line 20"/>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9589" name="Line 21"/>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9590" name="Line 22"/>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09591" name="Line 23"/>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9592" name="Line 24"/>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9593" name="Line 25"/>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09594" name="Line 26"/>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9595" name="Line 27"/>
          <p:cNvSpPr>
            <a:spLocks noChangeShapeType="1"/>
          </p:cNvSpPr>
          <p:nvPr/>
        </p:nvSpPr>
        <p:spPr bwMode="auto">
          <a:xfrm>
            <a:off x="7388578" y="4005263"/>
            <a:ext cx="1279878" cy="0"/>
          </a:xfrm>
          <a:prstGeom prst="line">
            <a:avLst/>
          </a:prstGeom>
          <a:noFill/>
          <a:ln w="136525">
            <a:solidFill>
              <a:schemeClr val="bg1"/>
            </a:solidFill>
            <a:round/>
            <a:headEnd/>
            <a:tailEnd type="triangle" w="med" len="med"/>
          </a:ln>
          <a:effectLst/>
        </p:spPr>
        <p:txBody>
          <a:bodyPr/>
          <a:lstStyle/>
          <a:p>
            <a:endParaRPr lang="fr-FR"/>
          </a:p>
        </p:txBody>
      </p:sp>
      <p:sp>
        <p:nvSpPr>
          <p:cNvPr id="109596" name="Line 28"/>
          <p:cNvSpPr>
            <a:spLocks noChangeShapeType="1"/>
          </p:cNvSpPr>
          <p:nvPr/>
        </p:nvSpPr>
        <p:spPr bwMode="auto">
          <a:xfrm>
            <a:off x="2267656" y="40767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109597" name="Freeform 29"/>
          <p:cNvSpPr>
            <a:spLocks/>
          </p:cNvSpPr>
          <p:nvPr/>
        </p:nvSpPr>
        <p:spPr bwMode="auto">
          <a:xfrm>
            <a:off x="7388578" y="2133600"/>
            <a:ext cx="12700" cy="1957388"/>
          </a:xfrm>
          <a:custGeom>
            <a:avLst/>
            <a:gdLst/>
            <a:ahLst/>
            <a:cxnLst>
              <a:cxn ang="0">
                <a:pos x="0" y="0"/>
              </a:cxn>
              <a:cxn ang="0">
                <a:pos x="9" y="1233"/>
              </a:cxn>
            </a:cxnLst>
            <a:rect l="0" t="0" r="r" b="b"/>
            <a:pathLst>
              <a:path w="9" h="1233">
                <a:moveTo>
                  <a:pt x="0" y="0"/>
                </a:moveTo>
                <a:lnTo>
                  <a:pt x="9" y="1233"/>
                </a:lnTo>
              </a:path>
            </a:pathLst>
          </a:custGeom>
          <a:noFill/>
          <a:ln w="76200" cap="flat" cmpd="sng">
            <a:solidFill>
              <a:srgbClr val="FF3300"/>
            </a:solidFill>
            <a:prstDash val="solid"/>
            <a:round/>
            <a:headEnd type="oval" w="med" len="med"/>
            <a:tailEnd type="triangle" w="med" len="med"/>
          </a:ln>
          <a:effectLst/>
        </p:spPr>
        <p:txBody>
          <a:bodyPr/>
          <a:lstStyle/>
          <a:p>
            <a:endParaRPr lang="fr-FR"/>
          </a:p>
        </p:txBody>
      </p:sp>
      <p:sp>
        <p:nvSpPr>
          <p:cNvPr id="109598" name="Rectangle 30"/>
          <p:cNvSpPr>
            <a:spLocks noChangeArrowheads="1"/>
          </p:cNvSpPr>
          <p:nvPr/>
        </p:nvSpPr>
        <p:spPr bwMode="auto">
          <a:xfrm>
            <a:off x="1480257" y="2276475"/>
            <a:ext cx="34007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9599" name="Line 31"/>
          <p:cNvSpPr>
            <a:spLocks noChangeShapeType="1"/>
          </p:cNvSpPr>
          <p:nvPr/>
        </p:nvSpPr>
        <p:spPr bwMode="auto">
          <a:xfrm>
            <a:off x="539045" y="2139950"/>
            <a:ext cx="896056" cy="0"/>
          </a:xfrm>
          <a:prstGeom prst="line">
            <a:avLst/>
          </a:prstGeom>
          <a:noFill/>
          <a:ln w="136525">
            <a:solidFill>
              <a:schemeClr val="bg1"/>
            </a:solidFill>
            <a:round/>
            <a:headEnd/>
            <a:tailEnd type="triangle" w="med" len="med"/>
          </a:ln>
          <a:effectLst/>
        </p:spPr>
        <p:txBody>
          <a:bodyPr/>
          <a:lstStyle/>
          <a:p>
            <a:endParaRPr lang="fr-FR"/>
          </a:p>
        </p:txBody>
      </p:sp>
      <p:sp>
        <p:nvSpPr>
          <p:cNvPr id="109600" name="Freeform 32"/>
          <p:cNvSpPr>
            <a:spLocks/>
          </p:cNvSpPr>
          <p:nvPr/>
        </p:nvSpPr>
        <p:spPr bwMode="auto">
          <a:xfrm>
            <a:off x="1627012" y="2133601"/>
            <a:ext cx="5644" cy="1909763"/>
          </a:xfrm>
          <a:custGeom>
            <a:avLst/>
            <a:gdLst/>
            <a:ahLst/>
            <a:cxnLst>
              <a:cxn ang="0">
                <a:pos x="0" y="0"/>
              </a:cxn>
              <a:cxn ang="0">
                <a:pos x="4" y="1203"/>
              </a:cxn>
            </a:cxnLst>
            <a:rect l="0" t="0" r="r" b="b"/>
            <a:pathLst>
              <a:path w="4" h="1203">
                <a:moveTo>
                  <a:pt x="0" y="0"/>
                </a:moveTo>
                <a:lnTo>
                  <a:pt x="4" y="1203"/>
                </a:lnTo>
              </a:path>
            </a:pathLst>
          </a:custGeom>
          <a:noFill/>
          <a:ln w="76200" cap="flat" cmpd="sng">
            <a:solidFill>
              <a:srgbClr val="FF3300"/>
            </a:solidFill>
            <a:prstDash val="solid"/>
            <a:round/>
            <a:headEnd type="oval" w="med" len="med"/>
            <a:tailEnd type="triangle" w="med" len="med"/>
          </a:ln>
          <a:effectLst/>
        </p:spPr>
        <p:txBody>
          <a:bodyPr/>
          <a:lstStyle/>
          <a:p>
            <a:endParaRPr lang="fr-FR"/>
          </a:p>
        </p:txBody>
      </p:sp>
      <p:sp>
        <p:nvSpPr>
          <p:cNvPr id="109601" name="Freeform 33"/>
          <p:cNvSpPr>
            <a:spLocks/>
          </p:cNvSpPr>
          <p:nvPr/>
        </p:nvSpPr>
        <p:spPr bwMode="auto">
          <a:xfrm>
            <a:off x="3530600" y="2276476"/>
            <a:ext cx="1412" cy="1763713"/>
          </a:xfrm>
          <a:custGeom>
            <a:avLst/>
            <a:gdLst/>
            <a:ahLst/>
            <a:cxnLst>
              <a:cxn ang="0">
                <a:pos x="0" y="1111"/>
              </a:cxn>
              <a:cxn ang="0">
                <a:pos x="1" y="0"/>
              </a:cxn>
            </a:cxnLst>
            <a:rect l="0" t="0" r="r" b="b"/>
            <a:pathLst>
              <a:path w="1" h="1111">
                <a:moveTo>
                  <a:pt x="0" y="1111"/>
                </a:moveTo>
                <a:lnTo>
                  <a:pt x="1" y="0"/>
                </a:lnTo>
              </a:path>
            </a:pathLst>
          </a:custGeom>
          <a:noFill/>
          <a:ln w="76200" cap="flat" cmpd="sng">
            <a:solidFill>
              <a:srgbClr val="FF3300"/>
            </a:solidFill>
            <a:prstDash val="solid"/>
            <a:round/>
            <a:headEnd type="oval" w="med" len="med"/>
            <a:tailEnd type="triangle" w="med" len="med"/>
          </a:ln>
          <a:effectLst/>
        </p:spPr>
        <p:txBody>
          <a:bodyPr/>
          <a:lstStyle/>
          <a:p>
            <a:endParaRPr lang="fr-FR"/>
          </a:p>
        </p:txBody>
      </p:sp>
      <p:sp>
        <p:nvSpPr>
          <p:cNvPr id="109602" name="Text Box 34"/>
          <p:cNvSpPr txBox="1">
            <a:spLocks noChangeArrowheads="1"/>
          </p:cNvSpPr>
          <p:nvPr/>
        </p:nvSpPr>
        <p:spPr bwMode="auto">
          <a:xfrm>
            <a:off x="1883834" y="2565400"/>
            <a:ext cx="1216378" cy="1569660"/>
          </a:xfrm>
          <a:prstGeom prst="rect">
            <a:avLst/>
          </a:prstGeom>
          <a:solidFill>
            <a:schemeClr val="bg1"/>
          </a:solidFill>
          <a:ln w="136525">
            <a:noFill/>
            <a:miter lim="800000"/>
            <a:headEnd/>
            <a:tailEnd/>
          </a:ln>
          <a:effectLst/>
        </p:spPr>
        <p:txBody>
          <a:bodyPr>
            <a:spAutoFit/>
          </a:bodyPr>
          <a:lstStyle/>
          <a:p>
            <a:pPr>
              <a:spcBef>
                <a:spcPct val="50000"/>
              </a:spcBef>
            </a:pPr>
            <a:r>
              <a:rPr lang="en-US"/>
              <a:t>Closed Shunt Re-entry</a:t>
            </a:r>
          </a:p>
        </p:txBody>
      </p:sp>
      <p:sp>
        <p:nvSpPr>
          <p:cNvPr id="109603" name="Text Box 35"/>
          <p:cNvSpPr txBox="1">
            <a:spLocks noChangeArrowheads="1"/>
          </p:cNvSpPr>
          <p:nvPr/>
        </p:nvSpPr>
        <p:spPr bwMode="auto">
          <a:xfrm>
            <a:off x="0" y="6035676"/>
            <a:ext cx="9144000" cy="830997"/>
          </a:xfrm>
          <a:prstGeom prst="rect">
            <a:avLst/>
          </a:prstGeom>
          <a:solidFill>
            <a:schemeClr val="bg1"/>
          </a:solidFill>
          <a:ln w="136525">
            <a:noFill/>
            <a:miter lim="800000"/>
            <a:headEnd/>
            <a:tailEnd/>
          </a:ln>
          <a:effectLst/>
        </p:spPr>
        <p:txBody>
          <a:bodyPr>
            <a:spAutoFit/>
          </a:bodyPr>
          <a:lstStyle/>
          <a:p>
            <a:pPr>
              <a:spcBef>
                <a:spcPct val="50000"/>
              </a:spcBef>
            </a:pPr>
            <a:r>
              <a:rPr lang="en-US"/>
              <a:t>Cutaneous angioma : incompetent superficial vein: </a:t>
            </a:r>
            <a:r>
              <a:rPr lang="en-US">
                <a:solidFill>
                  <a:srgbClr val="FF3300"/>
                </a:solidFill>
              </a:rPr>
              <a:t>Mixed shunt</a:t>
            </a:r>
            <a:r>
              <a:rPr lang="en-US"/>
              <a:t> : </a:t>
            </a:r>
            <a:r>
              <a:rPr lang="en-US">
                <a:solidFill>
                  <a:srgbClr val="FF3300"/>
                </a:solidFill>
              </a:rPr>
              <a:t>Closed +</a:t>
            </a:r>
            <a:r>
              <a:rPr lang="en-US"/>
              <a:t> </a:t>
            </a:r>
            <a:r>
              <a:rPr lang="en-US">
                <a:solidFill>
                  <a:srgbClr val="FF3300"/>
                </a:solidFill>
              </a:rPr>
              <a:t>Open Vicarious Shunt: common escape point, different re-entries </a:t>
            </a:r>
            <a:endParaRPr lang="en-US"/>
          </a:p>
        </p:txBody>
      </p:sp>
      <p:sp>
        <p:nvSpPr>
          <p:cNvPr id="109604" name="Rectangle 36" descr="Grands confettis"/>
          <p:cNvSpPr>
            <a:spLocks noChangeArrowheads="1"/>
          </p:cNvSpPr>
          <p:nvPr/>
        </p:nvSpPr>
        <p:spPr bwMode="auto">
          <a:xfrm>
            <a:off x="3804356" y="3644901"/>
            <a:ext cx="3392311" cy="874713"/>
          </a:xfrm>
          <a:prstGeom prst="rect">
            <a:avLst/>
          </a:prstGeom>
          <a:pattFill prst="lgConfetti">
            <a:fgClr>
              <a:schemeClr val="accent1"/>
            </a:fgClr>
            <a:bgClr>
              <a:schemeClr val="bg1"/>
            </a:bgClr>
          </a:pattFill>
          <a:ln w="9525">
            <a:noFill/>
            <a:miter lim="800000"/>
            <a:headEnd/>
            <a:tailEnd/>
          </a:ln>
          <a:effectLst/>
        </p:spPr>
        <p:txBody>
          <a:bodyPr wrap="none" anchor="ctr"/>
          <a:lstStyle/>
          <a:p>
            <a:endParaRPr lang="fr-FR"/>
          </a:p>
        </p:txBody>
      </p:sp>
      <p:sp>
        <p:nvSpPr>
          <p:cNvPr id="109605" name="Text Box 37"/>
          <p:cNvSpPr txBox="1">
            <a:spLocks noChangeArrowheads="1"/>
          </p:cNvSpPr>
          <p:nvPr/>
        </p:nvSpPr>
        <p:spPr bwMode="auto">
          <a:xfrm>
            <a:off x="4635501" y="3789364"/>
            <a:ext cx="1471788" cy="830997"/>
          </a:xfrm>
          <a:prstGeom prst="rect">
            <a:avLst/>
          </a:prstGeom>
          <a:solidFill>
            <a:schemeClr val="bg1"/>
          </a:solidFill>
          <a:ln w="136525">
            <a:noFill/>
            <a:miter lim="800000"/>
            <a:headEnd/>
            <a:tailEnd/>
          </a:ln>
          <a:effectLst/>
        </p:spPr>
        <p:txBody>
          <a:bodyPr>
            <a:spAutoFit/>
          </a:bodyPr>
          <a:lstStyle/>
          <a:p>
            <a:pPr>
              <a:spcBef>
                <a:spcPct val="50000"/>
              </a:spcBef>
            </a:pPr>
            <a:r>
              <a:rPr lang="en-US"/>
              <a:t>Deep vein aplasia </a:t>
            </a:r>
          </a:p>
        </p:txBody>
      </p:sp>
      <p:sp>
        <p:nvSpPr>
          <p:cNvPr id="109606" name="Text Box 38"/>
          <p:cNvSpPr txBox="1">
            <a:spLocks noChangeArrowheads="1"/>
          </p:cNvSpPr>
          <p:nvPr/>
        </p:nvSpPr>
        <p:spPr bwMode="auto">
          <a:xfrm>
            <a:off x="3867857" y="2565400"/>
            <a:ext cx="1344788" cy="1200329"/>
          </a:xfrm>
          <a:prstGeom prst="rect">
            <a:avLst/>
          </a:prstGeom>
          <a:solidFill>
            <a:schemeClr val="bg1"/>
          </a:solidFill>
          <a:ln w="136525">
            <a:noFill/>
            <a:miter lim="800000"/>
            <a:headEnd/>
            <a:tailEnd/>
          </a:ln>
          <a:effectLst/>
        </p:spPr>
        <p:txBody>
          <a:bodyPr>
            <a:spAutoFit/>
          </a:bodyPr>
          <a:lstStyle/>
          <a:p>
            <a:pPr>
              <a:spcBef>
                <a:spcPct val="50000"/>
              </a:spcBef>
            </a:pPr>
            <a:r>
              <a:rPr lang="en-US"/>
              <a:t>Common escape point</a:t>
            </a:r>
          </a:p>
        </p:txBody>
      </p:sp>
      <p:sp>
        <p:nvSpPr>
          <p:cNvPr id="109607" name="Text Box 39"/>
          <p:cNvSpPr txBox="1">
            <a:spLocks noChangeArrowheads="1"/>
          </p:cNvSpPr>
          <p:nvPr/>
        </p:nvSpPr>
        <p:spPr bwMode="auto">
          <a:xfrm>
            <a:off x="3227212" y="1844675"/>
            <a:ext cx="1857022" cy="830997"/>
          </a:xfrm>
          <a:prstGeom prst="rect">
            <a:avLst/>
          </a:prstGeom>
          <a:noFill/>
          <a:ln w="136525">
            <a:noFill/>
            <a:miter lim="800000"/>
            <a:headEnd/>
            <a:tailEnd/>
          </a:ln>
          <a:effectLst/>
        </p:spPr>
        <p:txBody>
          <a:bodyPr>
            <a:spAutoFit/>
          </a:bodyPr>
          <a:lstStyle/>
          <a:p>
            <a:pPr>
              <a:spcBef>
                <a:spcPct val="50000"/>
              </a:spcBef>
            </a:pPr>
            <a:r>
              <a:rPr lang="en-US">
                <a:solidFill>
                  <a:schemeClr val="bg1"/>
                </a:solidFill>
              </a:rPr>
              <a:t>Marginal vein</a:t>
            </a:r>
          </a:p>
        </p:txBody>
      </p:sp>
      <p:sp>
        <p:nvSpPr>
          <p:cNvPr id="109608" name="Text Box 40"/>
          <p:cNvSpPr txBox="1">
            <a:spLocks noChangeArrowheads="1"/>
          </p:cNvSpPr>
          <p:nvPr/>
        </p:nvSpPr>
        <p:spPr bwMode="auto">
          <a:xfrm>
            <a:off x="5916790" y="2420938"/>
            <a:ext cx="1216378" cy="1569660"/>
          </a:xfrm>
          <a:prstGeom prst="rect">
            <a:avLst/>
          </a:prstGeom>
          <a:solidFill>
            <a:schemeClr val="bg1"/>
          </a:solidFill>
          <a:ln w="136525">
            <a:noFill/>
            <a:miter lim="800000"/>
            <a:headEnd/>
            <a:tailEnd/>
          </a:ln>
          <a:effectLst/>
        </p:spPr>
        <p:txBody>
          <a:bodyPr>
            <a:spAutoFit/>
          </a:bodyPr>
          <a:lstStyle/>
          <a:p>
            <a:pPr>
              <a:spcBef>
                <a:spcPct val="50000"/>
              </a:spcBef>
            </a:pPr>
            <a:r>
              <a:rPr lang="en-US"/>
              <a:t>Oppen V Shunt Re-entry</a:t>
            </a:r>
          </a:p>
        </p:txBody>
      </p:sp>
      <p:sp>
        <p:nvSpPr>
          <p:cNvPr id="109616" name="Text Box 48"/>
          <p:cNvSpPr txBox="1">
            <a:spLocks noChangeArrowheads="1"/>
          </p:cNvSpPr>
          <p:nvPr/>
        </p:nvSpPr>
        <p:spPr bwMode="auto">
          <a:xfrm>
            <a:off x="0" y="0"/>
            <a:ext cx="2524478" cy="457200"/>
          </a:xfrm>
          <a:prstGeom prst="rect">
            <a:avLst/>
          </a:prstGeom>
          <a:noFill/>
          <a:ln w="136525">
            <a:noFill/>
            <a:miter lim="800000"/>
            <a:headEnd/>
            <a:tailEnd/>
          </a:ln>
          <a:effectLst/>
        </p:spPr>
        <p:txBody>
          <a:bodyPr>
            <a:spAutoFit/>
          </a:bodyPr>
          <a:lstStyle/>
          <a:p>
            <a:pPr>
              <a:spcBef>
                <a:spcPct val="50000"/>
              </a:spcBef>
            </a:pPr>
            <a:r>
              <a:rPr lang="en-US"/>
              <a:t>Pattern 4</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descr="Grands confettis"/>
          <p:cNvSpPr>
            <a:spLocks noChangeArrowheads="1"/>
          </p:cNvSpPr>
          <p:nvPr/>
        </p:nvSpPr>
        <p:spPr bwMode="auto">
          <a:xfrm>
            <a:off x="539045" y="3068638"/>
            <a:ext cx="8153400" cy="28194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95235" name="Rectangle 3" descr="Petits confettis"/>
          <p:cNvSpPr>
            <a:spLocks noChangeArrowheads="1"/>
          </p:cNvSpPr>
          <p:nvPr/>
        </p:nvSpPr>
        <p:spPr bwMode="auto">
          <a:xfrm>
            <a:off x="539045" y="1196976"/>
            <a:ext cx="8153400" cy="1717675"/>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95236" name="Rectangle 4" descr="Briques horizontales"/>
          <p:cNvSpPr>
            <a:spLocks noChangeArrowheads="1"/>
          </p:cNvSpPr>
          <p:nvPr/>
        </p:nvSpPr>
        <p:spPr bwMode="auto">
          <a:xfrm>
            <a:off x="539045" y="1001713"/>
            <a:ext cx="8153400" cy="5334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95237" name="Rectangle 5"/>
          <p:cNvSpPr>
            <a:spLocks noChangeArrowheads="1"/>
          </p:cNvSpPr>
          <p:nvPr/>
        </p:nvSpPr>
        <p:spPr bwMode="auto">
          <a:xfrm>
            <a:off x="539045" y="1916113"/>
            <a:ext cx="6997700"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95238" name="Rectangle 6"/>
          <p:cNvSpPr>
            <a:spLocks noChangeArrowheads="1"/>
          </p:cNvSpPr>
          <p:nvPr/>
        </p:nvSpPr>
        <p:spPr bwMode="auto">
          <a:xfrm>
            <a:off x="539045"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95239" name="Line 7"/>
          <p:cNvSpPr>
            <a:spLocks noChangeShapeType="1"/>
          </p:cNvSpPr>
          <p:nvPr/>
        </p:nvSpPr>
        <p:spPr bwMode="auto">
          <a:xfrm>
            <a:off x="539045" y="2982913"/>
            <a:ext cx="8153400" cy="0"/>
          </a:xfrm>
          <a:prstGeom prst="line">
            <a:avLst/>
          </a:prstGeom>
          <a:noFill/>
          <a:ln w="76200">
            <a:solidFill>
              <a:schemeClr val="accent1"/>
            </a:solidFill>
            <a:round/>
            <a:headEnd/>
            <a:tailEnd/>
          </a:ln>
          <a:effectLst/>
        </p:spPr>
        <p:txBody>
          <a:bodyPr wrap="none" anchor="ctr"/>
          <a:lstStyle/>
          <a:p>
            <a:endParaRPr lang="fr-FR"/>
          </a:p>
        </p:txBody>
      </p:sp>
      <p:sp>
        <p:nvSpPr>
          <p:cNvPr id="95240" name="Rectangle 8"/>
          <p:cNvSpPr>
            <a:spLocks noChangeArrowheads="1"/>
          </p:cNvSpPr>
          <p:nvPr/>
        </p:nvSpPr>
        <p:spPr bwMode="auto">
          <a:xfrm>
            <a:off x="2373489"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5241" name="Rectangle 9"/>
          <p:cNvSpPr>
            <a:spLocks noChangeArrowheads="1"/>
          </p:cNvSpPr>
          <p:nvPr/>
        </p:nvSpPr>
        <p:spPr bwMode="auto">
          <a:xfrm>
            <a:off x="4548011"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5242" name="Rectangle 10"/>
          <p:cNvSpPr>
            <a:spLocks noChangeArrowheads="1"/>
          </p:cNvSpPr>
          <p:nvPr/>
        </p:nvSpPr>
        <p:spPr bwMode="auto">
          <a:xfrm>
            <a:off x="6110111" y="1535113"/>
            <a:ext cx="136878"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5243" name="Rectangle 11"/>
          <p:cNvSpPr>
            <a:spLocks noChangeArrowheads="1"/>
          </p:cNvSpPr>
          <p:nvPr/>
        </p:nvSpPr>
        <p:spPr bwMode="auto">
          <a:xfrm>
            <a:off x="3420533" y="2276475"/>
            <a:ext cx="340078"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5244" name="Rectangle 12"/>
          <p:cNvSpPr>
            <a:spLocks noChangeArrowheads="1"/>
          </p:cNvSpPr>
          <p:nvPr/>
        </p:nvSpPr>
        <p:spPr bwMode="auto">
          <a:xfrm>
            <a:off x="7198078" y="2297113"/>
            <a:ext cx="33866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5245" name="Rectangle 13" descr="Grands confettis"/>
          <p:cNvSpPr>
            <a:spLocks noChangeArrowheads="1"/>
          </p:cNvSpPr>
          <p:nvPr/>
        </p:nvSpPr>
        <p:spPr bwMode="auto">
          <a:xfrm>
            <a:off x="1490133" y="620713"/>
            <a:ext cx="5911145" cy="1066800"/>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sp>
        <p:nvSpPr>
          <p:cNvPr id="95246" name="Text Box 14"/>
          <p:cNvSpPr txBox="1">
            <a:spLocks noChangeArrowheads="1"/>
          </p:cNvSpPr>
          <p:nvPr/>
        </p:nvSpPr>
        <p:spPr bwMode="auto">
          <a:xfrm>
            <a:off x="2779889" y="908051"/>
            <a:ext cx="2943578" cy="830997"/>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a:t>Angoma, angiokeratoma</a:t>
            </a:r>
          </a:p>
        </p:txBody>
      </p:sp>
      <p:sp>
        <p:nvSpPr>
          <p:cNvPr id="95247" name="Text Box 15"/>
          <p:cNvSpPr txBox="1">
            <a:spLocks noChangeArrowheads="1"/>
          </p:cNvSpPr>
          <p:nvPr/>
        </p:nvSpPr>
        <p:spPr bwMode="auto">
          <a:xfrm>
            <a:off x="7772401" y="1060450"/>
            <a:ext cx="640644" cy="830997"/>
          </a:xfrm>
          <a:prstGeom prst="rect">
            <a:avLst/>
          </a:prstGeom>
          <a:solidFill>
            <a:schemeClr val="bg1"/>
          </a:solidFill>
          <a:ln w="136525">
            <a:noFill/>
            <a:miter lim="800000"/>
            <a:headEnd/>
            <a:tailEnd/>
          </a:ln>
          <a:effectLst/>
        </p:spPr>
        <p:txBody>
          <a:bodyPr>
            <a:spAutoFit/>
          </a:bodyPr>
          <a:lstStyle/>
          <a:p>
            <a:pPr>
              <a:spcBef>
                <a:spcPct val="50000"/>
              </a:spcBef>
            </a:pPr>
            <a:r>
              <a:rPr lang="en-US"/>
              <a:t>skin </a:t>
            </a:r>
          </a:p>
        </p:txBody>
      </p:sp>
      <p:sp>
        <p:nvSpPr>
          <p:cNvPr id="95248" name="Line 16"/>
          <p:cNvSpPr>
            <a:spLocks noChangeShapeType="1"/>
          </p:cNvSpPr>
          <p:nvPr/>
        </p:nvSpPr>
        <p:spPr bwMode="auto">
          <a:xfrm rot="-21600000">
            <a:off x="4875390" y="2133600"/>
            <a:ext cx="1279877" cy="0"/>
          </a:xfrm>
          <a:prstGeom prst="line">
            <a:avLst/>
          </a:prstGeom>
          <a:noFill/>
          <a:ln w="136525">
            <a:solidFill>
              <a:srgbClr val="FF3300"/>
            </a:solidFill>
            <a:round/>
            <a:headEnd/>
            <a:tailEnd type="triangle" w="med" len="med"/>
          </a:ln>
          <a:effectLst/>
        </p:spPr>
        <p:txBody>
          <a:bodyPr/>
          <a:lstStyle/>
          <a:p>
            <a:endParaRPr lang="fr-FR"/>
          </a:p>
        </p:txBody>
      </p:sp>
      <p:sp>
        <p:nvSpPr>
          <p:cNvPr id="95249" name="Line 17"/>
          <p:cNvSpPr>
            <a:spLocks noChangeShapeType="1"/>
          </p:cNvSpPr>
          <p:nvPr/>
        </p:nvSpPr>
        <p:spPr bwMode="auto">
          <a:xfrm rot="-32400000">
            <a:off x="1883834" y="2133600"/>
            <a:ext cx="1279877" cy="0"/>
          </a:xfrm>
          <a:prstGeom prst="line">
            <a:avLst/>
          </a:prstGeom>
          <a:noFill/>
          <a:ln w="57150">
            <a:solidFill>
              <a:schemeClr val="bg1"/>
            </a:solidFill>
            <a:round/>
            <a:headEnd/>
            <a:tailEnd type="triangle" w="med" len="med"/>
          </a:ln>
          <a:effectLst/>
        </p:spPr>
        <p:txBody>
          <a:bodyPr/>
          <a:lstStyle/>
          <a:p>
            <a:endParaRPr lang="fr-FR"/>
          </a:p>
        </p:txBody>
      </p:sp>
      <p:sp>
        <p:nvSpPr>
          <p:cNvPr id="95250" name="Line 18"/>
          <p:cNvSpPr>
            <a:spLocks noChangeShapeType="1"/>
          </p:cNvSpPr>
          <p:nvPr/>
        </p:nvSpPr>
        <p:spPr bwMode="auto">
          <a:xfrm>
            <a:off x="795867" y="4076700"/>
            <a:ext cx="1279878" cy="0"/>
          </a:xfrm>
          <a:prstGeom prst="line">
            <a:avLst/>
          </a:prstGeom>
          <a:noFill/>
          <a:ln w="136525">
            <a:solidFill>
              <a:schemeClr val="bg1"/>
            </a:solidFill>
            <a:round/>
            <a:headEnd/>
            <a:tailEnd type="triangle" w="med" len="med"/>
          </a:ln>
          <a:effectLst/>
        </p:spPr>
        <p:txBody>
          <a:bodyPr/>
          <a:lstStyle/>
          <a:p>
            <a:endParaRPr lang="fr-FR"/>
          </a:p>
        </p:txBody>
      </p:sp>
      <p:sp>
        <p:nvSpPr>
          <p:cNvPr id="95251" name="Line 19"/>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95252" name="Line 20"/>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5253" name="Line 21"/>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5254" name="Line 22"/>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95255" name="Line 23"/>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5256" name="Line 24"/>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5257" name="Line 25"/>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95258" name="Line 26"/>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5259" name="Line 27"/>
          <p:cNvSpPr>
            <a:spLocks noChangeShapeType="1"/>
          </p:cNvSpPr>
          <p:nvPr/>
        </p:nvSpPr>
        <p:spPr bwMode="auto">
          <a:xfrm>
            <a:off x="7388578" y="4005263"/>
            <a:ext cx="1279878" cy="0"/>
          </a:xfrm>
          <a:prstGeom prst="line">
            <a:avLst/>
          </a:prstGeom>
          <a:noFill/>
          <a:ln w="136525">
            <a:solidFill>
              <a:schemeClr val="bg1"/>
            </a:solidFill>
            <a:round/>
            <a:headEnd/>
            <a:tailEnd type="triangle" w="med" len="med"/>
          </a:ln>
          <a:effectLst/>
        </p:spPr>
        <p:txBody>
          <a:bodyPr/>
          <a:lstStyle/>
          <a:p>
            <a:endParaRPr lang="fr-FR"/>
          </a:p>
        </p:txBody>
      </p:sp>
      <p:sp>
        <p:nvSpPr>
          <p:cNvPr id="95260" name="Line 28"/>
          <p:cNvSpPr>
            <a:spLocks noChangeShapeType="1"/>
          </p:cNvSpPr>
          <p:nvPr/>
        </p:nvSpPr>
        <p:spPr bwMode="auto">
          <a:xfrm>
            <a:off x="2267656" y="40767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95261" name="Freeform 29"/>
          <p:cNvSpPr>
            <a:spLocks/>
          </p:cNvSpPr>
          <p:nvPr/>
        </p:nvSpPr>
        <p:spPr bwMode="auto">
          <a:xfrm>
            <a:off x="7388578" y="2133600"/>
            <a:ext cx="12700" cy="1957388"/>
          </a:xfrm>
          <a:custGeom>
            <a:avLst/>
            <a:gdLst/>
            <a:ahLst/>
            <a:cxnLst>
              <a:cxn ang="0">
                <a:pos x="0" y="0"/>
              </a:cxn>
              <a:cxn ang="0">
                <a:pos x="9" y="1233"/>
              </a:cxn>
            </a:cxnLst>
            <a:rect l="0" t="0" r="r" b="b"/>
            <a:pathLst>
              <a:path w="9" h="1233">
                <a:moveTo>
                  <a:pt x="0" y="0"/>
                </a:moveTo>
                <a:lnTo>
                  <a:pt x="9" y="1233"/>
                </a:lnTo>
              </a:path>
            </a:pathLst>
          </a:custGeom>
          <a:noFill/>
          <a:ln w="76200" cap="flat" cmpd="sng">
            <a:solidFill>
              <a:srgbClr val="FF3300"/>
            </a:solidFill>
            <a:prstDash val="solid"/>
            <a:round/>
            <a:headEnd type="oval" w="med" len="med"/>
            <a:tailEnd type="triangle" w="med" len="med"/>
          </a:ln>
          <a:effectLst/>
        </p:spPr>
        <p:txBody>
          <a:bodyPr/>
          <a:lstStyle/>
          <a:p>
            <a:endParaRPr lang="fr-FR"/>
          </a:p>
        </p:txBody>
      </p:sp>
      <p:sp>
        <p:nvSpPr>
          <p:cNvPr id="95262" name="Rectangle 30"/>
          <p:cNvSpPr>
            <a:spLocks noChangeArrowheads="1"/>
          </p:cNvSpPr>
          <p:nvPr/>
        </p:nvSpPr>
        <p:spPr bwMode="auto">
          <a:xfrm>
            <a:off x="1480257" y="2276475"/>
            <a:ext cx="34007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5263" name="Line 31"/>
          <p:cNvSpPr>
            <a:spLocks noChangeShapeType="1"/>
          </p:cNvSpPr>
          <p:nvPr/>
        </p:nvSpPr>
        <p:spPr bwMode="auto">
          <a:xfrm>
            <a:off x="539045" y="2139950"/>
            <a:ext cx="896056" cy="0"/>
          </a:xfrm>
          <a:prstGeom prst="line">
            <a:avLst/>
          </a:prstGeom>
          <a:noFill/>
          <a:ln w="136525">
            <a:solidFill>
              <a:schemeClr val="bg1"/>
            </a:solidFill>
            <a:round/>
            <a:headEnd/>
            <a:tailEnd type="triangle" w="med" len="med"/>
          </a:ln>
          <a:effectLst/>
        </p:spPr>
        <p:txBody>
          <a:bodyPr/>
          <a:lstStyle/>
          <a:p>
            <a:endParaRPr lang="fr-FR"/>
          </a:p>
        </p:txBody>
      </p:sp>
      <p:sp>
        <p:nvSpPr>
          <p:cNvPr id="95264" name="Freeform 32"/>
          <p:cNvSpPr>
            <a:spLocks/>
          </p:cNvSpPr>
          <p:nvPr/>
        </p:nvSpPr>
        <p:spPr bwMode="auto">
          <a:xfrm>
            <a:off x="1627012" y="2133601"/>
            <a:ext cx="5644" cy="1909763"/>
          </a:xfrm>
          <a:custGeom>
            <a:avLst/>
            <a:gdLst/>
            <a:ahLst/>
            <a:cxnLst>
              <a:cxn ang="0">
                <a:pos x="0" y="0"/>
              </a:cxn>
              <a:cxn ang="0">
                <a:pos x="4" y="1203"/>
              </a:cxn>
            </a:cxnLst>
            <a:rect l="0" t="0" r="r" b="b"/>
            <a:pathLst>
              <a:path w="4" h="1203">
                <a:moveTo>
                  <a:pt x="0" y="0"/>
                </a:moveTo>
                <a:lnTo>
                  <a:pt x="4" y="1203"/>
                </a:lnTo>
              </a:path>
            </a:pathLst>
          </a:custGeom>
          <a:noFill/>
          <a:ln w="76200" cap="flat" cmpd="sng">
            <a:solidFill>
              <a:schemeClr val="bg1"/>
            </a:solidFill>
            <a:prstDash val="solid"/>
            <a:round/>
            <a:headEnd type="oval" w="med" len="med"/>
            <a:tailEnd type="triangle" w="med" len="med"/>
          </a:ln>
          <a:effectLst/>
        </p:spPr>
        <p:txBody>
          <a:bodyPr/>
          <a:lstStyle/>
          <a:p>
            <a:endParaRPr lang="fr-FR"/>
          </a:p>
        </p:txBody>
      </p:sp>
      <p:sp>
        <p:nvSpPr>
          <p:cNvPr id="95265" name="Freeform 33"/>
          <p:cNvSpPr>
            <a:spLocks/>
          </p:cNvSpPr>
          <p:nvPr/>
        </p:nvSpPr>
        <p:spPr bwMode="auto">
          <a:xfrm>
            <a:off x="3530600" y="2276476"/>
            <a:ext cx="1412" cy="1763713"/>
          </a:xfrm>
          <a:custGeom>
            <a:avLst/>
            <a:gdLst/>
            <a:ahLst/>
            <a:cxnLst>
              <a:cxn ang="0">
                <a:pos x="0" y="1111"/>
              </a:cxn>
              <a:cxn ang="0">
                <a:pos x="1" y="0"/>
              </a:cxn>
            </a:cxnLst>
            <a:rect l="0" t="0" r="r" b="b"/>
            <a:pathLst>
              <a:path w="1" h="1111">
                <a:moveTo>
                  <a:pt x="0" y="1111"/>
                </a:moveTo>
                <a:lnTo>
                  <a:pt x="1" y="0"/>
                </a:lnTo>
              </a:path>
            </a:pathLst>
          </a:custGeom>
          <a:noFill/>
          <a:ln w="76200" cap="flat" cmpd="sng">
            <a:solidFill>
              <a:srgbClr val="FF3300"/>
            </a:solidFill>
            <a:prstDash val="solid"/>
            <a:round/>
            <a:headEnd type="oval" w="med" len="med"/>
            <a:tailEnd type="triangle" w="med" len="med"/>
          </a:ln>
          <a:effectLst/>
        </p:spPr>
        <p:txBody>
          <a:bodyPr/>
          <a:lstStyle/>
          <a:p>
            <a:endParaRPr lang="fr-FR"/>
          </a:p>
        </p:txBody>
      </p:sp>
      <p:sp>
        <p:nvSpPr>
          <p:cNvPr id="95266" name="Text Box 34"/>
          <p:cNvSpPr txBox="1">
            <a:spLocks noChangeArrowheads="1"/>
          </p:cNvSpPr>
          <p:nvPr/>
        </p:nvSpPr>
        <p:spPr bwMode="auto">
          <a:xfrm>
            <a:off x="1883834" y="2565400"/>
            <a:ext cx="1216378" cy="1569660"/>
          </a:xfrm>
          <a:prstGeom prst="rect">
            <a:avLst/>
          </a:prstGeom>
          <a:solidFill>
            <a:schemeClr val="bg1"/>
          </a:solidFill>
          <a:ln w="136525">
            <a:noFill/>
            <a:miter lim="800000"/>
            <a:headEnd/>
            <a:tailEnd/>
          </a:ln>
          <a:effectLst/>
        </p:spPr>
        <p:txBody>
          <a:bodyPr>
            <a:spAutoFit/>
          </a:bodyPr>
          <a:lstStyle/>
          <a:p>
            <a:pPr>
              <a:spcBef>
                <a:spcPct val="50000"/>
              </a:spcBef>
            </a:pPr>
            <a:r>
              <a:rPr lang="en-US"/>
              <a:t>Closed Shunt Re-entry</a:t>
            </a:r>
          </a:p>
        </p:txBody>
      </p:sp>
      <p:sp>
        <p:nvSpPr>
          <p:cNvPr id="95267" name="Text Box 35"/>
          <p:cNvSpPr txBox="1">
            <a:spLocks noChangeArrowheads="1"/>
          </p:cNvSpPr>
          <p:nvPr/>
        </p:nvSpPr>
        <p:spPr bwMode="auto">
          <a:xfrm>
            <a:off x="0" y="6035676"/>
            <a:ext cx="9144000" cy="830997"/>
          </a:xfrm>
          <a:prstGeom prst="rect">
            <a:avLst/>
          </a:prstGeom>
          <a:solidFill>
            <a:schemeClr val="bg1"/>
          </a:solidFill>
          <a:ln w="136525">
            <a:noFill/>
            <a:miter lim="800000"/>
            <a:headEnd/>
            <a:tailEnd/>
          </a:ln>
          <a:effectLst/>
        </p:spPr>
        <p:txBody>
          <a:bodyPr>
            <a:spAutoFit/>
          </a:bodyPr>
          <a:lstStyle/>
          <a:p>
            <a:pPr>
              <a:spcBef>
                <a:spcPct val="50000"/>
              </a:spcBef>
            </a:pPr>
            <a:r>
              <a:rPr lang="en-US"/>
              <a:t>Cutaneous angioma : incompetent superficial vein: </a:t>
            </a:r>
            <a:r>
              <a:rPr lang="en-US">
                <a:solidFill>
                  <a:srgbClr val="FF3300"/>
                </a:solidFill>
              </a:rPr>
              <a:t>Mixed shunt</a:t>
            </a:r>
            <a:r>
              <a:rPr lang="en-US"/>
              <a:t> : </a:t>
            </a:r>
            <a:r>
              <a:rPr lang="en-US">
                <a:solidFill>
                  <a:srgbClr val="FF3300"/>
                </a:solidFill>
              </a:rPr>
              <a:t>Closed +</a:t>
            </a:r>
            <a:r>
              <a:rPr lang="en-US"/>
              <a:t> </a:t>
            </a:r>
            <a:r>
              <a:rPr lang="en-US">
                <a:solidFill>
                  <a:srgbClr val="FF3300"/>
                </a:solidFill>
              </a:rPr>
              <a:t>Open Vicarious Shunt: common escape point, different re-entries </a:t>
            </a:r>
            <a:endParaRPr lang="en-US"/>
          </a:p>
        </p:txBody>
      </p:sp>
      <p:sp>
        <p:nvSpPr>
          <p:cNvPr id="95268" name="Rectangle 36" descr="Grands confettis"/>
          <p:cNvSpPr>
            <a:spLocks noChangeArrowheads="1"/>
          </p:cNvSpPr>
          <p:nvPr/>
        </p:nvSpPr>
        <p:spPr bwMode="auto">
          <a:xfrm>
            <a:off x="3804356" y="3644901"/>
            <a:ext cx="3392311" cy="874713"/>
          </a:xfrm>
          <a:prstGeom prst="rect">
            <a:avLst/>
          </a:prstGeom>
          <a:pattFill prst="lgConfetti">
            <a:fgClr>
              <a:schemeClr val="accent1"/>
            </a:fgClr>
            <a:bgClr>
              <a:schemeClr val="bg1"/>
            </a:bgClr>
          </a:pattFill>
          <a:ln w="9525">
            <a:noFill/>
            <a:miter lim="800000"/>
            <a:headEnd/>
            <a:tailEnd/>
          </a:ln>
          <a:effectLst/>
        </p:spPr>
        <p:txBody>
          <a:bodyPr wrap="none" anchor="ctr"/>
          <a:lstStyle/>
          <a:p>
            <a:endParaRPr lang="fr-FR"/>
          </a:p>
        </p:txBody>
      </p:sp>
      <p:sp>
        <p:nvSpPr>
          <p:cNvPr id="95269" name="Text Box 37"/>
          <p:cNvSpPr txBox="1">
            <a:spLocks noChangeArrowheads="1"/>
          </p:cNvSpPr>
          <p:nvPr/>
        </p:nvSpPr>
        <p:spPr bwMode="auto">
          <a:xfrm>
            <a:off x="4635501" y="3789364"/>
            <a:ext cx="1471788" cy="830997"/>
          </a:xfrm>
          <a:prstGeom prst="rect">
            <a:avLst/>
          </a:prstGeom>
          <a:solidFill>
            <a:schemeClr val="bg1"/>
          </a:solidFill>
          <a:ln w="136525">
            <a:noFill/>
            <a:miter lim="800000"/>
            <a:headEnd/>
            <a:tailEnd/>
          </a:ln>
          <a:effectLst/>
        </p:spPr>
        <p:txBody>
          <a:bodyPr>
            <a:spAutoFit/>
          </a:bodyPr>
          <a:lstStyle/>
          <a:p>
            <a:pPr>
              <a:spcBef>
                <a:spcPct val="50000"/>
              </a:spcBef>
            </a:pPr>
            <a:r>
              <a:rPr lang="en-US"/>
              <a:t>Deep vein aplasia </a:t>
            </a:r>
          </a:p>
        </p:txBody>
      </p:sp>
      <p:sp>
        <p:nvSpPr>
          <p:cNvPr id="95270" name="Text Box 38"/>
          <p:cNvSpPr txBox="1">
            <a:spLocks noChangeArrowheads="1"/>
          </p:cNvSpPr>
          <p:nvPr/>
        </p:nvSpPr>
        <p:spPr bwMode="auto">
          <a:xfrm>
            <a:off x="3867857" y="2565400"/>
            <a:ext cx="1344788" cy="1200329"/>
          </a:xfrm>
          <a:prstGeom prst="rect">
            <a:avLst/>
          </a:prstGeom>
          <a:solidFill>
            <a:schemeClr val="bg1"/>
          </a:solidFill>
          <a:ln w="136525">
            <a:noFill/>
            <a:miter lim="800000"/>
            <a:headEnd/>
            <a:tailEnd/>
          </a:ln>
          <a:effectLst/>
        </p:spPr>
        <p:txBody>
          <a:bodyPr>
            <a:spAutoFit/>
          </a:bodyPr>
          <a:lstStyle/>
          <a:p>
            <a:pPr>
              <a:spcBef>
                <a:spcPct val="50000"/>
              </a:spcBef>
            </a:pPr>
            <a:r>
              <a:rPr lang="en-US"/>
              <a:t>Common escape point</a:t>
            </a:r>
          </a:p>
        </p:txBody>
      </p:sp>
      <p:sp>
        <p:nvSpPr>
          <p:cNvPr id="95271" name="Text Box 39"/>
          <p:cNvSpPr txBox="1">
            <a:spLocks noChangeArrowheads="1"/>
          </p:cNvSpPr>
          <p:nvPr/>
        </p:nvSpPr>
        <p:spPr bwMode="auto">
          <a:xfrm>
            <a:off x="3227212" y="1844675"/>
            <a:ext cx="1857022" cy="830997"/>
          </a:xfrm>
          <a:prstGeom prst="rect">
            <a:avLst/>
          </a:prstGeom>
          <a:noFill/>
          <a:ln w="136525">
            <a:noFill/>
            <a:miter lim="800000"/>
            <a:headEnd/>
            <a:tailEnd/>
          </a:ln>
          <a:effectLst/>
        </p:spPr>
        <p:txBody>
          <a:bodyPr>
            <a:spAutoFit/>
          </a:bodyPr>
          <a:lstStyle/>
          <a:p>
            <a:pPr>
              <a:spcBef>
                <a:spcPct val="50000"/>
              </a:spcBef>
            </a:pPr>
            <a:r>
              <a:rPr lang="en-US">
                <a:solidFill>
                  <a:schemeClr val="bg1"/>
                </a:solidFill>
              </a:rPr>
              <a:t>Marginal vein</a:t>
            </a:r>
          </a:p>
        </p:txBody>
      </p:sp>
      <p:sp>
        <p:nvSpPr>
          <p:cNvPr id="95272" name="Text Box 40"/>
          <p:cNvSpPr txBox="1">
            <a:spLocks noChangeArrowheads="1"/>
          </p:cNvSpPr>
          <p:nvPr/>
        </p:nvSpPr>
        <p:spPr bwMode="auto">
          <a:xfrm>
            <a:off x="5916790" y="2420938"/>
            <a:ext cx="1216378" cy="1569660"/>
          </a:xfrm>
          <a:prstGeom prst="rect">
            <a:avLst/>
          </a:prstGeom>
          <a:solidFill>
            <a:schemeClr val="bg1"/>
          </a:solidFill>
          <a:ln w="136525">
            <a:noFill/>
            <a:miter lim="800000"/>
            <a:headEnd/>
            <a:tailEnd/>
          </a:ln>
          <a:effectLst/>
        </p:spPr>
        <p:txBody>
          <a:bodyPr>
            <a:spAutoFit/>
          </a:bodyPr>
          <a:lstStyle/>
          <a:p>
            <a:pPr>
              <a:spcBef>
                <a:spcPct val="50000"/>
              </a:spcBef>
            </a:pPr>
            <a:r>
              <a:rPr lang="en-US"/>
              <a:t>Oppen V Shunt Re-entry</a:t>
            </a:r>
          </a:p>
        </p:txBody>
      </p:sp>
      <p:sp>
        <p:nvSpPr>
          <p:cNvPr id="95273" name="Text Box 41"/>
          <p:cNvSpPr txBox="1">
            <a:spLocks noChangeArrowheads="1"/>
          </p:cNvSpPr>
          <p:nvPr/>
        </p:nvSpPr>
        <p:spPr bwMode="auto">
          <a:xfrm>
            <a:off x="283634" y="4397376"/>
            <a:ext cx="8640233" cy="1569660"/>
          </a:xfrm>
          <a:prstGeom prst="rect">
            <a:avLst/>
          </a:prstGeom>
          <a:solidFill>
            <a:schemeClr val="bg1"/>
          </a:solidFill>
          <a:ln w="136525">
            <a:noFill/>
            <a:miter lim="800000"/>
            <a:headEnd/>
            <a:tailEnd/>
          </a:ln>
          <a:effectLst/>
        </p:spPr>
        <p:txBody>
          <a:bodyPr>
            <a:spAutoFit/>
          </a:bodyPr>
          <a:lstStyle/>
          <a:p>
            <a:pPr>
              <a:spcBef>
                <a:spcPct val="50000"/>
              </a:spcBef>
            </a:pPr>
            <a:r>
              <a:rPr lang="en-US"/>
              <a:t>Disconnecting        the closed shunts drains ( relieves) the angioma and suppresses the deep overloading flow and preserving the Open Vicarious avoids the dangerous block of the deep and superficial draining flow and further varicose collaterals</a:t>
            </a:r>
          </a:p>
        </p:txBody>
      </p:sp>
      <p:grpSp>
        <p:nvGrpSpPr>
          <p:cNvPr id="2" name="Group 42"/>
          <p:cNvGrpSpPr>
            <a:grpSpLocks/>
          </p:cNvGrpSpPr>
          <p:nvPr/>
        </p:nvGrpSpPr>
        <p:grpSpPr bwMode="auto">
          <a:xfrm>
            <a:off x="2012245" y="4397375"/>
            <a:ext cx="383822" cy="431800"/>
            <a:chOff x="5100" y="1480"/>
            <a:chExt cx="272" cy="272"/>
          </a:xfrm>
        </p:grpSpPr>
        <p:sp>
          <p:nvSpPr>
            <p:cNvPr id="95275" name="Oval 43"/>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a:effectLst/>
          </p:spPr>
          <p:txBody>
            <a:bodyPr wrap="none" anchor="ctr"/>
            <a:lstStyle/>
            <a:p>
              <a:endParaRPr lang="fr-FR"/>
            </a:p>
          </p:txBody>
        </p:sp>
        <p:sp>
          <p:nvSpPr>
            <p:cNvPr id="95276" name="Line 44"/>
            <p:cNvSpPr>
              <a:spLocks noChangeShapeType="1"/>
            </p:cNvSpPr>
            <p:nvPr/>
          </p:nvSpPr>
          <p:spPr bwMode="auto">
            <a:xfrm>
              <a:off x="5145" y="1616"/>
              <a:ext cx="182" cy="0"/>
            </a:xfrm>
            <a:prstGeom prst="line">
              <a:avLst/>
            </a:prstGeom>
            <a:noFill/>
            <a:ln w="38100">
              <a:solidFill>
                <a:schemeClr val="tx1"/>
              </a:solidFill>
              <a:round/>
              <a:headEnd/>
              <a:tailEnd/>
            </a:ln>
            <a:effectLst/>
          </p:spPr>
          <p:txBody>
            <a:bodyPr/>
            <a:lstStyle/>
            <a:p>
              <a:endParaRPr lang="fr-FR"/>
            </a:p>
          </p:txBody>
        </p:sp>
      </p:grpSp>
      <p:grpSp>
        <p:nvGrpSpPr>
          <p:cNvPr id="3" name="Group 45"/>
          <p:cNvGrpSpPr>
            <a:grpSpLocks/>
          </p:cNvGrpSpPr>
          <p:nvPr/>
        </p:nvGrpSpPr>
        <p:grpSpPr bwMode="auto">
          <a:xfrm>
            <a:off x="2971800" y="1916113"/>
            <a:ext cx="383822" cy="431800"/>
            <a:chOff x="5100" y="1480"/>
            <a:chExt cx="272" cy="272"/>
          </a:xfrm>
        </p:grpSpPr>
        <p:sp>
          <p:nvSpPr>
            <p:cNvPr id="95278" name="Oval 46"/>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a:effectLst/>
          </p:spPr>
          <p:txBody>
            <a:bodyPr wrap="none" anchor="ctr"/>
            <a:lstStyle/>
            <a:p>
              <a:endParaRPr lang="fr-FR"/>
            </a:p>
          </p:txBody>
        </p:sp>
        <p:sp>
          <p:nvSpPr>
            <p:cNvPr id="95279" name="Line 47"/>
            <p:cNvSpPr>
              <a:spLocks noChangeShapeType="1"/>
            </p:cNvSpPr>
            <p:nvPr/>
          </p:nvSpPr>
          <p:spPr bwMode="auto">
            <a:xfrm>
              <a:off x="5145" y="1616"/>
              <a:ext cx="182" cy="0"/>
            </a:xfrm>
            <a:prstGeom prst="line">
              <a:avLst/>
            </a:prstGeom>
            <a:noFill/>
            <a:ln w="38100">
              <a:solidFill>
                <a:schemeClr val="tx1"/>
              </a:solidFill>
              <a:round/>
              <a:headEnd/>
              <a:tailEnd/>
            </a:ln>
            <a:effectLst/>
          </p:spPr>
          <p:txBody>
            <a:bodyPr/>
            <a:lstStyle/>
            <a:p>
              <a:endParaRPr lang="fr-FR"/>
            </a:p>
          </p:txBody>
        </p:sp>
      </p:grpSp>
      <p:sp>
        <p:nvSpPr>
          <p:cNvPr id="95280" name="Text Box 48"/>
          <p:cNvSpPr txBox="1">
            <a:spLocks noChangeArrowheads="1"/>
          </p:cNvSpPr>
          <p:nvPr/>
        </p:nvSpPr>
        <p:spPr bwMode="auto">
          <a:xfrm>
            <a:off x="0" y="0"/>
            <a:ext cx="2524478" cy="457200"/>
          </a:xfrm>
          <a:prstGeom prst="rect">
            <a:avLst/>
          </a:prstGeom>
          <a:noFill/>
          <a:ln w="136525">
            <a:noFill/>
            <a:miter lim="800000"/>
            <a:headEnd/>
            <a:tailEnd/>
          </a:ln>
          <a:effectLst/>
        </p:spPr>
        <p:txBody>
          <a:bodyPr>
            <a:spAutoFit/>
          </a:bodyPr>
          <a:lstStyle/>
          <a:p>
            <a:pPr>
              <a:spcBef>
                <a:spcPct val="50000"/>
              </a:spcBef>
            </a:pPr>
            <a:r>
              <a:rPr lang="en-US"/>
              <a:t>Pattern 4 treatment</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67456" y="549276"/>
            <a:ext cx="8077200" cy="5738813"/>
            <a:chOff x="0" y="139"/>
            <a:chExt cx="5088" cy="3615"/>
          </a:xfrm>
        </p:grpSpPr>
        <p:sp>
          <p:nvSpPr>
            <p:cNvPr id="111619" name="Freeform 3"/>
            <p:cNvSpPr>
              <a:spLocks/>
            </p:cNvSpPr>
            <p:nvPr/>
          </p:nvSpPr>
          <p:spPr bwMode="auto">
            <a:xfrm flipH="1">
              <a:off x="170" y="3256"/>
              <a:ext cx="276" cy="258"/>
            </a:xfrm>
            <a:custGeom>
              <a:avLst/>
              <a:gdLst/>
              <a:ahLst/>
              <a:cxnLst>
                <a:cxn ang="0">
                  <a:pos x="101" y="0"/>
                </a:cxn>
                <a:cxn ang="0">
                  <a:pos x="107" y="6"/>
                </a:cxn>
                <a:cxn ang="0">
                  <a:pos x="107" y="12"/>
                </a:cxn>
                <a:cxn ang="0">
                  <a:pos x="101" y="18"/>
                </a:cxn>
                <a:cxn ang="0">
                  <a:pos x="101" y="18"/>
                </a:cxn>
                <a:cxn ang="0">
                  <a:pos x="89" y="24"/>
                </a:cxn>
                <a:cxn ang="0">
                  <a:pos x="77" y="42"/>
                </a:cxn>
                <a:cxn ang="0">
                  <a:pos x="66" y="54"/>
                </a:cxn>
                <a:cxn ang="0">
                  <a:pos x="54" y="66"/>
                </a:cxn>
                <a:cxn ang="0">
                  <a:pos x="54" y="66"/>
                </a:cxn>
                <a:cxn ang="0">
                  <a:pos x="42" y="84"/>
                </a:cxn>
                <a:cxn ang="0">
                  <a:pos x="30" y="102"/>
                </a:cxn>
                <a:cxn ang="0">
                  <a:pos x="30" y="102"/>
                </a:cxn>
                <a:cxn ang="0">
                  <a:pos x="24" y="120"/>
                </a:cxn>
                <a:cxn ang="0">
                  <a:pos x="12" y="144"/>
                </a:cxn>
                <a:cxn ang="0">
                  <a:pos x="6" y="168"/>
                </a:cxn>
                <a:cxn ang="0">
                  <a:pos x="0" y="180"/>
                </a:cxn>
                <a:cxn ang="0">
                  <a:pos x="0" y="180"/>
                </a:cxn>
                <a:cxn ang="0">
                  <a:pos x="0" y="180"/>
                </a:cxn>
                <a:cxn ang="0">
                  <a:pos x="0" y="168"/>
                </a:cxn>
                <a:cxn ang="0">
                  <a:pos x="6" y="132"/>
                </a:cxn>
                <a:cxn ang="0">
                  <a:pos x="6" y="132"/>
                </a:cxn>
                <a:cxn ang="0">
                  <a:pos x="6" y="120"/>
                </a:cxn>
                <a:cxn ang="0">
                  <a:pos x="12" y="108"/>
                </a:cxn>
                <a:cxn ang="0">
                  <a:pos x="36" y="66"/>
                </a:cxn>
                <a:cxn ang="0">
                  <a:pos x="60" y="24"/>
                </a:cxn>
                <a:cxn ang="0">
                  <a:pos x="77" y="12"/>
                </a:cxn>
                <a:cxn ang="0">
                  <a:pos x="101" y="0"/>
                </a:cxn>
              </a:cxnLst>
              <a:rect l="0" t="0" r="r" b="b"/>
              <a:pathLst>
                <a:path w="107" h="180">
                  <a:moveTo>
                    <a:pt x="101" y="0"/>
                  </a:moveTo>
                  <a:lnTo>
                    <a:pt x="107" y="6"/>
                  </a:lnTo>
                  <a:lnTo>
                    <a:pt x="107" y="12"/>
                  </a:lnTo>
                  <a:lnTo>
                    <a:pt x="101" y="18"/>
                  </a:lnTo>
                  <a:lnTo>
                    <a:pt x="101" y="18"/>
                  </a:lnTo>
                  <a:lnTo>
                    <a:pt x="89" y="24"/>
                  </a:lnTo>
                  <a:lnTo>
                    <a:pt x="77" y="42"/>
                  </a:lnTo>
                  <a:lnTo>
                    <a:pt x="66" y="54"/>
                  </a:lnTo>
                  <a:lnTo>
                    <a:pt x="54" y="66"/>
                  </a:lnTo>
                  <a:lnTo>
                    <a:pt x="54" y="66"/>
                  </a:lnTo>
                  <a:lnTo>
                    <a:pt x="42" y="84"/>
                  </a:lnTo>
                  <a:lnTo>
                    <a:pt x="30" y="102"/>
                  </a:lnTo>
                  <a:lnTo>
                    <a:pt x="30" y="102"/>
                  </a:lnTo>
                  <a:lnTo>
                    <a:pt x="24" y="120"/>
                  </a:lnTo>
                  <a:lnTo>
                    <a:pt x="12" y="144"/>
                  </a:lnTo>
                  <a:lnTo>
                    <a:pt x="6" y="168"/>
                  </a:lnTo>
                  <a:lnTo>
                    <a:pt x="0" y="180"/>
                  </a:lnTo>
                  <a:lnTo>
                    <a:pt x="0" y="180"/>
                  </a:lnTo>
                  <a:lnTo>
                    <a:pt x="0" y="180"/>
                  </a:lnTo>
                  <a:lnTo>
                    <a:pt x="0" y="168"/>
                  </a:lnTo>
                  <a:lnTo>
                    <a:pt x="6" y="132"/>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11620" name="Freeform 4"/>
            <p:cNvSpPr>
              <a:spLocks/>
            </p:cNvSpPr>
            <p:nvPr/>
          </p:nvSpPr>
          <p:spPr bwMode="auto">
            <a:xfrm>
              <a:off x="0" y="235"/>
              <a:ext cx="1267" cy="3367"/>
            </a:xfrm>
            <a:custGeom>
              <a:avLst/>
              <a:gdLst/>
              <a:ahLst/>
              <a:cxnLst>
                <a:cxn ang="0">
                  <a:pos x="77" y="325"/>
                </a:cxn>
                <a:cxn ang="0">
                  <a:pos x="0" y="538"/>
                </a:cxn>
                <a:cxn ang="0">
                  <a:pos x="15" y="649"/>
                </a:cxn>
                <a:cxn ang="0">
                  <a:pos x="108" y="830"/>
                </a:cxn>
                <a:cxn ang="0">
                  <a:pos x="108" y="914"/>
                </a:cxn>
                <a:cxn ang="0">
                  <a:pos x="186" y="1206"/>
                </a:cxn>
                <a:cxn ang="0">
                  <a:pos x="217" y="1290"/>
                </a:cxn>
                <a:cxn ang="0">
                  <a:pos x="276" y="1615"/>
                </a:cxn>
                <a:cxn ang="0">
                  <a:pos x="292" y="1718"/>
                </a:cxn>
                <a:cxn ang="0">
                  <a:pos x="232" y="1881"/>
                </a:cxn>
                <a:cxn ang="0">
                  <a:pos x="217" y="1948"/>
                </a:cxn>
                <a:cxn ang="0">
                  <a:pos x="186" y="2025"/>
                </a:cxn>
                <a:cxn ang="0">
                  <a:pos x="170" y="2257"/>
                </a:cxn>
                <a:cxn ang="0">
                  <a:pos x="276" y="2410"/>
                </a:cxn>
                <a:cxn ang="0">
                  <a:pos x="322" y="2607"/>
                </a:cxn>
                <a:cxn ang="0">
                  <a:pos x="338" y="2683"/>
                </a:cxn>
                <a:cxn ang="0">
                  <a:pos x="353" y="2829"/>
                </a:cxn>
                <a:cxn ang="0">
                  <a:pos x="232" y="2889"/>
                </a:cxn>
                <a:cxn ang="0">
                  <a:pos x="170" y="2967"/>
                </a:cxn>
                <a:cxn ang="0">
                  <a:pos x="276" y="3042"/>
                </a:cxn>
                <a:cxn ang="0">
                  <a:pos x="384" y="3120"/>
                </a:cxn>
                <a:cxn ang="0">
                  <a:pos x="508" y="3316"/>
                </a:cxn>
                <a:cxn ang="0">
                  <a:pos x="539" y="3341"/>
                </a:cxn>
                <a:cxn ang="0">
                  <a:pos x="725" y="3367"/>
                </a:cxn>
                <a:cxn ang="0">
                  <a:pos x="880" y="3350"/>
                </a:cxn>
                <a:cxn ang="0">
                  <a:pos x="833" y="3274"/>
                </a:cxn>
                <a:cxn ang="0">
                  <a:pos x="787" y="3025"/>
                </a:cxn>
                <a:cxn ang="0">
                  <a:pos x="771" y="2864"/>
                </a:cxn>
                <a:cxn ang="0">
                  <a:pos x="756" y="2700"/>
                </a:cxn>
                <a:cxn ang="0">
                  <a:pos x="740" y="2513"/>
                </a:cxn>
                <a:cxn ang="0">
                  <a:pos x="740" y="2257"/>
                </a:cxn>
                <a:cxn ang="0">
                  <a:pos x="740" y="2128"/>
                </a:cxn>
                <a:cxn ang="0">
                  <a:pos x="740" y="1931"/>
                </a:cxn>
                <a:cxn ang="0">
                  <a:pos x="771" y="1864"/>
                </a:cxn>
                <a:cxn ang="0">
                  <a:pos x="864" y="1744"/>
                </a:cxn>
                <a:cxn ang="0">
                  <a:pos x="880" y="1709"/>
                </a:cxn>
                <a:cxn ang="0">
                  <a:pos x="880" y="1623"/>
                </a:cxn>
                <a:cxn ang="0">
                  <a:pos x="911" y="1462"/>
                </a:cxn>
                <a:cxn ang="0">
                  <a:pos x="942" y="1376"/>
                </a:cxn>
                <a:cxn ang="0">
                  <a:pos x="1003" y="1197"/>
                </a:cxn>
                <a:cxn ang="0">
                  <a:pos x="1050" y="897"/>
                </a:cxn>
                <a:cxn ang="0">
                  <a:pos x="1034" y="804"/>
                </a:cxn>
                <a:cxn ang="0">
                  <a:pos x="1050" y="641"/>
                </a:cxn>
                <a:cxn ang="0">
                  <a:pos x="1079" y="472"/>
                </a:cxn>
                <a:cxn ang="0">
                  <a:pos x="1193" y="157"/>
                </a:cxn>
                <a:cxn ang="0">
                  <a:pos x="1236" y="43"/>
                </a:cxn>
                <a:cxn ang="0">
                  <a:pos x="1205" y="60"/>
                </a:cxn>
                <a:cxn ang="0">
                  <a:pos x="942" y="0"/>
                </a:cxn>
                <a:cxn ang="0">
                  <a:pos x="709" y="34"/>
                </a:cxn>
                <a:cxn ang="0">
                  <a:pos x="415" y="120"/>
                </a:cxn>
                <a:cxn ang="0">
                  <a:pos x="276" y="180"/>
                </a:cxn>
              </a:cxnLst>
              <a:rect l="0" t="0" r="r" b="b"/>
              <a:pathLst>
                <a:path w="1267" h="3367">
                  <a:moveTo>
                    <a:pt x="276" y="180"/>
                  </a:moveTo>
                  <a:lnTo>
                    <a:pt x="170" y="247"/>
                  </a:lnTo>
                  <a:lnTo>
                    <a:pt x="77" y="325"/>
                  </a:lnTo>
                  <a:lnTo>
                    <a:pt x="15" y="428"/>
                  </a:lnTo>
                  <a:lnTo>
                    <a:pt x="0" y="479"/>
                  </a:lnTo>
                  <a:lnTo>
                    <a:pt x="0" y="538"/>
                  </a:lnTo>
                  <a:lnTo>
                    <a:pt x="0" y="538"/>
                  </a:lnTo>
                  <a:lnTo>
                    <a:pt x="0" y="598"/>
                  </a:lnTo>
                  <a:lnTo>
                    <a:pt x="15" y="649"/>
                  </a:lnTo>
                  <a:lnTo>
                    <a:pt x="62" y="718"/>
                  </a:lnTo>
                  <a:lnTo>
                    <a:pt x="93" y="778"/>
                  </a:lnTo>
                  <a:lnTo>
                    <a:pt x="108" y="830"/>
                  </a:lnTo>
                  <a:lnTo>
                    <a:pt x="108" y="830"/>
                  </a:lnTo>
                  <a:lnTo>
                    <a:pt x="108" y="864"/>
                  </a:lnTo>
                  <a:lnTo>
                    <a:pt x="108" y="914"/>
                  </a:lnTo>
                  <a:lnTo>
                    <a:pt x="139" y="1034"/>
                  </a:lnTo>
                  <a:lnTo>
                    <a:pt x="155" y="1154"/>
                  </a:lnTo>
                  <a:lnTo>
                    <a:pt x="186" y="1206"/>
                  </a:lnTo>
                  <a:lnTo>
                    <a:pt x="201" y="1247"/>
                  </a:lnTo>
                  <a:lnTo>
                    <a:pt x="201" y="1247"/>
                  </a:lnTo>
                  <a:lnTo>
                    <a:pt x="217" y="1290"/>
                  </a:lnTo>
                  <a:lnTo>
                    <a:pt x="232" y="1350"/>
                  </a:lnTo>
                  <a:lnTo>
                    <a:pt x="263" y="1479"/>
                  </a:lnTo>
                  <a:lnTo>
                    <a:pt x="276" y="1615"/>
                  </a:lnTo>
                  <a:lnTo>
                    <a:pt x="292" y="1675"/>
                  </a:lnTo>
                  <a:lnTo>
                    <a:pt x="292" y="1718"/>
                  </a:lnTo>
                  <a:lnTo>
                    <a:pt x="292" y="1718"/>
                  </a:lnTo>
                  <a:lnTo>
                    <a:pt x="276" y="1786"/>
                  </a:lnTo>
                  <a:lnTo>
                    <a:pt x="263" y="1838"/>
                  </a:lnTo>
                  <a:lnTo>
                    <a:pt x="232" y="1881"/>
                  </a:lnTo>
                  <a:lnTo>
                    <a:pt x="232" y="1898"/>
                  </a:lnTo>
                  <a:lnTo>
                    <a:pt x="232" y="1898"/>
                  </a:lnTo>
                  <a:lnTo>
                    <a:pt x="217" y="1948"/>
                  </a:lnTo>
                  <a:lnTo>
                    <a:pt x="201" y="1982"/>
                  </a:lnTo>
                  <a:lnTo>
                    <a:pt x="186" y="2025"/>
                  </a:lnTo>
                  <a:lnTo>
                    <a:pt x="186" y="2025"/>
                  </a:lnTo>
                  <a:lnTo>
                    <a:pt x="155" y="2094"/>
                  </a:lnTo>
                  <a:lnTo>
                    <a:pt x="155" y="2171"/>
                  </a:lnTo>
                  <a:lnTo>
                    <a:pt x="170" y="2257"/>
                  </a:lnTo>
                  <a:lnTo>
                    <a:pt x="232" y="2333"/>
                  </a:lnTo>
                  <a:lnTo>
                    <a:pt x="232" y="2333"/>
                  </a:lnTo>
                  <a:lnTo>
                    <a:pt x="276" y="2410"/>
                  </a:lnTo>
                  <a:lnTo>
                    <a:pt x="307" y="2496"/>
                  </a:lnTo>
                  <a:lnTo>
                    <a:pt x="322" y="2582"/>
                  </a:lnTo>
                  <a:lnTo>
                    <a:pt x="322" y="2607"/>
                  </a:lnTo>
                  <a:lnTo>
                    <a:pt x="338" y="2632"/>
                  </a:lnTo>
                  <a:lnTo>
                    <a:pt x="338" y="2632"/>
                  </a:lnTo>
                  <a:lnTo>
                    <a:pt x="338" y="2683"/>
                  </a:lnTo>
                  <a:lnTo>
                    <a:pt x="353" y="2743"/>
                  </a:lnTo>
                  <a:lnTo>
                    <a:pt x="353" y="2795"/>
                  </a:lnTo>
                  <a:lnTo>
                    <a:pt x="353" y="2829"/>
                  </a:lnTo>
                  <a:lnTo>
                    <a:pt x="353" y="2829"/>
                  </a:lnTo>
                  <a:lnTo>
                    <a:pt x="292" y="2855"/>
                  </a:lnTo>
                  <a:lnTo>
                    <a:pt x="232" y="2889"/>
                  </a:lnTo>
                  <a:lnTo>
                    <a:pt x="170" y="2932"/>
                  </a:lnTo>
                  <a:lnTo>
                    <a:pt x="155" y="2949"/>
                  </a:lnTo>
                  <a:lnTo>
                    <a:pt x="170" y="2967"/>
                  </a:lnTo>
                  <a:lnTo>
                    <a:pt x="170" y="2967"/>
                  </a:lnTo>
                  <a:lnTo>
                    <a:pt x="201" y="3008"/>
                  </a:lnTo>
                  <a:lnTo>
                    <a:pt x="276" y="3042"/>
                  </a:lnTo>
                  <a:lnTo>
                    <a:pt x="338" y="3077"/>
                  </a:lnTo>
                  <a:lnTo>
                    <a:pt x="384" y="3120"/>
                  </a:lnTo>
                  <a:lnTo>
                    <a:pt x="384" y="3120"/>
                  </a:lnTo>
                  <a:lnTo>
                    <a:pt x="415" y="3188"/>
                  </a:lnTo>
                  <a:lnTo>
                    <a:pt x="462" y="3257"/>
                  </a:lnTo>
                  <a:lnTo>
                    <a:pt x="508" y="3316"/>
                  </a:lnTo>
                  <a:lnTo>
                    <a:pt x="524" y="3333"/>
                  </a:lnTo>
                  <a:lnTo>
                    <a:pt x="539" y="3341"/>
                  </a:lnTo>
                  <a:lnTo>
                    <a:pt x="539" y="3341"/>
                  </a:lnTo>
                  <a:lnTo>
                    <a:pt x="555" y="3350"/>
                  </a:lnTo>
                  <a:lnTo>
                    <a:pt x="601" y="3358"/>
                  </a:lnTo>
                  <a:lnTo>
                    <a:pt x="725" y="3367"/>
                  </a:lnTo>
                  <a:lnTo>
                    <a:pt x="787" y="3367"/>
                  </a:lnTo>
                  <a:lnTo>
                    <a:pt x="849" y="3358"/>
                  </a:lnTo>
                  <a:lnTo>
                    <a:pt x="880" y="3350"/>
                  </a:lnTo>
                  <a:lnTo>
                    <a:pt x="880" y="3333"/>
                  </a:lnTo>
                  <a:lnTo>
                    <a:pt x="880" y="3333"/>
                  </a:lnTo>
                  <a:lnTo>
                    <a:pt x="833" y="3274"/>
                  </a:lnTo>
                  <a:lnTo>
                    <a:pt x="818" y="3205"/>
                  </a:lnTo>
                  <a:lnTo>
                    <a:pt x="787" y="3111"/>
                  </a:lnTo>
                  <a:lnTo>
                    <a:pt x="787" y="3025"/>
                  </a:lnTo>
                  <a:lnTo>
                    <a:pt x="787" y="3025"/>
                  </a:lnTo>
                  <a:lnTo>
                    <a:pt x="787" y="2949"/>
                  </a:lnTo>
                  <a:lnTo>
                    <a:pt x="771" y="2864"/>
                  </a:lnTo>
                  <a:lnTo>
                    <a:pt x="771" y="2778"/>
                  </a:lnTo>
                  <a:lnTo>
                    <a:pt x="756" y="2700"/>
                  </a:lnTo>
                  <a:lnTo>
                    <a:pt x="756" y="2700"/>
                  </a:lnTo>
                  <a:lnTo>
                    <a:pt x="740" y="2658"/>
                  </a:lnTo>
                  <a:lnTo>
                    <a:pt x="740" y="2590"/>
                  </a:lnTo>
                  <a:lnTo>
                    <a:pt x="740" y="2513"/>
                  </a:lnTo>
                  <a:lnTo>
                    <a:pt x="740" y="2427"/>
                  </a:lnTo>
                  <a:lnTo>
                    <a:pt x="740" y="2341"/>
                  </a:lnTo>
                  <a:lnTo>
                    <a:pt x="740" y="2257"/>
                  </a:lnTo>
                  <a:lnTo>
                    <a:pt x="740" y="2180"/>
                  </a:lnTo>
                  <a:lnTo>
                    <a:pt x="740" y="2128"/>
                  </a:lnTo>
                  <a:lnTo>
                    <a:pt x="740" y="2128"/>
                  </a:lnTo>
                  <a:lnTo>
                    <a:pt x="740" y="2051"/>
                  </a:lnTo>
                  <a:lnTo>
                    <a:pt x="740" y="1991"/>
                  </a:lnTo>
                  <a:lnTo>
                    <a:pt x="740" y="1931"/>
                  </a:lnTo>
                  <a:lnTo>
                    <a:pt x="756" y="1889"/>
                  </a:lnTo>
                  <a:lnTo>
                    <a:pt x="756" y="1889"/>
                  </a:lnTo>
                  <a:lnTo>
                    <a:pt x="771" y="1864"/>
                  </a:lnTo>
                  <a:lnTo>
                    <a:pt x="818" y="1829"/>
                  </a:lnTo>
                  <a:lnTo>
                    <a:pt x="849" y="1795"/>
                  </a:lnTo>
                  <a:lnTo>
                    <a:pt x="864" y="1744"/>
                  </a:lnTo>
                  <a:lnTo>
                    <a:pt x="864" y="1744"/>
                  </a:lnTo>
                  <a:lnTo>
                    <a:pt x="864" y="1735"/>
                  </a:lnTo>
                  <a:lnTo>
                    <a:pt x="880" y="1709"/>
                  </a:lnTo>
                  <a:lnTo>
                    <a:pt x="880" y="1666"/>
                  </a:lnTo>
                  <a:lnTo>
                    <a:pt x="880" y="1623"/>
                  </a:lnTo>
                  <a:lnTo>
                    <a:pt x="880" y="1623"/>
                  </a:lnTo>
                  <a:lnTo>
                    <a:pt x="880" y="1573"/>
                  </a:lnTo>
                  <a:lnTo>
                    <a:pt x="895" y="1513"/>
                  </a:lnTo>
                  <a:lnTo>
                    <a:pt x="911" y="1462"/>
                  </a:lnTo>
                  <a:lnTo>
                    <a:pt x="926" y="1410"/>
                  </a:lnTo>
                  <a:lnTo>
                    <a:pt x="926" y="1410"/>
                  </a:lnTo>
                  <a:lnTo>
                    <a:pt x="942" y="1376"/>
                  </a:lnTo>
                  <a:lnTo>
                    <a:pt x="957" y="1333"/>
                  </a:lnTo>
                  <a:lnTo>
                    <a:pt x="973" y="1264"/>
                  </a:lnTo>
                  <a:lnTo>
                    <a:pt x="1003" y="1197"/>
                  </a:lnTo>
                  <a:lnTo>
                    <a:pt x="1034" y="1034"/>
                  </a:lnTo>
                  <a:lnTo>
                    <a:pt x="1050" y="965"/>
                  </a:lnTo>
                  <a:lnTo>
                    <a:pt x="1050" y="897"/>
                  </a:lnTo>
                  <a:lnTo>
                    <a:pt x="1050" y="897"/>
                  </a:lnTo>
                  <a:lnTo>
                    <a:pt x="1050" y="847"/>
                  </a:lnTo>
                  <a:lnTo>
                    <a:pt x="1034" y="804"/>
                  </a:lnTo>
                  <a:lnTo>
                    <a:pt x="1034" y="752"/>
                  </a:lnTo>
                  <a:lnTo>
                    <a:pt x="1034" y="701"/>
                  </a:lnTo>
                  <a:lnTo>
                    <a:pt x="1050" y="641"/>
                  </a:lnTo>
                  <a:lnTo>
                    <a:pt x="1050" y="641"/>
                  </a:lnTo>
                  <a:lnTo>
                    <a:pt x="1065" y="606"/>
                  </a:lnTo>
                  <a:lnTo>
                    <a:pt x="1079" y="472"/>
                  </a:lnTo>
                  <a:lnTo>
                    <a:pt x="1093" y="343"/>
                  </a:lnTo>
                  <a:lnTo>
                    <a:pt x="1164" y="243"/>
                  </a:lnTo>
                  <a:lnTo>
                    <a:pt x="1193" y="157"/>
                  </a:lnTo>
                  <a:lnTo>
                    <a:pt x="1221" y="143"/>
                  </a:lnTo>
                  <a:lnTo>
                    <a:pt x="1236" y="100"/>
                  </a:lnTo>
                  <a:lnTo>
                    <a:pt x="1236" y="43"/>
                  </a:lnTo>
                  <a:lnTo>
                    <a:pt x="1250" y="71"/>
                  </a:lnTo>
                  <a:lnTo>
                    <a:pt x="1267" y="112"/>
                  </a:lnTo>
                  <a:lnTo>
                    <a:pt x="1205" y="60"/>
                  </a:lnTo>
                  <a:lnTo>
                    <a:pt x="1127" y="26"/>
                  </a:lnTo>
                  <a:lnTo>
                    <a:pt x="1050" y="0"/>
                  </a:lnTo>
                  <a:lnTo>
                    <a:pt x="942" y="0"/>
                  </a:lnTo>
                  <a:lnTo>
                    <a:pt x="833" y="9"/>
                  </a:lnTo>
                  <a:lnTo>
                    <a:pt x="833" y="9"/>
                  </a:lnTo>
                  <a:lnTo>
                    <a:pt x="709" y="34"/>
                  </a:lnTo>
                  <a:lnTo>
                    <a:pt x="601" y="69"/>
                  </a:lnTo>
                  <a:lnTo>
                    <a:pt x="493" y="94"/>
                  </a:lnTo>
                  <a:lnTo>
                    <a:pt x="415" y="120"/>
                  </a:lnTo>
                  <a:lnTo>
                    <a:pt x="353" y="146"/>
                  </a:lnTo>
                  <a:lnTo>
                    <a:pt x="307" y="163"/>
                  </a:lnTo>
                  <a:lnTo>
                    <a:pt x="276" y="180"/>
                  </a:lnTo>
                  <a:lnTo>
                    <a:pt x="276" y="180"/>
                  </a:lnTo>
                  <a:close/>
                </a:path>
              </a:pathLst>
            </a:custGeom>
            <a:solidFill>
              <a:srgbClr val="F2AD8C"/>
            </a:solidFill>
            <a:ln w="9525">
              <a:noFill/>
              <a:round/>
              <a:headEnd/>
              <a:tailEnd/>
            </a:ln>
          </p:spPr>
          <p:txBody>
            <a:bodyPr/>
            <a:lstStyle/>
            <a:p>
              <a:endParaRPr lang="fr-FR"/>
            </a:p>
          </p:txBody>
        </p:sp>
        <p:sp>
          <p:nvSpPr>
            <p:cNvPr id="111621" name="Freeform 5"/>
            <p:cNvSpPr>
              <a:spLocks/>
            </p:cNvSpPr>
            <p:nvPr/>
          </p:nvSpPr>
          <p:spPr bwMode="auto">
            <a:xfrm flipH="1">
              <a:off x="170" y="429"/>
              <a:ext cx="849" cy="1084"/>
            </a:xfrm>
            <a:custGeom>
              <a:avLst/>
              <a:gdLst/>
              <a:ahLst/>
              <a:cxnLst>
                <a:cxn ang="0">
                  <a:pos x="54" y="0"/>
                </a:cxn>
                <a:cxn ang="0">
                  <a:pos x="132" y="6"/>
                </a:cxn>
                <a:cxn ang="0">
                  <a:pos x="198" y="29"/>
                </a:cxn>
                <a:cxn ang="0">
                  <a:pos x="246" y="59"/>
                </a:cxn>
                <a:cxn ang="0">
                  <a:pos x="282" y="101"/>
                </a:cxn>
                <a:cxn ang="0">
                  <a:pos x="311" y="155"/>
                </a:cxn>
                <a:cxn ang="0">
                  <a:pos x="323" y="209"/>
                </a:cxn>
                <a:cxn ang="0">
                  <a:pos x="329" y="269"/>
                </a:cxn>
                <a:cxn ang="0">
                  <a:pos x="329" y="334"/>
                </a:cxn>
                <a:cxn ang="0">
                  <a:pos x="323" y="400"/>
                </a:cxn>
                <a:cxn ang="0">
                  <a:pos x="305" y="466"/>
                </a:cxn>
                <a:cxn ang="0">
                  <a:pos x="293" y="525"/>
                </a:cxn>
                <a:cxn ang="0">
                  <a:pos x="270" y="585"/>
                </a:cxn>
                <a:cxn ang="0">
                  <a:pos x="252" y="633"/>
                </a:cxn>
                <a:cxn ang="0">
                  <a:pos x="234" y="681"/>
                </a:cxn>
                <a:cxn ang="0">
                  <a:pos x="216" y="711"/>
                </a:cxn>
                <a:cxn ang="0">
                  <a:pos x="198" y="735"/>
                </a:cxn>
                <a:cxn ang="0">
                  <a:pos x="198" y="735"/>
                </a:cxn>
                <a:cxn ang="0">
                  <a:pos x="186" y="747"/>
                </a:cxn>
                <a:cxn ang="0">
                  <a:pos x="174" y="758"/>
                </a:cxn>
                <a:cxn ang="0">
                  <a:pos x="150" y="753"/>
                </a:cxn>
                <a:cxn ang="0">
                  <a:pos x="126" y="735"/>
                </a:cxn>
                <a:cxn ang="0">
                  <a:pos x="102" y="693"/>
                </a:cxn>
                <a:cxn ang="0">
                  <a:pos x="78" y="645"/>
                </a:cxn>
                <a:cxn ang="0">
                  <a:pos x="60" y="579"/>
                </a:cxn>
                <a:cxn ang="0">
                  <a:pos x="42" y="508"/>
                </a:cxn>
                <a:cxn ang="0">
                  <a:pos x="24" y="436"/>
                </a:cxn>
                <a:cxn ang="0">
                  <a:pos x="0" y="280"/>
                </a:cxn>
                <a:cxn ang="0">
                  <a:pos x="0" y="209"/>
                </a:cxn>
                <a:cxn ang="0">
                  <a:pos x="0" y="143"/>
                </a:cxn>
                <a:cxn ang="0">
                  <a:pos x="0" y="83"/>
                </a:cxn>
                <a:cxn ang="0">
                  <a:pos x="12" y="35"/>
                </a:cxn>
                <a:cxn ang="0">
                  <a:pos x="30" y="12"/>
                </a:cxn>
                <a:cxn ang="0">
                  <a:pos x="54" y="0"/>
                </a:cxn>
              </a:cxnLst>
              <a:rect l="0" t="0" r="r" b="b"/>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11622" name="Freeform 6"/>
            <p:cNvSpPr>
              <a:spLocks/>
            </p:cNvSpPr>
            <p:nvPr/>
          </p:nvSpPr>
          <p:spPr bwMode="auto">
            <a:xfrm flipH="1">
              <a:off x="217" y="454"/>
              <a:ext cx="770" cy="1000"/>
            </a:xfrm>
            <a:custGeom>
              <a:avLst/>
              <a:gdLst/>
              <a:ahLst/>
              <a:cxnLst>
                <a:cxn ang="0">
                  <a:pos x="54" y="0"/>
                </a:cxn>
                <a:cxn ang="0">
                  <a:pos x="126" y="6"/>
                </a:cxn>
                <a:cxn ang="0">
                  <a:pos x="180" y="23"/>
                </a:cxn>
                <a:cxn ang="0">
                  <a:pos x="228" y="53"/>
                </a:cxn>
                <a:cxn ang="0">
                  <a:pos x="258" y="95"/>
                </a:cxn>
                <a:cxn ang="0">
                  <a:pos x="281" y="143"/>
                </a:cxn>
                <a:cxn ang="0">
                  <a:pos x="293" y="191"/>
                </a:cxn>
                <a:cxn ang="0">
                  <a:pos x="299" y="245"/>
                </a:cxn>
                <a:cxn ang="0">
                  <a:pos x="299" y="304"/>
                </a:cxn>
                <a:cxn ang="0">
                  <a:pos x="281" y="424"/>
                </a:cxn>
                <a:cxn ang="0">
                  <a:pos x="252" y="531"/>
                </a:cxn>
                <a:cxn ang="0">
                  <a:pos x="234" y="579"/>
                </a:cxn>
                <a:cxn ang="0">
                  <a:pos x="216" y="621"/>
                </a:cxn>
                <a:cxn ang="0">
                  <a:pos x="198" y="651"/>
                </a:cxn>
                <a:cxn ang="0">
                  <a:pos x="186" y="675"/>
                </a:cxn>
                <a:cxn ang="0">
                  <a:pos x="186" y="675"/>
                </a:cxn>
                <a:cxn ang="0">
                  <a:pos x="174" y="687"/>
                </a:cxn>
                <a:cxn ang="0">
                  <a:pos x="162" y="699"/>
                </a:cxn>
                <a:cxn ang="0">
                  <a:pos x="138" y="699"/>
                </a:cxn>
                <a:cxn ang="0">
                  <a:pos x="114" y="675"/>
                </a:cxn>
                <a:cxn ang="0">
                  <a:pos x="96" y="639"/>
                </a:cxn>
                <a:cxn ang="0">
                  <a:pos x="72" y="591"/>
                </a:cxn>
                <a:cxn ang="0">
                  <a:pos x="54" y="537"/>
                </a:cxn>
                <a:cxn ang="0">
                  <a:pos x="36" y="472"/>
                </a:cxn>
                <a:cxn ang="0">
                  <a:pos x="24" y="400"/>
                </a:cxn>
                <a:cxn ang="0">
                  <a:pos x="0" y="256"/>
                </a:cxn>
                <a:cxn ang="0">
                  <a:pos x="0" y="191"/>
                </a:cxn>
                <a:cxn ang="0">
                  <a:pos x="0" y="131"/>
                </a:cxn>
                <a:cxn ang="0">
                  <a:pos x="0" y="77"/>
                </a:cxn>
                <a:cxn ang="0">
                  <a:pos x="12" y="35"/>
                </a:cxn>
                <a:cxn ang="0">
                  <a:pos x="30" y="6"/>
                </a:cxn>
                <a:cxn ang="0">
                  <a:pos x="54" y="0"/>
                </a:cxn>
              </a:cxnLst>
              <a:rect l="0" t="0" r="r" b="b"/>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11623" name="Freeform 7"/>
            <p:cNvSpPr>
              <a:spLocks/>
            </p:cNvSpPr>
            <p:nvPr/>
          </p:nvSpPr>
          <p:spPr bwMode="auto">
            <a:xfrm flipH="1">
              <a:off x="248" y="487"/>
              <a:ext cx="710" cy="907"/>
            </a:xfrm>
            <a:custGeom>
              <a:avLst/>
              <a:gdLst/>
              <a:ahLst/>
              <a:cxnLst>
                <a:cxn ang="0">
                  <a:pos x="60" y="0"/>
                </a:cxn>
                <a:cxn ang="0">
                  <a:pos x="120" y="6"/>
                </a:cxn>
                <a:cxn ang="0">
                  <a:pos x="168" y="24"/>
                </a:cxn>
                <a:cxn ang="0">
                  <a:pos x="210" y="48"/>
                </a:cxn>
                <a:cxn ang="0">
                  <a:pos x="240" y="84"/>
                </a:cxn>
                <a:cxn ang="0">
                  <a:pos x="258" y="120"/>
                </a:cxn>
                <a:cxn ang="0">
                  <a:pos x="269" y="168"/>
                </a:cxn>
                <a:cxn ang="0">
                  <a:pos x="275" y="216"/>
                </a:cxn>
                <a:cxn ang="0">
                  <a:pos x="275" y="269"/>
                </a:cxn>
                <a:cxn ang="0">
                  <a:pos x="264" y="377"/>
                </a:cxn>
                <a:cxn ang="0">
                  <a:pos x="240" y="473"/>
                </a:cxn>
                <a:cxn ang="0">
                  <a:pos x="222" y="520"/>
                </a:cxn>
                <a:cxn ang="0">
                  <a:pos x="204" y="556"/>
                </a:cxn>
                <a:cxn ang="0">
                  <a:pos x="192" y="586"/>
                </a:cxn>
                <a:cxn ang="0">
                  <a:pos x="180" y="610"/>
                </a:cxn>
                <a:cxn ang="0">
                  <a:pos x="180" y="610"/>
                </a:cxn>
                <a:cxn ang="0">
                  <a:pos x="156" y="628"/>
                </a:cxn>
                <a:cxn ang="0">
                  <a:pos x="138" y="634"/>
                </a:cxn>
                <a:cxn ang="0">
                  <a:pos x="114" y="616"/>
                </a:cxn>
                <a:cxn ang="0">
                  <a:pos x="90" y="586"/>
                </a:cxn>
                <a:cxn ang="0">
                  <a:pos x="72" y="544"/>
                </a:cxn>
                <a:cxn ang="0">
                  <a:pos x="54" y="490"/>
                </a:cxn>
                <a:cxn ang="0">
                  <a:pos x="36" y="431"/>
                </a:cxn>
                <a:cxn ang="0">
                  <a:pos x="24" y="365"/>
                </a:cxn>
                <a:cxn ang="0">
                  <a:pos x="6" y="233"/>
                </a:cxn>
                <a:cxn ang="0">
                  <a:pos x="0" y="174"/>
                </a:cxn>
                <a:cxn ang="0">
                  <a:pos x="0" y="114"/>
                </a:cxn>
                <a:cxn ang="0">
                  <a:pos x="6" y="66"/>
                </a:cxn>
                <a:cxn ang="0">
                  <a:pos x="18" y="30"/>
                </a:cxn>
                <a:cxn ang="0">
                  <a:pos x="36" y="6"/>
                </a:cxn>
                <a:cxn ang="0">
                  <a:pos x="60" y="0"/>
                </a:cxn>
              </a:cxnLst>
              <a:rect l="0" t="0" r="r" b="b"/>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11624" name="Freeform 8"/>
            <p:cNvSpPr>
              <a:spLocks/>
            </p:cNvSpPr>
            <p:nvPr/>
          </p:nvSpPr>
          <p:spPr bwMode="auto">
            <a:xfrm flipH="1">
              <a:off x="276" y="504"/>
              <a:ext cx="635" cy="830"/>
            </a:xfrm>
            <a:custGeom>
              <a:avLst/>
              <a:gdLst/>
              <a:ahLst/>
              <a:cxnLst>
                <a:cxn ang="0">
                  <a:pos x="60" y="0"/>
                </a:cxn>
                <a:cxn ang="0">
                  <a:pos x="108" y="6"/>
                </a:cxn>
                <a:cxn ang="0">
                  <a:pos x="156" y="24"/>
                </a:cxn>
                <a:cxn ang="0">
                  <a:pos x="186" y="48"/>
                </a:cxn>
                <a:cxn ang="0">
                  <a:pos x="210" y="78"/>
                </a:cxn>
                <a:cxn ang="0">
                  <a:pos x="228" y="114"/>
                </a:cxn>
                <a:cxn ang="0">
                  <a:pos x="240" y="156"/>
                </a:cxn>
                <a:cxn ang="0">
                  <a:pos x="246" y="245"/>
                </a:cxn>
                <a:cxn ang="0">
                  <a:pos x="234" y="341"/>
                </a:cxn>
                <a:cxn ang="0">
                  <a:pos x="216" y="431"/>
                </a:cxn>
                <a:cxn ang="0">
                  <a:pos x="204" y="472"/>
                </a:cxn>
                <a:cxn ang="0">
                  <a:pos x="186" y="508"/>
                </a:cxn>
                <a:cxn ang="0">
                  <a:pos x="174" y="532"/>
                </a:cxn>
                <a:cxn ang="0">
                  <a:pos x="162" y="556"/>
                </a:cxn>
                <a:cxn ang="0">
                  <a:pos x="162" y="556"/>
                </a:cxn>
                <a:cxn ang="0">
                  <a:pos x="144" y="574"/>
                </a:cxn>
                <a:cxn ang="0">
                  <a:pos x="126" y="580"/>
                </a:cxn>
                <a:cxn ang="0">
                  <a:pos x="102" y="562"/>
                </a:cxn>
                <a:cxn ang="0">
                  <a:pos x="84" y="538"/>
                </a:cxn>
                <a:cxn ang="0">
                  <a:pos x="66" y="496"/>
                </a:cxn>
                <a:cxn ang="0">
                  <a:pos x="48" y="449"/>
                </a:cxn>
                <a:cxn ang="0">
                  <a:pos x="30" y="395"/>
                </a:cxn>
                <a:cxn ang="0">
                  <a:pos x="18" y="335"/>
                </a:cxn>
                <a:cxn ang="0">
                  <a:pos x="0" y="216"/>
                </a:cxn>
                <a:cxn ang="0">
                  <a:pos x="0" y="162"/>
                </a:cxn>
                <a:cxn ang="0">
                  <a:pos x="0" y="108"/>
                </a:cxn>
                <a:cxn ang="0">
                  <a:pos x="6" y="66"/>
                </a:cxn>
                <a:cxn ang="0">
                  <a:pos x="18" y="30"/>
                </a:cxn>
                <a:cxn ang="0">
                  <a:pos x="36" y="6"/>
                </a:cxn>
                <a:cxn ang="0">
                  <a:pos x="60" y="0"/>
                </a:cxn>
              </a:cxnLst>
              <a:rect l="0" t="0" r="r" b="b"/>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11625" name="Freeform 9"/>
            <p:cNvSpPr>
              <a:spLocks/>
            </p:cNvSpPr>
            <p:nvPr/>
          </p:nvSpPr>
          <p:spPr bwMode="auto">
            <a:xfrm flipH="1">
              <a:off x="231" y="1983"/>
              <a:ext cx="540" cy="1522"/>
            </a:xfrm>
            <a:custGeom>
              <a:avLst/>
              <a:gdLst/>
              <a:ahLst/>
              <a:cxnLst>
                <a:cxn ang="0">
                  <a:pos x="162" y="102"/>
                </a:cxn>
                <a:cxn ang="0">
                  <a:pos x="192" y="197"/>
                </a:cxn>
                <a:cxn ang="0">
                  <a:pos x="197" y="215"/>
                </a:cxn>
                <a:cxn ang="0">
                  <a:pos x="209" y="299"/>
                </a:cxn>
                <a:cxn ang="0">
                  <a:pos x="192" y="412"/>
                </a:cxn>
                <a:cxn ang="0">
                  <a:pos x="180" y="430"/>
                </a:cxn>
                <a:cxn ang="0">
                  <a:pos x="150" y="532"/>
                </a:cxn>
                <a:cxn ang="0">
                  <a:pos x="132" y="592"/>
                </a:cxn>
                <a:cxn ang="0">
                  <a:pos x="126" y="622"/>
                </a:cxn>
                <a:cxn ang="0">
                  <a:pos x="120" y="675"/>
                </a:cxn>
                <a:cxn ang="0">
                  <a:pos x="114" y="717"/>
                </a:cxn>
                <a:cxn ang="0">
                  <a:pos x="120" y="771"/>
                </a:cxn>
                <a:cxn ang="0">
                  <a:pos x="132" y="825"/>
                </a:cxn>
                <a:cxn ang="0">
                  <a:pos x="132" y="849"/>
                </a:cxn>
                <a:cxn ang="0">
                  <a:pos x="108" y="885"/>
                </a:cxn>
                <a:cxn ang="0">
                  <a:pos x="90" y="896"/>
                </a:cxn>
                <a:cxn ang="0">
                  <a:pos x="72" y="908"/>
                </a:cxn>
                <a:cxn ang="0">
                  <a:pos x="60" y="932"/>
                </a:cxn>
                <a:cxn ang="0">
                  <a:pos x="60" y="950"/>
                </a:cxn>
                <a:cxn ang="0">
                  <a:pos x="36" y="1028"/>
                </a:cxn>
                <a:cxn ang="0">
                  <a:pos x="12" y="1058"/>
                </a:cxn>
                <a:cxn ang="0">
                  <a:pos x="0" y="1058"/>
                </a:cxn>
                <a:cxn ang="0">
                  <a:pos x="0" y="1034"/>
                </a:cxn>
                <a:cxn ang="0">
                  <a:pos x="12" y="902"/>
                </a:cxn>
                <a:cxn ang="0">
                  <a:pos x="18" y="825"/>
                </a:cxn>
                <a:cxn ang="0">
                  <a:pos x="18" y="807"/>
                </a:cxn>
                <a:cxn ang="0">
                  <a:pos x="24" y="717"/>
                </a:cxn>
                <a:cxn ang="0">
                  <a:pos x="30" y="598"/>
                </a:cxn>
                <a:cxn ang="0">
                  <a:pos x="30" y="562"/>
                </a:cxn>
                <a:cxn ang="0">
                  <a:pos x="36" y="466"/>
                </a:cxn>
                <a:cxn ang="0">
                  <a:pos x="36" y="353"/>
                </a:cxn>
                <a:cxn ang="0">
                  <a:pos x="30" y="251"/>
                </a:cxn>
                <a:cxn ang="0">
                  <a:pos x="30" y="215"/>
                </a:cxn>
                <a:cxn ang="0">
                  <a:pos x="36" y="126"/>
                </a:cxn>
                <a:cxn ang="0">
                  <a:pos x="54" y="72"/>
                </a:cxn>
                <a:cxn ang="0">
                  <a:pos x="60" y="60"/>
                </a:cxn>
                <a:cxn ang="0">
                  <a:pos x="84" y="18"/>
                </a:cxn>
                <a:cxn ang="0">
                  <a:pos x="120" y="0"/>
                </a:cxn>
                <a:cxn ang="0">
                  <a:pos x="144" y="18"/>
                </a:cxn>
              </a:cxnLst>
              <a:rect l="0" t="0" r="r" b="b"/>
              <a:pathLst>
                <a:path w="209" h="1064">
                  <a:moveTo>
                    <a:pt x="150" y="54"/>
                  </a:moveTo>
                  <a:lnTo>
                    <a:pt x="162" y="102"/>
                  </a:lnTo>
                  <a:lnTo>
                    <a:pt x="168" y="138"/>
                  </a:lnTo>
                  <a:lnTo>
                    <a:pt x="192" y="197"/>
                  </a:lnTo>
                  <a:lnTo>
                    <a:pt x="192" y="197"/>
                  </a:lnTo>
                  <a:lnTo>
                    <a:pt x="197" y="215"/>
                  </a:lnTo>
                  <a:lnTo>
                    <a:pt x="203" y="239"/>
                  </a:lnTo>
                  <a:lnTo>
                    <a:pt x="209" y="299"/>
                  </a:lnTo>
                  <a:lnTo>
                    <a:pt x="209" y="359"/>
                  </a:lnTo>
                  <a:lnTo>
                    <a:pt x="192" y="412"/>
                  </a:lnTo>
                  <a:lnTo>
                    <a:pt x="192" y="412"/>
                  </a:lnTo>
                  <a:lnTo>
                    <a:pt x="180" y="430"/>
                  </a:lnTo>
                  <a:lnTo>
                    <a:pt x="174" y="460"/>
                  </a:lnTo>
                  <a:lnTo>
                    <a:pt x="150" y="532"/>
                  </a:lnTo>
                  <a:lnTo>
                    <a:pt x="138" y="562"/>
                  </a:lnTo>
                  <a:lnTo>
                    <a:pt x="132" y="592"/>
                  </a:lnTo>
                  <a:lnTo>
                    <a:pt x="126" y="610"/>
                  </a:lnTo>
                  <a:lnTo>
                    <a:pt x="126" y="622"/>
                  </a:lnTo>
                  <a:lnTo>
                    <a:pt x="126" y="622"/>
                  </a:lnTo>
                  <a:lnTo>
                    <a:pt x="120" y="675"/>
                  </a:lnTo>
                  <a:lnTo>
                    <a:pt x="114" y="717"/>
                  </a:lnTo>
                  <a:lnTo>
                    <a:pt x="114" y="717"/>
                  </a:lnTo>
                  <a:lnTo>
                    <a:pt x="114" y="741"/>
                  </a:lnTo>
                  <a:lnTo>
                    <a:pt x="120" y="771"/>
                  </a:lnTo>
                  <a:lnTo>
                    <a:pt x="126" y="801"/>
                  </a:lnTo>
                  <a:lnTo>
                    <a:pt x="132" y="825"/>
                  </a:lnTo>
                  <a:lnTo>
                    <a:pt x="132" y="825"/>
                  </a:lnTo>
                  <a:lnTo>
                    <a:pt x="132" y="849"/>
                  </a:lnTo>
                  <a:lnTo>
                    <a:pt x="120" y="873"/>
                  </a:lnTo>
                  <a:lnTo>
                    <a:pt x="108" y="885"/>
                  </a:lnTo>
                  <a:lnTo>
                    <a:pt x="90" y="896"/>
                  </a:lnTo>
                  <a:lnTo>
                    <a:pt x="90" y="896"/>
                  </a:lnTo>
                  <a:lnTo>
                    <a:pt x="78" y="902"/>
                  </a:lnTo>
                  <a:lnTo>
                    <a:pt x="72" y="908"/>
                  </a:lnTo>
                  <a:lnTo>
                    <a:pt x="66" y="920"/>
                  </a:lnTo>
                  <a:lnTo>
                    <a:pt x="60" y="932"/>
                  </a:lnTo>
                  <a:lnTo>
                    <a:pt x="60" y="950"/>
                  </a:lnTo>
                  <a:lnTo>
                    <a:pt x="60" y="950"/>
                  </a:lnTo>
                  <a:lnTo>
                    <a:pt x="42" y="1004"/>
                  </a:lnTo>
                  <a:lnTo>
                    <a:pt x="36" y="1028"/>
                  </a:lnTo>
                  <a:lnTo>
                    <a:pt x="24" y="1046"/>
                  </a:lnTo>
                  <a:lnTo>
                    <a:pt x="12" y="1058"/>
                  </a:lnTo>
                  <a:lnTo>
                    <a:pt x="6" y="1064"/>
                  </a:lnTo>
                  <a:lnTo>
                    <a:pt x="0" y="1058"/>
                  </a:lnTo>
                  <a:lnTo>
                    <a:pt x="0" y="1034"/>
                  </a:lnTo>
                  <a:lnTo>
                    <a:pt x="0" y="1034"/>
                  </a:lnTo>
                  <a:lnTo>
                    <a:pt x="6" y="962"/>
                  </a:lnTo>
                  <a:lnTo>
                    <a:pt x="12" y="902"/>
                  </a:lnTo>
                  <a:lnTo>
                    <a:pt x="12" y="843"/>
                  </a:lnTo>
                  <a:lnTo>
                    <a:pt x="18" y="825"/>
                  </a:lnTo>
                  <a:lnTo>
                    <a:pt x="18" y="807"/>
                  </a:lnTo>
                  <a:lnTo>
                    <a:pt x="18" y="807"/>
                  </a:lnTo>
                  <a:lnTo>
                    <a:pt x="24" y="771"/>
                  </a:lnTo>
                  <a:lnTo>
                    <a:pt x="24" y="717"/>
                  </a:lnTo>
                  <a:lnTo>
                    <a:pt x="30" y="657"/>
                  </a:lnTo>
                  <a:lnTo>
                    <a:pt x="30" y="598"/>
                  </a:lnTo>
                  <a:lnTo>
                    <a:pt x="30" y="598"/>
                  </a:lnTo>
                  <a:lnTo>
                    <a:pt x="30" y="562"/>
                  </a:lnTo>
                  <a:lnTo>
                    <a:pt x="36" y="520"/>
                  </a:lnTo>
                  <a:lnTo>
                    <a:pt x="36" y="466"/>
                  </a:lnTo>
                  <a:lnTo>
                    <a:pt x="36" y="406"/>
                  </a:lnTo>
                  <a:lnTo>
                    <a:pt x="36" y="353"/>
                  </a:lnTo>
                  <a:lnTo>
                    <a:pt x="36" y="299"/>
                  </a:lnTo>
                  <a:lnTo>
                    <a:pt x="30" y="251"/>
                  </a:lnTo>
                  <a:lnTo>
                    <a:pt x="30" y="215"/>
                  </a:lnTo>
                  <a:lnTo>
                    <a:pt x="30" y="215"/>
                  </a:lnTo>
                  <a:lnTo>
                    <a:pt x="30" y="167"/>
                  </a:lnTo>
                  <a:lnTo>
                    <a:pt x="36" y="126"/>
                  </a:lnTo>
                  <a:lnTo>
                    <a:pt x="42" y="96"/>
                  </a:lnTo>
                  <a:lnTo>
                    <a:pt x="54" y="72"/>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11626" name="Freeform 10"/>
            <p:cNvSpPr>
              <a:spLocks/>
            </p:cNvSpPr>
            <p:nvPr/>
          </p:nvSpPr>
          <p:spPr bwMode="auto">
            <a:xfrm flipH="1">
              <a:off x="248" y="2018"/>
              <a:ext cx="493" cy="1410"/>
            </a:xfrm>
            <a:custGeom>
              <a:avLst/>
              <a:gdLst/>
              <a:ahLst/>
              <a:cxnLst>
                <a:cxn ang="0">
                  <a:pos x="162" y="400"/>
                </a:cxn>
                <a:cxn ang="0">
                  <a:pos x="138" y="484"/>
                </a:cxn>
                <a:cxn ang="0">
                  <a:pos x="120" y="544"/>
                </a:cxn>
                <a:cxn ang="0">
                  <a:pos x="114" y="556"/>
                </a:cxn>
                <a:cxn ang="0">
                  <a:pos x="108" y="610"/>
                </a:cxn>
                <a:cxn ang="0">
                  <a:pos x="102" y="657"/>
                </a:cxn>
                <a:cxn ang="0">
                  <a:pos x="102" y="711"/>
                </a:cxn>
                <a:cxn ang="0">
                  <a:pos x="108" y="765"/>
                </a:cxn>
                <a:cxn ang="0">
                  <a:pos x="108" y="789"/>
                </a:cxn>
                <a:cxn ang="0">
                  <a:pos x="84" y="831"/>
                </a:cxn>
                <a:cxn ang="0">
                  <a:pos x="72" y="843"/>
                </a:cxn>
                <a:cxn ang="0">
                  <a:pos x="54" y="855"/>
                </a:cxn>
                <a:cxn ang="0">
                  <a:pos x="48" y="884"/>
                </a:cxn>
                <a:cxn ang="0">
                  <a:pos x="48" y="902"/>
                </a:cxn>
                <a:cxn ang="0">
                  <a:pos x="24" y="962"/>
                </a:cxn>
                <a:cxn ang="0">
                  <a:pos x="12" y="986"/>
                </a:cxn>
                <a:cxn ang="0">
                  <a:pos x="0" y="980"/>
                </a:cxn>
                <a:cxn ang="0">
                  <a:pos x="0" y="956"/>
                </a:cxn>
                <a:cxn ang="0">
                  <a:pos x="12" y="837"/>
                </a:cxn>
                <a:cxn ang="0">
                  <a:pos x="18" y="753"/>
                </a:cxn>
                <a:cxn ang="0">
                  <a:pos x="24" y="717"/>
                </a:cxn>
                <a:cxn ang="0">
                  <a:pos x="30" y="604"/>
                </a:cxn>
                <a:cxn ang="0">
                  <a:pos x="36" y="544"/>
                </a:cxn>
                <a:cxn ang="0">
                  <a:pos x="36" y="472"/>
                </a:cxn>
                <a:cxn ang="0">
                  <a:pos x="36" y="371"/>
                </a:cxn>
                <a:cxn ang="0">
                  <a:pos x="30" y="227"/>
                </a:cxn>
                <a:cxn ang="0">
                  <a:pos x="30" y="191"/>
                </a:cxn>
                <a:cxn ang="0">
                  <a:pos x="30" y="108"/>
                </a:cxn>
                <a:cxn ang="0">
                  <a:pos x="48" y="60"/>
                </a:cxn>
                <a:cxn ang="0">
                  <a:pos x="66" y="30"/>
                </a:cxn>
                <a:cxn ang="0">
                  <a:pos x="90" y="6"/>
                </a:cxn>
                <a:cxn ang="0">
                  <a:pos x="114" y="6"/>
                </a:cxn>
                <a:cxn ang="0">
                  <a:pos x="132" y="54"/>
                </a:cxn>
                <a:cxn ang="0">
                  <a:pos x="138" y="96"/>
                </a:cxn>
                <a:cxn ang="0">
                  <a:pos x="168" y="179"/>
                </a:cxn>
                <a:cxn ang="0">
                  <a:pos x="174" y="197"/>
                </a:cxn>
                <a:cxn ang="0">
                  <a:pos x="191" y="269"/>
                </a:cxn>
                <a:cxn ang="0">
                  <a:pos x="174" y="382"/>
                </a:cxn>
              </a:cxnLst>
              <a:rect l="0" t="0" r="r" b="b"/>
              <a:pathLst>
                <a:path w="191" h="986">
                  <a:moveTo>
                    <a:pt x="174" y="382"/>
                  </a:moveTo>
                  <a:lnTo>
                    <a:pt x="162" y="400"/>
                  </a:lnTo>
                  <a:lnTo>
                    <a:pt x="156" y="430"/>
                  </a:lnTo>
                  <a:lnTo>
                    <a:pt x="138" y="484"/>
                  </a:lnTo>
                  <a:lnTo>
                    <a:pt x="120" y="532"/>
                  </a:lnTo>
                  <a:lnTo>
                    <a:pt x="120" y="544"/>
                  </a:lnTo>
                  <a:lnTo>
                    <a:pt x="114" y="556"/>
                  </a:lnTo>
                  <a:lnTo>
                    <a:pt x="114" y="556"/>
                  </a:lnTo>
                  <a:lnTo>
                    <a:pt x="108" y="586"/>
                  </a:lnTo>
                  <a:lnTo>
                    <a:pt x="108" y="610"/>
                  </a:lnTo>
                  <a:lnTo>
                    <a:pt x="102" y="657"/>
                  </a:lnTo>
                  <a:lnTo>
                    <a:pt x="102" y="657"/>
                  </a:lnTo>
                  <a:lnTo>
                    <a:pt x="96" y="681"/>
                  </a:lnTo>
                  <a:lnTo>
                    <a:pt x="102" y="711"/>
                  </a:lnTo>
                  <a:lnTo>
                    <a:pt x="108" y="741"/>
                  </a:lnTo>
                  <a:lnTo>
                    <a:pt x="108" y="765"/>
                  </a:lnTo>
                  <a:lnTo>
                    <a:pt x="108" y="765"/>
                  </a:lnTo>
                  <a:lnTo>
                    <a:pt x="108" y="789"/>
                  </a:lnTo>
                  <a:lnTo>
                    <a:pt x="96" y="813"/>
                  </a:lnTo>
                  <a:lnTo>
                    <a:pt x="84" y="831"/>
                  </a:lnTo>
                  <a:lnTo>
                    <a:pt x="72" y="843"/>
                  </a:lnTo>
                  <a:lnTo>
                    <a:pt x="72" y="843"/>
                  </a:lnTo>
                  <a:lnTo>
                    <a:pt x="60" y="849"/>
                  </a:lnTo>
                  <a:lnTo>
                    <a:pt x="54" y="855"/>
                  </a:lnTo>
                  <a:lnTo>
                    <a:pt x="54" y="872"/>
                  </a:lnTo>
                  <a:lnTo>
                    <a:pt x="48" y="884"/>
                  </a:lnTo>
                  <a:lnTo>
                    <a:pt x="48" y="902"/>
                  </a:lnTo>
                  <a:lnTo>
                    <a:pt x="48" y="902"/>
                  </a:lnTo>
                  <a:lnTo>
                    <a:pt x="36" y="944"/>
                  </a:lnTo>
                  <a:lnTo>
                    <a:pt x="24" y="962"/>
                  </a:lnTo>
                  <a:lnTo>
                    <a:pt x="18" y="980"/>
                  </a:lnTo>
                  <a:lnTo>
                    <a:pt x="12" y="986"/>
                  </a:lnTo>
                  <a:lnTo>
                    <a:pt x="6" y="986"/>
                  </a:lnTo>
                  <a:lnTo>
                    <a:pt x="0" y="980"/>
                  </a:lnTo>
                  <a:lnTo>
                    <a:pt x="0" y="956"/>
                  </a:lnTo>
                  <a:lnTo>
                    <a:pt x="0" y="956"/>
                  </a:lnTo>
                  <a:lnTo>
                    <a:pt x="6" y="896"/>
                  </a:lnTo>
                  <a:lnTo>
                    <a:pt x="12" y="837"/>
                  </a:lnTo>
                  <a:lnTo>
                    <a:pt x="12" y="789"/>
                  </a:lnTo>
                  <a:lnTo>
                    <a:pt x="18" y="753"/>
                  </a:lnTo>
                  <a:lnTo>
                    <a:pt x="18" y="753"/>
                  </a:lnTo>
                  <a:lnTo>
                    <a:pt x="24" y="717"/>
                  </a:lnTo>
                  <a:lnTo>
                    <a:pt x="30" y="663"/>
                  </a:lnTo>
                  <a:lnTo>
                    <a:pt x="30" y="604"/>
                  </a:lnTo>
                  <a:lnTo>
                    <a:pt x="36" y="544"/>
                  </a:lnTo>
                  <a:lnTo>
                    <a:pt x="36" y="544"/>
                  </a:lnTo>
                  <a:lnTo>
                    <a:pt x="36" y="514"/>
                  </a:lnTo>
                  <a:lnTo>
                    <a:pt x="36" y="472"/>
                  </a:lnTo>
                  <a:lnTo>
                    <a:pt x="36" y="424"/>
                  </a:lnTo>
                  <a:lnTo>
                    <a:pt x="36" y="371"/>
                  </a:lnTo>
                  <a:lnTo>
                    <a:pt x="36" y="269"/>
                  </a:lnTo>
                  <a:lnTo>
                    <a:pt x="30" y="227"/>
                  </a:lnTo>
                  <a:lnTo>
                    <a:pt x="30" y="191"/>
                  </a:lnTo>
                  <a:lnTo>
                    <a:pt x="30" y="191"/>
                  </a:lnTo>
                  <a:lnTo>
                    <a:pt x="30" y="143"/>
                  </a:lnTo>
                  <a:lnTo>
                    <a:pt x="30" y="108"/>
                  </a:lnTo>
                  <a:lnTo>
                    <a:pt x="42" y="84"/>
                  </a:lnTo>
                  <a:lnTo>
                    <a:pt x="48" y="60"/>
                  </a:lnTo>
                  <a:lnTo>
                    <a:pt x="48" y="60"/>
                  </a:lnTo>
                  <a:lnTo>
                    <a:pt x="66" y="30"/>
                  </a:lnTo>
                  <a:lnTo>
                    <a:pt x="78" y="18"/>
                  </a:lnTo>
                  <a:lnTo>
                    <a:pt x="90" y="6"/>
                  </a:lnTo>
                  <a:lnTo>
                    <a:pt x="102" y="0"/>
                  </a:lnTo>
                  <a:lnTo>
                    <a:pt x="114" y="6"/>
                  </a:lnTo>
                  <a:lnTo>
                    <a:pt x="126" y="24"/>
                  </a:lnTo>
                  <a:lnTo>
                    <a:pt x="132" y="54"/>
                  </a:lnTo>
                  <a:lnTo>
                    <a:pt x="132" y="54"/>
                  </a:lnTo>
                  <a:lnTo>
                    <a:pt x="138" y="96"/>
                  </a:lnTo>
                  <a:lnTo>
                    <a:pt x="150" y="126"/>
                  </a:lnTo>
                  <a:lnTo>
                    <a:pt x="168" y="179"/>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11627" name="Freeform 11"/>
            <p:cNvSpPr>
              <a:spLocks/>
            </p:cNvSpPr>
            <p:nvPr/>
          </p:nvSpPr>
          <p:spPr bwMode="auto">
            <a:xfrm flipH="1">
              <a:off x="276" y="2061"/>
              <a:ext cx="433" cy="1298"/>
            </a:xfrm>
            <a:custGeom>
              <a:avLst/>
              <a:gdLst/>
              <a:ahLst/>
              <a:cxnLst>
                <a:cxn ang="0">
                  <a:pos x="138" y="376"/>
                </a:cxn>
                <a:cxn ang="0">
                  <a:pos x="114" y="466"/>
                </a:cxn>
                <a:cxn ang="0">
                  <a:pos x="108" y="490"/>
                </a:cxn>
                <a:cxn ang="0">
                  <a:pos x="84" y="586"/>
                </a:cxn>
                <a:cxn ang="0">
                  <a:pos x="84" y="609"/>
                </a:cxn>
                <a:cxn ang="0">
                  <a:pos x="84" y="675"/>
                </a:cxn>
                <a:cxn ang="0">
                  <a:pos x="84" y="699"/>
                </a:cxn>
                <a:cxn ang="0">
                  <a:pos x="72" y="747"/>
                </a:cxn>
                <a:cxn ang="0">
                  <a:pos x="54" y="777"/>
                </a:cxn>
                <a:cxn ang="0">
                  <a:pos x="48" y="789"/>
                </a:cxn>
                <a:cxn ang="0">
                  <a:pos x="36" y="813"/>
                </a:cxn>
                <a:cxn ang="0">
                  <a:pos x="36" y="842"/>
                </a:cxn>
                <a:cxn ang="0">
                  <a:pos x="24" y="878"/>
                </a:cxn>
                <a:cxn ang="0">
                  <a:pos x="6" y="908"/>
                </a:cxn>
                <a:cxn ang="0">
                  <a:pos x="0" y="896"/>
                </a:cxn>
                <a:cxn ang="0">
                  <a:pos x="0" y="878"/>
                </a:cxn>
                <a:cxn ang="0">
                  <a:pos x="6" y="771"/>
                </a:cxn>
                <a:cxn ang="0">
                  <a:pos x="18" y="693"/>
                </a:cxn>
                <a:cxn ang="0">
                  <a:pos x="18" y="681"/>
                </a:cxn>
                <a:cxn ang="0">
                  <a:pos x="30" y="609"/>
                </a:cxn>
                <a:cxn ang="0">
                  <a:pos x="36" y="484"/>
                </a:cxn>
                <a:cxn ang="0">
                  <a:pos x="36" y="454"/>
                </a:cxn>
                <a:cxn ang="0">
                  <a:pos x="36" y="329"/>
                </a:cxn>
                <a:cxn ang="0">
                  <a:pos x="30" y="197"/>
                </a:cxn>
                <a:cxn ang="0">
                  <a:pos x="30" y="167"/>
                </a:cxn>
                <a:cxn ang="0">
                  <a:pos x="24" y="119"/>
                </a:cxn>
                <a:cxn ang="0">
                  <a:pos x="36" y="60"/>
                </a:cxn>
                <a:cxn ang="0">
                  <a:pos x="42" y="42"/>
                </a:cxn>
                <a:cxn ang="0">
                  <a:pos x="78" y="0"/>
                </a:cxn>
                <a:cxn ang="0">
                  <a:pos x="102" y="0"/>
                </a:cxn>
                <a:cxn ang="0">
                  <a:pos x="114" y="42"/>
                </a:cxn>
                <a:cxn ang="0">
                  <a:pos x="120" y="84"/>
                </a:cxn>
                <a:cxn ang="0">
                  <a:pos x="138" y="125"/>
                </a:cxn>
                <a:cxn ang="0">
                  <a:pos x="144" y="149"/>
                </a:cxn>
                <a:cxn ang="0">
                  <a:pos x="168" y="233"/>
                </a:cxn>
                <a:cxn ang="0">
                  <a:pos x="156" y="335"/>
                </a:cxn>
              </a:cxnLst>
              <a:rect l="0" t="0" r="r" b="b"/>
              <a:pathLst>
                <a:path w="168" h="908">
                  <a:moveTo>
                    <a:pt x="156" y="335"/>
                  </a:moveTo>
                  <a:lnTo>
                    <a:pt x="138" y="376"/>
                  </a:lnTo>
                  <a:lnTo>
                    <a:pt x="126" y="424"/>
                  </a:lnTo>
                  <a:lnTo>
                    <a:pt x="114" y="466"/>
                  </a:lnTo>
                  <a:lnTo>
                    <a:pt x="108" y="490"/>
                  </a:lnTo>
                  <a:lnTo>
                    <a:pt x="108" y="490"/>
                  </a:lnTo>
                  <a:lnTo>
                    <a:pt x="96" y="544"/>
                  </a:lnTo>
                  <a:lnTo>
                    <a:pt x="84" y="586"/>
                  </a:lnTo>
                  <a:lnTo>
                    <a:pt x="84" y="586"/>
                  </a:lnTo>
                  <a:lnTo>
                    <a:pt x="84" y="609"/>
                  </a:lnTo>
                  <a:lnTo>
                    <a:pt x="84" y="639"/>
                  </a:lnTo>
                  <a:lnTo>
                    <a:pt x="84" y="675"/>
                  </a:lnTo>
                  <a:lnTo>
                    <a:pt x="84" y="699"/>
                  </a:lnTo>
                  <a:lnTo>
                    <a:pt x="84" y="699"/>
                  </a:lnTo>
                  <a:lnTo>
                    <a:pt x="84" y="723"/>
                  </a:lnTo>
                  <a:lnTo>
                    <a:pt x="72" y="747"/>
                  </a:lnTo>
                  <a:lnTo>
                    <a:pt x="60" y="765"/>
                  </a:lnTo>
                  <a:lnTo>
                    <a:pt x="54" y="777"/>
                  </a:lnTo>
                  <a:lnTo>
                    <a:pt x="54" y="777"/>
                  </a:lnTo>
                  <a:lnTo>
                    <a:pt x="48" y="789"/>
                  </a:lnTo>
                  <a:lnTo>
                    <a:pt x="42" y="795"/>
                  </a:lnTo>
                  <a:lnTo>
                    <a:pt x="36" y="813"/>
                  </a:lnTo>
                  <a:lnTo>
                    <a:pt x="36" y="825"/>
                  </a:lnTo>
                  <a:lnTo>
                    <a:pt x="36" y="842"/>
                  </a:lnTo>
                  <a:lnTo>
                    <a:pt x="36" y="842"/>
                  </a:lnTo>
                  <a:lnTo>
                    <a:pt x="24" y="878"/>
                  </a:lnTo>
                  <a:lnTo>
                    <a:pt x="12" y="908"/>
                  </a:lnTo>
                  <a:lnTo>
                    <a:pt x="6" y="908"/>
                  </a:lnTo>
                  <a:lnTo>
                    <a:pt x="0" y="908"/>
                  </a:lnTo>
                  <a:lnTo>
                    <a:pt x="0" y="896"/>
                  </a:lnTo>
                  <a:lnTo>
                    <a:pt x="0" y="878"/>
                  </a:lnTo>
                  <a:lnTo>
                    <a:pt x="0" y="878"/>
                  </a:lnTo>
                  <a:lnTo>
                    <a:pt x="6" y="819"/>
                  </a:lnTo>
                  <a:lnTo>
                    <a:pt x="6" y="771"/>
                  </a:lnTo>
                  <a:lnTo>
                    <a:pt x="12" y="729"/>
                  </a:lnTo>
                  <a:lnTo>
                    <a:pt x="18" y="693"/>
                  </a:lnTo>
                  <a:lnTo>
                    <a:pt x="18" y="693"/>
                  </a:lnTo>
                  <a:lnTo>
                    <a:pt x="18" y="681"/>
                  </a:lnTo>
                  <a:lnTo>
                    <a:pt x="24" y="657"/>
                  </a:lnTo>
                  <a:lnTo>
                    <a:pt x="30" y="609"/>
                  </a:lnTo>
                  <a:lnTo>
                    <a:pt x="36" y="544"/>
                  </a:lnTo>
                  <a:lnTo>
                    <a:pt x="36" y="484"/>
                  </a:lnTo>
                  <a:lnTo>
                    <a:pt x="36" y="484"/>
                  </a:lnTo>
                  <a:lnTo>
                    <a:pt x="36" y="454"/>
                  </a:lnTo>
                  <a:lnTo>
                    <a:pt x="36" y="418"/>
                  </a:lnTo>
                  <a:lnTo>
                    <a:pt x="36" y="329"/>
                  </a:lnTo>
                  <a:lnTo>
                    <a:pt x="36" y="239"/>
                  </a:lnTo>
                  <a:lnTo>
                    <a:pt x="30" y="197"/>
                  </a:lnTo>
                  <a:lnTo>
                    <a:pt x="30" y="167"/>
                  </a:lnTo>
                  <a:lnTo>
                    <a:pt x="30" y="167"/>
                  </a:lnTo>
                  <a:lnTo>
                    <a:pt x="30" y="143"/>
                  </a:lnTo>
                  <a:lnTo>
                    <a:pt x="24" y="119"/>
                  </a:lnTo>
                  <a:lnTo>
                    <a:pt x="30" y="84"/>
                  </a:lnTo>
                  <a:lnTo>
                    <a:pt x="36" y="60"/>
                  </a:lnTo>
                  <a:lnTo>
                    <a:pt x="42" y="42"/>
                  </a:lnTo>
                  <a:lnTo>
                    <a:pt x="42" y="42"/>
                  </a:lnTo>
                  <a:lnTo>
                    <a:pt x="54" y="18"/>
                  </a:lnTo>
                  <a:lnTo>
                    <a:pt x="78" y="0"/>
                  </a:lnTo>
                  <a:lnTo>
                    <a:pt x="90" y="0"/>
                  </a:lnTo>
                  <a:lnTo>
                    <a:pt x="102" y="0"/>
                  </a:lnTo>
                  <a:lnTo>
                    <a:pt x="108" y="18"/>
                  </a:lnTo>
                  <a:lnTo>
                    <a:pt x="114" y="42"/>
                  </a:lnTo>
                  <a:lnTo>
                    <a:pt x="114" y="42"/>
                  </a:lnTo>
                  <a:lnTo>
                    <a:pt x="120" y="84"/>
                  </a:lnTo>
                  <a:lnTo>
                    <a:pt x="132" y="107"/>
                  </a:lnTo>
                  <a:lnTo>
                    <a:pt x="138" y="125"/>
                  </a:lnTo>
                  <a:lnTo>
                    <a:pt x="144" y="149"/>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11628" name="Freeform 12"/>
            <p:cNvSpPr>
              <a:spLocks/>
            </p:cNvSpPr>
            <p:nvPr/>
          </p:nvSpPr>
          <p:spPr bwMode="auto">
            <a:xfrm flipH="1">
              <a:off x="306" y="2095"/>
              <a:ext cx="372" cy="1204"/>
            </a:xfrm>
            <a:custGeom>
              <a:avLst/>
              <a:gdLst/>
              <a:ahLst/>
              <a:cxnLst>
                <a:cxn ang="0">
                  <a:pos x="120" y="340"/>
                </a:cxn>
                <a:cxn ang="0">
                  <a:pos x="96" y="430"/>
                </a:cxn>
                <a:cxn ang="0">
                  <a:pos x="90" y="460"/>
                </a:cxn>
                <a:cxn ang="0">
                  <a:pos x="66" y="526"/>
                </a:cxn>
                <a:cxn ang="0">
                  <a:pos x="60" y="550"/>
                </a:cxn>
                <a:cxn ang="0">
                  <a:pos x="60" y="615"/>
                </a:cxn>
                <a:cxn ang="0">
                  <a:pos x="60" y="645"/>
                </a:cxn>
                <a:cxn ang="0">
                  <a:pos x="42" y="717"/>
                </a:cxn>
                <a:cxn ang="0">
                  <a:pos x="36" y="729"/>
                </a:cxn>
                <a:cxn ang="0">
                  <a:pos x="30" y="747"/>
                </a:cxn>
                <a:cxn ang="0">
                  <a:pos x="24" y="771"/>
                </a:cxn>
                <a:cxn ang="0">
                  <a:pos x="24" y="789"/>
                </a:cxn>
                <a:cxn ang="0">
                  <a:pos x="6" y="842"/>
                </a:cxn>
                <a:cxn ang="0">
                  <a:pos x="0" y="842"/>
                </a:cxn>
                <a:cxn ang="0">
                  <a:pos x="0" y="812"/>
                </a:cxn>
                <a:cxn ang="0">
                  <a:pos x="6" y="753"/>
                </a:cxn>
                <a:cxn ang="0">
                  <a:pos x="12" y="675"/>
                </a:cxn>
                <a:cxn ang="0">
                  <a:pos x="18" y="645"/>
                </a:cxn>
                <a:cxn ang="0">
                  <a:pos x="24" y="609"/>
                </a:cxn>
                <a:cxn ang="0">
                  <a:pos x="36" y="496"/>
                </a:cxn>
                <a:cxn ang="0">
                  <a:pos x="42" y="436"/>
                </a:cxn>
                <a:cxn ang="0">
                  <a:pos x="36" y="293"/>
                </a:cxn>
                <a:cxn ang="0">
                  <a:pos x="30" y="143"/>
                </a:cxn>
                <a:cxn ang="0">
                  <a:pos x="30" y="119"/>
                </a:cxn>
                <a:cxn ang="0">
                  <a:pos x="30" y="72"/>
                </a:cxn>
                <a:cxn ang="0">
                  <a:pos x="42" y="36"/>
                </a:cxn>
                <a:cxn ang="0">
                  <a:pos x="54" y="12"/>
                </a:cxn>
                <a:cxn ang="0">
                  <a:pos x="78" y="0"/>
                </a:cxn>
                <a:cxn ang="0">
                  <a:pos x="96" y="24"/>
                </a:cxn>
                <a:cxn ang="0">
                  <a:pos x="96" y="42"/>
                </a:cxn>
                <a:cxn ang="0">
                  <a:pos x="102" y="78"/>
                </a:cxn>
                <a:cxn ang="0">
                  <a:pos x="108" y="107"/>
                </a:cxn>
                <a:cxn ang="0">
                  <a:pos x="120" y="131"/>
                </a:cxn>
                <a:cxn ang="0">
                  <a:pos x="144" y="203"/>
                </a:cxn>
                <a:cxn ang="0">
                  <a:pos x="132" y="299"/>
                </a:cxn>
              </a:cxnLst>
              <a:rect l="0" t="0" r="r" b="b"/>
              <a:pathLst>
                <a:path w="144" h="842">
                  <a:moveTo>
                    <a:pt x="132" y="299"/>
                  </a:moveTo>
                  <a:lnTo>
                    <a:pt x="120" y="340"/>
                  </a:lnTo>
                  <a:lnTo>
                    <a:pt x="108" y="376"/>
                  </a:lnTo>
                  <a:lnTo>
                    <a:pt x="96" y="430"/>
                  </a:lnTo>
                  <a:lnTo>
                    <a:pt x="96" y="430"/>
                  </a:lnTo>
                  <a:lnTo>
                    <a:pt x="90" y="460"/>
                  </a:lnTo>
                  <a:lnTo>
                    <a:pt x="78" y="490"/>
                  </a:lnTo>
                  <a:lnTo>
                    <a:pt x="66" y="526"/>
                  </a:lnTo>
                  <a:lnTo>
                    <a:pt x="66" y="526"/>
                  </a:lnTo>
                  <a:lnTo>
                    <a:pt x="60" y="550"/>
                  </a:lnTo>
                  <a:lnTo>
                    <a:pt x="60" y="585"/>
                  </a:lnTo>
                  <a:lnTo>
                    <a:pt x="60" y="615"/>
                  </a:lnTo>
                  <a:lnTo>
                    <a:pt x="60" y="645"/>
                  </a:lnTo>
                  <a:lnTo>
                    <a:pt x="60" y="645"/>
                  </a:lnTo>
                  <a:lnTo>
                    <a:pt x="48" y="693"/>
                  </a:lnTo>
                  <a:lnTo>
                    <a:pt x="42" y="717"/>
                  </a:lnTo>
                  <a:lnTo>
                    <a:pt x="36" y="729"/>
                  </a:lnTo>
                  <a:lnTo>
                    <a:pt x="36" y="729"/>
                  </a:lnTo>
                  <a:lnTo>
                    <a:pt x="30" y="741"/>
                  </a:lnTo>
                  <a:lnTo>
                    <a:pt x="30" y="747"/>
                  </a:lnTo>
                  <a:lnTo>
                    <a:pt x="24" y="759"/>
                  </a:lnTo>
                  <a:lnTo>
                    <a:pt x="24" y="771"/>
                  </a:lnTo>
                  <a:lnTo>
                    <a:pt x="24" y="789"/>
                  </a:lnTo>
                  <a:lnTo>
                    <a:pt x="24" y="789"/>
                  </a:lnTo>
                  <a:lnTo>
                    <a:pt x="12" y="824"/>
                  </a:lnTo>
                  <a:lnTo>
                    <a:pt x="6" y="842"/>
                  </a:lnTo>
                  <a:lnTo>
                    <a:pt x="0" y="842"/>
                  </a:lnTo>
                  <a:lnTo>
                    <a:pt x="0" y="842"/>
                  </a:lnTo>
                  <a:lnTo>
                    <a:pt x="0" y="830"/>
                  </a:lnTo>
                  <a:lnTo>
                    <a:pt x="0" y="812"/>
                  </a:lnTo>
                  <a:lnTo>
                    <a:pt x="0" y="812"/>
                  </a:lnTo>
                  <a:lnTo>
                    <a:pt x="6" y="753"/>
                  </a:lnTo>
                  <a:lnTo>
                    <a:pt x="6" y="711"/>
                  </a:lnTo>
                  <a:lnTo>
                    <a:pt x="12" y="675"/>
                  </a:lnTo>
                  <a:lnTo>
                    <a:pt x="18" y="645"/>
                  </a:lnTo>
                  <a:lnTo>
                    <a:pt x="18" y="645"/>
                  </a:lnTo>
                  <a:lnTo>
                    <a:pt x="18" y="627"/>
                  </a:lnTo>
                  <a:lnTo>
                    <a:pt x="24" y="609"/>
                  </a:lnTo>
                  <a:lnTo>
                    <a:pt x="30" y="556"/>
                  </a:lnTo>
                  <a:lnTo>
                    <a:pt x="36" y="496"/>
                  </a:lnTo>
                  <a:lnTo>
                    <a:pt x="42" y="436"/>
                  </a:lnTo>
                  <a:lnTo>
                    <a:pt x="42" y="436"/>
                  </a:lnTo>
                  <a:lnTo>
                    <a:pt x="42" y="370"/>
                  </a:lnTo>
                  <a:lnTo>
                    <a:pt x="36" y="293"/>
                  </a:lnTo>
                  <a:lnTo>
                    <a:pt x="36" y="209"/>
                  </a:lnTo>
                  <a:lnTo>
                    <a:pt x="30" y="143"/>
                  </a:lnTo>
                  <a:lnTo>
                    <a:pt x="30" y="143"/>
                  </a:lnTo>
                  <a:lnTo>
                    <a:pt x="30" y="119"/>
                  </a:lnTo>
                  <a:lnTo>
                    <a:pt x="30" y="95"/>
                  </a:lnTo>
                  <a:lnTo>
                    <a:pt x="30" y="72"/>
                  </a:lnTo>
                  <a:lnTo>
                    <a:pt x="36" y="54"/>
                  </a:lnTo>
                  <a:lnTo>
                    <a:pt x="42" y="36"/>
                  </a:lnTo>
                  <a:lnTo>
                    <a:pt x="42" y="36"/>
                  </a:lnTo>
                  <a:lnTo>
                    <a:pt x="54" y="12"/>
                  </a:lnTo>
                  <a:lnTo>
                    <a:pt x="72" y="0"/>
                  </a:lnTo>
                  <a:lnTo>
                    <a:pt x="78" y="0"/>
                  </a:lnTo>
                  <a:lnTo>
                    <a:pt x="90" y="6"/>
                  </a:lnTo>
                  <a:lnTo>
                    <a:pt x="96" y="24"/>
                  </a:lnTo>
                  <a:lnTo>
                    <a:pt x="96" y="42"/>
                  </a:lnTo>
                  <a:lnTo>
                    <a:pt x="96" y="42"/>
                  </a:lnTo>
                  <a:lnTo>
                    <a:pt x="102" y="60"/>
                  </a:lnTo>
                  <a:lnTo>
                    <a:pt x="102" y="78"/>
                  </a:lnTo>
                  <a:lnTo>
                    <a:pt x="108" y="95"/>
                  </a:lnTo>
                  <a:lnTo>
                    <a:pt x="108" y="107"/>
                  </a:lnTo>
                  <a:lnTo>
                    <a:pt x="120" y="131"/>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11629" name="Freeform 13"/>
            <p:cNvSpPr>
              <a:spLocks/>
            </p:cNvSpPr>
            <p:nvPr/>
          </p:nvSpPr>
          <p:spPr bwMode="auto">
            <a:xfrm flipH="1">
              <a:off x="353" y="2138"/>
              <a:ext cx="310" cy="1103"/>
            </a:xfrm>
            <a:custGeom>
              <a:avLst/>
              <a:gdLst/>
              <a:ahLst/>
              <a:cxnLst>
                <a:cxn ang="0">
                  <a:pos x="84" y="53"/>
                </a:cxn>
                <a:cxn ang="0">
                  <a:pos x="90" y="77"/>
                </a:cxn>
                <a:cxn ang="0">
                  <a:pos x="90" y="89"/>
                </a:cxn>
                <a:cxn ang="0">
                  <a:pos x="96" y="101"/>
                </a:cxn>
                <a:cxn ang="0">
                  <a:pos x="120" y="167"/>
                </a:cxn>
                <a:cxn ang="0">
                  <a:pos x="114" y="263"/>
                </a:cxn>
                <a:cxn ang="0">
                  <a:pos x="108" y="287"/>
                </a:cxn>
                <a:cxn ang="0">
                  <a:pos x="96" y="322"/>
                </a:cxn>
                <a:cxn ang="0">
                  <a:pos x="84" y="364"/>
                </a:cxn>
                <a:cxn ang="0">
                  <a:pos x="78" y="400"/>
                </a:cxn>
                <a:cxn ang="0">
                  <a:pos x="54" y="460"/>
                </a:cxn>
                <a:cxn ang="0">
                  <a:pos x="48" y="484"/>
                </a:cxn>
                <a:cxn ang="0">
                  <a:pos x="42" y="555"/>
                </a:cxn>
                <a:cxn ang="0">
                  <a:pos x="36" y="585"/>
                </a:cxn>
                <a:cxn ang="0">
                  <a:pos x="30" y="651"/>
                </a:cxn>
                <a:cxn ang="0">
                  <a:pos x="24" y="663"/>
                </a:cxn>
                <a:cxn ang="0">
                  <a:pos x="18" y="687"/>
                </a:cxn>
                <a:cxn ang="0">
                  <a:pos x="18" y="711"/>
                </a:cxn>
                <a:cxn ang="0">
                  <a:pos x="18" y="729"/>
                </a:cxn>
                <a:cxn ang="0">
                  <a:pos x="12" y="759"/>
                </a:cxn>
                <a:cxn ang="0">
                  <a:pos x="0" y="759"/>
                </a:cxn>
                <a:cxn ang="0">
                  <a:pos x="0" y="735"/>
                </a:cxn>
                <a:cxn ang="0">
                  <a:pos x="6" y="681"/>
                </a:cxn>
                <a:cxn ang="0">
                  <a:pos x="24" y="615"/>
                </a:cxn>
                <a:cxn ang="0">
                  <a:pos x="30" y="591"/>
                </a:cxn>
                <a:cxn ang="0">
                  <a:pos x="36" y="555"/>
                </a:cxn>
                <a:cxn ang="0">
                  <a:pos x="48" y="436"/>
                </a:cxn>
                <a:cxn ang="0">
                  <a:pos x="48" y="376"/>
                </a:cxn>
                <a:cxn ang="0">
                  <a:pos x="48" y="245"/>
                </a:cxn>
                <a:cxn ang="0">
                  <a:pos x="36" y="119"/>
                </a:cxn>
                <a:cxn ang="0">
                  <a:pos x="36" y="95"/>
                </a:cxn>
                <a:cxn ang="0">
                  <a:pos x="30" y="48"/>
                </a:cxn>
                <a:cxn ang="0">
                  <a:pos x="42" y="18"/>
                </a:cxn>
                <a:cxn ang="0">
                  <a:pos x="54" y="0"/>
                </a:cxn>
                <a:cxn ang="0">
                  <a:pos x="78" y="12"/>
                </a:cxn>
              </a:cxnLst>
              <a:rect l="0" t="0" r="r" b="b"/>
              <a:pathLst>
                <a:path w="120" h="771">
                  <a:moveTo>
                    <a:pt x="84" y="36"/>
                  </a:moveTo>
                  <a:lnTo>
                    <a:pt x="84" y="53"/>
                  </a:lnTo>
                  <a:lnTo>
                    <a:pt x="90" y="71"/>
                  </a:lnTo>
                  <a:lnTo>
                    <a:pt x="90" y="77"/>
                  </a:lnTo>
                  <a:lnTo>
                    <a:pt x="90" y="83"/>
                  </a:lnTo>
                  <a:lnTo>
                    <a:pt x="90" y="89"/>
                  </a:lnTo>
                  <a:lnTo>
                    <a:pt x="96" y="101"/>
                  </a:lnTo>
                  <a:lnTo>
                    <a:pt x="96" y="101"/>
                  </a:lnTo>
                  <a:lnTo>
                    <a:pt x="108" y="131"/>
                  </a:lnTo>
                  <a:lnTo>
                    <a:pt x="120" y="167"/>
                  </a:lnTo>
                  <a:lnTo>
                    <a:pt x="120" y="215"/>
                  </a:lnTo>
                  <a:lnTo>
                    <a:pt x="114" y="263"/>
                  </a:lnTo>
                  <a:lnTo>
                    <a:pt x="114" y="263"/>
                  </a:lnTo>
                  <a:lnTo>
                    <a:pt x="108" y="287"/>
                  </a:lnTo>
                  <a:lnTo>
                    <a:pt x="102" y="298"/>
                  </a:lnTo>
                  <a:lnTo>
                    <a:pt x="96" y="322"/>
                  </a:lnTo>
                  <a:lnTo>
                    <a:pt x="90" y="334"/>
                  </a:lnTo>
                  <a:lnTo>
                    <a:pt x="84" y="364"/>
                  </a:lnTo>
                  <a:lnTo>
                    <a:pt x="84" y="364"/>
                  </a:lnTo>
                  <a:lnTo>
                    <a:pt x="78" y="400"/>
                  </a:lnTo>
                  <a:lnTo>
                    <a:pt x="66" y="424"/>
                  </a:lnTo>
                  <a:lnTo>
                    <a:pt x="54" y="460"/>
                  </a:lnTo>
                  <a:lnTo>
                    <a:pt x="54" y="460"/>
                  </a:lnTo>
                  <a:lnTo>
                    <a:pt x="48" y="484"/>
                  </a:lnTo>
                  <a:lnTo>
                    <a:pt x="42" y="520"/>
                  </a:lnTo>
                  <a:lnTo>
                    <a:pt x="42" y="555"/>
                  </a:lnTo>
                  <a:lnTo>
                    <a:pt x="36" y="585"/>
                  </a:lnTo>
                  <a:lnTo>
                    <a:pt x="36" y="585"/>
                  </a:lnTo>
                  <a:lnTo>
                    <a:pt x="30" y="633"/>
                  </a:lnTo>
                  <a:lnTo>
                    <a:pt x="30" y="651"/>
                  </a:lnTo>
                  <a:lnTo>
                    <a:pt x="24" y="663"/>
                  </a:lnTo>
                  <a:lnTo>
                    <a:pt x="24" y="663"/>
                  </a:lnTo>
                  <a:lnTo>
                    <a:pt x="18" y="675"/>
                  </a:lnTo>
                  <a:lnTo>
                    <a:pt x="18" y="687"/>
                  </a:lnTo>
                  <a:lnTo>
                    <a:pt x="18" y="699"/>
                  </a:lnTo>
                  <a:lnTo>
                    <a:pt x="18" y="711"/>
                  </a:lnTo>
                  <a:lnTo>
                    <a:pt x="18" y="729"/>
                  </a:lnTo>
                  <a:lnTo>
                    <a:pt x="18" y="729"/>
                  </a:lnTo>
                  <a:lnTo>
                    <a:pt x="12" y="747"/>
                  </a:lnTo>
                  <a:lnTo>
                    <a:pt x="12" y="759"/>
                  </a:lnTo>
                  <a:lnTo>
                    <a:pt x="6" y="771"/>
                  </a:lnTo>
                  <a:lnTo>
                    <a:pt x="0" y="759"/>
                  </a:lnTo>
                  <a:lnTo>
                    <a:pt x="0" y="735"/>
                  </a:lnTo>
                  <a:lnTo>
                    <a:pt x="0" y="735"/>
                  </a:lnTo>
                  <a:lnTo>
                    <a:pt x="6" y="705"/>
                  </a:lnTo>
                  <a:lnTo>
                    <a:pt x="6" y="681"/>
                  </a:lnTo>
                  <a:lnTo>
                    <a:pt x="12" y="645"/>
                  </a:lnTo>
                  <a:lnTo>
                    <a:pt x="24" y="615"/>
                  </a:lnTo>
                  <a:lnTo>
                    <a:pt x="30" y="591"/>
                  </a:lnTo>
                  <a:lnTo>
                    <a:pt x="30" y="591"/>
                  </a:lnTo>
                  <a:lnTo>
                    <a:pt x="30" y="573"/>
                  </a:lnTo>
                  <a:lnTo>
                    <a:pt x="36" y="555"/>
                  </a:lnTo>
                  <a:lnTo>
                    <a:pt x="42" y="502"/>
                  </a:lnTo>
                  <a:lnTo>
                    <a:pt x="48" y="436"/>
                  </a:lnTo>
                  <a:lnTo>
                    <a:pt x="48" y="376"/>
                  </a:lnTo>
                  <a:lnTo>
                    <a:pt x="48" y="376"/>
                  </a:lnTo>
                  <a:lnTo>
                    <a:pt x="48" y="316"/>
                  </a:lnTo>
                  <a:lnTo>
                    <a:pt x="48" y="245"/>
                  </a:lnTo>
                  <a:lnTo>
                    <a:pt x="42" y="179"/>
                  </a:lnTo>
                  <a:lnTo>
                    <a:pt x="36" y="119"/>
                  </a:lnTo>
                  <a:lnTo>
                    <a:pt x="36" y="119"/>
                  </a:lnTo>
                  <a:lnTo>
                    <a:pt x="36" y="95"/>
                  </a:lnTo>
                  <a:lnTo>
                    <a:pt x="30" y="71"/>
                  </a:lnTo>
                  <a:lnTo>
                    <a:pt x="30" y="48"/>
                  </a:lnTo>
                  <a:lnTo>
                    <a:pt x="36" y="36"/>
                  </a:lnTo>
                  <a:lnTo>
                    <a:pt x="42" y="18"/>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11630" name="Freeform 14"/>
            <p:cNvSpPr>
              <a:spLocks/>
            </p:cNvSpPr>
            <p:nvPr/>
          </p:nvSpPr>
          <p:spPr bwMode="auto">
            <a:xfrm flipH="1">
              <a:off x="569" y="1753"/>
              <a:ext cx="202" cy="351"/>
            </a:xfrm>
            <a:custGeom>
              <a:avLst/>
              <a:gdLst/>
              <a:ahLst/>
              <a:cxnLst>
                <a:cxn ang="0">
                  <a:pos x="36" y="6"/>
                </a:cxn>
                <a:cxn ang="0">
                  <a:pos x="60" y="24"/>
                </a:cxn>
                <a:cxn ang="0">
                  <a:pos x="72" y="48"/>
                </a:cxn>
                <a:cxn ang="0">
                  <a:pos x="78" y="77"/>
                </a:cxn>
                <a:cxn ang="0">
                  <a:pos x="78" y="101"/>
                </a:cxn>
                <a:cxn ang="0">
                  <a:pos x="78" y="101"/>
                </a:cxn>
                <a:cxn ang="0">
                  <a:pos x="72" y="131"/>
                </a:cxn>
                <a:cxn ang="0">
                  <a:pos x="72" y="155"/>
                </a:cxn>
                <a:cxn ang="0">
                  <a:pos x="66" y="185"/>
                </a:cxn>
                <a:cxn ang="0">
                  <a:pos x="60" y="215"/>
                </a:cxn>
                <a:cxn ang="0">
                  <a:pos x="60" y="215"/>
                </a:cxn>
                <a:cxn ang="0">
                  <a:pos x="48" y="239"/>
                </a:cxn>
                <a:cxn ang="0">
                  <a:pos x="36" y="245"/>
                </a:cxn>
                <a:cxn ang="0">
                  <a:pos x="30" y="239"/>
                </a:cxn>
                <a:cxn ang="0">
                  <a:pos x="24" y="209"/>
                </a:cxn>
                <a:cxn ang="0">
                  <a:pos x="24" y="209"/>
                </a:cxn>
                <a:cxn ang="0">
                  <a:pos x="24" y="185"/>
                </a:cxn>
                <a:cxn ang="0">
                  <a:pos x="12" y="167"/>
                </a:cxn>
                <a:cxn ang="0">
                  <a:pos x="0" y="125"/>
                </a:cxn>
                <a:cxn ang="0">
                  <a:pos x="0" y="125"/>
                </a:cxn>
                <a:cxn ang="0">
                  <a:pos x="0" y="113"/>
                </a:cxn>
                <a:cxn ang="0">
                  <a:pos x="0" y="89"/>
                </a:cxn>
                <a:cxn ang="0">
                  <a:pos x="0" y="48"/>
                </a:cxn>
                <a:cxn ang="0">
                  <a:pos x="6" y="24"/>
                </a:cxn>
                <a:cxn ang="0">
                  <a:pos x="12" y="12"/>
                </a:cxn>
                <a:cxn ang="0">
                  <a:pos x="24" y="0"/>
                </a:cxn>
                <a:cxn ang="0">
                  <a:pos x="36" y="6"/>
                </a:cxn>
              </a:cxnLst>
              <a:rect l="0" t="0" r="r" b="b"/>
              <a:pathLst>
                <a:path w="78" h="245">
                  <a:moveTo>
                    <a:pt x="36" y="6"/>
                  </a:moveTo>
                  <a:lnTo>
                    <a:pt x="60" y="24"/>
                  </a:lnTo>
                  <a:lnTo>
                    <a:pt x="72" y="48"/>
                  </a:lnTo>
                  <a:lnTo>
                    <a:pt x="78" y="77"/>
                  </a:lnTo>
                  <a:lnTo>
                    <a:pt x="78" y="101"/>
                  </a:lnTo>
                  <a:lnTo>
                    <a:pt x="78" y="101"/>
                  </a:lnTo>
                  <a:lnTo>
                    <a:pt x="72" y="131"/>
                  </a:lnTo>
                  <a:lnTo>
                    <a:pt x="72" y="155"/>
                  </a:lnTo>
                  <a:lnTo>
                    <a:pt x="66" y="185"/>
                  </a:lnTo>
                  <a:lnTo>
                    <a:pt x="60" y="215"/>
                  </a:lnTo>
                  <a:lnTo>
                    <a:pt x="60" y="215"/>
                  </a:lnTo>
                  <a:lnTo>
                    <a:pt x="48" y="239"/>
                  </a:lnTo>
                  <a:lnTo>
                    <a:pt x="36" y="245"/>
                  </a:lnTo>
                  <a:lnTo>
                    <a:pt x="30" y="239"/>
                  </a:lnTo>
                  <a:lnTo>
                    <a:pt x="24" y="209"/>
                  </a:lnTo>
                  <a:lnTo>
                    <a:pt x="24" y="209"/>
                  </a:lnTo>
                  <a:lnTo>
                    <a:pt x="24" y="185"/>
                  </a:lnTo>
                  <a:lnTo>
                    <a:pt x="12" y="167"/>
                  </a:lnTo>
                  <a:lnTo>
                    <a:pt x="0" y="125"/>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11631" name="Freeform 15"/>
            <p:cNvSpPr>
              <a:spLocks/>
            </p:cNvSpPr>
            <p:nvPr/>
          </p:nvSpPr>
          <p:spPr bwMode="auto">
            <a:xfrm flipH="1">
              <a:off x="569" y="1779"/>
              <a:ext cx="187" cy="307"/>
            </a:xfrm>
            <a:custGeom>
              <a:avLst/>
              <a:gdLst/>
              <a:ahLst/>
              <a:cxnLst>
                <a:cxn ang="0">
                  <a:pos x="0" y="113"/>
                </a:cxn>
                <a:cxn ang="0">
                  <a:pos x="0" y="101"/>
                </a:cxn>
                <a:cxn ang="0">
                  <a:pos x="0" y="83"/>
                </a:cxn>
                <a:cxn ang="0">
                  <a:pos x="0" y="36"/>
                </a:cxn>
                <a:cxn ang="0">
                  <a:pos x="0" y="18"/>
                </a:cxn>
                <a:cxn ang="0">
                  <a:pos x="12" y="6"/>
                </a:cxn>
                <a:cxn ang="0">
                  <a:pos x="18" y="0"/>
                </a:cxn>
                <a:cxn ang="0">
                  <a:pos x="30" y="6"/>
                </a:cxn>
                <a:cxn ang="0">
                  <a:pos x="30" y="6"/>
                </a:cxn>
                <a:cxn ang="0">
                  <a:pos x="54" y="24"/>
                </a:cxn>
                <a:cxn ang="0">
                  <a:pos x="66" y="42"/>
                </a:cxn>
                <a:cxn ang="0">
                  <a:pos x="72" y="65"/>
                </a:cxn>
                <a:cxn ang="0">
                  <a:pos x="66" y="89"/>
                </a:cxn>
                <a:cxn ang="0">
                  <a:pos x="66" y="89"/>
                </a:cxn>
                <a:cxn ang="0">
                  <a:pos x="60" y="113"/>
                </a:cxn>
                <a:cxn ang="0">
                  <a:pos x="66" y="137"/>
                </a:cxn>
                <a:cxn ang="0">
                  <a:pos x="60" y="167"/>
                </a:cxn>
                <a:cxn ang="0">
                  <a:pos x="54" y="191"/>
                </a:cxn>
                <a:cxn ang="0">
                  <a:pos x="54" y="191"/>
                </a:cxn>
                <a:cxn ang="0">
                  <a:pos x="42" y="209"/>
                </a:cxn>
                <a:cxn ang="0">
                  <a:pos x="30" y="215"/>
                </a:cxn>
                <a:cxn ang="0">
                  <a:pos x="24" y="209"/>
                </a:cxn>
                <a:cxn ang="0">
                  <a:pos x="24" y="185"/>
                </a:cxn>
                <a:cxn ang="0">
                  <a:pos x="24" y="185"/>
                </a:cxn>
                <a:cxn ang="0">
                  <a:pos x="18" y="161"/>
                </a:cxn>
                <a:cxn ang="0">
                  <a:pos x="12" y="143"/>
                </a:cxn>
                <a:cxn ang="0">
                  <a:pos x="0" y="113"/>
                </a:cxn>
              </a:cxnLst>
              <a:rect l="0" t="0" r="r" b="b"/>
              <a:pathLst>
                <a:path w="72" h="215">
                  <a:moveTo>
                    <a:pt x="0" y="113"/>
                  </a:moveTo>
                  <a:lnTo>
                    <a:pt x="0" y="101"/>
                  </a:lnTo>
                  <a:lnTo>
                    <a:pt x="0" y="83"/>
                  </a:lnTo>
                  <a:lnTo>
                    <a:pt x="0" y="36"/>
                  </a:lnTo>
                  <a:lnTo>
                    <a:pt x="0" y="18"/>
                  </a:lnTo>
                  <a:lnTo>
                    <a:pt x="12" y="6"/>
                  </a:lnTo>
                  <a:lnTo>
                    <a:pt x="18" y="0"/>
                  </a:lnTo>
                  <a:lnTo>
                    <a:pt x="30" y="6"/>
                  </a:lnTo>
                  <a:lnTo>
                    <a:pt x="30" y="6"/>
                  </a:lnTo>
                  <a:lnTo>
                    <a:pt x="54" y="24"/>
                  </a:lnTo>
                  <a:lnTo>
                    <a:pt x="66" y="42"/>
                  </a:lnTo>
                  <a:lnTo>
                    <a:pt x="72" y="65"/>
                  </a:lnTo>
                  <a:lnTo>
                    <a:pt x="66" y="89"/>
                  </a:lnTo>
                  <a:lnTo>
                    <a:pt x="66" y="89"/>
                  </a:lnTo>
                  <a:lnTo>
                    <a:pt x="60" y="113"/>
                  </a:lnTo>
                  <a:lnTo>
                    <a:pt x="66" y="137"/>
                  </a:lnTo>
                  <a:lnTo>
                    <a:pt x="60" y="167"/>
                  </a:lnTo>
                  <a:lnTo>
                    <a:pt x="54" y="191"/>
                  </a:lnTo>
                  <a:lnTo>
                    <a:pt x="54" y="191"/>
                  </a:lnTo>
                  <a:lnTo>
                    <a:pt x="42" y="209"/>
                  </a:lnTo>
                  <a:lnTo>
                    <a:pt x="30" y="215"/>
                  </a:lnTo>
                  <a:lnTo>
                    <a:pt x="24" y="209"/>
                  </a:lnTo>
                  <a:lnTo>
                    <a:pt x="24" y="185"/>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11632" name="Freeform 16"/>
            <p:cNvSpPr>
              <a:spLocks/>
            </p:cNvSpPr>
            <p:nvPr/>
          </p:nvSpPr>
          <p:spPr bwMode="auto">
            <a:xfrm flipH="1">
              <a:off x="601" y="1787"/>
              <a:ext cx="140" cy="291"/>
            </a:xfrm>
            <a:custGeom>
              <a:avLst/>
              <a:gdLst/>
              <a:ahLst/>
              <a:cxnLst>
                <a:cxn ang="0">
                  <a:pos x="6" y="101"/>
                </a:cxn>
                <a:cxn ang="0">
                  <a:pos x="0" y="71"/>
                </a:cxn>
                <a:cxn ang="0">
                  <a:pos x="0" y="36"/>
                </a:cxn>
                <a:cxn ang="0">
                  <a:pos x="0" y="18"/>
                </a:cxn>
                <a:cxn ang="0">
                  <a:pos x="6" y="6"/>
                </a:cxn>
                <a:cxn ang="0">
                  <a:pos x="12" y="0"/>
                </a:cxn>
                <a:cxn ang="0">
                  <a:pos x="24" y="6"/>
                </a:cxn>
                <a:cxn ang="0">
                  <a:pos x="24" y="6"/>
                </a:cxn>
                <a:cxn ang="0">
                  <a:pos x="42" y="18"/>
                </a:cxn>
                <a:cxn ang="0">
                  <a:pos x="48" y="42"/>
                </a:cxn>
                <a:cxn ang="0">
                  <a:pos x="54" y="59"/>
                </a:cxn>
                <a:cxn ang="0">
                  <a:pos x="48" y="83"/>
                </a:cxn>
                <a:cxn ang="0">
                  <a:pos x="48" y="83"/>
                </a:cxn>
                <a:cxn ang="0">
                  <a:pos x="48" y="107"/>
                </a:cxn>
                <a:cxn ang="0">
                  <a:pos x="48" y="131"/>
                </a:cxn>
                <a:cxn ang="0">
                  <a:pos x="48" y="155"/>
                </a:cxn>
                <a:cxn ang="0">
                  <a:pos x="42" y="179"/>
                </a:cxn>
                <a:cxn ang="0">
                  <a:pos x="42" y="179"/>
                </a:cxn>
                <a:cxn ang="0">
                  <a:pos x="36" y="197"/>
                </a:cxn>
                <a:cxn ang="0">
                  <a:pos x="30" y="203"/>
                </a:cxn>
                <a:cxn ang="0">
                  <a:pos x="24" y="191"/>
                </a:cxn>
                <a:cxn ang="0">
                  <a:pos x="18" y="167"/>
                </a:cxn>
                <a:cxn ang="0">
                  <a:pos x="18" y="167"/>
                </a:cxn>
                <a:cxn ang="0">
                  <a:pos x="18" y="143"/>
                </a:cxn>
                <a:cxn ang="0">
                  <a:pos x="12" y="131"/>
                </a:cxn>
                <a:cxn ang="0">
                  <a:pos x="12" y="113"/>
                </a:cxn>
                <a:cxn ang="0">
                  <a:pos x="6" y="101"/>
                </a:cxn>
              </a:cxnLst>
              <a:rect l="0" t="0" r="r" b="b"/>
              <a:pathLst>
                <a:path w="54" h="203">
                  <a:moveTo>
                    <a:pt x="6" y="101"/>
                  </a:moveTo>
                  <a:lnTo>
                    <a:pt x="0" y="71"/>
                  </a:lnTo>
                  <a:lnTo>
                    <a:pt x="0" y="36"/>
                  </a:lnTo>
                  <a:lnTo>
                    <a:pt x="0" y="18"/>
                  </a:lnTo>
                  <a:lnTo>
                    <a:pt x="6" y="6"/>
                  </a:lnTo>
                  <a:lnTo>
                    <a:pt x="12" y="0"/>
                  </a:lnTo>
                  <a:lnTo>
                    <a:pt x="24" y="6"/>
                  </a:lnTo>
                  <a:lnTo>
                    <a:pt x="24" y="6"/>
                  </a:lnTo>
                  <a:lnTo>
                    <a:pt x="42" y="18"/>
                  </a:lnTo>
                  <a:lnTo>
                    <a:pt x="48" y="42"/>
                  </a:lnTo>
                  <a:lnTo>
                    <a:pt x="54" y="59"/>
                  </a:lnTo>
                  <a:lnTo>
                    <a:pt x="48" y="83"/>
                  </a:lnTo>
                  <a:lnTo>
                    <a:pt x="48" y="83"/>
                  </a:lnTo>
                  <a:lnTo>
                    <a:pt x="48" y="107"/>
                  </a:lnTo>
                  <a:lnTo>
                    <a:pt x="48" y="131"/>
                  </a:lnTo>
                  <a:lnTo>
                    <a:pt x="48" y="155"/>
                  </a:lnTo>
                  <a:lnTo>
                    <a:pt x="42" y="179"/>
                  </a:lnTo>
                  <a:lnTo>
                    <a:pt x="42" y="179"/>
                  </a:lnTo>
                  <a:lnTo>
                    <a:pt x="36" y="197"/>
                  </a:lnTo>
                  <a:lnTo>
                    <a:pt x="30" y="203"/>
                  </a:lnTo>
                  <a:lnTo>
                    <a:pt x="24" y="191"/>
                  </a:lnTo>
                  <a:lnTo>
                    <a:pt x="18" y="167"/>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11633" name="Freeform 17"/>
            <p:cNvSpPr>
              <a:spLocks/>
            </p:cNvSpPr>
            <p:nvPr/>
          </p:nvSpPr>
          <p:spPr bwMode="auto">
            <a:xfrm flipH="1">
              <a:off x="616" y="1813"/>
              <a:ext cx="108" cy="239"/>
            </a:xfrm>
            <a:custGeom>
              <a:avLst/>
              <a:gdLst/>
              <a:ahLst/>
              <a:cxnLst>
                <a:cxn ang="0">
                  <a:pos x="6" y="83"/>
                </a:cxn>
                <a:cxn ang="0">
                  <a:pos x="0" y="53"/>
                </a:cxn>
                <a:cxn ang="0">
                  <a:pos x="0" y="24"/>
                </a:cxn>
                <a:cxn ang="0">
                  <a:pos x="6" y="0"/>
                </a:cxn>
                <a:cxn ang="0">
                  <a:pos x="12" y="0"/>
                </a:cxn>
                <a:cxn ang="0">
                  <a:pos x="24" y="0"/>
                </a:cxn>
                <a:cxn ang="0">
                  <a:pos x="24" y="0"/>
                </a:cxn>
                <a:cxn ang="0">
                  <a:pos x="42" y="24"/>
                </a:cxn>
                <a:cxn ang="0">
                  <a:pos x="42" y="41"/>
                </a:cxn>
                <a:cxn ang="0">
                  <a:pos x="42" y="65"/>
                </a:cxn>
                <a:cxn ang="0">
                  <a:pos x="42" y="65"/>
                </a:cxn>
                <a:cxn ang="0">
                  <a:pos x="42" y="89"/>
                </a:cxn>
                <a:cxn ang="0">
                  <a:pos x="36" y="107"/>
                </a:cxn>
                <a:cxn ang="0">
                  <a:pos x="36" y="149"/>
                </a:cxn>
                <a:cxn ang="0">
                  <a:pos x="36" y="149"/>
                </a:cxn>
                <a:cxn ang="0">
                  <a:pos x="30" y="167"/>
                </a:cxn>
                <a:cxn ang="0">
                  <a:pos x="24" y="167"/>
                </a:cxn>
                <a:cxn ang="0">
                  <a:pos x="18" y="161"/>
                </a:cxn>
                <a:cxn ang="0">
                  <a:pos x="18" y="143"/>
                </a:cxn>
                <a:cxn ang="0">
                  <a:pos x="18" y="143"/>
                </a:cxn>
                <a:cxn ang="0">
                  <a:pos x="18" y="119"/>
                </a:cxn>
                <a:cxn ang="0">
                  <a:pos x="12" y="107"/>
                </a:cxn>
                <a:cxn ang="0">
                  <a:pos x="12" y="95"/>
                </a:cxn>
                <a:cxn ang="0">
                  <a:pos x="6" y="83"/>
                </a:cxn>
              </a:cxnLst>
              <a:rect l="0" t="0" r="r" b="b"/>
              <a:pathLst>
                <a:path w="42" h="167">
                  <a:moveTo>
                    <a:pt x="6" y="83"/>
                  </a:moveTo>
                  <a:lnTo>
                    <a:pt x="0" y="53"/>
                  </a:lnTo>
                  <a:lnTo>
                    <a:pt x="0" y="24"/>
                  </a:lnTo>
                  <a:lnTo>
                    <a:pt x="6" y="0"/>
                  </a:lnTo>
                  <a:lnTo>
                    <a:pt x="12" y="0"/>
                  </a:lnTo>
                  <a:lnTo>
                    <a:pt x="24" y="0"/>
                  </a:lnTo>
                  <a:lnTo>
                    <a:pt x="24" y="0"/>
                  </a:lnTo>
                  <a:lnTo>
                    <a:pt x="42" y="24"/>
                  </a:lnTo>
                  <a:lnTo>
                    <a:pt x="42" y="41"/>
                  </a:lnTo>
                  <a:lnTo>
                    <a:pt x="42" y="65"/>
                  </a:lnTo>
                  <a:lnTo>
                    <a:pt x="42" y="65"/>
                  </a:lnTo>
                  <a:lnTo>
                    <a:pt x="42" y="89"/>
                  </a:lnTo>
                  <a:lnTo>
                    <a:pt x="36" y="107"/>
                  </a:lnTo>
                  <a:lnTo>
                    <a:pt x="36" y="149"/>
                  </a:lnTo>
                  <a:lnTo>
                    <a:pt x="36" y="149"/>
                  </a:lnTo>
                  <a:lnTo>
                    <a:pt x="30" y="167"/>
                  </a:lnTo>
                  <a:lnTo>
                    <a:pt x="24" y="167"/>
                  </a:lnTo>
                  <a:lnTo>
                    <a:pt x="18" y="161"/>
                  </a:lnTo>
                  <a:lnTo>
                    <a:pt x="18" y="143"/>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11634" name="Freeform 18"/>
            <p:cNvSpPr>
              <a:spLocks/>
            </p:cNvSpPr>
            <p:nvPr/>
          </p:nvSpPr>
          <p:spPr bwMode="auto">
            <a:xfrm flipH="1">
              <a:off x="616" y="1822"/>
              <a:ext cx="93" cy="213"/>
            </a:xfrm>
            <a:custGeom>
              <a:avLst/>
              <a:gdLst/>
              <a:ahLst/>
              <a:cxnLst>
                <a:cxn ang="0">
                  <a:pos x="18" y="0"/>
                </a:cxn>
                <a:cxn ang="0">
                  <a:pos x="30" y="12"/>
                </a:cxn>
                <a:cxn ang="0">
                  <a:pos x="36" y="18"/>
                </a:cxn>
                <a:cxn ang="0">
                  <a:pos x="36" y="35"/>
                </a:cxn>
                <a:cxn ang="0">
                  <a:pos x="30" y="59"/>
                </a:cxn>
                <a:cxn ang="0">
                  <a:pos x="30" y="59"/>
                </a:cxn>
                <a:cxn ang="0">
                  <a:pos x="30" y="83"/>
                </a:cxn>
                <a:cxn ang="0">
                  <a:pos x="30" y="101"/>
                </a:cxn>
                <a:cxn ang="0">
                  <a:pos x="30" y="119"/>
                </a:cxn>
                <a:cxn ang="0">
                  <a:pos x="30" y="137"/>
                </a:cxn>
                <a:cxn ang="0">
                  <a:pos x="30" y="137"/>
                </a:cxn>
                <a:cxn ang="0">
                  <a:pos x="24" y="149"/>
                </a:cxn>
                <a:cxn ang="0">
                  <a:pos x="24" y="149"/>
                </a:cxn>
                <a:cxn ang="0">
                  <a:pos x="18" y="143"/>
                </a:cxn>
                <a:cxn ang="0">
                  <a:pos x="18" y="125"/>
                </a:cxn>
                <a:cxn ang="0">
                  <a:pos x="18" y="125"/>
                </a:cxn>
                <a:cxn ang="0">
                  <a:pos x="18" y="107"/>
                </a:cxn>
                <a:cxn ang="0">
                  <a:pos x="18" y="95"/>
                </a:cxn>
                <a:cxn ang="0">
                  <a:pos x="12" y="89"/>
                </a:cxn>
                <a:cxn ang="0">
                  <a:pos x="6" y="77"/>
                </a:cxn>
                <a:cxn ang="0">
                  <a:pos x="6" y="77"/>
                </a:cxn>
                <a:cxn ang="0">
                  <a:pos x="0" y="47"/>
                </a:cxn>
                <a:cxn ang="0">
                  <a:pos x="0" y="18"/>
                </a:cxn>
                <a:cxn ang="0">
                  <a:pos x="6" y="0"/>
                </a:cxn>
                <a:cxn ang="0">
                  <a:pos x="12" y="0"/>
                </a:cxn>
                <a:cxn ang="0">
                  <a:pos x="18" y="0"/>
                </a:cxn>
              </a:cxnLst>
              <a:rect l="0" t="0" r="r" b="b"/>
              <a:pathLst>
                <a:path w="36" h="149">
                  <a:moveTo>
                    <a:pt x="18" y="0"/>
                  </a:moveTo>
                  <a:lnTo>
                    <a:pt x="30" y="12"/>
                  </a:lnTo>
                  <a:lnTo>
                    <a:pt x="36" y="18"/>
                  </a:lnTo>
                  <a:lnTo>
                    <a:pt x="36" y="35"/>
                  </a:lnTo>
                  <a:lnTo>
                    <a:pt x="30" y="59"/>
                  </a:lnTo>
                  <a:lnTo>
                    <a:pt x="30" y="59"/>
                  </a:lnTo>
                  <a:lnTo>
                    <a:pt x="30" y="83"/>
                  </a:lnTo>
                  <a:lnTo>
                    <a:pt x="30" y="101"/>
                  </a:lnTo>
                  <a:lnTo>
                    <a:pt x="30" y="119"/>
                  </a:lnTo>
                  <a:lnTo>
                    <a:pt x="30" y="137"/>
                  </a:lnTo>
                  <a:lnTo>
                    <a:pt x="30" y="137"/>
                  </a:lnTo>
                  <a:lnTo>
                    <a:pt x="24" y="149"/>
                  </a:lnTo>
                  <a:lnTo>
                    <a:pt x="24" y="149"/>
                  </a:lnTo>
                  <a:lnTo>
                    <a:pt x="18" y="143"/>
                  </a:lnTo>
                  <a:lnTo>
                    <a:pt x="18" y="125"/>
                  </a:lnTo>
                  <a:lnTo>
                    <a:pt x="18" y="125"/>
                  </a:lnTo>
                  <a:lnTo>
                    <a:pt x="18" y="107"/>
                  </a:lnTo>
                  <a:lnTo>
                    <a:pt x="18" y="95"/>
                  </a:lnTo>
                  <a:lnTo>
                    <a:pt x="12" y="89"/>
                  </a:lnTo>
                  <a:lnTo>
                    <a:pt x="6" y="77"/>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11635" name="Freeform 19"/>
            <p:cNvSpPr>
              <a:spLocks/>
            </p:cNvSpPr>
            <p:nvPr/>
          </p:nvSpPr>
          <p:spPr bwMode="auto">
            <a:xfrm flipH="1">
              <a:off x="170" y="2480"/>
              <a:ext cx="369" cy="819"/>
            </a:xfrm>
            <a:custGeom>
              <a:avLst/>
              <a:gdLst/>
              <a:ahLst/>
              <a:cxnLst>
                <a:cxn ang="0">
                  <a:pos x="143" y="0"/>
                </a:cxn>
                <a:cxn ang="0">
                  <a:pos x="137" y="12"/>
                </a:cxn>
                <a:cxn ang="0">
                  <a:pos x="119" y="65"/>
                </a:cxn>
                <a:cxn ang="0">
                  <a:pos x="96" y="89"/>
                </a:cxn>
                <a:cxn ang="0">
                  <a:pos x="84" y="107"/>
                </a:cxn>
                <a:cxn ang="0">
                  <a:pos x="84" y="149"/>
                </a:cxn>
                <a:cxn ang="0">
                  <a:pos x="84" y="167"/>
                </a:cxn>
                <a:cxn ang="0">
                  <a:pos x="72" y="233"/>
                </a:cxn>
                <a:cxn ang="0">
                  <a:pos x="54" y="316"/>
                </a:cxn>
                <a:cxn ang="0">
                  <a:pos x="48" y="382"/>
                </a:cxn>
                <a:cxn ang="0">
                  <a:pos x="48" y="400"/>
                </a:cxn>
                <a:cxn ang="0">
                  <a:pos x="42" y="484"/>
                </a:cxn>
                <a:cxn ang="0">
                  <a:pos x="42" y="502"/>
                </a:cxn>
                <a:cxn ang="0">
                  <a:pos x="36" y="532"/>
                </a:cxn>
                <a:cxn ang="0">
                  <a:pos x="18" y="549"/>
                </a:cxn>
                <a:cxn ang="0">
                  <a:pos x="0" y="561"/>
                </a:cxn>
                <a:cxn ang="0">
                  <a:pos x="6" y="561"/>
                </a:cxn>
                <a:cxn ang="0">
                  <a:pos x="24" y="555"/>
                </a:cxn>
                <a:cxn ang="0">
                  <a:pos x="42" y="543"/>
                </a:cxn>
                <a:cxn ang="0">
                  <a:pos x="42" y="549"/>
                </a:cxn>
                <a:cxn ang="0">
                  <a:pos x="42" y="573"/>
                </a:cxn>
                <a:cxn ang="0">
                  <a:pos x="48" y="573"/>
                </a:cxn>
                <a:cxn ang="0">
                  <a:pos x="48" y="555"/>
                </a:cxn>
                <a:cxn ang="0">
                  <a:pos x="48" y="526"/>
                </a:cxn>
                <a:cxn ang="0">
                  <a:pos x="54" y="502"/>
                </a:cxn>
                <a:cxn ang="0">
                  <a:pos x="60" y="472"/>
                </a:cxn>
                <a:cxn ang="0">
                  <a:pos x="66" y="436"/>
                </a:cxn>
                <a:cxn ang="0">
                  <a:pos x="66" y="436"/>
                </a:cxn>
                <a:cxn ang="0">
                  <a:pos x="66" y="424"/>
                </a:cxn>
                <a:cxn ang="0">
                  <a:pos x="66" y="382"/>
                </a:cxn>
                <a:cxn ang="0">
                  <a:pos x="72" y="352"/>
                </a:cxn>
                <a:cxn ang="0">
                  <a:pos x="78" y="281"/>
                </a:cxn>
                <a:cxn ang="0">
                  <a:pos x="78" y="257"/>
                </a:cxn>
                <a:cxn ang="0">
                  <a:pos x="84" y="209"/>
                </a:cxn>
                <a:cxn ang="0">
                  <a:pos x="102" y="149"/>
                </a:cxn>
                <a:cxn ang="0">
                  <a:pos x="107" y="125"/>
                </a:cxn>
                <a:cxn ang="0">
                  <a:pos x="119" y="89"/>
                </a:cxn>
                <a:cxn ang="0">
                  <a:pos x="125" y="77"/>
                </a:cxn>
                <a:cxn ang="0">
                  <a:pos x="143" y="30"/>
                </a:cxn>
              </a:cxnLst>
              <a:rect l="0" t="0" r="r" b="b"/>
              <a:pathLst>
                <a:path w="143" h="573">
                  <a:moveTo>
                    <a:pt x="143" y="6"/>
                  </a:moveTo>
                  <a:lnTo>
                    <a:pt x="143" y="0"/>
                  </a:lnTo>
                  <a:lnTo>
                    <a:pt x="143" y="6"/>
                  </a:lnTo>
                  <a:lnTo>
                    <a:pt x="137" y="12"/>
                  </a:lnTo>
                  <a:lnTo>
                    <a:pt x="131" y="30"/>
                  </a:lnTo>
                  <a:lnTo>
                    <a:pt x="119" y="65"/>
                  </a:lnTo>
                  <a:lnTo>
                    <a:pt x="107" y="77"/>
                  </a:lnTo>
                  <a:lnTo>
                    <a:pt x="96" y="89"/>
                  </a:lnTo>
                  <a:lnTo>
                    <a:pt x="96" y="89"/>
                  </a:lnTo>
                  <a:lnTo>
                    <a:pt x="84" y="107"/>
                  </a:lnTo>
                  <a:lnTo>
                    <a:pt x="84" y="119"/>
                  </a:lnTo>
                  <a:lnTo>
                    <a:pt x="84" y="149"/>
                  </a:lnTo>
                  <a:lnTo>
                    <a:pt x="84" y="149"/>
                  </a:lnTo>
                  <a:lnTo>
                    <a:pt x="84" y="167"/>
                  </a:lnTo>
                  <a:lnTo>
                    <a:pt x="78" y="197"/>
                  </a:lnTo>
                  <a:lnTo>
                    <a:pt x="72" y="233"/>
                  </a:lnTo>
                  <a:lnTo>
                    <a:pt x="60" y="275"/>
                  </a:lnTo>
                  <a:lnTo>
                    <a:pt x="54" y="316"/>
                  </a:lnTo>
                  <a:lnTo>
                    <a:pt x="48" y="352"/>
                  </a:lnTo>
                  <a:lnTo>
                    <a:pt x="48" y="382"/>
                  </a:lnTo>
                  <a:lnTo>
                    <a:pt x="48" y="400"/>
                  </a:lnTo>
                  <a:lnTo>
                    <a:pt x="48" y="400"/>
                  </a:lnTo>
                  <a:lnTo>
                    <a:pt x="42" y="460"/>
                  </a:lnTo>
                  <a:lnTo>
                    <a:pt x="42" y="484"/>
                  </a:lnTo>
                  <a:lnTo>
                    <a:pt x="42" y="502"/>
                  </a:lnTo>
                  <a:lnTo>
                    <a:pt x="42" y="502"/>
                  </a:lnTo>
                  <a:lnTo>
                    <a:pt x="42" y="520"/>
                  </a:lnTo>
                  <a:lnTo>
                    <a:pt x="36" y="532"/>
                  </a:lnTo>
                  <a:lnTo>
                    <a:pt x="18" y="549"/>
                  </a:lnTo>
                  <a:lnTo>
                    <a:pt x="18" y="549"/>
                  </a:lnTo>
                  <a:lnTo>
                    <a:pt x="0" y="561"/>
                  </a:lnTo>
                  <a:lnTo>
                    <a:pt x="0" y="561"/>
                  </a:lnTo>
                  <a:lnTo>
                    <a:pt x="6" y="561"/>
                  </a:lnTo>
                  <a:lnTo>
                    <a:pt x="6" y="561"/>
                  </a:lnTo>
                  <a:lnTo>
                    <a:pt x="18" y="561"/>
                  </a:lnTo>
                  <a:lnTo>
                    <a:pt x="24" y="555"/>
                  </a:lnTo>
                  <a:lnTo>
                    <a:pt x="36" y="549"/>
                  </a:lnTo>
                  <a:lnTo>
                    <a:pt x="42" y="543"/>
                  </a:lnTo>
                  <a:lnTo>
                    <a:pt x="42" y="543"/>
                  </a:lnTo>
                  <a:lnTo>
                    <a:pt x="42" y="549"/>
                  </a:lnTo>
                  <a:lnTo>
                    <a:pt x="42" y="561"/>
                  </a:lnTo>
                  <a:lnTo>
                    <a:pt x="42" y="573"/>
                  </a:lnTo>
                  <a:lnTo>
                    <a:pt x="48" y="573"/>
                  </a:lnTo>
                  <a:lnTo>
                    <a:pt x="48" y="573"/>
                  </a:lnTo>
                  <a:lnTo>
                    <a:pt x="48" y="561"/>
                  </a:lnTo>
                  <a:lnTo>
                    <a:pt x="48" y="555"/>
                  </a:lnTo>
                  <a:lnTo>
                    <a:pt x="48" y="538"/>
                  </a:lnTo>
                  <a:lnTo>
                    <a:pt x="48" y="526"/>
                  </a:lnTo>
                  <a:lnTo>
                    <a:pt x="48" y="526"/>
                  </a:lnTo>
                  <a:lnTo>
                    <a:pt x="54" y="502"/>
                  </a:lnTo>
                  <a:lnTo>
                    <a:pt x="60" y="472"/>
                  </a:lnTo>
                  <a:lnTo>
                    <a:pt x="60" y="472"/>
                  </a:lnTo>
                  <a:lnTo>
                    <a:pt x="66" y="448"/>
                  </a:lnTo>
                  <a:lnTo>
                    <a:pt x="66" y="436"/>
                  </a:lnTo>
                  <a:lnTo>
                    <a:pt x="66" y="436"/>
                  </a:lnTo>
                  <a:lnTo>
                    <a:pt x="66" y="436"/>
                  </a:lnTo>
                  <a:lnTo>
                    <a:pt x="66" y="436"/>
                  </a:lnTo>
                  <a:lnTo>
                    <a:pt x="66" y="424"/>
                  </a:lnTo>
                  <a:lnTo>
                    <a:pt x="66" y="406"/>
                  </a:lnTo>
                  <a:lnTo>
                    <a:pt x="66" y="382"/>
                  </a:lnTo>
                  <a:lnTo>
                    <a:pt x="66" y="382"/>
                  </a:lnTo>
                  <a:lnTo>
                    <a:pt x="72" y="352"/>
                  </a:lnTo>
                  <a:lnTo>
                    <a:pt x="78" y="316"/>
                  </a:lnTo>
                  <a:lnTo>
                    <a:pt x="78" y="281"/>
                  </a:lnTo>
                  <a:lnTo>
                    <a:pt x="78" y="257"/>
                  </a:lnTo>
                  <a:lnTo>
                    <a:pt x="78" y="257"/>
                  </a:lnTo>
                  <a:lnTo>
                    <a:pt x="84" y="239"/>
                  </a:lnTo>
                  <a:lnTo>
                    <a:pt x="84" y="209"/>
                  </a:lnTo>
                  <a:lnTo>
                    <a:pt x="96" y="179"/>
                  </a:lnTo>
                  <a:lnTo>
                    <a:pt x="102" y="149"/>
                  </a:lnTo>
                  <a:lnTo>
                    <a:pt x="102" y="149"/>
                  </a:lnTo>
                  <a:lnTo>
                    <a:pt x="107" y="125"/>
                  </a:lnTo>
                  <a:lnTo>
                    <a:pt x="113" y="113"/>
                  </a:lnTo>
                  <a:lnTo>
                    <a:pt x="119" y="89"/>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11636" name="Freeform 20"/>
            <p:cNvSpPr>
              <a:spLocks/>
            </p:cNvSpPr>
            <p:nvPr/>
          </p:nvSpPr>
          <p:spPr bwMode="auto">
            <a:xfrm flipH="1">
              <a:off x="170" y="1121"/>
              <a:ext cx="168" cy="1000"/>
            </a:xfrm>
            <a:custGeom>
              <a:avLst/>
              <a:gdLst/>
              <a:ahLst/>
              <a:cxnLst>
                <a:cxn ang="0">
                  <a:pos x="18" y="633"/>
                </a:cxn>
                <a:cxn ang="0">
                  <a:pos x="18" y="633"/>
                </a:cxn>
                <a:cxn ang="0">
                  <a:pos x="18" y="639"/>
                </a:cxn>
                <a:cxn ang="0">
                  <a:pos x="12" y="657"/>
                </a:cxn>
                <a:cxn ang="0">
                  <a:pos x="12" y="657"/>
                </a:cxn>
                <a:cxn ang="0">
                  <a:pos x="6" y="681"/>
                </a:cxn>
                <a:cxn ang="0">
                  <a:pos x="0" y="699"/>
                </a:cxn>
                <a:cxn ang="0">
                  <a:pos x="0" y="699"/>
                </a:cxn>
                <a:cxn ang="0">
                  <a:pos x="0" y="699"/>
                </a:cxn>
                <a:cxn ang="0">
                  <a:pos x="0" y="687"/>
                </a:cxn>
                <a:cxn ang="0">
                  <a:pos x="0" y="669"/>
                </a:cxn>
                <a:cxn ang="0">
                  <a:pos x="0" y="669"/>
                </a:cxn>
                <a:cxn ang="0">
                  <a:pos x="6" y="633"/>
                </a:cxn>
                <a:cxn ang="0">
                  <a:pos x="6" y="603"/>
                </a:cxn>
                <a:cxn ang="0">
                  <a:pos x="6" y="561"/>
                </a:cxn>
                <a:cxn ang="0">
                  <a:pos x="6" y="561"/>
                </a:cxn>
                <a:cxn ang="0">
                  <a:pos x="6" y="543"/>
                </a:cxn>
                <a:cxn ang="0">
                  <a:pos x="6" y="525"/>
                </a:cxn>
                <a:cxn ang="0">
                  <a:pos x="6" y="478"/>
                </a:cxn>
                <a:cxn ang="0">
                  <a:pos x="12" y="430"/>
                </a:cxn>
                <a:cxn ang="0">
                  <a:pos x="12" y="412"/>
                </a:cxn>
                <a:cxn ang="0">
                  <a:pos x="12" y="400"/>
                </a:cxn>
                <a:cxn ang="0">
                  <a:pos x="12" y="400"/>
                </a:cxn>
                <a:cxn ang="0">
                  <a:pos x="18" y="388"/>
                </a:cxn>
                <a:cxn ang="0">
                  <a:pos x="24" y="370"/>
                </a:cxn>
                <a:cxn ang="0">
                  <a:pos x="35" y="316"/>
                </a:cxn>
                <a:cxn ang="0">
                  <a:pos x="41" y="257"/>
                </a:cxn>
                <a:cxn ang="0">
                  <a:pos x="47" y="233"/>
                </a:cxn>
                <a:cxn ang="0">
                  <a:pos x="47" y="215"/>
                </a:cxn>
                <a:cxn ang="0">
                  <a:pos x="47" y="215"/>
                </a:cxn>
                <a:cxn ang="0">
                  <a:pos x="47" y="179"/>
                </a:cxn>
                <a:cxn ang="0">
                  <a:pos x="53" y="131"/>
                </a:cxn>
                <a:cxn ang="0">
                  <a:pos x="53" y="83"/>
                </a:cxn>
                <a:cxn ang="0">
                  <a:pos x="53" y="47"/>
                </a:cxn>
                <a:cxn ang="0">
                  <a:pos x="53" y="47"/>
                </a:cxn>
                <a:cxn ang="0">
                  <a:pos x="53" y="24"/>
                </a:cxn>
                <a:cxn ang="0">
                  <a:pos x="53" y="6"/>
                </a:cxn>
                <a:cxn ang="0">
                  <a:pos x="53" y="0"/>
                </a:cxn>
                <a:cxn ang="0">
                  <a:pos x="59" y="6"/>
                </a:cxn>
                <a:cxn ang="0">
                  <a:pos x="59" y="18"/>
                </a:cxn>
                <a:cxn ang="0">
                  <a:pos x="59" y="41"/>
                </a:cxn>
                <a:cxn ang="0">
                  <a:pos x="59" y="41"/>
                </a:cxn>
                <a:cxn ang="0">
                  <a:pos x="59" y="65"/>
                </a:cxn>
                <a:cxn ang="0">
                  <a:pos x="59" y="83"/>
                </a:cxn>
                <a:cxn ang="0">
                  <a:pos x="65" y="113"/>
                </a:cxn>
                <a:cxn ang="0">
                  <a:pos x="65" y="137"/>
                </a:cxn>
                <a:cxn ang="0">
                  <a:pos x="65" y="167"/>
                </a:cxn>
                <a:cxn ang="0">
                  <a:pos x="65" y="167"/>
                </a:cxn>
                <a:cxn ang="0">
                  <a:pos x="59" y="209"/>
                </a:cxn>
                <a:cxn ang="0">
                  <a:pos x="53" y="245"/>
                </a:cxn>
                <a:cxn ang="0">
                  <a:pos x="47" y="280"/>
                </a:cxn>
                <a:cxn ang="0">
                  <a:pos x="41" y="298"/>
                </a:cxn>
                <a:cxn ang="0">
                  <a:pos x="41" y="298"/>
                </a:cxn>
                <a:cxn ang="0">
                  <a:pos x="41" y="316"/>
                </a:cxn>
                <a:cxn ang="0">
                  <a:pos x="35" y="346"/>
                </a:cxn>
                <a:cxn ang="0">
                  <a:pos x="29" y="382"/>
                </a:cxn>
                <a:cxn ang="0">
                  <a:pos x="29" y="412"/>
                </a:cxn>
                <a:cxn ang="0">
                  <a:pos x="29" y="412"/>
                </a:cxn>
                <a:cxn ang="0">
                  <a:pos x="24" y="448"/>
                </a:cxn>
                <a:cxn ang="0">
                  <a:pos x="18" y="496"/>
                </a:cxn>
                <a:cxn ang="0">
                  <a:pos x="18" y="555"/>
                </a:cxn>
                <a:cxn ang="0">
                  <a:pos x="18" y="633"/>
                </a:cxn>
              </a:cxnLst>
              <a:rect l="0" t="0" r="r" b="b"/>
              <a:pathLst>
                <a:path w="65" h="699">
                  <a:moveTo>
                    <a:pt x="18" y="633"/>
                  </a:moveTo>
                  <a:lnTo>
                    <a:pt x="18" y="633"/>
                  </a:lnTo>
                  <a:lnTo>
                    <a:pt x="18" y="639"/>
                  </a:lnTo>
                  <a:lnTo>
                    <a:pt x="12" y="657"/>
                  </a:lnTo>
                  <a:lnTo>
                    <a:pt x="12" y="657"/>
                  </a:lnTo>
                  <a:lnTo>
                    <a:pt x="6" y="681"/>
                  </a:lnTo>
                  <a:lnTo>
                    <a:pt x="0" y="699"/>
                  </a:lnTo>
                  <a:lnTo>
                    <a:pt x="0" y="699"/>
                  </a:lnTo>
                  <a:lnTo>
                    <a:pt x="0" y="699"/>
                  </a:lnTo>
                  <a:lnTo>
                    <a:pt x="0" y="687"/>
                  </a:lnTo>
                  <a:lnTo>
                    <a:pt x="0" y="669"/>
                  </a:lnTo>
                  <a:lnTo>
                    <a:pt x="0" y="669"/>
                  </a:lnTo>
                  <a:lnTo>
                    <a:pt x="6" y="633"/>
                  </a:lnTo>
                  <a:lnTo>
                    <a:pt x="6" y="603"/>
                  </a:lnTo>
                  <a:lnTo>
                    <a:pt x="6" y="561"/>
                  </a:lnTo>
                  <a:lnTo>
                    <a:pt x="6" y="561"/>
                  </a:lnTo>
                  <a:lnTo>
                    <a:pt x="6" y="543"/>
                  </a:lnTo>
                  <a:lnTo>
                    <a:pt x="6" y="525"/>
                  </a:lnTo>
                  <a:lnTo>
                    <a:pt x="6" y="478"/>
                  </a:lnTo>
                  <a:lnTo>
                    <a:pt x="12" y="430"/>
                  </a:lnTo>
                  <a:lnTo>
                    <a:pt x="12" y="412"/>
                  </a:lnTo>
                  <a:lnTo>
                    <a:pt x="12" y="400"/>
                  </a:lnTo>
                  <a:lnTo>
                    <a:pt x="12" y="400"/>
                  </a:lnTo>
                  <a:lnTo>
                    <a:pt x="18" y="388"/>
                  </a:lnTo>
                  <a:lnTo>
                    <a:pt x="24" y="370"/>
                  </a:lnTo>
                  <a:lnTo>
                    <a:pt x="35" y="316"/>
                  </a:lnTo>
                  <a:lnTo>
                    <a:pt x="41" y="257"/>
                  </a:lnTo>
                  <a:lnTo>
                    <a:pt x="47" y="233"/>
                  </a:lnTo>
                  <a:lnTo>
                    <a:pt x="47" y="215"/>
                  </a:lnTo>
                  <a:lnTo>
                    <a:pt x="47" y="215"/>
                  </a:lnTo>
                  <a:lnTo>
                    <a:pt x="47" y="179"/>
                  </a:lnTo>
                  <a:lnTo>
                    <a:pt x="53" y="131"/>
                  </a:lnTo>
                  <a:lnTo>
                    <a:pt x="53" y="83"/>
                  </a:lnTo>
                  <a:lnTo>
                    <a:pt x="53" y="47"/>
                  </a:lnTo>
                  <a:lnTo>
                    <a:pt x="53" y="47"/>
                  </a:lnTo>
                  <a:lnTo>
                    <a:pt x="53" y="24"/>
                  </a:lnTo>
                  <a:lnTo>
                    <a:pt x="53" y="6"/>
                  </a:lnTo>
                  <a:lnTo>
                    <a:pt x="53" y="0"/>
                  </a:lnTo>
                  <a:lnTo>
                    <a:pt x="59" y="6"/>
                  </a:lnTo>
                  <a:lnTo>
                    <a:pt x="59" y="18"/>
                  </a:lnTo>
                  <a:lnTo>
                    <a:pt x="59" y="41"/>
                  </a:lnTo>
                  <a:lnTo>
                    <a:pt x="59" y="41"/>
                  </a:lnTo>
                  <a:lnTo>
                    <a:pt x="59" y="65"/>
                  </a:lnTo>
                  <a:lnTo>
                    <a:pt x="59" y="83"/>
                  </a:lnTo>
                  <a:lnTo>
                    <a:pt x="65" y="113"/>
                  </a:lnTo>
                  <a:lnTo>
                    <a:pt x="65" y="137"/>
                  </a:lnTo>
                  <a:lnTo>
                    <a:pt x="65" y="167"/>
                  </a:lnTo>
                  <a:lnTo>
                    <a:pt x="65" y="167"/>
                  </a:lnTo>
                  <a:lnTo>
                    <a:pt x="59" y="209"/>
                  </a:lnTo>
                  <a:lnTo>
                    <a:pt x="53" y="245"/>
                  </a:lnTo>
                  <a:lnTo>
                    <a:pt x="47" y="280"/>
                  </a:lnTo>
                  <a:lnTo>
                    <a:pt x="41" y="298"/>
                  </a:lnTo>
                  <a:lnTo>
                    <a:pt x="41" y="298"/>
                  </a:lnTo>
                  <a:lnTo>
                    <a:pt x="41" y="316"/>
                  </a:lnTo>
                  <a:lnTo>
                    <a:pt x="35" y="346"/>
                  </a:lnTo>
                  <a:lnTo>
                    <a:pt x="29" y="382"/>
                  </a:lnTo>
                  <a:lnTo>
                    <a:pt x="29" y="41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11637" name="Freeform 21"/>
            <p:cNvSpPr>
              <a:spLocks/>
            </p:cNvSpPr>
            <p:nvPr/>
          </p:nvSpPr>
          <p:spPr bwMode="auto">
            <a:xfrm flipH="1">
              <a:off x="431" y="3497"/>
              <a:ext cx="635"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close/>
                </a:path>
              </a:pathLst>
            </a:custGeom>
            <a:solidFill>
              <a:srgbClr val="F8C9A6"/>
            </a:solidFill>
            <a:ln w="9525">
              <a:noFill/>
              <a:round/>
              <a:headEnd/>
              <a:tailEnd/>
            </a:ln>
          </p:spPr>
          <p:txBody>
            <a:bodyPr/>
            <a:lstStyle/>
            <a:p>
              <a:endParaRPr lang="fr-FR"/>
            </a:p>
          </p:txBody>
        </p:sp>
        <p:sp>
          <p:nvSpPr>
            <p:cNvPr id="111638" name="Freeform 22"/>
            <p:cNvSpPr>
              <a:spLocks/>
            </p:cNvSpPr>
            <p:nvPr/>
          </p:nvSpPr>
          <p:spPr bwMode="auto">
            <a:xfrm flipH="1">
              <a:off x="263" y="3351"/>
              <a:ext cx="60" cy="51"/>
            </a:xfrm>
            <a:custGeom>
              <a:avLst/>
              <a:gdLst/>
              <a:ahLst/>
              <a:cxnLst>
                <a:cxn ang="0">
                  <a:pos x="23" y="0"/>
                </a:cxn>
                <a:cxn ang="0">
                  <a:pos x="23" y="0"/>
                </a:cxn>
                <a:cxn ang="0">
                  <a:pos x="18" y="6"/>
                </a:cxn>
                <a:cxn ang="0">
                  <a:pos x="6" y="18"/>
                </a:cxn>
                <a:cxn ang="0">
                  <a:pos x="0" y="36"/>
                </a:cxn>
              </a:cxnLst>
              <a:rect l="0" t="0" r="r" b="b"/>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11639" name="Freeform 23"/>
            <p:cNvSpPr>
              <a:spLocks/>
            </p:cNvSpPr>
            <p:nvPr/>
          </p:nvSpPr>
          <p:spPr bwMode="auto">
            <a:xfrm flipH="1">
              <a:off x="493" y="1351"/>
              <a:ext cx="494" cy="462"/>
            </a:xfrm>
            <a:custGeom>
              <a:avLst/>
              <a:gdLst/>
              <a:ahLst/>
              <a:cxnLst>
                <a:cxn ang="0">
                  <a:pos x="30" y="24"/>
                </a:cxn>
                <a:cxn ang="0">
                  <a:pos x="42" y="48"/>
                </a:cxn>
                <a:cxn ang="0">
                  <a:pos x="54" y="72"/>
                </a:cxn>
                <a:cxn ang="0">
                  <a:pos x="84" y="131"/>
                </a:cxn>
                <a:cxn ang="0">
                  <a:pos x="120" y="197"/>
                </a:cxn>
                <a:cxn ang="0">
                  <a:pos x="138" y="227"/>
                </a:cxn>
                <a:cxn ang="0">
                  <a:pos x="156" y="245"/>
                </a:cxn>
                <a:cxn ang="0">
                  <a:pos x="156" y="245"/>
                </a:cxn>
                <a:cxn ang="0">
                  <a:pos x="180" y="275"/>
                </a:cxn>
                <a:cxn ang="0">
                  <a:pos x="192" y="305"/>
                </a:cxn>
                <a:cxn ang="0">
                  <a:pos x="180" y="323"/>
                </a:cxn>
                <a:cxn ang="0">
                  <a:pos x="168" y="323"/>
                </a:cxn>
                <a:cxn ang="0">
                  <a:pos x="156" y="323"/>
                </a:cxn>
                <a:cxn ang="0">
                  <a:pos x="156" y="323"/>
                </a:cxn>
                <a:cxn ang="0">
                  <a:pos x="138" y="305"/>
                </a:cxn>
                <a:cxn ang="0">
                  <a:pos x="120" y="287"/>
                </a:cxn>
                <a:cxn ang="0">
                  <a:pos x="96" y="275"/>
                </a:cxn>
                <a:cxn ang="0">
                  <a:pos x="90" y="275"/>
                </a:cxn>
                <a:cxn ang="0">
                  <a:pos x="78" y="281"/>
                </a:cxn>
                <a:cxn ang="0">
                  <a:pos x="78" y="281"/>
                </a:cxn>
                <a:cxn ang="0">
                  <a:pos x="78" y="287"/>
                </a:cxn>
                <a:cxn ang="0">
                  <a:pos x="66" y="287"/>
                </a:cxn>
                <a:cxn ang="0">
                  <a:pos x="54" y="281"/>
                </a:cxn>
                <a:cxn ang="0">
                  <a:pos x="48" y="269"/>
                </a:cxn>
                <a:cxn ang="0">
                  <a:pos x="42" y="251"/>
                </a:cxn>
                <a:cxn ang="0">
                  <a:pos x="42" y="251"/>
                </a:cxn>
                <a:cxn ang="0">
                  <a:pos x="36" y="221"/>
                </a:cxn>
                <a:cxn ang="0">
                  <a:pos x="24" y="173"/>
                </a:cxn>
                <a:cxn ang="0">
                  <a:pos x="12" y="125"/>
                </a:cxn>
                <a:cxn ang="0">
                  <a:pos x="6" y="72"/>
                </a:cxn>
                <a:cxn ang="0">
                  <a:pos x="0" y="36"/>
                </a:cxn>
                <a:cxn ang="0">
                  <a:pos x="6" y="6"/>
                </a:cxn>
                <a:cxn ang="0">
                  <a:pos x="6" y="0"/>
                </a:cxn>
                <a:cxn ang="0">
                  <a:pos x="12" y="0"/>
                </a:cxn>
                <a:cxn ang="0">
                  <a:pos x="18" y="12"/>
                </a:cxn>
                <a:cxn ang="0">
                  <a:pos x="30" y="24"/>
                </a:cxn>
              </a:cxnLst>
              <a:rect l="0" t="0" r="r" b="b"/>
              <a:pathLst>
                <a:path w="192" h="323">
                  <a:moveTo>
                    <a:pt x="30" y="24"/>
                  </a:moveTo>
                  <a:lnTo>
                    <a:pt x="42" y="48"/>
                  </a:lnTo>
                  <a:lnTo>
                    <a:pt x="54" y="72"/>
                  </a:lnTo>
                  <a:lnTo>
                    <a:pt x="84" y="131"/>
                  </a:lnTo>
                  <a:lnTo>
                    <a:pt x="120" y="197"/>
                  </a:lnTo>
                  <a:lnTo>
                    <a:pt x="138" y="227"/>
                  </a:lnTo>
                  <a:lnTo>
                    <a:pt x="156" y="245"/>
                  </a:lnTo>
                  <a:lnTo>
                    <a:pt x="156" y="245"/>
                  </a:lnTo>
                  <a:lnTo>
                    <a:pt x="180" y="275"/>
                  </a:lnTo>
                  <a:lnTo>
                    <a:pt x="192" y="305"/>
                  </a:lnTo>
                  <a:lnTo>
                    <a:pt x="180" y="323"/>
                  </a:lnTo>
                  <a:lnTo>
                    <a:pt x="168" y="323"/>
                  </a:lnTo>
                  <a:lnTo>
                    <a:pt x="156" y="323"/>
                  </a:lnTo>
                  <a:lnTo>
                    <a:pt x="156" y="323"/>
                  </a:lnTo>
                  <a:lnTo>
                    <a:pt x="138" y="305"/>
                  </a:lnTo>
                  <a:lnTo>
                    <a:pt x="120" y="287"/>
                  </a:lnTo>
                  <a:lnTo>
                    <a:pt x="96" y="275"/>
                  </a:lnTo>
                  <a:lnTo>
                    <a:pt x="90" y="275"/>
                  </a:lnTo>
                  <a:lnTo>
                    <a:pt x="78" y="281"/>
                  </a:lnTo>
                  <a:lnTo>
                    <a:pt x="78" y="281"/>
                  </a:lnTo>
                  <a:lnTo>
                    <a:pt x="78" y="287"/>
                  </a:lnTo>
                  <a:lnTo>
                    <a:pt x="66" y="287"/>
                  </a:lnTo>
                  <a:lnTo>
                    <a:pt x="54" y="281"/>
                  </a:lnTo>
                  <a:lnTo>
                    <a:pt x="48" y="269"/>
                  </a:lnTo>
                  <a:lnTo>
                    <a:pt x="42" y="251"/>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11640" name="Freeform 24"/>
            <p:cNvSpPr>
              <a:spLocks/>
            </p:cNvSpPr>
            <p:nvPr/>
          </p:nvSpPr>
          <p:spPr bwMode="auto">
            <a:xfrm flipH="1">
              <a:off x="493" y="1386"/>
              <a:ext cx="480" cy="427"/>
            </a:xfrm>
            <a:custGeom>
              <a:avLst/>
              <a:gdLst/>
              <a:ahLst/>
              <a:cxnLst>
                <a:cxn ang="0">
                  <a:pos x="30" y="30"/>
                </a:cxn>
                <a:cxn ang="0">
                  <a:pos x="42" y="48"/>
                </a:cxn>
                <a:cxn ang="0">
                  <a:pos x="48" y="72"/>
                </a:cxn>
                <a:cxn ang="0">
                  <a:pos x="78" y="125"/>
                </a:cxn>
                <a:cxn ang="0">
                  <a:pos x="108" y="179"/>
                </a:cxn>
                <a:cxn ang="0">
                  <a:pos x="150" y="227"/>
                </a:cxn>
                <a:cxn ang="0">
                  <a:pos x="150" y="227"/>
                </a:cxn>
                <a:cxn ang="0">
                  <a:pos x="174" y="263"/>
                </a:cxn>
                <a:cxn ang="0">
                  <a:pos x="186" y="287"/>
                </a:cxn>
                <a:cxn ang="0">
                  <a:pos x="174" y="299"/>
                </a:cxn>
                <a:cxn ang="0">
                  <a:pos x="162" y="299"/>
                </a:cxn>
                <a:cxn ang="0">
                  <a:pos x="150" y="293"/>
                </a:cxn>
                <a:cxn ang="0">
                  <a:pos x="150" y="293"/>
                </a:cxn>
                <a:cxn ang="0">
                  <a:pos x="132" y="281"/>
                </a:cxn>
                <a:cxn ang="0">
                  <a:pos x="114" y="263"/>
                </a:cxn>
                <a:cxn ang="0">
                  <a:pos x="90" y="251"/>
                </a:cxn>
                <a:cxn ang="0">
                  <a:pos x="84" y="251"/>
                </a:cxn>
                <a:cxn ang="0">
                  <a:pos x="72" y="257"/>
                </a:cxn>
                <a:cxn ang="0">
                  <a:pos x="72" y="257"/>
                </a:cxn>
                <a:cxn ang="0">
                  <a:pos x="72" y="263"/>
                </a:cxn>
                <a:cxn ang="0">
                  <a:pos x="66" y="263"/>
                </a:cxn>
                <a:cxn ang="0">
                  <a:pos x="54" y="257"/>
                </a:cxn>
                <a:cxn ang="0">
                  <a:pos x="48" y="245"/>
                </a:cxn>
                <a:cxn ang="0">
                  <a:pos x="42" y="227"/>
                </a:cxn>
                <a:cxn ang="0">
                  <a:pos x="42" y="227"/>
                </a:cxn>
                <a:cxn ang="0">
                  <a:pos x="30" y="191"/>
                </a:cxn>
                <a:cxn ang="0">
                  <a:pos x="24" y="149"/>
                </a:cxn>
                <a:cxn ang="0">
                  <a:pos x="12" y="107"/>
                </a:cxn>
                <a:cxn ang="0">
                  <a:pos x="0" y="66"/>
                </a:cxn>
                <a:cxn ang="0">
                  <a:pos x="0" y="30"/>
                </a:cxn>
                <a:cxn ang="0">
                  <a:pos x="0" y="6"/>
                </a:cxn>
                <a:cxn ang="0">
                  <a:pos x="6" y="0"/>
                </a:cxn>
                <a:cxn ang="0">
                  <a:pos x="12" y="6"/>
                </a:cxn>
                <a:cxn ang="0">
                  <a:pos x="18" y="12"/>
                </a:cxn>
                <a:cxn ang="0">
                  <a:pos x="30" y="30"/>
                </a:cxn>
              </a:cxnLst>
              <a:rect l="0" t="0" r="r" b="b"/>
              <a:pathLst>
                <a:path w="186" h="299">
                  <a:moveTo>
                    <a:pt x="30" y="30"/>
                  </a:moveTo>
                  <a:lnTo>
                    <a:pt x="42" y="48"/>
                  </a:lnTo>
                  <a:lnTo>
                    <a:pt x="48" y="72"/>
                  </a:lnTo>
                  <a:lnTo>
                    <a:pt x="78" y="125"/>
                  </a:lnTo>
                  <a:lnTo>
                    <a:pt x="108" y="179"/>
                  </a:lnTo>
                  <a:lnTo>
                    <a:pt x="150" y="227"/>
                  </a:lnTo>
                  <a:lnTo>
                    <a:pt x="150" y="227"/>
                  </a:lnTo>
                  <a:lnTo>
                    <a:pt x="174" y="263"/>
                  </a:lnTo>
                  <a:lnTo>
                    <a:pt x="186" y="287"/>
                  </a:lnTo>
                  <a:lnTo>
                    <a:pt x="174" y="299"/>
                  </a:lnTo>
                  <a:lnTo>
                    <a:pt x="162" y="299"/>
                  </a:lnTo>
                  <a:lnTo>
                    <a:pt x="150" y="293"/>
                  </a:lnTo>
                  <a:lnTo>
                    <a:pt x="150" y="293"/>
                  </a:lnTo>
                  <a:lnTo>
                    <a:pt x="132" y="281"/>
                  </a:lnTo>
                  <a:lnTo>
                    <a:pt x="114" y="263"/>
                  </a:lnTo>
                  <a:lnTo>
                    <a:pt x="90" y="251"/>
                  </a:lnTo>
                  <a:lnTo>
                    <a:pt x="84" y="251"/>
                  </a:lnTo>
                  <a:lnTo>
                    <a:pt x="72" y="257"/>
                  </a:lnTo>
                  <a:lnTo>
                    <a:pt x="72" y="257"/>
                  </a:lnTo>
                  <a:lnTo>
                    <a:pt x="72" y="263"/>
                  </a:lnTo>
                  <a:lnTo>
                    <a:pt x="66" y="263"/>
                  </a:lnTo>
                  <a:lnTo>
                    <a:pt x="54" y="257"/>
                  </a:lnTo>
                  <a:lnTo>
                    <a:pt x="48" y="245"/>
                  </a:lnTo>
                  <a:lnTo>
                    <a:pt x="42" y="227"/>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11641" name="Freeform 25"/>
            <p:cNvSpPr>
              <a:spLocks/>
            </p:cNvSpPr>
            <p:nvPr/>
          </p:nvSpPr>
          <p:spPr bwMode="auto">
            <a:xfrm flipH="1">
              <a:off x="508" y="1428"/>
              <a:ext cx="465" cy="377"/>
            </a:xfrm>
            <a:custGeom>
              <a:avLst/>
              <a:gdLst/>
              <a:ahLst/>
              <a:cxnLst>
                <a:cxn ang="0">
                  <a:pos x="24" y="18"/>
                </a:cxn>
                <a:cxn ang="0">
                  <a:pos x="48" y="59"/>
                </a:cxn>
                <a:cxn ang="0">
                  <a:pos x="72" y="107"/>
                </a:cxn>
                <a:cxn ang="0">
                  <a:pos x="102" y="161"/>
                </a:cxn>
                <a:cxn ang="0">
                  <a:pos x="138" y="197"/>
                </a:cxn>
                <a:cxn ang="0">
                  <a:pos x="138" y="197"/>
                </a:cxn>
                <a:cxn ang="0">
                  <a:pos x="168" y="233"/>
                </a:cxn>
                <a:cxn ang="0">
                  <a:pos x="180" y="257"/>
                </a:cxn>
                <a:cxn ang="0">
                  <a:pos x="168" y="263"/>
                </a:cxn>
                <a:cxn ang="0">
                  <a:pos x="144" y="257"/>
                </a:cxn>
                <a:cxn ang="0">
                  <a:pos x="144" y="257"/>
                </a:cxn>
                <a:cxn ang="0">
                  <a:pos x="126" y="245"/>
                </a:cxn>
                <a:cxn ang="0">
                  <a:pos x="108" y="227"/>
                </a:cxn>
                <a:cxn ang="0">
                  <a:pos x="90" y="215"/>
                </a:cxn>
                <a:cxn ang="0">
                  <a:pos x="78" y="215"/>
                </a:cxn>
                <a:cxn ang="0">
                  <a:pos x="66" y="221"/>
                </a:cxn>
                <a:cxn ang="0">
                  <a:pos x="66" y="221"/>
                </a:cxn>
                <a:cxn ang="0">
                  <a:pos x="66" y="227"/>
                </a:cxn>
                <a:cxn ang="0">
                  <a:pos x="60" y="227"/>
                </a:cxn>
                <a:cxn ang="0">
                  <a:pos x="54" y="221"/>
                </a:cxn>
                <a:cxn ang="0">
                  <a:pos x="48" y="209"/>
                </a:cxn>
                <a:cxn ang="0">
                  <a:pos x="42" y="191"/>
                </a:cxn>
                <a:cxn ang="0">
                  <a:pos x="42" y="191"/>
                </a:cxn>
                <a:cxn ang="0">
                  <a:pos x="36" y="161"/>
                </a:cxn>
                <a:cxn ang="0">
                  <a:pos x="24" y="125"/>
                </a:cxn>
                <a:cxn ang="0">
                  <a:pos x="12" y="83"/>
                </a:cxn>
                <a:cxn ang="0">
                  <a:pos x="6" y="48"/>
                </a:cxn>
                <a:cxn ang="0">
                  <a:pos x="0" y="18"/>
                </a:cxn>
                <a:cxn ang="0">
                  <a:pos x="0" y="0"/>
                </a:cxn>
                <a:cxn ang="0">
                  <a:pos x="12" y="0"/>
                </a:cxn>
                <a:cxn ang="0">
                  <a:pos x="18" y="6"/>
                </a:cxn>
                <a:cxn ang="0">
                  <a:pos x="24" y="18"/>
                </a:cxn>
              </a:cxnLst>
              <a:rect l="0" t="0" r="r" b="b"/>
              <a:pathLst>
                <a:path w="180" h="263">
                  <a:moveTo>
                    <a:pt x="24" y="18"/>
                  </a:moveTo>
                  <a:lnTo>
                    <a:pt x="48" y="59"/>
                  </a:lnTo>
                  <a:lnTo>
                    <a:pt x="72" y="107"/>
                  </a:lnTo>
                  <a:lnTo>
                    <a:pt x="102" y="161"/>
                  </a:lnTo>
                  <a:lnTo>
                    <a:pt x="138" y="197"/>
                  </a:lnTo>
                  <a:lnTo>
                    <a:pt x="138" y="197"/>
                  </a:lnTo>
                  <a:lnTo>
                    <a:pt x="168" y="233"/>
                  </a:lnTo>
                  <a:lnTo>
                    <a:pt x="180" y="257"/>
                  </a:lnTo>
                  <a:lnTo>
                    <a:pt x="168" y="263"/>
                  </a:lnTo>
                  <a:lnTo>
                    <a:pt x="144" y="257"/>
                  </a:lnTo>
                  <a:lnTo>
                    <a:pt x="144" y="257"/>
                  </a:lnTo>
                  <a:lnTo>
                    <a:pt x="126" y="245"/>
                  </a:lnTo>
                  <a:lnTo>
                    <a:pt x="108" y="227"/>
                  </a:lnTo>
                  <a:lnTo>
                    <a:pt x="90" y="215"/>
                  </a:lnTo>
                  <a:lnTo>
                    <a:pt x="78" y="215"/>
                  </a:lnTo>
                  <a:lnTo>
                    <a:pt x="66" y="221"/>
                  </a:lnTo>
                  <a:lnTo>
                    <a:pt x="66" y="221"/>
                  </a:lnTo>
                  <a:lnTo>
                    <a:pt x="66" y="227"/>
                  </a:lnTo>
                  <a:lnTo>
                    <a:pt x="60" y="227"/>
                  </a:lnTo>
                  <a:lnTo>
                    <a:pt x="54" y="221"/>
                  </a:lnTo>
                  <a:lnTo>
                    <a:pt x="48" y="209"/>
                  </a:lnTo>
                  <a:lnTo>
                    <a:pt x="42" y="191"/>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11642" name="Freeform 26"/>
            <p:cNvSpPr>
              <a:spLocks/>
            </p:cNvSpPr>
            <p:nvPr/>
          </p:nvSpPr>
          <p:spPr bwMode="auto">
            <a:xfrm flipH="1">
              <a:off x="525" y="1463"/>
              <a:ext cx="433" cy="342"/>
            </a:xfrm>
            <a:custGeom>
              <a:avLst/>
              <a:gdLst/>
              <a:ahLst/>
              <a:cxnLst>
                <a:cxn ang="0">
                  <a:pos x="18" y="24"/>
                </a:cxn>
                <a:cxn ang="0">
                  <a:pos x="36" y="59"/>
                </a:cxn>
                <a:cxn ang="0">
                  <a:pos x="60" y="101"/>
                </a:cxn>
                <a:cxn ang="0">
                  <a:pos x="90" y="143"/>
                </a:cxn>
                <a:cxn ang="0">
                  <a:pos x="126" y="179"/>
                </a:cxn>
                <a:cxn ang="0">
                  <a:pos x="126" y="179"/>
                </a:cxn>
                <a:cxn ang="0">
                  <a:pos x="156" y="209"/>
                </a:cxn>
                <a:cxn ang="0">
                  <a:pos x="168" y="233"/>
                </a:cxn>
                <a:cxn ang="0">
                  <a:pos x="156" y="239"/>
                </a:cxn>
                <a:cxn ang="0">
                  <a:pos x="132" y="227"/>
                </a:cxn>
                <a:cxn ang="0">
                  <a:pos x="132" y="227"/>
                </a:cxn>
                <a:cxn ang="0">
                  <a:pos x="114" y="215"/>
                </a:cxn>
                <a:cxn ang="0">
                  <a:pos x="102" y="197"/>
                </a:cxn>
                <a:cxn ang="0">
                  <a:pos x="78" y="191"/>
                </a:cxn>
                <a:cxn ang="0">
                  <a:pos x="72" y="191"/>
                </a:cxn>
                <a:cxn ang="0">
                  <a:pos x="60" y="197"/>
                </a:cxn>
                <a:cxn ang="0">
                  <a:pos x="60" y="197"/>
                </a:cxn>
                <a:cxn ang="0">
                  <a:pos x="60" y="197"/>
                </a:cxn>
                <a:cxn ang="0">
                  <a:pos x="54" y="203"/>
                </a:cxn>
                <a:cxn ang="0">
                  <a:pos x="48" y="191"/>
                </a:cxn>
                <a:cxn ang="0">
                  <a:pos x="42" y="179"/>
                </a:cxn>
                <a:cxn ang="0">
                  <a:pos x="36" y="161"/>
                </a:cxn>
                <a:cxn ang="0">
                  <a:pos x="36" y="161"/>
                </a:cxn>
                <a:cxn ang="0">
                  <a:pos x="30" y="131"/>
                </a:cxn>
                <a:cxn ang="0">
                  <a:pos x="18" y="101"/>
                </a:cxn>
                <a:cxn ang="0">
                  <a:pos x="12" y="65"/>
                </a:cxn>
                <a:cxn ang="0">
                  <a:pos x="0" y="35"/>
                </a:cxn>
                <a:cxn ang="0">
                  <a:pos x="0" y="12"/>
                </a:cxn>
                <a:cxn ang="0">
                  <a:pos x="0" y="0"/>
                </a:cxn>
                <a:cxn ang="0">
                  <a:pos x="6" y="0"/>
                </a:cxn>
                <a:cxn ang="0">
                  <a:pos x="18" y="24"/>
                </a:cxn>
              </a:cxnLst>
              <a:rect l="0" t="0" r="r" b="b"/>
              <a:pathLst>
                <a:path w="168" h="239">
                  <a:moveTo>
                    <a:pt x="18" y="24"/>
                  </a:moveTo>
                  <a:lnTo>
                    <a:pt x="36" y="59"/>
                  </a:lnTo>
                  <a:lnTo>
                    <a:pt x="60" y="101"/>
                  </a:lnTo>
                  <a:lnTo>
                    <a:pt x="90" y="143"/>
                  </a:lnTo>
                  <a:lnTo>
                    <a:pt x="126" y="179"/>
                  </a:lnTo>
                  <a:lnTo>
                    <a:pt x="126" y="179"/>
                  </a:lnTo>
                  <a:lnTo>
                    <a:pt x="156" y="209"/>
                  </a:lnTo>
                  <a:lnTo>
                    <a:pt x="168" y="233"/>
                  </a:lnTo>
                  <a:lnTo>
                    <a:pt x="156" y="239"/>
                  </a:lnTo>
                  <a:lnTo>
                    <a:pt x="132" y="227"/>
                  </a:lnTo>
                  <a:lnTo>
                    <a:pt x="132" y="227"/>
                  </a:lnTo>
                  <a:lnTo>
                    <a:pt x="114" y="215"/>
                  </a:lnTo>
                  <a:lnTo>
                    <a:pt x="102" y="197"/>
                  </a:lnTo>
                  <a:lnTo>
                    <a:pt x="78" y="191"/>
                  </a:lnTo>
                  <a:lnTo>
                    <a:pt x="72" y="191"/>
                  </a:lnTo>
                  <a:lnTo>
                    <a:pt x="60" y="197"/>
                  </a:lnTo>
                  <a:lnTo>
                    <a:pt x="60" y="197"/>
                  </a:lnTo>
                  <a:lnTo>
                    <a:pt x="60" y="197"/>
                  </a:lnTo>
                  <a:lnTo>
                    <a:pt x="54" y="203"/>
                  </a:lnTo>
                  <a:lnTo>
                    <a:pt x="48" y="191"/>
                  </a:lnTo>
                  <a:lnTo>
                    <a:pt x="42" y="179"/>
                  </a:lnTo>
                  <a:lnTo>
                    <a:pt x="36" y="161"/>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11643" name="Freeform 27"/>
            <p:cNvSpPr>
              <a:spLocks/>
            </p:cNvSpPr>
            <p:nvPr/>
          </p:nvSpPr>
          <p:spPr bwMode="auto">
            <a:xfrm flipH="1">
              <a:off x="539" y="1497"/>
              <a:ext cx="419" cy="308"/>
            </a:xfrm>
            <a:custGeom>
              <a:avLst/>
              <a:gdLst/>
              <a:ahLst/>
              <a:cxnLst>
                <a:cxn ang="0">
                  <a:pos x="18" y="23"/>
                </a:cxn>
                <a:cxn ang="0">
                  <a:pos x="36" y="59"/>
                </a:cxn>
                <a:cxn ang="0">
                  <a:pos x="54" y="95"/>
                </a:cxn>
                <a:cxn ang="0">
                  <a:pos x="78" y="131"/>
                </a:cxn>
                <a:cxn ang="0">
                  <a:pos x="114" y="167"/>
                </a:cxn>
                <a:cxn ang="0">
                  <a:pos x="114" y="167"/>
                </a:cxn>
                <a:cxn ang="0">
                  <a:pos x="150" y="197"/>
                </a:cxn>
                <a:cxn ang="0">
                  <a:pos x="162" y="215"/>
                </a:cxn>
                <a:cxn ang="0">
                  <a:pos x="156" y="215"/>
                </a:cxn>
                <a:cxn ang="0">
                  <a:pos x="126" y="203"/>
                </a:cxn>
                <a:cxn ang="0">
                  <a:pos x="126" y="203"/>
                </a:cxn>
                <a:cxn ang="0">
                  <a:pos x="114" y="191"/>
                </a:cxn>
                <a:cxn ang="0">
                  <a:pos x="102" y="173"/>
                </a:cxn>
                <a:cxn ang="0">
                  <a:pos x="84" y="167"/>
                </a:cxn>
                <a:cxn ang="0">
                  <a:pos x="72" y="167"/>
                </a:cxn>
                <a:cxn ang="0">
                  <a:pos x="60" y="173"/>
                </a:cxn>
                <a:cxn ang="0">
                  <a:pos x="60" y="173"/>
                </a:cxn>
                <a:cxn ang="0">
                  <a:pos x="60" y="179"/>
                </a:cxn>
                <a:cxn ang="0">
                  <a:pos x="54" y="179"/>
                </a:cxn>
                <a:cxn ang="0">
                  <a:pos x="48" y="167"/>
                </a:cxn>
                <a:cxn ang="0">
                  <a:pos x="42" y="155"/>
                </a:cxn>
                <a:cxn ang="0">
                  <a:pos x="36" y="137"/>
                </a:cxn>
                <a:cxn ang="0">
                  <a:pos x="36" y="137"/>
                </a:cxn>
                <a:cxn ang="0">
                  <a:pos x="30" y="107"/>
                </a:cxn>
                <a:cxn ang="0">
                  <a:pos x="24" y="77"/>
                </a:cxn>
                <a:cxn ang="0">
                  <a:pos x="12" y="47"/>
                </a:cxn>
                <a:cxn ang="0">
                  <a:pos x="6" y="23"/>
                </a:cxn>
                <a:cxn ang="0">
                  <a:pos x="0" y="6"/>
                </a:cxn>
                <a:cxn ang="0">
                  <a:pos x="0" y="0"/>
                </a:cxn>
                <a:cxn ang="0">
                  <a:pos x="6" y="0"/>
                </a:cxn>
                <a:cxn ang="0">
                  <a:pos x="18" y="23"/>
                </a:cxn>
              </a:cxnLst>
              <a:rect l="0" t="0" r="r" b="b"/>
              <a:pathLst>
                <a:path w="162" h="215">
                  <a:moveTo>
                    <a:pt x="18" y="23"/>
                  </a:moveTo>
                  <a:lnTo>
                    <a:pt x="36" y="59"/>
                  </a:lnTo>
                  <a:lnTo>
                    <a:pt x="54" y="95"/>
                  </a:lnTo>
                  <a:lnTo>
                    <a:pt x="78" y="131"/>
                  </a:lnTo>
                  <a:lnTo>
                    <a:pt x="114" y="167"/>
                  </a:lnTo>
                  <a:lnTo>
                    <a:pt x="114" y="167"/>
                  </a:lnTo>
                  <a:lnTo>
                    <a:pt x="150" y="197"/>
                  </a:lnTo>
                  <a:lnTo>
                    <a:pt x="162" y="215"/>
                  </a:lnTo>
                  <a:lnTo>
                    <a:pt x="156" y="215"/>
                  </a:lnTo>
                  <a:lnTo>
                    <a:pt x="126" y="203"/>
                  </a:lnTo>
                  <a:lnTo>
                    <a:pt x="126" y="203"/>
                  </a:lnTo>
                  <a:lnTo>
                    <a:pt x="114" y="191"/>
                  </a:lnTo>
                  <a:lnTo>
                    <a:pt x="102" y="173"/>
                  </a:lnTo>
                  <a:lnTo>
                    <a:pt x="84" y="167"/>
                  </a:lnTo>
                  <a:lnTo>
                    <a:pt x="72" y="167"/>
                  </a:lnTo>
                  <a:lnTo>
                    <a:pt x="60" y="173"/>
                  </a:lnTo>
                  <a:lnTo>
                    <a:pt x="60" y="173"/>
                  </a:lnTo>
                  <a:lnTo>
                    <a:pt x="60" y="179"/>
                  </a:lnTo>
                  <a:lnTo>
                    <a:pt x="54" y="179"/>
                  </a:lnTo>
                  <a:lnTo>
                    <a:pt x="48" y="167"/>
                  </a:lnTo>
                  <a:lnTo>
                    <a:pt x="42" y="155"/>
                  </a:lnTo>
                  <a:lnTo>
                    <a:pt x="36" y="137"/>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11644" name="Freeform 28"/>
            <p:cNvSpPr>
              <a:spLocks/>
            </p:cNvSpPr>
            <p:nvPr/>
          </p:nvSpPr>
          <p:spPr bwMode="auto">
            <a:xfrm flipH="1">
              <a:off x="432" y="1392"/>
              <a:ext cx="511"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6586B"/>
            </a:solidFill>
            <a:ln w="9525">
              <a:noFill/>
              <a:round/>
              <a:headEnd/>
              <a:tailEnd/>
            </a:ln>
          </p:spPr>
          <p:txBody>
            <a:bodyPr/>
            <a:lstStyle/>
            <a:p>
              <a:endParaRPr lang="fr-FR"/>
            </a:p>
          </p:txBody>
        </p:sp>
        <p:sp>
          <p:nvSpPr>
            <p:cNvPr id="111645" name="Freeform 29"/>
            <p:cNvSpPr>
              <a:spLocks/>
            </p:cNvSpPr>
            <p:nvPr/>
          </p:nvSpPr>
          <p:spPr bwMode="auto">
            <a:xfrm flipH="1">
              <a:off x="478" y="3540"/>
              <a:ext cx="386" cy="84"/>
            </a:xfrm>
            <a:custGeom>
              <a:avLst/>
              <a:gdLst/>
              <a:ahLst/>
              <a:cxnLst>
                <a:cxn ang="0">
                  <a:pos x="150" y="0"/>
                </a:cxn>
                <a:cxn ang="0">
                  <a:pos x="138" y="0"/>
                </a:cxn>
                <a:cxn ang="0">
                  <a:pos x="126" y="0"/>
                </a:cxn>
                <a:cxn ang="0">
                  <a:pos x="108" y="6"/>
                </a:cxn>
                <a:cxn ang="0">
                  <a:pos x="90" y="18"/>
                </a:cxn>
                <a:cxn ang="0">
                  <a:pos x="78" y="24"/>
                </a:cxn>
                <a:cxn ang="0">
                  <a:pos x="66" y="30"/>
                </a:cxn>
                <a:cxn ang="0">
                  <a:pos x="42" y="41"/>
                </a:cxn>
                <a:cxn ang="0">
                  <a:pos x="24" y="47"/>
                </a:cxn>
                <a:cxn ang="0">
                  <a:pos x="18" y="53"/>
                </a:cxn>
                <a:cxn ang="0">
                  <a:pos x="6" y="59"/>
                </a:cxn>
                <a:cxn ang="0">
                  <a:pos x="0" y="59"/>
                </a:cxn>
              </a:cxnLst>
              <a:rect l="0" t="0" r="r" b="b"/>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11646" name="Freeform 30"/>
            <p:cNvSpPr>
              <a:spLocks/>
            </p:cNvSpPr>
            <p:nvPr/>
          </p:nvSpPr>
          <p:spPr bwMode="auto">
            <a:xfrm flipH="1">
              <a:off x="478" y="3557"/>
              <a:ext cx="401" cy="84"/>
            </a:xfrm>
            <a:custGeom>
              <a:avLst/>
              <a:gdLst/>
              <a:ahLst/>
              <a:cxnLst>
                <a:cxn ang="0">
                  <a:pos x="156" y="0"/>
                </a:cxn>
                <a:cxn ang="0">
                  <a:pos x="144" y="0"/>
                </a:cxn>
                <a:cxn ang="0">
                  <a:pos x="132" y="6"/>
                </a:cxn>
                <a:cxn ang="0">
                  <a:pos x="114" y="6"/>
                </a:cxn>
                <a:cxn ang="0">
                  <a:pos x="96" y="18"/>
                </a:cxn>
                <a:cxn ang="0">
                  <a:pos x="84" y="24"/>
                </a:cxn>
                <a:cxn ang="0">
                  <a:pos x="66" y="29"/>
                </a:cxn>
                <a:cxn ang="0">
                  <a:pos x="42" y="41"/>
                </a:cxn>
                <a:cxn ang="0">
                  <a:pos x="30" y="47"/>
                </a:cxn>
                <a:cxn ang="0">
                  <a:pos x="18" y="53"/>
                </a:cxn>
                <a:cxn ang="0">
                  <a:pos x="6" y="59"/>
                </a:cxn>
                <a:cxn ang="0">
                  <a:pos x="0" y="59"/>
                </a:cxn>
              </a:cxnLst>
              <a:rect l="0" t="0" r="r" b="b"/>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solidFill>
              <a:srgbClr val="F8C9A6"/>
            </a:solidFill>
            <a:ln w="0">
              <a:solidFill>
                <a:srgbClr val="FFE57F"/>
              </a:solidFill>
              <a:prstDash val="solid"/>
              <a:round/>
              <a:headEnd/>
              <a:tailEnd/>
            </a:ln>
          </p:spPr>
          <p:txBody>
            <a:bodyPr/>
            <a:lstStyle/>
            <a:p>
              <a:endParaRPr lang="fr-FR"/>
            </a:p>
          </p:txBody>
        </p:sp>
        <p:sp>
          <p:nvSpPr>
            <p:cNvPr id="111647" name="Freeform 31"/>
            <p:cNvSpPr>
              <a:spLocks/>
            </p:cNvSpPr>
            <p:nvPr/>
          </p:nvSpPr>
          <p:spPr bwMode="auto">
            <a:xfrm flipH="1">
              <a:off x="678" y="2104"/>
              <a:ext cx="78" cy="103"/>
            </a:xfrm>
            <a:custGeom>
              <a:avLst/>
              <a:gdLst/>
              <a:ahLst/>
              <a:cxnLst>
                <a:cxn ang="0">
                  <a:pos x="0" y="24"/>
                </a:cxn>
                <a:cxn ang="0">
                  <a:pos x="0" y="24"/>
                </a:cxn>
                <a:cxn ang="0">
                  <a:pos x="6" y="18"/>
                </a:cxn>
                <a:cxn ang="0">
                  <a:pos x="18" y="18"/>
                </a:cxn>
                <a:cxn ang="0">
                  <a:pos x="24" y="6"/>
                </a:cxn>
                <a:cxn ang="0">
                  <a:pos x="24" y="6"/>
                </a:cxn>
                <a:cxn ang="0">
                  <a:pos x="30" y="0"/>
                </a:cxn>
                <a:cxn ang="0">
                  <a:pos x="30" y="12"/>
                </a:cxn>
                <a:cxn ang="0">
                  <a:pos x="24" y="30"/>
                </a:cxn>
                <a:cxn ang="0">
                  <a:pos x="24" y="30"/>
                </a:cxn>
                <a:cxn ang="0">
                  <a:pos x="24" y="42"/>
                </a:cxn>
                <a:cxn ang="0">
                  <a:pos x="24" y="54"/>
                </a:cxn>
                <a:cxn ang="0">
                  <a:pos x="18" y="66"/>
                </a:cxn>
                <a:cxn ang="0">
                  <a:pos x="12" y="72"/>
                </a:cxn>
                <a:cxn ang="0">
                  <a:pos x="12" y="72"/>
                </a:cxn>
                <a:cxn ang="0">
                  <a:pos x="12" y="66"/>
                </a:cxn>
                <a:cxn ang="0">
                  <a:pos x="6" y="54"/>
                </a:cxn>
                <a:cxn ang="0">
                  <a:pos x="6" y="36"/>
                </a:cxn>
                <a:cxn ang="0">
                  <a:pos x="0" y="24"/>
                </a:cxn>
              </a:cxnLst>
              <a:rect l="0" t="0" r="r" b="b"/>
              <a:pathLst>
                <a:path w="30" h="72">
                  <a:moveTo>
                    <a:pt x="0" y="24"/>
                  </a:moveTo>
                  <a:lnTo>
                    <a:pt x="0" y="24"/>
                  </a:lnTo>
                  <a:lnTo>
                    <a:pt x="6" y="18"/>
                  </a:lnTo>
                  <a:lnTo>
                    <a:pt x="18" y="18"/>
                  </a:lnTo>
                  <a:lnTo>
                    <a:pt x="24" y="6"/>
                  </a:lnTo>
                  <a:lnTo>
                    <a:pt x="24" y="6"/>
                  </a:lnTo>
                  <a:lnTo>
                    <a:pt x="30" y="0"/>
                  </a:lnTo>
                  <a:lnTo>
                    <a:pt x="30" y="12"/>
                  </a:lnTo>
                  <a:lnTo>
                    <a:pt x="24" y="30"/>
                  </a:lnTo>
                  <a:lnTo>
                    <a:pt x="24" y="30"/>
                  </a:lnTo>
                  <a:lnTo>
                    <a:pt x="24" y="42"/>
                  </a:lnTo>
                  <a:lnTo>
                    <a:pt x="24" y="54"/>
                  </a:lnTo>
                  <a:lnTo>
                    <a:pt x="18" y="66"/>
                  </a:lnTo>
                  <a:lnTo>
                    <a:pt x="12" y="72"/>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sp>
          <p:nvSpPr>
            <p:cNvPr id="111648" name="Freeform 32"/>
            <p:cNvSpPr>
              <a:spLocks/>
            </p:cNvSpPr>
            <p:nvPr/>
          </p:nvSpPr>
          <p:spPr bwMode="auto">
            <a:xfrm>
              <a:off x="264" y="1004"/>
              <a:ext cx="157" cy="131"/>
            </a:xfrm>
            <a:custGeom>
              <a:avLst/>
              <a:gdLst/>
              <a:ahLst/>
              <a:cxnLst>
                <a:cxn ang="0">
                  <a:pos x="157" y="131"/>
                </a:cxn>
                <a:cxn ang="0">
                  <a:pos x="57" y="31"/>
                </a:cxn>
                <a:cxn ang="0">
                  <a:pos x="0" y="3"/>
                </a:cxn>
              </a:cxnLst>
              <a:rect l="0" t="0" r="r" b="b"/>
              <a:pathLst>
                <a:path w="157" h="131">
                  <a:moveTo>
                    <a:pt x="157" y="131"/>
                  </a:moveTo>
                  <a:cubicBezTo>
                    <a:pt x="132" y="56"/>
                    <a:pt x="155" y="96"/>
                    <a:pt x="57" y="31"/>
                  </a:cubicBezTo>
                  <a:cubicBezTo>
                    <a:pt x="11" y="0"/>
                    <a:pt x="31" y="3"/>
                    <a:pt x="0" y="3"/>
                  </a:cubicBezTo>
                </a:path>
              </a:pathLst>
            </a:custGeom>
            <a:noFill/>
            <a:ln w="9525">
              <a:solidFill>
                <a:schemeClr val="tx1"/>
              </a:solidFill>
              <a:round/>
              <a:headEnd/>
              <a:tailEnd/>
            </a:ln>
            <a:effectLst/>
          </p:spPr>
          <p:txBody>
            <a:bodyPr wrap="none" anchor="ctr"/>
            <a:lstStyle/>
            <a:p>
              <a:endParaRPr lang="fr-FR"/>
            </a:p>
          </p:txBody>
        </p:sp>
        <p:sp>
          <p:nvSpPr>
            <p:cNvPr id="111649" name="Freeform 33"/>
            <p:cNvSpPr>
              <a:spLocks/>
            </p:cNvSpPr>
            <p:nvPr/>
          </p:nvSpPr>
          <p:spPr bwMode="auto">
            <a:xfrm flipH="1">
              <a:off x="257" y="523"/>
              <a:ext cx="556"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11650" name="Freeform 34"/>
            <p:cNvSpPr>
              <a:spLocks/>
            </p:cNvSpPr>
            <p:nvPr/>
          </p:nvSpPr>
          <p:spPr bwMode="auto">
            <a:xfrm flipH="1">
              <a:off x="288" y="1440"/>
              <a:ext cx="384" cy="2061"/>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a:effectLst/>
          </p:spPr>
          <p:txBody>
            <a:bodyPr wrap="none" anchor="ctr"/>
            <a:lstStyle/>
            <a:p>
              <a:endParaRPr lang="fr-FR"/>
            </a:p>
          </p:txBody>
        </p:sp>
        <p:sp>
          <p:nvSpPr>
            <p:cNvPr id="111651" name="Freeform 35"/>
            <p:cNvSpPr>
              <a:spLocks/>
            </p:cNvSpPr>
            <p:nvPr/>
          </p:nvSpPr>
          <p:spPr bwMode="auto">
            <a:xfrm flipH="1">
              <a:off x="343" y="1354"/>
              <a:ext cx="519"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11652" name="Freeform 36"/>
            <p:cNvSpPr>
              <a:spLocks/>
            </p:cNvSpPr>
            <p:nvPr/>
          </p:nvSpPr>
          <p:spPr bwMode="auto">
            <a:xfrm flipH="1">
              <a:off x="240" y="2096"/>
              <a:ext cx="726"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a:effectLst/>
          </p:spPr>
          <p:txBody>
            <a:bodyPr wrap="none" anchor="ctr"/>
            <a:lstStyle/>
            <a:p>
              <a:endParaRPr lang="fr-FR"/>
            </a:p>
          </p:txBody>
        </p:sp>
        <p:sp>
          <p:nvSpPr>
            <p:cNvPr id="111653" name="Freeform 37"/>
            <p:cNvSpPr>
              <a:spLocks/>
            </p:cNvSpPr>
            <p:nvPr/>
          </p:nvSpPr>
          <p:spPr bwMode="auto">
            <a:xfrm>
              <a:off x="497" y="1051"/>
              <a:ext cx="52"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a:effectLst/>
          </p:spPr>
          <p:txBody>
            <a:bodyPr wrap="none" anchor="ctr"/>
            <a:lstStyle/>
            <a:p>
              <a:endParaRPr lang="fr-FR"/>
            </a:p>
          </p:txBody>
        </p:sp>
        <p:grpSp>
          <p:nvGrpSpPr>
            <p:cNvPr id="3" name="Group 38"/>
            <p:cNvGrpSpPr>
              <a:grpSpLocks/>
            </p:cNvGrpSpPr>
            <p:nvPr/>
          </p:nvGrpSpPr>
          <p:grpSpPr bwMode="auto">
            <a:xfrm>
              <a:off x="1248" y="139"/>
              <a:ext cx="1248" cy="3511"/>
              <a:chOff x="1248" y="139"/>
              <a:chExt cx="1248" cy="3511"/>
            </a:xfrm>
          </p:grpSpPr>
          <p:sp>
            <p:nvSpPr>
              <p:cNvPr id="111655" name="Freeform 39" descr="blanc)"/>
              <p:cNvSpPr>
                <a:spLocks/>
              </p:cNvSpPr>
              <p:nvPr/>
            </p:nvSpPr>
            <p:spPr bwMode="auto">
              <a:xfrm flipH="1">
                <a:off x="1248" y="283"/>
                <a:ext cx="1248"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111656" name="Freeform 40"/>
              <p:cNvSpPr>
                <a:spLocks/>
              </p:cNvSpPr>
              <p:nvPr/>
            </p:nvSpPr>
            <p:spPr bwMode="auto">
              <a:xfrm>
                <a:off x="1632" y="139"/>
                <a:ext cx="448" cy="2880"/>
              </a:xfrm>
              <a:custGeom>
                <a:avLst/>
                <a:gdLst/>
                <a:ahLst/>
                <a:cxnLst>
                  <a:cxn ang="0">
                    <a:pos x="144" y="2880"/>
                  </a:cxn>
                  <a:cxn ang="0">
                    <a:pos x="96" y="1968"/>
                  </a:cxn>
                  <a:cxn ang="0">
                    <a:pos x="432" y="864"/>
                  </a:cxn>
                  <a:cxn ang="0">
                    <a:pos x="0" y="0"/>
                  </a:cxn>
                </a:cxnLst>
                <a:rect l="0" t="0" r="r" b="b"/>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a:effectLst/>
            </p:spPr>
            <p:txBody>
              <a:bodyPr wrap="none" anchor="ctr"/>
              <a:lstStyle/>
              <a:p>
                <a:endParaRPr lang="fr-FR"/>
              </a:p>
            </p:txBody>
          </p:sp>
          <p:sp>
            <p:nvSpPr>
              <p:cNvPr id="111657" name="Freeform 41"/>
              <p:cNvSpPr>
                <a:spLocks/>
              </p:cNvSpPr>
              <p:nvPr/>
            </p:nvSpPr>
            <p:spPr bwMode="auto">
              <a:xfrm>
                <a:off x="1680" y="1147"/>
                <a:ext cx="336" cy="336"/>
              </a:xfrm>
              <a:custGeom>
                <a:avLst/>
                <a:gdLst/>
                <a:ahLst/>
                <a:cxnLst>
                  <a:cxn ang="0">
                    <a:pos x="336" y="0"/>
                  </a:cxn>
                  <a:cxn ang="0">
                    <a:pos x="0" y="336"/>
                  </a:cxn>
                </a:cxnLst>
                <a:rect l="0" t="0" r="r" b="b"/>
                <a:pathLst>
                  <a:path w="336" h="336">
                    <a:moveTo>
                      <a:pt x="336" y="0"/>
                    </a:moveTo>
                    <a:cubicBezTo>
                      <a:pt x="196" y="140"/>
                      <a:pt x="56" y="280"/>
                      <a:pt x="0" y="336"/>
                    </a:cubicBezTo>
                  </a:path>
                </a:pathLst>
              </a:custGeom>
              <a:noFill/>
              <a:ln w="127000" cmpd="sng">
                <a:solidFill>
                  <a:srgbClr val="00CCFF"/>
                </a:solidFill>
                <a:round/>
                <a:headEnd/>
                <a:tailEnd/>
              </a:ln>
              <a:effectLst/>
            </p:spPr>
            <p:txBody>
              <a:bodyPr wrap="none" anchor="ctr"/>
              <a:lstStyle/>
              <a:p>
                <a:endParaRPr lang="fr-FR"/>
              </a:p>
            </p:txBody>
          </p:sp>
          <p:sp>
            <p:nvSpPr>
              <p:cNvPr id="111658" name="Line 42"/>
              <p:cNvSpPr>
                <a:spLocks noChangeShapeType="1"/>
              </p:cNvSpPr>
              <p:nvPr/>
            </p:nvSpPr>
            <p:spPr bwMode="auto">
              <a:xfrm flipH="1">
                <a:off x="1584" y="235"/>
                <a:ext cx="96" cy="288"/>
              </a:xfrm>
              <a:prstGeom prst="line">
                <a:avLst/>
              </a:prstGeom>
              <a:noFill/>
              <a:ln w="127000">
                <a:solidFill>
                  <a:srgbClr val="00CCFF"/>
                </a:solidFill>
                <a:round/>
                <a:headEnd/>
                <a:tailEnd/>
              </a:ln>
              <a:effectLst/>
            </p:spPr>
            <p:txBody>
              <a:bodyPr wrap="none" anchor="ctr"/>
              <a:lstStyle/>
              <a:p>
                <a:endParaRPr lang="fr-FR"/>
              </a:p>
            </p:txBody>
          </p:sp>
          <p:sp>
            <p:nvSpPr>
              <p:cNvPr id="111659" name="Line 43"/>
              <p:cNvSpPr>
                <a:spLocks noChangeShapeType="1"/>
              </p:cNvSpPr>
              <p:nvPr/>
            </p:nvSpPr>
            <p:spPr bwMode="auto">
              <a:xfrm>
                <a:off x="1440" y="1195"/>
                <a:ext cx="96" cy="1"/>
              </a:xfrm>
              <a:prstGeom prst="line">
                <a:avLst/>
              </a:prstGeom>
              <a:noFill/>
              <a:ln w="76200">
                <a:solidFill>
                  <a:schemeClr val="accent1"/>
                </a:solidFill>
                <a:round/>
                <a:headEnd/>
                <a:tailEnd/>
              </a:ln>
              <a:effectLst/>
            </p:spPr>
            <p:txBody>
              <a:bodyPr wrap="none" anchor="ctr"/>
              <a:lstStyle/>
              <a:p>
                <a:endParaRPr lang="fr-FR"/>
              </a:p>
            </p:txBody>
          </p:sp>
          <p:sp>
            <p:nvSpPr>
              <p:cNvPr id="111660" name="Freeform 44" descr="blanc)"/>
              <p:cNvSpPr>
                <a:spLocks/>
              </p:cNvSpPr>
              <p:nvPr/>
            </p:nvSpPr>
            <p:spPr bwMode="auto">
              <a:xfrm>
                <a:off x="1680" y="1248"/>
                <a:ext cx="480" cy="864"/>
              </a:xfrm>
              <a:custGeom>
                <a:avLst/>
                <a:gdLst/>
                <a:ahLst/>
                <a:cxnLst>
                  <a:cxn ang="0">
                    <a:pos x="144" y="240"/>
                  </a:cxn>
                  <a:cxn ang="0">
                    <a:pos x="480" y="0"/>
                  </a:cxn>
                  <a:cxn ang="0">
                    <a:pos x="144" y="864"/>
                  </a:cxn>
                  <a:cxn ang="0">
                    <a:pos x="0" y="864"/>
                  </a:cxn>
                  <a:cxn ang="0">
                    <a:pos x="144" y="240"/>
                  </a:cxn>
                </a:cxnLst>
                <a:rect l="0" t="0" r="r" b="b"/>
                <a:pathLst>
                  <a:path w="480" h="864">
                    <a:moveTo>
                      <a:pt x="144" y="240"/>
                    </a:moveTo>
                    <a:lnTo>
                      <a:pt x="480" y="0"/>
                    </a:lnTo>
                    <a:lnTo>
                      <a:pt x="144" y="864"/>
                    </a:lnTo>
                    <a:lnTo>
                      <a:pt x="0" y="864"/>
                    </a:lnTo>
                    <a:lnTo>
                      <a:pt x="144" y="240"/>
                    </a:lnTo>
                    <a:close/>
                  </a:path>
                </a:pathLst>
              </a:custGeom>
              <a:pattFill prst="dkUpDiag">
                <a:fgClr>
                  <a:srgbClr val="FF9999"/>
                </a:fgClr>
                <a:bgClr>
                  <a:srgbClr val="FFFFFF"/>
                </a:bgClr>
              </a:pattFill>
              <a:ln w="9525">
                <a:noFill/>
                <a:round/>
                <a:headEnd/>
                <a:tailEnd/>
              </a:ln>
              <a:effectLst/>
            </p:spPr>
            <p:txBody>
              <a:bodyPr wrap="none" anchor="ctr"/>
              <a:lstStyle/>
              <a:p>
                <a:endParaRPr lang="fr-FR"/>
              </a:p>
            </p:txBody>
          </p:sp>
          <p:sp>
            <p:nvSpPr>
              <p:cNvPr id="111661" name="Freeform 45"/>
              <p:cNvSpPr>
                <a:spLocks/>
              </p:cNvSpPr>
              <p:nvPr/>
            </p:nvSpPr>
            <p:spPr bwMode="auto">
              <a:xfrm flipH="1">
                <a:off x="1488" y="1440"/>
                <a:ext cx="384" cy="1983"/>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a:effectLst/>
            </p:spPr>
            <p:txBody>
              <a:bodyPr wrap="none" anchor="ctr"/>
              <a:lstStyle/>
              <a:p>
                <a:endParaRPr lang="fr-FR"/>
              </a:p>
            </p:txBody>
          </p:sp>
          <p:sp>
            <p:nvSpPr>
              <p:cNvPr id="111662" name="Freeform 46"/>
              <p:cNvSpPr>
                <a:spLocks/>
              </p:cNvSpPr>
              <p:nvPr/>
            </p:nvSpPr>
            <p:spPr bwMode="auto">
              <a:xfrm flipH="1">
                <a:off x="1495" y="1276"/>
                <a:ext cx="519"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11663" name="Freeform 47"/>
              <p:cNvSpPr>
                <a:spLocks/>
              </p:cNvSpPr>
              <p:nvPr/>
            </p:nvSpPr>
            <p:spPr bwMode="auto">
              <a:xfrm flipH="1">
                <a:off x="1392" y="2018"/>
                <a:ext cx="726"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a:effectLst/>
            </p:spPr>
            <p:txBody>
              <a:bodyPr wrap="none" anchor="ctr"/>
              <a:lstStyle/>
              <a:p>
                <a:endParaRPr lang="fr-FR"/>
              </a:p>
            </p:txBody>
          </p:sp>
          <p:sp>
            <p:nvSpPr>
              <p:cNvPr id="111664" name="Freeform 48"/>
              <p:cNvSpPr>
                <a:spLocks/>
              </p:cNvSpPr>
              <p:nvPr/>
            </p:nvSpPr>
            <p:spPr bwMode="auto">
              <a:xfrm>
                <a:off x="1649" y="973"/>
                <a:ext cx="52"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a:effectLst/>
            </p:spPr>
            <p:txBody>
              <a:bodyPr wrap="none" anchor="ctr"/>
              <a:lstStyle/>
              <a:p>
                <a:endParaRPr lang="fr-FR"/>
              </a:p>
            </p:txBody>
          </p:sp>
          <p:sp>
            <p:nvSpPr>
              <p:cNvPr id="111665" name="Line 49"/>
              <p:cNvSpPr>
                <a:spLocks noChangeShapeType="1"/>
              </p:cNvSpPr>
              <p:nvPr/>
            </p:nvSpPr>
            <p:spPr bwMode="auto">
              <a:xfrm rot="2646290" flipH="1">
                <a:off x="1584" y="1168"/>
                <a:ext cx="192" cy="240"/>
              </a:xfrm>
              <a:prstGeom prst="line">
                <a:avLst/>
              </a:prstGeom>
              <a:noFill/>
              <a:ln w="127000">
                <a:solidFill>
                  <a:schemeClr val="accent1"/>
                </a:solidFill>
                <a:round/>
                <a:headEnd/>
                <a:tailEnd/>
              </a:ln>
              <a:effectLst/>
            </p:spPr>
            <p:txBody>
              <a:bodyPr wrap="none" anchor="ctr"/>
              <a:lstStyle/>
              <a:p>
                <a:endParaRPr lang="fr-FR"/>
              </a:p>
            </p:txBody>
          </p:sp>
          <p:sp>
            <p:nvSpPr>
              <p:cNvPr id="111666" name="Oval 50"/>
              <p:cNvSpPr>
                <a:spLocks noChangeArrowheads="1"/>
              </p:cNvSpPr>
              <p:nvPr/>
            </p:nvSpPr>
            <p:spPr bwMode="auto">
              <a:xfrm>
                <a:off x="1488" y="1152"/>
                <a:ext cx="192" cy="192"/>
              </a:xfrm>
              <a:prstGeom prst="ellipse">
                <a:avLst/>
              </a:prstGeom>
              <a:solidFill>
                <a:schemeClr val="tx2"/>
              </a:solidFill>
              <a:ln w="9525">
                <a:solidFill>
                  <a:schemeClr val="tx1"/>
                </a:solidFill>
                <a:round/>
                <a:headEnd/>
                <a:tailEnd/>
              </a:ln>
              <a:effectLst/>
            </p:spPr>
            <p:txBody>
              <a:bodyPr wrap="none" anchor="ctr"/>
              <a:lstStyle/>
              <a:p>
                <a:endParaRPr lang="fr-FR"/>
              </a:p>
            </p:txBody>
          </p:sp>
          <p:sp>
            <p:nvSpPr>
              <p:cNvPr id="111667" name="Oval 51"/>
              <p:cNvSpPr>
                <a:spLocks noChangeArrowheads="1"/>
              </p:cNvSpPr>
              <p:nvPr/>
            </p:nvSpPr>
            <p:spPr bwMode="auto">
              <a:xfrm>
                <a:off x="1632" y="2256"/>
                <a:ext cx="144" cy="144"/>
              </a:xfrm>
              <a:prstGeom prst="ellipse">
                <a:avLst/>
              </a:prstGeom>
              <a:solidFill>
                <a:schemeClr val="tx2"/>
              </a:solidFill>
              <a:ln w="9525">
                <a:solidFill>
                  <a:schemeClr val="tx1"/>
                </a:solidFill>
                <a:round/>
                <a:headEnd/>
                <a:tailEnd/>
              </a:ln>
              <a:effectLst/>
            </p:spPr>
            <p:txBody>
              <a:bodyPr wrap="none" anchor="ctr"/>
              <a:lstStyle/>
              <a:p>
                <a:endParaRPr lang="fr-FR"/>
              </a:p>
            </p:txBody>
          </p:sp>
        </p:grpSp>
        <p:grpSp>
          <p:nvGrpSpPr>
            <p:cNvPr id="4" name="Group 52"/>
            <p:cNvGrpSpPr>
              <a:grpSpLocks/>
            </p:cNvGrpSpPr>
            <p:nvPr/>
          </p:nvGrpSpPr>
          <p:grpSpPr bwMode="auto">
            <a:xfrm>
              <a:off x="2640" y="240"/>
              <a:ext cx="1248" cy="3511"/>
              <a:chOff x="1248" y="139"/>
              <a:chExt cx="1248" cy="3511"/>
            </a:xfrm>
          </p:grpSpPr>
          <p:sp>
            <p:nvSpPr>
              <p:cNvPr id="111669" name="Freeform 53" descr="blanc)"/>
              <p:cNvSpPr>
                <a:spLocks/>
              </p:cNvSpPr>
              <p:nvPr/>
            </p:nvSpPr>
            <p:spPr bwMode="auto">
              <a:xfrm flipH="1">
                <a:off x="1248" y="283"/>
                <a:ext cx="1248"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111670" name="Freeform 54"/>
              <p:cNvSpPr>
                <a:spLocks/>
              </p:cNvSpPr>
              <p:nvPr/>
            </p:nvSpPr>
            <p:spPr bwMode="auto">
              <a:xfrm>
                <a:off x="1632" y="139"/>
                <a:ext cx="448" cy="2880"/>
              </a:xfrm>
              <a:custGeom>
                <a:avLst/>
                <a:gdLst/>
                <a:ahLst/>
                <a:cxnLst>
                  <a:cxn ang="0">
                    <a:pos x="144" y="2880"/>
                  </a:cxn>
                  <a:cxn ang="0">
                    <a:pos x="96" y="1968"/>
                  </a:cxn>
                  <a:cxn ang="0">
                    <a:pos x="432" y="864"/>
                  </a:cxn>
                  <a:cxn ang="0">
                    <a:pos x="0" y="0"/>
                  </a:cxn>
                </a:cxnLst>
                <a:rect l="0" t="0" r="r" b="b"/>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a:effectLst/>
            </p:spPr>
            <p:txBody>
              <a:bodyPr wrap="none" anchor="ctr"/>
              <a:lstStyle/>
              <a:p>
                <a:endParaRPr lang="fr-FR"/>
              </a:p>
            </p:txBody>
          </p:sp>
          <p:sp>
            <p:nvSpPr>
              <p:cNvPr id="111671" name="Freeform 55"/>
              <p:cNvSpPr>
                <a:spLocks/>
              </p:cNvSpPr>
              <p:nvPr/>
            </p:nvSpPr>
            <p:spPr bwMode="auto">
              <a:xfrm>
                <a:off x="1680" y="1147"/>
                <a:ext cx="336" cy="336"/>
              </a:xfrm>
              <a:custGeom>
                <a:avLst/>
                <a:gdLst/>
                <a:ahLst/>
                <a:cxnLst>
                  <a:cxn ang="0">
                    <a:pos x="336" y="0"/>
                  </a:cxn>
                  <a:cxn ang="0">
                    <a:pos x="0" y="336"/>
                  </a:cxn>
                </a:cxnLst>
                <a:rect l="0" t="0" r="r" b="b"/>
                <a:pathLst>
                  <a:path w="336" h="336">
                    <a:moveTo>
                      <a:pt x="336" y="0"/>
                    </a:moveTo>
                    <a:cubicBezTo>
                      <a:pt x="196" y="140"/>
                      <a:pt x="56" y="280"/>
                      <a:pt x="0" y="336"/>
                    </a:cubicBezTo>
                  </a:path>
                </a:pathLst>
              </a:custGeom>
              <a:noFill/>
              <a:ln w="127000" cmpd="sng">
                <a:solidFill>
                  <a:srgbClr val="00CCFF"/>
                </a:solidFill>
                <a:round/>
                <a:headEnd/>
                <a:tailEnd/>
              </a:ln>
              <a:effectLst/>
            </p:spPr>
            <p:txBody>
              <a:bodyPr wrap="none" anchor="ctr"/>
              <a:lstStyle/>
              <a:p>
                <a:endParaRPr lang="fr-FR"/>
              </a:p>
            </p:txBody>
          </p:sp>
          <p:sp>
            <p:nvSpPr>
              <p:cNvPr id="111672" name="Line 56"/>
              <p:cNvSpPr>
                <a:spLocks noChangeShapeType="1"/>
              </p:cNvSpPr>
              <p:nvPr/>
            </p:nvSpPr>
            <p:spPr bwMode="auto">
              <a:xfrm flipH="1">
                <a:off x="1584" y="235"/>
                <a:ext cx="96" cy="288"/>
              </a:xfrm>
              <a:prstGeom prst="line">
                <a:avLst/>
              </a:prstGeom>
              <a:noFill/>
              <a:ln w="127000">
                <a:solidFill>
                  <a:srgbClr val="00CCFF"/>
                </a:solidFill>
                <a:round/>
                <a:headEnd/>
                <a:tailEnd/>
              </a:ln>
              <a:effectLst/>
            </p:spPr>
            <p:txBody>
              <a:bodyPr wrap="none" anchor="ctr"/>
              <a:lstStyle/>
              <a:p>
                <a:endParaRPr lang="fr-FR"/>
              </a:p>
            </p:txBody>
          </p:sp>
          <p:sp>
            <p:nvSpPr>
              <p:cNvPr id="111673" name="Line 57"/>
              <p:cNvSpPr>
                <a:spLocks noChangeShapeType="1"/>
              </p:cNvSpPr>
              <p:nvPr/>
            </p:nvSpPr>
            <p:spPr bwMode="auto">
              <a:xfrm>
                <a:off x="1440" y="1195"/>
                <a:ext cx="96" cy="1"/>
              </a:xfrm>
              <a:prstGeom prst="line">
                <a:avLst/>
              </a:prstGeom>
              <a:noFill/>
              <a:ln w="76200">
                <a:solidFill>
                  <a:schemeClr val="accent1"/>
                </a:solidFill>
                <a:round/>
                <a:headEnd/>
                <a:tailEnd/>
              </a:ln>
              <a:effectLst/>
            </p:spPr>
            <p:txBody>
              <a:bodyPr wrap="none" anchor="ctr"/>
              <a:lstStyle/>
              <a:p>
                <a:endParaRPr lang="fr-FR"/>
              </a:p>
            </p:txBody>
          </p:sp>
          <p:sp>
            <p:nvSpPr>
              <p:cNvPr id="111674" name="Freeform 58" descr="blanc)"/>
              <p:cNvSpPr>
                <a:spLocks/>
              </p:cNvSpPr>
              <p:nvPr/>
            </p:nvSpPr>
            <p:spPr bwMode="auto">
              <a:xfrm>
                <a:off x="1680" y="1248"/>
                <a:ext cx="480" cy="864"/>
              </a:xfrm>
              <a:custGeom>
                <a:avLst/>
                <a:gdLst/>
                <a:ahLst/>
                <a:cxnLst>
                  <a:cxn ang="0">
                    <a:pos x="144" y="240"/>
                  </a:cxn>
                  <a:cxn ang="0">
                    <a:pos x="480" y="0"/>
                  </a:cxn>
                  <a:cxn ang="0">
                    <a:pos x="144" y="864"/>
                  </a:cxn>
                  <a:cxn ang="0">
                    <a:pos x="0" y="864"/>
                  </a:cxn>
                  <a:cxn ang="0">
                    <a:pos x="144" y="240"/>
                  </a:cxn>
                </a:cxnLst>
                <a:rect l="0" t="0" r="r" b="b"/>
                <a:pathLst>
                  <a:path w="480" h="864">
                    <a:moveTo>
                      <a:pt x="144" y="240"/>
                    </a:moveTo>
                    <a:lnTo>
                      <a:pt x="480" y="0"/>
                    </a:lnTo>
                    <a:lnTo>
                      <a:pt x="144" y="864"/>
                    </a:lnTo>
                    <a:lnTo>
                      <a:pt x="0" y="864"/>
                    </a:lnTo>
                    <a:lnTo>
                      <a:pt x="144" y="240"/>
                    </a:lnTo>
                    <a:close/>
                  </a:path>
                </a:pathLst>
              </a:custGeom>
              <a:pattFill prst="dkUpDiag">
                <a:fgClr>
                  <a:srgbClr val="FF9999"/>
                </a:fgClr>
                <a:bgClr>
                  <a:srgbClr val="FFFFFF"/>
                </a:bgClr>
              </a:pattFill>
              <a:ln w="9525">
                <a:noFill/>
                <a:round/>
                <a:headEnd/>
                <a:tailEnd/>
              </a:ln>
              <a:effectLst/>
            </p:spPr>
            <p:txBody>
              <a:bodyPr wrap="none" anchor="ctr"/>
              <a:lstStyle/>
              <a:p>
                <a:endParaRPr lang="fr-FR"/>
              </a:p>
            </p:txBody>
          </p:sp>
          <p:sp>
            <p:nvSpPr>
              <p:cNvPr id="111675" name="Freeform 59"/>
              <p:cNvSpPr>
                <a:spLocks/>
              </p:cNvSpPr>
              <p:nvPr/>
            </p:nvSpPr>
            <p:spPr bwMode="auto">
              <a:xfrm flipH="1">
                <a:off x="1488" y="1440"/>
                <a:ext cx="384" cy="1983"/>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a:effectLst/>
            </p:spPr>
            <p:txBody>
              <a:bodyPr wrap="none" anchor="ctr"/>
              <a:lstStyle/>
              <a:p>
                <a:endParaRPr lang="fr-FR"/>
              </a:p>
            </p:txBody>
          </p:sp>
          <p:sp>
            <p:nvSpPr>
              <p:cNvPr id="111676" name="Freeform 60"/>
              <p:cNvSpPr>
                <a:spLocks/>
              </p:cNvSpPr>
              <p:nvPr/>
            </p:nvSpPr>
            <p:spPr bwMode="auto">
              <a:xfrm flipH="1">
                <a:off x="1495" y="1276"/>
                <a:ext cx="519"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11677" name="Freeform 61"/>
              <p:cNvSpPr>
                <a:spLocks/>
              </p:cNvSpPr>
              <p:nvPr/>
            </p:nvSpPr>
            <p:spPr bwMode="auto">
              <a:xfrm flipH="1">
                <a:off x="1392" y="2018"/>
                <a:ext cx="726"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a:effectLst/>
            </p:spPr>
            <p:txBody>
              <a:bodyPr wrap="none" anchor="ctr"/>
              <a:lstStyle/>
              <a:p>
                <a:endParaRPr lang="fr-FR"/>
              </a:p>
            </p:txBody>
          </p:sp>
          <p:sp>
            <p:nvSpPr>
              <p:cNvPr id="111678" name="Freeform 62"/>
              <p:cNvSpPr>
                <a:spLocks/>
              </p:cNvSpPr>
              <p:nvPr/>
            </p:nvSpPr>
            <p:spPr bwMode="auto">
              <a:xfrm>
                <a:off x="1649" y="973"/>
                <a:ext cx="52"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a:effectLst/>
            </p:spPr>
            <p:txBody>
              <a:bodyPr wrap="none" anchor="ctr"/>
              <a:lstStyle/>
              <a:p>
                <a:endParaRPr lang="fr-FR"/>
              </a:p>
            </p:txBody>
          </p:sp>
          <p:sp>
            <p:nvSpPr>
              <p:cNvPr id="111679" name="Line 63"/>
              <p:cNvSpPr>
                <a:spLocks noChangeShapeType="1"/>
              </p:cNvSpPr>
              <p:nvPr/>
            </p:nvSpPr>
            <p:spPr bwMode="auto">
              <a:xfrm rot="2646290" flipH="1">
                <a:off x="1584" y="1168"/>
                <a:ext cx="192" cy="240"/>
              </a:xfrm>
              <a:prstGeom prst="line">
                <a:avLst/>
              </a:prstGeom>
              <a:noFill/>
              <a:ln w="127000">
                <a:solidFill>
                  <a:schemeClr val="accent1"/>
                </a:solidFill>
                <a:round/>
                <a:headEnd/>
                <a:tailEnd/>
              </a:ln>
              <a:effectLst/>
            </p:spPr>
            <p:txBody>
              <a:bodyPr wrap="none" anchor="ctr"/>
              <a:lstStyle/>
              <a:p>
                <a:endParaRPr lang="fr-FR"/>
              </a:p>
            </p:txBody>
          </p:sp>
          <p:sp>
            <p:nvSpPr>
              <p:cNvPr id="111680" name="Oval 64"/>
              <p:cNvSpPr>
                <a:spLocks noChangeArrowheads="1"/>
              </p:cNvSpPr>
              <p:nvPr/>
            </p:nvSpPr>
            <p:spPr bwMode="auto">
              <a:xfrm>
                <a:off x="1488" y="1152"/>
                <a:ext cx="192" cy="192"/>
              </a:xfrm>
              <a:prstGeom prst="ellipse">
                <a:avLst/>
              </a:prstGeom>
              <a:solidFill>
                <a:schemeClr val="tx2"/>
              </a:solidFill>
              <a:ln w="9525">
                <a:solidFill>
                  <a:schemeClr val="tx1"/>
                </a:solidFill>
                <a:round/>
                <a:headEnd/>
                <a:tailEnd/>
              </a:ln>
              <a:effectLst/>
            </p:spPr>
            <p:txBody>
              <a:bodyPr wrap="none" anchor="ctr"/>
              <a:lstStyle/>
              <a:p>
                <a:endParaRPr lang="fr-FR"/>
              </a:p>
            </p:txBody>
          </p:sp>
          <p:sp>
            <p:nvSpPr>
              <p:cNvPr id="111681" name="Oval 65"/>
              <p:cNvSpPr>
                <a:spLocks noChangeArrowheads="1"/>
              </p:cNvSpPr>
              <p:nvPr/>
            </p:nvSpPr>
            <p:spPr bwMode="auto">
              <a:xfrm>
                <a:off x="1632" y="2256"/>
                <a:ext cx="144" cy="144"/>
              </a:xfrm>
              <a:prstGeom prst="ellipse">
                <a:avLst/>
              </a:prstGeom>
              <a:solidFill>
                <a:schemeClr val="tx2"/>
              </a:solidFill>
              <a:ln w="9525">
                <a:solidFill>
                  <a:schemeClr val="tx1"/>
                </a:solidFill>
                <a:round/>
                <a:headEnd/>
                <a:tailEnd/>
              </a:ln>
              <a:effectLst/>
            </p:spPr>
            <p:txBody>
              <a:bodyPr wrap="none" anchor="ctr"/>
              <a:lstStyle/>
              <a:p>
                <a:endParaRPr lang="fr-FR"/>
              </a:p>
            </p:txBody>
          </p:sp>
        </p:grpSp>
        <p:sp>
          <p:nvSpPr>
            <p:cNvPr id="111682" name="Oval 66"/>
            <p:cNvSpPr>
              <a:spLocks noChangeArrowheads="1"/>
            </p:cNvSpPr>
            <p:nvPr/>
          </p:nvSpPr>
          <p:spPr bwMode="auto">
            <a:xfrm>
              <a:off x="2736" y="2352"/>
              <a:ext cx="192" cy="192"/>
            </a:xfrm>
            <a:prstGeom prst="ellipse">
              <a:avLst/>
            </a:prstGeom>
            <a:solidFill>
              <a:srgbClr val="FFFF00"/>
            </a:solidFill>
            <a:ln w="9525">
              <a:solidFill>
                <a:schemeClr val="tx1"/>
              </a:solidFill>
              <a:round/>
              <a:headEnd/>
              <a:tailEnd/>
            </a:ln>
            <a:effectLst/>
          </p:spPr>
          <p:txBody>
            <a:bodyPr wrap="none" anchor="ctr"/>
            <a:lstStyle/>
            <a:p>
              <a:endParaRPr lang="fr-FR"/>
            </a:p>
          </p:txBody>
        </p:sp>
        <p:sp>
          <p:nvSpPr>
            <p:cNvPr id="111683" name="Oval 67"/>
            <p:cNvSpPr>
              <a:spLocks noChangeArrowheads="1"/>
            </p:cNvSpPr>
            <p:nvPr/>
          </p:nvSpPr>
          <p:spPr bwMode="auto">
            <a:xfrm>
              <a:off x="2976" y="2496"/>
              <a:ext cx="192" cy="192"/>
            </a:xfrm>
            <a:prstGeom prst="ellipse">
              <a:avLst/>
            </a:prstGeom>
            <a:solidFill>
              <a:srgbClr val="FFFF00"/>
            </a:solidFill>
            <a:ln w="9525">
              <a:solidFill>
                <a:schemeClr val="tx1"/>
              </a:solidFill>
              <a:round/>
              <a:headEnd/>
              <a:tailEnd/>
            </a:ln>
            <a:effectLst/>
          </p:spPr>
          <p:txBody>
            <a:bodyPr wrap="none" anchor="ctr"/>
            <a:lstStyle/>
            <a:p>
              <a:endParaRPr lang="fr-FR"/>
            </a:p>
          </p:txBody>
        </p:sp>
        <p:grpSp>
          <p:nvGrpSpPr>
            <p:cNvPr id="5" name="Group 68"/>
            <p:cNvGrpSpPr>
              <a:grpSpLocks/>
            </p:cNvGrpSpPr>
            <p:nvPr/>
          </p:nvGrpSpPr>
          <p:grpSpPr bwMode="auto">
            <a:xfrm>
              <a:off x="4080" y="288"/>
              <a:ext cx="1008" cy="3466"/>
              <a:chOff x="4128" y="288"/>
              <a:chExt cx="720" cy="3466"/>
            </a:xfrm>
          </p:grpSpPr>
          <p:sp>
            <p:nvSpPr>
              <p:cNvPr id="111685" name="Freeform 69"/>
              <p:cNvSpPr>
                <a:spLocks/>
              </p:cNvSpPr>
              <p:nvPr/>
            </p:nvSpPr>
            <p:spPr bwMode="auto">
              <a:xfrm flipH="1">
                <a:off x="4203" y="3261"/>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close/>
                  </a:path>
                </a:pathLst>
              </a:custGeom>
              <a:solidFill>
                <a:srgbClr val="FFCC19"/>
              </a:solidFill>
              <a:ln w="9525">
                <a:noFill/>
                <a:round/>
                <a:headEnd/>
                <a:tailEnd/>
              </a:ln>
            </p:spPr>
            <p:txBody>
              <a:bodyPr/>
              <a:lstStyle/>
              <a:p>
                <a:endParaRPr lang="fr-FR"/>
              </a:p>
            </p:txBody>
          </p:sp>
          <p:sp>
            <p:nvSpPr>
              <p:cNvPr id="111686" name="Freeform 70"/>
              <p:cNvSpPr>
                <a:spLocks/>
              </p:cNvSpPr>
              <p:nvPr/>
            </p:nvSpPr>
            <p:spPr bwMode="auto">
              <a:xfrm flipH="1">
                <a:off x="4203" y="3261"/>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path>
                </a:pathLst>
              </a:custGeom>
              <a:noFill/>
              <a:ln w="0">
                <a:solidFill>
                  <a:srgbClr val="000000"/>
                </a:solidFill>
                <a:prstDash val="solid"/>
                <a:round/>
                <a:headEnd/>
                <a:tailEnd/>
              </a:ln>
            </p:spPr>
            <p:txBody>
              <a:bodyPr/>
              <a:lstStyle/>
              <a:p>
                <a:endParaRPr lang="fr-FR"/>
              </a:p>
            </p:txBody>
          </p:sp>
          <p:sp>
            <p:nvSpPr>
              <p:cNvPr id="111687" name="Freeform 71"/>
              <p:cNvSpPr>
                <a:spLocks/>
              </p:cNvSpPr>
              <p:nvPr/>
            </p:nvSpPr>
            <p:spPr bwMode="auto">
              <a:xfrm flipH="1">
                <a:off x="4219" y="3261"/>
                <a:ext cx="148" cy="258"/>
              </a:xfrm>
              <a:custGeom>
                <a:avLst/>
                <a:gdLst/>
                <a:ahLst/>
                <a:cxnLst>
                  <a:cxn ang="0">
                    <a:pos x="101" y="0"/>
                  </a:cxn>
                  <a:cxn ang="0">
                    <a:pos x="107" y="6"/>
                  </a:cxn>
                  <a:cxn ang="0">
                    <a:pos x="107" y="12"/>
                  </a:cxn>
                  <a:cxn ang="0">
                    <a:pos x="101" y="18"/>
                  </a:cxn>
                  <a:cxn ang="0">
                    <a:pos x="101" y="18"/>
                  </a:cxn>
                  <a:cxn ang="0">
                    <a:pos x="89" y="24"/>
                  </a:cxn>
                  <a:cxn ang="0">
                    <a:pos x="77" y="42"/>
                  </a:cxn>
                  <a:cxn ang="0">
                    <a:pos x="66" y="54"/>
                  </a:cxn>
                  <a:cxn ang="0">
                    <a:pos x="54" y="66"/>
                  </a:cxn>
                  <a:cxn ang="0">
                    <a:pos x="54" y="66"/>
                  </a:cxn>
                  <a:cxn ang="0">
                    <a:pos x="42" y="84"/>
                  </a:cxn>
                  <a:cxn ang="0">
                    <a:pos x="30" y="102"/>
                  </a:cxn>
                  <a:cxn ang="0">
                    <a:pos x="30" y="102"/>
                  </a:cxn>
                  <a:cxn ang="0">
                    <a:pos x="24" y="120"/>
                  </a:cxn>
                  <a:cxn ang="0">
                    <a:pos x="12" y="144"/>
                  </a:cxn>
                  <a:cxn ang="0">
                    <a:pos x="6" y="168"/>
                  </a:cxn>
                  <a:cxn ang="0">
                    <a:pos x="0" y="180"/>
                  </a:cxn>
                  <a:cxn ang="0">
                    <a:pos x="0" y="180"/>
                  </a:cxn>
                  <a:cxn ang="0">
                    <a:pos x="0" y="180"/>
                  </a:cxn>
                  <a:cxn ang="0">
                    <a:pos x="0" y="168"/>
                  </a:cxn>
                  <a:cxn ang="0">
                    <a:pos x="6" y="132"/>
                  </a:cxn>
                  <a:cxn ang="0">
                    <a:pos x="6" y="132"/>
                  </a:cxn>
                  <a:cxn ang="0">
                    <a:pos x="6" y="120"/>
                  </a:cxn>
                  <a:cxn ang="0">
                    <a:pos x="12" y="108"/>
                  </a:cxn>
                  <a:cxn ang="0">
                    <a:pos x="36" y="66"/>
                  </a:cxn>
                  <a:cxn ang="0">
                    <a:pos x="60" y="24"/>
                  </a:cxn>
                  <a:cxn ang="0">
                    <a:pos x="77" y="12"/>
                  </a:cxn>
                  <a:cxn ang="0">
                    <a:pos x="101" y="0"/>
                  </a:cxn>
                </a:cxnLst>
                <a:rect l="0" t="0" r="r" b="b"/>
                <a:pathLst>
                  <a:path w="107" h="180">
                    <a:moveTo>
                      <a:pt x="101" y="0"/>
                    </a:moveTo>
                    <a:lnTo>
                      <a:pt x="107" y="6"/>
                    </a:lnTo>
                    <a:lnTo>
                      <a:pt x="107" y="12"/>
                    </a:lnTo>
                    <a:lnTo>
                      <a:pt x="101" y="18"/>
                    </a:lnTo>
                    <a:lnTo>
                      <a:pt x="101" y="18"/>
                    </a:lnTo>
                    <a:lnTo>
                      <a:pt x="89" y="24"/>
                    </a:lnTo>
                    <a:lnTo>
                      <a:pt x="77" y="42"/>
                    </a:lnTo>
                    <a:lnTo>
                      <a:pt x="66" y="54"/>
                    </a:lnTo>
                    <a:lnTo>
                      <a:pt x="54" y="66"/>
                    </a:lnTo>
                    <a:lnTo>
                      <a:pt x="54" y="66"/>
                    </a:lnTo>
                    <a:lnTo>
                      <a:pt x="42" y="84"/>
                    </a:lnTo>
                    <a:lnTo>
                      <a:pt x="30" y="102"/>
                    </a:lnTo>
                    <a:lnTo>
                      <a:pt x="30" y="102"/>
                    </a:lnTo>
                    <a:lnTo>
                      <a:pt x="24" y="120"/>
                    </a:lnTo>
                    <a:lnTo>
                      <a:pt x="12" y="144"/>
                    </a:lnTo>
                    <a:lnTo>
                      <a:pt x="6" y="168"/>
                    </a:lnTo>
                    <a:lnTo>
                      <a:pt x="0" y="180"/>
                    </a:lnTo>
                    <a:lnTo>
                      <a:pt x="0" y="180"/>
                    </a:lnTo>
                    <a:lnTo>
                      <a:pt x="0" y="180"/>
                    </a:lnTo>
                    <a:lnTo>
                      <a:pt x="0" y="168"/>
                    </a:lnTo>
                    <a:lnTo>
                      <a:pt x="6" y="132"/>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11688" name="Freeform 72"/>
              <p:cNvSpPr>
                <a:spLocks/>
              </p:cNvSpPr>
              <p:nvPr/>
            </p:nvSpPr>
            <p:spPr bwMode="auto">
              <a:xfrm flipH="1">
                <a:off x="4128" y="288"/>
                <a:ext cx="720"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close/>
                  </a:path>
                </a:pathLst>
              </a:custGeom>
              <a:solidFill>
                <a:srgbClr val="F2AD8C"/>
              </a:solidFill>
              <a:ln w="9525">
                <a:noFill/>
                <a:round/>
                <a:headEnd/>
                <a:tailEnd/>
              </a:ln>
            </p:spPr>
            <p:txBody>
              <a:bodyPr/>
              <a:lstStyle/>
              <a:p>
                <a:endParaRPr lang="fr-FR"/>
              </a:p>
            </p:txBody>
          </p:sp>
          <p:sp>
            <p:nvSpPr>
              <p:cNvPr id="111689" name="Freeform 73"/>
              <p:cNvSpPr>
                <a:spLocks/>
              </p:cNvSpPr>
              <p:nvPr/>
            </p:nvSpPr>
            <p:spPr bwMode="auto">
              <a:xfrm flipH="1">
                <a:off x="4219" y="434"/>
                <a:ext cx="455" cy="1084"/>
              </a:xfrm>
              <a:custGeom>
                <a:avLst/>
                <a:gdLst/>
                <a:ahLst/>
                <a:cxnLst>
                  <a:cxn ang="0">
                    <a:pos x="54" y="0"/>
                  </a:cxn>
                  <a:cxn ang="0">
                    <a:pos x="132" y="6"/>
                  </a:cxn>
                  <a:cxn ang="0">
                    <a:pos x="198" y="29"/>
                  </a:cxn>
                  <a:cxn ang="0">
                    <a:pos x="246" y="59"/>
                  </a:cxn>
                  <a:cxn ang="0">
                    <a:pos x="282" y="101"/>
                  </a:cxn>
                  <a:cxn ang="0">
                    <a:pos x="311" y="155"/>
                  </a:cxn>
                  <a:cxn ang="0">
                    <a:pos x="323" y="209"/>
                  </a:cxn>
                  <a:cxn ang="0">
                    <a:pos x="329" y="269"/>
                  </a:cxn>
                  <a:cxn ang="0">
                    <a:pos x="329" y="334"/>
                  </a:cxn>
                  <a:cxn ang="0">
                    <a:pos x="323" y="400"/>
                  </a:cxn>
                  <a:cxn ang="0">
                    <a:pos x="305" y="466"/>
                  </a:cxn>
                  <a:cxn ang="0">
                    <a:pos x="293" y="525"/>
                  </a:cxn>
                  <a:cxn ang="0">
                    <a:pos x="270" y="585"/>
                  </a:cxn>
                  <a:cxn ang="0">
                    <a:pos x="252" y="633"/>
                  </a:cxn>
                  <a:cxn ang="0">
                    <a:pos x="234" y="681"/>
                  </a:cxn>
                  <a:cxn ang="0">
                    <a:pos x="216" y="711"/>
                  </a:cxn>
                  <a:cxn ang="0">
                    <a:pos x="198" y="735"/>
                  </a:cxn>
                  <a:cxn ang="0">
                    <a:pos x="198" y="735"/>
                  </a:cxn>
                  <a:cxn ang="0">
                    <a:pos x="186" y="747"/>
                  </a:cxn>
                  <a:cxn ang="0">
                    <a:pos x="174" y="758"/>
                  </a:cxn>
                  <a:cxn ang="0">
                    <a:pos x="150" y="753"/>
                  </a:cxn>
                  <a:cxn ang="0">
                    <a:pos x="126" y="735"/>
                  </a:cxn>
                  <a:cxn ang="0">
                    <a:pos x="102" y="693"/>
                  </a:cxn>
                  <a:cxn ang="0">
                    <a:pos x="78" y="645"/>
                  </a:cxn>
                  <a:cxn ang="0">
                    <a:pos x="60" y="579"/>
                  </a:cxn>
                  <a:cxn ang="0">
                    <a:pos x="42" y="508"/>
                  </a:cxn>
                  <a:cxn ang="0">
                    <a:pos x="24" y="436"/>
                  </a:cxn>
                  <a:cxn ang="0">
                    <a:pos x="0" y="280"/>
                  </a:cxn>
                  <a:cxn ang="0">
                    <a:pos x="0" y="209"/>
                  </a:cxn>
                  <a:cxn ang="0">
                    <a:pos x="0" y="143"/>
                  </a:cxn>
                  <a:cxn ang="0">
                    <a:pos x="0" y="83"/>
                  </a:cxn>
                  <a:cxn ang="0">
                    <a:pos x="12" y="35"/>
                  </a:cxn>
                  <a:cxn ang="0">
                    <a:pos x="30" y="12"/>
                  </a:cxn>
                  <a:cxn ang="0">
                    <a:pos x="54" y="0"/>
                  </a:cxn>
                </a:cxnLst>
                <a:rect l="0" t="0" r="r" b="b"/>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11690" name="Freeform 74"/>
              <p:cNvSpPr>
                <a:spLocks/>
              </p:cNvSpPr>
              <p:nvPr/>
            </p:nvSpPr>
            <p:spPr bwMode="auto">
              <a:xfrm flipH="1">
                <a:off x="4244" y="459"/>
                <a:ext cx="413" cy="1000"/>
              </a:xfrm>
              <a:custGeom>
                <a:avLst/>
                <a:gdLst/>
                <a:ahLst/>
                <a:cxnLst>
                  <a:cxn ang="0">
                    <a:pos x="54" y="0"/>
                  </a:cxn>
                  <a:cxn ang="0">
                    <a:pos x="126" y="6"/>
                  </a:cxn>
                  <a:cxn ang="0">
                    <a:pos x="180" y="23"/>
                  </a:cxn>
                  <a:cxn ang="0">
                    <a:pos x="228" y="53"/>
                  </a:cxn>
                  <a:cxn ang="0">
                    <a:pos x="258" y="95"/>
                  </a:cxn>
                  <a:cxn ang="0">
                    <a:pos x="281" y="143"/>
                  </a:cxn>
                  <a:cxn ang="0">
                    <a:pos x="293" y="191"/>
                  </a:cxn>
                  <a:cxn ang="0">
                    <a:pos x="299" y="245"/>
                  </a:cxn>
                  <a:cxn ang="0">
                    <a:pos x="299" y="304"/>
                  </a:cxn>
                  <a:cxn ang="0">
                    <a:pos x="281" y="424"/>
                  </a:cxn>
                  <a:cxn ang="0">
                    <a:pos x="252" y="531"/>
                  </a:cxn>
                  <a:cxn ang="0">
                    <a:pos x="234" y="579"/>
                  </a:cxn>
                  <a:cxn ang="0">
                    <a:pos x="216" y="621"/>
                  </a:cxn>
                  <a:cxn ang="0">
                    <a:pos x="198" y="651"/>
                  </a:cxn>
                  <a:cxn ang="0">
                    <a:pos x="186" y="675"/>
                  </a:cxn>
                  <a:cxn ang="0">
                    <a:pos x="186" y="675"/>
                  </a:cxn>
                  <a:cxn ang="0">
                    <a:pos x="174" y="687"/>
                  </a:cxn>
                  <a:cxn ang="0">
                    <a:pos x="162" y="699"/>
                  </a:cxn>
                  <a:cxn ang="0">
                    <a:pos x="138" y="699"/>
                  </a:cxn>
                  <a:cxn ang="0">
                    <a:pos x="114" y="675"/>
                  </a:cxn>
                  <a:cxn ang="0">
                    <a:pos x="96" y="639"/>
                  </a:cxn>
                  <a:cxn ang="0">
                    <a:pos x="72" y="591"/>
                  </a:cxn>
                  <a:cxn ang="0">
                    <a:pos x="54" y="537"/>
                  </a:cxn>
                  <a:cxn ang="0">
                    <a:pos x="36" y="472"/>
                  </a:cxn>
                  <a:cxn ang="0">
                    <a:pos x="24" y="400"/>
                  </a:cxn>
                  <a:cxn ang="0">
                    <a:pos x="0" y="256"/>
                  </a:cxn>
                  <a:cxn ang="0">
                    <a:pos x="0" y="191"/>
                  </a:cxn>
                  <a:cxn ang="0">
                    <a:pos x="0" y="131"/>
                  </a:cxn>
                  <a:cxn ang="0">
                    <a:pos x="0" y="77"/>
                  </a:cxn>
                  <a:cxn ang="0">
                    <a:pos x="12" y="35"/>
                  </a:cxn>
                  <a:cxn ang="0">
                    <a:pos x="30" y="6"/>
                  </a:cxn>
                  <a:cxn ang="0">
                    <a:pos x="54" y="0"/>
                  </a:cxn>
                </a:cxnLst>
                <a:rect l="0" t="0" r="r" b="b"/>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11691" name="Freeform 75"/>
              <p:cNvSpPr>
                <a:spLocks/>
              </p:cNvSpPr>
              <p:nvPr/>
            </p:nvSpPr>
            <p:spPr bwMode="auto">
              <a:xfrm flipH="1">
                <a:off x="4261" y="492"/>
                <a:ext cx="380" cy="907"/>
              </a:xfrm>
              <a:custGeom>
                <a:avLst/>
                <a:gdLst/>
                <a:ahLst/>
                <a:cxnLst>
                  <a:cxn ang="0">
                    <a:pos x="60" y="0"/>
                  </a:cxn>
                  <a:cxn ang="0">
                    <a:pos x="120" y="6"/>
                  </a:cxn>
                  <a:cxn ang="0">
                    <a:pos x="168" y="24"/>
                  </a:cxn>
                  <a:cxn ang="0">
                    <a:pos x="210" y="48"/>
                  </a:cxn>
                  <a:cxn ang="0">
                    <a:pos x="240" y="84"/>
                  </a:cxn>
                  <a:cxn ang="0">
                    <a:pos x="258" y="120"/>
                  </a:cxn>
                  <a:cxn ang="0">
                    <a:pos x="269" y="168"/>
                  </a:cxn>
                  <a:cxn ang="0">
                    <a:pos x="275" y="216"/>
                  </a:cxn>
                  <a:cxn ang="0">
                    <a:pos x="275" y="269"/>
                  </a:cxn>
                  <a:cxn ang="0">
                    <a:pos x="264" y="377"/>
                  </a:cxn>
                  <a:cxn ang="0">
                    <a:pos x="240" y="473"/>
                  </a:cxn>
                  <a:cxn ang="0">
                    <a:pos x="222" y="520"/>
                  </a:cxn>
                  <a:cxn ang="0">
                    <a:pos x="204" y="556"/>
                  </a:cxn>
                  <a:cxn ang="0">
                    <a:pos x="192" y="586"/>
                  </a:cxn>
                  <a:cxn ang="0">
                    <a:pos x="180" y="610"/>
                  </a:cxn>
                  <a:cxn ang="0">
                    <a:pos x="180" y="610"/>
                  </a:cxn>
                  <a:cxn ang="0">
                    <a:pos x="156" y="628"/>
                  </a:cxn>
                  <a:cxn ang="0">
                    <a:pos x="138" y="634"/>
                  </a:cxn>
                  <a:cxn ang="0">
                    <a:pos x="114" y="616"/>
                  </a:cxn>
                  <a:cxn ang="0">
                    <a:pos x="90" y="586"/>
                  </a:cxn>
                  <a:cxn ang="0">
                    <a:pos x="72" y="544"/>
                  </a:cxn>
                  <a:cxn ang="0">
                    <a:pos x="54" y="490"/>
                  </a:cxn>
                  <a:cxn ang="0">
                    <a:pos x="36" y="431"/>
                  </a:cxn>
                  <a:cxn ang="0">
                    <a:pos x="24" y="365"/>
                  </a:cxn>
                  <a:cxn ang="0">
                    <a:pos x="6" y="233"/>
                  </a:cxn>
                  <a:cxn ang="0">
                    <a:pos x="0" y="174"/>
                  </a:cxn>
                  <a:cxn ang="0">
                    <a:pos x="0" y="114"/>
                  </a:cxn>
                  <a:cxn ang="0">
                    <a:pos x="6" y="66"/>
                  </a:cxn>
                  <a:cxn ang="0">
                    <a:pos x="18" y="30"/>
                  </a:cxn>
                  <a:cxn ang="0">
                    <a:pos x="36" y="6"/>
                  </a:cxn>
                  <a:cxn ang="0">
                    <a:pos x="60" y="0"/>
                  </a:cxn>
                </a:cxnLst>
                <a:rect l="0" t="0" r="r" b="b"/>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11692" name="Freeform 76"/>
              <p:cNvSpPr>
                <a:spLocks/>
              </p:cNvSpPr>
              <p:nvPr/>
            </p:nvSpPr>
            <p:spPr bwMode="auto">
              <a:xfrm flipH="1">
                <a:off x="4276" y="509"/>
                <a:ext cx="340" cy="830"/>
              </a:xfrm>
              <a:custGeom>
                <a:avLst/>
                <a:gdLst/>
                <a:ahLst/>
                <a:cxnLst>
                  <a:cxn ang="0">
                    <a:pos x="60" y="0"/>
                  </a:cxn>
                  <a:cxn ang="0">
                    <a:pos x="108" y="6"/>
                  </a:cxn>
                  <a:cxn ang="0">
                    <a:pos x="156" y="24"/>
                  </a:cxn>
                  <a:cxn ang="0">
                    <a:pos x="186" y="48"/>
                  </a:cxn>
                  <a:cxn ang="0">
                    <a:pos x="210" y="78"/>
                  </a:cxn>
                  <a:cxn ang="0">
                    <a:pos x="228" y="114"/>
                  </a:cxn>
                  <a:cxn ang="0">
                    <a:pos x="240" y="156"/>
                  </a:cxn>
                  <a:cxn ang="0">
                    <a:pos x="246" y="245"/>
                  </a:cxn>
                  <a:cxn ang="0">
                    <a:pos x="234" y="341"/>
                  </a:cxn>
                  <a:cxn ang="0">
                    <a:pos x="216" y="431"/>
                  </a:cxn>
                  <a:cxn ang="0">
                    <a:pos x="204" y="472"/>
                  </a:cxn>
                  <a:cxn ang="0">
                    <a:pos x="186" y="508"/>
                  </a:cxn>
                  <a:cxn ang="0">
                    <a:pos x="174" y="532"/>
                  </a:cxn>
                  <a:cxn ang="0">
                    <a:pos x="162" y="556"/>
                  </a:cxn>
                  <a:cxn ang="0">
                    <a:pos x="162" y="556"/>
                  </a:cxn>
                  <a:cxn ang="0">
                    <a:pos x="144" y="574"/>
                  </a:cxn>
                  <a:cxn ang="0">
                    <a:pos x="126" y="580"/>
                  </a:cxn>
                  <a:cxn ang="0">
                    <a:pos x="102" y="562"/>
                  </a:cxn>
                  <a:cxn ang="0">
                    <a:pos x="84" y="538"/>
                  </a:cxn>
                  <a:cxn ang="0">
                    <a:pos x="66" y="496"/>
                  </a:cxn>
                  <a:cxn ang="0">
                    <a:pos x="48" y="449"/>
                  </a:cxn>
                  <a:cxn ang="0">
                    <a:pos x="30" y="395"/>
                  </a:cxn>
                  <a:cxn ang="0">
                    <a:pos x="18" y="335"/>
                  </a:cxn>
                  <a:cxn ang="0">
                    <a:pos x="0" y="216"/>
                  </a:cxn>
                  <a:cxn ang="0">
                    <a:pos x="0" y="162"/>
                  </a:cxn>
                  <a:cxn ang="0">
                    <a:pos x="0" y="108"/>
                  </a:cxn>
                  <a:cxn ang="0">
                    <a:pos x="6" y="66"/>
                  </a:cxn>
                  <a:cxn ang="0">
                    <a:pos x="18" y="30"/>
                  </a:cxn>
                  <a:cxn ang="0">
                    <a:pos x="36" y="6"/>
                  </a:cxn>
                  <a:cxn ang="0">
                    <a:pos x="60" y="0"/>
                  </a:cxn>
                </a:cxnLst>
                <a:rect l="0" t="0" r="r" b="b"/>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11693" name="Freeform 77"/>
              <p:cNvSpPr>
                <a:spLocks/>
              </p:cNvSpPr>
              <p:nvPr/>
            </p:nvSpPr>
            <p:spPr bwMode="auto">
              <a:xfrm flipH="1">
                <a:off x="4301" y="535"/>
                <a:ext cx="298"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11694" name="Freeform 78"/>
              <p:cNvSpPr>
                <a:spLocks/>
              </p:cNvSpPr>
              <p:nvPr/>
            </p:nvSpPr>
            <p:spPr bwMode="auto">
              <a:xfrm flipH="1">
                <a:off x="4317" y="561"/>
                <a:ext cx="274"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C69E"/>
              </a:solidFill>
              <a:ln w="9525">
                <a:noFill/>
                <a:round/>
                <a:headEnd/>
                <a:tailEnd/>
              </a:ln>
            </p:spPr>
            <p:txBody>
              <a:bodyPr/>
              <a:lstStyle/>
              <a:p>
                <a:endParaRPr lang="fr-FR"/>
              </a:p>
            </p:txBody>
          </p:sp>
          <p:sp>
            <p:nvSpPr>
              <p:cNvPr id="111695" name="Freeform 79"/>
              <p:cNvSpPr>
                <a:spLocks/>
              </p:cNvSpPr>
              <p:nvPr/>
            </p:nvSpPr>
            <p:spPr bwMode="auto">
              <a:xfrm flipH="1">
                <a:off x="4252" y="1988"/>
                <a:ext cx="289" cy="1522"/>
              </a:xfrm>
              <a:custGeom>
                <a:avLst/>
                <a:gdLst/>
                <a:ahLst/>
                <a:cxnLst>
                  <a:cxn ang="0">
                    <a:pos x="162" y="102"/>
                  </a:cxn>
                  <a:cxn ang="0">
                    <a:pos x="192" y="197"/>
                  </a:cxn>
                  <a:cxn ang="0">
                    <a:pos x="197" y="215"/>
                  </a:cxn>
                  <a:cxn ang="0">
                    <a:pos x="209" y="299"/>
                  </a:cxn>
                  <a:cxn ang="0">
                    <a:pos x="192" y="412"/>
                  </a:cxn>
                  <a:cxn ang="0">
                    <a:pos x="180" y="430"/>
                  </a:cxn>
                  <a:cxn ang="0">
                    <a:pos x="150" y="532"/>
                  </a:cxn>
                  <a:cxn ang="0">
                    <a:pos x="132" y="592"/>
                  </a:cxn>
                  <a:cxn ang="0">
                    <a:pos x="126" y="622"/>
                  </a:cxn>
                  <a:cxn ang="0">
                    <a:pos x="120" y="675"/>
                  </a:cxn>
                  <a:cxn ang="0">
                    <a:pos x="114" y="717"/>
                  </a:cxn>
                  <a:cxn ang="0">
                    <a:pos x="120" y="771"/>
                  </a:cxn>
                  <a:cxn ang="0">
                    <a:pos x="132" y="825"/>
                  </a:cxn>
                  <a:cxn ang="0">
                    <a:pos x="132" y="849"/>
                  </a:cxn>
                  <a:cxn ang="0">
                    <a:pos x="108" y="885"/>
                  </a:cxn>
                  <a:cxn ang="0">
                    <a:pos x="90" y="896"/>
                  </a:cxn>
                  <a:cxn ang="0">
                    <a:pos x="72" y="908"/>
                  </a:cxn>
                  <a:cxn ang="0">
                    <a:pos x="60" y="932"/>
                  </a:cxn>
                  <a:cxn ang="0">
                    <a:pos x="60" y="950"/>
                  </a:cxn>
                  <a:cxn ang="0">
                    <a:pos x="36" y="1028"/>
                  </a:cxn>
                  <a:cxn ang="0">
                    <a:pos x="12" y="1058"/>
                  </a:cxn>
                  <a:cxn ang="0">
                    <a:pos x="0" y="1058"/>
                  </a:cxn>
                  <a:cxn ang="0">
                    <a:pos x="0" y="1034"/>
                  </a:cxn>
                  <a:cxn ang="0">
                    <a:pos x="12" y="902"/>
                  </a:cxn>
                  <a:cxn ang="0">
                    <a:pos x="18" y="825"/>
                  </a:cxn>
                  <a:cxn ang="0">
                    <a:pos x="18" y="807"/>
                  </a:cxn>
                  <a:cxn ang="0">
                    <a:pos x="24" y="717"/>
                  </a:cxn>
                  <a:cxn ang="0">
                    <a:pos x="30" y="598"/>
                  </a:cxn>
                  <a:cxn ang="0">
                    <a:pos x="30" y="562"/>
                  </a:cxn>
                  <a:cxn ang="0">
                    <a:pos x="36" y="466"/>
                  </a:cxn>
                  <a:cxn ang="0">
                    <a:pos x="36" y="353"/>
                  </a:cxn>
                  <a:cxn ang="0">
                    <a:pos x="30" y="251"/>
                  </a:cxn>
                  <a:cxn ang="0">
                    <a:pos x="30" y="215"/>
                  </a:cxn>
                  <a:cxn ang="0">
                    <a:pos x="36" y="126"/>
                  </a:cxn>
                  <a:cxn ang="0">
                    <a:pos x="54" y="72"/>
                  </a:cxn>
                  <a:cxn ang="0">
                    <a:pos x="60" y="60"/>
                  </a:cxn>
                  <a:cxn ang="0">
                    <a:pos x="84" y="18"/>
                  </a:cxn>
                  <a:cxn ang="0">
                    <a:pos x="120" y="0"/>
                  </a:cxn>
                  <a:cxn ang="0">
                    <a:pos x="144" y="18"/>
                  </a:cxn>
                </a:cxnLst>
                <a:rect l="0" t="0" r="r" b="b"/>
                <a:pathLst>
                  <a:path w="209" h="1064">
                    <a:moveTo>
                      <a:pt x="150" y="54"/>
                    </a:moveTo>
                    <a:lnTo>
                      <a:pt x="162" y="102"/>
                    </a:lnTo>
                    <a:lnTo>
                      <a:pt x="168" y="138"/>
                    </a:lnTo>
                    <a:lnTo>
                      <a:pt x="192" y="197"/>
                    </a:lnTo>
                    <a:lnTo>
                      <a:pt x="192" y="197"/>
                    </a:lnTo>
                    <a:lnTo>
                      <a:pt x="197" y="215"/>
                    </a:lnTo>
                    <a:lnTo>
                      <a:pt x="203" y="239"/>
                    </a:lnTo>
                    <a:lnTo>
                      <a:pt x="209" y="299"/>
                    </a:lnTo>
                    <a:lnTo>
                      <a:pt x="209" y="359"/>
                    </a:lnTo>
                    <a:lnTo>
                      <a:pt x="192" y="412"/>
                    </a:lnTo>
                    <a:lnTo>
                      <a:pt x="192" y="412"/>
                    </a:lnTo>
                    <a:lnTo>
                      <a:pt x="180" y="430"/>
                    </a:lnTo>
                    <a:lnTo>
                      <a:pt x="174" y="460"/>
                    </a:lnTo>
                    <a:lnTo>
                      <a:pt x="150" y="532"/>
                    </a:lnTo>
                    <a:lnTo>
                      <a:pt x="138" y="562"/>
                    </a:lnTo>
                    <a:lnTo>
                      <a:pt x="132" y="592"/>
                    </a:lnTo>
                    <a:lnTo>
                      <a:pt x="126" y="610"/>
                    </a:lnTo>
                    <a:lnTo>
                      <a:pt x="126" y="622"/>
                    </a:lnTo>
                    <a:lnTo>
                      <a:pt x="126" y="622"/>
                    </a:lnTo>
                    <a:lnTo>
                      <a:pt x="120" y="675"/>
                    </a:lnTo>
                    <a:lnTo>
                      <a:pt x="114" y="717"/>
                    </a:lnTo>
                    <a:lnTo>
                      <a:pt x="114" y="717"/>
                    </a:lnTo>
                    <a:lnTo>
                      <a:pt x="114" y="741"/>
                    </a:lnTo>
                    <a:lnTo>
                      <a:pt x="120" y="771"/>
                    </a:lnTo>
                    <a:lnTo>
                      <a:pt x="126" y="801"/>
                    </a:lnTo>
                    <a:lnTo>
                      <a:pt x="132" y="825"/>
                    </a:lnTo>
                    <a:lnTo>
                      <a:pt x="132" y="825"/>
                    </a:lnTo>
                    <a:lnTo>
                      <a:pt x="132" y="849"/>
                    </a:lnTo>
                    <a:lnTo>
                      <a:pt x="120" y="873"/>
                    </a:lnTo>
                    <a:lnTo>
                      <a:pt x="108" y="885"/>
                    </a:lnTo>
                    <a:lnTo>
                      <a:pt x="90" y="896"/>
                    </a:lnTo>
                    <a:lnTo>
                      <a:pt x="90" y="896"/>
                    </a:lnTo>
                    <a:lnTo>
                      <a:pt x="78" y="902"/>
                    </a:lnTo>
                    <a:lnTo>
                      <a:pt x="72" y="908"/>
                    </a:lnTo>
                    <a:lnTo>
                      <a:pt x="66" y="920"/>
                    </a:lnTo>
                    <a:lnTo>
                      <a:pt x="60" y="932"/>
                    </a:lnTo>
                    <a:lnTo>
                      <a:pt x="60" y="950"/>
                    </a:lnTo>
                    <a:lnTo>
                      <a:pt x="60" y="950"/>
                    </a:lnTo>
                    <a:lnTo>
                      <a:pt x="42" y="1004"/>
                    </a:lnTo>
                    <a:lnTo>
                      <a:pt x="36" y="1028"/>
                    </a:lnTo>
                    <a:lnTo>
                      <a:pt x="24" y="1046"/>
                    </a:lnTo>
                    <a:lnTo>
                      <a:pt x="12" y="1058"/>
                    </a:lnTo>
                    <a:lnTo>
                      <a:pt x="6" y="1064"/>
                    </a:lnTo>
                    <a:lnTo>
                      <a:pt x="0" y="1058"/>
                    </a:lnTo>
                    <a:lnTo>
                      <a:pt x="0" y="1034"/>
                    </a:lnTo>
                    <a:lnTo>
                      <a:pt x="0" y="1034"/>
                    </a:lnTo>
                    <a:lnTo>
                      <a:pt x="6" y="962"/>
                    </a:lnTo>
                    <a:lnTo>
                      <a:pt x="12" y="902"/>
                    </a:lnTo>
                    <a:lnTo>
                      <a:pt x="12" y="843"/>
                    </a:lnTo>
                    <a:lnTo>
                      <a:pt x="18" y="825"/>
                    </a:lnTo>
                    <a:lnTo>
                      <a:pt x="18" y="807"/>
                    </a:lnTo>
                    <a:lnTo>
                      <a:pt x="18" y="807"/>
                    </a:lnTo>
                    <a:lnTo>
                      <a:pt x="24" y="771"/>
                    </a:lnTo>
                    <a:lnTo>
                      <a:pt x="24" y="717"/>
                    </a:lnTo>
                    <a:lnTo>
                      <a:pt x="30" y="657"/>
                    </a:lnTo>
                    <a:lnTo>
                      <a:pt x="30" y="598"/>
                    </a:lnTo>
                    <a:lnTo>
                      <a:pt x="30" y="598"/>
                    </a:lnTo>
                    <a:lnTo>
                      <a:pt x="30" y="562"/>
                    </a:lnTo>
                    <a:lnTo>
                      <a:pt x="36" y="520"/>
                    </a:lnTo>
                    <a:lnTo>
                      <a:pt x="36" y="466"/>
                    </a:lnTo>
                    <a:lnTo>
                      <a:pt x="36" y="406"/>
                    </a:lnTo>
                    <a:lnTo>
                      <a:pt x="36" y="353"/>
                    </a:lnTo>
                    <a:lnTo>
                      <a:pt x="36" y="299"/>
                    </a:lnTo>
                    <a:lnTo>
                      <a:pt x="30" y="251"/>
                    </a:lnTo>
                    <a:lnTo>
                      <a:pt x="30" y="215"/>
                    </a:lnTo>
                    <a:lnTo>
                      <a:pt x="30" y="215"/>
                    </a:lnTo>
                    <a:lnTo>
                      <a:pt x="30" y="167"/>
                    </a:lnTo>
                    <a:lnTo>
                      <a:pt x="36" y="126"/>
                    </a:lnTo>
                    <a:lnTo>
                      <a:pt x="42" y="96"/>
                    </a:lnTo>
                    <a:lnTo>
                      <a:pt x="54" y="72"/>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11696" name="Freeform 80"/>
              <p:cNvSpPr>
                <a:spLocks/>
              </p:cNvSpPr>
              <p:nvPr/>
            </p:nvSpPr>
            <p:spPr bwMode="auto">
              <a:xfrm flipH="1">
                <a:off x="4261" y="2023"/>
                <a:ext cx="264" cy="1410"/>
              </a:xfrm>
              <a:custGeom>
                <a:avLst/>
                <a:gdLst/>
                <a:ahLst/>
                <a:cxnLst>
                  <a:cxn ang="0">
                    <a:pos x="162" y="400"/>
                  </a:cxn>
                  <a:cxn ang="0">
                    <a:pos x="138" y="484"/>
                  </a:cxn>
                  <a:cxn ang="0">
                    <a:pos x="120" y="544"/>
                  </a:cxn>
                  <a:cxn ang="0">
                    <a:pos x="114" y="556"/>
                  </a:cxn>
                  <a:cxn ang="0">
                    <a:pos x="108" y="610"/>
                  </a:cxn>
                  <a:cxn ang="0">
                    <a:pos x="102" y="657"/>
                  </a:cxn>
                  <a:cxn ang="0">
                    <a:pos x="102" y="711"/>
                  </a:cxn>
                  <a:cxn ang="0">
                    <a:pos x="108" y="765"/>
                  </a:cxn>
                  <a:cxn ang="0">
                    <a:pos x="108" y="789"/>
                  </a:cxn>
                  <a:cxn ang="0">
                    <a:pos x="84" y="831"/>
                  </a:cxn>
                  <a:cxn ang="0">
                    <a:pos x="72" y="843"/>
                  </a:cxn>
                  <a:cxn ang="0">
                    <a:pos x="54" y="855"/>
                  </a:cxn>
                  <a:cxn ang="0">
                    <a:pos x="48" y="884"/>
                  </a:cxn>
                  <a:cxn ang="0">
                    <a:pos x="48" y="902"/>
                  </a:cxn>
                  <a:cxn ang="0">
                    <a:pos x="24" y="962"/>
                  </a:cxn>
                  <a:cxn ang="0">
                    <a:pos x="12" y="986"/>
                  </a:cxn>
                  <a:cxn ang="0">
                    <a:pos x="0" y="980"/>
                  </a:cxn>
                  <a:cxn ang="0">
                    <a:pos x="0" y="956"/>
                  </a:cxn>
                  <a:cxn ang="0">
                    <a:pos x="12" y="837"/>
                  </a:cxn>
                  <a:cxn ang="0">
                    <a:pos x="18" y="753"/>
                  </a:cxn>
                  <a:cxn ang="0">
                    <a:pos x="24" y="717"/>
                  </a:cxn>
                  <a:cxn ang="0">
                    <a:pos x="30" y="604"/>
                  </a:cxn>
                  <a:cxn ang="0">
                    <a:pos x="36" y="544"/>
                  </a:cxn>
                  <a:cxn ang="0">
                    <a:pos x="36" y="472"/>
                  </a:cxn>
                  <a:cxn ang="0">
                    <a:pos x="36" y="371"/>
                  </a:cxn>
                  <a:cxn ang="0">
                    <a:pos x="30" y="227"/>
                  </a:cxn>
                  <a:cxn ang="0">
                    <a:pos x="30" y="191"/>
                  </a:cxn>
                  <a:cxn ang="0">
                    <a:pos x="30" y="108"/>
                  </a:cxn>
                  <a:cxn ang="0">
                    <a:pos x="48" y="60"/>
                  </a:cxn>
                  <a:cxn ang="0">
                    <a:pos x="66" y="30"/>
                  </a:cxn>
                  <a:cxn ang="0">
                    <a:pos x="90" y="6"/>
                  </a:cxn>
                  <a:cxn ang="0">
                    <a:pos x="114" y="6"/>
                  </a:cxn>
                  <a:cxn ang="0">
                    <a:pos x="132" y="54"/>
                  </a:cxn>
                  <a:cxn ang="0">
                    <a:pos x="138" y="96"/>
                  </a:cxn>
                  <a:cxn ang="0">
                    <a:pos x="168" y="179"/>
                  </a:cxn>
                  <a:cxn ang="0">
                    <a:pos x="174" y="197"/>
                  </a:cxn>
                  <a:cxn ang="0">
                    <a:pos x="191" y="269"/>
                  </a:cxn>
                  <a:cxn ang="0">
                    <a:pos x="174" y="382"/>
                  </a:cxn>
                </a:cxnLst>
                <a:rect l="0" t="0" r="r" b="b"/>
                <a:pathLst>
                  <a:path w="191" h="986">
                    <a:moveTo>
                      <a:pt x="174" y="382"/>
                    </a:moveTo>
                    <a:lnTo>
                      <a:pt x="162" y="400"/>
                    </a:lnTo>
                    <a:lnTo>
                      <a:pt x="156" y="430"/>
                    </a:lnTo>
                    <a:lnTo>
                      <a:pt x="138" y="484"/>
                    </a:lnTo>
                    <a:lnTo>
                      <a:pt x="120" y="532"/>
                    </a:lnTo>
                    <a:lnTo>
                      <a:pt x="120" y="544"/>
                    </a:lnTo>
                    <a:lnTo>
                      <a:pt x="114" y="556"/>
                    </a:lnTo>
                    <a:lnTo>
                      <a:pt x="114" y="556"/>
                    </a:lnTo>
                    <a:lnTo>
                      <a:pt x="108" y="586"/>
                    </a:lnTo>
                    <a:lnTo>
                      <a:pt x="108" y="610"/>
                    </a:lnTo>
                    <a:lnTo>
                      <a:pt x="102" y="657"/>
                    </a:lnTo>
                    <a:lnTo>
                      <a:pt x="102" y="657"/>
                    </a:lnTo>
                    <a:lnTo>
                      <a:pt x="96" y="681"/>
                    </a:lnTo>
                    <a:lnTo>
                      <a:pt x="102" y="711"/>
                    </a:lnTo>
                    <a:lnTo>
                      <a:pt x="108" y="741"/>
                    </a:lnTo>
                    <a:lnTo>
                      <a:pt x="108" y="765"/>
                    </a:lnTo>
                    <a:lnTo>
                      <a:pt x="108" y="765"/>
                    </a:lnTo>
                    <a:lnTo>
                      <a:pt x="108" y="789"/>
                    </a:lnTo>
                    <a:lnTo>
                      <a:pt x="96" y="813"/>
                    </a:lnTo>
                    <a:lnTo>
                      <a:pt x="84" y="831"/>
                    </a:lnTo>
                    <a:lnTo>
                      <a:pt x="72" y="843"/>
                    </a:lnTo>
                    <a:lnTo>
                      <a:pt x="72" y="843"/>
                    </a:lnTo>
                    <a:lnTo>
                      <a:pt x="60" y="849"/>
                    </a:lnTo>
                    <a:lnTo>
                      <a:pt x="54" y="855"/>
                    </a:lnTo>
                    <a:lnTo>
                      <a:pt x="54" y="872"/>
                    </a:lnTo>
                    <a:lnTo>
                      <a:pt x="48" y="884"/>
                    </a:lnTo>
                    <a:lnTo>
                      <a:pt x="48" y="902"/>
                    </a:lnTo>
                    <a:lnTo>
                      <a:pt x="48" y="902"/>
                    </a:lnTo>
                    <a:lnTo>
                      <a:pt x="36" y="944"/>
                    </a:lnTo>
                    <a:lnTo>
                      <a:pt x="24" y="962"/>
                    </a:lnTo>
                    <a:lnTo>
                      <a:pt x="18" y="980"/>
                    </a:lnTo>
                    <a:lnTo>
                      <a:pt x="12" y="986"/>
                    </a:lnTo>
                    <a:lnTo>
                      <a:pt x="6" y="986"/>
                    </a:lnTo>
                    <a:lnTo>
                      <a:pt x="0" y="980"/>
                    </a:lnTo>
                    <a:lnTo>
                      <a:pt x="0" y="956"/>
                    </a:lnTo>
                    <a:lnTo>
                      <a:pt x="0" y="956"/>
                    </a:lnTo>
                    <a:lnTo>
                      <a:pt x="6" y="896"/>
                    </a:lnTo>
                    <a:lnTo>
                      <a:pt x="12" y="837"/>
                    </a:lnTo>
                    <a:lnTo>
                      <a:pt x="12" y="789"/>
                    </a:lnTo>
                    <a:lnTo>
                      <a:pt x="18" y="753"/>
                    </a:lnTo>
                    <a:lnTo>
                      <a:pt x="18" y="753"/>
                    </a:lnTo>
                    <a:lnTo>
                      <a:pt x="24" y="717"/>
                    </a:lnTo>
                    <a:lnTo>
                      <a:pt x="30" y="663"/>
                    </a:lnTo>
                    <a:lnTo>
                      <a:pt x="30" y="604"/>
                    </a:lnTo>
                    <a:lnTo>
                      <a:pt x="36" y="544"/>
                    </a:lnTo>
                    <a:lnTo>
                      <a:pt x="36" y="544"/>
                    </a:lnTo>
                    <a:lnTo>
                      <a:pt x="36" y="514"/>
                    </a:lnTo>
                    <a:lnTo>
                      <a:pt x="36" y="472"/>
                    </a:lnTo>
                    <a:lnTo>
                      <a:pt x="36" y="424"/>
                    </a:lnTo>
                    <a:lnTo>
                      <a:pt x="36" y="371"/>
                    </a:lnTo>
                    <a:lnTo>
                      <a:pt x="36" y="269"/>
                    </a:lnTo>
                    <a:lnTo>
                      <a:pt x="30" y="227"/>
                    </a:lnTo>
                    <a:lnTo>
                      <a:pt x="30" y="191"/>
                    </a:lnTo>
                    <a:lnTo>
                      <a:pt x="30" y="191"/>
                    </a:lnTo>
                    <a:lnTo>
                      <a:pt x="30" y="143"/>
                    </a:lnTo>
                    <a:lnTo>
                      <a:pt x="30" y="108"/>
                    </a:lnTo>
                    <a:lnTo>
                      <a:pt x="42" y="84"/>
                    </a:lnTo>
                    <a:lnTo>
                      <a:pt x="48" y="60"/>
                    </a:lnTo>
                    <a:lnTo>
                      <a:pt x="48" y="60"/>
                    </a:lnTo>
                    <a:lnTo>
                      <a:pt x="66" y="30"/>
                    </a:lnTo>
                    <a:lnTo>
                      <a:pt x="78" y="18"/>
                    </a:lnTo>
                    <a:lnTo>
                      <a:pt x="90" y="6"/>
                    </a:lnTo>
                    <a:lnTo>
                      <a:pt x="102" y="0"/>
                    </a:lnTo>
                    <a:lnTo>
                      <a:pt x="114" y="6"/>
                    </a:lnTo>
                    <a:lnTo>
                      <a:pt x="126" y="24"/>
                    </a:lnTo>
                    <a:lnTo>
                      <a:pt x="132" y="54"/>
                    </a:lnTo>
                    <a:lnTo>
                      <a:pt x="132" y="54"/>
                    </a:lnTo>
                    <a:lnTo>
                      <a:pt x="138" y="96"/>
                    </a:lnTo>
                    <a:lnTo>
                      <a:pt x="150" y="126"/>
                    </a:lnTo>
                    <a:lnTo>
                      <a:pt x="168" y="179"/>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11697" name="Freeform 81"/>
              <p:cNvSpPr>
                <a:spLocks/>
              </p:cNvSpPr>
              <p:nvPr/>
            </p:nvSpPr>
            <p:spPr bwMode="auto">
              <a:xfrm flipH="1">
                <a:off x="4276" y="2066"/>
                <a:ext cx="232" cy="1298"/>
              </a:xfrm>
              <a:custGeom>
                <a:avLst/>
                <a:gdLst/>
                <a:ahLst/>
                <a:cxnLst>
                  <a:cxn ang="0">
                    <a:pos x="138" y="376"/>
                  </a:cxn>
                  <a:cxn ang="0">
                    <a:pos x="114" y="466"/>
                  </a:cxn>
                  <a:cxn ang="0">
                    <a:pos x="108" y="490"/>
                  </a:cxn>
                  <a:cxn ang="0">
                    <a:pos x="84" y="586"/>
                  </a:cxn>
                  <a:cxn ang="0">
                    <a:pos x="84" y="609"/>
                  </a:cxn>
                  <a:cxn ang="0">
                    <a:pos x="84" y="675"/>
                  </a:cxn>
                  <a:cxn ang="0">
                    <a:pos x="84" y="699"/>
                  </a:cxn>
                  <a:cxn ang="0">
                    <a:pos x="72" y="747"/>
                  </a:cxn>
                  <a:cxn ang="0">
                    <a:pos x="54" y="777"/>
                  </a:cxn>
                  <a:cxn ang="0">
                    <a:pos x="48" y="789"/>
                  </a:cxn>
                  <a:cxn ang="0">
                    <a:pos x="36" y="813"/>
                  </a:cxn>
                  <a:cxn ang="0">
                    <a:pos x="36" y="842"/>
                  </a:cxn>
                  <a:cxn ang="0">
                    <a:pos x="24" y="878"/>
                  </a:cxn>
                  <a:cxn ang="0">
                    <a:pos x="6" y="908"/>
                  </a:cxn>
                  <a:cxn ang="0">
                    <a:pos x="0" y="896"/>
                  </a:cxn>
                  <a:cxn ang="0">
                    <a:pos x="0" y="878"/>
                  </a:cxn>
                  <a:cxn ang="0">
                    <a:pos x="6" y="771"/>
                  </a:cxn>
                  <a:cxn ang="0">
                    <a:pos x="18" y="693"/>
                  </a:cxn>
                  <a:cxn ang="0">
                    <a:pos x="18" y="681"/>
                  </a:cxn>
                  <a:cxn ang="0">
                    <a:pos x="30" y="609"/>
                  </a:cxn>
                  <a:cxn ang="0">
                    <a:pos x="36" y="484"/>
                  </a:cxn>
                  <a:cxn ang="0">
                    <a:pos x="36" y="454"/>
                  </a:cxn>
                  <a:cxn ang="0">
                    <a:pos x="36" y="329"/>
                  </a:cxn>
                  <a:cxn ang="0">
                    <a:pos x="30" y="197"/>
                  </a:cxn>
                  <a:cxn ang="0">
                    <a:pos x="30" y="167"/>
                  </a:cxn>
                  <a:cxn ang="0">
                    <a:pos x="24" y="119"/>
                  </a:cxn>
                  <a:cxn ang="0">
                    <a:pos x="36" y="60"/>
                  </a:cxn>
                  <a:cxn ang="0">
                    <a:pos x="42" y="42"/>
                  </a:cxn>
                  <a:cxn ang="0">
                    <a:pos x="78" y="0"/>
                  </a:cxn>
                  <a:cxn ang="0">
                    <a:pos x="102" y="0"/>
                  </a:cxn>
                  <a:cxn ang="0">
                    <a:pos x="114" y="42"/>
                  </a:cxn>
                  <a:cxn ang="0">
                    <a:pos x="120" y="84"/>
                  </a:cxn>
                  <a:cxn ang="0">
                    <a:pos x="138" y="125"/>
                  </a:cxn>
                  <a:cxn ang="0">
                    <a:pos x="144" y="149"/>
                  </a:cxn>
                  <a:cxn ang="0">
                    <a:pos x="168" y="233"/>
                  </a:cxn>
                  <a:cxn ang="0">
                    <a:pos x="156" y="335"/>
                  </a:cxn>
                </a:cxnLst>
                <a:rect l="0" t="0" r="r" b="b"/>
                <a:pathLst>
                  <a:path w="168" h="908">
                    <a:moveTo>
                      <a:pt x="156" y="335"/>
                    </a:moveTo>
                    <a:lnTo>
                      <a:pt x="138" y="376"/>
                    </a:lnTo>
                    <a:lnTo>
                      <a:pt x="126" y="424"/>
                    </a:lnTo>
                    <a:lnTo>
                      <a:pt x="114" y="466"/>
                    </a:lnTo>
                    <a:lnTo>
                      <a:pt x="108" y="490"/>
                    </a:lnTo>
                    <a:lnTo>
                      <a:pt x="108" y="490"/>
                    </a:lnTo>
                    <a:lnTo>
                      <a:pt x="96" y="544"/>
                    </a:lnTo>
                    <a:lnTo>
                      <a:pt x="84" y="586"/>
                    </a:lnTo>
                    <a:lnTo>
                      <a:pt x="84" y="586"/>
                    </a:lnTo>
                    <a:lnTo>
                      <a:pt x="84" y="609"/>
                    </a:lnTo>
                    <a:lnTo>
                      <a:pt x="84" y="639"/>
                    </a:lnTo>
                    <a:lnTo>
                      <a:pt x="84" y="675"/>
                    </a:lnTo>
                    <a:lnTo>
                      <a:pt x="84" y="699"/>
                    </a:lnTo>
                    <a:lnTo>
                      <a:pt x="84" y="699"/>
                    </a:lnTo>
                    <a:lnTo>
                      <a:pt x="84" y="723"/>
                    </a:lnTo>
                    <a:lnTo>
                      <a:pt x="72" y="747"/>
                    </a:lnTo>
                    <a:lnTo>
                      <a:pt x="60" y="765"/>
                    </a:lnTo>
                    <a:lnTo>
                      <a:pt x="54" y="777"/>
                    </a:lnTo>
                    <a:lnTo>
                      <a:pt x="54" y="777"/>
                    </a:lnTo>
                    <a:lnTo>
                      <a:pt x="48" y="789"/>
                    </a:lnTo>
                    <a:lnTo>
                      <a:pt x="42" y="795"/>
                    </a:lnTo>
                    <a:lnTo>
                      <a:pt x="36" y="813"/>
                    </a:lnTo>
                    <a:lnTo>
                      <a:pt x="36" y="825"/>
                    </a:lnTo>
                    <a:lnTo>
                      <a:pt x="36" y="842"/>
                    </a:lnTo>
                    <a:lnTo>
                      <a:pt x="36" y="842"/>
                    </a:lnTo>
                    <a:lnTo>
                      <a:pt x="24" y="878"/>
                    </a:lnTo>
                    <a:lnTo>
                      <a:pt x="12" y="908"/>
                    </a:lnTo>
                    <a:lnTo>
                      <a:pt x="6" y="908"/>
                    </a:lnTo>
                    <a:lnTo>
                      <a:pt x="0" y="908"/>
                    </a:lnTo>
                    <a:lnTo>
                      <a:pt x="0" y="896"/>
                    </a:lnTo>
                    <a:lnTo>
                      <a:pt x="0" y="878"/>
                    </a:lnTo>
                    <a:lnTo>
                      <a:pt x="0" y="878"/>
                    </a:lnTo>
                    <a:lnTo>
                      <a:pt x="6" y="819"/>
                    </a:lnTo>
                    <a:lnTo>
                      <a:pt x="6" y="771"/>
                    </a:lnTo>
                    <a:lnTo>
                      <a:pt x="12" y="729"/>
                    </a:lnTo>
                    <a:lnTo>
                      <a:pt x="18" y="693"/>
                    </a:lnTo>
                    <a:lnTo>
                      <a:pt x="18" y="693"/>
                    </a:lnTo>
                    <a:lnTo>
                      <a:pt x="18" y="681"/>
                    </a:lnTo>
                    <a:lnTo>
                      <a:pt x="24" y="657"/>
                    </a:lnTo>
                    <a:lnTo>
                      <a:pt x="30" y="609"/>
                    </a:lnTo>
                    <a:lnTo>
                      <a:pt x="36" y="544"/>
                    </a:lnTo>
                    <a:lnTo>
                      <a:pt x="36" y="484"/>
                    </a:lnTo>
                    <a:lnTo>
                      <a:pt x="36" y="484"/>
                    </a:lnTo>
                    <a:lnTo>
                      <a:pt x="36" y="454"/>
                    </a:lnTo>
                    <a:lnTo>
                      <a:pt x="36" y="418"/>
                    </a:lnTo>
                    <a:lnTo>
                      <a:pt x="36" y="329"/>
                    </a:lnTo>
                    <a:lnTo>
                      <a:pt x="36" y="239"/>
                    </a:lnTo>
                    <a:lnTo>
                      <a:pt x="30" y="197"/>
                    </a:lnTo>
                    <a:lnTo>
                      <a:pt x="30" y="167"/>
                    </a:lnTo>
                    <a:lnTo>
                      <a:pt x="30" y="167"/>
                    </a:lnTo>
                    <a:lnTo>
                      <a:pt x="30" y="143"/>
                    </a:lnTo>
                    <a:lnTo>
                      <a:pt x="24" y="119"/>
                    </a:lnTo>
                    <a:lnTo>
                      <a:pt x="30" y="84"/>
                    </a:lnTo>
                    <a:lnTo>
                      <a:pt x="36" y="60"/>
                    </a:lnTo>
                    <a:lnTo>
                      <a:pt x="42" y="42"/>
                    </a:lnTo>
                    <a:lnTo>
                      <a:pt x="42" y="42"/>
                    </a:lnTo>
                    <a:lnTo>
                      <a:pt x="54" y="18"/>
                    </a:lnTo>
                    <a:lnTo>
                      <a:pt x="78" y="0"/>
                    </a:lnTo>
                    <a:lnTo>
                      <a:pt x="90" y="0"/>
                    </a:lnTo>
                    <a:lnTo>
                      <a:pt x="102" y="0"/>
                    </a:lnTo>
                    <a:lnTo>
                      <a:pt x="108" y="18"/>
                    </a:lnTo>
                    <a:lnTo>
                      <a:pt x="114" y="42"/>
                    </a:lnTo>
                    <a:lnTo>
                      <a:pt x="114" y="42"/>
                    </a:lnTo>
                    <a:lnTo>
                      <a:pt x="120" y="84"/>
                    </a:lnTo>
                    <a:lnTo>
                      <a:pt x="132" y="107"/>
                    </a:lnTo>
                    <a:lnTo>
                      <a:pt x="138" y="125"/>
                    </a:lnTo>
                    <a:lnTo>
                      <a:pt x="144" y="149"/>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11698" name="Freeform 82"/>
              <p:cNvSpPr>
                <a:spLocks/>
              </p:cNvSpPr>
              <p:nvPr/>
            </p:nvSpPr>
            <p:spPr bwMode="auto">
              <a:xfrm flipH="1">
                <a:off x="4292" y="2100"/>
                <a:ext cx="199" cy="1204"/>
              </a:xfrm>
              <a:custGeom>
                <a:avLst/>
                <a:gdLst/>
                <a:ahLst/>
                <a:cxnLst>
                  <a:cxn ang="0">
                    <a:pos x="120" y="340"/>
                  </a:cxn>
                  <a:cxn ang="0">
                    <a:pos x="96" y="430"/>
                  </a:cxn>
                  <a:cxn ang="0">
                    <a:pos x="90" y="460"/>
                  </a:cxn>
                  <a:cxn ang="0">
                    <a:pos x="66" y="526"/>
                  </a:cxn>
                  <a:cxn ang="0">
                    <a:pos x="60" y="550"/>
                  </a:cxn>
                  <a:cxn ang="0">
                    <a:pos x="60" y="615"/>
                  </a:cxn>
                  <a:cxn ang="0">
                    <a:pos x="60" y="645"/>
                  </a:cxn>
                  <a:cxn ang="0">
                    <a:pos x="42" y="717"/>
                  </a:cxn>
                  <a:cxn ang="0">
                    <a:pos x="36" y="729"/>
                  </a:cxn>
                  <a:cxn ang="0">
                    <a:pos x="30" y="747"/>
                  </a:cxn>
                  <a:cxn ang="0">
                    <a:pos x="24" y="771"/>
                  </a:cxn>
                  <a:cxn ang="0">
                    <a:pos x="24" y="789"/>
                  </a:cxn>
                  <a:cxn ang="0">
                    <a:pos x="6" y="842"/>
                  </a:cxn>
                  <a:cxn ang="0">
                    <a:pos x="0" y="842"/>
                  </a:cxn>
                  <a:cxn ang="0">
                    <a:pos x="0" y="812"/>
                  </a:cxn>
                  <a:cxn ang="0">
                    <a:pos x="6" y="753"/>
                  </a:cxn>
                  <a:cxn ang="0">
                    <a:pos x="12" y="675"/>
                  </a:cxn>
                  <a:cxn ang="0">
                    <a:pos x="18" y="645"/>
                  </a:cxn>
                  <a:cxn ang="0">
                    <a:pos x="24" y="609"/>
                  </a:cxn>
                  <a:cxn ang="0">
                    <a:pos x="36" y="496"/>
                  </a:cxn>
                  <a:cxn ang="0">
                    <a:pos x="42" y="436"/>
                  </a:cxn>
                  <a:cxn ang="0">
                    <a:pos x="36" y="293"/>
                  </a:cxn>
                  <a:cxn ang="0">
                    <a:pos x="30" y="143"/>
                  </a:cxn>
                  <a:cxn ang="0">
                    <a:pos x="30" y="119"/>
                  </a:cxn>
                  <a:cxn ang="0">
                    <a:pos x="30" y="72"/>
                  </a:cxn>
                  <a:cxn ang="0">
                    <a:pos x="42" y="36"/>
                  </a:cxn>
                  <a:cxn ang="0">
                    <a:pos x="54" y="12"/>
                  </a:cxn>
                  <a:cxn ang="0">
                    <a:pos x="78" y="0"/>
                  </a:cxn>
                  <a:cxn ang="0">
                    <a:pos x="96" y="24"/>
                  </a:cxn>
                  <a:cxn ang="0">
                    <a:pos x="96" y="42"/>
                  </a:cxn>
                  <a:cxn ang="0">
                    <a:pos x="102" y="78"/>
                  </a:cxn>
                  <a:cxn ang="0">
                    <a:pos x="108" y="107"/>
                  </a:cxn>
                  <a:cxn ang="0">
                    <a:pos x="120" y="131"/>
                  </a:cxn>
                  <a:cxn ang="0">
                    <a:pos x="144" y="203"/>
                  </a:cxn>
                  <a:cxn ang="0">
                    <a:pos x="132" y="299"/>
                  </a:cxn>
                </a:cxnLst>
                <a:rect l="0" t="0" r="r" b="b"/>
                <a:pathLst>
                  <a:path w="144" h="842">
                    <a:moveTo>
                      <a:pt x="132" y="299"/>
                    </a:moveTo>
                    <a:lnTo>
                      <a:pt x="120" y="340"/>
                    </a:lnTo>
                    <a:lnTo>
                      <a:pt x="108" y="376"/>
                    </a:lnTo>
                    <a:lnTo>
                      <a:pt x="96" y="430"/>
                    </a:lnTo>
                    <a:lnTo>
                      <a:pt x="96" y="430"/>
                    </a:lnTo>
                    <a:lnTo>
                      <a:pt x="90" y="460"/>
                    </a:lnTo>
                    <a:lnTo>
                      <a:pt x="78" y="490"/>
                    </a:lnTo>
                    <a:lnTo>
                      <a:pt x="66" y="526"/>
                    </a:lnTo>
                    <a:lnTo>
                      <a:pt x="66" y="526"/>
                    </a:lnTo>
                    <a:lnTo>
                      <a:pt x="60" y="550"/>
                    </a:lnTo>
                    <a:lnTo>
                      <a:pt x="60" y="585"/>
                    </a:lnTo>
                    <a:lnTo>
                      <a:pt x="60" y="615"/>
                    </a:lnTo>
                    <a:lnTo>
                      <a:pt x="60" y="645"/>
                    </a:lnTo>
                    <a:lnTo>
                      <a:pt x="60" y="645"/>
                    </a:lnTo>
                    <a:lnTo>
                      <a:pt x="48" y="693"/>
                    </a:lnTo>
                    <a:lnTo>
                      <a:pt x="42" y="717"/>
                    </a:lnTo>
                    <a:lnTo>
                      <a:pt x="36" y="729"/>
                    </a:lnTo>
                    <a:lnTo>
                      <a:pt x="36" y="729"/>
                    </a:lnTo>
                    <a:lnTo>
                      <a:pt x="30" y="741"/>
                    </a:lnTo>
                    <a:lnTo>
                      <a:pt x="30" y="747"/>
                    </a:lnTo>
                    <a:lnTo>
                      <a:pt x="24" y="759"/>
                    </a:lnTo>
                    <a:lnTo>
                      <a:pt x="24" y="771"/>
                    </a:lnTo>
                    <a:lnTo>
                      <a:pt x="24" y="789"/>
                    </a:lnTo>
                    <a:lnTo>
                      <a:pt x="24" y="789"/>
                    </a:lnTo>
                    <a:lnTo>
                      <a:pt x="12" y="824"/>
                    </a:lnTo>
                    <a:lnTo>
                      <a:pt x="6" y="842"/>
                    </a:lnTo>
                    <a:lnTo>
                      <a:pt x="0" y="842"/>
                    </a:lnTo>
                    <a:lnTo>
                      <a:pt x="0" y="842"/>
                    </a:lnTo>
                    <a:lnTo>
                      <a:pt x="0" y="830"/>
                    </a:lnTo>
                    <a:lnTo>
                      <a:pt x="0" y="812"/>
                    </a:lnTo>
                    <a:lnTo>
                      <a:pt x="0" y="812"/>
                    </a:lnTo>
                    <a:lnTo>
                      <a:pt x="6" y="753"/>
                    </a:lnTo>
                    <a:lnTo>
                      <a:pt x="6" y="711"/>
                    </a:lnTo>
                    <a:lnTo>
                      <a:pt x="12" y="675"/>
                    </a:lnTo>
                    <a:lnTo>
                      <a:pt x="18" y="645"/>
                    </a:lnTo>
                    <a:lnTo>
                      <a:pt x="18" y="645"/>
                    </a:lnTo>
                    <a:lnTo>
                      <a:pt x="18" y="627"/>
                    </a:lnTo>
                    <a:lnTo>
                      <a:pt x="24" y="609"/>
                    </a:lnTo>
                    <a:lnTo>
                      <a:pt x="30" y="556"/>
                    </a:lnTo>
                    <a:lnTo>
                      <a:pt x="36" y="496"/>
                    </a:lnTo>
                    <a:lnTo>
                      <a:pt x="42" y="436"/>
                    </a:lnTo>
                    <a:lnTo>
                      <a:pt x="42" y="436"/>
                    </a:lnTo>
                    <a:lnTo>
                      <a:pt x="42" y="370"/>
                    </a:lnTo>
                    <a:lnTo>
                      <a:pt x="36" y="293"/>
                    </a:lnTo>
                    <a:lnTo>
                      <a:pt x="36" y="209"/>
                    </a:lnTo>
                    <a:lnTo>
                      <a:pt x="30" y="143"/>
                    </a:lnTo>
                    <a:lnTo>
                      <a:pt x="30" y="143"/>
                    </a:lnTo>
                    <a:lnTo>
                      <a:pt x="30" y="119"/>
                    </a:lnTo>
                    <a:lnTo>
                      <a:pt x="30" y="95"/>
                    </a:lnTo>
                    <a:lnTo>
                      <a:pt x="30" y="72"/>
                    </a:lnTo>
                    <a:lnTo>
                      <a:pt x="36" y="54"/>
                    </a:lnTo>
                    <a:lnTo>
                      <a:pt x="42" y="36"/>
                    </a:lnTo>
                    <a:lnTo>
                      <a:pt x="42" y="36"/>
                    </a:lnTo>
                    <a:lnTo>
                      <a:pt x="54" y="12"/>
                    </a:lnTo>
                    <a:lnTo>
                      <a:pt x="72" y="0"/>
                    </a:lnTo>
                    <a:lnTo>
                      <a:pt x="78" y="0"/>
                    </a:lnTo>
                    <a:lnTo>
                      <a:pt x="90" y="6"/>
                    </a:lnTo>
                    <a:lnTo>
                      <a:pt x="96" y="24"/>
                    </a:lnTo>
                    <a:lnTo>
                      <a:pt x="96" y="42"/>
                    </a:lnTo>
                    <a:lnTo>
                      <a:pt x="96" y="42"/>
                    </a:lnTo>
                    <a:lnTo>
                      <a:pt x="102" y="60"/>
                    </a:lnTo>
                    <a:lnTo>
                      <a:pt x="102" y="78"/>
                    </a:lnTo>
                    <a:lnTo>
                      <a:pt x="108" y="95"/>
                    </a:lnTo>
                    <a:lnTo>
                      <a:pt x="108" y="107"/>
                    </a:lnTo>
                    <a:lnTo>
                      <a:pt x="120" y="131"/>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11699" name="Freeform 83"/>
              <p:cNvSpPr>
                <a:spLocks/>
              </p:cNvSpPr>
              <p:nvPr/>
            </p:nvSpPr>
            <p:spPr bwMode="auto">
              <a:xfrm flipH="1">
                <a:off x="4317" y="2143"/>
                <a:ext cx="166" cy="1103"/>
              </a:xfrm>
              <a:custGeom>
                <a:avLst/>
                <a:gdLst/>
                <a:ahLst/>
                <a:cxnLst>
                  <a:cxn ang="0">
                    <a:pos x="84" y="53"/>
                  </a:cxn>
                  <a:cxn ang="0">
                    <a:pos x="90" y="77"/>
                  </a:cxn>
                  <a:cxn ang="0">
                    <a:pos x="90" y="89"/>
                  </a:cxn>
                  <a:cxn ang="0">
                    <a:pos x="96" y="101"/>
                  </a:cxn>
                  <a:cxn ang="0">
                    <a:pos x="120" y="167"/>
                  </a:cxn>
                  <a:cxn ang="0">
                    <a:pos x="114" y="263"/>
                  </a:cxn>
                  <a:cxn ang="0">
                    <a:pos x="108" y="287"/>
                  </a:cxn>
                  <a:cxn ang="0">
                    <a:pos x="96" y="322"/>
                  </a:cxn>
                  <a:cxn ang="0">
                    <a:pos x="84" y="364"/>
                  </a:cxn>
                  <a:cxn ang="0">
                    <a:pos x="78" y="400"/>
                  </a:cxn>
                  <a:cxn ang="0">
                    <a:pos x="54" y="460"/>
                  </a:cxn>
                  <a:cxn ang="0">
                    <a:pos x="48" y="484"/>
                  </a:cxn>
                  <a:cxn ang="0">
                    <a:pos x="42" y="555"/>
                  </a:cxn>
                  <a:cxn ang="0">
                    <a:pos x="36" y="585"/>
                  </a:cxn>
                  <a:cxn ang="0">
                    <a:pos x="30" y="651"/>
                  </a:cxn>
                  <a:cxn ang="0">
                    <a:pos x="24" y="663"/>
                  </a:cxn>
                  <a:cxn ang="0">
                    <a:pos x="18" y="687"/>
                  </a:cxn>
                  <a:cxn ang="0">
                    <a:pos x="18" y="711"/>
                  </a:cxn>
                  <a:cxn ang="0">
                    <a:pos x="18" y="729"/>
                  </a:cxn>
                  <a:cxn ang="0">
                    <a:pos x="12" y="759"/>
                  </a:cxn>
                  <a:cxn ang="0">
                    <a:pos x="0" y="759"/>
                  </a:cxn>
                  <a:cxn ang="0">
                    <a:pos x="0" y="735"/>
                  </a:cxn>
                  <a:cxn ang="0">
                    <a:pos x="6" y="681"/>
                  </a:cxn>
                  <a:cxn ang="0">
                    <a:pos x="24" y="615"/>
                  </a:cxn>
                  <a:cxn ang="0">
                    <a:pos x="30" y="591"/>
                  </a:cxn>
                  <a:cxn ang="0">
                    <a:pos x="36" y="555"/>
                  </a:cxn>
                  <a:cxn ang="0">
                    <a:pos x="48" y="436"/>
                  </a:cxn>
                  <a:cxn ang="0">
                    <a:pos x="48" y="376"/>
                  </a:cxn>
                  <a:cxn ang="0">
                    <a:pos x="48" y="245"/>
                  </a:cxn>
                  <a:cxn ang="0">
                    <a:pos x="36" y="119"/>
                  </a:cxn>
                  <a:cxn ang="0">
                    <a:pos x="36" y="95"/>
                  </a:cxn>
                  <a:cxn ang="0">
                    <a:pos x="30" y="48"/>
                  </a:cxn>
                  <a:cxn ang="0">
                    <a:pos x="42" y="18"/>
                  </a:cxn>
                  <a:cxn ang="0">
                    <a:pos x="54" y="0"/>
                  </a:cxn>
                  <a:cxn ang="0">
                    <a:pos x="78" y="12"/>
                  </a:cxn>
                </a:cxnLst>
                <a:rect l="0" t="0" r="r" b="b"/>
                <a:pathLst>
                  <a:path w="120" h="771">
                    <a:moveTo>
                      <a:pt x="84" y="36"/>
                    </a:moveTo>
                    <a:lnTo>
                      <a:pt x="84" y="53"/>
                    </a:lnTo>
                    <a:lnTo>
                      <a:pt x="90" y="71"/>
                    </a:lnTo>
                    <a:lnTo>
                      <a:pt x="90" y="77"/>
                    </a:lnTo>
                    <a:lnTo>
                      <a:pt x="90" y="83"/>
                    </a:lnTo>
                    <a:lnTo>
                      <a:pt x="90" y="89"/>
                    </a:lnTo>
                    <a:lnTo>
                      <a:pt x="96" y="101"/>
                    </a:lnTo>
                    <a:lnTo>
                      <a:pt x="96" y="101"/>
                    </a:lnTo>
                    <a:lnTo>
                      <a:pt x="108" y="131"/>
                    </a:lnTo>
                    <a:lnTo>
                      <a:pt x="120" y="167"/>
                    </a:lnTo>
                    <a:lnTo>
                      <a:pt x="120" y="215"/>
                    </a:lnTo>
                    <a:lnTo>
                      <a:pt x="114" y="263"/>
                    </a:lnTo>
                    <a:lnTo>
                      <a:pt x="114" y="263"/>
                    </a:lnTo>
                    <a:lnTo>
                      <a:pt x="108" y="287"/>
                    </a:lnTo>
                    <a:lnTo>
                      <a:pt x="102" y="298"/>
                    </a:lnTo>
                    <a:lnTo>
                      <a:pt x="96" y="322"/>
                    </a:lnTo>
                    <a:lnTo>
                      <a:pt x="90" y="334"/>
                    </a:lnTo>
                    <a:lnTo>
                      <a:pt x="84" y="364"/>
                    </a:lnTo>
                    <a:lnTo>
                      <a:pt x="84" y="364"/>
                    </a:lnTo>
                    <a:lnTo>
                      <a:pt x="78" y="400"/>
                    </a:lnTo>
                    <a:lnTo>
                      <a:pt x="66" y="424"/>
                    </a:lnTo>
                    <a:lnTo>
                      <a:pt x="54" y="460"/>
                    </a:lnTo>
                    <a:lnTo>
                      <a:pt x="54" y="460"/>
                    </a:lnTo>
                    <a:lnTo>
                      <a:pt x="48" y="484"/>
                    </a:lnTo>
                    <a:lnTo>
                      <a:pt x="42" y="520"/>
                    </a:lnTo>
                    <a:lnTo>
                      <a:pt x="42" y="555"/>
                    </a:lnTo>
                    <a:lnTo>
                      <a:pt x="36" y="585"/>
                    </a:lnTo>
                    <a:lnTo>
                      <a:pt x="36" y="585"/>
                    </a:lnTo>
                    <a:lnTo>
                      <a:pt x="30" y="633"/>
                    </a:lnTo>
                    <a:lnTo>
                      <a:pt x="30" y="651"/>
                    </a:lnTo>
                    <a:lnTo>
                      <a:pt x="24" y="663"/>
                    </a:lnTo>
                    <a:lnTo>
                      <a:pt x="24" y="663"/>
                    </a:lnTo>
                    <a:lnTo>
                      <a:pt x="18" y="675"/>
                    </a:lnTo>
                    <a:lnTo>
                      <a:pt x="18" y="687"/>
                    </a:lnTo>
                    <a:lnTo>
                      <a:pt x="18" y="699"/>
                    </a:lnTo>
                    <a:lnTo>
                      <a:pt x="18" y="711"/>
                    </a:lnTo>
                    <a:lnTo>
                      <a:pt x="18" y="729"/>
                    </a:lnTo>
                    <a:lnTo>
                      <a:pt x="18" y="729"/>
                    </a:lnTo>
                    <a:lnTo>
                      <a:pt x="12" y="747"/>
                    </a:lnTo>
                    <a:lnTo>
                      <a:pt x="12" y="759"/>
                    </a:lnTo>
                    <a:lnTo>
                      <a:pt x="6" y="771"/>
                    </a:lnTo>
                    <a:lnTo>
                      <a:pt x="0" y="759"/>
                    </a:lnTo>
                    <a:lnTo>
                      <a:pt x="0" y="735"/>
                    </a:lnTo>
                    <a:lnTo>
                      <a:pt x="0" y="735"/>
                    </a:lnTo>
                    <a:lnTo>
                      <a:pt x="6" y="705"/>
                    </a:lnTo>
                    <a:lnTo>
                      <a:pt x="6" y="681"/>
                    </a:lnTo>
                    <a:lnTo>
                      <a:pt x="12" y="645"/>
                    </a:lnTo>
                    <a:lnTo>
                      <a:pt x="24" y="615"/>
                    </a:lnTo>
                    <a:lnTo>
                      <a:pt x="30" y="591"/>
                    </a:lnTo>
                    <a:lnTo>
                      <a:pt x="30" y="591"/>
                    </a:lnTo>
                    <a:lnTo>
                      <a:pt x="30" y="573"/>
                    </a:lnTo>
                    <a:lnTo>
                      <a:pt x="36" y="555"/>
                    </a:lnTo>
                    <a:lnTo>
                      <a:pt x="42" y="502"/>
                    </a:lnTo>
                    <a:lnTo>
                      <a:pt x="48" y="436"/>
                    </a:lnTo>
                    <a:lnTo>
                      <a:pt x="48" y="376"/>
                    </a:lnTo>
                    <a:lnTo>
                      <a:pt x="48" y="376"/>
                    </a:lnTo>
                    <a:lnTo>
                      <a:pt x="48" y="316"/>
                    </a:lnTo>
                    <a:lnTo>
                      <a:pt x="48" y="245"/>
                    </a:lnTo>
                    <a:lnTo>
                      <a:pt x="42" y="179"/>
                    </a:lnTo>
                    <a:lnTo>
                      <a:pt x="36" y="119"/>
                    </a:lnTo>
                    <a:lnTo>
                      <a:pt x="36" y="119"/>
                    </a:lnTo>
                    <a:lnTo>
                      <a:pt x="36" y="95"/>
                    </a:lnTo>
                    <a:lnTo>
                      <a:pt x="30" y="71"/>
                    </a:lnTo>
                    <a:lnTo>
                      <a:pt x="30" y="48"/>
                    </a:lnTo>
                    <a:lnTo>
                      <a:pt x="36" y="36"/>
                    </a:lnTo>
                    <a:lnTo>
                      <a:pt x="42" y="18"/>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11700" name="Freeform 84"/>
              <p:cNvSpPr>
                <a:spLocks/>
              </p:cNvSpPr>
              <p:nvPr/>
            </p:nvSpPr>
            <p:spPr bwMode="auto">
              <a:xfrm flipH="1">
                <a:off x="4433" y="1758"/>
                <a:ext cx="108" cy="351"/>
              </a:xfrm>
              <a:custGeom>
                <a:avLst/>
                <a:gdLst/>
                <a:ahLst/>
                <a:cxnLst>
                  <a:cxn ang="0">
                    <a:pos x="36" y="6"/>
                  </a:cxn>
                  <a:cxn ang="0">
                    <a:pos x="60" y="24"/>
                  </a:cxn>
                  <a:cxn ang="0">
                    <a:pos x="72" y="48"/>
                  </a:cxn>
                  <a:cxn ang="0">
                    <a:pos x="78" y="77"/>
                  </a:cxn>
                  <a:cxn ang="0">
                    <a:pos x="78" y="101"/>
                  </a:cxn>
                  <a:cxn ang="0">
                    <a:pos x="78" y="101"/>
                  </a:cxn>
                  <a:cxn ang="0">
                    <a:pos x="72" y="131"/>
                  </a:cxn>
                  <a:cxn ang="0">
                    <a:pos x="72" y="155"/>
                  </a:cxn>
                  <a:cxn ang="0">
                    <a:pos x="66" y="185"/>
                  </a:cxn>
                  <a:cxn ang="0">
                    <a:pos x="60" y="215"/>
                  </a:cxn>
                  <a:cxn ang="0">
                    <a:pos x="60" y="215"/>
                  </a:cxn>
                  <a:cxn ang="0">
                    <a:pos x="48" y="239"/>
                  </a:cxn>
                  <a:cxn ang="0">
                    <a:pos x="36" y="245"/>
                  </a:cxn>
                  <a:cxn ang="0">
                    <a:pos x="30" y="239"/>
                  </a:cxn>
                  <a:cxn ang="0">
                    <a:pos x="24" y="209"/>
                  </a:cxn>
                  <a:cxn ang="0">
                    <a:pos x="24" y="209"/>
                  </a:cxn>
                  <a:cxn ang="0">
                    <a:pos x="24" y="185"/>
                  </a:cxn>
                  <a:cxn ang="0">
                    <a:pos x="12" y="167"/>
                  </a:cxn>
                  <a:cxn ang="0">
                    <a:pos x="0" y="125"/>
                  </a:cxn>
                  <a:cxn ang="0">
                    <a:pos x="0" y="125"/>
                  </a:cxn>
                  <a:cxn ang="0">
                    <a:pos x="0" y="113"/>
                  </a:cxn>
                  <a:cxn ang="0">
                    <a:pos x="0" y="89"/>
                  </a:cxn>
                  <a:cxn ang="0">
                    <a:pos x="0" y="48"/>
                  </a:cxn>
                  <a:cxn ang="0">
                    <a:pos x="6" y="24"/>
                  </a:cxn>
                  <a:cxn ang="0">
                    <a:pos x="12" y="12"/>
                  </a:cxn>
                  <a:cxn ang="0">
                    <a:pos x="24" y="0"/>
                  </a:cxn>
                  <a:cxn ang="0">
                    <a:pos x="36" y="6"/>
                  </a:cxn>
                </a:cxnLst>
                <a:rect l="0" t="0" r="r" b="b"/>
                <a:pathLst>
                  <a:path w="78" h="245">
                    <a:moveTo>
                      <a:pt x="36" y="6"/>
                    </a:moveTo>
                    <a:lnTo>
                      <a:pt x="60" y="24"/>
                    </a:lnTo>
                    <a:lnTo>
                      <a:pt x="72" y="48"/>
                    </a:lnTo>
                    <a:lnTo>
                      <a:pt x="78" y="77"/>
                    </a:lnTo>
                    <a:lnTo>
                      <a:pt x="78" y="101"/>
                    </a:lnTo>
                    <a:lnTo>
                      <a:pt x="78" y="101"/>
                    </a:lnTo>
                    <a:lnTo>
                      <a:pt x="72" y="131"/>
                    </a:lnTo>
                    <a:lnTo>
                      <a:pt x="72" y="155"/>
                    </a:lnTo>
                    <a:lnTo>
                      <a:pt x="66" y="185"/>
                    </a:lnTo>
                    <a:lnTo>
                      <a:pt x="60" y="215"/>
                    </a:lnTo>
                    <a:lnTo>
                      <a:pt x="60" y="215"/>
                    </a:lnTo>
                    <a:lnTo>
                      <a:pt x="48" y="239"/>
                    </a:lnTo>
                    <a:lnTo>
                      <a:pt x="36" y="245"/>
                    </a:lnTo>
                    <a:lnTo>
                      <a:pt x="30" y="239"/>
                    </a:lnTo>
                    <a:lnTo>
                      <a:pt x="24" y="209"/>
                    </a:lnTo>
                    <a:lnTo>
                      <a:pt x="24" y="209"/>
                    </a:lnTo>
                    <a:lnTo>
                      <a:pt x="24" y="185"/>
                    </a:lnTo>
                    <a:lnTo>
                      <a:pt x="12" y="167"/>
                    </a:lnTo>
                    <a:lnTo>
                      <a:pt x="0" y="125"/>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11701" name="Freeform 85"/>
              <p:cNvSpPr>
                <a:spLocks/>
              </p:cNvSpPr>
              <p:nvPr/>
            </p:nvSpPr>
            <p:spPr bwMode="auto">
              <a:xfrm flipH="1">
                <a:off x="4433" y="1784"/>
                <a:ext cx="100" cy="307"/>
              </a:xfrm>
              <a:custGeom>
                <a:avLst/>
                <a:gdLst/>
                <a:ahLst/>
                <a:cxnLst>
                  <a:cxn ang="0">
                    <a:pos x="0" y="113"/>
                  </a:cxn>
                  <a:cxn ang="0">
                    <a:pos x="0" y="101"/>
                  </a:cxn>
                  <a:cxn ang="0">
                    <a:pos x="0" y="83"/>
                  </a:cxn>
                  <a:cxn ang="0">
                    <a:pos x="0" y="36"/>
                  </a:cxn>
                  <a:cxn ang="0">
                    <a:pos x="0" y="18"/>
                  </a:cxn>
                  <a:cxn ang="0">
                    <a:pos x="12" y="6"/>
                  </a:cxn>
                  <a:cxn ang="0">
                    <a:pos x="18" y="0"/>
                  </a:cxn>
                  <a:cxn ang="0">
                    <a:pos x="30" y="6"/>
                  </a:cxn>
                  <a:cxn ang="0">
                    <a:pos x="30" y="6"/>
                  </a:cxn>
                  <a:cxn ang="0">
                    <a:pos x="54" y="24"/>
                  </a:cxn>
                  <a:cxn ang="0">
                    <a:pos x="66" y="42"/>
                  </a:cxn>
                  <a:cxn ang="0">
                    <a:pos x="72" y="65"/>
                  </a:cxn>
                  <a:cxn ang="0">
                    <a:pos x="66" y="89"/>
                  </a:cxn>
                  <a:cxn ang="0">
                    <a:pos x="66" y="89"/>
                  </a:cxn>
                  <a:cxn ang="0">
                    <a:pos x="60" y="113"/>
                  </a:cxn>
                  <a:cxn ang="0">
                    <a:pos x="66" y="137"/>
                  </a:cxn>
                  <a:cxn ang="0">
                    <a:pos x="60" y="167"/>
                  </a:cxn>
                  <a:cxn ang="0">
                    <a:pos x="54" y="191"/>
                  </a:cxn>
                  <a:cxn ang="0">
                    <a:pos x="54" y="191"/>
                  </a:cxn>
                  <a:cxn ang="0">
                    <a:pos x="42" y="209"/>
                  </a:cxn>
                  <a:cxn ang="0">
                    <a:pos x="30" y="215"/>
                  </a:cxn>
                  <a:cxn ang="0">
                    <a:pos x="24" y="209"/>
                  </a:cxn>
                  <a:cxn ang="0">
                    <a:pos x="24" y="185"/>
                  </a:cxn>
                  <a:cxn ang="0">
                    <a:pos x="24" y="185"/>
                  </a:cxn>
                  <a:cxn ang="0">
                    <a:pos x="18" y="161"/>
                  </a:cxn>
                  <a:cxn ang="0">
                    <a:pos x="12" y="143"/>
                  </a:cxn>
                  <a:cxn ang="0">
                    <a:pos x="0" y="113"/>
                  </a:cxn>
                </a:cxnLst>
                <a:rect l="0" t="0" r="r" b="b"/>
                <a:pathLst>
                  <a:path w="72" h="215">
                    <a:moveTo>
                      <a:pt x="0" y="113"/>
                    </a:moveTo>
                    <a:lnTo>
                      <a:pt x="0" y="101"/>
                    </a:lnTo>
                    <a:lnTo>
                      <a:pt x="0" y="83"/>
                    </a:lnTo>
                    <a:lnTo>
                      <a:pt x="0" y="36"/>
                    </a:lnTo>
                    <a:lnTo>
                      <a:pt x="0" y="18"/>
                    </a:lnTo>
                    <a:lnTo>
                      <a:pt x="12" y="6"/>
                    </a:lnTo>
                    <a:lnTo>
                      <a:pt x="18" y="0"/>
                    </a:lnTo>
                    <a:lnTo>
                      <a:pt x="30" y="6"/>
                    </a:lnTo>
                    <a:lnTo>
                      <a:pt x="30" y="6"/>
                    </a:lnTo>
                    <a:lnTo>
                      <a:pt x="54" y="24"/>
                    </a:lnTo>
                    <a:lnTo>
                      <a:pt x="66" y="42"/>
                    </a:lnTo>
                    <a:lnTo>
                      <a:pt x="72" y="65"/>
                    </a:lnTo>
                    <a:lnTo>
                      <a:pt x="66" y="89"/>
                    </a:lnTo>
                    <a:lnTo>
                      <a:pt x="66" y="89"/>
                    </a:lnTo>
                    <a:lnTo>
                      <a:pt x="60" y="113"/>
                    </a:lnTo>
                    <a:lnTo>
                      <a:pt x="66" y="137"/>
                    </a:lnTo>
                    <a:lnTo>
                      <a:pt x="60" y="167"/>
                    </a:lnTo>
                    <a:lnTo>
                      <a:pt x="54" y="191"/>
                    </a:lnTo>
                    <a:lnTo>
                      <a:pt x="54" y="191"/>
                    </a:lnTo>
                    <a:lnTo>
                      <a:pt x="42" y="209"/>
                    </a:lnTo>
                    <a:lnTo>
                      <a:pt x="30" y="215"/>
                    </a:lnTo>
                    <a:lnTo>
                      <a:pt x="24" y="209"/>
                    </a:lnTo>
                    <a:lnTo>
                      <a:pt x="24" y="185"/>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11702" name="Freeform 86"/>
              <p:cNvSpPr>
                <a:spLocks/>
              </p:cNvSpPr>
              <p:nvPr/>
            </p:nvSpPr>
            <p:spPr bwMode="auto">
              <a:xfrm flipH="1">
                <a:off x="4450" y="1792"/>
                <a:ext cx="75" cy="291"/>
              </a:xfrm>
              <a:custGeom>
                <a:avLst/>
                <a:gdLst/>
                <a:ahLst/>
                <a:cxnLst>
                  <a:cxn ang="0">
                    <a:pos x="6" y="101"/>
                  </a:cxn>
                  <a:cxn ang="0">
                    <a:pos x="0" y="71"/>
                  </a:cxn>
                  <a:cxn ang="0">
                    <a:pos x="0" y="36"/>
                  </a:cxn>
                  <a:cxn ang="0">
                    <a:pos x="0" y="18"/>
                  </a:cxn>
                  <a:cxn ang="0">
                    <a:pos x="6" y="6"/>
                  </a:cxn>
                  <a:cxn ang="0">
                    <a:pos x="12" y="0"/>
                  </a:cxn>
                  <a:cxn ang="0">
                    <a:pos x="24" y="6"/>
                  </a:cxn>
                  <a:cxn ang="0">
                    <a:pos x="24" y="6"/>
                  </a:cxn>
                  <a:cxn ang="0">
                    <a:pos x="42" y="18"/>
                  </a:cxn>
                  <a:cxn ang="0">
                    <a:pos x="48" y="42"/>
                  </a:cxn>
                  <a:cxn ang="0">
                    <a:pos x="54" y="59"/>
                  </a:cxn>
                  <a:cxn ang="0">
                    <a:pos x="48" y="83"/>
                  </a:cxn>
                  <a:cxn ang="0">
                    <a:pos x="48" y="83"/>
                  </a:cxn>
                  <a:cxn ang="0">
                    <a:pos x="48" y="107"/>
                  </a:cxn>
                  <a:cxn ang="0">
                    <a:pos x="48" y="131"/>
                  </a:cxn>
                  <a:cxn ang="0">
                    <a:pos x="48" y="155"/>
                  </a:cxn>
                  <a:cxn ang="0">
                    <a:pos x="42" y="179"/>
                  </a:cxn>
                  <a:cxn ang="0">
                    <a:pos x="42" y="179"/>
                  </a:cxn>
                  <a:cxn ang="0">
                    <a:pos x="36" y="197"/>
                  </a:cxn>
                  <a:cxn ang="0">
                    <a:pos x="30" y="203"/>
                  </a:cxn>
                  <a:cxn ang="0">
                    <a:pos x="24" y="191"/>
                  </a:cxn>
                  <a:cxn ang="0">
                    <a:pos x="18" y="167"/>
                  </a:cxn>
                  <a:cxn ang="0">
                    <a:pos x="18" y="167"/>
                  </a:cxn>
                  <a:cxn ang="0">
                    <a:pos x="18" y="143"/>
                  </a:cxn>
                  <a:cxn ang="0">
                    <a:pos x="12" y="131"/>
                  </a:cxn>
                  <a:cxn ang="0">
                    <a:pos x="12" y="113"/>
                  </a:cxn>
                  <a:cxn ang="0">
                    <a:pos x="6" y="101"/>
                  </a:cxn>
                </a:cxnLst>
                <a:rect l="0" t="0" r="r" b="b"/>
                <a:pathLst>
                  <a:path w="54" h="203">
                    <a:moveTo>
                      <a:pt x="6" y="101"/>
                    </a:moveTo>
                    <a:lnTo>
                      <a:pt x="0" y="71"/>
                    </a:lnTo>
                    <a:lnTo>
                      <a:pt x="0" y="36"/>
                    </a:lnTo>
                    <a:lnTo>
                      <a:pt x="0" y="18"/>
                    </a:lnTo>
                    <a:lnTo>
                      <a:pt x="6" y="6"/>
                    </a:lnTo>
                    <a:lnTo>
                      <a:pt x="12" y="0"/>
                    </a:lnTo>
                    <a:lnTo>
                      <a:pt x="24" y="6"/>
                    </a:lnTo>
                    <a:lnTo>
                      <a:pt x="24" y="6"/>
                    </a:lnTo>
                    <a:lnTo>
                      <a:pt x="42" y="18"/>
                    </a:lnTo>
                    <a:lnTo>
                      <a:pt x="48" y="42"/>
                    </a:lnTo>
                    <a:lnTo>
                      <a:pt x="54" y="59"/>
                    </a:lnTo>
                    <a:lnTo>
                      <a:pt x="48" y="83"/>
                    </a:lnTo>
                    <a:lnTo>
                      <a:pt x="48" y="83"/>
                    </a:lnTo>
                    <a:lnTo>
                      <a:pt x="48" y="107"/>
                    </a:lnTo>
                    <a:lnTo>
                      <a:pt x="48" y="131"/>
                    </a:lnTo>
                    <a:lnTo>
                      <a:pt x="48" y="155"/>
                    </a:lnTo>
                    <a:lnTo>
                      <a:pt x="42" y="179"/>
                    </a:lnTo>
                    <a:lnTo>
                      <a:pt x="42" y="179"/>
                    </a:lnTo>
                    <a:lnTo>
                      <a:pt x="36" y="197"/>
                    </a:lnTo>
                    <a:lnTo>
                      <a:pt x="30" y="203"/>
                    </a:lnTo>
                    <a:lnTo>
                      <a:pt x="24" y="191"/>
                    </a:lnTo>
                    <a:lnTo>
                      <a:pt x="18" y="167"/>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11703" name="Freeform 87"/>
              <p:cNvSpPr>
                <a:spLocks/>
              </p:cNvSpPr>
              <p:nvPr/>
            </p:nvSpPr>
            <p:spPr bwMode="auto">
              <a:xfrm flipH="1">
                <a:off x="4458" y="1818"/>
                <a:ext cx="58" cy="239"/>
              </a:xfrm>
              <a:custGeom>
                <a:avLst/>
                <a:gdLst/>
                <a:ahLst/>
                <a:cxnLst>
                  <a:cxn ang="0">
                    <a:pos x="6" y="83"/>
                  </a:cxn>
                  <a:cxn ang="0">
                    <a:pos x="0" y="53"/>
                  </a:cxn>
                  <a:cxn ang="0">
                    <a:pos x="0" y="24"/>
                  </a:cxn>
                  <a:cxn ang="0">
                    <a:pos x="6" y="0"/>
                  </a:cxn>
                  <a:cxn ang="0">
                    <a:pos x="12" y="0"/>
                  </a:cxn>
                  <a:cxn ang="0">
                    <a:pos x="24" y="0"/>
                  </a:cxn>
                  <a:cxn ang="0">
                    <a:pos x="24" y="0"/>
                  </a:cxn>
                  <a:cxn ang="0">
                    <a:pos x="42" y="24"/>
                  </a:cxn>
                  <a:cxn ang="0">
                    <a:pos x="42" y="41"/>
                  </a:cxn>
                  <a:cxn ang="0">
                    <a:pos x="42" y="65"/>
                  </a:cxn>
                  <a:cxn ang="0">
                    <a:pos x="42" y="65"/>
                  </a:cxn>
                  <a:cxn ang="0">
                    <a:pos x="42" y="89"/>
                  </a:cxn>
                  <a:cxn ang="0">
                    <a:pos x="36" y="107"/>
                  </a:cxn>
                  <a:cxn ang="0">
                    <a:pos x="36" y="149"/>
                  </a:cxn>
                  <a:cxn ang="0">
                    <a:pos x="36" y="149"/>
                  </a:cxn>
                  <a:cxn ang="0">
                    <a:pos x="30" y="167"/>
                  </a:cxn>
                  <a:cxn ang="0">
                    <a:pos x="24" y="167"/>
                  </a:cxn>
                  <a:cxn ang="0">
                    <a:pos x="18" y="161"/>
                  </a:cxn>
                  <a:cxn ang="0">
                    <a:pos x="18" y="143"/>
                  </a:cxn>
                  <a:cxn ang="0">
                    <a:pos x="18" y="143"/>
                  </a:cxn>
                  <a:cxn ang="0">
                    <a:pos x="18" y="119"/>
                  </a:cxn>
                  <a:cxn ang="0">
                    <a:pos x="12" y="107"/>
                  </a:cxn>
                  <a:cxn ang="0">
                    <a:pos x="12" y="95"/>
                  </a:cxn>
                  <a:cxn ang="0">
                    <a:pos x="6" y="83"/>
                  </a:cxn>
                </a:cxnLst>
                <a:rect l="0" t="0" r="r" b="b"/>
                <a:pathLst>
                  <a:path w="42" h="167">
                    <a:moveTo>
                      <a:pt x="6" y="83"/>
                    </a:moveTo>
                    <a:lnTo>
                      <a:pt x="0" y="53"/>
                    </a:lnTo>
                    <a:lnTo>
                      <a:pt x="0" y="24"/>
                    </a:lnTo>
                    <a:lnTo>
                      <a:pt x="6" y="0"/>
                    </a:lnTo>
                    <a:lnTo>
                      <a:pt x="12" y="0"/>
                    </a:lnTo>
                    <a:lnTo>
                      <a:pt x="24" y="0"/>
                    </a:lnTo>
                    <a:lnTo>
                      <a:pt x="24" y="0"/>
                    </a:lnTo>
                    <a:lnTo>
                      <a:pt x="42" y="24"/>
                    </a:lnTo>
                    <a:lnTo>
                      <a:pt x="42" y="41"/>
                    </a:lnTo>
                    <a:lnTo>
                      <a:pt x="42" y="65"/>
                    </a:lnTo>
                    <a:lnTo>
                      <a:pt x="42" y="65"/>
                    </a:lnTo>
                    <a:lnTo>
                      <a:pt x="42" y="89"/>
                    </a:lnTo>
                    <a:lnTo>
                      <a:pt x="36" y="107"/>
                    </a:lnTo>
                    <a:lnTo>
                      <a:pt x="36" y="149"/>
                    </a:lnTo>
                    <a:lnTo>
                      <a:pt x="36" y="149"/>
                    </a:lnTo>
                    <a:lnTo>
                      <a:pt x="30" y="167"/>
                    </a:lnTo>
                    <a:lnTo>
                      <a:pt x="24" y="167"/>
                    </a:lnTo>
                    <a:lnTo>
                      <a:pt x="18" y="161"/>
                    </a:lnTo>
                    <a:lnTo>
                      <a:pt x="18" y="143"/>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11704" name="Freeform 88"/>
              <p:cNvSpPr>
                <a:spLocks/>
              </p:cNvSpPr>
              <p:nvPr/>
            </p:nvSpPr>
            <p:spPr bwMode="auto">
              <a:xfrm flipH="1">
                <a:off x="4458" y="1827"/>
                <a:ext cx="50" cy="213"/>
              </a:xfrm>
              <a:custGeom>
                <a:avLst/>
                <a:gdLst/>
                <a:ahLst/>
                <a:cxnLst>
                  <a:cxn ang="0">
                    <a:pos x="18" y="0"/>
                  </a:cxn>
                  <a:cxn ang="0">
                    <a:pos x="30" y="12"/>
                  </a:cxn>
                  <a:cxn ang="0">
                    <a:pos x="36" y="18"/>
                  </a:cxn>
                  <a:cxn ang="0">
                    <a:pos x="36" y="35"/>
                  </a:cxn>
                  <a:cxn ang="0">
                    <a:pos x="30" y="59"/>
                  </a:cxn>
                  <a:cxn ang="0">
                    <a:pos x="30" y="59"/>
                  </a:cxn>
                  <a:cxn ang="0">
                    <a:pos x="30" y="83"/>
                  </a:cxn>
                  <a:cxn ang="0">
                    <a:pos x="30" y="101"/>
                  </a:cxn>
                  <a:cxn ang="0">
                    <a:pos x="30" y="119"/>
                  </a:cxn>
                  <a:cxn ang="0">
                    <a:pos x="30" y="137"/>
                  </a:cxn>
                  <a:cxn ang="0">
                    <a:pos x="30" y="137"/>
                  </a:cxn>
                  <a:cxn ang="0">
                    <a:pos x="24" y="149"/>
                  </a:cxn>
                  <a:cxn ang="0">
                    <a:pos x="24" y="149"/>
                  </a:cxn>
                  <a:cxn ang="0">
                    <a:pos x="18" y="143"/>
                  </a:cxn>
                  <a:cxn ang="0">
                    <a:pos x="18" y="125"/>
                  </a:cxn>
                  <a:cxn ang="0">
                    <a:pos x="18" y="125"/>
                  </a:cxn>
                  <a:cxn ang="0">
                    <a:pos x="18" y="107"/>
                  </a:cxn>
                  <a:cxn ang="0">
                    <a:pos x="18" y="95"/>
                  </a:cxn>
                  <a:cxn ang="0">
                    <a:pos x="12" y="89"/>
                  </a:cxn>
                  <a:cxn ang="0">
                    <a:pos x="6" y="77"/>
                  </a:cxn>
                  <a:cxn ang="0">
                    <a:pos x="6" y="77"/>
                  </a:cxn>
                  <a:cxn ang="0">
                    <a:pos x="0" y="47"/>
                  </a:cxn>
                  <a:cxn ang="0">
                    <a:pos x="0" y="18"/>
                  </a:cxn>
                  <a:cxn ang="0">
                    <a:pos x="6" y="0"/>
                  </a:cxn>
                  <a:cxn ang="0">
                    <a:pos x="12" y="0"/>
                  </a:cxn>
                  <a:cxn ang="0">
                    <a:pos x="18" y="0"/>
                  </a:cxn>
                </a:cxnLst>
                <a:rect l="0" t="0" r="r" b="b"/>
                <a:pathLst>
                  <a:path w="36" h="149">
                    <a:moveTo>
                      <a:pt x="18" y="0"/>
                    </a:moveTo>
                    <a:lnTo>
                      <a:pt x="30" y="12"/>
                    </a:lnTo>
                    <a:lnTo>
                      <a:pt x="36" y="18"/>
                    </a:lnTo>
                    <a:lnTo>
                      <a:pt x="36" y="35"/>
                    </a:lnTo>
                    <a:lnTo>
                      <a:pt x="30" y="59"/>
                    </a:lnTo>
                    <a:lnTo>
                      <a:pt x="30" y="59"/>
                    </a:lnTo>
                    <a:lnTo>
                      <a:pt x="30" y="83"/>
                    </a:lnTo>
                    <a:lnTo>
                      <a:pt x="30" y="101"/>
                    </a:lnTo>
                    <a:lnTo>
                      <a:pt x="30" y="119"/>
                    </a:lnTo>
                    <a:lnTo>
                      <a:pt x="30" y="137"/>
                    </a:lnTo>
                    <a:lnTo>
                      <a:pt x="30" y="137"/>
                    </a:lnTo>
                    <a:lnTo>
                      <a:pt x="24" y="149"/>
                    </a:lnTo>
                    <a:lnTo>
                      <a:pt x="24" y="149"/>
                    </a:lnTo>
                    <a:lnTo>
                      <a:pt x="18" y="143"/>
                    </a:lnTo>
                    <a:lnTo>
                      <a:pt x="18" y="125"/>
                    </a:lnTo>
                    <a:lnTo>
                      <a:pt x="18" y="125"/>
                    </a:lnTo>
                    <a:lnTo>
                      <a:pt x="18" y="107"/>
                    </a:lnTo>
                    <a:lnTo>
                      <a:pt x="18" y="95"/>
                    </a:lnTo>
                    <a:lnTo>
                      <a:pt x="12" y="89"/>
                    </a:lnTo>
                    <a:lnTo>
                      <a:pt x="6" y="77"/>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11705" name="Freeform 89"/>
              <p:cNvSpPr>
                <a:spLocks/>
              </p:cNvSpPr>
              <p:nvPr/>
            </p:nvSpPr>
            <p:spPr bwMode="auto">
              <a:xfrm flipH="1">
                <a:off x="4219" y="2485"/>
                <a:ext cx="198" cy="819"/>
              </a:xfrm>
              <a:custGeom>
                <a:avLst/>
                <a:gdLst/>
                <a:ahLst/>
                <a:cxnLst>
                  <a:cxn ang="0">
                    <a:pos x="143" y="0"/>
                  </a:cxn>
                  <a:cxn ang="0">
                    <a:pos x="137" y="12"/>
                  </a:cxn>
                  <a:cxn ang="0">
                    <a:pos x="119" y="65"/>
                  </a:cxn>
                  <a:cxn ang="0">
                    <a:pos x="96" y="89"/>
                  </a:cxn>
                  <a:cxn ang="0">
                    <a:pos x="84" y="107"/>
                  </a:cxn>
                  <a:cxn ang="0">
                    <a:pos x="84" y="149"/>
                  </a:cxn>
                  <a:cxn ang="0">
                    <a:pos x="84" y="167"/>
                  </a:cxn>
                  <a:cxn ang="0">
                    <a:pos x="72" y="233"/>
                  </a:cxn>
                  <a:cxn ang="0">
                    <a:pos x="54" y="316"/>
                  </a:cxn>
                  <a:cxn ang="0">
                    <a:pos x="48" y="382"/>
                  </a:cxn>
                  <a:cxn ang="0">
                    <a:pos x="48" y="400"/>
                  </a:cxn>
                  <a:cxn ang="0">
                    <a:pos x="42" y="484"/>
                  </a:cxn>
                  <a:cxn ang="0">
                    <a:pos x="42" y="502"/>
                  </a:cxn>
                  <a:cxn ang="0">
                    <a:pos x="36" y="532"/>
                  </a:cxn>
                  <a:cxn ang="0">
                    <a:pos x="18" y="549"/>
                  </a:cxn>
                  <a:cxn ang="0">
                    <a:pos x="0" y="561"/>
                  </a:cxn>
                  <a:cxn ang="0">
                    <a:pos x="6" y="561"/>
                  </a:cxn>
                  <a:cxn ang="0">
                    <a:pos x="24" y="555"/>
                  </a:cxn>
                  <a:cxn ang="0">
                    <a:pos x="42" y="543"/>
                  </a:cxn>
                  <a:cxn ang="0">
                    <a:pos x="42" y="549"/>
                  </a:cxn>
                  <a:cxn ang="0">
                    <a:pos x="42" y="573"/>
                  </a:cxn>
                  <a:cxn ang="0">
                    <a:pos x="48" y="573"/>
                  </a:cxn>
                  <a:cxn ang="0">
                    <a:pos x="48" y="555"/>
                  </a:cxn>
                  <a:cxn ang="0">
                    <a:pos x="48" y="526"/>
                  </a:cxn>
                  <a:cxn ang="0">
                    <a:pos x="54" y="502"/>
                  </a:cxn>
                  <a:cxn ang="0">
                    <a:pos x="60" y="472"/>
                  </a:cxn>
                  <a:cxn ang="0">
                    <a:pos x="66" y="436"/>
                  </a:cxn>
                  <a:cxn ang="0">
                    <a:pos x="66" y="436"/>
                  </a:cxn>
                  <a:cxn ang="0">
                    <a:pos x="66" y="424"/>
                  </a:cxn>
                  <a:cxn ang="0">
                    <a:pos x="66" y="382"/>
                  </a:cxn>
                  <a:cxn ang="0">
                    <a:pos x="72" y="352"/>
                  </a:cxn>
                  <a:cxn ang="0">
                    <a:pos x="78" y="281"/>
                  </a:cxn>
                  <a:cxn ang="0">
                    <a:pos x="78" y="257"/>
                  </a:cxn>
                  <a:cxn ang="0">
                    <a:pos x="84" y="209"/>
                  </a:cxn>
                  <a:cxn ang="0">
                    <a:pos x="102" y="149"/>
                  </a:cxn>
                  <a:cxn ang="0">
                    <a:pos x="107" y="125"/>
                  </a:cxn>
                  <a:cxn ang="0">
                    <a:pos x="119" y="89"/>
                  </a:cxn>
                  <a:cxn ang="0">
                    <a:pos x="125" y="77"/>
                  </a:cxn>
                  <a:cxn ang="0">
                    <a:pos x="143" y="30"/>
                  </a:cxn>
                </a:cxnLst>
                <a:rect l="0" t="0" r="r" b="b"/>
                <a:pathLst>
                  <a:path w="143" h="573">
                    <a:moveTo>
                      <a:pt x="143" y="6"/>
                    </a:moveTo>
                    <a:lnTo>
                      <a:pt x="143" y="0"/>
                    </a:lnTo>
                    <a:lnTo>
                      <a:pt x="143" y="6"/>
                    </a:lnTo>
                    <a:lnTo>
                      <a:pt x="137" y="12"/>
                    </a:lnTo>
                    <a:lnTo>
                      <a:pt x="131" y="30"/>
                    </a:lnTo>
                    <a:lnTo>
                      <a:pt x="119" y="65"/>
                    </a:lnTo>
                    <a:lnTo>
                      <a:pt x="107" y="77"/>
                    </a:lnTo>
                    <a:lnTo>
                      <a:pt x="96" y="89"/>
                    </a:lnTo>
                    <a:lnTo>
                      <a:pt x="96" y="89"/>
                    </a:lnTo>
                    <a:lnTo>
                      <a:pt x="84" y="107"/>
                    </a:lnTo>
                    <a:lnTo>
                      <a:pt x="84" y="119"/>
                    </a:lnTo>
                    <a:lnTo>
                      <a:pt x="84" y="149"/>
                    </a:lnTo>
                    <a:lnTo>
                      <a:pt x="84" y="149"/>
                    </a:lnTo>
                    <a:lnTo>
                      <a:pt x="84" y="167"/>
                    </a:lnTo>
                    <a:lnTo>
                      <a:pt x="78" y="197"/>
                    </a:lnTo>
                    <a:lnTo>
                      <a:pt x="72" y="233"/>
                    </a:lnTo>
                    <a:lnTo>
                      <a:pt x="60" y="275"/>
                    </a:lnTo>
                    <a:lnTo>
                      <a:pt x="54" y="316"/>
                    </a:lnTo>
                    <a:lnTo>
                      <a:pt x="48" y="352"/>
                    </a:lnTo>
                    <a:lnTo>
                      <a:pt x="48" y="382"/>
                    </a:lnTo>
                    <a:lnTo>
                      <a:pt x="48" y="400"/>
                    </a:lnTo>
                    <a:lnTo>
                      <a:pt x="48" y="400"/>
                    </a:lnTo>
                    <a:lnTo>
                      <a:pt x="42" y="460"/>
                    </a:lnTo>
                    <a:lnTo>
                      <a:pt x="42" y="484"/>
                    </a:lnTo>
                    <a:lnTo>
                      <a:pt x="42" y="502"/>
                    </a:lnTo>
                    <a:lnTo>
                      <a:pt x="42" y="502"/>
                    </a:lnTo>
                    <a:lnTo>
                      <a:pt x="42" y="520"/>
                    </a:lnTo>
                    <a:lnTo>
                      <a:pt x="36" y="532"/>
                    </a:lnTo>
                    <a:lnTo>
                      <a:pt x="18" y="549"/>
                    </a:lnTo>
                    <a:lnTo>
                      <a:pt x="18" y="549"/>
                    </a:lnTo>
                    <a:lnTo>
                      <a:pt x="0" y="561"/>
                    </a:lnTo>
                    <a:lnTo>
                      <a:pt x="0" y="561"/>
                    </a:lnTo>
                    <a:lnTo>
                      <a:pt x="6" y="561"/>
                    </a:lnTo>
                    <a:lnTo>
                      <a:pt x="6" y="561"/>
                    </a:lnTo>
                    <a:lnTo>
                      <a:pt x="18" y="561"/>
                    </a:lnTo>
                    <a:lnTo>
                      <a:pt x="24" y="555"/>
                    </a:lnTo>
                    <a:lnTo>
                      <a:pt x="36" y="549"/>
                    </a:lnTo>
                    <a:lnTo>
                      <a:pt x="42" y="543"/>
                    </a:lnTo>
                    <a:lnTo>
                      <a:pt x="42" y="543"/>
                    </a:lnTo>
                    <a:lnTo>
                      <a:pt x="42" y="549"/>
                    </a:lnTo>
                    <a:lnTo>
                      <a:pt x="42" y="561"/>
                    </a:lnTo>
                    <a:lnTo>
                      <a:pt x="42" y="573"/>
                    </a:lnTo>
                    <a:lnTo>
                      <a:pt x="48" y="573"/>
                    </a:lnTo>
                    <a:lnTo>
                      <a:pt x="48" y="573"/>
                    </a:lnTo>
                    <a:lnTo>
                      <a:pt x="48" y="561"/>
                    </a:lnTo>
                    <a:lnTo>
                      <a:pt x="48" y="555"/>
                    </a:lnTo>
                    <a:lnTo>
                      <a:pt x="48" y="538"/>
                    </a:lnTo>
                    <a:lnTo>
                      <a:pt x="48" y="526"/>
                    </a:lnTo>
                    <a:lnTo>
                      <a:pt x="48" y="526"/>
                    </a:lnTo>
                    <a:lnTo>
                      <a:pt x="54" y="502"/>
                    </a:lnTo>
                    <a:lnTo>
                      <a:pt x="60" y="472"/>
                    </a:lnTo>
                    <a:lnTo>
                      <a:pt x="60" y="472"/>
                    </a:lnTo>
                    <a:lnTo>
                      <a:pt x="66" y="448"/>
                    </a:lnTo>
                    <a:lnTo>
                      <a:pt x="66" y="436"/>
                    </a:lnTo>
                    <a:lnTo>
                      <a:pt x="66" y="436"/>
                    </a:lnTo>
                    <a:lnTo>
                      <a:pt x="66" y="436"/>
                    </a:lnTo>
                    <a:lnTo>
                      <a:pt x="66" y="436"/>
                    </a:lnTo>
                    <a:lnTo>
                      <a:pt x="66" y="424"/>
                    </a:lnTo>
                    <a:lnTo>
                      <a:pt x="66" y="406"/>
                    </a:lnTo>
                    <a:lnTo>
                      <a:pt x="66" y="382"/>
                    </a:lnTo>
                    <a:lnTo>
                      <a:pt x="66" y="382"/>
                    </a:lnTo>
                    <a:lnTo>
                      <a:pt x="72" y="352"/>
                    </a:lnTo>
                    <a:lnTo>
                      <a:pt x="78" y="316"/>
                    </a:lnTo>
                    <a:lnTo>
                      <a:pt x="78" y="281"/>
                    </a:lnTo>
                    <a:lnTo>
                      <a:pt x="78" y="257"/>
                    </a:lnTo>
                    <a:lnTo>
                      <a:pt x="78" y="257"/>
                    </a:lnTo>
                    <a:lnTo>
                      <a:pt x="84" y="239"/>
                    </a:lnTo>
                    <a:lnTo>
                      <a:pt x="84" y="209"/>
                    </a:lnTo>
                    <a:lnTo>
                      <a:pt x="96" y="179"/>
                    </a:lnTo>
                    <a:lnTo>
                      <a:pt x="102" y="149"/>
                    </a:lnTo>
                    <a:lnTo>
                      <a:pt x="102" y="149"/>
                    </a:lnTo>
                    <a:lnTo>
                      <a:pt x="107" y="125"/>
                    </a:lnTo>
                    <a:lnTo>
                      <a:pt x="113" y="113"/>
                    </a:lnTo>
                    <a:lnTo>
                      <a:pt x="119" y="89"/>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11706" name="Freeform 90"/>
              <p:cNvSpPr>
                <a:spLocks/>
              </p:cNvSpPr>
              <p:nvPr/>
            </p:nvSpPr>
            <p:spPr bwMode="auto">
              <a:xfrm flipH="1">
                <a:off x="4219" y="1126"/>
                <a:ext cx="90" cy="1000"/>
              </a:xfrm>
              <a:custGeom>
                <a:avLst/>
                <a:gdLst/>
                <a:ahLst/>
                <a:cxnLst>
                  <a:cxn ang="0">
                    <a:pos x="18" y="633"/>
                  </a:cxn>
                  <a:cxn ang="0">
                    <a:pos x="18" y="633"/>
                  </a:cxn>
                  <a:cxn ang="0">
                    <a:pos x="18" y="639"/>
                  </a:cxn>
                  <a:cxn ang="0">
                    <a:pos x="12" y="657"/>
                  </a:cxn>
                  <a:cxn ang="0">
                    <a:pos x="12" y="657"/>
                  </a:cxn>
                  <a:cxn ang="0">
                    <a:pos x="6" y="681"/>
                  </a:cxn>
                  <a:cxn ang="0">
                    <a:pos x="0" y="699"/>
                  </a:cxn>
                  <a:cxn ang="0">
                    <a:pos x="0" y="699"/>
                  </a:cxn>
                  <a:cxn ang="0">
                    <a:pos x="0" y="699"/>
                  </a:cxn>
                  <a:cxn ang="0">
                    <a:pos x="0" y="687"/>
                  </a:cxn>
                  <a:cxn ang="0">
                    <a:pos x="0" y="669"/>
                  </a:cxn>
                  <a:cxn ang="0">
                    <a:pos x="0" y="669"/>
                  </a:cxn>
                  <a:cxn ang="0">
                    <a:pos x="6" y="633"/>
                  </a:cxn>
                  <a:cxn ang="0">
                    <a:pos x="6" y="603"/>
                  </a:cxn>
                  <a:cxn ang="0">
                    <a:pos x="6" y="561"/>
                  </a:cxn>
                  <a:cxn ang="0">
                    <a:pos x="6" y="561"/>
                  </a:cxn>
                  <a:cxn ang="0">
                    <a:pos x="6" y="543"/>
                  </a:cxn>
                  <a:cxn ang="0">
                    <a:pos x="6" y="525"/>
                  </a:cxn>
                  <a:cxn ang="0">
                    <a:pos x="6" y="478"/>
                  </a:cxn>
                  <a:cxn ang="0">
                    <a:pos x="12" y="430"/>
                  </a:cxn>
                  <a:cxn ang="0">
                    <a:pos x="12" y="412"/>
                  </a:cxn>
                  <a:cxn ang="0">
                    <a:pos x="12" y="400"/>
                  </a:cxn>
                  <a:cxn ang="0">
                    <a:pos x="12" y="400"/>
                  </a:cxn>
                  <a:cxn ang="0">
                    <a:pos x="18" y="388"/>
                  </a:cxn>
                  <a:cxn ang="0">
                    <a:pos x="24" y="370"/>
                  </a:cxn>
                  <a:cxn ang="0">
                    <a:pos x="35" y="316"/>
                  </a:cxn>
                  <a:cxn ang="0">
                    <a:pos x="41" y="257"/>
                  </a:cxn>
                  <a:cxn ang="0">
                    <a:pos x="47" y="233"/>
                  </a:cxn>
                  <a:cxn ang="0">
                    <a:pos x="47" y="215"/>
                  </a:cxn>
                  <a:cxn ang="0">
                    <a:pos x="47" y="215"/>
                  </a:cxn>
                  <a:cxn ang="0">
                    <a:pos x="47" y="179"/>
                  </a:cxn>
                  <a:cxn ang="0">
                    <a:pos x="53" y="131"/>
                  </a:cxn>
                  <a:cxn ang="0">
                    <a:pos x="53" y="83"/>
                  </a:cxn>
                  <a:cxn ang="0">
                    <a:pos x="53" y="47"/>
                  </a:cxn>
                  <a:cxn ang="0">
                    <a:pos x="53" y="47"/>
                  </a:cxn>
                  <a:cxn ang="0">
                    <a:pos x="53" y="24"/>
                  </a:cxn>
                  <a:cxn ang="0">
                    <a:pos x="53" y="6"/>
                  </a:cxn>
                  <a:cxn ang="0">
                    <a:pos x="53" y="0"/>
                  </a:cxn>
                  <a:cxn ang="0">
                    <a:pos x="59" y="6"/>
                  </a:cxn>
                  <a:cxn ang="0">
                    <a:pos x="59" y="18"/>
                  </a:cxn>
                  <a:cxn ang="0">
                    <a:pos x="59" y="41"/>
                  </a:cxn>
                  <a:cxn ang="0">
                    <a:pos x="59" y="41"/>
                  </a:cxn>
                  <a:cxn ang="0">
                    <a:pos x="59" y="65"/>
                  </a:cxn>
                  <a:cxn ang="0">
                    <a:pos x="59" y="83"/>
                  </a:cxn>
                  <a:cxn ang="0">
                    <a:pos x="65" y="113"/>
                  </a:cxn>
                  <a:cxn ang="0">
                    <a:pos x="65" y="137"/>
                  </a:cxn>
                  <a:cxn ang="0">
                    <a:pos x="65" y="167"/>
                  </a:cxn>
                  <a:cxn ang="0">
                    <a:pos x="65" y="167"/>
                  </a:cxn>
                  <a:cxn ang="0">
                    <a:pos x="59" y="209"/>
                  </a:cxn>
                  <a:cxn ang="0">
                    <a:pos x="53" y="245"/>
                  </a:cxn>
                  <a:cxn ang="0">
                    <a:pos x="47" y="280"/>
                  </a:cxn>
                  <a:cxn ang="0">
                    <a:pos x="41" y="298"/>
                  </a:cxn>
                  <a:cxn ang="0">
                    <a:pos x="41" y="298"/>
                  </a:cxn>
                  <a:cxn ang="0">
                    <a:pos x="41" y="316"/>
                  </a:cxn>
                  <a:cxn ang="0">
                    <a:pos x="35" y="346"/>
                  </a:cxn>
                  <a:cxn ang="0">
                    <a:pos x="29" y="382"/>
                  </a:cxn>
                  <a:cxn ang="0">
                    <a:pos x="29" y="412"/>
                  </a:cxn>
                  <a:cxn ang="0">
                    <a:pos x="29" y="412"/>
                  </a:cxn>
                  <a:cxn ang="0">
                    <a:pos x="24" y="448"/>
                  </a:cxn>
                  <a:cxn ang="0">
                    <a:pos x="18" y="496"/>
                  </a:cxn>
                  <a:cxn ang="0">
                    <a:pos x="18" y="555"/>
                  </a:cxn>
                  <a:cxn ang="0">
                    <a:pos x="18" y="633"/>
                  </a:cxn>
                </a:cxnLst>
                <a:rect l="0" t="0" r="r" b="b"/>
                <a:pathLst>
                  <a:path w="65" h="699">
                    <a:moveTo>
                      <a:pt x="18" y="633"/>
                    </a:moveTo>
                    <a:lnTo>
                      <a:pt x="18" y="633"/>
                    </a:lnTo>
                    <a:lnTo>
                      <a:pt x="18" y="639"/>
                    </a:lnTo>
                    <a:lnTo>
                      <a:pt x="12" y="657"/>
                    </a:lnTo>
                    <a:lnTo>
                      <a:pt x="12" y="657"/>
                    </a:lnTo>
                    <a:lnTo>
                      <a:pt x="6" y="681"/>
                    </a:lnTo>
                    <a:lnTo>
                      <a:pt x="0" y="699"/>
                    </a:lnTo>
                    <a:lnTo>
                      <a:pt x="0" y="699"/>
                    </a:lnTo>
                    <a:lnTo>
                      <a:pt x="0" y="699"/>
                    </a:lnTo>
                    <a:lnTo>
                      <a:pt x="0" y="687"/>
                    </a:lnTo>
                    <a:lnTo>
                      <a:pt x="0" y="669"/>
                    </a:lnTo>
                    <a:lnTo>
                      <a:pt x="0" y="669"/>
                    </a:lnTo>
                    <a:lnTo>
                      <a:pt x="6" y="633"/>
                    </a:lnTo>
                    <a:lnTo>
                      <a:pt x="6" y="603"/>
                    </a:lnTo>
                    <a:lnTo>
                      <a:pt x="6" y="561"/>
                    </a:lnTo>
                    <a:lnTo>
                      <a:pt x="6" y="561"/>
                    </a:lnTo>
                    <a:lnTo>
                      <a:pt x="6" y="543"/>
                    </a:lnTo>
                    <a:lnTo>
                      <a:pt x="6" y="525"/>
                    </a:lnTo>
                    <a:lnTo>
                      <a:pt x="6" y="478"/>
                    </a:lnTo>
                    <a:lnTo>
                      <a:pt x="12" y="430"/>
                    </a:lnTo>
                    <a:lnTo>
                      <a:pt x="12" y="412"/>
                    </a:lnTo>
                    <a:lnTo>
                      <a:pt x="12" y="400"/>
                    </a:lnTo>
                    <a:lnTo>
                      <a:pt x="12" y="400"/>
                    </a:lnTo>
                    <a:lnTo>
                      <a:pt x="18" y="388"/>
                    </a:lnTo>
                    <a:lnTo>
                      <a:pt x="24" y="370"/>
                    </a:lnTo>
                    <a:lnTo>
                      <a:pt x="35" y="316"/>
                    </a:lnTo>
                    <a:lnTo>
                      <a:pt x="41" y="257"/>
                    </a:lnTo>
                    <a:lnTo>
                      <a:pt x="47" y="233"/>
                    </a:lnTo>
                    <a:lnTo>
                      <a:pt x="47" y="215"/>
                    </a:lnTo>
                    <a:lnTo>
                      <a:pt x="47" y="215"/>
                    </a:lnTo>
                    <a:lnTo>
                      <a:pt x="47" y="179"/>
                    </a:lnTo>
                    <a:lnTo>
                      <a:pt x="53" y="131"/>
                    </a:lnTo>
                    <a:lnTo>
                      <a:pt x="53" y="83"/>
                    </a:lnTo>
                    <a:lnTo>
                      <a:pt x="53" y="47"/>
                    </a:lnTo>
                    <a:lnTo>
                      <a:pt x="53" y="47"/>
                    </a:lnTo>
                    <a:lnTo>
                      <a:pt x="53" y="24"/>
                    </a:lnTo>
                    <a:lnTo>
                      <a:pt x="53" y="6"/>
                    </a:lnTo>
                    <a:lnTo>
                      <a:pt x="53" y="0"/>
                    </a:lnTo>
                    <a:lnTo>
                      <a:pt x="59" y="6"/>
                    </a:lnTo>
                    <a:lnTo>
                      <a:pt x="59" y="18"/>
                    </a:lnTo>
                    <a:lnTo>
                      <a:pt x="59" y="41"/>
                    </a:lnTo>
                    <a:lnTo>
                      <a:pt x="59" y="41"/>
                    </a:lnTo>
                    <a:lnTo>
                      <a:pt x="59" y="65"/>
                    </a:lnTo>
                    <a:lnTo>
                      <a:pt x="59" y="83"/>
                    </a:lnTo>
                    <a:lnTo>
                      <a:pt x="65" y="113"/>
                    </a:lnTo>
                    <a:lnTo>
                      <a:pt x="65" y="137"/>
                    </a:lnTo>
                    <a:lnTo>
                      <a:pt x="65" y="167"/>
                    </a:lnTo>
                    <a:lnTo>
                      <a:pt x="65" y="167"/>
                    </a:lnTo>
                    <a:lnTo>
                      <a:pt x="59" y="209"/>
                    </a:lnTo>
                    <a:lnTo>
                      <a:pt x="53" y="245"/>
                    </a:lnTo>
                    <a:lnTo>
                      <a:pt x="47" y="280"/>
                    </a:lnTo>
                    <a:lnTo>
                      <a:pt x="41" y="298"/>
                    </a:lnTo>
                    <a:lnTo>
                      <a:pt x="41" y="298"/>
                    </a:lnTo>
                    <a:lnTo>
                      <a:pt x="41" y="316"/>
                    </a:lnTo>
                    <a:lnTo>
                      <a:pt x="35" y="346"/>
                    </a:lnTo>
                    <a:lnTo>
                      <a:pt x="29" y="382"/>
                    </a:lnTo>
                    <a:lnTo>
                      <a:pt x="29" y="41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11707" name="Freeform 91"/>
              <p:cNvSpPr>
                <a:spLocks/>
              </p:cNvSpPr>
              <p:nvPr/>
            </p:nvSpPr>
            <p:spPr bwMode="auto">
              <a:xfrm flipH="1">
                <a:off x="4359" y="3502"/>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close/>
                  </a:path>
                </a:pathLst>
              </a:custGeom>
              <a:solidFill>
                <a:srgbClr val="FFCC19"/>
              </a:solidFill>
              <a:ln w="9525">
                <a:noFill/>
                <a:round/>
                <a:headEnd/>
                <a:tailEnd/>
              </a:ln>
            </p:spPr>
            <p:txBody>
              <a:bodyPr/>
              <a:lstStyle/>
              <a:p>
                <a:endParaRPr lang="fr-FR"/>
              </a:p>
            </p:txBody>
          </p:sp>
          <p:sp>
            <p:nvSpPr>
              <p:cNvPr id="111708" name="Freeform 92"/>
              <p:cNvSpPr>
                <a:spLocks/>
              </p:cNvSpPr>
              <p:nvPr/>
            </p:nvSpPr>
            <p:spPr bwMode="auto">
              <a:xfrm flipH="1">
                <a:off x="4359" y="3502"/>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path>
                </a:pathLst>
              </a:custGeom>
              <a:noFill/>
              <a:ln w="0">
                <a:solidFill>
                  <a:srgbClr val="000000"/>
                </a:solidFill>
                <a:prstDash val="solid"/>
                <a:round/>
                <a:headEnd/>
                <a:tailEnd/>
              </a:ln>
            </p:spPr>
            <p:txBody>
              <a:bodyPr/>
              <a:lstStyle/>
              <a:p>
                <a:endParaRPr lang="fr-FR"/>
              </a:p>
            </p:txBody>
          </p:sp>
          <p:sp>
            <p:nvSpPr>
              <p:cNvPr id="111709" name="Freeform 93"/>
              <p:cNvSpPr>
                <a:spLocks/>
              </p:cNvSpPr>
              <p:nvPr/>
            </p:nvSpPr>
            <p:spPr bwMode="auto">
              <a:xfrm flipH="1">
                <a:off x="4269" y="3356"/>
                <a:ext cx="65" cy="299"/>
              </a:xfrm>
              <a:custGeom>
                <a:avLst/>
                <a:gdLst/>
                <a:ahLst/>
                <a:cxnLst>
                  <a:cxn ang="0">
                    <a:pos x="18" y="60"/>
                  </a:cxn>
                  <a:cxn ang="0">
                    <a:pos x="18" y="54"/>
                  </a:cxn>
                  <a:cxn ang="0">
                    <a:pos x="24" y="36"/>
                  </a:cxn>
                  <a:cxn ang="0">
                    <a:pos x="30" y="18"/>
                  </a:cxn>
                  <a:cxn ang="0">
                    <a:pos x="47" y="0"/>
                  </a:cxn>
                  <a:cxn ang="0">
                    <a:pos x="47" y="0"/>
                  </a:cxn>
                  <a:cxn ang="0">
                    <a:pos x="47" y="6"/>
                  </a:cxn>
                  <a:cxn ang="0">
                    <a:pos x="42" y="30"/>
                  </a:cxn>
                  <a:cxn ang="0">
                    <a:pos x="42" y="60"/>
                  </a:cxn>
                  <a:cxn ang="0">
                    <a:pos x="36" y="96"/>
                  </a:cxn>
                  <a:cxn ang="0">
                    <a:pos x="30" y="132"/>
                  </a:cxn>
                  <a:cxn ang="0">
                    <a:pos x="24" y="162"/>
                  </a:cxn>
                  <a:cxn ang="0">
                    <a:pos x="18" y="191"/>
                  </a:cxn>
                  <a:cxn ang="0">
                    <a:pos x="12" y="209"/>
                  </a:cxn>
                  <a:cxn ang="0">
                    <a:pos x="0" y="203"/>
                  </a:cxn>
                  <a:cxn ang="0">
                    <a:pos x="18" y="60"/>
                  </a:cxn>
                  <a:cxn ang="0">
                    <a:pos x="18" y="60"/>
                  </a:cxn>
                </a:cxnLst>
                <a:rect l="0" t="0" r="r" b="b"/>
                <a:pathLst>
                  <a:path w="47" h="209">
                    <a:moveTo>
                      <a:pt x="18" y="60"/>
                    </a:moveTo>
                    <a:lnTo>
                      <a:pt x="18" y="54"/>
                    </a:lnTo>
                    <a:lnTo>
                      <a:pt x="24" y="36"/>
                    </a:lnTo>
                    <a:lnTo>
                      <a:pt x="30" y="18"/>
                    </a:lnTo>
                    <a:lnTo>
                      <a:pt x="47" y="0"/>
                    </a:lnTo>
                    <a:lnTo>
                      <a:pt x="47" y="0"/>
                    </a:lnTo>
                    <a:lnTo>
                      <a:pt x="47" y="6"/>
                    </a:lnTo>
                    <a:lnTo>
                      <a:pt x="42" y="30"/>
                    </a:lnTo>
                    <a:lnTo>
                      <a:pt x="42" y="60"/>
                    </a:lnTo>
                    <a:lnTo>
                      <a:pt x="36" y="96"/>
                    </a:lnTo>
                    <a:lnTo>
                      <a:pt x="30" y="132"/>
                    </a:lnTo>
                    <a:lnTo>
                      <a:pt x="24" y="162"/>
                    </a:lnTo>
                    <a:lnTo>
                      <a:pt x="18" y="191"/>
                    </a:lnTo>
                    <a:lnTo>
                      <a:pt x="12" y="209"/>
                    </a:lnTo>
                    <a:lnTo>
                      <a:pt x="0" y="203"/>
                    </a:lnTo>
                    <a:lnTo>
                      <a:pt x="18" y="60"/>
                    </a:lnTo>
                    <a:lnTo>
                      <a:pt x="18" y="60"/>
                    </a:lnTo>
                    <a:close/>
                  </a:path>
                </a:pathLst>
              </a:custGeom>
              <a:solidFill>
                <a:srgbClr val="BF8C00"/>
              </a:solidFill>
              <a:ln w="9525">
                <a:noFill/>
                <a:round/>
                <a:headEnd/>
                <a:tailEnd/>
              </a:ln>
            </p:spPr>
            <p:txBody>
              <a:bodyPr/>
              <a:lstStyle/>
              <a:p>
                <a:endParaRPr lang="fr-FR"/>
              </a:p>
            </p:txBody>
          </p:sp>
          <p:sp>
            <p:nvSpPr>
              <p:cNvPr id="111710" name="Freeform 94"/>
              <p:cNvSpPr>
                <a:spLocks/>
              </p:cNvSpPr>
              <p:nvPr/>
            </p:nvSpPr>
            <p:spPr bwMode="auto">
              <a:xfrm flipH="1">
                <a:off x="4269" y="3356"/>
                <a:ext cx="32" cy="51"/>
              </a:xfrm>
              <a:custGeom>
                <a:avLst/>
                <a:gdLst/>
                <a:ahLst/>
                <a:cxnLst>
                  <a:cxn ang="0">
                    <a:pos x="23" y="0"/>
                  </a:cxn>
                  <a:cxn ang="0">
                    <a:pos x="23" y="0"/>
                  </a:cxn>
                  <a:cxn ang="0">
                    <a:pos x="18" y="6"/>
                  </a:cxn>
                  <a:cxn ang="0">
                    <a:pos x="6" y="18"/>
                  </a:cxn>
                  <a:cxn ang="0">
                    <a:pos x="0" y="36"/>
                  </a:cxn>
                </a:cxnLst>
                <a:rect l="0" t="0" r="r" b="b"/>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11711" name="Freeform 95"/>
              <p:cNvSpPr>
                <a:spLocks/>
              </p:cNvSpPr>
              <p:nvPr/>
            </p:nvSpPr>
            <p:spPr bwMode="auto">
              <a:xfrm flipH="1">
                <a:off x="4301" y="3407"/>
                <a:ext cx="16" cy="52"/>
              </a:xfrm>
              <a:custGeom>
                <a:avLst/>
                <a:gdLst/>
                <a:ahLst/>
                <a:cxnLst>
                  <a:cxn ang="0">
                    <a:pos x="12" y="0"/>
                  </a:cxn>
                  <a:cxn ang="0">
                    <a:pos x="0" y="36"/>
                  </a:cxn>
                  <a:cxn ang="0">
                    <a:pos x="0" y="36"/>
                  </a:cxn>
                </a:cxnLst>
                <a:rect l="0" t="0" r="r" b="b"/>
                <a:pathLst>
                  <a:path w="12" h="36">
                    <a:moveTo>
                      <a:pt x="12" y="0"/>
                    </a:moveTo>
                    <a:lnTo>
                      <a:pt x="0" y="36"/>
                    </a:lnTo>
                    <a:lnTo>
                      <a:pt x="0" y="36"/>
                    </a:lnTo>
                  </a:path>
                </a:pathLst>
              </a:custGeom>
              <a:noFill/>
              <a:ln w="0">
                <a:solidFill>
                  <a:srgbClr val="000000"/>
                </a:solidFill>
                <a:prstDash val="solid"/>
                <a:round/>
                <a:headEnd/>
                <a:tailEnd/>
              </a:ln>
            </p:spPr>
            <p:txBody>
              <a:bodyPr/>
              <a:lstStyle/>
              <a:p>
                <a:endParaRPr lang="fr-FR"/>
              </a:p>
            </p:txBody>
          </p:sp>
          <p:sp>
            <p:nvSpPr>
              <p:cNvPr id="111712" name="Freeform 96"/>
              <p:cNvSpPr>
                <a:spLocks/>
              </p:cNvSpPr>
              <p:nvPr/>
            </p:nvSpPr>
            <p:spPr bwMode="auto">
              <a:xfrm flipH="1">
                <a:off x="4392" y="1356"/>
                <a:ext cx="265" cy="462"/>
              </a:xfrm>
              <a:custGeom>
                <a:avLst/>
                <a:gdLst/>
                <a:ahLst/>
                <a:cxnLst>
                  <a:cxn ang="0">
                    <a:pos x="30" y="24"/>
                  </a:cxn>
                  <a:cxn ang="0">
                    <a:pos x="42" y="48"/>
                  </a:cxn>
                  <a:cxn ang="0">
                    <a:pos x="54" y="72"/>
                  </a:cxn>
                  <a:cxn ang="0">
                    <a:pos x="84" y="131"/>
                  </a:cxn>
                  <a:cxn ang="0">
                    <a:pos x="120" y="197"/>
                  </a:cxn>
                  <a:cxn ang="0">
                    <a:pos x="138" y="227"/>
                  </a:cxn>
                  <a:cxn ang="0">
                    <a:pos x="156" y="245"/>
                  </a:cxn>
                  <a:cxn ang="0">
                    <a:pos x="156" y="245"/>
                  </a:cxn>
                  <a:cxn ang="0">
                    <a:pos x="180" y="275"/>
                  </a:cxn>
                  <a:cxn ang="0">
                    <a:pos x="192" y="305"/>
                  </a:cxn>
                  <a:cxn ang="0">
                    <a:pos x="180" y="323"/>
                  </a:cxn>
                  <a:cxn ang="0">
                    <a:pos x="168" y="323"/>
                  </a:cxn>
                  <a:cxn ang="0">
                    <a:pos x="156" y="323"/>
                  </a:cxn>
                  <a:cxn ang="0">
                    <a:pos x="156" y="323"/>
                  </a:cxn>
                  <a:cxn ang="0">
                    <a:pos x="138" y="305"/>
                  </a:cxn>
                  <a:cxn ang="0">
                    <a:pos x="120" y="287"/>
                  </a:cxn>
                  <a:cxn ang="0">
                    <a:pos x="96" y="275"/>
                  </a:cxn>
                  <a:cxn ang="0">
                    <a:pos x="90" y="275"/>
                  </a:cxn>
                  <a:cxn ang="0">
                    <a:pos x="78" y="281"/>
                  </a:cxn>
                  <a:cxn ang="0">
                    <a:pos x="78" y="281"/>
                  </a:cxn>
                  <a:cxn ang="0">
                    <a:pos x="78" y="287"/>
                  </a:cxn>
                  <a:cxn ang="0">
                    <a:pos x="66" y="287"/>
                  </a:cxn>
                  <a:cxn ang="0">
                    <a:pos x="54" y="281"/>
                  </a:cxn>
                  <a:cxn ang="0">
                    <a:pos x="48" y="269"/>
                  </a:cxn>
                  <a:cxn ang="0">
                    <a:pos x="42" y="251"/>
                  </a:cxn>
                  <a:cxn ang="0">
                    <a:pos x="42" y="251"/>
                  </a:cxn>
                  <a:cxn ang="0">
                    <a:pos x="36" y="221"/>
                  </a:cxn>
                  <a:cxn ang="0">
                    <a:pos x="24" y="173"/>
                  </a:cxn>
                  <a:cxn ang="0">
                    <a:pos x="12" y="125"/>
                  </a:cxn>
                  <a:cxn ang="0">
                    <a:pos x="6" y="72"/>
                  </a:cxn>
                  <a:cxn ang="0">
                    <a:pos x="0" y="36"/>
                  </a:cxn>
                  <a:cxn ang="0">
                    <a:pos x="6" y="6"/>
                  </a:cxn>
                  <a:cxn ang="0">
                    <a:pos x="6" y="0"/>
                  </a:cxn>
                  <a:cxn ang="0">
                    <a:pos x="12" y="0"/>
                  </a:cxn>
                  <a:cxn ang="0">
                    <a:pos x="18" y="12"/>
                  </a:cxn>
                  <a:cxn ang="0">
                    <a:pos x="30" y="24"/>
                  </a:cxn>
                </a:cxnLst>
                <a:rect l="0" t="0" r="r" b="b"/>
                <a:pathLst>
                  <a:path w="192" h="323">
                    <a:moveTo>
                      <a:pt x="30" y="24"/>
                    </a:moveTo>
                    <a:lnTo>
                      <a:pt x="42" y="48"/>
                    </a:lnTo>
                    <a:lnTo>
                      <a:pt x="54" y="72"/>
                    </a:lnTo>
                    <a:lnTo>
                      <a:pt x="84" y="131"/>
                    </a:lnTo>
                    <a:lnTo>
                      <a:pt x="120" y="197"/>
                    </a:lnTo>
                    <a:lnTo>
                      <a:pt x="138" y="227"/>
                    </a:lnTo>
                    <a:lnTo>
                      <a:pt x="156" y="245"/>
                    </a:lnTo>
                    <a:lnTo>
                      <a:pt x="156" y="245"/>
                    </a:lnTo>
                    <a:lnTo>
                      <a:pt x="180" y="275"/>
                    </a:lnTo>
                    <a:lnTo>
                      <a:pt x="192" y="305"/>
                    </a:lnTo>
                    <a:lnTo>
                      <a:pt x="180" y="323"/>
                    </a:lnTo>
                    <a:lnTo>
                      <a:pt x="168" y="323"/>
                    </a:lnTo>
                    <a:lnTo>
                      <a:pt x="156" y="323"/>
                    </a:lnTo>
                    <a:lnTo>
                      <a:pt x="156" y="323"/>
                    </a:lnTo>
                    <a:lnTo>
                      <a:pt x="138" y="305"/>
                    </a:lnTo>
                    <a:lnTo>
                      <a:pt x="120" y="287"/>
                    </a:lnTo>
                    <a:lnTo>
                      <a:pt x="96" y="275"/>
                    </a:lnTo>
                    <a:lnTo>
                      <a:pt x="90" y="275"/>
                    </a:lnTo>
                    <a:lnTo>
                      <a:pt x="78" y="281"/>
                    </a:lnTo>
                    <a:lnTo>
                      <a:pt x="78" y="281"/>
                    </a:lnTo>
                    <a:lnTo>
                      <a:pt x="78" y="287"/>
                    </a:lnTo>
                    <a:lnTo>
                      <a:pt x="66" y="287"/>
                    </a:lnTo>
                    <a:lnTo>
                      <a:pt x="54" y="281"/>
                    </a:lnTo>
                    <a:lnTo>
                      <a:pt x="48" y="269"/>
                    </a:lnTo>
                    <a:lnTo>
                      <a:pt x="42" y="251"/>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11713" name="Freeform 97"/>
              <p:cNvSpPr>
                <a:spLocks/>
              </p:cNvSpPr>
              <p:nvPr/>
            </p:nvSpPr>
            <p:spPr bwMode="auto">
              <a:xfrm flipH="1">
                <a:off x="4392" y="1391"/>
                <a:ext cx="257" cy="427"/>
              </a:xfrm>
              <a:custGeom>
                <a:avLst/>
                <a:gdLst/>
                <a:ahLst/>
                <a:cxnLst>
                  <a:cxn ang="0">
                    <a:pos x="30" y="30"/>
                  </a:cxn>
                  <a:cxn ang="0">
                    <a:pos x="42" y="48"/>
                  </a:cxn>
                  <a:cxn ang="0">
                    <a:pos x="48" y="72"/>
                  </a:cxn>
                  <a:cxn ang="0">
                    <a:pos x="78" y="125"/>
                  </a:cxn>
                  <a:cxn ang="0">
                    <a:pos x="108" y="179"/>
                  </a:cxn>
                  <a:cxn ang="0">
                    <a:pos x="150" y="227"/>
                  </a:cxn>
                  <a:cxn ang="0">
                    <a:pos x="150" y="227"/>
                  </a:cxn>
                  <a:cxn ang="0">
                    <a:pos x="174" y="263"/>
                  </a:cxn>
                  <a:cxn ang="0">
                    <a:pos x="186" y="287"/>
                  </a:cxn>
                  <a:cxn ang="0">
                    <a:pos x="174" y="299"/>
                  </a:cxn>
                  <a:cxn ang="0">
                    <a:pos x="162" y="299"/>
                  </a:cxn>
                  <a:cxn ang="0">
                    <a:pos x="150" y="293"/>
                  </a:cxn>
                  <a:cxn ang="0">
                    <a:pos x="150" y="293"/>
                  </a:cxn>
                  <a:cxn ang="0">
                    <a:pos x="132" y="281"/>
                  </a:cxn>
                  <a:cxn ang="0">
                    <a:pos x="114" y="263"/>
                  </a:cxn>
                  <a:cxn ang="0">
                    <a:pos x="90" y="251"/>
                  </a:cxn>
                  <a:cxn ang="0">
                    <a:pos x="84" y="251"/>
                  </a:cxn>
                  <a:cxn ang="0">
                    <a:pos x="72" y="257"/>
                  </a:cxn>
                  <a:cxn ang="0">
                    <a:pos x="72" y="257"/>
                  </a:cxn>
                  <a:cxn ang="0">
                    <a:pos x="72" y="263"/>
                  </a:cxn>
                  <a:cxn ang="0">
                    <a:pos x="66" y="263"/>
                  </a:cxn>
                  <a:cxn ang="0">
                    <a:pos x="54" y="257"/>
                  </a:cxn>
                  <a:cxn ang="0">
                    <a:pos x="48" y="245"/>
                  </a:cxn>
                  <a:cxn ang="0">
                    <a:pos x="42" y="227"/>
                  </a:cxn>
                  <a:cxn ang="0">
                    <a:pos x="42" y="227"/>
                  </a:cxn>
                  <a:cxn ang="0">
                    <a:pos x="30" y="191"/>
                  </a:cxn>
                  <a:cxn ang="0">
                    <a:pos x="24" y="149"/>
                  </a:cxn>
                  <a:cxn ang="0">
                    <a:pos x="12" y="107"/>
                  </a:cxn>
                  <a:cxn ang="0">
                    <a:pos x="0" y="66"/>
                  </a:cxn>
                  <a:cxn ang="0">
                    <a:pos x="0" y="30"/>
                  </a:cxn>
                  <a:cxn ang="0">
                    <a:pos x="0" y="6"/>
                  </a:cxn>
                  <a:cxn ang="0">
                    <a:pos x="6" y="0"/>
                  </a:cxn>
                  <a:cxn ang="0">
                    <a:pos x="12" y="6"/>
                  </a:cxn>
                  <a:cxn ang="0">
                    <a:pos x="18" y="12"/>
                  </a:cxn>
                  <a:cxn ang="0">
                    <a:pos x="30" y="30"/>
                  </a:cxn>
                </a:cxnLst>
                <a:rect l="0" t="0" r="r" b="b"/>
                <a:pathLst>
                  <a:path w="186" h="299">
                    <a:moveTo>
                      <a:pt x="30" y="30"/>
                    </a:moveTo>
                    <a:lnTo>
                      <a:pt x="42" y="48"/>
                    </a:lnTo>
                    <a:lnTo>
                      <a:pt x="48" y="72"/>
                    </a:lnTo>
                    <a:lnTo>
                      <a:pt x="78" y="125"/>
                    </a:lnTo>
                    <a:lnTo>
                      <a:pt x="108" y="179"/>
                    </a:lnTo>
                    <a:lnTo>
                      <a:pt x="150" y="227"/>
                    </a:lnTo>
                    <a:lnTo>
                      <a:pt x="150" y="227"/>
                    </a:lnTo>
                    <a:lnTo>
                      <a:pt x="174" y="263"/>
                    </a:lnTo>
                    <a:lnTo>
                      <a:pt x="186" y="287"/>
                    </a:lnTo>
                    <a:lnTo>
                      <a:pt x="174" y="299"/>
                    </a:lnTo>
                    <a:lnTo>
                      <a:pt x="162" y="299"/>
                    </a:lnTo>
                    <a:lnTo>
                      <a:pt x="150" y="293"/>
                    </a:lnTo>
                    <a:lnTo>
                      <a:pt x="150" y="293"/>
                    </a:lnTo>
                    <a:lnTo>
                      <a:pt x="132" y="281"/>
                    </a:lnTo>
                    <a:lnTo>
                      <a:pt x="114" y="263"/>
                    </a:lnTo>
                    <a:lnTo>
                      <a:pt x="90" y="251"/>
                    </a:lnTo>
                    <a:lnTo>
                      <a:pt x="84" y="251"/>
                    </a:lnTo>
                    <a:lnTo>
                      <a:pt x="72" y="257"/>
                    </a:lnTo>
                    <a:lnTo>
                      <a:pt x="72" y="257"/>
                    </a:lnTo>
                    <a:lnTo>
                      <a:pt x="72" y="263"/>
                    </a:lnTo>
                    <a:lnTo>
                      <a:pt x="66" y="263"/>
                    </a:lnTo>
                    <a:lnTo>
                      <a:pt x="54" y="257"/>
                    </a:lnTo>
                    <a:lnTo>
                      <a:pt x="48" y="245"/>
                    </a:lnTo>
                    <a:lnTo>
                      <a:pt x="42" y="227"/>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11714" name="Freeform 98"/>
              <p:cNvSpPr>
                <a:spLocks/>
              </p:cNvSpPr>
              <p:nvPr/>
            </p:nvSpPr>
            <p:spPr bwMode="auto">
              <a:xfrm flipH="1">
                <a:off x="4400" y="1433"/>
                <a:ext cx="249" cy="377"/>
              </a:xfrm>
              <a:custGeom>
                <a:avLst/>
                <a:gdLst/>
                <a:ahLst/>
                <a:cxnLst>
                  <a:cxn ang="0">
                    <a:pos x="24" y="18"/>
                  </a:cxn>
                  <a:cxn ang="0">
                    <a:pos x="48" y="59"/>
                  </a:cxn>
                  <a:cxn ang="0">
                    <a:pos x="72" y="107"/>
                  </a:cxn>
                  <a:cxn ang="0">
                    <a:pos x="102" y="161"/>
                  </a:cxn>
                  <a:cxn ang="0">
                    <a:pos x="138" y="197"/>
                  </a:cxn>
                  <a:cxn ang="0">
                    <a:pos x="138" y="197"/>
                  </a:cxn>
                  <a:cxn ang="0">
                    <a:pos x="168" y="233"/>
                  </a:cxn>
                  <a:cxn ang="0">
                    <a:pos x="180" y="257"/>
                  </a:cxn>
                  <a:cxn ang="0">
                    <a:pos x="168" y="263"/>
                  </a:cxn>
                  <a:cxn ang="0">
                    <a:pos x="144" y="257"/>
                  </a:cxn>
                  <a:cxn ang="0">
                    <a:pos x="144" y="257"/>
                  </a:cxn>
                  <a:cxn ang="0">
                    <a:pos x="126" y="245"/>
                  </a:cxn>
                  <a:cxn ang="0">
                    <a:pos x="108" y="227"/>
                  </a:cxn>
                  <a:cxn ang="0">
                    <a:pos x="90" y="215"/>
                  </a:cxn>
                  <a:cxn ang="0">
                    <a:pos x="78" y="215"/>
                  </a:cxn>
                  <a:cxn ang="0">
                    <a:pos x="66" y="221"/>
                  </a:cxn>
                  <a:cxn ang="0">
                    <a:pos x="66" y="221"/>
                  </a:cxn>
                  <a:cxn ang="0">
                    <a:pos x="66" y="227"/>
                  </a:cxn>
                  <a:cxn ang="0">
                    <a:pos x="60" y="227"/>
                  </a:cxn>
                  <a:cxn ang="0">
                    <a:pos x="54" y="221"/>
                  </a:cxn>
                  <a:cxn ang="0">
                    <a:pos x="48" y="209"/>
                  </a:cxn>
                  <a:cxn ang="0">
                    <a:pos x="42" y="191"/>
                  </a:cxn>
                  <a:cxn ang="0">
                    <a:pos x="42" y="191"/>
                  </a:cxn>
                  <a:cxn ang="0">
                    <a:pos x="36" y="161"/>
                  </a:cxn>
                  <a:cxn ang="0">
                    <a:pos x="24" y="125"/>
                  </a:cxn>
                  <a:cxn ang="0">
                    <a:pos x="12" y="83"/>
                  </a:cxn>
                  <a:cxn ang="0">
                    <a:pos x="6" y="48"/>
                  </a:cxn>
                  <a:cxn ang="0">
                    <a:pos x="0" y="18"/>
                  </a:cxn>
                  <a:cxn ang="0">
                    <a:pos x="0" y="0"/>
                  </a:cxn>
                  <a:cxn ang="0">
                    <a:pos x="12" y="0"/>
                  </a:cxn>
                  <a:cxn ang="0">
                    <a:pos x="18" y="6"/>
                  </a:cxn>
                  <a:cxn ang="0">
                    <a:pos x="24" y="18"/>
                  </a:cxn>
                </a:cxnLst>
                <a:rect l="0" t="0" r="r" b="b"/>
                <a:pathLst>
                  <a:path w="180" h="263">
                    <a:moveTo>
                      <a:pt x="24" y="18"/>
                    </a:moveTo>
                    <a:lnTo>
                      <a:pt x="48" y="59"/>
                    </a:lnTo>
                    <a:lnTo>
                      <a:pt x="72" y="107"/>
                    </a:lnTo>
                    <a:lnTo>
                      <a:pt x="102" y="161"/>
                    </a:lnTo>
                    <a:lnTo>
                      <a:pt x="138" y="197"/>
                    </a:lnTo>
                    <a:lnTo>
                      <a:pt x="138" y="197"/>
                    </a:lnTo>
                    <a:lnTo>
                      <a:pt x="168" y="233"/>
                    </a:lnTo>
                    <a:lnTo>
                      <a:pt x="180" y="257"/>
                    </a:lnTo>
                    <a:lnTo>
                      <a:pt x="168" y="263"/>
                    </a:lnTo>
                    <a:lnTo>
                      <a:pt x="144" y="257"/>
                    </a:lnTo>
                    <a:lnTo>
                      <a:pt x="144" y="257"/>
                    </a:lnTo>
                    <a:lnTo>
                      <a:pt x="126" y="245"/>
                    </a:lnTo>
                    <a:lnTo>
                      <a:pt x="108" y="227"/>
                    </a:lnTo>
                    <a:lnTo>
                      <a:pt x="90" y="215"/>
                    </a:lnTo>
                    <a:lnTo>
                      <a:pt x="78" y="215"/>
                    </a:lnTo>
                    <a:lnTo>
                      <a:pt x="66" y="221"/>
                    </a:lnTo>
                    <a:lnTo>
                      <a:pt x="66" y="221"/>
                    </a:lnTo>
                    <a:lnTo>
                      <a:pt x="66" y="227"/>
                    </a:lnTo>
                    <a:lnTo>
                      <a:pt x="60" y="227"/>
                    </a:lnTo>
                    <a:lnTo>
                      <a:pt x="54" y="221"/>
                    </a:lnTo>
                    <a:lnTo>
                      <a:pt x="48" y="209"/>
                    </a:lnTo>
                    <a:lnTo>
                      <a:pt x="42" y="191"/>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11715" name="Freeform 99"/>
              <p:cNvSpPr>
                <a:spLocks/>
              </p:cNvSpPr>
              <p:nvPr/>
            </p:nvSpPr>
            <p:spPr bwMode="auto">
              <a:xfrm flipH="1">
                <a:off x="4409" y="1468"/>
                <a:ext cx="232" cy="342"/>
              </a:xfrm>
              <a:custGeom>
                <a:avLst/>
                <a:gdLst/>
                <a:ahLst/>
                <a:cxnLst>
                  <a:cxn ang="0">
                    <a:pos x="18" y="24"/>
                  </a:cxn>
                  <a:cxn ang="0">
                    <a:pos x="36" y="59"/>
                  </a:cxn>
                  <a:cxn ang="0">
                    <a:pos x="60" y="101"/>
                  </a:cxn>
                  <a:cxn ang="0">
                    <a:pos x="90" y="143"/>
                  </a:cxn>
                  <a:cxn ang="0">
                    <a:pos x="126" y="179"/>
                  </a:cxn>
                  <a:cxn ang="0">
                    <a:pos x="126" y="179"/>
                  </a:cxn>
                  <a:cxn ang="0">
                    <a:pos x="156" y="209"/>
                  </a:cxn>
                  <a:cxn ang="0">
                    <a:pos x="168" y="233"/>
                  </a:cxn>
                  <a:cxn ang="0">
                    <a:pos x="156" y="239"/>
                  </a:cxn>
                  <a:cxn ang="0">
                    <a:pos x="132" y="227"/>
                  </a:cxn>
                  <a:cxn ang="0">
                    <a:pos x="132" y="227"/>
                  </a:cxn>
                  <a:cxn ang="0">
                    <a:pos x="114" y="215"/>
                  </a:cxn>
                  <a:cxn ang="0">
                    <a:pos x="102" y="197"/>
                  </a:cxn>
                  <a:cxn ang="0">
                    <a:pos x="78" y="191"/>
                  </a:cxn>
                  <a:cxn ang="0">
                    <a:pos x="72" y="191"/>
                  </a:cxn>
                  <a:cxn ang="0">
                    <a:pos x="60" y="197"/>
                  </a:cxn>
                  <a:cxn ang="0">
                    <a:pos x="60" y="197"/>
                  </a:cxn>
                  <a:cxn ang="0">
                    <a:pos x="60" y="197"/>
                  </a:cxn>
                  <a:cxn ang="0">
                    <a:pos x="54" y="203"/>
                  </a:cxn>
                  <a:cxn ang="0">
                    <a:pos x="48" y="191"/>
                  </a:cxn>
                  <a:cxn ang="0">
                    <a:pos x="42" y="179"/>
                  </a:cxn>
                  <a:cxn ang="0">
                    <a:pos x="36" y="161"/>
                  </a:cxn>
                  <a:cxn ang="0">
                    <a:pos x="36" y="161"/>
                  </a:cxn>
                  <a:cxn ang="0">
                    <a:pos x="30" y="131"/>
                  </a:cxn>
                  <a:cxn ang="0">
                    <a:pos x="18" y="101"/>
                  </a:cxn>
                  <a:cxn ang="0">
                    <a:pos x="12" y="65"/>
                  </a:cxn>
                  <a:cxn ang="0">
                    <a:pos x="0" y="35"/>
                  </a:cxn>
                  <a:cxn ang="0">
                    <a:pos x="0" y="12"/>
                  </a:cxn>
                  <a:cxn ang="0">
                    <a:pos x="0" y="0"/>
                  </a:cxn>
                  <a:cxn ang="0">
                    <a:pos x="6" y="0"/>
                  </a:cxn>
                  <a:cxn ang="0">
                    <a:pos x="18" y="24"/>
                  </a:cxn>
                </a:cxnLst>
                <a:rect l="0" t="0" r="r" b="b"/>
                <a:pathLst>
                  <a:path w="168" h="239">
                    <a:moveTo>
                      <a:pt x="18" y="24"/>
                    </a:moveTo>
                    <a:lnTo>
                      <a:pt x="36" y="59"/>
                    </a:lnTo>
                    <a:lnTo>
                      <a:pt x="60" y="101"/>
                    </a:lnTo>
                    <a:lnTo>
                      <a:pt x="90" y="143"/>
                    </a:lnTo>
                    <a:lnTo>
                      <a:pt x="126" y="179"/>
                    </a:lnTo>
                    <a:lnTo>
                      <a:pt x="126" y="179"/>
                    </a:lnTo>
                    <a:lnTo>
                      <a:pt x="156" y="209"/>
                    </a:lnTo>
                    <a:lnTo>
                      <a:pt x="168" y="233"/>
                    </a:lnTo>
                    <a:lnTo>
                      <a:pt x="156" y="239"/>
                    </a:lnTo>
                    <a:lnTo>
                      <a:pt x="132" y="227"/>
                    </a:lnTo>
                    <a:lnTo>
                      <a:pt x="132" y="227"/>
                    </a:lnTo>
                    <a:lnTo>
                      <a:pt x="114" y="215"/>
                    </a:lnTo>
                    <a:lnTo>
                      <a:pt x="102" y="197"/>
                    </a:lnTo>
                    <a:lnTo>
                      <a:pt x="78" y="191"/>
                    </a:lnTo>
                    <a:lnTo>
                      <a:pt x="72" y="191"/>
                    </a:lnTo>
                    <a:lnTo>
                      <a:pt x="60" y="197"/>
                    </a:lnTo>
                    <a:lnTo>
                      <a:pt x="60" y="197"/>
                    </a:lnTo>
                    <a:lnTo>
                      <a:pt x="60" y="197"/>
                    </a:lnTo>
                    <a:lnTo>
                      <a:pt x="54" y="203"/>
                    </a:lnTo>
                    <a:lnTo>
                      <a:pt x="48" y="191"/>
                    </a:lnTo>
                    <a:lnTo>
                      <a:pt x="42" y="179"/>
                    </a:lnTo>
                    <a:lnTo>
                      <a:pt x="36" y="161"/>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11716" name="Freeform 100"/>
              <p:cNvSpPr>
                <a:spLocks/>
              </p:cNvSpPr>
              <p:nvPr/>
            </p:nvSpPr>
            <p:spPr bwMode="auto">
              <a:xfrm flipH="1">
                <a:off x="4417" y="1502"/>
                <a:ext cx="224" cy="308"/>
              </a:xfrm>
              <a:custGeom>
                <a:avLst/>
                <a:gdLst/>
                <a:ahLst/>
                <a:cxnLst>
                  <a:cxn ang="0">
                    <a:pos x="18" y="23"/>
                  </a:cxn>
                  <a:cxn ang="0">
                    <a:pos x="36" y="59"/>
                  </a:cxn>
                  <a:cxn ang="0">
                    <a:pos x="54" y="95"/>
                  </a:cxn>
                  <a:cxn ang="0">
                    <a:pos x="78" y="131"/>
                  </a:cxn>
                  <a:cxn ang="0">
                    <a:pos x="114" y="167"/>
                  </a:cxn>
                  <a:cxn ang="0">
                    <a:pos x="114" y="167"/>
                  </a:cxn>
                  <a:cxn ang="0">
                    <a:pos x="150" y="197"/>
                  </a:cxn>
                  <a:cxn ang="0">
                    <a:pos x="162" y="215"/>
                  </a:cxn>
                  <a:cxn ang="0">
                    <a:pos x="156" y="215"/>
                  </a:cxn>
                  <a:cxn ang="0">
                    <a:pos x="126" y="203"/>
                  </a:cxn>
                  <a:cxn ang="0">
                    <a:pos x="126" y="203"/>
                  </a:cxn>
                  <a:cxn ang="0">
                    <a:pos x="114" y="191"/>
                  </a:cxn>
                  <a:cxn ang="0">
                    <a:pos x="102" y="173"/>
                  </a:cxn>
                  <a:cxn ang="0">
                    <a:pos x="84" y="167"/>
                  </a:cxn>
                  <a:cxn ang="0">
                    <a:pos x="72" y="167"/>
                  </a:cxn>
                  <a:cxn ang="0">
                    <a:pos x="60" y="173"/>
                  </a:cxn>
                  <a:cxn ang="0">
                    <a:pos x="60" y="173"/>
                  </a:cxn>
                  <a:cxn ang="0">
                    <a:pos x="60" y="179"/>
                  </a:cxn>
                  <a:cxn ang="0">
                    <a:pos x="54" y="179"/>
                  </a:cxn>
                  <a:cxn ang="0">
                    <a:pos x="48" y="167"/>
                  </a:cxn>
                  <a:cxn ang="0">
                    <a:pos x="42" y="155"/>
                  </a:cxn>
                  <a:cxn ang="0">
                    <a:pos x="36" y="137"/>
                  </a:cxn>
                  <a:cxn ang="0">
                    <a:pos x="36" y="137"/>
                  </a:cxn>
                  <a:cxn ang="0">
                    <a:pos x="30" y="107"/>
                  </a:cxn>
                  <a:cxn ang="0">
                    <a:pos x="24" y="77"/>
                  </a:cxn>
                  <a:cxn ang="0">
                    <a:pos x="12" y="47"/>
                  </a:cxn>
                  <a:cxn ang="0">
                    <a:pos x="6" y="23"/>
                  </a:cxn>
                  <a:cxn ang="0">
                    <a:pos x="0" y="6"/>
                  </a:cxn>
                  <a:cxn ang="0">
                    <a:pos x="0" y="0"/>
                  </a:cxn>
                  <a:cxn ang="0">
                    <a:pos x="6" y="0"/>
                  </a:cxn>
                  <a:cxn ang="0">
                    <a:pos x="18" y="23"/>
                  </a:cxn>
                </a:cxnLst>
                <a:rect l="0" t="0" r="r" b="b"/>
                <a:pathLst>
                  <a:path w="162" h="215">
                    <a:moveTo>
                      <a:pt x="18" y="23"/>
                    </a:moveTo>
                    <a:lnTo>
                      <a:pt x="36" y="59"/>
                    </a:lnTo>
                    <a:lnTo>
                      <a:pt x="54" y="95"/>
                    </a:lnTo>
                    <a:lnTo>
                      <a:pt x="78" y="131"/>
                    </a:lnTo>
                    <a:lnTo>
                      <a:pt x="114" y="167"/>
                    </a:lnTo>
                    <a:lnTo>
                      <a:pt x="114" y="167"/>
                    </a:lnTo>
                    <a:lnTo>
                      <a:pt x="150" y="197"/>
                    </a:lnTo>
                    <a:lnTo>
                      <a:pt x="162" y="215"/>
                    </a:lnTo>
                    <a:lnTo>
                      <a:pt x="156" y="215"/>
                    </a:lnTo>
                    <a:lnTo>
                      <a:pt x="126" y="203"/>
                    </a:lnTo>
                    <a:lnTo>
                      <a:pt x="126" y="203"/>
                    </a:lnTo>
                    <a:lnTo>
                      <a:pt x="114" y="191"/>
                    </a:lnTo>
                    <a:lnTo>
                      <a:pt x="102" y="173"/>
                    </a:lnTo>
                    <a:lnTo>
                      <a:pt x="84" y="167"/>
                    </a:lnTo>
                    <a:lnTo>
                      <a:pt x="72" y="167"/>
                    </a:lnTo>
                    <a:lnTo>
                      <a:pt x="60" y="173"/>
                    </a:lnTo>
                    <a:lnTo>
                      <a:pt x="60" y="173"/>
                    </a:lnTo>
                    <a:lnTo>
                      <a:pt x="60" y="179"/>
                    </a:lnTo>
                    <a:lnTo>
                      <a:pt x="54" y="179"/>
                    </a:lnTo>
                    <a:lnTo>
                      <a:pt x="48" y="167"/>
                    </a:lnTo>
                    <a:lnTo>
                      <a:pt x="42" y="155"/>
                    </a:lnTo>
                    <a:lnTo>
                      <a:pt x="36" y="137"/>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11717" name="Freeform 101"/>
              <p:cNvSpPr>
                <a:spLocks/>
              </p:cNvSpPr>
              <p:nvPr/>
            </p:nvSpPr>
            <p:spPr bwMode="auto">
              <a:xfrm flipH="1">
                <a:off x="4384" y="3545"/>
                <a:ext cx="207" cy="84"/>
              </a:xfrm>
              <a:custGeom>
                <a:avLst/>
                <a:gdLst/>
                <a:ahLst/>
                <a:cxnLst>
                  <a:cxn ang="0">
                    <a:pos x="150" y="0"/>
                  </a:cxn>
                  <a:cxn ang="0">
                    <a:pos x="138" y="0"/>
                  </a:cxn>
                  <a:cxn ang="0">
                    <a:pos x="126" y="0"/>
                  </a:cxn>
                  <a:cxn ang="0">
                    <a:pos x="108" y="6"/>
                  </a:cxn>
                  <a:cxn ang="0">
                    <a:pos x="90" y="18"/>
                  </a:cxn>
                  <a:cxn ang="0">
                    <a:pos x="78" y="24"/>
                  </a:cxn>
                  <a:cxn ang="0">
                    <a:pos x="66" y="30"/>
                  </a:cxn>
                  <a:cxn ang="0">
                    <a:pos x="42" y="41"/>
                  </a:cxn>
                  <a:cxn ang="0">
                    <a:pos x="24" y="47"/>
                  </a:cxn>
                  <a:cxn ang="0">
                    <a:pos x="18" y="53"/>
                  </a:cxn>
                  <a:cxn ang="0">
                    <a:pos x="6" y="59"/>
                  </a:cxn>
                  <a:cxn ang="0">
                    <a:pos x="0" y="59"/>
                  </a:cxn>
                </a:cxnLst>
                <a:rect l="0" t="0" r="r" b="b"/>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11718" name="Freeform 102"/>
              <p:cNvSpPr>
                <a:spLocks/>
              </p:cNvSpPr>
              <p:nvPr/>
            </p:nvSpPr>
            <p:spPr bwMode="auto">
              <a:xfrm flipH="1">
                <a:off x="4384" y="3562"/>
                <a:ext cx="215" cy="84"/>
              </a:xfrm>
              <a:custGeom>
                <a:avLst/>
                <a:gdLst/>
                <a:ahLst/>
                <a:cxnLst>
                  <a:cxn ang="0">
                    <a:pos x="156" y="0"/>
                  </a:cxn>
                  <a:cxn ang="0">
                    <a:pos x="144" y="0"/>
                  </a:cxn>
                  <a:cxn ang="0">
                    <a:pos x="132" y="6"/>
                  </a:cxn>
                  <a:cxn ang="0">
                    <a:pos x="114" y="6"/>
                  </a:cxn>
                  <a:cxn ang="0">
                    <a:pos x="96" y="18"/>
                  </a:cxn>
                  <a:cxn ang="0">
                    <a:pos x="84" y="24"/>
                  </a:cxn>
                  <a:cxn ang="0">
                    <a:pos x="66" y="29"/>
                  </a:cxn>
                  <a:cxn ang="0">
                    <a:pos x="42" y="41"/>
                  </a:cxn>
                  <a:cxn ang="0">
                    <a:pos x="30" y="47"/>
                  </a:cxn>
                  <a:cxn ang="0">
                    <a:pos x="18" y="53"/>
                  </a:cxn>
                  <a:cxn ang="0">
                    <a:pos x="6" y="59"/>
                  </a:cxn>
                  <a:cxn ang="0">
                    <a:pos x="0" y="59"/>
                  </a:cxn>
                </a:cxnLst>
                <a:rect l="0" t="0" r="r" b="b"/>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11719" name="Freeform 103"/>
              <p:cNvSpPr>
                <a:spLocks/>
              </p:cNvSpPr>
              <p:nvPr/>
            </p:nvSpPr>
            <p:spPr bwMode="auto">
              <a:xfrm flipH="1">
                <a:off x="4467" y="3638"/>
                <a:ext cx="223" cy="60"/>
              </a:xfrm>
              <a:custGeom>
                <a:avLst/>
                <a:gdLst/>
                <a:ahLst/>
                <a:cxnLst>
                  <a:cxn ang="0">
                    <a:pos x="162" y="6"/>
                  </a:cxn>
                  <a:cxn ang="0">
                    <a:pos x="156" y="18"/>
                  </a:cxn>
                  <a:cxn ang="0">
                    <a:pos x="144" y="18"/>
                  </a:cxn>
                  <a:cxn ang="0">
                    <a:pos x="132" y="24"/>
                  </a:cxn>
                  <a:cxn ang="0">
                    <a:pos x="132" y="24"/>
                  </a:cxn>
                  <a:cxn ang="0">
                    <a:pos x="108" y="30"/>
                  </a:cxn>
                  <a:cxn ang="0">
                    <a:pos x="78" y="36"/>
                  </a:cxn>
                  <a:cxn ang="0">
                    <a:pos x="42" y="42"/>
                  </a:cxn>
                  <a:cxn ang="0">
                    <a:pos x="6" y="36"/>
                  </a:cxn>
                  <a:cxn ang="0">
                    <a:pos x="6" y="36"/>
                  </a:cxn>
                  <a:cxn ang="0">
                    <a:pos x="0" y="36"/>
                  </a:cxn>
                  <a:cxn ang="0">
                    <a:pos x="0" y="36"/>
                  </a:cxn>
                  <a:cxn ang="0">
                    <a:pos x="6" y="30"/>
                  </a:cxn>
                  <a:cxn ang="0">
                    <a:pos x="6" y="30"/>
                  </a:cxn>
                  <a:cxn ang="0">
                    <a:pos x="18" y="30"/>
                  </a:cxn>
                  <a:cxn ang="0">
                    <a:pos x="36" y="30"/>
                  </a:cxn>
                  <a:cxn ang="0">
                    <a:pos x="54" y="36"/>
                  </a:cxn>
                  <a:cxn ang="0">
                    <a:pos x="84" y="30"/>
                  </a:cxn>
                  <a:cxn ang="0">
                    <a:pos x="84" y="30"/>
                  </a:cxn>
                  <a:cxn ang="0">
                    <a:pos x="108" y="24"/>
                  </a:cxn>
                  <a:cxn ang="0">
                    <a:pos x="120" y="24"/>
                  </a:cxn>
                  <a:cxn ang="0">
                    <a:pos x="138" y="18"/>
                  </a:cxn>
                  <a:cxn ang="0">
                    <a:pos x="138" y="18"/>
                  </a:cxn>
                  <a:cxn ang="0">
                    <a:pos x="162" y="6"/>
                  </a:cxn>
                  <a:cxn ang="0">
                    <a:pos x="162" y="0"/>
                  </a:cxn>
                  <a:cxn ang="0">
                    <a:pos x="162" y="6"/>
                  </a:cxn>
                </a:cxnLst>
                <a:rect l="0" t="0" r="r" b="b"/>
                <a:pathLst>
                  <a:path w="162" h="42">
                    <a:moveTo>
                      <a:pt x="162" y="6"/>
                    </a:moveTo>
                    <a:lnTo>
                      <a:pt x="156" y="18"/>
                    </a:lnTo>
                    <a:lnTo>
                      <a:pt x="144" y="18"/>
                    </a:lnTo>
                    <a:lnTo>
                      <a:pt x="132" y="24"/>
                    </a:lnTo>
                    <a:lnTo>
                      <a:pt x="132" y="24"/>
                    </a:lnTo>
                    <a:lnTo>
                      <a:pt x="108" y="30"/>
                    </a:lnTo>
                    <a:lnTo>
                      <a:pt x="78" y="36"/>
                    </a:lnTo>
                    <a:lnTo>
                      <a:pt x="42" y="42"/>
                    </a:lnTo>
                    <a:lnTo>
                      <a:pt x="6" y="36"/>
                    </a:lnTo>
                    <a:lnTo>
                      <a:pt x="6" y="36"/>
                    </a:lnTo>
                    <a:lnTo>
                      <a:pt x="0" y="36"/>
                    </a:lnTo>
                    <a:lnTo>
                      <a:pt x="0" y="36"/>
                    </a:lnTo>
                    <a:lnTo>
                      <a:pt x="6" y="30"/>
                    </a:lnTo>
                    <a:lnTo>
                      <a:pt x="6" y="30"/>
                    </a:lnTo>
                    <a:lnTo>
                      <a:pt x="18" y="30"/>
                    </a:lnTo>
                    <a:lnTo>
                      <a:pt x="36" y="30"/>
                    </a:lnTo>
                    <a:lnTo>
                      <a:pt x="54" y="36"/>
                    </a:lnTo>
                    <a:lnTo>
                      <a:pt x="84" y="30"/>
                    </a:lnTo>
                    <a:lnTo>
                      <a:pt x="84" y="30"/>
                    </a:lnTo>
                    <a:lnTo>
                      <a:pt x="108" y="24"/>
                    </a:lnTo>
                    <a:lnTo>
                      <a:pt x="120" y="24"/>
                    </a:lnTo>
                    <a:lnTo>
                      <a:pt x="138" y="18"/>
                    </a:lnTo>
                    <a:lnTo>
                      <a:pt x="138" y="18"/>
                    </a:lnTo>
                    <a:lnTo>
                      <a:pt x="162" y="6"/>
                    </a:lnTo>
                    <a:lnTo>
                      <a:pt x="162" y="0"/>
                    </a:lnTo>
                    <a:lnTo>
                      <a:pt x="162" y="6"/>
                    </a:lnTo>
                    <a:close/>
                  </a:path>
                </a:pathLst>
              </a:custGeom>
              <a:solidFill>
                <a:srgbClr val="FFD832"/>
              </a:solidFill>
              <a:ln w="9525">
                <a:noFill/>
                <a:round/>
                <a:headEnd/>
                <a:tailEnd/>
              </a:ln>
            </p:spPr>
            <p:txBody>
              <a:bodyPr/>
              <a:lstStyle/>
              <a:p>
                <a:endParaRPr lang="fr-FR"/>
              </a:p>
            </p:txBody>
          </p:sp>
          <p:sp>
            <p:nvSpPr>
              <p:cNvPr id="111720" name="Freeform 104"/>
              <p:cNvSpPr>
                <a:spLocks/>
              </p:cNvSpPr>
              <p:nvPr/>
            </p:nvSpPr>
            <p:spPr bwMode="auto">
              <a:xfrm flipH="1">
                <a:off x="4491" y="2109"/>
                <a:ext cx="42" cy="103"/>
              </a:xfrm>
              <a:custGeom>
                <a:avLst/>
                <a:gdLst/>
                <a:ahLst/>
                <a:cxnLst>
                  <a:cxn ang="0">
                    <a:pos x="0" y="24"/>
                  </a:cxn>
                  <a:cxn ang="0">
                    <a:pos x="0" y="24"/>
                  </a:cxn>
                  <a:cxn ang="0">
                    <a:pos x="6" y="18"/>
                  </a:cxn>
                  <a:cxn ang="0">
                    <a:pos x="18" y="18"/>
                  </a:cxn>
                  <a:cxn ang="0">
                    <a:pos x="24" y="6"/>
                  </a:cxn>
                  <a:cxn ang="0">
                    <a:pos x="24" y="6"/>
                  </a:cxn>
                  <a:cxn ang="0">
                    <a:pos x="30" y="0"/>
                  </a:cxn>
                  <a:cxn ang="0">
                    <a:pos x="30" y="12"/>
                  </a:cxn>
                  <a:cxn ang="0">
                    <a:pos x="24" y="30"/>
                  </a:cxn>
                  <a:cxn ang="0">
                    <a:pos x="24" y="30"/>
                  </a:cxn>
                  <a:cxn ang="0">
                    <a:pos x="24" y="42"/>
                  </a:cxn>
                  <a:cxn ang="0">
                    <a:pos x="24" y="54"/>
                  </a:cxn>
                  <a:cxn ang="0">
                    <a:pos x="18" y="66"/>
                  </a:cxn>
                  <a:cxn ang="0">
                    <a:pos x="12" y="72"/>
                  </a:cxn>
                  <a:cxn ang="0">
                    <a:pos x="12" y="72"/>
                  </a:cxn>
                  <a:cxn ang="0">
                    <a:pos x="12" y="66"/>
                  </a:cxn>
                  <a:cxn ang="0">
                    <a:pos x="6" y="54"/>
                  </a:cxn>
                  <a:cxn ang="0">
                    <a:pos x="6" y="36"/>
                  </a:cxn>
                  <a:cxn ang="0">
                    <a:pos x="0" y="24"/>
                  </a:cxn>
                </a:cxnLst>
                <a:rect l="0" t="0" r="r" b="b"/>
                <a:pathLst>
                  <a:path w="30" h="72">
                    <a:moveTo>
                      <a:pt x="0" y="24"/>
                    </a:moveTo>
                    <a:lnTo>
                      <a:pt x="0" y="24"/>
                    </a:lnTo>
                    <a:lnTo>
                      <a:pt x="6" y="18"/>
                    </a:lnTo>
                    <a:lnTo>
                      <a:pt x="18" y="18"/>
                    </a:lnTo>
                    <a:lnTo>
                      <a:pt x="24" y="6"/>
                    </a:lnTo>
                    <a:lnTo>
                      <a:pt x="24" y="6"/>
                    </a:lnTo>
                    <a:lnTo>
                      <a:pt x="30" y="0"/>
                    </a:lnTo>
                    <a:lnTo>
                      <a:pt x="30" y="12"/>
                    </a:lnTo>
                    <a:lnTo>
                      <a:pt x="24" y="30"/>
                    </a:lnTo>
                    <a:lnTo>
                      <a:pt x="24" y="30"/>
                    </a:lnTo>
                    <a:lnTo>
                      <a:pt x="24" y="42"/>
                    </a:lnTo>
                    <a:lnTo>
                      <a:pt x="24" y="54"/>
                    </a:lnTo>
                    <a:lnTo>
                      <a:pt x="18" y="66"/>
                    </a:lnTo>
                    <a:lnTo>
                      <a:pt x="12" y="72"/>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sp>
            <p:nvSpPr>
              <p:cNvPr id="111721" name="Freeform 105"/>
              <p:cNvSpPr>
                <a:spLocks/>
              </p:cNvSpPr>
              <p:nvPr/>
            </p:nvSpPr>
            <p:spPr bwMode="auto">
              <a:xfrm flipH="1">
                <a:off x="4282" y="576"/>
                <a:ext cx="331"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12700" cmpd="sng">
                <a:noFill/>
                <a:round/>
                <a:headEnd/>
                <a:tailEnd/>
              </a:ln>
            </p:spPr>
            <p:txBody>
              <a:bodyPr/>
              <a:lstStyle/>
              <a:p>
                <a:endParaRPr lang="fr-FR"/>
              </a:p>
            </p:txBody>
          </p:sp>
          <p:sp>
            <p:nvSpPr>
              <p:cNvPr id="111722" name="Freeform 106"/>
              <p:cNvSpPr>
                <a:spLocks/>
              </p:cNvSpPr>
              <p:nvPr/>
            </p:nvSpPr>
            <p:spPr bwMode="auto">
              <a:xfrm flipH="1">
                <a:off x="4272" y="2149"/>
                <a:ext cx="432"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12700" cmpd="sng">
                <a:solidFill>
                  <a:schemeClr val="accent2"/>
                </a:solidFill>
                <a:round/>
                <a:headEnd/>
                <a:tailEnd/>
              </a:ln>
              <a:effectLst/>
            </p:spPr>
            <p:txBody>
              <a:bodyPr wrap="none" anchor="ctr"/>
              <a:lstStyle/>
              <a:p>
                <a:endParaRPr lang="fr-FR"/>
              </a:p>
            </p:txBody>
          </p:sp>
          <p:sp>
            <p:nvSpPr>
              <p:cNvPr id="111723" name="Freeform 107"/>
              <p:cNvSpPr>
                <a:spLocks/>
              </p:cNvSpPr>
              <p:nvPr/>
            </p:nvSpPr>
            <p:spPr bwMode="auto">
              <a:xfrm>
                <a:off x="4425" y="1104"/>
                <a:ext cx="31"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12700" cmpd="sng">
                <a:solidFill>
                  <a:schemeClr val="accent2"/>
                </a:solidFill>
                <a:round/>
                <a:headEnd/>
                <a:tailEnd/>
              </a:ln>
              <a:effectLst/>
            </p:spPr>
            <p:txBody>
              <a:bodyPr wrap="none" anchor="ctr"/>
              <a:lstStyle/>
              <a:p>
                <a:endParaRPr lang="fr-FR"/>
              </a:p>
            </p:txBody>
          </p:sp>
          <p:sp>
            <p:nvSpPr>
              <p:cNvPr id="111724" name="Freeform 108"/>
              <p:cNvSpPr>
                <a:spLocks/>
              </p:cNvSpPr>
              <p:nvPr/>
            </p:nvSpPr>
            <p:spPr bwMode="auto">
              <a:xfrm flipH="1">
                <a:off x="4368" y="1296"/>
                <a:ext cx="288"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6586B"/>
              </a:solidFill>
              <a:ln w="9525">
                <a:noFill/>
                <a:round/>
                <a:headEnd/>
                <a:tailEnd/>
              </a:ln>
            </p:spPr>
            <p:txBody>
              <a:bodyPr/>
              <a:lstStyle/>
              <a:p>
                <a:endParaRPr lang="fr-FR"/>
              </a:p>
            </p:txBody>
          </p:sp>
          <p:sp>
            <p:nvSpPr>
              <p:cNvPr id="111725" name="Freeform 109"/>
              <p:cNvSpPr>
                <a:spLocks/>
              </p:cNvSpPr>
              <p:nvPr/>
            </p:nvSpPr>
            <p:spPr bwMode="auto">
              <a:xfrm flipH="1">
                <a:off x="4333" y="1407"/>
                <a:ext cx="275" cy="80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11726" name="Freeform 110"/>
              <p:cNvSpPr>
                <a:spLocks/>
              </p:cNvSpPr>
              <p:nvPr/>
            </p:nvSpPr>
            <p:spPr bwMode="auto">
              <a:xfrm flipH="1">
                <a:off x="4416" y="2160"/>
                <a:ext cx="137" cy="1071"/>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12700" cmpd="sng">
                <a:solidFill>
                  <a:schemeClr val="accent2"/>
                </a:solidFill>
                <a:round/>
                <a:headEnd/>
                <a:tailEnd/>
              </a:ln>
              <a:effectLst/>
            </p:spPr>
            <p:txBody>
              <a:bodyPr wrap="none" anchor="ctr"/>
              <a:lstStyle/>
              <a:p>
                <a:endParaRPr lang="fr-FR"/>
              </a:p>
            </p:txBody>
          </p:sp>
          <p:sp>
            <p:nvSpPr>
              <p:cNvPr id="111727" name="Freeform 111"/>
              <p:cNvSpPr>
                <a:spLocks/>
              </p:cNvSpPr>
              <p:nvPr/>
            </p:nvSpPr>
            <p:spPr bwMode="auto">
              <a:xfrm>
                <a:off x="4260" y="1385"/>
                <a:ext cx="133" cy="844"/>
              </a:xfrm>
              <a:custGeom>
                <a:avLst/>
                <a:gdLst/>
                <a:ahLst/>
                <a:cxnLst>
                  <a:cxn ang="0">
                    <a:pos x="112" y="844"/>
                  </a:cxn>
                  <a:cxn ang="0">
                    <a:pos x="26" y="587"/>
                  </a:cxn>
                  <a:cxn ang="0">
                    <a:pos x="40" y="444"/>
                  </a:cxn>
                  <a:cxn ang="0">
                    <a:pos x="69" y="358"/>
                  </a:cxn>
                  <a:cxn ang="0">
                    <a:pos x="83" y="187"/>
                  </a:cxn>
                  <a:cxn ang="0">
                    <a:pos x="126" y="115"/>
                  </a:cxn>
                </a:cxnLst>
                <a:rect l="0" t="0" r="r" b="b"/>
                <a:pathLst>
                  <a:path w="133" h="844">
                    <a:moveTo>
                      <a:pt x="112" y="844"/>
                    </a:moveTo>
                    <a:cubicBezTo>
                      <a:pt x="0" y="769"/>
                      <a:pt x="98" y="694"/>
                      <a:pt x="26" y="587"/>
                    </a:cubicBezTo>
                    <a:cubicBezTo>
                      <a:pt x="31" y="539"/>
                      <a:pt x="31" y="491"/>
                      <a:pt x="40" y="444"/>
                    </a:cubicBezTo>
                    <a:cubicBezTo>
                      <a:pt x="46" y="414"/>
                      <a:pt x="69" y="358"/>
                      <a:pt x="69" y="358"/>
                    </a:cubicBezTo>
                    <a:cubicBezTo>
                      <a:pt x="74" y="301"/>
                      <a:pt x="68" y="242"/>
                      <a:pt x="83" y="187"/>
                    </a:cubicBezTo>
                    <a:cubicBezTo>
                      <a:pt x="133" y="0"/>
                      <a:pt x="126" y="230"/>
                      <a:pt x="126" y="115"/>
                    </a:cubicBezTo>
                  </a:path>
                </a:pathLst>
              </a:custGeom>
              <a:noFill/>
              <a:ln w="76200" cmpd="sng">
                <a:solidFill>
                  <a:schemeClr val="accent2"/>
                </a:solidFill>
                <a:round/>
                <a:headEnd/>
                <a:tailEnd/>
              </a:ln>
              <a:effectLst/>
            </p:spPr>
            <p:txBody>
              <a:bodyPr wrap="none" anchor="ctr"/>
              <a:lstStyle/>
              <a:p>
                <a:endParaRPr lang="fr-FR"/>
              </a:p>
            </p:txBody>
          </p:sp>
        </p:grpSp>
      </p:grpSp>
      <p:sp>
        <p:nvSpPr>
          <p:cNvPr id="111728" name="Text Box 112"/>
          <p:cNvSpPr txBox="1">
            <a:spLocks noChangeArrowheads="1"/>
          </p:cNvSpPr>
          <p:nvPr/>
        </p:nvSpPr>
        <p:spPr bwMode="auto">
          <a:xfrm>
            <a:off x="0" y="0"/>
            <a:ext cx="2524478" cy="457200"/>
          </a:xfrm>
          <a:prstGeom prst="rect">
            <a:avLst/>
          </a:prstGeom>
          <a:noFill/>
          <a:ln w="136525">
            <a:noFill/>
            <a:miter lim="800000"/>
            <a:headEnd/>
            <a:tailEnd/>
          </a:ln>
          <a:effectLst/>
        </p:spPr>
        <p:txBody>
          <a:bodyPr>
            <a:spAutoFit/>
          </a:bodyPr>
          <a:lstStyle/>
          <a:p>
            <a:pPr>
              <a:spcBef>
                <a:spcPct val="50000"/>
              </a:spcBef>
            </a:pPr>
            <a:r>
              <a:rPr lang="en-US"/>
              <a:t>Pattern 4 treatment</a:t>
            </a:r>
          </a:p>
        </p:txBody>
      </p:sp>
      <p:sp>
        <p:nvSpPr>
          <p:cNvPr id="111729" name="Oval 113"/>
          <p:cNvSpPr>
            <a:spLocks noChangeArrowheads="1"/>
          </p:cNvSpPr>
          <p:nvPr/>
        </p:nvSpPr>
        <p:spPr bwMode="auto">
          <a:xfrm>
            <a:off x="987778" y="6092825"/>
            <a:ext cx="304800" cy="304800"/>
          </a:xfrm>
          <a:prstGeom prst="ellipse">
            <a:avLst/>
          </a:prstGeom>
          <a:solidFill>
            <a:srgbClr val="FFFF00"/>
          </a:solidFill>
          <a:ln w="9525">
            <a:solidFill>
              <a:schemeClr val="tx1"/>
            </a:solidFill>
            <a:round/>
            <a:headEnd/>
            <a:tailEnd/>
          </a:ln>
          <a:effectLst/>
        </p:spPr>
        <p:txBody>
          <a:bodyPr wrap="none" anchor="ctr"/>
          <a:lstStyle/>
          <a:p>
            <a:endParaRPr lang="fr-FR"/>
          </a:p>
        </p:txBody>
      </p:sp>
      <p:sp>
        <p:nvSpPr>
          <p:cNvPr id="111730" name="Text Box 114"/>
          <p:cNvSpPr txBox="1">
            <a:spLocks noChangeArrowheads="1"/>
          </p:cNvSpPr>
          <p:nvPr/>
        </p:nvSpPr>
        <p:spPr bwMode="auto">
          <a:xfrm>
            <a:off x="1371600" y="6092825"/>
            <a:ext cx="5760156" cy="457200"/>
          </a:xfrm>
          <a:prstGeom prst="rect">
            <a:avLst/>
          </a:prstGeom>
          <a:noFill/>
          <a:ln w="136525">
            <a:noFill/>
            <a:miter lim="800000"/>
            <a:headEnd/>
            <a:tailEnd/>
          </a:ln>
          <a:effectLst/>
        </p:spPr>
        <p:txBody>
          <a:bodyPr>
            <a:spAutoFit/>
          </a:bodyPr>
          <a:lstStyle/>
          <a:p>
            <a:pPr>
              <a:spcBef>
                <a:spcPct val="50000"/>
              </a:spcBef>
            </a:pPr>
            <a:r>
              <a:rPr lang="en-US"/>
              <a:t>Closed shunts disconnections stage by stage  </a:t>
            </a:r>
          </a:p>
        </p:txBody>
      </p:sp>
      <p:sp>
        <p:nvSpPr>
          <p:cNvPr id="111731" name="Text Box 115"/>
          <p:cNvSpPr txBox="1">
            <a:spLocks noChangeArrowheads="1"/>
          </p:cNvSpPr>
          <p:nvPr/>
        </p:nvSpPr>
        <p:spPr bwMode="auto">
          <a:xfrm>
            <a:off x="1371600" y="6400800"/>
            <a:ext cx="7233356" cy="830997"/>
          </a:xfrm>
          <a:prstGeom prst="rect">
            <a:avLst/>
          </a:prstGeom>
          <a:noFill/>
          <a:ln w="136525">
            <a:noFill/>
            <a:miter lim="800000"/>
            <a:headEnd/>
            <a:tailEnd/>
          </a:ln>
          <a:effectLst/>
        </p:spPr>
        <p:txBody>
          <a:bodyPr>
            <a:spAutoFit/>
          </a:bodyPr>
          <a:lstStyle/>
          <a:p>
            <a:pPr>
              <a:spcBef>
                <a:spcPct val="50000"/>
              </a:spcBef>
            </a:pPr>
            <a:r>
              <a:rPr lang="en-US"/>
              <a:t>Preserved open vicarious shunt varicose (marginal) shunts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descr="Grands confettis"/>
          <p:cNvSpPr>
            <a:spLocks noChangeArrowheads="1"/>
          </p:cNvSpPr>
          <p:nvPr/>
        </p:nvSpPr>
        <p:spPr bwMode="auto">
          <a:xfrm>
            <a:off x="539045" y="3059113"/>
            <a:ext cx="8153400" cy="28194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15715" name="Rectangle 3" descr="Petits confettis"/>
          <p:cNvSpPr>
            <a:spLocks noChangeArrowheads="1"/>
          </p:cNvSpPr>
          <p:nvPr/>
        </p:nvSpPr>
        <p:spPr bwMode="auto">
          <a:xfrm>
            <a:off x="539045" y="1189038"/>
            <a:ext cx="8153400" cy="1717675"/>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15716" name="Rectangle 4" descr="Briques horizontales"/>
          <p:cNvSpPr>
            <a:spLocks noChangeArrowheads="1"/>
          </p:cNvSpPr>
          <p:nvPr/>
        </p:nvSpPr>
        <p:spPr bwMode="auto">
          <a:xfrm>
            <a:off x="539045" y="1001713"/>
            <a:ext cx="8153400" cy="5334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15717" name="Rectangle 5"/>
          <p:cNvSpPr>
            <a:spLocks noChangeArrowheads="1"/>
          </p:cNvSpPr>
          <p:nvPr/>
        </p:nvSpPr>
        <p:spPr bwMode="auto">
          <a:xfrm>
            <a:off x="539045" y="1916113"/>
            <a:ext cx="6997700"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15718" name="Rectangle 6"/>
          <p:cNvSpPr>
            <a:spLocks noChangeArrowheads="1"/>
          </p:cNvSpPr>
          <p:nvPr/>
        </p:nvSpPr>
        <p:spPr bwMode="auto">
          <a:xfrm>
            <a:off x="539045"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15719" name="Line 7"/>
          <p:cNvSpPr>
            <a:spLocks noChangeShapeType="1"/>
          </p:cNvSpPr>
          <p:nvPr/>
        </p:nvSpPr>
        <p:spPr bwMode="auto">
          <a:xfrm>
            <a:off x="539045" y="2982913"/>
            <a:ext cx="8153400" cy="0"/>
          </a:xfrm>
          <a:prstGeom prst="line">
            <a:avLst/>
          </a:prstGeom>
          <a:noFill/>
          <a:ln w="76200">
            <a:solidFill>
              <a:schemeClr val="accent1"/>
            </a:solidFill>
            <a:round/>
            <a:headEnd/>
            <a:tailEnd/>
          </a:ln>
          <a:effectLst/>
        </p:spPr>
        <p:txBody>
          <a:bodyPr wrap="none" anchor="ctr"/>
          <a:lstStyle/>
          <a:p>
            <a:endParaRPr lang="fr-FR"/>
          </a:p>
        </p:txBody>
      </p:sp>
      <p:sp>
        <p:nvSpPr>
          <p:cNvPr id="115720" name="Rectangle 8"/>
          <p:cNvSpPr>
            <a:spLocks noChangeArrowheads="1"/>
          </p:cNvSpPr>
          <p:nvPr/>
        </p:nvSpPr>
        <p:spPr bwMode="auto">
          <a:xfrm>
            <a:off x="2373489"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15721" name="Rectangle 9"/>
          <p:cNvSpPr>
            <a:spLocks noChangeArrowheads="1"/>
          </p:cNvSpPr>
          <p:nvPr/>
        </p:nvSpPr>
        <p:spPr bwMode="auto">
          <a:xfrm>
            <a:off x="4548011"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15722" name="Rectangle 10"/>
          <p:cNvSpPr>
            <a:spLocks noChangeArrowheads="1"/>
          </p:cNvSpPr>
          <p:nvPr/>
        </p:nvSpPr>
        <p:spPr bwMode="auto">
          <a:xfrm>
            <a:off x="6110111" y="1535113"/>
            <a:ext cx="136878"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15723" name="Rectangle 11"/>
          <p:cNvSpPr>
            <a:spLocks noChangeArrowheads="1"/>
          </p:cNvSpPr>
          <p:nvPr/>
        </p:nvSpPr>
        <p:spPr bwMode="auto">
          <a:xfrm>
            <a:off x="3462867" y="2276475"/>
            <a:ext cx="340078"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15724" name="Rectangle 12"/>
          <p:cNvSpPr>
            <a:spLocks noChangeArrowheads="1"/>
          </p:cNvSpPr>
          <p:nvPr/>
        </p:nvSpPr>
        <p:spPr bwMode="auto">
          <a:xfrm>
            <a:off x="7198078" y="2297113"/>
            <a:ext cx="33866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15725" name="Rectangle 13" descr="Grands confettis"/>
          <p:cNvSpPr>
            <a:spLocks noChangeArrowheads="1"/>
          </p:cNvSpPr>
          <p:nvPr/>
        </p:nvSpPr>
        <p:spPr bwMode="auto">
          <a:xfrm>
            <a:off x="1500012" y="620713"/>
            <a:ext cx="5911144" cy="1066800"/>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sp>
        <p:nvSpPr>
          <p:cNvPr id="115726" name="Text Box 14"/>
          <p:cNvSpPr txBox="1">
            <a:spLocks noChangeArrowheads="1"/>
          </p:cNvSpPr>
          <p:nvPr/>
        </p:nvSpPr>
        <p:spPr bwMode="auto">
          <a:xfrm>
            <a:off x="2779889" y="908051"/>
            <a:ext cx="2943578" cy="830997"/>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a:t>Angoma, angiokeratoma</a:t>
            </a:r>
          </a:p>
        </p:txBody>
      </p:sp>
      <p:sp>
        <p:nvSpPr>
          <p:cNvPr id="115727" name="Text Box 15"/>
          <p:cNvSpPr txBox="1">
            <a:spLocks noChangeArrowheads="1"/>
          </p:cNvSpPr>
          <p:nvPr/>
        </p:nvSpPr>
        <p:spPr bwMode="auto">
          <a:xfrm>
            <a:off x="3420534" y="4581525"/>
            <a:ext cx="1471789" cy="830997"/>
          </a:xfrm>
          <a:prstGeom prst="rect">
            <a:avLst/>
          </a:prstGeom>
          <a:solidFill>
            <a:schemeClr val="bg1"/>
          </a:solidFill>
          <a:ln w="136525">
            <a:noFill/>
            <a:miter lim="800000"/>
            <a:headEnd/>
            <a:tailEnd/>
          </a:ln>
          <a:effectLst/>
        </p:spPr>
        <p:txBody>
          <a:bodyPr>
            <a:spAutoFit/>
          </a:bodyPr>
          <a:lstStyle/>
          <a:p>
            <a:pPr>
              <a:spcBef>
                <a:spcPct val="50000"/>
              </a:spcBef>
            </a:pPr>
            <a:r>
              <a:rPr lang="en-US"/>
              <a:t>Deep veins </a:t>
            </a:r>
          </a:p>
        </p:txBody>
      </p:sp>
      <p:sp>
        <p:nvSpPr>
          <p:cNvPr id="115728" name="Text Box 16"/>
          <p:cNvSpPr txBox="1">
            <a:spLocks noChangeArrowheads="1"/>
          </p:cNvSpPr>
          <p:nvPr/>
        </p:nvSpPr>
        <p:spPr bwMode="auto">
          <a:xfrm>
            <a:off x="7772401" y="1060450"/>
            <a:ext cx="640644" cy="830997"/>
          </a:xfrm>
          <a:prstGeom prst="rect">
            <a:avLst/>
          </a:prstGeom>
          <a:solidFill>
            <a:schemeClr val="bg1"/>
          </a:solidFill>
          <a:ln w="136525">
            <a:noFill/>
            <a:miter lim="800000"/>
            <a:headEnd/>
            <a:tailEnd/>
          </a:ln>
          <a:effectLst/>
        </p:spPr>
        <p:txBody>
          <a:bodyPr>
            <a:spAutoFit/>
          </a:bodyPr>
          <a:lstStyle/>
          <a:p>
            <a:pPr>
              <a:spcBef>
                <a:spcPct val="50000"/>
              </a:spcBef>
            </a:pPr>
            <a:r>
              <a:rPr lang="en-US"/>
              <a:t>skin </a:t>
            </a:r>
          </a:p>
        </p:txBody>
      </p:sp>
      <p:sp>
        <p:nvSpPr>
          <p:cNvPr id="115729" name="Text Box 17"/>
          <p:cNvSpPr txBox="1">
            <a:spLocks noChangeArrowheads="1"/>
          </p:cNvSpPr>
          <p:nvPr/>
        </p:nvSpPr>
        <p:spPr bwMode="auto">
          <a:xfrm>
            <a:off x="3931356" y="2781300"/>
            <a:ext cx="2944989" cy="830997"/>
          </a:xfrm>
          <a:prstGeom prst="rect">
            <a:avLst/>
          </a:prstGeom>
          <a:solidFill>
            <a:schemeClr val="bg1"/>
          </a:solidFill>
          <a:ln w="136525">
            <a:noFill/>
            <a:miter lim="800000"/>
            <a:headEnd/>
            <a:tailEnd/>
          </a:ln>
          <a:effectLst/>
        </p:spPr>
        <p:txBody>
          <a:bodyPr>
            <a:spAutoFit/>
          </a:bodyPr>
          <a:lstStyle/>
          <a:p>
            <a:pPr>
              <a:spcBef>
                <a:spcPct val="50000"/>
              </a:spcBef>
            </a:pPr>
            <a:r>
              <a:rPr lang="en-US"/>
              <a:t>perforators escape points</a:t>
            </a:r>
          </a:p>
        </p:txBody>
      </p:sp>
      <p:sp>
        <p:nvSpPr>
          <p:cNvPr id="115730" name="Line 18"/>
          <p:cNvSpPr>
            <a:spLocks noChangeShapeType="1"/>
          </p:cNvSpPr>
          <p:nvPr/>
        </p:nvSpPr>
        <p:spPr bwMode="auto">
          <a:xfrm rot="-10800000">
            <a:off x="5851878" y="2133600"/>
            <a:ext cx="1279877" cy="0"/>
          </a:xfrm>
          <a:prstGeom prst="line">
            <a:avLst/>
          </a:prstGeom>
          <a:noFill/>
          <a:ln w="136525">
            <a:solidFill>
              <a:srgbClr val="FF3300"/>
            </a:solidFill>
            <a:round/>
            <a:headEnd/>
            <a:tailEnd type="triangle" w="med" len="med"/>
          </a:ln>
          <a:effectLst/>
        </p:spPr>
        <p:txBody>
          <a:bodyPr/>
          <a:lstStyle/>
          <a:p>
            <a:endParaRPr lang="fr-FR"/>
          </a:p>
        </p:txBody>
      </p:sp>
      <p:sp>
        <p:nvSpPr>
          <p:cNvPr id="115731" name="Line 19"/>
          <p:cNvSpPr>
            <a:spLocks noChangeShapeType="1"/>
          </p:cNvSpPr>
          <p:nvPr/>
        </p:nvSpPr>
        <p:spPr bwMode="auto">
          <a:xfrm rot="-10800000">
            <a:off x="1755423" y="2133600"/>
            <a:ext cx="1279878" cy="0"/>
          </a:xfrm>
          <a:prstGeom prst="line">
            <a:avLst/>
          </a:prstGeom>
          <a:noFill/>
          <a:ln w="136525">
            <a:solidFill>
              <a:srgbClr val="FF3300"/>
            </a:solidFill>
            <a:round/>
            <a:headEnd/>
            <a:tailEnd type="triangle" w="med" len="med"/>
          </a:ln>
          <a:effectLst/>
        </p:spPr>
        <p:txBody>
          <a:bodyPr/>
          <a:lstStyle/>
          <a:p>
            <a:endParaRPr lang="fr-FR"/>
          </a:p>
        </p:txBody>
      </p:sp>
      <p:sp>
        <p:nvSpPr>
          <p:cNvPr id="115732" name="Line 20"/>
          <p:cNvSpPr>
            <a:spLocks noChangeShapeType="1"/>
          </p:cNvSpPr>
          <p:nvPr/>
        </p:nvSpPr>
        <p:spPr bwMode="auto">
          <a:xfrm rot="-10800000">
            <a:off x="1179689" y="4076700"/>
            <a:ext cx="1279878" cy="0"/>
          </a:xfrm>
          <a:prstGeom prst="line">
            <a:avLst/>
          </a:prstGeom>
          <a:noFill/>
          <a:ln w="136525">
            <a:solidFill>
              <a:srgbClr val="FF3300"/>
            </a:solidFill>
            <a:round/>
            <a:headEnd/>
            <a:tailEnd type="triangle" w="med" len="med"/>
          </a:ln>
          <a:effectLst/>
        </p:spPr>
        <p:txBody>
          <a:bodyPr/>
          <a:lstStyle/>
          <a:p>
            <a:endParaRPr lang="fr-FR"/>
          </a:p>
        </p:txBody>
      </p:sp>
      <p:sp>
        <p:nvSpPr>
          <p:cNvPr id="115733" name="Line 21"/>
          <p:cNvSpPr>
            <a:spLocks noChangeShapeType="1"/>
          </p:cNvSpPr>
          <p:nvPr/>
        </p:nvSpPr>
        <p:spPr bwMode="auto">
          <a:xfrm rot="-10800000">
            <a:off x="4700412" y="4076700"/>
            <a:ext cx="1279877" cy="0"/>
          </a:xfrm>
          <a:prstGeom prst="line">
            <a:avLst/>
          </a:prstGeom>
          <a:noFill/>
          <a:ln w="136525">
            <a:solidFill>
              <a:srgbClr val="FF3300"/>
            </a:solidFill>
            <a:round/>
            <a:headEnd/>
            <a:tailEnd type="triangle" w="med" len="med"/>
          </a:ln>
          <a:effectLst/>
        </p:spPr>
        <p:txBody>
          <a:bodyPr/>
          <a:lstStyle/>
          <a:p>
            <a:endParaRPr lang="fr-FR"/>
          </a:p>
        </p:txBody>
      </p:sp>
      <p:sp>
        <p:nvSpPr>
          <p:cNvPr id="115734" name="Line 22"/>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15735" name="Line 23"/>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15736" name="Line 24"/>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15737" name="Line 25"/>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15738" name="Line 26"/>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15739" name="Line 27"/>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15740" name="Line 28"/>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15741" name="Line 29"/>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15742" name="Text Box 30"/>
          <p:cNvSpPr txBox="1">
            <a:spLocks noChangeArrowheads="1"/>
          </p:cNvSpPr>
          <p:nvPr/>
        </p:nvSpPr>
        <p:spPr bwMode="auto">
          <a:xfrm>
            <a:off x="0" y="5181600"/>
            <a:ext cx="9144000" cy="2123658"/>
          </a:xfrm>
          <a:prstGeom prst="rect">
            <a:avLst/>
          </a:prstGeom>
          <a:solidFill>
            <a:schemeClr val="bg1"/>
          </a:solidFill>
          <a:ln w="136525">
            <a:noFill/>
            <a:miter lim="800000"/>
            <a:headEnd/>
            <a:tailEnd/>
          </a:ln>
          <a:effectLst/>
        </p:spPr>
        <p:txBody>
          <a:bodyPr>
            <a:spAutoFit/>
          </a:bodyPr>
          <a:lstStyle/>
          <a:p>
            <a:pPr>
              <a:spcBef>
                <a:spcPct val="50000"/>
              </a:spcBef>
            </a:pPr>
            <a:r>
              <a:rPr lang="en-US"/>
              <a:t>Cutaneous angioma : </a:t>
            </a:r>
            <a:r>
              <a:rPr lang="en-US">
                <a:solidFill>
                  <a:srgbClr val="FF3300"/>
                </a:solidFill>
              </a:rPr>
              <a:t>incompetent superficial and deep veins</a:t>
            </a:r>
            <a:r>
              <a:rPr lang="en-US"/>
              <a:t>:  Despite the deep incompetence, if the Marginal vein shows a diastolic reflux ; the treatment is = pattern </a:t>
            </a:r>
            <a:r>
              <a:rPr lang="en-US" sz="2800">
                <a:solidFill>
                  <a:srgbClr val="FF3300"/>
                </a:solidFill>
              </a:rPr>
              <a:t>2 and 4. If no diastolic reflux, no disconnection unless a previous deep shunt disconnection is possible. </a:t>
            </a:r>
          </a:p>
        </p:txBody>
      </p:sp>
      <p:sp>
        <p:nvSpPr>
          <p:cNvPr id="115743" name="Line 31"/>
          <p:cNvSpPr>
            <a:spLocks noChangeShapeType="1"/>
          </p:cNvSpPr>
          <p:nvPr/>
        </p:nvSpPr>
        <p:spPr bwMode="auto">
          <a:xfrm rot="-10800000">
            <a:off x="6747934" y="4005263"/>
            <a:ext cx="1279878" cy="0"/>
          </a:xfrm>
          <a:prstGeom prst="line">
            <a:avLst/>
          </a:prstGeom>
          <a:noFill/>
          <a:ln w="136525">
            <a:solidFill>
              <a:srgbClr val="FF3300"/>
            </a:solidFill>
            <a:round/>
            <a:headEnd/>
            <a:tailEnd type="triangle" w="med" len="med"/>
          </a:ln>
          <a:effectLst/>
        </p:spPr>
        <p:txBody>
          <a:bodyPr/>
          <a:lstStyle/>
          <a:p>
            <a:endParaRPr lang="fr-FR"/>
          </a:p>
        </p:txBody>
      </p:sp>
      <p:sp>
        <p:nvSpPr>
          <p:cNvPr id="115744" name="Line 32"/>
          <p:cNvSpPr>
            <a:spLocks noChangeShapeType="1"/>
          </p:cNvSpPr>
          <p:nvPr/>
        </p:nvSpPr>
        <p:spPr bwMode="auto">
          <a:xfrm rot="-10800000">
            <a:off x="3035301" y="4005263"/>
            <a:ext cx="1279877" cy="0"/>
          </a:xfrm>
          <a:prstGeom prst="line">
            <a:avLst/>
          </a:prstGeom>
          <a:noFill/>
          <a:ln w="136525">
            <a:solidFill>
              <a:srgbClr val="FF3300"/>
            </a:solidFill>
            <a:round/>
            <a:headEnd/>
            <a:tailEnd type="triangle" w="med" len="med"/>
          </a:ln>
          <a:effectLst/>
        </p:spPr>
        <p:txBody>
          <a:bodyPr/>
          <a:lstStyle/>
          <a:p>
            <a:endParaRPr lang="fr-FR"/>
          </a:p>
        </p:txBody>
      </p:sp>
      <p:sp>
        <p:nvSpPr>
          <p:cNvPr id="115745" name="Freeform 33"/>
          <p:cNvSpPr>
            <a:spLocks/>
          </p:cNvSpPr>
          <p:nvPr/>
        </p:nvSpPr>
        <p:spPr bwMode="auto">
          <a:xfrm>
            <a:off x="3612444" y="2565400"/>
            <a:ext cx="11289" cy="1397000"/>
          </a:xfrm>
          <a:custGeom>
            <a:avLst/>
            <a:gdLst/>
            <a:ahLst/>
            <a:cxnLst>
              <a:cxn ang="0">
                <a:pos x="0" y="880"/>
              </a:cxn>
              <a:cxn ang="0">
                <a:pos x="8" y="0"/>
              </a:cxn>
            </a:cxnLst>
            <a:rect l="0" t="0" r="r" b="b"/>
            <a:pathLst>
              <a:path w="8" h="880">
                <a:moveTo>
                  <a:pt x="0" y="880"/>
                </a:moveTo>
                <a:lnTo>
                  <a:pt x="8" y="0"/>
                </a:lnTo>
              </a:path>
            </a:pathLst>
          </a:custGeom>
          <a:noFill/>
          <a:ln w="57150" cap="flat" cmpd="sng">
            <a:solidFill>
              <a:srgbClr val="FF3300"/>
            </a:solidFill>
            <a:prstDash val="solid"/>
            <a:round/>
            <a:headEnd type="oval" w="med" len="med"/>
            <a:tailEnd type="triangle" w="med" len="med"/>
          </a:ln>
          <a:effectLst/>
        </p:spPr>
        <p:txBody>
          <a:bodyPr/>
          <a:lstStyle/>
          <a:p>
            <a:endParaRPr lang="fr-FR"/>
          </a:p>
        </p:txBody>
      </p:sp>
      <p:sp>
        <p:nvSpPr>
          <p:cNvPr id="115746" name="Freeform 34"/>
          <p:cNvSpPr>
            <a:spLocks/>
          </p:cNvSpPr>
          <p:nvPr/>
        </p:nvSpPr>
        <p:spPr bwMode="auto">
          <a:xfrm>
            <a:off x="7377289" y="2605088"/>
            <a:ext cx="11289" cy="1397000"/>
          </a:xfrm>
          <a:custGeom>
            <a:avLst/>
            <a:gdLst/>
            <a:ahLst/>
            <a:cxnLst>
              <a:cxn ang="0">
                <a:pos x="0" y="880"/>
              </a:cxn>
              <a:cxn ang="0">
                <a:pos x="8" y="0"/>
              </a:cxn>
            </a:cxnLst>
            <a:rect l="0" t="0" r="r" b="b"/>
            <a:pathLst>
              <a:path w="8" h="880">
                <a:moveTo>
                  <a:pt x="0" y="880"/>
                </a:moveTo>
                <a:lnTo>
                  <a:pt x="8" y="0"/>
                </a:lnTo>
              </a:path>
            </a:pathLst>
          </a:custGeom>
          <a:noFill/>
          <a:ln w="57150" cap="flat" cmpd="sng">
            <a:solidFill>
              <a:srgbClr val="FF3300"/>
            </a:solidFill>
            <a:prstDash val="solid"/>
            <a:round/>
            <a:headEnd type="oval" w="med" len="med"/>
            <a:tailEnd type="triangle" w="med" len="med"/>
          </a:ln>
          <a:effectLst/>
        </p:spPr>
        <p:txBody>
          <a:bodyPr/>
          <a:lstStyle/>
          <a:p>
            <a:endParaRPr lang="fr-FR"/>
          </a:p>
        </p:txBody>
      </p:sp>
      <p:sp>
        <p:nvSpPr>
          <p:cNvPr id="115747" name="Rectangle 35"/>
          <p:cNvSpPr>
            <a:spLocks noChangeArrowheads="1"/>
          </p:cNvSpPr>
          <p:nvPr/>
        </p:nvSpPr>
        <p:spPr bwMode="auto">
          <a:xfrm>
            <a:off x="1480257" y="2276475"/>
            <a:ext cx="34007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15748" name="Text Box 36"/>
          <p:cNvSpPr txBox="1">
            <a:spLocks noChangeArrowheads="1"/>
          </p:cNvSpPr>
          <p:nvPr/>
        </p:nvSpPr>
        <p:spPr bwMode="auto">
          <a:xfrm>
            <a:off x="2012244" y="1844675"/>
            <a:ext cx="4159956" cy="457200"/>
          </a:xfrm>
          <a:prstGeom prst="rect">
            <a:avLst/>
          </a:prstGeom>
          <a:noFill/>
          <a:ln w="136525">
            <a:noFill/>
            <a:miter lim="800000"/>
            <a:headEnd/>
            <a:tailEnd/>
          </a:ln>
          <a:effectLst/>
        </p:spPr>
        <p:txBody>
          <a:bodyPr>
            <a:spAutoFit/>
          </a:bodyPr>
          <a:lstStyle/>
          <a:p>
            <a:pPr>
              <a:spcBef>
                <a:spcPct val="50000"/>
              </a:spcBef>
            </a:pPr>
            <a:r>
              <a:rPr lang="en-US">
                <a:solidFill>
                  <a:schemeClr val="bg1"/>
                </a:solidFill>
              </a:rPr>
              <a:t>Superf. Vein = eg Marginal vein</a:t>
            </a:r>
          </a:p>
        </p:txBody>
      </p:sp>
      <p:sp>
        <p:nvSpPr>
          <p:cNvPr id="115749" name="Line 37"/>
          <p:cNvSpPr>
            <a:spLocks noChangeShapeType="1"/>
          </p:cNvSpPr>
          <p:nvPr/>
        </p:nvSpPr>
        <p:spPr bwMode="auto">
          <a:xfrm>
            <a:off x="539045" y="2133600"/>
            <a:ext cx="896056" cy="0"/>
          </a:xfrm>
          <a:prstGeom prst="line">
            <a:avLst/>
          </a:prstGeom>
          <a:noFill/>
          <a:ln w="136525">
            <a:solidFill>
              <a:schemeClr val="bg1"/>
            </a:solidFill>
            <a:round/>
            <a:headEnd/>
            <a:tailEnd type="triangle" w="med" len="med"/>
          </a:ln>
          <a:effectLst/>
        </p:spPr>
        <p:txBody>
          <a:bodyPr/>
          <a:lstStyle/>
          <a:p>
            <a:endParaRPr lang="fr-FR"/>
          </a:p>
        </p:txBody>
      </p:sp>
      <p:sp>
        <p:nvSpPr>
          <p:cNvPr id="115750" name="Freeform 38"/>
          <p:cNvSpPr>
            <a:spLocks/>
          </p:cNvSpPr>
          <p:nvPr/>
        </p:nvSpPr>
        <p:spPr bwMode="auto">
          <a:xfrm>
            <a:off x="1677812" y="2133601"/>
            <a:ext cx="5644" cy="1909763"/>
          </a:xfrm>
          <a:custGeom>
            <a:avLst/>
            <a:gdLst/>
            <a:ahLst/>
            <a:cxnLst>
              <a:cxn ang="0">
                <a:pos x="0" y="0"/>
              </a:cxn>
              <a:cxn ang="0">
                <a:pos x="4" y="1203"/>
              </a:cxn>
            </a:cxnLst>
            <a:rect l="0" t="0" r="r" b="b"/>
            <a:pathLst>
              <a:path w="4" h="1203">
                <a:moveTo>
                  <a:pt x="0" y="0"/>
                </a:moveTo>
                <a:lnTo>
                  <a:pt x="4" y="1203"/>
                </a:lnTo>
              </a:path>
            </a:pathLst>
          </a:custGeom>
          <a:noFill/>
          <a:ln w="57150" cap="flat" cmpd="sng">
            <a:solidFill>
              <a:schemeClr val="bg1"/>
            </a:solidFill>
            <a:prstDash val="solid"/>
            <a:round/>
            <a:headEnd type="oval" w="med" len="med"/>
            <a:tailEnd type="triangle" w="med" len="med"/>
          </a:ln>
          <a:effectLst/>
        </p:spPr>
        <p:txBody>
          <a:bodyPr/>
          <a:lstStyle/>
          <a:p>
            <a:endParaRPr lang="fr-FR"/>
          </a:p>
        </p:txBody>
      </p:sp>
      <p:sp>
        <p:nvSpPr>
          <p:cNvPr id="115751" name="Freeform 39"/>
          <p:cNvSpPr>
            <a:spLocks/>
          </p:cNvSpPr>
          <p:nvPr/>
        </p:nvSpPr>
        <p:spPr bwMode="auto">
          <a:xfrm>
            <a:off x="3612444" y="2565400"/>
            <a:ext cx="11289" cy="1397000"/>
          </a:xfrm>
          <a:custGeom>
            <a:avLst/>
            <a:gdLst/>
            <a:ahLst/>
            <a:cxnLst>
              <a:cxn ang="0">
                <a:pos x="0" y="880"/>
              </a:cxn>
              <a:cxn ang="0">
                <a:pos x="8" y="0"/>
              </a:cxn>
            </a:cxnLst>
            <a:rect l="0" t="0" r="r" b="b"/>
            <a:pathLst>
              <a:path w="8" h="880">
                <a:moveTo>
                  <a:pt x="0" y="880"/>
                </a:moveTo>
                <a:lnTo>
                  <a:pt x="8" y="0"/>
                </a:lnTo>
              </a:path>
            </a:pathLst>
          </a:custGeom>
          <a:noFill/>
          <a:ln w="57150" cap="flat" cmpd="sng">
            <a:solidFill>
              <a:srgbClr val="FF3300"/>
            </a:solidFill>
            <a:prstDash val="solid"/>
            <a:round/>
            <a:headEnd type="oval" w="med" len="med"/>
            <a:tailEnd type="triangle" w="med" len="med"/>
          </a:ln>
          <a:effectLst/>
        </p:spPr>
        <p:txBody>
          <a:bodyPr/>
          <a:lstStyle/>
          <a:p>
            <a:endParaRPr lang="fr-FR"/>
          </a:p>
        </p:txBody>
      </p:sp>
      <p:sp>
        <p:nvSpPr>
          <p:cNvPr id="115752" name="Text Box 40"/>
          <p:cNvSpPr txBox="1">
            <a:spLocks noChangeArrowheads="1"/>
          </p:cNvSpPr>
          <p:nvPr/>
        </p:nvSpPr>
        <p:spPr bwMode="auto">
          <a:xfrm>
            <a:off x="1883834" y="2565401"/>
            <a:ext cx="1216378" cy="1200329"/>
          </a:xfrm>
          <a:prstGeom prst="rect">
            <a:avLst/>
          </a:prstGeom>
          <a:solidFill>
            <a:schemeClr val="bg1"/>
          </a:solidFill>
          <a:ln w="136525">
            <a:noFill/>
            <a:miter lim="800000"/>
            <a:headEnd/>
            <a:tailEnd/>
          </a:ln>
          <a:effectLst/>
        </p:spPr>
        <p:txBody>
          <a:bodyPr>
            <a:spAutoFit/>
          </a:bodyPr>
          <a:lstStyle/>
          <a:p>
            <a:pPr>
              <a:spcBef>
                <a:spcPct val="50000"/>
              </a:spcBef>
            </a:pPr>
            <a:r>
              <a:rPr lang="en-US"/>
              <a:t>Re-entry perf.</a:t>
            </a:r>
          </a:p>
        </p:txBody>
      </p:sp>
      <p:sp>
        <p:nvSpPr>
          <p:cNvPr id="115753" name="Text Box 41"/>
          <p:cNvSpPr txBox="1">
            <a:spLocks noChangeArrowheads="1"/>
          </p:cNvSpPr>
          <p:nvPr/>
        </p:nvSpPr>
        <p:spPr bwMode="auto">
          <a:xfrm>
            <a:off x="0" y="0"/>
            <a:ext cx="2524478" cy="457200"/>
          </a:xfrm>
          <a:prstGeom prst="rect">
            <a:avLst/>
          </a:prstGeom>
          <a:noFill/>
          <a:ln w="136525">
            <a:noFill/>
            <a:miter lim="800000"/>
            <a:headEnd/>
            <a:tailEnd/>
          </a:ln>
          <a:effectLst/>
        </p:spPr>
        <p:txBody>
          <a:bodyPr>
            <a:spAutoFit/>
          </a:bodyPr>
          <a:lstStyle/>
          <a:p>
            <a:pPr>
              <a:spcBef>
                <a:spcPct val="50000"/>
              </a:spcBef>
            </a:pPr>
            <a:r>
              <a:rPr lang="en-US"/>
              <a:t>Pattern 5</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Text Box 4"/>
          <p:cNvSpPr txBox="1">
            <a:spLocks noChangeArrowheads="1"/>
          </p:cNvSpPr>
          <p:nvPr/>
        </p:nvSpPr>
        <p:spPr bwMode="auto">
          <a:xfrm>
            <a:off x="924278" y="2565400"/>
            <a:ext cx="6976533" cy="1569660"/>
          </a:xfrm>
          <a:prstGeom prst="rect">
            <a:avLst/>
          </a:prstGeom>
          <a:noFill/>
          <a:ln w="136525">
            <a:noFill/>
            <a:miter lim="800000"/>
            <a:headEnd/>
            <a:tailEnd/>
          </a:ln>
          <a:effectLst/>
        </p:spPr>
        <p:txBody>
          <a:bodyPr>
            <a:spAutoFit/>
          </a:bodyPr>
          <a:lstStyle/>
          <a:p>
            <a:pPr>
              <a:spcBef>
                <a:spcPct val="50000"/>
              </a:spcBef>
            </a:pPr>
            <a:r>
              <a:rPr lang="en-US"/>
              <a:t>Since thes patterns are frequently asscociated not only with lymphatic malformations, but other VM patterns according to their topography and feature, see below some examples: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457200"/>
            <a:ext cx="8382000" cy="5943600"/>
            <a:chOff x="0" y="576"/>
            <a:chExt cx="5760" cy="3744"/>
          </a:xfrm>
        </p:grpSpPr>
        <p:sp>
          <p:nvSpPr>
            <p:cNvPr id="84995" name="Rectangle 3" descr="Grands confettis"/>
            <p:cNvSpPr>
              <a:spLocks noChangeArrowheads="1"/>
            </p:cNvSpPr>
            <p:nvPr/>
          </p:nvSpPr>
          <p:spPr bwMode="auto">
            <a:xfrm>
              <a:off x="0" y="1728"/>
              <a:ext cx="5760" cy="2592"/>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84996" name="Rectangle 4" descr="Petits confettis"/>
            <p:cNvSpPr>
              <a:spLocks noChangeArrowheads="1"/>
            </p:cNvSpPr>
            <p:nvPr/>
          </p:nvSpPr>
          <p:spPr bwMode="auto">
            <a:xfrm>
              <a:off x="0" y="624"/>
              <a:ext cx="5760" cy="960"/>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84997" name="Rectangle 5" descr="Briques horizontales"/>
            <p:cNvSpPr>
              <a:spLocks noChangeArrowheads="1"/>
            </p:cNvSpPr>
            <p:nvPr/>
          </p:nvSpPr>
          <p:spPr bwMode="auto">
            <a:xfrm>
              <a:off x="0" y="576"/>
              <a:ext cx="5760" cy="192"/>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84998" name="Line 6"/>
            <p:cNvSpPr>
              <a:spLocks noChangeShapeType="1"/>
            </p:cNvSpPr>
            <p:nvPr/>
          </p:nvSpPr>
          <p:spPr bwMode="auto">
            <a:xfrm>
              <a:off x="0" y="1632"/>
              <a:ext cx="5760" cy="0"/>
            </a:xfrm>
            <a:prstGeom prst="line">
              <a:avLst/>
            </a:prstGeom>
            <a:noFill/>
            <a:ln w="76200">
              <a:solidFill>
                <a:schemeClr val="accent1"/>
              </a:solidFill>
              <a:round/>
              <a:headEnd/>
              <a:tailEnd/>
            </a:ln>
            <a:effectLst/>
          </p:spPr>
          <p:txBody>
            <a:bodyPr wrap="none" anchor="ctr"/>
            <a:lstStyle/>
            <a:p>
              <a:endParaRPr lang="fr-FR"/>
            </a:p>
          </p:txBody>
        </p:sp>
        <p:sp>
          <p:nvSpPr>
            <p:cNvPr id="84999" name="Freeform 7" descr="Marbre blanc"/>
            <p:cNvSpPr>
              <a:spLocks/>
            </p:cNvSpPr>
            <p:nvPr/>
          </p:nvSpPr>
          <p:spPr bwMode="auto">
            <a:xfrm>
              <a:off x="912" y="2832"/>
              <a:ext cx="1216" cy="1421"/>
            </a:xfrm>
            <a:custGeom>
              <a:avLst/>
              <a:gdLst/>
              <a:ahLst/>
              <a:cxnLst>
                <a:cxn ang="0">
                  <a:pos x="16" y="158"/>
                </a:cxn>
                <a:cxn ang="0">
                  <a:pos x="616" y="174"/>
                </a:cxn>
                <a:cxn ang="0">
                  <a:pos x="726" y="127"/>
                </a:cxn>
                <a:cxn ang="0">
                  <a:pos x="837" y="32"/>
                </a:cxn>
                <a:cxn ang="0">
                  <a:pos x="931" y="0"/>
                </a:cxn>
                <a:cxn ang="0">
                  <a:pos x="1058" y="16"/>
                </a:cxn>
                <a:cxn ang="0">
                  <a:pos x="1121" y="111"/>
                </a:cxn>
                <a:cxn ang="0">
                  <a:pos x="1168" y="158"/>
                </a:cxn>
                <a:cxn ang="0">
                  <a:pos x="1200" y="253"/>
                </a:cxn>
                <a:cxn ang="0">
                  <a:pos x="1216" y="300"/>
                </a:cxn>
                <a:cxn ang="0">
                  <a:pos x="1200" y="1153"/>
                </a:cxn>
                <a:cxn ang="0">
                  <a:pos x="1089" y="1358"/>
                </a:cxn>
                <a:cxn ang="0">
                  <a:pos x="995" y="1421"/>
                </a:cxn>
                <a:cxn ang="0">
                  <a:pos x="837" y="1374"/>
                </a:cxn>
                <a:cxn ang="0">
                  <a:pos x="695" y="1279"/>
                </a:cxn>
                <a:cxn ang="0">
                  <a:pos x="0" y="1058"/>
                </a:cxn>
                <a:cxn ang="0">
                  <a:pos x="96" y="982"/>
                </a:cxn>
              </a:cxnLst>
              <a:rect l="0" t="0" r="r" b="b"/>
              <a:pathLst>
                <a:path w="1216" h="1421">
                  <a:moveTo>
                    <a:pt x="16" y="158"/>
                  </a:moveTo>
                  <a:cubicBezTo>
                    <a:pt x="436" y="199"/>
                    <a:pt x="236" y="197"/>
                    <a:pt x="616" y="174"/>
                  </a:cubicBezTo>
                  <a:cubicBezTo>
                    <a:pt x="652" y="156"/>
                    <a:pt x="692" y="147"/>
                    <a:pt x="726" y="127"/>
                  </a:cubicBezTo>
                  <a:cubicBezTo>
                    <a:pt x="768" y="103"/>
                    <a:pt x="794" y="56"/>
                    <a:pt x="837" y="32"/>
                  </a:cubicBezTo>
                  <a:cubicBezTo>
                    <a:pt x="866" y="16"/>
                    <a:pt x="931" y="0"/>
                    <a:pt x="931" y="0"/>
                  </a:cubicBezTo>
                  <a:cubicBezTo>
                    <a:pt x="973" y="5"/>
                    <a:pt x="1018" y="1"/>
                    <a:pt x="1058" y="16"/>
                  </a:cubicBezTo>
                  <a:cubicBezTo>
                    <a:pt x="1123" y="40"/>
                    <a:pt x="1093" y="69"/>
                    <a:pt x="1121" y="111"/>
                  </a:cubicBezTo>
                  <a:cubicBezTo>
                    <a:pt x="1133" y="129"/>
                    <a:pt x="1152" y="142"/>
                    <a:pt x="1168" y="158"/>
                  </a:cubicBezTo>
                  <a:cubicBezTo>
                    <a:pt x="1179" y="190"/>
                    <a:pt x="1189" y="221"/>
                    <a:pt x="1200" y="253"/>
                  </a:cubicBezTo>
                  <a:cubicBezTo>
                    <a:pt x="1205" y="269"/>
                    <a:pt x="1216" y="300"/>
                    <a:pt x="1216" y="300"/>
                  </a:cubicBezTo>
                  <a:cubicBezTo>
                    <a:pt x="1211" y="584"/>
                    <a:pt x="1210" y="869"/>
                    <a:pt x="1200" y="1153"/>
                  </a:cubicBezTo>
                  <a:cubicBezTo>
                    <a:pt x="1198" y="1215"/>
                    <a:pt x="1137" y="1321"/>
                    <a:pt x="1089" y="1358"/>
                  </a:cubicBezTo>
                  <a:cubicBezTo>
                    <a:pt x="1059" y="1381"/>
                    <a:pt x="995" y="1421"/>
                    <a:pt x="995" y="1421"/>
                  </a:cubicBezTo>
                  <a:cubicBezTo>
                    <a:pt x="943" y="1412"/>
                    <a:pt x="881" y="1411"/>
                    <a:pt x="837" y="1374"/>
                  </a:cubicBezTo>
                  <a:cubicBezTo>
                    <a:pt x="706" y="1263"/>
                    <a:pt x="892" y="1346"/>
                    <a:pt x="695" y="1279"/>
                  </a:cubicBezTo>
                  <a:cubicBezTo>
                    <a:pt x="516" y="1017"/>
                    <a:pt x="300" y="1058"/>
                    <a:pt x="0" y="1058"/>
                  </a:cubicBezTo>
                  <a:lnTo>
                    <a:pt x="96" y="982"/>
                  </a:lnTo>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endParaRPr lang="fr-FR"/>
            </a:p>
          </p:txBody>
        </p:sp>
        <p:sp>
          <p:nvSpPr>
            <p:cNvPr id="85000" name="Freeform 8" descr="Marbre blanc"/>
            <p:cNvSpPr>
              <a:spLocks/>
            </p:cNvSpPr>
            <p:nvPr/>
          </p:nvSpPr>
          <p:spPr bwMode="auto">
            <a:xfrm flipH="1">
              <a:off x="2400" y="2880"/>
              <a:ext cx="1216" cy="1421"/>
            </a:xfrm>
            <a:custGeom>
              <a:avLst/>
              <a:gdLst/>
              <a:ahLst/>
              <a:cxnLst>
                <a:cxn ang="0">
                  <a:pos x="16" y="158"/>
                </a:cxn>
                <a:cxn ang="0">
                  <a:pos x="616" y="174"/>
                </a:cxn>
                <a:cxn ang="0">
                  <a:pos x="726" y="127"/>
                </a:cxn>
                <a:cxn ang="0">
                  <a:pos x="837" y="32"/>
                </a:cxn>
                <a:cxn ang="0">
                  <a:pos x="931" y="0"/>
                </a:cxn>
                <a:cxn ang="0">
                  <a:pos x="1058" y="16"/>
                </a:cxn>
                <a:cxn ang="0">
                  <a:pos x="1121" y="111"/>
                </a:cxn>
                <a:cxn ang="0">
                  <a:pos x="1168" y="158"/>
                </a:cxn>
                <a:cxn ang="0">
                  <a:pos x="1200" y="253"/>
                </a:cxn>
                <a:cxn ang="0">
                  <a:pos x="1216" y="300"/>
                </a:cxn>
                <a:cxn ang="0">
                  <a:pos x="1200" y="1153"/>
                </a:cxn>
                <a:cxn ang="0">
                  <a:pos x="1089" y="1358"/>
                </a:cxn>
                <a:cxn ang="0">
                  <a:pos x="995" y="1421"/>
                </a:cxn>
                <a:cxn ang="0">
                  <a:pos x="837" y="1374"/>
                </a:cxn>
                <a:cxn ang="0">
                  <a:pos x="695" y="1279"/>
                </a:cxn>
                <a:cxn ang="0">
                  <a:pos x="0" y="1058"/>
                </a:cxn>
                <a:cxn ang="0">
                  <a:pos x="96" y="982"/>
                </a:cxn>
              </a:cxnLst>
              <a:rect l="0" t="0" r="r" b="b"/>
              <a:pathLst>
                <a:path w="1216" h="1421">
                  <a:moveTo>
                    <a:pt x="16" y="158"/>
                  </a:moveTo>
                  <a:cubicBezTo>
                    <a:pt x="436" y="199"/>
                    <a:pt x="236" y="197"/>
                    <a:pt x="616" y="174"/>
                  </a:cubicBezTo>
                  <a:cubicBezTo>
                    <a:pt x="652" y="156"/>
                    <a:pt x="692" y="147"/>
                    <a:pt x="726" y="127"/>
                  </a:cubicBezTo>
                  <a:cubicBezTo>
                    <a:pt x="768" y="103"/>
                    <a:pt x="794" y="56"/>
                    <a:pt x="837" y="32"/>
                  </a:cubicBezTo>
                  <a:cubicBezTo>
                    <a:pt x="866" y="16"/>
                    <a:pt x="931" y="0"/>
                    <a:pt x="931" y="0"/>
                  </a:cubicBezTo>
                  <a:cubicBezTo>
                    <a:pt x="973" y="5"/>
                    <a:pt x="1018" y="1"/>
                    <a:pt x="1058" y="16"/>
                  </a:cubicBezTo>
                  <a:cubicBezTo>
                    <a:pt x="1123" y="40"/>
                    <a:pt x="1093" y="69"/>
                    <a:pt x="1121" y="111"/>
                  </a:cubicBezTo>
                  <a:cubicBezTo>
                    <a:pt x="1133" y="129"/>
                    <a:pt x="1152" y="142"/>
                    <a:pt x="1168" y="158"/>
                  </a:cubicBezTo>
                  <a:cubicBezTo>
                    <a:pt x="1179" y="190"/>
                    <a:pt x="1189" y="221"/>
                    <a:pt x="1200" y="253"/>
                  </a:cubicBezTo>
                  <a:cubicBezTo>
                    <a:pt x="1205" y="269"/>
                    <a:pt x="1216" y="300"/>
                    <a:pt x="1216" y="300"/>
                  </a:cubicBezTo>
                  <a:cubicBezTo>
                    <a:pt x="1211" y="584"/>
                    <a:pt x="1210" y="869"/>
                    <a:pt x="1200" y="1153"/>
                  </a:cubicBezTo>
                  <a:cubicBezTo>
                    <a:pt x="1198" y="1215"/>
                    <a:pt x="1137" y="1321"/>
                    <a:pt x="1089" y="1358"/>
                  </a:cubicBezTo>
                  <a:cubicBezTo>
                    <a:pt x="1059" y="1381"/>
                    <a:pt x="995" y="1421"/>
                    <a:pt x="995" y="1421"/>
                  </a:cubicBezTo>
                  <a:cubicBezTo>
                    <a:pt x="943" y="1412"/>
                    <a:pt x="881" y="1411"/>
                    <a:pt x="837" y="1374"/>
                  </a:cubicBezTo>
                  <a:cubicBezTo>
                    <a:pt x="706" y="1263"/>
                    <a:pt x="892" y="1346"/>
                    <a:pt x="695" y="1279"/>
                  </a:cubicBezTo>
                  <a:cubicBezTo>
                    <a:pt x="516" y="1017"/>
                    <a:pt x="300" y="1058"/>
                    <a:pt x="0" y="1058"/>
                  </a:cubicBezTo>
                  <a:lnTo>
                    <a:pt x="96" y="982"/>
                  </a:lnTo>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endParaRPr lang="fr-FR"/>
            </a:p>
          </p:txBody>
        </p:sp>
        <p:sp>
          <p:nvSpPr>
            <p:cNvPr id="85001" name="Freeform 9"/>
            <p:cNvSpPr>
              <a:spLocks/>
            </p:cNvSpPr>
            <p:nvPr/>
          </p:nvSpPr>
          <p:spPr bwMode="auto">
            <a:xfrm>
              <a:off x="1392" y="1361"/>
              <a:ext cx="3108" cy="2582"/>
            </a:xfrm>
            <a:custGeom>
              <a:avLst/>
              <a:gdLst/>
              <a:ahLst/>
              <a:cxnLst>
                <a:cxn ang="0">
                  <a:pos x="0" y="716"/>
                </a:cxn>
                <a:cxn ang="0">
                  <a:pos x="67" y="692"/>
                </a:cxn>
                <a:cxn ang="0">
                  <a:pos x="222" y="600"/>
                </a:cxn>
                <a:cxn ang="0">
                  <a:pos x="647" y="155"/>
                </a:cxn>
                <a:cxn ang="0">
                  <a:pos x="318" y="463"/>
                </a:cxn>
                <a:cxn ang="0">
                  <a:pos x="543" y="840"/>
                </a:cxn>
                <a:cxn ang="0">
                  <a:pos x="1039" y="28"/>
                </a:cxn>
                <a:cxn ang="0">
                  <a:pos x="914" y="669"/>
                </a:cxn>
                <a:cxn ang="0">
                  <a:pos x="1021" y="874"/>
                </a:cxn>
                <a:cxn ang="0">
                  <a:pos x="1270" y="783"/>
                </a:cxn>
                <a:cxn ang="0">
                  <a:pos x="1387" y="669"/>
                </a:cxn>
                <a:cxn ang="0">
                  <a:pos x="1483" y="600"/>
                </a:cxn>
                <a:cxn ang="0">
                  <a:pos x="1646" y="737"/>
                </a:cxn>
                <a:cxn ang="0">
                  <a:pos x="1810" y="852"/>
                </a:cxn>
                <a:cxn ang="0">
                  <a:pos x="2050" y="921"/>
                </a:cxn>
                <a:cxn ang="0">
                  <a:pos x="2729" y="12"/>
                </a:cxn>
                <a:cxn ang="0">
                  <a:pos x="2386" y="840"/>
                </a:cxn>
                <a:cxn ang="0">
                  <a:pos x="2241" y="1119"/>
                </a:cxn>
                <a:cxn ang="0">
                  <a:pos x="1889" y="1328"/>
                </a:cxn>
                <a:cxn ang="0">
                  <a:pos x="1626" y="1468"/>
                </a:cxn>
                <a:cxn ang="0">
                  <a:pos x="1216" y="1189"/>
                </a:cxn>
                <a:cxn ang="0">
                  <a:pos x="894" y="1468"/>
                </a:cxn>
                <a:cxn ang="0">
                  <a:pos x="865" y="2094"/>
                </a:cxn>
                <a:cxn ang="0">
                  <a:pos x="1333" y="1885"/>
                </a:cxn>
                <a:cxn ang="0">
                  <a:pos x="1713" y="2164"/>
                </a:cxn>
                <a:cxn ang="0">
                  <a:pos x="2064" y="1954"/>
                </a:cxn>
                <a:cxn ang="0">
                  <a:pos x="2666" y="1180"/>
                </a:cxn>
                <a:cxn ang="0">
                  <a:pos x="3108" y="991"/>
                </a:cxn>
                <a:cxn ang="0">
                  <a:pos x="2035" y="2233"/>
                </a:cxn>
                <a:cxn ang="0">
                  <a:pos x="1567" y="2372"/>
                </a:cxn>
                <a:cxn ang="0">
                  <a:pos x="983" y="2372"/>
                </a:cxn>
                <a:cxn ang="0">
                  <a:pos x="836" y="2582"/>
                </a:cxn>
                <a:cxn ang="0">
                  <a:pos x="602" y="2233"/>
                </a:cxn>
                <a:cxn ang="0">
                  <a:pos x="162" y="2164"/>
                </a:cxn>
                <a:cxn ang="0">
                  <a:pos x="16" y="2025"/>
                </a:cxn>
                <a:cxn ang="0">
                  <a:pos x="338" y="1885"/>
                </a:cxn>
                <a:cxn ang="0">
                  <a:pos x="748" y="2094"/>
                </a:cxn>
                <a:cxn ang="0">
                  <a:pos x="806" y="1954"/>
                </a:cxn>
                <a:cxn ang="0">
                  <a:pos x="806" y="1536"/>
                </a:cxn>
                <a:cxn ang="0">
                  <a:pos x="602" y="1258"/>
                </a:cxn>
                <a:cxn ang="0">
                  <a:pos x="309" y="1397"/>
                </a:cxn>
                <a:cxn ang="0">
                  <a:pos x="16" y="1258"/>
                </a:cxn>
                <a:cxn ang="0">
                  <a:pos x="0" y="716"/>
                </a:cxn>
              </a:cxnLst>
              <a:rect l="0" t="0" r="r" b="b"/>
              <a:pathLst>
                <a:path w="3108" h="2582">
                  <a:moveTo>
                    <a:pt x="0" y="716"/>
                  </a:moveTo>
                  <a:cubicBezTo>
                    <a:pt x="22" y="708"/>
                    <a:pt x="45" y="704"/>
                    <a:pt x="67" y="692"/>
                  </a:cubicBezTo>
                  <a:cubicBezTo>
                    <a:pt x="119" y="666"/>
                    <a:pt x="222" y="600"/>
                    <a:pt x="222" y="600"/>
                  </a:cubicBezTo>
                  <a:cubicBezTo>
                    <a:pt x="235" y="585"/>
                    <a:pt x="634" y="173"/>
                    <a:pt x="647" y="155"/>
                  </a:cubicBezTo>
                  <a:cubicBezTo>
                    <a:pt x="666" y="127"/>
                    <a:pt x="318" y="463"/>
                    <a:pt x="318" y="463"/>
                  </a:cubicBezTo>
                  <a:lnTo>
                    <a:pt x="543" y="840"/>
                  </a:lnTo>
                  <a:cubicBezTo>
                    <a:pt x="632" y="849"/>
                    <a:pt x="977" y="56"/>
                    <a:pt x="1039" y="28"/>
                  </a:cubicBezTo>
                  <a:cubicBezTo>
                    <a:pt x="1101" y="0"/>
                    <a:pt x="917" y="528"/>
                    <a:pt x="914" y="669"/>
                  </a:cubicBezTo>
                  <a:cubicBezTo>
                    <a:pt x="943" y="771"/>
                    <a:pt x="971" y="834"/>
                    <a:pt x="1021" y="874"/>
                  </a:cubicBezTo>
                  <a:cubicBezTo>
                    <a:pt x="1115" y="861"/>
                    <a:pt x="1184" y="853"/>
                    <a:pt x="1270" y="783"/>
                  </a:cubicBezTo>
                  <a:cubicBezTo>
                    <a:pt x="1314" y="681"/>
                    <a:pt x="1322" y="695"/>
                    <a:pt x="1387" y="669"/>
                  </a:cubicBezTo>
                  <a:cubicBezTo>
                    <a:pt x="1455" y="560"/>
                    <a:pt x="1422" y="564"/>
                    <a:pt x="1483" y="600"/>
                  </a:cubicBezTo>
                  <a:cubicBezTo>
                    <a:pt x="1536" y="728"/>
                    <a:pt x="1575" y="717"/>
                    <a:pt x="1646" y="737"/>
                  </a:cubicBezTo>
                  <a:cubicBezTo>
                    <a:pt x="1784" y="840"/>
                    <a:pt x="1728" y="807"/>
                    <a:pt x="1810" y="852"/>
                  </a:cubicBezTo>
                  <a:cubicBezTo>
                    <a:pt x="1870" y="1072"/>
                    <a:pt x="1915" y="954"/>
                    <a:pt x="2050" y="921"/>
                  </a:cubicBezTo>
                  <a:cubicBezTo>
                    <a:pt x="2165" y="510"/>
                    <a:pt x="2673" y="25"/>
                    <a:pt x="2729" y="12"/>
                  </a:cubicBezTo>
                  <a:lnTo>
                    <a:pt x="2386" y="840"/>
                  </a:lnTo>
                  <a:lnTo>
                    <a:pt x="2241" y="1119"/>
                  </a:lnTo>
                  <a:lnTo>
                    <a:pt x="1889" y="1328"/>
                  </a:lnTo>
                  <a:lnTo>
                    <a:pt x="1626" y="1468"/>
                  </a:lnTo>
                  <a:lnTo>
                    <a:pt x="1216" y="1189"/>
                  </a:lnTo>
                  <a:lnTo>
                    <a:pt x="894" y="1468"/>
                  </a:lnTo>
                  <a:lnTo>
                    <a:pt x="865" y="2094"/>
                  </a:lnTo>
                  <a:lnTo>
                    <a:pt x="1333" y="1885"/>
                  </a:lnTo>
                  <a:lnTo>
                    <a:pt x="1713" y="2164"/>
                  </a:lnTo>
                  <a:lnTo>
                    <a:pt x="2064" y="1954"/>
                  </a:lnTo>
                  <a:lnTo>
                    <a:pt x="2666" y="1180"/>
                  </a:lnTo>
                  <a:lnTo>
                    <a:pt x="3108" y="991"/>
                  </a:lnTo>
                  <a:lnTo>
                    <a:pt x="2035" y="2233"/>
                  </a:lnTo>
                  <a:lnTo>
                    <a:pt x="1567" y="2372"/>
                  </a:lnTo>
                  <a:lnTo>
                    <a:pt x="983" y="2372"/>
                  </a:lnTo>
                  <a:lnTo>
                    <a:pt x="836" y="2582"/>
                  </a:lnTo>
                  <a:lnTo>
                    <a:pt x="602" y="2233"/>
                  </a:lnTo>
                  <a:lnTo>
                    <a:pt x="162" y="2164"/>
                  </a:lnTo>
                  <a:lnTo>
                    <a:pt x="16" y="2025"/>
                  </a:lnTo>
                  <a:lnTo>
                    <a:pt x="338" y="1885"/>
                  </a:lnTo>
                  <a:lnTo>
                    <a:pt x="748" y="2094"/>
                  </a:lnTo>
                  <a:lnTo>
                    <a:pt x="806" y="1954"/>
                  </a:lnTo>
                  <a:lnTo>
                    <a:pt x="806" y="1536"/>
                  </a:lnTo>
                  <a:lnTo>
                    <a:pt x="602" y="1258"/>
                  </a:lnTo>
                  <a:lnTo>
                    <a:pt x="309" y="1397"/>
                  </a:lnTo>
                  <a:lnTo>
                    <a:pt x="16" y="1258"/>
                  </a:lnTo>
                  <a:lnTo>
                    <a:pt x="0" y="716"/>
                  </a:lnTo>
                  <a:close/>
                </a:path>
              </a:pathLst>
            </a:custGeom>
            <a:solidFill>
              <a:srgbClr val="00CCFF"/>
            </a:solidFill>
            <a:ln w="9525">
              <a:solidFill>
                <a:schemeClr val="tx1"/>
              </a:solidFill>
              <a:round/>
              <a:headEnd/>
              <a:tailEnd/>
            </a:ln>
            <a:effectLst/>
          </p:spPr>
          <p:txBody>
            <a:bodyPr wrap="none" anchor="ctr"/>
            <a:lstStyle/>
            <a:p>
              <a:endParaRPr lang="fr-FR"/>
            </a:p>
          </p:txBody>
        </p:sp>
        <p:sp>
          <p:nvSpPr>
            <p:cNvPr id="85002" name="Rectangle 10"/>
            <p:cNvSpPr>
              <a:spLocks noChangeArrowheads="1"/>
            </p:cNvSpPr>
            <p:nvPr/>
          </p:nvSpPr>
          <p:spPr bwMode="auto">
            <a:xfrm>
              <a:off x="0" y="1920"/>
              <a:ext cx="5760" cy="576"/>
            </a:xfrm>
            <a:prstGeom prst="rect">
              <a:avLst/>
            </a:prstGeom>
            <a:gradFill rotWithShape="0">
              <a:gsLst>
                <a:gs pos="0">
                  <a:schemeClr val="accent2">
                    <a:gamma/>
                    <a:shade val="66275"/>
                    <a:invGamma/>
                  </a:schemeClr>
                </a:gs>
                <a:gs pos="50000">
                  <a:schemeClr val="accent2"/>
                </a:gs>
                <a:gs pos="100000">
                  <a:schemeClr val="accent2">
                    <a:gamma/>
                    <a:shade val="66275"/>
                    <a:invGamma/>
                  </a:schemeClr>
                </a:gs>
              </a:gsLst>
              <a:lin ang="5400000" scaled="1"/>
            </a:gradFill>
            <a:ln w="9525">
              <a:solidFill>
                <a:schemeClr val="tx1"/>
              </a:solidFill>
              <a:miter lim="800000"/>
              <a:headEnd/>
              <a:tailEnd/>
            </a:ln>
            <a:effectLst/>
          </p:spPr>
          <p:txBody>
            <a:bodyPr wrap="none" anchor="ctr"/>
            <a:lstStyle/>
            <a:p>
              <a:endParaRPr lang="fr-FR"/>
            </a:p>
          </p:txBody>
        </p:sp>
        <p:sp>
          <p:nvSpPr>
            <p:cNvPr id="85003" name="Rectangle 11"/>
            <p:cNvSpPr>
              <a:spLocks noChangeArrowheads="1"/>
            </p:cNvSpPr>
            <p:nvPr/>
          </p:nvSpPr>
          <p:spPr bwMode="auto">
            <a:xfrm>
              <a:off x="0" y="1296"/>
              <a:ext cx="5760" cy="240"/>
            </a:xfrm>
            <a:prstGeom prst="rect">
              <a:avLst/>
            </a:prstGeom>
            <a:gradFill rotWithShape="0">
              <a:gsLst>
                <a:gs pos="0">
                  <a:srgbClr val="00CCFF">
                    <a:gamma/>
                    <a:shade val="66275"/>
                    <a:invGamma/>
                  </a:srgbClr>
                </a:gs>
                <a:gs pos="50000">
                  <a:srgbClr val="00CCFF"/>
                </a:gs>
                <a:gs pos="100000">
                  <a:srgbClr val="00CCFF">
                    <a:gamma/>
                    <a:shade val="66275"/>
                    <a:invGamma/>
                  </a:srgbClr>
                </a:gs>
              </a:gsLst>
              <a:lin ang="5400000" scaled="1"/>
            </a:gradFill>
            <a:ln w="9525">
              <a:solidFill>
                <a:schemeClr val="tx1"/>
              </a:solidFill>
              <a:miter lim="800000"/>
              <a:headEnd/>
              <a:tailEnd/>
            </a:ln>
            <a:effectLst/>
          </p:spPr>
          <p:txBody>
            <a:bodyPr wrap="none" anchor="ctr"/>
            <a:lstStyle/>
            <a:p>
              <a:endParaRPr lang="fr-FR"/>
            </a:p>
          </p:txBody>
        </p:sp>
      </p:grpSp>
      <p:sp>
        <p:nvSpPr>
          <p:cNvPr id="85004" name="Text Box 12"/>
          <p:cNvSpPr txBox="1">
            <a:spLocks noChangeArrowheads="1"/>
          </p:cNvSpPr>
          <p:nvPr/>
        </p:nvSpPr>
        <p:spPr bwMode="auto">
          <a:xfrm>
            <a:off x="6249812" y="4283075"/>
            <a:ext cx="163689" cy="457200"/>
          </a:xfrm>
          <a:prstGeom prst="rect">
            <a:avLst/>
          </a:prstGeom>
          <a:noFill/>
          <a:ln w="136525">
            <a:noFill/>
            <a:miter lim="800000"/>
            <a:headEnd/>
            <a:tailEnd/>
          </a:ln>
          <a:effectLst/>
        </p:spPr>
        <p:txBody>
          <a:bodyPr>
            <a:spAutoFit/>
          </a:bodyPr>
          <a:lstStyle/>
          <a:p>
            <a:pPr>
              <a:spcBef>
                <a:spcPct val="50000"/>
              </a:spcBef>
            </a:pPr>
            <a:endParaRPr lang="en-US"/>
          </a:p>
        </p:txBody>
      </p:sp>
      <p:sp>
        <p:nvSpPr>
          <p:cNvPr id="85005" name="Text Box 13"/>
          <p:cNvSpPr txBox="1">
            <a:spLocks noChangeArrowheads="1"/>
          </p:cNvSpPr>
          <p:nvPr/>
        </p:nvSpPr>
        <p:spPr bwMode="auto">
          <a:xfrm>
            <a:off x="1051278" y="692151"/>
            <a:ext cx="7296855" cy="830997"/>
          </a:xfrm>
          <a:prstGeom prst="rect">
            <a:avLst/>
          </a:prstGeom>
          <a:solidFill>
            <a:schemeClr val="bg1"/>
          </a:solidFill>
          <a:ln w="136525">
            <a:noFill/>
            <a:miter lim="800000"/>
            <a:headEnd/>
            <a:tailEnd/>
          </a:ln>
          <a:effectLst/>
        </p:spPr>
        <p:txBody>
          <a:bodyPr>
            <a:spAutoFit/>
          </a:bodyPr>
          <a:lstStyle/>
          <a:p>
            <a:pPr>
              <a:spcBef>
                <a:spcPct val="50000"/>
              </a:spcBef>
            </a:pPr>
            <a:r>
              <a:rPr lang="en-US"/>
              <a:t>Intra joint VM ( knee+++) treated by synovectomy when bleeding</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3400" y="1371600"/>
            <a:ext cx="8001000" cy="4572000"/>
            <a:chOff x="0" y="1440"/>
            <a:chExt cx="5760" cy="2880"/>
          </a:xfrm>
        </p:grpSpPr>
        <p:sp>
          <p:nvSpPr>
            <p:cNvPr id="68611" name="Rectangle 3" descr="Grands confettis"/>
            <p:cNvSpPr>
              <a:spLocks noChangeArrowheads="1"/>
            </p:cNvSpPr>
            <p:nvPr/>
          </p:nvSpPr>
          <p:spPr bwMode="auto">
            <a:xfrm>
              <a:off x="0" y="2352"/>
              <a:ext cx="5760" cy="1968"/>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68612" name="Rectangle 4" descr="Petits confettis"/>
            <p:cNvSpPr>
              <a:spLocks noChangeArrowheads="1"/>
            </p:cNvSpPr>
            <p:nvPr/>
          </p:nvSpPr>
          <p:spPr bwMode="auto">
            <a:xfrm>
              <a:off x="0" y="1488"/>
              <a:ext cx="5760" cy="768"/>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68613" name="Rectangle 5" descr="Briques horizontales"/>
            <p:cNvSpPr>
              <a:spLocks noChangeArrowheads="1"/>
            </p:cNvSpPr>
            <p:nvPr/>
          </p:nvSpPr>
          <p:spPr bwMode="auto">
            <a:xfrm>
              <a:off x="0" y="1440"/>
              <a:ext cx="5760" cy="24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68614" name="Freeform 6"/>
            <p:cNvSpPr>
              <a:spLocks/>
            </p:cNvSpPr>
            <p:nvPr/>
          </p:nvSpPr>
          <p:spPr bwMode="auto">
            <a:xfrm>
              <a:off x="789" y="1442"/>
              <a:ext cx="4184" cy="1486"/>
            </a:xfrm>
            <a:custGeom>
              <a:avLst/>
              <a:gdLst/>
              <a:ahLst/>
              <a:cxnLst>
                <a:cxn ang="0">
                  <a:pos x="0" y="200"/>
                </a:cxn>
                <a:cxn ang="0">
                  <a:pos x="111" y="184"/>
                </a:cxn>
                <a:cxn ang="0">
                  <a:pos x="364" y="121"/>
                </a:cxn>
                <a:cxn ang="0">
                  <a:pos x="427" y="89"/>
                </a:cxn>
                <a:cxn ang="0">
                  <a:pos x="521" y="26"/>
                </a:cxn>
                <a:cxn ang="0">
                  <a:pos x="891" y="286"/>
                </a:cxn>
                <a:cxn ang="0">
                  <a:pos x="1500" y="168"/>
                </a:cxn>
                <a:cxn ang="0">
                  <a:pos x="1674" y="310"/>
                </a:cxn>
                <a:cxn ang="0">
                  <a:pos x="2084" y="247"/>
                </a:cxn>
                <a:cxn ang="0">
                  <a:pos x="2274" y="168"/>
                </a:cxn>
                <a:cxn ang="0">
                  <a:pos x="2432" y="121"/>
                </a:cxn>
                <a:cxn ang="0">
                  <a:pos x="2700" y="215"/>
                </a:cxn>
                <a:cxn ang="0">
                  <a:pos x="2969" y="294"/>
                </a:cxn>
                <a:cxn ang="0">
                  <a:pos x="3363" y="342"/>
                </a:cxn>
                <a:cxn ang="0">
                  <a:pos x="4184" y="137"/>
                </a:cxn>
                <a:cxn ang="0">
                  <a:pos x="3915" y="286"/>
                </a:cxn>
                <a:cxn ang="0">
                  <a:pos x="3675" y="478"/>
                </a:cxn>
                <a:cxn ang="0">
                  <a:pos x="3099" y="622"/>
                </a:cxn>
                <a:cxn ang="0">
                  <a:pos x="2667" y="718"/>
                </a:cxn>
                <a:cxn ang="0">
                  <a:pos x="1995" y="526"/>
                </a:cxn>
                <a:cxn ang="0">
                  <a:pos x="1467" y="718"/>
                </a:cxn>
                <a:cxn ang="0">
                  <a:pos x="1419" y="1150"/>
                </a:cxn>
                <a:cxn ang="0">
                  <a:pos x="2187" y="1006"/>
                </a:cxn>
                <a:cxn ang="0">
                  <a:pos x="2811" y="1198"/>
                </a:cxn>
                <a:cxn ang="0">
                  <a:pos x="3387" y="1054"/>
                </a:cxn>
                <a:cxn ang="0">
                  <a:pos x="4059" y="910"/>
                </a:cxn>
                <a:cxn ang="0">
                  <a:pos x="3339" y="1246"/>
                </a:cxn>
                <a:cxn ang="0">
                  <a:pos x="2571" y="1342"/>
                </a:cxn>
                <a:cxn ang="0">
                  <a:pos x="1611" y="1342"/>
                </a:cxn>
                <a:cxn ang="0">
                  <a:pos x="1371" y="1486"/>
                </a:cxn>
                <a:cxn ang="0">
                  <a:pos x="987" y="1246"/>
                </a:cxn>
                <a:cxn ang="0">
                  <a:pos x="267" y="1198"/>
                </a:cxn>
                <a:cxn ang="0">
                  <a:pos x="27" y="1102"/>
                </a:cxn>
                <a:cxn ang="0">
                  <a:pos x="555" y="1006"/>
                </a:cxn>
                <a:cxn ang="0">
                  <a:pos x="1227" y="1150"/>
                </a:cxn>
                <a:cxn ang="0">
                  <a:pos x="1323" y="1054"/>
                </a:cxn>
                <a:cxn ang="0">
                  <a:pos x="1323" y="766"/>
                </a:cxn>
                <a:cxn ang="0">
                  <a:pos x="987" y="574"/>
                </a:cxn>
                <a:cxn ang="0">
                  <a:pos x="507" y="670"/>
                </a:cxn>
                <a:cxn ang="0">
                  <a:pos x="27" y="574"/>
                </a:cxn>
                <a:cxn ang="0">
                  <a:pos x="0" y="200"/>
                </a:cxn>
              </a:cxnLst>
              <a:rect l="0" t="0" r="r" b="b"/>
              <a:pathLst>
                <a:path w="4184" h="1486">
                  <a:moveTo>
                    <a:pt x="0" y="200"/>
                  </a:moveTo>
                  <a:cubicBezTo>
                    <a:pt x="37" y="195"/>
                    <a:pt x="74" y="192"/>
                    <a:pt x="111" y="184"/>
                  </a:cubicBezTo>
                  <a:cubicBezTo>
                    <a:pt x="196" y="166"/>
                    <a:pt x="364" y="121"/>
                    <a:pt x="364" y="121"/>
                  </a:cubicBezTo>
                  <a:cubicBezTo>
                    <a:pt x="385" y="110"/>
                    <a:pt x="407" y="101"/>
                    <a:pt x="427" y="89"/>
                  </a:cubicBezTo>
                  <a:cubicBezTo>
                    <a:pt x="459" y="69"/>
                    <a:pt x="521" y="26"/>
                    <a:pt x="521" y="26"/>
                  </a:cubicBezTo>
                  <a:lnTo>
                    <a:pt x="891" y="286"/>
                  </a:lnTo>
                  <a:cubicBezTo>
                    <a:pt x="1675" y="1"/>
                    <a:pt x="1245" y="0"/>
                    <a:pt x="1500" y="168"/>
                  </a:cubicBezTo>
                  <a:cubicBezTo>
                    <a:pt x="1548" y="238"/>
                    <a:pt x="1593" y="282"/>
                    <a:pt x="1674" y="310"/>
                  </a:cubicBezTo>
                  <a:cubicBezTo>
                    <a:pt x="1829" y="300"/>
                    <a:pt x="1942" y="295"/>
                    <a:pt x="2084" y="247"/>
                  </a:cubicBezTo>
                  <a:cubicBezTo>
                    <a:pt x="2156" y="176"/>
                    <a:pt x="2170" y="186"/>
                    <a:pt x="2274" y="168"/>
                  </a:cubicBezTo>
                  <a:cubicBezTo>
                    <a:pt x="2387" y="93"/>
                    <a:pt x="2332" y="96"/>
                    <a:pt x="2432" y="121"/>
                  </a:cubicBezTo>
                  <a:cubicBezTo>
                    <a:pt x="2519" y="208"/>
                    <a:pt x="2584" y="201"/>
                    <a:pt x="2700" y="215"/>
                  </a:cubicBezTo>
                  <a:cubicBezTo>
                    <a:pt x="2926" y="286"/>
                    <a:pt x="2835" y="263"/>
                    <a:pt x="2969" y="294"/>
                  </a:cubicBezTo>
                  <a:cubicBezTo>
                    <a:pt x="3067" y="446"/>
                    <a:pt x="3141" y="364"/>
                    <a:pt x="3363" y="342"/>
                  </a:cubicBezTo>
                  <a:cubicBezTo>
                    <a:pt x="3551" y="59"/>
                    <a:pt x="3886" y="137"/>
                    <a:pt x="4184" y="137"/>
                  </a:cubicBezTo>
                  <a:lnTo>
                    <a:pt x="3915" y="286"/>
                  </a:lnTo>
                  <a:lnTo>
                    <a:pt x="3675" y="478"/>
                  </a:lnTo>
                  <a:lnTo>
                    <a:pt x="3099" y="622"/>
                  </a:lnTo>
                  <a:lnTo>
                    <a:pt x="2667" y="718"/>
                  </a:lnTo>
                  <a:lnTo>
                    <a:pt x="1995" y="526"/>
                  </a:lnTo>
                  <a:lnTo>
                    <a:pt x="1467" y="718"/>
                  </a:lnTo>
                  <a:lnTo>
                    <a:pt x="1419" y="1150"/>
                  </a:lnTo>
                  <a:lnTo>
                    <a:pt x="2187" y="1006"/>
                  </a:lnTo>
                  <a:lnTo>
                    <a:pt x="2811" y="1198"/>
                  </a:lnTo>
                  <a:lnTo>
                    <a:pt x="3387" y="1054"/>
                  </a:lnTo>
                  <a:lnTo>
                    <a:pt x="4059" y="910"/>
                  </a:lnTo>
                  <a:lnTo>
                    <a:pt x="3339" y="1246"/>
                  </a:lnTo>
                  <a:lnTo>
                    <a:pt x="2571" y="1342"/>
                  </a:lnTo>
                  <a:lnTo>
                    <a:pt x="1611" y="1342"/>
                  </a:lnTo>
                  <a:lnTo>
                    <a:pt x="1371" y="1486"/>
                  </a:lnTo>
                  <a:lnTo>
                    <a:pt x="987" y="1246"/>
                  </a:lnTo>
                  <a:lnTo>
                    <a:pt x="267" y="1198"/>
                  </a:lnTo>
                  <a:lnTo>
                    <a:pt x="27" y="1102"/>
                  </a:lnTo>
                  <a:lnTo>
                    <a:pt x="555" y="1006"/>
                  </a:lnTo>
                  <a:lnTo>
                    <a:pt x="1227" y="1150"/>
                  </a:lnTo>
                  <a:lnTo>
                    <a:pt x="1323" y="1054"/>
                  </a:lnTo>
                  <a:lnTo>
                    <a:pt x="1323" y="766"/>
                  </a:lnTo>
                  <a:lnTo>
                    <a:pt x="987" y="574"/>
                  </a:lnTo>
                  <a:lnTo>
                    <a:pt x="507" y="670"/>
                  </a:lnTo>
                  <a:lnTo>
                    <a:pt x="27" y="574"/>
                  </a:lnTo>
                  <a:lnTo>
                    <a:pt x="0" y="200"/>
                  </a:lnTo>
                  <a:close/>
                </a:path>
              </a:pathLst>
            </a:custGeom>
            <a:solidFill>
              <a:srgbClr val="00CCFF"/>
            </a:solidFill>
            <a:ln w="9525">
              <a:solidFill>
                <a:schemeClr val="tx1"/>
              </a:solidFill>
              <a:round/>
              <a:headEnd/>
              <a:tailEnd/>
            </a:ln>
            <a:effectLst/>
          </p:spPr>
          <p:txBody>
            <a:bodyPr wrap="none" anchor="ctr"/>
            <a:lstStyle/>
            <a:p>
              <a:endParaRPr lang="fr-FR"/>
            </a:p>
          </p:txBody>
        </p:sp>
        <p:sp>
          <p:nvSpPr>
            <p:cNvPr id="68615" name="Line 7"/>
            <p:cNvSpPr>
              <a:spLocks noChangeShapeType="1"/>
            </p:cNvSpPr>
            <p:nvPr/>
          </p:nvSpPr>
          <p:spPr bwMode="auto">
            <a:xfrm>
              <a:off x="0" y="2304"/>
              <a:ext cx="5760" cy="0"/>
            </a:xfrm>
            <a:prstGeom prst="line">
              <a:avLst/>
            </a:prstGeom>
            <a:noFill/>
            <a:ln w="76200">
              <a:solidFill>
                <a:schemeClr val="accent1"/>
              </a:solidFill>
              <a:round/>
              <a:headEnd/>
              <a:tailEnd/>
            </a:ln>
            <a:effectLst/>
          </p:spPr>
          <p:txBody>
            <a:bodyPr wrap="none" anchor="ctr"/>
            <a:lstStyle/>
            <a:p>
              <a:endParaRPr lang="fr-FR"/>
            </a:p>
          </p:txBody>
        </p:sp>
        <p:sp>
          <p:nvSpPr>
            <p:cNvPr id="68616" name="Rectangle 8"/>
            <p:cNvSpPr>
              <a:spLocks noChangeArrowheads="1"/>
            </p:cNvSpPr>
            <p:nvPr/>
          </p:nvSpPr>
          <p:spPr bwMode="auto">
            <a:xfrm>
              <a:off x="0" y="3168"/>
              <a:ext cx="5760" cy="576"/>
            </a:xfrm>
            <a:prstGeom prst="rect">
              <a:avLst/>
            </a:prstGeom>
            <a:gradFill rotWithShape="0">
              <a:gsLst>
                <a:gs pos="0">
                  <a:schemeClr val="accent2">
                    <a:gamma/>
                    <a:shade val="66275"/>
                    <a:invGamma/>
                  </a:schemeClr>
                </a:gs>
                <a:gs pos="50000">
                  <a:schemeClr val="accent2"/>
                </a:gs>
                <a:gs pos="100000">
                  <a:schemeClr val="accent2">
                    <a:gamma/>
                    <a:shade val="66275"/>
                    <a:invGamma/>
                  </a:schemeClr>
                </a:gs>
              </a:gsLst>
              <a:lin ang="5400000" scaled="1"/>
            </a:gradFill>
            <a:ln w="9525">
              <a:solidFill>
                <a:schemeClr val="tx1"/>
              </a:solidFill>
              <a:miter lim="800000"/>
              <a:headEnd/>
              <a:tailEnd/>
            </a:ln>
            <a:effectLst/>
          </p:spPr>
          <p:txBody>
            <a:bodyPr wrap="none" anchor="ctr"/>
            <a:lstStyle/>
            <a:p>
              <a:endParaRPr lang="fr-FR"/>
            </a:p>
          </p:txBody>
        </p:sp>
      </p:grpSp>
      <p:sp>
        <p:nvSpPr>
          <p:cNvPr id="68617" name="Text Box 9"/>
          <p:cNvSpPr txBox="1">
            <a:spLocks noChangeArrowheads="1"/>
          </p:cNvSpPr>
          <p:nvPr/>
        </p:nvSpPr>
        <p:spPr bwMode="auto">
          <a:xfrm>
            <a:off x="603955" y="620713"/>
            <a:ext cx="7360356" cy="830997"/>
          </a:xfrm>
          <a:prstGeom prst="rect">
            <a:avLst/>
          </a:prstGeom>
          <a:noFill/>
          <a:ln w="136525">
            <a:noFill/>
            <a:miter lim="800000"/>
            <a:headEnd/>
            <a:tailEnd/>
          </a:ln>
          <a:effectLst/>
        </p:spPr>
        <p:txBody>
          <a:bodyPr>
            <a:spAutoFit/>
          </a:bodyPr>
          <a:lstStyle/>
          <a:p>
            <a:pPr>
              <a:spcBef>
                <a:spcPct val="50000"/>
              </a:spcBef>
            </a:pPr>
            <a:r>
              <a:rPr lang="en-US"/>
              <a:t>Extra-muscular Duplex guided Extratruncular MV excision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16" name="Group 72"/>
          <p:cNvGrpSpPr>
            <a:grpSpLocks/>
          </p:cNvGrpSpPr>
          <p:nvPr/>
        </p:nvGrpSpPr>
        <p:grpSpPr bwMode="auto">
          <a:xfrm rot="795127" flipH="1">
            <a:off x="3962400" y="457200"/>
            <a:ext cx="4419600" cy="5943600"/>
            <a:chOff x="0" y="240"/>
            <a:chExt cx="2784" cy="3744"/>
          </a:xfrm>
        </p:grpSpPr>
        <p:sp>
          <p:nvSpPr>
            <p:cNvPr id="6174" name="AutoShape 30" descr="Papyrus"/>
            <p:cNvSpPr>
              <a:spLocks noChangeArrowheads="1"/>
            </p:cNvSpPr>
            <p:nvPr/>
          </p:nvSpPr>
          <p:spPr bwMode="auto">
            <a:xfrm>
              <a:off x="0" y="240"/>
              <a:ext cx="2784" cy="3744"/>
            </a:xfrm>
            <a:prstGeom prst="verticalScroll">
              <a:avLst>
                <a:gd name="adj" fmla="val 12500"/>
              </a:avLst>
            </a:prstGeom>
            <a:blipFill dpi="0" rotWithShape="0">
              <a:blip r:embed="rId2" cstate="print"/>
              <a:srcRect/>
              <a:tile tx="0" ty="0" sx="100000" sy="100000" flip="none" algn="tl"/>
            </a:blipFill>
            <a:ln w="9525">
              <a:solidFill>
                <a:schemeClr val="tx1"/>
              </a:solidFill>
              <a:round/>
              <a:headEnd/>
              <a:tailEnd/>
            </a:ln>
            <a:effectLst/>
          </p:spPr>
          <p:txBody>
            <a:bodyPr wrap="none" anchor="ctr"/>
            <a:lstStyle/>
            <a:p>
              <a:endParaRPr lang="fr-FR"/>
            </a:p>
          </p:txBody>
        </p:sp>
        <p:sp>
          <p:nvSpPr>
            <p:cNvPr id="6147" name="Text Box 3"/>
            <p:cNvSpPr txBox="1">
              <a:spLocks noChangeArrowheads="1"/>
            </p:cNvSpPr>
            <p:nvPr/>
          </p:nvSpPr>
          <p:spPr bwMode="auto">
            <a:xfrm>
              <a:off x="384" y="624"/>
              <a:ext cx="1008" cy="288"/>
            </a:xfrm>
            <a:prstGeom prst="rect">
              <a:avLst/>
            </a:prstGeom>
            <a:noFill/>
            <a:ln w="9525">
              <a:noFill/>
              <a:miter lim="800000"/>
              <a:headEnd/>
              <a:tailEnd/>
            </a:ln>
            <a:effectLst/>
          </p:spPr>
          <p:txBody>
            <a:bodyPr>
              <a:spAutoFit/>
            </a:bodyPr>
            <a:lstStyle/>
            <a:p>
              <a:r>
                <a:rPr lang="fr-FR" b="1" dirty="0">
                  <a:solidFill>
                    <a:srgbClr val="000099"/>
                  </a:solidFill>
                </a:rPr>
                <a:t> </a:t>
              </a:r>
              <a:r>
                <a:rPr lang="fr-FR" b="1" i="1" dirty="0" err="1">
                  <a:solidFill>
                    <a:srgbClr val="000099"/>
                  </a:solidFill>
                </a:rPr>
                <a:t>Dysplasias</a:t>
              </a:r>
              <a:endParaRPr lang="fr-FR" sz="1600" b="1" i="1" dirty="0">
                <a:solidFill>
                  <a:srgbClr val="000099"/>
                </a:solidFill>
              </a:endParaRPr>
            </a:p>
          </p:txBody>
        </p:sp>
        <p:sp>
          <p:nvSpPr>
            <p:cNvPr id="6149" name="Text Box 5"/>
            <p:cNvSpPr txBox="1">
              <a:spLocks noChangeArrowheads="1"/>
            </p:cNvSpPr>
            <p:nvPr/>
          </p:nvSpPr>
          <p:spPr bwMode="auto">
            <a:xfrm>
              <a:off x="384" y="3002"/>
              <a:ext cx="1344" cy="288"/>
            </a:xfrm>
            <a:prstGeom prst="rect">
              <a:avLst/>
            </a:prstGeom>
            <a:noFill/>
            <a:ln w="9525">
              <a:noFill/>
              <a:miter lim="800000"/>
              <a:headEnd/>
              <a:tailEnd/>
            </a:ln>
            <a:effectLst/>
          </p:spPr>
          <p:txBody>
            <a:bodyPr>
              <a:spAutoFit/>
            </a:bodyPr>
            <a:lstStyle/>
            <a:p>
              <a:r>
                <a:rPr lang="fr-FR" b="1" i="1" dirty="0" err="1">
                  <a:solidFill>
                    <a:srgbClr val="000099"/>
                  </a:solidFill>
                </a:rPr>
                <a:t>Hemangioma</a:t>
              </a:r>
              <a:endParaRPr lang="fr-FR" sz="1600" b="1" i="1" dirty="0">
                <a:solidFill>
                  <a:srgbClr val="000099"/>
                </a:solidFill>
              </a:endParaRPr>
            </a:p>
          </p:txBody>
        </p:sp>
        <p:sp>
          <p:nvSpPr>
            <p:cNvPr id="6151" name="Text Box 7"/>
            <p:cNvSpPr txBox="1">
              <a:spLocks noChangeArrowheads="1"/>
            </p:cNvSpPr>
            <p:nvPr/>
          </p:nvSpPr>
          <p:spPr bwMode="auto">
            <a:xfrm>
              <a:off x="394" y="2643"/>
              <a:ext cx="1225" cy="291"/>
            </a:xfrm>
            <a:prstGeom prst="rect">
              <a:avLst/>
            </a:prstGeom>
            <a:noFill/>
            <a:ln w="9525">
              <a:noFill/>
              <a:miter lim="800000"/>
              <a:headEnd/>
              <a:tailEnd/>
            </a:ln>
            <a:effectLst/>
          </p:spPr>
          <p:txBody>
            <a:bodyPr wrap="none">
              <a:spAutoFit/>
            </a:bodyPr>
            <a:lstStyle/>
            <a:p>
              <a:r>
                <a:rPr lang="fr-FR" b="1" i="1" dirty="0" err="1">
                  <a:solidFill>
                    <a:srgbClr val="000099"/>
                  </a:solidFill>
                </a:rPr>
                <a:t>Phacomatosis</a:t>
              </a:r>
              <a:endParaRPr lang="fr-FR" b="1" dirty="0">
                <a:solidFill>
                  <a:srgbClr val="000099"/>
                </a:solidFill>
              </a:endParaRPr>
            </a:p>
          </p:txBody>
        </p:sp>
        <p:sp>
          <p:nvSpPr>
            <p:cNvPr id="6169" name="Text Box 25"/>
            <p:cNvSpPr txBox="1">
              <a:spLocks noChangeArrowheads="1"/>
            </p:cNvSpPr>
            <p:nvPr/>
          </p:nvSpPr>
          <p:spPr bwMode="auto">
            <a:xfrm>
              <a:off x="384" y="3360"/>
              <a:ext cx="2046" cy="288"/>
            </a:xfrm>
            <a:prstGeom prst="rect">
              <a:avLst/>
            </a:prstGeom>
            <a:noFill/>
            <a:ln w="9525">
              <a:noFill/>
              <a:miter lim="800000"/>
              <a:headEnd/>
              <a:tailEnd/>
            </a:ln>
            <a:effectLst/>
          </p:spPr>
          <p:txBody>
            <a:bodyPr wrap="none">
              <a:spAutoFit/>
            </a:bodyPr>
            <a:lstStyle/>
            <a:p>
              <a:r>
                <a:rPr lang="fr-FR" b="1" i="1" dirty="0" err="1">
                  <a:solidFill>
                    <a:srgbClr val="000099"/>
                  </a:solidFill>
                </a:rPr>
                <a:t>Neurecto</a:t>
              </a:r>
              <a:r>
                <a:rPr lang="fr-FR" b="1" i="1" dirty="0">
                  <a:solidFill>
                    <a:srgbClr val="000099"/>
                  </a:solidFill>
                </a:rPr>
                <a:t>-</a:t>
              </a:r>
              <a:r>
                <a:rPr lang="fr-FR" b="1" i="1" dirty="0" err="1">
                  <a:solidFill>
                    <a:srgbClr val="000099"/>
                  </a:solidFill>
                </a:rPr>
                <a:t>mesodermosis</a:t>
              </a:r>
              <a:endParaRPr lang="fr-FR" b="1" i="1" dirty="0">
                <a:solidFill>
                  <a:srgbClr val="000099"/>
                </a:solidFill>
              </a:endParaRPr>
            </a:p>
          </p:txBody>
        </p:sp>
        <p:sp>
          <p:nvSpPr>
            <p:cNvPr id="6170" name="Text Box 26"/>
            <p:cNvSpPr txBox="1">
              <a:spLocks noChangeArrowheads="1"/>
            </p:cNvSpPr>
            <p:nvPr/>
          </p:nvSpPr>
          <p:spPr bwMode="auto">
            <a:xfrm>
              <a:off x="412" y="1927"/>
              <a:ext cx="848" cy="291"/>
            </a:xfrm>
            <a:prstGeom prst="rect">
              <a:avLst/>
            </a:prstGeom>
            <a:noFill/>
            <a:ln w="9525">
              <a:noFill/>
              <a:miter lim="800000"/>
              <a:headEnd/>
              <a:tailEnd/>
            </a:ln>
            <a:effectLst/>
          </p:spPr>
          <p:txBody>
            <a:bodyPr wrap="none">
              <a:spAutoFit/>
            </a:bodyPr>
            <a:lstStyle/>
            <a:p>
              <a:r>
                <a:rPr lang="fr-FR" b="1" i="1" dirty="0" err="1">
                  <a:solidFill>
                    <a:srgbClr val="000099"/>
                  </a:solidFill>
                </a:rPr>
                <a:t>Angioma</a:t>
              </a:r>
              <a:endParaRPr lang="fr-FR" b="1" i="1" dirty="0">
                <a:solidFill>
                  <a:srgbClr val="000099"/>
                </a:solidFill>
              </a:endParaRPr>
            </a:p>
          </p:txBody>
        </p:sp>
        <p:sp>
          <p:nvSpPr>
            <p:cNvPr id="6171" name="Text Box 27"/>
            <p:cNvSpPr txBox="1">
              <a:spLocks noChangeArrowheads="1"/>
            </p:cNvSpPr>
            <p:nvPr/>
          </p:nvSpPr>
          <p:spPr bwMode="auto">
            <a:xfrm>
              <a:off x="451" y="863"/>
              <a:ext cx="1214" cy="756"/>
            </a:xfrm>
            <a:prstGeom prst="rect">
              <a:avLst/>
            </a:prstGeom>
            <a:noFill/>
            <a:ln w="9525">
              <a:noFill/>
              <a:miter lim="800000"/>
              <a:headEnd/>
              <a:tailEnd/>
            </a:ln>
            <a:effectLst/>
          </p:spPr>
          <p:txBody>
            <a:bodyPr wrap="none">
              <a:spAutoFit/>
            </a:bodyPr>
            <a:lstStyle/>
            <a:p>
              <a:endParaRPr lang="fr-FR" b="1" i="1" dirty="0">
                <a:solidFill>
                  <a:srgbClr val="000099"/>
                </a:solidFill>
              </a:endParaRPr>
            </a:p>
            <a:p>
              <a:r>
                <a:rPr lang="fr-FR" b="1" i="1" dirty="0" err="1">
                  <a:solidFill>
                    <a:srgbClr val="000099"/>
                  </a:solidFill>
                </a:rPr>
                <a:t>Angiomatous</a:t>
              </a:r>
              <a:endParaRPr lang="fr-FR" b="1" i="1" dirty="0">
                <a:solidFill>
                  <a:srgbClr val="000099"/>
                </a:solidFill>
              </a:endParaRPr>
            </a:p>
            <a:p>
              <a:r>
                <a:rPr lang="fr-FR" b="1" i="1" dirty="0">
                  <a:solidFill>
                    <a:srgbClr val="000099"/>
                  </a:solidFill>
                </a:rPr>
                <a:t>malformation</a:t>
              </a:r>
            </a:p>
          </p:txBody>
        </p:sp>
        <p:sp>
          <p:nvSpPr>
            <p:cNvPr id="6172" name="Text Box 28"/>
            <p:cNvSpPr txBox="1">
              <a:spLocks noChangeArrowheads="1"/>
            </p:cNvSpPr>
            <p:nvPr/>
          </p:nvSpPr>
          <p:spPr bwMode="auto">
            <a:xfrm>
              <a:off x="411" y="2285"/>
              <a:ext cx="1085" cy="291"/>
            </a:xfrm>
            <a:prstGeom prst="rect">
              <a:avLst/>
            </a:prstGeom>
            <a:noFill/>
            <a:ln w="9525">
              <a:noFill/>
              <a:miter lim="800000"/>
              <a:headEnd/>
              <a:tailEnd/>
            </a:ln>
            <a:effectLst/>
          </p:spPr>
          <p:txBody>
            <a:bodyPr wrap="none">
              <a:spAutoFit/>
            </a:bodyPr>
            <a:lstStyle/>
            <a:p>
              <a:r>
                <a:rPr lang="fr-FR" b="1" i="1" dirty="0" err="1">
                  <a:solidFill>
                    <a:srgbClr val="000099"/>
                  </a:solidFill>
                </a:rPr>
                <a:t>Hamartoma</a:t>
              </a:r>
              <a:endParaRPr lang="fr-FR" b="1" i="1" dirty="0">
                <a:solidFill>
                  <a:srgbClr val="000099"/>
                </a:solidFill>
              </a:endParaRPr>
            </a:p>
          </p:txBody>
        </p:sp>
        <p:sp>
          <p:nvSpPr>
            <p:cNvPr id="6173" name="Text Box 29"/>
            <p:cNvSpPr txBox="1">
              <a:spLocks noChangeArrowheads="1"/>
            </p:cNvSpPr>
            <p:nvPr/>
          </p:nvSpPr>
          <p:spPr bwMode="auto">
            <a:xfrm>
              <a:off x="413" y="1569"/>
              <a:ext cx="1368" cy="291"/>
            </a:xfrm>
            <a:prstGeom prst="rect">
              <a:avLst/>
            </a:prstGeom>
            <a:noFill/>
            <a:ln w="9525">
              <a:noFill/>
              <a:miter lim="800000"/>
              <a:headEnd/>
              <a:tailEnd/>
            </a:ln>
            <a:effectLst/>
          </p:spPr>
          <p:txBody>
            <a:bodyPr wrap="none">
              <a:spAutoFit/>
            </a:bodyPr>
            <a:lstStyle/>
            <a:p>
              <a:r>
                <a:rPr lang="fr-FR" b="1" i="1" dirty="0" err="1">
                  <a:solidFill>
                    <a:srgbClr val="000099"/>
                  </a:solidFill>
                </a:rPr>
                <a:t>Lymphangioma</a:t>
              </a:r>
              <a:endParaRPr lang="fr-FR" b="1" i="1" dirty="0">
                <a:solidFill>
                  <a:srgbClr val="000099"/>
                </a:solidFill>
              </a:endParaRPr>
            </a:p>
          </p:txBody>
        </p:sp>
      </p:grpSp>
      <p:grpSp>
        <p:nvGrpSpPr>
          <p:cNvPr id="6219" name="Group 75"/>
          <p:cNvGrpSpPr>
            <a:grpSpLocks/>
          </p:cNvGrpSpPr>
          <p:nvPr/>
        </p:nvGrpSpPr>
        <p:grpSpPr bwMode="auto">
          <a:xfrm>
            <a:off x="304800" y="1600200"/>
            <a:ext cx="3248025" cy="3430588"/>
            <a:chOff x="192" y="1008"/>
            <a:chExt cx="2046" cy="2161"/>
          </a:xfrm>
        </p:grpSpPr>
        <p:sp>
          <p:nvSpPr>
            <p:cNvPr id="6176" name="Freeform 32"/>
            <p:cNvSpPr>
              <a:spLocks/>
            </p:cNvSpPr>
            <p:nvPr/>
          </p:nvSpPr>
          <p:spPr bwMode="auto">
            <a:xfrm flipH="1">
              <a:off x="777" y="1222"/>
              <a:ext cx="447" cy="342"/>
            </a:xfrm>
            <a:custGeom>
              <a:avLst/>
              <a:gdLst/>
              <a:ahLst/>
              <a:cxnLst>
                <a:cxn ang="0">
                  <a:pos x="0" y="107"/>
                </a:cxn>
                <a:cxn ang="0">
                  <a:pos x="86" y="195"/>
                </a:cxn>
                <a:cxn ang="0">
                  <a:pos x="92" y="252"/>
                </a:cxn>
                <a:cxn ang="0">
                  <a:pos x="99" y="342"/>
                </a:cxn>
                <a:cxn ang="0">
                  <a:pos x="123" y="342"/>
                </a:cxn>
                <a:cxn ang="0">
                  <a:pos x="148" y="315"/>
                </a:cxn>
                <a:cxn ang="0">
                  <a:pos x="160" y="264"/>
                </a:cxn>
                <a:cxn ang="0">
                  <a:pos x="160" y="189"/>
                </a:cxn>
                <a:cxn ang="0">
                  <a:pos x="166" y="232"/>
                </a:cxn>
                <a:cxn ang="0">
                  <a:pos x="172" y="258"/>
                </a:cxn>
                <a:cxn ang="0">
                  <a:pos x="179" y="283"/>
                </a:cxn>
                <a:cxn ang="0">
                  <a:pos x="203" y="283"/>
                </a:cxn>
                <a:cxn ang="0">
                  <a:pos x="228" y="258"/>
                </a:cxn>
                <a:cxn ang="0">
                  <a:pos x="228" y="227"/>
                </a:cxn>
                <a:cxn ang="0">
                  <a:pos x="246" y="181"/>
                </a:cxn>
                <a:cxn ang="0">
                  <a:pos x="252" y="214"/>
                </a:cxn>
                <a:cxn ang="0">
                  <a:pos x="264" y="246"/>
                </a:cxn>
                <a:cxn ang="0">
                  <a:pos x="295" y="232"/>
                </a:cxn>
                <a:cxn ang="0">
                  <a:pos x="306" y="207"/>
                </a:cxn>
                <a:cxn ang="0">
                  <a:pos x="306" y="227"/>
                </a:cxn>
                <a:cxn ang="0">
                  <a:pos x="344" y="207"/>
                </a:cxn>
                <a:cxn ang="0">
                  <a:pos x="361" y="163"/>
                </a:cxn>
                <a:cxn ang="0">
                  <a:pos x="350" y="232"/>
                </a:cxn>
                <a:cxn ang="0">
                  <a:pos x="344" y="258"/>
                </a:cxn>
                <a:cxn ang="0">
                  <a:pos x="367" y="264"/>
                </a:cxn>
                <a:cxn ang="0">
                  <a:pos x="374" y="296"/>
                </a:cxn>
                <a:cxn ang="0">
                  <a:pos x="410" y="290"/>
                </a:cxn>
                <a:cxn ang="0">
                  <a:pos x="434" y="232"/>
                </a:cxn>
                <a:cxn ang="0">
                  <a:pos x="447" y="163"/>
                </a:cxn>
                <a:cxn ang="0">
                  <a:pos x="434" y="102"/>
                </a:cxn>
                <a:cxn ang="0">
                  <a:pos x="398" y="51"/>
                </a:cxn>
                <a:cxn ang="0">
                  <a:pos x="354" y="11"/>
                </a:cxn>
                <a:cxn ang="0">
                  <a:pos x="331" y="44"/>
                </a:cxn>
                <a:cxn ang="0">
                  <a:pos x="301" y="19"/>
                </a:cxn>
                <a:cxn ang="0">
                  <a:pos x="282" y="5"/>
                </a:cxn>
                <a:cxn ang="0">
                  <a:pos x="270" y="19"/>
                </a:cxn>
                <a:cxn ang="0">
                  <a:pos x="239" y="11"/>
                </a:cxn>
                <a:cxn ang="0">
                  <a:pos x="233" y="44"/>
                </a:cxn>
                <a:cxn ang="0">
                  <a:pos x="221" y="25"/>
                </a:cxn>
                <a:cxn ang="0">
                  <a:pos x="190" y="19"/>
                </a:cxn>
                <a:cxn ang="0">
                  <a:pos x="160" y="0"/>
                </a:cxn>
                <a:cxn ang="0">
                  <a:pos x="148" y="25"/>
                </a:cxn>
                <a:cxn ang="0">
                  <a:pos x="130" y="11"/>
                </a:cxn>
                <a:cxn ang="0">
                  <a:pos x="105" y="5"/>
                </a:cxn>
                <a:cxn ang="0">
                  <a:pos x="86" y="11"/>
                </a:cxn>
                <a:cxn ang="0">
                  <a:pos x="81" y="51"/>
                </a:cxn>
                <a:cxn ang="0">
                  <a:pos x="86" y="56"/>
                </a:cxn>
                <a:cxn ang="0">
                  <a:pos x="68" y="56"/>
                </a:cxn>
                <a:cxn ang="0">
                  <a:pos x="6" y="51"/>
                </a:cxn>
                <a:cxn ang="0">
                  <a:pos x="0" y="107"/>
                </a:cxn>
              </a:cxnLst>
              <a:rect l="0" t="0" r="r" b="b"/>
              <a:pathLst>
                <a:path w="447" h="342">
                  <a:moveTo>
                    <a:pt x="0" y="107"/>
                  </a:moveTo>
                  <a:lnTo>
                    <a:pt x="86" y="195"/>
                  </a:lnTo>
                  <a:lnTo>
                    <a:pt x="92" y="252"/>
                  </a:lnTo>
                  <a:lnTo>
                    <a:pt x="99" y="342"/>
                  </a:lnTo>
                  <a:lnTo>
                    <a:pt x="123" y="342"/>
                  </a:lnTo>
                  <a:lnTo>
                    <a:pt x="148" y="315"/>
                  </a:lnTo>
                  <a:lnTo>
                    <a:pt x="160" y="264"/>
                  </a:lnTo>
                  <a:lnTo>
                    <a:pt x="160" y="189"/>
                  </a:lnTo>
                  <a:lnTo>
                    <a:pt x="166" y="232"/>
                  </a:lnTo>
                  <a:lnTo>
                    <a:pt x="172" y="258"/>
                  </a:lnTo>
                  <a:lnTo>
                    <a:pt x="179" y="283"/>
                  </a:lnTo>
                  <a:lnTo>
                    <a:pt x="203" y="283"/>
                  </a:lnTo>
                  <a:lnTo>
                    <a:pt x="228" y="258"/>
                  </a:lnTo>
                  <a:lnTo>
                    <a:pt x="228" y="227"/>
                  </a:lnTo>
                  <a:lnTo>
                    <a:pt x="246" y="181"/>
                  </a:lnTo>
                  <a:lnTo>
                    <a:pt x="252" y="214"/>
                  </a:lnTo>
                  <a:lnTo>
                    <a:pt x="264" y="246"/>
                  </a:lnTo>
                  <a:lnTo>
                    <a:pt x="295" y="232"/>
                  </a:lnTo>
                  <a:lnTo>
                    <a:pt x="306" y="207"/>
                  </a:lnTo>
                  <a:lnTo>
                    <a:pt x="306" y="227"/>
                  </a:lnTo>
                  <a:lnTo>
                    <a:pt x="344" y="207"/>
                  </a:lnTo>
                  <a:lnTo>
                    <a:pt x="361" y="163"/>
                  </a:lnTo>
                  <a:lnTo>
                    <a:pt x="350" y="232"/>
                  </a:lnTo>
                  <a:lnTo>
                    <a:pt x="344" y="258"/>
                  </a:lnTo>
                  <a:lnTo>
                    <a:pt x="367" y="264"/>
                  </a:lnTo>
                  <a:lnTo>
                    <a:pt x="374" y="296"/>
                  </a:lnTo>
                  <a:lnTo>
                    <a:pt x="410" y="290"/>
                  </a:lnTo>
                  <a:lnTo>
                    <a:pt x="434" y="232"/>
                  </a:lnTo>
                  <a:lnTo>
                    <a:pt x="447" y="163"/>
                  </a:lnTo>
                  <a:lnTo>
                    <a:pt x="434" y="102"/>
                  </a:lnTo>
                  <a:lnTo>
                    <a:pt x="398" y="51"/>
                  </a:lnTo>
                  <a:lnTo>
                    <a:pt x="354" y="11"/>
                  </a:lnTo>
                  <a:lnTo>
                    <a:pt x="331" y="44"/>
                  </a:lnTo>
                  <a:lnTo>
                    <a:pt x="301" y="19"/>
                  </a:lnTo>
                  <a:lnTo>
                    <a:pt x="282" y="5"/>
                  </a:lnTo>
                  <a:lnTo>
                    <a:pt x="270" y="19"/>
                  </a:lnTo>
                  <a:lnTo>
                    <a:pt x="239" y="11"/>
                  </a:lnTo>
                  <a:lnTo>
                    <a:pt x="233" y="44"/>
                  </a:lnTo>
                  <a:lnTo>
                    <a:pt x="221" y="25"/>
                  </a:lnTo>
                  <a:lnTo>
                    <a:pt x="190" y="19"/>
                  </a:lnTo>
                  <a:lnTo>
                    <a:pt x="160" y="0"/>
                  </a:lnTo>
                  <a:lnTo>
                    <a:pt x="148" y="25"/>
                  </a:lnTo>
                  <a:lnTo>
                    <a:pt x="130" y="11"/>
                  </a:lnTo>
                  <a:lnTo>
                    <a:pt x="105" y="5"/>
                  </a:lnTo>
                  <a:lnTo>
                    <a:pt x="86" y="11"/>
                  </a:lnTo>
                  <a:lnTo>
                    <a:pt x="81" y="51"/>
                  </a:lnTo>
                  <a:lnTo>
                    <a:pt x="86" y="56"/>
                  </a:lnTo>
                  <a:lnTo>
                    <a:pt x="68" y="56"/>
                  </a:lnTo>
                  <a:lnTo>
                    <a:pt x="6" y="51"/>
                  </a:lnTo>
                  <a:lnTo>
                    <a:pt x="0" y="107"/>
                  </a:lnTo>
                  <a:close/>
                </a:path>
              </a:pathLst>
            </a:custGeom>
            <a:solidFill>
              <a:srgbClr val="B07000"/>
            </a:solidFill>
            <a:ln w="11113">
              <a:solidFill>
                <a:srgbClr val="000000"/>
              </a:solidFill>
              <a:prstDash val="solid"/>
              <a:round/>
              <a:headEnd/>
              <a:tailEnd/>
            </a:ln>
          </p:spPr>
          <p:txBody>
            <a:bodyPr/>
            <a:lstStyle/>
            <a:p>
              <a:endParaRPr lang="fr-FR"/>
            </a:p>
          </p:txBody>
        </p:sp>
        <p:sp>
          <p:nvSpPr>
            <p:cNvPr id="6177" name="Freeform 33"/>
            <p:cNvSpPr>
              <a:spLocks/>
            </p:cNvSpPr>
            <p:nvPr/>
          </p:nvSpPr>
          <p:spPr bwMode="auto">
            <a:xfrm flipH="1">
              <a:off x="192" y="1946"/>
              <a:ext cx="940" cy="1104"/>
            </a:xfrm>
            <a:custGeom>
              <a:avLst/>
              <a:gdLst/>
              <a:ahLst/>
              <a:cxnLst>
                <a:cxn ang="0">
                  <a:pos x="0" y="0"/>
                </a:cxn>
                <a:cxn ang="0">
                  <a:pos x="102" y="85"/>
                </a:cxn>
                <a:cxn ang="0">
                  <a:pos x="120" y="146"/>
                </a:cxn>
                <a:cxn ang="0">
                  <a:pos x="234" y="528"/>
                </a:cxn>
                <a:cxn ang="0">
                  <a:pos x="275" y="626"/>
                </a:cxn>
                <a:cxn ang="0">
                  <a:pos x="306" y="675"/>
                </a:cxn>
                <a:cxn ang="0">
                  <a:pos x="349" y="725"/>
                </a:cxn>
                <a:cxn ang="0">
                  <a:pos x="398" y="780"/>
                </a:cxn>
                <a:cxn ang="0">
                  <a:pos x="422" y="871"/>
                </a:cxn>
                <a:cxn ang="0">
                  <a:pos x="448" y="933"/>
                </a:cxn>
                <a:cxn ang="0">
                  <a:pos x="521" y="944"/>
                </a:cxn>
                <a:cxn ang="0">
                  <a:pos x="588" y="993"/>
                </a:cxn>
                <a:cxn ang="0">
                  <a:pos x="630" y="1036"/>
                </a:cxn>
                <a:cxn ang="0">
                  <a:pos x="673" y="1104"/>
                </a:cxn>
                <a:cxn ang="0">
                  <a:pos x="940" y="1104"/>
                </a:cxn>
                <a:cxn ang="0">
                  <a:pos x="885" y="1070"/>
                </a:cxn>
                <a:cxn ang="0">
                  <a:pos x="845" y="1037"/>
                </a:cxn>
                <a:cxn ang="0">
                  <a:pos x="818" y="1006"/>
                </a:cxn>
                <a:cxn ang="0">
                  <a:pos x="792" y="962"/>
                </a:cxn>
                <a:cxn ang="0">
                  <a:pos x="755" y="919"/>
                </a:cxn>
                <a:cxn ang="0">
                  <a:pos x="718" y="900"/>
                </a:cxn>
                <a:cxn ang="0">
                  <a:pos x="679" y="899"/>
                </a:cxn>
                <a:cxn ang="0">
                  <a:pos x="636" y="913"/>
                </a:cxn>
                <a:cxn ang="0">
                  <a:pos x="621" y="869"/>
                </a:cxn>
                <a:cxn ang="0">
                  <a:pos x="604" y="823"/>
                </a:cxn>
                <a:cxn ang="0">
                  <a:pos x="581" y="792"/>
                </a:cxn>
                <a:cxn ang="0">
                  <a:pos x="541" y="764"/>
                </a:cxn>
                <a:cxn ang="0">
                  <a:pos x="496" y="743"/>
                </a:cxn>
                <a:cxn ang="0">
                  <a:pos x="470" y="703"/>
                </a:cxn>
                <a:cxn ang="0">
                  <a:pos x="459" y="663"/>
                </a:cxn>
                <a:cxn ang="0">
                  <a:pos x="440" y="612"/>
                </a:cxn>
                <a:cxn ang="0">
                  <a:pos x="414" y="573"/>
                </a:cxn>
                <a:cxn ang="0">
                  <a:pos x="390" y="528"/>
                </a:cxn>
                <a:cxn ang="0">
                  <a:pos x="376" y="465"/>
                </a:cxn>
                <a:cxn ang="0">
                  <a:pos x="350" y="412"/>
                </a:cxn>
                <a:cxn ang="0">
                  <a:pos x="318" y="374"/>
                </a:cxn>
                <a:cxn ang="0">
                  <a:pos x="271" y="332"/>
                </a:cxn>
                <a:cxn ang="0">
                  <a:pos x="221" y="302"/>
                </a:cxn>
                <a:cxn ang="0">
                  <a:pos x="147" y="202"/>
                </a:cxn>
                <a:cxn ang="0">
                  <a:pos x="200" y="240"/>
                </a:cxn>
                <a:cxn ang="0">
                  <a:pos x="355" y="284"/>
                </a:cxn>
                <a:cxn ang="0">
                  <a:pos x="311" y="238"/>
                </a:cxn>
                <a:cxn ang="0">
                  <a:pos x="266" y="174"/>
                </a:cxn>
                <a:cxn ang="0">
                  <a:pos x="209" y="116"/>
                </a:cxn>
                <a:cxn ang="0">
                  <a:pos x="144" y="76"/>
                </a:cxn>
                <a:cxn ang="0">
                  <a:pos x="56" y="36"/>
                </a:cxn>
                <a:cxn ang="0">
                  <a:pos x="0" y="0"/>
                </a:cxn>
              </a:cxnLst>
              <a:rect l="0" t="0" r="r" b="b"/>
              <a:pathLst>
                <a:path w="940" h="1104">
                  <a:moveTo>
                    <a:pt x="0" y="0"/>
                  </a:moveTo>
                  <a:lnTo>
                    <a:pt x="102" y="85"/>
                  </a:lnTo>
                  <a:lnTo>
                    <a:pt x="120" y="146"/>
                  </a:lnTo>
                  <a:lnTo>
                    <a:pt x="234" y="528"/>
                  </a:lnTo>
                  <a:lnTo>
                    <a:pt x="275" y="626"/>
                  </a:lnTo>
                  <a:lnTo>
                    <a:pt x="306" y="675"/>
                  </a:lnTo>
                  <a:lnTo>
                    <a:pt x="349" y="725"/>
                  </a:lnTo>
                  <a:lnTo>
                    <a:pt x="398" y="780"/>
                  </a:lnTo>
                  <a:lnTo>
                    <a:pt x="422" y="871"/>
                  </a:lnTo>
                  <a:lnTo>
                    <a:pt x="448" y="933"/>
                  </a:lnTo>
                  <a:lnTo>
                    <a:pt x="521" y="944"/>
                  </a:lnTo>
                  <a:lnTo>
                    <a:pt x="588" y="993"/>
                  </a:lnTo>
                  <a:lnTo>
                    <a:pt x="630" y="1036"/>
                  </a:lnTo>
                  <a:lnTo>
                    <a:pt x="673" y="1104"/>
                  </a:lnTo>
                  <a:lnTo>
                    <a:pt x="940" y="1104"/>
                  </a:lnTo>
                  <a:lnTo>
                    <a:pt x="885" y="1070"/>
                  </a:lnTo>
                  <a:lnTo>
                    <a:pt x="845" y="1037"/>
                  </a:lnTo>
                  <a:lnTo>
                    <a:pt x="818" y="1006"/>
                  </a:lnTo>
                  <a:lnTo>
                    <a:pt x="792" y="962"/>
                  </a:lnTo>
                  <a:lnTo>
                    <a:pt x="755" y="919"/>
                  </a:lnTo>
                  <a:lnTo>
                    <a:pt x="718" y="900"/>
                  </a:lnTo>
                  <a:lnTo>
                    <a:pt x="679" y="899"/>
                  </a:lnTo>
                  <a:lnTo>
                    <a:pt x="636" y="913"/>
                  </a:lnTo>
                  <a:lnTo>
                    <a:pt x="621" y="869"/>
                  </a:lnTo>
                  <a:lnTo>
                    <a:pt x="604" y="823"/>
                  </a:lnTo>
                  <a:lnTo>
                    <a:pt x="581" y="792"/>
                  </a:lnTo>
                  <a:lnTo>
                    <a:pt x="541" y="764"/>
                  </a:lnTo>
                  <a:lnTo>
                    <a:pt x="496" y="743"/>
                  </a:lnTo>
                  <a:lnTo>
                    <a:pt x="470" y="703"/>
                  </a:lnTo>
                  <a:lnTo>
                    <a:pt x="459" y="663"/>
                  </a:lnTo>
                  <a:lnTo>
                    <a:pt x="440" y="612"/>
                  </a:lnTo>
                  <a:lnTo>
                    <a:pt x="414" y="573"/>
                  </a:lnTo>
                  <a:lnTo>
                    <a:pt x="390" y="528"/>
                  </a:lnTo>
                  <a:lnTo>
                    <a:pt x="376" y="465"/>
                  </a:lnTo>
                  <a:lnTo>
                    <a:pt x="350" y="412"/>
                  </a:lnTo>
                  <a:lnTo>
                    <a:pt x="318" y="374"/>
                  </a:lnTo>
                  <a:lnTo>
                    <a:pt x="271" y="332"/>
                  </a:lnTo>
                  <a:lnTo>
                    <a:pt x="221" y="302"/>
                  </a:lnTo>
                  <a:lnTo>
                    <a:pt x="147" y="202"/>
                  </a:lnTo>
                  <a:lnTo>
                    <a:pt x="200" y="240"/>
                  </a:lnTo>
                  <a:lnTo>
                    <a:pt x="355" y="284"/>
                  </a:lnTo>
                  <a:lnTo>
                    <a:pt x="311" y="238"/>
                  </a:lnTo>
                  <a:lnTo>
                    <a:pt x="266" y="174"/>
                  </a:lnTo>
                  <a:lnTo>
                    <a:pt x="209" y="116"/>
                  </a:lnTo>
                  <a:lnTo>
                    <a:pt x="144" y="76"/>
                  </a:lnTo>
                  <a:lnTo>
                    <a:pt x="56" y="36"/>
                  </a:lnTo>
                  <a:lnTo>
                    <a:pt x="0" y="0"/>
                  </a:lnTo>
                  <a:close/>
                </a:path>
              </a:pathLst>
            </a:custGeom>
            <a:solidFill>
              <a:srgbClr val="4080FF"/>
            </a:solidFill>
            <a:ln w="11113">
              <a:solidFill>
                <a:srgbClr val="000000"/>
              </a:solidFill>
              <a:prstDash val="solid"/>
              <a:round/>
              <a:headEnd/>
              <a:tailEnd/>
            </a:ln>
          </p:spPr>
          <p:txBody>
            <a:bodyPr/>
            <a:lstStyle/>
            <a:p>
              <a:endParaRPr lang="fr-FR"/>
            </a:p>
          </p:txBody>
        </p:sp>
        <p:sp>
          <p:nvSpPr>
            <p:cNvPr id="6178" name="Freeform 34"/>
            <p:cNvSpPr>
              <a:spLocks/>
            </p:cNvSpPr>
            <p:nvPr/>
          </p:nvSpPr>
          <p:spPr bwMode="auto">
            <a:xfrm flipH="1">
              <a:off x="960" y="2003"/>
              <a:ext cx="74" cy="120"/>
            </a:xfrm>
            <a:custGeom>
              <a:avLst/>
              <a:gdLst/>
              <a:ahLst/>
              <a:cxnLst>
                <a:cxn ang="0">
                  <a:pos x="0" y="0"/>
                </a:cxn>
                <a:cxn ang="0">
                  <a:pos x="31" y="18"/>
                </a:cxn>
                <a:cxn ang="0">
                  <a:pos x="56" y="33"/>
                </a:cxn>
                <a:cxn ang="0">
                  <a:pos x="74" y="64"/>
                </a:cxn>
                <a:cxn ang="0">
                  <a:pos x="46" y="71"/>
                </a:cxn>
                <a:cxn ang="0">
                  <a:pos x="40" y="120"/>
                </a:cxn>
                <a:cxn ang="0">
                  <a:pos x="38" y="104"/>
                </a:cxn>
                <a:cxn ang="0">
                  <a:pos x="25" y="67"/>
                </a:cxn>
                <a:cxn ang="0">
                  <a:pos x="15" y="58"/>
                </a:cxn>
                <a:cxn ang="0">
                  <a:pos x="0" y="0"/>
                </a:cxn>
              </a:cxnLst>
              <a:rect l="0" t="0" r="r" b="b"/>
              <a:pathLst>
                <a:path w="74" h="120">
                  <a:moveTo>
                    <a:pt x="0" y="0"/>
                  </a:moveTo>
                  <a:lnTo>
                    <a:pt x="31" y="18"/>
                  </a:lnTo>
                  <a:lnTo>
                    <a:pt x="56" y="33"/>
                  </a:lnTo>
                  <a:lnTo>
                    <a:pt x="74" y="64"/>
                  </a:lnTo>
                  <a:lnTo>
                    <a:pt x="46" y="71"/>
                  </a:lnTo>
                  <a:lnTo>
                    <a:pt x="40" y="120"/>
                  </a:lnTo>
                  <a:lnTo>
                    <a:pt x="38" y="104"/>
                  </a:lnTo>
                  <a:lnTo>
                    <a:pt x="25" y="67"/>
                  </a:lnTo>
                  <a:lnTo>
                    <a:pt x="15" y="58"/>
                  </a:lnTo>
                  <a:lnTo>
                    <a:pt x="0" y="0"/>
                  </a:lnTo>
                  <a:close/>
                </a:path>
              </a:pathLst>
            </a:custGeom>
            <a:solidFill>
              <a:srgbClr val="0020A0"/>
            </a:solidFill>
            <a:ln w="11113">
              <a:solidFill>
                <a:srgbClr val="000000"/>
              </a:solidFill>
              <a:prstDash val="solid"/>
              <a:round/>
              <a:headEnd/>
              <a:tailEnd/>
            </a:ln>
          </p:spPr>
          <p:txBody>
            <a:bodyPr/>
            <a:lstStyle/>
            <a:p>
              <a:endParaRPr lang="fr-FR"/>
            </a:p>
          </p:txBody>
        </p:sp>
        <p:sp>
          <p:nvSpPr>
            <p:cNvPr id="6180" name="Freeform 36"/>
            <p:cNvSpPr>
              <a:spLocks/>
            </p:cNvSpPr>
            <p:nvPr/>
          </p:nvSpPr>
          <p:spPr bwMode="auto">
            <a:xfrm flipH="1">
              <a:off x="811" y="1008"/>
              <a:ext cx="1068" cy="1176"/>
            </a:xfrm>
            <a:custGeom>
              <a:avLst/>
              <a:gdLst/>
              <a:ahLst/>
              <a:cxnLst>
                <a:cxn ang="0">
                  <a:pos x="116" y="715"/>
                </a:cxn>
                <a:cxn ang="0">
                  <a:pos x="147" y="815"/>
                </a:cxn>
                <a:cxn ang="0">
                  <a:pos x="200" y="889"/>
                </a:cxn>
                <a:cxn ang="0">
                  <a:pos x="292" y="947"/>
                </a:cxn>
                <a:cxn ang="0">
                  <a:pos x="386" y="972"/>
                </a:cxn>
                <a:cxn ang="0">
                  <a:pos x="392" y="1002"/>
                </a:cxn>
                <a:cxn ang="0">
                  <a:pos x="885" y="1176"/>
                </a:cxn>
                <a:cxn ang="0">
                  <a:pos x="861" y="1076"/>
                </a:cxn>
                <a:cxn ang="0">
                  <a:pos x="827" y="984"/>
                </a:cxn>
                <a:cxn ang="0">
                  <a:pos x="796" y="935"/>
                </a:cxn>
                <a:cxn ang="0">
                  <a:pos x="790" y="874"/>
                </a:cxn>
                <a:cxn ang="0">
                  <a:pos x="806" y="776"/>
                </a:cxn>
                <a:cxn ang="0">
                  <a:pos x="831" y="715"/>
                </a:cxn>
                <a:cxn ang="0">
                  <a:pos x="864" y="666"/>
                </a:cxn>
                <a:cxn ang="0">
                  <a:pos x="919" y="635"/>
                </a:cxn>
                <a:cxn ang="0">
                  <a:pos x="965" y="589"/>
                </a:cxn>
                <a:cxn ang="0">
                  <a:pos x="1009" y="521"/>
                </a:cxn>
                <a:cxn ang="0">
                  <a:pos x="1034" y="466"/>
                </a:cxn>
                <a:cxn ang="0">
                  <a:pos x="1065" y="381"/>
                </a:cxn>
                <a:cxn ang="0">
                  <a:pos x="1068" y="292"/>
                </a:cxn>
                <a:cxn ang="0">
                  <a:pos x="1029" y="225"/>
                </a:cxn>
                <a:cxn ang="0">
                  <a:pos x="965" y="165"/>
                </a:cxn>
                <a:cxn ang="0">
                  <a:pos x="876" y="100"/>
                </a:cxn>
                <a:cxn ang="0">
                  <a:pos x="790" y="57"/>
                </a:cxn>
                <a:cxn ang="0">
                  <a:pos x="692" y="29"/>
                </a:cxn>
                <a:cxn ang="0">
                  <a:pos x="609" y="11"/>
                </a:cxn>
                <a:cxn ang="0">
                  <a:pos x="520" y="0"/>
                </a:cxn>
                <a:cxn ang="0">
                  <a:pos x="431" y="2"/>
                </a:cxn>
                <a:cxn ang="0">
                  <a:pos x="348" y="18"/>
                </a:cxn>
                <a:cxn ang="0">
                  <a:pos x="276" y="42"/>
                </a:cxn>
                <a:cxn ang="0">
                  <a:pos x="215" y="78"/>
                </a:cxn>
                <a:cxn ang="0">
                  <a:pos x="144" y="124"/>
                </a:cxn>
                <a:cxn ang="0">
                  <a:pos x="79" y="183"/>
                </a:cxn>
                <a:cxn ang="0">
                  <a:pos x="18" y="263"/>
                </a:cxn>
                <a:cxn ang="0">
                  <a:pos x="0" y="336"/>
                </a:cxn>
                <a:cxn ang="0">
                  <a:pos x="6" y="420"/>
                </a:cxn>
                <a:cxn ang="0">
                  <a:pos x="37" y="487"/>
                </a:cxn>
                <a:cxn ang="0">
                  <a:pos x="74" y="531"/>
                </a:cxn>
                <a:cxn ang="0">
                  <a:pos x="98" y="599"/>
                </a:cxn>
                <a:cxn ang="0">
                  <a:pos x="116" y="715"/>
                </a:cxn>
              </a:cxnLst>
              <a:rect l="0" t="0" r="r" b="b"/>
              <a:pathLst>
                <a:path w="1068" h="1176">
                  <a:moveTo>
                    <a:pt x="116" y="715"/>
                  </a:moveTo>
                  <a:lnTo>
                    <a:pt x="147" y="815"/>
                  </a:lnTo>
                  <a:lnTo>
                    <a:pt x="200" y="889"/>
                  </a:lnTo>
                  <a:lnTo>
                    <a:pt x="292" y="947"/>
                  </a:lnTo>
                  <a:lnTo>
                    <a:pt x="386" y="972"/>
                  </a:lnTo>
                  <a:lnTo>
                    <a:pt x="392" y="1002"/>
                  </a:lnTo>
                  <a:lnTo>
                    <a:pt x="885" y="1176"/>
                  </a:lnTo>
                  <a:lnTo>
                    <a:pt x="861" y="1076"/>
                  </a:lnTo>
                  <a:lnTo>
                    <a:pt x="827" y="984"/>
                  </a:lnTo>
                  <a:lnTo>
                    <a:pt x="796" y="935"/>
                  </a:lnTo>
                  <a:lnTo>
                    <a:pt x="790" y="874"/>
                  </a:lnTo>
                  <a:lnTo>
                    <a:pt x="806" y="776"/>
                  </a:lnTo>
                  <a:lnTo>
                    <a:pt x="831" y="715"/>
                  </a:lnTo>
                  <a:lnTo>
                    <a:pt x="864" y="666"/>
                  </a:lnTo>
                  <a:lnTo>
                    <a:pt x="919" y="635"/>
                  </a:lnTo>
                  <a:lnTo>
                    <a:pt x="965" y="589"/>
                  </a:lnTo>
                  <a:lnTo>
                    <a:pt x="1009" y="521"/>
                  </a:lnTo>
                  <a:lnTo>
                    <a:pt x="1034" y="466"/>
                  </a:lnTo>
                  <a:lnTo>
                    <a:pt x="1065" y="381"/>
                  </a:lnTo>
                  <a:lnTo>
                    <a:pt x="1068" y="292"/>
                  </a:lnTo>
                  <a:lnTo>
                    <a:pt x="1029" y="225"/>
                  </a:lnTo>
                  <a:lnTo>
                    <a:pt x="965" y="165"/>
                  </a:lnTo>
                  <a:lnTo>
                    <a:pt x="876" y="100"/>
                  </a:lnTo>
                  <a:lnTo>
                    <a:pt x="790" y="57"/>
                  </a:lnTo>
                  <a:lnTo>
                    <a:pt x="692" y="29"/>
                  </a:lnTo>
                  <a:lnTo>
                    <a:pt x="609" y="11"/>
                  </a:lnTo>
                  <a:lnTo>
                    <a:pt x="520" y="0"/>
                  </a:lnTo>
                  <a:lnTo>
                    <a:pt x="431" y="2"/>
                  </a:lnTo>
                  <a:lnTo>
                    <a:pt x="348" y="18"/>
                  </a:lnTo>
                  <a:lnTo>
                    <a:pt x="276" y="42"/>
                  </a:lnTo>
                  <a:lnTo>
                    <a:pt x="215" y="78"/>
                  </a:lnTo>
                  <a:lnTo>
                    <a:pt x="144" y="124"/>
                  </a:lnTo>
                  <a:lnTo>
                    <a:pt x="79" y="183"/>
                  </a:lnTo>
                  <a:lnTo>
                    <a:pt x="18" y="263"/>
                  </a:lnTo>
                  <a:lnTo>
                    <a:pt x="0" y="336"/>
                  </a:lnTo>
                  <a:lnTo>
                    <a:pt x="6" y="420"/>
                  </a:lnTo>
                  <a:lnTo>
                    <a:pt x="37" y="487"/>
                  </a:lnTo>
                  <a:lnTo>
                    <a:pt x="74" y="531"/>
                  </a:lnTo>
                  <a:lnTo>
                    <a:pt x="98" y="599"/>
                  </a:lnTo>
                  <a:lnTo>
                    <a:pt x="116" y="715"/>
                  </a:lnTo>
                  <a:close/>
                </a:path>
              </a:pathLst>
            </a:custGeom>
            <a:solidFill>
              <a:srgbClr val="E0A080"/>
            </a:solidFill>
            <a:ln w="11113">
              <a:solidFill>
                <a:srgbClr val="000000"/>
              </a:solidFill>
              <a:prstDash val="solid"/>
              <a:round/>
              <a:headEnd/>
              <a:tailEnd/>
            </a:ln>
          </p:spPr>
          <p:txBody>
            <a:bodyPr/>
            <a:lstStyle/>
            <a:p>
              <a:endParaRPr lang="fr-FR"/>
            </a:p>
          </p:txBody>
        </p:sp>
        <p:sp>
          <p:nvSpPr>
            <p:cNvPr id="6181" name="Freeform 37"/>
            <p:cNvSpPr>
              <a:spLocks/>
            </p:cNvSpPr>
            <p:nvPr/>
          </p:nvSpPr>
          <p:spPr bwMode="auto">
            <a:xfrm flipH="1">
              <a:off x="1426" y="1656"/>
              <a:ext cx="325" cy="213"/>
            </a:xfrm>
            <a:custGeom>
              <a:avLst/>
              <a:gdLst/>
              <a:ahLst/>
              <a:cxnLst>
                <a:cxn ang="0">
                  <a:pos x="0" y="61"/>
                </a:cxn>
                <a:cxn ang="0">
                  <a:pos x="94" y="6"/>
                </a:cxn>
                <a:cxn ang="0">
                  <a:pos x="154" y="0"/>
                </a:cxn>
                <a:cxn ang="0">
                  <a:pos x="233" y="25"/>
                </a:cxn>
                <a:cxn ang="0">
                  <a:pos x="289" y="67"/>
                </a:cxn>
                <a:cxn ang="0">
                  <a:pos x="325" y="97"/>
                </a:cxn>
                <a:cxn ang="0">
                  <a:pos x="325" y="121"/>
                </a:cxn>
                <a:cxn ang="0">
                  <a:pos x="300" y="133"/>
                </a:cxn>
                <a:cxn ang="0">
                  <a:pos x="258" y="103"/>
                </a:cxn>
                <a:cxn ang="0">
                  <a:pos x="196" y="72"/>
                </a:cxn>
                <a:cxn ang="0">
                  <a:pos x="251" y="109"/>
                </a:cxn>
                <a:cxn ang="0">
                  <a:pos x="264" y="133"/>
                </a:cxn>
                <a:cxn ang="0">
                  <a:pos x="264" y="152"/>
                </a:cxn>
                <a:cxn ang="0">
                  <a:pos x="227" y="152"/>
                </a:cxn>
                <a:cxn ang="0">
                  <a:pos x="209" y="152"/>
                </a:cxn>
                <a:cxn ang="0">
                  <a:pos x="196" y="128"/>
                </a:cxn>
                <a:cxn ang="0">
                  <a:pos x="185" y="97"/>
                </a:cxn>
                <a:cxn ang="0">
                  <a:pos x="143" y="72"/>
                </a:cxn>
                <a:cxn ang="0">
                  <a:pos x="161" y="115"/>
                </a:cxn>
                <a:cxn ang="0">
                  <a:pos x="172" y="140"/>
                </a:cxn>
                <a:cxn ang="0">
                  <a:pos x="172" y="152"/>
                </a:cxn>
                <a:cxn ang="0">
                  <a:pos x="161" y="170"/>
                </a:cxn>
                <a:cxn ang="0">
                  <a:pos x="143" y="170"/>
                </a:cxn>
                <a:cxn ang="0">
                  <a:pos x="118" y="152"/>
                </a:cxn>
                <a:cxn ang="0">
                  <a:pos x="81" y="121"/>
                </a:cxn>
                <a:cxn ang="0">
                  <a:pos x="81" y="140"/>
                </a:cxn>
                <a:cxn ang="0">
                  <a:pos x="87" y="164"/>
                </a:cxn>
                <a:cxn ang="0">
                  <a:pos x="87" y="170"/>
                </a:cxn>
                <a:cxn ang="0">
                  <a:pos x="69" y="164"/>
                </a:cxn>
                <a:cxn ang="0">
                  <a:pos x="50" y="152"/>
                </a:cxn>
                <a:cxn ang="0">
                  <a:pos x="50" y="177"/>
                </a:cxn>
                <a:cxn ang="0">
                  <a:pos x="45" y="201"/>
                </a:cxn>
                <a:cxn ang="0">
                  <a:pos x="13" y="213"/>
                </a:cxn>
                <a:cxn ang="0">
                  <a:pos x="0" y="207"/>
                </a:cxn>
                <a:cxn ang="0">
                  <a:pos x="0" y="177"/>
                </a:cxn>
                <a:cxn ang="0">
                  <a:pos x="0" y="140"/>
                </a:cxn>
                <a:cxn ang="0">
                  <a:pos x="0" y="61"/>
                </a:cxn>
              </a:cxnLst>
              <a:rect l="0" t="0" r="r" b="b"/>
              <a:pathLst>
                <a:path w="325" h="213">
                  <a:moveTo>
                    <a:pt x="0" y="61"/>
                  </a:moveTo>
                  <a:lnTo>
                    <a:pt x="94" y="6"/>
                  </a:lnTo>
                  <a:lnTo>
                    <a:pt x="154" y="0"/>
                  </a:lnTo>
                  <a:lnTo>
                    <a:pt x="233" y="25"/>
                  </a:lnTo>
                  <a:lnTo>
                    <a:pt x="289" y="67"/>
                  </a:lnTo>
                  <a:lnTo>
                    <a:pt x="325" y="97"/>
                  </a:lnTo>
                  <a:lnTo>
                    <a:pt x="325" y="121"/>
                  </a:lnTo>
                  <a:lnTo>
                    <a:pt x="300" y="133"/>
                  </a:lnTo>
                  <a:lnTo>
                    <a:pt x="258" y="103"/>
                  </a:lnTo>
                  <a:lnTo>
                    <a:pt x="196" y="72"/>
                  </a:lnTo>
                  <a:lnTo>
                    <a:pt x="251" y="109"/>
                  </a:lnTo>
                  <a:lnTo>
                    <a:pt x="264" y="133"/>
                  </a:lnTo>
                  <a:lnTo>
                    <a:pt x="264" y="152"/>
                  </a:lnTo>
                  <a:lnTo>
                    <a:pt x="227" y="152"/>
                  </a:lnTo>
                  <a:lnTo>
                    <a:pt x="209" y="152"/>
                  </a:lnTo>
                  <a:lnTo>
                    <a:pt x="196" y="128"/>
                  </a:lnTo>
                  <a:lnTo>
                    <a:pt x="185" y="97"/>
                  </a:lnTo>
                  <a:lnTo>
                    <a:pt x="143" y="72"/>
                  </a:lnTo>
                  <a:lnTo>
                    <a:pt x="161" y="115"/>
                  </a:lnTo>
                  <a:lnTo>
                    <a:pt x="172" y="140"/>
                  </a:lnTo>
                  <a:lnTo>
                    <a:pt x="172" y="152"/>
                  </a:lnTo>
                  <a:lnTo>
                    <a:pt x="161" y="170"/>
                  </a:lnTo>
                  <a:lnTo>
                    <a:pt x="143" y="170"/>
                  </a:lnTo>
                  <a:lnTo>
                    <a:pt x="118" y="152"/>
                  </a:lnTo>
                  <a:lnTo>
                    <a:pt x="81" y="121"/>
                  </a:lnTo>
                  <a:lnTo>
                    <a:pt x="81" y="140"/>
                  </a:lnTo>
                  <a:lnTo>
                    <a:pt x="87" y="164"/>
                  </a:lnTo>
                  <a:lnTo>
                    <a:pt x="87" y="170"/>
                  </a:lnTo>
                  <a:lnTo>
                    <a:pt x="69" y="164"/>
                  </a:lnTo>
                  <a:lnTo>
                    <a:pt x="50" y="152"/>
                  </a:lnTo>
                  <a:lnTo>
                    <a:pt x="50" y="177"/>
                  </a:lnTo>
                  <a:lnTo>
                    <a:pt x="45" y="201"/>
                  </a:lnTo>
                  <a:lnTo>
                    <a:pt x="13" y="213"/>
                  </a:lnTo>
                  <a:lnTo>
                    <a:pt x="0" y="207"/>
                  </a:lnTo>
                  <a:lnTo>
                    <a:pt x="0" y="177"/>
                  </a:lnTo>
                  <a:lnTo>
                    <a:pt x="0" y="140"/>
                  </a:lnTo>
                  <a:lnTo>
                    <a:pt x="0" y="61"/>
                  </a:lnTo>
                  <a:close/>
                </a:path>
              </a:pathLst>
            </a:custGeom>
            <a:solidFill>
              <a:srgbClr val="B07000"/>
            </a:solidFill>
            <a:ln w="11113">
              <a:solidFill>
                <a:srgbClr val="000000"/>
              </a:solidFill>
              <a:prstDash val="solid"/>
              <a:round/>
              <a:headEnd/>
              <a:tailEnd/>
            </a:ln>
          </p:spPr>
          <p:txBody>
            <a:bodyPr/>
            <a:lstStyle/>
            <a:p>
              <a:endParaRPr lang="fr-FR"/>
            </a:p>
          </p:txBody>
        </p:sp>
        <p:sp>
          <p:nvSpPr>
            <p:cNvPr id="6182" name="Freeform 38"/>
            <p:cNvSpPr>
              <a:spLocks/>
            </p:cNvSpPr>
            <p:nvPr/>
          </p:nvSpPr>
          <p:spPr bwMode="auto">
            <a:xfrm flipH="1">
              <a:off x="1444" y="1656"/>
              <a:ext cx="325" cy="213"/>
            </a:xfrm>
            <a:custGeom>
              <a:avLst/>
              <a:gdLst/>
              <a:ahLst/>
              <a:cxnLst>
                <a:cxn ang="0">
                  <a:pos x="0" y="61"/>
                </a:cxn>
                <a:cxn ang="0">
                  <a:pos x="93" y="6"/>
                </a:cxn>
                <a:cxn ang="0">
                  <a:pos x="154" y="0"/>
                </a:cxn>
                <a:cxn ang="0">
                  <a:pos x="233" y="25"/>
                </a:cxn>
                <a:cxn ang="0">
                  <a:pos x="287" y="67"/>
                </a:cxn>
                <a:cxn ang="0">
                  <a:pos x="325" y="97"/>
                </a:cxn>
                <a:cxn ang="0">
                  <a:pos x="325" y="121"/>
                </a:cxn>
                <a:cxn ang="0">
                  <a:pos x="300" y="133"/>
                </a:cxn>
                <a:cxn ang="0">
                  <a:pos x="258" y="103"/>
                </a:cxn>
                <a:cxn ang="0">
                  <a:pos x="197" y="72"/>
                </a:cxn>
                <a:cxn ang="0">
                  <a:pos x="251" y="109"/>
                </a:cxn>
                <a:cxn ang="0">
                  <a:pos x="263" y="133"/>
                </a:cxn>
                <a:cxn ang="0">
                  <a:pos x="263" y="152"/>
                </a:cxn>
                <a:cxn ang="0">
                  <a:pos x="227" y="152"/>
                </a:cxn>
                <a:cxn ang="0">
                  <a:pos x="210" y="152"/>
                </a:cxn>
                <a:cxn ang="0">
                  <a:pos x="197" y="128"/>
                </a:cxn>
                <a:cxn ang="0">
                  <a:pos x="185" y="97"/>
                </a:cxn>
                <a:cxn ang="0">
                  <a:pos x="141" y="72"/>
                </a:cxn>
                <a:cxn ang="0">
                  <a:pos x="161" y="115"/>
                </a:cxn>
                <a:cxn ang="0">
                  <a:pos x="172" y="140"/>
                </a:cxn>
                <a:cxn ang="0">
                  <a:pos x="172" y="152"/>
                </a:cxn>
                <a:cxn ang="0">
                  <a:pos x="161" y="170"/>
                </a:cxn>
                <a:cxn ang="0">
                  <a:pos x="141" y="170"/>
                </a:cxn>
                <a:cxn ang="0">
                  <a:pos x="117" y="152"/>
                </a:cxn>
                <a:cxn ang="0">
                  <a:pos x="81" y="121"/>
                </a:cxn>
                <a:cxn ang="0">
                  <a:pos x="81" y="140"/>
                </a:cxn>
                <a:cxn ang="0">
                  <a:pos x="87" y="164"/>
                </a:cxn>
                <a:cxn ang="0">
                  <a:pos x="87" y="170"/>
                </a:cxn>
                <a:cxn ang="0">
                  <a:pos x="68" y="164"/>
                </a:cxn>
                <a:cxn ang="0">
                  <a:pos x="50" y="152"/>
                </a:cxn>
                <a:cxn ang="0">
                  <a:pos x="50" y="177"/>
                </a:cxn>
                <a:cxn ang="0">
                  <a:pos x="44" y="201"/>
                </a:cxn>
                <a:cxn ang="0">
                  <a:pos x="13" y="213"/>
                </a:cxn>
                <a:cxn ang="0">
                  <a:pos x="0" y="207"/>
                </a:cxn>
                <a:cxn ang="0">
                  <a:pos x="0" y="177"/>
                </a:cxn>
                <a:cxn ang="0">
                  <a:pos x="0" y="140"/>
                </a:cxn>
                <a:cxn ang="0">
                  <a:pos x="0" y="61"/>
                </a:cxn>
              </a:cxnLst>
              <a:rect l="0" t="0" r="r" b="b"/>
              <a:pathLst>
                <a:path w="325" h="213">
                  <a:moveTo>
                    <a:pt x="0" y="61"/>
                  </a:moveTo>
                  <a:lnTo>
                    <a:pt x="93" y="6"/>
                  </a:lnTo>
                  <a:lnTo>
                    <a:pt x="154" y="0"/>
                  </a:lnTo>
                  <a:lnTo>
                    <a:pt x="233" y="25"/>
                  </a:lnTo>
                  <a:lnTo>
                    <a:pt x="287" y="67"/>
                  </a:lnTo>
                  <a:lnTo>
                    <a:pt x="325" y="97"/>
                  </a:lnTo>
                  <a:lnTo>
                    <a:pt x="325" y="121"/>
                  </a:lnTo>
                  <a:lnTo>
                    <a:pt x="300" y="133"/>
                  </a:lnTo>
                  <a:lnTo>
                    <a:pt x="258" y="103"/>
                  </a:lnTo>
                  <a:lnTo>
                    <a:pt x="197" y="72"/>
                  </a:lnTo>
                  <a:lnTo>
                    <a:pt x="251" y="109"/>
                  </a:lnTo>
                  <a:lnTo>
                    <a:pt x="263" y="133"/>
                  </a:lnTo>
                  <a:lnTo>
                    <a:pt x="263" y="152"/>
                  </a:lnTo>
                  <a:lnTo>
                    <a:pt x="227" y="152"/>
                  </a:lnTo>
                  <a:lnTo>
                    <a:pt x="210" y="152"/>
                  </a:lnTo>
                  <a:lnTo>
                    <a:pt x="197" y="128"/>
                  </a:lnTo>
                  <a:lnTo>
                    <a:pt x="185" y="97"/>
                  </a:lnTo>
                  <a:lnTo>
                    <a:pt x="141" y="72"/>
                  </a:lnTo>
                  <a:lnTo>
                    <a:pt x="161" y="115"/>
                  </a:lnTo>
                  <a:lnTo>
                    <a:pt x="172" y="140"/>
                  </a:lnTo>
                  <a:lnTo>
                    <a:pt x="172" y="152"/>
                  </a:lnTo>
                  <a:lnTo>
                    <a:pt x="161" y="170"/>
                  </a:lnTo>
                  <a:lnTo>
                    <a:pt x="141" y="170"/>
                  </a:lnTo>
                  <a:lnTo>
                    <a:pt x="117" y="152"/>
                  </a:lnTo>
                  <a:lnTo>
                    <a:pt x="81" y="121"/>
                  </a:lnTo>
                  <a:lnTo>
                    <a:pt x="81" y="140"/>
                  </a:lnTo>
                  <a:lnTo>
                    <a:pt x="87" y="164"/>
                  </a:lnTo>
                  <a:lnTo>
                    <a:pt x="87" y="170"/>
                  </a:lnTo>
                  <a:lnTo>
                    <a:pt x="68" y="164"/>
                  </a:lnTo>
                  <a:lnTo>
                    <a:pt x="50" y="152"/>
                  </a:lnTo>
                  <a:lnTo>
                    <a:pt x="50" y="177"/>
                  </a:lnTo>
                  <a:lnTo>
                    <a:pt x="44" y="201"/>
                  </a:lnTo>
                  <a:lnTo>
                    <a:pt x="13" y="213"/>
                  </a:lnTo>
                  <a:lnTo>
                    <a:pt x="0" y="207"/>
                  </a:lnTo>
                  <a:lnTo>
                    <a:pt x="0" y="177"/>
                  </a:lnTo>
                  <a:lnTo>
                    <a:pt x="0" y="140"/>
                  </a:lnTo>
                  <a:lnTo>
                    <a:pt x="0" y="61"/>
                  </a:lnTo>
                  <a:close/>
                </a:path>
              </a:pathLst>
            </a:custGeom>
            <a:solidFill>
              <a:srgbClr val="C08040"/>
            </a:solidFill>
            <a:ln w="11113">
              <a:solidFill>
                <a:srgbClr val="000000"/>
              </a:solidFill>
              <a:prstDash val="solid"/>
              <a:round/>
              <a:headEnd/>
              <a:tailEnd/>
            </a:ln>
          </p:spPr>
          <p:txBody>
            <a:bodyPr/>
            <a:lstStyle/>
            <a:p>
              <a:endParaRPr lang="fr-FR"/>
            </a:p>
          </p:txBody>
        </p:sp>
        <p:sp>
          <p:nvSpPr>
            <p:cNvPr id="6184" name="Freeform 40"/>
            <p:cNvSpPr>
              <a:spLocks/>
            </p:cNvSpPr>
            <p:nvPr/>
          </p:nvSpPr>
          <p:spPr bwMode="auto">
            <a:xfrm flipH="1">
              <a:off x="790" y="1210"/>
              <a:ext cx="452" cy="342"/>
            </a:xfrm>
            <a:custGeom>
              <a:avLst/>
              <a:gdLst/>
              <a:ahLst/>
              <a:cxnLst>
                <a:cxn ang="0">
                  <a:pos x="0" y="107"/>
                </a:cxn>
                <a:cxn ang="0">
                  <a:pos x="87" y="195"/>
                </a:cxn>
                <a:cxn ang="0">
                  <a:pos x="93" y="252"/>
                </a:cxn>
                <a:cxn ang="0">
                  <a:pos x="100" y="342"/>
                </a:cxn>
                <a:cxn ang="0">
                  <a:pos x="125" y="342"/>
                </a:cxn>
                <a:cxn ang="0">
                  <a:pos x="150" y="315"/>
                </a:cxn>
                <a:cxn ang="0">
                  <a:pos x="161" y="264"/>
                </a:cxn>
                <a:cxn ang="0">
                  <a:pos x="161" y="189"/>
                </a:cxn>
                <a:cxn ang="0">
                  <a:pos x="168" y="232"/>
                </a:cxn>
                <a:cxn ang="0">
                  <a:pos x="174" y="258"/>
                </a:cxn>
                <a:cxn ang="0">
                  <a:pos x="180" y="283"/>
                </a:cxn>
                <a:cxn ang="0">
                  <a:pos x="205" y="283"/>
                </a:cxn>
                <a:cxn ang="0">
                  <a:pos x="230" y="258"/>
                </a:cxn>
                <a:cxn ang="0">
                  <a:pos x="230" y="227"/>
                </a:cxn>
                <a:cxn ang="0">
                  <a:pos x="249" y="181"/>
                </a:cxn>
                <a:cxn ang="0">
                  <a:pos x="254" y="214"/>
                </a:cxn>
                <a:cxn ang="0">
                  <a:pos x="268" y="246"/>
                </a:cxn>
                <a:cxn ang="0">
                  <a:pos x="299" y="232"/>
                </a:cxn>
                <a:cxn ang="0">
                  <a:pos x="310" y="207"/>
                </a:cxn>
                <a:cxn ang="0">
                  <a:pos x="310" y="227"/>
                </a:cxn>
                <a:cxn ang="0">
                  <a:pos x="349" y="207"/>
                </a:cxn>
                <a:cxn ang="0">
                  <a:pos x="367" y="163"/>
                </a:cxn>
                <a:cxn ang="0">
                  <a:pos x="354" y="232"/>
                </a:cxn>
                <a:cxn ang="0">
                  <a:pos x="349" y="258"/>
                </a:cxn>
                <a:cxn ang="0">
                  <a:pos x="373" y="264"/>
                </a:cxn>
                <a:cxn ang="0">
                  <a:pos x="377" y="296"/>
                </a:cxn>
                <a:cxn ang="0">
                  <a:pos x="416" y="290"/>
                </a:cxn>
                <a:cxn ang="0">
                  <a:pos x="440" y="232"/>
                </a:cxn>
                <a:cxn ang="0">
                  <a:pos x="452" y="163"/>
                </a:cxn>
                <a:cxn ang="0">
                  <a:pos x="440" y="102"/>
                </a:cxn>
                <a:cxn ang="0">
                  <a:pos x="402" y="51"/>
                </a:cxn>
                <a:cxn ang="0">
                  <a:pos x="360" y="11"/>
                </a:cxn>
                <a:cxn ang="0">
                  <a:pos x="335" y="44"/>
                </a:cxn>
                <a:cxn ang="0">
                  <a:pos x="304" y="19"/>
                </a:cxn>
                <a:cxn ang="0">
                  <a:pos x="286" y="5"/>
                </a:cxn>
                <a:cxn ang="0">
                  <a:pos x="274" y="19"/>
                </a:cxn>
                <a:cxn ang="0">
                  <a:pos x="242" y="11"/>
                </a:cxn>
                <a:cxn ang="0">
                  <a:pos x="236" y="44"/>
                </a:cxn>
                <a:cxn ang="0">
                  <a:pos x="224" y="25"/>
                </a:cxn>
                <a:cxn ang="0">
                  <a:pos x="193" y="19"/>
                </a:cxn>
                <a:cxn ang="0">
                  <a:pos x="161" y="0"/>
                </a:cxn>
                <a:cxn ang="0">
                  <a:pos x="150" y="25"/>
                </a:cxn>
                <a:cxn ang="0">
                  <a:pos x="131" y="11"/>
                </a:cxn>
                <a:cxn ang="0">
                  <a:pos x="105" y="5"/>
                </a:cxn>
                <a:cxn ang="0">
                  <a:pos x="87" y="11"/>
                </a:cxn>
                <a:cxn ang="0">
                  <a:pos x="81" y="51"/>
                </a:cxn>
                <a:cxn ang="0">
                  <a:pos x="87" y="56"/>
                </a:cxn>
                <a:cxn ang="0">
                  <a:pos x="69" y="56"/>
                </a:cxn>
                <a:cxn ang="0">
                  <a:pos x="5" y="51"/>
                </a:cxn>
                <a:cxn ang="0">
                  <a:pos x="0" y="107"/>
                </a:cxn>
              </a:cxnLst>
              <a:rect l="0" t="0" r="r" b="b"/>
              <a:pathLst>
                <a:path w="452" h="342">
                  <a:moveTo>
                    <a:pt x="0" y="107"/>
                  </a:moveTo>
                  <a:lnTo>
                    <a:pt x="87" y="195"/>
                  </a:lnTo>
                  <a:lnTo>
                    <a:pt x="93" y="252"/>
                  </a:lnTo>
                  <a:lnTo>
                    <a:pt x="100" y="342"/>
                  </a:lnTo>
                  <a:lnTo>
                    <a:pt x="125" y="342"/>
                  </a:lnTo>
                  <a:lnTo>
                    <a:pt x="150" y="315"/>
                  </a:lnTo>
                  <a:lnTo>
                    <a:pt x="161" y="264"/>
                  </a:lnTo>
                  <a:lnTo>
                    <a:pt x="161" y="189"/>
                  </a:lnTo>
                  <a:lnTo>
                    <a:pt x="168" y="232"/>
                  </a:lnTo>
                  <a:lnTo>
                    <a:pt x="174" y="258"/>
                  </a:lnTo>
                  <a:lnTo>
                    <a:pt x="180" y="283"/>
                  </a:lnTo>
                  <a:lnTo>
                    <a:pt x="205" y="283"/>
                  </a:lnTo>
                  <a:lnTo>
                    <a:pt x="230" y="258"/>
                  </a:lnTo>
                  <a:lnTo>
                    <a:pt x="230" y="227"/>
                  </a:lnTo>
                  <a:lnTo>
                    <a:pt x="249" y="181"/>
                  </a:lnTo>
                  <a:lnTo>
                    <a:pt x="254" y="214"/>
                  </a:lnTo>
                  <a:lnTo>
                    <a:pt x="268" y="246"/>
                  </a:lnTo>
                  <a:lnTo>
                    <a:pt x="299" y="232"/>
                  </a:lnTo>
                  <a:lnTo>
                    <a:pt x="310" y="207"/>
                  </a:lnTo>
                  <a:lnTo>
                    <a:pt x="310" y="227"/>
                  </a:lnTo>
                  <a:lnTo>
                    <a:pt x="349" y="207"/>
                  </a:lnTo>
                  <a:lnTo>
                    <a:pt x="367" y="163"/>
                  </a:lnTo>
                  <a:lnTo>
                    <a:pt x="354" y="232"/>
                  </a:lnTo>
                  <a:lnTo>
                    <a:pt x="349" y="258"/>
                  </a:lnTo>
                  <a:lnTo>
                    <a:pt x="373" y="264"/>
                  </a:lnTo>
                  <a:lnTo>
                    <a:pt x="377" y="296"/>
                  </a:lnTo>
                  <a:lnTo>
                    <a:pt x="416" y="290"/>
                  </a:lnTo>
                  <a:lnTo>
                    <a:pt x="440" y="232"/>
                  </a:lnTo>
                  <a:lnTo>
                    <a:pt x="452" y="163"/>
                  </a:lnTo>
                  <a:lnTo>
                    <a:pt x="440" y="102"/>
                  </a:lnTo>
                  <a:lnTo>
                    <a:pt x="402" y="51"/>
                  </a:lnTo>
                  <a:lnTo>
                    <a:pt x="360" y="11"/>
                  </a:lnTo>
                  <a:lnTo>
                    <a:pt x="335" y="44"/>
                  </a:lnTo>
                  <a:lnTo>
                    <a:pt x="304" y="19"/>
                  </a:lnTo>
                  <a:lnTo>
                    <a:pt x="286" y="5"/>
                  </a:lnTo>
                  <a:lnTo>
                    <a:pt x="274" y="19"/>
                  </a:lnTo>
                  <a:lnTo>
                    <a:pt x="242" y="11"/>
                  </a:lnTo>
                  <a:lnTo>
                    <a:pt x="236" y="44"/>
                  </a:lnTo>
                  <a:lnTo>
                    <a:pt x="224" y="25"/>
                  </a:lnTo>
                  <a:lnTo>
                    <a:pt x="193" y="19"/>
                  </a:lnTo>
                  <a:lnTo>
                    <a:pt x="161" y="0"/>
                  </a:lnTo>
                  <a:lnTo>
                    <a:pt x="150" y="25"/>
                  </a:lnTo>
                  <a:lnTo>
                    <a:pt x="131" y="11"/>
                  </a:lnTo>
                  <a:lnTo>
                    <a:pt x="105" y="5"/>
                  </a:lnTo>
                  <a:lnTo>
                    <a:pt x="87" y="11"/>
                  </a:lnTo>
                  <a:lnTo>
                    <a:pt x="81" y="51"/>
                  </a:lnTo>
                  <a:lnTo>
                    <a:pt x="87" y="56"/>
                  </a:lnTo>
                  <a:lnTo>
                    <a:pt x="69" y="56"/>
                  </a:lnTo>
                  <a:lnTo>
                    <a:pt x="5" y="51"/>
                  </a:lnTo>
                  <a:lnTo>
                    <a:pt x="0" y="107"/>
                  </a:lnTo>
                  <a:close/>
                </a:path>
              </a:pathLst>
            </a:custGeom>
            <a:solidFill>
              <a:srgbClr val="C08040"/>
            </a:solidFill>
            <a:ln w="11113">
              <a:solidFill>
                <a:srgbClr val="000000"/>
              </a:solidFill>
              <a:prstDash val="solid"/>
              <a:round/>
              <a:headEnd/>
              <a:tailEnd/>
            </a:ln>
          </p:spPr>
          <p:txBody>
            <a:bodyPr/>
            <a:lstStyle/>
            <a:p>
              <a:endParaRPr lang="fr-FR"/>
            </a:p>
          </p:txBody>
        </p:sp>
        <p:sp>
          <p:nvSpPr>
            <p:cNvPr id="6186" name="Freeform 42"/>
            <p:cNvSpPr>
              <a:spLocks/>
            </p:cNvSpPr>
            <p:nvPr/>
          </p:nvSpPr>
          <p:spPr bwMode="auto">
            <a:xfrm flipH="1">
              <a:off x="1132" y="1055"/>
              <a:ext cx="504" cy="98"/>
            </a:xfrm>
            <a:custGeom>
              <a:avLst/>
              <a:gdLst/>
              <a:ahLst/>
              <a:cxnLst>
                <a:cxn ang="0">
                  <a:pos x="0" y="4"/>
                </a:cxn>
                <a:cxn ang="0">
                  <a:pos x="64" y="0"/>
                </a:cxn>
                <a:cxn ang="0">
                  <a:pos x="130" y="16"/>
                </a:cxn>
                <a:cxn ang="0">
                  <a:pos x="179" y="34"/>
                </a:cxn>
                <a:cxn ang="0">
                  <a:pos x="250" y="65"/>
                </a:cxn>
                <a:cxn ang="0">
                  <a:pos x="311" y="80"/>
                </a:cxn>
                <a:cxn ang="0">
                  <a:pos x="366" y="72"/>
                </a:cxn>
                <a:cxn ang="0">
                  <a:pos x="425" y="80"/>
                </a:cxn>
                <a:cxn ang="0">
                  <a:pos x="470" y="83"/>
                </a:cxn>
                <a:cxn ang="0">
                  <a:pos x="504" y="98"/>
                </a:cxn>
              </a:cxnLst>
              <a:rect l="0" t="0" r="r" b="b"/>
              <a:pathLst>
                <a:path w="504" h="98">
                  <a:moveTo>
                    <a:pt x="0" y="4"/>
                  </a:moveTo>
                  <a:lnTo>
                    <a:pt x="64" y="0"/>
                  </a:lnTo>
                  <a:lnTo>
                    <a:pt x="130" y="16"/>
                  </a:lnTo>
                  <a:lnTo>
                    <a:pt x="179" y="34"/>
                  </a:lnTo>
                  <a:lnTo>
                    <a:pt x="250" y="65"/>
                  </a:lnTo>
                  <a:lnTo>
                    <a:pt x="311" y="80"/>
                  </a:lnTo>
                  <a:lnTo>
                    <a:pt x="366" y="72"/>
                  </a:lnTo>
                  <a:lnTo>
                    <a:pt x="425" y="80"/>
                  </a:lnTo>
                  <a:lnTo>
                    <a:pt x="470" y="83"/>
                  </a:lnTo>
                  <a:lnTo>
                    <a:pt x="504" y="98"/>
                  </a:lnTo>
                </a:path>
              </a:pathLst>
            </a:custGeom>
            <a:noFill/>
            <a:ln w="11113">
              <a:solidFill>
                <a:srgbClr val="C08040"/>
              </a:solidFill>
              <a:prstDash val="solid"/>
              <a:round/>
              <a:headEnd/>
              <a:tailEnd/>
            </a:ln>
          </p:spPr>
          <p:txBody>
            <a:bodyPr/>
            <a:lstStyle/>
            <a:p>
              <a:endParaRPr lang="fr-FR"/>
            </a:p>
          </p:txBody>
        </p:sp>
        <p:sp>
          <p:nvSpPr>
            <p:cNvPr id="6187" name="Freeform 43"/>
            <p:cNvSpPr>
              <a:spLocks/>
            </p:cNvSpPr>
            <p:nvPr/>
          </p:nvSpPr>
          <p:spPr bwMode="auto">
            <a:xfrm flipH="1">
              <a:off x="1083" y="1031"/>
              <a:ext cx="448" cy="135"/>
            </a:xfrm>
            <a:custGeom>
              <a:avLst/>
              <a:gdLst/>
              <a:ahLst/>
              <a:cxnLst>
                <a:cxn ang="0">
                  <a:pos x="0" y="0"/>
                </a:cxn>
                <a:cxn ang="0">
                  <a:pos x="34" y="22"/>
                </a:cxn>
                <a:cxn ang="0">
                  <a:pos x="90" y="40"/>
                </a:cxn>
                <a:cxn ang="0">
                  <a:pos x="129" y="52"/>
                </a:cxn>
                <a:cxn ang="0">
                  <a:pos x="175" y="58"/>
                </a:cxn>
                <a:cxn ang="0">
                  <a:pos x="219" y="47"/>
                </a:cxn>
                <a:cxn ang="0">
                  <a:pos x="292" y="58"/>
                </a:cxn>
                <a:cxn ang="0">
                  <a:pos x="341" y="68"/>
                </a:cxn>
                <a:cxn ang="0">
                  <a:pos x="385" y="73"/>
                </a:cxn>
                <a:cxn ang="0">
                  <a:pos x="434" y="96"/>
                </a:cxn>
                <a:cxn ang="0">
                  <a:pos x="448" y="135"/>
                </a:cxn>
              </a:cxnLst>
              <a:rect l="0" t="0" r="r" b="b"/>
              <a:pathLst>
                <a:path w="448" h="135">
                  <a:moveTo>
                    <a:pt x="0" y="0"/>
                  </a:moveTo>
                  <a:lnTo>
                    <a:pt x="34" y="22"/>
                  </a:lnTo>
                  <a:lnTo>
                    <a:pt x="90" y="40"/>
                  </a:lnTo>
                  <a:lnTo>
                    <a:pt x="129" y="52"/>
                  </a:lnTo>
                  <a:lnTo>
                    <a:pt x="175" y="58"/>
                  </a:lnTo>
                  <a:lnTo>
                    <a:pt x="219" y="47"/>
                  </a:lnTo>
                  <a:lnTo>
                    <a:pt x="292" y="58"/>
                  </a:lnTo>
                  <a:lnTo>
                    <a:pt x="341" y="68"/>
                  </a:lnTo>
                  <a:lnTo>
                    <a:pt x="385" y="73"/>
                  </a:lnTo>
                  <a:lnTo>
                    <a:pt x="434" y="96"/>
                  </a:lnTo>
                  <a:lnTo>
                    <a:pt x="448" y="135"/>
                  </a:lnTo>
                </a:path>
              </a:pathLst>
            </a:custGeom>
            <a:noFill/>
            <a:ln w="11113">
              <a:solidFill>
                <a:srgbClr val="C08040"/>
              </a:solidFill>
              <a:prstDash val="solid"/>
              <a:round/>
              <a:headEnd/>
              <a:tailEnd/>
            </a:ln>
          </p:spPr>
          <p:txBody>
            <a:bodyPr/>
            <a:lstStyle/>
            <a:p>
              <a:endParaRPr lang="fr-FR"/>
            </a:p>
          </p:txBody>
        </p:sp>
        <p:sp>
          <p:nvSpPr>
            <p:cNvPr id="6190" name="Freeform 46"/>
            <p:cNvSpPr>
              <a:spLocks/>
            </p:cNvSpPr>
            <p:nvPr/>
          </p:nvSpPr>
          <p:spPr bwMode="auto">
            <a:xfrm flipH="1">
              <a:off x="1738" y="1379"/>
              <a:ext cx="137" cy="154"/>
            </a:xfrm>
            <a:custGeom>
              <a:avLst/>
              <a:gdLst/>
              <a:ahLst/>
              <a:cxnLst>
                <a:cxn ang="0">
                  <a:pos x="124" y="0"/>
                </a:cxn>
                <a:cxn ang="0">
                  <a:pos x="21" y="74"/>
                </a:cxn>
                <a:cxn ang="0">
                  <a:pos x="0" y="105"/>
                </a:cxn>
                <a:cxn ang="0">
                  <a:pos x="8" y="135"/>
                </a:cxn>
                <a:cxn ang="0">
                  <a:pos x="26" y="154"/>
                </a:cxn>
                <a:cxn ang="0">
                  <a:pos x="61" y="144"/>
                </a:cxn>
                <a:cxn ang="0">
                  <a:pos x="137" y="65"/>
                </a:cxn>
                <a:cxn ang="0">
                  <a:pos x="124" y="0"/>
                </a:cxn>
              </a:cxnLst>
              <a:rect l="0" t="0" r="r" b="b"/>
              <a:pathLst>
                <a:path w="137" h="154">
                  <a:moveTo>
                    <a:pt x="124" y="0"/>
                  </a:moveTo>
                  <a:lnTo>
                    <a:pt x="21" y="74"/>
                  </a:lnTo>
                  <a:lnTo>
                    <a:pt x="0" y="105"/>
                  </a:lnTo>
                  <a:lnTo>
                    <a:pt x="8" y="135"/>
                  </a:lnTo>
                  <a:lnTo>
                    <a:pt x="26" y="154"/>
                  </a:lnTo>
                  <a:lnTo>
                    <a:pt x="61" y="144"/>
                  </a:lnTo>
                  <a:lnTo>
                    <a:pt x="137" y="65"/>
                  </a:lnTo>
                  <a:lnTo>
                    <a:pt x="124" y="0"/>
                  </a:lnTo>
                  <a:close/>
                </a:path>
              </a:pathLst>
            </a:custGeom>
            <a:solidFill>
              <a:srgbClr val="F0F0FF"/>
            </a:solidFill>
            <a:ln w="11113">
              <a:solidFill>
                <a:srgbClr val="000000"/>
              </a:solidFill>
              <a:prstDash val="solid"/>
              <a:round/>
              <a:headEnd/>
              <a:tailEnd/>
            </a:ln>
          </p:spPr>
          <p:txBody>
            <a:bodyPr/>
            <a:lstStyle/>
            <a:p>
              <a:endParaRPr lang="fr-FR"/>
            </a:p>
          </p:txBody>
        </p:sp>
        <p:sp>
          <p:nvSpPr>
            <p:cNvPr id="6191" name="Oval 47"/>
            <p:cNvSpPr>
              <a:spLocks noChangeArrowheads="1"/>
            </p:cNvSpPr>
            <p:nvPr/>
          </p:nvSpPr>
          <p:spPr bwMode="auto">
            <a:xfrm flipH="1">
              <a:off x="1776" y="1440"/>
              <a:ext cx="48" cy="47"/>
            </a:xfrm>
            <a:prstGeom prst="ellipse">
              <a:avLst/>
            </a:prstGeom>
            <a:solidFill>
              <a:srgbClr val="009080"/>
            </a:solidFill>
            <a:ln w="11113">
              <a:solidFill>
                <a:srgbClr val="000000"/>
              </a:solidFill>
              <a:round/>
              <a:headEnd/>
              <a:tailEnd/>
            </a:ln>
          </p:spPr>
          <p:txBody>
            <a:bodyPr/>
            <a:lstStyle/>
            <a:p>
              <a:endParaRPr lang="fr-FR"/>
            </a:p>
          </p:txBody>
        </p:sp>
        <p:sp>
          <p:nvSpPr>
            <p:cNvPr id="6192" name="Freeform 48"/>
            <p:cNvSpPr>
              <a:spLocks/>
            </p:cNvSpPr>
            <p:nvPr/>
          </p:nvSpPr>
          <p:spPr bwMode="auto">
            <a:xfrm flipH="1">
              <a:off x="1727" y="1343"/>
              <a:ext cx="183" cy="139"/>
            </a:xfrm>
            <a:custGeom>
              <a:avLst/>
              <a:gdLst/>
              <a:ahLst/>
              <a:cxnLst>
                <a:cxn ang="0">
                  <a:pos x="178" y="14"/>
                </a:cxn>
                <a:cxn ang="0">
                  <a:pos x="169" y="4"/>
                </a:cxn>
                <a:cxn ang="0">
                  <a:pos x="160" y="0"/>
                </a:cxn>
                <a:cxn ang="0">
                  <a:pos x="150" y="1"/>
                </a:cxn>
                <a:cxn ang="0">
                  <a:pos x="140" y="8"/>
                </a:cxn>
                <a:cxn ang="0">
                  <a:pos x="6" y="96"/>
                </a:cxn>
                <a:cxn ang="0">
                  <a:pos x="2" y="104"/>
                </a:cxn>
                <a:cxn ang="0">
                  <a:pos x="0" y="116"/>
                </a:cxn>
                <a:cxn ang="0">
                  <a:pos x="4" y="127"/>
                </a:cxn>
                <a:cxn ang="0">
                  <a:pos x="12" y="136"/>
                </a:cxn>
                <a:cxn ang="0">
                  <a:pos x="21" y="139"/>
                </a:cxn>
                <a:cxn ang="0">
                  <a:pos x="34" y="136"/>
                </a:cxn>
                <a:cxn ang="0">
                  <a:pos x="175" y="44"/>
                </a:cxn>
                <a:cxn ang="0">
                  <a:pos x="182" y="36"/>
                </a:cxn>
                <a:cxn ang="0">
                  <a:pos x="183" y="27"/>
                </a:cxn>
                <a:cxn ang="0">
                  <a:pos x="178" y="14"/>
                </a:cxn>
              </a:cxnLst>
              <a:rect l="0" t="0" r="r" b="b"/>
              <a:pathLst>
                <a:path w="183" h="139">
                  <a:moveTo>
                    <a:pt x="178" y="14"/>
                  </a:moveTo>
                  <a:lnTo>
                    <a:pt x="169" y="4"/>
                  </a:lnTo>
                  <a:lnTo>
                    <a:pt x="160" y="0"/>
                  </a:lnTo>
                  <a:lnTo>
                    <a:pt x="150" y="1"/>
                  </a:lnTo>
                  <a:lnTo>
                    <a:pt x="140" y="8"/>
                  </a:lnTo>
                  <a:lnTo>
                    <a:pt x="6" y="96"/>
                  </a:lnTo>
                  <a:lnTo>
                    <a:pt x="2" y="104"/>
                  </a:lnTo>
                  <a:lnTo>
                    <a:pt x="0" y="116"/>
                  </a:lnTo>
                  <a:lnTo>
                    <a:pt x="4" y="127"/>
                  </a:lnTo>
                  <a:lnTo>
                    <a:pt x="12" y="136"/>
                  </a:lnTo>
                  <a:lnTo>
                    <a:pt x="21" y="139"/>
                  </a:lnTo>
                  <a:lnTo>
                    <a:pt x="34" y="136"/>
                  </a:lnTo>
                  <a:lnTo>
                    <a:pt x="175" y="44"/>
                  </a:lnTo>
                  <a:lnTo>
                    <a:pt x="182" y="36"/>
                  </a:lnTo>
                  <a:lnTo>
                    <a:pt x="183" y="27"/>
                  </a:lnTo>
                  <a:lnTo>
                    <a:pt x="178" y="14"/>
                  </a:lnTo>
                  <a:close/>
                </a:path>
              </a:pathLst>
            </a:custGeom>
            <a:solidFill>
              <a:srgbClr val="C08040"/>
            </a:solidFill>
            <a:ln w="11113">
              <a:solidFill>
                <a:srgbClr val="000000"/>
              </a:solidFill>
              <a:prstDash val="solid"/>
              <a:round/>
              <a:headEnd/>
              <a:tailEnd/>
            </a:ln>
          </p:spPr>
          <p:txBody>
            <a:bodyPr/>
            <a:lstStyle/>
            <a:p>
              <a:endParaRPr lang="fr-FR"/>
            </a:p>
          </p:txBody>
        </p:sp>
        <p:sp>
          <p:nvSpPr>
            <p:cNvPr id="6194" name="Freeform 50"/>
            <p:cNvSpPr>
              <a:spLocks/>
            </p:cNvSpPr>
            <p:nvPr/>
          </p:nvSpPr>
          <p:spPr bwMode="auto">
            <a:xfrm flipH="1">
              <a:off x="1555" y="1422"/>
              <a:ext cx="324" cy="310"/>
            </a:xfrm>
            <a:custGeom>
              <a:avLst/>
              <a:gdLst/>
              <a:ahLst/>
              <a:cxnLst>
                <a:cxn ang="0">
                  <a:pos x="166" y="0"/>
                </a:cxn>
                <a:cxn ang="0">
                  <a:pos x="92" y="68"/>
                </a:cxn>
                <a:cxn ang="0">
                  <a:pos x="28" y="142"/>
                </a:cxn>
                <a:cxn ang="0">
                  <a:pos x="0" y="203"/>
                </a:cxn>
                <a:cxn ang="0">
                  <a:pos x="9" y="255"/>
                </a:cxn>
                <a:cxn ang="0">
                  <a:pos x="37" y="289"/>
                </a:cxn>
                <a:cxn ang="0">
                  <a:pos x="79" y="301"/>
                </a:cxn>
                <a:cxn ang="0">
                  <a:pos x="151" y="310"/>
                </a:cxn>
                <a:cxn ang="0">
                  <a:pos x="230" y="270"/>
                </a:cxn>
                <a:cxn ang="0">
                  <a:pos x="271" y="270"/>
                </a:cxn>
                <a:cxn ang="0">
                  <a:pos x="304" y="255"/>
                </a:cxn>
                <a:cxn ang="0">
                  <a:pos x="322" y="228"/>
                </a:cxn>
                <a:cxn ang="0">
                  <a:pos x="324" y="194"/>
                </a:cxn>
                <a:cxn ang="0">
                  <a:pos x="166" y="0"/>
                </a:cxn>
              </a:cxnLst>
              <a:rect l="0" t="0" r="r" b="b"/>
              <a:pathLst>
                <a:path w="324" h="310">
                  <a:moveTo>
                    <a:pt x="166" y="0"/>
                  </a:moveTo>
                  <a:lnTo>
                    <a:pt x="92" y="68"/>
                  </a:lnTo>
                  <a:lnTo>
                    <a:pt x="28" y="142"/>
                  </a:lnTo>
                  <a:lnTo>
                    <a:pt x="0" y="203"/>
                  </a:lnTo>
                  <a:lnTo>
                    <a:pt x="9" y="255"/>
                  </a:lnTo>
                  <a:lnTo>
                    <a:pt x="37" y="289"/>
                  </a:lnTo>
                  <a:lnTo>
                    <a:pt x="79" y="301"/>
                  </a:lnTo>
                  <a:lnTo>
                    <a:pt x="151" y="310"/>
                  </a:lnTo>
                  <a:lnTo>
                    <a:pt x="230" y="270"/>
                  </a:lnTo>
                  <a:lnTo>
                    <a:pt x="271" y="270"/>
                  </a:lnTo>
                  <a:lnTo>
                    <a:pt x="304" y="255"/>
                  </a:lnTo>
                  <a:lnTo>
                    <a:pt x="322" y="228"/>
                  </a:lnTo>
                  <a:lnTo>
                    <a:pt x="324" y="194"/>
                  </a:lnTo>
                  <a:lnTo>
                    <a:pt x="166" y="0"/>
                  </a:lnTo>
                  <a:close/>
                </a:path>
              </a:pathLst>
            </a:custGeom>
            <a:solidFill>
              <a:srgbClr val="E0A080"/>
            </a:solidFill>
            <a:ln w="11113">
              <a:solidFill>
                <a:srgbClr val="000000"/>
              </a:solidFill>
              <a:prstDash val="solid"/>
              <a:round/>
              <a:headEnd/>
              <a:tailEnd/>
            </a:ln>
          </p:spPr>
          <p:txBody>
            <a:bodyPr/>
            <a:lstStyle/>
            <a:p>
              <a:endParaRPr lang="fr-FR"/>
            </a:p>
          </p:txBody>
        </p:sp>
        <p:sp>
          <p:nvSpPr>
            <p:cNvPr id="6195" name="Freeform 51"/>
            <p:cNvSpPr>
              <a:spLocks/>
            </p:cNvSpPr>
            <p:nvPr/>
          </p:nvSpPr>
          <p:spPr bwMode="auto">
            <a:xfrm flipH="1">
              <a:off x="1527" y="1379"/>
              <a:ext cx="161" cy="179"/>
            </a:xfrm>
            <a:custGeom>
              <a:avLst/>
              <a:gdLst/>
              <a:ahLst/>
              <a:cxnLst>
                <a:cxn ang="0">
                  <a:pos x="36" y="0"/>
                </a:cxn>
                <a:cxn ang="0">
                  <a:pos x="133" y="56"/>
                </a:cxn>
                <a:cxn ang="0">
                  <a:pos x="152" y="86"/>
                </a:cxn>
                <a:cxn ang="0">
                  <a:pos x="161" y="116"/>
                </a:cxn>
                <a:cxn ang="0">
                  <a:pos x="157" y="154"/>
                </a:cxn>
                <a:cxn ang="0">
                  <a:pos x="139" y="173"/>
                </a:cxn>
                <a:cxn ang="0">
                  <a:pos x="104" y="179"/>
                </a:cxn>
                <a:cxn ang="0">
                  <a:pos x="64" y="166"/>
                </a:cxn>
                <a:cxn ang="0">
                  <a:pos x="31" y="135"/>
                </a:cxn>
                <a:cxn ang="0">
                  <a:pos x="6" y="98"/>
                </a:cxn>
                <a:cxn ang="0">
                  <a:pos x="0" y="67"/>
                </a:cxn>
                <a:cxn ang="0">
                  <a:pos x="36" y="0"/>
                </a:cxn>
              </a:cxnLst>
              <a:rect l="0" t="0" r="r" b="b"/>
              <a:pathLst>
                <a:path w="161" h="179">
                  <a:moveTo>
                    <a:pt x="36" y="0"/>
                  </a:moveTo>
                  <a:lnTo>
                    <a:pt x="133" y="56"/>
                  </a:lnTo>
                  <a:lnTo>
                    <a:pt x="152" y="86"/>
                  </a:lnTo>
                  <a:lnTo>
                    <a:pt x="161" y="116"/>
                  </a:lnTo>
                  <a:lnTo>
                    <a:pt x="157" y="154"/>
                  </a:lnTo>
                  <a:lnTo>
                    <a:pt x="139" y="173"/>
                  </a:lnTo>
                  <a:lnTo>
                    <a:pt x="104" y="179"/>
                  </a:lnTo>
                  <a:lnTo>
                    <a:pt x="64" y="166"/>
                  </a:lnTo>
                  <a:lnTo>
                    <a:pt x="31" y="135"/>
                  </a:lnTo>
                  <a:lnTo>
                    <a:pt x="6" y="98"/>
                  </a:lnTo>
                  <a:lnTo>
                    <a:pt x="0" y="67"/>
                  </a:lnTo>
                  <a:lnTo>
                    <a:pt x="36" y="0"/>
                  </a:lnTo>
                  <a:close/>
                </a:path>
              </a:pathLst>
            </a:custGeom>
            <a:solidFill>
              <a:srgbClr val="F0F0FF"/>
            </a:solidFill>
            <a:ln w="11113">
              <a:solidFill>
                <a:srgbClr val="000000"/>
              </a:solidFill>
              <a:prstDash val="solid"/>
              <a:round/>
              <a:headEnd/>
              <a:tailEnd/>
            </a:ln>
          </p:spPr>
          <p:txBody>
            <a:bodyPr/>
            <a:lstStyle/>
            <a:p>
              <a:endParaRPr lang="fr-FR"/>
            </a:p>
          </p:txBody>
        </p:sp>
        <p:sp>
          <p:nvSpPr>
            <p:cNvPr id="6196" name="Oval 52"/>
            <p:cNvSpPr>
              <a:spLocks noChangeArrowheads="1"/>
            </p:cNvSpPr>
            <p:nvPr/>
          </p:nvSpPr>
          <p:spPr bwMode="auto">
            <a:xfrm flipH="1">
              <a:off x="1633" y="1440"/>
              <a:ext cx="47" cy="45"/>
            </a:xfrm>
            <a:prstGeom prst="ellipse">
              <a:avLst/>
            </a:prstGeom>
            <a:solidFill>
              <a:srgbClr val="009080"/>
            </a:solidFill>
            <a:ln w="11113">
              <a:solidFill>
                <a:srgbClr val="000000"/>
              </a:solidFill>
              <a:round/>
              <a:headEnd/>
              <a:tailEnd/>
            </a:ln>
          </p:spPr>
          <p:txBody>
            <a:bodyPr/>
            <a:lstStyle/>
            <a:p>
              <a:endParaRPr lang="fr-FR"/>
            </a:p>
          </p:txBody>
        </p:sp>
        <p:sp>
          <p:nvSpPr>
            <p:cNvPr id="6197" name="Freeform 53"/>
            <p:cNvSpPr>
              <a:spLocks/>
            </p:cNvSpPr>
            <p:nvPr/>
          </p:nvSpPr>
          <p:spPr bwMode="auto">
            <a:xfrm flipH="1">
              <a:off x="1509" y="1346"/>
              <a:ext cx="188" cy="127"/>
            </a:xfrm>
            <a:custGeom>
              <a:avLst/>
              <a:gdLst/>
              <a:ahLst/>
              <a:cxnLst>
                <a:cxn ang="0">
                  <a:pos x="5" y="13"/>
                </a:cxn>
                <a:cxn ang="0">
                  <a:pos x="14" y="5"/>
                </a:cxn>
                <a:cxn ang="0">
                  <a:pos x="23" y="0"/>
                </a:cxn>
                <a:cxn ang="0">
                  <a:pos x="33" y="2"/>
                </a:cxn>
                <a:cxn ang="0">
                  <a:pos x="43" y="8"/>
                </a:cxn>
                <a:cxn ang="0">
                  <a:pos x="182" y="88"/>
                </a:cxn>
                <a:cxn ang="0">
                  <a:pos x="185" y="95"/>
                </a:cxn>
                <a:cxn ang="0">
                  <a:pos x="188" y="106"/>
                </a:cxn>
                <a:cxn ang="0">
                  <a:pos x="184" y="116"/>
                </a:cxn>
                <a:cxn ang="0">
                  <a:pos x="175" y="124"/>
                </a:cxn>
                <a:cxn ang="0">
                  <a:pos x="166" y="127"/>
                </a:cxn>
                <a:cxn ang="0">
                  <a:pos x="155" y="125"/>
                </a:cxn>
                <a:cxn ang="0">
                  <a:pos x="8" y="40"/>
                </a:cxn>
                <a:cxn ang="0">
                  <a:pos x="2" y="33"/>
                </a:cxn>
                <a:cxn ang="0">
                  <a:pos x="0" y="25"/>
                </a:cxn>
                <a:cxn ang="0">
                  <a:pos x="5" y="13"/>
                </a:cxn>
              </a:cxnLst>
              <a:rect l="0" t="0" r="r" b="b"/>
              <a:pathLst>
                <a:path w="188" h="127">
                  <a:moveTo>
                    <a:pt x="5" y="13"/>
                  </a:moveTo>
                  <a:lnTo>
                    <a:pt x="14" y="5"/>
                  </a:lnTo>
                  <a:lnTo>
                    <a:pt x="23" y="0"/>
                  </a:lnTo>
                  <a:lnTo>
                    <a:pt x="33" y="2"/>
                  </a:lnTo>
                  <a:lnTo>
                    <a:pt x="43" y="8"/>
                  </a:lnTo>
                  <a:lnTo>
                    <a:pt x="182" y="88"/>
                  </a:lnTo>
                  <a:lnTo>
                    <a:pt x="185" y="95"/>
                  </a:lnTo>
                  <a:lnTo>
                    <a:pt x="188" y="106"/>
                  </a:lnTo>
                  <a:lnTo>
                    <a:pt x="184" y="116"/>
                  </a:lnTo>
                  <a:lnTo>
                    <a:pt x="175" y="124"/>
                  </a:lnTo>
                  <a:lnTo>
                    <a:pt x="166" y="127"/>
                  </a:lnTo>
                  <a:lnTo>
                    <a:pt x="155" y="125"/>
                  </a:lnTo>
                  <a:lnTo>
                    <a:pt x="8" y="40"/>
                  </a:lnTo>
                  <a:lnTo>
                    <a:pt x="2" y="33"/>
                  </a:lnTo>
                  <a:lnTo>
                    <a:pt x="0" y="25"/>
                  </a:lnTo>
                  <a:lnTo>
                    <a:pt x="5" y="13"/>
                  </a:lnTo>
                  <a:close/>
                </a:path>
              </a:pathLst>
            </a:custGeom>
            <a:solidFill>
              <a:srgbClr val="C08040"/>
            </a:solidFill>
            <a:ln w="11113">
              <a:solidFill>
                <a:srgbClr val="000000"/>
              </a:solidFill>
              <a:prstDash val="solid"/>
              <a:round/>
              <a:headEnd/>
              <a:tailEnd/>
            </a:ln>
          </p:spPr>
          <p:txBody>
            <a:bodyPr/>
            <a:lstStyle/>
            <a:p>
              <a:endParaRPr lang="fr-FR"/>
            </a:p>
          </p:txBody>
        </p:sp>
        <p:sp>
          <p:nvSpPr>
            <p:cNvPr id="6203" name="Freeform 59"/>
            <p:cNvSpPr>
              <a:spLocks/>
            </p:cNvSpPr>
            <p:nvPr/>
          </p:nvSpPr>
          <p:spPr bwMode="auto">
            <a:xfrm flipH="1">
              <a:off x="416" y="1949"/>
              <a:ext cx="1822" cy="1119"/>
            </a:xfrm>
            <a:custGeom>
              <a:avLst/>
              <a:gdLst/>
              <a:ahLst/>
              <a:cxnLst>
                <a:cxn ang="0">
                  <a:pos x="666" y="6"/>
                </a:cxn>
                <a:cxn ang="0">
                  <a:pos x="1190" y="116"/>
                </a:cxn>
                <a:cxn ang="0">
                  <a:pos x="1333" y="471"/>
                </a:cxn>
                <a:cxn ang="0">
                  <a:pos x="1372" y="513"/>
                </a:cxn>
                <a:cxn ang="0">
                  <a:pos x="1399" y="568"/>
                </a:cxn>
                <a:cxn ang="0">
                  <a:pos x="1437" y="629"/>
                </a:cxn>
                <a:cxn ang="0">
                  <a:pos x="1466" y="675"/>
                </a:cxn>
                <a:cxn ang="0">
                  <a:pos x="1522" y="722"/>
                </a:cxn>
                <a:cxn ang="0">
                  <a:pos x="1554" y="783"/>
                </a:cxn>
                <a:cxn ang="0">
                  <a:pos x="1574" y="839"/>
                </a:cxn>
                <a:cxn ang="0">
                  <a:pos x="1578" y="899"/>
                </a:cxn>
                <a:cxn ang="0">
                  <a:pos x="1630" y="910"/>
                </a:cxn>
                <a:cxn ang="0">
                  <a:pos x="1680" y="930"/>
                </a:cxn>
                <a:cxn ang="0">
                  <a:pos x="1735" y="961"/>
                </a:cxn>
                <a:cxn ang="0">
                  <a:pos x="1774" y="1003"/>
                </a:cxn>
                <a:cxn ang="0">
                  <a:pos x="1798" y="1052"/>
                </a:cxn>
                <a:cxn ang="0">
                  <a:pos x="1822" y="1119"/>
                </a:cxn>
                <a:cxn ang="0">
                  <a:pos x="679" y="1119"/>
                </a:cxn>
                <a:cxn ang="0">
                  <a:pos x="648" y="1077"/>
                </a:cxn>
                <a:cxn ang="0">
                  <a:pos x="635" y="1039"/>
                </a:cxn>
                <a:cxn ang="0">
                  <a:pos x="626" y="979"/>
                </a:cxn>
                <a:cxn ang="0">
                  <a:pos x="610" y="917"/>
                </a:cxn>
                <a:cxn ang="0">
                  <a:pos x="562" y="862"/>
                </a:cxn>
                <a:cxn ang="0">
                  <a:pos x="519" y="881"/>
                </a:cxn>
                <a:cxn ang="0">
                  <a:pos x="475" y="917"/>
                </a:cxn>
                <a:cxn ang="0">
                  <a:pos x="433" y="948"/>
                </a:cxn>
                <a:cxn ang="0">
                  <a:pos x="392" y="1008"/>
                </a:cxn>
                <a:cxn ang="0">
                  <a:pos x="359" y="1088"/>
                </a:cxn>
                <a:cxn ang="0">
                  <a:pos x="287" y="1067"/>
                </a:cxn>
                <a:cxn ang="0">
                  <a:pos x="47" y="1088"/>
                </a:cxn>
                <a:cxn ang="0">
                  <a:pos x="23" y="1049"/>
                </a:cxn>
                <a:cxn ang="0">
                  <a:pos x="2" y="972"/>
                </a:cxn>
                <a:cxn ang="0">
                  <a:pos x="0" y="892"/>
                </a:cxn>
                <a:cxn ang="0">
                  <a:pos x="18" y="808"/>
                </a:cxn>
                <a:cxn ang="0">
                  <a:pos x="54" y="732"/>
                </a:cxn>
                <a:cxn ang="0">
                  <a:pos x="116" y="666"/>
                </a:cxn>
                <a:cxn ang="0">
                  <a:pos x="192" y="623"/>
                </a:cxn>
                <a:cxn ang="0">
                  <a:pos x="183" y="546"/>
                </a:cxn>
                <a:cxn ang="0">
                  <a:pos x="201" y="483"/>
                </a:cxn>
                <a:cxn ang="0">
                  <a:pos x="228" y="407"/>
                </a:cxn>
                <a:cxn ang="0">
                  <a:pos x="268" y="346"/>
                </a:cxn>
                <a:cxn ang="0">
                  <a:pos x="311" y="312"/>
                </a:cxn>
                <a:cxn ang="0">
                  <a:pos x="374" y="284"/>
                </a:cxn>
                <a:cxn ang="0">
                  <a:pos x="420" y="269"/>
                </a:cxn>
                <a:cxn ang="0">
                  <a:pos x="469" y="196"/>
                </a:cxn>
                <a:cxn ang="0">
                  <a:pos x="463" y="73"/>
                </a:cxn>
                <a:cxn ang="0">
                  <a:pos x="506" y="18"/>
                </a:cxn>
                <a:cxn ang="0">
                  <a:pos x="562" y="0"/>
                </a:cxn>
                <a:cxn ang="0">
                  <a:pos x="666" y="6"/>
                </a:cxn>
              </a:cxnLst>
              <a:rect l="0" t="0" r="r" b="b"/>
              <a:pathLst>
                <a:path w="1822" h="1119">
                  <a:moveTo>
                    <a:pt x="666" y="6"/>
                  </a:moveTo>
                  <a:lnTo>
                    <a:pt x="1190" y="116"/>
                  </a:lnTo>
                  <a:lnTo>
                    <a:pt x="1333" y="471"/>
                  </a:lnTo>
                  <a:lnTo>
                    <a:pt x="1372" y="513"/>
                  </a:lnTo>
                  <a:lnTo>
                    <a:pt x="1399" y="568"/>
                  </a:lnTo>
                  <a:lnTo>
                    <a:pt x="1437" y="629"/>
                  </a:lnTo>
                  <a:lnTo>
                    <a:pt x="1466" y="675"/>
                  </a:lnTo>
                  <a:lnTo>
                    <a:pt x="1522" y="722"/>
                  </a:lnTo>
                  <a:lnTo>
                    <a:pt x="1554" y="783"/>
                  </a:lnTo>
                  <a:lnTo>
                    <a:pt x="1574" y="839"/>
                  </a:lnTo>
                  <a:lnTo>
                    <a:pt x="1578" y="899"/>
                  </a:lnTo>
                  <a:lnTo>
                    <a:pt x="1630" y="910"/>
                  </a:lnTo>
                  <a:lnTo>
                    <a:pt x="1680" y="930"/>
                  </a:lnTo>
                  <a:lnTo>
                    <a:pt x="1735" y="961"/>
                  </a:lnTo>
                  <a:lnTo>
                    <a:pt x="1774" y="1003"/>
                  </a:lnTo>
                  <a:lnTo>
                    <a:pt x="1798" y="1052"/>
                  </a:lnTo>
                  <a:lnTo>
                    <a:pt x="1822" y="1119"/>
                  </a:lnTo>
                  <a:lnTo>
                    <a:pt x="679" y="1119"/>
                  </a:lnTo>
                  <a:lnTo>
                    <a:pt x="648" y="1077"/>
                  </a:lnTo>
                  <a:lnTo>
                    <a:pt x="635" y="1039"/>
                  </a:lnTo>
                  <a:lnTo>
                    <a:pt x="626" y="979"/>
                  </a:lnTo>
                  <a:lnTo>
                    <a:pt x="610" y="917"/>
                  </a:lnTo>
                  <a:lnTo>
                    <a:pt x="562" y="862"/>
                  </a:lnTo>
                  <a:lnTo>
                    <a:pt x="519" y="881"/>
                  </a:lnTo>
                  <a:lnTo>
                    <a:pt x="475" y="917"/>
                  </a:lnTo>
                  <a:lnTo>
                    <a:pt x="433" y="948"/>
                  </a:lnTo>
                  <a:lnTo>
                    <a:pt x="392" y="1008"/>
                  </a:lnTo>
                  <a:lnTo>
                    <a:pt x="359" y="1088"/>
                  </a:lnTo>
                  <a:lnTo>
                    <a:pt x="287" y="1067"/>
                  </a:lnTo>
                  <a:lnTo>
                    <a:pt x="47" y="1088"/>
                  </a:lnTo>
                  <a:lnTo>
                    <a:pt x="23" y="1049"/>
                  </a:lnTo>
                  <a:lnTo>
                    <a:pt x="2" y="972"/>
                  </a:lnTo>
                  <a:lnTo>
                    <a:pt x="0" y="892"/>
                  </a:lnTo>
                  <a:lnTo>
                    <a:pt x="18" y="808"/>
                  </a:lnTo>
                  <a:lnTo>
                    <a:pt x="54" y="732"/>
                  </a:lnTo>
                  <a:lnTo>
                    <a:pt x="116" y="666"/>
                  </a:lnTo>
                  <a:lnTo>
                    <a:pt x="192" y="623"/>
                  </a:lnTo>
                  <a:lnTo>
                    <a:pt x="183" y="546"/>
                  </a:lnTo>
                  <a:lnTo>
                    <a:pt x="201" y="483"/>
                  </a:lnTo>
                  <a:lnTo>
                    <a:pt x="228" y="407"/>
                  </a:lnTo>
                  <a:lnTo>
                    <a:pt x="268" y="346"/>
                  </a:lnTo>
                  <a:lnTo>
                    <a:pt x="311" y="312"/>
                  </a:lnTo>
                  <a:lnTo>
                    <a:pt x="374" y="284"/>
                  </a:lnTo>
                  <a:lnTo>
                    <a:pt x="420" y="269"/>
                  </a:lnTo>
                  <a:lnTo>
                    <a:pt x="469" y="196"/>
                  </a:lnTo>
                  <a:lnTo>
                    <a:pt x="463" y="73"/>
                  </a:lnTo>
                  <a:lnTo>
                    <a:pt x="506" y="18"/>
                  </a:lnTo>
                  <a:lnTo>
                    <a:pt x="562" y="0"/>
                  </a:lnTo>
                  <a:lnTo>
                    <a:pt x="666" y="6"/>
                  </a:lnTo>
                  <a:close/>
                </a:path>
              </a:pathLst>
            </a:custGeom>
            <a:solidFill>
              <a:srgbClr val="4080FF"/>
            </a:solidFill>
            <a:ln w="11113">
              <a:solidFill>
                <a:srgbClr val="000000"/>
              </a:solidFill>
              <a:prstDash val="solid"/>
              <a:round/>
              <a:headEnd/>
              <a:tailEnd/>
            </a:ln>
          </p:spPr>
          <p:txBody>
            <a:bodyPr/>
            <a:lstStyle/>
            <a:p>
              <a:endParaRPr lang="fr-FR"/>
            </a:p>
          </p:txBody>
        </p:sp>
        <p:sp>
          <p:nvSpPr>
            <p:cNvPr id="6204" name="Freeform 60"/>
            <p:cNvSpPr>
              <a:spLocks/>
            </p:cNvSpPr>
            <p:nvPr/>
          </p:nvSpPr>
          <p:spPr bwMode="auto">
            <a:xfrm flipH="1">
              <a:off x="2098" y="2702"/>
              <a:ext cx="73" cy="206"/>
            </a:xfrm>
            <a:custGeom>
              <a:avLst/>
              <a:gdLst/>
              <a:ahLst/>
              <a:cxnLst>
                <a:cxn ang="0">
                  <a:pos x="73" y="0"/>
                </a:cxn>
                <a:cxn ang="0">
                  <a:pos x="5" y="73"/>
                </a:cxn>
                <a:cxn ang="0">
                  <a:pos x="0" y="133"/>
                </a:cxn>
                <a:cxn ang="0">
                  <a:pos x="5" y="188"/>
                </a:cxn>
                <a:cxn ang="0">
                  <a:pos x="18" y="206"/>
                </a:cxn>
              </a:cxnLst>
              <a:rect l="0" t="0" r="r" b="b"/>
              <a:pathLst>
                <a:path w="73" h="206">
                  <a:moveTo>
                    <a:pt x="73" y="0"/>
                  </a:moveTo>
                  <a:lnTo>
                    <a:pt x="5" y="73"/>
                  </a:lnTo>
                  <a:lnTo>
                    <a:pt x="0" y="133"/>
                  </a:lnTo>
                  <a:lnTo>
                    <a:pt x="5" y="188"/>
                  </a:lnTo>
                  <a:lnTo>
                    <a:pt x="18" y="206"/>
                  </a:lnTo>
                </a:path>
              </a:pathLst>
            </a:custGeom>
            <a:noFill/>
            <a:ln w="11113">
              <a:solidFill>
                <a:srgbClr val="0020A0"/>
              </a:solidFill>
              <a:prstDash val="solid"/>
              <a:round/>
              <a:headEnd/>
              <a:tailEnd/>
            </a:ln>
          </p:spPr>
          <p:txBody>
            <a:bodyPr/>
            <a:lstStyle/>
            <a:p>
              <a:endParaRPr lang="fr-FR"/>
            </a:p>
          </p:txBody>
        </p:sp>
        <p:sp>
          <p:nvSpPr>
            <p:cNvPr id="6205" name="Freeform 61"/>
            <p:cNvSpPr>
              <a:spLocks/>
            </p:cNvSpPr>
            <p:nvPr/>
          </p:nvSpPr>
          <p:spPr bwMode="auto">
            <a:xfrm flipH="1">
              <a:off x="1555" y="2609"/>
              <a:ext cx="167" cy="229"/>
            </a:xfrm>
            <a:custGeom>
              <a:avLst/>
              <a:gdLst/>
              <a:ahLst/>
              <a:cxnLst>
                <a:cxn ang="0">
                  <a:pos x="0" y="166"/>
                </a:cxn>
                <a:cxn ang="0">
                  <a:pos x="27" y="178"/>
                </a:cxn>
                <a:cxn ang="0">
                  <a:pos x="43" y="191"/>
                </a:cxn>
                <a:cxn ang="0">
                  <a:pos x="21" y="199"/>
                </a:cxn>
                <a:cxn ang="0">
                  <a:pos x="49" y="208"/>
                </a:cxn>
                <a:cxn ang="0">
                  <a:pos x="76" y="229"/>
                </a:cxn>
                <a:cxn ang="0">
                  <a:pos x="70" y="173"/>
                </a:cxn>
                <a:cxn ang="0">
                  <a:pos x="114" y="117"/>
                </a:cxn>
                <a:cxn ang="0">
                  <a:pos x="143" y="96"/>
                </a:cxn>
                <a:cxn ang="0">
                  <a:pos x="167" y="86"/>
                </a:cxn>
                <a:cxn ang="0">
                  <a:pos x="147" y="86"/>
                </a:cxn>
                <a:cxn ang="0">
                  <a:pos x="104" y="96"/>
                </a:cxn>
                <a:cxn ang="0">
                  <a:pos x="73" y="121"/>
                </a:cxn>
                <a:cxn ang="0">
                  <a:pos x="80" y="86"/>
                </a:cxn>
                <a:cxn ang="0">
                  <a:pos x="107" y="37"/>
                </a:cxn>
                <a:cxn ang="0">
                  <a:pos x="141" y="0"/>
                </a:cxn>
                <a:cxn ang="0">
                  <a:pos x="107" y="18"/>
                </a:cxn>
                <a:cxn ang="0">
                  <a:pos x="65" y="59"/>
                </a:cxn>
                <a:cxn ang="0">
                  <a:pos x="49" y="111"/>
                </a:cxn>
                <a:cxn ang="0">
                  <a:pos x="49" y="157"/>
                </a:cxn>
                <a:cxn ang="0">
                  <a:pos x="49" y="181"/>
                </a:cxn>
                <a:cxn ang="0">
                  <a:pos x="34" y="160"/>
                </a:cxn>
                <a:cxn ang="0">
                  <a:pos x="0" y="166"/>
                </a:cxn>
              </a:cxnLst>
              <a:rect l="0" t="0" r="r" b="b"/>
              <a:pathLst>
                <a:path w="167" h="229">
                  <a:moveTo>
                    <a:pt x="0" y="166"/>
                  </a:moveTo>
                  <a:lnTo>
                    <a:pt x="27" y="178"/>
                  </a:lnTo>
                  <a:lnTo>
                    <a:pt x="43" y="191"/>
                  </a:lnTo>
                  <a:lnTo>
                    <a:pt x="21" y="199"/>
                  </a:lnTo>
                  <a:lnTo>
                    <a:pt x="49" y="208"/>
                  </a:lnTo>
                  <a:lnTo>
                    <a:pt x="76" y="229"/>
                  </a:lnTo>
                  <a:lnTo>
                    <a:pt x="70" y="173"/>
                  </a:lnTo>
                  <a:lnTo>
                    <a:pt x="114" y="117"/>
                  </a:lnTo>
                  <a:lnTo>
                    <a:pt x="143" y="96"/>
                  </a:lnTo>
                  <a:lnTo>
                    <a:pt x="167" y="86"/>
                  </a:lnTo>
                  <a:lnTo>
                    <a:pt x="147" y="86"/>
                  </a:lnTo>
                  <a:lnTo>
                    <a:pt x="104" y="96"/>
                  </a:lnTo>
                  <a:lnTo>
                    <a:pt x="73" y="121"/>
                  </a:lnTo>
                  <a:lnTo>
                    <a:pt x="80" y="86"/>
                  </a:lnTo>
                  <a:lnTo>
                    <a:pt x="107" y="37"/>
                  </a:lnTo>
                  <a:lnTo>
                    <a:pt x="141" y="0"/>
                  </a:lnTo>
                  <a:lnTo>
                    <a:pt x="107" y="18"/>
                  </a:lnTo>
                  <a:lnTo>
                    <a:pt x="65" y="59"/>
                  </a:lnTo>
                  <a:lnTo>
                    <a:pt x="49" y="111"/>
                  </a:lnTo>
                  <a:lnTo>
                    <a:pt x="49" y="157"/>
                  </a:lnTo>
                  <a:lnTo>
                    <a:pt x="49" y="181"/>
                  </a:lnTo>
                  <a:lnTo>
                    <a:pt x="34" y="160"/>
                  </a:lnTo>
                  <a:lnTo>
                    <a:pt x="0" y="166"/>
                  </a:lnTo>
                  <a:close/>
                </a:path>
              </a:pathLst>
            </a:custGeom>
            <a:solidFill>
              <a:srgbClr val="0020A0"/>
            </a:solidFill>
            <a:ln w="11113">
              <a:solidFill>
                <a:srgbClr val="000000"/>
              </a:solidFill>
              <a:prstDash val="solid"/>
              <a:round/>
              <a:headEnd/>
              <a:tailEnd/>
            </a:ln>
          </p:spPr>
          <p:txBody>
            <a:bodyPr/>
            <a:lstStyle/>
            <a:p>
              <a:endParaRPr lang="fr-FR"/>
            </a:p>
          </p:txBody>
        </p:sp>
        <p:sp>
          <p:nvSpPr>
            <p:cNvPr id="6206" name="Freeform 62"/>
            <p:cNvSpPr>
              <a:spLocks/>
            </p:cNvSpPr>
            <p:nvPr/>
          </p:nvSpPr>
          <p:spPr bwMode="auto">
            <a:xfrm flipH="1">
              <a:off x="1979" y="2554"/>
              <a:ext cx="67" cy="21"/>
            </a:xfrm>
            <a:custGeom>
              <a:avLst/>
              <a:gdLst/>
              <a:ahLst/>
              <a:cxnLst>
                <a:cxn ang="0">
                  <a:pos x="0" y="21"/>
                </a:cxn>
                <a:cxn ang="0">
                  <a:pos x="21" y="18"/>
                </a:cxn>
                <a:cxn ang="0">
                  <a:pos x="40" y="3"/>
                </a:cxn>
                <a:cxn ang="0">
                  <a:pos x="67" y="0"/>
                </a:cxn>
              </a:cxnLst>
              <a:rect l="0" t="0" r="r" b="b"/>
              <a:pathLst>
                <a:path w="67" h="21">
                  <a:moveTo>
                    <a:pt x="0" y="21"/>
                  </a:moveTo>
                  <a:lnTo>
                    <a:pt x="21" y="18"/>
                  </a:lnTo>
                  <a:lnTo>
                    <a:pt x="40" y="3"/>
                  </a:lnTo>
                  <a:lnTo>
                    <a:pt x="67" y="0"/>
                  </a:lnTo>
                </a:path>
              </a:pathLst>
            </a:custGeom>
            <a:noFill/>
            <a:ln w="11113">
              <a:solidFill>
                <a:srgbClr val="000000"/>
              </a:solidFill>
              <a:prstDash val="solid"/>
              <a:round/>
              <a:headEnd/>
              <a:tailEnd/>
            </a:ln>
          </p:spPr>
          <p:txBody>
            <a:bodyPr/>
            <a:lstStyle/>
            <a:p>
              <a:endParaRPr lang="fr-FR"/>
            </a:p>
          </p:txBody>
        </p:sp>
        <p:sp>
          <p:nvSpPr>
            <p:cNvPr id="6207" name="Freeform 63"/>
            <p:cNvSpPr>
              <a:spLocks/>
            </p:cNvSpPr>
            <p:nvPr/>
          </p:nvSpPr>
          <p:spPr bwMode="auto">
            <a:xfrm flipH="1">
              <a:off x="873" y="2061"/>
              <a:ext cx="815" cy="492"/>
            </a:xfrm>
            <a:custGeom>
              <a:avLst/>
              <a:gdLst/>
              <a:ahLst/>
              <a:cxnLst>
                <a:cxn ang="0">
                  <a:pos x="0" y="16"/>
                </a:cxn>
                <a:cxn ang="0">
                  <a:pos x="15" y="52"/>
                </a:cxn>
                <a:cxn ang="0">
                  <a:pos x="52" y="86"/>
                </a:cxn>
                <a:cxn ang="0">
                  <a:pos x="88" y="98"/>
                </a:cxn>
                <a:cxn ang="0">
                  <a:pos x="139" y="110"/>
                </a:cxn>
                <a:cxn ang="0">
                  <a:pos x="180" y="122"/>
                </a:cxn>
                <a:cxn ang="0">
                  <a:pos x="247" y="135"/>
                </a:cxn>
                <a:cxn ang="0">
                  <a:pos x="323" y="150"/>
                </a:cxn>
                <a:cxn ang="0">
                  <a:pos x="391" y="171"/>
                </a:cxn>
                <a:cxn ang="0">
                  <a:pos x="435" y="189"/>
                </a:cxn>
                <a:cxn ang="0">
                  <a:pos x="486" y="223"/>
                </a:cxn>
                <a:cxn ang="0">
                  <a:pos x="522" y="269"/>
                </a:cxn>
                <a:cxn ang="0">
                  <a:pos x="556" y="339"/>
                </a:cxn>
                <a:cxn ang="0">
                  <a:pos x="580" y="415"/>
                </a:cxn>
                <a:cxn ang="0">
                  <a:pos x="593" y="492"/>
                </a:cxn>
                <a:cxn ang="0">
                  <a:pos x="605" y="440"/>
                </a:cxn>
                <a:cxn ang="0">
                  <a:pos x="618" y="396"/>
                </a:cxn>
                <a:cxn ang="0">
                  <a:pos x="627" y="332"/>
                </a:cxn>
                <a:cxn ang="0">
                  <a:pos x="629" y="263"/>
                </a:cxn>
                <a:cxn ang="0">
                  <a:pos x="637" y="199"/>
                </a:cxn>
                <a:cxn ang="0">
                  <a:pos x="638" y="117"/>
                </a:cxn>
                <a:cxn ang="0">
                  <a:pos x="685" y="175"/>
                </a:cxn>
                <a:cxn ang="0">
                  <a:pos x="706" y="230"/>
                </a:cxn>
                <a:cxn ang="0">
                  <a:pos x="725" y="279"/>
                </a:cxn>
                <a:cxn ang="0">
                  <a:pos x="737" y="326"/>
                </a:cxn>
                <a:cxn ang="0">
                  <a:pos x="743" y="355"/>
                </a:cxn>
                <a:cxn ang="0">
                  <a:pos x="815" y="411"/>
                </a:cxn>
                <a:cxn ang="0">
                  <a:pos x="756" y="346"/>
                </a:cxn>
                <a:cxn ang="0">
                  <a:pos x="743" y="297"/>
                </a:cxn>
                <a:cxn ang="0">
                  <a:pos x="710" y="192"/>
                </a:cxn>
                <a:cxn ang="0">
                  <a:pos x="645" y="98"/>
                </a:cxn>
                <a:cxn ang="0">
                  <a:pos x="612" y="42"/>
                </a:cxn>
                <a:cxn ang="0">
                  <a:pos x="566" y="46"/>
                </a:cxn>
                <a:cxn ang="0">
                  <a:pos x="529" y="46"/>
                </a:cxn>
                <a:cxn ang="0">
                  <a:pos x="477" y="46"/>
                </a:cxn>
                <a:cxn ang="0">
                  <a:pos x="418" y="37"/>
                </a:cxn>
                <a:cxn ang="0">
                  <a:pos x="366" y="37"/>
                </a:cxn>
                <a:cxn ang="0">
                  <a:pos x="327" y="18"/>
                </a:cxn>
                <a:cxn ang="0">
                  <a:pos x="265" y="3"/>
                </a:cxn>
                <a:cxn ang="0">
                  <a:pos x="180" y="0"/>
                </a:cxn>
                <a:cxn ang="0">
                  <a:pos x="64" y="9"/>
                </a:cxn>
                <a:cxn ang="0">
                  <a:pos x="0" y="16"/>
                </a:cxn>
              </a:cxnLst>
              <a:rect l="0" t="0" r="r" b="b"/>
              <a:pathLst>
                <a:path w="815" h="492">
                  <a:moveTo>
                    <a:pt x="0" y="16"/>
                  </a:moveTo>
                  <a:lnTo>
                    <a:pt x="15" y="52"/>
                  </a:lnTo>
                  <a:lnTo>
                    <a:pt x="52" y="86"/>
                  </a:lnTo>
                  <a:lnTo>
                    <a:pt x="88" y="98"/>
                  </a:lnTo>
                  <a:lnTo>
                    <a:pt x="139" y="110"/>
                  </a:lnTo>
                  <a:lnTo>
                    <a:pt x="180" y="122"/>
                  </a:lnTo>
                  <a:lnTo>
                    <a:pt x="247" y="135"/>
                  </a:lnTo>
                  <a:lnTo>
                    <a:pt x="323" y="150"/>
                  </a:lnTo>
                  <a:lnTo>
                    <a:pt x="391" y="171"/>
                  </a:lnTo>
                  <a:lnTo>
                    <a:pt x="435" y="189"/>
                  </a:lnTo>
                  <a:lnTo>
                    <a:pt x="486" y="223"/>
                  </a:lnTo>
                  <a:lnTo>
                    <a:pt x="522" y="269"/>
                  </a:lnTo>
                  <a:lnTo>
                    <a:pt x="556" y="339"/>
                  </a:lnTo>
                  <a:lnTo>
                    <a:pt x="580" y="415"/>
                  </a:lnTo>
                  <a:lnTo>
                    <a:pt x="593" y="492"/>
                  </a:lnTo>
                  <a:lnTo>
                    <a:pt x="605" y="440"/>
                  </a:lnTo>
                  <a:lnTo>
                    <a:pt x="618" y="396"/>
                  </a:lnTo>
                  <a:lnTo>
                    <a:pt x="627" y="332"/>
                  </a:lnTo>
                  <a:lnTo>
                    <a:pt x="629" y="263"/>
                  </a:lnTo>
                  <a:lnTo>
                    <a:pt x="637" y="199"/>
                  </a:lnTo>
                  <a:lnTo>
                    <a:pt x="638" y="117"/>
                  </a:lnTo>
                  <a:lnTo>
                    <a:pt x="685" y="175"/>
                  </a:lnTo>
                  <a:lnTo>
                    <a:pt x="706" y="230"/>
                  </a:lnTo>
                  <a:lnTo>
                    <a:pt x="725" y="279"/>
                  </a:lnTo>
                  <a:lnTo>
                    <a:pt x="737" y="326"/>
                  </a:lnTo>
                  <a:lnTo>
                    <a:pt x="743" y="355"/>
                  </a:lnTo>
                  <a:lnTo>
                    <a:pt x="815" y="411"/>
                  </a:lnTo>
                  <a:lnTo>
                    <a:pt x="756" y="346"/>
                  </a:lnTo>
                  <a:lnTo>
                    <a:pt x="743" y="297"/>
                  </a:lnTo>
                  <a:lnTo>
                    <a:pt x="710" y="192"/>
                  </a:lnTo>
                  <a:lnTo>
                    <a:pt x="645" y="98"/>
                  </a:lnTo>
                  <a:lnTo>
                    <a:pt x="612" y="42"/>
                  </a:lnTo>
                  <a:lnTo>
                    <a:pt x="566" y="46"/>
                  </a:lnTo>
                  <a:lnTo>
                    <a:pt x="529" y="46"/>
                  </a:lnTo>
                  <a:lnTo>
                    <a:pt x="477" y="46"/>
                  </a:lnTo>
                  <a:lnTo>
                    <a:pt x="418" y="37"/>
                  </a:lnTo>
                  <a:lnTo>
                    <a:pt x="366" y="37"/>
                  </a:lnTo>
                  <a:lnTo>
                    <a:pt x="327" y="18"/>
                  </a:lnTo>
                  <a:lnTo>
                    <a:pt x="265" y="3"/>
                  </a:lnTo>
                  <a:lnTo>
                    <a:pt x="180" y="0"/>
                  </a:lnTo>
                  <a:lnTo>
                    <a:pt x="64" y="9"/>
                  </a:lnTo>
                  <a:lnTo>
                    <a:pt x="0" y="16"/>
                  </a:lnTo>
                  <a:close/>
                </a:path>
              </a:pathLst>
            </a:custGeom>
            <a:solidFill>
              <a:srgbClr val="0020A0"/>
            </a:solidFill>
            <a:ln w="11113">
              <a:solidFill>
                <a:srgbClr val="0020A0"/>
              </a:solidFill>
              <a:prstDash val="solid"/>
              <a:round/>
              <a:headEnd/>
              <a:tailEnd/>
            </a:ln>
          </p:spPr>
          <p:txBody>
            <a:bodyPr/>
            <a:lstStyle/>
            <a:p>
              <a:endParaRPr lang="fr-FR"/>
            </a:p>
          </p:txBody>
        </p:sp>
        <p:sp>
          <p:nvSpPr>
            <p:cNvPr id="6208" name="Freeform 64"/>
            <p:cNvSpPr>
              <a:spLocks/>
            </p:cNvSpPr>
            <p:nvPr/>
          </p:nvSpPr>
          <p:spPr bwMode="auto">
            <a:xfrm flipH="1">
              <a:off x="817" y="1987"/>
              <a:ext cx="878" cy="569"/>
            </a:xfrm>
            <a:custGeom>
              <a:avLst/>
              <a:gdLst/>
              <a:ahLst/>
              <a:cxnLst>
                <a:cxn ang="0">
                  <a:pos x="0" y="16"/>
                </a:cxn>
                <a:cxn ang="0">
                  <a:pos x="16" y="52"/>
                </a:cxn>
                <a:cxn ang="0">
                  <a:pos x="53" y="87"/>
                </a:cxn>
                <a:cxn ang="0">
                  <a:pos x="90" y="98"/>
                </a:cxn>
                <a:cxn ang="0">
                  <a:pos x="140" y="111"/>
                </a:cxn>
                <a:cxn ang="0">
                  <a:pos x="180" y="123"/>
                </a:cxn>
                <a:cxn ang="0">
                  <a:pos x="247" y="136"/>
                </a:cxn>
                <a:cxn ang="0">
                  <a:pos x="324" y="150"/>
                </a:cxn>
                <a:cxn ang="0">
                  <a:pos x="391" y="172"/>
                </a:cxn>
                <a:cxn ang="0">
                  <a:pos x="434" y="196"/>
                </a:cxn>
                <a:cxn ang="0">
                  <a:pos x="479" y="239"/>
                </a:cxn>
                <a:cxn ang="0">
                  <a:pos x="520" y="279"/>
                </a:cxn>
                <a:cxn ang="0">
                  <a:pos x="557" y="340"/>
                </a:cxn>
                <a:cxn ang="0">
                  <a:pos x="585" y="413"/>
                </a:cxn>
                <a:cxn ang="0">
                  <a:pos x="603" y="496"/>
                </a:cxn>
                <a:cxn ang="0">
                  <a:pos x="619" y="438"/>
                </a:cxn>
                <a:cxn ang="0">
                  <a:pos x="628" y="387"/>
                </a:cxn>
                <a:cxn ang="0">
                  <a:pos x="629" y="325"/>
                </a:cxn>
                <a:cxn ang="0">
                  <a:pos x="640" y="255"/>
                </a:cxn>
                <a:cxn ang="0">
                  <a:pos x="637" y="196"/>
                </a:cxn>
                <a:cxn ang="0">
                  <a:pos x="650" y="184"/>
                </a:cxn>
                <a:cxn ang="0">
                  <a:pos x="671" y="209"/>
                </a:cxn>
                <a:cxn ang="0">
                  <a:pos x="704" y="245"/>
                </a:cxn>
                <a:cxn ang="0">
                  <a:pos x="763" y="410"/>
                </a:cxn>
                <a:cxn ang="0">
                  <a:pos x="832" y="502"/>
                </a:cxn>
                <a:cxn ang="0">
                  <a:pos x="878" y="569"/>
                </a:cxn>
                <a:cxn ang="0">
                  <a:pos x="829" y="477"/>
                </a:cxn>
                <a:cxn ang="0">
                  <a:pos x="797" y="448"/>
                </a:cxn>
                <a:cxn ang="0">
                  <a:pos x="744" y="297"/>
                </a:cxn>
                <a:cxn ang="0">
                  <a:pos x="710" y="193"/>
                </a:cxn>
                <a:cxn ang="0">
                  <a:pos x="647" y="98"/>
                </a:cxn>
                <a:cxn ang="0">
                  <a:pos x="612" y="43"/>
                </a:cxn>
                <a:cxn ang="0">
                  <a:pos x="567" y="46"/>
                </a:cxn>
                <a:cxn ang="0">
                  <a:pos x="529" y="46"/>
                </a:cxn>
                <a:cxn ang="0">
                  <a:pos x="477" y="46"/>
                </a:cxn>
                <a:cxn ang="0">
                  <a:pos x="419" y="38"/>
                </a:cxn>
                <a:cxn ang="0">
                  <a:pos x="367" y="38"/>
                </a:cxn>
                <a:cxn ang="0">
                  <a:pos x="327" y="18"/>
                </a:cxn>
                <a:cxn ang="0">
                  <a:pos x="266" y="3"/>
                </a:cxn>
                <a:cxn ang="0">
                  <a:pos x="180" y="0"/>
                </a:cxn>
                <a:cxn ang="0">
                  <a:pos x="65" y="10"/>
                </a:cxn>
                <a:cxn ang="0">
                  <a:pos x="0" y="16"/>
                </a:cxn>
              </a:cxnLst>
              <a:rect l="0" t="0" r="r" b="b"/>
              <a:pathLst>
                <a:path w="878" h="569">
                  <a:moveTo>
                    <a:pt x="0" y="16"/>
                  </a:moveTo>
                  <a:lnTo>
                    <a:pt x="16" y="52"/>
                  </a:lnTo>
                  <a:lnTo>
                    <a:pt x="53" y="87"/>
                  </a:lnTo>
                  <a:lnTo>
                    <a:pt x="90" y="98"/>
                  </a:lnTo>
                  <a:lnTo>
                    <a:pt x="140" y="111"/>
                  </a:lnTo>
                  <a:lnTo>
                    <a:pt x="180" y="123"/>
                  </a:lnTo>
                  <a:lnTo>
                    <a:pt x="247" y="136"/>
                  </a:lnTo>
                  <a:lnTo>
                    <a:pt x="324" y="150"/>
                  </a:lnTo>
                  <a:lnTo>
                    <a:pt x="391" y="172"/>
                  </a:lnTo>
                  <a:lnTo>
                    <a:pt x="434" y="196"/>
                  </a:lnTo>
                  <a:lnTo>
                    <a:pt x="479" y="239"/>
                  </a:lnTo>
                  <a:lnTo>
                    <a:pt x="520" y="279"/>
                  </a:lnTo>
                  <a:lnTo>
                    <a:pt x="557" y="340"/>
                  </a:lnTo>
                  <a:lnTo>
                    <a:pt x="585" y="413"/>
                  </a:lnTo>
                  <a:lnTo>
                    <a:pt x="603" y="496"/>
                  </a:lnTo>
                  <a:lnTo>
                    <a:pt x="619" y="438"/>
                  </a:lnTo>
                  <a:lnTo>
                    <a:pt x="628" y="387"/>
                  </a:lnTo>
                  <a:lnTo>
                    <a:pt x="629" y="325"/>
                  </a:lnTo>
                  <a:lnTo>
                    <a:pt x="640" y="255"/>
                  </a:lnTo>
                  <a:lnTo>
                    <a:pt x="637" y="196"/>
                  </a:lnTo>
                  <a:lnTo>
                    <a:pt x="650" y="184"/>
                  </a:lnTo>
                  <a:lnTo>
                    <a:pt x="671" y="209"/>
                  </a:lnTo>
                  <a:lnTo>
                    <a:pt x="704" y="245"/>
                  </a:lnTo>
                  <a:lnTo>
                    <a:pt x="763" y="410"/>
                  </a:lnTo>
                  <a:lnTo>
                    <a:pt x="832" y="502"/>
                  </a:lnTo>
                  <a:lnTo>
                    <a:pt x="878" y="569"/>
                  </a:lnTo>
                  <a:lnTo>
                    <a:pt x="829" y="477"/>
                  </a:lnTo>
                  <a:lnTo>
                    <a:pt x="797" y="448"/>
                  </a:lnTo>
                  <a:lnTo>
                    <a:pt x="744" y="297"/>
                  </a:lnTo>
                  <a:lnTo>
                    <a:pt x="710" y="193"/>
                  </a:lnTo>
                  <a:lnTo>
                    <a:pt x="647" y="98"/>
                  </a:lnTo>
                  <a:lnTo>
                    <a:pt x="612" y="43"/>
                  </a:lnTo>
                  <a:lnTo>
                    <a:pt x="567" y="46"/>
                  </a:lnTo>
                  <a:lnTo>
                    <a:pt x="529" y="46"/>
                  </a:lnTo>
                  <a:lnTo>
                    <a:pt x="477" y="46"/>
                  </a:lnTo>
                  <a:lnTo>
                    <a:pt x="419" y="38"/>
                  </a:lnTo>
                  <a:lnTo>
                    <a:pt x="367" y="38"/>
                  </a:lnTo>
                  <a:lnTo>
                    <a:pt x="327" y="18"/>
                  </a:lnTo>
                  <a:lnTo>
                    <a:pt x="266" y="3"/>
                  </a:lnTo>
                  <a:lnTo>
                    <a:pt x="180" y="0"/>
                  </a:lnTo>
                  <a:lnTo>
                    <a:pt x="65" y="10"/>
                  </a:lnTo>
                  <a:lnTo>
                    <a:pt x="0" y="16"/>
                  </a:lnTo>
                  <a:close/>
                </a:path>
              </a:pathLst>
            </a:custGeom>
            <a:solidFill>
              <a:srgbClr val="4080FF"/>
            </a:solidFill>
            <a:ln w="11113">
              <a:solidFill>
                <a:srgbClr val="000000"/>
              </a:solidFill>
              <a:prstDash val="solid"/>
              <a:round/>
              <a:headEnd/>
              <a:tailEnd/>
            </a:ln>
          </p:spPr>
          <p:txBody>
            <a:bodyPr/>
            <a:lstStyle/>
            <a:p>
              <a:endParaRPr lang="fr-FR"/>
            </a:p>
          </p:txBody>
        </p:sp>
        <p:sp>
          <p:nvSpPr>
            <p:cNvPr id="6210" name="Freeform 66"/>
            <p:cNvSpPr>
              <a:spLocks/>
            </p:cNvSpPr>
            <p:nvPr/>
          </p:nvSpPr>
          <p:spPr bwMode="auto">
            <a:xfrm flipH="1">
              <a:off x="1294" y="1732"/>
              <a:ext cx="893" cy="1437"/>
            </a:xfrm>
            <a:custGeom>
              <a:avLst/>
              <a:gdLst/>
              <a:ahLst/>
              <a:cxnLst>
                <a:cxn ang="0">
                  <a:pos x="459" y="1006"/>
                </a:cxn>
                <a:cxn ang="0">
                  <a:pos x="517" y="828"/>
                </a:cxn>
                <a:cxn ang="0">
                  <a:pos x="557" y="614"/>
                </a:cxn>
                <a:cxn ang="0">
                  <a:pos x="548" y="474"/>
                </a:cxn>
                <a:cxn ang="0">
                  <a:pos x="611" y="442"/>
                </a:cxn>
                <a:cxn ang="0">
                  <a:pos x="648" y="373"/>
                </a:cxn>
                <a:cxn ang="0">
                  <a:pos x="656" y="323"/>
                </a:cxn>
                <a:cxn ang="0">
                  <a:pos x="685" y="343"/>
                </a:cxn>
                <a:cxn ang="0">
                  <a:pos x="731" y="346"/>
                </a:cxn>
                <a:cxn ang="0">
                  <a:pos x="703" y="379"/>
                </a:cxn>
                <a:cxn ang="0">
                  <a:pos x="735" y="399"/>
                </a:cxn>
                <a:cxn ang="0">
                  <a:pos x="776" y="359"/>
                </a:cxn>
                <a:cxn ang="0">
                  <a:pos x="749" y="290"/>
                </a:cxn>
                <a:cxn ang="0">
                  <a:pos x="770" y="274"/>
                </a:cxn>
                <a:cxn ang="0">
                  <a:pos x="836" y="333"/>
                </a:cxn>
                <a:cxn ang="0">
                  <a:pos x="859" y="297"/>
                </a:cxn>
                <a:cxn ang="0">
                  <a:pos x="816" y="235"/>
                </a:cxn>
                <a:cxn ang="0">
                  <a:pos x="690" y="183"/>
                </a:cxn>
                <a:cxn ang="0">
                  <a:pos x="806" y="207"/>
                </a:cxn>
                <a:cxn ang="0">
                  <a:pos x="877" y="248"/>
                </a:cxn>
                <a:cxn ang="0">
                  <a:pos x="890" y="204"/>
                </a:cxn>
                <a:cxn ang="0">
                  <a:pos x="827" y="150"/>
                </a:cxn>
                <a:cxn ang="0">
                  <a:pos x="718" y="116"/>
                </a:cxn>
                <a:cxn ang="0">
                  <a:pos x="694" y="106"/>
                </a:cxn>
                <a:cxn ang="0">
                  <a:pos x="779" y="106"/>
                </a:cxn>
                <a:cxn ang="0">
                  <a:pos x="837" y="147"/>
                </a:cxn>
                <a:cxn ang="0">
                  <a:pos x="877" y="131"/>
                </a:cxn>
                <a:cxn ang="0">
                  <a:pos x="855" y="88"/>
                </a:cxn>
                <a:cxn ang="0">
                  <a:pos x="749" y="33"/>
                </a:cxn>
                <a:cxn ang="0">
                  <a:pos x="600" y="52"/>
                </a:cxn>
                <a:cxn ang="0">
                  <a:pos x="499" y="106"/>
                </a:cxn>
                <a:cxn ang="0">
                  <a:pos x="436" y="11"/>
                </a:cxn>
                <a:cxn ang="0">
                  <a:pos x="357" y="5"/>
                </a:cxn>
                <a:cxn ang="0">
                  <a:pos x="369" y="57"/>
                </a:cxn>
                <a:cxn ang="0">
                  <a:pos x="393" y="119"/>
                </a:cxn>
                <a:cxn ang="0">
                  <a:pos x="393" y="211"/>
                </a:cxn>
                <a:cxn ang="0">
                  <a:pos x="363" y="272"/>
                </a:cxn>
                <a:cxn ang="0">
                  <a:pos x="354" y="351"/>
                </a:cxn>
                <a:cxn ang="0">
                  <a:pos x="375" y="437"/>
                </a:cxn>
                <a:cxn ang="0">
                  <a:pos x="333" y="602"/>
                </a:cxn>
                <a:cxn ang="0">
                  <a:pos x="285" y="736"/>
                </a:cxn>
                <a:cxn ang="0">
                  <a:pos x="230" y="825"/>
                </a:cxn>
                <a:cxn ang="0">
                  <a:pos x="128" y="908"/>
                </a:cxn>
                <a:cxn ang="0">
                  <a:pos x="34" y="1065"/>
                </a:cxn>
                <a:cxn ang="0">
                  <a:pos x="3" y="1173"/>
                </a:cxn>
                <a:cxn ang="0">
                  <a:pos x="0" y="1263"/>
                </a:cxn>
                <a:cxn ang="0">
                  <a:pos x="19" y="1369"/>
                </a:cxn>
                <a:cxn ang="0">
                  <a:pos x="70" y="1419"/>
                </a:cxn>
                <a:cxn ang="0">
                  <a:pos x="150" y="1437"/>
                </a:cxn>
                <a:cxn ang="0">
                  <a:pos x="226" y="1389"/>
                </a:cxn>
                <a:cxn ang="0">
                  <a:pos x="260" y="1281"/>
                </a:cxn>
                <a:cxn ang="0">
                  <a:pos x="345" y="1171"/>
                </a:cxn>
              </a:cxnLst>
              <a:rect l="0" t="0" r="r" b="b"/>
              <a:pathLst>
                <a:path w="893" h="1437">
                  <a:moveTo>
                    <a:pt x="393" y="1106"/>
                  </a:moveTo>
                  <a:lnTo>
                    <a:pt x="459" y="1006"/>
                  </a:lnTo>
                  <a:lnTo>
                    <a:pt x="484" y="939"/>
                  </a:lnTo>
                  <a:lnTo>
                    <a:pt x="517" y="828"/>
                  </a:lnTo>
                  <a:lnTo>
                    <a:pt x="538" y="724"/>
                  </a:lnTo>
                  <a:lnTo>
                    <a:pt x="557" y="614"/>
                  </a:lnTo>
                  <a:lnTo>
                    <a:pt x="554" y="541"/>
                  </a:lnTo>
                  <a:lnTo>
                    <a:pt x="548" y="474"/>
                  </a:lnTo>
                  <a:lnTo>
                    <a:pt x="582" y="462"/>
                  </a:lnTo>
                  <a:lnTo>
                    <a:pt x="611" y="442"/>
                  </a:lnTo>
                  <a:lnTo>
                    <a:pt x="631" y="412"/>
                  </a:lnTo>
                  <a:lnTo>
                    <a:pt x="648" y="373"/>
                  </a:lnTo>
                  <a:lnTo>
                    <a:pt x="655" y="343"/>
                  </a:lnTo>
                  <a:lnTo>
                    <a:pt x="656" y="323"/>
                  </a:lnTo>
                  <a:lnTo>
                    <a:pt x="670" y="336"/>
                  </a:lnTo>
                  <a:lnTo>
                    <a:pt x="685" y="343"/>
                  </a:lnTo>
                  <a:lnTo>
                    <a:pt x="706" y="350"/>
                  </a:lnTo>
                  <a:lnTo>
                    <a:pt x="731" y="346"/>
                  </a:lnTo>
                  <a:lnTo>
                    <a:pt x="707" y="358"/>
                  </a:lnTo>
                  <a:lnTo>
                    <a:pt x="703" y="379"/>
                  </a:lnTo>
                  <a:lnTo>
                    <a:pt x="713" y="395"/>
                  </a:lnTo>
                  <a:lnTo>
                    <a:pt x="735" y="399"/>
                  </a:lnTo>
                  <a:lnTo>
                    <a:pt x="761" y="386"/>
                  </a:lnTo>
                  <a:lnTo>
                    <a:pt x="776" y="359"/>
                  </a:lnTo>
                  <a:lnTo>
                    <a:pt x="767" y="319"/>
                  </a:lnTo>
                  <a:lnTo>
                    <a:pt x="749" y="290"/>
                  </a:lnTo>
                  <a:lnTo>
                    <a:pt x="679" y="248"/>
                  </a:lnTo>
                  <a:lnTo>
                    <a:pt x="770" y="274"/>
                  </a:lnTo>
                  <a:lnTo>
                    <a:pt x="816" y="327"/>
                  </a:lnTo>
                  <a:lnTo>
                    <a:pt x="836" y="333"/>
                  </a:lnTo>
                  <a:lnTo>
                    <a:pt x="853" y="322"/>
                  </a:lnTo>
                  <a:lnTo>
                    <a:pt x="859" y="297"/>
                  </a:lnTo>
                  <a:lnTo>
                    <a:pt x="847" y="272"/>
                  </a:lnTo>
                  <a:lnTo>
                    <a:pt x="816" y="235"/>
                  </a:lnTo>
                  <a:lnTo>
                    <a:pt x="761" y="204"/>
                  </a:lnTo>
                  <a:lnTo>
                    <a:pt x="690" y="183"/>
                  </a:lnTo>
                  <a:lnTo>
                    <a:pt x="754" y="181"/>
                  </a:lnTo>
                  <a:lnTo>
                    <a:pt x="806" y="207"/>
                  </a:lnTo>
                  <a:lnTo>
                    <a:pt x="859" y="248"/>
                  </a:lnTo>
                  <a:lnTo>
                    <a:pt x="877" y="248"/>
                  </a:lnTo>
                  <a:lnTo>
                    <a:pt x="893" y="231"/>
                  </a:lnTo>
                  <a:lnTo>
                    <a:pt x="890" y="204"/>
                  </a:lnTo>
                  <a:lnTo>
                    <a:pt x="861" y="173"/>
                  </a:lnTo>
                  <a:lnTo>
                    <a:pt x="827" y="150"/>
                  </a:lnTo>
                  <a:lnTo>
                    <a:pt x="766" y="120"/>
                  </a:lnTo>
                  <a:lnTo>
                    <a:pt x="718" y="116"/>
                  </a:lnTo>
                  <a:lnTo>
                    <a:pt x="656" y="131"/>
                  </a:lnTo>
                  <a:lnTo>
                    <a:pt x="694" y="106"/>
                  </a:lnTo>
                  <a:lnTo>
                    <a:pt x="735" y="103"/>
                  </a:lnTo>
                  <a:lnTo>
                    <a:pt x="779" y="106"/>
                  </a:lnTo>
                  <a:lnTo>
                    <a:pt x="798" y="127"/>
                  </a:lnTo>
                  <a:lnTo>
                    <a:pt x="837" y="147"/>
                  </a:lnTo>
                  <a:lnTo>
                    <a:pt x="868" y="147"/>
                  </a:lnTo>
                  <a:lnTo>
                    <a:pt x="877" y="131"/>
                  </a:lnTo>
                  <a:lnTo>
                    <a:pt x="875" y="109"/>
                  </a:lnTo>
                  <a:lnTo>
                    <a:pt x="855" y="88"/>
                  </a:lnTo>
                  <a:lnTo>
                    <a:pt x="803" y="52"/>
                  </a:lnTo>
                  <a:lnTo>
                    <a:pt x="749" y="33"/>
                  </a:lnTo>
                  <a:lnTo>
                    <a:pt x="672" y="36"/>
                  </a:lnTo>
                  <a:lnTo>
                    <a:pt x="600" y="52"/>
                  </a:lnTo>
                  <a:lnTo>
                    <a:pt x="548" y="78"/>
                  </a:lnTo>
                  <a:lnTo>
                    <a:pt x="499" y="106"/>
                  </a:lnTo>
                  <a:lnTo>
                    <a:pt x="468" y="60"/>
                  </a:lnTo>
                  <a:lnTo>
                    <a:pt x="436" y="11"/>
                  </a:lnTo>
                  <a:lnTo>
                    <a:pt x="397" y="0"/>
                  </a:lnTo>
                  <a:lnTo>
                    <a:pt x="357" y="5"/>
                  </a:lnTo>
                  <a:lnTo>
                    <a:pt x="338" y="27"/>
                  </a:lnTo>
                  <a:lnTo>
                    <a:pt x="369" y="57"/>
                  </a:lnTo>
                  <a:lnTo>
                    <a:pt x="387" y="88"/>
                  </a:lnTo>
                  <a:lnTo>
                    <a:pt x="393" y="119"/>
                  </a:lnTo>
                  <a:lnTo>
                    <a:pt x="403" y="174"/>
                  </a:lnTo>
                  <a:lnTo>
                    <a:pt x="393" y="211"/>
                  </a:lnTo>
                  <a:lnTo>
                    <a:pt x="382" y="245"/>
                  </a:lnTo>
                  <a:lnTo>
                    <a:pt x="363" y="272"/>
                  </a:lnTo>
                  <a:lnTo>
                    <a:pt x="354" y="305"/>
                  </a:lnTo>
                  <a:lnTo>
                    <a:pt x="354" y="351"/>
                  </a:lnTo>
                  <a:lnTo>
                    <a:pt x="363" y="400"/>
                  </a:lnTo>
                  <a:lnTo>
                    <a:pt x="375" y="437"/>
                  </a:lnTo>
                  <a:lnTo>
                    <a:pt x="357" y="516"/>
                  </a:lnTo>
                  <a:lnTo>
                    <a:pt x="333" y="602"/>
                  </a:lnTo>
                  <a:lnTo>
                    <a:pt x="308" y="670"/>
                  </a:lnTo>
                  <a:lnTo>
                    <a:pt x="285" y="736"/>
                  </a:lnTo>
                  <a:lnTo>
                    <a:pt x="260" y="779"/>
                  </a:lnTo>
                  <a:lnTo>
                    <a:pt x="230" y="825"/>
                  </a:lnTo>
                  <a:lnTo>
                    <a:pt x="187" y="864"/>
                  </a:lnTo>
                  <a:lnTo>
                    <a:pt x="128" y="908"/>
                  </a:lnTo>
                  <a:lnTo>
                    <a:pt x="79" y="976"/>
                  </a:lnTo>
                  <a:lnTo>
                    <a:pt x="34" y="1065"/>
                  </a:lnTo>
                  <a:lnTo>
                    <a:pt x="16" y="1127"/>
                  </a:lnTo>
                  <a:lnTo>
                    <a:pt x="3" y="1173"/>
                  </a:lnTo>
                  <a:lnTo>
                    <a:pt x="3" y="1217"/>
                  </a:lnTo>
                  <a:lnTo>
                    <a:pt x="0" y="1263"/>
                  </a:lnTo>
                  <a:lnTo>
                    <a:pt x="3" y="1318"/>
                  </a:lnTo>
                  <a:lnTo>
                    <a:pt x="19" y="1369"/>
                  </a:lnTo>
                  <a:lnTo>
                    <a:pt x="45" y="1401"/>
                  </a:lnTo>
                  <a:lnTo>
                    <a:pt x="70" y="1419"/>
                  </a:lnTo>
                  <a:lnTo>
                    <a:pt x="101" y="1432"/>
                  </a:lnTo>
                  <a:lnTo>
                    <a:pt x="150" y="1437"/>
                  </a:lnTo>
                  <a:lnTo>
                    <a:pt x="190" y="1426"/>
                  </a:lnTo>
                  <a:lnTo>
                    <a:pt x="226" y="1389"/>
                  </a:lnTo>
                  <a:lnTo>
                    <a:pt x="251" y="1339"/>
                  </a:lnTo>
                  <a:lnTo>
                    <a:pt x="260" y="1281"/>
                  </a:lnTo>
                  <a:lnTo>
                    <a:pt x="299" y="1222"/>
                  </a:lnTo>
                  <a:lnTo>
                    <a:pt x="345" y="1171"/>
                  </a:lnTo>
                  <a:lnTo>
                    <a:pt x="393" y="1106"/>
                  </a:lnTo>
                  <a:close/>
                </a:path>
              </a:pathLst>
            </a:custGeom>
            <a:solidFill>
              <a:srgbClr val="E0A080"/>
            </a:solidFill>
            <a:ln w="11113">
              <a:solidFill>
                <a:srgbClr val="000000"/>
              </a:solidFill>
              <a:prstDash val="solid"/>
              <a:round/>
              <a:headEnd/>
              <a:tailEnd/>
            </a:ln>
          </p:spPr>
          <p:txBody>
            <a:bodyPr/>
            <a:lstStyle/>
            <a:p>
              <a:endParaRPr lang="fr-FR"/>
            </a:p>
          </p:txBody>
        </p:sp>
        <p:sp>
          <p:nvSpPr>
            <p:cNvPr id="6212" name="Freeform 68"/>
            <p:cNvSpPr>
              <a:spLocks/>
            </p:cNvSpPr>
            <p:nvPr/>
          </p:nvSpPr>
          <p:spPr bwMode="auto">
            <a:xfrm flipH="1">
              <a:off x="815" y="1453"/>
              <a:ext cx="173" cy="209"/>
            </a:xfrm>
            <a:custGeom>
              <a:avLst/>
              <a:gdLst/>
              <a:ahLst/>
              <a:cxnLst>
                <a:cxn ang="0">
                  <a:pos x="0" y="182"/>
                </a:cxn>
                <a:cxn ang="0">
                  <a:pos x="40" y="209"/>
                </a:cxn>
                <a:cxn ang="0">
                  <a:pos x="93" y="197"/>
                </a:cxn>
                <a:cxn ang="0">
                  <a:pos x="148" y="138"/>
                </a:cxn>
                <a:cxn ang="0">
                  <a:pos x="173" y="76"/>
                </a:cxn>
                <a:cxn ang="0">
                  <a:pos x="160" y="21"/>
                </a:cxn>
                <a:cxn ang="0">
                  <a:pos x="113" y="0"/>
                </a:cxn>
                <a:cxn ang="0">
                  <a:pos x="70" y="18"/>
                </a:cxn>
                <a:cxn ang="0">
                  <a:pos x="38" y="42"/>
                </a:cxn>
                <a:cxn ang="0">
                  <a:pos x="0" y="182"/>
                </a:cxn>
              </a:cxnLst>
              <a:rect l="0" t="0" r="r" b="b"/>
              <a:pathLst>
                <a:path w="173" h="209">
                  <a:moveTo>
                    <a:pt x="0" y="182"/>
                  </a:moveTo>
                  <a:lnTo>
                    <a:pt x="40" y="209"/>
                  </a:lnTo>
                  <a:lnTo>
                    <a:pt x="93" y="197"/>
                  </a:lnTo>
                  <a:lnTo>
                    <a:pt x="148" y="138"/>
                  </a:lnTo>
                  <a:lnTo>
                    <a:pt x="173" y="76"/>
                  </a:lnTo>
                  <a:lnTo>
                    <a:pt x="160" y="21"/>
                  </a:lnTo>
                  <a:lnTo>
                    <a:pt x="113" y="0"/>
                  </a:lnTo>
                  <a:lnTo>
                    <a:pt x="70" y="18"/>
                  </a:lnTo>
                  <a:lnTo>
                    <a:pt x="38" y="42"/>
                  </a:lnTo>
                  <a:lnTo>
                    <a:pt x="0" y="182"/>
                  </a:lnTo>
                  <a:close/>
                </a:path>
              </a:pathLst>
            </a:custGeom>
            <a:solidFill>
              <a:srgbClr val="E0A080"/>
            </a:solidFill>
            <a:ln w="11113">
              <a:solidFill>
                <a:srgbClr val="000000"/>
              </a:solidFill>
              <a:prstDash val="solid"/>
              <a:round/>
              <a:headEnd/>
              <a:tailEnd/>
            </a:ln>
          </p:spPr>
          <p:txBody>
            <a:bodyPr/>
            <a:lstStyle/>
            <a:p>
              <a:endParaRPr lang="fr-FR"/>
            </a:p>
          </p:txBody>
        </p:sp>
        <p:sp>
          <p:nvSpPr>
            <p:cNvPr id="6213" name="Freeform 69"/>
            <p:cNvSpPr>
              <a:spLocks/>
            </p:cNvSpPr>
            <p:nvPr/>
          </p:nvSpPr>
          <p:spPr bwMode="auto">
            <a:xfrm flipH="1">
              <a:off x="823" y="1458"/>
              <a:ext cx="181" cy="200"/>
            </a:xfrm>
            <a:custGeom>
              <a:avLst/>
              <a:gdLst/>
              <a:ahLst/>
              <a:cxnLst>
                <a:cxn ang="0">
                  <a:pos x="0" y="174"/>
                </a:cxn>
                <a:cxn ang="0">
                  <a:pos x="42" y="200"/>
                </a:cxn>
                <a:cxn ang="0">
                  <a:pos x="97" y="189"/>
                </a:cxn>
                <a:cxn ang="0">
                  <a:pos x="155" y="132"/>
                </a:cxn>
                <a:cxn ang="0">
                  <a:pos x="181" y="73"/>
                </a:cxn>
                <a:cxn ang="0">
                  <a:pos x="167" y="20"/>
                </a:cxn>
                <a:cxn ang="0">
                  <a:pos x="118" y="0"/>
                </a:cxn>
                <a:cxn ang="0">
                  <a:pos x="73" y="17"/>
                </a:cxn>
                <a:cxn ang="0">
                  <a:pos x="40" y="40"/>
                </a:cxn>
                <a:cxn ang="0">
                  <a:pos x="0" y="174"/>
                </a:cxn>
              </a:cxnLst>
              <a:rect l="0" t="0" r="r" b="b"/>
              <a:pathLst>
                <a:path w="181" h="200">
                  <a:moveTo>
                    <a:pt x="0" y="174"/>
                  </a:moveTo>
                  <a:lnTo>
                    <a:pt x="42" y="200"/>
                  </a:lnTo>
                  <a:lnTo>
                    <a:pt x="97" y="189"/>
                  </a:lnTo>
                  <a:lnTo>
                    <a:pt x="155" y="132"/>
                  </a:lnTo>
                  <a:lnTo>
                    <a:pt x="181" y="73"/>
                  </a:lnTo>
                  <a:lnTo>
                    <a:pt x="167" y="20"/>
                  </a:lnTo>
                  <a:lnTo>
                    <a:pt x="118" y="0"/>
                  </a:lnTo>
                  <a:lnTo>
                    <a:pt x="73" y="17"/>
                  </a:lnTo>
                  <a:lnTo>
                    <a:pt x="40" y="40"/>
                  </a:lnTo>
                  <a:lnTo>
                    <a:pt x="0" y="174"/>
                  </a:lnTo>
                  <a:close/>
                </a:path>
              </a:pathLst>
            </a:custGeom>
            <a:solidFill>
              <a:srgbClr val="E0A080"/>
            </a:solidFill>
            <a:ln w="9525">
              <a:noFill/>
              <a:round/>
              <a:headEnd/>
              <a:tailEnd/>
            </a:ln>
          </p:spPr>
          <p:txBody>
            <a:bodyPr/>
            <a:lstStyle/>
            <a:p>
              <a:endParaRPr lang="fr-FR"/>
            </a:p>
          </p:txBody>
        </p:sp>
      </p:grpSp>
      <p:sp>
        <p:nvSpPr>
          <p:cNvPr id="6217" name="Text Box 73"/>
          <p:cNvSpPr txBox="1">
            <a:spLocks noChangeArrowheads="1"/>
          </p:cNvSpPr>
          <p:nvPr/>
        </p:nvSpPr>
        <p:spPr bwMode="auto">
          <a:xfrm>
            <a:off x="2041525" y="319088"/>
            <a:ext cx="679450" cy="1433512"/>
          </a:xfrm>
          <a:prstGeom prst="rect">
            <a:avLst/>
          </a:prstGeom>
          <a:noFill/>
          <a:ln w="9525">
            <a:noFill/>
            <a:miter lim="800000"/>
            <a:headEnd/>
            <a:tailEnd/>
          </a:ln>
          <a:effectLst/>
        </p:spPr>
        <p:txBody>
          <a:bodyPr wrap="none">
            <a:spAutoFit/>
          </a:bodyPr>
          <a:lstStyle/>
          <a:p>
            <a:r>
              <a:rPr lang="fr-FR" sz="8800">
                <a:solidFill>
                  <a:schemeClr val="bg1"/>
                </a:solidFill>
              </a:rPr>
              <a:t>?</a:t>
            </a:r>
          </a:p>
        </p:txBody>
      </p:sp>
      <p:sp>
        <p:nvSpPr>
          <p:cNvPr id="6218" name="Text Box 74"/>
          <p:cNvSpPr txBox="1">
            <a:spLocks noChangeArrowheads="1"/>
          </p:cNvSpPr>
          <p:nvPr/>
        </p:nvSpPr>
        <p:spPr bwMode="auto">
          <a:xfrm>
            <a:off x="2339752" y="908720"/>
            <a:ext cx="3007554" cy="830997"/>
          </a:xfrm>
          <a:prstGeom prst="rect">
            <a:avLst/>
          </a:prstGeom>
          <a:noFill/>
          <a:ln w="9525">
            <a:noFill/>
            <a:miter lim="800000"/>
            <a:headEnd/>
            <a:tailEnd/>
          </a:ln>
          <a:effectLst/>
        </p:spPr>
        <p:txBody>
          <a:bodyPr wrap="none">
            <a:spAutoFit/>
          </a:bodyPr>
          <a:lstStyle/>
          <a:p>
            <a:pPr algn="ctr"/>
            <a:r>
              <a:rPr lang="fr-FR" b="1" dirty="0">
                <a:solidFill>
                  <a:schemeClr val="bg1"/>
                </a:solidFill>
              </a:rPr>
              <a:t>Confuse and </a:t>
            </a:r>
            <a:r>
              <a:rPr lang="fr-FR" b="1" dirty="0" err="1">
                <a:solidFill>
                  <a:schemeClr val="bg1"/>
                </a:solidFill>
              </a:rPr>
              <a:t>complex</a:t>
            </a:r>
            <a:endParaRPr lang="fr-FR" b="1" dirty="0">
              <a:solidFill>
                <a:schemeClr val="bg1"/>
              </a:solidFill>
            </a:endParaRPr>
          </a:p>
          <a:p>
            <a:pPr algn="ctr"/>
            <a:r>
              <a:rPr lang="fr-FR" b="1" dirty="0">
                <a:solidFill>
                  <a:schemeClr val="bg1"/>
                </a:solidFill>
              </a:rPr>
              <a:t> </a:t>
            </a:r>
            <a:r>
              <a:rPr lang="fr-FR" b="1" dirty="0" err="1">
                <a:solidFill>
                  <a:schemeClr val="bg1"/>
                </a:solidFill>
              </a:rPr>
              <a:t>nosography</a:t>
            </a:r>
            <a:endParaRPr lang="fr-FR"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216"/>
                                        </p:tgtEl>
                                        <p:attrNameLst>
                                          <p:attrName>style.visibility</p:attrName>
                                        </p:attrNameLst>
                                      </p:cBhvr>
                                      <p:to>
                                        <p:strVal val="visible"/>
                                      </p:to>
                                    </p:set>
                                    <p:animEffect transition="in" filter="wipe(up)">
                                      <p:cBhvr>
                                        <p:cTn id="11" dur="500"/>
                                        <p:tgtEl>
                                          <p:spTgt spid="621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62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6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7" grpId="0" autoUpdateAnimBg="0"/>
      <p:bldP spid="6218"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11560" y="1988840"/>
            <a:ext cx="7772400" cy="4680520"/>
          </a:xfrm>
          <a:prstGeom prst="rect">
            <a:avLst/>
          </a:prstGeom>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US" u="sng" kern="0" dirty="0">
                <a:solidFill>
                  <a:schemeClr val="accent3"/>
                </a:solidFill>
                <a:latin typeface="Century Gothic" pitchFamily="34" charset="0"/>
              </a:rPr>
              <a:t>I</a:t>
            </a:r>
            <a:r>
              <a:rPr kumimoji="0" lang="en-US" sz="2400" b="0" i="0" u="sng" strike="noStrike" kern="0" cap="none" spc="0" normalizeH="0" baseline="0" noProof="0" dirty="0" err="1">
                <a:ln>
                  <a:noFill/>
                </a:ln>
                <a:solidFill>
                  <a:schemeClr val="accent3"/>
                </a:solidFill>
                <a:effectLst/>
                <a:uLnTx/>
                <a:uFillTx/>
                <a:latin typeface="Century Gothic" pitchFamily="34" charset="0"/>
                <a:ea typeface="+mn-ea"/>
                <a:cs typeface="+mn-cs"/>
              </a:rPr>
              <a:t>ndication</a:t>
            </a:r>
            <a:endParaRPr kumimoji="0" lang="en-US" sz="2400" b="0" i="0" u="sng" strike="noStrike" kern="0" cap="none" spc="0" normalizeH="0" baseline="0" noProof="0" dirty="0">
              <a:ln>
                <a:noFill/>
              </a:ln>
              <a:solidFill>
                <a:schemeClr val="accent3"/>
              </a:solidFill>
              <a:effectLst/>
              <a:uLnTx/>
              <a:uFillTx/>
              <a:latin typeface="Century Gothic" pitchFamily="34" charset="0"/>
              <a:ea typeface="+mn-ea"/>
              <a:cs typeface="+mn-cs"/>
            </a:endParaRPr>
          </a:p>
          <a:p>
            <a:pPr marL="1600200" lvl="3" indent="-228600" eaLnBrk="1" hangingPunct="1">
              <a:lnSpc>
                <a:spcPct val="90000"/>
              </a:lnSpc>
              <a:spcBef>
                <a:spcPct val="20000"/>
              </a:spcBef>
              <a:buFontTx/>
              <a:buChar char="•"/>
            </a:pPr>
            <a:r>
              <a:rPr lang="en-US" sz="2000" kern="0" dirty="0">
                <a:solidFill>
                  <a:schemeClr val="accent3"/>
                </a:solidFill>
                <a:latin typeface="Century Gothic" pitchFamily="34" charset="0"/>
              </a:rPr>
              <a:t>Pain, Edema, cosmetic </a:t>
            </a:r>
          </a:p>
          <a:p>
            <a:pPr marL="1600200" lvl="3" indent="-228600" eaLnBrk="1" hangingPunct="1">
              <a:lnSpc>
                <a:spcPct val="90000"/>
              </a:lnSpc>
              <a:spcBef>
                <a:spcPct val="20000"/>
              </a:spcBef>
              <a:buFontTx/>
              <a:buChar char="•"/>
            </a:pPr>
            <a:r>
              <a:rPr lang="en-US" sz="2000" kern="0" dirty="0">
                <a:solidFill>
                  <a:schemeClr val="accent3"/>
                </a:solidFill>
                <a:latin typeface="Century Gothic" pitchFamily="34" charset="0"/>
              </a:rPr>
              <a:t>Complications</a:t>
            </a:r>
          </a:p>
          <a:p>
            <a:pPr marL="2057400" lvl="4" indent="-228600" eaLnBrk="1" hangingPunct="1">
              <a:lnSpc>
                <a:spcPct val="90000"/>
              </a:lnSpc>
              <a:spcBef>
                <a:spcPct val="20000"/>
              </a:spcBef>
              <a:buFontTx/>
              <a:buChar char="•"/>
            </a:pPr>
            <a:r>
              <a:rPr lang="en-US" sz="2000" kern="0" dirty="0">
                <a:solidFill>
                  <a:srgbClr val="FF0000"/>
                </a:solidFill>
                <a:latin typeface="Century Gothic" pitchFamily="34" charset="0"/>
              </a:rPr>
              <a:t>Thrombosis</a:t>
            </a:r>
          </a:p>
          <a:p>
            <a:pPr marL="2057400" lvl="4" indent="-228600" eaLnBrk="1" hangingPunct="1">
              <a:lnSpc>
                <a:spcPct val="90000"/>
              </a:lnSpc>
              <a:spcBef>
                <a:spcPct val="20000"/>
              </a:spcBef>
              <a:buFontTx/>
              <a:buChar char="•"/>
            </a:pPr>
            <a:r>
              <a:rPr lang="en-US" sz="2000" kern="0" dirty="0">
                <a:solidFill>
                  <a:schemeClr val="accent3"/>
                </a:solidFill>
                <a:latin typeface="Century Gothic" pitchFamily="34" charset="0"/>
              </a:rPr>
              <a:t>PE</a:t>
            </a:r>
          </a:p>
          <a:p>
            <a:pPr marL="2057400" lvl="4" indent="-228600" eaLnBrk="1" hangingPunct="1">
              <a:lnSpc>
                <a:spcPct val="90000"/>
              </a:lnSpc>
              <a:spcBef>
                <a:spcPct val="20000"/>
              </a:spcBef>
              <a:buFontTx/>
              <a:buChar char="•"/>
            </a:pPr>
            <a:r>
              <a:rPr lang="en-US" sz="2000" kern="0" dirty="0">
                <a:solidFill>
                  <a:srgbClr val="FF0000"/>
                </a:solidFill>
                <a:latin typeface="Century Gothic" pitchFamily="34" charset="0"/>
              </a:rPr>
              <a:t>Knee </a:t>
            </a:r>
            <a:r>
              <a:rPr lang="en-US" sz="2000" kern="0" dirty="0" err="1">
                <a:solidFill>
                  <a:srgbClr val="FF0000"/>
                </a:solidFill>
                <a:latin typeface="Century Gothic" pitchFamily="34" charset="0"/>
              </a:rPr>
              <a:t>hemartrosis</a:t>
            </a:r>
            <a:endParaRPr kumimoji="0" lang="en-US" sz="2000" b="0" i="0" u="none" strike="noStrike" kern="0" cap="none" spc="0" normalizeH="0" baseline="0" noProof="0" dirty="0">
              <a:ln>
                <a:noFill/>
              </a:ln>
              <a:solidFill>
                <a:srgbClr val="FF0000"/>
              </a:solidFill>
              <a:effectLst/>
              <a:uLnTx/>
              <a:uFillTx/>
              <a:latin typeface="Century Gothic" pitchFamily="34"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chemeClr val="accent3"/>
              </a:solidFill>
              <a:effectLst/>
              <a:uLnTx/>
              <a:uFillTx/>
              <a:latin typeface="Century Gothic" pitchFamily="34" charset="0"/>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400" b="0" i="0" u="sng" strike="noStrike" kern="0" cap="none" spc="0" normalizeH="0" baseline="0" noProof="0" dirty="0">
                <a:ln>
                  <a:noFill/>
                </a:ln>
                <a:solidFill>
                  <a:schemeClr val="accent3"/>
                </a:solidFill>
                <a:effectLst/>
                <a:uLnTx/>
                <a:uFillTx/>
                <a:latin typeface="Century Gothic" pitchFamily="34" charset="0"/>
                <a:ea typeface="+mn-ea"/>
                <a:cs typeface="+mn-cs"/>
              </a:rPr>
              <a:t>Means:</a:t>
            </a:r>
          </a:p>
          <a:p>
            <a:pPr marL="1143000" marR="0" lvl="2" indent="-2286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srgbClr val="FF0000"/>
                </a:solidFill>
                <a:effectLst/>
                <a:uLnTx/>
                <a:uFillTx/>
                <a:latin typeface="Century Gothic" pitchFamily="34" charset="0"/>
              </a:rPr>
              <a:t>Compression, </a:t>
            </a:r>
            <a:r>
              <a:rPr kumimoji="0" lang="en-US" sz="2000" b="0" i="0" u="none" strike="noStrike" kern="0" cap="none" spc="0" normalizeH="0" baseline="0" noProof="0" dirty="0">
                <a:ln>
                  <a:noFill/>
                </a:ln>
                <a:solidFill>
                  <a:schemeClr val="accent3"/>
                </a:solidFill>
                <a:effectLst/>
                <a:uLnTx/>
                <a:uFillTx/>
                <a:latin typeface="Century Gothic" pitchFamily="34" charset="0"/>
              </a:rPr>
              <a:t>aspirin</a:t>
            </a:r>
          </a:p>
          <a:p>
            <a:pPr marL="1143000" marR="0" lvl="2" indent="-228600" algn="l" defTabSz="914400" rtl="0" eaLnBrk="1" fontAlgn="base" latinLnBrk="0" hangingPunct="1">
              <a:lnSpc>
                <a:spcPct val="90000"/>
              </a:lnSpc>
              <a:spcBef>
                <a:spcPct val="20000"/>
              </a:spcBef>
              <a:spcAft>
                <a:spcPct val="0"/>
              </a:spcAft>
              <a:buClrTx/>
              <a:buSzTx/>
              <a:buFontTx/>
              <a:buChar char="-"/>
              <a:tabLst/>
              <a:defRPr/>
            </a:pPr>
            <a:r>
              <a:rPr lang="en-US" sz="2000" kern="0" dirty="0">
                <a:solidFill>
                  <a:srgbClr val="FF0000"/>
                </a:solidFill>
                <a:latin typeface="Century Gothic" pitchFamily="34" charset="0"/>
              </a:rPr>
              <a:t>Ablative Surgery </a:t>
            </a:r>
            <a:r>
              <a:rPr lang="en-US" sz="2000" kern="0" dirty="0">
                <a:solidFill>
                  <a:schemeClr val="accent3"/>
                </a:solidFill>
                <a:latin typeface="Century Gothic" pitchFamily="34" charset="0"/>
              </a:rPr>
              <a:t>whenever feasible</a:t>
            </a:r>
          </a:p>
          <a:p>
            <a:pPr marL="1143000" marR="0" lvl="2" indent="-2286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schemeClr val="accent3"/>
                </a:solidFill>
                <a:effectLst/>
                <a:uLnTx/>
                <a:uFillTx/>
                <a:latin typeface="Century Gothic" pitchFamily="34" charset="0"/>
              </a:rPr>
              <a:t>Laser,</a:t>
            </a:r>
            <a:r>
              <a:rPr kumimoji="0" lang="en-US" sz="2000" b="0" i="0" u="none" strike="noStrike" kern="0" cap="none" spc="0" normalizeH="0" noProof="0" dirty="0">
                <a:ln>
                  <a:noFill/>
                </a:ln>
                <a:solidFill>
                  <a:schemeClr val="accent3"/>
                </a:solidFill>
                <a:effectLst/>
                <a:uLnTx/>
                <a:uFillTx/>
                <a:latin typeface="Century Gothic" pitchFamily="34" charset="0"/>
              </a:rPr>
              <a:t> </a:t>
            </a:r>
            <a:r>
              <a:rPr kumimoji="0" lang="en-US" sz="2000" b="0" i="0" u="none" strike="noStrike" kern="0" cap="none" spc="0" normalizeH="0" noProof="0" dirty="0" err="1">
                <a:ln>
                  <a:noFill/>
                </a:ln>
                <a:solidFill>
                  <a:schemeClr val="accent3"/>
                </a:solidFill>
                <a:effectLst/>
                <a:uLnTx/>
                <a:uFillTx/>
                <a:latin typeface="Century Gothic" pitchFamily="34" charset="0"/>
              </a:rPr>
              <a:t>sclerotherapy</a:t>
            </a:r>
            <a:r>
              <a:rPr kumimoji="0" lang="en-US" sz="2000" b="0" i="0" u="none" strike="noStrike" kern="0" cap="none" spc="0" normalizeH="0" noProof="0" dirty="0">
                <a:ln>
                  <a:noFill/>
                </a:ln>
                <a:solidFill>
                  <a:schemeClr val="accent3"/>
                </a:solidFill>
                <a:effectLst/>
                <a:uLnTx/>
                <a:uFillTx/>
                <a:latin typeface="Century Gothic" pitchFamily="34" charset="0"/>
              </a:rPr>
              <a:t>  in addition to surgery  or when surgery is not feasible . </a:t>
            </a:r>
            <a:r>
              <a:rPr kumimoji="0" lang="en-US" sz="2000" b="0" i="0" u="none" strike="noStrike" kern="0" cap="none" spc="0" normalizeH="0" noProof="0" dirty="0">
                <a:ln>
                  <a:noFill/>
                </a:ln>
                <a:solidFill>
                  <a:srgbClr val="FF0000"/>
                </a:solidFill>
                <a:effectLst/>
                <a:uLnTx/>
                <a:uFillTx/>
                <a:latin typeface="Century Gothic" pitchFamily="34" charset="0"/>
              </a:rPr>
              <a:t>Ethanol  must be prohibited ( DANGEROUS !!!!!)</a:t>
            </a:r>
            <a:endParaRPr kumimoji="0" lang="en-US" sz="2000" b="0" i="0" u="none" strike="noStrike" kern="0" cap="none" spc="0" normalizeH="0" baseline="0" noProof="0" dirty="0">
              <a:ln>
                <a:noFill/>
              </a:ln>
              <a:solidFill>
                <a:srgbClr val="FF0000"/>
              </a:solidFill>
              <a:effectLst/>
              <a:uLnTx/>
              <a:uFillTx/>
              <a:latin typeface="Century Gothic" pitchFamily="34" charset="0"/>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schemeClr val="accent3"/>
              </a:solidFill>
              <a:effectLst/>
              <a:uLnTx/>
              <a:uFillTx/>
              <a:latin typeface="Century Gothic" pitchFamily="34" charset="0"/>
              <a:ea typeface="+mn-ea"/>
              <a:cs typeface="+mn-cs"/>
            </a:endParaRPr>
          </a:p>
        </p:txBody>
      </p:sp>
      <p:sp>
        <p:nvSpPr>
          <p:cNvPr id="3" name="Rectangle 3"/>
          <p:cNvSpPr txBox="1">
            <a:spLocks noChangeArrowheads="1"/>
          </p:cNvSpPr>
          <p:nvPr/>
        </p:nvSpPr>
        <p:spPr>
          <a:xfrm>
            <a:off x="755576" y="548680"/>
            <a:ext cx="7772400" cy="1143000"/>
          </a:xfrm>
          <a:prstGeom prst="rect">
            <a:avLst/>
          </a:prstGeom>
          <a:solidFill>
            <a:schemeClr val="accent2"/>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sz="3200" b="0" i="0" u="none" strike="noStrike" kern="0" cap="none" spc="0" normalizeH="0" baseline="0" noProof="0" dirty="0">
                <a:ln>
                  <a:noFill/>
                </a:ln>
                <a:solidFill>
                  <a:srgbClr val="FF0000"/>
                </a:solidFill>
                <a:effectLst/>
                <a:uLnTx/>
                <a:uFillTx/>
                <a:latin typeface="Century Gothic" pitchFamily="34" charset="0"/>
                <a:ea typeface="+mj-ea"/>
                <a:cs typeface="+mj-cs"/>
              </a:rPr>
              <a:t>NON DRAINING </a:t>
            </a:r>
            <a:r>
              <a:rPr kumimoji="0" lang="fr-BE" sz="3200" b="0" i="0" u="none" strike="noStrike" kern="0" cap="none" spc="0" normalizeH="0" baseline="0" noProof="0" dirty="0">
                <a:ln>
                  <a:noFill/>
                </a:ln>
                <a:solidFill>
                  <a:schemeClr val="bg1"/>
                </a:solidFill>
                <a:effectLst/>
                <a:uLnTx/>
                <a:uFillTx/>
                <a:latin typeface="Century Gothic" pitchFamily="34" charset="0"/>
                <a:ea typeface="+mj-ea"/>
                <a:cs typeface="+mj-cs"/>
              </a:rPr>
              <a:t>VM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sz="3200" b="0" i="0" u="none" strike="noStrike" kern="0" cap="none" spc="0" normalizeH="0" baseline="0" noProof="0" dirty="0" err="1">
                <a:ln>
                  <a:noFill/>
                </a:ln>
                <a:solidFill>
                  <a:schemeClr val="bg1"/>
                </a:solidFill>
                <a:effectLst/>
                <a:uLnTx/>
                <a:uFillTx/>
                <a:latin typeface="Century Gothic" pitchFamily="34" charset="0"/>
                <a:ea typeface="+mj-ea"/>
                <a:cs typeface="+mj-cs"/>
              </a:rPr>
              <a:t>Treatment</a:t>
            </a:r>
            <a:endParaRPr kumimoji="0" lang="en-GB" sz="3200" b="0" i="0" u="none" strike="noStrike" kern="0" cap="none" spc="0" normalizeH="0" baseline="0" noProof="0" dirty="0">
              <a:ln>
                <a:noFill/>
              </a:ln>
              <a:solidFill>
                <a:schemeClr val="bg1"/>
              </a:solidFill>
              <a:effectLst/>
              <a:uLnTx/>
              <a:uFillTx/>
              <a:latin typeface="Century Gothic" pitchFamily="34" charset="0"/>
              <a:ea typeface="+mj-ea"/>
              <a:cs typeface="+mj-cs"/>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M"/>
          <p:cNvPicPr>
            <a:picLocks noChangeAspect="1" noChangeArrowheads="1"/>
          </p:cNvPicPr>
          <p:nvPr/>
        </p:nvPicPr>
        <p:blipFill>
          <a:blip r:embed="rId3" cstate="print"/>
          <a:srcRect/>
          <a:stretch>
            <a:fillRect/>
          </a:stretch>
        </p:blipFill>
        <p:spPr bwMode="auto">
          <a:xfrm>
            <a:off x="1" y="260351"/>
            <a:ext cx="4316589" cy="3236913"/>
          </a:xfrm>
          <a:prstGeom prst="rect">
            <a:avLst/>
          </a:prstGeom>
          <a:noFill/>
        </p:spPr>
      </p:pic>
      <p:pic>
        <p:nvPicPr>
          <p:cNvPr id="119811" name="Picture 3" descr="M"/>
          <p:cNvPicPr>
            <a:picLocks noChangeAspect="1" noChangeArrowheads="1"/>
          </p:cNvPicPr>
          <p:nvPr/>
        </p:nvPicPr>
        <p:blipFill>
          <a:blip r:embed="rId4" cstate="print"/>
          <a:srcRect/>
          <a:stretch>
            <a:fillRect/>
          </a:stretch>
        </p:blipFill>
        <p:spPr bwMode="auto">
          <a:xfrm>
            <a:off x="1179689" y="2924175"/>
            <a:ext cx="4608689" cy="3455988"/>
          </a:xfrm>
          <a:prstGeom prst="rect">
            <a:avLst/>
          </a:prstGeom>
          <a:noFill/>
        </p:spPr>
      </p:pic>
      <p:pic>
        <p:nvPicPr>
          <p:cNvPr id="119812" name="Picture 4" descr="IMAG0009"/>
          <p:cNvPicPr>
            <a:picLocks noChangeAspect="1" noChangeArrowheads="1"/>
          </p:cNvPicPr>
          <p:nvPr/>
        </p:nvPicPr>
        <p:blipFill>
          <a:blip r:embed="rId5" cstate="print"/>
          <a:srcRect/>
          <a:stretch>
            <a:fillRect/>
          </a:stretch>
        </p:blipFill>
        <p:spPr bwMode="auto">
          <a:xfrm>
            <a:off x="5020734" y="3763964"/>
            <a:ext cx="4123267" cy="3094037"/>
          </a:xfrm>
          <a:prstGeom prst="rect">
            <a:avLst/>
          </a:prstGeom>
          <a:noFill/>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3400" y="1371600"/>
            <a:ext cx="8001000" cy="4572000"/>
            <a:chOff x="0" y="1440"/>
            <a:chExt cx="5760" cy="2880"/>
          </a:xfrm>
        </p:grpSpPr>
        <p:sp>
          <p:nvSpPr>
            <p:cNvPr id="125955" name="Rectangle 3" descr="Grands confettis"/>
            <p:cNvSpPr>
              <a:spLocks noChangeArrowheads="1"/>
            </p:cNvSpPr>
            <p:nvPr/>
          </p:nvSpPr>
          <p:spPr bwMode="auto">
            <a:xfrm>
              <a:off x="0" y="2352"/>
              <a:ext cx="5760" cy="1968"/>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25956" name="Rectangle 4" descr="Petits confettis"/>
            <p:cNvSpPr>
              <a:spLocks noChangeArrowheads="1"/>
            </p:cNvSpPr>
            <p:nvPr/>
          </p:nvSpPr>
          <p:spPr bwMode="auto">
            <a:xfrm>
              <a:off x="0" y="1488"/>
              <a:ext cx="5760" cy="768"/>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25957" name="Rectangle 5" descr="Briques horizontales"/>
            <p:cNvSpPr>
              <a:spLocks noChangeArrowheads="1"/>
            </p:cNvSpPr>
            <p:nvPr/>
          </p:nvSpPr>
          <p:spPr bwMode="auto">
            <a:xfrm>
              <a:off x="0" y="1440"/>
              <a:ext cx="5760" cy="24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25958" name="Freeform 6"/>
            <p:cNvSpPr>
              <a:spLocks/>
            </p:cNvSpPr>
            <p:nvPr/>
          </p:nvSpPr>
          <p:spPr bwMode="auto">
            <a:xfrm>
              <a:off x="789" y="1442"/>
              <a:ext cx="4184" cy="1486"/>
            </a:xfrm>
            <a:custGeom>
              <a:avLst/>
              <a:gdLst/>
              <a:ahLst/>
              <a:cxnLst>
                <a:cxn ang="0">
                  <a:pos x="0" y="200"/>
                </a:cxn>
                <a:cxn ang="0">
                  <a:pos x="111" y="184"/>
                </a:cxn>
                <a:cxn ang="0">
                  <a:pos x="364" y="121"/>
                </a:cxn>
                <a:cxn ang="0">
                  <a:pos x="427" y="89"/>
                </a:cxn>
                <a:cxn ang="0">
                  <a:pos x="521" y="26"/>
                </a:cxn>
                <a:cxn ang="0">
                  <a:pos x="891" y="286"/>
                </a:cxn>
                <a:cxn ang="0">
                  <a:pos x="1500" y="168"/>
                </a:cxn>
                <a:cxn ang="0">
                  <a:pos x="1674" y="310"/>
                </a:cxn>
                <a:cxn ang="0">
                  <a:pos x="2084" y="247"/>
                </a:cxn>
                <a:cxn ang="0">
                  <a:pos x="2274" y="168"/>
                </a:cxn>
                <a:cxn ang="0">
                  <a:pos x="2432" y="121"/>
                </a:cxn>
                <a:cxn ang="0">
                  <a:pos x="2700" y="215"/>
                </a:cxn>
                <a:cxn ang="0">
                  <a:pos x="2969" y="294"/>
                </a:cxn>
                <a:cxn ang="0">
                  <a:pos x="3363" y="342"/>
                </a:cxn>
                <a:cxn ang="0">
                  <a:pos x="4184" y="137"/>
                </a:cxn>
                <a:cxn ang="0">
                  <a:pos x="3915" y="286"/>
                </a:cxn>
                <a:cxn ang="0">
                  <a:pos x="3675" y="478"/>
                </a:cxn>
                <a:cxn ang="0">
                  <a:pos x="3099" y="622"/>
                </a:cxn>
                <a:cxn ang="0">
                  <a:pos x="2667" y="718"/>
                </a:cxn>
                <a:cxn ang="0">
                  <a:pos x="1995" y="526"/>
                </a:cxn>
                <a:cxn ang="0">
                  <a:pos x="1467" y="718"/>
                </a:cxn>
                <a:cxn ang="0">
                  <a:pos x="1419" y="1150"/>
                </a:cxn>
                <a:cxn ang="0">
                  <a:pos x="2187" y="1006"/>
                </a:cxn>
                <a:cxn ang="0">
                  <a:pos x="2811" y="1198"/>
                </a:cxn>
                <a:cxn ang="0">
                  <a:pos x="3387" y="1054"/>
                </a:cxn>
                <a:cxn ang="0">
                  <a:pos x="4059" y="910"/>
                </a:cxn>
                <a:cxn ang="0">
                  <a:pos x="3339" y="1246"/>
                </a:cxn>
                <a:cxn ang="0">
                  <a:pos x="2571" y="1342"/>
                </a:cxn>
                <a:cxn ang="0">
                  <a:pos x="1611" y="1342"/>
                </a:cxn>
                <a:cxn ang="0">
                  <a:pos x="1371" y="1486"/>
                </a:cxn>
                <a:cxn ang="0">
                  <a:pos x="987" y="1246"/>
                </a:cxn>
                <a:cxn ang="0">
                  <a:pos x="267" y="1198"/>
                </a:cxn>
                <a:cxn ang="0">
                  <a:pos x="27" y="1102"/>
                </a:cxn>
                <a:cxn ang="0">
                  <a:pos x="555" y="1006"/>
                </a:cxn>
                <a:cxn ang="0">
                  <a:pos x="1227" y="1150"/>
                </a:cxn>
                <a:cxn ang="0">
                  <a:pos x="1323" y="1054"/>
                </a:cxn>
                <a:cxn ang="0">
                  <a:pos x="1323" y="766"/>
                </a:cxn>
                <a:cxn ang="0">
                  <a:pos x="987" y="574"/>
                </a:cxn>
                <a:cxn ang="0">
                  <a:pos x="507" y="670"/>
                </a:cxn>
                <a:cxn ang="0">
                  <a:pos x="27" y="574"/>
                </a:cxn>
                <a:cxn ang="0">
                  <a:pos x="0" y="200"/>
                </a:cxn>
              </a:cxnLst>
              <a:rect l="0" t="0" r="r" b="b"/>
              <a:pathLst>
                <a:path w="4184" h="1486">
                  <a:moveTo>
                    <a:pt x="0" y="200"/>
                  </a:moveTo>
                  <a:cubicBezTo>
                    <a:pt x="37" y="195"/>
                    <a:pt x="74" y="192"/>
                    <a:pt x="111" y="184"/>
                  </a:cubicBezTo>
                  <a:cubicBezTo>
                    <a:pt x="196" y="166"/>
                    <a:pt x="364" y="121"/>
                    <a:pt x="364" y="121"/>
                  </a:cubicBezTo>
                  <a:cubicBezTo>
                    <a:pt x="385" y="110"/>
                    <a:pt x="407" y="101"/>
                    <a:pt x="427" y="89"/>
                  </a:cubicBezTo>
                  <a:cubicBezTo>
                    <a:pt x="459" y="69"/>
                    <a:pt x="521" y="26"/>
                    <a:pt x="521" y="26"/>
                  </a:cubicBezTo>
                  <a:lnTo>
                    <a:pt x="891" y="286"/>
                  </a:lnTo>
                  <a:cubicBezTo>
                    <a:pt x="1675" y="1"/>
                    <a:pt x="1245" y="0"/>
                    <a:pt x="1500" y="168"/>
                  </a:cubicBezTo>
                  <a:cubicBezTo>
                    <a:pt x="1548" y="238"/>
                    <a:pt x="1593" y="282"/>
                    <a:pt x="1674" y="310"/>
                  </a:cubicBezTo>
                  <a:cubicBezTo>
                    <a:pt x="1829" y="300"/>
                    <a:pt x="1942" y="295"/>
                    <a:pt x="2084" y="247"/>
                  </a:cubicBezTo>
                  <a:cubicBezTo>
                    <a:pt x="2156" y="176"/>
                    <a:pt x="2170" y="186"/>
                    <a:pt x="2274" y="168"/>
                  </a:cubicBezTo>
                  <a:cubicBezTo>
                    <a:pt x="2387" y="93"/>
                    <a:pt x="2332" y="96"/>
                    <a:pt x="2432" y="121"/>
                  </a:cubicBezTo>
                  <a:cubicBezTo>
                    <a:pt x="2519" y="208"/>
                    <a:pt x="2584" y="201"/>
                    <a:pt x="2700" y="215"/>
                  </a:cubicBezTo>
                  <a:cubicBezTo>
                    <a:pt x="2926" y="286"/>
                    <a:pt x="2835" y="263"/>
                    <a:pt x="2969" y="294"/>
                  </a:cubicBezTo>
                  <a:cubicBezTo>
                    <a:pt x="3067" y="446"/>
                    <a:pt x="3141" y="364"/>
                    <a:pt x="3363" y="342"/>
                  </a:cubicBezTo>
                  <a:cubicBezTo>
                    <a:pt x="3551" y="59"/>
                    <a:pt x="3886" y="137"/>
                    <a:pt x="4184" y="137"/>
                  </a:cubicBezTo>
                  <a:lnTo>
                    <a:pt x="3915" y="286"/>
                  </a:lnTo>
                  <a:lnTo>
                    <a:pt x="3675" y="478"/>
                  </a:lnTo>
                  <a:lnTo>
                    <a:pt x="3099" y="622"/>
                  </a:lnTo>
                  <a:lnTo>
                    <a:pt x="2667" y="718"/>
                  </a:lnTo>
                  <a:lnTo>
                    <a:pt x="1995" y="526"/>
                  </a:lnTo>
                  <a:lnTo>
                    <a:pt x="1467" y="718"/>
                  </a:lnTo>
                  <a:lnTo>
                    <a:pt x="1419" y="1150"/>
                  </a:lnTo>
                  <a:lnTo>
                    <a:pt x="2187" y="1006"/>
                  </a:lnTo>
                  <a:lnTo>
                    <a:pt x="2811" y="1198"/>
                  </a:lnTo>
                  <a:lnTo>
                    <a:pt x="3387" y="1054"/>
                  </a:lnTo>
                  <a:lnTo>
                    <a:pt x="4059" y="910"/>
                  </a:lnTo>
                  <a:lnTo>
                    <a:pt x="3339" y="1246"/>
                  </a:lnTo>
                  <a:lnTo>
                    <a:pt x="2571" y="1342"/>
                  </a:lnTo>
                  <a:lnTo>
                    <a:pt x="1611" y="1342"/>
                  </a:lnTo>
                  <a:lnTo>
                    <a:pt x="1371" y="1486"/>
                  </a:lnTo>
                  <a:lnTo>
                    <a:pt x="987" y="1246"/>
                  </a:lnTo>
                  <a:lnTo>
                    <a:pt x="267" y="1198"/>
                  </a:lnTo>
                  <a:lnTo>
                    <a:pt x="27" y="1102"/>
                  </a:lnTo>
                  <a:lnTo>
                    <a:pt x="555" y="1006"/>
                  </a:lnTo>
                  <a:lnTo>
                    <a:pt x="1227" y="1150"/>
                  </a:lnTo>
                  <a:lnTo>
                    <a:pt x="1323" y="1054"/>
                  </a:lnTo>
                  <a:lnTo>
                    <a:pt x="1323" y="766"/>
                  </a:lnTo>
                  <a:lnTo>
                    <a:pt x="987" y="574"/>
                  </a:lnTo>
                  <a:lnTo>
                    <a:pt x="507" y="670"/>
                  </a:lnTo>
                  <a:lnTo>
                    <a:pt x="27" y="574"/>
                  </a:lnTo>
                  <a:lnTo>
                    <a:pt x="0" y="200"/>
                  </a:lnTo>
                  <a:close/>
                </a:path>
              </a:pathLst>
            </a:custGeom>
            <a:solidFill>
              <a:srgbClr val="00CCFF"/>
            </a:solidFill>
            <a:ln w="9525">
              <a:solidFill>
                <a:schemeClr val="tx1"/>
              </a:solidFill>
              <a:round/>
              <a:headEnd/>
              <a:tailEnd/>
            </a:ln>
            <a:effectLst/>
          </p:spPr>
          <p:txBody>
            <a:bodyPr wrap="none" anchor="ctr"/>
            <a:lstStyle/>
            <a:p>
              <a:endParaRPr lang="fr-FR"/>
            </a:p>
          </p:txBody>
        </p:sp>
        <p:sp>
          <p:nvSpPr>
            <p:cNvPr id="125959" name="Line 7"/>
            <p:cNvSpPr>
              <a:spLocks noChangeShapeType="1"/>
            </p:cNvSpPr>
            <p:nvPr/>
          </p:nvSpPr>
          <p:spPr bwMode="auto">
            <a:xfrm>
              <a:off x="0" y="2304"/>
              <a:ext cx="5760" cy="0"/>
            </a:xfrm>
            <a:prstGeom prst="line">
              <a:avLst/>
            </a:prstGeom>
            <a:noFill/>
            <a:ln w="76200">
              <a:solidFill>
                <a:schemeClr val="accent1"/>
              </a:solidFill>
              <a:round/>
              <a:headEnd/>
              <a:tailEnd/>
            </a:ln>
            <a:effectLst/>
          </p:spPr>
          <p:txBody>
            <a:bodyPr wrap="none" anchor="ctr"/>
            <a:lstStyle/>
            <a:p>
              <a:endParaRPr lang="fr-FR"/>
            </a:p>
          </p:txBody>
        </p:sp>
        <p:sp>
          <p:nvSpPr>
            <p:cNvPr id="125960" name="Rectangle 8"/>
            <p:cNvSpPr>
              <a:spLocks noChangeArrowheads="1"/>
            </p:cNvSpPr>
            <p:nvPr/>
          </p:nvSpPr>
          <p:spPr bwMode="auto">
            <a:xfrm>
              <a:off x="0" y="3168"/>
              <a:ext cx="5760" cy="576"/>
            </a:xfrm>
            <a:prstGeom prst="rect">
              <a:avLst/>
            </a:prstGeom>
            <a:gradFill rotWithShape="0">
              <a:gsLst>
                <a:gs pos="0">
                  <a:schemeClr val="accent2">
                    <a:gamma/>
                    <a:shade val="66275"/>
                    <a:invGamma/>
                  </a:schemeClr>
                </a:gs>
                <a:gs pos="50000">
                  <a:schemeClr val="accent2"/>
                </a:gs>
                <a:gs pos="100000">
                  <a:schemeClr val="accent2">
                    <a:gamma/>
                    <a:shade val="66275"/>
                    <a:invGamma/>
                  </a:schemeClr>
                </a:gs>
              </a:gsLst>
              <a:lin ang="5400000" scaled="1"/>
            </a:gradFill>
            <a:ln w="9525">
              <a:solidFill>
                <a:schemeClr val="tx1"/>
              </a:solidFill>
              <a:miter lim="800000"/>
              <a:headEnd/>
              <a:tailEnd/>
            </a:ln>
            <a:effectLst/>
          </p:spPr>
          <p:txBody>
            <a:bodyPr wrap="none" anchor="ctr"/>
            <a:lstStyle/>
            <a:p>
              <a:endParaRPr lang="fr-FR"/>
            </a:p>
          </p:txBody>
        </p:sp>
      </p:grpSp>
      <p:sp>
        <p:nvSpPr>
          <p:cNvPr id="125961" name="Text Box 9"/>
          <p:cNvSpPr txBox="1">
            <a:spLocks noChangeArrowheads="1"/>
          </p:cNvSpPr>
          <p:nvPr/>
        </p:nvSpPr>
        <p:spPr bwMode="auto">
          <a:xfrm>
            <a:off x="603955" y="620713"/>
            <a:ext cx="7360356" cy="457200"/>
          </a:xfrm>
          <a:prstGeom prst="rect">
            <a:avLst/>
          </a:prstGeom>
          <a:noFill/>
          <a:ln w="136525">
            <a:noFill/>
            <a:miter lim="800000"/>
            <a:headEnd/>
            <a:tailEnd/>
          </a:ln>
          <a:effectLst/>
        </p:spPr>
        <p:txBody>
          <a:bodyPr>
            <a:spAutoFit/>
          </a:bodyPr>
          <a:lstStyle/>
          <a:p>
            <a:pPr>
              <a:spcBef>
                <a:spcPct val="50000"/>
              </a:spcBef>
            </a:pPr>
            <a:r>
              <a:rPr lang="en-US"/>
              <a:t>Intra-muscular Duplex guided Extratruncular MV excision </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9" name="Picture 3" descr="_MV 004"/>
          <p:cNvPicPr>
            <a:picLocks noChangeAspect="1" noChangeArrowheads="1"/>
          </p:cNvPicPr>
          <p:nvPr/>
        </p:nvPicPr>
        <p:blipFill>
          <a:blip r:embed="rId3" cstate="print"/>
          <a:srcRect/>
          <a:stretch>
            <a:fillRect/>
          </a:stretch>
        </p:blipFill>
        <p:spPr bwMode="auto">
          <a:xfrm>
            <a:off x="1" y="1"/>
            <a:ext cx="2459567" cy="2074863"/>
          </a:xfrm>
          <a:prstGeom prst="rect">
            <a:avLst/>
          </a:prstGeom>
          <a:noFill/>
        </p:spPr>
      </p:pic>
      <p:pic>
        <p:nvPicPr>
          <p:cNvPr id="121860" name="Picture 4" descr="IMG_0276"/>
          <p:cNvPicPr>
            <a:picLocks noChangeAspect="1" noChangeArrowheads="1"/>
          </p:cNvPicPr>
          <p:nvPr/>
        </p:nvPicPr>
        <p:blipFill>
          <a:blip r:embed="rId4" cstate="print"/>
          <a:srcRect/>
          <a:stretch>
            <a:fillRect/>
          </a:stretch>
        </p:blipFill>
        <p:spPr bwMode="auto">
          <a:xfrm>
            <a:off x="2524478" y="0"/>
            <a:ext cx="2559756" cy="2160588"/>
          </a:xfrm>
          <a:prstGeom prst="rect">
            <a:avLst/>
          </a:prstGeom>
          <a:noFill/>
        </p:spPr>
      </p:pic>
      <p:pic>
        <p:nvPicPr>
          <p:cNvPr id="121861" name="Picture 5" descr="IMG_0273"/>
          <p:cNvPicPr>
            <a:picLocks noChangeAspect="1" noChangeArrowheads="1"/>
          </p:cNvPicPr>
          <p:nvPr/>
        </p:nvPicPr>
        <p:blipFill>
          <a:blip r:embed="rId5" cstate="print"/>
          <a:srcRect/>
          <a:stretch>
            <a:fillRect/>
          </a:stretch>
        </p:blipFill>
        <p:spPr bwMode="auto">
          <a:xfrm>
            <a:off x="5531556" y="0"/>
            <a:ext cx="2688167" cy="2268538"/>
          </a:xfrm>
          <a:prstGeom prst="rect">
            <a:avLst/>
          </a:prstGeom>
          <a:noFill/>
        </p:spPr>
      </p:pic>
      <p:pic>
        <p:nvPicPr>
          <p:cNvPr id="121863" name="Picture 7" descr="IMG_0280"/>
          <p:cNvPicPr>
            <a:picLocks noChangeAspect="1" noChangeArrowheads="1"/>
          </p:cNvPicPr>
          <p:nvPr/>
        </p:nvPicPr>
        <p:blipFill>
          <a:blip r:embed="rId6" cstate="print"/>
          <a:srcRect/>
          <a:stretch>
            <a:fillRect/>
          </a:stretch>
        </p:blipFill>
        <p:spPr bwMode="auto">
          <a:xfrm>
            <a:off x="220134" y="2565400"/>
            <a:ext cx="2651478" cy="2236788"/>
          </a:xfrm>
          <a:prstGeom prst="rect">
            <a:avLst/>
          </a:prstGeom>
          <a:noFill/>
        </p:spPr>
      </p:pic>
      <p:pic>
        <p:nvPicPr>
          <p:cNvPr id="121864" name="Picture 8" descr="IMG_0283"/>
          <p:cNvPicPr>
            <a:picLocks noChangeAspect="1" noChangeArrowheads="1"/>
          </p:cNvPicPr>
          <p:nvPr/>
        </p:nvPicPr>
        <p:blipFill>
          <a:blip r:embed="rId7" cstate="print"/>
          <a:srcRect/>
          <a:stretch>
            <a:fillRect/>
          </a:stretch>
        </p:blipFill>
        <p:spPr bwMode="auto">
          <a:xfrm>
            <a:off x="3035301" y="2565400"/>
            <a:ext cx="2688166" cy="2268538"/>
          </a:xfrm>
          <a:prstGeom prst="rect">
            <a:avLst/>
          </a:prstGeom>
          <a:noFill/>
        </p:spPr>
      </p:pic>
      <p:pic>
        <p:nvPicPr>
          <p:cNvPr id="121865" name="Picture 9" descr="IMG_0288"/>
          <p:cNvPicPr>
            <a:picLocks noChangeAspect="1" noChangeArrowheads="1"/>
          </p:cNvPicPr>
          <p:nvPr/>
        </p:nvPicPr>
        <p:blipFill>
          <a:blip r:embed="rId8" cstate="print"/>
          <a:srcRect/>
          <a:stretch>
            <a:fillRect/>
          </a:stretch>
        </p:blipFill>
        <p:spPr bwMode="auto">
          <a:xfrm>
            <a:off x="0" y="4945064"/>
            <a:ext cx="2267656" cy="1912937"/>
          </a:xfrm>
          <a:prstGeom prst="rect">
            <a:avLst/>
          </a:prstGeom>
          <a:noFill/>
        </p:spPr>
      </p:pic>
      <p:pic>
        <p:nvPicPr>
          <p:cNvPr id="121866" name="Picture 10" descr="IMG_0287"/>
          <p:cNvPicPr>
            <a:picLocks noChangeAspect="1" noChangeArrowheads="1"/>
          </p:cNvPicPr>
          <p:nvPr/>
        </p:nvPicPr>
        <p:blipFill>
          <a:blip r:embed="rId9" cstate="print"/>
          <a:srcRect/>
          <a:stretch>
            <a:fillRect/>
          </a:stretch>
        </p:blipFill>
        <p:spPr bwMode="auto">
          <a:xfrm>
            <a:off x="5788378" y="2492375"/>
            <a:ext cx="2816578" cy="2374900"/>
          </a:xfrm>
          <a:prstGeom prst="rect">
            <a:avLst/>
          </a:prstGeom>
          <a:noFill/>
        </p:spPr>
      </p:pic>
      <p:sp>
        <p:nvSpPr>
          <p:cNvPr id="121867" name="Text Box 11"/>
          <p:cNvSpPr txBox="1">
            <a:spLocks noChangeArrowheads="1"/>
          </p:cNvSpPr>
          <p:nvPr/>
        </p:nvSpPr>
        <p:spPr bwMode="auto">
          <a:xfrm>
            <a:off x="5596467" y="1773238"/>
            <a:ext cx="3200400" cy="457200"/>
          </a:xfrm>
          <a:prstGeom prst="rect">
            <a:avLst/>
          </a:prstGeom>
          <a:solidFill>
            <a:schemeClr val="bg1"/>
          </a:solidFill>
          <a:ln w="136525">
            <a:noFill/>
            <a:miter lim="800000"/>
            <a:headEnd/>
            <a:tailEnd/>
          </a:ln>
          <a:effectLst/>
        </p:spPr>
        <p:txBody>
          <a:bodyPr>
            <a:spAutoFit/>
          </a:bodyPr>
          <a:lstStyle/>
          <a:p>
            <a:pPr>
              <a:spcBef>
                <a:spcPct val="50000"/>
              </a:spcBef>
            </a:pPr>
            <a:r>
              <a:rPr lang="en-US"/>
              <a:t>Duplex marking</a:t>
            </a:r>
          </a:p>
        </p:txBody>
      </p:sp>
      <p:sp>
        <p:nvSpPr>
          <p:cNvPr id="121868" name="Text Box 12"/>
          <p:cNvSpPr txBox="1">
            <a:spLocks noChangeArrowheads="1"/>
          </p:cNvSpPr>
          <p:nvPr/>
        </p:nvSpPr>
        <p:spPr bwMode="auto">
          <a:xfrm>
            <a:off x="3035301" y="1700213"/>
            <a:ext cx="1408289" cy="457200"/>
          </a:xfrm>
          <a:prstGeom prst="rect">
            <a:avLst/>
          </a:prstGeom>
          <a:solidFill>
            <a:schemeClr val="bg1"/>
          </a:solidFill>
          <a:ln w="136525">
            <a:noFill/>
            <a:miter lim="800000"/>
            <a:headEnd/>
            <a:tailEnd/>
          </a:ln>
          <a:effectLst/>
        </p:spPr>
        <p:txBody>
          <a:bodyPr>
            <a:spAutoFit/>
          </a:bodyPr>
          <a:lstStyle/>
          <a:p>
            <a:pPr>
              <a:spcBef>
                <a:spcPct val="50000"/>
              </a:spcBef>
            </a:pPr>
            <a:r>
              <a:rPr lang="en-US"/>
              <a:t>MRI</a:t>
            </a:r>
          </a:p>
        </p:txBody>
      </p:sp>
      <p:sp>
        <p:nvSpPr>
          <p:cNvPr id="121869" name="Text Box 13"/>
          <p:cNvSpPr txBox="1">
            <a:spLocks noChangeArrowheads="1"/>
          </p:cNvSpPr>
          <p:nvPr/>
        </p:nvSpPr>
        <p:spPr bwMode="auto">
          <a:xfrm>
            <a:off x="475545" y="1628775"/>
            <a:ext cx="1408289" cy="457200"/>
          </a:xfrm>
          <a:prstGeom prst="rect">
            <a:avLst/>
          </a:prstGeom>
          <a:solidFill>
            <a:schemeClr val="bg1"/>
          </a:solidFill>
          <a:ln w="136525">
            <a:noFill/>
            <a:miter lim="800000"/>
            <a:headEnd/>
            <a:tailEnd/>
          </a:ln>
          <a:effectLst/>
        </p:spPr>
        <p:txBody>
          <a:bodyPr>
            <a:spAutoFit/>
          </a:bodyPr>
          <a:lstStyle/>
          <a:p>
            <a:pPr>
              <a:spcBef>
                <a:spcPct val="50000"/>
              </a:spcBef>
            </a:pPr>
            <a:r>
              <a:rPr lang="en-US"/>
              <a:t>Duplex</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Text Box 3"/>
          <p:cNvSpPr txBox="1">
            <a:spLocks noChangeArrowheads="1"/>
          </p:cNvSpPr>
          <p:nvPr/>
        </p:nvSpPr>
        <p:spPr bwMode="auto">
          <a:xfrm>
            <a:off x="412045" y="1052514"/>
            <a:ext cx="8257822" cy="4524315"/>
          </a:xfrm>
          <a:prstGeom prst="rect">
            <a:avLst/>
          </a:prstGeom>
          <a:noFill/>
          <a:ln w="136525">
            <a:noFill/>
            <a:miter lim="800000"/>
            <a:headEnd/>
            <a:tailEnd/>
          </a:ln>
          <a:effectLst/>
        </p:spPr>
        <p:txBody>
          <a:bodyPr>
            <a:spAutoFit/>
          </a:bodyPr>
          <a:lstStyle/>
          <a:p>
            <a:pPr>
              <a:spcBef>
                <a:spcPct val="50000"/>
              </a:spcBef>
            </a:pPr>
            <a:r>
              <a:rPr lang="en-US"/>
              <a:t>ACURATE DEEP and SUPRFICIAL IDENTICATION of EVERY PATTERN and associated ones is MANDATORY in order to ELABORATE an appropriate STRATEGY and implement the most suitable TACTIQUE.</a:t>
            </a:r>
          </a:p>
          <a:p>
            <a:pPr>
              <a:spcBef>
                <a:spcPct val="50000"/>
              </a:spcBef>
            </a:pPr>
            <a:r>
              <a:rPr lang="en-US"/>
              <a:t>When STRAGY is possible and its corresponding IMPLENTAION is feasible, the patients are relieved and some cross the freak borders to joins the community of “normal” esthetic concerns. </a:t>
            </a:r>
          </a:p>
          <a:p>
            <a:pPr>
              <a:spcBef>
                <a:spcPct val="50000"/>
              </a:spcBef>
            </a:pPr>
            <a:r>
              <a:rPr lang="en-US"/>
              <a:t>If not, we prefer therapy limited to compression…..	in order to avoid incomprehensible complications due to a misunderstood situation.  </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881063" y="1055688"/>
            <a:ext cx="7219950" cy="1754187"/>
          </a:xfrm>
          <a:prstGeom prst="rect">
            <a:avLst/>
          </a:prstGeom>
          <a:solidFill>
            <a:schemeClr val="accent6">
              <a:lumMod val="75000"/>
            </a:schemeClr>
          </a:solidFill>
          <a:ln w="9525">
            <a:noFill/>
            <a:miter lim="800000"/>
            <a:headEnd/>
            <a:tailEnd/>
          </a:ln>
          <a:effectLst/>
        </p:spPr>
        <p:txBody>
          <a:bodyPr anchor="ctr">
            <a:spAutoFit/>
          </a:bodyPr>
          <a:lstStyle/>
          <a:p>
            <a:pPr algn="ctr">
              <a:tabLst>
                <a:tab pos="457200" algn="l"/>
              </a:tabLst>
              <a:defRPr/>
            </a:pPr>
            <a:r>
              <a:rPr lang="en-US" sz="3600" dirty="0">
                <a:solidFill>
                  <a:schemeClr val="bg1"/>
                </a:solidFill>
              </a:rPr>
              <a:t>VENOUS MALFORMATIONS </a:t>
            </a:r>
          </a:p>
          <a:p>
            <a:pPr algn="ctr">
              <a:tabLst>
                <a:tab pos="457200" algn="l"/>
              </a:tabLst>
              <a:defRPr/>
            </a:pPr>
            <a:endParaRPr lang="en-US" sz="3600" dirty="0">
              <a:solidFill>
                <a:schemeClr val="bg1"/>
              </a:solidFill>
            </a:endParaRPr>
          </a:p>
          <a:p>
            <a:pPr algn="ctr">
              <a:tabLst>
                <a:tab pos="457200" algn="l"/>
              </a:tabLst>
              <a:defRPr/>
            </a:pPr>
            <a:r>
              <a:rPr lang="en-US" sz="3600" dirty="0">
                <a:solidFill>
                  <a:schemeClr val="bg1"/>
                </a:solidFill>
              </a:rPr>
              <a:t>Duplex Guided Mini Invasive Surgery</a:t>
            </a:r>
          </a:p>
        </p:txBody>
      </p:sp>
      <p:sp>
        <p:nvSpPr>
          <p:cNvPr id="2051" name="Rectangle 5"/>
          <p:cNvSpPr>
            <a:spLocks noChangeArrowheads="1"/>
          </p:cNvSpPr>
          <p:nvPr/>
        </p:nvSpPr>
        <p:spPr bwMode="auto">
          <a:xfrm>
            <a:off x="1258888" y="4151313"/>
            <a:ext cx="6600825" cy="1077912"/>
          </a:xfrm>
          <a:prstGeom prst="rect">
            <a:avLst/>
          </a:prstGeom>
          <a:noFill/>
          <a:ln w="9525">
            <a:noFill/>
            <a:miter lim="800000"/>
            <a:headEnd/>
            <a:tailEnd/>
          </a:ln>
        </p:spPr>
        <p:txBody>
          <a:bodyPr wrap="none" anchor="ctr">
            <a:spAutoFit/>
          </a:bodyPr>
          <a:lstStyle/>
          <a:p>
            <a:pPr marL="514350" indent="-514350" algn="ctr">
              <a:buFontTx/>
              <a:buAutoNum type="alphaUcPeriod"/>
              <a:tabLst>
                <a:tab pos="457200" algn="l"/>
              </a:tabLst>
            </a:pPr>
            <a:r>
              <a:rPr lang="en-US" sz="3200">
                <a:solidFill>
                  <a:schemeClr val="bg1"/>
                </a:solidFill>
              </a:rPr>
              <a:t>Bahnini, R. Delfrate, C.Franceschi, </a:t>
            </a:r>
          </a:p>
          <a:p>
            <a:pPr marL="514350" indent="-514350" algn="ctr">
              <a:tabLst>
                <a:tab pos="457200" algn="l"/>
              </a:tabLst>
            </a:pPr>
            <a:r>
              <a:rPr lang="en-US" sz="3200">
                <a:solidFill>
                  <a:schemeClr val="bg1"/>
                </a:solidFill>
              </a:rPr>
              <a:t>G. Cozmanciuc</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9750" y="620713"/>
            <a:ext cx="8153400" cy="5257800"/>
            <a:chOff x="0" y="1008"/>
            <a:chExt cx="5760" cy="3312"/>
          </a:xfrm>
        </p:grpSpPr>
        <p:sp>
          <p:nvSpPr>
            <p:cNvPr id="3097" name="Rectangle 3" descr="Grands confettis"/>
            <p:cNvSpPr>
              <a:spLocks noChangeArrowheads="1"/>
            </p:cNvSpPr>
            <p:nvPr/>
          </p:nvSpPr>
          <p:spPr bwMode="auto">
            <a:xfrm>
              <a:off x="0" y="2544"/>
              <a:ext cx="5760" cy="1776"/>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3098" name="Rectangle 4" descr="Petits confettis"/>
            <p:cNvSpPr>
              <a:spLocks noChangeArrowheads="1"/>
            </p:cNvSpPr>
            <p:nvPr/>
          </p:nvSpPr>
          <p:spPr bwMode="auto">
            <a:xfrm>
              <a:off x="0" y="1366"/>
              <a:ext cx="5760" cy="1082"/>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3099" name="Rectangle 5" descr="Briques horizontales"/>
            <p:cNvSpPr>
              <a:spLocks noChangeArrowheads="1"/>
            </p:cNvSpPr>
            <p:nvPr/>
          </p:nvSpPr>
          <p:spPr bwMode="auto">
            <a:xfrm>
              <a:off x="0" y="1248"/>
              <a:ext cx="5760" cy="336"/>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3100" name="Rectangle 6"/>
            <p:cNvSpPr>
              <a:spLocks noChangeArrowheads="1"/>
            </p:cNvSpPr>
            <p:nvPr/>
          </p:nvSpPr>
          <p:spPr bwMode="auto">
            <a:xfrm>
              <a:off x="0" y="1824"/>
              <a:ext cx="4944" cy="24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54279" name="Rectangle 7"/>
            <p:cNvSpPr>
              <a:spLocks noChangeArrowheads="1"/>
            </p:cNvSpPr>
            <p:nvPr/>
          </p:nvSpPr>
          <p:spPr bwMode="auto">
            <a:xfrm>
              <a:off x="0" y="2928"/>
              <a:ext cx="5760" cy="528"/>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3102" name="Line 8"/>
            <p:cNvSpPr>
              <a:spLocks noChangeShapeType="1"/>
            </p:cNvSpPr>
            <p:nvPr/>
          </p:nvSpPr>
          <p:spPr bwMode="auto">
            <a:xfrm>
              <a:off x="0" y="2496"/>
              <a:ext cx="5760" cy="0"/>
            </a:xfrm>
            <a:prstGeom prst="line">
              <a:avLst/>
            </a:prstGeom>
            <a:noFill/>
            <a:ln w="76200">
              <a:solidFill>
                <a:schemeClr val="accent1"/>
              </a:solidFill>
              <a:round/>
              <a:headEnd/>
              <a:tailEnd/>
            </a:ln>
          </p:spPr>
          <p:txBody>
            <a:bodyPr wrap="none" anchor="ctr"/>
            <a:lstStyle/>
            <a:p>
              <a:endParaRPr lang="fr-FR"/>
            </a:p>
          </p:txBody>
        </p:sp>
        <p:sp>
          <p:nvSpPr>
            <p:cNvPr id="3103" name="Rectangle 9"/>
            <p:cNvSpPr>
              <a:spLocks noChangeArrowheads="1"/>
            </p:cNvSpPr>
            <p:nvPr/>
          </p:nvSpPr>
          <p:spPr bwMode="auto">
            <a:xfrm>
              <a:off x="1296" y="1584"/>
              <a:ext cx="96" cy="24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104" name="Rectangle 10"/>
            <p:cNvSpPr>
              <a:spLocks noChangeArrowheads="1"/>
            </p:cNvSpPr>
            <p:nvPr/>
          </p:nvSpPr>
          <p:spPr bwMode="auto">
            <a:xfrm>
              <a:off x="2832" y="1584"/>
              <a:ext cx="96" cy="24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105" name="Rectangle 11"/>
            <p:cNvSpPr>
              <a:spLocks noChangeArrowheads="1"/>
            </p:cNvSpPr>
            <p:nvPr/>
          </p:nvSpPr>
          <p:spPr bwMode="auto">
            <a:xfrm>
              <a:off x="3936" y="1584"/>
              <a:ext cx="96" cy="24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106" name="Rectangle 12"/>
            <p:cNvSpPr>
              <a:spLocks noChangeArrowheads="1"/>
            </p:cNvSpPr>
            <p:nvPr/>
          </p:nvSpPr>
          <p:spPr bwMode="auto">
            <a:xfrm>
              <a:off x="2064" y="2064"/>
              <a:ext cx="240" cy="864"/>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107" name="Rectangle 13"/>
            <p:cNvSpPr>
              <a:spLocks noChangeArrowheads="1"/>
            </p:cNvSpPr>
            <p:nvPr/>
          </p:nvSpPr>
          <p:spPr bwMode="auto">
            <a:xfrm>
              <a:off x="4704" y="2064"/>
              <a:ext cx="240" cy="864"/>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108" name="Rectangle 14" descr="Grands confettis"/>
            <p:cNvSpPr>
              <a:spLocks noChangeArrowheads="1"/>
            </p:cNvSpPr>
            <p:nvPr/>
          </p:nvSpPr>
          <p:spPr bwMode="auto">
            <a:xfrm>
              <a:off x="672" y="1008"/>
              <a:ext cx="4176" cy="672"/>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grpSp>
      <p:sp>
        <p:nvSpPr>
          <p:cNvPr id="3075" name="Text Box 15"/>
          <p:cNvSpPr txBox="1">
            <a:spLocks noChangeArrowheads="1"/>
          </p:cNvSpPr>
          <p:nvPr/>
        </p:nvSpPr>
        <p:spPr bwMode="auto">
          <a:xfrm>
            <a:off x="2779713" y="725488"/>
            <a:ext cx="2943225" cy="831850"/>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a:t>Angioma, angiokeratoma</a:t>
            </a:r>
          </a:p>
        </p:txBody>
      </p:sp>
      <p:sp>
        <p:nvSpPr>
          <p:cNvPr id="3076" name="Text Box 16"/>
          <p:cNvSpPr txBox="1">
            <a:spLocks noChangeArrowheads="1"/>
          </p:cNvSpPr>
          <p:nvPr/>
        </p:nvSpPr>
        <p:spPr bwMode="auto">
          <a:xfrm>
            <a:off x="2908300" y="3860800"/>
            <a:ext cx="1879600"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Deep veins </a:t>
            </a:r>
          </a:p>
        </p:txBody>
      </p:sp>
      <p:sp>
        <p:nvSpPr>
          <p:cNvPr id="3077" name="Text Box 17"/>
          <p:cNvSpPr txBox="1">
            <a:spLocks noChangeArrowheads="1"/>
          </p:cNvSpPr>
          <p:nvPr/>
        </p:nvSpPr>
        <p:spPr bwMode="auto">
          <a:xfrm>
            <a:off x="7772400" y="1060450"/>
            <a:ext cx="760413" cy="4619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3078" name="Text Box 18"/>
          <p:cNvSpPr txBox="1">
            <a:spLocks noChangeArrowheads="1"/>
          </p:cNvSpPr>
          <p:nvPr/>
        </p:nvSpPr>
        <p:spPr bwMode="auto">
          <a:xfrm>
            <a:off x="2012950" y="1844675"/>
            <a:ext cx="4159250"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Superf. Vein = eg Marginal vein</a:t>
            </a:r>
          </a:p>
        </p:txBody>
      </p:sp>
      <p:sp>
        <p:nvSpPr>
          <p:cNvPr id="3079" name="Text Box 19"/>
          <p:cNvSpPr txBox="1">
            <a:spLocks noChangeArrowheads="1"/>
          </p:cNvSpPr>
          <p:nvPr/>
        </p:nvSpPr>
        <p:spPr bwMode="auto">
          <a:xfrm>
            <a:off x="3930650" y="2781300"/>
            <a:ext cx="1720850"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perforators </a:t>
            </a:r>
          </a:p>
        </p:txBody>
      </p:sp>
      <p:sp>
        <p:nvSpPr>
          <p:cNvPr id="3080" name="Line 20"/>
          <p:cNvSpPr>
            <a:spLocks noChangeShapeType="1"/>
          </p:cNvSpPr>
          <p:nvPr/>
        </p:nvSpPr>
        <p:spPr bwMode="auto">
          <a:xfrm>
            <a:off x="6100763" y="2133600"/>
            <a:ext cx="1279525" cy="0"/>
          </a:xfrm>
          <a:prstGeom prst="line">
            <a:avLst/>
          </a:prstGeom>
          <a:noFill/>
          <a:ln w="136525">
            <a:solidFill>
              <a:schemeClr val="bg1"/>
            </a:solidFill>
            <a:round/>
            <a:headEnd/>
            <a:tailEnd type="triangle" w="med" len="med"/>
          </a:ln>
        </p:spPr>
        <p:txBody>
          <a:bodyPr/>
          <a:lstStyle/>
          <a:p>
            <a:endParaRPr lang="fr-FR"/>
          </a:p>
        </p:txBody>
      </p:sp>
      <p:sp>
        <p:nvSpPr>
          <p:cNvPr id="3081" name="Line 21"/>
          <p:cNvSpPr>
            <a:spLocks noChangeShapeType="1"/>
          </p:cNvSpPr>
          <p:nvPr/>
        </p:nvSpPr>
        <p:spPr bwMode="auto">
          <a:xfrm>
            <a:off x="603250" y="2133600"/>
            <a:ext cx="1281113" cy="0"/>
          </a:xfrm>
          <a:prstGeom prst="line">
            <a:avLst/>
          </a:prstGeom>
          <a:noFill/>
          <a:ln w="136525">
            <a:solidFill>
              <a:schemeClr val="bg1"/>
            </a:solidFill>
            <a:round/>
            <a:headEnd/>
            <a:tailEnd type="triangle" w="med" len="med"/>
          </a:ln>
        </p:spPr>
        <p:txBody>
          <a:bodyPr/>
          <a:lstStyle/>
          <a:p>
            <a:endParaRPr lang="fr-FR"/>
          </a:p>
        </p:txBody>
      </p:sp>
      <p:sp>
        <p:nvSpPr>
          <p:cNvPr id="3082" name="Line 22"/>
          <p:cNvSpPr>
            <a:spLocks noChangeShapeType="1"/>
          </p:cNvSpPr>
          <p:nvPr/>
        </p:nvSpPr>
        <p:spPr bwMode="auto">
          <a:xfrm>
            <a:off x="1116013" y="4076700"/>
            <a:ext cx="1279525" cy="0"/>
          </a:xfrm>
          <a:prstGeom prst="line">
            <a:avLst/>
          </a:prstGeom>
          <a:noFill/>
          <a:ln w="136525">
            <a:solidFill>
              <a:schemeClr val="bg1"/>
            </a:solidFill>
            <a:round/>
            <a:headEnd/>
            <a:tailEnd type="triangle" w="med" len="med"/>
          </a:ln>
        </p:spPr>
        <p:txBody>
          <a:bodyPr/>
          <a:lstStyle/>
          <a:p>
            <a:endParaRPr lang="fr-FR"/>
          </a:p>
        </p:txBody>
      </p:sp>
      <p:sp>
        <p:nvSpPr>
          <p:cNvPr id="3083" name="Line 23"/>
          <p:cNvSpPr>
            <a:spLocks noChangeShapeType="1"/>
          </p:cNvSpPr>
          <p:nvPr/>
        </p:nvSpPr>
        <p:spPr bwMode="auto">
          <a:xfrm>
            <a:off x="5467350" y="4076700"/>
            <a:ext cx="1281113" cy="0"/>
          </a:xfrm>
          <a:prstGeom prst="line">
            <a:avLst/>
          </a:prstGeom>
          <a:noFill/>
          <a:ln w="136525">
            <a:solidFill>
              <a:schemeClr val="bg1"/>
            </a:solidFill>
            <a:round/>
            <a:headEnd/>
            <a:tailEnd type="triangle" w="med" len="med"/>
          </a:ln>
        </p:spPr>
        <p:txBody>
          <a:bodyPr/>
          <a:lstStyle/>
          <a:p>
            <a:endParaRPr lang="fr-FR"/>
          </a:p>
        </p:txBody>
      </p:sp>
      <p:sp>
        <p:nvSpPr>
          <p:cNvPr id="3084" name="Line 24"/>
          <p:cNvSpPr>
            <a:spLocks noChangeShapeType="1"/>
          </p:cNvSpPr>
          <p:nvPr/>
        </p:nvSpPr>
        <p:spPr bwMode="auto">
          <a:xfrm rot="5400000">
            <a:off x="6998494" y="2961482"/>
            <a:ext cx="649287" cy="0"/>
          </a:xfrm>
          <a:prstGeom prst="line">
            <a:avLst/>
          </a:prstGeom>
          <a:noFill/>
          <a:ln w="57150">
            <a:solidFill>
              <a:schemeClr val="bg1"/>
            </a:solidFill>
            <a:round/>
            <a:headEnd/>
            <a:tailEnd type="triangle" w="med" len="med"/>
          </a:ln>
        </p:spPr>
        <p:txBody>
          <a:bodyPr/>
          <a:lstStyle/>
          <a:p>
            <a:endParaRPr lang="fr-FR"/>
          </a:p>
        </p:txBody>
      </p:sp>
      <p:sp>
        <p:nvSpPr>
          <p:cNvPr id="3085" name="Line 25"/>
          <p:cNvSpPr>
            <a:spLocks noChangeShapeType="1"/>
          </p:cNvSpPr>
          <p:nvPr/>
        </p:nvSpPr>
        <p:spPr bwMode="auto">
          <a:xfrm rot="5400000">
            <a:off x="3352006" y="2890044"/>
            <a:ext cx="649288" cy="0"/>
          </a:xfrm>
          <a:prstGeom prst="line">
            <a:avLst/>
          </a:prstGeom>
          <a:noFill/>
          <a:ln w="57150">
            <a:solidFill>
              <a:schemeClr val="bg1"/>
            </a:solidFill>
            <a:round/>
            <a:headEnd/>
            <a:tailEnd type="triangle" w="med" len="med"/>
          </a:ln>
        </p:spPr>
        <p:txBody>
          <a:bodyPr/>
          <a:lstStyle/>
          <a:p>
            <a:endParaRPr lang="fr-FR"/>
          </a:p>
        </p:txBody>
      </p:sp>
      <p:sp>
        <p:nvSpPr>
          <p:cNvPr id="3086" name="Line 26"/>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3087" name="Line 27"/>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3088" name="Line 28"/>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3089" name="Line 29"/>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3090" name="Line 30"/>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3091" name="Line 31"/>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3092" name="Line 32"/>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3093" name="Line 33"/>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3094" name="Text Box 34"/>
          <p:cNvSpPr txBox="1">
            <a:spLocks noChangeArrowheads="1"/>
          </p:cNvSpPr>
          <p:nvPr/>
        </p:nvSpPr>
        <p:spPr bwMode="auto">
          <a:xfrm>
            <a:off x="1116013" y="6092825"/>
            <a:ext cx="6911975"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Cutaneous angioma : normal draining venous network</a:t>
            </a:r>
          </a:p>
        </p:txBody>
      </p:sp>
      <p:sp>
        <p:nvSpPr>
          <p:cNvPr id="3095" name="Text Box 35"/>
          <p:cNvSpPr txBox="1">
            <a:spLocks noChangeArrowheads="1"/>
          </p:cNvSpPr>
          <p:nvPr/>
        </p:nvSpPr>
        <p:spPr bwMode="auto">
          <a:xfrm>
            <a:off x="1308100" y="4941888"/>
            <a:ext cx="6848475" cy="82232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Suppressing the superficial vein leads to angioma aggravation and varicose collaterals</a:t>
            </a:r>
          </a:p>
        </p:txBody>
      </p:sp>
      <p:sp>
        <p:nvSpPr>
          <p:cNvPr id="3096" name="Text Box 36"/>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descr="Grands confettis"/>
          <p:cNvSpPr>
            <a:spLocks noChangeArrowheads="1"/>
          </p:cNvSpPr>
          <p:nvPr/>
        </p:nvSpPr>
        <p:spPr bwMode="auto">
          <a:xfrm>
            <a:off x="539750" y="3059113"/>
            <a:ext cx="8153400" cy="2819400"/>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4099" name="Rectangle 3" descr="Petits confettis"/>
          <p:cNvSpPr>
            <a:spLocks noChangeArrowheads="1"/>
          </p:cNvSpPr>
          <p:nvPr/>
        </p:nvSpPr>
        <p:spPr bwMode="auto">
          <a:xfrm>
            <a:off x="539750" y="1189038"/>
            <a:ext cx="8153400" cy="1717675"/>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4100" name="Rectangle 4" descr="Briques horizontales"/>
          <p:cNvSpPr>
            <a:spLocks noChangeArrowheads="1"/>
          </p:cNvSpPr>
          <p:nvPr/>
        </p:nvSpPr>
        <p:spPr bwMode="auto">
          <a:xfrm>
            <a:off x="539750" y="1001713"/>
            <a:ext cx="8153400" cy="53340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4101" name="Rectangle 5"/>
          <p:cNvSpPr>
            <a:spLocks noChangeArrowheads="1"/>
          </p:cNvSpPr>
          <p:nvPr/>
        </p:nvSpPr>
        <p:spPr bwMode="auto">
          <a:xfrm>
            <a:off x="539750" y="1916113"/>
            <a:ext cx="6997700" cy="38100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56326" name="Rectangle 6"/>
          <p:cNvSpPr>
            <a:spLocks noChangeArrowheads="1"/>
          </p:cNvSpPr>
          <p:nvPr/>
        </p:nvSpPr>
        <p:spPr bwMode="auto">
          <a:xfrm>
            <a:off x="539750"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4103" name="Line 7"/>
          <p:cNvSpPr>
            <a:spLocks noChangeShapeType="1"/>
          </p:cNvSpPr>
          <p:nvPr/>
        </p:nvSpPr>
        <p:spPr bwMode="auto">
          <a:xfrm>
            <a:off x="539750" y="2982913"/>
            <a:ext cx="8153400" cy="0"/>
          </a:xfrm>
          <a:prstGeom prst="line">
            <a:avLst/>
          </a:prstGeom>
          <a:noFill/>
          <a:ln w="76200">
            <a:solidFill>
              <a:schemeClr val="accent1"/>
            </a:solidFill>
            <a:round/>
            <a:headEnd/>
            <a:tailEnd/>
          </a:ln>
        </p:spPr>
        <p:txBody>
          <a:bodyPr wrap="none" anchor="ctr"/>
          <a:lstStyle/>
          <a:p>
            <a:endParaRPr lang="fr-FR"/>
          </a:p>
        </p:txBody>
      </p:sp>
      <p:sp>
        <p:nvSpPr>
          <p:cNvPr id="4104" name="Rectangle 8"/>
          <p:cNvSpPr>
            <a:spLocks noChangeArrowheads="1"/>
          </p:cNvSpPr>
          <p:nvPr/>
        </p:nvSpPr>
        <p:spPr bwMode="auto">
          <a:xfrm>
            <a:off x="2373313"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4105" name="Rectangle 9"/>
          <p:cNvSpPr>
            <a:spLocks noChangeArrowheads="1"/>
          </p:cNvSpPr>
          <p:nvPr/>
        </p:nvSpPr>
        <p:spPr bwMode="auto">
          <a:xfrm>
            <a:off x="4548188"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4106" name="Rectangle 10"/>
          <p:cNvSpPr>
            <a:spLocks noChangeArrowheads="1"/>
          </p:cNvSpPr>
          <p:nvPr/>
        </p:nvSpPr>
        <p:spPr bwMode="auto">
          <a:xfrm>
            <a:off x="6110288" y="1535113"/>
            <a:ext cx="136525"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4107" name="Rectangle 11"/>
          <p:cNvSpPr>
            <a:spLocks noChangeArrowheads="1"/>
          </p:cNvSpPr>
          <p:nvPr/>
        </p:nvSpPr>
        <p:spPr bwMode="auto">
          <a:xfrm>
            <a:off x="3462338" y="2276475"/>
            <a:ext cx="341312"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4108" name="Rectangle 12"/>
          <p:cNvSpPr>
            <a:spLocks noChangeArrowheads="1"/>
          </p:cNvSpPr>
          <p:nvPr/>
        </p:nvSpPr>
        <p:spPr bwMode="auto">
          <a:xfrm>
            <a:off x="7197725" y="2297113"/>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4109" name="Rectangle 13" descr="Grands confettis"/>
          <p:cNvSpPr>
            <a:spLocks noChangeArrowheads="1"/>
          </p:cNvSpPr>
          <p:nvPr/>
        </p:nvSpPr>
        <p:spPr bwMode="auto">
          <a:xfrm>
            <a:off x="1490663" y="620713"/>
            <a:ext cx="5910262" cy="1066800"/>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sp>
        <p:nvSpPr>
          <p:cNvPr id="4110" name="Text Box 14"/>
          <p:cNvSpPr txBox="1">
            <a:spLocks noChangeArrowheads="1"/>
          </p:cNvSpPr>
          <p:nvPr/>
        </p:nvSpPr>
        <p:spPr bwMode="auto">
          <a:xfrm>
            <a:off x="2779713" y="908050"/>
            <a:ext cx="3736975" cy="466725"/>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a:t>Angioma, angiokeratoma</a:t>
            </a:r>
          </a:p>
        </p:txBody>
      </p:sp>
      <p:sp>
        <p:nvSpPr>
          <p:cNvPr id="4111" name="Text Box 15"/>
          <p:cNvSpPr txBox="1">
            <a:spLocks noChangeArrowheads="1"/>
          </p:cNvSpPr>
          <p:nvPr/>
        </p:nvSpPr>
        <p:spPr bwMode="auto">
          <a:xfrm>
            <a:off x="3421063" y="4581525"/>
            <a:ext cx="2663825" cy="457200"/>
          </a:xfrm>
          <a:prstGeom prst="rect">
            <a:avLst/>
          </a:prstGeom>
          <a:solidFill>
            <a:schemeClr val="bg1"/>
          </a:solidFill>
          <a:ln w="136525">
            <a:noFill/>
            <a:miter lim="800000"/>
            <a:headEnd/>
            <a:tailEnd/>
          </a:ln>
        </p:spPr>
        <p:txBody>
          <a:bodyPr>
            <a:spAutoFit/>
          </a:bodyPr>
          <a:lstStyle/>
          <a:p>
            <a:pPr algn="ctr" eaLnBrk="0" hangingPunct="0">
              <a:spcBef>
                <a:spcPct val="50000"/>
              </a:spcBef>
            </a:pPr>
            <a:r>
              <a:rPr lang="en-US"/>
              <a:t>Deep veins </a:t>
            </a:r>
          </a:p>
        </p:txBody>
      </p:sp>
      <p:sp>
        <p:nvSpPr>
          <p:cNvPr id="4112" name="Text Box 16"/>
          <p:cNvSpPr txBox="1">
            <a:spLocks noChangeArrowheads="1"/>
          </p:cNvSpPr>
          <p:nvPr/>
        </p:nvSpPr>
        <p:spPr bwMode="auto">
          <a:xfrm>
            <a:off x="7772400" y="1060450"/>
            <a:ext cx="831850"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4113" name="Text Box 17"/>
          <p:cNvSpPr txBox="1">
            <a:spLocks noChangeArrowheads="1"/>
          </p:cNvSpPr>
          <p:nvPr/>
        </p:nvSpPr>
        <p:spPr bwMode="auto">
          <a:xfrm>
            <a:off x="4073525" y="2565400"/>
            <a:ext cx="2946400" cy="8302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perforators escape points</a:t>
            </a:r>
          </a:p>
        </p:txBody>
      </p:sp>
      <p:sp>
        <p:nvSpPr>
          <p:cNvPr id="4114" name="Line 18"/>
          <p:cNvSpPr>
            <a:spLocks noChangeShapeType="1"/>
          </p:cNvSpPr>
          <p:nvPr/>
        </p:nvSpPr>
        <p:spPr bwMode="auto">
          <a:xfrm rot="10800000">
            <a:off x="5851525" y="2133600"/>
            <a:ext cx="1279525" cy="0"/>
          </a:xfrm>
          <a:prstGeom prst="line">
            <a:avLst/>
          </a:prstGeom>
          <a:noFill/>
          <a:ln w="136525">
            <a:solidFill>
              <a:srgbClr val="FF3300"/>
            </a:solidFill>
            <a:round/>
            <a:headEnd/>
            <a:tailEnd type="triangle" w="med" len="med"/>
          </a:ln>
        </p:spPr>
        <p:txBody>
          <a:bodyPr/>
          <a:lstStyle/>
          <a:p>
            <a:endParaRPr lang="fr-FR"/>
          </a:p>
        </p:txBody>
      </p:sp>
      <p:sp>
        <p:nvSpPr>
          <p:cNvPr id="4115" name="Line 19"/>
          <p:cNvSpPr>
            <a:spLocks noChangeShapeType="1"/>
          </p:cNvSpPr>
          <p:nvPr/>
        </p:nvSpPr>
        <p:spPr bwMode="auto">
          <a:xfrm rot="10800000">
            <a:off x="1755775" y="2133600"/>
            <a:ext cx="1279525" cy="0"/>
          </a:xfrm>
          <a:prstGeom prst="line">
            <a:avLst/>
          </a:prstGeom>
          <a:noFill/>
          <a:ln w="136525">
            <a:solidFill>
              <a:srgbClr val="FF3300"/>
            </a:solidFill>
            <a:round/>
            <a:headEnd/>
            <a:tailEnd type="triangle" w="med" len="med"/>
          </a:ln>
        </p:spPr>
        <p:txBody>
          <a:bodyPr/>
          <a:lstStyle/>
          <a:p>
            <a:endParaRPr lang="fr-FR"/>
          </a:p>
        </p:txBody>
      </p:sp>
      <p:sp>
        <p:nvSpPr>
          <p:cNvPr id="4116" name="Line 20"/>
          <p:cNvSpPr>
            <a:spLocks noChangeShapeType="1"/>
          </p:cNvSpPr>
          <p:nvPr/>
        </p:nvSpPr>
        <p:spPr bwMode="auto">
          <a:xfrm>
            <a:off x="1179513" y="4076700"/>
            <a:ext cx="1279525" cy="0"/>
          </a:xfrm>
          <a:prstGeom prst="line">
            <a:avLst/>
          </a:prstGeom>
          <a:noFill/>
          <a:ln w="136525">
            <a:solidFill>
              <a:schemeClr val="bg1"/>
            </a:solidFill>
            <a:round/>
            <a:headEnd/>
            <a:tailEnd type="triangle" w="med" len="med"/>
          </a:ln>
        </p:spPr>
        <p:txBody>
          <a:bodyPr/>
          <a:lstStyle/>
          <a:p>
            <a:endParaRPr lang="fr-FR"/>
          </a:p>
        </p:txBody>
      </p:sp>
      <p:sp>
        <p:nvSpPr>
          <p:cNvPr id="4117" name="Line 21"/>
          <p:cNvSpPr>
            <a:spLocks noChangeShapeType="1"/>
          </p:cNvSpPr>
          <p:nvPr/>
        </p:nvSpPr>
        <p:spPr bwMode="auto">
          <a:xfrm>
            <a:off x="4876800" y="4005263"/>
            <a:ext cx="1279525" cy="0"/>
          </a:xfrm>
          <a:prstGeom prst="line">
            <a:avLst/>
          </a:prstGeom>
          <a:noFill/>
          <a:ln w="136525">
            <a:solidFill>
              <a:schemeClr val="bg1"/>
            </a:solidFill>
            <a:round/>
            <a:headEnd/>
            <a:tailEnd type="triangle" w="med" len="med"/>
          </a:ln>
        </p:spPr>
        <p:txBody>
          <a:bodyPr/>
          <a:lstStyle/>
          <a:p>
            <a:endParaRPr lang="fr-FR"/>
          </a:p>
        </p:txBody>
      </p:sp>
      <p:sp>
        <p:nvSpPr>
          <p:cNvPr id="4118" name="Line 22"/>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4119" name="Line 23"/>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4120" name="Line 24"/>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4121" name="Line 25"/>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4122" name="Line 26"/>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4123" name="Line 27"/>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4124" name="Line 28"/>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4125" name="Line 29"/>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4126" name="Text Box 30"/>
          <p:cNvSpPr txBox="1">
            <a:spLocks noChangeArrowheads="1"/>
          </p:cNvSpPr>
          <p:nvPr/>
        </p:nvSpPr>
        <p:spPr bwMode="auto">
          <a:xfrm>
            <a:off x="215900" y="5373688"/>
            <a:ext cx="8893175" cy="10668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Cutaneous angioma : incompetent superficial vein:  </a:t>
            </a:r>
            <a:r>
              <a:rPr lang="en-US" sz="2800">
                <a:solidFill>
                  <a:srgbClr val="FF3300"/>
                </a:solidFill>
              </a:rPr>
              <a:t>Closed shunt</a:t>
            </a:r>
          </a:p>
          <a:p>
            <a:pPr eaLnBrk="0" hangingPunct="0">
              <a:spcBef>
                <a:spcPct val="50000"/>
              </a:spcBef>
            </a:pPr>
            <a:r>
              <a:rPr lang="en-US"/>
              <a:t>Overloaded: Angioma flow + Deep flow leak ( closed circuit)</a:t>
            </a:r>
          </a:p>
        </p:txBody>
      </p:sp>
      <p:sp>
        <p:nvSpPr>
          <p:cNvPr id="4127" name="Line 31"/>
          <p:cNvSpPr>
            <a:spLocks noChangeShapeType="1"/>
          </p:cNvSpPr>
          <p:nvPr/>
        </p:nvSpPr>
        <p:spPr bwMode="auto">
          <a:xfrm>
            <a:off x="6748463" y="4005263"/>
            <a:ext cx="1279525" cy="0"/>
          </a:xfrm>
          <a:prstGeom prst="line">
            <a:avLst/>
          </a:prstGeom>
          <a:noFill/>
          <a:ln w="136525">
            <a:solidFill>
              <a:schemeClr val="bg1"/>
            </a:solidFill>
            <a:round/>
            <a:headEnd/>
            <a:tailEnd type="triangle" w="med" len="med"/>
          </a:ln>
        </p:spPr>
        <p:txBody>
          <a:bodyPr/>
          <a:lstStyle/>
          <a:p>
            <a:endParaRPr lang="fr-FR"/>
          </a:p>
        </p:txBody>
      </p:sp>
      <p:sp>
        <p:nvSpPr>
          <p:cNvPr id="4128" name="Line 32"/>
          <p:cNvSpPr>
            <a:spLocks noChangeShapeType="1"/>
          </p:cNvSpPr>
          <p:nvPr/>
        </p:nvSpPr>
        <p:spPr bwMode="auto">
          <a:xfrm>
            <a:off x="3035300" y="4005263"/>
            <a:ext cx="1279525" cy="0"/>
          </a:xfrm>
          <a:prstGeom prst="line">
            <a:avLst/>
          </a:prstGeom>
          <a:noFill/>
          <a:ln w="136525">
            <a:solidFill>
              <a:schemeClr val="bg1"/>
            </a:solidFill>
            <a:round/>
            <a:headEnd/>
            <a:tailEnd type="triangle" w="med" len="med"/>
          </a:ln>
        </p:spPr>
        <p:txBody>
          <a:bodyPr/>
          <a:lstStyle/>
          <a:p>
            <a:endParaRPr lang="fr-FR"/>
          </a:p>
        </p:txBody>
      </p:sp>
      <p:sp>
        <p:nvSpPr>
          <p:cNvPr id="4129" name="Freeform 33"/>
          <p:cNvSpPr>
            <a:spLocks/>
          </p:cNvSpPr>
          <p:nvPr/>
        </p:nvSpPr>
        <p:spPr bwMode="auto">
          <a:xfrm>
            <a:off x="3613150" y="2565400"/>
            <a:ext cx="11113" cy="1397000"/>
          </a:xfrm>
          <a:custGeom>
            <a:avLst/>
            <a:gdLst>
              <a:gd name="T0" fmla="*/ 0 w 8"/>
              <a:gd name="T1" fmla="*/ 880 h 880"/>
              <a:gd name="T2" fmla="*/ 8 w 8"/>
              <a:gd name="T3" fmla="*/ 0 h 880"/>
              <a:gd name="T4" fmla="*/ 0 60000 65536"/>
              <a:gd name="T5" fmla="*/ 0 60000 65536"/>
              <a:gd name="T6" fmla="*/ 0 w 8"/>
              <a:gd name="T7" fmla="*/ 0 h 880"/>
              <a:gd name="T8" fmla="*/ 8 w 8"/>
              <a:gd name="T9" fmla="*/ 880 h 880"/>
            </a:gdLst>
            <a:ahLst/>
            <a:cxnLst>
              <a:cxn ang="T4">
                <a:pos x="T0" y="T1"/>
              </a:cxn>
              <a:cxn ang="T5">
                <a:pos x="T2" y="T3"/>
              </a:cxn>
            </a:cxnLst>
            <a:rect l="T6" t="T7" r="T8" b="T9"/>
            <a:pathLst>
              <a:path w="8" h="880">
                <a:moveTo>
                  <a:pt x="0" y="880"/>
                </a:moveTo>
                <a:lnTo>
                  <a:pt x="8" y="0"/>
                </a:lnTo>
              </a:path>
            </a:pathLst>
          </a:custGeom>
          <a:noFill/>
          <a:ln w="57150" cap="flat" cmpd="sng">
            <a:solidFill>
              <a:srgbClr val="FF3300"/>
            </a:solidFill>
            <a:prstDash val="solid"/>
            <a:round/>
            <a:headEnd type="oval" w="med" len="med"/>
            <a:tailEnd type="triangle" w="med" len="med"/>
          </a:ln>
        </p:spPr>
        <p:txBody>
          <a:bodyPr/>
          <a:lstStyle/>
          <a:p>
            <a:endParaRPr lang="fr-FR"/>
          </a:p>
        </p:txBody>
      </p:sp>
      <p:sp>
        <p:nvSpPr>
          <p:cNvPr id="4130" name="Freeform 34"/>
          <p:cNvSpPr>
            <a:spLocks/>
          </p:cNvSpPr>
          <p:nvPr/>
        </p:nvSpPr>
        <p:spPr bwMode="auto">
          <a:xfrm>
            <a:off x="7377113" y="2605088"/>
            <a:ext cx="11112" cy="1397000"/>
          </a:xfrm>
          <a:custGeom>
            <a:avLst/>
            <a:gdLst>
              <a:gd name="T0" fmla="*/ 0 w 8"/>
              <a:gd name="T1" fmla="*/ 880 h 880"/>
              <a:gd name="T2" fmla="*/ 8 w 8"/>
              <a:gd name="T3" fmla="*/ 0 h 880"/>
              <a:gd name="T4" fmla="*/ 0 60000 65536"/>
              <a:gd name="T5" fmla="*/ 0 60000 65536"/>
              <a:gd name="T6" fmla="*/ 0 w 8"/>
              <a:gd name="T7" fmla="*/ 0 h 880"/>
              <a:gd name="T8" fmla="*/ 8 w 8"/>
              <a:gd name="T9" fmla="*/ 880 h 880"/>
            </a:gdLst>
            <a:ahLst/>
            <a:cxnLst>
              <a:cxn ang="T4">
                <a:pos x="T0" y="T1"/>
              </a:cxn>
              <a:cxn ang="T5">
                <a:pos x="T2" y="T3"/>
              </a:cxn>
            </a:cxnLst>
            <a:rect l="T6" t="T7" r="T8" b="T9"/>
            <a:pathLst>
              <a:path w="8" h="880">
                <a:moveTo>
                  <a:pt x="0" y="880"/>
                </a:moveTo>
                <a:lnTo>
                  <a:pt x="8" y="0"/>
                </a:lnTo>
              </a:path>
            </a:pathLst>
          </a:custGeom>
          <a:noFill/>
          <a:ln w="57150" cap="flat" cmpd="sng">
            <a:solidFill>
              <a:srgbClr val="FF3300"/>
            </a:solidFill>
            <a:prstDash val="solid"/>
            <a:round/>
            <a:headEnd type="oval" w="med" len="med"/>
            <a:tailEnd type="triangle" w="med" len="med"/>
          </a:ln>
        </p:spPr>
        <p:txBody>
          <a:bodyPr/>
          <a:lstStyle/>
          <a:p>
            <a:endParaRPr lang="fr-FR"/>
          </a:p>
        </p:txBody>
      </p:sp>
      <p:sp>
        <p:nvSpPr>
          <p:cNvPr id="4131" name="Rectangle 35"/>
          <p:cNvSpPr>
            <a:spLocks noChangeArrowheads="1"/>
          </p:cNvSpPr>
          <p:nvPr/>
        </p:nvSpPr>
        <p:spPr bwMode="auto">
          <a:xfrm>
            <a:off x="147955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4132" name="Text Box 36"/>
          <p:cNvSpPr txBox="1">
            <a:spLocks noChangeArrowheads="1"/>
          </p:cNvSpPr>
          <p:nvPr/>
        </p:nvSpPr>
        <p:spPr bwMode="auto">
          <a:xfrm>
            <a:off x="2012950" y="1844675"/>
            <a:ext cx="4159250"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Superf. Vein = eg Marginal vein</a:t>
            </a:r>
          </a:p>
        </p:txBody>
      </p:sp>
      <p:sp>
        <p:nvSpPr>
          <p:cNvPr id="4133" name="Line 37"/>
          <p:cNvSpPr>
            <a:spLocks noChangeShapeType="1"/>
          </p:cNvSpPr>
          <p:nvPr/>
        </p:nvSpPr>
        <p:spPr bwMode="auto">
          <a:xfrm>
            <a:off x="539750" y="2139950"/>
            <a:ext cx="895350" cy="0"/>
          </a:xfrm>
          <a:prstGeom prst="line">
            <a:avLst/>
          </a:prstGeom>
          <a:noFill/>
          <a:ln w="136525">
            <a:solidFill>
              <a:schemeClr val="bg1"/>
            </a:solidFill>
            <a:round/>
            <a:headEnd/>
            <a:tailEnd type="triangle" w="med" len="med"/>
          </a:ln>
        </p:spPr>
        <p:txBody>
          <a:bodyPr/>
          <a:lstStyle/>
          <a:p>
            <a:endParaRPr lang="fr-FR"/>
          </a:p>
        </p:txBody>
      </p:sp>
      <p:sp>
        <p:nvSpPr>
          <p:cNvPr id="4134" name="Freeform 38"/>
          <p:cNvSpPr>
            <a:spLocks/>
          </p:cNvSpPr>
          <p:nvPr/>
        </p:nvSpPr>
        <p:spPr bwMode="auto">
          <a:xfrm>
            <a:off x="1677988" y="2133600"/>
            <a:ext cx="4762" cy="1909763"/>
          </a:xfrm>
          <a:custGeom>
            <a:avLst/>
            <a:gdLst>
              <a:gd name="T0" fmla="*/ 0 w 4"/>
              <a:gd name="T1" fmla="*/ 0 h 1203"/>
              <a:gd name="T2" fmla="*/ 4 w 4"/>
              <a:gd name="T3" fmla="*/ 1203 h 1203"/>
              <a:gd name="T4" fmla="*/ 0 60000 65536"/>
              <a:gd name="T5" fmla="*/ 0 60000 65536"/>
              <a:gd name="T6" fmla="*/ 0 w 4"/>
              <a:gd name="T7" fmla="*/ 0 h 1203"/>
              <a:gd name="T8" fmla="*/ 4 w 4"/>
              <a:gd name="T9" fmla="*/ 1203 h 1203"/>
            </a:gdLst>
            <a:ahLst/>
            <a:cxnLst>
              <a:cxn ang="T4">
                <a:pos x="T0" y="T1"/>
              </a:cxn>
              <a:cxn ang="T5">
                <a:pos x="T2" y="T3"/>
              </a:cxn>
            </a:cxnLst>
            <a:rect l="T6" t="T7" r="T8" b="T9"/>
            <a:pathLst>
              <a:path w="4" h="1203">
                <a:moveTo>
                  <a:pt x="0" y="0"/>
                </a:moveTo>
                <a:lnTo>
                  <a:pt x="4" y="1203"/>
                </a:lnTo>
              </a:path>
            </a:pathLst>
          </a:custGeom>
          <a:noFill/>
          <a:ln w="57150" cap="flat" cmpd="sng">
            <a:solidFill>
              <a:schemeClr val="bg1"/>
            </a:solidFill>
            <a:prstDash val="solid"/>
            <a:round/>
            <a:headEnd type="oval" w="med" len="med"/>
            <a:tailEnd type="triangle" w="med" len="med"/>
          </a:ln>
        </p:spPr>
        <p:txBody>
          <a:bodyPr/>
          <a:lstStyle/>
          <a:p>
            <a:endParaRPr lang="fr-FR"/>
          </a:p>
        </p:txBody>
      </p:sp>
      <p:sp>
        <p:nvSpPr>
          <p:cNvPr id="4135" name="Freeform 39"/>
          <p:cNvSpPr>
            <a:spLocks/>
          </p:cNvSpPr>
          <p:nvPr/>
        </p:nvSpPr>
        <p:spPr bwMode="auto">
          <a:xfrm>
            <a:off x="3613150" y="2565400"/>
            <a:ext cx="11113" cy="1397000"/>
          </a:xfrm>
          <a:custGeom>
            <a:avLst/>
            <a:gdLst>
              <a:gd name="T0" fmla="*/ 0 w 8"/>
              <a:gd name="T1" fmla="*/ 880 h 880"/>
              <a:gd name="T2" fmla="*/ 8 w 8"/>
              <a:gd name="T3" fmla="*/ 0 h 880"/>
              <a:gd name="T4" fmla="*/ 0 60000 65536"/>
              <a:gd name="T5" fmla="*/ 0 60000 65536"/>
              <a:gd name="T6" fmla="*/ 0 w 8"/>
              <a:gd name="T7" fmla="*/ 0 h 880"/>
              <a:gd name="T8" fmla="*/ 8 w 8"/>
              <a:gd name="T9" fmla="*/ 880 h 880"/>
            </a:gdLst>
            <a:ahLst/>
            <a:cxnLst>
              <a:cxn ang="T4">
                <a:pos x="T0" y="T1"/>
              </a:cxn>
              <a:cxn ang="T5">
                <a:pos x="T2" y="T3"/>
              </a:cxn>
            </a:cxnLst>
            <a:rect l="T6" t="T7" r="T8" b="T9"/>
            <a:pathLst>
              <a:path w="8" h="880">
                <a:moveTo>
                  <a:pt x="0" y="880"/>
                </a:moveTo>
                <a:lnTo>
                  <a:pt x="8" y="0"/>
                </a:lnTo>
              </a:path>
            </a:pathLst>
          </a:custGeom>
          <a:noFill/>
          <a:ln w="57150" cap="flat" cmpd="sng">
            <a:solidFill>
              <a:srgbClr val="FF3300"/>
            </a:solidFill>
            <a:prstDash val="solid"/>
            <a:round/>
            <a:headEnd type="oval" w="med" len="med"/>
            <a:tailEnd type="triangle" w="med" len="med"/>
          </a:ln>
        </p:spPr>
        <p:txBody>
          <a:bodyPr/>
          <a:lstStyle/>
          <a:p>
            <a:endParaRPr lang="fr-FR"/>
          </a:p>
        </p:txBody>
      </p:sp>
      <p:sp>
        <p:nvSpPr>
          <p:cNvPr id="4136" name="Text Box 40"/>
          <p:cNvSpPr txBox="1">
            <a:spLocks noChangeArrowheads="1"/>
          </p:cNvSpPr>
          <p:nvPr/>
        </p:nvSpPr>
        <p:spPr bwMode="auto">
          <a:xfrm>
            <a:off x="1884363" y="2565400"/>
            <a:ext cx="1392237" cy="8302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Re-entry perf.</a:t>
            </a:r>
          </a:p>
        </p:txBody>
      </p:sp>
      <p:sp>
        <p:nvSpPr>
          <p:cNvPr id="4137" name="Text Box 41"/>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2</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descr="Grands confettis"/>
          <p:cNvSpPr>
            <a:spLocks noChangeArrowheads="1"/>
          </p:cNvSpPr>
          <p:nvPr/>
        </p:nvSpPr>
        <p:spPr bwMode="auto">
          <a:xfrm>
            <a:off x="539750" y="3068638"/>
            <a:ext cx="8153400" cy="2819400"/>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5123" name="Rectangle 3" descr="Petits confettis"/>
          <p:cNvSpPr>
            <a:spLocks noChangeArrowheads="1"/>
          </p:cNvSpPr>
          <p:nvPr/>
        </p:nvSpPr>
        <p:spPr bwMode="auto">
          <a:xfrm>
            <a:off x="539750" y="1196975"/>
            <a:ext cx="8153400" cy="1717675"/>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5124" name="Rectangle 4" descr="Briques horizontales"/>
          <p:cNvSpPr>
            <a:spLocks noChangeArrowheads="1"/>
          </p:cNvSpPr>
          <p:nvPr/>
        </p:nvSpPr>
        <p:spPr bwMode="auto">
          <a:xfrm>
            <a:off x="539750" y="1001713"/>
            <a:ext cx="8153400" cy="53340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5125" name="Rectangle 5"/>
          <p:cNvSpPr>
            <a:spLocks noChangeArrowheads="1"/>
          </p:cNvSpPr>
          <p:nvPr/>
        </p:nvSpPr>
        <p:spPr bwMode="auto">
          <a:xfrm>
            <a:off x="539750" y="1916113"/>
            <a:ext cx="6997700" cy="38100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58374" name="Rectangle 6"/>
          <p:cNvSpPr>
            <a:spLocks noChangeArrowheads="1"/>
          </p:cNvSpPr>
          <p:nvPr/>
        </p:nvSpPr>
        <p:spPr bwMode="auto">
          <a:xfrm>
            <a:off x="539750"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5127" name="Line 7"/>
          <p:cNvSpPr>
            <a:spLocks noChangeShapeType="1"/>
          </p:cNvSpPr>
          <p:nvPr/>
        </p:nvSpPr>
        <p:spPr bwMode="auto">
          <a:xfrm>
            <a:off x="539750" y="2982913"/>
            <a:ext cx="8153400" cy="0"/>
          </a:xfrm>
          <a:prstGeom prst="line">
            <a:avLst/>
          </a:prstGeom>
          <a:noFill/>
          <a:ln w="76200">
            <a:solidFill>
              <a:schemeClr val="accent1"/>
            </a:solidFill>
            <a:round/>
            <a:headEnd/>
            <a:tailEnd/>
          </a:ln>
        </p:spPr>
        <p:txBody>
          <a:bodyPr wrap="none" anchor="ctr"/>
          <a:lstStyle/>
          <a:p>
            <a:endParaRPr lang="fr-FR"/>
          </a:p>
        </p:txBody>
      </p:sp>
      <p:sp>
        <p:nvSpPr>
          <p:cNvPr id="5128" name="Rectangle 8"/>
          <p:cNvSpPr>
            <a:spLocks noChangeArrowheads="1"/>
          </p:cNvSpPr>
          <p:nvPr/>
        </p:nvSpPr>
        <p:spPr bwMode="auto">
          <a:xfrm>
            <a:off x="2373313"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5129" name="Rectangle 9"/>
          <p:cNvSpPr>
            <a:spLocks noChangeArrowheads="1"/>
          </p:cNvSpPr>
          <p:nvPr/>
        </p:nvSpPr>
        <p:spPr bwMode="auto">
          <a:xfrm>
            <a:off x="4548188"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5130" name="Rectangle 10"/>
          <p:cNvSpPr>
            <a:spLocks noChangeArrowheads="1"/>
          </p:cNvSpPr>
          <p:nvPr/>
        </p:nvSpPr>
        <p:spPr bwMode="auto">
          <a:xfrm>
            <a:off x="6110288" y="1535113"/>
            <a:ext cx="136525"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5131" name="Rectangle 11"/>
          <p:cNvSpPr>
            <a:spLocks noChangeArrowheads="1"/>
          </p:cNvSpPr>
          <p:nvPr/>
        </p:nvSpPr>
        <p:spPr bwMode="auto">
          <a:xfrm>
            <a:off x="3462338" y="2276475"/>
            <a:ext cx="341312"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5132" name="Rectangle 12"/>
          <p:cNvSpPr>
            <a:spLocks noChangeArrowheads="1"/>
          </p:cNvSpPr>
          <p:nvPr/>
        </p:nvSpPr>
        <p:spPr bwMode="auto">
          <a:xfrm>
            <a:off x="7197725" y="2297113"/>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5133" name="Rectangle 13" descr="Grands confettis"/>
          <p:cNvSpPr>
            <a:spLocks noChangeArrowheads="1"/>
          </p:cNvSpPr>
          <p:nvPr/>
        </p:nvSpPr>
        <p:spPr bwMode="auto">
          <a:xfrm>
            <a:off x="1490663" y="620713"/>
            <a:ext cx="5910262" cy="1066800"/>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sp>
        <p:nvSpPr>
          <p:cNvPr id="5134" name="Text Box 14"/>
          <p:cNvSpPr txBox="1">
            <a:spLocks noChangeArrowheads="1"/>
          </p:cNvSpPr>
          <p:nvPr/>
        </p:nvSpPr>
        <p:spPr bwMode="auto">
          <a:xfrm>
            <a:off x="2771775" y="908050"/>
            <a:ext cx="4248150" cy="466725"/>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a:t>Angioma, angiokeratoma</a:t>
            </a:r>
          </a:p>
        </p:txBody>
      </p:sp>
      <p:sp>
        <p:nvSpPr>
          <p:cNvPr id="5135" name="Text Box 15"/>
          <p:cNvSpPr txBox="1">
            <a:spLocks noChangeArrowheads="1"/>
          </p:cNvSpPr>
          <p:nvPr/>
        </p:nvSpPr>
        <p:spPr bwMode="auto">
          <a:xfrm>
            <a:off x="539750" y="4724400"/>
            <a:ext cx="7993063" cy="11874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Disconnecting         under local anesthesia the closed shunts drains and relieves the angioma and suppresses the deep overloading flow</a:t>
            </a:r>
          </a:p>
        </p:txBody>
      </p:sp>
      <p:sp>
        <p:nvSpPr>
          <p:cNvPr id="5136" name="Text Box 16"/>
          <p:cNvSpPr txBox="1">
            <a:spLocks noChangeArrowheads="1"/>
          </p:cNvSpPr>
          <p:nvPr/>
        </p:nvSpPr>
        <p:spPr bwMode="auto">
          <a:xfrm>
            <a:off x="7772400" y="1060450"/>
            <a:ext cx="903288"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5137" name="Text Box 17"/>
          <p:cNvSpPr txBox="1">
            <a:spLocks noChangeArrowheads="1"/>
          </p:cNvSpPr>
          <p:nvPr/>
        </p:nvSpPr>
        <p:spPr bwMode="auto">
          <a:xfrm>
            <a:off x="3930650" y="2565400"/>
            <a:ext cx="2946400" cy="8302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perforators escape points</a:t>
            </a:r>
          </a:p>
        </p:txBody>
      </p:sp>
      <p:sp>
        <p:nvSpPr>
          <p:cNvPr id="5138" name="Line 18"/>
          <p:cNvSpPr>
            <a:spLocks noChangeShapeType="1"/>
          </p:cNvSpPr>
          <p:nvPr/>
        </p:nvSpPr>
        <p:spPr bwMode="auto">
          <a:xfrm rot="10800000">
            <a:off x="5851525" y="2133600"/>
            <a:ext cx="1279525" cy="0"/>
          </a:xfrm>
          <a:prstGeom prst="line">
            <a:avLst/>
          </a:prstGeom>
          <a:noFill/>
          <a:ln w="57150">
            <a:solidFill>
              <a:schemeClr val="bg1"/>
            </a:solidFill>
            <a:round/>
            <a:headEnd/>
            <a:tailEnd type="triangle" w="med" len="med"/>
          </a:ln>
        </p:spPr>
        <p:txBody>
          <a:bodyPr/>
          <a:lstStyle/>
          <a:p>
            <a:endParaRPr lang="fr-FR"/>
          </a:p>
        </p:txBody>
      </p:sp>
      <p:sp>
        <p:nvSpPr>
          <p:cNvPr id="5139" name="Line 19"/>
          <p:cNvSpPr>
            <a:spLocks noChangeShapeType="1"/>
          </p:cNvSpPr>
          <p:nvPr/>
        </p:nvSpPr>
        <p:spPr bwMode="auto">
          <a:xfrm rot="10800000">
            <a:off x="1755775" y="2133600"/>
            <a:ext cx="1279525" cy="0"/>
          </a:xfrm>
          <a:prstGeom prst="line">
            <a:avLst/>
          </a:prstGeom>
          <a:noFill/>
          <a:ln w="57150">
            <a:solidFill>
              <a:schemeClr val="bg1"/>
            </a:solidFill>
            <a:round/>
            <a:headEnd/>
            <a:tailEnd type="triangle" w="med" len="med"/>
          </a:ln>
        </p:spPr>
        <p:txBody>
          <a:bodyPr/>
          <a:lstStyle/>
          <a:p>
            <a:endParaRPr lang="fr-FR"/>
          </a:p>
        </p:txBody>
      </p:sp>
      <p:sp>
        <p:nvSpPr>
          <p:cNvPr id="5140" name="Line 20"/>
          <p:cNvSpPr>
            <a:spLocks noChangeShapeType="1"/>
          </p:cNvSpPr>
          <p:nvPr/>
        </p:nvSpPr>
        <p:spPr bwMode="auto">
          <a:xfrm>
            <a:off x="1179513" y="4076700"/>
            <a:ext cx="1279525" cy="0"/>
          </a:xfrm>
          <a:prstGeom prst="line">
            <a:avLst/>
          </a:prstGeom>
          <a:noFill/>
          <a:ln w="136525">
            <a:solidFill>
              <a:schemeClr val="bg1"/>
            </a:solidFill>
            <a:round/>
            <a:headEnd/>
            <a:tailEnd type="triangle" w="med" len="med"/>
          </a:ln>
        </p:spPr>
        <p:txBody>
          <a:bodyPr/>
          <a:lstStyle/>
          <a:p>
            <a:endParaRPr lang="fr-FR"/>
          </a:p>
        </p:txBody>
      </p:sp>
      <p:sp>
        <p:nvSpPr>
          <p:cNvPr id="5141" name="Line 21"/>
          <p:cNvSpPr>
            <a:spLocks noChangeShapeType="1"/>
          </p:cNvSpPr>
          <p:nvPr/>
        </p:nvSpPr>
        <p:spPr bwMode="auto">
          <a:xfrm>
            <a:off x="4700588" y="4076700"/>
            <a:ext cx="1279525" cy="0"/>
          </a:xfrm>
          <a:prstGeom prst="line">
            <a:avLst/>
          </a:prstGeom>
          <a:noFill/>
          <a:ln w="136525">
            <a:solidFill>
              <a:schemeClr val="bg1"/>
            </a:solidFill>
            <a:round/>
            <a:headEnd/>
            <a:tailEnd type="triangle" w="med" len="med"/>
          </a:ln>
        </p:spPr>
        <p:txBody>
          <a:bodyPr/>
          <a:lstStyle/>
          <a:p>
            <a:endParaRPr lang="fr-FR"/>
          </a:p>
        </p:txBody>
      </p:sp>
      <p:sp>
        <p:nvSpPr>
          <p:cNvPr id="5142" name="Line 22"/>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5143" name="Line 23"/>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5144" name="Line 24"/>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5145" name="Line 25"/>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5146" name="Line 26"/>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5147" name="Line 27"/>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5148" name="Line 28"/>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5149" name="Line 29"/>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5150" name="Line 31"/>
          <p:cNvSpPr>
            <a:spLocks noChangeShapeType="1"/>
          </p:cNvSpPr>
          <p:nvPr/>
        </p:nvSpPr>
        <p:spPr bwMode="auto">
          <a:xfrm>
            <a:off x="6748463" y="4005263"/>
            <a:ext cx="1279525" cy="0"/>
          </a:xfrm>
          <a:prstGeom prst="line">
            <a:avLst/>
          </a:prstGeom>
          <a:noFill/>
          <a:ln w="136525">
            <a:solidFill>
              <a:schemeClr val="bg1"/>
            </a:solidFill>
            <a:round/>
            <a:headEnd/>
            <a:tailEnd type="triangle" w="med" len="med"/>
          </a:ln>
        </p:spPr>
        <p:txBody>
          <a:bodyPr/>
          <a:lstStyle/>
          <a:p>
            <a:endParaRPr lang="fr-FR"/>
          </a:p>
        </p:txBody>
      </p:sp>
      <p:sp>
        <p:nvSpPr>
          <p:cNvPr id="5151" name="Line 32"/>
          <p:cNvSpPr>
            <a:spLocks noChangeShapeType="1"/>
          </p:cNvSpPr>
          <p:nvPr/>
        </p:nvSpPr>
        <p:spPr bwMode="auto">
          <a:xfrm>
            <a:off x="3035300" y="4005263"/>
            <a:ext cx="1279525" cy="0"/>
          </a:xfrm>
          <a:prstGeom prst="line">
            <a:avLst/>
          </a:prstGeom>
          <a:noFill/>
          <a:ln w="136525">
            <a:solidFill>
              <a:schemeClr val="bg1"/>
            </a:solidFill>
            <a:round/>
            <a:headEnd/>
            <a:tailEnd type="triangle" w="med" len="med"/>
          </a:ln>
        </p:spPr>
        <p:txBody>
          <a:bodyPr/>
          <a:lstStyle/>
          <a:p>
            <a:endParaRPr lang="fr-FR"/>
          </a:p>
        </p:txBody>
      </p:sp>
      <p:sp>
        <p:nvSpPr>
          <p:cNvPr id="5152" name="Rectangle 33"/>
          <p:cNvSpPr>
            <a:spLocks noChangeArrowheads="1"/>
          </p:cNvSpPr>
          <p:nvPr/>
        </p:nvSpPr>
        <p:spPr bwMode="auto">
          <a:xfrm>
            <a:off x="147955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5153" name="Text Box 34"/>
          <p:cNvSpPr txBox="1">
            <a:spLocks noChangeArrowheads="1"/>
          </p:cNvSpPr>
          <p:nvPr/>
        </p:nvSpPr>
        <p:spPr bwMode="auto">
          <a:xfrm>
            <a:off x="3897313" y="1860550"/>
            <a:ext cx="1727200"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Marginal vein</a:t>
            </a:r>
          </a:p>
        </p:txBody>
      </p:sp>
      <p:sp>
        <p:nvSpPr>
          <p:cNvPr id="5154" name="Line 35"/>
          <p:cNvSpPr>
            <a:spLocks noChangeShapeType="1"/>
          </p:cNvSpPr>
          <p:nvPr/>
        </p:nvSpPr>
        <p:spPr bwMode="auto">
          <a:xfrm>
            <a:off x="539750" y="2139950"/>
            <a:ext cx="895350" cy="0"/>
          </a:xfrm>
          <a:prstGeom prst="line">
            <a:avLst/>
          </a:prstGeom>
          <a:noFill/>
          <a:ln w="136525">
            <a:solidFill>
              <a:schemeClr val="bg1"/>
            </a:solidFill>
            <a:round/>
            <a:headEnd/>
            <a:tailEnd type="triangle" w="med" len="med"/>
          </a:ln>
        </p:spPr>
        <p:txBody>
          <a:bodyPr/>
          <a:lstStyle/>
          <a:p>
            <a:endParaRPr lang="fr-FR"/>
          </a:p>
        </p:txBody>
      </p:sp>
      <p:sp>
        <p:nvSpPr>
          <p:cNvPr id="5155" name="Freeform 36"/>
          <p:cNvSpPr>
            <a:spLocks/>
          </p:cNvSpPr>
          <p:nvPr/>
        </p:nvSpPr>
        <p:spPr bwMode="auto">
          <a:xfrm>
            <a:off x="1677988" y="2133600"/>
            <a:ext cx="4762" cy="1909763"/>
          </a:xfrm>
          <a:custGeom>
            <a:avLst/>
            <a:gdLst>
              <a:gd name="T0" fmla="*/ 0 w 4"/>
              <a:gd name="T1" fmla="*/ 0 h 1203"/>
              <a:gd name="T2" fmla="*/ 4 w 4"/>
              <a:gd name="T3" fmla="*/ 1203 h 1203"/>
              <a:gd name="T4" fmla="*/ 0 60000 65536"/>
              <a:gd name="T5" fmla="*/ 0 60000 65536"/>
              <a:gd name="T6" fmla="*/ 0 w 4"/>
              <a:gd name="T7" fmla="*/ 0 h 1203"/>
              <a:gd name="T8" fmla="*/ 4 w 4"/>
              <a:gd name="T9" fmla="*/ 1203 h 1203"/>
            </a:gdLst>
            <a:ahLst/>
            <a:cxnLst>
              <a:cxn ang="T4">
                <a:pos x="T0" y="T1"/>
              </a:cxn>
              <a:cxn ang="T5">
                <a:pos x="T2" y="T3"/>
              </a:cxn>
            </a:cxnLst>
            <a:rect l="T6" t="T7" r="T8" b="T9"/>
            <a:pathLst>
              <a:path w="4" h="1203">
                <a:moveTo>
                  <a:pt x="0" y="0"/>
                </a:moveTo>
                <a:lnTo>
                  <a:pt x="4" y="1203"/>
                </a:lnTo>
              </a:path>
            </a:pathLst>
          </a:custGeom>
          <a:noFill/>
          <a:ln w="57150" cap="flat" cmpd="sng">
            <a:solidFill>
              <a:schemeClr val="bg1"/>
            </a:solidFill>
            <a:prstDash val="solid"/>
            <a:round/>
            <a:headEnd type="oval" w="med" len="med"/>
            <a:tailEnd type="triangle" w="med" len="med"/>
          </a:ln>
        </p:spPr>
        <p:txBody>
          <a:bodyPr/>
          <a:lstStyle/>
          <a:p>
            <a:endParaRPr lang="fr-FR"/>
          </a:p>
        </p:txBody>
      </p:sp>
      <p:sp>
        <p:nvSpPr>
          <p:cNvPr id="5156" name="Freeform 37"/>
          <p:cNvSpPr>
            <a:spLocks/>
          </p:cNvSpPr>
          <p:nvPr/>
        </p:nvSpPr>
        <p:spPr bwMode="auto">
          <a:xfrm rot="10800000">
            <a:off x="3613150" y="2565400"/>
            <a:ext cx="11113" cy="1397000"/>
          </a:xfrm>
          <a:custGeom>
            <a:avLst/>
            <a:gdLst>
              <a:gd name="T0" fmla="*/ 0 w 8"/>
              <a:gd name="T1" fmla="*/ 880 h 880"/>
              <a:gd name="T2" fmla="*/ 8 w 8"/>
              <a:gd name="T3" fmla="*/ 0 h 880"/>
              <a:gd name="T4" fmla="*/ 0 60000 65536"/>
              <a:gd name="T5" fmla="*/ 0 60000 65536"/>
              <a:gd name="T6" fmla="*/ 0 w 8"/>
              <a:gd name="T7" fmla="*/ 0 h 880"/>
              <a:gd name="T8" fmla="*/ 8 w 8"/>
              <a:gd name="T9" fmla="*/ 880 h 880"/>
            </a:gdLst>
            <a:ahLst/>
            <a:cxnLst>
              <a:cxn ang="T4">
                <a:pos x="T0" y="T1"/>
              </a:cxn>
              <a:cxn ang="T5">
                <a:pos x="T2" y="T3"/>
              </a:cxn>
            </a:cxnLst>
            <a:rect l="T6" t="T7" r="T8" b="T9"/>
            <a:pathLst>
              <a:path w="8" h="880">
                <a:moveTo>
                  <a:pt x="0" y="880"/>
                </a:moveTo>
                <a:lnTo>
                  <a:pt x="8" y="0"/>
                </a:lnTo>
              </a:path>
            </a:pathLst>
          </a:custGeom>
          <a:noFill/>
          <a:ln w="57150" cap="flat" cmpd="sng">
            <a:solidFill>
              <a:schemeClr val="bg1"/>
            </a:solidFill>
            <a:prstDash val="solid"/>
            <a:round/>
            <a:headEnd type="oval" w="med" len="med"/>
            <a:tailEnd type="triangle" w="med" len="med"/>
          </a:ln>
        </p:spPr>
        <p:txBody>
          <a:bodyPr/>
          <a:lstStyle/>
          <a:p>
            <a:endParaRPr lang="fr-FR"/>
          </a:p>
        </p:txBody>
      </p:sp>
      <p:sp>
        <p:nvSpPr>
          <p:cNvPr id="5157" name="Text Box 38"/>
          <p:cNvSpPr txBox="1">
            <a:spLocks noChangeArrowheads="1"/>
          </p:cNvSpPr>
          <p:nvPr/>
        </p:nvSpPr>
        <p:spPr bwMode="auto">
          <a:xfrm>
            <a:off x="1884363" y="2565400"/>
            <a:ext cx="1392237" cy="8302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Re-entry perf.</a:t>
            </a:r>
          </a:p>
        </p:txBody>
      </p:sp>
      <p:grpSp>
        <p:nvGrpSpPr>
          <p:cNvPr id="2" name="Group 39"/>
          <p:cNvGrpSpPr>
            <a:grpSpLocks/>
          </p:cNvGrpSpPr>
          <p:nvPr/>
        </p:nvGrpSpPr>
        <p:grpSpPr bwMode="auto">
          <a:xfrm>
            <a:off x="7196138" y="2349500"/>
            <a:ext cx="384175" cy="431800"/>
            <a:chOff x="5100" y="1480"/>
            <a:chExt cx="272" cy="272"/>
          </a:xfrm>
        </p:grpSpPr>
        <p:sp>
          <p:nvSpPr>
            <p:cNvPr id="5166" name="Oval 40"/>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p:spPr>
          <p:txBody>
            <a:bodyPr wrap="none" anchor="ctr"/>
            <a:lstStyle/>
            <a:p>
              <a:endParaRPr lang="fr-FR"/>
            </a:p>
          </p:txBody>
        </p:sp>
        <p:sp>
          <p:nvSpPr>
            <p:cNvPr id="5167" name="Line 41"/>
            <p:cNvSpPr>
              <a:spLocks noChangeShapeType="1"/>
            </p:cNvSpPr>
            <p:nvPr/>
          </p:nvSpPr>
          <p:spPr bwMode="auto">
            <a:xfrm>
              <a:off x="5145" y="1616"/>
              <a:ext cx="182" cy="0"/>
            </a:xfrm>
            <a:prstGeom prst="line">
              <a:avLst/>
            </a:prstGeom>
            <a:noFill/>
            <a:ln w="38100">
              <a:solidFill>
                <a:schemeClr val="tx1"/>
              </a:solidFill>
              <a:round/>
              <a:headEnd/>
              <a:tailEnd/>
            </a:ln>
          </p:spPr>
          <p:txBody>
            <a:bodyPr/>
            <a:lstStyle/>
            <a:p>
              <a:endParaRPr lang="fr-FR"/>
            </a:p>
          </p:txBody>
        </p:sp>
      </p:grpSp>
      <p:grpSp>
        <p:nvGrpSpPr>
          <p:cNvPr id="3" name="Group 42"/>
          <p:cNvGrpSpPr>
            <a:grpSpLocks/>
          </p:cNvGrpSpPr>
          <p:nvPr/>
        </p:nvGrpSpPr>
        <p:grpSpPr bwMode="auto">
          <a:xfrm>
            <a:off x="3163888" y="1916113"/>
            <a:ext cx="384175" cy="431800"/>
            <a:chOff x="5100" y="1480"/>
            <a:chExt cx="272" cy="272"/>
          </a:xfrm>
        </p:grpSpPr>
        <p:sp>
          <p:nvSpPr>
            <p:cNvPr id="5164" name="Oval 43"/>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p:spPr>
          <p:txBody>
            <a:bodyPr wrap="none" anchor="ctr"/>
            <a:lstStyle/>
            <a:p>
              <a:endParaRPr lang="fr-FR"/>
            </a:p>
          </p:txBody>
        </p:sp>
        <p:sp>
          <p:nvSpPr>
            <p:cNvPr id="5165" name="Line 44"/>
            <p:cNvSpPr>
              <a:spLocks noChangeShapeType="1"/>
            </p:cNvSpPr>
            <p:nvPr/>
          </p:nvSpPr>
          <p:spPr bwMode="auto">
            <a:xfrm>
              <a:off x="5145" y="1616"/>
              <a:ext cx="182" cy="0"/>
            </a:xfrm>
            <a:prstGeom prst="line">
              <a:avLst/>
            </a:prstGeom>
            <a:noFill/>
            <a:ln w="38100">
              <a:solidFill>
                <a:schemeClr val="tx1"/>
              </a:solidFill>
              <a:round/>
              <a:headEnd/>
              <a:tailEnd/>
            </a:ln>
          </p:spPr>
          <p:txBody>
            <a:bodyPr/>
            <a:lstStyle/>
            <a:p>
              <a:endParaRPr lang="fr-FR"/>
            </a:p>
          </p:txBody>
        </p:sp>
      </p:grpSp>
      <p:grpSp>
        <p:nvGrpSpPr>
          <p:cNvPr id="4" name="Group 45"/>
          <p:cNvGrpSpPr>
            <a:grpSpLocks/>
          </p:cNvGrpSpPr>
          <p:nvPr/>
        </p:nvGrpSpPr>
        <p:grpSpPr bwMode="auto">
          <a:xfrm>
            <a:off x="2532063" y="4797425"/>
            <a:ext cx="384175" cy="431800"/>
            <a:chOff x="5100" y="1480"/>
            <a:chExt cx="272" cy="272"/>
          </a:xfrm>
        </p:grpSpPr>
        <p:sp>
          <p:nvSpPr>
            <p:cNvPr id="5162" name="Oval 46"/>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p:spPr>
          <p:txBody>
            <a:bodyPr wrap="none" anchor="ctr"/>
            <a:lstStyle/>
            <a:p>
              <a:endParaRPr lang="fr-FR"/>
            </a:p>
          </p:txBody>
        </p:sp>
        <p:sp>
          <p:nvSpPr>
            <p:cNvPr id="5163" name="Line 47"/>
            <p:cNvSpPr>
              <a:spLocks noChangeShapeType="1"/>
            </p:cNvSpPr>
            <p:nvPr/>
          </p:nvSpPr>
          <p:spPr bwMode="auto">
            <a:xfrm>
              <a:off x="5145" y="1616"/>
              <a:ext cx="182" cy="0"/>
            </a:xfrm>
            <a:prstGeom prst="line">
              <a:avLst/>
            </a:prstGeom>
            <a:noFill/>
            <a:ln w="38100">
              <a:solidFill>
                <a:schemeClr val="tx1"/>
              </a:solidFill>
              <a:round/>
              <a:headEnd/>
              <a:tailEnd/>
            </a:ln>
          </p:spPr>
          <p:txBody>
            <a:bodyPr/>
            <a:lstStyle/>
            <a:p>
              <a:endParaRPr lang="fr-FR"/>
            </a:p>
          </p:txBody>
        </p:sp>
      </p:grpSp>
      <p:sp>
        <p:nvSpPr>
          <p:cNvPr id="5161" name="Text Box 48"/>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2 treatment</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descr="Grands confettis"/>
          <p:cNvSpPr>
            <a:spLocks noChangeArrowheads="1"/>
          </p:cNvSpPr>
          <p:nvPr/>
        </p:nvSpPr>
        <p:spPr bwMode="auto">
          <a:xfrm>
            <a:off x="539750" y="3068638"/>
            <a:ext cx="8153400" cy="2819400"/>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6147" name="Rectangle 3" descr="Petits confettis"/>
          <p:cNvSpPr>
            <a:spLocks noChangeArrowheads="1"/>
          </p:cNvSpPr>
          <p:nvPr/>
        </p:nvSpPr>
        <p:spPr bwMode="auto">
          <a:xfrm>
            <a:off x="539750" y="1196975"/>
            <a:ext cx="8153400" cy="1717675"/>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6148" name="Rectangle 4" descr="Briques horizontales"/>
          <p:cNvSpPr>
            <a:spLocks noChangeArrowheads="1"/>
          </p:cNvSpPr>
          <p:nvPr/>
        </p:nvSpPr>
        <p:spPr bwMode="auto">
          <a:xfrm>
            <a:off x="539750" y="1001713"/>
            <a:ext cx="8153400" cy="53340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6149" name="Rectangle 5"/>
          <p:cNvSpPr>
            <a:spLocks noChangeArrowheads="1"/>
          </p:cNvSpPr>
          <p:nvPr/>
        </p:nvSpPr>
        <p:spPr bwMode="auto">
          <a:xfrm>
            <a:off x="539750" y="1916113"/>
            <a:ext cx="6997700" cy="38100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60422" name="Rectangle 6"/>
          <p:cNvSpPr>
            <a:spLocks noChangeArrowheads="1"/>
          </p:cNvSpPr>
          <p:nvPr/>
        </p:nvSpPr>
        <p:spPr bwMode="auto">
          <a:xfrm>
            <a:off x="539750"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6151" name="Line 7"/>
          <p:cNvSpPr>
            <a:spLocks noChangeShapeType="1"/>
          </p:cNvSpPr>
          <p:nvPr/>
        </p:nvSpPr>
        <p:spPr bwMode="auto">
          <a:xfrm>
            <a:off x="539750" y="2982913"/>
            <a:ext cx="8153400" cy="0"/>
          </a:xfrm>
          <a:prstGeom prst="line">
            <a:avLst/>
          </a:prstGeom>
          <a:noFill/>
          <a:ln w="76200">
            <a:solidFill>
              <a:schemeClr val="accent1"/>
            </a:solidFill>
            <a:round/>
            <a:headEnd/>
            <a:tailEnd/>
          </a:ln>
        </p:spPr>
        <p:txBody>
          <a:bodyPr wrap="none" anchor="ctr"/>
          <a:lstStyle/>
          <a:p>
            <a:endParaRPr lang="fr-FR"/>
          </a:p>
        </p:txBody>
      </p:sp>
      <p:sp>
        <p:nvSpPr>
          <p:cNvPr id="6152" name="Rectangle 8"/>
          <p:cNvSpPr>
            <a:spLocks noChangeArrowheads="1"/>
          </p:cNvSpPr>
          <p:nvPr/>
        </p:nvSpPr>
        <p:spPr bwMode="auto">
          <a:xfrm>
            <a:off x="2373313"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6153" name="Rectangle 9"/>
          <p:cNvSpPr>
            <a:spLocks noChangeArrowheads="1"/>
          </p:cNvSpPr>
          <p:nvPr/>
        </p:nvSpPr>
        <p:spPr bwMode="auto">
          <a:xfrm>
            <a:off x="4548188"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6154" name="Rectangle 10"/>
          <p:cNvSpPr>
            <a:spLocks noChangeArrowheads="1"/>
          </p:cNvSpPr>
          <p:nvPr/>
        </p:nvSpPr>
        <p:spPr bwMode="auto">
          <a:xfrm>
            <a:off x="6110288" y="1535113"/>
            <a:ext cx="136525"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6155" name="Rectangle 11"/>
          <p:cNvSpPr>
            <a:spLocks noChangeArrowheads="1"/>
          </p:cNvSpPr>
          <p:nvPr/>
        </p:nvSpPr>
        <p:spPr bwMode="auto">
          <a:xfrm>
            <a:off x="349250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6156" name="Rectangle 12"/>
          <p:cNvSpPr>
            <a:spLocks noChangeArrowheads="1"/>
          </p:cNvSpPr>
          <p:nvPr/>
        </p:nvSpPr>
        <p:spPr bwMode="auto">
          <a:xfrm>
            <a:off x="7197725" y="2297113"/>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6157" name="Rectangle 13" descr="Grands confettis"/>
          <p:cNvSpPr>
            <a:spLocks noChangeArrowheads="1"/>
          </p:cNvSpPr>
          <p:nvPr/>
        </p:nvSpPr>
        <p:spPr bwMode="auto">
          <a:xfrm>
            <a:off x="1884363" y="1052513"/>
            <a:ext cx="574675" cy="490537"/>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sp>
        <p:nvSpPr>
          <p:cNvPr id="6158" name="Text Box 14"/>
          <p:cNvSpPr txBox="1">
            <a:spLocks noChangeArrowheads="1"/>
          </p:cNvSpPr>
          <p:nvPr/>
        </p:nvSpPr>
        <p:spPr bwMode="auto">
          <a:xfrm>
            <a:off x="1258888" y="4508500"/>
            <a:ext cx="6256337" cy="155257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When angioma or angiokeratoma is absent or small and Deep veins are draining,  Marginal vein destruction doesn’t lead to recurrence and the outcome is roughly similar to disconnection</a:t>
            </a:r>
          </a:p>
        </p:txBody>
      </p:sp>
      <p:sp>
        <p:nvSpPr>
          <p:cNvPr id="6159" name="Text Box 15"/>
          <p:cNvSpPr txBox="1">
            <a:spLocks noChangeArrowheads="1"/>
          </p:cNvSpPr>
          <p:nvPr/>
        </p:nvSpPr>
        <p:spPr bwMode="auto">
          <a:xfrm>
            <a:off x="7740650" y="1052513"/>
            <a:ext cx="935038"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6160" name="Text Box 16"/>
          <p:cNvSpPr txBox="1">
            <a:spLocks noChangeArrowheads="1"/>
          </p:cNvSpPr>
          <p:nvPr/>
        </p:nvSpPr>
        <p:spPr bwMode="auto">
          <a:xfrm>
            <a:off x="3930650" y="2781300"/>
            <a:ext cx="3378200"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perforators escape points</a:t>
            </a:r>
          </a:p>
        </p:txBody>
      </p:sp>
      <p:sp>
        <p:nvSpPr>
          <p:cNvPr id="6161" name="Line 17"/>
          <p:cNvSpPr>
            <a:spLocks noChangeShapeType="1"/>
          </p:cNvSpPr>
          <p:nvPr/>
        </p:nvSpPr>
        <p:spPr bwMode="auto">
          <a:xfrm rot="10800000">
            <a:off x="5851525" y="2133600"/>
            <a:ext cx="1279525" cy="0"/>
          </a:xfrm>
          <a:prstGeom prst="line">
            <a:avLst/>
          </a:prstGeom>
          <a:noFill/>
          <a:ln w="57150">
            <a:solidFill>
              <a:schemeClr val="bg1"/>
            </a:solidFill>
            <a:round/>
            <a:headEnd/>
            <a:tailEnd type="triangle" w="med" len="med"/>
          </a:ln>
        </p:spPr>
        <p:txBody>
          <a:bodyPr/>
          <a:lstStyle/>
          <a:p>
            <a:endParaRPr lang="fr-FR"/>
          </a:p>
        </p:txBody>
      </p:sp>
      <p:sp>
        <p:nvSpPr>
          <p:cNvPr id="6162" name="Line 18"/>
          <p:cNvSpPr>
            <a:spLocks noChangeShapeType="1"/>
          </p:cNvSpPr>
          <p:nvPr/>
        </p:nvSpPr>
        <p:spPr bwMode="auto">
          <a:xfrm rot="10800000">
            <a:off x="1755775" y="2133600"/>
            <a:ext cx="1279525" cy="0"/>
          </a:xfrm>
          <a:prstGeom prst="line">
            <a:avLst/>
          </a:prstGeom>
          <a:noFill/>
          <a:ln w="57150">
            <a:solidFill>
              <a:schemeClr val="bg1"/>
            </a:solidFill>
            <a:round/>
            <a:headEnd/>
            <a:tailEnd type="triangle" w="med" len="med"/>
          </a:ln>
        </p:spPr>
        <p:txBody>
          <a:bodyPr/>
          <a:lstStyle/>
          <a:p>
            <a:endParaRPr lang="fr-FR"/>
          </a:p>
        </p:txBody>
      </p:sp>
      <p:sp>
        <p:nvSpPr>
          <p:cNvPr id="6163" name="Line 19"/>
          <p:cNvSpPr>
            <a:spLocks noChangeShapeType="1"/>
          </p:cNvSpPr>
          <p:nvPr/>
        </p:nvSpPr>
        <p:spPr bwMode="auto">
          <a:xfrm>
            <a:off x="1179513" y="4076700"/>
            <a:ext cx="1279525" cy="0"/>
          </a:xfrm>
          <a:prstGeom prst="line">
            <a:avLst/>
          </a:prstGeom>
          <a:noFill/>
          <a:ln w="136525">
            <a:solidFill>
              <a:schemeClr val="bg1"/>
            </a:solidFill>
            <a:round/>
            <a:headEnd/>
            <a:tailEnd type="triangle" w="med" len="med"/>
          </a:ln>
        </p:spPr>
        <p:txBody>
          <a:bodyPr/>
          <a:lstStyle/>
          <a:p>
            <a:endParaRPr lang="fr-FR"/>
          </a:p>
        </p:txBody>
      </p:sp>
      <p:sp>
        <p:nvSpPr>
          <p:cNvPr id="6164" name="Line 20"/>
          <p:cNvSpPr>
            <a:spLocks noChangeShapeType="1"/>
          </p:cNvSpPr>
          <p:nvPr/>
        </p:nvSpPr>
        <p:spPr bwMode="auto">
          <a:xfrm>
            <a:off x="4700588" y="4076700"/>
            <a:ext cx="1279525" cy="0"/>
          </a:xfrm>
          <a:prstGeom prst="line">
            <a:avLst/>
          </a:prstGeom>
          <a:noFill/>
          <a:ln w="136525">
            <a:solidFill>
              <a:schemeClr val="bg1"/>
            </a:solidFill>
            <a:round/>
            <a:headEnd/>
            <a:tailEnd type="triangle" w="med" len="med"/>
          </a:ln>
        </p:spPr>
        <p:txBody>
          <a:bodyPr/>
          <a:lstStyle/>
          <a:p>
            <a:endParaRPr lang="fr-FR"/>
          </a:p>
        </p:txBody>
      </p:sp>
      <p:sp>
        <p:nvSpPr>
          <p:cNvPr id="6165" name="Line 21"/>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6166" name="Line 22"/>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6167" name="Line 23"/>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6168" name="Line 24"/>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6169" name="Line 25"/>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6170" name="Line 26"/>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6171" name="Line 27"/>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6172" name="Line 28"/>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6173" name="Line 30"/>
          <p:cNvSpPr>
            <a:spLocks noChangeShapeType="1"/>
          </p:cNvSpPr>
          <p:nvPr/>
        </p:nvSpPr>
        <p:spPr bwMode="auto">
          <a:xfrm>
            <a:off x="6748463" y="4005263"/>
            <a:ext cx="1279525" cy="0"/>
          </a:xfrm>
          <a:prstGeom prst="line">
            <a:avLst/>
          </a:prstGeom>
          <a:noFill/>
          <a:ln w="136525">
            <a:solidFill>
              <a:schemeClr val="bg1"/>
            </a:solidFill>
            <a:round/>
            <a:headEnd/>
            <a:tailEnd type="triangle" w="med" len="med"/>
          </a:ln>
        </p:spPr>
        <p:txBody>
          <a:bodyPr/>
          <a:lstStyle/>
          <a:p>
            <a:endParaRPr lang="fr-FR"/>
          </a:p>
        </p:txBody>
      </p:sp>
      <p:sp>
        <p:nvSpPr>
          <p:cNvPr id="6174" name="Line 31"/>
          <p:cNvSpPr>
            <a:spLocks noChangeShapeType="1"/>
          </p:cNvSpPr>
          <p:nvPr/>
        </p:nvSpPr>
        <p:spPr bwMode="auto">
          <a:xfrm>
            <a:off x="3035300" y="4005263"/>
            <a:ext cx="1279525" cy="0"/>
          </a:xfrm>
          <a:prstGeom prst="line">
            <a:avLst/>
          </a:prstGeom>
          <a:noFill/>
          <a:ln w="136525">
            <a:solidFill>
              <a:schemeClr val="bg1"/>
            </a:solidFill>
            <a:round/>
            <a:headEnd/>
            <a:tailEnd type="triangle" w="med" len="med"/>
          </a:ln>
        </p:spPr>
        <p:txBody>
          <a:bodyPr/>
          <a:lstStyle/>
          <a:p>
            <a:endParaRPr lang="fr-FR"/>
          </a:p>
        </p:txBody>
      </p:sp>
      <p:sp>
        <p:nvSpPr>
          <p:cNvPr id="6175" name="Rectangle 32"/>
          <p:cNvSpPr>
            <a:spLocks noChangeArrowheads="1"/>
          </p:cNvSpPr>
          <p:nvPr/>
        </p:nvSpPr>
        <p:spPr bwMode="auto">
          <a:xfrm>
            <a:off x="147955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6176" name="Text Box 33"/>
          <p:cNvSpPr txBox="1">
            <a:spLocks noChangeArrowheads="1"/>
          </p:cNvSpPr>
          <p:nvPr/>
        </p:nvSpPr>
        <p:spPr bwMode="auto">
          <a:xfrm>
            <a:off x="3897313" y="1860550"/>
            <a:ext cx="1727200"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Marginal vein</a:t>
            </a:r>
          </a:p>
        </p:txBody>
      </p:sp>
      <p:sp>
        <p:nvSpPr>
          <p:cNvPr id="6177" name="Line 34"/>
          <p:cNvSpPr>
            <a:spLocks noChangeShapeType="1"/>
          </p:cNvSpPr>
          <p:nvPr/>
        </p:nvSpPr>
        <p:spPr bwMode="auto">
          <a:xfrm>
            <a:off x="539750" y="2139950"/>
            <a:ext cx="895350" cy="0"/>
          </a:xfrm>
          <a:prstGeom prst="line">
            <a:avLst/>
          </a:prstGeom>
          <a:noFill/>
          <a:ln w="136525">
            <a:solidFill>
              <a:schemeClr val="bg1"/>
            </a:solidFill>
            <a:round/>
            <a:headEnd/>
            <a:tailEnd type="triangle" w="med" len="med"/>
          </a:ln>
        </p:spPr>
        <p:txBody>
          <a:bodyPr/>
          <a:lstStyle/>
          <a:p>
            <a:endParaRPr lang="fr-FR"/>
          </a:p>
        </p:txBody>
      </p:sp>
      <p:sp>
        <p:nvSpPr>
          <p:cNvPr id="6178" name="Freeform 35"/>
          <p:cNvSpPr>
            <a:spLocks/>
          </p:cNvSpPr>
          <p:nvPr/>
        </p:nvSpPr>
        <p:spPr bwMode="auto">
          <a:xfrm>
            <a:off x="1677988" y="2133600"/>
            <a:ext cx="4762" cy="1909763"/>
          </a:xfrm>
          <a:custGeom>
            <a:avLst/>
            <a:gdLst>
              <a:gd name="T0" fmla="*/ 0 w 4"/>
              <a:gd name="T1" fmla="*/ 0 h 1203"/>
              <a:gd name="T2" fmla="*/ 4 w 4"/>
              <a:gd name="T3" fmla="*/ 1203 h 1203"/>
              <a:gd name="T4" fmla="*/ 0 60000 65536"/>
              <a:gd name="T5" fmla="*/ 0 60000 65536"/>
              <a:gd name="T6" fmla="*/ 0 w 4"/>
              <a:gd name="T7" fmla="*/ 0 h 1203"/>
              <a:gd name="T8" fmla="*/ 4 w 4"/>
              <a:gd name="T9" fmla="*/ 1203 h 1203"/>
            </a:gdLst>
            <a:ahLst/>
            <a:cxnLst>
              <a:cxn ang="T4">
                <a:pos x="T0" y="T1"/>
              </a:cxn>
              <a:cxn ang="T5">
                <a:pos x="T2" y="T3"/>
              </a:cxn>
            </a:cxnLst>
            <a:rect l="T6" t="T7" r="T8" b="T9"/>
            <a:pathLst>
              <a:path w="4" h="1203">
                <a:moveTo>
                  <a:pt x="0" y="0"/>
                </a:moveTo>
                <a:lnTo>
                  <a:pt x="4" y="1203"/>
                </a:lnTo>
              </a:path>
            </a:pathLst>
          </a:custGeom>
          <a:noFill/>
          <a:ln w="57150" cap="flat" cmpd="sng">
            <a:solidFill>
              <a:schemeClr val="bg1"/>
            </a:solidFill>
            <a:prstDash val="solid"/>
            <a:round/>
            <a:headEnd type="oval" w="med" len="med"/>
            <a:tailEnd type="triangle" w="med" len="med"/>
          </a:ln>
        </p:spPr>
        <p:txBody>
          <a:bodyPr/>
          <a:lstStyle/>
          <a:p>
            <a:endParaRPr lang="fr-FR"/>
          </a:p>
        </p:txBody>
      </p:sp>
      <p:sp>
        <p:nvSpPr>
          <p:cNvPr id="6179" name="Freeform 36"/>
          <p:cNvSpPr>
            <a:spLocks/>
          </p:cNvSpPr>
          <p:nvPr/>
        </p:nvSpPr>
        <p:spPr bwMode="auto">
          <a:xfrm rot="10800000">
            <a:off x="3613150" y="2565400"/>
            <a:ext cx="11113" cy="1397000"/>
          </a:xfrm>
          <a:custGeom>
            <a:avLst/>
            <a:gdLst>
              <a:gd name="T0" fmla="*/ 0 w 8"/>
              <a:gd name="T1" fmla="*/ 880 h 880"/>
              <a:gd name="T2" fmla="*/ 8 w 8"/>
              <a:gd name="T3" fmla="*/ 0 h 880"/>
              <a:gd name="T4" fmla="*/ 0 60000 65536"/>
              <a:gd name="T5" fmla="*/ 0 60000 65536"/>
              <a:gd name="T6" fmla="*/ 0 w 8"/>
              <a:gd name="T7" fmla="*/ 0 h 880"/>
              <a:gd name="T8" fmla="*/ 8 w 8"/>
              <a:gd name="T9" fmla="*/ 880 h 880"/>
            </a:gdLst>
            <a:ahLst/>
            <a:cxnLst>
              <a:cxn ang="T4">
                <a:pos x="T0" y="T1"/>
              </a:cxn>
              <a:cxn ang="T5">
                <a:pos x="T2" y="T3"/>
              </a:cxn>
            </a:cxnLst>
            <a:rect l="T6" t="T7" r="T8" b="T9"/>
            <a:pathLst>
              <a:path w="8" h="880">
                <a:moveTo>
                  <a:pt x="0" y="880"/>
                </a:moveTo>
                <a:lnTo>
                  <a:pt x="8" y="0"/>
                </a:lnTo>
              </a:path>
            </a:pathLst>
          </a:custGeom>
          <a:noFill/>
          <a:ln w="57150" cap="flat" cmpd="sng">
            <a:solidFill>
              <a:schemeClr val="bg1"/>
            </a:solidFill>
            <a:prstDash val="solid"/>
            <a:round/>
            <a:headEnd type="oval" w="med" len="med"/>
            <a:tailEnd type="triangle" w="med" len="med"/>
          </a:ln>
        </p:spPr>
        <p:txBody>
          <a:bodyPr/>
          <a:lstStyle/>
          <a:p>
            <a:endParaRPr lang="fr-FR"/>
          </a:p>
        </p:txBody>
      </p:sp>
      <p:sp>
        <p:nvSpPr>
          <p:cNvPr id="6180" name="Text Box 37"/>
          <p:cNvSpPr txBox="1">
            <a:spLocks noChangeArrowheads="1"/>
          </p:cNvSpPr>
          <p:nvPr/>
        </p:nvSpPr>
        <p:spPr bwMode="auto">
          <a:xfrm>
            <a:off x="1908175" y="2565400"/>
            <a:ext cx="1439863" cy="82232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Re-entry perf.</a:t>
            </a:r>
          </a:p>
        </p:txBody>
      </p:sp>
      <p:sp>
        <p:nvSpPr>
          <p:cNvPr id="6181" name="Text Box 38"/>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2 treatment</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23925" y="701675"/>
            <a:ext cx="2011363" cy="5529263"/>
            <a:chOff x="1728" y="336"/>
            <a:chExt cx="1267" cy="3483"/>
          </a:xfrm>
        </p:grpSpPr>
        <p:sp>
          <p:nvSpPr>
            <p:cNvPr id="7255" name="Freeform 3"/>
            <p:cNvSpPr>
              <a:spLocks/>
            </p:cNvSpPr>
            <p:nvPr/>
          </p:nvSpPr>
          <p:spPr bwMode="auto">
            <a:xfrm flipH="1">
              <a:off x="1898" y="3357"/>
              <a:ext cx="276" cy="258"/>
            </a:xfrm>
            <a:custGeom>
              <a:avLst/>
              <a:gdLst>
                <a:gd name="T0" fmla="*/ 101 w 107"/>
                <a:gd name="T1" fmla="*/ 0 h 180"/>
                <a:gd name="T2" fmla="*/ 107 w 107"/>
                <a:gd name="T3" fmla="*/ 6 h 180"/>
                <a:gd name="T4" fmla="*/ 107 w 107"/>
                <a:gd name="T5" fmla="*/ 12 h 180"/>
                <a:gd name="T6" fmla="*/ 101 w 107"/>
                <a:gd name="T7" fmla="*/ 18 h 180"/>
                <a:gd name="T8" fmla="*/ 101 w 107"/>
                <a:gd name="T9" fmla="*/ 18 h 180"/>
                <a:gd name="T10" fmla="*/ 89 w 107"/>
                <a:gd name="T11" fmla="*/ 24 h 180"/>
                <a:gd name="T12" fmla="*/ 77 w 107"/>
                <a:gd name="T13" fmla="*/ 42 h 180"/>
                <a:gd name="T14" fmla="*/ 66 w 107"/>
                <a:gd name="T15" fmla="*/ 54 h 180"/>
                <a:gd name="T16" fmla="*/ 54 w 107"/>
                <a:gd name="T17" fmla="*/ 66 h 180"/>
                <a:gd name="T18" fmla="*/ 54 w 107"/>
                <a:gd name="T19" fmla="*/ 66 h 180"/>
                <a:gd name="T20" fmla="*/ 42 w 107"/>
                <a:gd name="T21" fmla="*/ 84 h 180"/>
                <a:gd name="T22" fmla="*/ 30 w 107"/>
                <a:gd name="T23" fmla="*/ 102 h 180"/>
                <a:gd name="T24" fmla="*/ 30 w 107"/>
                <a:gd name="T25" fmla="*/ 102 h 180"/>
                <a:gd name="T26" fmla="*/ 24 w 107"/>
                <a:gd name="T27" fmla="*/ 120 h 180"/>
                <a:gd name="T28" fmla="*/ 12 w 107"/>
                <a:gd name="T29" fmla="*/ 144 h 180"/>
                <a:gd name="T30" fmla="*/ 6 w 107"/>
                <a:gd name="T31" fmla="*/ 168 h 180"/>
                <a:gd name="T32" fmla="*/ 0 w 107"/>
                <a:gd name="T33" fmla="*/ 180 h 180"/>
                <a:gd name="T34" fmla="*/ 0 w 107"/>
                <a:gd name="T35" fmla="*/ 180 h 180"/>
                <a:gd name="T36" fmla="*/ 0 w 107"/>
                <a:gd name="T37" fmla="*/ 180 h 180"/>
                <a:gd name="T38" fmla="*/ 0 w 107"/>
                <a:gd name="T39" fmla="*/ 168 h 180"/>
                <a:gd name="T40" fmla="*/ 6 w 107"/>
                <a:gd name="T41" fmla="*/ 132 h 180"/>
                <a:gd name="T42" fmla="*/ 6 w 107"/>
                <a:gd name="T43" fmla="*/ 132 h 180"/>
                <a:gd name="T44" fmla="*/ 6 w 107"/>
                <a:gd name="T45" fmla="*/ 120 h 180"/>
                <a:gd name="T46" fmla="*/ 12 w 107"/>
                <a:gd name="T47" fmla="*/ 108 h 180"/>
                <a:gd name="T48" fmla="*/ 36 w 107"/>
                <a:gd name="T49" fmla="*/ 66 h 180"/>
                <a:gd name="T50" fmla="*/ 60 w 107"/>
                <a:gd name="T51" fmla="*/ 24 h 180"/>
                <a:gd name="T52" fmla="*/ 77 w 107"/>
                <a:gd name="T53" fmla="*/ 12 h 180"/>
                <a:gd name="T54" fmla="*/ 101 w 107"/>
                <a:gd name="T55" fmla="*/ 0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7"/>
                <a:gd name="T85" fmla="*/ 0 h 180"/>
                <a:gd name="T86" fmla="*/ 107 w 107"/>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7" h="180">
                  <a:moveTo>
                    <a:pt x="101" y="0"/>
                  </a:moveTo>
                  <a:lnTo>
                    <a:pt x="107" y="6"/>
                  </a:lnTo>
                  <a:lnTo>
                    <a:pt x="107" y="12"/>
                  </a:lnTo>
                  <a:lnTo>
                    <a:pt x="101" y="18"/>
                  </a:lnTo>
                  <a:lnTo>
                    <a:pt x="89" y="24"/>
                  </a:lnTo>
                  <a:lnTo>
                    <a:pt x="77" y="42"/>
                  </a:lnTo>
                  <a:lnTo>
                    <a:pt x="66" y="54"/>
                  </a:lnTo>
                  <a:lnTo>
                    <a:pt x="54" y="66"/>
                  </a:lnTo>
                  <a:lnTo>
                    <a:pt x="42" y="84"/>
                  </a:lnTo>
                  <a:lnTo>
                    <a:pt x="30" y="102"/>
                  </a:lnTo>
                  <a:lnTo>
                    <a:pt x="24" y="120"/>
                  </a:lnTo>
                  <a:lnTo>
                    <a:pt x="12" y="144"/>
                  </a:lnTo>
                  <a:lnTo>
                    <a:pt x="6" y="168"/>
                  </a:lnTo>
                  <a:lnTo>
                    <a:pt x="0" y="180"/>
                  </a:lnTo>
                  <a:lnTo>
                    <a:pt x="0" y="168"/>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7256" name="Freeform 4"/>
            <p:cNvSpPr>
              <a:spLocks/>
            </p:cNvSpPr>
            <p:nvPr/>
          </p:nvSpPr>
          <p:spPr bwMode="auto">
            <a:xfrm>
              <a:off x="1728" y="336"/>
              <a:ext cx="1267" cy="3367"/>
            </a:xfrm>
            <a:custGeom>
              <a:avLst/>
              <a:gdLst>
                <a:gd name="T0" fmla="*/ 77 w 1267"/>
                <a:gd name="T1" fmla="*/ 325 h 3367"/>
                <a:gd name="T2" fmla="*/ 0 w 1267"/>
                <a:gd name="T3" fmla="*/ 538 h 3367"/>
                <a:gd name="T4" fmla="*/ 15 w 1267"/>
                <a:gd name="T5" fmla="*/ 649 h 3367"/>
                <a:gd name="T6" fmla="*/ 108 w 1267"/>
                <a:gd name="T7" fmla="*/ 830 h 3367"/>
                <a:gd name="T8" fmla="*/ 108 w 1267"/>
                <a:gd name="T9" fmla="*/ 914 h 3367"/>
                <a:gd name="T10" fmla="*/ 186 w 1267"/>
                <a:gd name="T11" fmla="*/ 1206 h 3367"/>
                <a:gd name="T12" fmla="*/ 217 w 1267"/>
                <a:gd name="T13" fmla="*/ 1290 h 3367"/>
                <a:gd name="T14" fmla="*/ 276 w 1267"/>
                <a:gd name="T15" fmla="*/ 1615 h 3367"/>
                <a:gd name="T16" fmla="*/ 292 w 1267"/>
                <a:gd name="T17" fmla="*/ 1718 h 3367"/>
                <a:gd name="T18" fmla="*/ 232 w 1267"/>
                <a:gd name="T19" fmla="*/ 1881 h 3367"/>
                <a:gd name="T20" fmla="*/ 217 w 1267"/>
                <a:gd name="T21" fmla="*/ 1948 h 3367"/>
                <a:gd name="T22" fmla="*/ 186 w 1267"/>
                <a:gd name="T23" fmla="*/ 2025 h 3367"/>
                <a:gd name="T24" fmla="*/ 170 w 1267"/>
                <a:gd name="T25" fmla="*/ 2257 h 3367"/>
                <a:gd name="T26" fmla="*/ 276 w 1267"/>
                <a:gd name="T27" fmla="*/ 2410 h 3367"/>
                <a:gd name="T28" fmla="*/ 322 w 1267"/>
                <a:gd name="T29" fmla="*/ 2607 h 3367"/>
                <a:gd name="T30" fmla="*/ 338 w 1267"/>
                <a:gd name="T31" fmla="*/ 2683 h 3367"/>
                <a:gd name="T32" fmla="*/ 353 w 1267"/>
                <a:gd name="T33" fmla="*/ 2829 h 3367"/>
                <a:gd name="T34" fmla="*/ 232 w 1267"/>
                <a:gd name="T35" fmla="*/ 2889 h 3367"/>
                <a:gd name="T36" fmla="*/ 170 w 1267"/>
                <a:gd name="T37" fmla="*/ 2967 h 3367"/>
                <a:gd name="T38" fmla="*/ 276 w 1267"/>
                <a:gd name="T39" fmla="*/ 3042 h 3367"/>
                <a:gd name="T40" fmla="*/ 384 w 1267"/>
                <a:gd name="T41" fmla="*/ 3120 h 3367"/>
                <a:gd name="T42" fmla="*/ 508 w 1267"/>
                <a:gd name="T43" fmla="*/ 3316 h 3367"/>
                <a:gd name="T44" fmla="*/ 539 w 1267"/>
                <a:gd name="T45" fmla="*/ 3341 h 3367"/>
                <a:gd name="T46" fmla="*/ 725 w 1267"/>
                <a:gd name="T47" fmla="*/ 3367 h 3367"/>
                <a:gd name="T48" fmla="*/ 880 w 1267"/>
                <a:gd name="T49" fmla="*/ 3350 h 3367"/>
                <a:gd name="T50" fmla="*/ 833 w 1267"/>
                <a:gd name="T51" fmla="*/ 3274 h 3367"/>
                <a:gd name="T52" fmla="*/ 787 w 1267"/>
                <a:gd name="T53" fmla="*/ 3025 h 3367"/>
                <a:gd name="T54" fmla="*/ 771 w 1267"/>
                <a:gd name="T55" fmla="*/ 2864 h 3367"/>
                <a:gd name="T56" fmla="*/ 756 w 1267"/>
                <a:gd name="T57" fmla="*/ 2700 h 3367"/>
                <a:gd name="T58" fmla="*/ 740 w 1267"/>
                <a:gd name="T59" fmla="*/ 2513 h 3367"/>
                <a:gd name="T60" fmla="*/ 740 w 1267"/>
                <a:gd name="T61" fmla="*/ 2257 h 3367"/>
                <a:gd name="T62" fmla="*/ 740 w 1267"/>
                <a:gd name="T63" fmla="*/ 2128 h 3367"/>
                <a:gd name="T64" fmla="*/ 740 w 1267"/>
                <a:gd name="T65" fmla="*/ 1931 h 3367"/>
                <a:gd name="T66" fmla="*/ 771 w 1267"/>
                <a:gd name="T67" fmla="*/ 1864 h 3367"/>
                <a:gd name="T68" fmla="*/ 864 w 1267"/>
                <a:gd name="T69" fmla="*/ 1744 h 3367"/>
                <a:gd name="T70" fmla="*/ 880 w 1267"/>
                <a:gd name="T71" fmla="*/ 1709 h 3367"/>
                <a:gd name="T72" fmla="*/ 880 w 1267"/>
                <a:gd name="T73" fmla="*/ 1623 h 3367"/>
                <a:gd name="T74" fmla="*/ 911 w 1267"/>
                <a:gd name="T75" fmla="*/ 1462 h 3367"/>
                <a:gd name="T76" fmla="*/ 942 w 1267"/>
                <a:gd name="T77" fmla="*/ 1376 h 3367"/>
                <a:gd name="T78" fmla="*/ 1003 w 1267"/>
                <a:gd name="T79" fmla="*/ 1197 h 3367"/>
                <a:gd name="T80" fmla="*/ 1050 w 1267"/>
                <a:gd name="T81" fmla="*/ 897 h 3367"/>
                <a:gd name="T82" fmla="*/ 1034 w 1267"/>
                <a:gd name="T83" fmla="*/ 804 h 3367"/>
                <a:gd name="T84" fmla="*/ 1050 w 1267"/>
                <a:gd name="T85" fmla="*/ 641 h 3367"/>
                <a:gd name="T86" fmla="*/ 1079 w 1267"/>
                <a:gd name="T87" fmla="*/ 472 h 3367"/>
                <a:gd name="T88" fmla="*/ 1193 w 1267"/>
                <a:gd name="T89" fmla="*/ 157 h 3367"/>
                <a:gd name="T90" fmla="*/ 1236 w 1267"/>
                <a:gd name="T91" fmla="*/ 43 h 3367"/>
                <a:gd name="T92" fmla="*/ 1205 w 1267"/>
                <a:gd name="T93" fmla="*/ 60 h 3367"/>
                <a:gd name="T94" fmla="*/ 942 w 1267"/>
                <a:gd name="T95" fmla="*/ 0 h 3367"/>
                <a:gd name="T96" fmla="*/ 709 w 1267"/>
                <a:gd name="T97" fmla="*/ 34 h 3367"/>
                <a:gd name="T98" fmla="*/ 415 w 1267"/>
                <a:gd name="T99" fmla="*/ 120 h 3367"/>
                <a:gd name="T100" fmla="*/ 276 w 1267"/>
                <a:gd name="T101" fmla="*/ 180 h 33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67"/>
                <a:gd name="T154" fmla="*/ 0 h 3367"/>
                <a:gd name="T155" fmla="*/ 1267 w 1267"/>
                <a:gd name="T156" fmla="*/ 3367 h 336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67" h="3367">
                  <a:moveTo>
                    <a:pt x="276" y="180"/>
                  </a:moveTo>
                  <a:lnTo>
                    <a:pt x="170" y="247"/>
                  </a:lnTo>
                  <a:lnTo>
                    <a:pt x="77" y="325"/>
                  </a:lnTo>
                  <a:lnTo>
                    <a:pt x="15" y="428"/>
                  </a:lnTo>
                  <a:lnTo>
                    <a:pt x="0" y="479"/>
                  </a:lnTo>
                  <a:lnTo>
                    <a:pt x="0" y="538"/>
                  </a:lnTo>
                  <a:lnTo>
                    <a:pt x="0" y="598"/>
                  </a:lnTo>
                  <a:lnTo>
                    <a:pt x="15" y="649"/>
                  </a:lnTo>
                  <a:lnTo>
                    <a:pt x="62" y="718"/>
                  </a:lnTo>
                  <a:lnTo>
                    <a:pt x="93" y="778"/>
                  </a:lnTo>
                  <a:lnTo>
                    <a:pt x="108" y="830"/>
                  </a:lnTo>
                  <a:lnTo>
                    <a:pt x="108" y="864"/>
                  </a:lnTo>
                  <a:lnTo>
                    <a:pt x="108" y="914"/>
                  </a:lnTo>
                  <a:lnTo>
                    <a:pt x="139" y="1034"/>
                  </a:lnTo>
                  <a:lnTo>
                    <a:pt x="155" y="1154"/>
                  </a:lnTo>
                  <a:lnTo>
                    <a:pt x="186" y="1206"/>
                  </a:lnTo>
                  <a:lnTo>
                    <a:pt x="201" y="1247"/>
                  </a:lnTo>
                  <a:lnTo>
                    <a:pt x="217" y="1290"/>
                  </a:lnTo>
                  <a:lnTo>
                    <a:pt x="232" y="1350"/>
                  </a:lnTo>
                  <a:lnTo>
                    <a:pt x="263" y="1479"/>
                  </a:lnTo>
                  <a:lnTo>
                    <a:pt x="276" y="1615"/>
                  </a:lnTo>
                  <a:lnTo>
                    <a:pt x="292" y="1675"/>
                  </a:lnTo>
                  <a:lnTo>
                    <a:pt x="292" y="1718"/>
                  </a:lnTo>
                  <a:lnTo>
                    <a:pt x="276" y="1786"/>
                  </a:lnTo>
                  <a:lnTo>
                    <a:pt x="263" y="1838"/>
                  </a:lnTo>
                  <a:lnTo>
                    <a:pt x="232" y="1881"/>
                  </a:lnTo>
                  <a:lnTo>
                    <a:pt x="232" y="1898"/>
                  </a:lnTo>
                  <a:lnTo>
                    <a:pt x="217" y="1948"/>
                  </a:lnTo>
                  <a:lnTo>
                    <a:pt x="201" y="1982"/>
                  </a:lnTo>
                  <a:lnTo>
                    <a:pt x="186" y="2025"/>
                  </a:lnTo>
                  <a:lnTo>
                    <a:pt x="155" y="2094"/>
                  </a:lnTo>
                  <a:lnTo>
                    <a:pt x="155" y="2171"/>
                  </a:lnTo>
                  <a:lnTo>
                    <a:pt x="170" y="2257"/>
                  </a:lnTo>
                  <a:lnTo>
                    <a:pt x="232" y="2333"/>
                  </a:lnTo>
                  <a:lnTo>
                    <a:pt x="276" y="2410"/>
                  </a:lnTo>
                  <a:lnTo>
                    <a:pt x="307" y="2496"/>
                  </a:lnTo>
                  <a:lnTo>
                    <a:pt x="322" y="2582"/>
                  </a:lnTo>
                  <a:lnTo>
                    <a:pt x="322" y="2607"/>
                  </a:lnTo>
                  <a:lnTo>
                    <a:pt x="338" y="2632"/>
                  </a:lnTo>
                  <a:lnTo>
                    <a:pt x="338" y="2683"/>
                  </a:lnTo>
                  <a:lnTo>
                    <a:pt x="353" y="2743"/>
                  </a:lnTo>
                  <a:lnTo>
                    <a:pt x="353" y="2795"/>
                  </a:lnTo>
                  <a:lnTo>
                    <a:pt x="353" y="2829"/>
                  </a:lnTo>
                  <a:lnTo>
                    <a:pt x="292" y="2855"/>
                  </a:lnTo>
                  <a:lnTo>
                    <a:pt x="232" y="2889"/>
                  </a:lnTo>
                  <a:lnTo>
                    <a:pt x="170" y="2932"/>
                  </a:lnTo>
                  <a:lnTo>
                    <a:pt x="155" y="2949"/>
                  </a:lnTo>
                  <a:lnTo>
                    <a:pt x="170" y="2967"/>
                  </a:lnTo>
                  <a:lnTo>
                    <a:pt x="201" y="3008"/>
                  </a:lnTo>
                  <a:lnTo>
                    <a:pt x="276" y="3042"/>
                  </a:lnTo>
                  <a:lnTo>
                    <a:pt x="338" y="3077"/>
                  </a:lnTo>
                  <a:lnTo>
                    <a:pt x="384" y="3120"/>
                  </a:lnTo>
                  <a:lnTo>
                    <a:pt x="415" y="3188"/>
                  </a:lnTo>
                  <a:lnTo>
                    <a:pt x="462" y="3257"/>
                  </a:lnTo>
                  <a:lnTo>
                    <a:pt x="508" y="3316"/>
                  </a:lnTo>
                  <a:lnTo>
                    <a:pt x="524" y="3333"/>
                  </a:lnTo>
                  <a:lnTo>
                    <a:pt x="539" y="3341"/>
                  </a:lnTo>
                  <a:lnTo>
                    <a:pt x="555" y="3350"/>
                  </a:lnTo>
                  <a:lnTo>
                    <a:pt x="601" y="3358"/>
                  </a:lnTo>
                  <a:lnTo>
                    <a:pt x="725" y="3367"/>
                  </a:lnTo>
                  <a:lnTo>
                    <a:pt x="787" y="3367"/>
                  </a:lnTo>
                  <a:lnTo>
                    <a:pt x="849" y="3358"/>
                  </a:lnTo>
                  <a:lnTo>
                    <a:pt x="880" y="3350"/>
                  </a:lnTo>
                  <a:lnTo>
                    <a:pt x="880" y="3333"/>
                  </a:lnTo>
                  <a:lnTo>
                    <a:pt x="833" y="3274"/>
                  </a:lnTo>
                  <a:lnTo>
                    <a:pt x="818" y="3205"/>
                  </a:lnTo>
                  <a:lnTo>
                    <a:pt x="787" y="3111"/>
                  </a:lnTo>
                  <a:lnTo>
                    <a:pt x="787" y="3025"/>
                  </a:lnTo>
                  <a:lnTo>
                    <a:pt x="787" y="2949"/>
                  </a:lnTo>
                  <a:lnTo>
                    <a:pt x="771" y="2864"/>
                  </a:lnTo>
                  <a:lnTo>
                    <a:pt x="771" y="2778"/>
                  </a:lnTo>
                  <a:lnTo>
                    <a:pt x="756" y="2700"/>
                  </a:lnTo>
                  <a:lnTo>
                    <a:pt x="740" y="2658"/>
                  </a:lnTo>
                  <a:lnTo>
                    <a:pt x="740" y="2590"/>
                  </a:lnTo>
                  <a:lnTo>
                    <a:pt x="740" y="2513"/>
                  </a:lnTo>
                  <a:lnTo>
                    <a:pt x="740" y="2427"/>
                  </a:lnTo>
                  <a:lnTo>
                    <a:pt x="740" y="2341"/>
                  </a:lnTo>
                  <a:lnTo>
                    <a:pt x="740" y="2257"/>
                  </a:lnTo>
                  <a:lnTo>
                    <a:pt x="740" y="2180"/>
                  </a:lnTo>
                  <a:lnTo>
                    <a:pt x="740" y="2128"/>
                  </a:lnTo>
                  <a:lnTo>
                    <a:pt x="740" y="2051"/>
                  </a:lnTo>
                  <a:lnTo>
                    <a:pt x="740" y="1991"/>
                  </a:lnTo>
                  <a:lnTo>
                    <a:pt x="740" y="1931"/>
                  </a:lnTo>
                  <a:lnTo>
                    <a:pt x="756" y="1889"/>
                  </a:lnTo>
                  <a:lnTo>
                    <a:pt x="771" y="1864"/>
                  </a:lnTo>
                  <a:lnTo>
                    <a:pt x="818" y="1829"/>
                  </a:lnTo>
                  <a:lnTo>
                    <a:pt x="849" y="1795"/>
                  </a:lnTo>
                  <a:lnTo>
                    <a:pt x="864" y="1744"/>
                  </a:lnTo>
                  <a:lnTo>
                    <a:pt x="864" y="1735"/>
                  </a:lnTo>
                  <a:lnTo>
                    <a:pt x="880" y="1709"/>
                  </a:lnTo>
                  <a:lnTo>
                    <a:pt x="880" y="1666"/>
                  </a:lnTo>
                  <a:lnTo>
                    <a:pt x="880" y="1623"/>
                  </a:lnTo>
                  <a:lnTo>
                    <a:pt x="880" y="1573"/>
                  </a:lnTo>
                  <a:lnTo>
                    <a:pt x="895" y="1513"/>
                  </a:lnTo>
                  <a:lnTo>
                    <a:pt x="911" y="1462"/>
                  </a:lnTo>
                  <a:lnTo>
                    <a:pt x="926" y="1410"/>
                  </a:lnTo>
                  <a:lnTo>
                    <a:pt x="942" y="1376"/>
                  </a:lnTo>
                  <a:lnTo>
                    <a:pt x="957" y="1333"/>
                  </a:lnTo>
                  <a:lnTo>
                    <a:pt x="973" y="1264"/>
                  </a:lnTo>
                  <a:lnTo>
                    <a:pt x="1003" y="1197"/>
                  </a:lnTo>
                  <a:lnTo>
                    <a:pt x="1034" y="1034"/>
                  </a:lnTo>
                  <a:lnTo>
                    <a:pt x="1050" y="965"/>
                  </a:lnTo>
                  <a:lnTo>
                    <a:pt x="1050" y="897"/>
                  </a:lnTo>
                  <a:lnTo>
                    <a:pt x="1050" y="847"/>
                  </a:lnTo>
                  <a:lnTo>
                    <a:pt x="1034" y="804"/>
                  </a:lnTo>
                  <a:lnTo>
                    <a:pt x="1034" y="752"/>
                  </a:lnTo>
                  <a:lnTo>
                    <a:pt x="1034" y="701"/>
                  </a:lnTo>
                  <a:lnTo>
                    <a:pt x="1050" y="641"/>
                  </a:lnTo>
                  <a:lnTo>
                    <a:pt x="1065" y="606"/>
                  </a:lnTo>
                  <a:lnTo>
                    <a:pt x="1079" y="472"/>
                  </a:lnTo>
                  <a:lnTo>
                    <a:pt x="1093" y="343"/>
                  </a:lnTo>
                  <a:lnTo>
                    <a:pt x="1164" y="243"/>
                  </a:lnTo>
                  <a:lnTo>
                    <a:pt x="1193" y="157"/>
                  </a:lnTo>
                  <a:lnTo>
                    <a:pt x="1221" y="143"/>
                  </a:lnTo>
                  <a:lnTo>
                    <a:pt x="1236" y="100"/>
                  </a:lnTo>
                  <a:lnTo>
                    <a:pt x="1236" y="43"/>
                  </a:lnTo>
                  <a:lnTo>
                    <a:pt x="1250" y="71"/>
                  </a:lnTo>
                  <a:lnTo>
                    <a:pt x="1267" y="112"/>
                  </a:lnTo>
                  <a:lnTo>
                    <a:pt x="1205" y="60"/>
                  </a:lnTo>
                  <a:lnTo>
                    <a:pt x="1127" y="26"/>
                  </a:lnTo>
                  <a:lnTo>
                    <a:pt x="1050" y="0"/>
                  </a:lnTo>
                  <a:lnTo>
                    <a:pt x="942" y="0"/>
                  </a:lnTo>
                  <a:lnTo>
                    <a:pt x="833" y="9"/>
                  </a:lnTo>
                  <a:lnTo>
                    <a:pt x="709" y="34"/>
                  </a:lnTo>
                  <a:lnTo>
                    <a:pt x="601" y="69"/>
                  </a:lnTo>
                  <a:lnTo>
                    <a:pt x="493" y="94"/>
                  </a:lnTo>
                  <a:lnTo>
                    <a:pt x="415" y="120"/>
                  </a:lnTo>
                  <a:lnTo>
                    <a:pt x="353" y="146"/>
                  </a:lnTo>
                  <a:lnTo>
                    <a:pt x="307" y="163"/>
                  </a:lnTo>
                  <a:lnTo>
                    <a:pt x="276" y="180"/>
                  </a:lnTo>
                  <a:close/>
                </a:path>
              </a:pathLst>
            </a:custGeom>
            <a:solidFill>
              <a:srgbClr val="F2AD8C"/>
            </a:solidFill>
            <a:ln w="9525">
              <a:noFill/>
              <a:round/>
              <a:headEnd/>
              <a:tailEnd/>
            </a:ln>
          </p:spPr>
          <p:txBody>
            <a:bodyPr/>
            <a:lstStyle/>
            <a:p>
              <a:endParaRPr lang="fr-FR"/>
            </a:p>
          </p:txBody>
        </p:sp>
        <p:sp>
          <p:nvSpPr>
            <p:cNvPr id="7257" name="Freeform 5"/>
            <p:cNvSpPr>
              <a:spLocks/>
            </p:cNvSpPr>
            <p:nvPr/>
          </p:nvSpPr>
          <p:spPr bwMode="auto">
            <a:xfrm flipH="1">
              <a:off x="1898" y="530"/>
              <a:ext cx="849" cy="1084"/>
            </a:xfrm>
            <a:custGeom>
              <a:avLst/>
              <a:gdLst>
                <a:gd name="T0" fmla="*/ 54 w 329"/>
                <a:gd name="T1" fmla="*/ 0 h 758"/>
                <a:gd name="T2" fmla="*/ 132 w 329"/>
                <a:gd name="T3" fmla="*/ 6 h 758"/>
                <a:gd name="T4" fmla="*/ 198 w 329"/>
                <a:gd name="T5" fmla="*/ 29 h 758"/>
                <a:gd name="T6" fmla="*/ 246 w 329"/>
                <a:gd name="T7" fmla="*/ 59 h 758"/>
                <a:gd name="T8" fmla="*/ 282 w 329"/>
                <a:gd name="T9" fmla="*/ 101 h 758"/>
                <a:gd name="T10" fmla="*/ 311 w 329"/>
                <a:gd name="T11" fmla="*/ 155 h 758"/>
                <a:gd name="T12" fmla="*/ 323 w 329"/>
                <a:gd name="T13" fmla="*/ 209 h 758"/>
                <a:gd name="T14" fmla="*/ 329 w 329"/>
                <a:gd name="T15" fmla="*/ 269 h 758"/>
                <a:gd name="T16" fmla="*/ 329 w 329"/>
                <a:gd name="T17" fmla="*/ 334 h 758"/>
                <a:gd name="T18" fmla="*/ 323 w 329"/>
                <a:gd name="T19" fmla="*/ 400 h 758"/>
                <a:gd name="T20" fmla="*/ 305 w 329"/>
                <a:gd name="T21" fmla="*/ 466 h 758"/>
                <a:gd name="T22" fmla="*/ 293 w 329"/>
                <a:gd name="T23" fmla="*/ 525 h 758"/>
                <a:gd name="T24" fmla="*/ 270 w 329"/>
                <a:gd name="T25" fmla="*/ 585 h 758"/>
                <a:gd name="T26" fmla="*/ 252 w 329"/>
                <a:gd name="T27" fmla="*/ 633 h 758"/>
                <a:gd name="T28" fmla="*/ 234 w 329"/>
                <a:gd name="T29" fmla="*/ 681 h 758"/>
                <a:gd name="T30" fmla="*/ 216 w 329"/>
                <a:gd name="T31" fmla="*/ 711 h 758"/>
                <a:gd name="T32" fmla="*/ 198 w 329"/>
                <a:gd name="T33" fmla="*/ 735 h 758"/>
                <a:gd name="T34" fmla="*/ 198 w 329"/>
                <a:gd name="T35" fmla="*/ 735 h 758"/>
                <a:gd name="T36" fmla="*/ 186 w 329"/>
                <a:gd name="T37" fmla="*/ 747 h 758"/>
                <a:gd name="T38" fmla="*/ 174 w 329"/>
                <a:gd name="T39" fmla="*/ 758 h 758"/>
                <a:gd name="T40" fmla="*/ 150 w 329"/>
                <a:gd name="T41" fmla="*/ 753 h 758"/>
                <a:gd name="T42" fmla="*/ 126 w 329"/>
                <a:gd name="T43" fmla="*/ 735 h 758"/>
                <a:gd name="T44" fmla="*/ 102 w 329"/>
                <a:gd name="T45" fmla="*/ 693 h 758"/>
                <a:gd name="T46" fmla="*/ 78 w 329"/>
                <a:gd name="T47" fmla="*/ 645 h 758"/>
                <a:gd name="T48" fmla="*/ 60 w 329"/>
                <a:gd name="T49" fmla="*/ 579 h 758"/>
                <a:gd name="T50" fmla="*/ 42 w 329"/>
                <a:gd name="T51" fmla="*/ 508 h 758"/>
                <a:gd name="T52" fmla="*/ 24 w 329"/>
                <a:gd name="T53" fmla="*/ 436 h 758"/>
                <a:gd name="T54" fmla="*/ 0 w 329"/>
                <a:gd name="T55" fmla="*/ 280 h 758"/>
                <a:gd name="T56" fmla="*/ 0 w 329"/>
                <a:gd name="T57" fmla="*/ 209 h 758"/>
                <a:gd name="T58" fmla="*/ 0 w 329"/>
                <a:gd name="T59" fmla="*/ 143 h 758"/>
                <a:gd name="T60" fmla="*/ 0 w 329"/>
                <a:gd name="T61" fmla="*/ 83 h 758"/>
                <a:gd name="T62" fmla="*/ 12 w 329"/>
                <a:gd name="T63" fmla="*/ 35 h 758"/>
                <a:gd name="T64" fmla="*/ 30 w 329"/>
                <a:gd name="T65" fmla="*/ 12 h 758"/>
                <a:gd name="T66" fmla="*/ 54 w 329"/>
                <a:gd name="T67" fmla="*/ 0 h 7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9"/>
                <a:gd name="T103" fmla="*/ 0 h 758"/>
                <a:gd name="T104" fmla="*/ 329 w 329"/>
                <a:gd name="T105" fmla="*/ 758 h 7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7258" name="Freeform 6"/>
            <p:cNvSpPr>
              <a:spLocks/>
            </p:cNvSpPr>
            <p:nvPr/>
          </p:nvSpPr>
          <p:spPr bwMode="auto">
            <a:xfrm flipH="1">
              <a:off x="1945" y="555"/>
              <a:ext cx="770" cy="1000"/>
            </a:xfrm>
            <a:custGeom>
              <a:avLst/>
              <a:gdLst>
                <a:gd name="T0" fmla="*/ 54 w 299"/>
                <a:gd name="T1" fmla="*/ 0 h 699"/>
                <a:gd name="T2" fmla="*/ 126 w 299"/>
                <a:gd name="T3" fmla="*/ 6 h 699"/>
                <a:gd name="T4" fmla="*/ 180 w 299"/>
                <a:gd name="T5" fmla="*/ 23 h 699"/>
                <a:gd name="T6" fmla="*/ 228 w 299"/>
                <a:gd name="T7" fmla="*/ 53 h 699"/>
                <a:gd name="T8" fmla="*/ 258 w 299"/>
                <a:gd name="T9" fmla="*/ 95 h 699"/>
                <a:gd name="T10" fmla="*/ 281 w 299"/>
                <a:gd name="T11" fmla="*/ 143 h 699"/>
                <a:gd name="T12" fmla="*/ 293 w 299"/>
                <a:gd name="T13" fmla="*/ 191 h 699"/>
                <a:gd name="T14" fmla="*/ 299 w 299"/>
                <a:gd name="T15" fmla="*/ 245 h 699"/>
                <a:gd name="T16" fmla="*/ 299 w 299"/>
                <a:gd name="T17" fmla="*/ 304 h 699"/>
                <a:gd name="T18" fmla="*/ 281 w 299"/>
                <a:gd name="T19" fmla="*/ 424 h 699"/>
                <a:gd name="T20" fmla="*/ 252 w 299"/>
                <a:gd name="T21" fmla="*/ 531 h 699"/>
                <a:gd name="T22" fmla="*/ 234 w 299"/>
                <a:gd name="T23" fmla="*/ 579 h 699"/>
                <a:gd name="T24" fmla="*/ 216 w 299"/>
                <a:gd name="T25" fmla="*/ 621 h 699"/>
                <a:gd name="T26" fmla="*/ 198 w 299"/>
                <a:gd name="T27" fmla="*/ 651 h 699"/>
                <a:gd name="T28" fmla="*/ 186 w 299"/>
                <a:gd name="T29" fmla="*/ 675 h 699"/>
                <a:gd name="T30" fmla="*/ 186 w 299"/>
                <a:gd name="T31" fmla="*/ 675 h 699"/>
                <a:gd name="T32" fmla="*/ 174 w 299"/>
                <a:gd name="T33" fmla="*/ 687 h 699"/>
                <a:gd name="T34" fmla="*/ 162 w 299"/>
                <a:gd name="T35" fmla="*/ 699 h 699"/>
                <a:gd name="T36" fmla="*/ 138 w 299"/>
                <a:gd name="T37" fmla="*/ 699 h 699"/>
                <a:gd name="T38" fmla="*/ 114 w 299"/>
                <a:gd name="T39" fmla="*/ 675 h 699"/>
                <a:gd name="T40" fmla="*/ 96 w 299"/>
                <a:gd name="T41" fmla="*/ 639 h 699"/>
                <a:gd name="T42" fmla="*/ 72 w 299"/>
                <a:gd name="T43" fmla="*/ 591 h 699"/>
                <a:gd name="T44" fmla="*/ 54 w 299"/>
                <a:gd name="T45" fmla="*/ 537 h 699"/>
                <a:gd name="T46" fmla="*/ 36 w 299"/>
                <a:gd name="T47" fmla="*/ 472 h 699"/>
                <a:gd name="T48" fmla="*/ 24 w 299"/>
                <a:gd name="T49" fmla="*/ 400 h 699"/>
                <a:gd name="T50" fmla="*/ 0 w 299"/>
                <a:gd name="T51" fmla="*/ 256 h 699"/>
                <a:gd name="T52" fmla="*/ 0 w 299"/>
                <a:gd name="T53" fmla="*/ 191 h 699"/>
                <a:gd name="T54" fmla="*/ 0 w 299"/>
                <a:gd name="T55" fmla="*/ 131 h 699"/>
                <a:gd name="T56" fmla="*/ 0 w 299"/>
                <a:gd name="T57" fmla="*/ 77 h 699"/>
                <a:gd name="T58" fmla="*/ 12 w 299"/>
                <a:gd name="T59" fmla="*/ 35 h 699"/>
                <a:gd name="T60" fmla="*/ 30 w 299"/>
                <a:gd name="T61" fmla="*/ 6 h 699"/>
                <a:gd name="T62" fmla="*/ 54 w 299"/>
                <a:gd name="T63" fmla="*/ 0 h 6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9"/>
                <a:gd name="T97" fmla="*/ 0 h 699"/>
                <a:gd name="T98" fmla="*/ 299 w 299"/>
                <a:gd name="T99" fmla="*/ 699 h 6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7259" name="Freeform 7"/>
            <p:cNvSpPr>
              <a:spLocks/>
            </p:cNvSpPr>
            <p:nvPr/>
          </p:nvSpPr>
          <p:spPr bwMode="auto">
            <a:xfrm flipH="1">
              <a:off x="1976" y="588"/>
              <a:ext cx="710" cy="907"/>
            </a:xfrm>
            <a:custGeom>
              <a:avLst/>
              <a:gdLst>
                <a:gd name="T0" fmla="*/ 60 w 275"/>
                <a:gd name="T1" fmla="*/ 0 h 634"/>
                <a:gd name="T2" fmla="*/ 120 w 275"/>
                <a:gd name="T3" fmla="*/ 6 h 634"/>
                <a:gd name="T4" fmla="*/ 168 w 275"/>
                <a:gd name="T5" fmla="*/ 24 h 634"/>
                <a:gd name="T6" fmla="*/ 210 w 275"/>
                <a:gd name="T7" fmla="*/ 48 h 634"/>
                <a:gd name="T8" fmla="*/ 240 w 275"/>
                <a:gd name="T9" fmla="*/ 84 h 634"/>
                <a:gd name="T10" fmla="*/ 258 w 275"/>
                <a:gd name="T11" fmla="*/ 120 h 634"/>
                <a:gd name="T12" fmla="*/ 269 w 275"/>
                <a:gd name="T13" fmla="*/ 168 h 634"/>
                <a:gd name="T14" fmla="*/ 275 w 275"/>
                <a:gd name="T15" fmla="*/ 216 h 634"/>
                <a:gd name="T16" fmla="*/ 275 w 275"/>
                <a:gd name="T17" fmla="*/ 269 h 634"/>
                <a:gd name="T18" fmla="*/ 264 w 275"/>
                <a:gd name="T19" fmla="*/ 377 h 634"/>
                <a:gd name="T20" fmla="*/ 240 w 275"/>
                <a:gd name="T21" fmla="*/ 473 h 634"/>
                <a:gd name="T22" fmla="*/ 222 w 275"/>
                <a:gd name="T23" fmla="*/ 520 h 634"/>
                <a:gd name="T24" fmla="*/ 204 w 275"/>
                <a:gd name="T25" fmla="*/ 556 h 634"/>
                <a:gd name="T26" fmla="*/ 192 w 275"/>
                <a:gd name="T27" fmla="*/ 586 h 634"/>
                <a:gd name="T28" fmla="*/ 180 w 275"/>
                <a:gd name="T29" fmla="*/ 610 h 634"/>
                <a:gd name="T30" fmla="*/ 180 w 275"/>
                <a:gd name="T31" fmla="*/ 610 h 634"/>
                <a:gd name="T32" fmla="*/ 156 w 275"/>
                <a:gd name="T33" fmla="*/ 628 h 634"/>
                <a:gd name="T34" fmla="*/ 138 w 275"/>
                <a:gd name="T35" fmla="*/ 634 h 634"/>
                <a:gd name="T36" fmla="*/ 114 w 275"/>
                <a:gd name="T37" fmla="*/ 616 h 634"/>
                <a:gd name="T38" fmla="*/ 90 w 275"/>
                <a:gd name="T39" fmla="*/ 586 h 634"/>
                <a:gd name="T40" fmla="*/ 72 w 275"/>
                <a:gd name="T41" fmla="*/ 544 h 634"/>
                <a:gd name="T42" fmla="*/ 54 w 275"/>
                <a:gd name="T43" fmla="*/ 490 h 634"/>
                <a:gd name="T44" fmla="*/ 36 w 275"/>
                <a:gd name="T45" fmla="*/ 431 h 634"/>
                <a:gd name="T46" fmla="*/ 24 w 275"/>
                <a:gd name="T47" fmla="*/ 365 h 634"/>
                <a:gd name="T48" fmla="*/ 6 w 275"/>
                <a:gd name="T49" fmla="*/ 233 h 634"/>
                <a:gd name="T50" fmla="*/ 0 w 275"/>
                <a:gd name="T51" fmla="*/ 174 h 634"/>
                <a:gd name="T52" fmla="*/ 0 w 275"/>
                <a:gd name="T53" fmla="*/ 114 h 634"/>
                <a:gd name="T54" fmla="*/ 6 w 275"/>
                <a:gd name="T55" fmla="*/ 66 h 634"/>
                <a:gd name="T56" fmla="*/ 18 w 275"/>
                <a:gd name="T57" fmla="*/ 30 h 634"/>
                <a:gd name="T58" fmla="*/ 36 w 275"/>
                <a:gd name="T59" fmla="*/ 6 h 634"/>
                <a:gd name="T60" fmla="*/ 60 w 275"/>
                <a:gd name="T61" fmla="*/ 0 h 6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5"/>
                <a:gd name="T94" fmla="*/ 0 h 634"/>
                <a:gd name="T95" fmla="*/ 275 w 275"/>
                <a:gd name="T96" fmla="*/ 634 h 6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7260" name="Freeform 8"/>
            <p:cNvSpPr>
              <a:spLocks/>
            </p:cNvSpPr>
            <p:nvPr/>
          </p:nvSpPr>
          <p:spPr bwMode="auto">
            <a:xfrm flipH="1">
              <a:off x="2004" y="605"/>
              <a:ext cx="635" cy="830"/>
            </a:xfrm>
            <a:custGeom>
              <a:avLst/>
              <a:gdLst>
                <a:gd name="T0" fmla="*/ 60 w 246"/>
                <a:gd name="T1" fmla="*/ 0 h 580"/>
                <a:gd name="T2" fmla="*/ 108 w 246"/>
                <a:gd name="T3" fmla="*/ 6 h 580"/>
                <a:gd name="T4" fmla="*/ 156 w 246"/>
                <a:gd name="T5" fmla="*/ 24 h 580"/>
                <a:gd name="T6" fmla="*/ 186 w 246"/>
                <a:gd name="T7" fmla="*/ 48 h 580"/>
                <a:gd name="T8" fmla="*/ 210 w 246"/>
                <a:gd name="T9" fmla="*/ 78 h 580"/>
                <a:gd name="T10" fmla="*/ 228 w 246"/>
                <a:gd name="T11" fmla="*/ 114 h 580"/>
                <a:gd name="T12" fmla="*/ 240 w 246"/>
                <a:gd name="T13" fmla="*/ 156 h 580"/>
                <a:gd name="T14" fmla="*/ 246 w 246"/>
                <a:gd name="T15" fmla="*/ 245 h 580"/>
                <a:gd name="T16" fmla="*/ 234 w 246"/>
                <a:gd name="T17" fmla="*/ 341 h 580"/>
                <a:gd name="T18" fmla="*/ 216 w 246"/>
                <a:gd name="T19" fmla="*/ 431 h 580"/>
                <a:gd name="T20" fmla="*/ 204 w 246"/>
                <a:gd name="T21" fmla="*/ 472 h 580"/>
                <a:gd name="T22" fmla="*/ 186 w 246"/>
                <a:gd name="T23" fmla="*/ 508 h 580"/>
                <a:gd name="T24" fmla="*/ 174 w 246"/>
                <a:gd name="T25" fmla="*/ 532 h 580"/>
                <a:gd name="T26" fmla="*/ 162 w 246"/>
                <a:gd name="T27" fmla="*/ 556 h 580"/>
                <a:gd name="T28" fmla="*/ 162 w 246"/>
                <a:gd name="T29" fmla="*/ 556 h 580"/>
                <a:gd name="T30" fmla="*/ 144 w 246"/>
                <a:gd name="T31" fmla="*/ 574 h 580"/>
                <a:gd name="T32" fmla="*/ 126 w 246"/>
                <a:gd name="T33" fmla="*/ 580 h 580"/>
                <a:gd name="T34" fmla="*/ 102 w 246"/>
                <a:gd name="T35" fmla="*/ 562 h 580"/>
                <a:gd name="T36" fmla="*/ 84 w 246"/>
                <a:gd name="T37" fmla="*/ 538 h 580"/>
                <a:gd name="T38" fmla="*/ 66 w 246"/>
                <a:gd name="T39" fmla="*/ 496 h 580"/>
                <a:gd name="T40" fmla="*/ 48 w 246"/>
                <a:gd name="T41" fmla="*/ 449 h 580"/>
                <a:gd name="T42" fmla="*/ 30 w 246"/>
                <a:gd name="T43" fmla="*/ 395 h 580"/>
                <a:gd name="T44" fmla="*/ 18 w 246"/>
                <a:gd name="T45" fmla="*/ 335 h 580"/>
                <a:gd name="T46" fmla="*/ 0 w 246"/>
                <a:gd name="T47" fmla="*/ 216 h 580"/>
                <a:gd name="T48" fmla="*/ 0 w 246"/>
                <a:gd name="T49" fmla="*/ 162 h 580"/>
                <a:gd name="T50" fmla="*/ 0 w 246"/>
                <a:gd name="T51" fmla="*/ 108 h 580"/>
                <a:gd name="T52" fmla="*/ 6 w 246"/>
                <a:gd name="T53" fmla="*/ 66 h 580"/>
                <a:gd name="T54" fmla="*/ 18 w 246"/>
                <a:gd name="T55" fmla="*/ 30 h 580"/>
                <a:gd name="T56" fmla="*/ 36 w 246"/>
                <a:gd name="T57" fmla="*/ 6 h 580"/>
                <a:gd name="T58" fmla="*/ 60 w 246"/>
                <a:gd name="T59" fmla="*/ 0 h 5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6"/>
                <a:gd name="T91" fmla="*/ 0 h 580"/>
                <a:gd name="T92" fmla="*/ 246 w 246"/>
                <a:gd name="T93" fmla="*/ 580 h 5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7261" name="Freeform 9"/>
            <p:cNvSpPr>
              <a:spLocks/>
            </p:cNvSpPr>
            <p:nvPr/>
          </p:nvSpPr>
          <p:spPr bwMode="auto">
            <a:xfrm flipH="1">
              <a:off x="1920" y="1344"/>
              <a:ext cx="511" cy="658"/>
            </a:xfrm>
            <a:custGeom>
              <a:avLst/>
              <a:gdLst>
                <a:gd name="T0" fmla="*/ 66 w 198"/>
                <a:gd name="T1" fmla="*/ 0 h 460"/>
                <a:gd name="T2" fmla="*/ 96 w 198"/>
                <a:gd name="T3" fmla="*/ 6 h 460"/>
                <a:gd name="T4" fmla="*/ 126 w 198"/>
                <a:gd name="T5" fmla="*/ 18 h 460"/>
                <a:gd name="T6" fmla="*/ 168 w 198"/>
                <a:gd name="T7" fmla="*/ 60 h 460"/>
                <a:gd name="T8" fmla="*/ 192 w 198"/>
                <a:gd name="T9" fmla="*/ 120 h 460"/>
                <a:gd name="T10" fmla="*/ 198 w 198"/>
                <a:gd name="T11" fmla="*/ 185 h 460"/>
                <a:gd name="T12" fmla="*/ 192 w 198"/>
                <a:gd name="T13" fmla="*/ 257 h 460"/>
                <a:gd name="T14" fmla="*/ 180 w 198"/>
                <a:gd name="T15" fmla="*/ 329 h 460"/>
                <a:gd name="T16" fmla="*/ 162 w 198"/>
                <a:gd name="T17" fmla="*/ 389 h 460"/>
                <a:gd name="T18" fmla="*/ 138 w 198"/>
                <a:gd name="T19" fmla="*/ 436 h 460"/>
                <a:gd name="T20" fmla="*/ 138 w 198"/>
                <a:gd name="T21" fmla="*/ 436 h 460"/>
                <a:gd name="T22" fmla="*/ 120 w 198"/>
                <a:gd name="T23" fmla="*/ 454 h 460"/>
                <a:gd name="T24" fmla="*/ 102 w 198"/>
                <a:gd name="T25" fmla="*/ 460 h 460"/>
                <a:gd name="T26" fmla="*/ 90 w 198"/>
                <a:gd name="T27" fmla="*/ 448 h 460"/>
                <a:gd name="T28" fmla="*/ 72 w 198"/>
                <a:gd name="T29" fmla="*/ 430 h 460"/>
                <a:gd name="T30" fmla="*/ 54 w 198"/>
                <a:gd name="T31" fmla="*/ 401 h 460"/>
                <a:gd name="T32" fmla="*/ 42 w 198"/>
                <a:gd name="T33" fmla="*/ 365 h 460"/>
                <a:gd name="T34" fmla="*/ 18 w 198"/>
                <a:gd name="T35" fmla="*/ 275 h 460"/>
                <a:gd name="T36" fmla="*/ 6 w 198"/>
                <a:gd name="T37" fmla="*/ 174 h 460"/>
                <a:gd name="T38" fmla="*/ 0 w 198"/>
                <a:gd name="T39" fmla="*/ 132 h 460"/>
                <a:gd name="T40" fmla="*/ 6 w 198"/>
                <a:gd name="T41" fmla="*/ 90 h 460"/>
                <a:gd name="T42" fmla="*/ 12 w 198"/>
                <a:gd name="T43" fmla="*/ 54 h 460"/>
                <a:gd name="T44" fmla="*/ 24 w 198"/>
                <a:gd name="T45" fmla="*/ 24 h 460"/>
                <a:gd name="T46" fmla="*/ 42 w 198"/>
                <a:gd name="T47" fmla="*/ 6 h 460"/>
                <a:gd name="T48" fmla="*/ 66 w 198"/>
                <a:gd name="T49" fmla="*/ 0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460"/>
                <a:gd name="T77" fmla="*/ 198 w 198"/>
                <a:gd name="T78" fmla="*/ 460 h 4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6586B"/>
            </a:solidFill>
            <a:ln w="9525">
              <a:noFill/>
              <a:round/>
              <a:headEnd/>
              <a:tailEnd/>
            </a:ln>
          </p:spPr>
          <p:txBody>
            <a:bodyPr/>
            <a:lstStyle/>
            <a:p>
              <a:endParaRPr lang="fr-FR"/>
            </a:p>
          </p:txBody>
        </p:sp>
        <p:sp>
          <p:nvSpPr>
            <p:cNvPr id="7262" name="Freeform 10"/>
            <p:cNvSpPr>
              <a:spLocks/>
            </p:cNvSpPr>
            <p:nvPr/>
          </p:nvSpPr>
          <p:spPr bwMode="auto">
            <a:xfrm flipH="1">
              <a:off x="1959" y="2084"/>
              <a:ext cx="540" cy="1522"/>
            </a:xfrm>
            <a:custGeom>
              <a:avLst/>
              <a:gdLst>
                <a:gd name="T0" fmla="*/ 162 w 209"/>
                <a:gd name="T1" fmla="*/ 102 h 1064"/>
                <a:gd name="T2" fmla="*/ 192 w 209"/>
                <a:gd name="T3" fmla="*/ 197 h 1064"/>
                <a:gd name="T4" fmla="*/ 197 w 209"/>
                <a:gd name="T5" fmla="*/ 215 h 1064"/>
                <a:gd name="T6" fmla="*/ 209 w 209"/>
                <a:gd name="T7" fmla="*/ 299 h 1064"/>
                <a:gd name="T8" fmla="*/ 192 w 209"/>
                <a:gd name="T9" fmla="*/ 412 h 1064"/>
                <a:gd name="T10" fmla="*/ 180 w 209"/>
                <a:gd name="T11" fmla="*/ 430 h 1064"/>
                <a:gd name="T12" fmla="*/ 150 w 209"/>
                <a:gd name="T13" fmla="*/ 532 h 1064"/>
                <a:gd name="T14" fmla="*/ 132 w 209"/>
                <a:gd name="T15" fmla="*/ 592 h 1064"/>
                <a:gd name="T16" fmla="*/ 126 w 209"/>
                <a:gd name="T17" fmla="*/ 622 h 1064"/>
                <a:gd name="T18" fmla="*/ 120 w 209"/>
                <a:gd name="T19" fmla="*/ 675 h 1064"/>
                <a:gd name="T20" fmla="*/ 114 w 209"/>
                <a:gd name="T21" fmla="*/ 717 h 1064"/>
                <a:gd name="T22" fmla="*/ 120 w 209"/>
                <a:gd name="T23" fmla="*/ 771 h 1064"/>
                <a:gd name="T24" fmla="*/ 132 w 209"/>
                <a:gd name="T25" fmla="*/ 825 h 1064"/>
                <a:gd name="T26" fmla="*/ 132 w 209"/>
                <a:gd name="T27" fmla="*/ 849 h 1064"/>
                <a:gd name="T28" fmla="*/ 108 w 209"/>
                <a:gd name="T29" fmla="*/ 885 h 1064"/>
                <a:gd name="T30" fmla="*/ 90 w 209"/>
                <a:gd name="T31" fmla="*/ 896 h 1064"/>
                <a:gd name="T32" fmla="*/ 72 w 209"/>
                <a:gd name="T33" fmla="*/ 908 h 1064"/>
                <a:gd name="T34" fmla="*/ 60 w 209"/>
                <a:gd name="T35" fmla="*/ 932 h 1064"/>
                <a:gd name="T36" fmla="*/ 60 w 209"/>
                <a:gd name="T37" fmla="*/ 950 h 1064"/>
                <a:gd name="T38" fmla="*/ 36 w 209"/>
                <a:gd name="T39" fmla="*/ 1028 h 1064"/>
                <a:gd name="T40" fmla="*/ 12 w 209"/>
                <a:gd name="T41" fmla="*/ 1058 h 1064"/>
                <a:gd name="T42" fmla="*/ 0 w 209"/>
                <a:gd name="T43" fmla="*/ 1058 h 1064"/>
                <a:gd name="T44" fmla="*/ 0 w 209"/>
                <a:gd name="T45" fmla="*/ 1034 h 1064"/>
                <a:gd name="T46" fmla="*/ 12 w 209"/>
                <a:gd name="T47" fmla="*/ 902 h 1064"/>
                <a:gd name="T48" fmla="*/ 18 w 209"/>
                <a:gd name="T49" fmla="*/ 825 h 1064"/>
                <a:gd name="T50" fmla="*/ 18 w 209"/>
                <a:gd name="T51" fmla="*/ 807 h 1064"/>
                <a:gd name="T52" fmla="*/ 24 w 209"/>
                <a:gd name="T53" fmla="*/ 717 h 1064"/>
                <a:gd name="T54" fmla="*/ 30 w 209"/>
                <a:gd name="T55" fmla="*/ 598 h 1064"/>
                <a:gd name="T56" fmla="*/ 30 w 209"/>
                <a:gd name="T57" fmla="*/ 562 h 1064"/>
                <a:gd name="T58" fmla="*/ 36 w 209"/>
                <a:gd name="T59" fmla="*/ 466 h 1064"/>
                <a:gd name="T60" fmla="*/ 36 w 209"/>
                <a:gd name="T61" fmla="*/ 353 h 1064"/>
                <a:gd name="T62" fmla="*/ 30 w 209"/>
                <a:gd name="T63" fmla="*/ 251 h 1064"/>
                <a:gd name="T64" fmla="*/ 30 w 209"/>
                <a:gd name="T65" fmla="*/ 215 h 1064"/>
                <a:gd name="T66" fmla="*/ 36 w 209"/>
                <a:gd name="T67" fmla="*/ 126 h 1064"/>
                <a:gd name="T68" fmla="*/ 54 w 209"/>
                <a:gd name="T69" fmla="*/ 72 h 1064"/>
                <a:gd name="T70" fmla="*/ 60 w 209"/>
                <a:gd name="T71" fmla="*/ 60 h 1064"/>
                <a:gd name="T72" fmla="*/ 84 w 209"/>
                <a:gd name="T73" fmla="*/ 18 h 1064"/>
                <a:gd name="T74" fmla="*/ 120 w 209"/>
                <a:gd name="T75" fmla="*/ 0 h 1064"/>
                <a:gd name="T76" fmla="*/ 144 w 209"/>
                <a:gd name="T77" fmla="*/ 18 h 10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9"/>
                <a:gd name="T118" fmla="*/ 0 h 1064"/>
                <a:gd name="T119" fmla="*/ 209 w 209"/>
                <a:gd name="T120" fmla="*/ 1064 h 10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9" h="1064">
                  <a:moveTo>
                    <a:pt x="150" y="54"/>
                  </a:moveTo>
                  <a:lnTo>
                    <a:pt x="162" y="102"/>
                  </a:lnTo>
                  <a:lnTo>
                    <a:pt x="168" y="138"/>
                  </a:lnTo>
                  <a:lnTo>
                    <a:pt x="192" y="197"/>
                  </a:lnTo>
                  <a:lnTo>
                    <a:pt x="197" y="215"/>
                  </a:lnTo>
                  <a:lnTo>
                    <a:pt x="203" y="239"/>
                  </a:lnTo>
                  <a:lnTo>
                    <a:pt x="209" y="299"/>
                  </a:lnTo>
                  <a:lnTo>
                    <a:pt x="209" y="359"/>
                  </a:lnTo>
                  <a:lnTo>
                    <a:pt x="192" y="412"/>
                  </a:lnTo>
                  <a:lnTo>
                    <a:pt x="180" y="430"/>
                  </a:lnTo>
                  <a:lnTo>
                    <a:pt x="174" y="460"/>
                  </a:lnTo>
                  <a:lnTo>
                    <a:pt x="150" y="532"/>
                  </a:lnTo>
                  <a:lnTo>
                    <a:pt x="138" y="562"/>
                  </a:lnTo>
                  <a:lnTo>
                    <a:pt x="132" y="592"/>
                  </a:lnTo>
                  <a:lnTo>
                    <a:pt x="126" y="610"/>
                  </a:lnTo>
                  <a:lnTo>
                    <a:pt x="126" y="622"/>
                  </a:lnTo>
                  <a:lnTo>
                    <a:pt x="120" y="675"/>
                  </a:lnTo>
                  <a:lnTo>
                    <a:pt x="114" y="717"/>
                  </a:lnTo>
                  <a:lnTo>
                    <a:pt x="114" y="741"/>
                  </a:lnTo>
                  <a:lnTo>
                    <a:pt x="120" y="771"/>
                  </a:lnTo>
                  <a:lnTo>
                    <a:pt x="126" y="801"/>
                  </a:lnTo>
                  <a:lnTo>
                    <a:pt x="132" y="825"/>
                  </a:lnTo>
                  <a:lnTo>
                    <a:pt x="132" y="849"/>
                  </a:lnTo>
                  <a:lnTo>
                    <a:pt x="120" y="873"/>
                  </a:lnTo>
                  <a:lnTo>
                    <a:pt x="108" y="885"/>
                  </a:lnTo>
                  <a:lnTo>
                    <a:pt x="90" y="896"/>
                  </a:lnTo>
                  <a:lnTo>
                    <a:pt x="78" y="902"/>
                  </a:lnTo>
                  <a:lnTo>
                    <a:pt x="72" y="908"/>
                  </a:lnTo>
                  <a:lnTo>
                    <a:pt x="66" y="920"/>
                  </a:lnTo>
                  <a:lnTo>
                    <a:pt x="60" y="932"/>
                  </a:lnTo>
                  <a:lnTo>
                    <a:pt x="60" y="950"/>
                  </a:lnTo>
                  <a:lnTo>
                    <a:pt x="42" y="1004"/>
                  </a:lnTo>
                  <a:lnTo>
                    <a:pt x="36" y="1028"/>
                  </a:lnTo>
                  <a:lnTo>
                    <a:pt x="24" y="1046"/>
                  </a:lnTo>
                  <a:lnTo>
                    <a:pt x="12" y="1058"/>
                  </a:lnTo>
                  <a:lnTo>
                    <a:pt x="6" y="1064"/>
                  </a:lnTo>
                  <a:lnTo>
                    <a:pt x="0" y="1058"/>
                  </a:lnTo>
                  <a:lnTo>
                    <a:pt x="0" y="1034"/>
                  </a:lnTo>
                  <a:lnTo>
                    <a:pt x="6" y="962"/>
                  </a:lnTo>
                  <a:lnTo>
                    <a:pt x="12" y="902"/>
                  </a:lnTo>
                  <a:lnTo>
                    <a:pt x="12" y="843"/>
                  </a:lnTo>
                  <a:lnTo>
                    <a:pt x="18" y="825"/>
                  </a:lnTo>
                  <a:lnTo>
                    <a:pt x="18" y="807"/>
                  </a:lnTo>
                  <a:lnTo>
                    <a:pt x="24" y="771"/>
                  </a:lnTo>
                  <a:lnTo>
                    <a:pt x="24" y="717"/>
                  </a:lnTo>
                  <a:lnTo>
                    <a:pt x="30" y="657"/>
                  </a:lnTo>
                  <a:lnTo>
                    <a:pt x="30" y="598"/>
                  </a:lnTo>
                  <a:lnTo>
                    <a:pt x="30" y="562"/>
                  </a:lnTo>
                  <a:lnTo>
                    <a:pt x="36" y="520"/>
                  </a:lnTo>
                  <a:lnTo>
                    <a:pt x="36" y="466"/>
                  </a:lnTo>
                  <a:lnTo>
                    <a:pt x="36" y="406"/>
                  </a:lnTo>
                  <a:lnTo>
                    <a:pt x="36" y="353"/>
                  </a:lnTo>
                  <a:lnTo>
                    <a:pt x="36" y="299"/>
                  </a:lnTo>
                  <a:lnTo>
                    <a:pt x="30" y="251"/>
                  </a:lnTo>
                  <a:lnTo>
                    <a:pt x="30" y="215"/>
                  </a:lnTo>
                  <a:lnTo>
                    <a:pt x="30" y="167"/>
                  </a:lnTo>
                  <a:lnTo>
                    <a:pt x="36" y="126"/>
                  </a:lnTo>
                  <a:lnTo>
                    <a:pt x="42" y="96"/>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7263" name="Freeform 11"/>
            <p:cNvSpPr>
              <a:spLocks/>
            </p:cNvSpPr>
            <p:nvPr/>
          </p:nvSpPr>
          <p:spPr bwMode="auto">
            <a:xfrm flipH="1">
              <a:off x="1976" y="2119"/>
              <a:ext cx="493" cy="1410"/>
            </a:xfrm>
            <a:custGeom>
              <a:avLst/>
              <a:gdLst>
                <a:gd name="T0" fmla="*/ 162 w 191"/>
                <a:gd name="T1" fmla="*/ 400 h 986"/>
                <a:gd name="T2" fmla="*/ 138 w 191"/>
                <a:gd name="T3" fmla="*/ 484 h 986"/>
                <a:gd name="T4" fmla="*/ 120 w 191"/>
                <a:gd name="T5" fmla="*/ 544 h 986"/>
                <a:gd name="T6" fmla="*/ 114 w 191"/>
                <a:gd name="T7" fmla="*/ 556 h 986"/>
                <a:gd name="T8" fmla="*/ 108 w 191"/>
                <a:gd name="T9" fmla="*/ 610 h 986"/>
                <a:gd name="T10" fmla="*/ 102 w 191"/>
                <a:gd name="T11" fmla="*/ 657 h 986"/>
                <a:gd name="T12" fmla="*/ 102 w 191"/>
                <a:gd name="T13" fmla="*/ 711 h 986"/>
                <a:gd name="T14" fmla="*/ 108 w 191"/>
                <a:gd name="T15" fmla="*/ 765 h 986"/>
                <a:gd name="T16" fmla="*/ 108 w 191"/>
                <a:gd name="T17" fmla="*/ 789 h 986"/>
                <a:gd name="T18" fmla="*/ 84 w 191"/>
                <a:gd name="T19" fmla="*/ 831 h 986"/>
                <a:gd name="T20" fmla="*/ 72 w 191"/>
                <a:gd name="T21" fmla="*/ 843 h 986"/>
                <a:gd name="T22" fmla="*/ 54 w 191"/>
                <a:gd name="T23" fmla="*/ 855 h 986"/>
                <a:gd name="T24" fmla="*/ 48 w 191"/>
                <a:gd name="T25" fmla="*/ 884 h 986"/>
                <a:gd name="T26" fmla="*/ 48 w 191"/>
                <a:gd name="T27" fmla="*/ 902 h 986"/>
                <a:gd name="T28" fmla="*/ 24 w 191"/>
                <a:gd name="T29" fmla="*/ 962 h 986"/>
                <a:gd name="T30" fmla="*/ 12 w 191"/>
                <a:gd name="T31" fmla="*/ 986 h 986"/>
                <a:gd name="T32" fmla="*/ 0 w 191"/>
                <a:gd name="T33" fmla="*/ 980 h 986"/>
                <a:gd name="T34" fmla="*/ 0 w 191"/>
                <a:gd name="T35" fmla="*/ 956 h 986"/>
                <a:gd name="T36" fmla="*/ 12 w 191"/>
                <a:gd name="T37" fmla="*/ 837 h 986"/>
                <a:gd name="T38" fmla="*/ 18 w 191"/>
                <a:gd name="T39" fmla="*/ 753 h 986"/>
                <a:gd name="T40" fmla="*/ 24 w 191"/>
                <a:gd name="T41" fmla="*/ 717 h 986"/>
                <a:gd name="T42" fmla="*/ 30 w 191"/>
                <a:gd name="T43" fmla="*/ 604 h 986"/>
                <a:gd name="T44" fmla="*/ 36 w 191"/>
                <a:gd name="T45" fmla="*/ 544 h 986"/>
                <a:gd name="T46" fmla="*/ 36 w 191"/>
                <a:gd name="T47" fmla="*/ 472 h 986"/>
                <a:gd name="T48" fmla="*/ 36 w 191"/>
                <a:gd name="T49" fmla="*/ 371 h 986"/>
                <a:gd name="T50" fmla="*/ 30 w 191"/>
                <a:gd name="T51" fmla="*/ 227 h 986"/>
                <a:gd name="T52" fmla="*/ 30 w 191"/>
                <a:gd name="T53" fmla="*/ 191 h 986"/>
                <a:gd name="T54" fmla="*/ 30 w 191"/>
                <a:gd name="T55" fmla="*/ 108 h 986"/>
                <a:gd name="T56" fmla="*/ 48 w 191"/>
                <a:gd name="T57" fmla="*/ 60 h 986"/>
                <a:gd name="T58" fmla="*/ 66 w 191"/>
                <a:gd name="T59" fmla="*/ 30 h 986"/>
                <a:gd name="T60" fmla="*/ 90 w 191"/>
                <a:gd name="T61" fmla="*/ 6 h 986"/>
                <a:gd name="T62" fmla="*/ 114 w 191"/>
                <a:gd name="T63" fmla="*/ 6 h 986"/>
                <a:gd name="T64" fmla="*/ 132 w 191"/>
                <a:gd name="T65" fmla="*/ 54 h 986"/>
                <a:gd name="T66" fmla="*/ 138 w 191"/>
                <a:gd name="T67" fmla="*/ 96 h 986"/>
                <a:gd name="T68" fmla="*/ 168 w 191"/>
                <a:gd name="T69" fmla="*/ 179 h 986"/>
                <a:gd name="T70" fmla="*/ 174 w 191"/>
                <a:gd name="T71" fmla="*/ 197 h 986"/>
                <a:gd name="T72" fmla="*/ 191 w 191"/>
                <a:gd name="T73" fmla="*/ 269 h 986"/>
                <a:gd name="T74" fmla="*/ 174 w 191"/>
                <a:gd name="T75" fmla="*/ 382 h 9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1"/>
                <a:gd name="T115" fmla="*/ 0 h 986"/>
                <a:gd name="T116" fmla="*/ 191 w 191"/>
                <a:gd name="T117" fmla="*/ 986 h 9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1" h="986">
                  <a:moveTo>
                    <a:pt x="174" y="382"/>
                  </a:moveTo>
                  <a:lnTo>
                    <a:pt x="162" y="400"/>
                  </a:lnTo>
                  <a:lnTo>
                    <a:pt x="156" y="430"/>
                  </a:lnTo>
                  <a:lnTo>
                    <a:pt x="138" y="484"/>
                  </a:lnTo>
                  <a:lnTo>
                    <a:pt x="120" y="532"/>
                  </a:lnTo>
                  <a:lnTo>
                    <a:pt x="120" y="544"/>
                  </a:lnTo>
                  <a:lnTo>
                    <a:pt x="114" y="556"/>
                  </a:lnTo>
                  <a:lnTo>
                    <a:pt x="108" y="586"/>
                  </a:lnTo>
                  <a:lnTo>
                    <a:pt x="108" y="610"/>
                  </a:lnTo>
                  <a:lnTo>
                    <a:pt x="102" y="657"/>
                  </a:lnTo>
                  <a:lnTo>
                    <a:pt x="96" y="681"/>
                  </a:lnTo>
                  <a:lnTo>
                    <a:pt x="102" y="711"/>
                  </a:lnTo>
                  <a:lnTo>
                    <a:pt x="108" y="741"/>
                  </a:lnTo>
                  <a:lnTo>
                    <a:pt x="108" y="765"/>
                  </a:lnTo>
                  <a:lnTo>
                    <a:pt x="108" y="789"/>
                  </a:lnTo>
                  <a:lnTo>
                    <a:pt x="96" y="813"/>
                  </a:lnTo>
                  <a:lnTo>
                    <a:pt x="84" y="831"/>
                  </a:lnTo>
                  <a:lnTo>
                    <a:pt x="72" y="843"/>
                  </a:lnTo>
                  <a:lnTo>
                    <a:pt x="60" y="849"/>
                  </a:lnTo>
                  <a:lnTo>
                    <a:pt x="54" y="855"/>
                  </a:lnTo>
                  <a:lnTo>
                    <a:pt x="54" y="872"/>
                  </a:lnTo>
                  <a:lnTo>
                    <a:pt x="48" y="884"/>
                  </a:lnTo>
                  <a:lnTo>
                    <a:pt x="48" y="902"/>
                  </a:lnTo>
                  <a:lnTo>
                    <a:pt x="36" y="944"/>
                  </a:lnTo>
                  <a:lnTo>
                    <a:pt x="24" y="962"/>
                  </a:lnTo>
                  <a:lnTo>
                    <a:pt x="18" y="980"/>
                  </a:lnTo>
                  <a:lnTo>
                    <a:pt x="12" y="986"/>
                  </a:lnTo>
                  <a:lnTo>
                    <a:pt x="6" y="986"/>
                  </a:lnTo>
                  <a:lnTo>
                    <a:pt x="0" y="980"/>
                  </a:lnTo>
                  <a:lnTo>
                    <a:pt x="0" y="956"/>
                  </a:lnTo>
                  <a:lnTo>
                    <a:pt x="6" y="896"/>
                  </a:lnTo>
                  <a:lnTo>
                    <a:pt x="12" y="837"/>
                  </a:lnTo>
                  <a:lnTo>
                    <a:pt x="12" y="789"/>
                  </a:lnTo>
                  <a:lnTo>
                    <a:pt x="18" y="753"/>
                  </a:lnTo>
                  <a:lnTo>
                    <a:pt x="24" y="717"/>
                  </a:lnTo>
                  <a:lnTo>
                    <a:pt x="30" y="663"/>
                  </a:lnTo>
                  <a:lnTo>
                    <a:pt x="30" y="604"/>
                  </a:lnTo>
                  <a:lnTo>
                    <a:pt x="36" y="544"/>
                  </a:lnTo>
                  <a:lnTo>
                    <a:pt x="36" y="514"/>
                  </a:lnTo>
                  <a:lnTo>
                    <a:pt x="36" y="472"/>
                  </a:lnTo>
                  <a:lnTo>
                    <a:pt x="36" y="424"/>
                  </a:lnTo>
                  <a:lnTo>
                    <a:pt x="36" y="371"/>
                  </a:lnTo>
                  <a:lnTo>
                    <a:pt x="36" y="269"/>
                  </a:lnTo>
                  <a:lnTo>
                    <a:pt x="30" y="227"/>
                  </a:lnTo>
                  <a:lnTo>
                    <a:pt x="30" y="191"/>
                  </a:lnTo>
                  <a:lnTo>
                    <a:pt x="30" y="143"/>
                  </a:lnTo>
                  <a:lnTo>
                    <a:pt x="30" y="108"/>
                  </a:lnTo>
                  <a:lnTo>
                    <a:pt x="42" y="84"/>
                  </a:lnTo>
                  <a:lnTo>
                    <a:pt x="48" y="60"/>
                  </a:lnTo>
                  <a:lnTo>
                    <a:pt x="66" y="30"/>
                  </a:lnTo>
                  <a:lnTo>
                    <a:pt x="78" y="18"/>
                  </a:lnTo>
                  <a:lnTo>
                    <a:pt x="90" y="6"/>
                  </a:lnTo>
                  <a:lnTo>
                    <a:pt x="102" y="0"/>
                  </a:lnTo>
                  <a:lnTo>
                    <a:pt x="114" y="6"/>
                  </a:lnTo>
                  <a:lnTo>
                    <a:pt x="126" y="24"/>
                  </a:lnTo>
                  <a:lnTo>
                    <a:pt x="132" y="54"/>
                  </a:lnTo>
                  <a:lnTo>
                    <a:pt x="138" y="96"/>
                  </a:lnTo>
                  <a:lnTo>
                    <a:pt x="150" y="126"/>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7264" name="Freeform 12"/>
            <p:cNvSpPr>
              <a:spLocks/>
            </p:cNvSpPr>
            <p:nvPr/>
          </p:nvSpPr>
          <p:spPr bwMode="auto">
            <a:xfrm flipH="1">
              <a:off x="2004" y="2162"/>
              <a:ext cx="433" cy="1298"/>
            </a:xfrm>
            <a:custGeom>
              <a:avLst/>
              <a:gdLst>
                <a:gd name="T0" fmla="*/ 138 w 168"/>
                <a:gd name="T1" fmla="*/ 376 h 908"/>
                <a:gd name="T2" fmla="*/ 114 w 168"/>
                <a:gd name="T3" fmla="*/ 466 h 908"/>
                <a:gd name="T4" fmla="*/ 108 w 168"/>
                <a:gd name="T5" fmla="*/ 490 h 908"/>
                <a:gd name="T6" fmla="*/ 84 w 168"/>
                <a:gd name="T7" fmla="*/ 586 h 908"/>
                <a:gd name="T8" fmla="*/ 84 w 168"/>
                <a:gd name="T9" fmla="*/ 609 h 908"/>
                <a:gd name="T10" fmla="*/ 84 w 168"/>
                <a:gd name="T11" fmla="*/ 675 h 908"/>
                <a:gd name="T12" fmla="*/ 84 w 168"/>
                <a:gd name="T13" fmla="*/ 699 h 908"/>
                <a:gd name="T14" fmla="*/ 72 w 168"/>
                <a:gd name="T15" fmla="*/ 747 h 908"/>
                <a:gd name="T16" fmla="*/ 54 w 168"/>
                <a:gd name="T17" fmla="*/ 777 h 908"/>
                <a:gd name="T18" fmla="*/ 48 w 168"/>
                <a:gd name="T19" fmla="*/ 789 h 908"/>
                <a:gd name="T20" fmla="*/ 36 w 168"/>
                <a:gd name="T21" fmla="*/ 813 h 908"/>
                <a:gd name="T22" fmla="*/ 36 w 168"/>
                <a:gd name="T23" fmla="*/ 842 h 908"/>
                <a:gd name="T24" fmla="*/ 24 w 168"/>
                <a:gd name="T25" fmla="*/ 878 h 908"/>
                <a:gd name="T26" fmla="*/ 6 w 168"/>
                <a:gd name="T27" fmla="*/ 908 h 908"/>
                <a:gd name="T28" fmla="*/ 0 w 168"/>
                <a:gd name="T29" fmla="*/ 896 h 908"/>
                <a:gd name="T30" fmla="*/ 0 w 168"/>
                <a:gd name="T31" fmla="*/ 878 h 908"/>
                <a:gd name="T32" fmla="*/ 6 w 168"/>
                <a:gd name="T33" fmla="*/ 771 h 908"/>
                <a:gd name="T34" fmla="*/ 18 w 168"/>
                <a:gd name="T35" fmla="*/ 693 h 908"/>
                <a:gd name="T36" fmla="*/ 18 w 168"/>
                <a:gd name="T37" fmla="*/ 681 h 908"/>
                <a:gd name="T38" fmla="*/ 30 w 168"/>
                <a:gd name="T39" fmla="*/ 609 h 908"/>
                <a:gd name="T40" fmla="*/ 36 w 168"/>
                <a:gd name="T41" fmla="*/ 484 h 908"/>
                <a:gd name="T42" fmla="*/ 36 w 168"/>
                <a:gd name="T43" fmla="*/ 454 h 908"/>
                <a:gd name="T44" fmla="*/ 36 w 168"/>
                <a:gd name="T45" fmla="*/ 329 h 908"/>
                <a:gd name="T46" fmla="*/ 30 w 168"/>
                <a:gd name="T47" fmla="*/ 197 h 908"/>
                <a:gd name="T48" fmla="*/ 30 w 168"/>
                <a:gd name="T49" fmla="*/ 167 h 908"/>
                <a:gd name="T50" fmla="*/ 24 w 168"/>
                <a:gd name="T51" fmla="*/ 119 h 908"/>
                <a:gd name="T52" fmla="*/ 36 w 168"/>
                <a:gd name="T53" fmla="*/ 60 h 908"/>
                <a:gd name="T54" fmla="*/ 42 w 168"/>
                <a:gd name="T55" fmla="*/ 42 h 908"/>
                <a:gd name="T56" fmla="*/ 78 w 168"/>
                <a:gd name="T57" fmla="*/ 0 h 908"/>
                <a:gd name="T58" fmla="*/ 102 w 168"/>
                <a:gd name="T59" fmla="*/ 0 h 908"/>
                <a:gd name="T60" fmla="*/ 114 w 168"/>
                <a:gd name="T61" fmla="*/ 42 h 908"/>
                <a:gd name="T62" fmla="*/ 120 w 168"/>
                <a:gd name="T63" fmla="*/ 84 h 908"/>
                <a:gd name="T64" fmla="*/ 138 w 168"/>
                <a:gd name="T65" fmla="*/ 125 h 908"/>
                <a:gd name="T66" fmla="*/ 144 w 168"/>
                <a:gd name="T67" fmla="*/ 149 h 908"/>
                <a:gd name="T68" fmla="*/ 168 w 168"/>
                <a:gd name="T69" fmla="*/ 233 h 908"/>
                <a:gd name="T70" fmla="*/ 156 w 168"/>
                <a:gd name="T71" fmla="*/ 335 h 9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8"/>
                <a:gd name="T109" fmla="*/ 0 h 908"/>
                <a:gd name="T110" fmla="*/ 168 w 168"/>
                <a:gd name="T111" fmla="*/ 908 h 9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8" h="908">
                  <a:moveTo>
                    <a:pt x="156" y="335"/>
                  </a:moveTo>
                  <a:lnTo>
                    <a:pt x="138" y="376"/>
                  </a:lnTo>
                  <a:lnTo>
                    <a:pt x="126" y="424"/>
                  </a:lnTo>
                  <a:lnTo>
                    <a:pt x="114" y="466"/>
                  </a:lnTo>
                  <a:lnTo>
                    <a:pt x="108" y="490"/>
                  </a:lnTo>
                  <a:lnTo>
                    <a:pt x="96" y="544"/>
                  </a:lnTo>
                  <a:lnTo>
                    <a:pt x="84" y="586"/>
                  </a:lnTo>
                  <a:lnTo>
                    <a:pt x="84" y="609"/>
                  </a:lnTo>
                  <a:lnTo>
                    <a:pt x="84" y="639"/>
                  </a:lnTo>
                  <a:lnTo>
                    <a:pt x="84" y="675"/>
                  </a:lnTo>
                  <a:lnTo>
                    <a:pt x="84" y="699"/>
                  </a:lnTo>
                  <a:lnTo>
                    <a:pt x="84" y="723"/>
                  </a:lnTo>
                  <a:lnTo>
                    <a:pt x="72" y="747"/>
                  </a:lnTo>
                  <a:lnTo>
                    <a:pt x="60" y="765"/>
                  </a:lnTo>
                  <a:lnTo>
                    <a:pt x="54" y="777"/>
                  </a:lnTo>
                  <a:lnTo>
                    <a:pt x="48" y="789"/>
                  </a:lnTo>
                  <a:lnTo>
                    <a:pt x="42" y="795"/>
                  </a:lnTo>
                  <a:lnTo>
                    <a:pt x="36" y="813"/>
                  </a:lnTo>
                  <a:lnTo>
                    <a:pt x="36" y="825"/>
                  </a:lnTo>
                  <a:lnTo>
                    <a:pt x="36" y="842"/>
                  </a:lnTo>
                  <a:lnTo>
                    <a:pt x="24" y="878"/>
                  </a:lnTo>
                  <a:lnTo>
                    <a:pt x="12" y="908"/>
                  </a:lnTo>
                  <a:lnTo>
                    <a:pt x="6" y="908"/>
                  </a:lnTo>
                  <a:lnTo>
                    <a:pt x="0" y="908"/>
                  </a:lnTo>
                  <a:lnTo>
                    <a:pt x="0" y="896"/>
                  </a:lnTo>
                  <a:lnTo>
                    <a:pt x="0" y="878"/>
                  </a:lnTo>
                  <a:lnTo>
                    <a:pt x="6" y="819"/>
                  </a:lnTo>
                  <a:lnTo>
                    <a:pt x="6" y="771"/>
                  </a:lnTo>
                  <a:lnTo>
                    <a:pt x="12" y="729"/>
                  </a:lnTo>
                  <a:lnTo>
                    <a:pt x="18" y="693"/>
                  </a:lnTo>
                  <a:lnTo>
                    <a:pt x="18" y="681"/>
                  </a:lnTo>
                  <a:lnTo>
                    <a:pt x="24" y="657"/>
                  </a:lnTo>
                  <a:lnTo>
                    <a:pt x="30" y="609"/>
                  </a:lnTo>
                  <a:lnTo>
                    <a:pt x="36" y="544"/>
                  </a:lnTo>
                  <a:lnTo>
                    <a:pt x="36" y="484"/>
                  </a:lnTo>
                  <a:lnTo>
                    <a:pt x="36" y="454"/>
                  </a:lnTo>
                  <a:lnTo>
                    <a:pt x="36" y="418"/>
                  </a:lnTo>
                  <a:lnTo>
                    <a:pt x="36" y="329"/>
                  </a:lnTo>
                  <a:lnTo>
                    <a:pt x="36" y="239"/>
                  </a:lnTo>
                  <a:lnTo>
                    <a:pt x="30" y="197"/>
                  </a:lnTo>
                  <a:lnTo>
                    <a:pt x="30" y="167"/>
                  </a:lnTo>
                  <a:lnTo>
                    <a:pt x="30" y="143"/>
                  </a:lnTo>
                  <a:lnTo>
                    <a:pt x="24" y="119"/>
                  </a:lnTo>
                  <a:lnTo>
                    <a:pt x="30" y="84"/>
                  </a:lnTo>
                  <a:lnTo>
                    <a:pt x="36" y="60"/>
                  </a:lnTo>
                  <a:lnTo>
                    <a:pt x="42" y="42"/>
                  </a:lnTo>
                  <a:lnTo>
                    <a:pt x="54" y="18"/>
                  </a:lnTo>
                  <a:lnTo>
                    <a:pt x="78" y="0"/>
                  </a:lnTo>
                  <a:lnTo>
                    <a:pt x="90" y="0"/>
                  </a:lnTo>
                  <a:lnTo>
                    <a:pt x="102" y="0"/>
                  </a:lnTo>
                  <a:lnTo>
                    <a:pt x="108" y="18"/>
                  </a:lnTo>
                  <a:lnTo>
                    <a:pt x="114" y="42"/>
                  </a:lnTo>
                  <a:lnTo>
                    <a:pt x="120" y="84"/>
                  </a:lnTo>
                  <a:lnTo>
                    <a:pt x="132" y="107"/>
                  </a:lnTo>
                  <a:lnTo>
                    <a:pt x="138" y="125"/>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7265" name="Freeform 13"/>
            <p:cNvSpPr>
              <a:spLocks/>
            </p:cNvSpPr>
            <p:nvPr/>
          </p:nvSpPr>
          <p:spPr bwMode="auto">
            <a:xfrm flipH="1">
              <a:off x="2034" y="2196"/>
              <a:ext cx="372" cy="1204"/>
            </a:xfrm>
            <a:custGeom>
              <a:avLst/>
              <a:gdLst>
                <a:gd name="T0" fmla="*/ 120 w 144"/>
                <a:gd name="T1" fmla="*/ 340 h 842"/>
                <a:gd name="T2" fmla="*/ 96 w 144"/>
                <a:gd name="T3" fmla="*/ 430 h 842"/>
                <a:gd name="T4" fmla="*/ 90 w 144"/>
                <a:gd name="T5" fmla="*/ 460 h 842"/>
                <a:gd name="T6" fmla="*/ 66 w 144"/>
                <a:gd name="T7" fmla="*/ 526 h 842"/>
                <a:gd name="T8" fmla="*/ 60 w 144"/>
                <a:gd name="T9" fmla="*/ 550 h 842"/>
                <a:gd name="T10" fmla="*/ 60 w 144"/>
                <a:gd name="T11" fmla="*/ 615 h 842"/>
                <a:gd name="T12" fmla="*/ 60 w 144"/>
                <a:gd name="T13" fmla="*/ 645 h 842"/>
                <a:gd name="T14" fmla="*/ 42 w 144"/>
                <a:gd name="T15" fmla="*/ 717 h 842"/>
                <a:gd name="T16" fmla="*/ 36 w 144"/>
                <a:gd name="T17" fmla="*/ 729 h 842"/>
                <a:gd name="T18" fmla="*/ 30 w 144"/>
                <a:gd name="T19" fmla="*/ 747 h 842"/>
                <a:gd name="T20" fmla="*/ 24 w 144"/>
                <a:gd name="T21" fmla="*/ 771 h 842"/>
                <a:gd name="T22" fmla="*/ 24 w 144"/>
                <a:gd name="T23" fmla="*/ 789 h 842"/>
                <a:gd name="T24" fmla="*/ 6 w 144"/>
                <a:gd name="T25" fmla="*/ 842 h 842"/>
                <a:gd name="T26" fmla="*/ 0 w 144"/>
                <a:gd name="T27" fmla="*/ 842 h 842"/>
                <a:gd name="T28" fmla="*/ 0 w 144"/>
                <a:gd name="T29" fmla="*/ 812 h 842"/>
                <a:gd name="T30" fmla="*/ 6 w 144"/>
                <a:gd name="T31" fmla="*/ 753 h 842"/>
                <a:gd name="T32" fmla="*/ 12 w 144"/>
                <a:gd name="T33" fmla="*/ 675 h 842"/>
                <a:gd name="T34" fmla="*/ 18 w 144"/>
                <a:gd name="T35" fmla="*/ 645 h 842"/>
                <a:gd name="T36" fmla="*/ 24 w 144"/>
                <a:gd name="T37" fmla="*/ 609 h 842"/>
                <a:gd name="T38" fmla="*/ 36 w 144"/>
                <a:gd name="T39" fmla="*/ 496 h 842"/>
                <a:gd name="T40" fmla="*/ 42 w 144"/>
                <a:gd name="T41" fmla="*/ 436 h 842"/>
                <a:gd name="T42" fmla="*/ 36 w 144"/>
                <a:gd name="T43" fmla="*/ 293 h 842"/>
                <a:gd name="T44" fmla="*/ 30 w 144"/>
                <a:gd name="T45" fmla="*/ 143 h 842"/>
                <a:gd name="T46" fmla="*/ 30 w 144"/>
                <a:gd name="T47" fmla="*/ 119 h 842"/>
                <a:gd name="T48" fmla="*/ 30 w 144"/>
                <a:gd name="T49" fmla="*/ 72 h 842"/>
                <a:gd name="T50" fmla="*/ 42 w 144"/>
                <a:gd name="T51" fmla="*/ 36 h 842"/>
                <a:gd name="T52" fmla="*/ 54 w 144"/>
                <a:gd name="T53" fmla="*/ 12 h 842"/>
                <a:gd name="T54" fmla="*/ 78 w 144"/>
                <a:gd name="T55" fmla="*/ 0 h 842"/>
                <a:gd name="T56" fmla="*/ 96 w 144"/>
                <a:gd name="T57" fmla="*/ 24 h 842"/>
                <a:gd name="T58" fmla="*/ 96 w 144"/>
                <a:gd name="T59" fmla="*/ 42 h 842"/>
                <a:gd name="T60" fmla="*/ 102 w 144"/>
                <a:gd name="T61" fmla="*/ 78 h 842"/>
                <a:gd name="T62" fmla="*/ 108 w 144"/>
                <a:gd name="T63" fmla="*/ 107 h 842"/>
                <a:gd name="T64" fmla="*/ 120 w 144"/>
                <a:gd name="T65" fmla="*/ 131 h 842"/>
                <a:gd name="T66" fmla="*/ 144 w 144"/>
                <a:gd name="T67" fmla="*/ 203 h 842"/>
                <a:gd name="T68" fmla="*/ 132 w 144"/>
                <a:gd name="T69" fmla="*/ 299 h 8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842"/>
                <a:gd name="T107" fmla="*/ 144 w 144"/>
                <a:gd name="T108" fmla="*/ 842 h 8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842">
                  <a:moveTo>
                    <a:pt x="132" y="299"/>
                  </a:moveTo>
                  <a:lnTo>
                    <a:pt x="120" y="340"/>
                  </a:lnTo>
                  <a:lnTo>
                    <a:pt x="108" y="376"/>
                  </a:lnTo>
                  <a:lnTo>
                    <a:pt x="96" y="430"/>
                  </a:lnTo>
                  <a:lnTo>
                    <a:pt x="90" y="460"/>
                  </a:lnTo>
                  <a:lnTo>
                    <a:pt x="78" y="490"/>
                  </a:lnTo>
                  <a:lnTo>
                    <a:pt x="66" y="526"/>
                  </a:lnTo>
                  <a:lnTo>
                    <a:pt x="60" y="550"/>
                  </a:lnTo>
                  <a:lnTo>
                    <a:pt x="60" y="585"/>
                  </a:lnTo>
                  <a:lnTo>
                    <a:pt x="60" y="615"/>
                  </a:lnTo>
                  <a:lnTo>
                    <a:pt x="60" y="645"/>
                  </a:lnTo>
                  <a:lnTo>
                    <a:pt x="48" y="693"/>
                  </a:lnTo>
                  <a:lnTo>
                    <a:pt x="42" y="717"/>
                  </a:lnTo>
                  <a:lnTo>
                    <a:pt x="36" y="729"/>
                  </a:lnTo>
                  <a:lnTo>
                    <a:pt x="30" y="741"/>
                  </a:lnTo>
                  <a:lnTo>
                    <a:pt x="30" y="747"/>
                  </a:lnTo>
                  <a:lnTo>
                    <a:pt x="24" y="759"/>
                  </a:lnTo>
                  <a:lnTo>
                    <a:pt x="24" y="771"/>
                  </a:lnTo>
                  <a:lnTo>
                    <a:pt x="24" y="789"/>
                  </a:lnTo>
                  <a:lnTo>
                    <a:pt x="12" y="824"/>
                  </a:lnTo>
                  <a:lnTo>
                    <a:pt x="6" y="842"/>
                  </a:lnTo>
                  <a:lnTo>
                    <a:pt x="0" y="842"/>
                  </a:lnTo>
                  <a:lnTo>
                    <a:pt x="0" y="830"/>
                  </a:lnTo>
                  <a:lnTo>
                    <a:pt x="0" y="812"/>
                  </a:lnTo>
                  <a:lnTo>
                    <a:pt x="6" y="753"/>
                  </a:lnTo>
                  <a:lnTo>
                    <a:pt x="6" y="711"/>
                  </a:lnTo>
                  <a:lnTo>
                    <a:pt x="12" y="675"/>
                  </a:lnTo>
                  <a:lnTo>
                    <a:pt x="18" y="645"/>
                  </a:lnTo>
                  <a:lnTo>
                    <a:pt x="18" y="627"/>
                  </a:lnTo>
                  <a:lnTo>
                    <a:pt x="24" y="609"/>
                  </a:lnTo>
                  <a:lnTo>
                    <a:pt x="30" y="556"/>
                  </a:lnTo>
                  <a:lnTo>
                    <a:pt x="36" y="496"/>
                  </a:lnTo>
                  <a:lnTo>
                    <a:pt x="42" y="436"/>
                  </a:lnTo>
                  <a:lnTo>
                    <a:pt x="42" y="370"/>
                  </a:lnTo>
                  <a:lnTo>
                    <a:pt x="36" y="293"/>
                  </a:lnTo>
                  <a:lnTo>
                    <a:pt x="36" y="209"/>
                  </a:lnTo>
                  <a:lnTo>
                    <a:pt x="30" y="143"/>
                  </a:lnTo>
                  <a:lnTo>
                    <a:pt x="30" y="119"/>
                  </a:lnTo>
                  <a:lnTo>
                    <a:pt x="30" y="95"/>
                  </a:lnTo>
                  <a:lnTo>
                    <a:pt x="30" y="72"/>
                  </a:lnTo>
                  <a:lnTo>
                    <a:pt x="36" y="54"/>
                  </a:lnTo>
                  <a:lnTo>
                    <a:pt x="42" y="36"/>
                  </a:lnTo>
                  <a:lnTo>
                    <a:pt x="54" y="12"/>
                  </a:lnTo>
                  <a:lnTo>
                    <a:pt x="72" y="0"/>
                  </a:lnTo>
                  <a:lnTo>
                    <a:pt x="78" y="0"/>
                  </a:lnTo>
                  <a:lnTo>
                    <a:pt x="90" y="6"/>
                  </a:lnTo>
                  <a:lnTo>
                    <a:pt x="96" y="24"/>
                  </a:lnTo>
                  <a:lnTo>
                    <a:pt x="96" y="42"/>
                  </a:lnTo>
                  <a:lnTo>
                    <a:pt x="102" y="60"/>
                  </a:lnTo>
                  <a:lnTo>
                    <a:pt x="102" y="78"/>
                  </a:lnTo>
                  <a:lnTo>
                    <a:pt x="108" y="95"/>
                  </a:lnTo>
                  <a:lnTo>
                    <a:pt x="108" y="107"/>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7266" name="Freeform 14"/>
            <p:cNvSpPr>
              <a:spLocks/>
            </p:cNvSpPr>
            <p:nvPr/>
          </p:nvSpPr>
          <p:spPr bwMode="auto">
            <a:xfrm flipH="1">
              <a:off x="2081" y="2239"/>
              <a:ext cx="310" cy="1103"/>
            </a:xfrm>
            <a:custGeom>
              <a:avLst/>
              <a:gdLst>
                <a:gd name="T0" fmla="*/ 84 w 120"/>
                <a:gd name="T1" fmla="*/ 53 h 771"/>
                <a:gd name="T2" fmla="*/ 90 w 120"/>
                <a:gd name="T3" fmla="*/ 77 h 771"/>
                <a:gd name="T4" fmla="*/ 90 w 120"/>
                <a:gd name="T5" fmla="*/ 89 h 771"/>
                <a:gd name="T6" fmla="*/ 96 w 120"/>
                <a:gd name="T7" fmla="*/ 101 h 771"/>
                <a:gd name="T8" fmla="*/ 120 w 120"/>
                <a:gd name="T9" fmla="*/ 167 h 771"/>
                <a:gd name="T10" fmla="*/ 114 w 120"/>
                <a:gd name="T11" fmla="*/ 263 h 771"/>
                <a:gd name="T12" fmla="*/ 108 w 120"/>
                <a:gd name="T13" fmla="*/ 287 h 771"/>
                <a:gd name="T14" fmla="*/ 96 w 120"/>
                <a:gd name="T15" fmla="*/ 322 h 771"/>
                <a:gd name="T16" fmla="*/ 84 w 120"/>
                <a:gd name="T17" fmla="*/ 364 h 771"/>
                <a:gd name="T18" fmla="*/ 78 w 120"/>
                <a:gd name="T19" fmla="*/ 400 h 771"/>
                <a:gd name="T20" fmla="*/ 54 w 120"/>
                <a:gd name="T21" fmla="*/ 460 h 771"/>
                <a:gd name="T22" fmla="*/ 48 w 120"/>
                <a:gd name="T23" fmla="*/ 484 h 771"/>
                <a:gd name="T24" fmla="*/ 42 w 120"/>
                <a:gd name="T25" fmla="*/ 555 h 771"/>
                <a:gd name="T26" fmla="*/ 36 w 120"/>
                <a:gd name="T27" fmla="*/ 585 h 771"/>
                <a:gd name="T28" fmla="*/ 30 w 120"/>
                <a:gd name="T29" fmla="*/ 651 h 771"/>
                <a:gd name="T30" fmla="*/ 24 w 120"/>
                <a:gd name="T31" fmla="*/ 663 h 771"/>
                <a:gd name="T32" fmla="*/ 18 w 120"/>
                <a:gd name="T33" fmla="*/ 687 h 771"/>
                <a:gd name="T34" fmla="*/ 18 w 120"/>
                <a:gd name="T35" fmla="*/ 711 h 771"/>
                <a:gd name="T36" fmla="*/ 18 w 120"/>
                <a:gd name="T37" fmla="*/ 729 h 771"/>
                <a:gd name="T38" fmla="*/ 12 w 120"/>
                <a:gd name="T39" fmla="*/ 759 h 771"/>
                <a:gd name="T40" fmla="*/ 0 w 120"/>
                <a:gd name="T41" fmla="*/ 759 h 771"/>
                <a:gd name="T42" fmla="*/ 0 w 120"/>
                <a:gd name="T43" fmla="*/ 735 h 771"/>
                <a:gd name="T44" fmla="*/ 6 w 120"/>
                <a:gd name="T45" fmla="*/ 681 h 771"/>
                <a:gd name="T46" fmla="*/ 24 w 120"/>
                <a:gd name="T47" fmla="*/ 615 h 771"/>
                <a:gd name="T48" fmla="*/ 30 w 120"/>
                <a:gd name="T49" fmla="*/ 591 h 771"/>
                <a:gd name="T50" fmla="*/ 36 w 120"/>
                <a:gd name="T51" fmla="*/ 555 h 771"/>
                <a:gd name="T52" fmla="*/ 48 w 120"/>
                <a:gd name="T53" fmla="*/ 436 h 771"/>
                <a:gd name="T54" fmla="*/ 48 w 120"/>
                <a:gd name="T55" fmla="*/ 376 h 771"/>
                <a:gd name="T56" fmla="*/ 48 w 120"/>
                <a:gd name="T57" fmla="*/ 245 h 771"/>
                <a:gd name="T58" fmla="*/ 36 w 120"/>
                <a:gd name="T59" fmla="*/ 119 h 771"/>
                <a:gd name="T60" fmla="*/ 36 w 120"/>
                <a:gd name="T61" fmla="*/ 95 h 771"/>
                <a:gd name="T62" fmla="*/ 30 w 120"/>
                <a:gd name="T63" fmla="*/ 48 h 771"/>
                <a:gd name="T64" fmla="*/ 42 w 120"/>
                <a:gd name="T65" fmla="*/ 18 h 771"/>
                <a:gd name="T66" fmla="*/ 54 w 120"/>
                <a:gd name="T67" fmla="*/ 0 h 771"/>
                <a:gd name="T68" fmla="*/ 78 w 120"/>
                <a:gd name="T69" fmla="*/ 12 h 7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
                <a:gd name="T106" fmla="*/ 0 h 771"/>
                <a:gd name="T107" fmla="*/ 120 w 120"/>
                <a:gd name="T108" fmla="*/ 771 h 7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 h="771">
                  <a:moveTo>
                    <a:pt x="84" y="36"/>
                  </a:moveTo>
                  <a:lnTo>
                    <a:pt x="84" y="53"/>
                  </a:lnTo>
                  <a:lnTo>
                    <a:pt x="90" y="71"/>
                  </a:lnTo>
                  <a:lnTo>
                    <a:pt x="90" y="77"/>
                  </a:lnTo>
                  <a:lnTo>
                    <a:pt x="90" y="83"/>
                  </a:lnTo>
                  <a:lnTo>
                    <a:pt x="90" y="89"/>
                  </a:lnTo>
                  <a:lnTo>
                    <a:pt x="96" y="101"/>
                  </a:lnTo>
                  <a:lnTo>
                    <a:pt x="108" y="131"/>
                  </a:lnTo>
                  <a:lnTo>
                    <a:pt x="120" y="167"/>
                  </a:lnTo>
                  <a:lnTo>
                    <a:pt x="120" y="215"/>
                  </a:lnTo>
                  <a:lnTo>
                    <a:pt x="114" y="263"/>
                  </a:lnTo>
                  <a:lnTo>
                    <a:pt x="108" y="287"/>
                  </a:lnTo>
                  <a:lnTo>
                    <a:pt x="102" y="298"/>
                  </a:lnTo>
                  <a:lnTo>
                    <a:pt x="96" y="322"/>
                  </a:lnTo>
                  <a:lnTo>
                    <a:pt x="90" y="334"/>
                  </a:lnTo>
                  <a:lnTo>
                    <a:pt x="84" y="364"/>
                  </a:lnTo>
                  <a:lnTo>
                    <a:pt x="78" y="400"/>
                  </a:lnTo>
                  <a:lnTo>
                    <a:pt x="66" y="424"/>
                  </a:lnTo>
                  <a:lnTo>
                    <a:pt x="54" y="460"/>
                  </a:lnTo>
                  <a:lnTo>
                    <a:pt x="48" y="484"/>
                  </a:lnTo>
                  <a:lnTo>
                    <a:pt x="42" y="520"/>
                  </a:lnTo>
                  <a:lnTo>
                    <a:pt x="42" y="555"/>
                  </a:lnTo>
                  <a:lnTo>
                    <a:pt x="36" y="585"/>
                  </a:lnTo>
                  <a:lnTo>
                    <a:pt x="30" y="633"/>
                  </a:lnTo>
                  <a:lnTo>
                    <a:pt x="30" y="651"/>
                  </a:lnTo>
                  <a:lnTo>
                    <a:pt x="24" y="663"/>
                  </a:lnTo>
                  <a:lnTo>
                    <a:pt x="18" y="675"/>
                  </a:lnTo>
                  <a:lnTo>
                    <a:pt x="18" y="687"/>
                  </a:lnTo>
                  <a:lnTo>
                    <a:pt x="18" y="699"/>
                  </a:lnTo>
                  <a:lnTo>
                    <a:pt x="18" y="711"/>
                  </a:lnTo>
                  <a:lnTo>
                    <a:pt x="18" y="729"/>
                  </a:lnTo>
                  <a:lnTo>
                    <a:pt x="12" y="747"/>
                  </a:lnTo>
                  <a:lnTo>
                    <a:pt x="12" y="759"/>
                  </a:lnTo>
                  <a:lnTo>
                    <a:pt x="6" y="771"/>
                  </a:lnTo>
                  <a:lnTo>
                    <a:pt x="0" y="759"/>
                  </a:lnTo>
                  <a:lnTo>
                    <a:pt x="0" y="735"/>
                  </a:lnTo>
                  <a:lnTo>
                    <a:pt x="6" y="705"/>
                  </a:lnTo>
                  <a:lnTo>
                    <a:pt x="6" y="681"/>
                  </a:lnTo>
                  <a:lnTo>
                    <a:pt x="12" y="645"/>
                  </a:lnTo>
                  <a:lnTo>
                    <a:pt x="24" y="615"/>
                  </a:lnTo>
                  <a:lnTo>
                    <a:pt x="30" y="591"/>
                  </a:lnTo>
                  <a:lnTo>
                    <a:pt x="30" y="573"/>
                  </a:lnTo>
                  <a:lnTo>
                    <a:pt x="36" y="555"/>
                  </a:lnTo>
                  <a:lnTo>
                    <a:pt x="42" y="502"/>
                  </a:lnTo>
                  <a:lnTo>
                    <a:pt x="48" y="436"/>
                  </a:lnTo>
                  <a:lnTo>
                    <a:pt x="48" y="376"/>
                  </a:lnTo>
                  <a:lnTo>
                    <a:pt x="48" y="316"/>
                  </a:lnTo>
                  <a:lnTo>
                    <a:pt x="48" y="245"/>
                  </a:lnTo>
                  <a:lnTo>
                    <a:pt x="42" y="179"/>
                  </a:lnTo>
                  <a:lnTo>
                    <a:pt x="36" y="119"/>
                  </a:lnTo>
                  <a:lnTo>
                    <a:pt x="36" y="95"/>
                  </a:lnTo>
                  <a:lnTo>
                    <a:pt x="30" y="71"/>
                  </a:lnTo>
                  <a:lnTo>
                    <a:pt x="30" y="48"/>
                  </a:lnTo>
                  <a:lnTo>
                    <a:pt x="36" y="36"/>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7267" name="Freeform 15"/>
            <p:cNvSpPr>
              <a:spLocks/>
            </p:cNvSpPr>
            <p:nvPr/>
          </p:nvSpPr>
          <p:spPr bwMode="auto">
            <a:xfrm flipH="1">
              <a:off x="2297" y="1854"/>
              <a:ext cx="202" cy="351"/>
            </a:xfrm>
            <a:custGeom>
              <a:avLst/>
              <a:gdLst>
                <a:gd name="T0" fmla="*/ 36 w 78"/>
                <a:gd name="T1" fmla="*/ 6 h 245"/>
                <a:gd name="T2" fmla="*/ 60 w 78"/>
                <a:gd name="T3" fmla="*/ 24 h 245"/>
                <a:gd name="T4" fmla="*/ 72 w 78"/>
                <a:gd name="T5" fmla="*/ 48 h 245"/>
                <a:gd name="T6" fmla="*/ 78 w 78"/>
                <a:gd name="T7" fmla="*/ 77 h 245"/>
                <a:gd name="T8" fmla="*/ 78 w 78"/>
                <a:gd name="T9" fmla="*/ 101 h 245"/>
                <a:gd name="T10" fmla="*/ 78 w 78"/>
                <a:gd name="T11" fmla="*/ 101 h 245"/>
                <a:gd name="T12" fmla="*/ 72 w 78"/>
                <a:gd name="T13" fmla="*/ 131 h 245"/>
                <a:gd name="T14" fmla="*/ 72 w 78"/>
                <a:gd name="T15" fmla="*/ 155 h 245"/>
                <a:gd name="T16" fmla="*/ 66 w 78"/>
                <a:gd name="T17" fmla="*/ 185 h 245"/>
                <a:gd name="T18" fmla="*/ 60 w 78"/>
                <a:gd name="T19" fmla="*/ 215 h 245"/>
                <a:gd name="T20" fmla="*/ 60 w 78"/>
                <a:gd name="T21" fmla="*/ 215 h 245"/>
                <a:gd name="T22" fmla="*/ 48 w 78"/>
                <a:gd name="T23" fmla="*/ 239 h 245"/>
                <a:gd name="T24" fmla="*/ 36 w 78"/>
                <a:gd name="T25" fmla="*/ 245 h 245"/>
                <a:gd name="T26" fmla="*/ 30 w 78"/>
                <a:gd name="T27" fmla="*/ 239 h 245"/>
                <a:gd name="T28" fmla="*/ 24 w 78"/>
                <a:gd name="T29" fmla="*/ 209 h 245"/>
                <a:gd name="T30" fmla="*/ 24 w 78"/>
                <a:gd name="T31" fmla="*/ 209 h 245"/>
                <a:gd name="T32" fmla="*/ 24 w 78"/>
                <a:gd name="T33" fmla="*/ 185 h 245"/>
                <a:gd name="T34" fmla="*/ 12 w 78"/>
                <a:gd name="T35" fmla="*/ 167 h 245"/>
                <a:gd name="T36" fmla="*/ 0 w 78"/>
                <a:gd name="T37" fmla="*/ 125 h 245"/>
                <a:gd name="T38" fmla="*/ 0 w 78"/>
                <a:gd name="T39" fmla="*/ 125 h 245"/>
                <a:gd name="T40" fmla="*/ 0 w 78"/>
                <a:gd name="T41" fmla="*/ 113 h 245"/>
                <a:gd name="T42" fmla="*/ 0 w 78"/>
                <a:gd name="T43" fmla="*/ 89 h 245"/>
                <a:gd name="T44" fmla="*/ 0 w 78"/>
                <a:gd name="T45" fmla="*/ 48 h 245"/>
                <a:gd name="T46" fmla="*/ 6 w 78"/>
                <a:gd name="T47" fmla="*/ 24 h 245"/>
                <a:gd name="T48" fmla="*/ 12 w 78"/>
                <a:gd name="T49" fmla="*/ 12 h 245"/>
                <a:gd name="T50" fmla="*/ 24 w 78"/>
                <a:gd name="T51" fmla="*/ 0 h 245"/>
                <a:gd name="T52" fmla="*/ 36 w 78"/>
                <a:gd name="T53" fmla="*/ 6 h 2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8"/>
                <a:gd name="T82" fmla="*/ 0 h 245"/>
                <a:gd name="T83" fmla="*/ 78 w 78"/>
                <a:gd name="T84" fmla="*/ 245 h 2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8" h="245">
                  <a:moveTo>
                    <a:pt x="36" y="6"/>
                  </a:moveTo>
                  <a:lnTo>
                    <a:pt x="60" y="24"/>
                  </a:lnTo>
                  <a:lnTo>
                    <a:pt x="72" y="48"/>
                  </a:lnTo>
                  <a:lnTo>
                    <a:pt x="78" y="77"/>
                  </a:lnTo>
                  <a:lnTo>
                    <a:pt x="78" y="101"/>
                  </a:lnTo>
                  <a:lnTo>
                    <a:pt x="72" y="131"/>
                  </a:lnTo>
                  <a:lnTo>
                    <a:pt x="72" y="155"/>
                  </a:lnTo>
                  <a:lnTo>
                    <a:pt x="66" y="185"/>
                  </a:lnTo>
                  <a:lnTo>
                    <a:pt x="60" y="215"/>
                  </a:lnTo>
                  <a:lnTo>
                    <a:pt x="48" y="239"/>
                  </a:lnTo>
                  <a:lnTo>
                    <a:pt x="36" y="245"/>
                  </a:lnTo>
                  <a:lnTo>
                    <a:pt x="30" y="239"/>
                  </a:lnTo>
                  <a:lnTo>
                    <a:pt x="24" y="209"/>
                  </a:lnTo>
                  <a:lnTo>
                    <a:pt x="24" y="185"/>
                  </a:lnTo>
                  <a:lnTo>
                    <a:pt x="12" y="167"/>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7268" name="Freeform 16"/>
            <p:cNvSpPr>
              <a:spLocks/>
            </p:cNvSpPr>
            <p:nvPr/>
          </p:nvSpPr>
          <p:spPr bwMode="auto">
            <a:xfrm flipH="1">
              <a:off x="2297" y="1880"/>
              <a:ext cx="187" cy="307"/>
            </a:xfrm>
            <a:custGeom>
              <a:avLst/>
              <a:gdLst>
                <a:gd name="T0" fmla="*/ 0 w 72"/>
                <a:gd name="T1" fmla="*/ 113 h 215"/>
                <a:gd name="T2" fmla="*/ 0 w 72"/>
                <a:gd name="T3" fmla="*/ 101 h 215"/>
                <a:gd name="T4" fmla="*/ 0 w 72"/>
                <a:gd name="T5" fmla="*/ 83 h 215"/>
                <a:gd name="T6" fmla="*/ 0 w 72"/>
                <a:gd name="T7" fmla="*/ 36 h 215"/>
                <a:gd name="T8" fmla="*/ 0 w 72"/>
                <a:gd name="T9" fmla="*/ 18 h 215"/>
                <a:gd name="T10" fmla="*/ 12 w 72"/>
                <a:gd name="T11" fmla="*/ 6 h 215"/>
                <a:gd name="T12" fmla="*/ 18 w 72"/>
                <a:gd name="T13" fmla="*/ 0 h 215"/>
                <a:gd name="T14" fmla="*/ 30 w 72"/>
                <a:gd name="T15" fmla="*/ 6 h 215"/>
                <a:gd name="T16" fmla="*/ 30 w 72"/>
                <a:gd name="T17" fmla="*/ 6 h 215"/>
                <a:gd name="T18" fmla="*/ 54 w 72"/>
                <a:gd name="T19" fmla="*/ 24 h 215"/>
                <a:gd name="T20" fmla="*/ 66 w 72"/>
                <a:gd name="T21" fmla="*/ 42 h 215"/>
                <a:gd name="T22" fmla="*/ 72 w 72"/>
                <a:gd name="T23" fmla="*/ 65 h 215"/>
                <a:gd name="T24" fmla="*/ 66 w 72"/>
                <a:gd name="T25" fmla="*/ 89 h 215"/>
                <a:gd name="T26" fmla="*/ 66 w 72"/>
                <a:gd name="T27" fmla="*/ 89 h 215"/>
                <a:gd name="T28" fmla="*/ 60 w 72"/>
                <a:gd name="T29" fmla="*/ 113 h 215"/>
                <a:gd name="T30" fmla="*/ 66 w 72"/>
                <a:gd name="T31" fmla="*/ 137 h 215"/>
                <a:gd name="T32" fmla="*/ 60 w 72"/>
                <a:gd name="T33" fmla="*/ 167 h 215"/>
                <a:gd name="T34" fmla="*/ 54 w 72"/>
                <a:gd name="T35" fmla="*/ 191 h 215"/>
                <a:gd name="T36" fmla="*/ 54 w 72"/>
                <a:gd name="T37" fmla="*/ 191 h 215"/>
                <a:gd name="T38" fmla="*/ 42 w 72"/>
                <a:gd name="T39" fmla="*/ 209 h 215"/>
                <a:gd name="T40" fmla="*/ 30 w 72"/>
                <a:gd name="T41" fmla="*/ 215 h 215"/>
                <a:gd name="T42" fmla="*/ 24 w 72"/>
                <a:gd name="T43" fmla="*/ 209 h 215"/>
                <a:gd name="T44" fmla="*/ 24 w 72"/>
                <a:gd name="T45" fmla="*/ 185 h 215"/>
                <a:gd name="T46" fmla="*/ 24 w 72"/>
                <a:gd name="T47" fmla="*/ 185 h 215"/>
                <a:gd name="T48" fmla="*/ 18 w 72"/>
                <a:gd name="T49" fmla="*/ 161 h 215"/>
                <a:gd name="T50" fmla="*/ 12 w 72"/>
                <a:gd name="T51" fmla="*/ 143 h 215"/>
                <a:gd name="T52" fmla="*/ 0 w 72"/>
                <a:gd name="T53" fmla="*/ 113 h 2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2"/>
                <a:gd name="T82" fmla="*/ 0 h 215"/>
                <a:gd name="T83" fmla="*/ 72 w 72"/>
                <a:gd name="T84" fmla="*/ 215 h 2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2" h="215">
                  <a:moveTo>
                    <a:pt x="0" y="113"/>
                  </a:moveTo>
                  <a:lnTo>
                    <a:pt x="0" y="101"/>
                  </a:lnTo>
                  <a:lnTo>
                    <a:pt x="0" y="83"/>
                  </a:lnTo>
                  <a:lnTo>
                    <a:pt x="0" y="36"/>
                  </a:lnTo>
                  <a:lnTo>
                    <a:pt x="0" y="18"/>
                  </a:lnTo>
                  <a:lnTo>
                    <a:pt x="12" y="6"/>
                  </a:lnTo>
                  <a:lnTo>
                    <a:pt x="18" y="0"/>
                  </a:lnTo>
                  <a:lnTo>
                    <a:pt x="30" y="6"/>
                  </a:lnTo>
                  <a:lnTo>
                    <a:pt x="54" y="24"/>
                  </a:lnTo>
                  <a:lnTo>
                    <a:pt x="66" y="42"/>
                  </a:lnTo>
                  <a:lnTo>
                    <a:pt x="72" y="65"/>
                  </a:lnTo>
                  <a:lnTo>
                    <a:pt x="66" y="89"/>
                  </a:lnTo>
                  <a:lnTo>
                    <a:pt x="60" y="113"/>
                  </a:lnTo>
                  <a:lnTo>
                    <a:pt x="66" y="137"/>
                  </a:lnTo>
                  <a:lnTo>
                    <a:pt x="60" y="167"/>
                  </a:lnTo>
                  <a:lnTo>
                    <a:pt x="54" y="191"/>
                  </a:lnTo>
                  <a:lnTo>
                    <a:pt x="42" y="209"/>
                  </a:lnTo>
                  <a:lnTo>
                    <a:pt x="30" y="215"/>
                  </a:lnTo>
                  <a:lnTo>
                    <a:pt x="24" y="209"/>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7269" name="Freeform 17"/>
            <p:cNvSpPr>
              <a:spLocks/>
            </p:cNvSpPr>
            <p:nvPr/>
          </p:nvSpPr>
          <p:spPr bwMode="auto">
            <a:xfrm flipH="1">
              <a:off x="2329" y="1888"/>
              <a:ext cx="140" cy="291"/>
            </a:xfrm>
            <a:custGeom>
              <a:avLst/>
              <a:gdLst>
                <a:gd name="T0" fmla="*/ 6 w 54"/>
                <a:gd name="T1" fmla="*/ 101 h 203"/>
                <a:gd name="T2" fmla="*/ 0 w 54"/>
                <a:gd name="T3" fmla="*/ 71 h 203"/>
                <a:gd name="T4" fmla="*/ 0 w 54"/>
                <a:gd name="T5" fmla="*/ 36 h 203"/>
                <a:gd name="T6" fmla="*/ 0 w 54"/>
                <a:gd name="T7" fmla="*/ 18 h 203"/>
                <a:gd name="T8" fmla="*/ 6 w 54"/>
                <a:gd name="T9" fmla="*/ 6 h 203"/>
                <a:gd name="T10" fmla="*/ 12 w 54"/>
                <a:gd name="T11" fmla="*/ 0 h 203"/>
                <a:gd name="T12" fmla="*/ 24 w 54"/>
                <a:gd name="T13" fmla="*/ 6 h 203"/>
                <a:gd name="T14" fmla="*/ 24 w 54"/>
                <a:gd name="T15" fmla="*/ 6 h 203"/>
                <a:gd name="T16" fmla="*/ 42 w 54"/>
                <a:gd name="T17" fmla="*/ 18 h 203"/>
                <a:gd name="T18" fmla="*/ 48 w 54"/>
                <a:gd name="T19" fmla="*/ 42 h 203"/>
                <a:gd name="T20" fmla="*/ 54 w 54"/>
                <a:gd name="T21" fmla="*/ 59 h 203"/>
                <a:gd name="T22" fmla="*/ 48 w 54"/>
                <a:gd name="T23" fmla="*/ 83 h 203"/>
                <a:gd name="T24" fmla="*/ 48 w 54"/>
                <a:gd name="T25" fmla="*/ 83 h 203"/>
                <a:gd name="T26" fmla="*/ 48 w 54"/>
                <a:gd name="T27" fmla="*/ 107 h 203"/>
                <a:gd name="T28" fmla="*/ 48 w 54"/>
                <a:gd name="T29" fmla="*/ 131 h 203"/>
                <a:gd name="T30" fmla="*/ 48 w 54"/>
                <a:gd name="T31" fmla="*/ 155 h 203"/>
                <a:gd name="T32" fmla="*/ 42 w 54"/>
                <a:gd name="T33" fmla="*/ 179 h 203"/>
                <a:gd name="T34" fmla="*/ 42 w 54"/>
                <a:gd name="T35" fmla="*/ 179 h 203"/>
                <a:gd name="T36" fmla="*/ 36 w 54"/>
                <a:gd name="T37" fmla="*/ 197 h 203"/>
                <a:gd name="T38" fmla="*/ 30 w 54"/>
                <a:gd name="T39" fmla="*/ 203 h 203"/>
                <a:gd name="T40" fmla="*/ 24 w 54"/>
                <a:gd name="T41" fmla="*/ 191 h 203"/>
                <a:gd name="T42" fmla="*/ 18 w 54"/>
                <a:gd name="T43" fmla="*/ 167 h 203"/>
                <a:gd name="T44" fmla="*/ 18 w 54"/>
                <a:gd name="T45" fmla="*/ 167 h 203"/>
                <a:gd name="T46" fmla="*/ 18 w 54"/>
                <a:gd name="T47" fmla="*/ 143 h 203"/>
                <a:gd name="T48" fmla="*/ 12 w 54"/>
                <a:gd name="T49" fmla="*/ 131 h 203"/>
                <a:gd name="T50" fmla="*/ 12 w 54"/>
                <a:gd name="T51" fmla="*/ 113 h 203"/>
                <a:gd name="T52" fmla="*/ 6 w 54"/>
                <a:gd name="T53" fmla="*/ 101 h 2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4"/>
                <a:gd name="T82" fmla="*/ 0 h 203"/>
                <a:gd name="T83" fmla="*/ 54 w 54"/>
                <a:gd name="T84" fmla="*/ 203 h 2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4" h="203">
                  <a:moveTo>
                    <a:pt x="6" y="101"/>
                  </a:moveTo>
                  <a:lnTo>
                    <a:pt x="0" y="71"/>
                  </a:lnTo>
                  <a:lnTo>
                    <a:pt x="0" y="36"/>
                  </a:lnTo>
                  <a:lnTo>
                    <a:pt x="0" y="18"/>
                  </a:lnTo>
                  <a:lnTo>
                    <a:pt x="6" y="6"/>
                  </a:lnTo>
                  <a:lnTo>
                    <a:pt x="12" y="0"/>
                  </a:lnTo>
                  <a:lnTo>
                    <a:pt x="24" y="6"/>
                  </a:lnTo>
                  <a:lnTo>
                    <a:pt x="42" y="18"/>
                  </a:lnTo>
                  <a:lnTo>
                    <a:pt x="48" y="42"/>
                  </a:lnTo>
                  <a:lnTo>
                    <a:pt x="54" y="59"/>
                  </a:lnTo>
                  <a:lnTo>
                    <a:pt x="48" y="83"/>
                  </a:lnTo>
                  <a:lnTo>
                    <a:pt x="48" y="107"/>
                  </a:lnTo>
                  <a:lnTo>
                    <a:pt x="48" y="131"/>
                  </a:lnTo>
                  <a:lnTo>
                    <a:pt x="48" y="155"/>
                  </a:lnTo>
                  <a:lnTo>
                    <a:pt x="42" y="179"/>
                  </a:lnTo>
                  <a:lnTo>
                    <a:pt x="36" y="197"/>
                  </a:lnTo>
                  <a:lnTo>
                    <a:pt x="30" y="203"/>
                  </a:lnTo>
                  <a:lnTo>
                    <a:pt x="24" y="191"/>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7270" name="Freeform 18"/>
            <p:cNvSpPr>
              <a:spLocks/>
            </p:cNvSpPr>
            <p:nvPr/>
          </p:nvSpPr>
          <p:spPr bwMode="auto">
            <a:xfrm flipH="1">
              <a:off x="2344" y="1914"/>
              <a:ext cx="108" cy="239"/>
            </a:xfrm>
            <a:custGeom>
              <a:avLst/>
              <a:gdLst>
                <a:gd name="T0" fmla="*/ 6 w 42"/>
                <a:gd name="T1" fmla="*/ 83 h 167"/>
                <a:gd name="T2" fmla="*/ 0 w 42"/>
                <a:gd name="T3" fmla="*/ 53 h 167"/>
                <a:gd name="T4" fmla="*/ 0 w 42"/>
                <a:gd name="T5" fmla="*/ 24 h 167"/>
                <a:gd name="T6" fmla="*/ 6 w 42"/>
                <a:gd name="T7" fmla="*/ 0 h 167"/>
                <a:gd name="T8" fmla="*/ 12 w 42"/>
                <a:gd name="T9" fmla="*/ 0 h 167"/>
                <a:gd name="T10" fmla="*/ 24 w 42"/>
                <a:gd name="T11" fmla="*/ 0 h 167"/>
                <a:gd name="T12" fmla="*/ 24 w 42"/>
                <a:gd name="T13" fmla="*/ 0 h 167"/>
                <a:gd name="T14" fmla="*/ 42 w 42"/>
                <a:gd name="T15" fmla="*/ 24 h 167"/>
                <a:gd name="T16" fmla="*/ 42 w 42"/>
                <a:gd name="T17" fmla="*/ 41 h 167"/>
                <a:gd name="T18" fmla="*/ 42 w 42"/>
                <a:gd name="T19" fmla="*/ 65 h 167"/>
                <a:gd name="T20" fmla="*/ 42 w 42"/>
                <a:gd name="T21" fmla="*/ 65 h 167"/>
                <a:gd name="T22" fmla="*/ 42 w 42"/>
                <a:gd name="T23" fmla="*/ 89 h 167"/>
                <a:gd name="T24" fmla="*/ 36 w 42"/>
                <a:gd name="T25" fmla="*/ 107 h 167"/>
                <a:gd name="T26" fmla="*/ 36 w 42"/>
                <a:gd name="T27" fmla="*/ 149 h 167"/>
                <a:gd name="T28" fmla="*/ 36 w 42"/>
                <a:gd name="T29" fmla="*/ 149 h 167"/>
                <a:gd name="T30" fmla="*/ 30 w 42"/>
                <a:gd name="T31" fmla="*/ 167 h 167"/>
                <a:gd name="T32" fmla="*/ 24 w 42"/>
                <a:gd name="T33" fmla="*/ 167 h 167"/>
                <a:gd name="T34" fmla="*/ 18 w 42"/>
                <a:gd name="T35" fmla="*/ 161 h 167"/>
                <a:gd name="T36" fmla="*/ 18 w 42"/>
                <a:gd name="T37" fmla="*/ 143 h 167"/>
                <a:gd name="T38" fmla="*/ 18 w 42"/>
                <a:gd name="T39" fmla="*/ 143 h 167"/>
                <a:gd name="T40" fmla="*/ 18 w 42"/>
                <a:gd name="T41" fmla="*/ 119 h 167"/>
                <a:gd name="T42" fmla="*/ 12 w 42"/>
                <a:gd name="T43" fmla="*/ 107 h 167"/>
                <a:gd name="T44" fmla="*/ 12 w 42"/>
                <a:gd name="T45" fmla="*/ 95 h 167"/>
                <a:gd name="T46" fmla="*/ 6 w 42"/>
                <a:gd name="T47" fmla="*/ 83 h 1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
                <a:gd name="T73" fmla="*/ 0 h 167"/>
                <a:gd name="T74" fmla="*/ 42 w 42"/>
                <a:gd name="T75" fmla="*/ 167 h 1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 h="167">
                  <a:moveTo>
                    <a:pt x="6" y="83"/>
                  </a:moveTo>
                  <a:lnTo>
                    <a:pt x="0" y="53"/>
                  </a:lnTo>
                  <a:lnTo>
                    <a:pt x="0" y="24"/>
                  </a:lnTo>
                  <a:lnTo>
                    <a:pt x="6" y="0"/>
                  </a:lnTo>
                  <a:lnTo>
                    <a:pt x="12" y="0"/>
                  </a:lnTo>
                  <a:lnTo>
                    <a:pt x="24" y="0"/>
                  </a:lnTo>
                  <a:lnTo>
                    <a:pt x="42" y="24"/>
                  </a:lnTo>
                  <a:lnTo>
                    <a:pt x="42" y="41"/>
                  </a:lnTo>
                  <a:lnTo>
                    <a:pt x="42" y="65"/>
                  </a:lnTo>
                  <a:lnTo>
                    <a:pt x="42" y="89"/>
                  </a:lnTo>
                  <a:lnTo>
                    <a:pt x="36" y="107"/>
                  </a:lnTo>
                  <a:lnTo>
                    <a:pt x="36" y="149"/>
                  </a:lnTo>
                  <a:lnTo>
                    <a:pt x="30" y="167"/>
                  </a:lnTo>
                  <a:lnTo>
                    <a:pt x="24" y="167"/>
                  </a:lnTo>
                  <a:lnTo>
                    <a:pt x="18" y="161"/>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7271" name="Freeform 19"/>
            <p:cNvSpPr>
              <a:spLocks/>
            </p:cNvSpPr>
            <p:nvPr/>
          </p:nvSpPr>
          <p:spPr bwMode="auto">
            <a:xfrm flipH="1">
              <a:off x="2344" y="1923"/>
              <a:ext cx="93" cy="213"/>
            </a:xfrm>
            <a:custGeom>
              <a:avLst/>
              <a:gdLst>
                <a:gd name="T0" fmla="*/ 18 w 36"/>
                <a:gd name="T1" fmla="*/ 0 h 149"/>
                <a:gd name="T2" fmla="*/ 30 w 36"/>
                <a:gd name="T3" fmla="*/ 12 h 149"/>
                <a:gd name="T4" fmla="*/ 36 w 36"/>
                <a:gd name="T5" fmla="*/ 18 h 149"/>
                <a:gd name="T6" fmla="*/ 36 w 36"/>
                <a:gd name="T7" fmla="*/ 35 h 149"/>
                <a:gd name="T8" fmla="*/ 30 w 36"/>
                <a:gd name="T9" fmla="*/ 59 h 149"/>
                <a:gd name="T10" fmla="*/ 30 w 36"/>
                <a:gd name="T11" fmla="*/ 59 h 149"/>
                <a:gd name="T12" fmla="*/ 30 w 36"/>
                <a:gd name="T13" fmla="*/ 83 h 149"/>
                <a:gd name="T14" fmla="*/ 30 w 36"/>
                <a:gd name="T15" fmla="*/ 101 h 149"/>
                <a:gd name="T16" fmla="*/ 30 w 36"/>
                <a:gd name="T17" fmla="*/ 119 h 149"/>
                <a:gd name="T18" fmla="*/ 30 w 36"/>
                <a:gd name="T19" fmla="*/ 137 h 149"/>
                <a:gd name="T20" fmla="*/ 30 w 36"/>
                <a:gd name="T21" fmla="*/ 137 h 149"/>
                <a:gd name="T22" fmla="*/ 24 w 36"/>
                <a:gd name="T23" fmla="*/ 149 h 149"/>
                <a:gd name="T24" fmla="*/ 24 w 36"/>
                <a:gd name="T25" fmla="*/ 149 h 149"/>
                <a:gd name="T26" fmla="*/ 18 w 36"/>
                <a:gd name="T27" fmla="*/ 143 h 149"/>
                <a:gd name="T28" fmla="*/ 18 w 36"/>
                <a:gd name="T29" fmla="*/ 125 h 149"/>
                <a:gd name="T30" fmla="*/ 18 w 36"/>
                <a:gd name="T31" fmla="*/ 125 h 149"/>
                <a:gd name="T32" fmla="*/ 18 w 36"/>
                <a:gd name="T33" fmla="*/ 107 h 149"/>
                <a:gd name="T34" fmla="*/ 18 w 36"/>
                <a:gd name="T35" fmla="*/ 95 h 149"/>
                <a:gd name="T36" fmla="*/ 12 w 36"/>
                <a:gd name="T37" fmla="*/ 89 h 149"/>
                <a:gd name="T38" fmla="*/ 6 w 36"/>
                <a:gd name="T39" fmla="*/ 77 h 149"/>
                <a:gd name="T40" fmla="*/ 6 w 36"/>
                <a:gd name="T41" fmla="*/ 77 h 149"/>
                <a:gd name="T42" fmla="*/ 0 w 36"/>
                <a:gd name="T43" fmla="*/ 47 h 149"/>
                <a:gd name="T44" fmla="*/ 0 w 36"/>
                <a:gd name="T45" fmla="*/ 18 h 149"/>
                <a:gd name="T46" fmla="*/ 6 w 36"/>
                <a:gd name="T47" fmla="*/ 0 h 149"/>
                <a:gd name="T48" fmla="*/ 12 w 36"/>
                <a:gd name="T49" fmla="*/ 0 h 149"/>
                <a:gd name="T50" fmla="*/ 18 w 36"/>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149"/>
                <a:gd name="T80" fmla="*/ 36 w 36"/>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149">
                  <a:moveTo>
                    <a:pt x="18" y="0"/>
                  </a:moveTo>
                  <a:lnTo>
                    <a:pt x="30" y="12"/>
                  </a:lnTo>
                  <a:lnTo>
                    <a:pt x="36" y="18"/>
                  </a:lnTo>
                  <a:lnTo>
                    <a:pt x="36" y="35"/>
                  </a:lnTo>
                  <a:lnTo>
                    <a:pt x="30" y="59"/>
                  </a:lnTo>
                  <a:lnTo>
                    <a:pt x="30" y="83"/>
                  </a:lnTo>
                  <a:lnTo>
                    <a:pt x="30" y="101"/>
                  </a:lnTo>
                  <a:lnTo>
                    <a:pt x="30" y="119"/>
                  </a:lnTo>
                  <a:lnTo>
                    <a:pt x="30" y="137"/>
                  </a:lnTo>
                  <a:lnTo>
                    <a:pt x="24" y="149"/>
                  </a:lnTo>
                  <a:lnTo>
                    <a:pt x="18" y="143"/>
                  </a:lnTo>
                  <a:lnTo>
                    <a:pt x="18" y="125"/>
                  </a:lnTo>
                  <a:lnTo>
                    <a:pt x="18" y="107"/>
                  </a:lnTo>
                  <a:lnTo>
                    <a:pt x="18" y="95"/>
                  </a:lnTo>
                  <a:lnTo>
                    <a:pt x="12" y="89"/>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7272" name="Freeform 20"/>
            <p:cNvSpPr>
              <a:spLocks/>
            </p:cNvSpPr>
            <p:nvPr/>
          </p:nvSpPr>
          <p:spPr bwMode="auto">
            <a:xfrm flipH="1">
              <a:off x="1898" y="2581"/>
              <a:ext cx="369" cy="819"/>
            </a:xfrm>
            <a:custGeom>
              <a:avLst/>
              <a:gdLst>
                <a:gd name="T0" fmla="*/ 143 w 143"/>
                <a:gd name="T1" fmla="*/ 0 h 573"/>
                <a:gd name="T2" fmla="*/ 137 w 143"/>
                <a:gd name="T3" fmla="*/ 12 h 573"/>
                <a:gd name="T4" fmla="*/ 119 w 143"/>
                <a:gd name="T5" fmla="*/ 65 h 573"/>
                <a:gd name="T6" fmla="*/ 96 w 143"/>
                <a:gd name="T7" fmla="*/ 89 h 573"/>
                <a:gd name="T8" fmla="*/ 84 w 143"/>
                <a:gd name="T9" fmla="*/ 107 h 573"/>
                <a:gd name="T10" fmla="*/ 84 w 143"/>
                <a:gd name="T11" fmla="*/ 149 h 573"/>
                <a:gd name="T12" fmla="*/ 84 w 143"/>
                <a:gd name="T13" fmla="*/ 167 h 573"/>
                <a:gd name="T14" fmla="*/ 72 w 143"/>
                <a:gd name="T15" fmla="*/ 233 h 573"/>
                <a:gd name="T16" fmla="*/ 54 w 143"/>
                <a:gd name="T17" fmla="*/ 316 h 573"/>
                <a:gd name="T18" fmla="*/ 48 w 143"/>
                <a:gd name="T19" fmla="*/ 382 h 573"/>
                <a:gd name="T20" fmla="*/ 48 w 143"/>
                <a:gd name="T21" fmla="*/ 400 h 573"/>
                <a:gd name="T22" fmla="*/ 42 w 143"/>
                <a:gd name="T23" fmla="*/ 484 h 573"/>
                <a:gd name="T24" fmla="*/ 42 w 143"/>
                <a:gd name="T25" fmla="*/ 502 h 573"/>
                <a:gd name="T26" fmla="*/ 36 w 143"/>
                <a:gd name="T27" fmla="*/ 532 h 573"/>
                <a:gd name="T28" fmla="*/ 18 w 143"/>
                <a:gd name="T29" fmla="*/ 549 h 573"/>
                <a:gd name="T30" fmla="*/ 0 w 143"/>
                <a:gd name="T31" fmla="*/ 561 h 573"/>
                <a:gd name="T32" fmla="*/ 6 w 143"/>
                <a:gd name="T33" fmla="*/ 561 h 573"/>
                <a:gd name="T34" fmla="*/ 24 w 143"/>
                <a:gd name="T35" fmla="*/ 555 h 573"/>
                <a:gd name="T36" fmla="*/ 42 w 143"/>
                <a:gd name="T37" fmla="*/ 543 h 573"/>
                <a:gd name="T38" fmla="*/ 42 w 143"/>
                <a:gd name="T39" fmla="*/ 549 h 573"/>
                <a:gd name="T40" fmla="*/ 42 w 143"/>
                <a:gd name="T41" fmla="*/ 573 h 573"/>
                <a:gd name="T42" fmla="*/ 48 w 143"/>
                <a:gd name="T43" fmla="*/ 573 h 573"/>
                <a:gd name="T44" fmla="*/ 48 w 143"/>
                <a:gd name="T45" fmla="*/ 555 h 573"/>
                <a:gd name="T46" fmla="*/ 48 w 143"/>
                <a:gd name="T47" fmla="*/ 526 h 573"/>
                <a:gd name="T48" fmla="*/ 54 w 143"/>
                <a:gd name="T49" fmla="*/ 502 h 573"/>
                <a:gd name="T50" fmla="*/ 60 w 143"/>
                <a:gd name="T51" fmla="*/ 472 h 573"/>
                <a:gd name="T52" fmla="*/ 66 w 143"/>
                <a:gd name="T53" fmla="*/ 436 h 573"/>
                <a:gd name="T54" fmla="*/ 66 w 143"/>
                <a:gd name="T55" fmla="*/ 436 h 573"/>
                <a:gd name="T56" fmla="*/ 66 w 143"/>
                <a:gd name="T57" fmla="*/ 424 h 573"/>
                <a:gd name="T58" fmla="*/ 66 w 143"/>
                <a:gd name="T59" fmla="*/ 382 h 573"/>
                <a:gd name="T60" fmla="*/ 72 w 143"/>
                <a:gd name="T61" fmla="*/ 352 h 573"/>
                <a:gd name="T62" fmla="*/ 78 w 143"/>
                <a:gd name="T63" fmla="*/ 281 h 573"/>
                <a:gd name="T64" fmla="*/ 78 w 143"/>
                <a:gd name="T65" fmla="*/ 257 h 573"/>
                <a:gd name="T66" fmla="*/ 84 w 143"/>
                <a:gd name="T67" fmla="*/ 209 h 573"/>
                <a:gd name="T68" fmla="*/ 102 w 143"/>
                <a:gd name="T69" fmla="*/ 149 h 573"/>
                <a:gd name="T70" fmla="*/ 107 w 143"/>
                <a:gd name="T71" fmla="*/ 125 h 573"/>
                <a:gd name="T72" fmla="*/ 119 w 143"/>
                <a:gd name="T73" fmla="*/ 89 h 573"/>
                <a:gd name="T74" fmla="*/ 125 w 143"/>
                <a:gd name="T75" fmla="*/ 77 h 573"/>
                <a:gd name="T76" fmla="*/ 143 w 143"/>
                <a:gd name="T77" fmla="*/ 30 h 5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3"/>
                <a:gd name="T118" fmla="*/ 0 h 573"/>
                <a:gd name="T119" fmla="*/ 143 w 143"/>
                <a:gd name="T120" fmla="*/ 573 h 5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3" h="573">
                  <a:moveTo>
                    <a:pt x="143" y="6"/>
                  </a:moveTo>
                  <a:lnTo>
                    <a:pt x="143" y="0"/>
                  </a:lnTo>
                  <a:lnTo>
                    <a:pt x="143" y="6"/>
                  </a:lnTo>
                  <a:lnTo>
                    <a:pt x="137" y="12"/>
                  </a:lnTo>
                  <a:lnTo>
                    <a:pt x="131" y="30"/>
                  </a:lnTo>
                  <a:lnTo>
                    <a:pt x="119" y="65"/>
                  </a:lnTo>
                  <a:lnTo>
                    <a:pt x="107" y="77"/>
                  </a:lnTo>
                  <a:lnTo>
                    <a:pt x="96" y="89"/>
                  </a:lnTo>
                  <a:lnTo>
                    <a:pt x="84" y="107"/>
                  </a:lnTo>
                  <a:lnTo>
                    <a:pt x="84" y="119"/>
                  </a:lnTo>
                  <a:lnTo>
                    <a:pt x="84" y="149"/>
                  </a:lnTo>
                  <a:lnTo>
                    <a:pt x="84" y="167"/>
                  </a:lnTo>
                  <a:lnTo>
                    <a:pt x="78" y="197"/>
                  </a:lnTo>
                  <a:lnTo>
                    <a:pt x="72" y="233"/>
                  </a:lnTo>
                  <a:lnTo>
                    <a:pt x="60" y="275"/>
                  </a:lnTo>
                  <a:lnTo>
                    <a:pt x="54" y="316"/>
                  </a:lnTo>
                  <a:lnTo>
                    <a:pt x="48" y="352"/>
                  </a:lnTo>
                  <a:lnTo>
                    <a:pt x="48" y="382"/>
                  </a:lnTo>
                  <a:lnTo>
                    <a:pt x="48" y="400"/>
                  </a:lnTo>
                  <a:lnTo>
                    <a:pt x="42" y="460"/>
                  </a:lnTo>
                  <a:lnTo>
                    <a:pt x="42" y="484"/>
                  </a:lnTo>
                  <a:lnTo>
                    <a:pt x="42" y="502"/>
                  </a:lnTo>
                  <a:lnTo>
                    <a:pt x="42" y="520"/>
                  </a:lnTo>
                  <a:lnTo>
                    <a:pt x="36" y="532"/>
                  </a:lnTo>
                  <a:lnTo>
                    <a:pt x="18" y="549"/>
                  </a:lnTo>
                  <a:lnTo>
                    <a:pt x="0" y="561"/>
                  </a:lnTo>
                  <a:lnTo>
                    <a:pt x="6" y="561"/>
                  </a:lnTo>
                  <a:lnTo>
                    <a:pt x="18" y="561"/>
                  </a:lnTo>
                  <a:lnTo>
                    <a:pt x="24" y="555"/>
                  </a:lnTo>
                  <a:lnTo>
                    <a:pt x="36" y="549"/>
                  </a:lnTo>
                  <a:lnTo>
                    <a:pt x="42" y="543"/>
                  </a:lnTo>
                  <a:lnTo>
                    <a:pt x="42" y="549"/>
                  </a:lnTo>
                  <a:lnTo>
                    <a:pt x="42" y="561"/>
                  </a:lnTo>
                  <a:lnTo>
                    <a:pt x="42" y="573"/>
                  </a:lnTo>
                  <a:lnTo>
                    <a:pt x="48" y="573"/>
                  </a:lnTo>
                  <a:lnTo>
                    <a:pt x="48" y="561"/>
                  </a:lnTo>
                  <a:lnTo>
                    <a:pt x="48" y="555"/>
                  </a:lnTo>
                  <a:lnTo>
                    <a:pt x="48" y="538"/>
                  </a:lnTo>
                  <a:lnTo>
                    <a:pt x="48" y="526"/>
                  </a:lnTo>
                  <a:lnTo>
                    <a:pt x="54" y="502"/>
                  </a:lnTo>
                  <a:lnTo>
                    <a:pt x="60" y="472"/>
                  </a:lnTo>
                  <a:lnTo>
                    <a:pt x="66" y="448"/>
                  </a:lnTo>
                  <a:lnTo>
                    <a:pt x="66" y="436"/>
                  </a:lnTo>
                  <a:lnTo>
                    <a:pt x="66" y="424"/>
                  </a:lnTo>
                  <a:lnTo>
                    <a:pt x="66" y="406"/>
                  </a:lnTo>
                  <a:lnTo>
                    <a:pt x="66" y="382"/>
                  </a:lnTo>
                  <a:lnTo>
                    <a:pt x="72" y="352"/>
                  </a:lnTo>
                  <a:lnTo>
                    <a:pt x="78" y="316"/>
                  </a:lnTo>
                  <a:lnTo>
                    <a:pt x="78" y="281"/>
                  </a:lnTo>
                  <a:lnTo>
                    <a:pt x="78" y="257"/>
                  </a:lnTo>
                  <a:lnTo>
                    <a:pt x="84" y="239"/>
                  </a:lnTo>
                  <a:lnTo>
                    <a:pt x="84" y="209"/>
                  </a:lnTo>
                  <a:lnTo>
                    <a:pt x="96" y="179"/>
                  </a:lnTo>
                  <a:lnTo>
                    <a:pt x="102" y="149"/>
                  </a:lnTo>
                  <a:lnTo>
                    <a:pt x="107" y="125"/>
                  </a:lnTo>
                  <a:lnTo>
                    <a:pt x="113" y="113"/>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7273" name="Freeform 21"/>
            <p:cNvSpPr>
              <a:spLocks/>
            </p:cNvSpPr>
            <p:nvPr/>
          </p:nvSpPr>
          <p:spPr bwMode="auto">
            <a:xfrm flipH="1">
              <a:off x="1898" y="1222"/>
              <a:ext cx="168" cy="1000"/>
            </a:xfrm>
            <a:custGeom>
              <a:avLst/>
              <a:gdLst>
                <a:gd name="T0" fmla="*/ 18 w 65"/>
                <a:gd name="T1" fmla="*/ 633 h 699"/>
                <a:gd name="T2" fmla="*/ 18 w 65"/>
                <a:gd name="T3" fmla="*/ 633 h 699"/>
                <a:gd name="T4" fmla="*/ 18 w 65"/>
                <a:gd name="T5" fmla="*/ 639 h 699"/>
                <a:gd name="T6" fmla="*/ 12 w 65"/>
                <a:gd name="T7" fmla="*/ 657 h 699"/>
                <a:gd name="T8" fmla="*/ 12 w 65"/>
                <a:gd name="T9" fmla="*/ 657 h 699"/>
                <a:gd name="T10" fmla="*/ 6 w 65"/>
                <a:gd name="T11" fmla="*/ 681 h 699"/>
                <a:gd name="T12" fmla="*/ 0 w 65"/>
                <a:gd name="T13" fmla="*/ 699 h 699"/>
                <a:gd name="T14" fmla="*/ 0 w 65"/>
                <a:gd name="T15" fmla="*/ 699 h 699"/>
                <a:gd name="T16" fmla="*/ 0 w 65"/>
                <a:gd name="T17" fmla="*/ 699 h 699"/>
                <a:gd name="T18" fmla="*/ 0 w 65"/>
                <a:gd name="T19" fmla="*/ 687 h 699"/>
                <a:gd name="T20" fmla="*/ 0 w 65"/>
                <a:gd name="T21" fmla="*/ 669 h 699"/>
                <a:gd name="T22" fmla="*/ 0 w 65"/>
                <a:gd name="T23" fmla="*/ 669 h 699"/>
                <a:gd name="T24" fmla="*/ 6 w 65"/>
                <a:gd name="T25" fmla="*/ 633 h 699"/>
                <a:gd name="T26" fmla="*/ 6 w 65"/>
                <a:gd name="T27" fmla="*/ 603 h 699"/>
                <a:gd name="T28" fmla="*/ 6 w 65"/>
                <a:gd name="T29" fmla="*/ 561 h 699"/>
                <a:gd name="T30" fmla="*/ 6 w 65"/>
                <a:gd name="T31" fmla="*/ 561 h 699"/>
                <a:gd name="T32" fmla="*/ 6 w 65"/>
                <a:gd name="T33" fmla="*/ 543 h 699"/>
                <a:gd name="T34" fmla="*/ 6 w 65"/>
                <a:gd name="T35" fmla="*/ 525 h 699"/>
                <a:gd name="T36" fmla="*/ 6 w 65"/>
                <a:gd name="T37" fmla="*/ 478 h 699"/>
                <a:gd name="T38" fmla="*/ 12 w 65"/>
                <a:gd name="T39" fmla="*/ 430 h 699"/>
                <a:gd name="T40" fmla="*/ 12 w 65"/>
                <a:gd name="T41" fmla="*/ 412 h 699"/>
                <a:gd name="T42" fmla="*/ 12 w 65"/>
                <a:gd name="T43" fmla="*/ 400 h 699"/>
                <a:gd name="T44" fmla="*/ 12 w 65"/>
                <a:gd name="T45" fmla="*/ 400 h 699"/>
                <a:gd name="T46" fmla="*/ 18 w 65"/>
                <a:gd name="T47" fmla="*/ 388 h 699"/>
                <a:gd name="T48" fmla="*/ 24 w 65"/>
                <a:gd name="T49" fmla="*/ 370 h 699"/>
                <a:gd name="T50" fmla="*/ 35 w 65"/>
                <a:gd name="T51" fmla="*/ 316 h 699"/>
                <a:gd name="T52" fmla="*/ 41 w 65"/>
                <a:gd name="T53" fmla="*/ 257 h 699"/>
                <a:gd name="T54" fmla="*/ 47 w 65"/>
                <a:gd name="T55" fmla="*/ 233 h 699"/>
                <a:gd name="T56" fmla="*/ 47 w 65"/>
                <a:gd name="T57" fmla="*/ 215 h 699"/>
                <a:gd name="T58" fmla="*/ 47 w 65"/>
                <a:gd name="T59" fmla="*/ 215 h 699"/>
                <a:gd name="T60" fmla="*/ 47 w 65"/>
                <a:gd name="T61" fmla="*/ 179 h 699"/>
                <a:gd name="T62" fmla="*/ 53 w 65"/>
                <a:gd name="T63" fmla="*/ 131 h 699"/>
                <a:gd name="T64" fmla="*/ 53 w 65"/>
                <a:gd name="T65" fmla="*/ 83 h 699"/>
                <a:gd name="T66" fmla="*/ 53 w 65"/>
                <a:gd name="T67" fmla="*/ 47 h 699"/>
                <a:gd name="T68" fmla="*/ 53 w 65"/>
                <a:gd name="T69" fmla="*/ 47 h 699"/>
                <a:gd name="T70" fmla="*/ 53 w 65"/>
                <a:gd name="T71" fmla="*/ 24 h 699"/>
                <a:gd name="T72" fmla="*/ 53 w 65"/>
                <a:gd name="T73" fmla="*/ 6 h 699"/>
                <a:gd name="T74" fmla="*/ 53 w 65"/>
                <a:gd name="T75" fmla="*/ 0 h 699"/>
                <a:gd name="T76" fmla="*/ 59 w 65"/>
                <a:gd name="T77" fmla="*/ 6 h 699"/>
                <a:gd name="T78" fmla="*/ 59 w 65"/>
                <a:gd name="T79" fmla="*/ 18 h 699"/>
                <a:gd name="T80" fmla="*/ 59 w 65"/>
                <a:gd name="T81" fmla="*/ 41 h 699"/>
                <a:gd name="T82" fmla="*/ 59 w 65"/>
                <a:gd name="T83" fmla="*/ 41 h 699"/>
                <a:gd name="T84" fmla="*/ 59 w 65"/>
                <a:gd name="T85" fmla="*/ 65 h 699"/>
                <a:gd name="T86" fmla="*/ 59 w 65"/>
                <a:gd name="T87" fmla="*/ 83 h 699"/>
                <a:gd name="T88" fmla="*/ 65 w 65"/>
                <a:gd name="T89" fmla="*/ 113 h 699"/>
                <a:gd name="T90" fmla="*/ 65 w 65"/>
                <a:gd name="T91" fmla="*/ 137 h 699"/>
                <a:gd name="T92" fmla="*/ 65 w 65"/>
                <a:gd name="T93" fmla="*/ 167 h 699"/>
                <a:gd name="T94" fmla="*/ 65 w 65"/>
                <a:gd name="T95" fmla="*/ 167 h 699"/>
                <a:gd name="T96" fmla="*/ 59 w 65"/>
                <a:gd name="T97" fmla="*/ 209 h 699"/>
                <a:gd name="T98" fmla="*/ 53 w 65"/>
                <a:gd name="T99" fmla="*/ 245 h 699"/>
                <a:gd name="T100" fmla="*/ 47 w 65"/>
                <a:gd name="T101" fmla="*/ 280 h 699"/>
                <a:gd name="T102" fmla="*/ 41 w 65"/>
                <a:gd name="T103" fmla="*/ 298 h 699"/>
                <a:gd name="T104" fmla="*/ 41 w 65"/>
                <a:gd name="T105" fmla="*/ 298 h 699"/>
                <a:gd name="T106" fmla="*/ 41 w 65"/>
                <a:gd name="T107" fmla="*/ 316 h 699"/>
                <a:gd name="T108" fmla="*/ 35 w 65"/>
                <a:gd name="T109" fmla="*/ 346 h 699"/>
                <a:gd name="T110" fmla="*/ 29 w 65"/>
                <a:gd name="T111" fmla="*/ 382 h 699"/>
                <a:gd name="T112" fmla="*/ 29 w 65"/>
                <a:gd name="T113" fmla="*/ 412 h 699"/>
                <a:gd name="T114" fmla="*/ 29 w 65"/>
                <a:gd name="T115" fmla="*/ 412 h 699"/>
                <a:gd name="T116" fmla="*/ 24 w 65"/>
                <a:gd name="T117" fmla="*/ 448 h 699"/>
                <a:gd name="T118" fmla="*/ 18 w 65"/>
                <a:gd name="T119" fmla="*/ 496 h 699"/>
                <a:gd name="T120" fmla="*/ 18 w 65"/>
                <a:gd name="T121" fmla="*/ 555 h 699"/>
                <a:gd name="T122" fmla="*/ 18 w 65"/>
                <a:gd name="T123" fmla="*/ 633 h 6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5"/>
                <a:gd name="T187" fmla="*/ 0 h 699"/>
                <a:gd name="T188" fmla="*/ 65 w 65"/>
                <a:gd name="T189" fmla="*/ 699 h 6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5" h="699">
                  <a:moveTo>
                    <a:pt x="18" y="633"/>
                  </a:moveTo>
                  <a:lnTo>
                    <a:pt x="18" y="633"/>
                  </a:lnTo>
                  <a:lnTo>
                    <a:pt x="18" y="639"/>
                  </a:lnTo>
                  <a:lnTo>
                    <a:pt x="12" y="657"/>
                  </a:lnTo>
                  <a:lnTo>
                    <a:pt x="6" y="681"/>
                  </a:lnTo>
                  <a:lnTo>
                    <a:pt x="0" y="699"/>
                  </a:lnTo>
                  <a:lnTo>
                    <a:pt x="0" y="687"/>
                  </a:lnTo>
                  <a:lnTo>
                    <a:pt x="0" y="669"/>
                  </a:lnTo>
                  <a:lnTo>
                    <a:pt x="6" y="633"/>
                  </a:lnTo>
                  <a:lnTo>
                    <a:pt x="6" y="603"/>
                  </a:lnTo>
                  <a:lnTo>
                    <a:pt x="6" y="561"/>
                  </a:lnTo>
                  <a:lnTo>
                    <a:pt x="6" y="543"/>
                  </a:lnTo>
                  <a:lnTo>
                    <a:pt x="6" y="525"/>
                  </a:lnTo>
                  <a:lnTo>
                    <a:pt x="6" y="478"/>
                  </a:lnTo>
                  <a:lnTo>
                    <a:pt x="12" y="430"/>
                  </a:lnTo>
                  <a:lnTo>
                    <a:pt x="12" y="412"/>
                  </a:lnTo>
                  <a:lnTo>
                    <a:pt x="12" y="400"/>
                  </a:lnTo>
                  <a:lnTo>
                    <a:pt x="18" y="388"/>
                  </a:lnTo>
                  <a:lnTo>
                    <a:pt x="24" y="370"/>
                  </a:lnTo>
                  <a:lnTo>
                    <a:pt x="35" y="316"/>
                  </a:lnTo>
                  <a:lnTo>
                    <a:pt x="41" y="257"/>
                  </a:lnTo>
                  <a:lnTo>
                    <a:pt x="47" y="233"/>
                  </a:lnTo>
                  <a:lnTo>
                    <a:pt x="47" y="215"/>
                  </a:lnTo>
                  <a:lnTo>
                    <a:pt x="47" y="179"/>
                  </a:lnTo>
                  <a:lnTo>
                    <a:pt x="53" y="131"/>
                  </a:lnTo>
                  <a:lnTo>
                    <a:pt x="53" y="83"/>
                  </a:lnTo>
                  <a:lnTo>
                    <a:pt x="53" y="47"/>
                  </a:lnTo>
                  <a:lnTo>
                    <a:pt x="53" y="24"/>
                  </a:lnTo>
                  <a:lnTo>
                    <a:pt x="53" y="6"/>
                  </a:lnTo>
                  <a:lnTo>
                    <a:pt x="53" y="0"/>
                  </a:lnTo>
                  <a:lnTo>
                    <a:pt x="59" y="6"/>
                  </a:lnTo>
                  <a:lnTo>
                    <a:pt x="59" y="18"/>
                  </a:lnTo>
                  <a:lnTo>
                    <a:pt x="59" y="41"/>
                  </a:lnTo>
                  <a:lnTo>
                    <a:pt x="59" y="65"/>
                  </a:lnTo>
                  <a:lnTo>
                    <a:pt x="59" y="83"/>
                  </a:lnTo>
                  <a:lnTo>
                    <a:pt x="65" y="113"/>
                  </a:lnTo>
                  <a:lnTo>
                    <a:pt x="65" y="137"/>
                  </a:lnTo>
                  <a:lnTo>
                    <a:pt x="65" y="167"/>
                  </a:lnTo>
                  <a:lnTo>
                    <a:pt x="59" y="209"/>
                  </a:lnTo>
                  <a:lnTo>
                    <a:pt x="53" y="245"/>
                  </a:lnTo>
                  <a:lnTo>
                    <a:pt x="47" y="280"/>
                  </a:lnTo>
                  <a:lnTo>
                    <a:pt x="41" y="298"/>
                  </a:lnTo>
                  <a:lnTo>
                    <a:pt x="41" y="316"/>
                  </a:lnTo>
                  <a:lnTo>
                    <a:pt x="35" y="346"/>
                  </a:lnTo>
                  <a:lnTo>
                    <a:pt x="29" y="38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7274" name="Freeform 22"/>
            <p:cNvSpPr>
              <a:spLocks/>
            </p:cNvSpPr>
            <p:nvPr/>
          </p:nvSpPr>
          <p:spPr bwMode="auto">
            <a:xfrm flipH="1">
              <a:off x="2159" y="3598"/>
              <a:ext cx="635" cy="221"/>
            </a:xfrm>
            <a:custGeom>
              <a:avLst/>
              <a:gdLst>
                <a:gd name="T0" fmla="*/ 246 w 246"/>
                <a:gd name="T1" fmla="*/ 0 h 155"/>
                <a:gd name="T2" fmla="*/ 246 w 246"/>
                <a:gd name="T3" fmla="*/ 6 h 155"/>
                <a:gd name="T4" fmla="*/ 240 w 246"/>
                <a:gd name="T5" fmla="*/ 18 h 155"/>
                <a:gd name="T6" fmla="*/ 228 w 246"/>
                <a:gd name="T7" fmla="*/ 54 h 155"/>
                <a:gd name="T8" fmla="*/ 210 w 246"/>
                <a:gd name="T9" fmla="*/ 95 h 155"/>
                <a:gd name="T10" fmla="*/ 204 w 246"/>
                <a:gd name="T11" fmla="*/ 107 h 155"/>
                <a:gd name="T12" fmla="*/ 192 w 246"/>
                <a:gd name="T13" fmla="*/ 119 h 155"/>
                <a:gd name="T14" fmla="*/ 192 w 246"/>
                <a:gd name="T15" fmla="*/ 119 h 155"/>
                <a:gd name="T16" fmla="*/ 180 w 246"/>
                <a:gd name="T17" fmla="*/ 125 h 155"/>
                <a:gd name="T18" fmla="*/ 168 w 246"/>
                <a:gd name="T19" fmla="*/ 131 h 155"/>
                <a:gd name="T20" fmla="*/ 126 w 246"/>
                <a:gd name="T21" fmla="*/ 143 h 155"/>
                <a:gd name="T22" fmla="*/ 66 w 246"/>
                <a:gd name="T23" fmla="*/ 155 h 155"/>
                <a:gd name="T24" fmla="*/ 6 w 246"/>
                <a:gd name="T25" fmla="*/ 143 h 155"/>
                <a:gd name="T26" fmla="*/ 6 w 246"/>
                <a:gd name="T27" fmla="*/ 143 h 155"/>
                <a:gd name="T28" fmla="*/ 0 w 246"/>
                <a:gd name="T29" fmla="*/ 143 h 155"/>
                <a:gd name="T30" fmla="*/ 0 w 246"/>
                <a:gd name="T31" fmla="*/ 137 h 155"/>
                <a:gd name="T32" fmla="*/ 6 w 246"/>
                <a:gd name="T33" fmla="*/ 125 h 155"/>
                <a:gd name="T34" fmla="*/ 6 w 246"/>
                <a:gd name="T35" fmla="*/ 125 h 155"/>
                <a:gd name="T36" fmla="*/ 12 w 246"/>
                <a:gd name="T37" fmla="*/ 113 h 155"/>
                <a:gd name="T38" fmla="*/ 24 w 246"/>
                <a:gd name="T39" fmla="*/ 101 h 155"/>
                <a:gd name="T40" fmla="*/ 66 w 246"/>
                <a:gd name="T41" fmla="*/ 77 h 155"/>
                <a:gd name="T42" fmla="*/ 66 w 246"/>
                <a:gd name="T43" fmla="*/ 77 h 155"/>
                <a:gd name="T44" fmla="*/ 66 w 246"/>
                <a:gd name="T45" fmla="*/ 71 h 155"/>
                <a:gd name="T46" fmla="*/ 78 w 246"/>
                <a:gd name="T47" fmla="*/ 66 h 155"/>
                <a:gd name="T48" fmla="*/ 78 w 246"/>
                <a:gd name="T49" fmla="*/ 66 h 155"/>
                <a:gd name="T50" fmla="*/ 78 w 246"/>
                <a:gd name="T51" fmla="*/ 60 h 155"/>
                <a:gd name="T52" fmla="*/ 84 w 246"/>
                <a:gd name="T53" fmla="*/ 48 h 155"/>
                <a:gd name="T54" fmla="*/ 84 w 246"/>
                <a:gd name="T55" fmla="*/ 36 h 155"/>
                <a:gd name="T56" fmla="*/ 90 w 246"/>
                <a:gd name="T57" fmla="*/ 30 h 155"/>
                <a:gd name="T58" fmla="*/ 90 w 246"/>
                <a:gd name="T59" fmla="*/ 30 h 155"/>
                <a:gd name="T60" fmla="*/ 90 w 246"/>
                <a:gd name="T61" fmla="*/ 36 h 155"/>
                <a:gd name="T62" fmla="*/ 84 w 246"/>
                <a:gd name="T63" fmla="*/ 48 h 155"/>
                <a:gd name="T64" fmla="*/ 84 w 246"/>
                <a:gd name="T65" fmla="*/ 66 h 155"/>
                <a:gd name="T66" fmla="*/ 90 w 246"/>
                <a:gd name="T67" fmla="*/ 66 h 155"/>
                <a:gd name="T68" fmla="*/ 90 w 246"/>
                <a:gd name="T69" fmla="*/ 66 h 155"/>
                <a:gd name="T70" fmla="*/ 96 w 246"/>
                <a:gd name="T71" fmla="*/ 60 h 155"/>
                <a:gd name="T72" fmla="*/ 114 w 246"/>
                <a:gd name="T73" fmla="*/ 54 h 155"/>
                <a:gd name="T74" fmla="*/ 156 w 246"/>
                <a:gd name="T75" fmla="*/ 30 h 155"/>
                <a:gd name="T76" fmla="*/ 204 w 246"/>
                <a:gd name="T77" fmla="*/ 6 h 155"/>
                <a:gd name="T78" fmla="*/ 228 w 246"/>
                <a:gd name="T79" fmla="*/ 0 h 155"/>
                <a:gd name="T80" fmla="*/ 246 w 246"/>
                <a:gd name="T81" fmla="*/ 0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6"/>
                <a:gd name="T124" fmla="*/ 0 h 155"/>
                <a:gd name="T125" fmla="*/ 246 w 24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6" h="155">
                  <a:moveTo>
                    <a:pt x="246" y="0"/>
                  </a:moveTo>
                  <a:lnTo>
                    <a:pt x="246" y="6"/>
                  </a:lnTo>
                  <a:lnTo>
                    <a:pt x="240" y="18"/>
                  </a:lnTo>
                  <a:lnTo>
                    <a:pt x="228" y="54"/>
                  </a:lnTo>
                  <a:lnTo>
                    <a:pt x="210" y="95"/>
                  </a:lnTo>
                  <a:lnTo>
                    <a:pt x="204" y="107"/>
                  </a:lnTo>
                  <a:lnTo>
                    <a:pt x="192" y="119"/>
                  </a:lnTo>
                  <a:lnTo>
                    <a:pt x="180" y="125"/>
                  </a:lnTo>
                  <a:lnTo>
                    <a:pt x="168" y="131"/>
                  </a:lnTo>
                  <a:lnTo>
                    <a:pt x="126" y="143"/>
                  </a:lnTo>
                  <a:lnTo>
                    <a:pt x="66" y="155"/>
                  </a:lnTo>
                  <a:lnTo>
                    <a:pt x="6" y="143"/>
                  </a:lnTo>
                  <a:lnTo>
                    <a:pt x="0" y="143"/>
                  </a:lnTo>
                  <a:lnTo>
                    <a:pt x="0" y="137"/>
                  </a:lnTo>
                  <a:lnTo>
                    <a:pt x="6" y="125"/>
                  </a:lnTo>
                  <a:lnTo>
                    <a:pt x="12" y="113"/>
                  </a:lnTo>
                  <a:lnTo>
                    <a:pt x="24" y="101"/>
                  </a:lnTo>
                  <a:lnTo>
                    <a:pt x="66" y="77"/>
                  </a:lnTo>
                  <a:lnTo>
                    <a:pt x="66" y="71"/>
                  </a:lnTo>
                  <a:lnTo>
                    <a:pt x="78" y="66"/>
                  </a:lnTo>
                  <a:lnTo>
                    <a:pt x="78" y="60"/>
                  </a:lnTo>
                  <a:lnTo>
                    <a:pt x="84" y="48"/>
                  </a:lnTo>
                  <a:lnTo>
                    <a:pt x="84" y="36"/>
                  </a:lnTo>
                  <a:lnTo>
                    <a:pt x="90" y="30"/>
                  </a:lnTo>
                  <a:lnTo>
                    <a:pt x="90" y="36"/>
                  </a:lnTo>
                  <a:lnTo>
                    <a:pt x="84" y="48"/>
                  </a:lnTo>
                  <a:lnTo>
                    <a:pt x="84" y="66"/>
                  </a:lnTo>
                  <a:lnTo>
                    <a:pt x="90" y="66"/>
                  </a:lnTo>
                  <a:lnTo>
                    <a:pt x="96" y="60"/>
                  </a:lnTo>
                  <a:lnTo>
                    <a:pt x="114" y="54"/>
                  </a:lnTo>
                  <a:lnTo>
                    <a:pt x="156" y="30"/>
                  </a:lnTo>
                  <a:lnTo>
                    <a:pt x="204" y="6"/>
                  </a:lnTo>
                  <a:lnTo>
                    <a:pt x="228" y="0"/>
                  </a:lnTo>
                  <a:lnTo>
                    <a:pt x="246" y="0"/>
                  </a:lnTo>
                  <a:close/>
                </a:path>
              </a:pathLst>
            </a:custGeom>
            <a:solidFill>
              <a:srgbClr val="F8C9A6"/>
            </a:solidFill>
            <a:ln w="9525">
              <a:noFill/>
              <a:round/>
              <a:headEnd/>
              <a:tailEnd/>
            </a:ln>
          </p:spPr>
          <p:txBody>
            <a:bodyPr/>
            <a:lstStyle/>
            <a:p>
              <a:endParaRPr lang="fr-FR"/>
            </a:p>
          </p:txBody>
        </p:sp>
        <p:sp>
          <p:nvSpPr>
            <p:cNvPr id="7275" name="Freeform 23"/>
            <p:cNvSpPr>
              <a:spLocks/>
            </p:cNvSpPr>
            <p:nvPr/>
          </p:nvSpPr>
          <p:spPr bwMode="auto">
            <a:xfrm flipH="1">
              <a:off x="1991" y="3452"/>
              <a:ext cx="60" cy="51"/>
            </a:xfrm>
            <a:custGeom>
              <a:avLst/>
              <a:gdLst>
                <a:gd name="T0" fmla="*/ 23 w 23"/>
                <a:gd name="T1" fmla="*/ 0 h 36"/>
                <a:gd name="T2" fmla="*/ 23 w 23"/>
                <a:gd name="T3" fmla="*/ 0 h 36"/>
                <a:gd name="T4" fmla="*/ 18 w 23"/>
                <a:gd name="T5" fmla="*/ 6 h 36"/>
                <a:gd name="T6" fmla="*/ 6 w 23"/>
                <a:gd name="T7" fmla="*/ 18 h 36"/>
                <a:gd name="T8" fmla="*/ 0 w 23"/>
                <a:gd name="T9" fmla="*/ 36 h 36"/>
                <a:gd name="T10" fmla="*/ 0 60000 65536"/>
                <a:gd name="T11" fmla="*/ 0 60000 65536"/>
                <a:gd name="T12" fmla="*/ 0 60000 65536"/>
                <a:gd name="T13" fmla="*/ 0 60000 65536"/>
                <a:gd name="T14" fmla="*/ 0 60000 65536"/>
                <a:gd name="T15" fmla="*/ 0 w 23"/>
                <a:gd name="T16" fmla="*/ 0 h 36"/>
                <a:gd name="T17" fmla="*/ 23 w 23"/>
                <a:gd name="T18" fmla="*/ 36 h 36"/>
              </a:gdLst>
              <a:ahLst/>
              <a:cxnLst>
                <a:cxn ang="T10">
                  <a:pos x="T0" y="T1"/>
                </a:cxn>
                <a:cxn ang="T11">
                  <a:pos x="T2" y="T3"/>
                </a:cxn>
                <a:cxn ang="T12">
                  <a:pos x="T4" y="T5"/>
                </a:cxn>
                <a:cxn ang="T13">
                  <a:pos x="T6" y="T7"/>
                </a:cxn>
                <a:cxn ang="T14">
                  <a:pos x="T8" y="T9"/>
                </a:cxn>
              </a:cxnLst>
              <a:rect l="T15" t="T16" r="T17" b="T18"/>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7276" name="Freeform 24"/>
            <p:cNvSpPr>
              <a:spLocks/>
            </p:cNvSpPr>
            <p:nvPr/>
          </p:nvSpPr>
          <p:spPr bwMode="auto">
            <a:xfrm flipH="1">
              <a:off x="2221" y="1452"/>
              <a:ext cx="494" cy="462"/>
            </a:xfrm>
            <a:custGeom>
              <a:avLst/>
              <a:gdLst>
                <a:gd name="T0" fmla="*/ 30 w 192"/>
                <a:gd name="T1" fmla="*/ 24 h 323"/>
                <a:gd name="T2" fmla="*/ 42 w 192"/>
                <a:gd name="T3" fmla="*/ 48 h 323"/>
                <a:gd name="T4" fmla="*/ 54 w 192"/>
                <a:gd name="T5" fmla="*/ 72 h 323"/>
                <a:gd name="T6" fmla="*/ 84 w 192"/>
                <a:gd name="T7" fmla="*/ 131 h 323"/>
                <a:gd name="T8" fmla="*/ 120 w 192"/>
                <a:gd name="T9" fmla="*/ 197 h 323"/>
                <a:gd name="T10" fmla="*/ 138 w 192"/>
                <a:gd name="T11" fmla="*/ 227 h 323"/>
                <a:gd name="T12" fmla="*/ 156 w 192"/>
                <a:gd name="T13" fmla="*/ 245 h 323"/>
                <a:gd name="T14" fmla="*/ 156 w 192"/>
                <a:gd name="T15" fmla="*/ 245 h 323"/>
                <a:gd name="T16" fmla="*/ 180 w 192"/>
                <a:gd name="T17" fmla="*/ 275 h 323"/>
                <a:gd name="T18" fmla="*/ 192 w 192"/>
                <a:gd name="T19" fmla="*/ 305 h 323"/>
                <a:gd name="T20" fmla="*/ 180 w 192"/>
                <a:gd name="T21" fmla="*/ 323 h 323"/>
                <a:gd name="T22" fmla="*/ 168 w 192"/>
                <a:gd name="T23" fmla="*/ 323 h 323"/>
                <a:gd name="T24" fmla="*/ 156 w 192"/>
                <a:gd name="T25" fmla="*/ 323 h 323"/>
                <a:gd name="T26" fmla="*/ 156 w 192"/>
                <a:gd name="T27" fmla="*/ 323 h 323"/>
                <a:gd name="T28" fmla="*/ 138 w 192"/>
                <a:gd name="T29" fmla="*/ 305 h 323"/>
                <a:gd name="T30" fmla="*/ 120 w 192"/>
                <a:gd name="T31" fmla="*/ 287 h 323"/>
                <a:gd name="T32" fmla="*/ 96 w 192"/>
                <a:gd name="T33" fmla="*/ 275 h 323"/>
                <a:gd name="T34" fmla="*/ 90 w 192"/>
                <a:gd name="T35" fmla="*/ 275 h 323"/>
                <a:gd name="T36" fmla="*/ 78 w 192"/>
                <a:gd name="T37" fmla="*/ 281 h 323"/>
                <a:gd name="T38" fmla="*/ 78 w 192"/>
                <a:gd name="T39" fmla="*/ 281 h 323"/>
                <a:gd name="T40" fmla="*/ 78 w 192"/>
                <a:gd name="T41" fmla="*/ 287 h 323"/>
                <a:gd name="T42" fmla="*/ 66 w 192"/>
                <a:gd name="T43" fmla="*/ 287 h 323"/>
                <a:gd name="T44" fmla="*/ 54 w 192"/>
                <a:gd name="T45" fmla="*/ 281 h 323"/>
                <a:gd name="T46" fmla="*/ 48 w 192"/>
                <a:gd name="T47" fmla="*/ 269 h 323"/>
                <a:gd name="T48" fmla="*/ 42 w 192"/>
                <a:gd name="T49" fmla="*/ 251 h 323"/>
                <a:gd name="T50" fmla="*/ 42 w 192"/>
                <a:gd name="T51" fmla="*/ 251 h 323"/>
                <a:gd name="T52" fmla="*/ 36 w 192"/>
                <a:gd name="T53" fmla="*/ 221 h 323"/>
                <a:gd name="T54" fmla="*/ 24 w 192"/>
                <a:gd name="T55" fmla="*/ 173 h 323"/>
                <a:gd name="T56" fmla="*/ 12 w 192"/>
                <a:gd name="T57" fmla="*/ 125 h 323"/>
                <a:gd name="T58" fmla="*/ 6 w 192"/>
                <a:gd name="T59" fmla="*/ 72 h 323"/>
                <a:gd name="T60" fmla="*/ 0 w 192"/>
                <a:gd name="T61" fmla="*/ 36 h 323"/>
                <a:gd name="T62" fmla="*/ 6 w 192"/>
                <a:gd name="T63" fmla="*/ 6 h 323"/>
                <a:gd name="T64" fmla="*/ 6 w 192"/>
                <a:gd name="T65" fmla="*/ 0 h 323"/>
                <a:gd name="T66" fmla="*/ 12 w 192"/>
                <a:gd name="T67" fmla="*/ 0 h 323"/>
                <a:gd name="T68" fmla="*/ 18 w 192"/>
                <a:gd name="T69" fmla="*/ 12 h 323"/>
                <a:gd name="T70" fmla="*/ 30 w 192"/>
                <a:gd name="T71" fmla="*/ 24 h 3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2"/>
                <a:gd name="T109" fmla="*/ 0 h 323"/>
                <a:gd name="T110" fmla="*/ 192 w 192"/>
                <a:gd name="T111" fmla="*/ 323 h 3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2" h="323">
                  <a:moveTo>
                    <a:pt x="30" y="24"/>
                  </a:moveTo>
                  <a:lnTo>
                    <a:pt x="42" y="48"/>
                  </a:lnTo>
                  <a:lnTo>
                    <a:pt x="54" y="72"/>
                  </a:lnTo>
                  <a:lnTo>
                    <a:pt x="84" y="131"/>
                  </a:lnTo>
                  <a:lnTo>
                    <a:pt x="120" y="197"/>
                  </a:lnTo>
                  <a:lnTo>
                    <a:pt x="138" y="227"/>
                  </a:lnTo>
                  <a:lnTo>
                    <a:pt x="156" y="245"/>
                  </a:lnTo>
                  <a:lnTo>
                    <a:pt x="180" y="275"/>
                  </a:lnTo>
                  <a:lnTo>
                    <a:pt x="192" y="305"/>
                  </a:lnTo>
                  <a:lnTo>
                    <a:pt x="180" y="323"/>
                  </a:lnTo>
                  <a:lnTo>
                    <a:pt x="168" y="323"/>
                  </a:lnTo>
                  <a:lnTo>
                    <a:pt x="156" y="323"/>
                  </a:lnTo>
                  <a:lnTo>
                    <a:pt x="138" y="305"/>
                  </a:lnTo>
                  <a:lnTo>
                    <a:pt x="120" y="287"/>
                  </a:lnTo>
                  <a:lnTo>
                    <a:pt x="96" y="275"/>
                  </a:lnTo>
                  <a:lnTo>
                    <a:pt x="90" y="275"/>
                  </a:lnTo>
                  <a:lnTo>
                    <a:pt x="78" y="281"/>
                  </a:lnTo>
                  <a:lnTo>
                    <a:pt x="78" y="287"/>
                  </a:lnTo>
                  <a:lnTo>
                    <a:pt x="66" y="287"/>
                  </a:lnTo>
                  <a:lnTo>
                    <a:pt x="54" y="281"/>
                  </a:lnTo>
                  <a:lnTo>
                    <a:pt x="48" y="269"/>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7277" name="Freeform 25"/>
            <p:cNvSpPr>
              <a:spLocks/>
            </p:cNvSpPr>
            <p:nvPr/>
          </p:nvSpPr>
          <p:spPr bwMode="auto">
            <a:xfrm flipH="1">
              <a:off x="2221" y="1487"/>
              <a:ext cx="480" cy="427"/>
            </a:xfrm>
            <a:custGeom>
              <a:avLst/>
              <a:gdLst>
                <a:gd name="T0" fmla="*/ 30 w 186"/>
                <a:gd name="T1" fmla="*/ 30 h 299"/>
                <a:gd name="T2" fmla="*/ 42 w 186"/>
                <a:gd name="T3" fmla="*/ 48 h 299"/>
                <a:gd name="T4" fmla="*/ 48 w 186"/>
                <a:gd name="T5" fmla="*/ 72 h 299"/>
                <a:gd name="T6" fmla="*/ 78 w 186"/>
                <a:gd name="T7" fmla="*/ 125 h 299"/>
                <a:gd name="T8" fmla="*/ 108 w 186"/>
                <a:gd name="T9" fmla="*/ 179 h 299"/>
                <a:gd name="T10" fmla="*/ 150 w 186"/>
                <a:gd name="T11" fmla="*/ 227 h 299"/>
                <a:gd name="T12" fmla="*/ 150 w 186"/>
                <a:gd name="T13" fmla="*/ 227 h 299"/>
                <a:gd name="T14" fmla="*/ 174 w 186"/>
                <a:gd name="T15" fmla="*/ 263 h 299"/>
                <a:gd name="T16" fmla="*/ 186 w 186"/>
                <a:gd name="T17" fmla="*/ 287 h 299"/>
                <a:gd name="T18" fmla="*/ 174 w 186"/>
                <a:gd name="T19" fmla="*/ 299 h 299"/>
                <a:gd name="T20" fmla="*/ 162 w 186"/>
                <a:gd name="T21" fmla="*/ 299 h 299"/>
                <a:gd name="T22" fmla="*/ 150 w 186"/>
                <a:gd name="T23" fmla="*/ 293 h 299"/>
                <a:gd name="T24" fmla="*/ 150 w 186"/>
                <a:gd name="T25" fmla="*/ 293 h 299"/>
                <a:gd name="T26" fmla="*/ 132 w 186"/>
                <a:gd name="T27" fmla="*/ 281 h 299"/>
                <a:gd name="T28" fmla="*/ 114 w 186"/>
                <a:gd name="T29" fmla="*/ 263 h 299"/>
                <a:gd name="T30" fmla="*/ 90 w 186"/>
                <a:gd name="T31" fmla="*/ 251 h 299"/>
                <a:gd name="T32" fmla="*/ 84 w 186"/>
                <a:gd name="T33" fmla="*/ 251 h 299"/>
                <a:gd name="T34" fmla="*/ 72 w 186"/>
                <a:gd name="T35" fmla="*/ 257 h 299"/>
                <a:gd name="T36" fmla="*/ 72 w 186"/>
                <a:gd name="T37" fmla="*/ 257 h 299"/>
                <a:gd name="T38" fmla="*/ 72 w 186"/>
                <a:gd name="T39" fmla="*/ 263 h 299"/>
                <a:gd name="T40" fmla="*/ 66 w 186"/>
                <a:gd name="T41" fmla="*/ 263 h 299"/>
                <a:gd name="T42" fmla="*/ 54 w 186"/>
                <a:gd name="T43" fmla="*/ 257 h 299"/>
                <a:gd name="T44" fmla="*/ 48 w 186"/>
                <a:gd name="T45" fmla="*/ 245 h 299"/>
                <a:gd name="T46" fmla="*/ 42 w 186"/>
                <a:gd name="T47" fmla="*/ 227 h 299"/>
                <a:gd name="T48" fmla="*/ 42 w 186"/>
                <a:gd name="T49" fmla="*/ 227 h 299"/>
                <a:gd name="T50" fmla="*/ 30 w 186"/>
                <a:gd name="T51" fmla="*/ 191 h 299"/>
                <a:gd name="T52" fmla="*/ 24 w 186"/>
                <a:gd name="T53" fmla="*/ 149 h 299"/>
                <a:gd name="T54" fmla="*/ 12 w 186"/>
                <a:gd name="T55" fmla="*/ 107 h 299"/>
                <a:gd name="T56" fmla="*/ 0 w 186"/>
                <a:gd name="T57" fmla="*/ 66 h 299"/>
                <a:gd name="T58" fmla="*/ 0 w 186"/>
                <a:gd name="T59" fmla="*/ 30 h 299"/>
                <a:gd name="T60" fmla="*/ 0 w 186"/>
                <a:gd name="T61" fmla="*/ 6 h 299"/>
                <a:gd name="T62" fmla="*/ 6 w 186"/>
                <a:gd name="T63" fmla="*/ 0 h 299"/>
                <a:gd name="T64" fmla="*/ 12 w 186"/>
                <a:gd name="T65" fmla="*/ 6 h 299"/>
                <a:gd name="T66" fmla="*/ 18 w 186"/>
                <a:gd name="T67" fmla="*/ 12 h 299"/>
                <a:gd name="T68" fmla="*/ 30 w 186"/>
                <a:gd name="T69" fmla="*/ 30 h 2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6"/>
                <a:gd name="T106" fmla="*/ 0 h 299"/>
                <a:gd name="T107" fmla="*/ 186 w 186"/>
                <a:gd name="T108" fmla="*/ 299 h 2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6" h="299">
                  <a:moveTo>
                    <a:pt x="30" y="30"/>
                  </a:moveTo>
                  <a:lnTo>
                    <a:pt x="42" y="48"/>
                  </a:lnTo>
                  <a:lnTo>
                    <a:pt x="48" y="72"/>
                  </a:lnTo>
                  <a:lnTo>
                    <a:pt x="78" y="125"/>
                  </a:lnTo>
                  <a:lnTo>
                    <a:pt x="108" y="179"/>
                  </a:lnTo>
                  <a:lnTo>
                    <a:pt x="150" y="227"/>
                  </a:lnTo>
                  <a:lnTo>
                    <a:pt x="174" y="263"/>
                  </a:lnTo>
                  <a:lnTo>
                    <a:pt x="186" y="287"/>
                  </a:lnTo>
                  <a:lnTo>
                    <a:pt x="174" y="299"/>
                  </a:lnTo>
                  <a:lnTo>
                    <a:pt x="162" y="299"/>
                  </a:lnTo>
                  <a:lnTo>
                    <a:pt x="150" y="293"/>
                  </a:lnTo>
                  <a:lnTo>
                    <a:pt x="132" y="281"/>
                  </a:lnTo>
                  <a:lnTo>
                    <a:pt x="114" y="263"/>
                  </a:lnTo>
                  <a:lnTo>
                    <a:pt x="90" y="251"/>
                  </a:lnTo>
                  <a:lnTo>
                    <a:pt x="84" y="251"/>
                  </a:lnTo>
                  <a:lnTo>
                    <a:pt x="72" y="257"/>
                  </a:lnTo>
                  <a:lnTo>
                    <a:pt x="72" y="263"/>
                  </a:lnTo>
                  <a:lnTo>
                    <a:pt x="66" y="263"/>
                  </a:lnTo>
                  <a:lnTo>
                    <a:pt x="54" y="257"/>
                  </a:lnTo>
                  <a:lnTo>
                    <a:pt x="48" y="245"/>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7278" name="Freeform 26"/>
            <p:cNvSpPr>
              <a:spLocks/>
            </p:cNvSpPr>
            <p:nvPr/>
          </p:nvSpPr>
          <p:spPr bwMode="auto">
            <a:xfrm flipH="1">
              <a:off x="2236" y="1529"/>
              <a:ext cx="465" cy="377"/>
            </a:xfrm>
            <a:custGeom>
              <a:avLst/>
              <a:gdLst>
                <a:gd name="T0" fmla="*/ 24 w 180"/>
                <a:gd name="T1" fmla="*/ 18 h 263"/>
                <a:gd name="T2" fmla="*/ 48 w 180"/>
                <a:gd name="T3" fmla="*/ 59 h 263"/>
                <a:gd name="T4" fmla="*/ 72 w 180"/>
                <a:gd name="T5" fmla="*/ 107 h 263"/>
                <a:gd name="T6" fmla="*/ 102 w 180"/>
                <a:gd name="T7" fmla="*/ 161 h 263"/>
                <a:gd name="T8" fmla="*/ 138 w 180"/>
                <a:gd name="T9" fmla="*/ 197 h 263"/>
                <a:gd name="T10" fmla="*/ 138 w 180"/>
                <a:gd name="T11" fmla="*/ 197 h 263"/>
                <a:gd name="T12" fmla="*/ 168 w 180"/>
                <a:gd name="T13" fmla="*/ 233 h 263"/>
                <a:gd name="T14" fmla="*/ 180 w 180"/>
                <a:gd name="T15" fmla="*/ 257 h 263"/>
                <a:gd name="T16" fmla="*/ 168 w 180"/>
                <a:gd name="T17" fmla="*/ 263 h 263"/>
                <a:gd name="T18" fmla="*/ 144 w 180"/>
                <a:gd name="T19" fmla="*/ 257 h 263"/>
                <a:gd name="T20" fmla="*/ 144 w 180"/>
                <a:gd name="T21" fmla="*/ 257 h 263"/>
                <a:gd name="T22" fmla="*/ 126 w 180"/>
                <a:gd name="T23" fmla="*/ 245 h 263"/>
                <a:gd name="T24" fmla="*/ 108 w 180"/>
                <a:gd name="T25" fmla="*/ 227 h 263"/>
                <a:gd name="T26" fmla="*/ 90 w 180"/>
                <a:gd name="T27" fmla="*/ 215 h 263"/>
                <a:gd name="T28" fmla="*/ 78 w 180"/>
                <a:gd name="T29" fmla="*/ 215 h 263"/>
                <a:gd name="T30" fmla="*/ 66 w 180"/>
                <a:gd name="T31" fmla="*/ 221 h 263"/>
                <a:gd name="T32" fmla="*/ 66 w 180"/>
                <a:gd name="T33" fmla="*/ 221 h 263"/>
                <a:gd name="T34" fmla="*/ 66 w 180"/>
                <a:gd name="T35" fmla="*/ 227 h 263"/>
                <a:gd name="T36" fmla="*/ 60 w 180"/>
                <a:gd name="T37" fmla="*/ 227 h 263"/>
                <a:gd name="T38" fmla="*/ 54 w 180"/>
                <a:gd name="T39" fmla="*/ 221 h 263"/>
                <a:gd name="T40" fmla="*/ 48 w 180"/>
                <a:gd name="T41" fmla="*/ 209 h 263"/>
                <a:gd name="T42" fmla="*/ 42 w 180"/>
                <a:gd name="T43" fmla="*/ 191 h 263"/>
                <a:gd name="T44" fmla="*/ 42 w 180"/>
                <a:gd name="T45" fmla="*/ 191 h 263"/>
                <a:gd name="T46" fmla="*/ 36 w 180"/>
                <a:gd name="T47" fmla="*/ 161 h 263"/>
                <a:gd name="T48" fmla="*/ 24 w 180"/>
                <a:gd name="T49" fmla="*/ 125 h 263"/>
                <a:gd name="T50" fmla="*/ 12 w 180"/>
                <a:gd name="T51" fmla="*/ 83 h 263"/>
                <a:gd name="T52" fmla="*/ 6 w 180"/>
                <a:gd name="T53" fmla="*/ 48 h 263"/>
                <a:gd name="T54" fmla="*/ 0 w 180"/>
                <a:gd name="T55" fmla="*/ 18 h 263"/>
                <a:gd name="T56" fmla="*/ 0 w 180"/>
                <a:gd name="T57" fmla="*/ 0 h 263"/>
                <a:gd name="T58" fmla="*/ 12 w 180"/>
                <a:gd name="T59" fmla="*/ 0 h 263"/>
                <a:gd name="T60" fmla="*/ 18 w 180"/>
                <a:gd name="T61" fmla="*/ 6 h 263"/>
                <a:gd name="T62" fmla="*/ 24 w 180"/>
                <a:gd name="T63" fmla="*/ 18 h 2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263"/>
                <a:gd name="T98" fmla="*/ 180 w 180"/>
                <a:gd name="T99" fmla="*/ 263 h 2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263">
                  <a:moveTo>
                    <a:pt x="24" y="18"/>
                  </a:moveTo>
                  <a:lnTo>
                    <a:pt x="48" y="59"/>
                  </a:lnTo>
                  <a:lnTo>
                    <a:pt x="72" y="107"/>
                  </a:lnTo>
                  <a:lnTo>
                    <a:pt x="102" y="161"/>
                  </a:lnTo>
                  <a:lnTo>
                    <a:pt x="138" y="197"/>
                  </a:lnTo>
                  <a:lnTo>
                    <a:pt x="168" y="233"/>
                  </a:lnTo>
                  <a:lnTo>
                    <a:pt x="180" y="257"/>
                  </a:lnTo>
                  <a:lnTo>
                    <a:pt x="168" y="263"/>
                  </a:lnTo>
                  <a:lnTo>
                    <a:pt x="144" y="257"/>
                  </a:lnTo>
                  <a:lnTo>
                    <a:pt x="126" y="245"/>
                  </a:lnTo>
                  <a:lnTo>
                    <a:pt x="108" y="227"/>
                  </a:lnTo>
                  <a:lnTo>
                    <a:pt x="90" y="215"/>
                  </a:lnTo>
                  <a:lnTo>
                    <a:pt x="78" y="215"/>
                  </a:lnTo>
                  <a:lnTo>
                    <a:pt x="66" y="221"/>
                  </a:lnTo>
                  <a:lnTo>
                    <a:pt x="66" y="227"/>
                  </a:lnTo>
                  <a:lnTo>
                    <a:pt x="60" y="227"/>
                  </a:lnTo>
                  <a:lnTo>
                    <a:pt x="54" y="221"/>
                  </a:lnTo>
                  <a:lnTo>
                    <a:pt x="48" y="209"/>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7279" name="Freeform 27"/>
            <p:cNvSpPr>
              <a:spLocks/>
            </p:cNvSpPr>
            <p:nvPr/>
          </p:nvSpPr>
          <p:spPr bwMode="auto">
            <a:xfrm flipH="1">
              <a:off x="2253" y="1564"/>
              <a:ext cx="433" cy="342"/>
            </a:xfrm>
            <a:custGeom>
              <a:avLst/>
              <a:gdLst>
                <a:gd name="T0" fmla="*/ 18 w 168"/>
                <a:gd name="T1" fmla="*/ 24 h 239"/>
                <a:gd name="T2" fmla="*/ 36 w 168"/>
                <a:gd name="T3" fmla="*/ 59 h 239"/>
                <a:gd name="T4" fmla="*/ 60 w 168"/>
                <a:gd name="T5" fmla="*/ 101 h 239"/>
                <a:gd name="T6" fmla="*/ 90 w 168"/>
                <a:gd name="T7" fmla="*/ 143 h 239"/>
                <a:gd name="T8" fmla="*/ 126 w 168"/>
                <a:gd name="T9" fmla="*/ 179 h 239"/>
                <a:gd name="T10" fmla="*/ 126 w 168"/>
                <a:gd name="T11" fmla="*/ 179 h 239"/>
                <a:gd name="T12" fmla="*/ 156 w 168"/>
                <a:gd name="T13" fmla="*/ 209 h 239"/>
                <a:gd name="T14" fmla="*/ 168 w 168"/>
                <a:gd name="T15" fmla="*/ 233 h 239"/>
                <a:gd name="T16" fmla="*/ 156 w 168"/>
                <a:gd name="T17" fmla="*/ 239 h 239"/>
                <a:gd name="T18" fmla="*/ 132 w 168"/>
                <a:gd name="T19" fmla="*/ 227 h 239"/>
                <a:gd name="T20" fmla="*/ 132 w 168"/>
                <a:gd name="T21" fmla="*/ 227 h 239"/>
                <a:gd name="T22" fmla="*/ 114 w 168"/>
                <a:gd name="T23" fmla="*/ 215 h 239"/>
                <a:gd name="T24" fmla="*/ 102 w 168"/>
                <a:gd name="T25" fmla="*/ 197 h 239"/>
                <a:gd name="T26" fmla="*/ 78 w 168"/>
                <a:gd name="T27" fmla="*/ 191 h 239"/>
                <a:gd name="T28" fmla="*/ 72 w 168"/>
                <a:gd name="T29" fmla="*/ 191 h 239"/>
                <a:gd name="T30" fmla="*/ 60 w 168"/>
                <a:gd name="T31" fmla="*/ 197 h 239"/>
                <a:gd name="T32" fmla="*/ 60 w 168"/>
                <a:gd name="T33" fmla="*/ 197 h 239"/>
                <a:gd name="T34" fmla="*/ 60 w 168"/>
                <a:gd name="T35" fmla="*/ 197 h 239"/>
                <a:gd name="T36" fmla="*/ 54 w 168"/>
                <a:gd name="T37" fmla="*/ 203 h 239"/>
                <a:gd name="T38" fmla="*/ 48 w 168"/>
                <a:gd name="T39" fmla="*/ 191 h 239"/>
                <a:gd name="T40" fmla="*/ 42 w 168"/>
                <a:gd name="T41" fmla="*/ 179 h 239"/>
                <a:gd name="T42" fmla="*/ 36 w 168"/>
                <a:gd name="T43" fmla="*/ 161 h 239"/>
                <a:gd name="T44" fmla="*/ 36 w 168"/>
                <a:gd name="T45" fmla="*/ 161 h 239"/>
                <a:gd name="T46" fmla="*/ 30 w 168"/>
                <a:gd name="T47" fmla="*/ 131 h 239"/>
                <a:gd name="T48" fmla="*/ 18 w 168"/>
                <a:gd name="T49" fmla="*/ 101 h 239"/>
                <a:gd name="T50" fmla="*/ 12 w 168"/>
                <a:gd name="T51" fmla="*/ 65 h 239"/>
                <a:gd name="T52" fmla="*/ 0 w 168"/>
                <a:gd name="T53" fmla="*/ 35 h 239"/>
                <a:gd name="T54" fmla="*/ 0 w 168"/>
                <a:gd name="T55" fmla="*/ 12 h 239"/>
                <a:gd name="T56" fmla="*/ 0 w 168"/>
                <a:gd name="T57" fmla="*/ 0 h 239"/>
                <a:gd name="T58" fmla="*/ 6 w 168"/>
                <a:gd name="T59" fmla="*/ 0 h 239"/>
                <a:gd name="T60" fmla="*/ 18 w 168"/>
                <a:gd name="T61" fmla="*/ 24 h 2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239"/>
                <a:gd name="T95" fmla="*/ 168 w 168"/>
                <a:gd name="T96" fmla="*/ 239 h 2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239">
                  <a:moveTo>
                    <a:pt x="18" y="24"/>
                  </a:moveTo>
                  <a:lnTo>
                    <a:pt x="36" y="59"/>
                  </a:lnTo>
                  <a:lnTo>
                    <a:pt x="60" y="101"/>
                  </a:lnTo>
                  <a:lnTo>
                    <a:pt x="90" y="143"/>
                  </a:lnTo>
                  <a:lnTo>
                    <a:pt x="126" y="179"/>
                  </a:lnTo>
                  <a:lnTo>
                    <a:pt x="156" y="209"/>
                  </a:lnTo>
                  <a:lnTo>
                    <a:pt x="168" y="233"/>
                  </a:lnTo>
                  <a:lnTo>
                    <a:pt x="156" y="239"/>
                  </a:lnTo>
                  <a:lnTo>
                    <a:pt x="132" y="227"/>
                  </a:lnTo>
                  <a:lnTo>
                    <a:pt x="114" y="215"/>
                  </a:lnTo>
                  <a:lnTo>
                    <a:pt x="102" y="197"/>
                  </a:lnTo>
                  <a:lnTo>
                    <a:pt x="78" y="191"/>
                  </a:lnTo>
                  <a:lnTo>
                    <a:pt x="72" y="191"/>
                  </a:lnTo>
                  <a:lnTo>
                    <a:pt x="60" y="197"/>
                  </a:lnTo>
                  <a:lnTo>
                    <a:pt x="54" y="203"/>
                  </a:lnTo>
                  <a:lnTo>
                    <a:pt x="48" y="191"/>
                  </a:lnTo>
                  <a:lnTo>
                    <a:pt x="42" y="179"/>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7280" name="Freeform 28"/>
            <p:cNvSpPr>
              <a:spLocks/>
            </p:cNvSpPr>
            <p:nvPr/>
          </p:nvSpPr>
          <p:spPr bwMode="auto">
            <a:xfrm flipH="1">
              <a:off x="2267" y="1598"/>
              <a:ext cx="419" cy="308"/>
            </a:xfrm>
            <a:custGeom>
              <a:avLst/>
              <a:gdLst>
                <a:gd name="T0" fmla="*/ 18 w 162"/>
                <a:gd name="T1" fmla="*/ 23 h 215"/>
                <a:gd name="T2" fmla="*/ 36 w 162"/>
                <a:gd name="T3" fmla="*/ 59 h 215"/>
                <a:gd name="T4" fmla="*/ 54 w 162"/>
                <a:gd name="T5" fmla="*/ 95 h 215"/>
                <a:gd name="T6" fmla="*/ 78 w 162"/>
                <a:gd name="T7" fmla="*/ 131 h 215"/>
                <a:gd name="T8" fmla="*/ 114 w 162"/>
                <a:gd name="T9" fmla="*/ 167 h 215"/>
                <a:gd name="T10" fmla="*/ 114 w 162"/>
                <a:gd name="T11" fmla="*/ 167 h 215"/>
                <a:gd name="T12" fmla="*/ 150 w 162"/>
                <a:gd name="T13" fmla="*/ 197 h 215"/>
                <a:gd name="T14" fmla="*/ 162 w 162"/>
                <a:gd name="T15" fmla="*/ 215 h 215"/>
                <a:gd name="T16" fmla="*/ 156 w 162"/>
                <a:gd name="T17" fmla="*/ 215 h 215"/>
                <a:gd name="T18" fmla="*/ 126 w 162"/>
                <a:gd name="T19" fmla="*/ 203 h 215"/>
                <a:gd name="T20" fmla="*/ 126 w 162"/>
                <a:gd name="T21" fmla="*/ 203 h 215"/>
                <a:gd name="T22" fmla="*/ 114 w 162"/>
                <a:gd name="T23" fmla="*/ 191 h 215"/>
                <a:gd name="T24" fmla="*/ 102 w 162"/>
                <a:gd name="T25" fmla="*/ 173 h 215"/>
                <a:gd name="T26" fmla="*/ 84 w 162"/>
                <a:gd name="T27" fmla="*/ 167 h 215"/>
                <a:gd name="T28" fmla="*/ 72 w 162"/>
                <a:gd name="T29" fmla="*/ 167 h 215"/>
                <a:gd name="T30" fmla="*/ 60 w 162"/>
                <a:gd name="T31" fmla="*/ 173 h 215"/>
                <a:gd name="T32" fmla="*/ 60 w 162"/>
                <a:gd name="T33" fmla="*/ 173 h 215"/>
                <a:gd name="T34" fmla="*/ 60 w 162"/>
                <a:gd name="T35" fmla="*/ 179 h 215"/>
                <a:gd name="T36" fmla="*/ 54 w 162"/>
                <a:gd name="T37" fmla="*/ 179 h 215"/>
                <a:gd name="T38" fmla="*/ 48 w 162"/>
                <a:gd name="T39" fmla="*/ 167 h 215"/>
                <a:gd name="T40" fmla="*/ 42 w 162"/>
                <a:gd name="T41" fmla="*/ 155 h 215"/>
                <a:gd name="T42" fmla="*/ 36 w 162"/>
                <a:gd name="T43" fmla="*/ 137 h 215"/>
                <a:gd name="T44" fmla="*/ 36 w 162"/>
                <a:gd name="T45" fmla="*/ 137 h 215"/>
                <a:gd name="T46" fmla="*/ 30 w 162"/>
                <a:gd name="T47" fmla="*/ 107 h 215"/>
                <a:gd name="T48" fmla="*/ 24 w 162"/>
                <a:gd name="T49" fmla="*/ 77 h 215"/>
                <a:gd name="T50" fmla="*/ 12 w 162"/>
                <a:gd name="T51" fmla="*/ 47 h 215"/>
                <a:gd name="T52" fmla="*/ 6 w 162"/>
                <a:gd name="T53" fmla="*/ 23 h 215"/>
                <a:gd name="T54" fmla="*/ 0 w 162"/>
                <a:gd name="T55" fmla="*/ 6 h 215"/>
                <a:gd name="T56" fmla="*/ 0 w 162"/>
                <a:gd name="T57" fmla="*/ 0 h 215"/>
                <a:gd name="T58" fmla="*/ 6 w 162"/>
                <a:gd name="T59" fmla="*/ 0 h 215"/>
                <a:gd name="T60" fmla="*/ 18 w 162"/>
                <a:gd name="T61" fmla="*/ 23 h 2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2"/>
                <a:gd name="T94" fmla="*/ 0 h 215"/>
                <a:gd name="T95" fmla="*/ 162 w 162"/>
                <a:gd name="T96" fmla="*/ 215 h 21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2" h="215">
                  <a:moveTo>
                    <a:pt x="18" y="23"/>
                  </a:moveTo>
                  <a:lnTo>
                    <a:pt x="36" y="59"/>
                  </a:lnTo>
                  <a:lnTo>
                    <a:pt x="54" y="95"/>
                  </a:lnTo>
                  <a:lnTo>
                    <a:pt x="78" y="131"/>
                  </a:lnTo>
                  <a:lnTo>
                    <a:pt x="114" y="167"/>
                  </a:lnTo>
                  <a:lnTo>
                    <a:pt x="150" y="197"/>
                  </a:lnTo>
                  <a:lnTo>
                    <a:pt x="162" y="215"/>
                  </a:lnTo>
                  <a:lnTo>
                    <a:pt x="156" y="215"/>
                  </a:lnTo>
                  <a:lnTo>
                    <a:pt x="126" y="203"/>
                  </a:lnTo>
                  <a:lnTo>
                    <a:pt x="114" y="191"/>
                  </a:lnTo>
                  <a:lnTo>
                    <a:pt x="102" y="173"/>
                  </a:lnTo>
                  <a:lnTo>
                    <a:pt x="84" y="167"/>
                  </a:lnTo>
                  <a:lnTo>
                    <a:pt x="72" y="167"/>
                  </a:lnTo>
                  <a:lnTo>
                    <a:pt x="60" y="173"/>
                  </a:lnTo>
                  <a:lnTo>
                    <a:pt x="60" y="179"/>
                  </a:lnTo>
                  <a:lnTo>
                    <a:pt x="54" y="179"/>
                  </a:lnTo>
                  <a:lnTo>
                    <a:pt x="48" y="167"/>
                  </a:lnTo>
                  <a:lnTo>
                    <a:pt x="42" y="155"/>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7281" name="Freeform 29"/>
            <p:cNvSpPr>
              <a:spLocks/>
            </p:cNvSpPr>
            <p:nvPr/>
          </p:nvSpPr>
          <p:spPr bwMode="auto">
            <a:xfrm flipH="1">
              <a:off x="2206" y="3641"/>
              <a:ext cx="386" cy="84"/>
            </a:xfrm>
            <a:custGeom>
              <a:avLst/>
              <a:gdLst>
                <a:gd name="T0" fmla="*/ 150 w 150"/>
                <a:gd name="T1" fmla="*/ 0 h 59"/>
                <a:gd name="T2" fmla="*/ 138 w 150"/>
                <a:gd name="T3" fmla="*/ 0 h 59"/>
                <a:gd name="T4" fmla="*/ 126 w 150"/>
                <a:gd name="T5" fmla="*/ 0 h 59"/>
                <a:gd name="T6" fmla="*/ 108 w 150"/>
                <a:gd name="T7" fmla="*/ 6 h 59"/>
                <a:gd name="T8" fmla="*/ 90 w 150"/>
                <a:gd name="T9" fmla="*/ 18 h 59"/>
                <a:gd name="T10" fmla="*/ 78 w 150"/>
                <a:gd name="T11" fmla="*/ 24 h 59"/>
                <a:gd name="T12" fmla="*/ 66 w 150"/>
                <a:gd name="T13" fmla="*/ 30 h 59"/>
                <a:gd name="T14" fmla="*/ 42 w 150"/>
                <a:gd name="T15" fmla="*/ 41 h 59"/>
                <a:gd name="T16" fmla="*/ 24 w 150"/>
                <a:gd name="T17" fmla="*/ 47 h 59"/>
                <a:gd name="T18" fmla="*/ 18 w 150"/>
                <a:gd name="T19" fmla="*/ 53 h 59"/>
                <a:gd name="T20" fmla="*/ 6 w 150"/>
                <a:gd name="T21" fmla="*/ 59 h 59"/>
                <a:gd name="T22" fmla="*/ 0 w 150"/>
                <a:gd name="T23" fmla="*/ 59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59"/>
                <a:gd name="T38" fmla="*/ 150 w 150"/>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7282" name="Freeform 30"/>
            <p:cNvSpPr>
              <a:spLocks/>
            </p:cNvSpPr>
            <p:nvPr/>
          </p:nvSpPr>
          <p:spPr bwMode="auto">
            <a:xfrm flipH="1">
              <a:off x="2206" y="3658"/>
              <a:ext cx="401" cy="84"/>
            </a:xfrm>
            <a:custGeom>
              <a:avLst/>
              <a:gdLst>
                <a:gd name="T0" fmla="*/ 156 w 156"/>
                <a:gd name="T1" fmla="*/ 0 h 59"/>
                <a:gd name="T2" fmla="*/ 144 w 156"/>
                <a:gd name="T3" fmla="*/ 0 h 59"/>
                <a:gd name="T4" fmla="*/ 132 w 156"/>
                <a:gd name="T5" fmla="*/ 6 h 59"/>
                <a:gd name="T6" fmla="*/ 114 w 156"/>
                <a:gd name="T7" fmla="*/ 6 h 59"/>
                <a:gd name="T8" fmla="*/ 96 w 156"/>
                <a:gd name="T9" fmla="*/ 18 h 59"/>
                <a:gd name="T10" fmla="*/ 84 w 156"/>
                <a:gd name="T11" fmla="*/ 24 h 59"/>
                <a:gd name="T12" fmla="*/ 66 w 156"/>
                <a:gd name="T13" fmla="*/ 29 h 59"/>
                <a:gd name="T14" fmla="*/ 42 w 156"/>
                <a:gd name="T15" fmla="*/ 41 h 59"/>
                <a:gd name="T16" fmla="*/ 30 w 156"/>
                <a:gd name="T17" fmla="*/ 47 h 59"/>
                <a:gd name="T18" fmla="*/ 18 w 156"/>
                <a:gd name="T19" fmla="*/ 53 h 59"/>
                <a:gd name="T20" fmla="*/ 6 w 156"/>
                <a:gd name="T21" fmla="*/ 59 h 59"/>
                <a:gd name="T22" fmla="*/ 0 w 156"/>
                <a:gd name="T23" fmla="*/ 59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59"/>
                <a:gd name="T38" fmla="*/ 156 w 156"/>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solidFill>
              <a:srgbClr val="F8C9A6"/>
            </a:solidFill>
            <a:ln w="0">
              <a:solidFill>
                <a:srgbClr val="FFE57F"/>
              </a:solidFill>
              <a:prstDash val="solid"/>
              <a:round/>
              <a:headEnd/>
              <a:tailEnd/>
            </a:ln>
          </p:spPr>
          <p:txBody>
            <a:bodyPr/>
            <a:lstStyle/>
            <a:p>
              <a:endParaRPr lang="fr-FR"/>
            </a:p>
          </p:txBody>
        </p:sp>
        <p:sp>
          <p:nvSpPr>
            <p:cNvPr id="7283" name="Freeform 31"/>
            <p:cNvSpPr>
              <a:spLocks/>
            </p:cNvSpPr>
            <p:nvPr/>
          </p:nvSpPr>
          <p:spPr bwMode="auto">
            <a:xfrm flipH="1">
              <a:off x="2406" y="2205"/>
              <a:ext cx="78" cy="103"/>
            </a:xfrm>
            <a:custGeom>
              <a:avLst/>
              <a:gdLst>
                <a:gd name="T0" fmla="*/ 0 w 30"/>
                <a:gd name="T1" fmla="*/ 24 h 72"/>
                <a:gd name="T2" fmla="*/ 0 w 30"/>
                <a:gd name="T3" fmla="*/ 24 h 72"/>
                <a:gd name="T4" fmla="*/ 6 w 30"/>
                <a:gd name="T5" fmla="*/ 18 h 72"/>
                <a:gd name="T6" fmla="*/ 18 w 30"/>
                <a:gd name="T7" fmla="*/ 18 h 72"/>
                <a:gd name="T8" fmla="*/ 24 w 30"/>
                <a:gd name="T9" fmla="*/ 6 h 72"/>
                <a:gd name="T10" fmla="*/ 24 w 30"/>
                <a:gd name="T11" fmla="*/ 6 h 72"/>
                <a:gd name="T12" fmla="*/ 30 w 30"/>
                <a:gd name="T13" fmla="*/ 0 h 72"/>
                <a:gd name="T14" fmla="*/ 30 w 30"/>
                <a:gd name="T15" fmla="*/ 12 h 72"/>
                <a:gd name="T16" fmla="*/ 24 w 30"/>
                <a:gd name="T17" fmla="*/ 30 h 72"/>
                <a:gd name="T18" fmla="*/ 24 w 30"/>
                <a:gd name="T19" fmla="*/ 30 h 72"/>
                <a:gd name="T20" fmla="*/ 24 w 30"/>
                <a:gd name="T21" fmla="*/ 42 h 72"/>
                <a:gd name="T22" fmla="*/ 24 w 30"/>
                <a:gd name="T23" fmla="*/ 54 h 72"/>
                <a:gd name="T24" fmla="*/ 18 w 30"/>
                <a:gd name="T25" fmla="*/ 66 h 72"/>
                <a:gd name="T26" fmla="*/ 12 w 30"/>
                <a:gd name="T27" fmla="*/ 72 h 72"/>
                <a:gd name="T28" fmla="*/ 12 w 30"/>
                <a:gd name="T29" fmla="*/ 72 h 72"/>
                <a:gd name="T30" fmla="*/ 12 w 30"/>
                <a:gd name="T31" fmla="*/ 66 h 72"/>
                <a:gd name="T32" fmla="*/ 6 w 30"/>
                <a:gd name="T33" fmla="*/ 54 h 72"/>
                <a:gd name="T34" fmla="*/ 6 w 30"/>
                <a:gd name="T35" fmla="*/ 36 h 72"/>
                <a:gd name="T36" fmla="*/ 0 w 30"/>
                <a:gd name="T37" fmla="*/ 24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72"/>
                <a:gd name="T59" fmla="*/ 30 w 30"/>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72">
                  <a:moveTo>
                    <a:pt x="0" y="24"/>
                  </a:moveTo>
                  <a:lnTo>
                    <a:pt x="0" y="24"/>
                  </a:lnTo>
                  <a:lnTo>
                    <a:pt x="6" y="18"/>
                  </a:lnTo>
                  <a:lnTo>
                    <a:pt x="18" y="18"/>
                  </a:lnTo>
                  <a:lnTo>
                    <a:pt x="24" y="6"/>
                  </a:lnTo>
                  <a:lnTo>
                    <a:pt x="30" y="0"/>
                  </a:lnTo>
                  <a:lnTo>
                    <a:pt x="30" y="12"/>
                  </a:lnTo>
                  <a:lnTo>
                    <a:pt x="24" y="30"/>
                  </a:lnTo>
                  <a:lnTo>
                    <a:pt x="24" y="42"/>
                  </a:lnTo>
                  <a:lnTo>
                    <a:pt x="24" y="54"/>
                  </a:lnTo>
                  <a:lnTo>
                    <a:pt x="18" y="66"/>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sp>
          <p:nvSpPr>
            <p:cNvPr id="7284" name="Freeform 32"/>
            <p:cNvSpPr>
              <a:spLocks/>
            </p:cNvSpPr>
            <p:nvPr/>
          </p:nvSpPr>
          <p:spPr bwMode="auto">
            <a:xfrm>
              <a:off x="1992" y="1105"/>
              <a:ext cx="157" cy="131"/>
            </a:xfrm>
            <a:custGeom>
              <a:avLst/>
              <a:gdLst>
                <a:gd name="T0" fmla="*/ 157 w 157"/>
                <a:gd name="T1" fmla="*/ 131 h 131"/>
                <a:gd name="T2" fmla="*/ 57 w 157"/>
                <a:gd name="T3" fmla="*/ 31 h 131"/>
                <a:gd name="T4" fmla="*/ 0 w 157"/>
                <a:gd name="T5" fmla="*/ 3 h 131"/>
                <a:gd name="T6" fmla="*/ 0 60000 65536"/>
                <a:gd name="T7" fmla="*/ 0 60000 65536"/>
                <a:gd name="T8" fmla="*/ 0 60000 65536"/>
                <a:gd name="T9" fmla="*/ 0 w 157"/>
                <a:gd name="T10" fmla="*/ 0 h 131"/>
                <a:gd name="T11" fmla="*/ 157 w 157"/>
                <a:gd name="T12" fmla="*/ 131 h 131"/>
              </a:gdLst>
              <a:ahLst/>
              <a:cxnLst>
                <a:cxn ang="T6">
                  <a:pos x="T0" y="T1"/>
                </a:cxn>
                <a:cxn ang="T7">
                  <a:pos x="T2" y="T3"/>
                </a:cxn>
                <a:cxn ang="T8">
                  <a:pos x="T4" y="T5"/>
                </a:cxn>
              </a:cxnLst>
              <a:rect l="T9" t="T10" r="T11" b="T12"/>
              <a:pathLst>
                <a:path w="157" h="131">
                  <a:moveTo>
                    <a:pt x="157" y="131"/>
                  </a:moveTo>
                  <a:cubicBezTo>
                    <a:pt x="132" y="56"/>
                    <a:pt x="155" y="96"/>
                    <a:pt x="57" y="31"/>
                  </a:cubicBezTo>
                  <a:cubicBezTo>
                    <a:pt x="11" y="0"/>
                    <a:pt x="31" y="3"/>
                    <a:pt x="0" y="3"/>
                  </a:cubicBezTo>
                </a:path>
              </a:pathLst>
            </a:custGeom>
            <a:noFill/>
            <a:ln w="9525">
              <a:solidFill>
                <a:schemeClr val="tx1"/>
              </a:solidFill>
              <a:round/>
              <a:headEnd/>
              <a:tailEnd/>
            </a:ln>
          </p:spPr>
          <p:txBody>
            <a:bodyPr wrap="none" anchor="ctr"/>
            <a:lstStyle/>
            <a:p>
              <a:endParaRPr lang="fr-FR"/>
            </a:p>
          </p:txBody>
        </p:sp>
        <p:grpSp>
          <p:nvGrpSpPr>
            <p:cNvPr id="3" name="Group 33"/>
            <p:cNvGrpSpPr>
              <a:grpSpLocks/>
            </p:cNvGrpSpPr>
            <p:nvPr/>
          </p:nvGrpSpPr>
          <p:grpSpPr bwMode="auto">
            <a:xfrm>
              <a:off x="1968" y="624"/>
              <a:ext cx="726" cy="3178"/>
              <a:chOff x="1567" y="528"/>
              <a:chExt cx="726" cy="3178"/>
            </a:xfrm>
          </p:grpSpPr>
          <p:sp>
            <p:nvSpPr>
              <p:cNvPr id="7286" name="Freeform 34"/>
              <p:cNvSpPr>
                <a:spLocks/>
              </p:cNvSpPr>
              <p:nvPr/>
            </p:nvSpPr>
            <p:spPr bwMode="auto">
              <a:xfrm flipH="1">
                <a:off x="1584" y="528"/>
                <a:ext cx="556" cy="744"/>
              </a:xfrm>
              <a:custGeom>
                <a:avLst/>
                <a:gdLst>
                  <a:gd name="T0" fmla="*/ 60 w 216"/>
                  <a:gd name="T1" fmla="*/ 0 h 520"/>
                  <a:gd name="T2" fmla="*/ 102 w 216"/>
                  <a:gd name="T3" fmla="*/ 6 h 520"/>
                  <a:gd name="T4" fmla="*/ 138 w 216"/>
                  <a:gd name="T5" fmla="*/ 24 h 520"/>
                  <a:gd name="T6" fmla="*/ 162 w 216"/>
                  <a:gd name="T7" fmla="*/ 42 h 520"/>
                  <a:gd name="T8" fmla="*/ 186 w 216"/>
                  <a:gd name="T9" fmla="*/ 72 h 520"/>
                  <a:gd name="T10" fmla="*/ 210 w 216"/>
                  <a:gd name="T11" fmla="*/ 138 h 520"/>
                  <a:gd name="T12" fmla="*/ 216 w 216"/>
                  <a:gd name="T13" fmla="*/ 215 h 520"/>
                  <a:gd name="T14" fmla="*/ 210 w 216"/>
                  <a:gd name="T15" fmla="*/ 299 h 520"/>
                  <a:gd name="T16" fmla="*/ 192 w 216"/>
                  <a:gd name="T17" fmla="*/ 383 h 520"/>
                  <a:gd name="T18" fmla="*/ 174 w 216"/>
                  <a:gd name="T19" fmla="*/ 448 h 520"/>
                  <a:gd name="T20" fmla="*/ 162 w 216"/>
                  <a:gd name="T21" fmla="*/ 478 h 520"/>
                  <a:gd name="T22" fmla="*/ 150 w 216"/>
                  <a:gd name="T23" fmla="*/ 496 h 520"/>
                  <a:gd name="T24" fmla="*/ 150 w 216"/>
                  <a:gd name="T25" fmla="*/ 496 h 520"/>
                  <a:gd name="T26" fmla="*/ 132 w 216"/>
                  <a:gd name="T27" fmla="*/ 514 h 520"/>
                  <a:gd name="T28" fmla="*/ 114 w 216"/>
                  <a:gd name="T29" fmla="*/ 520 h 520"/>
                  <a:gd name="T30" fmla="*/ 96 w 216"/>
                  <a:gd name="T31" fmla="*/ 508 h 520"/>
                  <a:gd name="T32" fmla="*/ 78 w 216"/>
                  <a:gd name="T33" fmla="*/ 484 h 520"/>
                  <a:gd name="T34" fmla="*/ 54 w 216"/>
                  <a:gd name="T35" fmla="*/ 448 h 520"/>
                  <a:gd name="T36" fmla="*/ 42 w 216"/>
                  <a:gd name="T37" fmla="*/ 407 h 520"/>
                  <a:gd name="T38" fmla="*/ 24 w 216"/>
                  <a:gd name="T39" fmla="*/ 359 h 520"/>
                  <a:gd name="T40" fmla="*/ 12 w 216"/>
                  <a:gd name="T41" fmla="*/ 305 h 520"/>
                  <a:gd name="T42" fmla="*/ 0 w 216"/>
                  <a:gd name="T43" fmla="*/ 198 h 520"/>
                  <a:gd name="T44" fmla="*/ 0 w 216"/>
                  <a:gd name="T45" fmla="*/ 144 h 520"/>
                  <a:gd name="T46" fmla="*/ 0 w 216"/>
                  <a:gd name="T47" fmla="*/ 96 h 520"/>
                  <a:gd name="T48" fmla="*/ 6 w 216"/>
                  <a:gd name="T49" fmla="*/ 60 h 520"/>
                  <a:gd name="T50" fmla="*/ 18 w 216"/>
                  <a:gd name="T51" fmla="*/ 24 h 520"/>
                  <a:gd name="T52" fmla="*/ 36 w 216"/>
                  <a:gd name="T53" fmla="*/ 6 h 520"/>
                  <a:gd name="T54" fmla="*/ 60 w 216"/>
                  <a:gd name="T55" fmla="*/ 0 h 5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6"/>
                  <a:gd name="T85" fmla="*/ 0 h 520"/>
                  <a:gd name="T86" fmla="*/ 216 w 216"/>
                  <a:gd name="T87" fmla="*/ 520 h 5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7287" name="Freeform 35"/>
              <p:cNvSpPr>
                <a:spLocks/>
              </p:cNvSpPr>
              <p:nvPr/>
            </p:nvSpPr>
            <p:spPr bwMode="auto">
              <a:xfrm flipH="1">
                <a:off x="1615" y="1043"/>
                <a:ext cx="473" cy="2463"/>
              </a:xfrm>
              <a:custGeom>
                <a:avLst/>
                <a:gdLst>
                  <a:gd name="T0" fmla="*/ 331 w 473"/>
                  <a:gd name="T1" fmla="*/ 0 h 2463"/>
                  <a:gd name="T2" fmla="*/ 379 w 473"/>
                  <a:gd name="T3" fmla="*/ 47 h 2463"/>
                  <a:gd name="T4" fmla="*/ 426 w 473"/>
                  <a:gd name="T5" fmla="*/ 79 h 2463"/>
                  <a:gd name="T6" fmla="*/ 458 w 473"/>
                  <a:gd name="T7" fmla="*/ 174 h 2463"/>
                  <a:gd name="T8" fmla="*/ 410 w 473"/>
                  <a:gd name="T9" fmla="*/ 316 h 2463"/>
                  <a:gd name="T10" fmla="*/ 395 w 473"/>
                  <a:gd name="T11" fmla="*/ 363 h 2463"/>
                  <a:gd name="T12" fmla="*/ 410 w 473"/>
                  <a:gd name="T13" fmla="*/ 411 h 2463"/>
                  <a:gd name="T14" fmla="*/ 473 w 473"/>
                  <a:gd name="T15" fmla="*/ 505 h 2463"/>
                  <a:gd name="T16" fmla="*/ 395 w 473"/>
                  <a:gd name="T17" fmla="*/ 726 h 2463"/>
                  <a:gd name="T18" fmla="*/ 379 w 473"/>
                  <a:gd name="T19" fmla="*/ 837 h 2463"/>
                  <a:gd name="T20" fmla="*/ 379 w 473"/>
                  <a:gd name="T21" fmla="*/ 1026 h 2463"/>
                  <a:gd name="T22" fmla="*/ 284 w 473"/>
                  <a:gd name="T23" fmla="*/ 1089 h 2463"/>
                  <a:gd name="T24" fmla="*/ 252 w 473"/>
                  <a:gd name="T25" fmla="*/ 1231 h 2463"/>
                  <a:gd name="T26" fmla="*/ 221 w 473"/>
                  <a:gd name="T27" fmla="*/ 1389 h 2463"/>
                  <a:gd name="T28" fmla="*/ 174 w 473"/>
                  <a:gd name="T29" fmla="*/ 1405 h 2463"/>
                  <a:gd name="T30" fmla="*/ 126 w 473"/>
                  <a:gd name="T31" fmla="*/ 1437 h 2463"/>
                  <a:gd name="T32" fmla="*/ 47 w 473"/>
                  <a:gd name="T33" fmla="*/ 1673 h 2463"/>
                  <a:gd name="T34" fmla="*/ 63 w 473"/>
                  <a:gd name="T35" fmla="*/ 1721 h 2463"/>
                  <a:gd name="T36" fmla="*/ 31 w 473"/>
                  <a:gd name="T37" fmla="*/ 1815 h 2463"/>
                  <a:gd name="T38" fmla="*/ 47 w 473"/>
                  <a:gd name="T39" fmla="*/ 2021 h 2463"/>
                  <a:gd name="T40" fmla="*/ 16 w 473"/>
                  <a:gd name="T41" fmla="*/ 2115 h 2463"/>
                  <a:gd name="T42" fmla="*/ 95 w 473"/>
                  <a:gd name="T43" fmla="*/ 2194 h 2463"/>
                  <a:gd name="T44" fmla="*/ 63 w 473"/>
                  <a:gd name="T45" fmla="*/ 2242 h 2463"/>
                  <a:gd name="T46" fmla="*/ 0 w 473"/>
                  <a:gd name="T47" fmla="*/ 2463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p:spPr>
            <p:txBody>
              <a:bodyPr wrap="none" anchor="ctr"/>
              <a:lstStyle/>
              <a:p>
                <a:endParaRPr lang="fr-FR"/>
              </a:p>
            </p:txBody>
          </p:sp>
          <p:sp>
            <p:nvSpPr>
              <p:cNvPr id="7288" name="Freeform 36"/>
              <p:cNvSpPr>
                <a:spLocks/>
              </p:cNvSpPr>
              <p:nvPr/>
            </p:nvSpPr>
            <p:spPr bwMode="auto">
              <a:xfrm flipH="1">
                <a:off x="1670" y="1359"/>
                <a:ext cx="519" cy="1121"/>
              </a:xfrm>
              <a:custGeom>
                <a:avLst/>
                <a:gdLst>
                  <a:gd name="T0" fmla="*/ 511 w 519"/>
                  <a:gd name="T1" fmla="*/ 0 h 1121"/>
                  <a:gd name="T2" fmla="*/ 448 w 519"/>
                  <a:gd name="T3" fmla="*/ 79 h 1121"/>
                  <a:gd name="T4" fmla="*/ 417 w 519"/>
                  <a:gd name="T5" fmla="*/ 126 h 1121"/>
                  <a:gd name="T6" fmla="*/ 322 w 519"/>
                  <a:gd name="T7" fmla="*/ 158 h 1121"/>
                  <a:gd name="T8" fmla="*/ 275 w 519"/>
                  <a:gd name="T9" fmla="*/ 173 h 1121"/>
                  <a:gd name="T10" fmla="*/ 243 w 519"/>
                  <a:gd name="T11" fmla="*/ 221 h 1121"/>
                  <a:gd name="T12" fmla="*/ 211 w 519"/>
                  <a:gd name="T13" fmla="*/ 316 h 1121"/>
                  <a:gd name="T14" fmla="*/ 259 w 519"/>
                  <a:gd name="T15" fmla="*/ 347 h 1121"/>
                  <a:gd name="T16" fmla="*/ 164 w 519"/>
                  <a:gd name="T17" fmla="*/ 363 h 1121"/>
                  <a:gd name="T18" fmla="*/ 101 w 519"/>
                  <a:gd name="T19" fmla="*/ 473 h 1121"/>
                  <a:gd name="T20" fmla="*/ 53 w 519"/>
                  <a:gd name="T21" fmla="*/ 600 h 1121"/>
                  <a:gd name="T22" fmla="*/ 6 w 519"/>
                  <a:gd name="T23" fmla="*/ 631 h 1121"/>
                  <a:gd name="T24" fmla="*/ 22 w 519"/>
                  <a:gd name="T25" fmla="*/ 679 h 1121"/>
                  <a:gd name="T26" fmla="*/ 164 w 519"/>
                  <a:gd name="T27" fmla="*/ 663 h 1121"/>
                  <a:gd name="T28" fmla="*/ 148 w 519"/>
                  <a:gd name="T29" fmla="*/ 584 h 1121"/>
                  <a:gd name="T30" fmla="*/ 196 w 519"/>
                  <a:gd name="T31" fmla="*/ 552 h 1121"/>
                  <a:gd name="T32" fmla="*/ 211 w 519"/>
                  <a:gd name="T33" fmla="*/ 631 h 1121"/>
                  <a:gd name="T34" fmla="*/ 290 w 519"/>
                  <a:gd name="T35" fmla="*/ 615 h 1121"/>
                  <a:gd name="T36" fmla="*/ 180 w 519"/>
                  <a:gd name="T37" fmla="*/ 742 h 1121"/>
                  <a:gd name="T38" fmla="*/ 227 w 519"/>
                  <a:gd name="T39" fmla="*/ 773 h 1121"/>
                  <a:gd name="T40" fmla="*/ 164 w 519"/>
                  <a:gd name="T41" fmla="*/ 836 h 1121"/>
                  <a:gd name="T42" fmla="*/ 196 w 519"/>
                  <a:gd name="T43" fmla="*/ 915 h 1121"/>
                  <a:gd name="T44" fmla="*/ 117 w 519"/>
                  <a:gd name="T45" fmla="*/ 994 h 1121"/>
                  <a:gd name="T46" fmla="*/ 164 w 519"/>
                  <a:gd name="T47" fmla="*/ 1026 h 1121"/>
                  <a:gd name="T48" fmla="*/ 227 w 519"/>
                  <a:gd name="T49" fmla="*/ 1121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p:spPr>
            <p:txBody>
              <a:bodyPr wrap="none" anchor="ctr"/>
              <a:lstStyle/>
              <a:p>
                <a:endParaRPr lang="fr-FR"/>
              </a:p>
            </p:txBody>
          </p:sp>
          <p:sp>
            <p:nvSpPr>
              <p:cNvPr id="7289" name="Freeform 37"/>
              <p:cNvSpPr>
                <a:spLocks/>
              </p:cNvSpPr>
              <p:nvPr/>
            </p:nvSpPr>
            <p:spPr bwMode="auto">
              <a:xfrm flipH="1">
                <a:off x="1567" y="2101"/>
                <a:ext cx="726" cy="1605"/>
              </a:xfrm>
              <a:custGeom>
                <a:avLst/>
                <a:gdLst>
                  <a:gd name="T0" fmla="*/ 521 w 726"/>
                  <a:gd name="T1" fmla="*/ 0 h 1605"/>
                  <a:gd name="T2" fmla="*/ 552 w 726"/>
                  <a:gd name="T3" fmla="*/ 126 h 1605"/>
                  <a:gd name="T4" fmla="*/ 694 w 726"/>
                  <a:gd name="T5" fmla="*/ 205 h 1605"/>
                  <a:gd name="T6" fmla="*/ 647 w 726"/>
                  <a:gd name="T7" fmla="*/ 394 h 1605"/>
                  <a:gd name="T8" fmla="*/ 663 w 726"/>
                  <a:gd name="T9" fmla="*/ 442 h 1605"/>
                  <a:gd name="T10" fmla="*/ 694 w 726"/>
                  <a:gd name="T11" fmla="*/ 489 h 1605"/>
                  <a:gd name="T12" fmla="*/ 726 w 726"/>
                  <a:gd name="T13" fmla="*/ 584 h 1605"/>
                  <a:gd name="T14" fmla="*/ 552 w 726"/>
                  <a:gd name="T15" fmla="*/ 710 h 1605"/>
                  <a:gd name="T16" fmla="*/ 505 w 726"/>
                  <a:gd name="T17" fmla="*/ 915 h 1605"/>
                  <a:gd name="T18" fmla="*/ 473 w 726"/>
                  <a:gd name="T19" fmla="*/ 1010 h 1605"/>
                  <a:gd name="T20" fmla="*/ 568 w 726"/>
                  <a:gd name="T21" fmla="*/ 994 h 1605"/>
                  <a:gd name="T22" fmla="*/ 615 w 726"/>
                  <a:gd name="T23" fmla="*/ 978 h 1605"/>
                  <a:gd name="T24" fmla="*/ 600 w 726"/>
                  <a:gd name="T25" fmla="*/ 1042 h 1605"/>
                  <a:gd name="T26" fmla="*/ 568 w 726"/>
                  <a:gd name="T27" fmla="*/ 1152 h 1605"/>
                  <a:gd name="T28" fmla="*/ 473 w 726"/>
                  <a:gd name="T29" fmla="*/ 1199 h 1605"/>
                  <a:gd name="T30" fmla="*/ 489 w 726"/>
                  <a:gd name="T31" fmla="*/ 1342 h 1605"/>
                  <a:gd name="T32" fmla="*/ 394 w 726"/>
                  <a:gd name="T33" fmla="*/ 1373 h 1605"/>
                  <a:gd name="T34" fmla="*/ 205 w 726"/>
                  <a:gd name="T35" fmla="*/ 1452 h 1605"/>
                  <a:gd name="T36" fmla="*/ 173 w 726"/>
                  <a:gd name="T37" fmla="*/ 1499 h 1605"/>
                  <a:gd name="T38" fmla="*/ 157 w 726"/>
                  <a:gd name="T39" fmla="*/ 1547 h 1605"/>
                  <a:gd name="T40" fmla="*/ 110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p:spPr>
            <p:txBody>
              <a:bodyPr wrap="none" anchor="ctr"/>
              <a:lstStyle/>
              <a:p>
                <a:endParaRPr lang="fr-FR"/>
              </a:p>
            </p:txBody>
          </p:sp>
          <p:sp>
            <p:nvSpPr>
              <p:cNvPr id="7290" name="Freeform 38"/>
              <p:cNvSpPr>
                <a:spLocks/>
              </p:cNvSpPr>
              <p:nvPr/>
            </p:nvSpPr>
            <p:spPr bwMode="auto">
              <a:xfrm>
                <a:off x="1824" y="1056"/>
                <a:ext cx="52" cy="215"/>
              </a:xfrm>
              <a:custGeom>
                <a:avLst/>
                <a:gdLst>
                  <a:gd name="T0" fmla="*/ 10 w 52"/>
                  <a:gd name="T1" fmla="*/ 215 h 215"/>
                  <a:gd name="T2" fmla="*/ 38 w 52"/>
                  <a:gd name="T3" fmla="*/ 172 h 215"/>
                  <a:gd name="T4" fmla="*/ 52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p:spPr>
            <p:txBody>
              <a:bodyPr wrap="none" anchor="ctr"/>
              <a:lstStyle/>
              <a:p>
                <a:endParaRPr lang="fr-FR"/>
              </a:p>
            </p:txBody>
          </p:sp>
        </p:grpSp>
      </p:grpSp>
      <p:grpSp>
        <p:nvGrpSpPr>
          <p:cNvPr id="4" name="Group 39"/>
          <p:cNvGrpSpPr>
            <a:grpSpLocks/>
          </p:cNvGrpSpPr>
          <p:nvPr/>
        </p:nvGrpSpPr>
        <p:grpSpPr bwMode="auto">
          <a:xfrm>
            <a:off x="7324725" y="701675"/>
            <a:ext cx="1143000" cy="5502275"/>
            <a:chOff x="5712" y="288"/>
            <a:chExt cx="720" cy="3466"/>
          </a:xfrm>
        </p:grpSpPr>
        <p:grpSp>
          <p:nvGrpSpPr>
            <p:cNvPr id="5" name="Group 40"/>
            <p:cNvGrpSpPr>
              <a:grpSpLocks/>
            </p:cNvGrpSpPr>
            <p:nvPr/>
          </p:nvGrpSpPr>
          <p:grpSpPr bwMode="auto">
            <a:xfrm flipH="1">
              <a:off x="5712" y="288"/>
              <a:ext cx="720" cy="3444"/>
              <a:chOff x="96" y="432"/>
              <a:chExt cx="720" cy="3444"/>
            </a:xfrm>
          </p:grpSpPr>
          <p:sp>
            <p:nvSpPr>
              <p:cNvPr id="7219" name="Freeform 41"/>
              <p:cNvSpPr>
                <a:spLocks/>
              </p:cNvSpPr>
              <p:nvPr/>
            </p:nvSpPr>
            <p:spPr bwMode="auto">
              <a:xfrm>
                <a:off x="254" y="3405"/>
                <a:ext cx="487" cy="471"/>
              </a:xfrm>
              <a:custGeom>
                <a:avLst/>
                <a:gdLst>
                  <a:gd name="T0" fmla="*/ 341 w 353"/>
                  <a:gd name="T1" fmla="*/ 0 h 329"/>
                  <a:gd name="T2" fmla="*/ 347 w 353"/>
                  <a:gd name="T3" fmla="*/ 6 h 329"/>
                  <a:gd name="T4" fmla="*/ 353 w 353"/>
                  <a:gd name="T5" fmla="*/ 18 h 329"/>
                  <a:gd name="T6" fmla="*/ 353 w 353"/>
                  <a:gd name="T7" fmla="*/ 18 h 329"/>
                  <a:gd name="T8" fmla="*/ 347 w 353"/>
                  <a:gd name="T9" fmla="*/ 30 h 329"/>
                  <a:gd name="T10" fmla="*/ 341 w 353"/>
                  <a:gd name="T11" fmla="*/ 54 h 329"/>
                  <a:gd name="T12" fmla="*/ 335 w 353"/>
                  <a:gd name="T13" fmla="*/ 84 h 329"/>
                  <a:gd name="T14" fmla="*/ 329 w 353"/>
                  <a:gd name="T15" fmla="*/ 126 h 329"/>
                  <a:gd name="T16" fmla="*/ 305 w 353"/>
                  <a:gd name="T17" fmla="*/ 210 h 329"/>
                  <a:gd name="T18" fmla="*/ 294 w 353"/>
                  <a:gd name="T19" fmla="*/ 245 h 329"/>
                  <a:gd name="T20" fmla="*/ 288 w 353"/>
                  <a:gd name="T21" fmla="*/ 275 h 329"/>
                  <a:gd name="T22" fmla="*/ 270 w 353"/>
                  <a:gd name="T23" fmla="*/ 281 h 329"/>
                  <a:gd name="T24" fmla="*/ 258 w 353"/>
                  <a:gd name="T25" fmla="*/ 275 h 329"/>
                  <a:gd name="T26" fmla="*/ 270 w 353"/>
                  <a:gd name="T27" fmla="*/ 138 h 329"/>
                  <a:gd name="T28" fmla="*/ 264 w 353"/>
                  <a:gd name="T29" fmla="*/ 144 h 329"/>
                  <a:gd name="T30" fmla="*/ 258 w 353"/>
                  <a:gd name="T31" fmla="*/ 168 h 329"/>
                  <a:gd name="T32" fmla="*/ 252 w 353"/>
                  <a:gd name="T33" fmla="*/ 186 h 329"/>
                  <a:gd name="T34" fmla="*/ 246 w 353"/>
                  <a:gd name="T35" fmla="*/ 210 h 329"/>
                  <a:gd name="T36" fmla="*/ 246 w 353"/>
                  <a:gd name="T37" fmla="*/ 210 h 329"/>
                  <a:gd name="T38" fmla="*/ 240 w 353"/>
                  <a:gd name="T39" fmla="*/ 234 h 329"/>
                  <a:gd name="T40" fmla="*/ 228 w 353"/>
                  <a:gd name="T41" fmla="*/ 257 h 329"/>
                  <a:gd name="T42" fmla="*/ 216 w 353"/>
                  <a:gd name="T43" fmla="*/ 281 h 329"/>
                  <a:gd name="T44" fmla="*/ 198 w 353"/>
                  <a:gd name="T45" fmla="*/ 299 h 329"/>
                  <a:gd name="T46" fmla="*/ 198 w 353"/>
                  <a:gd name="T47" fmla="*/ 299 h 329"/>
                  <a:gd name="T48" fmla="*/ 186 w 353"/>
                  <a:gd name="T49" fmla="*/ 305 h 329"/>
                  <a:gd name="T50" fmla="*/ 162 w 353"/>
                  <a:gd name="T51" fmla="*/ 317 h 329"/>
                  <a:gd name="T52" fmla="*/ 114 w 353"/>
                  <a:gd name="T53" fmla="*/ 329 h 329"/>
                  <a:gd name="T54" fmla="*/ 54 w 353"/>
                  <a:gd name="T55" fmla="*/ 329 h 329"/>
                  <a:gd name="T56" fmla="*/ 0 w 353"/>
                  <a:gd name="T57" fmla="*/ 323 h 329"/>
                  <a:gd name="T58" fmla="*/ 0 w 353"/>
                  <a:gd name="T59" fmla="*/ 323 h 329"/>
                  <a:gd name="T60" fmla="*/ 0 w 353"/>
                  <a:gd name="T61" fmla="*/ 317 h 329"/>
                  <a:gd name="T62" fmla="*/ 0 w 353"/>
                  <a:gd name="T63" fmla="*/ 305 h 329"/>
                  <a:gd name="T64" fmla="*/ 0 w 353"/>
                  <a:gd name="T65" fmla="*/ 305 h 329"/>
                  <a:gd name="T66" fmla="*/ 0 w 353"/>
                  <a:gd name="T67" fmla="*/ 305 h 329"/>
                  <a:gd name="T68" fmla="*/ 12 w 353"/>
                  <a:gd name="T69" fmla="*/ 299 h 329"/>
                  <a:gd name="T70" fmla="*/ 42 w 353"/>
                  <a:gd name="T71" fmla="*/ 281 h 329"/>
                  <a:gd name="T72" fmla="*/ 78 w 353"/>
                  <a:gd name="T73" fmla="*/ 257 h 329"/>
                  <a:gd name="T74" fmla="*/ 108 w 353"/>
                  <a:gd name="T75" fmla="*/ 245 h 329"/>
                  <a:gd name="T76" fmla="*/ 108 w 353"/>
                  <a:gd name="T77" fmla="*/ 245 h 329"/>
                  <a:gd name="T78" fmla="*/ 114 w 353"/>
                  <a:gd name="T79" fmla="*/ 239 h 329"/>
                  <a:gd name="T80" fmla="*/ 132 w 353"/>
                  <a:gd name="T81" fmla="*/ 234 h 329"/>
                  <a:gd name="T82" fmla="*/ 168 w 353"/>
                  <a:gd name="T83" fmla="*/ 210 h 329"/>
                  <a:gd name="T84" fmla="*/ 204 w 353"/>
                  <a:gd name="T85" fmla="*/ 186 h 329"/>
                  <a:gd name="T86" fmla="*/ 216 w 353"/>
                  <a:gd name="T87" fmla="*/ 174 h 329"/>
                  <a:gd name="T88" fmla="*/ 228 w 353"/>
                  <a:gd name="T89" fmla="*/ 156 h 329"/>
                  <a:gd name="T90" fmla="*/ 228 w 353"/>
                  <a:gd name="T91" fmla="*/ 156 h 329"/>
                  <a:gd name="T92" fmla="*/ 246 w 353"/>
                  <a:gd name="T93" fmla="*/ 114 h 329"/>
                  <a:gd name="T94" fmla="*/ 270 w 353"/>
                  <a:gd name="T95" fmla="*/ 66 h 329"/>
                  <a:gd name="T96" fmla="*/ 300 w 353"/>
                  <a:gd name="T97" fmla="*/ 24 h 329"/>
                  <a:gd name="T98" fmla="*/ 323 w 353"/>
                  <a:gd name="T99" fmla="*/ 6 h 329"/>
                  <a:gd name="T100" fmla="*/ 341 w 353"/>
                  <a:gd name="T101" fmla="*/ 0 h 3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3"/>
                  <a:gd name="T154" fmla="*/ 0 h 329"/>
                  <a:gd name="T155" fmla="*/ 353 w 353"/>
                  <a:gd name="T156" fmla="*/ 329 h 3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3" h="329">
                    <a:moveTo>
                      <a:pt x="341" y="0"/>
                    </a:moveTo>
                    <a:lnTo>
                      <a:pt x="347" y="6"/>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0" y="234"/>
                    </a:lnTo>
                    <a:lnTo>
                      <a:pt x="228" y="257"/>
                    </a:lnTo>
                    <a:lnTo>
                      <a:pt x="216" y="281"/>
                    </a:lnTo>
                    <a:lnTo>
                      <a:pt x="198" y="299"/>
                    </a:lnTo>
                    <a:lnTo>
                      <a:pt x="186" y="305"/>
                    </a:lnTo>
                    <a:lnTo>
                      <a:pt x="162" y="317"/>
                    </a:lnTo>
                    <a:lnTo>
                      <a:pt x="114" y="329"/>
                    </a:lnTo>
                    <a:lnTo>
                      <a:pt x="54" y="329"/>
                    </a:lnTo>
                    <a:lnTo>
                      <a:pt x="0" y="323"/>
                    </a:lnTo>
                    <a:lnTo>
                      <a:pt x="0" y="317"/>
                    </a:lnTo>
                    <a:lnTo>
                      <a:pt x="0" y="305"/>
                    </a:lnTo>
                    <a:lnTo>
                      <a:pt x="12" y="299"/>
                    </a:lnTo>
                    <a:lnTo>
                      <a:pt x="42" y="281"/>
                    </a:lnTo>
                    <a:lnTo>
                      <a:pt x="78" y="257"/>
                    </a:lnTo>
                    <a:lnTo>
                      <a:pt x="108" y="245"/>
                    </a:lnTo>
                    <a:lnTo>
                      <a:pt x="114" y="239"/>
                    </a:lnTo>
                    <a:lnTo>
                      <a:pt x="132" y="234"/>
                    </a:lnTo>
                    <a:lnTo>
                      <a:pt x="168" y="210"/>
                    </a:lnTo>
                    <a:lnTo>
                      <a:pt x="204" y="186"/>
                    </a:lnTo>
                    <a:lnTo>
                      <a:pt x="216" y="174"/>
                    </a:lnTo>
                    <a:lnTo>
                      <a:pt x="228" y="156"/>
                    </a:lnTo>
                    <a:lnTo>
                      <a:pt x="246" y="114"/>
                    </a:lnTo>
                    <a:lnTo>
                      <a:pt x="270" y="66"/>
                    </a:lnTo>
                    <a:lnTo>
                      <a:pt x="300" y="24"/>
                    </a:lnTo>
                    <a:lnTo>
                      <a:pt x="323" y="6"/>
                    </a:lnTo>
                    <a:lnTo>
                      <a:pt x="341" y="0"/>
                    </a:lnTo>
                    <a:close/>
                  </a:path>
                </a:pathLst>
              </a:custGeom>
              <a:solidFill>
                <a:srgbClr val="FFCC19"/>
              </a:solidFill>
              <a:ln w="9525">
                <a:noFill/>
                <a:round/>
                <a:headEnd/>
                <a:tailEnd/>
              </a:ln>
            </p:spPr>
            <p:txBody>
              <a:bodyPr/>
              <a:lstStyle/>
              <a:p>
                <a:endParaRPr lang="fr-FR"/>
              </a:p>
            </p:txBody>
          </p:sp>
          <p:sp>
            <p:nvSpPr>
              <p:cNvPr id="7220" name="Freeform 42"/>
              <p:cNvSpPr>
                <a:spLocks/>
              </p:cNvSpPr>
              <p:nvPr/>
            </p:nvSpPr>
            <p:spPr bwMode="auto">
              <a:xfrm>
                <a:off x="254" y="3405"/>
                <a:ext cx="487" cy="471"/>
              </a:xfrm>
              <a:custGeom>
                <a:avLst/>
                <a:gdLst>
                  <a:gd name="T0" fmla="*/ 341 w 353"/>
                  <a:gd name="T1" fmla="*/ 0 h 329"/>
                  <a:gd name="T2" fmla="*/ 347 w 353"/>
                  <a:gd name="T3" fmla="*/ 6 h 329"/>
                  <a:gd name="T4" fmla="*/ 353 w 353"/>
                  <a:gd name="T5" fmla="*/ 18 h 329"/>
                  <a:gd name="T6" fmla="*/ 353 w 353"/>
                  <a:gd name="T7" fmla="*/ 18 h 329"/>
                  <a:gd name="T8" fmla="*/ 347 w 353"/>
                  <a:gd name="T9" fmla="*/ 30 h 329"/>
                  <a:gd name="T10" fmla="*/ 341 w 353"/>
                  <a:gd name="T11" fmla="*/ 54 h 329"/>
                  <a:gd name="T12" fmla="*/ 335 w 353"/>
                  <a:gd name="T13" fmla="*/ 84 h 329"/>
                  <a:gd name="T14" fmla="*/ 329 w 353"/>
                  <a:gd name="T15" fmla="*/ 126 h 329"/>
                  <a:gd name="T16" fmla="*/ 305 w 353"/>
                  <a:gd name="T17" fmla="*/ 210 h 329"/>
                  <a:gd name="T18" fmla="*/ 294 w 353"/>
                  <a:gd name="T19" fmla="*/ 245 h 329"/>
                  <a:gd name="T20" fmla="*/ 288 w 353"/>
                  <a:gd name="T21" fmla="*/ 275 h 329"/>
                  <a:gd name="T22" fmla="*/ 270 w 353"/>
                  <a:gd name="T23" fmla="*/ 281 h 329"/>
                  <a:gd name="T24" fmla="*/ 258 w 353"/>
                  <a:gd name="T25" fmla="*/ 275 h 329"/>
                  <a:gd name="T26" fmla="*/ 270 w 353"/>
                  <a:gd name="T27" fmla="*/ 138 h 329"/>
                  <a:gd name="T28" fmla="*/ 264 w 353"/>
                  <a:gd name="T29" fmla="*/ 144 h 329"/>
                  <a:gd name="T30" fmla="*/ 258 w 353"/>
                  <a:gd name="T31" fmla="*/ 168 h 329"/>
                  <a:gd name="T32" fmla="*/ 252 w 353"/>
                  <a:gd name="T33" fmla="*/ 186 h 329"/>
                  <a:gd name="T34" fmla="*/ 246 w 353"/>
                  <a:gd name="T35" fmla="*/ 210 h 329"/>
                  <a:gd name="T36" fmla="*/ 246 w 353"/>
                  <a:gd name="T37" fmla="*/ 210 h 329"/>
                  <a:gd name="T38" fmla="*/ 240 w 353"/>
                  <a:gd name="T39" fmla="*/ 234 h 329"/>
                  <a:gd name="T40" fmla="*/ 228 w 353"/>
                  <a:gd name="T41" fmla="*/ 257 h 329"/>
                  <a:gd name="T42" fmla="*/ 216 w 353"/>
                  <a:gd name="T43" fmla="*/ 281 h 329"/>
                  <a:gd name="T44" fmla="*/ 198 w 353"/>
                  <a:gd name="T45" fmla="*/ 299 h 329"/>
                  <a:gd name="T46" fmla="*/ 198 w 353"/>
                  <a:gd name="T47" fmla="*/ 299 h 329"/>
                  <a:gd name="T48" fmla="*/ 186 w 353"/>
                  <a:gd name="T49" fmla="*/ 305 h 329"/>
                  <a:gd name="T50" fmla="*/ 162 w 353"/>
                  <a:gd name="T51" fmla="*/ 317 h 329"/>
                  <a:gd name="T52" fmla="*/ 114 w 353"/>
                  <a:gd name="T53" fmla="*/ 329 h 329"/>
                  <a:gd name="T54" fmla="*/ 54 w 353"/>
                  <a:gd name="T55" fmla="*/ 329 h 329"/>
                  <a:gd name="T56" fmla="*/ 0 w 353"/>
                  <a:gd name="T57" fmla="*/ 323 h 329"/>
                  <a:gd name="T58" fmla="*/ 0 w 353"/>
                  <a:gd name="T59" fmla="*/ 323 h 329"/>
                  <a:gd name="T60" fmla="*/ 0 w 353"/>
                  <a:gd name="T61" fmla="*/ 317 h 329"/>
                  <a:gd name="T62" fmla="*/ 0 w 353"/>
                  <a:gd name="T63" fmla="*/ 305 h 329"/>
                  <a:gd name="T64" fmla="*/ 0 w 353"/>
                  <a:gd name="T65" fmla="*/ 305 h 329"/>
                  <a:gd name="T66" fmla="*/ 0 w 353"/>
                  <a:gd name="T67" fmla="*/ 305 h 329"/>
                  <a:gd name="T68" fmla="*/ 12 w 353"/>
                  <a:gd name="T69" fmla="*/ 299 h 329"/>
                  <a:gd name="T70" fmla="*/ 42 w 353"/>
                  <a:gd name="T71" fmla="*/ 281 h 329"/>
                  <a:gd name="T72" fmla="*/ 78 w 353"/>
                  <a:gd name="T73" fmla="*/ 257 h 329"/>
                  <a:gd name="T74" fmla="*/ 108 w 353"/>
                  <a:gd name="T75" fmla="*/ 245 h 329"/>
                  <a:gd name="T76" fmla="*/ 108 w 353"/>
                  <a:gd name="T77" fmla="*/ 245 h 329"/>
                  <a:gd name="T78" fmla="*/ 114 w 353"/>
                  <a:gd name="T79" fmla="*/ 239 h 329"/>
                  <a:gd name="T80" fmla="*/ 132 w 353"/>
                  <a:gd name="T81" fmla="*/ 234 h 329"/>
                  <a:gd name="T82" fmla="*/ 168 w 353"/>
                  <a:gd name="T83" fmla="*/ 210 h 329"/>
                  <a:gd name="T84" fmla="*/ 204 w 353"/>
                  <a:gd name="T85" fmla="*/ 186 h 329"/>
                  <a:gd name="T86" fmla="*/ 216 w 353"/>
                  <a:gd name="T87" fmla="*/ 174 h 329"/>
                  <a:gd name="T88" fmla="*/ 228 w 353"/>
                  <a:gd name="T89" fmla="*/ 156 h 329"/>
                  <a:gd name="T90" fmla="*/ 228 w 353"/>
                  <a:gd name="T91" fmla="*/ 156 h 329"/>
                  <a:gd name="T92" fmla="*/ 246 w 353"/>
                  <a:gd name="T93" fmla="*/ 114 h 329"/>
                  <a:gd name="T94" fmla="*/ 270 w 353"/>
                  <a:gd name="T95" fmla="*/ 66 h 329"/>
                  <a:gd name="T96" fmla="*/ 300 w 353"/>
                  <a:gd name="T97" fmla="*/ 24 h 329"/>
                  <a:gd name="T98" fmla="*/ 323 w 353"/>
                  <a:gd name="T99" fmla="*/ 6 h 329"/>
                  <a:gd name="T100" fmla="*/ 341 w 353"/>
                  <a:gd name="T101" fmla="*/ 0 h 3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3"/>
                  <a:gd name="T154" fmla="*/ 0 h 329"/>
                  <a:gd name="T155" fmla="*/ 353 w 353"/>
                  <a:gd name="T156" fmla="*/ 329 h 3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3" h="329">
                    <a:moveTo>
                      <a:pt x="341" y="0"/>
                    </a:moveTo>
                    <a:lnTo>
                      <a:pt x="347" y="6"/>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0" y="234"/>
                    </a:lnTo>
                    <a:lnTo>
                      <a:pt x="228" y="257"/>
                    </a:lnTo>
                    <a:lnTo>
                      <a:pt x="216" y="281"/>
                    </a:lnTo>
                    <a:lnTo>
                      <a:pt x="198" y="299"/>
                    </a:lnTo>
                    <a:lnTo>
                      <a:pt x="186" y="305"/>
                    </a:lnTo>
                    <a:lnTo>
                      <a:pt x="162" y="317"/>
                    </a:lnTo>
                    <a:lnTo>
                      <a:pt x="114" y="329"/>
                    </a:lnTo>
                    <a:lnTo>
                      <a:pt x="54" y="329"/>
                    </a:lnTo>
                    <a:lnTo>
                      <a:pt x="0" y="323"/>
                    </a:lnTo>
                    <a:lnTo>
                      <a:pt x="0" y="317"/>
                    </a:lnTo>
                    <a:lnTo>
                      <a:pt x="0" y="305"/>
                    </a:lnTo>
                    <a:lnTo>
                      <a:pt x="12" y="299"/>
                    </a:lnTo>
                    <a:lnTo>
                      <a:pt x="42" y="281"/>
                    </a:lnTo>
                    <a:lnTo>
                      <a:pt x="78" y="257"/>
                    </a:lnTo>
                    <a:lnTo>
                      <a:pt x="108" y="245"/>
                    </a:lnTo>
                    <a:lnTo>
                      <a:pt x="114" y="239"/>
                    </a:lnTo>
                    <a:lnTo>
                      <a:pt x="132" y="234"/>
                    </a:lnTo>
                    <a:lnTo>
                      <a:pt x="168" y="210"/>
                    </a:lnTo>
                    <a:lnTo>
                      <a:pt x="204" y="186"/>
                    </a:lnTo>
                    <a:lnTo>
                      <a:pt x="216" y="174"/>
                    </a:lnTo>
                    <a:lnTo>
                      <a:pt x="228" y="156"/>
                    </a:lnTo>
                    <a:lnTo>
                      <a:pt x="246" y="114"/>
                    </a:lnTo>
                    <a:lnTo>
                      <a:pt x="270" y="66"/>
                    </a:lnTo>
                    <a:lnTo>
                      <a:pt x="300" y="24"/>
                    </a:lnTo>
                    <a:lnTo>
                      <a:pt x="323" y="6"/>
                    </a:lnTo>
                    <a:lnTo>
                      <a:pt x="341" y="0"/>
                    </a:lnTo>
                  </a:path>
                </a:pathLst>
              </a:custGeom>
              <a:noFill/>
              <a:ln w="0">
                <a:solidFill>
                  <a:srgbClr val="000000"/>
                </a:solidFill>
                <a:prstDash val="solid"/>
                <a:round/>
                <a:headEnd/>
                <a:tailEnd/>
              </a:ln>
            </p:spPr>
            <p:txBody>
              <a:bodyPr/>
              <a:lstStyle/>
              <a:p>
                <a:endParaRPr lang="fr-FR"/>
              </a:p>
            </p:txBody>
          </p:sp>
          <p:sp>
            <p:nvSpPr>
              <p:cNvPr id="7221" name="Freeform 43"/>
              <p:cNvSpPr>
                <a:spLocks/>
              </p:cNvSpPr>
              <p:nvPr/>
            </p:nvSpPr>
            <p:spPr bwMode="auto">
              <a:xfrm>
                <a:off x="577" y="3405"/>
                <a:ext cx="148" cy="258"/>
              </a:xfrm>
              <a:custGeom>
                <a:avLst/>
                <a:gdLst>
                  <a:gd name="T0" fmla="*/ 101 w 107"/>
                  <a:gd name="T1" fmla="*/ 0 h 180"/>
                  <a:gd name="T2" fmla="*/ 107 w 107"/>
                  <a:gd name="T3" fmla="*/ 6 h 180"/>
                  <a:gd name="T4" fmla="*/ 107 w 107"/>
                  <a:gd name="T5" fmla="*/ 12 h 180"/>
                  <a:gd name="T6" fmla="*/ 101 w 107"/>
                  <a:gd name="T7" fmla="*/ 18 h 180"/>
                  <a:gd name="T8" fmla="*/ 101 w 107"/>
                  <a:gd name="T9" fmla="*/ 18 h 180"/>
                  <a:gd name="T10" fmla="*/ 89 w 107"/>
                  <a:gd name="T11" fmla="*/ 24 h 180"/>
                  <a:gd name="T12" fmla="*/ 77 w 107"/>
                  <a:gd name="T13" fmla="*/ 42 h 180"/>
                  <a:gd name="T14" fmla="*/ 66 w 107"/>
                  <a:gd name="T15" fmla="*/ 54 h 180"/>
                  <a:gd name="T16" fmla="*/ 54 w 107"/>
                  <a:gd name="T17" fmla="*/ 66 h 180"/>
                  <a:gd name="T18" fmla="*/ 54 w 107"/>
                  <a:gd name="T19" fmla="*/ 66 h 180"/>
                  <a:gd name="T20" fmla="*/ 42 w 107"/>
                  <a:gd name="T21" fmla="*/ 84 h 180"/>
                  <a:gd name="T22" fmla="*/ 30 w 107"/>
                  <a:gd name="T23" fmla="*/ 102 h 180"/>
                  <a:gd name="T24" fmla="*/ 30 w 107"/>
                  <a:gd name="T25" fmla="*/ 102 h 180"/>
                  <a:gd name="T26" fmla="*/ 24 w 107"/>
                  <a:gd name="T27" fmla="*/ 120 h 180"/>
                  <a:gd name="T28" fmla="*/ 12 w 107"/>
                  <a:gd name="T29" fmla="*/ 144 h 180"/>
                  <a:gd name="T30" fmla="*/ 6 w 107"/>
                  <a:gd name="T31" fmla="*/ 168 h 180"/>
                  <a:gd name="T32" fmla="*/ 0 w 107"/>
                  <a:gd name="T33" fmla="*/ 180 h 180"/>
                  <a:gd name="T34" fmla="*/ 0 w 107"/>
                  <a:gd name="T35" fmla="*/ 180 h 180"/>
                  <a:gd name="T36" fmla="*/ 0 w 107"/>
                  <a:gd name="T37" fmla="*/ 180 h 180"/>
                  <a:gd name="T38" fmla="*/ 0 w 107"/>
                  <a:gd name="T39" fmla="*/ 168 h 180"/>
                  <a:gd name="T40" fmla="*/ 6 w 107"/>
                  <a:gd name="T41" fmla="*/ 132 h 180"/>
                  <a:gd name="T42" fmla="*/ 6 w 107"/>
                  <a:gd name="T43" fmla="*/ 132 h 180"/>
                  <a:gd name="T44" fmla="*/ 6 w 107"/>
                  <a:gd name="T45" fmla="*/ 120 h 180"/>
                  <a:gd name="T46" fmla="*/ 12 w 107"/>
                  <a:gd name="T47" fmla="*/ 108 h 180"/>
                  <a:gd name="T48" fmla="*/ 36 w 107"/>
                  <a:gd name="T49" fmla="*/ 66 h 180"/>
                  <a:gd name="T50" fmla="*/ 60 w 107"/>
                  <a:gd name="T51" fmla="*/ 24 h 180"/>
                  <a:gd name="T52" fmla="*/ 77 w 107"/>
                  <a:gd name="T53" fmla="*/ 12 h 180"/>
                  <a:gd name="T54" fmla="*/ 101 w 107"/>
                  <a:gd name="T55" fmla="*/ 0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7"/>
                  <a:gd name="T85" fmla="*/ 0 h 180"/>
                  <a:gd name="T86" fmla="*/ 107 w 107"/>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7" h="180">
                    <a:moveTo>
                      <a:pt x="101" y="0"/>
                    </a:moveTo>
                    <a:lnTo>
                      <a:pt x="107" y="6"/>
                    </a:lnTo>
                    <a:lnTo>
                      <a:pt x="107" y="12"/>
                    </a:lnTo>
                    <a:lnTo>
                      <a:pt x="101" y="18"/>
                    </a:lnTo>
                    <a:lnTo>
                      <a:pt x="89" y="24"/>
                    </a:lnTo>
                    <a:lnTo>
                      <a:pt x="77" y="42"/>
                    </a:lnTo>
                    <a:lnTo>
                      <a:pt x="66" y="54"/>
                    </a:lnTo>
                    <a:lnTo>
                      <a:pt x="54" y="66"/>
                    </a:lnTo>
                    <a:lnTo>
                      <a:pt x="42" y="84"/>
                    </a:lnTo>
                    <a:lnTo>
                      <a:pt x="30" y="102"/>
                    </a:lnTo>
                    <a:lnTo>
                      <a:pt x="24" y="120"/>
                    </a:lnTo>
                    <a:lnTo>
                      <a:pt x="12" y="144"/>
                    </a:lnTo>
                    <a:lnTo>
                      <a:pt x="6" y="168"/>
                    </a:lnTo>
                    <a:lnTo>
                      <a:pt x="0" y="180"/>
                    </a:lnTo>
                    <a:lnTo>
                      <a:pt x="0" y="168"/>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7222" name="Freeform 44"/>
              <p:cNvSpPr>
                <a:spLocks/>
              </p:cNvSpPr>
              <p:nvPr/>
            </p:nvSpPr>
            <p:spPr bwMode="auto">
              <a:xfrm>
                <a:off x="96" y="432"/>
                <a:ext cx="720" cy="3367"/>
              </a:xfrm>
              <a:custGeom>
                <a:avLst/>
                <a:gdLst>
                  <a:gd name="T0" fmla="*/ 491 w 521"/>
                  <a:gd name="T1" fmla="*/ 227 h 2354"/>
                  <a:gd name="T2" fmla="*/ 521 w 521"/>
                  <a:gd name="T3" fmla="*/ 376 h 2354"/>
                  <a:gd name="T4" fmla="*/ 515 w 521"/>
                  <a:gd name="T5" fmla="*/ 454 h 2354"/>
                  <a:gd name="T6" fmla="*/ 479 w 521"/>
                  <a:gd name="T7" fmla="*/ 580 h 2354"/>
                  <a:gd name="T8" fmla="*/ 479 w 521"/>
                  <a:gd name="T9" fmla="*/ 639 h 2354"/>
                  <a:gd name="T10" fmla="*/ 449 w 521"/>
                  <a:gd name="T11" fmla="*/ 843 h 2354"/>
                  <a:gd name="T12" fmla="*/ 437 w 521"/>
                  <a:gd name="T13" fmla="*/ 902 h 2354"/>
                  <a:gd name="T14" fmla="*/ 414 w 521"/>
                  <a:gd name="T15" fmla="*/ 1129 h 2354"/>
                  <a:gd name="T16" fmla="*/ 408 w 521"/>
                  <a:gd name="T17" fmla="*/ 1201 h 2354"/>
                  <a:gd name="T18" fmla="*/ 431 w 521"/>
                  <a:gd name="T19" fmla="*/ 1315 h 2354"/>
                  <a:gd name="T20" fmla="*/ 437 w 521"/>
                  <a:gd name="T21" fmla="*/ 1362 h 2354"/>
                  <a:gd name="T22" fmla="*/ 449 w 521"/>
                  <a:gd name="T23" fmla="*/ 1416 h 2354"/>
                  <a:gd name="T24" fmla="*/ 455 w 521"/>
                  <a:gd name="T25" fmla="*/ 1578 h 2354"/>
                  <a:gd name="T26" fmla="*/ 414 w 521"/>
                  <a:gd name="T27" fmla="*/ 1685 h 2354"/>
                  <a:gd name="T28" fmla="*/ 396 w 521"/>
                  <a:gd name="T29" fmla="*/ 1823 h 2354"/>
                  <a:gd name="T30" fmla="*/ 390 w 521"/>
                  <a:gd name="T31" fmla="*/ 1876 h 2354"/>
                  <a:gd name="T32" fmla="*/ 384 w 521"/>
                  <a:gd name="T33" fmla="*/ 1978 h 2354"/>
                  <a:gd name="T34" fmla="*/ 431 w 521"/>
                  <a:gd name="T35" fmla="*/ 2020 h 2354"/>
                  <a:gd name="T36" fmla="*/ 455 w 521"/>
                  <a:gd name="T37" fmla="*/ 2074 h 2354"/>
                  <a:gd name="T38" fmla="*/ 414 w 521"/>
                  <a:gd name="T39" fmla="*/ 2127 h 2354"/>
                  <a:gd name="T40" fmla="*/ 372 w 521"/>
                  <a:gd name="T41" fmla="*/ 2181 h 2354"/>
                  <a:gd name="T42" fmla="*/ 324 w 521"/>
                  <a:gd name="T43" fmla="*/ 2318 h 2354"/>
                  <a:gd name="T44" fmla="*/ 312 w 521"/>
                  <a:gd name="T45" fmla="*/ 2336 h 2354"/>
                  <a:gd name="T46" fmla="*/ 240 w 521"/>
                  <a:gd name="T47" fmla="*/ 2354 h 2354"/>
                  <a:gd name="T48" fmla="*/ 180 w 521"/>
                  <a:gd name="T49" fmla="*/ 2342 h 2354"/>
                  <a:gd name="T50" fmla="*/ 198 w 521"/>
                  <a:gd name="T51" fmla="*/ 2289 h 2354"/>
                  <a:gd name="T52" fmla="*/ 216 w 521"/>
                  <a:gd name="T53" fmla="*/ 2115 h 2354"/>
                  <a:gd name="T54" fmla="*/ 222 w 521"/>
                  <a:gd name="T55" fmla="*/ 2002 h 2354"/>
                  <a:gd name="T56" fmla="*/ 228 w 521"/>
                  <a:gd name="T57" fmla="*/ 1888 h 2354"/>
                  <a:gd name="T58" fmla="*/ 234 w 521"/>
                  <a:gd name="T59" fmla="*/ 1757 h 2354"/>
                  <a:gd name="T60" fmla="*/ 234 w 521"/>
                  <a:gd name="T61" fmla="*/ 1578 h 2354"/>
                  <a:gd name="T62" fmla="*/ 234 w 521"/>
                  <a:gd name="T63" fmla="*/ 1488 h 2354"/>
                  <a:gd name="T64" fmla="*/ 234 w 521"/>
                  <a:gd name="T65" fmla="*/ 1350 h 2354"/>
                  <a:gd name="T66" fmla="*/ 222 w 521"/>
                  <a:gd name="T67" fmla="*/ 1303 h 2354"/>
                  <a:gd name="T68" fmla="*/ 186 w 521"/>
                  <a:gd name="T69" fmla="*/ 1219 h 2354"/>
                  <a:gd name="T70" fmla="*/ 180 w 521"/>
                  <a:gd name="T71" fmla="*/ 1195 h 2354"/>
                  <a:gd name="T72" fmla="*/ 180 w 521"/>
                  <a:gd name="T73" fmla="*/ 1135 h 2354"/>
                  <a:gd name="T74" fmla="*/ 168 w 521"/>
                  <a:gd name="T75" fmla="*/ 1022 h 2354"/>
                  <a:gd name="T76" fmla="*/ 156 w 521"/>
                  <a:gd name="T77" fmla="*/ 962 h 2354"/>
                  <a:gd name="T78" fmla="*/ 132 w 521"/>
                  <a:gd name="T79" fmla="*/ 837 h 2354"/>
                  <a:gd name="T80" fmla="*/ 114 w 521"/>
                  <a:gd name="T81" fmla="*/ 627 h 2354"/>
                  <a:gd name="T82" fmla="*/ 120 w 521"/>
                  <a:gd name="T83" fmla="*/ 562 h 2354"/>
                  <a:gd name="T84" fmla="*/ 114 w 521"/>
                  <a:gd name="T85" fmla="*/ 448 h 2354"/>
                  <a:gd name="T86" fmla="*/ 90 w 521"/>
                  <a:gd name="T87" fmla="*/ 406 h 2354"/>
                  <a:gd name="T88" fmla="*/ 18 w 521"/>
                  <a:gd name="T89" fmla="*/ 305 h 2354"/>
                  <a:gd name="T90" fmla="*/ 0 w 521"/>
                  <a:gd name="T91" fmla="*/ 221 h 2354"/>
                  <a:gd name="T92" fmla="*/ 54 w 521"/>
                  <a:gd name="T93" fmla="*/ 42 h 2354"/>
                  <a:gd name="T94" fmla="*/ 156 w 521"/>
                  <a:gd name="T95" fmla="*/ 0 h 2354"/>
                  <a:gd name="T96" fmla="*/ 246 w 521"/>
                  <a:gd name="T97" fmla="*/ 24 h 2354"/>
                  <a:gd name="T98" fmla="*/ 360 w 521"/>
                  <a:gd name="T99" fmla="*/ 84 h 2354"/>
                  <a:gd name="T100" fmla="*/ 414 w 521"/>
                  <a:gd name="T101" fmla="*/ 126 h 2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1"/>
                  <a:gd name="T154" fmla="*/ 0 h 2354"/>
                  <a:gd name="T155" fmla="*/ 521 w 521"/>
                  <a:gd name="T156" fmla="*/ 2354 h 2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1" h="2354">
                    <a:moveTo>
                      <a:pt x="414" y="126"/>
                    </a:moveTo>
                    <a:lnTo>
                      <a:pt x="455" y="173"/>
                    </a:lnTo>
                    <a:lnTo>
                      <a:pt x="491" y="227"/>
                    </a:lnTo>
                    <a:lnTo>
                      <a:pt x="515" y="299"/>
                    </a:lnTo>
                    <a:lnTo>
                      <a:pt x="521" y="335"/>
                    </a:lnTo>
                    <a:lnTo>
                      <a:pt x="521" y="376"/>
                    </a:lnTo>
                    <a:lnTo>
                      <a:pt x="521" y="418"/>
                    </a:lnTo>
                    <a:lnTo>
                      <a:pt x="515" y="454"/>
                    </a:lnTo>
                    <a:lnTo>
                      <a:pt x="497" y="502"/>
                    </a:lnTo>
                    <a:lnTo>
                      <a:pt x="485" y="544"/>
                    </a:lnTo>
                    <a:lnTo>
                      <a:pt x="479" y="580"/>
                    </a:lnTo>
                    <a:lnTo>
                      <a:pt x="479" y="604"/>
                    </a:lnTo>
                    <a:lnTo>
                      <a:pt x="479" y="639"/>
                    </a:lnTo>
                    <a:lnTo>
                      <a:pt x="467" y="723"/>
                    </a:lnTo>
                    <a:lnTo>
                      <a:pt x="461" y="807"/>
                    </a:lnTo>
                    <a:lnTo>
                      <a:pt x="449" y="843"/>
                    </a:lnTo>
                    <a:lnTo>
                      <a:pt x="443" y="872"/>
                    </a:lnTo>
                    <a:lnTo>
                      <a:pt x="437" y="902"/>
                    </a:lnTo>
                    <a:lnTo>
                      <a:pt x="431" y="944"/>
                    </a:lnTo>
                    <a:lnTo>
                      <a:pt x="419" y="1034"/>
                    </a:lnTo>
                    <a:lnTo>
                      <a:pt x="414" y="1129"/>
                    </a:lnTo>
                    <a:lnTo>
                      <a:pt x="408" y="1171"/>
                    </a:lnTo>
                    <a:lnTo>
                      <a:pt x="408" y="1201"/>
                    </a:lnTo>
                    <a:lnTo>
                      <a:pt x="414" y="1249"/>
                    </a:lnTo>
                    <a:lnTo>
                      <a:pt x="419" y="1285"/>
                    </a:lnTo>
                    <a:lnTo>
                      <a:pt x="431" y="1315"/>
                    </a:lnTo>
                    <a:lnTo>
                      <a:pt x="431" y="1327"/>
                    </a:lnTo>
                    <a:lnTo>
                      <a:pt x="437" y="1362"/>
                    </a:lnTo>
                    <a:lnTo>
                      <a:pt x="443" y="1386"/>
                    </a:lnTo>
                    <a:lnTo>
                      <a:pt x="449" y="1416"/>
                    </a:lnTo>
                    <a:lnTo>
                      <a:pt x="461" y="1464"/>
                    </a:lnTo>
                    <a:lnTo>
                      <a:pt x="461" y="1518"/>
                    </a:lnTo>
                    <a:lnTo>
                      <a:pt x="455" y="1578"/>
                    </a:lnTo>
                    <a:lnTo>
                      <a:pt x="431" y="1631"/>
                    </a:lnTo>
                    <a:lnTo>
                      <a:pt x="414" y="1685"/>
                    </a:lnTo>
                    <a:lnTo>
                      <a:pt x="402" y="1745"/>
                    </a:lnTo>
                    <a:lnTo>
                      <a:pt x="396" y="1805"/>
                    </a:lnTo>
                    <a:lnTo>
                      <a:pt x="396" y="1823"/>
                    </a:lnTo>
                    <a:lnTo>
                      <a:pt x="390" y="1840"/>
                    </a:lnTo>
                    <a:lnTo>
                      <a:pt x="390" y="1876"/>
                    </a:lnTo>
                    <a:lnTo>
                      <a:pt x="384" y="1918"/>
                    </a:lnTo>
                    <a:lnTo>
                      <a:pt x="384" y="1954"/>
                    </a:lnTo>
                    <a:lnTo>
                      <a:pt x="384" y="1978"/>
                    </a:lnTo>
                    <a:lnTo>
                      <a:pt x="408" y="1996"/>
                    </a:lnTo>
                    <a:lnTo>
                      <a:pt x="431" y="2020"/>
                    </a:lnTo>
                    <a:lnTo>
                      <a:pt x="455" y="2050"/>
                    </a:lnTo>
                    <a:lnTo>
                      <a:pt x="461" y="2062"/>
                    </a:lnTo>
                    <a:lnTo>
                      <a:pt x="455" y="2074"/>
                    </a:lnTo>
                    <a:lnTo>
                      <a:pt x="443" y="2103"/>
                    </a:lnTo>
                    <a:lnTo>
                      <a:pt x="414" y="2127"/>
                    </a:lnTo>
                    <a:lnTo>
                      <a:pt x="390" y="2151"/>
                    </a:lnTo>
                    <a:lnTo>
                      <a:pt x="372" y="2181"/>
                    </a:lnTo>
                    <a:lnTo>
                      <a:pt x="360" y="2229"/>
                    </a:lnTo>
                    <a:lnTo>
                      <a:pt x="342" y="2277"/>
                    </a:lnTo>
                    <a:lnTo>
                      <a:pt x="324" y="2318"/>
                    </a:lnTo>
                    <a:lnTo>
                      <a:pt x="318" y="2330"/>
                    </a:lnTo>
                    <a:lnTo>
                      <a:pt x="312" y="2336"/>
                    </a:lnTo>
                    <a:lnTo>
                      <a:pt x="306" y="2342"/>
                    </a:lnTo>
                    <a:lnTo>
                      <a:pt x="288" y="2348"/>
                    </a:lnTo>
                    <a:lnTo>
                      <a:pt x="240" y="2354"/>
                    </a:lnTo>
                    <a:lnTo>
                      <a:pt x="216" y="2354"/>
                    </a:lnTo>
                    <a:lnTo>
                      <a:pt x="192" y="2348"/>
                    </a:lnTo>
                    <a:lnTo>
                      <a:pt x="180" y="2342"/>
                    </a:lnTo>
                    <a:lnTo>
                      <a:pt x="180" y="2330"/>
                    </a:lnTo>
                    <a:lnTo>
                      <a:pt x="198" y="2289"/>
                    </a:lnTo>
                    <a:lnTo>
                      <a:pt x="204" y="2241"/>
                    </a:lnTo>
                    <a:lnTo>
                      <a:pt x="216" y="2175"/>
                    </a:lnTo>
                    <a:lnTo>
                      <a:pt x="216" y="2115"/>
                    </a:lnTo>
                    <a:lnTo>
                      <a:pt x="216" y="2062"/>
                    </a:lnTo>
                    <a:lnTo>
                      <a:pt x="222" y="2002"/>
                    </a:lnTo>
                    <a:lnTo>
                      <a:pt x="222" y="1942"/>
                    </a:lnTo>
                    <a:lnTo>
                      <a:pt x="228" y="1888"/>
                    </a:lnTo>
                    <a:lnTo>
                      <a:pt x="234" y="1858"/>
                    </a:lnTo>
                    <a:lnTo>
                      <a:pt x="234" y="1811"/>
                    </a:lnTo>
                    <a:lnTo>
                      <a:pt x="234" y="1757"/>
                    </a:lnTo>
                    <a:lnTo>
                      <a:pt x="234" y="1697"/>
                    </a:lnTo>
                    <a:lnTo>
                      <a:pt x="234" y="1637"/>
                    </a:lnTo>
                    <a:lnTo>
                      <a:pt x="234" y="1578"/>
                    </a:lnTo>
                    <a:lnTo>
                      <a:pt x="234" y="1524"/>
                    </a:lnTo>
                    <a:lnTo>
                      <a:pt x="234" y="1488"/>
                    </a:lnTo>
                    <a:lnTo>
                      <a:pt x="234" y="1434"/>
                    </a:lnTo>
                    <a:lnTo>
                      <a:pt x="234" y="1392"/>
                    </a:lnTo>
                    <a:lnTo>
                      <a:pt x="234" y="1350"/>
                    </a:lnTo>
                    <a:lnTo>
                      <a:pt x="228" y="1321"/>
                    </a:lnTo>
                    <a:lnTo>
                      <a:pt x="222" y="1303"/>
                    </a:lnTo>
                    <a:lnTo>
                      <a:pt x="204" y="1279"/>
                    </a:lnTo>
                    <a:lnTo>
                      <a:pt x="192" y="1255"/>
                    </a:lnTo>
                    <a:lnTo>
                      <a:pt x="186" y="1219"/>
                    </a:lnTo>
                    <a:lnTo>
                      <a:pt x="186" y="1213"/>
                    </a:lnTo>
                    <a:lnTo>
                      <a:pt x="180" y="1195"/>
                    </a:lnTo>
                    <a:lnTo>
                      <a:pt x="180" y="1165"/>
                    </a:lnTo>
                    <a:lnTo>
                      <a:pt x="180" y="1135"/>
                    </a:lnTo>
                    <a:lnTo>
                      <a:pt x="180" y="1100"/>
                    </a:lnTo>
                    <a:lnTo>
                      <a:pt x="174" y="1058"/>
                    </a:lnTo>
                    <a:lnTo>
                      <a:pt x="168" y="1022"/>
                    </a:lnTo>
                    <a:lnTo>
                      <a:pt x="162" y="986"/>
                    </a:lnTo>
                    <a:lnTo>
                      <a:pt x="156" y="962"/>
                    </a:lnTo>
                    <a:lnTo>
                      <a:pt x="150" y="932"/>
                    </a:lnTo>
                    <a:lnTo>
                      <a:pt x="144" y="884"/>
                    </a:lnTo>
                    <a:lnTo>
                      <a:pt x="132" y="837"/>
                    </a:lnTo>
                    <a:lnTo>
                      <a:pt x="120" y="723"/>
                    </a:lnTo>
                    <a:lnTo>
                      <a:pt x="114" y="675"/>
                    </a:lnTo>
                    <a:lnTo>
                      <a:pt x="114" y="627"/>
                    </a:lnTo>
                    <a:lnTo>
                      <a:pt x="114" y="592"/>
                    </a:lnTo>
                    <a:lnTo>
                      <a:pt x="120" y="562"/>
                    </a:lnTo>
                    <a:lnTo>
                      <a:pt x="120" y="526"/>
                    </a:lnTo>
                    <a:lnTo>
                      <a:pt x="120" y="490"/>
                    </a:lnTo>
                    <a:lnTo>
                      <a:pt x="114" y="448"/>
                    </a:lnTo>
                    <a:lnTo>
                      <a:pt x="108" y="424"/>
                    </a:lnTo>
                    <a:lnTo>
                      <a:pt x="90" y="406"/>
                    </a:lnTo>
                    <a:lnTo>
                      <a:pt x="54" y="365"/>
                    </a:lnTo>
                    <a:lnTo>
                      <a:pt x="30" y="335"/>
                    </a:lnTo>
                    <a:lnTo>
                      <a:pt x="18" y="305"/>
                    </a:lnTo>
                    <a:lnTo>
                      <a:pt x="6" y="269"/>
                    </a:lnTo>
                    <a:lnTo>
                      <a:pt x="0" y="221"/>
                    </a:lnTo>
                    <a:lnTo>
                      <a:pt x="18" y="126"/>
                    </a:lnTo>
                    <a:lnTo>
                      <a:pt x="30" y="78"/>
                    </a:lnTo>
                    <a:lnTo>
                      <a:pt x="54" y="42"/>
                    </a:lnTo>
                    <a:lnTo>
                      <a:pt x="84" y="18"/>
                    </a:lnTo>
                    <a:lnTo>
                      <a:pt x="114" y="0"/>
                    </a:lnTo>
                    <a:lnTo>
                      <a:pt x="156" y="0"/>
                    </a:lnTo>
                    <a:lnTo>
                      <a:pt x="198" y="6"/>
                    </a:lnTo>
                    <a:lnTo>
                      <a:pt x="246" y="24"/>
                    </a:lnTo>
                    <a:lnTo>
                      <a:pt x="288" y="48"/>
                    </a:lnTo>
                    <a:lnTo>
                      <a:pt x="330" y="66"/>
                    </a:lnTo>
                    <a:lnTo>
                      <a:pt x="360" y="84"/>
                    </a:lnTo>
                    <a:lnTo>
                      <a:pt x="384" y="102"/>
                    </a:lnTo>
                    <a:lnTo>
                      <a:pt x="402" y="114"/>
                    </a:lnTo>
                    <a:lnTo>
                      <a:pt x="414" y="126"/>
                    </a:lnTo>
                    <a:close/>
                  </a:path>
                </a:pathLst>
              </a:custGeom>
              <a:solidFill>
                <a:srgbClr val="F2AD8C"/>
              </a:solidFill>
              <a:ln w="9525">
                <a:noFill/>
                <a:round/>
                <a:headEnd/>
                <a:tailEnd/>
              </a:ln>
            </p:spPr>
            <p:txBody>
              <a:bodyPr/>
              <a:lstStyle/>
              <a:p>
                <a:endParaRPr lang="fr-FR"/>
              </a:p>
            </p:txBody>
          </p:sp>
          <p:sp>
            <p:nvSpPr>
              <p:cNvPr id="7223" name="Freeform 45"/>
              <p:cNvSpPr>
                <a:spLocks/>
              </p:cNvSpPr>
              <p:nvPr/>
            </p:nvSpPr>
            <p:spPr bwMode="auto">
              <a:xfrm>
                <a:off x="270" y="578"/>
                <a:ext cx="455" cy="1084"/>
              </a:xfrm>
              <a:custGeom>
                <a:avLst/>
                <a:gdLst>
                  <a:gd name="T0" fmla="*/ 54 w 329"/>
                  <a:gd name="T1" fmla="*/ 0 h 758"/>
                  <a:gd name="T2" fmla="*/ 132 w 329"/>
                  <a:gd name="T3" fmla="*/ 6 h 758"/>
                  <a:gd name="T4" fmla="*/ 198 w 329"/>
                  <a:gd name="T5" fmla="*/ 29 h 758"/>
                  <a:gd name="T6" fmla="*/ 246 w 329"/>
                  <a:gd name="T7" fmla="*/ 59 h 758"/>
                  <a:gd name="T8" fmla="*/ 282 w 329"/>
                  <a:gd name="T9" fmla="*/ 101 h 758"/>
                  <a:gd name="T10" fmla="*/ 311 w 329"/>
                  <a:gd name="T11" fmla="*/ 155 h 758"/>
                  <a:gd name="T12" fmla="*/ 323 w 329"/>
                  <a:gd name="T13" fmla="*/ 209 h 758"/>
                  <a:gd name="T14" fmla="*/ 329 w 329"/>
                  <a:gd name="T15" fmla="*/ 269 h 758"/>
                  <a:gd name="T16" fmla="*/ 329 w 329"/>
                  <a:gd name="T17" fmla="*/ 334 h 758"/>
                  <a:gd name="T18" fmla="*/ 323 w 329"/>
                  <a:gd name="T19" fmla="*/ 400 h 758"/>
                  <a:gd name="T20" fmla="*/ 305 w 329"/>
                  <a:gd name="T21" fmla="*/ 466 h 758"/>
                  <a:gd name="T22" fmla="*/ 293 w 329"/>
                  <a:gd name="T23" fmla="*/ 525 h 758"/>
                  <a:gd name="T24" fmla="*/ 270 w 329"/>
                  <a:gd name="T25" fmla="*/ 585 h 758"/>
                  <a:gd name="T26" fmla="*/ 252 w 329"/>
                  <a:gd name="T27" fmla="*/ 633 h 758"/>
                  <a:gd name="T28" fmla="*/ 234 w 329"/>
                  <a:gd name="T29" fmla="*/ 681 h 758"/>
                  <a:gd name="T30" fmla="*/ 216 w 329"/>
                  <a:gd name="T31" fmla="*/ 711 h 758"/>
                  <a:gd name="T32" fmla="*/ 198 w 329"/>
                  <a:gd name="T33" fmla="*/ 735 h 758"/>
                  <a:gd name="T34" fmla="*/ 198 w 329"/>
                  <a:gd name="T35" fmla="*/ 735 h 758"/>
                  <a:gd name="T36" fmla="*/ 186 w 329"/>
                  <a:gd name="T37" fmla="*/ 747 h 758"/>
                  <a:gd name="T38" fmla="*/ 174 w 329"/>
                  <a:gd name="T39" fmla="*/ 758 h 758"/>
                  <a:gd name="T40" fmla="*/ 150 w 329"/>
                  <a:gd name="T41" fmla="*/ 753 h 758"/>
                  <a:gd name="T42" fmla="*/ 126 w 329"/>
                  <a:gd name="T43" fmla="*/ 735 h 758"/>
                  <a:gd name="T44" fmla="*/ 102 w 329"/>
                  <a:gd name="T45" fmla="*/ 693 h 758"/>
                  <a:gd name="T46" fmla="*/ 78 w 329"/>
                  <a:gd name="T47" fmla="*/ 645 h 758"/>
                  <a:gd name="T48" fmla="*/ 60 w 329"/>
                  <a:gd name="T49" fmla="*/ 579 h 758"/>
                  <a:gd name="T50" fmla="*/ 42 w 329"/>
                  <a:gd name="T51" fmla="*/ 508 h 758"/>
                  <a:gd name="T52" fmla="*/ 24 w 329"/>
                  <a:gd name="T53" fmla="*/ 436 h 758"/>
                  <a:gd name="T54" fmla="*/ 0 w 329"/>
                  <a:gd name="T55" fmla="*/ 280 h 758"/>
                  <a:gd name="T56" fmla="*/ 0 w 329"/>
                  <a:gd name="T57" fmla="*/ 209 h 758"/>
                  <a:gd name="T58" fmla="*/ 0 w 329"/>
                  <a:gd name="T59" fmla="*/ 143 h 758"/>
                  <a:gd name="T60" fmla="*/ 0 w 329"/>
                  <a:gd name="T61" fmla="*/ 83 h 758"/>
                  <a:gd name="T62" fmla="*/ 12 w 329"/>
                  <a:gd name="T63" fmla="*/ 35 h 758"/>
                  <a:gd name="T64" fmla="*/ 30 w 329"/>
                  <a:gd name="T65" fmla="*/ 12 h 758"/>
                  <a:gd name="T66" fmla="*/ 54 w 329"/>
                  <a:gd name="T67" fmla="*/ 0 h 7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9"/>
                  <a:gd name="T103" fmla="*/ 0 h 758"/>
                  <a:gd name="T104" fmla="*/ 329 w 329"/>
                  <a:gd name="T105" fmla="*/ 758 h 7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7224" name="Freeform 46"/>
              <p:cNvSpPr>
                <a:spLocks/>
              </p:cNvSpPr>
              <p:nvPr/>
            </p:nvSpPr>
            <p:spPr bwMode="auto">
              <a:xfrm>
                <a:off x="287" y="603"/>
                <a:ext cx="413" cy="1000"/>
              </a:xfrm>
              <a:custGeom>
                <a:avLst/>
                <a:gdLst>
                  <a:gd name="T0" fmla="*/ 54 w 299"/>
                  <a:gd name="T1" fmla="*/ 0 h 699"/>
                  <a:gd name="T2" fmla="*/ 126 w 299"/>
                  <a:gd name="T3" fmla="*/ 6 h 699"/>
                  <a:gd name="T4" fmla="*/ 180 w 299"/>
                  <a:gd name="T5" fmla="*/ 23 h 699"/>
                  <a:gd name="T6" fmla="*/ 228 w 299"/>
                  <a:gd name="T7" fmla="*/ 53 h 699"/>
                  <a:gd name="T8" fmla="*/ 258 w 299"/>
                  <a:gd name="T9" fmla="*/ 95 h 699"/>
                  <a:gd name="T10" fmla="*/ 281 w 299"/>
                  <a:gd name="T11" fmla="*/ 143 h 699"/>
                  <a:gd name="T12" fmla="*/ 293 w 299"/>
                  <a:gd name="T13" fmla="*/ 191 h 699"/>
                  <a:gd name="T14" fmla="*/ 299 w 299"/>
                  <a:gd name="T15" fmla="*/ 245 h 699"/>
                  <a:gd name="T16" fmla="*/ 299 w 299"/>
                  <a:gd name="T17" fmla="*/ 304 h 699"/>
                  <a:gd name="T18" fmla="*/ 281 w 299"/>
                  <a:gd name="T19" fmla="*/ 424 h 699"/>
                  <a:gd name="T20" fmla="*/ 252 w 299"/>
                  <a:gd name="T21" fmla="*/ 531 h 699"/>
                  <a:gd name="T22" fmla="*/ 234 w 299"/>
                  <a:gd name="T23" fmla="*/ 579 h 699"/>
                  <a:gd name="T24" fmla="*/ 216 w 299"/>
                  <a:gd name="T25" fmla="*/ 621 h 699"/>
                  <a:gd name="T26" fmla="*/ 198 w 299"/>
                  <a:gd name="T27" fmla="*/ 651 h 699"/>
                  <a:gd name="T28" fmla="*/ 186 w 299"/>
                  <a:gd name="T29" fmla="*/ 675 h 699"/>
                  <a:gd name="T30" fmla="*/ 186 w 299"/>
                  <a:gd name="T31" fmla="*/ 675 h 699"/>
                  <a:gd name="T32" fmla="*/ 174 w 299"/>
                  <a:gd name="T33" fmla="*/ 687 h 699"/>
                  <a:gd name="T34" fmla="*/ 162 w 299"/>
                  <a:gd name="T35" fmla="*/ 699 h 699"/>
                  <a:gd name="T36" fmla="*/ 138 w 299"/>
                  <a:gd name="T37" fmla="*/ 699 h 699"/>
                  <a:gd name="T38" fmla="*/ 114 w 299"/>
                  <a:gd name="T39" fmla="*/ 675 h 699"/>
                  <a:gd name="T40" fmla="*/ 96 w 299"/>
                  <a:gd name="T41" fmla="*/ 639 h 699"/>
                  <a:gd name="T42" fmla="*/ 72 w 299"/>
                  <a:gd name="T43" fmla="*/ 591 h 699"/>
                  <a:gd name="T44" fmla="*/ 54 w 299"/>
                  <a:gd name="T45" fmla="*/ 537 h 699"/>
                  <a:gd name="T46" fmla="*/ 36 w 299"/>
                  <a:gd name="T47" fmla="*/ 472 h 699"/>
                  <a:gd name="T48" fmla="*/ 24 w 299"/>
                  <a:gd name="T49" fmla="*/ 400 h 699"/>
                  <a:gd name="T50" fmla="*/ 0 w 299"/>
                  <a:gd name="T51" fmla="*/ 256 h 699"/>
                  <a:gd name="T52" fmla="*/ 0 w 299"/>
                  <a:gd name="T53" fmla="*/ 191 h 699"/>
                  <a:gd name="T54" fmla="*/ 0 w 299"/>
                  <a:gd name="T55" fmla="*/ 131 h 699"/>
                  <a:gd name="T56" fmla="*/ 0 w 299"/>
                  <a:gd name="T57" fmla="*/ 77 h 699"/>
                  <a:gd name="T58" fmla="*/ 12 w 299"/>
                  <a:gd name="T59" fmla="*/ 35 h 699"/>
                  <a:gd name="T60" fmla="*/ 30 w 299"/>
                  <a:gd name="T61" fmla="*/ 6 h 699"/>
                  <a:gd name="T62" fmla="*/ 54 w 299"/>
                  <a:gd name="T63" fmla="*/ 0 h 6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9"/>
                  <a:gd name="T97" fmla="*/ 0 h 699"/>
                  <a:gd name="T98" fmla="*/ 299 w 299"/>
                  <a:gd name="T99" fmla="*/ 699 h 6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7225" name="Freeform 47"/>
              <p:cNvSpPr>
                <a:spLocks/>
              </p:cNvSpPr>
              <p:nvPr/>
            </p:nvSpPr>
            <p:spPr bwMode="auto">
              <a:xfrm>
                <a:off x="303" y="636"/>
                <a:ext cx="380" cy="907"/>
              </a:xfrm>
              <a:custGeom>
                <a:avLst/>
                <a:gdLst>
                  <a:gd name="T0" fmla="*/ 60 w 275"/>
                  <a:gd name="T1" fmla="*/ 0 h 634"/>
                  <a:gd name="T2" fmla="*/ 120 w 275"/>
                  <a:gd name="T3" fmla="*/ 6 h 634"/>
                  <a:gd name="T4" fmla="*/ 168 w 275"/>
                  <a:gd name="T5" fmla="*/ 24 h 634"/>
                  <a:gd name="T6" fmla="*/ 210 w 275"/>
                  <a:gd name="T7" fmla="*/ 48 h 634"/>
                  <a:gd name="T8" fmla="*/ 240 w 275"/>
                  <a:gd name="T9" fmla="*/ 84 h 634"/>
                  <a:gd name="T10" fmla="*/ 258 w 275"/>
                  <a:gd name="T11" fmla="*/ 120 h 634"/>
                  <a:gd name="T12" fmla="*/ 269 w 275"/>
                  <a:gd name="T13" fmla="*/ 168 h 634"/>
                  <a:gd name="T14" fmla="*/ 275 w 275"/>
                  <a:gd name="T15" fmla="*/ 216 h 634"/>
                  <a:gd name="T16" fmla="*/ 275 w 275"/>
                  <a:gd name="T17" fmla="*/ 269 h 634"/>
                  <a:gd name="T18" fmla="*/ 264 w 275"/>
                  <a:gd name="T19" fmla="*/ 377 h 634"/>
                  <a:gd name="T20" fmla="*/ 240 w 275"/>
                  <a:gd name="T21" fmla="*/ 473 h 634"/>
                  <a:gd name="T22" fmla="*/ 222 w 275"/>
                  <a:gd name="T23" fmla="*/ 520 h 634"/>
                  <a:gd name="T24" fmla="*/ 204 w 275"/>
                  <a:gd name="T25" fmla="*/ 556 h 634"/>
                  <a:gd name="T26" fmla="*/ 192 w 275"/>
                  <a:gd name="T27" fmla="*/ 586 h 634"/>
                  <a:gd name="T28" fmla="*/ 180 w 275"/>
                  <a:gd name="T29" fmla="*/ 610 h 634"/>
                  <a:gd name="T30" fmla="*/ 180 w 275"/>
                  <a:gd name="T31" fmla="*/ 610 h 634"/>
                  <a:gd name="T32" fmla="*/ 156 w 275"/>
                  <a:gd name="T33" fmla="*/ 628 h 634"/>
                  <a:gd name="T34" fmla="*/ 138 w 275"/>
                  <a:gd name="T35" fmla="*/ 634 h 634"/>
                  <a:gd name="T36" fmla="*/ 114 w 275"/>
                  <a:gd name="T37" fmla="*/ 616 h 634"/>
                  <a:gd name="T38" fmla="*/ 90 w 275"/>
                  <a:gd name="T39" fmla="*/ 586 h 634"/>
                  <a:gd name="T40" fmla="*/ 72 w 275"/>
                  <a:gd name="T41" fmla="*/ 544 h 634"/>
                  <a:gd name="T42" fmla="*/ 54 w 275"/>
                  <a:gd name="T43" fmla="*/ 490 h 634"/>
                  <a:gd name="T44" fmla="*/ 36 w 275"/>
                  <a:gd name="T45" fmla="*/ 431 h 634"/>
                  <a:gd name="T46" fmla="*/ 24 w 275"/>
                  <a:gd name="T47" fmla="*/ 365 h 634"/>
                  <a:gd name="T48" fmla="*/ 6 w 275"/>
                  <a:gd name="T49" fmla="*/ 233 h 634"/>
                  <a:gd name="T50" fmla="*/ 0 w 275"/>
                  <a:gd name="T51" fmla="*/ 174 h 634"/>
                  <a:gd name="T52" fmla="*/ 0 w 275"/>
                  <a:gd name="T53" fmla="*/ 114 h 634"/>
                  <a:gd name="T54" fmla="*/ 6 w 275"/>
                  <a:gd name="T55" fmla="*/ 66 h 634"/>
                  <a:gd name="T56" fmla="*/ 18 w 275"/>
                  <a:gd name="T57" fmla="*/ 30 h 634"/>
                  <a:gd name="T58" fmla="*/ 36 w 275"/>
                  <a:gd name="T59" fmla="*/ 6 h 634"/>
                  <a:gd name="T60" fmla="*/ 60 w 275"/>
                  <a:gd name="T61" fmla="*/ 0 h 6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5"/>
                  <a:gd name="T94" fmla="*/ 0 h 634"/>
                  <a:gd name="T95" fmla="*/ 275 w 275"/>
                  <a:gd name="T96" fmla="*/ 634 h 6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7226" name="Freeform 48"/>
              <p:cNvSpPr>
                <a:spLocks/>
              </p:cNvSpPr>
              <p:nvPr/>
            </p:nvSpPr>
            <p:spPr bwMode="auto">
              <a:xfrm>
                <a:off x="328" y="653"/>
                <a:ext cx="340" cy="830"/>
              </a:xfrm>
              <a:custGeom>
                <a:avLst/>
                <a:gdLst>
                  <a:gd name="T0" fmla="*/ 60 w 246"/>
                  <a:gd name="T1" fmla="*/ 0 h 580"/>
                  <a:gd name="T2" fmla="*/ 108 w 246"/>
                  <a:gd name="T3" fmla="*/ 6 h 580"/>
                  <a:gd name="T4" fmla="*/ 156 w 246"/>
                  <a:gd name="T5" fmla="*/ 24 h 580"/>
                  <a:gd name="T6" fmla="*/ 186 w 246"/>
                  <a:gd name="T7" fmla="*/ 48 h 580"/>
                  <a:gd name="T8" fmla="*/ 210 w 246"/>
                  <a:gd name="T9" fmla="*/ 78 h 580"/>
                  <a:gd name="T10" fmla="*/ 228 w 246"/>
                  <a:gd name="T11" fmla="*/ 114 h 580"/>
                  <a:gd name="T12" fmla="*/ 240 w 246"/>
                  <a:gd name="T13" fmla="*/ 156 h 580"/>
                  <a:gd name="T14" fmla="*/ 246 w 246"/>
                  <a:gd name="T15" fmla="*/ 245 h 580"/>
                  <a:gd name="T16" fmla="*/ 234 w 246"/>
                  <a:gd name="T17" fmla="*/ 341 h 580"/>
                  <a:gd name="T18" fmla="*/ 216 w 246"/>
                  <a:gd name="T19" fmla="*/ 431 h 580"/>
                  <a:gd name="T20" fmla="*/ 204 w 246"/>
                  <a:gd name="T21" fmla="*/ 472 h 580"/>
                  <a:gd name="T22" fmla="*/ 186 w 246"/>
                  <a:gd name="T23" fmla="*/ 508 h 580"/>
                  <a:gd name="T24" fmla="*/ 174 w 246"/>
                  <a:gd name="T25" fmla="*/ 532 h 580"/>
                  <a:gd name="T26" fmla="*/ 162 w 246"/>
                  <a:gd name="T27" fmla="*/ 556 h 580"/>
                  <a:gd name="T28" fmla="*/ 162 w 246"/>
                  <a:gd name="T29" fmla="*/ 556 h 580"/>
                  <a:gd name="T30" fmla="*/ 144 w 246"/>
                  <a:gd name="T31" fmla="*/ 574 h 580"/>
                  <a:gd name="T32" fmla="*/ 126 w 246"/>
                  <a:gd name="T33" fmla="*/ 580 h 580"/>
                  <a:gd name="T34" fmla="*/ 102 w 246"/>
                  <a:gd name="T35" fmla="*/ 562 h 580"/>
                  <a:gd name="T36" fmla="*/ 84 w 246"/>
                  <a:gd name="T37" fmla="*/ 538 h 580"/>
                  <a:gd name="T38" fmla="*/ 66 w 246"/>
                  <a:gd name="T39" fmla="*/ 496 h 580"/>
                  <a:gd name="T40" fmla="*/ 48 w 246"/>
                  <a:gd name="T41" fmla="*/ 449 h 580"/>
                  <a:gd name="T42" fmla="*/ 30 w 246"/>
                  <a:gd name="T43" fmla="*/ 395 h 580"/>
                  <a:gd name="T44" fmla="*/ 18 w 246"/>
                  <a:gd name="T45" fmla="*/ 335 h 580"/>
                  <a:gd name="T46" fmla="*/ 0 w 246"/>
                  <a:gd name="T47" fmla="*/ 216 h 580"/>
                  <a:gd name="T48" fmla="*/ 0 w 246"/>
                  <a:gd name="T49" fmla="*/ 162 h 580"/>
                  <a:gd name="T50" fmla="*/ 0 w 246"/>
                  <a:gd name="T51" fmla="*/ 108 h 580"/>
                  <a:gd name="T52" fmla="*/ 6 w 246"/>
                  <a:gd name="T53" fmla="*/ 66 h 580"/>
                  <a:gd name="T54" fmla="*/ 18 w 246"/>
                  <a:gd name="T55" fmla="*/ 30 h 580"/>
                  <a:gd name="T56" fmla="*/ 36 w 246"/>
                  <a:gd name="T57" fmla="*/ 6 h 580"/>
                  <a:gd name="T58" fmla="*/ 60 w 246"/>
                  <a:gd name="T59" fmla="*/ 0 h 5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6"/>
                  <a:gd name="T91" fmla="*/ 0 h 580"/>
                  <a:gd name="T92" fmla="*/ 246 w 246"/>
                  <a:gd name="T93" fmla="*/ 580 h 5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7227" name="Freeform 49"/>
              <p:cNvSpPr>
                <a:spLocks/>
              </p:cNvSpPr>
              <p:nvPr/>
            </p:nvSpPr>
            <p:spPr bwMode="auto">
              <a:xfrm>
                <a:off x="345" y="679"/>
                <a:ext cx="298" cy="744"/>
              </a:xfrm>
              <a:custGeom>
                <a:avLst/>
                <a:gdLst>
                  <a:gd name="T0" fmla="*/ 60 w 216"/>
                  <a:gd name="T1" fmla="*/ 0 h 520"/>
                  <a:gd name="T2" fmla="*/ 102 w 216"/>
                  <a:gd name="T3" fmla="*/ 6 h 520"/>
                  <a:gd name="T4" fmla="*/ 138 w 216"/>
                  <a:gd name="T5" fmla="*/ 24 h 520"/>
                  <a:gd name="T6" fmla="*/ 162 w 216"/>
                  <a:gd name="T7" fmla="*/ 42 h 520"/>
                  <a:gd name="T8" fmla="*/ 186 w 216"/>
                  <a:gd name="T9" fmla="*/ 72 h 520"/>
                  <a:gd name="T10" fmla="*/ 210 w 216"/>
                  <a:gd name="T11" fmla="*/ 138 h 520"/>
                  <a:gd name="T12" fmla="*/ 216 w 216"/>
                  <a:gd name="T13" fmla="*/ 215 h 520"/>
                  <a:gd name="T14" fmla="*/ 210 w 216"/>
                  <a:gd name="T15" fmla="*/ 299 h 520"/>
                  <a:gd name="T16" fmla="*/ 192 w 216"/>
                  <a:gd name="T17" fmla="*/ 383 h 520"/>
                  <a:gd name="T18" fmla="*/ 174 w 216"/>
                  <a:gd name="T19" fmla="*/ 448 h 520"/>
                  <a:gd name="T20" fmla="*/ 162 w 216"/>
                  <a:gd name="T21" fmla="*/ 478 h 520"/>
                  <a:gd name="T22" fmla="*/ 150 w 216"/>
                  <a:gd name="T23" fmla="*/ 496 h 520"/>
                  <a:gd name="T24" fmla="*/ 150 w 216"/>
                  <a:gd name="T25" fmla="*/ 496 h 520"/>
                  <a:gd name="T26" fmla="*/ 132 w 216"/>
                  <a:gd name="T27" fmla="*/ 514 h 520"/>
                  <a:gd name="T28" fmla="*/ 114 w 216"/>
                  <a:gd name="T29" fmla="*/ 520 h 520"/>
                  <a:gd name="T30" fmla="*/ 96 w 216"/>
                  <a:gd name="T31" fmla="*/ 508 h 520"/>
                  <a:gd name="T32" fmla="*/ 78 w 216"/>
                  <a:gd name="T33" fmla="*/ 484 h 520"/>
                  <a:gd name="T34" fmla="*/ 54 w 216"/>
                  <a:gd name="T35" fmla="*/ 448 h 520"/>
                  <a:gd name="T36" fmla="*/ 42 w 216"/>
                  <a:gd name="T37" fmla="*/ 407 h 520"/>
                  <a:gd name="T38" fmla="*/ 24 w 216"/>
                  <a:gd name="T39" fmla="*/ 359 h 520"/>
                  <a:gd name="T40" fmla="*/ 12 w 216"/>
                  <a:gd name="T41" fmla="*/ 305 h 520"/>
                  <a:gd name="T42" fmla="*/ 0 w 216"/>
                  <a:gd name="T43" fmla="*/ 198 h 520"/>
                  <a:gd name="T44" fmla="*/ 0 w 216"/>
                  <a:gd name="T45" fmla="*/ 144 h 520"/>
                  <a:gd name="T46" fmla="*/ 0 w 216"/>
                  <a:gd name="T47" fmla="*/ 96 h 520"/>
                  <a:gd name="T48" fmla="*/ 6 w 216"/>
                  <a:gd name="T49" fmla="*/ 60 h 520"/>
                  <a:gd name="T50" fmla="*/ 18 w 216"/>
                  <a:gd name="T51" fmla="*/ 24 h 520"/>
                  <a:gd name="T52" fmla="*/ 36 w 216"/>
                  <a:gd name="T53" fmla="*/ 6 h 520"/>
                  <a:gd name="T54" fmla="*/ 60 w 216"/>
                  <a:gd name="T55" fmla="*/ 0 h 5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6"/>
                  <a:gd name="T85" fmla="*/ 0 h 520"/>
                  <a:gd name="T86" fmla="*/ 216 w 216"/>
                  <a:gd name="T87" fmla="*/ 520 h 5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7228" name="Freeform 50"/>
              <p:cNvSpPr>
                <a:spLocks/>
              </p:cNvSpPr>
              <p:nvPr/>
            </p:nvSpPr>
            <p:spPr bwMode="auto">
              <a:xfrm>
                <a:off x="353" y="705"/>
                <a:ext cx="274" cy="658"/>
              </a:xfrm>
              <a:custGeom>
                <a:avLst/>
                <a:gdLst>
                  <a:gd name="T0" fmla="*/ 66 w 198"/>
                  <a:gd name="T1" fmla="*/ 0 h 460"/>
                  <a:gd name="T2" fmla="*/ 96 w 198"/>
                  <a:gd name="T3" fmla="*/ 6 h 460"/>
                  <a:gd name="T4" fmla="*/ 126 w 198"/>
                  <a:gd name="T5" fmla="*/ 18 h 460"/>
                  <a:gd name="T6" fmla="*/ 168 w 198"/>
                  <a:gd name="T7" fmla="*/ 60 h 460"/>
                  <a:gd name="T8" fmla="*/ 192 w 198"/>
                  <a:gd name="T9" fmla="*/ 120 h 460"/>
                  <a:gd name="T10" fmla="*/ 198 w 198"/>
                  <a:gd name="T11" fmla="*/ 185 h 460"/>
                  <a:gd name="T12" fmla="*/ 192 w 198"/>
                  <a:gd name="T13" fmla="*/ 257 h 460"/>
                  <a:gd name="T14" fmla="*/ 180 w 198"/>
                  <a:gd name="T15" fmla="*/ 329 h 460"/>
                  <a:gd name="T16" fmla="*/ 162 w 198"/>
                  <a:gd name="T17" fmla="*/ 389 h 460"/>
                  <a:gd name="T18" fmla="*/ 138 w 198"/>
                  <a:gd name="T19" fmla="*/ 436 h 460"/>
                  <a:gd name="T20" fmla="*/ 138 w 198"/>
                  <a:gd name="T21" fmla="*/ 436 h 460"/>
                  <a:gd name="T22" fmla="*/ 120 w 198"/>
                  <a:gd name="T23" fmla="*/ 454 h 460"/>
                  <a:gd name="T24" fmla="*/ 102 w 198"/>
                  <a:gd name="T25" fmla="*/ 460 h 460"/>
                  <a:gd name="T26" fmla="*/ 90 w 198"/>
                  <a:gd name="T27" fmla="*/ 448 h 460"/>
                  <a:gd name="T28" fmla="*/ 72 w 198"/>
                  <a:gd name="T29" fmla="*/ 430 h 460"/>
                  <a:gd name="T30" fmla="*/ 54 w 198"/>
                  <a:gd name="T31" fmla="*/ 401 h 460"/>
                  <a:gd name="T32" fmla="*/ 42 w 198"/>
                  <a:gd name="T33" fmla="*/ 365 h 460"/>
                  <a:gd name="T34" fmla="*/ 18 w 198"/>
                  <a:gd name="T35" fmla="*/ 275 h 460"/>
                  <a:gd name="T36" fmla="*/ 6 w 198"/>
                  <a:gd name="T37" fmla="*/ 174 h 460"/>
                  <a:gd name="T38" fmla="*/ 0 w 198"/>
                  <a:gd name="T39" fmla="*/ 132 h 460"/>
                  <a:gd name="T40" fmla="*/ 6 w 198"/>
                  <a:gd name="T41" fmla="*/ 90 h 460"/>
                  <a:gd name="T42" fmla="*/ 12 w 198"/>
                  <a:gd name="T43" fmla="*/ 54 h 460"/>
                  <a:gd name="T44" fmla="*/ 24 w 198"/>
                  <a:gd name="T45" fmla="*/ 24 h 460"/>
                  <a:gd name="T46" fmla="*/ 42 w 198"/>
                  <a:gd name="T47" fmla="*/ 6 h 460"/>
                  <a:gd name="T48" fmla="*/ 66 w 198"/>
                  <a:gd name="T49" fmla="*/ 0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460"/>
                  <a:gd name="T77" fmla="*/ 198 w 198"/>
                  <a:gd name="T78" fmla="*/ 460 h 4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C69E"/>
              </a:solidFill>
              <a:ln w="9525">
                <a:noFill/>
                <a:round/>
                <a:headEnd/>
                <a:tailEnd/>
              </a:ln>
            </p:spPr>
            <p:txBody>
              <a:bodyPr/>
              <a:lstStyle/>
              <a:p>
                <a:endParaRPr lang="fr-FR"/>
              </a:p>
            </p:txBody>
          </p:sp>
          <p:sp>
            <p:nvSpPr>
              <p:cNvPr id="7229" name="Freeform 51"/>
              <p:cNvSpPr>
                <a:spLocks/>
              </p:cNvSpPr>
              <p:nvPr/>
            </p:nvSpPr>
            <p:spPr bwMode="auto">
              <a:xfrm>
                <a:off x="403" y="2132"/>
                <a:ext cx="289" cy="1522"/>
              </a:xfrm>
              <a:custGeom>
                <a:avLst/>
                <a:gdLst>
                  <a:gd name="T0" fmla="*/ 162 w 209"/>
                  <a:gd name="T1" fmla="*/ 102 h 1064"/>
                  <a:gd name="T2" fmla="*/ 192 w 209"/>
                  <a:gd name="T3" fmla="*/ 197 h 1064"/>
                  <a:gd name="T4" fmla="*/ 197 w 209"/>
                  <a:gd name="T5" fmla="*/ 215 h 1064"/>
                  <a:gd name="T6" fmla="*/ 209 w 209"/>
                  <a:gd name="T7" fmla="*/ 299 h 1064"/>
                  <a:gd name="T8" fmla="*/ 192 w 209"/>
                  <a:gd name="T9" fmla="*/ 412 h 1064"/>
                  <a:gd name="T10" fmla="*/ 180 w 209"/>
                  <a:gd name="T11" fmla="*/ 430 h 1064"/>
                  <a:gd name="T12" fmla="*/ 150 w 209"/>
                  <a:gd name="T13" fmla="*/ 532 h 1064"/>
                  <a:gd name="T14" fmla="*/ 132 w 209"/>
                  <a:gd name="T15" fmla="*/ 592 h 1064"/>
                  <a:gd name="T16" fmla="*/ 126 w 209"/>
                  <a:gd name="T17" fmla="*/ 622 h 1064"/>
                  <a:gd name="T18" fmla="*/ 120 w 209"/>
                  <a:gd name="T19" fmla="*/ 675 h 1064"/>
                  <a:gd name="T20" fmla="*/ 114 w 209"/>
                  <a:gd name="T21" fmla="*/ 717 h 1064"/>
                  <a:gd name="T22" fmla="*/ 120 w 209"/>
                  <a:gd name="T23" fmla="*/ 771 h 1064"/>
                  <a:gd name="T24" fmla="*/ 132 w 209"/>
                  <a:gd name="T25" fmla="*/ 825 h 1064"/>
                  <a:gd name="T26" fmla="*/ 132 w 209"/>
                  <a:gd name="T27" fmla="*/ 849 h 1064"/>
                  <a:gd name="T28" fmla="*/ 108 w 209"/>
                  <a:gd name="T29" fmla="*/ 885 h 1064"/>
                  <a:gd name="T30" fmla="*/ 90 w 209"/>
                  <a:gd name="T31" fmla="*/ 896 h 1064"/>
                  <a:gd name="T32" fmla="*/ 72 w 209"/>
                  <a:gd name="T33" fmla="*/ 908 h 1064"/>
                  <a:gd name="T34" fmla="*/ 60 w 209"/>
                  <a:gd name="T35" fmla="*/ 932 h 1064"/>
                  <a:gd name="T36" fmla="*/ 60 w 209"/>
                  <a:gd name="T37" fmla="*/ 950 h 1064"/>
                  <a:gd name="T38" fmla="*/ 36 w 209"/>
                  <a:gd name="T39" fmla="*/ 1028 h 1064"/>
                  <a:gd name="T40" fmla="*/ 12 w 209"/>
                  <a:gd name="T41" fmla="*/ 1058 h 1064"/>
                  <a:gd name="T42" fmla="*/ 0 w 209"/>
                  <a:gd name="T43" fmla="*/ 1058 h 1064"/>
                  <a:gd name="T44" fmla="*/ 0 w 209"/>
                  <a:gd name="T45" fmla="*/ 1034 h 1064"/>
                  <a:gd name="T46" fmla="*/ 12 w 209"/>
                  <a:gd name="T47" fmla="*/ 902 h 1064"/>
                  <a:gd name="T48" fmla="*/ 18 w 209"/>
                  <a:gd name="T49" fmla="*/ 825 h 1064"/>
                  <a:gd name="T50" fmla="*/ 18 w 209"/>
                  <a:gd name="T51" fmla="*/ 807 h 1064"/>
                  <a:gd name="T52" fmla="*/ 24 w 209"/>
                  <a:gd name="T53" fmla="*/ 717 h 1064"/>
                  <a:gd name="T54" fmla="*/ 30 w 209"/>
                  <a:gd name="T55" fmla="*/ 598 h 1064"/>
                  <a:gd name="T56" fmla="*/ 30 w 209"/>
                  <a:gd name="T57" fmla="*/ 562 h 1064"/>
                  <a:gd name="T58" fmla="*/ 36 w 209"/>
                  <a:gd name="T59" fmla="*/ 466 h 1064"/>
                  <a:gd name="T60" fmla="*/ 36 w 209"/>
                  <a:gd name="T61" fmla="*/ 353 h 1064"/>
                  <a:gd name="T62" fmla="*/ 30 w 209"/>
                  <a:gd name="T63" fmla="*/ 251 h 1064"/>
                  <a:gd name="T64" fmla="*/ 30 w 209"/>
                  <a:gd name="T65" fmla="*/ 215 h 1064"/>
                  <a:gd name="T66" fmla="*/ 36 w 209"/>
                  <a:gd name="T67" fmla="*/ 126 h 1064"/>
                  <a:gd name="T68" fmla="*/ 54 w 209"/>
                  <a:gd name="T69" fmla="*/ 72 h 1064"/>
                  <a:gd name="T70" fmla="*/ 60 w 209"/>
                  <a:gd name="T71" fmla="*/ 60 h 1064"/>
                  <a:gd name="T72" fmla="*/ 84 w 209"/>
                  <a:gd name="T73" fmla="*/ 18 h 1064"/>
                  <a:gd name="T74" fmla="*/ 120 w 209"/>
                  <a:gd name="T75" fmla="*/ 0 h 1064"/>
                  <a:gd name="T76" fmla="*/ 144 w 209"/>
                  <a:gd name="T77" fmla="*/ 18 h 10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9"/>
                  <a:gd name="T118" fmla="*/ 0 h 1064"/>
                  <a:gd name="T119" fmla="*/ 209 w 209"/>
                  <a:gd name="T120" fmla="*/ 1064 h 10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9" h="1064">
                    <a:moveTo>
                      <a:pt x="150" y="54"/>
                    </a:moveTo>
                    <a:lnTo>
                      <a:pt x="162" y="102"/>
                    </a:lnTo>
                    <a:lnTo>
                      <a:pt x="168" y="138"/>
                    </a:lnTo>
                    <a:lnTo>
                      <a:pt x="192" y="197"/>
                    </a:lnTo>
                    <a:lnTo>
                      <a:pt x="197" y="215"/>
                    </a:lnTo>
                    <a:lnTo>
                      <a:pt x="203" y="239"/>
                    </a:lnTo>
                    <a:lnTo>
                      <a:pt x="209" y="299"/>
                    </a:lnTo>
                    <a:lnTo>
                      <a:pt x="209" y="359"/>
                    </a:lnTo>
                    <a:lnTo>
                      <a:pt x="192" y="412"/>
                    </a:lnTo>
                    <a:lnTo>
                      <a:pt x="180" y="430"/>
                    </a:lnTo>
                    <a:lnTo>
                      <a:pt x="174" y="460"/>
                    </a:lnTo>
                    <a:lnTo>
                      <a:pt x="150" y="532"/>
                    </a:lnTo>
                    <a:lnTo>
                      <a:pt x="138" y="562"/>
                    </a:lnTo>
                    <a:lnTo>
                      <a:pt x="132" y="592"/>
                    </a:lnTo>
                    <a:lnTo>
                      <a:pt x="126" y="610"/>
                    </a:lnTo>
                    <a:lnTo>
                      <a:pt x="126" y="622"/>
                    </a:lnTo>
                    <a:lnTo>
                      <a:pt x="120" y="675"/>
                    </a:lnTo>
                    <a:lnTo>
                      <a:pt x="114" y="717"/>
                    </a:lnTo>
                    <a:lnTo>
                      <a:pt x="114" y="741"/>
                    </a:lnTo>
                    <a:lnTo>
                      <a:pt x="120" y="771"/>
                    </a:lnTo>
                    <a:lnTo>
                      <a:pt x="126" y="801"/>
                    </a:lnTo>
                    <a:lnTo>
                      <a:pt x="132" y="825"/>
                    </a:lnTo>
                    <a:lnTo>
                      <a:pt x="132" y="849"/>
                    </a:lnTo>
                    <a:lnTo>
                      <a:pt x="120" y="873"/>
                    </a:lnTo>
                    <a:lnTo>
                      <a:pt x="108" y="885"/>
                    </a:lnTo>
                    <a:lnTo>
                      <a:pt x="90" y="896"/>
                    </a:lnTo>
                    <a:lnTo>
                      <a:pt x="78" y="902"/>
                    </a:lnTo>
                    <a:lnTo>
                      <a:pt x="72" y="908"/>
                    </a:lnTo>
                    <a:lnTo>
                      <a:pt x="66" y="920"/>
                    </a:lnTo>
                    <a:lnTo>
                      <a:pt x="60" y="932"/>
                    </a:lnTo>
                    <a:lnTo>
                      <a:pt x="60" y="950"/>
                    </a:lnTo>
                    <a:lnTo>
                      <a:pt x="42" y="1004"/>
                    </a:lnTo>
                    <a:lnTo>
                      <a:pt x="36" y="1028"/>
                    </a:lnTo>
                    <a:lnTo>
                      <a:pt x="24" y="1046"/>
                    </a:lnTo>
                    <a:lnTo>
                      <a:pt x="12" y="1058"/>
                    </a:lnTo>
                    <a:lnTo>
                      <a:pt x="6" y="1064"/>
                    </a:lnTo>
                    <a:lnTo>
                      <a:pt x="0" y="1058"/>
                    </a:lnTo>
                    <a:lnTo>
                      <a:pt x="0" y="1034"/>
                    </a:lnTo>
                    <a:lnTo>
                      <a:pt x="6" y="962"/>
                    </a:lnTo>
                    <a:lnTo>
                      <a:pt x="12" y="902"/>
                    </a:lnTo>
                    <a:lnTo>
                      <a:pt x="12" y="843"/>
                    </a:lnTo>
                    <a:lnTo>
                      <a:pt x="18" y="825"/>
                    </a:lnTo>
                    <a:lnTo>
                      <a:pt x="18" y="807"/>
                    </a:lnTo>
                    <a:lnTo>
                      <a:pt x="24" y="771"/>
                    </a:lnTo>
                    <a:lnTo>
                      <a:pt x="24" y="717"/>
                    </a:lnTo>
                    <a:lnTo>
                      <a:pt x="30" y="657"/>
                    </a:lnTo>
                    <a:lnTo>
                      <a:pt x="30" y="598"/>
                    </a:lnTo>
                    <a:lnTo>
                      <a:pt x="30" y="562"/>
                    </a:lnTo>
                    <a:lnTo>
                      <a:pt x="36" y="520"/>
                    </a:lnTo>
                    <a:lnTo>
                      <a:pt x="36" y="466"/>
                    </a:lnTo>
                    <a:lnTo>
                      <a:pt x="36" y="406"/>
                    </a:lnTo>
                    <a:lnTo>
                      <a:pt x="36" y="353"/>
                    </a:lnTo>
                    <a:lnTo>
                      <a:pt x="36" y="299"/>
                    </a:lnTo>
                    <a:lnTo>
                      <a:pt x="30" y="251"/>
                    </a:lnTo>
                    <a:lnTo>
                      <a:pt x="30" y="215"/>
                    </a:lnTo>
                    <a:lnTo>
                      <a:pt x="30" y="167"/>
                    </a:lnTo>
                    <a:lnTo>
                      <a:pt x="36" y="126"/>
                    </a:lnTo>
                    <a:lnTo>
                      <a:pt x="42" y="96"/>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7230" name="Freeform 52"/>
              <p:cNvSpPr>
                <a:spLocks/>
              </p:cNvSpPr>
              <p:nvPr/>
            </p:nvSpPr>
            <p:spPr bwMode="auto">
              <a:xfrm>
                <a:off x="419" y="2167"/>
                <a:ext cx="264" cy="1410"/>
              </a:xfrm>
              <a:custGeom>
                <a:avLst/>
                <a:gdLst>
                  <a:gd name="T0" fmla="*/ 162 w 191"/>
                  <a:gd name="T1" fmla="*/ 400 h 986"/>
                  <a:gd name="T2" fmla="*/ 138 w 191"/>
                  <a:gd name="T3" fmla="*/ 484 h 986"/>
                  <a:gd name="T4" fmla="*/ 120 w 191"/>
                  <a:gd name="T5" fmla="*/ 544 h 986"/>
                  <a:gd name="T6" fmla="*/ 114 w 191"/>
                  <a:gd name="T7" fmla="*/ 556 h 986"/>
                  <a:gd name="T8" fmla="*/ 108 w 191"/>
                  <a:gd name="T9" fmla="*/ 610 h 986"/>
                  <a:gd name="T10" fmla="*/ 102 w 191"/>
                  <a:gd name="T11" fmla="*/ 657 h 986"/>
                  <a:gd name="T12" fmla="*/ 102 w 191"/>
                  <a:gd name="T13" fmla="*/ 711 h 986"/>
                  <a:gd name="T14" fmla="*/ 108 w 191"/>
                  <a:gd name="T15" fmla="*/ 765 h 986"/>
                  <a:gd name="T16" fmla="*/ 108 w 191"/>
                  <a:gd name="T17" fmla="*/ 789 h 986"/>
                  <a:gd name="T18" fmla="*/ 84 w 191"/>
                  <a:gd name="T19" fmla="*/ 831 h 986"/>
                  <a:gd name="T20" fmla="*/ 72 w 191"/>
                  <a:gd name="T21" fmla="*/ 843 h 986"/>
                  <a:gd name="T22" fmla="*/ 54 w 191"/>
                  <a:gd name="T23" fmla="*/ 855 h 986"/>
                  <a:gd name="T24" fmla="*/ 48 w 191"/>
                  <a:gd name="T25" fmla="*/ 884 h 986"/>
                  <a:gd name="T26" fmla="*/ 48 w 191"/>
                  <a:gd name="T27" fmla="*/ 902 h 986"/>
                  <a:gd name="T28" fmla="*/ 24 w 191"/>
                  <a:gd name="T29" fmla="*/ 962 h 986"/>
                  <a:gd name="T30" fmla="*/ 12 w 191"/>
                  <a:gd name="T31" fmla="*/ 986 h 986"/>
                  <a:gd name="T32" fmla="*/ 0 w 191"/>
                  <a:gd name="T33" fmla="*/ 980 h 986"/>
                  <a:gd name="T34" fmla="*/ 0 w 191"/>
                  <a:gd name="T35" fmla="*/ 956 h 986"/>
                  <a:gd name="T36" fmla="*/ 12 w 191"/>
                  <a:gd name="T37" fmla="*/ 837 h 986"/>
                  <a:gd name="T38" fmla="*/ 18 w 191"/>
                  <a:gd name="T39" fmla="*/ 753 h 986"/>
                  <a:gd name="T40" fmla="*/ 24 w 191"/>
                  <a:gd name="T41" fmla="*/ 717 h 986"/>
                  <a:gd name="T42" fmla="*/ 30 w 191"/>
                  <a:gd name="T43" fmla="*/ 604 h 986"/>
                  <a:gd name="T44" fmla="*/ 36 w 191"/>
                  <a:gd name="T45" fmla="*/ 544 h 986"/>
                  <a:gd name="T46" fmla="*/ 36 w 191"/>
                  <a:gd name="T47" fmla="*/ 472 h 986"/>
                  <a:gd name="T48" fmla="*/ 36 w 191"/>
                  <a:gd name="T49" fmla="*/ 371 h 986"/>
                  <a:gd name="T50" fmla="*/ 30 w 191"/>
                  <a:gd name="T51" fmla="*/ 227 h 986"/>
                  <a:gd name="T52" fmla="*/ 30 w 191"/>
                  <a:gd name="T53" fmla="*/ 191 h 986"/>
                  <a:gd name="T54" fmla="*/ 30 w 191"/>
                  <a:gd name="T55" fmla="*/ 108 h 986"/>
                  <a:gd name="T56" fmla="*/ 48 w 191"/>
                  <a:gd name="T57" fmla="*/ 60 h 986"/>
                  <a:gd name="T58" fmla="*/ 66 w 191"/>
                  <a:gd name="T59" fmla="*/ 30 h 986"/>
                  <a:gd name="T60" fmla="*/ 90 w 191"/>
                  <a:gd name="T61" fmla="*/ 6 h 986"/>
                  <a:gd name="T62" fmla="*/ 114 w 191"/>
                  <a:gd name="T63" fmla="*/ 6 h 986"/>
                  <a:gd name="T64" fmla="*/ 132 w 191"/>
                  <a:gd name="T65" fmla="*/ 54 h 986"/>
                  <a:gd name="T66" fmla="*/ 138 w 191"/>
                  <a:gd name="T67" fmla="*/ 96 h 986"/>
                  <a:gd name="T68" fmla="*/ 168 w 191"/>
                  <a:gd name="T69" fmla="*/ 179 h 986"/>
                  <a:gd name="T70" fmla="*/ 174 w 191"/>
                  <a:gd name="T71" fmla="*/ 197 h 986"/>
                  <a:gd name="T72" fmla="*/ 191 w 191"/>
                  <a:gd name="T73" fmla="*/ 269 h 986"/>
                  <a:gd name="T74" fmla="*/ 174 w 191"/>
                  <a:gd name="T75" fmla="*/ 382 h 9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1"/>
                  <a:gd name="T115" fmla="*/ 0 h 986"/>
                  <a:gd name="T116" fmla="*/ 191 w 191"/>
                  <a:gd name="T117" fmla="*/ 986 h 9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1" h="986">
                    <a:moveTo>
                      <a:pt x="174" y="382"/>
                    </a:moveTo>
                    <a:lnTo>
                      <a:pt x="162" y="400"/>
                    </a:lnTo>
                    <a:lnTo>
                      <a:pt x="156" y="430"/>
                    </a:lnTo>
                    <a:lnTo>
                      <a:pt x="138" y="484"/>
                    </a:lnTo>
                    <a:lnTo>
                      <a:pt x="120" y="532"/>
                    </a:lnTo>
                    <a:lnTo>
                      <a:pt x="120" y="544"/>
                    </a:lnTo>
                    <a:lnTo>
                      <a:pt x="114" y="556"/>
                    </a:lnTo>
                    <a:lnTo>
                      <a:pt x="108" y="586"/>
                    </a:lnTo>
                    <a:lnTo>
                      <a:pt x="108" y="610"/>
                    </a:lnTo>
                    <a:lnTo>
                      <a:pt x="102" y="657"/>
                    </a:lnTo>
                    <a:lnTo>
                      <a:pt x="96" y="681"/>
                    </a:lnTo>
                    <a:lnTo>
                      <a:pt x="102" y="711"/>
                    </a:lnTo>
                    <a:lnTo>
                      <a:pt x="108" y="741"/>
                    </a:lnTo>
                    <a:lnTo>
                      <a:pt x="108" y="765"/>
                    </a:lnTo>
                    <a:lnTo>
                      <a:pt x="108" y="789"/>
                    </a:lnTo>
                    <a:lnTo>
                      <a:pt x="96" y="813"/>
                    </a:lnTo>
                    <a:lnTo>
                      <a:pt x="84" y="831"/>
                    </a:lnTo>
                    <a:lnTo>
                      <a:pt x="72" y="843"/>
                    </a:lnTo>
                    <a:lnTo>
                      <a:pt x="60" y="849"/>
                    </a:lnTo>
                    <a:lnTo>
                      <a:pt x="54" y="855"/>
                    </a:lnTo>
                    <a:lnTo>
                      <a:pt x="54" y="872"/>
                    </a:lnTo>
                    <a:lnTo>
                      <a:pt x="48" y="884"/>
                    </a:lnTo>
                    <a:lnTo>
                      <a:pt x="48" y="902"/>
                    </a:lnTo>
                    <a:lnTo>
                      <a:pt x="36" y="944"/>
                    </a:lnTo>
                    <a:lnTo>
                      <a:pt x="24" y="962"/>
                    </a:lnTo>
                    <a:lnTo>
                      <a:pt x="18" y="980"/>
                    </a:lnTo>
                    <a:lnTo>
                      <a:pt x="12" y="986"/>
                    </a:lnTo>
                    <a:lnTo>
                      <a:pt x="6" y="986"/>
                    </a:lnTo>
                    <a:lnTo>
                      <a:pt x="0" y="980"/>
                    </a:lnTo>
                    <a:lnTo>
                      <a:pt x="0" y="956"/>
                    </a:lnTo>
                    <a:lnTo>
                      <a:pt x="6" y="896"/>
                    </a:lnTo>
                    <a:lnTo>
                      <a:pt x="12" y="837"/>
                    </a:lnTo>
                    <a:lnTo>
                      <a:pt x="12" y="789"/>
                    </a:lnTo>
                    <a:lnTo>
                      <a:pt x="18" y="753"/>
                    </a:lnTo>
                    <a:lnTo>
                      <a:pt x="24" y="717"/>
                    </a:lnTo>
                    <a:lnTo>
                      <a:pt x="30" y="663"/>
                    </a:lnTo>
                    <a:lnTo>
                      <a:pt x="30" y="604"/>
                    </a:lnTo>
                    <a:lnTo>
                      <a:pt x="36" y="544"/>
                    </a:lnTo>
                    <a:lnTo>
                      <a:pt x="36" y="514"/>
                    </a:lnTo>
                    <a:lnTo>
                      <a:pt x="36" y="472"/>
                    </a:lnTo>
                    <a:lnTo>
                      <a:pt x="36" y="424"/>
                    </a:lnTo>
                    <a:lnTo>
                      <a:pt x="36" y="371"/>
                    </a:lnTo>
                    <a:lnTo>
                      <a:pt x="36" y="269"/>
                    </a:lnTo>
                    <a:lnTo>
                      <a:pt x="30" y="227"/>
                    </a:lnTo>
                    <a:lnTo>
                      <a:pt x="30" y="191"/>
                    </a:lnTo>
                    <a:lnTo>
                      <a:pt x="30" y="143"/>
                    </a:lnTo>
                    <a:lnTo>
                      <a:pt x="30" y="108"/>
                    </a:lnTo>
                    <a:lnTo>
                      <a:pt x="42" y="84"/>
                    </a:lnTo>
                    <a:lnTo>
                      <a:pt x="48" y="60"/>
                    </a:lnTo>
                    <a:lnTo>
                      <a:pt x="66" y="30"/>
                    </a:lnTo>
                    <a:lnTo>
                      <a:pt x="78" y="18"/>
                    </a:lnTo>
                    <a:lnTo>
                      <a:pt x="90" y="6"/>
                    </a:lnTo>
                    <a:lnTo>
                      <a:pt x="102" y="0"/>
                    </a:lnTo>
                    <a:lnTo>
                      <a:pt x="114" y="6"/>
                    </a:lnTo>
                    <a:lnTo>
                      <a:pt x="126" y="24"/>
                    </a:lnTo>
                    <a:lnTo>
                      <a:pt x="132" y="54"/>
                    </a:lnTo>
                    <a:lnTo>
                      <a:pt x="138" y="96"/>
                    </a:lnTo>
                    <a:lnTo>
                      <a:pt x="150" y="126"/>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7231" name="Freeform 53"/>
              <p:cNvSpPr>
                <a:spLocks/>
              </p:cNvSpPr>
              <p:nvPr/>
            </p:nvSpPr>
            <p:spPr bwMode="auto">
              <a:xfrm>
                <a:off x="436" y="2210"/>
                <a:ext cx="232" cy="1298"/>
              </a:xfrm>
              <a:custGeom>
                <a:avLst/>
                <a:gdLst>
                  <a:gd name="T0" fmla="*/ 138 w 168"/>
                  <a:gd name="T1" fmla="*/ 376 h 908"/>
                  <a:gd name="T2" fmla="*/ 114 w 168"/>
                  <a:gd name="T3" fmla="*/ 466 h 908"/>
                  <a:gd name="T4" fmla="*/ 108 w 168"/>
                  <a:gd name="T5" fmla="*/ 490 h 908"/>
                  <a:gd name="T6" fmla="*/ 84 w 168"/>
                  <a:gd name="T7" fmla="*/ 586 h 908"/>
                  <a:gd name="T8" fmla="*/ 84 w 168"/>
                  <a:gd name="T9" fmla="*/ 609 h 908"/>
                  <a:gd name="T10" fmla="*/ 84 w 168"/>
                  <a:gd name="T11" fmla="*/ 675 h 908"/>
                  <a:gd name="T12" fmla="*/ 84 w 168"/>
                  <a:gd name="T13" fmla="*/ 699 h 908"/>
                  <a:gd name="T14" fmla="*/ 72 w 168"/>
                  <a:gd name="T15" fmla="*/ 747 h 908"/>
                  <a:gd name="T16" fmla="*/ 54 w 168"/>
                  <a:gd name="T17" fmla="*/ 777 h 908"/>
                  <a:gd name="T18" fmla="*/ 48 w 168"/>
                  <a:gd name="T19" fmla="*/ 789 h 908"/>
                  <a:gd name="T20" fmla="*/ 36 w 168"/>
                  <a:gd name="T21" fmla="*/ 813 h 908"/>
                  <a:gd name="T22" fmla="*/ 36 w 168"/>
                  <a:gd name="T23" fmla="*/ 842 h 908"/>
                  <a:gd name="T24" fmla="*/ 24 w 168"/>
                  <a:gd name="T25" fmla="*/ 878 h 908"/>
                  <a:gd name="T26" fmla="*/ 6 w 168"/>
                  <a:gd name="T27" fmla="*/ 908 h 908"/>
                  <a:gd name="T28" fmla="*/ 0 w 168"/>
                  <a:gd name="T29" fmla="*/ 896 h 908"/>
                  <a:gd name="T30" fmla="*/ 0 w 168"/>
                  <a:gd name="T31" fmla="*/ 878 h 908"/>
                  <a:gd name="T32" fmla="*/ 6 w 168"/>
                  <a:gd name="T33" fmla="*/ 771 h 908"/>
                  <a:gd name="T34" fmla="*/ 18 w 168"/>
                  <a:gd name="T35" fmla="*/ 693 h 908"/>
                  <a:gd name="T36" fmla="*/ 18 w 168"/>
                  <a:gd name="T37" fmla="*/ 681 h 908"/>
                  <a:gd name="T38" fmla="*/ 30 w 168"/>
                  <a:gd name="T39" fmla="*/ 609 h 908"/>
                  <a:gd name="T40" fmla="*/ 36 w 168"/>
                  <a:gd name="T41" fmla="*/ 484 h 908"/>
                  <a:gd name="T42" fmla="*/ 36 w 168"/>
                  <a:gd name="T43" fmla="*/ 454 h 908"/>
                  <a:gd name="T44" fmla="*/ 36 w 168"/>
                  <a:gd name="T45" fmla="*/ 329 h 908"/>
                  <a:gd name="T46" fmla="*/ 30 w 168"/>
                  <a:gd name="T47" fmla="*/ 197 h 908"/>
                  <a:gd name="T48" fmla="*/ 30 w 168"/>
                  <a:gd name="T49" fmla="*/ 167 h 908"/>
                  <a:gd name="T50" fmla="*/ 24 w 168"/>
                  <a:gd name="T51" fmla="*/ 119 h 908"/>
                  <a:gd name="T52" fmla="*/ 36 w 168"/>
                  <a:gd name="T53" fmla="*/ 60 h 908"/>
                  <a:gd name="T54" fmla="*/ 42 w 168"/>
                  <a:gd name="T55" fmla="*/ 42 h 908"/>
                  <a:gd name="T56" fmla="*/ 78 w 168"/>
                  <a:gd name="T57" fmla="*/ 0 h 908"/>
                  <a:gd name="T58" fmla="*/ 102 w 168"/>
                  <a:gd name="T59" fmla="*/ 0 h 908"/>
                  <a:gd name="T60" fmla="*/ 114 w 168"/>
                  <a:gd name="T61" fmla="*/ 42 h 908"/>
                  <a:gd name="T62" fmla="*/ 120 w 168"/>
                  <a:gd name="T63" fmla="*/ 84 h 908"/>
                  <a:gd name="T64" fmla="*/ 138 w 168"/>
                  <a:gd name="T65" fmla="*/ 125 h 908"/>
                  <a:gd name="T66" fmla="*/ 144 w 168"/>
                  <a:gd name="T67" fmla="*/ 149 h 908"/>
                  <a:gd name="T68" fmla="*/ 168 w 168"/>
                  <a:gd name="T69" fmla="*/ 233 h 908"/>
                  <a:gd name="T70" fmla="*/ 156 w 168"/>
                  <a:gd name="T71" fmla="*/ 335 h 9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8"/>
                  <a:gd name="T109" fmla="*/ 0 h 908"/>
                  <a:gd name="T110" fmla="*/ 168 w 168"/>
                  <a:gd name="T111" fmla="*/ 908 h 9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8" h="908">
                    <a:moveTo>
                      <a:pt x="156" y="335"/>
                    </a:moveTo>
                    <a:lnTo>
                      <a:pt x="138" y="376"/>
                    </a:lnTo>
                    <a:lnTo>
                      <a:pt x="126" y="424"/>
                    </a:lnTo>
                    <a:lnTo>
                      <a:pt x="114" y="466"/>
                    </a:lnTo>
                    <a:lnTo>
                      <a:pt x="108" y="490"/>
                    </a:lnTo>
                    <a:lnTo>
                      <a:pt x="96" y="544"/>
                    </a:lnTo>
                    <a:lnTo>
                      <a:pt x="84" y="586"/>
                    </a:lnTo>
                    <a:lnTo>
                      <a:pt x="84" y="609"/>
                    </a:lnTo>
                    <a:lnTo>
                      <a:pt x="84" y="639"/>
                    </a:lnTo>
                    <a:lnTo>
                      <a:pt x="84" y="675"/>
                    </a:lnTo>
                    <a:lnTo>
                      <a:pt x="84" y="699"/>
                    </a:lnTo>
                    <a:lnTo>
                      <a:pt x="84" y="723"/>
                    </a:lnTo>
                    <a:lnTo>
                      <a:pt x="72" y="747"/>
                    </a:lnTo>
                    <a:lnTo>
                      <a:pt x="60" y="765"/>
                    </a:lnTo>
                    <a:lnTo>
                      <a:pt x="54" y="777"/>
                    </a:lnTo>
                    <a:lnTo>
                      <a:pt x="48" y="789"/>
                    </a:lnTo>
                    <a:lnTo>
                      <a:pt x="42" y="795"/>
                    </a:lnTo>
                    <a:lnTo>
                      <a:pt x="36" y="813"/>
                    </a:lnTo>
                    <a:lnTo>
                      <a:pt x="36" y="825"/>
                    </a:lnTo>
                    <a:lnTo>
                      <a:pt x="36" y="842"/>
                    </a:lnTo>
                    <a:lnTo>
                      <a:pt x="24" y="878"/>
                    </a:lnTo>
                    <a:lnTo>
                      <a:pt x="12" y="908"/>
                    </a:lnTo>
                    <a:lnTo>
                      <a:pt x="6" y="908"/>
                    </a:lnTo>
                    <a:lnTo>
                      <a:pt x="0" y="908"/>
                    </a:lnTo>
                    <a:lnTo>
                      <a:pt x="0" y="896"/>
                    </a:lnTo>
                    <a:lnTo>
                      <a:pt x="0" y="878"/>
                    </a:lnTo>
                    <a:lnTo>
                      <a:pt x="6" y="819"/>
                    </a:lnTo>
                    <a:lnTo>
                      <a:pt x="6" y="771"/>
                    </a:lnTo>
                    <a:lnTo>
                      <a:pt x="12" y="729"/>
                    </a:lnTo>
                    <a:lnTo>
                      <a:pt x="18" y="693"/>
                    </a:lnTo>
                    <a:lnTo>
                      <a:pt x="18" y="681"/>
                    </a:lnTo>
                    <a:lnTo>
                      <a:pt x="24" y="657"/>
                    </a:lnTo>
                    <a:lnTo>
                      <a:pt x="30" y="609"/>
                    </a:lnTo>
                    <a:lnTo>
                      <a:pt x="36" y="544"/>
                    </a:lnTo>
                    <a:lnTo>
                      <a:pt x="36" y="484"/>
                    </a:lnTo>
                    <a:lnTo>
                      <a:pt x="36" y="454"/>
                    </a:lnTo>
                    <a:lnTo>
                      <a:pt x="36" y="418"/>
                    </a:lnTo>
                    <a:lnTo>
                      <a:pt x="36" y="329"/>
                    </a:lnTo>
                    <a:lnTo>
                      <a:pt x="36" y="239"/>
                    </a:lnTo>
                    <a:lnTo>
                      <a:pt x="30" y="197"/>
                    </a:lnTo>
                    <a:lnTo>
                      <a:pt x="30" y="167"/>
                    </a:lnTo>
                    <a:lnTo>
                      <a:pt x="30" y="143"/>
                    </a:lnTo>
                    <a:lnTo>
                      <a:pt x="24" y="119"/>
                    </a:lnTo>
                    <a:lnTo>
                      <a:pt x="30" y="84"/>
                    </a:lnTo>
                    <a:lnTo>
                      <a:pt x="36" y="60"/>
                    </a:lnTo>
                    <a:lnTo>
                      <a:pt x="42" y="42"/>
                    </a:lnTo>
                    <a:lnTo>
                      <a:pt x="54" y="18"/>
                    </a:lnTo>
                    <a:lnTo>
                      <a:pt x="78" y="0"/>
                    </a:lnTo>
                    <a:lnTo>
                      <a:pt x="90" y="0"/>
                    </a:lnTo>
                    <a:lnTo>
                      <a:pt x="102" y="0"/>
                    </a:lnTo>
                    <a:lnTo>
                      <a:pt x="108" y="18"/>
                    </a:lnTo>
                    <a:lnTo>
                      <a:pt x="114" y="42"/>
                    </a:lnTo>
                    <a:lnTo>
                      <a:pt x="120" y="84"/>
                    </a:lnTo>
                    <a:lnTo>
                      <a:pt x="132" y="107"/>
                    </a:lnTo>
                    <a:lnTo>
                      <a:pt x="138" y="125"/>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7232" name="Freeform 54"/>
              <p:cNvSpPr>
                <a:spLocks/>
              </p:cNvSpPr>
              <p:nvPr/>
            </p:nvSpPr>
            <p:spPr bwMode="auto">
              <a:xfrm>
                <a:off x="453" y="2244"/>
                <a:ext cx="199" cy="1204"/>
              </a:xfrm>
              <a:custGeom>
                <a:avLst/>
                <a:gdLst>
                  <a:gd name="T0" fmla="*/ 120 w 144"/>
                  <a:gd name="T1" fmla="*/ 340 h 842"/>
                  <a:gd name="T2" fmla="*/ 96 w 144"/>
                  <a:gd name="T3" fmla="*/ 430 h 842"/>
                  <a:gd name="T4" fmla="*/ 90 w 144"/>
                  <a:gd name="T5" fmla="*/ 460 h 842"/>
                  <a:gd name="T6" fmla="*/ 66 w 144"/>
                  <a:gd name="T7" fmla="*/ 526 h 842"/>
                  <a:gd name="T8" fmla="*/ 60 w 144"/>
                  <a:gd name="T9" fmla="*/ 550 h 842"/>
                  <a:gd name="T10" fmla="*/ 60 w 144"/>
                  <a:gd name="T11" fmla="*/ 615 h 842"/>
                  <a:gd name="T12" fmla="*/ 60 w 144"/>
                  <a:gd name="T13" fmla="*/ 645 h 842"/>
                  <a:gd name="T14" fmla="*/ 42 w 144"/>
                  <a:gd name="T15" fmla="*/ 717 h 842"/>
                  <a:gd name="T16" fmla="*/ 36 w 144"/>
                  <a:gd name="T17" fmla="*/ 729 h 842"/>
                  <a:gd name="T18" fmla="*/ 30 w 144"/>
                  <a:gd name="T19" fmla="*/ 747 h 842"/>
                  <a:gd name="T20" fmla="*/ 24 w 144"/>
                  <a:gd name="T21" fmla="*/ 771 h 842"/>
                  <a:gd name="T22" fmla="*/ 24 w 144"/>
                  <a:gd name="T23" fmla="*/ 789 h 842"/>
                  <a:gd name="T24" fmla="*/ 6 w 144"/>
                  <a:gd name="T25" fmla="*/ 842 h 842"/>
                  <a:gd name="T26" fmla="*/ 0 w 144"/>
                  <a:gd name="T27" fmla="*/ 842 h 842"/>
                  <a:gd name="T28" fmla="*/ 0 w 144"/>
                  <a:gd name="T29" fmla="*/ 812 h 842"/>
                  <a:gd name="T30" fmla="*/ 6 w 144"/>
                  <a:gd name="T31" fmla="*/ 753 h 842"/>
                  <a:gd name="T32" fmla="*/ 12 w 144"/>
                  <a:gd name="T33" fmla="*/ 675 h 842"/>
                  <a:gd name="T34" fmla="*/ 18 w 144"/>
                  <a:gd name="T35" fmla="*/ 645 h 842"/>
                  <a:gd name="T36" fmla="*/ 24 w 144"/>
                  <a:gd name="T37" fmla="*/ 609 h 842"/>
                  <a:gd name="T38" fmla="*/ 36 w 144"/>
                  <a:gd name="T39" fmla="*/ 496 h 842"/>
                  <a:gd name="T40" fmla="*/ 42 w 144"/>
                  <a:gd name="T41" fmla="*/ 436 h 842"/>
                  <a:gd name="T42" fmla="*/ 36 w 144"/>
                  <a:gd name="T43" fmla="*/ 293 h 842"/>
                  <a:gd name="T44" fmla="*/ 30 w 144"/>
                  <a:gd name="T45" fmla="*/ 143 h 842"/>
                  <a:gd name="T46" fmla="*/ 30 w 144"/>
                  <a:gd name="T47" fmla="*/ 119 h 842"/>
                  <a:gd name="T48" fmla="*/ 30 w 144"/>
                  <a:gd name="T49" fmla="*/ 72 h 842"/>
                  <a:gd name="T50" fmla="*/ 42 w 144"/>
                  <a:gd name="T51" fmla="*/ 36 h 842"/>
                  <a:gd name="T52" fmla="*/ 54 w 144"/>
                  <a:gd name="T53" fmla="*/ 12 h 842"/>
                  <a:gd name="T54" fmla="*/ 78 w 144"/>
                  <a:gd name="T55" fmla="*/ 0 h 842"/>
                  <a:gd name="T56" fmla="*/ 96 w 144"/>
                  <a:gd name="T57" fmla="*/ 24 h 842"/>
                  <a:gd name="T58" fmla="*/ 96 w 144"/>
                  <a:gd name="T59" fmla="*/ 42 h 842"/>
                  <a:gd name="T60" fmla="*/ 102 w 144"/>
                  <a:gd name="T61" fmla="*/ 78 h 842"/>
                  <a:gd name="T62" fmla="*/ 108 w 144"/>
                  <a:gd name="T63" fmla="*/ 107 h 842"/>
                  <a:gd name="T64" fmla="*/ 120 w 144"/>
                  <a:gd name="T65" fmla="*/ 131 h 842"/>
                  <a:gd name="T66" fmla="*/ 144 w 144"/>
                  <a:gd name="T67" fmla="*/ 203 h 842"/>
                  <a:gd name="T68" fmla="*/ 132 w 144"/>
                  <a:gd name="T69" fmla="*/ 299 h 8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842"/>
                  <a:gd name="T107" fmla="*/ 144 w 144"/>
                  <a:gd name="T108" fmla="*/ 842 h 8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842">
                    <a:moveTo>
                      <a:pt x="132" y="299"/>
                    </a:moveTo>
                    <a:lnTo>
                      <a:pt x="120" y="340"/>
                    </a:lnTo>
                    <a:lnTo>
                      <a:pt x="108" y="376"/>
                    </a:lnTo>
                    <a:lnTo>
                      <a:pt x="96" y="430"/>
                    </a:lnTo>
                    <a:lnTo>
                      <a:pt x="90" y="460"/>
                    </a:lnTo>
                    <a:lnTo>
                      <a:pt x="78" y="490"/>
                    </a:lnTo>
                    <a:lnTo>
                      <a:pt x="66" y="526"/>
                    </a:lnTo>
                    <a:lnTo>
                      <a:pt x="60" y="550"/>
                    </a:lnTo>
                    <a:lnTo>
                      <a:pt x="60" y="585"/>
                    </a:lnTo>
                    <a:lnTo>
                      <a:pt x="60" y="615"/>
                    </a:lnTo>
                    <a:lnTo>
                      <a:pt x="60" y="645"/>
                    </a:lnTo>
                    <a:lnTo>
                      <a:pt x="48" y="693"/>
                    </a:lnTo>
                    <a:lnTo>
                      <a:pt x="42" y="717"/>
                    </a:lnTo>
                    <a:lnTo>
                      <a:pt x="36" y="729"/>
                    </a:lnTo>
                    <a:lnTo>
                      <a:pt x="30" y="741"/>
                    </a:lnTo>
                    <a:lnTo>
                      <a:pt x="30" y="747"/>
                    </a:lnTo>
                    <a:lnTo>
                      <a:pt x="24" y="759"/>
                    </a:lnTo>
                    <a:lnTo>
                      <a:pt x="24" y="771"/>
                    </a:lnTo>
                    <a:lnTo>
                      <a:pt x="24" y="789"/>
                    </a:lnTo>
                    <a:lnTo>
                      <a:pt x="12" y="824"/>
                    </a:lnTo>
                    <a:lnTo>
                      <a:pt x="6" y="842"/>
                    </a:lnTo>
                    <a:lnTo>
                      <a:pt x="0" y="842"/>
                    </a:lnTo>
                    <a:lnTo>
                      <a:pt x="0" y="830"/>
                    </a:lnTo>
                    <a:lnTo>
                      <a:pt x="0" y="812"/>
                    </a:lnTo>
                    <a:lnTo>
                      <a:pt x="6" y="753"/>
                    </a:lnTo>
                    <a:lnTo>
                      <a:pt x="6" y="711"/>
                    </a:lnTo>
                    <a:lnTo>
                      <a:pt x="12" y="675"/>
                    </a:lnTo>
                    <a:lnTo>
                      <a:pt x="18" y="645"/>
                    </a:lnTo>
                    <a:lnTo>
                      <a:pt x="18" y="627"/>
                    </a:lnTo>
                    <a:lnTo>
                      <a:pt x="24" y="609"/>
                    </a:lnTo>
                    <a:lnTo>
                      <a:pt x="30" y="556"/>
                    </a:lnTo>
                    <a:lnTo>
                      <a:pt x="36" y="496"/>
                    </a:lnTo>
                    <a:lnTo>
                      <a:pt x="42" y="436"/>
                    </a:lnTo>
                    <a:lnTo>
                      <a:pt x="42" y="370"/>
                    </a:lnTo>
                    <a:lnTo>
                      <a:pt x="36" y="293"/>
                    </a:lnTo>
                    <a:lnTo>
                      <a:pt x="36" y="209"/>
                    </a:lnTo>
                    <a:lnTo>
                      <a:pt x="30" y="143"/>
                    </a:lnTo>
                    <a:lnTo>
                      <a:pt x="30" y="119"/>
                    </a:lnTo>
                    <a:lnTo>
                      <a:pt x="30" y="95"/>
                    </a:lnTo>
                    <a:lnTo>
                      <a:pt x="30" y="72"/>
                    </a:lnTo>
                    <a:lnTo>
                      <a:pt x="36" y="54"/>
                    </a:lnTo>
                    <a:lnTo>
                      <a:pt x="42" y="36"/>
                    </a:lnTo>
                    <a:lnTo>
                      <a:pt x="54" y="12"/>
                    </a:lnTo>
                    <a:lnTo>
                      <a:pt x="72" y="0"/>
                    </a:lnTo>
                    <a:lnTo>
                      <a:pt x="78" y="0"/>
                    </a:lnTo>
                    <a:lnTo>
                      <a:pt x="90" y="6"/>
                    </a:lnTo>
                    <a:lnTo>
                      <a:pt x="96" y="24"/>
                    </a:lnTo>
                    <a:lnTo>
                      <a:pt x="96" y="42"/>
                    </a:lnTo>
                    <a:lnTo>
                      <a:pt x="102" y="60"/>
                    </a:lnTo>
                    <a:lnTo>
                      <a:pt x="102" y="78"/>
                    </a:lnTo>
                    <a:lnTo>
                      <a:pt x="108" y="95"/>
                    </a:lnTo>
                    <a:lnTo>
                      <a:pt x="108" y="107"/>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7233" name="Freeform 55"/>
              <p:cNvSpPr>
                <a:spLocks/>
              </p:cNvSpPr>
              <p:nvPr/>
            </p:nvSpPr>
            <p:spPr bwMode="auto">
              <a:xfrm>
                <a:off x="461" y="2287"/>
                <a:ext cx="166" cy="1103"/>
              </a:xfrm>
              <a:custGeom>
                <a:avLst/>
                <a:gdLst>
                  <a:gd name="T0" fmla="*/ 84 w 120"/>
                  <a:gd name="T1" fmla="*/ 53 h 771"/>
                  <a:gd name="T2" fmla="*/ 90 w 120"/>
                  <a:gd name="T3" fmla="*/ 77 h 771"/>
                  <a:gd name="T4" fmla="*/ 90 w 120"/>
                  <a:gd name="T5" fmla="*/ 89 h 771"/>
                  <a:gd name="T6" fmla="*/ 96 w 120"/>
                  <a:gd name="T7" fmla="*/ 101 h 771"/>
                  <a:gd name="T8" fmla="*/ 120 w 120"/>
                  <a:gd name="T9" fmla="*/ 167 h 771"/>
                  <a:gd name="T10" fmla="*/ 114 w 120"/>
                  <a:gd name="T11" fmla="*/ 263 h 771"/>
                  <a:gd name="T12" fmla="*/ 108 w 120"/>
                  <a:gd name="T13" fmla="*/ 287 h 771"/>
                  <a:gd name="T14" fmla="*/ 96 w 120"/>
                  <a:gd name="T15" fmla="*/ 322 h 771"/>
                  <a:gd name="T16" fmla="*/ 84 w 120"/>
                  <a:gd name="T17" fmla="*/ 364 h 771"/>
                  <a:gd name="T18" fmla="*/ 78 w 120"/>
                  <a:gd name="T19" fmla="*/ 400 h 771"/>
                  <a:gd name="T20" fmla="*/ 54 w 120"/>
                  <a:gd name="T21" fmla="*/ 460 h 771"/>
                  <a:gd name="T22" fmla="*/ 48 w 120"/>
                  <a:gd name="T23" fmla="*/ 484 h 771"/>
                  <a:gd name="T24" fmla="*/ 42 w 120"/>
                  <a:gd name="T25" fmla="*/ 555 h 771"/>
                  <a:gd name="T26" fmla="*/ 36 w 120"/>
                  <a:gd name="T27" fmla="*/ 585 h 771"/>
                  <a:gd name="T28" fmla="*/ 30 w 120"/>
                  <a:gd name="T29" fmla="*/ 651 h 771"/>
                  <a:gd name="T30" fmla="*/ 24 w 120"/>
                  <a:gd name="T31" fmla="*/ 663 h 771"/>
                  <a:gd name="T32" fmla="*/ 18 w 120"/>
                  <a:gd name="T33" fmla="*/ 687 h 771"/>
                  <a:gd name="T34" fmla="*/ 18 w 120"/>
                  <a:gd name="T35" fmla="*/ 711 h 771"/>
                  <a:gd name="T36" fmla="*/ 18 w 120"/>
                  <a:gd name="T37" fmla="*/ 729 h 771"/>
                  <a:gd name="T38" fmla="*/ 12 w 120"/>
                  <a:gd name="T39" fmla="*/ 759 h 771"/>
                  <a:gd name="T40" fmla="*/ 0 w 120"/>
                  <a:gd name="T41" fmla="*/ 759 h 771"/>
                  <a:gd name="T42" fmla="*/ 0 w 120"/>
                  <a:gd name="T43" fmla="*/ 735 h 771"/>
                  <a:gd name="T44" fmla="*/ 6 w 120"/>
                  <a:gd name="T45" fmla="*/ 681 h 771"/>
                  <a:gd name="T46" fmla="*/ 24 w 120"/>
                  <a:gd name="T47" fmla="*/ 615 h 771"/>
                  <a:gd name="T48" fmla="*/ 30 w 120"/>
                  <a:gd name="T49" fmla="*/ 591 h 771"/>
                  <a:gd name="T50" fmla="*/ 36 w 120"/>
                  <a:gd name="T51" fmla="*/ 555 h 771"/>
                  <a:gd name="T52" fmla="*/ 48 w 120"/>
                  <a:gd name="T53" fmla="*/ 436 h 771"/>
                  <a:gd name="T54" fmla="*/ 48 w 120"/>
                  <a:gd name="T55" fmla="*/ 376 h 771"/>
                  <a:gd name="T56" fmla="*/ 48 w 120"/>
                  <a:gd name="T57" fmla="*/ 245 h 771"/>
                  <a:gd name="T58" fmla="*/ 36 w 120"/>
                  <a:gd name="T59" fmla="*/ 119 h 771"/>
                  <a:gd name="T60" fmla="*/ 36 w 120"/>
                  <a:gd name="T61" fmla="*/ 95 h 771"/>
                  <a:gd name="T62" fmla="*/ 30 w 120"/>
                  <a:gd name="T63" fmla="*/ 48 h 771"/>
                  <a:gd name="T64" fmla="*/ 42 w 120"/>
                  <a:gd name="T65" fmla="*/ 18 h 771"/>
                  <a:gd name="T66" fmla="*/ 54 w 120"/>
                  <a:gd name="T67" fmla="*/ 0 h 771"/>
                  <a:gd name="T68" fmla="*/ 78 w 120"/>
                  <a:gd name="T69" fmla="*/ 12 h 7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
                  <a:gd name="T106" fmla="*/ 0 h 771"/>
                  <a:gd name="T107" fmla="*/ 120 w 120"/>
                  <a:gd name="T108" fmla="*/ 771 h 7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 h="771">
                    <a:moveTo>
                      <a:pt x="84" y="36"/>
                    </a:moveTo>
                    <a:lnTo>
                      <a:pt x="84" y="53"/>
                    </a:lnTo>
                    <a:lnTo>
                      <a:pt x="90" y="71"/>
                    </a:lnTo>
                    <a:lnTo>
                      <a:pt x="90" y="77"/>
                    </a:lnTo>
                    <a:lnTo>
                      <a:pt x="90" y="83"/>
                    </a:lnTo>
                    <a:lnTo>
                      <a:pt x="90" y="89"/>
                    </a:lnTo>
                    <a:lnTo>
                      <a:pt x="96" y="101"/>
                    </a:lnTo>
                    <a:lnTo>
                      <a:pt x="108" y="131"/>
                    </a:lnTo>
                    <a:lnTo>
                      <a:pt x="120" y="167"/>
                    </a:lnTo>
                    <a:lnTo>
                      <a:pt x="120" y="215"/>
                    </a:lnTo>
                    <a:lnTo>
                      <a:pt x="114" y="263"/>
                    </a:lnTo>
                    <a:lnTo>
                      <a:pt x="108" y="287"/>
                    </a:lnTo>
                    <a:lnTo>
                      <a:pt x="102" y="298"/>
                    </a:lnTo>
                    <a:lnTo>
                      <a:pt x="96" y="322"/>
                    </a:lnTo>
                    <a:lnTo>
                      <a:pt x="90" y="334"/>
                    </a:lnTo>
                    <a:lnTo>
                      <a:pt x="84" y="364"/>
                    </a:lnTo>
                    <a:lnTo>
                      <a:pt x="78" y="400"/>
                    </a:lnTo>
                    <a:lnTo>
                      <a:pt x="66" y="424"/>
                    </a:lnTo>
                    <a:lnTo>
                      <a:pt x="54" y="460"/>
                    </a:lnTo>
                    <a:lnTo>
                      <a:pt x="48" y="484"/>
                    </a:lnTo>
                    <a:lnTo>
                      <a:pt x="42" y="520"/>
                    </a:lnTo>
                    <a:lnTo>
                      <a:pt x="42" y="555"/>
                    </a:lnTo>
                    <a:lnTo>
                      <a:pt x="36" y="585"/>
                    </a:lnTo>
                    <a:lnTo>
                      <a:pt x="30" y="633"/>
                    </a:lnTo>
                    <a:lnTo>
                      <a:pt x="30" y="651"/>
                    </a:lnTo>
                    <a:lnTo>
                      <a:pt x="24" y="663"/>
                    </a:lnTo>
                    <a:lnTo>
                      <a:pt x="18" y="675"/>
                    </a:lnTo>
                    <a:lnTo>
                      <a:pt x="18" y="687"/>
                    </a:lnTo>
                    <a:lnTo>
                      <a:pt x="18" y="699"/>
                    </a:lnTo>
                    <a:lnTo>
                      <a:pt x="18" y="711"/>
                    </a:lnTo>
                    <a:lnTo>
                      <a:pt x="18" y="729"/>
                    </a:lnTo>
                    <a:lnTo>
                      <a:pt x="12" y="747"/>
                    </a:lnTo>
                    <a:lnTo>
                      <a:pt x="12" y="759"/>
                    </a:lnTo>
                    <a:lnTo>
                      <a:pt x="6" y="771"/>
                    </a:lnTo>
                    <a:lnTo>
                      <a:pt x="0" y="759"/>
                    </a:lnTo>
                    <a:lnTo>
                      <a:pt x="0" y="735"/>
                    </a:lnTo>
                    <a:lnTo>
                      <a:pt x="6" y="705"/>
                    </a:lnTo>
                    <a:lnTo>
                      <a:pt x="6" y="681"/>
                    </a:lnTo>
                    <a:lnTo>
                      <a:pt x="12" y="645"/>
                    </a:lnTo>
                    <a:lnTo>
                      <a:pt x="24" y="615"/>
                    </a:lnTo>
                    <a:lnTo>
                      <a:pt x="30" y="591"/>
                    </a:lnTo>
                    <a:lnTo>
                      <a:pt x="30" y="573"/>
                    </a:lnTo>
                    <a:lnTo>
                      <a:pt x="36" y="555"/>
                    </a:lnTo>
                    <a:lnTo>
                      <a:pt x="42" y="502"/>
                    </a:lnTo>
                    <a:lnTo>
                      <a:pt x="48" y="436"/>
                    </a:lnTo>
                    <a:lnTo>
                      <a:pt x="48" y="376"/>
                    </a:lnTo>
                    <a:lnTo>
                      <a:pt x="48" y="316"/>
                    </a:lnTo>
                    <a:lnTo>
                      <a:pt x="48" y="245"/>
                    </a:lnTo>
                    <a:lnTo>
                      <a:pt x="42" y="179"/>
                    </a:lnTo>
                    <a:lnTo>
                      <a:pt x="36" y="119"/>
                    </a:lnTo>
                    <a:lnTo>
                      <a:pt x="36" y="95"/>
                    </a:lnTo>
                    <a:lnTo>
                      <a:pt x="30" y="71"/>
                    </a:lnTo>
                    <a:lnTo>
                      <a:pt x="30" y="48"/>
                    </a:lnTo>
                    <a:lnTo>
                      <a:pt x="36" y="36"/>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7234" name="Freeform 56"/>
              <p:cNvSpPr>
                <a:spLocks/>
              </p:cNvSpPr>
              <p:nvPr/>
            </p:nvSpPr>
            <p:spPr bwMode="auto">
              <a:xfrm>
                <a:off x="403" y="1902"/>
                <a:ext cx="108" cy="351"/>
              </a:xfrm>
              <a:custGeom>
                <a:avLst/>
                <a:gdLst>
                  <a:gd name="T0" fmla="*/ 36 w 78"/>
                  <a:gd name="T1" fmla="*/ 6 h 245"/>
                  <a:gd name="T2" fmla="*/ 60 w 78"/>
                  <a:gd name="T3" fmla="*/ 24 h 245"/>
                  <a:gd name="T4" fmla="*/ 72 w 78"/>
                  <a:gd name="T5" fmla="*/ 48 h 245"/>
                  <a:gd name="T6" fmla="*/ 78 w 78"/>
                  <a:gd name="T7" fmla="*/ 77 h 245"/>
                  <a:gd name="T8" fmla="*/ 78 w 78"/>
                  <a:gd name="T9" fmla="*/ 101 h 245"/>
                  <a:gd name="T10" fmla="*/ 78 w 78"/>
                  <a:gd name="T11" fmla="*/ 101 h 245"/>
                  <a:gd name="T12" fmla="*/ 72 w 78"/>
                  <a:gd name="T13" fmla="*/ 131 h 245"/>
                  <a:gd name="T14" fmla="*/ 72 w 78"/>
                  <a:gd name="T15" fmla="*/ 155 h 245"/>
                  <a:gd name="T16" fmla="*/ 66 w 78"/>
                  <a:gd name="T17" fmla="*/ 185 h 245"/>
                  <a:gd name="T18" fmla="*/ 60 w 78"/>
                  <a:gd name="T19" fmla="*/ 215 h 245"/>
                  <a:gd name="T20" fmla="*/ 60 w 78"/>
                  <a:gd name="T21" fmla="*/ 215 h 245"/>
                  <a:gd name="T22" fmla="*/ 48 w 78"/>
                  <a:gd name="T23" fmla="*/ 239 h 245"/>
                  <a:gd name="T24" fmla="*/ 36 w 78"/>
                  <a:gd name="T25" fmla="*/ 245 h 245"/>
                  <a:gd name="T26" fmla="*/ 30 w 78"/>
                  <a:gd name="T27" fmla="*/ 239 h 245"/>
                  <a:gd name="T28" fmla="*/ 24 w 78"/>
                  <a:gd name="T29" fmla="*/ 209 h 245"/>
                  <a:gd name="T30" fmla="*/ 24 w 78"/>
                  <a:gd name="T31" fmla="*/ 209 h 245"/>
                  <a:gd name="T32" fmla="*/ 24 w 78"/>
                  <a:gd name="T33" fmla="*/ 185 h 245"/>
                  <a:gd name="T34" fmla="*/ 12 w 78"/>
                  <a:gd name="T35" fmla="*/ 167 h 245"/>
                  <a:gd name="T36" fmla="*/ 0 w 78"/>
                  <a:gd name="T37" fmla="*/ 125 h 245"/>
                  <a:gd name="T38" fmla="*/ 0 w 78"/>
                  <a:gd name="T39" fmla="*/ 125 h 245"/>
                  <a:gd name="T40" fmla="*/ 0 w 78"/>
                  <a:gd name="T41" fmla="*/ 113 h 245"/>
                  <a:gd name="T42" fmla="*/ 0 w 78"/>
                  <a:gd name="T43" fmla="*/ 89 h 245"/>
                  <a:gd name="T44" fmla="*/ 0 w 78"/>
                  <a:gd name="T45" fmla="*/ 48 h 245"/>
                  <a:gd name="T46" fmla="*/ 6 w 78"/>
                  <a:gd name="T47" fmla="*/ 24 h 245"/>
                  <a:gd name="T48" fmla="*/ 12 w 78"/>
                  <a:gd name="T49" fmla="*/ 12 h 245"/>
                  <a:gd name="T50" fmla="*/ 24 w 78"/>
                  <a:gd name="T51" fmla="*/ 0 h 245"/>
                  <a:gd name="T52" fmla="*/ 36 w 78"/>
                  <a:gd name="T53" fmla="*/ 6 h 2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8"/>
                  <a:gd name="T82" fmla="*/ 0 h 245"/>
                  <a:gd name="T83" fmla="*/ 78 w 78"/>
                  <a:gd name="T84" fmla="*/ 245 h 2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8" h="245">
                    <a:moveTo>
                      <a:pt x="36" y="6"/>
                    </a:moveTo>
                    <a:lnTo>
                      <a:pt x="60" y="24"/>
                    </a:lnTo>
                    <a:lnTo>
                      <a:pt x="72" y="48"/>
                    </a:lnTo>
                    <a:lnTo>
                      <a:pt x="78" y="77"/>
                    </a:lnTo>
                    <a:lnTo>
                      <a:pt x="78" y="101"/>
                    </a:lnTo>
                    <a:lnTo>
                      <a:pt x="72" y="131"/>
                    </a:lnTo>
                    <a:lnTo>
                      <a:pt x="72" y="155"/>
                    </a:lnTo>
                    <a:lnTo>
                      <a:pt x="66" y="185"/>
                    </a:lnTo>
                    <a:lnTo>
                      <a:pt x="60" y="215"/>
                    </a:lnTo>
                    <a:lnTo>
                      <a:pt x="48" y="239"/>
                    </a:lnTo>
                    <a:lnTo>
                      <a:pt x="36" y="245"/>
                    </a:lnTo>
                    <a:lnTo>
                      <a:pt x="30" y="239"/>
                    </a:lnTo>
                    <a:lnTo>
                      <a:pt x="24" y="209"/>
                    </a:lnTo>
                    <a:lnTo>
                      <a:pt x="24" y="185"/>
                    </a:lnTo>
                    <a:lnTo>
                      <a:pt x="12" y="167"/>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7235" name="Freeform 57"/>
              <p:cNvSpPr>
                <a:spLocks/>
              </p:cNvSpPr>
              <p:nvPr/>
            </p:nvSpPr>
            <p:spPr bwMode="auto">
              <a:xfrm>
                <a:off x="411" y="1928"/>
                <a:ext cx="100" cy="307"/>
              </a:xfrm>
              <a:custGeom>
                <a:avLst/>
                <a:gdLst>
                  <a:gd name="T0" fmla="*/ 0 w 72"/>
                  <a:gd name="T1" fmla="*/ 113 h 215"/>
                  <a:gd name="T2" fmla="*/ 0 w 72"/>
                  <a:gd name="T3" fmla="*/ 101 h 215"/>
                  <a:gd name="T4" fmla="*/ 0 w 72"/>
                  <a:gd name="T5" fmla="*/ 83 h 215"/>
                  <a:gd name="T6" fmla="*/ 0 w 72"/>
                  <a:gd name="T7" fmla="*/ 36 h 215"/>
                  <a:gd name="T8" fmla="*/ 0 w 72"/>
                  <a:gd name="T9" fmla="*/ 18 h 215"/>
                  <a:gd name="T10" fmla="*/ 12 w 72"/>
                  <a:gd name="T11" fmla="*/ 6 h 215"/>
                  <a:gd name="T12" fmla="*/ 18 w 72"/>
                  <a:gd name="T13" fmla="*/ 0 h 215"/>
                  <a:gd name="T14" fmla="*/ 30 w 72"/>
                  <a:gd name="T15" fmla="*/ 6 h 215"/>
                  <a:gd name="T16" fmla="*/ 30 w 72"/>
                  <a:gd name="T17" fmla="*/ 6 h 215"/>
                  <a:gd name="T18" fmla="*/ 54 w 72"/>
                  <a:gd name="T19" fmla="*/ 24 h 215"/>
                  <a:gd name="T20" fmla="*/ 66 w 72"/>
                  <a:gd name="T21" fmla="*/ 42 h 215"/>
                  <a:gd name="T22" fmla="*/ 72 w 72"/>
                  <a:gd name="T23" fmla="*/ 65 h 215"/>
                  <a:gd name="T24" fmla="*/ 66 w 72"/>
                  <a:gd name="T25" fmla="*/ 89 h 215"/>
                  <a:gd name="T26" fmla="*/ 66 w 72"/>
                  <a:gd name="T27" fmla="*/ 89 h 215"/>
                  <a:gd name="T28" fmla="*/ 60 w 72"/>
                  <a:gd name="T29" fmla="*/ 113 h 215"/>
                  <a:gd name="T30" fmla="*/ 66 w 72"/>
                  <a:gd name="T31" fmla="*/ 137 h 215"/>
                  <a:gd name="T32" fmla="*/ 60 w 72"/>
                  <a:gd name="T33" fmla="*/ 167 h 215"/>
                  <a:gd name="T34" fmla="*/ 54 w 72"/>
                  <a:gd name="T35" fmla="*/ 191 h 215"/>
                  <a:gd name="T36" fmla="*/ 54 w 72"/>
                  <a:gd name="T37" fmla="*/ 191 h 215"/>
                  <a:gd name="T38" fmla="*/ 42 w 72"/>
                  <a:gd name="T39" fmla="*/ 209 h 215"/>
                  <a:gd name="T40" fmla="*/ 30 w 72"/>
                  <a:gd name="T41" fmla="*/ 215 h 215"/>
                  <a:gd name="T42" fmla="*/ 24 w 72"/>
                  <a:gd name="T43" fmla="*/ 209 h 215"/>
                  <a:gd name="T44" fmla="*/ 24 w 72"/>
                  <a:gd name="T45" fmla="*/ 185 h 215"/>
                  <a:gd name="T46" fmla="*/ 24 w 72"/>
                  <a:gd name="T47" fmla="*/ 185 h 215"/>
                  <a:gd name="T48" fmla="*/ 18 w 72"/>
                  <a:gd name="T49" fmla="*/ 161 h 215"/>
                  <a:gd name="T50" fmla="*/ 12 w 72"/>
                  <a:gd name="T51" fmla="*/ 143 h 215"/>
                  <a:gd name="T52" fmla="*/ 0 w 72"/>
                  <a:gd name="T53" fmla="*/ 113 h 2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2"/>
                  <a:gd name="T82" fmla="*/ 0 h 215"/>
                  <a:gd name="T83" fmla="*/ 72 w 72"/>
                  <a:gd name="T84" fmla="*/ 215 h 2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2" h="215">
                    <a:moveTo>
                      <a:pt x="0" y="113"/>
                    </a:moveTo>
                    <a:lnTo>
                      <a:pt x="0" y="101"/>
                    </a:lnTo>
                    <a:lnTo>
                      <a:pt x="0" y="83"/>
                    </a:lnTo>
                    <a:lnTo>
                      <a:pt x="0" y="36"/>
                    </a:lnTo>
                    <a:lnTo>
                      <a:pt x="0" y="18"/>
                    </a:lnTo>
                    <a:lnTo>
                      <a:pt x="12" y="6"/>
                    </a:lnTo>
                    <a:lnTo>
                      <a:pt x="18" y="0"/>
                    </a:lnTo>
                    <a:lnTo>
                      <a:pt x="30" y="6"/>
                    </a:lnTo>
                    <a:lnTo>
                      <a:pt x="54" y="24"/>
                    </a:lnTo>
                    <a:lnTo>
                      <a:pt x="66" y="42"/>
                    </a:lnTo>
                    <a:lnTo>
                      <a:pt x="72" y="65"/>
                    </a:lnTo>
                    <a:lnTo>
                      <a:pt x="66" y="89"/>
                    </a:lnTo>
                    <a:lnTo>
                      <a:pt x="60" y="113"/>
                    </a:lnTo>
                    <a:lnTo>
                      <a:pt x="66" y="137"/>
                    </a:lnTo>
                    <a:lnTo>
                      <a:pt x="60" y="167"/>
                    </a:lnTo>
                    <a:lnTo>
                      <a:pt x="54" y="191"/>
                    </a:lnTo>
                    <a:lnTo>
                      <a:pt x="42" y="209"/>
                    </a:lnTo>
                    <a:lnTo>
                      <a:pt x="30" y="215"/>
                    </a:lnTo>
                    <a:lnTo>
                      <a:pt x="24" y="209"/>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7236" name="Freeform 58"/>
              <p:cNvSpPr>
                <a:spLocks/>
              </p:cNvSpPr>
              <p:nvPr/>
            </p:nvSpPr>
            <p:spPr bwMode="auto">
              <a:xfrm>
                <a:off x="419" y="1936"/>
                <a:ext cx="75" cy="291"/>
              </a:xfrm>
              <a:custGeom>
                <a:avLst/>
                <a:gdLst>
                  <a:gd name="T0" fmla="*/ 6 w 54"/>
                  <a:gd name="T1" fmla="*/ 101 h 203"/>
                  <a:gd name="T2" fmla="*/ 0 w 54"/>
                  <a:gd name="T3" fmla="*/ 71 h 203"/>
                  <a:gd name="T4" fmla="*/ 0 w 54"/>
                  <a:gd name="T5" fmla="*/ 36 h 203"/>
                  <a:gd name="T6" fmla="*/ 0 w 54"/>
                  <a:gd name="T7" fmla="*/ 18 h 203"/>
                  <a:gd name="T8" fmla="*/ 6 w 54"/>
                  <a:gd name="T9" fmla="*/ 6 h 203"/>
                  <a:gd name="T10" fmla="*/ 12 w 54"/>
                  <a:gd name="T11" fmla="*/ 0 h 203"/>
                  <a:gd name="T12" fmla="*/ 24 w 54"/>
                  <a:gd name="T13" fmla="*/ 6 h 203"/>
                  <a:gd name="T14" fmla="*/ 24 w 54"/>
                  <a:gd name="T15" fmla="*/ 6 h 203"/>
                  <a:gd name="T16" fmla="*/ 42 w 54"/>
                  <a:gd name="T17" fmla="*/ 18 h 203"/>
                  <a:gd name="T18" fmla="*/ 48 w 54"/>
                  <a:gd name="T19" fmla="*/ 42 h 203"/>
                  <a:gd name="T20" fmla="*/ 54 w 54"/>
                  <a:gd name="T21" fmla="*/ 59 h 203"/>
                  <a:gd name="T22" fmla="*/ 48 w 54"/>
                  <a:gd name="T23" fmla="*/ 83 h 203"/>
                  <a:gd name="T24" fmla="*/ 48 w 54"/>
                  <a:gd name="T25" fmla="*/ 83 h 203"/>
                  <a:gd name="T26" fmla="*/ 48 w 54"/>
                  <a:gd name="T27" fmla="*/ 107 h 203"/>
                  <a:gd name="T28" fmla="*/ 48 w 54"/>
                  <a:gd name="T29" fmla="*/ 131 h 203"/>
                  <a:gd name="T30" fmla="*/ 48 w 54"/>
                  <a:gd name="T31" fmla="*/ 155 h 203"/>
                  <a:gd name="T32" fmla="*/ 42 w 54"/>
                  <a:gd name="T33" fmla="*/ 179 h 203"/>
                  <a:gd name="T34" fmla="*/ 42 w 54"/>
                  <a:gd name="T35" fmla="*/ 179 h 203"/>
                  <a:gd name="T36" fmla="*/ 36 w 54"/>
                  <a:gd name="T37" fmla="*/ 197 h 203"/>
                  <a:gd name="T38" fmla="*/ 30 w 54"/>
                  <a:gd name="T39" fmla="*/ 203 h 203"/>
                  <a:gd name="T40" fmla="*/ 24 w 54"/>
                  <a:gd name="T41" fmla="*/ 191 h 203"/>
                  <a:gd name="T42" fmla="*/ 18 w 54"/>
                  <a:gd name="T43" fmla="*/ 167 h 203"/>
                  <a:gd name="T44" fmla="*/ 18 w 54"/>
                  <a:gd name="T45" fmla="*/ 167 h 203"/>
                  <a:gd name="T46" fmla="*/ 18 w 54"/>
                  <a:gd name="T47" fmla="*/ 143 h 203"/>
                  <a:gd name="T48" fmla="*/ 12 w 54"/>
                  <a:gd name="T49" fmla="*/ 131 h 203"/>
                  <a:gd name="T50" fmla="*/ 12 w 54"/>
                  <a:gd name="T51" fmla="*/ 113 h 203"/>
                  <a:gd name="T52" fmla="*/ 6 w 54"/>
                  <a:gd name="T53" fmla="*/ 101 h 2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4"/>
                  <a:gd name="T82" fmla="*/ 0 h 203"/>
                  <a:gd name="T83" fmla="*/ 54 w 54"/>
                  <a:gd name="T84" fmla="*/ 203 h 2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4" h="203">
                    <a:moveTo>
                      <a:pt x="6" y="101"/>
                    </a:moveTo>
                    <a:lnTo>
                      <a:pt x="0" y="71"/>
                    </a:lnTo>
                    <a:lnTo>
                      <a:pt x="0" y="36"/>
                    </a:lnTo>
                    <a:lnTo>
                      <a:pt x="0" y="18"/>
                    </a:lnTo>
                    <a:lnTo>
                      <a:pt x="6" y="6"/>
                    </a:lnTo>
                    <a:lnTo>
                      <a:pt x="12" y="0"/>
                    </a:lnTo>
                    <a:lnTo>
                      <a:pt x="24" y="6"/>
                    </a:lnTo>
                    <a:lnTo>
                      <a:pt x="42" y="18"/>
                    </a:lnTo>
                    <a:lnTo>
                      <a:pt x="48" y="42"/>
                    </a:lnTo>
                    <a:lnTo>
                      <a:pt x="54" y="59"/>
                    </a:lnTo>
                    <a:lnTo>
                      <a:pt x="48" y="83"/>
                    </a:lnTo>
                    <a:lnTo>
                      <a:pt x="48" y="107"/>
                    </a:lnTo>
                    <a:lnTo>
                      <a:pt x="48" y="131"/>
                    </a:lnTo>
                    <a:lnTo>
                      <a:pt x="48" y="155"/>
                    </a:lnTo>
                    <a:lnTo>
                      <a:pt x="42" y="179"/>
                    </a:lnTo>
                    <a:lnTo>
                      <a:pt x="36" y="197"/>
                    </a:lnTo>
                    <a:lnTo>
                      <a:pt x="30" y="203"/>
                    </a:lnTo>
                    <a:lnTo>
                      <a:pt x="24" y="191"/>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7237" name="Freeform 59"/>
              <p:cNvSpPr>
                <a:spLocks/>
              </p:cNvSpPr>
              <p:nvPr/>
            </p:nvSpPr>
            <p:spPr bwMode="auto">
              <a:xfrm>
                <a:off x="428" y="1962"/>
                <a:ext cx="58" cy="239"/>
              </a:xfrm>
              <a:custGeom>
                <a:avLst/>
                <a:gdLst>
                  <a:gd name="T0" fmla="*/ 6 w 42"/>
                  <a:gd name="T1" fmla="*/ 83 h 167"/>
                  <a:gd name="T2" fmla="*/ 0 w 42"/>
                  <a:gd name="T3" fmla="*/ 53 h 167"/>
                  <a:gd name="T4" fmla="*/ 0 w 42"/>
                  <a:gd name="T5" fmla="*/ 24 h 167"/>
                  <a:gd name="T6" fmla="*/ 6 w 42"/>
                  <a:gd name="T7" fmla="*/ 0 h 167"/>
                  <a:gd name="T8" fmla="*/ 12 w 42"/>
                  <a:gd name="T9" fmla="*/ 0 h 167"/>
                  <a:gd name="T10" fmla="*/ 24 w 42"/>
                  <a:gd name="T11" fmla="*/ 0 h 167"/>
                  <a:gd name="T12" fmla="*/ 24 w 42"/>
                  <a:gd name="T13" fmla="*/ 0 h 167"/>
                  <a:gd name="T14" fmla="*/ 42 w 42"/>
                  <a:gd name="T15" fmla="*/ 24 h 167"/>
                  <a:gd name="T16" fmla="*/ 42 w 42"/>
                  <a:gd name="T17" fmla="*/ 41 h 167"/>
                  <a:gd name="T18" fmla="*/ 42 w 42"/>
                  <a:gd name="T19" fmla="*/ 65 h 167"/>
                  <a:gd name="T20" fmla="*/ 42 w 42"/>
                  <a:gd name="T21" fmla="*/ 65 h 167"/>
                  <a:gd name="T22" fmla="*/ 42 w 42"/>
                  <a:gd name="T23" fmla="*/ 89 h 167"/>
                  <a:gd name="T24" fmla="*/ 36 w 42"/>
                  <a:gd name="T25" fmla="*/ 107 h 167"/>
                  <a:gd name="T26" fmla="*/ 36 w 42"/>
                  <a:gd name="T27" fmla="*/ 149 h 167"/>
                  <a:gd name="T28" fmla="*/ 36 w 42"/>
                  <a:gd name="T29" fmla="*/ 149 h 167"/>
                  <a:gd name="T30" fmla="*/ 30 w 42"/>
                  <a:gd name="T31" fmla="*/ 167 h 167"/>
                  <a:gd name="T32" fmla="*/ 24 w 42"/>
                  <a:gd name="T33" fmla="*/ 167 h 167"/>
                  <a:gd name="T34" fmla="*/ 18 w 42"/>
                  <a:gd name="T35" fmla="*/ 161 h 167"/>
                  <a:gd name="T36" fmla="*/ 18 w 42"/>
                  <a:gd name="T37" fmla="*/ 143 h 167"/>
                  <a:gd name="T38" fmla="*/ 18 w 42"/>
                  <a:gd name="T39" fmla="*/ 143 h 167"/>
                  <a:gd name="T40" fmla="*/ 18 w 42"/>
                  <a:gd name="T41" fmla="*/ 119 h 167"/>
                  <a:gd name="T42" fmla="*/ 12 w 42"/>
                  <a:gd name="T43" fmla="*/ 107 h 167"/>
                  <a:gd name="T44" fmla="*/ 12 w 42"/>
                  <a:gd name="T45" fmla="*/ 95 h 167"/>
                  <a:gd name="T46" fmla="*/ 6 w 42"/>
                  <a:gd name="T47" fmla="*/ 83 h 1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
                  <a:gd name="T73" fmla="*/ 0 h 167"/>
                  <a:gd name="T74" fmla="*/ 42 w 42"/>
                  <a:gd name="T75" fmla="*/ 167 h 1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 h="167">
                    <a:moveTo>
                      <a:pt x="6" y="83"/>
                    </a:moveTo>
                    <a:lnTo>
                      <a:pt x="0" y="53"/>
                    </a:lnTo>
                    <a:lnTo>
                      <a:pt x="0" y="24"/>
                    </a:lnTo>
                    <a:lnTo>
                      <a:pt x="6" y="0"/>
                    </a:lnTo>
                    <a:lnTo>
                      <a:pt x="12" y="0"/>
                    </a:lnTo>
                    <a:lnTo>
                      <a:pt x="24" y="0"/>
                    </a:lnTo>
                    <a:lnTo>
                      <a:pt x="42" y="24"/>
                    </a:lnTo>
                    <a:lnTo>
                      <a:pt x="42" y="41"/>
                    </a:lnTo>
                    <a:lnTo>
                      <a:pt x="42" y="65"/>
                    </a:lnTo>
                    <a:lnTo>
                      <a:pt x="42" y="89"/>
                    </a:lnTo>
                    <a:lnTo>
                      <a:pt x="36" y="107"/>
                    </a:lnTo>
                    <a:lnTo>
                      <a:pt x="36" y="149"/>
                    </a:lnTo>
                    <a:lnTo>
                      <a:pt x="30" y="167"/>
                    </a:lnTo>
                    <a:lnTo>
                      <a:pt x="24" y="167"/>
                    </a:lnTo>
                    <a:lnTo>
                      <a:pt x="18" y="161"/>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7238" name="Freeform 60"/>
              <p:cNvSpPr>
                <a:spLocks/>
              </p:cNvSpPr>
              <p:nvPr/>
            </p:nvSpPr>
            <p:spPr bwMode="auto">
              <a:xfrm>
                <a:off x="436" y="1971"/>
                <a:ext cx="50" cy="213"/>
              </a:xfrm>
              <a:custGeom>
                <a:avLst/>
                <a:gdLst>
                  <a:gd name="T0" fmla="*/ 18 w 36"/>
                  <a:gd name="T1" fmla="*/ 0 h 149"/>
                  <a:gd name="T2" fmla="*/ 30 w 36"/>
                  <a:gd name="T3" fmla="*/ 12 h 149"/>
                  <a:gd name="T4" fmla="*/ 36 w 36"/>
                  <a:gd name="T5" fmla="*/ 18 h 149"/>
                  <a:gd name="T6" fmla="*/ 36 w 36"/>
                  <a:gd name="T7" fmla="*/ 35 h 149"/>
                  <a:gd name="T8" fmla="*/ 30 w 36"/>
                  <a:gd name="T9" fmla="*/ 59 h 149"/>
                  <a:gd name="T10" fmla="*/ 30 w 36"/>
                  <a:gd name="T11" fmla="*/ 59 h 149"/>
                  <a:gd name="T12" fmla="*/ 30 w 36"/>
                  <a:gd name="T13" fmla="*/ 83 h 149"/>
                  <a:gd name="T14" fmla="*/ 30 w 36"/>
                  <a:gd name="T15" fmla="*/ 101 h 149"/>
                  <a:gd name="T16" fmla="*/ 30 w 36"/>
                  <a:gd name="T17" fmla="*/ 119 h 149"/>
                  <a:gd name="T18" fmla="*/ 30 w 36"/>
                  <a:gd name="T19" fmla="*/ 137 h 149"/>
                  <a:gd name="T20" fmla="*/ 30 w 36"/>
                  <a:gd name="T21" fmla="*/ 137 h 149"/>
                  <a:gd name="T22" fmla="*/ 24 w 36"/>
                  <a:gd name="T23" fmla="*/ 149 h 149"/>
                  <a:gd name="T24" fmla="*/ 24 w 36"/>
                  <a:gd name="T25" fmla="*/ 149 h 149"/>
                  <a:gd name="T26" fmla="*/ 18 w 36"/>
                  <a:gd name="T27" fmla="*/ 143 h 149"/>
                  <a:gd name="T28" fmla="*/ 18 w 36"/>
                  <a:gd name="T29" fmla="*/ 125 h 149"/>
                  <a:gd name="T30" fmla="*/ 18 w 36"/>
                  <a:gd name="T31" fmla="*/ 125 h 149"/>
                  <a:gd name="T32" fmla="*/ 18 w 36"/>
                  <a:gd name="T33" fmla="*/ 107 h 149"/>
                  <a:gd name="T34" fmla="*/ 18 w 36"/>
                  <a:gd name="T35" fmla="*/ 95 h 149"/>
                  <a:gd name="T36" fmla="*/ 12 w 36"/>
                  <a:gd name="T37" fmla="*/ 89 h 149"/>
                  <a:gd name="T38" fmla="*/ 6 w 36"/>
                  <a:gd name="T39" fmla="*/ 77 h 149"/>
                  <a:gd name="T40" fmla="*/ 6 w 36"/>
                  <a:gd name="T41" fmla="*/ 77 h 149"/>
                  <a:gd name="T42" fmla="*/ 0 w 36"/>
                  <a:gd name="T43" fmla="*/ 47 h 149"/>
                  <a:gd name="T44" fmla="*/ 0 w 36"/>
                  <a:gd name="T45" fmla="*/ 18 h 149"/>
                  <a:gd name="T46" fmla="*/ 6 w 36"/>
                  <a:gd name="T47" fmla="*/ 0 h 149"/>
                  <a:gd name="T48" fmla="*/ 12 w 36"/>
                  <a:gd name="T49" fmla="*/ 0 h 149"/>
                  <a:gd name="T50" fmla="*/ 18 w 36"/>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149"/>
                  <a:gd name="T80" fmla="*/ 36 w 36"/>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149">
                    <a:moveTo>
                      <a:pt x="18" y="0"/>
                    </a:moveTo>
                    <a:lnTo>
                      <a:pt x="30" y="12"/>
                    </a:lnTo>
                    <a:lnTo>
                      <a:pt x="36" y="18"/>
                    </a:lnTo>
                    <a:lnTo>
                      <a:pt x="36" y="35"/>
                    </a:lnTo>
                    <a:lnTo>
                      <a:pt x="30" y="59"/>
                    </a:lnTo>
                    <a:lnTo>
                      <a:pt x="30" y="83"/>
                    </a:lnTo>
                    <a:lnTo>
                      <a:pt x="30" y="101"/>
                    </a:lnTo>
                    <a:lnTo>
                      <a:pt x="30" y="119"/>
                    </a:lnTo>
                    <a:lnTo>
                      <a:pt x="30" y="137"/>
                    </a:lnTo>
                    <a:lnTo>
                      <a:pt x="24" y="149"/>
                    </a:lnTo>
                    <a:lnTo>
                      <a:pt x="18" y="143"/>
                    </a:lnTo>
                    <a:lnTo>
                      <a:pt x="18" y="125"/>
                    </a:lnTo>
                    <a:lnTo>
                      <a:pt x="18" y="107"/>
                    </a:lnTo>
                    <a:lnTo>
                      <a:pt x="18" y="95"/>
                    </a:lnTo>
                    <a:lnTo>
                      <a:pt x="12" y="89"/>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7239" name="Freeform 61"/>
              <p:cNvSpPr>
                <a:spLocks/>
              </p:cNvSpPr>
              <p:nvPr/>
            </p:nvSpPr>
            <p:spPr bwMode="auto">
              <a:xfrm>
                <a:off x="527" y="2629"/>
                <a:ext cx="198" cy="819"/>
              </a:xfrm>
              <a:custGeom>
                <a:avLst/>
                <a:gdLst>
                  <a:gd name="T0" fmla="*/ 143 w 143"/>
                  <a:gd name="T1" fmla="*/ 0 h 573"/>
                  <a:gd name="T2" fmla="*/ 137 w 143"/>
                  <a:gd name="T3" fmla="*/ 12 h 573"/>
                  <a:gd name="T4" fmla="*/ 119 w 143"/>
                  <a:gd name="T5" fmla="*/ 65 h 573"/>
                  <a:gd name="T6" fmla="*/ 96 w 143"/>
                  <a:gd name="T7" fmla="*/ 89 h 573"/>
                  <a:gd name="T8" fmla="*/ 84 w 143"/>
                  <a:gd name="T9" fmla="*/ 107 h 573"/>
                  <a:gd name="T10" fmla="*/ 84 w 143"/>
                  <a:gd name="T11" fmla="*/ 149 h 573"/>
                  <a:gd name="T12" fmla="*/ 84 w 143"/>
                  <a:gd name="T13" fmla="*/ 167 h 573"/>
                  <a:gd name="T14" fmla="*/ 72 w 143"/>
                  <a:gd name="T15" fmla="*/ 233 h 573"/>
                  <a:gd name="T16" fmla="*/ 54 w 143"/>
                  <a:gd name="T17" fmla="*/ 316 h 573"/>
                  <a:gd name="T18" fmla="*/ 48 w 143"/>
                  <a:gd name="T19" fmla="*/ 382 h 573"/>
                  <a:gd name="T20" fmla="*/ 48 w 143"/>
                  <a:gd name="T21" fmla="*/ 400 h 573"/>
                  <a:gd name="T22" fmla="*/ 42 w 143"/>
                  <a:gd name="T23" fmla="*/ 484 h 573"/>
                  <a:gd name="T24" fmla="*/ 42 w 143"/>
                  <a:gd name="T25" fmla="*/ 502 h 573"/>
                  <a:gd name="T26" fmla="*/ 36 w 143"/>
                  <a:gd name="T27" fmla="*/ 532 h 573"/>
                  <a:gd name="T28" fmla="*/ 18 w 143"/>
                  <a:gd name="T29" fmla="*/ 549 h 573"/>
                  <a:gd name="T30" fmla="*/ 0 w 143"/>
                  <a:gd name="T31" fmla="*/ 561 h 573"/>
                  <a:gd name="T32" fmla="*/ 6 w 143"/>
                  <a:gd name="T33" fmla="*/ 561 h 573"/>
                  <a:gd name="T34" fmla="*/ 24 w 143"/>
                  <a:gd name="T35" fmla="*/ 555 h 573"/>
                  <a:gd name="T36" fmla="*/ 42 w 143"/>
                  <a:gd name="T37" fmla="*/ 543 h 573"/>
                  <a:gd name="T38" fmla="*/ 42 w 143"/>
                  <a:gd name="T39" fmla="*/ 549 h 573"/>
                  <a:gd name="T40" fmla="*/ 42 w 143"/>
                  <a:gd name="T41" fmla="*/ 573 h 573"/>
                  <a:gd name="T42" fmla="*/ 48 w 143"/>
                  <a:gd name="T43" fmla="*/ 573 h 573"/>
                  <a:gd name="T44" fmla="*/ 48 w 143"/>
                  <a:gd name="T45" fmla="*/ 555 h 573"/>
                  <a:gd name="T46" fmla="*/ 48 w 143"/>
                  <a:gd name="T47" fmla="*/ 526 h 573"/>
                  <a:gd name="T48" fmla="*/ 54 w 143"/>
                  <a:gd name="T49" fmla="*/ 502 h 573"/>
                  <a:gd name="T50" fmla="*/ 60 w 143"/>
                  <a:gd name="T51" fmla="*/ 472 h 573"/>
                  <a:gd name="T52" fmla="*/ 66 w 143"/>
                  <a:gd name="T53" fmla="*/ 436 h 573"/>
                  <a:gd name="T54" fmla="*/ 66 w 143"/>
                  <a:gd name="T55" fmla="*/ 436 h 573"/>
                  <a:gd name="T56" fmla="*/ 66 w 143"/>
                  <a:gd name="T57" fmla="*/ 424 h 573"/>
                  <a:gd name="T58" fmla="*/ 66 w 143"/>
                  <a:gd name="T59" fmla="*/ 382 h 573"/>
                  <a:gd name="T60" fmla="*/ 72 w 143"/>
                  <a:gd name="T61" fmla="*/ 352 h 573"/>
                  <a:gd name="T62" fmla="*/ 78 w 143"/>
                  <a:gd name="T63" fmla="*/ 281 h 573"/>
                  <a:gd name="T64" fmla="*/ 78 w 143"/>
                  <a:gd name="T65" fmla="*/ 257 h 573"/>
                  <a:gd name="T66" fmla="*/ 84 w 143"/>
                  <a:gd name="T67" fmla="*/ 209 h 573"/>
                  <a:gd name="T68" fmla="*/ 102 w 143"/>
                  <a:gd name="T69" fmla="*/ 149 h 573"/>
                  <a:gd name="T70" fmla="*/ 107 w 143"/>
                  <a:gd name="T71" fmla="*/ 125 h 573"/>
                  <a:gd name="T72" fmla="*/ 119 w 143"/>
                  <a:gd name="T73" fmla="*/ 89 h 573"/>
                  <a:gd name="T74" fmla="*/ 125 w 143"/>
                  <a:gd name="T75" fmla="*/ 77 h 573"/>
                  <a:gd name="T76" fmla="*/ 143 w 143"/>
                  <a:gd name="T77" fmla="*/ 30 h 5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3"/>
                  <a:gd name="T118" fmla="*/ 0 h 573"/>
                  <a:gd name="T119" fmla="*/ 143 w 143"/>
                  <a:gd name="T120" fmla="*/ 573 h 5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3" h="573">
                    <a:moveTo>
                      <a:pt x="143" y="6"/>
                    </a:moveTo>
                    <a:lnTo>
                      <a:pt x="143" y="0"/>
                    </a:lnTo>
                    <a:lnTo>
                      <a:pt x="143" y="6"/>
                    </a:lnTo>
                    <a:lnTo>
                      <a:pt x="137" y="12"/>
                    </a:lnTo>
                    <a:lnTo>
                      <a:pt x="131" y="30"/>
                    </a:lnTo>
                    <a:lnTo>
                      <a:pt x="119" y="65"/>
                    </a:lnTo>
                    <a:lnTo>
                      <a:pt x="107" y="77"/>
                    </a:lnTo>
                    <a:lnTo>
                      <a:pt x="96" y="89"/>
                    </a:lnTo>
                    <a:lnTo>
                      <a:pt x="84" y="107"/>
                    </a:lnTo>
                    <a:lnTo>
                      <a:pt x="84" y="119"/>
                    </a:lnTo>
                    <a:lnTo>
                      <a:pt x="84" y="149"/>
                    </a:lnTo>
                    <a:lnTo>
                      <a:pt x="84" y="167"/>
                    </a:lnTo>
                    <a:lnTo>
                      <a:pt x="78" y="197"/>
                    </a:lnTo>
                    <a:lnTo>
                      <a:pt x="72" y="233"/>
                    </a:lnTo>
                    <a:lnTo>
                      <a:pt x="60" y="275"/>
                    </a:lnTo>
                    <a:lnTo>
                      <a:pt x="54" y="316"/>
                    </a:lnTo>
                    <a:lnTo>
                      <a:pt x="48" y="352"/>
                    </a:lnTo>
                    <a:lnTo>
                      <a:pt x="48" y="382"/>
                    </a:lnTo>
                    <a:lnTo>
                      <a:pt x="48" y="400"/>
                    </a:lnTo>
                    <a:lnTo>
                      <a:pt x="42" y="460"/>
                    </a:lnTo>
                    <a:lnTo>
                      <a:pt x="42" y="484"/>
                    </a:lnTo>
                    <a:lnTo>
                      <a:pt x="42" y="502"/>
                    </a:lnTo>
                    <a:lnTo>
                      <a:pt x="42" y="520"/>
                    </a:lnTo>
                    <a:lnTo>
                      <a:pt x="36" y="532"/>
                    </a:lnTo>
                    <a:lnTo>
                      <a:pt x="18" y="549"/>
                    </a:lnTo>
                    <a:lnTo>
                      <a:pt x="0" y="561"/>
                    </a:lnTo>
                    <a:lnTo>
                      <a:pt x="6" y="561"/>
                    </a:lnTo>
                    <a:lnTo>
                      <a:pt x="18" y="561"/>
                    </a:lnTo>
                    <a:lnTo>
                      <a:pt x="24" y="555"/>
                    </a:lnTo>
                    <a:lnTo>
                      <a:pt x="36" y="549"/>
                    </a:lnTo>
                    <a:lnTo>
                      <a:pt x="42" y="543"/>
                    </a:lnTo>
                    <a:lnTo>
                      <a:pt x="42" y="549"/>
                    </a:lnTo>
                    <a:lnTo>
                      <a:pt x="42" y="561"/>
                    </a:lnTo>
                    <a:lnTo>
                      <a:pt x="42" y="573"/>
                    </a:lnTo>
                    <a:lnTo>
                      <a:pt x="48" y="573"/>
                    </a:lnTo>
                    <a:lnTo>
                      <a:pt x="48" y="561"/>
                    </a:lnTo>
                    <a:lnTo>
                      <a:pt x="48" y="555"/>
                    </a:lnTo>
                    <a:lnTo>
                      <a:pt x="48" y="538"/>
                    </a:lnTo>
                    <a:lnTo>
                      <a:pt x="48" y="526"/>
                    </a:lnTo>
                    <a:lnTo>
                      <a:pt x="54" y="502"/>
                    </a:lnTo>
                    <a:lnTo>
                      <a:pt x="60" y="472"/>
                    </a:lnTo>
                    <a:lnTo>
                      <a:pt x="66" y="448"/>
                    </a:lnTo>
                    <a:lnTo>
                      <a:pt x="66" y="436"/>
                    </a:lnTo>
                    <a:lnTo>
                      <a:pt x="66" y="424"/>
                    </a:lnTo>
                    <a:lnTo>
                      <a:pt x="66" y="406"/>
                    </a:lnTo>
                    <a:lnTo>
                      <a:pt x="66" y="382"/>
                    </a:lnTo>
                    <a:lnTo>
                      <a:pt x="72" y="352"/>
                    </a:lnTo>
                    <a:lnTo>
                      <a:pt x="78" y="316"/>
                    </a:lnTo>
                    <a:lnTo>
                      <a:pt x="78" y="281"/>
                    </a:lnTo>
                    <a:lnTo>
                      <a:pt x="78" y="257"/>
                    </a:lnTo>
                    <a:lnTo>
                      <a:pt x="84" y="239"/>
                    </a:lnTo>
                    <a:lnTo>
                      <a:pt x="84" y="209"/>
                    </a:lnTo>
                    <a:lnTo>
                      <a:pt x="96" y="179"/>
                    </a:lnTo>
                    <a:lnTo>
                      <a:pt x="102" y="149"/>
                    </a:lnTo>
                    <a:lnTo>
                      <a:pt x="107" y="125"/>
                    </a:lnTo>
                    <a:lnTo>
                      <a:pt x="113" y="113"/>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7240" name="Freeform 62"/>
              <p:cNvSpPr>
                <a:spLocks/>
              </p:cNvSpPr>
              <p:nvPr/>
            </p:nvSpPr>
            <p:spPr bwMode="auto">
              <a:xfrm>
                <a:off x="635" y="1270"/>
                <a:ext cx="90" cy="1000"/>
              </a:xfrm>
              <a:custGeom>
                <a:avLst/>
                <a:gdLst>
                  <a:gd name="T0" fmla="*/ 18 w 65"/>
                  <a:gd name="T1" fmla="*/ 633 h 699"/>
                  <a:gd name="T2" fmla="*/ 18 w 65"/>
                  <a:gd name="T3" fmla="*/ 633 h 699"/>
                  <a:gd name="T4" fmla="*/ 18 w 65"/>
                  <a:gd name="T5" fmla="*/ 639 h 699"/>
                  <a:gd name="T6" fmla="*/ 12 w 65"/>
                  <a:gd name="T7" fmla="*/ 657 h 699"/>
                  <a:gd name="T8" fmla="*/ 12 w 65"/>
                  <a:gd name="T9" fmla="*/ 657 h 699"/>
                  <a:gd name="T10" fmla="*/ 6 w 65"/>
                  <a:gd name="T11" fmla="*/ 681 h 699"/>
                  <a:gd name="T12" fmla="*/ 0 w 65"/>
                  <a:gd name="T13" fmla="*/ 699 h 699"/>
                  <a:gd name="T14" fmla="*/ 0 w 65"/>
                  <a:gd name="T15" fmla="*/ 699 h 699"/>
                  <a:gd name="T16" fmla="*/ 0 w 65"/>
                  <a:gd name="T17" fmla="*/ 699 h 699"/>
                  <a:gd name="T18" fmla="*/ 0 w 65"/>
                  <a:gd name="T19" fmla="*/ 687 h 699"/>
                  <a:gd name="T20" fmla="*/ 0 w 65"/>
                  <a:gd name="T21" fmla="*/ 669 h 699"/>
                  <a:gd name="T22" fmla="*/ 0 w 65"/>
                  <a:gd name="T23" fmla="*/ 669 h 699"/>
                  <a:gd name="T24" fmla="*/ 6 w 65"/>
                  <a:gd name="T25" fmla="*/ 633 h 699"/>
                  <a:gd name="T26" fmla="*/ 6 w 65"/>
                  <a:gd name="T27" fmla="*/ 603 h 699"/>
                  <a:gd name="T28" fmla="*/ 6 w 65"/>
                  <a:gd name="T29" fmla="*/ 561 h 699"/>
                  <a:gd name="T30" fmla="*/ 6 w 65"/>
                  <a:gd name="T31" fmla="*/ 561 h 699"/>
                  <a:gd name="T32" fmla="*/ 6 w 65"/>
                  <a:gd name="T33" fmla="*/ 543 h 699"/>
                  <a:gd name="T34" fmla="*/ 6 w 65"/>
                  <a:gd name="T35" fmla="*/ 525 h 699"/>
                  <a:gd name="T36" fmla="*/ 6 w 65"/>
                  <a:gd name="T37" fmla="*/ 478 h 699"/>
                  <a:gd name="T38" fmla="*/ 12 w 65"/>
                  <a:gd name="T39" fmla="*/ 430 h 699"/>
                  <a:gd name="T40" fmla="*/ 12 w 65"/>
                  <a:gd name="T41" fmla="*/ 412 h 699"/>
                  <a:gd name="T42" fmla="*/ 12 w 65"/>
                  <a:gd name="T43" fmla="*/ 400 h 699"/>
                  <a:gd name="T44" fmla="*/ 12 w 65"/>
                  <a:gd name="T45" fmla="*/ 400 h 699"/>
                  <a:gd name="T46" fmla="*/ 18 w 65"/>
                  <a:gd name="T47" fmla="*/ 388 h 699"/>
                  <a:gd name="T48" fmla="*/ 24 w 65"/>
                  <a:gd name="T49" fmla="*/ 370 h 699"/>
                  <a:gd name="T50" fmla="*/ 35 w 65"/>
                  <a:gd name="T51" fmla="*/ 316 h 699"/>
                  <a:gd name="T52" fmla="*/ 41 w 65"/>
                  <a:gd name="T53" fmla="*/ 257 h 699"/>
                  <a:gd name="T54" fmla="*/ 47 w 65"/>
                  <a:gd name="T55" fmla="*/ 233 h 699"/>
                  <a:gd name="T56" fmla="*/ 47 w 65"/>
                  <a:gd name="T57" fmla="*/ 215 h 699"/>
                  <a:gd name="T58" fmla="*/ 47 w 65"/>
                  <a:gd name="T59" fmla="*/ 215 h 699"/>
                  <a:gd name="T60" fmla="*/ 47 w 65"/>
                  <a:gd name="T61" fmla="*/ 179 h 699"/>
                  <a:gd name="T62" fmla="*/ 53 w 65"/>
                  <a:gd name="T63" fmla="*/ 131 h 699"/>
                  <a:gd name="T64" fmla="*/ 53 w 65"/>
                  <a:gd name="T65" fmla="*/ 83 h 699"/>
                  <a:gd name="T66" fmla="*/ 53 w 65"/>
                  <a:gd name="T67" fmla="*/ 47 h 699"/>
                  <a:gd name="T68" fmla="*/ 53 w 65"/>
                  <a:gd name="T69" fmla="*/ 47 h 699"/>
                  <a:gd name="T70" fmla="*/ 53 w 65"/>
                  <a:gd name="T71" fmla="*/ 24 h 699"/>
                  <a:gd name="T72" fmla="*/ 53 w 65"/>
                  <a:gd name="T73" fmla="*/ 6 h 699"/>
                  <a:gd name="T74" fmla="*/ 53 w 65"/>
                  <a:gd name="T75" fmla="*/ 0 h 699"/>
                  <a:gd name="T76" fmla="*/ 59 w 65"/>
                  <a:gd name="T77" fmla="*/ 6 h 699"/>
                  <a:gd name="T78" fmla="*/ 59 w 65"/>
                  <a:gd name="T79" fmla="*/ 18 h 699"/>
                  <a:gd name="T80" fmla="*/ 59 w 65"/>
                  <a:gd name="T81" fmla="*/ 41 h 699"/>
                  <a:gd name="T82" fmla="*/ 59 w 65"/>
                  <a:gd name="T83" fmla="*/ 41 h 699"/>
                  <a:gd name="T84" fmla="*/ 59 w 65"/>
                  <a:gd name="T85" fmla="*/ 65 h 699"/>
                  <a:gd name="T86" fmla="*/ 59 w 65"/>
                  <a:gd name="T87" fmla="*/ 83 h 699"/>
                  <a:gd name="T88" fmla="*/ 65 w 65"/>
                  <a:gd name="T89" fmla="*/ 113 h 699"/>
                  <a:gd name="T90" fmla="*/ 65 w 65"/>
                  <a:gd name="T91" fmla="*/ 137 h 699"/>
                  <a:gd name="T92" fmla="*/ 65 w 65"/>
                  <a:gd name="T93" fmla="*/ 167 h 699"/>
                  <a:gd name="T94" fmla="*/ 65 w 65"/>
                  <a:gd name="T95" fmla="*/ 167 h 699"/>
                  <a:gd name="T96" fmla="*/ 59 w 65"/>
                  <a:gd name="T97" fmla="*/ 209 h 699"/>
                  <a:gd name="T98" fmla="*/ 53 w 65"/>
                  <a:gd name="T99" fmla="*/ 245 h 699"/>
                  <a:gd name="T100" fmla="*/ 47 w 65"/>
                  <a:gd name="T101" fmla="*/ 280 h 699"/>
                  <a:gd name="T102" fmla="*/ 41 w 65"/>
                  <a:gd name="T103" fmla="*/ 298 h 699"/>
                  <a:gd name="T104" fmla="*/ 41 w 65"/>
                  <a:gd name="T105" fmla="*/ 298 h 699"/>
                  <a:gd name="T106" fmla="*/ 41 w 65"/>
                  <a:gd name="T107" fmla="*/ 316 h 699"/>
                  <a:gd name="T108" fmla="*/ 35 w 65"/>
                  <a:gd name="T109" fmla="*/ 346 h 699"/>
                  <a:gd name="T110" fmla="*/ 29 w 65"/>
                  <a:gd name="T111" fmla="*/ 382 h 699"/>
                  <a:gd name="T112" fmla="*/ 29 w 65"/>
                  <a:gd name="T113" fmla="*/ 412 h 699"/>
                  <a:gd name="T114" fmla="*/ 29 w 65"/>
                  <a:gd name="T115" fmla="*/ 412 h 699"/>
                  <a:gd name="T116" fmla="*/ 24 w 65"/>
                  <a:gd name="T117" fmla="*/ 448 h 699"/>
                  <a:gd name="T118" fmla="*/ 18 w 65"/>
                  <a:gd name="T119" fmla="*/ 496 h 699"/>
                  <a:gd name="T120" fmla="*/ 18 w 65"/>
                  <a:gd name="T121" fmla="*/ 555 h 699"/>
                  <a:gd name="T122" fmla="*/ 18 w 65"/>
                  <a:gd name="T123" fmla="*/ 633 h 6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5"/>
                  <a:gd name="T187" fmla="*/ 0 h 699"/>
                  <a:gd name="T188" fmla="*/ 65 w 65"/>
                  <a:gd name="T189" fmla="*/ 699 h 6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5" h="699">
                    <a:moveTo>
                      <a:pt x="18" y="633"/>
                    </a:moveTo>
                    <a:lnTo>
                      <a:pt x="18" y="633"/>
                    </a:lnTo>
                    <a:lnTo>
                      <a:pt x="18" y="639"/>
                    </a:lnTo>
                    <a:lnTo>
                      <a:pt x="12" y="657"/>
                    </a:lnTo>
                    <a:lnTo>
                      <a:pt x="6" y="681"/>
                    </a:lnTo>
                    <a:lnTo>
                      <a:pt x="0" y="699"/>
                    </a:lnTo>
                    <a:lnTo>
                      <a:pt x="0" y="687"/>
                    </a:lnTo>
                    <a:lnTo>
                      <a:pt x="0" y="669"/>
                    </a:lnTo>
                    <a:lnTo>
                      <a:pt x="6" y="633"/>
                    </a:lnTo>
                    <a:lnTo>
                      <a:pt x="6" y="603"/>
                    </a:lnTo>
                    <a:lnTo>
                      <a:pt x="6" y="561"/>
                    </a:lnTo>
                    <a:lnTo>
                      <a:pt x="6" y="543"/>
                    </a:lnTo>
                    <a:lnTo>
                      <a:pt x="6" y="525"/>
                    </a:lnTo>
                    <a:lnTo>
                      <a:pt x="6" y="478"/>
                    </a:lnTo>
                    <a:lnTo>
                      <a:pt x="12" y="430"/>
                    </a:lnTo>
                    <a:lnTo>
                      <a:pt x="12" y="412"/>
                    </a:lnTo>
                    <a:lnTo>
                      <a:pt x="12" y="400"/>
                    </a:lnTo>
                    <a:lnTo>
                      <a:pt x="18" y="388"/>
                    </a:lnTo>
                    <a:lnTo>
                      <a:pt x="24" y="370"/>
                    </a:lnTo>
                    <a:lnTo>
                      <a:pt x="35" y="316"/>
                    </a:lnTo>
                    <a:lnTo>
                      <a:pt x="41" y="257"/>
                    </a:lnTo>
                    <a:lnTo>
                      <a:pt x="47" y="233"/>
                    </a:lnTo>
                    <a:lnTo>
                      <a:pt x="47" y="215"/>
                    </a:lnTo>
                    <a:lnTo>
                      <a:pt x="47" y="179"/>
                    </a:lnTo>
                    <a:lnTo>
                      <a:pt x="53" y="131"/>
                    </a:lnTo>
                    <a:lnTo>
                      <a:pt x="53" y="83"/>
                    </a:lnTo>
                    <a:lnTo>
                      <a:pt x="53" y="47"/>
                    </a:lnTo>
                    <a:lnTo>
                      <a:pt x="53" y="24"/>
                    </a:lnTo>
                    <a:lnTo>
                      <a:pt x="53" y="6"/>
                    </a:lnTo>
                    <a:lnTo>
                      <a:pt x="53" y="0"/>
                    </a:lnTo>
                    <a:lnTo>
                      <a:pt x="59" y="6"/>
                    </a:lnTo>
                    <a:lnTo>
                      <a:pt x="59" y="18"/>
                    </a:lnTo>
                    <a:lnTo>
                      <a:pt x="59" y="41"/>
                    </a:lnTo>
                    <a:lnTo>
                      <a:pt x="59" y="65"/>
                    </a:lnTo>
                    <a:lnTo>
                      <a:pt x="59" y="83"/>
                    </a:lnTo>
                    <a:lnTo>
                      <a:pt x="65" y="113"/>
                    </a:lnTo>
                    <a:lnTo>
                      <a:pt x="65" y="137"/>
                    </a:lnTo>
                    <a:lnTo>
                      <a:pt x="65" y="167"/>
                    </a:lnTo>
                    <a:lnTo>
                      <a:pt x="59" y="209"/>
                    </a:lnTo>
                    <a:lnTo>
                      <a:pt x="53" y="245"/>
                    </a:lnTo>
                    <a:lnTo>
                      <a:pt x="47" y="280"/>
                    </a:lnTo>
                    <a:lnTo>
                      <a:pt x="41" y="298"/>
                    </a:lnTo>
                    <a:lnTo>
                      <a:pt x="41" y="316"/>
                    </a:lnTo>
                    <a:lnTo>
                      <a:pt x="35" y="346"/>
                    </a:lnTo>
                    <a:lnTo>
                      <a:pt x="29" y="38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7241" name="Freeform 63"/>
              <p:cNvSpPr>
                <a:spLocks/>
              </p:cNvSpPr>
              <p:nvPr/>
            </p:nvSpPr>
            <p:spPr bwMode="auto">
              <a:xfrm>
                <a:off x="245" y="3646"/>
                <a:ext cx="340" cy="221"/>
              </a:xfrm>
              <a:custGeom>
                <a:avLst/>
                <a:gdLst>
                  <a:gd name="T0" fmla="*/ 246 w 246"/>
                  <a:gd name="T1" fmla="*/ 0 h 155"/>
                  <a:gd name="T2" fmla="*/ 246 w 246"/>
                  <a:gd name="T3" fmla="*/ 6 h 155"/>
                  <a:gd name="T4" fmla="*/ 240 w 246"/>
                  <a:gd name="T5" fmla="*/ 18 h 155"/>
                  <a:gd name="T6" fmla="*/ 228 w 246"/>
                  <a:gd name="T7" fmla="*/ 54 h 155"/>
                  <a:gd name="T8" fmla="*/ 210 w 246"/>
                  <a:gd name="T9" fmla="*/ 95 h 155"/>
                  <a:gd name="T10" fmla="*/ 204 w 246"/>
                  <a:gd name="T11" fmla="*/ 107 h 155"/>
                  <a:gd name="T12" fmla="*/ 192 w 246"/>
                  <a:gd name="T13" fmla="*/ 119 h 155"/>
                  <a:gd name="T14" fmla="*/ 192 w 246"/>
                  <a:gd name="T15" fmla="*/ 119 h 155"/>
                  <a:gd name="T16" fmla="*/ 180 w 246"/>
                  <a:gd name="T17" fmla="*/ 125 h 155"/>
                  <a:gd name="T18" fmla="*/ 168 w 246"/>
                  <a:gd name="T19" fmla="*/ 131 h 155"/>
                  <a:gd name="T20" fmla="*/ 126 w 246"/>
                  <a:gd name="T21" fmla="*/ 143 h 155"/>
                  <a:gd name="T22" fmla="*/ 66 w 246"/>
                  <a:gd name="T23" fmla="*/ 155 h 155"/>
                  <a:gd name="T24" fmla="*/ 6 w 246"/>
                  <a:gd name="T25" fmla="*/ 143 h 155"/>
                  <a:gd name="T26" fmla="*/ 6 w 246"/>
                  <a:gd name="T27" fmla="*/ 143 h 155"/>
                  <a:gd name="T28" fmla="*/ 0 w 246"/>
                  <a:gd name="T29" fmla="*/ 143 h 155"/>
                  <a:gd name="T30" fmla="*/ 0 w 246"/>
                  <a:gd name="T31" fmla="*/ 137 h 155"/>
                  <a:gd name="T32" fmla="*/ 6 w 246"/>
                  <a:gd name="T33" fmla="*/ 125 h 155"/>
                  <a:gd name="T34" fmla="*/ 6 w 246"/>
                  <a:gd name="T35" fmla="*/ 125 h 155"/>
                  <a:gd name="T36" fmla="*/ 12 w 246"/>
                  <a:gd name="T37" fmla="*/ 113 h 155"/>
                  <a:gd name="T38" fmla="*/ 24 w 246"/>
                  <a:gd name="T39" fmla="*/ 101 h 155"/>
                  <a:gd name="T40" fmla="*/ 66 w 246"/>
                  <a:gd name="T41" fmla="*/ 77 h 155"/>
                  <a:gd name="T42" fmla="*/ 66 w 246"/>
                  <a:gd name="T43" fmla="*/ 77 h 155"/>
                  <a:gd name="T44" fmla="*/ 66 w 246"/>
                  <a:gd name="T45" fmla="*/ 71 h 155"/>
                  <a:gd name="T46" fmla="*/ 78 w 246"/>
                  <a:gd name="T47" fmla="*/ 66 h 155"/>
                  <a:gd name="T48" fmla="*/ 78 w 246"/>
                  <a:gd name="T49" fmla="*/ 66 h 155"/>
                  <a:gd name="T50" fmla="*/ 78 w 246"/>
                  <a:gd name="T51" fmla="*/ 60 h 155"/>
                  <a:gd name="T52" fmla="*/ 84 w 246"/>
                  <a:gd name="T53" fmla="*/ 48 h 155"/>
                  <a:gd name="T54" fmla="*/ 84 w 246"/>
                  <a:gd name="T55" fmla="*/ 36 h 155"/>
                  <a:gd name="T56" fmla="*/ 90 w 246"/>
                  <a:gd name="T57" fmla="*/ 30 h 155"/>
                  <a:gd name="T58" fmla="*/ 90 w 246"/>
                  <a:gd name="T59" fmla="*/ 30 h 155"/>
                  <a:gd name="T60" fmla="*/ 90 w 246"/>
                  <a:gd name="T61" fmla="*/ 36 h 155"/>
                  <a:gd name="T62" fmla="*/ 84 w 246"/>
                  <a:gd name="T63" fmla="*/ 48 h 155"/>
                  <a:gd name="T64" fmla="*/ 84 w 246"/>
                  <a:gd name="T65" fmla="*/ 66 h 155"/>
                  <a:gd name="T66" fmla="*/ 90 w 246"/>
                  <a:gd name="T67" fmla="*/ 66 h 155"/>
                  <a:gd name="T68" fmla="*/ 90 w 246"/>
                  <a:gd name="T69" fmla="*/ 66 h 155"/>
                  <a:gd name="T70" fmla="*/ 96 w 246"/>
                  <a:gd name="T71" fmla="*/ 60 h 155"/>
                  <a:gd name="T72" fmla="*/ 114 w 246"/>
                  <a:gd name="T73" fmla="*/ 54 h 155"/>
                  <a:gd name="T74" fmla="*/ 156 w 246"/>
                  <a:gd name="T75" fmla="*/ 30 h 155"/>
                  <a:gd name="T76" fmla="*/ 204 w 246"/>
                  <a:gd name="T77" fmla="*/ 6 h 155"/>
                  <a:gd name="T78" fmla="*/ 228 w 246"/>
                  <a:gd name="T79" fmla="*/ 0 h 155"/>
                  <a:gd name="T80" fmla="*/ 246 w 246"/>
                  <a:gd name="T81" fmla="*/ 0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6"/>
                  <a:gd name="T124" fmla="*/ 0 h 155"/>
                  <a:gd name="T125" fmla="*/ 246 w 24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6" h="155">
                    <a:moveTo>
                      <a:pt x="246" y="0"/>
                    </a:moveTo>
                    <a:lnTo>
                      <a:pt x="246" y="6"/>
                    </a:lnTo>
                    <a:lnTo>
                      <a:pt x="240" y="18"/>
                    </a:lnTo>
                    <a:lnTo>
                      <a:pt x="228" y="54"/>
                    </a:lnTo>
                    <a:lnTo>
                      <a:pt x="210" y="95"/>
                    </a:lnTo>
                    <a:lnTo>
                      <a:pt x="204" y="107"/>
                    </a:lnTo>
                    <a:lnTo>
                      <a:pt x="192" y="119"/>
                    </a:lnTo>
                    <a:lnTo>
                      <a:pt x="180" y="125"/>
                    </a:lnTo>
                    <a:lnTo>
                      <a:pt x="168" y="131"/>
                    </a:lnTo>
                    <a:lnTo>
                      <a:pt x="126" y="143"/>
                    </a:lnTo>
                    <a:lnTo>
                      <a:pt x="66" y="155"/>
                    </a:lnTo>
                    <a:lnTo>
                      <a:pt x="6" y="143"/>
                    </a:lnTo>
                    <a:lnTo>
                      <a:pt x="0" y="143"/>
                    </a:lnTo>
                    <a:lnTo>
                      <a:pt x="0" y="137"/>
                    </a:lnTo>
                    <a:lnTo>
                      <a:pt x="6" y="125"/>
                    </a:lnTo>
                    <a:lnTo>
                      <a:pt x="12" y="113"/>
                    </a:lnTo>
                    <a:lnTo>
                      <a:pt x="24" y="101"/>
                    </a:lnTo>
                    <a:lnTo>
                      <a:pt x="66" y="77"/>
                    </a:lnTo>
                    <a:lnTo>
                      <a:pt x="66" y="71"/>
                    </a:lnTo>
                    <a:lnTo>
                      <a:pt x="78" y="66"/>
                    </a:lnTo>
                    <a:lnTo>
                      <a:pt x="78" y="60"/>
                    </a:lnTo>
                    <a:lnTo>
                      <a:pt x="84" y="48"/>
                    </a:lnTo>
                    <a:lnTo>
                      <a:pt x="84" y="36"/>
                    </a:lnTo>
                    <a:lnTo>
                      <a:pt x="90" y="30"/>
                    </a:lnTo>
                    <a:lnTo>
                      <a:pt x="90" y="36"/>
                    </a:lnTo>
                    <a:lnTo>
                      <a:pt x="84" y="48"/>
                    </a:lnTo>
                    <a:lnTo>
                      <a:pt x="84" y="66"/>
                    </a:lnTo>
                    <a:lnTo>
                      <a:pt x="90" y="66"/>
                    </a:lnTo>
                    <a:lnTo>
                      <a:pt x="96" y="60"/>
                    </a:lnTo>
                    <a:lnTo>
                      <a:pt x="114" y="54"/>
                    </a:lnTo>
                    <a:lnTo>
                      <a:pt x="156" y="30"/>
                    </a:lnTo>
                    <a:lnTo>
                      <a:pt x="204" y="6"/>
                    </a:lnTo>
                    <a:lnTo>
                      <a:pt x="228" y="0"/>
                    </a:lnTo>
                    <a:lnTo>
                      <a:pt x="246" y="0"/>
                    </a:lnTo>
                    <a:close/>
                  </a:path>
                </a:pathLst>
              </a:custGeom>
              <a:solidFill>
                <a:srgbClr val="FFCC19"/>
              </a:solidFill>
              <a:ln w="9525">
                <a:noFill/>
                <a:round/>
                <a:headEnd/>
                <a:tailEnd/>
              </a:ln>
            </p:spPr>
            <p:txBody>
              <a:bodyPr/>
              <a:lstStyle/>
              <a:p>
                <a:endParaRPr lang="fr-FR"/>
              </a:p>
            </p:txBody>
          </p:sp>
          <p:sp>
            <p:nvSpPr>
              <p:cNvPr id="7242" name="Freeform 64"/>
              <p:cNvSpPr>
                <a:spLocks/>
              </p:cNvSpPr>
              <p:nvPr/>
            </p:nvSpPr>
            <p:spPr bwMode="auto">
              <a:xfrm>
                <a:off x="245" y="3646"/>
                <a:ext cx="340" cy="221"/>
              </a:xfrm>
              <a:custGeom>
                <a:avLst/>
                <a:gdLst>
                  <a:gd name="T0" fmla="*/ 246 w 246"/>
                  <a:gd name="T1" fmla="*/ 0 h 155"/>
                  <a:gd name="T2" fmla="*/ 246 w 246"/>
                  <a:gd name="T3" fmla="*/ 6 h 155"/>
                  <a:gd name="T4" fmla="*/ 240 w 246"/>
                  <a:gd name="T5" fmla="*/ 18 h 155"/>
                  <a:gd name="T6" fmla="*/ 228 w 246"/>
                  <a:gd name="T7" fmla="*/ 54 h 155"/>
                  <a:gd name="T8" fmla="*/ 210 w 246"/>
                  <a:gd name="T9" fmla="*/ 95 h 155"/>
                  <a:gd name="T10" fmla="*/ 204 w 246"/>
                  <a:gd name="T11" fmla="*/ 107 h 155"/>
                  <a:gd name="T12" fmla="*/ 192 w 246"/>
                  <a:gd name="T13" fmla="*/ 119 h 155"/>
                  <a:gd name="T14" fmla="*/ 192 w 246"/>
                  <a:gd name="T15" fmla="*/ 119 h 155"/>
                  <a:gd name="T16" fmla="*/ 180 w 246"/>
                  <a:gd name="T17" fmla="*/ 125 h 155"/>
                  <a:gd name="T18" fmla="*/ 168 w 246"/>
                  <a:gd name="T19" fmla="*/ 131 h 155"/>
                  <a:gd name="T20" fmla="*/ 126 w 246"/>
                  <a:gd name="T21" fmla="*/ 143 h 155"/>
                  <a:gd name="T22" fmla="*/ 66 w 246"/>
                  <a:gd name="T23" fmla="*/ 155 h 155"/>
                  <a:gd name="T24" fmla="*/ 6 w 246"/>
                  <a:gd name="T25" fmla="*/ 143 h 155"/>
                  <a:gd name="T26" fmla="*/ 6 w 246"/>
                  <a:gd name="T27" fmla="*/ 143 h 155"/>
                  <a:gd name="T28" fmla="*/ 0 w 246"/>
                  <a:gd name="T29" fmla="*/ 143 h 155"/>
                  <a:gd name="T30" fmla="*/ 0 w 246"/>
                  <a:gd name="T31" fmla="*/ 137 h 155"/>
                  <a:gd name="T32" fmla="*/ 6 w 246"/>
                  <a:gd name="T33" fmla="*/ 125 h 155"/>
                  <a:gd name="T34" fmla="*/ 6 w 246"/>
                  <a:gd name="T35" fmla="*/ 125 h 155"/>
                  <a:gd name="T36" fmla="*/ 12 w 246"/>
                  <a:gd name="T37" fmla="*/ 113 h 155"/>
                  <a:gd name="T38" fmla="*/ 24 w 246"/>
                  <a:gd name="T39" fmla="*/ 101 h 155"/>
                  <a:gd name="T40" fmla="*/ 66 w 246"/>
                  <a:gd name="T41" fmla="*/ 77 h 155"/>
                  <a:gd name="T42" fmla="*/ 66 w 246"/>
                  <a:gd name="T43" fmla="*/ 77 h 155"/>
                  <a:gd name="T44" fmla="*/ 66 w 246"/>
                  <a:gd name="T45" fmla="*/ 71 h 155"/>
                  <a:gd name="T46" fmla="*/ 78 w 246"/>
                  <a:gd name="T47" fmla="*/ 66 h 155"/>
                  <a:gd name="T48" fmla="*/ 78 w 246"/>
                  <a:gd name="T49" fmla="*/ 66 h 155"/>
                  <a:gd name="T50" fmla="*/ 78 w 246"/>
                  <a:gd name="T51" fmla="*/ 60 h 155"/>
                  <a:gd name="T52" fmla="*/ 84 w 246"/>
                  <a:gd name="T53" fmla="*/ 48 h 155"/>
                  <a:gd name="T54" fmla="*/ 84 w 246"/>
                  <a:gd name="T55" fmla="*/ 36 h 155"/>
                  <a:gd name="T56" fmla="*/ 90 w 246"/>
                  <a:gd name="T57" fmla="*/ 30 h 155"/>
                  <a:gd name="T58" fmla="*/ 90 w 246"/>
                  <a:gd name="T59" fmla="*/ 30 h 155"/>
                  <a:gd name="T60" fmla="*/ 90 w 246"/>
                  <a:gd name="T61" fmla="*/ 36 h 155"/>
                  <a:gd name="T62" fmla="*/ 84 w 246"/>
                  <a:gd name="T63" fmla="*/ 48 h 155"/>
                  <a:gd name="T64" fmla="*/ 84 w 246"/>
                  <a:gd name="T65" fmla="*/ 66 h 155"/>
                  <a:gd name="T66" fmla="*/ 90 w 246"/>
                  <a:gd name="T67" fmla="*/ 66 h 155"/>
                  <a:gd name="T68" fmla="*/ 90 w 246"/>
                  <a:gd name="T69" fmla="*/ 66 h 155"/>
                  <a:gd name="T70" fmla="*/ 96 w 246"/>
                  <a:gd name="T71" fmla="*/ 60 h 155"/>
                  <a:gd name="T72" fmla="*/ 114 w 246"/>
                  <a:gd name="T73" fmla="*/ 54 h 155"/>
                  <a:gd name="T74" fmla="*/ 156 w 246"/>
                  <a:gd name="T75" fmla="*/ 30 h 155"/>
                  <a:gd name="T76" fmla="*/ 204 w 246"/>
                  <a:gd name="T77" fmla="*/ 6 h 155"/>
                  <a:gd name="T78" fmla="*/ 228 w 246"/>
                  <a:gd name="T79" fmla="*/ 0 h 155"/>
                  <a:gd name="T80" fmla="*/ 246 w 246"/>
                  <a:gd name="T81" fmla="*/ 0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6"/>
                  <a:gd name="T124" fmla="*/ 0 h 155"/>
                  <a:gd name="T125" fmla="*/ 246 w 24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6" h="155">
                    <a:moveTo>
                      <a:pt x="246" y="0"/>
                    </a:moveTo>
                    <a:lnTo>
                      <a:pt x="246" y="6"/>
                    </a:lnTo>
                    <a:lnTo>
                      <a:pt x="240" y="18"/>
                    </a:lnTo>
                    <a:lnTo>
                      <a:pt x="228" y="54"/>
                    </a:lnTo>
                    <a:lnTo>
                      <a:pt x="210" y="95"/>
                    </a:lnTo>
                    <a:lnTo>
                      <a:pt x="204" y="107"/>
                    </a:lnTo>
                    <a:lnTo>
                      <a:pt x="192" y="119"/>
                    </a:lnTo>
                    <a:lnTo>
                      <a:pt x="180" y="125"/>
                    </a:lnTo>
                    <a:lnTo>
                      <a:pt x="168" y="131"/>
                    </a:lnTo>
                    <a:lnTo>
                      <a:pt x="126" y="143"/>
                    </a:lnTo>
                    <a:lnTo>
                      <a:pt x="66" y="155"/>
                    </a:lnTo>
                    <a:lnTo>
                      <a:pt x="6" y="143"/>
                    </a:lnTo>
                    <a:lnTo>
                      <a:pt x="0" y="143"/>
                    </a:lnTo>
                    <a:lnTo>
                      <a:pt x="0" y="137"/>
                    </a:lnTo>
                    <a:lnTo>
                      <a:pt x="6" y="125"/>
                    </a:lnTo>
                    <a:lnTo>
                      <a:pt x="12" y="113"/>
                    </a:lnTo>
                    <a:lnTo>
                      <a:pt x="24" y="101"/>
                    </a:lnTo>
                    <a:lnTo>
                      <a:pt x="66" y="77"/>
                    </a:lnTo>
                    <a:lnTo>
                      <a:pt x="66" y="71"/>
                    </a:lnTo>
                    <a:lnTo>
                      <a:pt x="78" y="66"/>
                    </a:lnTo>
                    <a:lnTo>
                      <a:pt x="78" y="60"/>
                    </a:lnTo>
                    <a:lnTo>
                      <a:pt x="84" y="48"/>
                    </a:lnTo>
                    <a:lnTo>
                      <a:pt x="84" y="36"/>
                    </a:lnTo>
                    <a:lnTo>
                      <a:pt x="90" y="30"/>
                    </a:lnTo>
                    <a:lnTo>
                      <a:pt x="90" y="36"/>
                    </a:lnTo>
                    <a:lnTo>
                      <a:pt x="84" y="48"/>
                    </a:lnTo>
                    <a:lnTo>
                      <a:pt x="84" y="66"/>
                    </a:lnTo>
                    <a:lnTo>
                      <a:pt x="90" y="66"/>
                    </a:lnTo>
                    <a:lnTo>
                      <a:pt x="96" y="60"/>
                    </a:lnTo>
                    <a:lnTo>
                      <a:pt x="114" y="54"/>
                    </a:lnTo>
                    <a:lnTo>
                      <a:pt x="156" y="30"/>
                    </a:lnTo>
                    <a:lnTo>
                      <a:pt x="204" y="6"/>
                    </a:lnTo>
                    <a:lnTo>
                      <a:pt x="228" y="0"/>
                    </a:lnTo>
                    <a:lnTo>
                      <a:pt x="246" y="0"/>
                    </a:lnTo>
                  </a:path>
                </a:pathLst>
              </a:custGeom>
              <a:noFill/>
              <a:ln w="0">
                <a:solidFill>
                  <a:srgbClr val="000000"/>
                </a:solidFill>
                <a:prstDash val="solid"/>
                <a:round/>
                <a:headEnd/>
                <a:tailEnd/>
              </a:ln>
            </p:spPr>
            <p:txBody>
              <a:bodyPr/>
              <a:lstStyle/>
              <a:p>
                <a:endParaRPr lang="fr-FR"/>
              </a:p>
            </p:txBody>
          </p:sp>
          <p:sp>
            <p:nvSpPr>
              <p:cNvPr id="7243" name="Freeform 65"/>
              <p:cNvSpPr>
                <a:spLocks/>
              </p:cNvSpPr>
              <p:nvPr/>
            </p:nvSpPr>
            <p:spPr bwMode="auto">
              <a:xfrm>
                <a:off x="610" y="3500"/>
                <a:ext cx="65" cy="299"/>
              </a:xfrm>
              <a:custGeom>
                <a:avLst/>
                <a:gdLst>
                  <a:gd name="T0" fmla="*/ 18 w 47"/>
                  <a:gd name="T1" fmla="*/ 60 h 209"/>
                  <a:gd name="T2" fmla="*/ 18 w 47"/>
                  <a:gd name="T3" fmla="*/ 54 h 209"/>
                  <a:gd name="T4" fmla="*/ 24 w 47"/>
                  <a:gd name="T5" fmla="*/ 36 h 209"/>
                  <a:gd name="T6" fmla="*/ 30 w 47"/>
                  <a:gd name="T7" fmla="*/ 18 h 209"/>
                  <a:gd name="T8" fmla="*/ 47 w 47"/>
                  <a:gd name="T9" fmla="*/ 0 h 209"/>
                  <a:gd name="T10" fmla="*/ 47 w 47"/>
                  <a:gd name="T11" fmla="*/ 0 h 209"/>
                  <a:gd name="T12" fmla="*/ 47 w 47"/>
                  <a:gd name="T13" fmla="*/ 6 h 209"/>
                  <a:gd name="T14" fmla="*/ 42 w 47"/>
                  <a:gd name="T15" fmla="*/ 30 h 209"/>
                  <a:gd name="T16" fmla="*/ 42 w 47"/>
                  <a:gd name="T17" fmla="*/ 60 h 209"/>
                  <a:gd name="T18" fmla="*/ 36 w 47"/>
                  <a:gd name="T19" fmla="*/ 96 h 209"/>
                  <a:gd name="T20" fmla="*/ 30 w 47"/>
                  <a:gd name="T21" fmla="*/ 132 h 209"/>
                  <a:gd name="T22" fmla="*/ 24 w 47"/>
                  <a:gd name="T23" fmla="*/ 162 h 209"/>
                  <a:gd name="T24" fmla="*/ 18 w 47"/>
                  <a:gd name="T25" fmla="*/ 191 h 209"/>
                  <a:gd name="T26" fmla="*/ 12 w 47"/>
                  <a:gd name="T27" fmla="*/ 209 h 209"/>
                  <a:gd name="T28" fmla="*/ 0 w 47"/>
                  <a:gd name="T29" fmla="*/ 203 h 209"/>
                  <a:gd name="T30" fmla="*/ 18 w 47"/>
                  <a:gd name="T31" fmla="*/ 60 h 209"/>
                  <a:gd name="T32" fmla="*/ 18 w 47"/>
                  <a:gd name="T33" fmla="*/ 6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209"/>
                  <a:gd name="T53" fmla="*/ 47 w 47"/>
                  <a:gd name="T54" fmla="*/ 209 h 2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209">
                    <a:moveTo>
                      <a:pt x="18" y="60"/>
                    </a:moveTo>
                    <a:lnTo>
                      <a:pt x="18" y="54"/>
                    </a:lnTo>
                    <a:lnTo>
                      <a:pt x="24" y="36"/>
                    </a:lnTo>
                    <a:lnTo>
                      <a:pt x="30" y="18"/>
                    </a:lnTo>
                    <a:lnTo>
                      <a:pt x="47" y="0"/>
                    </a:lnTo>
                    <a:lnTo>
                      <a:pt x="47" y="6"/>
                    </a:lnTo>
                    <a:lnTo>
                      <a:pt x="42" y="30"/>
                    </a:lnTo>
                    <a:lnTo>
                      <a:pt x="42" y="60"/>
                    </a:lnTo>
                    <a:lnTo>
                      <a:pt x="36" y="96"/>
                    </a:lnTo>
                    <a:lnTo>
                      <a:pt x="30" y="132"/>
                    </a:lnTo>
                    <a:lnTo>
                      <a:pt x="24" y="162"/>
                    </a:lnTo>
                    <a:lnTo>
                      <a:pt x="18" y="191"/>
                    </a:lnTo>
                    <a:lnTo>
                      <a:pt x="12" y="209"/>
                    </a:lnTo>
                    <a:lnTo>
                      <a:pt x="0" y="203"/>
                    </a:lnTo>
                    <a:lnTo>
                      <a:pt x="18" y="60"/>
                    </a:lnTo>
                    <a:close/>
                  </a:path>
                </a:pathLst>
              </a:custGeom>
              <a:solidFill>
                <a:srgbClr val="BF8C00"/>
              </a:solidFill>
              <a:ln w="9525">
                <a:noFill/>
                <a:round/>
                <a:headEnd/>
                <a:tailEnd/>
              </a:ln>
            </p:spPr>
            <p:txBody>
              <a:bodyPr/>
              <a:lstStyle/>
              <a:p>
                <a:endParaRPr lang="fr-FR"/>
              </a:p>
            </p:txBody>
          </p:sp>
          <p:sp>
            <p:nvSpPr>
              <p:cNvPr id="7244" name="Freeform 66"/>
              <p:cNvSpPr>
                <a:spLocks/>
              </p:cNvSpPr>
              <p:nvPr/>
            </p:nvSpPr>
            <p:spPr bwMode="auto">
              <a:xfrm>
                <a:off x="643" y="3500"/>
                <a:ext cx="32" cy="51"/>
              </a:xfrm>
              <a:custGeom>
                <a:avLst/>
                <a:gdLst>
                  <a:gd name="T0" fmla="*/ 23 w 23"/>
                  <a:gd name="T1" fmla="*/ 0 h 36"/>
                  <a:gd name="T2" fmla="*/ 23 w 23"/>
                  <a:gd name="T3" fmla="*/ 0 h 36"/>
                  <a:gd name="T4" fmla="*/ 18 w 23"/>
                  <a:gd name="T5" fmla="*/ 6 h 36"/>
                  <a:gd name="T6" fmla="*/ 6 w 23"/>
                  <a:gd name="T7" fmla="*/ 18 h 36"/>
                  <a:gd name="T8" fmla="*/ 0 w 23"/>
                  <a:gd name="T9" fmla="*/ 36 h 36"/>
                  <a:gd name="T10" fmla="*/ 0 60000 65536"/>
                  <a:gd name="T11" fmla="*/ 0 60000 65536"/>
                  <a:gd name="T12" fmla="*/ 0 60000 65536"/>
                  <a:gd name="T13" fmla="*/ 0 60000 65536"/>
                  <a:gd name="T14" fmla="*/ 0 60000 65536"/>
                  <a:gd name="T15" fmla="*/ 0 w 23"/>
                  <a:gd name="T16" fmla="*/ 0 h 36"/>
                  <a:gd name="T17" fmla="*/ 23 w 23"/>
                  <a:gd name="T18" fmla="*/ 36 h 36"/>
                </a:gdLst>
                <a:ahLst/>
                <a:cxnLst>
                  <a:cxn ang="T10">
                    <a:pos x="T0" y="T1"/>
                  </a:cxn>
                  <a:cxn ang="T11">
                    <a:pos x="T2" y="T3"/>
                  </a:cxn>
                  <a:cxn ang="T12">
                    <a:pos x="T4" y="T5"/>
                  </a:cxn>
                  <a:cxn ang="T13">
                    <a:pos x="T6" y="T7"/>
                  </a:cxn>
                  <a:cxn ang="T14">
                    <a:pos x="T8" y="T9"/>
                  </a:cxn>
                </a:cxnLst>
                <a:rect l="T15" t="T16" r="T17" b="T18"/>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7245" name="Freeform 67"/>
              <p:cNvSpPr>
                <a:spLocks/>
              </p:cNvSpPr>
              <p:nvPr/>
            </p:nvSpPr>
            <p:spPr bwMode="auto">
              <a:xfrm>
                <a:off x="627" y="3551"/>
                <a:ext cx="16" cy="52"/>
              </a:xfrm>
              <a:custGeom>
                <a:avLst/>
                <a:gdLst>
                  <a:gd name="T0" fmla="*/ 12 w 12"/>
                  <a:gd name="T1" fmla="*/ 0 h 36"/>
                  <a:gd name="T2" fmla="*/ 0 w 12"/>
                  <a:gd name="T3" fmla="*/ 36 h 36"/>
                  <a:gd name="T4" fmla="*/ 0 w 12"/>
                  <a:gd name="T5" fmla="*/ 36 h 36"/>
                  <a:gd name="T6" fmla="*/ 0 60000 65536"/>
                  <a:gd name="T7" fmla="*/ 0 60000 65536"/>
                  <a:gd name="T8" fmla="*/ 0 60000 65536"/>
                  <a:gd name="T9" fmla="*/ 0 w 12"/>
                  <a:gd name="T10" fmla="*/ 0 h 36"/>
                  <a:gd name="T11" fmla="*/ 12 w 12"/>
                  <a:gd name="T12" fmla="*/ 36 h 36"/>
                </a:gdLst>
                <a:ahLst/>
                <a:cxnLst>
                  <a:cxn ang="T6">
                    <a:pos x="T0" y="T1"/>
                  </a:cxn>
                  <a:cxn ang="T7">
                    <a:pos x="T2" y="T3"/>
                  </a:cxn>
                  <a:cxn ang="T8">
                    <a:pos x="T4" y="T5"/>
                  </a:cxn>
                </a:cxnLst>
                <a:rect l="T9" t="T10" r="T11" b="T12"/>
                <a:pathLst>
                  <a:path w="12" h="36">
                    <a:moveTo>
                      <a:pt x="12" y="0"/>
                    </a:moveTo>
                    <a:lnTo>
                      <a:pt x="0" y="36"/>
                    </a:lnTo>
                  </a:path>
                </a:pathLst>
              </a:custGeom>
              <a:noFill/>
              <a:ln w="0">
                <a:solidFill>
                  <a:srgbClr val="000000"/>
                </a:solidFill>
                <a:prstDash val="solid"/>
                <a:round/>
                <a:headEnd/>
                <a:tailEnd/>
              </a:ln>
            </p:spPr>
            <p:txBody>
              <a:bodyPr/>
              <a:lstStyle/>
              <a:p>
                <a:endParaRPr lang="fr-FR"/>
              </a:p>
            </p:txBody>
          </p:sp>
          <p:sp>
            <p:nvSpPr>
              <p:cNvPr id="7246" name="Freeform 68"/>
              <p:cNvSpPr>
                <a:spLocks/>
              </p:cNvSpPr>
              <p:nvPr/>
            </p:nvSpPr>
            <p:spPr bwMode="auto">
              <a:xfrm>
                <a:off x="287" y="1500"/>
                <a:ext cx="265" cy="462"/>
              </a:xfrm>
              <a:custGeom>
                <a:avLst/>
                <a:gdLst>
                  <a:gd name="T0" fmla="*/ 30 w 192"/>
                  <a:gd name="T1" fmla="*/ 24 h 323"/>
                  <a:gd name="T2" fmla="*/ 42 w 192"/>
                  <a:gd name="T3" fmla="*/ 48 h 323"/>
                  <a:gd name="T4" fmla="*/ 54 w 192"/>
                  <a:gd name="T5" fmla="*/ 72 h 323"/>
                  <a:gd name="T6" fmla="*/ 84 w 192"/>
                  <a:gd name="T7" fmla="*/ 131 h 323"/>
                  <a:gd name="T8" fmla="*/ 120 w 192"/>
                  <a:gd name="T9" fmla="*/ 197 h 323"/>
                  <a:gd name="T10" fmla="*/ 138 w 192"/>
                  <a:gd name="T11" fmla="*/ 227 h 323"/>
                  <a:gd name="T12" fmla="*/ 156 w 192"/>
                  <a:gd name="T13" fmla="*/ 245 h 323"/>
                  <a:gd name="T14" fmla="*/ 156 w 192"/>
                  <a:gd name="T15" fmla="*/ 245 h 323"/>
                  <a:gd name="T16" fmla="*/ 180 w 192"/>
                  <a:gd name="T17" fmla="*/ 275 h 323"/>
                  <a:gd name="T18" fmla="*/ 192 w 192"/>
                  <a:gd name="T19" fmla="*/ 305 h 323"/>
                  <a:gd name="T20" fmla="*/ 180 w 192"/>
                  <a:gd name="T21" fmla="*/ 323 h 323"/>
                  <a:gd name="T22" fmla="*/ 168 w 192"/>
                  <a:gd name="T23" fmla="*/ 323 h 323"/>
                  <a:gd name="T24" fmla="*/ 156 w 192"/>
                  <a:gd name="T25" fmla="*/ 323 h 323"/>
                  <a:gd name="T26" fmla="*/ 156 w 192"/>
                  <a:gd name="T27" fmla="*/ 323 h 323"/>
                  <a:gd name="T28" fmla="*/ 138 w 192"/>
                  <a:gd name="T29" fmla="*/ 305 h 323"/>
                  <a:gd name="T30" fmla="*/ 120 w 192"/>
                  <a:gd name="T31" fmla="*/ 287 h 323"/>
                  <a:gd name="T32" fmla="*/ 96 w 192"/>
                  <a:gd name="T33" fmla="*/ 275 h 323"/>
                  <a:gd name="T34" fmla="*/ 90 w 192"/>
                  <a:gd name="T35" fmla="*/ 275 h 323"/>
                  <a:gd name="T36" fmla="*/ 78 w 192"/>
                  <a:gd name="T37" fmla="*/ 281 h 323"/>
                  <a:gd name="T38" fmla="*/ 78 w 192"/>
                  <a:gd name="T39" fmla="*/ 281 h 323"/>
                  <a:gd name="T40" fmla="*/ 78 w 192"/>
                  <a:gd name="T41" fmla="*/ 287 h 323"/>
                  <a:gd name="T42" fmla="*/ 66 w 192"/>
                  <a:gd name="T43" fmla="*/ 287 h 323"/>
                  <a:gd name="T44" fmla="*/ 54 w 192"/>
                  <a:gd name="T45" fmla="*/ 281 h 323"/>
                  <a:gd name="T46" fmla="*/ 48 w 192"/>
                  <a:gd name="T47" fmla="*/ 269 h 323"/>
                  <a:gd name="T48" fmla="*/ 42 w 192"/>
                  <a:gd name="T49" fmla="*/ 251 h 323"/>
                  <a:gd name="T50" fmla="*/ 42 w 192"/>
                  <a:gd name="T51" fmla="*/ 251 h 323"/>
                  <a:gd name="T52" fmla="*/ 36 w 192"/>
                  <a:gd name="T53" fmla="*/ 221 h 323"/>
                  <a:gd name="T54" fmla="*/ 24 w 192"/>
                  <a:gd name="T55" fmla="*/ 173 h 323"/>
                  <a:gd name="T56" fmla="*/ 12 w 192"/>
                  <a:gd name="T57" fmla="*/ 125 h 323"/>
                  <a:gd name="T58" fmla="*/ 6 w 192"/>
                  <a:gd name="T59" fmla="*/ 72 h 323"/>
                  <a:gd name="T60" fmla="*/ 0 w 192"/>
                  <a:gd name="T61" fmla="*/ 36 h 323"/>
                  <a:gd name="T62" fmla="*/ 6 w 192"/>
                  <a:gd name="T63" fmla="*/ 6 h 323"/>
                  <a:gd name="T64" fmla="*/ 6 w 192"/>
                  <a:gd name="T65" fmla="*/ 0 h 323"/>
                  <a:gd name="T66" fmla="*/ 12 w 192"/>
                  <a:gd name="T67" fmla="*/ 0 h 323"/>
                  <a:gd name="T68" fmla="*/ 18 w 192"/>
                  <a:gd name="T69" fmla="*/ 12 h 323"/>
                  <a:gd name="T70" fmla="*/ 30 w 192"/>
                  <a:gd name="T71" fmla="*/ 24 h 3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2"/>
                  <a:gd name="T109" fmla="*/ 0 h 323"/>
                  <a:gd name="T110" fmla="*/ 192 w 192"/>
                  <a:gd name="T111" fmla="*/ 323 h 3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2" h="323">
                    <a:moveTo>
                      <a:pt x="30" y="24"/>
                    </a:moveTo>
                    <a:lnTo>
                      <a:pt x="42" y="48"/>
                    </a:lnTo>
                    <a:lnTo>
                      <a:pt x="54" y="72"/>
                    </a:lnTo>
                    <a:lnTo>
                      <a:pt x="84" y="131"/>
                    </a:lnTo>
                    <a:lnTo>
                      <a:pt x="120" y="197"/>
                    </a:lnTo>
                    <a:lnTo>
                      <a:pt x="138" y="227"/>
                    </a:lnTo>
                    <a:lnTo>
                      <a:pt x="156" y="245"/>
                    </a:lnTo>
                    <a:lnTo>
                      <a:pt x="180" y="275"/>
                    </a:lnTo>
                    <a:lnTo>
                      <a:pt x="192" y="305"/>
                    </a:lnTo>
                    <a:lnTo>
                      <a:pt x="180" y="323"/>
                    </a:lnTo>
                    <a:lnTo>
                      <a:pt x="168" y="323"/>
                    </a:lnTo>
                    <a:lnTo>
                      <a:pt x="156" y="323"/>
                    </a:lnTo>
                    <a:lnTo>
                      <a:pt x="138" y="305"/>
                    </a:lnTo>
                    <a:lnTo>
                      <a:pt x="120" y="287"/>
                    </a:lnTo>
                    <a:lnTo>
                      <a:pt x="96" y="275"/>
                    </a:lnTo>
                    <a:lnTo>
                      <a:pt x="90" y="275"/>
                    </a:lnTo>
                    <a:lnTo>
                      <a:pt x="78" y="281"/>
                    </a:lnTo>
                    <a:lnTo>
                      <a:pt x="78" y="287"/>
                    </a:lnTo>
                    <a:lnTo>
                      <a:pt x="66" y="287"/>
                    </a:lnTo>
                    <a:lnTo>
                      <a:pt x="54" y="281"/>
                    </a:lnTo>
                    <a:lnTo>
                      <a:pt x="48" y="269"/>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7247" name="Freeform 69"/>
              <p:cNvSpPr>
                <a:spLocks/>
              </p:cNvSpPr>
              <p:nvPr/>
            </p:nvSpPr>
            <p:spPr bwMode="auto">
              <a:xfrm>
                <a:off x="295" y="1535"/>
                <a:ext cx="257" cy="427"/>
              </a:xfrm>
              <a:custGeom>
                <a:avLst/>
                <a:gdLst>
                  <a:gd name="T0" fmla="*/ 30 w 186"/>
                  <a:gd name="T1" fmla="*/ 30 h 299"/>
                  <a:gd name="T2" fmla="*/ 42 w 186"/>
                  <a:gd name="T3" fmla="*/ 48 h 299"/>
                  <a:gd name="T4" fmla="*/ 48 w 186"/>
                  <a:gd name="T5" fmla="*/ 72 h 299"/>
                  <a:gd name="T6" fmla="*/ 78 w 186"/>
                  <a:gd name="T7" fmla="*/ 125 h 299"/>
                  <a:gd name="T8" fmla="*/ 108 w 186"/>
                  <a:gd name="T9" fmla="*/ 179 h 299"/>
                  <a:gd name="T10" fmla="*/ 150 w 186"/>
                  <a:gd name="T11" fmla="*/ 227 h 299"/>
                  <a:gd name="T12" fmla="*/ 150 w 186"/>
                  <a:gd name="T13" fmla="*/ 227 h 299"/>
                  <a:gd name="T14" fmla="*/ 174 w 186"/>
                  <a:gd name="T15" fmla="*/ 263 h 299"/>
                  <a:gd name="T16" fmla="*/ 186 w 186"/>
                  <a:gd name="T17" fmla="*/ 287 h 299"/>
                  <a:gd name="T18" fmla="*/ 174 w 186"/>
                  <a:gd name="T19" fmla="*/ 299 h 299"/>
                  <a:gd name="T20" fmla="*/ 162 w 186"/>
                  <a:gd name="T21" fmla="*/ 299 h 299"/>
                  <a:gd name="T22" fmla="*/ 150 w 186"/>
                  <a:gd name="T23" fmla="*/ 293 h 299"/>
                  <a:gd name="T24" fmla="*/ 150 w 186"/>
                  <a:gd name="T25" fmla="*/ 293 h 299"/>
                  <a:gd name="T26" fmla="*/ 132 w 186"/>
                  <a:gd name="T27" fmla="*/ 281 h 299"/>
                  <a:gd name="T28" fmla="*/ 114 w 186"/>
                  <a:gd name="T29" fmla="*/ 263 h 299"/>
                  <a:gd name="T30" fmla="*/ 90 w 186"/>
                  <a:gd name="T31" fmla="*/ 251 h 299"/>
                  <a:gd name="T32" fmla="*/ 84 w 186"/>
                  <a:gd name="T33" fmla="*/ 251 h 299"/>
                  <a:gd name="T34" fmla="*/ 72 w 186"/>
                  <a:gd name="T35" fmla="*/ 257 h 299"/>
                  <a:gd name="T36" fmla="*/ 72 w 186"/>
                  <a:gd name="T37" fmla="*/ 257 h 299"/>
                  <a:gd name="T38" fmla="*/ 72 w 186"/>
                  <a:gd name="T39" fmla="*/ 263 h 299"/>
                  <a:gd name="T40" fmla="*/ 66 w 186"/>
                  <a:gd name="T41" fmla="*/ 263 h 299"/>
                  <a:gd name="T42" fmla="*/ 54 w 186"/>
                  <a:gd name="T43" fmla="*/ 257 h 299"/>
                  <a:gd name="T44" fmla="*/ 48 w 186"/>
                  <a:gd name="T45" fmla="*/ 245 h 299"/>
                  <a:gd name="T46" fmla="*/ 42 w 186"/>
                  <a:gd name="T47" fmla="*/ 227 h 299"/>
                  <a:gd name="T48" fmla="*/ 42 w 186"/>
                  <a:gd name="T49" fmla="*/ 227 h 299"/>
                  <a:gd name="T50" fmla="*/ 30 w 186"/>
                  <a:gd name="T51" fmla="*/ 191 h 299"/>
                  <a:gd name="T52" fmla="*/ 24 w 186"/>
                  <a:gd name="T53" fmla="*/ 149 h 299"/>
                  <a:gd name="T54" fmla="*/ 12 w 186"/>
                  <a:gd name="T55" fmla="*/ 107 h 299"/>
                  <a:gd name="T56" fmla="*/ 0 w 186"/>
                  <a:gd name="T57" fmla="*/ 66 h 299"/>
                  <a:gd name="T58" fmla="*/ 0 w 186"/>
                  <a:gd name="T59" fmla="*/ 30 h 299"/>
                  <a:gd name="T60" fmla="*/ 0 w 186"/>
                  <a:gd name="T61" fmla="*/ 6 h 299"/>
                  <a:gd name="T62" fmla="*/ 6 w 186"/>
                  <a:gd name="T63" fmla="*/ 0 h 299"/>
                  <a:gd name="T64" fmla="*/ 12 w 186"/>
                  <a:gd name="T65" fmla="*/ 6 h 299"/>
                  <a:gd name="T66" fmla="*/ 18 w 186"/>
                  <a:gd name="T67" fmla="*/ 12 h 299"/>
                  <a:gd name="T68" fmla="*/ 30 w 186"/>
                  <a:gd name="T69" fmla="*/ 30 h 2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6"/>
                  <a:gd name="T106" fmla="*/ 0 h 299"/>
                  <a:gd name="T107" fmla="*/ 186 w 186"/>
                  <a:gd name="T108" fmla="*/ 299 h 2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6" h="299">
                    <a:moveTo>
                      <a:pt x="30" y="30"/>
                    </a:moveTo>
                    <a:lnTo>
                      <a:pt x="42" y="48"/>
                    </a:lnTo>
                    <a:lnTo>
                      <a:pt x="48" y="72"/>
                    </a:lnTo>
                    <a:lnTo>
                      <a:pt x="78" y="125"/>
                    </a:lnTo>
                    <a:lnTo>
                      <a:pt x="108" y="179"/>
                    </a:lnTo>
                    <a:lnTo>
                      <a:pt x="150" y="227"/>
                    </a:lnTo>
                    <a:lnTo>
                      <a:pt x="174" y="263"/>
                    </a:lnTo>
                    <a:lnTo>
                      <a:pt x="186" y="287"/>
                    </a:lnTo>
                    <a:lnTo>
                      <a:pt x="174" y="299"/>
                    </a:lnTo>
                    <a:lnTo>
                      <a:pt x="162" y="299"/>
                    </a:lnTo>
                    <a:lnTo>
                      <a:pt x="150" y="293"/>
                    </a:lnTo>
                    <a:lnTo>
                      <a:pt x="132" y="281"/>
                    </a:lnTo>
                    <a:lnTo>
                      <a:pt x="114" y="263"/>
                    </a:lnTo>
                    <a:lnTo>
                      <a:pt x="90" y="251"/>
                    </a:lnTo>
                    <a:lnTo>
                      <a:pt x="84" y="251"/>
                    </a:lnTo>
                    <a:lnTo>
                      <a:pt x="72" y="257"/>
                    </a:lnTo>
                    <a:lnTo>
                      <a:pt x="72" y="263"/>
                    </a:lnTo>
                    <a:lnTo>
                      <a:pt x="66" y="263"/>
                    </a:lnTo>
                    <a:lnTo>
                      <a:pt x="54" y="257"/>
                    </a:lnTo>
                    <a:lnTo>
                      <a:pt x="48" y="245"/>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7248" name="Freeform 70"/>
              <p:cNvSpPr>
                <a:spLocks/>
              </p:cNvSpPr>
              <p:nvPr/>
            </p:nvSpPr>
            <p:spPr bwMode="auto">
              <a:xfrm>
                <a:off x="295" y="1577"/>
                <a:ext cx="249" cy="377"/>
              </a:xfrm>
              <a:custGeom>
                <a:avLst/>
                <a:gdLst>
                  <a:gd name="T0" fmla="*/ 24 w 180"/>
                  <a:gd name="T1" fmla="*/ 18 h 263"/>
                  <a:gd name="T2" fmla="*/ 48 w 180"/>
                  <a:gd name="T3" fmla="*/ 59 h 263"/>
                  <a:gd name="T4" fmla="*/ 72 w 180"/>
                  <a:gd name="T5" fmla="*/ 107 h 263"/>
                  <a:gd name="T6" fmla="*/ 102 w 180"/>
                  <a:gd name="T7" fmla="*/ 161 h 263"/>
                  <a:gd name="T8" fmla="*/ 138 w 180"/>
                  <a:gd name="T9" fmla="*/ 197 h 263"/>
                  <a:gd name="T10" fmla="*/ 138 w 180"/>
                  <a:gd name="T11" fmla="*/ 197 h 263"/>
                  <a:gd name="T12" fmla="*/ 168 w 180"/>
                  <a:gd name="T13" fmla="*/ 233 h 263"/>
                  <a:gd name="T14" fmla="*/ 180 w 180"/>
                  <a:gd name="T15" fmla="*/ 257 h 263"/>
                  <a:gd name="T16" fmla="*/ 168 w 180"/>
                  <a:gd name="T17" fmla="*/ 263 h 263"/>
                  <a:gd name="T18" fmla="*/ 144 w 180"/>
                  <a:gd name="T19" fmla="*/ 257 h 263"/>
                  <a:gd name="T20" fmla="*/ 144 w 180"/>
                  <a:gd name="T21" fmla="*/ 257 h 263"/>
                  <a:gd name="T22" fmla="*/ 126 w 180"/>
                  <a:gd name="T23" fmla="*/ 245 h 263"/>
                  <a:gd name="T24" fmla="*/ 108 w 180"/>
                  <a:gd name="T25" fmla="*/ 227 h 263"/>
                  <a:gd name="T26" fmla="*/ 90 w 180"/>
                  <a:gd name="T27" fmla="*/ 215 h 263"/>
                  <a:gd name="T28" fmla="*/ 78 w 180"/>
                  <a:gd name="T29" fmla="*/ 215 h 263"/>
                  <a:gd name="T30" fmla="*/ 66 w 180"/>
                  <a:gd name="T31" fmla="*/ 221 h 263"/>
                  <a:gd name="T32" fmla="*/ 66 w 180"/>
                  <a:gd name="T33" fmla="*/ 221 h 263"/>
                  <a:gd name="T34" fmla="*/ 66 w 180"/>
                  <a:gd name="T35" fmla="*/ 227 h 263"/>
                  <a:gd name="T36" fmla="*/ 60 w 180"/>
                  <a:gd name="T37" fmla="*/ 227 h 263"/>
                  <a:gd name="T38" fmla="*/ 54 w 180"/>
                  <a:gd name="T39" fmla="*/ 221 h 263"/>
                  <a:gd name="T40" fmla="*/ 48 w 180"/>
                  <a:gd name="T41" fmla="*/ 209 h 263"/>
                  <a:gd name="T42" fmla="*/ 42 w 180"/>
                  <a:gd name="T43" fmla="*/ 191 h 263"/>
                  <a:gd name="T44" fmla="*/ 42 w 180"/>
                  <a:gd name="T45" fmla="*/ 191 h 263"/>
                  <a:gd name="T46" fmla="*/ 36 w 180"/>
                  <a:gd name="T47" fmla="*/ 161 h 263"/>
                  <a:gd name="T48" fmla="*/ 24 w 180"/>
                  <a:gd name="T49" fmla="*/ 125 h 263"/>
                  <a:gd name="T50" fmla="*/ 12 w 180"/>
                  <a:gd name="T51" fmla="*/ 83 h 263"/>
                  <a:gd name="T52" fmla="*/ 6 w 180"/>
                  <a:gd name="T53" fmla="*/ 48 h 263"/>
                  <a:gd name="T54" fmla="*/ 0 w 180"/>
                  <a:gd name="T55" fmla="*/ 18 h 263"/>
                  <a:gd name="T56" fmla="*/ 0 w 180"/>
                  <a:gd name="T57" fmla="*/ 0 h 263"/>
                  <a:gd name="T58" fmla="*/ 12 w 180"/>
                  <a:gd name="T59" fmla="*/ 0 h 263"/>
                  <a:gd name="T60" fmla="*/ 18 w 180"/>
                  <a:gd name="T61" fmla="*/ 6 h 263"/>
                  <a:gd name="T62" fmla="*/ 24 w 180"/>
                  <a:gd name="T63" fmla="*/ 18 h 2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263"/>
                  <a:gd name="T98" fmla="*/ 180 w 180"/>
                  <a:gd name="T99" fmla="*/ 263 h 2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263">
                    <a:moveTo>
                      <a:pt x="24" y="18"/>
                    </a:moveTo>
                    <a:lnTo>
                      <a:pt x="48" y="59"/>
                    </a:lnTo>
                    <a:lnTo>
                      <a:pt x="72" y="107"/>
                    </a:lnTo>
                    <a:lnTo>
                      <a:pt x="102" y="161"/>
                    </a:lnTo>
                    <a:lnTo>
                      <a:pt x="138" y="197"/>
                    </a:lnTo>
                    <a:lnTo>
                      <a:pt x="168" y="233"/>
                    </a:lnTo>
                    <a:lnTo>
                      <a:pt x="180" y="257"/>
                    </a:lnTo>
                    <a:lnTo>
                      <a:pt x="168" y="263"/>
                    </a:lnTo>
                    <a:lnTo>
                      <a:pt x="144" y="257"/>
                    </a:lnTo>
                    <a:lnTo>
                      <a:pt x="126" y="245"/>
                    </a:lnTo>
                    <a:lnTo>
                      <a:pt x="108" y="227"/>
                    </a:lnTo>
                    <a:lnTo>
                      <a:pt x="90" y="215"/>
                    </a:lnTo>
                    <a:lnTo>
                      <a:pt x="78" y="215"/>
                    </a:lnTo>
                    <a:lnTo>
                      <a:pt x="66" y="221"/>
                    </a:lnTo>
                    <a:lnTo>
                      <a:pt x="66" y="227"/>
                    </a:lnTo>
                    <a:lnTo>
                      <a:pt x="60" y="227"/>
                    </a:lnTo>
                    <a:lnTo>
                      <a:pt x="54" y="221"/>
                    </a:lnTo>
                    <a:lnTo>
                      <a:pt x="48" y="209"/>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7249" name="Freeform 71"/>
              <p:cNvSpPr>
                <a:spLocks/>
              </p:cNvSpPr>
              <p:nvPr/>
            </p:nvSpPr>
            <p:spPr bwMode="auto">
              <a:xfrm>
                <a:off x="303" y="1612"/>
                <a:ext cx="232" cy="342"/>
              </a:xfrm>
              <a:custGeom>
                <a:avLst/>
                <a:gdLst>
                  <a:gd name="T0" fmla="*/ 18 w 168"/>
                  <a:gd name="T1" fmla="*/ 24 h 239"/>
                  <a:gd name="T2" fmla="*/ 36 w 168"/>
                  <a:gd name="T3" fmla="*/ 59 h 239"/>
                  <a:gd name="T4" fmla="*/ 60 w 168"/>
                  <a:gd name="T5" fmla="*/ 101 h 239"/>
                  <a:gd name="T6" fmla="*/ 90 w 168"/>
                  <a:gd name="T7" fmla="*/ 143 h 239"/>
                  <a:gd name="T8" fmla="*/ 126 w 168"/>
                  <a:gd name="T9" fmla="*/ 179 h 239"/>
                  <a:gd name="T10" fmla="*/ 126 w 168"/>
                  <a:gd name="T11" fmla="*/ 179 h 239"/>
                  <a:gd name="T12" fmla="*/ 156 w 168"/>
                  <a:gd name="T13" fmla="*/ 209 h 239"/>
                  <a:gd name="T14" fmla="*/ 168 w 168"/>
                  <a:gd name="T15" fmla="*/ 233 h 239"/>
                  <a:gd name="T16" fmla="*/ 156 w 168"/>
                  <a:gd name="T17" fmla="*/ 239 h 239"/>
                  <a:gd name="T18" fmla="*/ 132 w 168"/>
                  <a:gd name="T19" fmla="*/ 227 h 239"/>
                  <a:gd name="T20" fmla="*/ 132 w 168"/>
                  <a:gd name="T21" fmla="*/ 227 h 239"/>
                  <a:gd name="T22" fmla="*/ 114 w 168"/>
                  <a:gd name="T23" fmla="*/ 215 h 239"/>
                  <a:gd name="T24" fmla="*/ 102 w 168"/>
                  <a:gd name="T25" fmla="*/ 197 h 239"/>
                  <a:gd name="T26" fmla="*/ 78 w 168"/>
                  <a:gd name="T27" fmla="*/ 191 h 239"/>
                  <a:gd name="T28" fmla="*/ 72 w 168"/>
                  <a:gd name="T29" fmla="*/ 191 h 239"/>
                  <a:gd name="T30" fmla="*/ 60 w 168"/>
                  <a:gd name="T31" fmla="*/ 197 h 239"/>
                  <a:gd name="T32" fmla="*/ 60 w 168"/>
                  <a:gd name="T33" fmla="*/ 197 h 239"/>
                  <a:gd name="T34" fmla="*/ 60 w 168"/>
                  <a:gd name="T35" fmla="*/ 197 h 239"/>
                  <a:gd name="T36" fmla="*/ 54 w 168"/>
                  <a:gd name="T37" fmla="*/ 203 h 239"/>
                  <a:gd name="T38" fmla="*/ 48 w 168"/>
                  <a:gd name="T39" fmla="*/ 191 h 239"/>
                  <a:gd name="T40" fmla="*/ 42 w 168"/>
                  <a:gd name="T41" fmla="*/ 179 h 239"/>
                  <a:gd name="T42" fmla="*/ 36 w 168"/>
                  <a:gd name="T43" fmla="*/ 161 h 239"/>
                  <a:gd name="T44" fmla="*/ 36 w 168"/>
                  <a:gd name="T45" fmla="*/ 161 h 239"/>
                  <a:gd name="T46" fmla="*/ 30 w 168"/>
                  <a:gd name="T47" fmla="*/ 131 h 239"/>
                  <a:gd name="T48" fmla="*/ 18 w 168"/>
                  <a:gd name="T49" fmla="*/ 101 h 239"/>
                  <a:gd name="T50" fmla="*/ 12 w 168"/>
                  <a:gd name="T51" fmla="*/ 65 h 239"/>
                  <a:gd name="T52" fmla="*/ 0 w 168"/>
                  <a:gd name="T53" fmla="*/ 35 h 239"/>
                  <a:gd name="T54" fmla="*/ 0 w 168"/>
                  <a:gd name="T55" fmla="*/ 12 h 239"/>
                  <a:gd name="T56" fmla="*/ 0 w 168"/>
                  <a:gd name="T57" fmla="*/ 0 h 239"/>
                  <a:gd name="T58" fmla="*/ 6 w 168"/>
                  <a:gd name="T59" fmla="*/ 0 h 239"/>
                  <a:gd name="T60" fmla="*/ 18 w 168"/>
                  <a:gd name="T61" fmla="*/ 24 h 2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239"/>
                  <a:gd name="T95" fmla="*/ 168 w 168"/>
                  <a:gd name="T96" fmla="*/ 239 h 2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239">
                    <a:moveTo>
                      <a:pt x="18" y="24"/>
                    </a:moveTo>
                    <a:lnTo>
                      <a:pt x="36" y="59"/>
                    </a:lnTo>
                    <a:lnTo>
                      <a:pt x="60" y="101"/>
                    </a:lnTo>
                    <a:lnTo>
                      <a:pt x="90" y="143"/>
                    </a:lnTo>
                    <a:lnTo>
                      <a:pt x="126" y="179"/>
                    </a:lnTo>
                    <a:lnTo>
                      <a:pt x="156" y="209"/>
                    </a:lnTo>
                    <a:lnTo>
                      <a:pt x="168" y="233"/>
                    </a:lnTo>
                    <a:lnTo>
                      <a:pt x="156" y="239"/>
                    </a:lnTo>
                    <a:lnTo>
                      <a:pt x="132" y="227"/>
                    </a:lnTo>
                    <a:lnTo>
                      <a:pt x="114" y="215"/>
                    </a:lnTo>
                    <a:lnTo>
                      <a:pt x="102" y="197"/>
                    </a:lnTo>
                    <a:lnTo>
                      <a:pt x="78" y="191"/>
                    </a:lnTo>
                    <a:lnTo>
                      <a:pt x="72" y="191"/>
                    </a:lnTo>
                    <a:lnTo>
                      <a:pt x="60" y="197"/>
                    </a:lnTo>
                    <a:lnTo>
                      <a:pt x="54" y="203"/>
                    </a:lnTo>
                    <a:lnTo>
                      <a:pt x="48" y="191"/>
                    </a:lnTo>
                    <a:lnTo>
                      <a:pt x="42" y="179"/>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7250" name="Freeform 72"/>
              <p:cNvSpPr>
                <a:spLocks/>
              </p:cNvSpPr>
              <p:nvPr/>
            </p:nvSpPr>
            <p:spPr bwMode="auto">
              <a:xfrm>
                <a:off x="303" y="1646"/>
                <a:ext cx="224" cy="308"/>
              </a:xfrm>
              <a:custGeom>
                <a:avLst/>
                <a:gdLst>
                  <a:gd name="T0" fmla="*/ 18 w 162"/>
                  <a:gd name="T1" fmla="*/ 23 h 215"/>
                  <a:gd name="T2" fmla="*/ 36 w 162"/>
                  <a:gd name="T3" fmla="*/ 59 h 215"/>
                  <a:gd name="T4" fmla="*/ 54 w 162"/>
                  <a:gd name="T5" fmla="*/ 95 h 215"/>
                  <a:gd name="T6" fmla="*/ 78 w 162"/>
                  <a:gd name="T7" fmla="*/ 131 h 215"/>
                  <a:gd name="T8" fmla="*/ 114 w 162"/>
                  <a:gd name="T9" fmla="*/ 167 h 215"/>
                  <a:gd name="T10" fmla="*/ 114 w 162"/>
                  <a:gd name="T11" fmla="*/ 167 h 215"/>
                  <a:gd name="T12" fmla="*/ 150 w 162"/>
                  <a:gd name="T13" fmla="*/ 197 h 215"/>
                  <a:gd name="T14" fmla="*/ 162 w 162"/>
                  <a:gd name="T15" fmla="*/ 215 h 215"/>
                  <a:gd name="T16" fmla="*/ 156 w 162"/>
                  <a:gd name="T17" fmla="*/ 215 h 215"/>
                  <a:gd name="T18" fmla="*/ 126 w 162"/>
                  <a:gd name="T19" fmla="*/ 203 h 215"/>
                  <a:gd name="T20" fmla="*/ 126 w 162"/>
                  <a:gd name="T21" fmla="*/ 203 h 215"/>
                  <a:gd name="T22" fmla="*/ 114 w 162"/>
                  <a:gd name="T23" fmla="*/ 191 h 215"/>
                  <a:gd name="T24" fmla="*/ 102 w 162"/>
                  <a:gd name="T25" fmla="*/ 173 h 215"/>
                  <a:gd name="T26" fmla="*/ 84 w 162"/>
                  <a:gd name="T27" fmla="*/ 167 h 215"/>
                  <a:gd name="T28" fmla="*/ 72 w 162"/>
                  <a:gd name="T29" fmla="*/ 167 h 215"/>
                  <a:gd name="T30" fmla="*/ 60 w 162"/>
                  <a:gd name="T31" fmla="*/ 173 h 215"/>
                  <a:gd name="T32" fmla="*/ 60 w 162"/>
                  <a:gd name="T33" fmla="*/ 173 h 215"/>
                  <a:gd name="T34" fmla="*/ 60 w 162"/>
                  <a:gd name="T35" fmla="*/ 179 h 215"/>
                  <a:gd name="T36" fmla="*/ 54 w 162"/>
                  <a:gd name="T37" fmla="*/ 179 h 215"/>
                  <a:gd name="T38" fmla="*/ 48 w 162"/>
                  <a:gd name="T39" fmla="*/ 167 h 215"/>
                  <a:gd name="T40" fmla="*/ 42 w 162"/>
                  <a:gd name="T41" fmla="*/ 155 h 215"/>
                  <a:gd name="T42" fmla="*/ 36 w 162"/>
                  <a:gd name="T43" fmla="*/ 137 h 215"/>
                  <a:gd name="T44" fmla="*/ 36 w 162"/>
                  <a:gd name="T45" fmla="*/ 137 h 215"/>
                  <a:gd name="T46" fmla="*/ 30 w 162"/>
                  <a:gd name="T47" fmla="*/ 107 h 215"/>
                  <a:gd name="T48" fmla="*/ 24 w 162"/>
                  <a:gd name="T49" fmla="*/ 77 h 215"/>
                  <a:gd name="T50" fmla="*/ 12 w 162"/>
                  <a:gd name="T51" fmla="*/ 47 h 215"/>
                  <a:gd name="T52" fmla="*/ 6 w 162"/>
                  <a:gd name="T53" fmla="*/ 23 h 215"/>
                  <a:gd name="T54" fmla="*/ 0 w 162"/>
                  <a:gd name="T55" fmla="*/ 6 h 215"/>
                  <a:gd name="T56" fmla="*/ 0 w 162"/>
                  <a:gd name="T57" fmla="*/ 0 h 215"/>
                  <a:gd name="T58" fmla="*/ 6 w 162"/>
                  <a:gd name="T59" fmla="*/ 0 h 215"/>
                  <a:gd name="T60" fmla="*/ 18 w 162"/>
                  <a:gd name="T61" fmla="*/ 23 h 2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2"/>
                  <a:gd name="T94" fmla="*/ 0 h 215"/>
                  <a:gd name="T95" fmla="*/ 162 w 162"/>
                  <a:gd name="T96" fmla="*/ 215 h 21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2" h="215">
                    <a:moveTo>
                      <a:pt x="18" y="23"/>
                    </a:moveTo>
                    <a:lnTo>
                      <a:pt x="36" y="59"/>
                    </a:lnTo>
                    <a:lnTo>
                      <a:pt x="54" y="95"/>
                    </a:lnTo>
                    <a:lnTo>
                      <a:pt x="78" y="131"/>
                    </a:lnTo>
                    <a:lnTo>
                      <a:pt x="114" y="167"/>
                    </a:lnTo>
                    <a:lnTo>
                      <a:pt x="150" y="197"/>
                    </a:lnTo>
                    <a:lnTo>
                      <a:pt x="162" y="215"/>
                    </a:lnTo>
                    <a:lnTo>
                      <a:pt x="156" y="215"/>
                    </a:lnTo>
                    <a:lnTo>
                      <a:pt x="126" y="203"/>
                    </a:lnTo>
                    <a:lnTo>
                      <a:pt x="114" y="191"/>
                    </a:lnTo>
                    <a:lnTo>
                      <a:pt x="102" y="173"/>
                    </a:lnTo>
                    <a:lnTo>
                      <a:pt x="84" y="167"/>
                    </a:lnTo>
                    <a:lnTo>
                      <a:pt x="72" y="167"/>
                    </a:lnTo>
                    <a:lnTo>
                      <a:pt x="60" y="173"/>
                    </a:lnTo>
                    <a:lnTo>
                      <a:pt x="60" y="179"/>
                    </a:lnTo>
                    <a:lnTo>
                      <a:pt x="54" y="179"/>
                    </a:lnTo>
                    <a:lnTo>
                      <a:pt x="48" y="167"/>
                    </a:lnTo>
                    <a:lnTo>
                      <a:pt x="42" y="155"/>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7251" name="Freeform 73"/>
              <p:cNvSpPr>
                <a:spLocks/>
              </p:cNvSpPr>
              <p:nvPr/>
            </p:nvSpPr>
            <p:spPr bwMode="auto">
              <a:xfrm>
                <a:off x="353" y="3689"/>
                <a:ext cx="207" cy="84"/>
              </a:xfrm>
              <a:custGeom>
                <a:avLst/>
                <a:gdLst>
                  <a:gd name="T0" fmla="*/ 150 w 150"/>
                  <a:gd name="T1" fmla="*/ 0 h 59"/>
                  <a:gd name="T2" fmla="*/ 138 w 150"/>
                  <a:gd name="T3" fmla="*/ 0 h 59"/>
                  <a:gd name="T4" fmla="*/ 126 w 150"/>
                  <a:gd name="T5" fmla="*/ 0 h 59"/>
                  <a:gd name="T6" fmla="*/ 108 w 150"/>
                  <a:gd name="T7" fmla="*/ 6 h 59"/>
                  <a:gd name="T8" fmla="*/ 90 w 150"/>
                  <a:gd name="T9" fmla="*/ 18 h 59"/>
                  <a:gd name="T10" fmla="*/ 78 w 150"/>
                  <a:gd name="T11" fmla="*/ 24 h 59"/>
                  <a:gd name="T12" fmla="*/ 66 w 150"/>
                  <a:gd name="T13" fmla="*/ 30 h 59"/>
                  <a:gd name="T14" fmla="*/ 42 w 150"/>
                  <a:gd name="T15" fmla="*/ 41 h 59"/>
                  <a:gd name="T16" fmla="*/ 24 w 150"/>
                  <a:gd name="T17" fmla="*/ 47 h 59"/>
                  <a:gd name="T18" fmla="*/ 18 w 150"/>
                  <a:gd name="T19" fmla="*/ 53 h 59"/>
                  <a:gd name="T20" fmla="*/ 6 w 150"/>
                  <a:gd name="T21" fmla="*/ 59 h 59"/>
                  <a:gd name="T22" fmla="*/ 0 w 150"/>
                  <a:gd name="T23" fmla="*/ 59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59"/>
                  <a:gd name="T38" fmla="*/ 150 w 150"/>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7252" name="Freeform 74"/>
              <p:cNvSpPr>
                <a:spLocks/>
              </p:cNvSpPr>
              <p:nvPr/>
            </p:nvSpPr>
            <p:spPr bwMode="auto">
              <a:xfrm>
                <a:off x="345" y="3706"/>
                <a:ext cx="215" cy="84"/>
              </a:xfrm>
              <a:custGeom>
                <a:avLst/>
                <a:gdLst>
                  <a:gd name="T0" fmla="*/ 156 w 156"/>
                  <a:gd name="T1" fmla="*/ 0 h 59"/>
                  <a:gd name="T2" fmla="*/ 144 w 156"/>
                  <a:gd name="T3" fmla="*/ 0 h 59"/>
                  <a:gd name="T4" fmla="*/ 132 w 156"/>
                  <a:gd name="T5" fmla="*/ 6 h 59"/>
                  <a:gd name="T6" fmla="*/ 114 w 156"/>
                  <a:gd name="T7" fmla="*/ 6 h 59"/>
                  <a:gd name="T8" fmla="*/ 96 w 156"/>
                  <a:gd name="T9" fmla="*/ 18 h 59"/>
                  <a:gd name="T10" fmla="*/ 84 w 156"/>
                  <a:gd name="T11" fmla="*/ 24 h 59"/>
                  <a:gd name="T12" fmla="*/ 66 w 156"/>
                  <a:gd name="T13" fmla="*/ 29 h 59"/>
                  <a:gd name="T14" fmla="*/ 42 w 156"/>
                  <a:gd name="T15" fmla="*/ 41 h 59"/>
                  <a:gd name="T16" fmla="*/ 30 w 156"/>
                  <a:gd name="T17" fmla="*/ 47 h 59"/>
                  <a:gd name="T18" fmla="*/ 18 w 156"/>
                  <a:gd name="T19" fmla="*/ 53 h 59"/>
                  <a:gd name="T20" fmla="*/ 6 w 156"/>
                  <a:gd name="T21" fmla="*/ 59 h 59"/>
                  <a:gd name="T22" fmla="*/ 0 w 156"/>
                  <a:gd name="T23" fmla="*/ 59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59"/>
                  <a:gd name="T38" fmla="*/ 156 w 156"/>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7253" name="Freeform 75"/>
              <p:cNvSpPr>
                <a:spLocks/>
              </p:cNvSpPr>
              <p:nvPr/>
            </p:nvSpPr>
            <p:spPr bwMode="auto">
              <a:xfrm>
                <a:off x="254" y="3782"/>
                <a:ext cx="223" cy="60"/>
              </a:xfrm>
              <a:custGeom>
                <a:avLst/>
                <a:gdLst>
                  <a:gd name="T0" fmla="*/ 162 w 162"/>
                  <a:gd name="T1" fmla="*/ 6 h 42"/>
                  <a:gd name="T2" fmla="*/ 156 w 162"/>
                  <a:gd name="T3" fmla="*/ 18 h 42"/>
                  <a:gd name="T4" fmla="*/ 144 w 162"/>
                  <a:gd name="T5" fmla="*/ 18 h 42"/>
                  <a:gd name="T6" fmla="*/ 132 w 162"/>
                  <a:gd name="T7" fmla="*/ 24 h 42"/>
                  <a:gd name="T8" fmla="*/ 132 w 162"/>
                  <a:gd name="T9" fmla="*/ 24 h 42"/>
                  <a:gd name="T10" fmla="*/ 108 w 162"/>
                  <a:gd name="T11" fmla="*/ 30 h 42"/>
                  <a:gd name="T12" fmla="*/ 78 w 162"/>
                  <a:gd name="T13" fmla="*/ 36 h 42"/>
                  <a:gd name="T14" fmla="*/ 42 w 162"/>
                  <a:gd name="T15" fmla="*/ 42 h 42"/>
                  <a:gd name="T16" fmla="*/ 6 w 162"/>
                  <a:gd name="T17" fmla="*/ 36 h 42"/>
                  <a:gd name="T18" fmla="*/ 6 w 162"/>
                  <a:gd name="T19" fmla="*/ 36 h 42"/>
                  <a:gd name="T20" fmla="*/ 0 w 162"/>
                  <a:gd name="T21" fmla="*/ 36 h 42"/>
                  <a:gd name="T22" fmla="*/ 0 w 162"/>
                  <a:gd name="T23" fmla="*/ 36 h 42"/>
                  <a:gd name="T24" fmla="*/ 6 w 162"/>
                  <a:gd name="T25" fmla="*/ 30 h 42"/>
                  <a:gd name="T26" fmla="*/ 6 w 162"/>
                  <a:gd name="T27" fmla="*/ 30 h 42"/>
                  <a:gd name="T28" fmla="*/ 18 w 162"/>
                  <a:gd name="T29" fmla="*/ 30 h 42"/>
                  <a:gd name="T30" fmla="*/ 36 w 162"/>
                  <a:gd name="T31" fmla="*/ 30 h 42"/>
                  <a:gd name="T32" fmla="*/ 54 w 162"/>
                  <a:gd name="T33" fmla="*/ 36 h 42"/>
                  <a:gd name="T34" fmla="*/ 84 w 162"/>
                  <a:gd name="T35" fmla="*/ 30 h 42"/>
                  <a:gd name="T36" fmla="*/ 84 w 162"/>
                  <a:gd name="T37" fmla="*/ 30 h 42"/>
                  <a:gd name="T38" fmla="*/ 108 w 162"/>
                  <a:gd name="T39" fmla="*/ 24 h 42"/>
                  <a:gd name="T40" fmla="*/ 120 w 162"/>
                  <a:gd name="T41" fmla="*/ 24 h 42"/>
                  <a:gd name="T42" fmla="*/ 138 w 162"/>
                  <a:gd name="T43" fmla="*/ 18 h 42"/>
                  <a:gd name="T44" fmla="*/ 138 w 162"/>
                  <a:gd name="T45" fmla="*/ 18 h 42"/>
                  <a:gd name="T46" fmla="*/ 162 w 162"/>
                  <a:gd name="T47" fmla="*/ 6 h 42"/>
                  <a:gd name="T48" fmla="*/ 162 w 162"/>
                  <a:gd name="T49" fmla="*/ 0 h 42"/>
                  <a:gd name="T50" fmla="*/ 162 w 162"/>
                  <a:gd name="T51" fmla="*/ 6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2"/>
                  <a:gd name="T79" fmla="*/ 0 h 42"/>
                  <a:gd name="T80" fmla="*/ 162 w 162"/>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2" h="42">
                    <a:moveTo>
                      <a:pt x="162" y="6"/>
                    </a:moveTo>
                    <a:lnTo>
                      <a:pt x="156" y="18"/>
                    </a:lnTo>
                    <a:lnTo>
                      <a:pt x="144" y="18"/>
                    </a:lnTo>
                    <a:lnTo>
                      <a:pt x="132" y="24"/>
                    </a:lnTo>
                    <a:lnTo>
                      <a:pt x="108" y="30"/>
                    </a:lnTo>
                    <a:lnTo>
                      <a:pt x="78" y="36"/>
                    </a:lnTo>
                    <a:lnTo>
                      <a:pt x="42" y="42"/>
                    </a:lnTo>
                    <a:lnTo>
                      <a:pt x="6" y="36"/>
                    </a:lnTo>
                    <a:lnTo>
                      <a:pt x="0" y="36"/>
                    </a:lnTo>
                    <a:lnTo>
                      <a:pt x="6" y="30"/>
                    </a:lnTo>
                    <a:lnTo>
                      <a:pt x="18" y="30"/>
                    </a:lnTo>
                    <a:lnTo>
                      <a:pt x="36" y="30"/>
                    </a:lnTo>
                    <a:lnTo>
                      <a:pt x="54" y="36"/>
                    </a:lnTo>
                    <a:lnTo>
                      <a:pt x="84" y="30"/>
                    </a:lnTo>
                    <a:lnTo>
                      <a:pt x="108" y="24"/>
                    </a:lnTo>
                    <a:lnTo>
                      <a:pt x="120" y="24"/>
                    </a:lnTo>
                    <a:lnTo>
                      <a:pt x="138" y="18"/>
                    </a:lnTo>
                    <a:lnTo>
                      <a:pt x="162" y="6"/>
                    </a:lnTo>
                    <a:lnTo>
                      <a:pt x="162" y="0"/>
                    </a:lnTo>
                    <a:lnTo>
                      <a:pt x="162" y="6"/>
                    </a:lnTo>
                    <a:close/>
                  </a:path>
                </a:pathLst>
              </a:custGeom>
              <a:solidFill>
                <a:srgbClr val="FFD832"/>
              </a:solidFill>
              <a:ln w="9525">
                <a:noFill/>
                <a:round/>
                <a:headEnd/>
                <a:tailEnd/>
              </a:ln>
            </p:spPr>
            <p:txBody>
              <a:bodyPr/>
              <a:lstStyle/>
              <a:p>
                <a:endParaRPr lang="fr-FR"/>
              </a:p>
            </p:txBody>
          </p:sp>
          <p:sp>
            <p:nvSpPr>
              <p:cNvPr id="7254" name="Freeform 76"/>
              <p:cNvSpPr>
                <a:spLocks/>
              </p:cNvSpPr>
              <p:nvPr/>
            </p:nvSpPr>
            <p:spPr bwMode="auto">
              <a:xfrm>
                <a:off x="411" y="2253"/>
                <a:ext cx="42" cy="103"/>
              </a:xfrm>
              <a:custGeom>
                <a:avLst/>
                <a:gdLst>
                  <a:gd name="T0" fmla="*/ 0 w 30"/>
                  <a:gd name="T1" fmla="*/ 24 h 72"/>
                  <a:gd name="T2" fmla="*/ 0 w 30"/>
                  <a:gd name="T3" fmla="*/ 24 h 72"/>
                  <a:gd name="T4" fmla="*/ 6 w 30"/>
                  <a:gd name="T5" fmla="*/ 18 h 72"/>
                  <a:gd name="T6" fmla="*/ 18 w 30"/>
                  <a:gd name="T7" fmla="*/ 18 h 72"/>
                  <a:gd name="T8" fmla="*/ 24 w 30"/>
                  <a:gd name="T9" fmla="*/ 6 h 72"/>
                  <a:gd name="T10" fmla="*/ 24 w 30"/>
                  <a:gd name="T11" fmla="*/ 6 h 72"/>
                  <a:gd name="T12" fmla="*/ 30 w 30"/>
                  <a:gd name="T13" fmla="*/ 0 h 72"/>
                  <a:gd name="T14" fmla="*/ 30 w 30"/>
                  <a:gd name="T15" fmla="*/ 12 h 72"/>
                  <a:gd name="T16" fmla="*/ 24 w 30"/>
                  <a:gd name="T17" fmla="*/ 30 h 72"/>
                  <a:gd name="T18" fmla="*/ 24 w 30"/>
                  <a:gd name="T19" fmla="*/ 30 h 72"/>
                  <a:gd name="T20" fmla="*/ 24 w 30"/>
                  <a:gd name="T21" fmla="*/ 42 h 72"/>
                  <a:gd name="T22" fmla="*/ 24 w 30"/>
                  <a:gd name="T23" fmla="*/ 54 h 72"/>
                  <a:gd name="T24" fmla="*/ 18 w 30"/>
                  <a:gd name="T25" fmla="*/ 66 h 72"/>
                  <a:gd name="T26" fmla="*/ 12 w 30"/>
                  <a:gd name="T27" fmla="*/ 72 h 72"/>
                  <a:gd name="T28" fmla="*/ 12 w 30"/>
                  <a:gd name="T29" fmla="*/ 72 h 72"/>
                  <a:gd name="T30" fmla="*/ 12 w 30"/>
                  <a:gd name="T31" fmla="*/ 66 h 72"/>
                  <a:gd name="T32" fmla="*/ 6 w 30"/>
                  <a:gd name="T33" fmla="*/ 54 h 72"/>
                  <a:gd name="T34" fmla="*/ 6 w 30"/>
                  <a:gd name="T35" fmla="*/ 36 h 72"/>
                  <a:gd name="T36" fmla="*/ 0 w 30"/>
                  <a:gd name="T37" fmla="*/ 24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72"/>
                  <a:gd name="T59" fmla="*/ 30 w 30"/>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72">
                    <a:moveTo>
                      <a:pt x="0" y="24"/>
                    </a:moveTo>
                    <a:lnTo>
                      <a:pt x="0" y="24"/>
                    </a:lnTo>
                    <a:lnTo>
                      <a:pt x="6" y="18"/>
                    </a:lnTo>
                    <a:lnTo>
                      <a:pt x="18" y="18"/>
                    </a:lnTo>
                    <a:lnTo>
                      <a:pt x="24" y="6"/>
                    </a:lnTo>
                    <a:lnTo>
                      <a:pt x="30" y="0"/>
                    </a:lnTo>
                    <a:lnTo>
                      <a:pt x="30" y="12"/>
                    </a:lnTo>
                    <a:lnTo>
                      <a:pt x="24" y="30"/>
                    </a:lnTo>
                    <a:lnTo>
                      <a:pt x="24" y="42"/>
                    </a:lnTo>
                    <a:lnTo>
                      <a:pt x="24" y="54"/>
                    </a:lnTo>
                    <a:lnTo>
                      <a:pt x="18" y="66"/>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grpSp>
        <p:sp>
          <p:nvSpPr>
            <p:cNvPr id="7213" name="Freeform 77"/>
            <p:cNvSpPr>
              <a:spLocks/>
            </p:cNvSpPr>
            <p:nvPr/>
          </p:nvSpPr>
          <p:spPr bwMode="auto">
            <a:xfrm flipH="1">
              <a:off x="5866" y="576"/>
              <a:ext cx="331" cy="744"/>
            </a:xfrm>
            <a:custGeom>
              <a:avLst/>
              <a:gdLst>
                <a:gd name="T0" fmla="*/ 60 w 216"/>
                <a:gd name="T1" fmla="*/ 0 h 520"/>
                <a:gd name="T2" fmla="*/ 102 w 216"/>
                <a:gd name="T3" fmla="*/ 6 h 520"/>
                <a:gd name="T4" fmla="*/ 138 w 216"/>
                <a:gd name="T5" fmla="*/ 24 h 520"/>
                <a:gd name="T6" fmla="*/ 162 w 216"/>
                <a:gd name="T7" fmla="*/ 42 h 520"/>
                <a:gd name="T8" fmla="*/ 186 w 216"/>
                <a:gd name="T9" fmla="*/ 72 h 520"/>
                <a:gd name="T10" fmla="*/ 210 w 216"/>
                <a:gd name="T11" fmla="*/ 138 h 520"/>
                <a:gd name="T12" fmla="*/ 216 w 216"/>
                <a:gd name="T13" fmla="*/ 215 h 520"/>
                <a:gd name="T14" fmla="*/ 210 w 216"/>
                <a:gd name="T15" fmla="*/ 299 h 520"/>
                <a:gd name="T16" fmla="*/ 192 w 216"/>
                <a:gd name="T17" fmla="*/ 383 h 520"/>
                <a:gd name="T18" fmla="*/ 174 w 216"/>
                <a:gd name="T19" fmla="*/ 448 h 520"/>
                <a:gd name="T20" fmla="*/ 162 w 216"/>
                <a:gd name="T21" fmla="*/ 478 h 520"/>
                <a:gd name="T22" fmla="*/ 150 w 216"/>
                <a:gd name="T23" fmla="*/ 496 h 520"/>
                <a:gd name="T24" fmla="*/ 150 w 216"/>
                <a:gd name="T25" fmla="*/ 496 h 520"/>
                <a:gd name="T26" fmla="*/ 132 w 216"/>
                <a:gd name="T27" fmla="*/ 514 h 520"/>
                <a:gd name="T28" fmla="*/ 114 w 216"/>
                <a:gd name="T29" fmla="*/ 520 h 520"/>
                <a:gd name="T30" fmla="*/ 96 w 216"/>
                <a:gd name="T31" fmla="*/ 508 h 520"/>
                <a:gd name="T32" fmla="*/ 78 w 216"/>
                <a:gd name="T33" fmla="*/ 484 h 520"/>
                <a:gd name="T34" fmla="*/ 54 w 216"/>
                <a:gd name="T35" fmla="*/ 448 h 520"/>
                <a:gd name="T36" fmla="*/ 42 w 216"/>
                <a:gd name="T37" fmla="*/ 407 h 520"/>
                <a:gd name="T38" fmla="*/ 24 w 216"/>
                <a:gd name="T39" fmla="*/ 359 h 520"/>
                <a:gd name="T40" fmla="*/ 12 w 216"/>
                <a:gd name="T41" fmla="*/ 305 h 520"/>
                <a:gd name="T42" fmla="*/ 0 w 216"/>
                <a:gd name="T43" fmla="*/ 198 h 520"/>
                <a:gd name="T44" fmla="*/ 0 w 216"/>
                <a:gd name="T45" fmla="*/ 144 h 520"/>
                <a:gd name="T46" fmla="*/ 0 w 216"/>
                <a:gd name="T47" fmla="*/ 96 h 520"/>
                <a:gd name="T48" fmla="*/ 6 w 216"/>
                <a:gd name="T49" fmla="*/ 60 h 520"/>
                <a:gd name="T50" fmla="*/ 18 w 216"/>
                <a:gd name="T51" fmla="*/ 24 h 520"/>
                <a:gd name="T52" fmla="*/ 36 w 216"/>
                <a:gd name="T53" fmla="*/ 6 h 520"/>
                <a:gd name="T54" fmla="*/ 60 w 216"/>
                <a:gd name="T55" fmla="*/ 0 h 5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6"/>
                <a:gd name="T85" fmla="*/ 0 h 520"/>
                <a:gd name="T86" fmla="*/ 216 w 216"/>
                <a:gd name="T87" fmla="*/ 520 h 5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12700" cmpd="sng">
              <a:noFill/>
              <a:round/>
              <a:headEnd/>
              <a:tailEnd/>
            </a:ln>
          </p:spPr>
          <p:txBody>
            <a:bodyPr/>
            <a:lstStyle/>
            <a:p>
              <a:endParaRPr lang="fr-FR"/>
            </a:p>
          </p:txBody>
        </p:sp>
        <p:sp>
          <p:nvSpPr>
            <p:cNvPr id="7214" name="Freeform 78"/>
            <p:cNvSpPr>
              <a:spLocks/>
            </p:cNvSpPr>
            <p:nvPr/>
          </p:nvSpPr>
          <p:spPr bwMode="auto">
            <a:xfrm flipH="1">
              <a:off x="5856" y="2149"/>
              <a:ext cx="432" cy="1605"/>
            </a:xfrm>
            <a:custGeom>
              <a:avLst/>
              <a:gdLst>
                <a:gd name="T0" fmla="*/ 521 w 726"/>
                <a:gd name="T1" fmla="*/ 0 h 1605"/>
                <a:gd name="T2" fmla="*/ 552 w 726"/>
                <a:gd name="T3" fmla="*/ 126 h 1605"/>
                <a:gd name="T4" fmla="*/ 694 w 726"/>
                <a:gd name="T5" fmla="*/ 205 h 1605"/>
                <a:gd name="T6" fmla="*/ 647 w 726"/>
                <a:gd name="T7" fmla="*/ 394 h 1605"/>
                <a:gd name="T8" fmla="*/ 663 w 726"/>
                <a:gd name="T9" fmla="*/ 442 h 1605"/>
                <a:gd name="T10" fmla="*/ 694 w 726"/>
                <a:gd name="T11" fmla="*/ 489 h 1605"/>
                <a:gd name="T12" fmla="*/ 726 w 726"/>
                <a:gd name="T13" fmla="*/ 584 h 1605"/>
                <a:gd name="T14" fmla="*/ 552 w 726"/>
                <a:gd name="T15" fmla="*/ 710 h 1605"/>
                <a:gd name="T16" fmla="*/ 505 w 726"/>
                <a:gd name="T17" fmla="*/ 915 h 1605"/>
                <a:gd name="T18" fmla="*/ 473 w 726"/>
                <a:gd name="T19" fmla="*/ 1010 h 1605"/>
                <a:gd name="T20" fmla="*/ 568 w 726"/>
                <a:gd name="T21" fmla="*/ 994 h 1605"/>
                <a:gd name="T22" fmla="*/ 615 w 726"/>
                <a:gd name="T23" fmla="*/ 978 h 1605"/>
                <a:gd name="T24" fmla="*/ 600 w 726"/>
                <a:gd name="T25" fmla="*/ 1042 h 1605"/>
                <a:gd name="T26" fmla="*/ 568 w 726"/>
                <a:gd name="T27" fmla="*/ 1152 h 1605"/>
                <a:gd name="T28" fmla="*/ 473 w 726"/>
                <a:gd name="T29" fmla="*/ 1199 h 1605"/>
                <a:gd name="T30" fmla="*/ 489 w 726"/>
                <a:gd name="T31" fmla="*/ 1342 h 1605"/>
                <a:gd name="T32" fmla="*/ 394 w 726"/>
                <a:gd name="T33" fmla="*/ 1373 h 1605"/>
                <a:gd name="T34" fmla="*/ 205 w 726"/>
                <a:gd name="T35" fmla="*/ 1452 h 1605"/>
                <a:gd name="T36" fmla="*/ 173 w 726"/>
                <a:gd name="T37" fmla="*/ 1499 h 1605"/>
                <a:gd name="T38" fmla="*/ 157 w 726"/>
                <a:gd name="T39" fmla="*/ 1547 h 1605"/>
                <a:gd name="T40" fmla="*/ 110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12700" cmpd="sng">
              <a:solidFill>
                <a:schemeClr val="accent2"/>
              </a:solidFill>
              <a:round/>
              <a:headEnd/>
              <a:tailEnd/>
            </a:ln>
          </p:spPr>
          <p:txBody>
            <a:bodyPr wrap="none" anchor="ctr"/>
            <a:lstStyle/>
            <a:p>
              <a:endParaRPr lang="fr-FR"/>
            </a:p>
          </p:txBody>
        </p:sp>
        <p:sp>
          <p:nvSpPr>
            <p:cNvPr id="7215" name="Freeform 79"/>
            <p:cNvSpPr>
              <a:spLocks/>
            </p:cNvSpPr>
            <p:nvPr/>
          </p:nvSpPr>
          <p:spPr bwMode="auto">
            <a:xfrm>
              <a:off x="6009" y="1104"/>
              <a:ext cx="31" cy="215"/>
            </a:xfrm>
            <a:custGeom>
              <a:avLst/>
              <a:gdLst>
                <a:gd name="T0" fmla="*/ 10 w 52"/>
                <a:gd name="T1" fmla="*/ 215 h 215"/>
                <a:gd name="T2" fmla="*/ 38 w 52"/>
                <a:gd name="T3" fmla="*/ 172 h 215"/>
                <a:gd name="T4" fmla="*/ 52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12700" cmpd="sng">
              <a:solidFill>
                <a:schemeClr val="accent2"/>
              </a:solidFill>
              <a:round/>
              <a:headEnd/>
              <a:tailEnd/>
            </a:ln>
          </p:spPr>
          <p:txBody>
            <a:bodyPr wrap="none" anchor="ctr"/>
            <a:lstStyle/>
            <a:p>
              <a:endParaRPr lang="fr-FR"/>
            </a:p>
          </p:txBody>
        </p:sp>
        <p:sp>
          <p:nvSpPr>
            <p:cNvPr id="7216" name="Freeform 80"/>
            <p:cNvSpPr>
              <a:spLocks/>
            </p:cNvSpPr>
            <p:nvPr/>
          </p:nvSpPr>
          <p:spPr bwMode="auto">
            <a:xfrm flipH="1">
              <a:off x="5760" y="1104"/>
              <a:ext cx="288" cy="658"/>
            </a:xfrm>
            <a:custGeom>
              <a:avLst/>
              <a:gdLst>
                <a:gd name="T0" fmla="*/ 66 w 198"/>
                <a:gd name="T1" fmla="*/ 0 h 460"/>
                <a:gd name="T2" fmla="*/ 96 w 198"/>
                <a:gd name="T3" fmla="*/ 6 h 460"/>
                <a:gd name="T4" fmla="*/ 126 w 198"/>
                <a:gd name="T5" fmla="*/ 18 h 460"/>
                <a:gd name="T6" fmla="*/ 168 w 198"/>
                <a:gd name="T7" fmla="*/ 60 h 460"/>
                <a:gd name="T8" fmla="*/ 192 w 198"/>
                <a:gd name="T9" fmla="*/ 120 h 460"/>
                <a:gd name="T10" fmla="*/ 198 w 198"/>
                <a:gd name="T11" fmla="*/ 185 h 460"/>
                <a:gd name="T12" fmla="*/ 192 w 198"/>
                <a:gd name="T13" fmla="*/ 257 h 460"/>
                <a:gd name="T14" fmla="*/ 180 w 198"/>
                <a:gd name="T15" fmla="*/ 329 h 460"/>
                <a:gd name="T16" fmla="*/ 162 w 198"/>
                <a:gd name="T17" fmla="*/ 389 h 460"/>
                <a:gd name="T18" fmla="*/ 138 w 198"/>
                <a:gd name="T19" fmla="*/ 436 h 460"/>
                <a:gd name="T20" fmla="*/ 138 w 198"/>
                <a:gd name="T21" fmla="*/ 436 h 460"/>
                <a:gd name="T22" fmla="*/ 120 w 198"/>
                <a:gd name="T23" fmla="*/ 454 h 460"/>
                <a:gd name="T24" fmla="*/ 102 w 198"/>
                <a:gd name="T25" fmla="*/ 460 h 460"/>
                <a:gd name="T26" fmla="*/ 90 w 198"/>
                <a:gd name="T27" fmla="*/ 448 h 460"/>
                <a:gd name="T28" fmla="*/ 72 w 198"/>
                <a:gd name="T29" fmla="*/ 430 h 460"/>
                <a:gd name="T30" fmla="*/ 54 w 198"/>
                <a:gd name="T31" fmla="*/ 401 h 460"/>
                <a:gd name="T32" fmla="*/ 42 w 198"/>
                <a:gd name="T33" fmla="*/ 365 h 460"/>
                <a:gd name="T34" fmla="*/ 18 w 198"/>
                <a:gd name="T35" fmla="*/ 275 h 460"/>
                <a:gd name="T36" fmla="*/ 6 w 198"/>
                <a:gd name="T37" fmla="*/ 174 h 460"/>
                <a:gd name="T38" fmla="*/ 0 w 198"/>
                <a:gd name="T39" fmla="*/ 132 h 460"/>
                <a:gd name="T40" fmla="*/ 6 w 198"/>
                <a:gd name="T41" fmla="*/ 90 h 460"/>
                <a:gd name="T42" fmla="*/ 12 w 198"/>
                <a:gd name="T43" fmla="*/ 54 h 460"/>
                <a:gd name="T44" fmla="*/ 24 w 198"/>
                <a:gd name="T45" fmla="*/ 24 h 460"/>
                <a:gd name="T46" fmla="*/ 42 w 198"/>
                <a:gd name="T47" fmla="*/ 6 h 460"/>
                <a:gd name="T48" fmla="*/ 66 w 198"/>
                <a:gd name="T49" fmla="*/ 0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460"/>
                <a:gd name="T77" fmla="*/ 198 w 198"/>
                <a:gd name="T78" fmla="*/ 460 h 4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9999"/>
            </a:solidFill>
            <a:ln w="9525">
              <a:noFill/>
              <a:round/>
              <a:headEnd/>
              <a:tailEnd/>
            </a:ln>
          </p:spPr>
          <p:txBody>
            <a:bodyPr/>
            <a:lstStyle/>
            <a:p>
              <a:endParaRPr lang="fr-FR"/>
            </a:p>
          </p:txBody>
        </p:sp>
        <p:sp>
          <p:nvSpPr>
            <p:cNvPr id="7217" name="Freeform 81"/>
            <p:cNvSpPr>
              <a:spLocks/>
            </p:cNvSpPr>
            <p:nvPr/>
          </p:nvSpPr>
          <p:spPr bwMode="auto">
            <a:xfrm flipH="1">
              <a:off x="5917" y="1407"/>
              <a:ext cx="275" cy="1121"/>
            </a:xfrm>
            <a:custGeom>
              <a:avLst/>
              <a:gdLst>
                <a:gd name="T0" fmla="*/ 511 w 519"/>
                <a:gd name="T1" fmla="*/ 0 h 1121"/>
                <a:gd name="T2" fmla="*/ 448 w 519"/>
                <a:gd name="T3" fmla="*/ 79 h 1121"/>
                <a:gd name="T4" fmla="*/ 417 w 519"/>
                <a:gd name="T5" fmla="*/ 126 h 1121"/>
                <a:gd name="T6" fmla="*/ 322 w 519"/>
                <a:gd name="T7" fmla="*/ 158 h 1121"/>
                <a:gd name="T8" fmla="*/ 275 w 519"/>
                <a:gd name="T9" fmla="*/ 173 h 1121"/>
                <a:gd name="T10" fmla="*/ 243 w 519"/>
                <a:gd name="T11" fmla="*/ 221 h 1121"/>
                <a:gd name="T12" fmla="*/ 211 w 519"/>
                <a:gd name="T13" fmla="*/ 316 h 1121"/>
                <a:gd name="T14" fmla="*/ 259 w 519"/>
                <a:gd name="T15" fmla="*/ 347 h 1121"/>
                <a:gd name="T16" fmla="*/ 164 w 519"/>
                <a:gd name="T17" fmla="*/ 363 h 1121"/>
                <a:gd name="T18" fmla="*/ 101 w 519"/>
                <a:gd name="T19" fmla="*/ 473 h 1121"/>
                <a:gd name="T20" fmla="*/ 53 w 519"/>
                <a:gd name="T21" fmla="*/ 600 h 1121"/>
                <a:gd name="T22" fmla="*/ 6 w 519"/>
                <a:gd name="T23" fmla="*/ 631 h 1121"/>
                <a:gd name="T24" fmla="*/ 22 w 519"/>
                <a:gd name="T25" fmla="*/ 679 h 1121"/>
                <a:gd name="T26" fmla="*/ 164 w 519"/>
                <a:gd name="T27" fmla="*/ 663 h 1121"/>
                <a:gd name="T28" fmla="*/ 148 w 519"/>
                <a:gd name="T29" fmla="*/ 584 h 1121"/>
                <a:gd name="T30" fmla="*/ 196 w 519"/>
                <a:gd name="T31" fmla="*/ 552 h 1121"/>
                <a:gd name="T32" fmla="*/ 211 w 519"/>
                <a:gd name="T33" fmla="*/ 631 h 1121"/>
                <a:gd name="T34" fmla="*/ 290 w 519"/>
                <a:gd name="T35" fmla="*/ 615 h 1121"/>
                <a:gd name="T36" fmla="*/ 180 w 519"/>
                <a:gd name="T37" fmla="*/ 742 h 1121"/>
                <a:gd name="T38" fmla="*/ 227 w 519"/>
                <a:gd name="T39" fmla="*/ 773 h 1121"/>
                <a:gd name="T40" fmla="*/ 164 w 519"/>
                <a:gd name="T41" fmla="*/ 836 h 1121"/>
                <a:gd name="T42" fmla="*/ 196 w 519"/>
                <a:gd name="T43" fmla="*/ 915 h 1121"/>
                <a:gd name="T44" fmla="*/ 117 w 519"/>
                <a:gd name="T45" fmla="*/ 994 h 1121"/>
                <a:gd name="T46" fmla="*/ 164 w 519"/>
                <a:gd name="T47" fmla="*/ 1026 h 1121"/>
                <a:gd name="T48" fmla="*/ 227 w 519"/>
                <a:gd name="T49" fmla="*/ 1121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12700" cmpd="sng">
              <a:solidFill>
                <a:schemeClr val="accent2"/>
              </a:solidFill>
              <a:round/>
              <a:headEnd/>
              <a:tailEnd/>
            </a:ln>
          </p:spPr>
          <p:txBody>
            <a:bodyPr wrap="none" anchor="ctr"/>
            <a:lstStyle/>
            <a:p>
              <a:endParaRPr lang="fr-FR"/>
            </a:p>
          </p:txBody>
        </p:sp>
        <p:sp>
          <p:nvSpPr>
            <p:cNvPr id="7218" name="Freeform 82"/>
            <p:cNvSpPr>
              <a:spLocks/>
            </p:cNvSpPr>
            <p:nvPr/>
          </p:nvSpPr>
          <p:spPr bwMode="auto">
            <a:xfrm flipH="1">
              <a:off x="5885" y="1091"/>
              <a:ext cx="281" cy="2463"/>
            </a:xfrm>
            <a:custGeom>
              <a:avLst/>
              <a:gdLst>
                <a:gd name="T0" fmla="*/ 331 w 473"/>
                <a:gd name="T1" fmla="*/ 0 h 2463"/>
                <a:gd name="T2" fmla="*/ 379 w 473"/>
                <a:gd name="T3" fmla="*/ 47 h 2463"/>
                <a:gd name="T4" fmla="*/ 426 w 473"/>
                <a:gd name="T5" fmla="*/ 79 h 2463"/>
                <a:gd name="T6" fmla="*/ 458 w 473"/>
                <a:gd name="T7" fmla="*/ 174 h 2463"/>
                <a:gd name="T8" fmla="*/ 410 w 473"/>
                <a:gd name="T9" fmla="*/ 316 h 2463"/>
                <a:gd name="T10" fmla="*/ 395 w 473"/>
                <a:gd name="T11" fmla="*/ 363 h 2463"/>
                <a:gd name="T12" fmla="*/ 410 w 473"/>
                <a:gd name="T13" fmla="*/ 411 h 2463"/>
                <a:gd name="T14" fmla="*/ 473 w 473"/>
                <a:gd name="T15" fmla="*/ 505 h 2463"/>
                <a:gd name="T16" fmla="*/ 395 w 473"/>
                <a:gd name="T17" fmla="*/ 726 h 2463"/>
                <a:gd name="T18" fmla="*/ 379 w 473"/>
                <a:gd name="T19" fmla="*/ 837 h 2463"/>
                <a:gd name="T20" fmla="*/ 379 w 473"/>
                <a:gd name="T21" fmla="*/ 1026 h 2463"/>
                <a:gd name="T22" fmla="*/ 284 w 473"/>
                <a:gd name="T23" fmla="*/ 1089 h 2463"/>
                <a:gd name="T24" fmla="*/ 252 w 473"/>
                <a:gd name="T25" fmla="*/ 1231 h 2463"/>
                <a:gd name="T26" fmla="*/ 221 w 473"/>
                <a:gd name="T27" fmla="*/ 1389 h 2463"/>
                <a:gd name="T28" fmla="*/ 174 w 473"/>
                <a:gd name="T29" fmla="*/ 1405 h 2463"/>
                <a:gd name="T30" fmla="*/ 126 w 473"/>
                <a:gd name="T31" fmla="*/ 1437 h 2463"/>
                <a:gd name="T32" fmla="*/ 47 w 473"/>
                <a:gd name="T33" fmla="*/ 1673 h 2463"/>
                <a:gd name="T34" fmla="*/ 63 w 473"/>
                <a:gd name="T35" fmla="*/ 1721 h 2463"/>
                <a:gd name="T36" fmla="*/ 31 w 473"/>
                <a:gd name="T37" fmla="*/ 1815 h 2463"/>
                <a:gd name="T38" fmla="*/ 47 w 473"/>
                <a:gd name="T39" fmla="*/ 2021 h 2463"/>
                <a:gd name="T40" fmla="*/ 16 w 473"/>
                <a:gd name="T41" fmla="*/ 2115 h 2463"/>
                <a:gd name="T42" fmla="*/ 95 w 473"/>
                <a:gd name="T43" fmla="*/ 2194 h 2463"/>
                <a:gd name="T44" fmla="*/ 63 w 473"/>
                <a:gd name="T45" fmla="*/ 2242 h 2463"/>
                <a:gd name="T46" fmla="*/ 0 w 473"/>
                <a:gd name="T47" fmla="*/ 2463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12700" cmpd="sng">
              <a:solidFill>
                <a:schemeClr val="accent2"/>
              </a:solidFill>
              <a:round/>
              <a:headEnd/>
              <a:tailEnd/>
            </a:ln>
          </p:spPr>
          <p:txBody>
            <a:bodyPr wrap="none" anchor="ctr"/>
            <a:lstStyle/>
            <a:p>
              <a:endParaRPr lang="fr-FR"/>
            </a:p>
          </p:txBody>
        </p:sp>
      </p:grpSp>
      <p:grpSp>
        <p:nvGrpSpPr>
          <p:cNvPr id="6" name="Group 83"/>
          <p:cNvGrpSpPr>
            <a:grpSpLocks/>
          </p:cNvGrpSpPr>
          <p:nvPr/>
        </p:nvGrpSpPr>
        <p:grpSpPr bwMode="auto">
          <a:xfrm>
            <a:off x="2905125" y="549275"/>
            <a:ext cx="1981200" cy="5573713"/>
            <a:chOff x="1824" y="144"/>
            <a:chExt cx="1248" cy="3511"/>
          </a:xfrm>
        </p:grpSpPr>
        <p:sp>
          <p:nvSpPr>
            <p:cNvPr id="7197" name="Freeform 84" descr="blanc)"/>
            <p:cNvSpPr>
              <a:spLocks/>
            </p:cNvSpPr>
            <p:nvPr/>
          </p:nvSpPr>
          <p:spPr bwMode="auto">
            <a:xfrm flipH="1">
              <a:off x="1824" y="288"/>
              <a:ext cx="1248" cy="3367"/>
            </a:xfrm>
            <a:custGeom>
              <a:avLst/>
              <a:gdLst>
                <a:gd name="T0" fmla="*/ 491 w 521"/>
                <a:gd name="T1" fmla="*/ 227 h 2354"/>
                <a:gd name="T2" fmla="*/ 521 w 521"/>
                <a:gd name="T3" fmla="*/ 376 h 2354"/>
                <a:gd name="T4" fmla="*/ 515 w 521"/>
                <a:gd name="T5" fmla="*/ 454 h 2354"/>
                <a:gd name="T6" fmla="*/ 479 w 521"/>
                <a:gd name="T7" fmla="*/ 580 h 2354"/>
                <a:gd name="T8" fmla="*/ 479 w 521"/>
                <a:gd name="T9" fmla="*/ 639 h 2354"/>
                <a:gd name="T10" fmla="*/ 449 w 521"/>
                <a:gd name="T11" fmla="*/ 843 h 2354"/>
                <a:gd name="T12" fmla="*/ 437 w 521"/>
                <a:gd name="T13" fmla="*/ 902 h 2354"/>
                <a:gd name="T14" fmla="*/ 414 w 521"/>
                <a:gd name="T15" fmla="*/ 1129 h 2354"/>
                <a:gd name="T16" fmla="*/ 408 w 521"/>
                <a:gd name="T17" fmla="*/ 1201 h 2354"/>
                <a:gd name="T18" fmla="*/ 431 w 521"/>
                <a:gd name="T19" fmla="*/ 1315 h 2354"/>
                <a:gd name="T20" fmla="*/ 437 w 521"/>
                <a:gd name="T21" fmla="*/ 1362 h 2354"/>
                <a:gd name="T22" fmla="*/ 449 w 521"/>
                <a:gd name="T23" fmla="*/ 1416 h 2354"/>
                <a:gd name="T24" fmla="*/ 455 w 521"/>
                <a:gd name="T25" fmla="*/ 1578 h 2354"/>
                <a:gd name="T26" fmla="*/ 414 w 521"/>
                <a:gd name="T27" fmla="*/ 1685 h 2354"/>
                <a:gd name="T28" fmla="*/ 396 w 521"/>
                <a:gd name="T29" fmla="*/ 1823 h 2354"/>
                <a:gd name="T30" fmla="*/ 390 w 521"/>
                <a:gd name="T31" fmla="*/ 1876 h 2354"/>
                <a:gd name="T32" fmla="*/ 384 w 521"/>
                <a:gd name="T33" fmla="*/ 1978 h 2354"/>
                <a:gd name="T34" fmla="*/ 431 w 521"/>
                <a:gd name="T35" fmla="*/ 2020 h 2354"/>
                <a:gd name="T36" fmla="*/ 455 w 521"/>
                <a:gd name="T37" fmla="*/ 2074 h 2354"/>
                <a:gd name="T38" fmla="*/ 414 w 521"/>
                <a:gd name="T39" fmla="*/ 2127 h 2354"/>
                <a:gd name="T40" fmla="*/ 372 w 521"/>
                <a:gd name="T41" fmla="*/ 2181 h 2354"/>
                <a:gd name="T42" fmla="*/ 324 w 521"/>
                <a:gd name="T43" fmla="*/ 2318 h 2354"/>
                <a:gd name="T44" fmla="*/ 312 w 521"/>
                <a:gd name="T45" fmla="*/ 2336 h 2354"/>
                <a:gd name="T46" fmla="*/ 240 w 521"/>
                <a:gd name="T47" fmla="*/ 2354 h 2354"/>
                <a:gd name="T48" fmla="*/ 180 w 521"/>
                <a:gd name="T49" fmla="*/ 2342 h 2354"/>
                <a:gd name="T50" fmla="*/ 198 w 521"/>
                <a:gd name="T51" fmla="*/ 2289 h 2354"/>
                <a:gd name="T52" fmla="*/ 216 w 521"/>
                <a:gd name="T53" fmla="*/ 2115 h 2354"/>
                <a:gd name="T54" fmla="*/ 222 w 521"/>
                <a:gd name="T55" fmla="*/ 2002 h 2354"/>
                <a:gd name="T56" fmla="*/ 228 w 521"/>
                <a:gd name="T57" fmla="*/ 1888 h 2354"/>
                <a:gd name="T58" fmla="*/ 234 w 521"/>
                <a:gd name="T59" fmla="*/ 1757 h 2354"/>
                <a:gd name="T60" fmla="*/ 234 w 521"/>
                <a:gd name="T61" fmla="*/ 1578 h 2354"/>
                <a:gd name="T62" fmla="*/ 234 w 521"/>
                <a:gd name="T63" fmla="*/ 1488 h 2354"/>
                <a:gd name="T64" fmla="*/ 234 w 521"/>
                <a:gd name="T65" fmla="*/ 1350 h 2354"/>
                <a:gd name="T66" fmla="*/ 222 w 521"/>
                <a:gd name="T67" fmla="*/ 1303 h 2354"/>
                <a:gd name="T68" fmla="*/ 186 w 521"/>
                <a:gd name="T69" fmla="*/ 1219 h 2354"/>
                <a:gd name="T70" fmla="*/ 180 w 521"/>
                <a:gd name="T71" fmla="*/ 1195 h 2354"/>
                <a:gd name="T72" fmla="*/ 180 w 521"/>
                <a:gd name="T73" fmla="*/ 1135 h 2354"/>
                <a:gd name="T74" fmla="*/ 168 w 521"/>
                <a:gd name="T75" fmla="*/ 1022 h 2354"/>
                <a:gd name="T76" fmla="*/ 156 w 521"/>
                <a:gd name="T77" fmla="*/ 962 h 2354"/>
                <a:gd name="T78" fmla="*/ 132 w 521"/>
                <a:gd name="T79" fmla="*/ 837 h 2354"/>
                <a:gd name="T80" fmla="*/ 114 w 521"/>
                <a:gd name="T81" fmla="*/ 627 h 2354"/>
                <a:gd name="T82" fmla="*/ 120 w 521"/>
                <a:gd name="T83" fmla="*/ 562 h 2354"/>
                <a:gd name="T84" fmla="*/ 114 w 521"/>
                <a:gd name="T85" fmla="*/ 448 h 2354"/>
                <a:gd name="T86" fmla="*/ 90 w 521"/>
                <a:gd name="T87" fmla="*/ 406 h 2354"/>
                <a:gd name="T88" fmla="*/ 18 w 521"/>
                <a:gd name="T89" fmla="*/ 305 h 2354"/>
                <a:gd name="T90" fmla="*/ 0 w 521"/>
                <a:gd name="T91" fmla="*/ 221 h 2354"/>
                <a:gd name="T92" fmla="*/ 54 w 521"/>
                <a:gd name="T93" fmla="*/ 42 h 2354"/>
                <a:gd name="T94" fmla="*/ 156 w 521"/>
                <a:gd name="T95" fmla="*/ 0 h 2354"/>
                <a:gd name="T96" fmla="*/ 246 w 521"/>
                <a:gd name="T97" fmla="*/ 24 h 2354"/>
                <a:gd name="T98" fmla="*/ 360 w 521"/>
                <a:gd name="T99" fmla="*/ 84 h 2354"/>
                <a:gd name="T100" fmla="*/ 414 w 521"/>
                <a:gd name="T101" fmla="*/ 126 h 2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1"/>
                <a:gd name="T154" fmla="*/ 0 h 2354"/>
                <a:gd name="T155" fmla="*/ 521 w 521"/>
                <a:gd name="T156" fmla="*/ 2354 h 2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1" h="2354">
                  <a:moveTo>
                    <a:pt x="414" y="126"/>
                  </a:moveTo>
                  <a:lnTo>
                    <a:pt x="455" y="173"/>
                  </a:lnTo>
                  <a:lnTo>
                    <a:pt x="491" y="227"/>
                  </a:lnTo>
                  <a:lnTo>
                    <a:pt x="515" y="299"/>
                  </a:lnTo>
                  <a:lnTo>
                    <a:pt x="521" y="335"/>
                  </a:lnTo>
                  <a:lnTo>
                    <a:pt x="521" y="376"/>
                  </a:lnTo>
                  <a:lnTo>
                    <a:pt x="521" y="418"/>
                  </a:lnTo>
                  <a:lnTo>
                    <a:pt x="515" y="454"/>
                  </a:lnTo>
                  <a:lnTo>
                    <a:pt x="497" y="502"/>
                  </a:lnTo>
                  <a:lnTo>
                    <a:pt x="485" y="544"/>
                  </a:lnTo>
                  <a:lnTo>
                    <a:pt x="479" y="580"/>
                  </a:lnTo>
                  <a:lnTo>
                    <a:pt x="479" y="604"/>
                  </a:lnTo>
                  <a:lnTo>
                    <a:pt x="479" y="639"/>
                  </a:lnTo>
                  <a:lnTo>
                    <a:pt x="467" y="723"/>
                  </a:lnTo>
                  <a:lnTo>
                    <a:pt x="461" y="807"/>
                  </a:lnTo>
                  <a:lnTo>
                    <a:pt x="449" y="843"/>
                  </a:lnTo>
                  <a:lnTo>
                    <a:pt x="443" y="872"/>
                  </a:lnTo>
                  <a:lnTo>
                    <a:pt x="437" y="902"/>
                  </a:lnTo>
                  <a:lnTo>
                    <a:pt x="431" y="944"/>
                  </a:lnTo>
                  <a:lnTo>
                    <a:pt x="419" y="1034"/>
                  </a:lnTo>
                  <a:lnTo>
                    <a:pt x="414" y="1129"/>
                  </a:lnTo>
                  <a:lnTo>
                    <a:pt x="408" y="1171"/>
                  </a:lnTo>
                  <a:lnTo>
                    <a:pt x="408" y="1201"/>
                  </a:lnTo>
                  <a:lnTo>
                    <a:pt x="414" y="1249"/>
                  </a:lnTo>
                  <a:lnTo>
                    <a:pt x="419" y="1285"/>
                  </a:lnTo>
                  <a:lnTo>
                    <a:pt x="431" y="1315"/>
                  </a:lnTo>
                  <a:lnTo>
                    <a:pt x="431" y="1327"/>
                  </a:lnTo>
                  <a:lnTo>
                    <a:pt x="437" y="1362"/>
                  </a:lnTo>
                  <a:lnTo>
                    <a:pt x="443" y="1386"/>
                  </a:lnTo>
                  <a:lnTo>
                    <a:pt x="449" y="1416"/>
                  </a:lnTo>
                  <a:lnTo>
                    <a:pt x="461" y="1464"/>
                  </a:lnTo>
                  <a:lnTo>
                    <a:pt x="461" y="1518"/>
                  </a:lnTo>
                  <a:lnTo>
                    <a:pt x="455" y="1578"/>
                  </a:lnTo>
                  <a:lnTo>
                    <a:pt x="431" y="1631"/>
                  </a:lnTo>
                  <a:lnTo>
                    <a:pt x="414" y="1685"/>
                  </a:lnTo>
                  <a:lnTo>
                    <a:pt x="402" y="1745"/>
                  </a:lnTo>
                  <a:lnTo>
                    <a:pt x="396" y="1805"/>
                  </a:lnTo>
                  <a:lnTo>
                    <a:pt x="396" y="1823"/>
                  </a:lnTo>
                  <a:lnTo>
                    <a:pt x="390" y="1840"/>
                  </a:lnTo>
                  <a:lnTo>
                    <a:pt x="390" y="1876"/>
                  </a:lnTo>
                  <a:lnTo>
                    <a:pt x="384" y="1918"/>
                  </a:lnTo>
                  <a:lnTo>
                    <a:pt x="384" y="1954"/>
                  </a:lnTo>
                  <a:lnTo>
                    <a:pt x="384" y="1978"/>
                  </a:lnTo>
                  <a:lnTo>
                    <a:pt x="408" y="1996"/>
                  </a:lnTo>
                  <a:lnTo>
                    <a:pt x="431" y="2020"/>
                  </a:lnTo>
                  <a:lnTo>
                    <a:pt x="455" y="2050"/>
                  </a:lnTo>
                  <a:lnTo>
                    <a:pt x="461" y="2062"/>
                  </a:lnTo>
                  <a:lnTo>
                    <a:pt x="455" y="2074"/>
                  </a:lnTo>
                  <a:lnTo>
                    <a:pt x="443" y="2103"/>
                  </a:lnTo>
                  <a:lnTo>
                    <a:pt x="414" y="2127"/>
                  </a:lnTo>
                  <a:lnTo>
                    <a:pt x="390" y="2151"/>
                  </a:lnTo>
                  <a:lnTo>
                    <a:pt x="372" y="2181"/>
                  </a:lnTo>
                  <a:lnTo>
                    <a:pt x="360" y="2229"/>
                  </a:lnTo>
                  <a:lnTo>
                    <a:pt x="342" y="2277"/>
                  </a:lnTo>
                  <a:lnTo>
                    <a:pt x="324" y="2318"/>
                  </a:lnTo>
                  <a:lnTo>
                    <a:pt x="318" y="2330"/>
                  </a:lnTo>
                  <a:lnTo>
                    <a:pt x="312" y="2336"/>
                  </a:lnTo>
                  <a:lnTo>
                    <a:pt x="306" y="2342"/>
                  </a:lnTo>
                  <a:lnTo>
                    <a:pt x="288" y="2348"/>
                  </a:lnTo>
                  <a:lnTo>
                    <a:pt x="240" y="2354"/>
                  </a:lnTo>
                  <a:lnTo>
                    <a:pt x="216" y="2354"/>
                  </a:lnTo>
                  <a:lnTo>
                    <a:pt x="192" y="2348"/>
                  </a:lnTo>
                  <a:lnTo>
                    <a:pt x="180" y="2342"/>
                  </a:lnTo>
                  <a:lnTo>
                    <a:pt x="180" y="2330"/>
                  </a:lnTo>
                  <a:lnTo>
                    <a:pt x="198" y="2289"/>
                  </a:lnTo>
                  <a:lnTo>
                    <a:pt x="204" y="2241"/>
                  </a:lnTo>
                  <a:lnTo>
                    <a:pt x="216" y="2175"/>
                  </a:lnTo>
                  <a:lnTo>
                    <a:pt x="216" y="2115"/>
                  </a:lnTo>
                  <a:lnTo>
                    <a:pt x="216" y="2062"/>
                  </a:lnTo>
                  <a:lnTo>
                    <a:pt x="222" y="2002"/>
                  </a:lnTo>
                  <a:lnTo>
                    <a:pt x="222" y="1942"/>
                  </a:lnTo>
                  <a:lnTo>
                    <a:pt x="228" y="1888"/>
                  </a:lnTo>
                  <a:lnTo>
                    <a:pt x="234" y="1858"/>
                  </a:lnTo>
                  <a:lnTo>
                    <a:pt x="234" y="1811"/>
                  </a:lnTo>
                  <a:lnTo>
                    <a:pt x="234" y="1757"/>
                  </a:lnTo>
                  <a:lnTo>
                    <a:pt x="234" y="1697"/>
                  </a:lnTo>
                  <a:lnTo>
                    <a:pt x="234" y="1637"/>
                  </a:lnTo>
                  <a:lnTo>
                    <a:pt x="234" y="1578"/>
                  </a:lnTo>
                  <a:lnTo>
                    <a:pt x="234" y="1524"/>
                  </a:lnTo>
                  <a:lnTo>
                    <a:pt x="234" y="1488"/>
                  </a:lnTo>
                  <a:lnTo>
                    <a:pt x="234" y="1434"/>
                  </a:lnTo>
                  <a:lnTo>
                    <a:pt x="234" y="1392"/>
                  </a:lnTo>
                  <a:lnTo>
                    <a:pt x="234" y="1350"/>
                  </a:lnTo>
                  <a:lnTo>
                    <a:pt x="228" y="1321"/>
                  </a:lnTo>
                  <a:lnTo>
                    <a:pt x="222" y="1303"/>
                  </a:lnTo>
                  <a:lnTo>
                    <a:pt x="204" y="1279"/>
                  </a:lnTo>
                  <a:lnTo>
                    <a:pt x="192" y="1255"/>
                  </a:lnTo>
                  <a:lnTo>
                    <a:pt x="186" y="1219"/>
                  </a:lnTo>
                  <a:lnTo>
                    <a:pt x="186" y="1213"/>
                  </a:lnTo>
                  <a:lnTo>
                    <a:pt x="180" y="1195"/>
                  </a:lnTo>
                  <a:lnTo>
                    <a:pt x="180" y="1165"/>
                  </a:lnTo>
                  <a:lnTo>
                    <a:pt x="180" y="1135"/>
                  </a:lnTo>
                  <a:lnTo>
                    <a:pt x="180" y="1100"/>
                  </a:lnTo>
                  <a:lnTo>
                    <a:pt x="174" y="1058"/>
                  </a:lnTo>
                  <a:lnTo>
                    <a:pt x="168" y="1022"/>
                  </a:lnTo>
                  <a:lnTo>
                    <a:pt x="162" y="986"/>
                  </a:lnTo>
                  <a:lnTo>
                    <a:pt x="156" y="962"/>
                  </a:lnTo>
                  <a:lnTo>
                    <a:pt x="150" y="932"/>
                  </a:lnTo>
                  <a:lnTo>
                    <a:pt x="144" y="884"/>
                  </a:lnTo>
                  <a:lnTo>
                    <a:pt x="132" y="837"/>
                  </a:lnTo>
                  <a:lnTo>
                    <a:pt x="120" y="723"/>
                  </a:lnTo>
                  <a:lnTo>
                    <a:pt x="114" y="675"/>
                  </a:lnTo>
                  <a:lnTo>
                    <a:pt x="114" y="627"/>
                  </a:lnTo>
                  <a:lnTo>
                    <a:pt x="114" y="592"/>
                  </a:lnTo>
                  <a:lnTo>
                    <a:pt x="120" y="562"/>
                  </a:lnTo>
                  <a:lnTo>
                    <a:pt x="120" y="526"/>
                  </a:lnTo>
                  <a:lnTo>
                    <a:pt x="120" y="490"/>
                  </a:lnTo>
                  <a:lnTo>
                    <a:pt x="114" y="448"/>
                  </a:lnTo>
                  <a:lnTo>
                    <a:pt x="108" y="424"/>
                  </a:lnTo>
                  <a:lnTo>
                    <a:pt x="90" y="406"/>
                  </a:lnTo>
                  <a:lnTo>
                    <a:pt x="54" y="365"/>
                  </a:lnTo>
                  <a:lnTo>
                    <a:pt x="30" y="335"/>
                  </a:lnTo>
                  <a:lnTo>
                    <a:pt x="18" y="305"/>
                  </a:lnTo>
                  <a:lnTo>
                    <a:pt x="6" y="269"/>
                  </a:lnTo>
                  <a:lnTo>
                    <a:pt x="0" y="221"/>
                  </a:lnTo>
                  <a:lnTo>
                    <a:pt x="18" y="126"/>
                  </a:lnTo>
                  <a:lnTo>
                    <a:pt x="30" y="78"/>
                  </a:lnTo>
                  <a:lnTo>
                    <a:pt x="54" y="42"/>
                  </a:lnTo>
                  <a:lnTo>
                    <a:pt x="84" y="18"/>
                  </a:lnTo>
                  <a:lnTo>
                    <a:pt x="114" y="0"/>
                  </a:lnTo>
                  <a:lnTo>
                    <a:pt x="156" y="0"/>
                  </a:lnTo>
                  <a:lnTo>
                    <a:pt x="198" y="6"/>
                  </a:lnTo>
                  <a:lnTo>
                    <a:pt x="246" y="24"/>
                  </a:lnTo>
                  <a:lnTo>
                    <a:pt x="288" y="48"/>
                  </a:lnTo>
                  <a:lnTo>
                    <a:pt x="330" y="66"/>
                  </a:lnTo>
                  <a:lnTo>
                    <a:pt x="360" y="84"/>
                  </a:lnTo>
                  <a:lnTo>
                    <a:pt x="384" y="102"/>
                  </a:lnTo>
                  <a:lnTo>
                    <a:pt x="402" y="114"/>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7198" name="Freeform 85"/>
            <p:cNvSpPr>
              <a:spLocks/>
            </p:cNvSpPr>
            <p:nvPr/>
          </p:nvSpPr>
          <p:spPr bwMode="auto">
            <a:xfrm>
              <a:off x="2208" y="144"/>
              <a:ext cx="448" cy="2880"/>
            </a:xfrm>
            <a:custGeom>
              <a:avLst/>
              <a:gdLst>
                <a:gd name="T0" fmla="*/ 144 w 448"/>
                <a:gd name="T1" fmla="*/ 2880 h 2880"/>
                <a:gd name="T2" fmla="*/ 96 w 448"/>
                <a:gd name="T3" fmla="*/ 1968 h 2880"/>
                <a:gd name="T4" fmla="*/ 432 w 448"/>
                <a:gd name="T5" fmla="*/ 864 h 2880"/>
                <a:gd name="T6" fmla="*/ 0 w 448"/>
                <a:gd name="T7" fmla="*/ 0 h 2880"/>
                <a:gd name="T8" fmla="*/ 0 60000 65536"/>
                <a:gd name="T9" fmla="*/ 0 60000 65536"/>
                <a:gd name="T10" fmla="*/ 0 60000 65536"/>
                <a:gd name="T11" fmla="*/ 0 60000 65536"/>
                <a:gd name="T12" fmla="*/ 0 w 448"/>
                <a:gd name="T13" fmla="*/ 0 h 2880"/>
                <a:gd name="T14" fmla="*/ 448 w 448"/>
                <a:gd name="T15" fmla="*/ 2880 h 2880"/>
              </a:gdLst>
              <a:ahLst/>
              <a:cxnLst>
                <a:cxn ang="T8">
                  <a:pos x="T0" y="T1"/>
                </a:cxn>
                <a:cxn ang="T9">
                  <a:pos x="T2" y="T3"/>
                </a:cxn>
                <a:cxn ang="T10">
                  <a:pos x="T4" y="T5"/>
                </a:cxn>
                <a:cxn ang="T11">
                  <a:pos x="T6" y="T7"/>
                </a:cxn>
              </a:cxnLst>
              <a:rect l="T12" t="T13" r="T14" b="T15"/>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p:spPr>
          <p:txBody>
            <a:bodyPr wrap="none" anchor="ctr"/>
            <a:lstStyle/>
            <a:p>
              <a:endParaRPr lang="fr-FR"/>
            </a:p>
          </p:txBody>
        </p:sp>
        <p:sp>
          <p:nvSpPr>
            <p:cNvPr id="7199" name="Freeform 86"/>
            <p:cNvSpPr>
              <a:spLocks/>
            </p:cNvSpPr>
            <p:nvPr/>
          </p:nvSpPr>
          <p:spPr bwMode="auto">
            <a:xfrm>
              <a:off x="2256" y="1152"/>
              <a:ext cx="336" cy="336"/>
            </a:xfrm>
            <a:custGeom>
              <a:avLst/>
              <a:gdLst>
                <a:gd name="T0" fmla="*/ 336 w 336"/>
                <a:gd name="T1" fmla="*/ 0 h 336"/>
                <a:gd name="T2" fmla="*/ 0 w 336"/>
                <a:gd name="T3" fmla="*/ 336 h 336"/>
                <a:gd name="T4" fmla="*/ 0 60000 65536"/>
                <a:gd name="T5" fmla="*/ 0 60000 65536"/>
                <a:gd name="T6" fmla="*/ 0 w 336"/>
                <a:gd name="T7" fmla="*/ 0 h 336"/>
                <a:gd name="T8" fmla="*/ 336 w 336"/>
                <a:gd name="T9" fmla="*/ 336 h 336"/>
              </a:gdLst>
              <a:ahLst/>
              <a:cxnLst>
                <a:cxn ang="T4">
                  <a:pos x="T0" y="T1"/>
                </a:cxn>
                <a:cxn ang="T5">
                  <a:pos x="T2" y="T3"/>
                </a:cxn>
              </a:cxnLst>
              <a:rect l="T6" t="T7" r="T8" b="T9"/>
              <a:pathLst>
                <a:path w="336" h="336">
                  <a:moveTo>
                    <a:pt x="336" y="0"/>
                  </a:moveTo>
                  <a:cubicBezTo>
                    <a:pt x="196" y="140"/>
                    <a:pt x="56" y="280"/>
                    <a:pt x="0" y="336"/>
                  </a:cubicBezTo>
                </a:path>
              </a:pathLst>
            </a:custGeom>
            <a:noFill/>
            <a:ln w="127000" cmpd="sng">
              <a:solidFill>
                <a:srgbClr val="00CCFF"/>
              </a:solidFill>
              <a:round/>
              <a:headEnd/>
              <a:tailEnd/>
            </a:ln>
          </p:spPr>
          <p:txBody>
            <a:bodyPr wrap="none" anchor="ctr"/>
            <a:lstStyle/>
            <a:p>
              <a:endParaRPr lang="fr-FR"/>
            </a:p>
          </p:txBody>
        </p:sp>
        <p:sp>
          <p:nvSpPr>
            <p:cNvPr id="7200" name="Line 87"/>
            <p:cNvSpPr>
              <a:spLocks noChangeShapeType="1"/>
            </p:cNvSpPr>
            <p:nvPr/>
          </p:nvSpPr>
          <p:spPr bwMode="auto">
            <a:xfrm flipH="1">
              <a:off x="2160" y="240"/>
              <a:ext cx="96" cy="288"/>
            </a:xfrm>
            <a:prstGeom prst="line">
              <a:avLst/>
            </a:prstGeom>
            <a:noFill/>
            <a:ln w="127000">
              <a:solidFill>
                <a:srgbClr val="00CCFF"/>
              </a:solidFill>
              <a:round/>
              <a:headEnd/>
              <a:tailEnd/>
            </a:ln>
          </p:spPr>
          <p:txBody>
            <a:bodyPr wrap="none" anchor="ctr"/>
            <a:lstStyle/>
            <a:p>
              <a:endParaRPr lang="fr-FR"/>
            </a:p>
          </p:txBody>
        </p:sp>
        <p:sp>
          <p:nvSpPr>
            <p:cNvPr id="7201" name="Freeform 88"/>
            <p:cNvSpPr>
              <a:spLocks/>
            </p:cNvSpPr>
            <p:nvPr/>
          </p:nvSpPr>
          <p:spPr bwMode="auto">
            <a:xfrm>
              <a:off x="1872" y="480"/>
              <a:ext cx="336" cy="1536"/>
            </a:xfrm>
            <a:custGeom>
              <a:avLst/>
              <a:gdLst>
                <a:gd name="T0" fmla="*/ 192 w 240"/>
                <a:gd name="T1" fmla="*/ 0 h 1392"/>
                <a:gd name="T2" fmla="*/ 0 w 240"/>
                <a:gd name="T3" fmla="*/ 384 h 1392"/>
                <a:gd name="T4" fmla="*/ 96 w 240"/>
                <a:gd name="T5" fmla="*/ 672 h 1392"/>
                <a:gd name="T6" fmla="*/ 240 w 240"/>
                <a:gd name="T7" fmla="*/ 1392 h 1392"/>
                <a:gd name="T8" fmla="*/ 0 60000 65536"/>
                <a:gd name="T9" fmla="*/ 0 60000 65536"/>
                <a:gd name="T10" fmla="*/ 0 60000 65536"/>
                <a:gd name="T11" fmla="*/ 0 60000 65536"/>
                <a:gd name="T12" fmla="*/ 0 w 240"/>
                <a:gd name="T13" fmla="*/ 0 h 1392"/>
                <a:gd name="T14" fmla="*/ 240 w 240"/>
                <a:gd name="T15" fmla="*/ 1392 h 1392"/>
              </a:gdLst>
              <a:ahLst/>
              <a:cxnLst>
                <a:cxn ang="T8">
                  <a:pos x="T0" y="T1"/>
                </a:cxn>
                <a:cxn ang="T9">
                  <a:pos x="T2" y="T3"/>
                </a:cxn>
                <a:cxn ang="T10">
                  <a:pos x="T4" y="T5"/>
                </a:cxn>
                <a:cxn ang="T11">
                  <a:pos x="T6" y="T7"/>
                </a:cxn>
              </a:cxnLst>
              <a:rect l="T12" t="T13" r="T14" b="T15"/>
              <a:pathLst>
                <a:path w="240" h="1392">
                  <a:moveTo>
                    <a:pt x="192" y="0"/>
                  </a:moveTo>
                  <a:lnTo>
                    <a:pt x="0" y="384"/>
                  </a:lnTo>
                  <a:lnTo>
                    <a:pt x="96" y="672"/>
                  </a:lnTo>
                  <a:lnTo>
                    <a:pt x="240" y="1392"/>
                  </a:lnTo>
                </a:path>
              </a:pathLst>
            </a:custGeom>
            <a:noFill/>
            <a:ln w="76200" cmpd="sng">
              <a:solidFill>
                <a:schemeClr val="accent1"/>
              </a:solidFill>
              <a:round/>
              <a:headEnd/>
              <a:tailEnd/>
            </a:ln>
          </p:spPr>
          <p:txBody>
            <a:bodyPr wrap="none" anchor="ctr"/>
            <a:lstStyle/>
            <a:p>
              <a:endParaRPr lang="fr-FR"/>
            </a:p>
          </p:txBody>
        </p:sp>
        <p:grpSp>
          <p:nvGrpSpPr>
            <p:cNvPr id="7" name="Group 89"/>
            <p:cNvGrpSpPr>
              <a:grpSpLocks/>
            </p:cNvGrpSpPr>
            <p:nvPr/>
          </p:nvGrpSpPr>
          <p:grpSpPr bwMode="auto">
            <a:xfrm>
              <a:off x="2058" y="864"/>
              <a:ext cx="726" cy="2663"/>
              <a:chOff x="4272" y="1043"/>
              <a:chExt cx="726" cy="2663"/>
            </a:xfrm>
          </p:grpSpPr>
          <p:sp>
            <p:nvSpPr>
              <p:cNvPr id="7208" name="Freeform 90"/>
              <p:cNvSpPr>
                <a:spLocks/>
              </p:cNvSpPr>
              <p:nvPr/>
            </p:nvSpPr>
            <p:spPr bwMode="auto">
              <a:xfrm flipH="1">
                <a:off x="4320" y="1043"/>
                <a:ext cx="473" cy="2463"/>
              </a:xfrm>
              <a:custGeom>
                <a:avLst/>
                <a:gdLst>
                  <a:gd name="T0" fmla="*/ 331 w 473"/>
                  <a:gd name="T1" fmla="*/ 0 h 2463"/>
                  <a:gd name="T2" fmla="*/ 379 w 473"/>
                  <a:gd name="T3" fmla="*/ 47 h 2463"/>
                  <a:gd name="T4" fmla="*/ 426 w 473"/>
                  <a:gd name="T5" fmla="*/ 79 h 2463"/>
                  <a:gd name="T6" fmla="*/ 458 w 473"/>
                  <a:gd name="T7" fmla="*/ 174 h 2463"/>
                  <a:gd name="T8" fmla="*/ 410 w 473"/>
                  <a:gd name="T9" fmla="*/ 316 h 2463"/>
                  <a:gd name="T10" fmla="*/ 395 w 473"/>
                  <a:gd name="T11" fmla="*/ 363 h 2463"/>
                  <a:gd name="T12" fmla="*/ 410 w 473"/>
                  <a:gd name="T13" fmla="*/ 411 h 2463"/>
                  <a:gd name="T14" fmla="*/ 473 w 473"/>
                  <a:gd name="T15" fmla="*/ 505 h 2463"/>
                  <a:gd name="T16" fmla="*/ 395 w 473"/>
                  <a:gd name="T17" fmla="*/ 726 h 2463"/>
                  <a:gd name="T18" fmla="*/ 379 w 473"/>
                  <a:gd name="T19" fmla="*/ 837 h 2463"/>
                  <a:gd name="T20" fmla="*/ 379 w 473"/>
                  <a:gd name="T21" fmla="*/ 1026 h 2463"/>
                  <a:gd name="T22" fmla="*/ 284 w 473"/>
                  <a:gd name="T23" fmla="*/ 1089 h 2463"/>
                  <a:gd name="T24" fmla="*/ 252 w 473"/>
                  <a:gd name="T25" fmla="*/ 1231 h 2463"/>
                  <a:gd name="T26" fmla="*/ 221 w 473"/>
                  <a:gd name="T27" fmla="*/ 1389 h 2463"/>
                  <a:gd name="T28" fmla="*/ 174 w 473"/>
                  <a:gd name="T29" fmla="*/ 1405 h 2463"/>
                  <a:gd name="T30" fmla="*/ 126 w 473"/>
                  <a:gd name="T31" fmla="*/ 1437 h 2463"/>
                  <a:gd name="T32" fmla="*/ 47 w 473"/>
                  <a:gd name="T33" fmla="*/ 1673 h 2463"/>
                  <a:gd name="T34" fmla="*/ 63 w 473"/>
                  <a:gd name="T35" fmla="*/ 1721 h 2463"/>
                  <a:gd name="T36" fmla="*/ 31 w 473"/>
                  <a:gd name="T37" fmla="*/ 1815 h 2463"/>
                  <a:gd name="T38" fmla="*/ 47 w 473"/>
                  <a:gd name="T39" fmla="*/ 2021 h 2463"/>
                  <a:gd name="T40" fmla="*/ 16 w 473"/>
                  <a:gd name="T41" fmla="*/ 2115 h 2463"/>
                  <a:gd name="T42" fmla="*/ 95 w 473"/>
                  <a:gd name="T43" fmla="*/ 2194 h 2463"/>
                  <a:gd name="T44" fmla="*/ 63 w 473"/>
                  <a:gd name="T45" fmla="*/ 2242 h 2463"/>
                  <a:gd name="T46" fmla="*/ 0 w 473"/>
                  <a:gd name="T47" fmla="*/ 2463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p:spPr>
            <p:txBody>
              <a:bodyPr wrap="none" anchor="ctr"/>
              <a:lstStyle/>
              <a:p>
                <a:endParaRPr lang="fr-FR"/>
              </a:p>
            </p:txBody>
          </p:sp>
          <p:sp>
            <p:nvSpPr>
              <p:cNvPr id="7209" name="Freeform 91"/>
              <p:cNvSpPr>
                <a:spLocks/>
              </p:cNvSpPr>
              <p:nvPr/>
            </p:nvSpPr>
            <p:spPr bwMode="auto">
              <a:xfrm flipH="1">
                <a:off x="4375" y="1359"/>
                <a:ext cx="519" cy="1121"/>
              </a:xfrm>
              <a:custGeom>
                <a:avLst/>
                <a:gdLst>
                  <a:gd name="T0" fmla="*/ 511 w 519"/>
                  <a:gd name="T1" fmla="*/ 0 h 1121"/>
                  <a:gd name="T2" fmla="*/ 448 w 519"/>
                  <a:gd name="T3" fmla="*/ 79 h 1121"/>
                  <a:gd name="T4" fmla="*/ 417 w 519"/>
                  <a:gd name="T5" fmla="*/ 126 h 1121"/>
                  <a:gd name="T6" fmla="*/ 322 w 519"/>
                  <a:gd name="T7" fmla="*/ 158 h 1121"/>
                  <a:gd name="T8" fmla="*/ 275 w 519"/>
                  <a:gd name="T9" fmla="*/ 173 h 1121"/>
                  <a:gd name="T10" fmla="*/ 243 w 519"/>
                  <a:gd name="T11" fmla="*/ 221 h 1121"/>
                  <a:gd name="T12" fmla="*/ 211 w 519"/>
                  <a:gd name="T13" fmla="*/ 316 h 1121"/>
                  <a:gd name="T14" fmla="*/ 259 w 519"/>
                  <a:gd name="T15" fmla="*/ 347 h 1121"/>
                  <a:gd name="T16" fmla="*/ 164 w 519"/>
                  <a:gd name="T17" fmla="*/ 363 h 1121"/>
                  <a:gd name="T18" fmla="*/ 101 w 519"/>
                  <a:gd name="T19" fmla="*/ 473 h 1121"/>
                  <a:gd name="T20" fmla="*/ 53 w 519"/>
                  <a:gd name="T21" fmla="*/ 600 h 1121"/>
                  <a:gd name="T22" fmla="*/ 6 w 519"/>
                  <a:gd name="T23" fmla="*/ 631 h 1121"/>
                  <a:gd name="T24" fmla="*/ 22 w 519"/>
                  <a:gd name="T25" fmla="*/ 679 h 1121"/>
                  <a:gd name="T26" fmla="*/ 164 w 519"/>
                  <a:gd name="T27" fmla="*/ 663 h 1121"/>
                  <a:gd name="T28" fmla="*/ 148 w 519"/>
                  <a:gd name="T29" fmla="*/ 584 h 1121"/>
                  <a:gd name="T30" fmla="*/ 196 w 519"/>
                  <a:gd name="T31" fmla="*/ 552 h 1121"/>
                  <a:gd name="T32" fmla="*/ 211 w 519"/>
                  <a:gd name="T33" fmla="*/ 631 h 1121"/>
                  <a:gd name="T34" fmla="*/ 290 w 519"/>
                  <a:gd name="T35" fmla="*/ 615 h 1121"/>
                  <a:gd name="T36" fmla="*/ 180 w 519"/>
                  <a:gd name="T37" fmla="*/ 742 h 1121"/>
                  <a:gd name="T38" fmla="*/ 227 w 519"/>
                  <a:gd name="T39" fmla="*/ 773 h 1121"/>
                  <a:gd name="T40" fmla="*/ 164 w 519"/>
                  <a:gd name="T41" fmla="*/ 836 h 1121"/>
                  <a:gd name="T42" fmla="*/ 196 w 519"/>
                  <a:gd name="T43" fmla="*/ 915 h 1121"/>
                  <a:gd name="T44" fmla="*/ 117 w 519"/>
                  <a:gd name="T45" fmla="*/ 994 h 1121"/>
                  <a:gd name="T46" fmla="*/ 164 w 519"/>
                  <a:gd name="T47" fmla="*/ 1026 h 1121"/>
                  <a:gd name="T48" fmla="*/ 227 w 519"/>
                  <a:gd name="T49" fmla="*/ 1121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p:spPr>
            <p:txBody>
              <a:bodyPr wrap="none" anchor="ctr"/>
              <a:lstStyle/>
              <a:p>
                <a:endParaRPr lang="fr-FR"/>
              </a:p>
            </p:txBody>
          </p:sp>
          <p:sp>
            <p:nvSpPr>
              <p:cNvPr id="7210" name="Freeform 92"/>
              <p:cNvSpPr>
                <a:spLocks/>
              </p:cNvSpPr>
              <p:nvPr/>
            </p:nvSpPr>
            <p:spPr bwMode="auto">
              <a:xfrm flipH="1">
                <a:off x="4272" y="2101"/>
                <a:ext cx="726" cy="1605"/>
              </a:xfrm>
              <a:custGeom>
                <a:avLst/>
                <a:gdLst>
                  <a:gd name="T0" fmla="*/ 521 w 726"/>
                  <a:gd name="T1" fmla="*/ 0 h 1605"/>
                  <a:gd name="T2" fmla="*/ 552 w 726"/>
                  <a:gd name="T3" fmla="*/ 126 h 1605"/>
                  <a:gd name="T4" fmla="*/ 694 w 726"/>
                  <a:gd name="T5" fmla="*/ 205 h 1605"/>
                  <a:gd name="T6" fmla="*/ 647 w 726"/>
                  <a:gd name="T7" fmla="*/ 394 h 1605"/>
                  <a:gd name="T8" fmla="*/ 663 w 726"/>
                  <a:gd name="T9" fmla="*/ 442 h 1605"/>
                  <a:gd name="T10" fmla="*/ 694 w 726"/>
                  <a:gd name="T11" fmla="*/ 489 h 1605"/>
                  <a:gd name="T12" fmla="*/ 726 w 726"/>
                  <a:gd name="T13" fmla="*/ 584 h 1605"/>
                  <a:gd name="T14" fmla="*/ 552 w 726"/>
                  <a:gd name="T15" fmla="*/ 710 h 1605"/>
                  <a:gd name="T16" fmla="*/ 505 w 726"/>
                  <a:gd name="T17" fmla="*/ 915 h 1605"/>
                  <a:gd name="T18" fmla="*/ 473 w 726"/>
                  <a:gd name="T19" fmla="*/ 1010 h 1605"/>
                  <a:gd name="T20" fmla="*/ 568 w 726"/>
                  <a:gd name="T21" fmla="*/ 994 h 1605"/>
                  <a:gd name="T22" fmla="*/ 615 w 726"/>
                  <a:gd name="T23" fmla="*/ 978 h 1605"/>
                  <a:gd name="T24" fmla="*/ 600 w 726"/>
                  <a:gd name="T25" fmla="*/ 1042 h 1605"/>
                  <a:gd name="T26" fmla="*/ 568 w 726"/>
                  <a:gd name="T27" fmla="*/ 1152 h 1605"/>
                  <a:gd name="T28" fmla="*/ 473 w 726"/>
                  <a:gd name="T29" fmla="*/ 1199 h 1605"/>
                  <a:gd name="T30" fmla="*/ 489 w 726"/>
                  <a:gd name="T31" fmla="*/ 1342 h 1605"/>
                  <a:gd name="T32" fmla="*/ 394 w 726"/>
                  <a:gd name="T33" fmla="*/ 1373 h 1605"/>
                  <a:gd name="T34" fmla="*/ 205 w 726"/>
                  <a:gd name="T35" fmla="*/ 1452 h 1605"/>
                  <a:gd name="T36" fmla="*/ 173 w 726"/>
                  <a:gd name="T37" fmla="*/ 1499 h 1605"/>
                  <a:gd name="T38" fmla="*/ 157 w 726"/>
                  <a:gd name="T39" fmla="*/ 1547 h 1605"/>
                  <a:gd name="T40" fmla="*/ 110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p:spPr>
            <p:txBody>
              <a:bodyPr wrap="none" anchor="ctr"/>
              <a:lstStyle/>
              <a:p>
                <a:endParaRPr lang="fr-FR"/>
              </a:p>
            </p:txBody>
          </p:sp>
          <p:sp>
            <p:nvSpPr>
              <p:cNvPr id="7211" name="Freeform 93"/>
              <p:cNvSpPr>
                <a:spLocks/>
              </p:cNvSpPr>
              <p:nvPr/>
            </p:nvSpPr>
            <p:spPr bwMode="auto">
              <a:xfrm>
                <a:off x="4529" y="1056"/>
                <a:ext cx="52" cy="215"/>
              </a:xfrm>
              <a:custGeom>
                <a:avLst/>
                <a:gdLst>
                  <a:gd name="T0" fmla="*/ 10 w 52"/>
                  <a:gd name="T1" fmla="*/ 215 h 215"/>
                  <a:gd name="T2" fmla="*/ 38 w 52"/>
                  <a:gd name="T3" fmla="*/ 172 h 215"/>
                  <a:gd name="T4" fmla="*/ 52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p:spPr>
            <p:txBody>
              <a:bodyPr wrap="none" anchor="ctr"/>
              <a:lstStyle/>
              <a:p>
                <a:endParaRPr lang="fr-FR"/>
              </a:p>
            </p:txBody>
          </p:sp>
        </p:grpSp>
        <p:sp>
          <p:nvSpPr>
            <p:cNvPr id="7203" name="Line 94"/>
            <p:cNvSpPr>
              <a:spLocks noChangeShapeType="1"/>
            </p:cNvSpPr>
            <p:nvPr/>
          </p:nvSpPr>
          <p:spPr bwMode="auto">
            <a:xfrm>
              <a:off x="2016" y="768"/>
              <a:ext cx="192" cy="144"/>
            </a:xfrm>
            <a:prstGeom prst="line">
              <a:avLst/>
            </a:prstGeom>
            <a:noFill/>
            <a:ln w="76200">
              <a:solidFill>
                <a:schemeClr val="accent2"/>
              </a:solidFill>
              <a:round/>
              <a:headEnd/>
              <a:tailEnd/>
            </a:ln>
          </p:spPr>
          <p:txBody>
            <a:bodyPr wrap="none" anchor="ctr"/>
            <a:lstStyle/>
            <a:p>
              <a:endParaRPr lang="fr-FR"/>
            </a:p>
          </p:txBody>
        </p:sp>
        <p:sp>
          <p:nvSpPr>
            <p:cNvPr id="7204" name="Oval 95"/>
            <p:cNvSpPr>
              <a:spLocks noChangeArrowheads="1"/>
            </p:cNvSpPr>
            <p:nvPr/>
          </p:nvSpPr>
          <p:spPr bwMode="auto">
            <a:xfrm>
              <a:off x="2016" y="528"/>
              <a:ext cx="144" cy="144"/>
            </a:xfrm>
            <a:prstGeom prst="ellipse">
              <a:avLst/>
            </a:prstGeom>
            <a:solidFill>
              <a:schemeClr val="tx2"/>
            </a:solidFill>
            <a:ln w="9525">
              <a:solidFill>
                <a:schemeClr val="bg1"/>
              </a:solidFill>
              <a:round/>
              <a:headEnd/>
              <a:tailEnd/>
            </a:ln>
          </p:spPr>
          <p:txBody>
            <a:bodyPr wrap="none" anchor="ctr"/>
            <a:lstStyle/>
            <a:p>
              <a:endParaRPr lang="fr-FR"/>
            </a:p>
          </p:txBody>
        </p:sp>
        <p:sp>
          <p:nvSpPr>
            <p:cNvPr id="7205" name="Line 96"/>
            <p:cNvSpPr>
              <a:spLocks noChangeShapeType="1"/>
            </p:cNvSpPr>
            <p:nvPr/>
          </p:nvSpPr>
          <p:spPr bwMode="auto">
            <a:xfrm>
              <a:off x="2016" y="1200"/>
              <a:ext cx="96" cy="1"/>
            </a:xfrm>
            <a:prstGeom prst="line">
              <a:avLst/>
            </a:prstGeom>
            <a:noFill/>
            <a:ln w="76200">
              <a:solidFill>
                <a:schemeClr val="accent1"/>
              </a:solidFill>
              <a:round/>
              <a:headEnd/>
              <a:tailEnd/>
            </a:ln>
          </p:spPr>
          <p:txBody>
            <a:bodyPr wrap="none" anchor="ctr"/>
            <a:lstStyle/>
            <a:p>
              <a:endParaRPr lang="fr-FR"/>
            </a:p>
          </p:txBody>
        </p:sp>
        <p:sp>
          <p:nvSpPr>
            <p:cNvPr id="7206" name="Oval 97"/>
            <p:cNvSpPr>
              <a:spLocks noChangeArrowheads="1"/>
            </p:cNvSpPr>
            <p:nvPr/>
          </p:nvSpPr>
          <p:spPr bwMode="auto">
            <a:xfrm>
              <a:off x="2016" y="1104"/>
              <a:ext cx="144" cy="144"/>
            </a:xfrm>
            <a:prstGeom prst="ellipse">
              <a:avLst/>
            </a:prstGeom>
            <a:solidFill>
              <a:schemeClr val="tx2"/>
            </a:solidFill>
            <a:ln w="9525">
              <a:solidFill>
                <a:schemeClr val="tx1"/>
              </a:solidFill>
              <a:round/>
              <a:headEnd/>
              <a:tailEnd/>
            </a:ln>
          </p:spPr>
          <p:txBody>
            <a:bodyPr wrap="none" anchor="ctr"/>
            <a:lstStyle/>
            <a:p>
              <a:endParaRPr lang="fr-FR"/>
            </a:p>
          </p:txBody>
        </p:sp>
        <p:sp>
          <p:nvSpPr>
            <p:cNvPr id="7207" name="Oval 98"/>
            <p:cNvSpPr>
              <a:spLocks noChangeArrowheads="1"/>
            </p:cNvSpPr>
            <p:nvPr/>
          </p:nvSpPr>
          <p:spPr bwMode="auto">
            <a:xfrm>
              <a:off x="2256" y="2208"/>
              <a:ext cx="144" cy="144"/>
            </a:xfrm>
            <a:prstGeom prst="ellipse">
              <a:avLst/>
            </a:prstGeom>
            <a:solidFill>
              <a:schemeClr val="tx2"/>
            </a:solidFill>
            <a:ln w="9525">
              <a:solidFill>
                <a:schemeClr val="tx1"/>
              </a:solidFill>
              <a:round/>
              <a:headEnd/>
              <a:tailEnd/>
            </a:ln>
          </p:spPr>
          <p:txBody>
            <a:bodyPr wrap="none" anchor="ctr"/>
            <a:lstStyle/>
            <a:p>
              <a:endParaRPr lang="fr-FR"/>
            </a:p>
          </p:txBody>
        </p:sp>
      </p:grpSp>
      <p:grpSp>
        <p:nvGrpSpPr>
          <p:cNvPr id="8" name="Group 99"/>
          <p:cNvGrpSpPr>
            <a:grpSpLocks/>
          </p:cNvGrpSpPr>
          <p:nvPr/>
        </p:nvGrpSpPr>
        <p:grpSpPr bwMode="auto">
          <a:xfrm>
            <a:off x="5038725" y="549275"/>
            <a:ext cx="1981200" cy="5573713"/>
            <a:chOff x="1824" y="144"/>
            <a:chExt cx="1248" cy="3511"/>
          </a:xfrm>
        </p:grpSpPr>
        <p:sp>
          <p:nvSpPr>
            <p:cNvPr id="7179" name="Freeform 100" descr="blanc)"/>
            <p:cNvSpPr>
              <a:spLocks/>
            </p:cNvSpPr>
            <p:nvPr/>
          </p:nvSpPr>
          <p:spPr bwMode="auto">
            <a:xfrm flipH="1">
              <a:off x="1824" y="288"/>
              <a:ext cx="1248" cy="3367"/>
            </a:xfrm>
            <a:custGeom>
              <a:avLst/>
              <a:gdLst>
                <a:gd name="T0" fmla="*/ 491 w 521"/>
                <a:gd name="T1" fmla="*/ 227 h 2354"/>
                <a:gd name="T2" fmla="*/ 521 w 521"/>
                <a:gd name="T3" fmla="*/ 376 h 2354"/>
                <a:gd name="T4" fmla="*/ 515 w 521"/>
                <a:gd name="T5" fmla="*/ 454 h 2354"/>
                <a:gd name="T6" fmla="*/ 479 w 521"/>
                <a:gd name="T7" fmla="*/ 580 h 2354"/>
                <a:gd name="T8" fmla="*/ 479 w 521"/>
                <a:gd name="T9" fmla="*/ 639 h 2354"/>
                <a:gd name="T10" fmla="*/ 449 w 521"/>
                <a:gd name="T11" fmla="*/ 843 h 2354"/>
                <a:gd name="T12" fmla="*/ 437 w 521"/>
                <a:gd name="T13" fmla="*/ 902 h 2354"/>
                <a:gd name="T14" fmla="*/ 414 w 521"/>
                <a:gd name="T15" fmla="*/ 1129 h 2354"/>
                <a:gd name="T16" fmla="*/ 408 w 521"/>
                <a:gd name="T17" fmla="*/ 1201 h 2354"/>
                <a:gd name="T18" fmla="*/ 431 w 521"/>
                <a:gd name="T19" fmla="*/ 1315 h 2354"/>
                <a:gd name="T20" fmla="*/ 437 w 521"/>
                <a:gd name="T21" fmla="*/ 1362 h 2354"/>
                <a:gd name="T22" fmla="*/ 449 w 521"/>
                <a:gd name="T23" fmla="*/ 1416 h 2354"/>
                <a:gd name="T24" fmla="*/ 455 w 521"/>
                <a:gd name="T25" fmla="*/ 1578 h 2354"/>
                <a:gd name="T26" fmla="*/ 414 w 521"/>
                <a:gd name="T27" fmla="*/ 1685 h 2354"/>
                <a:gd name="T28" fmla="*/ 396 w 521"/>
                <a:gd name="T29" fmla="*/ 1823 h 2354"/>
                <a:gd name="T30" fmla="*/ 390 w 521"/>
                <a:gd name="T31" fmla="*/ 1876 h 2354"/>
                <a:gd name="T32" fmla="*/ 384 w 521"/>
                <a:gd name="T33" fmla="*/ 1978 h 2354"/>
                <a:gd name="T34" fmla="*/ 431 w 521"/>
                <a:gd name="T35" fmla="*/ 2020 h 2354"/>
                <a:gd name="T36" fmla="*/ 455 w 521"/>
                <a:gd name="T37" fmla="*/ 2074 h 2354"/>
                <a:gd name="T38" fmla="*/ 414 w 521"/>
                <a:gd name="T39" fmla="*/ 2127 h 2354"/>
                <a:gd name="T40" fmla="*/ 372 w 521"/>
                <a:gd name="T41" fmla="*/ 2181 h 2354"/>
                <a:gd name="T42" fmla="*/ 324 w 521"/>
                <a:gd name="T43" fmla="*/ 2318 h 2354"/>
                <a:gd name="T44" fmla="*/ 312 w 521"/>
                <a:gd name="T45" fmla="*/ 2336 h 2354"/>
                <a:gd name="T46" fmla="*/ 240 w 521"/>
                <a:gd name="T47" fmla="*/ 2354 h 2354"/>
                <a:gd name="T48" fmla="*/ 180 w 521"/>
                <a:gd name="T49" fmla="*/ 2342 h 2354"/>
                <a:gd name="T50" fmla="*/ 198 w 521"/>
                <a:gd name="T51" fmla="*/ 2289 h 2354"/>
                <a:gd name="T52" fmla="*/ 216 w 521"/>
                <a:gd name="T53" fmla="*/ 2115 h 2354"/>
                <a:gd name="T54" fmla="*/ 222 w 521"/>
                <a:gd name="T55" fmla="*/ 2002 h 2354"/>
                <a:gd name="T56" fmla="*/ 228 w 521"/>
                <a:gd name="T57" fmla="*/ 1888 h 2354"/>
                <a:gd name="T58" fmla="*/ 234 w 521"/>
                <a:gd name="T59" fmla="*/ 1757 h 2354"/>
                <a:gd name="T60" fmla="*/ 234 w 521"/>
                <a:gd name="T61" fmla="*/ 1578 h 2354"/>
                <a:gd name="T62" fmla="*/ 234 w 521"/>
                <a:gd name="T63" fmla="*/ 1488 h 2354"/>
                <a:gd name="T64" fmla="*/ 234 w 521"/>
                <a:gd name="T65" fmla="*/ 1350 h 2354"/>
                <a:gd name="T66" fmla="*/ 222 w 521"/>
                <a:gd name="T67" fmla="*/ 1303 h 2354"/>
                <a:gd name="T68" fmla="*/ 186 w 521"/>
                <a:gd name="T69" fmla="*/ 1219 h 2354"/>
                <a:gd name="T70" fmla="*/ 180 w 521"/>
                <a:gd name="T71" fmla="*/ 1195 h 2354"/>
                <a:gd name="T72" fmla="*/ 180 w 521"/>
                <a:gd name="T73" fmla="*/ 1135 h 2354"/>
                <a:gd name="T74" fmla="*/ 168 w 521"/>
                <a:gd name="T75" fmla="*/ 1022 h 2354"/>
                <a:gd name="T76" fmla="*/ 156 w 521"/>
                <a:gd name="T77" fmla="*/ 962 h 2354"/>
                <a:gd name="T78" fmla="*/ 132 w 521"/>
                <a:gd name="T79" fmla="*/ 837 h 2354"/>
                <a:gd name="T80" fmla="*/ 114 w 521"/>
                <a:gd name="T81" fmla="*/ 627 h 2354"/>
                <a:gd name="T82" fmla="*/ 120 w 521"/>
                <a:gd name="T83" fmla="*/ 562 h 2354"/>
                <a:gd name="T84" fmla="*/ 114 w 521"/>
                <a:gd name="T85" fmla="*/ 448 h 2354"/>
                <a:gd name="T86" fmla="*/ 90 w 521"/>
                <a:gd name="T87" fmla="*/ 406 h 2354"/>
                <a:gd name="T88" fmla="*/ 18 w 521"/>
                <a:gd name="T89" fmla="*/ 305 h 2354"/>
                <a:gd name="T90" fmla="*/ 0 w 521"/>
                <a:gd name="T91" fmla="*/ 221 h 2354"/>
                <a:gd name="T92" fmla="*/ 54 w 521"/>
                <a:gd name="T93" fmla="*/ 42 h 2354"/>
                <a:gd name="T94" fmla="*/ 156 w 521"/>
                <a:gd name="T95" fmla="*/ 0 h 2354"/>
                <a:gd name="T96" fmla="*/ 246 w 521"/>
                <a:gd name="T97" fmla="*/ 24 h 2354"/>
                <a:gd name="T98" fmla="*/ 360 w 521"/>
                <a:gd name="T99" fmla="*/ 84 h 2354"/>
                <a:gd name="T100" fmla="*/ 414 w 521"/>
                <a:gd name="T101" fmla="*/ 126 h 2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1"/>
                <a:gd name="T154" fmla="*/ 0 h 2354"/>
                <a:gd name="T155" fmla="*/ 521 w 521"/>
                <a:gd name="T156" fmla="*/ 2354 h 2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1" h="2354">
                  <a:moveTo>
                    <a:pt x="414" y="126"/>
                  </a:moveTo>
                  <a:lnTo>
                    <a:pt x="455" y="173"/>
                  </a:lnTo>
                  <a:lnTo>
                    <a:pt x="491" y="227"/>
                  </a:lnTo>
                  <a:lnTo>
                    <a:pt x="515" y="299"/>
                  </a:lnTo>
                  <a:lnTo>
                    <a:pt x="521" y="335"/>
                  </a:lnTo>
                  <a:lnTo>
                    <a:pt x="521" y="376"/>
                  </a:lnTo>
                  <a:lnTo>
                    <a:pt x="521" y="418"/>
                  </a:lnTo>
                  <a:lnTo>
                    <a:pt x="515" y="454"/>
                  </a:lnTo>
                  <a:lnTo>
                    <a:pt x="497" y="502"/>
                  </a:lnTo>
                  <a:lnTo>
                    <a:pt x="485" y="544"/>
                  </a:lnTo>
                  <a:lnTo>
                    <a:pt x="479" y="580"/>
                  </a:lnTo>
                  <a:lnTo>
                    <a:pt x="479" y="604"/>
                  </a:lnTo>
                  <a:lnTo>
                    <a:pt x="479" y="639"/>
                  </a:lnTo>
                  <a:lnTo>
                    <a:pt x="467" y="723"/>
                  </a:lnTo>
                  <a:lnTo>
                    <a:pt x="461" y="807"/>
                  </a:lnTo>
                  <a:lnTo>
                    <a:pt x="449" y="843"/>
                  </a:lnTo>
                  <a:lnTo>
                    <a:pt x="443" y="872"/>
                  </a:lnTo>
                  <a:lnTo>
                    <a:pt x="437" y="902"/>
                  </a:lnTo>
                  <a:lnTo>
                    <a:pt x="431" y="944"/>
                  </a:lnTo>
                  <a:lnTo>
                    <a:pt x="419" y="1034"/>
                  </a:lnTo>
                  <a:lnTo>
                    <a:pt x="414" y="1129"/>
                  </a:lnTo>
                  <a:lnTo>
                    <a:pt x="408" y="1171"/>
                  </a:lnTo>
                  <a:lnTo>
                    <a:pt x="408" y="1201"/>
                  </a:lnTo>
                  <a:lnTo>
                    <a:pt x="414" y="1249"/>
                  </a:lnTo>
                  <a:lnTo>
                    <a:pt x="419" y="1285"/>
                  </a:lnTo>
                  <a:lnTo>
                    <a:pt x="431" y="1315"/>
                  </a:lnTo>
                  <a:lnTo>
                    <a:pt x="431" y="1327"/>
                  </a:lnTo>
                  <a:lnTo>
                    <a:pt x="437" y="1362"/>
                  </a:lnTo>
                  <a:lnTo>
                    <a:pt x="443" y="1386"/>
                  </a:lnTo>
                  <a:lnTo>
                    <a:pt x="449" y="1416"/>
                  </a:lnTo>
                  <a:lnTo>
                    <a:pt x="461" y="1464"/>
                  </a:lnTo>
                  <a:lnTo>
                    <a:pt x="461" y="1518"/>
                  </a:lnTo>
                  <a:lnTo>
                    <a:pt x="455" y="1578"/>
                  </a:lnTo>
                  <a:lnTo>
                    <a:pt x="431" y="1631"/>
                  </a:lnTo>
                  <a:lnTo>
                    <a:pt x="414" y="1685"/>
                  </a:lnTo>
                  <a:lnTo>
                    <a:pt x="402" y="1745"/>
                  </a:lnTo>
                  <a:lnTo>
                    <a:pt x="396" y="1805"/>
                  </a:lnTo>
                  <a:lnTo>
                    <a:pt x="396" y="1823"/>
                  </a:lnTo>
                  <a:lnTo>
                    <a:pt x="390" y="1840"/>
                  </a:lnTo>
                  <a:lnTo>
                    <a:pt x="390" y="1876"/>
                  </a:lnTo>
                  <a:lnTo>
                    <a:pt x="384" y="1918"/>
                  </a:lnTo>
                  <a:lnTo>
                    <a:pt x="384" y="1954"/>
                  </a:lnTo>
                  <a:lnTo>
                    <a:pt x="384" y="1978"/>
                  </a:lnTo>
                  <a:lnTo>
                    <a:pt x="408" y="1996"/>
                  </a:lnTo>
                  <a:lnTo>
                    <a:pt x="431" y="2020"/>
                  </a:lnTo>
                  <a:lnTo>
                    <a:pt x="455" y="2050"/>
                  </a:lnTo>
                  <a:lnTo>
                    <a:pt x="461" y="2062"/>
                  </a:lnTo>
                  <a:lnTo>
                    <a:pt x="455" y="2074"/>
                  </a:lnTo>
                  <a:lnTo>
                    <a:pt x="443" y="2103"/>
                  </a:lnTo>
                  <a:lnTo>
                    <a:pt x="414" y="2127"/>
                  </a:lnTo>
                  <a:lnTo>
                    <a:pt x="390" y="2151"/>
                  </a:lnTo>
                  <a:lnTo>
                    <a:pt x="372" y="2181"/>
                  </a:lnTo>
                  <a:lnTo>
                    <a:pt x="360" y="2229"/>
                  </a:lnTo>
                  <a:lnTo>
                    <a:pt x="342" y="2277"/>
                  </a:lnTo>
                  <a:lnTo>
                    <a:pt x="324" y="2318"/>
                  </a:lnTo>
                  <a:lnTo>
                    <a:pt x="318" y="2330"/>
                  </a:lnTo>
                  <a:lnTo>
                    <a:pt x="312" y="2336"/>
                  </a:lnTo>
                  <a:lnTo>
                    <a:pt x="306" y="2342"/>
                  </a:lnTo>
                  <a:lnTo>
                    <a:pt x="288" y="2348"/>
                  </a:lnTo>
                  <a:lnTo>
                    <a:pt x="240" y="2354"/>
                  </a:lnTo>
                  <a:lnTo>
                    <a:pt x="216" y="2354"/>
                  </a:lnTo>
                  <a:lnTo>
                    <a:pt x="192" y="2348"/>
                  </a:lnTo>
                  <a:lnTo>
                    <a:pt x="180" y="2342"/>
                  </a:lnTo>
                  <a:lnTo>
                    <a:pt x="180" y="2330"/>
                  </a:lnTo>
                  <a:lnTo>
                    <a:pt x="198" y="2289"/>
                  </a:lnTo>
                  <a:lnTo>
                    <a:pt x="204" y="2241"/>
                  </a:lnTo>
                  <a:lnTo>
                    <a:pt x="216" y="2175"/>
                  </a:lnTo>
                  <a:lnTo>
                    <a:pt x="216" y="2115"/>
                  </a:lnTo>
                  <a:lnTo>
                    <a:pt x="216" y="2062"/>
                  </a:lnTo>
                  <a:lnTo>
                    <a:pt x="222" y="2002"/>
                  </a:lnTo>
                  <a:lnTo>
                    <a:pt x="222" y="1942"/>
                  </a:lnTo>
                  <a:lnTo>
                    <a:pt x="228" y="1888"/>
                  </a:lnTo>
                  <a:lnTo>
                    <a:pt x="234" y="1858"/>
                  </a:lnTo>
                  <a:lnTo>
                    <a:pt x="234" y="1811"/>
                  </a:lnTo>
                  <a:lnTo>
                    <a:pt x="234" y="1757"/>
                  </a:lnTo>
                  <a:lnTo>
                    <a:pt x="234" y="1697"/>
                  </a:lnTo>
                  <a:lnTo>
                    <a:pt x="234" y="1637"/>
                  </a:lnTo>
                  <a:lnTo>
                    <a:pt x="234" y="1578"/>
                  </a:lnTo>
                  <a:lnTo>
                    <a:pt x="234" y="1524"/>
                  </a:lnTo>
                  <a:lnTo>
                    <a:pt x="234" y="1488"/>
                  </a:lnTo>
                  <a:lnTo>
                    <a:pt x="234" y="1434"/>
                  </a:lnTo>
                  <a:lnTo>
                    <a:pt x="234" y="1392"/>
                  </a:lnTo>
                  <a:lnTo>
                    <a:pt x="234" y="1350"/>
                  </a:lnTo>
                  <a:lnTo>
                    <a:pt x="228" y="1321"/>
                  </a:lnTo>
                  <a:lnTo>
                    <a:pt x="222" y="1303"/>
                  </a:lnTo>
                  <a:lnTo>
                    <a:pt x="204" y="1279"/>
                  </a:lnTo>
                  <a:lnTo>
                    <a:pt x="192" y="1255"/>
                  </a:lnTo>
                  <a:lnTo>
                    <a:pt x="186" y="1219"/>
                  </a:lnTo>
                  <a:lnTo>
                    <a:pt x="186" y="1213"/>
                  </a:lnTo>
                  <a:lnTo>
                    <a:pt x="180" y="1195"/>
                  </a:lnTo>
                  <a:lnTo>
                    <a:pt x="180" y="1165"/>
                  </a:lnTo>
                  <a:lnTo>
                    <a:pt x="180" y="1135"/>
                  </a:lnTo>
                  <a:lnTo>
                    <a:pt x="180" y="1100"/>
                  </a:lnTo>
                  <a:lnTo>
                    <a:pt x="174" y="1058"/>
                  </a:lnTo>
                  <a:lnTo>
                    <a:pt x="168" y="1022"/>
                  </a:lnTo>
                  <a:lnTo>
                    <a:pt x="162" y="986"/>
                  </a:lnTo>
                  <a:lnTo>
                    <a:pt x="156" y="962"/>
                  </a:lnTo>
                  <a:lnTo>
                    <a:pt x="150" y="932"/>
                  </a:lnTo>
                  <a:lnTo>
                    <a:pt x="144" y="884"/>
                  </a:lnTo>
                  <a:lnTo>
                    <a:pt x="132" y="837"/>
                  </a:lnTo>
                  <a:lnTo>
                    <a:pt x="120" y="723"/>
                  </a:lnTo>
                  <a:lnTo>
                    <a:pt x="114" y="675"/>
                  </a:lnTo>
                  <a:lnTo>
                    <a:pt x="114" y="627"/>
                  </a:lnTo>
                  <a:lnTo>
                    <a:pt x="114" y="592"/>
                  </a:lnTo>
                  <a:lnTo>
                    <a:pt x="120" y="562"/>
                  </a:lnTo>
                  <a:lnTo>
                    <a:pt x="120" y="526"/>
                  </a:lnTo>
                  <a:lnTo>
                    <a:pt x="120" y="490"/>
                  </a:lnTo>
                  <a:lnTo>
                    <a:pt x="114" y="448"/>
                  </a:lnTo>
                  <a:lnTo>
                    <a:pt x="108" y="424"/>
                  </a:lnTo>
                  <a:lnTo>
                    <a:pt x="90" y="406"/>
                  </a:lnTo>
                  <a:lnTo>
                    <a:pt x="54" y="365"/>
                  </a:lnTo>
                  <a:lnTo>
                    <a:pt x="30" y="335"/>
                  </a:lnTo>
                  <a:lnTo>
                    <a:pt x="18" y="305"/>
                  </a:lnTo>
                  <a:lnTo>
                    <a:pt x="6" y="269"/>
                  </a:lnTo>
                  <a:lnTo>
                    <a:pt x="0" y="221"/>
                  </a:lnTo>
                  <a:lnTo>
                    <a:pt x="18" y="126"/>
                  </a:lnTo>
                  <a:lnTo>
                    <a:pt x="30" y="78"/>
                  </a:lnTo>
                  <a:lnTo>
                    <a:pt x="54" y="42"/>
                  </a:lnTo>
                  <a:lnTo>
                    <a:pt x="84" y="18"/>
                  </a:lnTo>
                  <a:lnTo>
                    <a:pt x="114" y="0"/>
                  </a:lnTo>
                  <a:lnTo>
                    <a:pt x="156" y="0"/>
                  </a:lnTo>
                  <a:lnTo>
                    <a:pt x="198" y="6"/>
                  </a:lnTo>
                  <a:lnTo>
                    <a:pt x="246" y="24"/>
                  </a:lnTo>
                  <a:lnTo>
                    <a:pt x="288" y="48"/>
                  </a:lnTo>
                  <a:lnTo>
                    <a:pt x="330" y="66"/>
                  </a:lnTo>
                  <a:lnTo>
                    <a:pt x="360" y="84"/>
                  </a:lnTo>
                  <a:lnTo>
                    <a:pt x="384" y="102"/>
                  </a:lnTo>
                  <a:lnTo>
                    <a:pt x="402" y="114"/>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7180" name="Oval 101"/>
            <p:cNvSpPr>
              <a:spLocks noChangeArrowheads="1"/>
            </p:cNvSpPr>
            <p:nvPr/>
          </p:nvSpPr>
          <p:spPr bwMode="auto">
            <a:xfrm>
              <a:off x="1920" y="576"/>
              <a:ext cx="192" cy="192"/>
            </a:xfrm>
            <a:prstGeom prst="ellipse">
              <a:avLst/>
            </a:prstGeom>
            <a:solidFill>
              <a:srgbClr val="FFFF00"/>
            </a:solidFill>
            <a:ln w="9525">
              <a:solidFill>
                <a:schemeClr val="tx1"/>
              </a:solidFill>
              <a:round/>
              <a:headEnd/>
              <a:tailEnd/>
            </a:ln>
          </p:spPr>
          <p:txBody>
            <a:bodyPr wrap="none" anchor="ctr"/>
            <a:lstStyle/>
            <a:p>
              <a:endParaRPr lang="fr-FR"/>
            </a:p>
          </p:txBody>
        </p:sp>
        <p:sp>
          <p:nvSpPr>
            <p:cNvPr id="7181" name="Freeform 102"/>
            <p:cNvSpPr>
              <a:spLocks/>
            </p:cNvSpPr>
            <p:nvPr/>
          </p:nvSpPr>
          <p:spPr bwMode="auto">
            <a:xfrm>
              <a:off x="2208" y="144"/>
              <a:ext cx="448" cy="2880"/>
            </a:xfrm>
            <a:custGeom>
              <a:avLst/>
              <a:gdLst>
                <a:gd name="T0" fmla="*/ 144 w 448"/>
                <a:gd name="T1" fmla="*/ 2880 h 2880"/>
                <a:gd name="T2" fmla="*/ 96 w 448"/>
                <a:gd name="T3" fmla="*/ 1968 h 2880"/>
                <a:gd name="T4" fmla="*/ 432 w 448"/>
                <a:gd name="T5" fmla="*/ 864 h 2880"/>
                <a:gd name="T6" fmla="*/ 0 w 448"/>
                <a:gd name="T7" fmla="*/ 0 h 2880"/>
                <a:gd name="T8" fmla="*/ 0 60000 65536"/>
                <a:gd name="T9" fmla="*/ 0 60000 65536"/>
                <a:gd name="T10" fmla="*/ 0 60000 65536"/>
                <a:gd name="T11" fmla="*/ 0 60000 65536"/>
                <a:gd name="T12" fmla="*/ 0 w 448"/>
                <a:gd name="T13" fmla="*/ 0 h 2880"/>
                <a:gd name="T14" fmla="*/ 448 w 448"/>
                <a:gd name="T15" fmla="*/ 2880 h 2880"/>
              </a:gdLst>
              <a:ahLst/>
              <a:cxnLst>
                <a:cxn ang="T8">
                  <a:pos x="T0" y="T1"/>
                </a:cxn>
                <a:cxn ang="T9">
                  <a:pos x="T2" y="T3"/>
                </a:cxn>
                <a:cxn ang="T10">
                  <a:pos x="T4" y="T5"/>
                </a:cxn>
                <a:cxn ang="T11">
                  <a:pos x="T6" y="T7"/>
                </a:cxn>
              </a:cxnLst>
              <a:rect l="T12" t="T13" r="T14" b="T15"/>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p:spPr>
          <p:txBody>
            <a:bodyPr wrap="none" anchor="ctr"/>
            <a:lstStyle/>
            <a:p>
              <a:endParaRPr lang="fr-FR"/>
            </a:p>
          </p:txBody>
        </p:sp>
        <p:sp>
          <p:nvSpPr>
            <p:cNvPr id="7182" name="Freeform 103"/>
            <p:cNvSpPr>
              <a:spLocks/>
            </p:cNvSpPr>
            <p:nvPr/>
          </p:nvSpPr>
          <p:spPr bwMode="auto">
            <a:xfrm>
              <a:off x="2256" y="1152"/>
              <a:ext cx="336" cy="336"/>
            </a:xfrm>
            <a:custGeom>
              <a:avLst/>
              <a:gdLst>
                <a:gd name="T0" fmla="*/ 336 w 336"/>
                <a:gd name="T1" fmla="*/ 0 h 336"/>
                <a:gd name="T2" fmla="*/ 0 w 336"/>
                <a:gd name="T3" fmla="*/ 336 h 336"/>
                <a:gd name="T4" fmla="*/ 0 60000 65536"/>
                <a:gd name="T5" fmla="*/ 0 60000 65536"/>
                <a:gd name="T6" fmla="*/ 0 w 336"/>
                <a:gd name="T7" fmla="*/ 0 h 336"/>
                <a:gd name="T8" fmla="*/ 336 w 336"/>
                <a:gd name="T9" fmla="*/ 336 h 336"/>
              </a:gdLst>
              <a:ahLst/>
              <a:cxnLst>
                <a:cxn ang="T4">
                  <a:pos x="T0" y="T1"/>
                </a:cxn>
                <a:cxn ang="T5">
                  <a:pos x="T2" y="T3"/>
                </a:cxn>
              </a:cxnLst>
              <a:rect l="T6" t="T7" r="T8" b="T9"/>
              <a:pathLst>
                <a:path w="336" h="336">
                  <a:moveTo>
                    <a:pt x="336" y="0"/>
                  </a:moveTo>
                  <a:cubicBezTo>
                    <a:pt x="196" y="140"/>
                    <a:pt x="56" y="280"/>
                    <a:pt x="0" y="336"/>
                  </a:cubicBezTo>
                </a:path>
              </a:pathLst>
            </a:custGeom>
            <a:noFill/>
            <a:ln w="127000" cmpd="sng">
              <a:solidFill>
                <a:srgbClr val="00CCFF"/>
              </a:solidFill>
              <a:round/>
              <a:headEnd/>
              <a:tailEnd/>
            </a:ln>
          </p:spPr>
          <p:txBody>
            <a:bodyPr wrap="none" anchor="ctr"/>
            <a:lstStyle/>
            <a:p>
              <a:endParaRPr lang="fr-FR"/>
            </a:p>
          </p:txBody>
        </p:sp>
        <p:sp>
          <p:nvSpPr>
            <p:cNvPr id="7183" name="Line 104"/>
            <p:cNvSpPr>
              <a:spLocks noChangeShapeType="1"/>
            </p:cNvSpPr>
            <p:nvPr/>
          </p:nvSpPr>
          <p:spPr bwMode="auto">
            <a:xfrm flipH="1">
              <a:off x="2160" y="240"/>
              <a:ext cx="96" cy="288"/>
            </a:xfrm>
            <a:prstGeom prst="line">
              <a:avLst/>
            </a:prstGeom>
            <a:noFill/>
            <a:ln w="127000">
              <a:solidFill>
                <a:srgbClr val="00CCFF"/>
              </a:solidFill>
              <a:round/>
              <a:headEnd/>
              <a:tailEnd/>
            </a:ln>
          </p:spPr>
          <p:txBody>
            <a:bodyPr wrap="none" anchor="ctr"/>
            <a:lstStyle/>
            <a:p>
              <a:endParaRPr lang="fr-FR"/>
            </a:p>
          </p:txBody>
        </p:sp>
        <p:sp>
          <p:nvSpPr>
            <p:cNvPr id="7184" name="Freeform 105"/>
            <p:cNvSpPr>
              <a:spLocks/>
            </p:cNvSpPr>
            <p:nvPr/>
          </p:nvSpPr>
          <p:spPr bwMode="auto">
            <a:xfrm>
              <a:off x="1872" y="480"/>
              <a:ext cx="336" cy="1536"/>
            </a:xfrm>
            <a:custGeom>
              <a:avLst/>
              <a:gdLst>
                <a:gd name="T0" fmla="*/ 192 w 240"/>
                <a:gd name="T1" fmla="*/ 0 h 1392"/>
                <a:gd name="T2" fmla="*/ 0 w 240"/>
                <a:gd name="T3" fmla="*/ 384 h 1392"/>
                <a:gd name="T4" fmla="*/ 96 w 240"/>
                <a:gd name="T5" fmla="*/ 672 h 1392"/>
                <a:gd name="T6" fmla="*/ 240 w 240"/>
                <a:gd name="T7" fmla="*/ 1392 h 1392"/>
                <a:gd name="T8" fmla="*/ 0 60000 65536"/>
                <a:gd name="T9" fmla="*/ 0 60000 65536"/>
                <a:gd name="T10" fmla="*/ 0 60000 65536"/>
                <a:gd name="T11" fmla="*/ 0 60000 65536"/>
                <a:gd name="T12" fmla="*/ 0 w 240"/>
                <a:gd name="T13" fmla="*/ 0 h 1392"/>
                <a:gd name="T14" fmla="*/ 240 w 240"/>
                <a:gd name="T15" fmla="*/ 1392 h 1392"/>
              </a:gdLst>
              <a:ahLst/>
              <a:cxnLst>
                <a:cxn ang="T8">
                  <a:pos x="T0" y="T1"/>
                </a:cxn>
                <a:cxn ang="T9">
                  <a:pos x="T2" y="T3"/>
                </a:cxn>
                <a:cxn ang="T10">
                  <a:pos x="T4" y="T5"/>
                </a:cxn>
                <a:cxn ang="T11">
                  <a:pos x="T6" y="T7"/>
                </a:cxn>
              </a:cxnLst>
              <a:rect l="T12" t="T13" r="T14" b="T15"/>
              <a:pathLst>
                <a:path w="240" h="1392">
                  <a:moveTo>
                    <a:pt x="192" y="0"/>
                  </a:moveTo>
                  <a:lnTo>
                    <a:pt x="0" y="384"/>
                  </a:lnTo>
                  <a:lnTo>
                    <a:pt x="96" y="672"/>
                  </a:lnTo>
                  <a:lnTo>
                    <a:pt x="240" y="1392"/>
                  </a:lnTo>
                </a:path>
              </a:pathLst>
            </a:custGeom>
            <a:noFill/>
            <a:ln w="76200" cmpd="sng">
              <a:solidFill>
                <a:schemeClr val="accent1"/>
              </a:solidFill>
              <a:round/>
              <a:headEnd/>
              <a:tailEnd/>
            </a:ln>
          </p:spPr>
          <p:txBody>
            <a:bodyPr wrap="none" anchor="ctr"/>
            <a:lstStyle/>
            <a:p>
              <a:endParaRPr lang="fr-FR"/>
            </a:p>
          </p:txBody>
        </p:sp>
        <p:grpSp>
          <p:nvGrpSpPr>
            <p:cNvPr id="9" name="Group 106"/>
            <p:cNvGrpSpPr>
              <a:grpSpLocks/>
            </p:cNvGrpSpPr>
            <p:nvPr/>
          </p:nvGrpSpPr>
          <p:grpSpPr bwMode="auto">
            <a:xfrm>
              <a:off x="2058" y="864"/>
              <a:ext cx="726" cy="2663"/>
              <a:chOff x="4272" y="1043"/>
              <a:chExt cx="726" cy="2663"/>
            </a:xfrm>
          </p:grpSpPr>
          <p:sp>
            <p:nvSpPr>
              <p:cNvPr id="7193" name="Freeform 107"/>
              <p:cNvSpPr>
                <a:spLocks/>
              </p:cNvSpPr>
              <p:nvPr/>
            </p:nvSpPr>
            <p:spPr bwMode="auto">
              <a:xfrm flipH="1">
                <a:off x="4320" y="1043"/>
                <a:ext cx="473" cy="2463"/>
              </a:xfrm>
              <a:custGeom>
                <a:avLst/>
                <a:gdLst>
                  <a:gd name="T0" fmla="*/ 331 w 473"/>
                  <a:gd name="T1" fmla="*/ 0 h 2463"/>
                  <a:gd name="T2" fmla="*/ 379 w 473"/>
                  <a:gd name="T3" fmla="*/ 47 h 2463"/>
                  <a:gd name="T4" fmla="*/ 426 w 473"/>
                  <a:gd name="T5" fmla="*/ 79 h 2463"/>
                  <a:gd name="T6" fmla="*/ 458 w 473"/>
                  <a:gd name="T7" fmla="*/ 174 h 2463"/>
                  <a:gd name="T8" fmla="*/ 410 w 473"/>
                  <a:gd name="T9" fmla="*/ 316 h 2463"/>
                  <a:gd name="T10" fmla="*/ 395 w 473"/>
                  <a:gd name="T11" fmla="*/ 363 h 2463"/>
                  <a:gd name="T12" fmla="*/ 410 w 473"/>
                  <a:gd name="T13" fmla="*/ 411 h 2463"/>
                  <a:gd name="T14" fmla="*/ 473 w 473"/>
                  <a:gd name="T15" fmla="*/ 505 h 2463"/>
                  <a:gd name="T16" fmla="*/ 395 w 473"/>
                  <a:gd name="T17" fmla="*/ 726 h 2463"/>
                  <a:gd name="T18" fmla="*/ 379 w 473"/>
                  <a:gd name="T19" fmla="*/ 837 h 2463"/>
                  <a:gd name="T20" fmla="*/ 379 w 473"/>
                  <a:gd name="T21" fmla="*/ 1026 h 2463"/>
                  <a:gd name="T22" fmla="*/ 284 w 473"/>
                  <a:gd name="T23" fmla="*/ 1089 h 2463"/>
                  <a:gd name="T24" fmla="*/ 252 w 473"/>
                  <a:gd name="T25" fmla="*/ 1231 h 2463"/>
                  <a:gd name="T26" fmla="*/ 221 w 473"/>
                  <a:gd name="T27" fmla="*/ 1389 h 2463"/>
                  <a:gd name="T28" fmla="*/ 174 w 473"/>
                  <a:gd name="T29" fmla="*/ 1405 h 2463"/>
                  <a:gd name="T30" fmla="*/ 126 w 473"/>
                  <a:gd name="T31" fmla="*/ 1437 h 2463"/>
                  <a:gd name="T32" fmla="*/ 47 w 473"/>
                  <a:gd name="T33" fmla="*/ 1673 h 2463"/>
                  <a:gd name="T34" fmla="*/ 63 w 473"/>
                  <a:gd name="T35" fmla="*/ 1721 h 2463"/>
                  <a:gd name="T36" fmla="*/ 31 w 473"/>
                  <a:gd name="T37" fmla="*/ 1815 h 2463"/>
                  <a:gd name="T38" fmla="*/ 47 w 473"/>
                  <a:gd name="T39" fmla="*/ 2021 h 2463"/>
                  <a:gd name="T40" fmla="*/ 16 w 473"/>
                  <a:gd name="T41" fmla="*/ 2115 h 2463"/>
                  <a:gd name="T42" fmla="*/ 95 w 473"/>
                  <a:gd name="T43" fmla="*/ 2194 h 2463"/>
                  <a:gd name="T44" fmla="*/ 63 w 473"/>
                  <a:gd name="T45" fmla="*/ 2242 h 2463"/>
                  <a:gd name="T46" fmla="*/ 0 w 473"/>
                  <a:gd name="T47" fmla="*/ 2463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p:spPr>
            <p:txBody>
              <a:bodyPr wrap="none" anchor="ctr"/>
              <a:lstStyle/>
              <a:p>
                <a:endParaRPr lang="fr-FR"/>
              </a:p>
            </p:txBody>
          </p:sp>
          <p:sp>
            <p:nvSpPr>
              <p:cNvPr id="7194" name="Freeform 108"/>
              <p:cNvSpPr>
                <a:spLocks/>
              </p:cNvSpPr>
              <p:nvPr/>
            </p:nvSpPr>
            <p:spPr bwMode="auto">
              <a:xfrm flipH="1">
                <a:off x="4375" y="1359"/>
                <a:ext cx="519" cy="1121"/>
              </a:xfrm>
              <a:custGeom>
                <a:avLst/>
                <a:gdLst>
                  <a:gd name="T0" fmla="*/ 511 w 519"/>
                  <a:gd name="T1" fmla="*/ 0 h 1121"/>
                  <a:gd name="T2" fmla="*/ 448 w 519"/>
                  <a:gd name="T3" fmla="*/ 79 h 1121"/>
                  <a:gd name="T4" fmla="*/ 417 w 519"/>
                  <a:gd name="T5" fmla="*/ 126 h 1121"/>
                  <a:gd name="T6" fmla="*/ 322 w 519"/>
                  <a:gd name="T7" fmla="*/ 158 h 1121"/>
                  <a:gd name="T8" fmla="*/ 275 w 519"/>
                  <a:gd name="T9" fmla="*/ 173 h 1121"/>
                  <a:gd name="T10" fmla="*/ 243 w 519"/>
                  <a:gd name="T11" fmla="*/ 221 h 1121"/>
                  <a:gd name="T12" fmla="*/ 211 w 519"/>
                  <a:gd name="T13" fmla="*/ 316 h 1121"/>
                  <a:gd name="T14" fmla="*/ 259 w 519"/>
                  <a:gd name="T15" fmla="*/ 347 h 1121"/>
                  <a:gd name="T16" fmla="*/ 164 w 519"/>
                  <a:gd name="T17" fmla="*/ 363 h 1121"/>
                  <a:gd name="T18" fmla="*/ 101 w 519"/>
                  <a:gd name="T19" fmla="*/ 473 h 1121"/>
                  <a:gd name="T20" fmla="*/ 53 w 519"/>
                  <a:gd name="T21" fmla="*/ 600 h 1121"/>
                  <a:gd name="T22" fmla="*/ 6 w 519"/>
                  <a:gd name="T23" fmla="*/ 631 h 1121"/>
                  <a:gd name="T24" fmla="*/ 22 w 519"/>
                  <a:gd name="T25" fmla="*/ 679 h 1121"/>
                  <a:gd name="T26" fmla="*/ 164 w 519"/>
                  <a:gd name="T27" fmla="*/ 663 h 1121"/>
                  <a:gd name="T28" fmla="*/ 148 w 519"/>
                  <a:gd name="T29" fmla="*/ 584 h 1121"/>
                  <a:gd name="T30" fmla="*/ 196 w 519"/>
                  <a:gd name="T31" fmla="*/ 552 h 1121"/>
                  <a:gd name="T32" fmla="*/ 211 w 519"/>
                  <a:gd name="T33" fmla="*/ 631 h 1121"/>
                  <a:gd name="T34" fmla="*/ 290 w 519"/>
                  <a:gd name="T35" fmla="*/ 615 h 1121"/>
                  <a:gd name="T36" fmla="*/ 180 w 519"/>
                  <a:gd name="T37" fmla="*/ 742 h 1121"/>
                  <a:gd name="T38" fmla="*/ 227 w 519"/>
                  <a:gd name="T39" fmla="*/ 773 h 1121"/>
                  <a:gd name="T40" fmla="*/ 164 w 519"/>
                  <a:gd name="T41" fmla="*/ 836 h 1121"/>
                  <a:gd name="T42" fmla="*/ 196 w 519"/>
                  <a:gd name="T43" fmla="*/ 915 h 1121"/>
                  <a:gd name="T44" fmla="*/ 117 w 519"/>
                  <a:gd name="T45" fmla="*/ 994 h 1121"/>
                  <a:gd name="T46" fmla="*/ 164 w 519"/>
                  <a:gd name="T47" fmla="*/ 1026 h 1121"/>
                  <a:gd name="T48" fmla="*/ 227 w 519"/>
                  <a:gd name="T49" fmla="*/ 1121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p:spPr>
            <p:txBody>
              <a:bodyPr wrap="none" anchor="ctr"/>
              <a:lstStyle/>
              <a:p>
                <a:endParaRPr lang="fr-FR"/>
              </a:p>
            </p:txBody>
          </p:sp>
          <p:sp>
            <p:nvSpPr>
              <p:cNvPr id="7195" name="Freeform 109"/>
              <p:cNvSpPr>
                <a:spLocks/>
              </p:cNvSpPr>
              <p:nvPr/>
            </p:nvSpPr>
            <p:spPr bwMode="auto">
              <a:xfrm flipH="1">
                <a:off x="4272" y="2101"/>
                <a:ext cx="726" cy="1605"/>
              </a:xfrm>
              <a:custGeom>
                <a:avLst/>
                <a:gdLst>
                  <a:gd name="T0" fmla="*/ 521 w 726"/>
                  <a:gd name="T1" fmla="*/ 0 h 1605"/>
                  <a:gd name="T2" fmla="*/ 552 w 726"/>
                  <a:gd name="T3" fmla="*/ 126 h 1605"/>
                  <a:gd name="T4" fmla="*/ 694 w 726"/>
                  <a:gd name="T5" fmla="*/ 205 h 1605"/>
                  <a:gd name="T6" fmla="*/ 647 w 726"/>
                  <a:gd name="T7" fmla="*/ 394 h 1605"/>
                  <a:gd name="T8" fmla="*/ 663 w 726"/>
                  <a:gd name="T9" fmla="*/ 442 h 1605"/>
                  <a:gd name="T10" fmla="*/ 694 w 726"/>
                  <a:gd name="T11" fmla="*/ 489 h 1605"/>
                  <a:gd name="T12" fmla="*/ 726 w 726"/>
                  <a:gd name="T13" fmla="*/ 584 h 1605"/>
                  <a:gd name="T14" fmla="*/ 552 w 726"/>
                  <a:gd name="T15" fmla="*/ 710 h 1605"/>
                  <a:gd name="T16" fmla="*/ 505 w 726"/>
                  <a:gd name="T17" fmla="*/ 915 h 1605"/>
                  <a:gd name="T18" fmla="*/ 473 w 726"/>
                  <a:gd name="T19" fmla="*/ 1010 h 1605"/>
                  <a:gd name="T20" fmla="*/ 568 w 726"/>
                  <a:gd name="T21" fmla="*/ 994 h 1605"/>
                  <a:gd name="T22" fmla="*/ 615 w 726"/>
                  <a:gd name="T23" fmla="*/ 978 h 1605"/>
                  <a:gd name="T24" fmla="*/ 600 w 726"/>
                  <a:gd name="T25" fmla="*/ 1042 h 1605"/>
                  <a:gd name="T26" fmla="*/ 568 w 726"/>
                  <a:gd name="T27" fmla="*/ 1152 h 1605"/>
                  <a:gd name="T28" fmla="*/ 473 w 726"/>
                  <a:gd name="T29" fmla="*/ 1199 h 1605"/>
                  <a:gd name="T30" fmla="*/ 489 w 726"/>
                  <a:gd name="T31" fmla="*/ 1342 h 1605"/>
                  <a:gd name="T32" fmla="*/ 394 w 726"/>
                  <a:gd name="T33" fmla="*/ 1373 h 1605"/>
                  <a:gd name="T34" fmla="*/ 205 w 726"/>
                  <a:gd name="T35" fmla="*/ 1452 h 1605"/>
                  <a:gd name="T36" fmla="*/ 173 w 726"/>
                  <a:gd name="T37" fmla="*/ 1499 h 1605"/>
                  <a:gd name="T38" fmla="*/ 157 w 726"/>
                  <a:gd name="T39" fmla="*/ 1547 h 1605"/>
                  <a:gd name="T40" fmla="*/ 110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p:spPr>
            <p:txBody>
              <a:bodyPr wrap="none" anchor="ctr"/>
              <a:lstStyle/>
              <a:p>
                <a:endParaRPr lang="fr-FR"/>
              </a:p>
            </p:txBody>
          </p:sp>
          <p:sp>
            <p:nvSpPr>
              <p:cNvPr id="7196" name="Freeform 110"/>
              <p:cNvSpPr>
                <a:spLocks/>
              </p:cNvSpPr>
              <p:nvPr/>
            </p:nvSpPr>
            <p:spPr bwMode="auto">
              <a:xfrm>
                <a:off x="4529" y="1056"/>
                <a:ext cx="52" cy="215"/>
              </a:xfrm>
              <a:custGeom>
                <a:avLst/>
                <a:gdLst>
                  <a:gd name="T0" fmla="*/ 10 w 52"/>
                  <a:gd name="T1" fmla="*/ 215 h 215"/>
                  <a:gd name="T2" fmla="*/ 38 w 52"/>
                  <a:gd name="T3" fmla="*/ 172 h 215"/>
                  <a:gd name="T4" fmla="*/ 52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p:spPr>
            <p:txBody>
              <a:bodyPr wrap="none" anchor="ctr"/>
              <a:lstStyle/>
              <a:p>
                <a:endParaRPr lang="fr-FR"/>
              </a:p>
            </p:txBody>
          </p:sp>
        </p:grpSp>
        <p:sp>
          <p:nvSpPr>
            <p:cNvPr id="7186" name="Line 111"/>
            <p:cNvSpPr>
              <a:spLocks noChangeShapeType="1"/>
            </p:cNvSpPr>
            <p:nvPr/>
          </p:nvSpPr>
          <p:spPr bwMode="auto">
            <a:xfrm>
              <a:off x="2016" y="768"/>
              <a:ext cx="192" cy="144"/>
            </a:xfrm>
            <a:prstGeom prst="line">
              <a:avLst/>
            </a:prstGeom>
            <a:noFill/>
            <a:ln w="76200">
              <a:solidFill>
                <a:schemeClr val="accent2"/>
              </a:solidFill>
              <a:round/>
              <a:headEnd/>
              <a:tailEnd/>
            </a:ln>
          </p:spPr>
          <p:txBody>
            <a:bodyPr wrap="none" anchor="ctr"/>
            <a:lstStyle/>
            <a:p>
              <a:endParaRPr lang="fr-FR"/>
            </a:p>
          </p:txBody>
        </p:sp>
        <p:sp>
          <p:nvSpPr>
            <p:cNvPr id="7187" name="Oval 112"/>
            <p:cNvSpPr>
              <a:spLocks noChangeArrowheads="1"/>
            </p:cNvSpPr>
            <p:nvPr/>
          </p:nvSpPr>
          <p:spPr bwMode="auto">
            <a:xfrm>
              <a:off x="2016" y="528"/>
              <a:ext cx="144" cy="144"/>
            </a:xfrm>
            <a:prstGeom prst="ellipse">
              <a:avLst/>
            </a:prstGeom>
            <a:solidFill>
              <a:schemeClr val="tx2"/>
            </a:solidFill>
            <a:ln w="9525">
              <a:solidFill>
                <a:schemeClr val="bg1"/>
              </a:solidFill>
              <a:round/>
              <a:headEnd/>
              <a:tailEnd/>
            </a:ln>
          </p:spPr>
          <p:txBody>
            <a:bodyPr wrap="none" anchor="ctr"/>
            <a:lstStyle/>
            <a:p>
              <a:endParaRPr lang="fr-FR"/>
            </a:p>
          </p:txBody>
        </p:sp>
        <p:sp>
          <p:nvSpPr>
            <p:cNvPr id="7188" name="Line 113"/>
            <p:cNvSpPr>
              <a:spLocks noChangeShapeType="1"/>
            </p:cNvSpPr>
            <p:nvPr/>
          </p:nvSpPr>
          <p:spPr bwMode="auto">
            <a:xfrm>
              <a:off x="2016" y="1200"/>
              <a:ext cx="96" cy="1"/>
            </a:xfrm>
            <a:prstGeom prst="line">
              <a:avLst/>
            </a:prstGeom>
            <a:noFill/>
            <a:ln w="76200">
              <a:solidFill>
                <a:schemeClr val="accent1"/>
              </a:solidFill>
              <a:round/>
              <a:headEnd/>
              <a:tailEnd/>
            </a:ln>
          </p:spPr>
          <p:txBody>
            <a:bodyPr wrap="none" anchor="ctr"/>
            <a:lstStyle/>
            <a:p>
              <a:endParaRPr lang="fr-FR"/>
            </a:p>
          </p:txBody>
        </p:sp>
        <p:sp>
          <p:nvSpPr>
            <p:cNvPr id="7189" name="Oval 114"/>
            <p:cNvSpPr>
              <a:spLocks noChangeArrowheads="1"/>
            </p:cNvSpPr>
            <p:nvPr/>
          </p:nvSpPr>
          <p:spPr bwMode="auto">
            <a:xfrm>
              <a:off x="2016" y="1104"/>
              <a:ext cx="144" cy="144"/>
            </a:xfrm>
            <a:prstGeom prst="ellipse">
              <a:avLst/>
            </a:prstGeom>
            <a:solidFill>
              <a:schemeClr val="tx2"/>
            </a:solidFill>
            <a:ln w="9525">
              <a:solidFill>
                <a:schemeClr val="tx1"/>
              </a:solidFill>
              <a:round/>
              <a:headEnd/>
              <a:tailEnd/>
            </a:ln>
          </p:spPr>
          <p:txBody>
            <a:bodyPr wrap="none" anchor="ctr"/>
            <a:lstStyle/>
            <a:p>
              <a:endParaRPr lang="fr-FR"/>
            </a:p>
          </p:txBody>
        </p:sp>
        <p:sp>
          <p:nvSpPr>
            <p:cNvPr id="7190" name="Oval 115"/>
            <p:cNvSpPr>
              <a:spLocks noChangeArrowheads="1"/>
            </p:cNvSpPr>
            <p:nvPr/>
          </p:nvSpPr>
          <p:spPr bwMode="auto">
            <a:xfrm>
              <a:off x="2256" y="2208"/>
              <a:ext cx="144" cy="144"/>
            </a:xfrm>
            <a:prstGeom prst="ellipse">
              <a:avLst/>
            </a:prstGeom>
            <a:solidFill>
              <a:schemeClr val="tx2"/>
            </a:solidFill>
            <a:ln w="9525">
              <a:solidFill>
                <a:schemeClr val="tx1"/>
              </a:solidFill>
              <a:round/>
              <a:headEnd/>
              <a:tailEnd/>
            </a:ln>
          </p:spPr>
          <p:txBody>
            <a:bodyPr wrap="none" anchor="ctr"/>
            <a:lstStyle/>
            <a:p>
              <a:endParaRPr lang="fr-FR"/>
            </a:p>
          </p:txBody>
        </p:sp>
        <p:sp>
          <p:nvSpPr>
            <p:cNvPr id="7191" name="Oval 116"/>
            <p:cNvSpPr>
              <a:spLocks noChangeArrowheads="1"/>
            </p:cNvSpPr>
            <p:nvPr/>
          </p:nvSpPr>
          <p:spPr bwMode="auto">
            <a:xfrm>
              <a:off x="2064" y="1296"/>
              <a:ext cx="192" cy="192"/>
            </a:xfrm>
            <a:prstGeom prst="ellipse">
              <a:avLst/>
            </a:prstGeom>
            <a:solidFill>
              <a:srgbClr val="FFFF00"/>
            </a:solidFill>
            <a:ln w="9525">
              <a:solidFill>
                <a:schemeClr val="tx1"/>
              </a:solidFill>
              <a:round/>
              <a:headEnd/>
              <a:tailEnd/>
            </a:ln>
          </p:spPr>
          <p:txBody>
            <a:bodyPr wrap="none" anchor="ctr"/>
            <a:lstStyle/>
            <a:p>
              <a:endParaRPr lang="fr-FR"/>
            </a:p>
          </p:txBody>
        </p:sp>
        <p:sp>
          <p:nvSpPr>
            <p:cNvPr id="7192" name="Oval 117"/>
            <p:cNvSpPr>
              <a:spLocks noChangeArrowheads="1"/>
            </p:cNvSpPr>
            <p:nvPr/>
          </p:nvSpPr>
          <p:spPr bwMode="auto">
            <a:xfrm>
              <a:off x="2208" y="1200"/>
              <a:ext cx="192" cy="192"/>
            </a:xfrm>
            <a:prstGeom prst="ellipse">
              <a:avLst/>
            </a:prstGeom>
            <a:solidFill>
              <a:srgbClr val="FFFF00"/>
            </a:solidFill>
            <a:ln w="9525">
              <a:solidFill>
                <a:schemeClr val="tx1"/>
              </a:solidFill>
              <a:round/>
              <a:headEnd/>
              <a:tailEnd/>
            </a:ln>
          </p:spPr>
          <p:txBody>
            <a:bodyPr wrap="none" anchor="ctr"/>
            <a:lstStyle/>
            <a:p>
              <a:endParaRPr lang="fr-FR"/>
            </a:p>
          </p:txBody>
        </p:sp>
      </p:grpSp>
      <p:sp>
        <p:nvSpPr>
          <p:cNvPr id="7174" name="Oval 118"/>
          <p:cNvSpPr>
            <a:spLocks noChangeArrowheads="1"/>
          </p:cNvSpPr>
          <p:nvPr/>
        </p:nvSpPr>
        <p:spPr bwMode="auto">
          <a:xfrm>
            <a:off x="5343525" y="3444875"/>
            <a:ext cx="304800" cy="304800"/>
          </a:xfrm>
          <a:prstGeom prst="ellipse">
            <a:avLst/>
          </a:prstGeom>
          <a:solidFill>
            <a:srgbClr val="FFFF00"/>
          </a:solidFill>
          <a:ln w="9525">
            <a:solidFill>
              <a:schemeClr val="tx1"/>
            </a:solidFill>
            <a:round/>
            <a:headEnd/>
            <a:tailEnd/>
          </a:ln>
        </p:spPr>
        <p:txBody>
          <a:bodyPr wrap="none" anchor="ctr"/>
          <a:lstStyle/>
          <a:p>
            <a:endParaRPr lang="fr-FR"/>
          </a:p>
        </p:txBody>
      </p:sp>
      <p:sp>
        <p:nvSpPr>
          <p:cNvPr id="7175" name="Oval 119"/>
          <p:cNvSpPr>
            <a:spLocks noChangeArrowheads="1"/>
          </p:cNvSpPr>
          <p:nvPr/>
        </p:nvSpPr>
        <p:spPr bwMode="auto">
          <a:xfrm>
            <a:off x="5980113" y="4076700"/>
            <a:ext cx="304800" cy="304800"/>
          </a:xfrm>
          <a:prstGeom prst="ellipse">
            <a:avLst/>
          </a:prstGeom>
          <a:solidFill>
            <a:srgbClr val="FFFF00"/>
          </a:solidFill>
          <a:ln w="9525">
            <a:solidFill>
              <a:schemeClr val="tx1"/>
            </a:solidFill>
            <a:round/>
            <a:headEnd/>
            <a:tailEnd/>
          </a:ln>
        </p:spPr>
        <p:txBody>
          <a:bodyPr wrap="none" anchor="ctr"/>
          <a:lstStyle/>
          <a:p>
            <a:endParaRPr lang="fr-FR"/>
          </a:p>
        </p:txBody>
      </p:sp>
      <p:sp>
        <p:nvSpPr>
          <p:cNvPr id="7176" name="Oval 120"/>
          <p:cNvSpPr>
            <a:spLocks noChangeArrowheads="1"/>
          </p:cNvSpPr>
          <p:nvPr/>
        </p:nvSpPr>
        <p:spPr bwMode="auto">
          <a:xfrm>
            <a:off x="795338" y="6235700"/>
            <a:ext cx="304800" cy="304800"/>
          </a:xfrm>
          <a:prstGeom prst="ellipse">
            <a:avLst/>
          </a:prstGeom>
          <a:solidFill>
            <a:srgbClr val="FFFF00"/>
          </a:solidFill>
          <a:ln w="9525">
            <a:solidFill>
              <a:schemeClr val="tx1"/>
            </a:solidFill>
            <a:round/>
            <a:headEnd/>
            <a:tailEnd/>
          </a:ln>
        </p:spPr>
        <p:txBody>
          <a:bodyPr wrap="none" anchor="ctr"/>
          <a:lstStyle/>
          <a:p>
            <a:endParaRPr lang="fr-FR"/>
          </a:p>
        </p:txBody>
      </p:sp>
      <p:sp>
        <p:nvSpPr>
          <p:cNvPr id="7177" name="Text Box 121"/>
          <p:cNvSpPr txBox="1">
            <a:spLocks noChangeArrowheads="1"/>
          </p:cNvSpPr>
          <p:nvPr/>
        </p:nvSpPr>
        <p:spPr bwMode="auto">
          <a:xfrm>
            <a:off x="1371600" y="6092825"/>
            <a:ext cx="5759450" cy="457200"/>
          </a:xfrm>
          <a:prstGeom prst="rect">
            <a:avLst/>
          </a:prstGeom>
          <a:noFill/>
          <a:ln w="136525">
            <a:noFill/>
            <a:miter lim="800000"/>
            <a:headEnd/>
            <a:tailEnd/>
          </a:ln>
        </p:spPr>
        <p:txBody>
          <a:bodyPr>
            <a:spAutoFit/>
          </a:bodyPr>
          <a:lstStyle/>
          <a:p>
            <a:pPr eaLnBrk="0" hangingPunct="0">
              <a:spcBef>
                <a:spcPct val="50000"/>
              </a:spcBef>
            </a:pPr>
            <a:r>
              <a:rPr lang="en-US"/>
              <a:t>Closed shunts disconnections step by step</a:t>
            </a:r>
          </a:p>
        </p:txBody>
      </p:sp>
      <p:sp>
        <p:nvSpPr>
          <p:cNvPr id="7178" name="Text Box 122"/>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2 treatment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C:\Users\claude\Desktop\Hemostator 1.PNG"/>
          <p:cNvPicPr>
            <a:picLocks noChangeAspect="1" noChangeArrowheads="1"/>
          </p:cNvPicPr>
          <p:nvPr/>
        </p:nvPicPr>
        <p:blipFill>
          <a:blip r:embed="rId2" cstate="print"/>
          <a:srcRect/>
          <a:stretch>
            <a:fillRect/>
          </a:stretch>
        </p:blipFill>
        <p:spPr bwMode="auto">
          <a:xfrm>
            <a:off x="323528" y="1412776"/>
            <a:ext cx="3457575" cy="4857750"/>
          </a:xfrm>
          <a:prstGeom prst="rect">
            <a:avLst/>
          </a:prstGeom>
          <a:noFill/>
        </p:spPr>
      </p:pic>
      <p:pic>
        <p:nvPicPr>
          <p:cNvPr id="310275" name="Picture 3" descr="C:\Users\claude\OneDrive\hemostator 2 .PNG"/>
          <p:cNvPicPr>
            <a:picLocks noChangeAspect="1" noChangeArrowheads="1"/>
          </p:cNvPicPr>
          <p:nvPr/>
        </p:nvPicPr>
        <p:blipFill>
          <a:blip r:embed="rId3" cstate="print"/>
          <a:srcRect/>
          <a:stretch>
            <a:fillRect/>
          </a:stretch>
        </p:blipFill>
        <p:spPr bwMode="auto">
          <a:xfrm>
            <a:off x="4283969" y="1523876"/>
            <a:ext cx="3888432" cy="4585494"/>
          </a:xfrm>
          <a:prstGeom prst="rect">
            <a:avLst/>
          </a:prstGeom>
          <a:noFill/>
        </p:spPr>
      </p:pic>
      <p:sp>
        <p:nvSpPr>
          <p:cNvPr id="4" name="ZoneTexte 3"/>
          <p:cNvSpPr txBox="1"/>
          <p:nvPr/>
        </p:nvSpPr>
        <p:spPr>
          <a:xfrm>
            <a:off x="1907704" y="260648"/>
            <a:ext cx="4824536" cy="769441"/>
          </a:xfrm>
          <a:prstGeom prst="rect">
            <a:avLst/>
          </a:prstGeom>
          <a:noFill/>
        </p:spPr>
        <p:txBody>
          <a:bodyPr wrap="square" rtlCol="0">
            <a:spAutoFit/>
          </a:bodyPr>
          <a:lstStyle/>
          <a:p>
            <a:r>
              <a:rPr lang="fr-FR" sz="4400" dirty="0" err="1">
                <a:solidFill>
                  <a:schemeClr val="bg1"/>
                </a:solidFill>
              </a:rPr>
              <a:t>Bleeding</a:t>
            </a:r>
            <a:r>
              <a:rPr lang="fr-FR" sz="4400" dirty="0">
                <a:solidFill>
                  <a:schemeClr val="bg1"/>
                </a:solidFill>
              </a:rPr>
              <a:t> control</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re 1"/>
          <p:cNvSpPr txBox="1">
            <a:spLocks/>
          </p:cNvSpPr>
          <p:nvPr/>
        </p:nvSpPr>
        <p:spPr>
          <a:xfrm>
            <a:off x="0" y="260648"/>
            <a:ext cx="9144000" cy="1683916"/>
          </a:xfrm>
          <a:prstGeom prst="rect">
            <a:avLst/>
          </a:prstGeom>
          <a:solidFill>
            <a:srgbClr val="558ED5"/>
          </a:solidFill>
        </p:spPr>
        <p:txBody>
          <a:bodyPr vert="horz" lIns="91440" tIns="45720" rIns="91440" bIns="45720" rtlCol="0" anchor="ctr">
            <a:normAutofit fontScale="62500" lnSpcReduction="20000"/>
          </a:bodyPr>
          <a:lstStyle/>
          <a:p>
            <a:pPr marL="0" marR="0" lvl="0" indent="0" algn="ctr" defTabSz="914400" rtl="0" eaLnBrk="1" fontAlgn="auto" latinLnBrk="0" hangingPunct="1">
              <a:lnSpc>
                <a:spcPct val="85000"/>
              </a:lnSpc>
              <a:spcBef>
                <a:spcPct val="50000"/>
              </a:spcBef>
              <a:spcAft>
                <a:spcPts val="0"/>
              </a:spcAft>
              <a:buClrTx/>
              <a:buSzTx/>
              <a:buFontTx/>
              <a:buNone/>
              <a:tabLst/>
              <a:defRPr/>
            </a:pPr>
            <a:r>
              <a:rPr kumimoji="0" lang="fr-FR" sz="4600" b="1" i="0" u="none" strike="noStrike" kern="1200" cap="none" spc="0" normalizeH="0" baseline="0" noProof="0" dirty="0" err="1">
                <a:ln>
                  <a:noFill/>
                </a:ln>
                <a:solidFill>
                  <a:schemeClr val="bg1"/>
                </a:solidFill>
                <a:effectLst/>
                <a:uLnTx/>
                <a:uFillTx/>
                <a:latin typeface="Arial Narrow" pitchFamily="34" charset="0"/>
                <a:ea typeface="ＭＳ Ｐゴシック" pitchFamily="34" charset="-128"/>
                <a:cs typeface="+mj-cs"/>
              </a:rPr>
              <a:t>Varicose</a:t>
            </a:r>
            <a:r>
              <a:rPr kumimoji="0" lang="fr-FR" sz="4600" b="1" i="0" u="none" strike="noStrike" kern="1200" cap="none" spc="0" normalizeH="0" baseline="0" noProof="0" dirty="0">
                <a:ln>
                  <a:noFill/>
                </a:ln>
                <a:solidFill>
                  <a:schemeClr val="bg1"/>
                </a:solidFill>
                <a:effectLst/>
                <a:uLnTx/>
                <a:uFillTx/>
                <a:latin typeface="Arial Narrow" pitchFamily="34" charset="0"/>
                <a:ea typeface="ＭＳ Ｐゴシック" pitchFamily="34" charset="-128"/>
                <a:cs typeface="+mj-cs"/>
              </a:rPr>
              <a:t> </a:t>
            </a:r>
            <a:r>
              <a:rPr kumimoji="0" lang="fr-FR" sz="4600" b="1" i="0" u="none" strike="noStrike" kern="1200" cap="none" spc="0" normalizeH="0" baseline="0" noProof="0" dirty="0" err="1">
                <a:ln>
                  <a:noFill/>
                </a:ln>
                <a:solidFill>
                  <a:schemeClr val="bg1"/>
                </a:solidFill>
                <a:effectLst/>
                <a:uLnTx/>
                <a:uFillTx/>
                <a:latin typeface="Arial Narrow" pitchFamily="34" charset="0"/>
                <a:ea typeface="ＭＳ Ｐゴシック" pitchFamily="34" charset="-128"/>
                <a:cs typeface="+mj-cs"/>
              </a:rPr>
              <a:t>veins</a:t>
            </a:r>
            <a:r>
              <a:rPr kumimoji="0" lang="fr-FR" sz="4600" b="1" i="0" u="none" strike="noStrike" kern="1200" cap="none" spc="0" normalizeH="0" baseline="0" noProof="0" dirty="0">
                <a:ln>
                  <a:noFill/>
                </a:ln>
                <a:solidFill>
                  <a:schemeClr val="bg1"/>
                </a:solidFill>
                <a:effectLst/>
                <a:uLnTx/>
                <a:uFillTx/>
                <a:latin typeface="Arial Narrow" pitchFamily="34" charset="0"/>
                <a:ea typeface="ＭＳ Ｐゴシック" pitchFamily="34" charset="-128"/>
                <a:cs typeface="+mj-cs"/>
              </a:rPr>
              <a:t> and  </a:t>
            </a:r>
            <a:r>
              <a:rPr kumimoji="0" lang="fr-FR" sz="4600" b="1" i="0" u="none" strike="noStrike" kern="1200" cap="none" spc="0" normalizeH="0" baseline="0" noProof="0" dirty="0" err="1">
                <a:ln>
                  <a:noFill/>
                </a:ln>
                <a:solidFill>
                  <a:schemeClr val="bg1"/>
                </a:solidFill>
                <a:effectLst/>
                <a:uLnTx/>
                <a:uFillTx/>
                <a:latin typeface="Arial Narrow" pitchFamily="34" charset="0"/>
                <a:ea typeface="ＭＳ Ｐゴシック" pitchFamily="34" charset="-128"/>
                <a:cs typeface="+mj-cs"/>
              </a:rPr>
              <a:t>venous</a:t>
            </a:r>
            <a:r>
              <a:rPr kumimoji="0" lang="fr-FR" sz="4600" b="1" i="0" u="none" strike="noStrike" kern="1200" cap="none" spc="0" normalizeH="0" baseline="0" noProof="0" dirty="0">
                <a:ln>
                  <a:noFill/>
                </a:ln>
                <a:solidFill>
                  <a:schemeClr val="bg1"/>
                </a:solidFill>
                <a:effectLst/>
                <a:uLnTx/>
                <a:uFillTx/>
                <a:latin typeface="Arial Narrow" pitchFamily="34" charset="0"/>
                <a:ea typeface="ＭＳ Ｐゴシック" pitchFamily="34" charset="-128"/>
                <a:cs typeface="+mj-cs"/>
              </a:rPr>
              <a:t> malformations of the </a:t>
            </a:r>
            <a:r>
              <a:rPr kumimoji="0" lang="fr-FR" sz="4600" b="1" i="0" u="none" strike="noStrike" kern="1200" cap="none" spc="0" normalizeH="0" baseline="0" noProof="0" dirty="0" err="1">
                <a:ln>
                  <a:noFill/>
                </a:ln>
                <a:solidFill>
                  <a:schemeClr val="bg1"/>
                </a:solidFill>
                <a:effectLst/>
                <a:uLnTx/>
                <a:uFillTx/>
                <a:latin typeface="Arial Narrow" pitchFamily="34" charset="0"/>
                <a:ea typeface="ＭＳ Ｐゴシック" pitchFamily="34" charset="-128"/>
                <a:cs typeface="+mj-cs"/>
              </a:rPr>
              <a:t>lower</a:t>
            </a:r>
            <a:r>
              <a:rPr kumimoji="0" lang="fr-FR" sz="4600" b="1" i="0" u="none" strike="noStrike" kern="1200" cap="none" spc="0" normalizeH="0" baseline="0" noProof="0" dirty="0">
                <a:ln>
                  <a:noFill/>
                </a:ln>
                <a:solidFill>
                  <a:schemeClr val="bg1"/>
                </a:solidFill>
                <a:effectLst/>
                <a:uLnTx/>
                <a:uFillTx/>
                <a:latin typeface="Arial Narrow" pitchFamily="34" charset="0"/>
                <a:ea typeface="ＭＳ Ｐゴシック" pitchFamily="34" charset="-128"/>
                <a:cs typeface="+mj-cs"/>
              </a:rPr>
              <a:t> </a:t>
            </a:r>
            <a:r>
              <a:rPr kumimoji="0" lang="fr-FR" sz="4600" b="1" i="0" u="none" strike="noStrike" kern="1200" cap="none" spc="0" normalizeH="0" baseline="0" noProof="0" dirty="0" err="1">
                <a:ln>
                  <a:noFill/>
                </a:ln>
                <a:solidFill>
                  <a:schemeClr val="bg1"/>
                </a:solidFill>
                <a:effectLst/>
                <a:uLnTx/>
                <a:uFillTx/>
                <a:latin typeface="Arial Narrow" pitchFamily="34" charset="0"/>
                <a:ea typeface="ＭＳ Ｐゴシック" pitchFamily="34" charset="-128"/>
                <a:cs typeface="+mj-cs"/>
              </a:rPr>
              <a:t>limbs</a:t>
            </a:r>
            <a:r>
              <a:rPr kumimoji="0" lang="fr-FR" sz="4600" b="1" i="0" u="none" strike="noStrike" kern="1200" cap="none" spc="0" normalizeH="0" baseline="0" noProof="0" dirty="0">
                <a:ln>
                  <a:noFill/>
                </a:ln>
                <a:solidFill>
                  <a:schemeClr val="bg1"/>
                </a:solidFill>
                <a:effectLst/>
                <a:uLnTx/>
                <a:uFillTx/>
                <a:latin typeface="Arial Narrow" pitchFamily="34" charset="0"/>
                <a:ea typeface="ＭＳ Ｐゴシック" pitchFamily="34" charset="-128"/>
                <a:cs typeface="+mj-cs"/>
              </a:rPr>
              <a:t> </a:t>
            </a:r>
            <a:br>
              <a:rPr kumimoji="0" lang="fr-FR" sz="4600" b="1" i="0" u="none" strike="noStrike" kern="1200" cap="none" spc="0" normalizeH="0" baseline="0" noProof="0" dirty="0">
                <a:ln>
                  <a:noFill/>
                </a:ln>
                <a:solidFill>
                  <a:schemeClr val="bg1"/>
                </a:solidFill>
                <a:effectLst/>
                <a:uLnTx/>
                <a:uFillTx/>
                <a:latin typeface="Arial Narrow" pitchFamily="34" charset="0"/>
                <a:ea typeface="ＭＳ Ｐゴシック" pitchFamily="34" charset="-128"/>
                <a:cs typeface="+mj-cs"/>
              </a:rPr>
            </a:br>
            <a:r>
              <a:rPr kumimoji="0" lang="fr-FR" sz="4600" b="1" i="0" u="none" strike="noStrike" kern="1200" cap="none" spc="0" normalizeH="0" baseline="0" noProof="0" dirty="0">
                <a:ln>
                  <a:noFill/>
                </a:ln>
                <a:solidFill>
                  <a:schemeClr val="bg1"/>
                </a:solidFill>
                <a:effectLst/>
                <a:uLnTx/>
                <a:uFillTx/>
                <a:latin typeface="Arial Narrow" pitchFamily="34" charset="0"/>
                <a:ea typeface="ＭＳ Ｐゴシック" pitchFamily="34" charset="-128"/>
                <a:cs typeface="+mj-cs"/>
              </a:rPr>
              <a:t>Duplex US </a:t>
            </a:r>
            <a:r>
              <a:rPr kumimoji="0" lang="fr-FR" sz="4600" b="1" i="0" u="none" strike="noStrike" kern="1200" cap="none" spc="0" normalizeH="0" baseline="0" noProof="0" dirty="0" err="1">
                <a:ln>
                  <a:noFill/>
                </a:ln>
                <a:solidFill>
                  <a:schemeClr val="bg1"/>
                </a:solidFill>
                <a:effectLst/>
                <a:uLnTx/>
                <a:uFillTx/>
                <a:latin typeface="Arial Narrow" pitchFamily="34" charset="0"/>
                <a:ea typeface="ＭＳ Ｐゴシック" pitchFamily="34" charset="-128"/>
                <a:cs typeface="+mj-cs"/>
              </a:rPr>
              <a:t>assessment</a:t>
            </a:r>
            <a:r>
              <a:rPr kumimoji="0" lang="fr-FR" sz="4600" b="1" i="0" u="none" strike="noStrike" kern="1200" cap="none" spc="0" normalizeH="0" baseline="0" noProof="0" dirty="0">
                <a:ln>
                  <a:noFill/>
                </a:ln>
                <a:solidFill>
                  <a:schemeClr val="bg1"/>
                </a:solidFill>
                <a:effectLst/>
                <a:uLnTx/>
                <a:uFillTx/>
                <a:latin typeface="Arial Narrow" pitchFamily="34" charset="0"/>
                <a:ea typeface="ＭＳ Ｐゴシック" pitchFamily="34" charset="-128"/>
                <a:cs typeface="+mj-cs"/>
              </a:rPr>
              <a:t> of the </a:t>
            </a:r>
            <a:r>
              <a:rPr kumimoji="0" lang="fr-FR" sz="4600" b="1" i="0" u="none" strike="noStrike" kern="1200" cap="none" spc="0" normalizeH="0" baseline="0" noProof="0" dirty="0" err="1">
                <a:ln>
                  <a:noFill/>
                </a:ln>
                <a:solidFill>
                  <a:schemeClr val="bg1"/>
                </a:solidFill>
                <a:effectLst/>
                <a:uLnTx/>
                <a:uFillTx/>
                <a:latin typeface="Arial Narrow" pitchFamily="34" charset="0"/>
                <a:ea typeface="ＭＳ Ｐゴシック" pitchFamily="34" charset="-128"/>
                <a:cs typeface="+mj-cs"/>
              </a:rPr>
              <a:t>venous</a:t>
            </a:r>
            <a:r>
              <a:rPr kumimoji="0" lang="fr-FR" sz="4600" b="1" i="0" u="none" strike="noStrike" kern="1200" cap="none" spc="0" normalizeH="0" baseline="0" noProof="0" dirty="0">
                <a:ln>
                  <a:noFill/>
                </a:ln>
                <a:solidFill>
                  <a:schemeClr val="bg1"/>
                </a:solidFill>
                <a:effectLst/>
                <a:uLnTx/>
                <a:uFillTx/>
                <a:latin typeface="Arial Narrow" pitchFamily="34" charset="0"/>
                <a:ea typeface="ＭＳ Ｐゴシック" pitchFamily="34" charset="-128"/>
                <a:cs typeface="+mj-cs"/>
              </a:rPr>
              <a:t> drainage and </a:t>
            </a:r>
            <a:r>
              <a:rPr kumimoji="0" lang="fr-FR" sz="4600" b="1" i="0" u="none" strike="noStrike" kern="1200" cap="none" spc="0" normalizeH="0" baseline="0" noProof="0" dirty="0" err="1">
                <a:ln>
                  <a:noFill/>
                </a:ln>
                <a:solidFill>
                  <a:schemeClr val="bg1"/>
                </a:solidFill>
                <a:effectLst/>
                <a:uLnTx/>
                <a:uFillTx/>
                <a:latin typeface="Arial Narrow" pitchFamily="34" charset="0"/>
                <a:ea typeface="ＭＳ Ｐゴシック" pitchFamily="34" charset="-128"/>
                <a:cs typeface="+mj-cs"/>
              </a:rPr>
              <a:t>compensatory</a:t>
            </a:r>
            <a:r>
              <a:rPr kumimoji="0" lang="fr-FR" sz="4600" b="1" i="0" u="none" strike="noStrike" kern="1200" cap="none" spc="0" normalizeH="0" baseline="0" noProof="0" dirty="0">
                <a:ln>
                  <a:noFill/>
                </a:ln>
                <a:solidFill>
                  <a:schemeClr val="bg1"/>
                </a:solidFill>
                <a:effectLst/>
                <a:uLnTx/>
                <a:uFillTx/>
                <a:latin typeface="Arial Narrow" pitchFamily="34" charset="0"/>
                <a:ea typeface="ＭＳ Ｐゴシック" pitchFamily="34" charset="-128"/>
                <a:cs typeface="+mj-cs"/>
              </a:rPr>
              <a:t> </a:t>
            </a:r>
            <a:r>
              <a:rPr kumimoji="0" lang="fr-FR" sz="4600" b="1" i="0" u="none" strike="noStrike" kern="1200" cap="none" spc="0" normalizeH="0" baseline="0" noProof="0" dirty="0" err="1">
                <a:ln>
                  <a:noFill/>
                </a:ln>
                <a:solidFill>
                  <a:schemeClr val="bg1"/>
                </a:solidFill>
                <a:effectLst/>
                <a:uLnTx/>
                <a:uFillTx/>
                <a:latin typeface="Arial Narrow" pitchFamily="34" charset="0"/>
                <a:ea typeface="ＭＳ Ｐゴシック" pitchFamily="34" charset="-128"/>
                <a:cs typeface="+mj-cs"/>
              </a:rPr>
              <a:t>veins</a:t>
            </a:r>
            <a:r>
              <a:rPr kumimoji="0" lang="fr-FR" sz="4600" b="1" i="0" u="none" strike="noStrike" kern="1200" cap="none" spc="0" normalizeH="0" baseline="0" noProof="0" dirty="0">
                <a:ln>
                  <a:noFill/>
                </a:ln>
                <a:solidFill>
                  <a:schemeClr val="bg1"/>
                </a:solidFill>
                <a:effectLst/>
                <a:uLnTx/>
                <a:uFillTx/>
                <a:latin typeface="Arial Narrow" pitchFamily="34" charset="0"/>
                <a:ea typeface="ＭＳ Ｐゴシック" pitchFamily="34" charset="-128"/>
                <a:cs typeface="+mj-cs"/>
              </a:rPr>
              <a:t> test </a:t>
            </a:r>
            <a:br>
              <a:rPr kumimoji="0" lang="fr-FR" sz="2800" b="1" i="0" u="none" strike="noStrike" kern="1200" cap="none" spc="0" normalizeH="0" baseline="0" noProof="0" dirty="0">
                <a:ln>
                  <a:noFill/>
                </a:ln>
                <a:solidFill>
                  <a:schemeClr val="tx1"/>
                </a:solidFill>
                <a:effectLst/>
                <a:uLnTx/>
                <a:uFillTx/>
                <a:latin typeface="Arial Narrow" pitchFamily="34" charset="0"/>
                <a:ea typeface="ＭＳ Ｐゴシック" pitchFamily="34" charset="-128"/>
                <a:cs typeface="+mj-cs"/>
              </a:rPr>
            </a:br>
            <a:br>
              <a:rPr kumimoji="0" lang="fr-FR" sz="2800" b="1" i="0" u="none" strike="noStrike" kern="1200" cap="none" spc="0" normalizeH="0" baseline="0" noProof="0" dirty="0">
                <a:ln>
                  <a:noFill/>
                </a:ln>
                <a:solidFill>
                  <a:schemeClr val="tx1"/>
                </a:solidFill>
                <a:effectLst/>
                <a:uLnTx/>
                <a:uFillTx/>
                <a:latin typeface="Arial Narrow" pitchFamily="34" charset="0"/>
                <a:ea typeface="ＭＳ Ｐゴシック" pitchFamily="34" charset="-128"/>
                <a:cs typeface="+mj-cs"/>
              </a:rPr>
            </a:br>
            <a:endParaRPr kumimoji="0" lang="fr-FR" sz="2800" b="1" i="1" u="none" strike="noStrike" kern="1200" cap="none" spc="0" normalizeH="0" baseline="0" noProof="0" dirty="0">
              <a:ln>
                <a:noFill/>
              </a:ln>
              <a:solidFill>
                <a:schemeClr val="tx1"/>
              </a:solidFill>
              <a:effectLst/>
              <a:uLnTx/>
              <a:uFillTx/>
              <a:latin typeface="Arial Narrow" pitchFamily="34" charset="0"/>
              <a:ea typeface="ＭＳ Ｐゴシック" pitchFamily="34" charset="-128"/>
              <a:cs typeface="+mj-cs"/>
            </a:endParaRPr>
          </a:p>
        </p:txBody>
      </p:sp>
      <p:pic>
        <p:nvPicPr>
          <p:cNvPr id="42" name="Espace réservé du contenu 5" descr="1.png"/>
          <p:cNvPicPr>
            <a:picLocks noChangeAspect="1"/>
          </p:cNvPicPr>
          <p:nvPr/>
        </p:nvPicPr>
        <p:blipFill>
          <a:blip r:embed="rId2" cstate="print"/>
          <a:srcRect l="27226" t="25327" r="13876" b="26176"/>
          <a:stretch>
            <a:fillRect/>
          </a:stretch>
        </p:blipFill>
        <p:spPr bwMode="auto">
          <a:xfrm>
            <a:off x="2987824" y="2780928"/>
            <a:ext cx="2952328" cy="3169904"/>
          </a:xfrm>
          <a:prstGeom prst="rect">
            <a:avLst/>
          </a:prstGeom>
          <a:noFill/>
          <a:ln w="9525">
            <a:noFill/>
            <a:miter lim="800000"/>
            <a:headEnd/>
            <a:tailEnd/>
          </a:ln>
        </p:spPr>
      </p:pic>
      <p:sp>
        <p:nvSpPr>
          <p:cNvPr id="43" name="ZoneTexte 3"/>
          <p:cNvSpPr txBox="1">
            <a:spLocks noChangeArrowheads="1"/>
          </p:cNvSpPr>
          <p:nvPr/>
        </p:nvSpPr>
        <p:spPr bwMode="auto">
          <a:xfrm>
            <a:off x="1" y="1961456"/>
            <a:ext cx="9144000" cy="707868"/>
          </a:xfrm>
          <a:prstGeom prst="rect">
            <a:avLst/>
          </a:prstGeom>
          <a:noFill/>
          <a:ln w="9525">
            <a:noFill/>
            <a:miter lim="800000"/>
            <a:headEnd/>
            <a:tailEnd/>
          </a:ln>
        </p:spPr>
        <p:txBody>
          <a:bodyPr wrap="square" lIns="91423" tIns="45711" rIns="91423" bIns="45711">
            <a:spAutoFit/>
          </a:bodyPr>
          <a:lstStyle/>
          <a:p>
            <a:pPr algn="ctr" eaLnBrk="1" hangingPunct="1"/>
            <a:r>
              <a:rPr lang="fr-FR" sz="2000" dirty="0">
                <a:latin typeface="Arial Narrow" pitchFamily="34" charset="0"/>
              </a:rPr>
              <a:t>C. </a:t>
            </a:r>
            <a:r>
              <a:rPr lang="fr-FR" sz="2000" dirty="0" err="1">
                <a:latin typeface="Arial Narrow" pitchFamily="34" charset="0"/>
              </a:rPr>
              <a:t>Laaengh</a:t>
            </a:r>
            <a:r>
              <a:rPr lang="fr-FR" sz="2000" dirty="0">
                <a:latin typeface="Arial Narrow" pitchFamily="34" charset="0"/>
              </a:rPr>
              <a:t> </a:t>
            </a:r>
            <a:r>
              <a:rPr lang="fr-FR" sz="2000" dirty="0" err="1">
                <a:latin typeface="Arial Narrow" pitchFamily="34" charset="0"/>
              </a:rPr>
              <a:t>Massoni</a:t>
            </a:r>
            <a:r>
              <a:rPr lang="fr-FR" sz="2000" dirty="0">
                <a:latin typeface="Arial Narrow" pitchFamily="34" charset="0"/>
              </a:rPr>
              <a:t>, K. </a:t>
            </a:r>
            <a:r>
              <a:rPr lang="fr-FR" sz="2000" dirty="0" err="1">
                <a:latin typeface="Arial Narrow" pitchFamily="34" charset="0"/>
              </a:rPr>
              <a:t>Betroune</a:t>
            </a:r>
            <a:r>
              <a:rPr lang="fr-FR" sz="2000" dirty="0">
                <a:latin typeface="Arial Narrow" pitchFamily="34" charset="0"/>
              </a:rPr>
              <a:t>, C. </a:t>
            </a:r>
            <a:r>
              <a:rPr lang="fr-FR" sz="2000" dirty="0" err="1">
                <a:latin typeface="Arial Narrow" pitchFamily="34" charset="0"/>
              </a:rPr>
              <a:t>Laurian</a:t>
            </a:r>
            <a:r>
              <a:rPr lang="fr-FR" sz="2000" dirty="0">
                <a:latin typeface="Arial Narrow" pitchFamily="34" charset="0"/>
              </a:rPr>
              <a:t>, N. </a:t>
            </a:r>
            <a:r>
              <a:rPr lang="fr-FR" sz="2000" dirty="0" err="1">
                <a:latin typeface="Arial Narrow" pitchFamily="34" charset="0"/>
              </a:rPr>
              <a:t>Paraskevas</a:t>
            </a:r>
            <a:r>
              <a:rPr lang="fr-FR" sz="2000" dirty="0">
                <a:latin typeface="Arial Narrow" pitchFamily="34" charset="0"/>
              </a:rPr>
              <a:t>, A. </a:t>
            </a:r>
            <a:r>
              <a:rPr lang="fr-FR" sz="2000" dirty="0" err="1">
                <a:latin typeface="Arial Narrow" pitchFamily="34" charset="0"/>
              </a:rPr>
              <a:t>Bisdorff</a:t>
            </a:r>
            <a:r>
              <a:rPr lang="fr-FR" sz="2000" dirty="0">
                <a:latin typeface="Arial Narrow" pitchFamily="34" charset="0"/>
              </a:rPr>
              <a:t>, </a:t>
            </a:r>
            <a:r>
              <a:rPr lang="fr-FR" sz="2000" dirty="0" err="1">
                <a:latin typeface="Arial Narrow" pitchFamily="34" charset="0"/>
              </a:rPr>
              <a:t>C.Franceschi</a:t>
            </a:r>
            <a:endParaRPr lang="fr-FR" sz="2000" dirty="0">
              <a:latin typeface="Arial Narrow" pitchFamily="34" charset="0"/>
            </a:endParaRPr>
          </a:p>
          <a:p>
            <a:pPr algn="ctr" eaLnBrk="1" hangingPunct="1"/>
            <a:r>
              <a:rPr lang="fr-FR" sz="2000" dirty="0">
                <a:latin typeface="Arial Narrow" pitchFamily="34" charset="0"/>
              </a:rPr>
              <a:t>Consultation des angiomes </a:t>
            </a:r>
            <a:r>
              <a:rPr lang="fr-FR" sz="2000" dirty="0" err="1">
                <a:latin typeface="Arial Narrow" pitchFamily="34" charset="0"/>
              </a:rPr>
              <a:t>Hopital</a:t>
            </a:r>
            <a:r>
              <a:rPr lang="fr-FR" sz="2000" dirty="0">
                <a:latin typeface="Arial Narrow" pitchFamily="34" charset="0"/>
              </a:rPr>
              <a:t> Lariboisière Paris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3528" y="476672"/>
            <a:ext cx="8568952" cy="5509200"/>
          </a:xfrm>
          <a:prstGeom prst="rect">
            <a:avLst/>
          </a:prstGeom>
          <a:noFill/>
        </p:spPr>
        <p:txBody>
          <a:bodyPr wrap="square" rtlCol="0">
            <a:spAutoFit/>
          </a:bodyPr>
          <a:lstStyle/>
          <a:p>
            <a:r>
              <a:rPr lang="fr-FR" sz="3200" dirty="0">
                <a:latin typeface="Arial Narrow" pitchFamily="34" charset="0"/>
                <a:ea typeface="ＭＳ Ｐゴシック" pitchFamily="34" charset="-128"/>
              </a:rPr>
              <a:t>Prospective </a:t>
            </a:r>
            <a:r>
              <a:rPr lang="fr-FR" sz="3200" dirty="0" err="1">
                <a:latin typeface="Arial Narrow" pitchFamily="34" charset="0"/>
                <a:ea typeface="ＭＳ Ｐゴシック" pitchFamily="34" charset="-128"/>
              </a:rPr>
              <a:t>study</a:t>
            </a:r>
            <a:r>
              <a:rPr lang="fr-FR" sz="3200" dirty="0">
                <a:latin typeface="Arial Narrow" pitchFamily="34" charset="0"/>
                <a:ea typeface="ＭＳ Ｐゴシック" pitchFamily="34" charset="-128"/>
              </a:rPr>
              <a:t> (2012 et 2013) of </a:t>
            </a:r>
            <a:r>
              <a:rPr lang="fr-FR" sz="3200" dirty="0" err="1">
                <a:latin typeface="Arial Narrow" pitchFamily="34" charset="0"/>
                <a:ea typeface="ＭＳ Ｐゴシック" pitchFamily="34" charset="-128"/>
              </a:rPr>
              <a:t>venous</a:t>
            </a:r>
            <a:r>
              <a:rPr lang="fr-FR" sz="3200" dirty="0">
                <a:latin typeface="Arial Narrow" pitchFamily="34" charset="0"/>
                <a:ea typeface="ＭＳ Ｐゴシック" pitchFamily="34" charset="-128"/>
              </a:rPr>
              <a:t> </a:t>
            </a:r>
            <a:r>
              <a:rPr lang="fr-FR" sz="3200" dirty="0" err="1">
                <a:latin typeface="Arial Narrow" pitchFamily="34" charset="0"/>
                <a:ea typeface="ＭＳ Ｐゴシック" pitchFamily="34" charset="-128"/>
              </a:rPr>
              <a:t>mallformations</a:t>
            </a:r>
            <a:r>
              <a:rPr lang="fr-FR" sz="3200" dirty="0">
                <a:latin typeface="Arial Narrow" pitchFamily="34" charset="0"/>
                <a:ea typeface="ＭＳ Ｐゴシック" pitchFamily="34" charset="-128"/>
              </a:rPr>
              <a:t> </a:t>
            </a:r>
            <a:r>
              <a:rPr lang="fr-FR" sz="3200" dirty="0" err="1">
                <a:latin typeface="Arial Narrow" pitchFamily="34" charset="0"/>
                <a:ea typeface="ＭＳ Ｐゴシック" pitchFamily="34" charset="-128"/>
              </a:rPr>
              <a:t>with</a:t>
            </a:r>
            <a:r>
              <a:rPr lang="fr-FR" sz="3200" dirty="0">
                <a:latin typeface="Arial Narrow" pitchFamily="34" charset="0"/>
                <a:ea typeface="ＭＳ Ｐゴシック" pitchFamily="34" charset="-128"/>
              </a:rPr>
              <a:t> </a:t>
            </a:r>
            <a:r>
              <a:rPr lang="fr-FR" sz="3200" dirty="0" err="1">
                <a:latin typeface="Arial Narrow" pitchFamily="34" charset="0"/>
                <a:ea typeface="ＭＳ Ｐゴシック" pitchFamily="34" charset="-128"/>
              </a:rPr>
              <a:t>varicose</a:t>
            </a:r>
            <a:r>
              <a:rPr lang="fr-FR" sz="3200" dirty="0">
                <a:latin typeface="Arial Narrow" pitchFamily="34" charset="0"/>
                <a:ea typeface="ＭＳ Ｐゴシック" pitchFamily="34" charset="-128"/>
              </a:rPr>
              <a:t> </a:t>
            </a:r>
            <a:r>
              <a:rPr lang="fr-FR" sz="3200" dirty="0" err="1">
                <a:latin typeface="Arial Narrow" pitchFamily="34" charset="0"/>
                <a:ea typeface="ＭＳ Ｐゴシック" pitchFamily="34" charset="-128"/>
              </a:rPr>
              <a:t>veins</a:t>
            </a:r>
            <a:r>
              <a:rPr lang="fr-FR" sz="3200" dirty="0">
                <a:latin typeface="Arial Narrow" pitchFamily="34" charset="0"/>
                <a:ea typeface="ＭＳ Ｐゴシック" pitchFamily="34" charset="-128"/>
              </a:rPr>
              <a:t> </a:t>
            </a:r>
            <a:r>
              <a:rPr lang="fr-FR" sz="3200" dirty="0" err="1">
                <a:latin typeface="Arial Narrow" pitchFamily="34" charset="0"/>
                <a:ea typeface="ＭＳ Ｐゴシック" pitchFamily="34" charset="-128"/>
              </a:rPr>
              <a:t>assessed</a:t>
            </a:r>
            <a:r>
              <a:rPr lang="fr-FR" sz="3200" dirty="0">
                <a:latin typeface="Arial Narrow" pitchFamily="34" charset="0"/>
                <a:ea typeface="ＭＳ Ｐゴシック" pitchFamily="34" charset="-128"/>
              </a:rPr>
              <a:t> by Duplex US : 56 patients (58 </a:t>
            </a:r>
            <a:r>
              <a:rPr lang="fr-FR" sz="3200" dirty="0" err="1">
                <a:latin typeface="Arial Narrow" pitchFamily="34" charset="0"/>
                <a:ea typeface="ＭＳ Ｐゴシック" pitchFamily="34" charset="-128"/>
              </a:rPr>
              <a:t>limbs</a:t>
            </a:r>
            <a:r>
              <a:rPr lang="fr-FR" sz="3200" dirty="0">
                <a:latin typeface="Arial Narrow" pitchFamily="34" charset="0"/>
                <a:ea typeface="ＭＳ Ｐゴシック" pitchFamily="34" charset="-128"/>
              </a:rPr>
              <a:t>).</a:t>
            </a:r>
          </a:p>
          <a:p>
            <a:r>
              <a:rPr lang="fr-FR" sz="3200" b="1" dirty="0">
                <a:solidFill>
                  <a:srgbClr val="FF0000"/>
                </a:solidFill>
                <a:latin typeface="Arial Narrow" pitchFamily="34" charset="0"/>
                <a:ea typeface="ＭＳ Ｐゴシック" pitchFamily="34" charset="-128"/>
              </a:rPr>
              <a:t>Objective: </a:t>
            </a:r>
            <a:r>
              <a:rPr lang="fr-FR" sz="3200" dirty="0" err="1">
                <a:latin typeface="Arial Narrow" pitchFamily="34" charset="0"/>
                <a:ea typeface="ＭＳ Ｐゴシック" pitchFamily="34" charset="-128"/>
              </a:rPr>
              <a:t>identify</a:t>
            </a:r>
            <a:r>
              <a:rPr lang="fr-FR" sz="3200" dirty="0">
                <a:latin typeface="Arial Narrow" pitchFamily="34" charset="0"/>
                <a:ea typeface="ＭＳ Ｐゴシック" pitchFamily="34" charset="-128"/>
              </a:rPr>
              <a:t> the </a:t>
            </a:r>
            <a:r>
              <a:rPr lang="fr-FR" sz="3200" dirty="0" err="1">
                <a:latin typeface="Arial Narrow" pitchFamily="34" charset="0"/>
                <a:ea typeface="ＭＳ Ｐゴシック" pitchFamily="34" charset="-128"/>
              </a:rPr>
              <a:t>varicose</a:t>
            </a:r>
            <a:r>
              <a:rPr lang="fr-FR" sz="3200" dirty="0">
                <a:latin typeface="Arial Narrow" pitchFamily="34" charset="0"/>
                <a:ea typeface="ＭＳ Ｐゴシック" pitchFamily="34" charset="-128"/>
              </a:rPr>
              <a:t> </a:t>
            </a:r>
            <a:r>
              <a:rPr lang="fr-FR" sz="3200" dirty="0" err="1">
                <a:latin typeface="Arial Narrow" pitchFamily="34" charset="0"/>
                <a:ea typeface="ＭＳ Ｐゴシック" pitchFamily="34" charset="-128"/>
              </a:rPr>
              <a:t>veins</a:t>
            </a:r>
            <a:r>
              <a:rPr lang="fr-FR" sz="3200" dirty="0">
                <a:latin typeface="Arial Narrow" pitchFamily="34" charset="0"/>
                <a:ea typeface="ＭＳ Ｐゴシック" pitchFamily="34" charset="-128"/>
              </a:rPr>
              <a:t> </a:t>
            </a:r>
            <a:r>
              <a:rPr lang="fr-FR" sz="3200" dirty="0" err="1">
                <a:latin typeface="Arial Narrow" pitchFamily="34" charset="0"/>
                <a:ea typeface="ＭＳ Ｐゴシック" pitchFamily="34" charset="-128"/>
              </a:rPr>
              <a:t>necessary</a:t>
            </a:r>
            <a:r>
              <a:rPr lang="fr-FR" sz="3200" dirty="0">
                <a:latin typeface="Arial Narrow" pitchFamily="34" charset="0"/>
                <a:ea typeface="ＭＳ Ｐゴシック" pitchFamily="34" charset="-128"/>
              </a:rPr>
              <a:t> to the </a:t>
            </a:r>
            <a:r>
              <a:rPr lang="fr-FR" sz="3200" dirty="0" err="1">
                <a:latin typeface="Arial Narrow" pitchFamily="34" charset="0"/>
                <a:ea typeface="ＭＳ Ｐゴシック" pitchFamily="34" charset="-128"/>
              </a:rPr>
              <a:t>limb</a:t>
            </a:r>
            <a:r>
              <a:rPr lang="fr-FR" sz="3200" dirty="0">
                <a:latin typeface="Arial Narrow" pitchFamily="34" charset="0"/>
                <a:ea typeface="ＭＳ Ｐゴシック" pitchFamily="34" charset="-128"/>
              </a:rPr>
              <a:t> drainage in </a:t>
            </a:r>
            <a:r>
              <a:rPr lang="fr-FR" sz="3200" dirty="0" err="1">
                <a:latin typeface="Arial Narrow" pitchFamily="34" charset="0"/>
                <a:ea typeface="ＭＳ Ｐゴシック" pitchFamily="34" charset="-128"/>
              </a:rPr>
              <a:t>order</a:t>
            </a:r>
            <a:r>
              <a:rPr lang="fr-FR" sz="3200" dirty="0">
                <a:latin typeface="Arial Narrow" pitchFamily="34" charset="0"/>
                <a:ea typeface="ＭＳ Ｐゴシック" pitchFamily="34" charset="-128"/>
              </a:rPr>
              <a:t> to </a:t>
            </a:r>
            <a:r>
              <a:rPr lang="fr-FR" sz="3200" dirty="0" err="1">
                <a:latin typeface="Arial Narrow" pitchFamily="34" charset="0"/>
                <a:ea typeface="ＭＳ Ｐゴシック" pitchFamily="34" charset="-128"/>
              </a:rPr>
              <a:t>avoid</a:t>
            </a:r>
            <a:r>
              <a:rPr lang="fr-FR" sz="3200" dirty="0">
                <a:latin typeface="Arial Narrow" pitchFamily="34" charset="0"/>
                <a:ea typeface="ＭＳ Ｐゴシック" pitchFamily="34" charset="-128"/>
              </a:rPr>
              <a:t> </a:t>
            </a:r>
            <a:r>
              <a:rPr lang="fr-FR" sz="3200" dirty="0" err="1">
                <a:latin typeface="Arial Narrow" pitchFamily="34" charset="0"/>
                <a:ea typeface="ＭＳ Ｐゴシック" pitchFamily="34" charset="-128"/>
              </a:rPr>
              <a:t>their</a:t>
            </a:r>
            <a:r>
              <a:rPr lang="fr-FR" sz="3200" dirty="0">
                <a:latin typeface="Arial Narrow" pitchFamily="34" charset="0"/>
                <a:ea typeface="ＭＳ Ｐゴシック" pitchFamily="34" charset="-128"/>
              </a:rPr>
              <a:t> ablation </a:t>
            </a:r>
            <a:r>
              <a:rPr lang="fr-FR" sz="3200" dirty="0" err="1">
                <a:latin typeface="Arial Narrow" pitchFamily="34" charset="0"/>
                <a:ea typeface="ＭＳ Ｐゴシック" pitchFamily="34" charset="-128"/>
              </a:rPr>
              <a:t>witch</a:t>
            </a:r>
            <a:r>
              <a:rPr lang="fr-FR" sz="3200" dirty="0">
                <a:latin typeface="Arial Narrow" pitchFamily="34" charset="0"/>
                <a:ea typeface="ＭＳ Ｐゴシック" pitchFamily="34" charset="-128"/>
              </a:rPr>
              <a:t> </a:t>
            </a:r>
            <a:r>
              <a:rPr lang="fr-FR" sz="3200" dirty="0" err="1">
                <a:latin typeface="Arial Narrow" pitchFamily="34" charset="0"/>
                <a:ea typeface="ＭＳ Ｐゴシック" pitchFamily="34" charset="-128"/>
              </a:rPr>
              <a:t>could</a:t>
            </a:r>
            <a:r>
              <a:rPr lang="fr-FR" sz="3200" dirty="0">
                <a:latin typeface="Arial Narrow" pitchFamily="34" charset="0"/>
                <a:ea typeface="ＭＳ Ｐゴシック" pitchFamily="34" charset="-128"/>
              </a:rPr>
              <a:t> </a:t>
            </a:r>
            <a:r>
              <a:rPr lang="fr-FR" sz="3200" dirty="0" err="1">
                <a:latin typeface="Arial Narrow" pitchFamily="34" charset="0"/>
                <a:ea typeface="ＭＳ Ｐゴシック" pitchFamily="34" charset="-128"/>
              </a:rPr>
              <a:t>increase</a:t>
            </a:r>
            <a:r>
              <a:rPr lang="fr-FR" sz="3200" dirty="0">
                <a:latin typeface="Arial Narrow" pitchFamily="34" charset="0"/>
                <a:ea typeface="ＭＳ Ｐゴシック" pitchFamily="34" charset="-128"/>
              </a:rPr>
              <a:t> the obstructive syndrome.  </a:t>
            </a:r>
          </a:p>
          <a:p>
            <a:r>
              <a:rPr lang="fr-FR" sz="3200" b="1" dirty="0" err="1">
                <a:solidFill>
                  <a:srgbClr val="FF0000"/>
                </a:solidFill>
                <a:latin typeface="Arial Narrow" pitchFamily="34" charset="0"/>
                <a:ea typeface="ＭＳ Ｐゴシック" pitchFamily="34" charset="-128"/>
              </a:rPr>
              <a:t>Method</a:t>
            </a:r>
            <a:r>
              <a:rPr lang="fr-FR" sz="3200" b="1" dirty="0">
                <a:solidFill>
                  <a:srgbClr val="FF0000"/>
                </a:solidFill>
                <a:latin typeface="Arial Narrow" pitchFamily="34" charset="0"/>
                <a:ea typeface="ＭＳ Ｐゴシック" pitchFamily="34" charset="-128"/>
              </a:rPr>
              <a:t>:</a:t>
            </a:r>
            <a:r>
              <a:rPr lang="fr-FR" sz="3200" dirty="0">
                <a:latin typeface="Arial Narrow" pitchFamily="34" charset="0"/>
                <a:ea typeface="ＭＳ Ｐゴシック" pitchFamily="34" charset="-128"/>
              </a:rPr>
              <a:t> Probes: 14, 7 and 3 Mhz. </a:t>
            </a:r>
            <a:r>
              <a:rPr lang="fr-FR" sz="3200" dirty="0" err="1">
                <a:latin typeface="Arial Narrow" pitchFamily="34" charset="0"/>
                <a:ea typeface="ＭＳ Ｐゴシック" pitchFamily="34" charset="-128"/>
              </a:rPr>
              <a:t>Assessment</a:t>
            </a:r>
            <a:r>
              <a:rPr lang="fr-FR" sz="3200" dirty="0">
                <a:latin typeface="Arial Narrow" pitchFamily="34" charset="0"/>
                <a:ea typeface="ＭＳ Ｐゴシック" pitchFamily="34" charset="-128"/>
              </a:rPr>
              <a:t> of </a:t>
            </a:r>
            <a:r>
              <a:rPr lang="fr-FR" sz="3200" dirty="0" err="1">
                <a:latin typeface="Arial Narrow" pitchFamily="34" charset="0"/>
                <a:ea typeface="ＭＳ Ｐゴシック" pitchFamily="34" charset="-128"/>
              </a:rPr>
              <a:t>aplasia</a:t>
            </a:r>
            <a:r>
              <a:rPr lang="fr-FR" sz="3200" dirty="0">
                <a:latin typeface="Arial Narrow" pitchFamily="34" charset="0"/>
                <a:ea typeface="ＭＳ Ｐゴシック" pitchFamily="34" charset="-128"/>
              </a:rPr>
              <a:t>, </a:t>
            </a:r>
            <a:r>
              <a:rPr lang="fr-FR" sz="3200" dirty="0" err="1">
                <a:latin typeface="Arial Narrow" pitchFamily="34" charset="0"/>
                <a:ea typeface="ＭＳ Ｐゴシック" pitchFamily="34" charset="-128"/>
              </a:rPr>
              <a:t>hypoplasia</a:t>
            </a:r>
            <a:r>
              <a:rPr lang="fr-FR" sz="3200" dirty="0">
                <a:latin typeface="Arial Narrow" pitchFamily="34" charset="0"/>
                <a:ea typeface="ＭＳ Ｐゴシック" pitchFamily="34" charset="-128"/>
              </a:rPr>
              <a:t> and </a:t>
            </a:r>
            <a:r>
              <a:rPr lang="fr-FR" sz="3200" dirty="0" err="1">
                <a:latin typeface="Arial Narrow" pitchFamily="34" charset="0"/>
                <a:ea typeface="ＭＳ Ｐゴシック" pitchFamily="34" charset="-128"/>
              </a:rPr>
              <a:t>incompetence</a:t>
            </a:r>
            <a:r>
              <a:rPr lang="fr-FR" sz="3200" dirty="0">
                <a:latin typeface="Arial Narrow" pitchFamily="34" charset="0"/>
                <a:ea typeface="ＭＳ Ｐゴシック" pitchFamily="34" charset="-128"/>
              </a:rPr>
              <a:t> of the </a:t>
            </a:r>
            <a:r>
              <a:rPr lang="fr-FR" sz="3200" dirty="0" err="1">
                <a:latin typeface="Arial Narrow" pitchFamily="34" charset="0"/>
                <a:ea typeface="ＭＳ Ｐゴシック" pitchFamily="34" charset="-128"/>
              </a:rPr>
              <a:t>deep</a:t>
            </a:r>
            <a:r>
              <a:rPr lang="fr-FR" sz="3200" dirty="0">
                <a:latin typeface="Arial Narrow" pitchFamily="34" charset="0"/>
                <a:ea typeface="ＭＳ Ｐゴシック" pitchFamily="34" charset="-128"/>
              </a:rPr>
              <a:t> and </a:t>
            </a:r>
            <a:r>
              <a:rPr lang="fr-FR" sz="3200" dirty="0" err="1">
                <a:latin typeface="Arial Narrow" pitchFamily="34" charset="0"/>
                <a:ea typeface="ＭＳ Ｐゴシック" pitchFamily="34" charset="-128"/>
              </a:rPr>
              <a:t>superficial</a:t>
            </a:r>
            <a:r>
              <a:rPr lang="fr-FR" sz="3200" dirty="0">
                <a:latin typeface="Arial Narrow" pitchFamily="34" charset="0"/>
                <a:ea typeface="ＭＳ Ｐゴシック" pitchFamily="34" charset="-128"/>
              </a:rPr>
              <a:t> </a:t>
            </a:r>
            <a:r>
              <a:rPr lang="fr-FR" sz="3200" dirty="0" err="1">
                <a:latin typeface="Arial Narrow" pitchFamily="34" charset="0"/>
                <a:ea typeface="ＭＳ Ｐゴシック" pitchFamily="34" charset="-128"/>
              </a:rPr>
              <a:t>veins</a:t>
            </a:r>
            <a:r>
              <a:rPr lang="fr-FR" sz="3200" dirty="0">
                <a:latin typeface="Arial Narrow" pitchFamily="34" charset="0"/>
                <a:ea typeface="ＭＳ Ｐゴシック" pitchFamily="34" charset="-128"/>
              </a:rPr>
              <a:t> of the </a:t>
            </a:r>
            <a:r>
              <a:rPr lang="fr-FR" sz="3200" dirty="0" err="1">
                <a:latin typeface="Arial Narrow" pitchFamily="34" charset="0"/>
                <a:ea typeface="ＭＳ Ｐゴシック" pitchFamily="34" charset="-128"/>
              </a:rPr>
              <a:t>lower</a:t>
            </a:r>
            <a:r>
              <a:rPr lang="fr-FR" sz="3200" dirty="0">
                <a:latin typeface="Arial Narrow" pitchFamily="34" charset="0"/>
                <a:ea typeface="ＭＳ Ｐゴシック" pitchFamily="34" charset="-128"/>
              </a:rPr>
              <a:t> </a:t>
            </a:r>
            <a:r>
              <a:rPr lang="fr-FR" sz="3200" dirty="0" err="1">
                <a:latin typeface="Arial Narrow" pitchFamily="34" charset="0"/>
                <a:ea typeface="ＭＳ Ｐゴシック" pitchFamily="34" charset="-128"/>
              </a:rPr>
              <a:t>limbs</a:t>
            </a:r>
            <a:r>
              <a:rPr lang="fr-FR" sz="3200" dirty="0">
                <a:latin typeface="Arial Narrow" pitchFamily="34" charset="0"/>
                <a:ea typeface="ＭＳ Ｐゴシック" pitchFamily="34" charset="-128"/>
              </a:rPr>
              <a:t>, </a:t>
            </a:r>
            <a:r>
              <a:rPr lang="fr-FR" sz="3200" dirty="0" err="1">
                <a:latin typeface="Arial Narrow" pitchFamily="34" charset="0"/>
                <a:ea typeface="ＭＳ Ｐゴシック" pitchFamily="34" charset="-128"/>
              </a:rPr>
              <a:t>iliac</a:t>
            </a:r>
            <a:r>
              <a:rPr lang="fr-FR" sz="3200" dirty="0">
                <a:latin typeface="Arial Narrow" pitchFamily="34" charset="0"/>
                <a:ea typeface="ＭＳ Ｐゴシック" pitchFamily="34" charset="-128"/>
              </a:rPr>
              <a:t> and cava </a:t>
            </a:r>
            <a:r>
              <a:rPr lang="fr-FR" sz="3200" dirty="0" err="1">
                <a:latin typeface="Arial Narrow" pitchFamily="34" charset="0"/>
                <a:ea typeface="ＭＳ Ｐゴシック" pitchFamily="34" charset="-128"/>
              </a:rPr>
              <a:t>veins</a:t>
            </a:r>
            <a:r>
              <a:rPr lang="fr-FR" sz="3200" dirty="0">
                <a:latin typeface="Arial Narrow" pitchFamily="34" charset="0"/>
                <a:ea typeface="ＭＳ Ｐゴシック" pitchFamily="34" charset="-128"/>
              </a:rPr>
              <a:t>.   </a:t>
            </a:r>
          </a:p>
          <a:p>
            <a:r>
              <a:rPr lang="fr-FR" sz="3200" b="1" dirty="0" err="1">
                <a:latin typeface="Arial Narrow" pitchFamily="34" charset="0"/>
                <a:ea typeface="ＭＳ Ｐゴシック" pitchFamily="34" charset="-128"/>
              </a:rPr>
              <a:t>Compensatory</a:t>
            </a:r>
            <a:r>
              <a:rPr lang="fr-FR" sz="3200" b="1" dirty="0">
                <a:latin typeface="Arial Narrow" pitchFamily="34" charset="0"/>
                <a:ea typeface="ＭＳ Ｐゴシック" pitchFamily="34" charset="-128"/>
              </a:rPr>
              <a:t>  </a:t>
            </a:r>
            <a:r>
              <a:rPr lang="fr-FR" sz="3200" b="1" dirty="0" err="1">
                <a:latin typeface="Arial Narrow" pitchFamily="34" charset="0"/>
                <a:ea typeface="ＭＳ Ｐゴシック" pitchFamily="34" charset="-128"/>
              </a:rPr>
              <a:t>Vein</a:t>
            </a:r>
            <a:r>
              <a:rPr lang="fr-FR" sz="3200" b="1" dirty="0">
                <a:latin typeface="Arial Narrow" pitchFamily="34" charset="0"/>
                <a:ea typeface="ＭＳ Ｐゴシック" pitchFamily="34" charset="-128"/>
              </a:rPr>
              <a:t> Test </a:t>
            </a:r>
            <a:r>
              <a:rPr lang="fr-FR" sz="3200" b="1" dirty="0" err="1">
                <a:latin typeface="Arial Narrow" pitchFamily="34" charset="0"/>
                <a:ea typeface="ＭＳ Ｐゴシック" pitchFamily="34" charset="-128"/>
              </a:rPr>
              <a:t>prosed</a:t>
            </a:r>
            <a:r>
              <a:rPr lang="fr-FR" sz="3200" b="1" dirty="0">
                <a:latin typeface="Arial Narrow" pitchFamily="34" charset="0"/>
                <a:ea typeface="ＭＳ Ｐゴシック" pitchFamily="34" charset="-128"/>
              </a:rPr>
              <a:t> by </a:t>
            </a:r>
            <a:r>
              <a:rPr lang="fr-FR" sz="3200" dirty="0">
                <a:latin typeface="Arial Narrow" pitchFamily="34" charset="0"/>
                <a:ea typeface="ＭＳ Ｐゴシック" pitchFamily="34" charset="-128"/>
              </a:rPr>
              <a:t>C. Franceschi.</a:t>
            </a:r>
          </a:p>
          <a:p>
            <a:endParaRPr lang="fr-FR" sz="3200"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1520" y="31264"/>
            <a:ext cx="8568952" cy="2677656"/>
          </a:xfrm>
          <a:prstGeom prst="rect">
            <a:avLst/>
          </a:prstGeom>
          <a:noFill/>
        </p:spPr>
        <p:txBody>
          <a:bodyPr wrap="square" rtlCol="0">
            <a:spAutoFit/>
          </a:bodyPr>
          <a:lstStyle/>
          <a:p>
            <a:r>
              <a:rPr lang="fr-FR" sz="2800" b="1" dirty="0" err="1">
                <a:latin typeface="Arial Narrow" pitchFamily="34" charset="0"/>
                <a:ea typeface="ＭＳ Ｐゴシック" pitchFamily="34" charset="-128"/>
              </a:rPr>
              <a:t>Compensatory</a:t>
            </a:r>
            <a:r>
              <a:rPr lang="fr-FR" sz="2800" b="1" dirty="0">
                <a:latin typeface="Arial Narrow" pitchFamily="34" charset="0"/>
                <a:ea typeface="ＭＳ Ｐゴシック" pitchFamily="34" charset="-128"/>
              </a:rPr>
              <a:t>  </a:t>
            </a:r>
            <a:r>
              <a:rPr lang="fr-FR" sz="2800" b="1" dirty="0" err="1">
                <a:latin typeface="Arial Narrow" pitchFamily="34" charset="0"/>
                <a:ea typeface="ＭＳ Ｐゴシック" pitchFamily="34" charset="-128"/>
              </a:rPr>
              <a:t>Vein</a:t>
            </a:r>
            <a:r>
              <a:rPr lang="fr-FR" sz="2800" b="1" dirty="0">
                <a:latin typeface="Arial Narrow" pitchFamily="34" charset="0"/>
                <a:ea typeface="ＭＳ Ｐゴシック" pitchFamily="34" charset="-128"/>
              </a:rPr>
              <a:t> Test </a:t>
            </a:r>
          </a:p>
          <a:p>
            <a:r>
              <a:rPr lang="fr-FR" sz="2800" dirty="0" err="1">
                <a:latin typeface="Arial Narrow" pitchFamily="34" charset="0"/>
                <a:ea typeface="ＭＳ Ｐゴシック" pitchFamily="34" charset="-128"/>
              </a:rPr>
              <a:t>While</a:t>
            </a:r>
            <a:r>
              <a:rPr lang="fr-FR" sz="2800" dirty="0">
                <a:latin typeface="Arial Narrow" pitchFamily="34" charset="0"/>
                <a:ea typeface="ＭＳ Ｐゴシック" pitchFamily="34" charset="-128"/>
              </a:rPr>
              <a:t> the patient rocks ( </a:t>
            </a:r>
            <a:r>
              <a:rPr lang="fr-FR" sz="2800" dirty="0" err="1">
                <a:latin typeface="Arial Narrow" pitchFamily="34" charset="0"/>
                <a:ea typeface="ＭＳ Ｐゴシック" pitchFamily="34" charset="-128"/>
              </a:rPr>
              <a:t>oscillates</a:t>
            </a:r>
            <a:r>
              <a:rPr lang="fr-FR" sz="2800" dirty="0">
                <a:latin typeface="Arial Narrow" pitchFamily="34" charset="0"/>
                <a:ea typeface="ＭＳ Ｐゴシック" pitchFamily="34" charset="-128"/>
              </a:rPr>
              <a:t>) , one hand compresses and </a:t>
            </a:r>
            <a:r>
              <a:rPr lang="fr-FR" sz="2800" dirty="0" err="1">
                <a:latin typeface="Arial Narrow" pitchFamily="34" charset="0"/>
                <a:ea typeface="ＭＳ Ｐゴシック" pitchFamily="34" charset="-128"/>
              </a:rPr>
              <a:t>occludes</a:t>
            </a:r>
            <a:r>
              <a:rPr lang="fr-FR" sz="2800" dirty="0">
                <a:latin typeface="Arial Narrow" pitchFamily="34" charset="0"/>
                <a:ea typeface="ＭＳ Ｐゴシック" pitchFamily="34" charset="-128"/>
              </a:rPr>
              <a:t> the </a:t>
            </a:r>
            <a:r>
              <a:rPr lang="fr-FR" sz="2800" dirty="0" err="1">
                <a:latin typeface="Arial Narrow" pitchFamily="34" charset="0"/>
                <a:ea typeface="ＭＳ Ｐゴシック" pitchFamily="34" charset="-128"/>
              </a:rPr>
              <a:t>varicose</a:t>
            </a:r>
            <a:r>
              <a:rPr lang="fr-FR" sz="2800" dirty="0">
                <a:latin typeface="Arial Narrow" pitchFamily="34" charset="0"/>
                <a:ea typeface="ＭＳ Ｐゴシック" pitchFamily="34" charset="-128"/>
              </a:rPr>
              <a:t> </a:t>
            </a:r>
            <a:r>
              <a:rPr lang="fr-FR" sz="2800" dirty="0" err="1">
                <a:latin typeface="Arial Narrow" pitchFamily="34" charset="0"/>
                <a:ea typeface="ＭＳ Ｐゴシック" pitchFamily="34" charset="-128"/>
              </a:rPr>
              <a:t>vein</a:t>
            </a:r>
            <a:r>
              <a:rPr lang="fr-FR" sz="2800" dirty="0">
                <a:latin typeface="Arial Narrow" pitchFamily="34" charset="0"/>
                <a:ea typeface="ＭＳ Ｐゴシック" pitchFamily="34" charset="-128"/>
              </a:rPr>
              <a:t> </a:t>
            </a:r>
            <a:r>
              <a:rPr lang="fr-FR" sz="2800" dirty="0" err="1">
                <a:latin typeface="Arial Narrow" pitchFamily="34" charset="0"/>
                <a:ea typeface="ＭＳ Ｐゴシック" pitchFamily="34" charset="-128"/>
              </a:rPr>
              <a:t>with</a:t>
            </a:r>
            <a:r>
              <a:rPr lang="fr-FR" sz="2800" dirty="0">
                <a:latin typeface="Arial Narrow" pitchFamily="34" charset="0"/>
                <a:ea typeface="ＭＳ Ｐゴシック" pitchFamily="34" charset="-128"/>
              </a:rPr>
              <a:t> the US probe and the </a:t>
            </a:r>
            <a:r>
              <a:rPr lang="fr-FR" sz="2800" dirty="0" err="1">
                <a:latin typeface="Arial Narrow" pitchFamily="34" charset="0"/>
                <a:ea typeface="ＭＳ Ｐゴシック" pitchFamily="34" charset="-128"/>
              </a:rPr>
              <a:t>other</a:t>
            </a:r>
            <a:r>
              <a:rPr lang="fr-FR" sz="2800" dirty="0">
                <a:latin typeface="Arial Narrow" pitchFamily="34" charset="0"/>
                <a:ea typeface="ＭＳ Ｐゴシック" pitchFamily="34" charset="-128"/>
              </a:rPr>
              <a:t> hand  </a:t>
            </a:r>
            <a:r>
              <a:rPr lang="fr-FR" sz="2800" dirty="0" err="1">
                <a:latin typeface="Arial Narrow" pitchFamily="34" charset="0"/>
                <a:ea typeface="ＭＳ Ｐゴシック" pitchFamily="34" charset="-128"/>
              </a:rPr>
              <a:t>assesses</a:t>
            </a:r>
            <a:r>
              <a:rPr lang="fr-FR" sz="2800" dirty="0">
                <a:latin typeface="Arial Narrow" pitchFamily="34" charset="0"/>
                <a:ea typeface="ＭＳ Ｐゴシック" pitchFamily="34" charset="-128"/>
              </a:rPr>
              <a:t> </a:t>
            </a:r>
            <a:r>
              <a:rPr lang="fr-FR" sz="2800" dirty="0" err="1">
                <a:latin typeface="Arial Narrow" pitchFamily="34" charset="0"/>
                <a:ea typeface="ＭＳ Ｐゴシック" pitchFamily="34" charset="-128"/>
              </a:rPr>
              <a:t>its</a:t>
            </a:r>
            <a:r>
              <a:rPr lang="fr-FR" sz="2800" dirty="0">
                <a:latin typeface="Arial Narrow" pitchFamily="34" charset="0"/>
                <a:ea typeface="ＭＳ Ｐゴシック" pitchFamily="34" charset="-128"/>
              </a:rPr>
              <a:t> tension (pression) </a:t>
            </a:r>
            <a:r>
              <a:rPr lang="fr-FR" sz="2800" dirty="0" err="1">
                <a:latin typeface="Arial Narrow" pitchFamily="34" charset="0"/>
                <a:ea typeface="ＭＳ Ｐゴシック" pitchFamily="34" charset="-128"/>
              </a:rPr>
              <a:t>just</a:t>
            </a:r>
            <a:r>
              <a:rPr lang="fr-FR" sz="2800" dirty="0">
                <a:latin typeface="Arial Narrow" pitchFamily="34" charset="0"/>
                <a:ea typeface="ＭＳ Ｐゴシック" pitchFamily="34" charset="-128"/>
              </a:rPr>
              <a:t> </a:t>
            </a:r>
            <a:r>
              <a:rPr lang="fr-FR" sz="2800" dirty="0" err="1">
                <a:latin typeface="Arial Narrow" pitchFamily="34" charset="0"/>
                <a:ea typeface="ＭＳ Ｐゴシック" pitchFamily="34" charset="-128"/>
              </a:rPr>
              <a:t>below</a:t>
            </a:r>
            <a:r>
              <a:rPr lang="fr-FR" sz="2800" dirty="0">
                <a:latin typeface="Arial Narrow" pitchFamily="34" charset="0"/>
                <a:ea typeface="ＭＳ Ｐゴシック" pitchFamily="34" charset="-128"/>
              </a:rPr>
              <a:t>. </a:t>
            </a:r>
          </a:p>
          <a:p>
            <a:r>
              <a:rPr lang="fr-FR" sz="2800" dirty="0" err="1">
                <a:latin typeface="Arial Narrow" pitchFamily="34" charset="0"/>
                <a:ea typeface="ＭＳ Ｐゴシック" pitchFamily="34" charset="-128"/>
              </a:rPr>
              <a:t>Compensatory</a:t>
            </a:r>
            <a:r>
              <a:rPr lang="fr-FR" sz="2800" dirty="0">
                <a:latin typeface="Arial Narrow" pitchFamily="34" charset="0"/>
                <a:ea typeface="ＭＳ Ｐゴシック" pitchFamily="34" charset="-128"/>
              </a:rPr>
              <a:t> </a:t>
            </a:r>
            <a:r>
              <a:rPr lang="fr-FR" sz="2800" dirty="0" err="1">
                <a:latin typeface="Arial Narrow" pitchFamily="34" charset="0"/>
                <a:ea typeface="ＭＳ Ｐゴシック" pitchFamily="34" charset="-128"/>
              </a:rPr>
              <a:t>vein</a:t>
            </a:r>
            <a:r>
              <a:rPr lang="fr-FR" sz="2800" dirty="0">
                <a:latin typeface="Arial Narrow" pitchFamily="34" charset="0"/>
                <a:ea typeface="ＭＳ Ｐゴシック" pitchFamily="34" charset="-128"/>
              </a:rPr>
              <a:t>: Tension </a:t>
            </a:r>
            <a:r>
              <a:rPr lang="fr-FR" sz="2800" dirty="0" err="1">
                <a:latin typeface="Arial Narrow" pitchFamily="34" charset="0"/>
                <a:ea typeface="ＭＳ Ｐゴシック" pitchFamily="34" charset="-128"/>
              </a:rPr>
              <a:t>increases</a:t>
            </a:r>
            <a:r>
              <a:rPr lang="fr-FR" sz="2800" dirty="0">
                <a:latin typeface="Arial Narrow" pitchFamily="34" charset="0"/>
                <a:ea typeface="ＭＳ Ｐゴシック" pitchFamily="34" charset="-128"/>
              </a:rPr>
              <a:t> </a:t>
            </a:r>
          </a:p>
          <a:p>
            <a:r>
              <a:rPr lang="fr-FR" sz="2800" dirty="0">
                <a:latin typeface="Arial Narrow" pitchFamily="34" charset="0"/>
                <a:ea typeface="ＭＳ Ｐゴシック" pitchFamily="34" charset="-128"/>
              </a:rPr>
              <a:t>Not </a:t>
            </a:r>
            <a:r>
              <a:rPr lang="fr-FR" sz="2800" dirty="0" err="1">
                <a:latin typeface="Arial Narrow" pitchFamily="34" charset="0"/>
                <a:ea typeface="ＭＳ Ｐゴシック" pitchFamily="34" charset="-128"/>
              </a:rPr>
              <a:t>compensatory</a:t>
            </a:r>
            <a:r>
              <a:rPr lang="fr-FR" sz="2800" dirty="0">
                <a:latin typeface="Arial Narrow" pitchFamily="34" charset="0"/>
                <a:ea typeface="ＭＳ Ｐゴシック" pitchFamily="34" charset="-128"/>
              </a:rPr>
              <a:t> </a:t>
            </a:r>
            <a:r>
              <a:rPr lang="fr-FR" sz="2800" dirty="0" err="1">
                <a:latin typeface="Arial Narrow" pitchFamily="34" charset="0"/>
                <a:ea typeface="ＭＳ Ｐゴシック" pitchFamily="34" charset="-128"/>
              </a:rPr>
              <a:t>vein</a:t>
            </a:r>
            <a:r>
              <a:rPr lang="fr-FR" sz="2800" dirty="0">
                <a:latin typeface="Arial Narrow" pitchFamily="34" charset="0"/>
                <a:ea typeface="ＭＳ Ｐゴシック" pitchFamily="34" charset="-128"/>
              </a:rPr>
              <a:t>: Tension </a:t>
            </a:r>
            <a:r>
              <a:rPr lang="fr-FR" sz="2800" dirty="0" err="1">
                <a:latin typeface="Arial Narrow" pitchFamily="34" charset="0"/>
                <a:ea typeface="ＭＳ Ｐゴシック" pitchFamily="34" charset="-128"/>
              </a:rPr>
              <a:t>decreases</a:t>
            </a:r>
            <a:endParaRPr lang="fr-FR" sz="2800" dirty="0"/>
          </a:p>
        </p:txBody>
      </p:sp>
      <p:pic>
        <p:nvPicPr>
          <p:cNvPr id="5" name="Image 10" descr="BEN DHAOU 014.jpg"/>
          <p:cNvPicPr>
            <a:picLocks noChangeAspect="1"/>
          </p:cNvPicPr>
          <p:nvPr/>
        </p:nvPicPr>
        <p:blipFill>
          <a:blip r:embed="rId2" cstate="print"/>
          <a:srcRect l="13527" t="2583"/>
          <a:stretch>
            <a:fillRect/>
          </a:stretch>
        </p:blipFill>
        <p:spPr bwMode="auto">
          <a:xfrm>
            <a:off x="2696922" y="2884540"/>
            <a:ext cx="2235118" cy="3354732"/>
          </a:xfrm>
          <a:prstGeom prst="rect">
            <a:avLst/>
          </a:prstGeom>
          <a:noFill/>
          <a:ln w="76200">
            <a:solidFill>
              <a:schemeClr val="tx1"/>
            </a:solidFill>
            <a:round/>
            <a:headEnd/>
            <a:tailEnd/>
          </a:ln>
        </p:spPr>
      </p:pic>
      <p:pic>
        <p:nvPicPr>
          <p:cNvPr id="6" name="Espace réservé du contenu 3" descr="1.png"/>
          <p:cNvPicPr>
            <a:picLocks noChangeAspect="1"/>
          </p:cNvPicPr>
          <p:nvPr/>
        </p:nvPicPr>
        <p:blipFill>
          <a:blip r:embed="rId3" cstate="print"/>
          <a:srcRect l="-43295" r="-43295"/>
          <a:stretch>
            <a:fillRect/>
          </a:stretch>
        </p:blipFill>
        <p:spPr bwMode="auto">
          <a:xfrm>
            <a:off x="612700" y="2780928"/>
            <a:ext cx="2708958" cy="3531369"/>
          </a:xfrm>
          <a:prstGeom prst="rect">
            <a:avLst/>
          </a:prstGeom>
          <a:noFill/>
          <a:ln w="9525">
            <a:noFill/>
            <a:miter lim="800000"/>
            <a:headEnd/>
            <a:tailEnd/>
          </a:ln>
        </p:spPr>
      </p:pic>
      <p:pic>
        <p:nvPicPr>
          <p:cNvPr id="7" name="Espace réservé du contenu 3" descr="2.png"/>
          <p:cNvPicPr>
            <a:picLocks noChangeAspect="1"/>
          </p:cNvPicPr>
          <p:nvPr/>
        </p:nvPicPr>
        <p:blipFill>
          <a:blip r:embed="rId4" cstate="print"/>
          <a:srcRect l="-11865" r="-11865"/>
          <a:stretch>
            <a:fillRect/>
          </a:stretch>
        </p:blipFill>
        <p:spPr bwMode="auto">
          <a:xfrm>
            <a:off x="4644008" y="2820520"/>
            <a:ext cx="2952328" cy="3848840"/>
          </a:xfrm>
          <a:prstGeom prst="rect">
            <a:avLst/>
          </a:prstGeom>
          <a:noFill/>
          <a:ln w="9525">
            <a:noFill/>
            <a:miter lim="800000"/>
            <a:headEnd/>
            <a:tailEnd/>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0" y="620688"/>
            <a:ext cx="9144000" cy="923330"/>
          </a:xfrm>
          <a:prstGeom prst="rect">
            <a:avLst/>
          </a:prstGeom>
          <a:noFill/>
        </p:spPr>
        <p:txBody>
          <a:bodyPr wrap="square" rtlCol="0">
            <a:spAutoFit/>
          </a:bodyPr>
          <a:lstStyle/>
          <a:p>
            <a:r>
              <a:rPr lang="fr-FR" b="1" dirty="0">
                <a:solidFill>
                  <a:srgbClr val="000000"/>
                </a:solidFill>
                <a:latin typeface="Arial Narrow" pitchFamily="34" charset="0"/>
                <a:ea typeface="ＭＳ Ｐゴシック" pitchFamily="34" charset="-128"/>
              </a:rPr>
              <a:t>Varices are </a:t>
            </a:r>
            <a:r>
              <a:rPr lang="fr-FR" b="1" dirty="0" err="1">
                <a:solidFill>
                  <a:srgbClr val="000000"/>
                </a:solidFill>
                <a:latin typeface="Arial Narrow" pitchFamily="34" charset="0"/>
                <a:ea typeface="ＭＳ Ｐゴシック" pitchFamily="34" charset="-128"/>
              </a:rPr>
              <a:t>compensatory</a:t>
            </a:r>
            <a:r>
              <a:rPr lang="fr-FR" b="1" dirty="0">
                <a:solidFill>
                  <a:srgbClr val="000000"/>
                </a:solidFill>
                <a:latin typeface="Arial Narrow" pitchFamily="34" charset="0"/>
                <a:ea typeface="ＭＳ Ｐゴシック" pitchFamily="34" charset="-128"/>
              </a:rPr>
              <a:t> in </a:t>
            </a:r>
          </a:p>
          <a:p>
            <a:r>
              <a:rPr lang="fr-FR" b="1" dirty="0">
                <a:solidFill>
                  <a:srgbClr val="000000"/>
                </a:solidFill>
                <a:latin typeface="Arial Narrow" pitchFamily="34" charset="0"/>
                <a:ea typeface="ＭＳ Ｐゴシック" pitchFamily="34" charset="-128"/>
              </a:rPr>
              <a:t>	35% of varices  </a:t>
            </a:r>
            <a:r>
              <a:rPr lang="fr-FR" b="1" dirty="0" err="1">
                <a:solidFill>
                  <a:srgbClr val="000000"/>
                </a:solidFill>
                <a:latin typeface="Arial Narrow" pitchFamily="34" charset="0"/>
                <a:ea typeface="ＭＳ Ｐゴシック" pitchFamily="34" charset="-128"/>
              </a:rPr>
              <a:t>located</a:t>
            </a:r>
            <a:r>
              <a:rPr lang="fr-FR" b="1" dirty="0">
                <a:solidFill>
                  <a:srgbClr val="000000"/>
                </a:solidFill>
                <a:latin typeface="Arial Narrow" pitchFamily="34" charset="0"/>
                <a:ea typeface="ＭＳ Ｐゴシック" pitchFamily="34" charset="-128"/>
              </a:rPr>
              <a:t> in the marginal </a:t>
            </a:r>
            <a:r>
              <a:rPr lang="fr-FR" b="1" dirty="0" err="1">
                <a:solidFill>
                  <a:srgbClr val="000000"/>
                </a:solidFill>
                <a:latin typeface="Arial Narrow" pitchFamily="34" charset="0"/>
                <a:ea typeface="ＭＳ Ｐゴシック" pitchFamily="34" charset="-128"/>
              </a:rPr>
              <a:t>vein</a:t>
            </a:r>
            <a:r>
              <a:rPr lang="fr-FR" b="1" dirty="0">
                <a:solidFill>
                  <a:srgbClr val="000000"/>
                </a:solidFill>
                <a:latin typeface="Arial Narrow" pitchFamily="34" charset="0"/>
                <a:ea typeface="ＭＳ Ｐゴシック" pitchFamily="34" charset="-128"/>
              </a:rPr>
              <a:t> </a:t>
            </a:r>
            <a:r>
              <a:rPr lang="fr-FR" b="1" dirty="0" err="1">
                <a:solidFill>
                  <a:srgbClr val="000000"/>
                </a:solidFill>
                <a:latin typeface="Arial Narrow" pitchFamily="34" charset="0"/>
                <a:ea typeface="ＭＳ Ｐゴシック" pitchFamily="34" charset="-128"/>
              </a:rPr>
              <a:t>territory</a:t>
            </a:r>
            <a:endParaRPr lang="fr-FR" b="1" dirty="0">
              <a:solidFill>
                <a:srgbClr val="000000"/>
              </a:solidFill>
              <a:latin typeface="Arial Narrow" pitchFamily="34" charset="0"/>
              <a:ea typeface="ＭＳ Ｐゴシック" pitchFamily="34" charset="-128"/>
            </a:endParaRPr>
          </a:p>
          <a:p>
            <a:r>
              <a:rPr lang="fr-FR" b="1" dirty="0">
                <a:solidFill>
                  <a:srgbClr val="000000"/>
                </a:solidFill>
                <a:latin typeface="Arial Narrow" pitchFamily="34" charset="0"/>
                <a:ea typeface="ＭＳ Ｐゴシック" pitchFamily="34" charset="-128"/>
              </a:rPr>
              <a:t>	37%  of varices  </a:t>
            </a:r>
            <a:r>
              <a:rPr lang="fr-FR" b="1" dirty="0" err="1">
                <a:solidFill>
                  <a:srgbClr val="000000"/>
                </a:solidFill>
                <a:latin typeface="Arial Narrow" pitchFamily="34" charset="0"/>
                <a:ea typeface="ＭＳ Ｐゴシック" pitchFamily="34" charset="-128"/>
              </a:rPr>
              <a:t>located</a:t>
            </a:r>
            <a:r>
              <a:rPr lang="fr-FR" b="1" dirty="0">
                <a:solidFill>
                  <a:srgbClr val="000000"/>
                </a:solidFill>
                <a:latin typeface="Arial Narrow" pitchFamily="34" charset="0"/>
                <a:ea typeface="ＭＳ Ｐゴシック" pitchFamily="34" charset="-128"/>
              </a:rPr>
              <a:t> in the </a:t>
            </a:r>
            <a:r>
              <a:rPr lang="fr-FR" b="1" dirty="0" err="1">
                <a:solidFill>
                  <a:srgbClr val="000000"/>
                </a:solidFill>
                <a:latin typeface="Arial Narrow" pitchFamily="34" charset="0"/>
                <a:ea typeface="ＭＳ Ｐゴシック" pitchFamily="34" charset="-128"/>
              </a:rPr>
              <a:t>saphena</a:t>
            </a:r>
            <a:r>
              <a:rPr lang="fr-FR" b="1" dirty="0">
                <a:solidFill>
                  <a:srgbClr val="000000"/>
                </a:solidFill>
                <a:latin typeface="Arial Narrow" pitchFamily="34" charset="0"/>
                <a:ea typeface="ＭＳ Ｐゴシック" pitchFamily="34" charset="-128"/>
              </a:rPr>
              <a:t> </a:t>
            </a:r>
            <a:r>
              <a:rPr lang="fr-FR" b="1" dirty="0" err="1">
                <a:solidFill>
                  <a:srgbClr val="000000"/>
                </a:solidFill>
                <a:latin typeface="Arial Narrow" pitchFamily="34" charset="0"/>
                <a:ea typeface="ＭＳ Ｐゴシック" pitchFamily="34" charset="-128"/>
              </a:rPr>
              <a:t>vein</a:t>
            </a:r>
            <a:r>
              <a:rPr lang="fr-FR" b="1" dirty="0">
                <a:solidFill>
                  <a:srgbClr val="000000"/>
                </a:solidFill>
                <a:latin typeface="Arial Narrow" pitchFamily="34" charset="0"/>
                <a:ea typeface="ＭＳ Ｐゴシック" pitchFamily="34" charset="-128"/>
              </a:rPr>
              <a:t> </a:t>
            </a:r>
            <a:r>
              <a:rPr lang="fr-FR" b="1" dirty="0" err="1">
                <a:solidFill>
                  <a:srgbClr val="000000"/>
                </a:solidFill>
                <a:latin typeface="Arial Narrow" pitchFamily="34" charset="0"/>
                <a:ea typeface="ＭＳ Ｐゴシック" pitchFamily="34" charset="-128"/>
              </a:rPr>
              <a:t>territory</a:t>
            </a:r>
            <a:r>
              <a:rPr lang="fr-FR" b="1" dirty="0">
                <a:solidFill>
                  <a:srgbClr val="000000"/>
                </a:solidFill>
                <a:latin typeface="Arial Narrow" pitchFamily="34" charset="0"/>
                <a:ea typeface="ＭＳ Ｐゴシック" pitchFamily="34" charset="-128"/>
              </a:rPr>
              <a:t>  ( in absence of marginal </a:t>
            </a:r>
            <a:r>
              <a:rPr lang="fr-FR" b="1" dirty="0" err="1">
                <a:solidFill>
                  <a:srgbClr val="000000"/>
                </a:solidFill>
                <a:latin typeface="Arial Narrow" pitchFamily="34" charset="0"/>
                <a:ea typeface="ＭＳ Ｐゴシック" pitchFamily="34" charset="-128"/>
              </a:rPr>
              <a:t>vein</a:t>
            </a:r>
            <a:r>
              <a:rPr lang="fr-FR" b="1" dirty="0">
                <a:solidFill>
                  <a:srgbClr val="000000"/>
                </a:solidFill>
                <a:latin typeface="Arial Narrow" pitchFamily="34" charset="0"/>
                <a:ea typeface="ＭＳ Ｐゴシック" pitchFamily="34" charset="-128"/>
              </a:rPr>
              <a:t>) </a:t>
            </a:r>
          </a:p>
        </p:txBody>
      </p:sp>
      <p:grpSp>
        <p:nvGrpSpPr>
          <p:cNvPr id="2" name="Groupe 10"/>
          <p:cNvGrpSpPr/>
          <p:nvPr/>
        </p:nvGrpSpPr>
        <p:grpSpPr>
          <a:xfrm>
            <a:off x="0" y="2073037"/>
            <a:ext cx="9144000" cy="4596323"/>
            <a:chOff x="0" y="980728"/>
            <a:chExt cx="9144000" cy="4596323"/>
          </a:xfrm>
        </p:grpSpPr>
        <p:sp>
          <p:nvSpPr>
            <p:cNvPr id="5" name="ZoneTexte 4"/>
            <p:cNvSpPr txBox="1"/>
            <p:nvPr/>
          </p:nvSpPr>
          <p:spPr>
            <a:xfrm>
              <a:off x="35496" y="1052736"/>
              <a:ext cx="4320480" cy="4247317"/>
            </a:xfrm>
            <a:prstGeom prst="rect">
              <a:avLst/>
            </a:prstGeom>
            <a:noFill/>
          </p:spPr>
          <p:txBody>
            <a:bodyPr wrap="square" rtlCol="0">
              <a:spAutoFit/>
            </a:bodyPr>
            <a:lstStyle/>
            <a:p>
              <a:r>
                <a:rPr lang="fr-FR" b="1" dirty="0"/>
                <a:t>Not </a:t>
              </a:r>
              <a:r>
                <a:rPr lang="fr-FR" b="1" dirty="0" err="1"/>
                <a:t>compensatory</a:t>
              </a:r>
              <a:r>
                <a:rPr lang="fr-FR" b="1" dirty="0"/>
                <a:t> varices</a:t>
              </a:r>
            </a:p>
            <a:p>
              <a:r>
                <a:rPr lang="fr-FR" dirty="0"/>
                <a:t>36 patients (37 </a:t>
              </a:r>
              <a:r>
                <a:rPr lang="fr-FR" dirty="0" err="1"/>
                <a:t>limbs</a:t>
              </a:r>
              <a:r>
                <a:rPr lang="fr-FR" dirty="0"/>
                <a:t>) (20 </a:t>
              </a:r>
              <a:r>
                <a:rPr lang="fr-FR" dirty="0" err="1"/>
                <a:t>Female</a:t>
              </a:r>
              <a:r>
                <a:rPr lang="fr-FR" dirty="0"/>
                <a:t> 16 Male) Age: 4-64 </a:t>
              </a:r>
              <a:r>
                <a:rPr lang="fr-FR" dirty="0" err="1"/>
                <a:t>years</a:t>
              </a:r>
              <a:r>
                <a:rPr lang="fr-FR" dirty="0"/>
                <a:t> </a:t>
              </a:r>
              <a:r>
                <a:rPr lang="fr-FR" dirty="0" err="1"/>
                <a:t>Mean</a:t>
              </a:r>
              <a:r>
                <a:rPr lang="fr-FR" dirty="0"/>
                <a:t> 29 </a:t>
              </a:r>
              <a:r>
                <a:rPr lang="fr-FR" dirty="0" err="1"/>
                <a:t>years</a:t>
              </a:r>
              <a:r>
                <a:rPr lang="fr-FR" dirty="0"/>
                <a:t> </a:t>
              </a:r>
            </a:p>
            <a:p>
              <a:r>
                <a:rPr lang="fr-FR" b="1" dirty="0" err="1"/>
                <a:t>Varicose</a:t>
              </a:r>
              <a:r>
                <a:rPr lang="fr-FR" b="1" dirty="0"/>
                <a:t> </a:t>
              </a:r>
              <a:r>
                <a:rPr lang="fr-FR" b="1" dirty="0" err="1"/>
                <a:t>territory</a:t>
              </a:r>
              <a:r>
                <a:rPr lang="fr-FR" b="1" dirty="0"/>
                <a:t>: </a:t>
              </a:r>
            </a:p>
            <a:p>
              <a:r>
                <a:rPr lang="fr-FR" dirty="0" err="1"/>
                <a:t>Saphena</a:t>
              </a:r>
              <a:r>
                <a:rPr lang="fr-FR" dirty="0"/>
                <a:t> (17) Marginal (14) </a:t>
              </a:r>
              <a:r>
                <a:rPr lang="fr-FR" dirty="0" err="1"/>
                <a:t>Saphena</a:t>
              </a:r>
              <a:r>
                <a:rPr lang="fr-FR" dirty="0"/>
                <a:t>+Marginal (6)</a:t>
              </a:r>
            </a:p>
            <a:p>
              <a:r>
                <a:rPr lang="fr-FR" b="1" dirty="0" err="1"/>
                <a:t>Deep</a:t>
              </a:r>
              <a:r>
                <a:rPr lang="fr-FR" b="1" dirty="0"/>
                <a:t> </a:t>
              </a:r>
              <a:r>
                <a:rPr lang="fr-FR" b="1" dirty="0" err="1"/>
                <a:t>veins</a:t>
              </a:r>
              <a:r>
                <a:rPr lang="fr-FR" dirty="0"/>
                <a:t>:</a:t>
              </a:r>
            </a:p>
            <a:p>
              <a:r>
                <a:rPr lang="fr-FR" dirty="0"/>
                <a:t> 32 </a:t>
              </a:r>
              <a:r>
                <a:rPr lang="fr-FR" dirty="0" err="1"/>
                <a:t>limbs</a:t>
              </a:r>
              <a:r>
                <a:rPr lang="fr-FR" dirty="0"/>
                <a:t>: </a:t>
              </a:r>
              <a:r>
                <a:rPr lang="fr-FR" dirty="0" err="1"/>
                <a:t>ectasia</a:t>
              </a:r>
              <a:r>
                <a:rPr lang="fr-FR" dirty="0"/>
                <a:t>, </a:t>
              </a:r>
              <a:r>
                <a:rPr lang="fr-FR" dirty="0" err="1"/>
                <a:t>avalvulation</a:t>
              </a:r>
              <a:r>
                <a:rPr lang="fr-FR" dirty="0"/>
                <a:t>, extra-</a:t>
              </a:r>
              <a:r>
                <a:rPr lang="fr-FR" dirty="0" err="1"/>
                <a:t>truncular</a:t>
              </a:r>
              <a:r>
                <a:rPr lang="fr-FR" dirty="0"/>
                <a:t> ( muscle, nerve and </a:t>
              </a:r>
              <a:r>
                <a:rPr lang="fr-FR" dirty="0" err="1"/>
                <a:t>interfascial</a:t>
              </a:r>
              <a:r>
                <a:rPr lang="fr-FR" dirty="0"/>
                <a:t> </a:t>
              </a:r>
              <a:r>
                <a:rPr lang="fr-FR" dirty="0" err="1"/>
                <a:t>infitration</a:t>
              </a:r>
              <a:r>
                <a:rPr lang="fr-FR" dirty="0"/>
                <a:t> )</a:t>
              </a:r>
            </a:p>
            <a:p>
              <a:r>
                <a:rPr lang="fr-FR" dirty="0"/>
                <a:t> 1 </a:t>
              </a:r>
              <a:r>
                <a:rPr lang="fr-FR" dirty="0" err="1"/>
                <a:t>Limb</a:t>
              </a:r>
              <a:r>
                <a:rPr lang="fr-FR" dirty="0"/>
                <a:t>: </a:t>
              </a:r>
              <a:r>
                <a:rPr lang="fr-FR" dirty="0" err="1"/>
                <a:t>posterior</a:t>
              </a:r>
              <a:r>
                <a:rPr lang="fr-FR" dirty="0"/>
                <a:t> tibial and </a:t>
              </a:r>
              <a:r>
                <a:rPr lang="fr-FR" dirty="0" err="1"/>
                <a:t>fibular</a:t>
              </a:r>
              <a:r>
                <a:rPr lang="fr-FR" dirty="0"/>
                <a:t> </a:t>
              </a:r>
              <a:r>
                <a:rPr lang="fr-FR" dirty="0" err="1"/>
                <a:t>hypoplasia</a:t>
              </a:r>
              <a:r>
                <a:rPr lang="fr-FR" dirty="0"/>
                <a:t> ( </a:t>
              </a:r>
              <a:r>
                <a:rPr lang="fr-FR" dirty="0" err="1"/>
                <a:t>Compensatory</a:t>
              </a:r>
              <a:r>
                <a:rPr lang="fr-FR" dirty="0"/>
                <a:t> </a:t>
              </a:r>
              <a:r>
                <a:rPr lang="fr-FR" dirty="0" err="1"/>
                <a:t>anterior</a:t>
              </a:r>
              <a:r>
                <a:rPr lang="fr-FR" dirty="0"/>
                <a:t> tibial </a:t>
              </a:r>
              <a:r>
                <a:rPr lang="fr-FR" dirty="0" err="1"/>
                <a:t>vein</a:t>
              </a:r>
              <a:r>
                <a:rPr lang="fr-FR" dirty="0"/>
                <a:t>)</a:t>
              </a:r>
            </a:p>
            <a:p>
              <a:r>
                <a:rPr lang="fr-FR" dirty="0"/>
                <a:t> 3 Normal </a:t>
              </a:r>
              <a:r>
                <a:rPr lang="fr-FR" dirty="0" err="1"/>
                <a:t>deep</a:t>
              </a:r>
              <a:r>
                <a:rPr lang="fr-FR" dirty="0"/>
                <a:t> </a:t>
              </a:r>
              <a:r>
                <a:rPr lang="fr-FR" dirty="0" err="1"/>
                <a:t>veins</a:t>
              </a:r>
              <a:r>
                <a:rPr lang="fr-FR" dirty="0"/>
                <a:t> </a:t>
              </a:r>
            </a:p>
            <a:p>
              <a:pPr marL="342900" indent="-342900"/>
              <a:endParaRPr lang="fr-FR" dirty="0"/>
            </a:p>
          </p:txBody>
        </p:sp>
        <p:sp>
          <p:nvSpPr>
            <p:cNvPr id="6" name="ZoneTexte 5"/>
            <p:cNvSpPr txBox="1"/>
            <p:nvPr/>
          </p:nvSpPr>
          <p:spPr>
            <a:xfrm>
              <a:off x="4211960" y="1052736"/>
              <a:ext cx="4788024" cy="4524315"/>
            </a:xfrm>
            <a:prstGeom prst="rect">
              <a:avLst/>
            </a:prstGeom>
            <a:noFill/>
          </p:spPr>
          <p:txBody>
            <a:bodyPr wrap="square" rtlCol="0">
              <a:spAutoFit/>
            </a:bodyPr>
            <a:lstStyle/>
            <a:p>
              <a:r>
                <a:rPr lang="fr-FR" b="1" dirty="0" err="1"/>
                <a:t>Compensatory</a:t>
              </a:r>
              <a:r>
                <a:rPr lang="fr-FR" b="1" dirty="0"/>
                <a:t> varices</a:t>
              </a:r>
            </a:p>
            <a:p>
              <a:r>
                <a:rPr lang="fr-FR" dirty="0"/>
                <a:t>20patients (21limbs) Patients ( 9 </a:t>
              </a:r>
              <a:r>
                <a:rPr lang="fr-FR" dirty="0" err="1"/>
                <a:t>Female</a:t>
              </a:r>
              <a:r>
                <a:rPr lang="fr-FR" dirty="0"/>
                <a:t> 11 Male) Age: 8-55years </a:t>
              </a:r>
              <a:r>
                <a:rPr lang="fr-FR" dirty="0" err="1"/>
                <a:t>Mean</a:t>
              </a:r>
              <a:r>
                <a:rPr lang="fr-FR" dirty="0"/>
                <a:t> 27 </a:t>
              </a:r>
              <a:r>
                <a:rPr lang="fr-FR" dirty="0" err="1"/>
                <a:t>years</a:t>
              </a:r>
              <a:r>
                <a:rPr lang="fr-FR" dirty="0"/>
                <a:t> </a:t>
              </a:r>
            </a:p>
            <a:p>
              <a:r>
                <a:rPr lang="fr-FR" dirty="0" err="1"/>
                <a:t>Varicose</a:t>
              </a:r>
              <a:r>
                <a:rPr lang="fr-FR" dirty="0"/>
                <a:t> </a:t>
              </a:r>
              <a:r>
                <a:rPr lang="fr-FR" dirty="0" err="1"/>
                <a:t>territory</a:t>
              </a:r>
              <a:r>
                <a:rPr lang="fr-FR" dirty="0"/>
                <a:t>: </a:t>
              </a:r>
            </a:p>
            <a:p>
              <a:r>
                <a:rPr lang="fr-FR" dirty="0" err="1"/>
                <a:t>Saphena</a:t>
              </a:r>
              <a:r>
                <a:rPr lang="fr-FR" dirty="0"/>
                <a:t> (10) Marginal (3)</a:t>
              </a:r>
            </a:p>
            <a:p>
              <a:r>
                <a:rPr lang="fr-FR" dirty="0"/>
                <a:t> </a:t>
              </a:r>
              <a:r>
                <a:rPr lang="fr-FR" dirty="0" err="1"/>
                <a:t>Saphena</a:t>
              </a:r>
              <a:r>
                <a:rPr lang="fr-FR" dirty="0"/>
                <a:t>+Marginal (8)</a:t>
              </a:r>
            </a:p>
            <a:p>
              <a:r>
                <a:rPr lang="fr-FR" b="1" dirty="0" err="1"/>
                <a:t>Deep</a:t>
              </a:r>
              <a:r>
                <a:rPr lang="fr-FR" b="1" dirty="0"/>
                <a:t> </a:t>
              </a:r>
              <a:r>
                <a:rPr lang="fr-FR" b="1" dirty="0" err="1"/>
                <a:t>veins</a:t>
              </a:r>
              <a:r>
                <a:rPr lang="fr-FR" dirty="0"/>
                <a:t>:</a:t>
              </a:r>
            </a:p>
            <a:p>
              <a:r>
                <a:rPr lang="fr-FR" dirty="0"/>
                <a:t> </a:t>
              </a:r>
              <a:r>
                <a:rPr lang="fr-FR" dirty="0" err="1"/>
                <a:t>aplasia</a:t>
              </a:r>
              <a:r>
                <a:rPr lang="fr-FR" dirty="0"/>
                <a:t> and </a:t>
              </a:r>
              <a:r>
                <a:rPr lang="fr-FR" dirty="0" err="1"/>
                <a:t>agenesia</a:t>
              </a:r>
              <a:endParaRPr lang="fr-FR" dirty="0"/>
            </a:p>
            <a:p>
              <a:r>
                <a:rPr lang="fr-FR" dirty="0"/>
                <a:t>1 stage:  7limbs: </a:t>
              </a:r>
              <a:r>
                <a:rPr lang="fr-FR" dirty="0" err="1"/>
                <a:t>leg</a:t>
              </a:r>
              <a:r>
                <a:rPr lang="fr-FR" dirty="0"/>
                <a:t> </a:t>
              </a:r>
              <a:r>
                <a:rPr lang="fr-FR" dirty="0" err="1"/>
                <a:t>veins</a:t>
              </a:r>
              <a:r>
                <a:rPr lang="fr-FR" dirty="0"/>
                <a:t> (5) </a:t>
              </a:r>
              <a:r>
                <a:rPr lang="fr-FR" dirty="0" err="1"/>
                <a:t>Popliteal</a:t>
              </a:r>
              <a:r>
                <a:rPr lang="fr-FR" dirty="0"/>
                <a:t> </a:t>
              </a:r>
              <a:r>
                <a:rPr lang="fr-FR" dirty="0" err="1"/>
                <a:t>vein</a:t>
              </a:r>
              <a:r>
                <a:rPr lang="fr-FR" dirty="0"/>
                <a:t> (1)  and </a:t>
              </a:r>
              <a:r>
                <a:rPr lang="fr-FR" dirty="0" err="1"/>
                <a:t>Femoral</a:t>
              </a:r>
              <a:r>
                <a:rPr lang="fr-FR" dirty="0"/>
                <a:t> </a:t>
              </a:r>
              <a:r>
                <a:rPr lang="fr-FR" dirty="0" err="1"/>
                <a:t>Veins</a:t>
              </a:r>
              <a:r>
                <a:rPr lang="fr-FR" dirty="0"/>
                <a:t> V (1) .</a:t>
              </a:r>
            </a:p>
            <a:p>
              <a:r>
                <a:rPr lang="fr-FR" dirty="0"/>
                <a:t>2 stages: 8 </a:t>
              </a:r>
              <a:r>
                <a:rPr lang="fr-FR" dirty="0" err="1"/>
                <a:t>limbs</a:t>
              </a:r>
              <a:r>
                <a:rPr lang="fr-FR" dirty="0"/>
                <a:t> : </a:t>
              </a:r>
              <a:r>
                <a:rPr lang="fr-FR" dirty="0" err="1"/>
                <a:t>leg</a:t>
              </a:r>
              <a:r>
                <a:rPr lang="fr-FR" dirty="0"/>
                <a:t> + </a:t>
              </a:r>
              <a:r>
                <a:rPr lang="fr-FR" dirty="0" err="1"/>
                <a:t>Popliteal</a:t>
              </a:r>
              <a:r>
                <a:rPr lang="fr-FR" dirty="0"/>
                <a:t> </a:t>
              </a:r>
              <a:r>
                <a:rPr lang="fr-FR" dirty="0" err="1"/>
                <a:t>vein</a:t>
              </a:r>
              <a:r>
                <a:rPr lang="fr-FR" dirty="0"/>
                <a:t> ( 3) </a:t>
              </a:r>
              <a:r>
                <a:rPr lang="fr-FR" dirty="0" err="1"/>
                <a:t>Leg</a:t>
              </a:r>
              <a:r>
                <a:rPr lang="fr-FR" dirty="0"/>
                <a:t> + </a:t>
              </a:r>
              <a:r>
                <a:rPr lang="fr-FR" dirty="0" err="1"/>
                <a:t>femoral</a:t>
              </a:r>
              <a:r>
                <a:rPr lang="fr-FR" dirty="0"/>
                <a:t> </a:t>
              </a:r>
              <a:r>
                <a:rPr lang="fr-FR" dirty="0" err="1"/>
                <a:t>vein</a:t>
              </a:r>
              <a:r>
                <a:rPr lang="fr-FR" dirty="0"/>
                <a:t> (3) </a:t>
              </a:r>
              <a:r>
                <a:rPr lang="fr-FR" dirty="0" err="1"/>
                <a:t>popliteal</a:t>
              </a:r>
              <a:r>
                <a:rPr lang="fr-FR" dirty="0"/>
                <a:t>+ </a:t>
              </a:r>
              <a:r>
                <a:rPr lang="fr-FR" dirty="0" err="1"/>
                <a:t>femoral</a:t>
              </a:r>
              <a:r>
                <a:rPr lang="fr-FR" dirty="0"/>
                <a:t> </a:t>
              </a:r>
              <a:r>
                <a:rPr lang="fr-FR" dirty="0" err="1"/>
                <a:t>vein</a:t>
              </a:r>
              <a:r>
                <a:rPr lang="fr-FR" dirty="0"/>
                <a:t> (2) . </a:t>
              </a:r>
            </a:p>
            <a:p>
              <a:r>
                <a:rPr lang="fr-FR" dirty="0"/>
                <a:t>3 stages: 6 </a:t>
              </a:r>
              <a:r>
                <a:rPr lang="fr-FR" dirty="0" err="1"/>
                <a:t>limbs</a:t>
              </a:r>
              <a:r>
                <a:rPr lang="fr-FR" dirty="0"/>
                <a:t> ; </a:t>
              </a:r>
              <a:r>
                <a:rPr lang="fr-FR" dirty="0" err="1"/>
                <a:t>leg</a:t>
              </a:r>
              <a:r>
                <a:rPr lang="fr-FR" dirty="0"/>
                <a:t>+</a:t>
              </a:r>
              <a:r>
                <a:rPr lang="fr-FR" dirty="0" err="1"/>
                <a:t>popliteal</a:t>
              </a:r>
              <a:r>
                <a:rPr lang="fr-FR" dirty="0"/>
                <a:t>+</a:t>
              </a:r>
              <a:r>
                <a:rPr lang="fr-FR" dirty="0" err="1"/>
                <a:t>Femoral</a:t>
              </a:r>
              <a:r>
                <a:rPr lang="fr-FR" dirty="0"/>
                <a:t> </a:t>
              </a:r>
              <a:r>
                <a:rPr lang="fr-FR" dirty="0" err="1"/>
                <a:t>vein</a:t>
              </a:r>
              <a:r>
                <a:rPr lang="fr-FR" dirty="0"/>
                <a:t> (4) </a:t>
              </a:r>
              <a:r>
                <a:rPr lang="fr-FR" dirty="0" err="1"/>
                <a:t>Popliteal</a:t>
              </a:r>
              <a:r>
                <a:rPr lang="fr-FR" dirty="0"/>
                <a:t>+</a:t>
              </a:r>
              <a:r>
                <a:rPr lang="fr-FR" dirty="0" err="1"/>
                <a:t>femoral</a:t>
              </a:r>
              <a:r>
                <a:rPr lang="fr-FR" dirty="0"/>
                <a:t>+</a:t>
              </a:r>
              <a:r>
                <a:rPr lang="fr-FR" dirty="0" err="1"/>
                <a:t>iliac</a:t>
              </a:r>
              <a:r>
                <a:rPr lang="fr-FR" dirty="0"/>
                <a:t> </a:t>
              </a:r>
              <a:r>
                <a:rPr lang="fr-FR" dirty="0" err="1"/>
                <a:t>veins</a:t>
              </a:r>
              <a:r>
                <a:rPr lang="fr-FR" dirty="0"/>
                <a:t> (1) </a:t>
              </a:r>
              <a:r>
                <a:rPr lang="fr-FR" dirty="0" err="1"/>
                <a:t>Femoral</a:t>
              </a:r>
              <a:r>
                <a:rPr lang="fr-FR" dirty="0"/>
                <a:t>+</a:t>
              </a:r>
              <a:r>
                <a:rPr lang="fr-FR" dirty="0" err="1"/>
                <a:t>iliac</a:t>
              </a:r>
              <a:r>
                <a:rPr lang="fr-FR" dirty="0"/>
                <a:t>+Cava </a:t>
              </a:r>
              <a:r>
                <a:rPr lang="fr-FR" dirty="0" err="1"/>
                <a:t>veins</a:t>
              </a:r>
              <a:r>
                <a:rPr lang="fr-FR" dirty="0"/>
                <a:t> (1).  </a:t>
              </a:r>
            </a:p>
            <a:p>
              <a:pPr marL="342900" indent="-342900"/>
              <a:endParaRPr lang="fr-FR" dirty="0"/>
            </a:p>
          </p:txBody>
        </p:sp>
        <p:sp>
          <p:nvSpPr>
            <p:cNvPr id="8" name="Rectangle 7"/>
            <p:cNvSpPr/>
            <p:nvPr/>
          </p:nvSpPr>
          <p:spPr>
            <a:xfrm>
              <a:off x="0" y="980728"/>
              <a:ext cx="9144000" cy="45365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9"/>
            <p:cNvCxnSpPr/>
            <p:nvPr/>
          </p:nvCxnSpPr>
          <p:spPr>
            <a:xfrm>
              <a:off x="4211960" y="980728"/>
              <a:ext cx="0" cy="4536504"/>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1.png"/>
          <p:cNvPicPr>
            <a:picLocks noChangeAspect="1"/>
          </p:cNvPicPr>
          <p:nvPr/>
        </p:nvPicPr>
        <p:blipFill>
          <a:blip r:embed="rId3" cstate="print"/>
          <a:srcRect t="-12218" b="-12218"/>
          <a:stretch>
            <a:fillRect/>
          </a:stretch>
        </p:blipFill>
        <p:spPr bwMode="auto">
          <a:xfrm>
            <a:off x="251520" y="1340768"/>
            <a:ext cx="4248150" cy="5537200"/>
          </a:xfrm>
          <a:prstGeom prst="rect">
            <a:avLst/>
          </a:prstGeom>
          <a:noFill/>
          <a:ln w="9525">
            <a:noFill/>
            <a:miter lim="800000"/>
            <a:headEnd/>
            <a:tailEnd/>
          </a:ln>
        </p:spPr>
      </p:pic>
      <p:pic>
        <p:nvPicPr>
          <p:cNvPr id="5" name="Espace réservé du contenu 5" descr="2.png"/>
          <p:cNvPicPr>
            <a:picLocks noChangeAspect="1"/>
          </p:cNvPicPr>
          <p:nvPr/>
        </p:nvPicPr>
        <p:blipFill>
          <a:blip r:embed="rId4" cstate="print"/>
          <a:srcRect t="-16614" b="-16614"/>
          <a:stretch>
            <a:fillRect/>
          </a:stretch>
        </p:blipFill>
        <p:spPr bwMode="auto">
          <a:xfrm>
            <a:off x="4451796" y="1124744"/>
            <a:ext cx="4584700" cy="5975350"/>
          </a:xfrm>
          <a:prstGeom prst="rect">
            <a:avLst/>
          </a:prstGeom>
          <a:noFill/>
          <a:ln w="9525">
            <a:noFill/>
            <a:miter lim="800000"/>
            <a:headEnd/>
            <a:tailEnd/>
          </a:ln>
        </p:spPr>
      </p:pic>
      <p:sp>
        <p:nvSpPr>
          <p:cNvPr id="6" name="ZoneTexte 5"/>
          <p:cNvSpPr txBox="1"/>
          <p:nvPr/>
        </p:nvSpPr>
        <p:spPr>
          <a:xfrm>
            <a:off x="1979712" y="548680"/>
            <a:ext cx="5616624" cy="461665"/>
          </a:xfrm>
          <a:prstGeom prst="rect">
            <a:avLst/>
          </a:prstGeom>
          <a:noFill/>
        </p:spPr>
        <p:txBody>
          <a:bodyPr wrap="square" rtlCol="0">
            <a:spAutoFit/>
          </a:bodyPr>
          <a:lstStyle/>
          <a:p>
            <a:r>
              <a:rPr lang="fr-FR" sz="2400" b="1" dirty="0" err="1"/>
              <a:t>Example</a:t>
            </a:r>
            <a:r>
              <a:rPr lang="fr-FR" sz="2400" b="1" dirty="0"/>
              <a:t> of Duplex </a:t>
            </a:r>
            <a:r>
              <a:rPr lang="fr-FR" sz="2400" b="1" dirty="0" err="1"/>
              <a:t>Mapping</a:t>
            </a:r>
            <a:r>
              <a:rPr lang="fr-FR" sz="2400" b="1" dirty="0"/>
              <a:t> </a:t>
            </a:r>
          </a:p>
        </p:txBody>
      </p:sp>
      <p:sp>
        <p:nvSpPr>
          <p:cNvPr id="7" name="ZoneTexte 6"/>
          <p:cNvSpPr txBox="1"/>
          <p:nvPr/>
        </p:nvSpPr>
        <p:spPr>
          <a:xfrm>
            <a:off x="395536" y="1052736"/>
            <a:ext cx="4032448" cy="830997"/>
          </a:xfrm>
          <a:prstGeom prst="rect">
            <a:avLst/>
          </a:prstGeom>
          <a:noFill/>
        </p:spPr>
        <p:txBody>
          <a:bodyPr wrap="square" rtlCol="0">
            <a:spAutoFit/>
          </a:bodyPr>
          <a:lstStyle/>
          <a:p>
            <a:r>
              <a:rPr lang="fr-FR" sz="2400" b="1" dirty="0"/>
              <a:t>Not </a:t>
            </a:r>
            <a:r>
              <a:rPr lang="fr-FR" sz="2400" b="1" dirty="0" err="1"/>
              <a:t>compensatory</a:t>
            </a:r>
            <a:r>
              <a:rPr lang="fr-FR" sz="2400" b="1" dirty="0"/>
              <a:t> Varice</a:t>
            </a:r>
          </a:p>
          <a:p>
            <a:r>
              <a:rPr lang="fr-FR" sz="2400" b="1" dirty="0"/>
              <a:t>(No Open </a:t>
            </a:r>
            <a:r>
              <a:rPr lang="fr-FR" sz="2400" b="1" dirty="0" err="1"/>
              <a:t>vicarious</a:t>
            </a:r>
            <a:r>
              <a:rPr lang="fr-FR" sz="2400" b="1" dirty="0"/>
              <a:t> shunt) </a:t>
            </a:r>
          </a:p>
        </p:txBody>
      </p:sp>
      <p:sp>
        <p:nvSpPr>
          <p:cNvPr id="8" name="ZoneTexte 7"/>
          <p:cNvSpPr txBox="1"/>
          <p:nvPr/>
        </p:nvSpPr>
        <p:spPr>
          <a:xfrm>
            <a:off x="4860032" y="980728"/>
            <a:ext cx="4032448" cy="830997"/>
          </a:xfrm>
          <a:prstGeom prst="rect">
            <a:avLst/>
          </a:prstGeom>
          <a:noFill/>
        </p:spPr>
        <p:txBody>
          <a:bodyPr wrap="square" rtlCol="0">
            <a:spAutoFit/>
          </a:bodyPr>
          <a:lstStyle/>
          <a:p>
            <a:r>
              <a:rPr lang="fr-FR" sz="2400" b="1" dirty="0" err="1"/>
              <a:t>Compensatory</a:t>
            </a:r>
            <a:r>
              <a:rPr lang="fr-FR" sz="2400" b="1" dirty="0"/>
              <a:t> Varice </a:t>
            </a:r>
          </a:p>
          <a:p>
            <a:r>
              <a:rPr lang="fr-FR" sz="2400" b="1" dirty="0"/>
              <a:t>( Open </a:t>
            </a:r>
            <a:r>
              <a:rPr lang="fr-FR" sz="2400" b="1" dirty="0" err="1"/>
              <a:t>vicarious</a:t>
            </a:r>
            <a:r>
              <a:rPr lang="fr-FR" sz="2400" b="1" dirty="0"/>
              <a:t> shunt) </a:t>
            </a:r>
          </a:p>
        </p:txBody>
      </p:sp>
      <p:sp>
        <p:nvSpPr>
          <p:cNvPr id="9" name="ZoneTexte 8"/>
          <p:cNvSpPr txBox="1"/>
          <p:nvPr/>
        </p:nvSpPr>
        <p:spPr>
          <a:xfrm>
            <a:off x="0" y="6396335"/>
            <a:ext cx="9144000" cy="461665"/>
          </a:xfrm>
          <a:prstGeom prst="rect">
            <a:avLst/>
          </a:prstGeom>
          <a:noFill/>
        </p:spPr>
        <p:txBody>
          <a:bodyPr wrap="square" rtlCol="0">
            <a:spAutoFit/>
          </a:bodyPr>
          <a:lstStyle/>
          <a:p>
            <a:r>
              <a:rPr lang="fr-FR" sz="2400" b="1" dirty="0">
                <a:solidFill>
                  <a:srgbClr val="00B0F0"/>
                </a:solidFill>
              </a:rPr>
              <a:t>Blue</a:t>
            </a:r>
            <a:r>
              <a:rPr lang="fr-FR" sz="2400" b="1" dirty="0"/>
              <a:t> = </a:t>
            </a:r>
            <a:r>
              <a:rPr lang="fr-FR" sz="2400" b="1" dirty="0" err="1"/>
              <a:t>Superficial</a:t>
            </a:r>
            <a:r>
              <a:rPr lang="fr-FR" sz="2400" b="1" dirty="0"/>
              <a:t> </a:t>
            </a:r>
            <a:r>
              <a:rPr lang="fr-FR" sz="2400" b="1" dirty="0" err="1"/>
              <a:t>veins</a:t>
            </a:r>
            <a:r>
              <a:rPr lang="fr-FR" sz="2400" b="1" dirty="0"/>
              <a:t>    Black = </a:t>
            </a:r>
            <a:r>
              <a:rPr lang="fr-FR" sz="2400" b="1" dirty="0" err="1"/>
              <a:t>Deep</a:t>
            </a:r>
            <a:r>
              <a:rPr lang="fr-FR" sz="2400" b="1" dirty="0"/>
              <a:t> </a:t>
            </a:r>
            <a:r>
              <a:rPr lang="fr-FR" sz="2400" b="1" dirty="0" err="1"/>
              <a:t>veins</a:t>
            </a:r>
            <a:r>
              <a:rPr lang="fr-FR" sz="2400" b="1" dirty="0"/>
              <a:t>      </a:t>
            </a:r>
            <a:r>
              <a:rPr lang="fr-FR" sz="2400" b="1" dirty="0" err="1"/>
              <a:t>Dotted</a:t>
            </a:r>
            <a:r>
              <a:rPr lang="fr-FR" sz="2400" b="1" dirty="0"/>
              <a:t> black = </a:t>
            </a:r>
            <a:r>
              <a:rPr lang="fr-FR" sz="2400" b="1" dirty="0" err="1"/>
              <a:t>aplasia</a:t>
            </a:r>
            <a:endParaRPr lang="fr-FR" sz="2400" b="1"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99592" y="836712"/>
            <a:ext cx="7128792" cy="369332"/>
          </a:xfrm>
          <a:prstGeom prst="rect">
            <a:avLst/>
          </a:prstGeom>
          <a:noFill/>
        </p:spPr>
        <p:txBody>
          <a:bodyPr wrap="square" rtlCol="0">
            <a:spAutoFit/>
          </a:bodyPr>
          <a:lstStyle/>
          <a:p>
            <a:endParaRPr lang="fr-FR" dirty="0"/>
          </a:p>
        </p:txBody>
      </p:sp>
      <p:sp>
        <p:nvSpPr>
          <p:cNvPr id="5" name="ZoneTexte 4"/>
          <p:cNvSpPr txBox="1"/>
          <p:nvPr/>
        </p:nvSpPr>
        <p:spPr>
          <a:xfrm>
            <a:off x="323528" y="908720"/>
            <a:ext cx="8136904" cy="4524315"/>
          </a:xfrm>
          <a:prstGeom prst="rect">
            <a:avLst/>
          </a:prstGeom>
          <a:noFill/>
        </p:spPr>
        <p:txBody>
          <a:bodyPr wrap="square" rtlCol="0">
            <a:spAutoFit/>
          </a:bodyPr>
          <a:lstStyle/>
          <a:p>
            <a:r>
              <a:rPr lang="fr-FR" sz="3600" b="1" dirty="0">
                <a:solidFill>
                  <a:srgbClr val="0070C0"/>
                </a:solidFill>
                <a:latin typeface="Arial Narrow" pitchFamily="34" charset="0"/>
              </a:rPr>
              <a:t>	</a:t>
            </a:r>
            <a:r>
              <a:rPr lang="en-US" sz="3600" b="1" dirty="0">
                <a:solidFill>
                  <a:srgbClr val="0070C0"/>
                </a:solidFill>
                <a:latin typeface="Arial Narrow" pitchFamily="34" charset="0"/>
              </a:rPr>
              <a:t>In 35-37 % of Venous </a:t>
            </a:r>
            <a:r>
              <a:rPr lang="en-US" sz="3600" b="1" dirty="0" err="1">
                <a:solidFill>
                  <a:srgbClr val="0070C0"/>
                </a:solidFill>
                <a:latin typeface="Arial Narrow" pitchFamily="34" charset="0"/>
              </a:rPr>
              <a:t>Malfornations</a:t>
            </a:r>
            <a:r>
              <a:rPr lang="en-US" sz="3600" b="1" dirty="0">
                <a:solidFill>
                  <a:srgbClr val="0070C0"/>
                </a:solidFill>
                <a:latin typeface="Arial Narrow" pitchFamily="34" charset="0"/>
              </a:rPr>
              <a:t> including superficial varicose veins  one ore more of them are compensatory .</a:t>
            </a:r>
            <a:br>
              <a:rPr lang="en-US" sz="3600" b="1" dirty="0">
                <a:solidFill>
                  <a:srgbClr val="0070C0"/>
                </a:solidFill>
                <a:latin typeface="Arial Narrow" pitchFamily="34" charset="0"/>
              </a:rPr>
            </a:br>
            <a:r>
              <a:rPr lang="en-US" sz="3600" b="1" dirty="0">
                <a:solidFill>
                  <a:srgbClr val="0070C0"/>
                </a:solidFill>
                <a:latin typeface="Arial Narrow" pitchFamily="34" charset="0"/>
              </a:rPr>
              <a:t>	Their ablation could increase the obstructive syndrome </a:t>
            </a:r>
          </a:p>
          <a:p>
            <a:r>
              <a:rPr lang="en-US" sz="3600" b="1" dirty="0">
                <a:solidFill>
                  <a:srgbClr val="0070C0"/>
                </a:solidFill>
                <a:latin typeface="Arial Narrow" pitchFamily="34" charset="0"/>
              </a:rPr>
              <a:t>	An exhaustive topographic and hemodynamic mapping with compensatory vein test prevents theses mistakes.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descr="Grands confettis"/>
          <p:cNvSpPr>
            <a:spLocks noChangeArrowheads="1"/>
          </p:cNvSpPr>
          <p:nvPr/>
        </p:nvSpPr>
        <p:spPr bwMode="auto">
          <a:xfrm>
            <a:off x="539750" y="3068638"/>
            <a:ext cx="8153400" cy="2819400"/>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8195" name="Rectangle 3" descr="Petits confettis"/>
          <p:cNvSpPr>
            <a:spLocks noChangeArrowheads="1"/>
          </p:cNvSpPr>
          <p:nvPr/>
        </p:nvSpPr>
        <p:spPr bwMode="auto">
          <a:xfrm>
            <a:off x="539750" y="1196975"/>
            <a:ext cx="8153400" cy="1717675"/>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8196" name="Rectangle 4" descr="Briques horizontales"/>
          <p:cNvSpPr>
            <a:spLocks noChangeArrowheads="1"/>
          </p:cNvSpPr>
          <p:nvPr/>
        </p:nvSpPr>
        <p:spPr bwMode="auto">
          <a:xfrm>
            <a:off x="539750" y="1001713"/>
            <a:ext cx="8153400" cy="53340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8197" name="Rectangle 5"/>
          <p:cNvSpPr>
            <a:spLocks noChangeArrowheads="1"/>
          </p:cNvSpPr>
          <p:nvPr/>
        </p:nvSpPr>
        <p:spPr bwMode="auto">
          <a:xfrm>
            <a:off x="539750" y="1916113"/>
            <a:ext cx="6997700" cy="38100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64518" name="Rectangle 6"/>
          <p:cNvSpPr>
            <a:spLocks noChangeArrowheads="1"/>
          </p:cNvSpPr>
          <p:nvPr/>
        </p:nvSpPr>
        <p:spPr bwMode="auto">
          <a:xfrm>
            <a:off x="539750"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8199" name="Line 7"/>
          <p:cNvSpPr>
            <a:spLocks noChangeShapeType="1"/>
          </p:cNvSpPr>
          <p:nvPr/>
        </p:nvSpPr>
        <p:spPr bwMode="auto">
          <a:xfrm>
            <a:off x="539750" y="2982913"/>
            <a:ext cx="8153400" cy="0"/>
          </a:xfrm>
          <a:prstGeom prst="line">
            <a:avLst/>
          </a:prstGeom>
          <a:noFill/>
          <a:ln w="76200">
            <a:solidFill>
              <a:schemeClr val="accent1"/>
            </a:solidFill>
            <a:round/>
            <a:headEnd/>
            <a:tailEnd/>
          </a:ln>
        </p:spPr>
        <p:txBody>
          <a:bodyPr wrap="none" anchor="ctr"/>
          <a:lstStyle/>
          <a:p>
            <a:endParaRPr lang="fr-FR"/>
          </a:p>
        </p:txBody>
      </p:sp>
      <p:sp>
        <p:nvSpPr>
          <p:cNvPr id="8200" name="Rectangle 8"/>
          <p:cNvSpPr>
            <a:spLocks noChangeArrowheads="1"/>
          </p:cNvSpPr>
          <p:nvPr/>
        </p:nvSpPr>
        <p:spPr bwMode="auto">
          <a:xfrm>
            <a:off x="2373313"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8201" name="Rectangle 9"/>
          <p:cNvSpPr>
            <a:spLocks noChangeArrowheads="1"/>
          </p:cNvSpPr>
          <p:nvPr/>
        </p:nvSpPr>
        <p:spPr bwMode="auto">
          <a:xfrm>
            <a:off x="4548188"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8202" name="Rectangle 10"/>
          <p:cNvSpPr>
            <a:spLocks noChangeArrowheads="1"/>
          </p:cNvSpPr>
          <p:nvPr/>
        </p:nvSpPr>
        <p:spPr bwMode="auto">
          <a:xfrm>
            <a:off x="6110288" y="1535113"/>
            <a:ext cx="136525"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8203" name="Rectangle 11"/>
          <p:cNvSpPr>
            <a:spLocks noChangeArrowheads="1"/>
          </p:cNvSpPr>
          <p:nvPr/>
        </p:nvSpPr>
        <p:spPr bwMode="auto">
          <a:xfrm>
            <a:off x="3421063" y="2276475"/>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8204" name="Rectangle 12"/>
          <p:cNvSpPr>
            <a:spLocks noChangeArrowheads="1"/>
          </p:cNvSpPr>
          <p:nvPr/>
        </p:nvSpPr>
        <p:spPr bwMode="auto">
          <a:xfrm>
            <a:off x="7197725" y="2297113"/>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8205" name="Rectangle 13" descr="Grands confettis"/>
          <p:cNvSpPr>
            <a:spLocks noChangeArrowheads="1"/>
          </p:cNvSpPr>
          <p:nvPr/>
        </p:nvSpPr>
        <p:spPr bwMode="auto">
          <a:xfrm>
            <a:off x="1476375" y="620713"/>
            <a:ext cx="5910263" cy="1066800"/>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sp>
        <p:nvSpPr>
          <p:cNvPr id="8206" name="Text Box 14"/>
          <p:cNvSpPr txBox="1">
            <a:spLocks noChangeArrowheads="1"/>
          </p:cNvSpPr>
          <p:nvPr/>
        </p:nvSpPr>
        <p:spPr bwMode="auto">
          <a:xfrm>
            <a:off x="2779713" y="908050"/>
            <a:ext cx="3521075" cy="466725"/>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a:t>Angioma, angiokeratoma</a:t>
            </a:r>
          </a:p>
        </p:txBody>
      </p:sp>
      <p:sp>
        <p:nvSpPr>
          <p:cNvPr id="8207" name="Text Box 15"/>
          <p:cNvSpPr txBox="1">
            <a:spLocks noChangeArrowheads="1"/>
          </p:cNvSpPr>
          <p:nvPr/>
        </p:nvSpPr>
        <p:spPr bwMode="auto">
          <a:xfrm>
            <a:off x="7772400" y="1060450"/>
            <a:ext cx="903288"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8208" name="Line 16"/>
          <p:cNvSpPr>
            <a:spLocks noChangeShapeType="1"/>
          </p:cNvSpPr>
          <p:nvPr/>
        </p:nvSpPr>
        <p:spPr bwMode="auto">
          <a:xfrm>
            <a:off x="4875213" y="2133600"/>
            <a:ext cx="1279525" cy="0"/>
          </a:xfrm>
          <a:prstGeom prst="line">
            <a:avLst/>
          </a:prstGeom>
          <a:noFill/>
          <a:ln w="136525">
            <a:solidFill>
              <a:srgbClr val="FF3300"/>
            </a:solidFill>
            <a:round/>
            <a:headEnd/>
            <a:tailEnd type="triangle" w="med" len="med"/>
          </a:ln>
        </p:spPr>
        <p:txBody>
          <a:bodyPr/>
          <a:lstStyle/>
          <a:p>
            <a:endParaRPr lang="fr-FR"/>
          </a:p>
        </p:txBody>
      </p:sp>
      <p:sp>
        <p:nvSpPr>
          <p:cNvPr id="8209" name="Line 17"/>
          <p:cNvSpPr>
            <a:spLocks noChangeShapeType="1"/>
          </p:cNvSpPr>
          <p:nvPr/>
        </p:nvSpPr>
        <p:spPr bwMode="auto">
          <a:xfrm>
            <a:off x="1884363" y="2133600"/>
            <a:ext cx="1279525" cy="0"/>
          </a:xfrm>
          <a:prstGeom prst="line">
            <a:avLst/>
          </a:prstGeom>
          <a:noFill/>
          <a:ln w="136525">
            <a:solidFill>
              <a:schemeClr val="bg1"/>
            </a:solidFill>
            <a:round/>
            <a:headEnd/>
            <a:tailEnd type="triangle" w="med" len="med"/>
          </a:ln>
        </p:spPr>
        <p:txBody>
          <a:bodyPr/>
          <a:lstStyle/>
          <a:p>
            <a:endParaRPr lang="fr-FR"/>
          </a:p>
        </p:txBody>
      </p:sp>
      <p:sp>
        <p:nvSpPr>
          <p:cNvPr id="8210" name="Line 18"/>
          <p:cNvSpPr>
            <a:spLocks noChangeShapeType="1"/>
          </p:cNvSpPr>
          <p:nvPr/>
        </p:nvSpPr>
        <p:spPr bwMode="auto">
          <a:xfrm>
            <a:off x="795338" y="4076700"/>
            <a:ext cx="1281112" cy="0"/>
          </a:xfrm>
          <a:prstGeom prst="line">
            <a:avLst/>
          </a:prstGeom>
          <a:noFill/>
          <a:ln w="136525">
            <a:solidFill>
              <a:schemeClr val="bg1"/>
            </a:solidFill>
            <a:round/>
            <a:headEnd/>
            <a:tailEnd type="triangle" w="med" len="med"/>
          </a:ln>
        </p:spPr>
        <p:txBody>
          <a:bodyPr/>
          <a:lstStyle/>
          <a:p>
            <a:endParaRPr lang="fr-FR"/>
          </a:p>
        </p:txBody>
      </p:sp>
      <p:sp>
        <p:nvSpPr>
          <p:cNvPr id="8211" name="Line 19"/>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8212" name="Line 20"/>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8213" name="Line 21"/>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8214" name="Line 22"/>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8215" name="Line 23"/>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8216" name="Line 24"/>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8217" name="Line 25"/>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8218" name="Line 26"/>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8219" name="Line 27"/>
          <p:cNvSpPr>
            <a:spLocks noChangeShapeType="1"/>
          </p:cNvSpPr>
          <p:nvPr/>
        </p:nvSpPr>
        <p:spPr bwMode="auto">
          <a:xfrm>
            <a:off x="7388225" y="4005263"/>
            <a:ext cx="1279525" cy="0"/>
          </a:xfrm>
          <a:prstGeom prst="line">
            <a:avLst/>
          </a:prstGeom>
          <a:noFill/>
          <a:ln w="136525">
            <a:solidFill>
              <a:schemeClr val="bg1"/>
            </a:solidFill>
            <a:round/>
            <a:headEnd/>
            <a:tailEnd type="triangle" w="med" len="med"/>
          </a:ln>
        </p:spPr>
        <p:txBody>
          <a:bodyPr/>
          <a:lstStyle/>
          <a:p>
            <a:endParaRPr lang="fr-FR"/>
          </a:p>
        </p:txBody>
      </p:sp>
      <p:sp>
        <p:nvSpPr>
          <p:cNvPr id="8220" name="Line 28"/>
          <p:cNvSpPr>
            <a:spLocks noChangeShapeType="1"/>
          </p:cNvSpPr>
          <p:nvPr/>
        </p:nvSpPr>
        <p:spPr bwMode="auto">
          <a:xfrm>
            <a:off x="2266950" y="4005263"/>
            <a:ext cx="1281113" cy="0"/>
          </a:xfrm>
          <a:prstGeom prst="line">
            <a:avLst/>
          </a:prstGeom>
          <a:noFill/>
          <a:ln w="136525">
            <a:solidFill>
              <a:schemeClr val="bg1"/>
            </a:solidFill>
            <a:round/>
            <a:headEnd/>
            <a:tailEnd type="triangle" w="med" len="med"/>
          </a:ln>
        </p:spPr>
        <p:txBody>
          <a:bodyPr/>
          <a:lstStyle/>
          <a:p>
            <a:endParaRPr lang="fr-FR"/>
          </a:p>
        </p:txBody>
      </p:sp>
      <p:sp>
        <p:nvSpPr>
          <p:cNvPr id="8221" name="Freeform 29"/>
          <p:cNvSpPr>
            <a:spLocks/>
          </p:cNvSpPr>
          <p:nvPr/>
        </p:nvSpPr>
        <p:spPr bwMode="auto">
          <a:xfrm>
            <a:off x="7388225" y="2133600"/>
            <a:ext cx="12700" cy="1957388"/>
          </a:xfrm>
          <a:custGeom>
            <a:avLst/>
            <a:gdLst>
              <a:gd name="T0" fmla="*/ 0 w 9"/>
              <a:gd name="T1" fmla="*/ 0 h 1233"/>
              <a:gd name="T2" fmla="*/ 9 w 9"/>
              <a:gd name="T3" fmla="*/ 1233 h 1233"/>
              <a:gd name="T4" fmla="*/ 0 60000 65536"/>
              <a:gd name="T5" fmla="*/ 0 60000 65536"/>
              <a:gd name="T6" fmla="*/ 0 w 9"/>
              <a:gd name="T7" fmla="*/ 0 h 1233"/>
              <a:gd name="T8" fmla="*/ 9 w 9"/>
              <a:gd name="T9" fmla="*/ 1233 h 1233"/>
            </a:gdLst>
            <a:ahLst/>
            <a:cxnLst>
              <a:cxn ang="T4">
                <a:pos x="T0" y="T1"/>
              </a:cxn>
              <a:cxn ang="T5">
                <a:pos x="T2" y="T3"/>
              </a:cxn>
            </a:cxnLst>
            <a:rect l="T6" t="T7" r="T8" b="T9"/>
            <a:pathLst>
              <a:path w="9" h="1233">
                <a:moveTo>
                  <a:pt x="0" y="0"/>
                </a:moveTo>
                <a:lnTo>
                  <a:pt x="9" y="1233"/>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8222" name="Rectangle 30"/>
          <p:cNvSpPr>
            <a:spLocks noChangeArrowheads="1"/>
          </p:cNvSpPr>
          <p:nvPr/>
        </p:nvSpPr>
        <p:spPr bwMode="auto">
          <a:xfrm>
            <a:off x="147955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8223" name="Line 31"/>
          <p:cNvSpPr>
            <a:spLocks noChangeShapeType="1"/>
          </p:cNvSpPr>
          <p:nvPr/>
        </p:nvSpPr>
        <p:spPr bwMode="auto">
          <a:xfrm>
            <a:off x="539750" y="2139950"/>
            <a:ext cx="895350" cy="0"/>
          </a:xfrm>
          <a:prstGeom prst="line">
            <a:avLst/>
          </a:prstGeom>
          <a:noFill/>
          <a:ln w="136525">
            <a:solidFill>
              <a:schemeClr val="bg1"/>
            </a:solidFill>
            <a:round/>
            <a:headEnd/>
            <a:tailEnd type="triangle" w="med" len="med"/>
          </a:ln>
        </p:spPr>
        <p:txBody>
          <a:bodyPr/>
          <a:lstStyle/>
          <a:p>
            <a:endParaRPr lang="fr-FR"/>
          </a:p>
        </p:txBody>
      </p:sp>
      <p:sp>
        <p:nvSpPr>
          <p:cNvPr id="8224" name="Freeform 32"/>
          <p:cNvSpPr>
            <a:spLocks/>
          </p:cNvSpPr>
          <p:nvPr/>
        </p:nvSpPr>
        <p:spPr bwMode="auto">
          <a:xfrm>
            <a:off x="1677988" y="2133600"/>
            <a:ext cx="4762" cy="1909763"/>
          </a:xfrm>
          <a:custGeom>
            <a:avLst/>
            <a:gdLst>
              <a:gd name="T0" fmla="*/ 0 w 4"/>
              <a:gd name="T1" fmla="*/ 0 h 1203"/>
              <a:gd name="T2" fmla="*/ 4 w 4"/>
              <a:gd name="T3" fmla="*/ 1203 h 1203"/>
              <a:gd name="T4" fmla="*/ 0 60000 65536"/>
              <a:gd name="T5" fmla="*/ 0 60000 65536"/>
              <a:gd name="T6" fmla="*/ 0 w 4"/>
              <a:gd name="T7" fmla="*/ 0 h 1203"/>
              <a:gd name="T8" fmla="*/ 4 w 4"/>
              <a:gd name="T9" fmla="*/ 1203 h 1203"/>
            </a:gdLst>
            <a:ahLst/>
            <a:cxnLst>
              <a:cxn ang="T4">
                <a:pos x="T0" y="T1"/>
              </a:cxn>
              <a:cxn ang="T5">
                <a:pos x="T2" y="T3"/>
              </a:cxn>
            </a:cxnLst>
            <a:rect l="T6" t="T7" r="T8" b="T9"/>
            <a:pathLst>
              <a:path w="4" h="1203">
                <a:moveTo>
                  <a:pt x="0" y="0"/>
                </a:moveTo>
                <a:lnTo>
                  <a:pt x="4" y="1203"/>
                </a:lnTo>
              </a:path>
            </a:pathLst>
          </a:custGeom>
          <a:noFill/>
          <a:ln w="57150" cap="flat" cmpd="sng">
            <a:solidFill>
              <a:schemeClr val="bg1"/>
            </a:solidFill>
            <a:prstDash val="solid"/>
            <a:round/>
            <a:headEnd type="oval" w="med" len="med"/>
            <a:tailEnd type="triangle" w="med" len="med"/>
          </a:ln>
        </p:spPr>
        <p:txBody>
          <a:bodyPr/>
          <a:lstStyle/>
          <a:p>
            <a:endParaRPr lang="fr-FR"/>
          </a:p>
        </p:txBody>
      </p:sp>
      <p:sp>
        <p:nvSpPr>
          <p:cNvPr id="8225" name="Freeform 33"/>
          <p:cNvSpPr>
            <a:spLocks/>
          </p:cNvSpPr>
          <p:nvPr/>
        </p:nvSpPr>
        <p:spPr bwMode="auto">
          <a:xfrm>
            <a:off x="3530600" y="2276475"/>
            <a:ext cx="1588" cy="1763713"/>
          </a:xfrm>
          <a:custGeom>
            <a:avLst/>
            <a:gdLst>
              <a:gd name="T0" fmla="*/ 0 w 1"/>
              <a:gd name="T1" fmla="*/ 1111 h 1111"/>
              <a:gd name="T2" fmla="*/ 1 w 1"/>
              <a:gd name="T3" fmla="*/ 0 h 1111"/>
              <a:gd name="T4" fmla="*/ 0 60000 65536"/>
              <a:gd name="T5" fmla="*/ 0 60000 65536"/>
              <a:gd name="T6" fmla="*/ 0 w 1"/>
              <a:gd name="T7" fmla="*/ 0 h 1111"/>
              <a:gd name="T8" fmla="*/ 1 w 1"/>
              <a:gd name="T9" fmla="*/ 1111 h 1111"/>
            </a:gdLst>
            <a:ahLst/>
            <a:cxnLst>
              <a:cxn ang="T4">
                <a:pos x="T0" y="T1"/>
              </a:cxn>
              <a:cxn ang="T5">
                <a:pos x="T2" y="T3"/>
              </a:cxn>
            </a:cxnLst>
            <a:rect l="T6" t="T7" r="T8" b="T9"/>
            <a:pathLst>
              <a:path w="1" h="1111">
                <a:moveTo>
                  <a:pt x="0" y="1111"/>
                </a:moveTo>
                <a:lnTo>
                  <a:pt x="1" y="0"/>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8226" name="Text Box 34"/>
          <p:cNvSpPr txBox="1">
            <a:spLocks noChangeArrowheads="1"/>
          </p:cNvSpPr>
          <p:nvPr/>
        </p:nvSpPr>
        <p:spPr bwMode="auto">
          <a:xfrm>
            <a:off x="1908175" y="2565400"/>
            <a:ext cx="1439863" cy="82232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Re-entry perf.</a:t>
            </a:r>
          </a:p>
        </p:txBody>
      </p:sp>
      <p:sp>
        <p:nvSpPr>
          <p:cNvPr id="8227" name="Rectangle 36" descr="Grands confettis"/>
          <p:cNvSpPr>
            <a:spLocks noChangeArrowheads="1"/>
          </p:cNvSpPr>
          <p:nvPr/>
        </p:nvSpPr>
        <p:spPr bwMode="auto">
          <a:xfrm>
            <a:off x="3803650" y="3644900"/>
            <a:ext cx="3392488" cy="874713"/>
          </a:xfrm>
          <a:prstGeom prst="rect">
            <a:avLst/>
          </a:prstGeom>
          <a:pattFill prst="lgConfetti">
            <a:fgClr>
              <a:schemeClr val="accent1"/>
            </a:fgClr>
            <a:bgClr>
              <a:schemeClr val="bg1"/>
            </a:bgClr>
          </a:pattFill>
          <a:ln w="9525">
            <a:noFill/>
            <a:miter lim="800000"/>
            <a:headEnd/>
            <a:tailEnd/>
          </a:ln>
        </p:spPr>
        <p:txBody>
          <a:bodyPr wrap="none" anchor="ctr"/>
          <a:lstStyle/>
          <a:p>
            <a:endParaRPr lang="fr-FR"/>
          </a:p>
        </p:txBody>
      </p:sp>
      <p:sp>
        <p:nvSpPr>
          <p:cNvPr id="8228" name="Text Box 37"/>
          <p:cNvSpPr txBox="1">
            <a:spLocks noChangeArrowheads="1"/>
          </p:cNvSpPr>
          <p:nvPr/>
        </p:nvSpPr>
        <p:spPr bwMode="auto">
          <a:xfrm>
            <a:off x="4635500" y="3644900"/>
            <a:ext cx="1471613" cy="82232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Deep vein aplasia </a:t>
            </a:r>
          </a:p>
        </p:txBody>
      </p:sp>
      <p:sp>
        <p:nvSpPr>
          <p:cNvPr id="8229" name="Text Box 38"/>
          <p:cNvSpPr txBox="1">
            <a:spLocks noChangeArrowheads="1"/>
          </p:cNvSpPr>
          <p:nvPr/>
        </p:nvSpPr>
        <p:spPr bwMode="auto">
          <a:xfrm>
            <a:off x="3867150" y="2565400"/>
            <a:ext cx="1712913" cy="8302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perf escape point</a:t>
            </a:r>
          </a:p>
        </p:txBody>
      </p:sp>
      <p:sp>
        <p:nvSpPr>
          <p:cNvPr id="8230" name="Text Box 39"/>
          <p:cNvSpPr txBox="1">
            <a:spLocks noChangeArrowheads="1"/>
          </p:cNvSpPr>
          <p:nvPr/>
        </p:nvSpPr>
        <p:spPr bwMode="auto">
          <a:xfrm>
            <a:off x="3227388" y="1844675"/>
            <a:ext cx="2208212"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Marginal vein</a:t>
            </a:r>
          </a:p>
        </p:txBody>
      </p:sp>
      <p:sp>
        <p:nvSpPr>
          <p:cNvPr id="8231" name="Text Box 40"/>
          <p:cNvSpPr txBox="1">
            <a:spLocks noChangeArrowheads="1"/>
          </p:cNvSpPr>
          <p:nvPr/>
        </p:nvSpPr>
        <p:spPr bwMode="auto">
          <a:xfrm>
            <a:off x="449263" y="4652963"/>
            <a:ext cx="8218487" cy="12001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When the deep veins ( femoral, popliteal ) are hypoplastic and the Marginal vein plays the role of “natural” by-pass, ablating the vicarious segment is too dangerous for the leg drainage. </a:t>
            </a:r>
          </a:p>
        </p:txBody>
      </p:sp>
      <p:sp>
        <p:nvSpPr>
          <p:cNvPr id="8232" name="Text Box 41"/>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3</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ands confettis"/>
          <p:cNvSpPr>
            <a:spLocks noChangeArrowheads="1"/>
          </p:cNvSpPr>
          <p:nvPr/>
        </p:nvSpPr>
        <p:spPr bwMode="auto">
          <a:xfrm>
            <a:off x="539750" y="3068638"/>
            <a:ext cx="8153400" cy="2819400"/>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9219" name="Rectangle 3" descr="Petits confettis"/>
          <p:cNvSpPr>
            <a:spLocks noChangeArrowheads="1"/>
          </p:cNvSpPr>
          <p:nvPr/>
        </p:nvSpPr>
        <p:spPr bwMode="auto">
          <a:xfrm>
            <a:off x="539750" y="1196975"/>
            <a:ext cx="8153400" cy="1717675"/>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9220" name="Rectangle 4" descr="Briques horizontales"/>
          <p:cNvSpPr>
            <a:spLocks noChangeArrowheads="1"/>
          </p:cNvSpPr>
          <p:nvPr/>
        </p:nvSpPr>
        <p:spPr bwMode="auto">
          <a:xfrm>
            <a:off x="539750" y="1001713"/>
            <a:ext cx="8153400" cy="53340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9221" name="Rectangle 5"/>
          <p:cNvSpPr>
            <a:spLocks noChangeArrowheads="1"/>
          </p:cNvSpPr>
          <p:nvPr/>
        </p:nvSpPr>
        <p:spPr bwMode="auto">
          <a:xfrm>
            <a:off x="539750" y="1916113"/>
            <a:ext cx="6997700" cy="38100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68614" name="Rectangle 6"/>
          <p:cNvSpPr>
            <a:spLocks noChangeArrowheads="1"/>
          </p:cNvSpPr>
          <p:nvPr/>
        </p:nvSpPr>
        <p:spPr bwMode="auto">
          <a:xfrm>
            <a:off x="539750"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9223" name="Line 7"/>
          <p:cNvSpPr>
            <a:spLocks noChangeShapeType="1"/>
          </p:cNvSpPr>
          <p:nvPr/>
        </p:nvSpPr>
        <p:spPr bwMode="auto">
          <a:xfrm>
            <a:off x="539750" y="2982913"/>
            <a:ext cx="8153400" cy="0"/>
          </a:xfrm>
          <a:prstGeom prst="line">
            <a:avLst/>
          </a:prstGeom>
          <a:noFill/>
          <a:ln w="76200">
            <a:solidFill>
              <a:schemeClr val="accent1"/>
            </a:solidFill>
            <a:round/>
            <a:headEnd/>
            <a:tailEnd/>
          </a:ln>
        </p:spPr>
        <p:txBody>
          <a:bodyPr wrap="none" anchor="ctr"/>
          <a:lstStyle/>
          <a:p>
            <a:endParaRPr lang="fr-FR"/>
          </a:p>
        </p:txBody>
      </p:sp>
      <p:sp>
        <p:nvSpPr>
          <p:cNvPr id="9224" name="Rectangle 8"/>
          <p:cNvSpPr>
            <a:spLocks noChangeArrowheads="1"/>
          </p:cNvSpPr>
          <p:nvPr/>
        </p:nvSpPr>
        <p:spPr bwMode="auto">
          <a:xfrm>
            <a:off x="2373313"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9225" name="Rectangle 9"/>
          <p:cNvSpPr>
            <a:spLocks noChangeArrowheads="1"/>
          </p:cNvSpPr>
          <p:nvPr/>
        </p:nvSpPr>
        <p:spPr bwMode="auto">
          <a:xfrm>
            <a:off x="4548188"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9226" name="Rectangle 10"/>
          <p:cNvSpPr>
            <a:spLocks noChangeArrowheads="1"/>
          </p:cNvSpPr>
          <p:nvPr/>
        </p:nvSpPr>
        <p:spPr bwMode="auto">
          <a:xfrm>
            <a:off x="6110288" y="1535113"/>
            <a:ext cx="136525"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9227" name="Rectangle 11"/>
          <p:cNvSpPr>
            <a:spLocks noChangeArrowheads="1"/>
          </p:cNvSpPr>
          <p:nvPr/>
        </p:nvSpPr>
        <p:spPr bwMode="auto">
          <a:xfrm>
            <a:off x="3421063" y="2276475"/>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9228" name="Rectangle 12"/>
          <p:cNvSpPr>
            <a:spLocks noChangeArrowheads="1"/>
          </p:cNvSpPr>
          <p:nvPr/>
        </p:nvSpPr>
        <p:spPr bwMode="auto">
          <a:xfrm>
            <a:off x="7197725" y="2297113"/>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9229" name="Rectangle 13" descr="Grands confettis"/>
          <p:cNvSpPr>
            <a:spLocks noChangeArrowheads="1"/>
          </p:cNvSpPr>
          <p:nvPr/>
        </p:nvSpPr>
        <p:spPr bwMode="auto">
          <a:xfrm>
            <a:off x="1490663" y="620713"/>
            <a:ext cx="5910262" cy="1066800"/>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sp>
        <p:nvSpPr>
          <p:cNvPr id="9230" name="Text Box 14"/>
          <p:cNvSpPr txBox="1">
            <a:spLocks noChangeArrowheads="1"/>
          </p:cNvSpPr>
          <p:nvPr/>
        </p:nvSpPr>
        <p:spPr bwMode="auto">
          <a:xfrm>
            <a:off x="2779713" y="908050"/>
            <a:ext cx="4313237" cy="466725"/>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a:t>Angioma, angiokeratoma</a:t>
            </a:r>
          </a:p>
        </p:txBody>
      </p:sp>
      <p:sp>
        <p:nvSpPr>
          <p:cNvPr id="9231" name="Text Box 15"/>
          <p:cNvSpPr txBox="1">
            <a:spLocks noChangeArrowheads="1"/>
          </p:cNvSpPr>
          <p:nvPr/>
        </p:nvSpPr>
        <p:spPr bwMode="auto">
          <a:xfrm>
            <a:off x="7772400" y="1060450"/>
            <a:ext cx="1047750"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9232" name="Line 16"/>
          <p:cNvSpPr>
            <a:spLocks noChangeShapeType="1"/>
          </p:cNvSpPr>
          <p:nvPr/>
        </p:nvSpPr>
        <p:spPr bwMode="auto">
          <a:xfrm>
            <a:off x="4875213" y="2133600"/>
            <a:ext cx="1279525" cy="0"/>
          </a:xfrm>
          <a:prstGeom prst="line">
            <a:avLst/>
          </a:prstGeom>
          <a:noFill/>
          <a:ln w="136525">
            <a:solidFill>
              <a:srgbClr val="FF3300"/>
            </a:solidFill>
            <a:round/>
            <a:headEnd/>
            <a:tailEnd type="triangle" w="med" len="med"/>
          </a:ln>
        </p:spPr>
        <p:txBody>
          <a:bodyPr/>
          <a:lstStyle/>
          <a:p>
            <a:endParaRPr lang="fr-FR"/>
          </a:p>
        </p:txBody>
      </p:sp>
      <p:sp>
        <p:nvSpPr>
          <p:cNvPr id="9233" name="Line 17"/>
          <p:cNvSpPr>
            <a:spLocks noChangeShapeType="1"/>
          </p:cNvSpPr>
          <p:nvPr/>
        </p:nvSpPr>
        <p:spPr bwMode="auto">
          <a:xfrm rot="10800000">
            <a:off x="1884363" y="2133600"/>
            <a:ext cx="1279525" cy="0"/>
          </a:xfrm>
          <a:prstGeom prst="line">
            <a:avLst/>
          </a:prstGeom>
          <a:noFill/>
          <a:ln w="76200">
            <a:solidFill>
              <a:srgbClr val="FF3300"/>
            </a:solidFill>
            <a:round/>
            <a:headEnd/>
            <a:tailEnd type="triangle" w="med" len="med"/>
          </a:ln>
        </p:spPr>
        <p:txBody>
          <a:bodyPr/>
          <a:lstStyle/>
          <a:p>
            <a:endParaRPr lang="fr-FR"/>
          </a:p>
        </p:txBody>
      </p:sp>
      <p:sp>
        <p:nvSpPr>
          <p:cNvPr id="9234" name="Line 18"/>
          <p:cNvSpPr>
            <a:spLocks noChangeShapeType="1"/>
          </p:cNvSpPr>
          <p:nvPr/>
        </p:nvSpPr>
        <p:spPr bwMode="auto">
          <a:xfrm>
            <a:off x="795338" y="4076700"/>
            <a:ext cx="1281112" cy="0"/>
          </a:xfrm>
          <a:prstGeom prst="line">
            <a:avLst/>
          </a:prstGeom>
          <a:noFill/>
          <a:ln w="136525">
            <a:solidFill>
              <a:schemeClr val="bg1"/>
            </a:solidFill>
            <a:round/>
            <a:headEnd/>
            <a:tailEnd type="triangle" w="med" len="med"/>
          </a:ln>
        </p:spPr>
        <p:txBody>
          <a:bodyPr/>
          <a:lstStyle/>
          <a:p>
            <a:endParaRPr lang="fr-FR"/>
          </a:p>
        </p:txBody>
      </p:sp>
      <p:sp>
        <p:nvSpPr>
          <p:cNvPr id="9235" name="Line 19"/>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9236" name="Line 20"/>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9237" name="Line 21"/>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9238" name="Line 22"/>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9239" name="Line 23"/>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9240" name="Line 24"/>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9241" name="Line 25"/>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9242" name="Line 26"/>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9243" name="Line 27"/>
          <p:cNvSpPr>
            <a:spLocks noChangeShapeType="1"/>
          </p:cNvSpPr>
          <p:nvPr/>
        </p:nvSpPr>
        <p:spPr bwMode="auto">
          <a:xfrm>
            <a:off x="7388225" y="4005263"/>
            <a:ext cx="1279525" cy="0"/>
          </a:xfrm>
          <a:prstGeom prst="line">
            <a:avLst/>
          </a:prstGeom>
          <a:noFill/>
          <a:ln w="136525">
            <a:solidFill>
              <a:schemeClr val="bg1"/>
            </a:solidFill>
            <a:round/>
            <a:headEnd/>
            <a:tailEnd type="triangle" w="med" len="med"/>
          </a:ln>
        </p:spPr>
        <p:txBody>
          <a:bodyPr/>
          <a:lstStyle/>
          <a:p>
            <a:endParaRPr lang="fr-FR"/>
          </a:p>
        </p:txBody>
      </p:sp>
      <p:sp>
        <p:nvSpPr>
          <p:cNvPr id="9244" name="Line 28"/>
          <p:cNvSpPr>
            <a:spLocks noChangeShapeType="1"/>
          </p:cNvSpPr>
          <p:nvPr/>
        </p:nvSpPr>
        <p:spPr bwMode="auto">
          <a:xfrm>
            <a:off x="2266950" y="4076700"/>
            <a:ext cx="1281113" cy="0"/>
          </a:xfrm>
          <a:prstGeom prst="line">
            <a:avLst/>
          </a:prstGeom>
          <a:noFill/>
          <a:ln w="136525">
            <a:solidFill>
              <a:schemeClr val="bg1"/>
            </a:solidFill>
            <a:round/>
            <a:headEnd/>
            <a:tailEnd type="triangle" w="med" len="med"/>
          </a:ln>
        </p:spPr>
        <p:txBody>
          <a:bodyPr/>
          <a:lstStyle/>
          <a:p>
            <a:endParaRPr lang="fr-FR"/>
          </a:p>
        </p:txBody>
      </p:sp>
      <p:sp>
        <p:nvSpPr>
          <p:cNvPr id="9245" name="Freeform 29"/>
          <p:cNvSpPr>
            <a:spLocks/>
          </p:cNvSpPr>
          <p:nvPr/>
        </p:nvSpPr>
        <p:spPr bwMode="auto">
          <a:xfrm>
            <a:off x="7388225" y="2133600"/>
            <a:ext cx="12700" cy="1957388"/>
          </a:xfrm>
          <a:custGeom>
            <a:avLst/>
            <a:gdLst>
              <a:gd name="T0" fmla="*/ 0 w 9"/>
              <a:gd name="T1" fmla="*/ 0 h 1233"/>
              <a:gd name="T2" fmla="*/ 9 w 9"/>
              <a:gd name="T3" fmla="*/ 1233 h 1233"/>
              <a:gd name="T4" fmla="*/ 0 60000 65536"/>
              <a:gd name="T5" fmla="*/ 0 60000 65536"/>
              <a:gd name="T6" fmla="*/ 0 w 9"/>
              <a:gd name="T7" fmla="*/ 0 h 1233"/>
              <a:gd name="T8" fmla="*/ 9 w 9"/>
              <a:gd name="T9" fmla="*/ 1233 h 1233"/>
            </a:gdLst>
            <a:ahLst/>
            <a:cxnLst>
              <a:cxn ang="T4">
                <a:pos x="T0" y="T1"/>
              </a:cxn>
              <a:cxn ang="T5">
                <a:pos x="T2" y="T3"/>
              </a:cxn>
            </a:cxnLst>
            <a:rect l="T6" t="T7" r="T8" b="T9"/>
            <a:pathLst>
              <a:path w="9" h="1233">
                <a:moveTo>
                  <a:pt x="0" y="0"/>
                </a:moveTo>
                <a:lnTo>
                  <a:pt x="9" y="1233"/>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9246" name="Rectangle 30"/>
          <p:cNvSpPr>
            <a:spLocks noChangeArrowheads="1"/>
          </p:cNvSpPr>
          <p:nvPr/>
        </p:nvSpPr>
        <p:spPr bwMode="auto">
          <a:xfrm>
            <a:off x="147955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9247" name="Line 31"/>
          <p:cNvSpPr>
            <a:spLocks noChangeShapeType="1"/>
          </p:cNvSpPr>
          <p:nvPr/>
        </p:nvSpPr>
        <p:spPr bwMode="auto">
          <a:xfrm>
            <a:off x="539750" y="2139950"/>
            <a:ext cx="895350" cy="0"/>
          </a:xfrm>
          <a:prstGeom prst="line">
            <a:avLst/>
          </a:prstGeom>
          <a:noFill/>
          <a:ln w="136525">
            <a:solidFill>
              <a:schemeClr val="bg1"/>
            </a:solidFill>
            <a:round/>
            <a:headEnd/>
            <a:tailEnd type="triangle" w="med" len="med"/>
          </a:ln>
        </p:spPr>
        <p:txBody>
          <a:bodyPr/>
          <a:lstStyle/>
          <a:p>
            <a:endParaRPr lang="fr-FR"/>
          </a:p>
        </p:txBody>
      </p:sp>
      <p:sp>
        <p:nvSpPr>
          <p:cNvPr id="9248" name="Freeform 32"/>
          <p:cNvSpPr>
            <a:spLocks/>
          </p:cNvSpPr>
          <p:nvPr/>
        </p:nvSpPr>
        <p:spPr bwMode="auto">
          <a:xfrm>
            <a:off x="1627188" y="2133600"/>
            <a:ext cx="4762" cy="1909763"/>
          </a:xfrm>
          <a:custGeom>
            <a:avLst/>
            <a:gdLst>
              <a:gd name="T0" fmla="*/ 0 w 4"/>
              <a:gd name="T1" fmla="*/ 0 h 1203"/>
              <a:gd name="T2" fmla="*/ 4 w 4"/>
              <a:gd name="T3" fmla="*/ 1203 h 1203"/>
              <a:gd name="T4" fmla="*/ 0 60000 65536"/>
              <a:gd name="T5" fmla="*/ 0 60000 65536"/>
              <a:gd name="T6" fmla="*/ 0 w 4"/>
              <a:gd name="T7" fmla="*/ 0 h 1203"/>
              <a:gd name="T8" fmla="*/ 4 w 4"/>
              <a:gd name="T9" fmla="*/ 1203 h 1203"/>
            </a:gdLst>
            <a:ahLst/>
            <a:cxnLst>
              <a:cxn ang="T4">
                <a:pos x="T0" y="T1"/>
              </a:cxn>
              <a:cxn ang="T5">
                <a:pos x="T2" y="T3"/>
              </a:cxn>
            </a:cxnLst>
            <a:rect l="T6" t="T7" r="T8" b="T9"/>
            <a:pathLst>
              <a:path w="4" h="1203">
                <a:moveTo>
                  <a:pt x="0" y="0"/>
                </a:moveTo>
                <a:lnTo>
                  <a:pt x="4" y="1203"/>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9249" name="Freeform 33"/>
          <p:cNvSpPr>
            <a:spLocks/>
          </p:cNvSpPr>
          <p:nvPr/>
        </p:nvSpPr>
        <p:spPr bwMode="auto">
          <a:xfrm>
            <a:off x="3530600" y="2276475"/>
            <a:ext cx="1588" cy="1763713"/>
          </a:xfrm>
          <a:custGeom>
            <a:avLst/>
            <a:gdLst>
              <a:gd name="T0" fmla="*/ 0 w 1"/>
              <a:gd name="T1" fmla="*/ 1111 h 1111"/>
              <a:gd name="T2" fmla="*/ 1 w 1"/>
              <a:gd name="T3" fmla="*/ 0 h 1111"/>
              <a:gd name="T4" fmla="*/ 0 60000 65536"/>
              <a:gd name="T5" fmla="*/ 0 60000 65536"/>
              <a:gd name="T6" fmla="*/ 0 w 1"/>
              <a:gd name="T7" fmla="*/ 0 h 1111"/>
              <a:gd name="T8" fmla="*/ 1 w 1"/>
              <a:gd name="T9" fmla="*/ 1111 h 1111"/>
            </a:gdLst>
            <a:ahLst/>
            <a:cxnLst>
              <a:cxn ang="T4">
                <a:pos x="T0" y="T1"/>
              </a:cxn>
              <a:cxn ang="T5">
                <a:pos x="T2" y="T3"/>
              </a:cxn>
            </a:cxnLst>
            <a:rect l="T6" t="T7" r="T8" b="T9"/>
            <a:pathLst>
              <a:path w="1" h="1111">
                <a:moveTo>
                  <a:pt x="0" y="1111"/>
                </a:moveTo>
                <a:lnTo>
                  <a:pt x="1" y="0"/>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9250" name="Text Box 34"/>
          <p:cNvSpPr txBox="1">
            <a:spLocks noChangeArrowheads="1"/>
          </p:cNvSpPr>
          <p:nvPr/>
        </p:nvSpPr>
        <p:spPr bwMode="auto">
          <a:xfrm>
            <a:off x="1884363" y="2565400"/>
            <a:ext cx="1463675" cy="11874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Closed Shunt Re-entry</a:t>
            </a:r>
          </a:p>
        </p:txBody>
      </p:sp>
      <p:sp>
        <p:nvSpPr>
          <p:cNvPr id="9251" name="Rectangle 36" descr="Grands confettis"/>
          <p:cNvSpPr>
            <a:spLocks noChangeArrowheads="1"/>
          </p:cNvSpPr>
          <p:nvPr/>
        </p:nvSpPr>
        <p:spPr bwMode="auto">
          <a:xfrm>
            <a:off x="3803650" y="3644900"/>
            <a:ext cx="3392488" cy="874713"/>
          </a:xfrm>
          <a:prstGeom prst="rect">
            <a:avLst/>
          </a:prstGeom>
          <a:pattFill prst="lgConfetti">
            <a:fgClr>
              <a:schemeClr val="accent1"/>
            </a:fgClr>
            <a:bgClr>
              <a:schemeClr val="bg1"/>
            </a:bgClr>
          </a:pattFill>
          <a:ln w="9525">
            <a:noFill/>
            <a:miter lim="800000"/>
            <a:headEnd/>
            <a:tailEnd/>
          </a:ln>
        </p:spPr>
        <p:txBody>
          <a:bodyPr wrap="none" anchor="ctr"/>
          <a:lstStyle/>
          <a:p>
            <a:endParaRPr lang="fr-FR"/>
          </a:p>
        </p:txBody>
      </p:sp>
      <p:sp>
        <p:nvSpPr>
          <p:cNvPr id="9252" name="Text Box 37"/>
          <p:cNvSpPr txBox="1">
            <a:spLocks noChangeArrowheads="1"/>
          </p:cNvSpPr>
          <p:nvPr/>
        </p:nvSpPr>
        <p:spPr bwMode="auto">
          <a:xfrm>
            <a:off x="4635500" y="3789363"/>
            <a:ext cx="1471613" cy="82232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Deep vein aplasia </a:t>
            </a:r>
          </a:p>
        </p:txBody>
      </p:sp>
      <p:sp>
        <p:nvSpPr>
          <p:cNvPr id="9253" name="Text Box 38"/>
          <p:cNvSpPr txBox="1">
            <a:spLocks noChangeArrowheads="1"/>
          </p:cNvSpPr>
          <p:nvPr/>
        </p:nvSpPr>
        <p:spPr bwMode="auto">
          <a:xfrm>
            <a:off x="3802063" y="2492375"/>
            <a:ext cx="1346200" cy="11874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Common escape point</a:t>
            </a:r>
          </a:p>
        </p:txBody>
      </p:sp>
      <p:sp>
        <p:nvSpPr>
          <p:cNvPr id="9254" name="Text Box 39"/>
          <p:cNvSpPr txBox="1">
            <a:spLocks noChangeArrowheads="1"/>
          </p:cNvSpPr>
          <p:nvPr/>
        </p:nvSpPr>
        <p:spPr bwMode="auto">
          <a:xfrm>
            <a:off x="3227388" y="1844675"/>
            <a:ext cx="3432175"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Marginal vein</a:t>
            </a:r>
          </a:p>
        </p:txBody>
      </p:sp>
      <p:sp>
        <p:nvSpPr>
          <p:cNvPr id="9255" name="Text Box 40"/>
          <p:cNvSpPr txBox="1">
            <a:spLocks noChangeArrowheads="1"/>
          </p:cNvSpPr>
          <p:nvPr/>
        </p:nvSpPr>
        <p:spPr bwMode="auto">
          <a:xfrm>
            <a:off x="5219700" y="2670175"/>
            <a:ext cx="2016125" cy="8302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Open V Shunt Re-entry</a:t>
            </a:r>
          </a:p>
        </p:txBody>
      </p:sp>
      <p:sp>
        <p:nvSpPr>
          <p:cNvPr id="9256" name="Text Box 41"/>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4</a:t>
            </a:r>
          </a:p>
        </p:txBody>
      </p:sp>
      <p:sp>
        <p:nvSpPr>
          <p:cNvPr id="9257" name="Text Box 42"/>
          <p:cNvSpPr txBox="1">
            <a:spLocks noChangeArrowheads="1"/>
          </p:cNvSpPr>
          <p:nvPr/>
        </p:nvSpPr>
        <p:spPr bwMode="auto">
          <a:xfrm>
            <a:off x="449263" y="4652963"/>
            <a:ext cx="8218487" cy="11874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On the other hand, the Marginal vein segment is disconnected when its not involved in the vicarious effect but responsible for a closed shunt  .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descr="Grands confettis"/>
          <p:cNvSpPr>
            <a:spLocks noChangeArrowheads="1"/>
          </p:cNvSpPr>
          <p:nvPr/>
        </p:nvSpPr>
        <p:spPr bwMode="auto">
          <a:xfrm>
            <a:off x="539750" y="3068638"/>
            <a:ext cx="8153400" cy="2819400"/>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10243" name="Rectangle 3" descr="Petits confettis"/>
          <p:cNvSpPr>
            <a:spLocks noChangeArrowheads="1"/>
          </p:cNvSpPr>
          <p:nvPr/>
        </p:nvSpPr>
        <p:spPr bwMode="auto">
          <a:xfrm>
            <a:off x="539750" y="1196975"/>
            <a:ext cx="8153400" cy="1717675"/>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10244" name="Rectangle 4" descr="Briques horizontales"/>
          <p:cNvSpPr>
            <a:spLocks noChangeArrowheads="1"/>
          </p:cNvSpPr>
          <p:nvPr/>
        </p:nvSpPr>
        <p:spPr bwMode="auto">
          <a:xfrm>
            <a:off x="539750" y="1001713"/>
            <a:ext cx="8153400" cy="53340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10245" name="Rectangle 5"/>
          <p:cNvSpPr>
            <a:spLocks noChangeArrowheads="1"/>
          </p:cNvSpPr>
          <p:nvPr/>
        </p:nvSpPr>
        <p:spPr bwMode="auto">
          <a:xfrm>
            <a:off x="539750" y="1916113"/>
            <a:ext cx="6997700" cy="38100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70662" name="Rectangle 6"/>
          <p:cNvSpPr>
            <a:spLocks noChangeArrowheads="1"/>
          </p:cNvSpPr>
          <p:nvPr/>
        </p:nvSpPr>
        <p:spPr bwMode="auto">
          <a:xfrm>
            <a:off x="539750"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10247" name="Line 7"/>
          <p:cNvSpPr>
            <a:spLocks noChangeShapeType="1"/>
          </p:cNvSpPr>
          <p:nvPr/>
        </p:nvSpPr>
        <p:spPr bwMode="auto">
          <a:xfrm>
            <a:off x="539750" y="2982913"/>
            <a:ext cx="8153400" cy="0"/>
          </a:xfrm>
          <a:prstGeom prst="line">
            <a:avLst/>
          </a:prstGeom>
          <a:noFill/>
          <a:ln w="76200">
            <a:solidFill>
              <a:schemeClr val="accent1"/>
            </a:solidFill>
            <a:round/>
            <a:headEnd/>
            <a:tailEnd/>
          </a:ln>
        </p:spPr>
        <p:txBody>
          <a:bodyPr wrap="none" anchor="ctr"/>
          <a:lstStyle/>
          <a:p>
            <a:endParaRPr lang="fr-FR"/>
          </a:p>
        </p:txBody>
      </p:sp>
      <p:sp>
        <p:nvSpPr>
          <p:cNvPr id="10248" name="Rectangle 8"/>
          <p:cNvSpPr>
            <a:spLocks noChangeArrowheads="1"/>
          </p:cNvSpPr>
          <p:nvPr/>
        </p:nvSpPr>
        <p:spPr bwMode="auto">
          <a:xfrm>
            <a:off x="2373313"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0249" name="Rectangle 9"/>
          <p:cNvSpPr>
            <a:spLocks noChangeArrowheads="1"/>
          </p:cNvSpPr>
          <p:nvPr/>
        </p:nvSpPr>
        <p:spPr bwMode="auto">
          <a:xfrm>
            <a:off x="4548188"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0250" name="Rectangle 10"/>
          <p:cNvSpPr>
            <a:spLocks noChangeArrowheads="1"/>
          </p:cNvSpPr>
          <p:nvPr/>
        </p:nvSpPr>
        <p:spPr bwMode="auto">
          <a:xfrm>
            <a:off x="6110288" y="1535113"/>
            <a:ext cx="136525"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0251" name="Rectangle 11"/>
          <p:cNvSpPr>
            <a:spLocks noChangeArrowheads="1"/>
          </p:cNvSpPr>
          <p:nvPr/>
        </p:nvSpPr>
        <p:spPr bwMode="auto">
          <a:xfrm>
            <a:off x="3421063" y="2276475"/>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0252" name="Rectangle 12"/>
          <p:cNvSpPr>
            <a:spLocks noChangeArrowheads="1"/>
          </p:cNvSpPr>
          <p:nvPr/>
        </p:nvSpPr>
        <p:spPr bwMode="auto">
          <a:xfrm>
            <a:off x="7197725" y="2297113"/>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0253" name="Rectangle 13" descr="Grands confettis"/>
          <p:cNvSpPr>
            <a:spLocks noChangeArrowheads="1"/>
          </p:cNvSpPr>
          <p:nvPr/>
        </p:nvSpPr>
        <p:spPr bwMode="auto">
          <a:xfrm>
            <a:off x="1490663" y="620713"/>
            <a:ext cx="5910262" cy="1066800"/>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sp>
        <p:nvSpPr>
          <p:cNvPr id="10254" name="Text Box 14"/>
          <p:cNvSpPr txBox="1">
            <a:spLocks noChangeArrowheads="1"/>
          </p:cNvSpPr>
          <p:nvPr/>
        </p:nvSpPr>
        <p:spPr bwMode="auto">
          <a:xfrm>
            <a:off x="2779713" y="908050"/>
            <a:ext cx="3448050" cy="461963"/>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a:t>Angioma, angiokeratoma</a:t>
            </a:r>
          </a:p>
        </p:txBody>
      </p:sp>
      <p:sp>
        <p:nvSpPr>
          <p:cNvPr id="10255" name="Text Box 15"/>
          <p:cNvSpPr txBox="1">
            <a:spLocks noChangeArrowheads="1"/>
          </p:cNvSpPr>
          <p:nvPr/>
        </p:nvSpPr>
        <p:spPr bwMode="auto">
          <a:xfrm>
            <a:off x="7772400" y="1060450"/>
            <a:ext cx="760413"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10256" name="Line 16"/>
          <p:cNvSpPr>
            <a:spLocks noChangeShapeType="1"/>
          </p:cNvSpPr>
          <p:nvPr/>
        </p:nvSpPr>
        <p:spPr bwMode="auto">
          <a:xfrm>
            <a:off x="4875213" y="2133600"/>
            <a:ext cx="1279525" cy="0"/>
          </a:xfrm>
          <a:prstGeom prst="line">
            <a:avLst/>
          </a:prstGeom>
          <a:noFill/>
          <a:ln w="136525">
            <a:solidFill>
              <a:srgbClr val="FF3300"/>
            </a:solidFill>
            <a:round/>
            <a:headEnd/>
            <a:tailEnd type="triangle" w="med" len="med"/>
          </a:ln>
        </p:spPr>
        <p:txBody>
          <a:bodyPr/>
          <a:lstStyle/>
          <a:p>
            <a:endParaRPr lang="fr-FR"/>
          </a:p>
        </p:txBody>
      </p:sp>
      <p:sp>
        <p:nvSpPr>
          <p:cNvPr id="10257" name="Line 17"/>
          <p:cNvSpPr>
            <a:spLocks noChangeShapeType="1"/>
          </p:cNvSpPr>
          <p:nvPr/>
        </p:nvSpPr>
        <p:spPr bwMode="auto">
          <a:xfrm rot="10800000">
            <a:off x="1884363" y="2133600"/>
            <a:ext cx="1279525" cy="0"/>
          </a:xfrm>
          <a:prstGeom prst="line">
            <a:avLst/>
          </a:prstGeom>
          <a:noFill/>
          <a:ln w="57150">
            <a:solidFill>
              <a:schemeClr val="bg1"/>
            </a:solidFill>
            <a:round/>
            <a:headEnd/>
            <a:tailEnd type="triangle" w="med" len="med"/>
          </a:ln>
        </p:spPr>
        <p:txBody>
          <a:bodyPr/>
          <a:lstStyle/>
          <a:p>
            <a:endParaRPr lang="fr-FR"/>
          </a:p>
        </p:txBody>
      </p:sp>
      <p:sp>
        <p:nvSpPr>
          <p:cNvPr id="10258" name="Line 18"/>
          <p:cNvSpPr>
            <a:spLocks noChangeShapeType="1"/>
          </p:cNvSpPr>
          <p:nvPr/>
        </p:nvSpPr>
        <p:spPr bwMode="auto">
          <a:xfrm>
            <a:off x="795338" y="4076700"/>
            <a:ext cx="1281112" cy="0"/>
          </a:xfrm>
          <a:prstGeom prst="line">
            <a:avLst/>
          </a:prstGeom>
          <a:noFill/>
          <a:ln w="136525">
            <a:solidFill>
              <a:schemeClr val="bg1"/>
            </a:solidFill>
            <a:round/>
            <a:headEnd/>
            <a:tailEnd type="triangle" w="med" len="med"/>
          </a:ln>
        </p:spPr>
        <p:txBody>
          <a:bodyPr/>
          <a:lstStyle/>
          <a:p>
            <a:endParaRPr lang="fr-FR"/>
          </a:p>
        </p:txBody>
      </p:sp>
      <p:sp>
        <p:nvSpPr>
          <p:cNvPr id="10259" name="Line 19"/>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10260" name="Line 20"/>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10261" name="Line 21"/>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10262" name="Line 22"/>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10263" name="Line 23"/>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10264" name="Line 24"/>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10265" name="Line 25"/>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10266" name="Line 26"/>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10267" name="Line 27"/>
          <p:cNvSpPr>
            <a:spLocks noChangeShapeType="1"/>
          </p:cNvSpPr>
          <p:nvPr/>
        </p:nvSpPr>
        <p:spPr bwMode="auto">
          <a:xfrm>
            <a:off x="7388225" y="4005263"/>
            <a:ext cx="1279525" cy="0"/>
          </a:xfrm>
          <a:prstGeom prst="line">
            <a:avLst/>
          </a:prstGeom>
          <a:noFill/>
          <a:ln w="136525">
            <a:solidFill>
              <a:schemeClr val="bg1"/>
            </a:solidFill>
            <a:round/>
            <a:headEnd/>
            <a:tailEnd type="triangle" w="med" len="med"/>
          </a:ln>
        </p:spPr>
        <p:txBody>
          <a:bodyPr/>
          <a:lstStyle/>
          <a:p>
            <a:endParaRPr lang="fr-FR"/>
          </a:p>
        </p:txBody>
      </p:sp>
      <p:sp>
        <p:nvSpPr>
          <p:cNvPr id="10268" name="Line 28"/>
          <p:cNvSpPr>
            <a:spLocks noChangeShapeType="1"/>
          </p:cNvSpPr>
          <p:nvPr/>
        </p:nvSpPr>
        <p:spPr bwMode="auto">
          <a:xfrm>
            <a:off x="2266950" y="4076700"/>
            <a:ext cx="1281113" cy="0"/>
          </a:xfrm>
          <a:prstGeom prst="line">
            <a:avLst/>
          </a:prstGeom>
          <a:noFill/>
          <a:ln w="136525">
            <a:solidFill>
              <a:schemeClr val="bg1"/>
            </a:solidFill>
            <a:round/>
            <a:headEnd/>
            <a:tailEnd type="triangle" w="med" len="med"/>
          </a:ln>
        </p:spPr>
        <p:txBody>
          <a:bodyPr/>
          <a:lstStyle/>
          <a:p>
            <a:endParaRPr lang="fr-FR"/>
          </a:p>
        </p:txBody>
      </p:sp>
      <p:sp>
        <p:nvSpPr>
          <p:cNvPr id="10269" name="Freeform 29"/>
          <p:cNvSpPr>
            <a:spLocks/>
          </p:cNvSpPr>
          <p:nvPr/>
        </p:nvSpPr>
        <p:spPr bwMode="auto">
          <a:xfrm>
            <a:off x="7388225" y="2133600"/>
            <a:ext cx="12700" cy="1957388"/>
          </a:xfrm>
          <a:custGeom>
            <a:avLst/>
            <a:gdLst>
              <a:gd name="T0" fmla="*/ 0 w 9"/>
              <a:gd name="T1" fmla="*/ 0 h 1233"/>
              <a:gd name="T2" fmla="*/ 9 w 9"/>
              <a:gd name="T3" fmla="*/ 1233 h 1233"/>
              <a:gd name="T4" fmla="*/ 0 60000 65536"/>
              <a:gd name="T5" fmla="*/ 0 60000 65536"/>
              <a:gd name="T6" fmla="*/ 0 w 9"/>
              <a:gd name="T7" fmla="*/ 0 h 1233"/>
              <a:gd name="T8" fmla="*/ 9 w 9"/>
              <a:gd name="T9" fmla="*/ 1233 h 1233"/>
            </a:gdLst>
            <a:ahLst/>
            <a:cxnLst>
              <a:cxn ang="T4">
                <a:pos x="T0" y="T1"/>
              </a:cxn>
              <a:cxn ang="T5">
                <a:pos x="T2" y="T3"/>
              </a:cxn>
            </a:cxnLst>
            <a:rect l="T6" t="T7" r="T8" b="T9"/>
            <a:pathLst>
              <a:path w="9" h="1233">
                <a:moveTo>
                  <a:pt x="0" y="0"/>
                </a:moveTo>
                <a:lnTo>
                  <a:pt x="9" y="1233"/>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10270" name="Rectangle 30"/>
          <p:cNvSpPr>
            <a:spLocks noChangeArrowheads="1"/>
          </p:cNvSpPr>
          <p:nvPr/>
        </p:nvSpPr>
        <p:spPr bwMode="auto">
          <a:xfrm>
            <a:off x="147955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0271" name="Line 31"/>
          <p:cNvSpPr>
            <a:spLocks noChangeShapeType="1"/>
          </p:cNvSpPr>
          <p:nvPr/>
        </p:nvSpPr>
        <p:spPr bwMode="auto">
          <a:xfrm>
            <a:off x="539750" y="2139950"/>
            <a:ext cx="895350" cy="0"/>
          </a:xfrm>
          <a:prstGeom prst="line">
            <a:avLst/>
          </a:prstGeom>
          <a:noFill/>
          <a:ln w="136525">
            <a:solidFill>
              <a:schemeClr val="bg1"/>
            </a:solidFill>
            <a:round/>
            <a:headEnd/>
            <a:tailEnd type="triangle" w="med" len="med"/>
          </a:ln>
        </p:spPr>
        <p:txBody>
          <a:bodyPr/>
          <a:lstStyle/>
          <a:p>
            <a:endParaRPr lang="fr-FR"/>
          </a:p>
        </p:txBody>
      </p:sp>
      <p:sp>
        <p:nvSpPr>
          <p:cNvPr id="10272" name="Freeform 32"/>
          <p:cNvSpPr>
            <a:spLocks/>
          </p:cNvSpPr>
          <p:nvPr/>
        </p:nvSpPr>
        <p:spPr bwMode="auto">
          <a:xfrm>
            <a:off x="1627188" y="2133600"/>
            <a:ext cx="4762" cy="1909763"/>
          </a:xfrm>
          <a:custGeom>
            <a:avLst/>
            <a:gdLst>
              <a:gd name="T0" fmla="*/ 0 w 4"/>
              <a:gd name="T1" fmla="*/ 0 h 1203"/>
              <a:gd name="T2" fmla="*/ 4 w 4"/>
              <a:gd name="T3" fmla="*/ 1203 h 1203"/>
              <a:gd name="T4" fmla="*/ 0 60000 65536"/>
              <a:gd name="T5" fmla="*/ 0 60000 65536"/>
              <a:gd name="T6" fmla="*/ 0 w 4"/>
              <a:gd name="T7" fmla="*/ 0 h 1203"/>
              <a:gd name="T8" fmla="*/ 4 w 4"/>
              <a:gd name="T9" fmla="*/ 1203 h 1203"/>
            </a:gdLst>
            <a:ahLst/>
            <a:cxnLst>
              <a:cxn ang="T4">
                <a:pos x="T0" y="T1"/>
              </a:cxn>
              <a:cxn ang="T5">
                <a:pos x="T2" y="T3"/>
              </a:cxn>
            </a:cxnLst>
            <a:rect l="T6" t="T7" r="T8" b="T9"/>
            <a:pathLst>
              <a:path w="4" h="1203">
                <a:moveTo>
                  <a:pt x="0" y="0"/>
                </a:moveTo>
                <a:lnTo>
                  <a:pt x="4" y="1203"/>
                </a:lnTo>
              </a:path>
            </a:pathLst>
          </a:custGeom>
          <a:noFill/>
          <a:ln w="76200" cap="flat" cmpd="sng">
            <a:solidFill>
              <a:schemeClr val="bg1"/>
            </a:solidFill>
            <a:prstDash val="solid"/>
            <a:round/>
            <a:headEnd type="oval" w="med" len="med"/>
            <a:tailEnd type="triangle" w="med" len="med"/>
          </a:ln>
        </p:spPr>
        <p:txBody>
          <a:bodyPr/>
          <a:lstStyle/>
          <a:p>
            <a:endParaRPr lang="fr-FR"/>
          </a:p>
        </p:txBody>
      </p:sp>
      <p:sp>
        <p:nvSpPr>
          <p:cNvPr id="10273" name="Freeform 33"/>
          <p:cNvSpPr>
            <a:spLocks/>
          </p:cNvSpPr>
          <p:nvPr/>
        </p:nvSpPr>
        <p:spPr bwMode="auto">
          <a:xfrm>
            <a:off x="3530600" y="2276475"/>
            <a:ext cx="1588" cy="1763713"/>
          </a:xfrm>
          <a:custGeom>
            <a:avLst/>
            <a:gdLst>
              <a:gd name="T0" fmla="*/ 0 w 1"/>
              <a:gd name="T1" fmla="*/ 1111 h 1111"/>
              <a:gd name="T2" fmla="*/ 1 w 1"/>
              <a:gd name="T3" fmla="*/ 0 h 1111"/>
              <a:gd name="T4" fmla="*/ 0 60000 65536"/>
              <a:gd name="T5" fmla="*/ 0 60000 65536"/>
              <a:gd name="T6" fmla="*/ 0 w 1"/>
              <a:gd name="T7" fmla="*/ 0 h 1111"/>
              <a:gd name="T8" fmla="*/ 1 w 1"/>
              <a:gd name="T9" fmla="*/ 1111 h 1111"/>
            </a:gdLst>
            <a:ahLst/>
            <a:cxnLst>
              <a:cxn ang="T4">
                <a:pos x="T0" y="T1"/>
              </a:cxn>
              <a:cxn ang="T5">
                <a:pos x="T2" y="T3"/>
              </a:cxn>
            </a:cxnLst>
            <a:rect l="T6" t="T7" r="T8" b="T9"/>
            <a:pathLst>
              <a:path w="1" h="1111">
                <a:moveTo>
                  <a:pt x="0" y="1111"/>
                </a:moveTo>
                <a:lnTo>
                  <a:pt x="1" y="0"/>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10274" name="Text Box 34"/>
          <p:cNvSpPr txBox="1">
            <a:spLocks noChangeArrowheads="1"/>
          </p:cNvSpPr>
          <p:nvPr/>
        </p:nvSpPr>
        <p:spPr bwMode="auto">
          <a:xfrm>
            <a:off x="1884363" y="2420938"/>
            <a:ext cx="1319212" cy="12001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Closed Shunt Re-entry</a:t>
            </a:r>
          </a:p>
        </p:txBody>
      </p:sp>
      <p:sp>
        <p:nvSpPr>
          <p:cNvPr id="10275" name="Rectangle 36" descr="Grands confettis"/>
          <p:cNvSpPr>
            <a:spLocks noChangeArrowheads="1"/>
          </p:cNvSpPr>
          <p:nvPr/>
        </p:nvSpPr>
        <p:spPr bwMode="auto">
          <a:xfrm>
            <a:off x="3803650" y="3644900"/>
            <a:ext cx="3392488" cy="874713"/>
          </a:xfrm>
          <a:prstGeom prst="rect">
            <a:avLst/>
          </a:prstGeom>
          <a:pattFill prst="lgConfetti">
            <a:fgClr>
              <a:schemeClr val="accent1"/>
            </a:fgClr>
            <a:bgClr>
              <a:schemeClr val="bg1"/>
            </a:bgClr>
          </a:pattFill>
          <a:ln w="9525">
            <a:noFill/>
            <a:miter lim="800000"/>
            <a:headEnd/>
            <a:tailEnd/>
          </a:ln>
        </p:spPr>
        <p:txBody>
          <a:bodyPr wrap="none" anchor="ctr"/>
          <a:lstStyle/>
          <a:p>
            <a:endParaRPr lang="fr-FR"/>
          </a:p>
        </p:txBody>
      </p:sp>
      <p:sp>
        <p:nvSpPr>
          <p:cNvPr id="10276" name="Text Box 37"/>
          <p:cNvSpPr txBox="1">
            <a:spLocks noChangeArrowheads="1"/>
          </p:cNvSpPr>
          <p:nvPr/>
        </p:nvSpPr>
        <p:spPr bwMode="auto">
          <a:xfrm>
            <a:off x="4635500" y="3573463"/>
            <a:ext cx="1471613" cy="82232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Deep vein aplasia </a:t>
            </a:r>
          </a:p>
        </p:txBody>
      </p:sp>
      <p:sp>
        <p:nvSpPr>
          <p:cNvPr id="10277" name="Text Box 38"/>
          <p:cNvSpPr txBox="1">
            <a:spLocks noChangeArrowheads="1"/>
          </p:cNvSpPr>
          <p:nvPr/>
        </p:nvSpPr>
        <p:spPr bwMode="auto">
          <a:xfrm>
            <a:off x="3867150" y="2420938"/>
            <a:ext cx="1346200" cy="11874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Common escape point</a:t>
            </a:r>
          </a:p>
        </p:txBody>
      </p:sp>
      <p:sp>
        <p:nvSpPr>
          <p:cNvPr id="10278" name="Text Box 39"/>
          <p:cNvSpPr txBox="1">
            <a:spLocks noChangeArrowheads="1"/>
          </p:cNvSpPr>
          <p:nvPr/>
        </p:nvSpPr>
        <p:spPr bwMode="auto">
          <a:xfrm>
            <a:off x="3659188" y="1844675"/>
            <a:ext cx="2497137"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Marginal vein</a:t>
            </a:r>
          </a:p>
        </p:txBody>
      </p:sp>
      <p:sp>
        <p:nvSpPr>
          <p:cNvPr id="10279" name="Text Box 40"/>
          <p:cNvSpPr txBox="1">
            <a:spLocks noChangeArrowheads="1"/>
          </p:cNvSpPr>
          <p:nvPr/>
        </p:nvSpPr>
        <p:spPr bwMode="auto">
          <a:xfrm>
            <a:off x="5651500" y="2420938"/>
            <a:ext cx="1481138" cy="12001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Open V Shunt Re-entry</a:t>
            </a:r>
          </a:p>
        </p:txBody>
      </p:sp>
      <p:sp>
        <p:nvSpPr>
          <p:cNvPr id="10280" name="Text Box 41"/>
          <p:cNvSpPr txBox="1">
            <a:spLocks noChangeArrowheads="1"/>
          </p:cNvSpPr>
          <p:nvPr/>
        </p:nvSpPr>
        <p:spPr bwMode="auto">
          <a:xfrm>
            <a:off x="284163" y="4900613"/>
            <a:ext cx="8639175" cy="155257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Disconnecting        the closed shunts segment drains and relieves the angioma and suppresses the deep overloading flow whilst preserving the Open Vicarious segment avoids the dangerous stop of the deep and superficial draining flow and further varicose collaterals</a:t>
            </a:r>
          </a:p>
        </p:txBody>
      </p:sp>
      <p:grpSp>
        <p:nvGrpSpPr>
          <p:cNvPr id="2" name="Group 42"/>
          <p:cNvGrpSpPr>
            <a:grpSpLocks/>
          </p:cNvGrpSpPr>
          <p:nvPr/>
        </p:nvGrpSpPr>
        <p:grpSpPr bwMode="auto">
          <a:xfrm>
            <a:off x="2268538" y="4868863"/>
            <a:ext cx="382587" cy="431800"/>
            <a:chOff x="5100" y="1480"/>
            <a:chExt cx="272" cy="272"/>
          </a:xfrm>
        </p:grpSpPr>
        <p:sp>
          <p:nvSpPr>
            <p:cNvPr id="10286" name="Oval 43"/>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p:spPr>
          <p:txBody>
            <a:bodyPr wrap="none" anchor="ctr"/>
            <a:lstStyle/>
            <a:p>
              <a:endParaRPr lang="fr-FR"/>
            </a:p>
          </p:txBody>
        </p:sp>
        <p:sp>
          <p:nvSpPr>
            <p:cNvPr id="10287" name="Line 44"/>
            <p:cNvSpPr>
              <a:spLocks noChangeShapeType="1"/>
            </p:cNvSpPr>
            <p:nvPr/>
          </p:nvSpPr>
          <p:spPr bwMode="auto">
            <a:xfrm>
              <a:off x="5145" y="1616"/>
              <a:ext cx="182" cy="0"/>
            </a:xfrm>
            <a:prstGeom prst="line">
              <a:avLst/>
            </a:prstGeom>
            <a:noFill/>
            <a:ln w="38100">
              <a:solidFill>
                <a:schemeClr val="tx1"/>
              </a:solidFill>
              <a:round/>
              <a:headEnd/>
              <a:tailEnd/>
            </a:ln>
          </p:spPr>
          <p:txBody>
            <a:bodyPr/>
            <a:lstStyle/>
            <a:p>
              <a:endParaRPr lang="fr-FR"/>
            </a:p>
          </p:txBody>
        </p:sp>
      </p:grpSp>
      <p:grpSp>
        <p:nvGrpSpPr>
          <p:cNvPr id="3" name="Group 45"/>
          <p:cNvGrpSpPr>
            <a:grpSpLocks/>
          </p:cNvGrpSpPr>
          <p:nvPr/>
        </p:nvGrpSpPr>
        <p:grpSpPr bwMode="auto">
          <a:xfrm>
            <a:off x="2971800" y="1916113"/>
            <a:ext cx="384175" cy="431800"/>
            <a:chOff x="5100" y="1480"/>
            <a:chExt cx="272" cy="272"/>
          </a:xfrm>
        </p:grpSpPr>
        <p:sp>
          <p:nvSpPr>
            <p:cNvPr id="10284" name="Oval 46"/>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p:spPr>
          <p:txBody>
            <a:bodyPr wrap="none" anchor="ctr"/>
            <a:lstStyle/>
            <a:p>
              <a:endParaRPr lang="fr-FR"/>
            </a:p>
          </p:txBody>
        </p:sp>
        <p:sp>
          <p:nvSpPr>
            <p:cNvPr id="10285" name="Line 47"/>
            <p:cNvSpPr>
              <a:spLocks noChangeShapeType="1"/>
            </p:cNvSpPr>
            <p:nvPr/>
          </p:nvSpPr>
          <p:spPr bwMode="auto">
            <a:xfrm>
              <a:off x="5145" y="1616"/>
              <a:ext cx="182" cy="0"/>
            </a:xfrm>
            <a:prstGeom prst="line">
              <a:avLst/>
            </a:prstGeom>
            <a:noFill/>
            <a:ln w="38100">
              <a:solidFill>
                <a:schemeClr val="tx1"/>
              </a:solidFill>
              <a:round/>
              <a:headEnd/>
              <a:tailEnd/>
            </a:ln>
          </p:spPr>
          <p:txBody>
            <a:bodyPr/>
            <a:lstStyle/>
            <a:p>
              <a:endParaRPr lang="fr-FR"/>
            </a:p>
          </p:txBody>
        </p:sp>
      </p:grpSp>
      <p:sp>
        <p:nvSpPr>
          <p:cNvPr id="10283" name="Text Box 48"/>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4 treatment</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66750" y="333375"/>
            <a:ext cx="8077200" cy="5738813"/>
            <a:chOff x="0" y="139"/>
            <a:chExt cx="5088" cy="3615"/>
          </a:xfrm>
        </p:grpSpPr>
        <p:sp>
          <p:nvSpPr>
            <p:cNvPr id="11271" name="Freeform 3"/>
            <p:cNvSpPr>
              <a:spLocks/>
            </p:cNvSpPr>
            <p:nvPr/>
          </p:nvSpPr>
          <p:spPr bwMode="auto">
            <a:xfrm flipH="1">
              <a:off x="170" y="3256"/>
              <a:ext cx="276" cy="258"/>
            </a:xfrm>
            <a:custGeom>
              <a:avLst/>
              <a:gdLst>
                <a:gd name="T0" fmla="*/ 101 w 107"/>
                <a:gd name="T1" fmla="*/ 0 h 180"/>
                <a:gd name="T2" fmla="*/ 107 w 107"/>
                <a:gd name="T3" fmla="*/ 6 h 180"/>
                <a:gd name="T4" fmla="*/ 107 w 107"/>
                <a:gd name="T5" fmla="*/ 12 h 180"/>
                <a:gd name="T6" fmla="*/ 101 w 107"/>
                <a:gd name="T7" fmla="*/ 18 h 180"/>
                <a:gd name="T8" fmla="*/ 101 w 107"/>
                <a:gd name="T9" fmla="*/ 18 h 180"/>
                <a:gd name="T10" fmla="*/ 89 w 107"/>
                <a:gd name="T11" fmla="*/ 24 h 180"/>
                <a:gd name="T12" fmla="*/ 77 w 107"/>
                <a:gd name="T13" fmla="*/ 42 h 180"/>
                <a:gd name="T14" fmla="*/ 66 w 107"/>
                <a:gd name="T15" fmla="*/ 54 h 180"/>
                <a:gd name="T16" fmla="*/ 54 w 107"/>
                <a:gd name="T17" fmla="*/ 66 h 180"/>
                <a:gd name="T18" fmla="*/ 54 w 107"/>
                <a:gd name="T19" fmla="*/ 66 h 180"/>
                <a:gd name="T20" fmla="*/ 42 w 107"/>
                <a:gd name="T21" fmla="*/ 84 h 180"/>
                <a:gd name="T22" fmla="*/ 30 w 107"/>
                <a:gd name="T23" fmla="*/ 102 h 180"/>
                <a:gd name="T24" fmla="*/ 30 w 107"/>
                <a:gd name="T25" fmla="*/ 102 h 180"/>
                <a:gd name="T26" fmla="*/ 24 w 107"/>
                <a:gd name="T27" fmla="*/ 120 h 180"/>
                <a:gd name="T28" fmla="*/ 12 w 107"/>
                <a:gd name="T29" fmla="*/ 144 h 180"/>
                <a:gd name="T30" fmla="*/ 6 w 107"/>
                <a:gd name="T31" fmla="*/ 168 h 180"/>
                <a:gd name="T32" fmla="*/ 0 w 107"/>
                <a:gd name="T33" fmla="*/ 180 h 180"/>
                <a:gd name="T34" fmla="*/ 0 w 107"/>
                <a:gd name="T35" fmla="*/ 180 h 180"/>
                <a:gd name="T36" fmla="*/ 0 w 107"/>
                <a:gd name="T37" fmla="*/ 180 h 180"/>
                <a:gd name="T38" fmla="*/ 0 w 107"/>
                <a:gd name="T39" fmla="*/ 168 h 180"/>
                <a:gd name="T40" fmla="*/ 6 w 107"/>
                <a:gd name="T41" fmla="*/ 132 h 180"/>
                <a:gd name="T42" fmla="*/ 6 w 107"/>
                <a:gd name="T43" fmla="*/ 132 h 180"/>
                <a:gd name="T44" fmla="*/ 6 w 107"/>
                <a:gd name="T45" fmla="*/ 120 h 180"/>
                <a:gd name="T46" fmla="*/ 12 w 107"/>
                <a:gd name="T47" fmla="*/ 108 h 180"/>
                <a:gd name="T48" fmla="*/ 36 w 107"/>
                <a:gd name="T49" fmla="*/ 66 h 180"/>
                <a:gd name="T50" fmla="*/ 60 w 107"/>
                <a:gd name="T51" fmla="*/ 24 h 180"/>
                <a:gd name="T52" fmla="*/ 77 w 107"/>
                <a:gd name="T53" fmla="*/ 12 h 180"/>
                <a:gd name="T54" fmla="*/ 101 w 107"/>
                <a:gd name="T55" fmla="*/ 0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7"/>
                <a:gd name="T85" fmla="*/ 0 h 180"/>
                <a:gd name="T86" fmla="*/ 107 w 107"/>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7" h="180">
                  <a:moveTo>
                    <a:pt x="101" y="0"/>
                  </a:moveTo>
                  <a:lnTo>
                    <a:pt x="107" y="6"/>
                  </a:lnTo>
                  <a:lnTo>
                    <a:pt x="107" y="12"/>
                  </a:lnTo>
                  <a:lnTo>
                    <a:pt x="101" y="18"/>
                  </a:lnTo>
                  <a:lnTo>
                    <a:pt x="89" y="24"/>
                  </a:lnTo>
                  <a:lnTo>
                    <a:pt x="77" y="42"/>
                  </a:lnTo>
                  <a:lnTo>
                    <a:pt x="66" y="54"/>
                  </a:lnTo>
                  <a:lnTo>
                    <a:pt x="54" y="66"/>
                  </a:lnTo>
                  <a:lnTo>
                    <a:pt x="42" y="84"/>
                  </a:lnTo>
                  <a:lnTo>
                    <a:pt x="30" y="102"/>
                  </a:lnTo>
                  <a:lnTo>
                    <a:pt x="24" y="120"/>
                  </a:lnTo>
                  <a:lnTo>
                    <a:pt x="12" y="144"/>
                  </a:lnTo>
                  <a:lnTo>
                    <a:pt x="6" y="168"/>
                  </a:lnTo>
                  <a:lnTo>
                    <a:pt x="0" y="180"/>
                  </a:lnTo>
                  <a:lnTo>
                    <a:pt x="0" y="168"/>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1272" name="Freeform 4"/>
            <p:cNvSpPr>
              <a:spLocks/>
            </p:cNvSpPr>
            <p:nvPr/>
          </p:nvSpPr>
          <p:spPr bwMode="auto">
            <a:xfrm>
              <a:off x="0" y="235"/>
              <a:ext cx="1267" cy="3367"/>
            </a:xfrm>
            <a:custGeom>
              <a:avLst/>
              <a:gdLst>
                <a:gd name="T0" fmla="*/ 77 w 1267"/>
                <a:gd name="T1" fmla="*/ 325 h 3367"/>
                <a:gd name="T2" fmla="*/ 0 w 1267"/>
                <a:gd name="T3" fmla="*/ 538 h 3367"/>
                <a:gd name="T4" fmla="*/ 15 w 1267"/>
                <a:gd name="T5" fmla="*/ 649 h 3367"/>
                <a:gd name="T6" fmla="*/ 108 w 1267"/>
                <a:gd name="T7" fmla="*/ 830 h 3367"/>
                <a:gd name="T8" fmla="*/ 108 w 1267"/>
                <a:gd name="T9" fmla="*/ 914 h 3367"/>
                <a:gd name="T10" fmla="*/ 186 w 1267"/>
                <a:gd name="T11" fmla="*/ 1206 h 3367"/>
                <a:gd name="T12" fmla="*/ 217 w 1267"/>
                <a:gd name="T13" fmla="*/ 1290 h 3367"/>
                <a:gd name="T14" fmla="*/ 276 w 1267"/>
                <a:gd name="T15" fmla="*/ 1615 h 3367"/>
                <a:gd name="T16" fmla="*/ 292 w 1267"/>
                <a:gd name="T17" fmla="*/ 1718 h 3367"/>
                <a:gd name="T18" fmla="*/ 232 w 1267"/>
                <a:gd name="T19" fmla="*/ 1881 h 3367"/>
                <a:gd name="T20" fmla="*/ 217 w 1267"/>
                <a:gd name="T21" fmla="*/ 1948 h 3367"/>
                <a:gd name="T22" fmla="*/ 186 w 1267"/>
                <a:gd name="T23" fmla="*/ 2025 h 3367"/>
                <a:gd name="T24" fmla="*/ 170 w 1267"/>
                <a:gd name="T25" fmla="*/ 2257 h 3367"/>
                <a:gd name="T26" fmla="*/ 276 w 1267"/>
                <a:gd name="T27" fmla="*/ 2410 h 3367"/>
                <a:gd name="T28" fmla="*/ 322 w 1267"/>
                <a:gd name="T29" fmla="*/ 2607 h 3367"/>
                <a:gd name="T30" fmla="*/ 338 w 1267"/>
                <a:gd name="T31" fmla="*/ 2683 h 3367"/>
                <a:gd name="T32" fmla="*/ 353 w 1267"/>
                <a:gd name="T33" fmla="*/ 2829 h 3367"/>
                <a:gd name="T34" fmla="*/ 232 w 1267"/>
                <a:gd name="T35" fmla="*/ 2889 h 3367"/>
                <a:gd name="T36" fmla="*/ 170 w 1267"/>
                <a:gd name="T37" fmla="*/ 2967 h 3367"/>
                <a:gd name="T38" fmla="*/ 276 w 1267"/>
                <a:gd name="T39" fmla="*/ 3042 h 3367"/>
                <a:gd name="T40" fmla="*/ 384 w 1267"/>
                <a:gd name="T41" fmla="*/ 3120 h 3367"/>
                <a:gd name="T42" fmla="*/ 508 w 1267"/>
                <a:gd name="T43" fmla="*/ 3316 h 3367"/>
                <a:gd name="T44" fmla="*/ 539 w 1267"/>
                <a:gd name="T45" fmla="*/ 3341 h 3367"/>
                <a:gd name="T46" fmla="*/ 725 w 1267"/>
                <a:gd name="T47" fmla="*/ 3367 h 3367"/>
                <a:gd name="T48" fmla="*/ 880 w 1267"/>
                <a:gd name="T49" fmla="*/ 3350 h 3367"/>
                <a:gd name="T50" fmla="*/ 833 w 1267"/>
                <a:gd name="T51" fmla="*/ 3274 h 3367"/>
                <a:gd name="T52" fmla="*/ 787 w 1267"/>
                <a:gd name="T53" fmla="*/ 3025 h 3367"/>
                <a:gd name="T54" fmla="*/ 771 w 1267"/>
                <a:gd name="T55" fmla="*/ 2864 h 3367"/>
                <a:gd name="T56" fmla="*/ 756 w 1267"/>
                <a:gd name="T57" fmla="*/ 2700 h 3367"/>
                <a:gd name="T58" fmla="*/ 740 w 1267"/>
                <a:gd name="T59" fmla="*/ 2513 h 3367"/>
                <a:gd name="T60" fmla="*/ 740 w 1267"/>
                <a:gd name="T61" fmla="*/ 2257 h 3367"/>
                <a:gd name="T62" fmla="*/ 740 w 1267"/>
                <a:gd name="T63" fmla="*/ 2128 h 3367"/>
                <a:gd name="T64" fmla="*/ 740 w 1267"/>
                <a:gd name="T65" fmla="*/ 1931 h 3367"/>
                <a:gd name="T66" fmla="*/ 771 w 1267"/>
                <a:gd name="T67" fmla="*/ 1864 h 3367"/>
                <a:gd name="T68" fmla="*/ 864 w 1267"/>
                <a:gd name="T69" fmla="*/ 1744 h 3367"/>
                <a:gd name="T70" fmla="*/ 880 w 1267"/>
                <a:gd name="T71" fmla="*/ 1709 h 3367"/>
                <a:gd name="T72" fmla="*/ 880 w 1267"/>
                <a:gd name="T73" fmla="*/ 1623 h 3367"/>
                <a:gd name="T74" fmla="*/ 911 w 1267"/>
                <a:gd name="T75" fmla="*/ 1462 h 3367"/>
                <a:gd name="T76" fmla="*/ 942 w 1267"/>
                <a:gd name="T77" fmla="*/ 1376 h 3367"/>
                <a:gd name="T78" fmla="*/ 1003 w 1267"/>
                <a:gd name="T79" fmla="*/ 1197 h 3367"/>
                <a:gd name="T80" fmla="*/ 1050 w 1267"/>
                <a:gd name="T81" fmla="*/ 897 h 3367"/>
                <a:gd name="T82" fmla="*/ 1034 w 1267"/>
                <a:gd name="T83" fmla="*/ 804 h 3367"/>
                <a:gd name="T84" fmla="*/ 1050 w 1267"/>
                <a:gd name="T85" fmla="*/ 641 h 3367"/>
                <a:gd name="T86" fmla="*/ 1079 w 1267"/>
                <a:gd name="T87" fmla="*/ 472 h 3367"/>
                <a:gd name="T88" fmla="*/ 1193 w 1267"/>
                <a:gd name="T89" fmla="*/ 157 h 3367"/>
                <a:gd name="T90" fmla="*/ 1236 w 1267"/>
                <a:gd name="T91" fmla="*/ 43 h 3367"/>
                <a:gd name="T92" fmla="*/ 1205 w 1267"/>
                <a:gd name="T93" fmla="*/ 60 h 3367"/>
                <a:gd name="T94" fmla="*/ 942 w 1267"/>
                <a:gd name="T95" fmla="*/ 0 h 3367"/>
                <a:gd name="T96" fmla="*/ 709 w 1267"/>
                <a:gd name="T97" fmla="*/ 34 h 3367"/>
                <a:gd name="T98" fmla="*/ 415 w 1267"/>
                <a:gd name="T99" fmla="*/ 120 h 3367"/>
                <a:gd name="T100" fmla="*/ 276 w 1267"/>
                <a:gd name="T101" fmla="*/ 180 h 33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67"/>
                <a:gd name="T154" fmla="*/ 0 h 3367"/>
                <a:gd name="T155" fmla="*/ 1267 w 1267"/>
                <a:gd name="T156" fmla="*/ 3367 h 336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67" h="3367">
                  <a:moveTo>
                    <a:pt x="276" y="180"/>
                  </a:moveTo>
                  <a:lnTo>
                    <a:pt x="170" y="247"/>
                  </a:lnTo>
                  <a:lnTo>
                    <a:pt x="77" y="325"/>
                  </a:lnTo>
                  <a:lnTo>
                    <a:pt x="15" y="428"/>
                  </a:lnTo>
                  <a:lnTo>
                    <a:pt x="0" y="479"/>
                  </a:lnTo>
                  <a:lnTo>
                    <a:pt x="0" y="538"/>
                  </a:lnTo>
                  <a:lnTo>
                    <a:pt x="0" y="598"/>
                  </a:lnTo>
                  <a:lnTo>
                    <a:pt x="15" y="649"/>
                  </a:lnTo>
                  <a:lnTo>
                    <a:pt x="62" y="718"/>
                  </a:lnTo>
                  <a:lnTo>
                    <a:pt x="93" y="778"/>
                  </a:lnTo>
                  <a:lnTo>
                    <a:pt x="108" y="830"/>
                  </a:lnTo>
                  <a:lnTo>
                    <a:pt x="108" y="864"/>
                  </a:lnTo>
                  <a:lnTo>
                    <a:pt x="108" y="914"/>
                  </a:lnTo>
                  <a:lnTo>
                    <a:pt x="139" y="1034"/>
                  </a:lnTo>
                  <a:lnTo>
                    <a:pt x="155" y="1154"/>
                  </a:lnTo>
                  <a:lnTo>
                    <a:pt x="186" y="1206"/>
                  </a:lnTo>
                  <a:lnTo>
                    <a:pt x="201" y="1247"/>
                  </a:lnTo>
                  <a:lnTo>
                    <a:pt x="217" y="1290"/>
                  </a:lnTo>
                  <a:lnTo>
                    <a:pt x="232" y="1350"/>
                  </a:lnTo>
                  <a:lnTo>
                    <a:pt x="263" y="1479"/>
                  </a:lnTo>
                  <a:lnTo>
                    <a:pt x="276" y="1615"/>
                  </a:lnTo>
                  <a:lnTo>
                    <a:pt x="292" y="1675"/>
                  </a:lnTo>
                  <a:lnTo>
                    <a:pt x="292" y="1718"/>
                  </a:lnTo>
                  <a:lnTo>
                    <a:pt x="276" y="1786"/>
                  </a:lnTo>
                  <a:lnTo>
                    <a:pt x="263" y="1838"/>
                  </a:lnTo>
                  <a:lnTo>
                    <a:pt x="232" y="1881"/>
                  </a:lnTo>
                  <a:lnTo>
                    <a:pt x="232" y="1898"/>
                  </a:lnTo>
                  <a:lnTo>
                    <a:pt x="217" y="1948"/>
                  </a:lnTo>
                  <a:lnTo>
                    <a:pt x="201" y="1982"/>
                  </a:lnTo>
                  <a:lnTo>
                    <a:pt x="186" y="2025"/>
                  </a:lnTo>
                  <a:lnTo>
                    <a:pt x="155" y="2094"/>
                  </a:lnTo>
                  <a:lnTo>
                    <a:pt x="155" y="2171"/>
                  </a:lnTo>
                  <a:lnTo>
                    <a:pt x="170" y="2257"/>
                  </a:lnTo>
                  <a:lnTo>
                    <a:pt x="232" y="2333"/>
                  </a:lnTo>
                  <a:lnTo>
                    <a:pt x="276" y="2410"/>
                  </a:lnTo>
                  <a:lnTo>
                    <a:pt x="307" y="2496"/>
                  </a:lnTo>
                  <a:lnTo>
                    <a:pt x="322" y="2582"/>
                  </a:lnTo>
                  <a:lnTo>
                    <a:pt x="322" y="2607"/>
                  </a:lnTo>
                  <a:lnTo>
                    <a:pt x="338" y="2632"/>
                  </a:lnTo>
                  <a:lnTo>
                    <a:pt x="338" y="2683"/>
                  </a:lnTo>
                  <a:lnTo>
                    <a:pt x="353" y="2743"/>
                  </a:lnTo>
                  <a:lnTo>
                    <a:pt x="353" y="2795"/>
                  </a:lnTo>
                  <a:lnTo>
                    <a:pt x="353" y="2829"/>
                  </a:lnTo>
                  <a:lnTo>
                    <a:pt x="292" y="2855"/>
                  </a:lnTo>
                  <a:lnTo>
                    <a:pt x="232" y="2889"/>
                  </a:lnTo>
                  <a:lnTo>
                    <a:pt x="170" y="2932"/>
                  </a:lnTo>
                  <a:lnTo>
                    <a:pt x="155" y="2949"/>
                  </a:lnTo>
                  <a:lnTo>
                    <a:pt x="170" y="2967"/>
                  </a:lnTo>
                  <a:lnTo>
                    <a:pt x="201" y="3008"/>
                  </a:lnTo>
                  <a:lnTo>
                    <a:pt x="276" y="3042"/>
                  </a:lnTo>
                  <a:lnTo>
                    <a:pt x="338" y="3077"/>
                  </a:lnTo>
                  <a:lnTo>
                    <a:pt x="384" y="3120"/>
                  </a:lnTo>
                  <a:lnTo>
                    <a:pt x="415" y="3188"/>
                  </a:lnTo>
                  <a:lnTo>
                    <a:pt x="462" y="3257"/>
                  </a:lnTo>
                  <a:lnTo>
                    <a:pt x="508" y="3316"/>
                  </a:lnTo>
                  <a:lnTo>
                    <a:pt x="524" y="3333"/>
                  </a:lnTo>
                  <a:lnTo>
                    <a:pt x="539" y="3341"/>
                  </a:lnTo>
                  <a:lnTo>
                    <a:pt x="555" y="3350"/>
                  </a:lnTo>
                  <a:lnTo>
                    <a:pt x="601" y="3358"/>
                  </a:lnTo>
                  <a:lnTo>
                    <a:pt x="725" y="3367"/>
                  </a:lnTo>
                  <a:lnTo>
                    <a:pt x="787" y="3367"/>
                  </a:lnTo>
                  <a:lnTo>
                    <a:pt x="849" y="3358"/>
                  </a:lnTo>
                  <a:lnTo>
                    <a:pt x="880" y="3350"/>
                  </a:lnTo>
                  <a:lnTo>
                    <a:pt x="880" y="3333"/>
                  </a:lnTo>
                  <a:lnTo>
                    <a:pt x="833" y="3274"/>
                  </a:lnTo>
                  <a:lnTo>
                    <a:pt x="818" y="3205"/>
                  </a:lnTo>
                  <a:lnTo>
                    <a:pt x="787" y="3111"/>
                  </a:lnTo>
                  <a:lnTo>
                    <a:pt x="787" y="3025"/>
                  </a:lnTo>
                  <a:lnTo>
                    <a:pt x="787" y="2949"/>
                  </a:lnTo>
                  <a:lnTo>
                    <a:pt x="771" y="2864"/>
                  </a:lnTo>
                  <a:lnTo>
                    <a:pt x="771" y="2778"/>
                  </a:lnTo>
                  <a:lnTo>
                    <a:pt x="756" y="2700"/>
                  </a:lnTo>
                  <a:lnTo>
                    <a:pt x="740" y="2658"/>
                  </a:lnTo>
                  <a:lnTo>
                    <a:pt x="740" y="2590"/>
                  </a:lnTo>
                  <a:lnTo>
                    <a:pt x="740" y="2513"/>
                  </a:lnTo>
                  <a:lnTo>
                    <a:pt x="740" y="2427"/>
                  </a:lnTo>
                  <a:lnTo>
                    <a:pt x="740" y="2341"/>
                  </a:lnTo>
                  <a:lnTo>
                    <a:pt x="740" y="2257"/>
                  </a:lnTo>
                  <a:lnTo>
                    <a:pt x="740" y="2180"/>
                  </a:lnTo>
                  <a:lnTo>
                    <a:pt x="740" y="2128"/>
                  </a:lnTo>
                  <a:lnTo>
                    <a:pt x="740" y="2051"/>
                  </a:lnTo>
                  <a:lnTo>
                    <a:pt x="740" y="1991"/>
                  </a:lnTo>
                  <a:lnTo>
                    <a:pt x="740" y="1931"/>
                  </a:lnTo>
                  <a:lnTo>
                    <a:pt x="756" y="1889"/>
                  </a:lnTo>
                  <a:lnTo>
                    <a:pt x="771" y="1864"/>
                  </a:lnTo>
                  <a:lnTo>
                    <a:pt x="818" y="1829"/>
                  </a:lnTo>
                  <a:lnTo>
                    <a:pt x="849" y="1795"/>
                  </a:lnTo>
                  <a:lnTo>
                    <a:pt x="864" y="1744"/>
                  </a:lnTo>
                  <a:lnTo>
                    <a:pt x="864" y="1735"/>
                  </a:lnTo>
                  <a:lnTo>
                    <a:pt x="880" y="1709"/>
                  </a:lnTo>
                  <a:lnTo>
                    <a:pt x="880" y="1666"/>
                  </a:lnTo>
                  <a:lnTo>
                    <a:pt x="880" y="1623"/>
                  </a:lnTo>
                  <a:lnTo>
                    <a:pt x="880" y="1573"/>
                  </a:lnTo>
                  <a:lnTo>
                    <a:pt x="895" y="1513"/>
                  </a:lnTo>
                  <a:lnTo>
                    <a:pt x="911" y="1462"/>
                  </a:lnTo>
                  <a:lnTo>
                    <a:pt x="926" y="1410"/>
                  </a:lnTo>
                  <a:lnTo>
                    <a:pt x="942" y="1376"/>
                  </a:lnTo>
                  <a:lnTo>
                    <a:pt x="957" y="1333"/>
                  </a:lnTo>
                  <a:lnTo>
                    <a:pt x="973" y="1264"/>
                  </a:lnTo>
                  <a:lnTo>
                    <a:pt x="1003" y="1197"/>
                  </a:lnTo>
                  <a:lnTo>
                    <a:pt x="1034" y="1034"/>
                  </a:lnTo>
                  <a:lnTo>
                    <a:pt x="1050" y="965"/>
                  </a:lnTo>
                  <a:lnTo>
                    <a:pt x="1050" y="897"/>
                  </a:lnTo>
                  <a:lnTo>
                    <a:pt x="1050" y="847"/>
                  </a:lnTo>
                  <a:lnTo>
                    <a:pt x="1034" y="804"/>
                  </a:lnTo>
                  <a:lnTo>
                    <a:pt x="1034" y="752"/>
                  </a:lnTo>
                  <a:lnTo>
                    <a:pt x="1034" y="701"/>
                  </a:lnTo>
                  <a:lnTo>
                    <a:pt x="1050" y="641"/>
                  </a:lnTo>
                  <a:lnTo>
                    <a:pt x="1065" y="606"/>
                  </a:lnTo>
                  <a:lnTo>
                    <a:pt x="1079" y="472"/>
                  </a:lnTo>
                  <a:lnTo>
                    <a:pt x="1093" y="343"/>
                  </a:lnTo>
                  <a:lnTo>
                    <a:pt x="1164" y="243"/>
                  </a:lnTo>
                  <a:lnTo>
                    <a:pt x="1193" y="157"/>
                  </a:lnTo>
                  <a:lnTo>
                    <a:pt x="1221" y="143"/>
                  </a:lnTo>
                  <a:lnTo>
                    <a:pt x="1236" y="100"/>
                  </a:lnTo>
                  <a:lnTo>
                    <a:pt x="1236" y="43"/>
                  </a:lnTo>
                  <a:lnTo>
                    <a:pt x="1250" y="71"/>
                  </a:lnTo>
                  <a:lnTo>
                    <a:pt x="1267" y="112"/>
                  </a:lnTo>
                  <a:lnTo>
                    <a:pt x="1205" y="60"/>
                  </a:lnTo>
                  <a:lnTo>
                    <a:pt x="1127" y="26"/>
                  </a:lnTo>
                  <a:lnTo>
                    <a:pt x="1050" y="0"/>
                  </a:lnTo>
                  <a:lnTo>
                    <a:pt x="942" y="0"/>
                  </a:lnTo>
                  <a:lnTo>
                    <a:pt x="833" y="9"/>
                  </a:lnTo>
                  <a:lnTo>
                    <a:pt x="709" y="34"/>
                  </a:lnTo>
                  <a:lnTo>
                    <a:pt x="601" y="69"/>
                  </a:lnTo>
                  <a:lnTo>
                    <a:pt x="493" y="94"/>
                  </a:lnTo>
                  <a:lnTo>
                    <a:pt x="415" y="120"/>
                  </a:lnTo>
                  <a:lnTo>
                    <a:pt x="353" y="146"/>
                  </a:lnTo>
                  <a:lnTo>
                    <a:pt x="307" y="163"/>
                  </a:lnTo>
                  <a:lnTo>
                    <a:pt x="276" y="180"/>
                  </a:lnTo>
                  <a:close/>
                </a:path>
              </a:pathLst>
            </a:custGeom>
            <a:solidFill>
              <a:srgbClr val="F2AD8C"/>
            </a:solidFill>
            <a:ln w="9525">
              <a:noFill/>
              <a:round/>
              <a:headEnd/>
              <a:tailEnd/>
            </a:ln>
          </p:spPr>
          <p:txBody>
            <a:bodyPr/>
            <a:lstStyle/>
            <a:p>
              <a:endParaRPr lang="fr-FR"/>
            </a:p>
          </p:txBody>
        </p:sp>
        <p:sp>
          <p:nvSpPr>
            <p:cNvPr id="11273" name="Freeform 5"/>
            <p:cNvSpPr>
              <a:spLocks/>
            </p:cNvSpPr>
            <p:nvPr/>
          </p:nvSpPr>
          <p:spPr bwMode="auto">
            <a:xfrm flipH="1">
              <a:off x="170" y="429"/>
              <a:ext cx="849" cy="1084"/>
            </a:xfrm>
            <a:custGeom>
              <a:avLst/>
              <a:gdLst>
                <a:gd name="T0" fmla="*/ 54 w 329"/>
                <a:gd name="T1" fmla="*/ 0 h 758"/>
                <a:gd name="T2" fmla="*/ 132 w 329"/>
                <a:gd name="T3" fmla="*/ 6 h 758"/>
                <a:gd name="T4" fmla="*/ 198 w 329"/>
                <a:gd name="T5" fmla="*/ 29 h 758"/>
                <a:gd name="T6" fmla="*/ 246 w 329"/>
                <a:gd name="T7" fmla="*/ 59 h 758"/>
                <a:gd name="T8" fmla="*/ 282 w 329"/>
                <a:gd name="T9" fmla="*/ 101 h 758"/>
                <a:gd name="T10" fmla="*/ 311 w 329"/>
                <a:gd name="T11" fmla="*/ 155 h 758"/>
                <a:gd name="T12" fmla="*/ 323 w 329"/>
                <a:gd name="T13" fmla="*/ 209 h 758"/>
                <a:gd name="T14" fmla="*/ 329 w 329"/>
                <a:gd name="T15" fmla="*/ 269 h 758"/>
                <a:gd name="T16" fmla="*/ 329 w 329"/>
                <a:gd name="T17" fmla="*/ 334 h 758"/>
                <a:gd name="T18" fmla="*/ 323 w 329"/>
                <a:gd name="T19" fmla="*/ 400 h 758"/>
                <a:gd name="T20" fmla="*/ 305 w 329"/>
                <a:gd name="T21" fmla="*/ 466 h 758"/>
                <a:gd name="T22" fmla="*/ 293 w 329"/>
                <a:gd name="T23" fmla="*/ 525 h 758"/>
                <a:gd name="T24" fmla="*/ 270 w 329"/>
                <a:gd name="T25" fmla="*/ 585 h 758"/>
                <a:gd name="T26" fmla="*/ 252 w 329"/>
                <a:gd name="T27" fmla="*/ 633 h 758"/>
                <a:gd name="T28" fmla="*/ 234 w 329"/>
                <a:gd name="T29" fmla="*/ 681 h 758"/>
                <a:gd name="T30" fmla="*/ 216 w 329"/>
                <a:gd name="T31" fmla="*/ 711 h 758"/>
                <a:gd name="T32" fmla="*/ 198 w 329"/>
                <a:gd name="T33" fmla="*/ 735 h 758"/>
                <a:gd name="T34" fmla="*/ 198 w 329"/>
                <a:gd name="T35" fmla="*/ 735 h 758"/>
                <a:gd name="T36" fmla="*/ 186 w 329"/>
                <a:gd name="T37" fmla="*/ 747 h 758"/>
                <a:gd name="T38" fmla="*/ 174 w 329"/>
                <a:gd name="T39" fmla="*/ 758 h 758"/>
                <a:gd name="T40" fmla="*/ 150 w 329"/>
                <a:gd name="T41" fmla="*/ 753 h 758"/>
                <a:gd name="T42" fmla="*/ 126 w 329"/>
                <a:gd name="T43" fmla="*/ 735 h 758"/>
                <a:gd name="T44" fmla="*/ 102 w 329"/>
                <a:gd name="T45" fmla="*/ 693 h 758"/>
                <a:gd name="T46" fmla="*/ 78 w 329"/>
                <a:gd name="T47" fmla="*/ 645 h 758"/>
                <a:gd name="T48" fmla="*/ 60 w 329"/>
                <a:gd name="T49" fmla="*/ 579 h 758"/>
                <a:gd name="T50" fmla="*/ 42 w 329"/>
                <a:gd name="T51" fmla="*/ 508 h 758"/>
                <a:gd name="T52" fmla="*/ 24 w 329"/>
                <a:gd name="T53" fmla="*/ 436 h 758"/>
                <a:gd name="T54" fmla="*/ 0 w 329"/>
                <a:gd name="T55" fmla="*/ 280 h 758"/>
                <a:gd name="T56" fmla="*/ 0 w 329"/>
                <a:gd name="T57" fmla="*/ 209 h 758"/>
                <a:gd name="T58" fmla="*/ 0 w 329"/>
                <a:gd name="T59" fmla="*/ 143 h 758"/>
                <a:gd name="T60" fmla="*/ 0 w 329"/>
                <a:gd name="T61" fmla="*/ 83 h 758"/>
                <a:gd name="T62" fmla="*/ 12 w 329"/>
                <a:gd name="T63" fmla="*/ 35 h 758"/>
                <a:gd name="T64" fmla="*/ 30 w 329"/>
                <a:gd name="T65" fmla="*/ 12 h 758"/>
                <a:gd name="T66" fmla="*/ 54 w 329"/>
                <a:gd name="T67" fmla="*/ 0 h 7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9"/>
                <a:gd name="T103" fmla="*/ 0 h 758"/>
                <a:gd name="T104" fmla="*/ 329 w 329"/>
                <a:gd name="T105" fmla="*/ 758 h 7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1274" name="Freeform 6"/>
            <p:cNvSpPr>
              <a:spLocks/>
            </p:cNvSpPr>
            <p:nvPr/>
          </p:nvSpPr>
          <p:spPr bwMode="auto">
            <a:xfrm flipH="1">
              <a:off x="217" y="454"/>
              <a:ext cx="770" cy="1000"/>
            </a:xfrm>
            <a:custGeom>
              <a:avLst/>
              <a:gdLst>
                <a:gd name="T0" fmla="*/ 54 w 299"/>
                <a:gd name="T1" fmla="*/ 0 h 699"/>
                <a:gd name="T2" fmla="*/ 126 w 299"/>
                <a:gd name="T3" fmla="*/ 6 h 699"/>
                <a:gd name="T4" fmla="*/ 180 w 299"/>
                <a:gd name="T5" fmla="*/ 23 h 699"/>
                <a:gd name="T6" fmla="*/ 228 w 299"/>
                <a:gd name="T7" fmla="*/ 53 h 699"/>
                <a:gd name="T8" fmla="*/ 258 w 299"/>
                <a:gd name="T9" fmla="*/ 95 h 699"/>
                <a:gd name="T10" fmla="*/ 281 w 299"/>
                <a:gd name="T11" fmla="*/ 143 h 699"/>
                <a:gd name="T12" fmla="*/ 293 w 299"/>
                <a:gd name="T13" fmla="*/ 191 h 699"/>
                <a:gd name="T14" fmla="*/ 299 w 299"/>
                <a:gd name="T15" fmla="*/ 245 h 699"/>
                <a:gd name="T16" fmla="*/ 299 w 299"/>
                <a:gd name="T17" fmla="*/ 304 h 699"/>
                <a:gd name="T18" fmla="*/ 281 w 299"/>
                <a:gd name="T19" fmla="*/ 424 h 699"/>
                <a:gd name="T20" fmla="*/ 252 w 299"/>
                <a:gd name="T21" fmla="*/ 531 h 699"/>
                <a:gd name="T22" fmla="*/ 234 w 299"/>
                <a:gd name="T23" fmla="*/ 579 h 699"/>
                <a:gd name="T24" fmla="*/ 216 w 299"/>
                <a:gd name="T25" fmla="*/ 621 h 699"/>
                <a:gd name="T26" fmla="*/ 198 w 299"/>
                <a:gd name="T27" fmla="*/ 651 h 699"/>
                <a:gd name="T28" fmla="*/ 186 w 299"/>
                <a:gd name="T29" fmla="*/ 675 h 699"/>
                <a:gd name="T30" fmla="*/ 186 w 299"/>
                <a:gd name="T31" fmla="*/ 675 h 699"/>
                <a:gd name="T32" fmla="*/ 174 w 299"/>
                <a:gd name="T33" fmla="*/ 687 h 699"/>
                <a:gd name="T34" fmla="*/ 162 w 299"/>
                <a:gd name="T35" fmla="*/ 699 h 699"/>
                <a:gd name="T36" fmla="*/ 138 w 299"/>
                <a:gd name="T37" fmla="*/ 699 h 699"/>
                <a:gd name="T38" fmla="*/ 114 w 299"/>
                <a:gd name="T39" fmla="*/ 675 h 699"/>
                <a:gd name="T40" fmla="*/ 96 w 299"/>
                <a:gd name="T41" fmla="*/ 639 h 699"/>
                <a:gd name="T42" fmla="*/ 72 w 299"/>
                <a:gd name="T43" fmla="*/ 591 h 699"/>
                <a:gd name="T44" fmla="*/ 54 w 299"/>
                <a:gd name="T45" fmla="*/ 537 h 699"/>
                <a:gd name="T46" fmla="*/ 36 w 299"/>
                <a:gd name="T47" fmla="*/ 472 h 699"/>
                <a:gd name="T48" fmla="*/ 24 w 299"/>
                <a:gd name="T49" fmla="*/ 400 h 699"/>
                <a:gd name="T50" fmla="*/ 0 w 299"/>
                <a:gd name="T51" fmla="*/ 256 h 699"/>
                <a:gd name="T52" fmla="*/ 0 w 299"/>
                <a:gd name="T53" fmla="*/ 191 h 699"/>
                <a:gd name="T54" fmla="*/ 0 w 299"/>
                <a:gd name="T55" fmla="*/ 131 h 699"/>
                <a:gd name="T56" fmla="*/ 0 w 299"/>
                <a:gd name="T57" fmla="*/ 77 h 699"/>
                <a:gd name="T58" fmla="*/ 12 w 299"/>
                <a:gd name="T59" fmla="*/ 35 h 699"/>
                <a:gd name="T60" fmla="*/ 30 w 299"/>
                <a:gd name="T61" fmla="*/ 6 h 699"/>
                <a:gd name="T62" fmla="*/ 54 w 299"/>
                <a:gd name="T63" fmla="*/ 0 h 6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9"/>
                <a:gd name="T97" fmla="*/ 0 h 699"/>
                <a:gd name="T98" fmla="*/ 299 w 299"/>
                <a:gd name="T99" fmla="*/ 699 h 6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1275" name="Freeform 7"/>
            <p:cNvSpPr>
              <a:spLocks/>
            </p:cNvSpPr>
            <p:nvPr/>
          </p:nvSpPr>
          <p:spPr bwMode="auto">
            <a:xfrm flipH="1">
              <a:off x="248" y="487"/>
              <a:ext cx="710" cy="907"/>
            </a:xfrm>
            <a:custGeom>
              <a:avLst/>
              <a:gdLst>
                <a:gd name="T0" fmla="*/ 60 w 275"/>
                <a:gd name="T1" fmla="*/ 0 h 634"/>
                <a:gd name="T2" fmla="*/ 120 w 275"/>
                <a:gd name="T3" fmla="*/ 6 h 634"/>
                <a:gd name="T4" fmla="*/ 168 w 275"/>
                <a:gd name="T5" fmla="*/ 24 h 634"/>
                <a:gd name="T6" fmla="*/ 210 w 275"/>
                <a:gd name="T7" fmla="*/ 48 h 634"/>
                <a:gd name="T8" fmla="*/ 240 w 275"/>
                <a:gd name="T9" fmla="*/ 84 h 634"/>
                <a:gd name="T10" fmla="*/ 258 w 275"/>
                <a:gd name="T11" fmla="*/ 120 h 634"/>
                <a:gd name="T12" fmla="*/ 269 w 275"/>
                <a:gd name="T13" fmla="*/ 168 h 634"/>
                <a:gd name="T14" fmla="*/ 275 w 275"/>
                <a:gd name="T15" fmla="*/ 216 h 634"/>
                <a:gd name="T16" fmla="*/ 275 w 275"/>
                <a:gd name="T17" fmla="*/ 269 h 634"/>
                <a:gd name="T18" fmla="*/ 264 w 275"/>
                <a:gd name="T19" fmla="*/ 377 h 634"/>
                <a:gd name="T20" fmla="*/ 240 w 275"/>
                <a:gd name="T21" fmla="*/ 473 h 634"/>
                <a:gd name="T22" fmla="*/ 222 w 275"/>
                <a:gd name="T23" fmla="*/ 520 h 634"/>
                <a:gd name="T24" fmla="*/ 204 w 275"/>
                <a:gd name="T25" fmla="*/ 556 h 634"/>
                <a:gd name="T26" fmla="*/ 192 w 275"/>
                <a:gd name="T27" fmla="*/ 586 h 634"/>
                <a:gd name="T28" fmla="*/ 180 w 275"/>
                <a:gd name="T29" fmla="*/ 610 h 634"/>
                <a:gd name="T30" fmla="*/ 180 w 275"/>
                <a:gd name="T31" fmla="*/ 610 h 634"/>
                <a:gd name="T32" fmla="*/ 156 w 275"/>
                <a:gd name="T33" fmla="*/ 628 h 634"/>
                <a:gd name="T34" fmla="*/ 138 w 275"/>
                <a:gd name="T35" fmla="*/ 634 h 634"/>
                <a:gd name="T36" fmla="*/ 114 w 275"/>
                <a:gd name="T37" fmla="*/ 616 h 634"/>
                <a:gd name="T38" fmla="*/ 90 w 275"/>
                <a:gd name="T39" fmla="*/ 586 h 634"/>
                <a:gd name="T40" fmla="*/ 72 w 275"/>
                <a:gd name="T41" fmla="*/ 544 h 634"/>
                <a:gd name="T42" fmla="*/ 54 w 275"/>
                <a:gd name="T43" fmla="*/ 490 h 634"/>
                <a:gd name="T44" fmla="*/ 36 w 275"/>
                <a:gd name="T45" fmla="*/ 431 h 634"/>
                <a:gd name="T46" fmla="*/ 24 w 275"/>
                <a:gd name="T47" fmla="*/ 365 h 634"/>
                <a:gd name="T48" fmla="*/ 6 w 275"/>
                <a:gd name="T49" fmla="*/ 233 h 634"/>
                <a:gd name="T50" fmla="*/ 0 w 275"/>
                <a:gd name="T51" fmla="*/ 174 h 634"/>
                <a:gd name="T52" fmla="*/ 0 w 275"/>
                <a:gd name="T53" fmla="*/ 114 h 634"/>
                <a:gd name="T54" fmla="*/ 6 w 275"/>
                <a:gd name="T55" fmla="*/ 66 h 634"/>
                <a:gd name="T56" fmla="*/ 18 w 275"/>
                <a:gd name="T57" fmla="*/ 30 h 634"/>
                <a:gd name="T58" fmla="*/ 36 w 275"/>
                <a:gd name="T59" fmla="*/ 6 h 634"/>
                <a:gd name="T60" fmla="*/ 60 w 275"/>
                <a:gd name="T61" fmla="*/ 0 h 6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5"/>
                <a:gd name="T94" fmla="*/ 0 h 634"/>
                <a:gd name="T95" fmla="*/ 275 w 275"/>
                <a:gd name="T96" fmla="*/ 634 h 6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1276" name="Freeform 8"/>
            <p:cNvSpPr>
              <a:spLocks/>
            </p:cNvSpPr>
            <p:nvPr/>
          </p:nvSpPr>
          <p:spPr bwMode="auto">
            <a:xfrm flipH="1">
              <a:off x="276" y="504"/>
              <a:ext cx="635" cy="830"/>
            </a:xfrm>
            <a:custGeom>
              <a:avLst/>
              <a:gdLst>
                <a:gd name="T0" fmla="*/ 60 w 246"/>
                <a:gd name="T1" fmla="*/ 0 h 580"/>
                <a:gd name="T2" fmla="*/ 108 w 246"/>
                <a:gd name="T3" fmla="*/ 6 h 580"/>
                <a:gd name="T4" fmla="*/ 156 w 246"/>
                <a:gd name="T5" fmla="*/ 24 h 580"/>
                <a:gd name="T6" fmla="*/ 186 w 246"/>
                <a:gd name="T7" fmla="*/ 48 h 580"/>
                <a:gd name="T8" fmla="*/ 210 w 246"/>
                <a:gd name="T9" fmla="*/ 78 h 580"/>
                <a:gd name="T10" fmla="*/ 228 w 246"/>
                <a:gd name="T11" fmla="*/ 114 h 580"/>
                <a:gd name="T12" fmla="*/ 240 w 246"/>
                <a:gd name="T13" fmla="*/ 156 h 580"/>
                <a:gd name="T14" fmla="*/ 246 w 246"/>
                <a:gd name="T15" fmla="*/ 245 h 580"/>
                <a:gd name="T16" fmla="*/ 234 w 246"/>
                <a:gd name="T17" fmla="*/ 341 h 580"/>
                <a:gd name="T18" fmla="*/ 216 w 246"/>
                <a:gd name="T19" fmla="*/ 431 h 580"/>
                <a:gd name="T20" fmla="*/ 204 w 246"/>
                <a:gd name="T21" fmla="*/ 472 h 580"/>
                <a:gd name="T22" fmla="*/ 186 w 246"/>
                <a:gd name="T23" fmla="*/ 508 h 580"/>
                <a:gd name="T24" fmla="*/ 174 w 246"/>
                <a:gd name="T25" fmla="*/ 532 h 580"/>
                <a:gd name="T26" fmla="*/ 162 w 246"/>
                <a:gd name="T27" fmla="*/ 556 h 580"/>
                <a:gd name="T28" fmla="*/ 162 w 246"/>
                <a:gd name="T29" fmla="*/ 556 h 580"/>
                <a:gd name="T30" fmla="*/ 144 w 246"/>
                <a:gd name="T31" fmla="*/ 574 h 580"/>
                <a:gd name="T32" fmla="*/ 126 w 246"/>
                <a:gd name="T33" fmla="*/ 580 h 580"/>
                <a:gd name="T34" fmla="*/ 102 w 246"/>
                <a:gd name="T35" fmla="*/ 562 h 580"/>
                <a:gd name="T36" fmla="*/ 84 w 246"/>
                <a:gd name="T37" fmla="*/ 538 h 580"/>
                <a:gd name="T38" fmla="*/ 66 w 246"/>
                <a:gd name="T39" fmla="*/ 496 h 580"/>
                <a:gd name="T40" fmla="*/ 48 w 246"/>
                <a:gd name="T41" fmla="*/ 449 h 580"/>
                <a:gd name="T42" fmla="*/ 30 w 246"/>
                <a:gd name="T43" fmla="*/ 395 h 580"/>
                <a:gd name="T44" fmla="*/ 18 w 246"/>
                <a:gd name="T45" fmla="*/ 335 h 580"/>
                <a:gd name="T46" fmla="*/ 0 w 246"/>
                <a:gd name="T47" fmla="*/ 216 h 580"/>
                <a:gd name="T48" fmla="*/ 0 w 246"/>
                <a:gd name="T49" fmla="*/ 162 h 580"/>
                <a:gd name="T50" fmla="*/ 0 w 246"/>
                <a:gd name="T51" fmla="*/ 108 h 580"/>
                <a:gd name="T52" fmla="*/ 6 w 246"/>
                <a:gd name="T53" fmla="*/ 66 h 580"/>
                <a:gd name="T54" fmla="*/ 18 w 246"/>
                <a:gd name="T55" fmla="*/ 30 h 580"/>
                <a:gd name="T56" fmla="*/ 36 w 246"/>
                <a:gd name="T57" fmla="*/ 6 h 580"/>
                <a:gd name="T58" fmla="*/ 60 w 246"/>
                <a:gd name="T59" fmla="*/ 0 h 5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6"/>
                <a:gd name="T91" fmla="*/ 0 h 580"/>
                <a:gd name="T92" fmla="*/ 246 w 246"/>
                <a:gd name="T93" fmla="*/ 580 h 5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1277" name="Freeform 9"/>
            <p:cNvSpPr>
              <a:spLocks/>
            </p:cNvSpPr>
            <p:nvPr/>
          </p:nvSpPr>
          <p:spPr bwMode="auto">
            <a:xfrm flipH="1">
              <a:off x="231" y="1983"/>
              <a:ext cx="540" cy="1522"/>
            </a:xfrm>
            <a:custGeom>
              <a:avLst/>
              <a:gdLst>
                <a:gd name="T0" fmla="*/ 162 w 209"/>
                <a:gd name="T1" fmla="*/ 102 h 1064"/>
                <a:gd name="T2" fmla="*/ 192 w 209"/>
                <a:gd name="T3" fmla="*/ 197 h 1064"/>
                <a:gd name="T4" fmla="*/ 197 w 209"/>
                <a:gd name="T5" fmla="*/ 215 h 1064"/>
                <a:gd name="T6" fmla="*/ 209 w 209"/>
                <a:gd name="T7" fmla="*/ 299 h 1064"/>
                <a:gd name="T8" fmla="*/ 192 w 209"/>
                <a:gd name="T9" fmla="*/ 412 h 1064"/>
                <a:gd name="T10" fmla="*/ 180 w 209"/>
                <a:gd name="T11" fmla="*/ 430 h 1064"/>
                <a:gd name="T12" fmla="*/ 150 w 209"/>
                <a:gd name="T13" fmla="*/ 532 h 1064"/>
                <a:gd name="T14" fmla="*/ 132 w 209"/>
                <a:gd name="T15" fmla="*/ 592 h 1064"/>
                <a:gd name="T16" fmla="*/ 126 w 209"/>
                <a:gd name="T17" fmla="*/ 622 h 1064"/>
                <a:gd name="T18" fmla="*/ 120 w 209"/>
                <a:gd name="T19" fmla="*/ 675 h 1064"/>
                <a:gd name="T20" fmla="*/ 114 w 209"/>
                <a:gd name="T21" fmla="*/ 717 h 1064"/>
                <a:gd name="T22" fmla="*/ 120 w 209"/>
                <a:gd name="T23" fmla="*/ 771 h 1064"/>
                <a:gd name="T24" fmla="*/ 132 w 209"/>
                <a:gd name="T25" fmla="*/ 825 h 1064"/>
                <a:gd name="T26" fmla="*/ 132 w 209"/>
                <a:gd name="T27" fmla="*/ 849 h 1064"/>
                <a:gd name="T28" fmla="*/ 108 w 209"/>
                <a:gd name="T29" fmla="*/ 885 h 1064"/>
                <a:gd name="T30" fmla="*/ 90 w 209"/>
                <a:gd name="T31" fmla="*/ 896 h 1064"/>
                <a:gd name="T32" fmla="*/ 72 w 209"/>
                <a:gd name="T33" fmla="*/ 908 h 1064"/>
                <a:gd name="T34" fmla="*/ 60 w 209"/>
                <a:gd name="T35" fmla="*/ 932 h 1064"/>
                <a:gd name="T36" fmla="*/ 60 w 209"/>
                <a:gd name="T37" fmla="*/ 950 h 1064"/>
                <a:gd name="T38" fmla="*/ 36 w 209"/>
                <a:gd name="T39" fmla="*/ 1028 h 1064"/>
                <a:gd name="T40" fmla="*/ 12 w 209"/>
                <a:gd name="T41" fmla="*/ 1058 h 1064"/>
                <a:gd name="T42" fmla="*/ 0 w 209"/>
                <a:gd name="T43" fmla="*/ 1058 h 1064"/>
                <a:gd name="T44" fmla="*/ 0 w 209"/>
                <a:gd name="T45" fmla="*/ 1034 h 1064"/>
                <a:gd name="T46" fmla="*/ 12 w 209"/>
                <a:gd name="T47" fmla="*/ 902 h 1064"/>
                <a:gd name="T48" fmla="*/ 18 w 209"/>
                <a:gd name="T49" fmla="*/ 825 h 1064"/>
                <a:gd name="T50" fmla="*/ 18 w 209"/>
                <a:gd name="T51" fmla="*/ 807 h 1064"/>
                <a:gd name="T52" fmla="*/ 24 w 209"/>
                <a:gd name="T53" fmla="*/ 717 h 1064"/>
                <a:gd name="T54" fmla="*/ 30 w 209"/>
                <a:gd name="T55" fmla="*/ 598 h 1064"/>
                <a:gd name="T56" fmla="*/ 30 w 209"/>
                <a:gd name="T57" fmla="*/ 562 h 1064"/>
                <a:gd name="T58" fmla="*/ 36 w 209"/>
                <a:gd name="T59" fmla="*/ 466 h 1064"/>
                <a:gd name="T60" fmla="*/ 36 w 209"/>
                <a:gd name="T61" fmla="*/ 353 h 1064"/>
                <a:gd name="T62" fmla="*/ 30 w 209"/>
                <a:gd name="T63" fmla="*/ 251 h 1064"/>
                <a:gd name="T64" fmla="*/ 30 w 209"/>
                <a:gd name="T65" fmla="*/ 215 h 1064"/>
                <a:gd name="T66" fmla="*/ 36 w 209"/>
                <a:gd name="T67" fmla="*/ 126 h 1064"/>
                <a:gd name="T68" fmla="*/ 54 w 209"/>
                <a:gd name="T69" fmla="*/ 72 h 1064"/>
                <a:gd name="T70" fmla="*/ 60 w 209"/>
                <a:gd name="T71" fmla="*/ 60 h 1064"/>
                <a:gd name="T72" fmla="*/ 84 w 209"/>
                <a:gd name="T73" fmla="*/ 18 h 1064"/>
                <a:gd name="T74" fmla="*/ 120 w 209"/>
                <a:gd name="T75" fmla="*/ 0 h 1064"/>
                <a:gd name="T76" fmla="*/ 144 w 209"/>
                <a:gd name="T77" fmla="*/ 18 h 10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9"/>
                <a:gd name="T118" fmla="*/ 0 h 1064"/>
                <a:gd name="T119" fmla="*/ 209 w 209"/>
                <a:gd name="T120" fmla="*/ 1064 h 10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9" h="1064">
                  <a:moveTo>
                    <a:pt x="150" y="54"/>
                  </a:moveTo>
                  <a:lnTo>
                    <a:pt x="162" y="102"/>
                  </a:lnTo>
                  <a:lnTo>
                    <a:pt x="168" y="138"/>
                  </a:lnTo>
                  <a:lnTo>
                    <a:pt x="192" y="197"/>
                  </a:lnTo>
                  <a:lnTo>
                    <a:pt x="197" y="215"/>
                  </a:lnTo>
                  <a:lnTo>
                    <a:pt x="203" y="239"/>
                  </a:lnTo>
                  <a:lnTo>
                    <a:pt x="209" y="299"/>
                  </a:lnTo>
                  <a:lnTo>
                    <a:pt x="209" y="359"/>
                  </a:lnTo>
                  <a:lnTo>
                    <a:pt x="192" y="412"/>
                  </a:lnTo>
                  <a:lnTo>
                    <a:pt x="180" y="430"/>
                  </a:lnTo>
                  <a:lnTo>
                    <a:pt x="174" y="460"/>
                  </a:lnTo>
                  <a:lnTo>
                    <a:pt x="150" y="532"/>
                  </a:lnTo>
                  <a:lnTo>
                    <a:pt x="138" y="562"/>
                  </a:lnTo>
                  <a:lnTo>
                    <a:pt x="132" y="592"/>
                  </a:lnTo>
                  <a:lnTo>
                    <a:pt x="126" y="610"/>
                  </a:lnTo>
                  <a:lnTo>
                    <a:pt x="126" y="622"/>
                  </a:lnTo>
                  <a:lnTo>
                    <a:pt x="120" y="675"/>
                  </a:lnTo>
                  <a:lnTo>
                    <a:pt x="114" y="717"/>
                  </a:lnTo>
                  <a:lnTo>
                    <a:pt x="114" y="741"/>
                  </a:lnTo>
                  <a:lnTo>
                    <a:pt x="120" y="771"/>
                  </a:lnTo>
                  <a:lnTo>
                    <a:pt x="126" y="801"/>
                  </a:lnTo>
                  <a:lnTo>
                    <a:pt x="132" y="825"/>
                  </a:lnTo>
                  <a:lnTo>
                    <a:pt x="132" y="849"/>
                  </a:lnTo>
                  <a:lnTo>
                    <a:pt x="120" y="873"/>
                  </a:lnTo>
                  <a:lnTo>
                    <a:pt x="108" y="885"/>
                  </a:lnTo>
                  <a:lnTo>
                    <a:pt x="90" y="896"/>
                  </a:lnTo>
                  <a:lnTo>
                    <a:pt x="78" y="902"/>
                  </a:lnTo>
                  <a:lnTo>
                    <a:pt x="72" y="908"/>
                  </a:lnTo>
                  <a:lnTo>
                    <a:pt x="66" y="920"/>
                  </a:lnTo>
                  <a:lnTo>
                    <a:pt x="60" y="932"/>
                  </a:lnTo>
                  <a:lnTo>
                    <a:pt x="60" y="950"/>
                  </a:lnTo>
                  <a:lnTo>
                    <a:pt x="42" y="1004"/>
                  </a:lnTo>
                  <a:lnTo>
                    <a:pt x="36" y="1028"/>
                  </a:lnTo>
                  <a:lnTo>
                    <a:pt x="24" y="1046"/>
                  </a:lnTo>
                  <a:lnTo>
                    <a:pt x="12" y="1058"/>
                  </a:lnTo>
                  <a:lnTo>
                    <a:pt x="6" y="1064"/>
                  </a:lnTo>
                  <a:lnTo>
                    <a:pt x="0" y="1058"/>
                  </a:lnTo>
                  <a:lnTo>
                    <a:pt x="0" y="1034"/>
                  </a:lnTo>
                  <a:lnTo>
                    <a:pt x="6" y="962"/>
                  </a:lnTo>
                  <a:lnTo>
                    <a:pt x="12" y="902"/>
                  </a:lnTo>
                  <a:lnTo>
                    <a:pt x="12" y="843"/>
                  </a:lnTo>
                  <a:lnTo>
                    <a:pt x="18" y="825"/>
                  </a:lnTo>
                  <a:lnTo>
                    <a:pt x="18" y="807"/>
                  </a:lnTo>
                  <a:lnTo>
                    <a:pt x="24" y="771"/>
                  </a:lnTo>
                  <a:lnTo>
                    <a:pt x="24" y="717"/>
                  </a:lnTo>
                  <a:lnTo>
                    <a:pt x="30" y="657"/>
                  </a:lnTo>
                  <a:lnTo>
                    <a:pt x="30" y="598"/>
                  </a:lnTo>
                  <a:lnTo>
                    <a:pt x="30" y="562"/>
                  </a:lnTo>
                  <a:lnTo>
                    <a:pt x="36" y="520"/>
                  </a:lnTo>
                  <a:lnTo>
                    <a:pt x="36" y="466"/>
                  </a:lnTo>
                  <a:lnTo>
                    <a:pt x="36" y="406"/>
                  </a:lnTo>
                  <a:lnTo>
                    <a:pt x="36" y="353"/>
                  </a:lnTo>
                  <a:lnTo>
                    <a:pt x="36" y="299"/>
                  </a:lnTo>
                  <a:lnTo>
                    <a:pt x="30" y="251"/>
                  </a:lnTo>
                  <a:lnTo>
                    <a:pt x="30" y="215"/>
                  </a:lnTo>
                  <a:lnTo>
                    <a:pt x="30" y="167"/>
                  </a:lnTo>
                  <a:lnTo>
                    <a:pt x="36" y="126"/>
                  </a:lnTo>
                  <a:lnTo>
                    <a:pt x="42" y="96"/>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1278" name="Freeform 10"/>
            <p:cNvSpPr>
              <a:spLocks/>
            </p:cNvSpPr>
            <p:nvPr/>
          </p:nvSpPr>
          <p:spPr bwMode="auto">
            <a:xfrm flipH="1">
              <a:off x="248" y="2018"/>
              <a:ext cx="493" cy="1410"/>
            </a:xfrm>
            <a:custGeom>
              <a:avLst/>
              <a:gdLst>
                <a:gd name="T0" fmla="*/ 162 w 191"/>
                <a:gd name="T1" fmla="*/ 400 h 986"/>
                <a:gd name="T2" fmla="*/ 138 w 191"/>
                <a:gd name="T3" fmla="*/ 484 h 986"/>
                <a:gd name="T4" fmla="*/ 120 w 191"/>
                <a:gd name="T5" fmla="*/ 544 h 986"/>
                <a:gd name="T6" fmla="*/ 114 w 191"/>
                <a:gd name="T7" fmla="*/ 556 h 986"/>
                <a:gd name="T8" fmla="*/ 108 w 191"/>
                <a:gd name="T9" fmla="*/ 610 h 986"/>
                <a:gd name="T10" fmla="*/ 102 w 191"/>
                <a:gd name="T11" fmla="*/ 657 h 986"/>
                <a:gd name="T12" fmla="*/ 102 w 191"/>
                <a:gd name="T13" fmla="*/ 711 h 986"/>
                <a:gd name="T14" fmla="*/ 108 w 191"/>
                <a:gd name="T15" fmla="*/ 765 h 986"/>
                <a:gd name="T16" fmla="*/ 108 w 191"/>
                <a:gd name="T17" fmla="*/ 789 h 986"/>
                <a:gd name="T18" fmla="*/ 84 w 191"/>
                <a:gd name="T19" fmla="*/ 831 h 986"/>
                <a:gd name="T20" fmla="*/ 72 w 191"/>
                <a:gd name="T21" fmla="*/ 843 h 986"/>
                <a:gd name="T22" fmla="*/ 54 w 191"/>
                <a:gd name="T23" fmla="*/ 855 h 986"/>
                <a:gd name="T24" fmla="*/ 48 w 191"/>
                <a:gd name="T25" fmla="*/ 884 h 986"/>
                <a:gd name="T26" fmla="*/ 48 w 191"/>
                <a:gd name="T27" fmla="*/ 902 h 986"/>
                <a:gd name="T28" fmla="*/ 24 w 191"/>
                <a:gd name="T29" fmla="*/ 962 h 986"/>
                <a:gd name="T30" fmla="*/ 12 w 191"/>
                <a:gd name="T31" fmla="*/ 986 h 986"/>
                <a:gd name="T32" fmla="*/ 0 w 191"/>
                <a:gd name="T33" fmla="*/ 980 h 986"/>
                <a:gd name="T34" fmla="*/ 0 w 191"/>
                <a:gd name="T35" fmla="*/ 956 h 986"/>
                <a:gd name="T36" fmla="*/ 12 w 191"/>
                <a:gd name="T37" fmla="*/ 837 h 986"/>
                <a:gd name="T38" fmla="*/ 18 w 191"/>
                <a:gd name="T39" fmla="*/ 753 h 986"/>
                <a:gd name="T40" fmla="*/ 24 w 191"/>
                <a:gd name="T41" fmla="*/ 717 h 986"/>
                <a:gd name="T42" fmla="*/ 30 w 191"/>
                <a:gd name="T43" fmla="*/ 604 h 986"/>
                <a:gd name="T44" fmla="*/ 36 w 191"/>
                <a:gd name="T45" fmla="*/ 544 h 986"/>
                <a:gd name="T46" fmla="*/ 36 w 191"/>
                <a:gd name="T47" fmla="*/ 472 h 986"/>
                <a:gd name="T48" fmla="*/ 36 w 191"/>
                <a:gd name="T49" fmla="*/ 371 h 986"/>
                <a:gd name="T50" fmla="*/ 30 w 191"/>
                <a:gd name="T51" fmla="*/ 227 h 986"/>
                <a:gd name="T52" fmla="*/ 30 w 191"/>
                <a:gd name="T53" fmla="*/ 191 h 986"/>
                <a:gd name="T54" fmla="*/ 30 w 191"/>
                <a:gd name="T55" fmla="*/ 108 h 986"/>
                <a:gd name="T56" fmla="*/ 48 w 191"/>
                <a:gd name="T57" fmla="*/ 60 h 986"/>
                <a:gd name="T58" fmla="*/ 66 w 191"/>
                <a:gd name="T59" fmla="*/ 30 h 986"/>
                <a:gd name="T60" fmla="*/ 90 w 191"/>
                <a:gd name="T61" fmla="*/ 6 h 986"/>
                <a:gd name="T62" fmla="*/ 114 w 191"/>
                <a:gd name="T63" fmla="*/ 6 h 986"/>
                <a:gd name="T64" fmla="*/ 132 w 191"/>
                <a:gd name="T65" fmla="*/ 54 h 986"/>
                <a:gd name="T66" fmla="*/ 138 w 191"/>
                <a:gd name="T67" fmla="*/ 96 h 986"/>
                <a:gd name="T68" fmla="*/ 168 w 191"/>
                <a:gd name="T69" fmla="*/ 179 h 986"/>
                <a:gd name="T70" fmla="*/ 174 w 191"/>
                <a:gd name="T71" fmla="*/ 197 h 986"/>
                <a:gd name="T72" fmla="*/ 191 w 191"/>
                <a:gd name="T73" fmla="*/ 269 h 986"/>
                <a:gd name="T74" fmla="*/ 174 w 191"/>
                <a:gd name="T75" fmla="*/ 382 h 9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1"/>
                <a:gd name="T115" fmla="*/ 0 h 986"/>
                <a:gd name="T116" fmla="*/ 191 w 191"/>
                <a:gd name="T117" fmla="*/ 986 h 9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1" h="986">
                  <a:moveTo>
                    <a:pt x="174" y="382"/>
                  </a:moveTo>
                  <a:lnTo>
                    <a:pt x="162" y="400"/>
                  </a:lnTo>
                  <a:lnTo>
                    <a:pt x="156" y="430"/>
                  </a:lnTo>
                  <a:lnTo>
                    <a:pt x="138" y="484"/>
                  </a:lnTo>
                  <a:lnTo>
                    <a:pt x="120" y="532"/>
                  </a:lnTo>
                  <a:lnTo>
                    <a:pt x="120" y="544"/>
                  </a:lnTo>
                  <a:lnTo>
                    <a:pt x="114" y="556"/>
                  </a:lnTo>
                  <a:lnTo>
                    <a:pt x="108" y="586"/>
                  </a:lnTo>
                  <a:lnTo>
                    <a:pt x="108" y="610"/>
                  </a:lnTo>
                  <a:lnTo>
                    <a:pt x="102" y="657"/>
                  </a:lnTo>
                  <a:lnTo>
                    <a:pt x="96" y="681"/>
                  </a:lnTo>
                  <a:lnTo>
                    <a:pt x="102" y="711"/>
                  </a:lnTo>
                  <a:lnTo>
                    <a:pt x="108" y="741"/>
                  </a:lnTo>
                  <a:lnTo>
                    <a:pt x="108" y="765"/>
                  </a:lnTo>
                  <a:lnTo>
                    <a:pt x="108" y="789"/>
                  </a:lnTo>
                  <a:lnTo>
                    <a:pt x="96" y="813"/>
                  </a:lnTo>
                  <a:lnTo>
                    <a:pt x="84" y="831"/>
                  </a:lnTo>
                  <a:lnTo>
                    <a:pt x="72" y="843"/>
                  </a:lnTo>
                  <a:lnTo>
                    <a:pt x="60" y="849"/>
                  </a:lnTo>
                  <a:lnTo>
                    <a:pt x="54" y="855"/>
                  </a:lnTo>
                  <a:lnTo>
                    <a:pt x="54" y="872"/>
                  </a:lnTo>
                  <a:lnTo>
                    <a:pt x="48" y="884"/>
                  </a:lnTo>
                  <a:lnTo>
                    <a:pt x="48" y="902"/>
                  </a:lnTo>
                  <a:lnTo>
                    <a:pt x="36" y="944"/>
                  </a:lnTo>
                  <a:lnTo>
                    <a:pt x="24" y="962"/>
                  </a:lnTo>
                  <a:lnTo>
                    <a:pt x="18" y="980"/>
                  </a:lnTo>
                  <a:lnTo>
                    <a:pt x="12" y="986"/>
                  </a:lnTo>
                  <a:lnTo>
                    <a:pt x="6" y="986"/>
                  </a:lnTo>
                  <a:lnTo>
                    <a:pt x="0" y="980"/>
                  </a:lnTo>
                  <a:lnTo>
                    <a:pt x="0" y="956"/>
                  </a:lnTo>
                  <a:lnTo>
                    <a:pt x="6" y="896"/>
                  </a:lnTo>
                  <a:lnTo>
                    <a:pt x="12" y="837"/>
                  </a:lnTo>
                  <a:lnTo>
                    <a:pt x="12" y="789"/>
                  </a:lnTo>
                  <a:lnTo>
                    <a:pt x="18" y="753"/>
                  </a:lnTo>
                  <a:lnTo>
                    <a:pt x="24" y="717"/>
                  </a:lnTo>
                  <a:lnTo>
                    <a:pt x="30" y="663"/>
                  </a:lnTo>
                  <a:lnTo>
                    <a:pt x="30" y="604"/>
                  </a:lnTo>
                  <a:lnTo>
                    <a:pt x="36" y="544"/>
                  </a:lnTo>
                  <a:lnTo>
                    <a:pt x="36" y="514"/>
                  </a:lnTo>
                  <a:lnTo>
                    <a:pt x="36" y="472"/>
                  </a:lnTo>
                  <a:lnTo>
                    <a:pt x="36" y="424"/>
                  </a:lnTo>
                  <a:lnTo>
                    <a:pt x="36" y="371"/>
                  </a:lnTo>
                  <a:lnTo>
                    <a:pt x="36" y="269"/>
                  </a:lnTo>
                  <a:lnTo>
                    <a:pt x="30" y="227"/>
                  </a:lnTo>
                  <a:lnTo>
                    <a:pt x="30" y="191"/>
                  </a:lnTo>
                  <a:lnTo>
                    <a:pt x="30" y="143"/>
                  </a:lnTo>
                  <a:lnTo>
                    <a:pt x="30" y="108"/>
                  </a:lnTo>
                  <a:lnTo>
                    <a:pt x="42" y="84"/>
                  </a:lnTo>
                  <a:lnTo>
                    <a:pt x="48" y="60"/>
                  </a:lnTo>
                  <a:lnTo>
                    <a:pt x="66" y="30"/>
                  </a:lnTo>
                  <a:lnTo>
                    <a:pt x="78" y="18"/>
                  </a:lnTo>
                  <a:lnTo>
                    <a:pt x="90" y="6"/>
                  </a:lnTo>
                  <a:lnTo>
                    <a:pt x="102" y="0"/>
                  </a:lnTo>
                  <a:lnTo>
                    <a:pt x="114" y="6"/>
                  </a:lnTo>
                  <a:lnTo>
                    <a:pt x="126" y="24"/>
                  </a:lnTo>
                  <a:lnTo>
                    <a:pt x="132" y="54"/>
                  </a:lnTo>
                  <a:lnTo>
                    <a:pt x="138" y="96"/>
                  </a:lnTo>
                  <a:lnTo>
                    <a:pt x="150" y="126"/>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1279" name="Freeform 11"/>
            <p:cNvSpPr>
              <a:spLocks/>
            </p:cNvSpPr>
            <p:nvPr/>
          </p:nvSpPr>
          <p:spPr bwMode="auto">
            <a:xfrm flipH="1">
              <a:off x="276" y="2061"/>
              <a:ext cx="433" cy="1298"/>
            </a:xfrm>
            <a:custGeom>
              <a:avLst/>
              <a:gdLst>
                <a:gd name="T0" fmla="*/ 138 w 168"/>
                <a:gd name="T1" fmla="*/ 376 h 908"/>
                <a:gd name="T2" fmla="*/ 114 w 168"/>
                <a:gd name="T3" fmla="*/ 466 h 908"/>
                <a:gd name="T4" fmla="*/ 108 w 168"/>
                <a:gd name="T5" fmla="*/ 490 h 908"/>
                <a:gd name="T6" fmla="*/ 84 w 168"/>
                <a:gd name="T7" fmla="*/ 586 h 908"/>
                <a:gd name="T8" fmla="*/ 84 w 168"/>
                <a:gd name="T9" fmla="*/ 609 h 908"/>
                <a:gd name="T10" fmla="*/ 84 w 168"/>
                <a:gd name="T11" fmla="*/ 675 h 908"/>
                <a:gd name="T12" fmla="*/ 84 w 168"/>
                <a:gd name="T13" fmla="*/ 699 h 908"/>
                <a:gd name="T14" fmla="*/ 72 w 168"/>
                <a:gd name="T15" fmla="*/ 747 h 908"/>
                <a:gd name="T16" fmla="*/ 54 w 168"/>
                <a:gd name="T17" fmla="*/ 777 h 908"/>
                <a:gd name="T18" fmla="*/ 48 w 168"/>
                <a:gd name="T19" fmla="*/ 789 h 908"/>
                <a:gd name="T20" fmla="*/ 36 w 168"/>
                <a:gd name="T21" fmla="*/ 813 h 908"/>
                <a:gd name="T22" fmla="*/ 36 w 168"/>
                <a:gd name="T23" fmla="*/ 842 h 908"/>
                <a:gd name="T24" fmla="*/ 24 w 168"/>
                <a:gd name="T25" fmla="*/ 878 h 908"/>
                <a:gd name="T26" fmla="*/ 6 w 168"/>
                <a:gd name="T27" fmla="*/ 908 h 908"/>
                <a:gd name="T28" fmla="*/ 0 w 168"/>
                <a:gd name="T29" fmla="*/ 896 h 908"/>
                <a:gd name="T30" fmla="*/ 0 w 168"/>
                <a:gd name="T31" fmla="*/ 878 h 908"/>
                <a:gd name="T32" fmla="*/ 6 w 168"/>
                <a:gd name="T33" fmla="*/ 771 h 908"/>
                <a:gd name="T34" fmla="*/ 18 w 168"/>
                <a:gd name="T35" fmla="*/ 693 h 908"/>
                <a:gd name="T36" fmla="*/ 18 w 168"/>
                <a:gd name="T37" fmla="*/ 681 h 908"/>
                <a:gd name="T38" fmla="*/ 30 w 168"/>
                <a:gd name="T39" fmla="*/ 609 h 908"/>
                <a:gd name="T40" fmla="*/ 36 w 168"/>
                <a:gd name="T41" fmla="*/ 484 h 908"/>
                <a:gd name="T42" fmla="*/ 36 w 168"/>
                <a:gd name="T43" fmla="*/ 454 h 908"/>
                <a:gd name="T44" fmla="*/ 36 w 168"/>
                <a:gd name="T45" fmla="*/ 329 h 908"/>
                <a:gd name="T46" fmla="*/ 30 w 168"/>
                <a:gd name="T47" fmla="*/ 197 h 908"/>
                <a:gd name="T48" fmla="*/ 30 w 168"/>
                <a:gd name="T49" fmla="*/ 167 h 908"/>
                <a:gd name="T50" fmla="*/ 24 w 168"/>
                <a:gd name="T51" fmla="*/ 119 h 908"/>
                <a:gd name="T52" fmla="*/ 36 w 168"/>
                <a:gd name="T53" fmla="*/ 60 h 908"/>
                <a:gd name="T54" fmla="*/ 42 w 168"/>
                <a:gd name="T55" fmla="*/ 42 h 908"/>
                <a:gd name="T56" fmla="*/ 78 w 168"/>
                <a:gd name="T57" fmla="*/ 0 h 908"/>
                <a:gd name="T58" fmla="*/ 102 w 168"/>
                <a:gd name="T59" fmla="*/ 0 h 908"/>
                <a:gd name="T60" fmla="*/ 114 w 168"/>
                <a:gd name="T61" fmla="*/ 42 h 908"/>
                <a:gd name="T62" fmla="*/ 120 w 168"/>
                <a:gd name="T63" fmla="*/ 84 h 908"/>
                <a:gd name="T64" fmla="*/ 138 w 168"/>
                <a:gd name="T65" fmla="*/ 125 h 908"/>
                <a:gd name="T66" fmla="*/ 144 w 168"/>
                <a:gd name="T67" fmla="*/ 149 h 908"/>
                <a:gd name="T68" fmla="*/ 168 w 168"/>
                <a:gd name="T69" fmla="*/ 233 h 908"/>
                <a:gd name="T70" fmla="*/ 156 w 168"/>
                <a:gd name="T71" fmla="*/ 335 h 9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8"/>
                <a:gd name="T109" fmla="*/ 0 h 908"/>
                <a:gd name="T110" fmla="*/ 168 w 168"/>
                <a:gd name="T111" fmla="*/ 908 h 9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8" h="908">
                  <a:moveTo>
                    <a:pt x="156" y="335"/>
                  </a:moveTo>
                  <a:lnTo>
                    <a:pt x="138" y="376"/>
                  </a:lnTo>
                  <a:lnTo>
                    <a:pt x="126" y="424"/>
                  </a:lnTo>
                  <a:lnTo>
                    <a:pt x="114" y="466"/>
                  </a:lnTo>
                  <a:lnTo>
                    <a:pt x="108" y="490"/>
                  </a:lnTo>
                  <a:lnTo>
                    <a:pt x="96" y="544"/>
                  </a:lnTo>
                  <a:lnTo>
                    <a:pt x="84" y="586"/>
                  </a:lnTo>
                  <a:lnTo>
                    <a:pt x="84" y="609"/>
                  </a:lnTo>
                  <a:lnTo>
                    <a:pt x="84" y="639"/>
                  </a:lnTo>
                  <a:lnTo>
                    <a:pt x="84" y="675"/>
                  </a:lnTo>
                  <a:lnTo>
                    <a:pt x="84" y="699"/>
                  </a:lnTo>
                  <a:lnTo>
                    <a:pt x="84" y="723"/>
                  </a:lnTo>
                  <a:lnTo>
                    <a:pt x="72" y="747"/>
                  </a:lnTo>
                  <a:lnTo>
                    <a:pt x="60" y="765"/>
                  </a:lnTo>
                  <a:lnTo>
                    <a:pt x="54" y="777"/>
                  </a:lnTo>
                  <a:lnTo>
                    <a:pt x="48" y="789"/>
                  </a:lnTo>
                  <a:lnTo>
                    <a:pt x="42" y="795"/>
                  </a:lnTo>
                  <a:lnTo>
                    <a:pt x="36" y="813"/>
                  </a:lnTo>
                  <a:lnTo>
                    <a:pt x="36" y="825"/>
                  </a:lnTo>
                  <a:lnTo>
                    <a:pt x="36" y="842"/>
                  </a:lnTo>
                  <a:lnTo>
                    <a:pt x="24" y="878"/>
                  </a:lnTo>
                  <a:lnTo>
                    <a:pt x="12" y="908"/>
                  </a:lnTo>
                  <a:lnTo>
                    <a:pt x="6" y="908"/>
                  </a:lnTo>
                  <a:lnTo>
                    <a:pt x="0" y="908"/>
                  </a:lnTo>
                  <a:lnTo>
                    <a:pt x="0" y="896"/>
                  </a:lnTo>
                  <a:lnTo>
                    <a:pt x="0" y="878"/>
                  </a:lnTo>
                  <a:lnTo>
                    <a:pt x="6" y="819"/>
                  </a:lnTo>
                  <a:lnTo>
                    <a:pt x="6" y="771"/>
                  </a:lnTo>
                  <a:lnTo>
                    <a:pt x="12" y="729"/>
                  </a:lnTo>
                  <a:lnTo>
                    <a:pt x="18" y="693"/>
                  </a:lnTo>
                  <a:lnTo>
                    <a:pt x="18" y="681"/>
                  </a:lnTo>
                  <a:lnTo>
                    <a:pt x="24" y="657"/>
                  </a:lnTo>
                  <a:lnTo>
                    <a:pt x="30" y="609"/>
                  </a:lnTo>
                  <a:lnTo>
                    <a:pt x="36" y="544"/>
                  </a:lnTo>
                  <a:lnTo>
                    <a:pt x="36" y="484"/>
                  </a:lnTo>
                  <a:lnTo>
                    <a:pt x="36" y="454"/>
                  </a:lnTo>
                  <a:lnTo>
                    <a:pt x="36" y="418"/>
                  </a:lnTo>
                  <a:lnTo>
                    <a:pt x="36" y="329"/>
                  </a:lnTo>
                  <a:lnTo>
                    <a:pt x="36" y="239"/>
                  </a:lnTo>
                  <a:lnTo>
                    <a:pt x="30" y="197"/>
                  </a:lnTo>
                  <a:lnTo>
                    <a:pt x="30" y="167"/>
                  </a:lnTo>
                  <a:lnTo>
                    <a:pt x="30" y="143"/>
                  </a:lnTo>
                  <a:lnTo>
                    <a:pt x="24" y="119"/>
                  </a:lnTo>
                  <a:lnTo>
                    <a:pt x="30" y="84"/>
                  </a:lnTo>
                  <a:lnTo>
                    <a:pt x="36" y="60"/>
                  </a:lnTo>
                  <a:lnTo>
                    <a:pt x="42" y="42"/>
                  </a:lnTo>
                  <a:lnTo>
                    <a:pt x="54" y="18"/>
                  </a:lnTo>
                  <a:lnTo>
                    <a:pt x="78" y="0"/>
                  </a:lnTo>
                  <a:lnTo>
                    <a:pt x="90" y="0"/>
                  </a:lnTo>
                  <a:lnTo>
                    <a:pt x="102" y="0"/>
                  </a:lnTo>
                  <a:lnTo>
                    <a:pt x="108" y="18"/>
                  </a:lnTo>
                  <a:lnTo>
                    <a:pt x="114" y="42"/>
                  </a:lnTo>
                  <a:lnTo>
                    <a:pt x="120" y="84"/>
                  </a:lnTo>
                  <a:lnTo>
                    <a:pt x="132" y="107"/>
                  </a:lnTo>
                  <a:lnTo>
                    <a:pt x="138" y="125"/>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1280" name="Freeform 12"/>
            <p:cNvSpPr>
              <a:spLocks/>
            </p:cNvSpPr>
            <p:nvPr/>
          </p:nvSpPr>
          <p:spPr bwMode="auto">
            <a:xfrm flipH="1">
              <a:off x="306" y="2095"/>
              <a:ext cx="372" cy="1204"/>
            </a:xfrm>
            <a:custGeom>
              <a:avLst/>
              <a:gdLst>
                <a:gd name="T0" fmla="*/ 120 w 144"/>
                <a:gd name="T1" fmla="*/ 340 h 842"/>
                <a:gd name="T2" fmla="*/ 96 w 144"/>
                <a:gd name="T3" fmla="*/ 430 h 842"/>
                <a:gd name="T4" fmla="*/ 90 w 144"/>
                <a:gd name="T5" fmla="*/ 460 h 842"/>
                <a:gd name="T6" fmla="*/ 66 w 144"/>
                <a:gd name="T7" fmla="*/ 526 h 842"/>
                <a:gd name="T8" fmla="*/ 60 w 144"/>
                <a:gd name="T9" fmla="*/ 550 h 842"/>
                <a:gd name="T10" fmla="*/ 60 w 144"/>
                <a:gd name="T11" fmla="*/ 615 h 842"/>
                <a:gd name="T12" fmla="*/ 60 w 144"/>
                <a:gd name="T13" fmla="*/ 645 h 842"/>
                <a:gd name="T14" fmla="*/ 42 w 144"/>
                <a:gd name="T15" fmla="*/ 717 h 842"/>
                <a:gd name="T16" fmla="*/ 36 w 144"/>
                <a:gd name="T17" fmla="*/ 729 h 842"/>
                <a:gd name="T18" fmla="*/ 30 w 144"/>
                <a:gd name="T19" fmla="*/ 747 h 842"/>
                <a:gd name="T20" fmla="*/ 24 w 144"/>
                <a:gd name="T21" fmla="*/ 771 h 842"/>
                <a:gd name="T22" fmla="*/ 24 w 144"/>
                <a:gd name="T23" fmla="*/ 789 h 842"/>
                <a:gd name="T24" fmla="*/ 6 w 144"/>
                <a:gd name="T25" fmla="*/ 842 h 842"/>
                <a:gd name="T26" fmla="*/ 0 w 144"/>
                <a:gd name="T27" fmla="*/ 842 h 842"/>
                <a:gd name="T28" fmla="*/ 0 w 144"/>
                <a:gd name="T29" fmla="*/ 812 h 842"/>
                <a:gd name="T30" fmla="*/ 6 w 144"/>
                <a:gd name="T31" fmla="*/ 753 h 842"/>
                <a:gd name="T32" fmla="*/ 12 w 144"/>
                <a:gd name="T33" fmla="*/ 675 h 842"/>
                <a:gd name="T34" fmla="*/ 18 w 144"/>
                <a:gd name="T35" fmla="*/ 645 h 842"/>
                <a:gd name="T36" fmla="*/ 24 w 144"/>
                <a:gd name="T37" fmla="*/ 609 h 842"/>
                <a:gd name="T38" fmla="*/ 36 w 144"/>
                <a:gd name="T39" fmla="*/ 496 h 842"/>
                <a:gd name="T40" fmla="*/ 42 w 144"/>
                <a:gd name="T41" fmla="*/ 436 h 842"/>
                <a:gd name="T42" fmla="*/ 36 w 144"/>
                <a:gd name="T43" fmla="*/ 293 h 842"/>
                <a:gd name="T44" fmla="*/ 30 w 144"/>
                <a:gd name="T45" fmla="*/ 143 h 842"/>
                <a:gd name="T46" fmla="*/ 30 w 144"/>
                <a:gd name="T47" fmla="*/ 119 h 842"/>
                <a:gd name="T48" fmla="*/ 30 w 144"/>
                <a:gd name="T49" fmla="*/ 72 h 842"/>
                <a:gd name="T50" fmla="*/ 42 w 144"/>
                <a:gd name="T51" fmla="*/ 36 h 842"/>
                <a:gd name="T52" fmla="*/ 54 w 144"/>
                <a:gd name="T53" fmla="*/ 12 h 842"/>
                <a:gd name="T54" fmla="*/ 78 w 144"/>
                <a:gd name="T55" fmla="*/ 0 h 842"/>
                <a:gd name="T56" fmla="*/ 96 w 144"/>
                <a:gd name="T57" fmla="*/ 24 h 842"/>
                <a:gd name="T58" fmla="*/ 96 w 144"/>
                <a:gd name="T59" fmla="*/ 42 h 842"/>
                <a:gd name="T60" fmla="*/ 102 w 144"/>
                <a:gd name="T61" fmla="*/ 78 h 842"/>
                <a:gd name="T62" fmla="*/ 108 w 144"/>
                <a:gd name="T63" fmla="*/ 107 h 842"/>
                <a:gd name="T64" fmla="*/ 120 w 144"/>
                <a:gd name="T65" fmla="*/ 131 h 842"/>
                <a:gd name="T66" fmla="*/ 144 w 144"/>
                <a:gd name="T67" fmla="*/ 203 h 842"/>
                <a:gd name="T68" fmla="*/ 132 w 144"/>
                <a:gd name="T69" fmla="*/ 299 h 8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842"/>
                <a:gd name="T107" fmla="*/ 144 w 144"/>
                <a:gd name="T108" fmla="*/ 842 h 8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842">
                  <a:moveTo>
                    <a:pt x="132" y="299"/>
                  </a:moveTo>
                  <a:lnTo>
                    <a:pt x="120" y="340"/>
                  </a:lnTo>
                  <a:lnTo>
                    <a:pt x="108" y="376"/>
                  </a:lnTo>
                  <a:lnTo>
                    <a:pt x="96" y="430"/>
                  </a:lnTo>
                  <a:lnTo>
                    <a:pt x="90" y="460"/>
                  </a:lnTo>
                  <a:lnTo>
                    <a:pt x="78" y="490"/>
                  </a:lnTo>
                  <a:lnTo>
                    <a:pt x="66" y="526"/>
                  </a:lnTo>
                  <a:lnTo>
                    <a:pt x="60" y="550"/>
                  </a:lnTo>
                  <a:lnTo>
                    <a:pt x="60" y="585"/>
                  </a:lnTo>
                  <a:lnTo>
                    <a:pt x="60" y="615"/>
                  </a:lnTo>
                  <a:lnTo>
                    <a:pt x="60" y="645"/>
                  </a:lnTo>
                  <a:lnTo>
                    <a:pt x="48" y="693"/>
                  </a:lnTo>
                  <a:lnTo>
                    <a:pt x="42" y="717"/>
                  </a:lnTo>
                  <a:lnTo>
                    <a:pt x="36" y="729"/>
                  </a:lnTo>
                  <a:lnTo>
                    <a:pt x="30" y="741"/>
                  </a:lnTo>
                  <a:lnTo>
                    <a:pt x="30" y="747"/>
                  </a:lnTo>
                  <a:lnTo>
                    <a:pt x="24" y="759"/>
                  </a:lnTo>
                  <a:lnTo>
                    <a:pt x="24" y="771"/>
                  </a:lnTo>
                  <a:lnTo>
                    <a:pt x="24" y="789"/>
                  </a:lnTo>
                  <a:lnTo>
                    <a:pt x="12" y="824"/>
                  </a:lnTo>
                  <a:lnTo>
                    <a:pt x="6" y="842"/>
                  </a:lnTo>
                  <a:lnTo>
                    <a:pt x="0" y="842"/>
                  </a:lnTo>
                  <a:lnTo>
                    <a:pt x="0" y="830"/>
                  </a:lnTo>
                  <a:lnTo>
                    <a:pt x="0" y="812"/>
                  </a:lnTo>
                  <a:lnTo>
                    <a:pt x="6" y="753"/>
                  </a:lnTo>
                  <a:lnTo>
                    <a:pt x="6" y="711"/>
                  </a:lnTo>
                  <a:lnTo>
                    <a:pt x="12" y="675"/>
                  </a:lnTo>
                  <a:lnTo>
                    <a:pt x="18" y="645"/>
                  </a:lnTo>
                  <a:lnTo>
                    <a:pt x="18" y="627"/>
                  </a:lnTo>
                  <a:lnTo>
                    <a:pt x="24" y="609"/>
                  </a:lnTo>
                  <a:lnTo>
                    <a:pt x="30" y="556"/>
                  </a:lnTo>
                  <a:lnTo>
                    <a:pt x="36" y="496"/>
                  </a:lnTo>
                  <a:lnTo>
                    <a:pt x="42" y="436"/>
                  </a:lnTo>
                  <a:lnTo>
                    <a:pt x="42" y="370"/>
                  </a:lnTo>
                  <a:lnTo>
                    <a:pt x="36" y="293"/>
                  </a:lnTo>
                  <a:lnTo>
                    <a:pt x="36" y="209"/>
                  </a:lnTo>
                  <a:lnTo>
                    <a:pt x="30" y="143"/>
                  </a:lnTo>
                  <a:lnTo>
                    <a:pt x="30" y="119"/>
                  </a:lnTo>
                  <a:lnTo>
                    <a:pt x="30" y="95"/>
                  </a:lnTo>
                  <a:lnTo>
                    <a:pt x="30" y="72"/>
                  </a:lnTo>
                  <a:lnTo>
                    <a:pt x="36" y="54"/>
                  </a:lnTo>
                  <a:lnTo>
                    <a:pt x="42" y="36"/>
                  </a:lnTo>
                  <a:lnTo>
                    <a:pt x="54" y="12"/>
                  </a:lnTo>
                  <a:lnTo>
                    <a:pt x="72" y="0"/>
                  </a:lnTo>
                  <a:lnTo>
                    <a:pt x="78" y="0"/>
                  </a:lnTo>
                  <a:lnTo>
                    <a:pt x="90" y="6"/>
                  </a:lnTo>
                  <a:lnTo>
                    <a:pt x="96" y="24"/>
                  </a:lnTo>
                  <a:lnTo>
                    <a:pt x="96" y="42"/>
                  </a:lnTo>
                  <a:lnTo>
                    <a:pt x="102" y="60"/>
                  </a:lnTo>
                  <a:lnTo>
                    <a:pt x="102" y="78"/>
                  </a:lnTo>
                  <a:lnTo>
                    <a:pt x="108" y="95"/>
                  </a:lnTo>
                  <a:lnTo>
                    <a:pt x="108" y="107"/>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1281" name="Freeform 13"/>
            <p:cNvSpPr>
              <a:spLocks/>
            </p:cNvSpPr>
            <p:nvPr/>
          </p:nvSpPr>
          <p:spPr bwMode="auto">
            <a:xfrm flipH="1">
              <a:off x="353" y="2138"/>
              <a:ext cx="310" cy="1103"/>
            </a:xfrm>
            <a:custGeom>
              <a:avLst/>
              <a:gdLst>
                <a:gd name="T0" fmla="*/ 84 w 120"/>
                <a:gd name="T1" fmla="*/ 53 h 771"/>
                <a:gd name="T2" fmla="*/ 90 w 120"/>
                <a:gd name="T3" fmla="*/ 77 h 771"/>
                <a:gd name="T4" fmla="*/ 90 w 120"/>
                <a:gd name="T5" fmla="*/ 89 h 771"/>
                <a:gd name="T6" fmla="*/ 96 w 120"/>
                <a:gd name="T7" fmla="*/ 101 h 771"/>
                <a:gd name="T8" fmla="*/ 120 w 120"/>
                <a:gd name="T9" fmla="*/ 167 h 771"/>
                <a:gd name="T10" fmla="*/ 114 w 120"/>
                <a:gd name="T11" fmla="*/ 263 h 771"/>
                <a:gd name="T12" fmla="*/ 108 w 120"/>
                <a:gd name="T13" fmla="*/ 287 h 771"/>
                <a:gd name="T14" fmla="*/ 96 w 120"/>
                <a:gd name="T15" fmla="*/ 322 h 771"/>
                <a:gd name="T16" fmla="*/ 84 w 120"/>
                <a:gd name="T17" fmla="*/ 364 h 771"/>
                <a:gd name="T18" fmla="*/ 78 w 120"/>
                <a:gd name="T19" fmla="*/ 400 h 771"/>
                <a:gd name="T20" fmla="*/ 54 w 120"/>
                <a:gd name="T21" fmla="*/ 460 h 771"/>
                <a:gd name="T22" fmla="*/ 48 w 120"/>
                <a:gd name="T23" fmla="*/ 484 h 771"/>
                <a:gd name="T24" fmla="*/ 42 w 120"/>
                <a:gd name="T25" fmla="*/ 555 h 771"/>
                <a:gd name="T26" fmla="*/ 36 w 120"/>
                <a:gd name="T27" fmla="*/ 585 h 771"/>
                <a:gd name="T28" fmla="*/ 30 w 120"/>
                <a:gd name="T29" fmla="*/ 651 h 771"/>
                <a:gd name="T30" fmla="*/ 24 w 120"/>
                <a:gd name="T31" fmla="*/ 663 h 771"/>
                <a:gd name="T32" fmla="*/ 18 w 120"/>
                <a:gd name="T33" fmla="*/ 687 h 771"/>
                <a:gd name="T34" fmla="*/ 18 w 120"/>
                <a:gd name="T35" fmla="*/ 711 h 771"/>
                <a:gd name="T36" fmla="*/ 18 w 120"/>
                <a:gd name="T37" fmla="*/ 729 h 771"/>
                <a:gd name="T38" fmla="*/ 12 w 120"/>
                <a:gd name="T39" fmla="*/ 759 h 771"/>
                <a:gd name="T40" fmla="*/ 0 w 120"/>
                <a:gd name="T41" fmla="*/ 759 h 771"/>
                <a:gd name="T42" fmla="*/ 0 w 120"/>
                <a:gd name="T43" fmla="*/ 735 h 771"/>
                <a:gd name="T44" fmla="*/ 6 w 120"/>
                <a:gd name="T45" fmla="*/ 681 h 771"/>
                <a:gd name="T46" fmla="*/ 24 w 120"/>
                <a:gd name="T47" fmla="*/ 615 h 771"/>
                <a:gd name="T48" fmla="*/ 30 w 120"/>
                <a:gd name="T49" fmla="*/ 591 h 771"/>
                <a:gd name="T50" fmla="*/ 36 w 120"/>
                <a:gd name="T51" fmla="*/ 555 h 771"/>
                <a:gd name="T52" fmla="*/ 48 w 120"/>
                <a:gd name="T53" fmla="*/ 436 h 771"/>
                <a:gd name="T54" fmla="*/ 48 w 120"/>
                <a:gd name="T55" fmla="*/ 376 h 771"/>
                <a:gd name="T56" fmla="*/ 48 w 120"/>
                <a:gd name="T57" fmla="*/ 245 h 771"/>
                <a:gd name="T58" fmla="*/ 36 w 120"/>
                <a:gd name="T59" fmla="*/ 119 h 771"/>
                <a:gd name="T60" fmla="*/ 36 w 120"/>
                <a:gd name="T61" fmla="*/ 95 h 771"/>
                <a:gd name="T62" fmla="*/ 30 w 120"/>
                <a:gd name="T63" fmla="*/ 48 h 771"/>
                <a:gd name="T64" fmla="*/ 42 w 120"/>
                <a:gd name="T65" fmla="*/ 18 h 771"/>
                <a:gd name="T66" fmla="*/ 54 w 120"/>
                <a:gd name="T67" fmla="*/ 0 h 771"/>
                <a:gd name="T68" fmla="*/ 78 w 120"/>
                <a:gd name="T69" fmla="*/ 12 h 7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
                <a:gd name="T106" fmla="*/ 0 h 771"/>
                <a:gd name="T107" fmla="*/ 120 w 120"/>
                <a:gd name="T108" fmla="*/ 771 h 7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 h="771">
                  <a:moveTo>
                    <a:pt x="84" y="36"/>
                  </a:moveTo>
                  <a:lnTo>
                    <a:pt x="84" y="53"/>
                  </a:lnTo>
                  <a:lnTo>
                    <a:pt x="90" y="71"/>
                  </a:lnTo>
                  <a:lnTo>
                    <a:pt x="90" y="77"/>
                  </a:lnTo>
                  <a:lnTo>
                    <a:pt x="90" y="83"/>
                  </a:lnTo>
                  <a:lnTo>
                    <a:pt x="90" y="89"/>
                  </a:lnTo>
                  <a:lnTo>
                    <a:pt x="96" y="101"/>
                  </a:lnTo>
                  <a:lnTo>
                    <a:pt x="108" y="131"/>
                  </a:lnTo>
                  <a:lnTo>
                    <a:pt x="120" y="167"/>
                  </a:lnTo>
                  <a:lnTo>
                    <a:pt x="120" y="215"/>
                  </a:lnTo>
                  <a:lnTo>
                    <a:pt x="114" y="263"/>
                  </a:lnTo>
                  <a:lnTo>
                    <a:pt x="108" y="287"/>
                  </a:lnTo>
                  <a:lnTo>
                    <a:pt x="102" y="298"/>
                  </a:lnTo>
                  <a:lnTo>
                    <a:pt x="96" y="322"/>
                  </a:lnTo>
                  <a:lnTo>
                    <a:pt x="90" y="334"/>
                  </a:lnTo>
                  <a:lnTo>
                    <a:pt x="84" y="364"/>
                  </a:lnTo>
                  <a:lnTo>
                    <a:pt x="78" y="400"/>
                  </a:lnTo>
                  <a:lnTo>
                    <a:pt x="66" y="424"/>
                  </a:lnTo>
                  <a:lnTo>
                    <a:pt x="54" y="460"/>
                  </a:lnTo>
                  <a:lnTo>
                    <a:pt x="48" y="484"/>
                  </a:lnTo>
                  <a:lnTo>
                    <a:pt x="42" y="520"/>
                  </a:lnTo>
                  <a:lnTo>
                    <a:pt x="42" y="555"/>
                  </a:lnTo>
                  <a:lnTo>
                    <a:pt x="36" y="585"/>
                  </a:lnTo>
                  <a:lnTo>
                    <a:pt x="30" y="633"/>
                  </a:lnTo>
                  <a:lnTo>
                    <a:pt x="30" y="651"/>
                  </a:lnTo>
                  <a:lnTo>
                    <a:pt x="24" y="663"/>
                  </a:lnTo>
                  <a:lnTo>
                    <a:pt x="18" y="675"/>
                  </a:lnTo>
                  <a:lnTo>
                    <a:pt x="18" y="687"/>
                  </a:lnTo>
                  <a:lnTo>
                    <a:pt x="18" y="699"/>
                  </a:lnTo>
                  <a:lnTo>
                    <a:pt x="18" y="711"/>
                  </a:lnTo>
                  <a:lnTo>
                    <a:pt x="18" y="729"/>
                  </a:lnTo>
                  <a:lnTo>
                    <a:pt x="12" y="747"/>
                  </a:lnTo>
                  <a:lnTo>
                    <a:pt x="12" y="759"/>
                  </a:lnTo>
                  <a:lnTo>
                    <a:pt x="6" y="771"/>
                  </a:lnTo>
                  <a:lnTo>
                    <a:pt x="0" y="759"/>
                  </a:lnTo>
                  <a:lnTo>
                    <a:pt x="0" y="735"/>
                  </a:lnTo>
                  <a:lnTo>
                    <a:pt x="6" y="705"/>
                  </a:lnTo>
                  <a:lnTo>
                    <a:pt x="6" y="681"/>
                  </a:lnTo>
                  <a:lnTo>
                    <a:pt x="12" y="645"/>
                  </a:lnTo>
                  <a:lnTo>
                    <a:pt x="24" y="615"/>
                  </a:lnTo>
                  <a:lnTo>
                    <a:pt x="30" y="591"/>
                  </a:lnTo>
                  <a:lnTo>
                    <a:pt x="30" y="573"/>
                  </a:lnTo>
                  <a:lnTo>
                    <a:pt x="36" y="555"/>
                  </a:lnTo>
                  <a:lnTo>
                    <a:pt x="42" y="502"/>
                  </a:lnTo>
                  <a:lnTo>
                    <a:pt x="48" y="436"/>
                  </a:lnTo>
                  <a:lnTo>
                    <a:pt x="48" y="376"/>
                  </a:lnTo>
                  <a:lnTo>
                    <a:pt x="48" y="316"/>
                  </a:lnTo>
                  <a:lnTo>
                    <a:pt x="48" y="245"/>
                  </a:lnTo>
                  <a:lnTo>
                    <a:pt x="42" y="179"/>
                  </a:lnTo>
                  <a:lnTo>
                    <a:pt x="36" y="119"/>
                  </a:lnTo>
                  <a:lnTo>
                    <a:pt x="36" y="95"/>
                  </a:lnTo>
                  <a:lnTo>
                    <a:pt x="30" y="71"/>
                  </a:lnTo>
                  <a:lnTo>
                    <a:pt x="30" y="48"/>
                  </a:lnTo>
                  <a:lnTo>
                    <a:pt x="36" y="36"/>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1282" name="Freeform 14"/>
            <p:cNvSpPr>
              <a:spLocks/>
            </p:cNvSpPr>
            <p:nvPr/>
          </p:nvSpPr>
          <p:spPr bwMode="auto">
            <a:xfrm flipH="1">
              <a:off x="569" y="1753"/>
              <a:ext cx="202" cy="351"/>
            </a:xfrm>
            <a:custGeom>
              <a:avLst/>
              <a:gdLst>
                <a:gd name="T0" fmla="*/ 36 w 78"/>
                <a:gd name="T1" fmla="*/ 6 h 245"/>
                <a:gd name="T2" fmla="*/ 60 w 78"/>
                <a:gd name="T3" fmla="*/ 24 h 245"/>
                <a:gd name="T4" fmla="*/ 72 w 78"/>
                <a:gd name="T5" fmla="*/ 48 h 245"/>
                <a:gd name="T6" fmla="*/ 78 w 78"/>
                <a:gd name="T7" fmla="*/ 77 h 245"/>
                <a:gd name="T8" fmla="*/ 78 w 78"/>
                <a:gd name="T9" fmla="*/ 101 h 245"/>
                <a:gd name="T10" fmla="*/ 78 w 78"/>
                <a:gd name="T11" fmla="*/ 101 h 245"/>
                <a:gd name="T12" fmla="*/ 72 w 78"/>
                <a:gd name="T13" fmla="*/ 131 h 245"/>
                <a:gd name="T14" fmla="*/ 72 w 78"/>
                <a:gd name="T15" fmla="*/ 155 h 245"/>
                <a:gd name="T16" fmla="*/ 66 w 78"/>
                <a:gd name="T17" fmla="*/ 185 h 245"/>
                <a:gd name="T18" fmla="*/ 60 w 78"/>
                <a:gd name="T19" fmla="*/ 215 h 245"/>
                <a:gd name="T20" fmla="*/ 60 w 78"/>
                <a:gd name="T21" fmla="*/ 215 h 245"/>
                <a:gd name="T22" fmla="*/ 48 w 78"/>
                <a:gd name="T23" fmla="*/ 239 h 245"/>
                <a:gd name="T24" fmla="*/ 36 w 78"/>
                <a:gd name="T25" fmla="*/ 245 h 245"/>
                <a:gd name="T26" fmla="*/ 30 w 78"/>
                <a:gd name="T27" fmla="*/ 239 h 245"/>
                <a:gd name="T28" fmla="*/ 24 w 78"/>
                <a:gd name="T29" fmla="*/ 209 h 245"/>
                <a:gd name="T30" fmla="*/ 24 w 78"/>
                <a:gd name="T31" fmla="*/ 209 h 245"/>
                <a:gd name="T32" fmla="*/ 24 w 78"/>
                <a:gd name="T33" fmla="*/ 185 h 245"/>
                <a:gd name="T34" fmla="*/ 12 w 78"/>
                <a:gd name="T35" fmla="*/ 167 h 245"/>
                <a:gd name="T36" fmla="*/ 0 w 78"/>
                <a:gd name="T37" fmla="*/ 125 h 245"/>
                <a:gd name="T38" fmla="*/ 0 w 78"/>
                <a:gd name="T39" fmla="*/ 125 h 245"/>
                <a:gd name="T40" fmla="*/ 0 w 78"/>
                <a:gd name="T41" fmla="*/ 113 h 245"/>
                <a:gd name="T42" fmla="*/ 0 w 78"/>
                <a:gd name="T43" fmla="*/ 89 h 245"/>
                <a:gd name="T44" fmla="*/ 0 w 78"/>
                <a:gd name="T45" fmla="*/ 48 h 245"/>
                <a:gd name="T46" fmla="*/ 6 w 78"/>
                <a:gd name="T47" fmla="*/ 24 h 245"/>
                <a:gd name="T48" fmla="*/ 12 w 78"/>
                <a:gd name="T49" fmla="*/ 12 h 245"/>
                <a:gd name="T50" fmla="*/ 24 w 78"/>
                <a:gd name="T51" fmla="*/ 0 h 245"/>
                <a:gd name="T52" fmla="*/ 36 w 78"/>
                <a:gd name="T53" fmla="*/ 6 h 2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8"/>
                <a:gd name="T82" fmla="*/ 0 h 245"/>
                <a:gd name="T83" fmla="*/ 78 w 78"/>
                <a:gd name="T84" fmla="*/ 245 h 2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8" h="245">
                  <a:moveTo>
                    <a:pt x="36" y="6"/>
                  </a:moveTo>
                  <a:lnTo>
                    <a:pt x="60" y="24"/>
                  </a:lnTo>
                  <a:lnTo>
                    <a:pt x="72" y="48"/>
                  </a:lnTo>
                  <a:lnTo>
                    <a:pt x="78" y="77"/>
                  </a:lnTo>
                  <a:lnTo>
                    <a:pt x="78" y="101"/>
                  </a:lnTo>
                  <a:lnTo>
                    <a:pt x="72" y="131"/>
                  </a:lnTo>
                  <a:lnTo>
                    <a:pt x="72" y="155"/>
                  </a:lnTo>
                  <a:lnTo>
                    <a:pt x="66" y="185"/>
                  </a:lnTo>
                  <a:lnTo>
                    <a:pt x="60" y="215"/>
                  </a:lnTo>
                  <a:lnTo>
                    <a:pt x="48" y="239"/>
                  </a:lnTo>
                  <a:lnTo>
                    <a:pt x="36" y="245"/>
                  </a:lnTo>
                  <a:lnTo>
                    <a:pt x="30" y="239"/>
                  </a:lnTo>
                  <a:lnTo>
                    <a:pt x="24" y="209"/>
                  </a:lnTo>
                  <a:lnTo>
                    <a:pt x="24" y="185"/>
                  </a:lnTo>
                  <a:lnTo>
                    <a:pt x="12" y="167"/>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1283" name="Freeform 15"/>
            <p:cNvSpPr>
              <a:spLocks/>
            </p:cNvSpPr>
            <p:nvPr/>
          </p:nvSpPr>
          <p:spPr bwMode="auto">
            <a:xfrm flipH="1">
              <a:off x="569" y="1779"/>
              <a:ext cx="187" cy="307"/>
            </a:xfrm>
            <a:custGeom>
              <a:avLst/>
              <a:gdLst>
                <a:gd name="T0" fmla="*/ 0 w 72"/>
                <a:gd name="T1" fmla="*/ 113 h 215"/>
                <a:gd name="T2" fmla="*/ 0 w 72"/>
                <a:gd name="T3" fmla="*/ 101 h 215"/>
                <a:gd name="T4" fmla="*/ 0 w 72"/>
                <a:gd name="T5" fmla="*/ 83 h 215"/>
                <a:gd name="T6" fmla="*/ 0 w 72"/>
                <a:gd name="T7" fmla="*/ 36 h 215"/>
                <a:gd name="T8" fmla="*/ 0 w 72"/>
                <a:gd name="T9" fmla="*/ 18 h 215"/>
                <a:gd name="T10" fmla="*/ 12 w 72"/>
                <a:gd name="T11" fmla="*/ 6 h 215"/>
                <a:gd name="T12" fmla="*/ 18 w 72"/>
                <a:gd name="T13" fmla="*/ 0 h 215"/>
                <a:gd name="T14" fmla="*/ 30 w 72"/>
                <a:gd name="T15" fmla="*/ 6 h 215"/>
                <a:gd name="T16" fmla="*/ 30 w 72"/>
                <a:gd name="T17" fmla="*/ 6 h 215"/>
                <a:gd name="T18" fmla="*/ 54 w 72"/>
                <a:gd name="T19" fmla="*/ 24 h 215"/>
                <a:gd name="T20" fmla="*/ 66 w 72"/>
                <a:gd name="T21" fmla="*/ 42 h 215"/>
                <a:gd name="T22" fmla="*/ 72 w 72"/>
                <a:gd name="T23" fmla="*/ 65 h 215"/>
                <a:gd name="T24" fmla="*/ 66 w 72"/>
                <a:gd name="T25" fmla="*/ 89 h 215"/>
                <a:gd name="T26" fmla="*/ 66 w 72"/>
                <a:gd name="T27" fmla="*/ 89 h 215"/>
                <a:gd name="T28" fmla="*/ 60 w 72"/>
                <a:gd name="T29" fmla="*/ 113 h 215"/>
                <a:gd name="T30" fmla="*/ 66 w 72"/>
                <a:gd name="T31" fmla="*/ 137 h 215"/>
                <a:gd name="T32" fmla="*/ 60 w 72"/>
                <a:gd name="T33" fmla="*/ 167 h 215"/>
                <a:gd name="T34" fmla="*/ 54 w 72"/>
                <a:gd name="T35" fmla="*/ 191 h 215"/>
                <a:gd name="T36" fmla="*/ 54 w 72"/>
                <a:gd name="T37" fmla="*/ 191 h 215"/>
                <a:gd name="T38" fmla="*/ 42 w 72"/>
                <a:gd name="T39" fmla="*/ 209 h 215"/>
                <a:gd name="T40" fmla="*/ 30 w 72"/>
                <a:gd name="T41" fmla="*/ 215 h 215"/>
                <a:gd name="T42" fmla="*/ 24 w 72"/>
                <a:gd name="T43" fmla="*/ 209 h 215"/>
                <a:gd name="T44" fmla="*/ 24 w 72"/>
                <a:gd name="T45" fmla="*/ 185 h 215"/>
                <a:gd name="T46" fmla="*/ 24 w 72"/>
                <a:gd name="T47" fmla="*/ 185 h 215"/>
                <a:gd name="T48" fmla="*/ 18 w 72"/>
                <a:gd name="T49" fmla="*/ 161 h 215"/>
                <a:gd name="T50" fmla="*/ 12 w 72"/>
                <a:gd name="T51" fmla="*/ 143 h 215"/>
                <a:gd name="T52" fmla="*/ 0 w 72"/>
                <a:gd name="T53" fmla="*/ 113 h 2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2"/>
                <a:gd name="T82" fmla="*/ 0 h 215"/>
                <a:gd name="T83" fmla="*/ 72 w 72"/>
                <a:gd name="T84" fmla="*/ 215 h 2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2" h="215">
                  <a:moveTo>
                    <a:pt x="0" y="113"/>
                  </a:moveTo>
                  <a:lnTo>
                    <a:pt x="0" y="101"/>
                  </a:lnTo>
                  <a:lnTo>
                    <a:pt x="0" y="83"/>
                  </a:lnTo>
                  <a:lnTo>
                    <a:pt x="0" y="36"/>
                  </a:lnTo>
                  <a:lnTo>
                    <a:pt x="0" y="18"/>
                  </a:lnTo>
                  <a:lnTo>
                    <a:pt x="12" y="6"/>
                  </a:lnTo>
                  <a:lnTo>
                    <a:pt x="18" y="0"/>
                  </a:lnTo>
                  <a:lnTo>
                    <a:pt x="30" y="6"/>
                  </a:lnTo>
                  <a:lnTo>
                    <a:pt x="54" y="24"/>
                  </a:lnTo>
                  <a:lnTo>
                    <a:pt x="66" y="42"/>
                  </a:lnTo>
                  <a:lnTo>
                    <a:pt x="72" y="65"/>
                  </a:lnTo>
                  <a:lnTo>
                    <a:pt x="66" y="89"/>
                  </a:lnTo>
                  <a:lnTo>
                    <a:pt x="60" y="113"/>
                  </a:lnTo>
                  <a:lnTo>
                    <a:pt x="66" y="137"/>
                  </a:lnTo>
                  <a:lnTo>
                    <a:pt x="60" y="167"/>
                  </a:lnTo>
                  <a:lnTo>
                    <a:pt x="54" y="191"/>
                  </a:lnTo>
                  <a:lnTo>
                    <a:pt x="42" y="209"/>
                  </a:lnTo>
                  <a:lnTo>
                    <a:pt x="30" y="215"/>
                  </a:lnTo>
                  <a:lnTo>
                    <a:pt x="24" y="209"/>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1284" name="Freeform 16"/>
            <p:cNvSpPr>
              <a:spLocks/>
            </p:cNvSpPr>
            <p:nvPr/>
          </p:nvSpPr>
          <p:spPr bwMode="auto">
            <a:xfrm flipH="1">
              <a:off x="601" y="1787"/>
              <a:ext cx="140" cy="291"/>
            </a:xfrm>
            <a:custGeom>
              <a:avLst/>
              <a:gdLst>
                <a:gd name="T0" fmla="*/ 6 w 54"/>
                <a:gd name="T1" fmla="*/ 101 h 203"/>
                <a:gd name="T2" fmla="*/ 0 w 54"/>
                <a:gd name="T3" fmla="*/ 71 h 203"/>
                <a:gd name="T4" fmla="*/ 0 w 54"/>
                <a:gd name="T5" fmla="*/ 36 h 203"/>
                <a:gd name="T6" fmla="*/ 0 w 54"/>
                <a:gd name="T7" fmla="*/ 18 h 203"/>
                <a:gd name="T8" fmla="*/ 6 w 54"/>
                <a:gd name="T9" fmla="*/ 6 h 203"/>
                <a:gd name="T10" fmla="*/ 12 w 54"/>
                <a:gd name="T11" fmla="*/ 0 h 203"/>
                <a:gd name="T12" fmla="*/ 24 w 54"/>
                <a:gd name="T13" fmla="*/ 6 h 203"/>
                <a:gd name="T14" fmla="*/ 24 w 54"/>
                <a:gd name="T15" fmla="*/ 6 h 203"/>
                <a:gd name="T16" fmla="*/ 42 w 54"/>
                <a:gd name="T17" fmla="*/ 18 h 203"/>
                <a:gd name="T18" fmla="*/ 48 w 54"/>
                <a:gd name="T19" fmla="*/ 42 h 203"/>
                <a:gd name="T20" fmla="*/ 54 w 54"/>
                <a:gd name="T21" fmla="*/ 59 h 203"/>
                <a:gd name="T22" fmla="*/ 48 w 54"/>
                <a:gd name="T23" fmla="*/ 83 h 203"/>
                <a:gd name="T24" fmla="*/ 48 w 54"/>
                <a:gd name="T25" fmla="*/ 83 h 203"/>
                <a:gd name="T26" fmla="*/ 48 w 54"/>
                <a:gd name="T27" fmla="*/ 107 h 203"/>
                <a:gd name="T28" fmla="*/ 48 w 54"/>
                <a:gd name="T29" fmla="*/ 131 h 203"/>
                <a:gd name="T30" fmla="*/ 48 w 54"/>
                <a:gd name="T31" fmla="*/ 155 h 203"/>
                <a:gd name="T32" fmla="*/ 42 w 54"/>
                <a:gd name="T33" fmla="*/ 179 h 203"/>
                <a:gd name="T34" fmla="*/ 42 w 54"/>
                <a:gd name="T35" fmla="*/ 179 h 203"/>
                <a:gd name="T36" fmla="*/ 36 w 54"/>
                <a:gd name="T37" fmla="*/ 197 h 203"/>
                <a:gd name="T38" fmla="*/ 30 w 54"/>
                <a:gd name="T39" fmla="*/ 203 h 203"/>
                <a:gd name="T40" fmla="*/ 24 w 54"/>
                <a:gd name="T41" fmla="*/ 191 h 203"/>
                <a:gd name="T42" fmla="*/ 18 w 54"/>
                <a:gd name="T43" fmla="*/ 167 h 203"/>
                <a:gd name="T44" fmla="*/ 18 w 54"/>
                <a:gd name="T45" fmla="*/ 167 h 203"/>
                <a:gd name="T46" fmla="*/ 18 w 54"/>
                <a:gd name="T47" fmla="*/ 143 h 203"/>
                <a:gd name="T48" fmla="*/ 12 w 54"/>
                <a:gd name="T49" fmla="*/ 131 h 203"/>
                <a:gd name="T50" fmla="*/ 12 w 54"/>
                <a:gd name="T51" fmla="*/ 113 h 203"/>
                <a:gd name="T52" fmla="*/ 6 w 54"/>
                <a:gd name="T53" fmla="*/ 101 h 2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4"/>
                <a:gd name="T82" fmla="*/ 0 h 203"/>
                <a:gd name="T83" fmla="*/ 54 w 54"/>
                <a:gd name="T84" fmla="*/ 203 h 2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4" h="203">
                  <a:moveTo>
                    <a:pt x="6" y="101"/>
                  </a:moveTo>
                  <a:lnTo>
                    <a:pt x="0" y="71"/>
                  </a:lnTo>
                  <a:lnTo>
                    <a:pt x="0" y="36"/>
                  </a:lnTo>
                  <a:lnTo>
                    <a:pt x="0" y="18"/>
                  </a:lnTo>
                  <a:lnTo>
                    <a:pt x="6" y="6"/>
                  </a:lnTo>
                  <a:lnTo>
                    <a:pt x="12" y="0"/>
                  </a:lnTo>
                  <a:lnTo>
                    <a:pt x="24" y="6"/>
                  </a:lnTo>
                  <a:lnTo>
                    <a:pt x="42" y="18"/>
                  </a:lnTo>
                  <a:lnTo>
                    <a:pt x="48" y="42"/>
                  </a:lnTo>
                  <a:lnTo>
                    <a:pt x="54" y="59"/>
                  </a:lnTo>
                  <a:lnTo>
                    <a:pt x="48" y="83"/>
                  </a:lnTo>
                  <a:lnTo>
                    <a:pt x="48" y="107"/>
                  </a:lnTo>
                  <a:lnTo>
                    <a:pt x="48" y="131"/>
                  </a:lnTo>
                  <a:lnTo>
                    <a:pt x="48" y="155"/>
                  </a:lnTo>
                  <a:lnTo>
                    <a:pt x="42" y="179"/>
                  </a:lnTo>
                  <a:lnTo>
                    <a:pt x="36" y="197"/>
                  </a:lnTo>
                  <a:lnTo>
                    <a:pt x="30" y="203"/>
                  </a:lnTo>
                  <a:lnTo>
                    <a:pt x="24" y="191"/>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1285" name="Freeform 17"/>
            <p:cNvSpPr>
              <a:spLocks/>
            </p:cNvSpPr>
            <p:nvPr/>
          </p:nvSpPr>
          <p:spPr bwMode="auto">
            <a:xfrm flipH="1">
              <a:off x="616" y="1813"/>
              <a:ext cx="108" cy="239"/>
            </a:xfrm>
            <a:custGeom>
              <a:avLst/>
              <a:gdLst>
                <a:gd name="T0" fmla="*/ 6 w 42"/>
                <a:gd name="T1" fmla="*/ 83 h 167"/>
                <a:gd name="T2" fmla="*/ 0 w 42"/>
                <a:gd name="T3" fmla="*/ 53 h 167"/>
                <a:gd name="T4" fmla="*/ 0 w 42"/>
                <a:gd name="T5" fmla="*/ 24 h 167"/>
                <a:gd name="T6" fmla="*/ 6 w 42"/>
                <a:gd name="T7" fmla="*/ 0 h 167"/>
                <a:gd name="T8" fmla="*/ 12 w 42"/>
                <a:gd name="T9" fmla="*/ 0 h 167"/>
                <a:gd name="T10" fmla="*/ 24 w 42"/>
                <a:gd name="T11" fmla="*/ 0 h 167"/>
                <a:gd name="T12" fmla="*/ 24 w 42"/>
                <a:gd name="T13" fmla="*/ 0 h 167"/>
                <a:gd name="T14" fmla="*/ 42 w 42"/>
                <a:gd name="T15" fmla="*/ 24 h 167"/>
                <a:gd name="T16" fmla="*/ 42 w 42"/>
                <a:gd name="T17" fmla="*/ 41 h 167"/>
                <a:gd name="T18" fmla="*/ 42 w 42"/>
                <a:gd name="T19" fmla="*/ 65 h 167"/>
                <a:gd name="T20" fmla="*/ 42 w 42"/>
                <a:gd name="T21" fmla="*/ 65 h 167"/>
                <a:gd name="T22" fmla="*/ 42 w 42"/>
                <a:gd name="T23" fmla="*/ 89 h 167"/>
                <a:gd name="T24" fmla="*/ 36 w 42"/>
                <a:gd name="T25" fmla="*/ 107 h 167"/>
                <a:gd name="T26" fmla="*/ 36 w 42"/>
                <a:gd name="T27" fmla="*/ 149 h 167"/>
                <a:gd name="T28" fmla="*/ 36 w 42"/>
                <a:gd name="T29" fmla="*/ 149 h 167"/>
                <a:gd name="T30" fmla="*/ 30 w 42"/>
                <a:gd name="T31" fmla="*/ 167 h 167"/>
                <a:gd name="T32" fmla="*/ 24 w 42"/>
                <a:gd name="T33" fmla="*/ 167 h 167"/>
                <a:gd name="T34" fmla="*/ 18 w 42"/>
                <a:gd name="T35" fmla="*/ 161 h 167"/>
                <a:gd name="T36" fmla="*/ 18 w 42"/>
                <a:gd name="T37" fmla="*/ 143 h 167"/>
                <a:gd name="T38" fmla="*/ 18 w 42"/>
                <a:gd name="T39" fmla="*/ 143 h 167"/>
                <a:gd name="T40" fmla="*/ 18 w 42"/>
                <a:gd name="T41" fmla="*/ 119 h 167"/>
                <a:gd name="T42" fmla="*/ 12 w 42"/>
                <a:gd name="T43" fmla="*/ 107 h 167"/>
                <a:gd name="T44" fmla="*/ 12 w 42"/>
                <a:gd name="T45" fmla="*/ 95 h 167"/>
                <a:gd name="T46" fmla="*/ 6 w 42"/>
                <a:gd name="T47" fmla="*/ 83 h 1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
                <a:gd name="T73" fmla="*/ 0 h 167"/>
                <a:gd name="T74" fmla="*/ 42 w 42"/>
                <a:gd name="T75" fmla="*/ 167 h 1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 h="167">
                  <a:moveTo>
                    <a:pt x="6" y="83"/>
                  </a:moveTo>
                  <a:lnTo>
                    <a:pt x="0" y="53"/>
                  </a:lnTo>
                  <a:lnTo>
                    <a:pt x="0" y="24"/>
                  </a:lnTo>
                  <a:lnTo>
                    <a:pt x="6" y="0"/>
                  </a:lnTo>
                  <a:lnTo>
                    <a:pt x="12" y="0"/>
                  </a:lnTo>
                  <a:lnTo>
                    <a:pt x="24" y="0"/>
                  </a:lnTo>
                  <a:lnTo>
                    <a:pt x="42" y="24"/>
                  </a:lnTo>
                  <a:lnTo>
                    <a:pt x="42" y="41"/>
                  </a:lnTo>
                  <a:lnTo>
                    <a:pt x="42" y="65"/>
                  </a:lnTo>
                  <a:lnTo>
                    <a:pt x="42" y="89"/>
                  </a:lnTo>
                  <a:lnTo>
                    <a:pt x="36" y="107"/>
                  </a:lnTo>
                  <a:lnTo>
                    <a:pt x="36" y="149"/>
                  </a:lnTo>
                  <a:lnTo>
                    <a:pt x="30" y="167"/>
                  </a:lnTo>
                  <a:lnTo>
                    <a:pt x="24" y="167"/>
                  </a:lnTo>
                  <a:lnTo>
                    <a:pt x="18" y="161"/>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1286" name="Freeform 18"/>
            <p:cNvSpPr>
              <a:spLocks/>
            </p:cNvSpPr>
            <p:nvPr/>
          </p:nvSpPr>
          <p:spPr bwMode="auto">
            <a:xfrm flipH="1">
              <a:off x="616" y="1822"/>
              <a:ext cx="93" cy="213"/>
            </a:xfrm>
            <a:custGeom>
              <a:avLst/>
              <a:gdLst>
                <a:gd name="T0" fmla="*/ 18 w 36"/>
                <a:gd name="T1" fmla="*/ 0 h 149"/>
                <a:gd name="T2" fmla="*/ 30 w 36"/>
                <a:gd name="T3" fmla="*/ 12 h 149"/>
                <a:gd name="T4" fmla="*/ 36 w 36"/>
                <a:gd name="T5" fmla="*/ 18 h 149"/>
                <a:gd name="T6" fmla="*/ 36 w 36"/>
                <a:gd name="T7" fmla="*/ 35 h 149"/>
                <a:gd name="T8" fmla="*/ 30 w 36"/>
                <a:gd name="T9" fmla="*/ 59 h 149"/>
                <a:gd name="T10" fmla="*/ 30 w 36"/>
                <a:gd name="T11" fmla="*/ 59 h 149"/>
                <a:gd name="T12" fmla="*/ 30 w 36"/>
                <a:gd name="T13" fmla="*/ 83 h 149"/>
                <a:gd name="T14" fmla="*/ 30 w 36"/>
                <a:gd name="T15" fmla="*/ 101 h 149"/>
                <a:gd name="T16" fmla="*/ 30 w 36"/>
                <a:gd name="T17" fmla="*/ 119 h 149"/>
                <a:gd name="T18" fmla="*/ 30 w 36"/>
                <a:gd name="T19" fmla="*/ 137 h 149"/>
                <a:gd name="T20" fmla="*/ 30 w 36"/>
                <a:gd name="T21" fmla="*/ 137 h 149"/>
                <a:gd name="T22" fmla="*/ 24 w 36"/>
                <a:gd name="T23" fmla="*/ 149 h 149"/>
                <a:gd name="T24" fmla="*/ 24 w 36"/>
                <a:gd name="T25" fmla="*/ 149 h 149"/>
                <a:gd name="T26" fmla="*/ 18 w 36"/>
                <a:gd name="T27" fmla="*/ 143 h 149"/>
                <a:gd name="T28" fmla="*/ 18 w 36"/>
                <a:gd name="T29" fmla="*/ 125 h 149"/>
                <a:gd name="T30" fmla="*/ 18 w 36"/>
                <a:gd name="T31" fmla="*/ 125 h 149"/>
                <a:gd name="T32" fmla="*/ 18 w 36"/>
                <a:gd name="T33" fmla="*/ 107 h 149"/>
                <a:gd name="T34" fmla="*/ 18 w 36"/>
                <a:gd name="T35" fmla="*/ 95 h 149"/>
                <a:gd name="T36" fmla="*/ 12 w 36"/>
                <a:gd name="T37" fmla="*/ 89 h 149"/>
                <a:gd name="T38" fmla="*/ 6 w 36"/>
                <a:gd name="T39" fmla="*/ 77 h 149"/>
                <a:gd name="T40" fmla="*/ 6 w 36"/>
                <a:gd name="T41" fmla="*/ 77 h 149"/>
                <a:gd name="T42" fmla="*/ 0 w 36"/>
                <a:gd name="T43" fmla="*/ 47 h 149"/>
                <a:gd name="T44" fmla="*/ 0 w 36"/>
                <a:gd name="T45" fmla="*/ 18 h 149"/>
                <a:gd name="T46" fmla="*/ 6 w 36"/>
                <a:gd name="T47" fmla="*/ 0 h 149"/>
                <a:gd name="T48" fmla="*/ 12 w 36"/>
                <a:gd name="T49" fmla="*/ 0 h 149"/>
                <a:gd name="T50" fmla="*/ 18 w 36"/>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149"/>
                <a:gd name="T80" fmla="*/ 36 w 36"/>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149">
                  <a:moveTo>
                    <a:pt x="18" y="0"/>
                  </a:moveTo>
                  <a:lnTo>
                    <a:pt x="30" y="12"/>
                  </a:lnTo>
                  <a:lnTo>
                    <a:pt x="36" y="18"/>
                  </a:lnTo>
                  <a:lnTo>
                    <a:pt x="36" y="35"/>
                  </a:lnTo>
                  <a:lnTo>
                    <a:pt x="30" y="59"/>
                  </a:lnTo>
                  <a:lnTo>
                    <a:pt x="30" y="83"/>
                  </a:lnTo>
                  <a:lnTo>
                    <a:pt x="30" y="101"/>
                  </a:lnTo>
                  <a:lnTo>
                    <a:pt x="30" y="119"/>
                  </a:lnTo>
                  <a:lnTo>
                    <a:pt x="30" y="137"/>
                  </a:lnTo>
                  <a:lnTo>
                    <a:pt x="24" y="149"/>
                  </a:lnTo>
                  <a:lnTo>
                    <a:pt x="18" y="143"/>
                  </a:lnTo>
                  <a:lnTo>
                    <a:pt x="18" y="125"/>
                  </a:lnTo>
                  <a:lnTo>
                    <a:pt x="18" y="107"/>
                  </a:lnTo>
                  <a:lnTo>
                    <a:pt x="18" y="95"/>
                  </a:lnTo>
                  <a:lnTo>
                    <a:pt x="12" y="89"/>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1287" name="Freeform 19"/>
            <p:cNvSpPr>
              <a:spLocks/>
            </p:cNvSpPr>
            <p:nvPr/>
          </p:nvSpPr>
          <p:spPr bwMode="auto">
            <a:xfrm flipH="1">
              <a:off x="170" y="2480"/>
              <a:ext cx="369" cy="819"/>
            </a:xfrm>
            <a:custGeom>
              <a:avLst/>
              <a:gdLst>
                <a:gd name="T0" fmla="*/ 143 w 143"/>
                <a:gd name="T1" fmla="*/ 0 h 573"/>
                <a:gd name="T2" fmla="*/ 137 w 143"/>
                <a:gd name="T3" fmla="*/ 12 h 573"/>
                <a:gd name="T4" fmla="*/ 119 w 143"/>
                <a:gd name="T5" fmla="*/ 65 h 573"/>
                <a:gd name="T6" fmla="*/ 96 w 143"/>
                <a:gd name="T7" fmla="*/ 89 h 573"/>
                <a:gd name="T8" fmla="*/ 84 w 143"/>
                <a:gd name="T9" fmla="*/ 107 h 573"/>
                <a:gd name="T10" fmla="*/ 84 w 143"/>
                <a:gd name="T11" fmla="*/ 149 h 573"/>
                <a:gd name="T12" fmla="*/ 84 w 143"/>
                <a:gd name="T13" fmla="*/ 167 h 573"/>
                <a:gd name="T14" fmla="*/ 72 w 143"/>
                <a:gd name="T15" fmla="*/ 233 h 573"/>
                <a:gd name="T16" fmla="*/ 54 w 143"/>
                <a:gd name="T17" fmla="*/ 316 h 573"/>
                <a:gd name="T18" fmla="*/ 48 w 143"/>
                <a:gd name="T19" fmla="*/ 382 h 573"/>
                <a:gd name="T20" fmla="*/ 48 w 143"/>
                <a:gd name="T21" fmla="*/ 400 h 573"/>
                <a:gd name="T22" fmla="*/ 42 w 143"/>
                <a:gd name="T23" fmla="*/ 484 h 573"/>
                <a:gd name="T24" fmla="*/ 42 w 143"/>
                <a:gd name="T25" fmla="*/ 502 h 573"/>
                <a:gd name="T26" fmla="*/ 36 w 143"/>
                <a:gd name="T27" fmla="*/ 532 h 573"/>
                <a:gd name="T28" fmla="*/ 18 w 143"/>
                <a:gd name="T29" fmla="*/ 549 h 573"/>
                <a:gd name="T30" fmla="*/ 0 w 143"/>
                <a:gd name="T31" fmla="*/ 561 h 573"/>
                <a:gd name="T32" fmla="*/ 6 w 143"/>
                <a:gd name="T33" fmla="*/ 561 h 573"/>
                <a:gd name="T34" fmla="*/ 24 w 143"/>
                <a:gd name="T35" fmla="*/ 555 h 573"/>
                <a:gd name="T36" fmla="*/ 42 w 143"/>
                <a:gd name="T37" fmla="*/ 543 h 573"/>
                <a:gd name="T38" fmla="*/ 42 w 143"/>
                <a:gd name="T39" fmla="*/ 549 h 573"/>
                <a:gd name="T40" fmla="*/ 42 w 143"/>
                <a:gd name="T41" fmla="*/ 573 h 573"/>
                <a:gd name="T42" fmla="*/ 48 w 143"/>
                <a:gd name="T43" fmla="*/ 573 h 573"/>
                <a:gd name="T44" fmla="*/ 48 w 143"/>
                <a:gd name="T45" fmla="*/ 555 h 573"/>
                <a:gd name="T46" fmla="*/ 48 w 143"/>
                <a:gd name="T47" fmla="*/ 526 h 573"/>
                <a:gd name="T48" fmla="*/ 54 w 143"/>
                <a:gd name="T49" fmla="*/ 502 h 573"/>
                <a:gd name="T50" fmla="*/ 60 w 143"/>
                <a:gd name="T51" fmla="*/ 472 h 573"/>
                <a:gd name="T52" fmla="*/ 66 w 143"/>
                <a:gd name="T53" fmla="*/ 436 h 573"/>
                <a:gd name="T54" fmla="*/ 66 w 143"/>
                <a:gd name="T55" fmla="*/ 436 h 573"/>
                <a:gd name="T56" fmla="*/ 66 w 143"/>
                <a:gd name="T57" fmla="*/ 424 h 573"/>
                <a:gd name="T58" fmla="*/ 66 w 143"/>
                <a:gd name="T59" fmla="*/ 382 h 573"/>
                <a:gd name="T60" fmla="*/ 72 w 143"/>
                <a:gd name="T61" fmla="*/ 352 h 573"/>
                <a:gd name="T62" fmla="*/ 78 w 143"/>
                <a:gd name="T63" fmla="*/ 281 h 573"/>
                <a:gd name="T64" fmla="*/ 78 w 143"/>
                <a:gd name="T65" fmla="*/ 257 h 573"/>
                <a:gd name="T66" fmla="*/ 84 w 143"/>
                <a:gd name="T67" fmla="*/ 209 h 573"/>
                <a:gd name="T68" fmla="*/ 102 w 143"/>
                <a:gd name="T69" fmla="*/ 149 h 573"/>
                <a:gd name="T70" fmla="*/ 107 w 143"/>
                <a:gd name="T71" fmla="*/ 125 h 573"/>
                <a:gd name="T72" fmla="*/ 119 w 143"/>
                <a:gd name="T73" fmla="*/ 89 h 573"/>
                <a:gd name="T74" fmla="*/ 125 w 143"/>
                <a:gd name="T75" fmla="*/ 77 h 573"/>
                <a:gd name="T76" fmla="*/ 143 w 143"/>
                <a:gd name="T77" fmla="*/ 30 h 5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3"/>
                <a:gd name="T118" fmla="*/ 0 h 573"/>
                <a:gd name="T119" fmla="*/ 143 w 143"/>
                <a:gd name="T120" fmla="*/ 573 h 5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3" h="573">
                  <a:moveTo>
                    <a:pt x="143" y="6"/>
                  </a:moveTo>
                  <a:lnTo>
                    <a:pt x="143" y="0"/>
                  </a:lnTo>
                  <a:lnTo>
                    <a:pt x="143" y="6"/>
                  </a:lnTo>
                  <a:lnTo>
                    <a:pt x="137" y="12"/>
                  </a:lnTo>
                  <a:lnTo>
                    <a:pt x="131" y="30"/>
                  </a:lnTo>
                  <a:lnTo>
                    <a:pt x="119" y="65"/>
                  </a:lnTo>
                  <a:lnTo>
                    <a:pt x="107" y="77"/>
                  </a:lnTo>
                  <a:lnTo>
                    <a:pt x="96" y="89"/>
                  </a:lnTo>
                  <a:lnTo>
                    <a:pt x="84" y="107"/>
                  </a:lnTo>
                  <a:lnTo>
                    <a:pt x="84" y="119"/>
                  </a:lnTo>
                  <a:lnTo>
                    <a:pt x="84" y="149"/>
                  </a:lnTo>
                  <a:lnTo>
                    <a:pt x="84" y="167"/>
                  </a:lnTo>
                  <a:lnTo>
                    <a:pt x="78" y="197"/>
                  </a:lnTo>
                  <a:lnTo>
                    <a:pt x="72" y="233"/>
                  </a:lnTo>
                  <a:lnTo>
                    <a:pt x="60" y="275"/>
                  </a:lnTo>
                  <a:lnTo>
                    <a:pt x="54" y="316"/>
                  </a:lnTo>
                  <a:lnTo>
                    <a:pt x="48" y="352"/>
                  </a:lnTo>
                  <a:lnTo>
                    <a:pt x="48" y="382"/>
                  </a:lnTo>
                  <a:lnTo>
                    <a:pt x="48" y="400"/>
                  </a:lnTo>
                  <a:lnTo>
                    <a:pt x="42" y="460"/>
                  </a:lnTo>
                  <a:lnTo>
                    <a:pt x="42" y="484"/>
                  </a:lnTo>
                  <a:lnTo>
                    <a:pt x="42" y="502"/>
                  </a:lnTo>
                  <a:lnTo>
                    <a:pt x="42" y="520"/>
                  </a:lnTo>
                  <a:lnTo>
                    <a:pt x="36" y="532"/>
                  </a:lnTo>
                  <a:lnTo>
                    <a:pt x="18" y="549"/>
                  </a:lnTo>
                  <a:lnTo>
                    <a:pt x="0" y="561"/>
                  </a:lnTo>
                  <a:lnTo>
                    <a:pt x="6" y="561"/>
                  </a:lnTo>
                  <a:lnTo>
                    <a:pt x="18" y="561"/>
                  </a:lnTo>
                  <a:lnTo>
                    <a:pt x="24" y="555"/>
                  </a:lnTo>
                  <a:lnTo>
                    <a:pt x="36" y="549"/>
                  </a:lnTo>
                  <a:lnTo>
                    <a:pt x="42" y="543"/>
                  </a:lnTo>
                  <a:lnTo>
                    <a:pt x="42" y="549"/>
                  </a:lnTo>
                  <a:lnTo>
                    <a:pt x="42" y="561"/>
                  </a:lnTo>
                  <a:lnTo>
                    <a:pt x="42" y="573"/>
                  </a:lnTo>
                  <a:lnTo>
                    <a:pt x="48" y="573"/>
                  </a:lnTo>
                  <a:lnTo>
                    <a:pt x="48" y="561"/>
                  </a:lnTo>
                  <a:lnTo>
                    <a:pt x="48" y="555"/>
                  </a:lnTo>
                  <a:lnTo>
                    <a:pt x="48" y="538"/>
                  </a:lnTo>
                  <a:lnTo>
                    <a:pt x="48" y="526"/>
                  </a:lnTo>
                  <a:lnTo>
                    <a:pt x="54" y="502"/>
                  </a:lnTo>
                  <a:lnTo>
                    <a:pt x="60" y="472"/>
                  </a:lnTo>
                  <a:lnTo>
                    <a:pt x="66" y="448"/>
                  </a:lnTo>
                  <a:lnTo>
                    <a:pt x="66" y="436"/>
                  </a:lnTo>
                  <a:lnTo>
                    <a:pt x="66" y="424"/>
                  </a:lnTo>
                  <a:lnTo>
                    <a:pt x="66" y="406"/>
                  </a:lnTo>
                  <a:lnTo>
                    <a:pt x="66" y="382"/>
                  </a:lnTo>
                  <a:lnTo>
                    <a:pt x="72" y="352"/>
                  </a:lnTo>
                  <a:lnTo>
                    <a:pt x="78" y="316"/>
                  </a:lnTo>
                  <a:lnTo>
                    <a:pt x="78" y="281"/>
                  </a:lnTo>
                  <a:lnTo>
                    <a:pt x="78" y="257"/>
                  </a:lnTo>
                  <a:lnTo>
                    <a:pt x="84" y="239"/>
                  </a:lnTo>
                  <a:lnTo>
                    <a:pt x="84" y="209"/>
                  </a:lnTo>
                  <a:lnTo>
                    <a:pt x="96" y="179"/>
                  </a:lnTo>
                  <a:lnTo>
                    <a:pt x="102" y="149"/>
                  </a:lnTo>
                  <a:lnTo>
                    <a:pt x="107" y="125"/>
                  </a:lnTo>
                  <a:lnTo>
                    <a:pt x="113" y="113"/>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1288" name="Freeform 20"/>
            <p:cNvSpPr>
              <a:spLocks/>
            </p:cNvSpPr>
            <p:nvPr/>
          </p:nvSpPr>
          <p:spPr bwMode="auto">
            <a:xfrm flipH="1">
              <a:off x="170" y="1121"/>
              <a:ext cx="168" cy="1000"/>
            </a:xfrm>
            <a:custGeom>
              <a:avLst/>
              <a:gdLst>
                <a:gd name="T0" fmla="*/ 18 w 65"/>
                <a:gd name="T1" fmla="*/ 633 h 699"/>
                <a:gd name="T2" fmla="*/ 18 w 65"/>
                <a:gd name="T3" fmla="*/ 633 h 699"/>
                <a:gd name="T4" fmla="*/ 18 w 65"/>
                <a:gd name="T5" fmla="*/ 639 h 699"/>
                <a:gd name="T6" fmla="*/ 12 w 65"/>
                <a:gd name="T7" fmla="*/ 657 h 699"/>
                <a:gd name="T8" fmla="*/ 12 w 65"/>
                <a:gd name="T9" fmla="*/ 657 h 699"/>
                <a:gd name="T10" fmla="*/ 6 w 65"/>
                <a:gd name="T11" fmla="*/ 681 h 699"/>
                <a:gd name="T12" fmla="*/ 0 w 65"/>
                <a:gd name="T13" fmla="*/ 699 h 699"/>
                <a:gd name="T14" fmla="*/ 0 w 65"/>
                <a:gd name="T15" fmla="*/ 699 h 699"/>
                <a:gd name="T16" fmla="*/ 0 w 65"/>
                <a:gd name="T17" fmla="*/ 699 h 699"/>
                <a:gd name="T18" fmla="*/ 0 w 65"/>
                <a:gd name="T19" fmla="*/ 687 h 699"/>
                <a:gd name="T20" fmla="*/ 0 w 65"/>
                <a:gd name="T21" fmla="*/ 669 h 699"/>
                <a:gd name="T22" fmla="*/ 0 w 65"/>
                <a:gd name="T23" fmla="*/ 669 h 699"/>
                <a:gd name="T24" fmla="*/ 6 w 65"/>
                <a:gd name="T25" fmla="*/ 633 h 699"/>
                <a:gd name="T26" fmla="*/ 6 w 65"/>
                <a:gd name="T27" fmla="*/ 603 h 699"/>
                <a:gd name="T28" fmla="*/ 6 w 65"/>
                <a:gd name="T29" fmla="*/ 561 h 699"/>
                <a:gd name="T30" fmla="*/ 6 w 65"/>
                <a:gd name="T31" fmla="*/ 561 h 699"/>
                <a:gd name="T32" fmla="*/ 6 w 65"/>
                <a:gd name="T33" fmla="*/ 543 h 699"/>
                <a:gd name="T34" fmla="*/ 6 w 65"/>
                <a:gd name="T35" fmla="*/ 525 h 699"/>
                <a:gd name="T36" fmla="*/ 6 w 65"/>
                <a:gd name="T37" fmla="*/ 478 h 699"/>
                <a:gd name="T38" fmla="*/ 12 w 65"/>
                <a:gd name="T39" fmla="*/ 430 h 699"/>
                <a:gd name="T40" fmla="*/ 12 w 65"/>
                <a:gd name="T41" fmla="*/ 412 h 699"/>
                <a:gd name="T42" fmla="*/ 12 w 65"/>
                <a:gd name="T43" fmla="*/ 400 h 699"/>
                <a:gd name="T44" fmla="*/ 12 w 65"/>
                <a:gd name="T45" fmla="*/ 400 h 699"/>
                <a:gd name="T46" fmla="*/ 18 w 65"/>
                <a:gd name="T47" fmla="*/ 388 h 699"/>
                <a:gd name="T48" fmla="*/ 24 w 65"/>
                <a:gd name="T49" fmla="*/ 370 h 699"/>
                <a:gd name="T50" fmla="*/ 35 w 65"/>
                <a:gd name="T51" fmla="*/ 316 h 699"/>
                <a:gd name="T52" fmla="*/ 41 w 65"/>
                <a:gd name="T53" fmla="*/ 257 h 699"/>
                <a:gd name="T54" fmla="*/ 47 w 65"/>
                <a:gd name="T55" fmla="*/ 233 h 699"/>
                <a:gd name="T56" fmla="*/ 47 w 65"/>
                <a:gd name="T57" fmla="*/ 215 h 699"/>
                <a:gd name="T58" fmla="*/ 47 w 65"/>
                <a:gd name="T59" fmla="*/ 215 h 699"/>
                <a:gd name="T60" fmla="*/ 47 w 65"/>
                <a:gd name="T61" fmla="*/ 179 h 699"/>
                <a:gd name="T62" fmla="*/ 53 w 65"/>
                <a:gd name="T63" fmla="*/ 131 h 699"/>
                <a:gd name="T64" fmla="*/ 53 w 65"/>
                <a:gd name="T65" fmla="*/ 83 h 699"/>
                <a:gd name="T66" fmla="*/ 53 w 65"/>
                <a:gd name="T67" fmla="*/ 47 h 699"/>
                <a:gd name="T68" fmla="*/ 53 w 65"/>
                <a:gd name="T69" fmla="*/ 47 h 699"/>
                <a:gd name="T70" fmla="*/ 53 w 65"/>
                <a:gd name="T71" fmla="*/ 24 h 699"/>
                <a:gd name="T72" fmla="*/ 53 w 65"/>
                <a:gd name="T73" fmla="*/ 6 h 699"/>
                <a:gd name="T74" fmla="*/ 53 w 65"/>
                <a:gd name="T75" fmla="*/ 0 h 699"/>
                <a:gd name="T76" fmla="*/ 59 w 65"/>
                <a:gd name="T77" fmla="*/ 6 h 699"/>
                <a:gd name="T78" fmla="*/ 59 w 65"/>
                <a:gd name="T79" fmla="*/ 18 h 699"/>
                <a:gd name="T80" fmla="*/ 59 w 65"/>
                <a:gd name="T81" fmla="*/ 41 h 699"/>
                <a:gd name="T82" fmla="*/ 59 w 65"/>
                <a:gd name="T83" fmla="*/ 41 h 699"/>
                <a:gd name="T84" fmla="*/ 59 w 65"/>
                <a:gd name="T85" fmla="*/ 65 h 699"/>
                <a:gd name="T86" fmla="*/ 59 w 65"/>
                <a:gd name="T87" fmla="*/ 83 h 699"/>
                <a:gd name="T88" fmla="*/ 65 w 65"/>
                <a:gd name="T89" fmla="*/ 113 h 699"/>
                <a:gd name="T90" fmla="*/ 65 w 65"/>
                <a:gd name="T91" fmla="*/ 137 h 699"/>
                <a:gd name="T92" fmla="*/ 65 w 65"/>
                <a:gd name="T93" fmla="*/ 167 h 699"/>
                <a:gd name="T94" fmla="*/ 65 w 65"/>
                <a:gd name="T95" fmla="*/ 167 h 699"/>
                <a:gd name="T96" fmla="*/ 59 w 65"/>
                <a:gd name="T97" fmla="*/ 209 h 699"/>
                <a:gd name="T98" fmla="*/ 53 w 65"/>
                <a:gd name="T99" fmla="*/ 245 h 699"/>
                <a:gd name="T100" fmla="*/ 47 w 65"/>
                <a:gd name="T101" fmla="*/ 280 h 699"/>
                <a:gd name="T102" fmla="*/ 41 w 65"/>
                <a:gd name="T103" fmla="*/ 298 h 699"/>
                <a:gd name="T104" fmla="*/ 41 w 65"/>
                <a:gd name="T105" fmla="*/ 298 h 699"/>
                <a:gd name="T106" fmla="*/ 41 w 65"/>
                <a:gd name="T107" fmla="*/ 316 h 699"/>
                <a:gd name="T108" fmla="*/ 35 w 65"/>
                <a:gd name="T109" fmla="*/ 346 h 699"/>
                <a:gd name="T110" fmla="*/ 29 w 65"/>
                <a:gd name="T111" fmla="*/ 382 h 699"/>
                <a:gd name="T112" fmla="*/ 29 w 65"/>
                <a:gd name="T113" fmla="*/ 412 h 699"/>
                <a:gd name="T114" fmla="*/ 29 w 65"/>
                <a:gd name="T115" fmla="*/ 412 h 699"/>
                <a:gd name="T116" fmla="*/ 24 w 65"/>
                <a:gd name="T117" fmla="*/ 448 h 699"/>
                <a:gd name="T118" fmla="*/ 18 w 65"/>
                <a:gd name="T119" fmla="*/ 496 h 699"/>
                <a:gd name="T120" fmla="*/ 18 w 65"/>
                <a:gd name="T121" fmla="*/ 555 h 699"/>
                <a:gd name="T122" fmla="*/ 18 w 65"/>
                <a:gd name="T123" fmla="*/ 633 h 6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5"/>
                <a:gd name="T187" fmla="*/ 0 h 699"/>
                <a:gd name="T188" fmla="*/ 65 w 65"/>
                <a:gd name="T189" fmla="*/ 699 h 6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5" h="699">
                  <a:moveTo>
                    <a:pt x="18" y="633"/>
                  </a:moveTo>
                  <a:lnTo>
                    <a:pt x="18" y="633"/>
                  </a:lnTo>
                  <a:lnTo>
                    <a:pt x="18" y="639"/>
                  </a:lnTo>
                  <a:lnTo>
                    <a:pt x="12" y="657"/>
                  </a:lnTo>
                  <a:lnTo>
                    <a:pt x="6" y="681"/>
                  </a:lnTo>
                  <a:lnTo>
                    <a:pt x="0" y="699"/>
                  </a:lnTo>
                  <a:lnTo>
                    <a:pt x="0" y="687"/>
                  </a:lnTo>
                  <a:lnTo>
                    <a:pt x="0" y="669"/>
                  </a:lnTo>
                  <a:lnTo>
                    <a:pt x="6" y="633"/>
                  </a:lnTo>
                  <a:lnTo>
                    <a:pt x="6" y="603"/>
                  </a:lnTo>
                  <a:lnTo>
                    <a:pt x="6" y="561"/>
                  </a:lnTo>
                  <a:lnTo>
                    <a:pt x="6" y="543"/>
                  </a:lnTo>
                  <a:lnTo>
                    <a:pt x="6" y="525"/>
                  </a:lnTo>
                  <a:lnTo>
                    <a:pt x="6" y="478"/>
                  </a:lnTo>
                  <a:lnTo>
                    <a:pt x="12" y="430"/>
                  </a:lnTo>
                  <a:lnTo>
                    <a:pt x="12" y="412"/>
                  </a:lnTo>
                  <a:lnTo>
                    <a:pt x="12" y="400"/>
                  </a:lnTo>
                  <a:lnTo>
                    <a:pt x="18" y="388"/>
                  </a:lnTo>
                  <a:lnTo>
                    <a:pt x="24" y="370"/>
                  </a:lnTo>
                  <a:lnTo>
                    <a:pt x="35" y="316"/>
                  </a:lnTo>
                  <a:lnTo>
                    <a:pt x="41" y="257"/>
                  </a:lnTo>
                  <a:lnTo>
                    <a:pt x="47" y="233"/>
                  </a:lnTo>
                  <a:lnTo>
                    <a:pt x="47" y="215"/>
                  </a:lnTo>
                  <a:lnTo>
                    <a:pt x="47" y="179"/>
                  </a:lnTo>
                  <a:lnTo>
                    <a:pt x="53" y="131"/>
                  </a:lnTo>
                  <a:lnTo>
                    <a:pt x="53" y="83"/>
                  </a:lnTo>
                  <a:lnTo>
                    <a:pt x="53" y="47"/>
                  </a:lnTo>
                  <a:lnTo>
                    <a:pt x="53" y="24"/>
                  </a:lnTo>
                  <a:lnTo>
                    <a:pt x="53" y="6"/>
                  </a:lnTo>
                  <a:lnTo>
                    <a:pt x="53" y="0"/>
                  </a:lnTo>
                  <a:lnTo>
                    <a:pt x="59" y="6"/>
                  </a:lnTo>
                  <a:lnTo>
                    <a:pt x="59" y="18"/>
                  </a:lnTo>
                  <a:lnTo>
                    <a:pt x="59" y="41"/>
                  </a:lnTo>
                  <a:lnTo>
                    <a:pt x="59" y="65"/>
                  </a:lnTo>
                  <a:lnTo>
                    <a:pt x="59" y="83"/>
                  </a:lnTo>
                  <a:lnTo>
                    <a:pt x="65" y="113"/>
                  </a:lnTo>
                  <a:lnTo>
                    <a:pt x="65" y="137"/>
                  </a:lnTo>
                  <a:lnTo>
                    <a:pt x="65" y="167"/>
                  </a:lnTo>
                  <a:lnTo>
                    <a:pt x="59" y="209"/>
                  </a:lnTo>
                  <a:lnTo>
                    <a:pt x="53" y="245"/>
                  </a:lnTo>
                  <a:lnTo>
                    <a:pt x="47" y="280"/>
                  </a:lnTo>
                  <a:lnTo>
                    <a:pt x="41" y="298"/>
                  </a:lnTo>
                  <a:lnTo>
                    <a:pt x="41" y="316"/>
                  </a:lnTo>
                  <a:lnTo>
                    <a:pt x="35" y="346"/>
                  </a:lnTo>
                  <a:lnTo>
                    <a:pt x="29" y="38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1289" name="Freeform 21"/>
            <p:cNvSpPr>
              <a:spLocks/>
            </p:cNvSpPr>
            <p:nvPr/>
          </p:nvSpPr>
          <p:spPr bwMode="auto">
            <a:xfrm flipH="1">
              <a:off x="431" y="3497"/>
              <a:ext cx="635" cy="221"/>
            </a:xfrm>
            <a:custGeom>
              <a:avLst/>
              <a:gdLst>
                <a:gd name="T0" fmla="*/ 246 w 246"/>
                <a:gd name="T1" fmla="*/ 0 h 155"/>
                <a:gd name="T2" fmla="*/ 246 w 246"/>
                <a:gd name="T3" fmla="*/ 6 h 155"/>
                <a:gd name="T4" fmla="*/ 240 w 246"/>
                <a:gd name="T5" fmla="*/ 18 h 155"/>
                <a:gd name="T6" fmla="*/ 228 w 246"/>
                <a:gd name="T7" fmla="*/ 54 h 155"/>
                <a:gd name="T8" fmla="*/ 210 w 246"/>
                <a:gd name="T9" fmla="*/ 95 h 155"/>
                <a:gd name="T10" fmla="*/ 204 w 246"/>
                <a:gd name="T11" fmla="*/ 107 h 155"/>
                <a:gd name="T12" fmla="*/ 192 w 246"/>
                <a:gd name="T13" fmla="*/ 119 h 155"/>
                <a:gd name="T14" fmla="*/ 192 w 246"/>
                <a:gd name="T15" fmla="*/ 119 h 155"/>
                <a:gd name="T16" fmla="*/ 180 w 246"/>
                <a:gd name="T17" fmla="*/ 125 h 155"/>
                <a:gd name="T18" fmla="*/ 168 w 246"/>
                <a:gd name="T19" fmla="*/ 131 h 155"/>
                <a:gd name="T20" fmla="*/ 126 w 246"/>
                <a:gd name="T21" fmla="*/ 143 h 155"/>
                <a:gd name="T22" fmla="*/ 66 w 246"/>
                <a:gd name="T23" fmla="*/ 155 h 155"/>
                <a:gd name="T24" fmla="*/ 6 w 246"/>
                <a:gd name="T25" fmla="*/ 143 h 155"/>
                <a:gd name="T26" fmla="*/ 6 w 246"/>
                <a:gd name="T27" fmla="*/ 143 h 155"/>
                <a:gd name="T28" fmla="*/ 0 w 246"/>
                <a:gd name="T29" fmla="*/ 143 h 155"/>
                <a:gd name="T30" fmla="*/ 0 w 246"/>
                <a:gd name="T31" fmla="*/ 137 h 155"/>
                <a:gd name="T32" fmla="*/ 6 w 246"/>
                <a:gd name="T33" fmla="*/ 125 h 155"/>
                <a:gd name="T34" fmla="*/ 6 w 246"/>
                <a:gd name="T35" fmla="*/ 125 h 155"/>
                <a:gd name="T36" fmla="*/ 12 w 246"/>
                <a:gd name="T37" fmla="*/ 113 h 155"/>
                <a:gd name="T38" fmla="*/ 24 w 246"/>
                <a:gd name="T39" fmla="*/ 101 h 155"/>
                <a:gd name="T40" fmla="*/ 66 w 246"/>
                <a:gd name="T41" fmla="*/ 77 h 155"/>
                <a:gd name="T42" fmla="*/ 66 w 246"/>
                <a:gd name="T43" fmla="*/ 77 h 155"/>
                <a:gd name="T44" fmla="*/ 66 w 246"/>
                <a:gd name="T45" fmla="*/ 71 h 155"/>
                <a:gd name="T46" fmla="*/ 78 w 246"/>
                <a:gd name="T47" fmla="*/ 66 h 155"/>
                <a:gd name="T48" fmla="*/ 78 w 246"/>
                <a:gd name="T49" fmla="*/ 66 h 155"/>
                <a:gd name="T50" fmla="*/ 78 w 246"/>
                <a:gd name="T51" fmla="*/ 60 h 155"/>
                <a:gd name="T52" fmla="*/ 84 w 246"/>
                <a:gd name="T53" fmla="*/ 48 h 155"/>
                <a:gd name="T54" fmla="*/ 84 w 246"/>
                <a:gd name="T55" fmla="*/ 36 h 155"/>
                <a:gd name="T56" fmla="*/ 90 w 246"/>
                <a:gd name="T57" fmla="*/ 30 h 155"/>
                <a:gd name="T58" fmla="*/ 90 w 246"/>
                <a:gd name="T59" fmla="*/ 30 h 155"/>
                <a:gd name="T60" fmla="*/ 90 w 246"/>
                <a:gd name="T61" fmla="*/ 36 h 155"/>
                <a:gd name="T62" fmla="*/ 84 w 246"/>
                <a:gd name="T63" fmla="*/ 48 h 155"/>
                <a:gd name="T64" fmla="*/ 84 w 246"/>
                <a:gd name="T65" fmla="*/ 66 h 155"/>
                <a:gd name="T66" fmla="*/ 90 w 246"/>
                <a:gd name="T67" fmla="*/ 66 h 155"/>
                <a:gd name="T68" fmla="*/ 90 w 246"/>
                <a:gd name="T69" fmla="*/ 66 h 155"/>
                <a:gd name="T70" fmla="*/ 96 w 246"/>
                <a:gd name="T71" fmla="*/ 60 h 155"/>
                <a:gd name="T72" fmla="*/ 114 w 246"/>
                <a:gd name="T73" fmla="*/ 54 h 155"/>
                <a:gd name="T74" fmla="*/ 156 w 246"/>
                <a:gd name="T75" fmla="*/ 30 h 155"/>
                <a:gd name="T76" fmla="*/ 204 w 246"/>
                <a:gd name="T77" fmla="*/ 6 h 155"/>
                <a:gd name="T78" fmla="*/ 228 w 246"/>
                <a:gd name="T79" fmla="*/ 0 h 155"/>
                <a:gd name="T80" fmla="*/ 246 w 246"/>
                <a:gd name="T81" fmla="*/ 0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6"/>
                <a:gd name="T124" fmla="*/ 0 h 155"/>
                <a:gd name="T125" fmla="*/ 246 w 24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6" h="155">
                  <a:moveTo>
                    <a:pt x="246" y="0"/>
                  </a:moveTo>
                  <a:lnTo>
                    <a:pt x="246" y="6"/>
                  </a:lnTo>
                  <a:lnTo>
                    <a:pt x="240" y="18"/>
                  </a:lnTo>
                  <a:lnTo>
                    <a:pt x="228" y="54"/>
                  </a:lnTo>
                  <a:lnTo>
                    <a:pt x="210" y="95"/>
                  </a:lnTo>
                  <a:lnTo>
                    <a:pt x="204" y="107"/>
                  </a:lnTo>
                  <a:lnTo>
                    <a:pt x="192" y="119"/>
                  </a:lnTo>
                  <a:lnTo>
                    <a:pt x="180" y="125"/>
                  </a:lnTo>
                  <a:lnTo>
                    <a:pt x="168" y="131"/>
                  </a:lnTo>
                  <a:lnTo>
                    <a:pt x="126" y="143"/>
                  </a:lnTo>
                  <a:lnTo>
                    <a:pt x="66" y="155"/>
                  </a:lnTo>
                  <a:lnTo>
                    <a:pt x="6" y="143"/>
                  </a:lnTo>
                  <a:lnTo>
                    <a:pt x="0" y="143"/>
                  </a:lnTo>
                  <a:lnTo>
                    <a:pt x="0" y="137"/>
                  </a:lnTo>
                  <a:lnTo>
                    <a:pt x="6" y="125"/>
                  </a:lnTo>
                  <a:lnTo>
                    <a:pt x="12" y="113"/>
                  </a:lnTo>
                  <a:lnTo>
                    <a:pt x="24" y="101"/>
                  </a:lnTo>
                  <a:lnTo>
                    <a:pt x="66" y="77"/>
                  </a:lnTo>
                  <a:lnTo>
                    <a:pt x="66" y="71"/>
                  </a:lnTo>
                  <a:lnTo>
                    <a:pt x="78" y="66"/>
                  </a:lnTo>
                  <a:lnTo>
                    <a:pt x="78" y="60"/>
                  </a:lnTo>
                  <a:lnTo>
                    <a:pt x="84" y="48"/>
                  </a:lnTo>
                  <a:lnTo>
                    <a:pt x="84" y="36"/>
                  </a:lnTo>
                  <a:lnTo>
                    <a:pt x="90" y="30"/>
                  </a:lnTo>
                  <a:lnTo>
                    <a:pt x="90" y="36"/>
                  </a:lnTo>
                  <a:lnTo>
                    <a:pt x="84" y="48"/>
                  </a:lnTo>
                  <a:lnTo>
                    <a:pt x="84" y="66"/>
                  </a:lnTo>
                  <a:lnTo>
                    <a:pt x="90" y="66"/>
                  </a:lnTo>
                  <a:lnTo>
                    <a:pt x="96" y="60"/>
                  </a:lnTo>
                  <a:lnTo>
                    <a:pt x="114" y="54"/>
                  </a:lnTo>
                  <a:lnTo>
                    <a:pt x="156" y="30"/>
                  </a:lnTo>
                  <a:lnTo>
                    <a:pt x="204" y="6"/>
                  </a:lnTo>
                  <a:lnTo>
                    <a:pt x="228" y="0"/>
                  </a:lnTo>
                  <a:lnTo>
                    <a:pt x="246" y="0"/>
                  </a:lnTo>
                  <a:close/>
                </a:path>
              </a:pathLst>
            </a:custGeom>
            <a:solidFill>
              <a:srgbClr val="F8C9A6"/>
            </a:solidFill>
            <a:ln w="9525">
              <a:noFill/>
              <a:round/>
              <a:headEnd/>
              <a:tailEnd/>
            </a:ln>
          </p:spPr>
          <p:txBody>
            <a:bodyPr/>
            <a:lstStyle/>
            <a:p>
              <a:endParaRPr lang="fr-FR"/>
            </a:p>
          </p:txBody>
        </p:sp>
        <p:sp>
          <p:nvSpPr>
            <p:cNvPr id="11290" name="Freeform 22"/>
            <p:cNvSpPr>
              <a:spLocks/>
            </p:cNvSpPr>
            <p:nvPr/>
          </p:nvSpPr>
          <p:spPr bwMode="auto">
            <a:xfrm flipH="1">
              <a:off x="263" y="3351"/>
              <a:ext cx="60" cy="51"/>
            </a:xfrm>
            <a:custGeom>
              <a:avLst/>
              <a:gdLst>
                <a:gd name="T0" fmla="*/ 23 w 23"/>
                <a:gd name="T1" fmla="*/ 0 h 36"/>
                <a:gd name="T2" fmla="*/ 23 w 23"/>
                <a:gd name="T3" fmla="*/ 0 h 36"/>
                <a:gd name="T4" fmla="*/ 18 w 23"/>
                <a:gd name="T5" fmla="*/ 6 h 36"/>
                <a:gd name="T6" fmla="*/ 6 w 23"/>
                <a:gd name="T7" fmla="*/ 18 h 36"/>
                <a:gd name="T8" fmla="*/ 0 w 23"/>
                <a:gd name="T9" fmla="*/ 36 h 36"/>
                <a:gd name="T10" fmla="*/ 0 60000 65536"/>
                <a:gd name="T11" fmla="*/ 0 60000 65536"/>
                <a:gd name="T12" fmla="*/ 0 60000 65536"/>
                <a:gd name="T13" fmla="*/ 0 60000 65536"/>
                <a:gd name="T14" fmla="*/ 0 60000 65536"/>
                <a:gd name="T15" fmla="*/ 0 w 23"/>
                <a:gd name="T16" fmla="*/ 0 h 36"/>
                <a:gd name="T17" fmla="*/ 23 w 23"/>
                <a:gd name="T18" fmla="*/ 36 h 36"/>
              </a:gdLst>
              <a:ahLst/>
              <a:cxnLst>
                <a:cxn ang="T10">
                  <a:pos x="T0" y="T1"/>
                </a:cxn>
                <a:cxn ang="T11">
                  <a:pos x="T2" y="T3"/>
                </a:cxn>
                <a:cxn ang="T12">
                  <a:pos x="T4" y="T5"/>
                </a:cxn>
                <a:cxn ang="T13">
                  <a:pos x="T6" y="T7"/>
                </a:cxn>
                <a:cxn ang="T14">
                  <a:pos x="T8" y="T9"/>
                </a:cxn>
              </a:cxnLst>
              <a:rect l="T15" t="T16" r="T17" b="T18"/>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1291" name="Freeform 23"/>
            <p:cNvSpPr>
              <a:spLocks/>
            </p:cNvSpPr>
            <p:nvPr/>
          </p:nvSpPr>
          <p:spPr bwMode="auto">
            <a:xfrm flipH="1">
              <a:off x="493" y="1351"/>
              <a:ext cx="494" cy="462"/>
            </a:xfrm>
            <a:custGeom>
              <a:avLst/>
              <a:gdLst>
                <a:gd name="T0" fmla="*/ 30 w 192"/>
                <a:gd name="T1" fmla="*/ 24 h 323"/>
                <a:gd name="T2" fmla="*/ 42 w 192"/>
                <a:gd name="T3" fmla="*/ 48 h 323"/>
                <a:gd name="T4" fmla="*/ 54 w 192"/>
                <a:gd name="T5" fmla="*/ 72 h 323"/>
                <a:gd name="T6" fmla="*/ 84 w 192"/>
                <a:gd name="T7" fmla="*/ 131 h 323"/>
                <a:gd name="T8" fmla="*/ 120 w 192"/>
                <a:gd name="T9" fmla="*/ 197 h 323"/>
                <a:gd name="T10" fmla="*/ 138 w 192"/>
                <a:gd name="T11" fmla="*/ 227 h 323"/>
                <a:gd name="T12" fmla="*/ 156 w 192"/>
                <a:gd name="T13" fmla="*/ 245 h 323"/>
                <a:gd name="T14" fmla="*/ 156 w 192"/>
                <a:gd name="T15" fmla="*/ 245 h 323"/>
                <a:gd name="T16" fmla="*/ 180 w 192"/>
                <a:gd name="T17" fmla="*/ 275 h 323"/>
                <a:gd name="T18" fmla="*/ 192 w 192"/>
                <a:gd name="T19" fmla="*/ 305 h 323"/>
                <a:gd name="T20" fmla="*/ 180 w 192"/>
                <a:gd name="T21" fmla="*/ 323 h 323"/>
                <a:gd name="T22" fmla="*/ 168 w 192"/>
                <a:gd name="T23" fmla="*/ 323 h 323"/>
                <a:gd name="T24" fmla="*/ 156 w 192"/>
                <a:gd name="T25" fmla="*/ 323 h 323"/>
                <a:gd name="T26" fmla="*/ 156 w 192"/>
                <a:gd name="T27" fmla="*/ 323 h 323"/>
                <a:gd name="T28" fmla="*/ 138 w 192"/>
                <a:gd name="T29" fmla="*/ 305 h 323"/>
                <a:gd name="T30" fmla="*/ 120 w 192"/>
                <a:gd name="T31" fmla="*/ 287 h 323"/>
                <a:gd name="T32" fmla="*/ 96 w 192"/>
                <a:gd name="T33" fmla="*/ 275 h 323"/>
                <a:gd name="T34" fmla="*/ 90 w 192"/>
                <a:gd name="T35" fmla="*/ 275 h 323"/>
                <a:gd name="T36" fmla="*/ 78 w 192"/>
                <a:gd name="T37" fmla="*/ 281 h 323"/>
                <a:gd name="T38" fmla="*/ 78 w 192"/>
                <a:gd name="T39" fmla="*/ 281 h 323"/>
                <a:gd name="T40" fmla="*/ 78 w 192"/>
                <a:gd name="T41" fmla="*/ 287 h 323"/>
                <a:gd name="T42" fmla="*/ 66 w 192"/>
                <a:gd name="T43" fmla="*/ 287 h 323"/>
                <a:gd name="T44" fmla="*/ 54 w 192"/>
                <a:gd name="T45" fmla="*/ 281 h 323"/>
                <a:gd name="T46" fmla="*/ 48 w 192"/>
                <a:gd name="T47" fmla="*/ 269 h 323"/>
                <a:gd name="T48" fmla="*/ 42 w 192"/>
                <a:gd name="T49" fmla="*/ 251 h 323"/>
                <a:gd name="T50" fmla="*/ 42 w 192"/>
                <a:gd name="T51" fmla="*/ 251 h 323"/>
                <a:gd name="T52" fmla="*/ 36 w 192"/>
                <a:gd name="T53" fmla="*/ 221 h 323"/>
                <a:gd name="T54" fmla="*/ 24 w 192"/>
                <a:gd name="T55" fmla="*/ 173 h 323"/>
                <a:gd name="T56" fmla="*/ 12 w 192"/>
                <a:gd name="T57" fmla="*/ 125 h 323"/>
                <a:gd name="T58" fmla="*/ 6 w 192"/>
                <a:gd name="T59" fmla="*/ 72 h 323"/>
                <a:gd name="T60" fmla="*/ 0 w 192"/>
                <a:gd name="T61" fmla="*/ 36 h 323"/>
                <a:gd name="T62" fmla="*/ 6 w 192"/>
                <a:gd name="T63" fmla="*/ 6 h 323"/>
                <a:gd name="T64" fmla="*/ 6 w 192"/>
                <a:gd name="T65" fmla="*/ 0 h 323"/>
                <a:gd name="T66" fmla="*/ 12 w 192"/>
                <a:gd name="T67" fmla="*/ 0 h 323"/>
                <a:gd name="T68" fmla="*/ 18 w 192"/>
                <a:gd name="T69" fmla="*/ 12 h 323"/>
                <a:gd name="T70" fmla="*/ 30 w 192"/>
                <a:gd name="T71" fmla="*/ 24 h 3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2"/>
                <a:gd name="T109" fmla="*/ 0 h 323"/>
                <a:gd name="T110" fmla="*/ 192 w 192"/>
                <a:gd name="T111" fmla="*/ 323 h 3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2" h="323">
                  <a:moveTo>
                    <a:pt x="30" y="24"/>
                  </a:moveTo>
                  <a:lnTo>
                    <a:pt x="42" y="48"/>
                  </a:lnTo>
                  <a:lnTo>
                    <a:pt x="54" y="72"/>
                  </a:lnTo>
                  <a:lnTo>
                    <a:pt x="84" y="131"/>
                  </a:lnTo>
                  <a:lnTo>
                    <a:pt x="120" y="197"/>
                  </a:lnTo>
                  <a:lnTo>
                    <a:pt x="138" y="227"/>
                  </a:lnTo>
                  <a:lnTo>
                    <a:pt x="156" y="245"/>
                  </a:lnTo>
                  <a:lnTo>
                    <a:pt x="180" y="275"/>
                  </a:lnTo>
                  <a:lnTo>
                    <a:pt x="192" y="305"/>
                  </a:lnTo>
                  <a:lnTo>
                    <a:pt x="180" y="323"/>
                  </a:lnTo>
                  <a:lnTo>
                    <a:pt x="168" y="323"/>
                  </a:lnTo>
                  <a:lnTo>
                    <a:pt x="156" y="323"/>
                  </a:lnTo>
                  <a:lnTo>
                    <a:pt x="138" y="305"/>
                  </a:lnTo>
                  <a:lnTo>
                    <a:pt x="120" y="287"/>
                  </a:lnTo>
                  <a:lnTo>
                    <a:pt x="96" y="275"/>
                  </a:lnTo>
                  <a:lnTo>
                    <a:pt x="90" y="275"/>
                  </a:lnTo>
                  <a:lnTo>
                    <a:pt x="78" y="281"/>
                  </a:lnTo>
                  <a:lnTo>
                    <a:pt x="78" y="287"/>
                  </a:lnTo>
                  <a:lnTo>
                    <a:pt x="66" y="287"/>
                  </a:lnTo>
                  <a:lnTo>
                    <a:pt x="54" y="281"/>
                  </a:lnTo>
                  <a:lnTo>
                    <a:pt x="48" y="269"/>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1292" name="Freeform 24"/>
            <p:cNvSpPr>
              <a:spLocks/>
            </p:cNvSpPr>
            <p:nvPr/>
          </p:nvSpPr>
          <p:spPr bwMode="auto">
            <a:xfrm flipH="1">
              <a:off x="493" y="1386"/>
              <a:ext cx="480" cy="427"/>
            </a:xfrm>
            <a:custGeom>
              <a:avLst/>
              <a:gdLst>
                <a:gd name="T0" fmla="*/ 30 w 186"/>
                <a:gd name="T1" fmla="*/ 30 h 299"/>
                <a:gd name="T2" fmla="*/ 42 w 186"/>
                <a:gd name="T3" fmla="*/ 48 h 299"/>
                <a:gd name="T4" fmla="*/ 48 w 186"/>
                <a:gd name="T5" fmla="*/ 72 h 299"/>
                <a:gd name="T6" fmla="*/ 78 w 186"/>
                <a:gd name="T7" fmla="*/ 125 h 299"/>
                <a:gd name="T8" fmla="*/ 108 w 186"/>
                <a:gd name="T9" fmla="*/ 179 h 299"/>
                <a:gd name="T10" fmla="*/ 150 w 186"/>
                <a:gd name="T11" fmla="*/ 227 h 299"/>
                <a:gd name="T12" fmla="*/ 150 w 186"/>
                <a:gd name="T13" fmla="*/ 227 h 299"/>
                <a:gd name="T14" fmla="*/ 174 w 186"/>
                <a:gd name="T15" fmla="*/ 263 h 299"/>
                <a:gd name="T16" fmla="*/ 186 w 186"/>
                <a:gd name="T17" fmla="*/ 287 h 299"/>
                <a:gd name="T18" fmla="*/ 174 w 186"/>
                <a:gd name="T19" fmla="*/ 299 h 299"/>
                <a:gd name="T20" fmla="*/ 162 w 186"/>
                <a:gd name="T21" fmla="*/ 299 h 299"/>
                <a:gd name="T22" fmla="*/ 150 w 186"/>
                <a:gd name="T23" fmla="*/ 293 h 299"/>
                <a:gd name="T24" fmla="*/ 150 w 186"/>
                <a:gd name="T25" fmla="*/ 293 h 299"/>
                <a:gd name="T26" fmla="*/ 132 w 186"/>
                <a:gd name="T27" fmla="*/ 281 h 299"/>
                <a:gd name="T28" fmla="*/ 114 w 186"/>
                <a:gd name="T29" fmla="*/ 263 h 299"/>
                <a:gd name="T30" fmla="*/ 90 w 186"/>
                <a:gd name="T31" fmla="*/ 251 h 299"/>
                <a:gd name="T32" fmla="*/ 84 w 186"/>
                <a:gd name="T33" fmla="*/ 251 h 299"/>
                <a:gd name="T34" fmla="*/ 72 w 186"/>
                <a:gd name="T35" fmla="*/ 257 h 299"/>
                <a:gd name="T36" fmla="*/ 72 w 186"/>
                <a:gd name="T37" fmla="*/ 257 h 299"/>
                <a:gd name="T38" fmla="*/ 72 w 186"/>
                <a:gd name="T39" fmla="*/ 263 h 299"/>
                <a:gd name="T40" fmla="*/ 66 w 186"/>
                <a:gd name="T41" fmla="*/ 263 h 299"/>
                <a:gd name="T42" fmla="*/ 54 w 186"/>
                <a:gd name="T43" fmla="*/ 257 h 299"/>
                <a:gd name="T44" fmla="*/ 48 w 186"/>
                <a:gd name="T45" fmla="*/ 245 h 299"/>
                <a:gd name="T46" fmla="*/ 42 w 186"/>
                <a:gd name="T47" fmla="*/ 227 h 299"/>
                <a:gd name="T48" fmla="*/ 42 w 186"/>
                <a:gd name="T49" fmla="*/ 227 h 299"/>
                <a:gd name="T50" fmla="*/ 30 w 186"/>
                <a:gd name="T51" fmla="*/ 191 h 299"/>
                <a:gd name="T52" fmla="*/ 24 w 186"/>
                <a:gd name="T53" fmla="*/ 149 h 299"/>
                <a:gd name="T54" fmla="*/ 12 w 186"/>
                <a:gd name="T55" fmla="*/ 107 h 299"/>
                <a:gd name="T56" fmla="*/ 0 w 186"/>
                <a:gd name="T57" fmla="*/ 66 h 299"/>
                <a:gd name="T58" fmla="*/ 0 w 186"/>
                <a:gd name="T59" fmla="*/ 30 h 299"/>
                <a:gd name="T60" fmla="*/ 0 w 186"/>
                <a:gd name="T61" fmla="*/ 6 h 299"/>
                <a:gd name="T62" fmla="*/ 6 w 186"/>
                <a:gd name="T63" fmla="*/ 0 h 299"/>
                <a:gd name="T64" fmla="*/ 12 w 186"/>
                <a:gd name="T65" fmla="*/ 6 h 299"/>
                <a:gd name="T66" fmla="*/ 18 w 186"/>
                <a:gd name="T67" fmla="*/ 12 h 299"/>
                <a:gd name="T68" fmla="*/ 30 w 186"/>
                <a:gd name="T69" fmla="*/ 30 h 2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6"/>
                <a:gd name="T106" fmla="*/ 0 h 299"/>
                <a:gd name="T107" fmla="*/ 186 w 186"/>
                <a:gd name="T108" fmla="*/ 299 h 2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6" h="299">
                  <a:moveTo>
                    <a:pt x="30" y="30"/>
                  </a:moveTo>
                  <a:lnTo>
                    <a:pt x="42" y="48"/>
                  </a:lnTo>
                  <a:lnTo>
                    <a:pt x="48" y="72"/>
                  </a:lnTo>
                  <a:lnTo>
                    <a:pt x="78" y="125"/>
                  </a:lnTo>
                  <a:lnTo>
                    <a:pt x="108" y="179"/>
                  </a:lnTo>
                  <a:lnTo>
                    <a:pt x="150" y="227"/>
                  </a:lnTo>
                  <a:lnTo>
                    <a:pt x="174" y="263"/>
                  </a:lnTo>
                  <a:lnTo>
                    <a:pt x="186" y="287"/>
                  </a:lnTo>
                  <a:lnTo>
                    <a:pt x="174" y="299"/>
                  </a:lnTo>
                  <a:lnTo>
                    <a:pt x="162" y="299"/>
                  </a:lnTo>
                  <a:lnTo>
                    <a:pt x="150" y="293"/>
                  </a:lnTo>
                  <a:lnTo>
                    <a:pt x="132" y="281"/>
                  </a:lnTo>
                  <a:lnTo>
                    <a:pt x="114" y="263"/>
                  </a:lnTo>
                  <a:lnTo>
                    <a:pt x="90" y="251"/>
                  </a:lnTo>
                  <a:lnTo>
                    <a:pt x="84" y="251"/>
                  </a:lnTo>
                  <a:lnTo>
                    <a:pt x="72" y="257"/>
                  </a:lnTo>
                  <a:lnTo>
                    <a:pt x="72" y="263"/>
                  </a:lnTo>
                  <a:lnTo>
                    <a:pt x="66" y="263"/>
                  </a:lnTo>
                  <a:lnTo>
                    <a:pt x="54" y="257"/>
                  </a:lnTo>
                  <a:lnTo>
                    <a:pt x="48" y="245"/>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1293" name="Freeform 25"/>
            <p:cNvSpPr>
              <a:spLocks/>
            </p:cNvSpPr>
            <p:nvPr/>
          </p:nvSpPr>
          <p:spPr bwMode="auto">
            <a:xfrm flipH="1">
              <a:off x="508" y="1428"/>
              <a:ext cx="465" cy="377"/>
            </a:xfrm>
            <a:custGeom>
              <a:avLst/>
              <a:gdLst>
                <a:gd name="T0" fmla="*/ 24 w 180"/>
                <a:gd name="T1" fmla="*/ 18 h 263"/>
                <a:gd name="T2" fmla="*/ 48 w 180"/>
                <a:gd name="T3" fmla="*/ 59 h 263"/>
                <a:gd name="T4" fmla="*/ 72 w 180"/>
                <a:gd name="T5" fmla="*/ 107 h 263"/>
                <a:gd name="T6" fmla="*/ 102 w 180"/>
                <a:gd name="T7" fmla="*/ 161 h 263"/>
                <a:gd name="T8" fmla="*/ 138 w 180"/>
                <a:gd name="T9" fmla="*/ 197 h 263"/>
                <a:gd name="T10" fmla="*/ 138 w 180"/>
                <a:gd name="T11" fmla="*/ 197 h 263"/>
                <a:gd name="T12" fmla="*/ 168 w 180"/>
                <a:gd name="T13" fmla="*/ 233 h 263"/>
                <a:gd name="T14" fmla="*/ 180 w 180"/>
                <a:gd name="T15" fmla="*/ 257 h 263"/>
                <a:gd name="T16" fmla="*/ 168 w 180"/>
                <a:gd name="T17" fmla="*/ 263 h 263"/>
                <a:gd name="T18" fmla="*/ 144 w 180"/>
                <a:gd name="T19" fmla="*/ 257 h 263"/>
                <a:gd name="T20" fmla="*/ 144 w 180"/>
                <a:gd name="T21" fmla="*/ 257 h 263"/>
                <a:gd name="T22" fmla="*/ 126 w 180"/>
                <a:gd name="T23" fmla="*/ 245 h 263"/>
                <a:gd name="T24" fmla="*/ 108 w 180"/>
                <a:gd name="T25" fmla="*/ 227 h 263"/>
                <a:gd name="T26" fmla="*/ 90 w 180"/>
                <a:gd name="T27" fmla="*/ 215 h 263"/>
                <a:gd name="T28" fmla="*/ 78 w 180"/>
                <a:gd name="T29" fmla="*/ 215 h 263"/>
                <a:gd name="T30" fmla="*/ 66 w 180"/>
                <a:gd name="T31" fmla="*/ 221 h 263"/>
                <a:gd name="T32" fmla="*/ 66 w 180"/>
                <a:gd name="T33" fmla="*/ 221 h 263"/>
                <a:gd name="T34" fmla="*/ 66 w 180"/>
                <a:gd name="T35" fmla="*/ 227 h 263"/>
                <a:gd name="T36" fmla="*/ 60 w 180"/>
                <a:gd name="T37" fmla="*/ 227 h 263"/>
                <a:gd name="T38" fmla="*/ 54 w 180"/>
                <a:gd name="T39" fmla="*/ 221 h 263"/>
                <a:gd name="T40" fmla="*/ 48 w 180"/>
                <a:gd name="T41" fmla="*/ 209 h 263"/>
                <a:gd name="T42" fmla="*/ 42 w 180"/>
                <a:gd name="T43" fmla="*/ 191 h 263"/>
                <a:gd name="T44" fmla="*/ 42 w 180"/>
                <a:gd name="T45" fmla="*/ 191 h 263"/>
                <a:gd name="T46" fmla="*/ 36 w 180"/>
                <a:gd name="T47" fmla="*/ 161 h 263"/>
                <a:gd name="T48" fmla="*/ 24 w 180"/>
                <a:gd name="T49" fmla="*/ 125 h 263"/>
                <a:gd name="T50" fmla="*/ 12 w 180"/>
                <a:gd name="T51" fmla="*/ 83 h 263"/>
                <a:gd name="T52" fmla="*/ 6 w 180"/>
                <a:gd name="T53" fmla="*/ 48 h 263"/>
                <a:gd name="T54" fmla="*/ 0 w 180"/>
                <a:gd name="T55" fmla="*/ 18 h 263"/>
                <a:gd name="T56" fmla="*/ 0 w 180"/>
                <a:gd name="T57" fmla="*/ 0 h 263"/>
                <a:gd name="T58" fmla="*/ 12 w 180"/>
                <a:gd name="T59" fmla="*/ 0 h 263"/>
                <a:gd name="T60" fmla="*/ 18 w 180"/>
                <a:gd name="T61" fmla="*/ 6 h 263"/>
                <a:gd name="T62" fmla="*/ 24 w 180"/>
                <a:gd name="T63" fmla="*/ 18 h 2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263"/>
                <a:gd name="T98" fmla="*/ 180 w 180"/>
                <a:gd name="T99" fmla="*/ 263 h 2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263">
                  <a:moveTo>
                    <a:pt x="24" y="18"/>
                  </a:moveTo>
                  <a:lnTo>
                    <a:pt x="48" y="59"/>
                  </a:lnTo>
                  <a:lnTo>
                    <a:pt x="72" y="107"/>
                  </a:lnTo>
                  <a:lnTo>
                    <a:pt x="102" y="161"/>
                  </a:lnTo>
                  <a:lnTo>
                    <a:pt x="138" y="197"/>
                  </a:lnTo>
                  <a:lnTo>
                    <a:pt x="168" y="233"/>
                  </a:lnTo>
                  <a:lnTo>
                    <a:pt x="180" y="257"/>
                  </a:lnTo>
                  <a:lnTo>
                    <a:pt x="168" y="263"/>
                  </a:lnTo>
                  <a:lnTo>
                    <a:pt x="144" y="257"/>
                  </a:lnTo>
                  <a:lnTo>
                    <a:pt x="126" y="245"/>
                  </a:lnTo>
                  <a:lnTo>
                    <a:pt x="108" y="227"/>
                  </a:lnTo>
                  <a:lnTo>
                    <a:pt x="90" y="215"/>
                  </a:lnTo>
                  <a:lnTo>
                    <a:pt x="78" y="215"/>
                  </a:lnTo>
                  <a:lnTo>
                    <a:pt x="66" y="221"/>
                  </a:lnTo>
                  <a:lnTo>
                    <a:pt x="66" y="227"/>
                  </a:lnTo>
                  <a:lnTo>
                    <a:pt x="60" y="227"/>
                  </a:lnTo>
                  <a:lnTo>
                    <a:pt x="54" y="221"/>
                  </a:lnTo>
                  <a:lnTo>
                    <a:pt x="48" y="209"/>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1294" name="Freeform 26"/>
            <p:cNvSpPr>
              <a:spLocks/>
            </p:cNvSpPr>
            <p:nvPr/>
          </p:nvSpPr>
          <p:spPr bwMode="auto">
            <a:xfrm flipH="1">
              <a:off x="525" y="1463"/>
              <a:ext cx="433" cy="342"/>
            </a:xfrm>
            <a:custGeom>
              <a:avLst/>
              <a:gdLst>
                <a:gd name="T0" fmla="*/ 18 w 168"/>
                <a:gd name="T1" fmla="*/ 24 h 239"/>
                <a:gd name="T2" fmla="*/ 36 w 168"/>
                <a:gd name="T3" fmla="*/ 59 h 239"/>
                <a:gd name="T4" fmla="*/ 60 w 168"/>
                <a:gd name="T5" fmla="*/ 101 h 239"/>
                <a:gd name="T6" fmla="*/ 90 w 168"/>
                <a:gd name="T7" fmla="*/ 143 h 239"/>
                <a:gd name="T8" fmla="*/ 126 w 168"/>
                <a:gd name="T9" fmla="*/ 179 h 239"/>
                <a:gd name="T10" fmla="*/ 126 w 168"/>
                <a:gd name="T11" fmla="*/ 179 h 239"/>
                <a:gd name="T12" fmla="*/ 156 w 168"/>
                <a:gd name="T13" fmla="*/ 209 h 239"/>
                <a:gd name="T14" fmla="*/ 168 w 168"/>
                <a:gd name="T15" fmla="*/ 233 h 239"/>
                <a:gd name="T16" fmla="*/ 156 w 168"/>
                <a:gd name="T17" fmla="*/ 239 h 239"/>
                <a:gd name="T18" fmla="*/ 132 w 168"/>
                <a:gd name="T19" fmla="*/ 227 h 239"/>
                <a:gd name="T20" fmla="*/ 132 w 168"/>
                <a:gd name="T21" fmla="*/ 227 h 239"/>
                <a:gd name="T22" fmla="*/ 114 w 168"/>
                <a:gd name="T23" fmla="*/ 215 h 239"/>
                <a:gd name="T24" fmla="*/ 102 w 168"/>
                <a:gd name="T25" fmla="*/ 197 h 239"/>
                <a:gd name="T26" fmla="*/ 78 w 168"/>
                <a:gd name="T27" fmla="*/ 191 h 239"/>
                <a:gd name="T28" fmla="*/ 72 w 168"/>
                <a:gd name="T29" fmla="*/ 191 h 239"/>
                <a:gd name="T30" fmla="*/ 60 w 168"/>
                <a:gd name="T31" fmla="*/ 197 h 239"/>
                <a:gd name="T32" fmla="*/ 60 w 168"/>
                <a:gd name="T33" fmla="*/ 197 h 239"/>
                <a:gd name="T34" fmla="*/ 60 w 168"/>
                <a:gd name="T35" fmla="*/ 197 h 239"/>
                <a:gd name="T36" fmla="*/ 54 w 168"/>
                <a:gd name="T37" fmla="*/ 203 h 239"/>
                <a:gd name="T38" fmla="*/ 48 w 168"/>
                <a:gd name="T39" fmla="*/ 191 h 239"/>
                <a:gd name="T40" fmla="*/ 42 w 168"/>
                <a:gd name="T41" fmla="*/ 179 h 239"/>
                <a:gd name="T42" fmla="*/ 36 w 168"/>
                <a:gd name="T43" fmla="*/ 161 h 239"/>
                <a:gd name="T44" fmla="*/ 36 w 168"/>
                <a:gd name="T45" fmla="*/ 161 h 239"/>
                <a:gd name="T46" fmla="*/ 30 w 168"/>
                <a:gd name="T47" fmla="*/ 131 h 239"/>
                <a:gd name="T48" fmla="*/ 18 w 168"/>
                <a:gd name="T49" fmla="*/ 101 h 239"/>
                <a:gd name="T50" fmla="*/ 12 w 168"/>
                <a:gd name="T51" fmla="*/ 65 h 239"/>
                <a:gd name="T52" fmla="*/ 0 w 168"/>
                <a:gd name="T53" fmla="*/ 35 h 239"/>
                <a:gd name="T54" fmla="*/ 0 w 168"/>
                <a:gd name="T55" fmla="*/ 12 h 239"/>
                <a:gd name="T56" fmla="*/ 0 w 168"/>
                <a:gd name="T57" fmla="*/ 0 h 239"/>
                <a:gd name="T58" fmla="*/ 6 w 168"/>
                <a:gd name="T59" fmla="*/ 0 h 239"/>
                <a:gd name="T60" fmla="*/ 18 w 168"/>
                <a:gd name="T61" fmla="*/ 24 h 2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239"/>
                <a:gd name="T95" fmla="*/ 168 w 168"/>
                <a:gd name="T96" fmla="*/ 239 h 2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239">
                  <a:moveTo>
                    <a:pt x="18" y="24"/>
                  </a:moveTo>
                  <a:lnTo>
                    <a:pt x="36" y="59"/>
                  </a:lnTo>
                  <a:lnTo>
                    <a:pt x="60" y="101"/>
                  </a:lnTo>
                  <a:lnTo>
                    <a:pt x="90" y="143"/>
                  </a:lnTo>
                  <a:lnTo>
                    <a:pt x="126" y="179"/>
                  </a:lnTo>
                  <a:lnTo>
                    <a:pt x="156" y="209"/>
                  </a:lnTo>
                  <a:lnTo>
                    <a:pt x="168" y="233"/>
                  </a:lnTo>
                  <a:lnTo>
                    <a:pt x="156" y="239"/>
                  </a:lnTo>
                  <a:lnTo>
                    <a:pt x="132" y="227"/>
                  </a:lnTo>
                  <a:lnTo>
                    <a:pt x="114" y="215"/>
                  </a:lnTo>
                  <a:lnTo>
                    <a:pt x="102" y="197"/>
                  </a:lnTo>
                  <a:lnTo>
                    <a:pt x="78" y="191"/>
                  </a:lnTo>
                  <a:lnTo>
                    <a:pt x="72" y="191"/>
                  </a:lnTo>
                  <a:lnTo>
                    <a:pt x="60" y="197"/>
                  </a:lnTo>
                  <a:lnTo>
                    <a:pt x="54" y="203"/>
                  </a:lnTo>
                  <a:lnTo>
                    <a:pt x="48" y="191"/>
                  </a:lnTo>
                  <a:lnTo>
                    <a:pt x="42" y="179"/>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1295" name="Freeform 27"/>
            <p:cNvSpPr>
              <a:spLocks/>
            </p:cNvSpPr>
            <p:nvPr/>
          </p:nvSpPr>
          <p:spPr bwMode="auto">
            <a:xfrm flipH="1">
              <a:off x="539" y="1497"/>
              <a:ext cx="419" cy="308"/>
            </a:xfrm>
            <a:custGeom>
              <a:avLst/>
              <a:gdLst>
                <a:gd name="T0" fmla="*/ 18 w 162"/>
                <a:gd name="T1" fmla="*/ 23 h 215"/>
                <a:gd name="T2" fmla="*/ 36 w 162"/>
                <a:gd name="T3" fmla="*/ 59 h 215"/>
                <a:gd name="T4" fmla="*/ 54 w 162"/>
                <a:gd name="T5" fmla="*/ 95 h 215"/>
                <a:gd name="T6" fmla="*/ 78 w 162"/>
                <a:gd name="T7" fmla="*/ 131 h 215"/>
                <a:gd name="T8" fmla="*/ 114 w 162"/>
                <a:gd name="T9" fmla="*/ 167 h 215"/>
                <a:gd name="T10" fmla="*/ 114 w 162"/>
                <a:gd name="T11" fmla="*/ 167 h 215"/>
                <a:gd name="T12" fmla="*/ 150 w 162"/>
                <a:gd name="T13" fmla="*/ 197 h 215"/>
                <a:gd name="T14" fmla="*/ 162 w 162"/>
                <a:gd name="T15" fmla="*/ 215 h 215"/>
                <a:gd name="T16" fmla="*/ 156 w 162"/>
                <a:gd name="T17" fmla="*/ 215 h 215"/>
                <a:gd name="T18" fmla="*/ 126 w 162"/>
                <a:gd name="T19" fmla="*/ 203 h 215"/>
                <a:gd name="T20" fmla="*/ 126 w 162"/>
                <a:gd name="T21" fmla="*/ 203 h 215"/>
                <a:gd name="T22" fmla="*/ 114 w 162"/>
                <a:gd name="T23" fmla="*/ 191 h 215"/>
                <a:gd name="T24" fmla="*/ 102 w 162"/>
                <a:gd name="T25" fmla="*/ 173 h 215"/>
                <a:gd name="T26" fmla="*/ 84 w 162"/>
                <a:gd name="T27" fmla="*/ 167 h 215"/>
                <a:gd name="T28" fmla="*/ 72 w 162"/>
                <a:gd name="T29" fmla="*/ 167 h 215"/>
                <a:gd name="T30" fmla="*/ 60 w 162"/>
                <a:gd name="T31" fmla="*/ 173 h 215"/>
                <a:gd name="T32" fmla="*/ 60 w 162"/>
                <a:gd name="T33" fmla="*/ 173 h 215"/>
                <a:gd name="T34" fmla="*/ 60 w 162"/>
                <a:gd name="T35" fmla="*/ 179 h 215"/>
                <a:gd name="T36" fmla="*/ 54 w 162"/>
                <a:gd name="T37" fmla="*/ 179 h 215"/>
                <a:gd name="T38" fmla="*/ 48 w 162"/>
                <a:gd name="T39" fmla="*/ 167 h 215"/>
                <a:gd name="T40" fmla="*/ 42 w 162"/>
                <a:gd name="T41" fmla="*/ 155 h 215"/>
                <a:gd name="T42" fmla="*/ 36 w 162"/>
                <a:gd name="T43" fmla="*/ 137 h 215"/>
                <a:gd name="T44" fmla="*/ 36 w 162"/>
                <a:gd name="T45" fmla="*/ 137 h 215"/>
                <a:gd name="T46" fmla="*/ 30 w 162"/>
                <a:gd name="T47" fmla="*/ 107 h 215"/>
                <a:gd name="T48" fmla="*/ 24 w 162"/>
                <a:gd name="T49" fmla="*/ 77 h 215"/>
                <a:gd name="T50" fmla="*/ 12 w 162"/>
                <a:gd name="T51" fmla="*/ 47 h 215"/>
                <a:gd name="T52" fmla="*/ 6 w 162"/>
                <a:gd name="T53" fmla="*/ 23 h 215"/>
                <a:gd name="T54" fmla="*/ 0 w 162"/>
                <a:gd name="T55" fmla="*/ 6 h 215"/>
                <a:gd name="T56" fmla="*/ 0 w 162"/>
                <a:gd name="T57" fmla="*/ 0 h 215"/>
                <a:gd name="T58" fmla="*/ 6 w 162"/>
                <a:gd name="T59" fmla="*/ 0 h 215"/>
                <a:gd name="T60" fmla="*/ 18 w 162"/>
                <a:gd name="T61" fmla="*/ 23 h 2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2"/>
                <a:gd name="T94" fmla="*/ 0 h 215"/>
                <a:gd name="T95" fmla="*/ 162 w 162"/>
                <a:gd name="T96" fmla="*/ 215 h 21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2" h="215">
                  <a:moveTo>
                    <a:pt x="18" y="23"/>
                  </a:moveTo>
                  <a:lnTo>
                    <a:pt x="36" y="59"/>
                  </a:lnTo>
                  <a:lnTo>
                    <a:pt x="54" y="95"/>
                  </a:lnTo>
                  <a:lnTo>
                    <a:pt x="78" y="131"/>
                  </a:lnTo>
                  <a:lnTo>
                    <a:pt x="114" y="167"/>
                  </a:lnTo>
                  <a:lnTo>
                    <a:pt x="150" y="197"/>
                  </a:lnTo>
                  <a:lnTo>
                    <a:pt x="162" y="215"/>
                  </a:lnTo>
                  <a:lnTo>
                    <a:pt x="156" y="215"/>
                  </a:lnTo>
                  <a:lnTo>
                    <a:pt x="126" y="203"/>
                  </a:lnTo>
                  <a:lnTo>
                    <a:pt x="114" y="191"/>
                  </a:lnTo>
                  <a:lnTo>
                    <a:pt x="102" y="173"/>
                  </a:lnTo>
                  <a:lnTo>
                    <a:pt x="84" y="167"/>
                  </a:lnTo>
                  <a:lnTo>
                    <a:pt x="72" y="167"/>
                  </a:lnTo>
                  <a:lnTo>
                    <a:pt x="60" y="173"/>
                  </a:lnTo>
                  <a:lnTo>
                    <a:pt x="60" y="179"/>
                  </a:lnTo>
                  <a:lnTo>
                    <a:pt x="54" y="179"/>
                  </a:lnTo>
                  <a:lnTo>
                    <a:pt x="48" y="167"/>
                  </a:lnTo>
                  <a:lnTo>
                    <a:pt x="42" y="155"/>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1296" name="Freeform 28"/>
            <p:cNvSpPr>
              <a:spLocks/>
            </p:cNvSpPr>
            <p:nvPr/>
          </p:nvSpPr>
          <p:spPr bwMode="auto">
            <a:xfrm flipH="1">
              <a:off x="432" y="1392"/>
              <a:ext cx="511" cy="658"/>
            </a:xfrm>
            <a:custGeom>
              <a:avLst/>
              <a:gdLst>
                <a:gd name="T0" fmla="*/ 66 w 198"/>
                <a:gd name="T1" fmla="*/ 0 h 460"/>
                <a:gd name="T2" fmla="*/ 96 w 198"/>
                <a:gd name="T3" fmla="*/ 6 h 460"/>
                <a:gd name="T4" fmla="*/ 126 w 198"/>
                <a:gd name="T5" fmla="*/ 18 h 460"/>
                <a:gd name="T6" fmla="*/ 168 w 198"/>
                <a:gd name="T7" fmla="*/ 60 h 460"/>
                <a:gd name="T8" fmla="*/ 192 w 198"/>
                <a:gd name="T9" fmla="*/ 120 h 460"/>
                <a:gd name="T10" fmla="*/ 198 w 198"/>
                <a:gd name="T11" fmla="*/ 185 h 460"/>
                <a:gd name="T12" fmla="*/ 192 w 198"/>
                <a:gd name="T13" fmla="*/ 257 h 460"/>
                <a:gd name="T14" fmla="*/ 180 w 198"/>
                <a:gd name="T15" fmla="*/ 329 h 460"/>
                <a:gd name="T16" fmla="*/ 162 w 198"/>
                <a:gd name="T17" fmla="*/ 389 h 460"/>
                <a:gd name="T18" fmla="*/ 138 w 198"/>
                <a:gd name="T19" fmla="*/ 436 h 460"/>
                <a:gd name="T20" fmla="*/ 138 w 198"/>
                <a:gd name="T21" fmla="*/ 436 h 460"/>
                <a:gd name="T22" fmla="*/ 120 w 198"/>
                <a:gd name="T23" fmla="*/ 454 h 460"/>
                <a:gd name="T24" fmla="*/ 102 w 198"/>
                <a:gd name="T25" fmla="*/ 460 h 460"/>
                <a:gd name="T26" fmla="*/ 90 w 198"/>
                <a:gd name="T27" fmla="*/ 448 h 460"/>
                <a:gd name="T28" fmla="*/ 72 w 198"/>
                <a:gd name="T29" fmla="*/ 430 h 460"/>
                <a:gd name="T30" fmla="*/ 54 w 198"/>
                <a:gd name="T31" fmla="*/ 401 h 460"/>
                <a:gd name="T32" fmla="*/ 42 w 198"/>
                <a:gd name="T33" fmla="*/ 365 h 460"/>
                <a:gd name="T34" fmla="*/ 18 w 198"/>
                <a:gd name="T35" fmla="*/ 275 h 460"/>
                <a:gd name="T36" fmla="*/ 6 w 198"/>
                <a:gd name="T37" fmla="*/ 174 h 460"/>
                <a:gd name="T38" fmla="*/ 0 w 198"/>
                <a:gd name="T39" fmla="*/ 132 h 460"/>
                <a:gd name="T40" fmla="*/ 6 w 198"/>
                <a:gd name="T41" fmla="*/ 90 h 460"/>
                <a:gd name="T42" fmla="*/ 12 w 198"/>
                <a:gd name="T43" fmla="*/ 54 h 460"/>
                <a:gd name="T44" fmla="*/ 24 w 198"/>
                <a:gd name="T45" fmla="*/ 24 h 460"/>
                <a:gd name="T46" fmla="*/ 42 w 198"/>
                <a:gd name="T47" fmla="*/ 6 h 460"/>
                <a:gd name="T48" fmla="*/ 66 w 198"/>
                <a:gd name="T49" fmla="*/ 0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460"/>
                <a:gd name="T77" fmla="*/ 198 w 198"/>
                <a:gd name="T78" fmla="*/ 460 h 4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6586B"/>
            </a:solidFill>
            <a:ln w="9525">
              <a:noFill/>
              <a:round/>
              <a:headEnd/>
              <a:tailEnd/>
            </a:ln>
          </p:spPr>
          <p:txBody>
            <a:bodyPr/>
            <a:lstStyle/>
            <a:p>
              <a:endParaRPr lang="fr-FR"/>
            </a:p>
          </p:txBody>
        </p:sp>
        <p:sp>
          <p:nvSpPr>
            <p:cNvPr id="11297" name="Freeform 29"/>
            <p:cNvSpPr>
              <a:spLocks/>
            </p:cNvSpPr>
            <p:nvPr/>
          </p:nvSpPr>
          <p:spPr bwMode="auto">
            <a:xfrm flipH="1">
              <a:off x="478" y="3540"/>
              <a:ext cx="386" cy="84"/>
            </a:xfrm>
            <a:custGeom>
              <a:avLst/>
              <a:gdLst>
                <a:gd name="T0" fmla="*/ 150 w 150"/>
                <a:gd name="T1" fmla="*/ 0 h 59"/>
                <a:gd name="T2" fmla="*/ 138 w 150"/>
                <a:gd name="T3" fmla="*/ 0 h 59"/>
                <a:gd name="T4" fmla="*/ 126 w 150"/>
                <a:gd name="T5" fmla="*/ 0 h 59"/>
                <a:gd name="T6" fmla="*/ 108 w 150"/>
                <a:gd name="T7" fmla="*/ 6 h 59"/>
                <a:gd name="T8" fmla="*/ 90 w 150"/>
                <a:gd name="T9" fmla="*/ 18 h 59"/>
                <a:gd name="T10" fmla="*/ 78 w 150"/>
                <a:gd name="T11" fmla="*/ 24 h 59"/>
                <a:gd name="T12" fmla="*/ 66 w 150"/>
                <a:gd name="T13" fmla="*/ 30 h 59"/>
                <a:gd name="T14" fmla="*/ 42 w 150"/>
                <a:gd name="T15" fmla="*/ 41 h 59"/>
                <a:gd name="T16" fmla="*/ 24 w 150"/>
                <a:gd name="T17" fmla="*/ 47 h 59"/>
                <a:gd name="T18" fmla="*/ 18 w 150"/>
                <a:gd name="T19" fmla="*/ 53 h 59"/>
                <a:gd name="T20" fmla="*/ 6 w 150"/>
                <a:gd name="T21" fmla="*/ 59 h 59"/>
                <a:gd name="T22" fmla="*/ 0 w 150"/>
                <a:gd name="T23" fmla="*/ 59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59"/>
                <a:gd name="T38" fmla="*/ 150 w 150"/>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1298" name="Freeform 30"/>
            <p:cNvSpPr>
              <a:spLocks/>
            </p:cNvSpPr>
            <p:nvPr/>
          </p:nvSpPr>
          <p:spPr bwMode="auto">
            <a:xfrm flipH="1">
              <a:off x="478" y="3557"/>
              <a:ext cx="401" cy="84"/>
            </a:xfrm>
            <a:custGeom>
              <a:avLst/>
              <a:gdLst>
                <a:gd name="T0" fmla="*/ 156 w 156"/>
                <a:gd name="T1" fmla="*/ 0 h 59"/>
                <a:gd name="T2" fmla="*/ 144 w 156"/>
                <a:gd name="T3" fmla="*/ 0 h 59"/>
                <a:gd name="T4" fmla="*/ 132 w 156"/>
                <a:gd name="T5" fmla="*/ 6 h 59"/>
                <a:gd name="T6" fmla="*/ 114 w 156"/>
                <a:gd name="T7" fmla="*/ 6 h 59"/>
                <a:gd name="T8" fmla="*/ 96 w 156"/>
                <a:gd name="T9" fmla="*/ 18 h 59"/>
                <a:gd name="T10" fmla="*/ 84 w 156"/>
                <a:gd name="T11" fmla="*/ 24 h 59"/>
                <a:gd name="T12" fmla="*/ 66 w 156"/>
                <a:gd name="T13" fmla="*/ 29 h 59"/>
                <a:gd name="T14" fmla="*/ 42 w 156"/>
                <a:gd name="T15" fmla="*/ 41 h 59"/>
                <a:gd name="T16" fmla="*/ 30 w 156"/>
                <a:gd name="T17" fmla="*/ 47 h 59"/>
                <a:gd name="T18" fmla="*/ 18 w 156"/>
                <a:gd name="T19" fmla="*/ 53 h 59"/>
                <a:gd name="T20" fmla="*/ 6 w 156"/>
                <a:gd name="T21" fmla="*/ 59 h 59"/>
                <a:gd name="T22" fmla="*/ 0 w 156"/>
                <a:gd name="T23" fmla="*/ 59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59"/>
                <a:gd name="T38" fmla="*/ 156 w 156"/>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solidFill>
              <a:srgbClr val="F8C9A6"/>
            </a:solidFill>
            <a:ln w="0">
              <a:solidFill>
                <a:srgbClr val="FFE57F"/>
              </a:solidFill>
              <a:prstDash val="solid"/>
              <a:round/>
              <a:headEnd/>
              <a:tailEnd/>
            </a:ln>
          </p:spPr>
          <p:txBody>
            <a:bodyPr/>
            <a:lstStyle/>
            <a:p>
              <a:endParaRPr lang="fr-FR"/>
            </a:p>
          </p:txBody>
        </p:sp>
        <p:sp>
          <p:nvSpPr>
            <p:cNvPr id="11299" name="Freeform 31"/>
            <p:cNvSpPr>
              <a:spLocks/>
            </p:cNvSpPr>
            <p:nvPr/>
          </p:nvSpPr>
          <p:spPr bwMode="auto">
            <a:xfrm flipH="1">
              <a:off x="678" y="2104"/>
              <a:ext cx="78" cy="103"/>
            </a:xfrm>
            <a:custGeom>
              <a:avLst/>
              <a:gdLst>
                <a:gd name="T0" fmla="*/ 0 w 30"/>
                <a:gd name="T1" fmla="*/ 24 h 72"/>
                <a:gd name="T2" fmla="*/ 0 w 30"/>
                <a:gd name="T3" fmla="*/ 24 h 72"/>
                <a:gd name="T4" fmla="*/ 6 w 30"/>
                <a:gd name="T5" fmla="*/ 18 h 72"/>
                <a:gd name="T6" fmla="*/ 18 w 30"/>
                <a:gd name="T7" fmla="*/ 18 h 72"/>
                <a:gd name="T8" fmla="*/ 24 w 30"/>
                <a:gd name="T9" fmla="*/ 6 h 72"/>
                <a:gd name="T10" fmla="*/ 24 w 30"/>
                <a:gd name="T11" fmla="*/ 6 h 72"/>
                <a:gd name="T12" fmla="*/ 30 w 30"/>
                <a:gd name="T13" fmla="*/ 0 h 72"/>
                <a:gd name="T14" fmla="*/ 30 w 30"/>
                <a:gd name="T15" fmla="*/ 12 h 72"/>
                <a:gd name="T16" fmla="*/ 24 w 30"/>
                <a:gd name="T17" fmla="*/ 30 h 72"/>
                <a:gd name="T18" fmla="*/ 24 w 30"/>
                <a:gd name="T19" fmla="*/ 30 h 72"/>
                <a:gd name="T20" fmla="*/ 24 w 30"/>
                <a:gd name="T21" fmla="*/ 42 h 72"/>
                <a:gd name="T22" fmla="*/ 24 w 30"/>
                <a:gd name="T23" fmla="*/ 54 h 72"/>
                <a:gd name="T24" fmla="*/ 18 w 30"/>
                <a:gd name="T25" fmla="*/ 66 h 72"/>
                <a:gd name="T26" fmla="*/ 12 w 30"/>
                <a:gd name="T27" fmla="*/ 72 h 72"/>
                <a:gd name="T28" fmla="*/ 12 w 30"/>
                <a:gd name="T29" fmla="*/ 72 h 72"/>
                <a:gd name="T30" fmla="*/ 12 w 30"/>
                <a:gd name="T31" fmla="*/ 66 h 72"/>
                <a:gd name="T32" fmla="*/ 6 w 30"/>
                <a:gd name="T33" fmla="*/ 54 h 72"/>
                <a:gd name="T34" fmla="*/ 6 w 30"/>
                <a:gd name="T35" fmla="*/ 36 h 72"/>
                <a:gd name="T36" fmla="*/ 0 w 30"/>
                <a:gd name="T37" fmla="*/ 24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72"/>
                <a:gd name="T59" fmla="*/ 30 w 30"/>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72">
                  <a:moveTo>
                    <a:pt x="0" y="24"/>
                  </a:moveTo>
                  <a:lnTo>
                    <a:pt x="0" y="24"/>
                  </a:lnTo>
                  <a:lnTo>
                    <a:pt x="6" y="18"/>
                  </a:lnTo>
                  <a:lnTo>
                    <a:pt x="18" y="18"/>
                  </a:lnTo>
                  <a:lnTo>
                    <a:pt x="24" y="6"/>
                  </a:lnTo>
                  <a:lnTo>
                    <a:pt x="30" y="0"/>
                  </a:lnTo>
                  <a:lnTo>
                    <a:pt x="30" y="12"/>
                  </a:lnTo>
                  <a:lnTo>
                    <a:pt x="24" y="30"/>
                  </a:lnTo>
                  <a:lnTo>
                    <a:pt x="24" y="42"/>
                  </a:lnTo>
                  <a:lnTo>
                    <a:pt x="24" y="54"/>
                  </a:lnTo>
                  <a:lnTo>
                    <a:pt x="18" y="66"/>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sp>
          <p:nvSpPr>
            <p:cNvPr id="11300" name="Freeform 32"/>
            <p:cNvSpPr>
              <a:spLocks/>
            </p:cNvSpPr>
            <p:nvPr/>
          </p:nvSpPr>
          <p:spPr bwMode="auto">
            <a:xfrm>
              <a:off x="264" y="1004"/>
              <a:ext cx="157" cy="131"/>
            </a:xfrm>
            <a:custGeom>
              <a:avLst/>
              <a:gdLst>
                <a:gd name="T0" fmla="*/ 157 w 157"/>
                <a:gd name="T1" fmla="*/ 131 h 131"/>
                <a:gd name="T2" fmla="*/ 57 w 157"/>
                <a:gd name="T3" fmla="*/ 31 h 131"/>
                <a:gd name="T4" fmla="*/ 0 w 157"/>
                <a:gd name="T5" fmla="*/ 3 h 131"/>
                <a:gd name="T6" fmla="*/ 0 60000 65536"/>
                <a:gd name="T7" fmla="*/ 0 60000 65536"/>
                <a:gd name="T8" fmla="*/ 0 60000 65536"/>
                <a:gd name="T9" fmla="*/ 0 w 157"/>
                <a:gd name="T10" fmla="*/ 0 h 131"/>
                <a:gd name="T11" fmla="*/ 157 w 157"/>
                <a:gd name="T12" fmla="*/ 131 h 131"/>
              </a:gdLst>
              <a:ahLst/>
              <a:cxnLst>
                <a:cxn ang="T6">
                  <a:pos x="T0" y="T1"/>
                </a:cxn>
                <a:cxn ang="T7">
                  <a:pos x="T2" y="T3"/>
                </a:cxn>
                <a:cxn ang="T8">
                  <a:pos x="T4" y="T5"/>
                </a:cxn>
              </a:cxnLst>
              <a:rect l="T9" t="T10" r="T11" b="T12"/>
              <a:pathLst>
                <a:path w="157" h="131">
                  <a:moveTo>
                    <a:pt x="157" y="131"/>
                  </a:moveTo>
                  <a:cubicBezTo>
                    <a:pt x="132" y="56"/>
                    <a:pt x="155" y="96"/>
                    <a:pt x="57" y="31"/>
                  </a:cubicBezTo>
                  <a:cubicBezTo>
                    <a:pt x="11" y="0"/>
                    <a:pt x="31" y="3"/>
                    <a:pt x="0" y="3"/>
                  </a:cubicBezTo>
                </a:path>
              </a:pathLst>
            </a:custGeom>
            <a:noFill/>
            <a:ln w="9525">
              <a:solidFill>
                <a:schemeClr val="tx1"/>
              </a:solidFill>
              <a:round/>
              <a:headEnd/>
              <a:tailEnd/>
            </a:ln>
          </p:spPr>
          <p:txBody>
            <a:bodyPr wrap="none" anchor="ctr"/>
            <a:lstStyle/>
            <a:p>
              <a:endParaRPr lang="fr-FR"/>
            </a:p>
          </p:txBody>
        </p:sp>
        <p:sp>
          <p:nvSpPr>
            <p:cNvPr id="11301" name="Freeform 33"/>
            <p:cNvSpPr>
              <a:spLocks/>
            </p:cNvSpPr>
            <p:nvPr/>
          </p:nvSpPr>
          <p:spPr bwMode="auto">
            <a:xfrm flipH="1">
              <a:off x="257" y="523"/>
              <a:ext cx="556" cy="744"/>
            </a:xfrm>
            <a:custGeom>
              <a:avLst/>
              <a:gdLst>
                <a:gd name="T0" fmla="*/ 60 w 216"/>
                <a:gd name="T1" fmla="*/ 0 h 520"/>
                <a:gd name="T2" fmla="*/ 102 w 216"/>
                <a:gd name="T3" fmla="*/ 6 h 520"/>
                <a:gd name="T4" fmla="*/ 138 w 216"/>
                <a:gd name="T5" fmla="*/ 24 h 520"/>
                <a:gd name="T6" fmla="*/ 162 w 216"/>
                <a:gd name="T7" fmla="*/ 42 h 520"/>
                <a:gd name="T8" fmla="*/ 186 w 216"/>
                <a:gd name="T9" fmla="*/ 72 h 520"/>
                <a:gd name="T10" fmla="*/ 210 w 216"/>
                <a:gd name="T11" fmla="*/ 138 h 520"/>
                <a:gd name="T12" fmla="*/ 216 w 216"/>
                <a:gd name="T13" fmla="*/ 215 h 520"/>
                <a:gd name="T14" fmla="*/ 210 w 216"/>
                <a:gd name="T15" fmla="*/ 299 h 520"/>
                <a:gd name="T16" fmla="*/ 192 w 216"/>
                <a:gd name="T17" fmla="*/ 383 h 520"/>
                <a:gd name="T18" fmla="*/ 174 w 216"/>
                <a:gd name="T19" fmla="*/ 448 h 520"/>
                <a:gd name="T20" fmla="*/ 162 w 216"/>
                <a:gd name="T21" fmla="*/ 478 h 520"/>
                <a:gd name="T22" fmla="*/ 150 w 216"/>
                <a:gd name="T23" fmla="*/ 496 h 520"/>
                <a:gd name="T24" fmla="*/ 150 w 216"/>
                <a:gd name="T25" fmla="*/ 496 h 520"/>
                <a:gd name="T26" fmla="*/ 132 w 216"/>
                <a:gd name="T27" fmla="*/ 514 h 520"/>
                <a:gd name="T28" fmla="*/ 114 w 216"/>
                <a:gd name="T29" fmla="*/ 520 h 520"/>
                <a:gd name="T30" fmla="*/ 96 w 216"/>
                <a:gd name="T31" fmla="*/ 508 h 520"/>
                <a:gd name="T32" fmla="*/ 78 w 216"/>
                <a:gd name="T33" fmla="*/ 484 h 520"/>
                <a:gd name="T34" fmla="*/ 54 w 216"/>
                <a:gd name="T35" fmla="*/ 448 h 520"/>
                <a:gd name="T36" fmla="*/ 42 w 216"/>
                <a:gd name="T37" fmla="*/ 407 h 520"/>
                <a:gd name="T38" fmla="*/ 24 w 216"/>
                <a:gd name="T39" fmla="*/ 359 h 520"/>
                <a:gd name="T40" fmla="*/ 12 w 216"/>
                <a:gd name="T41" fmla="*/ 305 h 520"/>
                <a:gd name="T42" fmla="*/ 0 w 216"/>
                <a:gd name="T43" fmla="*/ 198 h 520"/>
                <a:gd name="T44" fmla="*/ 0 w 216"/>
                <a:gd name="T45" fmla="*/ 144 h 520"/>
                <a:gd name="T46" fmla="*/ 0 w 216"/>
                <a:gd name="T47" fmla="*/ 96 h 520"/>
                <a:gd name="T48" fmla="*/ 6 w 216"/>
                <a:gd name="T49" fmla="*/ 60 h 520"/>
                <a:gd name="T50" fmla="*/ 18 w 216"/>
                <a:gd name="T51" fmla="*/ 24 h 520"/>
                <a:gd name="T52" fmla="*/ 36 w 216"/>
                <a:gd name="T53" fmla="*/ 6 h 520"/>
                <a:gd name="T54" fmla="*/ 60 w 216"/>
                <a:gd name="T55" fmla="*/ 0 h 5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6"/>
                <a:gd name="T85" fmla="*/ 0 h 520"/>
                <a:gd name="T86" fmla="*/ 216 w 216"/>
                <a:gd name="T87" fmla="*/ 520 h 5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1302" name="Freeform 34"/>
            <p:cNvSpPr>
              <a:spLocks/>
            </p:cNvSpPr>
            <p:nvPr/>
          </p:nvSpPr>
          <p:spPr bwMode="auto">
            <a:xfrm flipH="1">
              <a:off x="288" y="1440"/>
              <a:ext cx="384" cy="2061"/>
            </a:xfrm>
            <a:custGeom>
              <a:avLst/>
              <a:gdLst>
                <a:gd name="T0" fmla="*/ 331 w 473"/>
                <a:gd name="T1" fmla="*/ 0 h 2463"/>
                <a:gd name="T2" fmla="*/ 379 w 473"/>
                <a:gd name="T3" fmla="*/ 47 h 2463"/>
                <a:gd name="T4" fmla="*/ 426 w 473"/>
                <a:gd name="T5" fmla="*/ 79 h 2463"/>
                <a:gd name="T6" fmla="*/ 458 w 473"/>
                <a:gd name="T7" fmla="*/ 174 h 2463"/>
                <a:gd name="T8" fmla="*/ 410 w 473"/>
                <a:gd name="T9" fmla="*/ 316 h 2463"/>
                <a:gd name="T10" fmla="*/ 395 w 473"/>
                <a:gd name="T11" fmla="*/ 363 h 2463"/>
                <a:gd name="T12" fmla="*/ 410 w 473"/>
                <a:gd name="T13" fmla="*/ 411 h 2463"/>
                <a:gd name="T14" fmla="*/ 473 w 473"/>
                <a:gd name="T15" fmla="*/ 505 h 2463"/>
                <a:gd name="T16" fmla="*/ 395 w 473"/>
                <a:gd name="T17" fmla="*/ 726 h 2463"/>
                <a:gd name="T18" fmla="*/ 379 w 473"/>
                <a:gd name="T19" fmla="*/ 837 h 2463"/>
                <a:gd name="T20" fmla="*/ 379 w 473"/>
                <a:gd name="T21" fmla="*/ 1026 h 2463"/>
                <a:gd name="T22" fmla="*/ 284 w 473"/>
                <a:gd name="T23" fmla="*/ 1089 h 2463"/>
                <a:gd name="T24" fmla="*/ 252 w 473"/>
                <a:gd name="T25" fmla="*/ 1231 h 2463"/>
                <a:gd name="T26" fmla="*/ 221 w 473"/>
                <a:gd name="T27" fmla="*/ 1389 h 2463"/>
                <a:gd name="T28" fmla="*/ 174 w 473"/>
                <a:gd name="T29" fmla="*/ 1405 h 2463"/>
                <a:gd name="T30" fmla="*/ 126 w 473"/>
                <a:gd name="T31" fmla="*/ 1437 h 2463"/>
                <a:gd name="T32" fmla="*/ 47 w 473"/>
                <a:gd name="T33" fmla="*/ 1673 h 2463"/>
                <a:gd name="T34" fmla="*/ 63 w 473"/>
                <a:gd name="T35" fmla="*/ 1721 h 2463"/>
                <a:gd name="T36" fmla="*/ 31 w 473"/>
                <a:gd name="T37" fmla="*/ 1815 h 2463"/>
                <a:gd name="T38" fmla="*/ 47 w 473"/>
                <a:gd name="T39" fmla="*/ 2021 h 2463"/>
                <a:gd name="T40" fmla="*/ 16 w 473"/>
                <a:gd name="T41" fmla="*/ 2115 h 2463"/>
                <a:gd name="T42" fmla="*/ 95 w 473"/>
                <a:gd name="T43" fmla="*/ 2194 h 2463"/>
                <a:gd name="T44" fmla="*/ 63 w 473"/>
                <a:gd name="T45" fmla="*/ 2242 h 2463"/>
                <a:gd name="T46" fmla="*/ 0 w 473"/>
                <a:gd name="T47" fmla="*/ 2463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p:spPr>
          <p:txBody>
            <a:bodyPr wrap="none" anchor="ctr"/>
            <a:lstStyle/>
            <a:p>
              <a:endParaRPr lang="fr-FR"/>
            </a:p>
          </p:txBody>
        </p:sp>
        <p:sp>
          <p:nvSpPr>
            <p:cNvPr id="11303" name="Freeform 35"/>
            <p:cNvSpPr>
              <a:spLocks/>
            </p:cNvSpPr>
            <p:nvPr/>
          </p:nvSpPr>
          <p:spPr bwMode="auto">
            <a:xfrm flipH="1">
              <a:off x="343" y="1354"/>
              <a:ext cx="519" cy="1121"/>
            </a:xfrm>
            <a:custGeom>
              <a:avLst/>
              <a:gdLst>
                <a:gd name="T0" fmla="*/ 511 w 519"/>
                <a:gd name="T1" fmla="*/ 0 h 1121"/>
                <a:gd name="T2" fmla="*/ 448 w 519"/>
                <a:gd name="T3" fmla="*/ 79 h 1121"/>
                <a:gd name="T4" fmla="*/ 417 w 519"/>
                <a:gd name="T5" fmla="*/ 126 h 1121"/>
                <a:gd name="T6" fmla="*/ 322 w 519"/>
                <a:gd name="T7" fmla="*/ 158 h 1121"/>
                <a:gd name="T8" fmla="*/ 275 w 519"/>
                <a:gd name="T9" fmla="*/ 173 h 1121"/>
                <a:gd name="T10" fmla="*/ 243 w 519"/>
                <a:gd name="T11" fmla="*/ 221 h 1121"/>
                <a:gd name="T12" fmla="*/ 211 w 519"/>
                <a:gd name="T13" fmla="*/ 316 h 1121"/>
                <a:gd name="T14" fmla="*/ 259 w 519"/>
                <a:gd name="T15" fmla="*/ 347 h 1121"/>
                <a:gd name="T16" fmla="*/ 164 w 519"/>
                <a:gd name="T17" fmla="*/ 363 h 1121"/>
                <a:gd name="T18" fmla="*/ 101 w 519"/>
                <a:gd name="T19" fmla="*/ 473 h 1121"/>
                <a:gd name="T20" fmla="*/ 53 w 519"/>
                <a:gd name="T21" fmla="*/ 600 h 1121"/>
                <a:gd name="T22" fmla="*/ 6 w 519"/>
                <a:gd name="T23" fmla="*/ 631 h 1121"/>
                <a:gd name="T24" fmla="*/ 22 w 519"/>
                <a:gd name="T25" fmla="*/ 679 h 1121"/>
                <a:gd name="T26" fmla="*/ 164 w 519"/>
                <a:gd name="T27" fmla="*/ 663 h 1121"/>
                <a:gd name="T28" fmla="*/ 148 w 519"/>
                <a:gd name="T29" fmla="*/ 584 h 1121"/>
                <a:gd name="T30" fmla="*/ 196 w 519"/>
                <a:gd name="T31" fmla="*/ 552 h 1121"/>
                <a:gd name="T32" fmla="*/ 211 w 519"/>
                <a:gd name="T33" fmla="*/ 631 h 1121"/>
                <a:gd name="T34" fmla="*/ 290 w 519"/>
                <a:gd name="T35" fmla="*/ 615 h 1121"/>
                <a:gd name="T36" fmla="*/ 180 w 519"/>
                <a:gd name="T37" fmla="*/ 742 h 1121"/>
                <a:gd name="T38" fmla="*/ 227 w 519"/>
                <a:gd name="T39" fmla="*/ 773 h 1121"/>
                <a:gd name="T40" fmla="*/ 164 w 519"/>
                <a:gd name="T41" fmla="*/ 836 h 1121"/>
                <a:gd name="T42" fmla="*/ 196 w 519"/>
                <a:gd name="T43" fmla="*/ 915 h 1121"/>
                <a:gd name="T44" fmla="*/ 117 w 519"/>
                <a:gd name="T45" fmla="*/ 994 h 1121"/>
                <a:gd name="T46" fmla="*/ 164 w 519"/>
                <a:gd name="T47" fmla="*/ 1026 h 1121"/>
                <a:gd name="T48" fmla="*/ 227 w 519"/>
                <a:gd name="T49" fmla="*/ 1121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p:spPr>
          <p:txBody>
            <a:bodyPr wrap="none" anchor="ctr"/>
            <a:lstStyle/>
            <a:p>
              <a:endParaRPr lang="fr-FR"/>
            </a:p>
          </p:txBody>
        </p:sp>
        <p:sp>
          <p:nvSpPr>
            <p:cNvPr id="11304" name="Freeform 36"/>
            <p:cNvSpPr>
              <a:spLocks/>
            </p:cNvSpPr>
            <p:nvPr/>
          </p:nvSpPr>
          <p:spPr bwMode="auto">
            <a:xfrm flipH="1">
              <a:off x="240" y="2096"/>
              <a:ext cx="726" cy="1605"/>
            </a:xfrm>
            <a:custGeom>
              <a:avLst/>
              <a:gdLst>
                <a:gd name="T0" fmla="*/ 521 w 726"/>
                <a:gd name="T1" fmla="*/ 0 h 1605"/>
                <a:gd name="T2" fmla="*/ 552 w 726"/>
                <a:gd name="T3" fmla="*/ 126 h 1605"/>
                <a:gd name="T4" fmla="*/ 694 w 726"/>
                <a:gd name="T5" fmla="*/ 205 h 1605"/>
                <a:gd name="T6" fmla="*/ 647 w 726"/>
                <a:gd name="T7" fmla="*/ 394 h 1605"/>
                <a:gd name="T8" fmla="*/ 663 w 726"/>
                <a:gd name="T9" fmla="*/ 442 h 1605"/>
                <a:gd name="T10" fmla="*/ 694 w 726"/>
                <a:gd name="T11" fmla="*/ 489 h 1605"/>
                <a:gd name="T12" fmla="*/ 726 w 726"/>
                <a:gd name="T13" fmla="*/ 584 h 1605"/>
                <a:gd name="T14" fmla="*/ 552 w 726"/>
                <a:gd name="T15" fmla="*/ 710 h 1605"/>
                <a:gd name="T16" fmla="*/ 505 w 726"/>
                <a:gd name="T17" fmla="*/ 915 h 1605"/>
                <a:gd name="T18" fmla="*/ 473 w 726"/>
                <a:gd name="T19" fmla="*/ 1010 h 1605"/>
                <a:gd name="T20" fmla="*/ 568 w 726"/>
                <a:gd name="T21" fmla="*/ 994 h 1605"/>
                <a:gd name="T22" fmla="*/ 615 w 726"/>
                <a:gd name="T23" fmla="*/ 978 h 1605"/>
                <a:gd name="T24" fmla="*/ 600 w 726"/>
                <a:gd name="T25" fmla="*/ 1042 h 1605"/>
                <a:gd name="T26" fmla="*/ 568 w 726"/>
                <a:gd name="T27" fmla="*/ 1152 h 1605"/>
                <a:gd name="T28" fmla="*/ 473 w 726"/>
                <a:gd name="T29" fmla="*/ 1199 h 1605"/>
                <a:gd name="T30" fmla="*/ 489 w 726"/>
                <a:gd name="T31" fmla="*/ 1342 h 1605"/>
                <a:gd name="T32" fmla="*/ 394 w 726"/>
                <a:gd name="T33" fmla="*/ 1373 h 1605"/>
                <a:gd name="T34" fmla="*/ 205 w 726"/>
                <a:gd name="T35" fmla="*/ 1452 h 1605"/>
                <a:gd name="T36" fmla="*/ 173 w 726"/>
                <a:gd name="T37" fmla="*/ 1499 h 1605"/>
                <a:gd name="T38" fmla="*/ 157 w 726"/>
                <a:gd name="T39" fmla="*/ 1547 h 1605"/>
                <a:gd name="T40" fmla="*/ 110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p:spPr>
          <p:txBody>
            <a:bodyPr wrap="none" anchor="ctr"/>
            <a:lstStyle/>
            <a:p>
              <a:endParaRPr lang="fr-FR"/>
            </a:p>
          </p:txBody>
        </p:sp>
        <p:sp>
          <p:nvSpPr>
            <p:cNvPr id="11305" name="Freeform 37"/>
            <p:cNvSpPr>
              <a:spLocks/>
            </p:cNvSpPr>
            <p:nvPr/>
          </p:nvSpPr>
          <p:spPr bwMode="auto">
            <a:xfrm>
              <a:off x="497" y="1051"/>
              <a:ext cx="52" cy="215"/>
            </a:xfrm>
            <a:custGeom>
              <a:avLst/>
              <a:gdLst>
                <a:gd name="T0" fmla="*/ 10 w 52"/>
                <a:gd name="T1" fmla="*/ 215 h 215"/>
                <a:gd name="T2" fmla="*/ 38 w 52"/>
                <a:gd name="T3" fmla="*/ 172 h 215"/>
                <a:gd name="T4" fmla="*/ 52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p:spPr>
          <p:txBody>
            <a:bodyPr wrap="none" anchor="ctr"/>
            <a:lstStyle/>
            <a:p>
              <a:endParaRPr lang="fr-FR"/>
            </a:p>
          </p:txBody>
        </p:sp>
        <p:grpSp>
          <p:nvGrpSpPr>
            <p:cNvPr id="3" name="Group 38"/>
            <p:cNvGrpSpPr>
              <a:grpSpLocks/>
            </p:cNvGrpSpPr>
            <p:nvPr/>
          </p:nvGrpSpPr>
          <p:grpSpPr bwMode="auto">
            <a:xfrm>
              <a:off x="1248" y="139"/>
              <a:ext cx="1248" cy="3511"/>
              <a:chOff x="1248" y="139"/>
              <a:chExt cx="1248" cy="3511"/>
            </a:xfrm>
          </p:grpSpPr>
          <p:sp>
            <p:nvSpPr>
              <p:cNvPr id="11367" name="Freeform 39" descr="blanc)"/>
              <p:cNvSpPr>
                <a:spLocks/>
              </p:cNvSpPr>
              <p:nvPr/>
            </p:nvSpPr>
            <p:spPr bwMode="auto">
              <a:xfrm flipH="1">
                <a:off x="1248" y="283"/>
                <a:ext cx="1248" cy="3367"/>
              </a:xfrm>
              <a:custGeom>
                <a:avLst/>
                <a:gdLst>
                  <a:gd name="T0" fmla="*/ 491 w 521"/>
                  <a:gd name="T1" fmla="*/ 227 h 2354"/>
                  <a:gd name="T2" fmla="*/ 521 w 521"/>
                  <a:gd name="T3" fmla="*/ 376 h 2354"/>
                  <a:gd name="T4" fmla="*/ 515 w 521"/>
                  <a:gd name="T5" fmla="*/ 454 h 2354"/>
                  <a:gd name="T6" fmla="*/ 479 w 521"/>
                  <a:gd name="T7" fmla="*/ 580 h 2354"/>
                  <a:gd name="T8" fmla="*/ 479 w 521"/>
                  <a:gd name="T9" fmla="*/ 639 h 2354"/>
                  <a:gd name="T10" fmla="*/ 449 w 521"/>
                  <a:gd name="T11" fmla="*/ 843 h 2354"/>
                  <a:gd name="T12" fmla="*/ 437 w 521"/>
                  <a:gd name="T13" fmla="*/ 902 h 2354"/>
                  <a:gd name="T14" fmla="*/ 414 w 521"/>
                  <a:gd name="T15" fmla="*/ 1129 h 2354"/>
                  <a:gd name="T16" fmla="*/ 408 w 521"/>
                  <a:gd name="T17" fmla="*/ 1201 h 2354"/>
                  <a:gd name="T18" fmla="*/ 431 w 521"/>
                  <a:gd name="T19" fmla="*/ 1315 h 2354"/>
                  <a:gd name="T20" fmla="*/ 437 w 521"/>
                  <a:gd name="T21" fmla="*/ 1362 h 2354"/>
                  <a:gd name="T22" fmla="*/ 449 w 521"/>
                  <a:gd name="T23" fmla="*/ 1416 h 2354"/>
                  <a:gd name="T24" fmla="*/ 455 w 521"/>
                  <a:gd name="T25" fmla="*/ 1578 h 2354"/>
                  <a:gd name="T26" fmla="*/ 414 w 521"/>
                  <a:gd name="T27" fmla="*/ 1685 h 2354"/>
                  <a:gd name="T28" fmla="*/ 396 w 521"/>
                  <a:gd name="T29" fmla="*/ 1823 h 2354"/>
                  <a:gd name="T30" fmla="*/ 390 w 521"/>
                  <a:gd name="T31" fmla="*/ 1876 h 2354"/>
                  <a:gd name="T32" fmla="*/ 384 w 521"/>
                  <a:gd name="T33" fmla="*/ 1978 h 2354"/>
                  <a:gd name="T34" fmla="*/ 431 w 521"/>
                  <a:gd name="T35" fmla="*/ 2020 h 2354"/>
                  <a:gd name="T36" fmla="*/ 455 w 521"/>
                  <a:gd name="T37" fmla="*/ 2074 h 2354"/>
                  <a:gd name="T38" fmla="*/ 414 w 521"/>
                  <a:gd name="T39" fmla="*/ 2127 h 2354"/>
                  <a:gd name="T40" fmla="*/ 372 w 521"/>
                  <a:gd name="T41" fmla="*/ 2181 h 2354"/>
                  <a:gd name="T42" fmla="*/ 324 w 521"/>
                  <a:gd name="T43" fmla="*/ 2318 h 2354"/>
                  <a:gd name="T44" fmla="*/ 312 w 521"/>
                  <a:gd name="T45" fmla="*/ 2336 h 2354"/>
                  <a:gd name="T46" fmla="*/ 240 w 521"/>
                  <a:gd name="T47" fmla="*/ 2354 h 2354"/>
                  <a:gd name="T48" fmla="*/ 180 w 521"/>
                  <a:gd name="T49" fmla="*/ 2342 h 2354"/>
                  <a:gd name="T50" fmla="*/ 198 w 521"/>
                  <a:gd name="T51" fmla="*/ 2289 h 2354"/>
                  <a:gd name="T52" fmla="*/ 216 w 521"/>
                  <a:gd name="T53" fmla="*/ 2115 h 2354"/>
                  <a:gd name="T54" fmla="*/ 222 w 521"/>
                  <a:gd name="T55" fmla="*/ 2002 h 2354"/>
                  <a:gd name="T56" fmla="*/ 228 w 521"/>
                  <a:gd name="T57" fmla="*/ 1888 h 2354"/>
                  <a:gd name="T58" fmla="*/ 234 w 521"/>
                  <a:gd name="T59" fmla="*/ 1757 h 2354"/>
                  <a:gd name="T60" fmla="*/ 234 w 521"/>
                  <a:gd name="T61" fmla="*/ 1578 h 2354"/>
                  <a:gd name="T62" fmla="*/ 234 w 521"/>
                  <a:gd name="T63" fmla="*/ 1488 h 2354"/>
                  <a:gd name="T64" fmla="*/ 234 w 521"/>
                  <a:gd name="T65" fmla="*/ 1350 h 2354"/>
                  <a:gd name="T66" fmla="*/ 222 w 521"/>
                  <a:gd name="T67" fmla="*/ 1303 h 2354"/>
                  <a:gd name="T68" fmla="*/ 186 w 521"/>
                  <a:gd name="T69" fmla="*/ 1219 h 2354"/>
                  <a:gd name="T70" fmla="*/ 180 w 521"/>
                  <a:gd name="T71" fmla="*/ 1195 h 2354"/>
                  <a:gd name="T72" fmla="*/ 180 w 521"/>
                  <a:gd name="T73" fmla="*/ 1135 h 2354"/>
                  <a:gd name="T74" fmla="*/ 168 w 521"/>
                  <a:gd name="T75" fmla="*/ 1022 h 2354"/>
                  <a:gd name="T76" fmla="*/ 156 w 521"/>
                  <a:gd name="T77" fmla="*/ 962 h 2354"/>
                  <a:gd name="T78" fmla="*/ 132 w 521"/>
                  <a:gd name="T79" fmla="*/ 837 h 2354"/>
                  <a:gd name="T80" fmla="*/ 114 w 521"/>
                  <a:gd name="T81" fmla="*/ 627 h 2354"/>
                  <a:gd name="T82" fmla="*/ 120 w 521"/>
                  <a:gd name="T83" fmla="*/ 562 h 2354"/>
                  <a:gd name="T84" fmla="*/ 114 w 521"/>
                  <a:gd name="T85" fmla="*/ 448 h 2354"/>
                  <a:gd name="T86" fmla="*/ 90 w 521"/>
                  <a:gd name="T87" fmla="*/ 406 h 2354"/>
                  <a:gd name="T88" fmla="*/ 18 w 521"/>
                  <a:gd name="T89" fmla="*/ 305 h 2354"/>
                  <a:gd name="T90" fmla="*/ 0 w 521"/>
                  <a:gd name="T91" fmla="*/ 221 h 2354"/>
                  <a:gd name="T92" fmla="*/ 54 w 521"/>
                  <a:gd name="T93" fmla="*/ 42 h 2354"/>
                  <a:gd name="T94" fmla="*/ 156 w 521"/>
                  <a:gd name="T95" fmla="*/ 0 h 2354"/>
                  <a:gd name="T96" fmla="*/ 246 w 521"/>
                  <a:gd name="T97" fmla="*/ 24 h 2354"/>
                  <a:gd name="T98" fmla="*/ 360 w 521"/>
                  <a:gd name="T99" fmla="*/ 84 h 2354"/>
                  <a:gd name="T100" fmla="*/ 414 w 521"/>
                  <a:gd name="T101" fmla="*/ 126 h 2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1"/>
                  <a:gd name="T154" fmla="*/ 0 h 2354"/>
                  <a:gd name="T155" fmla="*/ 521 w 521"/>
                  <a:gd name="T156" fmla="*/ 2354 h 2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1" h="2354">
                    <a:moveTo>
                      <a:pt x="414" y="126"/>
                    </a:moveTo>
                    <a:lnTo>
                      <a:pt x="455" y="173"/>
                    </a:lnTo>
                    <a:lnTo>
                      <a:pt x="491" y="227"/>
                    </a:lnTo>
                    <a:lnTo>
                      <a:pt x="515" y="299"/>
                    </a:lnTo>
                    <a:lnTo>
                      <a:pt x="521" y="335"/>
                    </a:lnTo>
                    <a:lnTo>
                      <a:pt x="521" y="376"/>
                    </a:lnTo>
                    <a:lnTo>
                      <a:pt x="521" y="418"/>
                    </a:lnTo>
                    <a:lnTo>
                      <a:pt x="515" y="454"/>
                    </a:lnTo>
                    <a:lnTo>
                      <a:pt x="497" y="502"/>
                    </a:lnTo>
                    <a:lnTo>
                      <a:pt x="485" y="544"/>
                    </a:lnTo>
                    <a:lnTo>
                      <a:pt x="479" y="580"/>
                    </a:lnTo>
                    <a:lnTo>
                      <a:pt x="479" y="604"/>
                    </a:lnTo>
                    <a:lnTo>
                      <a:pt x="479" y="639"/>
                    </a:lnTo>
                    <a:lnTo>
                      <a:pt x="467" y="723"/>
                    </a:lnTo>
                    <a:lnTo>
                      <a:pt x="461" y="807"/>
                    </a:lnTo>
                    <a:lnTo>
                      <a:pt x="449" y="843"/>
                    </a:lnTo>
                    <a:lnTo>
                      <a:pt x="443" y="872"/>
                    </a:lnTo>
                    <a:lnTo>
                      <a:pt x="437" y="902"/>
                    </a:lnTo>
                    <a:lnTo>
                      <a:pt x="431" y="944"/>
                    </a:lnTo>
                    <a:lnTo>
                      <a:pt x="419" y="1034"/>
                    </a:lnTo>
                    <a:lnTo>
                      <a:pt x="414" y="1129"/>
                    </a:lnTo>
                    <a:lnTo>
                      <a:pt x="408" y="1171"/>
                    </a:lnTo>
                    <a:lnTo>
                      <a:pt x="408" y="1201"/>
                    </a:lnTo>
                    <a:lnTo>
                      <a:pt x="414" y="1249"/>
                    </a:lnTo>
                    <a:lnTo>
                      <a:pt x="419" y="1285"/>
                    </a:lnTo>
                    <a:lnTo>
                      <a:pt x="431" y="1315"/>
                    </a:lnTo>
                    <a:lnTo>
                      <a:pt x="431" y="1327"/>
                    </a:lnTo>
                    <a:lnTo>
                      <a:pt x="437" y="1362"/>
                    </a:lnTo>
                    <a:lnTo>
                      <a:pt x="443" y="1386"/>
                    </a:lnTo>
                    <a:lnTo>
                      <a:pt x="449" y="1416"/>
                    </a:lnTo>
                    <a:lnTo>
                      <a:pt x="461" y="1464"/>
                    </a:lnTo>
                    <a:lnTo>
                      <a:pt x="461" y="1518"/>
                    </a:lnTo>
                    <a:lnTo>
                      <a:pt x="455" y="1578"/>
                    </a:lnTo>
                    <a:lnTo>
                      <a:pt x="431" y="1631"/>
                    </a:lnTo>
                    <a:lnTo>
                      <a:pt x="414" y="1685"/>
                    </a:lnTo>
                    <a:lnTo>
                      <a:pt x="402" y="1745"/>
                    </a:lnTo>
                    <a:lnTo>
                      <a:pt x="396" y="1805"/>
                    </a:lnTo>
                    <a:lnTo>
                      <a:pt x="396" y="1823"/>
                    </a:lnTo>
                    <a:lnTo>
                      <a:pt x="390" y="1840"/>
                    </a:lnTo>
                    <a:lnTo>
                      <a:pt x="390" y="1876"/>
                    </a:lnTo>
                    <a:lnTo>
                      <a:pt x="384" y="1918"/>
                    </a:lnTo>
                    <a:lnTo>
                      <a:pt x="384" y="1954"/>
                    </a:lnTo>
                    <a:lnTo>
                      <a:pt x="384" y="1978"/>
                    </a:lnTo>
                    <a:lnTo>
                      <a:pt x="408" y="1996"/>
                    </a:lnTo>
                    <a:lnTo>
                      <a:pt x="431" y="2020"/>
                    </a:lnTo>
                    <a:lnTo>
                      <a:pt x="455" y="2050"/>
                    </a:lnTo>
                    <a:lnTo>
                      <a:pt x="461" y="2062"/>
                    </a:lnTo>
                    <a:lnTo>
                      <a:pt x="455" y="2074"/>
                    </a:lnTo>
                    <a:lnTo>
                      <a:pt x="443" y="2103"/>
                    </a:lnTo>
                    <a:lnTo>
                      <a:pt x="414" y="2127"/>
                    </a:lnTo>
                    <a:lnTo>
                      <a:pt x="390" y="2151"/>
                    </a:lnTo>
                    <a:lnTo>
                      <a:pt x="372" y="2181"/>
                    </a:lnTo>
                    <a:lnTo>
                      <a:pt x="360" y="2229"/>
                    </a:lnTo>
                    <a:lnTo>
                      <a:pt x="342" y="2277"/>
                    </a:lnTo>
                    <a:lnTo>
                      <a:pt x="324" y="2318"/>
                    </a:lnTo>
                    <a:lnTo>
                      <a:pt x="318" y="2330"/>
                    </a:lnTo>
                    <a:lnTo>
                      <a:pt x="312" y="2336"/>
                    </a:lnTo>
                    <a:lnTo>
                      <a:pt x="306" y="2342"/>
                    </a:lnTo>
                    <a:lnTo>
                      <a:pt x="288" y="2348"/>
                    </a:lnTo>
                    <a:lnTo>
                      <a:pt x="240" y="2354"/>
                    </a:lnTo>
                    <a:lnTo>
                      <a:pt x="216" y="2354"/>
                    </a:lnTo>
                    <a:lnTo>
                      <a:pt x="192" y="2348"/>
                    </a:lnTo>
                    <a:lnTo>
                      <a:pt x="180" y="2342"/>
                    </a:lnTo>
                    <a:lnTo>
                      <a:pt x="180" y="2330"/>
                    </a:lnTo>
                    <a:lnTo>
                      <a:pt x="198" y="2289"/>
                    </a:lnTo>
                    <a:lnTo>
                      <a:pt x="204" y="2241"/>
                    </a:lnTo>
                    <a:lnTo>
                      <a:pt x="216" y="2175"/>
                    </a:lnTo>
                    <a:lnTo>
                      <a:pt x="216" y="2115"/>
                    </a:lnTo>
                    <a:lnTo>
                      <a:pt x="216" y="2062"/>
                    </a:lnTo>
                    <a:lnTo>
                      <a:pt x="222" y="2002"/>
                    </a:lnTo>
                    <a:lnTo>
                      <a:pt x="222" y="1942"/>
                    </a:lnTo>
                    <a:lnTo>
                      <a:pt x="228" y="1888"/>
                    </a:lnTo>
                    <a:lnTo>
                      <a:pt x="234" y="1858"/>
                    </a:lnTo>
                    <a:lnTo>
                      <a:pt x="234" y="1811"/>
                    </a:lnTo>
                    <a:lnTo>
                      <a:pt x="234" y="1757"/>
                    </a:lnTo>
                    <a:lnTo>
                      <a:pt x="234" y="1697"/>
                    </a:lnTo>
                    <a:lnTo>
                      <a:pt x="234" y="1637"/>
                    </a:lnTo>
                    <a:lnTo>
                      <a:pt x="234" y="1578"/>
                    </a:lnTo>
                    <a:lnTo>
                      <a:pt x="234" y="1524"/>
                    </a:lnTo>
                    <a:lnTo>
                      <a:pt x="234" y="1488"/>
                    </a:lnTo>
                    <a:lnTo>
                      <a:pt x="234" y="1434"/>
                    </a:lnTo>
                    <a:lnTo>
                      <a:pt x="234" y="1392"/>
                    </a:lnTo>
                    <a:lnTo>
                      <a:pt x="234" y="1350"/>
                    </a:lnTo>
                    <a:lnTo>
                      <a:pt x="228" y="1321"/>
                    </a:lnTo>
                    <a:lnTo>
                      <a:pt x="222" y="1303"/>
                    </a:lnTo>
                    <a:lnTo>
                      <a:pt x="204" y="1279"/>
                    </a:lnTo>
                    <a:lnTo>
                      <a:pt x="192" y="1255"/>
                    </a:lnTo>
                    <a:lnTo>
                      <a:pt x="186" y="1219"/>
                    </a:lnTo>
                    <a:lnTo>
                      <a:pt x="186" y="1213"/>
                    </a:lnTo>
                    <a:lnTo>
                      <a:pt x="180" y="1195"/>
                    </a:lnTo>
                    <a:lnTo>
                      <a:pt x="180" y="1165"/>
                    </a:lnTo>
                    <a:lnTo>
                      <a:pt x="180" y="1135"/>
                    </a:lnTo>
                    <a:lnTo>
                      <a:pt x="180" y="1100"/>
                    </a:lnTo>
                    <a:lnTo>
                      <a:pt x="174" y="1058"/>
                    </a:lnTo>
                    <a:lnTo>
                      <a:pt x="168" y="1022"/>
                    </a:lnTo>
                    <a:lnTo>
                      <a:pt x="162" y="986"/>
                    </a:lnTo>
                    <a:lnTo>
                      <a:pt x="156" y="962"/>
                    </a:lnTo>
                    <a:lnTo>
                      <a:pt x="150" y="932"/>
                    </a:lnTo>
                    <a:lnTo>
                      <a:pt x="144" y="884"/>
                    </a:lnTo>
                    <a:lnTo>
                      <a:pt x="132" y="837"/>
                    </a:lnTo>
                    <a:lnTo>
                      <a:pt x="120" y="723"/>
                    </a:lnTo>
                    <a:lnTo>
                      <a:pt x="114" y="675"/>
                    </a:lnTo>
                    <a:lnTo>
                      <a:pt x="114" y="627"/>
                    </a:lnTo>
                    <a:lnTo>
                      <a:pt x="114" y="592"/>
                    </a:lnTo>
                    <a:lnTo>
                      <a:pt x="120" y="562"/>
                    </a:lnTo>
                    <a:lnTo>
                      <a:pt x="120" y="526"/>
                    </a:lnTo>
                    <a:lnTo>
                      <a:pt x="120" y="490"/>
                    </a:lnTo>
                    <a:lnTo>
                      <a:pt x="114" y="448"/>
                    </a:lnTo>
                    <a:lnTo>
                      <a:pt x="108" y="424"/>
                    </a:lnTo>
                    <a:lnTo>
                      <a:pt x="90" y="406"/>
                    </a:lnTo>
                    <a:lnTo>
                      <a:pt x="54" y="365"/>
                    </a:lnTo>
                    <a:lnTo>
                      <a:pt x="30" y="335"/>
                    </a:lnTo>
                    <a:lnTo>
                      <a:pt x="18" y="305"/>
                    </a:lnTo>
                    <a:lnTo>
                      <a:pt x="6" y="269"/>
                    </a:lnTo>
                    <a:lnTo>
                      <a:pt x="0" y="221"/>
                    </a:lnTo>
                    <a:lnTo>
                      <a:pt x="18" y="126"/>
                    </a:lnTo>
                    <a:lnTo>
                      <a:pt x="30" y="78"/>
                    </a:lnTo>
                    <a:lnTo>
                      <a:pt x="54" y="42"/>
                    </a:lnTo>
                    <a:lnTo>
                      <a:pt x="84" y="18"/>
                    </a:lnTo>
                    <a:lnTo>
                      <a:pt x="114" y="0"/>
                    </a:lnTo>
                    <a:lnTo>
                      <a:pt x="156" y="0"/>
                    </a:lnTo>
                    <a:lnTo>
                      <a:pt x="198" y="6"/>
                    </a:lnTo>
                    <a:lnTo>
                      <a:pt x="246" y="24"/>
                    </a:lnTo>
                    <a:lnTo>
                      <a:pt x="288" y="48"/>
                    </a:lnTo>
                    <a:lnTo>
                      <a:pt x="330" y="66"/>
                    </a:lnTo>
                    <a:lnTo>
                      <a:pt x="360" y="84"/>
                    </a:lnTo>
                    <a:lnTo>
                      <a:pt x="384" y="102"/>
                    </a:lnTo>
                    <a:lnTo>
                      <a:pt x="402" y="114"/>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11368" name="Freeform 40"/>
              <p:cNvSpPr>
                <a:spLocks/>
              </p:cNvSpPr>
              <p:nvPr/>
            </p:nvSpPr>
            <p:spPr bwMode="auto">
              <a:xfrm>
                <a:off x="1632" y="139"/>
                <a:ext cx="448" cy="2880"/>
              </a:xfrm>
              <a:custGeom>
                <a:avLst/>
                <a:gdLst>
                  <a:gd name="T0" fmla="*/ 144 w 448"/>
                  <a:gd name="T1" fmla="*/ 2880 h 2880"/>
                  <a:gd name="T2" fmla="*/ 96 w 448"/>
                  <a:gd name="T3" fmla="*/ 1968 h 2880"/>
                  <a:gd name="T4" fmla="*/ 432 w 448"/>
                  <a:gd name="T5" fmla="*/ 864 h 2880"/>
                  <a:gd name="T6" fmla="*/ 0 w 448"/>
                  <a:gd name="T7" fmla="*/ 0 h 2880"/>
                  <a:gd name="T8" fmla="*/ 0 60000 65536"/>
                  <a:gd name="T9" fmla="*/ 0 60000 65536"/>
                  <a:gd name="T10" fmla="*/ 0 60000 65536"/>
                  <a:gd name="T11" fmla="*/ 0 60000 65536"/>
                  <a:gd name="T12" fmla="*/ 0 w 448"/>
                  <a:gd name="T13" fmla="*/ 0 h 2880"/>
                  <a:gd name="T14" fmla="*/ 448 w 448"/>
                  <a:gd name="T15" fmla="*/ 2880 h 2880"/>
                </a:gdLst>
                <a:ahLst/>
                <a:cxnLst>
                  <a:cxn ang="T8">
                    <a:pos x="T0" y="T1"/>
                  </a:cxn>
                  <a:cxn ang="T9">
                    <a:pos x="T2" y="T3"/>
                  </a:cxn>
                  <a:cxn ang="T10">
                    <a:pos x="T4" y="T5"/>
                  </a:cxn>
                  <a:cxn ang="T11">
                    <a:pos x="T6" y="T7"/>
                  </a:cxn>
                </a:cxnLst>
                <a:rect l="T12" t="T13" r="T14" b="T15"/>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p:spPr>
            <p:txBody>
              <a:bodyPr wrap="none" anchor="ctr"/>
              <a:lstStyle/>
              <a:p>
                <a:endParaRPr lang="fr-FR"/>
              </a:p>
            </p:txBody>
          </p:sp>
          <p:sp>
            <p:nvSpPr>
              <p:cNvPr id="11369" name="Freeform 41"/>
              <p:cNvSpPr>
                <a:spLocks/>
              </p:cNvSpPr>
              <p:nvPr/>
            </p:nvSpPr>
            <p:spPr bwMode="auto">
              <a:xfrm>
                <a:off x="1680" y="1147"/>
                <a:ext cx="336" cy="336"/>
              </a:xfrm>
              <a:custGeom>
                <a:avLst/>
                <a:gdLst>
                  <a:gd name="T0" fmla="*/ 336 w 336"/>
                  <a:gd name="T1" fmla="*/ 0 h 336"/>
                  <a:gd name="T2" fmla="*/ 0 w 336"/>
                  <a:gd name="T3" fmla="*/ 336 h 336"/>
                  <a:gd name="T4" fmla="*/ 0 60000 65536"/>
                  <a:gd name="T5" fmla="*/ 0 60000 65536"/>
                  <a:gd name="T6" fmla="*/ 0 w 336"/>
                  <a:gd name="T7" fmla="*/ 0 h 336"/>
                  <a:gd name="T8" fmla="*/ 336 w 336"/>
                  <a:gd name="T9" fmla="*/ 336 h 336"/>
                </a:gdLst>
                <a:ahLst/>
                <a:cxnLst>
                  <a:cxn ang="T4">
                    <a:pos x="T0" y="T1"/>
                  </a:cxn>
                  <a:cxn ang="T5">
                    <a:pos x="T2" y="T3"/>
                  </a:cxn>
                </a:cxnLst>
                <a:rect l="T6" t="T7" r="T8" b="T9"/>
                <a:pathLst>
                  <a:path w="336" h="336">
                    <a:moveTo>
                      <a:pt x="336" y="0"/>
                    </a:moveTo>
                    <a:cubicBezTo>
                      <a:pt x="196" y="140"/>
                      <a:pt x="56" y="280"/>
                      <a:pt x="0" y="336"/>
                    </a:cubicBezTo>
                  </a:path>
                </a:pathLst>
              </a:custGeom>
              <a:noFill/>
              <a:ln w="127000" cmpd="sng">
                <a:solidFill>
                  <a:srgbClr val="00CCFF"/>
                </a:solidFill>
                <a:round/>
                <a:headEnd/>
                <a:tailEnd/>
              </a:ln>
            </p:spPr>
            <p:txBody>
              <a:bodyPr wrap="none" anchor="ctr"/>
              <a:lstStyle/>
              <a:p>
                <a:endParaRPr lang="fr-FR"/>
              </a:p>
            </p:txBody>
          </p:sp>
          <p:sp>
            <p:nvSpPr>
              <p:cNvPr id="11370" name="Line 42"/>
              <p:cNvSpPr>
                <a:spLocks noChangeShapeType="1"/>
              </p:cNvSpPr>
              <p:nvPr/>
            </p:nvSpPr>
            <p:spPr bwMode="auto">
              <a:xfrm flipH="1">
                <a:off x="1584" y="235"/>
                <a:ext cx="96" cy="288"/>
              </a:xfrm>
              <a:prstGeom prst="line">
                <a:avLst/>
              </a:prstGeom>
              <a:noFill/>
              <a:ln w="127000">
                <a:solidFill>
                  <a:srgbClr val="00CCFF"/>
                </a:solidFill>
                <a:round/>
                <a:headEnd/>
                <a:tailEnd/>
              </a:ln>
            </p:spPr>
            <p:txBody>
              <a:bodyPr wrap="none" anchor="ctr"/>
              <a:lstStyle/>
              <a:p>
                <a:endParaRPr lang="fr-FR"/>
              </a:p>
            </p:txBody>
          </p:sp>
          <p:sp>
            <p:nvSpPr>
              <p:cNvPr id="11371" name="Line 43"/>
              <p:cNvSpPr>
                <a:spLocks noChangeShapeType="1"/>
              </p:cNvSpPr>
              <p:nvPr/>
            </p:nvSpPr>
            <p:spPr bwMode="auto">
              <a:xfrm>
                <a:off x="1440" y="1195"/>
                <a:ext cx="96" cy="1"/>
              </a:xfrm>
              <a:prstGeom prst="line">
                <a:avLst/>
              </a:prstGeom>
              <a:noFill/>
              <a:ln w="76200">
                <a:solidFill>
                  <a:schemeClr val="accent1"/>
                </a:solidFill>
                <a:round/>
                <a:headEnd/>
                <a:tailEnd/>
              </a:ln>
            </p:spPr>
            <p:txBody>
              <a:bodyPr wrap="none" anchor="ctr"/>
              <a:lstStyle/>
              <a:p>
                <a:endParaRPr lang="fr-FR"/>
              </a:p>
            </p:txBody>
          </p:sp>
          <p:sp>
            <p:nvSpPr>
              <p:cNvPr id="11372" name="Freeform 44" descr="blanc)"/>
              <p:cNvSpPr>
                <a:spLocks/>
              </p:cNvSpPr>
              <p:nvPr/>
            </p:nvSpPr>
            <p:spPr bwMode="auto">
              <a:xfrm>
                <a:off x="1680" y="1248"/>
                <a:ext cx="480" cy="864"/>
              </a:xfrm>
              <a:custGeom>
                <a:avLst/>
                <a:gdLst>
                  <a:gd name="T0" fmla="*/ 144 w 480"/>
                  <a:gd name="T1" fmla="*/ 240 h 864"/>
                  <a:gd name="T2" fmla="*/ 480 w 480"/>
                  <a:gd name="T3" fmla="*/ 0 h 864"/>
                  <a:gd name="T4" fmla="*/ 144 w 480"/>
                  <a:gd name="T5" fmla="*/ 864 h 864"/>
                  <a:gd name="T6" fmla="*/ 0 w 480"/>
                  <a:gd name="T7" fmla="*/ 864 h 864"/>
                  <a:gd name="T8" fmla="*/ 144 w 480"/>
                  <a:gd name="T9" fmla="*/ 240 h 864"/>
                  <a:gd name="T10" fmla="*/ 0 60000 65536"/>
                  <a:gd name="T11" fmla="*/ 0 60000 65536"/>
                  <a:gd name="T12" fmla="*/ 0 60000 65536"/>
                  <a:gd name="T13" fmla="*/ 0 60000 65536"/>
                  <a:gd name="T14" fmla="*/ 0 60000 65536"/>
                  <a:gd name="T15" fmla="*/ 0 w 480"/>
                  <a:gd name="T16" fmla="*/ 0 h 864"/>
                  <a:gd name="T17" fmla="*/ 480 w 480"/>
                  <a:gd name="T18" fmla="*/ 864 h 864"/>
                </a:gdLst>
                <a:ahLst/>
                <a:cxnLst>
                  <a:cxn ang="T10">
                    <a:pos x="T0" y="T1"/>
                  </a:cxn>
                  <a:cxn ang="T11">
                    <a:pos x="T2" y="T3"/>
                  </a:cxn>
                  <a:cxn ang="T12">
                    <a:pos x="T4" y="T5"/>
                  </a:cxn>
                  <a:cxn ang="T13">
                    <a:pos x="T6" y="T7"/>
                  </a:cxn>
                  <a:cxn ang="T14">
                    <a:pos x="T8" y="T9"/>
                  </a:cxn>
                </a:cxnLst>
                <a:rect l="T15" t="T16" r="T17" b="T18"/>
                <a:pathLst>
                  <a:path w="480" h="864">
                    <a:moveTo>
                      <a:pt x="144" y="240"/>
                    </a:moveTo>
                    <a:lnTo>
                      <a:pt x="480" y="0"/>
                    </a:lnTo>
                    <a:lnTo>
                      <a:pt x="144" y="864"/>
                    </a:lnTo>
                    <a:lnTo>
                      <a:pt x="0" y="864"/>
                    </a:lnTo>
                    <a:lnTo>
                      <a:pt x="144" y="240"/>
                    </a:lnTo>
                    <a:close/>
                  </a:path>
                </a:pathLst>
              </a:custGeom>
              <a:pattFill prst="dkUpDiag">
                <a:fgClr>
                  <a:srgbClr val="FF9999"/>
                </a:fgClr>
                <a:bgClr>
                  <a:srgbClr val="FFFFFF"/>
                </a:bgClr>
              </a:pattFill>
              <a:ln w="9525">
                <a:noFill/>
                <a:round/>
                <a:headEnd/>
                <a:tailEnd/>
              </a:ln>
            </p:spPr>
            <p:txBody>
              <a:bodyPr wrap="none" anchor="ctr"/>
              <a:lstStyle/>
              <a:p>
                <a:endParaRPr lang="fr-FR"/>
              </a:p>
            </p:txBody>
          </p:sp>
          <p:sp>
            <p:nvSpPr>
              <p:cNvPr id="11373" name="Freeform 45"/>
              <p:cNvSpPr>
                <a:spLocks/>
              </p:cNvSpPr>
              <p:nvPr/>
            </p:nvSpPr>
            <p:spPr bwMode="auto">
              <a:xfrm flipH="1">
                <a:off x="1488" y="1440"/>
                <a:ext cx="384" cy="1983"/>
              </a:xfrm>
              <a:custGeom>
                <a:avLst/>
                <a:gdLst>
                  <a:gd name="T0" fmla="*/ 331 w 473"/>
                  <a:gd name="T1" fmla="*/ 0 h 2463"/>
                  <a:gd name="T2" fmla="*/ 379 w 473"/>
                  <a:gd name="T3" fmla="*/ 47 h 2463"/>
                  <a:gd name="T4" fmla="*/ 426 w 473"/>
                  <a:gd name="T5" fmla="*/ 79 h 2463"/>
                  <a:gd name="T6" fmla="*/ 458 w 473"/>
                  <a:gd name="T7" fmla="*/ 174 h 2463"/>
                  <a:gd name="T8" fmla="*/ 410 w 473"/>
                  <a:gd name="T9" fmla="*/ 316 h 2463"/>
                  <a:gd name="T10" fmla="*/ 395 w 473"/>
                  <a:gd name="T11" fmla="*/ 363 h 2463"/>
                  <a:gd name="T12" fmla="*/ 410 w 473"/>
                  <a:gd name="T13" fmla="*/ 411 h 2463"/>
                  <a:gd name="T14" fmla="*/ 473 w 473"/>
                  <a:gd name="T15" fmla="*/ 505 h 2463"/>
                  <a:gd name="T16" fmla="*/ 395 w 473"/>
                  <a:gd name="T17" fmla="*/ 726 h 2463"/>
                  <a:gd name="T18" fmla="*/ 379 w 473"/>
                  <a:gd name="T19" fmla="*/ 837 h 2463"/>
                  <a:gd name="T20" fmla="*/ 379 w 473"/>
                  <a:gd name="T21" fmla="*/ 1026 h 2463"/>
                  <a:gd name="T22" fmla="*/ 284 w 473"/>
                  <a:gd name="T23" fmla="*/ 1089 h 2463"/>
                  <a:gd name="T24" fmla="*/ 252 w 473"/>
                  <a:gd name="T25" fmla="*/ 1231 h 2463"/>
                  <a:gd name="T26" fmla="*/ 221 w 473"/>
                  <a:gd name="T27" fmla="*/ 1389 h 2463"/>
                  <a:gd name="T28" fmla="*/ 174 w 473"/>
                  <a:gd name="T29" fmla="*/ 1405 h 2463"/>
                  <a:gd name="T30" fmla="*/ 126 w 473"/>
                  <a:gd name="T31" fmla="*/ 1437 h 2463"/>
                  <a:gd name="T32" fmla="*/ 47 w 473"/>
                  <a:gd name="T33" fmla="*/ 1673 h 2463"/>
                  <a:gd name="T34" fmla="*/ 63 w 473"/>
                  <a:gd name="T35" fmla="*/ 1721 h 2463"/>
                  <a:gd name="T36" fmla="*/ 31 w 473"/>
                  <a:gd name="T37" fmla="*/ 1815 h 2463"/>
                  <a:gd name="T38" fmla="*/ 47 w 473"/>
                  <a:gd name="T39" fmla="*/ 2021 h 2463"/>
                  <a:gd name="T40" fmla="*/ 16 w 473"/>
                  <a:gd name="T41" fmla="*/ 2115 h 2463"/>
                  <a:gd name="T42" fmla="*/ 95 w 473"/>
                  <a:gd name="T43" fmla="*/ 2194 h 2463"/>
                  <a:gd name="T44" fmla="*/ 63 w 473"/>
                  <a:gd name="T45" fmla="*/ 2242 h 2463"/>
                  <a:gd name="T46" fmla="*/ 0 w 473"/>
                  <a:gd name="T47" fmla="*/ 2463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p:spPr>
            <p:txBody>
              <a:bodyPr wrap="none" anchor="ctr"/>
              <a:lstStyle/>
              <a:p>
                <a:endParaRPr lang="fr-FR"/>
              </a:p>
            </p:txBody>
          </p:sp>
          <p:sp>
            <p:nvSpPr>
              <p:cNvPr id="11374" name="Freeform 46"/>
              <p:cNvSpPr>
                <a:spLocks/>
              </p:cNvSpPr>
              <p:nvPr/>
            </p:nvSpPr>
            <p:spPr bwMode="auto">
              <a:xfrm flipH="1">
                <a:off x="1495" y="1276"/>
                <a:ext cx="519" cy="1121"/>
              </a:xfrm>
              <a:custGeom>
                <a:avLst/>
                <a:gdLst>
                  <a:gd name="T0" fmla="*/ 511 w 519"/>
                  <a:gd name="T1" fmla="*/ 0 h 1121"/>
                  <a:gd name="T2" fmla="*/ 448 w 519"/>
                  <a:gd name="T3" fmla="*/ 79 h 1121"/>
                  <a:gd name="T4" fmla="*/ 417 w 519"/>
                  <a:gd name="T5" fmla="*/ 126 h 1121"/>
                  <a:gd name="T6" fmla="*/ 322 w 519"/>
                  <a:gd name="T7" fmla="*/ 158 h 1121"/>
                  <a:gd name="T8" fmla="*/ 275 w 519"/>
                  <a:gd name="T9" fmla="*/ 173 h 1121"/>
                  <a:gd name="T10" fmla="*/ 243 w 519"/>
                  <a:gd name="T11" fmla="*/ 221 h 1121"/>
                  <a:gd name="T12" fmla="*/ 211 w 519"/>
                  <a:gd name="T13" fmla="*/ 316 h 1121"/>
                  <a:gd name="T14" fmla="*/ 259 w 519"/>
                  <a:gd name="T15" fmla="*/ 347 h 1121"/>
                  <a:gd name="T16" fmla="*/ 164 w 519"/>
                  <a:gd name="T17" fmla="*/ 363 h 1121"/>
                  <a:gd name="T18" fmla="*/ 101 w 519"/>
                  <a:gd name="T19" fmla="*/ 473 h 1121"/>
                  <a:gd name="T20" fmla="*/ 53 w 519"/>
                  <a:gd name="T21" fmla="*/ 600 h 1121"/>
                  <a:gd name="T22" fmla="*/ 6 w 519"/>
                  <a:gd name="T23" fmla="*/ 631 h 1121"/>
                  <a:gd name="T24" fmla="*/ 22 w 519"/>
                  <a:gd name="T25" fmla="*/ 679 h 1121"/>
                  <a:gd name="T26" fmla="*/ 164 w 519"/>
                  <a:gd name="T27" fmla="*/ 663 h 1121"/>
                  <a:gd name="T28" fmla="*/ 148 w 519"/>
                  <a:gd name="T29" fmla="*/ 584 h 1121"/>
                  <a:gd name="T30" fmla="*/ 196 w 519"/>
                  <a:gd name="T31" fmla="*/ 552 h 1121"/>
                  <a:gd name="T32" fmla="*/ 211 w 519"/>
                  <a:gd name="T33" fmla="*/ 631 h 1121"/>
                  <a:gd name="T34" fmla="*/ 290 w 519"/>
                  <a:gd name="T35" fmla="*/ 615 h 1121"/>
                  <a:gd name="T36" fmla="*/ 180 w 519"/>
                  <a:gd name="T37" fmla="*/ 742 h 1121"/>
                  <a:gd name="T38" fmla="*/ 227 w 519"/>
                  <a:gd name="T39" fmla="*/ 773 h 1121"/>
                  <a:gd name="T40" fmla="*/ 164 w 519"/>
                  <a:gd name="T41" fmla="*/ 836 h 1121"/>
                  <a:gd name="T42" fmla="*/ 196 w 519"/>
                  <a:gd name="T43" fmla="*/ 915 h 1121"/>
                  <a:gd name="T44" fmla="*/ 117 w 519"/>
                  <a:gd name="T45" fmla="*/ 994 h 1121"/>
                  <a:gd name="T46" fmla="*/ 164 w 519"/>
                  <a:gd name="T47" fmla="*/ 1026 h 1121"/>
                  <a:gd name="T48" fmla="*/ 227 w 519"/>
                  <a:gd name="T49" fmla="*/ 1121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p:spPr>
            <p:txBody>
              <a:bodyPr wrap="none" anchor="ctr"/>
              <a:lstStyle/>
              <a:p>
                <a:endParaRPr lang="fr-FR"/>
              </a:p>
            </p:txBody>
          </p:sp>
          <p:sp>
            <p:nvSpPr>
              <p:cNvPr id="11375" name="Freeform 47"/>
              <p:cNvSpPr>
                <a:spLocks/>
              </p:cNvSpPr>
              <p:nvPr/>
            </p:nvSpPr>
            <p:spPr bwMode="auto">
              <a:xfrm flipH="1">
                <a:off x="1392" y="2018"/>
                <a:ext cx="726" cy="1605"/>
              </a:xfrm>
              <a:custGeom>
                <a:avLst/>
                <a:gdLst>
                  <a:gd name="T0" fmla="*/ 521 w 726"/>
                  <a:gd name="T1" fmla="*/ 0 h 1605"/>
                  <a:gd name="T2" fmla="*/ 552 w 726"/>
                  <a:gd name="T3" fmla="*/ 126 h 1605"/>
                  <a:gd name="T4" fmla="*/ 694 w 726"/>
                  <a:gd name="T5" fmla="*/ 205 h 1605"/>
                  <a:gd name="T6" fmla="*/ 647 w 726"/>
                  <a:gd name="T7" fmla="*/ 394 h 1605"/>
                  <a:gd name="T8" fmla="*/ 663 w 726"/>
                  <a:gd name="T9" fmla="*/ 442 h 1605"/>
                  <a:gd name="T10" fmla="*/ 694 w 726"/>
                  <a:gd name="T11" fmla="*/ 489 h 1605"/>
                  <a:gd name="T12" fmla="*/ 726 w 726"/>
                  <a:gd name="T13" fmla="*/ 584 h 1605"/>
                  <a:gd name="T14" fmla="*/ 552 w 726"/>
                  <a:gd name="T15" fmla="*/ 710 h 1605"/>
                  <a:gd name="T16" fmla="*/ 505 w 726"/>
                  <a:gd name="T17" fmla="*/ 915 h 1605"/>
                  <a:gd name="T18" fmla="*/ 473 w 726"/>
                  <a:gd name="T19" fmla="*/ 1010 h 1605"/>
                  <a:gd name="T20" fmla="*/ 568 w 726"/>
                  <a:gd name="T21" fmla="*/ 994 h 1605"/>
                  <a:gd name="T22" fmla="*/ 615 w 726"/>
                  <a:gd name="T23" fmla="*/ 978 h 1605"/>
                  <a:gd name="T24" fmla="*/ 600 w 726"/>
                  <a:gd name="T25" fmla="*/ 1042 h 1605"/>
                  <a:gd name="T26" fmla="*/ 568 w 726"/>
                  <a:gd name="T27" fmla="*/ 1152 h 1605"/>
                  <a:gd name="T28" fmla="*/ 473 w 726"/>
                  <a:gd name="T29" fmla="*/ 1199 h 1605"/>
                  <a:gd name="T30" fmla="*/ 489 w 726"/>
                  <a:gd name="T31" fmla="*/ 1342 h 1605"/>
                  <a:gd name="T32" fmla="*/ 394 w 726"/>
                  <a:gd name="T33" fmla="*/ 1373 h 1605"/>
                  <a:gd name="T34" fmla="*/ 205 w 726"/>
                  <a:gd name="T35" fmla="*/ 1452 h 1605"/>
                  <a:gd name="T36" fmla="*/ 173 w 726"/>
                  <a:gd name="T37" fmla="*/ 1499 h 1605"/>
                  <a:gd name="T38" fmla="*/ 157 w 726"/>
                  <a:gd name="T39" fmla="*/ 1547 h 1605"/>
                  <a:gd name="T40" fmla="*/ 110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p:spPr>
            <p:txBody>
              <a:bodyPr wrap="none" anchor="ctr"/>
              <a:lstStyle/>
              <a:p>
                <a:endParaRPr lang="fr-FR"/>
              </a:p>
            </p:txBody>
          </p:sp>
          <p:sp>
            <p:nvSpPr>
              <p:cNvPr id="11376" name="Freeform 48"/>
              <p:cNvSpPr>
                <a:spLocks/>
              </p:cNvSpPr>
              <p:nvPr/>
            </p:nvSpPr>
            <p:spPr bwMode="auto">
              <a:xfrm>
                <a:off x="1649" y="973"/>
                <a:ext cx="52" cy="215"/>
              </a:xfrm>
              <a:custGeom>
                <a:avLst/>
                <a:gdLst>
                  <a:gd name="T0" fmla="*/ 10 w 52"/>
                  <a:gd name="T1" fmla="*/ 215 h 215"/>
                  <a:gd name="T2" fmla="*/ 38 w 52"/>
                  <a:gd name="T3" fmla="*/ 172 h 215"/>
                  <a:gd name="T4" fmla="*/ 52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p:spPr>
            <p:txBody>
              <a:bodyPr wrap="none" anchor="ctr"/>
              <a:lstStyle/>
              <a:p>
                <a:endParaRPr lang="fr-FR"/>
              </a:p>
            </p:txBody>
          </p:sp>
          <p:sp>
            <p:nvSpPr>
              <p:cNvPr id="11377" name="Line 49"/>
              <p:cNvSpPr>
                <a:spLocks noChangeShapeType="1"/>
              </p:cNvSpPr>
              <p:nvPr/>
            </p:nvSpPr>
            <p:spPr bwMode="auto">
              <a:xfrm rot="2646290" flipH="1">
                <a:off x="1584" y="1168"/>
                <a:ext cx="192" cy="240"/>
              </a:xfrm>
              <a:prstGeom prst="line">
                <a:avLst/>
              </a:prstGeom>
              <a:noFill/>
              <a:ln w="127000">
                <a:solidFill>
                  <a:schemeClr val="accent1"/>
                </a:solidFill>
                <a:round/>
                <a:headEnd/>
                <a:tailEnd/>
              </a:ln>
            </p:spPr>
            <p:txBody>
              <a:bodyPr wrap="none" anchor="ctr"/>
              <a:lstStyle/>
              <a:p>
                <a:endParaRPr lang="fr-FR"/>
              </a:p>
            </p:txBody>
          </p:sp>
          <p:sp>
            <p:nvSpPr>
              <p:cNvPr id="11378" name="Oval 50"/>
              <p:cNvSpPr>
                <a:spLocks noChangeArrowheads="1"/>
              </p:cNvSpPr>
              <p:nvPr/>
            </p:nvSpPr>
            <p:spPr bwMode="auto">
              <a:xfrm>
                <a:off x="1488" y="1152"/>
                <a:ext cx="192" cy="192"/>
              </a:xfrm>
              <a:prstGeom prst="ellipse">
                <a:avLst/>
              </a:prstGeom>
              <a:solidFill>
                <a:schemeClr val="tx2"/>
              </a:solidFill>
              <a:ln w="9525">
                <a:solidFill>
                  <a:schemeClr val="tx1"/>
                </a:solidFill>
                <a:round/>
                <a:headEnd/>
                <a:tailEnd/>
              </a:ln>
            </p:spPr>
            <p:txBody>
              <a:bodyPr wrap="none" anchor="ctr"/>
              <a:lstStyle/>
              <a:p>
                <a:endParaRPr lang="fr-FR"/>
              </a:p>
            </p:txBody>
          </p:sp>
          <p:sp>
            <p:nvSpPr>
              <p:cNvPr id="11379" name="Oval 51"/>
              <p:cNvSpPr>
                <a:spLocks noChangeArrowheads="1"/>
              </p:cNvSpPr>
              <p:nvPr/>
            </p:nvSpPr>
            <p:spPr bwMode="auto">
              <a:xfrm>
                <a:off x="1632" y="2256"/>
                <a:ext cx="144" cy="144"/>
              </a:xfrm>
              <a:prstGeom prst="ellipse">
                <a:avLst/>
              </a:prstGeom>
              <a:solidFill>
                <a:schemeClr val="tx2"/>
              </a:solidFill>
              <a:ln w="9525">
                <a:solidFill>
                  <a:schemeClr val="tx1"/>
                </a:solidFill>
                <a:round/>
                <a:headEnd/>
                <a:tailEnd/>
              </a:ln>
            </p:spPr>
            <p:txBody>
              <a:bodyPr wrap="none" anchor="ctr"/>
              <a:lstStyle/>
              <a:p>
                <a:endParaRPr lang="fr-FR"/>
              </a:p>
            </p:txBody>
          </p:sp>
        </p:grpSp>
        <p:grpSp>
          <p:nvGrpSpPr>
            <p:cNvPr id="4" name="Group 52"/>
            <p:cNvGrpSpPr>
              <a:grpSpLocks/>
            </p:cNvGrpSpPr>
            <p:nvPr/>
          </p:nvGrpSpPr>
          <p:grpSpPr bwMode="auto">
            <a:xfrm>
              <a:off x="2640" y="240"/>
              <a:ext cx="1248" cy="3511"/>
              <a:chOff x="1248" y="139"/>
              <a:chExt cx="1248" cy="3511"/>
            </a:xfrm>
          </p:grpSpPr>
          <p:sp>
            <p:nvSpPr>
              <p:cNvPr id="11354" name="Freeform 53" descr="blanc)"/>
              <p:cNvSpPr>
                <a:spLocks/>
              </p:cNvSpPr>
              <p:nvPr/>
            </p:nvSpPr>
            <p:spPr bwMode="auto">
              <a:xfrm flipH="1">
                <a:off x="1248" y="283"/>
                <a:ext cx="1248" cy="3367"/>
              </a:xfrm>
              <a:custGeom>
                <a:avLst/>
                <a:gdLst>
                  <a:gd name="T0" fmla="*/ 491 w 521"/>
                  <a:gd name="T1" fmla="*/ 227 h 2354"/>
                  <a:gd name="T2" fmla="*/ 521 w 521"/>
                  <a:gd name="T3" fmla="*/ 376 h 2354"/>
                  <a:gd name="T4" fmla="*/ 515 w 521"/>
                  <a:gd name="T5" fmla="*/ 454 h 2354"/>
                  <a:gd name="T6" fmla="*/ 479 w 521"/>
                  <a:gd name="T7" fmla="*/ 580 h 2354"/>
                  <a:gd name="T8" fmla="*/ 479 w 521"/>
                  <a:gd name="T9" fmla="*/ 639 h 2354"/>
                  <a:gd name="T10" fmla="*/ 449 w 521"/>
                  <a:gd name="T11" fmla="*/ 843 h 2354"/>
                  <a:gd name="T12" fmla="*/ 437 w 521"/>
                  <a:gd name="T13" fmla="*/ 902 h 2354"/>
                  <a:gd name="T14" fmla="*/ 414 w 521"/>
                  <a:gd name="T15" fmla="*/ 1129 h 2354"/>
                  <a:gd name="T16" fmla="*/ 408 w 521"/>
                  <a:gd name="T17" fmla="*/ 1201 h 2354"/>
                  <a:gd name="T18" fmla="*/ 431 w 521"/>
                  <a:gd name="T19" fmla="*/ 1315 h 2354"/>
                  <a:gd name="T20" fmla="*/ 437 w 521"/>
                  <a:gd name="T21" fmla="*/ 1362 h 2354"/>
                  <a:gd name="T22" fmla="*/ 449 w 521"/>
                  <a:gd name="T23" fmla="*/ 1416 h 2354"/>
                  <a:gd name="T24" fmla="*/ 455 w 521"/>
                  <a:gd name="T25" fmla="*/ 1578 h 2354"/>
                  <a:gd name="T26" fmla="*/ 414 w 521"/>
                  <a:gd name="T27" fmla="*/ 1685 h 2354"/>
                  <a:gd name="T28" fmla="*/ 396 w 521"/>
                  <a:gd name="T29" fmla="*/ 1823 h 2354"/>
                  <a:gd name="T30" fmla="*/ 390 w 521"/>
                  <a:gd name="T31" fmla="*/ 1876 h 2354"/>
                  <a:gd name="T32" fmla="*/ 384 w 521"/>
                  <a:gd name="T33" fmla="*/ 1978 h 2354"/>
                  <a:gd name="T34" fmla="*/ 431 w 521"/>
                  <a:gd name="T35" fmla="*/ 2020 h 2354"/>
                  <a:gd name="T36" fmla="*/ 455 w 521"/>
                  <a:gd name="T37" fmla="*/ 2074 h 2354"/>
                  <a:gd name="T38" fmla="*/ 414 w 521"/>
                  <a:gd name="T39" fmla="*/ 2127 h 2354"/>
                  <a:gd name="T40" fmla="*/ 372 w 521"/>
                  <a:gd name="T41" fmla="*/ 2181 h 2354"/>
                  <a:gd name="T42" fmla="*/ 324 w 521"/>
                  <a:gd name="T43" fmla="*/ 2318 h 2354"/>
                  <a:gd name="T44" fmla="*/ 312 w 521"/>
                  <a:gd name="T45" fmla="*/ 2336 h 2354"/>
                  <a:gd name="T46" fmla="*/ 240 w 521"/>
                  <a:gd name="T47" fmla="*/ 2354 h 2354"/>
                  <a:gd name="T48" fmla="*/ 180 w 521"/>
                  <a:gd name="T49" fmla="*/ 2342 h 2354"/>
                  <a:gd name="T50" fmla="*/ 198 w 521"/>
                  <a:gd name="T51" fmla="*/ 2289 h 2354"/>
                  <a:gd name="T52" fmla="*/ 216 w 521"/>
                  <a:gd name="T53" fmla="*/ 2115 h 2354"/>
                  <a:gd name="T54" fmla="*/ 222 w 521"/>
                  <a:gd name="T55" fmla="*/ 2002 h 2354"/>
                  <a:gd name="T56" fmla="*/ 228 w 521"/>
                  <a:gd name="T57" fmla="*/ 1888 h 2354"/>
                  <a:gd name="T58" fmla="*/ 234 w 521"/>
                  <a:gd name="T59" fmla="*/ 1757 h 2354"/>
                  <a:gd name="T60" fmla="*/ 234 w 521"/>
                  <a:gd name="T61" fmla="*/ 1578 h 2354"/>
                  <a:gd name="T62" fmla="*/ 234 w 521"/>
                  <a:gd name="T63" fmla="*/ 1488 h 2354"/>
                  <a:gd name="T64" fmla="*/ 234 w 521"/>
                  <a:gd name="T65" fmla="*/ 1350 h 2354"/>
                  <a:gd name="T66" fmla="*/ 222 w 521"/>
                  <a:gd name="T67" fmla="*/ 1303 h 2354"/>
                  <a:gd name="T68" fmla="*/ 186 w 521"/>
                  <a:gd name="T69" fmla="*/ 1219 h 2354"/>
                  <a:gd name="T70" fmla="*/ 180 w 521"/>
                  <a:gd name="T71" fmla="*/ 1195 h 2354"/>
                  <a:gd name="T72" fmla="*/ 180 w 521"/>
                  <a:gd name="T73" fmla="*/ 1135 h 2354"/>
                  <a:gd name="T74" fmla="*/ 168 w 521"/>
                  <a:gd name="T75" fmla="*/ 1022 h 2354"/>
                  <a:gd name="T76" fmla="*/ 156 w 521"/>
                  <a:gd name="T77" fmla="*/ 962 h 2354"/>
                  <a:gd name="T78" fmla="*/ 132 w 521"/>
                  <a:gd name="T79" fmla="*/ 837 h 2354"/>
                  <a:gd name="T80" fmla="*/ 114 w 521"/>
                  <a:gd name="T81" fmla="*/ 627 h 2354"/>
                  <a:gd name="T82" fmla="*/ 120 w 521"/>
                  <a:gd name="T83" fmla="*/ 562 h 2354"/>
                  <a:gd name="T84" fmla="*/ 114 w 521"/>
                  <a:gd name="T85" fmla="*/ 448 h 2354"/>
                  <a:gd name="T86" fmla="*/ 90 w 521"/>
                  <a:gd name="T87" fmla="*/ 406 h 2354"/>
                  <a:gd name="T88" fmla="*/ 18 w 521"/>
                  <a:gd name="T89" fmla="*/ 305 h 2354"/>
                  <a:gd name="T90" fmla="*/ 0 w 521"/>
                  <a:gd name="T91" fmla="*/ 221 h 2354"/>
                  <a:gd name="T92" fmla="*/ 54 w 521"/>
                  <a:gd name="T93" fmla="*/ 42 h 2354"/>
                  <a:gd name="T94" fmla="*/ 156 w 521"/>
                  <a:gd name="T95" fmla="*/ 0 h 2354"/>
                  <a:gd name="T96" fmla="*/ 246 w 521"/>
                  <a:gd name="T97" fmla="*/ 24 h 2354"/>
                  <a:gd name="T98" fmla="*/ 360 w 521"/>
                  <a:gd name="T99" fmla="*/ 84 h 2354"/>
                  <a:gd name="T100" fmla="*/ 414 w 521"/>
                  <a:gd name="T101" fmla="*/ 126 h 2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1"/>
                  <a:gd name="T154" fmla="*/ 0 h 2354"/>
                  <a:gd name="T155" fmla="*/ 521 w 521"/>
                  <a:gd name="T156" fmla="*/ 2354 h 2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1" h="2354">
                    <a:moveTo>
                      <a:pt x="414" y="126"/>
                    </a:moveTo>
                    <a:lnTo>
                      <a:pt x="455" y="173"/>
                    </a:lnTo>
                    <a:lnTo>
                      <a:pt x="491" y="227"/>
                    </a:lnTo>
                    <a:lnTo>
                      <a:pt x="515" y="299"/>
                    </a:lnTo>
                    <a:lnTo>
                      <a:pt x="521" y="335"/>
                    </a:lnTo>
                    <a:lnTo>
                      <a:pt x="521" y="376"/>
                    </a:lnTo>
                    <a:lnTo>
                      <a:pt x="521" y="418"/>
                    </a:lnTo>
                    <a:lnTo>
                      <a:pt x="515" y="454"/>
                    </a:lnTo>
                    <a:lnTo>
                      <a:pt x="497" y="502"/>
                    </a:lnTo>
                    <a:lnTo>
                      <a:pt x="485" y="544"/>
                    </a:lnTo>
                    <a:lnTo>
                      <a:pt x="479" y="580"/>
                    </a:lnTo>
                    <a:lnTo>
                      <a:pt x="479" y="604"/>
                    </a:lnTo>
                    <a:lnTo>
                      <a:pt x="479" y="639"/>
                    </a:lnTo>
                    <a:lnTo>
                      <a:pt x="467" y="723"/>
                    </a:lnTo>
                    <a:lnTo>
                      <a:pt x="461" y="807"/>
                    </a:lnTo>
                    <a:lnTo>
                      <a:pt x="449" y="843"/>
                    </a:lnTo>
                    <a:lnTo>
                      <a:pt x="443" y="872"/>
                    </a:lnTo>
                    <a:lnTo>
                      <a:pt x="437" y="902"/>
                    </a:lnTo>
                    <a:lnTo>
                      <a:pt x="431" y="944"/>
                    </a:lnTo>
                    <a:lnTo>
                      <a:pt x="419" y="1034"/>
                    </a:lnTo>
                    <a:lnTo>
                      <a:pt x="414" y="1129"/>
                    </a:lnTo>
                    <a:lnTo>
                      <a:pt x="408" y="1171"/>
                    </a:lnTo>
                    <a:lnTo>
                      <a:pt x="408" y="1201"/>
                    </a:lnTo>
                    <a:lnTo>
                      <a:pt x="414" y="1249"/>
                    </a:lnTo>
                    <a:lnTo>
                      <a:pt x="419" y="1285"/>
                    </a:lnTo>
                    <a:lnTo>
                      <a:pt x="431" y="1315"/>
                    </a:lnTo>
                    <a:lnTo>
                      <a:pt x="431" y="1327"/>
                    </a:lnTo>
                    <a:lnTo>
                      <a:pt x="437" y="1362"/>
                    </a:lnTo>
                    <a:lnTo>
                      <a:pt x="443" y="1386"/>
                    </a:lnTo>
                    <a:lnTo>
                      <a:pt x="449" y="1416"/>
                    </a:lnTo>
                    <a:lnTo>
                      <a:pt x="461" y="1464"/>
                    </a:lnTo>
                    <a:lnTo>
                      <a:pt x="461" y="1518"/>
                    </a:lnTo>
                    <a:lnTo>
                      <a:pt x="455" y="1578"/>
                    </a:lnTo>
                    <a:lnTo>
                      <a:pt x="431" y="1631"/>
                    </a:lnTo>
                    <a:lnTo>
                      <a:pt x="414" y="1685"/>
                    </a:lnTo>
                    <a:lnTo>
                      <a:pt x="402" y="1745"/>
                    </a:lnTo>
                    <a:lnTo>
                      <a:pt x="396" y="1805"/>
                    </a:lnTo>
                    <a:lnTo>
                      <a:pt x="396" y="1823"/>
                    </a:lnTo>
                    <a:lnTo>
                      <a:pt x="390" y="1840"/>
                    </a:lnTo>
                    <a:lnTo>
                      <a:pt x="390" y="1876"/>
                    </a:lnTo>
                    <a:lnTo>
                      <a:pt x="384" y="1918"/>
                    </a:lnTo>
                    <a:lnTo>
                      <a:pt x="384" y="1954"/>
                    </a:lnTo>
                    <a:lnTo>
                      <a:pt x="384" y="1978"/>
                    </a:lnTo>
                    <a:lnTo>
                      <a:pt x="408" y="1996"/>
                    </a:lnTo>
                    <a:lnTo>
                      <a:pt x="431" y="2020"/>
                    </a:lnTo>
                    <a:lnTo>
                      <a:pt x="455" y="2050"/>
                    </a:lnTo>
                    <a:lnTo>
                      <a:pt x="461" y="2062"/>
                    </a:lnTo>
                    <a:lnTo>
                      <a:pt x="455" y="2074"/>
                    </a:lnTo>
                    <a:lnTo>
                      <a:pt x="443" y="2103"/>
                    </a:lnTo>
                    <a:lnTo>
                      <a:pt x="414" y="2127"/>
                    </a:lnTo>
                    <a:lnTo>
                      <a:pt x="390" y="2151"/>
                    </a:lnTo>
                    <a:lnTo>
                      <a:pt x="372" y="2181"/>
                    </a:lnTo>
                    <a:lnTo>
                      <a:pt x="360" y="2229"/>
                    </a:lnTo>
                    <a:lnTo>
                      <a:pt x="342" y="2277"/>
                    </a:lnTo>
                    <a:lnTo>
                      <a:pt x="324" y="2318"/>
                    </a:lnTo>
                    <a:lnTo>
                      <a:pt x="318" y="2330"/>
                    </a:lnTo>
                    <a:lnTo>
                      <a:pt x="312" y="2336"/>
                    </a:lnTo>
                    <a:lnTo>
                      <a:pt x="306" y="2342"/>
                    </a:lnTo>
                    <a:lnTo>
                      <a:pt x="288" y="2348"/>
                    </a:lnTo>
                    <a:lnTo>
                      <a:pt x="240" y="2354"/>
                    </a:lnTo>
                    <a:lnTo>
                      <a:pt x="216" y="2354"/>
                    </a:lnTo>
                    <a:lnTo>
                      <a:pt x="192" y="2348"/>
                    </a:lnTo>
                    <a:lnTo>
                      <a:pt x="180" y="2342"/>
                    </a:lnTo>
                    <a:lnTo>
                      <a:pt x="180" y="2330"/>
                    </a:lnTo>
                    <a:lnTo>
                      <a:pt x="198" y="2289"/>
                    </a:lnTo>
                    <a:lnTo>
                      <a:pt x="204" y="2241"/>
                    </a:lnTo>
                    <a:lnTo>
                      <a:pt x="216" y="2175"/>
                    </a:lnTo>
                    <a:lnTo>
                      <a:pt x="216" y="2115"/>
                    </a:lnTo>
                    <a:lnTo>
                      <a:pt x="216" y="2062"/>
                    </a:lnTo>
                    <a:lnTo>
                      <a:pt x="222" y="2002"/>
                    </a:lnTo>
                    <a:lnTo>
                      <a:pt x="222" y="1942"/>
                    </a:lnTo>
                    <a:lnTo>
                      <a:pt x="228" y="1888"/>
                    </a:lnTo>
                    <a:lnTo>
                      <a:pt x="234" y="1858"/>
                    </a:lnTo>
                    <a:lnTo>
                      <a:pt x="234" y="1811"/>
                    </a:lnTo>
                    <a:lnTo>
                      <a:pt x="234" y="1757"/>
                    </a:lnTo>
                    <a:lnTo>
                      <a:pt x="234" y="1697"/>
                    </a:lnTo>
                    <a:lnTo>
                      <a:pt x="234" y="1637"/>
                    </a:lnTo>
                    <a:lnTo>
                      <a:pt x="234" y="1578"/>
                    </a:lnTo>
                    <a:lnTo>
                      <a:pt x="234" y="1524"/>
                    </a:lnTo>
                    <a:lnTo>
                      <a:pt x="234" y="1488"/>
                    </a:lnTo>
                    <a:lnTo>
                      <a:pt x="234" y="1434"/>
                    </a:lnTo>
                    <a:lnTo>
                      <a:pt x="234" y="1392"/>
                    </a:lnTo>
                    <a:lnTo>
                      <a:pt x="234" y="1350"/>
                    </a:lnTo>
                    <a:lnTo>
                      <a:pt x="228" y="1321"/>
                    </a:lnTo>
                    <a:lnTo>
                      <a:pt x="222" y="1303"/>
                    </a:lnTo>
                    <a:lnTo>
                      <a:pt x="204" y="1279"/>
                    </a:lnTo>
                    <a:lnTo>
                      <a:pt x="192" y="1255"/>
                    </a:lnTo>
                    <a:lnTo>
                      <a:pt x="186" y="1219"/>
                    </a:lnTo>
                    <a:lnTo>
                      <a:pt x="186" y="1213"/>
                    </a:lnTo>
                    <a:lnTo>
                      <a:pt x="180" y="1195"/>
                    </a:lnTo>
                    <a:lnTo>
                      <a:pt x="180" y="1165"/>
                    </a:lnTo>
                    <a:lnTo>
                      <a:pt x="180" y="1135"/>
                    </a:lnTo>
                    <a:lnTo>
                      <a:pt x="180" y="1100"/>
                    </a:lnTo>
                    <a:lnTo>
                      <a:pt x="174" y="1058"/>
                    </a:lnTo>
                    <a:lnTo>
                      <a:pt x="168" y="1022"/>
                    </a:lnTo>
                    <a:lnTo>
                      <a:pt x="162" y="986"/>
                    </a:lnTo>
                    <a:lnTo>
                      <a:pt x="156" y="962"/>
                    </a:lnTo>
                    <a:lnTo>
                      <a:pt x="150" y="932"/>
                    </a:lnTo>
                    <a:lnTo>
                      <a:pt x="144" y="884"/>
                    </a:lnTo>
                    <a:lnTo>
                      <a:pt x="132" y="837"/>
                    </a:lnTo>
                    <a:lnTo>
                      <a:pt x="120" y="723"/>
                    </a:lnTo>
                    <a:lnTo>
                      <a:pt x="114" y="675"/>
                    </a:lnTo>
                    <a:lnTo>
                      <a:pt x="114" y="627"/>
                    </a:lnTo>
                    <a:lnTo>
                      <a:pt x="114" y="592"/>
                    </a:lnTo>
                    <a:lnTo>
                      <a:pt x="120" y="562"/>
                    </a:lnTo>
                    <a:lnTo>
                      <a:pt x="120" y="526"/>
                    </a:lnTo>
                    <a:lnTo>
                      <a:pt x="120" y="490"/>
                    </a:lnTo>
                    <a:lnTo>
                      <a:pt x="114" y="448"/>
                    </a:lnTo>
                    <a:lnTo>
                      <a:pt x="108" y="424"/>
                    </a:lnTo>
                    <a:lnTo>
                      <a:pt x="90" y="406"/>
                    </a:lnTo>
                    <a:lnTo>
                      <a:pt x="54" y="365"/>
                    </a:lnTo>
                    <a:lnTo>
                      <a:pt x="30" y="335"/>
                    </a:lnTo>
                    <a:lnTo>
                      <a:pt x="18" y="305"/>
                    </a:lnTo>
                    <a:lnTo>
                      <a:pt x="6" y="269"/>
                    </a:lnTo>
                    <a:lnTo>
                      <a:pt x="0" y="221"/>
                    </a:lnTo>
                    <a:lnTo>
                      <a:pt x="18" y="126"/>
                    </a:lnTo>
                    <a:lnTo>
                      <a:pt x="30" y="78"/>
                    </a:lnTo>
                    <a:lnTo>
                      <a:pt x="54" y="42"/>
                    </a:lnTo>
                    <a:lnTo>
                      <a:pt x="84" y="18"/>
                    </a:lnTo>
                    <a:lnTo>
                      <a:pt x="114" y="0"/>
                    </a:lnTo>
                    <a:lnTo>
                      <a:pt x="156" y="0"/>
                    </a:lnTo>
                    <a:lnTo>
                      <a:pt x="198" y="6"/>
                    </a:lnTo>
                    <a:lnTo>
                      <a:pt x="246" y="24"/>
                    </a:lnTo>
                    <a:lnTo>
                      <a:pt x="288" y="48"/>
                    </a:lnTo>
                    <a:lnTo>
                      <a:pt x="330" y="66"/>
                    </a:lnTo>
                    <a:lnTo>
                      <a:pt x="360" y="84"/>
                    </a:lnTo>
                    <a:lnTo>
                      <a:pt x="384" y="102"/>
                    </a:lnTo>
                    <a:lnTo>
                      <a:pt x="402" y="114"/>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11355" name="Freeform 54"/>
              <p:cNvSpPr>
                <a:spLocks/>
              </p:cNvSpPr>
              <p:nvPr/>
            </p:nvSpPr>
            <p:spPr bwMode="auto">
              <a:xfrm>
                <a:off x="1632" y="139"/>
                <a:ext cx="448" cy="2880"/>
              </a:xfrm>
              <a:custGeom>
                <a:avLst/>
                <a:gdLst>
                  <a:gd name="T0" fmla="*/ 144 w 448"/>
                  <a:gd name="T1" fmla="*/ 2880 h 2880"/>
                  <a:gd name="T2" fmla="*/ 96 w 448"/>
                  <a:gd name="T3" fmla="*/ 1968 h 2880"/>
                  <a:gd name="T4" fmla="*/ 432 w 448"/>
                  <a:gd name="T5" fmla="*/ 864 h 2880"/>
                  <a:gd name="T6" fmla="*/ 0 w 448"/>
                  <a:gd name="T7" fmla="*/ 0 h 2880"/>
                  <a:gd name="T8" fmla="*/ 0 60000 65536"/>
                  <a:gd name="T9" fmla="*/ 0 60000 65536"/>
                  <a:gd name="T10" fmla="*/ 0 60000 65536"/>
                  <a:gd name="T11" fmla="*/ 0 60000 65536"/>
                  <a:gd name="T12" fmla="*/ 0 w 448"/>
                  <a:gd name="T13" fmla="*/ 0 h 2880"/>
                  <a:gd name="T14" fmla="*/ 448 w 448"/>
                  <a:gd name="T15" fmla="*/ 2880 h 2880"/>
                </a:gdLst>
                <a:ahLst/>
                <a:cxnLst>
                  <a:cxn ang="T8">
                    <a:pos x="T0" y="T1"/>
                  </a:cxn>
                  <a:cxn ang="T9">
                    <a:pos x="T2" y="T3"/>
                  </a:cxn>
                  <a:cxn ang="T10">
                    <a:pos x="T4" y="T5"/>
                  </a:cxn>
                  <a:cxn ang="T11">
                    <a:pos x="T6" y="T7"/>
                  </a:cxn>
                </a:cxnLst>
                <a:rect l="T12" t="T13" r="T14" b="T15"/>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p:spPr>
            <p:txBody>
              <a:bodyPr wrap="none" anchor="ctr"/>
              <a:lstStyle/>
              <a:p>
                <a:endParaRPr lang="fr-FR"/>
              </a:p>
            </p:txBody>
          </p:sp>
          <p:sp>
            <p:nvSpPr>
              <p:cNvPr id="11356" name="Freeform 55"/>
              <p:cNvSpPr>
                <a:spLocks/>
              </p:cNvSpPr>
              <p:nvPr/>
            </p:nvSpPr>
            <p:spPr bwMode="auto">
              <a:xfrm>
                <a:off x="1680" y="1147"/>
                <a:ext cx="336" cy="336"/>
              </a:xfrm>
              <a:custGeom>
                <a:avLst/>
                <a:gdLst>
                  <a:gd name="T0" fmla="*/ 336 w 336"/>
                  <a:gd name="T1" fmla="*/ 0 h 336"/>
                  <a:gd name="T2" fmla="*/ 0 w 336"/>
                  <a:gd name="T3" fmla="*/ 336 h 336"/>
                  <a:gd name="T4" fmla="*/ 0 60000 65536"/>
                  <a:gd name="T5" fmla="*/ 0 60000 65536"/>
                  <a:gd name="T6" fmla="*/ 0 w 336"/>
                  <a:gd name="T7" fmla="*/ 0 h 336"/>
                  <a:gd name="T8" fmla="*/ 336 w 336"/>
                  <a:gd name="T9" fmla="*/ 336 h 336"/>
                </a:gdLst>
                <a:ahLst/>
                <a:cxnLst>
                  <a:cxn ang="T4">
                    <a:pos x="T0" y="T1"/>
                  </a:cxn>
                  <a:cxn ang="T5">
                    <a:pos x="T2" y="T3"/>
                  </a:cxn>
                </a:cxnLst>
                <a:rect l="T6" t="T7" r="T8" b="T9"/>
                <a:pathLst>
                  <a:path w="336" h="336">
                    <a:moveTo>
                      <a:pt x="336" y="0"/>
                    </a:moveTo>
                    <a:cubicBezTo>
                      <a:pt x="196" y="140"/>
                      <a:pt x="56" y="280"/>
                      <a:pt x="0" y="336"/>
                    </a:cubicBezTo>
                  </a:path>
                </a:pathLst>
              </a:custGeom>
              <a:noFill/>
              <a:ln w="127000" cmpd="sng">
                <a:solidFill>
                  <a:srgbClr val="00CCFF"/>
                </a:solidFill>
                <a:round/>
                <a:headEnd/>
                <a:tailEnd/>
              </a:ln>
            </p:spPr>
            <p:txBody>
              <a:bodyPr wrap="none" anchor="ctr"/>
              <a:lstStyle/>
              <a:p>
                <a:endParaRPr lang="fr-FR"/>
              </a:p>
            </p:txBody>
          </p:sp>
          <p:sp>
            <p:nvSpPr>
              <p:cNvPr id="11357" name="Line 56"/>
              <p:cNvSpPr>
                <a:spLocks noChangeShapeType="1"/>
              </p:cNvSpPr>
              <p:nvPr/>
            </p:nvSpPr>
            <p:spPr bwMode="auto">
              <a:xfrm flipH="1">
                <a:off x="1584" y="235"/>
                <a:ext cx="96" cy="288"/>
              </a:xfrm>
              <a:prstGeom prst="line">
                <a:avLst/>
              </a:prstGeom>
              <a:noFill/>
              <a:ln w="127000">
                <a:solidFill>
                  <a:srgbClr val="00CCFF"/>
                </a:solidFill>
                <a:round/>
                <a:headEnd/>
                <a:tailEnd/>
              </a:ln>
            </p:spPr>
            <p:txBody>
              <a:bodyPr wrap="none" anchor="ctr"/>
              <a:lstStyle/>
              <a:p>
                <a:endParaRPr lang="fr-FR"/>
              </a:p>
            </p:txBody>
          </p:sp>
          <p:sp>
            <p:nvSpPr>
              <p:cNvPr id="11358" name="Line 57"/>
              <p:cNvSpPr>
                <a:spLocks noChangeShapeType="1"/>
              </p:cNvSpPr>
              <p:nvPr/>
            </p:nvSpPr>
            <p:spPr bwMode="auto">
              <a:xfrm>
                <a:off x="1440" y="1195"/>
                <a:ext cx="96" cy="1"/>
              </a:xfrm>
              <a:prstGeom prst="line">
                <a:avLst/>
              </a:prstGeom>
              <a:noFill/>
              <a:ln w="76200">
                <a:solidFill>
                  <a:schemeClr val="accent1"/>
                </a:solidFill>
                <a:round/>
                <a:headEnd/>
                <a:tailEnd/>
              </a:ln>
            </p:spPr>
            <p:txBody>
              <a:bodyPr wrap="none" anchor="ctr"/>
              <a:lstStyle/>
              <a:p>
                <a:endParaRPr lang="fr-FR"/>
              </a:p>
            </p:txBody>
          </p:sp>
          <p:sp>
            <p:nvSpPr>
              <p:cNvPr id="11359" name="Freeform 58" descr="blanc)"/>
              <p:cNvSpPr>
                <a:spLocks/>
              </p:cNvSpPr>
              <p:nvPr/>
            </p:nvSpPr>
            <p:spPr bwMode="auto">
              <a:xfrm>
                <a:off x="1680" y="1248"/>
                <a:ext cx="480" cy="864"/>
              </a:xfrm>
              <a:custGeom>
                <a:avLst/>
                <a:gdLst>
                  <a:gd name="T0" fmla="*/ 144 w 480"/>
                  <a:gd name="T1" fmla="*/ 240 h 864"/>
                  <a:gd name="T2" fmla="*/ 480 w 480"/>
                  <a:gd name="T3" fmla="*/ 0 h 864"/>
                  <a:gd name="T4" fmla="*/ 144 w 480"/>
                  <a:gd name="T5" fmla="*/ 864 h 864"/>
                  <a:gd name="T6" fmla="*/ 0 w 480"/>
                  <a:gd name="T7" fmla="*/ 864 h 864"/>
                  <a:gd name="T8" fmla="*/ 144 w 480"/>
                  <a:gd name="T9" fmla="*/ 240 h 864"/>
                  <a:gd name="T10" fmla="*/ 0 60000 65536"/>
                  <a:gd name="T11" fmla="*/ 0 60000 65536"/>
                  <a:gd name="T12" fmla="*/ 0 60000 65536"/>
                  <a:gd name="T13" fmla="*/ 0 60000 65536"/>
                  <a:gd name="T14" fmla="*/ 0 60000 65536"/>
                  <a:gd name="T15" fmla="*/ 0 w 480"/>
                  <a:gd name="T16" fmla="*/ 0 h 864"/>
                  <a:gd name="T17" fmla="*/ 480 w 480"/>
                  <a:gd name="T18" fmla="*/ 864 h 864"/>
                </a:gdLst>
                <a:ahLst/>
                <a:cxnLst>
                  <a:cxn ang="T10">
                    <a:pos x="T0" y="T1"/>
                  </a:cxn>
                  <a:cxn ang="T11">
                    <a:pos x="T2" y="T3"/>
                  </a:cxn>
                  <a:cxn ang="T12">
                    <a:pos x="T4" y="T5"/>
                  </a:cxn>
                  <a:cxn ang="T13">
                    <a:pos x="T6" y="T7"/>
                  </a:cxn>
                  <a:cxn ang="T14">
                    <a:pos x="T8" y="T9"/>
                  </a:cxn>
                </a:cxnLst>
                <a:rect l="T15" t="T16" r="T17" b="T18"/>
                <a:pathLst>
                  <a:path w="480" h="864">
                    <a:moveTo>
                      <a:pt x="144" y="240"/>
                    </a:moveTo>
                    <a:lnTo>
                      <a:pt x="480" y="0"/>
                    </a:lnTo>
                    <a:lnTo>
                      <a:pt x="144" y="864"/>
                    </a:lnTo>
                    <a:lnTo>
                      <a:pt x="0" y="864"/>
                    </a:lnTo>
                    <a:lnTo>
                      <a:pt x="144" y="240"/>
                    </a:lnTo>
                    <a:close/>
                  </a:path>
                </a:pathLst>
              </a:custGeom>
              <a:pattFill prst="dkUpDiag">
                <a:fgClr>
                  <a:srgbClr val="FF9999"/>
                </a:fgClr>
                <a:bgClr>
                  <a:srgbClr val="FFFFFF"/>
                </a:bgClr>
              </a:pattFill>
              <a:ln w="9525">
                <a:noFill/>
                <a:round/>
                <a:headEnd/>
                <a:tailEnd/>
              </a:ln>
            </p:spPr>
            <p:txBody>
              <a:bodyPr wrap="none" anchor="ctr"/>
              <a:lstStyle/>
              <a:p>
                <a:endParaRPr lang="fr-FR"/>
              </a:p>
            </p:txBody>
          </p:sp>
          <p:sp>
            <p:nvSpPr>
              <p:cNvPr id="11360" name="Freeform 59"/>
              <p:cNvSpPr>
                <a:spLocks/>
              </p:cNvSpPr>
              <p:nvPr/>
            </p:nvSpPr>
            <p:spPr bwMode="auto">
              <a:xfrm flipH="1">
                <a:off x="1488" y="1440"/>
                <a:ext cx="384" cy="1983"/>
              </a:xfrm>
              <a:custGeom>
                <a:avLst/>
                <a:gdLst>
                  <a:gd name="T0" fmla="*/ 331 w 473"/>
                  <a:gd name="T1" fmla="*/ 0 h 2463"/>
                  <a:gd name="T2" fmla="*/ 379 w 473"/>
                  <a:gd name="T3" fmla="*/ 47 h 2463"/>
                  <a:gd name="T4" fmla="*/ 426 w 473"/>
                  <a:gd name="T5" fmla="*/ 79 h 2463"/>
                  <a:gd name="T6" fmla="*/ 458 w 473"/>
                  <a:gd name="T7" fmla="*/ 174 h 2463"/>
                  <a:gd name="T8" fmla="*/ 410 w 473"/>
                  <a:gd name="T9" fmla="*/ 316 h 2463"/>
                  <a:gd name="T10" fmla="*/ 395 w 473"/>
                  <a:gd name="T11" fmla="*/ 363 h 2463"/>
                  <a:gd name="T12" fmla="*/ 410 w 473"/>
                  <a:gd name="T13" fmla="*/ 411 h 2463"/>
                  <a:gd name="T14" fmla="*/ 473 w 473"/>
                  <a:gd name="T15" fmla="*/ 505 h 2463"/>
                  <a:gd name="T16" fmla="*/ 395 w 473"/>
                  <a:gd name="T17" fmla="*/ 726 h 2463"/>
                  <a:gd name="T18" fmla="*/ 379 w 473"/>
                  <a:gd name="T19" fmla="*/ 837 h 2463"/>
                  <a:gd name="T20" fmla="*/ 379 w 473"/>
                  <a:gd name="T21" fmla="*/ 1026 h 2463"/>
                  <a:gd name="T22" fmla="*/ 284 w 473"/>
                  <a:gd name="T23" fmla="*/ 1089 h 2463"/>
                  <a:gd name="T24" fmla="*/ 252 w 473"/>
                  <a:gd name="T25" fmla="*/ 1231 h 2463"/>
                  <a:gd name="T26" fmla="*/ 221 w 473"/>
                  <a:gd name="T27" fmla="*/ 1389 h 2463"/>
                  <a:gd name="T28" fmla="*/ 174 w 473"/>
                  <a:gd name="T29" fmla="*/ 1405 h 2463"/>
                  <a:gd name="T30" fmla="*/ 126 w 473"/>
                  <a:gd name="T31" fmla="*/ 1437 h 2463"/>
                  <a:gd name="T32" fmla="*/ 47 w 473"/>
                  <a:gd name="T33" fmla="*/ 1673 h 2463"/>
                  <a:gd name="T34" fmla="*/ 63 w 473"/>
                  <a:gd name="T35" fmla="*/ 1721 h 2463"/>
                  <a:gd name="T36" fmla="*/ 31 w 473"/>
                  <a:gd name="T37" fmla="*/ 1815 h 2463"/>
                  <a:gd name="T38" fmla="*/ 47 w 473"/>
                  <a:gd name="T39" fmla="*/ 2021 h 2463"/>
                  <a:gd name="T40" fmla="*/ 16 w 473"/>
                  <a:gd name="T41" fmla="*/ 2115 h 2463"/>
                  <a:gd name="T42" fmla="*/ 95 w 473"/>
                  <a:gd name="T43" fmla="*/ 2194 h 2463"/>
                  <a:gd name="T44" fmla="*/ 63 w 473"/>
                  <a:gd name="T45" fmla="*/ 2242 h 2463"/>
                  <a:gd name="T46" fmla="*/ 0 w 473"/>
                  <a:gd name="T47" fmla="*/ 2463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p:spPr>
            <p:txBody>
              <a:bodyPr wrap="none" anchor="ctr"/>
              <a:lstStyle/>
              <a:p>
                <a:endParaRPr lang="fr-FR"/>
              </a:p>
            </p:txBody>
          </p:sp>
          <p:sp>
            <p:nvSpPr>
              <p:cNvPr id="11361" name="Freeform 60"/>
              <p:cNvSpPr>
                <a:spLocks/>
              </p:cNvSpPr>
              <p:nvPr/>
            </p:nvSpPr>
            <p:spPr bwMode="auto">
              <a:xfrm flipH="1">
                <a:off x="1495" y="1276"/>
                <a:ext cx="519" cy="1121"/>
              </a:xfrm>
              <a:custGeom>
                <a:avLst/>
                <a:gdLst>
                  <a:gd name="T0" fmla="*/ 511 w 519"/>
                  <a:gd name="T1" fmla="*/ 0 h 1121"/>
                  <a:gd name="T2" fmla="*/ 448 w 519"/>
                  <a:gd name="T3" fmla="*/ 79 h 1121"/>
                  <a:gd name="T4" fmla="*/ 417 w 519"/>
                  <a:gd name="T5" fmla="*/ 126 h 1121"/>
                  <a:gd name="T6" fmla="*/ 322 w 519"/>
                  <a:gd name="T7" fmla="*/ 158 h 1121"/>
                  <a:gd name="T8" fmla="*/ 275 w 519"/>
                  <a:gd name="T9" fmla="*/ 173 h 1121"/>
                  <a:gd name="T10" fmla="*/ 243 w 519"/>
                  <a:gd name="T11" fmla="*/ 221 h 1121"/>
                  <a:gd name="T12" fmla="*/ 211 w 519"/>
                  <a:gd name="T13" fmla="*/ 316 h 1121"/>
                  <a:gd name="T14" fmla="*/ 259 w 519"/>
                  <a:gd name="T15" fmla="*/ 347 h 1121"/>
                  <a:gd name="T16" fmla="*/ 164 w 519"/>
                  <a:gd name="T17" fmla="*/ 363 h 1121"/>
                  <a:gd name="T18" fmla="*/ 101 w 519"/>
                  <a:gd name="T19" fmla="*/ 473 h 1121"/>
                  <a:gd name="T20" fmla="*/ 53 w 519"/>
                  <a:gd name="T21" fmla="*/ 600 h 1121"/>
                  <a:gd name="T22" fmla="*/ 6 w 519"/>
                  <a:gd name="T23" fmla="*/ 631 h 1121"/>
                  <a:gd name="T24" fmla="*/ 22 w 519"/>
                  <a:gd name="T25" fmla="*/ 679 h 1121"/>
                  <a:gd name="T26" fmla="*/ 164 w 519"/>
                  <a:gd name="T27" fmla="*/ 663 h 1121"/>
                  <a:gd name="T28" fmla="*/ 148 w 519"/>
                  <a:gd name="T29" fmla="*/ 584 h 1121"/>
                  <a:gd name="T30" fmla="*/ 196 w 519"/>
                  <a:gd name="T31" fmla="*/ 552 h 1121"/>
                  <a:gd name="T32" fmla="*/ 211 w 519"/>
                  <a:gd name="T33" fmla="*/ 631 h 1121"/>
                  <a:gd name="T34" fmla="*/ 290 w 519"/>
                  <a:gd name="T35" fmla="*/ 615 h 1121"/>
                  <a:gd name="T36" fmla="*/ 180 w 519"/>
                  <a:gd name="T37" fmla="*/ 742 h 1121"/>
                  <a:gd name="T38" fmla="*/ 227 w 519"/>
                  <a:gd name="T39" fmla="*/ 773 h 1121"/>
                  <a:gd name="T40" fmla="*/ 164 w 519"/>
                  <a:gd name="T41" fmla="*/ 836 h 1121"/>
                  <a:gd name="T42" fmla="*/ 196 w 519"/>
                  <a:gd name="T43" fmla="*/ 915 h 1121"/>
                  <a:gd name="T44" fmla="*/ 117 w 519"/>
                  <a:gd name="T45" fmla="*/ 994 h 1121"/>
                  <a:gd name="T46" fmla="*/ 164 w 519"/>
                  <a:gd name="T47" fmla="*/ 1026 h 1121"/>
                  <a:gd name="T48" fmla="*/ 227 w 519"/>
                  <a:gd name="T49" fmla="*/ 1121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p:spPr>
            <p:txBody>
              <a:bodyPr wrap="none" anchor="ctr"/>
              <a:lstStyle/>
              <a:p>
                <a:endParaRPr lang="fr-FR"/>
              </a:p>
            </p:txBody>
          </p:sp>
          <p:sp>
            <p:nvSpPr>
              <p:cNvPr id="11362" name="Freeform 61"/>
              <p:cNvSpPr>
                <a:spLocks/>
              </p:cNvSpPr>
              <p:nvPr/>
            </p:nvSpPr>
            <p:spPr bwMode="auto">
              <a:xfrm flipH="1">
                <a:off x="1392" y="2018"/>
                <a:ext cx="726" cy="1605"/>
              </a:xfrm>
              <a:custGeom>
                <a:avLst/>
                <a:gdLst>
                  <a:gd name="T0" fmla="*/ 521 w 726"/>
                  <a:gd name="T1" fmla="*/ 0 h 1605"/>
                  <a:gd name="T2" fmla="*/ 552 w 726"/>
                  <a:gd name="T3" fmla="*/ 126 h 1605"/>
                  <a:gd name="T4" fmla="*/ 694 w 726"/>
                  <a:gd name="T5" fmla="*/ 205 h 1605"/>
                  <a:gd name="T6" fmla="*/ 647 w 726"/>
                  <a:gd name="T7" fmla="*/ 394 h 1605"/>
                  <a:gd name="T8" fmla="*/ 663 w 726"/>
                  <a:gd name="T9" fmla="*/ 442 h 1605"/>
                  <a:gd name="T10" fmla="*/ 694 w 726"/>
                  <a:gd name="T11" fmla="*/ 489 h 1605"/>
                  <a:gd name="T12" fmla="*/ 726 w 726"/>
                  <a:gd name="T13" fmla="*/ 584 h 1605"/>
                  <a:gd name="T14" fmla="*/ 552 w 726"/>
                  <a:gd name="T15" fmla="*/ 710 h 1605"/>
                  <a:gd name="T16" fmla="*/ 505 w 726"/>
                  <a:gd name="T17" fmla="*/ 915 h 1605"/>
                  <a:gd name="T18" fmla="*/ 473 w 726"/>
                  <a:gd name="T19" fmla="*/ 1010 h 1605"/>
                  <a:gd name="T20" fmla="*/ 568 w 726"/>
                  <a:gd name="T21" fmla="*/ 994 h 1605"/>
                  <a:gd name="T22" fmla="*/ 615 w 726"/>
                  <a:gd name="T23" fmla="*/ 978 h 1605"/>
                  <a:gd name="T24" fmla="*/ 600 w 726"/>
                  <a:gd name="T25" fmla="*/ 1042 h 1605"/>
                  <a:gd name="T26" fmla="*/ 568 w 726"/>
                  <a:gd name="T27" fmla="*/ 1152 h 1605"/>
                  <a:gd name="T28" fmla="*/ 473 w 726"/>
                  <a:gd name="T29" fmla="*/ 1199 h 1605"/>
                  <a:gd name="T30" fmla="*/ 489 w 726"/>
                  <a:gd name="T31" fmla="*/ 1342 h 1605"/>
                  <a:gd name="T32" fmla="*/ 394 w 726"/>
                  <a:gd name="T33" fmla="*/ 1373 h 1605"/>
                  <a:gd name="T34" fmla="*/ 205 w 726"/>
                  <a:gd name="T35" fmla="*/ 1452 h 1605"/>
                  <a:gd name="T36" fmla="*/ 173 w 726"/>
                  <a:gd name="T37" fmla="*/ 1499 h 1605"/>
                  <a:gd name="T38" fmla="*/ 157 w 726"/>
                  <a:gd name="T39" fmla="*/ 1547 h 1605"/>
                  <a:gd name="T40" fmla="*/ 110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p:spPr>
            <p:txBody>
              <a:bodyPr wrap="none" anchor="ctr"/>
              <a:lstStyle/>
              <a:p>
                <a:endParaRPr lang="fr-FR"/>
              </a:p>
            </p:txBody>
          </p:sp>
          <p:sp>
            <p:nvSpPr>
              <p:cNvPr id="11363" name="Freeform 62"/>
              <p:cNvSpPr>
                <a:spLocks/>
              </p:cNvSpPr>
              <p:nvPr/>
            </p:nvSpPr>
            <p:spPr bwMode="auto">
              <a:xfrm>
                <a:off x="1649" y="973"/>
                <a:ext cx="52" cy="215"/>
              </a:xfrm>
              <a:custGeom>
                <a:avLst/>
                <a:gdLst>
                  <a:gd name="T0" fmla="*/ 10 w 52"/>
                  <a:gd name="T1" fmla="*/ 215 h 215"/>
                  <a:gd name="T2" fmla="*/ 38 w 52"/>
                  <a:gd name="T3" fmla="*/ 172 h 215"/>
                  <a:gd name="T4" fmla="*/ 52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p:spPr>
            <p:txBody>
              <a:bodyPr wrap="none" anchor="ctr"/>
              <a:lstStyle/>
              <a:p>
                <a:endParaRPr lang="fr-FR"/>
              </a:p>
            </p:txBody>
          </p:sp>
          <p:sp>
            <p:nvSpPr>
              <p:cNvPr id="11364" name="Line 63"/>
              <p:cNvSpPr>
                <a:spLocks noChangeShapeType="1"/>
              </p:cNvSpPr>
              <p:nvPr/>
            </p:nvSpPr>
            <p:spPr bwMode="auto">
              <a:xfrm rot="2646290" flipH="1">
                <a:off x="1584" y="1168"/>
                <a:ext cx="192" cy="240"/>
              </a:xfrm>
              <a:prstGeom prst="line">
                <a:avLst/>
              </a:prstGeom>
              <a:noFill/>
              <a:ln w="127000">
                <a:solidFill>
                  <a:schemeClr val="accent1"/>
                </a:solidFill>
                <a:round/>
                <a:headEnd/>
                <a:tailEnd/>
              </a:ln>
            </p:spPr>
            <p:txBody>
              <a:bodyPr wrap="none" anchor="ctr"/>
              <a:lstStyle/>
              <a:p>
                <a:endParaRPr lang="fr-FR"/>
              </a:p>
            </p:txBody>
          </p:sp>
          <p:sp>
            <p:nvSpPr>
              <p:cNvPr id="11365" name="Oval 64"/>
              <p:cNvSpPr>
                <a:spLocks noChangeArrowheads="1"/>
              </p:cNvSpPr>
              <p:nvPr/>
            </p:nvSpPr>
            <p:spPr bwMode="auto">
              <a:xfrm>
                <a:off x="1488" y="1152"/>
                <a:ext cx="192" cy="192"/>
              </a:xfrm>
              <a:prstGeom prst="ellipse">
                <a:avLst/>
              </a:prstGeom>
              <a:solidFill>
                <a:schemeClr val="tx2"/>
              </a:solidFill>
              <a:ln w="9525">
                <a:solidFill>
                  <a:schemeClr val="tx1"/>
                </a:solidFill>
                <a:round/>
                <a:headEnd/>
                <a:tailEnd/>
              </a:ln>
            </p:spPr>
            <p:txBody>
              <a:bodyPr wrap="none" anchor="ctr"/>
              <a:lstStyle/>
              <a:p>
                <a:endParaRPr lang="fr-FR"/>
              </a:p>
            </p:txBody>
          </p:sp>
          <p:sp>
            <p:nvSpPr>
              <p:cNvPr id="11366" name="Oval 65"/>
              <p:cNvSpPr>
                <a:spLocks noChangeArrowheads="1"/>
              </p:cNvSpPr>
              <p:nvPr/>
            </p:nvSpPr>
            <p:spPr bwMode="auto">
              <a:xfrm>
                <a:off x="1632" y="2256"/>
                <a:ext cx="144" cy="144"/>
              </a:xfrm>
              <a:prstGeom prst="ellipse">
                <a:avLst/>
              </a:prstGeom>
              <a:solidFill>
                <a:schemeClr val="tx2"/>
              </a:solidFill>
              <a:ln w="9525">
                <a:solidFill>
                  <a:schemeClr val="tx1"/>
                </a:solidFill>
                <a:round/>
                <a:headEnd/>
                <a:tailEnd/>
              </a:ln>
            </p:spPr>
            <p:txBody>
              <a:bodyPr wrap="none" anchor="ctr"/>
              <a:lstStyle/>
              <a:p>
                <a:endParaRPr lang="fr-FR"/>
              </a:p>
            </p:txBody>
          </p:sp>
        </p:grpSp>
        <p:sp>
          <p:nvSpPr>
            <p:cNvPr id="11308" name="Oval 66"/>
            <p:cNvSpPr>
              <a:spLocks noChangeArrowheads="1"/>
            </p:cNvSpPr>
            <p:nvPr/>
          </p:nvSpPr>
          <p:spPr bwMode="auto">
            <a:xfrm>
              <a:off x="2736" y="2352"/>
              <a:ext cx="192" cy="192"/>
            </a:xfrm>
            <a:prstGeom prst="ellipse">
              <a:avLst/>
            </a:prstGeom>
            <a:solidFill>
              <a:srgbClr val="FFFF00"/>
            </a:solidFill>
            <a:ln w="9525">
              <a:solidFill>
                <a:schemeClr val="tx1"/>
              </a:solidFill>
              <a:round/>
              <a:headEnd/>
              <a:tailEnd/>
            </a:ln>
          </p:spPr>
          <p:txBody>
            <a:bodyPr wrap="none" anchor="ctr"/>
            <a:lstStyle/>
            <a:p>
              <a:endParaRPr lang="fr-FR"/>
            </a:p>
          </p:txBody>
        </p:sp>
        <p:sp>
          <p:nvSpPr>
            <p:cNvPr id="11309" name="Oval 67"/>
            <p:cNvSpPr>
              <a:spLocks noChangeArrowheads="1"/>
            </p:cNvSpPr>
            <p:nvPr/>
          </p:nvSpPr>
          <p:spPr bwMode="auto">
            <a:xfrm>
              <a:off x="2976" y="2496"/>
              <a:ext cx="192" cy="192"/>
            </a:xfrm>
            <a:prstGeom prst="ellipse">
              <a:avLst/>
            </a:prstGeom>
            <a:solidFill>
              <a:srgbClr val="FFFF00"/>
            </a:solidFill>
            <a:ln w="9525">
              <a:solidFill>
                <a:schemeClr val="tx1"/>
              </a:solidFill>
              <a:round/>
              <a:headEnd/>
              <a:tailEnd/>
            </a:ln>
          </p:spPr>
          <p:txBody>
            <a:bodyPr wrap="none" anchor="ctr"/>
            <a:lstStyle/>
            <a:p>
              <a:endParaRPr lang="fr-FR"/>
            </a:p>
          </p:txBody>
        </p:sp>
        <p:grpSp>
          <p:nvGrpSpPr>
            <p:cNvPr id="5" name="Group 68"/>
            <p:cNvGrpSpPr>
              <a:grpSpLocks/>
            </p:cNvGrpSpPr>
            <p:nvPr/>
          </p:nvGrpSpPr>
          <p:grpSpPr bwMode="auto">
            <a:xfrm>
              <a:off x="4080" y="288"/>
              <a:ext cx="1008" cy="3466"/>
              <a:chOff x="4128" y="288"/>
              <a:chExt cx="720" cy="3466"/>
            </a:xfrm>
          </p:grpSpPr>
          <p:sp>
            <p:nvSpPr>
              <p:cNvPr id="11311" name="Freeform 69"/>
              <p:cNvSpPr>
                <a:spLocks/>
              </p:cNvSpPr>
              <p:nvPr/>
            </p:nvSpPr>
            <p:spPr bwMode="auto">
              <a:xfrm flipH="1">
                <a:off x="4203" y="3261"/>
                <a:ext cx="487" cy="471"/>
              </a:xfrm>
              <a:custGeom>
                <a:avLst/>
                <a:gdLst>
                  <a:gd name="T0" fmla="*/ 341 w 353"/>
                  <a:gd name="T1" fmla="*/ 0 h 329"/>
                  <a:gd name="T2" fmla="*/ 347 w 353"/>
                  <a:gd name="T3" fmla="*/ 6 h 329"/>
                  <a:gd name="T4" fmla="*/ 353 w 353"/>
                  <a:gd name="T5" fmla="*/ 18 h 329"/>
                  <a:gd name="T6" fmla="*/ 353 w 353"/>
                  <a:gd name="T7" fmla="*/ 18 h 329"/>
                  <a:gd name="T8" fmla="*/ 347 w 353"/>
                  <a:gd name="T9" fmla="*/ 30 h 329"/>
                  <a:gd name="T10" fmla="*/ 341 w 353"/>
                  <a:gd name="T11" fmla="*/ 54 h 329"/>
                  <a:gd name="T12" fmla="*/ 335 w 353"/>
                  <a:gd name="T13" fmla="*/ 84 h 329"/>
                  <a:gd name="T14" fmla="*/ 329 w 353"/>
                  <a:gd name="T15" fmla="*/ 126 h 329"/>
                  <a:gd name="T16" fmla="*/ 305 w 353"/>
                  <a:gd name="T17" fmla="*/ 210 h 329"/>
                  <a:gd name="T18" fmla="*/ 294 w 353"/>
                  <a:gd name="T19" fmla="*/ 245 h 329"/>
                  <a:gd name="T20" fmla="*/ 288 w 353"/>
                  <a:gd name="T21" fmla="*/ 275 h 329"/>
                  <a:gd name="T22" fmla="*/ 270 w 353"/>
                  <a:gd name="T23" fmla="*/ 281 h 329"/>
                  <a:gd name="T24" fmla="*/ 258 w 353"/>
                  <a:gd name="T25" fmla="*/ 275 h 329"/>
                  <a:gd name="T26" fmla="*/ 270 w 353"/>
                  <a:gd name="T27" fmla="*/ 138 h 329"/>
                  <a:gd name="T28" fmla="*/ 264 w 353"/>
                  <a:gd name="T29" fmla="*/ 144 h 329"/>
                  <a:gd name="T30" fmla="*/ 258 w 353"/>
                  <a:gd name="T31" fmla="*/ 168 h 329"/>
                  <a:gd name="T32" fmla="*/ 252 w 353"/>
                  <a:gd name="T33" fmla="*/ 186 h 329"/>
                  <a:gd name="T34" fmla="*/ 246 w 353"/>
                  <a:gd name="T35" fmla="*/ 210 h 329"/>
                  <a:gd name="T36" fmla="*/ 246 w 353"/>
                  <a:gd name="T37" fmla="*/ 210 h 329"/>
                  <a:gd name="T38" fmla="*/ 240 w 353"/>
                  <a:gd name="T39" fmla="*/ 234 h 329"/>
                  <a:gd name="T40" fmla="*/ 228 w 353"/>
                  <a:gd name="T41" fmla="*/ 257 h 329"/>
                  <a:gd name="T42" fmla="*/ 216 w 353"/>
                  <a:gd name="T43" fmla="*/ 281 h 329"/>
                  <a:gd name="T44" fmla="*/ 198 w 353"/>
                  <a:gd name="T45" fmla="*/ 299 h 329"/>
                  <a:gd name="T46" fmla="*/ 198 w 353"/>
                  <a:gd name="T47" fmla="*/ 299 h 329"/>
                  <a:gd name="T48" fmla="*/ 186 w 353"/>
                  <a:gd name="T49" fmla="*/ 305 h 329"/>
                  <a:gd name="T50" fmla="*/ 162 w 353"/>
                  <a:gd name="T51" fmla="*/ 317 h 329"/>
                  <a:gd name="T52" fmla="*/ 114 w 353"/>
                  <a:gd name="T53" fmla="*/ 329 h 329"/>
                  <a:gd name="T54" fmla="*/ 54 w 353"/>
                  <a:gd name="T55" fmla="*/ 329 h 329"/>
                  <a:gd name="T56" fmla="*/ 0 w 353"/>
                  <a:gd name="T57" fmla="*/ 323 h 329"/>
                  <a:gd name="T58" fmla="*/ 0 w 353"/>
                  <a:gd name="T59" fmla="*/ 323 h 329"/>
                  <a:gd name="T60" fmla="*/ 0 w 353"/>
                  <a:gd name="T61" fmla="*/ 317 h 329"/>
                  <a:gd name="T62" fmla="*/ 0 w 353"/>
                  <a:gd name="T63" fmla="*/ 305 h 329"/>
                  <a:gd name="T64" fmla="*/ 0 w 353"/>
                  <a:gd name="T65" fmla="*/ 305 h 329"/>
                  <a:gd name="T66" fmla="*/ 0 w 353"/>
                  <a:gd name="T67" fmla="*/ 305 h 329"/>
                  <a:gd name="T68" fmla="*/ 12 w 353"/>
                  <a:gd name="T69" fmla="*/ 299 h 329"/>
                  <a:gd name="T70" fmla="*/ 42 w 353"/>
                  <a:gd name="T71" fmla="*/ 281 h 329"/>
                  <a:gd name="T72" fmla="*/ 78 w 353"/>
                  <a:gd name="T73" fmla="*/ 257 h 329"/>
                  <a:gd name="T74" fmla="*/ 108 w 353"/>
                  <a:gd name="T75" fmla="*/ 245 h 329"/>
                  <a:gd name="T76" fmla="*/ 108 w 353"/>
                  <a:gd name="T77" fmla="*/ 245 h 329"/>
                  <a:gd name="T78" fmla="*/ 114 w 353"/>
                  <a:gd name="T79" fmla="*/ 239 h 329"/>
                  <a:gd name="T80" fmla="*/ 132 w 353"/>
                  <a:gd name="T81" fmla="*/ 234 h 329"/>
                  <a:gd name="T82" fmla="*/ 168 w 353"/>
                  <a:gd name="T83" fmla="*/ 210 h 329"/>
                  <a:gd name="T84" fmla="*/ 204 w 353"/>
                  <a:gd name="T85" fmla="*/ 186 h 329"/>
                  <a:gd name="T86" fmla="*/ 216 w 353"/>
                  <a:gd name="T87" fmla="*/ 174 h 329"/>
                  <a:gd name="T88" fmla="*/ 228 w 353"/>
                  <a:gd name="T89" fmla="*/ 156 h 329"/>
                  <a:gd name="T90" fmla="*/ 228 w 353"/>
                  <a:gd name="T91" fmla="*/ 156 h 329"/>
                  <a:gd name="T92" fmla="*/ 246 w 353"/>
                  <a:gd name="T93" fmla="*/ 114 h 329"/>
                  <a:gd name="T94" fmla="*/ 270 w 353"/>
                  <a:gd name="T95" fmla="*/ 66 h 329"/>
                  <a:gd name="T96" fmla="*/ 300 w 353"/>
                  <a:gd name="T97" fmla="*/ 24 h 329"/>
                  <a:gd name="T98" fmla="*/ 323 w 353"/>
                  <a:gd name="T99" fmla="*/ 6 h 329"/>
                  <a:gd name="T100" fmla="*/ 341 w 353"/>
                  <a:gd name="T101" fmla="*/ 0 h 3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3"/>
                  <a:gd name="T154" fmla="*/ 0 h 329"/>
                  <a:gd name="T155" fmla="*/ 353 w 353"/>
                  <a:gd name="T156" fmla="*/ 329 h 3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3" h="329">
                    <a:moveTo>
                      <a:pt x="341" y="0"/>
                    </a:moveTo>
                    <a:lnTo>
                      <a:pt x="347" y="6"/>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0" y="234"/>
                    </a:lnTo>
                    <a:lnTo>
                      <a:pt x="228" y="257"/>
                    </a:lnTo>
                    <a:lnTo>
                      <a:pt x="216" y="281"/>
                    </a:lnTo>
                    <a:lnTo>
                      <a:pt x="198" y="299"/>
                    </a:lnTo>
                    <a:lnTo>
                      <a:pt x="186" y="305"/>
                    </a:lnTo>
                    <a:lnTo>
                      <a:pt x="162" y="317"/>
                    </a:lnTo>
                    <a:lnTo>
                      <a:pt x="114" y="329"/>
                    </a:lnTo>
                    <a:lnTo>
                      <a:pt x="54" y="329"/>
                    </a:lnTo>
                    <a:lnTo>
                      <a:pt x="0" y="323"/>
                    </a:lnTo>
                    <a:lnTo>
                      <a:pt x="0" y="317"/>
                    </a:lnTo>
                    <a:lnTo>
                      <a:pt x="0" y="305"/>
                    </a:lnTo>
                    <a:lnTo>
                      <a:pt x="12" y="299"/>
                    </a:lnTo>
                    <a:lnTo>
                      <a:pt x="42" y="281"/>
                    </a:lnTo>
                    <a:lnTo>
                      <a:pt x="78" y="257"/>
                    </a:lnTo>
                    <a:lnTo>
                      <a:pt x="108" y="245"/>
                    </a:lnTo>
                    <a:lnTo>
                      <a:pt x="114" y="239"/>
                    </a:lnTo>
                    <a:lnTo>
                      <a:pt x="132" y="234"/>
                    </a:lnTo>
                    <a:lnTo>
                      <a:pt x="168" y="210"/>
                    </a:lnTo>
                    <a:lnTo>
                      <a:pt x="204" y="186"/>
                    </a:lnTo>
                    <a:lnTo>
                      <a:pt x="216" y="174"/>
                    </a:lnTo>
                    <a:lnTo>
                      <a:pt x="228" y="156"/>
                    </a:lnTo>
                    <a:lnTo>
                      <a:pt x="246" y="114"/>
                    </a:lnTo>
                    <a:lnTo>
                      <a:pt x="270" y="66"/>
                    </a:lnTo>
                    <a:lnTo>
                      <a:pt x="300" y="24"/>
                    </a:lnTo>
                    <a:lnTo>
                      <a:pt x="323" y="6"/>
                    </a:lnTo>
                    <a:lnTo>
                      <a:pt x="341" y="0"/>
                    </a:lnTo>
                    <a:close/>
                  </a:path>
                </a:pathLst>
              </a:custGeom>
              <a:solidFill>
                <a:srgbClr val="FFCC19"/>
              </a:solidFill>
              <a:ln w="9525">
                <a:noFill/>
                <a:round/>
                <a:headEnd/>
                <a:tailEnd/>
              </a:ln>
            </p:spPr>
            <p:txBody>
              <a:bodyPr/>
              <a:lstStyle/>
              <a:p>
                <a:endParaRPr lang="fr-FR"/>
              </a:p>
            </p:txBody>
          </p:sp>
          <p:sp>
            <p:nvSpPr>
              <p:cNvPr id="11312" name="Freeform 70"/>
              <p:cNvSpPr>
                <a:spLocks/>
              </p:cNvSpPr>
              <p:nvPr/>
            </p:nvSpPr>
            <p:spPr bwMode="auto">
              <a:xfrm flipH="1">
                <a:off x="4203" y="3261"/>
                <a:ext cx="487" cy="471"/>
              </a:xfrm>
              <a:custGeom>
                <a:avLst/>
                <a:gdLst>
                  <a:gd name="T0" fmla="*/ 341 w 353"/>
                  <a:gd name="T1" fmla="*/ 0 h 329"/>
                  <a:gd name="T2" fmla="*/ 347 w 353"/>
                  <a:gd name="T3" fmla="*/ 6 h 329"/>
                  <a:gd name="T4" fmla="*/ 353 w 353"/>
                  <a:gd name="T5" fmla="*/ 18 h 329"/>
                  <a:gd name="T6" fmla="*/ 353 w 353"/>
                  <a:gd name="T7" fmla="*/ 18 h 329"/>
                  <a:gd name="T8" fmla="*/ 347 w 353"/>
                  <a:gd name="T9" fmla="*/ 30 h 329"/>
                  <a:gd name="T10" fmla="*/ 341 w 353"/>
                  <a:gd name="T11" fmla="*/ 54 h 329"/>
                  <a:gd name="T12" fmla="*/ 335 w 353"/>
                  <a:gd name="T13" fmla="*/ 84 h 329"/>
                  <a:gd name="T14" fmla="*/ 329 w 353"/>
                  <a:gd name="T15" fmla="*/ 126 h 329"/>
                  <a:gd name="T16" fmla="*/ 305 w 353"/>
                  <a:gd name="T17" fmla="*/ 210 h 329"/>
                  <a:gd name="T18" fmla="*/ 294 w 353"/>
                  <a:gd name="T19" fmla="*/ 245 h 329"/>
                  <a:gd name="T20" fmla="*/ 288 w 353"/>
                  <a:gd name="T21" fmla="*/ 275 h 329"/>
                  <a:gd name="T22" fmla="*/ 270 w 353"/>
                  <a:gd name="T23" fmla="*/ 281 h 329"/>
                  <a:gd name="T24" fmla="*/ 258 w 353"/>
                  <a:gd name="T25" fmla="*/ 275 h 329"/>
                  <a:gd name="T26" fmla="*/ 270 w 353"/>
                  <a:gd name="T27" fmla="*/ 138 h 329"/>
                  <a:gd name="T28" fmla="*/ 264 w 353"/>
                  <a:gd name="T29" fmla="*/ 144 h 329"/>
                  <a:gd name="T30" fmla="*/ 258 w 353"/>
                  <a:gd name="T31" fmla="*/ 168 h 329"/>
                  <a:gd name="T32" fmla="*/ 252 w 353"/>
                  <a:gd name="T33" fmla="*/ 186 h 329"/>
                  <a:gd name="T34" fmla="*/ 246 w 353"/>
                  <a:gd name="T35" fmla="*/ 210 h 329"/>
                  <a:gd name="T36" fmla="*/ 246 w 353"/>
                  <a:gd name="T37" fmla="*/ 210 h 329"/>
                  <a:gd name="T38" fmla="*/ 240 w 353"/>
                  <a:gd name="T39" fmla="*/ 234 h 329"/>
                  <a:gd name="T40" fmla="*/ 228 w 353"/>
                  <a:gd name="T41" fmla="*/ 257 h 329"/>
                  <a:gd name="T42" fmla="*/ 216 w 353"/>
                  <a:gd name="T43" fmla="*/ 281 h 329"/>
                  <a:gd name="T44" fmla="*/ 198 w 353"/>
                  <a:gd name="T45" fmla="*/ 299 h 329"/>
                  <a:gd name="T46" fmla="*/ 198 w 353"/>
                  <a:gd name="T47" fmla="*/ 299 h 329"/>
                  <a:gd name="T48" fmla="*/ 186 w 353"/>
                  <a:gd name="T49" fmla="*/ 305 h 329"/>
                  <a:gd name="T50" fmla="*/ 162 w 353"/>
                  <a:gd name="T51" fmla="*/ 317 h 329"/>
                  <a:gd name="T52" fmla="*/ 114 w 353"/>
                  <a:gd name="T53" fmla="*/ 329 h 329"/>
                  <a:gd name="T54" fmla="*/ 54 w 353"/>
                  <a:gd name="T55" fmla="*/ 329 h 329"/>
                  <a:gd name="T56" fmla="*/ 0 w 353"/>
                  <a:gd name="T57" fmla="*/ 323 h 329"/>
                  <a:gd name="T58" fmla="*/ 0 w 353"/>
                  <a:gd name="T59" fmla="*/ 323 h 329"/>
                  <a:gd name="T60" fmla="*/ 0 w 353"/>
                  <a:gd name="T61" fmla="*/ 317 h 329"/>
                  <a:gd name="T62" fmla="*/ 0 w 353"/>
                  <a:gd name="T63" fmla="*/ 305 h 329"/>
                  <a:gd name="T64" fmla="*/ 0 w 353"/>
                  <a:gd name="T65" fmla="*/ 305 h 329"/>
                  <a:gd name="T66" fmla="*/ 0 w 353"/>
                  <a:gd name="T67" fmla="*/ 305 h 329"/>
                  <a:gd name="T68" fmla="*/ 12 w 353"/>
                  <a:gd name="T69" fmla="*/ 299 h 329"/>
                  <a:gd name="T70" fmla="*/ 42 w 353"/>
                  <a:gd name="T71" fmla="*/ 281 h 329"/>
                  <a:gd name="T72" fmla="*/ 78 w 353"/>
                  <a:gd name="T73" fmla="*/ 257 h 329"/>
                  <a:gd name="T74" fmla="*/ 108 w 353"/>
                  <a:gd name="T75" fmla="*/ 245 h 329"/>
                  <a:gd name="T76" fmla="*/ 108 w 353"/>
                  <a:gd name="T77" fmla="*/ 245 h 329"/>
                  <a:gd name="T78" fmla="*/ 114 w 353"/>
                  <a:gd name="T79" fmla="*/ 239 h 329"/>
                  <a:gd name="T80" fmla="*/ 132 w 353"/>
                  <a:gd name="T81" fmla="*/ 234 h 329"/>
                  <a:gd name="T82" fmla="*/ 168 w 353"/>
                  <a:gd name="T83" fmla="*/ 210 h 329"/>
                  <a:gd name="T84" fmla="*/ 204 w 353"/>
                  <a:gd name="T85" fmla="*/ 186 h 329"/>
                  <a:gd name="T86" fmla="*/ 216 w 353"/>
                  <a:gd name="T87" fmla="*/ 174 h 329"/>
                  <a:gd name="T88" fmla="*/ 228 w 353"/>
                  <a:gd name="T89" fmla="*/ 156 h 329"/>
                  <a:gd name="T90" fmla="*/ 228 w 353"/>
                  <a:gd name="T91" fmla="*/ 156 h 329"/>
                  <a:gd name="T92" fmla="*/ 246 w 353"/>
                  <a:gd name="T93" fmla="*/ 114 h 329"/>
                  <a:gd name="T94" fmla="*/ 270 w 353"/>
                  <a:gd name="T95" fmla="*/ 66 h 329"/>
                  <a:gd name="T96" fmla="*/ 300 w 353"/>
                  <a:gd name="T97" fmla="*/ 24 h 329"/>
                  <a:gd name="T98" fmla="*/ 323 w 353"/>
                  <a:gd name="T99" fmla="*/ 6 h 329"/>
                  <a:gd name="T100" fmla="*/ 341 w 353"/>
                  <a:gd name="T101" fmla="*/ 0 h 3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3"/>
                  <a:gd name="T154" fmla="*/ 0 h 329"/>
                  <a:gd name="T155" fmla="*/ 353 w 353"/>
                  <a:gd name="T156" fmla="*/ 329 h 3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3" h="329">
                    <a:moveTo>
                      <a:pt x="341" y="0"/>
                    </a:moveTo>
                    <a:lnTo>
                      <a:pt x="347" y="6"/>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0" y="234"/>
                    </a:lnTo>
                    <a:lnTo>
                      <a:pt x="228" y="257"/>
                    </a:lnTo>
                    <a:lnTo>
                      <a:pt x="216" y="281"/>
                    </a:lnTo>
                    <a:lnTo>
                      <a:pt x="198" y="299"/>
                    </a:lnTo>
                    <a:lnTo>
                      <a:pt x="186" y="305"/>
                    </a:lnTo>
                    <a:lnTo>
                      <a:pt x="162" y="317"/>
                    </a:lnTo>
                    <a:lnTo>
                      <a:pt x="114" y="329"/>
                    </a:lnTo>
                    <a:lnTo>
                      <a:pt x="54" y="329"/>
                    </a:lnTo>
                    <a:lnTo>
                      <a:pt x="0" y="323"/>
                    </a:lnTo>
                    <a:lnTo>
                      <a:pt x="0" y="317"/>
                    </a:lnTo>
                    <a:lnTo>
                      <a:pt x="0" y="305"/>
                    </a:lnTo>
                    <a:lnTo>
                      <a:pt x="12" y="299"/>
                    </a:lnTo>
                    <a:lnTo>
                      <a:pt x="42" y="281"/>
                    </a:lnTo>
                    <a:lnTo>
                      <a:pt x="78" y="257"/>
                    </a:lnTo>
                    <a:lnTo>
                      <a:pt x="108" y="245"/>
                    </a:lnTo>
                    <a:lnTo>
                      <a:pt x="114" y="239"/>
                    </a:lnTo>
                    <a:lnTo>
                      <a:pt x="132" y="234"/>
                    </a:lnTo>
                    <a:lnTo>
                      <a:pt x="168" y="210"/>
                    </a:lnTo>
                    <a:lnTo>
                      <a:pt x="204" y="186"/>
                    </a:lnTo>
                    <a:lnTo>
                      <a:pt x="216" y="174"/>
                    </a:lnTo>
                    <a:lnTo>
                      <a:pt x="228" y="156"/>
                    </a:lnTo>
                    <a:lnTo>
                      <a:pt x="246" y="114"/>
                    </a:lnTo>
                    <a:lnTo>
                      <a:pt x="270" y="66"/>
                    </a:lnTo>
                    <a:lnTo>
                      <a:pt x="300" y="24"/>
                    </a:lnTo>
                    <a:lnTo>
                      <a:pt x="323" y="6"/>
                    </a:lnTo>
                    <a:lnTo>
                      <a:pt x="341" y="0"/>
                    </a:lnTo>
                  </a:path>
                </a:pathLst>
              </a:custGeom>
              <a:noFill/>
              <a:ln w="0">
                <a:solidFill>
                  <a:srgbClr val="000000"/>
                </a:solidFill>
                <a:prstDash val="solid"/>
                <a:round/>
                <a:headEnd/>
                <a:tailEnd/>
              </a:ln>
            </p:spPr>
            <p:txBody>
              <a:bodyPr/>
              <a:lstStyle/>
              <a:p>
                <a:endParaRPr lang="fr-FR"/>
              </a:p>
            </p:txBody>
          </p:sp>
          <p:sp>
            <p:nvSpPr>
              <p:cNvPr id="11313" name="Freeform 71"/>
              <p:cNvSpPr>
                <a:spLocks/>
              </p:cNvSpPr>
              <p:nvPr/>
            </p:nvSpPr>
            <p:spPr bwMode="auto">
              <a:xfrm flipH="1">
                <a:off x="4219" y="3261"/>
                <a:ext cx="148" cy="258"/>
              </a:xfrm>
              <a:custGeom>
                <a:avLst/>
                <a:gdLst>
                  <a:gd name="T0" fmla="*/ 101 w 107"/>
                  <a:gd name="T1" fmla="*/ 0 h 180"/>
                  <a:gd name="T2" fmla="*/ 107 w 107"/>
                  <a:gd name="T3" fmla="*/ 6 h 180"/>
                  <a:gd name="T4" fmla="*/ 107 w 107"/>
                  <a:gd name="T5" fmla="*/ 12 h 180"/>
                  <a:gd name="T6" fmla="*/ 101 w 107"/>
                  <a:gd name="T7" fmla="*/ 18 h 180"/>
                  <a:gd name="T8" fmla="*/ 101 w 107"/>
                  <a:gd name="T9" fmla="*/ 18 h 180"/>
                  <a:gd name="T10" fmla="*/ 89 w 107"/>
                  <a:gd name="T11" fmla="*/ 24 h 180"/>
                  <a:gd name="T12" fmla="*/ 77 w 107"/>
                  <a:gd name="T13" fmla="*/ 42 h 180"/>
                  <a:gd name="T14" fmla="*/ 66 w 107"/>
                  <a:gd name="T15" fmla="*/ 54 h 180"/>
                  <a:gd name="T16" fmla="*/ 54 w 107"/>
                  <a:gd name="T17" fmla="*/ 66 h 180"/>
                  <a:gd name="T18" fmla="*/ 54 w 107"/>
                  <a:gd name="T19" fmla="*/ 66 h 180"/>
                  <a:gd name="T20" fmla="*/ 42 w 107"/>
                  <a:gd name="T21" fmla="*/ 84 h 180"/>
                  <a:gd name="T22" fmla="*/ 30 w 107"/>
                  <a:gd name="T23" fmla="*/ 102 h 180"/>
                  <a:gd name="T24" fmla="*/ 30 w 107"/>
                  <a:gd name="T25" fmla="*/ 102 h 180"/>
                  <a:gd name="T26" fmla="*/ 24 w 107"/>
                  <a:gd name="T27" fmla="*/ 120 h 180"/>
                  <a:gd name="T28" fmla="*/ 12 w 107"/>
                  <a:gd name="T29" fmla="*/ 144 h 180"/>
                  <a:gd name="T30" fmla="*/ 6 w 107"/>
                  <a:gd name="T31" fmla="*/ 168 h 180"/>
                  <a:gd name="T32" fmla="*/ 0 w 107"/>
                  <a:gd name="T33" fmla="*/ 180 h 180"/>
                  <a:gd name="T34" fmla="*/ 0 w 107"/>
                  <a:gd name="T35" fmla="*/ 180 h 180"/>
                  <a:gd name="T36" fmla="*/ 0 w 107"/>
                  <a:gd name="T37" fmla="*/ 180 h 180"/>
                  <a:gd name="T38" fmla="*/ 0 w 107"/>
                  <a:gd name="T39" fmla="*/ 168 h 180"/>
                  <a:gd name="T40" fmla="*/ 6 w 107"/>
                  <a:gd name="T41" fmla="*/ 132 h 180"/>
                  <a:gd name="T42" fmla="*/ 6 w 107"/>
                  <a:gd name="T43" fmla="*/ 132 h 180"/>
                  <a:gd name="T44" fmla="*/ 6 w 107"/>
                  <a:gd name="T45" fmla="*/ 120 h 180"/>
                  <a:gd name="T46" fmla="*/ 12 w 107"/>
                  <a:gd name="T47" fmla="*/ 108 h 180"/>
                  <a:gd name="T48" fmla="*/ 36 w 107"/>
                  <a:gd name="T49" fmla="*/ 66 h 180"/>
                  <a:gd name="T50" fmla="*/ 60 w 107"/>
                  <a:gd name="T51" fmla="*/ 24 h 180"/>
                  <a:gd name="T52" fmla="*/ 77 w 107"/>
                  <a:gd name="T53" fmla="*/ 12 h 180"/>
                  <a:gd name="T54" fmla="*/ 101 w 107"/>
                  <a:gd name="T55" fmla="*/ 0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7"/>
                  <a:gd name="T85" fmla="*/ 0 h 180"/>
                  <a:gd name="T86" fmla="*/ 107 w 107"/>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7" h="180">
                    <a:moveTo>
                      <a:pt x="101" y="0"/>
                    </a:moveTo>
                    <a:lnTo>
                      <a:pt x="107" y="6"/>
                    </a:lnTo>
                    <a:lnTo>
                      <a:pt x="107" y="12"/>
                    </a:lnTo>
                    <a:lnTo>
                      <a:pt x="101" y="18"/>
                    </a:lnTo>
                    <a:lnTo>
                      <a:pt x="89" y="24"/>
                    </a:lnTo>
                    <a:lnTo>
                      <a:pt x="77" y="42"/>
                    </a:lnTo>
                    <a:lnTo>
                      <a:pt x="66" y="54"/>
                    </a:lnTo>
                    <a:lnTo>
                      <a:pt x="54" y="66"/>
                    </a:lnTo>
                    <a:lnTo>
                      <a:pt x="42" y="84"/>
                    </a:lnTo>
                    <a:lnTo>
                      <a:pt x="30" y="102"/>
                    </a:lnTo>
                    <a:lnTo>
                      <a:pt x="24" y="120"/>
                    </a:lnTo>
                    <a:lnTo>
                      <a:pt x="12" y="144"/>
                    </a:lnTo>
                    <a:lnTo>
                      <a:pt x="6" y="168"/>
                    </a:lnTo>
                    <a:lnTo>
                      <a:pt x="0" y="180"/>
                    </a:lnTo>
                    <a:lnTo>
                      <a:pt x="0" y="168"/>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1314" name="Freeform 72"/>
              <p:cNvSpPr>
                <a:spLocks/>
              </p:cNvSpPr>
              <p:nvPr/>
            </p:nvSpPr>
            <p:spPr bwMode="auto">
              <a:xfrm flipH="1">
                <a:off x="4128" y="288"/>
                <a:ext cx="720" cy="3367"/>
              </a:xfrm>
              <a:custGeom>
                <a:avLst/>
                <a:gdLst>
                  <a:gd name="T0" fmla="*/ 491 w 521"/>
                  <a:gd name="T1" fmla="*/ 227 h 2354"/>
                  <a:gd name="T2" fmla="*/ 521 w 521"/>
                  <a:gd name="T3" fmla="*/ 376 h 2354"/>
                  <a:gd name="T4" fmla="*/ 515 w 521"/>
                  <a:gd name="T5" fmla="*/ 454 h 2354"/>
                  <a:gd name="T6" fmla="*/ 479 w 521"/>
                  <a:gd name="T7" fmla="*/ 580 h 2354"/>
                  <a:gd name="T8" fmla="*/ 479 w 521"/>
                  <a:gd name="T9" fmla="*/ 639 h 2354"/>
                  <a:gd name="T10" fmla="*/ 449 w 521"/>
                  <a:gd name="T11" fmla="*/ 843 h 2354"/>
                  <a:gd name="T12" fmla="*/ 437 w 521"/>
                  <a:gd name="T13" fmla="*/ 902 h 2354"/>
                  <a:gd name="T14" fmla="*/ 414 w 521"/>
                  <a:gd name="T15" fmla="*/ 1129 h 2354"/>
                  <a:gd name="T16" fmla="*/ 408 w 521"/>
                  <a:gd name="T17" fmla="*/ 1201 h 2354"/>
                  <a:gd name="T18" fmla="*/ 431 w 521"/>
                  <a:gd name="T19" fmla="*/ 1315 h 2354"/>
                  <a:gd name="T20" fmla="*/ 437 w 521"/>
                  <a:gd name="T21" fmla="*/ 1362 h 2354"/>
                  <a:gd name="T22" fmla="*/ 449 w 521"/>
                  <a:gd name="T23" fmla="*/ 1416 h 2354"/>
                  <a:gd name="T24" fmla="*/ 455 w 521"/>
                  <a:gd name="T25" fmla="*/ 1578 h 2354"/>
                  <a:gd name="T26" fmla="*/ 414 w 521"/>
                  <a:gd name="T27" fmla="*/ 1685 h 2354"/>
                  <a:gd name="T28" fmla="*/ 396 w 521"/>
                  <a:gd name="T29" fmla="*/ 1823 h 2354"/>
                  <a:gd name="T30" fmla="*/ 390 w 521"/>
                  <a:gd name="T31" fmla="*/ 1876 h 2354"/>
                  <a:gd name="T32" fmla="*/ 384 w 521"/>
                  <a:gd name="T33" fmla="*/ 1978 h 2354"/>
                  <a:gd name="T34" fmla="*/ 431 w 521"/>
                  <a:gd name="T35" fmla="*/ 2020 h 2354"/>
                  <a:gd name="T36" fmla="*/ 455 w 521"/>
                  <a:gd name="T37" fmla="*/ 2074 h 2354"/>
                  <a:gd name="T38" fmla="*/ 414 w 521"/>
                  <a:gd name="T39" fmla="*/ 2127 h 2354"/>
                  <a:gd name="T40" fmla="*/ 372 w 521"/>
                  <a:gd name="T41" fmla="*/ 2181 h 2354"/>
                  <a:gd name="T42" fmla="*/ 324 w 521"/>
                  <a:gd name="T43" fmla="*/ 2318 h 2354"/>
                  <a:gd name="T44" fmla="*/ 312 w 521"/>
                  <a:gd name="T45" fmla="*/ 2336 h 2354"/>
                  <a:gd name="T46" fmla="*/ 240 w 521"/>
                  <a:gd name="T47" fmla="*/ 2354 h 2354"/>
                  <a:gd name="T48" fmla="*/ 180 w 521"/>
                  <a:gd name="T49" fmla="*/ 2342 h 2354"/>
                  <a:gd name="T50" fmla="*/ 198 w 521"/>
                  <a:gd name="T51" fmla="*/ 2289 h 2354"/>
                  <a:gd name="T52" fmla="*/ 216 w 521"/>
                  <a:gd name="T53" fmla="*/ 2115 h 2354"/>
                  <a:gd name="T54" fmla="*/ 222 w 521"/>
                  <a:gd name="T55" fmla="*/ 2002 h 2354"/>
                  <a:gd name="T56" fmla="*/ 228 w 521"/>
                  <a:gd name="T57" fmla="*/ 1888 h 2354"/>
                  <a:gd name="T58" fmla="*/ 234 w 521"/>
                  <a:gd name="T59" fmla="*/ 1757 h 2354"/>
                  <a:gd name="T60" fmla="*/ 234 w 521"/>
                  <a:gd name="T61" fmla="*/ 1578 h 2354"/>
                  <a:gd name="T62" fmla="*/ 234 w 521"/>
                  <a:gd name="T63" fmla="*/ 1488 h 2354"/>
                  <a:gd name="T64" fmla="*/ 234 w 521"/>
                  <a:gd name="T65" fmla="*/ 1350 h 2354"/>
                  <a:gd name="T66" fmla="*/ 222 w 521"/>
                  <a:gd name="T67" fmla="*/ 1303 h 2354"/>
                  <a:gd name="T68" fmla="*/ 186 w 521"/>
                  <a:gd name="T69" fmla="*/ 1219 h 2354"/>
                  <a:gd name="T70" fmla="*/ 180 w 521"/>
                  <a:gd name="T71" fmla="*/ 1195 h 2354"/>
                  <a:gd name="T72" fmla="*/ 180 w 521"/>
                  <a:gd name="T73" fmla="*/ 1135 h 2354"/>
                  <a:gd name="T74" fmla="*/ 168 w 521"/>
                  <a:gd name="T75" fmla="*/ 1022 h 2354"/>
                  <a:gd name="T76" fmla="*/ 156 w 521"/>
                  <a:gd name="T77" fmla="*/ 962 h 2354"/>
                  <a:gd name="T78" fmla="*/ 132 w 521"/>
                  <a:gd name="T79" fmla="*/ 837 h 2354"/>
                  <a:gd name="T80" fmla="*/ 114 w 521"/>
                  <a:gd name="T81" fmla="*/ 627 h 2354"/>
                  <a:gd name="T82" fmla="*/ 120 w 521"/>
                  <a:gd name="T83" fmla="*/ 562 h 2354"/>
                  <a:gd name="T84" fmla="*/ 114 w 521"/>
                  <a:gd name="T85" fmla="*/ 448 h 2354"/>
                  <a:gd name="T86" fmla="*/ 90 w 521"/>
                  <a:gd name="T87" fmla="*/ 406 h 2354"/>
                  <a:gd name="T88" fmla="*/ 18 w 521"/>
                  <a:gd name="T89" fmla="*/ 305 h 2354"/>
                  <a:gd name="T90" fmla="*/ 0 w 521"/>
                  <a:gd name="T91" fmla="*/ 221 h 2354"/>
                  <a:gd name="T92" fmla="*/ 54 w 521"/>
                  <a:gd name="T93" fmla="*/ 42 h 2354"/>
                  <a:gd name="T94" fmla="*/ 156 w 521"/>
                  <a:gd name="T95" fmla="*/ 0 h 2354"/>
                  <a:gd name="T96" fmla="*/ 246 w 521"/>
                  <a:gd name="T97" fmla="*/ 24 h 2354"/>
                  <a:gd name="T98" fmla="*/ 360 w 521"/>
                  <a:gd name="T99" fmla="*/ 84 h 2354"/>
                  <a:gd name="T100" fmla="*/ 414 w 521"/>
                  <a:gd name="T101" fmla="*/ 126 h 2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1"/>
                  <a:gd name="T154" fmla="*/ 0 h 2354"/>
                  <a:gd name="T155" fmla="*/ 521 w 521"/>
                  <a:gd name="T156" fmla="*/ 2354 h 2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1" h="2354">
                    <a:moveTo>
                      <a:pt x="414" y="126"/>
                    </a:moveTo>
                    <a:lnTo>
                      <a:pt x="455" y="173"/>
                    </a:lnTo>
                    <a:lnTo>
                      <a:pt x="491" y="227"/>
                    </a:lnTo>
                    <a:lnTo>
                      <a:pt x="515" y="299"/>
                    </a:lnTo>
                    <a:lnTo>
                      <a:pt x="521" y="335"/>
                    </a:lnTo>
                    <a:lnTo>
                      <a:pt x="521" y="376"/>
                    </a:lnTo>
                    <a:lnTo>
                      <a:pt x="521" y="418"/>
                    </a:lnTo>
                    <a:lnTo>
                      <a:pt x="515" y="454"/>
                    </a:lnTo>
                    <a:lnTo>
                      <a:pt x="497" y="502"/>
                    </a:lnTo>
                    <a:lnTo>
                      <a:pt x="485" y="544"/>
                    </a:lnTo>
                    <a:lnTo>
                      <a:pt x="479" y="580"/>
                    </a:lnTo>
                    <a:lnTo>
                      <a:pt x="479" y="604"/>
                    </a:lnTo>
                    <a:lnTo>
                      <a:pt x="479" y="639"/>
                    </a:lnTo>
                    <a:lnTo>
                      <a:pt x="467" y="723"/>
                    </a:lnTo>
                    <a:lnTo>
                      <a:pt x="461" y="807"/>
                    </a:lnTo>
                    <a:lnTo>
                      <a:pt x="449" y="843"/>
                    </a:lnTo>
                    <a:lnTo>
                      <a:pt x="443" y="872"/>
                    </a:lnTo>
                    <a:lnTo>
                      <a:pt x="437" y="902"/>
                    </a:lnTo>
                    <a:lnTo>
                      <a:pt x="431" y="944"/>
                    </a:lnTo>
                    <a:lnTo>
                      <a:pt x="419" y="1034"/>
                    </a:lnTo>
                    <a:lnTo>
                      <a:pt x="414" y="1129"/>
                    </a:lnTo>
                    <a:lnTo>
                      <a:pt x="408" y="1171"/>
                    </a:lnTo>
                    <a:lnTo>
                      <a:pt x="408" y="1201"/>
                    </a:lnTo>
                    <a:lnTo>
                      <a:pt x="414" y="1249"/>
                    </a:lnTo>
                    <a:lnTo>
                      <a:pt x="419" y="1285"/>
                    </a:lnTo>
                    <a:lnTo>
                      <a:pt x="431" y="1315"/>
                    </a:lnTo>
                    <a:lnTo>
                      <a:pt x="431" y="1327"/>
                    </a:lnTo>
                    <a:lnTo>
                      <a:pt x="437" y="1362"/>
                    </a:lnTo>
                    <a:lnTo>
                      <a:pt x="443" y="1386"/>
                    </a:lnTo>
                    <a:lnTo>
                      <a:pt x="449" y="1416"/>
                    </a:lnTo>
                    <a:lnTo>
                      <a:pt x="461" y="1464"/>
                    </a:lnTo>
                    <a:lnTo>
                      <a:pt x="461" y="1518"/>
                    </a:lnTo>
                    <a:lnTo>
                      <a:pt x="455" y="1578"/>
                    </a:lnTo>
                    <a:lnTo>
                      <a:pt x="431" y="1631"/>
                    </a:lnTo>
                    <a:lnTo>
                      <a:pt x="414" y="1685"/>
                    </a:lnTo>
                    <a:lnTo>
                      <a:pt x="402" y="1745"/>
                    </a:lnTo>
                    <a:lnTo>
                      <a:pt x="396" y="1805"/>
                    </a:lnTo>
                    <a:lnTo>
                      <a:pt x="396" y="1823"/>
                    </a:lnTo>
                    <a:lnTo>
                      <a:pt x="390" y="1840"/>
                    </a:lnTo>
                    <a:lnTo>
                      <a:pt x="390" y="1876"/>
                    </a:lnTo>
                    <a:lnTo>
                      <a:pt x="384" y="1918"/>
                    </a:lnTo>
                    <a:lnTo>
                      <a:pt x="384" y="1954"/>
                    </a:lnTo>
                    <a:lnTo>
                      <a:pt x="384" y="1978"/>
                    </a:lnTo>
                    <a:lnTo>
                      <a:pt x="408" y="1996"/>
                    </a:lnTo>
                    <a:lnTo>
                      <a:pt x="431" y="2020"/>
                    </a:lnTo>
                    <a:lnTo>
                      <a:pt x="455" y="2050"/>
                    </a:lnTo>
                    <a:lnTo>
                      <a:pt x="461" y="2062"/>
                    </a:lnTo>
                    <a:lnTo>
                      <a:pt x="455" y="2074"/>
                    </a:lnTo>
                    <a:lnTo>
                      <a:pt x="443" y="2103"/>
                    </a:lnTo>
                    <a:lnTo>
                      <a:pt x="414" y="2127"/>
                    </a:lnTo>
                    <a:lnTo>
                      <a:pt x="390" y="2151"/>
                    </a:lnTo>
                    <a:lnTo>
                      <a:pt x="372" y="2181"/>
                    </a:lnTo>
                    <a:lnTo>
                      <a:pt x="360" y="2229"/>
                    </a:lnTo>
                    <a:lnTo>
                      <a:pt x="342" y="2277"/>
                    </a:lnTo>
                    <a:lnTo>
                      <a:pt x="324" y="2318"/>
                    </a:lnTo>
                    <a:lnTo>
                      <a:pt x="318" y="2330"/>
                    </a:lnTo>
                    <a:lnTo>
                      <a:pt x="312" y="2336"/>
                    </a:lnTo>
                    <a:lnTo>
                      <a:pt x="306" y="2342"/>
                    </a:lnTo>
                    <a:lnTo>
                      <a:pt x="288" y="2348"/>
                    </a:lnTo>
                    <a:lnTo>
                      <a:pt x="240" y="2354"/>
                    </a:lnTo>
                    <a:lnTo>
                      <a:pt x="216" y="2354"/>
                    </a:lnTo>
                    <a:lnTo>
                      <a:pt x="192" y="2348"/>
                    </a:lnTo>
                    <a:lnTo>
                      <a:pt x="180" y="2342"/>
                    </a:lnTo>
                    <a:lnTo>
                      <a:pt x="180" y="2330"/>
                    </a:lnTo>
                    <a:lnTo>
                      <a:pt x="198" y="2289"/>
                    </a:lnTo>
                    <a:lnTo>
                      <a:pt x="204" y="2241"/>
                    </a:lnTo>
                    <a:lnTo>
                      <a:pt x="216" y="2175"/>
                    </a:lnTo>
                    <a:lnTo>
                      <a:pt x="216" y="2115"/>
                    </a:lnTo>
                    <a:lnTo>
                      <a:pt x="216" y="2062"/>
                    </a:lnTo>
                    <a:lnTo>
                      <a:pt x="222" y="2002"/>
                    </a:lnTo>
                    <a:lnTo>
                      <a:pt x="222" y="1942"/>
                    </a:lnTo>
                    <a:lnTo>
                      <a:pt x="228" y="1888"/>
                    </a:lnTo>
                    <a:lnTo>
                      <a:pt x="234" y="1858"/>
                    </a:lnTo>
                    <a:lnTo>
                      <a:pt x="234" y="1811"/>
                    </a:lnTo>
                    <a:lnTo>
                      <a:pt x="234" y="1757"/>
                    </a:lnTo>
                    <a:lnTo>
                      <a:pt x="234" y="1697"/>
                    </a:lnTo>
                    <a:lnTo>
                      <a:pt x="234" y="1637"/>
                    </a:lnTo>
                    <a:lnTo>
                      <a:pt x="234" y="1578"/>
                    </a:lnTo>
                    <a:lnTo>
                      <a:pt x="234" y="1524"/>
                    </a:lnTo>
                    <a:lnTo>
                      <a:pt x="234" y="1488"/>
                    </a:lnTo>
                    <a:lnTo>
                      <a:pt x="234" y="1434"/>
                    </a:lnTo>
                    <a:lnTo>
                      <a:pt x="234" y="1392"/>
                    </a:lnTo>
                    <a:lnTo>
                      <a:pt x="234" y="1350"/>
                    </a:lnTo>
                    <a:lnTo>
                      <a:pt x="228" y="1321"/>
                    </a:lnTo>
                    <a:lnTo>
                      <a:pt x="222" y="1303"/>
                    </a:lnTo>
                    <a:lnTo>
                      <a:pt x="204" y="1279"/>
                    </a:lnTo>
                    <a:lnTo>
                      <a:pt x="192" y="1255"/>
                    </a:lnTo>
                    <a:lnTo>
                      <a:pt x="186" y="1219"/>
                    </a:lnTo>
                    <a:lnTo>
                      <a:pt x="186" y="1213"/>
                    </a:lnTo>
                    <a:lnTo>
                      <a:pt x="180" y="1195"/>
                    </a:lnTo>
                    <a:lnTo>
                      <a:pt x="180" y="1165"/>
                    </a:lnTo>
                    <a:lnTo>
                      <a:pt x="180" y="1135"/>
                    </a:lnTo>
                    <a:lnTo>
                      <a:pt x="180" y="1100"/>
                    </a:lnTo>
                    <a:lnTo>
                      <a:pt x="174" y="1058"/>
                    </a:lnTo>
                    <a:lnTo>
                      <a:pt x="168" y="1022"/>
                    </a:lnTo>
                    <a:lnTo>
                      <a:pt x="162" y="986"/>
                    </a:lnTo>
                    <a:lnTo>
                      <a:pt x="156" y="962"/>
                    </a:lnTo>
                    <a:lnTo>
                      <a:pt x="150" y="932"/>
                    </a:lnTo>
                    <a:lnTo>
                      <a:pt x="144" y="884"/>
                    </a:lnTo>
                    <a:lnTo>
                      <a:pt x="132" y="837"/>
                    </a:lnTo>
                    <a:lnTo>
                      <a:pt x="120" y="723"/>
                    </a:lnTo>
                    <a:lnTo>
                      <a:pt x="114" y="675"/>
                    </a:lnTo>
                    <a:lnTo>
                      <a:pt x="114" y="627"/>
                    </a:lnTo>
                    <a:lnTo>
                      <a:pt x="114" y="592"/>
                    </a:lnTo>
                    <a:lnTo>
                      <a:pt x="120" y="562"/>
                    </a:lnTo>
                    <a:lnTo>
                      <a:pt x="120" y="526"/>
                    </a:lnTo>
                    <a:lnTo>
                      <a:pt x="120" y="490"/>
                    </a:lnTo>
                    <a:lnTo>
                      <a:pt x="114" y="448"/>
                    </a:lnTo>
                    <a:lnTo>
                      <a:pt x="108" y="424"/>
                    </a:lnTo>
                    <a:lnTo>
                      <a:pt x="90" y="406"/>
                    </a:lnTo>
                    <a:lnTo>
                      <a:pt x="54" y="365"/>
                    </a:lnTo>
                    <a:lnTo>
                      <a:pt x="30" y="335"/>
                    </a:lnTo>
                    <a:lnTo>
                      <a:pt x="18" y="305"/>
                    </a:lnTo>
                    <a:lnTo>
                      <a:pt x="6" y="269"/>
                    </a:lnTo>
                    <a:lnTo>
                      <a:pt x="0" y="221"/>
                    </a:lnTo>
                    <a:lnTo>
                      <a:pt x="18" y="126"/>
                    </a:lnTo>
                    <a:lnTo>
                      <a:pt x="30" y="78"/>
                    </a:lnTo>
                    <a:lnTo>
                      <a:pt x="54" y="42"/>
                    </a:lnTo>
                    <a:lnTo>
                      <a:pt x="84" y="18"/>
                    </a:lnTo>
                    <a:lnTo>
                      <a:pt x="114" y="0"/>
                    </a:lnTo>
                    <a:lnTo>
                      <a:pt x="156" y="0"/>
                    </a:lnTo>
                    <a:lnTo>
                      <a:pt x="198" y="6"/>
                    </a:lnTo>
                    <a:lnTo>
                      <a:pt x="246" y="24"/>
                    </a:lnTo>
                    <a:lnTo>
                      <a:pt x="288" y="48"/>
                    </a:lnTo>
                    <a:lnTo>
                      <a:pt x="330" y="66"/>
                    </a:lnTo>
                    <a:lnTo>
                      <a:pt x="360" y="84"/>
                    </a:lnTo>
                    <a:lnTo>
                      <a:pt x="384" y="102"/>
                    </a:lnTo>
                    <a:lnTo>
                      <a:pt x="402" y="114"/>
                    </a:lnTo>
                    <a:lnTo>
                      <a:pt x="414" y="126"/>
                    </a:lnTo>
                    <a:close/>
                  </a:path>
                </a:pathLst>
              </a:custGeom>
              <a:solidFill>
                <a:srgbClr val="F2AD8C"/>
              </a:solidFill>
              <a:ln w="9525">
                <a:noFill/>
                <a:round/>
                <a:headEnd/>
                <a:tailEnd/>
              </a:ln>
            </p:spPr>
            <p:txBody>
              <a:bodyPr/>
              <a:lstStyle/>
              <a:p>
                <a:endParaRPr lang="fr-FR"/>
              </a:p>
            </p:txBody>
          </p:sp>
          <p:sp>
            <p:nvSpPr>
              <p:cNvPr id="11315" name="Freeform 73"/>
              <p:cNvSpPr>
                <a:spLocks/>
              </p:cNvSpPr>
              <p:nvPr/>
            </p:nvSpPr>
            <p:spPr bwMode="auto">
              <a:xfrm flipH="1">
                <a:off x="4219" y="434"/>
                <a:ext cx="455" cy="1084"/>
              </a:xfrm>
              <a:custGeom>
                <a:avLst/>
                <a:gdLst>
                  <a:gd name="T0" fmla="*/ 54 w 329"/>
                  <a:gd name="T1" fmla="*/ 0 h 758"/>
                  <a:gd name="T2" fmla="*/ 132 w 329"/>
                  <a:gd name="T3" fmla="*/ 6 h 758"/>
                  <a:gd name="T4" fmla="*/ 198 w 329"/>
                  <a:gd name="T5" fmla="*/ 29 h 758"/>
                  <a:gd name="T6" fmla="*/ 246 w 329"/>
                  <a:gd name="T7" fmla="*/ 59 h 758"/>
                  <a:gd name="T8" fmla="*/ 282 w 329"/>
                  <a:gd name="T9" fmla="*/ 101 h 758"/>
                  <a:gd name="T10" fmla="*/ 311 w 329"/>
                  <a:gd name="T11" fmla="*/ 155 h 758"/>
                  <a:gd name="T12" fmla="*/ 323 w 329"/>
                  <a:gd name="T13" fmla="*/ 209 h 758"/>
                  <a:gd name="T14" fmla="*/ 329 w 329"/>
                  <a:gd name="T15" fmla="*/ 269 h 758"/>
                  <a:gd name="T16" fmla="*/ 329 w 329"/>
                  <a:gd name="T17" fmla="*/ 334 h 758"/>
                  <a:gd name="T18" fmla="*/ 323 w 329"/>
                  <a:gd name="T19" fmla="*/ 400 h 758"/>
                  <a:gd name="T20" fmla="*/ 305 w 329"/>
                  <a:gd name="T21" fmla="*/ 466 h 758"/>
                  <a:gd name="T22" fmla="*/ 293 w 329"/>
                  <a:gd name="T23" fmla="*/ 525 h 758"/>
                  <a:gd name="T24" fmla="*/ 270 w 329"/>
                  <a:gd name="T25" fmla="*/ 585 h 758"/>
                  <a:gd name="T26" fmla="*/ 252 w 329"/>
                  <a:gd name="T27" fmla="*/ 633 h 758"/>
                  <a:gd name="T28" fmla="*/ 234 w 329"/>
                  <a:gd name="T29" fmla="*/ 681 h 758"/>
                  <a:gd name="T30" fmla="*/ 216 w 329"/>
                  <a:gd name="T31" fmla="*/ 711 h 758"/>
                  <a:gd name="T32" fmla="*/ 198 w 329"/>
                  <a:gd name="T33" fmla="*/ 735 h 758"/>
                  <a:gd name="T34" fmla="*/ 198 w 329"/>
                  <a:gd name="T35" fmla="*/ 735 h 758"/>
                  <a:gd name="T36" fmla="*/ 186 w 329"/>
                  <a:gd name="T37" fmla="*/ 747 h 758"/>
                  <a:gd name="T38" fmla="*/ 174 w 329"/>
                  <a:gd name="T39" fmla="*/ 758 h 758"/>
                  <a:gd name="T40" fmla="*/ 150 w 329"/>
                  <a:gd name="T41" fmla="*/ 753 h 758"/>
                  <a:gd name="T42" fmla="*/ 126 w 329"/>
                  <a:gd name="T43" fmla="*/ 735 h 758"/>
                  <a:gd name="T44" fmla="*/ 102 w 329"/>
                  <a:gd name="T45" fmla="*/ 693 h 758"/>
                  <a:gd name="T46" fmla="*/ 78 w 329"/>
                  <a:gd name="T47" fmla="*/ 645 h 758"/>
                  <a:gd name="T48" fmla="*/ 60 w 329"/>
                  <a:gd name="T49" fmla="*/ 579 h 758"/>
                  <a:gd name="T50" fmla="*/ 42 w 329"/>
                  <a:gd name="T51" fmla="*/ 508 h 758"/>
                  <a:gd name="T52" fmla="*/ 24 w 329"/>
                  <a:gd name="T53" fmla="*/ 436 h 758"/>
                  <a:gd name="T54" fmla="*/ 0 w 329"/>
                  <a:gd name="T55" fmla="*/ 280 h 758"/>
                  <a:gd name="T56" fmla="*/ 0 w 329"/>
                  <a:gd name="T57" fmla="*/ 209 h 758"/>
                  <a:gd name="T58" fmla="*/ 0 w 329"/>
                  <a:gd name="T59" fmla="*/ 143 h 758"/>
                  <a:gd name="T60" fmla="*/ 0 w 329"/>
                  <a:gd name="T61" fmla="*/ 83 h 758"/>
                  <a:gd name="T62" fmla="*/ 12 w 329"/>
                  <a:gd name="T63" fmla="*/ 35 h 758"/>
                  <a:gd name="T64" fmla="*/ 30 w 329"/>
                  <a:gd name="T65" fmla="*/ 12 h 758"/>
                  <a:gd name="T66" fmla="*/ 54 w 329"/>
                  <a:gd name="T67" fmla="*/ 0 h 7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9"/>
                  <a:gd name="T103" fmla="*/ 0 h 758"/>
                  <a:gd name="T104" fmla="*/ 329 w 329"/>
                  <a:gd name="T105" fmla="*/ 758 h 7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1316" name="Freeform 74"/>
              <p:cNvSpPr>
                <a:spLocks/>
              </p:cNvSpPr>
              <p:nvPr/>
            </p:nvSpPr>
            <p:spPr bwMode="auto">
              <a:xfrm flipH="1">
                <a:off x="4244" y="459"/>
                <a:ext cx="413" cy="1000"/>
              </a:xfrm>
              <a:custGeom>
                <a:avLst/>
                <a:gdLst>
                  <a:gd name="T0" fmla="*/ 54 w 299"/>
                  <a:gd name="T1" fmla="*/ 0 h 699"/>
                  <a:gd name="T2" fmla="*/ 126 w 299"/>
                  <a:gd name="T3" fmla="*/ 6 h 699"/>
                  <a:gd name="T4" fmla="*/ 180 w 299"/>
                  <a:gd name="T5" fmla="*/ 23 h 699"/>
                  <a:gd name="T6" fmla="*/ 228 w 299"/>
                  <a:gd name="T7" fmla="*/ 53 h 699"/>
                  <a:gd name="T8" fmla="*/ 258 w 299"/>
                  <a:gd name="T9" fmla="*/ 95 h 699"/>
                  <a:gd name="T10" fmla="*/ 281 w 299"/>
                  <a:gd name="T11" fmla="*/ 143 h 699"/>
                  <a:gd name="T12" fmla="*/ 293 w 299"/>
                  <a:gd name="T13" fmla="*/ 191 h 699"/>
                  <a:gd name="T14" fmla="*/ 299 w 299"/>
                  <a:gd name="T15" fmla="*/ 245 h 699"/>
                  <a:gd name="T16" fmla="*/ 299 w 299"/>
                  <a:gd name="T17" fmla="*/ 304 h 699"/>
                  <a:gd name="T18" fmla="*/ 281 w 299"/>
                  <a:gd name="T19" fmla="*/ 424 h 699"/>
                  <a:gd name="T20" fmla="*/ 252 w 299"/>
                  <a:gd name="T21" fmla="*/ 531 h 699"/>
                  <a:gd name="T22" fmla="*/ 234 w 299"/>
                  <a:gd name="T23" fmla="*/ 579 h 699"/>
                  <a:gd name="T24" fmla="*/ 216 w 299"/>
                  <a:gd name="T25" fmla="*/ 621 h 699"/>
                  <a:gd name="T26" fmla="*/ 198 w 299"/>
                  <a:gd name="T27" fmla="*/ 651 h 699"/>
                  <a:gd name="T28" fmla="*/ 186 w 299"/>
                  <a:gd name="T29" fmla="*/ 675 h 699"/>
                  <a:gd name="T30" fmla="*/ 186 w 299"/>
                  <a:gd name="T31" fmla="*/ 675 h 699"/>
                  <a:gd name="T32" fmla="*/ 174 w 299"/>
                  <a:gd name="T33" fmla="*/ 687 h 699"/>
                  <a:gd name="T34" fmla="*/ 162 w 299"/>
                  <a:gd name="T35" fmla="*/ 699 h 699"/>
                  <a:gd name="T36" fmla="*/ 138 w 299"/>
                  <a:gd name="T37" fmla="*/ 699 h 699"/>
                  <a:gd name="T38" fmla="*/ 114 w 299"/>
                  <a:gd name="T39" fmla="*/ 675 h 699"/>
                  <a:gd name="T40" fmla="*/ 96 w 299"/>
                  <a:gd name="T41" fmla="*/ 639 h 699"/>
                  <a:gd name="T42" fmla="*/ 72 w 299"/>
                  <a:gd name="T43" fmla="*/ 591 h 699"/>
                  <a:gd name="T44" fmla="*/ 54 w 299"/>
                  <a:gd name="T45" fmla="*/ 537 h 699"/>
                  <a:gd name="T46" fmla="*/ 36 w 299"/>
                  <a:gd name="T47" fmla="*/ 472 h 699"/>
                  <a:gd name="T48" fmla="*/ 24 w 299"/>
                  <a:gd name="T49" fmla="*/ 400 h 699"/>
                  <a:gd name="T50" fmla="*/ 0 w 299"/>
                  <a:gd name="T51" fmla="*/ 256 h 699"/>
                  <a:gd name="T52" fmla="*/ 0 w 299"/>
                  <a:gd name="T53" fmla="*/ 191 h 699"/>
                  <a:gd name="T54" fmla="*/ 0 w 299"/>
                  <a:gd name="T55" fmla="*/ 131 h 699"/>
                  <a:gd name="T56" fmla="*/ 0 w 299"/>
                  <a:gd name="T57" fmla="*/ 77 h 699"/>
                  <a:gd name="T58" fmla="*/ 12 w 299"/>
                  <a:gd name="T59" fmla="*/ 35 h 699"/>
                  <a:gd name="T60" fmla="*/ 30 w 299"/>
                  <a:gd name="T61" fmla="*/ 6 h 699"/>
                  <a:gd name="T62" fmla="*/ 54 w 299"/>
                  <a:gd name="T63" fmla="*/ 0 h 6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9"/>
                  <a:gd name="T97" fmla="*/ 0 h 699"/>
                  <a:gd name="T98" fmla="*/ 299 w 299"/>
                  <a:gd name="T99" fmla="*/ 699 h 6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1317" name="Freeform 75"/>
              <p:cNvSpPr>
                <a:spLocks/>
              </p:cNvSpPr>
              <p:nvPr/>
            </p:nvSpPr>
            <p:spPr bwMode="auto">
              <a:xfrm flipH="1">
                <a:off x="4261" y="492"/>
                <a:ext cx="380" cy="907"/>
              </a:xfrm>
              <a:custGeom>
                <a:avLst/>
                <a:gdLst>
                  <a:gd name="T0" fmla="*/ 60 w 275"/>
                  <a:gd name="T1" fmla="*/ 0 h 634"/>
                  <a:gd name="T2" fmla="*/ 120 w 275"/>
                  <a:gd name="T3" fmla="*/ 6 h 634"/>
                  <a:gd name="T4" fmla="*/ 168 w 275"/>
                  <a:gd name="T5" fmla="*/ 24 h 634"/>
                  <a:gd name="T6" fmla="*/ 210 w 275"/>
                  <a:gd name="T7" fmla="*/ 48 h 634"/>
                  <a:gd name="T8" fmla="*/ 240 w 275"/>
                  <a:gd name="T9" fmla="*/ 84 h 634"/>
                  <a:gd name="T10" fmla="*/ 258 w 275"/>
                  <a:gd name="T11" fmla="*/ 120 h 634"/>
                  <a:gd name="T12" fmla="*/ 269 w 275"/>
                  <a:gd name="T13" fmla="*/ 168 h 634"/>
                  <a:gd name="T14" fmla="*/ 275 w 275"/>
                  <a:gd name="T15" fmla="*/ 216 h 634"/>
                  <a:gd name="T16" fmla="*/ 275 w 275"/>
                  <a:gd name="T17" fmla="*/ 269 h 634"/>
                  <a:gd name="T18" fmla="*/ 264 w 275"/>
                  <a:gd name="T19" fmla="*/ 377 h 634"/>
                  <a:gd name="T20" fmla="*/ 240 w 275"/>
                  <a:gd name="T21" fmla="*/ 473 h 634"/>
                  <a:gd name="T22" fmla="*/ 222 w 275"/>
                  <a:gd name="T23" fmla="*/ 520 h 634"/>
                  <a:gd name="T24" fmla="*/ 204 w 275"/>
                  <a:gd name="T25" fmla="*/ 556 h 634"/>
                  <a:gd name="T26" fmla="*/ 192 w 275"/>
                  <a:gd name="T27" fmla="*/ 586 h 634"/>
                  <a:gd name="T28" fmla="*/ 180 w 275"/>
                  <a:gd name="T29" fmla="*/ 610 h 634"/>
                  <a:gd name="T30" fmla="*/ 180 w 275"/>
                  <a:gd name="T31" fmla="*/ 610 h 634"/>
                  <a:gd name="T32" fmla="*/ 156 w 275"/>
                  <a:gd name="T33" fmla="*/ 628 h 634"/>
                  <a:gd name="T34" fmla="*/ 138 w 275"/>
                  <a:gd name="T35" fmla="*/ 634 h 634"/>
                  <a:gd name="T36" fmla="*/ 114 w 275"/>
                  <a:gd name="T37" fmla="*/ 616 h 634"/>
                  <a:gd name="T38" fmla="*/ 90 w 275"/>
                  <a:gd name="T39" fmla="*/ 586 h 634"/>
                  <a:gd name="T40" fmla="*/ 72 w 275"/>
                  <a:gd name="T41" fmla="*/ 544 h 634"/>
                  <a:gd name="T42" fmla="*/ 54 w 275"/>
                  <a:gd name="T43" fmla="*/ 490 h 634"/>
                  <a:gd name="T44" fmla="*/ 36 w 275"/>
                  <a:gd name="T45" fmla="*/ 431 h 634"/>
                  <a:gd name="T46" fmla="*/ 24 w 275"/>
                  <a:gd name="T47" fmla="*/ 365 h 634"/>
                  <a:gd name="T48" fmla="*/ 6 w 275"/>
                  <a:gd name="T49" fmla="*/ 233 h 634"/>
                  <a:gd name="T50" fmla="*/ 0 w 275"/>
                  <a:gd name="T51" fmla="*/ 174 h 634"/>
                  <a:gd name="T52" fmla="*/ 0 w 275"/>
                  <a:gd name="T53" fmla="*/ 114 h 634"/>
                  <a:gd name="T54" fmla="*/ 6 w 275"/>
                  <a:gd name="T55" fmla="*/ 66 h 634"/>
                  <a:gd name="T56" fmla="*/ 18 w 275"/>
                  <a:gd name="T57" fmla="*/ 30 h 634"/>
                  <a:gd name="T58" fmla="*/ 36 w 275"/>
                  <a:gd name="T59" fmla="*/ 6 h 634"/>
                  <a:gd name="T60" fmla="*/ 60 w 275"/>
                  <a:gd name="T61" fmla="*/ 0 h 6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5"/>
                  <a:gd name="T94" fmla="*/ 0 h 634"/>
                  <a:gd name="T95" fmla="*/ 275 w 275"/>
                  <a:gd name="T96" fmla="*/ 634 h 6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1318" name="Freeform 76"/>
              <p:cNvSpPr>
                <a:spLocks/>
              </p:cNvSpPr>
              <p:nvPr/>
            </p:nvSpPr>
            <p:spPr bwMode="auto">
              <a:xfrm flipH="1">
                <a:off x="4276" y="509"/>
                <a:ext cx="340" cy="830"/>
              </a:xfrm>
              <a:custGeom>
                <a:avLst/>
                <a:gdLst>
                  <a:gd name="T0" fmla="*/ 60 w 246"/>
                  <a:gd name="T1" fmla="*/ 0 h 580"/>
                  <a:gd name="T2" fmla="*/ 108 w 246"/>
                  <a:gd name="T3" fmla="*/ 6 h 580"/>
                  <a:gd name="T4" fmla="*/ 156 w 246"/>
                  <a:gd name="T5" fmla="*/ 24 h 580"/>
                  <a:gd name="T6" fmla="*/ 186 w 246"/>
                  <a:gd name="T7" fmla="*/ 48 h 580"/>
                  <a:gd name="T8" fmla="*/ 210 w 246"/>
                  <a:gd name="T9" fmla="*/ 78 h 580"/>
                  <a:gd name="T10" fmla="*/ 228 w 246"/>
                  <a:gd name="T11" fmla="*/ 114 h 580"/>
                  <a:gd name="T12" fmla="*/ 240 w 246"/>
                  <a:gd name="T13" fmla="*/ 156 h 580"/>
                  <a:gd name="T14" fmla="*/ 246 w 246"/>
                  <a:gd name="T15" fmla="*/ 245 h 580"/>
                  <a:gd name="T16" fmla="*/ 234 w 246"/>
                  <a:gd name="T17" fmla="*/ 341 h 580"/>
                  <a:gd name="T18" fmla="*/ 216 w 246"/>
                  <a:gd name="T19" fmla="*/ 431 h 580"/>
                  <a:gd name="T20" fmla="*/ 204 w 246"/>
                  <a:gd name="T21" fmla="*/ 472 h 580"/>
                  <a:gd name="T22" fmla="*/ 186 w 246"/>
                  <a:gd name="T23" fmla="*/ 508 h 580"/>
                  <a:gd name="T24" fmla="*/ 174 w 246"/>
                  <a:gd name="T25" fmla="*/ 532 h 580"/>
                  <a:gd name="T26" fmla="*/ 162 w 246"/>
                  <a:gd name="T27" fmla="*/ 556 h 580"/>
                  <a:gd name="T28" fmla="*/ 162 w 246"/>
                  <a:gd name="T29" fmla="*/ 556 h 580"/>
                  <a:gd name="T30" fmla="*/ 144 w 246"/>
                  <a:gd name="T31" fmla="*/ 574 h 580"/>
                  <a:gd name="T32" fmla="*/ 126 w 246"/>
                  <a:gd name="T33" fmla="*/ 580 h 580"/>
                  <a:gd name="T34" fmla="*/ 102 w 246"/>
                  <a:gd name="T35" fmla="*/ 562 h 580"/>
                  <a:gd name="T36" fmla="*/ 84 w 246"/>
                  <a:gd name="T37" fmla="*/ 538 h 580"/>
                  <a:gd name="T38" fmla="*/ 66 w 246"/>
                  <a:gd name="T39" fmla="*/ 496 h 580"/>
                  <a:gd name="T40" fmla="*/ 48 w 246"/>
                  <a:gd name="T41" fmla="*/ 449 h 580"/>
                  <a:gd name="T42" fmla="*/ 30 w 246"/>
                  <a:gd name="T43" fmla="*/ 395 h 580"/>
                  <a:gd name="T44" fmla="*/ 18 w 246"/>
                  <a:gd name="T45" fmla="*/ 335 h 580"/>
                  <a:gd name="T46" fmla="*/ 0 w 246"/>
                  <a:gd name="T47" fmla="*/ 216 h 580"/>
                  <a:gd name="T48" fmla="*/ 0 w 246"/>
                  <a:gd name="T49" fmla="*/ 162 h 580"/>
                  <a:gd name="T50" fmla="*/ 0 w 246"/>
                  <a:gd name="T51" fmla="*/ 108 h 580"/>
                  <a:gd name="T52" fmla="*/ 6 w 246"/>
                  <a:gd name="T53" fmla="*/ 66 h 580"/>
                  <a:gd name="T54" fmla="*/ 18 w 246"/>
                  <a:gd name="T55" fmla="*/ 30 h 580"/>
                  <a:gd name="T56" fmla="*/ 36 w 246"/>
                  <a:gd name="T57" fmla="*/ 6 h 580"/>
                  <a:gd name="T58" fmla="*/ 60 w 246"/>
                  <a:gd name="T59" fmla="*/ 0 h 5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6"/>
                  <a:gd name="T91" fmla="*/ 0 h 580"/>
                  <a:gd name="T92" fmla="*/ 246 w 246"/>
                  <a:gd name="T93" fmla="*/ 580 h 5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1319" name="Freeform 77"/>
              <p:cNvSpPr>
                <a:spLocks/>
              </p:cNvSpPr>
              <p:nvPr/>
            </p:nvSpPr>
            <p:spPr bwMode="auto">
              <a:xfrm flipH="1">
                <a:off x="4301" y="535"/>
                <a:ext cx="298" cy="744"/>
              </a:xfrm>
              <a:custGeom>
                <a:avLst/>
                <a:gdLst>
                  <a:gd name="T0" fmla="*/ 60 w 216"/>
                  <a:gd name="T1" fmla="*/ 0 h 520"/>
                  <a:gd name="T2" fmla="*/ 102 w 216"/>
                  <a:gd name="T3" fmla="*/ 6 h 520"/>
                  <a:gd name="T4" fmla="*/ 138 w 216"/>
                  <a:gd name="T5" fmla="*/ 24 h 520"/>
                  <a:gd name="T6" fmla="*/ 162 w 216"/>
                  <a:gd name="T7" fmla="*/ 42 h 520"/>
                  <a:gd name="T8" fmla="*/ 186 w 216"/>
                  <a:gd name="T9" fmla="*/ 72 h 520"/>
                  <a:gd name="T10" fmla="*/ 210 w 216"/>
                  <a:gd name="T11" fmla="*/ 138 h 520"/>
                  <a:gd name="T12" fmla="*/ 216 w 216"/>
                  <a:gd name="T13" fmla="*/ 215 h 520"/>
                  <a:gd name="T14" fmla="*/ 210 w 216"/>
                  <a:gd name="T15" fmla="*/ 299 h 520"/>
                  <a:gd name="T16" fmla="*/ 192 w 216"/>
                  <a:gd name="T17" fmla="*/ 383 h 520"/>
                  <a:gd name="T18" fmla="*/ 174 w 216"/>
                  <a:gd name="T19" fmla="*/ 448 h 520"/>
                  <a:gd name="T20" fmla="*/ 162 w 216"/>
                  <a:gd name="T21" fmla="*/ 478 h 520"/>
                  <a:gd name="T22" fmla="*/ 150 w 216"/>
                  <a:gd name="T23" fmla="*/ 496 h 520"/>
                  <a:gd name="T24" fmla="*/ 150 w 216"/>
                  <a:gd name="T25" fmla="*/ 496 h 520"/>
                  <a:gd name="T26" fmla="*/ 132 w 216"/>
                  <a:gd name="T27" fmla="*/ 514 h 520"/>
                  <a:gd name="T28" fmla="*/ 114 w 216"/>
                  <a:gd name="T29" fmla="*/ 520 h 520"/>
                  <a:gd name="T30" fmla="*/ 96 w 216"/>
                  <a:gd name="T31" fmla="*/ 508 h 520"/>
                  <a:gd name="T32" fmla="*/ 78 w 216"/>
                  <a:gd name="T33" fmla="*/ 484 h 520"/>
                  <a:gd name="T34" fmla="*/ 54 w 216"/>
                  <a:gd name="T35" fmla="*/ 448 h 520"/>
                  <a:gd name="T36" fmla="*/ 42 w 216"/>
                  <a:gd name="T37" fmla="*/ 407 h 520"/>
                  <a:gd name="T38" fmla="*/ 24 w 216"/>
                  <a:gd name="T39" fmla="*/ 359 h 520"/>
                  <a:gd name="T40" fmla="*/ 12 w 216"/>
                  <a:gd name="T41" fmla="*/ 305 h 520"/>
                  <a:gd name="T42" fmla="*/ 0 w 216"/>
                  <a:gd name="T43" fmla="*/ 198 h 520"/>
                  <a:gd name="T44" fmla="*/ 0 w 216"/>
                  <a:gd name="T45" fmla="*/ 144 h 520"/>
                  <a:gd name="T46" fmla="*/ 0 w 216"/>
                  <a:gd name="T47" fmla="*/ 96 h 520"/>
                  <a:gd name="T48" fmla="*/ 6 w 216"/>
                  <a:gd name="T49" fmla="*/ 60 h 520"/>
                  <a:gd name="T50" fmla="*/ 18 w 216"/>
                  <a:gd name="T51" fmla="*/ 24 h 520"/>
                  <a:gd name="T52" fmla="*/ 36 w 216"/>
                  <a:gd name="T53" fmla="*/ 6 h 520"/>
                  <a:gd name="T54" fmla="*/ 60 w 216"/>
                  <a:gd name="T55" fmla="*/ 0 h 5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6"/>
                  <a:gd name="T85" fmla="*/ 0 h 520"/>
                  <a:gd name="T86" fmla="*/ 216 w 216"/>
                  <a:gd name="T87" fmla="*/ 520 h 5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1320" name="Freeform 78"/>
              <p:cNvSpPr>
                <a:spLocks/>
              </p:cNvSpPr>
              <p:nvPr/>
            </p:nvSpPr>
            <p:spPr bwMode="auto">
              <a:xfrm flipH="1">
                <a:off x="4317" y="561"/>
                <a:ext cx="274" cy="658"/>
              </a:xfrm>
              <a:custGeom>
                <a:avLst/>
                <a:gdLst>
                  <a:gd name="T0" fmla="*/ 66 w 198"/>
                  <a:gd name="T1" fmla="*/ 0 h 460"/>
                  <a:gd name="T2" fmla="*/ 96 w 198"/>
                  <a:gd name="T3" fmla="*/ 6 h 460"/>
                  <a:gd name="T4" fmla="*/ 126 w 198"/>
                  <a:gd name="T5" fmla="*/ 18 h 460"/>
                  <a:gd name="T6" fmla="*/ 168 w 198"/>
                  <a:gd name="T7" fmla="*/ 60 h 460"/>
                  <a:gd name="T8" fmla="*/ 192 w 198"/>
                  <a:gd name="T9" fmla="*/ 120 h 460"/>
                  <a:gd name="T10" fmla="*/ 198 w 198"/>
                  <a:gd name="T11" fmla="*/ 185 h 460"/>
                  <a:gd name="T12" fmla="*/ 192 w 198"/>
                  <a:gd name="T13" fmla="*/ 257 h 460"/>
                  <a:gd name="T14" fmla="*/ 180 w 198"/>
                  <a:gd name="T15" fmla="*/ 329 h 460"/>
                  <a:gd name="T16" fmla="*/ 162 w 198"/>
                  <a:gd name="T17" fmla="*/ 389 h 460"/>
                  <a:gd name="T18" fmla="*/ 138 w 198"/>
                  <a:gd name="T19" fmla="*/ 436 h 460"/>
                  <a:gd name="T20" fmla="*/ 138 w 198"/>
                  <a:gd name="T21" fmla="*/ 436 h 460"/>
                  <a:gd name="T22" fmla="*/ 120 w 198"/>
                  <a:gd name="T23" fmla="*/ 454 h 460"/>
                  <a:gd name="T24" fmla="*/ 102 w 198"/>
                  <a:gd name="T25" fmla="*/ 460 h 460"/>
                  <a:gd name="T26" fmla="*/ 90 w 198"/>
                  <a:gd name="T27" fmla="*/ 448 h 460"/>
                  <a:gd name="T28" fmla="*/ 72 w 198"/>
                  <a:gd name="T29" fmla="*/ 430 h 460"/>
                  <a:gd name="T30" fmla="*/ 54 w 198"/>
                  <a:gd name="T31" fmla="*/ 401 h 460"/>
                  <a:gd name="T32" fmla="*/ 42 w 198"/>
                  <a:gd name="T33" fmla="*/ 365 h 460"/>
                  <a:gd name="T34" fmla="*/ 18 w 198"/>
                  <a:gd name="T35" fmla="*/ 275 h 460"/>
                  <a:gd name="T36" fmla="*/ 6 w 198"/>
                  <a:gd name="T37" fmla="*/ 174 h 460"/>
                  <a:gd name="T38" fmla="*/ 0 w 198"/>
                  <a:gd name="T39" fmla="*/ 132 h 460"/>
                  <a:gd name="T40" fmla="*/ 6 w 198"/>
                  <a:gd name="T41" fmla="*/ 90 h 460"/>
                  <a:gd name="T42" fmla="*/ 12 w 198"/>
                  <a:gd name="T43" fmla="*/ 54 h 460"/>
                  <a:gd name="T44" fmla="*/ 24 w 198"/>
                  <a:gd name="T45" fmla="*/ 24 h 460"/>
                  <a:gd name="T46" fmla="*/ 42 w 198"/>
                  <a:gd name="T47" fmla="*/ 6 h 460"/>
                  <a:gd name="T48" fmla="*/ 66 w 198"/>
                  <a:gd name="T49" fmla="*/ 0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460"/>
                  <a:gd name="T77" fmla="*/ 198 w 198"/>
                  <a:gd name="T78" fmla="*/ 460 h 4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C69E"/>
              </a:solidFill>
              <a:ln w="9525">
                <a:noFill/>
                <a:round/>
                <a:headEnd/>
                <a:tailEnd/>
              </a:ln>
            </p:spPr>
            <p:txBody>
              <a:bodyPr/>
              <a:lstStyle/>
              <a:p>
                <a:endParaRPr lang="fr-FR"/>
              </a:p>
            </p:txBody>
          </p:sp>
          <p:sp>
            <p:nvSpPr>
              <p:cNvPr id="11321" name="Freeform 79"/>
              <p:cNvSpPr>
                <a:spLocks/>
              </p:cNvSpPr>
              <p:nvPr/>
            </p:nvSpPr>
            <p:spPr bwMode="auto">
              <a:xfrm flipH="1">
                <a:off x="4252" y="1988"/>
                <a:ext cx="289" cy="1522"/>
              </a:xfrm>
              <a:custGeom>
                <a:avLst/>
                <a:gdLst>
                  <a:gd name="T0" fmla="*/ 162 w 209"/>
                  <a:gd name="T1" fmla="*/ 102 h 1064"/>
                  <a:gd name="T2" fmla="*/ 192 w 209"/>
                  <a:gd name="T3" fmla="*/ 197 h 1064"/>
                  <a:gd name="T4" fmla="*/ 197 w 209"/>
                  <a:gd name="T5" fmla="*/ 215 h 1064"/>
                  <a:gd name="T6" fmla="*/ 209 w 209"/>
                  <a:gd name="T7" fmla="*/ 299 h 1064"/>
                  <a:gd name="T8" fmla="*/ 192 w 209"/>
                  <a:gd name="T9" fmla="*/ 412 h 1064"/>
                  <a:gd name="T10" fmla="*/ 180 w 209"/>
                  <a:gd name="T11" fmla="*/ 430 h 1064"/>
                  <a:gd name="T12" fmla="*/ 150 w 209"/>
                  <a:gd name="T13" fmla="*/ 532 h 1064"/>
                  <a:gd name="T14" fmla="*/ 132 w 209"/>
                  <a:gd name="T15" fmla="*/ 592 h 1064"/>
                  <a:gd name="T16" fmla="*/ 126 w 209"/>
                  <a:gd name="T17" fmla="*/ 622 h 1064"/>
                  <a:gd name="T18" fmla="*/ 120 w 209"/>
                  <a:gd name="T19" fmla="*/ 675 h 1064"/>
                  <a:gd name="T20" fmla="*/ 114 w 209"/>
                  <a:gd name="T21" fmla="*/ 717 h 1064"/>
                  <a:gd name="T22" fmla="*/ 120 w 209"/>
                  <a:gd name="T23" fmla="*/ 771 h 1064"/>
                  <a:gd name="T24" fmla="*/ 132 w 209"/>
                  <a:gd name="T25" fmla="*/ 825 h 1064"/>
                  <a:gd name="T26" fmla="*/ 132 w 209"/>
                  <a:gd name="T27" fmla="*/ 849 h 1064"/>
                  <a:gd name="T28" fmla="*/ 108 w 209"/>
                  <a:gd name="T29" fmla="*/ 885 h 1064"/>
                  <a:gd name="T30" fmla="*/ 90 w 209"/>
                  <a:gd name="T31" fmla="*/ 896 h 1064"/>
                  <a:gd name="T32" fmla="*/ 72 w 209"/>
                  <a:gd name="T33" fmla="*/ 908 h 1064"/>
                  <a:gd name="T34" fmla="*/ 60 w 209"/>
                  <a:gd name="T35" fmla="*/ 932 h 1064"/>
                  <a:gd name="T36" fmla="*/ 60 w 209"/>
                  <a:gd name="T37" fmla="*/ 950 h 1064"/>
                  <a:gd name="T38" fmla="*/ 36 w 209"/>
                  <a:gd name="T39" fmla="*/ 1028 h 1064"/>
                  <a:gd name="T40" fmla="*/ 12 w 209"/>
                  <a:gd name="T41" fmla="*/ 1058 h 1064"/>
                  <a:gd name="T42" fmla="*/ 0 w 209"/>
                  <a:gd name="T43" fmla="*/ 1058 h 1064"/>
                  <a:gd name="T44" fmla="*/ 0 w 209"/>
                  <a:gd name="T45" fmla="*/ 1034 h 1064"/>
                  <a:gd name="T46" fmla="*/ 12 w 209"/>
                  <a:gd name="T47" fmla="*/ 902 h 1064"/>
                  <a:gd name="T48" fmla="*/ 18 w 209"/>
                  <a:gd name="T49" fmla="*/ 825 h 1064"/>
                  <a:gd name="T50" fmla="*/ 18 w 209"/>
                  <a:gd name="T51" fmla="*/ 807 h 1064"/>
                  <a:gd name="T52" fmla="*/ 24 w 209"/>
                  <a:gd name="T53" fmla="*/ 717 h 1064"/>
                  <a:gd name="T54" fmla="*/ 30 w 209"/>
                  <a:gd name="T55" fmla="*/ 598 h 1064"/>
                  <a:gd name="T56" fmla="*/ 30 w 209"/>
                  <a:gd name="T57" fmla="*/ 562 h 1064"/>
                  <a:gd name="T58" fmla="*/ 36 w 209"/>
                  <a:gd name="T59" fmla="*/ 466 h 1064"/>
                  <a:gd name="T60" fmla="*/ 36 w 209"/>
                  <a:gd name="T61" fmla="*/ 353 h 1064"/>
                  <a:gd name="T62" fmla="*/ 30 w 209"/>
                  <a:gd name="T63" fmla="*/ 251 h 1064"/>
                  <a:gd name="T64" fmla="*/ 30 w 209"/>
                  <a:gd name="T65" fmla="*/ 215 h 1064"/>
                  <a:gd name="T66" fmla="*/ 36 w 209"/>
                  <a:gd name="T67" fmla="*/ 126 h 1064"/>
                  <a:gd name="T68" fmla="*/ 54 w 209"/>
                  <a:gd name="T69" fmla="*/ 72 h 1064"/>
                  <a:gd name="T70" fmla="*/ 60 w 209"/>
                  <a:gd name="T71" fmla="*/ 60 h 1064"/>
                  <a:gd name="T72" fmla="*/ 84 w 209"/>
                  <a:gd name="T73" fmla="*/ 18 h 1064"/>
                  <a:gd name="T74" fmla="*/ 120 w 209"/>
                  <a:gd name="T75" fmla="*/ 0 h 1064"/>
                  <a:gd name="T76" fmla="*/ 144 w 209"/>
                  <a:gd name="T77" fmla="*/ 18 h 10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9"/>
                  <a:gd name="T118" fmla="*/ 0 h 1064"/>
                  <a:gd name="T119" fmla="*/ 209 w 209"/>
                  <a:gd name="T120" fmla="*/ 1064 h 10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9" h="1064">
                    <a:moveTo>
                      <a:pt x="150" y="54"/>
                    </a:moveTo>
                    <a:lnTo>
                      <a:pt x="162" y="102"/>
                    </a:lnTo>
                    <a:lnTo>
                      <a:pt x="168" y="138"/>
                    </a:lnTo>
                    <a:lnTo>
                      <a:pt x="192" y="197"/>
                    </a:lnTo>
                    <a:lnTo>
                      <a:pt x="197" y="215"/>
                    </a:lnTo>
                    <a:lnTo>
                      <a:pt x="203" y="239"/>
                    </a:lnTo>
                    <a:lnTo>
                      <a:pt x="209" y="299"/>
                    </a:lnTo>
                    <a:lnTo>
                      <a:pt x="209" y="359"/>
                    </a:lnTo>
                    <a:lnTo>
                      <a:pt x="192" y="412"/>
                    </a:lnTo>
                    <a:lnTo>
                      <a:pt x="180" y="430"/>
                    </a:lnTo>
                    <a:lnTo>
                      <a:pt x="174" y="460"/>
                    </a:lnTo>
                    <a:lnTo>
                      <a:pt x="150" y="532"/>
                    </a:lnTo>
                    <a:lnTo>
                      <a:pt x="138" y="562"/>
                    </a:lnTo>
                    <a:lnTo>
                      <a:pt x="132" y="592"/>
                    </a:lnTo>
                    <a:lnTo>
                      <a:pt x="126" y="610"/>
                    </a:lnTo>
                    <a:lnTo>
                      <a:pt x="126" y="622"/>
                    </a:lnTo>
                    <a:lnTo>
                      <a:pt x="120" y="675"/>
                    </a:lnTo>
                    <a:lnTo>
                      <a:pt x="114" y="717"/>
                    </a:lnTo>
                    <a:lnTo>
                      <a:pt x="114" y="741"/>
                    </a:lnTo>
                    <a:lnTo>
                      <a:pt x="120" y="771"/>
                    </a:lnTo>
                    <a:lnTo>
                      <a:pt x="126" y="801"/>
                    </a:lnTo>
                    <a:lnTo>
                      <a:pt x="132" y="825"/>
                    </a:lnTo>
                    <a:lnTo>
                      <a:pt x="132" y="849"/>
                    </a:lnTo>
                    <a:lnTo>
                      <a:pt x="120" y="873"/>
                    </a:lnTo>
                    <a:lnTo>
                      <a:pt x="108" y="885"/>
                    </a:lnTo>
                    <a:lnTo>
                      <a:pt x="90" y="896"/>
                    </a:lnTo>
                    <a:lnTo>
                      <a:pt x="78" y="902"/>
                    </a:lnTo>
                    <a:lnTo>
                      <a:pt x="72" y="908"/>
                    </a:lnTo>
                    <a:lnTo>
                      <a:pt x="66" y="920"/>
                    </a:lnTo>
                    <a:lnTo>
                      <a:pt x="60" y="932"/>
                    </a:lnTo>
                    <a:lnTo>
                      <a:pt x="60" y="950"/>
                    </a:lnTo>
                    <a:lnTo>
                      <a:pt x="42" y="1004"/>
                    </a:lnTo>
                    <a:lnTo>
                      <a:pt x="36" y="1028"/>
                    </a:lnTo>
                    <a:lnTo>
                      <a:pt x="24" y="1046"/>
                    </a:lnTo>
                    <a:lnTo>
                      <a:pt x="12" y="1058"/>
                    </a:lnTo>
                    <a:lnTo>
                      <a:pt x="6" y="1064"/>
                    </a:lnTo>
                    <a:lnTo>
                      <a:pt x="0" y="1058"/>
                    </a:lnTo>
                    <a:lnTo>
                      <a:pt x="0" y="1034"/>
                    </a:lnTo>
                    <a:lnTo>
                      <a:pt x="6" y="962"/>
                    </a:lnTo>
                    <a:lnTo>
                      <a:pt x="12" y="902"/>
                    </a:lnTo>
                    <a:lnTo>
                      <a:pt x="12" y="843"/>
                    </a:lnTo>
                    <a:lnTo>
                      <a:pt x="18" y="825"/>
                    </a:lnTo>
                    <a:lnTo>
                      <a:pt x="18" y="807"/>
                    </a:lnTo>
                    <a:lnTo>
                      <a:pt x="24" y="771"/>
                    </a:lnTo>
                    <a:lnTo>
                      <a:pt x="24" y="717"/>
                    </a:lnTo>
                    <a:lnTo>
                      <a:pt x="30" y="657"/>
                    </a:lnTo>
                    <a:lnTo>
                      <a:pt x="30" y="598"/>
                    </a:lnTo>
                    <a:lnTo>
                      <a:pt x="30" y="562"/>
                    </a:lnTo>
                    <a:lnTo>
                      <a:pt x="36" y="520"/>
                    </a:lnTo>
                    <a:lnTo>
                      <a:pt x="36" y="466"/>
                    </a:lnTo>
                    <a:lnTo>
                      <a:pt x="36" y="406"/>
                    </a:lnTo>
                    <a:lnTo>
                      <a:pt x="36" y="353"/>
                    </a:lnTo>
                    <a:lnTo>
                      <a:pt x="36" y="299"/>
                    </a:lnTo>
                    <a:lnTo>
                      <a:pt x="30" y="251"/>
                    </a:lnTo>
                    <a:lnTo>
                      <a:pt x="30" y="215"/>
                    </a:lnTo>
                    <a:lnTo>
                      <a:pt x="30" y="167"/>
                    </a:lnTo>
                    <a:lnTo>
                      <a:pt x="36" y="126"/>
                    </a:lnTo>
                    <a:lnTo>
                      <a:pt x="42" y="96"/>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1322" name="Freeform 80"/>
              <p:cNvSpPr>
                <a:spLocks/>
              </p:cNvSpPr>
              <p:nvPr/>
            </p:nvSpPr>
            <p:spPr bwMode="auto">
              <a:xfrm flipH="1">
                <a:off x="4261" y="2023"/>
                <a:ext cx="264" cy="1410"/>
              </a:xfrm>
              <a:custGeom>
                <a:avLst/>
                <a:gdLst>
                  <a:gd name="T0" fmla="*/ 162 w 191"/>
                  <a:gd name="T1" fmla="*/ 400 h 986"/>
                  <a:gd name="T2" fmla="*/ 138 w 191"/>
                  <a:gd name="T3" fmla="*/ 484 h 986"/>
                  <a:gd name="T4" fmla="*/ 120 w 191"/>
                  <a:gd name="T5" fmla="*/ 544 h 986"/>
                  <a:gd name="T6" fmla="*/ 114 w 191"/>
                  <a:gd name="T7" fmla="*/ 556 h 986"/>
                  <a:gd name="T8" fmla="*/ 108 w 191"/>
                  <a:gd name="T9" fmla="*/ 610 h 986"/>
                  <a:gd name="T10" fmla="*/ 102 w 191"/>
                  <a:gd name="T11" fmla="*/ 657 h 986"/>
                  <a:gd name="T12" fmla="*/ 102 w 191"/>
                  <a:gd name="T13" fmla="*/ 711 h 986"/>
                  <a:gd name="T14" fmla="*/ 108 w 191"/>
                  <a:gd name="T15" fmla="*/ 765 h 986"/>
                  <a:gd name="T16" fmla="*/ 108 w 191"/>
                  <a:gd name="T17" fmla="*/ 789 h 986"/>
                  <a:gd name="T18" fmla="*/ 84 w 191"/>
                  <a:gd name="T19" fmla="*/ 831 h 986"/>
                  <a:gd name="T20" fmla="*/ 72 w 191"/>
                  <a:gd name="T21" fmla="*/ 843 h 986"/>
                  <a:gd name="T22" fmla="*/ 54 w 191"/>
                  <a:gd name="T23" fmla="*/ 855 h 986"/>
                  <a:gd name="T24" fmla="*/ 48 w 191"/>
                  <a:gd name="T25" fmla="*/ 884 h 986"/>
                  <a:gd name="T26" fmla="*/ 48 w 191"/>
                  <a:gd name="T27" fmla="*/ 902 h 986"/>
                  <a:gd name="T28" fmla="*/ 24 w 191"/>
                  <a:gd name="T29" fmla="*/ 962 h 986"/>
                  <a:gd name="T30" fmla="*/ 12 w 191"/>
                  <a:gd name="T31" fmla="*/ 986 h 986"/>
                  <a:gd name="T32" fmla="*/ 0 w 191"/>
                  <a:gd name="T33" fmla="*/ 980 h 986"/>
                  <a:gd name="T34" fmla="*/ 0 w 191"/>
                  <a:gd name="T35" fmla="*/ 956 h 986"/>
                  <a:gd name="T36" fmla="*/ 12 w 191"/>
                  <a:gd name="T37" fmla="*/ 837 h 986"/>
                  <a:gd name="T38" fmla="*/ 18 w 191"/>
                  <a:gd name="T39" fmla="*/ 753 h 986"/>
                  <a:gd name="T40" fmla="*/ 24 w 191"/>
                  <a:gd name="T41" fmla="*/ 717 h 986"/>
                  <a:gd name="T42" fmla="*/ 30 w 191"/>
                  <a:gd name="T43" fmla="*/ 604 h 986"/>
                  <a:gd name="T44" fmla="*/ 36 w 191"/>
                  <a:gd name="T45" fmla="*/ 544 h 986"/>
                  <a:gd name="T46" fmla="*/ 36 w 191"/>
                  <a:gd name="T47" fmla="*/ 472 h 986"/>
                  <a:gd name="T48" fmla="*/ 36 w 191"/>
                  <a:gd name="T49" fmla="*/ 371 h 986"/>
                  <a:gd name="T50" fmla="*/ 30 w 191"/>
                  <a:gd name="T51" fmla="*/ 227 h 986"/>
                  <a:gd name="T52" fmla="*/ 30 w 191"/>
                  <a:gd name="T53" fmla="*/ 191 h 986"/>
                  <a:gd name="T54" fmla="*/ 30 w 191"/>
                  <a:gd name="T55" fmla="*/ 108 h 986"/>
                  <a:gd name="T56" fmla="*/ 48 w 191"/>
                  <a:gd name="T57" fmla="*/ 60 h 986"/>
                  <a:gd name="T58" fmla="*/ 66 w 191"/>
                  <a:gd name="T59" fmla="*/ 30 h 986"/>
                  <a:gd name="T60" fmla="*/ 90 w 191"/>
                  <a:gd name="T61" fmla="*/ 6 h 986"/>
                  <a:gd name="T62" fmla="*/ 114 w 191"/>
                  <a:gd name="T63" fmla="*/ 6 h 986"/>
                  <a:gd name="T64" fmla="*/ 132 w 191"/>
                  <a:gd name="T65" fmla="*/ 54 h 986"/>
                  <a:gd name="T66" fmla="*/ 138 w 191"/>
                  <a:gd name="T67" fmla="*/ 96 h 986"/>
                  <a:gd name="T68" fmla="*/ 168 w 191"/>
                  <a:gd name="T69" fmla="*/ 179 h 986"/>
                  <a:gd name="T70" fmla="*/ 174 w 191"/>
                  <a:gd name="T71" fmla="*/ 197 h 986"/>
                  <a:gd name="T72" fmla="*/ 191 w 191"/>
                  <a:gd name="T73" fmla="*/ 269 h 986"/>
                  <a:gd name="T74" fmla="*/ 174 w 191"/>
                  <a:gd name="T75" fmla="*/ 382 h 9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1"/>
                  <a:gd name="T115" fmla="*/ 0 h 986"/>
                  <a:gd name="T116" fmla="*/ 191 w 191"/>
                  <a:gd name="T117" fmla="*/ 986 h 9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1" h="986">
                    <a:moveTo>
                      <a:pt x="174" y="382"/>
                    </a:moveTo>
                    <a:lnTo>
                      <a:pt x="162" y="400"/>
                    </a:lnTo>
                    <a:lnTo>
                      <a:pt x="156" y="430"/>
                    </a:lnTo>
                    <a:lnTo>
                      <a:pt x="138" y="484"/>
                    </a:lnTo>
                    <a:lnTo>
                      <a:pt x="120" y="532"/>
                    </a:lnTo>
                    <a:lnTo>
                      <a:pt x="120" y="544"/>
                    </a:lnTo>
                    <a:lnTo>
                      <a:pt x="114" y="556"/>
                    </a:lnTo>
                    <a:lnTo>
                      <a:pt x="108" y="586"/>
                    </a:lnTo>
                    <a:lnTo>
                      <a:pt x="108" y="610"/>
                    </a:lnTo>
                    <a:lnTo>
                      <a:pt x="102" y="657"/>
                    </a:lnTo>
                    <a:lnTo>
                      <a:pt x="96" y="681"/>
                    </a:lnTo>
                    <a:lnTo>
                      <a:pt x="102" y="711"/>
                    </a:lnTo>
                    <a:lnTo>
                      <a:pt x="108" y="741"/>
                    </a:lnTo>
                    <a:lnTo>
                      <a:pt x="108" y="765"/>
                    </a:lnTo>
                    <a:lnTo>
                      <a:pt x="108" y="789"/>
                    </a:lnTo>
                    <a:lnTo>
                      <a:pt x="96" y="813"/>
                    </a:lnTo>
                    <a:lnTo>
                      <a:pt x="84" y="831"/>
                    </a:lnTo>
                    <a:lnTo>
                      <a:pt x="72" y="843"/>
                    </a:lnTo>
                    <a:lnTo>
                      <a:pt x="60" y="849"/>
                    </a:lnTo>
                    <a:lnTo>
                      <a:pt x="54" y="855"/>
                    </a:lnTo>
                    <a:lnTo>
                      <a:pt x="54" y="872"/>
                    </a:lnTo>
                    <a:lnTo>
                      <a:pt x="48" y="884"/>
                    </a:lnTo>
                    <a:lnTo>
                      <a:pt x="48" y="902"/>
                    </a:lnTo>
                    <a:lnTo>
                      <a:pt x="36" y="944"/>
                    </a:lnTo>
                    <a:lnTo>
                      <a:pt x="24" y="962"/>
                    </a:lnTo>
                    <a:lnTo>
                      <a:pt x="18" y="980"/>
                    </a:lnTo>
                    <a:lnTo>
                      <a:pt x="12" y="986"/>
                    </a:lnTo>
                    <a:lnTo>
                      <a:pt x="6" y="986"/>
                    </a:lnTo>
                    <a:lnTo>
                      <a:pt x="0" y="980"/>
                    </a:lnTo>
                    <a:lnTo>
                      <a:pt x="0" y="956"/>
                    </a:lnTo>
                    <a:lnTo>
                      <a:pt x="6" y="896"/>
                    </a:lnTo>
                    <a:lnTo>
                      <a:pt x="12" y="837"/>
                    </a:lnTo>
                    <a:lnTo>
                      <a:pt x="12" y="789"/>
                    </a:lnTo>
                    <a:lnTo>
                      <a:pt x="18" y="753"/>
                    </a:lnTo>
                    <a:lnTo>
                      <a:pt x="24" y="717"/>
                    </a:lnTo>
                    <a:lnTo>
                      <a:pt x="30" y="663"/>
                    </a:lnTo>
                    <a:lnTo>
                      <a:pt x="30" y="604"/>
                    </a:lnTo>
                    <a:lnTo>
                      <a:pt x="36" y="544"/>
                    </a:lnTo>
                    <a:lnTo>
                      <a:pt x="36" y="514"/>
                    </a:lnTo>
                    <a:lnTo>
                      <a:pt x="36" y="472"/>
                    </a:lnTo>
                    <a:lnTo>
                      <a:pt x="36" y="424"/>
                    </a:lnTo>
                    <a:lnTo>
                      <a:pt x="36" y="371"/>
                    </a:lnTo>
                    <a:lnTo>
                      <a:pt x="36" y="269"/>
                    </a:lnTo>
                    <a:lnTo>
                      <a:pt x="30" y="227"/>
                    </a:lnTo>
                    <a:lnTo>
                      <a:pt x="30" y="191"/>
                    </a:lnTo>
                    <a:lnTo>
                      <a:pt x="30" y="143"/>
                    </a:lnTo>
                    <a:lnTo>
                      <a:pt x="30" y="108"/>
                    </a:lnTo>
                    <a:lnTo>
                      <a:pt x="42" y="84"/>
                    </a:lnTo>
                    <a:lnTo>
                      <a:pt x="48" y="60"/>
                    </a:lnTo>
                    <a:lnTo>
                      <a:pt x="66" y="30"/>
                    </a:lnTo>
                    <a:lnTo>
                      <a:pt x="78" y="18"/>
                    </a:lnTo>
                    <a:lnTo>
                      <a:pt x="90" y="6"/>
                    </a:lnTo>
                    <a:lnTo>
                      <a:pt x="102" y="0"/>
                    </a:lnTo>
                    <a:lnTo>
                      <a:pt x="114" y="6"/>
                    </a:lnTo>
                    <a:lnTo>
                      <a:pt x="126" y="24"/>
                    </a:lnTo>
                    <a:lnTo>
                      <a:pt x="132" y="54"/>
                    </a:lnTo>
                    <a:lnTo>
                      <a:pt x="138" y="96"/>
                    </a:lnTo>
                    <a:lnTo>
                      <a:pt x="150" y="126"/>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1323" name="Freeform 81"/>
              <p:cNvSpPr>
                <a:spLocks/>
              </p:cNvSpPr>
              <p:nvPr/>
            </p:nvSpPr>
            <p:spPr bwMode="auto">
              <a:xfrm flipH="1">
                <a:off x="4276" y="2066"/>
                <a:ext cx="232" cy="1298"/>
              </a:xfrm>
              <a:custGeom>
                <a:avLst/>
                <a:gdLst>
                  <a:gd name="T0" fmla="*/ 138 w 168"/>
                  <a:gd name="T1" fmla="*/ 376 h 908"/>
                  <a:gd name="T2" fmla="*/ 114 w 168"/>
                  <a:gd name="T3" fmla="*/ 466 h 908"/>
                  <a:gd name="T4" fmla="*/ 108 w 168"/>
                  <a:gd name="T5" fmla="*/ 490 h 908"/>
                  <a:gd name="T6" fmla="*/ 84 w 168"/>
                  <a:gd name="T7" fmla="*/ 586 h 908"/>
                  <a:gd name="T8" fmla="*/ 84 w 168"/>
                  <a:gd name="T9" fmla="*/ 609 h 908"/>
                  <a:gd name="T10" fmla="*/ 84 w 168"/>
                  <a:gd name="T11" fmla="*/ 675 h 908"/>
                  <a:gd name="T12" fmla="*/ 84 w 168"/>
                  <a:gd name="T13" fmla="*/ 699 h 908"/>
                  <a:gd name="T14" fmla="*/ 72 w 168"/>
                  <a:gd name="T15" fmla="*/ 747 h 908"/>
                  <a:gd name="T16" fmla="*/ 54 w 168"/>
                  <a:gd name="T17" fmla="*/ 777 h 908"/>
                  <a:gd name="T18" fmla="*/ 48 w 168"/>
                  <a:gd name="T19" fmla="*/ 789 h 908"/>
                  <a:gd name="T20" fmla="*/ 36 w 168"/>
                  <a:gd name="T21" fmla="*/ 813 h 908"/>
                  <a:gd name="T22" fmla="*/ 36 w 168"/>
                  <a:gd name="T23" fmla="*/ 842 h 908"/>
                  <a:gd name="T24" fmla="*/ 24 w 168"/>
                  <a:gd name="T25" fmla="*/ 878 h 908"/>
                  <a:gd name="T26" fmla="*/ 6 w 168"/>
                  <a:gd name="T27" fmla="*/ 908 h 908"/>
                  <a:gd name="T28" fmla="*/ 0 w 168"/>
                  <a:gd name="T29" fmla="*/ 896 h 908"/>
                  <a:gd name="T30" fmla="*/ 0 w 168"/>
                  <a:gd name="T31" fmla="*/ 878 h 908"/>
                  <a:gd name="T32" fmla="*/ 6 w 168"/>
                  <a:gd name="T33" fmla="*/ 771 h 908"/>
                  <a:gd name="T34" fmla="*/ 18 w 168"/>
                  <a:gd name="T35" fmla="*/ 693 h 908"/>
                  <a:gd name="T36" fmla="*/ 18 w 168"/>
                  <a:gd name="T37" fmla="*/ 681 h 908"/>
                  <a:gd name="T38" fmla="*/ 30 w 168"/>
                  <a:gd name="T39" fmla="*/ 609 h 908"/>
                  <a:gd name="T40" fmla="*/ 36 w 168"/>
                  <a:gd name="T41" fmla="*/ 484 h 908"/>
                  <a:gd name="T42" fmla="*/ 36 w 168"/>
                  <a:gd name="T43" fmla="*/ 454 h 908"/>
                  <a:gd name="T44" fmla="*/ 36 w 168"/>
                  <a:gd name="T45" fmla="*/ 329 h 908"/>
                  <a:gd name="T46" fmla="*/ 30 w 168"/>
                  <a:gd name="T47" fmla="*/ 197 h 908"/>
                  <a:gd name="T48" fmla="*/ 30 w 168"/>
                  <a:gd name="T49" fmla="*/ 167 h 908"/>
                  <a:gd name="T50" fmla="*/ 24 w 168"/>
                  <a:gd name="T51" fmla="*/ 119 h 908"/>
                  <a:gd name="T52" fmla="*/ 36 w 168"/>
                  <a:gd name="T53" fmla="*/ 60 h 908"/>
                  <a:gd name="T54" fmla="*/ 42 w 168"/>
                  <a:gd name="T55" fmla="*/ 42 h 908"/>
                  <a:gd name="T56" fmla="*/ 78 w 168"/>
                  <a:gd name="T57" fmla="*/ 0 h 908"/>
                  <a:gd name="T58" fmla="*/ 102 w 168"/>
                  <a:gd name="T59" fmla="*/ 0 h 908"/>
                  <a:gd name="T60" fmla="*/ 114 w 168"/>
                  <a:gd name="T61" fmla="*/ 42 h 908"/>
                  <a:gd name="T62" fmla="*/ 120 w 168"/>
                  <a:gd name="T63" fmla="*/ 84 h 908"/>
                  <a:gd name="T64" fmla="*/ 138 w 168"/>
                  <a:gd name="T65" fmla="*/ 125 h 908"/>
                  <a:gd name="T66" fmla="*/ 144 w 168"/>
                  <a:gd name="T67" fmla="*/ 149 h 908"/>
                  <a:gd name="T68" fmla="*/ 168 w 168"/>
                  <a:gd name="T69" fmla="*/ 233 h 908"/>
                  <a:gd name="T70" fmla="*/ 156 w 168"/>
                  <a:gd name="T71" fmla="*/ 335 h 9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8"/>
                  <a:gd name="T109" fmla="*/ 0 h 908"/>
                  <a:gd name="T110" fmla="*/ 168 w 168"/>
                  <a:gd name="T111" fmla="*/ 908 h 9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8" h="908">
                    <a:moveTo>
                      <a:pt x="156" y="335"/>
                    </a:moveTo>
                    <a:lnTo>
                      <a:pt x="138" y="376"/>
                    </a:lnTo>
                    <a:lnTo>
                      <a:pt x="126" y="424"/>
                    </a:lnTo>
                    <a:lnTo>
                      <a:pt x="114" y="466"/>
                    </a:lnTo>
                    <a:lnTo>
                      <a:pt x="108" y="490"/>
                    </a:lnTo>
                    <a:lnTo>
                      <a:pt x="96" y="544"/>
                    </a:lnTo>
                    <a:lnTo>
                      <a:pt x="84" y="586"/>
                    </a:lnTo>
                    <a:lnTo>
                      <a:pt x="84" y="609"/>
                    </a:lnTo>
                    <a:lnTo>
                      <a:pt x="84" y="639"/>
                    </a:lnTo>
                    <a:lnTo>
                      <a:pt x="84" y="675"/>
                    </a:lnTo>
                    <a:lnTo>
                      <a:pt x="84" y="699"/>
                    </a:lnTo>
                    <a:lnTo>
                      <a:pt x="84" y="723"/>
                    </a:lnTo>
                    <a:lnTo>
                      <a:pt x="72" y="747"/>
                    </a:lnTo>
                    <a:lnTo>
                      <a:pt x="60" y="765"/>
                    </a:lnTo>
                    <a:lnTo>
                      <a:pt x="54" y="777"/>
                    </a:lnTo>
                    <a:lnTo>
                      <a:pt x="48" y="789"/>
                    </a:lnTo>
                    <a:lnTo>
                      <a:pt x="42" y="795"/>
                    </a:lnTo>
                    <a:lnTo>
                      <a:pt x="36" y="813"/>
                    </a:lnTo>
                    <a:lnTo>
                      <a:pt x="36" y="825"/>
                    </a:lnTo>
                    <a:lnTo>
                      <a:pt x="36" y="842"/>
                    </a:lnTo>
                    <a:lnTo>
                      <a:pt x="24" y="878"/>
                    </a:lnTo>
                    <a:lnTo>
                      <a:pt x="12" y="908"/>
                    </a:lnTo>
                    <a:lnTo>
                      <a:pt x="6" y="908"/>
                    </a:lnTo>
                    <a:lnTo>
                      <a:pt x="0" y="908"/>
                    </a:lnTo>
                    <a:lnTo>
                      <a:pt x="0" y="896"/>
                    </a:lnTo>
                    <a:lnTo>
                      <a:pt x="0" y="878"/>
                    </a:lnTo>
                    <a:lnTo>
                      <a:pt x="6" y="819"/>
                    </a:lnTo>
                    <a:lnTo>
                      <a:pt x="6" y="771"/>
                    </a:lnTo>
                    <a:lnTo>
                      <a:pt x="12" y="729"/>
                    </a:lnTo>
                    <a:lnTo>
                      <a:pt x="18" y="693"/>
                    </a:lnTo>
                    <a:lnTo>
                      <a:pt x="18" y="681"/>
                    </a:lnTo>
                    <a:lnTo>
                      <a:pt x="24" y="657"/>
                    </a:lnTo>
                    <a:lnTo>
                      <a:pt x="30" y="609"/>
                    </a:lnTo>
                    <a:lnTo>
                      <a:pt x="36" y="544"/>
                    </a:lnTo>
                    <a:lnTo>
                      <a:pt x="36" y="484"/>
                    </a:lnTo>
                    <a:lnTo>
                      <a:pt x="36" y="454"/>
                    </a:lnTo>
                    <a:lnTo>
                      <a:pt x="36" y="418"/>
                    </a:lnTo>
                    <a:lnTo>
                      <a:pt x="36" y="329"/>
                    </a:lnTo>
                    <a:lnTo>
                      <a:pt x="36" y="239"/>
                    </a:lnTo>
                    <a:lnTo>
                      <a:pt x="30" y="197"/>
                    </a:lnTo>
                    <a:lnTo>
                      <a:pt x="30" y="167"/>
                    </a:lnTo>
                    <a:lnTo>
                      <a:pt x="30" y="143"/>
                    </a:lnTo>
                    <a:lnTo>
                      <a:pt x="24" y="119"/>
                    </a:lnTo>
                    <a:lnTo>
                      <a:pt x="30" y="84"/>
                    </a:lnTo>
                    <a:lnTo>
                      <a:pt x="36" y="60"/>
                    </a:lnTo>
                    <a:lnTo>
                      <a:pt x="42" y="42"/>
                    </a:lnTo>
                    <a:lnTo>
                      <a:pt x="54" y="18"/>
                    </a:lnTo>
                    <a:lnTo>
                      <a:pt x="78" y="0"/>
                    </a:lnTo>
                    <a:lnTo>
                      <a:pt x="90" y="0"/>
                    </a:lnTo>
                    <a:lnTo>
                      <a:pt x="102" y="0"/>
                    </a:lnTo>
                    <a:lnTo>
                      <a:pt x="108" y="18"/>
                    </a:lnTo>
                    <a:lnTo>
                      <a:pt x="114" y="42"/>
                    </a:lnTo>
                    <a:lnTo>
                      <a:pt x="120" y="84"/>
                    </a:lnTo>
                    <a:lnTo>
                      <a:pt x="132" y="107"/>
                    </a:lnTo>
                    <a:lnTo>
                      <a:pt x="138" y="125"/>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1324" name="Freeform 82"/>
              <p:cNvSpPr>
                <a:spLocks/>
              </p:cNvSpPr>
              <p:nvPr/>
            </p:nvSpPr>
            <p:spPr bwMode="auto">
              <a:xfrm flipH="1">
                <a:off x="4292" y="2100"/>
                <a:ext cx="199" cy="1204"/>
              </a:xfrm>
              <a:custGeom>
                <a:avLst/>
                <a:gdLst>
                  <a:gd name="T0" fmla="*/ 120 w 144"/>
                  <a:gd name="T1" fmla="*/ 340 h 842"/>
                  <a:gd name="T2" fmla="*/ 96 w 144"/>
                  <a:gd name="T3" fmla="*/ 430 h 842"/>
                  <a:gd name="T4" fmla="*/ 90 w 144"/>
                  <a:gd name="T5" fmla="*/ 460 h 842"/>
                  <a:gd name="T6" fmla="*/ 66 w 144"/>
                  <a:gd name="T7" fmla="*/ 526 h 842"/>
                  <a:gd name="T8" fmla="*/ 60 w 144"/>
                  <a:gd name="T9" fmla="*/ 550 h 842"/>
                  <a:gd name="T10" fmla="*/ 60 w 144"/>
                  <a:gd name="T11" fmla="*/ 615 h 842"/>
                  <a:gd name="T12" fmla="*/ 60 w 144"/>
                  <a:gd name="T13" fmla="*/ 645 h 842"/>
                  <a:gd name="T14" fmla="*/ 42 w 144"/>
                  <a:gd name="T15" fmla="*/ 717 h 842"/>
                  <a:gd name="T16" fmla="*/ 36 w 144"/>
                  <a:gd name="T17" fmla="*/ 729 h 842"/>
                  <a:gd name="T18" fmla="*/ 30 w 144"/>
                  <a:gd name="T19" fmla="*/ 747 h 842"/>
                  <a:gd name="T20" fmla="*/ 24 w 144"/>
                  <a:gd name="T21" fmla="*/ 771 h 842"/>
                  <a:gd name="T22" fmla="*/ 24 w 144"/>
                  <a:gd name="T23" fmla="*/ 789 h 842"/>
                  <a:gd name="T24" fmla="*/ 6 w 144"/>
                  <a:gd name="T25" fmla="*/ 842 h 842"/>
                  <a:gd name="T26" fmla="*/ 0 w 144"/>
                  <a:gd name="T27" fmla="*/ 842 h 842"/>
                  <a:gd name="T28" fmla="*/ 0 w 144"/>
                  <a:gd name="T29" fmla="*/ 812 h 842"/>
                  <a:gd name="T30" fmla="*/ 6 w 144"/>
                  <a:gd name="T31" fmla="*/ 753 h 842"/>
                  <a:gd name="T32" fmla="*/ 12 w 144"/>
                  <a:gd name="T33" fmla="*/ 675 h 842"/>
                  <a:gd name="T34" fmla="*/ 18 w 144"/>
                  <a:gd name="T35" fmla="*/ 645 h 842"/>
                  <a:gd name="T36" fmla="*/ 24 w 144"/>
                  <a:gd name="T37" fmla="*/ 609 h 842"/>
                  <a:gd name="T38" fmla="*/ 36 w 144"/>
                  <a:gd name="T39" fmla="*/ 496 h 842"/>
                  <a:gd name="T40" fmla="*/ 42 w 144"/>
                  <a:gd name="T41" fmla="*/ 436 h 842"/>
                  <a:gd name="T42" fmla="*/ 36 w 144"/>
                  <a:gd name="T43" fmla="*/ 293 h 842"/>
                  <a:gd name="T44" fmla="*/ 30 w 144"/>
                  <a:gd name="T45" fmla="*/ 143 h 842"/>
                  <a:gd name="T46" fmla="*/ 30 w 144"/>
                  <a:gd name="T47" fmla="*/ 119 h 842"/>
                  <a:gd name="T48" fmla="*/ 30 w 144"/>
                  <a:gd name="T49" fmla="*/ 72 h 842"/>
                  <a:gd name="T50" fmla="*/ 42 w 144"/>
                  <a:gd name="T51" fmla="*/ 36 h 842"/>
                  <a:gd name="T52" fmla="*/ 54 w 144"/>
                  <a:gd name="T53" fmla="*/ 12 h 842"/>
                  <a:gd name="T54" fmla="*/ 78 w 144"/>
                  <a:gd name="T55" fmla="*/ 0 h 842"/>
                  <a:gd name="T56" fmla="*/ 96 w 144"/>
                  <a:gd name="T57" fmla="*/ 24 h 842"/>
                  <a:gd name="T58" fmla="*/ 96 w 144"/>
                  <a:gd name="T59" fmla="*/ 42 h 842"/>
                  <a:gd name="T60" fmla="*/ 102 w 144"/>
                  <a:gd name="T61" fmla="*/ 78 h 842"/>
                  <a:gd name="T62" fmla="*/ 108 w 144"/>
                  <a:gd name="T63" fmla="*/ 107 h 842"/>
                  <a:gd name="T64" fmla="*/ 120 w 144"/>
                  <a:gd name="T65" fmla="*/ 131 h 842"/>
                  <a:gd name="T66" fmla="*/ 144 w 144"/>
                  <a:gd name="T67" fmla="*/ 203 h 842"/>
                  <a:gd name="T68" fmla="*/ 132 w 144"/>
                  <a:gd name="T69" fmla="*/ 299 h 8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842"/>
                  <a:gd name="T107" fmla="*/ 144 w 144"/>
                  <a:gd name="T108" fmla="*/ 842 h 8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842">
                    <a:moveTo>
                      <a:pt x="132" y="299"/>
                    </a:moveTo>
                    <a:lnTo>
                      <a:pt x="120" y="340"/>
                    </a:lnTo>
                    <a:lnTo>
                      <a:pt x="108" y="376"/>
                    </a:lnTo>
                    <a:lnTo>
                      <a:pt x="96" y="430"/>
                    </a:lnTo>
                    <a:lnTo>
                      <a:pt x="90" y="460"/>
                    </a:lnTo>
                    <a:lnTo>
                      <a:pt x="78" y="490"/>
                    </a:lnTo>
                    <a:lnTo>
                      <a:pt x="66" y="526"/>
                    </a:lnTo>
                    <a:lnTo>
                      <a:pt x="60" y="550"/>
                    </a:lnTo>
                    <a:lnTo>
                      <a:pt x="60" y="585"/>
                    </a:lnTo>
                    <a:lnTo>
                      <a:pt x="60" y="615"/>
                    </a:lnTo>
                    <a:lnTo>
                      <a:pt x="60" y="645"/>
                    </a:lnTo>
                    <a:lnTo>
                      <a:pt x="48" y="693"/>
                    </a:lnTo>
                    <a:lnTo>
                      <a:pt x="42" y="717"/>
                    </a:lnTo>
                    <a:lnTo>
                      <a:pt x="36" y="729"/>
                    </a:lnTo>
                    <a:lnTo>
                      <a:pt x="30" y="741"/>
                    </a:lnTo>
                    <a:lnTo>
                      <a:pt x="30" y="747"/>
                    </a:lnTo>
                    <a:lnTo>
                      <a:pt x="24" y="759"/>
                    </a:lnTo>
                    <a:lnTo>
                      <a:pt x="24" y="771"/>
                    </a:lnTo>
                    <a:lnTo>
                      <a:pt x="24" y="789"/>
                    </a:lnTo>
                    <a:lnTo>
                      <a:pt x="12" y="824"/>
                    </a:lnTo>
                    <a:lnTo>
                      <a:pt x="6" y="842"/>
                    </a:lnTo>
                    <a:lnTo>
                      <a:pt x="0" y="842"/>
                    </a:lnTo>
                    <a:lnTo>
                      <a:pt x="0" y="830"/>
                    </a:lnTo>
                    <a:lnTo>
                      <a:pt x="0" y="812"/>
                    </a:lnTo>
                    <a:lnTo>
                      <a:pt x="6" y="753"/>
                    </a:lnTo>
                    <a:lnTo>
                      <a:pt x="6" y="711"/>
                    </a:lnTo>
                    <a:lnTo>
                      <a:pt x="12" y="675"/>
                    </a:lnTo>
                    <a:lnTo>
                      <a:pt x="18" y="645"/>
                    </a:lnTo>
                    <a:lnTo>
                      <a:pt x="18" y="627"/>
                    </a:lnTo>
                    <a:lnTo>
                      <a:pt x="24" y="609"/>
                    </a:lnTo>
                    <a:lnTo>
                      <a:pt x="30" y="556"/>
                    </a:lnTo>
                    <a:lnTo>
                      <a:pt x="36" y="496"/>
                    </a:lnTo>
                    <a:lnTo>
                      <a:pt x="42" y="436"/>
                    </a:lnTo>
                    <a:lnTo>
                      <a:pt x="42" y="370"/>
                    </a:lnTo>
                    <a:lnTo>
                      <a:pt x="36" y="293"/>
                    </a:lnTo>
                    <a:lnTo>
                      <a:pt x="36" y="209"/>
                    </a:lnTo>
                    <a:lnTo>
                      <a:pt x="30" y="143"/>
                    </a:lnTo>
                    <a:lnTo>
                      <a:pt x="30" y="119"/>
                    </a:lnTo>
                    <a:lnTo>
                      <a:pt x="30" y="95"/>
                    </a:lnTo>
                    <a:lnTo>
                      <a:pt x="30" y="72"/>
                    </a:lnTo>
                    <a:lnTo>
                      <a:pt x="36" y="54"/>
                    </a:lnTo>
                    <a:lnTo>
                      <a:pt x="42" y="36"/>
                    </a:lnTo>
                    <a:lnTo>
                      <a:pt x="54" y="12"/>
                    </a:lnTo>
                    <a:lnTo>
                      <a:pt x="72" y="0"/>
                    </a:lnTo>
                    <a:lnTo>
                      <a:pt x="78" y="0"/>
                    </a:lnTo>
                    <a:lnTo>
                      <a:pt x="90" y="6"/>
                    </a:lnTo>
                    <a:lnTo>
                      <a:pt x="96" y="24"/>
                    </a:lnTo>
                    <a:lnTo>
                      <a:pt x="96" y="42"/>
                    </a:lnTo>
                    <a:lnTo>
                      <a:pt x="102" y="60"/>
                    </a:lnTo>
                    <a:lnTo>
                      <a:pt x="102" y="78"/>
                    </a:lnTo>
                    <a:lnTo>
                      <a:pt x="108" y="95"/>
                    </a:lnTo>
                    <a:lnTo>
                      <a:pt x="108" y="107"/>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1325" name="Freeform 83"/>
              <p:cNvSpPr>
                <a:spLocks/>
              </p:cNvSpPr>
              <p:nvPr/>
            </p:nvSpPr>
            <p:spPr bwMode="auto">
              <a:xfrm flipH="1">
                <a:off x="4317" y="2143"/>
                <a:ext cx="166" cy="1103"/>
              </a:xfrm>
              <a:custGeom>
                <a:avLst/>
                <a:gdLst>
                  <a:gd name="T0" fmla="*/ 84 w 120"/>
                  <a:gd name="T1" fmla="*/ 53 h 771"/>
                  <a:gd name="T2" fmla="*/ 90 w 120"/>
                  <a:gd name="T3" fmla="*/ 77 h 771"/>
                  <a:gd name="T4" fmla="*/ 90 w 120"/>
                  <a:gd name="T5" fmla="*/ 89 h 771"/>
                  <a:gd name="T6" fmla="*/ 96 w 120"/>
                  <a:gd name="T7" fmla="*/ 101 h 771"/>
                  <a:gd name="T8" fmla="*/ 120 w 120"/>
                  <a:gd name="T9" fmla="*/ 167 h 771"/>
                  <a:gd name="T10" fmla="*/ 114 w 120"/>
                  <a:gd name="T11" fmla="*/ 263 h 771"/>
                  <a:gd name="T12" fmla="*/ 108 w 120"/>
                  <a:gd name="T13" fmla="*/ 287 h 771"/>
                  <a:gd name="T14" fmla="*/ 96 w 120"/>
                  <a:gd name="T15" fmla="*/ 322 h 771"/>
                  <a:gd name="T16" fmla="*/ 84 w 120"/>
                  <a:gd name="T17" fmla="*/ 364 h 771"/>
                  <a:gd name="T18" fmla="*/ 78 w 120"/>
                  <a:gd name="T19" fmla="*/ 400 h 771"/>
                  <a:gd name="T20" fmla="*/ 54 w 120"/>
                  <a:gd name="T21" fmla="*/ 460 h 771"/>
                  <a:gd name="T22" fmla="*/ 48 w 120"/>
                  <a:gd name="T23" fmla="*/ 484 h 771"/>
                  <a:gd name="T24" fmla="*/ 42 w 120"/>
                  <a:gd name="T25" fmla="*/ 555 h 771"/>
                  <a:gd name="T26" fmla="*/ 36 w 120"/>
                  <a:gd name="T27" fmla="*/ 585 h 771"/>
                  <a:gd name="T28" fmla="*/ 30 w 120"/>
                  <a:gd name="T29" fmla="*/ 651 h 771"/>
                  <a:gd name="T30" fmla="*/ 24 w 120"/>
                  <a:gd name="T31" fmla="*/ 663 h 771"/>
                  <a:gd name="T32" fmla="*/ 18 w 120"/>
                  <a:gd name="T33" fmla="*/ 687 h 771"/>
                  <a:gd name="T34" fmla="*/ 18 w 120"/>
                  <a:gd name="T35" fmla="*/ 711 h 771"/>
                  <a:gd name="T36" fmla="*/ 18 w 120"/>
                  <a:gd name="T37" fmla="*/ 729 h 771"/>
                  <a:gd name="T38" fmla="*/ 12 w 120"/>
                  <a:gd name="T39" fmla="*/ 759 h 771"/>
                  <a:gd name="T40" fmla="*/ 0 w 120"/>
                  <a:gd name="T41" fmla="*/ 759 h 771"/>
                  <a:gd name="T42" fmla="*/ 0 w 120"/>
                  <a:gd name="T43" fmla="*/ 735 h 771"/>
                  <a:gd name="T44" fmla="*/ 6 w 120"/>
                  <a:gd name="T45" fmla="*/ 681 h 771"/>
                  <a:gd name="T46" fmla="*/ 24 w 120"/>
                  <a:gd name="T47" fmla="*/ 615 h 771"/>
                  <a:gd name="T48" fmla="*/ 30 w 120"/>
                  <a:gd name="T49" fmla="*/ 591 h 771"/>
                  <a:gd name="T50" fmla="*/ 36 w 120"/>
                  <a:gd name="T51" fmla="*/ 555 h 771"/>
                  <a:gd name="T52" fmla="*/ 48 w 120"/>
                  <a:gd name="T53" fmla="*/ 436 h 771"/>
                  <a:gd name="T54" fmla="*/ 48 w 120"/>
                  <a:gd name="T55" fmla="*/ 376 h 771"/>
                  <a:gd name="T56" fmla="*/ 48 w 120"/>
                  <a:gd name="T57" fmla="*/ 245 h 771"/>
                  <a:gd name="T58" fmla="*/ 36 w 120"/>
                  <a:gd name="T59" fmla="*/ 119 h 771"/>
                  <a:gd name="T60" fmla="*/ 36 w 120"/>
                  <a:gd name="T61" fmla="*/ 95 h 771"/>
                  <a:gd name="T62" fmla="*/ 30 w 120"/>
                  <a:gd name="T63" fmla="*/ 48 h 771"/>
                  <a:gd name="T64" fmla="*/ 42 w 120"/>
                  <a:gd name="T65" fmla="*/ 18 h 771"/>
                  <a:gd name="T66" fmla="*/ 54 w 120"/>
                  <a:gd name="T67" fmla="*/ 0 h 771"/>
                  <a:gd name="T68" fmla="*/ 78 w 120"/>
                  <a:gd name="T69" fmla="*/ 12 h 7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
                  <a:gd name="T106" fmla="*/ 0 h 771"/>
                  <a:gd name="T107" fmla="*/ 120 w 120"/>
                  <a:gd name="T108" fmla="*/ 771 h 7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 h="771">
                    <a:moveTo>
                      <a:pt x="84" y="36"/>
                    </a:moveTo>
                    <a:lnTo>
                      <a:pt x="84" y="53"/>
                    </a:lnTo>
                    <a:lnTo>
                      <a:pt x="90" y="71"/>
                    </a:lnTo>
                    <a:lnTo>
                      <a:pt x="90" y="77"/>
                    </a:lnTo>
                    <a:lnTo>
                      <a:pt x="90" y="83"/>
                    </a:lnTo>
                    <a:lnTo>
                      <a:pt x="90" y="89"/>
                    </a:lnTo>
                    <a:lnTo>
                      <a:pt x="96" y="101"/>
                    </a:lnTo>
                    <a:lnTo>
                      <a:pt x="108" y="131"/>
                    </a:lnTo>
                    <a:lnTo>
                      <a:pt x="120" y="167"/>
                    </a:lnTo>
                    <a:lnTo>
                      <a:pt x="120" y="215"/>
                    </a:lnTo>
                    <a:lnTo>
                      <a:pt x="114" y="263"/>
                    </a:lnTo>
                    <a:lnTo>
                      <a:pt x="108" y="287"/>
                    </a:lnTo>
                    <a:lnTo>
                      <a:pt x="102" y="298"/>
                    </a:lnTo>
                    <a:lnTo>
                      <a:pt x="96" y="322"/>
                    </a:lnTo>
                    <a:lnTo>
                      <a:pt x="90" y="334"/>
                    </a:lnTo>
                    <a:lnTo>
                      <a:pt x="84" y="364"/>
                    </a:lnTo>
                    <a:lnTo>
                      <a:pt x="78" y="400"/>
                    </a:lnTo>
                    <a:lnTo>
                      <a:pt x="66" y="424"/>
                    </a:lnTo>
                    <a:lnTo>
                      <a:pt x="54" y="460"/>
                    </a:lnTo>
                    <a:lnTo>
                      <a:pt x="48" y="484"/>
                    </a:lnTo>
                    <a:lnTo>
                      <a:pt x="42" y="520"/>
                    </a:lnTo>
                    <a:lnTo>
                      <a:pt x="42" y="555"/>
                    </a:lnTo>
                    <a:lnTo>
                      <a:pt x="36" y="585"/>
                    </a:lnTo>
                    <a:lnTo>
                      <a:pt x="30" y="633"/>
                    </a:lnTo>
                    <a:lnTo>
                      <a:pt x="30" y="651"/>
                    </a:lnTo>
                    <a:lnTo>
                      <a:pt x="24" y="663"/>
                    </a:lnTo>
                    <a:lnTo>
                      <a:pt x="18" y="675"/>
                    </a:lnTo>
                    <a:lnTo>
                      <a:pt x="18" y="687"/>
                    </a:lnTo>
                    <a:lnTo>
                      <a:pt x="18" y="699"/>
                    </a:lnTo>
                    <a:lnTo>
                      <a:pt x="18" y="711"/>
                    </a:lnTo>
                    <a:lnTo>
                      <a:pt x="18" y="729"/>
                    </a:lnTo>
                    <a:lnTo>
                      <a:pt x="12" y="747"/>
                    </a:lnTo>
                    <a:lnTo>
                      <a:pt x="12" y="759"/>
                    </a:lnTo>
                    <a:lnTo>
                      <a:pt x="6" y="771"/>
                    </a:lnTo>
                    <a:lnTo>
                      <a:pt x="0" y="759"/>
                    </a:lnTo>
                    <a:lnTo>
                      <a:pt x="0" y="735"/>
                    </a:lnTo>
                    <a:lnTo>
                      <a:pt x="6" y="705"/>
                    </a:lnTo>
                    <a:lnTo>
                      <a:pt x="6" y="681"/>
                    </a:lnTo>
                    <a:lnTo>
                      <a:pt x="12" y="645"/>
                    </a:lnTo>
                    <a:lnTo>
                      <a:pt x="24" y="615"/>
                    </a:lnTo>
                    <a:lnTo>
                      <a:pt x="30" y="591"/>
                    </a:lnTo>
                    <a:lnTo>
                      <a:pt x="30" y="573"/>
                    </a:lnTo>
                    <a:lnTo>
                      <a:pt x="36" y="555"/>
                    </a:lnTo>
                    <a:lnTo>
                      <a:pt x="42" y="502"/>
                    </a:lnTo>
                    <a:lnTo>
                      <a:pt x="48" y="436"/>
                    </a:lnTo>
                    <a:lnTo>
                      <a:pt x="48" y="376"/>
                    </a:lnTo>
                    <a:lnTo>
                      <a:pt x="48" y="316"/>
                    </a:lnTo>
                    <a:lnTo>
                      <a:pt x="48" y="245"/>
                    </a:lnTo>
                    <a:lnTo>
                      <a:pt x="42" y="179"/>
                    </a:lnTo>
                    <a:lnTo>
                      <a:pt x="36" y="119"/>
                    </a:lnTo>
                    <a:lnTo>
                      <a:pt x="36" y="95"/>
                    </a:lnTo>
                    <a:lnTo>
                      <a:pt x="30" y="71"/>
                    </a:lnTo>
                    <a:lnTo>
                      <a:pt x="30" y="48"/>
                    </a:lnTo>
                    <a:lnTo>
                      <a:pt x="36" y="36"/>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1326" name="Freeform 84"/>
              <p:cNvSpPr>
                <a:spLocks/>
              </p:cNvSpPr>
              <p:nvPr/>
            </p:nvSpPr>
            <p:spPr bwMode="auto">
              <a:xfrm flipH="1">
                <a:off x="4433" y="1758"/>
                <a:ext cx="108" cy="351"/>
              </a:xfrm>
              <a:custGeom>
                <a:avLst/>
                <a:gdLst>
                  <a:gd name="T0" fmla="*/ 36 w 78"/>
                  <a:gd name="T1" fmla="*/ 6 h 245"/>
                  <a:gd name="T2" fmla="*/ 60 w 78"/>
                  <a:gd name="T3" fmla="*/ 24 h 245"/>
                  <a:gd name="T4" fmla="*/ 72 w 78"/>
                  <a:gd name="T5" fmla="*/ 48 h 245"/>
                  <a:gd name="T6" fmla="*/ 78 w 78"/>
                  <a:gd name="T7" fmla="*/ 77 h 245"/>
                  <a:gd name="T8" fmla="*/ 78 w 78"/>
                  <a:gd name="T9" fmla="*/ 101 h 245"/>
                  <a:gd name="T10" fmla="*/ 78 w 78"/>
                  <a:gd name="T11" fmla="*/ 101 h 245"/>
                  <a:gd name="T12" fmla="*/ 72 w 78"/>
                  <a:gd name="T13" fmla="*/ 131 h 245"/>
                  <a:gd name="T14" fmla="*/ 72 w 78"/>
                  <a:gd name="T15" fmla="*/ 155 h 245"/>
                  <a:gd name="T16" fmla="*/ 66 w 78"/>
                  <a:gd name="T17" fmla="*/ 185 h 245"/>
                  <a:gd name="T18" fmla="*/ 60 w 78"/>
                  <a:gd name="T19" fmla="*/ 215 h 245"/>
                  <a:gd name="T20" fmla="*/ 60 w 78"/>
                  <a:gd name="T21" fmla="*/ 215 h 245"/>
                  <a:gd name="T22" fmla="*/ 48 w 78"/>
                  <a:gd name="T23" fmla="*/ 239 h 245"/>
                  <a:gd name="T24" fmla="*/ 36 w 78"/>
                  <a:gd name="T25" fmla="*/ 245 h 245"/>
                  <a:gd name="T26" fmla="*/ 30 w 78"/>
                  <a:gd name="T27" fmla="*/ 239 h 245"/>
                  <a:gd name="T28" fmla="*/ 24 w 78"/>
                  <a:gd name="T29" fmla="*/ 209 h 245"/>
                  <a:gd name="T30" fmla="*/ 24 w 78"/>
                  <a:gd name="T31" fmla="*/ 209 h 245"/>
                  <a:gd name="T32" fmla="*/ 24 w 78"/>
                  <a:gd name="T33" fmla="*/ 185 h 245"/>
                  <a:gd name="T34" fmla="*/ 12 w 78"/>
                  <a:gd name="T35" fmla="*/ 167 h 245"/>
                  <a:gd name="T36" fmla="*/ 0 w 78"/>
                  <a:gd name="T37" fmla="*/ 125 h 245"/>
                  <a:gd name="T38" fmla="*/ 0 w 78"/>
                  <a:gd name="T39" fmla="*/ 125 h 245"/>
                  <a:gd name="T40" fmla="*/ 0 w 78"/>
                  <a:gd name="T41" fmla="*/ 113 h 245"/>
                  <a:gd name="T42" fmla="*/ 0 w 78"/>
                  <a:gd name="T43" fmla="*/ 89 h 245"/>
                  <a:gd name="T44" fmla="*/ 0 w 78"/>
                  <a:gd name="T45" fmla="*/ 48 h 245"/>
                  <a:gd name="T46" fmla="*/ 6 w 78"/>
                  <a:gd name="T47" fmla="*/ 24 h 245"/>
                  <a:gd name="T48" fmla="*/ 12 w 78"/>
                  <a:gd name="T49" fmla="*/ 12 h 245"/>
                  <a:gd name="T50" fmla="*/ 24 w 78"/>
                  <a:gd name="T51" fmla="*/ 0 h 245"/>
                  <a:gd name="T52" fmla="*/ 36 w 78"/>
                  <a:gd name="T53" fmla="*/ 6 h 2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8"/>
                  <a:gd name="T82" fmla="*/ 0 h 245"/>
                  <a:gd name="T83" fmla="*/ 78 w 78"/>
                  <a:gd name="T84" fmla="*/ 245 h 2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8" h="245">
                    <a:moveTo>
                      <a:pt x="36" y="6"/>
                    </a:moveTo>
                    <a:lnTo>
                      <a:pt x="60" y="24"/>
                    </a:lnTo>
                    <a:lnTo>
                      <a:pt x="72" y="48"/>
                    </a:lnTo>
                    <a:lnTo>
                      <a:pt x="78" y="77"/>
                    </a:lnTo>
                    <a:lnTo>
                      <a:pt x="78" y="101"/>
                    </a:lnTo>
                    <a:lnTo>
                      <a:pt x="72" y="131"/>
                    </a:lnTo>
                    <a:lnTo>
                      <a:pt x="72" y="155"/>
                    </a:lnTo>
                    <a:lnTo>
                      <a:pt x="66" y="185"/>
                    </a:lnTo>
                    <a:lnTo>
                      <a:pt x="60" y="215"/>
                    </a:lnTo>
                    <a:lnTo>
                      <a:pt x="48" y="239"/>
                    </a:lnTo>
                    <a:lnTo>
                      <a:pt x="36" y="245"/>
                    </a:lnTo>
                    <a:lnTo>
                      <a:pt x="30" y="239"/>
                    </a:lnTo>
                    <a:lnTo>
                      <a:pt x="24" y="209"/>
                    </a:lnTo>
                    <a:lnTo>
                      <a:pt x="24" y="185"/>
                    </a:lnTo>
                    <a:lnTo>
                      <a:pt x="12" y="167"/>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1327" name="Freeform 85"/>
              <p:cNvSpPr>
                <a:spLocks/>
              </p:cNvSpPr>
              <p:nvPr/>
            </p:nvSpPr>
            <p:spPr bwMode="auto">
              <a:xfrm flipH="1">
                <a:off x="4433" y="1784"/>
                <a:ext cx="100" cy="307"/>
              </a:xfrm>
              <a:custGeom>
                <a:avLst/>
                <a:gdLst>
                  <a:gd name="T0" fmla="*/ 0 w 72"/>
                  <a:gd name="T1" fmla="*/ 113 h 215"/>
                  <a:gd name="T2" fmla="*/ 0 w 72"/>
                  <a:gd name="T3" fmla="*/ 101 h 215"/>
                  <a:gd name="T4" fmla="*/ 0 w 72"/>
                  <a:gd name="T5" fmla="*/ 83 h 215"/>
                  <a:gd name="T6" fmla="*/ 0 w 72"/>
                  <a:gd name="T7" fmla="*/ 36 h 215"/>
                  <a:gd name="T8" fmla="*/ 0 w 72"/>
                  <a:gd name="T9" fmla="*/ 18 h 215"/>
                  <a:gd name="T10" fmla="*/ 12 w 72"/>
                  <a:gd name="T11" fmla="*/ 6 h 215"/>
                  <a:gd name="T12" fmla="*/ 18 w 72"/>
                  <a:gd name="T13" fmla="*/ 0 h 215"/>
                  <a:gd name="T14" fmla="*/ 30 w 72"/>
                  <a:gd name="T15" fmla="*/ 6 h 215"/>
                  <a:gd name="T16" fmla="*/ 30 w 72"/>
                  <a:gd name="T17" fmla="*/ 6 h 215"/>
                  <a:gd name="T18" fmla="*/ 54 w 72"/>
                  <a:gd name="T19" fmla="*/ 24 h 215"/>
                  <a:gd name="T20" fmla="*/ 66 w 72"/>
                  <a:gd name="T21" fmla="*/ 42 h 215"/>
                  <a:gd name="T22" fmla="*/ 72 w 72"/>
                  <a:gd name="T23" fmla="*/ 65 h 215"/>
                  <a:gd name="T24" fmla="*/ 66 w 72"/>
                  <a:gd name="T25" fmla="*/ 89 h 215"/>
                  <a:gd name="T26" fmla="*/ 66 w 72"/>
                  <a:gd name="T27" fmla="*/ 89 h 215"/>
                  <a:gd name="T28" fmla="*/ 60 w 72"/>
                  <a:gd name="T29" fmla="*/ 113 h 215"/>
                  <a:gd name="T30" fmla="*/ 66 w 72"/>
                  <a:gd name="T31" fmla="*/ 137 h 215"/>
                  <a:gd name="T32" fmla="*/ 60 w 72"/>
                  <a:gd name="T33" fmla="*/ 167 h 215"/>
                  <a:gd name="T34" fmla="*/ 54 w 72"/>
                  <a:gd name="T35" fmla="*/ 191 h 215"/>
                  <a:gd name="T36" fmla="*/ 54 w 72"/>
                  <a:gd name="T37" fmla="*/ 191 h 215"/>
                  <a:gd name="T38" fmla="*/ 42 w 72"/>
                  <a:gd name="T39" fmla="*/ 209 h 215"/>
                  <a:gd name="T40" fmla="*/ 30 w 72"/>
                  <a:gd name="T41" fmla="*/ 215 h 215"/>
                  <a:gd name="T42" fmla="*/ 24 w 72"/>
                  <a:gd name="T43" fmla="*/ 209 h 215"/>
                  <a:gd name="T44" fmla="*/ 24 w 72"/>
                  <a:gd name="T45" fmla="*/ 185 h 215"/>
                  <a:gd name="T46" fmla="*/ 24 w 72"/>
                  <a:gd name="T47" fmla="*/ 185 h 215"/>
                  <a:gd name="T48" fmla="*/ 18 w 72"/>
                  <a:gd name="T49" fmla="*/ 161 h 215"/>
                  <a:gd name="T50" fmla="*/ 12 w 72"/>
                  <a:gd name="T51" fmla="*/ 143 h 215"/>
                  <a:gd name="T52" fmla="*/ 0 w 72"/>
                  <a:gd name="T53" fmla="*/ 113 h 2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2"/>
                  <a:gd name="T82" fmla="*/ 0 h 215"/>
                  <a:gd name="T83" fmla="*/ 72 w 72"/>
                  <a:gd name="T84" fmla="*/ 215 h 2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2" h="215">
                    <a:moveTo>
                      <a:pt x="0" y="113"/>
                    </a:moveTo>
                    <a:lnTo>
                      <a:pt x="0" y="101"/>
                    </a:lnTo>
                    <a:lnTo>
                      <a:pt x="0" y="83"/>
                    </a:lnTo>
                    <a:lnTo>
                      <a:pt x="0" y="36"/>
                    </a:lnTo>
                    <a:lnTo>
                      <a:pt x="0" y="18"/>
                    </a:lnTo>
                    <a:lnTo>
                      <a:pt x="12" y="6"/>
                    </a:lnTo>
                    <a:lnTo>
                      <a:pt x="18" y="0"/>
                    </a:lnTo>
                    <a:lnTo>
                      <a:pt x="30" y="6"/>
                    </a:lnTo>
                    <a:lnTo>
                      <a:pt x="54" y="24"/>
                    </a:lnTo>
                    <a:lnTo>
                      <a:pt x="66" y="42"/>
                    </a:lnTo>
                    <a:lnTo>
                      <a:pt x="72" y="65"/>
                    </a:lnTo>
                    <a:lnTo>
                      <a:pt x="66" y="89"/>
                    </a:lnTo>
                    <a:lnTo>
                      <a:pt x="60" y="113"/>
                    </a:lnTo>
                    <a:lnTo>
                      <a:pt x="66" y="137"/>
                    </a:lnTo>
                    <a:lnTo>
                      <a:pt x="60" y="167"/>
                    </a:lnTo>
                    <a:lnTo>
                      <a:pt x="54" y="191"/>
                    </a:lnTo>
                    <a:lnTo>
                      <a:pt x="42" y="209"/>
                    </a:lnTo>
                    <a:lnTo>
                      <a:pt x="30" y="215"/>
                    </a:lnTo>
                    <a:lnTo>
                      <a:pt x="24" y="209"/>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1328" name="Freeform 86"/>
              <p:cNvSpPr>
                <a:spLocks/>
              </p:cNvSpPr>
              <p:nvPr/>
            </p:nvSpPr>
            <p:spPr bwMode="auto">
              <a:xfrm flipH="1">
                <a:off x="4450" y="1792"/>
                <a:ext cx="75" cy="291"/>
              </a:xfrm>
              <a:custGeom>
                <a:avLst/>
                <a:gdLst>
                  <a:gd name="T0" fmla="*/ 6 w 54"/>
                  <a:gd name="T1" fmla="*/ 101 h 203"/>
                  <a:gd name="T2" fmla="*/ 0 w 54"/>
                  <a:gd name="T3" fmla="*/ 71 h 203"/>
                  <a:gd name="T4" fmla="*/ 0 w 54"/>
                  <a:gd name="T5" fmla="*/ 36 h 203"/>
                  <a:gd name="T6" fmla="*/ 0 w 54"/>
                  <a:gd name="T7" fmla="*/ 18 h 203"/>
                  <a:gd name="T8" fmla="*/ 6 w 54"/>
                  <a:gd name="T9" fmla="*/ 6 h 203"/>
                  <a:gd name="T10" fmla="*/ 12 w 54"/>
                  <a:gd name="T11" fmla="*/ 0 h 203"/>
                  <a:gd name="T12" fmla="*/ 24 w 54"/>
                  <a:gd name="T13" fmla="*/ 6 h 203"/>
                  <a:gd name="T14" fmla="*/ 24 w 54"/>
                  <a:gd name="T15" fmla="*/ 6 h 203"/>
                  <a:gd name="T16" fmla="*/ 42 w 54"/>
                  <a:gd name="T17" fmla="*/ 18 h 203"/>
                  <a:gd name="T18" fmla="*/ 48 w 54"/>
                  <a:gd name="T19" fmla="*/ 42 h 203"/>
                  <a:gd name="T20" fmla="*/ 54 w 54"/>
                  <a:gd name="T21" fmla="*/ 59 h 203"/>
                  <a:gd name="T22" fmla="*/ 48 w 54"/>
                  <a:gd name="T23" fmla="*/ 83 h 203"/>
                  <a:gd name="T24" fmla="*/ 48 w 54"/>
                  <a:gd name="T25" fmla="*/ 83 h 203"/>
                  <a:gd name="T26" fmla="*/ 48 w 54"/>
                  <a:gd name="T27" fmla="*/ 107 h 203"/>
                  <a:gd name="T28" fmla="*/ 48 w 54"/>
                  <a:gd name="T29" fmla="*/ 131 h 203"/>
                  <a:gd name="T30" fmla="*/ 48 w 54"/>
                  <a:gd name="T31" fmla="*/ 155 h 203"/>
                  <a:gd name="T32" fmla="*/ 42 w 54"/>
                  <a:gd name="T33" fmla="*/ 179 h 203"/>
                  <a:gd name="T34" fmla="*/ 42 w 54"/>
                  <a:gd name="T35" fmla="*/ 179 h 203"/>
                  <a:gd name="T36" fmla="*/ 36 w 54"/>
                  <a:gd name="T37" fmla="*/ 197 h 203"/>
                  <a:gd name="T38" fmla="*/ 30 w 54"/>
                  <a:gd name="T39" fmla="*/ 203 h 203"/>
                  <a:gd name="T40" fmla="*/ 24 w 54"/>
                  <a:gd name="T41" fmla="*/ 191 h 203"/>
                  <a:gd name="T42" fmla="*/ 18 w 54"/>
                  <a:gd name="T43" fmla="*/ 167 h 203"/>
                  <a:gd name="T44" fmla="*/ 18 w 54"/>
                  <a:gd name="T45" fmla="*/ 167 h 203"/>
                  <a:gd name="T46" fmla="*/ 18 w 54"/>
                  <a:gd name="T47" fmla="*/ 143 h 203"/>
                  <a:gd name="T48" fmla="*/ 12 w 54"/>
                  <a:gd name="T49" fmla="*/ 131 h 203"/>
                  <a:gd name="T50" fmla="*/ 12 w 54"/>
                  <a:gd name="T51" fmla="*/ 113 h 203"/>
                  <a:gd name="T52" fmla="*/ 6 w 54"/>
                  <a:gd name="T53" fmla="*/ 101 h 2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4"/>
                  <a:gd name="T82" fmla="*/ 0 h 203"/>
                  <a:gd name="T83" fmla="*/ 54 w 54"/>
                  <a:gd name="T84" fmla="*/ 203 h 2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4" h="203">
                    <a:moveTo>
                      <a:pt x="6" y="101"/>
                    </a:moveTo>
                    <a:lnTo>
                      <a:pt x="0" y="71"/>
                    </a:lnTo>
                    <a:lnTo>
                      <a:pt x="0" y="36"/>
                    </a:lnTo>
                    <a:lnTo>
                      <a:pt x="0" y="18"/>
                    </a:lnTo>
                    <a:lnTo>
                      <a:pt x="6" y="6"/>
                    </a:lnTo>
                    <a:lnTo>
                      <a:pt x="12" y="0"/>
                    </a:lnTo>
                    <a:lnTo>
                      <a:pt x="24" y="6"/>
                    </a:lnTo>
                    <a:lnTo>
                      <a:pt x="42" y="18"/>
                    </a:lnTo>
                    <a:lnTo>
                      <a:pt x="48" y="42"/>
                    </a:lnTo>
                    <a:lnTo>
                      <a:pt x="54" y="59"/>
                    </a:lnTo>
                    <a:lnTo>
                      <a:pt x="48" y="83"/>
                    </a:lnTo>
                    <a:lnTo>
                      <a:pt x="48" y="107"/>
                    </a:lnTo>
                    <a:lnTo>
                      <a:pt x="48" y="131"/>
                    </a:lnTo>
                    <a:lnTo>
                      <a:pt x="48" y="155"/>
                    </a:lnTo>
                    <a:lnTo>
                      <a:pt x="42" y="179"/>
                    </a:lnTo>
                    <a:lnTo>
                      <a:pt x="36" y="197"/>
                    </a:lnTo>
                    <a:lnTo>
                      <a:pt x="30" y="203"/>
                    </a:lnTo>
                    <a:lnTo>
                      <a:pt x="24" y="191"/>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1329" name="Freeform 87"/>
              <p:cNvSpPr>
                <a:spLocks/>
              </p:cNvSpPr>
              <p:nvPr/>
            </p:nvSpPr>
            <p:spPr bwMode="auto">
              <a:xfrm flipH="1">
                <a:off x="4458" y="1818"/>
                <a:ext cx="58" cy="239"/>
              </a:xfrm>
              <a:custGeom>
                <a:avLst/>
                <a:gdLst>
                  <a:gd name="T0" fmla="*/ 6 w 42"/>
                  <a:gd name="T1" fmla="*/ 83 h 167"/>
                  <a:gd name="T2" fmla="*/ 0 w 42"/>
                  <a:gd name="T3" fmla="*/ 53 h 167"/>
                  <a:gd name="T4" fmla="*/ 0 w 42"/>
                  <a:gd name="T5" fmla="*/ 24 h 167"/>
                  <a:gd name="T6" fmla="*/ 6 w 42"/>
                  <a:gd name="T7" fmla="*/ 0 h 167"/>
                  <a:gd name="T8" fmla="*/ 12 w 42"/>
                  <a:gd name="T9" fmla="*/ 0 h 167"/>
                  <a:gd name="T10" fmla="*/ 24 w 42"/>
                  <a:gd name="T11" fmla="*/ 0 h 167"/>
                  <a:gd name="T12" fmla="*/ 24 w 42"/>
                  <a:gd name="T13" fmla="*/ 0 h 167"/>
                  <a:gd name="T14" fmla="*/ 42 w 42"/>
                  <a:gd name="T15" fmla="*/ 24 h 167"/>
                  <a:gd name="T16" fmla="*/ 42 w 42"/>
                  <a:gd name="T17" fmla="*/ 41 h 167"/>
                  <a:gd name="T18" fmla="*/ 42 w 42"/>
                  <a:gd name="T19" fmla="*/ 65 h 167"/>
                  <a:gd name="T20" fmla="*/ 42 w 42"/>
                  <a:gd name="T21" fmla="*/ 65 h 167"/>
                  <a:gd name="T22" fmla="*/ 42 w 42"/>
                  <a:gd name="T23" fmla="*/ 89 h 167"/>
                  <a:gd name="T24" fmla="*/ 36 w 42"/>
                  <a:gd name="T25" fmla="*/ 107 h 167"/>
                  <a:gd name="T26" fmla="*/ 36 w 42"/>
                  <a:gd name="T27" fmla="*/ 149 h 167"/>
                  <a:gd name="T28" fmla="*/ 36 w 42"/>
                  <a:gd name="T29" fmla="*/ 149 h 167"/>
                  <a:gd name="T30" fmla="*/ 30 w 42"/>
                  <a:gd name="T31" fmla="*/ 167 h 167"/>
                  <a:gd name="T32" fmla="*/ 24 w 42"/>
                  <a:gd name="T33" fmla="*/ 167 h 167"/>
                  <a:gd name="T34" fmla="*/ 18 w 42"/>
                  <a:gd name="T35" fmla="*/ 161 h 167"/>
                  <a:gd name="T36" fmla="*/ 18 w 42"/>
                  <a:gd name="T37" fmla="*/ 143 h 167"/>
                  <a:gd name="T38" fmla="*/ 18 w 42"/>
                  <a:gd name="T39" fmla="*/ 143 h 167"/>
                  <a:gd name="T40" fmla="*/ 18 w 42"/>
                  <a:gd name="T41" fmla="*/ 119 h 167"/>
                  <a:gd name="T42" fmla="*/ 12 w 42"/>
                  <a:gd name="T43" fmla="*/ 107 h 167"/>
                  <a:gd name="T44" fmla="*/ 12 w 42"/>
                  <a:gd name="T45" fmla="*/ 95 h 167"/>
                  <a:gd name="T46" fmla="*/ 6 w 42"/>
                  <a:gd name="T47" fmla="*/ 83 h 1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
                  <a:gd name="T73" fmla="*/ 0 h 167"/>
                  <a:gd name="T74" fmla="*/ 42 w 42"/>
                  <a:gd name="T75" fmla="*/ 167 h 1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 h="167">
                    <a:moveTo>
                      <a:pt x="6" y="83"/>
                    </a:moveTo>
                    <a:lnTo>
                      <a:pt x="0" y="53"/>
                    </a:lnTo>
                    <a:lnTo>
                      <a:pt x="0" y="24"/>
                    </a:lnTo>
                    <a:lnTo>
                      <a:pt x="6" y="0"/>
                    </a:lnTo>
                    <a:lnTo>
                      <a:pt x="12" y="0"/>
                    </a:lnTo>
                    <a:lnTo>
                      <a:pt x="24" y="0"/>
                    </a:lnTo>
                    <a:lnTo>
                      <a:pt x="42" y="24"/>
                    </a:lnTo>
                    <a:lnTo>
                      <a:pt x="42" y="41"/>
                    </a:lnTo>
                    <a:lnTo>
                      <a:pt x="42" y="65"/>
                    </a:lnTo>
                    <a:lnTo>
                      <a:pt x="42" y="89"/>
                    </a:lnTo>
                    <a:lnTo>
                      <a:pt x="36" y="107"/>
                    </a:lnTo>
                    <a:lnTo>
                      <a:pt x="36" y="149"/>
                    </a:lnTo>
                    <a:lnTo>
                      <a:pt x="30" y="167"/>
                    </a:lnTo>
                    <a:lnTo>
                      <a:pt x="24" y="167"/>
                    </a:lnTo>
                    <a:lnTo>
                      <a:pt x="18" y="161"/>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1330" name="Freeform 88"/>
              <p:cNvSpPr>
                <a:spLocks/>
              </p:cNvSpPr>
              <p:nvPr/>
            </p:nvSpPr>
            <p:spPr bwMode="auto">
              <a:xfrm flipH="1">
                <a:off x="4458" y="1827"/>
                <a:ext cx="50" cy="213"/>
              </a:xfrm>
              <a:custGeom>
                <a:avLst/>
                <a:gdLst>
                  <a:gd name="T0" fmla="*/ 18 w 36"/>
                  <a:gd name="T1" fmla="*/ 0 h 149"/>
                  <a:gd name="T2" fmla="*/ 30 w 36"/>
                  <a:gd name="T3" fmla="*/ 12 h 149"/>
                  <a:gd name="T4" fmla="*/ 36 w 36"/>
                  <a:gd name="T5" fmla="*/ 18 h 149"/>
                  <a:gd name="T6" fmla="*/ 36 w 36"/>
                  <a:gd name="T7" fmla="*/ 35 h 149"/>
                  <a:gd name="T8" fmla="*/ 30 w 36"/>
                  <a:gd name="T9" fmla="*/ 59 h 149"/>
                  <a:gd name="T10" fmla="*/ 30 w 36"/>
                  <a:gd name="T11" fmla="*/ 59 h 149"/>
                  <a:gd name="T12" fmla="*/ 30 w 36"/>
                  <a:gd name="T13" fmla="*/ 83 h 149"/>
                  <a:gd name="T14" fmla="*/ 30 w 36"/>
                  <a:gd name="T15" fmla="*/ 101 h 149"/>
                  <a:gd name="T16" fmla="*/ 30 w 36"/>
                  <a:gd name="T17" fmla="*/ 119 h 149"/>
                  <a:gd name="T18" fmla="*/ 30 w 36"/>
                  <a:gd name="T19" fmla="*/ 137 h 149"/>
                  <a:gd name="T20" fmla="*/ 30 w 36"/>
                  <a:gd name="T21" fmla="*/ 137 h 149"/>
                  <a:gd name="T22" fmla="*/ 24 w 36"/>
                  <a:gd name="T23" fmla="*/ 149 h 149"/>
                  <a:gd name="T24" fmla="*/ 24 w 36"/>
                  <a:gd name="T25" fmla="*/ 149 h 149"/>
                  <a:gd name="T26" fmla="*/ 18 w 36"/>
                  <a:gd name="T27" fmla="*/ 143 h 149"/>
                  <a:gd name="T28" fmla="*/ 18 w 36"/>
                  <a:gd name="T29" fmla="*/ 125 h 149"/>
                  <a:gd name="T30" fmla="*/ 18 w 36"/>
                  <a:gd name="T31" fmla="*/ 125 h 149"/>
                  <a:gd name="T32" fmla="*/ 18 w 36"/>
                  <a:gd name="T33" fmla="*/ 107 h 149"/>
                  <a:gd name="T34" fmla="*/ 18 w 36"/>
                  <a:gd name="T35" fmla="*/ 95 h 149"/>
                  <a:gd name="T36" fmla="*/ 12 w 36"/>
                  <a:gd name="T37" fmla="*/ 89 h 149"/>
                  <a:gd name="T38" fmla="*/ 6 w 36"/>
                  <a:gd name="T39" fmla="*/ 77 h 149"/>
                  <a:gd name="T40" fmla="*/ 6 w 36"/>
                  <a:gd name="T41" fmla="*/ 77 h 149"/>
                  <a:gd name="T42" fmla="*/ 0 w 36"/>
                  <a:gd name="T43" fmla="*/ 47 h 149"/>
                  <a:gd name="T44" fmla="*/ 0 w 36"/>
                  <a:gd name="T45" fmla="*/ 18 h 149"/>
                  <a:gd name="T46" fmla="*/ 6 w 36"/>
                  <a:gd name="T47" fmla="*/ 0 h 149"/>
                  <a:gd name="T48" fmla="*/ 12 w 36"/>
                  <a:gd name="T49" fmla="*/ 0 h 149"/>
                  <a:gd name="T50" fmla="*/ 18 w 36"/>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149"/>
                  <a:gd name="T80" fmla="*/ 36 w 36"/>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149">
                    <a:moveTo>
                      <a:pt x="18" y="0"/>
                    </a:moveTo>
                    <a:lnTo>
                      <a:pt x="30" y="12"/>
                    </a:lnTo>
                    <a:lnTo>
                      <a:pt x="36" y="18"/>
                    </a:lnTo>
                    <a:lnTo>
                      <a:pt x="36" y="35"/>
                    </a:lnTo>
                    <a:lnTo>
                      <a:pt x="30" y="59"/>
                    </a:lnTo>
                    <a:lnTo>
                      <a:pt x="30" y="83"/>
                    </a:lnTo>
                    <a:lnTo>
                      <a:pt x="30" y="101"/>
                    </a:lnTo>
                    <a:lnTo>
                      <a:pt x="30" y="119"/>
                    </a:lnTo>
                    <a:lnTo>
                      <a:pt x="30" y="137"/>
                    </a:lnTo>
                    <a:lnTo>
                      <a:pt x="24" y="149"/>
                    </a:lnTo>
                    <a:lnTo>
                      <a:pt x="18" y="143"/>
                    </a:lnTo>
                    <a:lnTo>
                      <a:pt x="18" y="125"/>
                    </a:lnTo>
                    <a:lnTo>
                      <a:pt x="18" y="107"/>
                    </a:lnTo>
                    <a:lnTo>
                      <a:pt x="18" y="95"/>
                    </a:lnTo>
                    <a:lnTo>
                      <a:pt x="12" y="89"/>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1331" name="Freeform 89"/>
              <p:cNvSpPr>
                <a:spLocks/>
              </p:cNvSpPr>
              <p:nvPr/>
            </p:nvSpPr>
            <p:spPr bwMode="auto">
              <a:xfrm flipH="1">
                <a:off x="4219" y="2485"/>
                <a:ext cx="198" cy="819"/>
              </a:xfrm>
              <a:custGeom>
                <a:avLst/>
                <a:gdLst>
                  <a:gd name="T0" fmla="*/ 143 w 143"/>
                  <a:gd name="T1" fmla="*/ 0 h 573"/>
                  <a:gd name="T2" fmla="*/ 137 w 143"/>
                  <a:gd name="T3" fmla="*/ 12 h 573"/>
                  <a:gd name="T4" fmla="*/ 119 w 143"/>
                  <a:gd name="T5" fmla="*/ 65 h 573"/>
                  <a:gd name="T6" fmla="*/ 96 w 143"/>
                  <a:gd name="T7" fmla="*/ 89 h 573"/>
                  <a:gd name="T8" fmla="*/ 84 w 143"/>
                  <a:gd name="T9" fmla="*/ 107 h 573"/>
                  <a:gd name="T10" fmla="*/ 84 w 143"/>
                  <a:gd name="T11" fmla="*/ 149 h 573"/>
                  <a:gd name="T12" fmla="*/ 84 w 143"/>
                  <a:gd name="T13" fmla="*/ 167 h 573"/>
                  <a:gd name="T14" fmla="*/ 72 w 143"/>
                  <a:gd name="T15" fmla="*/ 233 h 573"/>
                  <a:gd name="T16" fmla="*/ 54 w 143"/>
                  <a:gd name="T17" fmla="*/ 316 h 573"/>
                  <a:gd name="T18" fmla="*/ 48 w 143"/>
                  <a:gd name="T19" fmla="*/ 382 h 573"/>
                  <a:gd name="T20" fmla="*/ 48 w 143"/>
                  <a:gd name="T21" fmla="*/ 400 h 573"/>
                  <a:gd name="T22" fmla="*/ 42 w 143"/>
                  <a:gd name="T23" fmla="*/ 484 h 573"/>
                  <a:gd name="T24" fmla="*/ 42 w 143"/>
                  <a:gd name="T25" fmla="*/ 502 h 573"/>
                  <a:gd name="T26" fmla="*/ 36 w 143"/>
                  <a:gd name="T27" fmla="*/ 532 h 573"/>
                  <a:gd name="T28" fmla="*/ 18 w 143"/>
                  <a:gd name="T29" fmla="*/ 549 h 573"/>
                  <a:gd name="T30" fmla="*/ 0 w 143"/>
                  <a:gd name="T31" fmla="*/ 561 h 573"/>
                  <a:gd name="T32" fmla="*/ 6 w 143"/>
                  <a:gd name="T33" fmla="*/ 561 h 573"/>
                  <a:gd name="T34" fmla="*/ 24 w 143"/>
                  <a:gd name="T35" fmla="*/ 555 h 573"/>
                  <a:gd name="T36" fmla="*/ 42 w 143"/>
                  <a:gd name="T37" fmla="*/ 543 h 573"/>
                  <a:gd name="T38" fmla="*/ 42 w 143"/>
                  <a:gd name="T39" fmla="*/ 549 h 573"/>
                  <a:gd name="T40" fmla="*/ 42 w 143"/>
                  <a:gd name="T41" fmla="*/ 573 h 573"/>
                  <a:gd name="T42" fmla="*/ 48 w 143"/>
                  <a:gd name="T43" fmla="*/ 573 h 573"/>
                  <a:gd name="T44" fmla="*/ 48 w 143"/>
                  <a:gd name="T45" fmla="*/ 555 h 573"/>
                  <a:gd name="T46" fmla="*/ 48 w 143"/>
                  <a:gd name="T47" fmla="*/ 526 h 573"/>
                  <a:gd name="T48" fmla="*/ 54 w 143"/>
                  <a:gd name="T49" fmla="*/ 502 h 573"/>
                  <a:gd name="T50" fmla="*/ 60 w 143"/>
                  <a:gd name="T51" fmla="*/ 472 h 573"/>
                  <a:gd name="T52" fmla="*/ 66 w 143"/>
                  <a:gd name="T53" fmla="*/ 436 h 573"/>
                  <a:gd name="T54" fmla="*/ 66 w 143"/>
                  <a:gd name="T55" fmla="*/ 436 h 573"/>
                  <a:gd name="T56" fmla="*/ 66 w 143"/>
                  <a:gd name="T57" fmla="*/ 424 h 573"/>
                  <a:gd name="T58" fmla="*/ 66 w 143"/>
                  <a:gd name="T59" fmla="*/ 382 h 573"/>
                  <a:gd name="T60" fmla="*/ 72 w 143"/>
                  <a:gd name="T61" fmla="*/ 352 h 573"/>
                  <a:gd name="T62" fmla="*/ 78 w 143"/>
                  <a:gd name="T63" fmla="*/ 281 h 573"/>
                  <a:gd name="T64" fmla="*/ 78 w 143"/>
                  <a:gd name="T65" fmla="*/ 257 h 573"/>
                  <a:gd name="T66" fmla="*/ 84 w 143"/>
                  <a:gd name="T67" fmla="*/ 209 h 573"/>
                  <a:gd name="T68" fmla="*/ 102 w 143"/>
                  <a:gd name="T69" fmla="*/ 149 h 573"/>
                  <a:gd name="T70" fmla="*/ 107 w 143"/>
                  <a:gd name="T71" fmla="*/ 125 h 573"/>
                  <a:gd name="T72" fmla="*/ 119 w 143"/>
                  <a:gd name="T73" fmla="*/ 89 h 573"/>
                  <a:gd name="T74" fmla="*/ 125 w 143"/>
                  <a:gd name="T75" fmla="*/ 77 h 573"/>
                  <a:gd name="T76" fmla="*/ 143 w 143"/>
                  <a:gd name="T77" fmla="*/ 30 h 5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3"/>
                  <a:gd name="T118" fmla="*/ 0 h 573"/>
                  <a:gd name="T119" fmla="*/ 143 w 143"/>
                  <a:gd name="T120" fmla="*/ 573 h 5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3" h="573">
                    <a:moveTo>
                      <a:pt x="143" y="6"/>
                    </a:moveTo>
                    <a:lnTo>
                      <a:pt x="143" y="0"/>
                    </a:lnTo>
                    <a:lnTo>
                      <a:pt x="143" y="6"/>
                    </a:lnTo>
                    <a:lnTo>
                      <a:pt x="137" y="12"/>
                    </a:lnTo>
                    <a:lnTo>
                      <a:pt x="131" y="30"/>
                    </a:lnTo>
                    <a:lnTo>
                      <a:pt x="119" y="65"/>
                    </a:lnTo>
                    <a:lnTo>
                      <a:pt x="107" y="77"/>
                    </a:lnTo>
                    <a:lnTo>
                      <a:pt x="96" y="89"/>
                    </a:lnTo>
                    <a:lnTo>
                      <a:pt x="84" y="107"/>
                    </a:lnTo>
                    <a:lnTo>
                      <a:pt x="84" y="119"/>
                    </a:lnTo>
                    <a:lnTo>
                      <a:pt x="84" y="149"/>
                    </a:lnTo>
                    <a:lnTo>
                      <a:pt x="84" y="167"/>
                    </a:lnTo>
                    <a:lnTo>
                      <a:pt x="78" y="197"/>
                    </a:lnTo>
                    <a:lnTo>
                      <a:pt x="72" y="233"/>
                    </a:lnTo>
                    <a:lnTo>
                      <a:pt x="60" y="275"/>
                    </a:lnTo>
                    <a:lnTo>
                      <a:pt x="54" y="316"/>
                    </a:lnTo>
                    <a:lnTo>
                      <a:pt x="48" y="352"/>
                    </a:lnTo>
                    <a:lnTo>
                      <a:pt x="48" y="382"/>
                    </a:lnTo>
                    <a:lnTo>
                      <a:pt x="48" y="400"/>
                    </a:lnTo>
                    <a:lnTo>
                      <a:pt x="42" y="460"/>
                    </a:lnTo>
                    <a:lnTo>
                      <a:pt x="42" y="484"/>
                    </a:lnTo>
                    <a:lnTo>
                      <a:pt x="42" y="502"/>
                    </a:lnTo>
                    <a:lnTo>
                      <a:pt x="42" y="520"/>
                    </a:lnTo>
                    <a:lnTo>
                      <a:pt x="36" y="532"/>
                    </a:lnTo>
                    <a:lnTo>
                      <a:pt x="18" y="549"/>
                    </a:lnTo>
                    <a:lnTo>
                      <a:pt x="0" y="561"/>
                    </a:lnTo>
                    <a:lnTo>
                      <a:pt x="6" y="561"/>
                    </a:lnTo>
                    <a:lnTo>
                      <a:pt x="18" y="561"/>
                    </a:lnTo>
                    <a:lnTo>
                      <a:pt x="24" y="555"/>
                    </a:lnTo>
                    <a:lnTo>
                      <a:pt x="36" y="549"/>
                    </a:lnTo>
                    <a:lnTo>
                      <a:pt x="42" y="543"/>
                    </a:lnTo>
                    <a:lnTo>
                      <a:pt x="42" y="549"/>
                    </a:lnTo>
                    <a:lnTo>
                      <a:pt x="42" y="561"/>
                    </a:lnTo>
                    <a:lnTo>
                      <a:pt x="42" y="573"/>
                    </a:lnTo>
                    <a:lnTo>
                      <a:pt x="48" y="573"/>
                    </a:lnTo>
                    <a:lnTo>
                      <a:pt x="48" y="561"/>
                    </a:lnTo>
                    <a:lnTo>
                      <a:pt x="48" y="555"/>
                    </a:lnTo>
                    <a:lnTo>
                      <a:pt x="48" y="538"/>
                    </a:lnTo>
                    <a:lnTo>
                      <a:pt x="48" y="526"/>
                    </a:lnTo>
                    <a:lnTo>
                      <a:pt x="54" y="502"/>
                    </a:lnTo>
                    <a:lnTo>
                      <a:pt x="60" y="472"/>
                    </a:lnTo>
                    <a:lnTo>
                      <a:pt x="66" y="448"/>
                    </a:lnTo>
                    <a:lnTo>
                      <a:pt x="66" y="436"/>
                    </a:lnTo>
                    <a:lnTo>
                      <a:pt x="66" y="424"/>
                    </a:lnTo>
                    <a:lnTo>
                      <a:pt x="66" y="406"/>
                    </a:lnTo>
                    <a:lnTo>
                      <a:pt x="66" y="382"/>
                    </a:lnTo>
                    <a:lnTo>
                      <a:pt x="72" y="352"/>
                    </a:lnTo>
                    <a:lnTo>
                      <a:pt x="78" y="316"/>
                    </a:lnTo>
                    <a:lnTo>
                      <a:pt x="78" y="281"/>
                    </a:lnTo>
                    <a:lnTo>
                      <a:pt x="78" y="257"/>
                    </a:lnTo>
                    <a:lnTo>
                      <a:pt x="84" y="239"/>
                    </a:lnTo>
                    <a:lnTo>
                      <a:pt x="84" y="209"/>
                    </a:lnTo>
                    <a:lnTo>
                      <a:pt x="96" y="179"/>
                    </a:lnTo>
                    <a:lnTo>
                      <a:pt x="102" y="149"/>
                    </a:lnTo>
                    <a:lnTo>
                      <a:pt x="107" y="125"/>
                    </a:lnTo>
                    <a:lnTo>
                      <a:pt x="113" y="113"/>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1332" name="Freeform 90"/>
              <p:cNvSpPr>
                <a:spLocks/>
              </p:cNvSpPr>
              <p:nvPr/>
            </p:nvSpPr>
            <p:spPr bwMode="auto">
              <a:xfrm flipH="1">
                <a:off x="4219" y="1126"/>
                <a:ext cx="90" cy="1000"/>
              </a:xfrm>
              <a:custGeom>
                <a:avLst/>
                <a:gdLst>
                  <a:gd name="T0" fmla="*/ 18 w 65"/>
                  <a:gd name="T1" fmla="*/ 633 h 699"/>
                  <a:gd name="T2" fmla="*/ 18 w 65"/>
                  <a:gd name="T3" fmla="*/ 633 h 699"/>
                  <a:gd name="T4" fmla="*/ 18 w 65"/>
                  <a:gd name="T5" fmla="*/ 639 h 699"/>
                  <a:gd name="T6" fmla="*/ 12 w 65"/>
                  <a:gd name="T7" fmla="*/ 657 h 699"/>
                  <a:gd name="T8" fmla="*/ 12 w 65"/>
                  <a:gd name="T9" fmla="*/ 657 h 699"/>
                  <a:gd name="T10" fmla="*/ 6 w 65"/>
                  <a:gd name="T11" fmla="*/ 681 h 699"/>
                  <a:gd name="T12" fmla="*/ 0 w 65"/>
                  <a:gd name="T13" fmla="*/ 699 h 699"/>
                  <a:gd name="T14" fmla="*/ 0 w 65"/>
                  <a:gd name="T15" fmla="*/ 699 h 699"/>
                  <a:gd name="T16" fmla="*/ 0 w 65"/>
                  <a:gd name="T17" fmla="*/ 699 h 699"/>
                  <a:gd name="T18" fmla="*/ 0 w 65"/>
                  <a:gd name="T19" fmla="*/ 687 h 699"/>
                  <a:gd name="T20" fmla="*/ 0 w 65"/>
                  <a:gd name="T21" fmla="*/ 669 h 699"/>
                  <a:gd name="T22" fmla="*/ 0 w 65"/>
                  <a:gd name="T23" fmla="*/ 669 h 699"/>
                  <a:gd name="T24" fmla="*/ 6 w 65"/>
                  <a:gd name="T25" fmla="*/ 633 h 699"/>
                  <a:gd name="T26" fmla="*/ 6 w 65"/>
                  <a:gd name="T27" fmla="*/ 603 h 699"/>
                  <a:gd name="T28" fmla="*/ 6 w 65"/>
                  <a:gd name="T29" fmla="*/ 561 h 699"/>
                  <a:gd name="T30" fmla="*/ 6 w 65"/>
                  <a:gd name="T31" fmla="*/ 561 h 699"/>
                  <a:gd name="T32" fmla="*/ 6 w 65"/>
                  <a:gd name="T33" fmla="*/ 543 h 699"/>
                  <a:gd name="T34" fmla="*/ 6 w 65"/>
                  <a:gd name="T35" fmla="*/ 525 h 699"/>
                  <a:gd name="T36" fmla="*/ 6 w 65"/>
                  <a:gd name="T37" fmla="*/ 478 h 699"/>
                  <a:gd name="T38" fmla="*/ 12 w 65"/>
                  <a:gd name="T39" fmla="*/ 430 h 699"/>
                  <a:gd name="T40" fmla="*/ 12 w 65"/>
                  <a:gd name="T41" fmla="*/ 412 h 699"/>
                  <a:gd name="T42" fmla="*/ 12 w 65"/>
                  <a:gd name="T43" fmla="*/ 400 h 699"/>
                  <a:gd name="T44" fmla="*/ 12 w 65"/>
                  <a:gd name="T45" fmla="*/ 400 h 699"/>
                  <a:gd name="T46" fmla="*/ 18 w 65"/>
                  <a:gd name="T47" fmla="*/ 388 h 699"/>
                  <a:gd name="T48" fmla="*/ 24 w 65"/>
                  <a:gd name="T49" fmla="*/ 370 h 699"/>
                  <a:gd name="T50" fmla="*/ 35 w 65"/>
                  <a:gd name="T51" fmla="*/ 316 h 699"/>
                  <a:gd name="T52" fmla="*/ 41 w 65"/>
                  <a:gd name="T53" fmla="*/ 257 h 699"/>
                  <a:gd name="T54" fmla="*/ 47 w 65"/>
                  <a:gd name="T55" fmla="*/ 233 h 699"/>
                  <a:gd name="T56" fmla="*/ 47 w 65"/>
                  <a:gd name="T57" fmla="*/ 215 h 699"/>
                  <a:gd name="T58" fmla="*/ 47 w 65"/>
                  <a:gd name="T59" fmla="*/ 215 h 699"/>
                  <a:gd name="T60" fmla="*/ 47 w 65"/>
                  <a:gd name="T61" fmla="*/ 179 h 699"/>
                  <a:gd name="T62" fmla="*/ 53 w 65"/>
                  <a:gd name="T63" fmla="*/ 131 h 699"/>
                  <a:gd name="T64" fmla="*/ 53 w 65"/>
                  <a:gd name="T65" fmla="*/ 83 h 699"/>
                  <a:gd name="T66" fmla="*/ 53 w 65"/>
                  <a:gd name="T67" fmla="*/ 47 h 699"/>
                  <a:gd name="T68" fmla="*/ 53 w 65"/>
                  <a:gd name="T69" fmla="*/ 47 h 699"/>
                  <a:gd name="T70" fmla="*/ 53 w 65"/>
                  <a:gd name="T71" fmla="*/ 24 h 699"/>
                  <a:gd name="T72" fmla="*/ 53 w 65"/>
                  <a:gd name="T73" fmla="*/ 6 h 699"/>
                  <a:gd name="T74" fmla="*/ 53 w 65"/>
                  <a:gd name="T75" fmla="*/ 0 h 699"/>
                  <a:gd name="T76" fmla="*/ 59 w 65"/>
                  <a:gd name="T77" fmla="*/ 6 h 699"/>
                  <a:gd name="T78" fmla="*/ 59 w 65"/>
                  <a:gd name="T79" fmla="*/ 18 h 699"/>
                  <a:gd name="T80" fmla="*/ 59 w 65"/>
                  <a:gd name="T81" fmla="*/ 41 h 699"/>
                  <a:gd name="T82" fmla="*/ 59 w 65"/>
                  <a:gd name="T83" fmla="*/ 41 h 699"/>
                  <a:gd name="T84" fmla="*/ 59 w 65"/>
                  <a:gd name="T85" fmla="*/ 65 h 699"/>
                  <a:gd name="T86" fmla="*/ 59 w 65"/>
                  <a:gd name="T87" fmla="*/ 83 h 699"/>
                  <a:gd name="T88" fmla="*/ 65 w 65"/>
                  <a:gd name="T89" fmla="*/ 113 h 699"/>
                  <a:gd name="T90" fmla="*/ 65 w 65"/>
                  <a:gd name="T91" fmla="*/ 137 h 699"/>
                  <a:gd name="T92" fmla="*/ 65 w 65"/>
                  <a:gd name="T93" fmla="*/ 167 h 699"/>
                  <a:gd name="T94" fmla="*/ 65 w 65"/>
                  <a:gd name="T95" fmla="*/ 167 h 699"/>
                  <a:gd name="T96" fmla="*/ 59 w 65"/>
                  <a:gd name="T97" fmla="*/ 209 h 699"/>
                  <a:gd name="T98" fmla="*/ 53 w 65"/>
                  <a:gd name="T99" fmla="*/ 245 h 699"/>
                  <a:gd name="T100" fmla="*/ 47 w 65"/>
                  <a:gd name="T101" fmla="*/ 280 h 699"/>
                  <a:gd name="T102" fmla="*/ 41 w 65"/>
                  <a:gd name="T103" fmla="*/ 298 h 699"/>
                  <a:gd name="T104" fmla="*/ 41 w 65"/>
                  <a:gd name="T105" fmla="*/ 298 h 699"/>
                  <a:gd name="T106" fmla="*/ 41 w 65"/>
                  <a:gd name="T107" fmla="*/ 316 h 699"/>
                  <a:gd name="T108" fmla="*/ 35 w 65"/>
                  <a:gd name="T109" fmla="*/ 346 h 699"/>
                  <a:gd name="T110" fmla="*/ 29 w 65"/>
                  <a:gd name="T111" fmla="*/ 382 h 699"/>
                  <a:gd name="T112" fmla="*/ 29 w 65"/>
                  <a:gd name="T113" fmla="*/ 412 h 699"/>
                  <a:gd name="T114" fmla="*/ 29 w 65"/>
                  <a:gd name="T115" fmla="*/ 412 h 699"/>
                  <a:gd name="T116" fmla="*/ 24 w 65"/>
                  <a:gd name="T117" fmla="*/ 448 h 699"/>
                  <a:gd name="T118" fmla="*/ 18 w 65"/>
                  <a:gd name="T119" fmla="*/ 496 h 699"/>
                  <a:gd name="T120" fmla="*/ 18 w 65"/>
                  <a:gd name="T121" fmla="*/ 555 h 699"/>
                  <a:gd name="T122" fmla="*/ 18 w 65"/>
                  <a:gd name="T123" fmla="*/ 633 h 6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5"/>
                  <a:gd name="T187" fmla="*/ 0 h 699"/>
                  <a:gd name="T188" fmla="*/ 65 w 65"/>
                  <a:gd name="T189" fmla="*/ 699 h 6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5" h="699">
                    <a:moveTo>
                      <a:pt x="18" y="633"/>
                    </a:moveTo>
                    <a:lnTo>
                      <a:pt x="18" y="633"/>
                    </a:lnTo>
                    <a:lnTo>
                      <a:pt x="18" y="639"/>
                    </a:lnTo>
                    <a:lnTo>
                      <a:pt x="12" y="657"/>
                    </a:lnTo>
                    <a:lnTo>
                      <a:pt x="6" y="681"/>
                    </a:lnTo>
                    <a:lnTo>
                      <a:pt x="0" y="699"/>
                    </a:lnTo>
                    <a:lnTo>
                      <a:pt x="0" y="687"/>
                    </a:lnTo>
                    <a:lnTo>
                      <a:pt x="0" y="669"/>
                    </a:lnTo>
                    <a:lnTo>
                      <a:pt x="6" y="633"/>
                    </a:lnTo>
                    <a:lnTo>
                      <a:pt x="6" y="603"/>
                    </a:lnTo>
                    <a:lnTo>
                      <a:pt x="6" y="561"/>
                    </a:lnTo>
                    <a:lnTo>
                      <a:pt x="6" y="543"/>
                    </a:lnTo>
                    <a:lnTo>
                      <a:pt x="6" y="525"/>
                    </a:lnTo>
                    <a:lnTo>
                      <a:pt x="6" y="478"/>
                    </a:lnTo>
                    <a:lnTo>
                      <a:pt x="12" y="430"/>
                    </a:lnTo>
                    <a:lnTo>
                      <a:pt x="12" y="412"/>
                    </a:lnTo>
                    <a:lnTo>
                      <a:pt x="12" y="400"/>
                    </a:lnTo>
                    <a:lnTo>
                      <a:pt x="18" y="388"/>
                    </a:lnTo>
                    <a:lnTo>
                      <a:pt x="24" y="370"/>
                    </a:lnTo>
                    <a:lnTo>
                      <a:pt x="35" y="316"/>
                    </a:lnTo>
                    <a:lnTo>
                      <a:pt x="41" y="257"/>
                    </a:lnTo>
                    <a:lnTo>
                      <a:pt x="47" y="233"/>
                    </a:lnTo>
                    <a:lnTo>
                      <a:pt x="47" y="215"/>
                    </a:lnTo>
                    <a:lnTo>
                      <a:pt x="47" y="179"/>
                    </a:lnTo>
                    <a:lnTo>
                      <a:pt x="53" y="131"/>
                    </a:lnTo>
                    <a:lnTo>
                      <a:pt x="53" y="83"/>
                    </a:lnTo>
                    <a:lnTo>
                      <a:pt x="53" y="47"/>
                    </a:lnTo>
                    <a:lnTo>
                      <a:pt x="53" y="24"/>
                    </a:lnTo>
                    <a:lnTo>
                      <a:pt x="53" y="6"/>
                    </a:lnTo>
                    <a:lnTo>
                      <a:pt x="53" y="0"/>
                    </a:lnTo>
                    <a:lnTo>
                      <a:pt x="59" y="6"/>
                    </a:lnTo>
                    <a:lnTo>
                      <a:pt x="59" y="18"/>
                    </a:lnTo>
                    <a:lnTo>
                      <a:pt x="59" y="41"/>
                    </a:lnTo>
                    <a:lnTo>
                      <a:pt x="59" y="65"/>
                    </a:lnTo>
                    <a:lnTo>
                      <a:pt x="59" y="83"/>
                    </a:lnTo>
                    <a:lnTo>
                      <a:pt x="65" y="113"/>
                    </a:lnTo>
                    <a:lnTo>
                      <a:pt x="65" y="137"/>
                    </a:lnTo>
                    <a:lnTo>
                      <a:pt x="65" y="167"/>
                    </a:lnTo>
                    <a:lnTo>
                      <a:pt x="59" y="209"/>
                    </a:lnTo>
                    <a:lnTo>
                      <a:pt x="53" y="245"/>
                    </a:lnTo>
                    <a:lnTo>
                      <a:pt x="47" y="280"/>
                    </a:lnTo>
                    <a:lnTo>
                      <a:pt x="41" y="298"/>
                    </a:lnTo>
                    <a:lnTo>
                      <a:pt x="41" y="316"/>
                    </a:lnTo>
                    <a:lnTo>
                      <a:pt x="35" y="346"/>
                    </a:lnTo>
                    <a:lnTo>
                      <a:pt x="29" y="38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1333" name="Freeform 91"/>
              <p:cNvSpPr>
                <a:spLocks/>
              </p:cNvSpPr>
              <p:nvPr/>
            </p:nvSpPr>
            <p:spPr bwMode="auto">
              <a:xfrm flipH="1">
                <a:off x="4359" y="3502"/>
                <a:ext cx="340" cy="221"/>
              </a:xfrm>
              <a:custGeom>
                <a:avLst/>
                <a:gdLst>
                  <a:gd name="T0" fmla="*/ 246 w 246"/>
                  <a:gd name="T1" fmla="*/ 0 h 155"/>
                  <a:gd name="T2" fmla="*/ 246 w 246"/>
                  <a:gd name="T3" fmla="*/ 6 h 155"/>
                  <a:gd name="T4" fmla="*/ 240 w 246"/>
                  <a:gd name="T5" fmla="*/ 18 h 155"/>
                  <a:gd name="T6" fmla="*/ 228 w 246"/>
                  <a:gd name="T7" fmla="*/ 54 h 155"/>
                  <a:gd name="T8" fmla="*/ 210 w 246"/>
                  <a:gd name="T9" fmla="*/ 95 h 155"/>
                  <a:gd name="T10" fmla="*/ 204 w 246"/>
                  <a:gd name="T11" fmla="*/ 107 h 155"/>
                  <a:gd name="T12" fmla="*/ 192 w 246"/>
                  <a:gd name="T13" fmla="*/ 119 h 155"/>
                  <a:gd name="T14" fmla="*/ 192 w 246"/>
                  <a:gd name="T15" fmla="*/ 119 h 155"/>
                  <a:gd name="T16" fmla="*/ 180 w 246"/>
                  <a:gd name="T17" fmla="*/ 125 h 155"/>
                  <a:gd name="T18" fmla="*/ 168 w 246"/>
                  <a:gd name="T19" fmla="*/ 131 h 155"/>
                  <a:gd name="T20" fmla="*/ 126 w 246"/>
                  <a:gd name="T21" fmla="*/ 143 h 155"/>
                  <a:gd name="T22" fmla="*/ 66 w 246"/>
                  <a:gd name="T23" fmla="*/ 155 h 155"/>
                  <a:gd name="T24" fmla="*/ 6 w 246"/>
                  <a:gd name="T25" fmla="*/ 143 h 155"/>
                  <a:gd name="T26" fmla="*/ 6 w 246"/>
                  <a:gd name="T27" fmla="*/ 143 h 155"/>
                  <a:gd name="T28" fmla="*/ 0 w 246"/>
                  <a:gd name="T29" fmla="*/ 143 h 155"/>
                  <a:gd name="T30" fmla="*/ 0 w 246"/>
                  <a:gd name="T31" fmla="*/ 137 h 155"/>
                  <a:gd name="T32" fmla="*/ 6 w 246"/>
                  <a:gd name="T33" fmla="*/ 125 h 155"/>
                  <a:gd name="T34" fmla="*/ 6 w 246"/>
                  <a:gd name="T35" fmla="*/ 125 h 155"/>
                  <a:gd name="T36" fmla="*/ 12 w 246"/>
                  <a:gd name="T37" fmla="*/ 113 h 155"/>
                  <a:gd name="T38" fmla="*/ 24 w 246"/>
                  <a:gd name="T39" fmla="*/ 101 h 155"/>
                  <a:gd name="T40" fmla="*/ 66 w 246"/>
                  <a:gd name="T41" fmla="*/ 77 h 155"/>
                  <a:gd name="T42" fmla="*/ 66 w 246"/>
                  <a:gd name="T43" fmla="*/ 77 h 155"/>
                  <a:gd name="T44" fmla="*/ 66 w 246"/>
                  <a:gd name="T45" fmla="*/ 71 h 155"/>
                  <a:gd name="T46" fmla="*/ 78 w 246"/>
                  <a:gd name="T47" fmla="*/ 66 h 155"/>
                  <a:gd name="T48" fmla="*/ 78 w 246"/>
                  <a:gd name="T49" fmla="*/ 66 h 155"/>
                  <a:gd name="T50" fmla="*/ 78 w 246"/>
                  <a:gd name="T51" fmla="*/ 60 h 155"/>
                  <a:gd name="T52" fmla="*/ 84 w 246"/>
                  <a:gd name="T53" fmla="*/ 48 h 155"/>
                  <a:gd name="T54" fmla="*/ 84 w 246"/>
                  <a:gd name="T55" fmla="*/ 36 h 155"/>
                  <a:gd name="T56" fmla="*/ 90 w 246"/>
                  <a:gd name="T57" fmla="*/ 30 h 155"/>
                  <a:gd name="T58" fmla="*/ 90 w 246"/>
                  <a:gd name="T59" fmla="*/ 30 h 155"/>
                  <a:gd name="T60" fmla="*/ 90 w 246"/>
                  <a:gd name="T61" fmla="*/ 36 h 155"/>
                  <a:gd name="T62" fmla="*/ 84 w 246"/>
                  <a:gd name="T63" fmla="*/ 48 h 155"/>
                  <a:gd name="T64" fmla="*/ 84 w 246"/>
                  <a:gd name="T65" fmla="*/ 66 h 155"/>
                  <a:gd name="T66" fmla="*/ 90 w 246"/>
                  <a:gd name="T67" fmla="*/ 66 h 155"/>
                  <a:gd name="T68" fmla="*/ 90 w 246"/>
                  <a:gd name="T69" fmla="*/ 66 h 155"/>
                  <a:gd name="T70" fmla="*/ 96 w 246"/>
                  <a:gd name="T71" fmla="*/ 60 h 155"/>
                  <a:gd name="T72" fmla="*/ 114 w 246"/>
                  <a:gd name="T73" fmla="*/ 54 h 155"/>
                  <a:gd name="T74" fmla="*/ 156 w 246"/>
                  <a:gd name="T75" fmla="*/ 30 h 155"/>
                  <a:gd name="T76" fmla="*/ 204 w 246"/>
                  <a:gd name="T77" fmla="*/ 6 h 155"/>
                  <a:gd name="T78" fmla="*/ 228 w 246"/>
                  <a:gd name="T79" fmla="*/ 0 h 155"/>
                  <a:gd name="T80" fmla="*/ 246 w 246"/>
                  <a:gd name="T81" fmla="*/ 0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6"/>
                  <a:gd name="T124" fmla="*/ 0 h 155"/>
                  <a:gd name="T125" fmla="*/ 246 w 24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6" h="155">
                    <a:moveTo>
                      <a:pt x="246" y="0"/>
                    </a:moveTo>
                    <a:lnTo>
                      <a:pt x="246" y="6"/>
                    </a:lnTo>
                    <a:lnTo>
                      <a:pt x="240" y="18"/>
                    </a:lnTo>
                    <a:lnTo>
                      <a:pt x="228" y="54"/>
                    </a:lnTo>
                    <a:lnTo>
                      <a:pt x="210" y="95"/>
                    </a:lnTo>
                    <a:lnTo>
                      <a:pt x="204" y="107"/>
                    </a:lnTo>
                    <a:lnTo>
                      <a:pt x="192" y="119"/>
                    </a:lnTo>
                    <a:lnTo>
                      <a:pt x="180" y="125"/>
                    </a:lnTo>
                    <a:lnTo>
                      <a:pt x="168" y="131"/>
                    </a:lnTo>
                    <a:lnTo>
                      <a:pt x="126" y="143"/>
                    </a:lnTo>
                    <a:lnTo>
                      <a:pt x="66" y="155"/>
                    </a:lnTo>
                    <a:lnTo>
                      <a:pt x="6" y="143"/>
                    </a:lnTo>
                    <a:lnTo>
                      <a:pt x="0" y="143"/>
                    </a:lnTo>
                    <a:lnTo>
                      <a:pt x="0" y="137"/>
                    </a:lnTo>
                    <a:lnTo>
                      <a:pt x="6" y="125"/>
                    </a:lnTo>
                    <a:lnTo>
                      <a:pt x="12" y="113"/>
                    </a:lnTo>
                    <a:lnTo>
                      <a:pt x="24" y="101"/>
                    </a:lnTo>
                    <a:lnTo>
                      <a:pt x="66" y="77"/>
                    </a:lnTo>
                    <a:lnTo>
                      <a:pt x="66" y="71"/>
                    </a:lnTo>
                    <a:lnTo>
                      <a:pt x="78" y="66"/>
                    </a:lnTo>
                    <a:lnTo>
                      <a:pt x="78" y="60"/>
                    </a:lnTo>
                    <a:lnTo>
                      <a:pt x="84" y="48"/>
                    </a:lnTo>
                    <a:lnTo>
                      <a:pt x="84" y="36"/>
                    </a:lnTo>
                    <a:lnTo>
                      <a:pt x="90" y="30"/>
                    </a:lnTo>
                    <a:lnTo>
                      <a:pt x="90" y="36"/>
                    </a:lnTo>
                    <a:lnTo>
                      <a:pt x="84" y="48"/>
                    </a:lnTo>
                    <a:lnTo>
                      <a:pt x="84" y="66"/>
                    </a:lnTo>
                    <a:lnTo>
                      <a:pt x="90" y="66"/>
                    </a:lnTo>
                    <a:lnTo>
                      <a:pt x="96" y="60"/>
                    </a:lnTo>
                    <a:lnTo>
                      <a:pt x="114" y="54"/>
                    </a:lnTo>
                    <a:lnTo>
                      <a:pt x="156" y="30"/>
                    </a:lnTo>
                    <a:lnTo>
                      <a:pt x="204" y="6"/>
                    </a:lnTo>
                    <a:lnTo>
                      <a:pt x="228" y="0"/>
                    </a:lnTo>
                    <a:lnTo>
                      <a:pt x="246" y="0"/>
                    </a:lnTo>
                    <a:close/>
                  </a:path>
                </a:pathLst>
              </a:custGeom>
              <a:solidFill>
                <a:srgbClr val="FFCC19"/>
              </a:solidFill>
              <a:ln w="9525">
                <a:noFill/>
                <a:round/>
                <a:headEnd/>
                <a:tailEnd/>
              </a:ln>
            </p:spPr>
            <p:txBody>
              <a:bodyPr/>
              <a:lstStyle/>
              <a:p>
                <a:endParaRPr lang="fr-FR"/>
              </a:p>
            </p:txBody>
          </p:sp>
          <p:sp>
            <p:nvSpPr>
              <p:cNvPr id="11334" name="Freeform 92"/>
              <p:cNvSpPr>
                <a:spLocks/>
              </p:cNvSpPr>
              <p:nvPr/>
            </p:nvSpPr>
            <p:spPr bwMode="auto">
              <a:xfrm flipH="1">
                <a:off x="4359" y="3502"/>
                <a:ext cx="340" cy="221"/>
              </a:xfrm>
              <a:custGeom>
                <a:avLst/>
                <a:gdLst>
                  <a:gd name="T0" fmla="*/ 246 w 246"/>
                  <a:gd name="T1" fmla="*/ 0 h 155"/>
                  <a:gd name="T2" fmla="*/ 246 w 246"/>
                  <a:gd name="T3" fmla="*/ 6 h 155"/>
                  <a:gd name="T4" fmla="*/ 240 w 246"/>
                  <a:gd name="T5" fmla="*/ 18 h 155"/>
                  <a:gd name="T6" fmla="*/ 228 w 246"/>
                  <a:gd name="T7" fmla="*/ 54 h 155"/>
                  <a:gd name="T8" fmla="*/ 210 w 246"/>
                  <a:gd name="T9" fmla="*/ 95 h 155"/>
                  <a:gd name="T10" fmla="*/ 204 w 246"/>
                  <a:gd name="T11" fmla="*/ 107 h 155"/>
                  <a:gd name="T12" fmla="*/ 192 w 246"/>
                  <a:gd name="T13" fmla="*/ 119 h 155"/>
                  <a:gd name="T14" fmla="*/ 192 w 246"/>
                  <a:gd name="T15" fmla="*/ 119 h 155"/>
                  <a:gd name="T16" fmla="*/ 180 w 246"/>
                  <a:gd name="T17" fmla="*/ 125 h 155"/>
                  <a:gd name="T18" fmla="*/ 168 w 246"/>
                  <a:gd name="T19" fmla="*/ 131 h 155"/>
                  <a:gd name="T20" fmla="*/ 126 w 246"/>
                  <a:gd name="T21" fmla="*/ 143 h 155"/>
                  <a:gd name="T22" fmla="*/ 66 w 246"/>
                  <a:gd name="T23" fmla="*/ 155 h 155"/>
                  <a:gd name="T24" fmla="*/ 6 w 246"/>
                  <a:gd name="T25" fmla="*/ 143 h 155"/>
                  <a:gd name="T26" fmla="*/ 6 w 246"/>
                  <a:gd name="T27" fmla="*/ 143 h 155"/>
                  <a:gd name="T28" fmla="*/ 0 w 246"/>
                  <a:gd name="T29" fmla="*/ 143 h 155"/>
                  <a:gd name="T30" fmla="*/ 0 w 246"/>
                  <a:gd name="T31" fmla="*/ 137 h 155"/>
                  <a:gd name="T32" fmla="*/ 6 w 246"/>
                  <a:gd name="T33" fmla="*/ 125 h 155"/>
                  <a:gd name="T34" fmla="*/ 6 w 246"/>
                  <a:gd name="T35" fmla="*/ 125 h 155"/>
                  <a:gd name="T36" fmla="*/ 12 w 246"/>
                  <a:gd name="T37" fmla="*/ 113 h 155"/>
                  <a:gd name="T38" fmla="*/ 24 w 246"/>
                  <a:gd name="T39" fmla="*/ 101 h 155"/>
                  <a:gd name="T40" fmla="*/ 66 w 246"/>
                  <a:gd name="T41" fmla="*/ 77 h 155"/>
                  <a:gd name="T42" fmla="*/ 66 w 246"/>
                  <a:gd name="T43" fmla="*/ 77 h 155"/>
                  <a:gd name="T44" fmla="*/ 66 w 246"/>
                  <a:gd name="T45" fmla="*/ 71 h 155"/>
                  <a:gd name="T46" fmla="*/ 78 w 246"/>
                  <a:gd name="T47" fmla="*/ 66 h 155"/>
                  <a:gd name="T48" fmla="*/ 78 w 246"/>
                  <a:gd name="T49" fmla="*/ 66 h 155"/>
                  <a:gd name="T50" fmla="*/ 78 w 246"/>
                  <a:gd name="T51" fmla="*/ 60 h 155"/>
                  <a:gd name="T52" fmla="*/ 84 w 246"/>
                  <a:gd name="T53" fmla="*/ 48 h 155"/>
                  <a:gd name="T54" fmla="*/ 84 w 246"/>
                  <a:gd name="T55" fmla="*/ 36 h 155"/>
                  <a:gd name="T56" fmla="*/ 90 w 246"/>
                  <a:gd name="T57" fmla="*/ 30 h 155"/>
                  <a:gd name="T58" fmla="*/ 90 w 246"/>
                  <a:gd name="T59" fmla="*/ 30 h 155"/>
                  <a:gd name="T60" fmla="*/ 90 w 246"/>
                  <a:gd name="T61" fmla="*/ 36 h 155"/>
                  <a:gd name="T62" fmla="*/ 84 w 246"/>
                  <a:gd name="T63" fmla="*/ 48 h 155"/>
                  <a:gd name="T64" fmla="*/ 84 w 246"/>
                  <a:gd name="T65" fmla="*/ 66 h 155"/>
                  <a:gd name="T66" fmla="*/ 90 w 246"/>
                  <a:gd name="T67" fmla="*/ 66 h 155"/>
                  <a:gd name="T68" fmla="*/ 90 w 246"/>
                  <a:gd name="T69" fmla="*/ 66 h 155"/>
                  <a:gd name="T70" fmla="*/ 96 w 246"/>
                  <a:gd name="T71" fmla="*/ 60 h 155"/>
                  <a:gd name="T72" fmla="*/ 114 w 246"/>
                  <a:gd name="T73" fmla="*/ 54 h 155"/>
                  <a:gd name="T74" fmla="*/ 156 w 246"/>
                  <a:gd name="T75" fmla="*/ 30 h 155"/>
                  <a:gd name="T76" fmla="*/ 204 w 246"/>
                  <a:gd name="T77" fmla="*/ 6 h 155"/>
                  <a:gd name="T78" fmla="*/ 228 w 246"/>
                  <a:gd name="T79" fmla="*/ 0 h 155"/>
                  <a:gd name="T80" fmla="*/ 246 w 246"/>
                  <a:gd name="T81" fmla="*/ 0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6"/>
                  <a:gd name="T124" fmla="*/ 0 h 155"/>
                  <a:gd name="T125" fmla="*/ 246 w 24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6" h="155">
                    <a:moveTo>
                      <a:pt x="246" y="0"/>
                    </a:moveTo>
                    <a:lnTo>
                      <a:pt x="246" y="6"/>
                    </a:lnTo>
                    <a:lnTo>
                      <a:pt x="240" y="18"/>
                    </a:lnTo>
                    <a:lnTo>
                      <a:pt x="228" y="54"/>
                    </a:lnTo>
                    <a:lnTo>
                      <a:pt x="210" y="95"/>
                    </a:lnTo>
                    <a:lnTo>
                      <a:pt x="204" y="107"/>
                    </a:lnTo>
                    <a:lnTo>
                      <a:pt x="192" y="119"/>
                    </a:lnTo>
                    <a:lnTo>
                      <a:pt x="180" y="125"/>
                    </a:lnTo>
                    <a:lnTo>
                      <a:pt x="168" y="131"/>
                    </a:lnTo>
                    <a:lnTo>
                      <a:pt x="126" y="143"/>
                    </a:lnTo>
                    <a:lnTo>
                      <a:pt x="66" y="155"/>
                    </a:lnTo>
                    <a:lnTo>
                      <a:pt x="6" y="143"/>
                    </a:lnTo>
                    <a:lnTo>
                      <a:pt x="0" y="143"/>
                    </a:lnTo>
                    <a:lnTo>
                      <a:pt x="0" y="137"/>
                    </a:lnTo>
                    <a:lnTo>
                      <a:pt x="6" y="125"/>
                    </a:lnTo>
                    <a:lnTo>
                      <a:pt x="12" y="113"/>
                    </a:lnTo>
                    <a:lnTo>
                      <a:pt x="24" y="101"/>
                    </a:lnTo>
                    <a:lnTo>
                      <a:pt x="66" y="77"/>
                    </a:lnTo>
                    <a:lnTo>
                      <a:pt x="66" y="71"/>
                    </a:lnTo>
                    <a:lnTo>
                      <a:pt x="78" y="66"/>
                    </a:lnTo>
                    <a:lnTo>
                      <a:pt x="78" y="60"/>
                    </a:lnTo>
                    <a:lnTo>
                      <a:pt x="84" y="48"/>
                    </a:lnTo>
                    <a:lnTo>
                      <a:pt x="84" y="36"/>
                    </a:lnTo>
                    <a:lnTo>
                      <a:pt x="90" y="30"/>
                    </a:lnTo>
                    <a:lnTo>
                      <a:pt x="90" y="36"/>
                    </a:lnTo>
                    <a:lnTo>
                      <a:pt x="84" y="48"/>
                    </a:lnTo>
                    <a:lnTo>
                      <a:pt x="84" y="66"/>
                    </a:lnTo>
                    <a:lnTo>
                      <a:pt x="90" y="66"/>
                    </a:lnTo>
                    <a:lnTo>
                      <a:pt x="96" y="60"/>
                    </a:lnTo>
                    <a:lnTo>
                      <a:pt x="114" y="54"/>
                    </a:lnTo>
                    <a:lnTo>
                      <a:pt x="156" y="30"/>
                    </a:lnTo>
                    <a:lnTo>
                      <a:pt x="204" y="6"/>
                    </a:lnTo>
                    <a:lnTo>
                      <a:pt x="228" y="0"/>
                    </a:lnTo>
                    <a:lnTo>
                      <a:pt x="246" y="0"/>
                    </a:lnTo>
                  </a:path>
                </a:pathLst>
              </a:custGeom>
              <a:noFill/>
              <a:ln w="0">
                <a:solidFill>
                  <a:srgbClr val="000000"/>
                </a:solidFill>
                <a:prstDash val="solid"/>
                <a:round/>
                <a:headEnd/>
                <a:tailEnd/>
              </a:ln>
            </p:spPr>
            <p:txBody>
              <a:bodyPr/>
              <a:lstStyle/>
              <a:p>
                <a:endParaRPr lang="fr-FR"/>
              </a:p>
            </p:txBody>
          </p:sp>
          <p:sp>
            <p:nvSpPr>
              <p:cNvPr id="11335" name="Freeform 93"/>
              <p:cNvSpPr>
                <a:spLocks/>
              </p:cNvSpPr>
              <p:nvPr/>
            </p:nvSpPr>
            <p:spPr bwMode="auto">
              <a:xfrm flipH="1">
                <a:off x="4269" y="3356"/>
                <a:ext cx="65" cy="299"/>
              </a:xfrm>
              <a:custGeom>
                <a:avLst/>
                <a:gdLst>
                  <a:gd name="T0" fmla="*/ 18 w 47"/>
                  <a:gd name="T1" fmla="*/ 60 h 209"/>
                  <a:gd name="T2" fmla="*/ 18 w 47"/>
                  <a:gd name="T3" fmla="*/ 54 h 209"/>
                  <a:gd name="T4" fmla="*/ 24 w 47"/>
                  <a:gd name="T5" fmla="*/ 36 h 209"/>
                  <a:gd name="T6" fmla="*/ 30 w 47"/>
                  <a:gd name="T7" fmla="*/ 18 h 209"/>
                  <a:gd name="T8" fmla="*/ 47 w 47"/>
                  <a:gd name="T9" fmla="*/ 0 h 209"/>
                  <a:gd name="T10" fmla="*/ 47 w 47"/>
                  <a:gd name="T11" fmla="*/ 0 h 209"/>
                  <a:gd name="T12" fmla="*/ 47 w 47"/>
                  <a:gd name="T13" fmla="*/ 6 h 209"/>
                  <a:gd name="T14" fmla="*/ 42 w 47"/>
                  <a:gd name="T15" fmla="*/ 30 h 209"/>
                  <a:gd name="T16" fmla="*/ 42 w 47"/>
                  <a:gd name="T17" fmla="*/ 60 h 209"/>
                  <a:gd name="T18" fmla="*/ 36 w 47"/>
                  <a:gd name="T19" fmla="*/ 96 h 209"/>
                  <a:gd name="T20" fmla="*/ 30 w 47"/>
                  <a:gd name="T21" fmla="*/ 132 h 209"/>
                  <a:gd name="T22" fmla="*/ 24 w 47"/>
                  <a:gd name="T23" fmla="*/ 162 h 209"/>
                  <a:gd name="T24" fmla="*/ 18 w 47"/>
                  <a:gd name="T25" fmla="*/ 191 h 209"/>
                  <a:gd name="T26" fmla="*/ 12 w 47"/>
                  <a:gd name="T27" fmla="*/ 209 h 209"/>
                  <a:gd name="T28" fmla="*/ 0 w 47"/>
                  <a:gd name="T29" fmla="*/ 203 h 209"/>
                  <a:gd name="T30" fmla="*/ 18 w 47"/>
                  <a:gd name="T31" fmla="*/ 60 h 209"/>
                  <a:gd name="T32" fmla="*/ 18 w 47"/>
                  <a:gd name="T33" fmla="*/ 6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209"/>
                  <a:gd name="T53" fmla="*/ 47 w 47"/>
                  <a:gd name="T54" fmla="*/ 209 h 2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209">
                    <a:moveTo>
                      <a:pt x="18" y="60"/>
                    </a:moveTo>
                    <a:lnTo>
                      <a:pt x="18" y="54"/>
                    </a:lnTo>
                    <a:lnTo>
                      <a:pt x="24" y="36"/>
                    </a:lnTo>
                    <a:lnTo>
                      <a:pt x="30" y="18"/>
                    </a:lnTo>
                    <a:lnTo>
                      <a:pt x="47" y="0"/>
                    </a:lnTo>
                    <a:lnTo>
                      <a:pt x="47" y="6"/>
                    </a:lnTo>
                    <a:lnTo>
                      <a:pt x="42" y="30"/>
                    </a:lnTo>
                    <a:lnTo>
                      <a:pt x="42" y="60"/>
                    </a:lnTo>
                    <a:lnTo>
                      <a:pt x="36" y="96"/>
                    </a:lnTo>
                    <a:lnTo>
                      <a:pt x="30" y="132"/>
                    </a:lnTo>
                    <a:lnTo>
                      <a:pt x="24" y="162"/>
                    </a:lnTo>
                    <a:lnTo>
                      <a:pt x="18" y="191"/>
                    </a:lnTo>
                    <a:lnTo>
                      <a:pt x="12" y="209"/>
                    </a:lnTo>
                    <a:lnTo>
                      <a:pt x="0" y="203"/>
                    </a:lnTo>
                    <a:lnTo>
                      <a:pt x="18" y="60"/>
                    </a:lnTo>
                    <a:close/>
                  </a:path>
                </a:pathLst>
              </a:custGeom>
              <a:solidFill>
                <a:srgbClr val="BF8C00"/>
              </a:solidFill>
              <a:ln w="9525">
                <a:noFill/>
                <a:round/>
                <a:headEnd/>
                <a:tailEnd/>
              </a:ln>
            </p:spPr>
            <p:txBody>
              <a:bodyPr/>
              <a:lstStyle/>
              <a:p>
                <a:endParaRPr lang="fr-FR"/>
              </a:p>
            </p:txBody>
          </p:sp>
          <p:sp>
            <p:nvSpPr>
              <p:cNvPr id="11336" name="Freeform 94"/>
              <p:cNvSpPr>
                <a:spLocks/>
              </p:cNvSpPr>
              <p:nvPr/>
            </p:nvSpPr>
            <p:spPr bwMode="auto">
              <a:xfrm flipH="1">
                <a:off x="4269" y="3356"/>
                <a:ext cx="32" cy="51"/>
              </a:xfrm>
              <a:custGeom>
                <a:avLst/>
                <a:gdLst>
                  <a:gd name="T0" fmla="*/ 23 w 23"/>
                  <a:gd name="T1" fmla="*/ 0 h 36"/>
                  <a:gd name="T2" fmla="*/ 23 w 23"/>
                  <a:gd name="T3" fmla="*/ 0 h 36"/>
                  <a:gd name="T4" fmla="*/ 18 w 23"/>
                  <a:gd name="T5" fmla="*/ 6 h 36"/>
                  <a:gd name="T6" fmla="*/ 6 w 23"/>
                  <a:gd name="T7" fmla="*/ 18 h 36"/>
                  <a:gd name="T8" fmla="*/ 0 w 23"/>
                  <a:gd name="T9" fmla="*/ 36 h 36"/>
                  <a:gd name="T10" fmla="*/ 0 60000 65536"/>
                  <a:gd name="T11" fmla="*/ 0 60000 65536"/>
                  <a:gd name="T12" fmla="*/ 0 60000 65536"/>
                  <a:gd name="T13" fmla="*/ 0 60000 65536"/>
                  <a:gd name="T14" fmla="*/ 0 60000 65536"/>
                  <a:gd name="T15" fmla="*/ 0 w 23"/>
                  <a:gd name="T16" fmla="*/ 0 h 36"/>
                  <a:gd name="T17" fmla="*/ 23 w 23"/>
                  <a:gd name="T18" fmla="*/ 36 h 36"/>
                </a:gdLst>
                <a:ahLst/>
                <a:cxnLst>
                  <a:cxn ang="T10">
                    <a:pos x="T0" y="T1"/>
                  </a:cxn>
                  <a:cxn ang="T11">
                    <a:pos x="T2" y="T3"/>
                  </a:cxn>
                  <a:cxn ang="T12">
                    <a:pos x="T4" y="T5"/>
                  </a:cxn>
                  <a:cxn ang="T13">
                    <a:pos x="T6" y="T7"/>
                  </a:cxn>
                  <a:cxn ang="T14">
                    <a:pos x="T8" y="T9"/>
                  </a:cxn>
                </a:cxnLst>
                <a:rect l="T15" t="T16" r="T17" b="T18"/>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1337" name="Freeform 95"/>
              <p:cNvSpPr>
                <a:spLocks/>
              </p:cNvSpPr>
              <p:nvPr/>
            </p:nvSpPr>
            <p:spPr bwMode="auto">
              <a:xfrm flipH="1">
                <a:off x="4301" y="3407"/>
                <a:ext cx="16" cy="52"/>
              </a:xfrm>
              <a:custGeom>
                <a:avLst/>
                <a:gdLst>
                  <a:gd name="T0" fmla="*/ 12 w 12"/>
                  <a:gd name="T1" fmla="*/ 0 h 36"/>
                  <a:gd name="T2" fmla="*/ 0 w 12"/>
                  <a:gd name="T3" fmla="*/ 36 h 36"/>
                  <a:gd name="T4" fmla="*/ 0 w 12"/>
                  <a:gd name="T5" fmla="*/ 36 h 36"/>
                  <a:gd name="T6" fmla="*/ 0 60000 65536"/>
                  <a:gd name="T7" fmla="*/ 0 60000 65536"/>
                  <a:gd name="T8" fmla="*/ 0 60000 65536"/>
                  <a:gd name="T9" fmla="*/ 0 w 12"/>
                  <a:gd name="T10" fmla="*/ 0 h 36"/>
                  <a:gd name="T11" fmla="*/ 12 w 12"/>
                  <a:gd name="T12" fmla="*/ 36 h 36"/>
                </a:gdLst>
                <a:ahLst/>
                <a:cxnLst>
                  <a:cxn ang="T6">
                    <a:pos x="T0" y="T1"/>
                  </a:cxn>
                  <a:cxn ang="T7">
                    <a:pos x="T2" y="T3"/>
                  </a:cxn>
                  <a:cxn ang="T8">
                    <a:pos x="T4" y="T5"/>
                  </a:cxn>
                </a:cxnLst>
                <a:rect l="T9" t="T10" r="T11" b="T12"/>
                <a:pathLst>
                  <a:path w="12" h="36">
                    <a:moveTo>
                      <a:pt x="12" y="0"/>
                    </a:moveTo>
                    <a:lnTo>
                      <a:pt x="0" y="36"/>
                    </a:lnTo>
                  </a:path>
                </a:pathLst>
              </a:custGeom>
              <a:noFill/>
              <a:ln w="0">
                <a:solidFill>
                  <a:srgbClr val="000000"/>
                </a:solidFill>
                <a:prstDash val="solid"/>
                <a:round/>
                <a:headEnd/>
                <a:tailEnd/>
              </a:ln>
            </p:spPr>
            <p:txBody>
              <a:bodyPr/>
              <a:lstStyle/>
              <a:p>
                <a:endParaRPr lang="fr-FR"/>
              </a:p>
            </p:txBody>
          </p:sp>
          <p:sp>
            <p:nvSpPr>
              <p:cNvPr id="11338" name="Freeform 96"/>
              <p:cNvSpPr>
                <a:spLocks/>
              </p:cNvSpPr>
              <p:nvPr/>
            </p:nvSpPr>
            <p:spPr bwMode="auto">
              <a:xfrm flipH="1">
                <a:off x="4392" y="1356"/>
                <a:ext cx="265" cy="462"/>
              </a:xfrm>
              <a:custGeom>
                <a:avLst/>
                <a:gdLst>
                  <a:gd name="T0" fmla="*/ 30 w 192"/>
                  <a:gd name="T1" fmla="*/ 24 h 323"/>
                  <a:gd name="T2" fmla="*/ 42 w 192"/>
                  <a:gd name="T3" fmla="*/ 48 h 323"/>
                  <a:gd name="T4" fmla="*/ 54 w 192"/>
                  <a:gd name="T5" fmla="*/ 72 h 323"/>
                  <a:gd name="T6" fmla="*/ 84 w 192"/>
                  <a:gd name="T7" fmla="*/ 131 h 323"/>
                  <a:gd name="T8" fmla="*/ 120 w 192"/>
                  <a:gd name="T9" fmla="*/ 197 h 323"/>
                  <a:gd name="T10" fmla="*/ 138 w 192"/>
                  <a:gd name="T11" fmla="*/ 227 h 323"/>
                  <a:gd name="T12" fmla="*/ 156 w 192"/>
                  <a:gd name="T13" fmla="*/ 245 h 323"/>
                  <a:gd name="T14" fmla="*/ 156 w 192"/>
                  <a:gd name="T15" fmla="*/ 245 h 323"/>
                  <a:gd name="T16" fmla="*/ 180 w 192"/>
                  <a:gd name="T17" fmla="*/ 275 h 323"/>
                  <a:gd name="T18" fmla="*/ 192 w 192"/>
                  <a:gd name="T19" fmla="*/ 305 h 323"/>
                  <a:gd name="T20" fmla="*/ 180 w 192"/>
                  <a:gd name="T21" fmla="*/ 323 h 323"/>
                  <a:gd name="T22" fmla="*/ 168 w 192"/>
                  <a:gd name="T23" fmla="*/ 323 h 323"/>
                  <a:gd name="T24" fmla="*/ 156 w 192"/>
                  <a:gd name="T25" fmla="*/ 323 h 323"/>
                  <a:gd name="T26" fmla="*/ 156 w 192"/>
                  <a:gd name="T27" fmla="*/ 323 h 323"/>
                  <a:gd name="T28" fmla="*/ 138 w 192"/>
                  <a:gd name="T29" fmla="*/ 305 h 323"/>
                  <a:gd name="T30" fmla="*/ 120 w 192"/>
                  <a:gd name="T31" fmla="*/ 287 h 323"/>
                  <a:gd name="T32" fmla="*/ 96 w 192"/>
                  <a:gd name="T33" fmla="*/ 275 h 323"/>
                  <a:gd name="T34" fmla="*/ 90 w 192"/>
                  <a:gd name="T35" fmla="*/ 275 h 323"/>
                  <a:gd name="T36" fmla="*/ 78 w 192"/>
                  <a:gd name="T37" fmla="*/ 281 h 323"/>
                  <a:gd name="T38" fmla="*/ 78 w 192"/>
                  <a:gd name="T39" fmla="*/ 281 h 323"/>
                  <a:gd name="T40" fmla="*/ 78 w 192"/>
                  <a:gd name="T41" fmla="*/ 287 h 323"/>
                  <a:gd name="T42" fmla="*/ 66 w 192"/>
                  <a:gd name="T43" fmla="*/ 287 h 323"/>
                  <a:gd name="T44" fmla="*/ 54 w 192"/>
                  <a:gd name="T45" fmla="*/ 281 h 323"/>
                  <a:gd name="T46" fmla="*/ 48 w 192"/>
                  <a:gd name="T47" fmla="*/ 269 h 323"/>
                  <a:gd name="T48" fmla="*/ 42 w 192"/>
                  <a:gd name="T49" fmla="*/ 251 h 323"/>
                  <a:gd name="T50" fmla="*/ 42 w 192"/>
                  <a:gd name="T51" fmla="*/ 251 h 323"/>
                  <a:gd name="T52" fmla="*/ 36 w 192"/>
                  <a:gd name="T53" fmla="*/ 221 h 323"/>
                  <a:gd name="T54" fmla="*/ 24 w 192"/>
                  <a:gd name="T55" fmla="*/ 173 h 323"/>
                  <a:gd name="T56" fmla="*/ 12 w 192"/>
                  <a:gd name="T57" fmla="*/ 125 h 323"/>
                  <a:gd name="T58" fmla="*/ 6 w 192"/>
                  <a:gd name="T59" fmla="*/ 72 h 323"/>
                  <a:gd name="T60" fmla="*/ 0 w 192"/>
                  <a:gd name="T61" fmla="*/ 36 h 323"/>
                  <a:gd name="T62" fmla="*/ 6 w 192"/>
                  <a:gd name="T63" fmla="*/ 6 h 323"/>
                  <a:gd name="T64" fmla="*/ 6 w 192"/>
                  <a:gd name="T65" fmla="*/ 0 h 323"/>
                  <a:gd name="T66" fmla="*/ 12 w 192"/>
                  <a:gd name="T67" fmla="*/ 0 h 323"/>
                  <a:gd name="T68" fmla="*/ 18 w 192"/>
                  <a:gd name="T69" fmla="*/ 12 h 323"/>
                  <a:gd name="T70" fmla="*/ 30 w 192"/>
                  <a:gd name="T71" fmla="*/ 24 h 3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2"/>
                  <a:gd name="T109" fmla="*/ 0 h 323"/>
                  <a:gd name="T110" fmla="*/ 192 w 192"/>
                  <a:gd name="T111" fmla="*/ 323 h 3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2" h="323">
                    <a:moveTo>
                      <a:pt x="30" y="24"/>
                    </a:moveTo>
                    <a:lnTo>
                      <a:pt x="42" y="48"/>
                    </a:lnTo>
                    <a:lnTo>
                      <a:pt x="54" y="72"/>
                    </a:lnTo>
                    <a:lnTo>
                      <a:pt x="84" y="131"/>
                    </a:lnTo>
                    <a:lnTo>
                      <a:pt x="120" y="197"/>
                    </a:lnTo>
                    <a:lnTo>
                      <a:pt x="138" y="227"/>
                    </a:lnTo>
                    <a:lnTo>
                      <a:pt x="156" y="245"/>
                    </a:lnTo>
                    <a:lnTo>
                      <a:pt x="180" y="275"/>
                    </a:lnTo>
                    <a:lnTo>
                      <a:pt x="192" y="305"/>
                    </a:lnTo>
                    <a:lnTo>
                      <a:pt x="180" y="323"/>
                    </a:lnTo>
                    <a:lnTo>
                      <a:pt x="168" y="323"/>
                    </a:lnTo>
                    <a:lnTo>
                      <a:pt x="156" y="323"/>
                    </a:lnTo>
                    <a:lnTo>
                      <a:pt x="138" y="305"/>
                    </a:lnTo>
                    <a:lnTo>
                      <a:pt x="120" y="287"/>
                    </a:lnTo>
                    <a:lnTo>
                      <a:pt x="96" y="275"/>
                    </a:lnTo>
                    <a:lnTo>
                      <a:pt x="90" y="275"/>
                    </a:lnTo>
                    <a:lnTo>
                      <a:pt x="78" y="281"/>
                    </a:lnTo>
                    <a:lnTo>
                      <a:pt x="78" y="287"/>
                    </a:lnTo>
                    <a:lnTo>
                      <a:pt x="66" y="287"/>
                    </a:lnTo>
                    <a:lnTo>
                      <a:pt x="54" y="281"/>
                    </a:lnTo>
                    <a:lnTo>
                      <a:pt x="48" y="269"/>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1339" name="Freeform 97"/>
              <p:cNvSpPr>
                <a:spLocks/>
              </p:cNvSpPr>
              <p:nvPr/>
            </p:nvSpPr>
            <p:spPr bwMode="auto">
              <a:xfrm flipH="1">
                <a:off x="4392" y="1391"/>
                <a:ext cx="257" cy="427"/>
              </a:xfrm>
              <a:custGeom>
                <a:avLst/>
                <a:gdLst>
                  <a:gd name="T0" fmla="*/ 30 w 186"/>
                  <a:gd name="T1" fmla="*/ 30 h 299"/>
                  <a:gd name="T2" fmla="*/ 42 w 186"/>
                  <a:gd name="T3" fmla="*/ 48 h 299"/>
                  <a:gd name="T4" fmla="*/ 48 w 186"/>
                  <a:gd name="T5" fmla="*/ 72 h 299"/>
                  <a:gd name="T6" fmla="*/ 78 w 186"/>
                  <a:gd name="T7" fmla="*/ 125 h 299"/>
                  <a:gd name="T8" fmla="*/ 108 w 186"/>
                  <a:gd name="T9" fmla="*/ 179 h 299"/>
                  <a:gd name="T10" fmla="*/ 150 w 186"/>
                  <a:gd name="T11" fmla="*/ 227 h 299"/>
                  <a:gd name="T12" fmla="*/ 150 w 186"/>
                  <a:gd name="T13" fmla="*/ 227 h 299"/>
                  <a:gd name="T14" fmla="*/ 174 w 186"/>
                  <a:gd name="T15" fmla="*/ 263 h 299"/>
                  <a:gd name="T16" fmla="*/ 186 w 186"/>
                  <a:gd name="T17" fmla="*/ 287 h 299"/>
                  <a:gd name="T18" fmla="*/ 174 w 186"/>
                  <a:gd name="T19" fmla="*/ 299 h 299"/>
                  <a:gd name="T20" fmla="*/ 162 w 186"/>
                  <a:gd name="T21" fmla="*/ 299 h 299"/>
                  <a:gd name="T22" fmla="*/ 150 w 186"/>
                  <a:gd name="T23" fmla="*/ 293 h 299"/>
                  <a:gd name="T24" fmla="*/ 150 w 186"/>
                  <a:gd name="T25" fmla="*/ 293 h 299"/>
                  <a:gd name="T26" fmla="*/ 132 w 186"/>
                  <a:gd name="T27" fmla="*/ 281 h 299"/>
                  <a:gd name="T28" fmla="*/ 114 w 186"/>
                  <a:gd name="T29" fmla="*/ 263 h 299"/>
                  <a:gd name="T30" fmla="*/ 90 w 186"/>
                  <a:gd name="T31" fmla="*/ 251 h 299"/>
                  <a:gd name="T32" fmla="*/ 84 w 186"/>
                  <a:gd name="T33" fmla="*/ 251 h 299"/>
                  <a:gd name="T34" fmla="*/ 72 w 186"/>
                  <a:gd name="T35" fmla="*/ 257 h 299"/>
                  <a:gd name="T36" fmla="*/ 72 w 186"/>
                  <a:gd name="T37" fmla="*/ 257 h 299"/>
                  <a:gd name="T38" fmla="*/ 72 w 186"/>
                  <a:gd name="T39" fmla="*/ 263 h 299"/>
                  <a:gd name="T40" fmla="*/ 66 w 186"/>
                  <a:gd name="T41" fmla="*/ 263 h 299"/>
                  <a:gd name="T42" fmla="*/ 54 w 186"/>
                  <a:gd name="T43" fmla="*/ 257 h 299"/>
                  <a:gd name="T44" fmla="*/ 48 w 186"/>
                  <a:gd name="T45" fmla="*/ 245 h 299"/>
                  <a:gd name="T46" fmla="*/ 42 w 186"/>
                  <a:gd name="T47" fmla="*/ 227 h 299"/>
                  <a:gd name="T48" fmla="*/ 42 w 186"/>
                  <a:gd name="T49" fmla="*/ 227 h 299"/>
                  <a:gd name="T50" fmla="*/ 30 w 186"/>
                  <a:gd name="T51" fmla="*/ 191 h 299"/>
                  <a:gd name="T52" fmla="*/ 24 w 186"/>
                  <a:gd name="T53" fmla="*/ 149 h 299"/>
                  <a:gd name="T54" fmla="*/ 12 w 186"/>
                  <a:gd name="T55" fmla="*/ 107 h 299"/>
                  <a:gd name="T56" fmla="*/ 0 w 186"/>
                  <a:gd name="T57" fmla="*/ 66 h 299"/>
                  <a:gd name="T58" fmla="*/ 0 w 186"/>
                  <a:gd name="T59" fmla="*/ 30 h 299"/>
                  <a:gd name="T60" fmla="*/ 0 w 186"/>
                  <a:gd name="T61" fmla="*/ 6 h 299"/>
                  <a:gd name="T62" fmla="*/ 6 w 186"/>
                  <a:gd name="T63" fmla="*/ 0 h 299"/>
                  <a:gd name="T64" fmla="*/ 12 w 186"/>
                  <a:gd name="T65" fmla="*/ 6 h 299"/>
                  <a:gd name="T66" fmla="*/ 18 w 186"/>
                  <a:gd name="T67" fmla="*/ 12 h 299"/>
                  <a:gd name="T68" fmla="*/ 30 w 186"/>
                  <a:gd name="T69" fmla="*/ 30 h 2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6"/>
                  <a:gd name="T106" fmla="*/ 0 h 299"/>
                  <a:gd name="T107" fmla="*/ 186 w 186"/>
                  <a:gd name="T108" fmla="*/ 299 h 2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6" h="299">
                    <a:moveTo>
                      <a:pt x="30" y="30"/>
                    </a:moveTo>
                    <a:lnTo>
                      <a:pt x="42" y="48"/>
                    </a:lnTo>
                    <a:lnTo>
                      <a:pt x="48" y="72"/>
                    </a:lnTo>
                    <a:lnTo>
                      <a:pt x="78" y="125"/>
                    </a:lnTo>
                    <a:lnTo>
                      <a:pt x="108" y="179"/>
                    </a:lnTo>
                    <a:lnTo>
                      <a:pt x="150" y="227"/>
                    </a:lnTo>
                    <a:lnTo>
                      <a:pt x="174" y="263"/>
                    </a:lnTo>
                    <a:lnTo>
                      <a:pt x="186" y="287"/>
                    </a:lnTo>
                    <a:lnTo>
                      <a:pt x="174" y="299"/>
                    </a:lnTo>
                    <a:lnTo>
                      <a:pt x="162" y="299"/>
                    </a:lnTo>
                    <a:lnTo>
                      <a:pt x="150" y="293"/>
                    </a:lnTo>
                    <a:lnTo>
                      <a:pt x="132" y="281"/>
                    </a:lnTo>
                    <a:lnTo>
                      <a:pt x="114" y="263"/>
                    </a:lnTo>
                    <a:lnTo>
                      <a:pt x="90" y="251"/>
                    </a:lnTo>
                    <a:lnTo>
                      <a:pt x="84" y="251"/>
                    </a:lnTo>
                    <a:lnTo>
                      <a:pt x="72" y="257"/>
                    </a:lnTo>
                    <a:lnTo>
                      <a:pt x="72" y="263"/>
                    </a:lnTo>
                    <a:lnTo>
                      <a:pt x="66" y="263"/>
                    </a:lnTo>
                    <a:lnTo>
                      <a:pt x="54" y="257"/>
                    </a:lnTo>
                    <a:lnTo>
                      <a:pt x="48" y="245"/>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1340" name="Freeform 98"/>
              <p:cNvSpPr>
                <a:spLocks/>
              </p:cNvSpPr>
              <p:nvPr/>
            </p:nvSpPr>
            <p:spPr bwMode="auto">
              <a:xfrm flipH="1">
                <a:off x="4400" y="1433"/>
                <a:ext cx="249" cy="377"/>
              </a:xfrm>
              <a:custGeom>
                <a:avLst/>
                <a:gdLst>
                  <a:gd name="T0" fmla="*/ 24 w 180"/>
                  <a:gd name="T1" fmla="*/ 18 h 263"/>
                  <a:gd name="T2" fmla="*/ 48 w 180"/>
                  <a:gd name="T3" fmla="*/ 59 h 263"/>
                  <a:gd name="T4" fmla="*/ 72 w 180"/>
                  <a:gd name="T5" fmla="*/ 107 h 263"/>
                  <a:gd name="T6" fmla="*/ 102 w 180"/>
                  <a:gd name="T7" fmla="*/ 161 h 263"/>
                  <a:gd name="T8" fmla="*/ 138 w 180"/>
                  <a:gd name="T9" fmla="*/ 197 h 263"/>
                  <a:gd name="T10" fmla="*/ 138 w 180"/>
                  <a:gd name="T11" fmla="*/ 197 h 263"/>
                  <a:gd name="T12" fmla="*/ 168 w 180"/>
                  <a:gd name="T13" fmla="*/ 233 h 263"/>
                  <a:gd name="T14" fmla="*/ 180 w 180"/>
                  <a:gd name="T15" fmla="*/ 257 h 263"/>
                  <a:gd name="T16" fmla="*/ 168 w 180"/>
                  <a:gd name="T17" fmla="*/ 263 h 263"/>
                  <a:gd name="T18" fmla="*/ 144 w 180"/>
                  <a:gd name="T19" fmla="*/ 257 h 263"/>
                  <a:gd name="T20" fmla="*/ 144 w 180"/>
                  <a:gd name="T21" fmla="*/ 257 h 263"/>
                  <a:gd name="T22" fmla="*/ 126 w 180"/>
                  <a:gd name="T23" fmla="*/ 245 h 263"/>
                  <a:gd name="T24" fmla="*/ 108 w 180"/>
                  <a:gd name="T25" fmla="*/ 227 h 263"/>
                  <a:gd name="T26" fmla="*/ 90 w 180"/>
                  <a:gd name="T27" fmla="*/ 215 h 263"/>
                  <a:gd name="T28" fmla="*/ 78 w 180"/>
                  <a:gd name="T29" fmla="*/ 215 h 263"/>
                  <a:gd name="T30" fmla="*/ 66 w 180"/>
                  <a:gd name="T31" fmla="*/ 221 h 263"/>
                  <a:gd name="T32" fmla="*/ 66 w 180"/>
                  <a:gd name="T33" fmla="*/ 221 h 263"/>
                  <a:gd name="T34" fmla="*/ 66 w 180"/>
                  <a:gd name="T35" fmla="*/ 227 h 263"/>
                  <a:gd name="T36" fmla="*/ 60 w 180"/>
                  <a:gd name="T37" fmla="*/ 227 h 263"/>
                  <a:gd name="T38" fmla="*/ 54 w 180"/>
                  <a:gd name="T39" fmla="*/ 221 h 263"/>
                  <a:gd name="T40" fmla="*/ 48 w 180"/>
                  <a:gd name="T41" fmla="*/ 209 h 263"/>
                  <a:gd name="T42" fmla="*/ 42 w 180"/>
                  <a:gd name="T43" fmla="*/ 191 h 263"/>
                  <a:gd name="T44" fmla="*/ 42 w 180"/>
                  <a:gd name="T45" fmla="*/ 191 h 263"/>
                  <a:gd name="T46" fmla="*/ 36 w 180"/>
                  <a:gd name="T47" fmla="*/ 161 h 263"/>
                  <a:gd name="T48" fmla="*/ 24 w 180"/>
                  <a:gd name="T49" fmla="*/ 125 h 263"/>
                  <a:gd name="T50" fmla="*/ 12 w 180"/>
                  <a:gd name="T51" fmla="*/ 83 h 263"/>
                  <a:gd name="T52" fmla="*/ 6 w 180"/>
                  <a:gd name="T53" fmla="*/ 48 h 263"/>
                  <a:gd name="T54" fmla="*/ 0 w 180"/>
                  <a:gd name="T55" fmla="*/ 18 h 263"/>
                  <a:gd name="T56" fmla="*/ 0 w 180"/>
                  <a:gd name="T57" fmla="*/ 0 h 263"/>
                  <a:gd name="T58" fmla="*/ 12 w 180"/>
                  <a:gd name="T59" fmla="*/ 0 h 263"/>
                  <a:gd name="T60" fmla="*/ 18 w 180"/>
                  <a:gd name="T61" fmla="*/ 6 h 263"/>
                  <a:gd name="T62" fmla="*/ 24 w 180"/>
                  <a:gd name="T63" fmla="*/ 18 h 2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263"/>
                  <a:gd name="T98" fmla="*/ 180 w 180"/>
                  <a:gd name="T99" fmla="*/ 263 h 2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263">
                    <a:moveTo>
                      <a:pt x="24" y="18"/>
                    </a:moveTo>
                    <a:lnTo>
                      <a:pt x="48" y="59"/>
                    </a:lnTo>
                    <a:lnTo>
                      <a:pt x="72" y="107"/>
                    </a:lnTo>
                    <a:lnTo>
                      <a:pt x="102" y="161"/>
                    </a:lnTo>
                    <a:lnTo>
                      <a:pt x="138" y="197"/>
                    </a:lnTo>
                    <a:lnTo>
                      <a:pt x="168" y="233"/>
                    </a:lnTo>
                    <a:lnTo>
                      <a:pt x="180" y="257"/>
                    </a:lnTo>
                    <a:lnTo>
                      <a:pt x="168" y="263"/>
                    </a:lnTo>
                    <a:lnTo>
                      <a:pt x="144" y="257"/>
                    </a:lnTo>
                    <a:lnTo>
                      <a:pt x="126" y="245"/>
                    </a:lnTo>
                    <a:lnTo>
                      <a:pt x="108" y="227"/>
                    </a:lnTo>
                    <a:lnTo>
                      <a:pt x="90" y="215"/>
                    </a:lnTo>
                    <a:lnTo>
                      <a:pt x="78" y="215"/>
                    </a:lnTo>
                    <a:lnTo>
                      <a:pt x="66" y="221"/>
                    </a:lnTo>
                    <a:lnTo>
                      <a:pt x="66" y="227"/>
                    </a:lnTo>
                    <a:lnTo>
                      <a:pt x="60" y="227"/>
                    </a:lnTo>
                    <a:lnTo>
                      <a:pt x="54" y="221"/>
                    </a:lnTo>
                    <a:lnTo>
                      <a:pt x="48" y="209"/>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1341" name="Freeform 99"/>
              <p:cNvSpPr>
                <a:spLocks/>
              </p:cNvSpPr>
              <p:nvPr/>
            </p:nvSpPr>
            <p:spPr bwMode="auto">
              <a:xfrm flipH="1">
                <a:off x="4409" y="1468"/>
                <a:ext cx="232" cy="342"/>
              </a:xfrm>
              <a:custGeom>
                <a:avLst/>
                <a:gdLst>
                  <a:gd name="T0" fmla="*/ 18 w 168"/>
                  <a:gd name="T1" fmla="*/ 24 h 239"/>
                  <a:gd name="T2" fmla="*/ 36 w 168"/>
                  <a:gd name="T3" fmla="*/ 59 h 239"/>
                  <a:gd name="T4" fmla="*/ 60 w 168"/>
                  <a:gd name="T5" fmla="*/ 101 h 239"/>
                  <a:gd name="T6" fmla="*/ 90 w 168"/>
                  <a:gd name="T7" fmla="*/ 143 h 239"/>
                  <a:gd name="T8" fmla="*/ 126 w 168"/>
                  <a:gd name="T9" fmla="*/ 179 h 239"/>
                  <a:gd name="T10" fmla="*/ 126 w 168"/>
                  <a:gd name="T11" fmla="*/ 179 h 239"/>
                  <a:gd name="T12" fmla="*/ 156 w 168"/>
                  <a:gd name="T13" fmla="*/ 209 h 239"/>
                  <a:gd name="T14" fmla="*/ 168 w 168"/>
                  <a:gd name="T15" fmla="*/ 233 h 239"/>
                  <a:gd name="T16" fmla="*/ 156 w 168"/>
                  <a:gd name="T17" fmla="*/ 239 h 239"/>
                  <a:gd name="T18" fmla="*/ 132 w 168"/>
                  <a:gd name="T19" fmla="*/ 227 h 239"/>
                  <a:gd name="T20" fmla="*/ 132 w 168"/>
                  <a:gd name="T21" fmla="*/ 227 h 239"/>
                  <a:gd name="T22" fmla="*/ 114 w 168"/>
                  <a:gd name="T23" fmla="*/ 215 h 239"/>
                  <a:gd name="T24" fmla="*/ 102 w 168"/>
                  <a:gd name="T25" fmla="*/ 197 h 239"/>
                  <a:gd name="T26" fmla="*/ 78 w 168"/>
                  <a:gd name="T27" fmla="*/ 191 h 239"/>
                  <a:gd name="T28" fmla="*/ 72 w 168"/>
                  <a:gd name="T29" fmla="*/ 191 h 239"/>
                  <a:gd name="T30" fmla="*/ 60 w 168"/>
                  <a:gd name="T31" fmla="*/ 197 h 239"/>
                  <a:gd name="T32" fmla="*/ 60 w 168"/>
                  <a:gd name="T33" fmla="*/ 197 h 239"/>
                  <a:gd name="T34" fmla="*/ 60 w 168"/>
                  <a:gd name="T35" fmla="*/ 197 h 239"/>
                  <a:gd name="T36" fmla="*/ 54 w 168"/>
                  <a:gd name="T37" fmla="*/ 203 h 239"/>
                  <a:gd name="T38" fmla="*/ 48 w 168"/>
                  <a:gd name="T39" fmla="*/ 191 h 239"/>
                  <a:gd name="T40" fmla="*/ 42 w 168"/>
                  <a:gd name="T41" fmla="*/ 179 h 239"/>
                  <a:gd name="T42" fmla="*/ 36 w 168"/>
                  <a:gd name="T43" fmla="*/ 161 h 239"/>
                  <a:gd name="T44" fmla="*/ 36 w 168"/>
                  <a:gd name="T45" fmla="*/ 161 h 239"/>
                  <a:gd name="T46" fmla="*/ 30 w 168"/>
                  <a:gd name="T47" fmla="*/ 131 h 239"/>
                  <a:gd name="T48" fmla="*/ 18 w 168"/>
                  <a:gd name="T49" fmla="*/ 101 h 239"/>
                  <a:gd name="T50" fmla="*/ 12 w 168"/>
                  <a:gd name="T51" fmla="*/ 65 h 239"/>
                  <a:gd name="T52" fmla="*/ 0 w 168"/>
                  <a:gd name="T53" fmla="*/ 35 h 239"/>
                  <a:gd name="T54" fmla="*/ 0 w 168"/>
                  <a:gd name="T55" fmla="*/ 12 h 239"/>
                  <a:gd name="T56" fmla="*/ 0 w 168"/>
                  <a:gd name="T57" fmla="*/ 0 h 239"/>
                  <a:gd name="T58" fmla="*/ 6 w 168"/>
                  <a:gd name="T59" fmla="*/ 0 h 239"/>
                  <a:gd name="T60" fmla="*/ 18 w 168"/>
                  <a:gd name="T61" fmla="*/ 24 h 2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239"/>
                  <a:gd name="T95" fmla="*/ 168 w 168"/>
                  <a:gd name="T96" fmla="*/ 239 h 2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239">
                    <a:moveTo>
                      <a:pt x="18" y="24"/>
                    </a:moveTo>
                    <a:lnTo>
                      <a:pt x="36" y="59"/>
                    </a:lnTo>
                    <a:lnTo>
                      <a:pt x="60" y="101"/>
                    </a:lnTo>
                    <a:lnTo>
                      <a:pt x="90" y="143"/>
                    </a:lnTo>
                    <a:lnTo>
                      <a:pt x="126" y="179"/>
                    </a:lnTo>
                    <a:lnTo>
                      <a:pt x="156" y="209"/>
                    </a:lnTo>
                    <a:lnTo>
                      <a:pt x="168" y="233"/>
                    </a:lnTo>
                    <a:lnTo>
                      <a:pt x="156" y="239"/>
                    </a:lnTo>
                    <a:lnTo>
                      <a:pt x="132" y="227"/>
                    </a:lnTo>
                    <a:lnTo>
                      <a:pt x="114" y="215"/>
                    </a:lnTo>
                    <a:lnTo>
                      <a:pt x="102" y="197"/>
                    </a:lnTo>
                    <a:lnTo>
                      <a:pt x="78" y="191"/>
                    </a:lnTo>
                    <a:lnTo>
                      <a:pt x="72" y="191"/>
                    </a:lnTo>
                    <a:lnTo>
                      <a:pt x="60" y="197"/>
                    </a:lnTo>
                    <a:lnTo>
                      <a:pt x="54" y="203"/>
                    </a:lnTo>
                    <a:lnTo>
                      <a:pt x="48" y="191"/>
                    </a:lnTo>
                    <a:lnTo>
                      <a:pt x="42" y="179"/>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1342" name="Freeform 100"/>
              <p:cNvSpPr>
                <a:spLocks/>
              </p:cNvSpPr>
              <p:nvPr/>
            </p:nvSpPr>
            <p:spPr bwMode="auto">
              <a:xfrm flipH="1">
                <a:off x="4417" y="1502"/>
                <a:ext cx="224" cy="308"/>
              </a:xfrm>
              <a:custGeom>
                <a:avLst/>
                <a:gdLst>
                  <a:gd name="T0" fmla="*/ 18 w 162"/>
                  <a:gd name="T1" fmla="*/ 23 h 215"/>
                  <a:gd name="T2" fmla="*/ 36 w 162"/>
                  <a:gd name="T3" fmla="*/ 59 h 215"/>
                  <a:gd name="T4" fmla="*/ 54 w 162"/>
                  <a:gd name="T5" fmla="*/ 95 h 215"/>
                  <a:gd name="T6" fmla="*/ 78 w 162"/>
                  <a:gd name="T7" fmla="*/ 131 h 215"/>
                  <a:gd name="T8" fmla="*/ 114 w 162"/>
                  <a:gd name="T9" fmla="*/ 167 h 215"/>
                  <a:gd name="T10" fmla="*/ 114 w 162"/>
                  <a:gd name="T11" fmla="*/ 167 h 215"/>
                  <a:gd name="T12" fmla="*/ 150 w 162"/>
                  <a:gd name="T13" fmla="*/ 197 h 215"/>
                  <a:gd name="T14" fmla="*/ 162 w 162"/>
                  <a:gd name="T15" fmla="*/ 215 h 215"/>
                  <a:gd name="T16" fmla="*/ 156 w 162"/>
                  <a:gd name="T17" fmla="*/ 215 h 215"/>
                  <a:gd name="T18" fmla="*/ 126 w 162"/>
                  <a:gd name="T19" fmla="*/ 203 h 215"/>
                  <a:gd name="T20" fmla="*/ 126 w 162"/>
                  <a:gd name="T21" fmla="*/ 203 h 215"/>
                  <a:gd name="T22" fmla="*/ 114 w 162"/>
                  <a:gd name="T23" fmla="*/ 191 h 215"/>
                  <a:gd name="T24" fmla="*/ 102 w 162"/>
                  <a:gd name="T25" fmla="*/ 173 h 215"/>
                  <a:gd name="T26" fmla="*/ 84 w 162"/>
                  <a:gd name="T27" fmla="*/ 167 h 215"/>
                  <a:gd name="T28" fmla="*/ 72 w 162"/>
                  <a:gd name="T29" fmla="*/ 167 h 215"/>
                  <a:gd name="T30" fmla="*/ 60 w 162"/>
                  <a:gd name="T31" fmla="*/ 173 h 215"/>
                  <a:gd name="T32" fmla="*/ 60 w 162"/>
                  <a:gd name="T33" fmla="*/ 173 h 215"/>
                  <a:gd name="T34" fmla="*/ 60 w 162"/>
                  <a:gd name="T35" fmla="*/ 179 h 215"/>
                  <a:gd name="T36" fmla="*/ 54 w 162"/>
                  <a:gd name="T37" fmla="*/ 179 h 215"/>
                  <a:gd name="T38" fmla="*/ 48 w 162"/>
                  <a:gd name="T39" fmla="*/ 167 h 215"/>
                  <a:gd name="T40" fmla="*/ 42 w 162"/>
                  <a:gd name="T41" fmla="*/ 155 h 215"/>
                  <a:gd name="T42" fmla="*/ 36 w 162"/>
                  <a:gd name="T43" fmla="*/ 137 h 215"/>
                  <a:gd name="T44" fmla="*/ 36 w 162"/>
                  <a:gd name="T45" fmla="*/ 137 h 215"/>
                  <a:gd name="T46" fmla="*/ 30 w 162"/>
                  <a:gd name="T47" fmla="*/ 107 h 215"/>
                  <a:gd name="T48" fmla="*/ 24 w 162"/>
                  <a:gd name="T49" fmla="*/ 77 h 215"/>
                  <a:gd name="T50" fmla="*/ 12 w 162"/>
                  <a:gd name="T51" fmla="*/ 47 h 215"/>
                  <a:gd name="T52" fmla="*/ 6 w 162"/>
                  <a:gd name="T53" fmla="*/ 23 h 215"/>
                  <a:gd name="T54" fmla="*/ 0 w 162"/>
                  <a:gd name="T55" fmla="*/ 6 h 215"/>
                  <a:gd name="T56" fmla="*/ 0 w 162"/>
                  <a:gd name="T57" fmla="*/ 0 h 215"/>
                  <a:gd name="T58" fmla="*/ 6 w 162"/>
                  <a:gd name="T59" fmla="*/ 0 h 215"/>
                  <a:gd name="T60" fmla="*/ 18 w 162"/>
                  <a:gd name="T61" fmla="*/ 23 h 2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2"/>
                  <a:gd name="T94" fmla="*/ 0 h 215"/>
                  <a:gd name="T95" fmla="*/ 162 w 162"/>
                  <a:gd name="T96" fmla="*/ 215 h 21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2" h="215">
                    <a:moveTo>
                      <a:pt x="18" y="23"/>
                    </a:moveTo>
                    <a:lnTo>
                      <a:pt x="36" y="59"/>
                    </a:lnTo>
                    <a:lnTo>
                      <a:pt x="54" y="95"/>
                    </a:lnTo>
                    <a:lnTo>
                      <a:pt x="78" y="131"/>
                    </a:lnTo>
                    <a:lnTo>
                      <a:pt x="114" y="167"/>
                    </a:lnTo>
                    <a:lnTo>
                      <a:pt x="150" y="197"/>
                    </a:lnTo>
                    <a:lnTo>
                      <a:pt x="162" y="215"/>
                    </a:lnTo>
                    <a:lnTo>
                      <a:pt x="156" y="215"/>
                    </a:lnTo>
                    <a:lnTo>
                      <a:pt x="126" y="203"/>
                    </a:lnTo>
                    <a:lnTo>
                      <a:pt x="114" y="191"/>
                    </a:lnTo>
                    <a:lnTo>
                      <a:pt x="102" y="173"/>
                    </a:lnTo>
                    <a:lnTo>
                      <a:pt x="84" y="167"/>
                    </a:lnTo>
                    <a:lnTo>
                      <a:pt x="72" y="167"/>
                    </a:lnTo>
                    <a:lnTo>
                      <a:pt x="60" y="173"/>
                    </a:lnTo>
                    <a:lnTo>
                      <a:pt x="60" y="179"/>
                    </a:lnTo>
                    <a:lnTo>
                      <a:pt x="54" y="179"/>
                    </a:lnTo>
                    <a:lnTo>
                      <a:pt x="48" y="167"/>
                    </a:lnTo>
                    <a:lnTo>
                      <a:pt x="42" y="155"/>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1343" name="Freeform 101"/>
              <p:cNvSpPr>
                <a:spLocks/>
              </p:cNvSpPr>
              <p:nvPr/>
            </p:nvSpPr>
            <p:spPr bwMode="auto">
              <a:xfrm flipH="1">
                <a:off x="4384" y="3545"/>
                <a:ext cx="207" cy="84"/>
              </a:xfrm>
              <a:custGeom>
                <a:avLst/>
                <a:gdLst>
                  <a:gd name="T0" fmla="*/ 150 w 150"/>
                  <a:gd name="T1" fmla="*/ 0 h 59"/>
                  <a:gd name="T2" fmla="*/ 138 w 150"/>
                  <a:gd name="T3" fmla="*/ 0 h 59"/>
                  <a:gd name="T4" fmla="*/ 126 w 150"/>
                  <a:gd name="T5" fmla="*/ 0 h 59"/>
                  <a:gd name="T6" fmla="*/ 108 w 150"/>
                  <a:gd name="T7" fmla="*/ 6 h 59"/>
                  <a:gd name="T8" fmla="*/ 90 w 150"/>
                  <a:gd name="T9" fmla="*/ 18 h 59"/>
                  <a:gd name="T10" fmla="*/ 78 w 150"/>
                  <a:gd name="T11" fmla="*/ 24 h 59"/>
                  <a:gd name="T12" fmla="*/ 66 w 150"/>
                  <a:gd name="T13" fmla="*/ 30 h 59"/>
                  <a:gd name="T14" fmla="*/ 42 w 150"/>
                  <a:gd name="T15" fmla="*/ 41 h 59"/>
                  <a:gd name="T16" fmla="*/ 24 w 150"/>
                  <a:gd name="T17" fmla="*/ 47 h 59"/>
                  <a:gd name="T18" fmla="*/ 18 w 150"/>
                  <a:gd name="T19" fmla="*/ 53 h 59"/>
                  <a:gd name="T20" fmla="*/ 6 w 150"/>
                  <a:gd name="T21" fmla="*/ 59 h 59"/>
                  <a:gd name="T22" fmla="*/ 0 w 150"/>
                  <a:gd name="T23" fmla="*/ 59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59"/>
                  <a:gd name="T38" fmla="*/ 150 w 150"/>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1344" name="Freeform 102"/>
              <p:cNvSpPr>
                <a:spLocks/>
              </p:cNvSpPr>
              <p:nvPr/>
            </p:nvSpPr>
            <p:spPr bwMode="auto">
              <a:xfrm flipH="1">
                <a:off x="4384" y="3562"/>
                <a:ext cx="215" cy="84"/>
              </a:xfrm>
              <a:custGeom>
                <a:avLst/>
                <a:gdLst>
                  <a:gd name="T0" fmla="*/ 156 w 156"/>
                  <a:gd name="T1" fmla="*/ 0 h 59"/>
                  <a:gd name="T2" fmla="*/ 144 w 156"/>
                  <a:gd name="T3" fmla="*/ 0 h 59"/>
                  <a:gd name="T4" fmla="*/ 132 w 156"/>
                  <a:gd name="T5" fmla="*/ 6 h 59"/>
                  <a:gd name="T6" fmla="*/ 114 w 156"/>
                  <a:gd name="T7" fmla="*/ 6 h 59"/>
                  <a:gd name="T8" fmla="*/ 96 w 156"/>
                  <a:gd name="T9" fmla="*/ 18 h 59"/>
                  <a:gd name="T10" fmla="*/ 84 w 156"/>
                  <a:gd name="T11" fmla="*/ 24 h 59"/>
                  <a:gd name="T12" fmla="*/ 66 w 156"/>
                  <a:gd name="T13" fmla="*/ 29 h 59"/>
                  <a:gd name="T14" fmla="*/ 42 w 156"/>
                  <a:gd name="T15" fmla="*/ 41 h 59"/>
                  <a:gd name="T16" fmla="*/ 30 w 156"/>
                  <a:gd name="T17" fmla="*/ 47 h 59"/>
                  <a:gd name="T18" fmla="*/ 18 w 156"/>
                  <a:gd name="T19" fmla="*/ 53 h 59"/>
                  <a:gd name="T20" fmla="*/ 6 w 156"/>
                  <a:gd name="T21" fmla="*/ 59 h 59"/>
                  <a:gd name="T22" fmla="*/ 0 w 156"/>
                  <a:gd name="T23" fmla="*/ 59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59"/>
                  <a:gd name="T38" fmla="*/ 156 w 156"/>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1345" name="Freeform 103"/>
              <p:cNvSpPr>
                <a:spLocks/>
              </p:cNvSpPr>
              <p:nvPr/>
            </p:nvSpPr>
            <p:spPr bwMode="auto">
              <a:xfrm flipH="1">
                <a:off x="4467" y="3638"/>
                <a:ext cx="223" cy="60"/>
              </a:xfrm>
              <a:custGeom>
                <a:avLst/>
                <a:gdLst>
                  <a:gd name="T0" fmla="*/ 162 w 162"/>
                  <a:gd name="T1" fmla="*/ 6 h 42"/>
                  <a:gd name="T2" fmla="*/ 156 w 162"/>
                  <a:gd name="T3" fmla="*/ 18 h 42"/>
                  <a:gd name="T4" fmla="*/ 144 w 162"/>
                  <a:gd name="T5" fmla="*/ 18 h 42"/>
                  <a:gd name="T6" fmla="*/ 132 w 162"/>
                  <a:gd name="T7" fmla="*/ 24 h 42"/>
                  <a:gd name="T8" fmla="*/ 132 w 162"/>
                  <a:gd name="T9" fmla="*/ 24 h 42"/>
                  <a:gd name="T10" fmla="*/ 108 w 162"/>
                  <a:gd name="T11" fmla="*/ 30 h 42"/>
                  <a:gd name="T12" fmla="*/ 78 w 162"/>
                  <a:gd name="T13" fmla="*/ 36 h 42"/>
                  <a:gd name="T14" fmla="*/ 42 w 162"/>
                  <a:gd name="T15" fmla="*/ 42 h 42"/>
                  <a:gd name="T16" fmla="*/ 6 w 162"/>
                  <a:gd name="T17" fmla="*/ 36 h 42"/>
                  <a:gd name="T18" fmla="*/ 6 w 162"/>
                  <a:gd name="T19" fmla="*/ 36 h 42"/>
                  <a:gd name="T20" fmla="*/ 0 w 162"/>
                  <a:gd name="T21" fmla="*/ 36 h 42"/>
                  <a:gd name="T22" fmla="*/ 0 w 162"/>
                  <a:gd name="T23" fmla="*/ 36 h 42"/>
                  <a:gd name="T24" fmla="*/ 6 w 162"/>
                  <a:gd name="T25" fmla="*/ 30 h 42"/>
                  <a:gd name="T26" fmla="*/ 6 w 162"/>
                  <a:gd name="T27" fmla="*/ 30 h 42"/>
                  <a:gd name="T28" fmla="*/ 18 w 162"/>
                  <a:gd name="T29" fmla="*/ 30 h 42"/>
                  <a:gd name="T30" fmla="*/ 36 w 162"/>
                  <a:gd name="T31" fmla="*/ 30 h 42"/>
                  <a:gd name="T32" fmla="*/ 54 w 162"/>
                  <a:gd name="T33" fmla="*/ 36 h 42"/>
                  <a:gd name="T34" fmla="*/ 84 w 162"/>
                  <a:gd name="T35" fmla="*/ 30 h 42"/>
                  <a:gd name="T36" fmla="*/ 84 w 162"/>
                  <a:gd name="T37" fmla="*/ 30 h 42"/>
                  <a:gd name="T38" fmla="*/ 108 w 162"/>
                  <a:gd name="T39" fmla="*/ 24 h 42"/>
                  <a:gd name="T40" fmla="*/ 120 w 162"/>
                  <a:gd name="T41" fmla="*/ 24 h 42"/>
                  <a:gd name="T42" fmla="*/ 138 w 162"/>
                  <a:gd name="T43" fmla="*/ 18 h 42"/>
                  <a:gd name="T44" fmla="*/ 138 w 162"/>
                  <a:gd name="T45" fmla="*/ 18 h 42"/>
                  <a:gd name="T46" fmla="*/ 162 w 162"/>
                  <a:gd name="T47" fmla="*/ 6 h 42"/>
                  <a:gd name="T48" fmla="*/ 162 w 162"/>
                  <a:gd name="T49" fmla="*/ 0 h 42"/>
                  <a:gd name="T50" fmla="*/ 162 w 162"/>
                  <a:gd name="T51" fmla="*/ 6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2"/>
                  <a:gd name="T79" fmla="*/ 0 h 42"/>
                  <a:gd name="T80" fmla="*/ 162 w 162"/>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2" h="42">
                    <a:moveTo>
                      <a:pt x="162" y="6"/>
                    </a:moveTo>
                    <a:lnTo>
                      <a:pt x="156" y="18"/>
                    </a:lnTo>
                    <a:lnTo>
                      <a:pt x="144" y="18"/>
                    </a:lnTo>
                    <a:lnTo>
                      <a:pt x="132" y="24"/>
                    </a:lnTo>
                    <a:lnTo>
                      <a:pt x="108" y="30"/>
                    </a:lnTo>
                    <a:lnTo>
                      <a:pt x="78" y="36"/>
                    </a:lnTo>
                    <a:lnTo>
                      <a:pt x="42" y="42"/>
                    </a:lnTo>
                    <a:lnTo>
                      <a:pt x="6" y="36"/>
                    </a:lnTo>
                    <a:lnTo>
                      <a:pt x="0" y="36"/>
                    </a:lnTo>
                    <a:lnTo>
                      <a:pt x="6" y="30"/>
                    </a:lnTo>
                    <a:lnTo>
                      <a:pt x="18" y="30"/>
                    </a:lnTo>
                    <a:lnTo>
                      <a:pt x="36" y="30"/>
                    </a:lnTo>
                    <a:lnTo>
                      <a:pt x="54" y="36"/>
                    </a:lnTo>
                    <a:lnTo>
                      <a:pt x="84" y="30"/>
                    </a:lnTo>
                    <a:lnTo>
                      <a:pt x="108" y="24"/>
                    </a:lnTo>
                    <a:lnTo>
                      <a:pt x="120" y="24"/>
                    </a:lnTo>
                    <a:lnTo>
                      <a:pt x="138" y="18"/>
                    </a:lnTo>
                    <a:lnTo>
                      <a:pt x="162" y="6"/>
                    </a:lnTo>
                    <a:lnTo>
                      <a:pt x="162" y="0"/>
                    </a:lnTo>
                    <a:lnTo>
                      <a:pt x="162" y="6"/>
                    </a:lnTo>
                    <a:close/>
                  </a:path>
                </a:pathLst>
              </a:custGeom>
              <a:solidFill>
                <a:srgbClr val="FFD832"/>
              </a:solidFill>
              <a:ln w="9525">
                <a:noFill/>
                <a:round/>
                <a:headEnd/>
                <a:tailEnd/>
              </a:ln>
            </p:spPr>
            <p:txBody>
              <a:bodyPr/>
              <a:lstStyle/>
              <a:p>
                <a:endParaRPr lang="fr-FR"/>
              </a:p>
            </p:txBody>
          </p:sp>
          <p:sp>
            <p:nvSpPr>
              <p:cNvPr id="11346" name="Freeform 104"/>
              <p:cNvSpPr>
                <a:spLocks/>
              </p:cNvSpPr>
              <p:nvPr/>
            </p:nvSpPr>
            <p:spPr bwMode="auto">
              <a:xfrm flipH="1">
                <a:off x="4491" y="2109"/>
                <a:ext cx="42" cy="103"/>
              </a:xfrm>
              <a:custGeom>
                <a:avLst/>
                <a:gdLst>
                  <a:gd name="T0" fmla="*/ 0 w 30"/>
                  <a:gd name="T1" fmla="*/ 24 h 72"/>
                  <a:gd name="T2" fmla="*/ 0 w 30"/>
                  <a:gd name="T3" fmla="*/ 24 h 72"/>
                  <a:gd name="T4" fmla="*/ 6 w 30"/>
                  <a:gd name="T5" fmla="*/ 18 h 72"/>
                  <a:gd name="T6" fmla="*/ 18 w 30"/>
                  <a:gd name="T7" fmla="*/ 18 h 72"/>
                  <a:gd name="T8" fmla="*/ 24 w 30"/>
                  <a:gd name="T9" fmla="*/ 6 h 72"/>
                  <a:gd name="T10" fmla="*/ 24 w 30"/>
                  <a:gd name="T11" fmla="*/ 6 h 72"/>
                  <a:gd name="T12" fmla="*/ 30 w 30"/>
                  <a:gd name="T13" fmla="*/ 0 h 72"/>
                  <a:gd name="T14" fmla="*/ 30 w 30"/>
                  <a:gd name="T15" fmla="*/ 12 h 72"/>
                  <a:gd name="T16" fmla="*/ 24 w 30"/>
                  <a:gd name="T17" fmla="*/ 30 h 72"/>
                  <a:gd name="T18" fmla="*/ 24 w 30"/>
                  <a:gd name="T19" fmla="*/ 30 h 72"/>
                  <a:gd name="T20" fmla="*/ 24 w 30"/>
                  <a:gd name="T21" fmla="*/ 42 h 72"/>
                  <a:gd name="T22" fmla="*/ 24 w 30"/>
                  <a:gd name="T23" fmla="*/ 54 h 72"/>
                  <a:gd name="T24" fmla="*/ 18 w 30"/>
                  <a:gd name="T25" fmla="*/ 66 h 72"/>
                  <a:gd name="T26" fmla="*/ 12 w 30"/>
                  <a:gd name="T27" fmla="*/ 72 h 72"/>
                  <a:gd name="T28" fmla="*/ 12 w 30"/>
                  <a:gd name="T29" fmla="*/ 72 h 72"/>
                  <a:gd name="T30" fmla="*/ 12 w 30"/>
                  <a:gd name="T31" fmla="*/ 66 h 72"/>
                  <a:gd name="T32" fmla="*/ 6 w 30"/>
                  <a:gd name="T33" fmla="*/ 54 h 72"/>
                  <a:gd name="T34" fmla="*/ 6 w 30"/>
                  <a:gd name="T35" fmla="*/ 36 h 72"/>
                  <a:gd name="T36" fmla="*/ 0 w 30"/>
                  <a:gd name="T37" fmla="*/ 24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72"/>
                  <a:gd name="T59" fmla="*/ 30 w 30"/>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72">
                    <a:moveTo>
                      <a:pt x="0" y="24"/>
                    </a:moveTo>
                    <a:lnTo>
                      <a:pt x="0" y="24"/>
                    </a:lnTo>
                    <a:lnTo>
                      <a:pt x="6" y="18"/>
                    </a:lnTo>
                    <a:lnTo>
                      <a:pt x="18" y="18"/>
                    </a:lnTo>
                    <a:lnTo>
                      <a:pt x="24" y="6"/>
                    </a:lnTo>
                    <a:lnTo>
                      <a:pt x="30" y="0"/>
                    </a:lnTo>
                    <a:lnTo>
                      <a:pt x="30" y="12"/>
                    </a:lnTo>
                    <a:lnTo>
                      <a:pt x="24" y="30"/>
                    </a:lnTo>
                    <a:lnTo>
                      <a:pt x="24" y="42"/>
                    </a:lnTo>
                    <a:lnTo>
                      <a:pt x="24" y="54"/>
                    </a:lnTo>
                    <a:lnTo>
                      <a:pt x="18" y="66"/>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sp>
            <p:nvSpPr>
              <p:cNvPr id="11347" name="Freeform 105"/>
              <p:cNvSpPr>
                <a:spLocks/>
              </p:cNvSpPr>
              <p:nvPr/>
            </p:nvSpPr>
            <p:spPr bwMode="auto">
              <a:xfrm flipH="1">
                <a:off x="4282" y="576"/>
                <a:ext cx="331" cy="744"/>
              </a:xfrm>
              <a:custGeom>
                <a:avLst/>
                <a:gdLst>
                  <a:gd name="T0" fmla="*/ 60 w 216"/>
                  <a:gd name="T1" fmla="*/ 0 h 520"/>
                  <a:gd name="T2" fmla="*/ 102 w 216"/>
                  <a:gd name="T3" fmla="*/ 6 h 520"/>
                  <a:gd name="T4" fmla="*/ 138 w 216"/>
                  <a:gd name="T5" fmla="*/ 24 h 520"/>
                  <a:gd name="T6" fmla="*/ 162 w 216"/>
                  <a:gd name="T7" fmla="*/ 42 h 520"/>
                  <a:gd name="T8" fmla="*/ 186 w 216"/>
                  <a:gd name="T9" fmla="*/ 72 h 520"/>
                  <a:gd name="T10" fmla="*/ 210 w 216"/>
                  <a:gd name="T11" fmla="*/ 138 h 520"/>
                  <a:gd name="T12" fmla="*/ 216 w 216"/>
                  <a:gd name="T13" fmla="*/ 215 h 520"/>
                  <a:gd name="T14" fmla="*/ 210 w 216"/>
                  <a:gd name="T15" fmla="*/ 299 h 520"/>
                  <a:gd name="T16" fmla="*/ 192 w 216"/>
                  <a:gd name="T17" fmla="*/ 383 h 520"/>
                  <a:gd name="T18" fmla="*/ 174 w 216"/>
                  <a:gd name="T19" fmla="*/ 448 h 520"/>
                  <a:gd name="T20" fmla="*/ 162 w 216"/>
                  <a:gd name="T21" fmla="*/ 478 h 520"/>
                  <a:gd name="T22" fmla="*/ 150 w 216"/>
                  <a:gd name="T23" fmla="*/ 496 h 520"/>
                  <a:gd name="T24" fmla="*/ 150 w 216"/>
                  <a:gd name="T25" fmla="*/ 496 h 520"/>
                  <a:gd name="T26" fmla="*/ 132 w 216"/>
                  <a:gd name="T27" fmla="*/ 514 h 520"/>
                  <a:gd name="T28" fmla="*/ 114 w 216"/>
                  <a:gd name="T29" fmla="*/ 520 h 520"/>
                  <a:gd name="T30" fmla="*/ 96 w 216"/>
                  <a:gd name="T31" fmla="*/ 508 h 520"/>
                  <a:gd name="T32" fmla="*/ 78 w 216"/>
                  <a:gd name="T33" fmla="*/ 484 h 520"/>
                  <a:gd name="T34" fmla="*/ 54 w 216"/>
                  <a:gd name="T35" fmla="*/ 448 h 520"/>
                  <a:gd name="T36" fmla="*/ 42 w 216"/>
                  <a:gd name="T37" fmla="*/ 407 h 520"/>
                  <a:gd name="T38" fmla="*/ 24 w 216"/>
                  <a:gd name="T39" fmla="*/ 359 h 520"/>
                  <a:gd name="T40" fmla="*/ 12 w 216"/>
                  <a:gd name="T41" fmla="*/ 305 h 520"/>
                  <a:gd name="T42" fmla="*/ 0 w 216"/>
                  <a:gd name="T43" fmla="*/ 198 h 520"/>
                  <a:gd name="T44" fmla="*/ 0 w 216"/>
                  <a:gd name="T45" fmla="*/ 144 h 520"/>
                  <a:gd name="T46" fmla="*/ 0 w 216"/>
                  <a:gd name="T47" fmla="*/ 96 h 520"/>
                  <a:gd name="T48" fmla="*/ 6 w 216"/>
                  <a:gd name="T49" fmla="*/ 60 h 520"/>
                  <a:gd name="T50" fmla="*/ 18 w 216"/>
                  <a:gd name="T51" fmla="*/ 24 h 520"/>
                  <a:gd name="T52" fmla="*/ 36 w 216"/>
                  <a:gd name="T53" fmla="*/ 6 h 520"/>
                  <a:gd name="T54" fmla="*/ 60 w 216"/>
                  <a:gd name="T55" fmla="*/ 0 h 5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6"/>
                  <a:gd name="T85" fmla="*/ 0 h 520"/>
                  <a:gd name="T86" fmla="*/ 216 w 216"/>
                  <a:gd name="T87" fmla="*/ 520 h 5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12700" cmpd="sng">
                <a:noFill/>
                <a:round/>
                <a:headEnd/>
                <a:tailEnd/>
              </a:ln>
            </p:spPr>
            <p:txBody>
              <a:bodyPr/>
              <a:lstStyle/>
              <a:p>
                <a:endParaRPr lang="fr-FR"/>
              </a:p>
            </p:txBody>
          </p:sp>
          <p:sp>
            <p:nvSpPr>
              <p:cNvPr id="11348" name="Freeform 106"/>
              <p:cNvSpPr>
                <a:spLocks/>
              </p:cNvSpPr>
              <p:nvPr/>
            </p:nvSpPr>
            <p:spPr bwMode="auto">
              <a:xfrm flipH="1">
                <a:off x="4272" y="2149"/>
                <a:ext cx="432" cy="1605"/>
              </a:xfrm>
              <a:custGeom>
                <a:avLst/>
                <a:gdLst>
                  <a:gd name="T0" fmla="*/ 521 w 726"/>
                  <a:gd name="T1" fmla="*/ 0 h 1605"/>
                  <a:gd name="T2" fmla="*/ 552 w 726"/>
                  <a:gd name="T3" fmla="*/ 126 h 1605"/>
                  <a:gd name="T4" fmla="*/ 694 w 726"/>
                  <a:gd name="T5" fmla="*/ 205 h 1605"/>
                  <a:gd name="T6" fmla="*/ 647 w 726"/>
                  <a:gd name="T7" fmla="*/ 394 h 1605"/>
                  <a:gd name="T8" fmla="*/ 663 w 726"/>
                  <a:gd name="T9" fmla="*/ 442 h 1605"/>
                  <a:gd name="T10" fmla="*/ 694 w 726"/>
                  <a:gd name="T11" fmla="*/ 489 h 1605"/>
                  <a:gd name="T12" fmla="*/ 726 w 726"/>
                  <a:gd name="T13" fmla="*/ 584 h 1605"/>
                  <a:gd name="T14" fmla="*/ 552 w 726"/>
                  <a:gd name="T15" fmla="*/ 710 h 1605"/>
                  <a:gd name="T16" fmla="*/ 505 w 726"/>
                  <a:gd name="T17" fmla="*/ 915 h 1605"/>
                  <a:gd name="T18" fmla="*/ 473 w 726"/>
                  <a:gd name="T19" fmla="*/ 1010 h 1605"/>
                  <a:gd name="T20" fmla="*/ 568 w 726"/>
                  <a:gd name="T21" fmla="*/ 994 h 1605"/>
                  <a:gd name="T22" fmla="*/ 615 w 726"/>
                  <a:gd name="T23" fmla="*/ 978 h 1605"/>
                  <a:gd name="T24" fmla="*/ 600 w 726"/>
                  <a:gd name="T25" fmla="*/ 1042 h 1605"/>
                  <a:gd name="T26" fmla="*/ 568 w 726"/>
                  <a:gd name="T27" fmla="*/ 1152 h 1605"/>
                  <a:gd name="T28" fmla="*/ 473 w 726"/>
                  <a:gd name="T29" fmla="*/ 1199 h 1605"/>
                  <a:gd name="T30" fmla="*/ 489 w 726"/>
                  <a:gd name="T31" fmla="*/ 1342 h 1605"/>
                  <a:gd name="T32" fmla="*/ 394 w 726"/>
                  <a:gd name="T33" fmla="*/ 1373 h 1605"/>
                  <a:gd name="T34" fmla="*/ 205 w 726"/>
                  <a:gd name="T35" fmla="*/ 1452 h 1605"/>
                  <a:gd name="T36" fmla="*/ 173 w 726"/>
                  <a:gd name="T37" fmla="*/ 1499 h 1605"/>
                  <a:gd name="T38" fmla="*/ 157 w 726"/>
                  <a:gd name="T39" fmla="*/ 1547 h 1605"/>
                  <a:gd name="T40" fmla="*/ 110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12700" cmpd="sng">
                <a:solidFill>
                  <a:schemeClr val="accent2"/>
                </a:solidFill>
                <a:round/>
                <a:headEnd/>
                <a:tailEnd/>
              </a:ln>
            </p:spPr>
            <p:txBody>
              <a:bodyPr wrap="none" anchor="ctr"/>
              <a:lstStyle/>
              <a:p>
                <a:endParaRPr lang="fr-FR"/>
              </a:p>
            </p:txBody>
          </p:sp>
          <p:sp>
            <p:nvSpPr>
              <p:cNvPr id="11349" name="Freeform 107"/>
              <p:cNvSpPr>
                <a:spLocks/>
              </p:cNvSpPr>
              <p:nvPr/>
            </p:nvSpPr>
            <p:spPr bwMode="auto">
              <a:xfrm>
                <a:off x="4425" y="1104"/>
                <a:ext cx="31" cy="215"/>
              </a:xfrm>
              <a:custGeom>
                <a:avLst/>
                <a:gdLst>
                  <a:gd name="T0" fmla="*/ 10 w 52"/>
                  <a:gd name="T1" fmla="*/ 215 h 215"/>
                  <a:gd name="T2" fmla="*/ 38 w 52"/>
                  <a:gd name="T3" fmla="*/ 172 h 215"/>
                  <a:gd name="T4" fmla="*/ 52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12700" cmpd="sng">
                <a:solidFill>
                  <a:schemeClr val="accent2"/>
                </a:solidFill>
                <a:round/>
                <a:headEnd/>
                <a:tailEnd/>
              </a:ln>
            </p:spPr>
            <p:txBody>
              <a:bodyPr wrap="none" anchor="ctr"/>
              <a:lstStyle/>
              <a:p>
                <a:endParaRPr lang="fr-FR"/>
              </a:p>
            </p:txBody>
          </p:sp>
          <p:sp>
            <p:nvSpPr>
              <p:cNvPr id="11350" name="Freeform 108"/>
              <p:cNvSpPr>
                <a:spLocks/>
              </p:cNvSpPr>
              <p:nvPr/>
            </p:nvSpPr>
            <p:spPr bwMode="auto">
              <a:xfrm flipH="1">
                <a:off x="4368" y="1296"/>
                <a:ext cx="288" cy="658"/>
              </a:xfrm>
              <a:custGeom>
                <a:avLst/>
                <a:gdLst>
                  <a:gd name="T0" fmla="*/ 66 w 198"/>
                  <a:gd name="T1" fmla="*/ 0 h 460"/>
                  <a:gd name="T2" fmla="*/ 96 w 198"/>
                  <a:gd name="T3" fmla="*/ 6 h 460"/>
                  <a:gd name="T4" fmla="*/ 126 w 198"/>
                  <a:gd name="T5" fmla="*/ 18 h 460"/>
                  <a:gd name="T6" fmla="*/ 168 w 198"/>
                  <a:gd name="T7" fmla="*/ 60 h 460"/>
                  <a:gd name="T8" fmla="*/ 192 w 198"/>
                  <a:gd name="T9" fmla="*/ 120 h 460"/>
                  <a:gd name="T10" fmla="*/ 198 w 198"/>
                  <a:gd name="T11" fmla="*/ 185 h 460"/>
                  <a:gd name="T12" fmla="*/ 192 w 198"/>
                  <a:gd name="T13" fmla="*/ 257 h 460"/>
                  <a:gd name="T14" fmla="*/ 180 w 198"/>
                  <a:gd name="T15" fmla="*/ 329 h 460"/>
                  <a:gd name="T16" fmla="*/ 162 w 198"/>
                  <a:gd name="T17" fmla="*/ 389 h 460"/>
                  <a:gd name="T18" fmla="*/ 138 w 198"/>
                  <a:gd name="T19" fmla="*/ 436 h 460"/>
                  <a:gd name="T20" fmla="*/ 138 w 198"/>
                  <a:gd name="T21" fmla="*/ 436 h 460"/>
                  <a:gd name="T22" fmla="*/ 120 w 198"/>
                  <a:gd name="T23" fmla="*/ 454 h 460"/>
                  <a:gd name="T24" fmla="*/ 102 w 198"/>
                  <a:gd name="T25" fmla="*/ 460 h 460"/>
                  <a:gd name="T26" fmla="*/ 90 w 198"/>
                  <a:gd name="T27" fmla="*/ 448 h 460"/>
                  <a:gd name="T28" fmla="*/ 72 w 198"/>
                  <a:gd name="T29" fmla="*/ 430 h 460"/>
                  <a:gd name="T30" fmla="*/ 54 w 198"/>
                  <a:gd name="T31" fmla="*/ 401 h 460"/>
                  <a:gd name="T32" fmla="*/ 42 w 198"/>
                  <a:gd name="T33" fmla="*/ 365 h 460"/>
                  <a:gd name="T34" fmla="*/ 18 w 198"/>
                  <a:gd name="T35" fmla="*/ 275 h 460"/>
                  <a:gd name="T36" fmla="*/ 6 w 198"/>
                  <a:gd name="T37" fmla="*/ 174 h 460"/>
                  <a:gd name="T38" fmla="*/ 0 w 198"/>
                  <a:gd name="T39" fmla="*/ 132 h 460"/>
                  <a:gd name="T40" fmla="*/ 6 w 198"/>
                  <a:gd name="T41" fmla="*/ 90 h 460"/>
                  <a:gd name="T42" fmla="*/ 12 w 198"/>
                  <a:gd name="T43" fmla="*/ 54 h 460"/>
                  <a:gd name="T44" fmla="*/ 24 w 198"/>
                  <a:gd name="T45" fmla="*/ 24 h 460"/>
                  <a:gd name="T46" fmla="*/ 42 w 198"/>
                  <a:gd name="T47" fmla="*/ 6 h 460"/>
                  <a:gd name="T48" fmla="*/ 66 w 198"/>
                  <a:gd name="T49" fmla="*/ 0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460"/>
                  <a:gd name="T77" fmla="*/ 198 w 198"/>
                  <a:gd name="T78" fmla="*/ 460 h 4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6586B"/>
              </a:solidFill>
              <a:ln w="9525">
                <a:noFill/>
                <a:round/>
                <a:headEnd/>
                <a:tailEnd/>
              </a:ln>
            </p:spPr>
            <p:txBody>
              <a:bodyPr/>
              <a:lstStyle/>
              <a:p>
                <a:endParaRPr lang="fr-FR"/>
              </a:p>
            </p:txBody>
          </p:sp>
          <p:sp>
            <p:nvSpPr>
              <p:cNvPr id="11351" name="Freeform 109"/>
              <p:cNvSpPr>
                <a:spLocks/>
              </p:cNvSpPr>
              <p:nvPr/>
            </p:nvSpPr>
            <p:spPr bwMode="auto">
              <a:xfrm flipH="1">
                <a:off x="4333" y="1407"/>
                <a:ext cx="275" cy="801"/>
              </a:xfrm>
              <a:custGeom>
                <a:avLst/>
                <a:gdLst>
                  <a:gd name="T0" fmla="*/ 511 w 519"/>
                  <a:gd name="T1" fmla="*/ 0 h 1121"/>
                  <a:gd name="T2" fmla="*/ 448 w 519"/>
                  <a:gd name="T3" fmla="*/ 79 h 1121"/>
                  <a:gd name="T4" fmla="*/ 417 w 519"/>
                  <a:gd name="T5" fmla="*/ 126 h 1121"/>
                  <a:gd name="T6" fmla="*/ 322 w 519"/>
                  <a:gd name="T7" fmla="*/ 158 h 1121"/>
                  <a:gd name="T8" fmla="*/ 275 w 519"/>
                  <a:gd name="T9" fmla="*/ 173 h 1121"/>
                  <a:gd name="T10" fmla="*/ 243 w 519"/>
                  <a:gd name="T11" fmla="*/ 221 h 1121"/>
                  <a:gd name="T12" fmla="*/ 211 w 519"/>
                  <a:gd name="T13" fmla="*/ 316 h 1121"/>
                  <a:gd name="T14" fmla="*/ 259 w 519"/>
                  <a:gd name="T15" fmla="*/ 347 h 1121"/>
                  <a:gd name="T16" fmla="*/ 164 w 519"/>
                  <a:gd name="T17" fmla="*/ 363 h 1121"/>
                  <a:gd name="T18" fmla="*/ 101 w 519"/>
                  <a:gd name="T19" fmla="*/ 473 h 1121"/>
                  <a:gd name="T20" fmla="*/ 53 w 519"/>
                  <a:gd name="T21" fmla="*/ 600 h 1121"/>
                  <a:gd name="T22" fmla="*/ 6 w 519"/>
                  <a:gd name="T23" fmla="*/ 631 h 1121"/>
                  <a:gd name="T24" fmla="*/ 22 w 519"/>
                  <a:gd name="T25" fmla="*/ 679 h 1121"/>
                  <a:gd name="T26" fmla="*/ 164 w 519"/>
                  <a:gd name="T27" fmla="*/ 663 h 1121"/>
                  <a:gd name="T28" fmla="*/ 148 w 519"/>
                  <a:gd name="T29" fmla="*/ 584 h 1121"/>
                  <a:gd name="T30" fmla="*/ 196 w 519"/>
                  <a:gd name="T31" fmla="*/ 552 h 1121"/>
                  <a:gd name="T32" fmla="*/ 211 w 519"/>
                  <a:gd name="T33" fmla="*/ 631 h 1121"/>
                  <a:gd name="T34" fmla="*/ 290 w 519"/>
                  <a:gd name="T35" fmla="*/ 615 h 1121"/>
                  <a:gd name="T36" fmla="*/ 180 w 519"/>
                  <a:gd name="T37" fmla="*/ 742 h 1121"/>
                  <a:gd name="T38" fmla="*/ 227 w 519"/>
                  <a:gd name="T39" fmla="*/ 773 h 1121"/>
                  <a:gd name="T40" fmla="*/ 164 w 519"/>
                  <a:gd name="T41" fmla="*/ 836 h 1121"/>
                  <a:gd name="T42" fmla="*/ 196 w 519"/>
                  <a:gd name="T43" fmla="*/ 915 h 1121"/>
                  <a:gd name="T44" fmla="*/ 117 w 519"/>
                  <a:gd name="T45" fmla="*/ 994 h 1121"/>
                  <a:gd name="T46" fmla="*/ 164 w 519"/>
                  <a:gd name="T47" fmla="*/ 1026 h 1121"/>
                  <a:gd name="T48" fmla="*/ 227 w 519"/>
                  <a:gd name="T49" fmla="*/ 1121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p:spPr>
            <p:txBody>
              <a:bodyPr wrap="none" anchor="ctr"/>
              <a:lstStyle/>
              <a:p>
                <a:endParaRPr lang="fr-FR"/>
              </a:p>
            </p:txBody>
          </p:sp>
          <p:sp>
            <p:nvSpPr>
              <p:cNvPr id="11352" name="Freeform 110"/>
              <p:cNvSpPr>
                <a:spLocks/>
              </p:cNvSpPr>
              <p:nvPr/>
            </p:nvSpPr>
            <p:spPr bwMode="auto">
              <a:xfrm flipH="1">
                <a:off x="4416" y="2160"/>
                <a:ext cx="137" cy="1071"/>
              </a:xfrm>
              <a:custGeom>
                <a:avLst/>
                <a:gdLst>
                  <a:gd name="T0" fmla="*/ 331 w 473"/>
                  <a:gd name="T1" fmla="*/ 0 h 2463"/>
                  <a:gd name="T2" fmla="*/ 379 w 473"/>
                  <a:gd name="T3" fmla="*/ 47 h 2463"/>
                  <a:gd name="T4" fmla="*/ 426 w 473"/>
                  <a:gd name="T5" fmla="*/ 79 h 2463"/>
                  <a:gd name="T6" fmla="*/ 458 w 473"/>
                  <a:gd name="T7" fmla="*/ 174 h 2463"/>
                  <a:gd name="T8" fmla="*/ 410 w 473"/>
                  <a:gd name="T9" fmla="*/ 316 h 2463"/>
                  <a:gd name="T10" fmla="*/ 395 w 473"/>
                  <a:gd name="T11" fmla="*/ 363 h 2463"/>
                  <a:gd name="T12" fmla="*/ 410 w 473"/>
                  <a:gd name="T13" fmla="*/ 411 h 2463"/>
                  <a:gd name="T14" fmla="*/ 473 w 473"/>
                  <a:gd name="T15" fmla="*/ 505 h 2463"/>
                  <a:gd name="T16" fmla="*/ 395 w 473"/>
                  <a:gd name="T17" fmla="*/ 726 h 2463"/>
                  <a:gd name="T18" fmla="*/ 379 w 473"/>
                  <a:gd name="T19" fmla="*/ 837 h 2463"/>
                  <a:gd name="T20" fmla="*/ 379 w 473"/>
                  <a:gd name="T21" fmla="*/ 1026 h 2463"/>
                  <a:gd name="T22" fmla="*/ 284 w 473"/>
                  <a:gd name="T23" fmla="*/ 1089 h 2463"/>
                  <a:gd name="T24" fmla="*/ 252 w 473"/>
                  <a:gd name="T25" fmla="*/ 1231 h 2463"/>
                  <a:gd name="T26" fmla="*/ 221 w 473"/>
                  <a:gd name="T27" fmla="*/ 1389 h 2463"/>
                  <a:gd name="T28" fmla="*/ 174 w 473"/>
                  <a:gd name="T29" fmla="*/ 1405 h 2463"/>
                  <a:gd name="T30" fmla="*/ 126 w 473"/>
                  <a:gd name="T31" fmla="*/ 1437 h 2463"/>
                  <a:gd name="T32" fmla="*/ 47 w 473"/>
                  <a:gd name="T33" fmla="*/ 1673 h 2463"/>
                  <a:gd name="T34" fmla="*/ 63 w 473"/>
                  <a:gd name="T35" fmla="*/ 1721 h 2463"/>
                  <a:gd name="T36" fmla="*/ 31 w 473"/>
                  <a:gd name="T37" fmla="*/ 1815 h 2463"/>
                  <a:gd name="T38" fmla="*/ 47 w 473"/>
                  <a:gd name="T39" fmla="*/ 2021 h 2463"/>
                  <a:gd name="T40" fmla="*/ 16 w 473"/>
                  <a:gd name="T41" fmla="*/ 2115 h 2463"/>
                  <a:gd name="T42" fmla="*/ 95 w 473"/>
                  <a:gd name="T43" fmla="*/ 2194 h 2463"/>
                  <a:gd name="T44" fmla="*/ 63 w 473"/>
                  <a:gd name="T45" fmla="*/ 2242 h 2463"/>
                  <a:gd name="T46" fmla="*/ 0 w 473"/>
                  <a:gd name="T47" fmla="*/ 2463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12700" cmpd="sng">
                <a:solidFill>
                  <a:schemeClr val="accent2"/>
                </a:solidFill>
                <a:round/>
                <a:headEnd/>
                <a:tailEnd/>
              </a:ln>
            </p:spPr>
            <p:txBody>
              <a:bodyPr wrap="none" anchor="ctr"/>
              <a:lstStyle/>
              <a:p>
                <a:endParaRPr lang="fr-FR"/>
              </a:p>
            </p:txBody>
          </p:sp>
          <p:sp>
            <p:nvSpPr>
              <p:cNvPr id="11353" name="Freeform 111"/>
              <p:cNvSpPr>
                <a:spLocks/>
              </p:cNvSpPr>
              <p:nvPr/>
            </p:nvSpPr>
            <p:spPr bwMode="auto">
              <a:xfrm>
                <a:off x="4260" y="1385"/>
                <a:ext cx="133" cy="844"/>
              </a:xfrm>
              <a:custGeom>
                <a:avLst/>
                <a:gdLst>
                  <a:gd name="T0" fmla="*/ 112 w 133"/>
                  <a:gd name="T1" fmla="*/ 844 h 844"/>
                  <a:gd name="T2" fmla="*/ 26 w 133"/>
                  <a:gd name="T3" fmla="*/ 587 h 844"/>
                  <a:gd name="T4" fmla="*/ 40 w 133"/>
                  <a:gd name="T5" fmla="*/ 444 h 844"/>
                  <a:gd name="T6" fmla="*/ 69 w 133"/>
                  <a:gd name="T7" fmla="*/ 358 h 844"/>
                  <a:gd name="T8" fmla="*/ 83 w 133"/>
                  <a:gd name="T9" fmla="*/ 187 h 844"/>
                  <a:gd name="T10" fmla="*/ 126 w 133"/>
                  <a:gd name="T11" fmla="*/ 115 h 844"/>
                  <a:gd name="T12" fmla="*/ 0 60000 65536"/>
                  <a:gd name="T13" fmla="*/ 0 60000 65536"/>
                  <a:gd name="T14" fmla="*/ 0 60000 65536"/>
                  <a:gd name="T15" fmla="*/ 0 60000 65536"/>
                  <a:gd name="T16" fmla="*/ 0 60000 65536"/>
                  <a:gd name="T17" fmla="*/ 0 60000 65536"/>
                  <a:gd name="T18" fmla="*/ 0 w 133"/>
                  <a:gd name="T19" fmla="*/ 0 h 844"/>
                  <a:gd name="T20" fmla="*/ 133 w 133"/>
                  <a:gd name="T21" fmla="*/ 844 h 844"/>
                </a:gdLst>
                <a:ahLst/>
                <a:cxnLst>
                  <a:cxn ang="T12">
                    <a:pos x="T0" y="T1"/>
                  </a:cxn>
                  <a:cxn ang="T13">
                    <a:pos x="T2" y="T3"/>
                  </a:cxn>
                  <a:cxn ang="T14">
                    <a:pos x="T4" y="T5"/>
                  </a:cxn>
                  <a:cxn ang="T15">
                    <a:pos x="T6" y="T7"/>
                  </a:cxn>
                  <a:cxn ang="T16">
                    <a:pos x="T8" y="T9"/>
                  </a:cxn>
                  <a:cxn ang="T17">
                    <a:pos x="T10" y="T11"/>
                  </a:cxn>
                </a:cxnLst>
                <a:rect l="T18" t="T19" r="T20" b="T21"/>
                <a:pathLst>
                  <a:path w="133" h="844">
                    <a:moveTo>
                      <a:pt x="112" y="844"/>
                    </a:moveTo>
                    <a:cubicBezTo>
                      <a:pt x="0" y="769"/>
                      <a:pt x="98" y="694"/>
                      <a:pt x="26" y="587"/>
                    </a:cubicBezTo>
                    <a:cubicBezTo>
                      <a:pt x="31" y="539"/>
                      <a:pt x="31" y="491"/>
                      <a:pt x="40" y="444"/>
                    </a:cubicBezTo>
                    <a:cubicBezTo>
                      <a:pt x="46" y="414"/>
                      <a:pt x="69" y="358"/>
                      <a:pt x="69" y="358"/>
                    </a:cubicBezTo>
                    <a:cubicBezTo>
                      <a:pt x="74" y="301"/>
                      <a:pt x="68" y="242"/>
                      <a:pt x="83" y="187"/>
                    </a:cubicBezTo>
                    <a:cubicBezTo>
                      <a:pt x="133" y="0"/>
                      <a:pt x="126" y="230"/>
                      <a:pt x="126" y="115"/>
                    </a:cubicBezTo>
                  </a:path>
                </a:pathLst>
              </a:custGeom>
              <a:noFill/>
              <a:ln w="76200" cmpd="sng">
                <a:solidFill>
                  <a:schemeClr val="accent2"/>
                </a:solidFill>
                <a:round/>
                <a:headEnd/>
                <a:tailEnd/>
              </a:ln>
            </p:spPr>
            <p:txBody>
              <a:bodyPr wrap="none" anchor="ctr"/>
              <a:lstStyle/>
              <a:p>
                <a:endParaRPr lang="fr-FR"/>
              </a:p>
            </p:txBody>
          </p:sp>
        </p:grpSp>
      </p:grpSp>
      <p:sp>
        <p:nvSpPr>
          <p:cNvPr id="11267" name="Text Box 112"/>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4 treatment</a:t>
            </a:r>
          </a:p>
        </p:txBody>
      </p:sp>
      <p:sp>
        <p:nvSpPr>
          <p:cNvPr id="11268" name="Oval 113"/>
          <p:cNvSpPr>
            <a:spLocks noChangeArrowheads="1"/>
          </p:cNvSpPr>
          <p:nvPr/>
        </p:nvSpPr>
        <p:spPr bwMode="auto">
          <a:xfrm>
            <a:off x="987425" y="6021388"/>
            <a:ext cx="304800" cy="304800"/>
          </a:xfrm>
          <a:prstGeom prst="ellipse">
            <a:avLst/>
          </a:prstGeom>
          <a:solidFill>
            <a:srgbClr val="FFFF00"/>
          </a:solidFill>
          <a:ln w="9525">
            <a:solidFill>
              <a:schemeClr val="tx1"/>
            </a:solidFill>
            <a:round/>
            <a:headEnd/>
            <a:tailEnd/>
          </a:ln>
        </p:spPr>
        <p:txBody>
          <a:bodyPr wrap="none" anchor="ctr"/>
          <a:lstStyle/>
          <a:p>
            <a:endParaRPr lang="fr-FR"/>
          </a:p>
        </p:txBody>
      </p:sp>
      <p:sp>
        <p:nvSpPr>
          <p:cNvPr id="11269" name="Text Box 114"/>
          <p:cNvSpPr txBox="1">
            <a:spLocks noChangeArrowheads="1"/>
          </p:cNvSpPr>
          <p:nvPr/>
        </p:nvSpPr>
        <p:spPr bwMode="auto">
          <a:xfrm>
            <a:off x="1371600" y="5949950"/>
            <a:ext cx="5759450" cy="457200"/>
          </a:xfrm>
          <a:prstGeom prst="rect">
            <a:avLst/>
          </a:prstGeom>
          <a:noFill/>
          <a:ln w="136525">
            <a:noFill/>
            <a:miter lim="800000"/>
            <a:headEnd/>
            <a:tailEnd/>
          </a:ln>
        </p:spPr>
        <p:txBody>
          <a:bodyPr>
            <a:spAutoFit/>
          </a:bodyPr>
          <a:lstStyle/>
          <a:p>
            <a:pPr eaLnBrk="0" hangingPunct="0">
              <a:spcBef>
                <a:spcPct val="50000"/>
              </a:spcBef>
            </a:pPr>
            <a:r>
              <a:rPr lang="en-US"/>
              <a:t>Closed shunts disconnections stage by stage  </a:t>
            </a:r>
          </a:p>
        </p:txBody>
      </p:sp>
      <p:sp>
        <p:nvSpPr>
          <p:cNvPr id="11270" name="Text Box 115"/>
          <p:cNvSpPr txBox="1">
            <a:spLocks noChangeArrowheads="1"/>
          </p:cNvSpPr>
          <p:nvPr/>
        </p:nvSpPr>
        <p:spPr bwMode="auto">
          <a:xfrm>
            <a:off x="1371600" y="6308725"/>
            <a:ext cx="7772400" cy="457200"/>
          </a:xfrm>
          <a:prstGeom prst="rect">
            <a:avLst/>
          </a:prstGeom>
          <a:noFill/>
          <a:ln w="136525">
            <a:noFill/>
            <a:miter lim="800000"/>
            <a:headEnd/>
            <a:tailEnd/>
          </a:ln>
        </p:spPr>
        <p:txBody>
          <a:bodyPr>
            <a:spAutoFit/>
          </a:bodyPr>
          <a:lstStyle/>
          <a:p>
            <a:pPr eaLnBrk="0" hangingPunct="0">
              <a:spcBef>
                <a:spcPct val="50000"/>
              </a:spcBef>
            </a:pPr>
            <a:r>
              <a:rPr lang="en-US"/>
              <a:t>Preserved open vicarious shunt varicose (marginal) shunts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79388" y="188913"/>
            <a:ext cx="6743700" cy="5133975"/>
          </a:xfrm>
          <a:prstGeom prst="rect">
            <a:avLst/>
          </a:prstGeom>
          <a:noFill/>
          <a:ln w="9525">
            <a:noFill/>
            <a:miter lim="800000"/>
            <a:headEnd/>
            <a:tailEnd/>
          </a:ln>
        </p:spPr>
      </p:pic>
      <p:pic>
        <p:nvPicPr>
          <p:cNvPr id="27651" name="Image 2" descr="IMAGE_00204.jpg"/>
          <p:cNvPicPr>
            <a:picLocks noChangeAspect="1"/>
          </p:cNvPicPr>
          <p:nvPr/>
        </p:nvPicPr>
        <p:blipFill>
          <a:blip r:embed="rId3" cstate="print"/>
          <a:srcRect/>
          <a:stretch>
            <a:fillRect/>
          </a:stretch>
        </p:blipFill>
        <p:spPr bwMode="auto">
          <a:xfrm>
            <a:off x="6464300" y="188913"/>
            <a:ext cx="2571750" cy="3429000"/>
          </a:xfrm>
          <a:prstGeom prst="rect">
            <a:avLst/>
          </a:prstGeom>
          <a:noFill/>
          <a:ln w="9525">
            <a:noFill/>
            <a:miter lim="800000"/>
            <a:headEnd/>
            <a:tailEnd/>
          </a:ln>
        </p:spPr>
      </p:pic>
      <p:pic>
        <p:nvPicPr>
          <p:cNvPr id="27652" name="Image 3" descr="DSC04958.JPG"/>
          <p:cNvPicPr>
            <a:picLocks noChangeAspect="1"/>
          </p:cNvPicPr>
          <p:nvPr/>
        </p:nvPicPr>
        <p:blipFill>
          <a:blip r:embed="rId4" cstate="print"/>
          <a:srcRect/>
          <a:stretch>
            <a:fillRect/>
          </a:stretch>
        </p:blipFill>
        <p:spPr bwMode="auto">
          <a:xfrm>
            <a:off x="0" y="5084763"/>
            <a:ext cx="2484438" cy="1662112"/>
          </a:xfrm>
          <a:prstGeom prst="rect">
            <a:avLst/>
          </a:prstGeom>
          <a:noFill/>
          <a:ln w="9525">
            <a:noFill/>
            <a:miter lim="800000"/>
            <a:headEnd/>
            <a:tailEnd/>
          </a:ln>
        </p:spPr>
      </p:pic>
      <p:pic>
        <p:nvPicPr>
          <p:cNvPr id="27653" name="Image 4" descr="DSC04964.JPG"/>
          <p:cNvPicPr>
            <a:picLocks noChangeAspect="1"/>
          </p:cNvPicPr>
          <p:nvPr/>
        </p:nvPicPr>
        <p:blipFill>
          <a:blip r:embed="rId5" cstate="print"/>
          <a:srcRect/>
          <a:stretch>
            <a:fillRect/>
          </a:stretch>
        </p:blipFill>
        <p:spPr bwMode="auto">
          <a:xfrm>
            <a:off x="5580063" y="4437063"/>
            <a:ext cx="3279775" cy="2193925"/>
          </a:xfrm>
          <a:prstGeom prst="rect">
            <a:avLst/>
          </a:prstGeom>
          <a:noFill/>
          <a:ln w="9525">
            <a:noFill/>
            <a:miter lim="800000"/>
            <a:headEnd/>
            <a:tailEnd/>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descr="Grands confettis"/>
          <p:cNvSpPr>
            <a:spLocks noChangeArrowheads="1"/>
          </p:cNvSpPr>
          <p:nvPr/>
        </p:nvSpPr>
        <p:spPr bwMode="auto">
          <a:xfrm>
            <a:off x="539750" y="3059113"/>
            <a:ext cx="8153400" cy="2819400"/>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12291" name="Rectangle 3" descr="Petits confettis"/>
          <p:cNvSpPr>
            <a:spLocks noChangeArrowheads="1"/>
          </p:cNvSpPr>
          <p:nvPr/>
        </p:nvSpPr>
        <p:spPr bwMode="auto">
          <a:xfrm>
            <a:off x="539750" y="1196975"/>
            <a:ext cx="8153400" cy="1717675"/>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12292" name="Rectangle 4" descr="Briques horizontales"/>
          <p:cNvSpPr>
            <a:spLocks noChangeArrowheads="1"/>
          </p:cNvSpPr>
          <p:nvPr/>
        </p:nvSpPr>
        <p:spPr bwMode="auto">
          <a:xfrm>
            <a:off x="539750" y="1001713"/>
            <a:ext cx="8153400" cy="53340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12293" name="Rectangle 5"/>
          <p:cNvSpPr>
            <a:spLocks noChangeArrowheads="1"/>
          </p:cNvSpPr>
          <p:nvPr/>
        </p:nvSpPr>
        <p:spPr bwMode="auto">
          <a:xfrm>
            <a:off x="539750" y="1916113"/>
            <a:ext cx="6997700" cy="38100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74758" name="Rectangle 6"/>
          <p:cNvSpPr>
            <a:spLocks noChangeArrowheads="1"/>
          </p:cNvSpPr>
          <p:nvPr/>
        </p:nvSpPr>
        <p:spPr bwMode="auto">
          <a:xfrm>
            <a:off x="539750"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12295" name="Line 7"/>
          <p:cNvSpPr>
            <a:spLocks noChangeShapeType="1"/>
          </p:cNvSpPr>
          <p:nvPr/>
        </p:nvSpPr>
        <p:spPr bwMode="auto">
          <a:xfrm>
            <a:off x="539750" y="2982913"/>
            <a:ext cx="8153400" cy="0"/>
          </a:xfrm>
          <a:prstGeom prst="line">
            <a:avLst/>
          </a:prstGeom>
          <a:noFill/>
          <a:ln w="76200">
            <a:solidFill>
              <a:schemeClr val="accent1"/>
            </a:solidFill>
            <a:round/>
            <a:headEnd/>
            <a:tailEnd/>
          </a:ln>
        </p:spPr>
        <p:txBody>
          <a:bodyPr wrap="none" anchor="ctr"/>
          <a:lstStyle/>
          <a:p>
            <a:endParaRPr lang="fr-FR"/>
          </a:p>
        </p:txBody>
      </p:sp>
      <p:sp>
        <p:nvSpPr>
          <p:cNvPr id="12296" name="Rectangle 8"/>
          <p:cNvSpPr>
            <a:spLocks noChangeArrowheads="1"/>
          </p:cNvSpPr>
          <p:nvPr/>
        </p:nvSpPr>
        <p:spPr bwMode="auto">
          <a:xfrm>
            <a:off x="2373313"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2297" name="Rectangle 9"/>
          <p:cNvSpPr>
            <a:spLocks noChangeArrowheads="1"/>
          </p:cNvSpPr>
          <p:nvPr/>
        </p:nvSpPr>
        <p:spPr bwMode="auto">
          <a:xfrm>
            <a:off x="4548188"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2298" name="Rectangle 10"/>
          <p:cNvSpPr>
            <a:spLocks noChangeArrowheads="1"/>
          </p:cNvSpPr>
          <p:nvPr/>
        </p:nvSpPr>
        <p:spPr bwMode="auto">
          <a:xfrm>
            <a:off x="6110288" y="1535113"/>
            <a:ext cx="136525"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2299" name="Rectangle 11"/>
          <p:cNvSpPr>
            <a:spLocks noChangeArrowheads="1"/>
          </p:cNvSpPr>
          <p:nvPr/>
        </p:nvSpPr>
        <p:spPr bwMode="auto">
          <a:xfrm>
            <a:off x="3462338" y="2276475"/>
            <a:ext cx="341312"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2300" name="Rectangle 12"/>
          <p:cNvSpPr>
            <a:spLocks noChangeArrowheads="1"/>
          </p:cNvSpPr>
          <p:nvPr/>
        </p:nvSpPr>
        <p:spPr bwMode="auto">
          <a:xfrm>
            <a:off x="7197725" y="2297113"/>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2301" name="Rectangle 13" descr="Grands confettis"/>
          <p:cNvSpPr>
            <a:spLocks noChangeArrowheads="1"/>
          </p:cNvSpPr>
          <p:nvPr/>
        </p:nvSpPr>
        <p:spPr bwMode="auto">
          <a:xfrm>
            <a:off x="1500188" y="620713"/>
            <a:ext cx="5910262" cy="1066800"/>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sp>
        <p:nvSpPr>
          <p:cNvPr id="12302" name="Text Box 14"/>
          <p:cNvSpPr txBox="1">
            <a:spLocks noChangeArrowheads="1"/>
          </p:cNvSpPr>
          <p:nvPr/>
        </p:nvSpPr>
        <p:spPr bwMode="auto">
          <a:xfrm>
            <a:off x="2779713" y="908050"/>
            <a:ext cx="3736975" cy="466725"/>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a:t>Angioma, angiokeratoma</a:t>
            </a:r>
          </a:p>
        </p:txBody>
      </p:sp>
      <p:sp>
        <p:nvSpPr>
          <p:cNvPr id="12303" name="Text Box 15"/>
          <p:cNvSpPr txBox="1">
            <a:spLocks noChangeArrowheads="1"/>
          </p:cNvSpPr>
          <p:nvPr/>
        </p:nvSpPr>
        <p:spPr bwMode="auto">
          <a:xfrm>
            <a:off x="3421063" y="4292600"/>
            <a:ext cx="1871662"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Deep veins </a:t>
            </a:r>
          </a:p>
        </p:txBody>
      </p:sp>
      <p:sp>
        <p:nvSpPr>
          <p:cNvPr id="12304" name="Text Box 16"/>
          <p:cNvSpPr txBox="1">
            <a:spLocks noChangeArrowheads="1"/>
          </p:cNvSpPr>
          <p:nvPr/>
        </p:nvSpPr>
        <p:spPr bwMode="auto">
          <a:xfrm>
            <a:off x="7772400" y="1060450"/>
            <a:ext cx="831850"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12305" name="Text Box 17"/>
          <p:cNvSpPr txBox="1">
            <a:spLocks noChangeArrowheads="1"/>
          </p:cNvSpPr>
          <p:nvPr/>
        </p:nvSpPr>
        <p:spPr bwMode="auto">
          <a:xfrm>
            <a:off x="3930650" y="2781300"/>
            <a:ext cx="3233738"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perforators escape points</a:t>
            </a:r>
          </a:p>
        </p:txBody>
      </p:sp>
      <p:sp>
        <p:nvSpPr>
          <p:cNvPr id="12306" name="Line 18"/>
          <p:cNvSpPr>
            <a:spLocks noChangeShapeType="1"/>
          </p:cNvSpPr>
          <p:nvPr/>
        </p:nvSpPr>
        <p:spPr bwMode="auto">
          <a:xfrm rot="10800000">
            <a:off x="5851525" y="2133600"/>
            <a:ext cx="1279525" cy="0"/>
          </a:xfrm>
          <a:prstGeom prst="line">
            <a:avLst/>
          </a:prstGeom>
          <a:noFill/>
          <a:ln w="136525">
            <a:solidFill>
              <a:srgbClr val="FF3300"/>
            </a:solidFill>
            <a:round/>
            <a:headEnd/>
            <a:tailEnd type="triangle" w="med" len="med"/>
          </a:ln>
        </p:spPr>
        <p:txBody>
          <a:bodyPr/>
          <a:lstStyle/>
          <a:p>
            <a:endParaRPr lang="fr-FR"/>
          </a:p>
        </p:txBody>
      </p:sp>
      <p:sp>
        <p:nvSpPr>
          <p:cNvPr id="12307" name="Line 19"/>
          <p:cNvSpPr>
            <a:spLocks noChangeShapeType="1"/>
          </p:cNvSpPr>
          <p:nvPr/>
        </p:nvSpPr>
        <p:spPr bwMode="auto">
          <a:xfrm rot="10800000">
            <a:off x="1755775" y="2133600"/>
            <a:ext cx="1279525" cy="0"/>
          </a:xfrm>
          <a:prstGeom prst="line">
            <a:avLst/>
          </a:prstGeom>
          <a:noFill/>
          <a:ln w="136525">
            <a:solidFill>
              <a:srgbClr val="FF3300"/>
            </a:solidFill>
            <a:round/>
            <a:headEnd/>
            <a:tailEnd type="triangle" w="med" len="med"/>
          </a:ln>
        </p:spPr>
        <p:txBody>
          <a:bodyPr/>
          <a:lstStyle/>
          <a:p>
            <a:endParaRPr lang="fr-FR"/>
          </a:p>
        </p:txBody>
      </p:sp>
      <p:sp>
        <p:nvSpPr>
          <p:cNvPr id="12308" name="Line 20"/>
          <p:cNvSpPr>
            <a:spLocks noChangeShapeType="1"/>
          </p:cNvSpPr>
          <p:nvPr/>
        </p:nvSpPr>
        <p:spPr bwMode="auto">
          <a:xfrm rot="10800000">
            <a:off x="1179513" y="4076700"/>
            <a:ext cx="1279525" cy="0"/>
          </a:xfrm>
          <a:prstGeom prst="line">
            <a:avLst/>
          </a:prstGeom>
          <a:noFill/>
          <a:ln w="136525">
            <a:solidFill>
              <a:srgbClr val="FF3300"/>
            </a:solidFill>
            <a:round/>
            <a:headEnd/>
            <a:tailEnd type="triangle" w="med" len="med"/>
          </a:ln>
        </p:spPr>
        <p:txBody>
          <a:bodyPr/>
          <a:lstStyle/>
          <a:p>
            <a:endParaRPr lang="fr-FR"/>
          </a:p>
        </p:txBody>
      </p:sp>
      <p:sp>
        <p:nvSpPr>
          <p:cNvPr id="12309" name="Line 21"/>
          <p:cNvSpPr>
            <a:spLocks noChangeShapeType="1"/>
          </p:cNvSpPr>
          <p:nvPr/>
        </p:nvSpPr>
        <p:spPr bwMode="auto">
          <a:xfrm rot="10800000">
            <a:off x="4700588" y="4076700"/>
            <a:ext cx="1279525" cy="0"/>
          </a:xfrm>
          <a:prstGeom prst="line">
            <a:avLst/>
          </a:prstGeom>
          <a:noFill/>
          <a:ln w="136525">
            <a:solidFill>
              <a:srgbClr val="FF3300"/>
            </a:solidFill>
            <a:round/>
            <a:headEnd/>
            <a:tailEnd type="triangle" w="med" len="med"/>
          </a:ln>
        </p:spPr>
        <p:txBody>
          <a:bodyPr/>
          <a:lstStyle/>
          <a:p>
            <a:endParaRPr lang="fr-FR"/>
          </a:p>
        </p:txBody>
      </p:sp>
      <p:sp>
        <p:nvSpPr>
          <p:cNvPr id="12310" name="Line 22"/>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12311" name="Line 23"/>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12312" name="Line 24"/>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12313" name="Line 25"/>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12314" name="Line 26"/>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12315" name="Line 27"/>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12316" name="Line 28"/>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12317" name="Line 29"/>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12318" name="Text Box 30"/>
          <p:cNvSpPr txBox="1">
            <a:spLocks noChangeArrowheads="1"/>
          </p:cNvSpPr>
          <p:nvPr/>
        </p:nvSpPr>
        <p:spPr bwMode="auto">
          <a:xfrm>
            <a:off x="0" y="5181600"/>
            <a:ext cx="9144000" cy="12493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Cutaneous angioma : </a:t>
            </a:r>
            <a:r>
              <a:rPr lang="en-US">
                <a:solidFill>
                  <a:srgbClr val="FF3300"/>
                </a:solidFill>
              </a:rPr>
              <a:t>incompetent superficial and deep veins</a:t>
            </a:r>
            <a:r>
              <a:rPr lang="en-US"/>
              <a:t>:  Despite the deep incompetence, if the Marginal vein shows a diastolic reflux ; the treatment is = pattern </a:t>
            </a:r>
            <a:r>
              <a:rPr lang="en-US" sz="2800">
                <a:solidFill>
                  <a:srgbClr val="FF3300"/>
                </a:solidFill>
              </a:rPr>
              <a:t>2 and 4. </a:t>
            </a:r>
            <a:endParaRPr lang="en-US" sz="2000">
              <a:solidFill>
                <a:srgbClr val="FF3300"/>
              </a:solidFill>
            </a:endParaRPr>
          </a:p>
        </p:txBody>
      </p:sp>
      <p:sp>
        <p:nvSpPr>
          <p:cNvPr id="12319" name="Line 31"/>
          <p:cNvSpPr>
            <a:spLocks noChangeShapeType="1"/>
          </p:cNvSpPr>
          <p:nvPr/>
        </p:nvSpPr>
        <p:spPr bwMode="auto">
          <a:xfrm rot="10800000">
            <a:off x="6748463" y="4005263"/>
            <a:ext cx="1279525" cy="0"/>
          </a:xfrm>
          <a:prstGeom prst="line">
            <a:avLst/>
          </a:prstGeom>
          <a:noFill/>
          <a:ln w="136525">
            <a:solidFill>
              <a:srgbClr val="FF3300"/>
            </a:solidFill>
            <a:round/>
            <a:headEnd/>
            <a:tailEnd type="triangle" w="med" len="med"/>
          </a:ln>
        </p:spPr>
        <p:txBody>
          <a:bodyPr/>
          <a:lstStyle/>
          <a:p>
            <a:endParaRPr lang="fr-FR"/>
          </a:p>
        </p:txBody>
      </p:sp>
      <p:sp>
        <p:nvSpPr>
          <p:cNvPr id="12320" name="Line 32"/>
          <p:cNvSpPr>
            <a:spLocks noChangeShapeType="1"/>
          </p:cNvSpPr>
          <p:nvPr/>
        </p:nvSpPr>
        <p:spPr bwMode="auto">
          <a:xfrm rot="10800000">
            <a:off x="3035300" y="4076700"/>
            <a:ext cx="1279525" cy="0"/>
          </a:xfrm>
          <a:prstGeom prst="line">
            <a:avLst/>
          </a:prstGeom>
          <a:noFill/>
          <a:ln w="136525">
            <a:solidFill>
              <a:srgbClr val="FF3300"/>
            </a:solidFill>
            <a:round/>
            <a:headEnd/>
            <a:tailEnd type="triangle" w="med" len="med"/>
          </a:ln>
        </p:spPr>
        <p:txBody>
          <a:bodyPr/>
          <a:lstStyle/>
          <a:p>
            <a:endParaRPr lang="fr-FR"/>
          </a:p>
        </p:txBody>
      </p:sp>
      <p:sp>
        <p:nvSpPr>
          <p:cNvPr id="12321" name="Freeform 33"/>
          <p:cNvSpPr>
            <a:spLocks/>
          </p:cNvSpPr>
          <p:nvPr/>
        </p:nvSpPr>
        <p:spPr bwMode="auto">
          <a:xfrm>
            <a:off x="3613150" y="2679700"/>
            <a:ext cx="11113" cy="1397000"/>
          </a:xfrm>
          <a:custGeom>
            <a:avLst/>
            <a:gdLst>
              <a:gd name="T0" fmla="*/ 0 w 8"/>
              <a:gd name="T1" fmla="*/ 880 h 880"/>
              <a:gd name="T2" fmla="*/ 8 w 8"/>
              <a:gd name="T3" fmla="*/ 0 h 880"/>
              <a:gd name="T4" fmla="*/ 0 60000 65536"/>
              <a:gd name="T5" fmla="*/ 0 60000 65536"/>
              <a:gd name="T6" fmla="*/ 0 w 8"/>
              <a:gd name="T7" fmla="*/ 0 h 880"/>
              <a:gd name="T8" fmla="*/ 8 w 8"/>
              <a:gd name="T9" fmla="*/ 880 h 880"/>
            </a:gdLst>
            <a:ahLst/>
            <a:cxnLst>
              <a:cxn ang="T4">
                <a:pos x="T0" y="T1"/>
              </a:cxn>
              <a:cxn ang="T5">
                <a:pos x="T2" y="T3"/>
              </a:cxn>
            </a:cxnLst>
            <a:rect l="T6" t="T7" r="T8" b="T9"/>
            <a:pathLst>
              <a:path w="8" h="880">
                <a:moveTo>
                  <a:pt x="0" y="880"/>
                </a:moveTo>
                <a:lnTo>
                  <a:pt x="8" y="0"/>
                </a:lnTo>
              </a:path>
            </a:pathLst>
          </a:custGeom>
          <a:noFill/>
          <a:ln w="57150" cap="flat" cmpd="sng">
            <a:solidFill>
              <a:srgbClr val="FF3300"/>
            </a:solidFill>
            <a:prstDash val="solid"/>
            <a:round/>
            <a:headEnd type="oval" w="med" len="med"/>
            <a:tailEnd type="triangle" w="med" len="med"/>
          </a:ln>
        </p:spPr>
        <p:txBody>
          <a:bodyPr/>
          <a:lstStyle/>
          <a:p>
            <a:endParaRPr lang="fr-FR"/>
          </a:p>
        </p:txBody>
      </p:sp>
      <p:sp>
        <p:nvSpPr>
          <p:cNvPr id="12322" name="Freeform 34"/>
          <p:cNvSpPr>
            <a:spLocks/>
          </p:cNvSpPr>
          <p:nvPr/>
        </p:nvSpPr>
        <p:spPr bwMode="auto">
          <a:xfrm>
            <a:off x="7377113" y="2605088"/>
            <a:ext cx="11112" cy="1397000"/>
          </a:xfrm>
          <a:custGeom>
            <a:avLst/>
            <a:gdLst>
              <a:gd name="T0" fmla="*/ 0 w 8"/>
              <a:gd name="T1" fmla="*/ 880 h 880"/>
              <a:gd name="T2" fmla="*/ 8 w 8"/>
              <a:gd name="T3" fmla="*/ 0 h 880"/>
              <a:gd name="T4" fmla="*/ 0 60000 65536"/>
              <a:gd name="T5" fmla="*/ 0 60000 65536"/>
              <a:gd name="T6" fmla="*/ 0 w 8"/>
              <a:gd name="T7" fmla="*/ 0 h 880"/>
              <a:gd name="T8" fmla="*/ 8 w 8"/>
              <a:gd name="T9" fmla="*/ 880 h 880"/>
            </a:gdLst>
            <a:ahLst/>
            <a:cxnLst>
              <a:cxn ang="T4">
                <a:pos x="T0" y="T1"/>
              </a:cxn>
              <a:cxn ang="T5">
                <a:pos x="T2" y="T3"/>
              </a:cxn>
            </a:cxnLst>
            <a:rect l="T6" t="T7" r="T8" b="T9"/>
            <a:pathLst>
              <a:path w="8" h="880">
                <a:moveTo>
                  <a:pt x="0" y="880"/>
                </a:moveTo>
                <a:lnTo>
                  <a:pt x="8" y="0"/>
                </a:lnTo>
              </a:path>
            </a:pathLst>
          </a:custGeom>
          <a:noFill/>
          <a:ln w="57150" cap="flat" cmpd="sng">
            <a:solidFill>
              <a:srgbClr val="FF3300"/>
            </a:solidFill>
            <a:prstDash val="solid"/>
            <a:round/>
            <a:headEnd type="oval" w="med" len="med"/>
            <a:tailEnd type="triangle" w="med" len="med"/>
          </a:ln>
        </p:spPr>
        <p:txBody>
          <a:bodyPr/>
          <a:lstStyle/>
          <a:p>
            <a:endParaRPr lang="fr-FR"/>
          </a:p>
        </p:txBody>
      </p:sp>
      <p:sp>
        <p:nvSpPr>
          <p:cNvPr id="12323" name="Rectangle 35"/>
          <p:cNvSpPr>
            <a:spLocks noChangeArrowheads="1"/>
          </p:cNvSpPr>
          <p:nvPr/>
        </p:nvSpPr>
        <p:spPr bwMode="auto">
          <a:xfrm>
            <a:off x="147955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2324" name="Text Box 36"/>
          <p:cNvSpPr txBox="1">
            <a:spLocks noChangeArrowheads="1"/>
          </p:cNvSpPr>
          <p:nvPr/>
        </p:nvSpPr>
        <p:spPr bwMode="auto">
          <a:xfrm>
            <a:off x="2012950" y="1844675"/>
            <a:ext cx="4159250"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Superf. Vein = eg Marginal vein</a:t>
            </a:r>
          </a:p>
        </p:txBody>
      </p:sp>
      <p:sp>
        <p:nvSpPr>
          <p:cNvPr id="12325" name="Line 37"/>
          <p:cNvSpPr>
            <a:spLocks noChangeShapeType="1"/>
          </p:cNvSpPr>
          <p:nvPr/>
        </p:nvSpPr>
        <p:spPr bwMode="auto">
          <a:xfrm>
            <a:off x="539750" y="2133600"/>
            <a:ext cx="895350" cy="0"/>
          </a:xfrm>
          <a:prstGeom prst="line">
            <a:avLst/>
          </a:prstGeom>
          <a:noFill/>
          <a:ln w="136525">
            <a:solidFill>
              <a:schemeClr val="bg1"/>
            </a:solidFill>
            <a:round/>
            <a:headEnd/>
            <a:tailEnd type="triangle" w="med" len="med"/>
          </a:ln>
        </p:spPr>
        <p:txBody>
          <a:bodyPr/>
          <a:lstStyle/>
          <a:p>
            <a:endParaRPr lang="fr-FR"/>
          </a:p>
        </p:txBody>
      </p:sp>
      <p:sp>
        <p:nvSpPr>
          <p:cNvPr id="12326" name="Freeform 38"/>
          <p:cNvSpPr>
            <a:spLocks/>
          </p:cNvSpPr>
          <p:nvPr/>
        </p:nvSpPr>
        <p:spPr bwMode="auto">
          <a:xfrm>
            <a:off x="1677988" y="2133600"/>
            <a:ext cx="4762" cy="1909763"/>
          </a:xfrm>
          <a:custGeom>
            <a:avLst/>
            <a:gdLst>
              <a:gd name="T0" fmla="*/ 0 w 4"/>
              <a:gd name="T1" fmla="*/ 0 h 1203"/>
              <a:gd name="T2" fmla="*/ 4 w 4"/>
              <a:gd name="T3" fmla="*/ 1203 h 1203"/>
              <a:gd name="T4" fmla="*/ 0 60000 65536"/>
              <a:gd name="T5" fmla="*/ 0 60000 65536"/>
              <a:gd name="T6" fmla="*/ 0 w 4"/>
              <a:gd name="T7" fmla="*/ 0 h 1203"/>
              <a:gd name="T8" fmla="*/ 4 w 4"/>
              <a:gd name="T9" fmla="*/ 1203 h 1203"/>
            </a:gdLst>
            <a:ahLst/>
            <a:cxnLst>
              <a:cxn ang="T4">
                <a:pos x="T0" y="T1"/>
              </a:cxn>
              <a:cxn ang="T5">
                <a:pos x="T2" y="T3"/>
              </a:cxn>
            </a:cxnLst>
            <a:rect l="T6" t="T7" r="T8" b="T9"/>
            <a:pathLst>
              <a:path w="4" h="1203">
                <a:moveTo>
                  <a:pt x="0" y="0"/>
                </a:moveTo>
                <a:lnTo>
                  <a:pt x="4" y="1203"/>
                </a:lnTo>
              </a:path>
            </a:pathLst>
          </a:custGeom>
          <a:noFill/>
          <a:ln w="57150" cap="flat" cmpd="sng">
            <a:solidFill>
              <a:schemeClr val="bg1"/>
            </a:solidFill>
            <a:prstDash val="solid"/>
            <a:round/>
            <a:headEnd type="oval" w="med" len="med"/>
            <a:tailEnd type="triangle" w="med" len="med"/>
          </a:ln>
        </p:spPr>
        <p:txBody>
          <a:bodyPr/>
          <a:lstStyle/>
          <a:p>
            <a:endParaRPr lang="fr-FR"/>
          </a:p>
        </p:txBody>
      </p:sp>
      <p:sp>
        <p:nvSpPr>
          <p:cNvPr id="12327" name="Text Box 40"/>
          <p:cNvSpPr txBox="1">
            <a:spLocks noChangeArrowheads="1"/>
          </p:cNvSpPr>
          <p:nvPr/>
        </p:nvSpPr>
        <p:spPr bwMode="auto">
          <a:xfrm>
            <a:off x="1884363" y="2565400"/>
            <a:ext cx="1463675" cy="82232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Re-entry perf.</a:t>
            </a:r>
          </a:p>
        </p:txBody>
      </p:sp>
      <p:sp>
        <p:nvSpPr>
          <p:cNvPr id="12328" name="Text Box 41"/>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5</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923925" y="2565400"/>
            <a:ext cx="6977063" cy="1570038"/>
          </a:xfrm>
          <a:prstGeom prst="rect">
            <a:avLst/>
          </a:prstGeom>
          <a:noFill/>
          <a:ln w="136525">
            <a:noFill/>
            <a:miter lim="800000"/>
            <a:headEnd/>
            <a:tailEnd/>
          </a:ln>
        </p:spPr>
        <p:txBody>
          <a:bodyPr>
            <a:spAutoFit/>
          </a:bodyPr>
          <a:lstStyle/>
          <a:p>
            <a:pPr eaLnBrk="0" hangingPunct="0">
              <a:spcBef>
                <a:spcPct val="50000"/>
              </a:spcBef>
            </a:pPr>
            <a:r>
              <a:rPr lang="en-US"/>
              <a:t>Since these patterns are frequently associated not only with lymphatic malformations, but other VM patterns according to their topography and feature, see below some examples: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 2" descr="DSC03335.JPG"/>
          <p:cNvPicPr>
            <a:picLocks noChangeAspect="1"/>
          </p:cNvPicPr>
          <p:nvPr/>
        </p:nvPicPr>
        <p:blipFill>
          <a:blip r:embed="rId2" cstate="print"/>
          <a:srcRect/>
          <a:stretch>
            <a:fillRect/>
          </a:stretch>
        </p:blipFill>
        <p:spPr bwMode="auto">
          <a:xfrm>
            <a:off x="4303713" y="3141663"/>
            <a:ext cx="2644775" cy="3429000"/>
          </a:xfrm>
          <a:prstGeom prst="rect">
            <a:avLst/>
          </a:prstGeom>
          <a:noFill/>
          <a:ln w="9525">
            <a:noFill/>
            <a:miter lim="800000"/>
            <a:headEnd/>
            <a:tailEnd/>
          </a:ln>
        </p:spPr>
      </p:pic>
      <p:pic>
        <p:nvPicPr>
          <p:cNvPr id="14339" name="Image 3" descr="DSC03334.JPG"/>
          <p:cNvPicPr>
            <a:picLocks noChangeAspect="1"/>
          </p:cNvPicPr>
          <p:nvPr/>
        </p:nvPicPr>
        <p:blipFill>
          <a:blip r:embed="rId3" cstate="print"/>
          <a:srcRect/>
          <a:stretch>
            <a:fillRect/>
          </a:stretch>
        </p:blipFill>
        <p:spPr bwMode="auto">
          <a:xfrm>
            <a:off x="6888163" y="1389063"/>
            <a:ext cx="2255837" cy="3192462"/>
          </a:xfrm>
          <a:prstGeom prst="rect">
            <a:avLst/>
          </a:prstGeom>
          <a:noFill/>
          <a:ln w="9525">
            <a:noFill/>
            <a:miter lim="800000"/>
            <a:headEnd/>
            <a:tailEnd/>
          </a:ln>
        </p:spPr>
      </p:pic>
      <p:pic>
        <p:nvPicPr>
          <p:cNvPr id="14340" name="Picture 3"/>
          <p:cNvPicPr>
            <a:picLocks noChangeAspect="1" noChangeArrowheads="1"/>
          </p:cNvPicPr>
          <p:nvPr/>
        </p:nvPicPr>
        <p:blipFill>
          <a:blip r:embed="rId4" cstate="print"/>
          <a:srcRect/>
          <a:stretch>
            <a:fillRect/>
          </a:stretch>
        </p:blipFill>
        <p:spPr bwMode="auto">
          <a:xfrm>
            <a:off x="107950" y="1484313"/>
            <a:ext cx="4772025" cy="5113337"/>
          </a:xfrm>
          <a:prstGeom prst="rect">
            <a:avLst/>
          </a:prstGeom>
          <a:noFill/>
          <a:ln w="9525">
            <a:noFill/>
            <a:miter lim="800000"/>
            <a:headEnd/>
            <a:tailEnd/>
          </a:ln>
        </p:spPr>
      </p:pic>
      <p:pic>
        <p:nvPicPr>
          <p:cNvPr id="14341" name="Picture 4"/>
          <p:cNvPicPr>
            <a:picLocks noChangeAspect="1" noChangeArrowheads="1"/>
          </p:cNvPicPr>
          <p:nvPr/>
        </p:nvPicPr>
        <p:blipFill>
          <a:blip r:embed="rId5" cstate="print"/>
          <a:srcRect/>
          <a:stretch>
            <a:fillRect/>
          </a:stretch>
        </p:blipFill>
        <p:spPr bwMode="auto">
          <a:xfrm>
            <a:off x="468313" y="71438"/>
            <a:ext cx="8135937" cy="1125537"/>
          </a:xfrm>
          <a:prstGeom prst="rect">
            <a:avLst/>
          </a:prstGeom>
          <a:noFill/>
          <a:ln w="9525">
            <a:noFill/>
            <a:miter lim="800000"/>
            <a:headEnd/>
            <a:tailEnd/>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PERRET\Mes documents\Mes images\mai 2005\scan0001.bmp"/>
          <p:cNvPicPr>
            <a:picLocks noChangeAspect="1" noChangeArrowheads="1"/>
          </p:cNvPicPr>
          <p:nvPr/>
        </p:nvPicPr>
        <p:blipFill>
          <a:blip r:embed="rId2" cstate="print"/>
          <a:srcRect/>
          <a:stretch>
            <a:fillRect/>
          </a:stretch>
        </p:blipFill>
        <p:spPr bwMode="auto">
          <a:xfrm>
            <a:off x="1476375" y="36513"/>
            <a:ext cx="5975350" cy="6705600"/>
          </a:xfrm>
          <a:prstGeom prst="rect">
            <a:avLst/>
          </a:prstGeom>
          <a:noFill/>
          <a:ln w="9525">
            <a:noFill/>
            <a:miter lim="800000"/>
            <a:headEnd/>
            <a:tailEnd/>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 1" descr="PSEUDO K POST OP.JPG"/>
          <p:cNvPicPr>
            <a:picLocks noChangeAspect="1"/>
          </p:cNvPicPr>
          <p:nvPr/>
        </p:nvPicPr>
        <p:blipFill>
          <a:blip r:embed="rId2" cstate="print"/>
          <a:srcRect/>
          <a:stretch>
            <a:fillRect/>
          </a:stretch>
        </p:blipFill>
        <p:spPr bwMode="auto">
          <a:xfrm>
            <a:off x="0" y="549275"/>
            <a:ext cx="3543300" cy="4724400"/>
          </a:xfrm>
          <a:prstGeom prst="rect">
            <a:avLst/>
          </a:prstGeom>
          <a:noFill/>
          <a:ln w="9525">
            <a:noFill/>
            <a:miter lim="800000"/>
            <a:headEnd/>
            <a:tailEnd/>
          </a:ln>
        </p:spPr>
      </p:pic>
      <p:pic>
        <p:nvPicPr>
          <p:cNvPr id="16387" name="Image 3" descr="PSEUDO KPOST OP TORTRAT .JPG"/>
          <p:cNvPicPr>
            <a:picLocks noChangeAspect="1"/>
          </p:cNvPicPr>
          <p:nvPr/>
        </p:nvPicPr>
        <p:blipFill>
          <a:blip r:embed="rId3" cstate="print"/>
          <a:srcRect/>
          <a:stretch>
            <a:fillRect/>
          </a:stretch>
        </p:blipFill>
        <p:spPr bwMode="auto">
          <a:xfrm>
            <a:off x="3276600" y="3068638"/>
            <a:ext cx="2679700" cy="3573462"/>
          </a:xfrm>
          <a:prstGeom prst="rect">
            <a:avLst/>
          </a:prstGeom>
          <a:noFill/>
          <a:ln w="9525">
            <a:noFill/>
            <a:miter lim="800000"/>
            <a:headEnd/>
            <a:tailEnd/>
          </a:ln>
        </p:spPr>
      </p:pic>
      <p:pic>
        <p:nvPicPr>
          <p:cNvPr id="16388" name="Image 4" descr="MALF VEIN 2.JPG"/>
          <p:cNvPicPr>
            <a:picLocks noChangeAspect="1"/>
          </p:cNvPicPr>
          <p:nvPr/>
        </p:nvPicPr>
        <p:blipFill>
          <a:blip r:embed="rId4" cstate="print"/>
          <a:srcRect/>
          <a:stretch>
            <a:fillRect/>
          </a:stretch>
        </p:blipFill>
        <p:spPr bwMode="auto">
          <a:xfrm>
            <a:off x="5940425" y="695325"/>
            <a:ext cx="2967038" cy="3957638"/>
          </a:xfrm>
          <a:prstGeom prst="rect">
            <a:avLst/>
          </a:prstGeom>
          <a:noFill/>
          <a:ln w="9525">
            <a:noFill/>
            <a:miter lim="800000"/>
            <a:headEnd/>
            <a:tailEnd/>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 1" descr="fahd 1.JPG"/>
          <p:cNvPicPr>
            <a:picLocks noChangeAspect="1"/>
          </p:cNvPicPr>
          <p:nvPr/>
        </p:nvPicPr>
        <p:blipFill>
          <a:blip r:embed="rId2" cstate="print"/>
          <a:srcRect/>
          <a:stretch>
            <a:fillRect/>
          </a:stretch>
        </p:blipFill>
        <p:spPr bwMode="auto">
          <a:xfrm>
            <a:off x="179388" y="908050"/>
            <a:ext cx="4354512" cy="5805488"/>
          </a:xfrm>
          <a:prstGeom prst="rect">
            <a:avLst/>
          </a:prstGeom>
          <a:noFill/>
          <a:ln w="9525">
            <a:noFill/>
            <a:miter lim="800000"/>
            <a:headEnd/>
            <a:tailEnd/>
          </a:ln>
        </p:spPr>
      </p:pic>
      <p:pic>
        <p:nvPicPr>
          <p:cNvPr id="17411" name="Image 2" descr="fahd 2 Preop.JPG"/>
          <p:cNvPicPr>
            <a:picLocks noChangeAspect="1"/>
          </p:cNvPicPr>
          <p:nvPr/>
        </p:nvPicPr>
        <p:blipFill>
          <a:blip r:embed="rId3" cstate="print"/>
          <a:srcRect/>
          <a:stretch>
            <a:fillRect/>
          </a:stretch>
        </p:blipFill>
        <p:spPr bwMode="auto">
          <a:xfrm>
            <a:off x="4622800" y="908050"/>
            <a:ext cx="4321175" cy="5834063"/>
          </a:xfrm>
          <a:prstGeom prst="rect">
            <a:avLst/>
          </a:prstGeom>
          <a:noFill/>
          <a:ln w="9525">
            <a:noFill/>
            <a:miter lim="800000"/>
            <a:headEnd/>
            <a:tailEnd/>
          </a:ln>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457200"/>
            <a:ext cx="8382000" cy="5943600"/>
            <a:chOff x="0" y="576"/>
            <a:chExt cx="5760" cy="3744"/>
          </a:xfrm>
        </p:grpSpPr>
        <p:sp>
          <p:nvSpPr>
            <p:cNvPr id="18437" name="Rectangle 3" descr="Grands confettis"/>
            <p:cNvSpPr>
              <a:spLocks noChangeArrowheads="1"/>
            </p:cNvSpPr>
            <p:nvPr/>
          </p:nvSpPr>
          <p:spPr bwMode="auto">
            <a:xfrm>
              <a:off x="0" y="1728"/>
              <a:ext cx="5760" cy="2592"/>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18438" name="Rectangle 4" descr="Petits confettis"/>
            <p:cNvSpPr>
              <a:spLocks noChangeArrowheads="1"/>
            </p:cNvSpPr>
            <p:nvPr/>
          </p:nvSpPr>
          <p:spPr bwMode="auto">
            <a:xfrm>
              <a:off x="0" y="624"/>
              <a:ext cx="5760" cy="960"/>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18439" name="Rectangle 5" descr="Briques horizontales"/>
            <p:cNvSpPr>
              <a:spLocks noChangeArrowheads="1"/>
            </p:cNvSpPr>
            <p:nvPr/>
          </p:nvSpPr>
          <p:spPr bwMode="auto">
            <a:xfrm>
              <a:off x="0" y="576"/>
              <a:ext cx="5760" cy="192"/>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18440" name="Line 6"/>
            <p:cNvSpPr>
              <a:spLocks noChangeShapeType="1"/>
            </p:cNvSpPr>
            <p:nvPr/>
          </p:nvSpPr>
          <p:spPr bwMode="auto">
            <a:xfrm>
              <a:off x="0" y="1632"/>
              <a:ext cx="5760" cy="0"/>
            </a:xfrm>
            <a:prstGeom prst="line">
              <a:avLst/>
            </a:prstGeom>
            <a:noFill/>
            <a:ln w="76200">
              <a:solidFill>
                <a:schemeClr val="accent1"/>
              </a:solidFill>
              <a:round/>
              <a:headEnd/>
              <a:tailEnd/>
            </a:ln>
          </p:spPr>
          <p:txBody>
            <a:bodyPr wrap="none" anchor="ctr"/>
            <a:lstStyle/>
            <a:p>
              <a:endParaRPr lang="fr-FR"/>
            </a:p>
          </p:txBody>
        </p:sp>
        <p:sp>
          <p:nvSpPr>
            <p:cNvPr id="18441" name="Freeform 7" descr="Marbre blanc"/>
            <p:cNvSpPr>
              <a:spLocks/>
            </p:cNvSpPr>
            <p:nvPr/>
          </p:nvSpPr>
          <p:spPr bwMode="auto">
            <a:xfrm>
              <a:off x="912" y="2832"/>
              <a:ext cx="1216" cy="1421"/>
            </a:xfrm>
            <a:custGeom>
              <a:avLst/>
              <a:gdLst>
                <a:gd name="T0" fmla="*/ 16 w 1216"/>
                <a:gd name="T1" fmla="*/ 158 h 1421"/>
                <a:gd name="T2" fmla="*/ 616 w 1216"/>
                <a:gd name="T3" fmla="*/ 174 h 1421"/>
                <a:gd name="T4" fmla="*/ 726 w 1216"/>
                <a:gd name="T5" fmla="*/ 127 h 1421"/>
                <a:gd name="T6" fmla="*/ 837 w 1216"/>
                <a:gd name="T7" fmla="*/ 32 h 1421"/>
                <a:gd name="T8" fmla="*/ 931 w 1216"/>
                <a:gd name="T9" fmla="*/ 0 h 1421"/>
                <a:gd name="T10" fmla="*/ 1058 w 1216"/>
                <a:gd name="T11" fmla="*/ 16 h 1421"/>
                <a:gd name="T12" fmla="*/ 1121 w 1216"/>
                <a:gd name="T13" fmla="*/ 111 h 1421"/>
                <a:gd name="T14" fmla="*/ 1168 w 1216"/>
                <a:gd name="T15" fmla="*/ 158 h 1421"/>
                <a:gd name="T16" fmla="*/ 1200 w 1216"/>
                <a:gd name="T17" fmla="*/ 253 h 1421"/>
                <a:gd name="T18" fmla="*/ 1216 w 1216"/>
                <a:gd name="T19" fmla="*/ 300 h 1421"/>
                <a:gd name="T20" fmla="*/ 1200 w 1216"/>
                <a:gd name="T21" fmla="*/ 1153 h 1421"/>
                <a:gd name="T22" fmla="*/ 1089 w 1216"/>
                <a:gd name="T23" fmla="*/ 1358 h 1421"/>
                <a:gd name="T24" fmla="*/ 995 w 1216"/>
                <a:gd name="T25" fmla="*/ 1421 h 1421"/>
                <a:gd name="T26" fmla="*/ 837 w 1216"/>
                <a:gd name="T27" fmla="*/ 1374 h 1421"/>
                <a:gd name="T28" fmla="*/ 695 w 1216"/>
                <a:gd name="T29" fmla="*/ 1279 h 1421"/>
                <a:gd name="T30" fmla="*/ 0 w 1216"/>
                <a:gd name="T31" fmla="*/ 1058 h 1421"/>
                <a:gd name="T32" fmla="*/ 96 w 1216"/>
                <a:gd name="T33" fmla="*/ 982 h 14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6"/>
                <a:gd name="T52" fmla="*/ 0 h 1421"/>
                <a:gd name="T53" fmla="*/ 1216 w 1216"/>
                <a:gd name="T54" fmla="*/ 1421 h 14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6" h="1421">
                  <a:moveTo>
                    <a:pt x="16" y="158"/>
                  </a:moveTo>
                  <a:cubicBezTo>
                    <a:pt x="436" y="199"/>
                    <a:pt x="236" y="197"/>
                    <a:pt x="616" y="174"/>
                  </a:cubicBezTo>
                  <a:cubicBezTo>
                    <a:pt x="652" y="156"/>
                    <a:pt x="692" y="147"/>
                    <a:pt x="726" y="127"/>
                  </a:cubicBezTo>
                  <a:cubicBezTo>
                    <a:pt x="768" y="103"/>
                    <a:pt x="794" y="56"/>
                    <a:pt x="837" y="32"/>
                  </a:cubicBezTo>
                  <a:cubicBezTo>
                    <a:pt x="866" y="16"/>
                    <a:pt x="931" y="0"/>
                    <a:pt x="931" y="0"/>
                  </a:cubicBezTo>
                  <a:cubicBezTo>
                    <a:pt x="973" y="5"/>
                    <a:pt x="1018" y="1"/>
                    <a:pt x="1058" y="16"/>
                  </a:cubicBezTo>
                  <a:cubicBezTo>
                    <a:pt x="1123" y="40"/>
                    <a:pt x="1093" y="69"/>
                    <a:pt x="1121" y="111"/>
                  </a:cubicBezTo>
                  <a:cubicBezTo>
                    <a:pt x="1133" y="129"/>
                    <a:pt x="1152" y="142"/>
                    <a:pt x="1168" y="158"/>
                  </a:cubicBezTo>
                  <a:cubicBezTo>
                    <a:pt x="1179" y="190"/>
                    <a:pt x="1189" y="221"/>
                    <a:pt x="1200" y="253"/>
                  </a:cubicBezTo>
                  <a:cubicBezTo>
                    <a:pt x="1205" y="269"/>
                    <a:pt x="1216" y="300"/>
                    <a:pt x="1216" y="300"/>
                  </a:cubicBezTo>
                  <a:cubicBezTo>
                    <a:pt x="1211" y="584"/>
                    <a:pt x="1210" y="869"/>
                    <a:pt x="1200" y="1153"/>
                  </a:cubicBezTo>
                  <a:cubicBezTo>
                    <a:pt x="1198" y="1215"/>
                    <a:pt x="1137" y="1321"/>
                    <a:pt x="1089" y="1358"/>
                  </a:cubicBezTo>
                  <a:cubicBezTo>
                    <a:pt x="1059" y="1381"/>
                    <a:pt x="995" y="1421"/>
                    <a:pt x="995" y="1421"/>
                  </a:cubicBezTo>
                  <a:cubicBezTo>
                    <a:pt x="943" y="1412"/>
                    <a:pt x="881" y="1411"/>
                    <a:pt x="837" y="1374"/>
                  </a:cubicBezTo>
                  <a:cubicBezTo>
                    <a:pt x="706" y="1263"/>
                    <a:pt x="892" y="1346"/>
                    <a:pt x="695" y="1279"/>
                  </a:cubicBezTo>
                  <a:cubicBezTo>
                    <a:pt x="516" y="1017"/>
                    <a:pt x="300" y="1058"/>
                    <a:pt x="0" y="1058"/>
                  </a:cubicBezTo>
                  <a:lnTo>
                    <a:pt x="96" y="982"/>
                  </a:lnTo>
                </a:path>
              </a:pathLst>
            </a:custGeom>
            <a:blipFill dpi="0" rotWithShape="0">
              <a:blip r:embed="rId3" cstate="print"/>
              <a:srcRect/>
              <a:tile tx="0" ty="0" sx="100000" sy="100000" flip="none" algn="tl"/>
            </a:blipFill>
            <a:ln w="9525">
              <a:solidFill>
                <a:schemeClr val="tx1"/>
              </a:solidFill>
              <a:round/>
              <a:headEnd/>
              <a:tailEnd/>
            </a:ln>
          </p:spPr>
          <p:txBody>
            <a:bodyPr wrap="none" anchor="ctr"/>
            <a:lstStyle/>
            <a:p>
              <a:endParaRPr lang="fr-FR"/>
            </a:p>
          </p:txBody>
        </p:sp>
        <p:sp>
          <p:nvSpPr>
            <p:cNvPr id="18442" name="Freeform 8" descr="Marbre blanc"/>
            <p:cNvSpPr>
              <a:spLocks/>
            </p:cNvSpPr>
            <p:nvPr/>
          </p:nvSpPr>
          <p:spPr bwMode="auto">
            <a:xfrm flipH="1">
              <a:off x="2400" y="2880"/>
              <a:ext cx="1216" cy="1421"/>
            </a:xfrm>
            <a:custGeom>
              <a:avLst/>
              <a:gdLst>
                <a:gd name="T0" fmla="*/ 16 w 1216"/>
                <a:gd name="T1" fmla="*/ 158 h 1421"/>
                <a:gd name="T2" fmla="*/ 616 w 1216"/>
                <a:gd name="T3" fmla="*/ 174 h 1421"/>
                <a:gd name="T4" fmla="*/ 726 w 1216"/>
                <a:gd name="T5" fmla="*/ 127 h 1421"/>
                <a:gd name="T6" fmla="*/ 837 w 1216"/>
                <a:gd name="T7" fmla="*/ 32 h 1421"/>
                <a:gd name="T8" fmla="*/ 931 w 1216"/>
                <a:gd name="T9" fmla="*/ 0 h 1421"/>
                <a:gd name="T10" fmla="*/ 1058 w 1216"/>
                <a:gd name="T11" fmla="*/ 16 h 1421"/>
                <a:gd name="T12" fmla="*/ 1121 w 1216"/>
                <a:gd name="T13" fmla="*/ 111 h 1421"/>
                <a:gd name="T14" fmla="*/ 1168 w 1216"/>
                <a:gd name="T15" fmla="*/ 158 h 1421"/>
                <a:gd name="T16" fmla="*/ 1200 w 1216"/>
                <a:gd name="T17" fmla="*/ 253 h 1421"/>
                <a:gd name="T18" fmla="*/ 1216 w 1216"/>
                <a:gd name="T19" fmla="*/ 300 h 1421"/>
                <a:gd name="T20" fmla="*/ 1200 w 1216"/>
                <a:gd name="T21" fmla="*/ 1153 h 1421"/>
                <a:gd name="T22" fmla="*/ 1089 w 1216"/>
                <a:gd name="T23" fmla="*/ 1358 h 1421"/>
                <a:gd name="T24" fmla="*/ 995 w 1216"/>
                <a:gd name="T25" fmla="*/ 1421 h 1421"/>
                <a:gd name="T26" fmla="*/ 837 w 1216"/>
                <a:gd name="T27" fmla="*/ 1374 h 1421"/>
                <a:gd name="T28" fmla="*/ 695 w 1216"/>
                <a:gd name="T29" fmla="*/ 1279 h 1421"/>
                <a:gd name="T30" fmla="*/ 0 w 1216"/>
                <a:gd name="T31" fmla="*/ 1058 h 1421"/>
                <a:gd name="T32" fmla="*/ 96 w 1216"/>
                <a:gd name="T33" fmla="*/ 982 h 14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6"/>
                <a:gd name="T52" fmla="*/ 0 h 1421"/>
                <a:gd name="T53" fmla="*/ 1216 w 1216"/>
                <a:gd name="T54" fmla="*/ 1421 h 14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6" h="1421">
                  <a:moveTo>
                    <a:pt x="16" y="158"/>
                  </a:moveTo>
                  <a:cubicBezTo>
                    <a:pt x="436" y="199"/>
                    <a:pt x="236" y="197"/>
                    <a:pt x="616" y="174"/>
                  </a:cubicBezTo>
                  <a:cubicBezTo>
                    <a:pt x="652" y="156"/>
                    <a:pt x="692" y="147"/>
                    <a:pt x="726" y="127"/>
                  </a:cubicBezTo>
                  <a:cubicBezTo>
                    <a:pt x="768" y="103"/>
                    <a:pt x="794" y="56"/>
                    <a:pt x="837" y="32"/>
                  </a:cubicBezTo>
                  <a:cubicBezTo>
                    <a:pt x="866" y="16"/>
                    <a:pt x="931" y="0"/>
                    <a:pt x="931" y="0"/>
                  </a:cubicBezTo>
                  <a:cubicBezTo>
                    <a:pt x="973" y="5"/>
                    <a:pt x="1018" y="1"/>
                    <a:pt x="1058" y="16"/>
                  </a:cubicBezTo>
                  <a:cubicBezTo>
                    <a:pt x="1123" y="40"/>
                    <a:pt x="1093" y="69"/>
                    <a:pt x="1121" y="111"/>
                  </a:cubicBezTo>
                  <a:cubicBezTo>
                    <a:pt x="1133" y="129"/>
                    <a:pt x="1152" y="142"/>
                    <a:pt x="1168" y="158"/>
                  </a:cubicBezTo>
                  <a:cubicBezTo>
                    <a:pt x="1179" y="190"/>
                    <a:pt x="1189" y="221"/>
                    <a:pt x="1200" y="253"/>
                  </a:cubicBezTo>
                  <a:cubicBezTo>
                    <a:pt x="1205" y="269"/>
                    <a:pt x="1216" y="300"/>
                    <a:pt x="1216" y="300"/>
                  </a:cubicBezTo>
                  <a:cubicBezTo>
                    <a:pt x="1211" y="584"/>
                    <a:pt x="1210" y="869"/>
                    <a:pt x="1200" y="1153"/>
                  </a:cubicBezTo>
                  <a:cubicBezTo>
                    <a:pt x="1198" y="1215"/>
                    <a:pt x="1137" y="1321"/>
                    <a:pt x="1089" y="1358"/>
                  </a:cubicBezTo>
                  <a:cubicBezTo>
                    <a:pt x="1059" y="1381"/>
                    <a:pt x="995" y="1421"/>
                    <a:pt x="995" y="1421"/>
                  </a:cubicBezTo>
                  <a:cubicBezTo>
                    <a:pt x="943" y="1412"/>
                    <a:pt x="881" y="1411"/>
                    <a:pt x="837" y="1374"/>
                  </a:cubicBezTo>
                  <a:cubicBezTo>
                    <a:pt x="706" y="1263"/>
                    <a:pt x="892" y="1346"/>
                    <a:pt x="695" y="1279"/>
                  </a:cubicBezTo>
                  <a:cubicBezTo>
                    <a:pt x="516" y="1017"/>
                    <a:pt x="300" y="1058"/>
                    <a:pt x="0" y="1058"/>
                  </a:cubicBezTo>
                  <a:lnTo>
                    <a:pt x="96" y="982"/>
                  </a:lnTo>
                </a:path>
              </a:pathLst>
            </a:custGeom>
            <a:blipFill dpi="0" rotWithShape="0">
              <a:blip r:embed="rId3" cstate="print"/>
              <a:srcRect/>
              <a:tile tx="0" ty="0" sx="100000" sy="100000" flip="none" algn="tl"/>
            </a:blipFill>
            <a:ln w="9525">
              <a:solidFill>
                <a:schemeClr val="tx1"/>
              </a:solidFill>
              <a:round/>
              <a:headEnd/>
              <a:tailEnd/>
            </a:ln>
          </p:spPr>
          <p:txBody>
            <a:bodyPr wrap="none" anchor="ctr"/>
            <a:lstStyle/>
            <a:p>
              <a:endParaRPr lang="fr-FR"/>
            </a:p>
          </p:txBody>
        </p:sp>
        <p:sp>
          <p:nvSpPr>
            <p:cNvPr id="18443" name="Freeform 9"/>
            <p:cNvSpPr>
              <a:spLocks/>
            </p:cNvSpPr>
            <p:nvPr/>
          </p:nvSpPr>
          <p:spPr bwMode="auto">
            <a:xfrm>
              <a:off x="1392" y="1361"/>
              <a:ext cx="3108" cy="2582"/>
            </a:xfrm>
            <a:custGeom>
              <a:avLst/>
              <a:gdLst>
                <a:gd name="T0" fmla="*/ 0 w 3108"/>
                <a:gd name="T1" fmla="*/ 716 h 2582"/>
                <a:gd name="T2" fmla="*/ 67 w 3108"/>
                <a:gd name="T3" fmla="*/ 692 h 2582"/>
                <a:gd name="T4" fmla="*/ 222 w 3108"/>
                <a:gd name="T5" fmla="*/ 600 h 2582"/>
                <a:gd name="T6" fmla="*/ 647 w 3108"/>
                <a:gd name="T7" fmla="*/ 155 h 2582"/>
                <a:gd name="T8" fmla="*/ 318 w 3108"/>
                <a:gd name="T9" fmla="*/ 463 h 2582"/>
                <a:gd name="T10" fmla="*/ 543 w 3108"/>
                <a:gd name="T11" fmla="*/ 840 h 2582"/>
                <a:gd name="T12" fmla="*/ 1039 w 3108"/>
                <a:gd name="T13" fmla="*/ 28 h 2582"/>
                <a:gd name="T14" fmla="*/ 914 w 3108"/>
                <a:gd name="T15" fmla="*/ 669 h 2582"/>
                <a:gd name="T16" fmla="*/ 1021 w 3108"/>
                <a:gd name="T17" fmla="*/ 874 h 2582"/>
                <a:gd name="T18" fmla="*/ 1270 w 3108"/>
                <a:gd name="T19" fmla="*/ 783 h 2582"/>
                <a:gd name="T20" fmla="*/ 1387 w 3108"/>
                <a:gd name="T21" fmla="*/ 669 h 2582"/>
                <a:gd name="T22" fmla="*/ 1483 w 3108"/>
                <a:gd name="T23" fmla="*/ 600 h 2582"/>
                <a:gd name="T24" fmla="*/ 1646 w 3108"/>
                <a:gd name="T25" fmla="*/ 737 h 2582"/>
                <a:gd name="T26" fmla="*/ 1810 w 3108"/>
                <a:gd name="T27" fmla="*/ 852 h 2582"/>
                <a:gd name="T28" fmla="*/ 2050 w 3108"/>
                <a:gd name="T29" fmla="*/ 921 h 2582"/>
                <a:gd name="T30" fmla="*/ 2729 w 3108"/>
                <a:gd name="T31" fmla="*/ 12 h 2582"/>
                <a:gd name="T32" fmla="*/ 2386 w 3108"/>
                <a:gd name="T33" fmla="*/ 840 h 2582"/>
                <a:gd name="T34" fmla="*/ 2241 w 3108"/>
                <a:gd name="T35" fmla="*/ 1119 h 2582"/>
                <a:gd name="T36" fmla="*/ 1889 w 3108"/>
                <a:gd name="T37" fmla="*/ 1328 h 2582"/>
                <a:gd name="T38" fmla="*/ 1626 w 3108"/>
                <a:gd name="T39" fmla="*/ 1468 h 2582"/>
                <a:gd name="T40" fmla="*/ 1216 w 3108"/>
                <a:gd name="T41" fmla="*/ 1189 h 2582"/>
                <a:gd name="T42" fmla="*/ 894 w 3108"/>
                <a:gd name="T43" fmla="*/ 1468 h 2582"/>
                <a:gd name="T44" fmla="*/ 865 w 3108"/>
                <a:gd name="T45" fmla="*/ 2094 h 2582"/>
                <a:gd name="T46" fmla="*/ 1333 w 3108"/>
                <a:gd name="T47" fmla="*/ 1885 h 2582"/>
                <a:gd name="T48" fmla="*/ 1713 w 3108"/>
                <a:gd name="T49" fmla="*/ 2164 h 2582"/>
                <a:gd name="T50" fmla="*/ 2064 w 3108"/>
                <a:gd name="T51" fmla="*/ 1954 h 2582"/>
                <a:gd name="T52" fmla="*/ 2666 w 3108"/>
                <a:gd name="T53" fmla="*/ 1180 h 2582"/>
                <a:gd name="T54" fmla="*/ 3108 w 3108"/>
                <a:gd name="T55" fmla="*/ 991 h 2582"/>
                <a:gd name="T56" fmla="*/ 2035 w 3108"/>
                <a:gd name="T57" fmla="*/ 2233 h 2582"/>
                <a:gd name="T58" fmla="*/ 1567 w 3108"/>
                <a:gd name="T59" fmla="*/ 2372 h 2582"/>
                <a:gd name="T60" fmla="*/ 983 w 3108"/>
                <a:gd name="T61" fmla="*/ 2372 h 2582"/>
                <a:gd name="T62" fmla="*/ 836 w 3108"/>
                <a:gd name="T63" fmla="*/ 2582 h 2582"/>
                <a:gd name="T64" fmla="*/ 602 w 3108"/>
                <a:gd name="T65" fmla="*/ 2233 h 2582"/>
                <a:gd name="T66" fmla="*/ 162 w 3108"/>
                <a:gd name="T67" fmla="*/ 2164 h 2582"/>
                <a:gd name="T68" fmla="*/ 16 w 3108"/>
                <a:gd name="T69" fmla="*/ 2025 h 2582"/>
                <a:gd name="T70" fmla="*/ 338 w 3108"/>
                <a:gd name="T71" fmla="*/ 1885 h 2582"/>
                <a:gd name="T72" fmla="*/ 748 w 3108"/>
                <a:gd name="T73" fmla="*/ 2094 h 2582"/>
                <a:gd name="T74" fmla="*/ 806 w 3108"/>
                <a:gd name="T75" fmla="*/ 1954 h 2582"/>
                <a:gd name="T76" fmla="*/ 806 w 3108"/>
                <a:gd name="T77" fmla="*/ 1536 h 2582"/>
                <a:gd name="T78" fmla="*/ 602 w 3108"/>
                <a:gd name="T79" fmla="*/ 1258 h 2582"/>
                <a:gd name="T80" fmla="*/ 309 w 3108"/>
                <a:gd name="T81" fmla="*/ 1397 h 2582"/>
                <a:gd name="T82" fmla="*/ 16 w 3108"/>
                <a:gd name="T83" fmla="*/ 1258 h 2582"/>
                <a:gd name="T84" fmla="*/ 0 w 3108"/>
                <a:gd name="T85" fmla="*/ 716 h 25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108"/>
                <a:gd name="T130" fmla="*/ 0 h 2582"/>
                <a:gd name="T131" fmla="*/ 3108 w 3108"/>
                <a:gd name="T132" fmla="*/ 2582 h 25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108" h="2582">
                  <a:moveTo>
                    <a:pt x="0" y="716"/>
                  </a:moveTo>
                  <a:cubicBezTo>
                    <a:pt x="22" y="708"/>
                    <a:pt x="45" y="704"/>
                    <a:pt x="67" y="692"/>
                  </a:cubicBezTo>
                  <a:cubicBezTo>
                    <a:pt x="119" y="666"/>
                    <a:pt x="222" y="600"/>
                    <a:pt x="222" y="600"/>
                  </a:cubicBezTo>
                  <a:cubicBezTo>
                    <a:pt x="235" y="585"/>
                    <a:pt x="634" y="173"/>
                    <a:pt x="647" y="155"/>
                  </a:cubicBezTo>
                  <a:cubicBezTo>
                    <a:pt x="666" y="127"/>
                    <a:pt x="318" y="463"/>
                    <a:pt x="318" y="463"/>
                  </a:cubicBezTo>
                  <a:lnTo>
                    <a:pt x="543" y="840"/>
                  </a:lnTo>
                  <a:cubicBezTo>
                    <a:pt x="632" y="849"/>
                    <a:pt x="977" y="56"/>
                    <a:pt x="1039" y="28"/>
                  </a:cubicBezTo>
                  <a:cubicBezTo>
                    <a:pt x="1101" y="0"/>
                    <a:pt x="917" y="528"/>
                    <a:pt x="914" y="669"/>
                  </a:cubicBezTo>
                  <a:cubicBezTo>
                    <a:pt x="943" y="771"/>
                    <a:pt x="971" y="834"/>
                    <a:pt x="1021" y="874"/>
                  </a:cubicBezTo>
                  <a:cubicBezTo>
                    <a:pt x="1115" y="861"/>
                    <a:pt x="1184" y="853"/>
                    <a:pt x="1270" y="783"/>
                  </a:cubicBezTo>
                  <a:cubicBezTo>
                    <a:pt x="1314" y="681"/>
                    <a:pt x="1322" y="695"/>
                    <a:pt x="1387" y="669"/>
                  </a:cubicBezTo>
                  <a:cubicBezTo>
                    <a:pt x="1455" y="560"/>
                    <a:pt x="1422" y="564"/>
                    <a:pt x="1483" y="600"/>
                  </a:cubicBezTo>
                  <a:cubicBezTo>
                    <a:pt x="1536" y="728"/>
                    <a:pt x="1575" y="717"/>
                    <a:pt x="1646" y="737"/>
                  </a:cubicBezTo>
                  <a:cubicBezTo>
                    <a:pt x="1784" y="840"/>
                    <a:pt x="1728" y="807"/>
                    <a:pt x="1810" y="852"/>
                  </a:cubicBezTo>
                  <a:cubicBezTo>
                    <a:pt x="1870" y="1072"/>
                    <a:pt x="1915" y="954"/>
                    <a:pt x="2050" y="921"/>
                  </a:cubicBezTo>
                  <a:cubicBezTo>
                    <a:pt x="2165" y="510"/>
                    <a:pt x="2673" y="25"/>
                    <a:pt x="2729" y="12"/>
                  </a:cubicBezTo>
                  <a:lnTo>
                    <a:pt x="2386" y="840"/>
                  </a:lnTo>
                  <a:lnTo>
                    <a:pt x="2241" y="1119"/>
                  </a:lnTo>
                  <a:lnTo>
                    <a:pt x="1889" y="1328"/>
                  </a:lnTo>
                  <a:lnTo>
                    <a:pt x="1626" y="1468"/>
                  </a:lnTo>
                  <a:lnTo>
                    <a:pt x="1216" y="1189"/>
                  </a:lnTo>
                  <a:lnTo>
                    <a:pt x="894" y="1468"/>
                  </a:lnTo>
                  <a:lnTo>
                    <a:pt x="865" y="2094"/>
                  </a:lnTo>
                  <a:lnTo>
                    <a:pt x="1333" y="1885"/>
                  </a:lnTo>
                  <a:lnTo>
                    <a:pt x="1713" y="2164"/>
                  </a:lnTo>
                  <a:lnTo>
                    <a:pt x="2064" y="1954"/>
                  </a:lnTo>
                  <a:lnTo>
                    <a:pt x="2666" y="1180"/>
                  </a:lnTo>
                  <a:lnTo>
                    <a:pt x="3108" y="991"/>
                  </a:lnTo>
                  <a:lnTo>
                    <a:pt x="2035" y="2233"/>
                  </a:lnTo>
                  <a:lnTo>
                    <a:pt x="1567" y="2372"/>
                  </a:lnTo>
                  <a:lnTo>
                    <a:pt x="983" y="2372"/>
                  </a:lnTo>
                  <a:lnTo>
                    <a:pt x="836" y="2582"/>
                  </a:lnTo>
                  <a:lnTo>
                    <a:pt x="602" y="2233"/>
                  </a:lnTo>
                  <a:lnTo>
                    <a:pt x="162" y="2164"/>
                  </a:lnTo>
                  <a:lnTo>
                    <a:pt x="16" y="2025"/>
                  </a:lnTo>
                  <a:lnTo>
                    <a:pt x="338" y="1885"/>
                  </a:lnTo>
                  <a:lnTo>
                    <a:pt x="748" y="2094"/>
                  </a:lnTo>
                  <a:lnTo>
                    <a:pt x="806" y="1954"/>
                  </a:lnTo>
                  <a:lnTo>
                    <a:pt x="806" y="1536"/>
                  </a:lnTo>
                  <a:lnTo>
                    <a:pt x="602" y="1258"/>
                  </a:lnTo>
                  <a:lnTo>
                    <a:pt x="309" y="1397"/>
                  </a:lnTo>
                  <a:lnTo>
                    <a:pt x="16" y="1258"/>
                  </a:lnTo>
                  <a:lnTo>
                    <a:pt x="0" y="716"/>
                  </a:lnTo>
                  <a:close/>
                </a:path>
              </a:pathLst>
            </a:custGeom>
            <a:solidFill>
              <a:srgbClr val="00CCFF"/>
            </a:solidFill>
            <a:ln w="9525">
              <a:solidFill>
                <a:schemeClr val="tx1"/>
              </a:solidFill>
              <a:round/>
              <a:headEnd/>
              <a:tailEnd/>
            </a:ln>
          </p:spPr>
          <p:txBody>
            <a:bodyPr wrap="none" anchor="ctr"/>
            <a:lstStyle/>
            <a:p>
              <a:endParaRPr lang="fr-FR"/>
            </a:p>
          </p:txBody>
        </p:sp>
        <p:sp>
          <p:nvSpPr>
            <p:cNvPr id="78858" name="Rectangle 10"/>
            <p:cNvSpPr>
              <a:spLocks noChangeArrowheads="1"/>
            </p:cNvSpPr>
            <p:nvPr/>
          </p:nvSpPr>
          <p:spPr bwMode="auto">
            <a:xfrm>
              <a:off x="0" y="1920"/>
              <a:ext cx="5760" cy="576"/>
            </a:xfrm>
            <a:prstGeom prst="rect">
              <a:avLst/>
            </a:prstGeom>
            <a:gradFill rotWithShape="0">
              <a:gsLst>
                <a:gs pos="0">
                  <a:schemeClr val="accent2">
                    <a:gamma/>
                    <a:shade val="66275"/>
                    <a:invGamma/>
                  </a:schemeClr>
                </a:gs>
                <a:gs pos="50000">
                  <a:schemeClr val="accent2"/>
                </a:gs>
                <a:gs pos="100000">
                  <a:schemeClr val="accent2">
                    <a:gamma/>
                    <a:shade val="66275"/>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18445" name="Rectangle 11"/>
            <p:cNvSpPr>
              <a:spLocks noChangeArrowheads="1"/>
            </p:cNvSpPr>
            <p:nvPr/>
          </p:nvSpPr>
          <p:spPr bwMode="auto">
            <a:xfrm>
              <a:off x="0" y="1296"/>
              <a:ext cx="5760" cy="240"/>
            </a:xfrm>
            <a:prstGeom prst="rect">
              <a:avLst/>
            </a:prstGeom>
            <a:gradFill rotWithShape="0">
              <a:gsLst>
                <a:gs pos="0">
                  <a:srgbClr val="0087A9"/>
                </a:gs>
                <a:gs pos="50000">
                  <a:srgbClr val="00CCFF"/>
                </a:gs>
                <a:gs pos="100000">
                  <a:srgbClr val="0087A9"/>
                </a:gs>
              </a:gsLst>
              <a:lin ang="5400000" scaled="1"/>
            </a:gradFill>
            <a:ln w="9525">
              <a:solidFill>
                <a:schemeClr val="tx1"/>
              </a:solidFill>
              <a:miter lim="800000"/>
              <a:headEnd/>
              <a:tailEnd/>
            </a:ln>
          </p:spPr>
          <p:txBody>
            <a:bodyPr wrap="none" anchor="ctr"/>
            <a:lstStyle/>
            <a:p>
              <a:endParaRPr lang="fr-FR"/>
            </a:p>
          </p:txBody>
        </p:sp>
      </p:grpSp>
      <p:sp>
        <p:nvSpPr>
          <p:cNvPr id="18435" name="Text Box 12"/>
          <p:cNvSpPr txBox="1">
            <a:spLocks noChangeArrowheads="1"/>
          </p:cNvSpPr>
          <p:nvPr/>
        </p:nvSpPr>
        <p:spPr bwMode="auto">
          <a:xfrm>
            <a:off x="6249988" y="4283075"/>
            <a:ext cx="163512" cy="457200"/>
          </a:xfrm>
          <a:prstGeom prst="rect">
            <a:avLst/>
          </a:prstGeom>
          <a:noFill/>
          <a:ln w="136525">
            <a:noFill/>
            <a:miter lim="800000"/>
            <a:headEnd/>
            <a:tailEnd/>
          </a:ln>
        </p:spPr>
        <p:txBody>
          <a:bodyPr>
            <a:spAutoFit/>
          </a:bodyPr>
          <a:lstStyle/>
          <a:p>
            <a:pPr eaLnBrk="0" hangingPunct="0">
              <a:spcBef>
                <a:spcPct val="50000"/>
              </a:spcBef>
            </a:pPr>
            <a:endParaRPr lang="fr-FR"/>
          </a:p>
        </p:txBody>
      </p:sp>
      <p:sp>
        <p:nvSpPr>
          <p:cNvPr id="18436" name="Text Box 13"/>
          <p:cNvSpPr txBox="1">
            <a:spLocks noChangeArrowheads="1"/>
          </p:cNvSpPr>
          <p:nvPr/>
        </p:nvSpPr>
        <p:spPr bwMode="auto">
          <a:xfrm>
            <a:off x="1050925" y="692150"/>
            <a:ext cx="7297738" cy="82232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Intra joint VM ( knee+++) treated by synovectomy when bleeding</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3400" y="1371600"/>
            <a:ext cx="8001000" cy="4572000"/>
            <a:chOff x="0" y="1440"/>
            <a:chExt cx="5760" cy="2880"/>
          </a:xfrm>
        </p:grpSpPr>
        <p:sp>
          <p:nvSpPr>
            <p:cNvPr id="19460" name="Rectangle 3" descr="Grands confettis"/>
            <p:cNvSpPr>
              <a:spLocks noChangeArrowheads="1"/>
            </p:cNvSpPr>
            <p:nvPr/>
          </p:nvSpPr>
          <p:spPr bwMode="auto">
            <a:xfrm>
              <a:off x="0" y="2352"/>
              <a:ext cx="5760" cy="1968"/>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19461" name="Rectangle 4" descr="Petits confettis"/>
            <p:cNvSpPr>
              <a:spLocks noChangeArrowheads="1"/>
            </p:cNvSpPr>
            <p:nvPr/>
          </p:nvSpPr>
          <p:spPr bwMode="auto">
            <a:xfrm>
              <a:off x="0" y="1488"/>
              <a:ext cx="5760" cy="768"/>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19462" name="Rectangle 5" descr="Briques horizontales"/>
            <p:cNvSpPr>
              <a:spLocks noChangeArrowheads="1"/>
            </p:cNvSpPr>
            <p:nvPr/>
          </p:nvSpPr>
          <p:spPr bwMode="auto">
            <a:xfrm>
              <a:off x="0" y="1440"/>
              <a:ext cx="5760" cy="24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19463" name="Freeform 6"/>
            <p:cNvSpPr>
              <a:spLocks/>
            </p:cNvSpPr>
            <p:nvPr/>
          </p:nvSpPr>
          <p:spPr bwMode="auto">
            <a:xfrm>
              <a:off x="789" y="1442"/>
              <a:ext cx="4184" cy="1486"/>
            </a:xfrm>
            <a:custGeom>
              <a:avLst/>
              <a:gdLst>
                <a:gd name="T0" fmla="*/ 0 w 4184"/>
                <a:gd name="T1" fmla="*/ 200 h 1486"/>
                <a:gd name="T2" fmla="*/ 111 w 4184"/>
                <a:gd name="T3" fmla="*/ 184 h 1486"/>
                <a:gd name="T4" fmla="*/ 364 w 4184"/>
                <a:gd name="T5" fmla="*/ 121 h 1486"/>
                <a:gd name="T6" fmla="*/ 427 w 4184"/>
                <a:gd name="T7" fmla="*/ 89 h 1486"/>
                <a:gd name="T8" fmla="*/ 521 w 4184"/>
                <a:gd name="T9" fmla="*/ 26 h 1486"/>
                <a:gd name="T10" fmla="*/ 891 w 4184"/>
                <a:gd name="T11" fmla="*/ 286 h 1486"/>
                <a:gd name="T12" fmla="*/ 1500 w 4184"/>
                <a:gd name="T13" fmla="*/ 168 h 1486"/>
                <a:gd name="T14" fmla="*/ 1674 w 4184"/>
                <a:gd name="T15" fmla="*/ 310 h 1486"/>
                <a:gd name="T16" fmla="*/ 2084 w 4184"/>
                <a:gd name="T17" fmla="*/ 247 h 1486"/>
                <a:gd name="T18" fmla="*/ 2274 w 4184"/>
                <a:gd name="T19" fmla="*/ 168 h 1486"/>
                <a:gd name="T20" fmla="*/ 2432 w 4184"/>
                <a:gd name="T21" fmla="*/ 121 h 1486"/>
                <a:gd name="T22" fmla="*/ 2700 w 4184"/>
                <a:gd name="T23" fmla="*/ 215 h 1486"/>
                <a:gd name="T24" fmla="*/ 2969 w 4184"/>
                <a:gd name="T25" fmla="*/ 294 h 1486"/>
                <a:gd name="T26" fmla="*/ 3363 w 4184"/>
                <a:gd name="T27" fmla="*/ 342 h 1486"/>
                <a:gd name="T28" fmla="*/ 4184 w 4184"/>
                <a:gd name="T29" fmla="*/ 137 h 1486"/>
                <a:gd name="T30" fmla="*/ 3915 w 4184"/>
                <a:gd name="T31" fmla="*/ 286 h 1486"/>
                <a:gd name="T32" fmla="*/ 3675 w 4184"/>
                <a:gd name="T33" fmla="*/ 478 h 1486"/>
                <a:gd name="T34" fmla="*/ 3099 w 4184"/>
                <a:gd name="T35" fmla="*/ 622 h 1486"/>
                <a:gd name="T36" fmla="*/ 2667 w 4184"/>
                <a:gd name="T37" fmla="*/ 718 h 1486"/>
                <a:gd name="T38" fmla="*/ 1995 w 4184"/>
                <a:gd name="T39" fmla="*/ 526 h 1486"/>
                <a:gd name="T40" fmla="*/ 1467 w 4184"/>
                <a:gd name="T41" fmla="*/ 718 h 1486"/>
                <a:gd name="T42" fmla="*/ 1419 w 4184"/>
                <a:gd name="T43" fmla="*/ 1150 h 1486"/>
                <a:gd name="T44" fmla="*/ 2187 w 4184"/>
                <a:gd name="T45" fmla="*/ 1006 h 1486"/>
                <a:gd name="T46" fmla="*/ 2811 w 4184"/>
                <a:gd name="T47" fmla="*/ 1198 h 1486"/>
                <a:gd name="T48" fmla="*/ 3387 w 4184"/>
                <a:gd name="T49" fmla="*/ 1054 h 1486"/>
                <a:gd name="T50" fmla="*/ 4059 w 4184"/>
                <a:gd name="T51" fmla="*/ 910 h 1486"/>
                <a:gd name="T52" fmla="*/ 3339 w 4184"/>
                <a:gd name="T53" fmla="*/ 1246 h 1486"/>
                <a:gd name="T54" fmla="*/ 2571 w 4184"/>
                <a:gd name="T55" fmla="*/ 1342 h 1486"/>
                <a:gd name="T56" fmla="*/ 1611 w 4184"/>
                <a:gd name="T57" fmla="*/ 1342 h 1486"/>
                <a:gd name="T58" fmla="*/ 1371 w 4184"/>
                <a:gd name="T59" fmla="*/ 1486 h 1486"/>
                <a:gd name="T60" fmla="*/ 987 w 4184"/>
                <a:gd name="T61" fmla="*/ 1246 h 1486"/>
                <a:gd name="T62" fmla="*/ 267 w 4184"/>
                <a:gd name="T63" fmla="*/ 1198 h 1486"/>
                <a:gd name="T64" fmla="*/ 27 w 4184"/>
                <a:gd name="T65" fmla="*/ 1102 h 1486"/>
                <a:gd name="T66" fmla="*/ 555 w 4184"/>
                <a:gd name="T67" fmla="*/ 1006 h 1486"/>
                <a:gd name="T68" fmla="*/ 1227 w 4184"/>
                <a:gd name="T69" fmla="*/ 1150 h 1486"/>
                <a:gd name="T70" fmla="*/ 1323 w 4184"/>
                <a:gd name="T71" fmla="*/ 1054 h 1486"/>
                <a:gd name="T72" fmla="*/ 1323 w 4184"/>
                <a:gd name="T73" fmla="*/ 766 h 1486"/>
                <a:gd name="T74" fmla="*/ 987 w 4184"/>
                <a:gd name="T75" fmla="*/ 574 h 1486"/>
                <a:gd name="T76" fmla="*/ 507 w 4184"/>
                <a:gd name="T77" fmla="*/ 670 h 1486"/>
                <a:gd name="T78" fmla="*/ 27 w 4184"/>
                <a:gd name="T79" fmla="*/ 574 h 1486"/>
                <a:gd name="T80" fmla="*/ 0 w 4184"/>
                <a:gd name="T81" fmla="*/ 200 h 14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84"/>
                <a:gd name="T124" fmla="*/ 0 h 1486"/>
                <a:gd name="T125" fmla="*/ 4184 w 4184"/>
                <a:gd name="T126" fmla="*/ 1486 h 14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84" h="1486">
                  <a:moveTo>
                    <a:pt x="0" y="200"/>
                  </a:moveTo>
                  <a:cubicBezTo>
                    <a:pt x="37" y="195"/>
                    <a:pt x="74" y="192"/>
                    <a:pt x="111" y="184"/>
                  </a:cubicBezTo>
                  <a:cubicBezTo>
                    <a:pt x="196" y="166"/>
                    <a:pt x="364" y="121"/>
                    <a:pt x="364" y="121"/>
                  </a:cubicBezTo>
                  <a:cubicBezTo>
                    <a:pt x="385" y="110"/>
                    <a:pt x="407" y="101"/>
                    <a:pt x="427" y="89"/>
                  </a:cubicBezTo>
                  <a:cubicBezTo>
                    <a:pt x="459" y="69"/>
                    <a:pt x="521" y="26"/>
                    <a:pt x="521" y="26"/>
                  </a:cubicBezTo>
                  <a:lnTo>
                    <a:pt x="891" y="286"/>
                  </a:lnTo>
                  <a:cubicBezTo>
                    <a:pt x="1675" y="1"/>
                    <a:pt x="1245" y="0"/>
                    <a:pt x="1500" y="168"/>
                  </a:cubicBezTo>
                  <a:cubicBezTo>
                    <a:pt x="1548" y="238"/>
                    <a:pt x="1593" y="282"/>
                    <a:pt x="1674" y="310"/>
                  </a:cubicBezTo>
                  <a:cubicBezTo>
                    <a:pt x="1829" y="300"/>
                    <a:pt x="1942" y="295"/>
                    <a:pt x="2084" y="247"/>
                  </a:cubicBezTo>
                  <a:cubicBezTo>
                    <a:pt x="2156" y="176"/>
                    <a:pt x="2170" y="186"/>
                    <a:pt x="2274" y="168"/>
                  </a:cubicBezTo>
                  <a:cubicBezTo>
                    <a:pt x="2387" y="93"/>
                    <a:pt x="2332" y="96"/>
                    <a:pt x="2432" y="121"/>
                  </a:cubicBezTo>
                  <a:cubicBezTo>
                    <a:pt x="2519" y="208"/>
                    <a:pt x="2584" y="201"/>
                    <a:pt x="2700" y="215"/>
                  </a:cubicBezTo>
                  <a:cubicBezTo>
                    <a:pt x="2926" y="286"/>
                    <a:pt x="2835" y="263"/>
                    <a:pt x="2969" y="294"/>
                  </a:cubicBezTo>
                  <a:cubicBezTo>
                    <a:pt x="3067" y="446"/>
                    <a:pt x="3141" y="364"/>
                    <a:pt x="3363" y="342"/>
                  </a:cubicBezTo>
                  <a:cubicBezTo>
                    <a:pt x="3551" y="59"/>
                    <a:pt x="3886" y="137"/>
                    <a:pt x="4184" y="137"/>
                  </a:cubicBezTo>
                  <a:lnTo>
                    <a:pt x="3915" y="286"/>
                  </a:lnTo>
                  <a:lnTo>
                    <a:pt x="3675" y="478"/>
                  </a:lnTo>
                  <a:lnTo>
                    <a:pt x="3099" y="622"/>
                  </a:lnTo>
                  <a:lnTo>
                    <a:pt x="2667" y="718"/>
                  </a:lnTo>
                  <a:lnTo>
                    <a:pt x="1995" y="526"/>
                  </a:lnTo>
                  <a:lnTo>
                    <a:pt x="1467" y="718"/>
                  </a:lnTo>
                  <a:lnTo>
                    <a:pt x="1419" y="1150"/>
                  </a:lnTo>
                  <a:lnTo>
                    <a:pt x="2187" y="1006"/>
                  </a:lnTo>
                  <a:lnTo>
                    <a:pt x="2811" y="1198"/>
                  </a:lnTo>
                  <a:lnTo>
                    <a:pt x="3387" y="1054"/>
                  </a:lnTo>
                  <a:lnTo>
                    <a:pt x="4059" y="910"/>
                  </a:lnTo>
                  <a:lnTo>
                    <a:pt x="3339" y="1246"/>
                  </a:lnTo>
                  <a:lnTo>
                    <a:pt x="2571" y="1342"/>
                  </a:lnTo>
                  <a:lnTo>
                    <a:pt x="1611" y="1342"/>
                  </a:lnTo>
                  <a:lnTo>
                    <a:pt x="1371" y="1486"/>
                  </a:lnTo>
                  <a:lnTo>
                    <a:pt x="987" y="1246"/>
                  </a:lnTo>
                  <a:lnTo>
                    <a:pt x="267" y="1198"/>
                  </a:lnTo>
                  <a:lnTo>
                    <a:pt x="27" y="1102"/>
                  </a:lnTo>
                  <a:lnTo>
                    <a:pt x="555" y="1006"/>
                  </a:lnTo>
                  <a:lnTo>
                    <a:pt x="1227" y="1150"/>
                  </a:lnTo>
                  <a:lnTo>
                    <a:pt x="1323" y="1054"/>
                  </a:lnTo>
                  <a:lnTo>
                    <a:pt x="1323" y="766"/>
                  </a:lnTo>
                  <a:lnTo>
                    <a:pt x="987" y="574"/>
                  </a:lnTo>
                  <a:lnTo>
                    <a:pt x="507" y="670"/>
                  </a:lnTo>
                  <a:lnTo>
                    <a:pt x="27" y="574"/>
                  </a:lnTo>
                  <a:lnTo>
                    <a:pt x="0" y="200"/>
                  </a:lnTo>
                  <a:close/>
                </a:path>
              </a:pathLst>
            </a:custGeom>
            <a:solidFill>
              <a:srgbClr val="00CCFF"/>
            </a:solidFill>
            <a:ln w="9525">
              <a:solidFill>
                <a:schemeClr val="tx1"/>
              </a:solidFill>
              <a:round/>
              <a:headEnd/>
              <a:tailEnd/>
            </a:ln>
          </p:spPr>
          <p:txBody>
            <a:bodyPr wrap="none" anchor="ctr"/>
            <a:lstStyle/>
            <a:p>
              <a:endParaRPr lang="fr-FR"/>
            </a:p>
          </p:txBody>
        </p:sp>
        <p:sp>
          <p:nvSpPr>
            <p:cNvPr id="19464" name="Line 7"/>
            <p:cNvSpPr>
              <a:spLocks noChangeShapeType="1"/>
            </p:cNvSpPr>
            <p:nvPr/>
          </p:nvSpPr>
          <p:spPr bwMode="auto">
            <a:xfrm>
              <a:off x="0" y="2304"/>
              <a:ext cx="5760" cy="0"/>
            </a:xfrm>
            <a:prstGeom prst="line">
              <a:avLst/>
            </a:prstGeom>
            <a:noFill/>
            <a:ln w="76200">
              <a:solidFill>
                <a:schemeClr val="accent1"/>
              </a:solidFill>
              <a:round/>
              <a:headEnd/>
              <a:tailEnd/>
            </a:ln>
          </p:spPr>
          <p:txBody>
            <a:bodyPr wrap="none" anchor="ctr"/>
            <a:lstStyle/>
            <a:p>
              <a:endParaRPr lang="fr-FR"/>
            </a:p>
          </p:txBody>
        </p:sp>
        <p:sp>
          <p:nvSpPr>
            <p:cNvPr id="80904" name="Rectangle 8"/>
            <p:cNvSpPr>
              <a:spLocks noChangeArrowheads="1"/>
            </p:cNvSpPr>
            <p:nvPr/>
          </p:nvSpPr>
          <p:spPr bwMode="auto">
            <a:xfrm>
              <a:off x="0" y="3168"/>
              <a:ext cx="5760" cy="576"/>
            </a:xfrm>
            <a:prstGeom prst="rect">
              <a:avLst/>
            </a:prstGeom>
            <a:gradFill rotWithShape="0">
              <a:gsLst>
                <a:gs pos="0">
                  <a:schemeClr val="accent2">
                    <a:gamma/>
                    <a:shade val="66275"/>
                    <a:invGamma/>
                  </a:schemeClr>
                </a:gs>
                <a:gs pos="50000">
                  <a:schemeClr val="accent2"/>
                </a:gs>
                <a:gs pos="100000">
                  <a:schemeClr val="accent2">
                    <a:gamma/>
                    <a:shade val="66275"/>
                    <a:invGamma/>
                  </a:schemeClr>
                </a:gs>
              </a:gsLst>
              <a:lin ang="5400000" scaled="1"/>
            </a:gradFill>
            <a:ln w="9525">
              <a:solidFill>
                <a:schemeClr val="tx1"/>
              </a:solidFill>
              <a:miter lim="800000"/>
              <a:headEnd/>
              <a:tailEnd/>
            </a:ln>
            <a:effectLst/>
          </p:spPr>
          <p:txBody>
            <a:bodyPr wrap="none" anchor="ctr"/>
            <a:lstStyle/>
            <a:p>
              <a:pPr>
                <a:defRPr/>
              </a:pPr>
              <a:endParaRPr lang="fr-FR"/>
            </a:p>
          </p:txBody>
        </p:sp>
      </p:grpSp>
      <p:sp>
        <p:nvSpPr>
          <p:cNvPr id="19459" name="Text Box 9"/>
          <p:cNvSpPr txBox="1">
            <a:spLocks noChangeArrowheads="1"/>
          </p:cNvSpPr>
          <p:nvPr/>
        </p:nvSpPr>
        <p:spPr bwMode="auto">
          <a:xfrm>
            <a:off x="882650" y="333375"/>
            <a:ext cx="7361238" cy="830263"/>
          </a:xfrm>
          <a:prstGeom prst="rect">
            <a:avLst/>
          </a:prstGeom>
          <a:noFill/>
          <a:ln w="136525">
            <a:noFill/>
            <a:miter lim="800000"/>
            <a:headEnd/>
            <a:tailEnd/>
          </a:ln>
        </p:spPr>
        <p:txBody>
          <a:bodyPr>
            <a:spAutoFit/>
          </a:bodyPr>
          <a:lstStyle/>
          <a:p>
            <a:pPr eaLnBrk="0" hangingPunct="0">
              <a:spcBef>
                <a:spcPct val="50000"/>
              </a:spcBef>
            </a:pPr>
            <a:r>
              <a:rPr lang="en-US"/>
              <a:t>Extra-muscular Duplex guided Extratruncular VM excision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 1" descr="DSC01026.JPG"/>
          <p:cNvPicPr>
            <a:picLocks noChangeAspect="1"/>
          </p:cNvPicPr>
          <p:nvPr/>
        </p:nvPicPr>
        <p:blipFill>
          <a:blip r:embed="rId2" cstate="print"/>
          <a:srcRect/>
          <a:stretch>
            <a:fillRect/>
          </a:stretch>
        </p:blipFill>
        <p:spPr bwMode="auto">
          <a:xfrm>
            <a:off x="1079500" y="1628775"/>
            <a:ext cx="7092950" cy="4679950"/>
          </a:xfrm>
          <a:prstGeom prst="rect">
            <a:avLst/>
          </a:prstGeom>
          <a:noFill/>
          <a:ln w="9525">
            <a:noFill/>
            <a:miter lim="800000"/>
            <a:headEnd/>
            <a:tailEnd/>
          </a:ln>
        </p:spPr>
      </p:pic>
      <p:sp>
        <p:nvSpPr>
          <p:cNvPr id="20483" name="ZoneTexte 2"/>
          <p:cNvSpPr txBox="1">
            <a:spLocks noChangeArrowheads="1"/>
          </p:cNvSpPr>
          <p:nvPr/>
        </p:nvSpPr>
        <p:spPr bwMode="auto">
          <a:xfrm>
            <a:off x="2593975" y="476250"/>
            <a:ext cx="3562350" cy="461963"/>
          </a:xfrm>
          <a:prstGeom prst="rect">
            <a:avLst/>
          </a:prstGeom>
          <a:noFill/>
          <a:ln w="9525">
            <a:noFill/>
            <a:miter lim="800000"/>
            <a:headEnd/>
            <a:tailEnd/>
          </a:ln>
        </p:spPr>
        <p:txBody>
          <a:bodyPr wrap="none">
            <a:spAutoFit/>
          </a:bodyPr>
          <a:lstStyle/>
          <a:p>
            <a:r>
              <a:rPr lang="fr-FR"/>
              <a:t>Multiple VM of </a:t>
            </a:r>
            <a:r>
              <a:rPr lang="en-US"/>
              <a:t>upper</a:t>
            </a:r>
            <a:r>
              <a:rPr lang="fr-FR"/>
              <a:t> </a:t>
            </a:r>
            <a:r>
              <a:rPr lang="en-US"/>
              <a:t>limb</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age 1" descr="iphone 3 112.JPG"/>
          <p:cNvPicPr>
            <a:picLocks noChangeAspect="1"/>
          </p:cNvPicPr>
          <p:nvPr/>
        </p:nvPicPr>
        <p:blipFill>
          <a:blip r:embed="rId2" cstate="print"/>
          <a:srcRect/>
          <a:stretch>
            <a:fillRect/>
          </a:stretch>
        </p:blipFill>
        <p:spPr bwMode="auto">
          <a:xfrm>
            <a:off x="3851275" y="119063"/>
            <a:ext cx="2665413" cy="3521075"/>
          </a:xfrm>
          <a:prstGeom prst="rect">
            <a:avLst/>
          </a:prstGeom>
          <a:noFill/>
          <a:ln w="9525">
            <a:noFill/>
            <a:miter lim="800000"/>
            <a:headEnd/>
            <a:tailEnd/>
          </a:ln>
        </p:spPr>
      </p:pic>
      <p:sp>
        <p:nvSpPr>
          <p:cNvPr id="21507" name="ZoneTexte 4"/>
          <p:cNvSpPr txBox="1">
            <a:spLocks noChangeArrowheads="1"/>
          </p:cNvSpPr>
          <p:nvPr/>
        </p:nvSpPr>
        <p:spPr bwMode="auto">
          <a:xfrm>
            <a:off x="323850" y="333375"/>
            <a:ext cx="3273425" cy="768350"/>
          </a:xfrm>
          <a:prstGeom prst="rect">
            <a:avLst/>
          </a:prstGeom>
          <a:noFill/>
          <a:ln w="9525">
            <a:noFill/>
            <a:miter lim="800000"/>
            <a:headEnd/>
            <a:tailEnd/>
          </a:ln>
        </p:spPr>
        <p:txBody>
          <a:bodyPr wrap="none">
            <a:spAutoFit/>
          </a:bodyPr>
          <a:lstStyle/>
          <a:p>
            <a:r>
              <a:rPr lang="fr-FR" sz="4400"/>
              <a:t>Skin invasion</a:t>
            </a:r>
          </a:p>
        </p:txBody>
      </p:sp>
      <p:sp>
        <p:nvSpPr>
          <p:cNvPr id="21508" name="Espace réservé du texte 8"/>
          <p:cNvSpPr>
            <a:spLocks noGrp="1"/>
          </p:cNvSpPr>
          <p:nvPr>
            <p:ph type="body" sz="half" idx="2"/>
          </p:nvPr>
        </p:nvSpPr>
        <p:spPr>
          <a:xfrm>
            <a:off x="457200" y="1795463"/>
            <a:ext cx="3008313" cy="4154487"/>
          </a:xfrm>
        </p:spPr>
        <p:txBody>
          <a:bodyPr/>
          <a:lstStyle/>
          <a:p>
            <a:pPr eaLnBrk="1" hangingPunct="1">
              <a:buFontTx/>
              <a:buChar char="•"/>
            </a:pPr>
            <a:r>
              <a:rPr lang="fr-FR" sz="2400"/>
              <a:t>VM </a:t>
            </a:r>
            <a:r>
              <a:rPr lang="en-US" sz="2400"/>
              <a:t>usually</a:t>
            </a:r>
            <a:r>
              <a:rPr lang="fr-FR" sz="2400"/>
              <a:t> lifts the skin</a:t>
            </a:r>
          </a:p>
          <a:p>
            <a:pPr eaLnBrk="1" hangingPunct="1">
              <a:buFontTx/>
              <a:buChar char="•"/>
            </a:pPr>
            <a:r>
              <a:rPr lang="fr-FR" sz="2400"/>
              <a:t>In limited VM, skin excess allows primary closure, by </a:t>
            </a:r>
            <a:r>
              <a:rPr lang="en-US" sz="2400"/>
              <a:t>means</a:t>
            </a:r>
            <a:r>
              <a:rPr lang="fr-FR" sz="2400"/>
              <a:t> of sparing skin resection, guided by US and clinical examination, associated to skin lifting</a:t>
            </a:r>
          </a:p>
          <a:p>
            <a:pPr eaLnBrk="1" hangingPunct="1">
              <a:buFontTx/>
              <a:buChar char="•"/>
            </a:pPr>
            <a:endParaRPr lang="fr-FR" sz="2400"/>
          </a:p>
        </p:txBody>
      </p:sp>
      <p:pic>
        <p:nvPicPr>
          <p:cNvPr id="21509" name="Image 9" descr="iphone 3 115.JPG"/>
          <p:cNvPicPr>
            <a:picLocks noChangeAspect="1"/>
          </p:cNvPicPr>
          <p:nvPr/>
        </p:nvPicPr>
        <p:blipFill>
          <a:blip r:embed="rId3" cstate="print"/>
          <a:srcRect/>
          <a:stretch>
            <a:fillRect/>
          </a:stretch>
        </p:blipFill>
        <p:spPr bwMode="auto">
          <a:xfrm>
            <a:off x="6300788" y="2997200"/>
            <a:ext cx="2733675" cy="36449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 1" descr="NADJHI 2.jpg"/>
          <p:cNvPicPr>
            <a:picLocks noChangeAspect="1"/>
          </p:cNvPicPr>
          <p:nvPr/>
        </p:nvPicPr>
        <p:blipFill>
          <a:blip r:embed="rId2" cstate="print"/>
          <a:srcRect/>
          <a:stretch>
            <a:fillRect/>
          </a:stretch>
        </p:blipFill>
        <p:spPr bwMode="auto">
          <a:xfrm>
            <a:off x="34925" y="115888"/>
            <a:ext cx="5329238" cy="4670425"/>
          </a:xfrm>
          <a:prstGeom prst="rect">
            <a:avLst/>
          </a:prstGeom>
          <a:noFill/>
          <a:ln w="9525">
            <a:noFill/>
            <a:miter lim="800000"/>
            <a:headEnd/>
            <a:tailEnd/>
          </a:ln>
        </p:spPr>
      </p:pic>
      <p:pic>
        <p:nvPicPr>
          <p:cNvPr id="28675" name="Image 2" descr="NAJIH.bmp"/>
          <p:cNvPicPr>
            <a:picLocks noChangeAspect="1"/>
          </p:cNvPicPr>
          <p:nvPr/>
        </p:nvPicPr>
        <p:blipFill>
          <a:blip r:embed="rId3" cstate="print"/>
          <a:srcRect/>
          <a:stretch>
            <a:fillRect/>
          </a:stretch>
        </p:blipFill>
        <p:spPr bwMode="auto">
          <a:xfrm>
            <a:off x="5219700" y="1916113"/>
            <a:ext cx="3924300" cy="4941887"/>
          </a:xfrm>
          <a:prstGeom prst="rect">
            <a:avLst/>
          </a:prstGeom>
          <a:noFill/>
          <a:ln w="9525">
            <a:noFill/>
            <a:miter lim="800000"/>
            <a:headEnd/>
            <a:tailEnd/>
          </a:ln>
        </p:spPr>
      </p:pic>
      <p:sp>
        <p:nvSpPr>
          <p:cNvPr id="28676" name="ZoneTexte 3"/>
          <p:cNvSpPr txBox="1">
            <a:spLocks noChangeArrowheads="1"/>
          </p:cNvSpPr>
          <p:nvPr/>
        </p:nvSpPr>
        <p:spPr bwMode="auto">
          <a:xfrm>
            <a:off x="250825" y="5373688"/>
            <a:ext cx="5537200" cy="584200"/>
          </a:xfrm>
          <a:prstGeom prst="rect">
            <a:avLst/>
          </a:prstGeom>
          <a:noFill/>
          <a:ln w="9525">
            <a:noFill/>
            <a:miter lim="800000"/>
            <a:headEnd/>
            <a:tailEnd/>
          </a:ln>
        </p:spPr>
        <p:txBody>
          <a:bodyPr wrap="none">
            <a:spAutoFit/>
          </a:bodyPr>
          <a:lstStyle/>
          <a:p>
            <a:r>
              <a:rPr lang="fr-FR"/>
              <a:t>VM  of </a:t>
            </a:r>
            <a:r>
              <a:rPr lang="fr-FR" sz="3200"/>
              <a:t>gastrocnemius</a:t>
            </a:r>
            <a:r>
              <a:rPr lang="fr-FR"/>
              <a:t> (caput mediale)</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M"/>
          <p:cNvPicPr>
            <a:picLocks noChangeAspect="1" noChangeArrowheads="1"/>
          </p:cNvPicPr>
          <p:nvPr/>
        </p:nvPicPr>
        <p:blipFill>
          <a:blip r:embed="rId3" cstate="print"/>
          <a:srcRect/>
          <a:stretch>
            <a:fillRect/>
          </a:stretch>
        </p:blipFill>
        <p:spPr bwMode="auto">
          <a:xfrm>
            <a:off x="0" y="260350"/>
            <a:ext cx="4316413" cy="3236913"/>
          </a:xfrm>
          <a:prstGeom prst="rect">
            <a:avLst/>
          </a:prstGeom>
          <a:noFill/>
          <a:ln w="9525">
            <a:noFill/>
            <a:miter lim="800000"/>
            <a:headEnd/>
            <a:tailEnd/>
          </a:ln>
        </p:spPr>
      </p:pic>
      <p:pic>
        <p:nvPicPr>
          <p:cNvPr id="22531" name="Picture 3" descr="M"/>
          <p:cNvPicPr>
            <a:picLocks noChangeAspect="1" noChangeArrowheads="1"/>
          </p:cNvPicPr>
          <p:nvPr/>
        </p:nvPicPr>
        <p:blipFill>
          <a:blip r:embed="rId4" cstate="print"/>
          <a:srcRect/>
          <a:stretch>
            <a:fillRect/>
          </a:stretch>
        </p:blipFill>
        <p:spPr bwMode="auto">
          <a:xfrm>
            <a:off x="1179513" y="2924175"/>
            <a:ext cx="4608512" cy="3455988"/>
          </a:xfrm>
          <a:prstGeom prst="rect">
            <a:avLst/>
          </a:prstGeom>
          <a:noFill/>
          <a:ln w="9525">
            <a:noFill/>
            <a:miter lim="800000"/>
            <a:headEnd/>
            <a:tailEnd/>
          </a:ln>
        </p:spPr>
      </p:pic>
      <p:pic>
        <p:nvPicPr>
          <p:cNvPr id="22532" name="Picture 4" descr="IMAG0009"/>
          <p:cNvPicPr>
            <a:picLocks noChangeAspect="1" noChangeArrowheads="1"/>
          </p:cNvPicPr>
          <p:nvPr/>
        </p:nvPicPr>
        <p:blipFill>
          <a:blip r:embed="rId5" cstate="print"/>
          <a:srcRect/>
          <a:stretch>
            <a:fillRect/>
          </a:stretch>
        </p:blipFill>
        <p:spPr bwMode="auto">
          <a:xfrm>
            <a:off x="5021263" y="3763963"/>
            <a:ext cx="4122737" cy="3094037"/>
          </a:xfrm>
          <a:prstGeom prst="rect">
            <a:avLst/>
          </a:prstGeom>
          <a:noFill/>
          <a:ln w="9525">
            <a:noFill/>
            <a:miter lim="800000"/>
            <a:headEnd/>
            <a:tailEnd/>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 2" descr="iphone 3 092.JPG"/>
          <p:cNvPicPr>
            <a:picLocks noChangeAspect="1"/>
          </p:cNvPicPr>
          <p:nvPr/>
        </p:nvPicPr>
        <p:blipFill>
          <a:blip r:embed="rId2" cstate="print"/>
          <a:srcRect/>
          <a:stretch>
            <a:fillRect/>
          </a:stretch>
        </p:blipFill>
        <p:spPr bwMode="auto">
          <a:xfrm>
            <a:off x="5292725" y="2997200"/>
            <a:ext cx="3028950" cy="3816350"/>
          </a:xfrm>
          <a:prstGeom prst="rect">
            <a:avLst/>
          </a:prstGeom>
          <a:noFill/>
          <a:ln w="9525">
            <a:noFill/>
            <a:miter lim="800000"/>
            <a:headEnd/>
            <a:tailEnd/>
          </a:ln>
        </p:spPr>
      </p:pic>
      <p:pic>
        <p:nvPicPr>
          <p:cNvPr id="23555" name="Image 3" descr="HPIM0937.jpg"/>
          <p:cNvPicPr>
            <a:picLocks noChangeAspect="1"/>
          </p:cNvPicPr>
          <p:nvPr/>
        </p:nvPicPr>
        <p:blipFill>
          <a:blip r:embed="rId3" cstate="print"/>
          <a:srcRect/>
          <a:stretch>
            <a:fillRect/>
          </a:stretch>
        </p:blipFill>
        <p:spPr bwMode="auto">
          <a:xfrm>
            <a:off x="119063" y="0"/>
            <a:ext cx="4021137" cy="3009900"/>
          </a:xfrm>
          <a:prstGeom prst="rect">
            <a:avLst/>
          </a:prstGeom>
          <a:noFill/>
          <a:ln w="9525">
            <a:noFill/>
            <a:miter lim="800000"/>
            <a:headEnd/>
            <a:tailEnd/>
          </a:ln>
        </p:spPr>
      </p:pic>
      <p:pic>
        <p:nvPicPr>
          <p:cNvPr id="23556" name="Image 4" descr="HPIM0935.jpg"/>
          <p:cNvPicPr>
            <a:picLocks noChangeAspect="1"/>
          </p:cNvPicPr>
          <p:nvPr/>
        </p:nvPicPr>
        <p:blipFill>
          <a:blip r:embed="rId4" cstate="print"/>
          <a:srcRect/>
          <a:stretch>
            <a:fillRect/>
          </a:stretch>
        </p:blipFill>
        <p:spPr bwMode="auto">
          <a:xfrm>
            <a:off x="4500563" y="0"/>
            <a:ext cx="3922712" cy="2935288"/>
          </a:xfrm>
          <a:prstGeom prst="rect">
            <a:avLst/>
          </a:prstGeom>
          <a:noFill/>
          <a:ln w="9525">
            <a:noFill/>
            <a:miter lim="800000"/>
            <a:headEnd/>
            <a:tailEnd/>
          </a:ln>
        </p:spPr>
      </p:pic>
      <p:pic>
        <p:nvPicPr>
          <p:cNvPr id="23557" name="Image 6" descr="iphone 3 088.JPG"/>
          <p:cNvPicPr>
            <a:picLocks noChangeAspect="1"/>
          </p:cNvPicPr>
          <p:nvPr/>
        </p:nvPicPr>
        <p:blipFill>
          <a:blip r:embed="rId5" cstate="print"/>
          <a:srcRect/>
          <a:stretch>
            <a:fillRect/>
          </a:stretch>
        </p:blipFill>
        <p:spPr bwMode="auto">
          <a:xfrm>
            <a:off x="192088" y="3068638"/>
            <a:ext cx="4956175" cy="3717925"/>
          </a:xfrm>
          <a:prstGeom prst="rect">
            <a:avLst/>
          </a:prstGeom>
          <a:noFill/>
          <a:ln w="9525">
            <a:noFill/>
            <a:miter lim="800000"/>
            <a:headEnd/>
            <a:tailEnd/>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2"/>
          <p:cNvSpPr>
            <a:spLocks noGrp="1"/>
          </p:cNvSpPr>
          <p:nvPr>
            <p:ph type="title"/>
          </p:nvPr>
        </p:nvSpPr>
        <p:spPr>
          <a:xfrm>
            <a:off x="323850" y="260350"/>
            <a:ext cx="3008313" cy="792163"/>
          </a:xfrm>
        </p:spPr>
        <p:txBody>
          <a:bodyPr/>
          <a:lstStyle/>
          <a:p>
            <a:pPr eaLnBrk="1" hangingPunct="1"/>
            <a:r>
              <a:rPr lang="fr-FR" sz="2400"/>
              <a:t>Huge Cutaneous involvement</a:t>
            </a:r>
          </a:p>
        </p:txBody>
      </p:sp>
      <p:sp>
        <p:nvSpPr>
          <p:cNvPr id="24579" name="Espace réservé du contenu 3"/>
          <p:cNvSpPr>
            <a:spLocks noGrp="1"/>
          </p:cNvSpPr>
          <p:nvPr>
            <p:ph idx="1"/>
          </p:nvPr>
        </p:nvSpPr>
        <p:spPr/>
        <p:txBody>
          <a:bodyPr/>
          <a:lstStyle/>
          <a:p>
            <a:pPr eaLnBrk="1" hangingPunct="1"/>
            <a:endParaRPr lang="fr-FR"/>
          </a:p>
        </p:txBody>
      </p:sp>
      <p:sp>
        <p:nvSpPr>
          <p:cNvPr id="24580" name="Espace réservé du texte 4"/>
          <p:cNvSpPr>
            <a:spLocks noGrp="1"/>
          </p:cNvSpPr>
          <p:nvPr>
            <p:ph type="body" sz="half" idx="2"/>
          </p:nvPr>
        </p:nvSpPr>
        <p:spPr/>
        <p:txBody>
          <a:bodyPr/>
          <a:lstStyle/>
          <a:p>
            <a:pPr eaLnBrk="1" hangingPunct="1">
              <a:buFontTx/>
              <a:buChar char="•"/>
            </a:pPr>
            <a:r>
              <a:rPr lang="fr-FR" sz="2400"/>
              <a:t>Staged opération</a:t>
            </a:r>
          </a:p>
          <a:p>
            <a:pPr eaLnBrk="1" hangingPunct="1">
              <a:buFontTx/>
              <a:buChar char="•"/>
            </a:pPr>
            <a:r>
              <a:rPr lang="fr-FR" sz="2400"/>
              <a:t> Combined skin lifting and skin graft</a:t>
            </a:r>
          </a:p>
          <a:p>
            <a:pPr eaLnBrk="1" hangingPunct="1">
              <a:buFontTx/>
              <a:buChar char="•"/>
            </a:pPr>
            <a:r>
              <a:rPr lang="fr-FR" sz="2400"/>
              <a:t> use of skin substitute ( Integra single layer, matriderm,….) associated with skin graft, witch allows one stage skin coverage.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 3" descr="IMG_0445.JPG"/>
          <p:cNvPicPr>
            <a:picLocks noChangeAspect="1"/>
          </p:cNvPicPr>
          <p:nvPr/>
        </p:nvPicPr>
        <p:blipFill>
          <a:blip r:embed="rId2" cstate="print"/>
          <a:srcRect/>
          <a:stretch>
            <a:fillRect/>
          </a:stretch>
        </p:blipFill>
        <p:spPr bwMode="auto">
          <a:xfrm>
            <a:off x="4572000" y="2911475"/>
            <a:ext cx="4572000" cy="3429000"/>
          </a:xfrm>
          <a:prstGeom prst="rect">
            <a:avLst/>
          </a:prstGeom>
          <a:noFill/>
          <a:ln w="9525">
            <a:noFill/>
            <a:miter lim="800000"/>
            <a:headEnd/>
            <a:tailEnd/>
          </a:ln>
        </p:spPr>
      </p:pic>
      <p:pic>
        <p:nvPicPr>
          <p:cNvPr id="25603" name="Image 4" descr="HPIM0929.JPG"/>
          <p:cNvPicPr>
            <a:picLocks noChangeAspect="1"/>
          </p:cNvPicPr>
          <p:nvPr/>
        </p:nvPicPr>
        <p:blipFill>
          <a:blip r:embed="rId3" cstate="print"/>
          <a:srcRect/>
          <a:stretch>
            <a:fillRect/>
          </a:stretch>
        </p:blipFill>
        <p:spPr bwMode="auto">
          <a:xfrm>
            <a:off x="2843213" y="79375"/>
            <a:ext cx="3514725" cy="2628900"/>
          </a:xfrm>
          <a:prstGeom prst="rect">
            <a:avLst/>
          </a:prstGeom>
          <a:noFill/>
          <a:ln w="9525">
            <a:noFill/>
            <a:miter lim="800000"/>
            <a:headEnd/>
            <a:tailEnd/>
          </a:ln>
        </p:spPr>
      </p:pic>
      <p:pic>
        <p:nvPicPr>
          <p:cNvPr id="25604" name="Image 5" descr="IMG_0444.JPG"/>
          <p:cNvPicPr>
            <a:picLocks noChangeAspect="1"/>
          </p:cNvPicPr>
          <p:nvPr/>
        </p:nvPicPr>
        <p:blipFill>
          <a:blip r:embed="rId4" cstate="print"/>
          <a:srcRect/>
          <a:stretch>
            <a:fillRect/>
          </a:stretch>
        </p:blipFill>
        <p:spPr bwMode="auto">
          <a:xfrm>
            <a:off x="0" y="2924175"/>
            <a:ext cx="4559300" cy="3421063"/>
          </a:xfrm>
          <a:prstGeom prst="rect">
            <a:avLst/>
          </a:prstGeom>
          <a:noFill/>
          <a:ln w="9525">
            <a:noFill/>
            <a:miter lim="800000"/>
            <a:headEnd/>
            <a:tailEnd/>
          </a:ln>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3400" y="1371600"/>
            <a:ext cx="8001000" cy="4572000"/>
            <a:chOff x="0" y="1440"/>
            <a:chExt cx="5760" cy="2880"/>
          </a:xfrm>
        </p:grpSpPr>
        <p:sp>
          <p:nvSpPr>
            <p:cNvPr id="26628" name="Rectangle 3" descr="Grands confettis"/>
            <p:cNvSpPr>
              <a:spLocks noChangeArrowheads="1"/>
            </p:cNvSpPr>
            <p:nvPr/>
          </p:nvSpPr>
          <p:spPr bwMode="auto">
            <a:xfrm>
              <a:off x="0" y="2352"/>
              <a:ext cx="5760" cy="1968"/>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26629" name="Rectangle 4" descr="Petits confettis"/>
            <p:cNvSpPr>
              <a:spLocks noChangeArrowheads="1"/>
            </p:cNvSpPr>
            <p:nvPr/>
          </p:nvSpPr>
          <p:spPr bwMode="auto">
            <a:xfrm>
              <a:off x="0" y="1488"/>
              <a:ext cx="5760" cy="768"/>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26630" name="Rectangle 5" descr="Briques horizontales"/>
            <p:cNvSpPr>
              <a:spLocks noChangeArrowheads="1"/>
            </p:cNvSpPr>
            <p:nvPr/>
          </p:nvSpPr>
          <p:spPr bwMode="auto">
            <a:xfrm>
              <a:off x="0" y="1440"/>
              <a:ext cx="5760" cy="24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26631" name="Freeform 6"/>
            <p:cNvSpPr>
              <a:spLocks/>
            </p:cNvSpPr>
            <p:nvPr/>
          </p:nvSpPr>
          <p:spPr bwMode="auto">
            <a:xfrm>
              <a:off x="789" y="1442"/>
              <a:ext cx="4184" cy="1486"/>
            </a:xfrm>
            <a:custGeom>
              <a:avLst/>
              <a:gdLst>
                <a:gd name="T0" fmla="*/ 0 w 4184"/>
                <a:gd name="T1" fmla="*/ 200 h 1486"/>
                <a:gd name="T2" fmla="*/ 111 w 4184"/>
                <a:gd name="T3" fmla="*/ 184 h 1486"/>
                <a:gd name="T4" fmla="*/ 364 w 4184"/>
                <a:gd name="T5" fmla="*/ 121 h 1486"/>
                <a:gd name="T6" fmla="*/ 427 w 4184"/>
                <a:gd name="T7" fmla="*/ 89 h 1486"/>
                <a:gd name="T8" fmla="*/ 521 w 4184"/>
                <a:gd name="T9" fmla="*/ 26 h 1486"/>
                <a:gd name="T10" fmla="*/ 891 w 4184"/>
                <a:gd name="T11" fmla="*/ 286 h 1486"/>
                <a:gd name="T12" fmla="*/ 1500 w 4184"/>
                <a:gd name="T13" fmla="*/ 168 h 1486"/>
                <a:gd name="T14" fmla="*/ 1674 w 4184"/>
                <a:gd name="T15" fmla="*/ 310 h 1486"/>
                <a:gd name="T16" fmla="*/ 2084 w 4184"/>
                <a:gd name="T17" fmla="*/ 247 h 1486"/>
                <a:gd name="T18" fmla="*/ 2274 w 4184"/>
                <a:gd name="T19" fmla="*/ 168 h 1486"/>
                <a:gd name="T20" fmla="*/ 2432 w 4184"/>
                <a:gd name="T21" fmla="*/ 121 h 1486"/>
                <a:gd name="T22" fmla="*/ 2700 w 4184"/>
                <a:gd name="T23" fmla="*/ 215 h 1486"/>
                <a:gd name="T24" fmla="*/ 2969 w 4184"/>
                <a:gd name="T25" fmla="*/ 294 h 1486"/>
                <a:gd name="T26" fmla="*/ 3363 w 4184"/>
                <a:gd name="T27" fmla="*/ 342 h 1486"/>
                <a:gd name="T28" fmla="*/ 4184 w 4184"/>
                <a:gd name="T29" fmla="*/ 137 h 1486"/>
                <a:gd name="T30" fmla="*/ 3915 w 4184"/>
                <a:gd name="T31" fmla="*/ 286 h 1486"/>
                <a:gd name="T32" fmla="*/ 3675 w 4184"/>
                <a:gd name="T33" fmla="*/ 478 h 1486"/>
                <a:gd name="T34" fmla="*/ 3099 w 4184"/>
                <a:gd name="T35" fmla="*/ 622 h 1486"/>
                <a:gd name="T36" fmla="*/ 2667 w 4184"/>
                <a:gd name="T37" fmla="*/ 718 h 1486"/>
                <a:gd name="T38" fmla="*/ 1995 w 4184"/>
                <a:gd name="T39" fmla="*/ 526 h 1486"/>
                <a:gd name="T40" fmla="*/ 1467 w 4184"/>
                <a:gd name="T41" fmla="*/ 718 h 1486"/>
                <a:gd name="T42" fmla="*/ 1419 w 4184"/>
                <a:gd name="T43" fmla="*/ 1150 h 1486"/>
                <a:gd name="T44" fmla="*/ 2187 w 4184"/>
                <a:gd name="T45" fmla="*/ 1006 h 1486"/>
                <a:gd name="T46" fmla="*/ 2811 w 4184"/>
                <a:gd name="T47" fmla="*/ 1198 h 1486"/>
                <a:gd name="T48" fmla="*/ 3387 w 4184"/>
                <a:gd name="T49" fmla="*/ 1054 h 1486"/>
                <a:gd name="T50" fmla="*/ 4059 w 4184"/>
                <a:gd name="T51" fmla="*/ 910 h 1486"/>
                <a:gd name="T52" fmla="*/ 3339 w 4184"/>
                <a:gd name="T53" fmla="*/ 1246 h 1486"/>
                <a:gd name="T54" fmla="*/ 2571 w 4184"/>
                <a:gd name="T55" fmla="*/ 1342 h 1486"/>
                <a:gd name="T56" fmla="*/ 1611 w 4184"/>
                <a:gd name="T57" fmla="*/ 1342 h 1486"/>
                <a:gd name="T58" fmla="*/ 1371 w 4184"/>
                <a:gd name="T59" fmla="*/ 1486 h 1486"/>
                <a:gd name="T60" fmla="*/ 987 w 4184"/>
                <a:gd name="T61" fmla="*/ 1246 h 1486"/>
                <a:gd name="T62" fmla="*/ 267 w 4184"/>
                <a:gd name="T63" fmla="*/ 1198 h 1486"/>
                <a:gd name="T64" fmla="*/ 27 w 4184"/>
                <a:gd name="T65" fmla="*/ 1102 h 1486"/>
                <a:gd name="T66" fmla="*/ 555 w 4184"/>
                <a:gd name="T67" fmla="*/ 1006 h 1486"/>
                <a:gd name="T68" fmla="*/ 1227 w 4184"/>
                <a:gd name="T69" fmla="*/ 1150 h 1486"/>
                <a:gd name="T70" fmla="*/ 1323 w 4184"/>
                <a:gd name="T71" fmla="*/ 1054 h 1486"/>
                <a:gd name="T72" fmla="*/ 1323 w 4184"/>
                <a:gd name="T73" fmla="*/ 766 h 1486"/>
                <a:gd name="T74" fmla="*/ 987 w 4184"/>
                <a:gd name="T75" fmla="*/ 574 h 1486"/>
                <a:gd name="T76" fmla="*/ 507 w 4184"/>
                <a:gd name="T77" fmla="*/ 670 h 1486"/>
                <a:gd name="T78" fmla="*/ 27 w 4184"/>
                <a:gd name="T79" fmla="*/ 574 h 1486"/>
                <a:gd name="T80" fmla="*/ 0 w 4184"/>
                <a:gd name="T81" fmla="*/ 200 h 14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84"/>
                <a:gd name="T124" fmla="*/ 0 h 1486"/>
                <a:gd name="T125" fmla="*/ 4184 w 4184"/>
                <a:gd name="T126" fmla="*/ 1486 h 14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84" h="1486">
                  <a:moveTo>
                    <a:pt x="0" y="200"/>
                  </a:moveTo>
                  <a:cubicBezTo>
                    <a:pt x="37" y="195"/>
                    <a:pt x="74" y="192"/>
                    <a:pt x="111" y="184"/>
                  </a:cubicBezTo>
                  <a:cubicBezTo>
                    <a:pt x="196" y="166"/>
                    <a:pt x="364" y="121"/>
                    <a:pt x="364" y="121"/>
                  </a:cubicBezTo>
                  <a:cubicBezTo>
                    <a:pt x="385" y="110"/>
                    <a:pt x="407" y="101"/>
                    <a:pt x="427" y="89"/>
                  </a:cubicBezTo>
                  <a:cubicBezTo>
                    <a:pt x="459" y="69"/>
                    <a:pt x="521" y="26"/>
                    <a:pt x="521" y="26"/>
                  </a:cubicBezTo>
                  <a:lnTo>
                    <a:pt x="891" y="286"/>
                  </a:lnTo>
                  <a:cubicBezTo>
                    <a:pt x="1675" y="1"/>
                    <a:pt x="1245" y="0"/>
                    <a:pt x="1500" y="168"/>
                  </a:cubicBezTo>
                  <a:cubicBezTo>
                    <a:pt x="1548" y="238"/>
                    <a:pt x="1593" y="282"/>
                    <a:pt x="1674" y="310"/>
                  </a:cubicBezTo>
                  <a:cubicBezTo>
                    <a:pt x="1829" y="300"/>
                    <a:pt x="1942" y="295"/>
                    <a:pt x="2084" y="247"/>
                  </a:cubicBezTo>
                  <a:cubicBezTo>
                    <a:pt x="2156" y="176"/>
                    <a:pt x="2170" y="186"/>
                    <a:pt x="2274" y="168"/>
                  </a:cubicBezTo>
                  <a:cubicBezTo>
                    <a:pt x="2387" y="93"/>
                    <a:pt x="2332" y="96"/>
                    <a:pt x="2432" y="121"/>
                  </a:cubicBezTo>
                  <a:cubicBezTo>
                    <a:pt x="2519" y="208"/>
                    <a:pt x="2584" y="201"/>
                    <a:pt x="2700" y="215"/>
                  </a:cubicBezTo>
                  <a:cubicBezTo>
                    <a:pt x="2926" y="286"/>
                    <a:pt x="2835" y="263"/>
                    <a:pt x="2969" y="294"/>
                  </a:cubicBezTo>
                  <a:cubicBezTo>
                    <a:pt x="3067" y="446"/>
                    <a:pt x="3141" y="364"/>
                    <a:pt x="3363" y="342"/>
                  </a:cubicBezTo>
                  <a:cubicBezTo>
                    <a:pt x="3551" y="59"/>
                    <a:pt x="3886" y="137"/>
                    <a:pt x="4184" y="137"/>
                  </a:cubicBezTo>
                  <a:lnTo>
                    <a:pt x="3915" y="286"/>
                  </a:lnTo>
                  <a:lnTo>
                    <a:pt x="3675" y="478"/>
                  </a:lnTo>
                  <a:lnTo>
                    <a:pt x="3099" y="622"/>
                  </a:lnTo>
                  <a:lnTo>
                    <a:pt x="2667" y="718"/>
                  </a:lnTo>
                  <a:lnTo>
                    <a:pt x="1995" y="526"/>
                  </a:lnTo>
                  <a:lnTo>
                    <a:pt x="1467" y="718"/>
                  </a:lnTo>
                  <a:lnTo>
                    <a:pt x="1419" y="1150"/>
                  </a:lnTo>
                  <a:lnTo>
                    <a:pt x="2187" y="1006"/>
                  </a:lnTo>
                  <a:lnTo>
                    <a:pt x="2811" y="1198"/>
                  </a:lnTo>
                  <a:lnTo>
                    <a:pt x="3387" y="1054"/>
                  </a:lnTo>
                  <a:lnTo>
                    <a:pt x="4059" y="910"/>
                  </a:lnTo>
                  <a:lnTo>
                    <a:pt x="3339" y="1246"/>
                  </a:lnTo>
                  <a:lnTo>
                    <a:pt x="2571" y="1342"/>
                  </a:lnTo>
                  <a:lnTo>
                    <a:pt x="1611" y="1342"/>
                  </a:lnTo>
                  <a:lnTo>
                    <a:pt x="1371" y="1486"/>
                  </a:lnTo>
                  <a:lnTo>
                    <a:pt x="987" y="1246"/>
                  </a:lnTo>
                  <a:lnTo>
                    <a:pt x="267" y="1198"/>
                  </a:lnTo>
                  <a:lnTo>
                    <a:pt x="27" y="1102"/>
                  </a:lnTo>
                  <a:lnTo>
                    <a:pt x="555" y="1006"/>
                  </a:lnTo>
                  <a:lnTo>
                    <a:pt x="1227" y="1150"/>
                  </a:lnTo>
                  <a:lnTo>
                    <a:pt x="1323" y="1054"/>
                  </a:lnTo>
                  <a:lnTo>
                    <a:pt x="1323" y="766"/>
                  </a:lnTo>
                  <a:lnTo>
                    <a:pt x="987" y="574"/>
                  </a:lnTo>
                  <a:lnTo>
                    <a:pt x="507" y="670"/>
                  </a:lnTo>
                  <a:lnTo>
                    <a:pt x="27" y="574"/>
                  </a:lnTo>
                  <a:lnTo>
                    <a:pt x="0" y="200"/>
                  </a:lnTo>
                  <a:close/>
                </a:path>
              </a:pathLst>
            </a:custGeom>
            <a:solidFill>
              <a:srgbClr val="00CCFF"/>
            </a:solidFill>
            <a:ln w="9525">
              <a:solidFill>
                <a:schemeClr val="tx1"/>
              </a:solidFill>
              <a:round/>
              <a:headEnd/>
              <a:tailEnd/>
            </a:ln>
          </p:spPr>
          <p:txBody>
            <a:bodyPr wrap="none" anchor="ctr"/>
            <a:lstStyle/>
            <a:p>
              <a:endParaRPr lang="fr-FR"/>
            </a:p>
          </p:txBody>
        </p:sp>
        <p:sp>
          <p:nvSpPr>
            <p:cNvPr id="26632" name="Line 7"/>
            <p:cNvSpPr>
              <a:spLocks noChangeShapeType="1"/>
            </p:cNvSpPr>
            <p:nvPr/>
          </p:nvSpPr>
          <p:spPr bwMode="auto">
            <a:xfrm>
              <a:off x="0" y="2304"/>
              <a:ext cx="5760" cy="0"/>
            </a:xfrm>
            <a:prstGeom prst="line">
              <a:avLst/>
            </a:prstGeom>
            <a:noFill/>
            <a:ln w="76200">
              <a:solidFill>
                <a:schemeClr val="accent1"/>
              </a:solidFill>
              <a:round/>
              <a:headEnd/>
              <a:tailEnd/>
            </a:ln>
          </p:spPr>
          <p:txBody>
            <a:bodyPr wrap="none" anchor="ctr"/>
            <a:lstStyle/>
            <a:p>
              <a:endParaRPr lang="fr-FR"/>
            </a:p>
          </p:txBody>
        </p:sp>
        <p:sp>
          <p:nvSpPr>
            <p:cNvPr id="85000" name="Rectangle 8"/>
            <p:cNvSpPr>
              <a:spLocks noChangeArrowheads="1"/>
            </p:cNvSpPr>
            <p:nvPr/>
          </p:nvSpPr>
          <p:spPr bwMode="auto">
            <a:xfrm>
              <a:off x="0" y="3168"/>
              <a:ext cx="5760" cy="576"/>
            </a:xfrm>
            <a:prstGeom prst="rect">
              <a:avLst/>
            </a:prstGeom>
            <a:gradFill rotWithShape="0">
              <a:gsLst>
                <a:gs pos="0">
                  <a:schemeClr val="accent2">
                    <a:gamma/>
                    <a:shade val="66275"/>
                    <a:invGamma/>
                  </a:schemeClr>
                </a:gs>
                <a:gs pos="50000">
                  <a:schemeClr val="accent2"/>
                </a:gs>
                <a:gs pos="100000">
                  <a:schemeClr val="accent2">
                    <a:gamma/>
                    <a:shade val="66275"/>
                    <a:invGamma/>
                  </a:schemeClr>
                </a:gs>
              </a:gsLst>
              <a:lin ang="5400000" scaled="1"/>
            </a:gradFill>
            <a:ln w="9525">
              <a:solidFill>
                <a:schemeClr val="tx1"/>
              </a:solidFill>
              <a:miter lim="800000"/>
              <a:headEnd/>
              <a:tailEnd/>
            </a:ln>
            <a:effectLst/>
          </p:spPr>
          <p:txBody>
            <a:bodyPr wrap="none" anchor="ctr"/>
            <a:lstStyle/>
            <a:p>
              <a:pPr>
                <a:defRPr/>
              </a:pPr>
              <a:endParaRPr lang="fr-FR"/>
            </a:p>
          </p:txBody>
        </p:sp>
      </p:grpSp>
      <p:sp>
        <p:nvSpPr>
          <p:cNvPr id="26627" name="Text Box 9"/>
          <p:cNvSpPr txBox="1">
            <a:spLocks noChangeArrowheads="1"/>
          </p:cNvSpPr>
          <p:nvPr/>
        </p:nvSpPr>
        <p:spPr bwMode="auto">
          <a:xfrm>
            <a:off x="603250" y="620713"/>
            <a:ext cx="7361238" cy="457200"/>
          </a:xfrm>
          <a:prstGeom prst="rect">
            <a:avLst/>
          </a:prstGeom>
          <a:noFill/>
          <a:ln w="136525">
            <a:noFill/>
            <a:miter lim="800000"/>
            <a:headEnd/>
            <a:tailEnd/>
          </a:ln>
        </p:spPr>
        <p:txBody>
          <a:bodyPr>
            <a:spAutoFit/>
          </a:bodyPr>
          <a:lstStyle/>
          <a:p>
            <a:pPr eaLnBrk="0" hangingPunct="0">
              <a:spcBef>
                <a:spcPct val="50000"/>
              </a:spcBef>
            </a:pPr>
            <a:r>
              <a:rPr lang="en-US"/>
              <a:t>Intra-muscular Duplex guided Extratruncular MV excision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C:\Users\claude\Desktop\Hemostator 1.PNG"/>
          <p:cNvPicPr>
            <a:picLocks noChangeAspect="1" noChangeArrowheads="1"/>
          </p:cNvPicPr>
          <p:nvPr/>
        </p:nvPicPr>
        <p:blipFill>
          <a:blip r:embed="rId2" cstate="print"/>
          <a:srcRect/>
          <a:stretch>
            <a:fillRect/>
          </a:stretch>
        </p:blipFill>
        <p:spPr bwMode="auto">
          <a:xfrm>
            <a:off x="0" y="0"/>
            <a:ext cx="3457575" cy="4857750"/>
          </a:xfrm>
          <a:prstGeom prst="rect">
            <a:avLst/>
          </a:prstGeom>
          <a:noFill/>
        </p:spPr>
      </p:pic>
      <p:pic>
        <p:nvPicPr>
          <p:cNvPr id="310275" name="Picture 3" descr="C:\Users\claude\OneDrive\hemostator 2 .PNG"/>
          <p:cNvPicPr>
            <a:picLocks noChangeAspect="1" noChangeArrowheads="1"/>
          </p:cNvPicPr>
          <p:nvPr/>
        </p:nvPicPr>
        <p:blipFill>
          <a:blip r:embed="rId3" cstate="print"/>
          <a:srcRect/>
          <a:stretch>
            <a:fillRect/>
          </a:stretch>
        </p:blipFill>
        <p:spPr bwMode="auto">
          <a:xfrm>
            <a:off x="4211960" y="0"/>
            <a:ext cx="4410075" cy="5200650"/>
          </a:xfrm>
          <a:prstGeom prst="rect">
            <a:avLst/>
          </a:prstGeom>
          <a:noFill/>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79388" y="188913"/>
            <a:ext cx="6743700" cy="5133975"/>
          </a:xfrm>
          <a:prstGeom prst="rect">
            <a:avLst/>
          </a:prstGeom>
          <a:noFill/>
          <a:ln w="9525">
            <a:noFill/>
            <a:miter lim="800000"/>
            <a:headEnd/>
            <a:tailEnd/>
          </a:ln>
        </p:spPr>
      </p:pic>
      <p:pic>
        <p:nvPicPr>
          <p:cNvPr id="27651" name="Image 2" descr="IMAGE_00204.jpg"/>
          <p:cNvPicPr>
            <a:picLocks noChangeAspect="1"/>
          </p:cNvPicPr>
          <p:nvPr/>
        </p:nvPicPr>
        <p:blipFill>
          <a:blip r:embed="rId3" cstate="print"/>
          <a:srcRect/>
          <a:stretch>
            <a:fillRect/>
          </a:stretch>
        </p:blipFill>
        <p:spPr bwMode="auto">
          <a:xfrm>
            <a:off x="6464300" y="188913"/>
            <a:ext cx="2571750" cy="3429000"/>
          </a:xfrm>
          <a:prstGeom prst="rect">
            <a:avLst/>
          </a:prstGeom>
          <a:noFill/>
          <a:ln w="9525">
            <a:noFill/>
            <a:miter lim="800000"/>
            <a:headEnd/>
            <a:tailEnd/>
          </a:ln>
        </p:spPr>
      </p:pic>
      <p:pic>
        <p:nvPicPr>
          <p:cNvPr id="27652" name="Image 3" descr="DSC04958.JPG"/>
          <p:cNvPicPr>
            <a:picLocks noChangeAspect="1"/>
          </p:cNvPicPr>
          <p:nvPr/>
        </p:nvPicPr>
        <p:blipFill>
          <a:blip r:embed="rId4" cstate="print"/>
          <a:srcRect/>
          <a:stretch>
            <a:fillRect/>
          </a:stretch>
        </p:blipFill>
        <p:spPr bwMode="auto">
          <a:xfrm>
            <a:off x="0" y="5084763"/>
            <a:ext cx="2484438" cy="1662112"/>
          </a:xfrm>
          <a:prstGeom prst="rect">
            <a:avLst/>
          </a:prstGeom>
          <a:noFill/>
          <a:ln w="9525">
            <a:noFill/>
            <a:miter lim="800000"/>
            <a:headEnd/>
            <a:tailEnd/>
          </a:ln>
        </p:spPr>
      </p:pic>
      <p:pic>
        <p:nvPicPr>
          <p:cNvPr id="27653" name="Image 4" descr="DSC04964.JPG"/>
          <p:cNvPicPr>
            <a:picLocks noChangeAspect="1"/>
          </p:cNvPicPr>
          <p:nvPr/>
        </p:nvPicPr>
        <p:blipFill>
          <a:blip r:embed="rId5" cstate="print"/>
          <a:srcRect/>
          <a:stretch>
            <a:fillRect/>
          </a:stretch>
        </p:blipFill>
        <p:spPr bwMode="auto">
          <a:xfrm>
            <a:off x="5580063" y="4437063"/>
            <a:ext cx="3279775" cy="2193925"/>
          </a:xfrm>
          <a:prstGeom prst="rect">
            <a:avLst/>
          </a:prstGeom>
          <a:noFill/>
          <a:ln w="9525">
            <a:noFill/>
            <a:miter lim="800000"/>
            <a:headEnd/>
            <a:tailEnd/>
          </a:ln>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 1" descr="NADJHI 2.jpg"/>
          <p:cNvPicPr>
            <a:picLocks noChangeAspect="1"/>
          </p:cNvPicPr>
          <p:nvPr/>
        </p:nvPicPr>
        <p:blipFill>
          <a:blip r:embed="rId2" cstate="print"/>
          <a:srcRect/>
          <a:stretch>
            <a:fillRect/>
          </a:stretch>
        </p:blipFill>
        <p:spPr bwMode="auto">
          <a:xfrm>
            <a:off x="34925" y="115888"/>
            <a:ext cx="5329238" cy="4670425"/>
          </a:xfrm>
          <a:prstGeom prst="rect">
            <a:avLst/>
          </a:prstGeom>
          <a:noFill/>
          <a:ln w="9525">
            <a:noFill/>
            <a:miter lim="800000"/>
            <a:headEnd/>
            <a:tailEnd/>
          </a:ln>
        </p:spPr>
      </p:pic>
      <p:pic>
        <p:nvPicPr>
          <p:cNvPr id="28675" name="Image 2" descr="NAJIH.bmp"/>
          <p:cNvPicPr>
            <a:picLocks noChangeAspect="1"/>
          </p:cNvPicPr>
          <p:nvPr/>
        </p:nvPicPr>
        <p:blipFill>
          <a:blip r:embed="rId3" cstate="print"/>
          <a:srcRect/>
          <a:stretch>
            <a:fillRect/>
          </a:stretch>
        </p:blipFill>
        <p:spPr bwMode="auto">
          <a:xfrm>
            <a:off x="5219700" y="1916113"/>
            <a:ext cx="3924300" cy="4941887"/>
          </a:xfrm>
          <a:prstGeom prst="rect">
            <a:avLst/>
          </a:prstGeom>
          <a:noFill/>
          <a:ln w="9525">
            <a:noFill/>
            <a:miter lim="800000"/>
            <a:headEnd/>
            <a:tailEnd/>
          </a:ln>
        </p:spPr>
      </p:pic>
      <p:sp>
        <p:nvSpPr>
          <p:cNvPr id="28676" name="ZoneTexte 3"/>
          <p:cNvSpPr txBox="1">
            <a:spLocks noChangeArrowheads="1"/>
          </p:cNvSpPr>
          <p:nvPr/>
        </p:nvSpPr>
        <p:spPr bwMode="auto">
          <a:xfrm>
            <a:off x="250825" y="5373688"/>
            <a:ext cx="5537200" cy="584200"/>
          </a:xfrm>
          <a:prstGeom prst="rect">
            <a:avLst/>
          </a:prstGeom>
          <a:noFill/>
          <a:ln w="9525">
            <a:noFill/>
            <a:miter lim="800000"/>
            <a:headEnd/>
            <a:tailEnd/>
          </a:ln>
        </p:spPr>
        <p:txBody>
          <a:bodyPr wrap="none">
            <a:spAutoFit/>
          </a:bodyPr>
          <a:lstStyle/>
          <a:p>
            <a:r>
              <a:rPr lang="fr-FR"/>
              <a:t>VM  of </a:t>
            </a:r>
            <a:r>
              <a:rPr lang="fr-FR" sz="3200"/>
              <a:t>gastrocnemius</a:t>
            </a:r>
            <a:r>
              <a:rPr lang="fr-FR"/>
              <a:t> (caput mediale)</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age 1" descr="DSC00117.JPG"/>
          <p:cNvPicPr>
            <a:picLocks noChangeAspect="1"/>
          </p:cNvPicPr>
          <p:nvPr/>
        </p:nvPicPr>
        <p:blipFill>
          <a:blip r:embed="rId2" cstate="print"/>
          <a:srcRect/>
          <a:stretch>
            <a:fillRect/>
          </a:stretch>
        </p:blipFill>
        <p:spPr bwMode="auto">
          <a:xfrm>
            <a:off x="215900" y="188913"/>
            <a:ext cx="4427538" cy="3321050"/>
          </a:xfrm>
          <a:prstGeom prst="rect">
            <a:avLst/>
          </a:prstGeom>
          <a:noFill/>
          <a:ln w="9525">
            <a:noFill/>
            <a:miter lim="800000"/>
            <a:headEnd/>
            <a:tailEnd/>
          </a:ln>
        </p:spPr>
      </p:pic>
      <p:pic>
        <p:nvPicPr>
          <p:cNvPr id="29699" name="Image 2" descr="DSC00125.JPG"/>
          <p:cNvPicPr>
            <a:picLocks noChangeAspect="1"/>
          </p:cNvPicPr>
          <p:nvPr/>
        </p:nvPicPr>
        <p:blipFill>
          <a:blip r:embed="rId3" cstate="print"/>
          <a:srcRect/>
          <a:stretch>
            <a:fillRect/>
          </a:stretch>
        </p:blipFill>
        <p:spPr bwMode="auto">
          <a:xfrm>
            <a:off x="250825" y="3573463"/>
            <a:ext cx="4379913" cy="3284537"/>
          </a:xfrm>
          <a:prstGeom prst="rect">
            <a:avLst/>
          </a:prstGeom>
          <a:noFill/>
          <a:ln w="9525">
            <a:noFill/>
            <a:miter lim="800000"/>
            <a:headEnd/>
            <a:tailEnd/>
          </a:ln>
        </p:spPr>
      </p:pic>
      <p:pic>
        <p:nvPicPr>
          <p:cNvPr id="29700" name="Image 3" descr="DSC00123.JPG"/>
          <p:cNvPicPr>
            <a:picLocks noChangeAspect="1"/>
          </p:cNvPicPr>
          <p:nvPr/>
        </p:nvPicPr>
        <p:blipFill>
          <a:blip r:embed="rId4" cstate="print"/>
          <a:srcRect/>
          <a:stretch>
            <a:fillRect/>
          </a:stretch>
        </p:blipFill>
        <p:spPr bwMode="auto">
          <a:xfrm>
            <a:off x="4656138" y="188913"/>
            <a:ext cx="4319587" cy="3240087"/>
          </a:xfrm>
          <a:prstGeom prst="rect">
            <a:avLst/>
          </a:prstGeom>
          <a:noFill/>
          <a:ln w="9525">
            <a:noFill/>
            <a:miter lim="800000"/>
            <a:headEnd/>
            <a:tailEnd/>
          </a:ln>
        </p:spPr>
      </p:pic>
      <p:pic>
        <p:nvPicPr>
          <p:cNvPr id="29701" name="Image 4" descr="DSC00130.JPG"/>
          <p:cNvPicPr>
            <a:picLocks noChangeAspect="1"/>
          </p:cNvPicPr>
          <p:nvPr/>
        </p:nvPicPr>
        <p:blipFill>
          <a:blip r:embed="rId5" cstate="print"/>
          <a:srcRect/>
          <a:stretch>
            <a:fillRect/>
          </a:stretch>
        </p:blipFill>
        <p:spPr bwMode="auto">
          <a:xfrm>
            <a:off x="4667250" y="3573463"/>
            <a:ext cx="4321175" cy="3240087"/>
          </a:xfrm>
          <a:prstGeom prst="rect">
            <a:avLst/>
          </a:prstGeom>
          <a:noFill/>
          <a:ln w="9525">
            <a:noFill/>
            <a:miter lim="800000"/>
            <a:headEnd/>
            <a:tailEnd/>
          </a:ln>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_MV 004"/>
          <p:cNvPicPr>
            <a:picLocks noChangeAspect="1" noChangeArrowheads="1"/>
          </p:cNvPicPr>
          <p:nvPr/>
        </p:nvPicPr>
        <p:blipFill>
          <a:blip r:embed="rId3" cstate="print"/>
          <a:srcRect/>
          <a:stretch>
            <a:fillRect/>
          </a:stretch>
        </p:blipFill>
        <p:spPr bwMode="auto">
          <a:xfrm>
            <a:off x="71438" y="58738"/>
            <a:ext cx="2771775" cy="2074862"/>
          </a:xfrm>
          <a:prstGeom prst="rect">
            <a:avLst/>
          </a:prstGeom>
          <a:noFill/>
          <a:ln w="9525">
            <a:noFill/>
            <a:miter lim="800000"/>
            <a:headEnd/>
            <a:tailEnd/>
          </a:ln>
        </p:spPr>
      </p:pic>
      <p:pic>
        <p:nvPicPr>
          <p:cNvPr id="30723" name="Picture 3" descr="IMG_0276"/>
          <p:cNvPicPr>
            <a:picLocks noChangeAspect="1" noChangeArrowheads="1"/>
          </p:cNvPicPr>
          <p:nvPr/>
        </p:nvPicPr>
        <p:blipFill>
          <a:blip r:embed="rId4" cstate="print"/>
          <a:srcRect/>
          <a:stretch>
            <a:fillRect/>
          </a:stretch>
        </p:blipFill>
        <p:spPr bwMode="auto">
          <a:xfrm>
            <a:off x="2955925" y="44450"/>
            <a:ext cx="2768600" cy="2160588"/>
          </a:xfrm>
          <a:prstGeom prst="rect">
            <a:avLst/>
          </a:prstGeom>
          <a:noFill/>
          <a:ln w="9525">
            <a:noFill/>
            <a:miter lim="800000"/>
            <a:headEnd/>
            <a:tailEnd/>
          </a:ln>
        </p:spPr>
      </p:pic>
      <p:pic>
        <p:nvPicPr>
          <p:cNvPr id="30724" name="Picture 4" descr="IMG_0273"/>
          <p:cNvPicPr>
            <a:picLocks noChangeAspect="1" noChangeArrowheads="1"/>
          </p:cNvPicPr>
          <p:nvPr/>
        </p:nvPicPr>
        <p:blipFill>
          <a:blip r:embed="rId5" cstate="print"/>
          <a:srcRect/>
          <a:stretch>
            <a:fillRect/>
          </a:stretch>
        </p:blipFill>
        <p:spPr bwMode="auto">
          <a:xfrm>
            <a:off x="5891213" y="80963"/>
            <a:ext cx="2928937" cy="2268537"/>
          </a:xfrm>
          <a:prstGeom prst="rect">
            <a:avLst/>
          </a:prstGeom>
          <a:noFill/>
          <a:ln w="9525">
            <a:noFill/>
            <a:miter lim="800000"/>
            <a:headEnd/>
            <a:tailEnd/>
          </a:ln>
        </p:spPr>
      </p:pic>
      <p:pic>
        <p:nvPicPr>
          <p:cNvPr id="30725" name="Picture 5" descr="IMG_0280"/>
          <p:cNvPicPr>
            <a:picLocks noChangeAspect="1" noChangeArrowheads="1"/>
          </p:cNvPicPr>
          <p:nvPr/>
        </p:nvPicPr>
        <p:blipFill>
          <a:blip r:embed="rId6" cstate="print"/>
          <a:srcRect/>
          <a:stretch>
            <a:fillRect/>
          </a:stretch>
        </p:blipFill>
        <p:spPr bwMode="auto">
          <a:xfrm>
            <a:off x="220663" y="2420938"/>
            <a:ext cx="2651125" cy="2236787"/>
          </a:xfrm>
          <a:prstGeom prst="rect">
            <a:avLst/>
          </a:prstGeom>
          <a:noFill/>
          <a:ln w="9525">
            <a:noFill/>
            <a:miter lim="800000"/>
            <a:headEnd/>
            <a:tailEnd/>
          </a:ln>
        </p:spPr>
      </p:pic>
      <p:pic>
        <p:nvPicPr>
          <p:cNvPr id="30726" name="Picture 6" descr="IMG_0283"/>
          <p:cNvPicPr>
            <a:picLocks noChangeAspect="1" noChangeArrowheads="1"/>
          </p:cNvPicPr>
          <p:nvPr/>
        </p:nvPicPr>
        <p:blipFill>
          <a:blip r:embed="rId7" cstate="print"/>
          <a:srcRect/>
          <a:stretch>
            <a:fillRect/>
          </a:stretch>
        </p:blipFill>
        <p:spPr bwMode="auto">
          <a:xfrm>
            <a:off x="3021013" y="2376488"/>
            <a:ext cx="2687637" cy="2268537"/>
          </a:xfrm>
          <a:prstGeom prst="rect">
            <a:avLst/>
          </a:prstGeom>
          <a:noFill/>
          <a:ln w="9525">
            <a:noFill/>
            <a:miter lim="800000"/>
            <a:headEnd/>
            <a:tailEnd/>
          </a:ln>
        </p:spPr>
      </p:pic>
      <p:pic>
        <p:nvPicPr>
          <p:cNvPr id="30727" name="Picture 7" descr="IMG_0288"/>
          <p:cNvPicPr>
            <a:picLocks noChangeAspect="1" noChangeArrowheads="1"/>
          </p:cNvPicPr>
          <p:nvPr/>
        </p:nvPicPr>
        <p:blipFill>
          <a:blip r:embed="rId8" cstate="print"/>
          <a:srcRect/>
          <a:stretch>
            <a:fillRect/>
          </a:stretch>
        </p:blipFill>
        <p:spPr bwMode="auto">
          <a:xfrm>
            <a:off x="2916238" y="4797425"/>
            <a:ext cx="2808287" cy="1912938"/>
          </a:xfrm>
          <a:prstGeom prst="rect">
            <a:avLst/>
          </a:prstGeom>
          <a:noFill/>
          <a:ln w="9525">
            <a:noFill/>
            <a:miter lim="800000"/>
            <a:headEnd/>
            <a:tailEnd/>
          </a:ln>
        </p:spPr>
      </p:pic>
      <p:pic>
        <p:nvPicPr>
          <p:cNvPr id="30728" name="Picture 8" descr="IMG_0287"/>
          <p:cNvPicPr>
            <a:picLocks noChangeAspect="1" noChangeArrowheads="1"/>
          </p:cNvPicPr>
          <p:nvPr/>
        </p:nvPicPr>
        <p:blipFill>
          <a:blip r:embed="rId9" cstate="print"/>
          <a:srcRect/>
          <a:stretch>
            <a:fillRect/>
          </a:stretch>
        </p:blipFill>
        <p:spPr bwMode="auto">
          <a:xfrm>
            <a:off x="5788025" y="2381250"/>
            <a:ext cx="2816225" cy="2271713"/>
          </a:xfrm>
          <a:prstGeom prst="rect">
            <a:avLst/>
          </a:prstGeom>
          <a:noFill/>
          <a:ln w="9525">
            <a:noFill/>
            <a:miter lim="800000"/>
            <a:headEnd/>
            <a:tailEnd/>
          </a:ln>
        </p:spPr>
      </p:pic>
      <p:sp>
        <p:nvSpPr>
          <p:cNvPr id="30729" name="Text Box 9"/>
          <p:cNvSpPr txBox="1">
            <a:spLocks noChangeArrowheads="1"/>
          </p:cNvSpPr>
          <p:nvPr/>
        </p:nvSpPr>
        <p:spPr bwMode="auto">
          <a:xfrm>
            <a:off x="5835650" y="1892300"/>
            <a:ext cx="3200400"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Duplex marking</a:t>
            </a:r>
          </a:p>
        </p:txBody>
      </p:sp>
      <p:sp>
        <p:nvSpPr>
          <p:cNvPr id="30730" name="Text Box 10"/>
          <p:cNvSpPr txBox="1">
            <a:spLocks noChangeArrowheads="1"/>
          </p:cNvSpPr>
          <p:nvPr/>
        </p:nvSpPr>
        <p:spPr bwMode="auto">
          <a:xfrm>
            <a:off x="3035300" y="1700213"/>
            <a:ext cx="1408113"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MRI</a:t>
            </a:r>
          </a:p>
        </p:txBody>
      </p:sp>
      <p:sp>
        <p:nvSpPr>
          <p:cNvPr id="30731" name="Text Box 11"/>
          <p:cNvSpPr txBox="1">
            <a:spLocks noChangeArrowheads="1"/>
          </p:cNvSpPr>
          <p:nvPr/>
        </p:nvSpPr>
        <p:spPr bwMode="auto">
          <a:xfrm>
            <a:off x="476250" y="1628775"/>
            <a:ext cx="1408113"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Duplex</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age 1" descr="DSC00117.JPG"/>
          <p:cNvPicPr>
            <a:picLocks noChangeAspect="1"/>
          </p:cNvPicPr>
          <p:nvPr/>
        </p:nvPicPr>
        <p:blipFill>
          <a:blip r:embed="rId2" cstate="print"/>
          <a:srcRect/>
          <a:stretch>
            <a:fillRect/>
          </a:stretch>
        </p:blipFill>
        <p:spPr bwMode="auto">
          <a:xfrm>
            <a:off x="215900" y="188913"/>
            <a:ext cx="4427538" cy="3321050"/>
          </a:xfrm>
          <a:prstGeom prst="rect">
            <a:avLst/>
          </a:prstGeom>
          <a:noFill/>
          <a:ln w="9525">
            <a:noFill/>
            <a:miter lim="800000"/>
            <a:headEnd/>
            <a:tailEnd/>
          </a:ln>
        </p:spPr>
      </p:pic>
      <p:pic>
        <p:nvPicPr>
          <p:cNvPr id="29699" name="Image 2" descr="DSC00125.JPG"/>
          <p:cNvPicPr>
            <a:picLocks noChangeAspect="1"/>
          </p:cNvPicPr>
          <p:nvPr/>
        </p:nvPicPr>
        <p:blipFill>
          <a:blip r:embed="rId3" cstate="print"/>
          <a:srcRect/>
          <a:stretch>
            <a:fillRect/>
          </a:stretch>
        </p:blipFill>
        <p:spPr bwMode="auto">
          <a:xfrm>
            <a:off x="250825" y="3573463"/>
            <a:ext cx="4379913" cy="3284537"/>
          </a:xfrm>
          <a:prstGeom prst="rect">
            <a:avLst/>
          </a:prstGeom>
          <a:noFill/>
          <a:ln w="9525">
            <a:noFill/>
            <a:miter lim="800000"/>
            <a:headEnd/>
            <a:tailEnd/>
          </a:ln>
        </p:spPr>
      </p:pic>
      <p:pic>
        <p:nvPicPr>
          <p:cNvPr id="29700" name="Image 3" descr="DSC00123.JPG"/>
          <p:cNvPicPr>
            <a:picLocks noChangeAspect="1"/>
          </p:cNvPicPr>
          <p:nvPr/>
        </p:nvPicPr>
        <p:blipFill>
          <a:blip r:embed="rId4" cstate="print"/>
          <a:srcRect/>
          <a:stretch>
            <a:fillRect/>
          </a:stretch>
        </p:blipFill>
        <p:spPr bwMode="auto">
          <a:xfrm>
            <a:off x="4656138" y="188913"/>
            <a:ext cx="4319587" cy="3240087"/>
          </a:xfrm>
          <a:prstGeom prst="rect">
            <a:avLst/>
          </a:prstGeom>
          <a:noFill/>
          <a:ln w="9525">
            <a:noFill/>
            <a:miter lim="800000"/>
            <a:headEnd/>
            <a:tailEnd/>
          </a:ln>
        </p:spPr>
      </p:pic>
      <p:pic>
        <p:nvPicPr>
          <p:cNvPr id="29701" name="Image 4" descr="DSC00130.JPG"/>
          <p:cNvPicPr>
            <a:picLocks noChangeAspect="1"/>
          </p:cNvPicPr>
          <p:nvPr/>
        </p:nvPicPr>
        <p:blipFill>
          <a:blip r:embed="rId5" cstate="print"/>
          <a:srcRect/>
          <a:stretch>
            <a:fillRect/>
          </a:stretch>
        </p:blipFill>
        <p:spPr bwMode="auto">
          <a:xfrm>
            <a:off x="4667250" y="3573463"/>
            <a:ext cx="4321175" cy="3240087"/>
          </a:xfrm>
          <a:prstGeom prst="rect">
            <a:avLst/>
          </a:prstGeom>
          <a:noFill/>
          <a:ln w="9525">
            <a:noFill/>
            <a:miter lim="800000"/>
            <a:headEnd/>
            <a:tailEnd/>
          </a:ln>
        </p:spPr>
      </p:pic>
      <p:sp>
        <p:nvSpPr>
          <p:cNvPr id="6" name="ZoneTexte 5"/>
          <p:cNvSpPr txBox="1"/>
          <p:nvPr/>
        </p:nvSpPr>
        <p:spPr>
          <a:xfrm>
            <a:off x="539552" y="2924944"/>
            <a:ext cx="7704856" cy="707886"/>
          </a:xfrm>
          <a:prstGeom prst="rect">
            <a:avLst/>
          </a:prstGeom>
          <a:solidFill>
            <a:schemeClr val="accent2"/>
          </a:solidFill>
        </p:spPr>
        <p:txBody>
          <a:bodyPr wrap="square" rtlCol="0">
            <a:spAutoFit/>
          </a:bodyPr>
          <a:lstStyle/>
          <a:p>
            <a:pPr algn="ctr"/>
            <a:r>
              <a:rPr lang="fr-FR" sz="4000" dirty="0" err="1">
                <a:solidFill>
                  <a:schemeClr val="bg1"/>
                </a:solidFill>
              </a:rPr>
              <a:t>Medial</a:t>
            </a:r>
            <a:r>
              <a:rPr lang="fr-FR" sz="4000" dirty="0">
                <a:solidFill>
                  <a:schemeClr val="bg1"/>
                </a:solidFill>
              </a:rPr>
              <a:t> </a:t>
            </a:r>
            <a:r>
              <a:rPr lang="fr-FR" sz="4000" dirty="0" err="1">
                <a:solidFill>
                  <a:schemeClr val="bg1"/>
                </a:solidFill>
              </a:rPr>
              <a:t>gastrocnemus</a:t>
            </a:r>
            <a:r>
              <a:rPr lang="fr-FR" sz="4000" dirty="0">
                <a:solidFill>
                  <a:schemeClr val="bg1"/>
                </a:solidFill>
              </a:rPr>
              <a:t> excision</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34925" y="625475"/>
            <a:ext cx="2951163" cy="5578475"/>
          </a:xfrm>
          <a:prstGeom prst="rect">
            <a:avLst/>
          </a:prstGeom>
          <a:noFill/>
          <a:ln w="9525">
            <a:solidFill>
              <a:schemeClr val="folHlink"/>
            </a:solidFill>
            <a:miter lim="800000"/>
            <a:headEnd/>
            <a:tailEnd/>
          </a:ln>
        </p:spPr>
        <p:txBody>
          <a:bodyPr>
            <a:spAutoFit/>
          </a:bodyPr>
          <a:lstStyle/>
          <a:p>
            <a:pPr>
              <a:spcBef>
                <a:spcPct val="50000"/>
              </a:spcBef>
            </a:pPr>
            <a:r>
              <a:rPr lang="fr-FR">
                <a:solidFill>
                  <a:schemeClr val="folHlink"/>
                </a:solidFill>
                <a:latin typeface="Arial" charset="0"/>
              </a:rPr>
              <a:t>MALFORMATION VEINEUSE DU MUSCLE JAMBIER ANTERIEUR</a:t>
            </a:r>
          </a:p>
          <a:p>
            <a:pPr>
              <a:spcBef>
                <a:spcPct val="50000"/>
              </a:spcBef>
            </a:pPr>
            <a:r>
              <a:rPr lang="fr-FR">
                <a:solidFill>
                  <a:schemeClr val="folHlink"/>
                </a:solidFill>
                <a:latin typeface="Arial" charset="0"/>
              </a:rPr>
              <a:t>DIAGNOSTIC:</a:t>
            </a:r>
          </a:p>
          <a:p>
            <a:pPr>
              <a:spcBef>
                <a:spcPct val="50000"/>
              </a:spcBef>
            </a:pPr>
            <a:r>
              <a:rPr lang="fr-FR">
                <a:solidFill>
                  <a:schemeClr val="folHlink"/>
                </a:solidFill>
                <a:latin typeface="Arial" charset="0"/>
              </a:rPr>
              <a:t>ECHODOPPLER</a:t>
            </a:r>
          </a:p>
          <a:p>
            <a:pPr>
              <a:spcBef>
                <a:spcPct val="50000"/>
              </a:spcBef>
            </a:pPr>
            <a:endParaRPr lang="fr-FR">
              <a:solidFill>
                <a:schemeClr val="folHlink"/>
              </a:solidFill>
              <a:latin typeface="Arial" charset="0"/>
            </a:endParaRPr>
          </a:p>
          <a:p>
            <a:pPr>
              <a:spcBef>
                <a:spcPct val="50000"/>
              </a:spcBef>
            </a:pPr>
            <a:r>
              <a:rPr lang="fr-FR">
                <a:solidFill>
                  <a:schemeClr val="folHlink"/>
                </a:solidFill>
                <a:latin typeface="Arial" charset="0"/>
              </a:rPr>
              <a:t>MARQUAGE PREOPERATOIRE</a:t>
            </a:r>
          </a:p>
          <a:p>
            <a:pPr>
              <a:spcBef>
                <a:spcPct val="50000"/>
              </a:spcBef>
            </a:pPr>
            <a:r>
              <a:rPr lang="fr-FR">
                <a:solidFill>
                  <a:schemeClr val="folHlink"/>
                </a:solidFill>
                <a:latin typeface="Arial" charset="0"/>
              </a:rPr>
              <a:t>CONTRÔLE PER OPERTOIRE</a:t>
            </a:r>
          </a:p>
          <a:p>
            <a:pPr>
              <a:spcBef>
                <a:spcPct val="50000"/>
              </a:spcBef>
            </a:pPr>
            <a:endParaRPr lang="fr-FR">
              <a:solidFill>
                <a:schemeClr val="folHlink"/>
              </a:solidFill>
              <a:latin typeface="Arial" charset="0"/>
            </a:endParaRPr>
          </a:p>
        </p:txBody>
      </p:sp>
      <p:pic>
        <p:nvPicPr>
          <p:cNvPr id="31747" name="Picture 3" descr="_MV 002"/>
          <p:cNvPicPr>
            <a:picLocks noChangeAspect="1" noChangeArrowheads="1"/>
          </p:cNvPicPr>
          <p:nvPr/>
        </p:nvPicPr>
        <p:blipFill>
          <a:blip r:embed="rId3" cstate="print"/>
          <a:srcRect/>
          <a:stretch>
            <a:fillRect/>
          </a:stretch>
        </p:blipFill>
        <p:spPr bwMode="auto">
          <a:xfrm>
            <a:off x="2916238" y="187325"/>
            <a:ext cx="3168650" cy="3168650"/>
          </a:xfrm>
          <a:prstGeom prst="rect">
            <a:avLst/>
          </a:prstGeom>
          <a:noFill/>
          <a:ln w="9525">
            <a:noFill/>
            <a:miter lim="800000"/>
            <a:headEnd/>
            <a:tailEnd/>
          </a:ln>
        </p:spPr>
      </p:pic>
      <p:pic>
        <p:nvPicPr>
          <p:cNvPr id="31748" name="Picture 4" descr="_MV 004"/>
          <p:cNvPicPr>
            <a:picLocks noChangeAspect="1" noChangeArrowheads="1"/>
          </p:cNvPicPr>
          <p:nvPr/>
        </p:nvPicPr>
        <p:blipFill>
          <a:blip r:embed="rId4" cstate="print"/>
          <a:srcRect t="6551" r="19661" b="83730"/>
          <a:stretch>
            <a:fillRect/>
          </a:stretch>
        </p:blipFill>
        <p:spPr bwMode="auto">
          <a:xfrm>
            <a:off x="2916238" y="3284538"/>
            <a:ext cx="3168650" cy="287337"/>
          </a:xfrm>
          <a:prstGeom prst="rect">
            <a:avLst/>
          </a:prstGeom>
          <a:noFill/>
          <a:ln w="9525">
            <a:noFill/>
            <a:miter lim="800000"/>
            <a:headEnd/>
            <a:tailEnd/>
          </a:ln>
        </p:spPr>
      </p:pic>
      <p:sp>
        <p:nvSpPr>
          <p:cNvPr id="31749" name="Freeform 5"/>
          <p:cNvSpPr>
            <a:spLocks/>
          </p:cNvSpPr>
          <p:nvPr/>
        </p:nvSpPr>
        <p:spPr bwMode="auto">
          <a:xfrm>
            <a:off x="3276600" y="1341438"/>
            <a:ext cx="1428750" cy="660400"/>
          </a:xfrm>
          <a:custGeom>
            <a:avLst/>
            <a:gdLst>
              <a:gd name="T0" fmla="*/ 428 w 900"/>
              <a:gd name="T1" fmla="*/ 15 h 416"/>
              <a:gd name="T2" fmla="*/ 210 w 900"/>
              <a:gd name="T3" fmla="*/ 66 h 416"/>
              <a:gd name="T4" fmla="*/ 24 w 900"/>
              <a:gd name="T5" fmla="*/ 111 h 416"/>
              <a:gd name="T6" fmla="*/ 68 w 900"/>
              <a:gd name="T7" fmla="*/ 367 h 416"/>
              <a:gd name="T8" fmla="*/ 212 w 900"/>
              <a:gd name="T9" fmla="*/ 407 h 416"/>
              <a:gd name="T10" fmla="*/ 316 w 900"/>
              <a:gd name="T11" fmla="*/ 399 h 416"/>
              <a:gd name="T12" fmla="*/ 480 w 900"/>
              <a:gd name="T13" fmla="*/ 343 h 416"/>
              <a:gd name="T14" fmla="*/ 632 w 900"/>
              <a:gd name="T15" fmla="*/ 275 h 416"/>
              <a:gd name="T16" fmla="*/ 688 w 900"/>
              <a:gd name="T17" fmla="*/ 251 h 416"/>
              <a:gd name="T18" fmla="*/ 888 w 900"/>
              <a:gd name="T19" fmla="*/ 147 h 416"/>
              <a:gd name="T20" fmla="*/ 618 w 900"/>
              <a:gd name="T21" fmla="*/ 21 h 416"/>
              <a:gd name="T22" fmla="*/ 488 w 900"/>
              <a:gd name="T23" fmla="*/ 19 h 4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00"/>
              <a:gd name="T37" fmla="*/ 0 h 416"/>
              <a:gd name="T38" fmla="*/ 900 w 900"/>
              <a:gd name="T39" fmla="*/ 416 h 4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00" h="416">
                <a:moveTo>
                  <a:pt x="428" y="15"/>
                </a:moveTo>
                <a:cubicBezTo>
                  <a:pt x="392" y="23"/>
                  <a:pt x="277" y="50"/>
                  <a:pt x="210" y="66"/>
                </a:cubicBezTo>
                <a:cubicBezTo>
                  <a:pt x="143" y="82"/>
                  <a:pt x="48" y="61"/>
                  <a:pt x="24" y="111"/>
                </a:cubicBezTo>
                <a:cubicBezTo>
                  <a:pt x="0" y="161"/>
                  <a:pt x="37" y="318"/>
                  <a:pt x="68" y="367"/>
                </a:cubicBezTo>
                <a:cubicBezTo>
                  <a:pt x="99" y="416"/>
                  <a:pt x="171" y="402"/>
                  <a:pt x="212" y="407"/>
                </a:cubicBezTo>
                <a:cubicBezTo>
                  <a:pt x="253" y="412"/>
                  <a:pt x="271" y="410"/>
                  <a:pt x="316" y="399"/>
                </a:cubicBezTo>
                <a:cubicBezTo>
                  <a:pt x="361" y="388"/>
                  <a:pt x="427" y="364"/>
                  <a:pt x="480" y="343"/>
                </a:cubicBezTo>
                <a:cubicBezTo>
                  <a:pt x="533" y="322"/>
                  <a:pt x="597" y="290"/>
                  <a:pt x="632" y="275"/>
                </a:cubicBezTo>
                <a:cubicBezTo>
                  <a:pt x="667" y="260"/>
                  <a:pt x="645" y="272"/>
                  <a:pt x="688" y="251"/>
                </a:cubicBezTo>
                <a:cubicBezTo>
                  <a:pt x="731" y="230"/>
                  <a:pt x="900" y="185"/>
                  <a:pt x="888" y="147"/>
                </a:cubicBezTo>
                <a:cubicBezTo>
                  <a:pt x="876" y="109"/>
                  <a:pt x="685" y="42"/>
                  <a:pt x="618" y="21"/>
                </a:cubicBezTo>
                <a:cubicBezTo>
                  <a:pt x="551" y="0"/>
                  <a:pt x="515" y="19"/>
                  <a:pt x="488" y="19"/>
                </a:cubicBezTo>
              </a:path>
            </a:pathLst>
          </a:custGeom>
          <a:noFill/>
          <a:ln w="28575" cap="flat" cmpd="sng">
            <a:solidFill>
              <a:srgbClr val="FF3300"/>
            </a:solidFill>
            <a:prstDash val="sysDot"/>
            <a:round/>
            <a:headEnd/>
            <a:tailEnd/>
          </a:ln>
        </p:spPr>
        <p:txBody>
          <a:bodyPr/>
          <a:lstStyle/>
          <a:p>
            <a:endParaRPr lang="fr-FR"/>
          </a:p>
        </p:txBody>
      </p:sp>
      <p:sp>
        <p:nvSpPr>
          <p:cNvPr id="31750" name="Text Box 6"/>
          <p:cNvSpPr txBox="1">
            <a:spLocks noChangeArrowheads="1"/>
          </p:cNvSpPr>
          <p:nvPr/>
        </p:nvSpPr>
        <p:spPr bwMode="auto">
          <a:xfrm>
            <a:off x="5221288" y="1916113"/>
            <a:ext cx="935037" cy="228600"/>
          </a:xfrm>
          <a:prstGeom prst="rect">
            <a:avLst/>
          </a:prstGeom>
          <a:noFill/>
          <a:ln w="9525">
            <a:noFill/>
            <a:miter lim="800000"/>
            <a:headEnd/>
            <a:tailEnd/>
          </a:ln>
        </p:spPr>
        <p:txBody>
          <a:bodyPr>
            <a:spAutoFit/>
          </a:bodyPr>
          <a:lstStyle/>
          <a:p>
            <a:pPr>
              <a:spcBef>
                <a:spcPct val="50000"/>
              </a:spcBef>
            </a:pPr>
            <a:r>
              <a:rPr lang="fr-FR" sz="900">
                <a:solidFill>
                  <a:schemeClr val="bg1"/>
                </a:solidFill>
                <a:latin typeface="Arial" charset="0"/>
              </a:rPr>
              <a:t>Péroné</a:t>
            </a:r>
          </a:p>
        </p:txBody>
      </p:sp>
      <p:sp>
        <p:nvSpPr>
          <p:cNvPr id="31751" name="Freeform 7"/>
          <p:cNvSpPr>
            <a:spLocks/>
          </p:cNvSpPr>
          <p:nvPr/>
        </p:nvSpPr>
        <p:spPr bwMode="auto">
          <a:xfrm>
            <a:off x="4392613" y="2046288"/>
            <a:ext cx="611187" cy="455612"/>
          </a:xfrm>
          <a:custGeom>
            <a:avLst/>
            <a:gdLst>
              <a:gd name="T0" fmla="*/ 151 w 385"/>
              <a:gd name="T1" fmla="*/ 45 h 287"/>
              <a:gd name="T2" fmla="*/ 151 w 385"/>
              <a:gd name="T3" fmla="*/ 91 h 287"/>
              <a:gd name="T4" fmla="*/ 15 w 385"/>
              <a:gd name="T5" fmla="*/ 227 h 287"/>
              <a:gd name="T6" fmla="*/ 60 w 385"/>
              <a:gd name="T7" fmla="*/ 272 h 287"/>
              <a:gd name="T8" fmla="*/ 197 w 385"/>
              <a:gd name="T9" fmla="*/ 272 h 287"/>
              <a:gd name="T10" fmla="*/ 242 w 385"/>
              <a:gd name="T11" fmla="*/ 181 h 287"/>
              <a:gd name="T12" fmla="*/ 287 w 385"/>
              <a:gd name="T13" fmla="*/ 136 h 287"/>
              <a:gd name="T14" fmla="*/ 287 w 385"/>
              <a:gd name="T15" fmla="*/ 91 h 287"/>
              <a:gd name="T16" fmla="*/ 378 w 385"/>
              <a:gd name="T17" fmla="*/ 45 h 287"/>
              <a:gd name="T18" fmla="*/ 242 w 385"/>
              <a:gd name="T19" fmla="*/ 0 h 287"/>
              <a:gd name="T20" fmla="*/ 151 w 385"/>
              <a:gd name="T21" fmla="*/ 45 h 2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5"/>
              <a:gd name="T34" fmla="*/ 0 h 287"/>
              <a:gd name="T35" fmla="*/ 385 w 385"/>
              <a:gd name="T36" fmla="*/ 287 h 2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5" h="287">
                <a:moveTo>
                  <a:pt x="151" y="45"/>
                </a:moveTo>
                <a:cubicBezTo>
                  <a:pt x="136" y="60"/>
                  <a:pt x="174" y="61"/>
                  <a:pt x="151" y="91"/>
                </a:cubicBezTo>
                <a:cubicBezTo>
                  <a:pt x="128" y="121"/>
                  <a:pt x="30" y="197"/>
                  <a:pt x="15" y="227"/>
                </a:cubicBezTo>
                <a:cubicBezTo>
                  <a:pt x="0" y="257"/>
                  <a:pt x="30" y="265"/>
                  <a:pt x="60" y="272"/>
                </a:cubicBezTo>
                <a:cubicBezTo>
                  <a:pt x="90" y="279"/>
                  <a:pt x="167" y="287"/>
                  <a:pt x="197" y="272"/>
                </a:cubicBezTo>
                <a:cubicBezTo>
                  <a:pt x="227" y="257"/>
                  <a:pt x="227" y="204"/>
                  <a:pt x="242" y="181"/>
                </a:cubicBezTo>
                <a:cubicBezTo>
                  <a:pt x="257" y="158"/>
                  <a:pt x="280" y="151"/>
                  <a:pt x="287" y="136"/>
                </a:cubicBezTo>
                <a:cubicBezTo>
                  <a:pt x="294" y="121"/>
                  <a:pt x="272" y="106"/>
                  <a:pt x="287" y="91"/>
                </a:cubicBezTo>
                <a:cubicBezTo>
                  <a:pt x="302" y="76"/>
                  <a:pt x="385" y="60"/>
                  <a:pt x="378" y="45"/>
                </a:cubicBezTo>
                <a:cubicBezTo>
                  <a:pt x="371" y="30"/>
                  <a:pt x="280" y="0"/>
                  <a:pt x="242" y="0"/>
                </a:cubicBezTo>
                <a:cubicBezTo>
                  <a:pt x="204" y="0"/>
                  <a:pt x="166" y="30"/>
                  <a:pt x="151" y="45"/>
                </a:cubicBezTo>
                <a:close/>
              </a:path>
            </a:pathLst>
          </a:custGeom>
          <a:noFill/>
          <a:ln w="28575" cap="flat" cmpd="sng">
            <a:solidFill>
              <a:srgbClr val="FF3300"/>
            </a:solidFill>
            <a:prstDash val="sysDot"/>
            <a:round/>
            <a:headEnd/>
            <a:tailEnd/>
          </a:ln>
        </p:spPr>
        <p:txBody>
          <a:bodyPr/>
          <a:lstStyle/>
          <a:p>
            <a:endParaRPr lang="fr-FR"/>
          </a:p>
        </p:txBody>
      </p:sp>
      <p:sp>
        <p:nvSpPr>
          <p:cNvPr id="31752" name="Text Box 8"/>
          <p:cNvSpPr txBox="1">
            <a:spLocks noChangeArrowheads="1"/>
          </p:cNvSpPr>
          <p:nvPr/>
        </p:nvSpPr>
        <p:spPr bwMode="auto">
          <a:xfrm rot="-1375480">
            <a:off x="3297238" y="1803400"/>
            <a:ext cx="1871662" cy="228600"/>
          </a:xfrm>
          <a:prstGeom prst="rect">
            <a:avLst/>
          </a:prstGeom>
          <a:noFill/>
          <a:ln w="9525">
            <a:noFill/>
            <a:miter lim="800000"/>
            <a:headEnd/>
            <a:tailEnd/>
          </a:ln>
        </p:spPr>
        <p:txBody>
          <a:bodyPr>
            <a:spAutoFit/>
          </a:bodyPr>
          <a:lstStyle/>
          <a:p>
            <a:pPr>
              <a:spcBef>
                <a:spcPct val="50000"/>
              </a:spcBef>
            </a:pPr>
            <a:r>
              <a:rPr lang="fr-FR" sz="900">
                <a:solidFill>
                  <a:srgbClr val="FF3300"/>
                </a:solidFill>
                <a:latin typeface="Arial" charset="0"/>
              </a:rPr>
              <a:t>MV JAMBIER ANTERIEUR</a:t>
            </a:r>
          </a:p>
        </p:txBody>
      </p:sp>
      <p:pic>
        <p:nvPicPr>
          <p:cNvPr id="31753" name="Picture 9" descr="_MV 004"/>
          <p:cNvPicPr>
            <a:picLocks noChangeAspect="1" noChangeArrowheads="1"/>
          </p:cNvPicPr>
          <p:nvPr/>
        </p:nvPicPr>
        <p:blipFill>
          <a:blip r:embed="rId4" cstate="print"/>
          <a:srcRect l="22932" t="16522" r="19661" b="34117"/>
          <a:stretch>
            <a:fillRect/>
          </a:stretch>
        </p:blipFill>
        <p:spPr bwMode="auto">
          <a:xfrm>
            <a:off x="2916238" y="3500438"/>
            <a:ext cx="3157537" cy="2852737"/>
          </a:xfrm>
          <a:prstGeom prst="rect">
            <a:avLst/>
          </a:prstGeom>
          <a:noFill/>
          <a:ln w="9525">
            <a:noFill/>
            <a:miter lim="800000"/>
            <a:headEnd/>
            <a:tailEnd/>
          </a:ln>
        </p:spPr>
      </p:pic>
      <p:sp>
        <p:nvSpPr>
          <p:cNvPr id="31754" name="Text Box 10"/>
          <p:cNvSpPr txBox="1">
            <a:spLocks noChangeArrowheads="1"/>
          </p:cNvSpPr>
          <p:nvPr/>
        </p:nvSpPr>
        <p:spPr bwMode="auto">
          <a:xfrm>
            <a:off x="3059113" y="5360988"/>
            <a:ext cx="1223962" cy="228600"/>
          </a:xfrm>
          <a:prstGeom prst="rect">
            <a:avLst/>
          </a:prstGeom>
          <a:noFill/>
          <a:ln w="9525">
            <a:noFill/>
            <a:miter lim="800000"/>
            <a:headEnd/>
            <a:tailEnd/>
          </a:ln>
        </p:spPr>
        <p:txBody>
          <a:bodyPr>
            <a:spAutoFit/>
          </a:bodyPr>
          <a:lstStyle/>
          <a:p>
            <a:pPr>
              <a:spcBef>
                <a:spcPct val="50000"/>
              </a:spcBef>
            </a:pPr>
            <a:r>
              <a:rPr lang="fr-FR" sz="900">
                <a:solidFill>
                  <a:srgbClr val="FF3300"/>
                </a:solidFill>
                <a:latin typeface="Arial" charset="0"/>
              </a:rPr>
              <a:t>A et V TIB.ANT</a:t>
            </a:r>
          </a:p>
        </p:txBody>
      </p:sp>
      <p:sp>
        <p:nvSpPr>
          <p:cNvPr id="31755" name="Text Box 11"/>
          <p:cNvSpPr txBox="1">
            <a:spLocks noChangeArrowheads="1"/>
          </p:cNvSpPr>
          <p:nvPr/>
        </p:nvSpPr>
        <p:spPr bwMode="auto">
          <a:xfrm rot="-1375480">
            <a:off x="3419475" y="4437063"/>
            <a:ext cx="1871663" cy="228600"/>
          </a:xfrm>
          <a:prstGeom prst="rect">
            <a:avLst/>
          </a:prstGeom>
          <a:noFill/>
          <a:ln w="9525">
            <a:noFill/>
            <a:miter lim="800000"/>
            <a:headEnd/>
            <a:tailEnd/>
          </a:ln>
        </p:spPr>
        <p:txBody>
          <a:bodyPr>
            <a:spAutoFit/>
          </a:bodyPr>
          <a:lstStyle/>
          <a:p>
            <a:pPr>
              <a:spcBef>
                <a:spcPct val="50000"/>
              </a:spcBef>
            </a:pPr>
            <a:r>
              <a:rPr lang="fr-FR" sz="900">
                <a:solidFill>
                  <a:srgbClr val="FF3300"/>
                </a:solidFill>
                <a:latin typeface="Arial" charset="0"/>
              </a:rPr>
              <a:t>MV JAMBIER ANTERIEUR</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MG_0283"/>
          <p:cNvPicPr>
            <a:picLocks noChangeAspect="1" noChangeArrowheads="1"/>
          </p:cNvPicPr>
          <p:nvPr/>
        </p:nvPicPr>
        <p:blipFill>
          <a:blip r:embed="rId3" cstate="print"/>
          <a:srcRect/>
          <a:stretch>
            <a:fillRect/>
          </a:stretch>
        </p:blipFill>
        <p:spPr bwMode="auto">
          <a:xfrm>
            <a:off x="4211638" y="0"/>
            <a:ext cx="4679950" cy="3509963"/>
          </a:xfrm>
          <a:prstGeom prst="rect">
            <a:avLst/>
          </a:prstGeom>
          <a:noFill/>
          <a:ln w="9525">
            <a:noFill/>
            <a:miter lim="800000"/>
            <a:headEnd/>
            <a:tailEnd/>
          </a:ln>
        </p:spPr>
      </p:pic>
      <p:pic>
        <p:nvPicPr>
          <p:cNvPr id="32771" name="Picture 3" descr="IMG_0285"/>
          <p:cNvPicPr>
            <a:picLocks noChangeAspect="1" noChangeArrowheads="1"/>
          </p:cNvPicPr>
          <p:nvPr/>
        </p:nvPicPr>
        <p:blipFill>
          <a:blip r:embed="rId4" cstate="print"/>
          <a:srcRect/>
          <a:stretch>
            <a:fillRect/>
          </a:stretch>
        </p:blipFill>
        <p:spPr bwMode="auto">
          <a:xfrm>
            <a:off x="0" y="2420938"/>
            <a:ext cx="4176713" cy="2657475"/>
          </a:xfrm>
          <a:prstGeom prst="rect">
            <a:avLst/>
          </a:prstGeom>
          <a:noFill/>
          <a:ln w="9525">
            <a:noFill/>
            <a:miter lim="800000"/>
            <a:headEnd/>
            <a:tailEnd/>
          </a:ln>
        </p:spPr>
      </p:pic>
      <p:pic>
        <p:nvPicPr>
          <p:cNvPr id="32772" name="Picture 4" descr="IMG_0288"/>
          <p:cNvPicPr>
            <a:picLocks noChangeAspect="1" noChangeArrowheads="1"/>
          </p:cNvPicPr>
          <p:nvPr/>
        </p:nvPicPr>
        <p:blipFill>
          <a:blip r:embed="rId5" cstate="print"/>
          <a:srcRect/>
          <a:stretch>
            <a:fillRect/>
          </a:stretch>
        </p:blipFill>
        <p:spPr bwMode="auto">
          <a:xfrm>
            <a:off x="4500563" y="4968875"/>
            <a:ext cx="4679950" cy="1989138"/>
          </a:xfrm>
          <a:prstGeom prst="rect">
            <a:avLst/>
          </a:prstGeom>
          <a:noFill/>
          <a:ln w="9525">
            <a:noFill/>
            <a:miter lim="800000"/>
            <a:headEnd/>
            <a:tailEnd/>
          </a:ln>
        </p:spPr>
      </p:pic>
      <p:pic>
        <p:nvPicPr>
          <p:cNvPr id="32773" name="Picture 5" descr="IMG_0278"/>
          <p:cNvPicPr>
            <a:picLocks noChangeAspect="1" noChangeArrowheads="1"/>
          </p:cNvPicPr>
          <p:nvPr/>
        </p:nvPicPr>
        <p:blipFill>
          <a:blip r:embed="rId6" cstate="print"/>
          <a:srcRect/>
          <a:stretch>
            <a:fillRect/>
          </a:stretch>
        </p:blipFill>
        <p:spPr bwMode="auto">
          <a:xfrm>
            <a:off x="0" y="0"/>
            <a:ext cx="4176713" cy="2670175"/>
          </a:xfrm>
          <a:prstGeom prst="rect">
            <a:avLst/>
          </a:prstGeom>
          <a:noFill/>
          <a:ln w="9525">
            <a:noFill/>
            <a:miter lim="800000"/>
            <a:headEnd/>
            <a:tailEnd/>
          </a:ln>
        </p:spPr>
      </p:pic>
      <p:pic>
        <p:nvPicPr>
          <p:cNvPr id="32774" name="Picture 6" descr="IMG_0280"/>
          <p:cNvPicPr>
            <a:picLocks noChangeAspect="1" noChangeArrowheads="1"/>
          </p:cNvPicPr>
          <p:nvPr/>
        </p:nvPicPr>
        <p:blipFill>
          <a:blip r:embed="rId7" cstate="print"/>
          <a:srcRect/>
          <a:stretch>
            <a:fillRect/>
          </a:stretch>
        </p:blipFill>
        <p:spPr bwMode="auto">
          <a:xfrm>
            <a:off x="0" y="4635500"/>
            <a:ext cx="4673600" cy="2222500"/>
          </a:xfrm>
          <a:prstGeom prst="rect">
            <a:avLst/>
          </a:prstGeom>
          <a:noFill/>
          <a:ln w="9525">
            <a:noFill/>
            <a:miter lim="800000"/>
            <a:headEnd/>
            <a:tailEnd/>
          </a:ln>
        </p:spPr>
      </p:pic>
      <p:pic>
        <p:nvPicPr>
          <p:cNvPr id="32775" name="Picture 7" descr="IMG_0287"/>
          <p:cNvPicPr>
            <a:picLocks noChangeAspect="1" noChangeArrowheads="1"/>
          </p:cNvPicPr>
          <p:nvPr/>
        </p:nvPicPr>
        <p:blipFill>
          <a:blip r:embed="rId8" cstate="print"/>
          <a:srcRect/>
          <a:stretch>
            <a:fillRect/>
          </a:stretch>
        </p:blipFill>
        <p:spPr bwMode="auto">
          <a:xfrm>
            <a:off x="5580063" y="2924175"/>
            <a:ext cx="1836737" cy="2089150"/>
          </a:xfrm>
          <a:prstGeom prst="rect">
            <a:avLst/>
          </a:prstGeom>
          <a:noFill/>
          <a:ln w="9525">
            <a:noFill/>
            <a:miter lim="800000"/>
            <a:headEnd/>
            <a:tailEnd/>
          </a:ln>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IMG_0985"/>
          <p:cNvPicPr>
            <a:picLocks noChangeAspect="1" noChangeArrowheads="1"/>
          </p:cNvPicPr>
          <p:nvPr/>
        </p:nvPicPr>
        <p:blipFill>
          <a:blip r:embed="rId3" cstate="print"/>
          <a:srcRect/>
          <a:stretch>
            <a:fillRect/>
          </a:stretch>
        </p:blipFill>
        <p:spPr bwMode="auto">
          <a:xfrm>
            <a:off x="3419475" y="3330575"/>
            <a:ext cx="2646363" cy="3527425"/>
          </a:xfrm>
          <a:prstGeom prst="rect">
            <a:avLst/>
          </a:prstGeom>
          <a:noFill/>
          <a:ln w="9525">
            <a:noFill/>
            <a:miter lim="800000"/>
            <a:headEnd/>
            <a:tailEnd/>
          </a:ln>
        </p:spPr>
      </p:pic>
      <p:pic>
        <p:nvPicPr>
          <p:cNvPr id="33795" name="Picture 3" descr="IMG_1011"/>
          <p:cNvPicPr>
            <a:picLocks noChangeAspect="1" noChangeArrowheads="1"/>
          </p:cNvPicPr>
          <p:nvPr/>
        </p:nvPicPr>
        <p:blipFill>
          <a:blip r:embed="rId4" cstate="print">
            <a:lum bright="-30000" contrast="18000"/>
          </a:blip>
          <a:srcRect/>
          <a:stretch>
            <a:fillRect/>
          </a:stretch>
        </p:blipFill>
        <p:spPr bwMode="auto">
          <a:xfrm>
            <a:off x="0" y="2781300"/>
            <a:ext cx="3619500" cy="4103688"/>
          </a:xfrm>
          <a:prstGeom prst="rect">
            <a:avLst/>
          </a:prstGeom>
          <a:noFill/>
          <a:ln w="9525">
            <a:noFill/>
            <a:miter lim="800000"/>
            <a:headEnd/>
            <a:tailEnd/>
          </a:ln>
        </p:spPr>
      </p:pic>
      <p:pic>
        <p:nvPicPr>
          <p:cNvPr id="33796" name="Picture 4" descr="_ROU006"/>
          <p:cNvPicPr>
            <a:picLocks noChangeAspect="1" noChangeArrowheads="1"/>
          </p:cNvPicPr>
          <p:nvPr/>
        </p:nvPicPr>
        <p:blipFill>
          <a:blip r:embed="rId5" cstate="print">
            <a:lum contrast="18000"/>
          </a:blip>
          <a:srcRect/>
          <a:stretch>
            <a:fillRect/>
          </a:stretch>
        </p:blipFill>
        <p:spPr bwMode="auto">
          <a:xfrm>
            <a:off x="0" y="549275"/>
            <a:ext cx="3635375" cy="3100388"/>
          </a:xfrm>
          <a:prstGeom prst="rect">
            <a:avLst/>
          </a:prstGeom>
          <a:noFill/>
          <a:ln w="9525">
            <a:noFill/>
            <a:miter lim="800000"/>
            <a:headEnd/>
            <a:tailEnd/>
          </a:ln>
        </p:spPr>
      </p:pic>
      <p:pic>
        <p:nvPicPr>
          <p:cNvPr id="33797" name="Picture 5" descr="_ROU003"/>
          <p:cNvPicPr>
            <a:picLocks noChangeAspect="1" noChangeArrowheads="1"/>
          </p:cNvPicPr>
          <p:nvPr/>
        </p:nvPicPr>
        <p:blipFill>
          <a:blip r:embed="rId6" cstate="print">
            <a:lum contrast="12000"/>
          </a:blip>
          <a:srcRect l="25818" t="17212" r="25783" b="20436"/>
          <a:stretch>
            <a:fillRect/>
          </a:stretch>
        </p:blipFill>
        <p:spPr bwMode="auto">
          <a:xfrm>
            <a:off x="6011863" y="549275"/>
            <a:ext cx="3132137" cy="3027363"/>
          </a:xfrm>
          <a:prstGeom prst="rect">
            <a:avLst/>
          </a:prstGeom>
          <a:noFill/>
          <a:ln w="9525">
            <a:noFill/>
            <a:miter lim="800000"/>
            <a:headEnd/>
            <a:tailEnd/>
          </a:ln>
        </p:spPr>
      </p:pic>
      <p:pic>
        <p:nvPicPr>
          <p:cNvPr id="33798" name="Picture 6" descr="_ROU003"/>
          <p:cNvPicPr>
            <a:picLocks noChangeAspect="1" noChangeArrowheads="1"/>
          </p:cNvPicPr>
          <p:nvPr/>
        </p:nvPicPr>
        <p:blipFill>
          <a:blip r:embed="rId6" cstate="print"/>
          <a:srcRect t="5923" r="2690" b="85838"/>
          <a:stretch>
            <a:fillRect/>
          </a:stretch>
        </p:blipFill>
        <p:spPr bwMode="auto">
          <a:xfrm>
            <a:off x="0" y="44450"/>
            <a:ext cx="9144000" cy="576263"/>
          </a:xfrm>
          <a:prstGeom prst="rect">
            <a:avLst/>
          </a:prstGeom>
          <a:noFill/>
          <a:ln w="9525">
            <a:noFill/>
            <a:miter lim="800000"/>
            <a:headEnd/>
            <a:tailEnd/>
          </a:ln>
        </p:spPr>
      </p:pic>
      <p:pic>
        <p:nvPicPr>
          <p:cNvPr id="33799" name="Picture 7" descr="IMG_1012"/>
          <p:cNvPicPr>
            <a:picLocks noChangeAspect="1" noChangeArrowheads="1"/>
          </p:cNvPicPr>
          <p:nvPr/>
        </p:nvPicPr>
        <p:blipFill>
          <a:blip r:embed="rId7" cstate="print">
            <a:lum bright="-30000" contrast="30000"/>
          </a:blip>
          <a:srcRect/>
          <a:stretch>
            <a:fillRect/>
          </a:stretch>
        </p:blipFill>
        <p:spPr bwMode="auto">
          <a:xfrm>
            <a:off x="5986463" y="3284538"/>
            <a:ext cx="3194050" cy="3573462"/>
          </a:xfrm>
          <a:prstGeom prst="rect">
            <a:avLst/>
          </a:prstGeom>
          <a:noFill/>
          <a:ln w="9525">
            <a:noFill/>
            <a:miter lim="800000"/>
            <a:headEnd/>
            <a:tailEnd/>
          </a:ln>
        </p:spPr>
      </p:pic>
      <p:sp>
        <p:nvSpPr>
          <p:cNvPr id="33800" name="Text Box 8"/>
          <p:cNvSpPr txBox="1">
            <a:spLocks noChangeArrowheads="1"/>
          </p:cNvSpPr>
          <p:nvPr/>
        </p:nvSpPr>
        <p:spPr bwMode="auto">
          <a:xfrm>
            <a:off x="3419475" y="657225"/>
            <a:ext cx="2736850" cy="2682875"/>
          </a:xfrm>
          <a:prstGeom prst="rect">
            <a:avLst/>
          </a:prstGeom>
          <a:noFill/>
          <a:ln w="9525">
            <a:noFill/>
            <a:miter lim="800000"/>
            <a:headEnd/>
            <a:tailEnd/>
          </a:ln>
        </p:spPr>
        <p:txBody>
          <a:bodyPr>
            <a:spAutoFit/>
          </a:bodyPr>
          <a:lstStyle/>
          <a:p>
            <a:pPr algn="ctr">
              <a:spcBef>
                <a:spcPct val="50000"/>
              </a:spcBef>
            </a:pPr>
            <a:r>
              <a:rPr lang="fr-FR" sz="2000" b="1">
                <a:solidFill>
                  <a:schemeClr val="accent2"/>
                </a:solidFill>
              </a:rPr>
              <a:t>MALFORMATION VEINEUSE DU MUSCLE SOLEAIRE</a:t>
            </a:r>
          </a:p>
          <a:p>
            <a:pPr algn="ctr">
              <a:spcBef>
                <a:spcPct val="50000"/>
              </a:spcBef>
            </a:pPr>
            <a:r>
              <a:rPr lang="fr-FR" sz="2000"/>
              <a:t>Echodoppler</a:t>
            </a:r>
          </a:p>
          <a:p>
            <a:pPr algn="ctr">
              <a:spcBef>
                <a:spcPct val="50000"/>
              </a:spcBef>
            </a:pPr>
            <a:r>
              <a:rPr lang="fr-FR" sz="2000"/>
              <a:t>IRM</a:t>
            </a:r>
          </a:p>
          <a:p>
            <a:pPr algn="ctr">
              <a:spcBef>
                <a:spcPct val="50000"/>
              </a:spcBef>
            </a:pPr>
            <a:r>
              <a:rPr lang="fr-FR" sz="2000"/>
              <a:t>Marquage pré_opératoire</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MG_0998"/>
          <p:cNvPicPr>
            <a:picLocks noChangeAspect="1" noChangeArrowheads="1"/>
          </p:cNvPicPr>
          <p:nvPr/>
        </p:nvPicPr>
        <p:blipFill>
          <a:blip r:embed="rId3" cstate="print"/>
          <a:srcRect/>
          <a:stretch>
            <a:fillRect/>
          </a:stretch>
        </p:blipFill>
        <p:spPr bwMode="auto">
          <a:xfrm>
            <a:off x="3265488" y="19050"/>
            <a:ext cx="2878137" cy="3481388"/>
          </a:xfrm>
          <a:prstGeom prst="rect">
            <a:avLst/>
          </a:prstGeom>
          <a:noFill/>
          <a:ln w="9525">
            <a:noFill/>
            <a:miter lim="800000"/>
            <a:headEnd/>
            <a:tailEnd/>
          </a:ln>
        </p:spPr>
      </p:pic>
      <p:pic>
        <p:nvPicPr>
          <p:cNvPr id="34819" name="Picture 3" descr="IMG_1000"/>
          <p:cNvPicPr>
            <a:picLocks noChangeAspect="1" noChangeArrowheads="1"/>
          </p:cNvPicPr>
          <p:nvPr/>
        </p:nvPicPr>
        <p:blipFill>
          <a:blip r:embed="rId4" cstate="print"/>
          <a:srcRect/>
          <a:stretch>
            <a:fillRect/>
          </a:stretch>
        </p:blipFill>
        <p:spPr bwMode="auto">
          <a:xfrm>
            <a:off x="5848350" y="-28575"/>
            <a:ext cx="3295650" cy="3600450"/>
          </a:xfrm>
          <a:prstGeom prst="rect">
            <a:avLst/>
          </a:prstGeom>
          <a:noFill/>
          <a:ln w="9525">
            <a:noFill/>
            <a:miter lim="800000"/>
            <a:headEnd/>
            <a:tailEnd/>
          </a:ln>
        </p:spPr>
      </p:pic>
      <p:pic>
        <p:nvPicPr>
          <p:cNvPr id="34820" name="Picture 4" descr="IMG_1003"/>
          <p:cNvPicPr>
            <a:picLocks noChangeAspect="1" noChangeArrowheads="1"/>
          </p:cNvPicPr>
          <p:nvPr/>
        </p:nvPicPr>
        <p:blipFill>
          <a:blip r:embed="rId5" cstate="print"/>
          <a:srcRect/>
          <a:stretch>
            <a:fillRect/>
          </a:stretch>
        </p:blipFill>
        <p:spPr bwMode="auto">
          <a:xfrm>
            <a:off x="34925" y="2873375"/>
            <a:ext cx="1728788" cy="3984625"/>
          </a:xfrm>
          <a:prstGeom prst="rect">
            <a:avLst/>
          </a:prstGeom>
          <a:noFill/>
          <a:ln w="9525">
            <a:noFill/>
            <a:miter lim="800000"/>
            <a:headEnd/>
            <a:tailEnd/>
          </a:ln>
        </p:spPr>
      </p:pic>
      <p:pic>
        <p:nvPicPr>
          <p:cNvPr id="34821" name="Picture 5" descr="IMG_1007"/>
          <p:cNvPicPr>
            <a:picLocks noChangeAspect="1" noChangeArrowheads="1"/>
          </p:cNvPicPr>
          <p:nvPr/>
        </p:nvPicPr>
        <p:blipFill>
          <a:blip r:embed="rId6" cstate="print"/>
          <a:srcRect/>
          <a:stretch>
            <a:fillRect/>
          </a:stretch>
        </p:blipFill>
        <p:spPr bwMode="auto">
          <a:xfrm>
            <a:off x="5508625" y="3465513"/>
            <a:ext cx="3635375" cy="3419475"/>
          </a:xfrm>
          <a:prstGeom prst="rect">
            <a:avLst/>
          </a:prstGeom>
          <a:noFill/>
          <a:ln w="9525">
            <a:noFill/>
            <a:miter lim="800000"/>
            <a:headEnd/>
            <a:tailEnd/>
          </a:ln>
        </p:spPr>
      </p:pic>
      <p:pic>
        <p:nvPicPr>
          <p:cNvPr id="34822" name="Picture 6" descr="IMG_0994"/>
          <p:cNvPicPr>
            <a:picLocks noChangeAspect="1" noChangeArrowheads="1"/>
          </p:cNvPicPr>
          <p:nvPr/>
        </p:nvPicPr>
        <p:blipFill>
          <a:blip r:embed="rId7" cstate="print"/>
          <a:srcRect/>
          <a:stretch>
            <a:fillRect/>
          </a:stretch>
        </p:blipFill>
        <p:spPr bwMode="auto">
          <a:xfrm>
            <a:off x="-36513" y="42863"/>
            <a:ext cx="3378201" cy="3470275"/>
          </a:xfrm>
          <a:prstGeom prst="rect">
            <a:avLst/>
          </a:prstGeom>
          <a:noFill/>
          <a:ln w="9525">
            <a:noFill/>
            <a:miter lim="800000"/>
            <a:headEnd/>
            <a:tailEnd/>
          </a:ln>
        </p:spPr>
      </p:pic>
      <p:sp>
        <p:nvSpPr>
          <p:cNvPr id="34823" name="Text Box 7"/>
          <p:cNvSpPr txBox="1">
            <a:spLocks noChangeArrowheads="1"/>
          </p:cNvSpPr>
          <p:nvPr/>
        </p:nvSpPr>
        <p:spPr bwMode="auto">
          <a:xfrm>
            <a:off x="2268538" y="4221163"/>
            <a:ext cx="2736850" cy="1768475"/>
          </a:xfrm>
          <a:prstGeom prst="rect">
            <a:avLst/>
          </a:prstGeom>
          <a:noFill/>
          <a:ln w="9525">
            <a:noFill/>
            <a:miter lim="800000"/>
            <a:headEnd/>
            <a:tailEnd/>
          </a:ln>
        </p:spPr>
        <p:txBody>
          <a:bodyPr>
            <a:spAutoFit/>
          </a:bodyPr>
          <a:lstStyle/>
          <a:p>
            <a:pPr algn="ctr">
              <a:spcBef>
                <a:spcPct val="50000"/>
              </a:spcBef>
            </a:pPr>
            <a:r>
              <a:rPr lang="fr-FR" sz="2000" b="1">
                <a:solidFill>
                  <a:schemeClr val="accent2"/>
                </a:solidFill>
              </a:rPr>
              <a:t>MALFORMATION VEINEUSE DU MUSCLE SOLEAIRE</a:t>
            </a:r>
          </a:p>
          <a:p>
            <a:pPr algn="ctr">
              <a:spcBef>
                <a:spcPct val="50000"/>
              </a:spcBef>
            </a:pPr>
            <a:r>
              <a:rPr lang="fr-FR" sz="2000"/>
              <a:t>EXERESE ECHOGUIDEE</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420938"/>
            <a:ext cx="9144000" cy="4437062"/>
            <a:chOff x="0" y="896"/>
            <a:chExt cx="5760" cy="3078"/>
          </a:xfrm>
        </p:grpSpPr>
        <p:pic>
          <p:nvPicPr>
            <p:cNvPr id="35845" name="Picture 3" descr="malf ferranti 0"/>
            <p:cNvPicPr>
              <a:picLocks noChangeAspect="1" noChangeArrowheads="1"/>
            </p:cNvPicPr>
            <p:nvPr/>
          </p:nvPicPr>
          <p:blipFill>
            <a:blip r:embed="rId3" cstate="print"/>
            <a:srcRect/>
            <a:stretch>
              <a:fillRect/>
            </a:stretch>
          </p:blipFill>
          <p:spPr bwMode="auto">
            <a:xfrm>
              <a:off x="3424" y="2659"/>
              <a:ext cx="2200" cy="1315"/>
            </a:xfrm>
            <a:prstGeom prst="rect">
              <a:avLst/>
            </a:prstGeom>
            <a:noFill/>
            <a:ln w="9525">
              <a:noFill/>
              <a:miter lim="800000"/>
              <a:headEnd/>
              <a:tailEnd/>
            </a:ln>
          </p:spPr>
        </p:pic>
        <p:pic>
          <p:nvPicPr>
            <p:cNvPr id="35846" name="Picture 4" descr="malf ferrant 5"/>
            <p:cNvPicPr>
              <a:picLocks noChangeAspect="1" noChangeArrowheads="1"/>
            </p:cNvPicPr>
            <p:nvPr/>
          </p:nvPicPr>
          <p:blipFill>
            <a:blip r:embed="rId4" cstate="print"/>
            <a:srcRect/>
            <a:stretch>
              <a:fillRect/>
            </a:stretch>
          </p:blipFill>
          <p:spPr bwMode="auto">
            <a:xfrm>
              <a:off x="1837" y="2659"/>
              <a:ext cx="2041" cy="1315"/>
            </a:xfrm>
            <a:prstGeom prst="rect">
              <a:avLst/>
            </a:prstGeom>
            <a:noFill/>
            <a:ln w="9525">
              <a:noFill/>
              <a:miter lim="800000"/>
              <a:headEnd/>
              <a:tailEnd/>
            </a:ln>
          </p:spPr>
        </p:pic>
        <p:pic>
          <p:nvPicPr>
            <p:cNvPr id="35847" name="Picture 5" descr="malf ferranti 3"/>
            <p:cNvPicPr>
              <a:picLocks noChangeAspect="1" noChangeArrowheads="1"/>
            </p:cNvPicPr>
            <p:nvPr/>
          </p:nvPicPr>
          <p:blipFill>
            <a:blip r:embed="rId5" cstate="print"/>
            <a:srcRect/>
            <a:stretch>
              <a:fillRect/>
            </a:stretch>
          </p:blipFill>
          <p:spPr bwMode="auto">
            <a:xfrm>
              <a:off x="703" y="2750"/>
              <a:ext cx="1633" cy="1224"/>
            </a:xfrm>
            <a:prstGeom prst="rect">
              <a:avLst/>
            </a:prstGeom>
            <a:noFill/>
            <a:ln w="9525">
              <a:noFill/>
              <a:miter lim="800000"/>
              <a:headEnd/>
              <a:tailEnd/>
            </a:ln>
          </p:spPr>
        </p:pic>
        <p:pic>
          <p:nvPicPr>
            <p:cNvPr id="35848" name="Picture 6" descr="malf ferranti 4"/>
            <p:cNvPicPr>
              <a:picLocks noChangeAspect="1" noChangeArrowheads="1"/>
            </p:cNvPicPr>
            <p:nvPr/>
          </p:nvPicPr>
          <p:blipFill>
            <a:blip r:embed="rId6" cstate="print"/>
            <a:srcRect/>
            <a:stretch>
              <a:fillRect/>
            </a:stretch>
          </p:blipFill>
          <p:spPr bwMode="auto">
            <a:xfrm>
              <a:off x="0" y="2750"/>
              <a:ext cx="1565" cy="1224"/>
            </a:xfrm>
            <a:prstGeom prst="rect">
              <a:avLst/>
            </a:prstGeom>
            <a:noFill/>
            <a:ln w="9525">
              <a:noFill/>
              <a:miter lim="800000"/>
              <a:headEnd/>
              <a:tailEnd/>
            </a:ln>
          </p:spPr>
        </p:pic>
        <p:pic>
          <p:nvPicPr>
            <p:cNvPr id="35849" name="Picture 7" descr="P1090671"/>
            <p:cNvPicPr>
              <a:picLocks noChangeAspect="1" noChangeArrowheads="1"/>
            </p:cNvPicPr>
            <p:nvPr/>
          </p:nvPicPr>
          <p:blipFill>
            <a:blip r:embed="rId7" cstate="print"/>
            <a:srcRect/>
            <a:stretch>
              <a:fillRect/>
            </a:stretch>
          </p:blipFill>
          <p:spPr bwMode="auto">
            <a:xfrm>
              <a:off x="0" y="2834"/>
              <a:ext cx="5760" cy="29"/>
            </a:xfrm>
            <a:prstGeom prst="rect">
              <a:avLst/>
            </a:prstGeom>
            <a:noFill/>
            <a:ln w="9525">
              <a:noFill/>
              <a:miter lim="800000"/>
              <a:headEnd/>
              <a:tailEnd/>
            </a:ln>
          </p:spPr>
        </p:pic>
        <p:pic>
          <p:nvPicPr>
            <p:cNvPr id="35850" name="Picture 8" descr="P1090671"/>
            <p:cNvPicPr>
              <a:picLocks noChangeAspect="1" noChangeArrowheads="1"/>
            </p:cNvPicPr>
            <p:nvPr/>
          </p:nvPicPr>
          <p:blipFill>
            <a:blip r:embed="rId8" cstate="print"/>
            <a:srcRect/>
            <a:stretch>
              <a:fillRect/>
            </a:stretch>
          </p:blipFill>
          <p:spPr bwMode="auto">
            <a:xfrm>
              <a:off x="0" y="896"/>
              <a:ext cx="5760" cy="2086"/>
            </a:xfrm>
            <a:prstGeom prst="rect">
              <a:avLst/>
            </a:prstGeom>
            <a:noFill/>
            <a:ln w="9525">
              <a:noFill/>
              <a:miter lim="800000"/>
              <a:headEnd/>
              <a:tailEnd/>
            </a:ln>
          </p:spPr>
        </p:pic>
      </p:grpSp>
      <p:pic>
        <p:nvPicPr>
          <p:cNvPr id="35843" name="Picture 9" descr="P1090662"/>
          <p:cNvPicPr>
            <a:picLocks noChangeAspect="1" noChangeArrowheads="1"/>
          </p:cNvPicPr>
          <p:nvPr/>
        </p:nvPicPr>
        <p:blipFill>
          <a:blip r:embed="rId9" cstate="print"/>
          <a:srcRect/>
          <a:stretch>
            <a:fillRect/>
          </a:stretch>
        </p:blipFill>
        <p:spPr bwMode="auto">
          <a:xfrm>
            <a:off x="0" y="0"/>
            <a:ext cx="9144000" cy="2565400"/>
          </a:xfrm>
          <a:prstGeom prst="rect">
            <a:avLst/>
          </a:prstGeom>
          <a:noFill/>
          <a:ln w="9525">
            <a:noFill/>
            <a:miter lim="800000"/>
            <a:headEnd/>
            <a:tailEnd/>
          </a:ln>
        </p:spPr>
      </p:pic>
      <p:sp>
        <p:nvSpPr>
          <p:cNvPr id="35844" name="Text Box 10"/>
          <p:cNvSpPr txBox="1">
            <a:spLocks noChangeArrowheads="1"/>
          </p:cNvSpPr>
          <p:nvPr/>
        </p:nvSpPr>
        <p:spPr bwMode="auto">
          <a:xfrm>
            <a:off x="0" y="2205038"/>
            <a:ext cx="8820150" cy="822325"/>
          </a:xfrm>
          <a:prstGeom prst="rect">
            <a:avLst/>
          </a:prstGeom>
          <a:noFill/>
          <a:ln w="9525">
            <a:noFill/>
            <a:miter lim="800000"/>
            <a:headEnd/>
            <a:tailEnd/>
          </a:ln>
        </p:spPr>
        <p:txBody>
          <a:bodyPr>
            <a:spAutoFit/>
          </a:bodyPr>
          <a:lstStyle/>
          <a:p>
            <a:pPr>
              <a:spcBef>
                <a:spcPct val="50000"/>
              </a:spcBef>
            </a:pPr>
            <a:r>
              <a:rPr lang="fr-FR">
                <a:solidFill>
                  <a:schemeClr val="bg1"/>
                </a:solidFill>
              </a:rPr>
              <a:t>VM sub aponeurotic Ant. Tibial compartment.Previous foam treatment.Pain increased after foam (1 year) .VM unchanged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420938"/>
            <a:ext cx="9144000" cy="4437062"/>
            <a:chOff x="0" y="896"/>
            <a:chExt cx="5760" cy="3078"/>
          </a:xfrm>
        </p:grpSpPr>
        <p:pic>
          <p:nvPicPr>
            <p:cNvPr id="36871" name="Picture 3" descr="malf ferranti 0"/>
            <p:cNvPicPr>
              <a:picLocks noChangeAspect="1" noChangeArrowheads="1"/>
            </p:cNvPicPr>
            <p:nvPr/>
          </p:nvPicPr>
          <p:blipFill>
            <a:blip r:embed="rId3" cstate="print"/>
            <a:srcRect/>
            <a:stretch>
              <a:fillRect/>
            </a:stretch>
          </p:blipFill>
          <p:spPr bwMode="auto">
            <a:xfrm>
              <a:off x="3424" y="2659"/>
              <a:ext cx="2200" cy="1315"/>
            </a:xfrm>
            <a:prstGeom prst="rect">
              <a:avLst/>
            </a:prstGeom>
            <a:noFill/>
            <a:ln w="9525">
              <a:noFill/>
              <a:miter lim="800000"/>
              <a:headEnd/>
              <a:tailEnd/>
            </a:ln>
          </p:spPr>
        </p:pic>
        <p:pic>
          <p:nvPicPr>
            <p:cNvPr id="36872" name="Picture 4" descr="malf ferrant 5"/>
            <p:cNvPicPr>
              <a:picLocks noChangeAspect="1" noChangeArrowheads="1"/>
            </p:cNvPicPr>
            <p:nvPr/>
          </p:nvPicPr>
          <p:blipFill>
            <a:blip r:embed="rId4" cstate="print"/>
            <a:srcRect/>
            <a:stretch>
              <a:fillRect/>
            </a:stretch>
          </p:blipFill>
          <p:spPr bwMode="auto">
            <a:xfrm>
              <a:off x="1837" y="2659"/>
              <a:ext cx="2041" cy="1315"/>
            </a:xfrm>
            <a:prstGeom prst="rect">
              <a:avLst/>
            </a:prstGeom>
            <a:noFill/>
            <a:ln w="9525">
              <a:noFill/>
              <a:miter lim="800000"/>
              <a:headEnd/>
              <a:tailEnd/>
            </a:ln>
          </p:spPr>
        </p:pic>
        <p:pic>
          <p:nvPicPr>
            <p:cNvPr id="36873" name="Picture 5" descr="malf ferranti 3"/>
            <p:cNvPicPr>
              <a:picLocks noChangeAspect="1" noChangeArrowheads="1"/>
            </p:cNvPicPr>
            <p:nvPr/>
          </p:nvPicPr>
          <p:blipFill>
            <a:blip r:embed="rId5" cstate="print"/>
            <a:srcRect/>
            <a:stretch>
              <a:fillRect/>
            </a:stretch>
          </p:blipFill>
          <p:spPr bwMode="auto">
            <a:xfrm>
              <a:off x="703" y="2750"/>
              <a:ext cx="1633" cy="1224"/>
            </a:xfrm>
            <a:prstGeom prst="rect">
              <a:avLst/>
            </a:prstGeom>
            <a:noFill/>
            <a:ln w="9525">
              <a:noFill/>
              <a:miter lim="800000"/>
              <a:headEnd/>
              <a:tailEnd/>
            </a:ln>
          </p:spPr>
        </p:pic>
        <p:pic>
          <p:nvPicPr>
            <p:cNvPr id="36874" name="Picture 6" descr="malf ferranti 4"/>
            <p:cNvPicPr>
              <a:picLocks noChangeAspect="1" noChangeArrowheads="1"/>
            </p:cNvPicPr>
            <p:nvPr/>
          </p:nvPicPr>
          <p:blipFill>
            <a:blip r:embed="rId6" cstate="print"/>
            <a:srcRect/>
            <a:stretch>
              <a:fillRect/>
            </a:stretch>
          </p:blipFill>
          <p:spPr bwMode="auto">
            <a:xfrm>
              <a:off x="0" y="2750"/>
              <a:ext cx="1565" cy="1224"/>
            </a:xfrm>
            <a:prstGeom prst="rect">
              <a:avLst/>
            </a:prstGeom>
            <a:noFill/>
            <a:ln w="9525">
              <a:noFill/>
              <a:miter lim="800000"/>
              <a:headEnd/>
              <a:tailEnd/>
            </a:ln>
          </p:spPr>
        </p:pic>
        <p:pic>
          <p:nvPicPr>
            <p:cNvPr id="36875" name="Picture 7" descr="P1090671"/>
            <p:cNvPicPr>
              <a:picLocks noChangeAspect="1" noChangeArrowheads="1"/>
            </p:cNvPicPr>
            <p:nvPr/>
          </p:nvPicPr>
          <p:blipFill>
            <a:blip r:embed="rId7" cstate="print"/>
            <a:srcRect/>
            <a:stretch>
              <a:fillRect/>
            </a:stretch>
          </p:blipFill>
          <p:spPr bwMode="auto">
            <a:xfrm>
              <a:off x="0" y="2834"/>
              <a:ext cx="5760" cy="29"/>
            </a:xfrm>
            <a:prstGeom prst="rect">
              <a:avLst/>
            </a:prstGeom>
            <a:noFill/>
            <a:ln w="9525">
              <a:noFill/>
              <a:miter lim="800000"/>
              <a:headEnd/>
              <a:tailEnd/>
            </a:ln>
          </p:spPr>
        </p:pic>
        <p:pic>
          <p:nvPicPr>
            <p:cNvPr id="36876" name="Picture 8" descr="P1090671"/>
            <p:cNvPicPr>
              <a:picLocks noChangeAspect="1" noChangeArrowheads="1"/>
            </p:cNvPicPr>
            <p:nvPr/>
          </p:nvPicPr>
          <p:blipFill>
            <a:blip r:embed="rId8" cstate="print"/>
            <a:srcRect/>
            <a:stretch>
              <a:fillRect/>
            </a:stretch>
          </p:blipFill>
          <p:spPr bwMode="auto">
            <a:xfrm>
              <a:off x="0" y="896"/>
              <a:ext cx="5760" cy="2086"/>
            </a:xfrm>
            <a:prstGeom prst="rect">
              <a:avLst/>
            </a:prstGeom>
            <a:noFill/>
            <a:ln w="9525">
              <a:noFill/>
              <a:miter lim="800000"/>
              <a:headEnd/>
              <a:tailEnd/>
            </a:ln>
          </p:spPr>
        </p:pic>
      </p:grpSp>
      <p:pic>
        <p:nvPicPr>
          <p:cNvPr id="36867" name="Picture 9" descr="IMGP0940"/>
          <p:cNvPicPr>
            <a:picLocks noChangeAspect="1" noChangeArrowheads="1"/>
          </p:cNvPicPr>
          <p:nvPr/>
        </p:nvPicPr>
        <p:blipFill>
          <a:blip r:embed="rId9" cstate="print"/>
          <a:srcRect/>
          <a:stretch>
            <a:fillRect/>
          </a:stretch>
        </p:blipFill>
        <p:spPr bwMode="auto">
          <a:xfrm>
            <a:off x="0" y="836613"/>
            <a:ext cx="2952750" cy="2303462"/>
          </a:xfrm>
          <a:prstGeom prst="rect">
            <a:avLst/>
          </a:prstGeom>
          <a:noFill/>
          <a:ln w="9525">
            <a:noFill/>
            <a:miter lim="800000"/>
            <a:headEnd/>
            <a:tailEnd/>
          </a:ln>
        </p:spPr>
      </p:pic>
      <p:pic>
        <p:nvPicPr>
          <p:cNvPr id="36868" name="Picture 10" descr="IMGP0945"/>
          <p:cNvPicPr>
            <a:picLocks noChangeAspect="1" noChangeArrowheads="1"/>
          </p:cNvPicPr>
          <p:nvPr/>
        </p:nvPicPr>
        <p:blipFill>
          <a:blip r:embed="rId10" cstate="print"/>
          <a:srcRect/>
          <a:stretch>
            <a:fillRect/>
          </a:stretch>
        </p:blipFill>
        <p:spPr bwMode="auto">
          <a:xfrm>
            <a:off x="5867400" y="935038"/>
            <a:ext cx="2952750" cy="2214562"/>
          </a:xfrm>
          <a:prstGeom prst="rect">
            <a:avLst/>
          </a:prstGeom>
          <a:noFill/>
          <a:ln w="9525">
            <a:noFill/>
            <a:miter lim="800000"/>
            <a:headEnd/>
            <a:tailEnd/>
          </a:ln>
        </p:spPr>
      </p:pic>
      <p:pic>
        <p:nvPicPr>
          <p:cNvPr id="36869" name="Picture 11" descr="IMGP0943"/>
          <p:cNvPicPr>
            <a:picLocks noChangeAspect="1" noChangeArrowheads="1"/>
          </p:cNvPicPr>
          <p:nvPr/>
        </p:nvPicPr>
        <p:blipFill>
          <a:blip r:embed="rId11" cstate="print"/>
          <a:srcRect/>
          <a:stretch>
            <a:fillRect/>
          </a:stretch>
        </p:blipFill>
        <p:spPr bwMode="auto">
          <a:xfrm>
            <a:off x="2916238" y="908050"/>
            <a:ext cx="2927350" cy="2195513"/>
          </a:xfrm>
          <a:prstGeom prst="rect">
            <a:avLst/>
          </a:prstGeom>
          <a:noFill/>
          <a:ln w="9525">
            <a:noFill/>
            <a:miter lim="800000"/>
            <a:headEnd/>
            <a:tailEnd/>
          </a:ln>
        </p:spPr>
      </p:pic>
      <p:sp>
        <p:nvSpPr>
          <p:cNvPr id="36870" name="Text Box 12"/>
          <p:cNvSpPr txBox="1">
            <a:spLocks noChangeArrowheads="1"/>
          </p:cNvSpPr>
          <p:nvPr/>
        </p:nvSpPr>
        <p:spPr bwMode="auto">
          <a:xfrm>
            <a:off x="1116013" y="3284538"/>
            <a:ext cx="6840537" cy="457200"/>
          </a:xfrm>
          <a:prstGeom prst="rect">
            <a:avLst/>
          </a:prstGeom>
          <a:noFill/>
          <a:ln w="9525">
            <a:noFill/>
            <a:miter lim="800000"/>
            <a:headEnd/>
            <a:tailEnd/>
          </a:ln>
        </p:spPr>
        <p:txBody>
          <a:bodyPr>
            <a:spAutoFit/>
          </a:bodyPr>
          <a:lstStyle/>
          <a:p>
            <a:pPr>
              <a:spcBef>
                <a:spcPct val="50000"/>
              </a:spcBef>
            </a:pPr>
            <a:r>
              <a:rPr lang="fr-FR">
                <a:solidFill>
                  <a:schemeClr val="bg1"/>
                </a:solidFill>
              </a:rPr>
              <a:t>Echo guided surgical exhaustive ablation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mal ferranti post (3)"/>
          <p:cNvPicPr>
            <a:picLocks noChangeAspect="1" noChangeArrowheads="1"/>
          </p:cNvPicPr>
          <p:nvPr/>
        </p:nvPicPr>
        <p:blipFill>
          <a:blip r:embed="rId3" cstate="print"/>
          <a:srcRect/>
          <a:stretch>
            <a:fillRect/>
          </a:stretch>
        </p:blipFill>
        <p:spPr bwMode="auto">
          <a:xfrm>
            <a:off x="2843213" y="3419475"/>
            <a:ext cx="4522787" cy="3438525"/>
          </a:xfrm>
          <a:prstGeom prst="rect">
            <a:avLst/>
          </a:prstGeom>
          <a:noFill/>
          <a:ln w="9525">
            <a:noFill/>
            <a:miter lim="800000"/>
            <a:headEnd/>
            <a:tailEnd/>
          </a:ln>
        </p:spPr>
      </p:pic>
      <p:pic>
        <p:nvPicPr>
          <p:cNvPr id="37891" name="Picture 3" descr="mal ferranti post"/>
          <p:cNvPicPr>
            <a:picLocks noChangeAspect="1" noChangeArrowheads="1"/>
          </p:cNvPicPr>
          <p:nvPr/>
        </p:nvPicPr>
        <p:blipFill>
          <a:blip r:embed="rId4" cstate="print"/>
          <a:srcRect/>
          <a:stretch>
            <a:fillRect/>
          </a:stretch>
        </p:blipFill>
        <p:spPr bwMode="auto">
          <a:xfrm>
            <a:off x="1331913" y="3644900"/>
            <a:ext cx="3368675" cy="2560638"/>
          </a:xfrm>
          <a:prstGeom prst="rect">
            <a:avLst/>
          </a:prstGeom>
          <a:noFill/>
          <a:ln w="9525">
            <a:noFill/>
            <a:miter lim="800000"/>
            <a:headEnd/>
            <a:tailEnd/>
          </a:ln>
        </p:spPr>
      </p:pic>
      <p:pic>
        <p:nvPicPr>
          <p:cNvPr id="37892" name="Picture 4" descr="malf post6"/>
          <p:cNvPicPr>
            <a:picLocks noChangeAspect="1" noChangeArrowheads="1"/>
          </p:cNvPicPr>
          <p:nvPr/>
        </p:nvPicPr>
        <p:blipFill>
          <a:blip r:embed="rId5" cstate="print"/>
          <a:srcRect/>
          <a:stretch>
            <a:fillRect/>
          </a:stretch>
        </p:blipFill>
        <p:spPr bwMode="auto">
          <a:xfrm>
            <a:off x="0" y="260350"/>
            <a:ext cx="8748713" cy="3600450"/>
          </a:xfrm>
          <a:prstGeom prst="rect">
            <a:avLst/>
          </a:prstGeom>
          <a:noFill/>
          <a:ln w="9525">
            <a:noFill/>
            <a:miter lim="800000"/>
            <a:headEnd/>
            <a:tailEnd/>
          </a:ln>
        </p:spPr>
      </p:pic>
      <p:pic>
        <p:nvPicPr>
          <p:cNvPr id="37893" name="Picture 5" descr="mal ferranti post (1)"/>
          <p:cNvPicPr>
            <a:picLocks noChangeAspect="1" noChangeArrowheads="1"/>
          </p:cNvPicPr>
          <p:nvPr/>
        </p:nvPicPr>
        <p:blipFill>
          <a:blip r:embed="rId6" cstate="print"/>
          <a:srcRect/>
          <a:stretch>
            <a:fillRect/>
          </a:stretch>
        </p:blipFill>
        <p:spPr bwMode="auto">
          <a:xfrm>
            <a:off x="0" y="3716338"/>
            <a:ext cx="2520950" cy="1916112"/>
          </a:xfrm>
          <a:prstGeom prst="rect">
            <a:avLst/>
          </a:prstGeom>
          <a:noFill/>
          <a:ln w="9525">
            <a:noFill/>
            <a:miter lim="800000"/>
            <a:headEnd/>
            <a:tailEnd/>
          </a:ln>
        </p:spPr>
      </p:pic>
      <p:sp>
        <p:nvSpPr>
          <p:cNvPr id="37894" name="Text Box 6"/>
          <p:cNvSpPr txBox="1">
            <a:spLocks noChangeArrowheads="1"/>
          </p:cNvSpPr>
          <p:nvPr/>
        </p:nvSpPr>
        <p:spPr bwMode="auto">
          <a:xfrm>
            <a:off x="1835150" y="1916113"/>
            <a:ext cx="4248150" cy="822325"/>
          </a:xfrm>
          <a:prstGeom prst="rect">
            <a:avLst/>
          </a:prstGeom>
          <a:noFill/>
          <a:ln w="9525">
            <a:noFill/>
            <a:miter lim="800000"/>
            <a:headEnd/>
            <a:tailEnd/>
          </a:ln>
        </p:spPr>
        <p:txBody>
          <a:bodyPr>
            <a:spAutoFit/>
          </a:bodyPr>
          <a:lstStyle/>
          <a:p>
            <a:pPr>
              <a:spcBef>
                <a:spcPct val="50000"/>
              </a:spcBef>
            </a:pPr>
            <a:r>
              <a:rPr lang="fr-FR">
                <a:solidFill>
                  <a:schemeClr val="bg1"/>
                </a:solidFill>
              </a:rPr>
              <a:t>30 days post Op. Swelling dramatically reduced. No pain.</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12750" y="1052513"/>
            <a:ext cx="8256588" cy="4524375"/>
          </a:xfrm>
          <a:prstGeom prst="rect">
            <a:avLst/>
          </a:prstGeom>
          <a:noFill/>
          <a:ln w="136525">
            <a:noFill/>
            <a:miter lim="800000"/>
            <a:headEnd/>
            <a:tailEnd/>
          </a:ln>
        </p:spPr>
        <p:txBody>
          <a:bodyPr>
            <a:spAutoFit/>
          </a:bodyPr>
          <a:lstStyle/>
          <a:p>
            <a:pPr eaLnBrk="0" hangingPunct="0">
              <a:spcBef>
                <a:spcPct val="50000"/>
              </a:spcBef>
            </a:pPr>
            <a:r>
              <a:rPr lang="en-US"/>
              <a:t>ACURATE DEEP and SUPRFICIAL IDENTICATION of EVERY PATTERN and associated ones is MANDATORY in order to ELABORATE an appropriate STRATEGY and implement the most suitable TACTIQUE.</a:t>
            </a:r>
          </a:p>
          <a:p>
            <a:pPr eaLnBrk="0" hangingPunct="0">
              <a:spcBef>
                <a:spcPct val="50000"/>
              </a:spcBef>
            </a:pPr>
            <a:r>
              <a:rPr lang="en-US"/>
              <a:t>When STRATEGY is possible and its corresponding IMPLEMENTATION is feasible, the patients are relieved and some cross the freak borders to joins the community of “normal” esthetic concerns. </a:t>
            </a:r>
          </a:p>
          <a:p>
            <a:pPr eaLnBrk="0" hangingPunct="0">
              <a:spcBef>
                <a:spcPct val="50000"/>
              </a:spcBef>
            </a:pPr>
            <a:r>
              <a:rPr lang="en-US"/>
              <a:t>If not, we prefer therapy limited to compression…..	in order to avoid incomprehensible complications due to a misunderstood situation.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3298" name="Group 2"/>
          <p:cNvGrpSpPr>
            <a:grpSpLocks/>
          </p:cNvGrpSpPr>
          <p:nvPr/>
        </p:nvGrpSpPr>
        <p:grpSpPr bwMode="auto">
          <a:xfrm>
            <a:off x="381000" y="838200"/>
            <a:ext cx="8382000" cy="5257800"/>
            <a:chOff x="0" y="1008"/>
            <a:chExt cx="5760" cy="3312"/>
          </a:xfrm>
        </p:grpSpPr>
        <p:sp>
          <p:nvSpPr>
            <p:cNvPr id="183299" name="Rectangle 3" descr="Grands confettis"/>
            <p:cNvSpPr>
              <a:spLocks noChangeArrowheads="1"/>
            </p:cNvSpPr>
            <p:nvPr/>
          </p:nvSpPr>
          <p:spPr bwMode="auto">
            <a:xfrm>
              <a:off x="0" y="2544"/>
              <a:ext cx="5760" cy="1776"/>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83300" name="Rectangle 4" descr="Petits confettis"/>
            <p:cNvSpPr>
              <a:spLocks noChangeArrowheads="1"/>
            </p:cNvSpPr>
            <p:nvPr/>
          </p:nvSpPr>
          <p:spPr bwMode="auto">
            <a:xfrm>
              <a:off x="0" y="1366"/>
              <a:ext cx="5760" cy="1082"/>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83301" name="Rectangle 5" descr="Briques horizontales"/>
            <p:cNvSpPr>
              <a:spLocks noChangeArrowheads="1"/>
            </p:cNvSpPr>
            <p:nvPr/>
          </p:nvSpPr>
          <p:spPr bwMode="auto">
            <a:xfrm>
              <a:off x="0" y="1248"/>
              <a:ext cx="5760" cy="336"/>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83302" name="Rectangle 6"/>
            <p:cNvSpPr>
              <a:spLocks noChangeArrowheads="1"/>
            </p:cNvSpPr>
            <p:nvPr/>
          </p:nvSpPr>
          <p:spPr bwMode="auto">
            <a:xfrm>
              <a:off x="0" y="1824"/>
              <a:ext cx="4944"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83303" name="Rectangle 7"/>
            <p:cNvSpPr>
              <a:spLocks noChangeArrowheads="1"/>
            </p:cNvSpPr>
            <p:nvPr/>
          </p:nvSpPr>
          <p:spPr bwMode="auto">
            <a:xfrm>
              <a:off x="0" y="2928"/>
              <a:ext cx="5760" cy="528"/>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83304" name="Line 8"/>
            <p:cNvSpPr>
              <a:spLocks noChangeShapeType="1"/>
            </p:cNvSpPr>
            <p:nvPr/>
          </p:nvSpPr>
          <p:spPr bwMode="auto">
            <a:xfrm>
              <a:off x="0" y="2496"/>
              <a:ext cx="5760" cy="0"/>
            </a:xfrm>
            <a:prstGeom prst="line">
              <a:avLst/>
            </a:prstGeom>
            <a:noFill/>
            <a:ln w="76200">
              <a:solidFill>
                <a:schemeClr val="accent1"/>
              </a:solidFill>
              <a:round/>
              <a:headEnd/>
              <a:tailEnd/>
            </a:ln>
            <a:effectLst/>
          </p:spPr>
          <p:txBody>
            <a:bodyPr wrap="none" anchor="ctr"/>
            <a:lstStyle/>
            <a:p>
              <a:endParaRPr lang="fr-FR"/>
            </a:p>
          </p:txBody>
        </p:sp>
        <p:sp>
          <p:nvSpPr>
            <p:cNvPr id="183305" name="Rectangle 9"/>
            <p:cNvSpPr>
              <a:spLocks noChangeArrowheads="1"/>
            </p:cNvSpPr>
            <p:nvPr/>
          </p:nvSpPr>
          <p:spPr bwMode="auto">
            <a:xfrm>
              <a:off x="1296" y="1584"/>
              <a:ext cx="96"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83306" name="Rectangle 10"/>
            <p:cNvSpPr>
              <a:spLocks noChangeArrowheads="1"/>
            </p:cNvSpPr>
            <p:nvPr/>
          </p:nvSpPr>
          <p:spPr bwMode="auto">
            <a:xfrm>
              <a:off x="2832" y="1584"/>
              <a:ext cx="96"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83307" name="Rectangle 11"/>
            <p:cNvSpPr>
              <a:spLocks noChangeArrowheads="1"/>
            </p:cNvSpPr>
            <p:nvPr/>
          </p:nvSpPr>
          <p:spPr bwMode="auto">
            <a:xfrm>
              <a:off x="3936" y="1584"/>
              <a:ext cx="96"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83308" name="Rectangle 12"/>
            <p:cNvSpPr>
              <a:spLocks noChangeArrowheads="1"/>
            </p:cNvSpPr>
            <p:nvPr/>
          </p:nvSpPr>
          <p:spPr bwMode="auto">
            <a:xfrm>
              <a:off x="2064" y="2064"/>
              <a:ext cx="240" cy="864"/>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83309" name="Rectangle 13"/>
            <p:cNvSpPr>
              <a:spLocks noChangeArrowheads="1"/>
            </p:cNvSpPr>
            <p:nvPr/>
          </p:nvSpPr>
          <p:spPr bwMode="auto">
            <a:xfrm>
              <a:off x="4704" y="2064"/>
              <a:ext cx="240" cy="864"/>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83310" name="Rectangle 14" descr="Grands confettis"/>
            <p:cNvSpPr>
              <a:spLocks noChangeArrowheads="1"/>
            </p:cNvSpPr>
            <p:nvPr/>
          </p:nvSpPr>
          <p:spPr bwMode="auto">
            <a:xfrm>
              <a:off x="672" y="1008"/>
              <a:ext cx="4176" cy="672"/>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gr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4323" name="Group 3"/>
          <p:cNvGrpSpPr>
            <a:grpSpLocks/>
          </p:cNvGrpSpPr>
          <p:nvPr/>
        </p:nvGrpSpPr>
        <p:grpSpPr bwMode="auto">
          <a:xfrm>
            <a:off x="914400" y="685800"/>
            <a:ext cx="2011363" cy="5529263"/>
            <a:chOff x="1728" y="336"/>
            <a:chExt cx="1267" cy="3483"/>
          </a:xfrm>
        </p:grpSpPr>
        <p:sp>
          <p:nvSpPr>
            <p:cNvPr id="184324" name="Freeform 4"/>
            <p:cNvSpPr>
              <a:spLocks/>
            </p:cNvSpPr>
            <p:nvPr/>
          </p:nvSpPr>
          <p:spPr bwMode="auto">
            <a:xfrm flipH="1">
              <a:off x="1898" y="3357"/>
              <a:ext cx="276" cy="258"/>
            </a:xfrm>
            <a:custGeom>
              <a:avLst/>
              <a:gdLst/>
              <a:ahLst/>
              <a:cxnLst>
                <a:cxn ang="0">
                  <a:pos x="101" y="0"/>
                </a:cxn>
                <a:cxn ang="0">
                  <a:pos x="107" y="6"/>
                </a:cxn>
                <a:cxn ang="0">
                  <a:pos x="107" y="12"/>
                </a:cxn>
                <a:cxn ang="0">
                  <a:pos x="101" y="18"/>
                </a:cxn>
                <a:cxn ang="0">
                  <a:pos x="101" y="18"/>
                </a:cxn>
                <a:cxn ang="0">
                  <a:pos x="89" y="24"/>
                </a:cxn>
                <a:cxn ang="0">
                  <a:pos x="77" y="42"/>
                </a:cxn>
                <a:cxn ang="0">
                  <a:pos x="66" y="54"/>
                </a:cxn>
                <a:cxn ang="0">
                  <a:pos x="54" y="66"/>
                </a:cxn>
                <a:cxn ang="0">
                  <a:pos x="54" y="66"/>
                </a:cxn>
                <a:cxn ang="0">
                  <a:pos x="42" y="84"/>
                </a:cxn>
                <a:cxn ang="0">
                  <a:pos x="30" y="102"/>
                </a:cxn>
                <a:cxn ang="0">
                  <a:pos x="30" y="102"/>
                </a:cxn>
                <a:cxn ang="0">
                  <a:pos x="24" y="120"/>
                </a:cxn>
                <a:cxn ang="0">
                  <a:pos x="12" y="144"/>
                </a:cxn>
                <a:cxn ang="0">
                  <a:pos x="6" y="168"/>
                </a:cxn>
                <a:cxn ang="0">
                  <a:pos x="0" y="180"/>
                </a:cxn>
                <a:cxn ang="0">
                  <a:pos x="0" y="180"/>
                </a:cxn>
                <a:cxn ang="0">
                  <a:pos x="0" y="180"/>
                </a:cxn>
                <a:cxn ang="0">
                  <a:pos x="0" y="168"/>
                </a:cxn>
                <a:cxn ang="0">
                  <a:pos x="6" y="132"/>
                </a:cxn>
                <a:cxn ang="0">
                  <a:pos x="6" y="132"/>
                </a:cxn>
                <a:cxn ang="0">
                  <a:pos x="6" y="120"/>
                </a:cxn>
                <a:cxn ang="0">
                  <a:pos x="12" y="108"/>
                </a:cxn>
                <a:cxn ang="0">
                  <a:pos x="36" y="66"/>
                </a:cxn>
                <a:cxn ang="0">
                  <a:pos x="60" y="24"/>
                </a:cxn>
                <a:cxn ang="0">
                  <a:pos x="77" y="12"/>
                </a:cxn>
                <a:cxn ang="0">
                  <a:pos x="101" y="0"/>
                </a:cxn>
              </a:cxnLst>
              <a:rect l="0" t="0" r="r" b="b"/>
              <a:pathLst>
                <a:path w="107" h="180">
                  <a:moveTo>
                    <a:pt x="101" y="0"/>
                  </a:moveTo>
                  <a:lnTo>
                    <a:pt x="107" y="6"/>
                  </a:lnTo>
                  <a:lnTo>
                    <a:pt x="107" y="12"/>
                  </a:lnTo>
                  <a:lnTo>
                    <a:pt x="101" y="18"/>
                  </a:lnTo>
                  <a:lnTo>
                    <a:pt x="101" y="18"/>
                  </a:lnTo>
                  <a:lnTo>
                    <a:pt x="89" y="24"/>
                  </a:lnTo>
                  <a:lnTo>
                    <a:pt x="77" y="42"/>
                  </a:lnTo>
                  <a:lnTo>
                    <a:pt x="66" y="54"/>
                  </a:lnTo>
                  <a:lnTo>
                    <a:pt x="54" y="66"/>
                  </a:lnTo>
                  <a:lnTo>
                    <a:pt x="54" y="66"/>
                  </a:lnTo>
                  <a:lnTo>
                    <a:pt x="42" y="84"/>
                  </a:lnTo>
                  <a:lnTo>
                    <a:pt x="30" y="102"/>
                  </a:lnTo>
                  <a:lnTo>
                    <a:pt x="30" y="102"/>
                  </a:lnTo>
                  <a:lnTo>
                    <a:pt x="24" y="120"/>
                  </a:lnTo>
                  <a:lnTo>
                    <a:pt x="12" y="144"/>
                  </a:lnTo>
                  <a:lnTo>
                    <a:pt x="6" y="168"/>
                  </a:lnTo>
                  <a:lnTo>
                    <a:pt x="0" y="180"/>
                  </a:lnTo>
                  <a:lnTo>
                    <a:pt x="0" y="180"/>
                  </a:lnTo>
                  <a:lnTo>
                    <a:pt x="0" y="180"/>
                  </a:lnTo>
                  <a:lnTo>
                    <a:pt x="0" y="168"/>
                  </a:lnTo>
                  <a:lnTo>
                    <a:pt x="6" y="132"/>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84325" name="Freeform 5"/>
            <p:cNvSpPr>
              <a:spLocks/>
            </p:cNvSpPr>
            <p:nvPr/>
          </p:nvSpPr>
          <p:spPr bwMode="auto">
            <a:xfrm>
              <a:off x="1728" y="336"/>
              <a:ext cx="1267" cy="3367"/>
            </a:xfrm>
            <a:custGeom>
              <a:avLst/>
              <a:gdLst/>
              <a:ahLst/>
              <a:cxnLst>
                <a:cxn ang="0">
                  <a:pos x="77" y="325"/>
                </a:cxn>
                <a:cxn ang="0">
                  <a:pos x="0" y="538"/>
                </a:cxn>
                <a:cxn ang="0">
                  <a:pos x="15" y="649"/>
                </a:cxn>
                <a:cxn ang="0">
                  <a:pos x="108" y="830"/>
                </a:cxn>
                <a:cxn ang="0">
                  <a:pos x="108" y="914"/>
                </a:cxn>
                <a:cxn ang="0">
                  <a:pos x="186" y="1206"/>
                </a:cxn>
                <a:cxn ang="0">
                  <a:pos x="217" y="1290"/>
                </a:cxn>
                <a:cxn ang="0">
                  <a:pos x="276" y="1615"/>
                </a:cxn>
                <a:cxn ang="0">
                  <a:pos x="292" y="1718"/>
                </a:cxn>
                <a:cxn ang="0">
                  <a:pos x="232" y="1881"/>
                </a:cxn>
                <a:cxn ang="0">
                  <a:pos x="217" y="1948"/>
                </a:cxn>
                <a:cxn ang="0">
                  <a:pos x="186" y="2025"/>
                </a:cxn>
                <a:cxn ang="0">
                  <a:pos x="170" y="2257"/>
                </a:cxn>
                <a:cxn ang="0">
                  <a:pos x="276" y="2410"/>
                </a:cxn>
                <a:cxn ang="0">
                  <a:pos x="322" y="2607"/>
                </a:cxn>
                <a:cxn ang="0">
                  <a:pos x="338" y="2683"/>
                </a:cxn>
                <a:cxn ang="0">
                  <a:pos x="353" y="2829"/>
                </a:cxn>
                <a:cxn ang="0">
                  <a:pos x="232" y="2889"/>
                </a:cxn>
                <a:cxn ang="0">
                  <a:pos x="170" y="2967"/>
                </a:cxn>
                <a:cxn ang="0">
                  <a:pos x="276" y="3042"/>
                </a:cxn>
                <a:cxn ang="0">
                  <a:pos x="384" y="3120"/>
                </a:cxn>
                <a:cxn ang="0">
                  <a:pos x="508" y="3316"/>
                </a:cxn>
                <a:cxn ang="0">
                  <a:pos x="539" y="3341"/>
                </a:cxn>
                <a:cxn ang="0">
                  <a:pos x="725" y="3367"/>
                </a:cxn>
                <a:cxn ang="0">
                  <a:pos x="880" y="3350"/>
                </a:cxn>
                <a:cxn ang="0">
                  <a:pos x="833" y="3274"/>
                </a:cxn>
                <a:cxn ang="0">
                  <a:pos x="787" y="3025"/>
                </a:cxn>
                <a:cxn ang="0">
                  <a:pos x="771" y="2864"/>
                </a:cxn>
                <a:cxn ang="0">
                  <a:pos x="756" y="2700"/>
                </a:cxn>
                <a:cxn ang="0">
                  <a:pos x="740" y="2513"/>
                </a:cxn>
                <a:cxn ang="0">
                  <a:pos x="740" y="2257"/>
                </a:cxn>
                <a:cxn ang="0">
                  <a:pos x="740" y="2128"/>
                </a:cxn>
                <a:cxn ang="0">
                  <a:pos x="740" y="1931"/>
                </a:cxn>
                <a:cxn ang="0">
                  <a:pos x="771" y="1864"/>
                </a:cxn>
                <a:cxn ang="0">
                  <a:pos x="864" y="1744"/>
                </a:cxn>
                <a:cxn ang="0">
                  <a:pos x="880" y="1709"/>
                </a:cxn>
                <a:cxn ang="0">
                  <a:pos x="880" y="1623"/>
                </a:cxn>
                <a:cxn ang="0">
                  <a:pos x="911" y="1462"/>
                </a:cxn>
                <a:cxn ang="0">
                  <a:pos x="942" y="1376"/>
                </a:cxn>
                <a:cxn ang="0">
                  <a:pos x="1003" y="1197"/>
                </a:cxn>
                <a:cxn ang="0">
                  <a:pos x="1050" y="897"/>
                </a:cxn>
                <a:cxn ang="0">
                  <a:pos x="1034" y="804"/>
                </a:cxn>
                <a:cxn ang="0">
                  <a:pos x="1050" y="641"/>
                </a:cxn>
                <a:cxn ang="0">
                  <a:pos x="1079" y="472"/>
                </a:cxn>
                <a:cxn ang="0">
                  <a:pos x="1193" y="157"/>
                </a:cxn>
                <a:cxn ang="0">
                  <a:pos x="1236" y="43"/>
                </a:cxn>
                <a:cxn ang="0">
                  <a:pos x="1205" y="60"/>
                </a:cxn>
                <a:cxn ang="0">
                  <a:pos x="942" y="0"/>
                </a:cxn>
                <a:cxn ang="0">
                  <a:pos x="709" y="34"/>
                </a:cxn>
                <a:cxn ang="0">
                  <a:pos x="415" y="120"/>
                </a:cxn>
                <a:cxn ang="0">
                  <a:pos x="276" y="180"/>
                </a:cxn>
              </a:cxnLst>
              <a:rect l="0" t="0" r="r" b="b"/>
              <a:pathLst>
                <a:path w="1267" h="3367">
                  <a:moveTo>
                    <a:pt x="276" y="180"/>
                  </a:moveTo>
                  <a:lnTo>
                    <a:pt x="170" y="247"/>
                  </a:lnTo>
                  <a:lnTo>
                    <a:pt x="77" y="325"/>
                  </a:lnTo>
                  <a:lnTo>
                    <a:pt x="15" y="428"/>
                  </a:lnTo>
                  <a:lnTo>
                    <a:pt x="0" y="479"/>
                  </a:lnTo>
                  <a:lnTo>
                    <a:pt x="0" y="538"/>
                  </a:lnTo>
                  <a:lnTo>
                    <a:pt x="0" y="538"/>
                  </a:lnTo>
                  <a:lnTo>
                    <a:pt x="0" y="598"/>
                  </a:lnTo>
                  <a:lnTo>
                    <a:pt x="15" y="649"/>
                  </a:lnTo>
                  <a:lnTo>
                    <a:pt x="62" y="718"/>
                  </a:lnTo>
                  <a:lnTo>
                    <a:pt x="93" y="778"/>
                  </a:lnTo>
                  <a:lnTo>
                    <a:pt x="108" y="830"/>
                  </a:lnTo>
                  <a:lnTo>
                    <a:pt x="108" y="830"/>
                  </a:lnTo>
                  <a:lnTo>
                    <a:pt x="108" y="864"/>
                  </a:lnTo>
                  <a:lnTo>
                    <a:pt x="108" y="914"/>
                  </a:lnTo>
                  <a:lnTo>
                    <a:pt x="139" y="1034"/>
                  </a:lnTo>
                  <a:lnTo>
                    <a:pt x="155" y="1154"/>
                  </a:lnTo>
                  <a:lnTo>
                    <a:pt x="186" y="1206"/>
                  </a:lnTo>
                  <a:lnTo>
                    <a:pt x="201" y="1247"/>
                  </a:lnTo>
                  <a:lnTo>
                    <a:pt x="201" y="1247"/>
                  </a:lnTo>
                  <a:lnTo>
                    <a:pt x="217" y="1290"/>
                  </a:lnTo>
                  <a:lnTo>
                    <a:pt x="232" y="1350"/>
                  </a:lnTo>
                  <a:lnTo>
                    <a:pt x="263" y="1479"/>
                  </a:lnTo>
                  <a:lnTo>
                    <a:pt x="276" y="1615"/>
                  </a:lnTo>
                  <a:lnTo>
                    <a:pt x="292" y="1675"/>
                  </a:lnTo>
                  <a:lnTo>
                    <a:pt x="292" y="1718"/>
                  </a:lnTo>
                  <a:lnTo>
                    <a:pt x="292" y="1718"/>
                  </a:lnTo>
                  <a:lnTo>
                    <a:pt x="276" y="1786"/>
                  </a:lnTo>
                  <a:lnTo>
                    <a:pt x="263" y="1838"/>
                  </a:lnTo>
                  <a:lnTo>
                    <a:pt x="232" y="1881"/>
                  </a:lnTo>
                  <a:lnTo>
                    <a:pt x="232" y="1898"/>
                  </a:lnTo>
                  <a:lnTo>
                    <a:pt x="232" y="1898"/>
                  </a:lnTo>
                  <a:lnTo>
                    <a:pt x="217" y="1948"/>
                  </a:lnTo>
                  <a:lnTo>
                    <a:pt x="201" y="1982"/>
                  </a:lnTo>
                  <a:lnTo>
                    <a:pt x="186" y="2025"/>
                  </a:lnTo>
                  <a:lnTo>
                    <a:pt x="186" y="2025"/>
                  </a:lnTo>
                  <a:lnTo>
                    <a:pt x="155" y="2094"/>
                  </a:lnTo>
                  <a:lnTo>
                    <a:pt x="155" y="2171"/>
                  </a:lnTo>
                  <a:lnTo>
                    <a:pt x="170" y="2257"/>
                  </a:lnTo>
                  <a:lnTo>
                    <a:pt x="232" y="2333"/>
                  </a:lnTo>
                  <a:lnTo>
                    <a:pt x="232" y="2333"/>
                  </a:lnTo>
                  <a:lnTo>
                    <a:pt x="276" y="2410"/>
                  </a:lnTo>
                  <a:lnTo>
                    <a:pt x="307" y="2496"/>
                  </a:lnTo>
                  <a:lnTo>
                    <a:pt x="322" y="2582"/>
                  </a:lnTo>
                  <a:lnTo>
                    <a:pt x="322" y="2607"/>
                  </a:lnTo>
                  <a:lnTo>
                    <a:pt x="338" y="2632"/>
                  </a:lnTo>
                  <a:lnTo>
                    <a:pt x="338" y="2632"/>
                  </a:lnTo>
                  <a:lnTo>
                    <a:pt x="338" y="2683"/>
                  </a:lnTo>
                  <a:lnTo>
                    <a:pt x="353" y="2743"/>
                  </a:lnTo>
                  <a:lnTo>
                    <a:pt x="353" y="2795"/>
                  </a:lnTo>
                  <a:lnTo>
                    <a:pt x="353" y="2829"/>
                  </a:lnTo>
                  <a:lnTo>
                    <a:pt x="353" y="2829"/>
                  </a:lnTo>
                  <a:lnTo>
                    <a:pt x="292" y="2855"/>
                  </a:lnTo>
                  <a:lnTo>
                    <a:pt x="232" y="2889"/>
                  </a:lnTo>
                  <a:lnTo>
                    <a:pt x="170" y="2932"/>
                  </a:lnTo>
                  <a:lnTo>
                    <a:pt x="155" y="2949"/>
                  </a:lnTo>
                  <a:lnTo>
                    <a:pt x="170" y="2967"/>
                  </a:lnTo>
                  <a:lnTo>
                    <a:pt x="170" y="2967"/>
                  </a:lnTo>
                  <a:lnTo>
                    <a:pt x="201" y="3008"/>
                  </a:lnTo>
                  <a:lnTo>
                    <a:pt x="276" y="3042"/>
                  </a:lnTo>
                  <a:lnTo>
                    <a:pt x="338" y="3077"/>
                  </a:lnTo>
                  <a:lnTo>
                    <a:pt x="384" y="3120"/>
                  </a:lnTo>
                  <a:lnTo>
                    <a:pt x="384" y="3120"/>
                  </a:lnTo>
                  <a:lnTo>
                    <a:pt x="415" y="3188"/>
                  </a:lnTo>
                  <a:lnTo>
                    <a:pt x="462" y="3257"/>
                  </a:lnTo>
                  <a:lnTo>
                    <a:pt x="508" y="3316"/>
                  </a:lnTo>
                  <a:lnTo>
                    <a:pt x="524" y="3333"/>
                  </a:lnTo>
                  <a:lnTo>
                    <a:pt x="539" y="3341"/>
                  </a:lnTo>
                  <a:lnTo>
                    <a:pt x="539" y="3341"/>
                  </a:lnTo>
                  <a:lnTo>
                    <a:pt x="555" y="3350"/>
                  </a:lnTo>
                  <a:lnTo>
                    <a:pt x="601" y="3358"/>
                  </a:lnTo>
                  <a:lnTo>
                    <a:pt x="725" y="3367"/>
                  </a:lnTo>
                  <a:lnTo>
                    <a:pt x="787" y="3367"/>
                  </a:lnTo>
                  <a:lnTo>
                    <a:pt x="849" y="3358"/>
                  </a:lnTo>
                  <a:lnTo>
                    <a:pt x="880" y="3350"/>
                  </a:lnTo>
                  <a:lnTo>
                    <a:pt x="880" y="3333"/>
                  </a:lnTo>
                  <a:lnTo>
                    <a:pt x="880" y="3333"/>
                  </a:lnTo>
                  <a:lnTo>
                    <a:pt x="833" y="3274"/>
                  </a:lnTo>
                  <a:lnTo>
                    <a:pt x="818" y="3205"/>
                  </a:lnTo>
                  <a:lnTo>
                    <a:pt x="787" y="3111"/>
                  </a:lnTo>
                  <a:lnTo>
                    <a:pt x="787" y="3025"/>
                  </a:lnTo>
                  <a:lnTo>
                    <a:pt x="787" y="3025"/>
                  </a:lnTo>
                  <a:lnTo>
                    <a:pt x="787" y="2949"/>
                  </a:lnTo>
                  <a:lnTo>
                    <a:pt x="771" y="2864"/>
                  </a:lnTo>
                  <a:lnTo>
                    <a:pt x="771" y="2778"/>
                  </a:lnTo>
                  <a:lnTo>
                    <a:pt x="756" y="2700"/>
                  </a:lnTo>
                  <a:lnTo>
                    <a:pt x="756" y="2700"/>
                  </a:lnTo>
                  <a:lnTo>
                    <a:pt x="740" y="2658"/>
                  </a:lnTo>
                  <a:lnTo>
                    <a:pt x="740" y="2590"/>
                  </a:lnTo>
                  <a:lnTo>
                    <a:pt x="740" y="2513"/>
                  </a:lnTo>
                  <a:lnTo>
                    <a:pt x="740" y="2427"/>
                  </a:lnTo>
                  <a:lnTo>
                    <a:pt x="740" y="2341"/>
                  </a:lnTo>
                  <a:lnTo>
                    <a:pt x="740" y="2257"/>
                  </a:lnTo>
                  <a:lnTo>
                    <a:pt x="740" y="2180"/>
                  </a:lnTo>
                  <a:lnTo>
                    <a:pt x="740" y="2128"/>
                  </a:lnTo>
                  <a:lnTo>
                    <a:pt x="740" y="2128"/>
                  </a:lnTo>
                  <a:lnTo>
                    <a:pt x="740" y="2051"/>
                  </a:lnTo>
                  <a:lnTo>
                    <a:pt x="740" y="1991"/>
                  </a:lnTo>
                  <a:lnTo>
                    <a:pt x="740" y="1931"/>
                  </a:lnTo>
                  <a:lnTo>
                    <a:pt x="756" y="1889"/>
                  </a:lnTo>
                  <a:lnTo>
                    <a:pt x="756" y="1889"/>
                  </a:lnTo>
                  <a:lnTo>
                    <a:pt x="771" y="1864"/>
                  </a:lnTo>
                  <a:lnTo>
                    <a:pt x="818" y="1829"/>
                  </a:lnTo>
                  <a:lnTo>
                    <a:pt x="849" y="1795"/>
                  </a:lnTo>
                  <a:lnTo>
                    <a:pt x="864" y="1744"/>
                  </a:lnTo>
                  <a:lnTo>
                    <a:pt x="864" y="1744"/>
                  </a:lnTo>
                  <a:lnTo>
                    <a:pt x="864" y="1735"/>
                  </a:lnTo>
                  <a:lnTo>
                    <a:pt x="880" y="1709"/>
                  </a:lnTo>
                  <a:lnTo>
                    <a:pt x="880" y="1666"/>
                  </a:lnTo>
                  <a:lnTo>
                    <a:pt x="880" y="1623"/>
                  </a:lnTo>
                  <a:lnTo>
                    <a:pt x="880" y="1623"/>
                  </a:lnTo>
                  <a:lnTo>
                    <a:pt x="880" y="1573"/>
                  </a:lnTo>
                  <a:lnTo>
                    <a:pt x="895" y="1513"/>
                  </a:lnTo>
                  <a:lnTo>
                    <a:pt x="911" y="1462"/>
                  </a:lnTo>
                  <a:lnTo>
                    <a:pt x="926" y="1410"/>
                  </a:lnTo>
                  <a:lnTo>
                    <a:pt x="926" y="1410"/>
                  </a:lnTo>
                  <a:lnTo>
                    <a:pt x="942" y="1376"/>
                  </a:lnTo>
                  <a:lnTo>
                    <a:pt x="957" y="1333"/>
                  </a:lnTo>
                  <a:lnTo>
                    <a:pt x="973" y="1264"/>
                  </a:lnTo>
                  <a:lnTo>
                    <a:pt x="1003" y="1197"/>
                  </a:lnTo>
                  <a:lnTo>
                    <a:pt x="1034" y="1034"/>
                  </a:lnTo>
                  <a:lnTo>
                    <a:pt x="1050" y="965"/>
                  </a:lnTo>
                  <a:lnTo>
                    <a:pt x="1050" y="897"/>
                  </a:lnTo>
                  <a:lnTo>
                    <a:pt x="1050" y="897"/>
                  </a:lnTo>
                  <a:lnTo>
                    <a:pt x="1050" y="847"/>
                  </a:lnTo>
                  <a:lnTo>
                    <a:pt x="1034" y="804"/>
                  </a:lnTo>
                  <a:lnTo>
                    <a:pt x="1034" y="752"/>
                  </a:lnTo>
                  <a:lnTo>
                    <a:pt x="1034" y="701"/>
                  </a:lnTo>
                  <a:lnTo>
                    <a:pt x="1050" y="641"/>
                  </a:lnTo>
                  <a:lnTo>
                    <a:pt x="1050" y="641"/>
                  </a:lnTo>
                  <a:lnTo>
                    <a:pt x="1065" y="606"/>
                  </a:lnTo>
                  <a:lnTo>
                    <a:pt x="1079" y="472"/>
                  </a:lnTo>
                  <a:lnTo>
                    <a:pt x="1093" y="343"/>
                  </a:lnTo>
                  <a:lnTo>
                    <a:pt x="1164" y="243"/>
                  </a:lnTo>
                  <a:lnTo>
                    <a:pt x="1193" y="157"/>
                  </a:lnTo>
                  <a:lnTo>
                    <a:pt x="1221" y="143"/>
                  </a:lnTo>
                  <a:lnTo>
                    <a:pt x="1236" y="100"/>
                  </a:lnTo>
                  <a:lnTo>
                    <a:pt x="1236" y="43"/>
                  </a:lnTo>
                  <a:lnTo>
                    <a:pt x="1250" y="71"/>
                  </a:lnTo>
                  <a:lnTo>
                    <a:pt x="1267" y="112"/>
                  </a:lnTo>
                  <a:lnTo>
                    <a:pt x="1205" y="60"/>
                  </a:lnTo>
                  <a:lnTo>
                    <a:pt x="1127" y="26"/>
                  </a:lnTo>
                  <a:lnTo>
                    <a:pt x="1050" y="0"/>
                  </a:lnTo>
                  <a:lnTo>
                    <a:pt x="942" y="0"/>
                  </a:lnTo>
                  <a:lnTo>
                    <a:pt x="833" y="9"/>
                  </a:lnTo>
                  <a:lnTo>
                    <a:pt x="833" y="9"/>
                  </a:lnTo>
                  <a:lnTo>
                    <a:pt x="709" y="34"/>
                  </a:lnTo>
                  <a:lnTo>
                    <a:pt x="601" y="69"/>
                  </a:lnTo>
                  <a:lnTo>
                    <a:pt x="493" y="94"/>
                  </a:lnTo>
                  <a:lnTo>
                    <a:pt x="415" y="120"/>
                  </a:lnTo>
                  <a:lnTo>
                    <a:pt x="353" y="146"/>
                  </a:lnTo>
                  <a:lnTo>
                    <a:pt x="307" y="163"/>
                  </a:lnTo>
                  <a:lnTo>
                    <a:pt x="276" y="180"/>
                  </a:lnTo>
                  <a:lnTo>
                    <a:pt x="276" y="180"/>
                  </a:lnTo>
                  <a:close/>
                </a:path>
              </a:pathLst>
            </a:custGeom>
            <a:solidFill>
              <a:srgbClr val="F2AD8C"/>
            </a:solidFill>
            <a:ln w="9525">
              <a:noFill/>
              <a:round/>
              <a:headEnd/>
              <a:tailEnd/>
            </a:ln>
          </p:spPr>
          <p:txBody>
            <a:bodyPr/>
            <a:lstStyle/>
            <a:p>
              <a:endParaRPr lang="fr-FR"/>
            </a:p>
          </p:txBody>
        </p:sp>
        <p:sp>
          <p:nvSpPr>
            <p:cNvPr id="184326" name="Freeform 6"/>
            <p:cNvSpPr>
              <a:spLocks/>
            </p:cNvSpPr>
            <p:nvPr/>
          </p:nvSpPr>
          <p:spPr bwMode="auto">
            <a:xfrm flipH="1">
              <a:off x="1898" y="530"/>
              <a:ext cx="849" cy="1084"/>
            </a:xfrm>
            <a:custGeom>
              <a:avLst/>
              <a:gdLst/>
              <a:ahLst/>
              <a:cxnLst>
                <a:cxn ang="0">
                  <a:pos x="54" y="0"/>
                </a:cxn>
                <a:cxn ang="0">
                  <a:pos x="132" y="6"/>
                </a:cxn>
                <a:cxn ang="0">
                  <a:pos x="198" y="29"/>
                </a:cxn>
                <a:cxn ang="0">
                  <a:pos x="246" y="59"/>
                </a:cxn>
                <a:cxn ang="0">
                  <a:pos x="282" y="101"/>
                </a:cxn>
                <a:cxn ang="0">
                  <a:pos x="311" y="155"/>
                </a:cxn>
                <a:cxn ang="0">
                  <a:pos x="323" y="209"/>
                </a:cxn>
                <a:cxn ang="0">
                  <a:pos x="329" y="269"/>
                </a:cxn>
                <a:cxn ang="0">
                  <a:pos x="329" y="334"/>
                </a:cxn>
                <a:cxn ang="0">
                  <a:pos x="323" y="400"/>
                </a:cxn>
                <a:cxn ang="0">
                  <a:pos x="305" y="466"/>
                </a:cxn>
                <a:cxn ang="0">
                  <a:pos x="293" y="525"/>
                </a:cxn>
                <a:cxn ang="0">
                  <a:pos x="270" y="585"/>
                </a:cxn>
                <a:cxn ang="0">
                  <a:pos x="252" y="633"/>
                </a:cxn>
                <a:cxn ang="0">
                  <a:pos x="234" y="681"/>
                </a:cxn>
                <a:cxn ang="0">
                  <a:pos x="216" y="711"/>
                </a:cxn>
                <a:cxn ang="0">
                  <a:pos x="198" y="735"/>
                </a:cxn>
                <a:cxn ang="0">
                  <a:pos x="198" y="735"/>
                </a:cxn>
                <a:cxn ang="0">
                  <a:pos x="186" y="747"/>
                </a:cxn>
                <a:cxn ang="0">
                  <a:pos x="174" y="758"/>
                </a:cxn>
                <a:cxn ang="0">
                  <a:pos x="150" y="753"/>
                </a:cxn>
                <a:cxn ang="0">
                  <a:pos x="126" y="735"/>
                </a:cxn>
                <a:cxn ang="0">
                  <a:pos x="102" y="693"/>
                </a:cxn>
                <a:cxn ang="0">
                  <a:pos x="78" y="645"/>
                </a:cxn>
                <a:cxn ang="0">
                  <a:pos x="60" y="579"/>
                </a:cxn>
                <a:cxn ang="0">
                  <a:pos x="42" y="508"/>
                </a:cxn>
                <a:cxn ang="0">
                  <a:pos x="24" y="436"/>
                </a:cxn>
                <a:cxn ang="0">
                  <a:pos x="0" y="280"/>
                </a:cxn>
                <a:cxn ang="0">
                  <a:pos x="0" y="209"/>
                </a:cxn>
                <a:cxn ang="0">
                  <a:pos x="0" y="143"/>
                </a:cxn>
                <a:cxn ang="0">
                  <a:pos x="0" y="83"/>
                </a:cxn>
                <a:cxn ang="0">
                  <a:pos x="12" y="35"/>
                </a:cxn>
                <a:cxn ang="0">
                  <a:pos x="30" y="12"/>
                </a:cxn>
                <a:cxn ang="0">
                  <a:pos x="54" y="0"/>
                </a:cxn>
              </a:cxnLst>
              <a:rect l="0" t="0" r="r" b="b"/>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84327" name="Freeform 7"/>
            <p:cNvSpPr>
              <a:spLocks/>
            </p:cNvSpPr>
            <p:nvPr/>
          </p:nvSpPr>
          <p:spPr bwMode="auto">
            <a:xfrm flipH="1">
              <a:off x="1945" y="555"/>
              <a:ext cx="770" cy="1000"/>
            </a:xfrm>
            <a:custGeom>
              <a:avLst/>
              <a:gdLst/>
              <a:ahLst/>
              <a:cxnLst>
                <a:cxn ang="0">
                  <a:pos x="54" y="0"/>
                </a:cxn>
                <a:cxn ang="0">
                  <a:pos x="126" y="6"/>
                </a:cxn>
                <a:cxn ang="0">
                  <a:pos x="180" y="23"/>
                </a:cxn>
                <a:cxn ang="0">
                  <a:pos x="228" y="53"/>
                </a:cxn>
                <a:cxn ang="0">
                  <a:pos x="258" y="95"/>
                </a:cxn>
                <a:cxn ang="0">
                  <a:pos x="281" y="143"/>
                </a:cxn>
                <a:cxn ang="0">
                  <a:pos x="293" y="191"/>
                </a:cxn>
                <a:cxn ang="0">
                  <a:pos x="299" y="245"/>
                </a:cxn>
                <a:cxn ang="0">
                  <a:pos x="299" y="304"/>
                </a:cxn>
                <a:cxn ang="0">
                  <a:pos x="281" y="424"/>
                </a:cxn>
                <a:cxn ang="0">
                  <a:pos x="252" y="531"/>
                </a:cxn>
                <a:cxn ang="0">
                  <a:pos x="234" y="579"/>
                </a:cxn>
                <a:cxn ang="0">
                  <a:pos x="216" y="621"/>
                </a:cxn>
                <a:cxn ang="0">
                  <a:pos x="198" y="651"/>
                </a:cxn>
                <a:cxn ang="0">
                  <a:pos x="186" y="675"/>
                </a:cxn>
                <a:cxn ang="0">
                  <a:pos x="186" y="675"/>
                </a:cxn>
                <a:cxn ang="0">
                  <a:pos x="174" y="687"/>
                </a:cxn>
                <a:cxn ang="0">
                  <a:pos x="162" y="699"/>
                </a:cxn>
                <a:cxn ang="0">
                  <a:pos x="138" y="699"/>
                </a:cxn>
                <a:cxn ang="0">
                  <a:pos x="114" y="675"/>
                </a:cxn>
                <a:cxn ang="0">
                  <a:pos x="96" y="639"/>
                </a:cxn>
                <a:cxn ang="0">
                  <a:pos x="72" y="591"/>
                </a:cxn>
                <a:cxn ang="0">
                  <a:pos x="54" y="537"/>
                </a:cxn>
                <a:cxn ang="0">
                  <a:pos x="36" y="472"/>
                </a:cxn>
                <a:cxn ang="0">
                  <a:pos x="24" y="400"/>
                </a:cxn>
                <a:cxn ang="0">
                  <a:pos x="0" y="256"/>
                </a:cxn>
                <a:cxn ang="0">
                  <a:pos x="0" y="191"/>
                </a:cxn>
                <a:cxn ang="0">
                  <a:pos x="0" y="131"/>
                </a:cxn>
                <a:cxn ang="0">
                  <a:pos x="0" y="77"/>
                </a:cxn>
                <a:cxn ang="0">
                  <a:pos x="12" y="35"/>
                </a:cxn>
                <a:cxn ang="0">
                  <a:pos x="30" y="6"/>
                </a:cxn>
                <a:cxn ang="0">
                  <a:pos x="54" y="0"/>
                </a:cxn>
              </a:cxnLst>
              <a:rect l="0" t="0" r="r" b="b"/>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84328" name="Freeform 8"/>
            <p:cNvSpPr>
              <a:spLocks/>
            </p:cNvSpPr>
            <p:nvPr/>
          </p:nvSpPr>
          <p:spPr bwMode="auto">
            <a:xfrm flipH="1">
              <a:off x="1976" y="588"/>
              <a:ext cx="710" cy="907"/>
            </a:xfrm>
            <a:custGeom>
              <a:avLst/>
              <a:gdLst/>
              <a:ahLst/>
              <a:cxnLst>
                <a:cxn ang="0">
                  <a:pos x="60" y="0"/>
                </a:cxn>
                <a:cxn ang="0">
                  <a:pos x="120" y="6"/>
                </a:cxn>
                <a:cxn ang="0">
                  <a:pos x="168" y="24"/>
                </a:cxn>
                <a:cxn ang="0">
                  <a:pos x="210" y="48"/>
                </a:cxn>
                <a:cxn ang="0">
                  <a:pos x="240" y="84"/>
                </a:cxn>
                <a:cxn ang="0">
                  <a:pos x="258" y="120"/>
                </a:cxn>
                <a:cxn ang="0">
                  <a:pos x="269" y="168"/>
                </a:cxn>
                <a:cxn ang="0">
                  <a:pos x="275" y="216"/>
                </a:cxn>
                <a:cxn ang="0">
                  <a:pos x="275" y="269"/>
                </a:cxn>
                <a:cxn ang="0">
                  <a:pos x="264" y="377"/>
                </a:cxn>
                <a:cxn ang="0">
                  <a:pos x="240" y="473"/>
                </a:cxn>
                <a:cxn ang="0">
                  <a:pos x="222" y="520"/>
                </a:cxn>
                <a:cxn ang="0">
                  <a:pos x="204" y="556"/>
                </a:cxn>
                <a:cxn ang="0">
                  <a:pos x="192" y="586"/>
                </a:cxn>
                <a:cxn ang="0">
                  <a:pos x="180" y="610"/>
                </a:cxn>
                <a:cxn ang="0">
                  <a:pos x="180" y="610"/>
                </a:cxn>
                <a:cxn ang="0">
                  <a:pos x="156" y="628"/>
                </a:cxn>
                <a:cxn ang="0">
                  <a:pos x="138" y="634"/>
                </a:cxn>
                <a:cxn ang="0">
                  <a:pos x="114" y="616"/>
                </a:cxn>
                <a:cxn ang="0">
                  <a:pos x="90" y="586"/>
                </a:cxn>
                <a:cxn ang="0">
                  <a:pos x="72" y="544"/>
                </a:cxn>
                <a:cxn ang="0">
                  <a:pos x="54" y="490"/>
                </a:cxn>
                <a:cxn ang="0">
                  <a:pos x="36" y="431"/>
                </a:cxn>
                <a:cxn ang="0">
                  <a:pos x="24" y="365"/>
                </a:cxn>
                <a:cxn ang="0">
                  <a:pos x="6" y="233"/>
                </a:cxn>
                <a:cxn ang="0">
                  <a:pos x="0" y="174"/>
                </a:cxn>
                <a:cxn ang="0">
                  <a:pos x="0" y="114"/>
                </a:cxn>
                <a:cxn ang="0">
                  <a:pos x="6" y="66"/>
                </a:cxn>
                <a:cxn ang="0">
                  <a:pos x="18" y="30"/>
                </a:cxn>
                <a:cxn ang="0">
                  <a:pos x="36" y="6"/>
                </a:cxn>
                <a:cxn ang="0">
                  <a:pos x="60" y="0"/>
                </a:cxn>
              </a:cxnLst>
              <a:rect l="0" t="0" r="r" b="b"/>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84329" name="Freeform 9"/>
            <p:cNvSpPr>
              <a:spLocks/>
            </p:cNvSpPr>
            <p:nvPr/>
          </p:nvSpPr>
          <p:spPr bwMode="auto">
            <a:xfrm flipH="1">
              <a:off x="2004" y="605"/>
              <a:ext cx="635" cy="830"/>
            </a:xfrm>
            <a:custGeom>
              <a:avLst/>
              <a:gdLst/>
              <a:ahLst/>
              <a:cxnLst>
                <a:cxn ang="0">
                  <a:pos x="60" y="0"/>
                </a:cxn>
                <a:cxn ang="0">
                  <a:pos x="108" y="6"/>
                </a:cxn>
                <a:cxn ang="0">
                  <a:pos x="156" y="24"/>
                </a:cxn>
                <a:cxn ang="0">
                  <a:pos x="186" y="48"/>
                </a:cxn>
                <a:cxn ang="0">
                  <a:pos x="210" y="78"/>
                </a:cxn>
                <a:cxn ang="0">
                  <a:pos x="228" y="114"/>
                </a:cxn>
                <a:cxn ang="0">
                  <a:pos x="240" y="156"/>
                </a:cxn>
                <a:cxn ang="0">
                  <a:pos x="246" y="245"/>
                </a:cxn>
                <a:cxn ang="0">
                  <a:pos x="234" y="341"/>
                </a:cxn>
                <a:cxn ang="0">
                  <a:pos x="216" y="431"/>
                </a:cxn>
                <a:cxn ang="0">
                  <a:pos x="204" y="472"/>
                </a:cxn>
                <a:cxn ang="0">
                  <a:pos x="186" y="508"/>
                </a:cxn>
                <a:cxn ang="0">
                  <a:pos x="174" y="532"/>
                </a:cxn>
                <a:cxn ang="0">
                  <a:pos x="162" y="556"/>
                </a:cxn>
                <a:cxn ang="0">
                  <a:pos x="162" y="556"/>
                </a:cxn>
                <a:cxn ang="0">
                  <a:pos x="144" y="574"/>
                </a:cxn>
                <a:cxn ang="0">
                  <a:pos x="126" y="580"/>
                </a:cxn>
                <a:cxn ang="0">
                  <a:pos x="102" y="562"/>
                </a:cxn>
                <a:cxn ang="0">
                  <a:pos x="84" y="538"/>
                </a:cxn>
                <a:cxn ang="0">
                  <a:pos x="66" y="496"/>
                </a:cxn>
                <a:cxn ang="0">
                  <a:pos x="48" y="449"/>
                </a:cxn>
                <a:cxn ang="0">
                  <a:pos x="30" y="395"/>
                </a:cxn>
                <a:cxn ang="0">
                  <a:pos x="18" y="335"/>
                </a:cxn>
                <a:cxn ang="0">
                  <a:pos x="0" y="216"/>
                </a:cxn>
                <a:cxn ang="0">
                  <a:pos x="0" y="162"/>
                </a:cxn>
                <a:cxn ang="0">
                  <a:pos x="0" y="108"/>
                </a:cxn>
                <a:cxn ang="0">
                  <a:pos x="6" y="66"/>
                </a:cxn>
                <a:cxn ang="0">
                  <a:pos x="18" y="30"/>
                </a:cxn>
                <a:cxn ang="0">
                  <a:pos x="36" y="6"/>
                </a:cxn>
                <a:cxn ang="0">
                  <a:pos x="60" y="0"/>
                </a:cxn>
              </a:cxnLst>
              <a:rect l="0" t="0" r="r" b="b"/>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84330" name="Freeform 10"/>
            <p:cNvSpPr>
              <a:spLocks/>
            </p:cNvSpPr>
            <p:nvPr/>
          </p:nvSpPr>
          <p:spPr bwMode="auto">
            <a:xfrm flipH="1">
              <a:off x="1920" y="1344"/>
              <a:ext cx="511"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6586B"/>
            </a:solidFill>
            <a:ln w="9525">
              <a:noFill/>
              <a:round/>
              <a:headEnd/>
              <a:tailEnd/>
            </a:ln>
          </p:spPr>
          <p:txBody>
            <a:bodyPr/>
            <a:lstStyle/>
            <a:p>
              <a:endParaRPr lang="fr-FR"/>
            </a:p>
          </p:txBody>
        </p:sp>
        <p:sp>
          <p:nvSpPr>
            <p:cNvPr id="184331" name="Freeform 11"/>
            <p:cNvSpPr>
              <a:spLocks/>
            </p:cNvSpPr>
            <p:nvPr/>
          </p:nvSpPr>
          <p:spPr bwMode="auto">
            <a:xfrm flipH="1">
              <a:off x="1959" y="2084"/>
              <a:ext cx="540" cy="1522"/>
            </a:xfrm>
            <a:custGeom>
              <a:avLst/>
              <a:gdLst/>
              <a:ahLst/>
              <a:cxnLst>
                <a:cxn ang="0">
                  <a:pos x="162" y="102"/>
                </a:cxn>
                <a:cxn ang="0">
                  <a:pos x="192" y="197"/>
                </a:cxn>
                <a:cxn ang="0">
                  <a:pos x="197" y="215"/>
                </a:cxn>
                <a:cxn ang="0">
                  <a:pos x="209" y="299"/>
                </a:cxn>
                <a:cxn ang="0">
                  <a:pos x="192" y="412"/>
                </a:cxn>
                <a:cxn ang="0">
                  <a:pos x="180" y="430"/>
                </a:cxn>
                <a:cxn ang="0">
                  <a:pos x="150" y="532"/>
                </a:cxn>
                <a:cxn ang="0">
                  <a:pos x="132" y="592"/>
                </a:cxn>
                <a:cxn ang="0">
                  <a:pos x="126" y="622"/>
                </a:cxn>
                <a:cxn ang="0">
                  <a:pos x="120" y="675"/>
                </a:cxn>
                <a:cxn ang="0">
                  <a:pos x="114" y="717"/>
                </a:cxn>
                <a:cxn ang="0">
                  <a:pos x="120" y="771"/>
                </a:cxn>
                <a:cxn ang="0">
                  <a:pos x="132" y="825"/>
                </a:cxn>
                <a:cxn ang="0">
                  <a:pos x="132" y="849"/>
                </a:cxn>
                <a:cxn ang="0">
                  <a:pos x="108" y="885"/>
                </a:cxn>
                <a:cxn ang="0">
                  <a:pos x="90" y="896"/>
                </a:cxn>
                <a:cxn ang="0">
                  <a:pos x="72" y="908"/>
                </a:cxn>
                <a:cxn ang="0">
                  <a:pos x="60" y="932"/>
                </a:cxn>
                <a:cxn ang="0">
                  <a:pos x="60" y="950"/>
                </a:cxn>
                <a:cxn ang="0">
                  <a:pos x="36" y="1028"/>
                </a:cxn>
                <a:cxn ang="0">
                  <a:pos x="12" y="1058"/>
                </a:cxn>
                <a:cxn ang="0">
                  <a:pos x="0" y="1058"/>
                </a:cxn>
                <a:cxn ang="0">
                  <a:pos x="0" y="1034"/>
                </a:cxn>
                <a:cxn ang="0">
                  <a:pos x="12" y="902"/>
                </a:cxn>
                <a:cxn ang="0">
                  <a:pos x="18" y="825"/>
                </a:cxn>
                <a:cxn ang="0">
                  <a:pos x="18" y="807"/>
                </a:cxn>
                <a:cxn ang="0">
                  <a:pos x="24" y="717"/>
                </a:cxn>
                <a:cxn ang="0">
                  <a:pos x="30" y="598"/>
                </a:cxn>
                <a:cxn ang="0">
                  <a:pos x="30" y="562"/>
                </a:cxn>
                <a:cxn ang="0">
                  <a:pos x="36" y="466"/>
                </a:cxn>
                <a:cxn ang="0">
                  <a:pos x="36" y="353"/>
                </a:cxn>
                <a:cxn ang="0">
                  <a:pos x="30" y="251"/>
                </a:cxn>
                <a:cxn ang="0">
                  <a:pos x="30" y="215"/>
                </a:cxn>
                <a:cxn ang="0">
                  <a:pos x="36" y="126"/>
                </a:cxn>
                <a:cxn ang="0">
                  <a:pos x="54" y="72"/>
                </a:cxn>
                <a:cxn ang="0">
                  <a:pos x="60" y="60"/>
                </a:cxn>
                <a:cxn ang="0">
                  <a:pos x="84" y="18"/>
                </a:cxn>
                <a:cxn ang="0">
                  <a:pos x="120" y="0"/>
                </a:cxn>
                <a:cxn ang="0">
                  <a:pos x="144" y="18"/>
                </a:cxn>
              </a:cxnLst>
              <a:rect l="0" t="0" r="r" b="b"/>
              <a:pathLst>
                <a:path w="209" h="1064">
                  <a:moveTo>
                    <a:pt x="150" y="54"/>
                  </a:moveTo>
                  <a:lnTo>
                    <a:pt x="162" y="102"/>
                  </a:lnTo>
                  <a:lnTo>
                    <a:pt x="168" y="138"/>
                  </a:lnTo>
                  <a:lnTo>
                    <a:pt x="192" y="197"/>
                  </a:lnTo>
                  <a:lnTo>
                    <a:pt x="192" y="197"/>
                  </a:lnTo>
                  <a:lnTo>
                    <a:pt x="197" y="215"/>
                  </a:lnTo>
                  <a:lnTo>
                    <a:pt x="203" y="239"/>
                  </a:lnTo>
                  <a:lnTo>
                    <a:pt x="209" y="299"/>
                  </a:lnTo>
                  <a:lnTo>
                    <a:pt x="209" y="359"/>
                  </a:lnTo>
                  <a:lnTo>
                    <a:pt x="192" y="412"/>
                  </a:lnTo>
                  <a:lnTo>
                    <a:pt x="192" y="412"/>
                  </a:lnTo>
                  <a:lnTo>
                    <a:pt x="180" y="430"/>
                  </a:lnTo>
                  <a:lnTo>
                    <a:pt x="174" y="460"/>
                  </a:lnTo>
                  <a:lnTo>
                    <a:pt x="150" y="532"/>
                  </a:lnTo>
                  <a:lnTo>
                    <a:pt x="138" y="562"/>
                  </a:lnTo>
                  <a:lnTo>
                    <a:pt x="132" y="592"/>
                  </a:lnTo>
                  <a:lnTo>
                    <a:pt x="126" y="610"/>
                  </a:lnTo>
                  <a:lnTo>
                    <a:pt x="126" y="622"/>
                  </a:lnTo>
                  <a:lnTo>
                    <a:pt x="126" y="622"/>
                  </a:lnTo>
                  <a:lnTo>
                    <a:pt x="120" y="675"/>
                  </a:lnTo>
                  <a:lnTo>
                    <a:pt x="114" y="717"/>
                  </a:lnTo>
                  <a:lnTo>
                    <a:pt x="114" y="717"/>
                  </a:lnTo>
                  <a:lnTo>
                    <a:pt x="114" y="741"/>
                  </a:lnTo>
                  <a:lnTo>
                    <a:pt x="120" y="771"/>
                  </a:lnTo>
                  <a:lnTo>
                    <a:pt x="126" y="801"/>
                  </a:lnTo>
                  <a:lnTo>
                    <a:pt x="132" y="825"/>
                  </a:lnTo>
                  <a:lnTo>
                    <a:pt x="132" y="825"/>
                  </a:lnTo>
                  <a:lnTo>
                    <a:pt x="132" y="849"/>
                  </a:lnTo>
                  <a:lnTo>
                    <a:pt x="120" y="873"/>
                  </a:lnTo>
                  <a:lnTo>
                    <a:pt x="108" y="885"/>
                  </a:lnTo>
                  <a:lnTo>
                    <a:pt x="90" y="896"/>
                  </a:lnTo>
                  <a:lnTo>
                    <a:pt x="90" y="896"/>
                  </a:lnTo>
                  <a:lnTo>
                    <a:pt x="78" y="902"/>
                  </a:lnTo>
                  <a:lnTo>
                    <a:pt x="72" y="908"/>
                  </a:lnTo>
                  <a:lnTo>
                    <a:pt x="66" y="920"/>
                  </a:lnTo>
                  <a:lnTo>
                    <a:pt x="60" y="932"/>
                  </a:lnTo>
                  <a:lnTo>
                    <a:pt x="60" y="950"/>
                  </a:lnTo>
                  <a:lnTo>
                    <a:pt x="60" y="950"/>
                  </a:lnTo>
                  <a:lnTo>
                    <a:pt x="42" y="1004"/>
                  </a:lnTo>
                  <a:lnTo>
                    <a:pt x="36" y="1028"/>
                  </a:lnTo>
                  <a:lnTo>
                    <a:pt x="24" y="1046"/>
                  </a:lnTo>
                  <a:lnTo>
                    <a:pt x="12" y="1058"/>
                  </a:lnTo>
                  <a:lnTo>
                    <a:pt x="6" y="1064"/>
                  </a:lnTo>
                  <a:lnTo>
                    <a:pt x="0" y="1058"/>
                  </a:lnTo>
                  <a:lnTo>
                    <a:pt x="0" y="1034"/>
                  </a:lnTo>
                  <a:lnTo>
                    <a:pt x="0" y="1034"/>
                  </a:lnTo>
                  <a:lnTo>
                    <a:pt x="6" y="962"/>
                  </a:lnTo>
                  <a:lnTo>
                    <a:pt x="12" y="902"/>
                  </a:lnTo>
                  <a:lnTo>
                    <a:pt x="12" y="843"/>
                  </a:lnTo>
                  <a:lnTo>
                    <a:pt x="18" y="825"/>
                  </a:lnTo>
                  <a:lnTo>
                    <a:pt x="18" y="807"/>
                  </a:lnTo>
                  <a:lnTo>
                    <a:pt x="18" y="807"/>
                  </a:lnTo>
                  <a:lnTo>
                    <a:pt x="24" y="771"/>
                  </a:lnTo>
                  <a:lnTo>
                    <a:pt x="24" y="717"/>
                  </a:lnTo>
                  <a:lnTo>
                    <a:pt x="30" y="657"/>
                  </a:lnTo>
                  <a:lnTo>
                    <a:pt x="30" y="598"/>
                  </a:lnTo>
                  <a:lnTo>
                    <a:pt x="30" y="598"/>
                  </a:lnTo>
                  <a:lnTo>
                    <a:pt x="30" y="562"/>
                  </a:lnTo>
                  <a:lnTo>
                    <a:pt x="36" y="520"/>
                  </a:lnTo>
                  <a:lnTo>
                    <a:pt x="36" y="466"/>
                  </a:lnTo>
                  <a:lnTo>
                    <a:pt x="36" y="406"/>
                  </a:lnTo>
                  <a:lnTo>
                    <a:pt x="36" y="353"/>
                  </a:lnTo>
                  <a:lnTo>
                    <a:pt x="36" y="299"/>
                  </a:lnTo>
                  <a:lnTo>
                    <a:pt x="30" y="251"/>
                  </a:lnTo>
                  <a:lnTo>
                    <a:pt x="30" y="215"/>
                  </a:lnTo>
                  <a:lnTo>
                    <a:pt x="30" y="215"/>
                  </a:lnTo>
                  <a:lnTo>
                    <a:pt x="30" y="167"/>
                  </a:lnTo>
                  <a:lnTo>
                    <a:pt x="36" y="126"/>
                  </a:lnTo>
                  <a:lnTo>
                    <a:pt x="42" y="96"/>
                  </a:lnTo>
                  <a:lnTo>
                    <a:pt x="54" y="72"/>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84332" name="Freeform 12"/>
            <p:cNvSpPr>
              <a:spLocks/>
            </p:cNvSpPr>
            <p:nvPr/>
          </p:nvSpPr>
          <p:spPr bwMode="auto">
            <a:xfrm flipH="1">
              <a:off x="1976" y="2119"/>
              <a:ext cx="493" cy="1410"/>
            </a:xfrm>
            <a:custGeom>
              <a:avLst/>
              <a:gdLst/>
              <a:ahLst/>
              <a:cxnLst>
                <a:cxn ang="0">
                  <a:pos x="162" y="400"/>
                </a:cxn>
                <a:cxn ang="0">
                  <a:pos x="138" y="484"/>
                </a:cxn>
                <a:cxn ang="0">
                  <a:pos x="120" y="544"/>
                </a:cxn>
                <a:cxn ang="0">
                  <a:pos x="114" y="556"/>
                </a:cxn>
                <a:cxn ang="0">
                  <a:pos x="108" y="610"/>
                </a:cxn>
                <a:cxn ang="0">
                  <a:pos x="102" y="657"/>
                </a:cxn>
                <a:cxn ang="0">
                  <a:pos x="102" y="711"/>
                </a:cxn>
                <a:cxn ang="0">
                  <a:pos x="108" y="765"/>
                </a:cxn>
                <a:cxn ang="0">
                  <a:pos x="108" y="789"/>
                </a:cxn>
                <a:cxn ang="0">
                  <a:pos x="84" y="831"/>
                </a:cxn>
                <a:cxn ang="0">
                  <a:pos x="72" y="843"/>
                </a:cxn>
                <a:cxn ang="0">
                  <a:pos x="54" y="855"/>
                </a:cxn>
                <a:cxn ang="0">
                  <a:pos x="48" y="884"/>
                </a:cxn>
                <a:cxn ang="0">
                  <a:pos x="48" y="902"/>
                </a:cxn>
                <a:cxn ang="0">
                  <a:pos x="24" y="962"/>
                </a:cxn>
                <a:cxn ang="0">
                  <a:pos x="12" y="986"/>
                </a:cxn>
                <a:cxn ang="0">
                  <a:pos x="0" y="980"/>
                </a:cxn>
                <a:cxn ang="0">
                  <a:pos x="0" y="956"/>
                </a:cxn>
                <a:cxn ang="0">
                  <a:pos x="12" y="837"/>
                </a:cxn>
                <a:cxn ang="0">
                  <a:pos x="18" y="753"/>
                </a:cxn>
                <a:cxn ang="0">
                  <a:pos x="24" y="717"/>
                </a:cxn>
                <a:cxn ang="0">
                  <a:pos x="30" y="604"/>
                </a:cxn>
                <a:cxn ang="0">
                  <a:pos x="36" y="544"/>
                </a:cxn>
                <a:cxn ang="0">
                  <a:pos x="36" y="472"/>
                </a:cxn>
                <a:cxn ang="0">
                  <a:pos x="36" y="371"/>
                </a:cxn>
                <a:cxn ang="0">
                  <a:pos x="30" y="227"/>
                </a:cxn>
                <a:cxn ang="0">
                  <a:pos x="30" y="191"/>
                </a:cxn>
                <a:cxn ang="0">
                  <a:pos x="30" y="108"/>
                </a:cxn>
                <a:cxn ang="0">
                  <a:pos x="48" y="60"/>
                </a:cxn>
                <a:cxn ang="0">
                  <a:pos x="66" y="30"/>
                </a:cxn>
                <a:cxn ang="0">
                  <a:pos x="90" y="6"/>
                </a:cxn>
                <a:cxn ang="0">
                  <a:pos x="114" y="6"/>
                </a:cxn>
                <a:cxn ang="0">
                  <a:pos x="132" y="54"/>
                </a:cxn>
                <a:cxn ang="0">
                  <a:pos x="138" y="96"/>
                </a:cxn>
                <a:cxn ang="0">
                  <a:pos x="168" y="179"/>
                </a:cxn>
                <a:cxn ang="0">
                  <a:pos x="174" y="197"/>
                </a:cxn>
                <a:cxn ang="0">
                  <a:pos x="191" y="269"/>
                </a:cxn>
                <a:cxn ang="0">
                  <a:pos x="174" y="382"/>
                </a:cxn>
              </a:cxnLst>
              <a:rect l="0" t="0" r="r" b="b"/>
              <a:pathLst>
                <a:path w="191" h="986">
                  <a:moveTo>
                    <a:pt x="174" y="382"/>
                  </a:moveTo>
                  <a:lnTo>
                    <a:pt x="162" y="400"/>
                  </a:lnTo>
                  <a:lnTo>
                    <a:pt x="156" y="430"/>
                  </a:lnTo>
                  <a:lnTo>
                    <a:pt x="138" y="484"/>
                  </a:lnTo>
                  <a:lnTo>
                    <a:pt x="120" y="532"/>
                  </a:lnTo>
                  <a:lnTo>
                    <a:pt x="120" y="544"/>
                  </a:lnTo>
                  <a:lnTo>
                    <a:pt x="114" y="556"/>
                  </a:lnTo>
                  <a:lnTo>
                    <a:pt x="114" y="556"/>
                  </a:lnTo>
                  <a:lnTo>
                    <a:pt x="108" y="586"/>
                  </a:lnTo>
                  <a:lnTo>
                    <a:pt x="108" y="610"/>
                  </a:lnTo>
                  <a:lnTo>
                    <a:pt x="102" y="657"/>
                  </a:lnTo>
                  <a:lnTo>
                    <a:pt x="102" y="657"/>
                  </a:lnTo>
                  <a:lnTo>
                    <a:pt x="96" y="681"/>
                  </a:lnTo>
                  <a:lnTo>
                    <a:pt x="102" y="711"/>
                  </a:lnTo>
                  <a:lnTo>
                    <a:pt x="108" y="741"/>
                  </a:lnTo>
                  <a:lnTo>
                    <a:pt x="108" y="765"/>
                  </a:lnTo>
                  <a:lnTo>
                    <a:pt x="108" y="765"/>
                  </a:lnTo>
                  <a:lnTo>
                    <a:pt x="108" y="789"/>
                  </a:lnTo>
                  <a:lnTo>
                    <a:pt x="96" y="813"/>
                  </a:lnTo>
                  <a:lnTo>
                    <a:pt x="84" y="831"/>
                  </a:lnTo>
                  <a:lnTo>
                    <a:pt x="72" y="843"/>
                  </a:lnTo>
                  <a:lnTo>
                    <a:pt x="72" y="843"/>
                  </a:lnTo>
                  <a:lnTo>
                    <a:pt x="60" y="849"/>
                  </a:lnTo>
                  <a:lnTo>
                    <a:pt x="54" y="855"/>
                  </a:lnTo>
                  <a:lnTo>
                    <a:pt x="54" y="872"/>
                  </a:lnTo>
                  <a:lnTo>
                    <a:pt x="48" y="884"/>
                  </a:lnTo>
                  <a:lnTo>
                    <a:pt x="48" y="902"/>
                  </a:lnTo>
                  <a:lnTo>
                    <a:pt x="48" y="902"/>
                  </a:lnTo>
                  <a:lnTo>
                    <a:pt x="36" y="944"/>
                  </a:lnTo>
                  <a:lnTo>
                    <a:pt x="24" y="962"/>
                  </a:lnTo>
                  <a:lnTo>
                    <a:pt x="18" y="980"/>
                  </a:lnTo>
                  <a:lnTo>
                    <a:pt x="12" y="986"/>
                  </a:lnTo>
                  <a:lnTo>
                    <a:pt x="6" y="986"/>
                  </a:lnTo>
                  <a:lnTo>
                    <a:pt x="0" y="980"/>
                  </a:lnTo>
                  <a:lnTo>
                    <a:pt x="0" y="956"/>
                  </a:lnTo>
                  <a:lnTo>
                    <a:pt x="0" y="956"/>
                  </a:lnTo>
                  <a:lnTo>
                    <a:pt x="6" y="896"/>
                  </a:lnTo>
                  <a:lnTo>
                    <a:pt x="12" y="837"/>
                  </a:lnTo>
                  <a:lnTo>
                    <a:pt x="12" y="789"/>
                  </a:lnTo>
                  <a:lnTo>
                    <a:pt x="18" y="753"/>
                  </a:lnTo>
                  <a:lnTo>
                    <a:pt x="18" y="753"/>
                  </a:lnTo>
                  <a:lnTo>
                    <a:pt x="24" y="717"/>
                  </a:lnTo>
                  <a:lnTo>
                    <a:pt x="30" y="663"/>
                  </a:lnTo>
                  <a:lnTo>
                    <a:pt x="30" y="604"/>
                  </a:lnTo>
                  <a:lnTo>
                    <a:pt x="36" y="544"/>
                  </a:lnTo>
                  <a:lnTo>
                    <a:pt x="36" y="544"/>
                  </a:lnTo>
                  <a:lnTo>
                    <a:pt x="36" y="514"/>
                  </a:lnTo>
                  <a:lnTo>
                    <a:pt x="36" y="472"/>
                  </a:lnTo>
                  <a:lnTo>
                    <a:pt x="36" y="424"/>
                  </a:lnTo>
                  <a:lnTo>
                    <a:pt x="36" y="371"/>
                  </a:lnTo>
                  <a:lnTo>
                    <a:pt x="36" y="269"/>
                  </a:lnTo>
                  <a:lnTo>
                    <a:pt x="30" y="227"/>
                  </a:lnTo>
                  <a:lnTo>
                    <a:pt x="30" y="191"/>
                  </a:lnTo>
                  <a:lnTo>
                    <a:pt x="30" y="191"/>
                  </a:lnTo>
                  <a:lnTo>
                    <a:pt x="30" y="143"/>
                  </a:lnTo>
                  <a:lnTo>
                    <a:pt x="30" y="108"/>
                  </a:lnTo>
                  <a:lnTo>
                    <a:pt x="42" y="84"/>
                  </a:lnTo>
                  <a:lnTo>
                    <a:pt x="48" y="60"/>
                  </a:lnTo>
                  <a:lnTo>
                    <a:pt x="48" y="60"/>
                  </a:lnTo>
                  <a:lnTo>
                    <a:pt x="66" y="30"/>
                  </a:lnTo>
                  <a:lnTo>
                    <a:pt x="78" y="18"/>
                  </a:lnTo>
                  <a:lnTo>
                    <a:pt x="90" y="6"/>
                  </a:lnTo>
                  <a:lnTo>
                    <a:pt x="102" y="0"/>
                  </a:lnTo>
                  <a:lnTo>
                    <a:pt x="114" y="6"/>
                  </a:lnTo>
                  <a:lnTo>
                    <a:pt x="126" y="24"/>
                  </a:lnTo>
                  <a:lnTo>
                    <a:pt x="132" y="54"/>
                  </a:lnTo>
                  <a:lnTo>
                    <a:pt x="132" y="54"/>
                  </a:lnTo>
                  <a:lnTo>
                    <a:pt x="138" y="96"/>
                  </a:lnTo>
                  <a:lnTo>
                    <a:pt x="150" y="126"/>
                  </a:lnTo>
                  <a:lnTo>
                    <a:pt x="168" y="179"/>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84333" name="Freeform 13"/>
            <p:cNvSpPr>
              <a:spLocks/>
            </p:cNvSpPr>
            <p:nvPr/>
          </p:nvSpPr>
          <p:spPr bwMode="auto">
            <a:xfrm flipH="1">
              <a:off x="2004" y="2162"/>
              <a:ext cx="433" cy="1298"/>
            </a:xfrm>
            <a:custGeom>
              <a:avLst/>
              <a:gdLst/>
              <a:ahLst/>
              <a:cxnLst>
                <a:cxn ang="0">
                  <a:pos x="138" y="376"/>
                </a:cxn>
                <a:cxn ang="0">
                  <a:pos x="114" y="466"/>
                </a:cxn>
                <a:cxn ang="0">
                  <a:pos x="108" y="490"/>
                </a:cxn>
                <a:cxn ang="0">
                  <a:pos x="84" y="586"/>
                </a:cxn>
                <a:cxn ang="0">
                  <a:pos x="84" y="609"/>
                </a:cxn>
                <a:cxn ang="0">
                  <a:pos x="84" y="675"/>
                </a:cxn>
                <a:cxn ang="0">
                  <a:pos x="84" y="699"/>
                </a:cxn>
                <a:cxn ang="0">
                  <a:pos x="72" y="747"/>
                </a:cxn>
                <a:cxn ang="0">
                  <a:pos x="54" y="777"/>
                </a:cxn>
                <a:cxn ang="0">
                  <a:pos x="48" y="789"/>
                </a:cxn>
                <a:cxn ang="0">
                  <a:pos x="36" y="813"/>
                </a:cxn>
                <a:cxn ang="0">
                  <a:pos x="36" y="842"/>
                </a:cxn>
                <a:cxn ang="0">
                  <a:pos x="24" y="878"/>
                </a:cxn>
                <a:cxn ang="0">
                  <a:pos x="6" y="908"/>
                </a:cxn>
                <a:cxn ang="0">
                  <a:pos x="0" y="896"/>
                </a:cxn>
                <a:cxn ang="0">
                  <a:pos x="0" y="878"/>
                </a:cxn>
                <a:cxn ang="0">
                  <a:pos x="6" y="771"/>
                </a:cxn>
                <a:cxn ang="0">
                  <a:pos x="18" y="693"/>
                </a:cxn>
                <a:cxn ang="0">
                  <a:pos x="18" y="681"/>
                </a:cxn>
                <a:cxn ang="0">
                  <a:pos x="30" y="609"/>
                </a:cxn>
                <a:cxn ang="0">
                  <a:pos x="36" y="484"/>
                </a:cxn>
                <a:cxn ang="0">
                  <a:pos x="36" y="454"/>
                </a:cxn>
                <a:cxn ang="0">
                  <a:pos x="36" y="329"/>
                </a:cxn>
                <a:cxn ang="0">
                  <a:pos x="30" y="197"/>
                </a:cxn>
                <a:cxn ang="0">
                  <a:pos x="30" y="167"/>
                </a:cxn>
                <a:cxn ang="0">
                  <a:pos x="24" y="119"/>
                </a:cxn>
                <a:cxn ang="0">
                  <a:pos x="36" y="60"/>
                </a:cxn>
                <a:cxn ang="0">
                  <a:pos x="42" y="42"/>
                </a:cxn>
                <a:cxn ang="0">
                  <a:pos x="78" y="0"/>
                </a:cxn>
                <a:cxn ang="0">
                  <a:pos x="102" y="0"/>
                </a:cxn>
                <a:cxn ang="0">
                  <a:pos x="114" y="42"/>
                </a:cxn>
                <a:cxn ang="0">
                  <a:pos x="120" y="84"/>
                </a:cxn>
                <a:cxn ang="0">
                  <a:pos x="138" y="125"/>
                </a:cxn>
                <a:cxn ang="0">
                  <a:pos x="144" y="149"/>
                </a:cxn>
                <a:cxn ang="0">
                  <a:pos x="168" y="233"/>
                </a:cxn>
                <a:cxn ang="0">
                  <a:pos x="156" y="335"/>
                </a:cxn>
              </a:cxnLst>
              <a:rect l="0" t="0" r="r" b="b"/>
              <a:pathLst>
                <a:path w="168" h="908">
                  <a:moveTo>
                    <a:pt x="156" y="335"/>
                  </a:moveTo>
                  <a:lnTo>
                    <a:pt x="138" y="376"/>
                  </a:lnTo>
                  <a:lnTo>
                    <a:pt x="126" y="424"/>
                  </a:lnTo>
                  <a:lnTo>
                    <a:pt x="114" y="466"/>
                  </a:lnTo>
                  <a:lnTo>
                    <a:pt x="108" y="490"/>
                  </a:lnTo>
                  <a:lnTo>
                    <a:pt x="108" y="490"/>
                  </a:lnTo>
                  <a:lnTo>
                    <a:pt x="96" y="544"/>
                  </a:lnTo>
                  <a:lnTo>
                    <a:pt x="84" y="586"/>
                  </a:lnTo>
                  <a:lnTo>
                    <a:pt x="84" y="586"/>
                  </a:lnTo>
                  <a:lnTo>
                    <a:pt x="84" y="609"/>
                  </a:lnTo>
                  <a:lnTo>
                    <a:pt x="84" y="639"/>
                  </a:lnTo>
                  <a:lnTo>
                    <a:pt x="84" y="675"/>
                  </a:lnTo>
                  <a:lnTo>
                    <a:pt x="84" y="699"/>
                  </a:lnTo>
                  <a:lnTo>
                    <a:pt x="84" y="699"/>
                  </a:lnTo>
                  <a:lnTo>
                    <a:pt x="84" y="723"/>
                  </a:lnTo>
                  <a:lnTo>
                    <a:pt x="72" y="747"/>
                  </a:lnTo>
                  <a:lnTo>
                    <a:pt x="60" y="765"/>
                  </a:lnTo>
                  <a:lnTo>
                    <a:pt x="54" y="777"/>
                  </a:lnTo>
                  <a:lnTo>
                    <a:pt x="54" y="777"/>
                  </a:lnTo>
                  <a:lnTo>
                    <a:pt x="48" y="789"/>
                  </a:lnTo>
                  <a:lnTo>
                    <a:pt x="42" y="795"/>
                  </a:lnTo>
                  <a:lnTo>
                    <a:pt x="36" y="813"/>
                  </a:lnTo>
                  <a:lnTo>
                    <a:pt x="36" y="825"/>
                  </a:lnTo>
                  <a:lnTo>
                    <a:pt x="36" y="842"/>
                  </a:lnTo>
                  <a:lnTo>
                    <a:pt x="36" y="842"/>
                  </a:lnTo>
                  <a:lnTo>
                    <a:pt x="24" y="878"/>
                  </a:lnTo>
                  <a:lnTo>
                    <a:pt x="12" y="908"/>
                  </a:lnTo>
                  <a:lnTo>
                    <a:pt x="6" y="908"/>
                  </a:lnTo>
                  <a:lnTo>
                    <a:pt x="0" y="908"/>
                  </a:lnTo>
                  <a:lnTo>
                    <a:pt x="0" y="896"/>
                  </a:lnTo>
                  <a:lnTo>
                    <a:pt x="0" y="878"/>
                  </a:lnTo>
                  <a:lnTo>
                    <a:pt x="0" y="878"/>
                  </a:lnTo>
                  <a:lnTo>
                    <a:pt x="6" y="819"/>
                  </a:lnTo>
                  <a:lnTo>
                    <a:pt x="6" y="771"/>
                  </a:lnTo>
                  <a:lnTo>
                    <a:pt x="12" y="729"/>
                  </a:lnTo>
                  <a:lnTo>
                    <a:pt x="18" y="693"/>
                  </a:lnTo>
                  <a:lnTo>
                    <a:pt x="18" y="693"/>
                  </a:lnTo>
                  <a:lnTo>
                    <a:pt x="18" y="681"/>
                  </a:lnTo>
                  <a:lnTo>
                    <a:pt x="24" y="657"/>
                  </a:lnTo>
                  <a:lnTo>
                    <a:pt x="30" y="609"/>
                  </a:lnTo>
                  <a:lnTo>
                    <a:pt x="36" y="544"/>
                  </a:lnTo>
                  <a:lnTo>
                    <a:pt x="36" y="484"/>
                  </a:lnTo>
                  <a:lnTo>
                    <a:pt x="36" y="484"/>
                  </a:lnTo>
                  <a:lnTo>
                    <a:pt x="36" y="454"/>
                  </a:lnTo>
                  <a:lnTo>
                    <a:pt x="36" y="418"/>
                  </a:lnTo>
                  <a:lnTo>
                    <a:pt x="36" y="329"/>
                  </a:lnTo>
                  <a:lnTo>
                    <a:pt x="36" y="239"/>
                  </a:lnTo>
                  <a:lnTo>
                    <a:pt x="30" y="197"/>
                  </a:lnTo>
                  <a:lnTo>
                    <a:pt x="30" y="167"/>
                  </a:lnTo>
                  <a:lnTo>
                    <a:pt x="30" y="167"/>
                  </a:lnTo>
                  <a:lnTo>
                    <a:pt x="30" y="143"/>
                  </a:lnTo>
                  <a:lnTo>
                    <a:pt x="24" y="119"/>
                  </a:lnTo>
                  <a:lnTo>
                    <a:pt x="30" y="84"/>
                  </a:lnTo>
                  <a:lnTo>
                    <a:pt x="36" y="60"/>
                  </a:lnTo>
                  <a:lnTo>
                    <a:pt x="42" y="42"/>
                  </a:lnTo>
                  <a:lnTo>
                    <a:pt x="42" y="42"/>
                  </a:lnTo>
                  <a:lnTo>
                    <a:pt x="54" y="18"/>
                  </a:lnTo>
                  <a:lnTo>
                    <a:pt x="78" y="0"/>
                  </a:lnTo>
                  <a:lnTo>
                    <a:pt x="90" y="0"/>
                  </a:lnTo>
                  <a:lnTo>
                    <a:pt x="102" y="0"/>
                  </a:lnTo>
                  <a:lnTo>
                    <a:pt x="108" y="18"/>
                  </a:lnTo>
                  <a:lnTo>
                    <a:pt x="114" y="42"/>
                  </a:lnTo>
                  <a:lnTo>
                    <a:pt x="114" y="42"/>
                  </a:lnTo>
                  <a:lnTo>
                    <a:pt x="120" y="84"/>
                  </a:lnTo>
                  <a:lnTo>
                    <a:pt x="132" y="107"/>
                  </a:lnTo>
                  <a:lnTo>
                    <a:pt x="138" y="125"/>
                  </a:lnTo>
                  <a:lnTo>
                    <a:pt x="144" y="149"/>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84334" name="Freeform 14"/>
            <p:cNvSpPr>
              <a:spLocks/>
            </p:cNvSpPr>
            <p:nvPr/>
          </p:nvSpPr>
          <p:spPr bwMode="auto">
            <a:xfrm flipH="1">
              <a:off x="2034" y="2196"/>
              <a:ext cx="372" cy="1204"/>
            </a:xfrm>
            <a:custGeom>
              <a:avLst/>
              <a:gdLst/>
              <a:ahLst/>
              <a:cxnLst>
                <a:cxn ang="0">
                  <a:pos x="120" y="340"/>
                </a:cxn>
                <a:cxn ang="0">
                  <a:pos x="96" y="430"/>
                </a:cxn>
                <a:cxn ang="0">
                  <a:pos x="90" y="460"/>
                </a:cxn>
                <a:cxn ang="0">
                  <a:pos x="66" y="526"/>
                </a:cxn>
                <a:cxn ang="0">
                  <a:pos x="60" y="550"/>
                </a:cxn>
                <a:cxn ang="0">
                  <a:pos x="60" y="615"/>
                </a:cxn>
                <a:cxn ang="0">
                  <a:pos x="60" y="645"/>
                </a:cxn>
                <a:cxn ang="0">
                  <a:pos x="42" y="717"/>
                </a:cxn>
                <a:cxn ang="0">
                  <a:pos x="36" y="729"/>
                </a:cxn>
                <a:cxn ang="0">
                  <a:pos x="30" y="747"/>
                </a:cxn>
                <a:cxn ang="0">
                  <a:pos x="24" y="771"/>
                </a:cxn>
                <a:cxn ang="0">
                  <a:pos x="24" y="789"/>
                </a:cxn>
                <a:cxn ang="0">
                  <a:pos x="6" y="842"/>
                </a:cxn>
                <a:cxn ang="0">
                  <a:pos x="0" y="842"/>
                </a:cxn>
                <a:cxn ang="0">
                  <a:pos x="0" y="812"/>
                </a:cxn>
                <a:cxn ang="0">
                  <a:pos x="6" y="753"/>
                </a:cxn>
                <a:cxn ang="0">
                  <a:pos x="12" y="675"/>
                </a:cxn>
                <a:cxn ang="0">
                  <a:pos x="18" y="645"/>
                </a:cxn>
                <a:cxn ang="0">
                  <a:pos x="24" y="609"/>
                </a:cxn>
                <a:cxn ang="0">
                  <a:pos x="36" y="496"/>
                </a:cxn>
                <a:cxn ang="0">
                  <a:pos x="42" y="436"/>
                </a:cxn>
                <a:cxn ang="0">
                  <a:pos x="36" y="293"/>
                </a:cxn>
                <a:cxn ang="0">
                  <a:pos x="30" y="143"/>
                </a:cxn>
                <a:cxn ang="0">
                  <a:pos x="30" y="119"/>
                </a:cxn>
                <a:cxn ang="0">
                  <a:pos x="30" y="72"/>
                </a:cxn>
                <a:cxn ang="0">
                  <a:pos x="42" y="36"/>
                </a:cxn>
                <a:cxn ang="0">
                  <a:pos x="54" y="12"/>
                </a:cxn>
                <a:cxn ang="0">
                  <a:pos x="78" y="0"/>
                </a:cxn>
                <a:cxn ang="0">
                  <a:pos x="96" y="24"/>
                </a:cxn>
                <a:cxn ang="0">
                  <a:pos x="96" y="42"/>
                </a:cxn>
                <a:cxn ang="0">
                  <a:pos x="102" y="78"/>
                </a:cxn>
                <a:cxn ang="0">
                  <a:pos x="108" y="107"/>
                </a:cxn>
                <a:cxn ang="0">
                  <a:pos x="120" y="131"/>
                </a:cxn>
                <a:cxn ang="0">
                  <a:pos x="144" y="203"/>
                </a:cxn>
                <a:cxn ang="0">
                  <a:pos x="132" y="299"/>
                </a:cxn>
              </a:cxnLst>
              <a:rect l="0" t="0" r="r" b="b"/>
              <a:pathLst>
                <a:path w="144" h="842">
                  <a:moveTo>
                    <a:pt x="132" y="299"/>
                  </a:moveTo>
                  <a:lnTo>
                    <a:pt x="120" y="340"/>
                  </a:lnTo>
                  <a:lnTo>
                    <a:pt x="108" y="376"/>
                  </a:lnTo>
                  <a:lnTo>
                    <a:pt x="96" y="430"/>
                  </a:lnTo>
                  <a:lnTo>
                    <a:pt x="96" y="430"/>
                  </a:lnTo>
                  <a:lnTo>
                    <a:pt x="90" y="460"/>
                  </a:lnTo>
                  <a:lnTo>
                    <a:pt x="78" y="490"/>
                  </a:lnTo>
                  <a:lnTo>
                    <a:pt x="66" y="526"/>
                  </a:lnTo>
                  <a:lnTo>
                    <a:pt x="66" y="526"/>
                  </a:lnTo>
                  <a:lnTo>
                    <a:pt x="60" y="550"/>
                  </a:lnTo>
                  <a:lnTo>
                    <a:pt x="60" y="585"/>
                  </a:lnTo>
                  <a:lnTo>
                    <a:pt x="60" y="615"/>
                  </a:lnTo>
                  <a:lnTo>
                    <a:pt x="60" y="645"/>
                  </a:lnTo>
                  <a:lnTo>
                    <a:pt x="60" y="645"/>
                  </a:lnTo>
                  <a:lnTo>
                    <a:pt x="48" y="693"/>
                  </a:lnTo>
                  <a:lnTo>
                    <a:pt x="42" y="717"/>
                  </a:lnTo>
                  <a:lnTo>
                    <a:pt x="36" y="729"/>
                  </a:lnTo>
                  <a:lnTo>
                    <a:pt x="36" y="729"/>
                  </a:lnTo>
                  <a:lnTo>
                    <a:pt x="30" y="741"/>
                  </a:lnTo>
                  <a:lnTo>
                    <a:pt x="30" y="747"/>
                  </a:lnTo>
                  <a:lnTo>
                    <a:pt x="24" y="759"/>
                  </a:lnTo>
                  <a:lnTo>
                    <a:pt x="24" y="771"/>
                  </a:lnTo>
                  <a:lnTo>
                    <a:pt x="24" y="789"/>
                  </a:lnTo>
                  <a:lnTo>
                    <a:pt x="24" y="789"/>
                  </a:lnTo>
                  <a:lnTo>
                    <a:pt x="12" y="824"/>
                  </a:lnTo>
                  <a:lnTo>
                    <a:pt x="6" y="842"/>
                  </a:lnTo>
                  <a:lnTo>
                    <a:pt x="0" y="842"/>
                  </a:lnTo>
                  <a:lnTo>
                    <a:pt x="0" y="842"/>
                  </a:lnTo>
                  <a:lnTo>
                    <a:pt x="0" y="830"/>
                  </a:lnTo>
                  <a:lnTo>
                    <a:pt x="0" y="812"/>
                  </a:lnTo>
                  <a:lnTo>
                    <a:pt x="0" y="812"/>
                  </a:lnTo>
                  <a:lnTo>
                    <a:pt x="6" y="753"/>
                  </a:lnTo>
                  <a:lnTo>
                    <a:pt x="6" y="711"/>
                  </a:lnTo>
                  <a:lnTo>
                    <a:pt x="12" y="675"/>
                  </a:lnTo>
                  <a:lnTo>
                    <a:pt x="18" y="645"/>
                  </a:lnTo>
                  <a:lnTo>
                    <a:pt x="18" y="645"/>
                  </a:lnTo>
                  <a:lnTo>
                    <a:pt x="18" y="627"/>
                  </a:lnTo>
                  <a:lnTo>
                    <a:pt x="24" y="609"/>
                  </a:lnTo>
                  <a:lnTo>
                    <a:pt x="30" y="556"/>
                  </a:lnTo>
                  <a:lnTo>
                    <a:pt x="36" y="496"/>
                  </a:lnTo>
                  <a:lnTo>
                    <a:pt x="42" y="436"/>
                  </a:lnTo>
                  <a:lnTo>
                    <a:pt x="42" y="436"/>
                  </a:lnTo>
                  <a:lnTo>
                    <a:pt x="42" y="370"/>
                  </a:lnTo>
                  <a:lnTo>
                    <a:pt x="36" y="293"/>
                  </a:lnTo>
                  <a:lnTo>
                    <a:pt x="36" y="209"/>
                  </a:lnTo>
                  <a:lnTo>
                    <a:pt x="30" y="143"/>
                  </a:lnTo>
                  <a:lnTo>
                    <a:pt x="30" y="143"/>
                  </a:lnTo>
                  <a:lnTo>
                    <a:pt x="30" y="119"/>
                  </a:lnTo>
                  <a:lnTo>
                    <a:pt x="30" y="95"/>
                  </a:lnTo>
                  <a:lnTo>
                    <a:pt x="30" y="72"/>
                  </a:lnTo>
                  <a:lnTo>
                    <a:pt x="36" y="54"/>
                  </a:lnTo>
                  <a:lnTo>
                    <a:pt x="42" y="36"/>
                  </a:lnTo>
                  <a:lnTo>
                    <a:pt x="42" y="36"/>
                  </a:lnTo>
                  <a:lnTo>
                    <a:pt x="54" y="12"/>
                  </a:lnTo>
                  <a:lnTo>
                    <a:pt x="72" y="0"/>
                  </a:lnTo>
                  <a:lnTo>
                    <a:pt x="78" y="0"/>
                  </a:lnTo>
                  <a:lnTo>
                    <a:pt x="90" y="6"/>
                  </a:lnTo>
                  <a:lnTo>
                    <a:pt x="96" y="24"/>
                  </a:lnTo>
                  <a:lnTo>
                    <a:pt x="96" y="42"/>
                  </a:lnTo>
                  <a:lnTo>
                    <a:pt x="96" y="42"/>
                  </a:lnTo>
                  <a:lnTo>
                    <a:pt x="102" y="60"/>
                  </a:lnTo>
                  <a:lnTo>
                    <a:pt x="102" y="78"/>
                  </a:lnTo>
                  <a:lnTo>
                    <a:pt x="108" y="95"/>
                  </a:lnTo>
                  <a:lnTo>
                    <a:pt x="108" y="107"/>
                  </a:lnTo>
                  <a:lnTo>
                    <a:pt x="120" y="131"/>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84335" name="Freeform 15"/>
            <p:cNvSpPr>
              <a:spLocks/>
            </p:cNvSpPr>
            <p:nvPr/>
          </p:nvSpPr>
          <p:spPr bwMode="auto">
            <a:xfrm flipH="1">
              <a:off x="2081" y="2239"/>
              <a:ext cx="310" cy="1103"/>
            </a:xfrm>
            <a:custGeom>
              <a:avLst/>
              <a:gdLst/>
              <a:ahLst/>
              <a:cxnLst>
                <a:cxn ang="0">
                  <a:pos x="84" y="53"/>
                </a:cxn>
                <a:cxn ang="0">
                  <a:pos x="90" y="77"/>
                </a:cxn>
                <a:cxn ang="0">
                  <a:pos x="90" y="89"/>
                </a:cxn>
                <a:cxn ang="0">
                  <a:pos x="96" y="101"/>
                </a:cxn>
                <a:cxn ang="0">
                  <a:pos x="120" y="167"/>
                </a:cxn>
                <a:cxn ang="0">
                  <a:pos x="114" y="263"/>
                </a:cxn>
                <a:cxn ang="0">
                  <a:pos x="108" y="287"/>
                </a:cxn>
                <a:cxn ang="0">
                  <a:pos x="96" y="322"/>
                </a:cxn>
                <a:cxn ang="0">
                  <a:pos x="84" y="364"/>
                </a:cxn>
                <a:cxn ang="0">
                  <a:pos x="78" y="400"/>
                </a:cxn>
                <a:cxn ang="0">
                  <a:pos x="54" y="460"/>
                </a:cxn>
                <a:cxn ang="0">
                  <a:pos x="48" y="484"/>
                </a:cxn>
                <a:cxn ang="0">
                  <a:pos x="42" y="555"/>
                </a:cxn>
                <a:cxn ang="0">
                  <a:pos x="36" y="585"/>
                </a:cxn>
                <a:cxn ang="0">
                  <a:pos x="30" y="651"/>
                </a:cxn>
                <a:cxn ang="0">
                  <a:pos x="24" y="663"/>
                </a:cxn>
                <a:cxn ang="0">
                  <a:pos x="18" y="687"/>
                </a:cxn>
                <a:cxn ang="0">
                  <a:pos x="18" y="711"/>
                </a:cxn>
                <a:cxn ang="0">
                  <a:pos x="18" y="729"/>
                </a:cxn>
                <a:cxn ang="0">
                  <a:pos x="12" y="759"/>
                </a:cxn>
                <a:cxn ang="0">
                  <a:pos x="0" y="759"/>
                </a:cxn>
                <a:cxn ang="0">
                  <a:pos x="0" y="735"/>
                </a:cxn>
                <a:cxn ang="0">
                  <a:pos x="6" y="681"/>
                </a:cxn>
                <a:cxn ang="0">
                  <a:pos x="24" y="615"/>
                </a:cxn>
                <a:cxn ang="0">
                  <a:pos x="30" y="591"/>
                </a:cxn>
                <a:cxn ang="0">
                  <a:pos x="36" y="555"/>
                </a:cxn>
                <a:cxn ang="0">
                  <a:pos x="48" y="436"/>
                </a:cxn>
                <a:cxn ang="0">
                  <a:pos x="48" y="376"/>
                </a:cxn>
                <a:cxn ang="0">
                  <a:pos x="48" y="245"/>
                </a:cxn>
                <a:cxn ang="0">
                  <a:pos x="36" y="119"/>
                </a:cxn>
                <a:cxn ang="0">
                  <a:pos x="36" y="95"/>
                </a:cxn>
                <a:cxn ang="0">
                  <a:pos x="30" y="48"/>
                </a:cxn>
                <a:cxn ang="0">
                  <a:pos x="42" y="18"/>
                </a:cxn>
                <a:cxn ang="0">
                  <a:pos x="54" y="0"/>
                </a:cxn>
                <a:cxn ang="0">
                  <a:pos x="78" y="12"/>
                </a:cxn>
              </a:cxnLst>
              <a:rect l="0" t="0" r="r" b="b"/>
              <a:pathLst>
                <a:path w="120" h="771">
                  <a:moveTo>
                    <a:pt x="84" y="36"/>
                  </a:moveTo>
                  <a:lnTo>
                    <a:pt x="84" y="53"/>
                  </a:lnTo>
                  <a:lnTo>
                    <a:pt x="90" y="71"/>
                  </a:lnTo>
                  <a:lnTo>
                    <a:pt x="90" y="77"/>
                  </a:lnTo>
                  <a:lnTo>
                    <a:pt x="90" y="83"/>
                  </a:lnTo>
                  <a:lnTo>
                    <a:pt x="90" y="89"/>
                  </a:lnTo>
                  <a:lnTo>
                    <a:pt x="96" y="101"/>
                  </a:lnTo>
                  <a:lnTo>
                    <a:pt x="96" y="101"/>
                  </a:lnTo>
                  <a:lnTo>
                    <a:pt x="108" y="131"/>
                  </a:lnTo>
                  <a:lnTo>
                    <a:pt x="120" y="167"/>
                  </a:lnTo>
                  <a:lnTo>
                    <a:pt x="120" y="215"/>
                  </a:lnTo>
                  <a:lnTo>
                    <a:pt x="114" y="263"/>
                  </a:lnTo>
                  <a:lnTo>
                    <a:pt x="114" y="263"/>
                  </a:lnTo>
                  <a:lnTo>
                    <a:pt x="108" y="287"/>
                  </a:lnTo>
                  <a:lnTo>
                    <a:pt x="102" y="298"/>
                  </a:lnTo>
                  <a:lnTo>
                    <a:pt x="96" y="322"/>
                  </a:lnTo>
                  <a:lnTo>
                    <a:pt x="90" y="334"/>
                  </a:lnTo>
                  <a:lnTo>
                    <a:pt x="84" y="364"/>
                  </a:lnTo>
                  <a:lnTo>
                    <a:pt x="84" y="364"/>
                  </a:lnTo>
                  <a:lnTo>
                    <a:pt x="78" y="400"/>
                  </a:lnTo>
                  <a:lnTo>
                    <a:pt x="66" y="424"/>
                  </a:lnTo>
                  <a:lnTo>
                    <a:pt x="54" y="460"/>
                  </a:lnTo>
                  <a:lnTo>
                    <a:pt x="54" y="460"/>
                  </a:lnTo>
                  <a:lnTo>
                    <a:pt x="48" y="484"/>
                  </a:lnTo>
                  <a:lnTo>
                    <a:pt x="42" y="520"/>
                  </a:lnTo>
                  <a:lnTo>
                    <a:pt x="42" y="555"/>
                  </a:lnTo>
                  <a:lnTo>
                    <a:pt x="36" y="585"/>
                  </a:lnTo>
                  <a:lnTo>
                    <a:pt x="36" y="585"/>
                  </a:lnTo>
                  <a:lnTo>
                    <a:pt x="30" y="633"/>
                  </a:lnTo>
                  <a:lnTo>
                    <a:pt x="30" y="651"/>
                  </a:lnTo>
                  <a:lnTo>
                    <a:pt x="24" y="663"/>
                  </a:lnTo>
                  <a:lnTo>
                    <a:pt x="24" y="663"/>
                  </a:lnTo>
                  <a:lnTo>
                    <a:pt x="18" y="675"/>
                  </a:lnTo>
                  <a:lnTo>
                    <a:pt x="18" y="687"/>
                  </a:lnTo>
                  <a:lnTo>
                    <a:pt x="18" y="699"/>
                  </a:lnTo>
                  <a:lnTo>
                    <a:pt x="18" y="711"/>
                  </a:lnTo>
                  <a:lnTo>
                    <a:pt x="18" y="729"/>
                  </a:lnTo>
                  <a:lnTo>
                    <a:pt x="18" y="729"/>
                  </a:lnTo>
                  <a:lnTo>
                    <a:pt x="12" y="747"/>
                  </a:lnTo>
                  <a:lnTo>
                    <a:pt x="12" y="759"/>
                  </a:lnTo>
                  <a:lnTo>
                    <a:pt x="6" y="771"/>
                  </a:lnTo>
                  <a:lnTo>
                    <a:pt x="0" y="759"/>
                  </a:lnTo>
                  <a:lnTo>
                    <a:pt x="0" y="735"/>
                  </a:lnTo>
                  <a:lnTo>
                    <a:pt x="0" y="735"/>
                  </a:lnTo>
                  <a:lnTo>
                    <a:pt x="6" y="705"/>
                  </a:lnTo>
                  <a:lnTo>
                    <a:pt x="6" y="681"/>
                  </a:lnTo>
                  <a:lnTo>
                    <a:pt x="12" y="645"/>
                  </a:lnTo>
                  <a:lnTo>
                    <a:pt x="24" y="615"/>
                  </a:lnTo>
                  <a:lnTo>
                    <a:pt x="30" y="591"/>
                  </a:lnTo>
                  <a:lnTo>
                    <a:pt x="30" y="591"/>
                  </a:lnTo>
                  <a:lnTo>
                    <a:pt x="30" y="573"/>
                  </a:lnTo>
                  <a:lnTo>
                    <a:pt x="36" y="555"/>
                  </a:lnTo>
                  <a:lnTo>
                    <a:pt x="42" y="502"/>
                  </a:lnTo>
                  <a:lnTo>
                    <a:pt x="48" y="436"/>
                  </a:lnTo>
                  <a:lnTo>
                    <a:pt x="48" y="376"/>
                  </a:lnTo>
                  <a:lnTo>
                    <a:pt x="48" y="376"/>
                  </a:lnTo>
                  <a:lnTo>
                    <a:pt x="48" y="316"/>
                  </a:lnTo>
                  <a:lnTo>
                    <a:pt x="48" y="245"/>
                  </a:lnTo>
                  <a:lnTo>
                    <a:pt x="42" y="179"/>
                  </a:lnTo>
                  <a:lnTo>
                    <a:pt x="36" y="119"/>
                  </a:lnTo>
                  <a:lnTo>
                    <a:pt x="36" y="119"/>
                  </a:lnTo>
                  <a:lnTo>
                    <a:pt x="36" y="95"/>
                  </a:lnTo>
                  <a:lnTo>
                    <a:pt x="30" y="71"/>
                  </a:lnTo>
                  <a:lnTo>
                    <a:pt x="30" y="48"/>
                  </a:lnTo>
                  <a:lnTo>
                    <a:pt x="36" y="36"/>
                  </a:lnTo>
                  <a:lnTo>
                    <a:pt x="42" y="18"/>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84336" name="Freeform 16"/>
            <p:cNvSpPr>
              <a:spLocks/>
            </p:cNvSpPr>
            <p:nvPr/>
          </p:nvSpPr>
          <p:spPr bwMode="auto">
            <a:xfrm flipH="1">
              <a:off x="2297" y="1854"/>
              <a:ext cx="202" cy="351"/>
            </a:xfrm>
            <a:custGeom>
              <a:avLst/>
              <a:gdLst/>
              <a:ahLst/>
              <a:cxnLst>
                <a:cxn ang="0">
                  <a:pos x="36" y="6"/>
                </a:cxn>
                <a:cxn ang="0">
                  <a:pos x="60" y="24"/>
                </a:cxn>
                <a:cxn ang="0">
                  <a:pos x="72" y="48"/>
                </a:cxn>
                <a:cxn ang="0">
                  <a:pos x="78" y="77"/>
                </a:cxn>
                <a:cxn ang="0">
                  <a:pos x="78" y="101"/>
                </a:cxn>
                <a:cxn ang="0">
                  <a:pos x="78" y="101"/>
                </a:cxn>
                <a:cxn ang="0">
                  <a:pos x="72" y="131"/>
                </a:cxn>
                <a:cxn ang="0">
                  <a:pos x="72" y="155"/>
                </a:cxn>
                <a:cxn ang="0">
                  <a:pos x="66" y="185"/>
                </a:cxn>
                <a:cxn ang="0">
                  <a:pos x="60" y="215"/>
                </a:cxn>
                <a:cxn ang="0">
                  <a:pos x="60" y="215"/>
                </a:cxn>
                <a:cxn ang="0">
                  <a:pos x="48" y="239"/>
                </a:cxn>
                <a:cxn ang="0">
                  <a:pos x="36" y="245"/>
                </a:cxn>
                <a:cxn ang="0">
                  <a:pos x="30" y="239"/>
                </a:cxn>
                <a:cxn ang="0">
                  <a:pos x="24" y="209"/>
                </a:cxn>
                <a:cxn ang="0">
                  <a:pos x="24" y="209"/>
                </a:cxn>
                <a:cxn ang="0">
                  <a:pos x="24" y="185"/>
                </a:cxn>
                <a:cxn ang="0">
                  <a:pos x="12" y="167"/>
                </a:cxn>
                <a:cxn ang="0">
                  <a:pos x="0" y="125"/>
                </a:cxn>
                <a:cxn ang="0">
                  <a:pos x="0" y="125"/>
                </a:cxn>
                <a:cxn ang="0">
                  <a:pos x="0" y="113"/>
                </a:cxn>
                <a:cxn ang="0">
                  <a:pos x="0" y="89"/>
                </a:cxn>
                <a:cxn ang="0">
                  <a:pos x="0" y="48"/>
                </a:cxn>
                <a:cxn ang="0">
                  <a:pos x="6" y="24"/>
                </a:cxn>
                <a:cxn ang="0">
                  <a:pos x="12" y="12"/>
                </a:cxn>
                <a:cxn ang="0">
                  <a:pos x="24" y="0"/>
                </a:cxn>
                <a:cxn ang="0">
                  <a:pos x="36" y="6"/>
                </a:cxn>
              </a:cxnLst>
              <a:rect l="0" t="0" r="r" b="b"/>
              <a:pathLst>
                <a:path w="78" h="245">
                  <a:moveTo>
                    <a:pt x="36" y="6"/>
                  </a:moveTo>
                  <a:lnTo>
                    <a:pt x="60" y="24"/>
                  </a:lnTo>
                  <a:lnTo>
                    <a:pt x="72" y="48"/>
                  </a:lnTo>
                  <a:lnTo>
                    <a:pt x="78" y="77"/>
                  </a:lnTo>
                  <a:lnTo>
                    <a:pt x="78" y="101"/>
                  </a:lnTo>
                  <a:lnTo>
                    <a:pt x="78" y="101"/>
                  </a:lnTo>
                  <a:lnTo>
                    <a:pt x="72" y="131"/>
                  </a:lnTo>
                  <a:lnTo>
                    <a:pt x="72" y="155"/>
                  </a:lnTo>
                  <a:lnTo>
                    <a:pt x="66" y="185"/>
                  </a:lnTo>
                  <a:lnTo>
                    <a:pt x="60" y="215"/>
                  </a:lnTo>
                  <a:lnTo>
                    <a:pt x="60" y="215"/>
                  </a:lnTo>
                  <a:lnTo>
                    <a:pt x="48" y="239"/>
                  </a:lnTo>
                  <a:lnTo>
                    <a:pt x="36" y="245"/>
                  </a:lnTo>
                  <a:lnTo>
                    <a:pt x="30" y="239"/>
                  </a:lnTo>
                  <a:lnTo>
                    <a:pt x="24" y="209"/>
                  </a:lnTo>
                  <a:lnTo>
                    <a:pt x="24" y="209"/>
                  </a:lnTo>
                  <a:lnTo>
                    <a:pt x="24" y="185"/>
                  </a:lnTo>
                  <a:lnTo>
                    <a:pt x="12" y="167"/>
                  </a:lnTo>
                  <a:lnTo>
                    <a:pt x="0" y="125"/>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84337" name="Freeform 17"/>
            <p:cNvSpPr>
              <a:spLocks/>
            </p:cNvSpPr>
            <p:nvPr/>
          </p:nvSpPr>
          <p:spPr bwMode="auto">
            <a:xfrm flipH="1">
              <a:off x="2297" y="1880"/>
              <a:ext cx="187" cy="307"/>
            </a:xfrm>
            <a:custGeom>
              <a:avLst/>
              <a:gdLst/>
              <a:ahLst/>
              <a:cxnLst>
                <a:cxn ang="0">
                  <a:pos x="0" y="113"/>
                </a:cxn>
                <a:cxn ang="0">
                  <a:pos x="0" y="101"/>
                </a:cxn>
                <a:cxn ang="0">
                  <a:pos x="0" y="83"/>
                </a:cxn>
                <a:cxn ang="0">
                  <a:pos x="0" y="36"/>
                </a:cxn>
                <a:cxn ang="0">
                  <a:pos x="0" y="18"/>
                </a:cxn>
                <a:cxn ang="0">
                  <a:pos x="12" y="6"/>
                </a:cxn>
                <a:cxn ang="0">
                  <a:pos x="18" y="0"/>
                </a:cxn>
                <a:cxn ang="0">
                  <a:pos x="30" y="6"/>
                </a:cxn>
                <a:cxn ang="0">
                  <a:pos x="30" y="6"/>
                </a:cxn>
                <a:cxn ang="0">
                  <a:pos x="54" y="24"/>
                </a:cxn>
                <a:cxn ang="0">
                  <a:pos x="66" y="42"/>
                </a:cxn>
                <a:cxn ang="0">
                  <a:pos x="72" y="65"/>
                </a:cxn>
                <a:cxn ang="0">
                  <a:pos x="66" y="89"/>
                </a:cxn>
                <a:cxn ang="0">
                  <a:pos x="66" y="89"/>
                </a:cxn>
                <a:cxn ang="0">
                  <a:pos x="60" y="113"/>
                </a:cxn>
                <a:cxn ang="0">
                  <a:pos x="66" y="137"/>
                </a:cxn>
                <a:cxn ang="0">
                  <a:pos x="60" y="167"/>
                </a:cxn>
                <a:cxn ang="0">
                  <a:pos x="54" y="191"/>
                </a:cxn>
                <a:cxn ang="0">
                  <a:pos x="54" y="191"/>
                </a:cxn>
                <a:cxn ang="0">
                  <a:pos x="42" y="209"/>
                </a:cxn>
                <a:cxn ang="0">
                  <a:pos x="30" y="215"/>
                </a:cxn>
                <a:cxn ang="0">
                  <a:pos x="24" y="209"/>
                </a:cxn>
                <a:cxn ang="0">
                  <a:pos x="24" y="185"/>
                </a:cxn>
                <a:cxn ang="0">
                  <a:pos x="24" y="185"/>
                </a:cxn>
                <a:cxn ang="0">
                  <a:pos x="18" y="161"/>
                </a:cxn>
                <a:cxn ang="0">
                  <a:pos x="12" y="143"/>
                </a:cxn>
                <a:cxn ang="0">
                  <a:pos x="0" y="113"/>
                </a:cxn>
              </a:cxnLst>
              <a:rect l="0" t="0" r="r" b="b"/>
              <a:pathLst>
                <a:path w="72" h="215">
                  <a:moveTo>
                    <a:pt x="0" y="113"/>
                  </a:moveTo>
                  <a:lnTo>
                    <a:pt x="0" y="101"/>
                  </a:lnTo>
                  <a:lnTo>
                    <a:pt x="0" y="83"/>
                  </a:lnTo>
                  <a:lnTo>
                    <a:pt x="0" y="36"/>
                  </a:lnTo>
                  <a:lnTo>
                    <a:pt x="0" y="18"/>
                  </a:lnTo>
                  <a:lnTo>
                    <a:pt x="12" y="6"/>
                  </a:lnTo>
                  <a:lnTo>
                    <a:pt x="18" y="0"/>
                  </a:lnTo>
                  <a:lnTo>
                    <a:pt x="30" y="6"/>
                  </a:lnTo>
                  <a:lnTo>
                    <a:pt x="30" y="6"/>
                  </a:lnTo>
                  <a:lnTo>
                    <a:pt x="54" y="24"/>
                  </a:lnTo>
                  <a:lnTo>
                    <a:pt x="66" y="42"/>
                  </a:lnTo>
                  <a:lnTo>
                    <a:pt x="72" y="65"/>
                  </a:lnTo>
                  <a:lnTo>
                    <a:pt x="66" y="89"/>
                  </a:lnTo>
                  <a:lnTo>
                    <a:pt x="66" y="89"/>
                  </a:lnTo>
                  <a:lnTo>
                    <a:pt x="60" y="113"/>
                  </a:lnTo>
                  <a:lnTo>
                    <a:pt x="66" y="137"/>
                  </a:lnTo>
                  <a:lnTo>
                    <a:pt x="60" y="167"/>
                  </a:lnTo>
                  <a:lnTo>
                    <a:pt x="54" y="191"/>
                  </a:lnTo>
                  <a:lnTo>
                    <a:pt x="54" y="191"/>
                  </a:lnTo>
                  <a:lnTo>
                    <a:pt x="42" y="209"/>
                  </a:lnTo>
                  <a:lnTo>
                    <a:pt x="30" y="215"/>
                  </a:lnTo>
                  <a:lnTo>
                    <a:pt x="24" y="209"/>
                  </a:lnTo>
                  <a:lnTo>
                    <a:pt x="24" y="185"/>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84338" name="Freeform 18"/>
            <p:cNvSpPr>
              <a:spLocks/>
            </p:cNvSpPr>
            <p:nvPr/>
          </p:nvSpPr>
          <p:spPr bwMode="auto">
            <a:xfrm flipH="1">
              <a:off x="2329" y="1888"/>
              <a:ext cx="140" cy="291"/>
            </a:xfrm>
            <a:custGeom>
              <a:avLst/>
              <a:gdLst/>
              <a:ahLst/>
              <a:cxnLst>
                <a:cxn ang="0">
                  <a:pos x="6" y="101"/>
                </a:cxn>
                <a:cxn ang="0">
                  <a:pos x="0" y="71"/>
                </a:cxn>
                <a:cxn ang="0">
                  <a:pos x="0" y="36"/>
                </a:cxn>
                <a:cxn ang="0">
                  <a:pos x="0" y="18"/>
                </a:cxn>
                <a:cxn ang="0">
                  <a:pos x="6" y="6"/>
                </a:cxn>
                <a:cxn ang="0">
                  <a:pos x="12" y="0"/>
                </a:cxn>
                <a:cxn ang="0">
                  <a:pos x="24" y="6"/>
                </a:cxn>
                <a:cxn ang="0">
                  <a:pos x="24" y="6"/>
                </a:cxn>
                <a:cxn ang="0">
                  <a:pos x="42" y="18"/>
                </a:cxn>
                <a:cxn ang="0">
                  <a:pos x="48" y="42"/>
                </a:cxn>
                <a:cxn ang="0">
                  <a:pos x="54" y="59"/>
                </a:cxn>
                <a:cxn ang="0">
                  <a:pos x="48" y="83"/>
                </a:cxn>
                <a:cxn ang="0">
                  <a:pos x="48" y="83"/>
                </a:cxn>
                <a:cxn ang="0">
                  <a:pos x="48" y="107"/>
                </a:cxn>
                <a:cxn ang="0">
                  <a:pos x="48" y="131"/>
                </a:cxn>
                <a:cxn ang="0">
                  <a:pos x="48" y="155"/>
                </a:cxn>
                <a:cxn ang="0">
                  <a:pos x="42" y="179"/>
                </a:cxn>
                <a:cxn ang="0">
                  <a:pos x="42" y="179"/>
                </a:cxn>
                <a:cxn ang="0">
                  <a:pos x="36" y="197"/>
                </a:cxn>
                <a:cxn ang="0">
                  <a:pos x="30" y="203"/>
                </a:cxn>
                <a:cxn ang="0">
                  <a:pos x="24" y="191"/>
                </a:cxn>
                <a:cxn ang="0">
                  <a:pos x="18" y="167"/>
                </a:cxn>
                <a:cxn ang="0">
                  <a:pos x="18" y="167"/>
                </a:cxn>
                <a:cxn ang="0">
                  <a:pos x="18" y="143"/>
                </a:cxn>
                <a:cxn ang="0">
                  <a:pos x="12" y="131"/>
                </a:cxn>
                <a:cxn ang="0">
                  <a:pos x="12" y="113"/>
                </a:cxn>
                <a:cxn ang="0">
                  <a:pos x="6" y="101"/>
                </a:cxn>
              </a:cxnLst>
              <a:rect l="0" t="0" r="r" b="b"/>
              <a:pathLst>
                <a:path w="54" h="203">
                  <a:moveTo>
                    <a:pt x="6" y="101"/>
                  </a:moveTo>
                  <a:lnTo>
                    <a:pt x="0" y="71"/>
                  </a:lnTo>
                  <a:lnTo>
                    <a:pt x="0" y="36"/>
                  </a:lnTo>
                  <a:lnTo>
                    <a:pt x="0" y="18"/>
                  </a:lnTo>
                  <a:lnTo>
                    <a:pt x="6" y="6"/>
                  </a:lnTo>
                  <a:lnTo>
                    <a:pt x="12" y="0"/>
                  </a:lnTo>
                  <a:lnTo>
                    <a:pt x="24" y="6"/>
                  </a:lnTo>
                  <a:lnTo>
                    <a:pt x="24" y="6"/>
                  </a:lnTo>
                  <a:lnTo>
                    <a:pt x="42" y="18"/>
                  </a:lnTo>
                  <a:lnTo>
                    <a:pt x="48" y="42"/>
                  </a:lnTo>
                  <a:lnTo>
                    <a:pt x="54" y="59"/>
                  </a:lnTo>
                  <a:lnTo>
                    <a:pt x="48" y="83"/>
                  </a:lnTo>
                  <a:lnTo>
                    <a:pt x="48" y="83"/>
                  </a:lnTo>
                  <a:lnTo>
                    <a:pt x="48" y="107"/>
                  </a:lnTo>
                  <a:lnTo>
                    <a:pt x="48" y="131"/>
                  </a:lnTo>
                  <a:lnTo>
                    <a:pt x="48" y="155"/>
                  </a:lnTo>
                  <a:lnTo>
                    <a:pt x="42" y="179"/>
                  </a:lnTo>
                  <a:lnTo>
                    <a:pt x="42" y="179"/>
                  </a:lnTo>
                  <a:lnTo>
                    <a:pt x="36" y="197"/>
                  </a:lnTo>
                  <a:lnTo>
                    <a:pt x="30" y="203"/>
                  </a:lnTo>
                  <a:lnTo>
                    <a:pt x="24" y="191"/>
                  </a:lnTo>
                  <a:lnTo>
                    <a:pt x="18" y="167"/>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84339" name="Freeform 19"/>
            <p:cNvSpPr>
              <a:spLocks/>
            </p:cNvSpPr>
            <p:nvPr/>
          </p:nvSpPr>
          <p:spPr bwMode="auto">
            <a:xfrm flipH="1">
              <a:off x="2344" y="1914"/>
              <a:ext cx="108" cy="239"/>
            </a:xfrm>
            <a:custGeom>
              <a:avLst/>
              <a:gdLst/>
              <a:ahLst/>
              <a:cxnLst>
                <a:cxn ang="0">
                  <a:pos x="6" y="83"/>
                </a:cxn>
                <a:cxn ang="0">
                  <a:pos x="0" y="53"/>
                </a:cxn>
                <a:cxn ang="0">
                  <a:pos x="0" y="24"/>
                </a:cxn>
                <a:cxn ang="0">
                  <a:pos x="6" y="0"/>
                </a:cxn>
                <a:cxn ang="0">
                  <a:pos x="12" y="0"/>
                </a:cxn>
                <a:cxn ang="0">
                  <a:pos x="24" y="0"/>
                </a:cxn>
                <a:cxn ang="0">
                  <a:pos x="24" y="0"/>
                </a:cxn>
                <a:cxn ang="0">
                  <a:pos x="42" y="24"/>
                </a:cxn>
                <a:cxn ang="0">
                  <a:pos x="42" y="41"/>
                </a:cxn>
                <a:cxn ang="0">
                  <a:pos x="42" y="65"/>
                </a:cxn>
                <a:cxn ang="0">
                  <a:pos x="42" y="65"/>
                </a:cxn>
                <a:cxn ang="0">
                  <a:pos x="42" y="89"/>
                </a:cxn>
                <a:cxn ang="0">
                  <a:pos x="36" y="107"/>
                </a:cxn>
                <a:cxn ang="0">
                  <a:pos x="36" y="149"/>
                </a:cxn>
                <a:cxn ang="0">
                  <a:pos x="36" y="149"/>
                </a:cxn>
                <a:cxn ang="0">
                  <a:pos x="30" y="167"/>
                </a:cxn>
                <a:cxn ang="0">
                  <a:pos x="24" y="167"/>
                </a:cxn>
                <a:cxn ang="0">
                  <a:pos x="18" y="161"/>
                </a:cxn>
                <a:cxn ang="0">
                  <a:pos x="18" y="143"/>
                </a:cxn>
                <a:cxn ang="0">
                  <a:pos x="18" y="143"/>
                </a:cxn>
                <a:cxn ang="0">
                  <a:pos x="18" y="119"/>
                </a:cxn>
                <a:cxn ang="0">
                  <a:pos x="12" y="107"/>
                </a:cxn>
                <a:cxn ang="0">
                  <a:pos x="12" y="95"/>
                </a:cxn>
                <a:cxn ang="0">
                  <a:pos x="6" y="83"/>
                </a:cxn>
              </a:cxnLst>
              <a:rect l="0" t="0" r="r" b="b"/>
              <a:pathLst>
                <a:path w="42" h="167">
                  <a:moveTo>
                    <a:pt x="6" y="83"/>
                  </a:moveTo>
                  <a:lnTo>
                    <a:pt x="0" y="53"/>
                  </a:lnTo>
                  <a:lnTo>
                    <a:pt x="0" y="24"/>
                  </a:lnTo>
                  <a:lnTo>
                    <a:pt x="6" y="0"/>
                  </a:lnTo>
                  <a:lnTo>
                    <a:pt x="12" y="0"/>
                  </a:lnTo>
                  <a:lnTo>
                    <a:pt x="24" y="0"/>
                  </a:lnTo>
                  <a:lnTo>
                    <a:pt x="24" y="0"/>
                  </a:lnTo>
                  <a:lnTo>
                    <a:pt x="42" y="24"/>
                  </a:lnTo>
                  <a:lnTo>
                    <a:pt x="42" y="41"/>
                  </a:lnTo>
                  <a:lnTo>
                    <a:pt x="42" y="65"/>
                  </a:lnTo>
                  <a:lnTo>
                    <a:pt x="42" y="65"/>
                  </a:lnTo>
                  <a:lnTo>
                    <a:pt x="42" y="89"/>
                  </a:lnTo>
                  <a:lnTo>
                    <a:pt x="36" y="107"/>
                  </a:lnTo>
                  <a:lnTo>
                    <a:pt x="36" y="149"/>
                  </a:lnTo>
                  <a:lnTo>
                    <a:pt x="36" y="149"/>
                  </a:lnTo>
                  <a:lnTo>
                    <a:pt x="30" y="167"/>
                  </a:lnTo>
                  <a:lnTo>
                    <a:pt x="24" y="167"/>
                  </a:lnTo>
                  <a:lnTo>
                    <a:pt x="18" y="161"/>
                  </a:lnTo>
                  <a:lnTo>
                    <a:pt x="18" y="143"/>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84340" name="Freeform 20"/>
            <p:cNvSpPr>
              <a:spLocks/>
            </p:cNvSpPr>
            <p:nvPr/>
          </p:nvSpPr>
          <p:spPr bwMode="auto">
            <a:xfrm flipH="1">
              <a:off x="2344" y="1923"/>
              <a:ext cx="93" cy="213"/>
            </a:xfrm>
            <a:custGeom>
              <a:avLst/>
              <a:gdLst/>
              <a:ahLst/>
              <a:cxnLst>
                <a:cxn ang="0">
                  <a:pos x="18" y="0"/>
                </a:cxn>
                <a:cxn ang="0">
                  <a:pos x="30" y="12"/>
                </a:cxn>
                <a:cxn ang="0">
                  <a:pos x="36" y="18"/>
                </a:cxn>
                <a:cxn ang="0">
                  <a:pos x="36" y="35"/>
                </a:cxn>
                <a:cxn ang="0">
                  <a:pos x="30" y="59"/>
                </a:cxn>
                <a:cxn ang="0">
                  <a:pos x="30" y="59"/>
                </a:cxn>
                <a:cxn ang="0">
                  <a:pos x="30" y="83"/>
                </a:cxn>
                <a:cxn ang="0">
                  <a:pos x="30" y="101"/>
                </a:cxn>
                <a:cxn ang="0">
                  <a:pos x="30" y="119"/>
                </a:cxn>
                <a:cxn ang="0">
                  <a:pos x="30" y="137"/>
                </a:cxn>
                <a:cxn ang="0">
                  <a:pos x="30" y="137"/>
                </a:cxn>
                <a:cxn ang="0">
                  <a:pos x="24" y="149"/>
                </a:cxn>
                <a:cxn ang="0">
                  <a:pos x="24" y="149"/>
                </a:cxn>
                <a:cxn ang="0">
                  <a:pos x="18" y="143"/>
                </a:cxn>
                <a:cxn ang="0">
                  <a:pos x="18" y="125"/>
                </a:cxn>
                <a:cxn ang="0">
                  <a:pos x="18" y="125"/>
                </a:cxn>
                <a:cxn ang="0">
                  <a:pos x="18" y="107"/>
                </a:cxn>
                <a:cxn ang="0">
                  <a:pos x="18" y="95"/>
                </a:cxn>
                <a:cxn ang="0">
                  <a:pos x="12" y="89"/>
                </a:cxn>
                <a:cxn ang="0">
                  <a:pos x="6" y="77"/>
                </a:cxn>
                <a:cxn ang="0">
                  <a:pos x="6" y="77"/>
                </a:cxn>
                <a:cxn ang="0">
                  <a:pos x="0" y="47"/>
                </a:cxn>
                <a:cxn ang="0">
                  <a:pos x="0" y="18"/>
                </a:cxn>
                <a:cxn ang="0">
                  <a:pos x="6" y="0"/>
                </a:cxn>
                <a:cxn ang="0">
                  <a:pos x="12" y="0"/>
                </a:cxn>
                <a:cxn ang="0">
                  <a:pos x="18" y="0"/>
                </a:cxn>
              </a:cxnLst>
              <a:rect l="0" t="0" r="r" b="b"/>
              <a:pathLst>
                <a:path w="36" h="149">
                  <a:moveTo>
                    <a:pt x="18" y="0"/>
                  </a:moveTo>
                  <a:lnTo>
                    <a:pt x="30" y="12"/>
                  </a:lnTo>
                  <a:lnTo>
                    <a:pt x="36" y="18"/>
                  </a:lnTo>
                  <a:lnTo>
                    <a:pt x="36" y="35"/>
                  </a:lnTo>
                  <a:lnTo>
                    <a:pt x="30" y="59"/>
                  </a:lnTo>
                  <a:lnTo>
                    <a:pt x="30" y="59"/>
                  </a:lnTo>
                  <a:lnTo>
                    <a:pt x="30" y="83"/>
                  </a:lnTo>
                  <a:lnTo>
                    <a:pt x="30" y="101"/>
                  </a:lnTo>
                  <a:lnTo>
                    <a:pt x="30" y="119"/>
                  </a:lnTo>
                  <a:lnTo>
                    <a:pt x="30" y="137"/>
                  </a:lnTo>
                  <a:lnTo>
                    <a:pt x="30" y="137"/>
                  </a:lnTo>
                  <a:lnTo>
                    <a:pt x="24" y="149"/>
                  </a:lnTo>
                  <a:lnTo>
                    <a:pt x="24" y="149"/>
                  </a:lnTo>
                  <a:lnTo>
                    <a:pt x="18" y="143"/>
                  </a:lnTo>
                  <a:lnTo>
                    <a:pt x="18" y="125"/>
                  </a:lnTo>
                  <a:lnTo>
                    <a:pt x="18" y="125"/>
                  </a:lnTo>
                  <a:lnTo>
                    <a:pt x="18" y="107"/>
                  </a:lnTo>
                  <a:lnTo>
                    <a:pt x="18" y="95"/>
                  </a:lnTo>
                  <a:lnTo>
                    <a:pt x="12" y="89"/>
                  </a:lnTo>
                  <a:lnTo>
                    <a:pt x="6" y="77"/>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84341" name="Freeform 21"/>
            <p:cNvSpPr>
              <a:spLocks/>
            </p:cNvSpPr>
            <p:nvPr/>
          </p:nvSpPr>
          <p:spPr bwMode="auto">
            <a:xfrm flipH="1">
              <a:off x="1898" y="2581"/>
              <a:ext cx="369" cy="819"/>
            </a:xfrm>
            <a:custGeom>
              <a:avLst/>
              <a:gdLst/>
              <a:ahLst/>
              <a:cxnLst>
                <a:cxn ang="0">
                  <a:pos x="143" y="0"/>
                </a:cxn>
                <a:cxn ang="0">
                  <a:pos x="137" y="12"/>
                </a:cxn>
                <a:cxn ang="0">
                  <a:pos x="119" y="65"/>
                </a:cxn>
                <a:cxn ang="0">
                  <a:pos x="96" y="89"/>
                </a:cxn>
                <a:cxn ang="0">
                  <a:pos x="84" y="107"/>
                </a:cxn>
                <a:cxn ang="0">
                  <a:pos x="84" y="149"/>
                </a:cxn>
                <a:cxn ang="0">
                  <a:pos x="84" y="167"/>
                </a:cxn>
                <a:cxn ang="0">
                  <a:pos x="72" y="233"/>
                </a:cxn>
                <a:cxn ang="0">
                  <a:pos x="54" y="316"/>
                </a:cxn>
                <a:cxn ang="0">
                  <a:pos x="48" y="382"/>
                </a:cxn>
                <a:cxn ang="0">
                  <a:pos x="48" y="400"/>
                </a:cxn>
                <a:cxn ang="0">
                  <a:pos x="42" y="484"/>
                </a:cxn>
                <a:cxn ang="0">
                  <a:pos x="42" y="502"/>
                </a:cxn>
                <a:cxn ang="0">
                  <a:pos x="36" y="532"/>
                </a:cxn>
                <a:cxn ang="0">
                  <a:pos x="18" y="549"/>
                </a:cxn>
                <a:cxn ang="0">
                  <a:pos x="0" y="561"/>
                </a:cxn>
                <a:cxn ang="0">
                  <a:pos x="6" y="561"/>
                </a:cxn>
                <a:cxn ang="0">
                  <a:pos x="24" y="555"/>
                </a:cxn>
                <a:cxn ang="0">
                  <a:pos x="42" y="543"/>
                </a:cxn>
                <a:cxn ang="0">
                  <a:pos x="42" y="549"/>
                </a:cxn>
                <a:cxn ang="0">
                  <a:pos x="42" y="573"/>
                </a:cxn>
                <a:cxn ang="0">
                  <a:pos x="48" y="573"/>
                </a:cxn>
                <a:cxn ang="0">
                  <a:pos x="48" y="555"/>
                </a:cxn>
                <a:cxn ang="0">
                  <a:pos x="48" y="526"/>
                </a:cxn>
                <a:cxn ang="0">
                  <a:pos x="54" y="502"/>
                </a:cxn>
                <a:cxn ang="0">
                  <a:pos x="60" y="472"/>
                </a:cxn>
                <a:cxn ang="0">
                  <a:pos x="66" y="436"/>
                </a:cxn>
                <a:cxn ang="0">
                  <a:pos x="66" y="436"/>
                </a:cxn>
                <a:cxn ang="0">
                  <a:pos x="66" y="424"/>
                </a:cxn>
                <a:cxn ang="0">
                  <a:pos x="66" y="382"/>
                </a:cxn>
                <a:cxn ang="0">
                  <a:pos x="72" y="352"/>
                </a:cxn>
                <a:cxn ang="0">
                  <a:pos x="78" y="281"/>
                </a:cxn>
                <a:cxn ang="0">
                  <a:pos x="78" y="257"/>
                </a:cxn>
                <a:cxn ang="0">
                  <a:pos x="84" y="209"/>
                </a:cxn>
                <a:cxn ang="0">
                  <a:pos x="102" y="149"/>
                </a:cxn>
                <a:cxn ang="0">
                  <a:pos x="107" y="125"/>
                </a:cxn>
                <a:cxn ang="0">
                  <a:pos x="119" y="89"/>
                </a:cxn>
                <a:cxn ang="0">
                  <a:pos x="125" y="77"/>
                </a:cxn>
                <a:cxn ang="0">
                  <a:pos x="143" y="30"/>
                </a:cxn>
              </a:cxnLst>
              <a:rect l="0" t="0" r="r" b="b"/>
              <a:pathLst>
                <a:path w="143" h="573">
                  <a:moveTo>
                    <a:pt x="143" y="6"/>
                  </a:moveTo>
                  <a:lnTo>
                    <a:pt x="143" y="0"/>
                  </a:lnTo>
                  <a:lnTo>
                    <a:pt x="143" y="6"/>
                  </a:lnTo>
                  <a:lnTo>
                    <a:pt x="137" y="12"/>
                  </a:lnTo>
                  <a:lnTo>
                    <a:pt x="131" y="30"/>
                  </a:lnTo>
                  <a:lnTo>
                    <a:pt x="119" y="65"/>
                  </a:lnTo>
                  <a:lnTo>
                    <a:pt x="107" y="77"/>
                  </a:lnTo>
                  <a:lnTo>
                    <a:pt x="96" y="89"/>
                  </a:lnTo>
                  <a:lnTo>
                    <a:pt x="96" y="89"/>
                  </a:lnTo>
                  <a:lnTo>
                    <a:pt x="84" y="107"/>
                  </a:lnTo>
                  <a:lnTo>
                    <a:pt x="84" y="119"/>
                  </a:lnTo>
                  <a:lnTo>
                    <a:pt x="84" y="149"/>
                  </a:lnTo>
                  <a:lnTo>
                    <a:pt x="84" y="149"/>
                  </a:lnTo>
                  <a:lnTo>
                    <a:pt x="84" y="167"/>
                  </a:lnTo>
                  <a:lnTo>
                    <a:pt x="78" y="197"/>
                  </a:lnTo>
                  <a:lnTo>
                    <a:pt x="72" y="233"/>
                  </a:lnTo>
                  <a:lnTo>
                    <a:pt x="60" y="275"/>
                  </a:lnTo>
                  <a:lnTo>
                    <a:pt x="54" y="316"/>
                  </a:lnTo>
                  <a:lnTo>
                    <a:pt x="48" y="352"/>
                  </a:lnTo>
                  <a:lnTo>
                    <a:pt x="48" y="382"/>
                  </a:lnTo>
                  <a:lnTo>
                    <a:pt x="48" y="400"/>
                  </a:lnTo>
                  <a:lnTo>
                    <a:pt x="48" y="400"/>
                  </a:lnTo>
                  <a:lnTo>
                    <a:pt x="42" y="460"/>
                  </a:lnTo>
                  <a:lnTo>
                    <a:pt x="42" y="484"/>
                  </a:lnTo>
                  <a:lnTo>
                    <a:pt x="42" y="502"/>
                  </a:lnTo>
                  <a:lnTo>
                    <a:pt x="42" y="502"/>
                  </a:lnTo>
                  <a:lnTo>
                    <a:pt x="42" y="520"/>
                  </a:lnTo>
                  <a:lnTo>
                    <a:pt x="36" y="532"/>
                  </a:lnTo>
                  <a:lnTo>
                    <a:pt x="18" y="549"/>
                  </a:lnTo>
                  <a:lnTo>
                    <a:pt x="18" y="549"/>
                  </a:lnTo>
                  <a:lnTo>
                    <a:pt x="0" y="561"/>
                  </a:lnTo>
                  <a:lnTo>
                    <a:pt x="0" y="561"/>
                  </a:lnTo>
                  <a:lnTo>
                    <a:pt x="6" y="561"/>
                  </a:lnTo>
                  <a:lnTo>
                    <a:pt x="6" y="561"/>
                  </a:lnTo>
                  <a:lnTo>
                    <a:pt x="18" y="561"/>
                  </a:lnTo>
                  <a:lnTo>
                    <a:pt x="24" y="555"/>
                  </a:lnTo>
                  <a:lnTo>
                    <a:pt x="36" y="549"/>
                  </a:lnTo>
                  <a:lnTo>
                    <a:pt x="42" y="543"/>
                  </a:lnTo>
                  <a:lnTo>
                    <a:pt x="42" y="543"/>
                  </a:lnTo>
                  <a:lnTo>
                    <a:pt x="42" y="549"/>
                  </a:lnTo>
                  <a:lnTo>
                    <a:pt x="42" y="561"/>
                  </a:lnTo>
                  <a:lnTo>
                    <a:pt x="42" y="573"/>
                  </a:lnTo>
                  <a:lnTo>
                    <a:pt x="48" y="573"/>
                  </a:lnTo>
                  <a:lnTo>
                    <a:pt x="48" y="573"/>
                  </a:lnTo>
                  <a:lnTo>
                    <a:pt x="48" y="561"/>
                  </a:lnTo>
                  <a:lnTo>
                    <a:pt x="48" y="555"/>
                  </a:lnTo>
                  <a:lnTo>
                    <a:pt x="48" y="538"/>
                  </a:lnTo>
                  <a:lnTo>
                    <a:pt x="48" y="526"/>
                  </a:lnTo>
                  <a:lnTo>
                    <a:pt x="48" y="526"/>
                  </a:lnTo>
                  <a:lnTo>
                    <a:pt x="54" y="502"/>
                  </a:lnTo>
                  <a:lnTo>
                    <a:pt x="60" y="472"/>
                  </a:lnTo>
                  <a:lnTo>
                    <a:pt x="60" y="472"/>
                  </a:lnTo>
                  <a:lnTo>
                    <a:pt x="66" y="448"/>
                  </a:lnTo>
                  <a:lnTo>
                    <a:pt x="66" y="436"/>
                  </a:lnTo>
                  <a:lnTo>
                    <a:pt x="66" y="436"/>
                  </a:lnTo>
                  <a:lnTo>
                    <a:pt x="66" y="436"/>
                  </a:lnTo>
                  <a:lnTo>
                    <a:pt x="66" y="436"/>
                  </a:lnTo>
                  <a:lnTo>
                    <a:pt x="66" y="424"/>
                  </a:lnTo>
                  <a:lnTo>
                    <a:pt x="66" y="406"/>
                  </a:lnTo>
                  <a:lnTo>
                    <a:pt x="66" y="382"/>
                  </a:lnTo>
                  <a:lnTo>
                    <a:pt x="66" y="382"/>
                  </a:lnTo>
                  <a:lnTo>
                    <a:pt x="72" y="352"/>
                  </a:lnTo>
                  <a:lnTo>
                    <a:pt x="78" y="316"/>
                  </a:lnTo>
                  <a:lnTo>
                    <a:pt x="78" y="281"/>
                  </a:lnTo>
                  <a:lnTo>
                    <a:pt x="78" y="257"/>
                  </a:lnTo>
                  <a:lnTo>
                    <a:pt x="78" y="257"/>
                  </a:lnTo>
                  <a:lnTo>
                    <a:pt x="84" y="239"/>
                  </a:lnTo>
                  <a:lnTo>
                    <a:pt x="84" y="209"/>
                  </a:lnTo>
                  <a:lnTo>
                    <a:pt x="96" y="179"/>
                  </a:lnTo>
                  <a:lnTo>
                    <a:pt x="102" y="149"/>
                  </a:lnTo>
                  <a:lnTo>
                    <a:pt x="102" y="149"/>
                  </a:lnTo>
                  <a:lnTo>
                    <a:pt x="107" y="125"/>
                  </a:lnTo>
                  <a:lnTo>
                    <a:pt x="113" y="113"/>
                  </a:lnTo>
                  <a:lnTo>
                    <a:pt x="119" y="89"/>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84342" name="Freeform 22"/>
            <p:cNvSpPr>
              <a:spLocks/>
            </p:cNvSpPr>
            <p:nvPr/>
          </p:nvSpPr>
          <p:spPr bwMode="auto">
            <a:xfrm flipH="1">
              <a:off x="1898" y="1222"/>
              <a:ext cx="168" cy="1000"/>
            </a:xfrm>
            <a:custGeom>
              <a:avLst/>
              <a:gdLst/>
              <a:ahLst/>
              <a:cxnLst>
                <a:cxn ang="0">
                  <a:pos x="18" y="633"/>
                </a:cxn>
                <a:cxn ang="0">
                  <a:pos x="18" y="633"/>
                </a:cxn>
                <a:cxn ang="0">
                  <a:pos x="18" y="639"/>
                </a:cxn>
                <a:cxn ang="0">
                  <a:pos x="12" y="657"/>
                </a:cxn>
                <a:cxn ang="0">
                  <a:pos x="12" y="657"/>
                </a:cxn>
                <a:cxn ang="0">
                  <a:pos x="6" y="681"/>
                </a:cxn>
                <a:cxn ang="0">
                  <a:pos x="0" y="699"/>
                </a:cxn>
                <a:cxn ang="0">
                  <a:pos x="0" y="699"/>
                </a:cxn>
                <a:cxn ang="0">
                  <a:pos x="0" y="699"/>
                </a:cxn>
                <a:cxn ang="0">
                  <a:pos x="0" y="687"/>
                </a:cxn>
                <a:cxn ang="0">
                  <a:pos x="0" y="669"/>
                </a:cxn>
                <a:cxn ang="0">
                  <a:pos x="0" y="669"/>
                </a:cxn>
                <a:cxn ang="0">
                  <a:pos x="6" y="633"/>
                </a:cxn>
                <a:cxn ang="0">
                  <a:pos x="6" y="603"/>
                </a:cxn>
                <a:cxn ang="0">
                  <a:pos x="6" y="561"/>
                </a:cxn>
                <a:cxn ang="0">
                  <a:pos x="6" y="561"/>
                </a:cxn>
                <a:cxn ang="0">
                  <a:pos x="6" y="543"/>
                </a:cxn>
                <a:cxn ang="0">
                  <a:pos x="6" y="525"/>
                </a:cxn>
                <a:cxn ang="0">
                  <a:pos x="6" y="478"/>
                </a:cxn>
                <a:cxn ang="0">
                  <a:pos x="12" y="430"/>
                </a:cxn>
                <a:cxn ang="0">
                  <a:pos x="12" y="412"/>
                </a:cxn>
                <a:cxn ang="0">
                  <a:pos x="12" y="400"/>
                </a:cxn>
                <a:cxn ang="0">
                  <a:pos x="12" y="400"/>
                </a:cxn>
                <a:cxn ang="0">
                  <a:pos x="18" y="388"/>
                </a:cxn>
                <a:cxn ang="0">
                  <a:pos x="24" y="370"/>
                </a:cxn>
                <a:cxn ang="0">
                  <a:pos x="35" y="316"/>
                </a:cxn>
                <a:cxn ang="0">
                  <a:pos x="41" y="257"/>
                </a:cxn>
                <a:cxn ang="0">
                  <a:pos x="47" y="233"/>
                </a:cxn>
                <a:cxn ang="0">
                  <a:pos x="47" y="215"/>
                </a:cxn>
                <a:cxn ang="0">
                  <a:pos x="47" y="215"/>
                </a:cxn>
                <a:cxn ang="0">
                  <a:pos x="47" y="179"/>
                </a:cxn>
                <a:cxn ang="0">
                  <a:pos x="53" y="131"/>
                </a:cxn>
                <a:cxn ang="0">
                  <a:pos x="53" y="83"/>
                </a:cxn>
                <a:cxn ang="0">
                  <a:pos x="53" y="47"/>
                </a:cxn>
                <a:cxn ang="0">
                  <a:pos x="53" y="47"/>
                </a:cxn>
                <a:cxn ang="0">
                  <a:pos x="53" y="24"/>
                </a:cxn>
                <a:cxn ang="0">
                  <a:pos x="53" y="6"/>
                </a:cxn>
                <a:cxn ang="0">
                  <a:pos x="53" y="0"/>
                </a:cxn>
                <a:cxn ang="0">
                  <a:pos x="59" y="6"/>
                </a:cxn>
                <a:cxn ang="0">
                  <a:pos x="59" y="18"/>
                </a:cxn>
                <a:cxn ang="0">
                  <a:pos x="59" y="41"/>
                </a:cxn>
                <a:cxn ang="0">
                  <a:pos x="59" y="41"/>
                </a:cxn>
                <a:cxn ang="0">
                  <a:pos x="59" y="65"/>
                </a:cxn>
                <a:cxn ang="0">
                  <a:pos x="59" y="83"/>
                </a:cxn>
                <a:cxn ang="0">
                  <a:pos x="65" y="113"/>
                </a:cxn>
                <a:cxn ang="0">
                  <a:pos x="65" y="137"/>
                </a:cxn>
                <a:cxn ang="0">
                  <a:pos x="65" y="167"/>
                </a:cxn>
                <a:cxn ang="0">
                  <a:pos x="65" y="167"/>
                </a:cxn>
                <a:cxn ang="0">
                  <a:pos x="59" y="209"/>
                </a:cxn>
                <a:cxn ang="0">
                  <a:pos x="53" y="245"/>
                </a:cxn>
                <a:cxn ang="0">
                  <a:pos x="47" y="280"/>
                </a:cxn>
                <a:cxn ang="0">
                  <a:pos x="41" y="298"/>
                </a:cxn>
                <a:cxn ang="0">
                  <a:pos x="41" y="298"/>
                </a:cxn>
                <a:cxn ang="0">
                  <a:pos x="41" y="316"/>
                </a:cxn>
                <a:cxn ang="0">
                  <a:pos x="35" y="346"/>
                </a:cxn>
                <a:cxn ang="0">
                  <a:pos x="29" y="382"/>
                </a:cxn>
                <a:cxn ang="0">
                  <a:pos x="29" y="412"/>
                </a:cxn>
                <a:cxn ang="0">
                  <a:pos x="29" y="412"/>
                </a:cxn>
                <a:cxn ang="0">
                  <a:pos x="24" y="448"/>
                </a:cxn>
                <a:cxn ang="0">
                  <a:pos x="18" y="496"/>
                </a:cxn>
                <a:cxn ang="0">
                  <a:pos x="18" y="555"/>
                </a:cxn>
                <a:cxn ang="0">
                  <a:pos x="18" y="633"/>
                </a:cxn>
              </a:cxnLst>
              <a:rect l="0" t="0" r="r" b="b"/>
              <a:pathLst>
                <a:path w="65" h="699">
                  <a:moveTo>
                    <a:pt x="18" y="633"/>
                  </a:moveTo>
                  <a:lnTo>
                    <a:pt x="18" y="633"/>
                  </a:lnTo>
                  <a:lnTo>
                    <a:pt x="18" y="639"/>
                  </a:lnTo>
                  <a:lnTo>
                    <a:pt x="12" y="657"/>
                  </a:lnTo>
                  <a:lnTo>
                    <a:pt x="12" y="657"/>
                  </a:lnTo>
                  <a:lnTo>
                    <a:pt x="6" y="681"/>
                  </a:lnTo>
                  <a:lnTo>
                    <a:pt x="0" y="699"/>
                  </a:lnTo>
                  <a:lnTo>
                    <a:pt x="0" y="699"/>
                  </a:lnTo>
                  <a:lnTo>
                    <a:pt x="0" y="699"/>
                  </a:lnTo>
                  <a:lnTo>
                    <a:pt x="0" y="687"/>
                  </a:lnTo>
                  <a:lnTo>
                    <a:pt x="0" y="669"/>
                  </a:lnTo>
                  <a:lnTo>
                    <a:pt x="0" y="669"/>
                  </a:lnTo>
                  <a:lnTo>
                    <a:pt x="6" y="633"/>
                  </a:lnTo>
                  <a:lnTo>
                    <a:pt x="6" y="603"/>
                  </a:lnTo>
                  <a:lnTo>
                    <a:pt x="6" y="561"/>
                  </a:lnTo>
                  <a:lnTo>
                    <a:pt x="6" y="561"/>
                  </a:lnTo>
                  <a:lnTo>
                    <a:pt x="6" y="543"/>
                  </a:lnTo>
                  <a:lnTo>
                    <a:pt x="6" y="525"/>
                  </a:lnTo>
                  <a:lnTo>
                    <a:pt x="6" y="478"/>
                  </a:lnTo>
                  <a:lnTo>
                    <a:pt x="12" y="430"/>
                  </a:lnTo>
                  <a:lnTo>
                    <a:pt x="12" y="412"/>
                  </a:lnTo>
                  <a:lnTo>
                    <a:pt x="12" y="400"/>
                  </a:lnTo>
                  <a:lnTo>
                    <a:pt x="12" y="400"/>
                  </a:lnTo>
                  <a:lnTo>
                    <a:pt x="18" y="388"/>
                  </a:lnTo>
                  <a:lnTo>
                    <a:pt x="24" y="370"/>
                  </a:lnTo>
                  <a:lnTo>
                    <a:pt x="35" y="316"/>
                  </a:lnTo>
                  <a:lnTo>
                    <a:pt x="41" y="257"/>
                  </a:lnTo>
                  <a:lnTo>
                    <a:pt x="47" y="233"/>
                  </a:lnTo>
                  <a:lnTo>
                    <a:pt x="47" y="215"/>
                  </a:lnTo>
                  <a:lnTo>
                    <a:pt x="47" y="215"/>
                  </a:lnTo>
                  <a:lnTo>
                    <a:pt x="47" y="179"/>
                  </a:lnTo>
                  <a:lnTo>
                    <a:pt x="53" y="131"/>
                  </a:lnTo>
                  <a:lnTo>
                    <a:pt x="53" y="83"/>
                  </a:lnTo>
                  <a:lnTo>
                    <a:pt x="53" y="47"/>
                  </a:lnTo>
                  <a:lnTo>
                    <a:pt x="53" y="47"/>
                  </a:lnTo>
                  <a:lnTo>
                    <a:pt x="53" y="24"/>
                  </a:lnTo>
                  <a:lnTo>
                    <a:pt x="53" y="6"/>
                  </a:lnTo>
                  <a:lnTo>
                    <a:pt x="53" y="0"/>
                  </a:lnTo>
                  <a:lnTo>
                    <a:pt x="59" y="6"/>
                  </a:lnTo>
                  <a:lnTo>
                    <a:pt x="59" y="18"/>
                  </a:lnTo>
                  <a:lnTo>
                    <a:pt x="59" y="41"/>
                  </a:lnTo>
                  <a:lnTo>
                    <a:pt x="59" y="41"/>
                  </a:lnTo>
                  <a:lnTo>
                    <a:pt x="59" y="65"/>
                  </a:lnTo>
                  <a:lnTo>
                    <a:pt x="59" y="83"/>
                  </a:lnTo>
                  <a:lnTo>
                    <a:pt x="65" y="113"/>
                  </a:lnTo>
                  <a:lnTo>
                    <a:pt x="65" y="137"/>
                  </a:lnTo>
                  <a:lnTo>
                    <a:pt x="65" y="167"/>
                  </a:lnTo>
                  <a:lnTo>
                    <a:pt x="65" y="167"/>
                  </a:lnTo>
                  <a:lnTo>
                    <a:pt x="59" y="209"/>
                  </a:lnTo>
                  <a:lnTo>
                    <a:pt x="53" y="245"/>
                  </a:lnTo>
                  <a:lnTo>
                    <a:pt x="47" y="280"/>
                  </a:lnTo>
                  <a:lnTo>
                    <a:pt x="41" y="298"/>
                  </a:lnTo>
                  <a:lnTo>
                    <a:pt x="41" y="298"/>
                  </a:lnTo>
                  <a:lnTo>
                    <a:pt x="41" y="316"/>
                  </a:lnTo>
                  <a:lnTo>
                    <a:pt x="35" y="346"/>
                  </a:lnTo>
                  <a:lnTo>
                    <a:pt x="29" y="382"/>
                  </a:lnTo>
                  <a:lnTo>
                    <a:pt x="29" y="41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84343" name="Freeform 23"/>
            <p:cNvSpPr>
              <a:spLocks/>
            </p:cNvSpPr>
            <p:nvPr/>
          </p:nvSpPr>
          <p:spPr bwMode="auto">
            <a:xfrm flipH="1">
              <a:off x="2159" y="3598"/>
              <a:ext cx="635"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close/>
                </a:path>
              </a:pathLst>
            </a:custGeom>
            <a:solidFill>
              <a:srgbClr val="F8C9A6"/>
            </a:solidFill>
            <a:ln w="9525">
              <a:noFill/>
              <a:round/>
              <a:headEnd/>
              <a:tailEnd/>
            </a:ln>
          </p:spPr>
          <p:txBody>
            <a:bodyPr/>
            <a:lstStyle/>
            <a:p>
              <a:endParaRPr lang="fr-FR"/>
            </a:p>
          </p:txBody>
        </p:sp>
        <p:sp>
          <p:nvSpPr>
            <p:cNvPr id="184344" name="Freeform 24"/>
            <p:cNvSpPr>
              <a:spLocks/>
            </p:cNvSpPr>
            <p:nvPr/>
          </p:nvSpPr>
          <p:spPr bwMode="auto">
            <a:xfrm flipH="1">
              <a:off x="1991" y="3452"/>
              <a:ext cx="60" cy="51"/>
            </a:xfrm>
            <a:custGeom>
              <a:avLst/>
              <a:gdLst/>
              <a:ahLst/>
              <a:cxnLst>
                <a:cxn ang="0">
                  <a:pos x="23" y="0"/>
                </a:cxn>
                <a:cxn ang="0">
                  <a:pos x="23" y="0"/>
                </a:cxn>
                <a:cxn ang="0">
                  <a:pos x="18" y="6"/>
                </a:cxn>
                <a:cxn ang="0">
                  <a:pos x="6" y="18"/>
                </a:cxn>
                <a:cxn ang="0">
                  <a:pos x="0" y="36"/>
                </a:cxn>
              </a:cxnLst>
              <a:rect l="0" t="0" r="r" b="b"/>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84345" name="Freeform 25"/>
            <p:cNvSpPr>
              <a:spLocks/>
            </p:cNvSpPr>
            <p:nvPr/>
          </p:nvSpPr>
          <p:spPr bwMode="auto">
            <a:xfrm flipH="1">
              <a:off x="2221" y="1452"/>
              <a:ext cx="494" cy="462"/>
            </a:xfrm>
            <a:custGeom>
              <a:avLst/>
              <a:gdLst/>
              <a:ahLst/>
              <a:cxnLst>
                <a:cxn ang="0">
                  <a:pos x="30" y="24"/>
                </a:cxn>
                <a:cxn ang="0">
                  <a:pos x="42" y="48"/>
                </a:cxn>
                <a:cxn ang="0">
                  <a:pos x="54" y="72"/>
                </a:cxn>
                <a:cxn ang="0">
                  <a:pos x="84" y="131"/>
                </a:cxn>
                <a:cxn ang="0">
                  <a:pos x="120" y="197"/>
                </a:cxn>
                <a:cxn ang="0">
                  <a:pos x="138" y="227"/>
                </a:cxn>
                <a:cxn ang="0">
                  <a:pos x="156" y="245"/>
                </a:cxn>
                <a:cxn ang="0">
                  <a:pos x="156" y="245"/>
                </a:cxn>
                <a:cxn ang="0">
                  <a:pos x="180" y="275"/>
                </a:cxn>
                <a:cxn ang="0">
                  <a:pos x="192" y="305"/>
                </a:cxn>
                <a:cxn ang="0">
                  <a:pos x="180" y="323"/>
                </a:cxn>
                <a:cxn ang="0">
                  <a:pos x="168" y="323"/>
                </a:cxn>
                <a:cxn ang="0">
                  <a:pos x="156" y="323"/>
                </a:cxn>
                <a:cxn ang="0">
                  <a:pos x="156" y="323"/>
                </a:cxn>
                <a:cxn ang="0">
                  <a:pos x="138" y="305"/>
                </a:cxn>
                <a:cxn ang="0">
                  <a:pos x="120" y="287"/>
                </a:cxn>
                <a:cxn ang="0">
                  <a:pos x="96" y="275"/>
                </a:cxn>
                <a:cxn ang="0">
                  <a:pos x="90" y="275"/>
                </a:cxn>
                <a:cxn ang="0">
                  <a:pos x="78" y="281"/>
                </a:cxn>
                <a:cxn ang="0">
                  <a:pos x="78" y="281"/>
                </a:cxn>
                <a:cxn ang="0">
                  <a:pos x="78" y="287"/>
                </a:cxn>
                <a:cxn ang="0">
                  <a:pos x="66" y="287"/>
                </a:cxn>
                <a:cxn ang="0">
                  <a:pos x="54" y="281"/>
                </a:cxn>
                <a:cxn ang="0">
                  <a:pos x="48" y="269"/>
                </a:cxn>
                <a:cxn ang="0">
                  <a:pos x="42" y="251"/>
                </a:cxn>
                <a:cxn ang="0">
                  <a:pos x="42" y="251"/>
                </a:cxn>
                <a:cxn ang="0">
                  <a:pos x="36" y="221"/>
                </a:cxn>
                <a:cxn ang="0">
                  <a:pos x="24" y="173"/>
                </a:cxn>
                <a:cxn ang="0">
                  <a:pos x="12" y="125"/>
                </a:cxn>
                <a:cxn ang="0">
                  <a:pos x="6" y="72"/>
                </a:cxn>
                <a:cxn ang="0">
                  <a:pos x="0" y="36"/>
                </a:cxn>
                <a:cxn ang="0">
                  <a:pos x="6" y="6"/>
                </a:cxn>
                <a:cxn ang="0">
                  <a:pos x="6" y="0"/>
                </a:cxn>
                <a:cxn ang="0">
                  <a:pos x="12" y="0"/>
                </a:cxn>
                <a:cxn ang="0">
                  <a:pos x="18" y="12"/>
                </a:cxn>
                <a:cxn ang="0">
                  <a:pos x="30" y="24"/>
                </a:cxn>
              </a:cxnLst>
              <a:rect l="0" t="0" r="r" b="b"/>
              <a:pathLst>
                <a:path w="192" h="323">
                  <a:moveTo>
                    <a:pt x="30" y="24"/>
                  </a:moveTo>
                  <a:lnTo>
                    <a:pt x="42" y="48"/>
                  </a:lnTo>
                  <a:lnTo>
                    <a:pt x="54" y="72"/>
                  </a:lnTo>
                  <a:lnTo>
                    <a:pt x="84" y="131"/>
                  </a:lnTo>
                  <a:lnTo>
                    <a:pt x="120" y="197"/>
                  </a:lnTo>
                  <a:lnTo>
                    <a:pt x="138" y="227"/>
                  </a:lnTo>
                  <a:lnTo>
                    <a:pt x="156" y="245"/>
                  </a:lnTo>
                  <a:lnTo>
                    <a:pt x="156" y="245"/>
                  </a:lnTo>
                  <a:lnTo>
                    <a:pt x="180" y="275"/>
                  </a:lnTo>
                  <a:lnTo>
                    <a:pt x="192" y="305"/>
                  </a:lnTo>
                  <a:lnTo>
                    <a:pt x="180" y="323"/>
                  </a:lnTo>
                  <a:lnTo>
                    <a:pt x="168" y="323"/>
                  </a:lnTo>
                  <a:lnTo>
                    <a:pt x="156" y="323"/>
                  </a:lnTo>
                  <a:lnTo>
                    <a:pt x="156" y="323"/>
                  </a:lnTo>
                  <a:lnTo>
                    <a:pt x="138" y="305"/>
                  </a:lnTo>
                  <a:lnTo>
                    <a:pt x="120" y="287"/>
                  </a:lnTo>
                  <a:lnTo>
                    <a:pt x="96" y="275"/>
                  </a:lnTo>
                  <a:lnTo>
                    <a:pt x="90" y="275"/>
                  </a:lnTo>
                  <a:lnTo>
                    <a:pt x="78" y="281"/>
                  </a:lnTo>
                  <a:lnTo>
                    <a:pt x="78" y="281"/>
                  </a:lnTo>
                  <a:lnTo>
                    <a:pt x="78" y="287"/>
                  </a:lnTo>
                  <a:lnTo>
                    <a:pt x="66" y="287"/>
                  </a:lnTo>
                  <a:lnTo>
                    <a:pt x="54" y="281"/>
                  </a:lnTo>
                  <a:lnTo>
                    <a:pt x="48" y="269"/>
                  </a:lnTo>
                  <a:lnTo>
                    <a:pt x="42" y="251"/>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84346" name="Freeform 26"/>
            <p:cNvSpPr>
              <a:spLocks/>
            </p:cNvSpPr>
            <p:nvPr/>
          </p:nvSpPr>
          <p:spPr bwMode="auto">
            <a:xfrm flipH="1">
              <a:off x="2221" y="1487"/>
              <a:ext cx="480" cy="427"/>
            </a:xfrm>
            <a:custGeom>
              <a:avLst/>
              <a:gdLst/>
              <a:ahLst/>
              <a:cxnLst>
                <a:cxn ang="0">
                  <a:pos x="30" y="30"/>
                </a:cxn>
                <a:cxn ang="0">
                  <a:pos x="42" y="48"/>
                </a:cxn>
                <a:cxn ang="0">
                  <a:pos x="48" y="72"/>
                </a:cxn>
                <a:cxn ang="0">
                  <a:pos x="78" y="125"/>
                </a:cxn>
                <a:cxn ang="0">
                  <a:pos x="108" y="179"/>
                </a:cxn>
                <a:cxn ang="0">
                  <a:pos x="150" y="227"/>
                </a:cxn>
                <a:cxn ang="0">
                  <a:pos x="150" y="227"/>
                </a:cxn>
                <a:cxn ang="0">
                  <a:pos x="174" y="263"/>
                </a:cxn>
                <a:cxn ang="0">
                  <a:pos x="186" y="287"/>
                </a:cxn>
                <a:cxn ang="0">
                  <a:pos x="174" y="299"/>
                </a:cxn>
                <a:cxn ang="0">
                  <a:pos x="162" y="299"/>
                </a:cxn>
                <a:cxn ang="0">
                  <a:pos x="150" y="293"/>
                </a:cxn>
                <a:cxn ang="0">
                  <a:pos x="150" y="293"/>
                </a:cxn>
                <a:cxn ang="0">
                  <a:pos x="132" y="281"/>
                </a:cxn>
                <a:cxn ang="0">
                  <a:pos x="114" y="263"/>
                </a:cxn>
                <a:cxn ang="0">
                  <a:pos x="90" y="251"/>
                </a:cxn>
                <a:cxn ang="0">
                  <a:pos x="84" y="251"/>
                </a:cxn>
                <a:cxn ang="0">
                  <a:pos x="72" y="257"/>
                </a:cxn>
                <a:cxn ang="0">
                  <a:pos x="72" y="257"/>
                </a:cxn>
                <a:cxn ang="0">
                  <a:pos x="72" y="263"/>
                </a:cxn>
                <a:cxn ang="0">
                  <a:pos x="66" y="263"/>
                </a:cxn>
                <a:cxn ang="0">
                  <a:pos x="54" y="257"/>
                </a:cxn>
                <a:cxn ang="0">
                  <a:pos x="48" y="245"/>
                </a:cxn>
                <a:cxn ang="0">
                  <a:pos x="42" y="227"/>
                </a:cxn>
                <a:cxn ang="0">
                  <a:pos x="42" y="227"/>
                </a:cxn>
                <a:cxn ang="0">
                  <a:pos x="30" y="191"/>
                </a:cxn>
                <a:cxn ang="0">
                  <a:pos x="24" y="149"/>
                </a:cxn>
                <a:cxn ang="0">
                  <a:pos x="12" y="107"/>
                </a:cxn>
                <a:cxn ang="0">
                  <a:pos x="0" y="66"/>
                </a:cxn>
                <a:cxn ang="0">
                  <a:pos x="0" y="30"/>
                </a:cxn>
                <a:cxn ang="0">
                  <a:pos x="0" y="6"/>
                </a:cxn>
                <a:cxn ang="0">
                  <a:pos x="6" y="0"/>
                </a:cxn>
                <a:cxn ang="0">
                  <a:pos x="12" y="6"/>
                </a:cxn>
                <a:cxn ang="0">
                  <a:pos x="18" y="12"/>
                </a:cxn>
                <a:cxn ang="0">
                  <a:pos x="30" y="30"/>
                </a:cxn>
              </a:cxnLst>
              <a:rect l="0" t="0" r="r" b="b"/>
              <a:pathLst>
                <a:path w="186" h="299">
                  <a:moveTo>
                    <a:pt x="30" y="30"/>
                  </a:moveTo>
                  <a:lnTo>
                    <a:pt x="42" y="48"/>
                  </a:lnTo>
                  <a:lnTo>
                    <a:pt x="48" y="72"/>
                  </a:lnTo>
                  <a:lnTo>
                    <a:pt x="78" y="125"/>
                  </a:lnTo>
                  <a:lnTo>
                    <a:pt x="108" y="179"/>
                  </a:lnTo>
                  <a:lnTo>
                    <a:pt x="150" y="227"/>
                  </a:lnTo>
                  <a:lnTo>
                    <a:pt x="150" y="227"/>
                  </a:lnTo>
                  <a:lnTo>
                    <a:pt x="174" y="263"/>
                  </a:lnTo>
                  <a:lnTo>
                    <a:pt x="186" y="287"/>
                  </a:lnTo>
                  <a:lnTo>
                    <a:pt x="174" y="299"/>
                  </a:lnTo>
                  <a:lnTo>
                    <a:pt x="162" y="299"/>
                  </a:lnTo>
                  <a:lnTo>
                    <a:pt x="150" y="293"/>
                  </a:lnTo>
                  <a:lnTo>
                    <a:pt x="150" y="293"/>
                  </a:lnTo>
                  <a:lnTo>
                    <a:pt x="132" y="281"/>
                  </a:lnTo>
                  <a:lnTo>
                    <a:pt x="114" y="263"/>
                  </a:lnTo>
                  <a:lnTo>
                    <a:pt x="90" y="251"/>
                  </a:lnTo>
                  <a:lnTo>
                    <a:pt x="84" y="251"/>
                  </a:lnTo>
                  <a:lnTo>
                    <a:pt x="72" y="257"/>
                  </a:lnTo>
                  <a:lnTo>
                    <a:pt x="72" y="257"/>
                  </a:lnTo>
                  <a:lnTo>
                    <a:pt x="72" y="263"/>
                  </a:lnTo>
                  <a:lnTo>
                    <a:pt x="66" y="263"/>
                  </a:lnTo>
                  <a:lnTo>
                    <a:pt x="54" y="257"/>
                  </a:lnTo>
                  <a:lnTo>
                    <a:pt x="48" y="245"/>
                  </a:lnTo>
                  <a:lnTo>
                    <a:pt x="42" y="227"/>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84347" name="Freeform 27"/>
            <p:cNvSpPr>
              <a:spLocks/>
            </p:cNvSpPr>
            <p:nvPr/>
          </p:nvSpPr>
          <p:spPr bwMode="auto">
            <a:xfrm flipH="1">
              <a:off x="2236" y="1529"/>
              <a:ext cx="465" cy="377"/>
            </a:xfrm>
            <a:custGeom>
              <a:avLst/>
              <a:gdLst/>
              <a:ahLst/>
              <a:cxnLst>
                <a:cxn ang="0">
                  <a:pos x="24" y="18"/>
                </a:cxn>
                <a:cxn ang="0">
                  <a:pos x="48" y="59"/>
                </a:cxn>
                <a:cxn ang="0">
                  <a:pos x="72" y="107"/>
                </a:cxn>
                <a:cxn ang="0">
                  <a:pos x="102" y="161"/>
                </a:cxn>
                <a:cxn ang="0">
                  <a:pos x="138" y="197"/>
                </a:cxn>
                <a:cxn ang="0">
                  <a:pos x="138" y="197"/>
                </a:cxn>
                <a:cxn ang="0">
                  <a:pos x="168" y="233"/>
                </a:cxn>
                <a:cxn ang="0">
                  <a:pos x="180" y="257"/>
                </a:cxn>
                <a:cxn ang="0">
                  <a:pos x="168" y="263"/>
                </a:cxn>
                <a:cxn ang="0">
                  <a:pos x="144" y="257"/>
                </a:cxn>
                <a:cxn ang="0">
                  <a:pos x="144" y="257"/>
                </a:cxn>
                <a:cxn ang="0">
                  <a:pos x="126" y="245"/>
                </a:cxn>
                <a:cxn ang="0">
                  <a:pos x="108" y="227"/>
                </a:cxn>
                <a:cxn ang="0">
                  <a:pos x="90" y="215"/>
                </a:cxn>
                <a:cxn ang="0">
                  <a:pos x="78" y="215"/>
                </a:cxn>
                <a:cxn ang="0">
                  <a:pos x="66" y="221"/>
                </a:cxn>
                <a:cxn ang="0">
                  <a:pos x="66" y="221"/>
                </a:cxn>
                <a:cxn ang="0">
                  <a:pos x="66" y="227"/>
                </a:cxn>
                <a:cxn ang="0">
                  <a:pos x="60" y="227"/>
                </a:cxn>
                <a:cxn ang="0">
                  <a:pos x="54" y="221"/>
                </a:cxn>
                <a:cxn ang="0">
                  <a:pos x="48" y="209"/>
                </a:cxn>
                <a:cxn ang="0">
                  <a:pos x="42" y="191"/>
                </a:cxn>
                <a:cxn ang="0">
                  <a:pos x="42" y="191"/>
                </a:cxn>
                <a:cxn ang="0">
                  <a:pos x="36" y="161"/>
                </a:cxn>
                <a:cxn ang="0">
                  <a:pos x="24" y="125"/>
                </a:cxn>
                <a:cxn ang="0">
                  <a:pos x="12" y="83"/>
                </a:cxn>
                <a:cxn ang="0">
                  <a:pos x="6" y="48"/>
                </a:cxn>
                <a:cxn ang="0">
                  <a:pos x="0" y="18"/>
                </a:cxn>
                <a:cxn ang="0">
                  <a:pos x="0" y="0"/>
                </a:cxn>
                <a:cxn ang="0">
                  <a:pos x="12" y="0"/>
                </a:cxn>
                <a:cxn ang="0">
                  <a:pos x="18" y="6"/>
                </a:cxn>
                <a:cxn ang="0">
                  <a:pos x="24" y="18"/>
                </a:cxn>
              </a:cxnLst>
              <a:rect l="0" t="0" r="r" b="b"/>
              <a:pathLst>
                <a:path w="180" h="263">
                  <a:moveTo>
                    <a:pt x="24" y="18"/>
                  </a:moveTo>
                  <a:lnTo>
                    <a:pt x="48" y="59"/>
                  </a:lnTo>
                  <a:lnTo>
                    <a:pt x="72" y="107"/>
                  </a:lnTo>
                  <a:lnTo>
                    <a:pt x="102" y="161"/>
                  </a:lnTo>
                  <a:lnTo>
                    <a:pt x="138" y="197"/>
                  </a:lnTo>
                  <a:lnTo>
                    <a:pt x="138" y="197"/>
                  </a:lnTo>
                  <a:lnTo>
                    <a:pt x="168" y="233"/>
                  </a:lnTo>
                  <a:lnTo>
                    <a:pt x="180" y="257"/>
                  </a:lnTo>
                  <a:lnTo>
                    <a:pt x="168" y="263"/>
                  </a:lnTo>
                  <a:lnTo>
                    <a:pt x="144" y="257"/>
                  </a:lnTo>
                  <a:lnTo>
                    <a:pt x="144" y="257"/>
                  </a:lnTo>
                  <a:lnTo>
                    <a:pt x="126" y="245"/>
                  </a:lnTo>
                  <a:lnTo>
                    <a:pt x="108" y="227"/>
                  </a:lnTo>
                  <a:lnTo>
                    <a:pt x="90" y="215"/>
                  </a:lnTo>
                  <a:lnTo>
                    <a:pt x="78" y="215"/>
                  </a:lnTo>
                  <a:lnTo>
                    <a:pt x="66" y="221"/>
                  </a:lnTo>
                  <a:lnTo>
                    <a:pt x="66" y="221"/>
                  </a:lnTo>
                  <a:lnTo>
                    <a:pt x="66" y="227"/>
                  </a:lnTo>
                  <a:lnTo>
                    <a:pt x="60" y="227"/>
                  </a:lnTo>
                  <a:lnTo>
                    <a:pt x="54" y="221"/>
                  </a:lnTo>
                  <a:lnTo>
                    <a:pt x="48" y="209"/>
                  </a:lnTo>
                  <a:lnTo>
                    <a:pt x="42" y="191"/>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84348" name="Freeform 28"/>
            <p:cNvSpPr>
              <a:spLocks/>
            </p:cNvSpPr>
            <p:nvPr/>
          </p:nvSpPr>
          <p:spPr bwMode="auto">
            <a:xfrm flipH="1">
              <a:off x="2253" y="1564"/>
              <a:ext cx="433" cy="342"/>
            </a:xfrm>
            <a:custGeom>
              <a:avLst/>
              <a:gdLst/>
              <a:ahLst/>
              <a:cxnLst>
                <a:cxn ang="0">
                  <a:pos x="18" y="24"/>
                </a:cxn>
                <a:cxn ang="0">
                  <a:pos x="36" y="59"/>
                </a:cxn>
                <a:cxn ang="0">
                  <a:pos x="60" y="101"/>
                </a:cxn>
                <a:cxn ang="0">
                  <a:pos x="90" y="143"/>
                </a:cxn>
                <a:cxn ang="0">
                  <a:pos x="126" y="179"/>
                </a:cxn>
                <a:cxn ang="0">
                  <a:pos x="126" y="179"/>
                </a:cxn>
                <a:cxn ang="0">
                  <a:pos x="156" y="209"/>
                </a:cxn>
                <a:cxn ang="0">
                  <a:pos x="168" y="233"/>
                </a:cxn>
                <a:cxn ang="0">
                  <a:pos x="156" y="239"/>
                </a:cxn>
                <a:cxn ang="0">
                  <a:pos x="132" y="227"/>
                </a:cxn>
                <a:cxn ang="0">
                  <a:pos x="132" y="227"/>
                </a:cxn>
                <a:cxn ang="0">
                  <a:pos x="114" y="215"/>
                </a:cxn>
                <a:cxn ang="0">
                  <a:pos x="102" y="197"/>
                </a:cxn>
                <a:cxn ang="0">
                  <a:pos x="78" y="191"/>
                </a:cxn>
                <a:cxn ang="0">
                  <a:pos x="72" y="191"/>
                </a:cxn>
                <a:cxn ang="0">
                  <a:pos x="60" y="197"/>
                </a:cxn>
                <a:cxn ang="0">
                  <a:pos x="60" y="197"/>
                </a:cxn>
                <a:cxn ang="0">
                  <a:pos x="60" y="197"/>
                </a:cxn>
                <a:cxn ang="0">
                  <a:pos x="54" y="203"/>
                </a:cxn>
                <a:cxn ang="0">
                  <a:pos x="48" y="191"/>
                </a:cxn>
                <a:cxn ang="0">
                  <a:pos x="42" y="179"/>
                </a:cxn>
                <a:cxn ang="0">
                  <a:pos x="36" y="161"/>
                </a:cxn>
                <a:cxn ang="0">
                  <a:pos x="36" y="161"/>
                </a:cxn>
                <a:cxn ang="0">
                  <a:pos x="30" y="131"/>
                </a:cxn>
                <a:cxn ang="0">
                  <a:pos x="18" y="101"/>
                </a:cxn>
                <a:cxn ang="0">
                  <a:pos x="12" y="65"/>
                </a:cxn>
                <a:cxn ang="0">
                  <a:pos x="0" y="35"/>
                </a:cxn>
                <a:cxn ang="0">
                  <a:pos x="0" y="12"/>
                </a:cxn>
                <a:cxn ang="0">
                  <a:pos x="0" y="0"/>
                </a:cxn>
                <a:cxn ang="0">
                  <a:pos x="6" y="0"/>
                </a:cxn>
                <a:cxn ang="0">
                  <a:pos x="18" y="24"/>
                </a:cxn>
              </a:cxnLst>
              <a:rect l="0" t="0" r="r" b="b"/>
              <a:pathLst>
                <a:path w="168" h="239">
                  <a:moveTo>
                    <a:pt x="18" y="24"/>
                  </a:moveTo>
                  <a:lnTo>
                    <a:pt x="36" y="59"/>
                  </a:lnTo>
                  <a:lnTo>
                    <a:pt x="60" y="101"/>
                  </a:lnTo>
                  <a:lnTo>
                    <a:pt x="90" y="143"/>
                  </a:lnTo>
                  <a:lnTo>
                    <a:pt x="126" y="179"/>
                  </a:lnTo>
                  <a:lnTo>
                    <a:pt x="126" y="179"/>
                  </a:lnTo>
                  <a:lnTo>
                    <a:pt x="156" y="209"/>
                  </a:lnTo>
                  <a:lnTo>
                    <a:pt x="168" y="233"/>
                  </a:lnTo>
                  <a:lnTo>
                    <a:pt x="156" y="239"/>
                  </a:lnTo>
                  <a:lnTo>
                    <a:pt x="132" y="227"/>
                  </a:lnTo>
                  <a:lnTo>
                    <a:pt x="132" y="227"/>
                  </a:lnTo>
                  <a:lnTo>
                    <a:pt x="114" y="215"/>
                  </a:lnTo>
                  <a:lnTo>
                    <a:pt x="102" y="197"/>
                  </a:lnTo>
                  <a:lnTo>
                    <a:pt x="78" y="191"/>
                  </a:lnTo>
                  <a:lnTo>
                    <a:pt x="72" y="191"/>
                  </a:lnTo>
                  <a:lnTo>
                    <a:pt x="60" y="197"/>
                  </a:lnTo>
                  <a:lnTo>
                    <a:pt x="60" y="197"/>
                  </a:lnTo>
                  <a:lnTo>
                    <a:pt x="60" y="197"/>
                  </a:lnTo>
                  <a:lnTo>
                    <a:pt x="54" y="203"/>
                  </a:lnTo>
                  <a:lnTo>
                    <a:pt x="48" y="191"/>
                  </a:lnTo>
                  <a:lnTo>
                    <a:pt x="42" y="179"/>
                  </a:lnTo>
                  <a:lnTo>
                    <a:pt x="36" y="161"/>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84349" name="Freeform 29"/>
            <p:cNvSpPr>
              <a:spLocks/>
            </p:cNvSpPr>
            <p:nvPr/>
          </p:nvSpPr>
          <p:spPr bwMode="auto">
            <a:xfrm flipH="1">
              <a:off x="2267" y="1598"/>
              <a:ext cx="419" cy="308"/>
            </a:xfrm>
            <a:custGeom>
              <a:avLst/>
              <a:gdLst/>
              <a:ahLst/>
              <a:cxnLst>
                <a:cxn ang="0">
                  <a:pos x="18" y="23"/>
                </a:cxn>
                <a:cxn ang="0">
                  <a:pos x="36" y="59"/>
                </a:cxn>
                <a:cxn ang="0">
                  <a:pos x="54" y="95"/>
                </a:cxn>
                <a:cxn ang="0">
                  <a:pos x="78" y="131"/>
                </a:cxn>
                <a:cxn ang="0">
                  <a:pos x="114" y="167"/>
                </a:cxn>
                <a:cxn ang="0">
                  <a:pos x="114" y="167"/>
                </a:cxn>
                <a:cxn ang="0">
                  <a:pos x="150" y="197"/>
                </a:cxn>
                <a:cxn ang="0">
                  <a:pos x="162" y="215"/>
                </a:cxn>
                <a:cxn ang="0">
                  <a:pos x="156" y="215"/>
                </a:cxn>
                <a:cxn ang="0">
                  <a:pos x="126" y="203"/>
                </a:cxn>
                <a:cxn ang="0">
                  <a:pos x="126" y="203"/>
                </a:cxn>
                <a:cxn ang="0">
                  <a:pos x="114" y="191"/>
                </a:cxn>
                <a:cxn ang="0">
                  <a:pos x="102" y="173"/>
                </a:cxn>
                <a:cxn ang="0">
                  <a:pos x="84" y="167"/>
                </a:cxn>
                <a:cxn ang="0">
                  <a:pos x="72" y="167"/>
                </a:cxn>
                <a:cxn ang="0">
                  <a:pos x="60" y="173"/>
                </a:cxn>
                <a:cxn ang="0">
                  <a:pos x="60" y="173"/>
                </a:cxn>
                <a:cxn ang="0">
                  <a:pos x="60" y="179"/>
                </a:cxn>
                <a:cxn ang="0">
                  <a:pos x="54" y="179"/>
                </a:cxn>
                <a:cxn ang="0">
                  <a:pos x="48" y="167"/>
                </a:cxn>
                <a:cxn ang="0">
                  <a:pos x="42" y="155"/>
                </a:cxn>
                <a:cxn ang="0">
                  <a:pos x="36" y="137"/>
                </a:cxn>
                <a:cxn ang="0">
                  <a:pos x="36" y="137"/>
                </a:cxn>
                <a:cxn ang="0">
                  <a:pos x="30" y="107"/>
                </a:cxn>
                <a:cxn ang="0">
                  <a:pos x="24" y="77"/>
                </a:cxn>
                <a:cxn ang="0">
                  <a:pos x="12" y="47"/>
                </a:cxn>
                <a:cxn ang="0">
                  <a:pos x="6" y="23"/>
                </a:cxn>
                <a:cxn ang="0">
                  <a:pos x="0" y="6"/>
                </a:cxn>
                <a:cxn ang="0">
                  <a:pos x="0" y="0"/>
                </a:cxn>
                <a:cxn ang="0">
                  <a:pos x="6" y="0"/>
                </a:cxn>
                <a:cxn ang="0">
                  <a:pos x="18" y="23"/>
                </a:cxn>
              </a:cxnLst>
              <a:rect l="0" t="0" r="r" b="b"/>
              <a:pathLst>
                <a:path w="162" h="215">
                  <a:moveTo>
                    <a:pt x="18" y="23"/>
                  </a:moveTo>
                  <a:lnTo>
                    <a:pt x="36" y="59"/>
                  </a:lnTo>
                  <a:lnTo>
                    <a:pt x="54" y="95"/>
                  </a:lnTo>
                  <a:lnTo>
                    <a:pt x="78" y="131"/>
                  </a:lnTo>
                  <a:lnTo>
                    <a:pt x="114" y="167"/>
                  </a:lnTo>
                  <a:lnTo>
                    <a:pt x="114" y="167"/>
                  </a:lnTo>
                  <a:lnTo>
                    <a:pt x="150" y="197"/>
                  </a:lnTo>
                  <a:lnTo>
                    <a:pt x="162" y="215"/>
                  </a:lnTo>
                  <a:lnTo>
                    <a:pt x="156" y="215"/>
                  </a:lnTo>
                  <a:lnTo>
                    <a:pt x="126" y="203"/>
                  </a:lnTo>
                  <a:lnTo>
                    <a:pt x="126" y="203"/>
                  </a:lnTo>
                  <a:lnTo>
                    <a:pt x="114" y="191"/>
                  </a:lnTo>
                  <a:lnTo>
                    <a:pt x="102" y="173"/>
                  </a:lnTo>
                  <a:lnTo>
                    <a:pt x="84" y="167"/>
                  </a:lnTo>
                  <a:lnTo>
                    <a:pt x="72" y="167"/>
                  </a:lnTo>
                  <a:lnTo>
                    <a:pt x="60" y="173"/>
                  </a:lnTo>
                  <a:lnTo>
                    <a:pt x="60" y="173"/>
                  </a:lnTo>
                  <a:lnTo>
                    <a:pt x="60" y="179"/>
                  </a:lnTo>
                  <a:lnTo>
                    <a:pt x="54" y="179"/>
                  </a:lnTo>
                  <a:lnTo>
                    <a:pt x="48" y="167"/>
                  </a:lnTo>
                  <a:lnTo>
                    <a:pt x="42" y="155"/>
                  </a:lnTo>
                  <a:lnTo>
                    <a:pt x="36" y="137"/>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84350" name="Freeform 30"/>
            <p:cNvSpPr>
              <a:spLocks/>
            </p:cNvSpPr>
            <p:nvPr/>
          </p:nvSpPr>
          <p:spPr bwMode="auto">
            <a:xfrm flipH="1">
              <a:off x="2206" y="3641"/>
              <a:ext cx="386" cy="84"/>
            </a:xfrm>
            <a:custGeom>
              <a:avLst/>
              <a:gdLst/>
              <a:ahLst/>
              <a:cxnLst>
                <a:cxn ang="0">
                  <a:pos x="150" y="0"/>
                </a:cxn>
                <a:cxn ang="0">
                  <a:pos x="138" y="0"/>
                </a:cxn>
                <a:cxn ang="0">
                  <a:pos x="126" y="0"/>
                </a:cxn>
                <a:cxn ang="0">
                  <a:pos x="108" y="6"/>
                </a:cxn>
                <a:cxn ang="0">
                  <a:pos x="90" y="18"/>
                </a:cxn>
                <a:cxn ang="0">
                  <a:pos x="78" y="24"/>
                </a:cxn>
                <a:cxn ang="0">
                  <a:pos x="66" y="30"/>
                </a:cxn>
                <a:cxn ang="0">
                  <a:pos x="42" y="41"/>
                </a:cxn>
                <a:cxn ang="0">
                  <a:pos x="24" y="47"/>
                </a:cxn>
                <a:cxn ang="0">
                  <a:pos x="18" y="53"/>
                </a:cxn>
                <a:cxn ang="0">
                  <a:pos x="6" y="59"/>
                </a:cxn>
                <a:cxn ang="0">
                  <a:pos x="0" y="59"/>
                </a:cxn>
              </a:cxnLst>
              <a:rect l="0" t="0" r="r" b="b"/>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84351" name="Freeform 31"/>
            <p:cNvSpPr>
              <a:spLocks/>
            </p:cNvSpPr>
            <p:nvPr/>
          </p:nvSpPr>
          <p:spPr bwMode="auto">
            <a:xfrm flipH="1">
              <a:off x="2206" y="3658"/>
              <a:ext cx="401" cy="84"/>
            </a:xfrm>
            <a:custGeom>
              <a:avLst/>
              <a:gdLst/>
              <a:ahLst/>
              <a:cxnLst>
                <a:cxn ang="0">
                  <a:pos x="156" y="0"/>
                </a:cxn>
                <a:cxn ang="0">
                  <a:pos x="144" y="0"/>
                </a:cxn>
                <a:cxn ang="0">
                  <a:pos x="132" y="6"/>
                </a:cxn>
                <a:cxn ang="0">
                  <a:pos x="114" y="6"/>
                </a:cxn>
                <a:cxn ang="0">
                  <a:pos x="96" y="18"/>
                </a:cxn>
                <a:cxn ang="0">
                  <a:pos x="84" y="24"/>
                </a:cxn>
                <a:cxn ang="0">
                  <a:pos x="66" y="29"/>
                </a:cxn>
                <a:cxn ang="0">
                  <a:pos x="42" y="41"/>
                </a:cxn>
                <a:cxn ang="0">
                  <a:pos x="30" y="47"/>
                </a:cxn>
                <a:cxn ang="0">
                  <a:pos x="18" y="53"/>
                </a:cxn>
                <a:cxn ang="0">
                  <a:pos x="6" y="59"/>
                </a:cxn>
                <a:cxn ang="0">
                  <a:pos x="0" y="59"/>
                </a:cxn>
              </a:cxnLst>
              <a:rect l="0" t="0" r="r" b="b"/>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solidFill>
              <a:srgbClr val="F8C9A6"/>
            </a:solidFill>
            <a:ln w="0">
              <a:solidFill>
                <a:srgbClr val="FFE57F"/>
              </a:solidFill>
              <a:prstDash val="solid"/>
              <a:round/>
              <a:headEnd/>
              <a:tailEnd/>
            </a:ln>
          </p:spPr>
          <p:txBody>
            <a:bodyPr/>
            <a:lstStyle/>
            <a:p>
              <a:endParaRPr lang="fr-FR"/>
            </a:p>
          </p:txBody>
        </p:sp>
        <p:sp>
          <p:nvSpPr>
            <p:cNvPr id="184352" name="Freeform 32"/>
            <p:cNvSpPr>
              <a:spLocks/>
            </p:cNvSpPr>
            <p:nvPr/>
          </p:nvSpPr>
          <p:spPr bwMode="auto">
            <a:xfrm flipH="1">
              <a:off x="2406" y="2205"/>
              <a:ext cx="78" cy="103"/>
            </a:xfrm>
            <a:custGeom>
              <a:avLst/>
              <a:gdLst/>
              <a:ahLst/>
              <a:cxnLst>
                <a:cxn ang="0">
                  <a:pos x="0" y="24"/>
                </a:cxn>
                <a:cxn ang="0">
                  <a:pos x="0" y="24"/>
                </a:cxn>
                <a:cxn ang="0">
                  <a:pos x="6" y="18"/>
                </a:cxn>
                <a:cxn ang="0">
                  <a:pos x="18" y="18"/>
                </a:cxn>
                <a:cxn ang="0">
                  <a:pos x="24" y="6"/>
                </a:cxn>
                <a:cxn ang="0">
                  <a:pos x="24" y="6"/>
                </a:cxn>
                <a:cxn ang="0">
                  <a:pos x="30" y="0"/>
                </a:cxn>
                <a:cxn ang="0">
                  <a:pos x="30" y="12"/>
                </a:cxn>
                <a:cxn ang="0">
                  <a:pos x="24" y="30"/>
                </a:cxn>
                <a:cxn ang="0">
                  <a:pos x="24" y="30"/>
                </a:cxn>
                <a:cxn ang="0">
                  <a:pos x="24" y="42"/>
                </a:cxn>
                <a:cxn ang="0">
                  <a:pos x="24" y="54"/>
                </a:cxn>
                <a:cxn ang="0">
                  <a:pos x="18" y="66"/>
                </a:cxn>
                <a:cxn ang="0">
                  <a:pos x="12" y="72"/>
                </a:cxn>
                <a:cxn ang="0">
                  <a:pos x="12" y="72"/>
                </a:cxn>
                <a:cxn ang="0">
                  <a:pos x="12" y="66"/>
                </a:cxn>
                <a:cxn ang="0">
                  <a:pos x="6" y="54"/>
                </a:cxn>
                <a:cxn ang="0">
                  <a:pos x="6" y="36"/>
                </a:cxn>
                <a:cxn ang="0">
                  <a:pos x="0" y="24"/>
                </a:cxn>
              </a:cxnLst>
              <a:rect l="0" t="0" r="r" b="b"/>
              <a:pathLst>
                <a:path w="30" h="72">
                  <a:moveTo>
                    <a:pt x="0" y="24"/>
                  </a:moveTo>
                  <a:lnTo>
                    <a:pt x="0" y="24"/>
                  </a:lnTo>
                  <a:lnTo>
                    <a:pt x="6" y="18"/>
                  </a:lnTo>
                  <a:lnTo>
                    <a:pt x="18" y="18"/>
                  </a:lnTo>
                  <a:lnTo>
                    <a:pt x="24" y="6"/>
                  </a:lnTo>
                  <a:lnTo>
                    <a:pt x="24" y="6"/>
                  </a:lnTo>
                  <a:lnTo>
                    <a:pt x="30" y="0"/>
                  </a:lnTo>
                  <a:lnTo>
                    <a:pt x="30" y="12"/>
                  </a:lnTo>
                  <a:lnTo>
                    <a:pt x="24" y="30"/>
                  </a:lnTo>
                  <a:lnTo>
                    <a:pt x="24" y="30"/>
                  </a:lnTo>
                  <a:lnTo>
                    <a:pt x="24" y="42"/>
                  </a:lnTo>
                  <a:lnTo>
                    <a:pt x="24" y="54"/>
                  </a:lnTo>
                  <a:lnTo>
                    <a:pt x="18" y="66"/>
                  </a:lnTo>
                  <a:lnTo>
                    <a:pt x="12" y="72"/>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sp>
          <p:nvSpPr>
            <p:cNvPr id="184353" name="Freeform 33"/>
            <p:cNvSpPr>
              <a:spLocks/>
            </p:cNvSpPr>
            <p:nvPr/>
          </p:nvSpPr>
          <p:spPr bwMode="auto">
            <a:xfrm>
              <a:off x="1992" y="1105"/>
              <a:ext cx="157" cy="131"/>
            </a:xfrm>
            <a:custGeom>
              <a:avLst/>
              <a:gdLst/>
              <a:ahLst/>
              <a:cxnLst>
                <a:cxn ang="0">
                  <a:pos x="157" y="131"/>
                </a:cxn>
                <a:cxn ang="0">
                  <a:pos x="57" y="31"/>
                </a:cxn>
                <a:cxn ang="0">
                  <a:pos x="0" y="3"/>
                </a:cxn>
              </a:cxnLst>
              <a:rect l="0" t="0" r="r" b="b"/>
              <a:pathLst>
                <a:path w="157" h="131">
                  <a:moveTo>
                    <a:pt x="157" y="131"/>
                  </a:moveTo>
                  <a:cubicBezTo>
                    <a:pt x="132" y="56"/>
                    <a:pt x="155" y="96"/>
                    <a:pt x="57" y="31"/>
                  </a:cubicBezTo>
                  <a:cubicBezTo>
                    <a:pt x="11" y="0"/>
                    <a:pt x="31" y="3"/>
                    <a:pt x="0" y="3"/>
                  </a:cubicBezTo>
                </a:path>
              </a:pathLst>
            </a:custGeom>
            <a:noFill/>
            <a:ln w="9525">
              <a:solidFill>
                <a:schemeClr val="tx1"/>
              </a:solidFill>
              <a:round/>
              <a:headEnd/>
              <a:tailEnd/>
            </a:ln>
            <a:effectLst/>
          </p:spPr>
          <p:txBody>
            <a:bodyPr wrap="none" anchor="ctr"/>
            <a:lstStyle/>
            <a:p>
              <a:endParaRPr lang="fr-FR"/>
            </a:p>
          </p:txBody>
        </p:sp>
        <p:grpSp>
          <p:nvGrpSpPr>
            <p:cNvPr id="184354" name="Group 34"/>
            <p:cNvGrpSpPr>
              <a:grpSpLocks/>
            </p:cNvGrpSpPr>
            <p:nvPr/>
          </p:nvGrpSpPr>
          <p:grpSpPr bwMode="auto">
            <a:xfrm>
              <a:off x="1968" y="624"/>
              <a:ext cx="726" cy="3178"/>
              <a:chOff x="1567" y="528"/>
              <a:chExt cx="726" cy="3178"/>
            </a:xfrm>
          </p:grpSpPr>
          <p:sp>
            <p:nvSpPr>
              <p:cNvPr id="184355" name="Freeform 35"/>
              <p:cNvSpPr>
                <a:spLocks/>
              </p:cNvSpPr>
              <p:nvPr/>
            </p:nvSpPr>
            <p:spPr bwMode="auto">
              <a:xfrm flipH="1">
                <a:off x="1584" y="528"/>
                <a:ext cx="556"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84356" name="Freeform 36"/>
              <p:cNvSpPr>
                <a:spLocks/>
              </p:cNvSpPr>
              <p:nvPr/>
            </p:nvSpPr>
            <p:spPr bwMode="auto">
              <a:xfrm flipH="1">
                <a:off x="1615" y="1043"/>
                <a:ext cx="473" cy="2463"/>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a:effectLst/>
            </p:spPr>
            <p:txBody>
              <a:bodyPr wrap="none" anchor="ctr"/>
              <a:lstStyle/>
              <a:p>
                <a:endParaRPr lang="fr-FR"/>
              </a:p>
            </p:txBody>
          </p:sp>
          <p:sp>
            <p:nvSpPr>
              <p:cNvPr id="184357" name="Freeform 37"/>
              <p:cNvSpPr>
                <a:spLocks/>
              </p:cNvSpPr>
              <p:nvPr/>
            </p:nvSpPr>
            <p:spPr bwMode="auto">
              <a:xfrm flipH="1">
                <a:off x="1670" y="1359"/>
                <a:ext cx="519"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84358" name="Freeform 38"/>
              <p:cNvSpPr>
                <a:spLocks/>
              </p:cNvSpPr>
              <p:nvPr/>
            </p:nvSpPr>
            <p:spPr bwMode="auto">
              <a:xfrm flipH="1">
                <a:off x="1567" y="2101"/>
                <a:ext cx="726"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a:effectLst/>
            </p:spPr>
            <p:txBody>
              <a:bodyPr wrap="none" anchor="ctr"/>
              <a:lstStyle/>
              <a:p>
                <a:endParaRPr lang="fr-FR"/>
              </a:p>
            </p:txBody>
          </p:sp>
          <p:sp>
            <p:nvSpPr>
              <p:cNvPr id="184359" name="Freeform 39"/>
              <p:cNvSpPr>
                <a:spLocks/>
              </p:cNvSpPr>
              <p:nvPr/>
            </p:nvSpPr>
            <p:spPr bwMode="auto">
              <a:xfrm>
                <a:off x="1824" y="1056"/>
                <a:ext cx="52"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a:effectLst/>
            </p:spPr>
            <p:txBody>
              <a:bodyPr wrap="none" anchor="ctr"/>
              <a:lstStyle/>
              <a:p>
                <a:endParaRPr lang="fr-FR"/>
              </a:p>
            </p:txBody>
          </p:sp>
        </p:grpSp>
      </p:grpSp>
      <p:grpSp>
        <p:nvGrpSpPr>
          <p:cNvPr id="184360" name="Group 40"/>
          <p:cNvGrpSpPr>
            <a:grpSpLocks/>
          </p:cNvGrpSpPr>
          <p:nvPr/>
        </p:nvGrpSpPr>
        <p:grpSpPr bwMode="auto">
          <a:xfrm>
            <a:off x="7315200" y="685800"/>
            <a:ext cx="1143000" cy="5502275"/>
            <a:chOff x="5712" y="288"/>
            <a:chExt cx="720" cy="3466"/>
          </a:xfrm>
        </p:grpSpPr>
        <p:grpSp>
          <p:nvGrpSpPr>
            <p:cNvPr id="184361" name="Group 41"/>
            <p:cNvGrpSpPr>
              <a:grpSpLocks/>
            </p:cNvGrpSpPr>
            <p:nvPr/>
          </p:nvGrpSpPr>
          <p:grpSpPr bwMode="auto">
            <a:xfrm flipH="1">
              <a:off x="5712" y="288"/>
              <a:ext cx="720" cy="3444"/>
              <a:chOff x="96" y="432"/>
              <a:chExt cx="720" cy="3444"/>
            </a:xfrm>
          </p:grpSpPr>
          <p:sp>
            <p:nvSpPr>
              <p:cNvPr id="184362" name="Freeform 42"/>
              <p:cNvSpPr>
                <a:spLocks/>
              </p:cNvSpPr>
              <p:nvPr/>
            </p:nvSpPr>
            <p:spPr bwMode="auto">
              <a:xfrm>
                <a:off x="254" y="3405"/>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close/>
                  </a:path>
                </a:pathLst>
              </a:custGeom>
              <a:solidFill>
                <a:srgbClr val="FFCC19"/>
              </a:solidFill>
              <a:ln w="9525">
                <a:noFill/>
                <a:round/>
                <a:headEnd/>
                <a:tailEnd/>
              </a:ln>
            </p:spPr>
            <p:txBody>
              <a:bodyPr/>
              <a:lstStyle/>
              <a:p>
                <a:endParaRPr lang="fr-FR"/>
              </a:p>
            </p:txBody>
          </p:sp>
          <p:sp>
            <p:nvSpPr>
              <p:cNvPr id="184363" name="Freeform 43"/>
              <p:cNvSpPr>
                <a:spLocks/>
              </p:cNvSpPr>
              <p:nvPr/>
            </p:nvSpPr>
            <p:spPr bwMode="auto">
              <a:xfrm>
                <a:off x="254" y="3405"/>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path>
                </a:pathLst>
              </a:custGeom>
              <a:noFill/>
              <a:ln w="0">
                <a:solidFill>
                  <a:srgbClr val="000000"/>
                </a:solidFill>
                <a:prstDash val="solid"/>
                <a:round/>
                <a:headEnd/>
                <a:tailEnd/>
              </a:ln>
            </p:spPr>
            <p:txBody>
              <a:bodyPr/>
              <a:lstStyle/>
              <a:p>
                <a:endParaRPr lang="fr-FR"/>
              </a:p>
            </p:txBody>
          </p:sp>
          <p:sp>
            <p:nvSpPr>
              <p:cNvPr id="184364" name="Freeform 44"/>
              <p:cNvSpPr>
                <a:spLocks/>
              </p:cNvSpPr>
              <p:nvPr/>
            </p:nvSpPr>
            <p:spPr bwMode="auto">
              <a:xfrm>
                <a:off x="577" y="3405"/>
                <a:ext cx="148" cy="258"/>
              </a:xfrm>
              <a:custGeom>
                <a:avLst/>
                <a:gdLst/>
                <a:ahLst/>
                <a:cxnLst>
                  <a:cxn ang="0">
                    <a:pos x="101" y="0"/>
                  </a:cxn>
                  <a:cxn ang="0">
                    <a:pos x="107" y="6"/>
                  </a:cxn>
                  <a:cxn ang="0">
                    <a:pos x="107" y="12"/>
                  </a:cxn>
                  <a:cxn ang="0">
                    <a:pos x="101" y="18"/>
                  </a:cxn>
                  <a:cxn ang="0">
                    <a:pos x="101" y="18"/>
                  </a:cxn>
                  <a:cxn ang="0">
                    <a:pos x="89" y="24"/>
                  </a:cxn>
                  <a:cxn ang="0">
                    <a:pos x="77" y="42"/>
                  </a:cxn>
                  <a:cxn ang="0">
                    <a:pos x="66" y="54"/>
                  </a:cxn>
                  <a:cxn ang="0">
                    <a:pos x="54" y="66"/>
                  </a:cxn>
                  <a:cxn ang="0">
                    <a:pos x="54" y="66"/>
                  </a:cxn>
                  <a:cxn ang="0">
                    <a:pos x="42" y="84"/>
                  </a:cxn>
                  <a:cxn ang="0">
                    <a:pos x="30" y="102"/>
                  </a:cxn>
                  <a:cxn ang="0">
                    <a:pos x="30" y="102"/>
                  </a:cxn>
                  <a:cxn ang="0">
                    <a:pos x="24" y="120"/>
                  </a:cxn>
                  <a:cxn ang="0">
                    <a:pos x="12" y="144"/>
                  </a:cxn>
                  <a:cxn ang="0">
                    <a:pos x="6" y="168"/>
                  </a:cxn>
                  <a:cxn ang="0">
                    <a:pos x="0" y="180"/>
                  </a:cxn>
                  <a:cxn ang="0">
                    <a:pos x="0" y="180"/>
                  </a:cxn>
                  <a:cxn ang="0">
                    <a:pos x="0" y="180"/>
                  </a:cxn>
                  <a:cxn ang="0">
                    <a:pos x="0" y="168"/>
                  </a:cxn>
                  <a:cxn ang="0">
                    <a:pos x="6" y="132"/>
                  </a:cxn>
                  <a:cxn ang="0">
                    <a:pos x="6" y="132"/>
                  </a:cxn>
                  <a:cxn ang="0">
                    <a:pos x="6" y="120"/>
                  </a:cxn>
                  <a:cxn ang="0">
                    <a:pos x="12" y="108"/>
                  </a:cxn>
                  <a:cxn ang="0">
                    <a:pos x="36" y="66"/>
                  </a:cxn>
                  <a:cxn ang="0">
                    <a:pos x="60" y="24"/>
                  </a:cxn>
                  <a:cxn ang="0">
                    <a:pos x="77" y="12"/>
                  </a:cxn>
                  <a:cxn ang="0">
                    <a:pos x="101" y="0"/>
                  </a:cxn>
                </a:cxnLst>
                <a:rect l="0" t="0" r="r" b="b"/>
                <a:pathLst>
                  <a:path w="107" h="180">
                    <a:moveTo>
                      <a:pt x="101" y="0"/>
                    </a:moveTo>
                    <a:lnTo>
                      <a:pt x="107" y="6"/>
                    </a:lnTo>
                    <a:lnTo>
                      <a:pt x="107" y="12"/>
                    </a:lnTo>
                    <a:lnTo>
                      <a:pt x="101" y="18"/>
                    </a:lnTo>
                    <a:lnTo>
                      <a:pt x="101" y="18"/>
                    </a:lnTo>
                    <a:lnTo>
                      <a:pt x="89" y="24"/>
                    </a:lnTo>
                    <a:lnTo>
                      <a:pt x="77" y="42"/>
                    </a:lnTo>
                    <a:lnTo>
                      <a:pt x="66" y="54"/>
                    </a:lnTo>
                    <a:lnTo>
                      <a:pt x="54" y="66"/>
                    </a:lnTo>
                    <a:lnTo>
                      <a:pt x="54" y="66"/>
                    </a:lnTo>
                    <a:lnTo>
                      <a:pt x="42" y="84"/>
                    </a:lnTo>
                    <a:lnTo>
                      <a:pt x="30" y="102"/>
                    </a:lnTo>
                    <a:lnTo>
                      <a:pt x="30" y="102"/>
                    </a:lnTo>
                    <a:lnTo>
                      <a:pt x="24" y="120"/>
                    </a:lnTo>
                    <a:lnTo>
                      <a:pt x="12" y="144"/>
                    </a:lnTo>
                    <a:lnTo>
                      <a:pt x="6" y="168"/>
                    </a:lnTo>
                    <a:lnTo>
                      <a:pt x="0" y="180"/>
                    </a:lnTo>
                    <a:lnTo>
                      <a:pt x="0" y="180"/>
                    </a:lnTo>
                    <a:lnTo>
                      <a:pt x="0" y="180"/>
                    </a:lnTo>
                    <a:lnTo>
                      <a:pt x="0" y="168"/>
                    </a:lnTo>
                    <a:lnTo>
                      <a:pt x="6" y="132"/>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84365" name="Freeform 45"/>
              <p:cNvSpPr>
                <a:spLocks/>
              </p:cNvSpPr>
              <p:nvPr/>
            </p:nvSpPr>
            <p:spPr bwMode="auto">
              <a:xfrm>
                <a:off x="96" y="432"/>
                <a:ext cx="720"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close/>
                  </a:path>
                </a:pathLst>
              </a:custGeom>
              <a:solidFill>
                <a:srgbClr val="F2AD8C"/>
              </a:solidFill>
              <a:ln w="9525">
                <a:noFill/>
                <a:round/>
                <a:headEnd/>
                <a:tailEnd/>
              </a:ln>
            </p:spPr>
            <p:txBody>
              <a:bodyPr/>
              <a:lstStyle/>
              <a:p>
                <a:endParaRPr lang="fr-FR"/>
              </a:p>
            </p:txBody>
          </p:sp>
          <p:sp>
            <p:nvSpPr>
              <p:cNvPr id="184366" name="Freeform 46"/>
              <p:cNvSpPr>
                <a:spLocks/>
              </p:cNvSpPr>
              <p:nvPr/>
            </p:nvSpPr>
            <p:spPr bwMode="auto">
              <a:xfrm>
                <a:off x="270" y="578"/>
                <a:ext cx="455" cy="1084"/>
              </a:xfrm>
              <a:custGeom>
                <a:avLst/>
                <a:gdLst/>
                <a:ahLst/>
                <a:cxnLst>
                  <a:cxn ang="0">
                    <a:pos x="54" y="0"/>
                  </a:cxn>
                  <a:cxn ang="0">
                    <a:pos x="132" y="6"/>
                  </a:cxn>
                  <a:cxn ang="0">
                    <a:pos x="198" y="29"/>
                  </a:cxn>
                  <a:cxn ang="0">
                    <a:pos x="246" y="59"/>
                  </a:cxn>
                  <a:cxn ang="0">
                    <a:pos x="282" y="101"/>
                  </a:cxn>
                  <a:cxn ang="0">
                    <a:pos x="311" y="155"/>
                  </a:cxn>
                  <a:cxn ang="0">
                    <a:pos x="323" y="209"/>
                  </a:cxn>
                  <a:cxn ang="0">
                    <a:pos x="329" y="269"/>
                  </a:cxn>
                  <a:cxn ang="0">
                    <a:pos x="329" y="334"/>
                  </a:cxn>
                  <a:cxn ang="0">
                    <a:pos x="323" y="400"/>
                  </a:cxn>
                  <a:cxn ang="0">
                    <a:pos x="305" y="466"/>
                  </a:cxn>
                  <a:cxn ang="0">
                    <a:pos x="293" y="525"/>
                  </a:cxn>
                  <a:cxn ang="0">
                    <a:pos x="270" y="585"/>
                  </a:cxn>
                  <a:cxn ang="0">
                    <a:pos x="252" y="633"/>
                  </a:cxn>
                  <a:cxn ang="0">
                    <a:pos x="234" y="681"/>
                  </a:cxn>
                  <a:cxn ang="0">
                    <a:pos x="216" y="711"/>
                  </a:cxn>
                  <a:cxn ang="0">
                    <a:pos x="198" y="735"/>
                  </a:cxn>
                  <a:cxn ang="0">
                    <a:pos x="198" y="735"/>
                  </a:cxn>
                  <a:cxn ang="0">
                    <a:pos x="186" y="747"/>
                  </a:cxn>
                  <a:cxn ang="0">
                    <a:pos x="174" y="758"/>
                  </a:cxn>
                  <a:cxn ang="0">
                    <a:pos x="150" y="753"/>
                  </a:cxn>
                  <a:cxn ang="0">
                    <a:pos x="126" y="735"/>
                  </a:cxn>
                  <a:cxn ang="0">
                    <a:pos x="102" y="693"/>
                  </a:cxn>
                  <a:cxn ang="0">
                    <a:pos x="78" y="645"/>
                  </a:cxn>
                  <a:cxn ang="0">
                    <a:pos x="60" y="579"/>
                  </a:cxn>
                  <a:cxn ang="0">
                    <a:pos x="42" y="508"/>
                  </a:cxn>
                  <a:cxn ang="0">
                    <a:pos x="24" y="436"/>
                  </a:cxn>
                  <a:cxn ang="0">
                    <a:pos x="0" y="280"/>
                  </a:cxn>
                  <a:cxn ang="0">
                    <a:pos x="0" y="209"/>
                  </a:cxn>
                  <a:cxn ang="0">
                    <a:pos x="0" y="143"/>
                  </a:cxn>
                  <a:cxn ang="0">
                    <a:pos x="0" y="83"/>
                  </a:cxn>
                  <a:cxn ang="0">
                    <a:pos x="12" y="35"/>
                  </a:cxn>
                  <a:cxn ang="0">
                    <a:pos x="30" y="12"/>
                  </a:cxn>
                  <a:cxn ang="0">
                    <a:pos x="54" y="0"/>
                  </a:cxn>
                </a:cxnLst>
                <a:rect l="0" t="0" r="r" b="b"/>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84367" name="Freeform 47"/>
              <p:cNvSpPr>
                <a:spLocks/>
              </p:cNvSpPr>
              <p:nvPr/>
            </p:nvSpPr>
            <p:spPr bwMode="auto">
              <a:xfrm>
                <a:off x="287" y="603"/>
                <a:ext cx="413" cy="1000"/>
              </a:xfrm>
              <a:custGeom>
                <a:avLst/>
                <a:gdLst/>
                <a:ahLst/>
                <a:cxnLst>
                  <a:cxn ang="0">
                    <a:pos x="54" y="0"/>
                  </a:cxn>
                  <a:cxn ang="0">
                    <a:pos x="126" y="6"/>
                  </a:cxn>
                  <a:cxn ang="0">
                    <a:pos x="180" y="23"/>
                  </a:cxn>
                  <a:cxn ang="0">
                    <a:pos x="228" y="53"/>
                  </a:cxn>
                  <a:cxn ang="0">
                    <a:pos x="258" y="95"/>
                  </a:cxn>
                  <a:cxn ang="0">
                    <a:pos x="281" y="143"/>
                  </a:cxn>
                  <a:cxn ang="0">
                    <a:pos x="293" y="191"/>
                  </a:cxn>
                  <a:cxn ang="0">
                    <a:pos x="299" y="245"/>
                  </a:cxn>
                  <a:cxn ang="0">
                    <a:pos x="299" y="304"/>
                  </a:cxn>
                  <a:cxn ang="0">
                    <a:pos x="281" y="424"/>
                  </a:cxn>
                  <a:cxn ang="0">
                    <a:pos x="252" y="531"/>
                  </a:cxn>
                  <a:cxn ang="0">
                    <a:pos x="234" y="579"/>
                  </a:cxn>
                  <a:cxn ang="0">
                    <a:pos x="216" y="621"/>
                  </a:cxn>
                  <a:cxn ang="0">
                    <a:pos x="198" y="651"/>
                  </a:cxn>
                  <a:cxn ang="0">
                    <a:pos x="186" y="675"/>
                  </a:cxn>
                  <a:cxn ang="0">
                    <a:pos x="186" y="675"/>
                  </a:cxn>
                  <a:cxn ang="0">
                    <a:pos x="174" y="687"/>
                  </a:cxn>
                  <a:cxn ang="0">
                    <a:pos x="162" y="699"/>
                  </a:cxn>
                  <a:cxn ang="0">
                    <a:pos x="138" y="699"/>
                  </a:cxn>
                  <a:cxn ang="0">
                    <a:pos x="114" y="675"/>
                  </a:cxn>
                  <a:cxn ang="0">
                    <a:pos x="96" y="639"/>
                  </a:cxn>
                  <a:cxn ang="0">
                    <a:pos x="72" y="591"/>
                  </a:cxn>
                  <a:cxn ang="0">
                    <a:pos x="54" y="537"/>
                  </a:cxn>
                  <a:cxn ang="0">
                    <a:pos x="36" y="472"/>
                  </a:cxn>
                  <a:cxn ang="0">
                    <a:pos x="24" y="400"/>
                  </a:cxn>
                  <a:cxn ang="0">
                    <a:pos x="0" y="256"/>
                  </a:cxn>
                  <a:cxn ang="0">
                    <a:pos x="0" y="191"/>
                  </a:cxn>
                  <a:cxn ang="0">
                    <a:pos x="0" y="131"/>
                  </a:cxn>
                  <a:cxn ang="0">
                    <a:pos x="0" y="77"/>
                  </a:cxn>
                  <a:cxn ang="0">
                    <a:pos x="12" y="35"/>
                  </a:cxn>
                  <a:cxn ang="0">
                    <a:pos x="30" y="6"/>
                  </a:cxn>
                  <a:cxn ang="0">
                    <a:pos x="54" y="0"/>
                  </a:cxn>
                </a:cxnLst>
                <a:rect l="0" t="0" r="r" b="b"/>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84368" name="Freeform 48"/>
              <p:cNvSpPr>
                <a:spLocks/>
              </p:cNvSpPr>
              <p:nvPr/>
            </p:nvSpPr>
            <p:spPr bwMode="auto">
              <a:xfrm>
                <a:off x="303" y="636"/>
                <a:ext cx="380" cy="907"/>
              </a:xfrm>
              <a:custGeom>
                <a:avLst/>
                <a:gdLst/>
                <a:ahLst/>
                <a:cxnLst>
                  <a:cxn ang="0">
                    <a:pos x="60" y="0"/>
                  </a:cxn>
                  <a:cxn ang="0">
                    <a:pos x="120" y="6"/>
                  </a:cxn>
                  <a:cxn ang="0">
                    <a:pos x="168" y="24"/>
                  </a:cxn>
                  <a:cxn ang="0">
                    <a:pos x="210" y="48"/>
                  </a:cxn>
                  <a:cxn ang="0">
                    <a:pos x="240" y="84"/>
                  </a:cxn>
                  <a:cxn ang="0">
                    <a:pos x="258" y="120"/>
                  </a:cxn>
                  <a:cxn ang="0">
                    <a:pos x="269" y="168"/>
                  </a:cxn>
                  <a:cxn ang="0">
                    <a:pos x="275" y="216"/>
                  </a:cxn>
                  <a:cxn ang="0">
                    <a:pos x="275" y="269"/>
                  </a:cxn>
                  <a:cxn ang="0">
                    <a:pos x="264" y="377"/>
                  </a:cxn>
                  <a:cxn ang="0">
                    <a:pos x="240" y="473"/>
                  </a:cxn>
                  <a:cxn ang="0">
                    <a:pos x="222" y="520"/>
                  </a:cxn>
                  <a:cxn ang="0">
                    <a:pos x="204" y="556"/>
                  </a:cxn>
                  <a:cxn ang="0">
                    <a:pos x="192" y="586"/>
                  </a:cxn>
                  <a:cxn ang="0">
                    <a:pos x="180" y="610"/>
                  </a:cxn>
                  <a:cxn ang="0">
                    <a:pos x="180" y="610"/>
                  </a:cxn>
                  <a:cxn ang="0">
                    <a:pos x="156" y="628"/>
                  </a:cxn>
                  <a:cxn ang="0">
                    <a:pos x="138" y="634"/>
                  </a:cxn>
                  <a:cxn ang="0">
                    <a:pos x="114" y="616"/>
                  </a:cxn>
                  <a:cxn ang="0">
                    <a:pos x="90" y="586"/>
                  </a:cxn>
                  <a:cxn ang="0">
                    <a:pos x="72" y="544"/>
                  </a:cxn>
                  <a:cxn ang="0">
                    <a:pos x="54" y="490"/>
                  </a:cxn>
                  <a:cxn ang="0">
                    <a:pos x="36" y="431"/>
                  </a:cxn>
                  <a:cxn ang="0">
                    <a:pos x="24" y="365"/>
                  </a:cxn>
                  <a:cxn ang="0">
                    <a:pos x="6" y="233"/>
                  </a:cxn>
                  <a:cxn ang="0">
                    <a:pos x="0" y="174"/>
                  </a:cxn>
                  <a:cxn ang="0">
                    <a:pos x="0" y="114"/>
                  </a:cxn>
                  <a:cxn ang="0">
                    <a:pos x="6" y="66"/>
                  </a:cxn>
                  <a:cxn ang="0">
                    <a:pos x="18" y="30"/>
                  </a:cxn>
                  <a:cxn ang="0">
                    <a:pos x="36" y="6"/>
                  </a:cxn>
                  <a:cxn ang="0">
                    <a:pos x="60" y="0"/>
                  </a:cxn>
                </a:cxnLst>
                <a:rect l="0" t="0" r="r" b="b"/>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84369" name="Freeform 49"/>
              <p:cNvSpPr>
                <a:spLocks/>
              </p:cNvSpPr>
              <p:nvPr/>
            </p:nvSpPr>
            <p:spPr bwMode="auto">
              <a:xfrm>
                <a:off x="328" y="653"/>
                <a:ext cx="340" cy="830"/>
              </a:xfrm>
              <a:custGeom>
                <a:avLst/>
                <a:gdLst/>
                <a:ahLst/>
                <a:cxnLst>
                  <a:cxn ang="0">
                    <a:pos x="60" y="0"/>
                  </a:cxn>
                  <a:cxn ang="0">
                    <a:pos x="108" y="6"/>
                  </a:cxn>
                  <a:cxn ang="0">
                    <a:pos x="156" y="24"/>
                  </a:cxn>
                  <a:cxn ang="0">
                    <a:pos x="186" y="48"/>
                  </a:cxn>
                  <a:cxn ang="0">
                    <a:pos x="210" y="78"/>
                  </a:cxn>
                  <a:cxn ang="0">
                    <a:pos x="228" y="114"/>
                  </a:cxn>
                  <a:cxn ang="0">
                    <a:pos x="240" y="156"/>
                  </a:cxn>
                  <a:cxn ang="0">
                    <a:pos x="246" y="245"/>
                  </a:cxn>
                  <a:cxn ang="0">
                    <a:pos x="234" y="341"/>
                  </a:cxn>
                  <a:cxn ang="0">
                    <a:pos x="216" y="431"/>
                  </a:cxn>
                  <a:cxn ang="0">
                    <a:pos x="204" y="472"/>
                  </a:cxn>
                  <a:cxn ang="0">
                    <a:pos x="186" y="508"/>
                  </a:cxn>
                  <a:cxn ang="0">
                    <a:pos x="174" y="532"/>
                  </a:cxn>
                  <a:cxn ang="0">
                    <a:pos x="162" y="556"/>
                  </a:cxn>
                  <a:cxn ang="0">
                    <a:pos x="162" y="556"/>
                  </a:cxn>
                  <a:cxn ang="0">
                    <a:pos x="144" y="574"/>
                  </a:cxn>
                  <a:cxn ang="0">
                    <a:pos x="126" y="580"/>
                  </a:cxn>
                  <a:cxn ang="0">
                    <a:pos x="102" y="562"/>
                  </a:cxn>
                  <a:cxn ang="0">
                    <a:pos x="84" y="538"/>
                  </a:cxn>
                  <a:cxn ang="0">
                    <a:pos x="66" y="496"/>
                  </a:cxn>
                  <a:cxn ang="0">
                    <a:pos x="48" y="449"/>
                  </a:cxn>
                  <a:cxn ang="0">
                    <a:pos x="30" y="395"/>
                  </a:cxn>
                  <a:cxn ang="0">
                    <a:pos x="18" y="335"/>
                  </a:cxn>
                  <a:cxn ang="0">
                    <a:pos x="0" y="216"/>
                  </a:cxn>
                  <a:cxn ang="0">
                    <a:pos x="0" y="162"/>
                  </a:cxn>
                  <a:cxn ang="0">
                    <a:pos x="0" y="108"/>
                  </a:cxn>
                  <a:cxn ang="0">
                    <a:pos x="6" y="66"/>
                  </a:cxn>
                  <a:cxn ang="0">
                    <a:pos x="18" y="30"/>
                  </a:cxn>
                  <a:cxn ang="0">
                    <a:pos x="36" y="6"/>
                  </a:cxn>
                  <a:cxn ang="0">
                    <a:pos x="60" y="0"/>
                  </a:cxn>
                </a:cxnLst>
                <a:rect l="0" t="0" r="r" b="b"/>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84370" name="Freeform 50"/>
              <p:cNvSpPr>
                <a:spLocks/>
              </p:cNvSpPr>
              <p:nvPr/>
            </p:nvSpPr>
            <p:spPr bwMode="auto">
              <a:xfrm>
                <a:off x="345" y="679"/>
                <a:ext cx="298"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84371" name="Freeform 51"/>
              <p:cNvSpPr>
                <a:spLocks/>
              </p:cNvSpPr>
              <p:nvPr/>
            </p:nvSpPr>
            <p:spPr bwMode="auto">
              <a:xfrm>
                <a:off x="353" y="705"/>
                <a:ext cx="274"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C69E"/>
              </a:solidFill>
              <a:ln w="9525">
                <a:noFill/>
                <a:round/>
                <a:headEnd/>
                <a:tailEnd/>
              </a:ln>
            </p:spPr>
            <p:txBody>
              <a:bodyPr/>
              <a:lstStyle/>
              <a:p>
                <a:endParaRPr lang="fr-FR"/>
              </a:p>
            </p:txBody>
          </p:sp>
          <p:sp>
            <p:nvSpPr>
              <p:cNvPr id="184372" name="Freeform 52"/>
              <p:cNvSpPr>
                <a:spLocks/>
              </p:cNvSpPr>
              <p:nvPr/>
            </p:nvSpPr>
            <p:spPr bwMode="auto">
              <a:xfrm>
                <a:off x="403" y="2132"/>
                <a:ext cx="289" cy="1522"/>
              </a:xfrm>
              <a:custGeom>
                <a:avLst/>
                <a:gdLst/>
                <a:ahLst/>
                <a:cxnLst>
                  <a:cxn ang="0">
                    <a:pos x="162" y="102"/>
                  </a:cxn>
                  <a:cxn ang="0">
                    <a:pos x="192" y="197"/>
                  </a:cxn>
                  <a:cxn ang="0">
                    <a:pos x="197" y="215"/>
                  </a:cxn>
                  <a:cxn ang="0">
                    <a:pos x="209" y="299"/>
                  </a:cxn>
                  <a:cxn ang="0">
                    <a:pos x="192" y="412"/>
                  </a:cxn>
                  <a:cxn ang="0">
                    <a:pos x="180" y="430"/>
                  </a:cxn>
                  <a:cxn ang="0">
                    <a:pos x="150" y="532"/>
                  </a:cxn>
                  <a:cxn ang="0">
                    <a:pos x="132" y="592"/>
                  </a:cxn>
                  <a:cxn ang="0">
                    <a:pos x="126" y="622"/>
                  </a:cxn>
                  <a:cxn ang="0">
                    <a:pos x="120" y="675"/>
                  </a:cxn>
                  <a:cxn ang="0">
                    <a:pos x="114" y="717"/>
                  </a:cxn>
                  <a:cxn ang="0">
                    <a:pos x="120" y="771"/>
                  </a:cxn>
                  <a:cxn ang="0">
                    <a:pos x="132" y="825"/>
                  </a:cxn>
                  <a:cxn ang="0">
                    <a:pos x="132" y="849"/>
                  </a:cxn>
                  <a:cxn ang="0">
                    <a:pos x="108" y="885"/>
                  </a:cxn>
                  <a:cxn ang="0">
                    <a:pos x="90" y="896"/>
                  </a:cxn>
                  <a:cxn ang="0">
                    <a:pos x="72" y="908"/>
                  </a:cxn>
                  <a:cxn ang="0">
                    <a:pos x="60" y="932"/>
                  </a:cxn>
                  <a:cxn ang="0">
                    <a:pos x="60" y="950"/>
                  </a:cxn>
                  <a:cxn ang="0">
                    <a:pos x="36" y="1028"/>
                  </a:cxn>
                  <a:cxn ang="0">
                    <a:pos x="12" y="1058"/>
                  </a:cxn>
                  <a:cxn ang="0">
                    <a:pos x="0" y="1058"/>
                  </a:cxn>
                  <a:cxn ang="0">
                    <a:pos x="0" y="1034"/>
                  </a:cxn>
                  <a:cxn ang="0">
                    <a:pos x="12" y="902"/>
                  </a:cxn>
                  <a:cxn ang="0">
                    <a:pos x="18" y="825"/>
                  </a:cxn>
                  <a:cxn ang="0">
                    <a:pos x="18" y="807"/>
                  </a:cxn>
                  <a:cxn ang="0">
                    <a:pos x="24" y="717"/>
                  </a:cxn>
                  <a:cxn ang="0">
                    <a:pos x="30" y="598"/>
                  </a:cxn>
                  <a:cxn ang="0">
                    <a:pos x="30" y="562"/>
                  </a:cxn>
                  <a:cxn ang="0">
                    <a:pos x="36" y="466"/>
                  </a:cxn>
                  <a:cxn ang="0">
                    <a:pos x="36" y="353"/>
                  </a:cxn>
                  <a:cxn ang="0">
                    <a:pos x="30" y="251"/>
                  </a:cxn>
                  <a:cxn ang="0">
                    <a:pos x="30" y="215"/>
                  </a:cxn>
                  <a:cxn ang="0">
                    <a:pos x="36" y="126"/>
                  </a:cxn>
                  <a:cxn ang="0">
                    <a:pos x="54" y="72"/>
                  </a:cxn>
                  <a:cxn ang="0">
                    <a:pos x="60" y="60"/>
                  </a:cxn>
                  <a:cxn ang="0">
                    <a:pos x="84" y="18"/>
                  </a:cxn>
                  <a:cxn ang="0">
                    <a:pos x="120" y="0"/>
                  </a:cxn>
                  <a:cxn ang="0">
                    <a:pos x="144" y="18"/>
                  </a:cxn>
                </a:cxnLst>
                <a:rect l="0" t="0" r="r" b="b"/>
                <a:pathLst>
                  <a:path w="209" h="1064">
                    <a:moveTo>
                      <a:pt x="150" y="54"/>
                    </a:moveTo>
                    <a:lnTo>
                      <a:pt x="162" y="102"/>
                    </a:lnTo>
                    <a:lnTo>
                      <a:pt x="168" y="138"/>
                    </a:lnTo>
                    <a:lnTo>
                      <a:pt x="192" y="197"/>
                    </a:lnTo>
                    <a:lnTo>
                      <a:pt x="192" y="197"/>
                    </a:lnTo>
                    <a:lnTo>
                      <a:pt x="197" y="215"/>
                    </a:lnTo>
                    <a:lnTo>
                      <a:pt x="203" y="239"/>
                    </a:lnTo>
                    <a:lnTo>
                      <a:pt x="209" y="299"/>
                    </a:lnTo>
                    <a:lnTo>
                      <a:pt x="209" y="359"/>
                    </a:lnTo>
                    <a:lnTo>
                      <a:pt x="192" y="412"/>
                    </a:lnTo>
                    <a:lnTo>
                      <a:pt x="192" y="412"/>
                    </a:lnTo>
                    <a:lnTo>
                      <a:pt x="180" y="430"/>
                    </a:lnTo>
                    <a:lnTo>
                      <a:pt x="174" y="460"/>
                    </a:lnTo>
                    <a:lnTo>
                      <a:pt x="150" y="532"/>
                    </a:lnTo>
                    <a:lnTo>
                      <a:pt x="138" y="562"/>
                    </a:lnTo>
                    <a:lnTo>
                      <a:pt x="132" y="592"/>
                    </a:lnTo>
                    <a:lnTo>
                      <a:pt x="126" y="610"/>
                    </a:lnTo>
                    <a:lnTo>
                      <a:pt x="126" y="622"/>
                    </a:lnTo>
                    <a:lnTo>
                      <a:pt x="126" y="622"/>
                    </a:lnTo>
                    <a:lnTo>
                      <a:pt x="120" y="675"/>
                    </a:lnTo>
                    <a:lnTo>
                      <a:pt x="114" y="717"/>
                    </a:lnTo>
                    <a:lnTo>
                      <a:pt x="114" y="717"/>
                    </a:lnTo>
                    <a:lnTo>
                      <a:pt x="114" y="741"/>
                    </a:lnTo>
                    <a:lnTo>
                      <a:pt x="120" y="771"/>
                    </a:lnTo>
                    <a:lnTo>
                      <a:pt x="126" y="801"/>
                    </a:lnTo>
                    <a:lnTo>
                      <a:pt x="132" y="825"/>
                    </a:lnTo>
                    <a:lnTo>
                      <a:pt x="132" y="825"/>
                    </a:lnTo>
                    <a:lnTo>
                      <a:pt x="132" y="849"/>
                    </a:lnTo>
                    <a:lnTo>
                      <a:pt x="120" y="873"/>
                    </a:lnTo>
                    <a:lnTo>
                      <a:pt x="108" y="885"/>
                    </a:lnTo>
                    <a:lnTo>
                      <a:pt x="90" y="896"/>
                    </a:lnTo>
                    <a:lnTo>
                      <a:pt x="90" y="896"/>
                    </a:lnTo>
                    <a:lnTo>
                      <a:pt x="78" y="902"/>
                    </a:lnTo>
                    <a:lnTo>
                      <a:pt x="72" y="908"/>
                    </a:lnTo>
                    <a:lnTo>
                      <a:pt x="66" y="920"/>
                    </a:lnTo>
                    <a:lnTo>
                      <a:pt x="60" y="932"/>
                    </a:lnTo>
                    <a:lnTo>
                      <a:pt x="60" y="950"/>
                    </a:lnTo>
                    <a:lnTo>
                      <a:pt x="60" y="950"/>
                    </a:lnTo>
                    <a:lnTo>
                      <a:pt x="42" y="1004"/>
                    </a:lnTo>
                    <a:lnTo>
                      <a:pt x="36" y="1028"/>
                    </a:lnTo>
                    <a:lnTo>
                      <a:pt x="24" y="1046"/>
                    </a:lnTo>
                    <a:lnTo>
                      <a:pt x="12" y="1058"/>
                    </a:lnTo>
                    <a:lnTo>
                      <a:pt x="6" y="1064"/>
                    </a:lnTo>
                    <a:lnTo>
                      <a:pt x="0" y="1058"/>
                    </a:lnTo>
                    <a:lnTo>
                      <a:pt x="0" y="1034"/>
                    </a:lnTo>
                    <a:lnTo>
                      <a:pt x="0" y="1034"/>
                    </a:lnTo>
                    <a:lnTo>
                      <a:pt x="6" y="962"/>
                    </a:lnTo>
                    <a:lnTo>
                      <a:pt x="12" y="902"/>
                    </a:lnTo>
                    <a:lnTo>
                      <a:pt x="12" y="843"/>
                    </a:lnTo>
                    <a:lnTo>
                      <a:pt x="18" y="825"/>
                    </a:lnTo>
                    <a:lnTo>
                      <a:pt x="18" y="807"/>
                    </a:lnTo>
                    <a:lnTo>
                      <a:pt x="18" y="807"/>
                    </a:lnTo>
                    <a:lnTo>
                      <a:pt x="24" y="771"/>
                    </a:lnTo>
                    <a:lnTo>
                      <a:pt x="24" y="717"/>
                    </a:lnTo>
                    <a:lnTo>
                      <a:pt x="30" y="657"/>
                    </a:lnTo>
                    <a:lnTo>
                      <a:pt x="30" y="598"/>
                    </a:lnTo>
                    <a:lnTo>
                      <a:pt x="30" y="598"/>
                    </a:lnTo>
                    <a:lnTo>
                      <a:pt x="30" y="562"/>
                    </a:lnTo>
                    <a:lnTo>
                      <a:pt x="36" y="520"/>
                    </a:lnTo>
                    <a:lnTo>
                      <a:pt x="36" y="466"/>
                    </a:lnTo>
                    <a:lnTo>
                      <a:pt x="36" y="406"/>
                    </a:lnTo>
                    <a:lnTo>
                      <a:pt x="36" y="353"/>
                    </a:lnTo>
                    <a:lnTo>
                      <a:pt x="36" y="299"/>
                    </a:lnTo>
                    <a:lnTo>
                      <a:pt x="30" y="251"/>
                    </a:lnTo>
                    <a:lnTo>
                      <a:pt x="30" y="215"/>
                    </a:lnTo>
                    <a:lnTo>
                      <a:pt x="30" y="215"/>
                    </a:lnTo>
                    <a:lnTo>
                      <a:pt x="30" y="167"/>
                    </a:lnTo>
                    <a:lnTo>
                      <a:pt x="36" y="126"/>
                    </a:lnTo>
                    <a:lnTo>
                      <a:pt x="42" y="96"/>
                    </a:lnTo>
                    <a:lnTo>
                      <a:pt x="54" y="72"/>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84373" name="Freeform 53"/>
              <p:cNvSpPr>
                <a:spLocks/>
              </p:cNvSpPr>
              <p:nvPr/>
            </p:nvSpPr>
            <p:spPr bwMode="auto">
              <a:xfrm>
                <a:off x="419" y="2167"/>
                <a:ext cx="264" cy="1410"/>
              </a:xfrm>
              <a:custGeom>
                <a:avLst/>
                <a:gdLst/>
                <a:ahLst/>
                <a:cxnLst>
                  <a:cxn ang="0">
                    <a:pos x="162" y="400"/>
                  </a:cxn>
                  <a:cxn ang="0">
                    <a:pos x="138" y="484"/>
                  </a:cxn>
                  <a:cxn ang="0">
                    <a:pos x="120" y="544"/>
                  </a:cxn>
                  <a:cxn ang="0">
                    <a:pos x="114" y="556"/>
                  </a:cxn>
                  <a:cxn ang="0">
                    <a:pos x="108" y="610"/>
                  </a:cxn>
                  <a:cxn ang="0">
                    <a:pos x="102" y="657"/>
                  </a:cxn>
                  <a:cxn ang="0">
                    <a:pos x="102" y="711"/>
                  </a:cxn>
                  <a:cxn ang="0">
                    <a:pos x="108" y="765"/>
                  </a:cxn>
                  <a:cxn ang="0">
                    <a:pos x="108" y="789"/>
                  </a:cxn>
                  <a:cxn ang="0">
                    <a:pos x="84" y="831"/>
                  </a:cxn>
                  <a:cxn ang="0">
                    <a:pos x="72" y="843"/>
                  </a:cxn>
                  <a:cxn ang="0">
                    <a:pos x="54" y="855"/>
                  </a:cxn>
                  <a:cxn ang="0">
                    <a:pos x="48" y="884"/>
                  </a:cxn>
                  <a:cxn ang="0">
                    <a:pos x="48" y="902"/>
                  </a:cxn>
                  <a:cxn ang="0">
                    <a:pos x="24" y="962"/>
                  </a:cxn>
                  <a:cxn ang="0">
                    <a:pos x="12" y="986"/>
                  </a:cxn>
                  <a:cxn ang="0">
                    <a:pos x="0" y="980"/>
                  </a:cxn>
                  <a:cxn ang="0">
                    <a:pos x="0" y="956"/>
                  </a:cxn>
                  <a:cxn ang="0">
                    <a:pos x="12" y="837"/>
                  </a:cxn>
                  <a:cxn ang="0">
                    <a:pos x="18" y="753"/>
                  </a:cxn>
                  <a:cxn ang="0">
                    <a:pos x="24" y="717"/>
                  </a:cxn>
                  <a:cxn ang="0">
                    <a:pos x="30" y="604"/>
                  </a:cxn>
                  <a:cxn ang="0">
                    <a:pos x="36" y="544"/>
                  </a:cxn>
                  <a:cxn ang="0">
                    <a:pos x="36" y="472"/>
                  </a:cxn>
                  <a:cxn ang="0">
                    <a:pos x="36" y="371"/>
                  </a:cxn>
                  <a:cxn ang="0">
                    <a:pos x="30" y="227"/>
                  </a:cxn>
                  <a:cxn ang="0">
                    <a:pos x="30" y="191"/>
                  </a:cxn>
                  <a:cxn ang="0">
                    <a:pos x="30" y="108"/>
                  </a:cxn>
                  <a:cxn ang="0">
                    <a:pos x="48" y="60"/>
                  </a:cxn>
                  <a:cxn ang="0">
                    <a:pos x="66" y="30"/>
                  </a:cxn>
                  <a:cxn ang="0">
                    <a:pos x="90" y="6"/>
                  </a:cxn>
                  <a:cxn ang="0">
                    <a:pos x="114" y="6"/>
                  </a:cxn>
                  <a:cxn ang="0">
                    <a:pos x="132" y="54"/>
                  </a:cxn>
                  <a:cxn ang="0">
                    <a:pos x="138" y="96"/>
                  </a:cxn>
                  <a:cxn ang="0">
                    <a:pos x="168" y="179"/>
                  </a:cxn>
                  <a:cxn ang="0">
                    <a:pos x="174" y="197"/>
                  </a:cxn>
                  <a:cxn ang="0">
                    <a:pos x="191" y="269"/>
                  </a:cxn>
                  <a:cxn ang="0">
                    <a:pos x="174" y="382"/>
                  </a:cxn>
                </a:cxnLst>
                <a:rect l="0" t="0" r="r" b="b"/>
                <a:pathLst>
                  <a:path w="191" h="986">
                    <a:moveTo>
                      <a:pt x="174" y="382"/>
                    </a:moveTo>
                    <a:lnTo>
                      <a:pt x="162" y="400"/>
                    </a:lnTo>
                    <a:lnTo>
                      <a:pt x="156" y="430"/>
                    </a:lnTo>
                    <a:lnTo>
                      <a:pt x="138" y="484"/>
                    </a:lnTo>
                    <a:lnTo>
                      <a:pt x="120" y="532"/>
                    </a:lnTo>
                    <a:lnTo>
                      <a:pt x="120" y="544"/>
                    </a:lnTo>
                    <a:lnTo>
                      <a:pt x="114" y="556"/>
                    </a:lnTo>
                    <a:lnTo>
                      <a:pt x="114" y="556"/>
                    </a:lnTo>
                    <a:lnTo>
                      <a:pt x="108" y="586"/>
                    </a:lnTo>
                    <a:lnTo>
                      <a:pt x="108" y="610"/>
                    </a:lnTo>
                    <a:lnTo>
                      <a:pt x="102" y="657"/>
                    </a:lnTo>
                    <a:lnTo>
                      <a:pt x="102" y="657"/>
                    </a:lnTo>
                    <a:lnTo>
                      <a:pt x="96" y="681"/>
                    </a:lnTo>
                    <a:lnTo>
                      <a:pt x="102" y="711"/>
                    </a:lnTo>
                    <a:lnTo>
                      <a:pt x="108" y="741"/>
                    </a:lnTo>
                    <a:lnTo>
                      <a:pt x="108" y="765"/>
                    </a:lnTo>
                    <a:lnTo>
                      <a:pt x="108" y="765"/>
                    </a:lnTo>
                    <a:lnTo>
                      <a:pt x="108" y="789"/>
                    </a:lnTo>
                    <a:lnTo>
                      <a:pt x="96" y="813"/>
                    </a:lnTo>
                    <a:lnTo>
                      <a:pt x="84" y="831"/>
                    </a:lnTo>
                    <a:lnTo>
                      <a:pt x="72" y="843"/>
                    </a:lnTo>
                    <a:lnTo>
                      <a:pt x="72" y="843"/>
                    </a:lnTo>
                    <a:lnTo>
                      <a:pt x="60" y="849"/>
                    </a:lnTo>
                    <a:lnTo>
                      <a:pt x="54" y="855"/>
                    </a:lnTo>
                    <a:lnTo>
                      <a:pt x="54" y="872"/>
                    </a:lnTo>
                    <a:lnTo>
                      <a:pt x="48" y="884"/>
                    </a:lnTo>
                    <a:lnTo>
                      <a:pt x="48" y="902"/>
                    </a:lnTo>
                    <a:lnTo>
                      <a:pt x="48" y="902"/>
                    </a:lnTo>
                    <a:lnTo>
                      <a:pt x="36" y="944"/>
                    </a:lnTo>
                    <a:lnTo>
                      <a:pt x="24" y="962"/>
                    </a:lnTo>
                    <a:lnTo>
                      <a:pt x="18" y="980"/>
                    </a:lnTo>
                    <a:lnTo>
                      <a:pt x="12" y="986"/>
                    </a:lnTo>
                    <a:lnTo>
                      <a:pt x="6" y="986"/>
                    </a:lnTo>
                    <a:lnTo>
                      <a:pt x="0" y="980"/>
                    </a:lnTo>
                    <a:lnTo>
                      <a:pt x="0" y="956"/>
                    </a:lnTo>
                    <a:lnTo>
                      <a:pt x="0" y="956"/>
                    </a:lnTo>
                    <a:lnTo>
                      <a:pt x="6" y="896"/>
                    </a:lnTo>
                    <a:lnTo>
                      <a:pt x="12" y="837"/>
                    </a:lnTo>
                    <a:lnTo>
                      <a:pt x="12" y="789"/>
                    </a:lnTo>
                    <a:lnTo>
                      <a:pt x="18" y="753"/>
                    </a:lnTo>
                    <a:lnTo>
                      <a:pt x="18" y="753"/>
                    </a:lnTo>
                    <a:lnTo>
                      <a:pt x="24" y="717"/>
                    </a:lnTo>
                    <a:lnTo>
                      <a:pt x="30" y="663"/>
                    </a:lnTo>
                    <a:lnTo>
                      <a:pt x="30" y="604"/>
                    </a:lnTo>
                    <a:lnTo>
                      <a:pt x="36" y="544"/>
                    </a:lnTo>
                    <a:lnTo>
                      <a:pt x="36" y="544"/>
                    </a:lnTo>
                    <a:lnTo>
                      <a:pt x="36" y="514"/>
                    </a:lnTo>
                    <a:lnTo>
                      <a:pt x="36" y="472"/>
                    </a:lnTo>
                    <a:lnTo>
                      <a:pt x="36" y="424"/>
                    </a:lnTo>
                    <a:lnTo>
                      <a:pt x="36" y="371"/>
                    </a:lnTo>
                    <a:lnTo>
                      <a:pt x="36" y="269"/>
                    </a:lnTo>
                    <a:lnTo>
                      <a:pt x="30" y="227"/>
                    </a:lnTo>
                    <a:lnTo>
                      <a:pt x="30" y="191"/>
                    </a:lnTo>
                    <a:lnTo>
                      <a:pt x="30" y="191"/>
                    </a:lnTo>
                    <a:lnTo>
                      <a:pt x="30" y="143"/>
                    </a:lnTo>
                    <a:lnTo>
                      <a:pt x="30" y="108"/>
                    </a:lnTo>
                    <a:lnTo>
                      <a:pt x="42" y="84"/>
                    </a:lnTo>
                    <a:lnTo>
                      <a:pt x="48" y="60"/>
                    </a:lnTo>
                    <a:lnTo>
                      <a:pt x="48" y="60"/>
                    </a:lnTo>
                    <a:lnTo>
                      <a:pt x="66" y="30"/>
                    </a:lnTo>
                    <a:lnTo>
                      <a:pt x="78" y="18"/>
                    </a:lnTo>
                    <a:lnTo>
                      <a:pt x="90" y="6"/>
                    </a:lnTo>
                    <a:lnTo>
                      <a:pt x="102" y="0"/>
                    </a:lnTo>
                    <a:lnTo>
                      <a:pt x="114" y="6"/>
                    </a:lnTo>
                    <a:lnTo>
                      <a:pt x="126" y="24"/>
                    </a:lnTo>
                    <a:lnTo>
                      <a:pt x="132" y="54"/>
                    </a:lnTo>
                    <a:lnTo>
                      <a:pt x="132" y="54"/>
                    </a:lnTo>
                    <a:lnTo>
                      <a:pt x="138" y="96"/>
                    </a:lnTo>
                    <a:lnTo>
                      <a:pt x="150" y="126"/>
                    </a:lnTo>
                    <a:lnTo>
                      <a:pt x="168" y="179"/>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84374" name="Freeform 54"/>
              <p:cNvSpPr>
                <a:spLocks/>
              </p:cNvSpPr>
              <p:nvPr/>
            </p:nvSpPr>
            <p:spPr bwMode="auto">
              <a:xfrm>
                <a:off x="436" y="2210"/>
                <a:ext cx="232" cy="1298"/>
              </a:xfrm>
              <a:custGeom>
                <a:avLst/>
                <a:gdLst/>
                <a:ahLst/>
                <a:cxnLst>
                  <a:cxn ang="0">
                    <a:pos x="138" y="376"/>
                  </a:cxn>
                  <a:cxn ang="0">
                    <a:pos x="114" y="466"/>
                  </a:cxn>
                  <a:cxn ang="0">
                    <a:pos x="108" y="490"/>
                  </a:cxn>
                  <a:cxn ang="0">
                    <a:pos x="84" y="586"/>
                  </a:cxn>
                  <a:cxn ang="0">
                    <a:pos x="84" y="609"/>
                  </a:cxn>
                  <a:cxn ang="0">
                    <a:pos x="84" y="675"/>
                  </a:cxn>
                  <a:cxn ang="0">
                    <a:pos x="84" y="699"/>
                  </a:cxn>
                  <a:cxn ang="0">
                    <a:pos x="72" y="747"/>
                  </a:cxn>
                  <a:cxn ang="0">
                    <a:pos x="54" y="777"/>
                  </a:cxn>
                  <a:cxn ang="0">
                    <a:pos x="48" y="789"/>
                  </a:cxn>
                  <a:cxn ang="0">
                    <a:pos x="36" y="813"/>
                  </a:cxn>
                  <a:cxn ang="0">
                    <a:pos x="36" y="842"/>
                  </a:cxn>
                  <a:cxn ang="0">
                    <a:pos x="24" y="878"/>
                  </a:cxn>
                  <a:cxn ang="0">
                    <a:pos x="6" y="908"/>
                  </a:cxn>
                  <a:cxn ang="0">
                    <a:pos x="0" y="896"/>
                  </a:cxn>
                  <a:cxn ang="0">
                    <a:pos x="0" y="878"/>
                  </a:cxn>
                  <a:cxn ang="0">
                    <a:pos x="6" y="771"/>
                  </a:cxn>
                  <a:cxn ang="0">
                    <a:pos x="18" y="693"/>
                  </a:cxn>
                  <a:cxn ang="0">
                    <a:pos x="18" y="681"/>
                  </a:cxn>
                  <a:cxn ang="0">
                    <a:pos x="30" y="609"/>
                  </a:cxn>
                  <a:cxn ang="0">
                    <a:pos x="36" y="484"/>
                  </a:cxn>
                  <a:cxn ang="0">
                    <a:pos x="36" y="454"/>
                  </a:cxn>
                  <a:cxn ang="0">
                    <a:pos x="36" y="329"/>
                  </a:cxn>
                  <a:cxn ang="0">
                    <a:pos x="30" y="197"/>
                  </a:cxn>
                  <a:cxn ang="0">
                    <a:pos x="30" y="167"/>
                  </a:cxn>
                  <a:cxn ang="0">
                    <a:pos x="24" y="119"/>
                  </a:cxn>
                  <a:cxn ang="0">
                    <a:pos x="36" y="60"/>
                  </a:cxn>
                  <a:cxn ang="0">
                    <a:pos x="42" y="42"/>
                  </a:cxn>
                  <a:cxn ang="0">
                    <a:pos x="78" y="0"/>
                  </a:cxn>
                  <a:cxn ang="0">
                    <a:pos x="102" y="0"/>
                  </a:cxn>
                  <a:cxn ang="0">
                    <a:pos x="114" y="42"/>
                  </a:cxn>
                  <a:cxn ang="0">
                    <a:pos x="120" y="84"/>
                  </a:cxn>
                  <a:cxn ang="0">
                    <a:pos x="138" y="125"/>
                  </a:cxn>
                  <a:cxn ang="0">
                    <a:pos x="144" y="149"/>
                  </a:cxn>
                  <a:cxn ang="0">
                    <a:pos x="168" y="233"/>
                  </a:cxn>
                  <a:cxn ang="0">
                    <a:pos x="156" y="335"/>
                  </a:cxn>
                </a:cxnLst>
                <a:rect l="0" t="0" r="r" b="b"/>
                <a:pathLst>
                  <a:path w="168" h="908">
                    <a:moveTo>
                      <a:pt x="156" y="335"/>
                    </a:moveTo>
                    <a:lnTo>
                      <a:pt x="138" y="376"/>
                    </a:lnTo>
                    <a:lnTo>
                      <a:pt x="126" y="424"/>
                    </a:lnTo>
                    <a:lnTo>
                      <a:pt x="114" y="466"/>
                    </a:lnTo>
                    <a:lnTo>
                      <a:pt x="108" y="490"/>
                    </a:lnTo>
                    <a:lnTo>
                      <a:pt x="108" y="490"/>
                    </a:lnTo>
                    <a:lnTo>
                      <a:pt x="96" y="544"/>
                    </a:lnTo>
                    <a:lnTo>
                      <a:pt x="84" y="586"/>
                    </a:lnTo>
                    <a:lnTo>
                      <a:pt x="84" y="586"/>
                    </a:lnTo>
                    <a:lnTo>
                      <a:pt x="84" y="609"/>
                    </a:lnTo>
                    <a:lnTo>
                      <a:pt x="84" y="639"/>
                    </a:lnTo>
                    <a:lnTo>
                      <a:pt x="84" y="675"/>
                    </a:lnTo>
                    <a:lnTo>
                      <a:pt x="84" y="699"/>
                    </a:lnTo>
                    <a:lnTo>
                      <a:pt x="84" y="699"/>
                    </a:lnTo>
                    <a:lnTo>
                      <a:pt x="84" y="723"/>
                    </a:lnTo>
                    <a:lnTo>
                      <a:pt x="72" y="747"/>
                    </a:lnTo>
                    <a:lnTo>
                      <a:pt x="60" y="765"/>
                    </a:lnTo>
                    <a:lnTo>
                      <a:pt x="54" y="777"/>
                    </a:lnTo>
                    <a:lnTo>
                      <a:pt x="54" y="777"/>
                    </a:lnTo>
                    <a:lnTo>
                      <a:pt x="48" y="789"/>
                    </a:lnTo>
                    <a:lnTo>
                      <a:pt x="42" y="795"/>
                    </a:lnTo>
                    <a:lnTo>
                      <a:pt x="36" y="813"/>
                    </a:lnTo>
                    <a:lnTo>
                      <a:pt x="36" y="825"/>
                    </a:lnTo>
                    <a:lnTo>
                      <a:pt x="36" y="842"/>
                    </a:lnTo>
                    <a:lnTo>
                      <a:pt x="36" y="842"/>
                    </a:lnTo>
                    <a:lnTo>
                      <a:pt x="24" y="878"/>
                    </a:lnTo>
                    <a:lnTo>
                      <a:pt x="12" y="908"/>
                    </a:lnTo>
                    <a:lnTo>
                      <a:pt x="6" y="908"/>
                    </a:lnTo>
                    <a:lnTo>
                      <a:pt x="0" y="908"/>
                    </a:lnTo>
                    <a:lnTo>
                      <a:pt x="0" y="896"/>
                    </a:lnTo>
                    <a:lnTo>
                      <a:pt x="0" y="878"/>
                    </a:lnTo>
                    <a:lnTo>
                      <a:pt x="0" y="878"/>
                    </a:lnTo>
                    <a:lnTo>
                      <a:pt x="6" y="819"/>
                    </a:lnTo>
                    <a:lnTo>
                      <a:pt x="6" y="771"/>
                    </a:lnTo>
                    <a:lnTo>
                      <a:pt x="12" y="729"/>
                    </a:lnTo>
                    <a:lnTo>
                      <a:pt x="18" y="693"/>
                    </a:lnTo>
                    <a:lnTo>
                      <a:pt x="18" y="693"/>
                    </a:lnTo>
                    <a:lnTo>
                      <a:pt x="18" y="681"/>
                    </a:lnTo>
                    <a:lnTo>
                      <a:pt x="24" y="657"/>
                    </a:lnTo>
                    <a:lnTo>
                      <a:pt x="30" y="609"/>
                    </a:lnTo>
                    <a:lnTo>
                      <a:pt x="36" y="544"/>
                    </a:lnTo>
                    <a:lnTo>
                      <a:pt x="36" y="484"/>
                    </a:lnTo>
                    <a:lnTo>
                      <a:pt x="36" y="484"/>
                    </a:lnTo>
                    <a:lnTo>
                      <a:pt x="36" y="454"/>
                    </a:lnTo>
                    <a:lnTo>
                      <a:pt x="36" y="418"/>
                    </a:lnTo>
                    <a:lnTo>
                      <a:pt x="36" y="329"/>
                    </a:lnTo>
                    <a:lnTo>
                      <a:pt x="36" y="239"/>
                    </a:lnTo>
                    <a:lnTo>
                      <a:pt x="30" y="197"/>
                    </a:lnTo>
                    <a:lnTo>
                      <a:pt x="30" y="167"/>
                    </a:lnTo>
                    <a:lnTo>
                      <a:pt x="30" y="167"/>
                    </a:lnTo>
                    <a:lnTo>
                      <a:pt x="30" y="143"/>
                    </a:lnTo>
                    <a:lnTo>
                      <a:pt x="24" y="119"/>
                    </a:lnTo>
                    <a:lnTo>
                      <a:pt x="30" y="84"/>
                    </a:lnTo>
                    <a:lnTo>
                      <a:pt x="36" y="60"/>
                    </a:lnTo>
                    <a:lnTo>
                      <a:pt x="42" y="42"/>
                    </a:lnTo>
                    <a:lnTo>
                      <a:pt x="42" y="42"/>
                    </a:lnTo>
                    <a:lnTo>
                      <a:pt x="54" y="18"/>
                    </a:lnTo>
                    <a:lnTo>
                      <a:pt x="78" y="0"/>
                    </a:lnTo>
                    <a:lnTo>
                      <a:pt x="90" y="0"/>
                    </a:lnTo>
                    <a:lnTo>
                      <a:pt x="102" y="0"/>
                    </a:lnTo>
                    <a:lnTo>
                      <a:pt x="108" y="18"/>
                    </a:lnTo>
                    <a:lnTo>
                      <a:pt x="114" y="42"/>
                    </a:lnTo>
                    <a:lnTo>
                      <a:pt x="114" y="42"/>
                    </a:lnTo>
                    <a:lnTo>
                      <a:pt x="120" y="84"/>
                    </a:lnTo>
                    <a:lnTo>
                      <a:pt x="132" y="107"/>
                    </a:lnTo>
                    <a:lnTo>
                      <a:pt x="138" y="125"/>
                    </a:lnTo>
                    <a:lnTo>
                      <a:pt x="144" y="149"/>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84375" name="Freeform 55"/>
              <p:cNvSpPr>
                <a:spLocks/>
              </p:cNvSpPr>
              <p:nvPr/>
            </p:nvSpPr>
            <p:spPr bwMode="auto">
              <a:xfrm>
                <a:off x="453" y="2244"/>
                <a:ext cx="199" cy="1204"/>
              </a:xfrm>
              <a:custGeom>
                <a:avLst/>
                <a:gdLst/>
                <a:ahLst/>
                <a:cxnLst>
                  <a:cxn ang="0">
                    <a:pos x="120" y="340"/>
                  </a:cxn>
                  <a:cxn ang="0">
                    <a:pos x="96" y="430"/>
                  </a:cxn>
                  <a:cxn ang="0">
                    <a:pos x="90" y="460"/>
                  </a:cxn>
                  <a:cxn ang="0">
                    <a:pos x="66" y="526"/>
                  </a:cxn>
                  <a:cxn ang="0">
                    <a:pos x="60" y="550"/>
                  </a:cxn>
                  <a:cxn ang="0">
                    <a:pos x="60" y="615"/>
                  </a:cxn>
                  <a:cxn ang="0">
                    <a:pos x="60" y="645"/>
                  </a:cxn>
                  <a:cxn ang="0">
                    <a:pos x="42" y="717"/>
                  </a:cxn>
                  <a:cxn ang="0">
                    <a:pos x="36" y="729"/>
                  </a:cxn>
                  <a:cxn ang="0">
                    <a:pos x="30" y="747"/>
                  </a:cxn>
                  <a:cxn ang="0">
                    <a:pos x="24" y="771"/>
                  </a:cxn>
                  <a:cxn ang="0">
                    <a:pos x="24" y="789"/>
                  </a:cxn>
                  <a:cxn ang="0">
                    <a:pos x="6" y="842"/>
                  </a:cxn>
                  <a:cxn ang="0">
                    <a:pos x="0" y="842"/>
                  </a:cxn>
                  <a:cxn ang="0">
                    <a:pos x="0" y="812"/>
                  </a:cxn>
                  <a:cxn ang="0">
                    <a:pos x="6" y="753"/>
                  </a:cxn>
                  <a:cxn ang="0">
                    <a:pos x="12" y="675"/>
                  </a:cxn>
                  <a:cxn ang="0">
                    <a:pos x="18" y="645"/>
                  </a:cxn>
                  <a:cxn ang="0">
                    <a:pos x="24" y="609"/>
                  </a:cxn>
                  <a:cxn ang="0">
                    <a:pos x="36" y="496"/>
                  </a:cxn>
                  <a:cxn ang="0">
                    <a:pos x="42" y="436"/>
                  </a:cxn>
                  <a:cxn ang="0">
                    <a:pos x="36" y="293"/>
                  </a:cxn>
                  <a:cxn ang="0">
                    <a:pos x="30" y="143"/>
                  </a:cxn>
                  <a:cxn ang="0">
                    <a:pos x="30" y="119"/>
                  </a:cxn>
                  <a:cxn ang="0">
                    <a:pos x="30" y="72"/>
                  </a:cxn>
                  <a:cxn ang="0">
                    <a:pos x="42" y="36"/>
                  </a:cxn>
                  <a:cxn ang="0">
                    <a:pos x="54" y="12"/>
                  </a:cxn>
                  <a:cxn ang="0">
                    <a:pos x="78" y="0"/>
                  </a:cxn>
                  <a:cxn ang="0">
                    <a:pos x="96" y="24"/>
                  </a:cxn>
                  <a:cxn ang="0">
                    <a:pos x="96" y="42"/>
                  </a:cxn>
                  <a:cxn ang="0">
                    <a:pos x="102" y="78"/>
                  </a:cxn>
                  <a:cxn ang="0">
                    <a:pos x="108" y="107"/>
                  </a:cxn>
                  <a:cxn ang="0">
                    <a:pos x="120" y="131"/>
                  </a:cxn>
                  <a:cxn ang="0">
                    <a:pos x="144" y="203"/>
                  </a:cxn>
                  <a:cxn ang="0">
                    <a:pos x="132" y="299"/>
                  </a:cxn>
                </a:cxnLst>
                <a:rect l="0" t="0" r="r" b="b"/>
                <a:pathLst>
                  <a:path w="144" h="842">
                    <a:moveTo>
                      <a:pt x="132" y="299"/>
                    </a:moveTo>
                    <a:lnTo>
                      <a:pt x="120" y="340"/>
                    </a:lnTo>
                    <a:lnTo>
                      <a:pt x="108" y="376"/>
                    </a:lnTo>
                    <a:lnTo>
                      <a:pt x="96" y="430"/>
                    </a:lnTo>
                    <a:lnTo>
                      <a:pt x="96" y="430"/>
                    </a:lnTo>
                    <a:lnTo>
                      <a:pt x="90" y="460"/>
                    </a:lnTo>
                    <a:lnTo>
                      <a:pt x="78" y="490"/>
                    </a:lnTo>
                    <a:lnTo>
                      <a:pt x="66" y="526"/>
                    </a:lnTo>
                    <a:lnTo>
                      <a:pt x="66" y="526"/>
                    </a:lnTo>
                    <a:lnTo>
                      <a:pt x="60" y="550"/>
                    </a:lnTo>
                    <a:lnTo>
                      <a:pt x="60" y="585"/>
                    </a:lnTo>
                    <a:lnTo>
                      <a:pt x="60" y="615"/>
                    </a:lnTo>
                    <a:lnTo>
                      <a:pt x="60" y="645"/>
                    </a:lnTo>
                    <a:lnTo>
                      <a:pt x="60" y="645"/>
                    </a:lnTo>
                    <a:lnTo>
                      <a:pt x="48" y="693"/>
                    </a:lnTo>
                    <a:lnTo>
                      <a:pt x="42" y="717"/>
                    </a:lnTo>
                    <a:lnTo>
                      <a:pt x="36" y="729"/>
                    </a:lnTo>
                    <a:lnTo>
                      <a:pt x="36" y="729"/>
                    </a:lnTo>
                    <a:lnTo>
                      <a:pt x="30" y="741"/>
                    </a:lnTo>
                    <a:lnTo>
                      <a:pt x="30" y="747"/>
                    </a:lnTo>
                    <a:lnTo>
                      <a:pt x="24" y="759"/>
                    </a:lnTo>
                    <a:lnTo>
                      <a:pt x="24" y="771"/>
                    </a:lnTo>
                    <a:lnTo>
                      <a:pt x="24" y="789"/>
                    </a:lnTo>
                    <a:lnTo>
                      <a:pt x="24" y="789"/>
                    </a:lnTo>
                    <a:lnTo>
                      <a:pt x="12" y="824"/>
                    </a:lnTo>
                    <a:lnTo>
                      <a:pt x="6" y="842"/>
                    </a:lnTo>
                    <a:lnTo>
                      <a:pt x="0" y="842"/>
                    </a:lnTo>
                    <a:lnTo>
                      <a:pt x="0" y="842"/>
                    </a:lnTo>
                    <a:lnTo>
                      <a:pt x="0" y="830"/>
                    </a:lnTo>
                    <a:lnTo>
                      <a:pt x="0" y="812"/>
                    </a:lnTo>
                    <a:lnTo>
                      <a:pt x="0" y="812"/>
                    </a:lnTo>
                    <a:lnTo>
                      <a:pt x="6" y="753"/>
                    </a:lnTo>
                    <a:lnTo>
                      <a:pt x="6" y="711"/>
                    </a:lnTo>
                    <a:lnTo>
                      <a:pt x="12" y="675"/>
                    </a:lnTo>
                    <a:lnTo>
                      <a:pt x="18" y="645"/>
                    </a:lnTo>
                    <a:lnTo>
                      <a:pt x="18" y="645"/>
                    </a:lnTo>
                    <a:lnTo>
                      <a:pt x="18" y="627"/>
                    </a:lnTo>
                    <a:lnTo>
                      <a:pt x="24" y="609"/>
                    </a:lnTo>
                    <a:lnTo>
                      <a:pt x="30" y="556"/>
                    </a:lnTo>
                    <a:lnTo>
                      <a:pt x="36" y="496"/>
                    </a:lnTo>
                    <a:lnTo>
                      <a:pt x="42" y="436"/>
                    </a:lnTo>
                    <a:lnTo>
                      <a:pt x="42" y="436"/>
                    </a:lnTo>
                    <a:lnTo>
                      <a:pt x="42" y="370"/>
                    </a:lnTo>
                    <a:lnTo>
                      <a:pt x="36" y="293"/>
                    </a:lnTo>
                    <a:lnTo>
                      <a:pt x="36" y="209"/>
                    </a:lnTo>
                    <a:lnTo>
                      <a:pt x="30" y="143"/>
                    </a:lnTo>
                    <a:lnTo>
                      <a:pt x="30" y="143"/>
                    </a:lnTo>
                    <a:lnTo>
                      <a:pt x="30" y="119"/>
                    </a:lnTo>
                    <a:lnTo>
                      <a:pt x="30" y="95"/>
                    </a:lnTo>
                    <a:lnTo>
                      <a:pt x="30" y="72"/>
                    </a:lnTo>
                    <a:lnTo>
                      <a:pt x="36" y="54"/>
                    </a:lnTo>
                    <a:lnTo>
                      <a:pt x="42" y="36"/>
                    </a:lnTo>
                    <a:lnTo>
                      <a:pt x="42" y="36"/>
                    </a:lnTo>
                    <a:lnTo>
                      <a:pt x="54" y="12"/>
                    </a:lnTo>
                    <a:lnTo>
                      <a:pt x="72" y="0"/>
                    </a:lnTo>
                    <a:lnTo>
                      <a:pt x="78" y="0"/>
                    </a:lnTo>
                    <a:lnTo>
                      <a:pt x="90" y="6"/>
                    </a:lnTo>
                    <a:lnTo>
                      <a:pt x="96" y="24"/>
                    </a:lnTo>
                    <a:lnTo>
                      <a:pt x="96" y="42"/>
                    </a:lnTo>
                    <a:lnTo>
                      <a:pt x="96" y="42"/>
                    </a:lnTo>
                    <a:lnTo>
                      <a:pt x="102" y="60"/>
                    </a:lnTo>
                    <a:lnTo>
                      <a:pt x="102" y="78"/>
                    </a:lnTo>
                    <a:lnTo>
                      <a:pt x="108" y="95"/>
                    </a:lnTo>
                    <a:lnTo>
                      <a:pt x="108" y="107"/>
                    </a:lnTo>
                    <a:lnTo>
                      <a:pt x="120" y="131"/>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84376" name="Freeform 56"/>
              <p:cNvSpPr>
                <a:spLocks/>
              </p:cNvSpPr>
              <p:nvPr/>
            </p:nvSpPr>
            <p:spPr bwMode="auto">
              <a:xfrm>
                <a:off x="461" y="2287"/>
                <a:ext cx="166" cy="1103"/>
              </a:xfrm>
              <a:custGeom>
                <a:avLst/>
                <a:gdLst/>
                <a:ahLst/>
                <a:cxnLst>
                  <a:cxn ang="0">
                    <a:pos x="84" y="53"/>
                  </a:cxn>
                  <a:cxn ang="0">
                    <a:pos x="90" y="77"/>
                  </a:cxn>
                  <a:cxn ang="0">
                    <a:pos x="90" y="89"/>
                  </a:cxn>
                  <a:cxn ang="0">
                    <a:pos x="96" y="101"/>
                  </a:cxn>
                  <a:cxn ang="0">
                    <a:pos x="120" y="167"/>
                  </a:cxn>
                  <a:cxn ang="0">
                    <a:pos x="114" y="263"/>
                  </a:cxn>
                  <a:cxn ang="0">
                    <a:pos x="108" y="287"/>
                  </a:cxn>
                  <a:cxn ang="0">
                    <a:pos x="96" y="322"/>
                  </a:cxn>
                  <a:cxn ang="0">
                    <a:pos x="84" y="364"/>
                  </a:cxn>
                  <a:cxn ang="0">
                    <a:pos x="78" y="400"/>
                  </a:cxn>
                  <a:cxn ang="0">
                    <a:pos x="54" y="460"/>
                  </a:cxn>
                  <a:cxn ang="0">
                    <a:pos x="48" y="484"/>
                  </a:cxn>
                  <a:cxn ang="0">
                    <a:pos x="42" y="555"/>
                  </a:cxn>
                  <a:cxn ang="0">
                    <a:pos x="36" y="585"/>
                  </a:cxn>
                  <a:cxn ang="0">
                    <a:pos x="30" y="651"/>
                  </a:cxn>
                  <a:cxn ang="0">
                    <a:pos x="24" y="663"/>
                  </a:cxn>
                  <a:cxn ang="0">
                    <a:pos x="18" y="687"/>
                  </a:cxn>
                  <a:cxn ang="0">
                    <a:pos x="18" y="711"/>
                  </a:cxn>
                  <a:cxn ang="0">
                    <a:pos x="18" y="729"/>
                  </a:cxn>
                  <a:cxn ang="0">
                    <a:pos x="12" y="759"/>
                  </a:cxn>
                  <a:cxn ang="0">
                    <a:pos x="0" y="759"/>
                  </a:cxn>
                  <a:cxn ang="0">
                    <a:pos x="0" y="735"/>
                  </a:cxn>
                  <a:cxn ang="0">
                    <a:pos x="6" y="681"/>
                  </a:cxn>
                  <a:cxn ang="0">
                    <a:pos x="24" y="615"/>
                  </a:cxn>
                  <a:cxn ang="0">
                    <a:pos x="30" y="591"/>
                  </a:cxn>
                  <a:cxn ang="0">
                    <a:pos x="36" y="555"/>
                  </a:cxn>
                  <a:cxn ang="0">
                    <a:pos x="48" y="436"/>
                  </a:cxn>
                  <a:cxn ang="0">
                    <a:pos x="48" y="376"/>
                  </a:cxn>
                  <a:cxn ang="0">
                    <a:pos x="48" y="245"/>
                  </a:cxn>
                  <a:cxn ang="0">
                    <a:pos x="36" y="119"/>
                  </a:cxn>
                  <a:cxn ang="0">
                    <a:pos x="36" y="95"/>
                  </a:cxn>
                  <a:cxn ang="0">
                    <a:pos x="30" y="48"/>
                  </a:cxn>
                  <a:cxn ang="0">
                    <a:pos x="42" y="18"/>
                  </a:cxn>
                  <a:cxn ang="0">
                    <a:pos x="54" y="0"/>
                  </a:cxn>
                  <a:cxn ang="0">
                    <a:pos x="78" y="12"/>
                  </a:cxn>
                </a:cxnLst>
                <a:rect l="0" t="0" r="r" b="b"/>
                <a:pathLst>
                  <a:path w="120" h="771">
                    <a:moveTo>
                      <a:pt x="84" y="36"/>
                    </a:moveTo>
                    <a:lnTo>
                      <a:pt x="84" y="53"/>
                    </a:lnTo>
                    <a:lnTo>
                      <a:pt x="90" y="71"/>
                    </a:lnTo>
                    <a:lnTo>
                      <a:pt x="90" y="77"/>
                    </a:lnTo>
                    <a:lnTo>
                      <a:pt x="90" y="83"/>
                    </a:lnTo>
                    <a:lnTo>
                      <a:pt x="90" y="89"/>
                    </a:lnTo>
                    <a:lnTo>
                      <a:pt x="96" y="101"/>
                    </a:lnTo>
                    <a:lnTo>
                      <a:pt x="96" y="101"/>
                    </a:lnTo>
                    <a:lnTo>
                      <a:pt x="108" y="131"/>
                    </a:lnTo>
                    <a:lnTo>
                      <a:pt x="120" y="167"/>
                    </a:lnTo>
                    <a:lnTo>
                      <a:pt x="120" y="215"/>
                    </a:lnTo>
                    <a:lnTo>
                      <a:pt x="114" y="263"/>
                    </a:lnTo>
                    <a:lnTo>
                      <a:pt x="114" y="263"/>
                    </a:lnTo>
                    <a:lnTo>
                      <a:pt x="108" y="287"/>
                    </a:lnTo>
                    <a:lnTo>
                      <a:pt x="102" y="298"/>
                    </a:lnTo>
                    <a:lnTo>
                      <a:pt x="96" y="322"/>
                    </a:lnTo>
                    <a:lnTo>
                      <a:pt x="90" y="334"/>
                    </a:lnTo>
                    <a:lnTo>
                      <a:pt x="84" y="364"/>
                    </a:lnTo>
                    <a:lnTo>
                      <a:pt x="84" y="364"/>
                    </a:lnTo>
                    <a:lnTo>
                      <a:pt x="78" y="400"/>
                    </a:lnTo>
                    <a:lnTo>
                      <a:pt x="66" y="424"/>
                    </a:lnTo>
                    <a:lnTo>
                      <a:pt x="54" y="460"/>
                    </a:lnTo>
                    <a:lnTo>
                      <a:pt x="54" y="460"/>
                    </a:lnTo>
                    <a:lnTo>
                      <a:pt x="48" y="484"/>
                    </a:lnTo>
                    <a:lnTo>
                      <a:pt x="42" y="520"/>
                    </a:lnTo>
                    <a:lnTo>
                      <a:pt x="42" y="555"/>
                    </a:lnTo>
                    <a:lnTo>
                      <a:pt x="36" y="585"/>
                    </a:lnTo>
                    <a:lnTo>
                      <a:pt x="36" y="585"/>
                    </a:lnTo>
                    <a:lnTo>
                      <a:pt x="30" y="633"/>
                    </a:lnTo>
                    <a:lnTo>
                      <a:pt x="30" y="651"/>
                    </a:lnTo>
                    <a:lnTo>
                      <a:pt x="24" y="663"/>
                    </a:lnTo>
                    <a:lnTo>
                      <a:pt x="24" y="663"/>
                    </a:lnTo>
                    <a:lnTo>
                      <a:pt x="18" y="675"/>
                    </a:lnTo>
                    <a:lnTo>
                      <a:pt x="18" y="687"/>
                    </a:lnTo>
                    <a:lnTo>
                      <a:pt x="18" y="699"/>
                    </a:lnTo>
                    <a:lnTo>
                      <a:pt x="18" y="711"/>
                    </a:lnTo>
                    <a:lnTo>
                      <a:pt x="18" y="729"/>
                    </a:lnTo>
                    <a:lnTo>
                      <a:pt x="18" y="729"/>
                    </a:lnTo>
                    <a:lnTo>
                      <a:pt x="12" y="747"/>
                    </a:lnTo>
                    <a:lnTo>
                      <a:pt x="12" y="759"/>
                    </a:lnTo>
                    <a:lnTo>
                      <a:pt x="6" y="771"/>
                    </a:lnTo>
                    <a:lnTo>
                      <a:pt x="0" y="759"/>
                    </a:lnTo>
                    <a:lnTo>
                      <a:pt x="0" y="735"/>
                    </a:lnTo>
                    <a:lnTo>
                      <a:pt x="0" y="735"/>
                    </a:lnTo>
                    <a:lnTo>
                      <a:pt x="6" y="705"/>
                    </a:lnTo>
                    <a:lnTo>
                      <a:pt x="6" y="681"/>
                    </a:lnTo>
                    <a:lnTo>
                      <a:pt x="12" y="645"/>
                    </a:lnTo>
                    <a:lnTo>
                      <a:pt x="24" y="615"/>
                    </a:lnTo>
                    <a:lnTo>
                      <a:pt x="30" y="591"/>
                    </a:lnTo>
                    <a:lnTo>
                      <a:pt x="30" y="591"/>
                    </a:lnTo>
                    <a:lnTo>
                      <a:pt x="30" y="573"/>
                    </a:lnTo>
                    <a:lnTo>
                      <a:pt x="36" y="555"/>
                    </a:lnTo>
                    <a:lnTo>
                      <a:pt x="42" y="502"/>
                    </a:lnTo>
                    <a:lnTo>
                      <a:pt x="48" y="436"/>
                    </a:lnTo>
                    <a:lnTo>
                      <a:pt x="48" y="376"/>
                    </a:lnTo>
                    <a:lnTo>
                      <a:pt x="48" y="376"/>
                    </a:lnTo>
                    <a:lnTo>
                      <a:pt x="48" y="316"/>
                    </a:lnTo>
                    <a:lnTo>
                      <a:pt x="48" y="245"/>
                    </a:lnTo>
                    <a:lnTo>
                      <a:pt x="42" y="179"/>
                    </a:lnTo>
                    <a:lnTo>
                      <a:pt x="36" y="119"/>
                    </a:lnTo>
                    <a:lnTo>
                      <a:pt x="36" y="119"/>
                    </a:lnTo>
                    <a:lnTo>
                      <a:pt x="36" y="95"/>
                    </a:lnTo>
                    <a:lnTo>
                      <a:pt x="30" y="71"/>
                    </a:lnTo>
                    <a:lnTo>
                      <a:pt x="30" y="48"/>
                    </a:lnTo>
                    <a:lnTo>
                      <a:pt x="36" y="36"/>
                    </a:lnTo>
                    <a:lnTo>
                      <a:pt x="42" y="18"/>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84377" name="Freeform 57"/>
              <p:cNvSpPr>
                <a:spLocks/>
              </p:cNvSpPr>
              <p:nvPr/>
            </p:nvSpPr>
            <p:spPr bwMode="auto">
              <a:xfrm>
                <a:off x="403" y="1902"/>
                <a:ext cx="108" cy="351"/>
              </a:xfrm>
              <a:custGeom>
                <a:avLst/>
                <a:gdLst/>
                <a:ahLst/>
                <a:cxnLst>
                  <a:cxn ang="0">
                    <a:pos x="36" y="6"/>
                  </a:cxn>
                  <a:cxn ang="0">
                    <a:pos x="60" y="24"/>
                  </a:cxn>
                  <a:cxn ang="0">
                    <a:pos x="72" y="48"/>
                  </a:cxn>
                  <a:cxn ang="0">
                    <a:pos x="78" y="77"/>
                  </a:cxn>
                  <a:cxn ang="0">
                    <a:pos x="78" y="101"/>
                  </a:cxn>
                  <a:cxn ang="0">
                    <a:pos x="78" y="101"/>
                  </a:cxn>
                  <a:cxn ang="0">
                    <a:pos x="72" y="131"/>
                  </a:cxn>
                  <a:cxn ang="0">
                    <a:pos x="72" y="155"/>
                  </a:cxn>
                  <a:cxn ang="0">
                    <a:pos x="66" y="185"/>
                  </a:cxn>
                  <a:cxn ang="0">
                    <a:pos x="60" y="215"/>
                  </a:cxn>
                  <a:cxn ang="0">
                    <a:pos x="60" y="215"/>
                  </a:cxn>
                  <a:cxn ang="0">
                    <a:pos x="48" y="239"/>
                  </a:cxn>
                  <a:cxn ang="0">
                    <a:pos x="36" y="245"/>
                  </a:cxn>
                  <a:cxn ang="0">
                    <a:pos x="30" y="239"/>
                  </a:cxn>
                  <a:cxn ang="0">
                    <a:pos x="24" y="209"/>
                  </a:cxn>
                  <a:cxn ang="0">
                    <a:pos x="24" y="209"/>
                  </a:cxn>
                  <a:cxn ang="0">
                    <a:pos x="24" y="185"/>
                  </a:cxn>
                  <a:cxn ang="0">
                    <a:pos x="12" y="167"/>
                  </a:cxn>
                  <a:cxn ang="0">
                    <a:pos x="0" y="125"/>
                  </a:cxn>
                  <a:cxn ang="0">
                    <a:pos x="0" y="125"/>
                  </a:cxn>
                  <a:cxn ang="0">
                    <a:pos x="0" y="113"/>
                  </a:cxn>
                  <a:cxn ang="0">
                    <a:pos x="0" y="89"/>
                  </a:cxn>
                  <a:cxn ang="0">
                    <a:pos x="0" y="48"/>
                  </a:cxn>
                  <a:cxn ang="0">
                    <a:pos x="6" y="24"/>
                  </a:cxn>
                  <a:cxn ang="0">
                    <a:pos x="12" y="12"/>
                  </a:cxn>
                  <a:cxn ang="0">
                    <a:pos x="24" y="0"/>
                  </a:cxn>
                  <a:cxn ang="0">
                    <a:pos x="36" y="6"/>
                  </a:cxn>
                </a:cxnLst>
                <a:rect l="0" t="0" r="r" b="b"/>
                <a:pathLst>
                  <a:path w="78" h="245">
                    <a:moveTo>
                      <a:pt x="36" y="6"/>
                    </a:moveTo>
                    <a:lnTo>
                      <a:pt x="60" y="24"/>
                    </a:lnTo>
                    <a:lnTo>
                      <a:pt x="72" y="48"/>
                    </a:lnTo>
                    <a:lnTo>
                      <a:pt x="78" y="77"/>
                    </a:lnTo>
                    <a:lnTo>
                      <a:pt x="78" y="101"/>
                    </a:lnTo>
                    <a:lnTo>
                      <a:pt x="78" y="101"/>
                    </a:lnTo>
                    <a:lnTo>
                      <a:pt x="72" y="131"/>
                    </a:lnTo>
                    <a:lnTo>
                      <a:pt x="72" y="155"/>
                    </a:lnTo>
                    <a:lnTo>
                      <a:pt x="66" y="185"/>
                    </a:lnTo>
                    <a:lnTo>
                      <a:pt x="60" y="215"/>
                    </a:lnTo>
                    <a:lnTo>
                      <a:pt x="60" y="215"/>
                    </a:lnTo>
                    <a:lnTo>
                      <a:pt x="48" y="239"/>
                    </a:lnTo>
                    <a:lnTo>
                      <a:pt x="36" y="245"/>
                    </a:lnTo>
                    <a:lnTo>
                      <a:pt x="30" y="239"/>
                    </a:lnTo>
                    <a:lnTo>
                      <a:pt x="24" y="209"/>
                    </a:lnTo>
                    <a:lnTo>
                      <a:pt x="24" y="209"/>
                    </a:lnTo>
                    <a:lnTo>
                      <a:pt x="24" y="185"/>
                    </a:lnTo>
                    <a:lnTo>
                      <a:pt x="12" y="167"/>
                    </a:lnTo>
                    <a:lnTo>
                      <a:pt x="0" y="125"/>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84378" name="Freeform 58"/>
              <p:cNvSpPr>
                <a:spLocks/>
              </p:cNvSpPr>
              <p:nvPr/>
            </p:nvSpPr>
            <p:spPr bwMode="auto">
              <a:xfrm>
                <a:off x="411" y="1928"/>
                <a:ext cx="100" cy="307"/>
              </a:xfrm>
              <a:custGeom>
                <a:avLst/>
                <a:gdLst/>
                <a:ahLst/>
                <a:cxnLst>
                  <a:cxn ang="0">
                    <a:pos x="0" y="113"/>
                  </a:cxn>
                  <a:cxn ang="0">
                    <a:pos x="0" y="101"/>
                  </a:cxn>
                  <a:cxn ang="0">
                    <a:pos x="0" y="83"/>
                  </a:cxn>
                  <a:cxn ang="0">
                    <a:pos x="0" y="36"/>
                  </a:cxn>
                  <a:cxn ang="0">
                    <a:pos x="0" y="18"/>
                  </a:cxn>
                  <a:cxn ang="0">
                    <a:pos x="12" y="6"/>
                  </a:cxn>
                  <a:cxn ang="0">
                    <a:pos x="18" y="0"/>
                  </a:cxn>
                  <a:cxn ang="0">
                    <a:pos x="30" y="6"/>
                  </a:cxn>
                  <a:cxn ang="0">
                    <a:pos x="30" y="6"/>
                  </a:cxn>
                  <a:cxn ang="0">
                    <a:pos x="54" y="24"/>
                  </a:cxn>
                  <a:cxn ang="0">
                    <a:pos x="66" y="42"/>
                  </a:cxn>
                  <a:cxn ang="0">
                    <a:pos x="72" y="65"/>
                  </a:cxn>
                  <a:cxn ang="0">
                    <a:pos x="66" y="89"/>
                  </a:cxn>
                  <a:cxn ang="0">
                    <a:pos x="66" y="89"/>
                  </a:cxn>
                  <a:cxn ang="0">
                    <a:pos x="60" y="113"/>
                  </a:cxn>
                  <a:cxn ang="0">
                    <a:pos x="66" y="137"/>
                  </a:cxn>
                  <a:cxn ang="0">
                    <a:pos x="60" y="167"/>
                  </a:cxn>
                  <a:cxn ang="0">
                    <a:pos x="54" y="191"/>
                  </a:cxn>
                  <a:cxn ang="0">
                    <a:pos x="54" y="191"/>
                  </a:cxn>
                  <a:cxn ang="0">
                    <a:pos x="42" y="209"/>
                  </a:cxn>
                  <a:cxn ang="0">
                    <a:pos x="30" y="215"/>
                  </a:cxn>
                  <a:cxn ang="0">
                    <a:pos x="24" y="209"/>
                  </a:cxn>
                  <a:cxn ang="0">
                    <a:pos x="24" y="185"/>
                  </a:cxn>
                  <a:cxn ang="0">
                    <a:pos x="24" y="185"/>
                  </a:cxn>
                  <a:cxn ang="0">
                    <a:pos x="18" y="161"/>
                  </a:cxn>
                  <a:cxn ang="0">
                    <a:pos x="12" y="143"/>
                  </a:cxn>
                  <a:cxn ang="0">
                    <a:pos x="0" y="113"/>
                  </a:cxn>
                </a:cxnLst>
                <a:rect l="0" t="0" r="r" b="b"/>
                <a:pathLst>
                  <a:path w="72" h="215">
                    <a:moveTo>
                      <a:pt x="0" y="113"/>
                    </a:moveTo>
                    <a:lnTo>
                      <a:pt x="0" y="101"/>
                    </a:lnTo>
                    <a:lnTo>
                      <a:pt x="0" y="83"/>
                    </a:lnTo>
                    <a:lnTo>
                      <a:pt x="0" y="36"/>
                    </a:lnTo>
                    <a:lnTo>
                      <a:pt x="0" y="18"/>
                    </a:lnTo>
                    <a:lnTo>
                      <a:pt x="12" y="6"/>
                    </a:lnTo>
                    <a:lnTo>
                      <a:pt x="18" y="0"/>
                    </a:lnTo>
                    <a:lnTo>
                      <a:pt x="30" y="6"/>
                    </a:lnTo>
                    <a:lnTo>
                      <a:pt x="30" y="6"/>
                    </a:lnTo>
                    <a:lnTo>
                      <a:pt x="54" y="24"/>
                    </a:lnTo>
                    <a:lnTo>
                      <a:pt x="66" y="42"/>
                    </a:lnTo>
                    <a:lnTo>
                      <a:pt x="72" y="65"/>
                    </a:lnTo>
                    <a:lnTo>
                      <a:pt x="66" y="89"/>
                    </a:lnTo>
                    <a:lnTo>
                      <a:pt x="66" y="89"/>
                    </a:lnTo>
                    <a:lnTo>
                      <a:pt x="60" y="113"/>
                    </a:lnTo>
                    <a:lnTo>
                      <a:pt x="66" y="137"/>
                    </a:lnTo>
                    <a:lnTo>
                      <a:pt x="60" y="167"/>
                    </a:lnTo>
                    <a:lnTo>
                      <a:pt x="54" y="191"/>
                    </a:lnTo>
                    <a:lnTo>
                      <a:pt x="54" y="191"/>
                    </a:lnTo>
                    <a:lnTo>
                      <a:pt x="42" y="209"/>
                    </a:lnTo>
                    <a:lnTo>
                      <a:pt x="30" y="215"/>
                    </a:lnTo>
                    <a:lnTo>
                      <a:pt x="24" y="209"/>
                    </a:lnTo>
                    <a:lnTo>
                      <a:pt x="24" y="185"/>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84379" name="Freeform 59"/>
              <p:cNvSpPr>
                <a:spLocks/>
              </p:cNvSpPr>
              <p:nvPr/>
            </p:nvSpPr>
            <p:spPr bwMode="auto">
              <a:xfrm>
                <a:off x="419" y="1936"/>
                <a:ext cx="75" cy="291"/>
              </a:xfrm>
              <a:custGeom>
                <a:avLst/>
                <a:gdLst/>
                <a:ahLst/>
                <a:cxnLst>
                  <a:cxn ang="0">
                    <a:pos x="6" y="101"/>
                  </a:cxn>
                  <a:cxn ang="0">
                    <a:pos x="0" y="71"/>
                  </a:cxn>
                  <a:cxn ang="0">
                    <a:pos x="0" y="36"/>
                  </a:cxn>
                  <a:cxn ang="0">
                    <a:pos x="0" y="18"/>
                  </a:cxn>
                  <a:cxn ang="0">
                    <a:pos x="6" y="6"/>
                  </a:cxn>
                  <a:cxn ang="0">
                    <a:pos x="12" y="0"/>
                  </a:cxn>
                  <a:cxn ang="0">
                    <a:pos x="24" y="6"/>
                  </a:cxn>
                  <a:cxn ang="0">
                    <a:pos x="24" y="6"/>
                  </a:cxn>
                  <a:cxn ang="0">
                    <a:pos x="42" y="18"/>
                  </a:cxn>
                  <a:cxn ang="0">
                    <a:pos x="48" y="42"/>
                  </a:cxn>
                  <a:cxn ang="0">
                    <a:pos x="54" y="59"/>
                  </a:cxn>
                  <a:cxn ang="0">
                    <a:pos x="48" y="83"/>
                  </a:cxn>
                  <a:cxn ang="0">
                    <a:pos x="48" y="83"/>
                  </a:cxn>
                  <a:cxn ang="0">
                    <a:pos x="48" y="107"/>
                  </a:cxn>
                  <a:cxn ang="0">
                    <a:pos x="48" y="131"/>
                  </a:cxn>
                  <a:cxn ang="0">
                    <a:pos x="48" y="155"/>
                  </a:cxn>
                  <a:cxn ang="0">
                    <a:pos x="42" y="179"/>
                  </a:cxn>
                  <a:cxn ang="0">
                    <a:pos x="42" y="179"/>
                  </a:cxn>
                  <a:cxn ang="0">
                    <a:pos x="36" y="197"/>
                  </a:cxn>
                  <a:cxn ang="0">
                    <a:pos x="30" y="203"/>
                  </a:cxn>
                  <a:cxn ang="0">
                    <a:pos x="24" y="191"/>
                  </a:cxn>
                  <a:cxn ang="0">
                    <a:pos x="18" y="167"/>
                  </a:cxn>
                  <a:cxn ang="0">
                    <a:pos x="18" y="167"/>
                  </a:cxn>
                  <a:cxn ang="0">
                    <a:pos x="18" y="143"/>
                  </a:cxn>
                  <a:cxn ang="0">
                    <a:pos x="12" y="131"/>
                  </a:cxn>
                  <a:cxn ang="0">
                    <a:pos x="12" y="113"/>
                  </a:cxn>
                  <a:cxn ang="0">
                    <a:pos x="6" y="101"/>
                  </a:cxn>
                </a:cxnLst>
                <a:rect l="0" t="0" r="r" b="b"/>
                <a:pathLst>
                  <a:path w="54" h="203">
                    <a:moveTo>
                      <a:pt x="6" y="101"/>
                    </a:moveTo>
                    <a:lnTo>
                      <a:pt x="0" y="71"/>
                    </a:lnTo>
                    <a:lnTo>
                      <a:pt x="0" y="36"/>
                    </a:lnTo>
                    <a:lnTo>
                      <a:pt x="0" y="18"/>
                    </a:lnTo>
                    <a:lnTo>
                      <a:pt x="6" y="6"/>
                    </a:lnTo>
                    <a:lnTo>
                      <a:pt x="12" y="0"/>
                    </a:lnTo>
                    <a:lnTo>
                      <a:pt x="24" y="6"/>
                    </a:lnTo>
                    <a:lnTo>
                      <a:pt x="24" y="6"/>
                    </a:lnTo>
                    <a:lnTo>
                      <a:pt x="42" y="18"/>
                    </a:lnTo>
                    <a:lnTo>
                      <a:pt x="48" y="42"/>
                    </a:lnTo>
                    <a:lnTo>
                      <a:pt x="54" y="59"/>
                    </a:lnTo>
                    <a:lnTo>
                      <a:pt x="48" y="83"/>
                    </a:lnTo>
                    <a:lnTo>
                      <a:pt x="48" y="83"/>
                    </a:lnTo>
                    <a:lnTo>
                      <a:pt x="48" y="107"/>
                    </a:lnTo>
                    <a:lnTo>
                      <a:pt x="48" y="131"/>
                    </a:lnTo>
                    <a:lnTo>
                      <a:pt x="48" y="155"/>
                    </a:lnTo>
                    <a:lnTo>
                      <a:pt x="42" y="179"/>
                    </a:lnTo>
                    <a:lnTo>
                      <a:pt x="42" y="179"/>
                    </a:lnTo>
                    <a:lnTo>
                      <a:pt x="36" y="197"/>
                    </a:lnTo>
                    <a:lnTo>
                      <a:pt x="30" y="203"/>
                    </a:lnTo>
                    <a:lnTo>
                      <a:pt x="24" y="191"/>
                    </a:lnTo>
                    <a:lnTo>
                      <a:pt x="18" y="167"/>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84380" name="Freeform 60"/>
              <p:cNvSpPr>
                <a:spLocks/>
              </p:cNvSpPr>
              <p:nvPr/>
            </p:nvSpPr>
            <p:spPr bwMode="auto">
              <a:xfrm>
                <a:off x="428" y="1962"/>
                <a:ext cx="58" cy="239"/>
              </a:xfrm>
              <a:custGeom>
                <a:avLst/>
                <a:gdLst/>
                <a:ahLst/>
                <a:cxnLst>
                  <a:cxn ang="0">
                    <a:pos x="6" y="83"/>
                  </a:cxn>
                  <a:cxn ang="0">
                    <a:pos x="0" y="53"/>
                  </a:cxn>
                  <a:cxn ang="0">
                    <a:pos x="0" y="24"/>
                  </a:cxn>
                  <a:cxn ang="0">
                    <a:pos x="6" y="0"/>
                  </a:cxn>
                  <a:cxn ang="0">
                    <a:pos x="12" y="0"/>
                  </a:cxn>
                  <a:cxn ang="0">
                    <a:pos x="24" y="0"/>
                  </a:cxn>
                  <a:cxn ang="0">
                    <a:pos x="24" y="0"/>
                  </a:cxn>
                  <a:cxn ang="0">
                    <a:pos x="42" y="24"/>
                  </a:cxn>
                  <a:cxn ang="0">
                    <a:pos x="42" y="41"/>
                  </a:cxn>
                  <a:cxn ang="0">
                    <a:pos x="42" y="65"/>
                  </a:cxn>
                  <a:cxn ang="0">
                    <a:pos x="42" y="65"/>
                  </a:cxn>
                  <a:cxn ang="0">
                    <a:pos x="42" y="89"/>
                  </a:cxn>
                  <a:cxn ang="0">
                    <a:pos x="36" y="107"/>
                  </a:cxn>
                  <a:cxn ang="0">
                    <a:pos x="36" y="149"/>
                  </a:cxn>
                  <a:cxn ang="0">
                    <a:pos x="36" y="149"/>
                  </a:cxn>
                  <a:cxn ang="0">
                    <a:pos x="30" y="167"/>
                  </a:cxn>
                  <a:cxn ang="0">
                    <a:pos x="24" y="167"/>
                  </a:cxn>
                  <a:cxn ang="0">
                    <a:pos x="18" y="161"/>
                  </a:cxn>
                  <a:cxn ang="0">
                    <a:pos x="18" y="143"/>
                  </a:cxn>
                  <a:cxn ang="0">
                    <a:pos x="18" y="143"/>
                  </a:cxn>
                  <a:cxn ang="0">
                    <a:pos x="18" y="119"/>
                  </a:cxn>
                  <a:cxn ang="0">
                    <a:pos x="12" y="107"/>
                  </a:cxn>
                  <a:cxn ang="0">
                    <a:pos x="12" y="95"/>
                  </a:cxn>
                  <a:cxn ang="0">
                    <a:pos x="6" y="83"/>
                  </a:cxn>
                </a:cxnLst>
                <a:rect l="0" t="0" r="r" b="b"/>
                <a:pathLst>
                  <a:path w="42" h="167">
                    <a:moveTo>
                      <a:pt x="6" y="83"/>
                    </a:moveTo>
                    <a:lnTo>
                      <a:pt x="0" y="53"/>
                    </a:lnTo>
                    <a:lnTo>
                      <a:pt x="0" y="24"/>
                    </a:lnTo>
                    <a:lnTo>
                      <a:pt x="6" y="0"/>
                    </a:lnTo>
                    <a:lnTo>
                      <a:pt x="12" y="0"/>
                    </a:lnTo>
                    <a:lnTo>
                      <a:pt x="24" y="0"/>
                    </a:lnTo>
                    <a:lnTo>
                      <a:pt x="24" y="0"/>
                    </a:lnTo>
                    <a:lnTo>
                      <a:pt x="42" y="24"/>
                    </a:lnTo>
                    <a:lnTo>
                      <a:pt x="42" y="41"/>
                    </a:lnTo>
                    <a:lnTo>
                      <a:pt x="42" y="65"/>
                    </a:lnTo>
                    <a:lnTo>
                      <a:pt x="42" y="65"/>
                    </a:lnTo>
                    <a:lnTo>
                      <a:pt x="42" y="89"/>
                    </a:lnTo>
                    <a:lnTo>
                      <a:pt x="36" y="107"/>
                    </a:lnTo>
                    <a:lnTo>
                      <a:pt x="36" y="149"/>
                    </a:lnTo>
                    <a:lnTo>
                      <a:pt x="36" y="149"/>
                    </a:lnTo>
                    <a:lnTo>
                      <a:pt x="30" y="167"/>
                    </a:lnTo>
                    <a:lnTo>
                      <a:pt x="24" y="167"/>
                    </a:lnTo>
                    <a:lnTo>
                      <a:pt x="18" y="161"/>
                    </a:lnTo>
                    <a:lnTo>
                      <a:pt x="18" y="143"/>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84381" name="Freeform 61"/>
              <p:cNvSpPr>
                <a:spLocks/>
              </p:cNvSpPr>
              <p:nvPr/>
            </p:nvSpPr>
            <p:spPr bwMode="auto">
              <a:xfrm>
                <a:off x="436" y="1971"/>
                <a:ext cx="50" cy="213"/>
              </a:xfrm>
              <a:custGeom>
                <a:avLst/>
                <a:gdLst/>
                <a:ahLst/>
                <a:cxnLst>
                  <a:cxn ang="0">
                    <a:pos x="18" y="0"/>
                  </a:cxn>
                  <a:cxn ang="0">
                    <a:pos x="30" y="12"/>
                  </a:cxn>
                  <a:cxn ang="0">
                    <a:pos x="36" y="18"/>
                  </a:cxn>
                  <a:cxn ang="0">
                    <a:pos x="36" y="35"/>
                  </a:cxn>
                  <a:cxn ang="0">
                    <a:pos x="30" y="59"/>
                  </a:cxn>
                  <a:cxn ang="0">
                    <a:pos x="30" y="59"/>
                  </a:cxn>
                  <a:cxn ang="0">
                    <a:pos x="30" y="83"/>
                  </a:cxn>
                  <a:cxn ang="0">
                    <a:pos x="30" y="101"/>
                  </a:cxn>
                  <a:cxn ang="0">
                    <a:pos x="30" y="119"/>
                  </a:cxn>
                  <a:cxn ang="0">
                    <a:pos x="30" y="137"/>
                  </a:cxn>
                  <a:cxn ang="0">
                    <a:pos x="30" y="137"/>
                  </a:cxn>
                  <a:cxn ang="0">
                    <a:pos x="24" y="149"/>
                  </a:cxn>
                  <a:cxn ang="0">
                    <a:pos x="24" y="149"/>
                  </a:cxn>
                  <a:cxn ang="0">
                    <a:pos x="18" y="143"/>
                  </a:cxn>
                  <a:cxn ang="0">
                    <a:pos x="18" y="125"/>
                  </a:cxn>
                  <a:cxn ang="0">
                    <a:pos x="18" y="125"/>
                  </a:cxn>
                  <a:cxn ang="0">
                    <a:pos x="18" y="107"/>
                  </a:cxn>
                  <a:cxn ang="0">
                    <a:pos x="18" y="95"/>
                  </a:cxn>
                  <a:cxn ang="0">
                    <a:pos x="12" y="89"/>
                  </a:cxn>
                  <a:cxn ang="0">
                    <a:pos x="6" y="77"/>
                  </a:cxn>
                  <a:cxn ang="0">
                    <a:pos x="6" y="77"/>
                  </a:cxn>
                  <a:cxn ang="0">
                    <a:pos x="0" y="47"/>
                  </a:cxn>
                  <a:cxn ang="0">
                    <a:pos x="0" y="18"/>
                  </a:cxn>
                  <a:cxn ang="0">
                    <a:pos x="6" y="0"/>
                  </a:cxn>
                  <a:cxn ang="0">
                    <a:pos x="12" y="0"/>
                  </a:cxn>
                  <a:cxn ang="0">
                    <a:pos x="18" y="0"/>
                  </a:cxn>
                </a:cxnLst>
                <a:rect l="0" t="0" r="r" b="b"/>
                <a:pathLst>
                  <a:path w="36" h="149">
                    <a:moveTo>
                      <a:pt x="18" y="0"/>
                    </a:moveTo>
                    <a:lnTo>
                      <a:pt x="30" y="12"/>
                    </a:lnTo>
                    <a:lnTo>
                      <a:pt x="36" y="18"/>
                    </a:lnTo>
                    <a:lnTo>
                      <a:pt x="36" y="35"/>
                    </a:lnTo>
                    <a:lnTo>
                      <a:pt x="30" y="59"/>
                    </a:lnTo>
                    <a:lnTo>
                      <a:pt x="30" y="59"/>
                    </a:lnTo>
                    <a:lnTo>
                      <a:pt x="30" y="83"/>
                    </a:lnTo>
                    <a:lnTo>
                      <a:pt x="30" y="101"/>
                    </a:lnTo>
                    <a:lnTo>
                      <a:pt x="30" y="119"/>
                    </a:lnTo>
                    <a:lnTo>
                      <a:pt x="30" y="137"/>
                    </a:lnTo>
                    <a:lnTo>
                      <a:pt x="30" y="137"/>
                    </a:lnTo>
                    <a:lnTo>
                      <a:pt x="24" y="149"/>
                    </a:lnTo>
                    <a:lnTo>
                      <a:pt x="24" y="149"/>
                    </a:lnTo>
                    <a:lnTo>
                      <a:pt x="18" y="143"/>
                    </a:lnTo>
                    <a:lnTo>
                      <a:pt x="18" y="125"/>
                    </a:lnTo>
                    <a:lnTo>
                      <a:pt x="18" y="125"/>
                    </a:lnTo>
                    <a:lnTo>
                      <a:pt x="18" y="107"/>
                    </a:lnTo>
                    <a:lnTo>
                      <a:pt x="18" y="95"/>
                    </a:lnTo>
                    <a:lnTo>
                      <a:pt x="12" y="89"/>
                    </a:lnTo>
                    <a:lnTo>
                      <a:pt x="6" y="77"/>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84382" name="Freeform 62"/>
              <p:cNvSpPr>
                <a:spLocks/>
              </p:cNvSpPr>
              <p:nvPr/>
            </p:nvSpPr>
            <p:spPr bwMode="auto">
              <a:xfrm>
                <a:off x="527" y="2629"/>
                <a:ext cx="198" cy="819"/>
              </a:xfrm>
              <a:custGeom>
                <a:avLst/>
                <a:gdLst/>
                <a:ahLst/>
                <a:cxnLst>
                  <a:cxn ang="0">
                    <a:pos x="143" y="0"/>
                  </a:cxn>
                  <a:cxn ang="0">
                    <a:pos x="137" y="12"/>
                  </a:cxn>
                  <a:cxn ang="0">
                    <a:pos x="119" y="65"/>
                  </a:cxn>
                  <a:cxn ang="0">
                    <a:pos x="96" y="89"/>
                  </a:cxn>
                  <a:cxn ang="0">
                    <a:pos x="84" y="107"/>
                  </a:cxn>
                  <a:cxn ang="0">
                    <a:pos x="84" y="149"/>
                  </a:cxn>
                  <a:cxn ang="0">
                    <a:pos x="84" y="167"/>
                  </a:cxn>
                  <a:cxn ang="0">
                    <a:pos x="72" y="233"/>
                  </a:cxn>
                  <a:cxn ang="0">
                    <a:pos x="54" y="316"/>
                  </a:cxn>
                  <a:cxn ang="0">
                    <a:pos x="48" y="382"/>
                  </a:cxn>
                  <a:cxn ang="0">
                    <a:pos x="48" y="400"/>
                  </a:cxn>
                  <a:cxn ang="0">
                    <a:pos x="42" y="484"/>
                  </a:cxn>
                  <a:cxn ang="0">
                    <a:pos x="42" y="502"/>
                  </a:cxn>
                  <a:cxn ang="0">
                    <a:pos x="36" y="532"/>
                  </a:cxn>
                  <a:cxn ang="0">
                    <a:pos x="18" y="549"/>
                  </a:cxn>
                  <a:cxn ang="0">
                    <a:pos x="0" y="561"/>
                  </a:cxn>
                  <a:cxn ang="0">
                    <a:pos x="6" y="561"/>
                  </a:cxn>
                  <a:cxn ang="0">
                    <a:pos x="24" y="555"/>
                  </a:cxn>
                  <a:cxn ang="0">
                    <a:pos x="42" y="543"/>
                  </a:cxn>
                  <a:cxn ang="0">
                    <a:pos x="42" y="549"/>
                  </a:cxn>
                  <a:cxn ang="0">
                    <a:pos x="42" y="573"/>
                  </a:cxn>
                  <a:cxn ang="0">
                    <a:pos x="48" y="573"/>
                  </a:cxn>
                  <a:cxn ang="0">
                    <a:pos x="48" y="555"/>
                  </a:cxn>
                  <a:cxn ang="0">
                    <a:pos x="48" y="526"/>
                  </a:cxn>
                  <a:cxn ang="0">
                    <a:pos x="54" y="502"/>
                  </a:cxn>
                  <a:cxn ang="0">
                    <a:pos x="60" y="472"/>
                  </a:cxn>
                  <a:cxn ang="0">
                    <a:pos x="66" y="436"/>
                  </a:cxn>
                  <a:cxn ang="0">
                    <a:pos x="66" y="436"/>
                  </a:cxn>
                  <a:cxn ang="0">
                    <a:pos x="66" y="424"/>
                  </a:cxn>
                  <a:cxn ang="0">
                    <a:pos x="66" y="382"/>
                  </a:cxn>
                  <a:cxn ang="0">
                    <a:pos x="72" y="352"/>
                  </a:cxn>
                  <a:cxn ang="0">
                    <a:pos x="78" y="281"/>
                  </a:cxn>
                  <a:cxn ang="0">
                    <a:pos x="78" y="257"/>
                  </a:cxn>
                  <a:cxn ang="0">
                    <a:pos x="84" y="209"/>
                  </a:cxn>
                  <a:cxn ang="0">
                    <a:pos x="102" y="149"/>
                  </a:cxn>
                  <a:cxn ang="0">
                    <a:pos x="107" y="125"/>
                  </a:cxn>
                  <a:cxn ang="0">
                    <a:pos x="119" y="89"/>
                  </a:cxn>
                  <a:cxn ang="0">
                    <a:pos x="125" y="77"/>
                  </a:cxn>
                  <a:cxn ang="0">
                    <a:pos x="143" y="30"/>
                  </a:cxn>
                </a:cxnLst>
                <a:rect l="0" t="0" r="r" b="b"/>
                <a:pathLst>
                  <a:path w="143" h="573">
                    <a:moveTo>
                      <a:pt x="143" y="6"/>
                    </a:moveTo>
                    <a:lnTo>
                      <a:pt x="143" y="0"/>
                    </a:lnTo>
                    <a:lnTo>
                      <a:pt x="143" y="6"/>
                    </a:lnTo>
                    <a:lnTo>
                      <a:pt x="137" y="12"/>
                    </a:lnTo>
                    <a:lnTo>
                      <a:pt x="131" y="30"/>
                    </a:lnTo>
                    <a:lnTo>
                      <a:pt x="119" y="65"/>
                    </a:lnTo>
                    <a:lnTo>
                      <a:pt x="107" y="77"/>
                    </a:lnTo>
                    <a:lnTo>
                      <a:pt x="96" y="89"/>
                    </a:lnTo>
                    <a:lnTo>
                      <a:pt x="96" y="89"/>
                    </a:lnTo>
                    <a:lnTo>
                      <a:pt x="84" y="107"/>
                    </a:lnTo>
                    <a:lnTo>
                      <a:pt x="84" y="119"/>
                    </a:lnTo>
                    <a:lnTo>
                      <a:pt x="84" y="149"/>
                    </a:lnTo>
                    <a:lnTo>
                      <a:pt x="84" y="149"/>
                    </a:lnTo>
                    <a:lnTo>
                      <a:pt x="84" y="167"/>
                    </a:lnTo>
                    <a:lnTo>
                      <a:pt x="78" y="197"/>
                    </a:lnTo>
                    <a:lnTo>
                      <a:pt x="72" y="233"/>
                    </a:lnTo>
                    <a:lnTo>
                      <a:pt x="60" y="275"/>
                    </a:lnTo>
                    <a:lnTo>
                      <a:pt x="54" y="316"/>
                    </a:lnTo>
                    <a:lnTo>
                      <a:pt x="48" y="352"/>
                    </a:lnTo>
                    <a:lnTo>
                      <a:pt x="48" y="382"/>
                    </a:lnTo>
                    <a:lnTo>
                      <a:pt x="48" y="400"/>
                    </a:lnTo>
                    <a:lnTo>
                      <a:pt x="48" y="400"/>
                    </a:lnTo>
                    <a:lnTo>
                      <a:pt x="42" y="460"/>
                    </a:lnTo>
                    <a:lnTo>
                      <a:pt x="42" y="484"/>
                    </a:lnTo>
                    <a:lnTo>
                      <a:pt x="42" y="502"/>
                    </a:lnTo>
                    <a:lnTo>
                      <a:pt x="42" y="502"/>
                    </a:lnTo>
                    <a:lnTo>
                      <a:pt x="42" y="520"/>
                    </a:lnTo>
                    <a:lnTo>
                      <a:pt x="36" y="532"/>
                    </a:lnTo>
                    <a:lnTo>
                      <a:pt x="18" y="549"/>
                    </a:lnTo>
                    <a:lnTo>
                      <a:pt x="18" y="549"/>
                    </a:lnTo>
                    <a:lnTo>
                      <a:pt x="0" y="561"/>
                    </a:lnTo>
                    <a:lnTo>
                      <a:pt x="0" y="561"/>
                    </a:lnTo>
                    <a:lnTo>
                      <a:pt x="6" y="561"/>
                    </a:lnTo>
                    <a:lnTo>
                      <a:pt x="6" y="561"/>
                    </a:lnTo>
                    <a:lnTo>
                      <a:pt x="18" y="561"/>
                    </a:lnTo>
                    <a:lnTo>
                      <a:pt x="24" y="555"/>
                    </a:lnTo>
                    <a:lnTo>
                      <a:pt x="36" y="549"/>
                    </a:lnTo>
                    <a:lnTo>
                      <a:pt x="42" y="543"/>
                    </a:lnTo>
                    <a:lnTo>
                      <a:pt x="42" y="543"/>
                    </a:lnTo>
                    <a:lnTo>
                      <a:pt x="42" y="549"/>
                    </a:lnTo>
                    <a:lnTo>
                      <a:pt x="42" y="561"/>
                    </a:lnTo>
                    <a:lnTo>
                      <a:pt x="42" y="573"/>
                    </a:lnTo>
                    <a:lnTo>
                      <a:pt x="48" y="573"/>
                    </a:lnTo>
                    <a:lnTo>
                      <a:pt x="48" y="573"/>
                    </a:lnTo>
                    <a:lnTo>
                      <a:pt x="48" y="561"/>
                    </a:lnTo>
                    <a:lnTo>
                      <a:pt x="48" y="555"/>
                    </a:lnTo>
                    <a:lnTo>
                      <a:pt x="48" y="538"/>
                    </a:lnTo>
                    <a:lnTo>
                      <a:pt x="48" y="526"/>
                    </a:lnTo>
                    <a:lnTo>
                      <a:pt x="48" y="526"/>
                    </a:lnTo>
                    <a:lnTo>
                      <a:pt x="54" y="502"/>
                    </a:lnTo>
                    <a:lnTo>
                      <a:pt x="60" y="472"/>
                    </a:lnTo>
                    <a:lnTo>
                      <a:pt x="60" y="472"/>
                    </a:lnTo>
                    <a:lnTo>
                      <a:pt x="66" y="448"/>
                    </a:lnTo>
                    <a:lnTo>
                      <a:pt x="66" y="436"/>
                    </a:lnTo>
                    <a:lnTo>
                      <a:pt x="66" y="436"/>
                    </a:lnTo>
                    <a:lnTo>
                      <a:pt x="66" y="436"/>
                    </a:lnTo>
                    <a:lnTo>
                      <a:pt x="66" y="436"/>
                    </a:lnTo>
                    <a:lnTo>
                      <a:pt x="66" y="424"/>
                    </a:lnTo>
                    <a:lnTo>
                      <a:pt x="66" y="406"/>
                    </a:lnTo>
                    <a:lnTo>
                      <a:pt x="66" y="382"/>
                    </a:lnTo>
                    <a:lnTo>
                      <a:pt x="66" y="382"/>
                    </a:lnTo>
                    <a:lnTo>
                      <a:pt x="72" y="352"/>
                    </a:lnTo>
                    <a:lnTo>
                      <a:pt x="78" y="316"/>
                    </a:lnTo>
                    <a:lnTo>
                      <a:pt x="78" y="281"/>
                    </a:lnTo>
                    <a:lnTo>
                      <a:pt x="78" y="257"/>
                    </a:lnTo>
                    <a:lnTo>
                      <a:pt x="78" y="257"/>
                    </a:lnTo>
                    <a:lnTo>
                      <a:pt x="84" y="239"/>
                    </a:lnTo>
                    <a:lnTo>
                      <a:pt x="84" y="209"/>
                    </a:lnTo>
                    <a:lnTo>
                      <a:pt x="96" y="179"/>
                    </a:lnTo>
                    <a:lnTo>
                      <a:pt x="102" y="149"/>
                    </a:lnTo>
                    <a:lnTo>
                      <a:pt x="102" y="149"/>
                    </a:lnTo>
                    <a:lnTo>
                      <a:pt x="107" y="125"/>
                    </a:lnTo>
                    <a:lnTo>
                      <a:pt x="113" y="113"/>
                    </a:lnTo>
                    <a:lnTo>
                      <a:pt x="119" y="89"/>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84383" name="Freeform 63"/>
              <p:cNvSpPr>
                <a:spLocks/>
              </p:cNvSpPr>
              <p:nvPr/>
            </p:nvSpPr>
            <p:spPr bwMode="auto">
              <a:xfrm>
                <a:off x="635" y="1270"/>
                <a:ext cx="90" cy="1000"/>
              </a:xfrm>
              <a:custGeom>
                <a:avLst/>
                <a:gdLst/>
                <a:ahLst/>
                <a:cxnLst>
                  <a:cxn ang="0">
                    <a:pos x="18" y="633"/>
                  </a:cxn>
                  <a:cxn ang="0">
                    <a:pos x="18" y="633"/>
                  </a:cxn>
                  <a:cxn ang="0">
                    <a:pos x="18" y="639"/>
                  </a:cxn>
                  <a:cxn ang="0">
                    <a:pos x="12" y="657"/>
                  </a:cxn>
                  <a:cxn ang="0">
                    <a:pos x="12" y="657"/>
                  </a:cxn>
                  <a:cxn ang="0">
                    <a:pos x="6" y="681"/>
                  </a:cxn>
                  <a:cxn ang="0">
                    <a:pos x="0" y="699"/>
                  </a:cxn>
                  <a:cxn ang="0">
                    <a:pos x="0" y="699"/>
                  </a:cxn>
                  <a:cxn ang="0">
                    <a:pos x="0" y="699"/>
                  </a:cxn>
                  <a:cxn ang="0">
                    <a:pos x="0" y="687"/>
                  </a:cxn>
                  <a:cxn ang="0">
                    <a:pos x="0" y="669"/>
                  </a:cxn>
                  <a:cxn ang="0">
                    <a:pos x="0" y="669"/>
                  </a:cxn>
                  <a:cxn ang="0">
                    <a:pos x="6" y="633"/>
                  </a:cxn>
                  <a:cxn ang="0">
                    <a:pos x="6" y="603"/>
                  </a:cxn>
                  <a:cxn ang="0">
                    <a:pos x="6" y="561"/>
                  </a:cxn>
                  <a:cxn ang="0">
                    <a:pos x="6" y="561"/>
                  </a:cxn>
                  <a:cxn ang="0">
                    <a:pos x="6" y="543"/>
                  </a:cxn>
                  <a:cxn ang="0">
                    <a:pos x="6" y="525"/>
                  </a:cxn>
                  <a:cxn ang="0">
                    <a:pos x="6" y="478"/>
                  </a:cxn>
                  <a:cxn ang="0">
                    <a:pos x="12" y="430"/>
                  </a:cxn>
                  <a:cxn ang="0">
                    <a:pos x="12" y="412"/>
                  </a:cxn>
                  <a:cxn ang="0">
                    <a:pos x="12" y="400"/>
                  </a:cxn>
                  <a:cxn ang="0">
                    <a:pos x="12" y="400"/>
                  </a:cxn>
                  <a:cxn ang="0">
                    <a:pos x="18" y="388"/>
                  </a:cxn>
                  <a:cxn ang="0">
                    <a:pos x="24" y="370"/>
                  </a:cxn>
                  <a:cxn ang="0">
                    <a:pos x="35" y="316"/>
                  </a:cxn>
                  <a:cxn ang="0">
                    <a:pos x="41" y="257"/>
                  </a:cxn>
                  <a:cxn ang="0">
                    <a:pos x="47" y="233"/>
                  </a:cxn>
                  <a:cxn ang="0">
                    <a:pos x="47" y="215"/>
                  </a:cxn>
                  <a:cxn ang="0">
                    <a:pos x="47" y="215"/>
                  </a:cxn>
                  <a:cxn ang="0">
                    <a:pos x="47" y="179"/>
                  </a:cxn>
                  <a:cxn ang="0">
                    <a:pos x="53" y="131"/>
                  </a:cxn>
                  <a:cxn ang="0">
                    <a:pos x="53" y="83"/>
                  </a:cxn>
                  <a:cxn ang="0">
                    <a:pos x="53" y="47"/>
                  </a:cxn>
                  <a:cxn ang="0">
                    <a:pos x="53" y="47"/>
                  </a:cxn>
                  <a:cxn ang="0">
                    <a:pos x="53" y="24"/>
                  </a:cxn>
                  <a:cxn ang="0">
                    <a:pos x="53" y="6"/>
                  </a:cxn>
                  <a:cxn ang="0">
                    <a:pos x="53" y="0"/>
                  </a:cxn>
                  <a:cxn ang="0">
                    <a:pos x="59" y="6"/>
                  </a:cxn>
                  <a:cxn ang="0">
                    <a:pos x="59" y="18"/>
                  </a:cxn>
                  <a:cxn ang="0">
                    <a:pos x="59" y="41"/>
                  </a:cxn>
                  <a:cxn ang="0">
                    <a:pos x="59" y="41"/>
                  </a:cxn>
                  <a:cxn ang="0">
                    <a:pos x="59" y="65"/>
                  </a:cxn>
                  <a:cxn ang="0">
                    <a:pos x="59" y="83"/>
                  </a:cxn>
                  <a:cxn ang="0">
                    <a:pos x="65" y="113"/>
                  </a:cxn>
                  <a:cxn ang="0">
                    <a:pos x="65" y="137"/>
                  </a:cxn>
                  <a:cxn ang="0">
                    <a:pos x="65" y="167"/>
                  </a:cxn>
                  <a:cxn ang="0">
                    <a:pos x="65" y="167"/>
                  </a:cxn>
                  <a:cxn ang="0">
                    <a:pos x="59" y="209"/>
                  </a:cxn>
                  <a:cxn ang="0">
                    <a:pos x="53" y="245"/>
                  </a:cxn>
                  <a:cxn ang="0">
                    <a:pos x="47" y="280"/>
                  </a:cxn>
                  <a:cxn ang="0">
                    <a:pos x="41" y="298"/>
                  </a:cxn>
                  <a:cxn ang="0">
                    <a:pos x="41" y="298"/>
                  </a:cxn>
                  <a:cxn ang="0">
                    <a:pos x="41" y="316"/>
                  </a:cxn>
                  <a:cxn ang="0">
                    <a:pos x="35" y="346"/>
                  </a:cxn>
                  <a:cxn ang="0">
                    <a:pos x="29" y="382"/>
                  </a:cxn>
                  <a:cxn ang="0">
                    <a:pos x="29" y="412"/>
                  </a:cxn>
                  <a:cxn ang="0">
                    <a:pos x="29" y="412"/>
                  </a:cxn>
                  <a:cxn ang="0">
                    <a:pos x="24" y="448"/>
                  </a:cxn>
                  <a:cxn ang="0">
                    <a:pos x="18" y="496"/>
                  </a:cxn>
                  <a:cxn ang="0">
                    <a:pos x="18" y="555"/>
                  </a:cxn>
                  <a:cxn ang="0">
                    <a:pos x="18" y="633"/>
                  </a:cxn>
                </a:cxnLst>
                <a:rect l="0" t="0" r="r" b="b"/>
                <a:pathLst>
                  <a:path w="65" h="699">
                    <a:moveTo>
                      <a:pt x="18" y="633"/>
                    </a:moveTo>
                    <a:lnTo>
                      <a:pt x="18" y="633"/>
                    </a:lnTo>
                    <a:lnTo>
                      <a:pt x="18" y="639"/>
                    </a:lnTo>
                    <a:lnTo>
                      <a:pt x="12" y="657"/>
                    </a:lnTo>
                    <a:lnTo>
                      <a:pt x="12" y="657"/>
                    </a:lnTo>
                    <a:lnTo>
                      <a:pt x="6" y="681"/>
                    </a:lnTo>
                    <a:lnTo>
                      <a:pt x="0" y="699"/>
                    </a:lnTo>
                    <a:lnTo>
                      <a:pt x="0" y="699"/>
                    </a:lnTo>
                    <a:lnTo>
                      <a:pt x="0" y="699"/>
                    </a:lnTo>
                    <a:lnTo>
                      <a:pt x="0" y="687"/>
                    </a:lnTo>
                    <a:lnTo>
                      <a:pt x="0" y="669"/>
                    </a:lnTo>
                    <a:lnTo>
                      <a:pt x="0" y="669"/>
                    </a:lnTo>
                    <a:lnTo>
                      <a:pt x="6" y="633"/>
                    </a:lnTo>
                    <a:lnTo>
                      <a:pt x="6" y="603"/>
                    </a:lnTo>
                    <a:lnTo>
                      <a:pt x="6" y="561"/>
                    </a:lnTo>
                    <a:lnTo>
                      <a:pt x="6" y="561"/>
                    </a:lnTo>
                    <a:lnTo>
                      <a:pt x="6" y="543"/>
                    </a:lnTo>
                    <a:lnTo>
                      <a:pt x="6" y="525"/>
                    </a:lnTo>
                    <a:lnTo>
                      <a:pt x="6" y="478"/>
                    </a:lnTo>
                    <a:lnTo>
                      <a:pt x="12" y="430"/>
                    </a:lnTo>
                    <a:lnTo>
                      <a:pt x="12" y="412"/>
                    </a:lnTo>
                    <a:lnTo>
                      <a:pt x="12" y="400"/>
                    </a:lnTo>
                    <a:lnTo>
                      <a:pt x="12" y="400"/>
                    </a:lnTo>
                    <a:lnTo>
                      <a:pt x="18" y="388"/>
                    </a:lnTo>
                    <a:lnTo>
                      <a:pt x="24" y="370"/>
                    </a:lnTo>
                    <a:lnTo>
                      <a:pt x="35" y="316"/>
                    </a:lnTo>
                    <a:lnTo>
                      <a:pt x="41" y="257"/>
                    </a:lnTo>
                    <a:lnTo>
                      <a:pt x="47" y="233"/>
                    </a:lnTo>
                    <a:lnTo>
                      <a:pt x="47" y="215"/>
                    </a:lnTo>
                    <a:lnTo>
                      <a:pt x="47" y="215"/>
                    </a:lnTo>
                    <a:lnTo>
                      <a:pt x="47" y="179"/>
                    </a:lnTo>
                    <a:lnTo>
                      <a:pt x="53" y="131"/>
                    </a:lnTo>
                    <a:lnTo>
                      <a:pt x="53" y="83"/>
                    </a:lnTo>
                    <a:lnTo>
                      <a:pt x="53" y="47"/>
                    </a:lnTo>
                    <a:lnTo>
                      <a:pt x="53" y="47"/>
                    </a:lnTo>
                    <a:lnTo>
                      <a:pt x="53" y="24"/>
                    </a:lnTo>
                    <a:lnTo>
                      <a:pt x="53" y="6"/>
                    </a:lnTo>
                    <a:lnTo>
                      <a:pt x="53" y="0"/>
                    </a:lnTo>
                    <a:lnTo>
                      <a:pt x="59" y="6"/>
                    </a:lnTo>
                    <a:lnTo>
                      <a:pt x="59" y="18"/>
                    </a:lnTo>
                    <a:lnTo>
                      <a:pt x="59" y="41"/>
                    </a:lnTo>
                    <a:lnTo>
                      <a:pt x="59" y="41"/>
                    </a:lnTo>
                    <a:lnTo>
                      <a:pt x="59" y="65"/>
                    </a:lnTo>
                    <a:lnTo>
                      <a:pt x="59" y="83"/>
                    </a:lnTo>
                    <a:lnTo>
                      <a:pt x="65" y="113"/>
                    </a:lnTo>
                    <a:lnTo>
                      <a:pt x="65" y="137"/>
                    </a:lnTo>
                    <a:lnTo>
                      <a:pt x="65" y="167"/>
                    </a:lnTo>
                    <a:lnTo>
                      <a:pt x="65" y="167"/>
                    </a:lnTo>
                    <a:lnTo>
                      <a:pt x="59" y="209"/>
                    </a:lnTo>
                    <a:lnTo>
                      <a:pt x="53" y="245"/>
                    </a:lnTo>
                    <a:lnTo>
                      <a:pt x="47" y="280"/>
                    </a:lnTo>
                    <a:lnTo>
                      <a:pt x="41" y="298"/>
                    </a:lnTo>
                    <a:lnTo>
                      <a:pt x="41" y="298"/>
                    </a:lnTo>
                    <a:lnTo>
                      <a:pt x="41" y="316"/>
                    </a:lnTo>
                    <a:lnTo>
                      <a:pt x="35" y="346"/>
                    </a:lnTo>
                    <a:lnTo>
                      <a:pt x="29" y="382"/>
                    </a:lnTo>
                    <a:lnTo>
                      <a:pt x="29" y="41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84384" name="Freeform 64"/>
              <p:cNvSpPr>
                <a:spLocks/>
              </p:cNvSpPr>
              <p:nvPr/>
            </p:nvSpPr>
            <p:spPr bwMode="auto">
              <a:xfrm>
                <a:off x="245" y="3646"/>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close/>
                  </a:path>
                </a:pathLst>
              </a:custGeom>
              <a:solidFill>
                <a:srgbClr val="FFCC19"/>
              </a:solidFill>
              <a:ln w="9525">
                <a:noFill/>
                <a:round/>
                <a:headEnd/>
                <a:tailEnd/>
              </a:ln>
            </p:spPr>
            <p:txBody>
              <a:bodyPr/>
              <a:lstStyle/>
              <a:p>
                <a:endParaRPr lang="fr-FR"/>
              </a:p>
            </p:txBody>
          </p:sp>
          <p:sp>
            <p:nvSpPr>
              <p:cNvPr id="184385" name="Freeform 65"/>
              <p:cNvSpPr>
                <a:spLocks/>
              </p:cNvSpPr>
              <p:nvPr/>
            </p:nvSpPr>
            <p:spPr bwMode="auto">
              <a:xfrm>
                <a:off x="245" y="3646"/>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path>
                </a:pathLst>
              </a:custGeom>
              <a:noFill/>
              <a:ln w="0">
                <a:solidFill>
                  <a:srgbClr val="000000"/>
                </a:solidFill>
                <a:prstDash val="solid"/>
                <a:round/>
                <a:headEnd/>
                <a:tailEnd/>
              </a:ln>
            </p:spPr>
            <p:txBody>
              <a:bodyPr/>
              <a:lstStyle/>
              <a:p>
                <a:endParaRPr lang="fr-FR"/>
              </a:p>
            </p:txBody>
          </p:sp>
          <p:sp>
            <p:nvSpPr>
              <p:cNvPr id="184386" name="Freeform 66"/>
              <p:cNvSpPr>
                <a:spLocks/>
              </p:cNvSpPr>
              <p:nvPr/>
            </p:nvSpPr>
            <p:spPr bwMode="auto">
              <a:xfrm>
                <a:off x="610" y="3500"/>
                <a:ext cx="65" cy="299"/>
              </a:xfrm>
              <a:custGeom>
                <a:avLst/>
                <a:gdLst/>
                <a:ahLst/>
                <a:cxnLst>
                  <a:cxn ang="0">
                    <a:pos x="18" y="60"/>
                  </a:cxn>
                  <a:cxn ang="0">
                    <a:pos x="18" y="54"/>
                  </a:cxn>
                  <a:cxn ang="0">
                    <a:pos x="24" y="36"/>
                  </a:cxn>
                  <a:cxn ang="0">
                    <a:pos x="30" y="18"/>
                  </a:cxn>
                  <a:cxn ang="0">
                    <a:pos x="47" y="0"/>
                  </a:cxn>
                  <a:cxn ang="0">
                    <a:pos x="47" y="0"/>
                  </a:cxn>
                  <a:cxn ang="0">
                    <a:pos x="47" y="6"/>
                  </a:cxn>
                  <a:cxn ang="0">
                    <a:pos x="42" y="30"/>
                  </a:cxn>
                  <a:cxn ang="0">
                    <a:pos x="42" y="60"/>
                  </a:cxn>
                  <a:cxn ang="0">
                    <a:pos x="36" y="96"/>
                  </a:cxn>
                  <a:cxn ang="0">
                    <a:pos x="30" y="132"/>
                  </a:cxn>
                  <a:cxn ang="0">
                    <a:pos x="24" y="162"/>
                  </a:cxn>
                  <a:cxn ang="0">
                    <a:pos x="18" y="191"/>
                  </a:cxn>
                  <a:cxn ang="0">
                    <a:pos x="12" y="209"/>
                  </a:cxn>
                  <a:cxn ang="0">
                    <a:pos x="0" y="203"/>
                  </a:cxn>
                  <a:cxn ang="0">
                    <a:pos x="18" y="60"/>
                  </a:cxn>
                  <a:cxn ang="0">
                    <a:pos x="18" y="60"/>
                  </a:cxn>
                </a:cxnLst>
                <a:rect l="0" t="0" r="r" b="b"/>
                <a:pathLst>
                  <a:path w="47" h="209">
                    <a:moveTo>
                      <a:pt x="18" y="60"/>
                    </a:moveTo>
                    <a:lnTo>
                      <a:pt x="18" y="54"/>
                    </a:lnTo>
                    <a:lnTo>
                      <a:pt x="24" y="36"/>
                    </a:lnTo>
                    <a:lnTo>
                      <a:pt x="30" y="18"/>
                    </a:lnTo>
                    <a:lnTo>
                      <a:pt x="47" y="0"/>
                    </a:lnTo>
                    <a:lnTo>
                      <a:pt x="47" y="0"/>
                    </a:lnTo>
                    <a:lnTo>
                      <a:pt x="47" y="6"/>
                    </a:lnTo>
                    <a:lnTo>
                      <a:pt x="42" y="30"/>
                    </a:lnTo>
                    <a:lnTo>
                      <a:pt x="42" y="60"/>
                    </a:lnTo>
                    <a:lnTo>
                      <a:pt x="36" y="96"/>
                    </a:lnTo>
                    <a:lnTo>
                      <a:pt x="30" y="132"/>
                    </a:lnTo>
                    <a:lnTo>
                      <a:pt x="24" y="162"/>
                    </a:lnTo>
                    <a:lnTo>
                      <a:pt x="18" y="191"/>
                    </a:lnTo>
                    <a:lnTo>
                      <a:pt x="12" y="209"/>
                    </a:lnTo>
                    <a:lnTo>
                      <a:pt x="0" y="203"/>
                    </a:lnTo>
                    <a:lnTo>
                      <a:pt x="18" y="60"/>
                    </a:lnTo>
                    <a:lnTo>
                      <a:pt x="18" y="60"/>
                    </a:lnTo>
                    <a:close/>
                  </a:path>
                </a:pathLst>
              </a:custGeom>
              <a:solidFill>
                <a:srgbClr val="BF8C00"/>
              </a:solidFill>
              <a:ln w="9525">
                <a:noFill/>
                <a:round/>
                <a:headEnd/>
                <a:tailEnd/>
              </a:ln>
            </p:spPr>
            <p:txBody>
              <a:bodyPr/>
              <a:lstStyle/>
              <a:p>
                <a:endParaRPr lang="fr-FR"/>
              </a:p>
            </p:txBody>
          </p:sp>
          <p:sp>
            <p:nvSpPr>
              <p:cNvPr id="184387" name="Freeform 67"/>
              <p:cNvSpPr>
                <a:spLocks/>
              </p:cNvSpPr>
              <p:nvPr/>
            </p:nvSpPr>
            <p:spPr bwMode="auto">
              <a:xfrm>
                <a:off x="643" y="3500"/>
                <a:ext cx="32" cy="51"/>
              </a:xfrm>
              <a:custGeom>
                <a:avLst/>
                <a:gdLst/>
                <a:ahLst/>
                <a:cxnLst>
                  <a:cxn ang="0">
                    <a:pos x="23" y="0"/>
                  </a:cxn>
                  <a:cxn ang="0">
                    <a:pos x="23" y="0"/>
                  </a:cxn>
                  <a:cxn ang="0">
                    <a:pos x="18" y="6"/>
                  </a:cxn>
                  <a:cxn ang="0">
                    <a:pos x="6" y="18"/>
                  </a:cxn>
                  <a:cxn ang="0">
                    <a:pos x="0" y="36"/>
                  </a:cxn>
                </a:cxnLst>
                <a:rect l="0" t="0" r="r" b="b"/>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84388" name="Freeform 68"/>
              <p:cNvSpPr>
                <a:spLocks/>
              </p:cNvSpPr>
              <p:nvPr/>
            </p:nvSpPr>
            <p:spPr bwMode="auto">
              <a:xfrm>
                <a:off x="627" y="3551"/>
                <a:ext cx="16" cy="52"/>
              </a:xfrm>
              <a:custGeom>
                <a:avLst/>
                <a:gdLst/>
                <a:ahLst/>
                <a:cxnLst>
                  <a:cxn ang="0">
                    <a:pos x="12" y="0"/>
                  </a:cxn>
                  <a:cxn ang="0">
                    <a:pos x="0" y="36"/>
                  </a:cxn>
                  <a:cxn ang="0">
                    <a:pos x="0" y="36"/>
                  </a:cxn>
                </a:cxnLst>
                <a:rect l="0" t="0" r="r" b="b"/>
                <a:pathLst>
                  <a:path w="12" h="36">
                    <a:moveTo>
                      <a:pt x="12" y="0"/>
                    </a:moveTo>
                    <a:lnTo>
                      <a:pt x="0" y="36"/>
                    </a:lnTo>
                    <a:lnTo>
                      <a:pt x="0" y="36"/>
                    </a:lnTo>
                  </a:path>
                </a:pathLst>
              </a:custGeom>
              <a:noFill/>
              <a:ln w="0">
                <a:solidFill>
                  <a:srgbClr val="000000"/>
                </a:solidFill>
                <a:prstDash val="solid"/>
                <a:round/>
                <a:headEnd/>
                <a:tailEnd/>
              </a:ln>
            </p:spPr>
            <p:txBody>
              <a:bodyPr/>
              <a:lstStyle/>
              <a:p>
                <a:endParaRPr lang="fr-FR"/>
              </a:p>
            </p:txBody>
          </p:sp>
          <p:sp>
            <p:nvSpPr>
              <p:cNvPr id="184389" name="Freeform 69"/>
              <p:cNvSpPr>
                <a:spLocks/>
              </p:cNvSpPr>
              <p:nvPr/>
            </p:nvSpPr>
            <p:spPr bwMode="auto">
              <a:xfrm>
                <a:off x="287" y="1500"/>
                <a:ext cx="265" cy="462"/>
              </a:xfrm>
              <a:custGeom>
                <a:avLst/>
                <a:gdLst/>
                <a:ahLst/>
                <a:cxnLst>
                  <a:cxn ang="0">
                    <a:pos x="30" y="24"/>
                  </a:cxn>
                  <a:cxn ang="0">
                    <a:pos x="42" y="48"/>
                  </a:cxn>
                  <a:cxn ang="0">
                    <a:pos x="54" y="72"/>
                  </a:cxn>
                  <a:cxn ang="0">
                    <a:pos x="84" y="131"/>
                  </a:cxn>
                  <a:cxn ang="0">
                    <a:pos x="120" y="197"/>
                  </a:cxn>
                  <a:cxn ang="0">
                    <a:pos x="138" y="227"/>
                  </a:cxn>
                  <a:cxn ang="0">
                    <a:pos x="156" y="245"/>
                  </a:cxn>
                  <a:cxn ang="0">
                    <a:pos x="156" y="245"/>
                  </a:cxn>
                  <a:cxn ang="0">
                    <a:pos x="180" y="275"/>
                  </a:cxn>
                  <a:cxn ang="0">
                    <a:pos x="192" y="305"/>
                  </a:cxn>
                  <a:cxn ang="0">
                    <a:pos x="180" y="323"/>
                  </a:cxn>
                  <a:cxn ang="0">
                    <a:pos x="168" y="323"/>
                  </a:cxn>
                  <a:cxn ang="0">
                    <a:pos x="156" y="323"/>
                  </a:cxn>
                  <a:cxn ang="0">
                    <a:pos x="156" y="323"/>
                  </a:cxn>
                  <a:cxn ang="0">
                    <a:pos x="138" y="305"/>
                  </a:cxn>
                  <a:cxn ang="0">
                    <a:pos x="120" y="287"/>
                  </a:cxn>
                  <a:cxn ang="0">
                    <a:pos x="96" y="275"/>
                  </a:cxn>
                  <a:cxn ang="0">
                    <a:pos x="90" y="275"/>
                  </a:cxn>
                  <a:cxn ang="0">
                    <a:pos x="78" y="281"/>
                  </a:cxn>
                  <a:cxn ang="0">
                    <a:pos x="78" y="281"/>
                  </a:cxn>
                  <a:cxn ang="0">
                    <a:pos x="78" y="287"/>
                  </a:cxn>
                  <a:cxn ang="0">
                    <a:pos x="66" y="287"/>
                  </a:cxn>
                  <a:cxn ang="0">
                    <a:pos x="54" y="281"/>
                  </a:cxn>
                  <a:cxn ang="0">
                    <a:pos x="48" y="269"/>
                  </a:cxn>
                  <a:cxn ang="0">
                    <a:pos x="42" y="251"/>
                  </a:cxn>
                  <a:cxn ang="0">
                    <a:pos x="42" y="251"/>
                  </a:cxn>
                  <a:cxn ang="0">
                    <a:pos x="36" y="221"/>
                  </a:cxn>
                  <a:cxn ang="0">
                    <a:pos x="24" y="173"/>
                  </a:cxn>
                  <a:cxn ang="0">
                    <a:pos x="12" y="125"/>
                  </a:cxn>
                  <a:cxn ang="0">
                    <a:pos x="6" y="72"/>
                  </a:cxn>
                  <a:cxn ang="0">
                    <a:pos x="0" y="36"/>
                  </a:cxn>
                  <a:cxn ang="0">
                    <a:pos x="6" y="6"/>
                  </a:cxn>
                  <a:cxn ang="0">
                    <a:pos x="6" y="0"/>
                  </a:cxn>
                  <a:cxn ang="0">
                    <a:pos x="12" y="0"/>
                  </a:cxn>
                  <a:cxn ang="0">
                    <a:pos x="18" y="12"/>
                  </a:cxn>
                  <a:cxn ang="0">
                    <a:pos x="30" y="24"/>
                  </a:cxn>
                </a:cxnLst>
                <a:rect l="0" t="0" r="r" b="b"/>
                <a:pathLst>
                  <a:path w="192" h="323">
                    <a:moveTo>
                      <a:pt x="30" y="24"/>
                    </a:moveTo>
                    <a:lnTo>
                      <a:pt x="42" y="48"/>
                    </a:lnTo>
                    <a:lnTo>
                      <a:pt x="54" y="72"/>
                    </a:lnTo>
                    <a:lnTo>
                      <a:pt x="84" y="131"/>
                    </a:lnTo>
                    <a:lnTo>
                      <a:pt x="120" y="197"/>
                    </a:lnTo>
                    <a:lnTo>
                      <a:pt x="138" y="227"/>
                    </a:lnTo>
                    <a:lnTo>
                      <a:pt x="156" y="245"/>
                    </a:lnTo>
                    <a:lnTo>
                      <a:pt x="156" y="245"/>
                    </a:lnTo>
                    <a:lnTo>
                      <a:pt x="180" y="275"/>
                    </a:lnTo>
                    <a:lnTo>
                      <a:pt x="192" y="305"/>
                    </a:lnTo>
                    <a:lnTo>
                      <a:pt x="180" y="323"/>
                    </a:lnTo>
                    <a:lnTo>
                      <a:pt x="168" y="323"/>
                    </a:lnTo>
                    <a:lnTo>
                      <a:pt x="156" y="323"/>
                    </a:lnTo>
                    <a:lnTo>
                      <a:pt x="156" y="323"/>
                    </a:lnTo>
                    <a:lnTo>
                      <a:pt x="138" y="305"/>
                    </a:lnTo>
                    <a:lnTo>
                      <a:pt x="120" y="287"/>
                    </a:lnTo>
                    <a:lnTo>
                      <a:pt x="96" y="275"/>
                    </a:lnTo>
                    <a:lnTo>
                      <a:pt x="90" y="275"/>
                    </a:lnTo>
                    <a:lnTo>
                      <a:pt x="78" y="281"/>
                    </a:lnTo>
                    <a:lnTo>
                      <a:pt x="78" y="281"/>
                    </a:lnTo>
                    <a:lnTo>
                      <a:pt x="78" y="287"/>
                    </a:lnTo>
                    <a:lnTo>
                      <a:pt x="66" y="287"/>
                    </a:lnTo>
                    <a:lnTo>
                      <a:pt x="54" y="281"/>
                    </a:lnTo>
                    <a:lnTo>
                      <a:pt x="48" y="269"/>
                    </a:lnTo>
                    <a:lnTo>
                      <a:pt x="42" y="251"/>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84390" name="Freeform 70"/>
              <p:cNvSpPr>
                <a:spLocks/>
              </p:cNvSpPr>
              <p:nvPr/>
            </p:nvSpPr>
            <p:spPr bwMode="auto">
              <a:xfrm>
                <a:off x="295" y="1535"/>
                <a:ext cx="257" cy="427"/>
              </a:xfrm>
              <a:custGeom>
                <a:avLst/>
                <a:gdLst/>
                <a:ahLst/>
                <a:cxnLst>
                  <a:cxn ang="0">
                    <a:pos x="30" y="30"/>
                  </a:cxn>
                  <a:cxn ang="0">
                    <a:pos x="42" y="48"/>
                  </a:cxn>
                  <a:cxn ang="0">
                    <a:pos x="48" y="72"/>
                  </a:cxn>
                  <a:cxn ang="0">
                    <a:pos x="78" y="125"/>
                  </a:cxn>
                  <a:cxn ang="0">
                    <a:pos x="108" y="179"/>
                  </a:cxn>
                  <a:cxn ang="0">
                    <a:pos x="150" y="227"/>
                  </a:cxn>
                  <a:cxn ang="0">
                    <a:pos x="150" y="227"/>
                  </a:cxn>
                  <a:cxn ang="0">
                    <a:pos x="174" y="263"/>
                  </a:cxn>
                  <a:cxn ang="0">
                    <a:pos x="186" y="287"/>
                  </a:cxn>
                  <a:cxn ang="0">
                    <a:pos x="174" y="299"/>
                  </a:cxn>
                  <a:cxn ang="0">
                    <a:pos x="162" y="299"/>
                  </a:cxn>
                  <a:cxn ang="0">
                    <a:pos x="150" y="293"/>
                  </a:cxn>
                  <a:cxn ang="0">
                    <a:pos x="150" y="293"/>
                  </a:cxn>
                  <a:cxn ang="0">
                    <a:pos x="132" y="281"/>
                  </a:cxn>
                  <a:cxn ang="0">
                    <a:pos x="114" y="263"/>
                  </a:cxn>
                  <a:cxn ang="0">
                    <a:pos x="90" y="251"/>
                  </a:cxn>
                  <a:cxn ang="0">
                    <a:pos x="84" y="251"/>
                  </a:cxn>
                  <a:cxn ang="0">
                    <a:pos x="72" y="257"/>
                  </a:cxn>
                  <a:cxn ang="0">
                    <a:pos x="72" y="257"/>
                  </a:cxn>
                  <a:cxn ang="0">
                    <a:pos x="72" y="263"/>
                  </a:cxn>
                  <a:cxn ang="0">
                    <a:pos x="66" y="263"/>
                  </a:cxn>
                  <a:cxn ang="0">
                    <a:pos x="54" y="257"/>
                  </a:cxn>
                  <a:cxn ang="0">
                    <a:pos x="48" y="245"/>
                  </a:cxn>
                  <a:cxn ang="0">
                    <a:pos x="42" y="227"/>
                  </a:cxn>
                  <a:cxn ang="0">
                    <a:pos x="42" y="227"/>
                  </a:cxn>
                  <a:cxn ang="0">
                    <a:pos x="30" y="191"/>
                  </a:cxn>
                  <a:cxn ang="0">
                    <a:pos x="24" y="149"/>
                  </a:cxn>
                  <a:cxn ang="0">
                    <a:pos x="12" y="107"/>
                  </a:cxn>
                  <a:cxn ang="0">
                    <a:pos x="0" y="66"/>
                  </a:cxn>
                  <a:cxn ang="0">
                    <a:pos x="0" y="30"/>
                  </a:cxn>
                  <a:cxn ang="0">
                    <a:pos x="0" y="6"/>
                  </a:cxn>
                  <a:cxn ang="0">
                    <a:pos x="6" y="0"/>
                  </a:cxn>
                  <a:cxn ang="0">
                    <a:pos x="12" y="6"/>
                  </a:cxn>
                  <a:cxn ang="0">
                    <a:pos x="18" y="12"/>
                  </a:cxn>
                  <a:cxn ang="0">
                    <a:pos x="30" y="30"/>
                  </a:cxn>
                </a:cxnLst>
                <a:rect l="0" t="0" r="r" b="b"/>
                <a:pathLst>
                  <a:path w="186" h="299">
                    <a:moveTo>
                      <a:pt x="30" y="30"/>
                    </a:moveTo>
                    <a:lnTo>
                      <a:pt x="42" y="48"/>
                    </a:lnTo>
                    <a:lnTo>
                      <a:pt x="48" y="72"/>
                    </a:lnTo>
                    <a:lnTo>
                      <a:pt x="78" y="125"/>
                    </a:lnTo>
                    <a:lnTo>
                      <a:pt x="108" y="179"/>
                    </a:lnTo>
                    <a:lnTo>
                      <a:pt x="150" y="227"/>
                    </a:lnTo>
                    <a:lnTo>
                      <a:pt x="150" y="227"/>
                    </a:lnTo>
                    <a:lnTo>
                      <a:pt x="174" y="263"/>
                    </a:lnTo>
                    <a:lnTo>
                      <a:pt x="186" y="287"/>
                    </a:lnTo>
                    <a:lnTo>
                      <a:pt x="174" y="299"/>
                    </a:lnTo>
                    <a:lnTo>
                      <a:pt x="162" y="299"/>
                    </a:lnTo>
                    <a:lnTo>
                      <a:pt x="150" y="293"/>
                    </a:lnTo>
                    <a:lnTo>
                      <a:pt x="150" y="293"/>
                    </a:lnTo>
                    <a:lnTo>
                      <a:pt x="132" y="281"/>
                    </a:lnTo>
                    <a:lnTo>
                      <a:pt x="114" y="263"/>
                    </a:lnTo>
                    <a:lnTo>
                      <a:pt x="90" y="251"/>
                    </a:lnTo>
                    <a:lnTo>
                      <a:pt x="84" y="251"/>
                    </a:lnTo>
                    <a:lnTo>
                      <a:pt x="72" y="257"/>
                    </a:lnTo>
                    <a:lnTo>
                      <a:pt x="72" y="257"/>
                    </a:lnTo>
                    <a:lnTo>
                      <a:pt x="72" y="263"/>
                    </a:lnTo>
                    <a:lnTo>
                      <a:pt x="66" y="263"/>
                    </a:lnTo>
                    <a:lnTo>
                      <a:pt x="54" y="257"/>
                    </a:lnTo>
                    <a:lnTo>
                      <a:pt x="48" y="245"/>
                    </a:lnTo>
                    <a:lnTo>
                      <a:pt x="42" y="227"/>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84391" name="Freeform 71"/>
              <p:cNvSpPr>
                <a:spLocks/>
              </p:cNvSpPr>
              <p:nvPr/>
            </p:nvSpPr>
            <p:spPr bwMode="auto">
              <a:xfrm>
                <a:off x="295" y="1577"/>
                <a:ext cx="249" cy="377"/>
              </a:xfrm>
              <a:custGeom>
                <a:avLst/>
                <a:gdLst/>
                <a:ahLst/>
                <a:cxnLst>
                  <a:cxn ang="0">
                    <a:pos x="24" y="18"/>
                  </a:cxn>
                  <a:cxn ang="0">
                    <a:pos x="48" y="59"/>
                  </a:cxn>
                  <a:cxn ang="0">
                    <a:pos x="72" y="107"/>
                  </a:cxn>
                  <a:cxn ang="0">
                    <a:pos x="102" y="161"/>
                  </a:cxn>
                  <a:cxn ang="0">
                    <a:pos x="138" y="197"/>
                  </a:cxn>
                  <a:cxn ang="0">
                    <a:pos x="138" y="197"/>
                  </a:cxn>
                  <a:cxn ang="0">
                    <a:pos x="168" y="233"/>
                  </a:cxn>
                  <a:cxn ang="0">
                    <a:pos x="180" y="257"/>
                  </a:cxn>
                  <a:cxn ang="0">
                    <a:pos x="168" y="263"/>
                  </a:cxn>
                  <a:cxn ang="0">
                    <a:pos x="144" y="257"/>
                  </a:cxn>
                  <a:cxn ang="0">
                    <a:pos x="144" y="257"/>
                  </a:cxn>
                  <a:cxn ang="0">
                    <a:pos x="126" y="245"/>
                  </a:cxn>
                  <a:cxn ang="0">
                    <a:pos x="108" y="227"/>
                  </a:cxn>
                  <a:cxn ang="0">
                    <a:pos x="90" y="215"/>
                  </a:cxn>
                  <a:cxn ang="0">
                    <a:pos x="78" y="215"/>
                  </a:cxn>
                  <a:cxn ang="0">
                    <a:pos x="66" y="221"/>
                  </a:cxn>
                  <a:cxn ang="0">
                    <a:pos x="66" y="221"/>
                  </a:cxn>
                  <a:cxn ang="0">
                    <a:pos x="66" y="227"/>
                  </a:cxn>
                  <a:cxn ang="0">
                    <a:pos x="60" y="227"/>
                  </a:cxn>
                  <a:cxn ang="0">
                    <a:pos x="54" y="221"/>
                  </a:cxn>
                  <a:cxn ang="0">
                    <a:pos x="48" y="209"/>
                  </a:cxn>
                  <a:cxn ang="0">
                    <a:pos x="42" y="191"/>
                  </a:cxn>
                  <a:cxn ang="0">
                    <a:pos x="42" y="191"/>
                  </a:cxn>
                  <a:cxn ang="0">
                    <a:pos x="36" y="161"/>
                  </a:cxn>
                  <a:cxn ang="0">
                    <a:pos x="24" y="125"/>
                  </a:cxn>
                  <a:cxn ang="0">
                    <a:pos x="12" y="83"/>
                  </a:cxn>
                  <a:cxn ang="0">
                    <a:pos x="6" y="48"/>
                  </a:cxn>
                  <a:cxn ang="0">
                    <a:pos x="0" y="18"/>
                  </a:cxn>
                  <a:cxn ang="0">
                    <a:pos x="0" y="0"/>
                  </a:cxn>
                  <a:cxn ang="0">
                    <a:pos x="12" y="0"/>
                  </a:cxn>
                  <a:cxn ang="0">
                    <a:pos x="18" y="6"/>
                  </a:cxn>
                  <a:cxn ang="0">
                    <a:pos x="24" y="18"/>
                  </a:cxn>
                </a:cxnLst>
                <a:rect l="0" t="0" r="r" b="b"/>
                <a:pathLst>
                  <a:path w="180" h="263">
                    <a:moveTo>
                      <a:pt x="24" y="18"/>
                    </a:moveTo>
                    <a:lnTo>
                      <a:pt x="48" y="59"/>
                    </a:lnTo>
                    <a:lnTo>
                      <a:pt x="72" y="107"/>
                    </a:lnTo>
                    <a:lnTo>
                      <a:pt x="102" y="161"/>
                    </a:lnTo>
                    <a:lnTo>
                      <a:pt x="138" y="197"/>
                    </a:lnTo>
                    <a:lnTo>
                      <a:pt x="138" y="197"/>
                    </a:lnTo>
                    <a:lnTo>
                      <a:pt x="168" y="233"/>
                    </a:lnTo>
                    <a:lnTo>
                      <a:pt x="180" y="257"/>
                    </a:lnTo>
                    <a:lnTo>
                      <a:pt x="168" y="263"/>
                    </a:lnTo>
                    <a:lnTo>
                      <a:pt x="144" y="257"/>
                    </a:lnTo>
                    <a:lnTo>
                      <a:pt x="144" y="257"/>
                    </a:lnTo>
                    <a:lnTo>
                      <a:pt x="126" y="245"/>
                    </a:lnTo>
                    <a:lnTo>
                      <a:pt x="108" y="227"/>
                    </a:lnTo>
                    <a:lnTo>
                      <a:pt x="90" y="215"/>
                    </a:lnTo>
                    <a:lnTo>
                      <a:pt x="78" y="215"/>
                    </a:lnTo>
                    <a:lnTo>
                      <a:pt x="66" y="221"/>
                    </a:lnTo>
                    <a:lnTo>
                      <a:pt x="66" y="221"/>
                    </a:lnTo>
                    <a:lnTo>
                      <a:pt x="66" y="227"/>
                    </a:lnTo>
                    <a:lnTo>
                      <a:pt x="60" y="227"/>
                    </a:lnTo>
                    <a:lnTo>
                      <a:pt x="54" y="221"/>
                    </a:lnTo>
                    <a:lnTo>
                      <a:pt x="48" y="209"/>
                    </a:lnTo>
                    <a:lnTo>
                      <a:pt x="42" y="191"/>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84392" name="Freeform 72"/>
              <p:cNvSpPr>
                <a:spLocks/>
              </p:cNvSpPr>
              <p:nvPr/>
            </p:nvSpPr>
            <p:spPr bwMode="auto">
              <a:xfrm>
                <a:off x="303" y="1612"/>
                <a:ext cx="232" cy="342"/>
              </a:xfrm>
              <a:custGeom>
                <a:avLst/>
                <a:gdLst/>
                <a:ahLst/>
                <a:cxnLst>
                  <a:cxn ang="0">
                    <a:pos x="18" y="24"/>
                  </a:cxn>
                  <a:cxn ang="0">
                    <a:pos x="36" y="59"/>
                  </a:cxn>
                  <a:cxn ang="0">
                    <a:pos x="60" y="101"/>
                  </a:cxn>
                  <a:cxn ang="0">
                    <a:pos x="90" y="143"/>
                  </a:cxn>
                  <a:cxn ang="0">
                    <a:pos x="126" y="179"/>
                  </a:cxn>
                  <a:cxn ang="0">
                    <a:pos x="126" y="179"/>
                  </a:cxn>
                  <a:cxn ang="0">
                    <a:pos x="156" y="209"/>
                  </a:cxn>
                  <a:cxn ang="0">
                    <a:pos x="168" y="233"/>
                  </a:cxn>
                  <a:cxn ang="0">
                    <a:pos x="156" y="239"/>
                  </a:cxn>
                  <a:cxn ang="0">
                    <a:pos x="132" y="227"/>
                  </a:cxn>
                  <a:cxn ang="0">
                    <a:pos x="132" y="227"/>
                  </a:cxn>
                  <a:cxn ang="0">
                    <a:pos x="114" y="215"/>
                  </a:cxn>
                  <a:cxn ang="0">
                    <a:pos x="102" y="197"/>
                  </a:cxn>
                  <a:cxn ang="0">
                    <a:pos x="78" y="191"/>
                  </a:cxn>
                  <a:cxn ang="0">
                    <a:pos x="72" y="191"/>
                  </a:cxn>
                  <a:cxn ang="0">
                    <a:pos x="60" y="197"/>
                  </a:cxn>
                  <a:cxn ang="0">
                    <a:pos x="60" y="197"/>
                  </a:cxn>
                  <a:cxn ang="0">
                    <a:pos x="60" y="197"/>
                  </a:cxn>
                  <a:cxn ang="0">
                    <a:pos x="54" y="203"/>
                  </a:cxn>
                  <a:cxn ang="0">
                    <a:pos x="48" y="191"/>
                  </a:cxn>
                  <a:cxn ang="0">
                    <a:pos x="42" y="179"/>
                  </a:cxn>
                  <a:cxn ang="0">
                    <a:pos x="36" y="161"/>
                  </a:cxn>
                  <a:cxn ang="0">
                    <a:pos x="36" y="161"/>
                  </a:cxn>
                  <a:cxn ang="0">
                    <a:pos x="30" y="131"/>
                  </a:cxn>
                  <a:cxn ang="0">
                    <a:pos x="18" y="101"/>
                  </a:cxn>
                  <a:cxn ang="0">
                    <a:pos x="12" y="65"/>
                  </a:cxn>
                  <a:cxn ang="0">
                    <a:pos x="0" y="35"/>
                  </a:cxn>
                  <a:cxn ang="0">
                    <a:pos x="0" y="12"/>
                  </a:cxn>
                  <a:cxn ang="0">
                    <a:pos x="0" y="0"/>
                  </a:cxn>
                  <a:cxn ang="0">
                    <a:pos x="6" y="0"/>
                  </a:cxn>
                  <a:cxn ang="0">
                    <a:pos x="18" y="24"/>
                  </a:cxn>
                </a:cxnLst>
                <a:rect l="0" t="0" r="r" b="b"/>
                <a:pathLst>
                  <a:path w="168" h="239">
                    <a:moveTo>
                      <a:pt x="18" y="24"/>
                    </a:moveTo>
                    <a:lnTo>
                      <a:pt x="36" y="59"/>
                    </a:lnTo>
                    <a:lnTo>
                      <a:pt x="60" y="101"/>
                    </a:lnTo>
                    <a:lnTo>
                      <a:pt x="90" y="143"/>
                    </a:lnTo>
                    <a:lnTo>
                      <a:pt x="126" y="179"/>
                    </a:lnTo>
                    <a:lnTo>
                      <a:pt x="126" y="179"/>
                    </a:lnTo>
                    <a:lnTo>
                      <a:pt x="156" y="209"/>
                    </a:lnTo>
                    <a:lnTo>
                      <a:pt x="168" y="233"/>
                    </a:lnTo>
                    <a:lnTo>
                      <a:pt x="156" y="239"/>
                    </a:lnTo>
                    <a:lnTo>
                      <a:pt x="132" y="227"/>
                    </a:lnTo>
                    <a:lnTo>
                      <a:pt x="132" y="227"/>
                    </a:lnTo>
                    <a:lnTo>
                      <a:pt x="114" y="215"/>
                    </a:lnTo>
                    <a:lnTo>
                      <a:pt x="102" y="197"/>
                    </a:lnTo>
                    <a:lnTo>
                      <a:pt x="78" y="191"/>
                    </a:lnTo>
                    <a:lnTo>
                      <a:pt x="72" y="191"/>
                    </a:lnTo>
                    <a:lnTo>
                      <a:pt x="60" y="197"/>
                    </a:lnTo>
                    <a:lnTo>
                      <a:pt x="60" y="197"/>
                    </a:lnTo>
                    <a:lnTo>
                      <a:pt x="60" y="197"/>
                    </a:lnTo>
                    <a:lnTo>
                      <a:pt x="54" y="203"/>
                    </a:lnTo>
                    <a:lnTo>
                      <a:pt x="48" y="191"/>
                    </a:lnTo>
                    <a:lnTo>
                      <a:pt x="42" y="179"/>
                    </a:lnTo>
                    <a:lnTo>
                      <a:pt x="36" y="161"/>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84393" name="Freeform 73"/>
              <p:cNvSpPr>
                <a:spLocks/>
              </p:cNvSpPr>
              <p:nvPr/>
            </p:nvSpPr>
            <p:spPr bwMode="auto">
              <a:xfrm>
                <a:off x="303" y="1646"/>
                <a:ext cx="224" cy="308"/>
              </a:xfrm>
              <a:custGeom>
                <a:avLst/>
                <a:gdLst/>
                <a:ahLst/>
                <a:cxnLst>
                  <a:cxn ang="0">
                    <a:pos x="18" y="23"/>
                  </a:cxn>
                  <a:cxn ang="0">
                    <a:pos x="36" y="59"/>
                  </a:cxn>
                  <a:cxn ang="0">
                    <a:pos x="54" y="95"/>
                  </a:cxn>
                  <a:cxn ang="0">
                    <a:pos x="78" y="131"/>
                  </a:cxn>
                  <a:cxn ang="0">
                    <a:pos x="114" y="167"/>
                  </a:cxn>
                  <a:cxn ang="0">
                    <a:pos x="114" y="167"/>
                  </a:cxn>
                  <a:cxn ang="0">
                    <a:pos x="150" y="197"/>
                  </a:cxn>
                  <a:cxn ang="0">
                    <a:pos x="162" y="215"/>
                  </a:cxn>
                  <a:cxn ang="0">
                    <a:pos x="156" y="215"/>
                  </a:cxn>
                  <a:cxn ang="0">
                    <a:pos x="126" y="203"/>
                  </a:cxn>
                  <a:cxn ang="0">
                    <a:pos x="126" y="203"/>
                  </a:cxn>
                  <a:cxn ang="0">
                    <a:pos x="114" y="191"/>
                  </a:cxn>
                  <a:cxn ang="0">
                    <a:pos x="102" y="173"/>
                  </a:cxn>
                  <a:cxn ang="0">
                    <a:pos x="84" y="167"/>
                  </a:cxn>
                  <a:cxn ang="0">
                    <a:pos x="72" y="167"/>
                  </a:cxn>
                  <a:cxn ang="0">
                    <a:pos x="60" y="173"/>
                  </a:cxn>
                  <a:cxn ang="0">
                    <a:pos x="60" y="173"/>
                  </a:cxn>
                  <a:cxn ang="0">
                    <a:pos x="60" y="179"/>
                  </a:cxn>
                  <a:cxn ang="0">
                    <a:pos x="54" y="179"/>
                  </a:cxn>
                  <a:cxn ang="0">
                    <a:pos x="48" y="167"/>
                  </a:cxn>
                  <a:cxn ang="0">
                    <a:pos x="42" y="155"/>
                  </a:cxn>
                  <a:cxn ang="0">
                    <a:pos x="36" y="137"/>
                  </a:cxn>
                  <a:cxn ang="0">
                    <a:pos x="36" y="137"/>
                  </a:cxn>
                  <a:cxn ang="0">
                    <a:pos x="30" y="107"/>
                  </a:cxn>
                  <a:cxn ang="0">
                    <a:pos x="24" y="77"/>
                  </a:cxn>
                  <a:cxn ang="0">
                    <a:pos x="12" y="47"/>
                  </a:cxn>
                  <a:cxn ang="0">
                    <a:pos x="6" y="23"/>
                  </a:cxn>
                  <a:cxn ang="0">
                    <a:pos x="0" y="6"/>
                  </a:cxn>
                  <a:cxn ang="0">
                    <a:pos x="0" y="0"/>
                  </a:cxn>
                  <a:cxn ang="0">
                    <a:pos x="6" y="0"/>
                  </a:cxn>
                  <a:cxn ang="0">
                    <a:pos x="18" y="23"/>
                  </a:cxn>
                </a:cxnLst>
                <a:rect l="0" t="0" r="r" b="b"/>
                <a:pathLst>
                  <a:path w="162" h="215">
                    <a:moveTo>
                      <a:pt x="18" y="23"/>
                    </a:moveTo>
                    <a:lnTo>
                      <a:pt x="36" y="59"/>
                    </a:lnTo>
                    <a:lnTo>
                      <a:pt x="54" y="95"/>
                    </a:lnTo>
                    <a:lnTo>
                      <a:pt x="78" y="131"/>
                    </a:lnTo>
                    <a:lnTo>
                      <a:pt x="114" y="167"/>
                    </a:lnTo>
                    <a:lnTo>
                      <a:pt x="114" y="167"/>
                    </a:lnTo>
                    <a:lnTo>
                      <a:pt x="150" y="197"/>
                    </a:lnTo>
                    <a:lnTo>
                      <a:pt x="162" y="215"/>
                    </a:lnTo>
                    <a:lnTo>
                      <a:pt x="156" y="215"/>
                    </a:lnTo>
                    <a:lnTo>
                      <a:pt x="126" y="203"/>
                    </a:lnTo>
                    <a:lnTo>
                      <a:pt x="126" y="203"/>
                    </a:lnTo>
                    <a:lnTo>
                      <a:pt x="114" y="191"/>
                    </a:lnTo>
                    <a:lnTo>
                      <a:pt x="102" y="173"/>
                    </a:lnTo>
                    <a:lnTo>
                      <a:pt x="84" y="167"/>
                    </a:lnTo>
                    <a:lnTo>
                      <a:pt x="72" y="167"/>
                    </a:lnTo>
                    <a:lnTo>
                      <a:pt x="60" y="173"/>
                    </a:lnTo>
                    <a:lnTo>
                      <a:pt x="60" y="173"/>
                    </a:lnTo>
                    <a:lnTo>
                      <a:pt x="60" y="179"/>
                    </a:lnTo>
                    <a:lnTo>
                      <a:pt x="54" y="179"/>
                    </a:lnTo>
                    <a:lnTo>
                      <a:pt x="48" y="167"/>
                    </a:lnTo>
                    <a:lnTo>
                      <a:pt x="42" y="155"/>
                    </a:lnTo>
                    <a:lnTo>
                      <a:pt x="36" y="137"/>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84394" name="Freeform 74"/>
              <p:cNvSpPr>
                <a:spLocks/>
              </p:cNvSpPr>
              <p:nvPr/>
            </p:nvSpPr>
            <p:spPr bwMode="auto">
              <a:xfrm>
                <a:off x="353" y="3689"/>
                <a:ext cx="207" cy="84"/>
              </a:xfrm>
              <a:custGeom>
                <a:avLst/>
                <a:gdLst/>
                <a:ahLst/>
                <a:cxnLst>
                  <a:cxn ang="0">
                    <a:pos x="150" y="0"/>
                  </a:cxn>
                  <a:cxn ang="0">
                    <a:pos x="138" y="0"/>
                  </a:cxn>
                  <a:cxn ang="0">
                    <a:pos x="126" y="0"/>
                  </a:cxn>
                  <a:cxn ang="0">
                    <a:pos x="108" y="6"/>
                  </a:cxn>
                  <a:cxn ang="0">
                    <a:pos x="90" y="18"/>
                  </a:cxn>
                  <a:cxn ang="0">
                    <a:pos x="78" y="24"/>
                  </a:cxn>
                  <a:cxn ang="0">
                    <a:pos x="66" y="30"/>
                  </a:cxn>
                  <a:cxn ang="0">
                    <a:pos x="42" y="41"/>
                  </a:cxn>
                  <a:cxn ang="0">
                    <a:pos x="24" y="47"/>
                  </a:cxn>
                  <a:cxn ang="0">
                    <a:pos x="18" y="53"/>
                  </a:cxn>
                  <a:cxn ang="0">
                    <a:pos x="6" y="59"/>
                  </a:cxn>
                  <a:cxn ang="0">
                    <a:pos x="0" y="59"/>
                  </a:cxn>
                </a:cxnLst>
                <a:rect l="0" t="0" r="r" b="b"/>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84395" name="Freeform 75"/>
              <p:cNvSpPr>
                <a:spLocks/>
              </p:cNvSpPr>
              <p:nvPr/>
            </p:nvSpPr>
            <p:spPr bwMode="auto">
              <a:xfrm>
                <a:off x="345" y="3706"/>
                <a:ext cx="215" cy="84"/>
              </a:xfrm>
              <a:custGeom>
                <a:avLst/>
                <a:gdLst/>
                <a:ahLst/>
                <a:cxnLst>
                  <a:cxn ang="0">
                    <a:pos x="156" y="0"/>
                  </a:cxn>
                  <a:cxn ang="0">
                    <a:pos x="144" y="0"/>
                  </a:cxn>
                  <a:cxn ang="0">
                    <a:pos x="132" y="6"/>
                  </a:cxn>
                  <a:cxn ang="0">
                    <a:pos x="114" y="6"/>
                  </a:cxn>
                  <a:cxn ang="0">
                    <a:pos x="96" y="18"/>
                  </a:cxn>
                  <a:cxn ang="0">
                    <a:pos x="84" y="24"/>
                  </a:cxn>
                  <a:cxn ang="0">
                    <a:pos x="66" y="29"/>
                  </a:cxn>
                  <a:cxn ang="0">
                    <a:pos x="42" y="41"/>
                  </a:cxn>
                  <a:cxn ang="0">
                    <a:pos x="30" y="47"/>
                  </a:cxn>
                  <a:cxn ang="0">
                    <a:pos x="18" y="53"/>
                  </a:cxn>
                  <a:cxn ang="0">
                    <a:pos x="6" y="59"/>
                  </a:cxn>
                  <a:cxn ang="0">
                    <a:pos x="0" y="59"/>
                  </a:cxn>
                </a:cxnLst>
                <a:rect l="0" t="0" r="r" b="b"/>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84396" name="Freeform 76"/>
              <p:cNvSpPr>
                <a:spLocks/>
              </p:cNvSpPr>
              <p:nvPr/>
            </p:nvSpPr>
            <p:spPr bwMode="auto">
              <a:xfrm>
                <a:off x="254" y="3782"/>
                <a:ext cx="223" cy="60"/>
              </a:xfrm>
              <a:custGeom>
                <a:avLst/>
                <a:gdLst/>
                <a:ahLst/>
                <a:cxnLst>
                  <a:cxn ang="0">
                    <a:pos x="162" y="6"/>
                  </a:cxn>
                  <a:cxn ang="0">
                    <a:pos x="156" y="18"/>
                  </a:cxn>
                  <a:cxn ang="0">
                    <a:pos x="144" y="18"/>
                  </a:cxn>
                  <a:cxn ang="0">
                    <a:pos x="132" y="24"/>
                  </a:cxn>
                  <a:cxn ang="0">
                    <a:pos x="132" y="24"/>
                  </a:cxn>
                  <a:cxn ang="0">
                    <a:pos x="108" y="30"/>
                  </a:cxn>
                  <a:cxn ang="0">
                    <a:pos x="78" y="36"/>
                  </a:cxn>
                  <a:cxn ang="0">
                    <a:pos x="42" y="42"/>
                  </a:cxn>
                  <a:cxn ang="0">
                    <a:pos x="6" y="36"/>
                  </a:cxn>
                  <a:cxn ang="0">
                    <a:pos x="6" y="36"/>
                  </a:cxn>
                  <a:cxn ang="0">
                    <a:pos x="0" y="36"/>
                  </a:cxn>
                  <a:cxn ang="0">
                    <a:pos x="0" y="36"/>
                  </a:cxn>
                  <a:cxn ang="0">
                    <a:pos x="6" y="30"/>
                  </a:cxn>
                  <a:cxn ang="0">
                    <a:pos x="6" y="30"/>
                  </a:cxn>
                  <a:cxn ang="0">
                    <a:pos x="18" y="30"/>
                  </a:cxn>
                  <a:cxn ang="0">
                    <a:pos x="36" y="30"/>
                  </a:cxn>
                  <a:cxn ang="0">
                    <a:pos x="54" y="36"/>
                  </a:cxn>
                  <a:cxn ang="0">
                    <a:pos x="84" y="30"/>
                  </a:cxn>
                  <a:cxn ang="0">
                    <a:pos x="84" y="30"/>
                  </a:cxn>
                  <a:cxn ang="0">
                    <a:pos x="108" y="24"/>
                  </a:cxn>
                  <a:cxn ang="0">
                    <a:pos x="120" y="24"/>
                  </a:cxn>
                  <a:cxn ang="0">
                    <a:pos x="138" y="18"/>
                  </a:cxn>
                  <a:cxn ang="0">
                    <a:pos x="138" y="18"/>
                  </a:cxn>
                  <a:cxn ang="0">
                    <a:pos x="162" y="6"/>
                  </a:cxn>
                  <a:cxn ang="0">
                    <a:pos x="162" y="0"/>
                  </a:cxn>
                  <a:cxn ang="0">
                    <a:pos x="162" y="6"/>
                  </a:cxn>
                </a:cxnLst>
                <a:rect l="0" t="0" r="r" b="b"/>
                <a:pathLst>
                  <a:path w="162" h="42">
                    <a:moveTo>
                      <a:pt x="162" y="6"/>
                    </a:moveTo>
                    <a:lnTo>
                      <a:pt x="156" y="18"/>
                    </a:lnTo>
                    <a:lnTo>
                      <a:pt x="144" y="18"/>
                    </a:lnTo>
                    <a:lnTo>
                      <a:pt x="132" y="24"/>
                    </a:lnTo>
                    <a:lnTo>
                      <a:pt x="132" y="24"/>
                    </a:lnTo>
                    <a:lnTo>
                      <a:pt x="108" y="30"/>
                    </a:lnTo>
                    <a:lnTo>
                      <a:pt x="78" y="36"/>
                    </a:lnTo>
                    <a:lnTo>
                      <a:pt x="42" y="42"/>
                    </a:lnTo>
                    <a:lnTo>
                      <a:pt x="6" y="36"/>
                    </a:lnTo>
                    <a:lnTo>
                      <a:pt x="6" y="36"/>
                    </a:lnTo>
                    <a:lnTo>
                      <a:pt x="0" y="36"/>
                    </a:lnTo>
                    <a:lnTo>
                      <a:pt x="0" y="36"/>
                    </a:lnTo>
                    <a:lnTo>
                      <a:pt x="6" y="30"/>
                    </a:lnTo>
                    <a:lnTo>
                      <a:pt x="6" y="30"/>
                    </a:lnTo>
                    <a:lnTo>
                      <a:pt x="18" y="30"/>
                    </a:lnTo>
                    <a:lnTo>
                      <a:pt x="36" y="30"/>
                    </a:lnTo>
                    <a:lnTo>
                      <a:pt x="54" y="36"/>
                    </a:lnTo>
                    <a:lnTo>
                      <a:pt x="84" y="30"/>
                    </a:lnTo>
                    <a:lnTo>
                      <a:pt x="84" y="30"/>
                    </a:lnTo>
                    <a:lnTo>
                      <a:pt x="108" y="24"/>
                    </a:lnTo>
                    <a:lnTo>
                      <a:pt x="120" y="24"/>
                    </a:lnTo>
                    <a:lnTo>
                      <a:pt x="138" y="18"/>
                    </a:lnTo>
                    <a:lnTo>
                      <a:pt x="138" y="18"/>
                    </a:lnTo>
                    <a:lnTo>
                      <a:pt x="162" y="6"/>
                    </a:lnTo>
                    <a:lnTo>
                      <a:pt x="162" y="0"/>
                    </a:lnTo>
                    <a:lnTo>
                      <a:pt x="162" y="6"/>
                    </a:lnTo>
                    <a:close/>
                  </a:path>
                </a:pathLst>
              </a:custGeom>
              <a:solidFill>
                <a:srgbClr val="FFD832"/>
              </a:solidFill>
              <a:ln w="9525">
                <a:noFill/>
                <a:round/>
                <a:headEnd/>
                <a:tailEnd/>
              </a:ln>
            </p:spPr>
            <p:txBody>
              <a:bodyPr/>
              <a:lstStyle/>
              <a:p>
                <a:endParaRPr lang="fr-FR"/>
              </a:p>
            </p:txBody>
          </p:sp>
          <p:sp>
            <p:nvSpPr>
              <p:cNvPr id="184397" name="Freeform 77"/>
              <p:cNvSpPr>
                <a:spLocks/>
              </p:cNvSpPr>
              <p:nvPr/>
            </p:nvSpPr>
            <p:spPr bwMode="auto">
              <a:xfrm>
                <a:off x="411" y="2253"/>
                <a:ext cx="42" cy="103"/>
              </a:xfrm>
              <a:custGeom>
                <a:avLst/>
                <a:gdLst/>
                <a:ahLst/>
                <a:cxnLst>
                  <a:cxn ang="0">
                    <a:pos x="0" y="24"/>
                  </a:cxn>
                  <a:cxn ang="0">
                    <a:pos x="0" y="24"/>
                  </a:cxn>
                  <a:cxn ang="0">
                    <a:pos x="6" y="18"/>
                  </a:cxn>
                  <a:cxn ang="0">
                    <a:pos x="18" y="18"/>
                  </a:cxn>
                  <a:cxn ang="0">
                    <a:pos x="24" y="6"/>
                  </a:cxn>
                  <a:cxn ang="0">
                    <a:pos x="24" y="6"/>
                  </a:cxn>
                  <a:cxn ang="0">
                    <a:pos x="30" y="0"/>
                  </a:cxn>
                  <a:cxn ang="0">
                    <a:pos x="30" y="12"/>
                  </a:cxn>
                  <a:cxn ang="0">
                    <a:pos x="24" y="30"/>
                  </a:cxn>
                  <a:cxn ang="0">
                    <a:pos x="24" y="30"/>
                  </a:cxn>
                  <a:cxn ang="0">
                    <a:pos x="24" y="42"/>
                  </a:cxn>
                  <a:cxn ang="0">
                    <a:pos x="24" y="54"/>
                  </a:cxn>
                  <a:cxn ang="0">
                    <a:pos x="18" y="66"/>
                  </a:cxn>
                  <a:cxn ang="0">
                    <a:pos x="12" y="72"/>
                  </a:cxn>
                  <a:cxn ang="0">
                    <a:pos x="12" y="72"/>
                  </a:cxn>
                  <a:cxn ang="0">
                    <a:pos x="12" y="66"/>
                  </a:cxn>
                  <a:cxn ang="0">
                    <a:pos x="6" y="54"/>
                  </a:cxn>
                  <a:cxn ang="0">
                    <a:pos x="6" y="36"/>
                  </a:cxn>
                  <a:cxn ang="0">
                    <a:pos x="0" y="24"/>
                  </a:cxn>
                </a:cxnLst>
                <a:rect l="0" t="0" r="r" b="b"/>
                <a:pathLst>
                  <a:path w="30" h="72">
                    <a:moveTo>
                      <a:pt x="0" y="24"/>
                    </a:moveTo>
                    <a:lnTo>
                      <a:pt x="0" y="24"/>
                    </a:lnTo>
                    <a:lnTo>
                      <a:pt x="6" y="18"/>
                    </a:lnTo>
                    <a:lnTo>
                      <a:pt x="18" y="18"/>
                    </a:lnTo>
                    <a:lnTo>
                      <a:pt x="24" y="6"/>
                    </a:lnTo>
                    <a:lnTo>
                      <a:pt x="24" y="6"/>
                    </a:lnTo>
                    <a:lnTo>
                      <a:pt x="30" y="0"/>
                    </a:lnTo>
                    <a:lnTo>
                      <a:pt x="30" y="12"/>
                    </a:lnTo>
                    <a:lnTo>
                      <a:pt x="24" y="30"/>
                    </a:lnTo>
                    <a:lnTo>
                      <a:pt x="24" y="30"/>
                    </a:lnTo>
                    <a:lnTo>
                      <a:pt x="24" y="42"/>
                    </a:lnTo>
                    <a:lnTo>
                      <a:pt x="24" y="54"/>
                    </a:lnTo>
                    <a:lnTo>
                      <a:pt x="18" y="66"/>
                    </a:lnTo>
                    <a:lnTo>
                      <a:pt x="12" y="72"/>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grpSp>
        <p:sp>
          <p:nvSpPr>
            <p:cNvPr id="184398" name="Freeform 78"/>
            <p:cNvSpPr>
              <a:spLocks/>
            </p:cNvSpPr>
            <p:nvPr/>
          </p:nvSpPr>
          <p:spPr bwMode="auto">
            <a:xfrm flipH="1">
              <a:off x="5866" y="576"/>
              <a:ext cx="331"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12700" cmpd="sng">
              <a:noFill/>
              <a:round/>
              <a:headEnd/>
              <a:tailEnd/>
            </a:ln>
          </p:spPr>
          <p:txBody>
            <a:bodyPr/>
            <a:lstStyle/>
            <a:p>
              <a:endParaRPr lang="fr-FR"/>
            </a:p>
          </p:txBody>
        </p:sp>
        <p:sp>
          <p:nvSpPr>
            <p:cNvPr id="184399" name="Freeform 79"/>
            <p:cNvSpPr>
              <a:spLocks/>
            </p:cNvSpPr>
            <p:nvPr/>
          </p:nvSpPr>
          <p:spPr bwMode="auto">
            <a:xfrm flipH="1">
              <a:off x="5856" y="2149"/>
              <a:ext cx="432"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12700" cmpd="sng">
              <a:solidFill>
                <a:schemeClr val="accent2"/>
              </a:solidFill>
              <a:round/>
              <a:headEnd/>
              <a:tailEnd/>
            </a:ln>
            <a:effectLst/>
          </p:spPr>
          <p:txBody>
            <a:bodyPr wrap="none" anchor="ctr"/>
            <a:lstStyle/>
            <a:p>
              <a:endParaRPr lang="fr-FR"/>
            </a:p>
          </p:txBody>
        </p:sp>
        <p:sp>
          <p:nvSpPr>
            <p:cNvPr id="184400" name="Freeform 80"/>
            <p:cNvSpPr>
              <a:spLocks/>
            </p:cNvSpPr>
            <p:nvPr/>
          </p:nvSpPr>
          <p:spPr bwMode="auto">
            <a:xfrm>
              <a:off x="6009" y="1104"/>
              <a:ext cx="31"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12700" cmpd="sng">
              <a:solidFill>
                <a:schemeClr val="accent2"/>
              </a:solidFill>
              <a:round/>
              <a:headEnd/>
              <a:tailEnd/>
            </a:ln>
            <a:effectLst/>
          </p:spPr>
          <p:txBody>
            <a:bodyPr wrap="none" anchor="ctr"/>
            <a:lstStyle/>
            <a:p>
              <a:endParaRPr lang="fr-FR"/>
            </a:p>
          </p:txBody>
        </p:sp>
        <p:sp>
          <p:nvSpPr>
            <p:cNvPr id="184401" name="Freeform 81"/>
            <p:cNvSpPr>
              <a:spLocks/>
            </p:cNvSpPr>
            <p:nvPr/>
          </p:nvSpPr>
          <p:spPr bwMode="auto">
            <a:xfrm flipH="1">
              <a:off x="5760" y="1104"/>
              <a:ext cx="288"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9999"/>
            </a:solidFill>
            <a:ln w="9525">
              <a:noFill/>
              <a:round/>
              <a:headEnd/>
              <a:tailEnd/>
            </a:ln>
          </p:spPr>
          <p:txBody>
            <a:bodyPr/>
            <a:lstStyle/>
            <a:p>
              <a:endParaRPr lang="fr-FR"/>
            </a:p>
          </p:txBody>
        </p:sp>
        <p:sp>
          <p:nvSpPr>
            <p:cNvPr id="184402" name="Freeform 82"/>
            <p:cNvSpPr>
              <a:spLocks/>
            </p:cNvSpPr>
            <p:nvPr/>
          </p:nvSpPr>
          <p:spPr bwMode="auto">
            <a:xfrm flipH="1">
              <a:off x="5917" y="1407"/>
              <a:ext cx="275"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12700" cmpd="sng">
              <a:solidFill>
                <a:schemeClr val="accent2"/>
              </a:solidFill>
              <a:round/>
              <a:headEnd/>
              <a:tailEnd/>
            </a:ln>
            <a:effectLst/>
          </p:spPr>
          <p:txBody>
            <a:bodyPr wrap="none" anchor="ctr"/>
            <a:lstStyle/>
            <a:p>
              <a:endParaRPr lang="fr-FR"/>
            </a:p>
          </p:txBody>
        </p:sp>
        <p:sp>
          <p:nvSpPr>
            <p:cNvPr id="184403" name="Freeform 83"/>
            <p:cNvSpPr>
              <a:spLocks/>
            </p:cNvSpPr>
            <p:nvPr/>
          </p:nvSpPr>
          <p:spPr bwMode="auto">
            <a:xfrm flipH="1">
              <a:off x="5885" y="1091"/>
              <a:ext cx="281" cy="2463"/>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12700" cmpd="sng">
              <a:solidFill>
                <a:schemeClr val="accent2"/>
              </a:solidFill>
              <a:round/>
              <a:headEnd/>
              <a:tailEnd/>
            </a:ln>
            <a:effectLst/>
          </p:spPr>
          <p:txBody>
            <a:bodyPr wrap="none" anchor="ctr"/>
            <a:lstStyle/>
            <a:p>
              <a:endParaRPr lang="fr-FR"/>
            </a:p>
          </p:txBody>
        </p:sp>
      </p:grpSp>
      <p:sp>
        <p:nvSpPr>
          <p:cNvPr id="184405" name="Freeform 85" descr="Diagonales vers le haut (noir/blanc)"/>
          <p:cNvSpPr>
            <a:spLocks/>
          </p:cNvSpPr>
          <p:nvPr/>
        </p:nvSpPr>
        <p:spPr bwMode="auto">
          <a:xfrm flipH="1">
            <a:off x="2895600" y="762000"/>
            <a:ext cx="1981200" cy="5345113"/>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184406" name="Freeform 86"/>
          <p:cNvSpPr>
            <a:spLocks/>
          </p:cNvSpPr>
          <p:nvPr/>
        </p:nvSpPr>
        <p:spPr bwMode="auto">
          <a:xfrm>
            <a:off x="3505200" y="533400"/>
            <a:ext cx="711200" cy="4572000"/>
          </a:xfrm>
          <a:custGeom>
            <a:avLst/>
            <a:gdLst/>
            <a:ahLst/>
            <a:cxnLst>
              <a:cxn ang="0">
                <a:pos x="144" y="2880"/>
              </a:cxn>
              <a:cxn ang="0">
                <a:pos x="96" y="1968"/>
              </a:cxn>
              <a:cxn ang="0">
                <a:pos x="432" y="864"/>
              </a:cxn>
              <a:cxn ang="0">
                <a:pos x="0" y="0"/>
              </a:cxn>
            </a:cxnLst>
            <a:rect l="0" t="0" r="r" b="b"/>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a:effectLst/>
        </p:spPr>
        <p:txBody>
          <a:bodyPr wrap="none" anchor="ctr"/>
          <a:lstStyle/>
          <a:p>
            <a:endParaRPr lang="fr-FR"/>
          </a:p>
        </p:txBody>
      </p:sp>
      <p:sp>
        <p:nvSpPr>
          <p:cNvPr id="184407" name="Freeform 87"/>
          <p:cNvSpPr>
            <a:spLocks/>
          </p:cNvSpPr>
          <p:nvPr/>
        </p:nvSpPr>
        <p:spPr bwMode="auto">
          <a:xfrm>
            <a:off x="3581400" y="2133600"/>
            <a:ext cx="533400" cy="533400"/>
          </a:xfrm>
          <a:custGeom>
            <a:avLst/>
            <a:gdLst/>
            <a:ahLst/>
            <a:cxnLst>
              <a:cxn ang="0">
                <a:pos x="336" y="0"/>
              </a:cxn>
              <a:cxn ang="0">
                <a:pos x="0" y="336"/>
              </a:cxn>
            </a:cxnLst>
            <a:rect l="0" t="0" r="r" b="b"/>
            <a:pathLst>
              <a:path w="336" h="336">
                <a:moveTo>
                  <a:pt x="336" y="0"/>
                </a:moveTo>
                <a:cubicBezTo>
                  <a:pt x="196" y="140"/>
                  <a:pt x="56" y="280"/>
                  <a:pt x="0" y="336"/>
                </a:cubicBezTo>
              </a:path>
            </a:pathLst>
          </a:custGeom>
          <a:noFill/>
          <a:ln w="127000" cmpd="sng">
            <a:solidFill>
              <a:srgbClr val="00CCFF"/>
            </a:solidFill>
            <a:round/>
            <a:headEnd/>
            <a:tailEnd/>
          </a:ln>
          <a:effectLst/>
        </p:spPr>
        <p:txBody>
          <a:bodyPr wrap="none" anchor="ctr"/>
          <a:lstStyle/>
          <a:p>
            <a:endParaRPr lang="fr-FR"/>
          </a:p>
        </p:txBody>
      </p:sp>
      <p:sp>
        <p:nvSpPr>
          <p:cNvPr id="184408" name="Line 88"/>
          <p:cNvSpPr>
            <a:spLocks noChangeShapeType="1"/>
          </p:cNvSpPr>
          <p:nvPr/>
        </p:nvSpPr>
        <p:spPr bwMode="auto">
          <a:xfrm flipH="1">
            <a:off x="3429000" y="685800"/>
            <a:ext cx="152400" cy="457200"/>
          </a:xfrm>
          <a:prstGeom prst="line">
            <a:avLst/>
          </a:prstGeom>
          <a:noFill/>
          <a:ln w="127000">
            <a:solidFill>
              <a:srgbClr val="00CCFF"/>
            </a:solidFill>
            <a:round/>
            <a:headEnd/>
            <a:tailEnd/>
          </a:ln>
          <a:effectLst/>
        </p:spPr>
        <p:txBody>
          <a:bodyPr wrap="none" anchor="ctr"/>
          <a:lstStyle/>
          <a:p>
            <a:endParaRPr lang="fr-FR"/>
          </a:p>
        </p:txBody>
      </p:sp>
      <p:sp>
        <p:nvSpPr>
          <p:cNvPr id="184409" name="Freeform 89"/>
          <p:cNvSpPr>
            <a:spLocks/>
          </p:cNvSpPr>
          <p:nvPr/>
        </p:nvSpPr>
        <p:spPr bwMode="auto">
          <a:xfrm>
            <a:off x="2971800" y="1066800"/>
            <a:ext cx="533400" cy="2438400"/>
          </a:xfrm>
          <a:custGeom>
            <a:avLst/>
            <a:gdLst/>
            <a:ahLst/>
            <a:cxnLst>
              <a:cxn ang="0">
                <a:pos x="192" y="0"/>
              </a:cxn>
              <a:cxn ang="0">
                <a:pos x="0" y="384"/>
              </a:cxn>
              <a:cxn ang="0">
                <a:pos x="96" y="672"/>
              </a:cxn>
              <a:cxn ang="0">
                <a:pos x="240" y="1392"/>
              </a:cxn>
            </a:cxnLst>
            <a:rect l="0" t="0" r="r" b="b"/>
            <a:pathLst>
              <a:path w="240" h="1392">
                <a:moveTo>
                  <a:pt x="192" y="0"/>
                </a:moveTo>
                <a:lnTo>
                  <a:pt x="0" y="384"/>
                </a:lnTo>
                <a:lnTo>
                  <a:pt x="96" y="672"/>
                </a:lnTo>
                <a:lnTo>
                  <a:pt x="240" y="1392"/>
                </a:lnTo>
              </a:path>
            </a:pathLst>
          </a:custGeom>
          <a:noFill/>
          <a:ln w="76200" cmpd="sng">
            <a:solidFill>
              <a:schemeClr val="accent1"/>
            </a:solidFill>
            <a:round/>
            <a:headEnd/>
            <a:tailEnd/>
          </a:ln>
          <a:effectLst/>
        </p:spPr>
        <p:txBody>
          <a:bodyPr wrap="none" anchor="ctr"/>
          <a:lstStyle/>
          <a:p>
            <a:endParaRPr lang="fr-FR"/>
          </a:p>
        </p:txBody>
      </p:sp>
      <p:grpSp>
        <p:nvGrpSpPr>
          <p:cNvPr id="184410" name="Group 90"/>
          <p:cNvGrpSpPr>
            <a:grpSpLocks/>
          </p:cNvGrpSpPr>
          <p:nvPr/>
        </p:nvGrpSpPr>
        <p:grpSpPr bwMode="auto">
          <a:xfrm>
            <a:off x="3267075" y="1676400"/>
            <a:ext cx="1152525" cy="4227513"/>
            <a:chOff x="4272" y="1043"/>
            <a:chExt cx="726" cy="2663"/>
          </a:xfrm>
        </p:grpSpPr>
        <p:sp>
          <p:nvSpPr>
            <p:cNvPr id="184411" name="Freeform 91"/>
            <p:cNvSpPr>
              <a:spLocks/>
            </p:cNvSpPr>
            <p:nvPr/>
          </p:nvSpPr>
          <p:spPr bwMode="auto">
            <a:xfrm flipH="1">
              <a:off x="4320" y="1043"/>
              <a:ext cx="473" cy="2463"/>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a:effectLst/>
          </p:spPr>
          <p:txBody>
            <a:bodyPr wrap="none" anchor="ctr"/>
            <a:lstStyle/>
            <a:p>
              <a:endParaRPr lang="fr-FR"/>
            </a:p>
          </p:txBody>
        </p:sp>
        <p:sp>
          <p:nvSpPr>
            <p:cNvPr id="184412" name="Freeform 92"/>
            <p:cNvSpPr>
              <a:spLocks/>
            </p:cNvSpPr>
            <p:nvPr/>
          </p:nvSpPr>
          <p:spPr bwMode="auto">
            <a:xfrm flipH="1">
              <a:off x="4375" y="1359"/>
              <a:ext cx="519"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84413" name="Freeform 93"/>
            <p:cNvSpPr>
              <a:spLocks/>
            </p:cNvSpPr>
            <p:nvPr/>
          </p:nvSpPr>
          <p:spPr bwMode="auto">
            <a:xfrm flipH="1">
              <a:off x="4272" y="2101"/>
              <a:ext cx="726"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a:effectLst/>
          </p:spPr>
          <p:txBody>
            <a:bodyPr wrap="none" anchor="ctr"/>
            <a:lstStyle/>
            <a:p>
              <a:endParaRPr lang="fr-FR"/>
            </a:p>
          </p:txBody>
        </p:sp>
        <p:sp>
          <p:nvSpPr>
            <p:cNvPr id="184414" name="Freeform 94"/>
            <p:cNvSpPr>
              <a:spLocks/>
            </p:cNvSpPr>
            <p:nvPr/>
          </p:nvSpPr>
          <p:spPr bwMode="auto">
            <a:xfrm>
              <a:off x="4529" y="1056"/>
              <a:ext cx="52"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a:effectLst/>
          </p:spPr>
          <p:txBody>
            <a:bodyPr wrap="none" anchor="ctr"/>
            <a:lstStyle/>
            <a:p>
              <a:endParaRPr lang="fr-FR"/>
            </a:p>
          </p:txBody>
        </p:sp>
      </p:grpSp>
      <p:sp>
        <p:nvSpPr>
          <p:cNvPr id="184415" name="Line 95"/>
          <p:cNvSpPr>
            <a:spLocks noChangeShapeType="1"/>
          </p:cNvSpPr>
          <p:nvPr/>
        </p:nvSpPr>
        <p:spPr bwMode="auto">
          <a:xfrm>
            <a:off x="3200400" y="1524000"/>
            <a:ext cx="304800" cy="228600"/>
          </a:xfrm>
          <a:prstGeom prst="line">
            <a:avLst/>
          </a:prstGeom>
          <a:noFill/>
          <a:ln w="76200">
            <a:solidFill>
              <a:schemeClr val="accent2"/>
            </a:solidFill>
            <a:round/>
            <a:headEnd/>
            <a:tailEnd/>
          </a:ln>
          <a:effectLst/>
        </p:spPr>
        <p:txBody>
          <a:bodyPr wrap="none" anchor="ctr"/>
          <a:lstStyle/>
          <a:p>
            <a:endParaRPr lang="fr-FR"/>
          </a:p>
        </p:txBody>
      </p:sp>
      <p:sp>
        <p:nvSpPr>
          <p:cNvPr id="184416" name="Oval 96"/>
          <p:cNvSpPr>
            <a:spLocks noChangeArrowheads="1"/>
          </p:cNvSpPr>
          <p:nvPr/>
        </p:nvSpPr>
        <p:spPr bwMode="auto">
          <a:xfrm>
            <a:off x="3200400" y="1143000"/>
            <a:ext cx="228600" cy="228600"/>
          </a:xfrm>
          <a:prstGeom prst="ellipse">
            <a:avLst/>
          </a:prstGeom>
          <a:solidFill>
            <a:schemeClr val="tx2"/>
          </a:solidFill>
          <a:ln w="9525">
            <a:solidFill>
              <a:schemeClr val="bg1"/>
            </a:solidFill>
            <a:round/>
            <a:headEnd/>
            <a:tailEnd/>
          </a:ln>
          <a:effectLst/>
        </p:spPr>
        <p:txBody>
          <a:bodyPr wrap="none" anchor="ctr"/>
          <a:lstStyle/>
          <a:p>
            <a:endParaRPr lang="fr-FR"/>
          </a:p>
        </p:txBody>
      </p:sp>
      <p:sp>
        <p:nvSpPr>
          <p:cNvPr id="184417" name="Line 97"/>
          <p:cNvSpPr>
            <a:spLocks noChangeShapeType="1"/>
          </p:cNvSpPr>
          <p:nvPr/>
        </p:nvSpPr>
        <p:spPr bwMode="auto">
          <a:xfrm>
            <a:off x="3200400" y="2209800"/>
            <a:ext cx="152400" cy="1588"/>
          </a:xfrm>
          <a:prstGeom prst="line">
            <a:avLst/>
          </a:prstGeom>
          <a:noFill/>
          <a:ln w="76200">
            <a:solidFill>
              <a:schemeClr val="accent1"/>
            </a:solidFill>
            <a:round/>
            <a:headEnd/>
            <a:tailEnd/>
          </a:ln>
          <a:effectLst/>
        </p:spPr>
        <p:txBody>
          <a:bodyPr wrap="none" anchor="ctr"/>
          <a:lstStyle/>
          <a:p>
            <a:endParaRPr lang="fr-FR"/>
          </a:p>
        </p:txBody>
      </p:sp>
      <p:sp>
        <p:nvSpPr>
          <p:cNvPr id="184418" name="Oval 98"/>
          <p:cNvSpPr>
            <a:spLocks noChangeArrowheads="1"/>
          </p:cNvSpPr>
          <p:nvPr/>
        </p:nvSpPr>
        <p:spPr bwMode="auto">
          <a:xfrm>
            <a:off x="3200400" y="2057400"/>
            <a:ext cx="228600" cy="228600"/>
          </a:xfrm>
          <a:prstGeom prst="ellipse">
            <a:avLst/>
          </a:prstGeom>
          <a:solidFill>
            <a:schemeClr val="tx2"/>
          </a:solidFill>
          <a:ln w="9525">
            <a:solidFill>
              <a:schemeClr val="tx1"/>
            </a:solidFill>
            <a:round/>
            <a:headEnd/>
            <a:tailEnd/>
          </a:ln>
          <a:effectLst/>
        </p:spPr>
        <p:txBody>
          <a:bodyPr wrap="none" anchor="ctr"/>
          <a:lstStyle/>
          <a:p>
            <a:endParaRPr lang="fr-FR"/>
          </a:p>
        </p:txBody>
      </p:sp>
      <p:sp>
        <p:nvSpPr>
          <p:cNvPr id="184419" name="Oval 99"/>
          <p:cNvSpPr>
            <a:spLocks noChangeArrowheads="1"/>
          </p:cNvSpPr>
          <p:nvPr/>
        </p:nvSpPr>
        <p:spPr bwMode="auto">
          <a:xfrm>
            <a:off x="3581400" y="3810000"/>
            <a:ext cx="228600" cy="228600"/>
          </a:xfrm>
          <a:prstGeom prst="ellipse">
            <a:avLst/>
          </a:prstGeom>
          <a:solidFill>
            <a:schemeClr val="tx2"/>
          </a:solidFill>
          <a:ln w="9525">
            <a:solidFill>
              <a:schemeClr val="tx1"/>
            </a:solidFill>
            <a:round/>
            <a:headEnd/>
            <a:tailEnd/>
          </a:ln>
          <a:effectLst/>
        </p:spPr>
        <p:txBody>
          <a:bodyPr wrap="none" anchor="ctr"/>
          <a:lstStyle/>
          <a:p>
            <a:endParaRPr lang="fr-FR"/>
          </a:p>
        </p:txBody>
      </p:sp>
      <p:sp>
        <p:nvSpPr>
          <p:cNvPr id="184421" name="Freeform 101" descr="Diagonales vers le haut (noir/blanc)"/>
          <p:cNvSpPr>
            <a:spLocks/>
          </p:cNvSpPr>
          <p:nvPr/>
        </p:nvSpPr>
        <p:spPr bwMode="auto">
          <a:xfrm flipH="1">
            <a:off x="5029200" y="762000"/>
            <a:ext cx="1981200" cy="5345113"/>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184422" name="Oval 102"/>
          <p:cNvSpPr>
            <a:spLocks noChangeArrowheads="1"/>
          </p:cNvSpPr>
          <p:nvPr/>
        </p:nvSpPr>
        <p:spPr bwMode="auto">
          <a:xfrm>
            <a:off x="5181600" y="1219200"/>
            <a:ext cx="304800" cy="304800"/>
          </a:xfrm>
          <a:prstGeom prst="ellipse">
            <a:avLst/>
          </a:prstGeom>
          <a:solidFill>
            <a:srgbClr val="FFFF00"/>
          </a:solidFill>
          <a:ln w="9525">
            <a:solidFill>
              <a:schemeClr val="tx1"/>
            </a:solidFill>
            <a:round/>
            <a:headEnd/>
            <a:tailEnd/>
          </a:ln>
          <a:effectLst/>
        </p:spPr>
        <p:txBody>
          <a:bodyPr wrap="none" anchor="ctr"/>
          <a:lstStyle/>
          <a:p>
            <a:endParaRPr lang="fr-FR"/>
          </a:p>
        </p:txBody>
      </p:sp>
      <p:sp>
        <p:nvSpPr>
          <p:cNvPr id="184423" name="Freeform 103"/>
          <p:cNvSpPr>
            <a:spLocks/>
          </p:cNvSpPr>
          <p:nvPr/>
        </p:nvSpPr>
        <p:spPr bwMode="auto">
          <a:xfrm>
            <a:off x="5638800" y="533400"/>
            <a:ext cx="711200" cy="4572000"/>
          </a:xfrm>
          <a:custGeom>
            <a:avLst/>
            <a:gdLst/>
            <a:ahLst/>
            <a:cxnLst>
              <a:cxn ang="0">
                <a:pos x="144" y="2880"/>
              </a:cxn>
              <a:cxn ang="0">
                <a:pos x="96" y="1968"/>
              </a:cxn>
              <a:cxn ang="0">
                <a:pos x="432" y="864"/>
              </a:cxn>
              <a:cxn ang="0">
                <a:pos x="0" y="0"/>
              </a:cxn>
            </a:cxnLst>
            <a:rect l="0" t="0" r="r" b="b"/>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a:effectLst/>
        </p:spPr>
        <p:txBody>
          <a:bodyPr wrap="none" anchor="ctr"/>
          <a:lstStyle/>
          <a:p>
            <a:endParaRPr lang="fr-FR"/>
          </a:p>
        </p:txBody>
      </p:sp>
      <p:sp>
        <p:nvSpPr>
          <p:cNvPr id="184424" name="Freeform 104"/>
          <p:cNvSpPr>
            <a:spLocks/>
          </p:cNvSpPr>
          <p:nvPr/>
        </p:nvSpPr>
        <p:spPr bwMode="auto">
          <a:xfrm>
            <a:off x="5715000" y="2133600"/>
            <a:ext cx="533400" cy="533400"/>
          </a:xfrm>
          <a:custGeom>
            <a:avLst/>
            <a:gdLst/>
            <a:ahLst/>
            <a:cxnLst>
              <a:cxn ang="0">
                <a:pos x="336" y="0"/>
              </a:cxn>
              <a:cxn ang="0">
                <a:pos x="0" y="336"/>
              </a:cxn>
            </a:cxnLst>
            <a:rect l="0" t="0" r="r" b="b"/>
            <a:pathLst>
              <a:path w="336" h="336">
                <a:moveTo>
                  <a:pt x="336" y="0"/>
                </a:moveTo>
                <a:cubicBezTo>
                  <a:pt x="196" y="140"/>
                  <a:pt x="56" y="280"/>
                  <a:pt x="0" y="336"/>
                </a:cubicBezTo>
              </a:path>
            </a:pathLst>
          </a:custGeom>
          <a:noFill/>
          <a:ln w="127000" cmpd="sng">
            <a:solidFill>
              <a:srgbClr val="00CCFF"/>
            </a:solidFill>
            <a:round/>
            <a:headEnd/>
            <a:tailEnd/>
          </a:ln>
          <a:effectLst/>
        </p:spPr>
        <p:txBody>
          <a:bodyPr wrap="none" anchor="ctr"/>
          <a:lstStyle/>
          <a:p>
            <a:endParaRPr lang="fr-FR"/>
          </a:p>
        </p:txBody>
      </p:sp>
      <p:sp>
        <p:nvSpPr>
          <p:cNvPr id="184425" name="Line 105"/>
          <p:cNvSpPr>
            <a:spLocks noChangeShapeType="1"/>
          </p:cNvSpPr>
          <p:nvPr/>
        </p:nvSpPr>
        <p:spPr bwMode="auto">
          <a:xfrm flipH="1">
            <a:off x="5562600" y="685800"/>
            <a:ext cx="152400" cy="457200"/>
          </a:xfrm>
          <a:prstGeom prst="line">
            <a:avLst/>
          </a:prstGeom>
          <a:noFill/>
          <a:ln w="127000">
            <a:solidFill>
              <a:srgbClr val="00CCFF"/>
            </a:solidFill>
            <a:round/>
            <a:headEnd/>
            <a:tailEnd/>
          </a:ln>
          <a:effectLst/>
        </p:spPr>
        <p:txBody>
          <a:bodyPr wrap="none" anchor="ctr"/>
          <a:lstStyle/>
          <a:p>
            <a:endParaRPr lang="fr-FR"/>
          </a:p>
        </p:txBody>
      </p:sp>
      <p:sp>
        <p:nvSpPr>
          <p:cNvPr id="184426" name="Freeform 106"/>
          <p:cNvSpPr>
            <a:spLocks/>
          </p:cNvSpPr>
          <p:nvPr/>
        </p:nvSpPr>
        <p:spPr bwMode="auto">
          <a:xfrm>
            <a:off x="5105400" y="1066800"/>
            <a:ext cx="533400" cy="2438400"/>
          </a:xfrm>
          <a:custGeom>
            <a:avLst/>
            <a:gdLst/>
            <a:ahLst/>
            <a:cxnLst>
              <a:cxn ang="0">
                <a:pos x="192" y="0"/>
              </a:cxn>
              <a:cxn ang="0">
                <a:pos x="0" y="384"/>
              </a:cxn>
              <a:cxn ang="0">
                <a:pos x="96" y="672"/>
              </a:cxn>
              <a:cxn ang="0">
                <a:pos x="240" y="1392"/>
              </a:cxn>
            </a:cxnLst>
            <a:rect l="0" t="0" r="r" b="b"/>
            <a:pathLst>
              <a:path w="240" h="1392">
                <a:moveTo>
                  <a:pt x="192" y="0"/>
                </a:moveTo>
                <a:lnTo>
                  <a:pt x="0" y="384"/>
                </a:lnTo>
                <a:lnTo>
                  <a:pt x="96" y="672"/>
                </a:lnTo>
                <a:lnTo>
                  <a:pt x="240" y="1392"/>
                </a:lnTo>
              </a:path>
            </a:pathLst>
          </a:custGeom>
          <a:noFill/>
          <a:ln w="76200" cmpd="sng">
            <a:solidFill>
              <a:schemeClr val="accent1"/>
            </a:solidFill>
            <a:round/>
            <a:headEnd/>
            <a:tailEnd/>
          </a:ln>
          <a:effectLst/>
        </p:spPr>
        <p:txBody>
          <a:bodyPr wrap="none" anchor="ctr"/>
          <a:lstStyle/>
          <a:p>
            <a:endParaRPr lang="fr-FR"/>
          </a:p>
        </p:txBody>
      </p:sp>
      <p:grpSp>
        <p:nvGrpSpPr>
          <p:cNvPr id="184427" name="Group 107"/>
          <p:cNvGrpSpPr>
            <a:grpSpLocks/>
          </p:cNvGrpSpPr>
          <p:nvPr/>
        </p:nvGrpSpPr>
        <p:grpSpPr bwMode="auto">
          <a:xfrm>
            <a:off x="5400675" y="1676400"/>
            <a:ext cx="1152525" cy="4227513"/>
            <a:chOff x="4272" y="1043"/>
            <a:chExt cx="726" cy="2663"/>
          </a:xfrm>
        </p:grpSpPr>
        <p:sp>
          <p:nvSpPr>
            <p:cNvPr id="184428" name="Freeform 108"/>
            <p:cNvSpPr>
              <a:spLocks/>
            </p:cNvSpPr>
            <p:nvPr/>
          </p:nvSpPr>
          <p:spPr bwMode="auto">
            <a:xfrm flipH="1">
              <a:off x="4320" y="1043"/>
              <a:ext cx="473" cy="2463"/>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a:effectLst/>
          </p:spPr>
          <p:txBody>
            <a:bodyPr wrap="none" anchor="ctr"/>
            <a:lstStyle/>
            <a:p>
              <a:endParaRPr lang="fr-FR"/>
            </a:p>
          </p:txBody>
        </p:sp>
        <p:sp>
          <p:nvSpPr>
            <p:cNvPr id="184429" name="Freeform 109"/>
            <p:cNvSpPr>
              <a:spLocks/>
            </p:cNvSpPr>
            <p:nvPr/>
          </p:nvSpPr>
          <p:spPr bwMode="auto">
            <a:xfrm flipH="1">
              <a:off x="4375" y="1359"/>
              <a:ext cx="519"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84430" name="Freeform 110"/>
            <p:cNvSpPr>
              <a:spLocks/>
            </p:cNvSpPr>
            <p:nvPr/>
          </p:nvSpPr>
          <p:spPr bwMode="auto">
            <a:xfrm flipH="1">
              <a:off x="4272" y="2101"/>
              <a:ext cx="726"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a:effectLst/>
          </p:spPr>
          <p:txBody>
            <a:bodyPr wrap="none" anchor="ctr"/>
            <a:lstStyle/>
            <a:p>
              <a:endParaRPr lang="fr-FR"/>
            </a:p>
          </p:txBody>
        </p:sp>
        <p:sp>
          <p:nvSpPr>
            <p:cNvPr id="184431" name="Freeform 111"/>
            <p:cNvSpPr>
              <a:spLocks/>
            </p:cNvSpPr>
            <p:nvPr/>
          </p:nvSpPr>
          <p:spPr bwMode="auto">
            <a:xfrm>
              <a:off x="4529" y="1056"/>
              <a:ext cx="52"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a:effectLst/>
          </p:spPr>
          <p:txBody>
            <a:bodyPr wrap="none" anchor="ctr"/>
            <a:lstStyle/>
            <a:p>
              <a:endParaRPr lang="fr-FR"/>
            </a:p>
          </p:txBody>
        </p:sp>
      </p:grpSp>
      <p:sp>
        <p:nvSpPr>
          <p:cNvPr id="184432" name="Line 112"/>
          <p:cNvSpPr>
            <a:spLocks noChangeShapeType="1"/>
          </p:cNvSpPr>
          <p:nvPr/>
        </p:nvSpPr>
        <p:spPr bwMode="auto">
          <a:xfrm>
            <a:off x="5334000" y="1524000"/>
            <a:ext cx="304800" cy="228600"/>
          </a:xfrm>
          <a:prstGeom prst="line">
            <a:avLst/>
          </a:prstGeom>
          <a:noFill/>
          <a:ln w="76200">
            <a:solidFill>
              <a:schemeClr val="accent2"/>
            </a:solidFill>
            <a:round/>
            <a:headEnd/>
            <a:tailEnd/>
          </a:ln>
          <a:effectLst/>
        </p:spPr>
        <p:txBody>
          <a:bodyPr wrap="none" anchor="ctr"/>
          <a:lstStyle/>
          <a:p>
            <a:endParaRPr lang="fr-FR"/>
          </a:p>
        </p:txBody>
      </p:sp>
      <p:sp>
        <p:nvSpPr>
          <p:cNvPr id="184433" name="Oval 113"/>
          <p:cNvSpPr>
            <a:spLocks noChangeArrowheads="1"/>
          </p:cNvSpPr>
          <p:nvPr/>
        </p:nvSpPr>
        <p:spPr bwMode="auto">
          <a:xfrm>
            <a:off x="5334000" y="1143000"/>
            <a:ext cx="228600" cy="228600"/>
          </a:xfrm>
          <a:prstGeom prst="ellipse">
            <a:avLst/>
          </a:prstGeom>
          <a:solidFill>
            <a:schemeClr val="tx2"/>
          </a:solidFill>
          <a:ln w="9525">
            <a:solidFill>
              <a:schemeClr val="bg1"/>
            </a:solidFill>
            <a:round/>
            <a:headEnd/>
            <a:tailEnd/>
          </a:ln>
          <a:effectLst/>
        </p:spPr>
        <p:txBody>
          <a:bodyPr wrap="none" anchor="ctr"/>
          <a:lstStyle/>
          <a:p>
            <a:endParaRPr lang="fr-FR"/>
          </a:p>
        </p:txBody>
      </p:sp>
      <p:sp>
        <p:nvSpPr>
          <p:cNvPr id="184434" name="Line 114"/>
          <p:cNvSpPr>
            <a:spLocks noChangeShapeType="1"/>
          </p:cNvSpPr>
          <p:nvPr/>
        </p:nvSpPr>
        <p:spPr bwMode="auto">
          <a:xfrm>
            <a:off x="5334000" y="2209800"/>
            <a:ext cx="152400" cy="1588"/>
          </a:xfrm>
          <a:prstGeom prst="line">
            <a:avLst/>
          </a:prstGeom>
          <a:noFill/>
          <a:ln w="76200">
            <a:solidFill>
              <a:schemeClr val="accent1"/>
            </a:solidFill>
            <a:round/>
            <a:headEnd/>
            <a:tailEnd/>
          </a:ln>
          <a:effectLst/>
        </p:spPr>
        <p:txBody>
          <a:bodyPr wrap="none" anchor="ctr"/>
          <a:lstStyle/>
          <a:p>
            <a:endParaRPr lang="fr-FR"/>
          </a:p>
        </p:txBody>
      </p:sp>
      <p:sp>
        <p:nvSpPr>
          <p:cNvPr id="184435" name="Oval 115"/>
          <p:cNvSpPr>
            <a:spLocks noChangeArrowheads="1"/>
          </p:cNvSpPr>
          <p:nvPr/>
        </p:nvSpPr>
        <p:spPr bwMode="auto">
          <a:xfrm>
            <a:off x="5334000" y="2057400"/>
            <a:ext cx="228600" cy="228600"/>
          </a:xfrm>
          <a:prstGeom prst="ellipse">
            <a:avLst/>
          </a:prstGeom>
          <a:solidFill>
            <a:schemeClr val="tx2"/>
          </a:solidFill>
          <a:ln w="9525">
            <a:solidFill>
              <a:schemeClr val="tx1"/>
            </a:solidFill>
            <a:round/>
            <a:headEnd/>
            <a:tailEnd/>
          </a:ln>
          <a:effectLst/>
        </p:spPr>
        <p:txBody>
          <a:bodyPr wrap="none" anchor="ctr"/>
          <a:lstStyle/>
          <a:p>
            <a:endParaRPr lang="fr-FR"/>
          </a:p>
        </p:txBody>
      </p:sp>
      <p:sp>
        <p:nvSpPr>
          <p:cNvPr id="184436" name="Oval 116"/>
          <p:cNvSpPr>
            <a:spLocks noChangeArrowheads="1"/>
          </p:cNvSpPr>
          <p:nvPr/>
        </p:nvSpPr>
        <p:spPr bwMode="auto">
          <a:xfrm>
            <a:off x="5715000" y="3810000"/>
            <a:ext cx="228600" cy="228600"/>
          </a:xfrm>
          <a:prstGeom prst="ellipse">
            <a:avLst/>
          </a:prstGeom>
          <a:solidFill>
            <a:schemeClr val="tx2"/>
          </a:solidFill>
          <a:ln w="9525">
            <a:solidFill>
              <a:schemeClr val="tx1"/>
            </a:solidFill>
            <a:round/>
            <a:headEnd/>
            <a:tailEnd/>
          </a:ln>
          <a:effectLst/>
        </p:spPr>
        <p:txBody>
          <a:bodyPr wrap="none" anchor="ctr"/>
          <a:lstStyle/>
          <a:p>
            <a:endParaRPr lang="fr-FR"/>
          </a:p>
        </p:txBody>
      </p:sp>
      <p:sp>
        <p:nvSpPr>
          <p:cNvPr id="184437" name="Oval 117"/>
          <p:cNvSpPr>
            <a:spLocks noChangeArrowheads="1"/>
          </p:cNvSpPr>
          <p:nvPr/>
        </p:nvSpPr>
        <p:spPr bwMode="auto">
          <a:xfrm>
            <a:off x="5410200" y="2362200"/>
            <a:ext cx="304800" cy="304800"/>
          </a:xfrm>
          <a:prstGeom prst="ellipse">
            <a:avLst/>
          </a:prstGeom>
          <a:solidFill>
            <a:srgbClr val="FFFF00"/>
          </a:solidFill>
          <a:ln w="9525">
            <a:solidFill>
              <a:schemeClr val="tx1"/>
            </a:solidFill>
            <a:round/>
            <a:headEnd/>
            <a:tailEnd/>
          </a:ln>
          <a:effectLst/>
        </p:spPr>
        <p:txBody>
          <a:bodyPr wrap="none" anchor="ctr"/>
          <a:lstStyle/>
          <a:p>
            <a:endParaRPr lang="fr-FR"/>
          </a:p>
        </p:txBody>
      </p:sp>
      <p:sp>
        <p:nvSpPr>
          <p:cNvPr id="184438" name="Oval 118"/>
          <p:cNvSpPr>
            <a:spLocks noChangeArrowheads="1"/>
          </p:cNvSpPr>
          <p:nvPr/>
        </p:nvSpPr>
        <p:spPr bwMode="auto">
          <a:xfrm>
            <a:off x="5638800" y="2209800"/>
            <a:ext cx="304800" cy="304800"/>
          </a:xfrm>
          <a:prstGeom prst="ellipse">
            <a:avLst/>
          </a:prstGeom>
          <a:solidFill>
            <a:srgbClr val="FFFF00"/>
          </a:solidFill>
          <a:ln w="9525">
            <a:solidFill>
              <a:schemeClr val="tx1"/>
            </a:solidFill>
            <a:round/>
            <a:headEnd/>
            <a:tailEnd/>
          </a:ln>
          <a:effectLst/>
        </p:spPr>
        <p:txBody>
          <a:bodyPr wrap="none" anchor="ctr"/>
          <a:lstStyle/>
          <a:p>
            <a:endParaRPr lang="fr-FR"/>
          </a:p>
        </p:txBody>
      </p:sp>
      <p:sp>
        <p:nvSpPr>
          <p:cNvPr id="184439" name="Oval 119"/>
          <p:cNvSpPr>
            <a:spLocks noChangeArrowheads="1"/>
          </p:cNvSpPr>
          <p:nvPr/>
        </p:nvSpPr>
        <p:spPr bwMode="auto">
          <a:xfrm>
            <a:off x="5334000" y="3429000"/>
            <a:ext cx="304800" cy="304800"/>
          </a:xfrm>
          <a:prstGeom prst="ellipse">
            <a:avLst/>
          </a:prstGeom>
          <a:solidFill>
            <a:srgbClr val="FFFF00"/>
          </a:solidFill>
          <a:ln w="9525">
            <a:solidFill>
              <a:schemeClr val="tx1"/>
            </a:solidFill>
            <a:round/>
            <a:headEnd/>
            <a:tailEnd/>
          </a:ln>
          <a:effectLst/>
        </p:spPr>
        <p:txBody>
          <a:bodyPr wrap="none" anchor="ctr"/>
          <a:lstStyle/>
          <a:p>
            <a:endParaRPr lang="fr-FR"/>
          </a:p>
        </p:txBody>
      </p:sp>
      <p:sp>
        <p:nvSpPr>
          <p:cNvPr id="184440" name="Oval 120"/>
          <p:cNvSpPr>
            <a:spLocks noChangeArrowheads="1"/>
          </p:cNvSpPr>
          <p:nvPr/>
        </p:nvSpPr>
        <p:spPr bwMode="auto">
          <a:xfrm>
            <a:off x="5943600" y="4038600"/>
            <a:ext cx="304800" cy="304800"/>
          </a:xfrm>
          <a:prstGeom prst="ellipse">
            <a:avLst/>
          </a:prstGeom>
          <a:solidFill>
            <a:srgbClr val="FFFF00"/>
          </a:solidFill>
          <a:ln w="9525">
            <a:solidFill>
              <a:schemeClr val="tx1"/>
            </a:solidFill>
            <a:round/>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184416"/>
                                        </p:tgtEl>
                                        <p:attrNameLst>
                                          <p:attrName>style.visibility</p:attrName>
                                        </p:attrNameLst>
                                      </p:cBhvr>
                                      <p:to>
                                        <p:strVal val="visible"/>
                                      </p:to>
                                    </p:set>
                                    <p:animEffect transition="in" filter="checkerboard(down)">
                                      <p:cBhvr>
                                        <p:cTn id="7" dur="500"/>
                                        <p:tgtEl>
                                          <p:spTgt spid="1844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184418"/>
                                        </p:tgtEl>
                                        <p:attrNameLst>
                                          <p:attrName>style.visibility</p:attrName>
                                        </p:attrNameLst>
                                      </p:cBhvr>
                                      <p:to>
                                        <p:strVal val="visible"/>
                                      </p:to>
                                    </p:set>
                                    <p:animEffect transition="in" filter="checkerboard(down)">
                                      <p:cBhvr>
                                        <p:cTn id="12" dur="500"/>
                                        <p:tgtEl>
                                          <p:spTgt spid="18441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grpId="0" nodeType="clickEffect">
                                  <p:stCondLst>
                                    <p:cond delay="0"/>
                                  </p:stCondLst>
                                  <p:childTnLst>
                                    <p:set>
                                      <p:cBhvr>
                                        <p:cTn id="16" dur="1" fill="hold">
                                          <p:stCondLst>
                                            <p:cond delay="0"/>
                                          </p:stCondLst>
                                        </p:cTn>
                                        <p:tgtEl>
                                          <p:spTgt spid="184419"/>
                                        </p:tgtEl>
                                        <p:attrNameLst>
                                          <p:attrName>style.visibility</p:attrName>
                                        </p:attrNameLst>
                                      </p:cBhvr>
                                      <p:to>
                                        <p:strVal val="visible"/>
                                      </p:to>
                                    </p:set>
                                    <p:animEffect transition="in" filter="checkerboard(down)">
                                      <p:cBhvr>
                                        <p:cTn id="17" dur="500"/>
                                        <p:tgtEl>
                                          <p:spTgt spid="1844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184422"/>
                                        </p:tgtEl>
                                        <p:attrNameLst>
                                          <p:attrName>style.visibility</p:attrName>
                                        </p:attrNameLst>
                                      </p:cBhvr>
                                      <p:to>
                                        <p:strVal val="visible"/>
                                      </p:to>
                                    </p:set>
                                    <p:animEffect transition="in" filter="barn(outHorizontal)">
                                      <p:cBhvr>
                                        <p:cTn id="22" dur="500"/>
                                        <p:tgtEl>
                                          <p:spTgt spid="1844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184437"/>
                                        </p:tgtEl>
                                        <p:attrNameLst>
                                          <p:attrName>style.visibility</p:attrName>
                                        </p:attrNameLst>
                                      </p:cBhvr>
                                      <p:to>
                                        <p:strVal val="visible"/>
                                      </p:to>
                                    </p:set>
                                    <p:animEffect transition="in" filter="barn(outHorizontal)">
                                      <p:cBhvr>
                                        <p:cTn id="27" dur="500"/>
                                        <p:tgtEl>
                                          <p:spTgt spid="18443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184438"/>
                                        </p:tgtEl>
                                        <p:attrNameLst>
                                          <p:attrName>style.visibility</p:attrName>
                                        </p:attrNameLst>
                                      </p:cBhvr>
                                      <p:to>
                                        <p:strVal val="visible"/>
                                      </p:to>
                                    </p:set>
                                    <p:animEffect transition="in" filter="barn(outHorizontal)">
                                      <p:cBhvr>
                                        <p:cTn id="32" dur="500"/>
                                        <p:tgtEl>
                                          <p:spTgt spid="18443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42" fill="hold" grpId="0" nodeType="clickEffect">
                                  <p:stCondLst>
                                    <p:cond delay="0"/>
                                  </p:stCondLst>
                                  <p:childTnLst>
                                    <p:set>
                                      <p:cBhvr>
                                        <p:cTn id="36" dur="1" fill="hold">
                                          <p:stCondLst>
                                            <p:cond delay="0"/>
                                          </p:stCondLst>
                                        </p:cTn>
                                        <p:tgtEl>
                                          <p:spTgt spid="184439"/>
                                        </p:tgtEl>
                                        <p:attrNameLst>
                                          <p:attrName>style.visibility</p:attrName>
                                        </p:attrNameLst>
                                      </p:cBhvr>
                                      <p:to>
                                        <p:strVal val="visible"/>
                                      </p:to>
                                    </p:set>
                                    <p:animEffect transition="in" filter="barn(outHorizontal)">
                                      <p:cBhvr>
                                        <p:cTn id="37" dur="500"/>
                                        <p:tgtEl>
                                          <p:spTgt spid="18443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42" fill="hold" grpId="0" nodeType="clickEffect">
                                  <p:stCondLst>
                                    <p:cond delay="0"/>
                                  </p:stCondLst>
                                  <p:childTnLst>
                                    <p:set>
                                      <p:cBhvr>
                                        <p:cTn id="41" dur="1" fill="hold">
                                          <p:stCondLst>
                                            <p:cond delay="0"/>
                                          </p:stCondLst>
                                        </p:cTn>
                                        <p:tgtEl>
                                          <p:spTgt spid="184440"/>
                                        </p:tgtEl>
                                        <p:attrNameLst>
                                          <p:attrName>style.visibility</p:attrName>
                                        </p:attrNameLst>
                                      </p:cBhvr>
                                      <p:to>
                                        <p:strVal val="visible"/>
                                      </p:to>
                                    </p:set>
                                    <p:animEffect transition="in" filter="barn(outHorizontal)">
                                      <p:cBhvr>
                                        <p:cTn id="42" dur="500"/>
                                        <p:tgtEl>
                                          <p:spTgt spid="184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6" grpId="0" animBg="1"/>
      <p:bldP spid="184418" grpId="0" animBg="1"/>
      <p:bldP spid="184419" grpId="0" animBg="1"/>
      <p:bldP spid="184422" grpId="0" animBg="1"/>
      <p:bldP spid="184437" grpId="0" animBg="1"/>
      <p:bldP spid="184438" grpId="0" animBg="1"/>
      <p:bldP spid="184439" grpId="0" animBg="1"/>
      <p:bldP spid="18444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_MV 004"/>
          <p:cNvPicPr>
            <a:picLocks noChangeAspect="1" noChangeArrowheads="1"/>
          </p:cNvPicPr>
          <p:nvPr/>
        </p:nvPicPr>
        <p:blipFill>
          <a:blip r:embed="rId3" cstate="print"/>
          <a:srcRect/>
          <a:stretch>
            <a:fillRect/>
          </a:stretch>
        </p:blipFill>
        <p:spPr bwMode="auto">
          <a:xfrm>
            <a:off x="71438" y="58738"/>
            <a:ext cx="2771775" cy="2074862"/>
          </a:xfrm>
          <a:prstGeom prst="rect">
            <a:avLst/>
          </a:prstGeom>
          <a:noFill/>
          <a:ln w="9525">
            <a:noFill/>
            <a:miter lim="800000"/>
            <a:headEnd/>
            <a:tailEnd/>
          </a:ln>
        </p:spPr>
      </p:pic>
      <p:pic>
        <p:nvPicPr>
          <p:cNvPr id="30723" name="Picture 3" descr="IMG_0276"/>
          <p:cNvPicPr>
            <a:picLocks noChangeAspect="1" noChangeArrowheads="1"/>
          </p:cNvPicPr>
          <p:nvPr/>
        </p:nvPicPr>
        <p:blipFill>
          <a:blip r:embed="rId4" cstate="print"/>
          <a:srcRect/>
          <a:stretch>
            <a:fillRect/>
          </a:stretch>
        </p:blipFill>
        <p:spPr bwMode="auto">
          <a:xfrm>
            <a:off x="2955925" y="44450"/>
            <a:ext cx="2768600" cy="2160588"/>
          </a:xfrm>
          <a:prstGeom prst="rect">
            <a:avLst/>
          </a:prstGeom>
          <a:noFill/>
          <a:ln w="9525">
            <a:noFill/>
            <a:miter lim="800000"/>
            <a:headEnd/>
            <a:tailEnd/>
          </a:ln>
        </p:spPr>
      </p:pic>
      <p:pic>
        <p:nvPicPr>
          <p:cNvPr id="30724" name="Picture 4" descr="IMG_0273"/>
          <p:cNvPicPr>
            <a:picLocks noChangeAspect="1" noChangeArrowheads="1"/>
          </p:cNvPicPr>
          <p:nvPr/>
        </p:nvPicPr>
        <p:blipFill>
          <a:blip r:embed="rId5" cstate="print"/>
          <a:srcRect/>
          <a:stretch>
            <a:fillRect/>
          </a:stretch>
        </p:blipFill>
        <p:spPr bwMode="auto">
          <a:xfrm>
            <a:off x="5891213" y="80963"/>
            <a:ext cx="2928937" cy="2268537"/>
          </a:xfrm>
          <a:prstGeom prst="rect">
            <a:avLst/>
          </a:prstGeom>
          <a:noFill/>
          <a:ln w="9525">
            <a:noFill/>
            <a:miter lim="800000"/>
            <a:headEnd/>
            <a:tailEnd/>
          </a:ln>
        </p:spPr>
      </p:pic>
      <p:pic>
        <p:nvPicPr>
          <p:cNvPr id="30725" name="Picture 5" descr="IMG_0280"/>
          <p:cNvPicPr>
            <a:picLocks noChangeAspect="1" noChangeArrowheads="1"/>
          </p:cNvPicPr>
          <p:nvPr/>
        </p:nvPicPr>
        <p:blipFill>
          <a:blip r:embed="rId6" cstate="print"/>
          <a:srcRect/>
          <a:stretch>
            <a:fillRect/>
          </a:stretch>
        </p:blipFill>
        <p:spPr bwMode="auto">
          <a:xfrm>
            <a:off x="220663" y="2420938"/>
            <a:ext cx="2651125" cy="2236787"/>
          </a:xfrm>
          <a:prstGeom prst="rect">
            <a:avLst/>
          </a:prstGeom>
          <a:noFill/>
          <a:ln w="9525">
            <a:noFill/>
            <a:miter lim="800000"/>
            <a:headEnd/>
            <a:tailEnd/>
          </a:ln>
        </p:spPr>
      </p:pic>
      <p:pic>
        <p:nvPicPr>
          <p:cNvPr id="30726" name="Picture 6" descr="IMG_0283"/>
          <p:cNvPicPr>
            <a:picLocks noChangeAspect="1" noChangeArrowheads="1"/>
          </p:cNvPicPr>
          <p:nvPr/>
        </p:nvPicPr>
        <p:blipFill>
          <a:blip r:embed="rId7" cstate="print"/>
          <a:srcRect/>
          <a:stretch>
            <a:fillRect/>
          </a:stretch>
        </p:blipFill>
        <p:spPr bwMode="auto">
          <a:xfrm>
            <a:off x="3021013" y="2376488"/>
            <a:ext cx="2687637" cy="2268537"/>
          </a:xfrm>
          <a:prstGeom prst="rect">
            <a:avLst/>
          </a:prstGeom>
          <a:noFill/>
          <a:ln w="9525">
            <a:noFill/>
            <a:miter lim="800000"/>
            <a:headEnd/>
            <a:tailEnd/>
          </a:ln>
        </p:spPr>
      </p:pic>
      <p:pic>
        <p:nvPicPr>
          <p:cNvPr id="30727" name="Picture 7" descr="IMG_0288"/>
          <p:cNvPicPr>
            <a:picLocks noChangeAspect="1" noChangeArrowheads="1"/>
          </p:cNvPicPr>
          <p:nvPr/>
        </p:nvPicPr>
        <p:blipFill>
          <a:blip r:embed="rId8" cstate="print"/>
          <a:srcRect/>
          <a:stretch>
            <a:fillRect/>
          </a:stretch>
        </p:blipFill>
        <p:spPr bwMode="auto">
          <a:xfrm>
            <a:off x="2916238" y="4797425"/>
            <a:ext cx="2808287" cy="1912938"/>
          </a:xfrm>
          <a:prstGeom prst="rect">
            <a:avLst/>
          </a:prstGeom>
          <a:noFill/>
          <a:ln w="9525">
            <a:noFill/>
            <a:miter lim="800000"/>
            <a:headEnd/>
            <a:tailEnd/>
          </a:ln>
        </p:spPr>
      </p:pic>
      <p:pic>
        <p:nvPicPr>
          <p:cNvPr id="30728" name="Picture 8" descr="IMG_0287"/>
          <p:cNvPicPr>
            <a:picLocks noChangeAspect="1" noChangeArrowheads="1"/>
          </p:cNvPicPr>
          <p:nvPr/>
        </p:nvPicPr>
        <p:blipFill>
          <a:blip r:embed="rId9" cstate="print"/>
          <a:srcRect/>
          <a:stretch>
            <a:fillRect/>
          </a:stretch>
        </p:blipFill>
        <p:spPr bwMode="auto">
          <a:xfrm>
            <a:off x="5788025" y="2381250"/>
            <a:ext cx="2816225" cy="2271713"/>
          </a:xfrm>
          <a:prstGeom prst="rect">
            <a:avLst/>
          </a:prstGeom>
          <a:noFill/>
          <a:ln w="9525">
            <a:noFill/>
            <a:miter lim="800000"/>
            <a:headEnd/>
            <a:tailEnd/>
          </a:ln>
        </p:spPr>
      </p:pic>
      <p:sp>
        <p:nvSpPr>
          <p:cNvPr id="30729" name="Text Box 9"/>
          <p:cNvSpPr txBox="1">
            <a:spLocks noChangeArrowheads="1"/>
          </p:cNvSpPr>
          <p:nvPr/>
        </p:nvSpPr>
        <p:spPr bwMode="auto">
          <a:xfrm>
            <a:off x="5835650" y="1892300"/>
            <a:ext cx="3200400"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Duplex marking</a:t>
            </a:r>
          </a:p>
        </p:txBody>
      </p:sp>
      <p:sp>
        <p:nvSpPr>
          <p:cNvPr id="30730" name="Text Box 10"/>
          <p:cNvSpPr txBox="1">
            <a:spLocks noChangeArrowheads="1"/>
          </p:cNvSpPr>
          <p:nvPr/>
        </p:nvSpPr>
        <p:spPr bwMode="auto">
          <a:xfrm>
            <a:off x="3035300" y="1700213"/>
            <a:ext cx="1408113"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MRI</a:t>
            </a:r>
          </a:p>
        </p:txBody>
      </p:sp>
      <p:sp>
        <p:nvSpPr>
          <p:cNvPr id="30731" name="Text Box 11"/>
          <p:cNvSpPr txBox="1">
            <a:spLocks noChangeArrowheads="1"/>
          </p:cNvSpPr>
          <p:nvPr/>
        </p:nvSpPr>
        <p:spPr bwMode="auto">
          <a:xfrm>
            <a:off x="476250" y="1628775"/>
            <a:ext cx="1408113"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Duplex</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5346" name="Group 2"/>
          <p:cNvGrpSpPr>
            <a:grpSpLocks/>
          </p:cNvGrpSpPr>
          <p:nvPr/>
        </p:nvGrpSpPr>
        <p:grpSpPr bwMode="auto">
          <a:xfrm>
            <a:off x="533400" y="838200"/>
            <a:ext cx="8153400" cy="5029200"/>
            <a:chOff x="0" y="1152"/>
            <a:chExt cx="5760" cy="3168"/>
          </a:xfrm>
        </p:grpSpPr>
        <p:sp>
          <p:nvSpPr>
            <p:cNvPr id="185347" name="Rectangle 3" descr="Grands confettis"/>
            <p:cNvSpPr>
              <a:spLocks noChangeArrowheads="1"/>
            </p:cNvSpPr>
            <p:nvPr/>
          </p:nvSpPr>
          <p:spPr bwMode="auto">
            <a:xfrm>
              <a:off x="0" y="2544"/>
              <a:ext cx="5760" cy="1776"/>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85348" name="Rectangle 4" descr="Petits confettis"/>
            <p:cNvSpPr>
              <a:spLocks noChangeArrowheads="1"/>
            </p:cNvSpPr>
            <p:nvPr/>
          </p:nvSpPr>
          <p:spPr bwMode="auto">
            <a:xfrm>
              <a:off x="0" y="1366"/>
              <a:ext cx="5760" cy="1082"/>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85349" name="Rectangle 5" descr="Briques horizontales"/>
            <p:cNvSpPr>
              <a:spLocks noChangeArrowheads="1"/>
            </p:cNvSpPr>
            <p:nvPr/>
          </p:nvSpPr>
          <p:spPr bwMode="auto">
            <a:xfrm>
              <a:off x="0" y="1248"/>
              <a:ext cx="5760" cy="336"/>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85350" name="Rectangle 6"/>
            <p:cNvSpPr>
              <a:spLocks noChangeArrowheads="1"/>
            </p:cNvSpPr>
            <p:nvPr/>
          </p:nvSpPr>
          <p:spPr bwMode="auto">
            <a:xfrm>
              <a:off x="0" y="1824"/>
              <a:ext cx="4944"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85351" name="Rectangle 7"/>
            <p:cNvSpPr>
              <a:spLocks noChangeArrowheads="1"/>
            </p:cNvSpPr>
            <p:nvPr/>
          </p:nvSpPr>
          <p:spPr bwMode="auto">
            <a:xfrm>
              <a:off x="0" y="2880"/>
              <a:ext cx="1872" cy="528"/>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85352" name="Line 8"/>
            <p:cNvSpPr>
              <a:spLocks noChangeShapeType="1"/>
            </p:cNvSpPr>
            <p:nvPr/>
          </p:nvSpPr>
          <p:spPr bwMode="auto">
            <a:xfrm>
              <a:off x="0" y="2496"/>
              <a:ext cx="5760" cy="0"/>
            </a:xfrm>
            <a:prstGeom prst="line">
              <a:avLst/>
            </a:prstGeom>
            <a:noFill/>
            <a:ln w="76200">
              <a:solidFill>
                <a:schemeClr val="accent1"/>
              </a:solidFill>
              <a:round/>
              <a:headEnd/>
              <a:tailEnd/>
            </a:ln>
            <a:effectLst/>
          </p:spPr>
          <p:txBody>
            <a:bodyPr wrap="none" anchor="ctr"/>
            <a:lstStyle/>
            <a:p>
              <a:endParaRPr lang="fr-FR"/>
            </a:p>
          </p:txBody>
        </p:sp>
        <p:sp>
          <p:nvSpPr>
            <p:cNvPr id="185353" name="Rectangle 9"/>
            <p:cNvSpPr>
              <a:spLocks noChangeArrowheads="1"/>
            </p:cNvSpPr>
            <p:nvPr/>
          </p:nvSpPr>
          <p:spPr bwMode="auto">
            <a:xfrm>
              <a:off x="1296" y="1584"/>
              <a:ext cx="96"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85354" name="Rectangle 10"/>
            <p:cNvSpPr>
              <a:spLocks noChangeArrowheads="1"/>
            </p:cNvSpPr>
            <p:nvPr/>
          </p:nvSpPr>
          <p:spPr bwMode="auto">
            <a:xfrm>
              <a:off x="2832" y="1584"/>
              <a:ext cx="96"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85355" name="Rectangle 11"/>
            <p:cNvSpPr>
              <a:spLocks noChangeArrowheads="1"/>
            </p:cNvSpPr>
            <p:nvPr/>
          </p:nvSpPr>
          <p:spPr bwMode="auto">
            <a:xfrm>
              <a:off x="3936" y="1584"/>
              <a:ext cx="96"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85356" name="Rectangle 12"/>
            <p:cNvSpPr>
              <a:spLocks noChangeArrowheads="1"/>
            </p:cNvSpPr>
            <p:nvPr/>
          </p:nvSpPr>
          <p:spPr bwMode="auto">
            <a:xfrm>
              <a:off x="1632" y="2016"/>
              <a:ext cx="240" cy="864"/>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85357" name="Rectangle 13"/>
            <p:cNvSpPr>
              <a:spLocks noChangeArrowheads="1"/>
            </p:cNvSpPr>
            <p:nvPr/>
          </p:nvSpPr>
          <p:spPr bwMode="auto">
            <a:xfrm>
              <a:off x="4704" y="2064"/>
              <a:ext cx="240" cy="864"/>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85358" name="Rectangle 14"/>
            <p:cNvSpPr>
              <a:spLocks noChangeArrowheads="1"/>
            </p:cNvSpPr>
            <p:nvPr/>
          </p:nvSpPr>
          <p:spPr bwMode="auto">
            <a:xfrm>
              <a:off x="4704" y="2928"/>
              <a:ext cx="1056" cy="528"/>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85359" name="Rectangle 15" descr="Grands confettis"/>
            <p:cNvSpPr>
              <a:spLocks noChangeArrowheads="1"/>
            </p:cNvSpPr>
            <p:nvPr/>
          </p:nvSpPr>
          <p:spPr bwMode="auto">
            <a:xfrm>
              <a:off x="672" y="1152"/>
              <a:ext cx="4176" cy="480"/>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gr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6371" name="Freeform 3"/>
          <p:cNvSpPr>
            <a:spLocks/>
          </p:cNvSpPr>
          <p:nvPr/>
        </p:nvSpPr>
        <p:spPr bwMode="auto">
          <a:xfrm flipH="1">
            <a:off x="955675" y="5481638"/>
            <a:ext cx="438150" cy="409575"/>
          </a:xfrm>
          <a:custGeom>
            <a:avLst/>
            <a:gdLst/>
            <a:ahLst/>
            <a:cxnLst>
              <a:cxn ang="0">
                <a:pos x="101" y="0"/>
              </a:cxn>
              <a:cxn ang="0">
                <a:pos x="107" y="6"/>
              </a:cxn>
              <a:cxn ang="0">
                <a:pos x="107" y="12"/>
              </a:cxn>
              <a:cxn ang="0">
                <a:pos x="101" y="18"/>
              </a:cxn>
              <a:cxn ang="0">
                <a:pos x="101" y="18"/>
              </a:cxn>
              <a:cxn ang="0">
                <a:pos x="89" y="24"/>
              </a:cxn>
              <a:cxn ang="0">
                <a:pos x="77" y="42"/>
              </a:cxn>
              <a:cxn ang="0">
                <a:pos x="66" y="54"/>
              </a:cxn>
              <a:cxn ang="0">
                <a:pos x="54" y="66"/>
              </a:cxn>
              <a:cxn ang="0">
                <a:pos x="54" y="66"/>
              </a:cxn>
              <a:cxn ang="0">
                <a:pos x="42" y="84"/>
              </a:cxn>
              <a:cxn ang="0">
                <a:pos x="30" y="102"/>
              </a:cxn>
              <a:cxn ang="0">
                <a:pos x="30" y="102"/>
              </a:cxn>
              <a:cxn ang="0">
                <a:pos x="24" y="120"/>
              </a:cxn>
              <a:cxn ang="0">
                <a:pos x="12" y="144"/>
              </a:cxn>
              <a:cxn ang="0">
                <a:pos x="6" y="168"/>
              </a:cxn>
              <a:cxn ang="0">
                <a:pos x="0" y="180"/>
              </a:cxn>
              <a:cxn ang="0">
                <a:pos x="0" y="180"/>
              </a:cxn>
              <a:cxn ang="0">
                <a:pos x="0" y="180"/>
              </a:cxn>
              <a:cxn ang="0">
                <a:pos x="0" y="168"/>
              </a:cxn>
              <a:cxn ang="0">
                <a:pos x="6" y="132"/>
              </a:cxn>
              <a:cxn ang="0">
                <a:pos x="6" y="132"/>
              </a:cxn>
              <a:cxn ang="0">
                <a:pos x="6" y="120"/>
              </a:cxn>
              <a:cxn ang="0">
                <a:pos x="12" y="108"/>
              </a:cxn>
              <a:cxn ang="0">
                <a:pos x="36" y="66"/>
              </a:cxn>
              <a:cxn ang="0">
                <a:pos x="60" y="24"/>
              </a:cxn>
              <a:cxn ang="0">
                <a:pos x="77" y="12"/>
              </a:cxn>
              <a:cxn ang="0">
                <a:pos x="101" y="0"/>
              </a:cxn>
            </a:cxnLst>
            <a:rect l="0" t="0" r="r" b="b"/>
            <a:pathLst>
              <a:path w="107" h="180">
                <a:moveTo>
                  <a:pt x="101" y="0"/>
                </a:moveTo>
                <a:lnTo>
                  <a:pt x="107" y="6"/>
                </a:lnTo>
                <a:lnTo>
                  <a:pt x="107" y="12"/>
                </a:lnTo>
                <a:lnTo>
                  <a:pt x="101" y="18"/>
                </a:lnTo>
                <a:lnTo>
                  <a:pt x="101" y="18"/>
                </a:lnTo>
                <a:lnTo>
                  <a:pt x="89" y="24"/>
                </a:lnTo>
                <a:lnTo>
                  <a:pt x="77" y="42"/>
                </a:lnTo>
                <a:lnTo>
                  <a:pt x="66" y="54"/>
                </a:lnTo>
                <a:lnTo>
                  <a:pt x="54" y="66"/>
                </a:lnTo>
                <a:lnTo>
                  <a:pt x="54" y="66"/>
                </a:lnTo>
                <a:lnTo>
                  <a:pt x="42" y="84"/>
                </a:lnTo>
                <a:lnTo>
                  <a:pt x="30" y="102"/>
                </a:lnTo>
                <a:lnTo>
                  <a:pt x="30" y="102"/>
                </a:lnTo>
                <a:lnTo>
                  <a:pt x="24" y="120"/>
                </a:lnTo>
                <a:lnTo>
                  <a:pt x="12" y="144"/>
                </a:lnTo>
                <a:lnTo>
                  <a:pt x="6" y="168"/>
                </a:lnTo>
                <a:lnTo>
                  <a:pt x="0" y="180"/>
                </a:lnTo>
                <a:lnTo>
                  <a:pt x="0" y="180"/>
                </a:lnTo>
                <a:lnTo>
                  <a:pt x="0" y="180"/>
                </a:lnTo>
                <a:lnTo>
                  <a:pt x="0" y="168"/>
                </a:lnTo>
                <a:lnTo>
                  <a:pt x="6" y="132"/>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86372" name="Freeform 4"/>
          <p:cNvSpPr>
            <a:spLocks/>
          </p:cNvSpPr>
          <p:nvPr/>
        </p:nvSpPr>
        <p:spPr bwMode="auto">
          <a:xfrm>
            <a:off x="685800" y="685800"/>
            <a:ext cx="2011363" cy="5345113"/>
          </a:xfrm>
          <a:custGeom>
            <a:avLst/>
            <a:gdLst/>
            <a:ahLst/>
            <a:cxnLst>
              <a:cxn ang="0">
                <a:pos x="77" y="325"/>
              </a:cxn>
              <a:cxn ang="0">
                <a:pos x="0" y="538"/>
              </a:cxn>
              <a:cxn ang="0">
                <a:pos x="15" y="649"/>
              </a:cxn>
              <a:cxn ang="0">
                <a:pos x="108" y="830"/>
              </a:cxn>
              <a:cxn ang="0">
                <a:pos x="108" y="914"/>
              </a:cxn>
              <a:cxn ang="0">
                <a:pos x="186" y="1206"/>
              </a:cxn>
              <a:cxn ang="0">
                <a:pos x="217" y="1290"/>
              </a:cxn>
              <a:cxn ang="0">
                <a:pos x="276" y="1615"/>
              </a:cxn>
              <a:cxn ang="0">
                <a:pos x="292" y="1718"/>
              </a:cxn>
              <a:cxn ang="0">
                <a:pos x="232" y="1881"/>
              </a:cxn>
              <a:cxn ang="0">
                <a:pos x="217" y="1948"/>
              </a:cxn>
              <a:cxn ang="0">
                <a:pos x="186" y="2025"/>
              </a:cxn>
              <a:cxn ang="0">
                <a:pos x="170" y="2257"/>
              </a:cxn>
              <a:cxn ang="0">
                <a:pos x="276" y="2410"/>
              </a:cxn>
              <a:cxn ang="0">
                <a:pos x="322" y="2607"/>
              </a:cxn>
              <a:cxn ang="0">
                <a:pos x="338" y="2683"/>
              </a:cxn>
              <a:cxn ang="0">
                <a:pos x="353" y="2829"/>
              </a:cxn>
              <a:cxn ang="0">
                <a:pos x="232" y="2889"/>
              </a:cxn>
              <a:cxn ang="0">
                <a:pos x="170" y="2967"/>
              </a:cxn>
              <a:cxn ang="0">
                <a:pos x="276" y="3042"/>
              </a:cxn>
              <a:cxn ang="0">
                <a:pos x="384" y="3120"/>
              </a:cxn>
              <a:cxn ang="0">
                <a:pos x="508" y="3316"/>
              </a:cxn>
              <a:cxn ang="0">
                <a:pos x="539" y="3341"/>
              </a:cxn>
              <a:cxn ang="0">
                <a:pos x="725" y="3367"/>
              </a:cxn>
              <a:cxn ang="0">
                <a:pos x="880" y="3350"/>
              </a:cxn>
              <a:cxn ang="0">
                <a:pos x="833" y="3274"/>
              </a:cxn>
              <a:cxn ang="0">
                <a:pos x="787" y="3025"/>
              </a:cxn>
              <a:cxn ang="0">
                <a:pos x="771" y="2864"/>
              </a:cxn>
              <a:cxn ang="0">
                <a:pos x="756" y="2700"/>
              </a:cxn>
              <a:cxn ang="0">
                <a:pos x="740" y="2513"/>
              </a:cxn>
              <a:cxn ang="0">
                <a:pos x="740" y="2257"/>
              </a:cxn>
              <a:cxn ang="0">
                <a:pos x="740" y="2128"/>
              </a:cxn>
              <a:cxn ang="0">
                <a:pos x="740" y="1931"/>
              </a:cxn>
              <a:cxn ang="0">
                <a:pos x="771" y="1864"/>
              </a:cxn>
              <a:cxn ang="0">
                <a:pos x="864" y="1744"/>
              </a:cxn>
              <a:cxn ang="0">
                <a:pos x="880" y="1709"/>
              </a:cxn>
              <a:cxn ang="0">
                <a:pos x="880" y="1623"/>
              </a:cxn>
              <a:cxn ang="0">
                <a:pos x="911" y="1462"/>
              </a:cxn>
              <a:cxn ang="0">
                <a:pos x="942" y="1376"/>
              </a:cxn>
              <a:cxn ang="0">
                <a:pos x="1003" y="1197"/>
              </a:cxn>
              <a:cxn ang="0">
                <a:pos x="1050" y="897"/>
              </a:cxn>
              <a:cxn ang="0">
                <a:pos x="1034" y="804"/>
              </a:cxn>
              <a:cxn ang="0">
                <a:pos x="1050" y="641"/>
              </a:cxn>
              <a:cxn ang="0">
                <a:pos x="1079" y="472"/>
              </a:cxn>
              <a:cxn ang="0">
                <a:pos x="1193" y="157"/>
              </a:cxn>
              <a:cxn ang="0">
                <a:pos x="1236" y="43"/>
              </a:cxn>
              <a:cxn ang="0">
                <a:pos x="1205" y="60"/>
              </a:cxn>
              <a:cxn ang="0">
                <a:pos x="942" y="0"/>
              </a:cxn>
              <a:cxn ang="0">
                <a:pos x="709" y="34"/>
              </a:cxn>
              <a:cxn ang="0">
                <a:pos x="415" y="120"/>
              </a:cxn>
              <a:cxn ang="0">
                <a:pos x="276" y="180"/>
              </a:cxn>
            </a:cxnLst>
            <a:rect l="0" t="0" r="r" b="b"/>
            <a:pathLst>
              <a:path w="1267" h="3367">
                <a:moveTo>
                  <a:pt x="276" y="180"/>
                </a:moveTo>
                <a:lnTo>
                  <a:pt x="170" y="247"/>
                </a:lnTo>
                <a:lnTo>
                  <a:pt x="77" y="325"/>
                </a:lnTo>
                <a:lnTo>
                  <a:pt x="15" y="428"/>
                </a:lnTo>
                <a:lnTo>
                  <a:pt x="0" y="479"/>
                </a:lnTo>
                <a:lnTo>
                  <a:pt x="0" y="538"/>
                </a:lnTo>
                <a:lnTo>
                  <a:pt x="0" y="538"/>
                </a:lnTo>
                <a:lnTo>
                  <a:pt x="0" y="598"/>
                </a:lnTo>
                <a:lnTo>
                  <a:pt x="15" y="649"/>
                </a:lnTo>
                <a:lnTo>
                  <a:pt x="62" y="718"/>
                </a:lnTo>
                <a:lnTo>
                  <a:pt x="93" y="778"/>
                </a:lnTo>
                <a:lnTo>
                  <a:pt x="108" y="830"/>
                </a:lnTo>
                <a:lnTo>
                  <a:pt x="108" y="830"/>
                </a:lnTo>
                <a:lnTo>
                  <a:pt x="108" y="864"/>
                </a:lnTo>
                <a:lnTo>
                  <a:pt x="108" y="914"/>
                </a:lnTo>
                <a:lnTo>
                  <a:pt x="139" y="1034"/>
                </a:lnTo>
                <a:lnTo>
                  <a:pt x="155" y="1154"/>
                </a:lnTo>
                <a:lnTo>
                  <a:pt x="186" y="1206"/>
                </a:lnTo>
                <a:lnTo>
                  <a:pt x="201" y="1247"/>
                </a:lnTo>
                <a:lnTo>
                  <a:pt x="201" y="1247"/>
                </a:lnTo>
                <a:lnTo>
                  <a:pt x="217" y="1290"/>
                </a:lnTo>
                <a:lnTo>
                  <a:pt x="232" y="1350"/>
                </a:lnTo>
                <a:lnTo>
                  <a:pt x="263" y="1479"/>
                </a:lnTo>
                <a:lnTo>
                  <a:pt x="276" y="1615"/>
                </a:lnTo>
                <a:lnTo>
                  <a:pt x="292" y="1675"/>
                </a:lnTo>
                <a:lnTo>
                  <a:pt x="292" y="1718"/>
                </a:lnTo>
                <a:lnTo>
                  <a:pt x="292" y="1718"/>
                </a:lnTo>
                <a:lnTo>
                  <a:pt x="276" y="1786"/>
                </a:lnTo>
                <a:lnTo>
                  <a:pt x="263" y="1838"/>
                </a:lnTo>
                <a:lnTo>
                  <a:pt x="232" y="1881"/>
                </a:lnTo>
                <a:lnTo>
                  <a:pt x="232" y="1898"/>
                </a:lnTo>
                <a:lnTo>
                  <a:pt x="232" y="1898"/>
                </a:lnTo>
                <a:lnTo>
                  <a:pt x="217" y="1948"/>
                </a:lnTo>
                <a:lnTo>
                  <a:pt x="201" y="1982"/>
                </a:lnTo>
                <a:lnTo>
                  <a:pt x="186" y="2025"/>
                </a:lnTo>
                <a:lnTo>
                  <a:pt x="186" y="2025"/>
                </a:lnTo>
                <a:lnTo>
                  <a:pt x="155" y="2094"/>
                </a:lnTo>
                <a:lnTo>
                  <a:pt x="155" y="2171"/>
                </a:lnTo>
                <a:lnTo>
                  <a:pt x="170" y="2257"/>
                </a:lnTo>
                <a:lnTo>
                  <a:pt x="232" y="2333"/>
                </a:lnTo>
                <a:lnTo>
                  <a:pt x="232" y="2333"/>
                </a:lnTo>
                <a:lnTo>
                  <a:pt x="276" y="2410"/>
                </a:lnTo>
                <a:lnTo>
                  <a:pt x="307" y="2496"/>
                </a:lnTo>
                <a:lnTo>
                  <a:pt x="322" y="2582"/>
                </a:lnTo>
                <a:lnTo>
                  <a:pt x="322" y="2607"/>
                </a:lnTo>
                <a:lnTo>
                  <a:pt x="338" y="2632"/>
                </a:lnTo>
                <a:lnTo>
                  <a:pt x="338" y="2632"/>
                </a:lnTo>
                <a:lnTo>
                  <a:pt x="338" y="2683"/>
                </a:lnTo>
                <a:lnTo>
                  <a:pt x="353" y="2743"/>
                </a:lnTo>
                <a:lnTo>
                  <a:pt x="353" y="2795"/>
                </a:lnTo>
                <a:lnTo>
                  <a:pt x="353" y="2829"/>
                </a:lnTo>
                <a:lnTo>
                  <a:pt x="353" y="2829"/>
                </a:lnTo>
                <a:lnTo>
                  <a:pt x="292" y="2855"/>
                </a:lnTo>
                <a:lnTo>
                  <a:pt x="232" y="2889"/>
                </a:lnTo>
                <a:lnTo>
                  <a:pt x="170" y="2932"/>
                </a:lnTo>
                <a:lnTo>
                  <a:pt x="155" y="2949"/>
                </a:lnTo>
                <a:lnTo>
                  <a:pt x="170" y="2967"/>
                </a:lnTo>
                <a:lnTo>
                  <a:pt x="170" y="2967"/>
                </a:lnTo>
                <a:lnTo>
                  <a:pt x="201" y="3008"/>
                </a:lnTo>
                <a:lnTo>
                  <a:pt x="276" y="3042"/>
                </a:lnTo>
                <a:lnTo>
                  <a:pt x="338" y="3077"/>
                </a:lnTo>
                <a:lnTo>
                  <a:pt x="384" y="3120"/>
                </a:lnTo>
                <a:lnTo>
                  <a:pt x="384" y="3120"/>
                </a:lnTo>
                <a:lnTo>
                  <a:pt x="415" y="3188"/>
                </a:lnTo>
                <a:lnTo>
                  <a:pt x="462" y="3257"/>
                </a:lnTo>
                <a:lnTo>
                  <a:pt x="508" y="3316"/>
                </a:lnTo>
                <a:lnTo>
                  <a:pt x="524" y="3333"/>
                </a:lnTo>
                <a:lnTo>
                  <a:pt x="539" y="3341"/>
                </a:lnTo>
                <a:lnTo>
                  <a:pt x="539" y="3341"/>
                </a:lnTo>
                <a:lnTo>
                  <a:pt x="555" y="3350"/>
                </a:lnTo>
                <a:lnTo>
                  <a:pt x="601" y="3358"/>
                </a:lnTo>
                <a:lnTo>
                  <a:pt x="725" y="3367"/>
                </a:lnTo>
                <a:lnTo>
                  <a:pt x="787" y="3367"/>
                </a:lnTo>
                <a:lnTo>
                  <a:pt x="849" y="3358"/>
                </a:lnTo>
                <a:lnTo>
                  <a:pt x="880" y="3350"/>
                </a:lnTo>
                <a:lnTo>
                  <a:pt x="880" y="3333"/>
                </a:lnTo>
                <a:lnTo>
                  <a:pt x="880" y="3333"/>
                </a:lnTo>
                <a:lnTo>
                  <a:pt x="833" y="3274"/>
                </a:lnTo>
                <a:lnTo>
                  <a:pt x="818" y="3205"/>
                </a:lnTo>
                <a:lnTo>
                  <a:pt x="787" y="3111"/>
                </a:lnTo>
                <a:lnTo>
                  <a:pt x="787" y="3025"/>
                </a:lnTo>
                <a:lnTo>
                  <a:pt x="787" y="3025"/>
                </a:lnTo>
                <a:lnTo>
                  <a:pt x="787" y="2949"/>
                </a:lnTo>
                <a:lnTo>
                  <a:pt x="771" y="2864"/>
                </a:lnTo>
                <a:lnTo>
                  <a:pt x="771" y="2778"/>
                </a:lnTo>
                <a:lnTo>
                  <a:pt x="756" y="2700"/>
                </a:lnTo>
                <a:lnTo>
                  <a:pt x="756" y="2700"/>
                </a:lnTo>
                <a:lnTo>
                  <a:pt x="740" y="2658"/>
                </a:lnTo>
                <a:lnTo>
                  <a:pt x="740" y="2590"/>
                </a:lnTo>
                <a:lnTo>
                  <a:pt x="740" y="2513"/>
                </a:lnTo>
                <a:lnTo>
                  <a:pt x="740" y="2427"/>
                </a:lnTo>
                <a:lnTo>
                  <a:pt x="740" y="2341"/>
                </a:lnTo>
                <a:lnTo>
                  <a:pt x="740" y="2257"/>
                </a:lnTo>
                <a:lnTo>
                  <a:pt x="740" y="2180"/>
                </a:lnTo>
                <a:lnTo>
                  <a:pt x="740" y="2128"/>
                </a:lnTo>
                <a:lnTo>
                  <a:pt x="740" y="2128"/>
                </a:lnTo>
                <a:lnTo>
                  <a:pt x="740" y="2051"/>
                </a:lnTo>
                <a:lnTo>
                  <a:pt x="740" y="1991"/>
                </a:lnTo>
                <a:lnTo>
                  <a:pt x="740" y="1931"/>
                </a:lnTo>
                <a:lnTo>
                  <a:pt x="756" y="1889"/>
                </a:lnTo>
                <a:lnTo>
                  <a:pt x="756" y="1889"/>
                </a:lnTo>
                <a:lnTo>
                  <a:pt x="771" y="1864"/>
                </a:lnTo>
                <a:lnTo>
                  <a:pt x="818" y="1829"/>
                </a:lnTo>
                <a:lnTo>
                  <a:pt x="849" y="1795"/>
                </a:lnTo>
                <a:lnTo>
                  <a:pt x="864" y="1744"/>
                </a:lnTo>
                <a:lnTo>
                  <a:pt x="864" y="1744"/>
                </a:lnTo>
                <a:lnTo>
                  <a:pt x="864" y="1735"/>
                </a:lnTo>
                <a:lnTo>
                  <a:pt x="880" y="1709"/>
                </a:lnTo>
                <a:lnTo>
                  <a:pt x="880" y="1666"/>
                </a:lnTo>
                <a:lnTo>
                  <a:pt x="880" y="1623"/>
                </a:lnTo>
                <a:lnTo>
                  <a:pt x="880" y="1623"/>
                </a:lnTo>
                <a:lnTo>
                  <a:pt x="880" y="1573"/>
                </a:lnTo>
                <a:lnTo>
                  <a:pt x="895" y="1513"/>
                </a:lnTo>
                <a:lnTo>
                  <a:pt x="911" y="1462"/>
                </a:lnTo>
                <a:lnTo>
                  <a:pt x="926" y="1410"/>
                </a:lnTo>
                <a:lnTo>
                  <a:pt x="926" y="1410"/>
                </a:lnTo>
                <a:lnTo>
                  <a:pt x="942" y="1376"/>
                </a:lnTo>
                <a:lnTo>
                  <a:pt x="957" y="1333"/>
                </a:lnTo>
                <a:lnTo>
                  <a:pt x="973" y="1264"/>
                </a:lnTo>
                <a:lnTo>
                  <a:pt x="1003" y="1197"/>
                </a:lnTo>
                <a:lnTo>
                  <a:pt x="1034" y="1034"/>
                </a:lnTo>
                <a:lnTo>
                  <a:pt x="1050" y="965"/>
                </a:lnTo>
                <a:lnTo>
                  <a:pt x="1050" y="897"/>
                </a:lnTo>
                <a:lnTo>
                  <a:pt x="1050" y="897"/>
                </a:lnTo>
                <a:lnTo>
                  <a:pt x="1050" y="847"/>
                </a:lnTo>
                <a:lnTo>
                  <a:pt x="1034" y="804"/>
                </a:lnTo>
                <a:lnTo>
                  <a:pt x="1034" y="752"/>
                </a:lnTo>
                <a:lnTo>
                  <a:pt x="1034" y="701"/>
                </a:lnTo>
                <a:lnTo>
                  <a:pt x="1050" y="641"/>
                </a:lnTo>
                <a:lnTo>
                  <a:pt x="1050" y="641"/>
                </a:lnTo>
                <a:lnTo>
                  <a:pt x="1065" y="606"/>
                </a:lnTo>
                <a:lnTo>
                  <a:pt x="1079" y="472"/>
                </a:lnTo>
                <a:lnTo>
                  <a:pt x="1093" y="343"/>
                </a:lnTo>
                <a:lnTo>
                  <a:pt x="1164" y="243"/>
                </a:lnTo>
                <a:lnTo>
                  <a:pt x="1193" y="157"/>
                </a:lnTo>
                <a:lnTo>
                  <a:pt x="1221" y="143"/>
                </a:lnTo>
                <a:lnTo>
                  <a:pt x="1236" y="100"/>
                </a:lnTo>
                <a:lnTo>
                  <a:pt x="1236" y="43"/>
                </a:lnTo>
                <a:lnTo>
                  <a:pt x="1250" y="71"/>
                </a:lnTo>
                <a:lnTo>
                  <a:pt x="1267" y="112"/>
                </a:lnTo>
                <a:lnTo>
                  <a:pt x="1205" y="60"/>
                </a:lnTo>
                <a:lnTo>
                  <a:pt x="1127" y="26"/>
                </a:lnTo>
                <a:lnTo>
                  <a:pt x="1050" y="0"/>
                </a:lnTo>
                <a:lnTo>
                  <a:pt x="942" y="0"/>
                </a:lnTo>
                <a:lnTo>
                  <a:pt x="833" y="9"/>
                </a:lnTo>
                <a:lnTo>
                  <a:pt x="833" y="9"/>
                </a:lnTo>
                <a:lnTo>
                  <a:pt x="709" y="34"/>
                </a:lnTo>
                <a:lnTo>
                  <a:pt x="601" y="69"/>
                </a:lnTo>
                <a:lnTo>
                  <a:pt x="493" y="94"/>
                </a:lnTo>
                <a:lnTo>
                  <a:pt x="415" y="120"/>
                </a:lnTo>
                <a:lnTo>
                  <a:pt x="353" y="146"/>
                </a:lnTo>
                <a:lnTo>
                  <a:pt x="307" y="163"/>
                </a:lnTo>
                <a:lnTo>
                  <a:pt x="276" y="180"/>
                </a:lnTo>
                <a:lnTo>
                  <a:pt x="276" y="180"/>
                </a:lnTo>
                <a:close/>
              </a:path>
            </a:pathLst>
          </a:custGeom>
          <a:solidFill>
            <a:srgbClr val="F2AD8C"/>
          </a:solidFill>
          <a:ln w="9525">
            <a:noFill/>
            <a:round/>
            <a:headEnd/>
            <a:tailEnd/>
          </a:ln>
        </p:spPr>
        <p:txBody>
          <a:bodyPr/>
          <a:lstStyle/>
          <a:p>
            <a:endParaRPr lang="fr-FR"/>
          </a:p>
        </p:txBody>
      </p:sp>
      <p:sp>
        <p:nvSpPr>
          <p:cNvPr id="186373" name="Freeform 5"/>
          <p:cNvSpPr>
            <a:spLocks/>
          </p:cNvSpPr>
          <p:nvPr/>
        </p:nvSpPr>
        <p:spPr bwMode="auto">
          <a:xfrm flipH="1">
            <a:off x="955675" y="993775"/>
            <a:ext cx="1347788" cy="1720850"/>
          </a:xfrm>
          <a:custGeom>
            <a:avLst/>
            <a:gdLst/>
            <a:ahLst/>
            <a:cxnLst>
              <a:cxn ang="0">
                <a:pos x="54" y="0"/>
              </a:cxn>
              <a:cxn ang="0">
                <a:pos x="132" y="6"/>
              </a:cxn>
              <a:cxn ang="0">
                <a:pos x="198" y="29"/>
              </a:cxn>
              <a:cxn ang="0">
                <a:pos x="246" y="59"/>
              </a:cxn>
              <a:cxn ang="0">
                <a:pos x="282" y="101"/>
              </a:cxn>
              <a:cxn ang="0">
                <a:pos x="311" y="155"/>
              </a:cxn>
              <a:cxn ang="0">
                <a:pos x="323" y="209"/>
              </a:cxn>
              <a:cxn ang="0">
                <a:pos x="329" y="269"/>
              </a:cxn>
              <a:cxn ang="0">
                <a:pos x="329" y="334"/>
              </a:cxn>
              <a:cxn ang="0">
                <a:pos x="323" y="400"/>
              </a:cxn>
              <a:cxn ang="0">
                <a:pos x="305" y="466"/>
              </a:cxn>
              <a:cxn ang="0">
                <a:pos x="293" y="525"/>
              </a:cxn>
              <a:cxn ang="0">
                <a:pos x="270" y="585"/>
              </a:cxn>
              <a:cxn ang="0">
                <a:pos x="252" y="633"/>
              </a:cxn>
              <a:cxn ang="0">
                <a:pos x="234" y="681"/>
              </a:cxn>
              <a:cxn ang="0">
                <a:pos x="216" y="711"/>
              </a:cxn>
              <a:cxn ang="0">
                <a:pos x="198" y="735"/>
              </a:cxn>
              <a:cxn ang="0">
                <a:pos x="198" y="735"/>
              </a:cxn>
              <a:cxn ang="0">
                <a:pos x="186" y="747"/>
              </a:cxn>
              <a:cxn ang="0">
                <a:pos x="174" y="758"/>
              </a:cxn>
              <a:cxn ang="0">
                <a:pos x="150" y="753"/>
              </a:cxn>
              <a:cxn ang="0">
                <a:pos x="126" y="735"/>
              </a:cxn>
              <a:cxn ang="0">
                <a:pos x="102" y="693"/>
              </a:cxn>
              <a:cxn ang="0">
                <a:pos x="78" y="645"/>
              </a:cxn>
              <a:cxn ang="0">
                <a:pos x="60" y="579"/>
              </a:cxn>
              <a:cxn ang="0">
                <a:pos x="42" y="508"/>
              </a:cxn>
              <a:cxn ang="0">
                <a:pos x="24" y="436"/>
              </a:cxn>
              <a:cxn ang="0">
                <a:pos x="0" y="280"/>
              </a:cxn>
              <a:cxn ang="0">
                <a:pos x="0" y="209"/>
              </a:cxn>
              <a:cxn ang="0">
                <a:pos x="0" y="143"/>
              </a:cxn>
              <a:cxn ang="0">
                <a:pos x="0" y="83"/>
              </a:cxn>
              <a:cxn ang="0">
                <a:pos x="12" y="35"/>
              </a:cxn>
              <a:cxn ang="0">
                <a:pos x="30" y="12"/>
              </a:cxn>
              <a:cxn ang="0">
                <a:pos x="54" y="0"/>
              </a:cxn>
            </a:cxnLst>
            <a:rect l="0" t="0" r="r" b="b"/>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86374" name="Freeform 6"/>
          <p:cNvSpPr>
            <a:spLocks/>
          </p:cNvSpPr>
          <p:nvPr/>
        </p:nvSpPr>
        <p:spPr bwMode="auto">
          <a:xfrm flipH="1">
            <a:off x="1030288" y="1033463"/>
            <a:ext cx="1222375" cy="1587500"/>
          </a:xfrm>
          <a:custGeom>
            <a:avLst/>
            <a:gdLst/>
            <a:ahLst/>
            <a:cxnLst>
              <a:cxn ang="0">
                <a:pos x="54" y="0"/>
              </a:cxn>
              <a:cxn ang="0">
                <a:pos x="126" y="6"/>
              </a:cxn>
              <a:cxn ang="0">
                <a:pos x="180" y="23"/>
              </a:cxn>
              <a:cxn ang="0">
                <a:pos x="228" y="53"/>
              </a:cxn>
              <a:cxn ang="0">
                <a:pos x="258" y="95"/>
              </a:cxn>
              <a:cxn ang="0">
                <a:pos x="281" y="143"/>
              </a:cxn>
              <a:cxn ang="0">
                <a:pos x="293" y="191"/>
              </a:cxn>
              <a:cxn ang="0">
                <a:pos x="299" y="245"/>
              </a:cxn>
              <a:cxn ang="0">
                <a:pos x="299" y="304"/>
              </a:cxn>
              <a:cxn ang="0">
                <a:pos x="281" y="424"/>
              </a:cxn>
              <a:cxn ang="0">
                <a:pos x="252" y="531"/>
              </a:cxn>
              <a:cxn ang="0">
                <a:pos x="234" y="579"/>
              </a:cxn>
              <a:cxn ang="0">
                <a:pos x="216" y="621"/>
              </a:cxn>
              <a:cxn ang="0">
                <a:pos x="198" y="651"/>
              </a:cxn>
              <a:cxn ang="0">
                <a:pos x="186" y="675"/>
              </a:cxn>
              <a:cxn ang="0">
                <a:pos x="186" y="675"/>
              </a:cxn>
              <a:cxn ang="0">
                <a:pos x="174" y="687"/>
              </a:cxn>
              <a:cxn ang="0">
                <a:pos x="162" y="699"/>
              </a:cxn>
              <a:cxn ang="0">
                <a:pos x="138" y="699"/>
              </a:cxn>
              <a:cxn ang="0">
                <a:pos x="114" y="675"/>
              </a:cxn>
              <a:cxn ang="0">
                <a:pos x="96" y="639"/>
              </a:cxn>
              <a:cxn ang="0">
                <a:pos x="72" y="591"/>
              </a:cxn>
              <a:cxn ang="0">
                <a:pos x="54" y="537"/>
              </a:cxn>
              <a:cxn ang="0">
                <a:pos x="36" y="472"/>
              </a:cxn>
              <a:cxn ang="0">
                <a:pos x="24" y="400"/>
              </a:cxn>
              <a:cxn ang="0">
                <a:pos x="0" y="256"/>
              </a:cxn>
              <a:cxn ang="0">
                <a:pos x="0" y="191"/>
              </a:cxn>
              <a:cxn ang="0">
                <a:pos x="0" y="131"/>
              </a:cxn>
              <a:cxn ang="0">
                <a:pos x="0" y="77"/>
              </a:cxn>
              <a:cxn ang="0">
                <a:pos x="12" y="35"/>
              </a:cxn>
              <a:cxn ang="0">
                <a:pos x="30" y="6"/>
              </a:cxn>
              <a:cxn ang="0">
                <a:pos x="54" y="0"/>
              </a:cxn>
            </a:cxnLst>
            <a:rect l="0" t="0" r="r" b="b"/>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86375" name="Freeform 7"/>
          <p:cNvSpPr>
            <a:spLocks/>
          </p:cNvSpPr>
          <p:nvPr/>
        </p:nvSpPr>
        <p:spPr bwMode="auto">
          <a:xfrm flipH="1">
            <a:off x="1079500" y="1085850"/>
            <a:ext cx="1127125" cy="1439863"/>
          </a:xfrm>
          <a:custGeom>
            <a:avLst/>
            <a:gdLst/>
            <a:ahLst/>
            <a:cxnLst>
              <a:cxn ang="0">
                <a:pos x="60" y="0"/>
              </a:cxn>
              <a:cxn ang="0">
                <a:pos x="120" y="6"/>
              </a:cxn>
              <a:cxn ang="0">
                <a:pos x="168" y="24"/>
              </a:cxn>
              <a:cxn ang="0">
                <a:pos x="210" y="48"/>
              </a:cxn>
              <a:cxn ang="0">
                <a:pos x="240" y="84"/>
              </a:cxn>
              <a:cxn ang="0">
                <a:pos x="258" y="120"/>
              </a:cxn>
              <a:cxn ang="0">
                <a:pos x="269" y="168"/>
              </a:cxn>
              <a:cxn ang="0">
                <a:pos x="275" y="216"/>
              </a:cxn>
              <a:cxn ang="0">
                <a:pos x="275" y="269"/>
              </a:cxn>
              <a:cxn ang="0">
                <a:pos x="264" y="377"/>
              </a:cxn>
              <a:cxn ang="0">
                <a:pos x="240" y="473"/>
              </a:cxn>
              <a:cxn ang="0">
                <a:pos x="222" y="520"/>
              </a:cxn>
              <a:cxn ang="0">
                <a:pos x="204" y="556"/>
              </a:cxn>
              <a:cxn ang="0">
                <a:pos x="192" y="586"/>
              </a:cxn>
              <a:cxn ang="0">
                <a:pos x="180" y="610"/>
              </a:cxn>
              <a:cxn ang="0">
                <a:pos x="180" y="610"/>
              </a:cxn>
              <a:cxn ang="0">
                <a:pos x="156" y="628"/>
              </a:cxn>
              <a:cxn ang="0">
                <a:pos x="138" y="634"/>
              </a:cxn>
              <a:cxn ang="0">
                <a:pos x="114" y="616"/>
              </a:cxn>
              <a:cxn ang="0">
                <a:pos x="90" y="586"/>
              </a:cxn>
              <a:cxn ang="0">
                <a:pos x="72" y="544"/>
              </a:cxn>
              <a:cxn ang="0">
                <a:pos x="54" y="490"/>
              </a:cxn>
              <a:cxn ang="0">
                <a:pos x="36" y="431"/>
              </a:cxn>
              <a:cxn ang="0">
                <a:pos x="24" y="365"/>
              </a:cxn>
              <a:cxn ang="0">
                <a:pos x="6" y="233"/>
              </a:cxn>
              <a:cxn ang="0">
                <a:pos x="0" y="174"/>
              </a:cxn>
              <a:cxn ang="0">
                <a:pos x="0" y="114"/>
              </a:cxn>
              <a:cxn ang="0">
                <a:pos x="6" y="66"/>
              </a:cxn>
              <a:cxn ang="0">
                <a:pos x="18" y="30"/>
              </a:cxn>
              <a:cxn ang="0">
                <a:pos x="36" y="6"/>
              </a:cxn>
              <a:cxn ang="0">
                <a:pos x="60" y="0"/>
              </a:cxn>
            </a:cxnLst>
            <a:rect l="0" t="0" r="r" b="b"/>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86376" name="Freeform 8"/>
          <p:cNvSpPr>
            <a:spLocks/>
          </p:cNvSpPr>
          <p:nvPr/>
        </p:nvSpPr>
        <p:spPr bwMode="auto">
          <a:xfrm flipH="1">
            <a:off x="1123950" y="1112838"/>
            <a:ext cx="1008063" cy="1317625"/>
          </a:xfrm>
          <a:custGeom>
            <a:avLst/>
            <a:gdLst/>
            <a:ahLst/>
            <a:cxnLst>
              <a:cxn ang="0">
                <a:pos x="60" y="0"/>
              </a:cxn>
              <a:cxn ang="0">
                <a:pos x="108" y="6"/>
              </a:cxn>
              <a:cxn ang="0">
                <a:pos x="156" y="24"/>
              </a:cxn>
              <a:cxn ang="0">
                <a:pos x="186" y="48"/>
              </a:cxn>
              <a:cxn ang="0">
                <a:pos x="210" y="78"/>
              </a:cxn>
              <a:cxn ang="0">
                <a:pos x="228" y="114"/>
              </a:cxn>
              <a:cxn ang="0">
                <a:pos x="240" y="156"/>
              </a:cxn>
              <a:cxn ang="0">
                <a:pos x="246" y="245"/>
              </a:cxn>
              <a:cxn ang="0">
                <a:pos x="234" y="341"/>
              </a:cxn>
              <a:cxn ang="0">
                <a:pos x="216" y="431"/>
              </a:cxn>
              <a:cxn ang="0">
                <a:pos x="204" y="472"/>
              </a:cxn>
              <a:cxn ang="0">
                <a:pos x="186" y="508"/>
              </a:cxn>
              <a:cxn ang="0">
                <a:pos x="174" y="532"/>
              </a:cxn>
              <a:cxn ang="0">
                <a:pos x="162" y="556"/>
              </a:cxn>
              <a:cxn ang="0">
                <a:pos x="162" y="556"/>
              </a:cxn>
              <a:cxn ang="0">
                <a:pos x="144" y="574"/>
              </a:cxn>
              <a:cxn ang="0">
                <a:pos x="126" y="580"/>
              </a:cxn>
              <a:cxn ang="0">
                <a:pos x="102" y="562"/>
              </a:cxn>
              <a:cxn ang="0">
                <a:pos x="84" y="538"/>
              </a:cxn>
              <a:cxn ang="0">
                <a:pos x="66" y="496"/>
              </a:cxn>
              <a:cxn ang="0">
                <a:pos x="48" y="449"/>
              </a:cxn>
              <a:cxn ang="0">
                <a:pos x="30" y="395"/>
              </a:cxn>
              <a:cxn ang="0">
                <a:pos x="18" y="335"/>
              </a:cxn>
              <a:cxn ang="0">
                <a:pos x="0" y="216"/>
              </a:cxn>
              <a:cxn ang="0">
                <a:pos x="0" y="162"/>
              </a:cxn>
              <a:cxn ang="0">
                <a:pos x="0" y="108"/>
              </a:cxn>
              <a:cxn ang="0">
                <a:pos x="6" y="66"/>
              </a:cxn>
              <a:cxn ang="0">
                <a:pos x="18" y="30"/>
              </a:cxn>
              <a:cxn ang="0">
                <a:pos x="36" y="6"/>
              </a:cxn>
              <a:cxn ang="0">
                <a:pos x="60" y="0"/>
              </a:cxn>
            </a:cxnLst>
            <a:rect l="0" t="0" r="r" b="b"/>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86377" name="Freeform 9"/>
          <p:cNvSpPr>
            <a:spLocks/>
          </p:cNvSpPr>
          <p:nvPr/>
        </p:nvSpPr>
        <p:spPr bwMode="auto">
          <a:xfrm flipH="1">
            <a:off x="1052513" y="3460750"/>
            <a:ext cx="857250" cy="2416175"/>
          </a:xfrm>
          <a:custGeom>
            <a:avLst/>
            <a:gdLst/>
            <a:ahLst/>
            <a:cxnLst>
              <a:cxn ang="0">
                <a:pos x="162" y="102"/>
              </a:cxn>
              <a:cxn ang="0">
                <a:pos x="192" y="197"/>
              </a:cxn>
              <a:cxn ang="0">
                <a:pos x="197" y="215"/>
              </a:cxn>
              <a:cxn ang="0">
                <a:pos x="209" y="299"/>
              </a:cxn>
              <a:cxn ang="0">
                <a:pos x="192" y="412"/>
              </a:cxn>
              <a:cxn ang="0">
                <a:pos x="180" y="430"/>
              </a:cxn>
              <a:cxn ang="0">
                <a:pos x="150" y="532"/>
              </a:cxn>
              <a:cxn ang="0">
                <a:pos x="132" y="592"/>
              </a:cxn>
              <a:cxn ang="0">
                <a:pos x="126" y="622"/>
              </a:cxn>
              <a:cxn ang="0">
                <a:pos x="120" y="675"/>
              </a:cxn>
              <a:cxn ang="0">
                <a:pos x="114" y="717"/>
              </a:cxn>
              <a:cxn ang="0">
                <a:pos x="120" y="771"/>
              </a:cxn>
              <a:cxn ang="0">
                <a:pos x="132" y="825"/>
              </a:cxn>
              <a:cxn ang="0">
                <a:pos x="132" y="849"/>
              </a:cxn>
              <a:cxn ang="0">
                <a:pos x="108" y="885"/>
              </a:cxn>
              <a:cxn ang="0">
                <a:pos x="90" y="896"/>
              </a:cxn>
              <a:cxn ang="0">
                <a:pos x="72" y="908"/>
              </a:cxn>
              <a:cxn ang="0">
                <a:pos x="60" y="932"/>
              </a:cxn>
              <a:cxn ang="0">
                <a:pos x="60" y="950"/>
              </a:cxn>
              <a:cxn ang="0">
                <a:pos x="36" y="1028"/>
              </a:cxn>
              <a:cxn ang="0">
                <a:pos x="12" y="1058"/>
              </a:cxn>
              <a:cxn ang="0">
                <a:pos x="0" y="1058"/>
              </a:cxn>
              <a:cxn ang="0">
                <a:pos x="0" y="1034"/>
              </a:cxn>
              <a:cxn ang="0">
                <a:pos x="12" y="902"/>
              </a:cxn>
              <a:cxn ang="0">
                <a:pos x="18" y="825"/>
              </a:cxn>
              <a:cxn ang="0">
                <a:pos x="18" y="807"/>
              </a:cxn>
              <a:cxn ang="0">
                <a:pos x="24" y="717"/>
              </a:cxn>
              <a:cxn ang="0">
                <a:pos x="30" y="598"/>
              </a:cxn>
              <a:cxn ang="0">
                <a:pos x="30" y="562"/>
              </a:cxn>
              <a:cxn ang="0">
                <a:pos x="36" y="466"/>
              </a:cxn>
              <a:cxn ang="0">
                <a:pos x="36" y="353"/>
              </a:cxn>
              <a:cxn ang="0">
                <a:pos x="30" y="251"/>
              </a:cxn>
              <a:cxn ang="0">
                <a:pos x="30" y="215"/>
              </a:cxn>
              <a:cxn ang="0">
                <a:pos x="36" y="126"/>
              </a:cxn>
              <a:cxn ang="0">
                <a:pos x="54" y="72"/>
              </a:cxn>
              <a:cxn ang="0">
                <a:pos x="60" y="60"/>
              </a:cxn>
              <a:cxn ang="0">
                <a:pos x="84" y="18"/>
              </a:cxn>
              <a:cxn ang="0">
                <a:pos x="120" y="0"/>
              </a:cxn>
              <a:cxn ang="0">
                <a:pos x="144" y="18"/>
              </a:cxn>
            </a:cxnLst>
            <a:rect l="0" t="0" r="r" b="b"/>
            <a:pathLst>
              <a:path w="209" h="1064">
                <a:moveTo>
                  <a:pt x="150" y="54"/>
                </a:moveTo>
                <a:lnTo>
                  <a:pt x="162" y="102"/>
                </a:lnTo>
                <a:lnTo>
                  <a:pt x="168" y="138"/>
                </a:lnTo>
                <a:lnTo>
                  <a:pt x="192" y="197"/>
                </a:lnTo>
                <a:lnTo>
                  <a:pt x="192" y="197"/>
                </a:lnTo>
                <a:lnTo>
                  <a:pt x="197" y="215"/>
                </a:lnTo>
                <a:lnTo>
                  <a:pt x="203" y="239"/>
                </a:lnTo>
                <a:lnTo>
                  <a:pt x="209" y="299"/>
                </a:lnTo>
                <a:lnTo>
                  <a:pt x="209" y="359"/>
                </a:lnTo>
                <a:lnTo>
                  <a:pt x="192" y="412"/>
                </a:lnTo>
                <a:lnTo>
                  <a:pt x="192" y="412"/>
                </a:lnTo>
                <a:lnTo>
                  <a:pt x="180" y="430"/>
                </a:lnTo>
                <a:lnTo>
                  <a:pt x="174" y="460"/>
                </a:lnTo>
                <a:lnTo>
                  <a:pt x="150" y="532"/>
                </a:lnTo>
                <a:lnTo>
                  <a:pt x="138" y="562"/>
                </a:lnTo>
                <a:lnTo>
                  <a:pt x="132" y="592"/>
                </a:lnTo>
                <a:lnTo>
                  <a:pt x="126" y="610"/>
                </a:lnTo>
                <a:lnTo>
                  <a:pt x="126" y="622"/>
                </a:lnTo>
                <a:lnTo>
                  <a:pt x="126" y="622"/>
                </a:lnTo>
                <a:lnTo>
                  <a:pt x="120" y="675"/>
                </a:lnTo>
                <a:lnTo>
                  <a:pt x="114" y="717"/>
                </a:lnTo>
                <a:lnTo>
                  <a:pt x="114" y="717"/>
                </a:lnTo>
                <a:lnTo>
                  <a:pt x="114" y="741"/>
                </a:lnTo>
                <a:lnTo>
                  <a:pt x="120" y="771"/>
                </a:lnTo>
                <a:lnTo>
                  <a:pt x="126" y="801"/>
                </a:lnTo>
                <a:lnTo>
                  <a:pt x="132" y="825"/>
                </a:lnTo>
                <a:lnTo>
                  <a:pt x="132" y="825"/>
                </a:lnTo>
                <a:lnTo>
                  <a:pt x="132" y="849"/>
                </a:lnTo>
                <a:lnTo>
                  <a:pt x="120" y="873"/>
                </a:lnTo>
                <a:lnTo>
                  <a:pt x="108" y="885"/>
                </a:lnTo>
                <a:lnTo>
                  <a:pt x="90" y="896"/>
                </a:lnTo>
                <a:lnTo>
                  <a:pt x="90" y="896"/>
                </a:lnTo>
                <a:lnTo>
                  <a:pt x="78" y="902"/>
                </a:lnTo>
                <a:lnTo>
                  <a:pt x="72" y="908"/>
                </a:lnTo>
                <a:lnTo>
                  <a:pt x="66" y="920"/>
                </a:lnTo>
                <a:lnTo>
                  <a:pt x="60" y="932"/>
                </a:lnTo>
                <a:lnTo>
                  <a:pt x="60" y="950"/>
                </a:lnTo>
                <a:lnTo>
                  <a:pt x="60" y="950"/>
                </a:lnTo>
                <a:lnTo>
                  <a:pt x="42" y="1004"/>
                </a:lnTo>
                <a:lnTo>
                  <a:pt x="36" y="1028"/>
                </a:lnTo>
                <a:lnTo>
                  <a:pt x="24" y="1046"/>
                </a:lnTo>
                <a:lnTo>
                  <a:pt x="12" y="1058"/>
                </a:lnTo>
                <a:lnTo>
                  <a:pt x="6" y="1064"/>
                </a:lnTo>
                <a:lnTo>
                  <a:pt x="0" y="1058"/>
                </a:lnTo>
                <a:lnTo>
                  <a:pt x="0" y="1034"/>
                </a:lnTo>
                <a:lnTo>
                  <a:pt x="0" y="1034"/>
                </a:lnTo>
                <a:lnTo>
                  <a:pt x="6" y="962"/>
                </a:lnTo>
                <a:lnTo>
                  <a:pt x="12" y="902"/>
                </a:lnTo>
                <a:lnTo>
                  <a:pt x="12" y="843"/>
                </a:lnTo>
                <a:lnTo>
                  <a:pt x="18" y="825"/>
                </a:lnTo>
                <a:lnTo>
                  <a:pt x="18" y="807"/>
                </a:lnTo>
                <a:lnTo>
                  <a:pt x="18" y="807"/>
                </a:lnTo>
                <a:lnTo>
                  <a:pt x="24" y="771"/>
                </a:lnTo>
                <a:lnTo>
                  <a:pt x="24" y="717"/>
                </a:lnTo>
                <a:lnTo>
                  <a:pt x="30" y="657"/>
                </a:lnTo>
                <a:lnTo>
                  <a:pt x="30" y="598"/>
                </a:lnTo>
                <a:lnTo>
                  <a:pt x="30" y="598"/>
                </a:lnTo>
                <a:lnTo>
                  <a:pt x="30" y="562"/>
                </a:lnTo>
                <a:lnTo>
                  <a:pt x="36" y="520"/>
                </a:lnTo>
                <a:lnTo>
                  <a:pt x="36" y="466"/>
                </a:lnTo>
                <a:lnTo>
                  <a:pt x="36" y="406"/>
                </a:lnTo>
                <a:lnTo>
                  <a:pt x="36" y="353"/>
                </a:lnTo>
                <a:lnTo>
                  <a:pt x="36" y="299"/>
                </a:lnTo>
                <a:lnTo>
                  <a:pt x="30" y="251"/>
                </a:lnTo>
                <a:lnTo>
                  <a:pt x="30" y="215"/>
                </a:lnTo>
                <a:lnTo>
                  <a:pt x="30" y="215"/>
                </a:lnTo>
                <a:lnTo>
                  <a:pt x="30" y="167"/>
                </a:lnTo>
                <a:lnTo>
                  <a:pt x="36" y="126"/>
                </a:lnTo>
                <a:lnTo>
                  <a:pt x="42" y="96"/>
                </a:lnTo>
                <a:lnTo>
                  <a:pt x="54" y="72"/>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86378" name="Freeform 10"/>
          <p:cNvSpPr>
            <a:spLocks/>
          </p:cNvSpPr>
          <p:nvPr/>
        </p:nvSpPr>
        <p:spPr bwMode="auto">
          <a:xfrm flipH="1">
            <a:off x="1079500" y="3516313"/>
            <a:ext cx="782638" cy="2238375"/>
          </a:xfrm>
          <a:custGeom>
            <a:avLst/>
            <a:gdLst/>
            <a:ahLst/>
            <a:cxnLst>
              <a:cxn ang="0">
                <a:pos x="162" y="400"/>
              </a:cxn>
              <a:cxn ang="0">
                <a:pos x="138" y="484"/>
              </a:cxn>
              <a:cxn ang="0">
                <a:pos x="120" y="544"/>
              </a:cxn>
              <a:cxn ang="0">
                <a:pos x="114" y="556"/>
              </a:cxn>
              <a:cxn ang="0">
                <a:pos x="108" y="610"/>
              </a:cxn>
              <a:cxn ang="0">
                <a:pos x="102" y="657"/>
              </a:cxn>
              <a:cxn ang="0">
                <a:pos x="102" y="711"/>
              </a:cxn>
              <a:cxn ang="0">
                <a:pos x="108" y="765"/>
              </a:cxn>
              <a:cxn ang="0">
                <a:pos x="108" y="789"/>
              </a:cxn>
              <a:cxn ang="0">
                <a:pos x="84" y="831"/>
              </a:cxn>
              <a:cxn ang="0">
                <a:pos x="72" y="843"/>
              </a:cxn>
              <a:cxn ang="0">
                <a:pos x="54" y="855"/>
              </a:cxn>
              <a:cxn ang="0">
                <a:pos x="48" y="884"/>
              </a:cxn>
              <a:cxn ang="0">
                <a:pos x="48" y="902"/>
              </a:cxn>
              <a:cxn ang="0">
                <a:pos x="24" y="962"/>
              </a:cxn>
              <a:cxn ang="0">
                <a:pos x="12" y="986"/>
              </a:cxn>
              <a:cxn ang="0">
                <a:pos x="0" y="980"/>
              </a:cxn>
              <a:cxn ang="0">
                <a:pos x="0" y="956"/>
              </a:cxn>
              <a:cxn ang="0">
                <a:pos x="12" y="837"/>
              </a:cxn>
              <a:cxn ang="0">
                <a:pos x="18" y="753"/>
              </a:cxn>
              <a:cxn ang="0">
                <a:pos x="24" y="717"/>
              </a:cxn>
              <a:cxn ang="0">
                <a:pos x="30" y="604"/>
              </a:cxn>
              <a:cxn ang="0">
                <a:pos x="36" y="544"/>
              </a:cxn>
              <a:cxn ang="0">
                <a:pos x="36" y="472"/>
              </a:cxn>
              <a:cxn ang="0">
                <a:pos x="36" y="371"/>
              </a:cxn>
              <a:cxn ang="0">
                <a:pos x="30" y="227"/>
              </a:cxn>
              <a:cxn ang="0">
                <a:pos x="30" y="191"/>
              </a:cxn>
              <a:cxn ang="0">
                <a:pos x="30" y="108"/>
              </a:cxn>
              <a:cxn ang="0">
                <a:pos x="48" y="60"/>
              </a:cxn>
              <a:cxn ang="0">
                <a:pos x="66" y="30"/>
              </a:cxn>
              <a:cxn ang="0">
                <a:pos x="90" y="6"/>
              </a:cxn>
              <a:cxn ang="0">
                <a:pos x="114" y="6"/>
              </a:cxn>
              <a:cxn ang="0">
                <a:pos x="132" y="54"/>
              </a:cxn>
              <a:cxn ang="0">
                <a:pos x="138" y="96"/>
              </a:cxn>
              <a:cxn ang="0">
                <a:pos x="168" y="179"/>
              </a:cxn>
              <a:cxn ang="0">
                <a:pos x="174" y="197"/>
              </a:cxn>
              <a:cxn ang="0">
                <a:pos x="191" y="269"/>
              </a:cxn>
              <a:cxn ang="0">
                <a:pos x="174" y="382"/>
              </a:cxn>
            </a:cxnLst>
            <a:rect l="0" t="0" r="r" b="b"/>
            <a:pathLst>
              <a:path w="191" h="986">
                <a:moveTo>
                  <a:pt x="174" y="382"/>
                </a:moveTo>
                <a:lnTo>
                  <a:pt x="162" y="400"/>
                </a:lnTo>
                <a:lnTo>
                  <a:pt x="156" y="430"/>
                </a:lnTo>
                <a:lnTo>
                  <a:pt x="138" y="484"/>
                </a:lnTo>
                <a:lnTo>
                  <a:pt x="120" y="532"/>
                </a:lnTo>
                <a:lnTo>
                  <a:pt x="120" y="544"/>
                </a:lnTo>
                <a:lnTo>
                  <a:pt x="114" y="556"/>
                </a:lnTo>
                <a:lnTo>
                  <a:pt x="114" y="556"/>
                </a:lnTo>
                <a:lnTo>
                  <a:pt x="108" y="586"/>
                </a:lnTo>
                <a:lnTo>
                  <a:pt x="108" y="610"/>
                </a:lnTo>
                <a:lnTo>
                  <a:pt x="102" y="657"/>
                </a:lnTo>
                <a:lnTo>
                  <a:pt x="102" y="657"/>
                </a:lnTo>
                <a:lnTo>
                  <a:pt x="96" y="681"/>
                </a:lnTo>
                <a:lnTo>
                  <a:pt x="102" y="711"/>
                </a:lnTo>
                <a:lnTo>
                  <a:pt x="108" y="741"/>
                </a:lnTo>
                <a:lnTo>
                  <a:pt x="108" y="765"/>
                </a:lnTo>
                <a:lnTo>
                  <a:pt x="108" y="765"/>
                </a:lnTo>
                <a:lnTo>
                  <a:pt x="108" y="789"/>
                </a:lnTo>
                <a:lnTo>
                  <a:pt x="96" y="813"/>
                </a:lnTo>
                <a:lnTo>
                  <a:pt x="84" y="831"/>
                </a:lnTo>
                <a:lnTo>
                  <a:pt x="72" y="843"/>
                </a:lnTo>
                <a:lnTo>
                  <a:pt x="72" y="843"/>
                </a:lnTo>
                <a:lnTo>
                  <a:pt x="60" y="849"/>
                </a:lnTo>
                <a:lnTo>
                  <a:pt x="54" y="855"/>
                </a:lnTo>
                <a:lnTo>
                  <a:pt x="54" y="872"/>
                </a:lnTo>
                <a:lnTo>
                  <a:pt x="48" y="884"/>
                </a:lnTo>
                <a:lnTo>
                  <a:pt x="48" y="902"/>
                </a:lnTo>
                <a:lnTo>
                  <a:pt x="48" y="902"/>
                </a:lnTo>
                <a:lnTo>
                  <a:pt x="36" y="944"/>
                </a:lnTo>
                <a:lnTo>
                  <a:pt x="24" y="962"/>
                </a:lnTo>
                <a:lnTo>
                  <a:pt x="18" y="980"/>
                </a:lnTo>
                <a:lnTo>
                  <a:pt x="12" y="986"/>
                </a:lnTo>
                <a:lnTo>
                  <a:pt x="6" y="986"/>
                </a:lnTo>
                <a:lnTo>
                  <a:pt x="0" y="980"/>
                </a:lnTo>
                <a:lnTo>
                  <a:pt x="0" y="956"/>
                </a:lnTo>
                <a:lnTo>
                  <a:pt x="0" y="956"/>
                </a:lnTo>
                <a:lnTo>
                  <a:pt x="6" y="896"/>
                </a:lnTo>
                <a:lnTo>
                  <a:pt x="12" y="837"/>
                </a:lnTo>
                <a:lnTo>
                  <a:pt x="12" y="789"/>
                </a:lnTo>
                <a:lnTo>
                  <a:pt x="18" y="753"/>
                </a:lnTo>
                <a:lnTo>
                  <a:pt x="18" y="753"/>
                </a:lnTo>
                <a:lnTo>
                  <a:pt x="24" y="717"/>
                </a:lnTo>
                <a:lnTo>
                  <a:pt x="30" y="663"/>
                </a:lnTo>
                <a:lnTo>
                  <a:pt x="30" y="604"/>
                </a:lnTo>
                <a:lnTo>
                  <a:pt x="36" y="544"/>
                </a:lnTo>
                <a:lnTo>
                  <a:pt x="36" y="544"/>
                </a:lnTo>
                <a:lnTo>
                  <a:pt x="36" y="514"/>
                </a:lnTo>
                <a:lnTo>
                  <a:pt x="36" y="472"/>
                </a:lnTo>
                <a:lnTo>
                  <a:pt x="36" y="424"/>
                </a:lnTo>
                <a:lnTo>
                  <a:pt x="36" y="371"/>
                </a:lnTo>
                <a:lnTo>
                  <a:pt x="36" y="269"/>
                </a:lnTo>
                <a:lnTo>
                  <a:pt x="30" y="227"/>
                </a:lnTo>
                <a:lnTo>
                  <a:pt x="30" y="191"/>
                </a:lnTo>
                <a:lnTo>
                  <a:pt x="30" y="191"/>
                </a:lnTo>
                <a:lnTo>
                  <a:pt x="30" y="143"/>
                </a:lnTo>
                <a:lnTo>
                  <a:pt x="30" y="108"/>
                </a:lnTo>
                <a:lnTo>
                  <a:pt x="42" y="84"/>
                </a:lnTo>
                <a:lnTo>
                  <a:pt x="48" y="60"/>
                </a:lnTo>
                <a:lnTo>
                  <a:pt x="48" y="60"/>
                </a:lnTo>
                <a:lnTo>
                  <a:pt x="66" y="30"/>
                </a:lnTo>
                <a:lnTo>
                  <a:pt x="78" y="18"/>
                </a:lnTo>
                <a:lnTo>
                  <a:pt x="90" y="6"/>
                </a:lnTo>
                <a:lnTo>
                  <a:pt x="102" y="0"/>
                </a:lnTo>
                <a:lnTo>
                  <a:pt x="114" y="6"/>
                </a:lnTo>
                <a:lnTo>
                  <a:pt x="126" y="24"/>
                </a:lnTo>
                <a:lnTo>
                  <a:pt x="132" y="54"/>
                </a:lnTo>
                <a:lnTo>
                  <a:pt x="132" y="54"/>
                </a:lnTo>
                <a:lnTo>
                  <a:pt x="138" y="96"/>
                </a:lnTo>
                <a:lnTo>
                  <a:pt x="150" y="126"/>
                </a:lnTo>
                <a:lnTo>
                  <a:pt x="168" y="179"/>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86379" name="Freeform 11"/>
          <p:cNvSpPr>
            <a:spLocks/>
          </p:cNvSpPr>
          <p:nvPr/>
        </p:nvSpPr>
        <p:spPr bwMode="auto">
          <a:xfrm flipH="1">
            <a:off x="1123950" y="3584575"/>
            <a:ext cx="687388" cy="2060575"/>
          </a:xfrm>
          <a:custGeom>
            <a:avLst/>
            <a:gdLst/>
            <a:ahLst/>
            <a:cxnLst>
              <a:cxn ang="0">
                <a:pos x="138" y="376"/>
              </a:cxn>
              <a:cxn ang="0">
                <a:pos x="114" y="466"/>
              </a:cxn>
              <a:cxn ang="0">
                <a:pos x="108" y="490"/>
              </a:cxn>
              <a:cxn ang="0">
                <a:pos x="84" y="586"/>
              </a:cxn>
              <a:cxn ang="0">
                <a:pos x="84" y="609"/>
              </a:cxn>
              <a:cxn ang="0">
                <a:pos x="84" y="675"/>
              </a:cxn>
              <a:cxn ang="0">
                <a:pos x="84" y="699"/>
              </a:cxn>
              <a:cxn ang="0">
                <a:pos x="72" y="747"/>
              </a:cxn>
              <a:cxn ang="0">
                <a:pos x="54" y="777"/>
              </a:cxn>
              <a:cxn ang="0">
                <a:pos x="48" y="789"/>
              </a:cxn>
              <a:cxn ang="0">
                <a:pos x="36" y="813"/>
              </a:cxn>
              <a:cxn ang="0">
                <a:pos x="36" y="842"/>
              </a:cxn>
              <a:cxn ang="0">
                <a:pos x="24" y="878"/>
              </a:cxn>
              <a:cxn ang="0">
                <a:pos x="6" y="908"/>
              </a:cxn>
              <a:cxn ang="0">
                <a:pos x="0" y="896"/>
              </a:cxn>
              <a:cxn ang="0">
                <a:pos x="0" y="878"/>
              </a:cxn>
              <a:cxn ang="0">
                <a:pos x="6" y="771"/>
              </a:cxn>
              <a:cxn ang="0">
                <a:pos x="18" y="693"/>
              </a:cxn>
              <a:cxn ang="0">
                <a:pos x="18" y="681"/>
              </a:cxn>
              <a:cxn ang="0">
                <a:pos x="30" y="609"/>
              </a:cxn>
              <a:cxn ang="0">
                <a:pos x="36" y="484"/>
              </a:cxn>
              <a:cxn ang="0">
                <a:pos x="36" y="454"/>
              </a:cxn>
              <a:cxn ang="0">
                <a:pos x="36" y="329"/>
              </a:cxn>
              <a:cxn ang="0">
                <a:pos x="30" y="197"/>
              </a:cxn>
              <a:cxn ang="0">
                <a:pos x="30" y="167"/>
              </a:cxn>
              <a:cxn ang="0">
                <a:pos x="24" y="119"/>
              </a:cxn>
              <a:cxn ang="0">
                <a:pos x="36" y="60"/>
              </a:cxn>
              <a:cxn ang="0">
                <a:pos x="42" y="42"/>
              </a:cxn>
              <a:cxn ang="0">
                <a:pos x="78" y="0"/>
              </a:cxn>
              <a:cxn ang="0">
                <a:pos x="102" y="0"/>
              </a:cxn>
              <a:cxn ang="0">
                <a:pos x="114" y="42"/>
              </a:cxn>
              <a:cxn ang="0">
                <a:pos x="120" y="84"/>
              </a:cxn>
              <a:cxn ang="0">
                <a:pos x="138" y="125"/>
              </a:cxn>
              <a:cxn ang="0">
                <a:pos x="144" y="149"/>
              </a:cxn>
              <a:cxn ang="0">
                <a:pos x="168" y="233"/>
              </a:cxn>
              <a:cxn ang="0">
                <a:pos x="156" y="335"/>
              </a:cxn>
            </a:cxnLst>
            <a:rect l="0" t="0" r="r" b="b"/>
            <a:pathLst>
              <a:path w="168" h="908">
                <a:moveTo>
                  <a:pt x="156" y="335"/>
                </a:moveTo>
                <a:lnTo>
                  <a:pt x="138" y="376"/>
                </a:lnTo>
                <a:lnTo>
                  <a:pt x="126" y="424"/>
                </a:lnTo>
                <a:lnTo>
                  <a:pt x="114" y="466"/>
                </a:lnTo>
                <a:lnTo>
                  <a:pt x="108" y="490"/>
                </a:lnTo>
                <a:lnTo>
                  <a:pt x="108" y="490"/>
                </a:lnTo>
                <a:lnTo>
                  <a:pt x="96" y="544"/>
                </a:lnTo>
                <a:lnTo>
                  <a:pt x="84" y="586"/>
                </a:lnTo>
                <a:lnTo>
                  <a:pt x="84" y="586"/>
                </a:lnTo>
                <a:lnTo>
                  <a:pt x="84" y="609"/>
                </a:lnTo>
                <a:lnTo>
                  <a:pt x="84" y="639"/>
                </a:lnTo>
                <a:lnTo>
                  <a:pt x="84" y="675"/>
                </a:lnTo>
                <a:lnTo>
                  <a:pt x="84" y="699"/>
                </a:lnTo>
                <a:lnTo>
                  <a:pt x="84" y="699"/>
                </a:lnTo>
                <a:lnTo>
                  <a:pt x="84" y="723"/>
                </a:lnTo>
                <a:lnTo>
                  <a:pt x="72" y="747"/>
                </a:lnTo>
                <a:lnTo>
                  <a:pt x="60" y="765"/>
                </a:lnTo>
                <a:lnTo>
                  <a:pt x="54" y="777"/>
                </a:lnTo>
                <a:lnTo>
                  <a:pt x="54" y="777"/>
                </a:lnTo>
                <a:lnTo>
                  <a:pt x="48" y="789"/>
                </a:lnTo>
                <a:lnTo>
                  <a:pt x="42" y="795"/>
                </a:lnTo>
                <a:lnTo>
                  <a:pt x="36" y="813"/>
                </a:lnTo>
                <a:lnTo>
                  <a:pt x="36" y="825"/>
                </a:lnTo>
                <a:lnTo>
                  <a:pt x="36" y="842"/>
                </a:lnTo>
                <a:lnTo>
                  <a:pt x="36" y="842"/>
                </a:lnTo>
                <a:lnTo>
                  <a:pt x="24" y="878"/>
                </a:lnTo>
                <a:lnTo>
                  <a:pt x="12" y="908"/>
                </a:lnTo>
                <a:lnTo>
                  <a:pt x="6" y="908"/>
                </a:lnTo>
                <a:lnTo>
                  <a:pt x="0" y="908"/>
                </a:lnTo>
                <a:lnTo>
                  <a:pt x="0" y="896"/>
                </a:lnTo>
                <a:lnTo>
                  <a:pt x="0" y="878"/>
                </a:lnTo>
                <a:lnTo>
                  <a:pt x="0" y="878"/>
                </a:lnTo>
                <a:lnTo>
                  <a:pt x="6" y="819"/>
                </a:lnTo>
                <a:lnTo>
                  <a:pt x="6" y="771"/>
                </a:lnTo>
                <a:lnTo>
                  <a:pt x="12" y="729"/>
                </a:lnTo>
                <a:lnTo>
                  <a:pt x="18" y="693"/>
                </a:lnTo>
                <a:lnTo>
                  <a:pt x="18" y="693"/>
                </a:lnTo>
                <a:lnTo>
                  <a:pt x="18" y="681"/>
                </a:lnTo>
                <a:lnTo>
                  <a:pt x="24" y="657"/>
                </a:lnTo>
                <a:lnTo>
                  <a:pt x="30" y="609"/>
                </a:lnTo>
                <a:lnTo>
                  <a:pt x="36" y="544"/>
                </a:lnTo>
                <a:lnTo>
                  <a:pt x="36" y="484"/>
                </a:lnTo>
                <a:lnTo>
                  <a:pt x="36" y="484"/>
                </a:lnTo>
                <a:lnTo>
                  <a:pt x="36" y="454"/>
                </a:lnTo>
                <a:lnTo>
                  <a:pt x="36" y="418"/>
                </a:lnTo>
                <a:lnTo>
                  <a:pt x="36" y="329"/>
                </a:lnTo>
                <a:lnTo>
                  <a:pt x="36" y="239"/>
                </a:lnTo>
                <a:lnTo>
                  <a:pt x="30" y="197"/>
                </a:lnTo>
                <a:lnTo>
                  <a:pt x="30" y="167"/>
                </a:lnTo>
                <a:lnTo>
                  <a:pt x="30" y="167"/>
                </a:lnTo>
                <a:lnTo>
                  <a:pt x="30" y="143"/>
                </a:lnTo>
                <a:lnTo>
                  <a:pt x="24" y="119"/>
                </a:lnTo>
                <a:lnTo>
                  <a:pt x="30" y="84"/>
                </a:lnTo>
                <a:lnTo>
                  <a:pt x="36" y="60"/>
                </a:lnTo>
                <a:lnTo>
                  <a:pt x="42" y="42"/>
                </a:lnTo>
                <a:lnTo>
                  <a:pt x="42" y="42"/>
                </a:lnTo>
                <a:lnTo>
                  <a:pt x="54" y="18"/>
                </a:lnTo>
                <a:lnTo>
                  <a:pt x="78" y="0"/>
                </a:lnTo>
                <a:lnTo>
                  <a:pt x="90" y="0"/>
                </a:lnTo>
                <a:lnTo>
                  <a:pt x="102" y="0"/>
                </a:lnTo>
                <a:lnTo>
                  <a:pt x="108" y="18"/>
                </a:lnTo>
                <a:lnTo>
                  <a:pt x="114" y="42"/>
                </a:lnTo>
                <a:lnTo>
                  <a:pt x="114" y="42"/>
                </a:lnTo>
                <a:lnTo>
                  <a:pt x="120" y="84"/>
                </a:lnTo>
                <a:lnTo>
                  <a:pt x="132" y="107"/>
                </a:lnTo>
                <a:lnTo>
                  <a:pt x="138" y="125"/>
                </a:lnTo>
                <a:lnTo>
                  <a:pt x="144" y="149"/>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86380" name="Freeform 12"/>
          <p:cNvSpPr>
            <a:spLocks/>
          </p:cNvSpPr>
          <p:nvPr/>
        </p:nvSpPr>
        <p:spPr bwMode="auto">
          <a:xfrm flipH="1">
            <a:off x="1171575" y="3638550"/>
            <a:ext cx="590550" cy="1911350"/>
          </a:xfrm>
          <a:custGeom>
            <a:avLst/>
            <a:gdLst/>
            <a:ahLst/>
            <a:cxnLst>
              <a:cxn ang="0">
                <a:pos x="120" y="340"/>
              </a:cxn>
              <a:cxn ang="0">
                <a:pos x="96" y="430"/>
              </a:cxn>
              <a:cxn ang="0">
                <a:pos x="90" y="460"/>
              </a:cxn>
              <a:cxn ang="0">
                <a:pos x="66" y="526"/>
              </a:cxn>
              <a:cxn ang="0">
                <a:pos x="60" y="550"/>
              </a:cxn>
              <a:cxn ang="0">
                <a:pos x="60" y="615"/>
              </a:cxn>
              <a:cxn ang="0">
                <a:pos x="60" y="645"/>
              </a:cxn>
              <a:cxn ang="0">
                <a:pos x="42" y="717"/>
              </a:cxn>
              <a:cxn ang="0">
                <a:pos x="36" y="729"/>
              </a:cxn>
              <a:cxn ang="0">
                <a:pos x="30" y="747"/>
              </a:cxn>
              <a:cxn ang="0">
                <a:pos x="24" y="771"/>
              </a:cxn>
              <a:cxn ang="0">
                <a:pos x="24" y="789"/>
              </a:cxn>
              <a:cxn ang="0">
                <a:pos x="6" y="842"/>
              </a:cxn>
              <a:cxn ang="0">
                <a:pos x="0" y="842"/>
              </a:cxn>
              <a:cxn ang="0">
                <a:pos x="0" y="812"/>
              </a:cxn>
              <a:cxn ang="0">
                <a:pos x="6" y="753"/>
              </a:cxn>
              <a:cxn ang="0">
                <a:pos x="12" y="675"/>
              </a:cxn>
              <a:cxn ang="0">
                <a:pos x="18" y="645"/>
              </a:cxn>
              <a:cxn ang="0">
                <a:pos x="24" y="609"/>
              </a:cxn>
              <a:cxn ang="0">
                <a:pos x="36" y="496"/>
              </a:cxn>
              <a:cxn ang="0">
                <a:pos x="42" y="436"/>
              </a:cxn>
              <a:cxn ang="0">
                <a:pos x="36" y="293"/>
              </a:cxn>
              <a:cxn ang="0">
                <a:pos x="30" y="143"/>
              </a:cxn>
              <a:cxn ang="0">
                <a:pos x="30" y="119"/>
              </a:cxn>
              <a:cxn ang="0">
                <a:pos x="30" y="72"/>
              </a:cxn>
              <a:cxn ang="0">
                <a:pos x="42" y="36"/>
              </a:cxn>
              <a:cxn ang="0">
                <a:pos x="54" y="12"/>
              </a:cxn>
              <a:cxn ang="0">
                <a:pos x="78" y="0"/>
              </a:cxn>
              <a:cxn ang="0">
                <a:pos x="96" y="24"/>
              </a:cxn>
              <a:cxn ang="0">
                <a:pos x="96" y="42"/>
              </a:cxn>
              <a:cxn ang="0">
                <a:pos x="102" y="78"/>
              </a:cxn>
              <a:cxn ang="0">
                <a:pos x="108" y="107"/>
              </a:cxn>
              <a:cxn ang="0">
                <a:pos x="120" y="131"/>
              </a:cxn>
              <a:cxn ang="0">
                <a:pos x="144" y="203"/>
              </a:cxn>
              <a:cxn ang="0">
                <a:pos x="132" y="299"/>
              </a:cxn>
            </a:cxnLst>
            <a:rect l="0" t="0" r="r" b="b"/>
            <a:pathLst>
              <a:path w="144" h="842">
                <a:moveTo>
                  <a:pt x="132" y="299"/>
                </a:moveTo>
                <a:lnTo>
                  <a:pt x="120" y="340"/>
                </a:lnTo>
                <a:lnTo>
                  <a:pt x="108" y="376"/>
                </a:lnTo>
                <a:lnTo>
                  <a:pt x="96" y="430"/>
                </a:lnTo>
                <a:lnTo>
                  <a:pt x="96" y="430"/>
                </a:lnTo>
                <a:lnTo>
                  <a:pt x="90" y="460"/>
                </a:lnTo>
                <a:lnTo>
                  <a:pt x="78" y="490"/>
                </a:lnTo>
                <a:lnTo>
                  <a:pt x="66" y="526"/>
                </a:lnTo>
                <a:lnTo>
                  <a:pt x="66" y="526"/>
                </a:lnTo>
                <a:lnTo>
                  <a:pt x="60" y="550"/>
                </a:lnTo>
                <a:lnTo>
                  <a:pt x="60" y="585"/>
                </a:lnTo>
                <a:lnTo>
                  <a:pt x="60" y="615"/>
                </a:lnTo>
                <a:lnTo>
                  <a:pt x="60" y="645"/>
                </a:lnTo>
                <a:lnTo>
                  <a:pt x="60" y="645"/>
                </a:lnTo>
                <a:lnTo>
                  <a:pt x="48" y="693"/>
                </a:lnTo>
                <a:lnTo>
                  <a:pt x="42" y="717"/>
                </a:lnTo>
                <a:lnTo>
                  <a:pt x="36" y="729"/>
                </a:lnTo>
                <a:lnTo>
                  <a:pt x="36" y="729"/>
                </a:lnTo>
                <a:lnTo>
                  <a:pt x="30" y="741"/>
                </a:lnTo>
                <a:lnTo>
                  <a:pt x="30" y="747"/>
                </a:lnTo>
                <a:lnTo>
                  <a:pt x="24" y="759"/>
                </a:lnTo>
                <a:lnTo>
                  <a:pt x="24" y="771"/>
                </a:lnTo>
                <a:lnTo>
                  <a:pt x="24" y="789"/>
                </a:lnTo>
                <a:lnTo>
                  <a:pt x="24" y="789"/>
                </a:lnTo>
                <a:lnTo>
                  <a:pt x="12" y="824"/>
                </a:lnTo>
                <a:lnTo>
                  <a:pt x="6" y="842"/>
                </a:lnTo>
                <a:lnTo>
                  <a:pt x="0" y="842"/>
                </a:lnTo>
                <a:lnTo>
                  <a:pt x="0" y="842"/>
                </a:lnTo>
                <a:lnTo>
                  <a:pt x="0" y="830"/>
                </a:lnTo>
                <a:lnTo>
                  <a:pt x="0" y="812"/>
                </a:lnTo>
                <a:lnTo>
                  <a:pt x="0" y="812"/>
                </a:lnTo>
                <a:lnTo>
                  <a:pt x="6" y="753"/>
                </a:lnTo>
                <a:lnTo>
                  <a:pt x="6" y="711"/>
                </a:lnTo>
                <a:lnTo>
                  <a:pt x="12" y="675"/>
                </a:lnTo>
                <a:lnTo>
                  <a:pt x="18" y="645"/>
                </a:lnTo>
                <a:lnTo>
                  <a:pt x="18" y="645"/>
                </a:lnTo>
                <a:lnTo>
                  <a:pt x="18" y="627"/>
                </a:lnTo>
                <a:lnTo>
                  <a:pt x="24" y="609"/>
                </a:lnTo>
                <a:lnTo>
                  <a:pt x="30" y="556"/>
                </a:lnTo>
                <a:lnTo>
                  <a:pt x="36" y="496"/>
                </a:lnTo>
                <a:lnTo>
                  <a:pt x="42" y="436"/>
                </a:lnTo>
                <a:lnTo>
                  <a:pt x="42" y="436"/>
                </a:lnTo>
                <a:lnTo>
                  <a:pt x="42" y="370"/>
                </a:lnTo>
                <a:lnTo>
                  <a:pt x="36" y="293"/>
                </a:lnTo>
                <a:lnTo>
                  <a:pt x="36" y="209"/>
                </a:lnTo>
                <a:lnTo>
                  <a:pt x="30" y="143"/>
                </a:lnTo>
                <a:lnTo>
                  <a:pt x="30" y="143"/>
                </a:lnTo>
                <a:lnTo>
                  <a:pt x="30" y="119"/>
                </a:lnTo>
                <a:lnTo>
                  <a:pt x="30" y="95"/>
                </a:lnTo>
                <a:lnTo>
                  <a:pt x="30" y="72"/>
                </a:lnTo>
                <a:lnTo>
                  <a:pt x="36" y="54"/>
                </a:lnTo>
                <a:lnTo>
                  <a:pt x="42" y="36"/>
                </a:lnTo>
                <a:lnTo>
                  <a:pt x="42" y="36"/>
                </a:lnTo>
                <a:lnTo>
                  <a:pt x="54" y="12"/>
                </a:lnTo>
                <a:lnTo>
                  <a:pt x="72" y="0"/>
                </a:lnTo>
                <a:lnTo>
                  <a:pt x="78" y="0"/>
                </a:lnTo>
                <a:lnTo>
                  <a:pt x="90" y="6"/>
                </a:lnTo>
                <a:lnTo>
                  <a:pt x="96" y="24"/>
                </a:lnTo>
                <a:lnTo>
                  <a:pt x="96" y="42"/>
                </a:lnTo>
                <a:lnTo>
                  <a:pt x="96" y="42"/>
                </a:lnTo>
                <a:lnTo>
                  <a:pt x="102" y="60"/>
                </a:lnTo>
                <a:lnTo>
                  <a:pt x="102" y="78"/>
                </a:lnTo>
                <a:lnTo>
                  <a:pt x="108" y="95"/>
                </a:lnTo>
                <a:lnTo>
                  <a:pt x="108" y="107"/>
                </a:lnTo>
                <a:lnTo>
                  <a:pt x="120" y="131"/>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86381" name="Freeform 13"/>
          <p:cNvSpPr>
            <a:spLocks/>
          </p:cNvSpPr>
          <p:nvPr/>
        </p:nvSpPr>
        <p:spPr bwMode="auto">
          <a:xfrm flipH="1">
            <a:off x="1246188" y="3706813"/>
            <a:ext cx="492125" cy="1751012"/>
          </a:xfrm>
          <a:custGeom>
            <a:avLst/>
            <a:gdLst/>
            <a:ahLst/>
            <a:cxnLst>
              <a:cxn ang="0">
                <a:pos x="84" y="53"/>
              </a:cxn>
              <a:cxn ang="0">
                <a:pos x="90" y="77"/>
              </a:cxn>
              <a:cxn ang="0">
                <a:pos x="90" y="89"/>
              </a:cxn>
              <a:cxn ang="0">
                <a:pos x="96" y="101"/>
              </a:cxn>
              <a:cxn ang="0">
                <a:pos x="120" y="167"/>
              </a:cxn>
              <a:cxn ang="0">
                <a:pos x="114" y="263"/>
              </a:cxn>
              <a:cxn ang="0">
                <a:pos x="108" y="287"/>
              </a:cxn>
              <a:cxn ang="0">
                <a:pos x="96" y="322"/>
              </a:cxn>
              <a:cxn ang="0">
                <a:pos x="84" y="364"/>
              </a:cxn>
              <a:cxn ang="0">
                <a:pos x="78" y="400"/>
              </a:cxn>
              <a:cxn ang="0">
                <a:pos x="54" y="460"/>
              </a:cxn>
              <a:cxn ang="0">
                <a:pos x="48" y="484"/>
              </a:cxn>
              <a:cxn ang="0">
                <a:pos x="42" y="555"/>
              </a:cxn>
              <a:cxn ang="0">
                <a:pos x="36" y="585"/>
              </a:cxn>
              <a:cxn ang="0">
                <a:pos x="30" y="651"/>
              </a:cxn>
              <a:cxn ang="0">
                <a:pos x="24" y="663"/>
              </a:cxn>
              <a:cxn ang="0">
                <a:pos x="18" y="687"/>
              </a:cxn>
              <a:cxn ang="0">
                <a:pos x="18" y="711"/>
              </a:cxn>
              <a:cxn ang="0">
                <a:pos x="18" y="729"/>
              </a:cxn>
              <a:cxn ang="0">
                <a:pos x="12" y="759"/>
              </a:cxn>
              <a:cxn ang="0">
                <a:pos x="0" y="759"/>
              </a:cxn>
              <a:cxn ang="0">
                <a:pos x="0" y="735"/>
              </a:cxn>
              <a:cxn ang="0">
                <a:pos x="6" y="681"/>
              </a:cxn>
              <a:cxn ang="0">
                <a:pos x="24" y="615"/>
              </a:cxn>
              <a:cxn ang="0">
                <a:pos x="30" y="591"/>
              </a:cxn>
              <a:cxn ang="0">
                <a:pos x="36" y="555"/>
              </a:cxn>
              <a:cxn ang="0">
                <a:pos x="48" y="436"/>
              </a:cxn>
              <a:cxn ang="0">
                <a:pos x="48" y="376"/>
              </a:cxn>
              <a:cxn ang="0">
                <a:pos x="48" y="245"/>
              </a:cxn>
              <a:cxn ang="0">
                <a:pos x="36" y="119"/>
              </a:cxn>
              <a:cxn ang="0">
                <a:pos x="36" y="95"/>
              </a:cxn>
              <a:cxn ang="0">
                <a:pos x="30" y="48"/>
              </a:cxn>
              <a:cxn ang="0">
                <a:pos x="42" y="18"/>
              </a:cxn>
              <a:cxn ang="0">
                <a:pos x="54" y="0"/>
              </a:cxn>
              <a:cxn ang="0">
                <a:pos x="78" y="12"/>
              </a:cxn>
            </a:cxnLst>
            <a:rect l="0" t="0" r="r" b="b"/>
            <a:pathLst>
              <a:path w="120" h="771">
                <a:moveTo>
                  <a:pt x="84" y="36"/>
                </a:moveTo>
                <a:lnTo>
                  <a:pt x="84" y="53"/>
                </a:lnTo>
                <a:lnTo>
                  <a:pt x="90" y="71"/>
                </a:lnTo>
                <a:lnTo>
                  <a:pt x="90" y="77"/>
                </a:lnTo>
                <a:lnTo>
                  <a:pt x="90" y="83"/>
                </a:lnTo>
                <a:lnTo>
                  <a:pt x="90" y="89"/>
                </a:lnTo>
                <a:lnTo>
                  <a:pt x="96" y="101"/>
                </a:lnTo>
                <a:lnTo>
                  <a:pt x="96" y="101"/>
                </a:lnTo>
                <a:lnTo>
                  <a:pt x="108" y="131"/>
                </a:lnTo>
                <a:lnTo>
                  <a:pt x="120" y="167"/>
                </a:lnTo>
                <a:lnTo>
                  <a:pt x="120" y="215"/>
                </a:lnTo>
                <a:lnTo>
                  <a:pt x="114" y="263"/>
                </a:lnTo>
                <a:lnTo>
                  <a:pt x="114" y="263"/>
                </a:lnTo>
                <a:lnTo>
                  <a:pt x="108" y="287"/>
                </a:lnTo>
                <a:lnTo>
                  <a:pt x="102" y="298"/>
                </a:lnTo>
                <a:lnTo>
                  <a:pt x="96" y="322"/>
                </a:lnTo>
                <a:lnTo>
                  <a:pt x="90" y="334"/>
                </a:lnTo>
                <a:lnTo>
                  <a:pt x="84" y="364"/>
                </a:lnTo>
                <a:lnTo>
                  <a:pt x="84" y="364"/>
                </a:lnTo>
                <a:lnTo>
                  <a:pt x="78" y="400"/>
                </a:lnTo>
                <a:lnTo>
                  <a:pt x="66" y="424"/>
                </a:lnTo>
                <a:lnTo>
                  <a:pt x="54" y="460"/>
                </a:lnTo>
                <a:lnTo>
                  <a:pt x="54" y="460"/>
                </a:lnTo>
                <a:lnTo>
                  <a:pt x="48" y="484"/>
                </a:lnTo>
                <a:lnTo>
                  <a:pt x="42" y="520"/>
                </a:lnTo>
                <a:lnTo>
                  <a:pt x="42" y="555"/>
                </a:lnTo>
                <a:lnTo>
                  <a:pt x="36" y="585"/>
                </a:lnTo>
                <a:lnTo>
                  <a:pt x="36" y="585"/>
                </a:lnTo>
                <a:lnTo>
                  <a:pt x="30" y="633"/>
                </a:lnTo>
                <a:lnTo>
                  <a:pt x="30" y="651"/>
                </a:lnTo>
                <a:lnTo>
                  <a:pt x="24" y="663"/>
                </a:lnTo>
                <a:lnTo>
                  <a:pt x="24" y="663"/>
                </a:lnTo>
                <a:lnTo>
                  <a:pt x="18" y="675"/>
                </a:lnTo>
                <a:lnTo>
                  <a:pt x="18" y="687"/>
                </a:lnTo>
                <a:lnTo>
                  <a:pt x="18" y="699"/>
                </a:lnTo>
                <a:lnTo>
                  <a:pt x="18" y="711"/>
                </a:lnTo>
                <a:lnTo>
                  <a:pt x="18" y="729"/>
                </a:lnTo>
                <a:lnTo>
                  <a:pt x="18" y="729"/>
                </a:lnTo>
                <a:lnTo>
                  <a:pt x="12" y="747"/>
                </a:lnTo>
                <a:lnTo>
                  <a:pt x="12" y="759"/>
                </a:lnTo>
                <a:lnTo>
                  <a:pt x="6" y="771"/>
                </a:lnTo>
                <a:lnTo>
                  <a:pt x="0" y="759"/>
                </a:lnTo>
                <a:lnTo>
                  <a:pt x="0" y="735"/>
                </a:lnTo>
                <a:lnTo>
                  <a:pt x="0" y="735"/>
                </a:lnTo>
                <a:lnTo>
                  <a:pt x="6" y="705"/>
                </a:lnTo>
                <a:lnTo>
                  <a:pt x="6" y="681"/>
                </a:lnTo>
                <a:lnTo>
                  <a:pt x="12" y="645"/>
                </a:lnTo>
                <a:lnTo>
                  <a:pt x="24" y="615"/>
                </a:lnTo>
                <a:lnTo>
                  <a:pt x="30" y="591"/>
                </a:lnTo>
                <a:lnTo>
                  <a:pt x="30" y="591"/>
                </a:lnTo>
                <a:lnTo>
                  <a:pt x="30" y="573"/>
                </a:lnTo>
                <a:lnTo>
                  <a:pt x="36" y="555"/>
                </a:lnTo>
                <a:lnTo>
                  <a:pt x="42" y="502"/>
                </a:lnTo>
                <a:lnTo>
                  <a:pt x="48" y="436"/>
                </a:lnTo>
                <a:lnTo>
                  <a:pt x="48" y="376"/>
                </a:lnTo>
                <a:lnTo>
                  <a:pt x="48" y="376"/>
                </a:lnTo>
                <a:lnTo>
                  <a:pt x="48" y="316"/>
                </a:lnTo>
                <a:lnTo>
                  <a:pt x="48" y="245"/>
                </a:lnTo>
                <a:lnTo>
                  <a:pt x="42" y="179"/>
                </a:lnTo>
                <a:lnTo>
                  <a:pt x="36" y="119"/>
                </a:lnTo>
                <a:lnTo>
                  <a:pt x="36" y="119"/>
                </a:lnTo>
                <a:lnTo>
                  <a:pt x="36" y="95"/>
                </a:lnTo>
                <a:lnTo>
                  <a:pt x="30" y="71"/>
                </a:lnTo>
                <a:lnTo>
                  <a:pt x="30" y="48"/>
                </a:lnTo>
                <a:lnTo>
                  <a:pt x="36" y="36"/>
                </a:lnTo>
                <a:lnTo>
                  <a:pt x="42" y="18"/>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86382" name="Freeform 14"/>
          <p:cNvSpPr>
            <a:spLocks/>
          </p:cNvSpPr>
          <p:nvPr/>
        </p:nvSpPr>
        <p:spPr bwMode="auto">
          <a:xfrm flipH="1">
            <a:off x="1589088" y="3095625"/>
            <a:ext cx="320675" cy="557213"/>
          </a:xfrm>
          <a:custGeom>
            <a:avLst/>
            <a:gdLst/>
            <a:ahLst/>
            <a:cxnLst>
              <a:cxn ang="0">
                <a:pos x="36" y="6"/>
              </a:cxn>
              <a:cxn ang="0">
                <a:pos x="60" y="24"/>
              </a:cxn>
              <a:cxn ang="0">
                <a:pos x="72" y="48"/>
              </a:cxn>
              <a:cxn ang="0">
                <a:pos x="78" y="77"/>
              </a:cxn>
              <a:cxn ang="0">
                <a:pos x="78" y="101"/>
              </a:cxn>
              <a:cxn ang="0">
                <a:pos x="78" y="101"/>
              </a:cxn>
              <a:cxn ang="0">
                <a:pos x="72" y="131"/>
              </a:cxn>
              <a:cxn ang="0">
                <a:pos x="72" y="155"/>
              </a:cxn>
              <a:cxn ang="0">
                <a:pos x="66" y="185"/>
              </a:cxn>
              <a:cxn ang="0">
                <a:pos x="60" y="215"/>
              </a:cxn>
              <a:cxn ang="0">
                <a:pos x="60" y="215"/>
              </a:cxn>
              <a:cxn ang="0">
                <a:pos x="48" y="239"/>
              </a:cxn>
              <a:cxn ang="0">
                <a:pos x="36" y="245"/>
              </a:cxn>
              <a:cxn ang="0">
                <a:pos x="30" y="239"/>
              </a:cxn>
              <a:cxn ang="0">
                <a:pos x="24" y="209"/>
              </a:cxn>
              <a:cxn ang="0">
                <a:pos x="24" y="209"/>
              </a:cxn>
              <a:cxn ang="0">
                <a:pos x="24" y="185"/>
              </a:cxn>
              <a:cxn ang="0">
                <a:pos x="12" y="167"/>
              </a:cxn>
              <a:cxn ang="0">
                <a:pos x="0" y="125"/>
              </a:cxn>
              <a:cxn ang="0">
                <a:pos x="0" y="125"/>
              </a:cxn>
              <a:cxn ang="0">
                <a:pos x="0" y="113"/>
              </a:cxn>
              <a:cxn ang="0">
                <a:pos x="0" y="89"/>
              </a:cxn>
              <a:cxn ang="0">
                <a:pos x="0" y="48"/>
              </a:cxn>
              <a:cxn ang="0">
                <a:pos x="6" y="24"/>
              </a:cxn>
              <a:cxn ang="0">
                <a:pos x="12" y="12"/>
              </a:cxn>
              <a:cxn ang="0">
                <a:pos x="24" y="0"/>
              </a:cxn>
              <a:cxn ang="0">
                <a:pos x="36" y="6"/>
              </a:cxn>
            </a:cxnLst>
            <a:rect l="0" t="0" r="r" b="b"/>
            <a:pathLst>
              <a:path w="78" h="245">
                <a:moveTo>
                  <a:pt x="36" y="6"/>
                </a:moveTo>
                <a:lnTo>
                  <a:pt x="60" y="24"/>
                </a:lnTo>
                <a:lnTo>
                  <a:pt x="72" y="48"/>
                </a:lnTo>
                <a:lnTo>
                  <a:pt x="78" y="77"/>
                </a:lnTo>
                <a:lnTo>
                  <a:pt x="78" y="101"/>
                </a:lnTo>
                <a:lnTo>
                  <a:pt x="78" y="101"/>
                </a:lnTo>
                <a:lnTo>
                  <a:pt x="72" y="131"/>
                </a:lnTo>
                <a:lnTo>
                  <a:pt x="72" y="155"/>
                </a:lnTo>
                <a:lnTo>
                  <a:pt x="66" y="185"/>
                </a:lnTo>
                <a:lnTo>
                  <a:pt x="60" y="215"/>
                </a:lnTo>
                <a:lnTo>
                  <a:pt x="60" y="215"/>
                </a:lnTo>
                <a:lnTo>
                  <a:pt x="48" y="239"/>
                </a:lnTo>
                <a:lnTo>
                  <a:pt x="36" y="245"/>
                </a:lnTo>
                <a:lnTo>
                  <a:pt x="30" y="239"/>
                </a:lnTo>
                <a:lnTo>
                  <a:pt x="24" y="209"/>
                </a:lnTo>
                <a:lnTo>
                  <a:pt x="24" y="209"/>
                </a:lnTo>
                <a:lnTo>
                  <a:pt x="24" y="185"/>
                </a:lnTo>
                <a:lnTo>
                  <a:pt x="12" y="167"/>
                </a:lnTo>
                <a:lnTo>
                  <a:pt x="0" y="125"/>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86383" name="Freeform 15"/>
          <p:cNvSpPr>
            <a:spLocks/>
          </p:cNvSpPr>
          <p:nvPr/>
        </p:nvSpPr>
        <p:spPr bwMode="auto">
          <a:xfrm flipH="1">
            <a:off x="1589088" y="3136900"/>
            <a:ext cx="296862" cy="487363"/>
          </a:xfrm>
          <a:custGeom>
            <a:avLst/>
            <a:gdLst/>
            <a:ahLst/>
            <a:cxnLst>
              <a:cxn ang="0">
                <a:pos x="0" y="113"/>
              </a:cxn>
              <a:cxn ang="0">
                <a:pos x="0" y="101"/>
              </a:cxn>
              <a:cxn ang="0">
                <a:pos x="0" y="83"/>
              </a:cxn>
              <a:cxn ang="0">
                <a:pos x="0" y="36"/>
              </a:cxn>
              <a:cxn ang="0">
                <a:pos x="0" y="18"/>
              </a:cxn>
              <a:cxn ang="0">
                <a:pos x="12" y="6"/>
              </a:cxn>
              <a:cxn ang="0">
                <a:pos x="18" y="0"/>
              </a:cxn>
              <a:cxn ang="0">
                <a:pos x="30" y="6"/>
              </a:cxn>
              <a:cxn ang="0">
                <a:pos x="30" y="6"/>
              </a:cxn>
              <a:cxn ang="0">
                <a:pos x="54" y="24"/>
              </a:cxn>
              <a:cxn ang="0">
                <a:pos x="66" y="42"/>
              </a:cxn>
              <a:cxn ang="0">
                <a:pos x="72" y="65"/>
              </a:cxn>
              <a:cxn ang="0">
                <a:pos x="66" y="89"/>
              </a:cxn>
              <a:cxn ang="0">
                <a:pos x="66" y="89"/>
              </a:cxn>
              <a:cxn ang="0">
                <a:pos x="60" y="113"/>
              </a:cxn>
              <a:cxn ang="0">
                <a:pos x="66" y="137"/>
              </a:cxn>
              <a:cxn ang="0">
                <a:pos x="60" y="167"/>
              </a:cxn>
              <a:cxn ang="0">
                <a:pos x="54" y="191"/>
              </a:cxn>
              <a:cxn ang="0">
                <a:pos x="54" y="191"/>
              </a:cxn>
              <a:cxn ang="0">
                <a:pos x="42" y="209"/>
              </a:cxn>
              <a:cxn ang="0">
                <a:pos x="30" y="215"/>
              </a:cxn>
              <a:cxn ang="0">
                <a:pos x="24" y="209"/>
              </a:cxn>
              <a:cxn ang="0">
                <a:pos x="24" y="185"/>
              </a:cxn>
              <a:cxn ang="0">
                <a:pos x="24" y="185"/>
              </a:cxn>
              <a:cxn ang="0">
                <a:pos x="18" y="161"/>
              </a:cxn>
              <a:cxn ang="0">
                <a:pos x="12" y="143"/>
              </a:cxn>
              <a:cxn ang="0">
                <a:pos x="0" y="113"/>
              </a:cxn>
            </a:cxnLst>
            <a:rect l="0" t="0" r="r" b="b"/>
            <a:pathLst>
              <a:path w="72" h="215">
                <a:moveTo>
                  <a:pt x="0" y="113"/>
                </a:moveTo>
                <a:lnTo>
                  <a:pt x="0" y="101"/>
                </a:lnTo>
                <a:lnTo>
                  <a:pt x="0" y="83"/>
                </a:lnTo>
                <a:lnTo>
                  <a:pt x="0" y="36"/>
                </a:lnTo>
                <a:lnTo>
                  <a:pt x="0" y="18"/>
                </a:lnTo>
                <a:lnTo>
                  <a:pt x="12" y="6"/>
                </a:lnTo>
                <a:lnTo>
                  <a:pt x="18" y="0"/>
                </a:lnTo>
                <a:lnTo>
                  <a:pt x="30" y="6"/>
                </a:lnTo>
                <a:lnTo>
                  <a:pt x="30" y="6"/>
                </a:lnTo>
                <a:lnTo>
                  <a:pt x="54" y="24"/>
                </a:lnTo>
                <a:lnTo>
                  <a:pt x="66" y="42"/>
                </a:lnTo>
                <a:lnTo>
                  <a:pt x="72" y="65"/>
                </a:lnTo>
                <a:lnTo>
                  <a:pt x="66" y="89"/>
                </a:lnTo>
                <a:lnTo>
                  <a:pt x="66" y="89"/>
                </a:lnTo>
                <a:lnTo>
                  <a:pt x="60" y="113"/>
                </a:lnTo>
                <a:lnTo>
                  <a:pt x="66" y="137"/>
                </a:lnTo>
                <a:lnTo>
                  <a:pt x="60" y="167"/>
                </a:lnTo>
                <a:lnTo>
                  <a:pt x="54" y="191"/>
                </a:lnTo>
                <a:lnTo>
                  <a:pt x="54" y="191"/>
                </a:lnTo>
                <a:lnTo>
                  <a:pt x="42" y="209"/>
                </a:lnTo>
                <a:lnTo>
                  <a:pt x="30" y="215"/>
                </a:lnTo>
                <a:lnTo>
                  <a:pt x="24" y="209"/>
                </a:lnTo>
                <a:lnTo>
                  <a:pt x="24" y="185"/>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86384" name="Freeform 16"/>
          <p:cNvSpPr>
            <a:spLocks/>
          </p:cNvSpPr>
          <p:nvPr/>
        </p:nvSpPr>
        <p:spPr bwMode="auto">
          <a:xfrm flipH="1">
            <a:off x="1639888" y="3149600"/>
            <a:ext cx="222250" cy="461963"/>
          </a:xfrm>
          <a:custGeom>
            <a:avLst/>
            <a:gdLst/>
            <a:ahLst/>
            <a:cxnLst>
              <a:cxn ang="0">
                <a:pos x="6" y="101"/>
              </a:cxn>
              <a:cxn ang="0">
                <a:pos x="0" y="71"/>
              </a:cxn>
              <a:cxn ang="0">
                <a:pos x="0" y="36"/>
              </a:cxn>
              <a:cxn ang="0">
                <a:pos x="0" y="18"/>
              </a:cxn>
              <a:cxn ang="0">
                <a:pos x="6" y="6"/>
              </a:cxn>
              <a:cxn ang="0">
                <a:pos x="12" y="0"/>
              </a:cxn>
              <a:cxn ang="0">
                <a:pos x="24" y="6"/>
              </a:cxn>
              <a:cxn ang="0">
                <a:pos x="24" y="6"/>
              </a:cxn>
              <a:cxn ang="0">
                <a:pos x="42" y="18"/>
              </a:cxn>
              <a:cxn ang="0">
                <a:pos x="48" y="42"/>
              </a:cxn>
              <a:cxn ang="0">
                <a:pos x="54" y="59"/>
              </a:cxn>
              <a:cxn ang="0">
                <a:pos x="48" y="83"/>
              </a:cxn>
              <a:cxn ang="0">
                <a:pos x="48" y="83"/>
              </a:cxn>
              <a:cxn ang="0">
                <a:pos x="48" y="107"/>
              </a:cxn>
              <a:cxn ang="0">
                <a:pos x="48" y="131"/>
              </a:cxn>
              <a:cxn ang="0">
                <a:pos x="48" y="155"/>
              </a:cxn>
              <a:cxn ang="0">
                <a:pos x="42" y="179"/>
              </a:cxn>
              <a:cxn ang="0">
                <a:pos x="42" y="179"/>
              </a:cxn>
              <a:cxn ang="0">
                <a:pos x="36" y="197"/>
              </a:cxn>
              <a:cxn ang="0">
                <a:pos x="30" y="203"/>
              </a:cxn>
              <a:cxn ang="0">
                <a:pos x="24" y="191"/>
              </a:cxn>
              <a:cxn ang="0">
                <a:pos x="18" y="167"/>
              </a:cxn>
              <a:cxn ang="0">
                <a:pos x="18" y="167"/>
              </a:cxn>
              <a:cxn ang="0">
                <a:pos x="18" y="143"/>
              </a:cxn>
              <a:cxn ang="0">
                <a:pos x="12" y="131"/>
              </a:cxn>
              <a:cxn ang="0">
                <a:pos x="12" y="113"/>
              </a:cxn>
              <a:cxn ang="0">
                <a:pos x="6" y="101"/>
              </a:cxn>
            </a:cxnLst>
            <a:rect l="0" t="0" r="r" b="b"/>
            <a:pathLst>
              <a:path w="54" h="203">
                <a:moveTo>
                  <a:pt x="6" y="101"/>
                </a:moveTo>
                <a:lnTo>
                  <a:pt x="0" y="71"/>
                </a:lnTo>
                <a:lnTo>
                  <a:pt x="0" y="36"/>
                </a:lnTo>
                <a:lnTo>
                  <a:pt x="0" y="18"/>
                </a:lnTo>
                <a:lnTo>
                  <a:pt x="6" y="6"/>
                </a:lnTo>
                <a:lnTo>
                  <a:pt x="12" y="0"/>
                </a:lnTo>
                <a:lnTo>
                  <a:pt x="24" y="6"/>
                </a:lnTo>
                <a:lnTo>
                  <a:pt x="24" y="6"/>
                </a:lnTo>
                <a:lnTo>
                  <a:pt x="42" y="18"/>
                </a:lnTo>
                <a:lnTo>
                  <a:pt x="48" y="42"/>
                </a:lnTo>
                <a:lnTo>
                  <a:pt x="54" y="59"/>
                </a:lnTo>
                <a:lnTo>
                  <a:pt x="48" y="83"/>
                </a:lnTo>
                <a:lnTo>
                  <a:pt x="48" y="83"/>
                </a:lnTo>
                <a:lnTo>
                  <a:pt x="48" y="107"/>
                </a:lnTo>
                <a:lnTo>
                  <a:pt x="48" y="131"/>
                </a:lnTo>
                <a:lnTo>
                  <a:pt x="48" y="155"/>
                </a:lnTo>
                <a:lnTo>
                  <a:pt x="42" y="179"/>
                </a:lnTo>
                <a:lnTo>
                  <a:pt x="42" y="179"/>
                </a:lnTo>
                <a:lnTo>
                  <a:pt x="36" y="197"/>
                </a:lnTo>
                <a:lnTo>
                  <a:pt x="30" y="203"/>
                </a:lnTo>
                <a:lnTo>
                  <a:pt x="24" y="191"/>
                </a:lnTo>
                <a:lnTo>
                  <a:pt x="18" y="167"/>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86385" name="Freeform 17"/>
          <p:cNvSpPr>
            <a:spLocks/>
          </p:cNvSpPr>
          <p:nvPr/>
        </p:nvSpPr>
        <p:spPr bwMode="auto">
          <a:xfrm flipH="1">
            <a:off x="1663700" y="3190875"/>
            <a:ext cx="171450" cy="379413"/>
          </a:xfrm>
          <a:custGeom>
            <a:avLst/>
            <a:gdLst/>
            <a:ahLst/>
            <a:cxnLst>
              <a:cxn ang="0">
                <a:pos x="6" y="83"/>
              </a:cxn>
              <a:cxn ang="0">
                <a:pos x="0" y="53"/>
              </a:cxn>
              <a:cxn ang="0">
                <a:pos x="0" y="24"/>
              </a:cxn>
              <a:cxn ang="0">
                <a:pos x="6" y="0"/>
              </a:cxn>
              <a:cxn ang="0">
                <a:pos x="12" y="0"/>
              </a:cxn>
              <a:cxn ang="0">
                <a:pos x="24" y="0"/>
              </a:cxn>
              <a:cxn ang="0">
                <a:pos x="24" y="0"/>
              </a:cxn>
              <a:cxn ang="0">
                <a:pos x="42" y="24"/>
              </a:cxn>
              <a:cxn ang="0">
                <a:pos x="42" y="41"/>
              </a:cxn>
              <a:cxn ang="0">
                <a:pos x="42" y="65"/>
              </a:cxn>
              <a:cxn ang="0">
                <a:pos x="42" y="65"/>
              </a:cxn>
              <a:cxn ang="0">
                <a:pos x="42" y="89"/>
              </a:cxn>
              <a:cxn ang="0">
                <a:pos x="36" y="107"/>
              </a:cxn>
              <a:cxn ang="0">
                <a:pos x="36" y="149"/>
              </a:cxn>
              <a:cxn ang="0">
                <a:pos x="36" y="149"/>
              </a:cxn>
              <a:cxn ang="0">
                <a:pos x="30" y="167"/>
              </a:cxn>
              <a:cxn ang="0">
                <a:pos x="24" y="167"/>
              </a:cxn>
              <a:cxn ang="0">
                <a:pos x="18" y="161"/>
              </a:cxn>
              <a:cxn ang="0">
                <a:pos x="18" y="143"/>
              </a:cxn>
              <a:cxn ang="0">
                <a:pos x="18" y="143"/>
              </a:cxn>
              <a:cxn ang="0">
                <a:pos x="18" y="119"/>
              </a:cxn>
              <a:cxn ang="0">
                <a:pos x="12" y="107"/>
              </a:cxn>
              <a:cxn ang="0">
                <a:pos x="12" y="95"/>
              </a:cxn>
              <a:cxn ang="0">
                <a:pos x="6" y="83"/>
              </a:cxn>
            </a:cxnLst>
            <a:rect l="0" t="0" r="r" b="b"/>
            <a:pathLst>
              <a:path w="42" h="167">
                <a:moveTo>
                  <a:pt x="6" y="83"/>
                </a:moveTo>
                <a:lnTo>
                  <a:pt x="0" y="53"/>
                </a:lnTo>
                <a:lnTo>
                  <a:pt x="0" y="24"/>
                </a:lnTo>
                <a:lnTo>
                  <a:pt x="6" y="0"/>
                </a:lnTo>
                <a:lnTo>
                  <a:pt x="12" y="0"/>
                </a:lnTo>
                <a:lnTo>
                  <a:pt x="24" y="0"/>
                </a:lnTo>
                <a:lnTo>
                  <a:pt x="24" y="0"/>
                </a:lnTo>
                <a:lnTo>
                  <a:pt x="42" y="24"/>
                </a:lnTo>
                <a:lnTo>
                  <a:pt x="42" y="41"/>
                </a:lnTo>
                <a:lnTo>
                  <a:pt x="42" y="65"/>
                </a:lnTo>
                <a:lnTo>
                  <a:pt x="42" y="65"/>
                </a:lnTo>
                <a:lnTo>
                  <a:pt x="42" y="89"/>
                </a:lnTo>
                <a:lnTo>
                  <a:pt x="36" y="107"/>
                </a:lnTo>
                <a:lnTo>
                  <a:pt x="36" y="149"/>
                </a:lnTo>
                <a:lnTo>
                  <a:pt x="36" y="149"/>
                </a:lnTo>
                <a:lnTo>
                  <a:pt x="30" y="167"/>
                </a:lnTo>
                <a:lnTo>
                  <a:pt x="24" y="167"/>
                </a:lnTo>
                <a:lnTo>
                  <a:pt x="18" y="161"/>
                </a:lnTo>
                <a:lnTo>
                  <a:pt x="18" y="143"/>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86386" name="Freeform 18"/>
          <p:cNvSpPr>
            <a:spLocks/>
          </p:cNvSpPr>
          <p:nvPr/>
        </p:nvSpPr>
        <p:spPr bwMode="auto">
          <a:xfrm flipH="1">
            <a:off x="1663700" y="3205163"/>
            <a:ext cx="147638" cy="338137"/>
          </a:xfrm>
          <a:custGeom>
            <a:avLst/>
            <a:gdLst/>
            <a:ahLst/>
            <a:cxnLst>
              <a:cxn ang="0">
                <a:pos x="18" y="0"/>
              </a:cxn>
              <a:cxn ang="0">
                <a:pos x="30" y="12"/>
              </a:cxn>
              <a:cxn ang="0">
                <a:pos x="36" y="18"/>
              </a:cxn>
              <a:cxn ang="0">
                <a:pos x="36" y="35"/>
              </a:cxn>
              <a:cxn ang="0">
                <a:pos x="30" y="59"/>
              </a:cxn>
              <a:cxn ang="0">
                <a:pos x="30" y="59"/>
              </a:cxn>
              <a:cxn ang="0">
                <a:pos x="30" y="83"/>
              </a:cxn>
              <a:cxn ang="0">
                <a:pos x="30" y="101"/>
              </a:cxn>
              <a:cxn ang="0">
                <a:pos x="30" y="119"/>
              </a:cxn>
              <a:cxn ang="0">
                <a:pos x="30" y="137"/>
              </a:cxn>
              <a:cxn ang="0">
                <a:pos x="30" y="137"/>
              </a:cxn>
              <a:cxn ang="0">
                <a:pos x="24" y="149"/>
              </a:cxn>
              <a:cxn ang="0">
                <a:pos x="24" y="149"/>
              </a:cxn>
              <a:cxn ang="0">
                <a:pos x="18" y="143"/>
              </a:cxn>
              <a:cxn ang="0">
                <a:pos x="18" y="125"/>
              </a:cxn>
              <a:cxn ang="0">
                <a:pos x="18" y="125"/>
              </a:cxn>
              <a:cxn ang="0">
                <a:pos x="18" y="107"/>
              </a:cxn>
              <a:cxn ang="0">
                <a:pos x="18" y="95"/>
              </a:cxn>
              <a:cxn ang="0">
                <a:pos x="12" y="89"/>
              </a:cxn>
              <a:cxn ang="0">
                <a:pos x="6" y="77"/>
              </a:cxn>
              <a:cxn ang="0">
                <a:pos x="6" y="77"/>
              </a:cxn>
              <a:cxn ang="0">
                <a:pos x="0" y="47"/>
              </a:cxn>
              <a:cxn ang="0">
                <a:pos x="0" y="18"/>
              </a:cxn>
              <a:cxn ang="0">
                <a:pos x="6" y="0"/>
              </a:cxn>
              <a:cxn ang="0">
                <a:pos x="12" y="0"/>
              </a:cxn>
              <a:cxn ang="0">
                <a:pos x="18" y="0"/>
              </a:cxn>
            </a:cxnLst>
            <a:rect l="0" t="0" r="r" b="b"/>
            <a:pathLst>
              <a:path w="36" h="149">
                <a:moveTo>
                  <a:pt x="18" y="0"/>
                </a:moveTo>
                <a:lnTo>
                  <a:pt x="30" y="12"/>
                </a:lnTo>
                <a:lnTo>
                  <a:pt x="36" y="18"/>
                </a:lnTo>
                <a:lnTo>
                  <a:pt x="36" y="35"/>
                </a:lnTo>
                <a:lnTo>
                  <a:pt x="30" y="59"/>
                </a:lnTo>
                <a:lnTo>
                  <a:pt x="30" y="59"/>
                </a:lnTo>
                <a:lnTo>
                  <a:pt x="30" y="83"/>
                </a:lnTo>
                <a:lnTo>
                  <a:pt x="30" y="101"/>
                </a:lnTo>
                <a:lnTo>
                  <a:pt x="30" y="119"/>
                </a:lnTo>
                <a:lnTo>
                  <a:pt x="30" y="137"/>
                </a:lnTo>
                <a:lnTo>
                  <a:pt x="30" y="137"/>
                </a:lnTo>
                <a:lnTo>
                  <a:pt x="24" y="149"/>
                </a:lnTo>
                <a:lnTo>
                  <a:pt x="24" y="149"/>
                </a:lnTo>
                <a:lnTo>
                  <a:pt x="18" y="143"/>
                </a:lnTo>
                <a:lnTo>
                  <a:pt x="18" y="125"/>
                </a:lnTo>
                <a:lnTo>
                  <a:pt x="18" y="125"/>
                </a:lnTo>
                <a:lnTo>
                  <a:pt x="18" y="107"/>
                </a:lnTo>
                <a:lnTo>
                  <a:pt x="18" y="95"/>
                </a:lnTo>
                <a:lnTo>
                  <a:pt x="12" y="89"/>
                </a:lnTo>
                <a:lnTo>
                  <a:pt x="6" y="77"/>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86387" name="Freeform 19"/>
          <p:cNvSpPr>
            <a:spLocks/>
          </p:cNvSpPr>
          <p:nvPr/>
        </p:nvSpPr>
        <p:spPr bwMode="auto">
          <a:xfrm flipH="1">
            <a:off x="955675" y="4249738"/>
            <a:ext cx="585788" cy="1300162"/>
          </a:xfrm>
          <a:custGeom>
            <a:avLst/>
            <a:gdLst/>
            <a:ahLst/>
            <a:cxnLst>
              <a:cxn ang="0">
                <a:pos x="143" y="0"/>
              </a:cxn>
              <a:cxn ang="0">
                <a:pos x="137" y="12"/>
              </a:cxn>
              <a:cxn ang="0">
                <a:pos x="119" y="65"/>
              </a:cxn>
              <a:cxn ang="0">
                <a:pos x="96" y="89"/>
              </a:cxn>
              <a:cxn ang="0">
                <a:pos x="84" y="107"/>
              </a:cxn>
              <a:cxn ang="0">
                <a:pos x="84" y="149"/>
              </a:cxn>
              <a:cxn ang="0">
                <a:pos x="84" y="167"/>
              </a:cxn>
              <a:cxn ang="0">
                <a:pos x="72" y="233"/>
              </a:cxn>
              <a:cxn ang="0">
                <a:pos x="54" y="316"/>
              </a:cxn>
              <a:cxn ang="0">
                <a:pos x="48" y="382"/>
              </a:cxn>
              <a:cxn ang="0">
                <a:pos x="48" y="400"/>
              </a:cxn>
              <a:cxn ang="0">
                <a:pos x="42" y="484"/>
              </a:cxn>
              <a:cxn ang="0">
                <a:pos x="42" y="502"/>
              </a:cxn>
              <a:cxn ang="0">
                <a:pos x="36" y="532"/>
              </a:cxn>
              <a:cxn ang="0">
                <a:pos x="18" y="549"/>
              </a:cxn>
              <a:cxn ang="0">
                <a:pos x="0" y="561"/>
              </a:cxn>
              <a:cxn ang="0">
                <a:pos x="6" y="561"/>
              </a:cxn>
              <a:cxn ang="0">
                <a:pos x="24" y="555"/>
              </a:cxn>
              <a:cxn ang="0">
                <a:pos x="42" y="543"/>
              </a:cxn>
              <a:cxn ang="0">
                <a:pos x="42" y="549"/>
              </a:cxn>
              <a:cxn ang="0">
                <a:pos x="42" y="573"/>
              </a:cxn>
              <a:cxn ang="0">
                <a:pos x="48" y="573"/>
              </a:cxn>
              <a:cxn ang="0">
                <a:pos x="48" y="555"/>
              </a:cxn>
              <a:cxn ang="0">
                <a:pos x="48" y="526"/>
              </a:cxn>
              <a:cxn ang="0">
                <a:pos x="54" y="502"/>
              </a:cxn>
              <a:cxn ang="0">
                <a:pos x="60" y="472"/>
              </a:cxn>
              <a:cxn ang="0">
                <a:pos x="66" y="436"/>
              </a:cxn>
              <a:cxn ang="0">
                <a:pos x="66" y="436"/>
              </a:cxn>
              <a:cxn ang="0">
                <a:pos x="66" y="424"/>
              </a:cxn>
              <a:cxn ang="0">
                <a:pos x="66" y="382"/>
              </a:cxn>
              <a:cxn ang="0">
                <a:pos x="72" y="352"/>
              </a:cxn>
              <a:cxn ang="0">
                <a:pos x="78" y="281"/>
              </a:cxn>
              <a:cxn ang="0">
                <a:pos x="78" y="257"/>
              </a:cxn>
              <a:cxn ang="0">
                <a:pos x="84" y="209"/>
              </a:cxn>
              <a:cxn ang="0">
                <a:pos x="102" y="149"/>
              </a:cxn>
              <a:cxn ang="0">
                <a:pos x="107" y="125"/>
              </a:cxn>
              <a:cxn ang="0">
                <a:pos x="119" y="89"/>
              </a:cxn>
              <a:cxn ang="0">
                <a:pos x="125" y="77"/>
              </a:cxn>
              <a:cxn ang="0">
                <a:pos x="143" y="30"/>
              </a:cxn>
            </a:cxnLst>
            <a:rect l="0" t="0" r="r" b="b"/>
            <a:pathLst>
              <a:path w="143" h="573">
                <a:moveTo>
                  <a:pt x="143" y="6"/>
                </a:moveTo>
                <a:lnTo>
                  <a:pt x="143" y="0"/>
                </a:lnTo>
                <a:lnTo>
                  <a:pt x="143" y="6"/>
                </a:lnTo>
                <a:lnTo>
                  <a:pt x="137" y="12"/>
                </a:lnTo>
                <a:lnTo>
                  <a:pt x="131" y="30"/>
                </a:lnTo>
                <a:lnTo>
                  <a:pt x="119" y="65"/>
                </a:lnTo>
                <a:lnTo>
                  <a:pt x="107" y="77"/>
                </a:lnTo>
                <a:lnTo>
                  <a:pt x="96" y="89"/>
                </a:lnTo>
                <a:lnTo>
                  <a:pt x="96" y="89"/>
                </a:lnTo>
                <a:lnTo>
                  <a:pt x="84" y="107"/>
                </a:lnTo>
                <a:lnTo>
                  <a:pt x="84" y="119"/>
                </a:lnTo>
                <a:lnTo>
                  <a:pt x="84" y="149"/>
                </a:lnTo>
                <a:lnTo>
                  <a:pt x="84" y="149"/>
                </a:lnTo>
                <a:lnTo>
                  <a:pt x="84" y="167"/>
                </a:lnTo>
                <a:lnTo>
                  <a:pt x="78" y="197"/>
                </a:lnTo>
                <a:lnTo>
                  <a:pt x="72" y="233"/>
                </a:lnTo>
                <a:lnTo>
                  <a:pt x="60" y="275"/>
                </a:lnTo>
                <a:lnTo>
                  <a:pt x="54" y="316"/>
                </a:lnTo>
                <a:lnTo>
                  <a:pt x="48" y="352"/>
                </a:lnTo>
                <a:lnTo>
                  <a:pt x="48" y="382"/>
                </a:lnTo>
                <a:lnTo>
                  <a:pt x="48" y="400"/>
                </a:lnTo>
                <a:lnTo>
                  <a:pt x="48" y="400"/>
                </a:lnTo>
                <a:lnTo>
                  <a:pt x="42" y="460"/>
                </a:lnTo>
                <a:lnTo>
                  <a:pt x="42" y="484"/>
                </a:lnTo>
                <a:lnTo>
                  <a:pt x="42" y="502"/>
                </a:lnTo>
                <a:lnTo>
                  <a:pt x="42" y="502"/>
                </a:lnTo>
                <a:lnTo>
                  <a:pt x="42" y="520"/>
                </a:lnTo>
                <a:lnTo>
                  <a:pt x="36" y="532"/>
                </a:lnTo>
                <a:lnTo>
                  <a:pt x="18" y="549"/>
                </a:lnTo>
                <a:lnTo>
                  <a:pt x="18" y="549"/>
                </a:lnTo>
                <a:lnTo>
                  <a:pt x="0" y="561"/>
                </a:lnTo>
                <a:lnTo>
                  <a:pt x="0" y="561"/>
                </a:lnTo>
                <a:lnTo>
                  <a:pt x="6" y="561"/>
                </a:lnTo>
                <a:lnTo>
                  <a:pt x="6" y="561"/>
                </a:lnTo>
                <a:lnTo>
                  <a:pt x="18" y="561"/>
                </a:lnTo>
                <a:lnTo>
                  <a:pt x="24" y="555"/>
                </a:lnTo>
                <a:lnTo>
                  <a:pt x="36" y="549"/>
                </a:lnTo>
                <a:lnTo>
                  <a:pt x="42" y="543"/>
                </a:lnTo>
                <a:lnTo>
                  <a:pt x="42" y="543"/>
                </a:lnTo>
                <a:lnTo>
                  <a:pt x="42" y="549"/>
                </a:lnTo>
                <a:lnTo>
                  <a:pt x="42" y="561"/>
                </a:lnTo>
                <a:lnTo>
                  <a:pt x="42" y="573"/>
                </a:lnTo>
                <a:lnTo>
                  <a:pt x="48" y="573"/>
                </a:lnTo>
                <a:lnTo>
                  <a:pt x="48" y="573"/>
                </a:lnTo>
                <a:lnTo>
                  <a:pt x="48" y="561"/>
                </a:lnTo>
                <a:lnTo>
                  <a:pt x="48" y="555"/>
                </a:lnTo>
                <a:lnTo>
                  <a:pt x="48" y="538"/>
                </a:lnTo>
                <a:lnTo>
                  <a:pt x="48" y="526"/>
                </a:lnTo>
                <a:lnTo>
                  <a:pt x="48" y="526"/>
                </a:lnTo>
                <a:lnTo>
                  <a:pt x="54" y="502"/>
                </a:lnTo>
                <a:lnTo>
                  <a:pt x="60" y="472"/>
                </a:lnTo>
                <a:lnTo>
                  <a:pt x="60" y="472"/>
                </a:lnTo>
                <a:lnTo>
                  <a:pt x="66" y="448"/>
                </a:lnTo>
                <a:lnTo>
                  <a:pt x="66" y="436"/>
                </a:lnTo>
                <a:lnTo>
                  <a:pt x="66" y="436"/>
                </a:lnTo>
                <a:lnTo>
                  <a:pt x="66" y="436"/>
                </a:lnTo>
                <a:lnTo>
                  <a:pt x="66" y="436"/>
                </a:lnTo>
                <a:lnTo>
                  <a:pt x="66" y="424"/>
                </a:lnTo>
                <a:lnTo>
                  <a:pt x="66" y="406"/>
                </a:lnTo>
                <a:lnTo>
                  <a:pt x="66" y="382"/>
                </a:lnTo>
                <a:lnTo>
                  <a:pt x="66" y="382"/>
                </a:lnTo>
                <a:lnTo>
                  <a:pt x="72" y="352"/>
                </a:lnTo>
                <a:lnTo>
                  <a:pt x="78" y="316"/>
                </a:lnTo>
                <a:lnTo>
                  <a:pt x="78" y="281"/>
                </a:lnTo>
                <a:lnTo>
                  <a:pt x="78" y="257"/>
                </a:lnTo>
                <a:lnTo>
                  <a:pt x="78" y="257"/>
                </a:lnTo>
                <a:lnTo>
                  <a:pt x="84" y="239"/>
                </a:lnTo>
                <a:lnTo>
                  <a:pt x="84" y="209"/>
                </a:lnTo>
                <a:lnTo>
                  <a:pt x="96" y="179"/>
                </a:lnTo>
                <a:lnTo>
                  <a:pt x="102" y="149"/>
                </a:lnTo>
                <a:lnTo>
                  <a:pt x="102" y="149"/>
                </a:lnTo>
                <a:lnTo>
                  <a:pt x="107" y="125"/>
                </a:lnTo>
                <a:lnTo>
                  <a:pt x="113" y="113"/>
                </a:lnTo>
                <a:lnTo>
                  <a:pt x="119" y="89"/>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86388" name="Freeform 20"/>
          <p:cNvSpPr>
            <a:spLocks/>
          </p:cNvSpPr>
          <p:nvPr/>
        </p:nvSpPr>
        <p:spPr bwMode="auto">
          <a:xfrm flipH="1">
            <a:off x="955675" y="2092325"/>
            <a:ext cx="266700" cy="1587500"/>
          </a:xfrm>
          <a:custGeom>
            <a:avLst/>
            <a:gdLst/>
            <a:ahLst/>
            <a:cxnLst>
              <a:cxn ang="0">
                <a:pos x="18" y="633"/>
              </a:cxn>
              <a:cxn ang="0">
                <a:pos x="18" y="633"/>
              </a:cxn>
              <a:cxn ang="0">
                <a:pos x="18" y="639"/>
              </a:cxn>
              <a:cxn ang="0">
                <a:pos x="12" y="657"/>
              </a:cxn>
              <a:cxn ang="0">
                <a:pos x="12" y="657"/>
              </a:cxn>
              <a:cxn ang="0">
                <a:pos x="6" y="681"/>
              </a:cxn>
              <a:cxn ang="0">
                <a:pos x="0" y="699"/>
              </a:cxn>
              <a:cxn ang="0">
                <a:pos x="0" y="699"/>
              </a:cxn>
              <a:cxn ang="0">
                <a:pos x="0" y="699"/>
              </a:cxn>
              <a:cxn ang="0">
                <a:pos x="0" y="687"/>
              </a:cxn>
              <a:cxn ang="0">
                <a:pos x="0" y="669"/>
              </a:cxn>
              <a:cxn ang="0">
                <a:pos x="0" y="669"/>
              </a:cxn>
              <a:cxn ang="0">
                <a:pos x="6" y="633"/>
              </a:cxn>
              <a:cxn ang="0">
                <a:pos x="6" y="603"/>
              </a:cxn>
              <a:cxn ang="0">
                <a:pos x="6" y="561"/>
              </a:cxn>
              <a:cxn ang="0">
                <a:pos x="6" y="561"/>
              </a:cxn>
              <a:cxn ang="0">
                <a:pos x="6" y="543"/>
              </a:cxn>
              <a:cxn ang="0">
                <a:pos x="6" y="525"/>
              </a:cxn>
              <a:cxn ang="0">
                <a:pos x="6" y="478"/>
              </a:cxn>
              <a:cxn ang="0">
                <a:pos x="12" y="430"/>
              </a:cxn>
              <a:cxn ang="0">
                <a:pos x="12" y="412"/>
              </a:cxn>
              <a:cxn ang="0">
                <a:pos x="12" y="400"/>
              </a:cxn>
              <a:cxn ang="0">
                <a:pos x="12" y="400"/>
              </a:cxn>
              <a:cxn ang="0">
                <a:pos x="18" y="388"/>
              </a:cxn>
              <a:cxn ang="0">
                <a:pos x="24" y="370"/>
              </a:cxn>
              <a:cxn ang="0">
                <a:pos x="35" y="316"/>
              </a:cxn>
              <a:cxn ang="0">
                <a:pos x="41" y="257"/>
              </a:cxn>
              <a:cxn ang="0">
                <a:pos x="47" y="233"/>
              </a:cxn>
              <a:cxn ang="0">
                <a:pos x="47" y="215"/>
              </a:cxn>
              <a:cxn ang="0">
                <a:pos x="47" y="215"/>
              </a:cxn>
              <a:cxn ang="0">
                <a:pos x="47" y="179"/>
              </a:cxn>
              <a:cxn ang="0">
                <a:pos x="53" y="131"/>
              </a:cxn>
              <a:cxn ang="0">
                <a:pos x="53" y="83"/>
              </a:cxn>
              <a:cxn ang="0">
                <a:pos x="53" y="47"/>
              </a:cxn>
              <a:cxn ang="0">
                <a:pos x="53" y="47"/>
              </a:cxn>
              <a:cxn ang="0">
                <a:pos x="53" y="24"/>
              </a:cxn>
              <a:cxn ang="0">
                <a:pos x="53" y="6"/>
              </a:cxn>
              <a:cxn ang="0">
                <a:pos x="53" y="0"/>
              </a:cxn>
              <a:cxn ang="0">
                <a:pos x="59" y="6"/>
              </a:cxn>
              <a:cxn ang="0">
                <a:pos x="59" y="18"/>
              </a:cxn>
              <a:cxn ang="0">
                <a:pos x="59" y="41"/>
              </a:cxn>
              <a:cxn ang="0">
                <a:pos x="59" y="41"/>
              </a:cxn>
              <a:cxn ang="0">
                <a:pos x="59" y="65"/>
              </a:cxn>
              <a:cxn ang="0">
                <a:pos x="59" y="83"/>
              </a:cxn>
              <a:cxn ang="0">
                <a:pos x="65" y="113"/>
              </a:cxn>
              <a:cxn ang="0">
                <a:pos x="65" y="137"/>
              </a:cxn>
              <a:cxn ang="0">
                <a:pos x="65" y="167"/>
              </a:cxn>
              <a:cxn ang="0">
                <a:pos x="65" y="167"/>
              </a:cxn>
              <a:cxn ang="0">
                <a:pos x="59" y="209"/>
              </a:cxn>
              <a:cxn ang="0">
                <a:pos x="53" y="245"/>
              </a:cxn>
              <a:cxn ang="0">
                <a:pos x="47" y="280"/>
              </a:cxn>
              <a:cxn ang="0">
                <a:pos x="41" y="298"/>
              </a:cxn>
              <a:cxn ang="0">
                <a:pos x="41" y="298"/>
              </a:cxn>
              <a:cxn ang="0">
                <a:pos x="41" y="316"/>
              </a:cxn>
              <a:cxn ang="0">
                <a:pos x="35" y="346"/>
              </a:cxn>
              <a:cxn ang="0">
                <a:pos x="29" y="382"/>
              </a:cxn>
              <a:cxn ang="0">
                <a:pos x="29" y="412"/>
              </a:cxn>
              <a:cxn ang="0">
                <a:pos x="29" y="412"/>
              </a:cxn>
              <a:cxn ang="0">
                <a:pos x="24" y="448"/>
              </a:cxn>
              <a:cxn ang="0">
                <a:pos x="18" y="496"/>
              </a:cxn>
              <a:cxn ang="0">
                <a:pos x="18" y="555"/>
              </a:cxn>
              <a:cxn ang="0">
                <a:pos x="18" y="633"/>
              </a:cxn>
            </a:cxnLst>
            <a:rect l="0" t="0" r="r" b="b"/>
            <a:pathLst>
              <a:path w="65" h="699">
                <a:moveTo>
                  <a:pt x="18" y="633"/>
                </a:moveTo>
                <a:lnTo>
                  <a:pt x="18" y="633"/>
                </a:lnTo>
                <a:lnTo>
                  <a:pt x="18" y="639"/>
                </a:lnTo>
                <a:lnTo>
                  <a:pt x="12" y="657"/>
                </a:lnTo>
                <a:lnTo>
                  <a:pt x="12" y="657"/>
                </a:lnTo>
                <a:lnTo>
                  <a:pt x="6" y="681"/>
                </a:lnTo>
                <a:lnTo>
                  <a:pt x="0" y="699"/>
                </a:lnTo>
                <a:lnTo>
                  <a:pt x="0" y="699"/>
                </a:lnTo>
                <a:lnTo>
                  <a:pt x="0" y="699"/>
                </a:lnTo>
                <a:lnTo>
                  <a:pt x="0" y="687"/>
                </a:lnTo>
                <a:lnTo>
                  <a:pt x="0" y="669"/>
                </a:lnTo>
                <a:lnTo>
                  <a:pt x="0" y="669"/>
                </a:lnTo>
                <a:lnTo>
                  <a:pt x="6" y="633"/>
                </a:lnTo>
                <a:lnTo>
                  <a:pt x="6" y="603"/>
                </a:lnTo>
                <a:lnTo>
                  <a:pt x="6" y="561"/>
                </a:lnTo>
                <a:lnTo>
                  <a:pt x="6" y="561"/>
                </a:lnTo>
                <a:lnTo>
                  <a:pt x="6" y="543"/>
                </a:lnTo>
                <a:lnTo>
                  <a:pt x="6" y="525"/>
                </a:lnTo>
                <a:lnTo>
                  <a:pt x="6" y="478"/>
                </a:lnTo>
                <a:lnTo>
                  <a:pt x="12" y="430"/>
                </a:lnTo>
                <a:lnTo>
                  <a:pt x="12" y="412"/>
                </a:lnTo>
                <a:lnTo>
                  <a:pt x="12" y="400"/>
                </a:lnTo>
                <a:lnTo>
                  <a:pt x="12" y="400"/>
                </a:lnTo>
                <a:lnTo>
                  <a:pt x="18" y="388"/>
                </a:lnTo>
                <a:lnTo>
                  <a:pt x="24" y="370"/>
                </a:lnTo>
                <a:lnTo>
                  <a:pt x="35" y="316"/>
                </a:lnTo>
                <a:lnTo>
                  <a:pt x="41" y="257"/>
                </a:lnTo>
                <a:lnTo>
                  <a:pt x="47" y="233"/>
                </a:lnTo>
                <a:lnTo>
                  <a:pt x="47" y="215"/>
                </a:lnTo>
                <a:lnTo>
                  <a:pt x="47" y="215"/>
                </a:lnTo>
                <a:lnTo>
                  <a:pt x="47" y="179"/>
                </a:lnTo>
                <a:lnTo>
                  <a:pt x="53" y="131"/>
                </a:lnTo>
                <a:lnTo>
                  <a:pt x="53" y="83"/>
                </a:lnTo>
                <a:lnTo>
                  <a:pt x="53" y="47"/>
                </a:lnTo>
                <a:lnTo>
                  <a:pt x="53" y="47"/>
                </a:lnTo>
                <a:lnTo>
                  <a:pt x="53" y="24"/>
                </a:lnTo>
                <a:lnTo>
                  <a:pt x="53" y="6"/>
                </a:lnTo>
                <a:lnTo>
                  <a:pt x="53" y="0"/>
                </a:lnTo>
                <a:lnTo>
                  <a:pt x="59" y="6"/>
                </a:lnTo>
                <a:lnTo>
                  <a:pt x="59" y="18"/>
                </a:lnTo>
                <a:lnTo>
                  <a:pt x="59" y="41"/>
                </a:lnTo>
                <a:lnTo>
                  <a:pt x="59" y="41"/>
                </a:lnTo>
                <a:lnTo>
                  <a:pt x="59" y="65"/>
                </a:lnTo>
                <a:lnTo>
                  <a:pt x="59" y="83"/>
                </a:lnTo>
                <a:lnTo>
                  <a:pt x="65" y="113"/>
                </a:lnTo>
                <a:lnTo>
                  <a:pt x="65" y="137"/>
                </a:lnTo>
                <a:lnTo>
                  <a:pt x="65" y="167"/>
                </a:lnTo>
                <a:lnTo>
                  <a:pt x="65" y="167"/>
                </a:lnTo>
                <a:lnTo>
                  <a:pt x="59" y="209"/>
                </a:lnTo>
                <a:lnTo>
                  <a:pt x="53" y="245"/>
                </a:lnTo>
                <a:lnTo>
                  <a:pt x="47" y="280"/>
                </a:lnTo>
                <a:lnTo>
                  <a:pt x="41" y="298"/>
                </a:lnTo>
                <a:lnTo>
                  <a:pt x="41" y="298"/>
                </a:lnTo>
                <a:lnTo>
                  <a:pt x="41" y="316"/>
                </a:lnTo>
                <a:lnTo>
                  <a:pt x="35" y="346"/>
                </a:lnTo>
                <a:lnTo>
                  <a:pt x="29" y="382"/>
                </a:lnTo>
                <a:lnTo>
                  <a:pt x="29" y="41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86389" name="Freeform 21"/>
          <p:cNvSpPr>
            <a:spLocks/>
          </p:cNvSpPr>
          <p:nvPr/>
        </p:nvSpPr>
        <p:spPr bwMode="auto">
          <a:xfrm flipH="1">
            <a:off x="1370013" y="5864225"/>
            <a:ext cx="1008062" cy="350838"/>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close/>
              </a:path>
            </a:pathLst>
          </a:custGeom>
          <a:solidFill>
            <a:srgbClr val="F8C9A6"/>
          </a:solidFill>
          <a:ln w="9525">
            <a:noFill/>
            <a:round/>
            <a:headEnd/>
            <a:tailEnd/>
          </a:ln>
        </p:spPr>
        <p:txBody>
          <a:bodyPr/>
          <a:lstStyle/>
          <a:p>
            <a:endParaRPr lang="fr-FR"/>
          </a:p>
        </p:txBody>
      </p:sp>
      <p:sp>
        <p:nvSpPr>
          <p:cNvPr id="186390" name="Freeform 22"/>
          <p:cNvSpPr>
            <a:spLocks/>
          </p:cNvSpPr>
          <p:nvPr/>
        </p:nvSpPr>
        <p:spPr bwMode="auto">
          <a:xfrm flipH="1">
            <a:off x="1103313" y="5632450"/>
            <a:ext cx="95250" cy="80963"/>
          </a:xfrm>
          <a:custGeom>
            <a:avLst/>
            <a:gdLst/>
            <a:ahLst/>
            <a:cxnLst>
              <a:cxn ang="0">
                <a:pos x="23" y="0"/>
              </a:cxn>
              <a:cxn ang="0">
                <a:pos x="23" y="0"/>
              </a:cxn>
              <a:cxn ang="0">
                <a:pos x="18" y="6"/>
              </a:cxn>
              <a:cxn ang="0">
                <a:pos x="6" y="18"/>
              </a:cxn>
              <a:cxn ang="0">
                <a:pos x="0" y="36"/>
              </a:cxn>
            </a:cxnLst>
            <a:rect l="0" t="0" r="r" b="b"/>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86391" name="Freeform 23"/>
          <p:cNvSpPr>
            <a:spLocks/>
          </p:cNvSpPr>
          <p:nvPr/>
        </p:nvSpPr>
        <p:spPr bwMode="auto">
          <a:xfrm flipH="1">
            <a:off x="1468438" y="2457450"/>
            <a:ext cx="784225" cy="733425"/>
          </a:xfrm>
          <a:custGeom>
            <a:avLst/>
            <a:gdLst/>
            <a:ahLst/>
            <a:cxnLst>
              <a:cxn ang="0">
                <a:pos x="30" y="24"/>
              </a:cxn>
              <a:cxn ang="0">
                <a:pos x="42" y="48"/>
              </a:cxn>
              <a:cxn ang="0">
                <a:pos x="54" y="72"/>
              </a:cxn>
              <a:cxn ang="0">
                <a:pos x="84" y="131"/>
              </a:cxn>
              <a:cxn ang="0">
                <a:pos x="120" y="197"/>
              </a:cxn>
              <a:cxn ang="0">
                <a:pos x="138" y="227"/>
              </a:cxn>
              <a:cxn ang="0">
                <a:pos x="156" y="245"/>
              </a:cxn>
              <a:cxn ang="0">
                <a:pos x="156" y="245"/>
              </a:cxn>
              <a:cxn ang="0">
                <a:pos x="180" y="275"/>
              </a:cxn>
              <a:cxn ang="0">
                <a:pos x="192" y="305"/>
              </a:cxn>
              <a:cxn ang="0">
                <a:pos x="180" y="323"/>
              </a:cxn>
              <a:cxn ang="0">
                <a:pos x="168" y="323"/>
              </a:cxn>
              <a:cxn ang="0">
                <a:pos x="156" y="323"/>
              </a:cxn>
              <a:cxn ang="0">
                <a:pos x="156" y="323"/>
              </a:cxn>
              <a:cxn ang="0">
                <a:pos x="138" y="305"/>
              </a:cxn>
              <a:cxn ang="0">
                <a:pos x="120" y="287"/>
              </a:cxn>
              <a:cxn ang="0">
                <a:pos x="96" y="275"/>
              </a:cxn>
              <a:cxn ang="0">
                <a:pos x="90" y="275"/>
              </a:cxn>
              <a:cxn ang="0">
                <a:pos x="78" y="281"/>
              </a:cxn>
              <a:cxn ang="0">
                <a:pos x="78" y="281"/>
              </a:cxn>
              <a:cxn ang="0">
                <a:pos x="78" y="287"/>
              </a:cxn>
              <a:cxn ang="0">
                <a:pos x="66" y="287"/>
              </a:cxn>
              <a:cxn ang="0">
                <a:pos x="54" y="281"/>
              </a:cxn>
              <a:cxn ang="0">
                <a:pos x="48" y="269"/>
              </a:cxn>
              <a:cxn ang="0">
                <a:pos x="42" y="251"/>
              </a:cxn>
              <a:cxn ang="0">
                <a:pos x="42" y="251"/>
              </a:cxn>
              <a:cxn ang="0">
                <a:pos x="36" y="221"/>
              </a:cxn>
              <a:cxn ang="0">
                <a:pos x="24" y="173"/>
              </a:cxn>
              <a:cxn ang="0">
                <a:pos x="12" y="125"/>
              </a:cxn>
              <a:cxn ang="0">
                <a:pos x="6" y="72"/>
              </a:cxn>
              <a:cxn ang="0">
                <a:pos x="0" y="36"/>
              </a:cxn>
              <a:cxn ang="0">
                <a:pos x="6" y="6"/>
              </a:cxn>
              <a:cxn ang="0">
                <a:pos x="6" y="0"/>
              </a:cxn>
              <a:cxn ang="0">
                <a:pos x="12" y="0"/>
              </a:cxn>
              <a:cxn ang="0">
                <a:pos x="18" y="12"/>
              </a:cxn>
              <a:cxn ang="0">
                <a:pos x="30" y="24"/>
              </a:cxn>
            </a:cxnLst>
            <a:rect l="0" t="0" r="r" b="b"/>
            <a:pathLst>
              <a:path w="192" h="323">
                <a:moveTo>
                  <a:pt x="30" y="24"/>
                </a:moveTo>
                <a:lnTo>
                  <a:pt x="42" y="48"/>
                </a:lnTo>
                <a:lnTo>
                  <a:pt x="54" y="72"/>
                </a:lnTo>
                <a:lnTo>
                  <a:pt x="84" y="131"/>
                </a:lnTo>
                <a:lnTo>
                  <a:pt x="120" y="197"/>
                </a:lnTo>
                <a:lnTo>
                  <a:pt x="138" y="227"/>
                </a:lnTo>
                <a:lnTo>
                  <a:pt x="156" y="245"/>
                </a:lnTo>
                <a:lnTo>
                  <a:pt x="156" y="245"/>
                </a:lnTo>
                <a:lnTo>
                  <a:pt x="180" y="275"/>
                </a:lnTo>
                <a:lnTo>
                  <a:pt x="192" y="305"/>
                </a:lnTo>
                <a:lnTo>
                  <a:pt x="180" y="323"/>
                </a:lnTo>
                <a:lnTo>
                  <a:pt x="168" y="323"/>
                </a:lnTo>
                <a:lnTo>
                  <a:pt x="156" y="323"/>
                </a:lnTo>
                <a:lnTo>
                  <a:pt x="156" y="323"/>
                </a:lnTo>
                <a:lnTo>
                  <a:pt x="138" y="305"/>
                </a:lnTo>
                <a:lnTo>
                  <a:pt x="120" y="287"/>
                </a:lnTo>
                <a:lnTo>
                  <a:pt x="96" y="275"/>
                </a:lnTo>
                <a:lnTo>
                  <a:pt x="90" y="275"/>
                </a:lnTo>
                <a:lnTo>
                  <a:pt x="78" y="281"/>
                </a:lnTo>
                <a:lnTo>
                  <a:pt x="78" y="281"/>
                </a:lnTo>
                <a:lnTo>
                  <a:pt x="78" y="287"/>
                </a:lnTo>
                <a:lnTo>
                  <a:pt x="66" y="287"/>
                </a:lnTo>
                <a:lnTo>
                  <a:pt x="54" y="281"/>
                </a:lnTo>
                <a:lnTo>
                  <a:pt x="48" y="269"/>
                </a:lnTo>
                <a:lnTo>
                  <a:pt x="42" y="251"/>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86392" name="Freeform 24"/>
          <p:cNvSpPr>
            <a:spLocks/>
          </p:cNvSpPr>
          <p:nvPr/>
        </p:nvSpPr>
        <p:spPr bwMode="auto">
          <a:xfrm flipH="1">
            <a:off x="1468438" y="2513013"/>
            <a:ext cx="762000" cy="677862"/>
          </a:xfrm>
          <a:custGeom>
            <a:avLst/>
            <a:gdLst/>
            <a:ahLst/>
            <a:cxnLst>
              <a:cxn ang="0">
                <a:pos x="30" y="30"/>
              </a:cxn>
              <a:cxn ang="0">
                <a:pos x="42" y="48"/>
              </a:cxn>
              <a:cxn ang="0">
                <a:pos x="48" y="72"/>
              </a:cxn>
              <a:cxn ang="0">
                <a:pos x="78" y="125"/>
              </a:cxn>
              <a:cxn ang="0">
                <a:pos x="108" y="179"/>
              </a:cxn>
              <a:cxn ang="0">
                <a:pos x="150" y="227"/>
              </a:cxn>
              <a:cxn ang="0">
                <a:pos x="150" y="227"/>
              </a:cxn>
              <a:cxn ang="0">
                <a:pos x="174" y="263"/>
              </a:cxn>
              <a:cxn ang="0">
                <a:pos x="186" y="287"/>
              </a:cxn>
              <a:cxn ang="0">
                <a:pos x="174" y="299"/>
              </a:cxn>
              <a:cxn ang="0">
                <a:pos x="162" y="299"/>
              </a:cxn>
              <a:cxn ang="0">
                <a:pos x="150" y="293"/>
              </a:cxn>
              <a:cxn ang="0">
                <a:pos x="150" y="293"/>
              </a:cxn>
              <a:cxn ang="0">
                <a:pos x="132" y="281"/>
              </a:cxn>
              <a:cxn ang="0">
                <a:pos x="114" y="263"/>
              </a:cxn>
              <a:cxn ang="0">
                <a:pos x="90" y="251"/>
              </a:cxn>
              <a:cxn ang="0">
                <a:pos x="84" y="251"/>
              </a:cxn>
              <a:cxn ang="0">
                <a:pos x="72" y="257"/>
              </a:cxn>
              <a:cxn ang="0">
                <a:pos x="72" y="257"/>
              </a:cxn>
              <a:cxn ang="0">
                <a:pos x="72" y="263"/>
              </a:cxn>
              <a:cxn ang="0">
                <a:pos x="66" y="263"/>
              </a:cxn>
              <a:cxn ang="0">
                <a:pos x="54" y="257"/>
              </a:cxn>
              <a:cxn ang="0">
                <a:pos x="48" y="245"/>
              </a:cxn>
              <a:cxn ang="0">
                <a:pos x="42" y="227"/>
              </a:cxn>
              <a:cxn ang="0">
                <a:pos x="42" y="227"/>
              </a:cxn>
              <a:cxn ang="0">
                <a:pos x="30" y="191"/>
              </a:cxn>
              <a:cxn ang="0">
                <a:pos x="24" y="149"/>
              </a:cxn>
              <a:cxn ang="0">
                <a:pos x="12" y="107"/>
              </a:cxn>
              <a:cxn ang="0">
                <a:pos x="0" y="66"/>
              </a:cxn>
              <a:cxn ang="0">
                <a:pos x="0" y="30"/>
              </a:cxn>
              <a:cxn ang="0">
                <a:pos x="0" y="6"/>
              </a:cxn>
              <a:cxn ang="0">
                <a:pos x="6" y="0"/>
              </a:cxn>
              <a:cxn ang="0">
                <a:pos x="12" y="6"/>
              </a:cxn>
              <a:cxn ang="0">
                <a:pos x="18" y="12"/>
              </a:cxn>
              <a:cxn ang="0">
                <a:pos x="30" y="30"/>
              </a:cxn>
            </a:cxnLst>
            <a:rect l="0" t="0" r="r" b="b"/>
            <a:pathLst>
              <a:path w="186" h="299">
                <a:moveTo>
                  <a:pt x="30" y="30"/>
                </a:moveTo>
                <a:lnTo>
                  <a:pt x="42" y="48"/>
                </a:lnTo>
                <a:lnTo>
                  <a:pt x="48" y="72"/>
                </a:lnTo>
                <a:lnTo>
                  <a:pt x="78" y="125"/>
                </a:lnTo>
                <a:lnTo>
                  <a:pt x="108" y="179"/>
                </a:lnTo>
                <a:lnTo>
                  <a:pt x="150" y="227"/>
                </a:lnTo>
                <a:lnTo>
                  <a:pt x="150" y="227"/>
                </a:lnTo>
                <a:lnTo>
                  <a:pt x="174" y="263"/>
                </a:lnTo>
                <a:lnTo>
                  <a:pt x="186" y="287"/>
                </a:lnTo>
                <a:lnTo>
                  <a:pt x="174" y="299"/>
                </a:lnTo>
                <a:lnTo>
                  <a:pt x="162" y="299"/>
                </a:lnTo>
                <a:lnTo>
                  <a:pt x="150" y="293"/>
                </a:lnTo>
                <a:lnTo>
                  <a:pt x="150" y="293"/>
                </a:lnTo>
                <a:lnTo>
                  <a:pt x="132" y="281"/>
                </a:lnTo>
                <a:lnTo>
                  <a:pt x="114" y="263"/>
                </a:lnTo>
                <a:lnTo>
                  <a:pt x="90" y="251"/>
                </a:lnTo>
                <a:lnTo>
                  <a:pt x="84" y="251"/>
                </a:lnTo>
                <a:lnTo>
                  <a:pt x="72" y="257"/>
                </a:lnTo>
                <a:lnTo>
                  <a:pt x="72" y="257"/>
                </a:lnTo>
                <a:lnTo>
                  <a:pt x="72" y="263"/>
                </a:lnTo>
                <a:lnTo>
                  <a:pt x="66" y="263"/>
                </a:lnTo>
                <a:lnTo>
                  <a:pt x="54" y="257"/>
                </a:lnTo>
                <a:lnTo>
                  <a:pt x="48" y="245"/>
                </a:lnTo>
                <a:lnTo>
                  <a:pt x="42" y="227"/>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86393" name="Freeform 25"/>
          <p:cNvSpPr>
            <a:spLocks/>
          </p:cNvSpPr>
          <p:nvPr/>
        </p:nvSpPr>
        <p:spPr bwMode="auto">
          <a:xfrm flipH="1">
            <a:off x="1492250" y="2579688"/>
            <a:ext cx="738188" cy="598487"/>
          </a:xfrm>
          <a:custGeom>
            <a:avLst/>
            <a:gdLst/>
            <a:ahLst/>
            <a:cxnLst>
              <a:cxn ang="0">
                <a:pos x="24" y="18"/>
              </a:cxn>
              <a:cxn ang="0">
                <a:pos x="48" y="59"/>
              </a:cxn>
              <a:cxn ang="0">
                <a:pos x="72" y="107"/>
              </a:cxn>
              <a:cxn ang="0">
                <a:pos x="102" y="161"/>
              </a:cxn>
              <a:cxn ang="0">
                <a:pos x="138" y="197"/>
              </a:cxn>
              <a:cxn ang="0">
                <a:pos x="138" y="197"/>
              </a:cxn>
              <a:cxn ang="0">
                <a:pos x="168" y="233"/>
              </a:cxn>
              <a:cxn ang="0">
                <a:pos x="180" y="257"/>
              </a:cxn>
              <a:cxn ang="0">
                <a:pos x="168" y="263"/>
              </a:cxn>
              <a:cxn ang="0">
                <a:pos x="144" y="257"/>
              </a:cxn>
              <a:cxn ang="0">
                <a:pos x="144" y="257"/>
              </a:cxn>
              <a:cxn ang="0">
                <a:pos x="126" y="245"/>
              </a:cxn>
              <a:cxn ang="0">
                <a:pos x="108" y="227"/>
              </a:cxn>
              <a:cxn ang="0">
                <a:pos x="90" y="215"/>
              </a:cxn>
              <a:cxn ang="0">
                <a:pos x="78" y="215"/>
              </a:cxn>
              <a:cxn ang="0">
                <a:pos x="66" y="221"/>
              </a:cxn>
              <a:cxn ang="0">
                <a:pos x="66" y="221"/>
              </a:cxn>
              <a:cxn ang="0">
                <a:pos x="66" y="227"/>
              </a:cxn>
              <a:cxn ang="0">
                <a:pos x="60" y="227"/>
              </a:cxn>
              <a:cxn ang="0">
                <a:pos x="54" y="221"/>
              </a:cxn>
              <a:cxn ang="0">
                <a:pos x="48" y="209"/>
              </a:cxn>
              <a:cxn ang="0">
                <a:pos x="42" y="191"/>
              </a:cxn>
              <a:cxn ang="0">
                <a:pos x="42" y="191"/>
              </a:cxn>
              <a:cxn ang="0">
                <a:pos x="36" y="161"/>
              </a:cxn>
              <a:cxn ang="0">
                <a:pos x="24" y="125"/>
              </a:cxn>
              <a:cxn ang="0">
                <a:pos x="12" y="83"/>
              </a:cxn>
              <a:cxn ang="0">
                <a:pos x="6" y="48"/>
              </a:cxn>
              <a:cxn ang="0">
                <a:pos x="0" y="18"/>
              </a:cxn>
              <a:cxn ang="0">
                <a:pos x="0" y="0"/>
              </a:cxn>
              <a:cxn ang="0">
                <a:pos x="12" y="0"/>
              </a:cxn>
              <a:cxn ang="0">
                <a:pos x="18" y="6"/>
              </a:cxn>
              <a:cxn ang="0">
                <a:pos x="24" y="18"/>
              </a:cxn>
            </a:cxnLst>
            <a:rect l="0" t="0" r="r" b="b"/>
            <a:pathLst>
              <a:path w="180" h="263">
                <a:moveTo>
                  <a:pt x="24" y="18"/>
                </a:moveTo>
                <a:lnTo>
                  <a:pt x="48" y="59"/>
                </a:lnTo>
                <a:lnTo>
                  <a:pt x="72" y="107"/>
                </a:lnTo>
                <a:lnTo>
                  <a:pt x="102" y="161"/>
                </a:lnTo>
                <a:lnTo>
                  <a:pt x="138" y="197"/>
                </a:lnTo>
                <a:lnTo>
                  <a:pt x="138" y="197"/>
                </a:lnTo>
                <a:lnTo>
                  <a:pt x="168" y="233"/>
                </a:lnTo>
                <a:lnTo>
                  <a:pt x="180" y="257"/>
                </a:lnTo>
                <a:lnTo>
                  <a:pt x="168" y="263"/>
                </a:lnTo>
                <a:lnTo>
                  <a:pt x="144" y="257"/>
                </a:lnTo>
                <a:lnTo>
                  <a:pt x="144" y="257"/>
                </a:lnTo>
                <a:lnTo>
                  <a:pt x="126" y="245"/>
                </a:lnTo>
                <a:lnTo>
                  <a:pt x="108" y="227"/>
                </a:lnTo>
                <a:lnTo>
                  <a:pt x="90" y="215"/>
                </a:lnTo>
                <a:lnTo>
                  <a:pt x="78" y="215"/>
                </a:lnTo>
                <a:lnTo>
                  <a:pt x="66" y="221"/>
                </a:lnTo>
                <a:lnTo>
                  <a:pt x="66" y="221"/>
                </a:lnTo>
                <a:lnTo>
                  <a:pt x="66" y="227"/>
                </a:lnTo>
                <a:lnTo>
                  <a:pt x="60" y="227"/>
                </a:lnTo>
                <a:lnTo>
                  <a:pt x="54" y="221"/>
                </a:lnTo>
                <a:lnTo>
                  <a:pt x="48" y="209"/>
                </a:lnTo>
                <a:lnTo>
                  <a:pt x="42" y="191"/>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86394" name="Freeform 26"/>
          <p:cNvSpPr>
            <a:spLocks/>
          </p:cNvSpPr>
          <p:nvPr/>
        </p:nvSpPr>
        <p:spPr bwMode="auto">
          <a:xfrm flipH="1">
            <a:off x="1519238" y="2635250"/>
            <a:ext cx="687387" cy="542925"/>
          </a:xfrm>
          <a:custGeom>
            <a:avLst/>
            <a:gdLst/>
            <a:ahLst/>
            <a:cxnLst>
              <a:cxn ang="0">
                <a:pos x="18" y="24"/>
              </a:cxn>
              <a:cxn ang="0">
                <a:pos x="36" y="59"/>
              </a:cxn>
              <a:cxn ang="0">
                <a:pos x="60" y="101"/>
              </a:cxn>
              <a:cxn ang="0">
                <a:pos x="90" y="143"/>
              </a:cxn>
              <a:cxn ang="0">
                <a:pos x="126" y="179"/>
              </a:cxn>
              <a:cxn ang="0">
                <a:pos x="126" y="179"/>
              </a:cxn>
              <a:cxn ang="0">
                <a:pos x="156" y="209"/>
              </a:cxn>
              <a:cxn ang="0">
                <a:pos x="168" y="233"/>
              </a:cxn>
              <a:cxn ang="0">
                <a:pos x="156" y="239"/>
              </a:cxn>
              <a:cxn ang="0">
                <a:pos x="132" y="227"/>
              </a:cxn>
              <a:cxn ang="0">
                <a:pos x="132" y="227"/>
              </a:cxn>
              <a:cxn ang="0">
                <a:pos x="114" y="215"/>
              </a:cxn>
              <a:cxn ang="0">
                <a:pos x="102" y="197"/>
              </a:cxn>
              <a:cxn ang="0">
                <a:pos x="78" y="191"/>
              </a:cxn>
              <a:cxn ang="0">
                <a:pos x="72" y="191"/>
              </a:cxn>
              <a:cxn ang="0">
                <a:pos x="60" y="197"/>
              </a:cxn>
              <a:cxn ang="0">
                <a:pos x="60" y="197"/>
              </a:cxn>
              <a:cxn ang="0">
                <a:pos x="60" y="197"/>
              </a:cxn>
              <a:cxn ang="0">
                <a:pos x="54" y="203"/>
              </a:cxn>
              <a:cxn ang="0">
                <a:pos x="48" y="191"/>
              </a:cxn>
              <a:cxn ang="0">
                <a:pos x="42" y="179"/>
              </a:cxn>
              <a:cxn ang="0">
                <a:pos x="36" y="161"/>
              </a:cxn>
              <a:cxn ang="0">
                <a:pos x="36" y="161"/>
              </a:cxn>
              <a:cxn ang="0">
                <a:pos x="30" y="131"/>
              </a:cxn>
              <a:cxn ang="0">
                <a:pos x="18" y="101"/>
              </a:cxn>
              <a:cxn ang="0">
                <a:pos x="12" y="65"/>
              </a:cxn>
              <a:cxn ang="0">
                <a:pos x="0" y="35"/>
              </a:cxn>
              <a:cxn ang="0">
                <a:pos x="0" y="12"/>
              </a:cxn>
              <a:cxn ang="0">
                <a:pos x="0" y="0"/>
              </a:cxn>
              <a:cxn ang="0">
                <a:pos x="6" y="0"/>
              </a:cxn>
              <a:cxn ang="0">
                <a:pos x="18" y="24"/>
              </a:cxn>
            </a:cxnLst>
            <a:rect l="0" t="0" r="r" b="b"/>
            <a:pathLst>
              <a:path w="168" h="239">
                <a:moveTo>
                  <a:pt x="18" y="24"/>
                </a:moveTo>
                <a:lnTo>
                  <a:pt x="36" y="59"/>
                </a:lnTo>
                <a:lnTo>
                  <a:pt x="60" y="101"/>
                </a:lnTo>
                <a:lnTo>
                  <a:pt x="90" y="143"/>
                </a:lnTo>
                <a:lnTo>
                  <a:pt x="126" y="179"/>
                </a:lnTo>
                <a:lnTo>
                  <a:pt x="126" y="179"/>
                </a:lnTo>
                <a:lnTo>
                  <a:pt x="156" y="209"/>
                </a:lnTo>
                <a:lnTo>
                  <a:pt x="168" y="233"/>
                </a:lnTo>
                <a:lnTo>
                  <a:pt x="156" y="239"/>
                </a:lnTo>
                <a:lnTo>
                  <a:pt x="132" y="227"/>
                </a:lnTo>
                <a:lnTo>
                  <a:pt x="132" y="227"/>
                </a:lnTo>
                <a:lnTo>
                  <a:pt x="114" y="215"/>
                </a:lnTo>
                <a:lnTo>
                  <a:pt x="102" y="197"/>
                </a:lnTo>
                <a:lnTo>
                  <a:pt x="78" y="191"/>
                </a:lnTo>
                <a:lnTo>
                  <a:pt x="72" y="191"/>
                </a:lnTo>
                <a:lnTo>
                  <a:pt x="60" y="197"/>
                </a:lnTo>
                <a:lnTo>
                  <a:pt x="60" y="197"/>
                </a:lnTo>
                <a:lnTo>
                  <a:pt x="60" y="197"/>
                </a:lnTo>
                <a:lnTo>
                  <a:pt x="54" y="203"/>
                </a:lnTo>
                <a:lnTo>
                  <a:pt x="48" y="191"/>
                </a:lnTo>
                <a:lnTo>
                  <a:pt x="42" y="179"/>
                </a:lnTo>
                <a:lnTo>
                  <a:pt x="36" y="161"/>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86395" name="Freeform 27"/>
          <p:cNvSpPr>
            <a:spLocks/>
          </p:cNvSpPr>
          <p:nvPr/>
        </p:nvSpPr>
        <p:spPr bwMode="auto">
          <a:xfrm flipH="1">
            <a:off x="1541463" y="2689225"/>
            <a:ext cx="665162" cy="488950"/>
          </a:xfrm>
          <a:custGeom>
            <a:avLst/>
            <a:gdLst/>
            <a:ahLst/>
            <a:cxnLst>
              <a:cxn ang="0">
                <a:pos x="18" y="23"/>
              </a:cxn>
              <a:cxn ang="0">
                <a:pos x="36" y="59"/>
              </a:cxn>
              <a:cxn ang="0">
                <a:pos x="54" y="95"/>
              </a:cxn>
              <a:cxn ang="0">
                <a:pos x="78" y="131"/>
              </a:cxn>
              <a:cxn ang="0">
                <a:pos x="114" y="167"/>
              </a:cxn>
              <a:cxn ang="0">
                <a:pos x="114" y="167"/>
              </a:cxn>
              <a:cxn ang="0">
                <a:pos x="150" y="197"/>
              </a:cxn>
              <a:cxn ang="0">
                <a:pos x="162" y="215"/>
              </a:cxn>
              <a:cxn ang="0">
                <a:pos x="156" y="215"/>
              </a:cxn>
              <a:cxn ang="0">
                <a:pos x="126" y="203"/>
              </a:cxn>
              <a:cxn ang="0">
                <a:pos x="126" y="203"/>
              </a:cxn>
              <a:cxn ang="0">
                <a:pos x="114" y="191"/>
              </a:cxn>
              <a:cxn ang="0">
                <a:pos x="102" y="173"/>
              </a:cxn>
              <a:cxn ang="0">
                <a:pos x="84" y="167"/>
              </a:cxn>
              <a:cxn ang="0">
                <a:pos x="72" y="167"/>
              </a:cxn>
              <a:cxn ang="0">
                <a:pos x="60" y="173"/>
              </a:cxn>
              <a:cxn ang="0">
                <a:pos x="60" y="173"/>
              </a:cxn>
              <a:cxn ang="0">
                <a:pos x="60" y="179"/>
              </a:cxn>
              <a:cxn ang="0">
                <a:pos x="54" y="179"/>
              </a:cxn>
              <a:cxn ang="0">
                <a:pos x="48" y="167"/>
              </a:cxn>
              <a:cxn ang="0">
                <a:pos x="42" y="155"/>
              </a:cxn>
              <a:cxn ang="0">
                <a:pos x="36" y="137"/>
              </a:cxn>
              <a:cxn ang="0">
                <a:pos x="36" y="137"/>
              </a:cxn>
              <a:cxn ang="0">
                <a:pos x="30" y="107"/>
              </a:cxn>
              <a:cxn ang="0">
                <a:pos x="24" y="77"/>
              </a:cxn>
              <a:cxn ang="0">
                <a:pos x="12" y="47"/>
              </a:cxn>
              <a:cxn ang="0">
                <a:pos x="6" y="23"/>
              </a:cxn>
              <a:cxn ang="0">
                <a:pos x="0" y="6"/>
              </a:cxn>
              <a:cxn ang="0">
                <a:pos x="0" y="0"/>
              </a:cxn>
              <a:cxn ang="0">
                <a:pos x="6" y="0"/>
              </a:cxn>
              <a:cxn ang="0">
                <a:pos x="18" y="23"/>
              </a:cxn>
            </a:cxnLst>
            <a:rect l="0" t="0" r="r" b="b"/>
            <a:pathLst>
              <a:path w="162" h="215">
                <a:moveTo>
                  <a:pt x="18" y="23"/>
                </a:moveTo>
                <a:lnTo>
                  <a:pt x="36" y="59"/>
                </a:lnTo>
                <a:lnTo>
                  <a:pt x="54" y="95"/>
                </a:lnTo>
                <a:lnTo>
                  <a:pt x="78" y="131"/>
                </a:lnTo>
                <a:lnTo>
                  <a:pt x="114" y="167"/>
                </a:lnTo>
                <a:lnTo>
                  <a:pt x="114" y="167"/>
                </a:lnTo>
                <a:lnTo>
                  <a:pt x="150" y="197"/>
                </a:lnTo>
                <a:lnTo>
                  <a:pt x="162" y="215"/>
                </a:lnTo>
                <a:lnTo>
                  <a:pt x="156" y="215"/>
                </a:lnTo>
                <a:lnTo>
                  <a:pt x="126" y="203"/>
                </a:lnTo>
                <a:lnTo>
                  <a:pt x="126" y="203"/>
                </a:lnTo>
                <a:lnTo>
                  <a:pt x="114" y="191"/>
                </a:lnTo>
                <a:lnTo>
                  <a:pt x="102" y="173"/>
                </a:lnTo>
                <a:lnTo>
                  <a:pt x="84" y="167"/>
                </a:lnTo>
                <a:lnTo>
                  <a:pt x="72" y="167"/>
                </a:lnTo>
                <a:lnTo>
                  <a:pt x="60" y="173"/>
                </a:lnTo>
                <a:lnTo>
                  <a:pt x="60" y="173"/>
                </a:lnTo>
                <a:lnTo>
                  <a:pt x="60" y="179"/>
                </a:lnTo>
                <a:lnTo>
                  <a:pt x="54" y="179"/>
                </a:lnTo>
                <a:lnTo>
                  <a:pt x="48" y="167"/>
                </a:lnTo>
                <a:lnTo>
                  <a:pt x="42" y="155"/>
                </a:lnTo>
                <a:lnTo>
                  <a:pt x="36" y="137"/>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86396" name="Freeform 28"/>
          <p:cNvSpPr>
            <a:spLocks/>
          </p:cNvSpPr>
          <p:nvPr/>
        </p:nvSpPr>
        <p:spPr bwMode="auto">
          <a:xfrm flipH="1">
            <a:off x="1371600" y="2522538"/>
            <a:ext cx="811213" cy="1044575"/>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6586B"/>
          </a:solidFill>
          <a:ln w="9525">
            <a:noFill/>
            <a:round/>
            <a:headEnd/>
            <a:tailEnd/>
          </a:ln>
        </p:spPr>
        <p:txBody>
          <a:bodyPr/>
          <a:lstStyle/>
          <a:p>
            <a:endParaRPr lang="fr-FR"/>
          </a:p>
        </p:txBody>
      </p:sp>
      <p:sp>
        <p:nvSpPr>
          <p:cNvPr id="186397" name="Freeform 29"/>
          <p:cNvSpPr>
            <a:spLocks/>
          </p:cNvSpPr>
          <p:nvPr/>
        </p:nvSpPr>
        <p:spPr bwMode="auto">
          <a:xfrm flipH="1">
            <a:off x="1444625" y="5932488"/>
            <a:ext cx="612775" cy="133350"/>
          </a:xfrm>
          <a:custGeom>
            <a:avLst/>
            <a:gdLst/>
            <a:ahLst/>
            <a:cxnLst>
              <a:cxn ang="0">
                <a:pos x="150" y="0"/>
              </a:cxn>
              <a:cxn ang="0">
                <a:pos x="138" y="0"/>
              </a:cxn>
              <a:cxn ang="0">
                <a:pos x="126" y="0"/>
              </a:cxn>
              <a:cxn ang="0">
                <a:pos x="108" y="6"/>
              </a:cxn>
              <a:cxn ang="0">
                <a:pos x="90" y="18"/>
              </a:cxn>
              <a:cxn ang="0">
                <a:pos x="78" y="24"/>
              </a:cxn>
              <a:cxn ang="0">
                <a:pos x="66" y="30"/>
              </a:cxn>
              <a:cxn ang="0">
                <a:pos x="42" y="41"/>
              </a:cxn>
              <a:cxn ang="0">
                <a:pos x="24" y="47"/>
              </a:cxn>
              <a:cxn ang="0">
                <a:pos x="18" y="53"/>
              </a:cxn>
              <a:cxn ang="0">
                <a:pos x="6" y="59"/>
              </a:cxn>
              <a:cxn ang="0">
                <a:pos x="0" y="59"/>
              </a:cxn>
            </a:cxnLst>
            <a:rect l="0" t="0" r="r" b="b"/>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86398" name="Freeform 30"/>
          <p:cNvSpPr>
            <a:spLocks/>
          </p:cNvSpPr>
          <p:nvPr/>
        </p:nvSpPr>
        <p:spPr bwMode="auto">
          <a:xfrm flipH="1">
            <a:off x="1444625" y="5959475"/>
            <a:ext cx="636588" cy="133350"/>
          </a:xfrm>
          <a:custGeom>
            <a:avLst/>
            <a:gdLst/>
            <a:ahLst/>
            <a:cxnLst>
              <a:cxn ang="0">
                <a:pos x="156" y="0"/>
              </a:cxn>
              <a:cxn ang="0">
                <a:pos x="144" y="0"/>
              </a:cxn>
              <a:cxn ang="0">
                <a:pos x="132" y="6"/>
              </a:cxn>
              <a:cxn ang="0">
                <a:pos x="114" y="6"/>
              </a:cxn>
              <a:cxn ang="0">
                <a:pos x="96" y="18"/>
              </a:cxn>
              <a:cxn ang="0">
                <a:pos x="84" y="24"/>
              </a:cxn>
              <a:cxn ang="0">
                <a:pos x="66" y="29"/>
              </a:cxn>
              <a:cxn ang="0">
                <a:pos x="42" y="41"/>
              </a:cxn>
              <a:cxn ang="0">
                <a:pos x="30" y="47"/>
              </a:cxn>
              <a:cxn ang="0">
                <a:pos x="18" y="53"/>
              </a:cxn>
              <a:cxn ang="0">
                <a:pos x="6" y="59"/>
              </a:cxn>
              <a:cxn ang="0">
                <a:pos x="0" y="59"/>
              </a:cxn>
            </a:cxnLst>
            <a:rect l="0" t="0" r="r" b="b"/>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solidFill>
            <a:srgbClr val="F8C9A6"/>
          </a:solidFill>
          <a:ln w="0">
            <a:solidFill>
              <a:srgbClr val="FFE57F"/>
            </a:solidFill>
            <a:prstDash val="solid"/>
            <a:round/>
            <a:headEnd/>
            <a:tailEnd/>
          </a:ln>
        </p:spPr>
        <p:txBody>
          <a:bodyPr/>
          <a:lstStyle/>
          <a:p>
            <a:endParaRPr lang="fr-FR"/>
          </a:p>
        </p:txBody>
      </p:sp>
      <p:sp>
        <p:nvSpPr>
          <p:cNvPr id="186399" name="Freeform 31"/>
          <p:cNvSpPr>
            <a:spLocks/>
          </p:cNvSpPr>
          <p:nvPr/>
        </p:nvSpPr>
        <p:spPr bwMode="auto">
          <a:xfrm flipH="1">
            <a:off x="1762125" y="3652838"/>
            <a:ext cx="123825" cy="163512"/>
          </a:xfrm>
          <a:custGeom>
            <a:avLst/>
            <a:gdLst/>
            <a:ahLst/>
            <a:cxnLst>
              <a:cxn ang="0">
                <a:pos x="0" y="24"/>
              </a:cxn>
              <a:cxn ang="0">
                <a:pos x="0" y="24"/>
              </a:cxn>
              <a:cxn ang="0">
                <a:pos x="6" y="18"/>
              </a:cxn>
              <a:cxn ang="0">
                <a:pos x="18" y="18"/>
              </a:cxn>
              <a:cxn ang="0">
                <a:pos x="24" y="6"/>
              </a:cxn>
              <a:cxn ang="0">
                <a:pos x="24" y="6"/>
              </a:cxn>
              <a:cxn ang="0">
                <a:pos x="30" y="0"/>
              </a:cxn>
              <a:cxn ang="0">
                <a:pos x="30" y="12"/>
              </a:cxn>
              <a:cxn ang="0">
                <a:pos x="24" y="30"/>
              </a:cxn>
              <a:cxn ang="0">
                <a:pos x="24" y="30"/>
              </a:cxn>
              <a:cxn ang="0">
                <a:pos x="24" y="42"/>
              </a:cxn>
              <a:cxn ang="0">
                <a:pos x="24" y="54"/>
              </a:cxn>
              <a:cxn ang="0">
                <a:pos x="18" y="66"/>
              </a:cxn>
              <a:cxn ang="0">
                <a:pos x="12" y="72"/>
              </a:cxn>
              <a:cxn ang="0">
                <a:pos x="12" y="72"/>
              </a:cxn>
              <a:cxn ang="0">
                <a:pos x="12" y="66"/>
              </a:cxn>
              <a:cxn ang="0">
                <a:pos x="6" y="54"/>
              </a:cxn>
              <a:cxn ang="0">
                <a:pos x="6" y="36"/>
              </a:cxn>
              <a:cxn ang="0">
                <a:pos x="0" y="24"/>
              </a:cxn>
            </a:cxnLst>
            <a:rect l="0" t="0" r="r" b="b"/>
            <a:pathLst>
              <a:path w="30" h="72">
                <a:moveTo>
                  <a:pt x="0" y="24"/>
                </a:moveTo>
                <a:lnTo>
                  <a:pt x="0" y="24"/>
                </a:lnTo>
                <a:lnTo>
                  <a:pt x="6" y="18"/>
                </a:lnTo>
                <a:lnTo>
                  <a:pt x="18" y="18"/>
                </a:lnTo>
                <a:lnTo>
                  <a:pt x="24" y="6"/>
                </a:lnTo>
                <a:lnTo>
                  <a:pt x="24" y="6"/>
                </a:lnTo>
                <a:lnTo>
                  <a:pt x="30" y="0"/>
                </a:lnTo>
                <a:lnTo>
                  <a:pt x="30" y="12"/>
                </a:lnTo>
                <a:lnTo>
                  <a:pt x="24" y="30"/>
                </a:lnTo>
                <a:lnTo>
                  <a:pt x="24" y="30"/>
                </a:lnTo>
                <a:lnTo>
                  <a:pt x="24" y="42"/>
                </a:lnTo>
                <a:lnTo>
                  <a:pt x="24" y="54"/>
                </a:lnTo>
                <a:lnTo>
                  <a:pt x="18" y="66"/>
                </a:lnTo>
                <a:lnTo>
                  <a:pt x="12" y="72"/>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sp>
        <p:nvSpPr>
          <p:cNvPr id="186400" name="Freeform 32"/>
          <p:cNvSpPr>
            <a:spLocks/>
          </p:cNvSpPr>
          <p:nvPr/>
        </p:nvSpPr>
        <p:spPr bwMode="auto">
          <a:xfrm>
            <a:off x="1104900" y="1906588"/>
            <a:ext cx="249238" cy="207962"/>
          </a:xfrm>
          <a:custGeom>
            <a:avLst/>
            <a:gdLst/>
            <a:ahLst/>
            <a:cxnLst>
              <a:cxn ang="0">
                <a:pos x="157" y="131"/>
              </a:cxn>
              <a:cxn ang="0">
                <a:pos x="57" y="31"/>
              </a:cxn>
              <a:cxn ang="0">
                <a:pos x="0" y="3"/>
              </a:cxn>
            </a:cxnLst>
            <a:rect l="0" t="0" r="r" b="b"/>
            <a:pathLst>
              <a:path w="157" h="131">
                <a:moveTo>
                  <a:pt x="157" y="131"/>
                </a:moveTo>
                <a:cubicBezTo>
                  <a:pt x="132" y="56"/>
                  <a:pt x="155" y="96"/>
                  <a:pt x="57" y="31"/>
                </a:cubicBezTo>
                <a:cubicBezTo>
                  <a:pt x="11" y="0"/>
                  <a:pt x="31" y="3"/>
                  <a:pt x="0" y="3"/>
                </a:cubicBezTo>
              </a:path>
            </a:pathLst>
          </a:custGeom>
          <a:noFill/>
          <a:ln w="9525">
            <a:solidFill>
              <a:schemeClr val="tx1"/>
            </a:solidFill>
            <a:round/>
            <a:headEnd/>
            <a:tailEnd/>
          </a:ln>
          <a:effectLst/>
        </p:spPr>
        <p:txBody>
          <a:bodyPr wrap="none" anchor="ctr"/>
          <a:lstStyle/>
          <a:p>
            <a:endParaRPr lang="fr-FR"/>
          </a:p>
        </p:txBody>
      </p:sp>
      <p:sp>
        <p:nvSpPr>
          <p:cNvPr id="186401" name="Freeform 33"/>
          <p:cNvSpPr>
            <a:spLocks/>
          </p:cNvSpPr>
          <p:nvPr/>
        </p:nvSpPr>
        <p:spPr bwMode="auto">
          <a:xfrm flipH="1">
            <a:off x="1093788" y="1143000"/>
            <a:ext cx="882650" cy="1181100"/>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86402" name="Freeform 34"/>
          <p:cNvSpPr>
            <a:spLocks/>
          </p:cNvSpPr>
          <p:nvPr/>
        </p:nvSpPr>
        <p:spPr bwMode="auto">
          <a:xfrm flipH="1">
            <a:off x="1143000" y="2598738"/>
            <a:ext cx="609600" cy="3271837"/>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a:effectLst/>
        </p:spPr>
        <p:txBody>
          <a:bodyPr wrap="none" anchor="ctr"/>
          <a:lstStyle/>
          <a:p>
            <a:endParaRPr lang="fr-FR"/>
          </a:p>
        </p:txBody>
      </p:sp>
      <p:sp>
        <p:nvSpPr>
          <p:cNvPr id="186403" name="Freeform 35"/>
          <p:cNvSpPr>
            <a:spLocks/>
          </p:cNvSpPr>
          <p:nvPr/>
        </p:nvSpPr>
        <p:spPr bwMode="auto">
          <a:xfrm flipH="1">
            <a:off x="1230313" y="2462213"/>
            <a:ext cx="823912" cy="1779587"/>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86404" name="Freeform 36"/>
          <p:cNvSpPr>
            <a:spLocks/>
          </p:cNvSpPr>
          <p:nvPr/>
        </p:nvSpPr>
        <p:spPr bwMode="auto">
          <a:xfrm flipH="1">
            <a:off x="1066800" y="3640138"/>
            <a:ext cx="1152525" cy="2547937"/>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a:effectLst/>
        </p:spPr>
        <p:txBody>
          <a:bodyPr wrap="none" anchor="ctr"/>
          <a:lstStyle/>
          <a:p>
            <a:endParaRPr lang="fr-FR"/>
          </a:p>
        </p:txBody>
      </p:sp>
      <p:sp>
        <p:nvSpPr>
          <p:cNvPr id="186405" name="Freeform 37"/>
          <p:cNvSpPr>
            <a:spLocks/>
          </p:cNvSpPr>
          <p:nvPr/>
        </p:nvSpPr>
        <p:spPr bwMode="auto">
          <a:xfrm>
            <a:off x="1474788" y="1981200"/>
            <a:ext cx="82550" cy="341313"/>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a:effectLst/>
        </p:spPr>
        <p:txBody>
          <a:bodyPr wrap="none" anchor="ctr"/>
          <a:lstStyle/>
          <a:p>
            <a:endParaRPr lang="fr-FR"/>
          </a:p>
        </p:txBody>
      </p:sp>
      <p:sp>
        <p:nvSpPr>
          <p:cNvPr id="186407" name="Freeform 39" descr="Diagonales vers le haut (noir/blanc)"/>
          <p:cNvSpPr>
            <a:spLocks/>
          </p:cNvSpPr>
          <p:nvPr/>
        </p:nvSpPr>
        <p:spPr bwMode="auto">
          <a:xfrm flipH="1">
            <a:off x="2667000" y="762000"/>
            <a:ext cx="1981200" cy="5345113"/>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186408" name="Freeform 40"/>
          <p:cNvSpPr>
            <a:spLocks/>
          </p:cNvSpPr>
          <p:nvPr/>
        </p:nvSpPr>
        <p:spPr bwMode="auto">
          <a:xfrm>
            <a:off x="3276600" y="533400"/>
            <a:ext cx="711200" cy="4572000"/>
          </a:xfrm>
          <a:custGeom>
            <a:avLst/>
            <a:gdLst/>
            <a:ahLst/>
            <a:cxnLst>
              <a:cxn ang="0">
                <a:pos x="144" y="2880"/>
              </a:cxn>
              <a:cxn ang="0">
                <a:pos x="96" y="1968"/>
              </a:cxn>
              <a:cxn ang="0">
                <a:pos x="432" y="864"/>
              </a:cxn>
              <a:cxn ang="0">
                <a:pos x="0" y="0"/>
              </a:cxn>
            </a:cxnLst>
            <a:rect l="0" t="0" r="r" b="b"/>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a:effectLst/>
        </p:spPr>
        <p:txBody>
          <a:bodyPr wrap="none" anchor="ctr"/>
          <a:lstStyle/>
          <a:p>
            <a:endParaRPr lang="fr-FR"/>
          </a:p>
        </p:txBody>
      </p:sp>
      <p:sp>
        <p:nvSpPr>
          <p:cNvPr id="186409" name="Freeform 41"/>
          <p:cNvSpPr>
            <a:spLocks/>
          </p:cNvSpPr>
          <p:nvPr/>
        </p:nvSpPr>
        <p:spPr bwMode="auto">
          <a:xfrm>
            <a:off x="3352800" y="2133600"/>
            <a:ext cx="533400" cy="533400"/>
          </a:xfrm>
          <a:custGeom>
            <a:avLst/>
            <a:gdLst/>
            <a:ahLst/>
            <a:cxnLst>
              <a:cxn ang="0">
                <a:pos x="336" y="0"/>
              </a:cxn>
              <a:cxn ang="0">
                <a:pos x="0" y="336"/>
              </a:cxn>
            </a:cxnLst>
            <a:rect l="0" t="0" r="r" b="b"/>
            <a:pathLst>
              <a:path w="336" h="336">
                <a:moveTo>
                  <a:pt x="336" y="0"/>
                </a:moveTo>
                <a:cubicBezTo>
                  <a:pt x="196" y="140"/>
                  <a:pt x="56" y="280"/>
                  <a:pt x="0" y="336"/>
                </a:cubicBezTo>
              </a:path>
            </a:pathLst>
          </a:custGeom>
          <a:noFill/>
          <a:ln w="127000" cmpd="sng">
            <a:solidFill>
              <a:srgbClr val="00CCFF"/>
            </a:solidFill>
            <a:round/>
            <a:headEnd/>
            <a:tailEnd/>
          </a:ln>
          <a:effectLst/>
        </p:spPr>
        <p:txBody>
          <a:bodyPr wrap="none" anchor="ctr"/>
          <a:lstStyle/>
          <a:p>
            <a:endParaRPr lang="fr-FR"/>
          </a:p>
        </p:txBody>
      </p:sp>
      <p:sp>
        <p:nvSpPr>
          <p:cNvPr id="186410" name="Line 42"/>
          <p:cNvSpPr>
            <a:spLocks noChangeShapeType="1"/>
          </p:cNvSpPr>
          <p:nvPr/>
        </p:nvSpPr>
        <p:spPr bwMode="auto">
          <a:xfrm flipH="1">
            <a:off x="3200400" y="685800"/>
            <a:ext cx="152400" cy="457200"/>
          </a:xfrm>
          <a:prstGeom prst="line">
            <a:avLst/>
          </a:prstGeom>
          <a:noFill/>
          <a:ln w="127000">
            <a:solidFill>
              <a:srgbClr val="00CCFF"/>
            </a:solidFill>
            <a:round/>
            <a:headEnd/>
            <a:tailEnd/>
          </a:ln>
          <a:effectLst/>
        </p:spPr>
        <p:txBody>
          <a:bodyPr wrap="none" anchor="ctr"/>
          <a:lstStyle/>
          <a:p>
            <a:endParaRPr lang="fr-FR"/>
          </a:p>
        </p:txBody>
      </p:sp>
      <p:sp>
        <p:nvSpPr>
          <p:cNvPr id="186411" name="Line 43"/>
          <p:cNvSpPr>
            <a:spLocks noChangeShapeType="1"/>
          </p:cNvSpPr>
          <p:nvPr/>
        </p:nvSpPr>
        <p:spPr bwMode="auto">
          <a:xfrm>
            <a:off x="2971800" y="2209800"/>
            <a:ext cx="152400" cy="1588"/>
          </a:xfrm>
          <a:prstGeom prst="line">
            <a:avLst/>
          </a:prstGeom>
          <a:noFill/>
          <a:ln w="76200">
            <a:solidFill>
              <a:schemeClr val="accent1"/>
            </a:solidFill>
            <a:round/>
            <a:headEnd/>
            <a:tailEnd/>
          </a:ln>
          <a:effectLst/>
        </p:spPr>
        <p:txBody>
          <a:bodyPr wrap="none" anchor="ctr"/>
          <a:lstStyle/>
          <a:p>
            <a:endParaRPr lang="fr-FR"/>
          </a:p>
        </p:txBody>
      </p:sp>
      <p:sp>
        <p:nvSpPr>
          <p:cNvPr id="186412" name="Freeform 44" descr="Diagonales vers le haut (noir/blanc)"/>
          <p:cNvSpPr>
            <a:spLocks/>
          </p:cNvSpPr>
          <p:nvPr/>
        </p:nvSpPr>
        <p:spPr bwMode="auto">
          <a:xfrm>
            <a:off x="3352800" y="2293938"/>
            <a:ext cx="762000" cy="1371600"/>
          </a:xfrm>
          <a:custGeom>
            <a:avLst/>
            <a:gdLst/>
            <a:ahLst/>
            <a:cxnLst>
              <a:cxn ang="0">
                <a:pos x="144" y="240"/>
              </a:cxn>
              <a:cxn ang="0">
                <a:pos x="480" y="0"/>
              </a:cxn>
              <a:cxn ang="0">
                <a:pos x="144" y="864"/>
              </a:cxn>
              <a:cxn ang="0">
                <a:pos x="0" y="864"/>
              </a:cxn>
              <a:cxn ang="0">
                <a:pos x="144" y="240"/>
              </a:cxn>
            </a:cxnLst>
            <a:rect l="0" t="0" r="r" b="b"/>
            <a:pathLst>
              <a:path w="480" h="864">
                <a:moveTo>
                  <a:pt x="144" y="240"/>
                </a:moveTo>
                <a:lnTo>
                  <a:pt x="480" y="0"/>
                </a:lnTo>
                <a:lnTo>
                  <a:pt x="144" y="864"/>
                </a:lnTo>
                <a:lnTo>
                  <a:pt x="0" y="864"/>
                </a:lnTo>
                <a:lnTo>
                  <a:pt x="144" y="240"/>
                </a:lnTo>
                <a:close/>
              </a:path>
            </a:pathLst>
          </a:custGeom>
          <a:pattFill prst="dkUpDiag">
            <a:fgClr>
              <a:srgbClr val="FF9999"/>
            </a:fgClr>
            <a:bgClr>
              <a:srgbClr val="FFFFFF"/>
            </a:bgClr>
          </a:pattFill>
          <a:ln w="9525">
            <a:noFill/>
            <a:round/>
            <a:headEnd/>
            <a:tailEnd/>
          </a:ln>
          <a:effectLst/>
        </p:spPr>
        <p:txBody>
          <a:bodyPr wrap="none" anchor="ctr"/>
          <a:lstStyle/>
          <a:p>
            <a:endParaRPr lang="fr-FR"/>
          </a:p>
        </p:txBody>
      </p:sp>
      <p:sp>
        <p:nvSpPr>
          <p:cNvPr id="186413" name="Freeform 45"/>
          <p:cNvSpPr>
            <a:spLocks/>
          </p:cNvSpPr>
          <p:nvPr/>
        </p:nvSpPr>
        <p:spPr bwMode="auto">
          <a:xfrm flipH="1">
            <a:off x="3048000" y="2598738"/>
            <a:ext cx="609600" cy="3148012"/>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a:effectLst/>
        </p:spPr>
        <p:txBody>
          <a:bodyPr wrap="none" anchor="ctr"/>
          <a:lstStyle/>
          <a:p>
            <a:endParaRPr lang="fr-FR"/>
          </a:p>
        </p:txBody>
      </p:sp>
      <p:sp>
        <p:nvSpPr>
          <p:cNvPr id="186414" name="Freeform 46"/>
          <p:cNvSpPr>
            <a:spLocks/>
          </p:cNvSpPr>
          <p:nvPr/>
        </p:nvSpPr>
        <p:spPr bwMode="auto">
          <a:xfrm flipH="1">
            <a:off x="3059113" y="2338388"/>
            <a:ext cx="823912" cy="1779587"/>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rgbClr val="000099"/>
            </a:solidFill>
            <a:round/>
            <a:headEnd/>
            <a:tailEnd/>
          </a:ln>
          <a:effectLst/>
        </p:spPr>
        <p:txBody>
          <a:bodyPr wrap="none" anchor="ctr"/>
          <a:lstStyle/>
          <a:p>
            <a:endParaRPr lang="fr-FR"/>
          </a:p>
        </p:txBody>
      </p:sp>
      <p:sp>
        <p:nvSpPr>
          <p:cNvPr id="186415" name="Freeform 47"/>
          <p:cNvSpPr>
            <a:spLocks/>
          </p:cNvSpPr>
          <p:nvPr/>
        </p:nvSpPr>
        <p:spPr bwMode="auto">
          <a:xfrm flipH="1">
            <a:off x="2895600" y="3516313"/>
            <a:ext cx="1152525" cy="2547937"/>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a:effectLst/>
        </p:spPr>
        <p:txBody>
          <a:bodyPr wrap="none" anchor="ctr"/>
          <a:lstStyle/>
          <a:p>
            <a:endParaRPr lang="fr-FR"/>
          </a:p>
        </p:txBody>
      </p:sp>
      <p:sp>
        <p:nvSpPr>
          <p:cNvPr id="186416" name="Freeform 48"/>
          <p:cNvSpPr>
            <a:spLocks/>
          </p:cNvSpPr>
          <p:nvPr/>
        </p:nvSpPr>
        <p:spPr bwMode="auto">
          <a:xfrm>
            <a:off x="3303588" y="1857375"/>
            <a:ext cx="82550" cy="341313"/>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a:effectLst/>
        </p:spPr>
        <p:txBody>
          <a:bodyPr wrap="none" anchor="ctr"/>
          <a:lstStyle/>
          <a:p>
            <a:endParaRPr lang="fr-FR"/>
          </a:p>
        </p:txBody>
      </p:sp>
      <p:sp>
        <p:nvSpPr>
          <p:cNvPr id="186417" name="Line 49"/>
          <p:cNvSpPr>
            <a:spLocks noChangeShapeType="1"/>
          </p:cNvSpPr>
          <p:nvPr/>
        </p:nvSpPr>
        <p:spPr bwMode="auto">
          <a:xfrm rot="2646290" flipH="1">
            <a:off x="3200400" y="2166938"/>
            <a:ext cx="304800" cy="381000"/>
          </a:xfrm>
          <a:prstGeom prst="line">
            <a:avLst/>
          </a:prstGeom>
          <a:noFill/>
          <a:ln w="127000">
            <a:solidFill>
              <a:schemeClr val="accent1"/>
            </a:solidFill>
            <a:round/>
            <a:headEnd/>
            <a:tailEnd/>
          </a:ln>
          <a:effectLst/>
        </p:spPr>
        <p:txBody>
          <a:bodyPr wrap="none" anchor="ctr"/>
          <a:lstStyle/>
          <a:p>
            <a:endParaRPr lang="fr-FR"/>
          </a:p>
        </p:txBody>
      </p:sp>
      <p:sp>
        <p:nvSpPr>
          <p:cNvPr id="186418" name="Oval 50"/>
          <p:cNvSpPr>
            <a:spLocks noChangeArrowheads="1"/>
          </p:cNvSpPr>
          <p:nvPr/>
        </p:nvSpPr>
        <p:spPr bwMode="auto">
          <a:xfrm>
            <a:off x="3048000" y="2141538"/>
            <a:ext cx="304800" cy="304800"/>
          </a:xfrm>
          <a:prstGeom prst="ellipse">
            <a:avLst/>
          </a:prstGeom>
          <a:solidFill>
            <a:schemeClr val="tx2"/>
          </a:solidFill>
          <a:ln w="9525">
            <a:solidFill>
              <a:schemeClr val="tx1"/>
            </a:solidFill>
            <a:round/>
            <a:headEnd/>
            <a:tailEnd/>
          </a:ln>
          <a:effectLst/>
        </p:spPr>
        <p:txBody>
          <a:bodyPr wrap="none" anchor="ctr"/>
          <a:lstStyle/>
          <a:p>
            <a:endParaRPr lang="fr-FR"/>
          </a:p>
        </p:txBody>
      </p:sp>
      <p:sp>
        <p:nvSpPr>
          <p:cNvPr id="186419" name="Oval 51"/>
          <p:cNvSpPr>
            <a:spLocks noChangeArrowheads="1"/>
          </p:cNvSpPr>
          <p:nvPr/>
        </p:nvSpPr>
        <p:spPr bwMode="auto">
          <a:xfrm>
            <a:off x="3276600" y="3894138"/>
            <a:ext cx="228600" cy="228600"/>
          </a:xfrm>
          <a:prstGeom prst="ellipse">
            <a:avLst/>
          </a:prstGeom>
          <a:solidFill>
            <a:schemeClr val="tx2"/>
          </a:solidFill>
          <a:ln w="9525">
            <a:solidFill>
              <a:schemeClr val="tx1"/>
            </a:solidFill>
            <a:round/>
            <a:headEnd/>
            <a:tailEnd/>
          </a:ln>
          <a:effectLst/>
        </p:spPr>
        <p:txBody>
          <a:bodyPr wrap="none" anchor="ctr"/>
          <a:lstStyle/>
          <a:p>
            <a:endParaRPr lang="fr-FR"/>
          </a:p>
        </p:txBody>
      </p:sp>
      <p:grpSp>
        <p:nvGrpSpPr>
          <p:cNvPr id="186420" name="Group 52"/>
          <p:cNvGrpSpPr>
            <a:grpSpLocks/>
          </p:cNvGrpSpPr>
          <p:nvPr/>
        </p:nvGrpSpPr>
        <p:grpSpPr bwMode="auto">
          <a:xfrm>
            <a:off x="4876800" y="693738"/>
            <a:ext cx="1981200" cy="5573712"/>
            <a:chOff x="1248" y="139"/>
            <a:chExt cx="1248" cy="3511"/>
          </a:xfrm>
        </p:grpSpPr>
        <p:sp>
          <p:nvSpPr>
            <p:cNvPr id="186421" name="Freeform 53" descr="Diagonales vers le haut (noir/blanc)"/>
            <p:cNvSpPr>
              <a:spLocks/>
            </p:cNvSpPr>
            <p:nvPr/>
          </p:nvSpPr>
          <p:spPr bwMode="auto">
            <a:xfrm flipH="1">
              <a:off x="1248" y="283"/>
              <a:ext cx="1248"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186422" name="Freeform 54"/>
            <p:cNvSpPr>
              <a:spLocks/>
            </p:cNvSpPr>
            <p:nvPr/>
          </p:nvSpPr>
          <p:spPr bwMode="auto">
            <a:xfrm>
              <a:off x="1632" y="139"/>
              <a:ext cx="448" cy="2880"/>
            </a:xfrm>
            <a:custGeom>
              <a:avLst/>
              <a:gdLst/>
              <a:ahLst/>
              <a:cxnLst>
                <a:cxn ang="0">
                  <a:pos x="144" y="2880"/>
                </a:cxn>
                <a:cxn ang="0">
                  <a:pos x="96" y="1968"/>
                </a:cxn>
                <a:cxn ang="0">
                  <a:pos x="432" y="864"/>
                </a:cxn>
                <a:cxn ang="0">
                  <a:pos x="0" y="0"/>
                </a:cxn>
              </a:cxnLst>
              <a:rect l="0" t="0" r="r" b="b"/>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a:effectLst/>
          </p:spPr>
          <p:txBody>
            <a:bodyPr wrap="none" anchor="ctr"/>
            <a:lstStyle/>
            <a:p>
              <a:endParaRPr lang="fr-FR"/>
            </a:p>
          </p:txBody>
        </p:sp>
        <p:sp>
          <p:nvSpPr>
            <p:cNvPr id="186423" name="Freeform 55"/>
            <p:cNvSpPr>
              <a:spLocks/>
            </p:cNvSpPr>
            <p:nvPr/>
          </p:nvSpPr>
          <p:spPr bwMode="auto">
            <a:xfrm>
              <a:off x="1680" y="1147"/>
              <a:ext cx="336" cy="336"/>
            </a:xfrm>
            <a:custGeom>
              <a:avLst/>
              <a:gdLst/>
              <a:ahLst/>
              <a:cxnLst>
                <a:cxn ang="0">
                  <a:pos x="336" y="0"/>
                </a:cxn>
                <a:cxn ang="0">
                  <a:pos x="0" y="336"/>
                </a:cxn>
              </a:cxnLst>
              <a:rect l="0" t="0" r="r" b="b"/>
              <a:pathLst>
                <a:path w="336" h="336">
                  <a:moveTo>
                    <a:pt x="336" y="0"/>
                  </a:moveTo>
                  <a:cubicBezTo>
                    <a:pt x="196" y="140"/>
                    <a:pt x="56" y="280"/>
                    <a:pt x="0" y="336"/>
                  </a:cubicBezTo>
                </a:path>
              </a:pathLst>
            </a:custGeom>
            <a:noFill/>
            <a:ln w="127000" cmpd="sng">
              <a:solidFill>
                <a:srgbClr val="00CCFF"/>
              </a:solidFill>
              <a:round/>
              <a:headEnd/>
              <a:tailEnd/>
            </a:ln>
            <a:effectLst/>
          </p:spPr>
          <p:txBody>
            <a:bodyPr wrap="none" anchor="ctr"/>
            <a:lstStyle/>
            <a:p>
              <a:endParaRPr lang="fr-FR"/>
            </a:p>
          </p:txBody>
        </p:sp>
        <p:sp>
          <p:nvSpPr>
            <p:cNvPr id="186424" name="Line 56"/>
            <p:cNvSpPr>
              <a:spLocks noChangeShapeType="1"/>
            </p:cNvSpPr>
            <p:nvPr/>
          </p:nvSpPr>
          <p:spPr bwMode="auto">
            <a:xfrm flipH="1">
              <a:off x="1584" y="235"/>
              <a:ext cx="96" cy="288"/>
            </a:xfrm>
            <a:prstGeom prst="line">
              <a:avLst/>
            </a:prstGeom>
            <a:noFill/>
            <a:ln w="127000">
              <a:solidFill>
                <a:srgbClr val="00CCFF"/>
              </a:solidFill>
              <a:round/>
              <a:headEnd/>
              <a:tailEnd/>
            </a:ln>
            <a:effectLst/>
          </p:spPr>
          <p:txBody>
            <a:bodyPr wrap="none" anchor="ctr"/>
            <a:lstStyle/>
            <a:p>
              <a:endParaRPr lang="fr-FR"/>
            </a:p>
          </p:txBody>
        </p:sp>
        <p:sp>
          <p:nvSpPr>
            <p:cNvPr id="186425" name="Line 57"/>
            <p:cNvSpPr>
              <a:spLocks noChangeShapeType="1"/>
            </p:cNvSpPr>
            <p:nvPr/>
          </p:nvSpPr>
          <p:spPr bwMode="auto">
            <a:xfrm>
              <a:off x="1440" y="1195"/>
              <a:ext cx="96" cy="1"/>
            </a:xfrm>
            <a:prstGeom prst="line">
              <a:avLst/>
            </a:prstGeom>
            <a:noFill/>
            <a:ln w="76200">
              <a:solidFill>
                <a:schemeClr val="accent1"/>
              </a:solidFill>
              <a:round/>
              <a:headEnd/>
              <a:tailEnd/>
            </a:ln>
            <a:effectLst/>
          </p:spPr>
          <p:txBody>
            <a:bodyPr wrap="none" anchor="ctr"/>
            <a:lstStyle/>
            <a:p>
              <a:endParaRPr lang="fr-FR"/>
            </a:p>
          </p:txBody>
        </p:sp>
        <p:sp>
          <p:nvSpPr>
            <p:cNvPr id="186426" name="Freeform 58" descr="Diagonales vers le haut (noir/blanc)"/>
            <p:cNvSpPr>
              <a:spLocks/>
            </p:cNvSpPr>
            <p:nvPr/>
          </p:nvSpPr>
          <p:spPr bwMode="auto">
            <a:xfrm>
              <a:off x="1680" y="1248"/>
              <a:ext cx="480" cy="864"/>
            </a:xfrm>
            <a:custGeom>
              <a:avLst/>
              <a:gdLst/>
              <a:ahLst/>
              <a:cxnLst>
                <a:cxn ang="0">
                  <a:pos x="144" y="240"/>
                </a:cxn>
                <a:cxn ang="0">
                  <a:pos x="480" y="0"/>
                </a:cxn>
                <a:cxn ang="0">
                  <a:pos x="144" y="864"/>
                </a:cxn>
                <a:cxn ang="0">
                  <a:pos x="0" y="864"/>
                </a:cxn>
                <a:cxn ang="0">
                  <a:pos x="144" y="240"/>
                </a:cxn>
              </a:cxnLst>
              <a:rect l="0" t="0" r="r" b="b"/>
              <a:pathLst>
                <a:path w="480" h="864">
                  <a:moveTo>
                    <a:pt x="144" y="240"/>
                  </a:moveTo>
                  <a:lnTo>
                    <a:pt x="480" y="0"/>
                  </a:lnTo>
                  <a:lnTo>
                    <a:pt x="144" y="864"/>
                  </a:lnTo>
                  <a:lnTo>
                    <a:pt x="0" y="864"/>
                  </a:lnTo>
                  <a:lnTo>
                    <a:pt x="144" y="240"/>
                  </a:lnTo>
                  <a:close/>
                </a:path>
              </a:pathLst>
            </a:custGeom>
            <a:pattFill prst="dkUpDiag">
              <a:fgClr>
                <a:srgbClr val="FF9999"/>
              </a:fgClr>
              <a:bgClr>
                <a:srgbClr val="FFFFFF"/>
              </a:bgClr>
            </a:pattFill>
            <a:ln w="9525">
              <a:noFill/>
              <a:round/>
              <a:headEnd/>
              <a:tailEnd/>
            </a:ln>
            <a:effectLst/>
          </p:spPr>
          <p:txBody>
            <a:bodyPr wrap="none" anchor="ctr"/>
            <a:lstStyle/>
            <a:p>
              <a:endParaRPr lang="fr-FR"/>
            </a:p>
          </p:txBody>
        </p:sp>
        <p:sp>
          <p:nvSpPr>
            <p:cNvPr id="186427" name="Freeform 59"/>
            <p:cNvSpPr>
              <a:spLocks/>
            </p:cNvSpPr>
            <p:nvPr/>
          </p:nvSpPr>
          <p:spPr bwMode="auto">
            <a:xfrm flipH="1">
              <a:off x="1488" y="1440"/>
              <a:ext cx="384" cy="1983"/>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a:effectLst/>
          </p:spPr>
          <p:txBody>
            <a:bodyPr wrap="none" anchor="ctr"/>
            <a:lstStyle/>
            <a:p>
              <a:endParaRPr lang="fr-FR"/>
            </a:p>
          </p:txBody>
        </p:sp>
        <p:sp>
          <p:nvSpPr>
            <p:cNvPr id="186428" name="Freeform 60"/>
            <p:cNvSpPr>
              <a:spLocks/>
            </p:cNvSpPr>
            <p:nvPr/>
          </p:nvSpPr>
          <p:spPr bwMode="auto">
            <a:xfrm flipH="1">
              <a:off x="1495" y="1276"/>
              <a:ext cx="519"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86429" name="Freeform 61"/>
            <p:cNvSpPr>
              <a:spLocks/>
            </p:cNvSpPr>
            <p:nvPr/>
          </p:nvSpPr>
          <p:spPr bwMode="auto">
            <a:xfrm flipH="1">
              <a:off x="1392" y="2018"/>
              <a:ext cx="726"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a:effectLst/>
          </p:spPr>
          <p:txBody>
            <a:bodyPr wrap="none" anchor="ctr"/>
            <a:lstStyle/>
            <a:p>
              <a:endParaRPr lang="fr-FR"/>
            </a:p>
          </p:txBody>
        </p:sp>
        <p:sp>
          <p:nvSpPr>
            <p:cNvPr id="186430" name="Freeform 62"/>
            <p:cNvSpPr>
              <a:spLocks/>
            </p:cNvSpPr>
            <p:nvPr/>
          </p:nvSpPr>
          <p:spPr bwMode="auto">
            <a:xfrm>
              <a:off x="1649" y="973"/>
              <a:ext cx="52"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a:effectLst/>
          </p:spPr>
          <p:txBody>
            <a:bodyPr wrap="none" anchor="ctr"/>
            <a:lstStyle/>
            <a:p>
              <a:endParaRPr lang="fr-FR"/>
            </a:p>
          </p:txBody>
        </p:sp>
        <p:sp>
          <p:nvSpPr>
            <p:cNvPr id="186431" name="Line 63"/>
            <p:cNvSpPr>
              <a:spLocks noChangeShapeType="1"/>
            </p:cNvSpPr>
            <p:nvPr/>
          </p:nvSpPr>
          <p:spPr bwMode="auto">
            <a:xfrm rot="2646290" flipH="1">
              <a:off x="1584" y="1168"/>
              <a:ext cx="192" cy="240"/>
            </a:xfrm>
            <a:prstGeom prst="line">
              <a:avLst/>
            </a:prstGeom>
            <a:noFill/>
            <a:ln w="127000">
              <a:solidFill>
                <a:schemeClr val="accent1"/>
              </a:solidFill>
              <a:round/>
              <a:headEnd/>
              <a:tailEnd/>
            </a:ln>
            <a:effectLst/>
          </p:spPr>
          <p:txBody>
            <a:bodyPr wrap="none" anchor="ctr"/>
            <a:lstStyle/>
            <a:p>
              <a:endParaRPr lang="fr-FR"/>
            </a:p>
          </p:txBody>
        </p:sp>
        <p:sp>
          <p:nvSpPr>
            <p:cNvPr id="186432" name="Oval 64"/>
            <p:cNvSpPr>
              <a:spLocks noChangeArrowheads="1"/>
            </p:cNvSpPr>
            <p:nvPr/>
          </p:nvSpPr>
          <p:spPr bwMode="auto">
            <a:xfrm>
              <a:off x="1488" y="1152"/>
              <a:ext cx="192" cy="192"/>
            </a:xfrm>
            <a:prstGeom prst="ellipse">
              <a:avLst/>
            </a:prstGeom>
            <a:solidFill>
              <a:schemeClr val="tx2"/>
            </a:solidFill>
            <a:ln w="9525">
              <a:solidFill>
                <a:schemeClr val="tx1"/>
              </a:solidFill>
              <a:round/>
              <a:headEnd/>
              <a:tailEnd/>
            </a:ln>
            <a:effectLst/>
          </p:spPr>
          <p:txBody>
            <a:bodyPr wrap="none" anchor="ctr"/>
            <a:lstStyle/>
            <a:p>
              <a:endParaRPr lang="fr-FR"/>
            </a:p>
          </p:txBody>
        </p:sp>
        <p:sp>
          <p:nvSpPr>
            <p:cNvPr id="186433" name="Oval 65"/>
            <p:cNvSpPr>
              <a:spLocks noChangeArrowheads="1"/>
            </p:cNvSpPr>
            <p:nvPr/>
          </p:nvSpPr>
          <p:spPr bwMode="auto">
            <a:xfrm>
              <a:off x="1632" y="2256"/>
              <a:ext cx="144" cy="144"/>
            </a:xfrm>
            <a:prstGeom prst="ellipse">
              <a:avLst/>
            </a:prstGeom>
            <a:solidFill>
              <a:schemeClr val="tx2"/>
            </a:solidFill>
            <a:ln w="9525">
              <a:solidFill>
                <a:schemeClr val="tx1"/>
              </a:solidFill>
              <a:round/>
              <a:headEnd/>
              <a:tailEnd/>
            </a:ln>
            <a:effectLst/>
          </p:spPr>
          <p:txBody>
            <a:bodyPr wrap="none" anchor="ctr"/>
            <a:lstStyle/>
            <a:p>
              <a:endParaRPr lang="fr-FR"/>
            </a:p>
          </p:txBody>
        </p:sp>
      </p:grpSp>
      <p:sp>
        <p:nvSpPr>
          <p:cNvPr id="186434" name="Oval 66"/>
          <p:cNvSpPr>
            <a:spLocks noChangeArrowheads="1"/>
          </p:cNvSpPr>
          <p:nvPr/>
        </p:nvSpPr>
        <p:spPr bwMode="auto">
          <a:xfrm>
            <a:off x="5029200" y="4046538"/>
            <a:ext cx="304800" cy="304800"/>
          </a:xfrm>
          <a:prstGeom prst="ellipse">
            <a:avLst/>
          </a:prstGeom>
          <a:solidFill>
            <a:srgbClr val="FFFF00"/>
          </a:solidFill>
          <a:ln w="9525">
            <a:solidFill>
              <a:schemeClr val="tx1"/>
            </a:solidFill>
            <a:round/>
            <a:headEnd/>
            <a:tailEnd/>
          </a:ln>
          <a:effectLst/>
        </p:spPr>
        <p:txBody>
          <a:bodyPr wrap="none" anchor="ctr"/>
          <a:lstStyle/>
          <a:p>
            <a:endParaRPr lang="fr-FR"/>
          </a:p>
        </p:txBody>
      </p:sp>
      <p:sp>
        <p:nvSpPr>
          <p:cNvPr id="186435" name="Oval 67"/>
          <p:cNvSpPr>
            <a:spLocks noChangeArrowheads="1"/>
          </p:cNvSpPr>
          <p:nvPr/>
        </p:nvSpPr>
        <p:spPr bwMode="auto">
          <a:xfrm>
            <a:off x="5410200" y="4275138"/>
            <a:ext cx="304800" cy="304800"/>
          </a:xfrm>
          <a:prstGeom prst="ellipse">
            <a:avLst/>
          </a:prstGeom>
          <a:solidFill>
            <a:srgbClr val="FFFF00"/>
          </a:solidFill>
          <a:ln w="9525">
            <a:solidFill>
              <a:schemeClr val="tx1"/>
            </a:solidFill>
            <a:round/>
            <a:headEnd/>
            <a:tailEnd/>
          </a:ln>
          <a:effectLst/>
        </p:spPr>
        <p:txBody>
          <a:bodyPr wrap="none" anchor="ctr"/>
          <a:lstStyle/>
          <a:p>
            <a:endParaRPr lang="fr-FR"/>
          </a:p>
        </p:txBody>
      </p:sp>
      <p:grpSp>
        <p:nvGrpSpPr>
          <p:cNvPr id="186436" name="Group 68"/>
          <p:cNvGrpSpPr>
            <a:grpSpLocks/>
          </p:cNvGrpSpPr>
          <p:nvPr/>
        </p:nvGrpSpPr>
        <p:grpSpPr bwMode="auto">
          <a:xfrm>
            <a:off x="7162800" y="769938"/>
            <a:ext cx="1600200" cy="5502275"/>
            <a:chOff x="4128" y="288"/>
            <a:chExt cx="720" cy="3466"/>
          </a:xfrm>
        </p:grpSpPr>
        <p:sp>
          <p:nvSpPr>
            <p:cNvPr id="186437" name="Freeform 69"/>
            <p:cNvSpPr>
              <a:spLocks/>
            </p:cNvSpPr>
            <p:nvPr/>
          </p:nvSpPr>
          <p:spPr bwMode="auto">
            <a:xfrm flipH="1">
              <a:off x="4203" y="3261"/>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close/>
                </a:path>
              </a:pathLst>
            </a:custGeom>
            <a:solidFill>
              <a:srgbClr val="FFCC19"/>
            </a:solidFill>
            <a:ln w="9525">
              <a:noFill/>
              <a:round/>
              <a:headEnd/>
              <a:tailEnd/>
            </a:ln>
          </p:spPr>
          <p:txBody>
            <a:bodyPr/>
            <a:lstStyle/>
            <a:p>
              <a:endParaRPr lang="fr-FR"/>
            </a:p>
          </p:txBody>
        </p:sp>
        <p:sp>
          <p:nvSpPr>
            <p:cNvPr id="186438" name="Freeform 70"/>
            <p:cNvSpPr>
              <a:spLocks/>
            </p:cNvSpPr>
            <p:nvPr/>
          </p:nvSpPr>
          <p:spPr bwMode="auto">
            <a:xfrm flipH="1">
              <a:off x="4203" y="3261"/>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path>
              </a:pathLst>
            </a:custGeom>
            <a:noFill/>
            <a:ln w="0">
              <a:solidFill>
                <a:srgbClr val="000000"/>
              </a:solidFill>
              <a:prstDash val="solid"/>
              <a:round/>
              <a:headEnd/>
              <a:tailEnd/>
            </a:ln>
          </p:spPr>
          <p:txBody>
            <a:bodyPr/>
            <a:lstStyle/>
            <a:p>
              <a:endParaRPr lang="fr-FR"/>
            </a:p>
          </p:txBody>
        </p:sp>
        <p:sp>
          <p:nvSpPr>
            <p:cNvPr id="186439" name="Freeform 71"/>
            <p:cNvSpPr>
              <a:spLocks/>
            </p:cNvSpPr>
            <p:nvPr/>
          </p:nvSpPr>
          <p:spPr bwMode="auto">
            <a:xfrm flipH="1">
              <a:off x="4219" y="3261"/>
              <a:ext cx="148" cy="258"/>
            </a:xfrm>
            <a:custGeom>
              <a:avLst/>
              <a:gdLst/>
              <a:ahLst/>
              <a:cxnLst>
                <a:cxn ang="0">
                  <a:pos x="101" y="0"/>
                </a:cxn>
                <a:cxn ang="0">
                  <a:pos x="107" y="6"/>
                </a:cxn>
                <a:cxn ang="0">
                  <a:pos x="107" y="12"/>
                </a:cxn>
                <a:cxn ang="0">
                  <a:pos x="101" y="18"/>
                </a:cxn>
                <a:cxn ang="0">
                  <a:pos x="101" y="18"/>
                </a:cxn>
                <a:cxn ang="0">
                  <a:pos x="89" y="24"/>
                </a:cxn>
                <a:cxn ang="0">
                  <a:pos x="77" y="42"/>
                </a:cxn>
                <a:cxn ang="0">
                  <a:pos x="66" y="54"/>
                </a:cxn>
                <a:cxn ang="0">
                  <a:pos x="54" y="66"/>
                </a:cxn>
                <a:cxn ang="0">
                  <a:pos x="54" y="66"/>
                </a:cxn>
                <a:cxn ang="0">
                  <a:pos x="42" y="84"/>
                </a:cxn>
                <a:cxn ang="0">
                  <a:pos x="30" y="102"/>
                </a:cxn>
                <a:cxn ang="0">
                  <a:pos x="30" y="102"/>
                </a:cxn>
                <a:cxn ang="0">
                  <a:pos x="24" y="120"/>
                </a:cxn>
                <a:cxn ang="0">
                  <a:pos x="12" y="144"/>
                </a:cxn>
                <a:cxn ang="0">
                  <a:pos x="6" y="168"/>
                </a:cxn>
                <a:cxn ang="0">
                  <a:pos x="0" y="180"/>
                </a:cxn>
                <a:cxn ang="0">
                  <a:pos x="0" y="180"/>
                </a:cxn>
                <a:cxn ang="0">
                  <a:pos x="0" y="180"/>
                </a:cxn>
                <a:cxn ang="0">
                  <a:pos x="0" y="168"/>
                </a:cxn>
                <a:cxn ang="0">
                  <a:pos x="6" y="132"/>
                </a:cxn>
                <a:cxn ang="0">
                  <a:pos x="6" y="132"/>
                </a:cxn>
                <a:cxn ang="0">
                  <a:pos x="6" y="120"/>
                </a:cxn>
                <a:cxn ang="0">
                  <a:pos x="12" y="108"/>
                </a:cxn>
                <a:cxn ang="0">
                  <a:pos x="36" y="66"/>
                </a:cxn>
                <a:cxn ang="0">
                  <a:pos x="60" y="24"/>
                </a:cxn>
                <a:cxn ang="0">
                  <a:pos x="77" y="12"/>
                </a:cxn>
                <a:cxn ang="0">
                  <a:pos x="101" y="0"/>
                </a:cxn>
              </a:cxnLst>
              <a:rect l="0" t="0" r="r" b="b"/>
              <a:pathLst>
                <a:path w="107" h="180">
                  <a:moveTo>
                    <a:pt x="101" y="0"/>
                  </a:moveTo>
                  <a:lnTo>
                    <a:pt x="107" y="6"/>
                  </a:lnTo>
                  <a:lnTo>
                    <a:pt x="107" y="12"/>
                  </a:lnTo>
                  <a:lnTo>
                    <a:pt x="101" y="18"/>
                  </a:lnTo>
                  <a:lnTo>
                    <a:pt x="101" y="18"/>
                  </a:lnTo>
                  <a:lnTo>
                    <a:pt x="89" y="24"/>
                  </a:lnTo>
                  <a:lnTo>
                    <a:pt x="77" y="42"/>
                  </a:lnTo>
                  <a:lnTo>
                    <a:pt x="66" y="54"/>
                  </a:lnTo>
                  <a:lnTo>
                    <a:pt x="54" y="66"/>
                  </a:lnTo>
                  <a:lnTo>
                    <a:pt x="54" y="66"/>
                  </a:lnTo>
                  <a:lnTo>
                    <a:pt x="42" y="84"/>
                  </a:lnTo>
                  <a:lnTo>
                    <a:pt x="30" y="102"/>
                  </a:lnTo>
                  <a:lnTo>
                    <a:pt x="30" y="102"/>
                  </a:lnTo>
                  <a:lnTo>
                    <a:pt x="24" y="120"/>
                  </a:lnTo>
                  <a:lnTo>
                    <a:pt x="12" y="144"/>
                  </a:lnTo>
                  <a:lnTo>
                    <a:pt x="6" y="168"/>
                  </a:lnTo>
                  <a:lnTo>
                    <a:pt x="0" y="180"/>
                  </a:lnTo>
                  <a:lnTo>
                    <a:pt x="0" y="180"/>
                  </a:lnTo>
                  <a:lnTo>
                    <a:pt x="0" y="180"/>
                  </a:lnTo>
                  <a:lnTo>
                    <a:pt x="0" y="168"/>
                  </a:lnTo>
                  <a:lnTo>
                    <a:pt x="6" y="132"/>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86440" name="Freeform 72"/>
            <p:cNvSpPr>
              <a:spLocks/>
            </p:cNvSpPr>
            <p:nvPr/>
          </p:nvSpPr>
          <p:spPr bwMode="auto">
            <a:xfrm flipH="1">
              <a:off x="4128" y="288"/>
              <a:ext cx="720"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close/>
                </a:path>
              </a:pathLst>
            </a:custGeom>
            <a:solidFill>
              <a:srgbClr val="F2AD8C"/>
            </a:solidFill>
            <a:ln w="9525">
              <a:noFill/>
              <a:round/>
              <a:headEnd/>
              <a:tailEnd/>
            </a:ln>
          </p:spPr>
          <p:txBody>
            <a:bodyPr/>
            <a:lstStyle/>
            <a:p>
              <a:endParaRPr lang="fr-FR"/>
            </a:p>
          </p:txBody>
        </p:sp>
        <p:sp>
          <p:nvSpPr>
            <p:cNvPr id="186441" name="Freeform 73"/>
            <p:cNvSpPr>
              <a:spLocks/>
            </p:cNvSpPr>
            <p:nvPr/>
          </p:nvSpPr>
          <p:spPr bwMode="auto">
            <a:xfrm flipH="1">
              <a:off x="4219" y="434"/>
              <a:ext cx="455" cy="1084"/>
            </a:xfrm>
            <a:custGeom>
              <a:avLst/>
              <a:gdLst/>
              <a:ahLst/>
              <a:cxnLst>
                <a:cxn ang="0">
                  <a:pos x="54" y="0"/>
                </a:cxn>
                <a:cxn ang="0">
                  <a:pos x="132" y="6"/>
                </a:cxn>
                <a:cxn ang="0">
                  <a:pos x="198" y="29"/>
                </a:cxn>
                <a:cxn ang="0">
                  <a:pos x="246" y="59"/>
                </a:cxn>
                <a:cxn ang="0">
                  <a:pos x="282" y="101"/>
                </a:cxn>
                <a:cxn ang="0">
                  <a:pos x="311" y="155"/>
                </a:cxn>
                <a:cxn ang="0">
                  <a:pos x="323" y="209"/>
                </a:cxn>
                <a:cxn ang="0">
                  <a:pos x="329" y="269"/>
                </a:cxn>
                <a:cxn ang="0">
                  <a:pos x="329" y="334"/>
                </a:cxn>
                <a:cxn ang="0">
                  <a:pos x="323" y="400"/>
                </a:cxn>
                <a:cxn ang="0">
                  <a:pos x="305" y="466"/>
                </a:cxn>
                <a:cxn ang="0">
                  <a:pos x="293" y="525"/>
                </a:cxn>
                <a:cxn ang="0">
                  <a:pos x="270" y="585"/>
                </a:cxn>
                <a:cxn ang="0">
                  <a:pos x="252" y="633"/>
                </a:cxn>
                <a:cxn ang="0">
                  <a:pos x="234" y="681"/>
                </a:cxn>
                <a:cxn ang="0">
                  <a:pos x="216" y="711"/>
                </a:cxn>
                <a:cxn ang="0">
                  <a:pos x="198" y="735"/>
                </a:cxn>
                <a:cxn ang="0">
                  <a:pos x="198" y="735"/>
                </a:cxn>
                <a:cxn ang="0">
                  <a:pos x="186" y="747"/>
                </a:cxn>
                <a:cxn ang="0">
                  <a:pos x="174" y="758"/>
                </a:cxn>
                <a:cxn ang="0">
                  <a:pos x="150" y="753"/>
                </a:cxn>
                <a:cxn ang="0">
                  <a:pos x="126" y="735"/>
                </a:cxn>
                <a:cxn ang="0">
                  <a:pos x="102" y="693"/>
                </a:cxn>
                <a:cxn ang="0">
                  <a:pos x="78" y="645"/>
                </a:cxn>
                <a:cxn ang="0">
                  <a:pos x="60" y="579"/>
                </a:cxn>
                <a:cxn ang="0">
                  <a:pos x="42" y="508"/>
                </a:cxn>
                <a:cxn ang="0">
                  <a:pos x="24" y="436"/>
                </a:cxn>
                <a:cxn ang="0">
                  <a:pos x="0" y="280"/>
                </a:cxn>
                <a:cxn ang="0">
                  <a:pos x="0" y="209"/>
                </a:cxn>
                <a:cxn ang="0">
                  <a:pos x="0" y="143"/>
                </a:cxn>
                <a:cxn ang="0">
                  <a:pos x="0" y="83"/>
                </a:cxn>
                <a:cxn ang="0">
                  <a:pos x="12" y="35"/>
                </a:cxn>
                <a:cxn ang="0">
                  <a:pos x="30" y="12"/>
                </a:cxn>
                <a:cxn ang="0">
                  <a:pos x="54" y="0"/>
                </a:cxn>
              </a:cxnLst>
              <a:rect l="0" t="0" r="r" b="b"/>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86442" name="Freeform 74"/>
            <p:cNvSpPr>
              <a:spLocks/>
            </p:cNvSpPr>
            <p:nvPr/>
          </p:nvSpPr>
          <p:spPr bwMode="auto">
            <a:xfrm flipH="1">
              <a:off x="4244" y="459"/>
              <a:ext cx="413" cy="1000"/>
            </a:xfrm>
            <a:custGeom>
              <a:avLst/>
              <a:gdLst/>
              <a:ahLst/>
              <a:cxnLst>
                <a:cxn ang="0">
                  <a:pos x="54" y="0"/>
                </a:cxn>
                <a:cxn ang="0">
                  <a:pos x="126" y="6"/>
                </a:cxn>
                <a:cxn ang="0">
                  <a:pos x="180" y="23"/>
                </a:cxn>
                <a:cxn ang="0">
                  <a:pos x="228" y="53"/>
                </a:cxn>
                <a:cxn ang="0">
                  <a:pos x="258" y="95"/>
                </a:cxn>
                <a:cxn ang="0">
                  <a:pos x="281" y="143"/>
                </a:cxn>
                <a:cxn ang="0">
                  <a:pos x="293" y="191"/>
                </a:cxn>
                <a:cxn ang="0">
                  <a:pos x="299" y="245"/>
                </a:cxn>
                <a:cxn ang="0">
                  <a:pos x="299" y="304"/>
                </a:cxn>
                <a:cxn ang="0">
                  <a:pos x="281" y="424"/>
                </a:cxn>
                <a:cxn ang="0">
                  <a:pos x="252" y="531"/>
                </a:cxn>
                <a:cxn ang="0">
                  <a:pos x="234" y="579"/>
                </a:cxn>
                <a:cxn ang="0">
                  <a:pos x="216" y="621"/>
                </a:cxn>
                <a:cxn ang="0">
                  <a:pos x="198" y="651"/>
                </a:cxn>
                <a:cxn ang="0">
                  <a:pos x="186" y="675"/>
                </a:cxn>
                <a:cxn ang="0">
                  <a:pos x="186" y="675"/>
                </a:cxn>
                <a:cxn ang="0">
                  <a:pos x="174" y="687"/>
                </a:cxn>
                <a:cxn ang="0">
                  <a:pos x="162" y="699"/>
                </a:cxn>
                <a:cxn ang="0">
                  <a:pos x="138" y="699"/>
                </a:cxn>
                <a:cxn ang="0">
                  <a:pos x="114" y="675"/>
                </a:cxn>
                <a:cxn ang="0">
                  <a:pos x="96" y="639"/>
                </a:cxn>
                <a:cxn ang="0">
                  <a:pos x="72" y="591"/>
                </a:cxn>
                <a:cxn ang="0">
                  <a:pos x="54" y="537"/>
                </a:cxn>
                <a:cxn ang="0">
                  <a:pos x="36" y="472"/>
                </a:cxn>
                <a:cxn ang="0">
                  <a:pos x="24" y="400"/>
                </a:cxn>
                <a:cxn ang="0">
                  <a:pos x="0" y="256"/>
                </a:cxn>
                <a:cxn ang="0">
                  <a:pos x="0" y="191"/>
                </a:cxn>
                <a:cxn ang="0">
                  <a:pos x="0" y="131"/>
                </a:cxn>
                <a:cxn ang="0">
                  <a:pos x="0" y="77"/>
                </a:cxn>
                <a:cxn ang="0">
                  <a:pos x="12" y="35"/>
                </a:cxn>
                <a:cxn ang="0">
                  <a:pos x="30" y="6"/>
                </a:cxn>
                <a:cxn ang="0">
                  <a:pos x="54" y="0"/>
                </a:cxn>
              </a:cxnLst>
              <a:rect l="0" t="0" r="r" b="b"/>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86443" name="Freeform 75"/>
            <p:cNvSpPr>
              <a:spLocks/>
            </p:cNvSpPr>
            <p:nvPr/>
          </p:nvSpPr>
          <p:spPr bwMode="auto">
            <a:xfrm flipH="1">
              <a:off x="4261" y="492"/>
              <a:ext cx="380" cy="907"/>
            </a:xfrm>
            <a:custGeom>
              <a:avLst/>
              <a:gdLst/>
              <a:ahLst/>
              <a:cxnLst>
                <a:cxn ang="0">
                  <a:pos x="60" y="0"/>
                </a:cxn>
                <a:cxn ang="0">
                  <a:pos x="120" y="6"/>
                </a:cxn>
                <a:cxn ang="0">
                  <a:pos x="168" y="24"/>
                </a:cxn>
                <a:cxn ang="0">
                  <a:pos x="210" y="48"/>
                </a:cxn>
                <a:cxn ang="0">
                  <a:pos x="240" y="84"/>
                </a:cxn>
                <a:cxn ang="0">
                  <a:pos x="258" y="120"/>
                </a:cxn>
                <a:cxn ang="0">
                  <a:pos x="269" y="168"/>
                </a:cxn>
                <a:cxn ang="0">
                  <a:pos x="275" y="216"/>
                </a:cxn>
                <a:cxn ang="0">
                  <a:pos x="275" y="269"/>
                </a:cxn>
                <a:cxn ang="0">
                  <a:pos x="264" y="377"/>
                </a:cxn>
                <a:cxn ang="0">
                  <a:pos x="240" y="473"/>
                </a:cxn>
                <a:cxn ang="0">
                  <a:pos x="222" y="520"/>
                </a:cxn>
                <a:cxn ang="0">
                  <a:pos x="204" y="556"/>
                </a:cxn>
                <a:cxn ang="0">
                  <a:pos x="192" y="586"/>
                </a:cxn>
                <a:cxn ang="0">
                  <a:pos x="180" y="610"/>
                </a:cxn>
                <a:cxn ang="0">
                  <a:pos x="180" y="610"/>
                </a:cxn>
                <a:cxn ang="0">
                  <a:pos x="156" y="628"/>
                </a:cxn>
                <a:cxn ang="0">
                  <a:pos x="138" y="634"/>
                </a:cxn>
                <a:cxn ang="0">
                  <a:pos x="114" y="616"/>
                </a:cxn>
                <a:cxn ang="0">
                  <a:pos x="90" y="586"/>
                </a:cxn>
                <a:cxn ang="0">
                  <a:pos x="72" y="544"/>
                </a:cxn>
                <a:cxn ang="0">
                  <a:pos x="54" y="490"/>
                </a:cxn>
                <a:cxn ang="0">
                  <a:pos x="36" y="431"/>
                </a:cxn>
                <a:cxn ang="0">
                  <a:pos x="24" y="365"/>
                </a:cxn>
                <a:cxn ang="0">
                  <a:pos x="6" y="233"/>
                </a:cxn>
                <a:cxn ang="0">
                  <a:pos x="0" y="174"/>
                </a:cxn>
                <a:cxn ang="0">
                  <a:pos x="0" y="114"/>
                </a:cxn>
                <a:cxn ang="0">
                  <a:pos x="6" y="66"/>
                </a:cxn>
                <a:cxn ang="0">
                  <a:pos x="18" y="30"/>
                </a:cxn>
                <a:cxn ang="0">
                  <a:pos x="36" y="6"/>
                </a:cxn>
                <a:cxn ang="0">
                  <a:pos x="60" y="0"/>
                </a:cxn>
              </a:cxnLst>
              <a:rect l="0" t="0" r="r" b="b"/>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86444" name="Freeform 76"/>
            <p:cNvSpPr>
              <a:spLocks/>
            </p:cNvSpPr>
            <p:nvPr/>
          </p:nvSpPr>
          <p:spPr bwMode="auto">
            <a:xfrm flipH="1">
              <a:off x="4276" y="509"/>
              <a:ext cx="340" cy="830"/>
            </a:xfrm>
            <a:custGeom>
              <a:avLst/>
              <a:gdLst/>
              <a:ahLst/>
              <a:cxnLst>
                <a:cxn ang="0">
                  <a:pos x="60" y="0"/>
                </a:cxn>
                <a:cxn ang="0">
                  <a:pos x="108" y="6"/>
                </a:cxn>
                <a:cxn ang="0">
                  <a:pos x="156" y="24"/>
                </a:cxn>
                <a:cxn ang="0">
                  <a:pos x="186" y="48"/>
                </a:cxn>
                <a:cxn ang="0">
                  <a:pos x="210" y="78"/>
                </a:cxn>
                <a:cxn ang="0">
                  <a:pos x="228" y="114"/>
                </a:cxn>
                <a:cxn ang="0">
                  <a:pos x="240" y="156"/>
                </a:cxn>
                <a:cxn ang="0">
                  <a:pos x="246" y="245"/>
                </a:cxn>
                <a:cxn ang="0">
                  <a:pos x="234" y="341"/>
                </a:cxn>
                <a:cxn ang="0">
                  <a:pos x="216" y="431"/>
                </a:cxn>
                <a:cxn ang="0">
                  <a:pos x="204" y="472"/>
                </a:cxn>
                <a:cxn ang="0">
                  <a:pos x="186" y="508"/>
                </a:cxn>
                <a:cxn ang="0">
                  <a:pos x="174" y="532"/>
                </a:cxn>
                <a:cxn ang="0">
                  <a:pos x="162" y="556"/>
                </a:cxn>
                <a:cxn ang="0">
                  <a:pos x="162" y="556"/>
                </a:cxn>
                <a:cxn ang="0">
                  <a:pos x="144" y="574"/>
                </a:cxn>
                <a:cxn ang="0">
                  <a:pos x="126" y="580"/>
                </a:cxn>
                <a:cxn ang="0">
                  <a:pos x="102" y="562"/>
                </a:cxn>
                <a:cxn ang="0">
                  <a:pos x="84" y="538"/>
                </a:cxn>
                <a:cxn ang="0">
                  <a:pos x="66" y="496"/>
                </a:cxn>
                <a:cxn ang="0">
                  <a:pos x="48" y="449"/>
                </a:cxn>
                <a:cxn ang="0">
                  <a:pos x="30" y="395"/>
                </a:cxn>
                <a:cxn ang="0">
                  <a:pos x="18" y="335"/>
                </a:cxn>
                <a:cxn ang="0">
                  <a:pos x="0" y="216"/>
                </a:cxn>
                <a:cxn ang="0">
                  <a:pos x="0" y="162"/>
                </a:cxn>
                <a:cxn ang="0">
                  <a:pos x="0" y="108"/>
                </a:cxn>
                <a:cxn ang="0">
                  <a:pos x="6" y="66"/>
                </a:cxn>
                <a:cxn ang="0">
                  <a:pos x="18" y="30"/>
                </a:cxn>
                <a:cxn ang="0">
                  <a:pos x="36" y="6"/>
                </a:cxn>
                <a:cxn ang="0">
                  <a:pos x="60" y="0"/>
                </a:cxn>
              </a:cxnLst>
              <a:rect l="0" t="0" r="r" b="b"/>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86445" name="Freeform 77"/>
            <p:cNvSpPr>
              <a:spLocks/>
            </p:cNvSpPr>
            <p:nvPr/>
          </p:nvSpPr>
          <p:spPr bwMode="auto">
            <a:xfrm flipH="1">
              <a:off x="4301" y="535"/>
              <a:ext cx="298"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86446" name="Freeform 78"/>
            <p:cNvSpPr>
              <a:spLocks/>
            </p:cNvSpPr>
            <p:nvPr/>
          </p:nvSpPr>
          <p:spPr bwMode="auto">
            <a:xfrm flipH="1">
              <a:off x="4317" y="561"/>
              <a:ext cx="274"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C69E"/>
            </a:solidFill>
            <a:ln w="9525">
              <a:noFill/>
              <a:round/>
              <a:headEnd/>
              <a:tailEnd/>
            </a:ln>
          </p:spPr>
          <p:txBody>
            <a:bodyPr/>
            <a:lstStyle/>
            <a:p>
              <a:endParaRPr lang="fr-FR"/>
            </a:p>
          </p:txBody>
        </p:sp>
        <p:sp>
          <p:nvSpPr>
            <p:cNvPr id="186447" name="Freeform 79"/>
            <p:cNvSpPr>
              <a:spLocks/>
            </p:cNvSpPr>
            <p:nvPr/>
          </p:nvSpPr>
          <p:spPr bwMode="auto">
            <a:xfrm flipH="1">
              <a:off x="4252" y="1988"/>
              <a:ext cx="289" cy="1522"/>
            </a:xfrm>
            <a:custGeom>
              <a:avLst/>
              <a:gdLst/>
              <a:ahLst/>
              <a:cxnLst>
                <a:cxn ang="0">
                  <a:pos x="162" y="102"/>
                </a:cxn>
                <a:cxn ang="0">
                  <a:pos x="192" y="197"/>
                </a:cxn>
                <a:cxn ang="0">
                  <a:pos x="197" y="215"/>
                </a:cxn>
                <a:cxn ang="0">
                  <a:pos x="209" y="299"/>
                </a:cxn>
                <a:cxn ang="0">
                  <a:pos x="192" y="412"/>
                </a:cxn>
                <a:cxn ang="0">
                  <a:pos x="180" y="430"/>
                </a:cxn>
                <a:cxn ang="0">
                  <a:pos x="150" y="532"/>
                </a:cxn>
                <a:cxn ang="0">
                  <a:pos x="132" y="592"/>
                </a:cxn>
                <a:cxn ang="0">
                  <a:pos x="126" y="622"/>
                </a:cxn>
                <a:cxn ang="0">
                  <a:pos x="120" y="675"/>
                </a:cxn>
                <a:cxn ang="0">
                  <a:pos x="114" y="717"/>
                </a:cxn>
                <a:cxn ang="0">
                  <a:pos x="120" y="771"/>
                </a:cxn>
                <a:cxn ang="0">
                  <a:pos x="132" y="825"/>
                </a:cxn>
                <a:cxn ang="0">
                  <a:pos x="132" y="849"/>
                </a:cxn>
                <a:cxn ang="0">
                  <a:pos x="108" y="885"/>
                </a:cxn>
                <a:cxn ang="0">
                  <a:pos x="90" y="896"/>
                </a:cxn>
                <a:cxn ang="0">
                  <a:pos x="72" y="908"/>
                </a:cxn>
                <a:cxn ang="0">
                  <a:pos x="60" y="932"/>
                </a:cxn>
                <a:cxn ang="0">
                  <a:pos x="60" y="950"/>
                </a:cxn>
                <a:cxn ang="0">
                  <a:pos x="36" y="1028"/>
                </a:cxn>
                <a:cxn ang="0">
                  <a:pos x="12" y="1058"/>
                </a:cxn>
                <a:cxn ang="0">
                  <a:pos x="0" y="1058"/>
                </a:cxn>
                <a:cxn ang="0">
                  <a:pos x="0" y="1034"/>
                </a:cxn>
                <a:cxn ang="0">
                  <a:pos x="12" y="902"/>
                </a:cxn>
                <a:cxn ang="0">
                  <a:pos x="18" y="825"/>
                </a:cxn>
                <a:cxn ang="0">
                  <a:pos x="18" y="807"/>
                </a:cxn>
                <a:cxn ang="0">
                  <a:pos x="24" y="717"/>
                </a:cxn>
                <a:cxn ang="0">
                  <a:pos x="30" y="598"/>
                </a:cxn>
                <a:cxn ang="0">
                  <a:pos x="30" y="562"/>
                </a:cxn>
                <a:cxn ang="0">
                  <a:pos x="36" y="466"/>
                </a:cxn>
                <a:cxn ang="0">
                  <a:pos x="36" y="353"/>
                </a:cxn>
                <a:cxn ang="0">
                  <a:pos x="30" y="251"/>
                </a:cxn>
                <a:cxn ang="0">
                  <a:pos x="30" y="215"/>
                </a:cxn>
                <a:cxn ang="0">
                  <a:pos x="36" y="126"/>
                </a:cxn>
                <a:cxn ang="0">
                  <a:pos x="54" y="72"/>
                </a:cxn>
                <a:cxn ang="0">
                  <a:pos x="60" y="60"/>
                </a:cxn>
                <a:cxn ang="0">
                  <a:pos x="84" y="18"/>
                </a:cxn>
                <a:cxn ang="0">
                  <a:pos x="120" y="0"/>
                </a:cxn>
                <a:cxn ang="0">
                  <a:pos x="144" y="18"/>
                </a:cxn>
              </a:cxnLst>
              <a:rect l="0" t="0" r="r" b="b"/>
              <a:pathLst>
                <a:path w="209" h="1064">
                  <a:moveTo>
                    <a:pt x="150" y="54"/>
                  </a:moveTo>
                  <a:lnTo>
                    <a:pt x="162" y="102"/>
                  </a:lnTo>
                  <a:lnTo>
                    <a:pt x="168" y="138"/>
                  </a:lnTo>
                  <a:lnTo>
                    <a:pt x="192" y="197"/>
                  </a:lnTo>
                  <a:lnTo>
                    <a:pt x="192" y="197"/>
                  </a:lnTo>
                  <a:lnTo>
                    <a:pt x="197" y="215"/>
                  </a:lnTo>
                  <a:lnTo>
                    <a:pt x="203" y="239"/>
                  </a:lnTo>
                  <a:lnTo>
                    <a:pt x="209" y="299"/>
                  </a:lnTo>
                  <a:lnTo>
                    <a:pt x="209" y="359"/>
                  </a:lnTo>
                  <a:lnTo>
                    <a:pt x="192" y="412"/>
                  </a:lnTo>
                  <a:lnTo>
                    <a:pt x="192" y="412"/>
                  </a:lnTo>
                  <a:lnTo>
                    <a:pt x="180" y="430"/>
                  </a:lnTo>
                  <a:lnTo>
                    <a:pt x="174" y="460"/>
                  </a:lnTo>
                  <a:lnTo>
                    <a:pt x="150" y="532"/>
                  </a:lnTo>
                  <a:lnTo>
                    <a:pt x="138" y="562"/>
                  </a:lnTo>
                  <a:lnTo>
                    <a:pt x="132" y="592"/>
                  </a:lnTo>
                  <a:lnTo>
                    <a:pt x="126" y="610"/>
                  </a:lnTo>
                  <a:lnTo>
                    <a:pt x="126" y="622"/>
                  </a:lnTo>
                  <a:lnTo>
                    <a:pt x="126" y="622"/>
                  </a:lnTo>
                  <a:lnTo>
                    <a:pt x="120" y="675"/>
                  </a:lnTo>
                  <a:lnTo>
                    <a:pt x="114" y="717"/>
                  </a:lnTo>
                  <a:lnTo>
                    <a:pt x="114" y="717"/>
                  </a:lnTo>
                  <a:lnTo>
                    <a:pt x="114" y="741"/>
                  </a:lnTo>
                  <a:lnTo>
                    <a:pt x="120" y="771"/>
                  </a:lnTo>
                  <a:lnTo>
                    <a:pt x="126" y="801"/>
                  </a:lnTo>
                  <a:lnTo>
                    <a:pt x="132" y="825"/>
                  </a:lnTo>
                  <a:lnTo>
                    <a:pt x="132" y="825"/>
                  </a:lnTo>
                  <a:lnTo>
                    <a:pt x="132" y="849"/>
                  </a:lnTo>
                  <a:lnTo>
                    <a:pt x="120" y="873"/>
                  </a:lnTo>
                  <a:lnTo>
                    <a:pt x="108" y="885"/>
                  </a:lnTo>
                  <a:lnTo>
                    <a:pt x="90" y="896"/>
                  </a:lnTo>
                  <a:lnTo>
                    <a:pt x="90" y="896"/>
                  </a:lnTo>
                  <a:lnTo>
                    <a:pt x="78" y="902"/>
                  </a:lnTo>
                  <a:lnTo>
                    <a:pt x="72" y="908"/>
                  </a:lnTo>
                  <a:lnTo>
                    <a:pt x="66" y="920"/>
                  </a:lnTo>
                  <a:lnTo>
                    <a:pt x="60" y="932"/>
                  </a:lnTo>
                  <a:lnTo>
                    <a:pt x="60" y="950"/>
                  </a:lnTo>
                  <a:lnTo>
                    <a:pt x="60" y="950"/>
                  </a:lnTo>
                  <a:lnTo>
                    <a:pt x="42" y="1004"/>
                  </a:lnTo>
                  <a:lnTo>
                    <a:pt x="36" y="1028"/>
                  </a:lnTo>
                  <a:lnTo>
                    <a:pt x="24" y="1046"/>
                  </a:lnTo>
                  <a:lnTo>
                    <a:pt x="12" y="1058"/>
                  </a:lnTo>
                  <a:lnTo>
                    <a:pt x="6" y="1064"/>
                  </a:lnTo>
                  <a:lnTo>
                    <a:pt x="0" y="1058"/>
                  </a:lnTo>
                  <a:lnTo>
                    <a:pt x="0" y="1034"/>
                  </a:lnTo>
                  <a:lnTo>
                    <a:pt x="0" y="1034"/>
                  </a:lnTo>
                  <a:lnTo>
                    <a:pt x="6" y="962"/>
                  </a:lnTo>
                  <a:lnTo>
                    <a:pt x="12" y="902"/>
                  </a:lnTo>
                  <a:lnTo>
                    <a:pt x="12" y="843"/>
                  </a:lnTo>
                  <a:lnTo>
                    <a:pt x="18" y="825"/>
                  </a:lnTo>
                  <a:lnTo>
                    <a:pt x="18" y="807"/>
                  </a:lnTo>
                  <a:lnTo>
                    <a:pt x="18" y="807"/>
                  </a:lnTo>
                  <a:lnTo>
                    <a:pt x="24" y="771"/>
                  </a:lnTo>
                  <a:lnTo>
                    <a:pt x="24" y="717"/>
                  </a:lnTo>
                  <a:lnTo>
                    <a:pt x="30" y="657"/>
                  </a:lnTo>
                  <a:lnTo>
                    <a:pt x="30" y="598"/>
                  </a:lnTo>
                  <a:lnTo>
                    <a:pt x="30" y="598"/>
                  </a:lnTo>
                  <a:lnTo>
                    <a:pt x="30" y="562"/>
                  </a:lnTo>
                  <a:lnTo>
                    <a:pt x="36" y="520"/>
                  </a:lnTo>
                  <a:lnTo>
                    <a:pt x="36" y="466"/>
                  </a:lnTo>
                  <a:lnTo>
                    <a:pt x="36" y="406"/>
                  </a:lnTo>
                  <a:lnTo>
                    <a:pt x="36" y="353"/>
                  </a:lnTo>
                  <a:lnTo>
                    <a:pt x="36" y="299"/>
                  </a:lnTo>
                  <a:lnTo>
                    <a:pt x="30" y="251"/>
                  </a:lnTo>
                  <a:lnTo>
                    <a:pt x="30" y="215"/>
                  </a:lnTo>
                  <a:lnTo>
                    <a:pt x="30" y="215"/>
                  </a:lnTo>
                  <a:lnTo>
                    <a:pt x="30" y="167"/>
                  </a:lnTo>
                  <a:lnTo>
                    <a:pt x="36" y="126"/>
                  </a:lnTo>
                  <a:lnTo>
                    <a:pt x="42" y="96"/>
                  </a:lnTo>
                  <a:lnTo>
                    <a:pt x="54" y="72"/>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86448" name="Freeform 80"/>
            <p:cNvSpPr>
              <a:spLocks/>
            </p:cNvSpPr>
            <p:nvPr/>
          </p:nvSpPr>
          <p:spPr bwMode="auto">
            <a:xfrm flipH="1">
              <a:off x="4261" y="2023"/>
              <a:ext cx="264" cy="1410"/>
            </a:xfrm>
            <a:custGeom>
              <a:avLst/>
              <a:gdLst/>
              <a:ahLst/>
              <a:cxnLst>
                <a:cxn ang="0">
                  <a:pos x="162" y="400"/>
                </a:cxn>
                <a:cxn ang="0">
                  <a:pos x="138" y="484"/>
                </a:cxn>
                <a:cxn ang="0">
                  <a:pos x="120" y="544"/>
                </a:cxn>
                <a:cxn ang="0">
                  <a:pos x="114" y="556"/>
                </a:cxn>
                <a:cxn ang="0">
                  <a:pos x="108" y="610"/>
                </a:cxn>
                <a:cxn ang="0">
                  <a:pos x="102" y="657"/>
                </a:cxn>
                <a:cxn ang="0">
                  <a:pos x="102" y="711"/>
                </a:cxn>
                <a:cxn ang="0">
                  <a:pos x="108" y="765"/>
                </a:cxn>
                <a:cxn ang="0">
                  <a:pos x="108" y="789"/>
                </a:cxn>
                <a:cxn ang="0">
                  <a:pos x="84" y="831"/>
                </a:cxn>
                <a:cxn ang="0">
                  <a:pos x="72" y="843"/>
                </a:cxn>
                <a:cxn ang="0">
                  <a:pos x="54" y="855"/>
                </a:cxn>
                <a:cxn ang="0">
                  <a:pos x="48" y="884"/>
                </a:cxn>
                <a:cxn ang="0">
                  <a:pos x="48" y="902"/>
                </a:cxn>
                <a:cxn ang="0">
                  <a:pos x="24" y="962"/>
                </a:cxn>
                <a:cxn ang="0">
                  <a:pos x="12" y="986"/>
                </a:cxn>
                <a:cxn ang="0">
                  <a:pos x="0" y="980"/>
                </a:cxn>
                <a:cxn ang="0">
                  <a:pos x="0" y="956"/>
                </a:cxn>
                <a:cxn ang="0">
                  <a:pos x="12" y="837"/>
                </a:cxn>
                <a:cxn ang="0">
                  <a:pos x="18" y="753"/>
                </a:cxn>
                <a:cxn ang="0">
                  <a:pos x="24" y="717"/>
                </a:cxn>
                <a:cxn ang="0">
                  <a:pos x="30" y="604"/>
                </a:cxn>
                <a:cxn ang="0">
                  <a:pos x="36" y="544"/>
                </a:cxn>
                <a:cxn ang="0">
                  <a:pos x="36" y="472"/>
                </a:cxn>
                <a:cxn ang="0">
                  <a:pos x="36" y="371"/>
                </a:cxn>
                <a:cxn ang="0">
                  <a:pos x="30" y="227"/>
                </a:cxn>
                <a:cxn ang="0">
                  <a:pos x="30" y="191"/>
                </a:cxn>
                <a:cxn ang="0">
                  <a:pos x="30" y="108"/>
                </a:cxn>
                <a:cxn ang="0">
                  <a:pos x="48" y="60"/>
                </a:cxn>
                <a:cxn ang="0">
                  <a:pos x="66" y="30"/>
                </a:cxn>
                <a:cxn ang="0">
                  <a:pos x="90" y="6"/>
                </a:cxn>
                <a:cxn ang="0">
                  <a:pos x="114" y="6"/>
                </a:cxn>
                <a:cxn ang="0">
                  <a:pos x="132" y="54"/>
                </a:cxn>
                <a:cxn ang="0">
                  <a:pos x="138" y="96"/>
                </a:cxn>
                <a:cxn ang="0">
                  <a:pos x="168" y="179"/>
                </a:cxn>
                <a:cxn ang="0">
                  <a:pos x="174" y="197"/>
                </a:cxn>
                <a:cxn ang="0">
                  <a:pos x="191" y="269"/>
                </a:cxn>
                <a:cxn ang="0">
                  <a:pos x="174" y="382"/>
                </a:cxn>
              </a:cxnLst>
              <a:rect l="0" t="0" r="r" b="b"/>
              <a:pathLst>
                <a:path w="191" h="986">
                  <a:moveTo>
                    <a:pt x="174" y="382"/>
                  </a:moveTo>
                  <a:lnTo>
                    <a:pt x="162" y="400"/>
                  </a:lnTo>
                  <a:lnTo>
                    <a:pt x="156" y="430"/>
                  </a:lnTo>
                  <a:lnTo>
                    <a:pt x="138" y="484"/>
                  </a:lnTo>
                  <a:lnTo>
                    <a:pt x="120" y="532"/>
                  </a:lnTo>
                  <a:lnTo>
                    <a:pt x="120" y="544"/>
                  </a:lnTo>
                  <a:lnTo>
                    <a:pt x="114" y="556"/>
                  </a:lnTo>
                  <a:lnTo>
                    <a:pt x="114" y="556"/>
                  </a:lnTo>
                  <a:lnTo>
                    <a:pt x="108" y="586"/>
                  </a:lnTo>
                  <a:lnTo>
                    <a:pt x="108" y="610"/>
                  </a:lnTo>
                  <a:lnTo>
                    <a:pt x="102" y="657"/>
                  </a:lnTo>
                  <a:lnTo>
                    <a:pt x="102" y="657"/>
                  </a:lnTo>
                  <a:lnTo>
                    <a:pt x="96" y="681"/>
                  </a:lnTo>
                  <a:lnTo>
                    <a:pt x="102" y="711"/>
                  </a:lnTo>
                  <a:lnTo>
                    <a:pt x="108" y="741"/>
                  </a:lnTo>
                  <a:lnTo>
                    <a:pt x="108" y="765"/>
                  </a:lnTo>
                  <a:lnTo>
                    <a:pt x="108" y="765"/>
                  </a:lnTo>
                  <a:lnTo>
                    <a:pt x="108" y="789"/>
                  </a:lnTo>
                  <a:lnTo>
                    <a:pt x="96" y="813"/>
                  </a:lnTo>
                  <a:lnTo>
                    <a:pt x="84" y="831"/>
                  </a:lnTo>
                  <a:lnTo>
                    <a:pt x="72" y="843"/>
                  </a:lnTo>
                  <a:lnTo>
                    <a:pt x="72" y="843"/>
                  </a:lnTo>
                  <a:lnTo>
                    <a:pt x="60" y="849"/>
                  </a:lnTo>
                  <a:lnTo>
                    <a:pt x="54" y="855"/>
                  </a:lnTo>
                  <a:lnTo>
                    <a:pt x="54" y="872"/>
                  </a:lnTo>
                  <a:lnTo>
                    <a:pt x="48" y="884"/>
                  </a:lnTo>
                  <a:lnTo>
                    <a:pt x="48" y="902"/>
                  </a:lnTo>
                  <a:lnTo>
                    <a:pt x="48" y="902"/>
                  </a:lnTo>
                  <a:lnTo>
                    <a:pt x="36" y="944"/>
                  </a:lnTo>
                  <a:lnTo>
                    <a:pt x="24" y="962"/>
                  </a:lnTo>
                  <a:lnTo>
                    <a:pt x="18" y="980"/>
                  </a:lnTo>
                  <a:lnTo>
                    <a:pt x="12" y="986"/>
                  </a:lnTo>
                  <a:lnTo>
                    <a:pt x="6" y="986"/>
                  </a:lnTo>
                  <a:lnTo>
                    <a:pt x="0" y="980"/>
                  </a:lnTo>
                  <a:lnTo>
                    <a:pt x="0" y="956"/>
                  </a:lnTo>
                  <a:lnTo>
                    <a:pt x="0" y="956"/>
                  </a:lnTo>
                  <a:lnTo>
                    <a:pt x="6" y="896"/>
                  </a:lnTo>
                  <a:lnTo>
                    <a:pt x="12" y="837"/>
                  </a:lnTo>
                  <a:lnTo>
                    <a:pt x="12" y="789"/>
                  </a:lnTo>
                  <a:lnTo>
                    <a:pt x="18" y="753"/>
                  </a:lnTo>
                  <a:lnTo>
                    <a:pt x="18" y="753"/>
                  </a:lnTo>
                  <a:lnTo>
                    <a:pt x="24" y="717"/>
                  </a:lnTo>
                  <a:lnTo>
                    <a:pt x="30" y="663"/>
                  </a:lnTo>
                  <a:lnTo>
                    <a:pt x="30" y="604"/>
                  </a:lnTo>
                  <a:lnTo>
                    <a:pt x="36" y="544"/>
                  </a:lnTo>
                  <a:lnTo>
                    <a:pt x="36" y="544"/>
                  </a:lnTo>
                  <a:lnTo>
                    <a:pt x="36" y="514"/>
                  </a:lnTo>
                  <a:lnTo>
                    <a:pt x="36" y="472"/>
                  </a:lnTo>
                  <a:lnTo>
                    <a:pt x="36" y="424"/>
                  </a:lnTo>
                  <a:lnTo>
                    <a:pt x="36" y="371"/>
                  </a:lnTo>
                  <a:lnTo>
                    <a:pt x="36" y="269"/>
                  </a:lnTo>
                  <a:lnTo>
                    <a:pt x="30" y="227"/>
                  </a:lnTo>
                  <a:lnTo>
                    <a:pt x="30" y="191"/>
                  </a:lnTo>
                  <a:lnTo>
                    <a:pt x="30" y="191"/>
                  </a:lnTo>
                  <a:lnTo>
                    <a:pt x="30" y="143"/>
                  </a:lnTo>
                  <a:lnTo>
                    <a:pt x="30" y="108"/>
                  </a:lnTo>
                  <a:lnTo>
                    <a:pt x="42" y="84"/>
                  </a:lnTo>
                  <a:lnTo>
                    <a:pt x="48" y="60"/>
                  </a:lnTo>
                  <a:lnTo>
                    <a:pt x="48" y="60"/>
                  </a:lnTo>
                  <a:lnTo>
                    <a:pt x="66" y="30"/>
                  </a:lnTo>
                  <a:lnTo>
                    <a:pt x="78" y="18"/>
                  </a:lnTo>
                  <a:lnTo>
                    <a:pt x="90" y="6"/>
                  </a:lnTo>
                  <a:lnTo>
                    <a:pt x="102" y="0"/>
                  </a:lnTo>
                  <a:lnTo>
                    <a:pt x="114" y="6"/>
                  </a:lnTo>
                  <a:lnTo>
                    <a:pt x="126" y="24"/>
                  </a:lnTo>
                  <a:lnTo>
                    <a:pt x="132" y="54"/>
                  </a:lnTo>
                  <a:lnTo>
                    <a:pt x="132" y="54"/>
                  </a:lnTo>
                  <a:lnTo>
                    <a:pt x="138" y="96"/>
                  </a:lnTo>
                  <a:lnTo>
                    <a:pt x="150" y="126"/>
                  </a:lnTo>
                  <a:lnTo>
                    <a:pt x="168" y="179"/>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86449" name="Freeform 81"/>
            <p:cNvSpPr>
              <a:spLocks/>
            </p:cNvSpPr>
            <p:nvPr/>
          </p:nvSpPr>
          <p:spPr bwMode="auto">
            <a:xfrm flipH="1">
              <a:off x="4276" y="2066"/>
              <a:ext cx="232" cy="1298"/>
            </a:xfrm>
            <a:custGeom>
              <a:avLst/>
              <a:gdLst/>
              <a:ahLst/>
              <a:cxnLst>
                <a:cxn ang="0">
                  <a:pos x="138" y="376"/>
                </a:cxn>
                <a:cxn ang="0">
                  <a:pos x="114" y="466"/>
                </a:cxn>
                <a:cxn ang="0">
                  <a:pos x="108" y="490"/>
                </a:cxn>
                <a:cxn ang="0">
                  <a:pos x="84" y="586"/>
                </a:cxn>
                <a:cxn ang="0">
                  <a:pos x="84" y="609"/>
                </a:cxn>
                <a:cxn ang="0">
                  <a:pos x="84" y="675"/>
                </a:cxn>
                <a:cxn ang="0">
                  <a:pos x="84" y="699"/>
                </a:cxn>
                <a:cxn ang="0">
                  <a:pos x="72" y="747"/>
                </a:cxn>
                <a:cxn ang="0">
                  <a:pos x="54" y="777"/>
                </a:cxn>
                <a:cxn ang="0">
                  <a:pos x="48" y="789"/>
                </a:cxn>
                <a:cxn ang="0">
                  <a:pos x="36" y="813"/>
                </a:cxn>
                <a:cxn ang="0">
                  <a:pos x="36" y="842"/>
                </a:cxn>
                <a:cxn ang="0">
                  <a:pos x="24" y="878"/>
                </a:cxn>
                <a:cxn ang="0">
                  <a:pos x="6" y="908"/>
                </a:cxn>
                <a:cxn ang="0">
                  <a:pos x="0" y="896"/>
                </a:cxn>
                <a:cxn ang="0">
                  <a:pos x="0" y="878"/>
                </a:cxn>
                <a:cxn ang="0">
                  <a:pos x="6" y="771"/>
                </a:cxn>
                <a:cxn ang="0">
                  <a:pos x="18" y="693"/>
                </a:cxn>
                <a:cxn ang="0">
                  <a:pos x="18" y="681"/>
                </a:cxn>
                <a:cxn ang="0">
                  <a:pos x="30" y="609"/>
                </a:cxn>
                <a:cxn ang="0">
                  <a:pos x="36" y="484"/>
                </a:cxn>
                <a:cxn ang="0">
                  <a:pos x="36" y="454"/>
                </a:cxn>
                <a:cxn ang="0">
                  <a:pos x="36" y="329"/>
                </a:cxn>
                <a:cxn ang="0">
                  <a:pos x="30" y="197"/>
                </a:cxn>
                <a:cxn ang="0">
                  <a:pos x="30" y="167"/>
                </a:cxn>
                <a:cxn ang="0">
                  <a:pos x="24" y="119"/>
                </a:cxn>
                <a:cxn ang="0">
                  <a:pos x="36" y="60"/>
                </a:cxn>
                <a:cxn ang="0">
                  <a:pos x="42" y="42"/>
                </a:cxn>
                <a:cxn ang="0">
                  <a:pos x="78" y="0"/>
                </a:cxn>
                <a:cxn ang="0">
                  <a:pos x="102" y="0"/>
                </a:cxn>
                <a:cxn ang="0">
                  <a:pos x="114" y="42"/>
                </a:cxn>
                <a:cxn ang="0">
                  <a:pos x="120" y="84"/>
                </a:cxn>
                <a:cxn ang="0">
                  <a:pos x="138" y="125"/>
                </a:cxn>
                <a:cxn ang="0">
                  <a:pos x="144" y="149"/>
                </a:cxn>
                <a:cxn ang="0">
                  <a:pos x="168" y="233"/>
                </a:cxn>
                <a:cxn ang="0">
                  <a:pos x="156" y="335"/>
                </a:cxn>
              </a:cxnLst>
              <a:rect l="0" t="0" r="r" b="b"/>
              <a:pathLst>
                <a:path w="168" h="908">
                  <a:moveTo>
                    <a:pt x="156" y="335"/>
                  </a:moveTo>
                  <a:lnTo>
                    <a:pt x="138" y="376"/>
                  </a:lnTo>
                  <a:lnTo>
                    <a:pt x="126" y="424"/>
                  </a:lnTo>
                  <a:lnTo>
                    <a:pt x="114" y="466"/>
                  </a:lnTo>
                  <a:lnTo>
                    <a:pt x="108" y="490"/>
                  </a:lnTo>
                  <a:lnTo>
                    <a:pt x="108" y="490"/>
                  </a:lnTo>
                  <a:lnTo>
                    <a:pt x="96" y="544"/>
                  </a:lnTo>
                  <a:lnTo>
                    <a:pt x="84" y="586"/>
                  </a:lnTo>
                  <a:lnTo>
                    <a:pt x="84" y="586"/>
                  </a:lnTo>
                  <a:lnTo>
                    <a:pt x="84" y="609"/>
                  </a:lnTo>
                  <a:lnTo>
                    <a:pt x="84" y="639"/>
                  </a:lnTo>
                  <a:lnTo>
                    <a:pt x="84" y="675"/>
                  </a:lnTo>
                  <a:lnTo>
                    <a:pt x="84" y="699"/>
                  </a:lnTo>
                  <a:lnTo>
                    <a:pt x="84" y="699"/>
                  </a:lnTo>
                  <a:lnTo>
                    <a:pt x="84" y="723"/>
                  </a:lnTo>
                  <a:lnTo>
                    <a:pt x="72" y="747"/>
                  </a:lnTo>
                  <a:lnTo>
                    <a:pt x="60" y="765"/>
                  </a:lnTo>
                  <a:lnTo>
                    <a:pt x="54" y="777"/>
                  </a:lnTo>
                  <a:lnTo>
                    <a:pt x="54" y="777"/>
                  </a:lnTo>
                  <a:lnTo>
                    <a:pt x="48" y="789"/>
                  </a:lnTo>
                  <a:lnTo>
                    <a:pt x="42" y="795"/>
                  </a:lnTo>
                  <a:lnTo>
                    <a:pt x="36" y="813"/>
                  </a:lnTo>
                  <a:lnTo>
                    <a:pt x="36" y="825"/>
                  </a:lnTo>
                  <a:lnTo>
                    <a:pt x="36" y="842"/>
                  </a:lnTo>
                  <a:lnTo>
                    <a:pt x="36" y="842"/>
                  </a:lnTo>
                  <a:lnTo>
                    <a:pt x="24" y="878"/>
                  </a:lnTo>
                  <a:lnTo>
                    <a:pt x="12" y="908"/>
                  </a:lnTo>
                  <a:lnTo>
                    <a:pt x="6" y="908"/>
                  </a:lnTo>
                  <a:lnTo>
                    <a:pt x="0" y="908"/>
                  </a:lnTo>
                  <a:lnTo>
                    <a:pt x="0" y="896"/>
                  </a:lnTo>
                  <a:lnTo>
                    <a:pt x="0" y="878"/>
                  </a:lnTo>
                  <a:lnTo>
                    <a:pt x="0" y="878"/>
                  </a:lnTo>
                  <a:lnTo>
                    <a:pt x="6" y="819"/>
                  </a:lnTo>
                  <a:lnTo>
                    <a:pt x="6" y="771"/>
                  </a:lnTo>
                  <a:lnTo>
                    <a:pt x="12" y="729"/>
                  </a:lnTo>
                  <a:lnTo>
                    <a:pt x="18" y="693"/>
                  </a:lnTo>
                  <a:lnTo>
                    <a:pt x="18" y="693"/>
                  </a:lnTo>
                  <a:lnTo>
                    <a:pt x="18" y="681"/>
                  </a:lnTo>
                  <a:lnTo>
                    <a:pt x="24" y="657"/>
                  </a:lnTo>
                  <a:lnTo>
                    <a:pt x="30" y="609"/>
                  </a:lnTo>
                  <a:lnTo>
                    <a:pt x="36" y="544"/>
                  </a:lnTo>
                  <a:lnTo>
                    <a:pt x="36" y="484"/>
                  </a:lnTo>
                  <a:lnTo>
                    <a:pt x="36" y="484"/>
                  </a:lnTo>
                  <a:lnTo>
                    <a:pt x="36" y="454"/>
                  </a:lnTo>
                  <a:lnTo>
                    <a:pt x="36" y="418"/>
                  </a:lnTo>
                  <a:lnTo>
                    <a:pt x="36" y="329"/>
                  </a:lnTo>
                  <a:lnTo>
                    <a:pt x="36" y="239"/>
                  </a:lnTo>
                  <a:lnTo>
                    <a:pt x="30" y="197"/>
                  </a:lnTo>
                  <a:lnTo>
                    <a:pt x="30" y="167"/>
                  </a:lnTo>
                  <a:lnTo>
                    <a:pt x="30" y="167"/>
                  </a:lnTo>
                  <a:lnTo>
                    <a:pt x="30" y="143"/>
                  </a:lnTo>
                  <a:lnTo>
                    <a:pt x="24" y="119"/>
                  </a:lnTo>
                  <a:lnTo>
                    <a:pt x="30" y="84"/>
                  </a:lnTo>
                  <a:lnTo>
                    <a:pt x="36" y="60"/>
                  </a:lnTo>
                  <a:lnTo>
                    <a:pt x="42" y="42"/>
                  </a:lnTo>
                  <a:lnTo>
                    <a:pt x="42" y="42"/>
                  </a:lnTo>
                  <a:lnTo>
                    <a:pt x="54" y="18"/>
                  </a:lnTo>
                  <a:lnTo>
                    <a:pt x="78" y="0"/>
                  </a:lnTo>
                  <a:lnTo>
                    <a:pt x="90" y="0"/>
                  </a:lnTo>
                  <a:lnTo>
                    <a:pt x="102" y="0"/>
                  </a:lnTo>
                  <a:lnTo>
                    <a:pt x="108" y="18"/>
                  </a:lnTo>
                  <a:lnTo>
                    <a:pt x="114" y="42"/>
                  </a:lnTo>
                  <a:lnTo>
                    <a:pt x="114" y="42"/>
                  </a:lnTo>
                  <a:lnTo>
                    <a:pt x="120" y="84"/>
                  </a:lnTo>
                  <a:lnTo>
                    <a:pt x="132" y="107"/>
                  </a:lnTo>
                  <a:lnTo>
                    <a:pt x="138" y="125"/>
                  </a:lnTo>
                  <a:lnTo>
                    <a:pt x="144" y="149"/>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86450" name="Freeform 82"/>
            <p:cNvSpPr>
              <a:spLocks/>
            </p:cNvSpPr>
            <p:nvPr/>
          </p:nvSpPr>
          <p:spPr bwMode="auto">
            <a:xfrm flipH="1">
              <a:off x="4292" y="2100"/>
              <a:ext cx="199" cy="1204"/>
            </a:xfrm>
            <a:custGeom>
              <a:avLst/>
              <a:gdLst/>
              <a:ahLst/>
              <a:cxnLst>
                <a:cxn ang="0">
                  <a:pos x="120" y="340"/>
                </a:cxn>
                <a:cxn ang="0">
                  <a:pos x="96" y="430"/>
                </a:cxn>
                <a:cxn ang="0">
                  <a:pos x="90" y="460"/>
                </a:cxn>
                <a:cxn ang="0">
                  <a:pos x="66" y="526"/>
                </a:cxn>
                <a:cxn ang="0">
                  <a:pos x="60" y="550"/>
                </a:cxn>
                <a:cxn ang="0">
                  <a:pos x="60" y="615"/>
                </a:cxn>
                <a:cxn ang="0">
                  <a:pos x="60" y="645"/>
                </a:cxn>
                <a:cxn ang="0">
                  <a:pos x="42" y="717"/>
                </a:cxn>
                <a:cxn ang="0">
                  <a:pos x="36" y="729"/>
                </a:cxn>
                <a:cxn ang="0">
                  <a:pos x="30" y="747"/>
                </a:cxn>
                <a:cxn ang="0">
                  <a:pos x="24" y="771"/>
                </a:cxn>
                <a:cxn ang="0">
                  <a:pos x="24" y="789"/>
                </a:cxn>
                <a:cxn ang="0">
                  <a:pos x="6" y="842"/>
                </a:cxn>
                <a:cxn ang="0">
                  <a:pos x="0" y="842"/>
                </a:cxn>
                <a:cxn ang="0">
                  <a:pos x="0" y="812"/>
                </a:cxn>
                <a:cxn ang="0">
                  <a:pos x="6" y="753"/>
                </a:cxn>
                <a:cxn ang="0">
                  <a:pos x="12" y="675"/>
                </a:cxn>
                <a:cxn ang="0">
                  <a:pos x="18" y="645"/>
                </a:cxn>
                <a:cxn ang="0">
                  <a:pos x="24" y="609"/>
                </a:cxn>
                <a:cxn ang="0">
                  <a:pos x="36" y="496"/>
                </a:cxn>
                <a:cxn ang="0">
                  <a:pos x="42" y="436"/>
                </a:cxn>
                <a:cxn ang="0">
                  <a:pos x="36" y="293"/>
                </a:cxn>
                <a:cxn ang="0">
                  <a:pos x="30" y="143"/>
                </a:cxn>
                <a:cxn ang="0">
                  <a:pos x="30" y="119"/>
                </a:cxn>
                <a:cxn ang="0">
                  <a:pos x="30" y="72"/>
                </a:cxn>
                <a:cxn ang="0">
                  <a:pos x="42" y="36"/>
                </a:cxn>
                <a:cxn ang="0">
                  <a:pos x="54" y="12"/>
                </a:cxn>
                <a:cxn ang="0">
                  <a:pos x="78" y="0"/>
                </a:cxn>
                <a:cxn ang="0">
                  <a:pos x="96" y="24"/>
                </a:cxn>
                <a:cxn ang="0">
                  <a:pos x="96" y="42"/>
                </a:cxn>
                <a:cxn ang="0">
                  <a:pos x="102" y="78"/>
                </a:cxn>
                <a:cxn ang="0">
                  <a:pos x="108" y="107"/>
                </a:cxn>
                <a:cxn ang="0">
                  <a:pos x="120" y="131"/>
                </a:cxn>
                <a:cxn ang="0">
                  <a:pos x="144" y="203"/>
                </a:cxn>
                <a:cxn ang="0">
                  <a:pos x="132" y="299"/>
                </a:cxn>
              </a:cxnLst>
              <a:rect l="0" t="0" r="r" b="b"/>
              <a:pathLst>
                <a:path w="144" h="842">
                  <a:moveTo>
                    <a:pt x="132" y="299"/>
                  </a:moveTo>
                  <a:lnTo>
                    <a:pt x="120" y="340"/>
                  </a:lnTo>
                  <a:lnTo>
                    <a:pt x="108" y="376"/>
                  </a:lnTo>
                  <a:lnTo>
                    <a:pt x="96" y="430"/>
                  </a:lnTo>
                  <a:lnTo>
                    <a:pt x="96" y="430"/>
                  </a:lnTo>
                  <a:lnTo>
                    <a:pt x="90" y="460"/>
                  </a:lnTo>
                  <a:lnTo>
                    <a:pt x="78" y="490"/>
                  </a:lnTo>
                  <a:lnTo>
                    <a:pt x="66" y="526"/>
                  </a:lnTo>
                  <a:lnTo>
                    <a:pt x="66" y="526"/>
                  </a:lnTo>
                  <a:lnTo>
                    <a:pt x="60" y="550"/>
                  </a:lnTo>
                  <a:lnTo>
                    <a:pt x="60" y="585"/>
                  </a:lnTo>
                  <a:lnTo>
                    <a:pt x="60" y="615"/>
                  </a:lnTo>
                  <a:lnTo>
                    <a:pt x="60" y="645"/>
                  </a:lnTo>
                  <a:lnTo>
                    <a:pt x="60" y="645"/>
                  </a:lnTo>
                  <a:lnTo>
                    <a:pt x="48" y="693"/>
                  </a:lnTo>
                  <a:lnTo>
                    <a:pt x="42" y="717"/>
                  </a:lnTo>
                  <a:lnTo>
                    <a:pt x="36" y="729"/>
                  </a:lnTo>
                  <a:lnTo>
                    <a:pt x="36" y="729"/>
                  </a:lnTo>
                  <a:lnTo>
                    <a:pt x="30" y="741"/>
                  </a:lnTo>
                  <a:lnTo>
                    <a:pt x="30" y="747"/>
                  </a:lnTo>
                  <a:lnTo>
                    <a:pt x="24" y="759"/>
                  </a:lnTo>
                  <a:lnTo>
                    <a:pt x="24" y="771"/>
                  </a:lnTo>
                  <a:lnTo>
                    <a:pt x="24" y="789"/>
                  </a:lnTo>
                  <a:lnTo>
                    <a:pt x="24" y="789"/>
                  </a:lnTo>
                  <a:lnTo>
                    <a:pt x="12" y="824"/>
                  </a:lnTo>
                  <a:lnTo>
                    <a:pt x="6" y="842"/>
                  </a:lnTo>
                  <a:lnTo>
                    <a:pt x="0" y="842"/>
                  </a:lnTo>
                  <a:lnTo>
                    <a:pt x="0" y="842"/>
                  </a:lnTo>
                  <a:lnTo>
                    <a:pt x="0" y="830"/>
                  </a:lnTo>
                  <a:lnTo>
                    <a:pt x="0" y="812"/>
                  </a:lnTo>
                  <a:lnTo>
                    <a:pt x="0" y="812"/>
                  </a:lnTo>
                  <a:lnTo>
                    <a:pt x="6" y="753"/>
                  </a:lnTo>
                  <a:lnTo>
                    <a:pt x="6" y="711"/>
                  </a:lnTo>
                  <a:lnTo>
                    <a:pt x="12" y="675"/>
                  </a:lnTo>
                  <a:lnTo>
                    <a:pt x="18" y="645"/>
                  </a:lnTo>
                  <a:lnTo>
                    <a:pt x="18" y="645"/>
                  </a:lnTo>
                  <a:lnTo>
                    <a:pt x="18" y="627"/>
                  </a:lnTo>
                  <a:lnTo>
                    <a:pt x="24" y="609"/>
                  </a:lnTo>
                  <a:lnTo>
                    <a:pt x="30" y="556"/>
                  </a:lnTo>
                  <a:lnTo>
                    <a:pt x="36" y="496"/>
                  </a:lnTo>
                  <a:lnTo>
                    <a:pt x="42" y="436"/>
                  </a:lnTo>
                  <a:lnTo>
                    <a:pt x="42" y="436"/>
                  </a:lnTo>
                  <a:lnTo>
                    <a:pt x="42" y="370"/>
                  </a:lnTo>
                  <a:lnTo>
                    <a:pt x="36" y="293"/>
                  </a:lnTo>
                  <a:lnTo>
                    <a:pt x="36" y="209"/>
                  </a:lnTo>
                  <a:lnTo>
                    <a:pt x="30" y="143"/>
                  </a:lnTo>
                  <a:lnTo>
                    <a:pt x="30" y="143"/>
                  </a:lnTo>
                  <a:lnTo>
                    <a:pt x="30" y="119"/>
                  </a:lnTo>
                  <a:lnTo>
                    <a:pt x="30" y="95"/>
                  </a:lnTo>
                  <a:lnTo>
                    <a:pt x="30" y="72"/>
                  </a:lnTo>
                  <a:lnTo>
                    <a:pt x="36" y="54"/>
                  </a:lnTo>
                  <a:lnTo>
                    <a:pt x="42" y="36"/>
                  </a:lnTo>
                  <a:lnTo>
                    <a:pt x="42" y="36"/>
                  </a:lnTo>
                  <a:lnTo>
                    <a:pt x="54" y="12"/>
                  </a:lnTo>
                  <a:lnTo>
                    <a:pt x="72" y="0"/>
                  </a:lnTo>
                  <a:lnTo>
                    <a:pt x="78" y="0"/>
                  </a:lnTo>
                  <a:lnTo>
                    <a:pt x="90" y="6"/>
                  </a:lnTo>
                  <a:lnTo>
                    <a:pt x="96" y="24"/>
                  </a:lnTo>
                  <a:lnTo>
                    <a:pt x="96" y="42"/>
                  </a:lnTo>
                  <a:lnTo>
                    <a:pt x="96" y="42"/>
                  </a:lnTo>
                  <a:lnTo>
                    <a:pt x="102" y="60"/>
                  </a:lnTo>
                  <a:lnTo>
                    <a:pt x="102" y="78"/>
                  </a:lnTo>
                  <a:lnTo>
                    <a:pt x="108" y="95"/>
                  </a:lnTo>
                  <a:lnTo>
                    <a:pt x="108" y="107"/>
                  </a:lnTo>
                  <a:lnTo>
                    <a:pt x="120" y="131"/>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86451" name="Freeform 83"/>
            <p:cNvSpPr>
              <a:spLocks/>
            </p:cNvSpPr>
            <p:nvPr/>
          </p:nvSpPr>
          <p:spPr bwMode="auto">
            <a:xfrm flipH="1">
              <a:off x="4317" y="2143"/>
              <a:ext cx="166" cy="1103"/>
            </a:xfrm>
            <a:custGeom>
              <a:avLst/>
              <a:gdLst/>
              <a:ahLst/>
              <a:cxnLst>
                <a:cxn ang="0">
                  <a:pos x="84" y="53"/>
                </a:cxn>
                <a:cxn ang="0">
                  <a:pos x="90" y="77"/>
                </a:cxn>
                <a:cxn ang="0">
                  <a:pos x="90" y="89"/>
                </a:cxn>
                <a:cxn ang="0">
                  <a:pos x="96" y="101"/>
                </a:cxn>
                <a:cxn ang="0">
                  <a:pos x="120" y="167"/>
                </a:cxn>
                <a:cxn ang="0">
                  <a:pos x="114" y="263"/>
                </a:cxn>
                <a:cxn ang="0">
                  <a:pos x="108" y="287"/>
                </a:cxn>
                <a:cxn ang="0">
                  <a:pos x="96" y="322"/>
                </a:cxn>
                <a:cxn ang="0">
                  <a:pos x="84" y="364"/>
                </a:cxn>
                <a:cxn ang="0">
                  <a:pos x="78" y="400"/>
                </a:cxn>
                <a:cxn ang="0">
                  <a:pos x="54" y="460"/>
                </a:cxn>
                <a:cxn ang="0">
                  <a:pos x="48" y="484"/>
                </a:cxn>
                <a:cxn ang="0">
                  <a:pos x="42" y="555"/>
                </a:cxn>
                <a:cxn ang="0">
                  <a:pos x="36" y="585"/>
                </a:cxn>
                <a:cxn ang="0">
                  <a:pos x="30" y="651"/>
                </a:cxn>
                <a:cxn ang="0">
                  <a:pos x="24" y="663"/>
                </a:cxn>
                <a:cxn ang="0">
                  <a:pos x="18" y="687"/>
                </a:cxn>
                <a:cxn ang="0">
                  <a:pos x="18" y="711"/>
                </a:cxn>
                <a:cxn ang="0">
                  <a:pos x="18" y="729"/>
                </a:cxn>
                <a:cxn ang="0">
                  <a:pos x="12" y="759"/>
                </a:cxn>
                <a:cxn ang="0">
                  <a:pos x="0" y="759"/>
                </a:cxn>
                <a:cxn ang="0">
                  <a:pos x="0" y="735"/>
                </a:cxn>
                <a:cxn ang="0">
                  <a:pos x="6" y="681"/>
                </a:cxn>
                <a:cxn ang="0">
                  <a:pos x="24" y="615"/>
                </a:cxn>
                <a:cxn ang="0">
                  <a:pos x="30" y="591"/>
                </a:cxn>
                <a:cxn ang="0">
                  <a:pos x="36" y="555"/>
                </a:cxn>
                <a:cxn ang="0">
                  <a:pos x="48" y="436"/>
                </a:cxn>
                <a:cxn ang="0">
                  <a:pos x="48" y="376"/>
                </a:cxn>
                <a:cxn ang="0">
                  <a:pos x="48" y="245"/>
                </a:cxn>
                <a:cxn ang="0">
                  <a:pos x="36" y="119"/>
                </a:cxn>
                <a:cxn ang="0">
                  <a:pos x="36" y="95"/>
                </a:cxn>
                <a:cxn ang="0">
                  <a:pos x="30" y="48"/>
                </a:cxn>
                <a:cxn ang="0">
                  <a:pos x="42" y="18"/>
                </a:cxn>
                <a:cxn ang="0">
                  <a:pos x="54" y="0"/>
                </a:cxn>
                <a:cxn ang="0">
                  <a:pos x="78" y="12"/>
                </a:cxn>
              </a:cxnLst>
              <a:rect l="0" t="0" r="r" b="b"/>
              <a:pathLst>
                <a:path w="120" h="771">
                  <a:moveTo>
                    <a:pt x="84" y="36"/>
                  </a:moveTo>
                  <a:lnTo>
                    <a:pt x="84" y="53"/>
                  </a:lnTo>
                  <a:lnTo>
                    <a:pt x="90" y="71"/>
                  </a:lnTo>
                  <a:lnTo>
                    <a:pt x="90" y="77"/>
                  </a:lnTo>
                  <a:lnTo>
                    <a:pt x="90" y="83"/>
                  </a:lnTo>
                  <a:lnTo>
                    <a:pt x="90" y="89"/>
                  </a:lnTo>
                  <a:lnTo>
                    <a:pt x="96" y="101"/>
                  </a:lnTo>
                  <a:lnTo>
                    <a:pt x="96" y="101"/>
                  </a:lnTo>
                  <a:lnTo>
                    <a:pt x="108" y="131"/>
                  </a:lnTo>
                  <a:lnTo>
                    <a:pt x="120" y="167"/>
                  </a:lnTo>
                  <a:lnTo>
                    <a:pt x="120" y="215"/>
                  </a:lnTo>
                  <a:lnTo>
                    <a:pt x="114" y="263"/>
                  </a:lnTo>
                  <a:lnTo>
                    <a:pt x="114" y="263"/>
                  </a:lnTo>
                  <a:lnTo>
                    <a:pt x="108" y="287"/>
                  </a:lnTo>
                  <a:lnTo>
                    <a:pt x="102" y="298"/>
                  </a:lnTo>
                  <a:lnTo>
                    <a:pt x="96" y="322"/>
                  </a:lnTo>
                  <a:lnTo>
                    <a:pt x="90" y="334"/>
                  </a:lnTo>
                  <a:lnTo>
                    <a:pt x="84" y="364"/>
                  </a:lnTo>
                  <a:lnTo>
                    <a:pt x="84" y="364"/>
                  </a:lnTo>
                  <a:lnTo>
                    <a:pt x="78" y="400"/>
                  </a:lnTo>
                  <a:lnTo>
                    <a:pt x="66" y="424"/>
                  </a:lnTo>
                  <a:lnTo>
                    <a:pt x="54" y="460"/>
                  </a:lnTo>
                  <a:lnTo>
                    <a:pt x="54" y="460"/>
                  </a:lnTo>
                  <a:lnTo>
                    <a:pt x="48" y="484"/>
                  </a:lnTo>
                  <a:lnTo>
                    <a:pt x="42" y="520"/>
                  </a:lnTo>
                  <a:lnTo>
                    <a:pt x="42" y="555"/>
                  </a:lnTo>
                  <a:lnTo>
                    <a:pt x="36" y="585"/>
                  </a:lnTo>
                  <a:lnTo>
                    <a:pt x="36" y="585"/>
                  </a:lnTo>
                  <a:lnTo>
                    <a:pt x="30" y="633"/>
                  </a:lnTo>
                  <a:lnTo>
                    <a:pt x="30" y="651"/>
                  </a:lnTo>
                  <a:lnTo>
                    <a:pt x="24" y="663"/>
                  </a:lnTo>
                  <a:lnTo>
                    <a:pt x="24" y="663"/>
                  </a:lnTo>
                  <a:lnTo>
                    <a:pt x="18" y="675"/>
                  </a:lnTo>
                  <a:lnTo>
                    <a:pt x="18" y="687"/>
                  </a:lnTo>
                  <a:lnTo>
                    <a:pt x="18" y="699"/>
                  </a:lnTo>
                  <a:lnTo>
                    <a:pt x="18" y="711"/>
                  </a:lnTo>
                  <a:lnTo>
                    <a:pt x="18" y="729"/>
                  </a:lnTo>
                  <a:lnTo>
                    <a:pt x="18" y="729"/>
                  </a:lnTo>
                  <a:lnTo>
                    <a:pt x="12" y="747"/>
                  </a:lnTo>
                  <a:lnTo>
                    <a:pt x="12" y="759"/>
                  </a:lnTo>
                  <a:lnTo>
                    <a:pt x="6" y="771"/>
                  </a:lnTo>
                  <a:lnTo>
                    <a:pt x="0" y="759"/>
                  </a:lnTo>
                  <a:lnTo>
                    <a:pt x="0" y="735"/>
                  </a:lnTo>
                  <a:lnTo>
                    <a:pt x="0" y="735"/>
                  </a:lnTo>
                  <a:lnTo>
                    <a:pt x="6" y="705"/>
                  </a:lnTo>
                  <a:lnTo>
                    <a:pt x="6" y="681"/>
                  </a:lnTo>
                  <a:lnTo>
                    <a:pt x="12" y="645"/>
                  </a:lnTo>
                  <a:lnTo>
                    <a:pt x="24" y="615"/>
                  </a:lnTo>
                  <a:lnTo>
                    <a:pt x="30" y="591"/>
                  </a:lnTo>
                  <a:lnTo>
                    <a:pt x="30" y="591"/>
                  </a:lnTo>
                  <a:lnTo>
                    <a:pt x="30" y="573"/>
                  </a:lnTo>
                  <a:lnTo>
                    <a:pt x="36" y="555"/>
                  </a:lnTo>
                  <a:lnTo>
                    <a:pt x="42" y="502"/>
                  </a:lnTo>
                  <a:lnTo>
                    <a:pt x="48" y="436"/>
                  </a:lnTo>
                  <a:lnTo>
                    <a:pt x="48" y="376"/>
                  </a:lnTo>
                  <a:lnTo>
                    <a:pt x="48" y="376"/>
                  </a:lnTo>
                  <a:lnTo>
                    <a:pt x="48" y="316"/>
                  </a:lnTo>
                  <a:lnTo>
                    <a:pt x="48" y="245"/>
                  </a:lnTo>
                  <a:lnTo>
                    <a:pt x="42" y="179"/>
                  </a:lnTo>
                  <a:lnTo>
                    <a:pt x="36" y="119"/>
                  </a:lnTo>
                  <a:lnTo>
                    <a:pt x="36" y="119"/>
                  </a:lnTo>
                  <a:lnTo>
                    <a:pt x="36" y="95"/>
                  </a:lnTo>
                  <a:lnTo>
                    <a:pt x="30" y="71"/>
                  </a:lnTo>
                  <a:lnTo>
                    <a:pt x="30" y="48"/>
                  </a:lnTo>
                  <a:lnTo>
                    <a:pt x="36" y="36"/>
                  </a:lnTo>
                  <a:lnTo>
                    <a:pt x="42" y="18"/>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86452" name="Freeform 84"/>
            <p:cNvSpPr>
              <a:spLocks/>
            </p:cNvSpPr>
            <p:nvPr/>
          </p:nvSpPr>
          <p:spPr bwMode="auto">
            <a:xfrm flipH="1">
              <a:off x="4433" y="1758"/>
              <a:ext cx="108" cy="351"/>
            </a:xfrm>
            <a:custGeom>
              <a:avLst/>
              <a:gdLst/>
              <a:ahLst/>
              <a:cxnLst>
                <a:cxn ang="0">
                  <a:pos x="36" y="6"/>
                </a:cxn>
                <a:cxn ang="0">
                  <a:pos x="60" y="24"/>
                </a:cxn>
                <a:cxn ang="0">
                  <a:pos x="72" y="48"/>
                </a:cxn>
                <a:cxn ang="0">
                  <a:pos x="78" y="77"/>
                </a:cxn>
                <a:cxn ang="0">
                  <a:pos x="78" y="101"/>
                </a:cxn>
                <a:cxn ang="0">
                  <a:pos x="78" y="101"/>
                </a:cxn>
                <a:cxn ang="0">
                  <a:pos x="72" y="131"/>
                </a:cxn>
                <a:cxn ang="0">
                  <a:pos x="72" y="155"/>
                </a:cxn>
                <a:cxn ang="0">
                  <a:pos x="66" y="185"/>
                </a:cxn>
                <a:cxn ang="0">
                  <a:pos x="60" y="215"/>
                </a:cxn>
                <a:cxn ang="0">
                  <a:pos x="60" y="215"/>
                </a:cxn>
                <a:cxn ang="0">
                  <a:pos x="48" y="239"/>
                </a:cxn>
                <a:cxn ang="0">
                  <a:pos x="36" y="245"/>
                </a:cxn>
                <a:cxn ang="0">
                  <a:pos x="30" y="239"/>
                </a:cxn>
                <a:cxn ang="0">
                  <a:pos x="24" y="209"/>
                </a:cxn>
                <a:cxn ang="0">
                  <a:pos x="24" y="209"/>
                </a:cxn>
                <a:cxn ang="0">
                  <a:pos x="24" y="185"/>
                </a:cxn>
                <a:cxn ang="0">
                  <a:pos x="12" y="167"/>
                </a:cxn>
                <a:cxn ang="0">
                  <a:pos x="0" y="125"/>
                </a:cxn>
                <a:cxn ang="0">
                  <a:pos x="0" y="125"/>
                </a:cxn>
                <a:cxn ang="0">
                  <a:pos x="0" y="113"/>
                </a:cxn>
                <a:cxn ang="0">
                  <a:pos x="0" y="89"/>
                </a:cxn>
                <a:cxn ang="0">
                  <a:pos x="0" y="48"/>
                </a:cxn>
                <a:cxn ang="0">
                  <a:pos x="6" y="24"/>
                </a:cxn>
                <a:cxn ang="0">
                  <a:pos x="12" y="12"/>
                </a:cxn>
                <a:cxn ang="0">
                  <a:pos x="24" y="0"/>
                </a:cxn>
                <a:cxn ang="0">
                  <a:pos x="36" y="6"/>
                </a:cxn>
              </a:cxnLst>
              <a:rect l="0" t="0" r="r" b="b"/>
              <a:pathLst>
                <a:path w="78" h="245">
                  <a:moveTo>
                    <a:pt x="36" y="6"/>
                  </a:moveTo>
                  <a:lnTo>
                    <a:pt x="60" y="24"/>
                  </a:lnTo>
                  <a:lnTo>
                    <a:pt x="72" y="48"/>
                  </a:lnTo>
                  <a:lnTo>
                    <a:pt x="78" y="77"/>
                  </a:lnTo>
                  <a:lnTo>
                    <a:pt x="78" y="101"/>
                  </a:lnTo>
                  <a:lnTo>
                    <a:pt x="78" y="101"/>
                  </a:lnTo>
                  <a:lnTo>
                    <a:pt x="72" y="131"/>
                  </a:lnTo>
                  <a:lnTo>
                    <a:pt x="72" y="155"/>
                  </a:lnTo>
                  <a:lnTo>
                    <a:pt x="66" y="185"/>
                  </a:lnTo>
                  <a:lnTo>
                    <a:pt x="60" y="215"/>
                  </a:lnTo>
                  <a:lnTo>
                    <a:pt x="60" y="215"/>
                  </a:lnTo>
                  <a:lnTo>
                    <a:pt x="48" y="239"/>
                  </a:lnTo>
                  <a:lnTo>
                    <a:pt x="36" y="245"/>
                  </a:lnTo>
                  <a:lnTo>
                    <a:pt x="30" y="239"/>
                  </a:lnTo>
                  <a:lnTo>
                    <a:pt x="24" y="209"/>
                  </a:lnTo>
                  <a:lnTo>
                    <a:pt x="24" y="209"/>
                  </a:lnTo>
                  <a:lnTo>
                    <a:pt x="24" y="185"/>
                  </a:lnTo>
                  <a:lnTo>
                    <a:pt x="12" y="167"/>
                  </a:lnTo>
                  <a:lnTo>
                    <a:pt x="0" y="125"/>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86453" name="Freeform 85"/>
            <p:cNvSpPr>
              <a:spLocks/>
            </p:cNvSpPr>
            <p:nvPr/>
          </p:nvSpPr>
          <p:spPr bwMode="auto">
            <a:xfrm flipH="1">
              <a:off x="4433" y="1784"/>
              <a:ext cx="100" cy="307"/>
            </a:xfrm>
            <a:custGeom>
              <a:avLst/>
              <a:gdLst/>
              <a:ahLst/>
              <a:cxnLst>
                <a:cxn ang="0">
                  <a:pos x="0" y="113"/>
                </a:cxn>
                <a:cxn ang="0">
                  <a:pos x="0" y="101"/>
                </a:cxn>
                <a:cxn ang="0">
                  <a:pos x="0" y="83"/>
                </a:cxn>
                <a:cxn ang="0">
                  <a:pos x="0" y="36"/>
                </a:cxn>
                <a:cxn ang="0">
                  <a:pos x="0" y="18"/>
                </a:cxn>
                <a:cxn ang="0">
                  <a:pos x="12" y="6"/>
                </a:cxn>
                <a:cxn ang="0">
                  <a:pos x="18" y="0"/>
                </a:cxn>
                <a:cxn ang="0">
                  <a:pos x="30" y="6"/>
                </a:cxn>
                <a:cxn ang="0">
                  <a:pos x="30" y="6"/>
                </a:cxn>
                <a:cxn ang="0">
                  <a:pos x="54" y="24"/>
                </a:cxn>
                <a:cxn ang="0">
                  <a:pos x="66" y="42"/>
                </a:cxn>
                <a:cxn ang="0">
                  <a:pos x="72" y="65"/>
                </a:cxn>
                <a:cxn ang="0">
                  <a:pos x="66" y="89"/>
                </a:cxn>
                <a:cxn ang="0">
                  <a:pos x="66" y="89"/>
                </a:cxn>
                <a:cxn ang="0">
                  <a:pos x="60" y="113"/>
                </a:cxn>
                <a:cxn ang="0">
                  <a:pos x="66" y="137"/>
                </a:cxn>
                <a:cxn ang="0">
                  <a:pos x="60" y="167"/>
                </a:cxn>
                <a:cxn ang="0">
                  <a:pos x="54" y="191"/>
                </a:cxn>
                <a:cxn ang="0">
                  <a:pos x="54" y="191"/>
                </a:cxn>
                <a:cxn ang="0">
                  <a:pos x="42" y="209"/>
                </a:cxn>
                <a:cxn ang="0">
                  <a:pos x="30" y="215"/>
                </a:cxn>
                <a:cxn ang="0">
                  <a:pos x="24" y="209"/>
                </a:cxn>
                <a:cxn ang="0">
                  <a:pos x="24" y="185"/>
                </a:cxn>
                <a:cxn ang="0">
                  <a:pos x="24" y="185"/>
                </a:cxn>
                <a:cxn ang="0">
                  <a:pos x="18" y="161"/>
                </a:cxn>
                <a:cxn ang="0">
                  <a:pos x="12" y="143"/>
                </a:cxn>
                <a:cxn ang="0">
                  <a:pos x="0" y="113"/>
                </a:cxn>
              </a:cxnLst>
              <a:rect l="0" t="0" r="r" b="b"/>
              <a:pathLst>
                <a:path w="72" h="215">
                  <a:moveTo>
                    <a:pt x="0" y="113"/>
                  </a:moveTo>
                  <a:lnTo>
                    <a:pt x="0" y="101"/>
                  </a:lnTo>
                  <a:lnTo>
                    <a:pt x="0" y="83"/>
                  </a:lnTo>
                  <a:lnTo>
                    <a:pt x="0" y="36"/>
                  </a:lnTo>
                  <a:lnTo>
                    <a:pt x="0" y="18"/>
                  </a:lnTo>
                  <a:lnTo>
                    <a:pt x="12" y="6"/>
                  </a:lnTo>
                  <a:lnTo>
                    <a:pt x="18" y="0"/>
                  </a:lnTo>
                  <a:lnTo>
                    <a:pt x="30" y="6"/>
                  </a:lnTo>
                  <a:lnTo>
                    <a:pt x="30" y="6"/>
                  </a:lnTo>
                  <a:lnTo>
                    <a:pt x="54" y="24"/>
                  </a:lnTo>
                  <a:lnTo>
                    <a:pt x="66" y="42"/>
                  </a:lnTo>
                  <a:lnTo>
                    <a:pt x="72" y="65"/>
                  </a:lnTo>
                  <a:lnTo>
                    <a:pt x="66" y="89"/>
                  </a:lnTo>
                  <a:lnTo>
                    <a:pt x="66" y="89"/>
                  </a:lnTo>
                  <a:lnTo>
                    <a:pt x="60" y="113"/>
                  </a:lnTo>
                  <a:lnTo>
                    <a:pt x="66" y="137"/>
                  </a:lnTo>
                  <a:lnTo>
                    <a:pt x="60" y="167"/>
                  </a:lnTo>
                  <a:lnTo>
                    <a:pt x="54" y="191"/>
                  </a:lnTo>
                  <a:lnTo>
                    <a:pt x="54" y="191"/>
                  </a:lnTo>
                  <a:lnTo>
                    <a:pt x="42" y="209"/>
                  </a:lnTo>
                  <a:lnTo>
                    <a:pt x="30" y="215"/>
                  </a:lnTo>
                  <a:lnTo>
                    <a:pt x="24" y="209"/>
                  </a:lnTo>
                  <a:lnTo>
                    <a:pt x="24" y="185"/>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86454" name="Freeform 86"/>
            <p:cNvSpPr>
              <a:spLocks/>
            </p:cNvSpPr>
            <p:nvPr/>
          </p:nvSpPr>
          <p:spPr bwMode="auto">
            <a:xfrm flipH="1">
              <a:off x="4450" y="1792"/>
              <a:ext cx="75" cy="291"/>
            </a:xfrm>
            <a:custGeom>
              <a:avLst/>
              <a:gdLst/>
              <a:ahLst/>
              <a:cxnLst>
                <a:cxn ang="0">
                  <a:pos x="6" y="101"/>
                </a:cxn>
                <a:cxn ang="0">
                  <a:pos x="0" y="71"/>
                </a:cxn>
                <a:cxn ang="0">
                  <a:pos x="0" y="36"/>
                </a:cxn>
                <a:cxn ang="0">
                  <a:pos x="0" y="18"/>
                </a:cxn>
                <a:cxn ang="0">
                  <a:pos x="6" y="6"/>
                </a:cxn>
                <a:cxn ang="0">
                  <a:pos x="12" y="0"/>
                </a:cxn>
                <a:cxn ang="0">
                  <a:pos x="24" y="6"/>
                </a:cxn>
                <a:cxn ang="0">
                  <a:pos x="24" y="6"/>
                </a:cxn>
                <a:cxn ang="0">
                  <a:pos x="42" y="18"/>
                </a:cxn>
                <a:cxn ang="0">
                  <a:pos x="48" y="42"/>
                </a:cxn>
                <a:cxn ang="0">
                  <a:pos x="54" y="59"/>
                </a:cxn>
                <a:cxn ang="0">
                  <a:pos x="48" y="83"/>
                </a:cxn>
                <a:cxn ang="0">
                  <a:pos x="48" y="83"/>
                </a:cxn>
                <a:cxn ang="0">
                  <a:pos x="48" y="107"/>
                </a:cxn>
                <a:cxn ang="0">
                  <a:pos x="48" y="131"/>
                </a:cxn>
                <a:cxn ang="0">
                  <a:pos x="48" y="155"/>
                </a:cxn>
                <a:cxn ang="0">
                  <a:pos x="42" y="179"/>
                </a:cxn>
                <a:cxn ang="0">
                  <a:pos x="42" y="179"/>
                </a:cxn>
                <a:cxn ang="0">
                  <a:pos x="36" y="197"/>
                </a:cxn>
                <a:cxn ang="0">
                  <a:pos x="30" y="203"/>
                </a:cxn>
                <a:cxn ang="0">
                  <a:pos x="24" y="191"/>
                </a:cxn>
                <a:cxn ang="0">
                  <a:pos x="18" y="167"/>
                </a:cxn>
                <a:cxn ang="0">
                  <a:pos x="18" y="167"/>
                </a:cxn>
                <a:cxn ang="0">
                  <a:pos x="18" y="143"/>
                </a:cxn>
                <a:cxn ang="0">
                  <a:pos x="12" y="131"/>
                </a:cxn>
                <a:cxn ang="0">
                  <a:pos x="12" y="113"/>
                </a:cxn>
                <a:cxn ang="0">
                  <a:pos x="6" y="101"/>
                </a:cxn>
              </a:cxnLst>
              <a:rect l="0" t="0" r="r" b="b"/>
              <a:pathLst>
                <a:path w="54" h="203">
                  <a:moveTo>
                    <a:pt x="6" y="101"/>
                  </a:moveTo>
                  <a:lnTo>
                    <a:pt x="0" y="71"/>
                  </a:lnTo>
                  <a:lnTo>
                    <a:pt x="0" y="36"/>
                  </a:lnTo>
                  <a:lnTo>
                    <a:pt x="0" y="18"/>
                  </a:lnTo>
                  <a:lnTo>
                    <a:pt x="6" y="6"/>
                  </a:lnTo>
                  <a:lnTo>
                    <a:pt x="12" y="0"/>
                  </a:lnTo>
                  <a:lnTo>
                    <a:pt x="24" y="6"/>
                  </a:lnTo>
                  <a:lnTo>
                    <a:pt x="24" y="6"/>
                  </a:lnTo>
                  <a:lnTo>
                    <a:pt x="42" y="18"/>
                  </a:lnTo>
                  <a:lnTo>
                    <a:pt x="48" y="42"/>
                  </a:lnTo>
                  <a:lnTo>
                    <a:pt x="54" y="59"/>
                  </a:lnTo>
                  <a:lnTo>
                    <a:pt x="48" y="83"/>
                  </a:lnTo>
                  <a:lnTo>
                    <a:pt x="48" y="83"/>
                  </a:lnTo>
                  <a:lnTo>
                    <a:pt x="48" y="107"/>
                  </a:lnTo>
                  <a:lnTo>
                    <a:pt x="48" y="131"/>
                  </a:lnTo>
                  <a:lnTo>
                    <a:pt x="48" y="155"/>
                  </a:lnTo>
                  <a:lnTo>
                    <a:pt x="42" y="179"/>
                  </a:lnTo>
                  <a:lnTo>
                    <a:pt x="42" y="179"/>
                  </a:lnTo>
                  <a:lnTo>
                    <a:pt x="36" y="197"/>
                  </a:lnTo>
                  <a:lnTo>
                    <a:pt x="30" y="203"/>
                  </a:lnTo>
                  <a:lnTo>
                    <a:pt x="24" y="191"/>
                  </a:lnTo>
                  <a:lnTo>
                    <a:pt x="18" y="167"/>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86455" name="Freeform 87"/>
            <p:cNvSpPr>
              <a:spLocks/>
            </p:cNvSpPr>
            <p:nvPr/>
          </p:nvSpPr>
          <p:spPr bwMode="auto">
            <a:xfrm flipH="1">
              <a:off x="4458" y="1818"/>
              <a:ext cx="58" cy="239"/>
            </a:xfrm>
            <a:custGeom>
              <a:avLst/>
              <a:gdLst/>
              <a:ahLst/>
              <a:cxnLst>
                <a:cxn ang="0">
                  <a:pos x="6" y="83"/>
                </a:cxn>
                <a:cxn ang="0">
                  <a:pos x="0" y="53"/>
                </a:cxn>
                <a:cxn ang="0">
                  <a:pos x="0" y="24"/>
                </a:cxn>
                <a:cxn ang="0">
                  <a:pos x="6" y="0"/>
                </a:cxn>
                <a:cxn ang="0">
                  <a:pos x="12" y="0"/>
                </a:cxn>
                <a:cxn ang="0">
                  <a:pos x="24" y="0"/>
                </a:cxn>
                <a:cxn ang="0">
                  <a:pos x="24" y="0"/>
                </a:cxn>
                <a:cxn ang="0">
                  <a:pos x="42" y="24"/>
                </a:cxn>
                <a:cxn ang="0">
                  <a:pos x="42" y="41"/>
                </a:cxn>
                <a:cxn ang="0">
                  <a:pos x="42" y="65"/>
                </a:cxn>
                <a:cxn ang="0">
                  <a:pos x="42" y="65"/>
                </a:cxn>
                <a:cxn ang="0">
                  <a:pos x="42" y="89"/>
                </a:cxn>
                <a:cxn ang="0">
                  <a:pos x="36" y="107"/>
                </a:cxn>
                <a:cxn ang="0">
                  <a:pos x="36" y="149"/>
                </a:cxn>
                <a:cxn ang="0">
                  <a:pos x="36" y="149"/>
                </a:cxn>
                <a:cxn ang="0">
                  <a:pos x="30" y="167"/>
                </a:cxn>
                <a:cxn ang="0">
                  <a:pos x="24" y="167"/>
                </a:cxn>
                <a:cxn ang="0">
                  <a:pos x="18" y="161"/>
                </a:cxn>
                <a:cxn ang="0">
                  <a:pos x="18" y="143"/>
                </a:cxn>
                <a:cxn ang="0">
                  <a:pos x="18" y="143"/>
                </a:cxn>
                <a:cxn ang="0">
                  <a:pos x="18" y="119"/>
                </a:cxn>
                <a:cxn ang="0">
                  <a:pos x="12" y="107"/>
                </a:cxn>
                <a:cxn ang="0">
                  <a:pos x="12" y="95"/>
                </a:cxn>
                <a:cxn ang="0">
                  <a:pos x="6" y="83"/>
                </a:cxn>
              </a:cxnLst>
              <a:rect l="0" t="0" r="r" b="b"/>
              <a:pathLst>
                <a:path w="42" h="167">
                  <a:moveTo>
                    <a:pt x="6" y="83"/>
                  </a:moveTo>
                  <a:lnTo>
                    <a:pt x="0" y="53"/>
                  </a:lnTo>
                  <a:lnTo>
                    <a:pt x="0" y="24"/>
                  </a:lnTo>
                  <a:lnTo>
                    <a:pt x="6" y="0"/>
                  </a:lnTo>
                  <a:lnTo>
                    <a:pt x="12" y="0"/>
                  </a:lnTo>
                  <a:lnTo>
                    <a:pt x="24" y="0"/>
                  </a:lnTo>
                  <a:lnTo>
                    <a:pt x="24" y="0"/>
                  </a:lnTo>
                  <a:lnTo>
                    <a:pt x="42" y="24"/>
                  </a:lnTo>
                  <a:lnTo>
                    <a:pt x="42" y="41"/>
                  </a:lnTo>
                  <a:lnTo>
                    <a:pt x="42" y="65"/>
                  </a:lnTo>
                  <a:lnTo>
                    <a:pt x="42" y="65"/>
                  </a:lnTo>
                  <a:lnTo>
                    <a:pt x="42" y="89"/>
                  </a:lnTo>
                  <a:lnTo>
                    <a:pt x="36" y="107"/>
                  </a:lnTo>
                  <a:lnTo>
                    <a:pt x="36" y="149"/>
                  </a:lnTo>
                  <a:lnTo>
                    <a:pt x="36" y="149"/>
                  </a:lnTo>
                  <a:lnTo>
                    <a:pt x="30" y="167"/>
                  </a:lnTo>
                  <a:lnTo>
                    <a:pt x="24" y="167"/>
                  </a:lnTo>
                  <a:lnTo>
                    <a:pt x="18" y="161"/>
                  </a:lnTo>
                  <a:lnTo>
                    <a:pt x="18" y="143"/>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86456" name="Freeform 88"/>
            <p:cNvSpPr>
              <a:spLocks/>
            </p:cNvSpPr>
            <p:nvPr/>
          </p:nvSpPr>
          <p:spPr bwMode="auto">
            <a:xfrm flipH="1">
              <a:off x="4458" y="1827"/>
              <a:ext cx="50" cy="213"/>
            </a:xfrm>
            <a:custGeom>
              <a:avLst/>
              <a:gdLst/>
              <a:ahLst/>
              <a:cxnLst>
                <a:cxn ang="0">
                  <a:pos x="18" y="0"/>
                </a:cxn>
                <a:cxn ang="0">
                  <a:pos x="30" y="12"/>
                </a:cxn>
                <a:cxn ang="0">
                  <a:pos x="36" y="18"/>
                </a:cxn>
                <a:cxn ang="0">
                  <a:pos x="36" y="35"/>
                </a:cxn>
                <a:cxn ang="0">
                  <a:pos x="30" y="59"/>
                </a:cxn>
                <a:cxn ang="0">
                  <a:pos x="30" y="59"/>
                </a:cxn>
                <a:cxn ang="0">
                  <a:pos x="30" y="83"/>
                </a:cxn>
                <a:cxn ang="0">
                  <a:pos x="30" y="101"/>
                </a:cxn>
                <a:cxn ang="0">
                  <a:pos x="30" y="119"/>
                </a:cxn>
                <a:cxn ang="0">
                  <a:pos x="30" y="137"/>
                </a:cxn>
                <a:cxn ang="0">
                  <a:pos x="30" y="137"/>
                </a:cxn>
                <a:cxn ang="0">
                  <a:pos x="24" y="149"/>
                </a:cxn>
                <a:cxn ang="0">
                  <a:pos x="24" y="149"/>
                </a:cxn>
                <a:cxn ang="0">
                  <a:pos x="18" y="143"/>
                </a:cxn>
                <a:cxn ang="0">
                  <a:pos x="18" y="125"/>
                </a:cxn>
                <a:cxn ang="0">
                  <a:pos x="18" y="125"/>
                </a:cxn>
                <a:cxn ang="0">
                  <a:pos x="18" y="107"/>
                </a:cxn>
                <a:cxn ang="0">
                  <a:pos x="18" y="95"/>
                </a:cxn>
                <a:cxn ang="0">
                  <a:pos x="12" y="89"/>
                </a:cxn>
                <a:cxn ang="0">
                  <a:pos x="6" y="77"/>
                </a:cxn>
                <a:cxn ang="0">
                  <a:pos x="6" y="77"/>
                </a:cxn>
                <a:cxn ang="0">
                  <a:pos x="0" y="47"/>
                </a:cxn>
                <a:cxn ang="0">
                  <a:pos x="0" y="18"/>
                </a:cxn>
                <a:cxn ang="0">
                  <a:pos x="6" y="0"/>
                </a:cxn>
                <a:cxn ang="0">
                  <a:pos x="12" y="0"/>
                </a:cxn>
                <a:cxn ang="0">
                  <a:pos x="18" y="0"/>
                </a:cxn>
              </a:cxnLst>
              <a:rect l="0" t="0" r="r" b="b"/>
              <a:pathLst>
                <a:path w="36" h="149">
                  <a:moveTo>
                    <a:pt x="18" y="0"/>
                  </a:moveTo>
                  <a:lnTo>
                    <a:pt x="30" y="12"/>
                  </a:lnTo>
                  <a:lnTo>
                    <a:pt x="36" y="18"/>
                  </a:lnTo>
                  <a:lnTo>
                    <a:pt x="36" y="35"/>
                  </a:lnTo>
                  <a:lnTo>
                    <a:pt x="30" y="59"/>
                  </a:lnTo>
                  <a:lnTo>
                    <a:pt x="30" y="59"/>
                  </a:lnTo>
                  <a:lnTo>
                    <a:pt x="30" y="83"/>
                  </a:lnTo>
                  <a:lnTo>
                    <a:pt x="30" y="101"/>
                  </a:lnTo>
                  <a:lnTo>
                    <a:pt x="30" y="119"/>
                  </a:lnTo>
                  <a:lnTo>
                    <a:pt x="30" y="137"/>
                  </a:lnTo>
                  <a:lnTo>
                    <a:pt x="30" y="137"/>
                  </a:lnTo>
                  <a:lnTo>
                    <a:pt x="24" y="149"/>
                  </a:lnTo>
                  <a:lnTo>
                    <a:pt x="24" y="149"/>
                  </a:lnTo>
                  <a:lnTo>
                    <a:pt x="18" y="143"/>
                  </a:lnTo>
                  <a:lnTo>
                    <a:pt x="18" y="125"/>
                  </a:lnTo>
                  <a:lnTo>
                    <a:pt x="18" y="125"/>
                  </a:lnTo>
                  <a:lnTo>
                    <a:pt x="18" y="107"/>
                  </a:lnTo>
                  <a:lnTo>
                    <a:pt x="18" y="95"/>
                  </a:lnTo>
                  <a:lnTo>
                    <a:pt x="12" y="89"/>
                  </a:lnTo>
                  <a:lnTo>
                    <a:pt x="6" y="77"/>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86457" name="Freeform 89"/>
            <p:cNvSpPr>
              <a:spLocks/>
            </p:cNvSpPr>
            <p:nvPr/>
          </p:nvSpPr>
          <p:spPr bwMode="auto">
            <a:xfrm flipH="1">
              <a:off x="4219" y="2485"/>
              <a:ext cx="198" cy="819"/>
            </a:xfrm>
            <a:custGeom>
              <a:avLst/>
              <a:gdLst/>
              <a:ahLst/>
              <a:cxnLst>
                <a:cxn ang="0">
                  <a:pos x="143" y="0"/>
                </a:cxn>
                <a:cxn ang="0">
                  <a:pos x="137" y="12"/>
                </a:cxn>
                <a:cxn ang="0">
                  <a:pos x="119" y="65"/>
                </a:cxn>
                <a:cxn ang="0">
                  <a:pos x="96" y="89"/>
                </a:cxn>
                <a:cxn ang="0">
                  <a:pos x="84" y="107"/>
                </a:cxn>
                <a:cxn ang="0">
                  <a:pos x="84" y="149"/>
                </a:cxn>
                <a:cxn ang="0">
                  <a:pos x="84" y="167"/>
                </a:cxn>
                <a:cxn ang="0">
                  <a:pos x="72" y="233"/>
                </a:cxn>
                <a:cxn ang="0">
                  <a:pos x="54" y="316"/>
                </a:cxn>
                <a:cxn ang="0">
                  <a:pos x="48" y="382"/>
                </a:cxn>
                <a:cxn ang="0">
                  <a:pos x="48" y="400"/>
                </a:cxn>
                <a:cxn ang="0">
                  <a:pos x="42" y="484"/>
                </a:cxn>
                <a:cxn ang="0">
                  <a:pos x="42" y="502"/>
                </a:cxn>
                <a:cxn ang="0">
                  <a:pos x="36" y="532"/>
                </a:cxn>
                <a:cxn ang="0">
                  <a:pos x="18" y="549"/>
                </a:cxn>
                <a:cxn ang="0">
                  <a:pos x="0" y="561"/>
                </a:cxn>
                <a:cxn ang="0">
                  <a:pos x="6" y="561"/>
                </a:cxn>
                <a:cxn ang="0">
                  <a:pos x="24" y="555"/>
                </a:cxn>
                <a:cxn ang="0">
                  <a:pos x="42" y="543"/>
                </a:cxn>
                <a:cxn ang="0">
                  <a:pos x="42" y="549"/>
                </a:cxn>
                <a:cxn ang="0">
                  <a:pos x="42" y="573"/>
                </a:cxn>
                <a:cxn ang="0">
                  <a:pos x="48" y="573"/>
                </a:cxn>
                <a:cxn ang="0">
                  <a:pos x="48" y="555"/>
                </a:cxn>
                <a:cxn ang="0">
                  <a:pos x="48" y="526"/>
                </a:cxn>
                <a:cxn ang="0">
                  <a:pos x="54" y="502"/>
                </a:cxn>
                <a:cxn ang="0">
                  <a:pos x="60" y="472"/>
                </a:cxn>
                <a:cxn ang="0">
                  <a:pos x="66" y="436"/>
                </a:cxn>
                <a:cxn ang="0">
                  <a:pos x="66" y="436"/>
                </a:cxn>
                <a:cxn ang="0">
                  <a:pos x="66" y="424"/>
                </a:cxn>
                <a:cxn ang="0">
                  <a:pos x="66" y="382"/>
                </a:cxn>
                <a:cxn ang="0">
                  <a:pos x="72" y="352"/>
                </a:cxn>
                <a:cxn ang="0">
                  <a:pos x="78" y="281"/>
                </a:cxn>
                <a:cxn ang="0">
                  <a:pos x="78" y="257"/>
                </a:cxn>
                <a:cxn ang="0">
                  <a:pos x="84" y="209"/>
                </a:cxn>
                <a:cxn ang="0">
                  <a:pos x="102" y="149"/>
                </a:cxn>
                <a:cxn ang="0">
                  <a:pos x="107" y="125"/>
                </a:cxn>
                <a:cxn ang="0">
                  <a:pos x="119" y="89"/>
                </a:cxn>
                <a:cxn ang="0">
                  <a:pos x="125" y="77"/>
                </a:cxn>
                <a:cxn ang="0">
                  <a:pos x="143" y="30"/>
                </a:cxn>
              </a:cxnLst>
              <a:rect l="0" t="0" r="r" b="b"/>
              <a:pathLst>
                <a:path w="143" h="573">
                  <a:moveTo>
                    <a:pt x="143" y="6"/>
                  </a:moveTo>
                  <a:lnTo>
                    <a:pt x="143" y="0"/>
                  </a:lnTo>
                  <a:lnTo>
                    <a:pt x="143" y="6"/>
                  </a:lnTo>
                  <a:lnTo>
                    <a:pt x="137" y="12"/>
                  </a:lnTo>
                  <a:lnTo>
                    <a:pt x="131" y="30"/>
                  </a:lnTo>
                  <a:lnTo>
                    <a:pt x="119" y="65"/>
                  </a:lnTo>
                  <a:lnTo>
                    <a:pt x="107" y="77"/>
                  </a:lnTo>
                  <a:lnTo>
                    <a:pt x="96" y="89"/>
                  </a:lnTo>
                  <a:lnTo>
                    <a:pt x="96" y="89"/>
                  </a:lnTo>
                  <a:lnTo>
                    <a:pt x="84" y="107"/>
                  </a:lnTo>
                  <a:lnTo>
                    <a:pt x="84" y="119"/>
                  </a:lnTo>
                  <a:lnTo>
                    <a:pt x="84" y="149"/>
                  </a:lnTo>
                  <a:lnTo>
                    <a:pt x="84" y="149"/>
                  </a:lnTo>
                  <a:lnTo>
                    <a:pt x="84" y="167"/>
                  </a:lnTo>
                  <a:lnTo>
                    <a:pt x="78" y="197"/>
                  </a:lnTo>
                  <a:lnTo>
                    <a:pt x="72" y="233"/>
                  </a:lnTo>
                  <a:lnTo>
                    <a:pt x="60" y="275"/>
                  </a:lnTo>
                  <a:lnTo>
                    <a:pt x="54" y="316"/>
                  </a:lnTo>
                  <a:lnTo>
                    <a:pt x="48" y="352"/>
                  </a:lnTo>
                  <a:lnTo>
                    <a:pt x="48" y="382"/>
                  </a:lnTo>
                  <a:lnTo>
                    <a:pt x="48" y="400"/>
                  </a:lnTo>
                  <a:lnTo>
                    <a:pt x="48" y="400"/>
                  </a:lnTo>
                  <a:lnTo>
                    <a:pt x="42" y="460"/>
                  </a:lnTo>
                  <a:lnTo>
                    <a:pt x="42" y="484"/>
                  </a:lnTo>
                  <a:lnTo>
                    <a:pt x="42" y="502"/>
                  </a:lnTo>
                  <a:lnTo>
                    <a:pt x="42" y="502"/>
                  </a:lnTo>
                  <a:lnTo>
                    <a:pt x="42" y="520"/>
                  </a:lnTo>
                  <a:lnTo>
                    <a:pt x="36" y="532"/>
                  </a:lnTo>
                  <a:lnTo>
                    <a:pt x="18" y="549"/>
                  </a:lnTo>
                  <a:lnTo>
                    <a:pt x="18" y="549"/>
                  </a:lnTo>
                  <a:lnTo>
                    <a:pt x="0" y="561"/>
                  </a:lnTo>
                  <a:lnTo>
                    <a:pt x="0" y="561"/>
                  </a:lnTo>
                  <a:lnTo>
                    <a:pt x="6" y="561"/>
                  </a:lnTo>
                  <a:lnTo>
                    <a:pt x="6" y="561"/>
                  </a:lnTo>
                  <a:lnTo>
                    <a:pt x="18" y="561"/>
                  </a:lnTo>
                  <a:lnTo>
                    <a:pt x="24" y="555"/>
                  </a:lnTo>
                  <a:lnTo>
                    <a:pt x="36" y="549"/>
                  </a:lnTo>
                  <a:lnTo>
                    <a:pt x="42" y="543"/>
                  </a:lnTo>
                  <a:lnTo>
                    <a:pt x="42" y="543"/>
                  </a:lnTo>
                  <a:lnTo>
                    <a:pt x="42" y="549"/>
                  </a:lnTo>
                  <a:lnTo>
                    <a:pt x="42" y="561"/>
                  </a:lnTo>
                  <a:lnTo>
                    <a:pt x="42" y="573"/>
                  </a:lnTo>
                  <a:lnTo>
                    <a:pt x="48" y="573"/>
                  </a:lnTo>
                  <a:lnTo>
                    <a:pt x="48" y="573"/>
                  </a:lnTo>
                  <a:lnTo>
                    <a:pt x="48" y="561"/>
                  </a:lnTo>
                  <a:lnTo>
                    <a:pt x="48" y="555"/>
                  </a:lnTo>
                  <a:lnTo>
                    <a:pt x="48" y="538"/>
                  </a:lnTo>
                  <a:lnTo>
                    <a:pt x="48" y="526"/>
                  </a:lnTo>
                  <a:lnTo>
                    <a:pt x="48" y="526"/>
                  </a:lnTo>
                  <a:lnTo>
                    <a:pt x="54" y="502"/>
                  </a:lnTo>
                  <a:lnTo>
                    <a:pt x="60" y="472"/>
                  </a:lnTo>
                  <a:lnTo>
                    <a:pt x="60" y="472"/>
                  </a:lnTo>
                  <a:lnTo>
                    <a:pt x="66" y="448"/>
                  </a:lnTo>
                  <a:lnTo>
                    <a:pt x="66" y="436"/>
                  </a:lnTo>
                  <a:lnTo>
                    <a:pt x="66" y="436"/>
                  </a:lnTo>
                  <a:lnTo>
                    <a:pt x="66" y="436"/>
                  </a:lnTo>
                  <a:lnTo>
                    <a:pt x="66" y="436"/>
                  </a:lnTo>
                  <a:lnTo>
                    <a:pt x="66" y="424"/>
                  </a:lnTo>
                  <a:lnTo>
                    <a:pt x="66" y="406"/>
                  </a:lnTo>
                  <a:lnTo>
                    <a:pt x="66" y="382"/>
                  </a:lnTo>
                  <a:lnTo>
                    <a:pt x="66" y="382"/>
                  </a:lnTo>
                  <a:lnTo>
                    <a:pt x="72" y="352"/>
                  </a:lnTo>
                  <a:lnTo>
                    <a:pt x="78" y="316"/>
                  </a:lnTo>
                  <a:lnTo>
                    <a:pt x="78" y="281"/>
                  </a:lnTo>
                  <a:lnTo>
                    <a:pt x="78" y="257"/>
                  </a:lnTo>
                  <a:lnTo>
                    <a:pt x="78" y="257"/>
                  </a:lnTo>
                  <a:lnTo>
                    <a:pt x="84" y="239"/>
                  </a:lnTo>
                  <a:lnTo>
                    <a:pt x="84" y="209"/>
                  </a:lnTo>
                  <a:lnTo>
                    <a:pt x="96" y="179"/>
                  </a:lnTo>
                  <a:lnTo>
                    <a:pt x="102" y="149"/>
                  </a:lnTo>
                  <a:lnTo>
                    <a:pt x="102" y="149"/>
                  </a:lnTo>
                  <a:lnTo>
                    <a:pt x="107" y="125"/>
                  </a:lnTo>
                  <a:lnTo>
                    <a:pt x="113" y="113"/>
                  </a:lnTo>
                  <a:lnTo>
                    <a:pt x="119" y="89"/>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86458" name="Freeform 90"/>
            <p:cNvSpPr>
              <a:spLocks/>
            </p:cNvSpPr>
            <p:nvPr/>
          </p:nvSpPr>
          <p:spPr bwMode="auto">
            <a:xfrm flipH="1">
              <a:off x="4219" y="1126"/>
              <a:ext cx="90" cy="1000"/>
            </a:xfrm>
            <a:custGeom>
              <a:avLst/>
              <a:gdLst/>
              <a:ahLst/>
              <a:cxnLst>
                <a:cxn ang="0">
                  <a:pos x="18" y="633"/>
                </a:cxn>
                <a:cxn ang="0">
                  <a:pos x="18" y="633"/>
                </a:cxn>
                <a:cxn ang="0">
                  <a:pos x="18" y="639"/>
                </a:cxn>
                <a:cxn ang="0">
                  <a:pos x="12" y="657"/>
                </a:cxn>
                <a:cxn ang="0">
                  <a:pos x="12" y="657"/>
                </a:cxn>
                <a:cxn ang="0">
                  <a:pos x="6" y="681"/>
                </a:cxn>
                <a:cxn ang="0">
                  <a:pos x="0" y="699"/>
                </a:cxn>
                <a:cxn ang="0">
                  <a:pos x="0" y="699"/>
                </a:cxn>
                <a:cxn ang="0">
                  <a:pos x="0" y="699"/>
                </a:cxn>
                <a:cxn ang="0">
                  <a:pos x="0" y="687"/>
                </a:cxn>
                <a:cxn ang="0">
                  <a:pos x="0" y="669"/>
                </a:cxn>
                <a:cxn ang="0">
                  <a:pos x="0" y="669"/>
                </a:cxn>
                <a:cxn ang="0">
                  <a:pos x="6" y="633"/>
                </a:cxn>
                <a:cxn ang="0">
                  <a:pos x="6" y="603"/>
                </a:cxn>
                <a:cxn ang="0">
                  <a:pos x="6" y="561"/>
                </a:cxn>
                <a:cxn ang="0">
                  <a:pos x="6" y="561"/>
                </a:cxn>
                <a:cxn ang="0">
                  <a:pos x="6" y="543"/>
                </a:cxn>
                <a:cxn ang="0">
                  <a:pos x="6" y="525"/>
                </a:cxn>
                <a:cxn ang="0">
                  <a:pos x="6" y="478"/>
                </a:cxn>
                <a:cxn ang="0">
                  <a:pos x="12" y="430"/>
                </a:cxn>
                <a:cxn ang="0">
                  <a:pos x="12" y="412"/>
                </a:cxn>
                <a:cxn ang="0">
                  <a:pos x="12" y="400"/>
                </a:cxn>
                <a:cxn ang="0">
                  <a:pos x="12" y="400"/>
                </a:cxn>
                <a:cxn ang="0">
                  <a:pos x="18" y="388"/>
                </a:cxn>
                <a:cxn ang="0">
                  <a:pos x="24" y="370"/>
                </a:cxn>
                <a:cxn ang="0">
                  <a:pos x="35" y="316"/>
                </a:cxn>
                <a:cxn ang="0">
                  <a:pos x="41" y="257"/>
                </a:cxn>
                <a:cxn ang="0">
                  <a:pos x="47" y="233"/>
                </a:cxn>
                <a:cxn ang="0">
                  <a:pos x="47" y="215"/>
                </a:cxn>
                <a:cxn ang="0">
                  <a:pos x="47" y="215"/>
                </a:cxn>
                <a:cxn ang="0">
                  <a:pos x="47" y="179"/>
                </a:cxn>
                <a:cxn ang="0">
                  <a:pos x="53" y="131"/>
                </a:cxn>
                <a:cxn ang="0">
                  <a:pos x="53" y="83"/>
                </a:cxn>
                <a:cxn ang="0">
                  <a:pos x="53" y="47"/>
                </a:cxn>
                <a:cxn ang="0">
                  <a:pos x="53" y="47"/>
                </a:cxn>
                <a:cxn ang="0">
                  <a:pos x="53" y="24"/>
                </a:cxn>
                <a:cxn ang="0">
                  <a:pos x="53" y="6"/>
                </a:cxn>
                <a:cxn ang="0">
                  <a:pos x="53" y="0"/>
                </a:cxn>
                <a:cxn ang="0">
                  <a:pos x="59" y="6"/>
                </a:cxn>
                <a:cxn ang="0">
                  <a:pos x="59" y="18"/>
                </a:cxn>
                <a:cxn ang="0">
                  <a:pos x="59" y="41"/>
                </a:cxn>
                <a:cxn ang="0">
                  <a:pos x="59" y="41"/>
                </a:cxn>
                <a:cxn ang="0">
                  <a:pos x="59" y="65"/>
                </a:cxn>
                <a:cxn ang="0">
                  <a:pos x="59" y="83"/>
                </a:cxn>
                <a:cxn ang="0">
                  <a:pos x="65" y="113"/>
                </a:cxn>
                <a:cxn ang="0">
                  <a:pos x="65" y="137"/>
                </a:cxn>
                <a:cxn ang="0">
                  <a:pos x="65" y="167"/>
                </a:cxn>
                <a:cxn ang="0">
                  <a:pos x="65" y="167"/>
                </a:cxn>
                <a:cxn ang="0">
                  <a:pos x="59" y="209"/>
                </a:cxn>
                <a:cxn ang="0">
                  <a:pos x="53" y="245"/>
                </a:cxn>
                <a:cxn ang="0">
                  <a:pos x="47" y="280"/>
                </a:cxn>
                <a:cxn ang="0">
                  <a:pos x="41" y="298"/>
                </a:cxn>
                <a:cxn ang="0">
                  <a:pos x="41" y="298"/>
                </a:cxn>
                <a:cxn ang="0">
                  <a:pos x="41" y="316"/>
                </a:cxn>
                <a:cxn ang="0">
                  <a:pos x="35" y="346"/>
                </a:cxn>
                <a:cxn ang="0">
                  <a:pos x="29" y="382"/>
                </a:cxn>
                <a:cxn ang="0">
                  <a:pos x="29" y="412"/>
                </a:cxn>
                <a:cxn ang="0">
                  <a:pos x="29" y="412"/>
                </a:cxn>
                <a:cxn ang="0">
                  <a:pos x="24" y="448"/>
                </a:cxn>
                <a:cxn ang="0">
                  <a:pos x="18" y="496"/>
                </a:cxn>
                <a:cxn ang="0">
                  <a:pos x="18" y="555"/>
                </a:cxn>
                <a:cxn ang="0">
                  <a:pos x="18" y="633"/>
                </a:cxn>
              </a:cxnLst>
              <a:rect l="0" t="0" r="r" b="b"/>
              <a:pathLst>
                <a:path w="65" h="699">
                  <a:moveTo>
                    <a:pt x="18" y="633"/>
                  </a:moveTo>
                  <a:lnTo>
                    <a:pt x="18" y="633"/>
                  </a:lnTo>
                  <a:lnTo>
                    <a:pt x="18" y="639"/>
                  </a:lnTo>
                  <a:lnTo>
                    <a:pt x="12" y="657"/>
                  </a:lnTo>
                  <a:lnTo>
                    <a:pt x="12" y="657"/>
                  </a:lnTo>
                  <a:lnTo>
                    <a:pt x="6" y="681"/>
                  </a:lnTo>
                  <a:lnTo>
                    <a:pt x="0" y="699"/>
                  </a:lnTo>
                  <a:lnTo>
                    <a:pt x="0" y="699"/>
                  </a:lnTo>
                  <a:lnTo>
                    <a:pt x="0" y="699"/>
                  </a:lnTo>
                  <a:lnTo>
                    <a:pt x="0" y="687"/>
                  </a:lnTo>
                  <a:lnTo>
                    <a:pt x="0" y="669"/>
                  </a:lnTo>
                  <a:lnTo>
                    <a:pt x="0" y="669"/>
                  </a:lnTo>
                  <a:lnTo>
                    <a:pt x="6" y="633"/>
                  </a:lnTo>
                  <a:lnTo>
                    <a:pt x="6" y="603"/>
                  </a:lnTo>
                  <a:lnTo>
                    <a:pt x="6" y="561"/>
                  </a:lnTo>
                  <a:lnTo>
                    <a:pt x="6" y="561"/>
                  </a:lnTo>
                  <a:lnTo>
                    <a:pt x="6" y="543"/>
                  </a:lnTo>
                  <a:lnTo>
                    <a:pt x="6" y="525"/>
                  </a:lnTo>
                  <a:lnTo>
                    <a:pt x="6" y="478"/>
                  </a:lnTo>
                  <a:lnTo>
                    <a:pt x="12" y="430"/>
                  </a:lnTo>
                  <a:lnTo>
                    <a:pt x="12" y="412"/>
                  </a:lnTo>
                  <a:lnTo>
                    <a:pt x="12" y="400"/>
                  </a:lnTo>
                  <a:lnTo>
                    <a:pt x="12" y="400"/>
                  </a:lnTo>
                  <a:lnTo>
                    <a:pt x="18" y="388"/>
                  </a:lnTo>
                  <a:lnTo>
                    <a:pt x="24" y="370"/>
                  </a:lnTo>
                  <a:lnTo>
                    <a:pt x="35" y="316"/>
                  </a:lnTo>
                  <a:lnTo>
                    <a:pt x="41" y="257"/>
                  </a:lnTo>
                  <a:lnTo>
                    <a:pt x="47" y="233"/>
                  </a:lnTo>
                  <a:lnTo>
                    <a:pt x="47" y="215"/>
                  </a:lnTo>
                  <a:lnTo>
                    <a:pt x="47" y="215"/>
                  </a:lnTo>
                  <a:lnTo>
                    <a:pt x="47" y="179"/>
                  </a:lnTo>
                  <a:lnTo>
                    <a:pt x="53" y="131"/>
                  </a:lnTo>
                  <a:lnTo>
                    <a:pt x="53" y="83"/>
                  </a:lnTo>
                  <a:lnTo>
                    <a:pt x="53" y="47"/>
                  </a:lnTo>
                  <a:lnTo>
                    <a:pt x="53" y="47"/>
                  </a:lnTo>
                  <a:lnTo>
                    <a:pt x="53" y="24"/>
                  </a:lnTo>
                  <a:lnTo>
                    <a:pt x="53" y="6"/>
                  </a:lnTo>
                  <a:lnTo>
                    <a:pt x="53" y="0"/>
                  </a:lnTo>
                  <a:lnTo>
                    <a:pt x="59" y="6"/>
                  </a:lnTo>
                  <a:lnTo>
                    <a:pt x="59" y="18"/>
                  </a:lnTo>
                  <a:lnTo>
                    <a:pt x="59" y="41"/>
                  </a:lnTo>
                  <a:lnTo>
                    <a:pt x="59" y="41"/>
                  </a:lnTo>
                  <a:lnTo>
                    <a:pt x="59" y="65"/>
                  </a:lnTo>
                  <a:lnTo>
                    <a:pt x="59" y="83"/>
                  </a:lnTo>
                  <a:lnTo>
                    <a:pt x="65" y="113"/>
                  </a:lnTo>
                  <a:lnTo>
                    <a:pt x="65" y="137"/>
                  </a:lnTo>
                  <a:lnTo>
                    <a:pt x="65" y="167"/>
                  </a:lnTo>
                  <a:lnTo>
                    <a:pt x="65" y="167"/>
                  </a:lnTo>
                  <a:lnTo>
                    <a:pt x="59" y="209"/>
                  </a:lnTo>
                  <a:lnTo>
                    <a:pt x="53" y="245"/>
                  </a:lnTo>
                  <a:lnTo>
                    <a:pt x="47" y="280"/>
                  </a:lnTo>
                  <a:lnTo>
                    <a:pt x="41" y="298"/>
                  </a:lnTo>
                  <a:lnTo>
                    <a:pt x="41" y="298"/>
                  </a:lnTo>
                  <a:lnTo>
                    <a:pt x="41" y="316"/>
                  </a:lnTo>
                  <a:lnTo>
                    <a:pt x="35" y="346"/>
                  </a:lnTo>
                  <a:lnTo>
                    <a:pt x="29" y="382"/>
                  </a:lnTo>
                  <a:lnTo>
                    <a:pt x="29" y="41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86459" name="Freeform 91"/>
            <p:cNvSpPr>
              <a:spLocks/>
            </p:cNvSpPr>
            <p:nvPr/>
          </p:nvSpPr>
          <p:spPr bwMode="auto">
            <a:xfrm flipH="1">
              <a:off x="4359" y="3502"/>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close/>
                </a:path>
              </a:pathLst>
            </a:custGeom>
            <a:solidFill>
              <a:srgbClr val="FFCC19"/>
            </a:solidFill>
            <a:ln w="9525">
              <a:noFill/>
              <a:round/>
              <a:headEnd/>
              <a:tailEnd/>
            </a:ln>
          </p:spPr>
          <p:txBody>
            <a:bodyPr/>
            <a:lstStyle/>
            <a:p>
              <a:endParaRPr lang="fr-FR"/>
            </a:p>
          </p:txBody>
        </p:sp>
        <p:sp>
          <p:nvSpPr>
            <p:cNvPr id="186460" name="Freeform 92"/>
            <p:cNvSpPr>
              <a:spLocks/>
            </p:cNvSpPr>
            <p:nvPr/>
          </p:nvSpPr>
          <p:spPr bwMode="auto">
            <a:xfrm flipH="1">
              <a:off x="4359" y="3502"/>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path>
              </a:pathLst>
            </a:custGeom>
            <a:noFill/>
            <a:ln w="0">
              <a:solidFill>
                <a:srgbClr val="000000"/>
              </a:solidFill>
              <a:prstDash val="solid"/>
              <a:round/>
              <a:headEnd/>
              <a:tailEnd/>
            </a:ln>
          </p:spPr>
          <p:txBody>
            <a:bodyPr/>
            <a:lstStyle/>
            <a:p>
              <a:endParaRPr lang="fr-FR"/>
            </a:p>
          </p:txBody>
        </p:sp>
        <p:sp>
          <p:nvSpPr>
            <p:cNvPr id="186461" name="Freeform 93"/>
            <p:cNvSpPr>
              <a:spLocks/>
            </p:cNvSpPr>
            <p:nvPr/>
          </p:nvSpPr>
          <p:spPr bwMode="auto">
            <a:xfrm flipH="1">
              <a:off x="4269" y="3356"/>
              <a:ext cx="65" cy="299"/>
            </a:xfrm>
            <a:custGeom>
              <a:avLst/>
              <a:gdLst/>
              <a:ahLst/>
              <a:cxnLst>
                <a:cxn ang="0">
                  <a:pos x="18" y="60"/>
                </a:cxn>
                <a:cxn ang="0">
                  <a:pos x="18" y="54"/>
                </a:cxn>
                <a:cxn ang="0">
                  <a:pos x="24" y="36"/>
                </a:cxn>
                <a:cxn ang="0">
                  <a:pos x="30" y="18"/>
                </a:cxn>
                <a:cxn ang="0">
                  <a:pos x="47" y="0"/>
                </a:cxn>
                <a:cxn ang="0">
                  <a:pos x="47" y="0"/>
                </a:cxn>
                <a:cxn ang="0">
                  <a:pos x="47" y="6"/>
                </a:cxn>
                <a:cxn ang="0">
                  <a:pos x="42" y="30"/>
                </a:cxn>
                <a:cxn ang="0">
                  <a:pos x="42" y="60"/>
                </a:cxn>
                <a:cxn ang="0">
                  <a:pos x="36" y="96"/>
                </a:cxn>
                <a:cxn ang="0">
                  <a:pos x="30" y="132"/>
                </a:cxn>
                <a:cxn ang="0">
                  <a:pos x="24" y="162"/>
                </a:cxn>
                <a:cxn ang="0">
                  <a:pos x="18" y="191"/>
                </a:cxn>
                <a:cxn ang="0">
                  <a:pos x="12" y="209"/>
                </a:cxn>
                <a:cxn ang="0">
                  <a:pos x="0" y="203"/>
                </a:cxn>
                <a:cxn ang="0">
                  <a:pos x="18" y="60"/>
                </a:cxn>
                <a:cxn ang="0">
                  <a:pos x="18" y="60"/>
                </a:cxn>
              </a:cxnLst>
              <a:rect l="0" t="0" r="r" b="b"/>
              <a:pathLst>
                <a:path w="47" h="209">
                  <a:moveTo>
                    <a:pt x="18" y="60"/>
                  </a:moveTo>
                  <a:lnTo>
                    <a:pt x="18" y="54"/>
                  </a:lnTo>
                  <a:lnTo>
                    <a:pt x="24" y="36"/>
                  </a:lnTo>
                  <a:lnTo>
                    <a:pt x="30" y="18"/>
                  </a:lnTo>
                  <a:lnTo>
                    <a:pt x="47" y="0"/>
                  </a:lnTo>
                  <a:lnTo>
                    <a:pt x="47" y="0"/>
                  </a:lnTo>
                  <a:lnTo>
                    <a:pt x="47" y="6"/>
                  </a:lnTo>
                  <a:lnTo>
                    <a:pt x="42" y="30"/>
                  </a:lnTo>
                  <a:lnTo>
                    <a:pt x="42" y="60"/>
                  </a:lnTo>
                  <a:lnTo>
                    <a:pt x="36" y="96"/>
                  </a:lnTo>
                  <a:lnTo>
                    <a:pt x="30" y="132"/>
                  </a:lnTo>
                  <a:lnTo>
                    <a:pt x="24" y="162"/>
                  </a:lnTo>
                  <a:lnTo>
                    <a:pt x="18" y="191"/>
                  </a:lnTo>
                  <a:lnTo>
                    <a:pt x="12" y="209"/>
                  </a:lnTo>
                  <a:lnTo>
                    <a:pt x="0" y="203"/>
                  </a:lnTo>
                  <a:lnTo>
                    <a:pt x="18" y="60"/>
                  </a:lnTo>
                  <a:lnTo>
                    <a:pt x="18" y="60"/>
                  </a:lnTo>
                  <a:close/>
                </a:path>
              </a:pathLst>
            </a:custGeom>
            <a:solidFill>
              <a:srgbClr val="BF8C00"/>
            </a:solidFill>
            <a:ln w="9525">
              <a:noFill/>
              <a:round/>
              <a:headEnd/>
              <a:tailEnd/>
            </a:ln>
          </p:spPr>
          <p:txBody>
            <a:bodyPr/>
            <a:lstStyle/>
            <a:p>
              <a:endParaRPr lang="fr-FR"/>
            </a:p>
          </p:txBody>
        </p:sp>
        <p:sp>
          <p:nvSpPr>
            <p:cNvPr id="186462" name="Freeform 94"/>
            <p:cNvSpPr>
              <a:spLocks/>
            </p:cNvSpPr>
            <p:nvPr/>
          </p:nvSpPr>
          <p:spPr bwMode="auto">
            <a:xfrm flipH="1">
              <a:off x="4269" y="3356"/>
              <a:ext cx="32" cy="51"/>
            </a:xfrm>
            <a:custGeom>
              <a:avLst/>
              <a:gdLst/>
              <a:ahLst/>
              <a:cxnLst>
                <a:cxn ang="0">
                  <a:pos x="23" y="0"/>
                </a:cxn>
                <a:cxn ang="0">
                  <a:pos x="23" y="0"/>
                </a:cxn>
                <a:cxn ang="0">
                  <a:pos x="18" y="6"/>
                </a:cxn>
                <a:cxn ang="0">
                  <a:pos x="6" y="18"/>
                </a:cxn>
                <a:cxn ang="0">
                  <a:pos x="0" y="36"/>
                </a:cxn>
              </a:cxnLst>
              <a:rect l="0" t="0" r="r" b="b"/>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86463" name="Freeform 95"/>
            <p:cNvSpPr>
              <a:spLocks/>
            </p:cNvSpPr>
            <p:nvPr/>
          </p:nvSpPr>
          <p:spPr bwMode="auto">
            <a:xfrm flipH="1">
              <a:off x="4301" y="3407"/>
              <a:ext cx="16" cy="52"/>
            </a:xfrm>
            <a:custGeom>
              <a:avLst/>
              <a:gdLst/>
              <a:ahLst/>
              <a:cxnLst>
                <a:cxn ang="0">
                  <a:pos x="12" y="0"/>
                </a:cxn>
                <a:cxn ang="0">
                  <a:pos x="0" y="36"/>
                </a:cxn>
                <a:cxn ang="0">
                  <a:pos x="0" y="36"/>
                </a:cxn>
              </a:cxnLst>
              <a:rect l="0" t="0" r="r" b="b"/>
              <a:pathLst>
                <a:path w="12" h="36">
                  <a:moveTo>
                    <a:pt x="12" y="0"/>
                  </a:moveTo>
                  <a:lnTo>
                    <a:pt x="0" y="36"/>
                  </a:lnTo>
                  <a:lnTo>
                    <a:pt x="0" y="36"/>
                  </a:lnTo>
                </a:path>
              </a:pathLst>
            </a:custGeom>
            <a:noFill/>
            <a:ln w="0">
              <a:solidFill>
                <a:srgbClr val="000000"/>
              </a:solidFill>
              <a:prstDash val="solid"/>
              <a:round/>
              <a:headEnd/>
              <a:tailEnd/>
            </a:ln>
          </p:spPr>
          <p:txBody>
            <a:bodyPr/>
            <a:lstStyle/>
            <a:p>
              <a:endParaRPr lang="fr-FR"/>
            </a:p>
          </p:txBody>
        </p:sp>
        <p:sp>
          <p:nvSpPr>
            <p:cNvPr id="186464" name="Freeform 96"/>
            <p:cNvSpPr>
              <a:spLocks/>
            </p:cNvSpPr>
            <p:nvPr/>
          </p:nvSpPr>
          <p:spPr bwMode="auto">
            <a:xfrm flipH="1">
              <a:off x="4392" y="1356"/>
              <a:ext cx="265" cy="462"/>
            </a:xfrm>
            <a:custGeom>
              <a:avLst/>
              <a:gdLst/>
              <a:ahLst/>
              <a:cxnLst>
                <a:cxn ang="0">
                  <a:pos x="30" y="24"/>
                </a:cxn>
                <a:cxn ang="0">
                  <a:pos x="42" y="48"/>
                </a:cxn>
                <a:cxn ang="0">
                  <a:pos x="54" y="72"/>
                </a:cxn>
                <a:cxn ang="0">
                  <a:pos x="84" y="131"/>
                </a:cxn>
                <a:cxn ang="0">
                  <a:pos x="120" y="197"/>
                </a:cxn>
                <a:cxn ang="0">
                  <a:pos x="138" y="227"/>
                </a:cxn>
                <a:cxn ang="0">
                  <a:pos x="156" y="245"/>
                </a:cxn>
                <a:cxn ang="0">
                  <a:pos x="156" y="245"/>
                </a:cxn>
                <a:cxn ang="0">
                  <a:pos x="180" y="275"/>
                </a:cxn>
                <a:cxn ang="0">
                  <a:pos x="192" y="305"/>
                </a:cxn>
                <a:cxn ang="0">
                  <a:pos x="180" y="323"/>
                </a:cxn>
                <a:cxn ang="0">
                  <a:pos x="168" y="323"/>
                </a:cxn>
                <a:cxn ang="0">
                  <a:pos x="156" y="323"/>
                </a:cxn>
                <a:cxn ang="0">
                  <a:pos x="156" y="323"/>
                </a:cxn>
                <a:cxn ang="0">
                  <a:pos x="138" y="305"/>
                </a:cxn>
                <a:cxn ang="0">
                  <a:pos x="120" y="287"/>
                </a:cxn>
                <a:cxn ang="0">
                  <a:pos x="96" y="275"/>
                </a:cxn>
                <a:cxn ang="0">
                  <a:pos x="90" y="275"/>
                </a:cxn>
                <a:cxn ang="0">
                  <a:pos x="78" y="281"/>
                </a:cxn>
                <a:cxn ang="0">
                  <a:pos x="78" y="281"/>
                </a:cxn>
                <a:cxn ang="0">
                  <a:pos x="78" y="287"/>
                </a:cxn>
                <a:cxn ang="0">
                  <a:pos x="66" y="287"/>
                </a:cxn>
                <a:cxn ang="0">
                  <a:pos x="54" y="281"/>
                </a:cxn>
                <a:cxn ang="0">
                  <a:pos x="48" y="269"/>
                </a:cxn>
                <a:cxn ang="0">
                  <a:pos x="42" y="251"/>
                </a:cxn>
                <a:cxn ang="0">
                  <a:pos x="42" y="251"/>
                </a:cxn>
                <a:cxn ang="0">
                  <a:pos x="36" y="221"/>
                </a:cxn>
                <a:cxn ang="0">
                  <a:pos x="24" y="173"/>
                </a:cxn>
                <a:cxn ang="0">
                  <a:pos x="12" y="125"/>
                </a:cxn>
                <a:cxn ang="0">
                  <a:pos x="6" y="72"/>
                </a:cxn>
                <a:cxn ang="0">
                  <a:pos x="0" y="36"/>
                </a:cxn>
                <a:cxn ang="0">
                  <a:pos x="6" y="6"/>
                </a:cxn>
                <a:cxn ang="0">
                  <a:pos x="6" y="0"/>
                </a:cxn>
                <a:cxn ang="0">
                  <a:pos x="12" y="0"/>
                </a:cxn>
                <a:cxn ang="0">
                  <a:pos x="18" y="12"/>
                </a:cxn>
                <a:cxn ang="0">
                  <a:pos x="30" y="24"/>
                </a:cxn>
              </a:cxnLst>
              <a:rect l="0" t="0" r="r" b="b"/>
              <a:pathLst>
                <a:path w="192" h="323">
                  <a:moveTo>
                    <a:pt x="30" y="24"/>
                  </a:moveTo>
                  <a:lnTo>
                    <a:pt x="42" y="48"/>
                  </a:lnTo>
                  <a:lnTo>
                    <a:pt x="54" y="72"/>
                  </a:lnTo>
                  <a:lnTo>
                    <a:pt x="84" y="131"/>
                  </a:lnTo>
                  <a:lnTo>
                    <a:pt x="120" y="197"/>
                  </a:lnTo>
                  <a:lnTo>
                    <a:pt x="138" y="227"/>
                  </a:lnTo>
                  <a:lnTo>
                    <a:pt x="156" y="245"/>
                  </a:lnTo>
                  <a:lnTo>
                    <a:pt x="156" y="245"/>
                  </a:lnTo>
                  <a:lnTo>
                    <a:pt x="180" y="275"/>
                  </a:lnTo>
                  <a:lnTo>
                    <a:pt x="192" y="305"/>
                  </a:lnTo>
                  <a:lnTo>
                    <a:pt x="180" y="323"/>
                  </a:lnTo>
                  <a:lnTo>
                    <a:pt x="168" y="323"/>
                  </a:lnTo>
                  <a:lnTo>
                    <a:pt x="156" y="323"/>
                  </a:lnTo>
                  <a:lnTo>
                    <a:pt x="156" y="323"/>
                  </a:lnTo>
                  <a:lnTo>
                    <a:pt x="138" y="305"/>
                  </a:lnTo>
                  <a:lnTo>
                    <a:pt x="120" y="287"/>
                  </a:lnTo>
                  <a:lnTo>
                    <a:pt x="96" y="275"/>
                  </a:lnTo>
                  <a:lnTo>
                    <a:pt x="90" y="275"/>
                  </a:lnTo>
                  <a:lnTo>
                    <a:pt x="78" y="281"/>
                  </a:lnTo>
                  <a:lnTo>
                    <a:pt x="78" y="281"/>
                  </a:lnTo>
                  <a:lnTo>
                    <a:pt x="78" y="287"/>
                  </a:lnTo>
                  <a:lnTo>
                    <a:pt x="66" y="287"/>
                  </a:lnTo>
                  <a:lnTo>
                    <a:pt x="54" y="281"/>
                  </a:lnTo>
                  <a:lnTo>
                    <a:pt x="48" y="269"/>
                  </a:lnTo>
                  <a:lnTo>
                    <a:pt x="42" y="251"/>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86465" name="Freeform 97"/>
            <p:cNvSpPr>
              <a:spLocks/>
            </p:cNvSpPr>
            <p:nvPr/>
          </p:nvSpPr>
          <p:spPr bwMode="auto">
            <a:xfrm flipH="1">
              <a:off x="4392" y="1391"/>
              <a:ext cx="257" cy="427"/>
            </a:xfrm>
            <a:custGeom>
              <a:avLst/>
              <a:gdLst/>
              <a:ahLst/>
              <a:cxnLst>
                <a:cxn ang="0">
                  <a:pos x="30" y="30"/>
                </a:cxn>
                <a:cxn ang="0">
                  <a:pos x="42" y="48"/>
                </a:cxn>
                <a:cxn ang="0">
                  <a:pos x="48" y="72"/>
                </a:cxn>
                <a:cxn ang="0">
                  <a:pos x="78" y="125"/>
                </a:cxn>
                <a:cxn ang="0">
                  <a:pos x="108" y="179"/>
                </a:cxn>
                <a:cxn ang="0">
                  <a:pos x="150" y="227"/>
                </a:cxn>
                <a:cxn ang="0">
                  <a:pos x="150" y="227"/>
                </a:cxn>
                <a:cxn ang="0">
                  <a:pos x="174" y="263"/>
                </a:cxn>
                <a:cxn ang="0">
                  <a:pos x="186" y="287"/>
                </a:cxn>
                <a:cxn ang="0">
                  <a:pos x="174" y="299"/>
                </a:cxn>
                <a:cxn ang="0">
                  <a:pos x="162" y="299"/>
                </a:cxn>
                <a:cxn ang="0">
                  <a:pos x="150" y="293"/>
                </a:cxn>
                <a:cxn ang="0">
                  <a:pos x="150" y="293"/>
                </a:cxn>
                <a:cxn ang="0">
                  <a:pos x="132" y="281"/>
                </a:cxn>
                <a:cxn ang="0">
                  <a:pos x="114" y="263"/>
                </a:cxn>
                <a:cxn ang="0">
                  <a:pos x="90" y="251"/>
                </a:cxn>
                <a:cxn ang="0">
                  <a:pos x="84" y="251"/>
                </a:cxn>
                <a:cxn ang="0">
                  <a:pos x="72" y="257"/>
                </a:cxn>
                <a:cxn ang="0">
                  <a:pos x="72" y="257"/>
                </a:cxn>
                <a:cxn ang="0">
                  <a:pos x="72" y="263"/>
                </a:cxn>
                <a:cxn ang="0">
                  <a:pos x="66" y="263"/>
                </a:cxn>
                <a:cxn ang="0">
                  <a:pos x="54" y="257"/>
                </a:cxn>
                <a:cxn ang="0">
                  <a:pos x="48" y="245"/>
                </a:cxn>
                <a:cxn ang="0">
                  <a:pos x="42" y="227"/>
                </a:cxn>
                <a:cxn ang="0">
                  <a:pos x="42" y="227"/>
                </a:cxn>
                <a:cxn ang="0">
                  <a:pos x="30" y="191"/>
                </a:cxn>
                <a:cxn ang="0">
                  <a:pos x="24" y="149"/>
                </a:cxn>
                <a:cxn ang="0">
                  <a:pos x="12" y="107"/>
                </a:cxn>
                <a:cxn ang="0">
                  <a:pos x="0" y="66"/>
                </a:cxn>
                <a:cxn ang="0">
                  <a:pos x="0" y="30"/>
                </a:cxn>
                <a:cxn ang="0">
                  <a:pos x="0" y="6"/>
                </a:cxn>
                <a:cxn ang="0">
                  <a:pos x="6" y="0"/>
                </a:cxn>
                <a:cxn ang="0">
                  <a:pos x="12" y="6"/>
                </a:cxn>
                <a:cxn ang="0">
                  <a:pos x="18" y="12"/>
                </a:cxn>
                <a:cxn ang="0">
                  <a:pos x="30" y="30"/>
                </a:cxn>
              </a:cxnLst>
              <a:rect l="0" t="0" r="r" b="b"/>
              <a:pathLst>
                <a:path w="186" h="299">
                  <a:moveTo>
                    <a:pt x="30" y="30"/>
                  </a:moveTo>
                  <a:lnTo>
                    <a:pt x="42" y="48"/>
                  </a:lnTo>
                  <a:lnTo>
                    <a:pt x="48" y="72"/>
                  </a:lnTo>
                  <a:lnTo>
                    <a:pt x="78" y="125"/>
                  </a:lnTo>
                  <a:lnTo>
                    <a:pt x="108" y="179"/>
                  </a:lnTo>
                  <a:lnTo>
                    <a:pt x="150" y="227"/>
                  </a:lnTo>
                  <a:lnTo>
                    <a:pt x="150" y="227"/>
                  </a:lnTo>
                  <a:lnTo>
                    <a:pt x="174" y="263"/>
                  </a:lnTo>
                  <a:lnTo>
                    <a:pt x="186" y="287"/>
                  </a:lnTo>
                  <a:lnTo>
                    <a:pt x="174" y="299"/>
                  </a:lnTo>
                  <a:lnTo>
                    <a:pt x="162" y="299"/>
                  </a:lnTo>
                  <a:lnTo>
                    <a:pt x="150" y="293"/>
                  </a:lnTo>
                  <a:lnTo>
                    <a:pt x="150" y="293"/>
                  </a:lnTo>
                  <a:lnTo>
                    <a:pt x="132" y="281"/>
                  </a:lnTo>
                  <a:lnTo>
                    <a:pt x="114" y="263"/>
                  </a:lnTo>
                  <a:lnTo>
                    <a:pt x="90" y="251"/>
                  </a:lnTo>
                  <a:lnTo>
                    <a:pt x="84" y="251"/>
                  </a:lnTo>
                  <a:lnTo>
                    <a:pt x="72" y="257"/>
                  </a:lnTo>
                  <a:lnTo>
                    <a:pt x="72" y="257"/>
                  </a:lnTo>
                  <a:lnTo>
                    <a:pt x="72" y="263"/>
                  </a:lnTo>
                  <a:lnTo>
                    <a:pt x="66" y="263"/>
                  </a:lnTo>
                  <a:lnTo>
                    <a:pt x="54" y="257"/>
                  </a:lnTo>
                  <a:lnTo>
                    <a:pt x="48" y="245"/>
                  </a:lnTo>
                  <a:lnTo>
                    <a:pt x="42" y="227"/>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86466" name="Freeform 98"/>
            <p:cNvSpPr>
              <a:spLocks/>
            </p:cNvSpPr>
            <p:nvPr/>
          </p:nvSpPr>
          <p:spPr bwMode="auto">
            <a:xfrm flipH="1">
              <a:off x="4400" y="1433"/>
              <a:ext cx="249" cy="377"/>
            </a:xfrm>
            <a:custGeom>
              <a:avLst/>
              <a:gdLst/>
              <a:ahLst/>
              <a:cxnLst>
                <a:cxn ang="0">
                  <a:pos x="24" y="18"/>
                </a:cxn>
                <a:cxn ang="0">
                  <a:pos x="48" y="59"/>
                </a:cxn>
                <a:cxn ang="0">
                  <a:pos x="72" y="107"/>
                </a:cxn>
                <a:cxn ang="0">
                  <a:pos x="102" y="161"/>
                </a:cxn>
                <a:cxn ang="0">
                  <a:pos x="138" y="197"/>
                </a:cxn>
                <a:cxn ang="0">
                  <a:pos x="138" y="197"/>
                </a:cxn>
                <a:cxn ang="0">
                  <a:pos x="168" y="233"/>
                </a:cxn>
                <a:cxn ang="0">
                  <a:pos x="180" y="257"/>
                </a:cxn>
                <a:cxn ang="0">
                  <a:pos x="168" y="263"/>
                </a:cxn>
                <a:cxn ang="0">
                  <a:pos x="144" y="257"/>
                </a:cxn>
                <a:cxn ang="0">
                  <a:pos x="144" y="257"/>
                </a:cxn>
                <a:cxn ang="0">
                  <a:pos x="126" y="245"/>
                </a:cxn>
                <a:cxn ang="0">
                  <a:pos x="108" y="227"/>
                </a:cxn>
                <a:cxn ang="0">
                  <a:pos x="90" y="215"/>
                </a:cxn>
                <a:cxn ang="0">
                  <a:pos x="78" y="215"/>
                </a:cxn>
                <a:cxn ang="0">
                  <a:pos x="66" y="221"/>
                </a:cxn>
                <a:cxn ang="0">
                  <a:pos x="66" y="221"/>
                </a:cxn>
                <a:cxn ang="0">
                  <a:pos x="66" y="227"/>
                </a:cxn>
                <a:cxn ang="0">
                  <a:pos x="60" y="227"/>
                </a:cxn>
                <a:cxn ang="0">
                  <a:pos x="54" y="221"/>
                </a:cxn>
                <a:cxn ang="0">
                  <a:pos x="48" y="209"/>
                </a:cxn>
                <a:cxn ang="0">
                  <a:pos x="42" y="191"/>
                </a:cxn>
                <a:cxn ang="0">
                  <a:pos x="42" y="191"/>
                </a:cxn>
                <a:cxn ang="0">
                  <a:pos x="36" y="161"/>
                </a:cxn>
                <a:cxn ang="0">
                  <a:pos x="24" y="125"/>
                </a:cxn>
                <a:cxn ang="0">
                  <a:pos x="12" y="83"/>
                </a:cxn>
                <a:cxn ang="0">
                  <a:pos x="6" y="48"/>
                </a:cxn>
                <a:cxn ang="0">
                  <a:pos x="0" y="18"/>
                </a:cxn>
                <a:cxn ang="0">
                  <a:pos x="0" y="0"/>
                </a:cxn>
                <a:cxn ang="0">
                  <a:pos x="12" y="0"/>
                </a:cxn>
                <a:cxn ang="0">
                  <a:pos x="18" y="6"/>
                </a:cxn>
                <a:cxn ang="0">
                  <a:pos x="24" y="18"/>
                </a:cxn>
              </a:cxnLst>
              <a:rect l="0" t="0" r="r" b="b"/>
              <a:pathLst>
                <a:path w="180" h="263">
                  <a:moveTo>
                    <a:pt x="24" y="18"/>
                  </a:moveTo>
                  <a:lnTo>
                    <a:pt x="48" y="59"/>
                  </a:lnTo>
                  <a:lnTo>
                    <a:pt x="72" y="107"/>
                  </a:lnTo>
                  <a:lnTo>
                    <a:pt x="102" y="161"/>
                  </a:lnTo>
                  <a:lnTo>
                    <a:pt x="138" y="197"/>
                  </a:lnTo>
                  <a:lnTo>
                    <a:pt x="138" y="197"/>
                  </a:lnTo>
                  <a:lnTo>
                    <a:pt x="168" y="233"/>
                  </a:lnTo>
                  <a:lnTo>
                    <a:pt x="180" y="257"/>
                  </a:lnTo>
                  <a:lnTo>
                    <a:pt x="168" y="263"/>
                  </a:lnTo>
                  <a:lnTo>
                    <a:pt x="144" y="257"/>
                  </a:lnTo>
                  <a:lnTo>
                    <a:pt x="144" y="257"/>
                  </a:lnTo>
                  <a:lnTo>
                    <a:pt x="126" y="245"/>
                  </a:lnTo>
                  <a:lnTo>
                    <a:pt x="108" y="227"/>
                  </a:lnTo>
                  <a:lnTo>
                    <a:pt x="90" y="215"/>
                  </a:lnTo>
                  <a:lnTo>
                    <a:pt x="78" y="215"/>
                  </a:lnTo>
                  <a:lnTo>
                    <a:pt x="66" y="221"/>
                  </a:lnTo>
                  <a:lnTo>
                    <a:pt x="66" y="221"/>
                  </a:lnTo>
                  <a:lnTo>
                    <a:pt x="66" y="227"/>
                  </a:lnTo>
                  <a:lnTo>
                    <a:pt x="60" y="227"/>
                  </a:lnTo>
                  <a:lnTo>
                    <a:pt x="54" y="221"/>
                  </a:lnTo>
                  <a:lnTo>
                    <a:pt x="48" y="209"/>
                  </a:lnTo>
                  <a:lnTo>
                    <a:pt x="42" y="191"/>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86467" name="Freeform 99"/>
            <p:cNvSpPr>
              <a:spLocks/>
            </p:cNvSpPr>
            <p:nvPr/>
          </p:nvSpPr>
          <p:spPr bwMode="auto">
            <a:xfrm flipH="1">
              <a:off x="4409" y="1468"/>
              <a:ext cx="232" cy="342"/>
            </a:xfrm>
            <a:custGeom>
              <a:avLst/>
              <a:gdLst/>
              <a:ahLst/>
              <a:cxnLst>
                <a:cxn ang="0">
                  <a:pos x="18" y="24"/>
                </a:cxn>
                <a:cxn ang="0">
                  <a:pos x="36" y="59"/>
                </a:cxn>
                <a:cxn ang="0">
                  <a:pos x="60" y="101"/>
                </a:cxn>
                <a:cxn ang="0">
                  <a:pos x="90" y="143"/>
                </a:cxn>
                <a:cxn ang="0">
                  <a:pos x="126" y="179"/>
                </a:cxn>
                <a:cxn ang="0">
                  <a:pos x="126" y="179"/>
                </a:cxn>
                <a:cxn ang="0">
                  <a:pos x="156" y="209"/>
                </a:cxn>
                <a:cxn ang="0">
                  <a:pos x="168" y="233"/>
                </a:cxn>
                <a:cxn ang="0">
                  <a:pos x="156" y="239"/>
                </a:cxn>
                <a:cxn ang="0">
                  <a:pos x="132" y="227"/>
                </a:cxn>
                <a:cxn ang="0">
                  <a:pos x="132" y="227"/>
                </a:cxn>
                <a:cxn ang="0">
                  <a:pos x="114" y="215"/>
                </a:cxn>
                <a:cxn ang="0">
                  <a:pos x="102" y="197"/>
                </a:cxn>
                <a:cxn ang="0">
                  <a:pos x="78" y="191"/>
                </a:cxn>
                <a:cxn ang="0">
                  <a:pos x="72" y="191"/>
                </a:cxn>
                <a:cxn ang="0">
                  <a:pos x="60" y="197"/>
                </a:cxn>
                <a:cxn ang="0">
                  <a:pos x="60" y="197"/>
                </a:cxn>
                <a:cxn ang="0">
                  <a:pos x="60" y="197"/>
                </a:cxn>
                <a:cxn ang="0">
                  <a:pos x="54" y="203"/>
                </a:cxn>
                <a:cxn ang="0">
                  <a:pos x="48" y="191"/>
                </a:cxn>
                <a:cxn ang="0">
                  <a:pos x="42" y="179"/>
                </a:cxn>
                <a:cxn ang="0">
                  <a:pos x="36" y="161"/>
                </a:cxn>
                <a:cxn ang="0">
                  <a:pos x="36" y="161"/>
                </a:cxn>
                <a:cxn ang="0">
                  <a:pos x="30" y="131"/>
                </a:cxn>
                <a:cxn ang="0">
                  <a:pos x="18" y="101"/>
                </a:cxn>
                <a:cxn ang="0">
                  <a:pos x="12" y="65"/>
                </a:cxn>
                <a:cxn ang="0">
                  <a:pos x="0" y="35"/>
                </a:cxn>
                <a:cxn ang="0">
                  <a:pos x="0" y="12"/>
                </a:cxn>
                <a:cxn ang="0">
                  <a:pos x="0" y="0"/>
                </a:cxn>
                <a:cxn ang="0">
                  <a:pos x="6" y="0"/>
                </a:cxn>
                <a:cxn ang="0">
                  <a:pos x="18" y="24"/>
                </a:cxn>
              </a:cxnLst>
              <a:rect l="0" t="0" r="r" b="b"/>
              <a:pathLst>
                <a:path w="168" h="239">
                  <a:moveTo>
                    <a:pt x="18" y="24"/>
                  </a:moveTo>
                  <a:lnTo>
                    <a:pt x="36" y="59"/>
                  </a:lnTo>
                  <a:lnTo>
                    <a:pt x="60" y="101"/>
                  </a:lnTo>
                  <a:lnTo>
                    <a:pt x="90" y="143"/>
                  </a:lnTo>
                  <a:lnTo>
                    <a:pt x="126" y="179"/>
                  </a:lnTo>
                  <a:lnTo>
                    <a:pt x="126" y="179"/>
                  </a:lnTo>
                  <a:lnTo>
                    <a:pt x="156" y="209"/>
                  </a:lnTo>
                  <a:lnTo>
                    <a:pt x="168" y="233"/>
                  </a:lnTo>
                  <a:lnTo>
                    <a:pt x="156" y="239"/>
                  </a:lnTo>
                  <a:lnTo>
                    <a:pt x="132" y="227"/>
                  </a:lnTo>
                  <a:lnTo>
                    <a:pt x="132" y="227"/>
                  </a:lnTo>
                  <a:lnTo>
                    <a:pt x="114" y="215"/>
                  </a:lnTo>
                  <a:lnTo>
                    <a:pt x="102" y="197"/>
                  </a:lnTo>
                  <a:lnTo>
                    <a:pt x="78" y="191"/>
                  </a:lnTo>
                  <a:lnTo>
                    <a:pt x="72" y="191"/>
                  </a:lnTo>
                  <a:lnTo>
                    <a:pt x="60" y="197"/>
                  </a:lnTo>
                  <a:lnTo>
                    <a:pt x="60" y="197"/>
                  </a:lnTo>
                  <a:lnTo>
                    <a:pt x="60" y="197"/>
                  </a:lnTo>
                  <a:lnTo>
                    <a:pt x="54" y="203"/>
                  </a:lnTo>
                  <a:lnTo>
                    <a:pt x="48" y="191"/>
                  </a:lnTo>
                  <a:lnTo>
                    <a:pt x="42" y="179"/>
                  </a:lnTo>
                  <a:lnTo>
                    <a:pt x="36" y="161"/>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86468" name="Freeform 100"/>
            <p:cNvSpPr>
              <a:spLocks/>
            </p:cNvSpPr>
            <p:nvPr/>
          </p:nvSpPr>
          <p:spPr bwMode="auto">
            <a:xfrm flipH="1">
              <a:off x="4417" y="1502"/>
              <a:ext cx="224" cy="308"/>
            </a:xfrm>
            <a:custGeom>
              <a:avLst/>
              <a:gdLst/>
              <a:ahLst/>
              <a:cxnLst>
                <a:cxn ang="0">
                  <a:pos x="18" y="23"/>
                </a:cxn>
                <a:cxn ang="0">
                  <a:pos x="36" y="59"/>
                </a:cxn>
                <a:cxn ang="0">
                  <a:pos x="54" y="95"/>
                </a:cxn>
                <a:cxn ang="0">
                  <a:pos x="78" y="131"/>
                </a:cxn>
                <a:cxn ang="0">
                  <a:pos x="114" y="167"/>
                </a:cxn>
                <a:cxn ang="0">
                  <a:pos x="114" y="167"/>
                </a:cxn>
                <a:cxn ang="0">
                  <a:pos x="150" y="197"/>
                </a:cxn>
                <a:cxn ang="0">
                  <a:pos x="162" y="215"/>
                </a:cxn>
                <a:cxn ang="0">
                  <a:pos x="156" y="215"/>
                </a:cxn>
                <a:cxn ang="0">
                  <a:pos x="126" y="203"/>
                </a:cxn>
                <a:cxn ang="0">
                  <a:pos x="126" y="203"/>
                </a:cxn>
                <a:cxn ang="0">
                  <a:pos x="114" y="191"/>
                </a:cxn>
                <a:cxn ang="0">
                  <a:pos x="102" y="173"/>
                </a:cxn>
                <a:cxn ang="0">
                  <a:pos x="84" y="167"/>
                </a:cxn>
                <a:cxn ang="0">
                  <a:pos x="72" y="167"/>
                </a:cxn>
                <a:cxn ang="0">
                  <a:pos x="60" y="173"/>
                </a:cxn>
                <a:cxn ang="0">
                  <a:pos x="60" y="173"/>
                </a:cxn>
                <a:cxn ang="0">
                  <a:pos x="60" y="179"/>
                </a:cxn>
                <a:cxn ang="0">
                  <a:pos x="54" y="179"/>
                </a:cxn>
                <a:cxn ang="0">
                  <a:pos x="48" y="167"/>
                </a:cxn>
                <a:cxn ang="0">
                  <a:pos x="42" y="155"/>
                </a:cxn>
                <a:cxn ang="0">
                  <a:pos x="36" y="137"/>
                </a:cxn>
                <a:cxn ang="0">
                  <a:pos x="36" y="137"/>
                </a:cxn>
                <a:cxn ang="0">
                  <a:pos x="30" y="107"/>
                </a:cxn>
                <a:cxn ang="0">
                  <a:pos x="24" y="77"/>
                </a:cxn>
                <a:cxn ang="0">
                  <a:pos x="12" y="47"/>
                </a:cxn>
                <a:cxn ang="0">
                  <a:pos x="6" y="23"/>
                </a:cxn>
                <a:cxn ang="0">
                  <a:pos x="0" y="6"/>
                </a:cxn>
                <a:cxn ang="0">
                  <a:pos x="0" y="0"/>
                </a:cxn>
                <a:cxn ang="0">
                  <a:pos x="6" y="0"/>
                </a:cxn>
                <a:cxn ang="0">
                  <a:pos x="18" y="23"/>
                </a:cxn>
              </a:cxnLst>
              <a:rect l="0" t="0" r="r" b="b"/>
              <a:pathLst>
                <a:path w="162" h="215">
                  <a:moveTo>
                    <a:pt x="18" y="23"/>
                  </a:moveTo>
                  <a:lnTo>
                    <a:pt x="36" y="59"/>
                  </a:lnTo>
                  <a:lnTo>
                    <a:pt x="54" y="95"/>
                  </a:lnTo>
                  <a:lnTo>
                    <a:pt x="78" y="131"/>
                  </a:lnTo>
                  <a:lnTo>
                    <a:pt x="114" y="167"/>
                  </a:lnTo>
                  <a:lnTo>
                    <a:pt x="114" y="167"/>
                  </a:lnTo>
                  <a:lnTo>
                    <a:pt x="150" y="197"/>
                  </a:lnTo>
                  <a:lnTo>
                    <a:pt x="162" y="215"/>
                  </a:lnTo>
                  <a:lnTo>
                    <a:pt x="156" y="215"/>
                  </a:lnTo>
                  <a:lnTo>
                    <a:pt x="126" y="203"/>
                  </a:lnTo>
                  <a:lnTo>
                    <a:pt x="126" y="203"/>
                  </a:lnTo>
                  <a:lnTo>
                    <a:pt x="114" y="191"/>
                  </a:lnTo>
                  <a:lnTo>
                    <a:pt x="102" y="173"/>
                  </a:lnTo>
                  <a:lnTo>
                    <a:pt x="84" y="167"/>
                  </a:lnTo>
                  <a:lnTo>
                    <a:pt x="72" y="167"/>
                  </a:lnTo>
                  <a:lnTo>
                    <a:pt x="60" y="173"/>
                  </a:lnTo>
                  <a:lnTo>
                    <a:pt x="60" y="173"/>
                  </a:lnTo>
                  <a:lnTo>
                    <a:pt x="60" y="179"/>
                  </a:lnTo>
                  <a:lnTo>
                    <a:pt x="54" y="179"/>
                  </a:lnTo>
                  <a:lnTo>
                    <a:pt x="48" y="167"/>
                  </a:lnTo>
                  <a:lnTo>
                    <a:pt x="42" y="155"/>
                  </a:lnTo>
                  <a:lnTo>
                    <a:pt x="36" y="137"/>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86469" name="Freeform 101"/>
            <p:cNvSpPr>
              <a:spLocks/>
            </p:cNvSpPr>
            <p:nvPr/>
          </p:nvSpPr>
          <p:spPr bwMode="auto">
            <a:xfrm flipH="1">
              <a:off x="4384" y="3545"/>
              <a:ext cx="207" cy="84"/>
            </a:xfrm>
            <a:custGeom>
              <a:avLst/>
              <a:gdLst/>
              <a:ahLst/>
              <a:cxnLst>
                <a:cxn ang="0">
                  <a:pos x="150" y="0"/>
                </a:cxn>
                <a:cxn ang="0">
                  <a:pos x="138" y="0"/>
                </a:cxn>
                <a:cxn ang="0">
                  <a:pos x="126" y="0"/>
                </a:cxn>
                <a:cxn ang="0">
                  <a:pos x="108" y="6"/>
                </a:cxn>
                <a:cxn ang="0">
                  <a:pos x="90" y="18"/>
                </a:cxn>
                <a:cxn ang="0">
                  <a:pos x="78" y="24"/>
                </a:cxn>
                <a:cxn ang="0">
                  <a:pos x="66" y="30"/>
                </a:cxn>
                <a:cxn ang="0">
                  <a:pos x="42" y="41"/>
                </a:cxn>
                <a:cxn ang="0">
                  <a:pos x="24" y="47"/>
                </a:cxn>
                <a:cxn ang="0">
                  <a:pos x="18" y="53"/>
                </a:cxn>
                <a:cxn ang="0">
                  <a:pos x="6" y="59"/>
                </a:cxn>
                <a:cxn ang="0">
                  <a:pos x="0" y="59"/>
                </a:cxn>
              </a:cxnLst>
              <a:rect l="0" t="0" r="r" b="b"/>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86470" name="Freeform 102"/>
            <p:cNvSpPr>
              <a:spLocks/>
            </p:cNvSpPr>
            <p:nvPr/>
          </p:nvSpPr>
          <p:spPr bwMode="auto">
            <a:xfrm flipH="1">
              <a:off x="4384" y="3562"/>
              <a:ext cx="215" cy="84"/>
            </a:xfrm>
            <a:custGeom>
              <a:avLst/>
              <a:gdLst/>
              <a:ahLst/>
              <a:cxnLst>
                <a:cxn ang="0">
                  <a:pos x="156" y="0"/>
                </a:cxn>
                <a:cxn ang="0">
                  <a:pos x="144" y="0"/>
                </a:cxn>
                <a:cxn ang="0">
                  <a:pos x="132" y="6"/>
                </a:cxn>
                <a:cxn ang="0">
                  <a:pos x="114" y="6"/>
                </a:cxn>
                <a:cxn ang="0">
                  <a:pos x="96" y="18"/>
                </a:cxn>
                <a:cxn ang="0">
                  <a:pos x="84" y="24"/>
                </a:cxn>
                <a:cxn ang="0">
                  <a:pos x="66" y="29"/>
                </a:cxn>
                <a:cxn ang="0">
                  <a:pos x="42" y="41"/>
                </a:cxn>
                <a:cxn ang="0">
                  <a:pos x="30" y="47"/>
                </a:cxn>
                <a:cxn ang="0">
                  <a:pos x="18" y="53"/>
                </a:cxn>
                <a:cxn ang="0">
                  <a:pos x="6" y="59"/>
                </a:cxn>
                <a:cxn ang="0">
                  <a:pos x="0" y="59"/>
                </a:cxn>
              </a:cxnLst>
              <a:rect l="0" t="0" r="r" b="b"/>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86471" name="Freeform 103"/>
            <p:cNvSpPr>
              <a:spLocks/>
            </p:cNvSpPr>
            <p:nvPr/>
          </p:nvSpPr>
          <p:spPr bwMode="auto">
            <a:xfrm flipH="1">
              <a:off x="4467" y="3638"/>
              <a:ext cx="223" cy="60"/>
            </a:xfrm>
            <a:custGeom>
              <a:avLst/>
              <a:gdLst/>
              <a:ahLst/>
              <a:cxnLst>
                <a:cxn ang="0">
                  <a:pos x="162" y="6"/>
                </a:cxn>
                <a:cxn ang="0">
                  <a:pos x="156" y="18"/>
                </a:cxn>
                <a:cxn ang="0">
                  <a:pos x="144" y="18"/>
                </a:cxn>
                <a:cxn ang="0">
                  <a:pos x="132" y="24"/>
                </a:cxn>
                <a:cxn ang="0">
                  <a:pos x="132" y="24"/>
                </a:cxn>
                <a:cxn ang="0">
                  <a:pos x="108" y="30"/>
                </a:cxn>
                <a:cxn ang="0">
                  <a:pos x="78" y="36"/>
                </a:cxn>
                <a:cxn ang="0">
                  <a:pos x="42" y="42"/>
                </a:cxn>
                <a:cxn ang="0">
                  <a:pos x="6" y="36"/>
                </a:cxn>
                <a:cxn ang="0">
                  <a:pos x="6" y="36"/>
                </a:cxn>
                <a:cxn ang="0">
                  <a:pos x="0" y="36"/>
                </a:cxn>
                <a:cxn ang="0">
                  <a:pos x="0" y="36"/>
                </a:cxn>
                <a:cxn ang="0">
                  <a:pos x="6" y="30"/>
                </a:cxn>
                <a:cxn ang="0">
                  <a:pos x="6" y="30"/>
                </a:cxn>
                <a:cxn ang="0">
                  <a:pos x="18" y="30"/>
                </a:cxn>
                <a:cxn ang="0">
                  <a:pos x="36" y="30"/>
                </a:cxn>
                <a:cxn ang="0">
                  <a:pos x="54" y="36"/>
                </a:cxn>
                <a:cxn ang="0">
                  <a:pos x="84" y="30"/>
                </a:cxn>
                <a:cxn ang="0">
                  <a:pos x="84" y="30"/>
                </a:cxn>
                <a:cxn ang="0">
                  <a:pos x="108" y="24"/>
                </a:cxn>
                <a:cxn ang="0">
                  <a:pos x="120" y="24"/>
                </a:cxn>
                <a:cxn ang="0">
                  <a:pos x="138" y="18"/>
                </a:cxn>
                <a:cxn ang="0">
                  <a:pos x="138" y="18"/>
                </a:cxn>
                <a:cxn ang="0">
                  <a:pos x="162" y="6"/>
                </a:cxn>
                <a:cxn ang="0">
                  <a:pos x="162" y="0"/>
                </a:cxn>
                <a:cxn ang="0">
                  <a:pos x="162" y="6"/>
                </a:cxn>
              </a:cxnLst>
              <a:rect l="0" t="0" r="r" b="b"/>
              <a:pathLst>
                <a:path w="162" h="42">
                  <a:moveTo>
                    <a:pt x="162" y="6"/>
                  </a:moveTo>
                  <a:lnTo>
                    <a:pt x="156" y="18"/>
                  </a:lnTo>
                  <a:lnTo>
                    <a:pt x="144" y="18"/>
                  </a:lnTo>
                  <a:lnTo>
                    <a:pt x="132" y="24"/>
                  </a:lnTo>
                  <a:lnTo>
                    <a:pt x="132" y="24"/>
                  </a:lnTo>
                  <a:lnTo>
                    <a:pt x="108" y="30"/>
                  </a:lnTo>
                  <a:lnTo>
                    <a:pt x="78" y="36"/>
                  </a:lnTo>
                  <a:lnTo>
                    <a:pt x="42" y="42"/>
                  </a:lnTo>
                  <a:lnTo>
                    <a:pt x="6" y="36"/>
                  </a:lnTo>
                  <a:lnTo>
                    <a:pt x="6" y="36"/>
                  </a:lnTo>
                  <a:lnTo>
                    <a:pt x="0" y="36"/>
                  </a:lnTo>
                  <a:lnTo>
                    <a:pt x="0" y="36"/>
                  </a:lnTo>
                  <a:lnTo>
                    <a:pt x="6" y="30"/>
                  </a:lnTo>
                  <a:lnTo>
                    <a:pt x="6" y="30"/>
                  </a:lnTo>
                  <a:lnTo>
                    <a:pt x="18" y="30"/>
                  </a:lnTo>
                  <a:lnTo>
                    <a:pt x="36" y="30"/>
                  </a:lnTo>
                  <a:lnTo>
                    <a:pt x="54" y="36"/>
                  </a:lnTo>
                  <a:lnTo>
                    <a:pt x="84" y="30"/>
                  </a:lnTo>
                  <a:lnTo>
                    <a:pt x="84" y="30"/>
                  </a:lnTo>
                  <a:lnTo>
                    <a:pt x="108" y="24"/>
                  </a:lnTo>
                  <a:lnTo>
                    <a:pt x="120" y="24"/>
                  </a:lnTo>
                  <a:lnTo>
                    <a:pt x="138" y="18"/>
                  </a:lnTo>
                  <a:lnTo>
                    <a:pt x="138" y="18"/>
                  </a:lnTo>
                  <a:lnTo>
                    <a:pt x="162" y="6"/>
                  </a:lnTo>
                  <a:lnTo>
                    <a:pt x="162" y="0"/>
                  </a:lnTo>
                  <a:lnTo>
                    <a:pt x="162" y="6"/>
                  </a:lnTo>
                  <a:close/>
                </a:path>
              </a:pathLst>
            </a:custGeom>
            <a:solidFill>
              <a:srgbClr val="FFD832"/>
            </a:solidFill>
            <a:ln w="9525">
              <a:noFill/>
              <a:round/>
              <a:headEnd/>
              <a:tailEnd/>
            </a:ln>
          </p:spPr>
          <p:txBody>
            <a:bodyPr/>
            <a:lstStyle/>
            <a:p>
              <a:endParaRPr lang="fr-FR"/>
            </a:p>
          </p:txBody>
        </p:sp>
        <p:sp>
          <p:nvSpPr>
            <p:cNvPr id="186472" name="Freeform 104"/>
            <p:cNvSpPr>
              <a:spLocks/>
            </p:cNvSpPr>
            <p:nvPr/>
          </p:nvSpPr>
          <p:spPr bwMode="auto">
            <a:xfrm flipH="1">
              <a:off x="4491" y="2109"/>
              <a:ext cx="42" cy="103"/>
            </a:xfrm>
            <a:custGeom>
              <a:avLst/>
              <a:gdLst/>
              <a:ahLst/>
              <a:cxnLst>
                <a:cxn ang="0">
                  <a:pos x="0" y="24"/>
                </a:cxn>
                <a:cxn ang="0">
                  <a:pos x="0" y="24"/>
                </a:cxn>
                <a:cxn ang="0">
                  <a:pos x="6" y="18"/>
                </a:cxn>
                <a:cxn ang="0">
                  <a:pos x="18" y="18"/>
                </a:cxn>
                <a:cxn ang="0">
                  <a:pos x="24" y="6"/>
                </a:cxn>
                <a:cxn ang="0">
                  <a:pos x="24" y="6"/>
                </a:cxn>
                <a:cxn ang="0">
                  <a:pos x="30" y="0"/>
                </a:cxn>
                <a:cxn ang="0">
                  <a:pos x="30" y="12"/>
                </a:cxn>
                <a:cxn ang="0">
                  <a:pos x="24" y="30"/>
                </a:cxn>
                <a:cxn ang="0">
                  <a:pos x="24" y="30"/>
                </a:cxn>
                <a:cxn ang="0">
                  <a:pos x="24" y="42"/>
                </a:cxn>
                <a:cxn ang="0">
                  <a:pos x="24" y="54"/>
                </a:cxn>
                <a:cxn ang="0">
                  <a:pos x="18" y="66"/>
                </a:cxn>
                <a:cxn ang="0">
                  <a:pos x="12" y="72"/>
                </a:cxn>
                <a:cxn ang="0">
                  <a:pos x="12" y="72"/>
                </a:cxn>
                <a:cxn ang="0">
                  <a:pos x="12" y="66"/>
                </a:cxn>
                <a:cxn ang="0">
                  <a:pos x="6" y="54"/>
                </a:cxn>
                <a:cxn ang="0">
                  <a:pos x="6" y="36"/>
                </a:cxn>
                <a:cxn ang="0">
                  <a:pos x="0" y="24"/>
                </a:cxn>
              </a:cxnLst>
              <a:rect l="0" t="0" r="r" b="b"/>
              <a:pathLst>
                <a:path w="30" h="72">
                  <a:moveTo>
                    <a:pt x="0" y="24"/>
                  </a:moveTo>
                  <a:lnTo>
                    <a:pt x="0" y="24"/>
                  </a:lnTo>
                  <a:lnTo>
                    <a:pt x="6" y="18"/>
                  </a:lnTo>
                  <a:lnTo>
                    <a:pt x="18" y="18"/>
                  </a:lnTo>
                  <a:lnTo>
                    <a:pt x="24" y="6"/>
                  </a:lnTo>
                  <a:lnTo>
                    <a:pt x="24" y="6"/>
                  </a:lnTo>
                  <a:lnTo>
                    <a:pt x="30" y="0"/>
                  </a:lnTo>
                  <a:lnTo>
                    <a:pt x="30" y="12"/>
                  </a:lnTo>
                  <a:lnTo>
                    <a:pt x="24" y="30"/>
                  </a:lnTo>
                  <a:lnTo>
                    <a:pt x="24" y="30"/>
                  </a:lnTo>
                  <a:lnTo>
                    <a:pt x="24" y="42"/>
                  </a:lnTo>
                  <a:lnTo>
                    <a:pt x="24" y="54"/>
                  </a:lnTo>
                  <a:lnTo>
                    <a:pt x="18" y="66"/>
                  </a:lnTo>
                  <a:lnTo>
                    <a:pt x="12" y="72"/>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sp>
          <p:nvSpPr>
            <p:cNvPr id="186473" name="Freeform 105"/>
            <p:cNvSpPr>
              <a:spLocks/>
            </p:cNvSpPr>
            <p:nvPr/>
          </p:nvSpPr>
          <p:spPr bwMode="auto">
            <a:xfrm flipH="1">
              <a:off x="4282" y="576"/>
              <a:ext cx="331"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12700" cmpd="sng">
              <a:noFill/>
              <a:round/>
              <a:headEnd/>
              <a:tailEnd/>
            </a:ln>
          </p:spPr>
          <p:txBody>
            <a:bodyPr/>
            <a:lstStyle/>
            <a:p>
              <a:endParaRPr lang="fr-FR"/>
            </a:p>
          </p:txBody>
        </p:sp>
        <p:sp>
          <p:nvSpPr>
            <p:cNvPr id="186474" name="Freeform 106"/>
            <p:cNvSpPr>
              <a:spLocks/>
            </p:cNvSpPr>
            <p:nvPr/>
          </p:nvSpPr>
          <p:spPr bwMode="auto">
            <a:xfrm flipH="1">
              <a:off x="4272" y="2149"/>
              <a:ext cx="432"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12700" cmpd="sng">
              <a:solidFill>
                <a:schemeClr val="accent2"/>
              </a:solidFill>
              <a:round/>
              <a:headEnd/>
              <a:tailEnd/>
            </a:ln>
            <a:effectLst/>
          </p:spPr>
          <p:txBody>
            <a:bodyPr wrap="none" anchor="ctr"/>
            <a:lstStyle/>
            <a:p>
              <a:endParaRPr lang="fr-FR"/>
            </a:p>
          </p:txBody>
        </p:sp>
        <p:sp>
          <p:nvSpPr>
            <p:cNvPr id="186475" name="Freeform 107"/>
            <p:cNvSpPr>
              <a:spLocks/>
            </p:cNvSpPr>
            <p:nvPr/>
          </p:nvSpPr>
          <p:spPr bwMode="auto">
            <a:xfrm>
              <a:off x="4425" y="1104"/>
              <a:ext cx="31"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12700" cmpd="sng">
              <a:solidFill>
                <a:schemeClr val="accent2"/>
              </a:solidFill>
              <a:round/>
              <a:headEnd/>
              <a:tailEnd/>
            </a:ln>
            <a:effectLst/>
          </p:spPr>
          <p:txBody>
            <a:bodyPr wrap="none" anchor="ctr"/>
            <a:lstStyle/>
            <a:p>
              <a:endParaRPr lang="fr-FR"/>
            </a:p>
          </p:txBody>
        </p:sp>
        <p:sp>
          <p:nvSpPr>
            <p:cNvPr id="186476" name="Freeform 108"/>
            <p:cNvSpPr>
              <a:spLocks/>
            </p:cNvSpPr>
            <p:nvPr/>
          </p:nvSpPr>
          <p:spPr bwMode="auto">
            <a:xfrm flipH="1">
              <a:off x="4368" y="1296"/>
              <a:ext cx="288"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6586B"/>
            </a:solidFill>
            <a:ln w="9525">
              <a:noFill/>
              <a:round/>
              <a:headEnd/>
              <a:tailEnd/>
            </a:ln>
          </p:spPr>
          <p:txBody>
            <a:bodyPr/>
            <a:lstStyle/>
            <a:p>
              <a:endParaRPr lang="fr-FR"/>
            </a:p>
          </p:txBody>
        </p:sp>
        <p:sp>
          <p:nvSpPr>
            <p:cNvPr id="186477" name="Freeform 109"/>
            <p:cNvSpPr>
              <a:spLocks/>
            </p:cNvSpPr>
            <p:nvPr/>
          </p:nvSpPr>
          <p:spPr bwMode="auto">
            <a:xfrm flipH="1">
              <a:off x="4333" y="1407"/>
              <a:ext cx="275" cy="80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86478" name="Freeform 110"/>
            <p:cNvSpPr>
              <a:spLocks/>
            </p:cNvSpPr>
            <p:nvPr/>
          </p:nvSpPr>
          <p:spPr bwMode="auto">
            <a:xfrm flipH="1">
              <a:off x="4416" y="2160"/>
              <a:ext cx="137" cy="1071"/>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12700" cmpd="sng">
              <a:solidFill>
                <a:schemeClr val="accent2"/>
              </a:solidFill>
              <a:round/>
              <a:headEnd/>
              <a:tailEnd/>
            </a:ln>
            <a:effectLst/>
          </p:spPr>
          <p:txBody>
            <a:bodyPr wrap="none" anchor="ctr"/>
            <a:lstStyle/>
            <a:p>
              <a:endParaRPr lang="fr-FR"/>
            </a:p>
          </p:txBody>
        </p:sp>
        <p:sp>
          <p:nvSpPr>
            <p:cNvPr id="186479" name="Freeform 111"/>
            <p:cNvSpPr>
              <a:spLocks/>
            </p:cNvSpPr>
            <p:nvPr/>
          </p:nvSpPr>
          <p:spPr bwMode="auto">
            <a:xfrm>
              <a:off x="4260" y="1385"/>
              <a:ext cx="133" cy="844"/>
            </a:xfrm>
            <a:custGeom>
              <a:avLst/>
              <a:gdLst/>
              <a:ahLst/>
              <a:cxnLst>
                <a:cxn ang="0">
                  <a:pos x="112" y="844"/>
                </a:cxn>
                <a:cxn ang="0">
                  <a:pos x="26" y="587"/>
                </a:cxn>
                <a:cxn ang="0">
                  <a:pos x="40" y="444"/>
                </a:cxn>
                <a:cxn ang="0">
                  <a:pos x="69" y="358"/>
                </a:cxn>
                <a:cxn ang="0">
                  <a:pos x="83" y="187"/>
                </a:cxn>
                <a:cxn ang="0">
                  <a:pos x="126" y="115"/>
                </a:cxn>
              </a:cxnLst>
              <a:rect l="0" t="0" r="r" b="b"/>
              <a:pathLst>
                <a:path w="133" h="844">
                  <a:moveTo>
                    <a:pt x="112" y="844"/>
                  </a:moveTo>
                  <a:cubicBezTo>
                    <a:pt x="0" y="769"/>
                    <a:pt x="98" y="694"/>
                    <a:pt x="26" y="587"/>
                  </a:cubicBezTo>
                  <a:cubicBezTo>
                    <a:pt x="31" y="539"/>
                    <a:pt x="31" y="491"/>
                    <a:pt x="40" y="444"/>
                  </a:cubicBezTo>
                  <a:cubicBezTo>
                    <a:pt x="46" y="414"/>
                    <a:pt x="69" y="358"/>
                    <a:pt x="69" y="358"/>
                  </a:cubicBezTo>
                  <a:cubicBezTo>
                    <a:pt x="74" y="301"/>
                    <a:pt x="68" y="242"/>
                    <a:pt x="83" y="187"/>
                  </a:cubicBezTo>
                  <a:cubicBezTo>
                    <a:pt x="133" y="0"/>
                    <a:pt x="126" y="230"/>
                    <a:pt x="126" y="115"/>
                  </a:cubicBezTo>
                </a:path>
              </a:pathLst>
            </a:custGeom>
            <a:noFill/>
            <a:ln w="76200" cmpd="sng">
              <a:solidFill>
                <a:schemeClr val="accent2"/>
              </a:solidFill>
              <a:round/>
              <a:headEnd/>
              <a:tailEnd/>
            </a:ln>
            <a:effectLst/>
          </p:spPr>
          <p:txBody>
            <a:bodyPr wrap="none" anchor="ctr"/>
            <a:lstStyle/>
            <a:p>
              <a:endParaRPr lang="fr-FR"/>
            </a:p>
          </p:txBody>
        </p:sp>
      </p:grpSp>
      <p:grpSp>
        <p:nvGrpSpPr>
          <p:cNvPr id="186484" name="Group 116"/>
          <p:cNvGrpSpPr>
            <a:grpSpLocks/>
          </p:cNvGrpSpPr>
          <p:nvPr/>
        </p:nvGrpSpPr>
        <p:grpSpPr bwMode="auto">
          <a:xfrm>
            <a:off x="3022600" y="2335213"/>
            <a:ext cx="849313" cy="1779587"/>
            <a:chOff x="1904" y="1471"/>
            <a:chExt cx="535" cy="1121"/>
          </a:xfrm>
        </p:grpSpPr>
        <p:sp>
          <p:nvSpPr>
            <p:cNvPr id="186481" name="Freeform 113"/>
            <p:cNvSpPr>
              <a:spLocks/>
            </p:cNvSpPr>
            <p:nvPr/>
          </p:nvSpPr>
          <p:spPr bwMode="auto">
            <a:xfrm flipH="1">
              <a:off x="1920" y="1471"/>
              <a:ext cx="519"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rgbClr val="FF0000"/>
              </a:solidFill>
              <a:round/>
              <a:headEnd/>
              <a:tailEnd/>
            </a:ln>
            <a:effectLst/>
          </p:spPr>
          <p:txBody>
            <a:bodyPr wrap="none" anchor="ctr"/>
            <a:lstStyle/>
            <a:p>
              <a:endParaRPr lang="fr-FR"/>
            </a:p>
          </p:txBody>
        </p:sp>
        <p:sp>
          <p:nvSpPr>
            <p:cNvPr id="186483" name="Freeform 115"/>
            <p:cNvSpPr>
              <a:spLocks/>
            </p:cNvSpPr>
            <p:nvPr/>
          </p:nvSpPr>
          <p:spPr bwMode="auto">
            <a:xfrm>
              <a:off x="1904" y="1632"/>
              <a:ext cx="160" cy="864"/>
            </a:xfrm>
            <a:custGeom>
              <a:avLst/>
              <a:gdLst/>
              <a:ahLst/>
              <a:cxnLst>
                <a:cxn ang="0">
                  <a:pos x="112" y="864"/>
                </a:cxn>
                <a:cxn ang="0">
                  <a:pos x="64" y="816"/>
                </a:cxn>
                <a:cxn ang="0">
                  <a:pos x="64" y="768"/>
                </a:cxn>
                <a:cxn ang="0">
                  <a:pos x="112" y="672"/>
                </a:cxn>
                <a:cxn ang="0">
                  <a:pos x="64" y="576"/>
                </a:cxn>
                <a:cxn ang="0">
                  <a:pos x="16" y="432"/>
                </a:cxn>
                <a:cxn ang="0">
                  <a:pos x="64" y="288"/>
                </a:cxn>
                <a:cxn ang="0">
                  <a:pos x="64" y="192"/>
                </a:cxn>
                <a:cxn ang="0">
                  <a:pos x="16" y="96"/>
                </a:cxn>
                <a:cxn ang="0">
                  <a:pos x="160" y="0"/>
                </a:cxn>
              </a:cxnLst>
              <a:rect l="0" t="0" r="r" b="b"/>
              <a:pathLst>
                <a:path w="160" h="864">
                  <a:moveTo>
                    <a:pt x="112" y="864"/>
                  </a:moveTo>
                  <a:cubicBezTo>
                    <a:pt x="92" y="848"/>
                    <a:pt x="72" y="832"/>
                    <a:pt x="64" y="816"/>
                  </a:cubicBezTo>
                  <a:cubicBezTo>
                    <a:pt x="56" y="800"/>
                    <a:pt x="56" y="792"/>
                    <a:pt x="64" y="768"/>
                  </a:cubicBezTo>
                  <a:cubicBezTo>
                    <a:pt x="72" y="744"/>
                    <a:pt x="112" y="704"/>
                    <a:pt x="112" y="672"/>
                  </a:cubicBezTo>
                  <a:cubicBezTo>
                    <a:pt x="112" y="640"/>
                    <a:pt x="80" y="616"/>
                    <a:pt x="64" y="576"/>
                  </a:cubicBezTo>
                  <a:cubicBezTo>
                    <a:pt x="48" y="536"/>
                    <a:pt x="16" y="480"/>
                    <a:pt x="16" y="432"/>
                  </a:cubicBezTo>
                  <a:cubicBezTo>
                    <a:pt x="16" y="384"/>
                    <a:pt x="56" y="328"/>
                    <a:pt x="64" y="288"/>
                  </a:cubicBezTo>
                  <a:cubicBezTo>
                    <a:pt x="72" y="248"/>
                    <a:pt x="72" y="224"/>
                    <a:pt x="64" y="192"/>
                  </a:cubicBezTo>
                  <a:cubicBezTo>
                    <a:pt x="56" y="160"/>
                    <a:pt x="0" y="128"/>
                    <a:pt x="16" y="96"/>
                  </a:cubicBezTo>
                  <a:cubicBezTo>
                    <a:pt x="32" y="64"/>
                    <a:pt x="96" y="32"/>
                    <a:pt x="160" y="0"/>
                  </a:cubicBezTo>
                </a:path>
              </a:pathLst>
            </a:custGeom>
            <a:noFill/>
            <a:ln w="76200" cmpd="sng">
              <a:solidFill>
                <a:srgbClr val="FF0000"/>
              </a:solidFill>
              <a:round/>
              <a:headEnd/>
              <a:tailEnd/>
            </a:ln>
            <a:effectLst/>
          </p:spPr>
          <p:txBody>
            <a:bodyPr wrap="none" anchor="ctr"/>
            <a:lstStyle/>
            <a:p>
              <a:endParaRPr lang="fr-FR"/>
            </a:p>
          </p:txBody>
        </p:sp>
      </p:grpSp>
      <p:sp>
        <p:nvSpPr>
          <p:cNvPr id="186487" name="Freeform 119"/>
          <p:cNvSpPr>
            <a:spLocks/>
          </p:cNvSpPr>
          <p:nvPr/>
        </p:nvSpPr>
        <p:spPr bwMode="auto">
          <a:xfrm flipH="1">
            <a:off x="5272088" y="2487613"/>
            <a:ext cx="823912" cy="1779587"/>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rgbClr val="FF0000"/>
            </a:solidFill>
            <a:round/>
            <a:headEnd/>
            <a:tailEnd/>
          </a:ln>
          <a:effectLst/>
        </p:spPr>
        <p:txBody>
          <a:bodyPr wrap="none" anchor="ctr"/>
          <a:lstStyle/>
          <a:p>
            <a:endParaRPr lang="fr-FR"/>
          </a:p>
        </p:txBody>
      </p:sp>
      <p:sp>
        <p:nvSpPr>
          <p:cNvPr id="186488" name="Freeform 120"/>
          <p:cNvSpPr>
            <a:spLocks/>
          </p:cNvSpPr>
          <p:nvPr/>
        </p:nvSpPr>
        <p:spPr bwMode="auto">
          <a:xfrm>
            <a:off x="5246688" y="2743200"/>
            <a:ext cx="254000" cy="1371600"/>
          </a:xfrm>
          <a:custGeom>
            <a:avLst/>
            <a:gdLst/>
            <a:ahLst/>
            <a:cxnLst>
              <a:cxn ang="0">
                <a:pos x="112" y="864"/>
              </a:cxn>
              <a:cxn ang="0">
                <a:pos x="64" y="816"/>
              </a:cxn>
              <a:cxn ang="0">
                <a:pos x="64" y="768"/>
              </a:cxn>
              <a:cxn ang="0">
                <a:pos x="112" y="672"/>
              </a:cxn>
              <a:cxn ang="0">
                <a:pos x="64" y="576"/>
              </a:cxn>
              <a:cxn ang="0">
                <a:pos x="16" y="432"/>
              </a:cxn>
              <a:cxn ang="0">
                <a:pos x="64" y="288"/>
              </a:cxn>
              <a:cxn ang="0">
                <a:pos x="64" y="192"/>
              </a:cxn>
              <a:cxn ang="0">
                <a:pos x="16" y="96"/>
              </a:cxn>
              <a:cxn ang="0">
                <a:pos x="160" y="0"/>
              </a:cxn>
            </a:cxnLst>
            <a:rect l="0" t="0" r="r" b="b"/>
            <a:pathLst>
              <a:path w="160" h="864">
                <a:moveTo>
                  <a:pt x="112" y="864"/>
                </a:moveTo>
                <a:cubicBezTo>
                  <a:pt x="92" y="848"/>
                  <a:pt x="72" y="832"/>
                  <a:pt x="64" y="816"/>
                </a:cubicBezTo>
                <a:cubicBezTo>
                  <a:pt x="56" y="800"/>
                  <a:pt x="56" y="792"/>
                  <a:pt x="64" y="768"/>
                </a:cubicBezTo>
                <a:cubicBezTo>
                  <a:pt x="72" y="744"/>
                  <a:pt x="112" y="704"/>
                  <a:pt x="112" y="672"/>
                </a:cubicBezTo>
                <a:cubicBezTo>
                  <a:pt x="112" y="640"/>
                  <a:pt x="80" y="616"/>
                  <a:pt x="64" y="576"/>
                </a:cubicBezTo>
                <a:cubicBezTo>
                  <a:pt x="48" y="536"/>
                  <a:pt x="16" y="480"/>
                  <a:pt x="16" y="432"/>
                </a:cubicBezTo>
                <a:cubicBezTo>
                  <a:pt x="16" y="384"/>
                  <a:pt x="56" y="328"/>
                  <a:pt x="64" y="288"/>
                </a:cubicBezTo>
                <a:cubicBezTo>
                  <a:pt x="72" y="248"/>
                  <a:pt x="72" y="224"/>
                  <a:pt x="64" y="192"/>
                </a:cubicBezTo>
                <a:cubicBezTo>
                  <a:pt x="56" y="160"/>
                  <a:pt x="0" y="128"/>
                  <a:pt x="16" y="96"/>
                </a:cubicBezTo>
                <a:cubicBezTo>
                  <a:pt x="32" y="64"/>
                  <a:pt x="96" y="32"/>
                  <a:pt x="160" y="0"/>
                </a:cubicBezTo>
              </a:path>
            </a:pathLst>
          </a:custGeom>
          <a:noFill/>
          <a:ln w="76200" cmpd="sng">
            <a:solidFill>
              <a:srgbClr val="FF0000"/>
            </a:solidFill>
            <a:round/>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4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4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6484"/>
                                        </p:tgtEl>
                                        <p:attrNameLst>
                                          <p:attrName>style.visibility</p:attrName>
                                        </p:attrNameLst>
                                      </p:cBhvr>
                                      <p:to>
                                        <p:strVal val="visible"/>
                                      </p:to>
                                    </p:set>
                                    <p:animEffect transition="in" filter="wipe(down)">
                                      <p:cBhvr>
                                        <p:cTn id="15" dur="500"/>
                                        <p:tgtEl>
                                          <p:spTgt spid="18648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86435"/>
                                        </p:tgtEl>
                                        <p:attrNameLst>
                                          <p:attrName>style.visibility</p:attrName>
                                        </p:attrNameLst>
                                      </p:cBhvr>
                                      <p:to>
                                        <p:strVal val="visible"/>
                                      </p:to>
                                    </p:set>
                                    <p:animEffect transition="in" filter="barn(outVertical)">
                                      <p:cBhvr>
                                        <p:cTn id="20" dur="500"/>
                                        <p:tgtEl>
                                          <p:spTgt spid="18643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86434"/>
                                        </p:tgtEl>
                                        <p:attrNameLst>
                                          <p:attrName>style.visibility</p:attrName>
                                        </p:attrNameLst>
                                      </p:cBhvr>
                                      <p:to>
                                        <p:strVal val="visible"/>
                                      </p:to>
                                    </p:set>
                                    <p:animEffect transition="in" filter="barn(outVertical)">
                                      <p:cBhvr>
                                        <p:cTn id="25" dur="500"/>
                                        <p:tgtEl>
                                          <p:spTgt spid="186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418" grpId="0" animBg="1"/>
      <p:bldP spid="186419" grpId="0" animBg="1"/>
      <p:bldP spid="186434" grpId="0" animBg="1"/>
      <p:bldP spid="186435"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762000" y="1295400"/>
            <a:ext cx="6934200" cy="641350"/>
          </a:xfrm>
          <a:prstGeom prst="rect">
            <a:avLst/>
          </a:prstGeom>
          <a:noFill/>
          <a:ln w="9525">
            <a:noFill/>
            <a:miter lim="800000"/>
            <a:headEnd/>
            <a:tailEnd/>
          </a:ln>
          <a:effectLst/>
        </p:spPr>
        <p:txBody>
          <a:bodyPr>
            <a:spAutoFit/>
          </a:bodyPr>
          <a:lstStyle/>
          <a:p>
            <a:pPr algn="ctr"/>
            <a:r>
              <a:rPr lang="fr-FR" sz="3600" b="1" i="1">
                <a:solidFill>
                  <a:srgbClr val="FFCC00"/>
                </a:solidFill>
              </a:rPr>
              <a:t>Fistules artério-veineuses</a:t>
            </a:r>
          </a:p>
        </p:txBody>
      </p:sp>
      <p:sp>
        <p:nvSpPr>
          <p:cNvPr id="172035" name="Text Box 3"/>
          <p:cNvSpPr txBox="1">
            <a:spLocks noChangeArrowheads="1"/>
          </p:cNvSpPr>
          <p:nvPr/>
        </p:nvSpPr>
        <p:spPr bwMode="auto">
          <a:xfrm>
            <a:off x="84138" y="6302375"/>
            <a:ext cx="3389312" cy="457200"/>
          </a:xfrm>
          <a:prstGeom prst="rect">
            <a:avLst/>
          </a:prstGeom>
          <a:noFill/>
          <a:ln w="9525">
            <a:noFill/>
            <a:miter lim="800000"/>
            <a:headEnd/>
            <a:tailEnd/>
          </a:ln>
          <a:effectLst/>
        </p:spPr>
        <p:txBody>
          <a:bodyPr wrap="none">
            <a:spAutoFit/>
          </a:bodyPr>
          <a:lstStyle/>
          <a:p>
            <a:r>
              <a:rPr lang="fr-FR">
                <a:solidFill>
                  <a:schemeClr val="bg1"/>
                </a:solidFill>
              </a:rPr>
              <a:t>FAV Artértiolo-veinulaire</a:t>
            </a:r>
          </a:p>
        </p:txBody>
      </p:sp>
      <p:grpSp>
        <p:nvGrpSpPr>
          <p:cNvPr id="172037" name="Group 5"/>
          <p:cNvGrpSpPr>
            <a:grpSpLocks/>
          </p:cNvGrpSpPr>
          <p:nvPr/>
        </p:nvGrpSpPr>
        <p:grpSpPr bwMode="auto">
          <a:xfrm>
            <a:off x="3906838" y="4017963"/>
            <a:ext cx="1477962" cy="2362200"/>
            <a:chOff x="1037" y="610"/>
            <a:chExt cx="2179" cy="3038"/>
          </a:xfrm>
        </p:grpSpPr>
        <p:sp>
          <p:nvSpPr>
            <p:cNvPr id="172038" name="Freeform 6"/>
            <p:cNvSpPr>
              <a:spLocks/>
            </p:cNvSpPr>
            <p:nvPr/>
          </p:nvSpPr>
          <p:spPr bwMode="auto">
            <a:xfrm>
              <a:off x="1603" y="762"/>
              <a:ext cx="1085" cy="198"/>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72039" name="Freeform 7"/>
            <p:cNvSpPr>
              <a:spLocks/>
            </p:cNvSpPr>
            <p:nvPr/>
          </p:nvSpPr>
          <p:spPr bwMode="auto">
            <a:xfrm flipV="1">
              <a:off x="1584" y="954"/>
              <a:ext cx="1085" cy="198"/>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72040" name="Freeform 8"/>
            <p:cNvSpPr>
              <a:spLocks/>
            </p:cNvSpPr>
            <p:nvPr/>
          </p:nvSpPr>
          <p:spPr bwMode="auto">
            <a:xfrm>
              <a:off x="1584" y="610"/>
              <a:ext cx="1104" cy="350"/>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72041" name="Freeform 9"/>
            <p:cNvSpPr>
              <a:spLocks/>
            </p:cNvSpPr>
            <p:nvPr/>
          </p:nvSpPr>
          <p:spPr bwMode="auto">
            <a:xfrm flipV="1">
              <a:off x="1536" y="946"/>
              <a:ext cx="1104" cy="350"/>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72042" name="Freeform 10"/>
            <p:cNvSpPr>
              <a:spLocks/>
            </p:cNvSpPr>
            <p:nvPr/>
          </p:nvSpPr>
          <p:spPr bwMode="auto">
            <a:xfrm>
              <a:off x="1037" y="925"/>
              <a:ext cx="547" cy="1187"/>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38100" cmpd="sng">
              <a:solidFill>
                <a:srgbClr val="FF0000"/>
              </a:solidFill>
              <a:round/>
              <a:headEnd/>
              <a:tailEnd/>
            </a:ln>
            <a:effectLst/>
          </p:spPr>
          <p:txBody>
            <a:bodyPr wrap="none" anchor="ctr"/>
            <a:lstStyle/>
            <a:p>
              <a:endParaRPr lang="fr-FR"/>
            </a:p>
          </p:txBody>
        </p:sp>
        <p:sp>
          <p:nvSpPr>
            <p:cNvPr id="172043" name="Freeform 11"/>
            <p:cNvSpPr>
              <a:spLocks/>
            </p:cNvSpPr>
            <p:nvPr/>
          </p:nvSpPr>
          <p:spPr bwMode="auto">
            <a:xfrm flipH="1">
              <a:off x="2669" y="912"/>
              <a:ext cx="547" cy="1187"/>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3399FF"/>
              </a:solidFill>
              <a:round/>
              <a:headEnd/>
              <a:tailEnd/>
            </a:ln>
            <a:effectLst/>
          </p:spPr>
          <p:txBody>
            <a:bodyPr wrap="none" anchor="ctr"/>
            <a:lstStyle/>
            <a:p>
              <a:endParaRPr lang="fr-FR"/>
            </a:p>
          </p:txBody>
        </p:sp>
        <p:sp>
          <p:nvSpPr>
            <p:cNvPr id="172044" name="Freeform 12"/>
            <p:cNvSpPr>
              <a:spLocks/>
            </p:cNvSpPr>
            <p:nvPr/>
          </p:nvSpPr>
          <p:spPr bwMode="auto">
            <a:xfrm>
              <a:off x="1104" y="2000"/>
              <a:ext cx="2064" cy="216"/>
            </a:xfrm>
            <a:custGeom>
              <a:avLst/>
              <a:gdLst/>
              <a:ahLst/>
              <a:cxnLst>
                <a:cxn ang="0">
                  <a:pos x="0" y="112"/>
                </a:cxn>
                <a:cxn ang="0">
                  <a:pos x="576" y="16"/>
                </a:cxn>
                <a:cxn ang="0">
                  <a:pos x="1488" y="208"/>
                </a:cxn>
                <a:cxn ang="0">
                  <a:pos x="2064" y="64"/>
                </a:cxn>
              </a:cxnLst>
              <a:rect l="0" t="0" r="r" b="b"/>
              <a:pathLst>
                <a:path w="2064" h="216">
                  <a:moveTo>
                    <a:pt x="0" y="112"/>
                  </a:moveTo>
                  <a:cubicBezTo>
                    <a:pt x="164" y="56"/>
                    <a:pt x="328" y="0"/>
                    <a:pt x="576" y="16"/>
                  </a:cubicBezTo>
                  <a:cubicBezTo>
                    <a:pt x="824" y="32"/>
                    <a:pt x="1240" y="200"/>
                    <a:pt x="1488" y="208"/>
                  </a:cubicBezTo>
                  <a:cubicBezTo>
                    <a:pt x="1736" y="216"/>
                    <a:pt x="1900" y="140"/>
                    <a:pt x="2064" y="64"/>
                  </a:cubicBezTo>
                </a:path>
              </a:pathLst>
            </a:custGeom>
            <a:noFill/>
            <a:ln w="9525">
              <a:solidFill>
                <a:srgbClr val="FF0000"/>
              </a:solidFill>
              <a:round/>
              <a:headEnd/>
              <a:tailEnd/>
            </a:ln>
            <a:effectLst/>
          </p:spPr>
          <p:txBody>
            <a:bodyPr wrap="none" anchor="ctr"/>
            <a:lstStyle/>
            <a:p>
              <a:endParaRPr lang="fr-FR"/>
            </a:p>
          </p:txBody>
        </p:sp>
        <p:sp>
          <p:nvSpPr>
            <p:cNvPr id="172045" name="Line 13"/>
            <p:cNvSpPr>
              <a:spLocks noChangeShapeType="1"/>
            </p:cNvSpPr>
            <p:nvPr/>
          </p:nvSpPr>
          <p:spPr bwMode="auto">
            <a:xfrm>
              <a:off x="1104" y="2112"/>
              <a:ext cx="0" cy="1536"/>
            </a:xfrm>
            <a:prstGeom prst="line">
              <a:avLst/>
            </a:prstGeom>
            <a:noFill/>
            <a:ln w="76200">
              <a:solidFill>
                <a:srgbClr val="FF0000"/>
              </a:solidFill>
              <a:round/>
              <a:headEnd/>
              <a:tailEnd/>
            </a:ln>
            <a:effectLst/>
          </p:spPr>
          <p:txBody>
            <a:bodyPr wrap="none" anchor="ctr"/>
            <a:lstStyle/>
            <a:p>
              <a:endParaRPr lang="fr-FR"/>
            </a:p>
          </p:txBody>
        </p:sp>
        <p:sp>
          <p:nvSpPr>
            <p:cNvPr id="172046" name="Line 14"/>
            <p:cNvSpPr>
              <a:spLocks noChangeShapeType="1"/>
            </p:cNvSpPr>
            <p:nvPr/>
          </p:nvSpPr>
          <p:spPr bwMode="auto">
            <a:xfrm>
              <a:off x="3120" y="2112"/>
              <a:ext cx="0" cy="1536"/>
            </a:xfrm>
            <a:prstGeom prst="line">
              <a:avLst/>
            </a:prstGeom>
            <a:noFill/>
            <a:ln w="76200">
              <a:solidFill>
                <a:srgbClr val="3399FF"/>
              </a:solidFill>
              <a:round/>
              <a:headEnd/>
              <a:tailEnd/>
            </a:ln>
            <a:effectLst/>
          </p:spPr>
          <p:txBody>
            <a:bodyPr wrap="none" anchor="ctr"/>
            <a:lstStyle/>
            <a:p>
              <a:endParaRPr lang="fr-FR"/>
            </a:p>
          </p:txBody>
        </p:sp>
      </p:grpSp>
      <p:grpSp>
        <p:nvGrpSpPr>
          <p:cNvPr id="172047" name="Group 15"/>
          <p:cNvGrpSpPr>
            <a:grpSpLocks/>
          </p:cNvGrpSpPr>
          <p:nvPr/>
        </p:nvGrpSpPr>
        <p:grpSpPr bwMode="auto">
          <a:xfrm>
            <a:off x="901700" y="2119313"/>
            <a:ext cx="1495425" cy="1905000"/>
            <a:chOff x="1037" y="610"/>
            <a:chExt cx="2179" cy="3038"/>
          </a:xfrm>
        </p:grpSpPr>
        <p:sp>
          <p:nvSpPr>
            <p:cNvPr id="172048" name="Freeform 16"/>
            <p:cNvSpPr>
              <a:spLocks/>
            </p:cNvSpPr>
            <p:nvPr/>
          </p:nvSpPr>
          <p:spPr bwMode="auto">
            <a:xfrm>
              <a:off x="1603" y="762"/>
              <a:ext cx="1085" cy="198"/>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72049" name="Freeform 17"/>
            <p:cNvSpPr>
              <a:spLocks/>
            </p:cNvSpPr>
            <p:nvPr/>
          </p:nvSpPr>
          <p:spPr bwMode="auto">
            <a:xfrm flipV="1">
              <a:off x="1584" y="954"/>
              <a:ext cx="1085" cy="198"/>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72050" name="Freeform 18"/>
            <p:cNvSpPr>
              <a:spLocks/>
            </p:cNvSpPr>
            <p:nvPr/>
          </p:nvSpPr>
          <p:spPr bwMode="auto">
            <a:xfrm>
              <a:off x="1584" y="610"/>
              <a:ext cx="1104" cy="350"/>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72051" name="Freeform 19"/>
            <p:cNvSpPr>
              <a:spLocks/>
            </p:cNvSpPr>
            <p:nvPr/>
          </p:nvSpPr>
          <p:spPr bwMode="auto">
            <a:xfrm flipV="1">
              <a:off x="1536" y="946"/>
              <a:ext cx="1104" cy="350"/>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72052" name="Freeform 20"/>
            <p:cNvSpPr>
              <a:spLocks/>
            </p:cNvSpPr>
            <p:nvPr/>
          </p:nvSpPr>
          <p:spPr bwMode="auto">
            <a:xfrm>
              <a:off x="1037" y="925"/>
              <a:ext cx="547" cy="1187"/>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38100" cmpd="sng">
              <a:solidFill>
                <a:srgbClr val="FF0000"/>
              </a:solidFill>
              <a:round/>
              <a:headEnd/>
              <a:tailEnd/>
            </a:ln>
            <a:effectLst/>
          </p:spPr>
          <p:txBody>
            <a:bodyPr wrap="none" anchor="ctr"/>
            <a:lstStyle/>
            <a:p>
              <a:endParaRPr lang="fr-FR"/>
            </a:p>
          </p:txBody>
        </p:sp>
        <p:sp>
          <p:nvSpPr>
            <p:cNvPr id="172053" name="Freeform 21"/>
            <p:cNvSpPr>
              <a:spLocks/>
            </p:cNvSpPr>
            <p:nvPr/>
          </p:nvSpPr>
          <p:spPr bwMode="auto">
            <a:xfrm flipH="1">
              <a:off x="2669" y="912"/>
              <a:ext cx="547" cy="1187"/>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3399FF"/>
              </a:solidFill>
              <a:round/>
              <a:headEnd/>
              <a:tailEnd/>
            </a:ln>
            <a:effectLst/>
          </p:spPr>
          <p:txBody>
            <a:bodyPr wrap="none" anchor="ctr"/>
            <a:lstStyle/>
            <a:p>
              <a:endParaRPr lang="fr-FR"/>
            </a:p>
          </p:txBody>
        </p:sp>
        <p:sp>
          <p:nvSpPr>
            <p:cNvPr id="172054" name="Freeform 22"/>
            <p:cNvSpPr>
              <a:spLocks/>
            </p:cNvSpPr>
            <p:nvPr/>
          </p:nvSpPr>
          <p:spPr bwMode="auto">
            <a:xfrm>
              <a:off x="1104" y="2000"/>
              <a:ext cx="2064" cy="216"/>
            </a:xfrm>
            <a:custGeom>
              <a:avLst/>
              <a:gdLst/>
              <a:ahLst/>
              <a:cxnLst>
                <a:cxn ang="0">
                  <a:pos x="0" y="112"/>
                </a:cxn>
                <a:cxn ang="0">
                  <a:pos x="576" y="16"/>
                </a:cxn>
                <a:cxn ang="0">
                  <a:pos x="1488" y="208"/>
                </a:cxn>
                <a:cxn ang="0">
                  <a:pos x="2064" y="64"/>
                </a:cxn>
              </a:cxnLst>
              <a:rect l="0" t="0" r="r" b="b"/>
              <a:pathLst>
                <a:path w="2064" h="216">
                  <a:moveTo>
                    <a:pt x="0" y="112"/>
                  </a:moveTo>
                  <a:cubicBezTo>
                    <a:pt x="164" y="56"/>
                    <a:pt x="328" y="0"/>
                    <a:pt x="576" y="16"/>
                  </a:cubicBezTo>
                  <a:cubicBezTo>
                    <a:pt x="824" y="32"/>
                    <a:pt x="1240" y="200"/>
                    <a:pt x="1488" y="208"/>
                  </a:cubicBezTo>
                  <a:cubicBezTo>
                    <a:pt x="1736" y="216"/>
                    <a:pt x="1900" y="140"/>
                    <a:pt x="2064" y="64"/>
                  </a:cubicBezTo>
                </a:path>
              </a:pathLst>
            </a:custGeom>
            <a:noFill/>
            <a:ln w="9525">
              <a:solidFill>
                <a:srgbClr val="FF0000"/>
              </a:solidFill>
              <a:round/>
              <a:headEnd/>
              <a:tailEnd/>
            </a:ln>
            <a:effectLst/>
          </p:spPr>
          <p:txBody>
            <a:bodyPr wrap="none" anchor="ctr"/>
            <a:lstStyle/>
            <a:p>
              <a:endParaRPr lang="fr-FR"/>
            </a:p>
          </p:txBody>
        </p:sp>
        <p:sp>
          <p:nvSpPr>
            <p:cNvPr id="172055" name="Line 23"/>
            <p:cNvSpPr>
              <a:spLocks noChangeShapeType="1"/>
            </p:cNvSpPr>
            <p:nvPr/>
          </p:nvSpPr>
          <p:spPr bwMode="auto">
            <a:xfrm>
              <a:off x="1104" y="2112"/>
              <a:ext cx="0" cy="1536"/>
            </a:xfrm>
            <a:prstGeom prst="line">
              <a:avLst/>
            </a:prstGeom>
            <a:noFill/>
            <a:ln w="76200">
              <a:solidFill>
                <a:srgbClr val="FF0000"/>
              </a:solidFill>
              <a:round/>
              <a:headEnd/>
              <a:tailEnd/>
            </a:ln>
            <a:effectLst/>
          </p:spPr>
          <p:txBody>
            <a:bodyPr wrap="none" anchor="ctr"/>
            <a:lstStyle/>
            <a:p>
              <a:endParaRPr lang="fr-FR"/>
            </a:p>
          </p:txBody>
        </p:sp>
        <p:sp>
          <p:nvSpPr>
            <p:cNvPr id="172056" name="Line 24"/>
            <p:cNvSpPr>
              <a:spLocks noChangeShapeType="1"/>
            </p:cNvSpPr>
            <p:nvPr/>
          </p:nvSpPr>
          <p:spPr bwMode="auto">
            <a:xfrm>
              <a:off x="3120" y="2112"/>
              <a:ext cx="0" cy="1536"/>
            </a:xfrm>
            <a:prstGeom prst="line">
              <a:avLst/>
            </a:prstGeom>
            <a:noFill/>
            <a:ln w="76200">
              <a:solidFill>
                <a:srgbClr val="3399FF"/>
              </a:solidFill>
              <a:round/>
              <a:headEnd/>
              <a:tailEnd/>
            </a:ln>
            <a:effectLst/>
          </p:spPr>
          <p:txBody>
            <a:bodyPr wrap="none" anchor="ctr"/>
            <a:lstStyle/>
            <a:p>
              <a:endParaRPr lang="fr-FR"/>
            </a:p>
          </p:txBody>
        </p:sp>
      </p:grpSp>
      <p:sp>
        <p:nvSpPr>
          <p:cNvPr id="172057" name="Freeform 25"/>
          <p:cNvSpPr>
            <a:spLocks/>
          </p:cNvSpPr>
          <p:nvPr/>
        </p:nvSpPr>
        <p:spPr bwMode="auto">
          <a:xfrm>
            <a:off x="4165600" y="2212975"/>
            <a:ext cx="744538" cy="125413"/>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57150" cmpd="sng">
            <a:solidFill>
              <a:srgbClr val="FF0000"/>
            </a:solidFill>
            <a:round/>
            <a:headEnd/>
            <a:tailEnd/>
          </a:ln>
          <a:effectLst/>
        </p:spPr>
        <p:txBody>
          <a:bodyPr wrap="none" anchor="ctr"/>
          <a:lstStyle/>
          <a:p>
            <a:endParaRPr lang="fr-FR"/>
          </a:p>
        </p:txBody>
      </p:sp>
      <p:sp>
        <p:nvSpPr>
          <p:cNvPr id="172058" name="Freeform 26"/>
          <p:cNvSpPr>
            <a:spLocks/>
          </p:cNvSpPr>
          <p:nvPr/>
        </p:nvSpPr>
        <p:spPr bwMode="auto">
          <a:xfrm flipV="1">
            <a:off x="4152900" y="2333625"/>
            <a:ext cx="744538" cy="123825"/>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57150" cmpd="sng">
            <a:solidFill>
              <a:srgbClr val="FF0000"/>
            </a:solidFill>
            <a:round/>
            <a:headEnd/>
            <a:tailEnd/>
          </a:ln>
          <a:effectLst/>
        </p:spPr>
        <p:txBody>
          <a:bodyPr wrap="none" anchor="ctr"/>
          <a:lstStyle/>
          <a:p>
            <a:endParaRPr lang="fr-FR"/>
          </a:p>
        </p:txBody>
      </p:sp>
      <p:sp>
        <p:nvSpPr>
          <p:cNvPr id="172059" name="Freeform 27"/>
          <p:cNvSpPr>
            <a:spLocks/>
          </p:cNvSpPr>
          <p:nvPr/>
        </p:nvSpPr>
        <p:spPr bwMode="auto">
          <a:xfrm>
            <a:off x="4152900" y="2119313"/>
            <a:ext cx="757238" cy="219075"/>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57150" cmpd="sng">
            <a:solidFill>
              <a:srgbClr val="FF0000"/>
            </a:solidFill>
            <a:round/>
            <a:headEnd/>
            <a:tailEnd/>
          </a:ln>
          <a:effectLst/>
        </p:spPr>
        <p:txBody>
          <a:bodyPr wrap="none" anchor="ctr"/>
          <a:lstStyle/>
          <a:p>
            <a:endParaRPr lang="fr-FR"/>
          </a:p>
        </p:txBody>
      </p:sp>
      <p:sp>
        <p:nvSpPr>
          <p:cNvPr id="172060" name="Freeform 28"/>
          <p:cNvSpPr>
            <a:spLocks/>
          </p:cNvSpPr>
          <p:nvPr/>
        </p:nvSpPr>
        <p:spPr bwMode="auto">
          <a:xfrm flipV="1">
            <a:off x="4119563" y="2330450"/>
            <a:ext cx="757237" cy="219075"/>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57150" cmpd="sng">
            <a:solidFill>
              <a:srgbClr val="FF0000"/>
            </a:solidFill>
            <a:round/>
            <a:headEnd/>
            <a:tailEnd/>
          </a:ln>
          <a:effectLst/>
        </p:spPr>
        <p:txBody>
          <a:bodyPr wrap="none" anchor="ctr"/>
          <a:lstStyle/>
          <a:p>
            <a:endParaRPr lang="fr-FR"/>
          </a:p>
        </p:txBody>
      </p:sp>
      <p:sp>
        <p:nvSpPr>
          <p:cNvPr id="172061" name="Freeform 29"/>
          <p:cNvSpPr>
            <a:spLocks/>
          </p:cNvSpPr>
          <p:nvPr/>
        </p:nvSpPr>
        <p:spPr bwMode="auto">
          <a:xfrm>
            <a:off x="3778250" y="2316163"/>
            <a:ext cx="374650" cy="744537"/>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FF0000"/>
            </a:solidFill>
            <a:round/>
            <a:headEnd/>
            <a:tailEnd/>
          </a:ln>
          <a:effectLst/>
        </p:spPr>
        <p:txBody>
          <a:bodyPr wrap="none" anchor="ctr"/>
          <a:lstStyle/>
          <a:p>
            <a:endParaRPr lang="fr-FR"/>
          </a:p>
        </p:txBody>
      </p:sp>
      <p:sp>
        <p:nvSpPr>
          <p:cNvPr id="172062" name="Freeform 30"/>
          <p:cNvSpPr>
            <a:spLocks/>
          </p:cNvSpPr>
          <p:nvPr/>
        </p:nvSpPr>
        <p:spPr bwMode="auto">
          <a:xfrm flipH="1">
            <a:off x="4897438" y="2308225"/>
            <a:ext cx="374650" cy="744538"/>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3399FF"/>
            </a:solidFill>
            <a:round/>
            <a:headEnd/>
            <a:tailEnd/>
          </a:ln>
          <a:effectLst/>
        </p:spPr>
        <p:txBody>
          <a:bodyPr wrap="none" anchor="ctr"/>
          <a:lstStyle/>
          <a:p>
            <a:endParaRPr lang="fr-FR"/>
          </a:p>
        </p:txBody>
      </p:sp>
      <p:sp>
        <p:nvSpPr>
          <p:cNvPr id="172063" name="Freeform 31"/>
          <p:cNvSpPr>
            <a:spLocks/>
          </p:cNvSpPr>
          <p:nvPr/>
        </p:nvSpPr>
        <p:spPr bwMode="auto">
          <a:xfrm>
            <a:off x="3824288" y="2990850"/>
            <a:ext cx="1414462" cy="134938"/>
          </a:xfrm>
          <a:custGeom>
            <a:avLst/>
            <a:gdLst/>
            <a:ahLst/>
            <a:cxnLst>
              <a:cxn ang="0">
                <a:pos x="0" y="112"/>
              </a:cxn>
              <a:cxn ang="0">
                <a:pos x="576" y="16"/>
              </a:cxn>
              <a:cxn ang="0">
                <a:pos x="1488" y="208"/>
              </a:cxn>
              <a:cxn ang="0">
                <a:pos x="2064" y="64"/>
              </a:cxn>
            </a:cxnLst>
            <a:rect l="0" t="0" r="r" b="b"/>
            <a:pathLst>
              <a:path w="2064" h="216">
                <a:moveTo>
                  <a:pt x="0" y="112"/>
                </a:moveTo>
                <a:cubicBezTo>
                  <a:pt x="164" y="56"/>
                  <a:pt x="328" y="0"/>
                  <a:pt x="576" y="16"/>
                </a:cubicBezTo>
                <a:cubicBezTo>
                  <a:pt x="824" y="32"/>
                  <a:pt x="1240" y="200"/>
                  <a:pt x="1488" y="208"/>
                </a:cubicBezTo>
                <a:cubicBezTo>
                  <a:pt x="1736" y="216"/>
                  <a:pt x="1900" y="140"/>
                  <a:pt x="2064" y="64"/>
                </a:cubicBezTo>
              </a:path>
            </a:pathLst>
          </a:custGeom>
          <a:noFill/>
          <a:ln w="9525">
            <a:solidFill>
              <a:srgbClr val="FF0000"/>
            </a:solidFill>
            <a:round/>
            <a:headEnd/>
            <a:tailEnd/>
          </a:ln>
          <a:effectLst/>
        </p:spPr>
        <p:txBody>
          <a:bodyPr wrap="none" anchor="ctr"/>
          <a:lstStyle/>
          <a:p>
            <a:endParaRPr lang="fr-FR"/>
          </a:p>
        </p:txBody>
      </p:sp>
      <p:sp>
        <p:nvSpPr>
          <p:cNvPr id="172064" name="Line 32"/>
          <p:cNvSpPr>
            <a:spLocks noChangeShapeType="1"/>
          </p:cNvSpPr>
          <p:nvPr/>
        </p:nvSpPr>
        <p:spPr bwMode="auto">
          <a:xfrm>
            <a:off x="3824288" y="3060700"/>
            <a:ext cx="0" cy="963613"/>
          </a:xfrm>
          <a:prstGeom prst="line">
            <a:avLst/>
          </a:prstGeom>
          <a:noFill/>
          <a:ln w="76200">
            <a:solidFill>
              <a:srgbClr val="FF0000"/>
            </a:solidFill>
            <a:round/>
            <a:headEnd/>
            <a:tailEnd/>
          </a:ln>
          <a:effectLst/>
        </p:spPr>
        <p:txBody>
          <a:bodyPr wrap="none" anchor="ctr"/>
          <a:lstStyle/>
          <a:p>
            <a:endParaRPr lang="fr-FR"/>
          </a:p>
        </p:txBody>
      </p:sp>
      <p:sp>
        <p:nvSpPr>
          <p:cNvPr id="172065" name="Line 33"/>
          <p:cNvSpPr>
            <a:spLocks noChangeShapeType="1"/>
          </p:cNvSpPr>
          <p:nvPr/>
        </p:nvSpPr>
        <p:spPr bwMode="auto">
          <a:xfrm>
            <a:off x="5207000" y="3060700"/>
            <a:ext cx="0" cy="963613"/>
          </a:xfrm>
          <a:prstGeom prst="line">
            <a:avLst/>
          </a:prstGeom>
          <a:noFill/>
          <a:ln w="76200">
            <a:solidFill>
              <a:srgbClr val="3399FF"/>
            </a:solidFill>
            <a:round/>
            <a:headEnd/>
            <a:tailEnd/>
          </a:ln>
          <a:effectLst/>
        </p:spPr>
        <p:txBody>
          <a:bodyPr wrap="none" anchor="ctr"/>
          <a:lstStyle/>
          <a:p>
            <a:endParaRPr lang="fr-FR"/>
          </a:p>
        </p:txBody>
      </p:sp>
      <p:sp>
        <p:nvSpPr>
          <p:cNvPr id="172066" name="Freeform 34"/>
          <p:cNvSpPr>
            <a:spLocks/>
          </p:cNvSpPr>
          <p:nvPr/>
        </p:nvSpPr>
        <p:spPr bwMode="auto">
          <a:xfrm>
            <a:off x="1166813" y="4521200"/>
            <a:ext cx="742950" cy="123825"/>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72067" name="Freeform 35"/>
          <p:cNvSpPr>
            <a:spLocks/>
          </p:cNvSpPr>
          <p:nvPr/>
        </p:nvSpPr>
        <p:spPr bwMode="auto">
          <a:xfrm flipV="1">
            <a:off x="1154113" y="4640263"/>
            <a:ext cx="742950" cy="125412"/>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72068" name="Freeform 36"/>
          <p:cNvSpPr>
            <a:spLocks/>
          </p:cNvSpPr>
          <p:nvPr/>
        </p:nvSpPr>
        <p:spPr bwMode="auto">
          <a:xfrm>
            <a:off x="1154113" y="4425950"/>
            <a:ext cx="755650" cy="219075"/>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72069" name="Freeform 37"/>
          <p:cNvSpPr>
            <a:spLocks/>
          </p:cNvSpPr>
          <p:nvPr/>
        </p:nvSpPr>
        <p:spPr bwMode="auto">
          <a:xfrm flipV="1">
            <a:off x="1119188" y="4637088"/>
            <a:ext cx="758825" cy="219075"/>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72070" name="Freeform 38"/>
          <p:cNvSpPr>
            <a:spLocks/>
          </p:cNvSpPr>
          <p:nvPr/>
        </p:nvSpPr>
        <p:spPr bwMode="auto">
          <a:xfrm>
            <a:off x="777875" y="4622800"/>
            <a:ext cx="376238" cy="744538"/>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38100" cmpd="sng">
            <a:solidFill>
              <a:srgbClr val="FF0000"/>
            </a:solidFill>
            <a:round/>
            <a:headEnd/>
            <a:tailEnd/>
          </a:ln>
          <a:effectLst/>
        </p:spPr>
        <p:txBody>
          <a:bodyPr wrap="none" anchor="ctr"/>
          <a:lstStyle/>
          <a:p>
            <a:endParaRPr lang="fr-FR"/>
          </a:p>
        </p:txBody>
      </p:sp>
      <p:sp>
        <p:nvSpPr>
          <p:cNvPr id="172071" name="Freeform 39"/>
          <p:cNvSpPr>
            <a:spLocks/>
          </p:cNvSpPr>
          <p:nvPr/>
        </p:nvSpPr>
        <p:spPr bwMode="auto">
          <a:xfrm flipH="1">
            <a:off x="1897063" y="4614863"/>
            <a:ext cx="376237" cy="744537"/>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3399FF"/>
            </a:solidFill>
            <a:round/>
            <a:headEnd/>
            <a:tailEnd/>
          </a:ln>
          <a:effectLst/>
        </p:spPr>
        <p:txBody>
          <a:bodyPr wrap="none" anchor="ctr"/>
          <a:lstStyle/>
          <a:p>
            <a:endParaRPr lang="fr-FR"/>
          </a:p>
        </p:txBody>
      </p:sp>
      <p:sp>
        <p:nvSpPr>
          <p:cNvPr id="172072" name="Freeform 40"/>
          <p:cNvSpPr>
            <a:spLocks/>
          </p:cNvSpPr>
          <p:nvPr/>
        </p:nvSpPr>
        <p:spPr bwMode="auto">
          <a:xfrm>
            <a:off x="823913" y="5297488"/>
            <a:ext cx="1414462" cy="136525"/>
          </a:xfrm>
          <a:custGeom>
            <a:avLst/>
            <a:gdLst/>
            <a:ahLst/>
            <a:cxnLst>
              <a:cxn ang="0">
                <a:pos x="0" y="112"/>
              </a:cxn>
              <a:cxn ang="0">
                <a:pos x="576" y="16"/>
              </a:cxn>
              <a:cxn ang="0">
                <a:pos x="1488" y="208"/>
              </a:cxn>
              <a:cxn ang="0">
                <a:pos x="2064" y="64"/>
              </a:cxn>
            </a:cxnLst>
            <a:rect l="0" t="0" r="r" b="b"/>
            <a:pathLst>
              <a:path w="2064" h="216">
                <a:moveTo>
                  <a:pt x="0" y="112"/>
                </a:moveTo>
                <a:cubicBezTo>
                  <a:pt x="164" y="56"/>
                  <a:pt x="328" y="0"/>
                  <a:pt x="576" y="16"/>
                </a:cubicBezTo>
                <a:cubicBezTo>
                  <a:pt x="824" y="32"/>
                  <a:pt x="1240" y="200"/>
                  <a:pt x="1488" y="208"/>
                </a:cubicBezTo>
                <a:cubicBezTo>
                  <a:pt x="1736" y="216"/>
                  <a:pt x="1900" y="140"/>
                  <a:pt x="2064" y="64"/>
                </a:cubicBezTo>
              </a:path>
            </a:pathLst>
          </a:custGeom>
          <a:noFill/>
          <a:ln w="76200" cmpd="sng">
            <a:solidFill>
              <a:srgbClr val="FF0000"/>
            </a:solidFill>
            <a:round/>
            <a:headEnd/>
            <a:tailEnd/>
          </a:ln>
          <a:effectLst/>
        </p:spPr>
        <p:txBody>
          <a:bodyPr wrap="none" anchor="ctr"/>
          <a:lstStyle/>
          <a:p>
            <a:endParaRPr lang="fr-FR"/>
          </a:p>
        </p:txBody>
      </p:sp>
      <p:sp>
        <p:nvSpPr>
          <p:cNvPr id="172073" name="Line 41"/>
          <p:cNvSpPr>
            <a:spLocks noChangeShapeType="1"/>
          </p:cNvSpPr>
          <p:nvPr/>
        </p:nvSpPr>
        <p:spPr bwMode="auto">
          <a:xfrm>
            <a:off x="823913" y="5367338"/>
            <a:ext cx="0" cy="963612"/>
          </a:xfrm>
          <a:prstGeom prst="line">
            <a:avLst/>
          </a:prstGeom>
          <a:noFill/>
          <a:ln w="76200">
            <a:solidFill>
              <a:srgbClr val="FF0000"/>
            </a:solidFill>
            <a:round/>
            <a:headEnd/>
            <a:tailEnd/>
          </a:ln>
          <a:effectLst/>
        </p:spPr>
        <p:txBody>
          <a:bodyPr wrap="none" anchor="ctr"/>
          <a:lstStyle/>
          <a:p>
            <a:endParaRPr lang="fr-FR"/>
          </a:p>
        </p:txBody>
      </p:sp>
      <p:sp>
        <p:nvSpPr>
          <p:cNvPr id="172074" name="Line 42"/>
          <p:cNvSpPr>
            <a:spLocks noChangeShapeType="1"/>
          </p:cNvSpPr>
          <p:nvPr/>
        </p:nvSpPr>
        <p:spPr bwMode="auto">
          <a:xfrm>
            <a:off x="2206625" y="5367338"/>
            <a:ext cx="0" cy="963612"/>
          </a:xfrm>
          <a:prstGeom prst="line">
            <a:avLst/>
          </a:prstGeom>
          <a:noFill/>
          <a:ln w="76200">
            <a:solidFill>
              <a:srgbClr val="3399FF"/>
            </a:solidFill>
            <a:round/>
            <a:headEnd/>
            <a:tailEnd/>
          </a:ln>
          <a:effectLst/>
        </p:spPr>
        <p:txBody>
          <a:bodyPr wrap="none" anchor="ctr"/>
          <a:lstStyle/>
          <a:p>
            <a:endParaRPr lang="fr-FR"/>
          </a:p>
        </p:txBody>
      </p:sp>
      <p:sp>
        <p:nvSpPr>
          <p:cNvPr id="172075" name="Line 43"/>
          <p:cNvSpPr>
            <a:spLocks noChangeShapeType="1"/>
          </p:cNvSpPr>
          <p:nvPr/>
        </p:nvSpPr>
        <p:spPr bwMode="auto">
          <a:xfrm>
            <a:off x="3962400" y="5984875"/>
            <a:ext cx="1387475" cy="0"/>
          </a:xfrm>
          <a:prstGeom prst="line">
            <a:avLst/>
          </a:prstGeom>
          <a:noFill/>
          <a:ln w="76200">
            <a:solidFill>
              <a:srgbClr val="FF0000"/>
            </a:solidFill>
            <a:round/>
            <a:headEnd/>
            <a:tailEnd/>
          </a:ln>
          <a:effectLst/>
        </p:spPr>
        <p:txBody>
          <a:bodyPr wrap="none" anchor="ctr"/>
          <a:lstStyle/>
          <a:p>
            <a:endParaRPr lang="fr-FR"/>
          </a:p>
        </p:txBody>
      </p:sp>
      <p:sp>
        <p:nvSpPr>
          <p:cNvPr id="172076" name="Line 44"/>
          <p:cNvSpPr>
            <a:spLocks noChangeShapeType="1"/>
          </p:cNvSpPr>
          <p:nvPr/>
        </p:nvSpPr>
        <p:spPr bwMode="auto">
          <a:xfrm flipV="1">
            <a:off x="623888" y="3101975"/>
            <a:ext cx="0" cy="798513"/>
          </a:xfrm>
          <a:prstGeom prst="line">
            <a:avLst/>
          </a:prstGeom>
          <a:noFill/>
          <a:ln w="9525">
            <a:solidFill>
              <a:schemeClr val="bg1"/>
            </a:solidFill>
            <a:round/>
            <a:headEnd/>
            <a:tailEnd type="triangle" w="med" len="med"/>
          </a:ln>
          <a:effectLst/>
        </p:spPr>
        <p:txBody>
          <a:bodyPr wrap="none" anchor="ctr"/>
          <a:lstStyle/>
          <a:p>
            <a:endParaRPr lang="fr-FR"/>
          </a:p>
        </p:txBody>
      </p:sp>
      <p:sp>
        <p:nvSpPr>
          <p:cNvPr id="172077" name="Line 45"/>
          <p:cNvSpPr>
            <a:spLocks noChangeShapeType="1"/>
          </p:cNvSpPr>
          <p:nvPr/>
        </p:nvSpPr>
        <p:spPr bwMode="auto">
          <a:xfrm>
            <a:off x="2627313" y="3101975"/>
            <a:ext cx="0" cy="738188"/>
          </a:xfrm>
          <a:prstGeom prst="line">
            <a:avLst/>
          </a:prstGeom>
          <a:noFill/>
          <a:ln w="9525">
            <a:solidFill>
              <a:schemeClr val="bg1"/>
            </a:solidFill>
            <a:round/>
            <a:headEnd/>
            <a:tailEnd type="triangle" w="med" len="med"/>
          </a:ln>
          <a:effectLst/>
        </p:spPr>
        <p:txBody>
          <a:bodyPr wrap="none" anchor="ctr"/>
          <a:lstStyle/>
          <a:p>
            <a:endParaRPr lang="fr-FR"/>
          </a:p>
        </p:txBody>
      </p:sp>
      <p:sp>
        <p:nvSpPr>
          <p:cNvPr id="172078" name="Line 46"/>
          <p:cNvSpPr>
            <a:spLocks noChangeShapeType="1"/>
          </p:cNvSpPr>
          <p:nvPr/>
        </p:nvSpPr>
        <p:spPr bwMode="auto">
          <a:xfrm flipV="1">
            <a:off x="3576638" y="3163888"/>
            <a:ext cx="0" cy="736600"/>
          </a:xfrm>
          <a:prstGeom prst="line">
            <a:avLst/>
          </a:prstGeom>
          <a:noFill/>
          <a:ln w="38100">
            <a:solidFill>
              <a:schemeClr val="bg1"/>
            </a:solidFill>
            <a:round/>
            <a:headEnd/>
            <a:tailEnd type="triangle" w="med" len="med"/>
          </a:ln>
          <a:effectLst/>
        </p:spPr>
        <p:txBody>
          <a:bodyPr wrap="none" anchor="ctr"/>
          <a:lstStyle/>
          <a:p>
            <a:endParaRPr lang="fr-FR"/>
          </a:p>
        </p:txBody>
      </p:sp>
      <p:sp>
        <p:nvSpPr>
          <p:cNvPr id="172079" name="Line 47"/>
          <p:cNvSpPr>
            <a:spLocks noChangeShapeType="1"/>
          </p:cNvSpPr>
          <p:nvPr/>
        </p:nvSpPr>
        <p:spPr bwMode="auto">
          <a:xfrm>
            <a:off x="5503863" y="3163888"/>
            <a:ext cx="0" cy="736600"/>
          </a:xfrm>
          <a:prstGeom prst="line">
            <a:avLst/>
          </a:prstGeom>
          <a:noFill/>
          <a:ln w="38100">
            <a:solidFill>
              <a:schemeClr val="bg1"/>
            </a:solidFill>
            <a:round/>
            <a:headEnd/>
            <a:tailEnd type="triangle" w="med" len="med"/>
          </a:ln>
          <a:effectLst/>
        </p:spPr>
        <p:txBody>
          <a:bodyPr wrap="none" anchor="ctr"/>
          <a:lstStyle/>
          <a:p>
            <a:endParaRPr lang="fr-FR"/>
          </a:p>
        </p:txBody>
      </p:sp>
      <p:sp>
        <p:nvSpPr>
          <p:cNvPr id="172080" name="Line 48"/>
          <p:cNvSpPr>
            <a:spLocks noChangeShapeType="1"/>
          </p:cNvSpPr>
          <p:nvPr/>
        </p:nvSpPr>
        <p:spPr bwMode="auto">
          <a:xfrm>
            <a:off x="3906838" y="2286000"/>
            <a:ext cx="1233487" cy="0"/>
          </a:xfrm>
          <a:prstGeom prst="line">
            <a:avLst/>
          </a:prstGeom>
          <a:noFill/>
          <a:ln w="38100">
            <a:solidFill>
              <a:schemeClr val="bg1"/>
            </a:solidFill>
            <a:round/>
            <a:headEnd/>
            <a:tailEnd type="triangle" w="med" len="med"/>
          </a:ln>
          <a:effectLst/>
        </p:spPr>
        <p:txBody>
          <a:bodyPr wrap="none" anchor="ctr"/>
          <a:lstStyle/>
          <a:p>
            <a:endParaRPr lang="fr-FR"/>
          </a:p>
        </p:txBody>
      </p:sp>
      <p:sp>
        <p:nvSpPr>
          <p:cNvPr id="172081" name="Line 49"/>
          <p:cNvSpPr>
            <a:spLocks noChangeShapeType="1"/>
          </p:cNvSpPr>
          <p:nvPr/>
        </p:nvSpPr>
        <p:spPr bwMode="auto">
          <a:xfrm flipV="1">
            <a:off x="469900" y="5408613"/>
            <a:ext cx="0" cy="798512"/>
          </a:xfrm>
          <a:prstGeom prst="line">
            <a:avLst/>
          </a:prstGeom>
          <a:noFill/>
          <a:ln w="38100">
            <a:solidFill>
              <a:schemeClr val="bg1"/>
            </a:solidFill>
            <a:round/>
            <a:headEnd/>
            <a:tailEnd type="triangle" w="med" len="med"/>
          </a:ln>
          <a:effectLst/>
        </p:spPr>
        <p:txBody>
          <a:bodyPr wrap="none" anchor="ctr"/>
          <a:lstStyle/>
          <a:p>
            <a:endParaRPr lang="fr-FR"/>
          </a:p>
        </p:txBody>
      </p:sp>
      <p:sp>
        <p:nvSpPr>
          <p:cNvPr id="172082" name="Line 50"/>
          <p:cNvSpPr>
            <a:spLocks noChangeShapeType="1"/>
          </p:cNvSpPr>
          <p:nvPr/>
        </p:nvSpPr>
        <p:spPr bwMode="auto">
          <a:xfrm>
            <a:off x="2627313" y="5408613"/>
            <a:ext cx="0" cy="860425"/>
          </a:xfrm>
          <a:prstGeom prst="line">
            <a:avLst/>
          </a:prstGeom>
          <a:noFill/>
          <a:ln w="38100">
            <a:solidFill>
              <a:schemeClr val="bg1"/>
            </a:solidFill>
            <a:round/>
            <a:headEnd/>
            <a:tailEnd type="triangle" w="med" len="med"/>
          </a:ln>
          <a:effectLst/>
        </p:spPr>
        <p:txBody>
          <a:bodyPr wrap="none" anchor="ctr"/>
          <a:lstStyle/>
          <a:p>
            <a:endParaRPr lang="fr-FR"/>
          </a:p>
        </p:txBody>
      </p:sp>
      <p:sp>
        <p:nvSpPr>
          <p:cNvPr id="172083" name="Line 51"/>
          <p:cNvSpPr>
            <a:spLocks noChangeShapeType="1"/>
          </p:cNvSpPr>
          <p:nvPr/>
        </p:nvSpPr>
        <p:spPr bwMode="auto">
          <a:xfrm>
            <a:off x="1074738" y="5410200"/>
            <a:ext cx="847725" cy="0"/>
          </a:xfrm>
          <a:prstGeom prst="line">
            <a:avLst/>
          </a:prstGeom>
          <a:noFill/>
          <a:ln w="38100">
            <a:solidFill>
              <a:schemeClr val="bg1"/>
            </a:solidFill>
            <a:round/>
            <a:headEnd/>
            <a:tailEnd type="triangle" w="med" len="med"/>
          </a:ln>
          <a:effectLst/>
        </p:spPr>
        <p:txBody>
          <a:bodyPr wrap="none" anchor="ctr"/>
          <a:lstStyle/>
          <a:p>
            <a:endParaRPr lang="fr-FR"/>
          </a:p>
        </p:txBody>
      </p:sp>
      <p:sp>
        <p:nvSpPr>
          <p:cNvPr id="172084" name="Line 52"/>
          <p:cNvSpPr>
            <a:spLocks noChangeShapeType="1"/>
          </p:cNvSpPr>
          <p:nvPr/>
        </p:nvSpPr>
        <p:spPr bwMode="auto">
          <a:xfrm flipV="1">
            <a:off x="3576638" y="5616575"/>
            <a:ext cx="0" cy="798513"/>
          </a:xfrm>
          <a:prstGeom prst="line">
            <a:avLst/>
          </a:prstGeom>
          <a:noFill/>
          <a:ln w="38100">
            <a:solidFill>
              <a:schemeClr val="bg1"/>
            </a:solidFill>
            <a:round/>
            <a:headEnd/>
            <a:tailEnd type="triangle" w="med" len="med"/>
          </a:ln>
          <a:effectLst/>
        </p:spPr>
        <p:txBody>
          <a:bodyPr wrap="none" anchor="ctr"/>
          <a:lstStyle/>
          <a:p>
            <a:endParaRPr lang="fr-FR"/>
          </a:p>
        </p:txBody>
      </p:sp>
      <p:sp>
        <p:nvSpPr>
          <p:cNvPr id="172085" name="Line 53"/>
          <p:cNvSpPr>
            <a:spLocks noChangeShapeType="1"/>
          </p:cNvSpPr>
          <p:nvPr/>
        </p:nvSpPr>
        <p:spPr bwMode="auto">
          <a:xfrm>
            <a:off x="5735638" y="5616575"/>
            <a:ext cx="0" cy="860425"/>
          </a:xfrm>
          <a:prstGeom prst="line">
            <a:avLst/>
          </a:prstGeom>
          <a:noFill/>
          <a:ln w="38100">
            <a:solidFill>
              <a:schemeClr val="bg1"/>
            </a:solidFill>
            <a:round/>
            <a:headEnd/>
            <a:tailEnd type="triangle" w="med" len="med"/>
          </a:ln>
          <a:effectLst/>
        </p:spPr>
        <p:txBody>
          <a:bodyPr wrap="none" anchor="ctr"/>
          <a:lstStyle/>
          <a:p>
            <a:endParaRPr lang="fr-FR"/>
          </a:p>
        </p:txBody>
      </p:sp>
      <p:sp>
        <p:nvSpPr>
          <p:cNvPr id="172086" name="Line 54"/>
          <p:cNvSpPr>
            <a:spLocks noChangeShapeType="1"/>
          </p:cNvSpPr>
          <p:nvPr/>
        </p:nvSpPr>
        <p:spPr bwMode="auto">
          <a:xfrm>
            <a:off x="4211638" y="5943600"/>
            <a:ext cx="847725" cy="0"/>
          </a:xfrm>
          <a:prstGeom prst="line">
            <a:avLst/>
          </a:prstGeom>
          <a:noFill/>
          <a:ln w="38100">
            <a:solidFill>
              <a:schemeClr val="bg1"/>
            </a:solidFill>
            <a:round/>
            <a:headEnd/>
            <a:tailEnd type="triangle" w="med" len="med"/>
          </a:ln>
          <a:effectLst/>
        </p:spPr>
        <p:txBody>
          <a:bodyPr wrap="none" anchor="ctr"/>
          <a:lstStyle/>
          <a:p>
            <a:endParaRPr lang="fr-FR"/>
          </a:p>
        </p:txBody>
      </p:sp>
      <p:sp>
        <p:nvSpPr>
          <p:cNvPr id="172087" name="Text Box 55"/>
          <p:cNvSpPr txBox="1">
            <a:spLocks noChangeArrowheads="1"/>
          </p:cNvSpPr>
          <p:nvPr/>
        </p:nvSpPr>
        <p:spPr bwMode="auto">
          <a:xfrm>
            <a:off x="1009650" y="2457450"/>
            <a:ext cx="1174750" cy="366713"/>
          </a:xfrm>
          <a:prstGeom prst="rect">
            <a:avLst/>
          </a:prstGeom>
          <a:noFill/>
          <a:ln w="9525">
            <a:noFill/>
            <a:miter lim="800000"/>
            <a:headEnd/>
            <a:tailEnd/>
          </a:ln>
          <a:effectLst/>
        </p:spPr>
        <p:txBody>
          <a:bodyPr wrap="none">
            <a:spAutoFit/>
          </a:bodyPr>
          <a:lstStyle/>
          <a:p>
            <a:r>
              <a:rPr lang="fr-FR" sz="1800">
                <a:solidFill>
                  <a:schemeClr val="bg1"/>
                </a:solidFill>
              </a:rPr>
              <a:t>Capillaires</a:t>
            </a:r>
          </a:p>
        </p:txBody>
      </p:sp>
      <p:sp>
        <p:nvSpPr>
          <p:cNvPr id="172088" name="Text Box 56"/>
          <p:cNvSpPr txBox="1">
            <a:spLocks noChangeArrowheads="1"/>
          </p:cNvSpPr>
          <p:nvPr/>
        </p:nvSpPr>
        <p:spPr bwMode="auto">
          <a:xfrm>
            <a:off x="1009650" y="3052763"/>
            <a:ext cx="1314450" cy="366712"/>
          </a:xfrm>
          <a:prstGeom prst="rect">
            <a:avLst/>
          </a:prstGeom>
          <a:noFill/>
          <a:ln w="9525">
            <a:noFill/>
            <a:miter lim="800000"/>
            <a:headEnd/>
            <a:tailEnd/>
          </a:ln>
          <a:effectLst/>
        </p:spPr>
        <p:txBody>
          <a:bodyPr wrap="none">
            <a:spAutoFit/>
          </a:bodyPr>
          <a:lstStyle/>
          <a:p>
            <a:r>
              <a:rPr lang="fr-FR" sz="1800">
                <a:solidFill>
                  <a:schemeClr val="bg1"/>
                </a:solidFill>
              </a:rPr>
              <a:t>Métartériole</a:t>
            </a:r>
          </a:p>
        </p:txBody>
      </p:sp>
      <p:sp>
        <p:nvSpPr>
          <p:cNvPr id="172089" name="Text Box 57"/>
          <p:cNvSpPr txBox="1">
            <a:spLocks noChangeArrowheads="1"/>
          </p:cNvSpPr>
          <p:nvPr/>
        </p:nvSpPr>
        <p:spPr bwMode="auto">
          <a:xfrm>
            <a:off x="3513138" y="3733800"/>
            <a:ext cx="2070100" cy="457200"/>
          </a:xfrm>
          <a:prstGeom prst="rect">
            <a:avLst/>
          </a:prstGeom>
          <a:noFill/>
          <a:ln w="9525">
            <a:noFill/>
            <a:miter lim="800000"/>
            <a:headEnd/>
            <a:tailEnd/>
          </a:ln>
          <a:effectLst/>
        </p:spPr>
        <p:txBody>
          <a:bodyPr wrap="none">
            <a:spAutoFit/>
          </a:bodyPr>
          <a:lstStyle/>
          <a:p>
            <a:r>
              <a:rPr lang="fr-FR">
                <a:solidFill>
                  <a:schemeClr val="bg1"/>
                </a:solidFill>
              </a:rPr>
              <a:t>FAV Capillaire</a:t>
            </a:r>
          </a:p>
        </p:txBody>
      </p:sp>
      <p:sp>
        <p:nvSpPr>
          <p:cNvPr id="172090" name="Text Box 58"/>
          <p:cNvSpPr txBox="1">
            <a:spLocks noChangeArrowheads="1"/>
          </p:cNvSpPr>
          <p:nvPr/>
        </p:nvSpPr>
        <p:spPr bwMode="auto">
          <a:xfrm>
            <a:off x="3576638" y="6269038"/>
            <a:ext cx="2214562" cy="457200"/>
          </a:xfrm>
          <a:prstGeom prst="rect">
            <a:avLst/>
          </a:prstGeom>
          <a:noFill/>
          <a:ln w="9525">
            <a:noFill/>
            <a:miter lim="800000"/>
            <a:headEnd/>
            <a:tailEnd/>
          </a:ln>
          <a:effectLst/>
        </p:spPr>
        <p:txBody>
          <a:bodyPr wrap="none">
            <a:spAutoFit/>
          </a:bodyPr>
          <a:lstStyle/>
          <a:p>
            <a:r>
              <a:rPr lang="fr-FR">
                <a:solidFill>
                  <a:schemeClr val="bg1"/>
                </a:solidFill>
              </a:rPr>
              <a:t>FAVTronculaire</a:t>
            </a:r>
          </a:p>
        </p:txBody>
      </p:sp>
      <p:sp>
        <p:nvSpPr>
          <p:cNvPr id="172092" name="Text Box 60"/>
          <p:cNvSpPr txBox="1">
            <a:spLocks noChangeArrowheads="1"/>
          </p:cNvSpPr>
          <p:nvPr/>
        </p:nvSpPr>
        <p:spPr bwMode="auto">
          <a:xfrm>
            <a:off x="2286000" y="685800"/>
            <a:ext cx="5486400" cy="579438"/>
          </a:xfrm>
          <a:prstGeom prst="rect">
            <a:avLst/>
          </a:prstGeom>
          <a:noFill/>
          <a:ln w="9525">
            <a:noFill/>
            <a:miter lim="800000"/>
            <a:headEnd/>
            <a:tailEnd/>
          </a:ln>
          <a:effectLst/>
        </p:spPr>
        <p:txBody>
          <a:bodyPr>
            <a:spAutoFit/>
          </a:bodyPr>
          <a:lstStyle/>
          <a:p>
            <a:r>
              <a:rPr lang="fr-FR" sz="3200" b="1">
                <a:solidFill>
                  <a:schemeClr val="bg1"/>
                </a:solidFill>
              </a:rPr>
              <a:t>LES TRAITEMENTS</a:t>
            </a:r>
          </a:p>
        </p:txBody>
      </p:sp>
      <p:sp>
        <p:nvSpPr>
          <p:cNvPr id="172093" name="Text Box 61"/>
          <p:cNvSpPr txBox="1">
            <a:spLocks noChangeArrowheads="1"/>
          </p:cNvSpPr>
          <p:nvPr/>
        </p:nvSpPr>
        <p:spPr bwMode="auto">
          <a:xfrm>
            <a:off x="5791200" y="2590800"/>
            <a:ext cx="2905125" cy="3025775"/>
          </a:xfrm>
          <a:prstGeom prst="rect">
            <a:avLst/>
          </a:prstGeom>
          <a:noFill/>
          <a:ln w="9525">
            <a:solidFill>
              <a:srgbClr val="FF00FF"/>
            </a:solidFill>
            <a:miter lim="800000"/>
            <a:headEnd/>
            <a:tailEnd/>
          </a:ln>
          <a:effectLst/>
        </p:spPr>
        <p:txBody>
          <a:bodyPr wrap="none">
            <a:spAutoFit/>
          </a:bodyPr>
          <a:lstStyle/>
          <a:p>
            <a:r>
              <a:rPr lang="fr-FR" sz="3200" b="1">
                <a:solidFill>
                  <a:srgbClr val="FFCC00"/>
                </a:solidFill>
              </a:rPr>
              <a:t>Contention</a:t>
            </a:r>
          </a:p>
          <a:p>
            <a:r>
              <a:rPr lang="fr-FR" sz="3200" b="1">
                <a:solidFill>
                  <a:srgbClr val="FFCC00"/>
                </a:solidFill>
              </a:rPr>
              <a:t>Chirurgie</a:t>
            </a:r>
          </a:p>
          <a:p>
            <a:r>
              <a:rPr lang="fr-FR" sz="3200" b="1">
                <a:solidFill>
                  <a:srgbClr val="FFCC00"/>
                </a:solidFill>
              </a:rPr>
              <a:t>d ’exérèse large</a:t>
            </a:r>
          </a:p>
          <a:p>
            <a:r>
              <a:rPr lang="fr-FR" sz="3200" b="1">
                <a:solidFill>
                  <a:srgbClr val="FFCC00"/>
                </a:solidFill>
              </a:rPr>
              <a:t>( si possible)</a:t>
            </a:r>
          </a:p>
          <a:p>
            <a:r>
              <a:rPr lang="fr-FR" sz="3200" b="1">
                <a:solidFill>
                  <a:srgbClr val="FFCC00"/>
                </a:solidFill>
              </a:rPr>
              <a:t>Embolisation </a:t>
            </a:r>
          </a:p>
          <a:p>
            <a:r>
              <a:rPr lang="fr-FR" sz="3200" b="1">
                <a:solidFill>
                  <a:srgbClr val="FFCC00"/>
                </a:solidFill>
              </a:rPr>
              <a:t>(hémorragie)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2093"/>
                                        </p:tgtEl>
                                        <p:attrNameLst>
                                          <p:attrName>style.visibility</p:attrName>
                                        </p:attrNameLst>
                                      </p:cBhvr>
                                      <p:to>
                                        <p:strVal val="visible"/>
                                      </p:to>
                                    </p:set>
                                    <p:anim calcmode="lin" valueType="num">
                                      <p:cBhvr>
                                        <p:cTn id="7" dur="500" fill="hold"/>
                                        <p:tgtEl>
                                          <p:spTgt spid="172093"/>
                                        </p:tgtEl>
                                        <p:attrNameLst>
                                          <p:attrName>ppt_w</p:attrName>
                                        </p:attrNameLst>
                                      </p:cBhvr>
                                      <p:tavLst>
                                        <p:tav tm="0">
                                          <p:val>
                                            <p:fltVal val="0"/>
                                          </p:val>
                                        </p:tav>
                                        <p:tav tm="100000">
                                          <p:val>
                                            <p:strVal val="#ppt_w"/>
                                          </p:val>
                                        </p:tav>
                                      </p:tavLst>
                                    </p:anim>
                                    <p:anim calcmode="lin" valueType="num">
                                      <p:cBhvr>
                                        <p:cTn id="8" dur="500" fill="hold"/>
                                        <p:tgtEl>
                                          <p:spTgt spid="1720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93" grpId="0" animBg="1" autoUpdateAnimBg="0"/>
    </p:bldLst>
  </p:timing>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92515" name="Group 3"/>
          <p:cNvGrpSpPr>
            <a:grpSpLocks/>
          </p:cNvGrpSpPr>
          <p:nvPr/>
        </p:nvGrpSpPr>
        <p:grpSpPr bwMode="auto">
          <a:xfrm>
            <a:off x="838200" y="609600"/>
            <a:ext cx="1143000" cy="5467350"/>
            <a:chOff x="384" y="288"/>
            <a:chExt cx="720" cy="3444"/>
          </a:xfrm>
        </p:grpSpPr>
        <p:sp>
          <p:nvSpPr>
            <p:cNvPr id="192516" name="Freeform 4"/>
            <p:cNvSpPr>
              <a:spLocks/>
            </p:cNvSpPr>
            <p:nvPr/>
          </p:nvSpPr>
          <p:spPr bwMode="auto">
            <a:xfrm flipH="1">
              <a:off x="459" y="3261"/>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close/>
                </a:path>
              </a:pathLst>
            </a:custGeom>
            <a:solidFill>
              <a:srgbClr val="FFCC19"/>
            </a:solidFill>
            <a:ln w="9525">
              <a:noFill/>
              <a:round/>
              <a:headEnd/>
              <a:tailEnd/>
            </a:ln>
          </p:spPr>
          <p:txBody>
            <a:bodyPr/>
            <a:lstStyle/>
            <a:p>
              <a:endParaRPr lang="fr-FR"/>
            </a:p>
          </p:txBody>
        </p:sp>
        <p:sp>
          <p:nvSpPr>
            <p:cNvPr id="192517" name="Freeform 5"/>
            <p:cNvSpPr>
              <a:spLocks/>
            </p:cNvSpPr>
            <p:nvPr/>
          </p:nvSpPr>
          <p:spPr bwMode="auto">
            <a:xfrm flipH="1">
              <a:off x="459" y="3261"/>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path>
              </a:pathLst>
            </a:custGeom>
            <a:noFill/>
            <a:ln w="0">
              <a:solidFill>
                <a:srgbClr val="000000"/>
              </a:solidFill>
              <a:prstDash val="solid"/>
              <a:round/>
              <a:headEnd/>
              <a:tailEnd/>
            </a:ln>
          </p:spPr>
          <p:txBody>
            <a:bodyPr/>
            <a:lstStyle/>
            <a:p>
              <a:endParaRPr lang="fr-FR"/>
            </a:p>
          </p:txBody>
        </p:sp>
        <p:sp>
          <p:nvSpPr>
            <p:cNvPr id="192518" name="Freeform 6"/>
            <p:cNvSpPr>
              <a:spLocks/>
            </p:cNvSpPr>
            <p:nvPr/>
          </p:nvSpPr>
          <p:spPr bwMode="auto">
            <a:xfrm flipH="1">
              <a:off x="475" y="3261"/>
              <a:ext cx="148" cy="258"/>
            </a:xfrm>
            <a:custGeom>
              <a:avLst/>
              <a:gdLst/>
              <a:ahLst/>
              <a:cxnLst>
                <a:cxn ang="0">
                  <a:pos x="101" y="0"/>
                </a:cxn>
                <a:cxn ang="0">
                  <a:pos x="107" y="6"/>
                </a:cxn>
                <a:cxn ang="0">
                  <a:pos x="107" y="12"/>
                </a:cxn>
                <a:cxn ang="0">
                  <a:pos x="101" y="18"/>
                </a:cxn>
                <a:cxn ang="0">
                  <a:pos x="101" y="18"/>
                </a:cxn>
                <a:cxn ang="0">
                  <a:pos x="89" y="24"/>
                </a:cxn>
                <a:cxn ang="0">
                  <a:pos x="77" y="42"/>
                </a:cxn>
                <a:cxn ang="0">
                  <a:pos x="66" y="54"/>
                </a:cxn>
                <a:cxn ang="0">
                  <a:pos x="54" y="66"/>
                </a:cxn>
                <a:cxn ang="0">
                  <a:pos x="54" y="66"/>
                </a:cxn>
                <a:cxn ang="0">
                  <a:pos x="42" y="84"/>
                </a:cxn>
                <a:cxn ang="0">
                  <a:pos x="30" y="102"/>
                </a:cxn>
                <a:cxn ang="0">
                  <a:pos x="30" y="102"/>
                </a:cxn>
                <a:cxn ang="0">
                  <a:pos x="24" y="120"/>
                </a:cxn>
                <a:cxn ang="0">
                  <a:pos x="12" y="144"/>
                </a:cxn>
                <a:cxn ang="0">
                  <a:pos x="6" y="168"/>
                </a:cxn>
                <a:cxn ang="0">
                  <a:pos x="0" y="180"/>
                </a:cxn>
                <a:cxn ang="0">
                  <a:pos x="0" y="180"/>
                </a:cxn>
                <a:cxn ang="0">
                  <a:pos x="0" y="180"/>
                </a:cxn>
                <a:cxn ang="0">
                  <a:pos x="0" y="168"/>
                </a:cxn>
                <a:cxn ang="0">
                  <a:pos x="6" y="132"/>
                </a:cxn>
                <a:cxn ang="0">
                  <a:pos x="6" y="132"/>
                </a:cxn>
                <a:cxn ang="0">
                  <a:pos x="6" y="120"/>
                </a:cxn>
                <a:cxn ang="0">
                  <a:pos x="12" y="108"/>
                </a:cxn>
                <a:cxn ang="0">
                  <a:pos x="36" y="66"/>
                </a:cxn>
                <a:cxn ang="0">
                  <a:pos x="60" y="24"/>
                </a:cxn>
                <a:cxn ang="0">
                  <a:pos x="77" y="12"/>
                </a:cxn>
                <a:cxn ang="0">
                  <a:pos x="101" y="0"/>
                </a:cxn>
              </a:cxnLst>
              <a:rect l="0" t="0" r="r" b="b"/>
              <a:pathLst>
                <a:path w="107" h="180">
                  <a:moveTo>
                    <a:pt x="101" y="0"/>
                  </a:moveTo>
                  <a:lnTo>
                    <a:pt x="107" y="6"/>
                  </a:lnTo>
                  <a:lnTo>
                    <a:pt x="107" y="12"/>
                  </a:lnTo>
                  <a:lnTo>
                    <a:pt x="101" y="18"/>
                  </a:lnTo>
                  <a:lnTo>
                    <a:pt x="101" y="18"/>
                  </a:lnTo>
                  <a:lnTo>
                    <a:pt x="89" y="24"/>
                  </a:lnTo>
                  <a:lnTo>
                    <a:pt x="77" y="42"/>
                  </a:lnTo>
                  <a:lnTo>
                    <a:pt x="66" y="54"/>
                  </a:lnTo>
                  <a:lnTo>
                    <a:pt x="54" y="66"/>
                  </a:lnTo>
                  <a:lnTo>
                    <a:pt x="54" y="66"/>
                  </a:lnTo>
                  <a:lnTo>
                    <a:pt x="42" y="84"/>
                  </a:lnTo>
                  <a:lnTo>
                    <a:pt x="30" y="102"/>
                  </a:lnTo>
                  <a:lnTo>
                    <a:pt x="30" y="102"/>
                  </a:lnTo>
                  <a:lnTo>
                    <a:pt x="24" y="120"/>
                  </a:lnTo>
                  <a:lnTo>
                    <a:pt x="12" y="144"/>
                  </a:lnTo>
                  <a:lnTo>
                    <a:pt x="6" y="168"/>
                  </a:lnTo>
                  <a:lnTo>
                    <a:pt x="0" y="180"/>
                  </a:lnTo>
                  <a:lnTo>
                    <a:pt x="0" y="180"/>
                  </a:lnTo>
                  <a:lnTo>
                    <a:pt x="0" y="180"/>
                  </a:lnTo>
                  <a:lnTo>
                    <a:pt x="0" y="168"/>
                  </a:lnTo>
                  <a:lnTo>
                    <a:pt x="6" y="132"/>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92519" name="Freeform 7"/>
            <p:cNvSpPr>
              <a:spLocks/>
            </p:cNvSpPr>
            <p:nvPr/>
          </p:nvSpPr>
          <p:spPr bwMode="auto">
            <a:xfrm flipH="1">
              <a:off x="384" y="288"/>
              <a:ext cx="720"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close/>
                </a:path>
              </a:pathLst>
            </a:custGeom>
            <a:solidFill>
              <a:srgbClr val="F2AD8C"/>
            </a:solidFill>
            <a:ln w="9525">
              <a:noFill/>
              <a:round/>
              <a:headEnd/>
              <a:tailEnd/>
            </a:ln>
          </p:spPr>
          <p:txBody>
            <a:bodyPr/>
            <a:lstStyle/>
            <a:p>
              <a:endParaRPr lang="fr-FR"/>
            </a:p>
          </p:txBody>
        </p:sp>
        <p:sp>
          <p:nvSpPr>
            <p:cNvPr id="192520" name="Freeform 8"/>
            <p:cNvSpPr>
              <a:spLocks/>
            </p:cNvSpPr>
            <p:nvPr/>
          </p:nvSpPr>
          <p:spPr bwMode="auto">
            <a:xfrm flipH="1">
              <a:off x="475" y="434"/>
              <a:ext cx="455" cy="1084"/>
            </a:xfrm>
            <a:custGeom>
              <a:avLst/>
              <a:gdLst/>
              <a:ahLst/>
              <a:cxnLst>
                <a:cxn ang="0">
                  <a:pos x="54" y="0"/>
                </a:cxn>
                <a:cxn ang="0">
                  <a:pos x="132" y="6"/>
                </a:cxn>
                <a:cxn ang="0">
                  <a:pos x="198" y="29"/>
                </a:cxn>
                <a:cxn ang="0">
                  <a:pos x="246" y="59"/>
                </a:cxn>
                <a:cxn ang="0">
                  <a:pos x="282" y="101"/>
                </a:cxn>
                <a:cxn ang="0">
                  <a:pos x="311" y="155"/>
                </a:cxn>
                <a:cxn ang="0">
                  <a:pos x="323" y="209"/>
                </a:cxn>
                <a:cxn ang="0">
                  <a:pos x="329" y="269"/>
                </a:cxn>
                <a:cxn ang="0">
                  <a:pos x="329" y="334"/>
                </a:cxn>
                <a:cxn ang="0">
                  <a:pos x="323" y="400"/>
                </a:cxn>
                <a:cxn ang="0">
                  <a:pos x="305" y="466"/>
                </a:cxn>
                <a:cxn ang="0">
                  <a:pos x="293" y="525"/>
                </a:cxn>
                <a:cxn ang="0">
                  <a:pos x="270" y="585"/>
                </a:cxn>
                <a:cxn ang="0">
                  <a:pos x="252" y="633"/>
                </a:cxn>
                <a:cxn ang="0">
                  <a:pos x="234" y="681"/>
                </a:cxn>
                <a:cxn ang="0">
                  <a:pos x="216" y="711"/>
                </a:cxn>
                <a:cxn ang="0">
                  <a:pos x="198" y="735"/>
                </a:cxn>
                <a:cxn ang="0">
                  <a:pos x="198" y="735"/>
                </a:cxn>
                <a:cxn ang="0">
                  <a:pos x="186" y="747"/>
                </a:cxn>
                <a:cxn ang="0">
                  <a:pos x="174" y="758"/>
                </a:cxn>
                <a:cxn ang="0">
                  <a:pos x="150" y="753"/>
                </a:cxn>
                <a:cxn ang="0">
                  <a:pos x="126" y="735"/>
                </a:cxn>
                <a:cxn ang="0">
                  <a:pos x="102" y="693"/>
                </a:cxn>
                <a:cxn ang="0">
                  <a:pos x="78" y="645"/>
                </a:cxn>
                <a:cxn ang="0">
                  <a:pos x="60" y="579"/>
                </a:cxn>
                <a:cxn ang="0">
                  <a:pos x="42" y="508"/>
                </a:cxn>
                <a:cxn ang="0">
                  <a:pos x="24" y="436"/>
                </a:cxn>
                <a:cxn ang="0">
                  <a:pos x="0" y="280"/>
                </a:cxn>
                <a:cxn ang="0">
                  <a:pos x="0" y="209"/>
                </a:cxn>
                <a:cxn ang="0">
                  <a:pos x="0" y="143"/>
                </a:cxn>
                <a:cxn ang="0">
                  <a:pos x="0" y="83"/>
                </a:cxn>
                <a:cxn ang="0">
                  <a:pos x="12" y="35"/>
                </a:cxn>
                <a:cxn ang="0">
                  <a:pos x="30" y="12"/>
                </a:cxn>
                <a:cxn ang="0">
                  <a:pos x="54" y="0"/>
                </a:cxn>
              </a:cxnLst>
              <a:rect l="0" t="0" r="r" b="b"/>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92521" name="Freeform 9"/>
            <p:cNvSpPr>
              <a:spLocks/>
            </p:cNvSpPr>
            <p:nvPr/>
          </p:nvSpPr>
          <p:spPr bwMode="auto">
            <a:xfrm flipH="1">
              <a:off x="500" y="459"/>
              <a:ext cx="413" cy="1000"/>
            </a:xfrm>
            <a:custGeom>
              <a:avLst/>
              <a:gdLst/>
              <a:ahLst/>
              <a:cxnLst>
                <a:cxn ang="0">
                  <a:pos x="54" y="0"/>
                </a:cxn>
                <a:cxn ang="0">
                  <a:pos x="126" y="6"/>
                </a:cxn>
                <a:cxn ang="0">
                  <a:pos x="180" y="23"/>
                </a:cxn>
                <a:cxn ang="0">
                  <a:pos x="228" y="53"/>
                </a:cxn>
                <a:cxn ang="0">
                  <a:pos x="258" y="95"/>
                </a:cxn>
                <a:cxn ang="0">
                  <a:pos x="281" y="143"/>
                </a:cxn>
                <a:cxn ang="0">
                  <a:pos x="293" y="191"/>
                </a:cxn>
                <a:cxn ang="0">
                  <a:pos x="299" y="245"/>
                </a:cxn>
                <a:cxn ang="0">
                  <a:pos x="299" y="304"/>
                </a:cxn>
                <a:cxn ang="0">
                  <a:pos x="281" y="424"/>
                </a:cxn>
                <a:cxn ang="0">
                  <a:pos x="252" y="531"/>
                </a:cxn>
                <a:cxn ang="0">
                  <a:pos x="234" y="579"/>
                </a:cxn>
                <a:cxn ang="0">
                  <a:pos x="216" y="621"/>
                </a:cxn>
                <a:cxn ang="0">
                  <a:pos x="198" y="651"/>
                </a:cxn>
                <a:cxn ang="0">
                  <a:pos x="186" y="675"/>
                </a:cxn>
                <a:cxn ang="0">
                  <a:pos x="186" y="675"/>
                </a:cxn>
                <a:cxn ang="0">
                  <a:pos x="174" y="687"/>
                </a:cxn>
                <a:cxn ang="0">
                  <a:pos x="162" y="699"/>
                </a:cxn>
                <a:cxn ang="0">
                  <a:pos x="138" y="699"/>
                </a:cxn>
                <a:cxn ang="0">
                  <a:pos x="114" y="675"/>
                </a:cxn>
                <a:cxn ang="0">
                  <a:pos x="96" y="639"/>
                </a:cxn>
                <a:cxn ang="0">
                  <a:pos x="72" y="591"/>
                </a:cxn>
                <a:cxn ang="0">
                  <a:pos x="54" y="537"/>
                </a:cxn>
                <a:cxn ang="0">
                  <a:pos x="36" y="472"/>
                </a:cxn>
                <a:cxn ang="0">
                  <a:pos x="24" y="400"/>
                </a:cxn>
                <a:cxn ang="0">
                  <a:pos x="0" y="256"/>
                </a:cxn>
                <a:cxn ang="0">
                  <a:pos x="0" y="191"/>
                </a:cxn>
                <a:cxn ang="0">
                  <a:pos x="0" y="131"/>
                </a:cxn>
                <a:cxn ang="0">
                  <a:pos x="0" y="77"/>
                </a:cxn>
                <a:cxn ang="0">
                  <a:pos x="12" y="35"/>
                </a:cxn>
                <a:cxn ang="0">
                  <a:pos x="30" y="6"/>
                </a:cxn>
                <a:cxn ang="0">
                  <a:pos x="54" y="0"/>
                </a:cxn>
              </a:cxnLst>
              <a:rect l="0" t="0" r="r" b="b"/>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92522" name="Freeform 10"/>
            <p:cNvSpPr>
              <a:spLocks/>
            </p:cNvSpPr>
            <p:nvPr/>
          </p:nvSpPr>
          <p:spPr bwMode="auto">
            <a:xfrm flipH="1">
              <a:off x="517" y="492"/>
              <a:ext cx="380" cy="907"/>
            </a:xfrm>
            <a:custGeom>
              <a:avLst/>
              <a:gdLst/>
              <a:ahLst/>
              <a:cxnLst>
                <a:cxn ang="0">
                  <a:pos x="60" y="0"/>
                </a:cxn>
                <a:cxn ang="0">
                  <a:pos x="120" y="6"/>
                </a:cxn>
                <a:cxn ang="0">
                  <a:pos x="168" y="24"/>
                </a:cxn>
                <a:cxn ang="0">
                  <a:pos x="210" y="48"/>
                </a:cxn>
                <a:cxn ang="0">
                  <a:pos x="240" y="84"/>
                </a:cxn>
                <a:cxn ang="0">
                  <a:pos x="258" y="120"/>
                </a:cxn>
                <a:cxn ang="0">
                  <a:pos x="269" y="168"/>
                </a:cxn>
                <a:cxn ang="0">
                  <a:pos x="275" y="216"/>
                </a:cxn>
                <a:cxn ang="0">
                  <a:pos x="275" y="269"/>
                </a:cxn>
                <a:cxn ang="0">
                  <a:pos x="264" y="377"/>
                </a:cxn>
                <a:cxn ang="0">
                  <a:pos x="240" y="473"/>
                </a:cxn>
                <a:cxn ang="0">
                  <a:pos x="222" y="520"/>
                </a:cxn>
                <a:cxn ang="0">
                  <a:pos x="204" y="556"/>
                </a:cxn>
                <a:cxn ang="0">
                  <a:pos x="192" y="586"/>
                </a:cxn>
                <a:cxn ang="0">
                  <a:pos x="180" y="610"/>
                </a:cxn>
                <a:cxn ang="0">
                  <a:pos x="180" y="610"/>
                </a:cxn>
                <a:cxn ang="0">
                  <a:pos x="156" y="628"/>
                </a:cxn>
                <a:cxn ang="0">
                  <a:pos x="138" y="634"/>
                </a:cxn>
                <a:cxn ang="0">
                  <a:pos x="114" y="616"/>
                </a:cxn>
                <a:cxn ang="0">
                  <a:pos x="90" y="586"/>
                </a:cxn>
                <a:cxn ang="0">
                  <a:pos x="72" y="544"/>
                </a:cxn>
                <a:cxn ang="0">
                  <a:pos x="54" y="490"/>
                </a:cxn>
                <a:cxn ang="0">
                  <a:pos x="36" y="431"/>
                </a:cxn>
                <a:cxn ang="0">
                  <a:pos x="24" y="365"/>
                </a:cxn>
                <a:cxn ang="0">
                  <a:pos x="6" y="233"/>
                </a:cxn>
                <a:cxn ang="0">
                  <a:pos x="0" y="174"/>
                </a:cxn>
                <a:cxn ang="0">
                  <a:pos x="0" y="114"/>
                </a:cxn>
                <a:cxn ang="0">
                  <a:pos x="6" y="66"/>
                </a:cxn>
                <a:cxn ang="0">
                  <a:pos x="18" y="30"/>
                </a:cxn>
                <a:cxn ang="0">
                  <a:pos x="36" y="6"/>
                </a:cxn>
                <a:cxn ang="0">
                  <a:pos x="60" y="0"/>
                </a:cxn>
              </a:cxnLst>
              <a:rect l="0" t="0" r="r" b="b"/>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92523" name="Freeform 11"/>
            <p:cNvSpPr>
              <a:spLocks/>
            </p:cNvSpPr>
            <p:nvPr/>
          </p:nvSpPr>
          <p:spPr bwMode="auto">
            <a:xfrm flipH="1">
              <a:off x="532" y="509"/>
              <a:ext cx="340" cy="830"/>
            </a:xfrm>
            <a:custGeom>
              <a:avLst/>
              <a:gdLst/>
              <a:ahLst/>
              <a:cxnLst>
                <a:cxn ang="0">
                  <a:pos x="60" y="0"/>
                </a:cxn>
                <a:cxn ang="0">
                  <a:pos x="108" y="6"/>
                </a:cxn>
                <a:cxn ang="0">
                  <a:pos x="156" y="24"/>
                </a:cxn>
                <a:cxn ang="0">
                  <a:pos x="186" y="48"/>
                </a:cxn>
                <a:cxn ang="0">
                  <a:pos x="210" y="78"/>
                </a:cxn>
                <a:cxn ang="0">
                  <a:pos x="228" y="114"/>
                </a:cxn>
                <a:cxn ang="0">
                  <a:pos x="240" y="156"/>
                </a:cxn>
                <a:cxn ang="0">
                  <a:pos x="246" y="245"/>
                </a:cxn>
                <a:cxn ang="0">
                  <a:pos x="234" y="341"/>
                </a:cxn>
                <a:cxn ang="0">
                  <a:pos x="216" y="431"/>
                </a:cxn>
                <a:cxn ang="0">
                  <a:pos x="204" y="472"/>
                </a:cxn>
                <a:cxn ang="0">
                  <a:pos x="186" y="508"/>
                </a:cxn>
                <a:cxn ang="0">
                  <a:pos x="174" y="532"/>
                </a:cxn>
                <a:cxn ang="0">
                  <a:pos x="162" y="556"/>
                </a:cxn>
                <a:cxn ang="0">
                  <a:pos x="162" y="556"/>
                </a:cxn>
                <a:cxn ang="0">
                  <a:pos x="144" y="574"/>
                </a:cxn>
                <a:cxn ang="0">
                  <a:pos x="126" y="580"/>
                </a:cxn>
                <a:cxn ang="0">
                  <a:pos x="102" y="562"/>
                </a:cxn>
                <a:cxn ang="0">
                  <a:pos x="84" y="538"/>
                </a:cxn>
                <a:cxn ang="0">
                  <a:pos x="66" y="496"/>
                </a:cxn>
                <a:cxn ang="0">
                  <a:pos x="48" y="449"/>
                </a:cxn>
                <a:cxn ang="0">
                  <a:pos x="30" y="395"/>
                </a:cxn>
                <a:cxn ang="0">
                  <a:pos x="18" y="335"/>
                </a:cxn>
                <a:cxn ang="0">
                  <a:pos x="0" y="216"/>
                </a:cxn>
                <a:cxn ang="0">
                  <a:pos x="0" y="162"/>
                </a:cxn>
                <a:cxn ang="0">
                  <a:pos x="0" y="108"/>
                </a:cxn>
                <a:cxn ang="0">
                  <a:pos x="6" y="66"/>
                </a:cxn>
                <a:cxn ang="0">
                  <a:pos x="18" y="30"/>
                </a:cxn>
                <a:cxn ang="0">
                  <a:pos x="36" y="6"/>
                </a:cxn>
                <a:cxn ang="0">
                  <a:pos x="60" y="0"/>
                </a:cxn>
              </a:cxnLst>
              <a:rect l="0" t="0" r="r" b="b"/>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92524" name="Freeform 12"/>
            <p:cNvSpPr>
              <a:spLocks/>
            </p:cNvSpPr>
            <p:nvPr/>
          </p:nvSpPr>
          <p:spPr bwMode="auto">
            <a:xfrm flipH="1">
              <a:off x="557" y="535"/>
              <a:ext cx="298"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92525" name="Freeform 13"/>
            <p:cNvSpPr>
              <a:spLocks/>
            </p:cNvSpPr>
            <p:nvPr/>
          </p:nvSpPr>
          <p:spPr bwMode="auto">
            <a:xfrm flipH="1">
              <a:off x="573" y="561"/>
              <a:ext cx="274"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C69E"/>
            </a:solidFill>
            <a:ln w="9525">
              <a:noFill/>
              <a:round/>
              <a:headEnd/>
              <a:tailEnd/>
            </a:ln>
          </p:spPr>
          <p:txBody>
            <a:bodyPr/>
            <a:lstStyle/>
            <a:p>
              <a:endParaRPr lang="fr-FR"/>
            </a:p>
          </p:txBody>
        </p:sp>
        <p:sp>
          <p:nvSpPr>
            <p:cNvPr id="192526" name="Freeform 14"/>
            <p:cNvSpPr>
              <a:spLocks/>
            </p:cNvSpPr>
            <p:nvPr/>
          </p:nvSpPr>
          <p:spPr bwMode="auto">
            <a:xfrm flipH="1">
              <a:off x="508" y="1988"/>
              <a:ext cx="289" cy="1522"/>
            </a:xfrm>
            <a:custGeom>
              <a:avLst/>
              <a:gdLst/>
              <a:ahLst/>
              <a:cxnLst>
                <a:cxn ang="0">
                  <a:pos x="162" y="102"/>
                </a:cxn>
                <a:cxn ang="0">
                  <a:pos x="192" y="197"/>
                </a:cxn>
                <a:cxn ang="0">
                  <a:pos x="197" y="215"/>
                </a:cxn>
                <a:cxn ang="0">
                  <a:pos x="209" y="299"/>
                </a:cxn>
                <a:cxn ang="0">
                  <a:pos x="192" y="412"/>
                </a:cxn>
                <a:cxn ang="0">
                  <a:pos x="180" y="430"/>
                </a:cxn>
                <a:cxn ang="0">
                  <a:pos x="150" y="532"/>
                </a:cxn>
                <a:cxn ang="0">
                  <a:pos x="132" y="592"/>
                </a:cxn>
                <a:cxn ang="0">
                  <a:pos x="126" y="622"/>
                </a:cxn>
                <a:cxn ang="0">
                  <a:pos x="120" y="675"/>
                </a:cxn>
                <a:cxn ang="0">
                  <a:pos x="114" y="717"/>
                </a:cxn>
                <a:cxn ang="0">
                  <a:pos x="120" y="771"/>
                </a:cxn>
                <a:cxn ang="0">
                  <a:pos x="132" y="825"/>
                </a:cxn>
                <a:cxn ang="0">
                  <a:pos x="132" y="849"/>
                </a:cxn>
                <a:cxn ang="0">
                  <a:pos x="108" y="885"/>
                </a:cxn>
                <a:cxn ang="0">
                  <a:pos x="90" y="896"/>
                </a:cxn>
                <a:cxn ang="0">
                  <a:pos x="72" y="908"/>
                </a:cxn>
                <a:cxn ang="0">
                  <a:pos x="60" y="932"/>
                </a:cxn>
                <a:cxn ang="0">
                  <a:pos x="60" y="950"/>
                </a:cxn>
                <a:cxn ang="0">
                  <a:pos x="36" y="1028"/>
                </a:cxn>
                <a:cxn ang="0">
                  <a:pos x="12" y="1058"/>
                </a:cxn>
                <a:cxn ang="0">
                  <a:pos x="0" y="1058"/>
                </a:cxn>
                <a:cxn ang="0">
                  <a:pos x="0" y="1034"/>
                </a:cxn>
                <a:cxn ang="0">
                  <a:pos x="12" y="902"/>
                </a:cxn>
                <a:cxn ang="0">
                  <a:pos x="18" y="825"/>
                </a:cxn>
                <a:cxn ang="0">
                  <a:pos x="18" y="807"/>
                </a:cxn>
                <a:cxn ang="0">
                  <a:pos x="24" y="717"/>
                </a:cxn>
                <a:cxn ang="0">
                  <a:pos x="30" y="598"/>
                </a:cxn>
                <a:cxn ang="0">
                  <a:pos x="30" y="562"/>
                </a:cxn>
                <a:cxn ang="0">
                  <a:pos x="36" y="466"/>
                </a:cxn>
                <a:cxn ang="0">
                  <a:pos x="36" y="353"/>
                </a:cxn>
                <a:cxn ang="0">
                  <a:pos x="30" y="251"/>
                </a:cxn>
                <a:cxn ang="0">
                  <a:pos x="30" y="215"/>
                </a:cxn>
                <a:cxn ang="0">
                  <a:pos x="36" y="126"/>
                </a:cxn>
                <a:cxn ang="0">
                  <a:pos x="54" y="72"/>
                </a:cxn>
                <a:cxn ang="0">
                  <a:pos x="60" y="60"/>
                </a:cxn>
                <a:cxn ang="0">
                  <a:pos x="84" y="18"/>
                </a:cxn>
                <a:cxn ang="0">
                  <a:pos x="120" y="0"/>
                </a:cxn>
                <a:cxn ang="0">
                  <a:pos x="144" y="18"/>
                </a:cxn>
              </a:cxnLst>
              <a:rect l="0" t="0" r="r" b="b"/>
              <a:pathLst>
                <a:path w="209" h="1064">
                  <a:moveTo>
                    <a:pt x="150" y="54"/>
                  </a:moveTo>
                  <a:lnTo>
                    <a:pt x="162" y="102"/>
                  </a:lnTo>
                  <a:lnTo>
                    <a:pt x="168" y="138"/>
                  </a:lnTo>
                  <a:lnTo>
                    <a:pt x="192" y="197"/>
                  </a:lnTo>
                  <a:lnTo>
                    <a:pt x="192" y="197"/>
                  </a:lnTo>
                  <a:lnTo>
                    <a:pt x="197" y="215"/>
                  </a:lnTo>
                  <a:lnTo>
                    <a:pt x="203" y="239"/>
                  </a:lnTo>
                  <a:lnTo>
                    <a:pt x="209" y="299"/>
                  </a:lnTo>
                  <a:lnTo>
                    <a:pt x="209" y="359"/>
                  </a:lnTo>
                  <a:lnTo>
                    <a:pt x="192" y="412"/>
                  </a:lnTo>
                  <a:lnTo>
                    <a:pt x="192" y="412"/>
                  </a:lnTo>
                  <a:lnTo>
                    <a:pt x="180" y="430"/>
                  </a:lnTo>
                  <a:lnTo>
                    <a:pt x="174" y="460"/>
                  </a:lnTo>
                  <a:lnTo>
                    <a:pt x="150" y="532"/>
                  </a:lnTo>
                  <a:lnTo>
                    <a:pt x="138" y="562"/>
                  </a:lnTo>
                  <a:lnTo>
                    <a:pt x="132" y="592"/>
                  </a:lnTo>
                  <a:lnTo>
                    <a:pt x="126" y="610"/>
                  </a:lnTo>
                  <a:lnTo>
                    <a:pt x="126" y="622"/>
                  </a:lnTo>
                  <a:lnTo>
                    <a:pt x="126" y="622"/>
                  </a:lnTo>
                  <a:lnTo>
                    <a:pt x="120" y="675"/>
                  </a:lnTo>
                  <a:lnTo>
                    <a:pt x="114" y="717"/>
                  </a:lnTo>
                  <a:lnTo>
                    <a:pt x="114" y="717"/>
                  </a:lnTo>
                  <a:lnTo>
                    <a:pt x="114" y="741"/>
                  </a:lnTo>
                  <a:lnTo>
                    <a:pt x="120" y="771"/>
                  </a:lnTo>
                  <a:lnTo>
                    <a:pt x="126" y="801"/>
                  </a:lnTo>
                  <a:lnTo>
                    <a:pt x="132" y="825"/>
                  </a:lnTo>
                  <a:lnTo>
                    <a:pt x="132" y="825"/>
                  </a:lnTo>
                  <a:lnTo>
                    <a:pt x="132" y="849"/>
                  </a:lnTo>
                  <a:lnTo>
                    <a:pt x="120" y="873"/>
                  </a:lnTo>
                  <a:lnTo>
                    <a:pt x="108" y="885"/>
                  </a:lnTo>
                  <a:lnTo>
                    <a:pt x="90" y="896"/>
                  </a:lnTo>
                  <a:lnTo>
                    <a:pt x="90" y="896"/>
                  </a:lnTo>
                  <a:lnTo>
                    <a:pt x="78" y="902"/>
                  </a:lnTo>
                  <a:lnTo>
                    <a:pt x="72" y="908"/>
                  </a:lnTo>
                  <a:lnTo>
                    <a:pt x="66" y="920"/>
                  </a:lnTo>
                  <a:lnTo>
                    <a:pt x="60" y="932"/>
                  </a:lnTo>
                  <a:lnTo>
                    <a:pt x="60" y="950"/>
                  </a:lnTo>
                  <a:lnTo>
                    <a:pt x="60" y="950"/>
                  </a:lnTo>
                  <a:lnTo>
                    <a:pt x="42" y="1004"/>
                  </a:lnTo>
                  <a:lnTo>
                    <a:pt x="36" y="1028"/>
                  </a:lnTo>
                  <a:lnTo>
                    <a:pt x="24" y="1046"/>
                  </a:lnTo>
                  <a:lnTo>
                    <a:pt x="12" y="1058"/>
                  </a:lnTo>
                  <a:lnTo>
                    <a:pt x="6" y="1064"/>
                  </a:lnTo>
                  <a:lnTo>
                    <a:pt x="0" y="1058"/>
                  </a:lnTo>
                  <a:lnTo>
                    <a:pt x="0" y="1034"/>
                  </a:lnTo>
                  <a:lnTo>
                    <a:pt x="0" y="1034"/>
                  </a:lnTo>
                  <a:lnTo>
                    <a:pt x="6" y="962"/>
                  </a:lnTo>
                  <a:lnTo>
                    <a:pt x="12" y="902"/>
                  </a:lnTo>
                  <a:lnTo>
                    <a:pt x="12" y="843"/>
                  </a:lnTo>
                  <a:lnTo>
                    <a:pt x="18" y="825"/>
                  </a:lnTo>
                  <a:lnTo>
                    <a:pt x="18" y="807"/>
                  </a:lnTo>
                  <a:lnTo>
                    <a:pt x="18" y="807"/>
                  </a:lnTo>
                  <a:lnTo>
                    <a:pt x="24" y="771"/>
                  </a:lnTo>
                  <a:lnTo>
                    <a:pt x="24" y="717"/>
                  </a:lnTo>
                  <a:lnTo>
                    <a:pt x="30" y="657"/>
                  </a:lnTo>
                  <a:lnTo>
                    <a:pt x="30" y="598"/>
                  </a:lnTo>
                  <a:lnTo>
                    <a:pt x="30" y="598"/>
                  </a:lnTo>
                  <a:lnTo>
                    <a:pt x="30" y="562"/>
                  </a:lnTo>
                  <a:lnTo>
                    <a:pt x="36" y="520"/>
                  </a:lnTo>
                  <a:lnTo>
                    <a:pt x="36" y="466"/>
                  </a:lnTo>
                  <a:lnTo>
                    <a:pt x="36" y="406"/>
                  </a:lnTo>
                  <a:lnTo>
                    <a:pt x="36" y="353"/>
                  </a:lnTo>
                  <a:lnTo>
                    <a:pt x="36" y="299"/>
                  </a:lnTo>
                  <a:lnTo>
                    <a:pt x="30" y="251"/>
                  </a:lnTo>
                  <a:lnTo>
                    <a:pt x="30" y="215"/>
                  </a:lnTo>
                  <a:lnTo>
                    <a:pt x="30" y="215"/>
                  </a:lnTo>
                  <a:lnTo>
                    <a:pt x="30" y="167"/>
                  </a:lnTo>
                  <a:lnTo>
                    <a:pt x="36" y="126"/>
                  </a:lnTo>
                  <a:lnTo>
                    <a:pt x="42" y="96"/>
                  </a:lnTo>
                  <a:lnTo>
                    <a:pt x="54" y="72"/>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92527" name="Freeform 15"/>
            <p:cNvSpPr>
              <a:spLocks/>
            </p:cNvSpPr>
            <p:nvPr/>
          </p:nvSpPr>
          <p:spPr bwMode="auto">
            <a:xfrm flipH="1">
              <a:off x="517" y="2023"/>
              <a:ext cx="264" cy="1410"/>
            </a:xfrm>
            <a:custGeom>
              <a:avLst/>
              <a:gdLst/>
              <a:ahLst/>
              <a:cxnLst>
                <a:cxn ang="0">
                  <a:pos x="162" y="400"/>
                </a:cxn>
                <a:cxn ang="0">
                  <a:pos x="138" y="484"/>
                </a:cxn>
                <a:cxn ang="0">
                  <a:pos x="120" y="544"/>
                </a:cxn>
                <a:cxn ang="0">
                  <a:pos x="114" y="556"/>
                </a:cxn>
                <a:cxn ang="0">
                  <a:pos x="108" y="610"/>
                </a:cxn>
                <a:cxn ang="0">
                  <a:pos x="102" y="657"/>
                </a:cxn>
                <a:cxn ang="0">
                  <a:pos x="102" y="711"/>
                </a:cxn>
                <a:cxn ang="0">
                  <a:pos x="108" y="765"/>
                </a:cxn>
                <a:cxn ang="0">
                  <a:pos x="108" y="789"/>
                </a:cxn>
                <a:cxn ang="0">
                  <a:pos x="84" y="831"/>
                </a:cxn>
                <a:cxn ang="0">
                  <a:pos x="72" y="843"/>
                </a:cxn>
                <a:cxn ang="0">
                  <a:pos x="54" y="855"/>
                </a:cxn>
                <a:cxn ang="0">
                  <a:pos x="48" y="884"/>
                </a:cxn>
                <a:cxn ang="0">
                  <a:pos x="48" y="902"/>
                </a:cxn>
                <a:cxn ang="0">
                  <a:pos x="24" y="962"/>
                </a:cxn>
                <a:cxn ang="0">
                  <a:pos x="12" y="986"/>
                </a:cxn>
                <a:cxn ang="0">
                  <a:pos x="0" y="980"/>
                </a:cxn>
                <a:cxn ang="0">
                  <a:pos x="0" y="956"/>
                </a:cxn>
                <a:cxn ang="0">
                  <a:pos x="12" y="837"/>
                </a:cxn>
                <a:cxn ang="0">
                  <a:pos x="18" y="753"/>
                </a:cxn>
                <a:cxn ang="0">
                  <a:pos x="24" y="717"/>
                </a:cxn>
                <a:cxn ang="0">
                  <a:pos x="30" y="604"/>
                </a:cxn>
                <a:cxn ang="0">
                  <a:pos x="36" y="544"/>
                </a:cxn>
                <a:cxn ang="0">
                  <a:pos x="36" y="472"/>
                </a:cxn>
                <a:cxn ang="0">
                  <a:pos x="36" y="371"/>
                </a:cxn>
                <a:cxn ang="0">
                  <a:pos x="30" y="227"/>
                </a:cxn>
                <a:cxn ang="0">
                  <a:pos x="30" y="191"/>
                </a:cxn>
                <a:cxn ang="0">
                  <a:pos x="30" y="108"/>
                </a:cxn>
                <a:cxn ang="0">
                  <a:pos x="48" y="60"/>
                </a:cxn>
                <a:cxn ang="0">
                  <a:pos x="66" y="30"/>
                </a:cxn>
                <a:cxn ang="0">
                  <a:pos x="90" y="6"/>
                </a:cxn>
                <a:cxn ang="0">
                  <a:pos x="114" y="6"/>
                </a:cxn>
                <a:cxn ang="0">
                  <a:pos x="132" y="54"/>
                </a:cxn>
                <a:cxn ang="0">
                  <a:pos x="138" y="96"/>
                </a:cxn>
                <a:cxn ang="0">
                  <a:pos x="168" y="179"/>
                </a:cxn>
                <a:cxn ang="0">
                  <a:pos x="174" y="197"/>
                </a:cxn>
                <a:cxn ang="0">
                  <a:pos x="191" y="269"/>
                </a:cxn>
                <a:cxn ang="0">
                  <a:pos x="174" y="382"/>
                </a:cxn>
              </a:cxnLst>
              <a:rect l="0" t="0" r="r" b="b"/>
              <a:pathLst>
                <a:path w="191" h="986">
                  <a:moveTo>
                    <a:pt x="174" y="382"/>
                  </a:moveTo>
                  <a:lnTo>
                    <a:pt x="162" y="400"/>
                  </a:lnTo>
                  <a:lnTo>
                    <a:pt x="156" y="430"/>
                  </a:lnTo>
                  <a:lnTo>
                    <a:pt x="138" y="484"/>
                  </a:lnTo>
                  <a:lnTo>
                    <a:pt x="120" y="532"/>
                  </a:lnTo>
                  <a:lnTo>
                    <a:pt x="120" y="544"/>
                  </a:lnTo>
                  <a:lnTo>
                    <a:pt x="114" y="556"/>
                  </a:lnTo>
                  <a:lnTo>
                    <a:pt x="114" y="556"/>
                  </a:lnTo>
                  <a:lnTo>
                    <a:pt x="108" y="586"/>
                  </a:lnTo>
                  <a:lnTo>
                    <a:pt x="108" y="610"/>
                  </a:lnTo>
                  <a:lnTo>
                    <a:pt x="102" y="657"/>
                  </a:lnTo>
                  <a:lnTo>
                    <a:pt x="102" y="657"/>
                  </a:lnTo>
                  <a:lnTo>
                    <a:pt x="96" y="681"/>
                  </a:lnTo>
                  <a:lnTo>
                    <a:pt x="102" y="711"/>
                  </a:lnTo>
                  <a:lnTo>
                    <a:pt x="108" y="741"/>
                  </a:lnTo>
                  <a:lnTo>
                    <a:pt x="108" y="765"/>
                  </a:lnTo>
                  <a:lnTo>
                    <a:pt x="108" y="765"/>
                  </a:lnTo>
                  <a:lnTo>
                    <a:pt x="108" y="789"/>
                  </a:lnTo>
                  <a:lnTo>
                    <a:pt x="96" y="813"/>
                  </a:lnTo>
                  <a:lnTo>
                    <a:pt x="84" y="831"/>
                  </a:lnTo>
                  <a:lnTo>
                    <a:pt x="72" y="843"/>
                  </a:lnTo>
                  <a:lnTo>
                    <a:pt x="72" y="843"/>
                  </a:lnTo>
                  <a:lnTo>
                    <a:pt x="60" y="849"/>
                  </a:lnTo>
                  <a:lnTo>
                    <a:pt x="54" y="855"/>
                  </a:lnTo>
                  <a:lnTo>
                    <a:pt x="54" y="872"/>
                  </a:lnTo>
                  <a:lnTo>
                    <a:pt x="48" y="884"/>
                  </a:lnTo>
                  <a:lnTo>
                    <a:pt x="48" y="902"/>
                  </a:lnTo>
                  <a:lnTo>
                    <a:pt x="48" y="902"/>
                  </a:lnTo>
                  <a:lnTo>
                    <a:pt x="36" y="944"/>
                  </a:lnTo>
                  <a:lnTo>
                    <a:pt x="24" y="962"/>
                  </a:lnTo>
                  <a:lnTo>
                    <a:pt x="18" y="980"/>
                  </a:lnTo>
                  <a:lnTo>
                    <a:pt x="12" y="986"/>
                  </a:lnTo>
                  <a:lnTo>
                    <a:pt x="6" y="986"/>
                  </a:lnTo>
                  <a:lnTo>
                    <a:pt x="0" y="980"/>
                  </a:lnTo>
                  <a:lnTo>
                    <a:pt x="0" y="956"/>
                  </a:lnTo>
                  <a:lnTo>
                    <a:pt x="0" y="956"/>
                  </a:lnTo>
                  <a:lnTo>
                    <a:pt x="6" y="896"/>
                  </a:lnTo>
                  <a:lnTo>
                    <a:pt x="12" y="837"/>
                  </a:lnTo>
                  <a:lnTo>
                    <a:pt x="12" y="789"/>
                  </a:lnTo>
                  <a:lnTo>
                    <a:pt x="18" y="753"/>
                  </a:lnTo>
                  <a:lnTo>
                    <a:pt x="18" y="753"/>
                  </a:lnTo>
                  <a:lnTo>
                    <a:pt x="24" y="717"/>
                  </a:lnTo>
                  <a:lnTo>
                    <a:pt x="30" y="663"/>
                  </a:lnTo>
                  <a:lnTo>
                    <a:pt x="30" y="604"/>
                  </a:lnTo>
                  <a:lnTo>
                    <a:pt x="36" y="544"/>
                  </a:lnTo>
                  <a:lnTo>
                    <a:pt x="36" y="544"/>
                  </a:lnTo>
                  <a:lnTo>
                    <a:pt x="36" y="514"/>
                  </a:lnTo>
                  <a:lnTo>
                    <a:pt x="36" y="472"/>
                  </a:lnTo>
                  <a:lnTo>
                    <a:pt x="36" y="424"/>
                  </a:lnTo>
                  <a:lnTo>
                    <a:pt x="36" y="371"/>
                  </a:lnTo>
                  <a:lnTo>
                    <a:pt x="36" y="269"/>
                  </a:lnTo>
                  <a:lnTo>
                    <a:pt x="30" y="227"/>
                  </a:lnTo>
                  <a:lnTo>
                    <a:pt x="30" y="191"/>
                  </a:lnTo>
                  <a:lnTo>
                    <a:pt x="30" y="191"/>
                  </a:lnTo>
                  <a:lnTo>
                    <a:pt x="30" y="143"/>
                  </a:lnTo>
                  <a:lnTo>
                    <a:pt x="30" y="108"/>
                  </a:lnTo>
                  <a:lnTo>
                    <a:pt x="42" y="84"/>
                  </a:lnTo>
                  <a:lnTo>
                    <a:pt x="48" y="60"/>
                  </a:lnTo>
                  <a:lnTo>
                    <a:pt x="48" y="60"/>
                  </a:lnTo>
                  <a:lnTo>
                    <a:pt x="66" y="30"/>
                  </a:lnTo>
                  <a:lnTo>
                    <a:pt x="78" y="18"/>
                  </a:lnTo>
                  <a:lnTo>
                    <a:pt x="90" y="6"/>
                  </a:lnTo>
                  <a:lnTo>
                    <a:pt x="102" y="0"/>
                  </a:lnTo>
                  <a:lnTo>
                    <a:pt x="114" y="6"/>
                  </a:lnTo>
                  <a:lnTo>
                    <a:pt x="126" y="24"/>
                  </a:lnTo>
                  <a:lnTo>
                    <a:pt x="132" y="54"/>
                  </a:lnTo>
                  <a:lnTo>
                    <a:pt x="132" y="54"/>
                  </a:lnTo>
                  <a:lnTo>
                    <a:pt x="138" y="96"/>
                  </a:lnTo>
                  <a:lnTo>
                    <a:pt x="150" y="126"/>
                  </a:lnTo>
                  <a:lnTo>
                    <a:pt x="168" y="179"/>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92528" name="Freeform 16"/>
            <p:cNvSpPr>
              <a:spLocks/>
            </p:cNvSpPr>
            <p:nvPr/>
          </p:nvSpPr>
          <p:spPr bwMode="auto">
            <a:xfrm flipH="1">
              <a:off x="532" y="2066"/>
              <a:ext cx="232" cy="1298"/>
            </a:xfrm>
            <a:custGeom>
              <a:avLst/>
              <a:gdLst/>
              <a:ahLst/>
              <a:cxnLst>
                <a:cxn ang="0">
                  <a:pos x="138" y="376"/>
                </a:cxn>
                <a:cxn ang="0">
                  <a:pos x="114" y="466"/>
                </a:cxn>
                <a:cxn ang="0">
                  <a:pos x="108" y="490"/>
                </a:cxn>
                <a:cxn ang="0">
                  <a:pos x="84" y="586"/>
                </a:cxn>
                <a:cxn ang="0">
                  <a:pos x="84" y="609"/>
                </a:cxn>
                <a:cxn ang="0">
                  <a:pos x="84" y="675"/>
                </a:cxn>
                <a:cxn ang="0">
                  <a:pos x="84" y="699"/>
                </a:cxn>
                <a:cxn ang="0">
                  <a:pos x="72" y="747"/>
                </a:cxn>
                <a:cxn ang="0">
                  <a:pos x="54" y="777"/>
                </a:cxn>
                <a:cxn ang="0">
                  <a:pos x="48" y="789"/>
                </a:cxn>
                <a:cxn ang="0">
                  <a:pos x="36" y="813"/>
                </a:cxn>
                <a:cxn ang="0">
                  <a:pos x="36" y="842"/>
                </a:cxn>
                <a:cxn ang="0">
                  <a:pos x="24" y="878"/>
                </a:cxn>
                <a:cxn ang="0">
                  <a:pos x="6" y="908"/>
                </a:cxn>
                <a:cxn ang="0">
                  <a:pos x="0" y="896"/>
                </a:cxn>
                <a:cxn ang="0">
                  <a:pos x="0" y="878"/>
                </a:cxn>
                <a:cxn ang="0">
                  <a:pos x="6" y="771"/>
                </a:cxn>
                <a:cxn ang="0">
                  <a:pos x="18" y="693"/>
                </a:cxn>
                <a:cxn ang="0">
                  <a:pos x="18" y="681"/>
                </a:cxn>
                <a:cxn ang="0">
                  <a:pos x="30" y="609"/>
                </a:cxn>
                <a:cxn ang="0">
                  <a:pos x="36" y="484"/>
                </a:cxn>
                <a:cxn ang="0">
                  <a:pos x="36" y="454"/>
                </a:cxn>
                <a:cxn ang="0">
                  <a:pos x="36" y="329"/>
                </a:cxn>
                <a:cxn ang="0">
                  <a:pos x="30" y="197"/>
                </a:cxn>
                <a:cxn ang="0">
                  <a:pos x="30" y="167"/>
                </a:cxn>
                <a:cxn ang="0">
                  <a:pos x="24" y="119"/>
                </a:cxn>
                <a:cxn ang="0">
                  <a:pos x="36" y="60"/>
                </a:cxn>
                <a:cxn ang="0">
                  <a:pos x="42" y="42"/>
                </a:cxn>
                <a:cxn ang="0">
                  <a:pos x="78" y="0"/>
                </a:cxn>
                <a:cxn ang="0">
                  <a:pos x="102" y="0"/>
                </a:cxn>
                <a:cxn ang="0">
                  <a:pos x="114" y="42"/>
                </a:cxn>
                <a:cxn ang="0">
                  <a:pos x="120" y="84"/>
                </a:cxn>
                <a:cxn ang="0">
                  <a:pos x="138" y="125"/>
                </a:cxn>
                <a:cxn ang="0">
                  <a:pos x="144" y="149"/>
                </a:cxn>
                <a:cxn ang="0">
                  <a:pos x="168" y="233"/>
                </a:cxn>
                <a:cxn ang="0">
                  <a:pos x="156" y="335"/>
                </a:cxn>
              </a:cxnLst>
              <a:rect l="0" t="0" r="r" b="b"/>
              <a:pathLst>
                <a:path w="168" h="908">
                  <a:moveTo>
                    <a:pt x="156" y="335"/>
                  </a:moveTo>
                  <a:lnTo>
                    <a:pt x="138" y="376"/>
                  </a:lnTo>
                  <a:lnTo>
                    <a:pt x="126" y="424"/>
                  </a:lnTo>
                  <a:lnTo>
                    <a:pt x="114" y="466"/>
                  </a:lnTo>
                  <a:lnTo>
                    <a:pt x="108" y="490"/>
                  </a:lnTo>
                  <a:lnTo>
                    <a:pt x="108" y="490"/>
                  </a:lnTo>
                  <a:lnTo>
                    <a:pt x="96" y="544"/>
                  </a:lnTo>
                  <a:lnTo>
                    <a:pt x="84" y="586"/>
                  </a:lnTo>
                  <a:lnTo>
                    <a:pt x="84" y="586"/>
                  </a:lnTo>
                  <a:lnTo>
                    <a:pt x="84" y="609"/>
                  </a:lnTo>
                  <a:lnTo>
                    <a:pt x="84" y="639"/>
                  </a:lnTo>
                  <a:lnTo>
                    <a:pt x="84" y="675"/>
                  </a:lnTo>
                  <a:lnTo>
                    <a:pt x="84" y="699"/>
                  </a:lnTo>
                  <a:lnTo>
                    <a:pt x="84" y="699"/>
                  </a:lnTo>
                  <a:lnTo>
                    <a:pt x="84" y="723"/>
                  </a:lnTo>
                  <a:lnTo>
                    <a:pt x="72" y="747"/>
                  </a:lnTo>
                  <a:lnTo>
                    <a:pt x="60" y="765"/>
                  </a:lnTo>
                  <a:lnTo>
                    <a:pt x="54" y="777"/>
                  </a:lnTo>
                  <a:lnTo>
                    <a:pt x="54" y="777"/>
                  </a:lnTo>
                  <a:lnTo>
                    <a:pt x="48" y="789"/>
                  </a:lnTo>
                  <a:lnTo>
                    <a:pt x="42" y="795"/>
                  </a:lnTo>
                  <a:lnTo>
                    <a:pt x="36" y="813"/>
                  </a:lnTo>
                  <a:lnTo>
                    <a:pt x="36" y="825"/>
                  </a:lnTo>
                  <a:lnTo>
                    <a:pt x="36" y="842"/>
                  </a:lnTo>
                  <a:lnTo>
                    <a:pt x="36" y="842"/>
                  </a:lnTo>
                  <a:lnTo>
                    <a:pt x="24" y="878"/>
                  </a:lnTo>
                  <a:lnTo>
                    <a:pt x="12" y="908"/>
                  </a:lnTo>
                  <a:lnTo>
                    <a:pt x="6" y="908"/>
                  </a:lnTo>
                  <a:lnTo>
                    <a:pt x="0" y="908"/>
                  </a:lnTo>
                  <a:lnTo>
                    <a:pt x="0" y="896"/>
                  </a:lnTo>
                  <a:lnTo>
                    <a:pt x="0" y="878"/>
                  </a:lnTo>
                  <a:lnTo>
                    <a:pt x="0" y="878"/>
                  </a:lnTo>
                  <a:lnTo>
                    <a:pt x="6" y="819"/>
                  </a:lnTo>
                  <a:lnTo>
                    <a:pt x="6" y="771"/>
                  </a:lnTo>
                  <a:lnTo>
                    <a:pt x="12" y="729"/>
                  </a:lnTo>
                  <a:lnTo>
                    <a:pt x="18" y="693"/>
                  </a:lnTo>
                  <a:lnTo>
                    <a:pt x="18" y="693"/>
                  </a:lnTo>
                  <a:lnTo>
                    <a:pt x="18" y="681"/>
                  </a:lnTo>
                  <a:lnTo>
                    <a:pt x="24" y="657"/>
                  </a:lnTo>
                  <a:lnTo>
                    <a:pt x="30" y="609"/>
                  </a:lnTo>
                  <a:lnTo>
                    <a:pt x="36" y="544"/>
                  </a:lnTo>
                  <a:lnTo>
                    <a:pt x="36" y="484"/>
                  </a:lnTo>
                  <a:lnTo>
                    <a:pt x="36" y="484"/>
                  </a:lnTo>
                  <a:lnTo>
                    <a:pt x="36" y="454"/>
                  </a:lnTo>
                  <a:lnTo>
                    <a:pt x="36" y="418"/>
                  </a:lnTo>
                  <a:lnTo>
                    <a:pt x="36" y="329"/>
                  </a:lnTo>
                  <a:lnTo>
                    <a:pt x="36" y="239"/>
                  </a:lnTo>
                  <a:lnTo>
                    <a:pt x="30" y="197"/>
                  </a:lnTo>
                  <a:lnTo>
                    <a:pt x="30" y="167"/>
                  </a:lnTo>
                  <a:lnTo>
                    <a:pt x="30" y="167"/>
                  </a:lnTo>
                  <a:lnTo>
                    <a:pt x="30" y="143"/>
                  </a:lnTo>
                  <a:lnTo>
                    <a:pt x="24" y="119"/>
                  </a:lnTo>
                  <a:lnTo>
                    <a:pt x="30" y="84"/>
                  </a:lnTo>
                  <a:lnTo>
                    <a:pt x="36" y="60"/>
                  </a:lnTo>
                  <a:lnTo>
                    <a:pt x="42" y="42"/>
                  </a:lnTo>
                  <a:lnTo>
                    <a:pt x="42" y="42"/>
                  </a:lnTo>
                  <a:lnTo>
                    <a:pt x="54" y="18"/>
                  </a:lnTo>
                  <a:lnTo>
                    <a:pt x="78" y="0"/>
                  </a:lnTo>
                  <a:lnTo>
                    <a:pt x="90" y="0"/>
                  </a:lnTo>
                  <a:lnTo>
                    <a:pt x="102" y="0"/>
                  </a:lnTo>
                  <a:lnTo>
                    <a:pt x="108" y="18"/>
                  </a:lnTo>
                  <a:lnTo>
                    <a:pt x="114" y="42"/>
                  </a:lnTo>
                  <a:lnTo>
                    <a:pt x="114" y="42"/>
                  </a:lnTo>
                  <a:lnTo>
                    <a:pt x="120" y="84"/>
                  </a:lnTo>
                  <a:lnTo>
                    <a:pt x="132" y="107"/>
                  </a:lnTo>
                  <a:lnTo>
                    <a:pt x="138" y="125"/>
                  </a:lnTo>
                  <a:lnTo>
                    <a:pt x="144" y="149"/>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92529" name="Freeform 17"/>
            <p:cNvSpPr>
              <a:spLocks/>
            </p:cNvSpPr>
            <p:nvPr/>
          </p:nvSpPr>
          <p:spPr bwMode="auto">
            <a:xfrm flipH="1">
              <a:off x="548" y="2100"/>
              <a:ext cx="199" cy="1204"/>
            </a:xfrm>
            <a:custGeom>
              <a:avLst/>
              <a:gdLst/>
              <a:ahLst/>
              <a:cxnLst>
                <a:cxn ang="0">
                  <a:pos x="120" y="340"/>
                </a:cxn>
                <a:cxn ang="0">
                  <a:pos x="96" y="430"/>
                </a:cxn>
                <a:cxn ang="0">
                  <a:pos x="90" y="460"/>
                </a:cxn>
                <a:cxn ang="0">
                  <a:pos x="66" y="526"/>
                </a:cxn>
                <a:cxn ang="0">
                  <a:pos x="60" y="550"/>
                </a:cxn>
                <a:cxn ang="0">
                  <a:pos x="60" y="615"/>
                </a:cxn>
                <a:cxn ang="0">
                  <a:pos x="60" y="645"/>
                </a:cxn>
                <a:cxn ang="0">
                  <a:pos x="42" y="717"/>
                </a:cxn>
                <a:cxn ang="0">
                  <a:pos x="36" y="729"/>
                </a:cxn>
                <a:cxn ang="0">
                  <a:pos x="30" y="747"/>
                </a:cxn>
                <a:cxn ang="0">
                  <a:pos x="24" y="771"/>
                </a:cxn>
                <a:cxn ang="0">
                  <a:pos x="24" y="789"/>
                </a:cxn>
                <a:cxn ang="0">
                  <a:pos x="6" y="842"/>
                </a:cxn>
                <a:cxn ang="0">
                  <a:pos x="0" y="842"/>
                </a:cxn>
                <a:cxn ang="0">
                  <a:pos x="0" y="812"/>
                </a:cxn>
                <a:cxn ang="0">
                  <a:pos x="6" y="753"/>
                </a:cxn>
                <a:cxn ang="0">
                  <a:pos x="12" y="675"/>
                </a:cxn>
                <a:cxn ang="0">
                  <a:pos x="18" y="645"/>
                </a:cxn>
                <a:cxn ang="0">
                  <a:pos x="24" y="609"/>
                </a:cxn>
                <a:cxn ang="0">
                  <a:pos x="36" y="496"/>
                </a:cxn>
                <a:cxn ang="0">
                  <a:pos x="42" y="436"/>
                </a:cxn>
                <a:cxn ang="0">
                  <a:pos x="36" y="293"/>
                </a:cxn>
                <a:cxn ang="0">
                  <a:pos x="30" y="143"/>
                </a:cxn>
                <a:cxn ang="0">
                  <a:pos x="30" y="119"/>
                </a:cxn>
                <a:cxn ang="0">
                  <a:pos x="30" y="72"/>
                </a:cxn>
                <a:cxn ang="0">
                  <a:pos x="42" y="36"/>
                </a:cxn>
                <a:cxn ang="0">
                  <a:pos x="54" y="12"/>
                </a:cxn>
                <a:cxn ang="0">
                  <a:pos x="78" y="0"/>
                </a:cxn>
                <a:cxn ang="0">
                  <a:pos x="96" y="24"/>
                </a:cxn>
                <a:cxn ang="0">
                  <a:pos x="96" y="42"/>
                </a:cxn>
                <a:cxn ang="0">
                  <a:pos x="102" y="78"/>
                </a:cxn>
                <a:cxn ang="0">
                  <a:pos x="108" y="107"/>
                </a:cxn>
                <a:cxn ang="0">
                  <a:pos x="120" y="131"/>
                </a:cxn>
                <a:cxn ang="0">
                  <a:pos x="144" y="203"/>
                </a:cxn>
                <a:cxn ang="0">
                  <a:pos x="132" y="299"/>
                </a:cxn>
              </a:cxnLst>
              <a:rect l="0" t="0" r="r" b="b"/>
              <a:pathLst>
                <a:path w="144" h="842">
                  <a:moveTo>
                    <a:pt x="132" y="299"/>
                  </a:moveTo>
                  <a:lnTo>
                    <a:pt x="120" y="340"/>
                  </a:lnTo>
                  <a:lnTo>
                    <a:pt x="108" y="376"/>
                  </a:lnTo>
                  <a:lnTo>
                    <a:pt x="96" y="430"/>
                  </a:lnTo>
                  <a:lnTo>
                    <a:pt x="96" y="430"/>
                  </a:lnTo>
                  <a:lnTo>
                    <a:pt x="90" y="460"/>
                  </a:lnTo>
                  <a:lnTo>
                    <a:pt x="78" y="490"/>
                  </a:lnTo>
                  <a:lnTo>
                    <a:pt x="66" y="526"/>
                  </a:lnTo>
                  <a:lnTo>
                    <a:pt x="66" y="526"/>
                  </a:lnTo>
                  <a:lnTo>
                    <a:pt x="60" y="550"/>
                  </a:lnTo>
                  <a:lnTo>
                    <a:pt x="60" y="585"/>
                  </a:lnTo>
                  <a:lnTo>
                    <a:pt x="60" y="615"/>
                  </a:lnTo>
                  <a:lnTo>
                    <a:pt x="60" y="645"/>
                  </a:lnTo>
                  <a:lnTo>
                    <a:pt x="60" y="645"/>
                  </a:lnTo>
                  <a:lnTo>
                    <a:pt x="48" y="693"/>
                  </a:lnTo>
                  <a:lnTo>
                    <a:pt x="42" y="717"/>
                  </a:lnTo>
                  <a:lnTo>
                    <a:pt x="36" y="729"/>
                  </a:lnTo>
                  <a:lnTo>
                    <a:pt x="36" y="729"/>
                  </a:lnTo>
                  <a:lnTo>
                    <a:pt x="30" y="741"/>
                  </a:lnTo>
                  <a:lnTo>
                    <a:pt x="30" y="747"/>
                  </a:lnTo>
                  <a:lnTo>
                    <a:pt x="24" y="759"/>
                  </a:lnTo>
                  <a:lnTo>
                    <a:pt x="24" y="771"/>
                  </a:lnTo>
                  <a:lnTo>
                    <a:pt x="24" y="789"/>
                  </a:lnTo>
                  <a:lnTo>
                    <a:pt x="24" y="789"/>
                  </a:lnTo>
                  <a:lnTo>
                    <a:pt x="12" y="824"/>
                  </a:lnTo>
                  <a:lnTo>
                    <a:pt x="6" y="842"/>
                  </a:lnTo>
                  <a:lnTo>
                    <a:pt x="0" y="842"/>
                  </a:lnTo>
                  <a:lnTo>
                    <a:pt x="0" y="842"/>
                  </a:lnTo>
                  <a:lnTo>
                    <a:pt x="0" y="830"/>
                  </a:lnTo>
                  <a:lnTo>
                    <a:pt x="0" y="812"/>
                  </a:lnTo>
                  <a:lnTo>
                    <a:pt x="0" y="812"/>
                  </a:lnTo>
                  <a:lnTo>
                    <a:pt x="6" y="753"/>
                  </a:lnTo>
                  <a:lnTo>
                    <a:pt x="6" y="711"/>
                  </a:lnTo>
                  <a:lnTo>
                    <a:pt x="12" y="675"/>
                  </a:lnTo>
                  <a:lnTo>
                    <a:pt x="18" y="645"/>
                  </a:lnTo>
                  <a:lnTo>
                    <a:pt x="18" y="645"/>
                  </a:lnTo>
                  <a:lnTo>
                    <a:pt x="18" y="627"/>
                  </a:lnTo>
                  <a:lnTo>
                    <a:pt x="24" y="609"/>
                  </a:lnTo>
                  <a:lnTo>
                    <a:pt x="30" y="556"/>
                  </a:lnTo>
                  <a:lnTo>
                    <a:pt x="36" y="496"/>
                  </a:lnTo>
                  <a:lnTo>
                    <a:pt x="42" y="436"/>
                  </a:lnTo>
                  <a:lnTo>
                    <a:pt x="42" y="436"/>
                  </a:lnTo>
                  <a:lnTo>
                    <a:pt x="42" y="370"/>
                  </a:lnTo>
                  <a:lnTo>
                    <a:pt x="36" y="293"/>
                  </a:lnTo>
                  <a:lnTo>
                    <a:pt x="36" y="209"/>
                  </a:lnTo>
                  <a:lnTo>
                    <a:pt x="30" y="143"/>
                  </a:lnTo>
                  <a:lnTo>
                    <a:pt x="30" y="143"/>
                  </a:lnTo>
                  <a:lnTo>
                    <a:pt x="30" y="119"/>
                  </a:lnTo>
                  <a:lnTo>
                    <a:pt x="30" y="95"/>
                  </a:lnTo>
                  <a:lnTo>
                    <a:pt x="30" y="72"/>
                  </a:lnTo>
                  <a:lnTo>
                    <a:pt x="36" y="54"/>
                  </a:lnTo>
                  <a:lnTo>
                    <a:pt x="42" y="36"/>
                  </a:lnTo>
                  <a:lnTo>
                    <a:pt x="42" y="36"/>
                  </a:lnTo>
                  <a:lnTo>
                    <a:pt x="54" y="12"/>
                  </a:lnTo>
                  <a:lnTo>
                    <a:pt x="72" y="0"/>
                  </a:lnTo>
                  <a:lnTo>
                    <a:pt x="78" y="0"/>
                  </a:lnTo>
                  <a:lnTo>
                    <a:pt x="90" y="6"/>
                  </a:lnTo>
                  <a:lnTo>
                    <a:pt x="96" y="24"/>
                  </a:lnTo>
                  <a:lnTo>
                    <a:pt x="96" y="42"/>
                  </a:lnTo>
                  <a:lnTo>
                    <a:pt x="96" y="42"/>
                  </a:lnTo>
                  <a:lnTo>
                    <a:pt x="102" y="60"/>
                  </a:lnTo>
                  <a:lnTo>
                    <a:pt x="102" y="78"/>
                  </a:lnTo>
                  <a:lnTo>
                    <a:pt x="108" y="95"/>
                  </a:lnTo>
                  <a:lnTo>
                    <a:pt x="108" y="107"/>
                  </a:lnTo>
                  <a:lnTo>
                    <a:pt x="120" y="131"/>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92530" name="Freeform 18"/>
            <p:cNvSpPr>
              <a:spLocks/>
            </p:cNvSpPr>
            <p:nvPr/>
          </p:nvSpPr>
          <p:spPr bwMode="auto">
            <a:xfrm flipH="1">
              <a:off x="573" y="2143"/>
              <a:ext cx="166" cy="1103"/>
            </a:xfrm>
            <a:custGeom>
              <a:avLst/>
              <a:gdLst/>
              <a:ahLst/>
              <a:cxnLst>
                <a:cxn ang="0">
                  <a:pos x="84" y="53"/>
                </a:cxn>
                <a:cxn ang="0">
                  <a:pos x="90" y="77"/>
                </a:cxn>
                <a:cxn ang="0">
                  <a:pos x="90" y="89"/>
                </a:cxn>
                <a:cxn ang="0">
                  <a:pos x="96" y="101"/>
                </a:cxn>
                <a:cxn ang="0">
                  <a:pos x="120" y="167"/>
                </a:cxn>
                <a:cxn ang="0">
                  <a:pos x="114" y="263"/>
                </a:cxn>
                <a:cxn ang="0">
                  <a:pos x="108" y="287"/>
                </a:cxn>
                <a:cxn ang="0">
                  <a:pos x="96" y="322"/>
                </a:cxn>
                <a:cxn ang="0">
                  <a:pos x="84" y="364"/>
                </a:cxn>
                <a:cxn ang="0">
                  <a:pos x="78" y="400"/>
                </a:cxn>
                <a:cxn ang="0">
                  <a:pos x="54" y="460"/>
                </a:cxn>
                <a:cxn ang="0">
                  <a:pos x="48" y="484"/>
                </a:cxn>
                <a:cxn ang="0">
                  <a:pos x="42" y="555"/>
                </a:cxn>
                <a:cxn ang="0">
                  <a:pos x="36" y="585"/>
                </a:cxn>
                <a:cxn ang="0">
                  <a:pos x="30" y="651"/>
                </a:cxn>
                <a:cxn ang="0">
                  <a:pos x="24" y="663"/>
                </a:cxn>
                <a:cxn ang="0">
                  <a:pos x="18" y="687"/>
                </a:cxn>
                <a:cxn ang="0">
                  <a:pos x="18" y="711"/>
                </a:cxn>
                <a:cxn ang="0">
                  <a:pos x="18" y="729"/>
                </a:cxn>
                <a:cxn ang="0">
                  <a:pos x="12" y="759"/>
                </a:cxn>
                <a:cxn ang="0">
                  <a:pos x="0" y="759"/>
                </a:cxn>
                <a:cxn ang="0">
                  <a:pos x="0" y="735"/>
                </a:cxn>
                <a:cxn ang="0">
                  <a:pos x="6" y="681"/>
                </a:cxn>
                <a:cxn ang="0">
                  <a:pos x="24" y="615"/>
                </a:cxn>
                <a:cxn ang="0">
                  <a:pos x="30" y="591"/>
                </a:cxn>
                <a:cxn ang="0">
                  <a:pos x="36" y="555"/>
                </a:cxn>
                <a:cxn ang="0">
                  <a:pos x="48" y="436"/>
                </a:cxn>
                <a:cxn ang="0">
                  <a:pos x="48" y="376"/>
                </a:cxn>
                <a:cxn ang="0">
                  <a:pos x="48" y="245"/>
                </a:cxn>
                <a:cxn ang="0">
                  <a:pos x="36" y="119"/>
                </a:cxn>
                <a:cxn ang="0">
                  <a:pos x="36" y="95"/>
                </a:cxn>
                <a:cxn ang="0">
                  <a:pos x="30" y="48"/>
                </a:cxn>
                <a:cxn ang="0">
                  <a:pos x="42" y="18"/>
                </a:cxn>
                <a:cxn ang="0">
                  <a:pos x="54" y="0"/>
                </a:cxn>
                <a:cxn ang="0">
                  <a:pos x="78" y="12"/>
                </a:cxn>
              </a:cxnLst>
              <a:rect l="0" t="0" r="r" b="b"/>
              <a:pathLst>
                <a:path w="120" h="771">
                  <a:moveTo>
                    <a:pt x="84" y="36"/>
                  </a:moveTo>
                  <a:lnTo>
                    <a:pt x="84" y="53"/>
                  </a:lnTo>
                  <a:lnTo>
                    <a:pt x="90" y="71"/>
                  </a:lnTo>
                  <a:lnTo>
                    <a:pt x="90" y="77"/>
                  </a:lnTo>
                  <a:lnTo>
                    <a:pt x="90" y="83"/>
                  </a:lnTo>
                  <a:lnTo>
                    <a:pt x="90" y="89"/>
                  </a:lnTo>
                  <a:lnTo>
                    <a:pt x="96" y="101"/>
                  </a:lnTo>
                  <a:lnTo>
                    <a:pt x="96" y="101"/>
                  </a:lnTo>
                  <a:lnTo>
                    <a:pt x="108" y="131"/>
                  </a:lnTo>
                  <a:lnTo>
                    <a:pt x="120" y="167"/>
                  </a:lnTo>
                  <a:lnTo>
                    <a:pt x="120" y="215"/>
                  </a:lnTo>
                  <a:lnTo>
                    <a:pt x="114" y="263"/>
                  </a:lnTo>
                  <a:lnTo>
                    <a:pt x="114" y="263"/>
                  </a:lnTo>
                  <a:lnTo>
                    <a:pt x="108" y="287"/>
                  </a:lnTo>
                  <a:lnTo>
                    <a:pt x="102" y="298"/>
                  </a:lnTo>
                  <a:lnTo>
                    <a:pt x="96" y="322"/>
                  </a:lnTo>
                  <a:lnTo>
                    <a:pt x="90" y="334"/>
                  </a:lnTo>
                  <a:lnTo>
                    <a:pt x="84" y="364"/>
                  </a:lnTo>
                  <a:lnTo>
                    <a:pt x="84" y="364"/>
                  </a:lnTo>
                  <a:lnTo>
                    <a:pt x="78" y="400"/>
                  </a:lnTo>
                  <a:lnTo>
                    <a:pt x="66" y="424"/>
                  </a:lnTo>
                  <a:lnTo>
                    <a:pt x="54" y="460"/>
                  </a:lnTo>
                  <a:lnTo>
                    <a:pt x="54" y="460"/>
                  </a:lnTo>
                  <a:lnTo>
                    <a:pt x="48" y="484"/>
                  </a:lnTo>
                  <a:lnTo>
                    <a:pt x="42" y="520"/>
                  </a:lnTo>
                  <a:lnTo>
                    <a:pt x="42" y="555"/>
                  </a:lnTo>
                  <a:lnTo>
                    <a:pt x="36" y="585"/>
                  </a:lnTo>
                  <a:lnTo>
                    <a:pt x="36" y="585"/>
                  </a:lnTo>
                  <a:lnTo>
                    <a:pt x="30" y="633"/>
                  </a:lnTo>
                  <a:lnTo>
                    <a:pt x="30" y="651"/>
                  </a:lnTo>
                  <a:lnTo>
                    <a:pt x="24" y="663"/>
                  </a:lnTo>
                  <a:lnTo>
                    <a:pt x="24" y="663"/>
                  </a:lnTo>
                  <a:lnTo>
                    <a:pt x="18" y="675"/>
                  </a:lnTo>
                  <a:lnTo>
                    <a:pt x="18" y="687"/>
                  </a:lnTo>
                  <a:lnTo>
                    <a:pt x="18" y="699"/>
                  </a:lnTo>
                  <a:lnTo>
                    <a:pt x="18" y="711"/>
                  </a:lnTo>
                  <a:lnTo>
                    <a:pt x="18" y="729"/>
                  </a:lnTo>
                  <a:lnTo>
                    <a:pt x="18" y="729"/>
                  </a:lnTo>
                  <a:lnTo>
                    <a:pt x="12" y="747"/>
                  </a:lnTo>
                  <a:lnTo>
                    <a:pt x="12" y="759"/>
                  </a:lnTo>
                  <a:lnTo>
                    <a:pt x="6" y="771"/>
                  </a:lnTo>
                  <a:lnTo>
                    <a:pt x="0" y="759"/>
                  </a:lnTo>
                  <a:lnTo>
                    <a:pt x="0" y="735"/>
                  </a:lnTo>
                  <a:lnTo>
                    <a:pt x="0" y="735"/>
                  </a:lnTo>
                  <a:lnTo>
                    <a:pt x="6" y="705"/>
                  </a:lnTo>
                  <a:lnTo>
                    <a:pt x="6" y="681"/>
                  </a:lnTo>
                  <a:lnTo>
                    <a:pt x="12" y="645"/>
                  </a:lnTo>
                  <a:lnTo>
                    <a:pt x="24" y="615"/>
                  </a:lnTo>
                  <a:lnTo>
                    <a:pt x="30" y="591"/>
                  </a:lnTo>
                  <a:lnTo>
                    <a:pt x="30" y="591"/>
                  </a:lnTo>
                  <a:lnTo>
                    <a:pt x="30" y="573"/>
                  </a:lnTo>
                  <a:lnTo>
                    <a:pt x="36" y="555"/>
                  </a:lnTo>
                  <a:lnTo>
                    <a:pt x="42" y="502"/>
                  </a:lnTo>
                  <a:lnTo>
                    <a:pt x="48" y="436"/>
                  </a:lnTo>
                  <a:lnTo>
                    <a:pt x="48" y="376"/>
                  </a:lnTo>
                  <a:lnTo>
                    <a:pt x="48" y="376"/>
                  </a:lnTo>
                  <a:lnTo>
                    <a:pt x="48" y="316"/>
                  </a:lnTo>
                  <a:lnTo>
                    <a:pt x="48" y="245"/>
                  </a:lnTo>
                  <a:lnTo>
                    <a:pt x="42" y="179"/>
                  </a:lnTo>
                  <a:lnTo>
                    <a:pt x="36" y="119"/>
                  </a:lnTo>
                  <a:lnTo>
                    <a:pt x="36" y="119"/>
                  </a:lnTo>
                  <a:lnTo>
                    <a:pt x="36" y="95"/>
                  </a:lnTo>
                  <a:lnTo>
                    <a:pt x="30" y="71"/>
                  </a:lnTo>
                  <a:lnTo>
                    <a:pt x="30" y="48"/>
                  </a:lnTo>
                  <a:lnTo>
                    <a:pt x="36" y="36"/>
                  </a:lnTo>
                  <a:lnTo>
                    <a:pt x="42" y="18"/>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92531" name="Freeform 19"/>
            <p:cNvSpPr>
              <a:spLocks/>
            </p:cNvSpPr>
            <p:nvPr/>
          </p:nvSpPr>
          <p:spPr bwMode="auto">
            <a:xfrm flipH="1">
              <a:off x="689" y="1758"/>
              <a:ext cx="108" cy="351"/>
            </a:xfrm>
            <a:custGeom>
              <a:avLst/>
              <a:gdLst/>
              <a:ahLst/>
              <a:cxnLst>
                <a:cxn ang="0">
                  <a:pos x="36" y="6"/>
                </a:cxn>
                <a:cxn ang="0">
                  <a:pos x="60" y="24"/>
                </a:cxn>
                <a:cxn ang="0">
                  <a:pos x="72" y="48"/>
                </a:cxn>
                <a:cxn ang="0">
                  <a:pos x="78" y="77"/>
                </a:cxn>
                <a:cxn ang="0">
                  <a:pos x="78" y="101"/>
                </a:cxn>
                <a:cxn ang="0">
                  <a:pos x="78" y="101"/>
                </a:cxn>
                <a:cxn ang="0">
                  <a:pos x="72" y="131"/>
                </a:cxn>
                <a:cxn ang="0">
                  <a:pos x="72" y="155"/>
                </a:cxn>
                <a:cxn ang="0">
                  <a:pos x="66" y="185"/>
                </a:cxn>
                <a:cxn ang="0">
                  <a:pos x="60" y="215"/>
                </a:cxn>
                <a:cxn ang="0">
                  <a:pos x="60" y="215"/>
                </a:cxn>
                <a:cxn ang="0">
                  <a:pos x="48" y="239"/>
                </a:cxn>
                <a:cxn ang="0">
                  <a:pos x="36" y="245"/>
                </a:cxn>
                <a:cxn ang="0">
                  <a:pos x="30" y="239"/>
                </a:cxn>
                <a:cxn ang="0">
                  <a:pos x="24" y="209"/>
                </a:cxn>
                <a:cxn ang="0">
                  <a:pos x="24" y="209"/>
                </a:cxn>
                <a:cxn ang="0">
                  <a:pos x="24" y="185"/>
                </a:cxn>
                <a:cxn ang="0">
                  <a:pos x="12" y="167"/>
                </a:cxn>
                <a:cxn ang="0">
                  <a:pos x="0" y="125"/>
                </a:cxn>
                <a:cxn ang="0">
                  <a:pos x="0" y="125"/>
                </a:cxn>
                <a:cxn ang="0">
                  <a:pos x="0" y="113"/>
                </a:cxn>
                <a:cxn ang="0">
                  <a:pos x="0" y="89"/>
                </a:cxn>
                <a:cxn ang="0">
                  <a:pos x="0" y="48"/>
                </a:cxn>
                <a:cxn ang="0">
                  <a:pos x="6" y="24"/>
                </a:cxn>
                <a:cxn ang="0">
                  <a:pos x="12" y="12"/>
                </a:cxn>
                <a:cxn ang="0">
                  <a:pos x="24" y="0"/>
                </a:cxn>
                <a:cxn ang="0">
                  <a:pos x="36" y="6"/>
                </a:cxn>
              </a:cxnLst>
              <a:rect l="0" t="0" r="r" b="b"/>
              <a:pathLst>
                <a:path w="78" h="245">
                  <a:moveTo>
                    <a:pt x="36" y="6"/>
                  </a:moveTo>
                  <a:lnTo>
                    <a:pt x="60" y="24"/>
                  </a:lnTo>
                  <a:lnTo>
                    <a:pt x="72" y="48"/>
                  </a:lnTo>
                  <a:lnTo>
                    <a:pt x="78" y="77"/>
                  </a:lnTo>
                  <a:lnTo>
                    <a:pt x="78" y="101"/>
                  </a:lnTo>
                  <a:lnTo>
                    <a:pt x="78" y="101"/>
                  </a:lnTo>
                  <a:lnTo>
                    <a:pt x="72" y="131"/>
                  </a:lnTo>
                  <a:lnTo>
                    <a:pt x="72" y="155"/>
                  </a:lnTo>
                  <a:lnTo>
                    <a:pt x="66" y="185"/>
                  </a:lnTo>
                  <a:lnTo>
                    <a:pt x="60" y="215"/>
                  </a:lnTo>
                  <a:lnTo>
                    <a:pt x="60" y="215"/>
                  </a:lnTo>
                  <a:lnTo>
                    <a:pt x="48" y="239"/>
                  </a:lnTo>
                  <a:lnTo>
                    <a:pt x="36" y="245"/>
                  </a:lnTo>
                  <a:lnTo>
                    <a:pt x="30" y="239"/>
                  </a:lnTo>
                  <a:lnTo>
                    <a:pt x="24" y="209"/>
                  </a:lnTo>
                  <a:lnTo>
                    <a:pt x="24" y="209"/>
                  </a:lnTo>
                  <a:lnTo>
                    <a:pt x="24" y="185"/>
                  </a:lnTo>
                  <a:lnTo>
                    <a:pt x="12" y="167"/>
                  </a:lnTo>
                  <a:lnTo>
                    <a:pt x="0" y="125"/>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92532" name="Freeform 20"/>
            <p:cNvSpPr>
              <a:spLocks/>
            </p:cNvSpPr>
            <p:nvPr/>
          </p:nvSpPr>
          <p:spPr bwMode="auto">
            <a:xfrm flipH="1">
              <a:off x="689" y="1784"/>
              <a:ext cx="100" cy="307"/>
            </a:xfrm>
            <a:custGeom>
              <a:avLst/>
              <a:gdLst/>
              <a:ahLst/>
              <a:cxnLst>
                <a:cxn ang="0">
                  <a:pos x="0" y="113"/>
                </a:cxn>
                <a:cxn ang="0">
                  <a:pos x="0" y="101"/>
                </a:cxn>
                <a:cxn ang="0">
                  <a:pos x="0" y="83"/>
                </a:cxn>
                <a:cxn ang="0">
                  <a:pos x="0" y="36"/>
                </a:cxn>
                <a:cxn ang="0">
                  <a:pos x="0" y="18"/>
                </a:cxn>
                <a:cxn ang="0">
                  <a:pos x="12" y="6"/>
                </a:cxn>
                <a:cxn ang="0">
                  <a:pos x="18" y="0"/>
                </a:cxn>
                <a:cxn ang="0">
                  <a:pos x="30" y="6"/>
                </a:cxn>
                <a:cxn ang="0">
                  <a:pos x="30" y="6"/>
                </a:cxn>
                <a:cxn ang="0">
                  <a:pos x="54" y="24"/>
                </a:cxn>
                <a:cxn ang="0">
                  <a:pos x="66" y="42"/>
                </a:cxn>
                <a:cxn ang="0">
                  <a:pos x="72" y="65"/>
                </a:cxn>
                <a:cxn ang="0">
                  <a:pos x="66" y="89"/>
                </a:cxn>
                <a:cxn ang="0">
                  <a:pos x="66" y="89"/>
                </a:cxn>
                <a:cxn ang="0">
                  <a:pos x="60" y="113"/>
                </a:cxn>
                <a:cxn ang="0">
                  <a:pos x="66" y="137"/>
                </a:cxn>
                <a:cxn ang="0">
                  <a:pos x="60" y="167"/>
                </a:cxn>
                <a:cxn ang="0">
                  <a:pos x="54" y="191"/>
                </a:cxn>
                <a:cxn ang="0">
                  <a:pos x="54" y="191"/>
                </a:cxn>
                <a:cxn ang="0">
                  <a:pos x="42" y="209"/>
                </a:cxn>
                <a:cxn ang="0">
                  <a:pos x="30" y="215"/>
                </a:cxn>
                <a:cxn ang="0">
                  <a:pos x="24" y="209"/>
                </a:cxn>
                <a:cxn ang="0">
                  <a:pos x="24" y="185"/>
                </a:cxn>
                <a:cxn ang="0">
                  <a:pos x="24" y="185"/>
                </a:cxn>
                <a:cxn ang="0">
                  <a:pos x="18" y="161"/>
                </a:cxn>
                <a:cxn ang="0">
                  <a:pos x="12" y="143"/>
                </a:cxn>
                <a:cxn ang="0">
                  <a:pos x="0" y="113"/>
                </a:cxn>
              </a:cxnLst>
              <a:rect l="0" t="0" r="r" b="b"/>
              <a:pathLst>
                <a:path w="72" h="215">
                  <a:moveTo>
                    <a:pt x="0" y="113"/>
                  </a:moveTo>
                  <a:lnTo>
                    <a:pt x="0" y="101"/>
                  </a:lnTo>
                  <a:lnTo>
                    <a:pt x="0" y="83"/>
                  </a:lnTo>
                  <a:lnTo>
                    <a:pt x="0" y="36"/>
                  </a:lnTo>
                  <a:lnTo>
                    <a:pt x="0" y="18"/>
                  </a:lnTo>
                  <a:lnTo>
                    <a:pt x="12" y="6"/>
                  </a:lnTo>
                  <a:lnTo>
                    <a:pt x="18" y="0"/>
                  </a:lnTo>
                  <a:lnTo>
                    <a:pt x="30" y="6"/>
                  </a:lnTo>
                  <a:lnTo>
                    <a:pt x="30" y="6"/>
                  </a:lnTo>
                  <a:lnTo>
                    <a:pt x="54" y="24"/>
                  </a:lnTo>
                  <a:lnTo>
                    <a:pt x="66" y="42"/>
                  </a:lnTo>
                  <a:lnTo>
                    <a:pt x="72" y="65"/>
                  </a:lnTo>
                  <a:lnTo>
                    <a:pt x="66" y="89"/>
                  </a:lnTo>
                  <a:lnTo>
                    <a:pt x="66" y="89"/>
                  </a:lnTo>
                  <a:lnTo>
                    <a:pt x="60" y="113"/>
                  </a:lnTo>
                  <a:lnTo>
                    <a:pt x="66" y="137"/>
                  </a:lnTo>
                  <a:lnTo>
                    <a:pt x="60" y="167"/>
                  </a:lnTo>
                  <a:lnTo>
                    <a:pt x="54" y="191"/>
                  </a:lnTo>
                  <a:lnTo>
                    <a:pt x="54" y="191"/>
                  </a:lnTo>
                  <a:lnTo>
                    <a:pt x="42" y="209"/>
                  </a:lnTo>
                  <a:lnTo>
                    <a:pt x="30" y="215"/>
                  </a:lnTo>
                  <a:lnTo>
                    <a:pt x="24" y="209"/>
                  </a:lnTo>
                  <a:lnTo>
                    <a:pt x="24" y="185"/>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92533" name="Freeform 21"/>
            <p:cNvSpPr>
              <a:spLocks/>
            </p:cNvSpPr>
            <p:nvPr/>
          </p:nvSpPr>
          <p:spPr bwMode="auto">
            <a:xfrm flipH="1">
              <a:off x="706" y="1792"/>
              <a:ext cx="75" cy="291"/>
            </a:xfrm>
            <a:custGeom>
              <a:avLst/>
              <a:gdLst/>
              <a:ahLst/>
              <a:cxnLst>
                <a:cxn ang="0">
                  <a:pos x="6" y="101"/>
                </a:cxn>
                <a:cxn ang="0">
                  <a:pos x="0" y="71"/>
                </a:cxn>
                <a:cxn ang="0">
                  <a:pos x="0" y="36"/>
                </a:cxn>
                <a:cxn ang="0">
                  <a:pos x="0" y="18"/>
                </a:cxn>
                <a:cxn ang="0">
                  <a:pos x="6" y="6"/>
                </a:cxn>
                <a:cxn ang="0">
                  <a:pos x="12" y="0"/>
                </a:cxn>
                <a:cxn ang="0">
                  <a:pos x="24" y="6"/>
                </a:cxn>
                <a:cxn ang="0">
                  <a:pos x="24" y="6"/>
                </a:cxn>
                <a:cxn ang="0">
                  <a:pos x="42" y="18"/>
                </a:cxn>
                <a:cxn ang="0">
                  <a:pos x="48" y="42"/>
                </a:cxn>
                <a:cxn ang="0">
                  <a:pos x="54" y="59"/>
                </a:cxn>
                <a:cxn ang="0">
                  <a:pos x="48" y="83"/>
                </a:cxn>
                <a:cxn ang="0">
                  <a:pos x="48" y="83"/>
                </a:cxn>
                <a:cxn ang="0">
                  <a:pos x="48" y="107"/>
                </a:cxn>
                <a:cxn ang="0">
                  <a:pos x="48" y="131"/>
                </a:cxn>
                <a:cxn ang="0">
                  <a:pos x="48" y="155"/>
                </a:cxn>
                <a:cxn ang="0">
                  <a:pos x="42" y="179"/>
                </a:cxn>
                <a:cxn ang="0">
                  <a:pos x="42" y="179"/>
                </a:cxn>
                <a:cxn ang="0">
                  <a:pos x="36" y="197"/>
                </a:cxn>
                <a:cxn ang="0">
                  <a:pos x="30" y="203"/>
                </a:cxn>
                <a:cxn ang="0">
                  <a:pos x="24" y="191"/>
                </a:cxn>
                <a:cxn ang="0">
                  <a:pos x="18" y="167"/>
                </a:cxn>
                <a:cxn ang="0">
                  <a:pos x="18" y="167"/>
                </a:cxn>
                <a:cxn ang="0">
                  <a:pos x="18" y="143"/>
                </a:cxn>
                <a:cxn ang="0">
                  <a:pos x="12" y="131"/>
                </a:cxn>
                <a:cxn ang="0">
                  <a:pos x="12" y="113"/>
                </a:cxn>
                <a:cxn ang="0">
                  <a:pos x="6" y="101"/>
                </a:cxn>
              </a:cxnLst>
              <a:rect l="0" t="0" r="r" b="b"/>
              <a:pathLst>
                <a:path w="54" h="203">
                  <a:moveTo>
                    <a:pt x="6" y="101"/>
                  </a:moveTo>
                  <a:lnTo>
                    <a:pt x="0" y="71"/>
                  </a:lnTo>
                  <a:lnTo>
                    <a:pt x="0" y="36"/>
                  </a:lnTo>
                  <a:lnTo>
                    <a:pt x="0" y="18"/>
                  </a:lnTo>
                  <a:lnTo>
                    <a:pt x="6" y="6"/>
                  </a:lnTo>
                  <a:lnTo>
                    <a:pt x="12" y="0"/>
                  </a:lnTo>
                  <a:lnTo>
                    <a:pt x="24" y="6"/>
                  </a:lnTo>
                  <a:lnTo>
                    <a:pt x="24" y="6"/>
                  </a:lnTo>
                  <a:lnTo>
                    <a:pt x="42" y="18"/>
                  </a:lnTo>
                  <a:lnTo>
                    <a:pt x="48" y="42"/>
                  </a:lnTo>
                  <a:lnTo>
                    <a:pt x="54" y="59"/>
                  </a:lnTo>
                  <a:lnTo>
                    <a:pt x="48" y="83"/>
                  </a:lnTo>
                  <a:lnTo>
                    <a:pt x="48" y="83"/>
                  </a:lnTo>
                  <a:lnTo>
                    <a:pt x="48" y="107"/>
                  </a:lnTo>
                  <a:lnTo>
                    <a:pt x="48" y="131"/>
                  </a:lnTo>
                  <a:lnTo>
                    <a:pt x="48" y="155"/>
                  </a:lnTo>
                  <a:lnTo>
                    <a:pt x="42" y="179"/>
                  </a:lnTo>
                  <a:lnTo>
                    <a:pt x="42" y="179"/>
                  </a:lnTo>
                  <a:lnTo>
                    <a:pt x="36" y="197"/>
                  </a:lnTo>
                  <a:lnTo>
                    <a:pt x="30" y="203"/>
                  </a:lnTo>
                  <a:lnTo>
                    <a:pt x="24" y="191"/>
                  </a:lnTo>
                  <a:lnTo>
                    <a:pt x="18" y="167"/>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92534" name="Freeform 22"/>
            <p:cNvSpPr>
              <a:spLocks/>
            </p:cNvSpPr>
            <p:nvPr/>
          </p:nvSpPr>
          <p:spPr bwMode="auto">
            <a:xfrm flipH="1">
              <a:off x="714" y="1818"/>
              <a:ext cx="58" cy="239"/>
            </a:xfrm>
            <a:custGeom>
              <a:avLst/>
              <a:gdLst/>
              <a:ahLst/>
              <a:cxnLst>
                <a:cxn ang="0">
                  <a:pos x="6" y="83"/>
                </a:cxn>
                <a:cxn ang="0">
                  <a:pos x="0" y="53"/>
                </a:cxn>
                <a:cxn ang="0">
                  <a:pos x="0" y="24"/>
                </a:cxn>
                <a:cxn ang="0">
                  <a:pos x="6" y="0"/>
                </a:cxn>
                <a:cxn ang="0">
                  <a:pos x="12" y="0"/>
                </a:cxn>
                <a:cxn ang="0">
                  <a:pos x="24" y="0"/>
                </a:cxn>
                <a:cxn ang="0">
                  <a:pos x="24" y="0"/>
                </a:cxn>
                <a:cxn ang="0">
                  <a:pos x="42" y="24"/>
                </a:cxn>
                <a:cxn ang="0">
                  <a:pos x="42" y="41"/>
                </a:cxn>
                <a:cxn ang="0">
                  <a:pos x="42" y="65"/>
                </a:cxn>
                <a:cxn ang="0">
                  <a:pos x="42" y="65"/>
                </a:cxn>
                <a:cxn ang="0">
                  <a:pos x="42" y="89"/>
                </a:cxn>
                <a:cxn ang="0">
                  <a:pos x="36" y="107"/>
                </a:cxn>
                <a:cxn ang="0">
                  <a:pos x="36" y="149"/>
                </a:cxn>
                <a:cxn ang="0">
                  <a:pos x="36" y="149"/>
                </a:cxn>
                <a:cxn ang="0">
                  <a:pos x="30" y="167"/>
                </a:cxn>
                <a:cxn ang="0">
                  <a:pos x="24" y="167"/>
                </a:cxn>
                <a:cxn ang="0">
                  <a:pos x="18" y="161"/>
                </a:cxn>
                <a:cxn ang="0">
                  <a:pos x="18" y="143"/>
                </a:cxn>
                <a:cxn ang="0">
                  <a:pos x="18" y="143"/>
                </a:cxn>
                <a:cxn ang="0">
                  <a:pos x="18" y="119"/>
                </a:cxn>
                <a:cxn ang="0">
                  <a:pos x="12" y="107"/>
                </a:cxn>
                <a:cxn ang="0">
                  <a:pos x="12" y="95"/>
                </a:cxn>
                <a:cxn ang="0">
                  <a:pos x="6" y="83"/>
                </a:cxn>
              </a:cxnLst>
              <a:rect l="0" t="0" r="r" b="b"/>
              <a:pathLst>
                <a:path w="42" h="167">
                  <a:moveTo>
                    <a:pt x="6" y="83"/>
                  </a:moveTo>
                  <a:lnTo>
                    <a:pt x="0" y="53"/>
                  </a:lnTo>
                  <a:lnTo>
                    <a:pt x="0" y="24"/>
                  </a:lnTo>
                  <a:lnTo>
                    <a:pt x="6" y="0"/>
                  </a:lnTo>
                  <a:lnTo>
                    <a:pt x="12" y="0"/>
                  </a:lnTo>
                  <a:lnTo>
                    <a:pt x="24" y="0"/>
                  </a:lnTo>
                  <a:lnTo>
                    <a:pt x="24" y="0"/>
                  </a:lnTo>
                  <a:lnTo>
                    <a:pt x="42" y="24"/>
                  </a:lnTo>
                  <a:lnTo>
                    <a:pt x="42" y="41"/>
                  </a:lnTo>
                  <a:lnTo>
                    <a:pt x="42" y="65"/>
                  </a:lnTo>
                  <a:lnTo>
                    <a:pt x="42" y="65"/>
                  </a:lnTo>
                  <a:lnTo>
                    <a:pt x="42" y="89"/>
                  </a:lnTo>
                  <a:lnTo>
                    <a:pt x="36" y="107"/>
                  </a:lnTo>
                  <a:lnTo>
                    <a:pt x="36" y="149"/>
                  </a:lnTo>
                  <a:lnTo>
                    <a:pt x="36" y="149"/>
                  </a:lnTo>
                  <a:lnTo>
                    <a:pt x="30" y="167"/>
                  </a:lnTo>
                  <a:lnTo>
                    <a:pt x="24" y="167"/>
                  </a:lnTo>
                  <a:lnTo>
                    <a:pt x="18" y="161"/>
                  </a:lnTo>
                  <a:lnTo>
                    <a:pt x="18" y="143"/>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92535" name="Freeform 23"/>
            <p:cNvSpPr>
              <a:spLocks/>
            </p:cNvSpPr>
            <p:nvPr/>
          </p:nvSpPr>
          <p:spPr bwMode="auto">
            <a:xfrm flipH="1">
              <a:off x="714" y="1827"/>
              <a:ext cx="50" cy="213"/>
            </a:xfrm>
            <a:custGeom>
              <a:avLst/>
              <a:gdLst/>
              <a:ahLst/>
              <a:cxnLst>
                <a:cxn ang="0">
                  <a:pos x="18" y="0"/>
                </a:cxn>
                <a:cxn ang="0">
                  <a:pos x="30" y="12"/>
                </a:cxn>
                <a:cxn ang="0">
                  <a:pos x="36" y="18"/>
                </a:cxn>
                <a:cxn ang="0">
                  <a:pos x="36" y="35"/>
                </a:cxn>
                <a:cxn ang="0">
                  <a:pos x="30" y="59"/>
                </a:cxn>
                <a:cxn ang="0">
                  <a:pos x="30" y="59"/>
                </a:cxn>
                <a:cxn ang="0">
                  <a:pos x="30" y="83"/>
                </a:cxn>
                <a:cxn ang="0">
                  <a:pos x="30" y="101"/>
                </a:cxn>
                <a:cxn ang="0">
                  <a:pos x="30" y="119"/>
                </a:cxn>
                <a:cxn ang="0">
                  <a:pos x="30" y="137"/>
                </a:cxn>
                <a:cxn ang="0">
                  <a:pos x="30" y="137"/>
                </a:cxn>
                <a:cxn ang="0">
                  <a:pos x="24" y="149"/>
                </a:cxn>
                <a:cxn ang="0">
                  <a:pos x="24" y="149"/>
                </a:cxn>
                <a:cxn ang="0">
                  <a:pos x="18" y="143"/>
                </a:cxn>
                <a:cxn ang="0">
                  <a:pos x="18" y="125"/>
                </a:cxn>
                <a:cxn ang="0">
                  <a:pos x="18" y="125"/>
                </a:cxn>
                <a:cxn ang="0">
                  <a:pos x="18" y="107"/>
                </a:cxn>
                <a:cxn ang="0">
                  <a:pos x="18" y="95"/>
                </a:cxn>
                <a:cxn ang="0">
                  <a:pos x="12" y="89"/>
                </a:cxn>
                <a:cxn ang="0">
                  <a:pos x="6" y="77"/>
                </a:cxn>
                <a:cxn ang="0">
                  <a:pos x="6" y="77"/>
                </a:cxn>
                <a:cxn ang="0">
                  <a:pos x="0" y="47"/>
                </a:cxn>
                <a:cxn ang="0">
                  <a:pos x="0" y="18"/>
                </a:cxn>
                <a:cxn ang="0">
                  <a:pos x="6" y="0"/>
                </a:cxn>
                <a:cxn ang="0">
                  <a:pos x="12" y="0"/>
                </a:cxn>
                <a:cxn ang="0">
                  <a:pos x="18" y="0"/>
                </a:cxn>
              </a:cxnLst>
              <a:rect l="0" t="0" r="r" b="b"/>
              <a:pathLst>
                <a:path w="36" h="149">
                  <a:moveTo>
                    <a:pt x="18" y="0"/>
                  </a:moveTo>
                  <a:lnTo>
                    <a:pt x="30" y="12"/>
                  </a:lnTo>
                  <a:lnTo>
                    <a:pt x="36" y="18"/>
                  </a:lnTo>
                  <a:lnTo>
                    <a:pt x="36" y="35"/>
                  </a:lnTo>
                  <a:lnTo>
                    <a:pt x="30" y="59"/>
                  </a:lnTo>
                  <a:lnTo>
                    <a:pt x="30" y="59"/>
                  </a:lnTo>
                  <a:lnTo>
                    <a:pt x="30" y="83"/>
                  </a:lnTo>
                  <a:lnTo>
                    <a:pt x="30" y="101"/>
                  </a:lnTo>
                  <a:lnTo>
                    <a:pt x="30" y="119"/>
                  </a:lnTo>
                  <a:lnTo>
                    <a:pt x="30" y="137"/>
                  </a:lnTo>
                  <a:lnTo>
                    <a:pt x="30" y="137"/>
                  </a:lnTo>
                  <a:lnTo>
                    <a:pt x="24" y="149"/>
                  </a:lnTo>
                  <a:lnTo>
                    <a:pt x="24" y="149"/>
                  </a:lnTo>
                  <a:lnTo>
                    <a:pt x="18" y="143"/>
                  </a:lnTo>
                  <a:lnTo>
                    <a:pt x="18" y="125"/>
                  </a:lnTo>
                  <a:lnTo>
                    <a:pt x="18" y="125"/>
                  </a:lnTo>
                  <a:lnTo>
                    <a:pt x="18" y="107"/>
                  </a:lnTo>
                  <a:lnTo>
                    <a:pt x="18" y="95"/>
                  </a:lnTo>
                  <a:lnTo>
                    <a:pt x="12" y="89"/>
                  </a:lnTo>
                  <a:lnTo>
                    <a:pt x="6" y="77"/>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92536" name="Freeform 24"/>
            <p:cNvSpPr>
              <a:spLocks/>
            </p:cNvSpPr>
            <p:nvPr/>
          </p:nvSpPr>
          <p:spPr bwMode="auto">
            <a:xfrm flipH="1">
              <a:off x="475" y="2485"/>
              <a:ext cx="198" cy="819"/>
            </a:xfrm>
            <a:custGeom>
              <a:avLst/>
              <a:gdLst/>
              <a:ahLst/>
              <a:cxnLst>
                <a:cxn ang="0">
                  <a:pos x="143" y="0"/>
                </a:cxn>
                <a:cxn ang="0">
                  <a:pos x="137" y="12"/>
                </a:cxn>
                <a:cxn ang="0">
                  <a:pos x="119" y="65"/>
                </a:cxn>
                <a:cxn ang="0">
                  <a:pos x="96" y="89"/>
                </a:cxn>
                <a:cxn ang="0">
                  <a:pos x="84" y="107"/>
                </a:cxn>
                <a:cxn ang="0">
                  <a:pos x="84" y="149"/>
                </a:cxn>
                <a:cxn ang="0">
                  <a:pos x="84" y="167"/>
                </a:cxn>
                <a:cxn ang="0">
                  <a:pos x="72" y="233"/>
                </a:cxn>
                <a:cxn ang="0">
                  <a:pos x="54" y="316"/>
                </a:cxn>
                <a:cxn ang="0">
                  <a:pos x="48" y="382"/>
                </a:cxn>
                <a:cxn ang="0">
                  <a:pos x="48" y="400"/>
                </a:cxn>
                <a:cxn ang="0">
                  <a:pos x="42" y="484"/>
                </a:cxn>
                <a:cxn ang="0">
                  <a:pos x="42" y="502"/>
                </a:cxn>
                <a:cxn ang="0">
                  <a:pos x="36" y="532"/>
                </a:cxn>
                <a:cxn ang="0">
                  <a:pos x="18" y="549"/>
                </a:cxn>
                <a:cxn ang="0">
                  <a:pos x="0" y="561"/>
                </a:cxn>
                <a:cxn ang="0">
                  <a:pos x="6" y="561"/>
                </a:cxn>
                <a:cxn ang="0">
                  <a:pos x="24" y="555"/>
                </a:cxn>
                <a:cxn ang="0">
                  <a:pos x="42" y="543"/>
                </a:cxn>
                <a:cxn ang="0">
                  <a:pos x="42" y="549"/>
                </a:cxn>
                <a:cxn ang="0">
                  <a:pos x="42" y="573"/>
                </a:cxn>
                <a:cxn ang="0">
                  <a:pos x="48" y="573"/>
                </a:cxn>
                <a:cxn ang="0">
                  <a:pos x="48" y="555"/>
                </a:cxn>
                <a:cxn ang="0">
                  <a:pos x="48" y="526"/>
                </a:cxn>
                <a:cxn ang="0">
                  <a:pos x="54" y="502"/>
                </a:cxn>
                <a:cxn ang="0">
                  <a:pos x="60" y="472"/>
                </a:cxn>
                <a:cxn ang="0">
                  <a:pos x="66" y="436"/>
                </a:cxn>
                <a:cxn ang="0">
                  <a:pos x="66" y="436"/>
                </a:cxn>
                <a:cxn ang="0">
                  <a:pos x="66" y="424"/>
                </a:cxn>
                <a:cxn ang="0">
                  <a:pos x="66" y="382"/>
                </a:cxn>
                <a:cxn ang="0">
                  <a:pos x="72" y="352"/>
                </a:cxn>
                <a:cxn ang="0">
                  <a:pos x="78" y="281"/>
                </a:cxn>
                <a:cxn ang="0">
                  <a:pos x="78" y="257"/>
                </a:cxn>
                <a:cxn ang="0">
                  <a:pos x="84" y="209"/>
                </a:cxn>
                <a:cxn ang="0">
                  <a:pos x="102" y="149"/>
                </a:cxn>
                <a:cxn ang="0">
                  <a:pos x="107" y="125"/>
                </a:cxn>
                <a:cxn ang="0">
                  <a:pos x="119" y="89"/>
                </a:cxn>
                <a:cxn ang="0">
                  <a:pos x="125" y="77"/>
                </a:cxn>
                <a:cxn ang="0">
                  <a:pos x="143" y="30"/>
                </a:cxn>
              </a:cxnLst>
              <a:rect l="0" t="0" r="r" b="b"/>
              <a:pathLst>
                <a:path w="143" h="573">
                  <a:moveTo>
                    <a:pt x="143" y="6"/>
                  </a:moveTo>
                  <a:lnTo>
                    <a:pt x="143" y="0"/>
                  </a:lnTo>
                  <a:lnTo>
                    <a:pt x="143" y="6"/>
                  </a:lnTo>
                  <a:lnTo>
                    <a:pt x="137" y="12"/>
                  </a:lnTo>
                  <a:lnTo>
                    <a:pt x="131" y="30"/>
                  </a:lnTo>
                  <a:lnTo>
                    <a:pt x="119" y="65"/>
                  </a:lnTo>
                  <a:lnTo>
                    <a:pt x="107" y="77"/>
                  </a:lnTo>
                  <a:lnTo>
                    <a:pt x="96" y="89"/>
                  </a:lnTo>
                  <a:lnTo>
                    <a:pt x="96" y="89"/>
                  </a:lnTo>
                  <a:lnTo>
                    <a:pt x="84" y="107"/>
                  </a:lnTo>
                  <a:lnTo>
                    <a:pt x="84" y="119"/>
                  </a:lnTo>
                  <a:lnTo>
                    <a:pt x="84" y="149"/>
                  </a:lnTo>
                  <a:lnTo>
                    <a:pt x="84" y="149"/>
                  </a:lnTo>
                  <a:lnTo>
                    <a:pt x="84" y="167"/>
                  </a:lnTo>
                  <a:lnTo>
                    <a:pt x="78" y="197"/>
                  </a:lnTo>
                  <a:lnTo>
                    <a:pt x="72" y="233"/>
                  </a:lnTo>
                  <a:lnTo>
                    <a:pt x="60" y="275"/>
                  </a:lnTo>
                  <a:lnTo>
                    <a:pt x="54" y="316"/>
                  </a:lnTo>
                  <a:lnTo>
                    <a:pt x="48" y="352"/>
                  </a:lnTo>
                  <a:lnTo>
                    <a:pt x="48" y="382"/>
                  </a:lnTo>
                  <a:lnTo>
                    <a:pt x="48" y="400"/>
                  </a:lnTo>
                  <a:lnTo>
                    <a:pt x="48" y="400"/>
                  </a:lnTo>
                  <a:lnTo>
                    <a:pt x="42" y="460"/>
                  </a:lnTo>
                  <a:lnTo>
                    <a:pt x="42" y="484"/>
                  </a:lnTo>
                  <a:lnTo>
                    <a:pt x="42" y="502"/>
                  </a:lnTo>
                  <a:lnTo>
                    <a:pt x="42" y="502"/>
                  </a:lnTo>
                  <a:lnTo>
                    <a:pt x="42" y="520"/>
                  </a:lnTo>
                  <a:lnTo>
                    <a:pt x="36" y="532"/>
                  </a:lnTo>
                  <a:lnTo>
                    <a:pt x="18" y="549"/>
                  </a:lnTo>
                  <a:lnTo>
                    <a:pt x="18" y="549"/>
                  </a:lnTo>
                  <a:lnTo>
                    <a:pt x="0" y="561"/>
                  </a:lnTo>
                  <a:lnTo>
                    <a:pt x="0" y="561"/>
                  </a:lnTo>
                  <a:lnTo>
                    <a:pt x="6" y="561"/>
                  </a:lnTo>
                  <a:lnTo>
                    <a:pt x="6" y="561"/>
                  </a:lnTo>
                  <a:lnTo>
                    <a:pt x="18" y="561"/>
                  </a:lnTo>
                  <a:lnTo>
                    <a:pt x="24" y="555"/>
                  </a:lnTo>
                  <a:lnTo>
                    <a:pt x="36" y="549"/>
                  </a:lnTo>
                  <a:lnTo>
                    <a:pt x="42" y="543"/>
                  </a:lnTo>
                  <a:lnTo>
                    <a:pt x="42" y="543"/>
                  </a:lnTo>
                  <a:lnTo>
                    <a:pt x="42" y="549"/>
                  </a:lnTo>
                  <a:lnTo>
                    <a:pt x="42" y="561"/>
                  </a:lnTo>
                  <a:lnTo>
                    <a:pt x="42" y="573"/>
                  </a:lnTo>
                  <a:lnTo>
                    <a:pt x="48" y="573"/>
                  </a:lnTo>
                  <a:lnTo>
                    <a:pt x="48" y="573"/>
                  </a:lnTo>
                  <a:lnTo>
                    <a:pt x="48" y="561"/>
                  </a:lnTo>
                  <a:lnTo>
                    <a:pt x="48" y="555"/>
                  </a:lnTo>
                  <a:lnTo>
                    <a:pt x="48" y="538"/>
                  </a:lnTo>
                  <a:lnTo>
                    <a:pt x="48" y="526"/>
                  </a:lnTo>
                  <a:lnTo>
                    <a:pt x="48" y="526"/>
                  </a:lnTo>
                  <a:lnTo>
                    <a:pt x="54" y="502"/>
                  </a:lnTo>
                  <a:lnTo>
                    <a:pt x="60" y="472"/>
                  </a:lnTo>
                  <a:lnTo>
                    <a:pt x="60" y="472"/>
                  </a:lnTo>
                  <a:lnTo>
                    <a:pt x="66" y="448"/>
                  </a:lnTo>
                  <a:lnTo>
                    <a:pt x="66" y="436"/>
                  </a:lnTo>
                  <a:lnTo>
                    <a:pt x="66" y="436"/>
                  </a:lnTo>
                  <a:lnTo>
                    <a:pt x="66" y="436"/>
                  </a:lnTo>
                  <a:lnTo>
                    <a:pt x="66" y="436"/>
                  </a:lnTo>
                  <a:lnTo>
                    <a:pt x="66" y="424"/>
                  </a:lnTo>
                  <a:lnTo>
                    <a:pt x="66" y="406"/>
                  </a:lnTo>
                  <a:lnTo>
                    <a:pt x="66" y="382"/>
                  </a:lnTo>
                  <a:lnTo>
                    <a:pt x="66" y="382"/>
                  </a:lnTo>
                  <a:lnTo>
                    <a:pt x="72" y="352"/>
                  </a:lnTo>
                  <a:lnTo>
                    <a:pt x="78" y="316"/>
                  </a:lnTo>
                  <a:lnTo>
                    <a:pt x="78" y="281"/>
                  </a:lnTo>
                  <a:lnTo>
                    <a:pt x="78" y="257"/>
                  </a:lnTo>
                  <a:lnTo>
                    <a:pt x="78" y="257"/>
                  </a:lnTo>
                  <a:lnTo>
                    <a:pt x="84" y="239"/>
                  </a:lnTo>
                  <a:lnTo>
                    <a:pt x="84" y="209"/>
                  </a:lnTo>
                  <a:lnTo>
                    <a:pt x="96" y="179"/>
                  </a:lnTo>
                  <a:lnTo>
                    <a:pt x="102" y="149"/>
                  </a:lnTo>
                  <a:lnTo>
                    <a:pt x="102" y="149"/>
                  </a:lnTo>
                  <a:lnTo>
                    <a:pt x="107" y="125"/>
                  </a:lnTo>
                  <a:lnTo>
                    <a:pt x="113" y="113"/>
                  </a:lnTo>
                  <a:lnTo>
                    <a:pt x="119" y="89"/>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92537" name="Freeform 25"/>
            <p:cNvSpPr>
              <a:spLocks/>
            </p:cNvSpPr>
            <p:nvPr/>
          </p:nvSpPr>
          <p:spPr bwMode="auto">
            <a:xfrm flipH="1">
              <a:off x="475" y="1126"/>
              <a:ext cx="90" cy="1000"/>
            </a:xfrm>
            <a:custGeom>
              <a:avLst/>
              <a:gdLst/>
              <a:ahLst/>
              <a:cxnLst>
                <a:cxn ang="0">
                  <a:pos x="18" y="633"/>
                </a:cxn>
                <a:cxn ang="0">
                  <a:pos x="18" y="633"/>
                </a:cxn>
                <a:cxn ang="0">
                  <a:pos x="18" y="639"/>
                </a:cxn>
                <a:cxn ang="0">
                  <a:pos x="12" y="657"/>
                </a:cxn>
                <a:cxn ang="0">
                  <a:pos x="12" y="657"/>
                </a:cxn>
                <a:cxn ang="0">
                  <a:pos x="6" y="681"/>
                </a:cxn>
                <a:cxn ang="0">
                  <a:pos x="0" y="699"/>
                </a:cxn>
                <a:cxn ang="0">
                  <a:pos x="0" y="699"/>
                </a:cxn>
                <a:cxn ang="0">
                  <a:pos x="0" y="699"/>
                </a:cxn>
                <a:cxn ang="0">
                  <a:pos x="0" y="687"/>
                </a:cxn>
                <a:cxn ang="0">
                  <a:pos x="0" y="669"/>
                </a:cxn>
                <a:cxn ang="0">
                  <a:pos x="0" y="669"/>
                </a:cxn>
                <a:cxn ang="0">
                  <a:pos x="6" y="633"/>
                </a:cxn>
                <a:cxn ang="0">
                  <a:pos x="6" y="603"/>
                </a:cxn>
                <a:cxn ang="0">
                  <a:pos x="6" y="561"/>
                </a:cxn>
                <a:cxn ang="0">
                  <a:pos x="6" y="561"/>
                </a:cxn>
                <a:cxn ang="0">
                  <a:pos x="6" y="543"/>
                </a:cxn>
                <a:cxn ang="0">
                  <a:pos x="6" y="525"/>
                </a:cxn>
                <a:cxn ang="0">
                  <a:pos x="6" y="478"/>
                </a:cxn>
                <a:cxn ang="0">
                  <a:pos x="12" y="430"/>
                </a:cxn>
                <a:cxn ang="0">
                  <a:pos x="12" y="412"/>
                </a:cxn>
                <a:cxn ang="0">
                  <a:pos x="12" y="400"/>
                </a:cxn>
                <a:cxn ang="0">
                  <a:pos x="12" y="400"/>
                </a:cxn>
                <a:cxn ang="0">
                  <a:pos x="18" y="388"/>
                </a:cxn>
                <a:cxn ang="0">
                  <a:pos x="24" y="370"/>
                </a:cxn>
                <a:cxn ang="0">
                  <a:pos x="35" y="316"/>
                </a:cxn>
                <a:cxn ang="0">
                  <a:pos x="41" y="257"/>
                </a:cxn>
                <a:cxn ang="0">
                  <a:pos x="47" y="233"/>
                </a:cxn>
                <a:cxn ang="0">
                  <a:pos x="47" y="215"/>
                </a:cxn>
                <a:cxn ang="0">
                  <a:pos x="47" y="215"/>
                </a:cxn>
                <a:cxn ang="0">
                  <a:pos x="47" y="179"/>
                </a:cxn>
                <a:cxn ang="0">
                  <a:pos x="53" y="131"/>
                </a:cxn>
                <a:cxn ang="0">
                  <a:pos x="53" y="83"/>
                </a:cxn>
                <a:cxn ang="0">
                  <a:pos x="53" y="47"/>
                </a:cxn>
                <a:cxn ang="0">
                  <a:pos x="53" y="47"/>
                </a:cxn>
                <a:cxn ang="0">
                  <a:pos x="53" y="24"/>
                </a:cxn>
                <a:cxn ang="0">
                  <a:pos x="53" y="6"/>
                </a:cxn>
                <a:cxn ang="0">
                  <a:pos x="53" y="0"/>
                </a:cxn>
                <a:cxn ang="0">
                  <a:pos x="59" y="6"/>
                </a:cxn>
                <a:cxn ang="0">
                  <a:pos x="59" y="18"/>
                </a:cxn>
                <a:cxn ang="0">
                  <a:pos x="59" y="41"/>
                </a:cxn>
                <a:cxn ang="0">
                  <a:pos x="59" y="41"/>
                </a:cxn>
                <a:cxn ang="0">
                  <a:pos x="59" y="65"/>
                </a:cxn>
                <a:cxn ang="0">
                  <a:pos x="59" y="83"/>
                </a:cxn>
                <a:cxn ang="0">
                  <a:pos x="65" y="113"/>
                </a:cxn>
                <a:cxn ang="0">
                  <a:pos x="65" y="137"/>
                </a:cxn>
                <a:cxn ang="0">
                  <a:pos x="65" y="167"/>
                </a:cxn>
                <a:cxn ang="0">
                  <a:pos x="65" y="167"/>
                </a:cxn>
                <a:cxn ang="0">
                  <a:pos x="59" y="209"/>
                </a:cxn>
                <a:cxn ang="0">
                  <a:pos x="53" y="245"/>
                </a:cxn>
                <a:cxn ang="0">
                  <a:pos x="47" y="280"/>
                </a:cxn>
                <a:cxn ang="0">
                  <a:pos x="41" y="298"/>
                </a:cxn>
                <a:cxn ang="0">
                  <a:pos x="41" y="298"/>
                </a:cxn>
                <a:cxn ang="0">
                  <a:pos x="41" y="316"/>
                </a:cxn>
                <a:cxn ang="0">
                  <a:pos x="35" y="346"/>
                </a:cxn>
                <a:cxn ang="0">
                  <a:pos x="29" y="382"/>
                </a:cxn>
                <a:cxn ang="0">
                  <a:pos x="29" y="412"/>
                </a:cxn>
                <a:cxn ang="0">
                  <a:pos x="29" y="412"/>
                </a:cxn>
                <a:cxn ang="0">
                  <a:pos x="24" y="448"/>
                </a:cxn>
                <a:cxn ang="0">
                  <a:pos x="18" y="496"/>
                </a:cxn>
                <a:cxn ang="0">
                  <a:pos x="18" y="555"/>
                </a:cxn>
                <a:cxn ang="0">
                  <a:pos x="18" y="633"/>
                </a:cxn>
              </a:cxnLst>
              <a:rect l="0" t="0" r="r" b="b"/>
              <a:pathLst>
                <a:path w="65" h="699">
                  <a:moveTo>
                    <a:pt x="18" y="633"/>
                  </a:moveTo>
                  <a:lnTo>
                    <a:pt x="18" y="633"/>
                  </a:lnTo>
                  <a:lnTo>
                    <a:pt x="18" y="639"/>
                  </a:lnTo>
                  <a:lnTo>
                    <a:pt x="12" y="657"/>
                  </a:lnTo>
                  <a:lnTo>
                    <a:pt x="12" y="657"/>
                  </a:lnTo>
                  <a:lnTo>
                    <a:pt x="6" y="681"/>
                  </a:lnTo>
                  <a:lnTo>
                    <a:pt x="0" y="699"/>
                  </a:lnTo>
                  <a:lnTo>
                    <a:pt x="0" y="699"/>
                  </a:lnTo>
                  <a:lnTo>
                    <a:pt x="0" y="699"/>
                  </a:lnTo>
                  <a:lnTo>
                    <a:pt x="0" y="687"/>
                  </a:lnTo>
                  <a:lnTo>
                    <a:pt x="0" y="669"/>
                  </a:lnTo>
                  <a:lnTo>
                    <a:pt x="0" y="669"/>
                  </a:lnTo>
                  <a:lnTo>
                    <a:pt x="6" y="633"/>
                  </a:lnTo>
                  <a:lnTo>
                    <a:pt x="6" y="603"/>
                  </a:lnTo>
                  <a:lnTo>
                    <a:pt x="6" y="561"/>
                  </a:lnTo>
                  <a:lnTo>
                    <a:pt x="6" y="561"/>
                  </a:lnTo>
                  <a:lnTo>
                    <a:pt x="6" y="543"/>
                  </a:lnTo>
                  <a:lnTo>
                    <a:pt x="6" y="525"/>
                  </a:lnTo>
                  <a:lnTo>
                    <a:pt x="6" y="478"/>
                  </a:lnTo>
                  <a:lnTo>
                    <a:pt x="12" y="430"/>
                  </a:lnTo>
                  <a:lnTo>
                    <a:pt x="12" y="412"/>
                  </a:lnTo>
                  <a:lnTo>
                    <a:pt x="12" y="400"/>
                  </a:lnTo>
                  <a:lnTo>
                    <a:pt x="12" y="400"/>
                  </a:lnTo>
                  <a:lnTo>
                    <a:pt x="18" y="388"/>
                  </a:lnTo>
                  <a:lnTo>
                    <a:pt x="24" y="370"/>
                  </a:lnTo>
                  <a:lnTo>
                    <a:pt x="35" y="316"/>
                  </a:lnTo>
                  <a:lnTo>
                    <a:pt x="41" y="257"/>
                  </a:lnTo>
                  <a:lnTo>
                    <a:pt x="47" y="233"/>
                  </a:lnTo>
                  <a:lnTo>
                    <a:pt x="47" y="215"/>
                  </a:lnTo>
                  <a:lnTo>
                    <a:pt x="47" y="215"/>
                  </a:lnTo>
                  <a:lnTo>
                    <a:pt x="47" y="179"/>
                  </a:lnTo>
                  <a:lnTo>
                    <a:pt x="53" y="131"/>
                  </a:lnTo>
                  <a:lnTo>
                    <a:pt x="53" y="83"/>
                  </a:lnTo>
                  <a:lnTo>
                    <a:pt x="53" y="47"/>
                  </a:lnTo>
                  <a:lnTo>
                    <a:pt x="53" y="47"/>
                  </a:lnTo>
                  <a:lnTo>
                    <a:pt x="53" y="24"/>
                  </a:lnTo>
                  <a:lnTo>
                    <a:pt x="53" y="6"/>
                  </a:lnTo>
                  <a:lnTo>
                    <a:pt x="53" y="0"/>
                  </a:lnTo>
                  <a:lnTo>
                    <a:pt x="59" y="6"/>
                  </a:lnTo>
                  <a:lnTo>
                    <a:pt x="59" y="18"/>
                  </a:lnTo>
                  <a:lnTo>
                    <a:pt x="59" y="41"/>
                  </a:lnTo>
                  <a:lnTo>
                    <a:pt x="59" y="41"/>
                  </a:lnTo>
                  <a:lnTo>
                    <a:pt x="59" y="65"/>
                  </a:lnTo>
                  <a:lnTo>
                    <a:pt x="59" y="83"/>
                  </a:lnTo>
                  <a:lnTo>
                    <a:pt x="65" y="113"/>
                  </a:lnTo>
                  <a:lnTo>
                    <a:pt x="65" y="137"/>
                  </a:lnTo>
                  <a:lnTo>
                    <a:pt x="65" y="167"/>
                  </a:lnTo>
                  <a:lnTo>
                    <a:pt x="65" y="167"/>
                  </a:lnTo>
                  <a:lnTo>
                    <a:pt x="59" y="209"/>
                  </a:lnTo>
                  <a:lnTo>
                    <a:pt x="53" y="245"/>
                  </a:lnTo>
                  <a:lnTo>
                    <a:pt x="47" y="280"/>
                  </a:lnTo>
                  <a:lnTo>
                    <a:pt x="41" y="298"/>
                  </a:lnTo>
                  <a:lnTo>
                    <a:pt x="41" y="298"/>
                  </a:lnTo>
                  <a:lnTo>
                    <a:pt x="41" y="316"/>
                  </a:lnTo>
                  <a:lnTo>
                    <a:pt x="35" y="346"/>
                  </a:lnTo>
                  <a:lnTo>
                    <a:pt x="29" y="382"/>
                  </a:lnTo>
                  <a:lnTo>
                    <a:pt x="29" y="41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92538" name="Freeform 26"/>
            <p:cNvSpPr>
              <a:spLocks/>
            </p:cNvSpPr>
            <p:nvPr/>
          </p:nvSpPr>
          <p:spPr bwMode="auto">
            <a:xfrm flipH="1">
              <a:off x="615" y="3502"/>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close/>
                </a:path>
              </a:pathLst>
            </a:custGeom>
            <a:solidFill>
              <a:srgbClr val="FFCC19"/>
            </a:solidFill>
            <a:ln w="9525">
              <a:noFill/>
              <a:round/>
              <a:headEnd/>
              <a:tailEnd/>
            </a:ln>
          </p:spPr>
          <p:txBody>
            <a:bodyPr/>
            <a:lstStyle/>
            <a:p>
              <a:endParaRPr lang="fr-FR"/>
            </a:p>
          </p:txBody>
        </p:sp>
        <p:sp>
          <p:nvSpPr>
            <p:cNvPr id="192539" name="Freeform 27"/>
            <p:cNvSpPr>
              <a:spLocks/>
            </p:cNvSpPr>
            <p:nvPr/>
          </p:nvSpPr>
          <p:spPr bwMode="auto">
            <a:xfrm flipH="1">
              <a:off x="615" y="3502"/>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path>
              </a:pathLst>
            </a:custGeom>
            <a:noFill/>
            <a:ln w="0">
              <a:solidFill>
                <a:srgbClr val="000000"/>
              </a:solidFill>
              <a:prstDash val="solid"/>
              <a:round/>
              <a:headEnd/>
              <a:tailEnd/>
            </a:ln>
          </p:spPr>
          <p:txBody>
            <a:bodyPr/>
            <a:lstStyle/>
            <a:p>
              <a:endParaRPr lang="fr-FR"/>
            </a:p>
          </p:txBody>
        </p:sp>
        <p:sp>
          <p:nvSpPr>
            <p:cNvPr id="192540" name="Freeform 28"/>
            <p:cNvSpPr>
              <a:spLocks/>
            </p:cNvSpPr>
            <p:nvPr/>
          </p:nvSpPr>
          <p:spPr bwMode="auto">
            <a:xfrm flipH="1">
              <a:off x="525" y="3356"/>
              <a:ext cx="65" cy="299"/>
            </a:xfrm>
            <a:custGeom>
              <a:avLst/>
              <a:gdLst/>
              <a:ahLst/>
              <a:cxnLst>
                <a:cxn ang="0">
                  <a:pos x="18" y="60"/>
                </a:cxn>
                <a:cxn ang="0">
                  <a:pos x="18" y="54"/>
                </a:cxn>
                <a:cxn ang="0">
                  <a:pos x="24" y="36"/>
                </a:cxn>
                <a:cxn ang="0">
                  <a:pos x="30" y="18"/>
                </a:cxn>
                <a:cxn ang="0">
                  <a:pos x="47" y="0"/>
                </a:cxn>
                <a:cxn ang="0">
                  <a:pos x="47" y="0"/>
                </a:cxn>
                <a:cxn ang="0">
                  <a:pos x="47" y="6"/>
                </a:cxn>
                <a:cxn ang="0">
                  <a:pos x="42" y="30"/>
                </a:cxn>
                <a:cxn ang="0">
                  <a:pos x="42" y="60"/>
                </a:cxn>
                <a:cxn ang="0">
                  <a:pos x="36" y="96"/>
                </a:cxn>
                <a:cxn ang="0">
                  <a:pos x="30" y="132"/>
                </a:cxn>
                <a:cxn ang="0">
                  <a:pos x="24" y="162"/>
                </a:cxn>
                <a:cxn ang="0">
                  <a:pos x="18" y="191"/>
                </a:cxn>
                <a:cxn ang="0">
                  <a:pos x="12" y="209"/>
                </a:cxn>
                <a:cxn ang="0">
                  <a:pos x="0" y="203"/>
                </a:cxn>
                <a:cxn ang="0">
                  <a:pos x="18" y="60"/>
                </a:cxn>
                <a:cxn ang="0">
                  <a:pos x="18" y="60"/>
                </a:cxn>
              </a:cxnLst>
              <a:rect l="0" t="0" r="r" b="b"/>
              <a:pathLst>
                <a:path w="47" h="209">
                  <a:moveTo>
                    <a:pt x="18" y="60"/>
                  </a:moveTo>
                  <a:lnTo>
                    <a:pt x="18" y="54"/>
                  </a:lnTo>
                  <a:lnTo>
                    <a:pt x="24" y="36"/>
                  </a:lnTo>
                  <a:lnTo>
                    <a:pt x="30" y="18"/>
                  </a:lnTo>
                  <a:lnTo>
                    <a:pt x="47" y="0"/>
                  </a:lnTo>
                  <a:lnTo>
                    <a:pt x="47" y="0"/>
                  </a:lnTo>
                  <a:lnTo>
                    <a:pt x="47" y="6"/>
                  </a:lnTo>
                  <a:lnTo>
                    <a:pt x="42" y="30"/>
                  </a:lnTo>
                  <a:lnTo>
                    <a:pt x="42" y="60"/>
                  </a:lnTo>
                  <a:lnTo>
                    <a:pt x="36" y="96"/>
                  </a:lnTo>
                  <a:lnTo>
                    <a:pt x="30" y="132"/>
                  </a:lnTo>
                  <a:lnTo>
                    <a:pt x="24" y="162"/>
                  </a:lnTo>
                  <a:lnTo>
                    <a:pt x="18" y="191"/>
                  </a:lnTo>
                  <a:lnTo>
                    <a:pt x="12" y="209"/>
                  </a:lnTo>
                  <a:lnTo>
                    <a:pt x="0" y="203"/>
                  </a:lnTo>
                  <a:lnTo>
                    <a:pt x="18" y="60"/>
                  </a:lnTo>
                  <a:lnTo>
                    <a:pt x="18" y="60"/>
                  </a:lnTo>
                  <a:close/>
                </a:path>
              </a:pathLst>
            </a:custGeom>
            <a:solidFill>
              <a:srgbClr val="BF8C00"/>
            </a:solidFill>
            <a:ln w="9525">
              <a:noFill/>
              <a:round/>
              <a:headEnd/>
              <a:tailEnd/>
            </a:ln>
          </p:spPr>
          <p:txBody>
            <a:bodyPr/>
            <a:lstStyle/>
            <a:p>
              <a:endParaRPr lang="fr-FR"/>
            </a:p>
          </p:txBody>
        </p:sp>
        <p:sp>
          <p:nvSpPr>
            <p:cNvPr id="192541" name="Freeform 29"/>
            <p:cNvSpPr>
              <a:spLocks/>
            </p:cNvSpPr>
            <p:nvPr/>
          </p:nvSpPr>
          <p:spPr bwMode="auto">
            <a:xfrm flipH="1">
              <a:off x="525" y="3356"/>
              <a:ext cx="32" cy="51"/>
            </a:xfrm>
            <a:custGeom>
              <a:avLst/>
              <a:gdLst/>
              <a:ahLst/>
              <a:cxnLst>
                <a:cxn ang="0">
                  <a:pos x="23" y="0"/>
                </a:cxn>
                <a:cxn ang="0">
                  <a:pos x="23" y="0"/>
                </a:cxn>
                <a:cxn ang="0">
                  <a:pos x="18" y="6"/>
                </a:cxn>
                <a:cxn ang="0">
                  <a:pos x="6" y="18"/>
                </a:cxn>
                <a:cxn ang="0">
                  <a:pos x="0" y="36"/>
                </a:cxn>
              </a:cxnLst>
              <a:rect l="0" t="0" r="r" b="b"/>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92542" name="Freeform 30"/>
            <p:cNvSpPr>
              <a:spLocks/>
            </p:cNvSpPr>
            <p:nvPr/>
          </p:nvSpPr>
          <p:spPr bwMode="auto">
            <a:xfrm flipH="1">
              <a:off x="557" y="3407"/>
              <a:ext cx="16" cy="52"/>
            </a:xfrm>
            <a:custGeom>
              <a:avLst/>
              <a:gdLst/>
              <a:ahLst/>
              <a:cxnLst>
                <a:cxn ang="0">
                  <a:pos x="12" y="0"/>
                </a:cxn>
                <a:cxn ang="0">
                  <a:pos x="0" y="36"/>
                </a:cxn>
                <a:cxn ang="0">
                  <a:pos x="0" y="36"/>
                </a:cxn>
              </a:cxnLst>
              <a:rect l="0" t="0" r="r" b="b"/>
              <a:pathLst>
                <a:path w="12" h="36">
                  <a:moveTo>
                    <a:pt x="12" y="0"/>
                  </a:moveTo>
                  <a:lnTo>
                    <a:pt x="0" y="36"/>
                  </a:lnTo>
                  <a:lnTo>
                    <a:pt x="0" y="36"/>
                  </a:lnTo>
                </a:path>
              </a:pathLst>
            </a:custGeom>
            <a:noFill/>
            <a:ln w="0">
              <a:solidFill>
                <a:srgbClr val="000000"/>
              </a:solidFill>
              <a:prstDash val="solid"/>
              <a:round/>
              <a:headEnd/>
              <a:tailEnd/>
            </a:ln>
          </p:spPr>
          <p:txBody>
            <a:bodyPr/>
            <a:lstStyle/>
            <a:p>
              <a:endParaRPr lang="fr-FR"/>
            </a:p>
          </p:txBody>
        </p:sp>
        <p:sp>
          <p:nvSpPr>
            <p:cNvPr id="192543" name="Freeform 31"/>
            <p:cNvSpPr>
              <a:spLocks/>
            </p:cNvSpPr>
            <p:nvPr/>
          </p:nvSpPr>
          <p:spPr bwMode="auto">
            <a:xfrm flipH="1">
              <a:off x="648" y="1356"/>
              <a:ext cx="265" cy="462"/>
            </a:xfrm>
            <a:custGeom>
              <a:avLst/>
              <a:gdLst/>
              <a:ahLst/>
              <a:cxnLst>
                <a:cxn ang="0">
                  <a:pos x="30" y="24"/>
                </a:cxn>
                <a:cxn ang="0">
                  <a:pos x="42" y="48"/>
                </a:cxn>
                <a:cxn ang="0">
                  <a:pos x="54" y="72"/>
                </a:cxn>
                <a:cxn ang="0">
                  <a:pos x="84" y="131"/>
                </a:cxn>
                <a:cxn ang="0">
                  <a:pos x="120" y="197"/>
                </a:cxn>
                <a:cxn ang="0">
                  <a:pos x="138" y="227"/>
                </a:cxn>
                <a:cxn ang="0">
                  <a:pos x="156" y="245"/>
                </a:cxn>
                <a:cxn ang="0">
                  <a:pos x="156" y="245"/>
                </a:cxn>
                <a:cxn ang="0">
                  <a:pos x="180" y="275"/>
                </a:cxn>
                <a:cxn ang="0">
                  <a:pos x="192" y="305"/>
                </a:cxn>
                <a:cxn ang="0">
                  <a:pos x="180" y="323"/>
                </a:cxn>
                <a:cxn ang="0">
                  <a:pos x="168" y="323"/>
                </a:cxn>
                <a:cxn ang="0">
                  <a:pos x="156" y="323"/>
                </a:cxn>
                <a:cxn ang="0">
                  <a:pos x="156" y="323"/>
                </a:cxn>
                <a:cxn ang="0">
                  <a:pos x="138" y="305"/>
                </a:cxn>
                <a:cxn ang="0">
                  <a:pos x="120" y="287"/>
                </a:cxn>
                <a:cxn ang="0">
                  <a:pos x="96" y="275"/>
                </a:cxn>
                <a:cxn ang="0">
                  <a:pos x="90" y="275"/>
                </a:cxn>
                <a:cxn ang="0">
                  <a:pos x="78" y="281"/>
                </a:cxn>
                <a:cxn ang="0">
                  <a:pos x="78" y="281"/>
                </a:cxn>
                <a:cxn ang="0">
                  <a:pos x="78" y="287"/>
                </a:cxn>
                <a:cxn ang="0">
                  <a:pos x="66" y="287"/>
                </a:cxn>
                <a:cxn ang="0">
                  <a:pos x="54" y="281"/>
                </a:cxn>
                <a:cxn ang="0">
                  <a:pos x="48" y="269"/>
                </a:cxn>
                <a:cxn ang="0">
                  <a:pos x="42" y="251"/>
                </a:cxn>
                <a:cxn ang="0">
                  <a:pos x="42" y="251"/>
                </a:cxn>
                <a:cxn ang="0">
                  <a:pos x="36" y="221"/>
                </a:cxn>
                <a:cxn ang="0">
                  <a:pos x="24" y="173"/>
                </a:cxn>
                <a:cxn ang="0">
                  <a:pos x="12" y="125"/>
                </a:cxn>
                <a:cxn ang="0">
                  <a:pos x="6" y="72"/>
                </a:cxn>
                <a:cxn ang="0">
                  <a:pos x="0" y="36"/>
                </a:cxn>
                <a:cxn ang="0">
                  <a:pos x="6" y="6"/>
                </a:cxn>
                <a:cxn ang="0">
                  <a:pos x="6" y="0"/>
                </a:cxn>
                <a:cxn ang="0">
                  <a:pos x="12" y="0"/>
                </a:cxn>
                <a:cxn ang="0">
                  <a:pos x="18" y="12"/>
                </a:cxn>
                <a:cxn ang="0">
                  <a:pos x="30" y="24"/>
                </a:cxn>
              </a:cxnLst>
              <a:rect l="0" t="0" r="r" b="b"/>
              <a:pathLst>
                <a:path w="192" h="323">
                  <a:moveTo>
                    <a:pt x="30" y="24"/>
                  </a:moveTo>
                  <a:lnTo>
                    <a:pt x="42" y="48"/>
                  </a:lnTo>
                  <a:lnTo>
                    <a:pt x="54" y="72"/>
                  </a:lnTo>
                  <a:lnTo>
                    <a:pt x="84" y="131"/>
                  </a:lnTo>
                  <a:lnTo>
                    <a:pt x="120" y="197"/>
                  </a:lnTo>
                  <a:lnTo>
                    <a:pt x="138" y="227"/>
                  </a:lnTo>
                  <a:lnTo>
                    <a:pt x="156" y="245"/>
                  </a:lnTo>
                  <a:lnTo>
                    <a:pt x="156" y="245"/>
                  </a:lnTo>
                  <a:lnTo>
                    <a:pt x="180" y="275"/>
                  </a:lnTo>
                  <a:lnTo>
                    <a:pt x="192" y="305"/>
                  </a:lnTo>
                  <a:lnTo>
                    <a:pt x="180" y="323"/>
                  </a:lnTo>
                  <a:lnTo>
                    <a:pt x="168" y="323"/>
                  </a:lnTo>
                  <a:lnTo>
                    <a:pt x="156" y="323"/>
                  </a:lnTo>
                  <a:lnTo>
                    <a:pt x="156" y="323"/>
                  </a:lnTo>
                  <a:lnTo>
                    <a:pt x="138" y="305"/>
                  </a:lnTo>
                  <a:lnTo>
                    <a:pt x="120" y="287"/>
                  </a:lnTo>
                  <a:lnTo>
                    <a:pt x="96" y="275"/>
                  </a:lnTo>
                  <a:lnTo>
                    <a:pt x="90" y="275"/>
                  </a:lnTo>
                  <a:lnTo>
                    <a:pt x="78" y="281"/>
                  </a:lnTo>
                  <a:lnTo>
                    <a:pt x="78" y="281"/>
                  </a:lnTo>
                  <a:lnTo>
                    <a:pt x="78" y="287"/>
                  </a:lnTo>
                  <a:lnTo>
                    <a:pt x="66" y="287"/>
                  </a:lnTo>
                  <a:lnTo>
                    <a:pt x="54" y="281"/>
                  </a:lnTo>
                  <a:lnTo>
                    <a:pt x="48" y="269"/>
                  </a:lnTo>
                  <a:lnTo>
                    <a:pt x="42" y="251"/>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92544" name="Freeform 32"/>
            <p:cNvSpPr>
              <a:spLocks/>
            </p:cNvSpPr>
            <p:nvPr/>
          </p:nvSpPr>
          <p:spPr bwMode="auto">
            <a:xfrm flipH="1">
              <a:off x="648" y="1391"/>
              <a:ext cx="257" cy="427"/>
            </a:xfrm>
            <a:custGeom>
              <a:avLst/>
              <a:gdLst/>
              <a:ahLst/>
              <a:cxnLst>
                <a:cxn ang="0">
                  <a:pos x="30" y="30"/>
                </a:cxn>
                <a:cxn ang="0">
                  <a:pos x="42" y="48"/>
                </a:cxn>
                <a:cxn ang="0">
                  <a:pos x="48" y="72"/>
                </a:cxn>
                <a:cxn ang="0">
                  <a:pos x="78" y="125"/>
                </a:cxn>
                <a:cxn ang="0">
                  <a:pos x="108" y="179"/>
                </a:cxn>
                <a:cxn ang="0">
                  <a:pos x="150" y="227"/>
                </a:cxn>
                <a:cxn ang="0">
                  <a:pos x="150" y="227"/>
                </a:cxn>
                <a:cxn ang="0">
                  <a:pos x="174" y="263"/>
                </a:cxn>
                <a:cxn ang="0">
                  <a:pos x="186" y="287"/>
                </a:cxn>
                <a:cxn ang="0">
                  <a:pos x="174" y="299"/>
                </a:cxn>
                <a:cxn ang="0">
                  <a:pos x="162" y="299"/>
                </a:cxn>
                <a:cxn ang="0">
                  <a:pos x="150" y="293"/>
                </a:cxn>
                <a:cxn ang="0">
                  <a:pos x="150" y="293"/>
                </a:cxn>
                <a:cxn ang="0">
                  <a:pos x="132" y="281"/>
                </a:cxn>
                <a:cxn ang="0">
                  <a:pos x="114" y="263"/>
                </a:cxn>
                <a:cxn ang="0">
                  <a:pos x="90" y="251"/>
                </a:cxn>
                <a:cxn ang="0">
                  <a:pos x="84" y="251"/>
                </a:cxn>
                <a:cxn ang="0">
                  <a:pos x="72" y="257"/>
                </a:cxn>
                <a:cxn ang="0">
                  <a:pos x="72" y="257"/>
                </a:cxn>
                <a:cxn ang="0">
                  <a:pos x="72" y="263"/>
                </a:cxn>
                <a:cxn ang="0">
                  <a:pos x="66" y="263"/>
                </a:cxn>
                <a:cxn ang="0">
                  <a:pos x="54" y="257"/>
                </a:cxn>
                <a:cxn ang="0">
                  <a:pos x="48" y="245"/>
                </a:cxn>
                <a:cxn ang="0">
                  <a:pos x="42" y="227"/>
                </a:cxn>
                <a:cxn ang="0">
                  <a:pos x="42" y="227"/>
                </a:cxn>
                <a:cxn ang="0">
                  <a:pos x="30" y="191"/>
                </a:cxn>
                <a:cxn ang="0">
                  <a:pos x="24" y="149"/>
                </a:cxn>
                <a:cxn ang="0">
                  <a:pos x="12" y="107"/>
                </a:cxn>
                <a:cxn ang="0">
                  <a:pos x="0" y="66"/>
                </a:cxn>
                <a:cxn ang="0">
                  <a:pos x="0" y="30"/>
                </a:cxn>
                <a:cxn ang="0">
                  <a:pos x="0" y="6"/>
                </a:cxn>
                <a:cxn ang="0">
                  <a:pos x="6" y="0"/>
                </a:cxn>
                <a:cxn ang="0">
                  <a:pos x="12" y="6"/>
                </a:cxn>
                <a:cxn ang="0">
                  <a:pos x="18" y="12"/>
                </a:cxn>
                <a:cxn ang="0">
                  <a:pos x="30" y="30"/>
                </a:cxn>
              </a:cxnLst>
              <a:rect l="0" t="0" r="r" b="b"/>
              <a:pathLst>
                <a:path w="186" h="299">
                  <a:moveTo>
                    <a:pt x="30" y="30"/>
                  </a:moveTo>
                  <a:lnTo>
                    <a:pt x="42" y="48"/>
                  </a:lnTo>
                  <a:lnTo>
                    <a:pt x="48" y="72"/>
                  </a:lnTo>
                  <a:lnTo>
                    <a:pt x="78" y="125"/>
                  </a:lnTo>
                  <a:lnTo>
                    <a:pt x="108" y="179"/>
                  </a:lnTo>
                  <a:lnTo>
                    <a:pt x="150" y="227"/>
                  </a:lnTo>
                  <a:lnTo>
                    <a:pt x="150" y="227"/>
                  </a:lnTo>
                  <a:lnTo>
                    <a:pt x="174" y="263"/>
                  </a:lnTo>
                  <a:lnTo>
                    <a:pt x="186" y="287"/>
                  </a:lnTo>
                  <a:lnTo>
                    <a:pt x="174" y="299"/>
                  </a:lnTo>
                  <a:lnTo>
                    <a:pt x="162" y="299"/>
                  </a:lnTo>
                  <a:lnTo>
                    <a:pt x="150" y="293"/>
                  </a:lnTo>
                  <a:lnTo>
                    <a:pt x="150" y="293"/>
                  </a:lnTo>
                  <a:lnTo>
                    <a:pt x="132" y="281"/>
                  </a:lnTo>
                  <a:lnTo>
                    <a:pt x="114" y="263"/>
                  </a:lnTo>
                  <a:lnTo>
                    <a:pt x="90" y="251"/>
                  </a:lnTo>
                  <a:lnTo>
                    <a:pt x="84" y="251"/>
                  </a:lnTo>
                  <a:lnTo>
                    <a:pt x="72" y="257"/>
                  </a:lnTo>
                  <a:lnTo>
                    <a:pt x="72" y="257"/>
                  </a:lnTo>
                  <a:lnTo>
                    <a:pt x="72" y="263"/>
                  </a:lnTo>
                  <a:lnTo>
                    <a:pt x="66" y="263"/>
                  </a:lnTo>
                  <a:lnTo>
                    <a:pt x="54" y="257"/>
                  </a:lnTo>
                  <a:lnTo>
                    <a:pt x="48" y="245"/>
                  </a:lnTo>
                  <a:lnTo>
                    <a:pt x="42" y="227"/>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92545" name="Freeform 33"/>
            <p:cNvSpPr>
              <a:spLocks/>
            </p:cNvSpPr>
            <p:nvPr/>
          </p:nvSpPr>
          <p:spPr bwMode="auto">
            <a:xfrm flipH="1">
              <a:off x="656" y="1433"/>
              <a:ext cx="249" cy="377"/>
            </a:xfrm>
            <a:custGeom>
              <a:avLst/>
              <a:gdLst/>
              <a:ahLst/>
              <a:cxnLst>
                <a:cxn ang="0">
                  <a:pos x="24" y="18"/>
                </a:cxn>
                <a:cxn ang="0">
                  <a:pos x="48" y="59"/>
                </a:cxn>
                <a:cxn ang="0">
                  <a:pos x="72" y="107"/>
                </a:cxn>
                <a:cxn ang="0">
                  <a:pos x="102" y="161"/>
                </a:cxn>
                <a:cxn ang="0">
                  <a:pos x="138" y="197"/>
                </a:cxn>
                <a:cxn ang="0">
                  <a:pos x="138" y="197"/>
                </a:cxn>
                <a:cxn ang="0">
                  <a:pos x="168" y="233"/>
                </a:cxn>
                <a:cxn ang="0">
                  <a:pos x="180" y="257"/>
                </a:cxn>
                <a:cxn ang="0">
                  <a:pos x="168" y="263"/>
                </a:cxn>
                <a:cxn ang="0">
                  <a:pos x="144" y="257"/>
                </a:cxn>
                <a:cxn ang="0">
                  <a:pos x="144" y="257"/>
                </a:cxn>
                <a:cxn ang="0">
                  <a:pos x="126" y="245"/>
                </a:cxn>
                <a:cxn ang="0">
                  <a:pos x="108" y="227"/>
                </a:cxn>
                <a:cxn ang="0">
                  <a:pos x="90" y="215"/>
                </a:cxn>
                <a:cxn ang="0">
                  <a:pos x="78" y="215"/>
                </a:cxn>
                <a:cxn ang="0">
                  <a:pos x="66" y="221"/>
                </a:cxn>
                <a:cxn ang="0">
                  <a:pos x="66" y="221"/>
                </a:cxn>
                <a:cxn ang="0">
                  <a:pos x="66" y="227"/>
                </a:cxn>
                <a:cxn ang="0">
                  <a:pos x="60" y="227"/>
                </a:cxn>
                <a:cxn ang="0">
                  <a:pos x="54" y="221"/>
                </a:cxn>
                <a:cxn ang="0">
                  <a:pos x="48" y="209"/>
                </a:cxn>
                <a:cxn ang="0">
                  <a:pos x="42" y="191"/>
                </a:cxn>
                <a:cxn ang="0">
                  <a:pos x="42" y="191"/>
                </a:cxn>
                <a:cxn ang="0">
                  <a:pos x="36" y="161"/>
                </a:cxn>
                <a:cxn ang="0">
                  <a:pos x="24" y="125"/>
                </a:cxn>
                <a:cxn ang="0">
                  <a:pos x="12" y="83"/>
                </a:cxn>
                <a:cxn ang="0">
                  <a:pos x="6" y="48"/>
                </a:cxn>
                <a:cxn ang="0">
                  <a:pos x="0" y="18"/>
                </a:cxn>
                <a:cxn ang="0">
                  <a:pos x="0" y="0"/>
                </a:cxn>
                <a:cxn ang="0">
                  <a:pos x="12" y="0"/>
                </a:cxn>
                <a:cxn ang="0">
                  <a:pos x="18" y="6"/>
                </a:cxn>
                <a:cxn ang="0">
                  <a:pos x="24" y="18"/>
                </a:cxn>
              </a:cxnLst>
              <a:rect l="0" t="0" r="r" b="b"/>
              <a:pathLst>
                <a:path w="180" h="263">
                  <a:moveTo>
                    <a:pt x="24" y="18"/>
                  </a:moveTo>
                  <a:lnTo>
                    <a:pt x="48" y="59"/>
                  </a:lnTo>
                  <a:lnTo>
                    <a:pt x="72" y="107"/>
                  </a:lnTo>
                  <a:lnTo>
                    <a:pt x="102" y="161"/>
                  </a:lnTo>
                  <a:lnTo>
                    <a:pt x="138" y="197"/>
                  </a:lnTo>
                  <a:lnTo>
                    <a:pt x="138" y="197"/>
                  </a:lnTo>
                  <a:lnTo>
                    <a:pt x="168" y="233"/>
                  </a:lnTo>
                  <a:lnTo>
                    <a:pt x="180" y="257"/>
                  </a:lnTo>
                  <a:lnTo>
                    <a:pt x="168" y="263"/>
                  </a:lnTo>
                  <a:lnTo>
                    <a:pt x="144" y="257"/>
                  </a:lnTo>
                  <a:lnTo>
                    <a:pt x="144" y="257"/>
                  </a:lnTo>
                  <a:lnTo>
                    <a:pt x="126" y="245"/>
                  </a:lnTo>
                  <a:lnTo>
                    <a:pt x="108" y="227"/>
                  </a:lnTo>
                  <a:lnTo>
                    <a:pt x="90" y="215"/>
                  </a:lnTo>
                  <a:lnTo>
                    <a:pt x="78" y="215"/>
                  </a:lnTo>
                  <a:lnTo>
                    <a:pt x="66" y="221"/>
                  </a:lnTo>
                  <a:lnTo>
                    <a:pt x="66" y="221"/>
                  </a:lnTo>
                  <a:lnTo>
                    <a:pt x="66" y="227"/>
                  </a:lnTo>
                  <a:lnTo>
                    <a:pt x="60" y="227"/>
                  </a:lnTo>
                  <a:lnTo>
                    <a:pt x="54" y="221"/>
                  </a:lnTo>
                  <a:lnTo>
                    <a:pt x="48" y="209"/>
                  </a:lnTo>
                  <a:lnTo>
                    <a:pt x="42" y="191"/>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92546" name="Freeform 34"/>
            <p:cNvSpPr>
              <a:spLocks/>
            </p:cNvSpPr>
            <p:nvPr/>
          </p:nvSpPr>
          <p:spPr bwMode="auto">
            <a:xfrm flipH="1">
              <a:off x="665" y="1468"/>
              <a:ext cx="232" cy="342"/>
            </a:xfrm>
            <a:custGeom>
              <a:avLst/>
              <a:gdLst/>
              <a:ahLst/>
              <a:cxnLst>
                <a:cxn ang="0">
                  <a:pos x="18" y="24"/>
                </a:cxn>
                <a:cxn ang="0">
                  <a:pos x="36" y="59"/>
                </a:cxn>
                <a:cxn ang="0">
                  <a:pos x="60" y="101"/>
                </a:cxn>
                <a:cxn ang="0">
                  <a:pos x="90" y="143"/>
                </a:cxn>
                <a:cxn ang="0">
                  <a:pos x="126" y="179"/>
                </a:cxn>
                <a:cxn ang="0">
                  <a:pos x="126" y="179"/>
                </a:cxn>
                <a:cxn ang="0">
                  <a:pos x="156" y="209"/>
                </a:cxn>
                <a:cxn ang="0">
                  <a:pos x="168" y="233"/>
                </a:cxn>
                <a:cxn ang="0">
                  <a:pos x="156" y="239"/>
                </a:cxn>
                <a:cxn ang="0">
                  <a:pos x="132" y="227"/>
                </a:cxn>
                <a:cxn ang="0">
                  <a:pos x="132" y="227"/>
                </a:cxn>
                <a:cxn ang="0">
                  <a:pos x="114" y="215"/>
                </a:cxn>
                <a:cxn ang="0">
                  <a:pos x="102" y="197"/>
                </a:cxn>
                <a:cxn ang="0">
                  <a:pos x="78" y="191"/>
                </a:cxn>
                <a:cxn ang="0">
                  <a:pos x="72" y="191"/>
                </a:cxn>
                <a:cxn ang="0">
                  <a:pos x="60" y="197"/>
                </a:cxn>
                <a:cxn ang="0">
                  <a:pos x="60" y="197"/>
                </a:cxn>
                <a:cxn ang="0">
                  <a:pos x="60" y="197"/>
                </a:cxn>
                <a:cxn ang="0">
                  <a:pos x="54" y="203"/>
                </a:cxn>
                <a:cxn ang="0">
                  <a:pos x="48" y="191"/>
                </a:cxn>
                <a:cxn ang="0">
                  <a:pos x="42" y="179"/>
                </a:cxn>
                <a:cxn ang="0">
                  <a:pos x="36" y="161"/>
                </a:cxn>
                <a:cxn ang="0">
                  <a:pos x="36" y="161"/>
                </a:cxn>
                <a:cxn ang="0">
                  <a:pos x="30" y="131"/>
                </a:cxn>
                <a:cxn ang="0">
                  <a:pos x="18" y="101"/>
                </a:cxn>
                <a:cxn ang="0">
                  <a:pos x="12" y="65"/>
                </a:cxn>
                <a:cxn ang="0">
                  <a:pos x="0" y="35"/>
                </a:cxn>
                <a:cxn ang="0">
                  <a:pos x="0" y="12"/>
                </a:cxn>
                <a:cxn ang="0">
                  <a:pos x="0" y="0"/>
                </a:cxn>
                <a:cxn ang="0">
                  <a:pos x="6" y="0"/>
                </a:cxn>
                <a:cxn ang="0">
                  <a:pos x="18" y="24"/>
                </a:cxn>
              </a:cxnLst>
              <a:rect l="0" t="0" r="r" b="b"/>
              <a:pathLst>
                <a:path w="168" h="239">
                  <a:moveTo>
                    <a:pt x="18" y="24"/>
                  </a:moveTo>
                  <a:lnTo>
                    <a:pt x="36" y="59"/>
                  </a:lnTo>
                  <a:lnTo>
                    <a:pt x="60" y="101"/>
                  </a:lnTo>
                  <a:lnTo>
                    <a:pt x="90" y="143"/>
                  </a:lnTo>
                  <a:lnTo>
                    <a:pt x="126" y="179"/>
                  </a:lnTo>
                  <a:lnTo>
                    <a:pt x="126" y="179"/>
                  </a:lnTo>
                  <a:lnTo>
                    <a:pt x="156" y="209"/>
                  </a:lnTo>
                  <a:lnTo>
                    <a:pt x="168" y="233"/>
                  </a:lnTo>
                  <a:lnTo>
                    <a:pt x="156" y="239"/>
                  </a:lnTo>
                  <a:lnTo>
                    <a:pt x="132" y="227"/>
                  </a:lnTo>
                  <a:lnTo>
                    <a:pt x="132" y="227"/>
                  </a:lnTo>
                  <a:lnTo>
                    <a:pt x="114" y="215"/>
                  </a:lnTo>
                  <a:lnTo>
                    <a:pt x="102" y="197"/>
                  </a:lnTo>
                  <a:lnTo>
                    <a:pt x="78" y="191"/>
                  </a:lnTo>
                  <a:lnTo>
                    <a:pt x="72" y="191"/>
                  </a:lnTo>
                  <a:lnTo>
                    <a:pt x="60" y="197"/>
                  </a:lnTo>
                  <a:lnTo>
                    <a:pt x="60" y="197"/>
                  </a:lnTo>
                  <a:lnTo>
                    <a:pt x="60" y="197"/>
                  </a:lnTo>
                  <a:lnTo>
                    <a:pt x="54" y="203"/>
                  </a:lnTo>
                  <a:lnTo>
                    <a:pt x="48" y="191"/>
                  </a:lnTo>
                  <a:lnTo>
                    <a:pt x="42" y="179"/>
                  </a:lnTo>
                  <a:lnTo>
                    <a:pt x="36" y="161"/>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92547" name="Freeform 35"/>
            <p:cNvSpPr>
              <a:spLocks/>
            </p:cNvSpPr>
            <p:nvPr/>
          </p:nvSpPr>
          <p:spPr bwMode="auto">
            <a:xfrm flipH="1">
              <a:off x="673" y="1502"/>
              <a:ext cx="224" cy="308"/>
            </a:xfrm>
            <a:custGeom>
              <a:avLst/>
              <a:gdLst/>
              <a:ahLst/>
              <a:cxnLst>
                <a:cxn ang="0">
                  <a:pos x="18" y="23"/>
                </a:cxn>
                <a:cxn ang="0">
                  <a:pos x="36" y="59"/>
                </a:cxn>
                <a:cxn ang="0">
                  <a:pos x="54" y="95"/>
                </a:cxn>
                <a:cxn ang="0">
                  <a:pos x="78" y="131"/>
                </a:cxn>
                <a:cxn ang="0">
                  <a:pos x="114" y="167"/>
                </a:cxn>
                <a:cxn ang="0">
                  <a:pos x="114" y="167"/>
                </a:cxn>
                <a:cxn ang="0">
                  <a:pos x="150" y="197"/>
                </a:cxn>
                <a:cxn ang="0">
                  <a:pos x="162" y="215"/>
                </a:cxn>
                <a:cxn ang="0">
                  <a:pos x="156" y="215"/>
                </a:cxn>
                <a:cxn ang="0">
                  <a:pos x="126" y="203"/>
                </a:cxn>
                <a:cxn ang="0">
                  <a:pos x="126" y="203"/>
                </a:cxn>
                <a:cxn ang="0">
                  <a:pos x="114" y="191"/>
                </a:cxn>
                <a:cxn ang="0">
                  <a:pos x="102" y="173"/>
                </a:cxn>
                <a:cxn ang="0">
                  <a:pos x="84" y="167"/>
                </a:cxn>
                <a:cxn ang="0">
                  <a:pos x="72" y="167"/>
                </a:cxn>
                <a:cxn ang="0">
                  <a:pos x="60" y="173"/>
                </a:cxn>
                <a:cxn ang="0">
                  <a:pos x="60" y="173"/>
                </a:cxn>
                <a:cxn ang="0">
                  <a:pos x="60" y="179"/>
                </a:cxn>
                <a:cxn ang="0">
                  <a:pos x="54" y="179"/>
                </a:cxn>
                <a:cxn ang="0">
                  <a:pos x="48" y="167"/>
                </a:cxn>
                <a:cxn ang="0">
                  <a:pos x="42" y="155"/>
                </a:cxn>
                <a:cxn ang="0">
                  <a:pos x="36" y="137"/>
                </a:cxn>
                <a:cxn ang="0">
                  <a:pos x="36" y="137"/>
                </a:cxn>
                <a:cxn ang="0">
                  <a:pos x="30" y="107"/>
                </a:cxn>
                <a:cxn ang="0">
                  <a:pos x="24" y="77"/>
                </a:cxn>
                <a:cxn ang="0">
                  <a:pos x="12" y="47"/>
                </a:cxn>
                <a:cxn ang="0">
                  <a:pos x="6" y="23"/>
                </a:cxn>
                <a:cxn ang="0">
                  <a:pos x="0" y="6"/>
                </a:cxn>
                <a:cxn ang="0">
                  <a:pos x="0" y="0"/>
                </a:cxn>
                <a:cxn ang="0">
                  <a:pos x="6" y="0"/>
                </a:cxn>
                <a:cxn ang="0">
                  <a:pos x="18" y="23"/>
                </a:cxn>
              </a:cxnLst>
              <a:rect l="0" t="0" r="r" b="b"/>
              <a:pathLst>
                <a:path w="162" h="215">
                  <a:moveTo>
                    <a:pt x="18" y="23"/>
                  </a:moveTo>
                  <a:lnTo>
                    <a:pt x="36" y="59"/>
                  </a:lnTo>
                  <a:lnTo>
                    <a:pt x="54" y="95"/>
                  </a:lnTo>
                  <a:lnTo>
                    <a:pt x="78" y="131"/>
                  </a:lnTo>
                  <a:lnTo>
                    <a:pt x="114" y="167"/>
                  </a:lnTo>
                  <a:lnTo>
                    <a:pt x="114" y="167"/>
                  </a:lnTo>
                  <a:lnTo>
                    <a:pt x="150" y="197"/>
                  </a:lnTo>
                  <a:lnTo>
                    <a:pt x="162" y="215"/>
                  </a:lnTo>
                  <a:lnTo>
                    <a:pt x="156" y="215"/>
                  </a:lnTo>
                  <a:lnTo>
                    <a:pt x="126" y="203"/>
                  </a:lnTo>
                  <a:lnTo>
                    <a:pt x="126" y="203"/>
                  </a:lnTo>
                  <a:lnTo>
                    <a:pt x="114" y="191"/>
                  </a:lnTo>
                  <a:lnTo>
                    <a:pt x="102" y="173"/>
                  </a:lnTo>
                  <a:lnTo>
                    <a:pt x="84" y="167"/>
                  </a:lnTo>
                  <a:lnTo>
                    <a:pt x="72" y="167"/>
                  </a:lnTo>
                  <a:lnTo>
                    <a:pt x="60" y="173"/>
                  </a:lnTo>
                  <a:lnTo>
                    <a:pt x="60" y="173"/>
                  </a:lnTo>
                  <a:lnTo>
                    <a:pt x="60" y="179"/>
                  </a:lnTo>
                  <a:lnTo>
                    <a:pt x="54" y="179"/>
                  </a:lnTo>
                  <a:lnTo>
                    <a:pt x="48" y="167"/>
                  </a:lnTo>
                  <a:lnTo>
                    <a:pt x="42" y="155"/>
                  </a:lnTo>
                  <a:lnTo>
                    <a:pt x="36" y="137"/>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92548" name="Freeform 36"/>
            <p:cNvSpPr>
              <a:spLocks/>
            </p:cNvSpPr>
            <p:nvPr/>
          </p:nvSpPr>
          <p:spPr bwMode="auto">
            <a:xfrm flipH="1">
              <a:off x="640" y="3545"/>
              <a:ext cx="207" cy="84"/>
            </a:xfrm>
            <a:custGeom>
              <a:avLst/>
              <a:gdLst/>
              <a:ahLst/>
              <a:cxnLst>
                <a:cxn ang="0">
                  <a:pos x="150" y="0"/>
                </a:cxn>
                <a:cxn ang="0">
                  <a:pos x="138" y="0"/>
                </a:cxn>
                <a:cxn ang="0">
                  <a:pos x="126" y="0"/>
                </a:cxn>
                <a:cxn ang="0">
                  <a:pos x="108" y="6"/>
                </a:cxn>
                <a:cxn ang="0">
                  <a:pos x="90" y="18"/>
                </a:cxn>
                <a:cxn ang="0">
                  <a:pos x="78" y="24"/>
                </a:cxn>
                <a:cxn ang="0">
                  <a:pos x="66" y="30"/>
                </a:cxn>
                <a:cxn ang="0">
                  <a:pos x="42" y="41"/>
                </a:cxn>
                <a:cxn ang="0">
                  <a:pos x="24" y="47"/>
                </a:cxn>
                <a:cxn ang="0">
                  <a:pos x="18" y="53"/>
                </a:cxn>
                <a:cxn ang="0">
                  <a:pos x="6" y="59"/>
                </a:cxn>
                <a:cxn ang="0">
                  <a:pos x="0" y="59"/>
                </a:cxn>
              </a:cxnLst>
              <a:rect l="0" t="0" r="r" b="b"/>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92549" name="Freeform 37"/>
            <p:cNvSpPr>
              <a:spLocks/>
            </p:cNvSpPr>
            <p:nvPr/>
          </p:nvSpPr>
          <p:spPr bwMode="auto">
            <a:xfrm flipH="1">
              <a:off x="640" y="3562"/>
              <a:ext cx="215" cy="84"/>
            </a:xfrm>
            <a:custGeom>
              <a:avLst/>
              <a:gdLst/>
              <a:ahLst/>
              <a:cxnLst>
                <a:cxn ang="0">
                  <a:pos x="156" y="0"/>
                </a:cxn>
                <a:cxn ang="0">
                  <a:pos x="144" y="0"/>
                </a:cxn>
                <a:cxn ang="0">
                  <a:pos x="132" y="6"/>
                </a:cxn>
                <a:cxn ang="0">
                  <a:pos x="114" y="6"/>
                </a:cxn>
                <a:cxn ang="0">
                  <a:pos x="96" y="18"/>
                </a:cxn>
                <a:cxn ang="0">
                  <a:pos x="84" y="24"/>
                </a:cxn>
                <a:cxn ang="0">
                  <a:pos x="66" y="29"/>
                </a:cxn>
                <a:cxn ang="0">
                  <a:pos x="42" y="41"/>
                </a:cxn>
                <a:cxn ang="0">
                  <a:pos x="30" y="47"/>
                </a:cxn>
                <a:cxn ang="0">
                  <a:pos x="18" y="53"/>
                </a:cxn>
                <a:cxn ang="0">
                  <a:pos x="6" y="59"/>
                </a:cxn>
                <a:cxn ang="0">
                  <a:pos x="0" y="59"/>
                </a:cxn>
              </a:cxnLst>
              <a:rect l="0" t="0" r="r" b="b"/>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92550" name="Freeform 38"/>
            <p:cNvSpPr>
              <a:spLocks/>
            </p:cNvSpPr>
            <p:nvPr/>
          </p:nvSpPr>
          <p:spPr bwMode="auto">
            <a:xfrm flipH="1">
              <a:off x="723" y="3638"/>
              <a:ext cx="223" cy="60"/>
            </a:xfrm>
            <a:custGeom>
              <a:avLst/>
              <a:gdLst/>
              <a:ahLst/>
              <a:cxnLst>
                <a:cxn ang="0">
                  <a:pos x="162" y="6"/>
                </a:cxn>
                <a:cxn ang="0">
                  <a:pos x="156" y="18"/>
                </a:cxn>
                <a:cxn ang="0">
                  <a:pos x="144" y="18"/>
                </a:cxn>
                <a:cxn ang="0">
                  <a:pos x="132" y="24"/>
                </a:cxn>
                <a:cxn ang="0">
                  <a:pos x="132" y="24"/>
                </a:cxn>
                <a:cxn ang="0">
                  <a:pos x="108" y="30"/>
                </a:cxn>
                <a:cxn ang="0">
                  <a:pos x="78" y="36"/>
                </a:cxn>
                <a:cxn ang="0">
                  <a:pos x="42" y="42"/>
                </a:cxn>
                <a:cxn ang="0">
                  <a:pos x="6" y="36"/>
                </a:cxn>
                <a:cxn ang="0">
                  <a:pos x="6" y="36"/>
                </a:cxn>
                <a:cxn ang="0">
                  <a:pos x="0" y="36"/>
                </a:cxn>
                <a:cxn ang="0">
                  <a:pos x="0" y="36"/>
                </a:cxn>
                <a:cxn ang="0">
                  <a:pos x="6" y="30"/>
                </a:cxn>
                <a:cxn ang="0">
                  <a:pos x="6" y="30"/>
                </a:cxn>
                <a:cxn ang="0">
                  <a:pos x="18" y="30"/>
                </a:cxn>
                <a:cxn ang="0">
                  <a:pos x="36" y="30"/>
                </a:cxn>
                <a:cxn ang="0">
                  <a:pos x="54" y="36"/>
                </a:cxn>
                <a:cxn ang="0">
                  <a:pos x="84" y="30"/>
                </a:cxn>
                <a:cxn ang="0">
                  <a:pos x="84" y="30"/>
                </a:cxn>
                <a:cxn ang="0">
                  <a:pos x="108" y="24"/>
                </a:cxn>
                <a:cxn ang="0">
                  <a:pos x="120" y="24"/>
                </a:cxn>
                <a:cxn ang="0">
                  <a:pos x="138" y="18"/>
                </a:cxn>
                <a:cxn ang="0">
                  <a:pos x="138" y="18"/>
                </a:cxn>
                <a:cxn ang="0">
                  <a:pos x="162" y="6"/>
                </a:cxn>
                <a:cxn ang="0">
                  <a:pos x="162" y="0"/>
                </a:cxn>
                <a:cxn ang="0">
                  <a:pos x="162" y="6"/>
                </a:cxn>
              </a:cxnLst>
              <a:rect l="0" t="0" r="r" b="b"/>
              <a:pathLst>
                <a:path w="162" h="42">
                  <a:moveTo>
                    <a:pt x="162" y="6"/>
                  </a:moveTo>
                  <a:lnTo>
                    <a:pt x="156" y="18"/>
                  </a:lnTo>
                  <a:lnTo>
                    <a:pt x="144" y="18"/>
                  </a:lnTo>
                  <a:lnTo>
                    <a:pt x="132" y="24"/>
                  </a:lnTo>
                  <a:lnTo>
                    <a:pt x="132" y="24"/>
                  </a:lnTo>
                  <a:lnTo>
                    <a:pt x="108" y="30"/>
                  </a:lnTo>
                  <a:lnTo>
                    <a:pt x="78" y="36"/>
                  </a:lnTo>
                  <a:lnTo>
                    <a:pt x="42" y="42"/>
                  </a:lnTo>
                  <a:lnTo>
                    <a:pt x="6" y="36"/>
                  </a:lnTo>
                  <a:lnTo>
                    <a:pt x="6" y="36"/>
                  </a:lnTo>
                  <a:lnTo>
                    <a:pt x="0" y="36"/>
                  </a:lnTo>
                  <a:lnTo>
                    <a:pt x="0" y="36"/>
                  </a:lnTo>
                  <a:lnTo>
                    <a:pt x="6" y="30"/>
                  </a:lnTo>
                  <a:lnTo>
                    <a:pt x="6" y="30"/>
                  </a:lnTo>
                  <a:lnTo>
                    <a:pt x="18" y="30"/>
                  </a:lnTo>
                  <a:lnTo>
                    <a:pt x="36" y="30"/>
                  </a:lnTo>
                  <a:lnTo>
                    <a:pt x="54" y="36"/>
                  </a:lnTo>
                  <a:lnTo>
                    <a:pt x="84" y="30"/>
                  </a:lnTo>
                  <a:lnTo>
                    <a:pt x="84" y="30"/>
                  </a:lnTo>
                  <a:lnTo>
                    <a:pt x="108" y="24"/>
                  </a:lnTo>
                  <a:lnTo>
                    <a:pt x="120" y="24"/>
                  </a:lnTo>
                  <a:lnTo>
                    <a:pt x="138" y="18"/>
                  </a:lnTo>
                  <a:lnTo>
                    <a:pt x="138" y="18"/>
                  </a:lnTo>
                  <a:lnTo>
                    <a:pt x="162" y="6"/>
                  </a:lnTo>
                  <a:lnTo>
                    <a:pt x="162" y="0"/>
                  </a:lnTo>
                  <a:lnTo>
                    <a:pt x="162" y="6"/>
                  </a:lnTo>
                  <a:close/>
                </a:path>
              </a:pathLst>
            </a:custGeom>
            <a:solidFill>
              <a:srgbClr val="FFD832"/>
            </a:solidFill>
            <a:ln w="9525">
              <a:noFill/>
              <a:round/>
              <a:headEnd/>
              <a:tailEnd/>
            </a:ln>
          </p:spPr>
          <p:txBody>
            <a:bodyPr/>
            <a:lstStyle/>
            <a:p>
              <a:endParaRPr lang="fr-FR"/>
            </a:p>
          </p:txBody>
        </p:sp>
        <p:sp>
          <p:nvSpPr>
            <p:cNvPr id="192551" name="Freeform 39"/>
            <p:cNvSpPr>
              <a:spLocks/>
            </p:cNvSpPr>
            <p:nvPr/>
          </p:nvSpPr>
          <p:spPr bwMode="auto">
            <a:xfrm flipH="1">
              <a:off x="747" y="2109"/>
              <a:ext cx="42" cy="103"/>
            </a:xfrm>
            <a:custGeom>
              <a:avLst/>
              <a:gdLst/>
              <a:ahLst/>
              <a:cxnLst>
                <a:cxn ang="0">
                  <a:pos x="0" y="24"/>
                </a:cxn>
                <a:cxn ang="0">
                  <a:pos x="0" y="24"/>
                </a:cxn>
                <a:cxn ang="0">
                  <a:pos x="6" y="18"/>
                </a:cxn>
                <a:cxn ang="0">
                  <a:pos x="18" y="18"/>
                </a:cxn>
                <a:cxn ang="0">
                  <a:pos x="24" y="6"/>
                </a:cxn>
                <a:cxn ang="0">
                  <a:pos x="24" y="6"/>
                </a:cxn>
                <a:cxn ang="0">
                  <a:pos x="30" y="0"/>
                </a:cxn>
                <a:cxn ang="0">
                  <a:pos x="30" y="12"/>
                </a:cxn>
                <a:cxn ang="0">
                  <a:pos x="24" y="30"/>
                </a:cxn>
                <a:cxn ang="0">
                  <a:pos x="24" y="30"/>
                </a:cxn>
                <a:cxn ang="0">
                  <a:pos x="24" y="42"/>
                </a:cxn>
                <a:cxn ang="0">
                  <a:pos x="24" y="54"/>
                </a:cxn>
                <a:cxn ang="0">
                  <a:pos x="18" y="66"/>
                </a:cxn>
                <a:cxn ang="0">
                  <a:pos x="12" y="72"/>
                </a:cxn>
                <a:cxn ang="0">
                  <a:pos x="12" y="72"/>
                </a:cxn>
                <a:cxn ang="0">
                  <a:pos x="12" y="66"/>
                </a:cxn>
                <a:cxn ang="0">
                  <a:pos x="6" y="54"/>
                </a:cxn>
                <a:cxn ang="0">
                  <a:pos x="6" y="36"/>
                </a:cxn>
                <a:cxn ang="0">
                  <a:pos x="0" y="24"/>
                </a:cxn>
              </a:cxnLst>
              <a:rect l="0" t="0" r="r" b="b"/>
              <a:pathLst>
                <a:path w="30" h="72">
                  <a:moveTo>
                    <a:pt x="0" y="24"/>
                  </a:moveTo>
                  <a:lnTo>
                    <a:pt x="0" y="24"/>
                  </a:lnTo>
                  <a:lnTo>
                    <a:pt x="6" y="18"/>
                  </a:lnTo>
                  <a:lnTo>
                    <a:pt x="18" y="18"/>
                  </a:lnTo>
                  <a:lnTo>
                    <a:pt x="24" y="6"/>
                  </a:lnTo>
                  <a:lnTo>
                    <a:pt x="24" y="6"/>
                  </a:lnTo>
                  <a:lnTo>
                    <a:pt x="30" y="0"/>
                  </a:lnTo>
                  <a:lnTo>
                    <a:pt x="30" y="12"/>
                  </a:lnTo>
                  <a:lnTo>
                    <a:pt x="24" y="30"/>
                  </a:lnTo>
                  <a:lnTo>
                    <a:pt x="24" y="30"/>
                  </a:lnTo>
                  <a:lnTo>
                    <a:pt x="24" y="42"/>
                  </a:lnTo>
                  <a:lnTo>
                    <a:pt x="24" y="54"/>
                  </a:lnTo>
                  <a:lnTo>
                    <a:pt x="18" y="66"/>
                  </a:lnTo>
                  <a:lnTo>
                    <a:pt x="12" y="72"/>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grpSp>
      <p:sp>
        <p:nvSpPr>
          <p:cNvPr id="192552" name="Freeform 40" descr="Diagonales vers le haut (noir/blanc)"/>
          <p:cNvSpPr>
            <a:spLocks/>
          </p:cNvSpPr>
          <p:nvPr/>
        </p:nvSpPr>
        <p:spPr bwMode="auto">
          <a:xfrm flipH="1">
            <a:off x="3124200" y="609600"/>
            <a:ext cx="1524000" cy="5345113"/>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192553" name="Freeform 41"/>
          <p:cNvSpPr>
            <a:spLocks/>
          </p:cNvSpPr>
          <p:nvPr/>
        </p:nvSpPr>
        <p:spPr bwMode="auto">
          <a:xfrm>
            <a:off x="3414713" y="381000"/>
            <a:ext cx="547687" cy="4572000"/>
          </a:xfrm>
          <a:custGeom>
            <a:avLst/>
            <a:gdLst/>
            <a:ahLst/>
            <a:cxnLst>
              <a:cxn ang="0">
                <a:pos x="144" y="2880"/>
              </a:cxn>
              <a:cxn ang="0">
                <a:pos x="96" y="1968"/>
              </a:cxn>
              <a:cxn ang="0">
                <a:pos x="432" y="864"/>
              </a:cxn>
              <a:cxn ang="0">
                <a:pos x="0" y="0"/>
              </a:cxn>
            </a:cxnLst>
            <a:rect l="0" t="0" r="r" b="b"/>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a:effectLst/>
        </p:spPr>
        <p:txBody>
          <a:bodyPr wrap="none" anchor="ctr"/>
          <a:lstStyle/>
          <a:p>
            <a:endParaRPr lang="fr-FR"/>
          </a:p>
        </p:txBody>
      </p:sp>
      <p:sp>
        <p:nvSpPr>
          <p:cNvPr id="192554" name="Freeform 42"/>
          <p:cNvSpPr>
            <a:spLocks/>
          </p:cNvSpPr>
          <p:nvPr/>
        </p:nvSpPr>
        <p:spPr bwMode="auto">
          <a:xfrm>
            <a:off x="3473450" y="1981200"/>
            <a:ext cx="411163" cy="533400"/>
          </a:xfrm>
          <a:custGeom>
            <a:avLst/>
            <a:gdLst/>
            <a:ahLst/>
            <a:cxnLst>
              <a:cxn ang="0">
                <a:pos x="336" y="0"/>
              </a:cxn>
              <a:cxn ang="0">
                <a:pos x="0" y="336"/>
              </a:cxn>
            </a:cxnLst>
            <a:rect l="0" t="0" r="r" b="b"/>
            <a:pathLst>
              <a:path w="336" h="336">
                <a:moveTo>
                  <a:pt x="336" y="0"/>
                </a:moveTo>
                <a:cubicBezTo>
                  <a:pt x="196" y="140"/>
                  <a:pt x="56" y="280"/>
                  <a:pt x="0" y="336"/>
                </a:cubicBezTo>
              </a:path>
            </a:pathLst>
          </a:custGeom>
          <a:noFill/>
          <a:ln w="127000" cmpd="sng">
            <a:solidFill>
              <a:srgbClr val="00CCFF"/>
            </a:solidFill>
            <a:round/>
            <a:headEnd/>
            <a:tailEnd/>
          </a:ln>
          <a:effectLst/>
        </p:spPr>
        <p:txBody>
          <a:bodyPr wrap="none" anchor="ctr"/>
          <a:lstStyle/>
          <a:p>
            <a:endParaRPr lang="fr-FR"/>
          </a:p>
        </p:txBody>
      </p:sp>
      <p:sp>
        <p:nvSpPr>
          <p:cNvPr id="192555" name="Line 43"/>
          <p:cNvSpPr>
            <a:spLocks noChangeShapeType="1"/>
          </p:cNvSpPr>
          <p:nvPr/>
        </p:nvSpPr>
        <p:spPr bwMode="auto">
          <a:xfrm flipH="1">
            <a:off x="3355975" y="533400"/>
            <a:ext cx="117475" cy="457200"/>
          </a:xfrm>
          <a:prstGeom prst="line">
            <a:avLst/>
          </a:prstGeom>
          <a:noFill/>
          <a:ln w="127000">
            <a:solidFill>
              <a:srgbClr val="00CCFF"/>
            </a:solidFill>
            <a:round/>
            <a:headEnd/>
            <a:tailEnd/>
          </a:ln>
          <a:effectLst/>
        </p:spPr>
        <p:txBody>
          <a:bodyPr wrap="none" anchor="ctr"/>
          <a:lstStyle/>
          <a:p>
            <a:endParaRPr lang="fr-FR"/>
          </a:p>
        </p:txBody>
      </p:sp>
      <p:sp>
        <p:nvSpPr>
          <p:cNvPr id="192556" name="Freeform 44" descr="Sphères"/>
          <p:cNvSpPr>
            <a:spLocks/>
          </p:cNvSpPr>
          <p:nvPr/>
        </p:nvSpPr>
        <p:spPr bwMode="auto">
          <a:xfrm flipH="1">
            <a:off x="1371600" y="1905000"/>
            <a:ext cx="457200" cy="968375"/>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pattFill prst="sphere">
            <a:fgClr>
              <a:srgbClr val="FF3300"/>
            </a:fgClr>
            <a:bgClr>
              <a:schemeClr val="accent2"/>
            </a:bgClr>
          </a:pattFill>
          <a:ln w="9525">
            <a:solidFill>
              <a:schemeClr val="accent2"/>
            </a:solidFill>
            <a:round/>
            <a:headEnd/>
            <a:tailEnd/>
          </a:ln>
        </p:spPr>
        <p:txBody>
          <a:bodyPr/>
          <a:lstStyle/>
          <a:p>
            <a:endParaRPr lang="fr-FR"/>
          </a:p>
        </p:txBody>
      </p:sp>
      <p:sp>
        <p:nvSpPr>
          <p:cNvPr id="192557" name="Freeform 45" descr="Sphères"/>
          <p:cNvSpPr>
            <a:spLocks/>
          </p:cNvSpPr>
          <p:nvPr/>
        </p:nvSpPr>
        <p:spPr bwMode="auto">
          <a:xfrm flipH="1">
            <a:off x="4038600" y="2133600"/>
            <a:ext cx="228600" cy="968375"/>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pattFill prst="sphere">
            <a:fgClr>
              <a:srgbClr val="FF3300"/>
            </a:fgClr>
            <a:bgClr>
              <a:schemeClr val="accent2"/>
            </a:bgClr>
          </a:pattFill>
          <a:ln w="9525">
            <a:solidFill>
              <a:schemeClr val="accent2"/>
            </a:solidFill>
            <a:round/>
            <a:headEnd/>
            <a:tailEnd/>
          </a:ln>
        </p:spPr>
        <p:txBody>
          <a:bodyPr/>
          <a:lstStyle/>
          <a:p>
            <a:endParaRPr lang="fr-FR"/>
          </a:p>
        </p:txBody>
      </p:sp>
      <p:sp>
        <p:nvSpPr>
          <p:cNvPr id="192558" name="Freeform 46" descr="Diagonales vers le haut (noir/blanc)"/>
          <p:cNvSpPr>
            <a:spLocks/>
          </p:cNvSpPr>
          <p:nvPr/>
        </p:nvSpPr>
        <p:spPr bwMode="auto">
          <a:xfrm flipH="1">
            <a:off x="5181600" y="838200"/>
            <a:ext cx="1524000" cy="5345113"/>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192559" name="Freeform 47"/>
          <p:cNvSpPr>
            <a:spLocks/>
          </p:cNvSpPr>
          <p:nvPr/>
        </p:nvSpPr>
        <p:spPr bwMode="auto">
          <a:xfrm>
            <a:off x="5472113" y="609600"/>
            <a:ext cx="547687" cy="4572000"/>
          </a:xfrm>
          <a:custGeom>
            <a:avLst/>
            <a:gdLst/>
            <a:ahLst/>
            <a:cxnLst>
              <a:cxn ang="0">
                <a:pos x="144" y="2880"/>
              </a:cxn>
              <a:cxn ang="0">
                <a:pos x="96" y="1968"/>
              </a:cxn>
              <a:cxn ang="0">
                <a:pos x="432" y="864"/>
              </a:cxn>
              <a:cxn ang="0">
                <a:pos x="0" y="0"/>
              </a:cxn>
            </a:cxnLst>
            <a:rect l="0" t="0" r="r" b="b"/>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a:effectLst/>
        </p:spPr>
        <p:txBody>
          <a:bodyPr wrap="none" anchor="ctr"/>
          <a:lstStyle/>
          <a:p>
            <a:endParaRPr lang="fr-FR"/>
          </a:p>
        </p:txBody>
      </p:sp>
      <p:sp>
        <p:nvSpPr>
          <p:cNvPr id="192560" name="Freeform 48"/>
          <p:cNvSpPr>
            <a:spLocks/>
          </p:cNvSpPr>
          <p:nvPr/>
        </p:nvSpPr>
        <p:spPr bwMode="auto">
          <a:xfrm>
            <a:off x="5530850" y="2209800"/>
            <a:ext cx="411163" cy="533400"/>
          </a:xfrm>
          <a:custGeom>
            <a:avLst/>
            <a:gdLst/>
            <a:ahLst/>
            <a:cxnLst>
              <a:cxn ang="0">
                <a:pos x="336" y="0"/>
              </a:cxn>
              <a:cxn ang="0">
                <a:pos x="0" y="336"/>
              </a:cxn>
            </a:cxnLst>
            <a:rect l="0" t="0" r="r" b="b"/>
            <a:pathLst>
              <a:path w="336" h="336">
                <a:moveTo>
                  <a:pt x="336" y="0"/>
                </a:moveTo>
                <a:cubicBezTo>
                  <a:pt x="196" y="140"/>
                  <a:pt x="56" y="280"/>
                  <a:pt x="0" y="336"/>
                </a:cubicBezTo>
              </a:path>
            </a:pathLst>
          </a:custGeom>
          <a:noFill/>
          <a:ln w="127000" cmpd="sng">
            <a:solidFill>
              <a:srgbClr val="00CCFF"/>
            </a:solidFill>
            <a:round/>
            <a:headEnd/>
            <a:tailEnd/>
          </a:ln>
          <a:effectLst/>
        </p:spPr>
        <p:txBody>
          <a:bodyPr wrap="none" anchor="ctr"/>
          <a:lstStyle/>
          <a:p>
            <a:endParaRPr lang="fr-FR"/>
          </a:p>
        </p:txBody>
      </p:sp>
      <p:sp>
        <p:nvSpPr>
          <p:cNvPr id="192561" name="Line 49"/>
          <p:cNvSpPr>
            <a:spLocks noChangeShapeType="1"/>
          </p:cNvSpPr>
          <p:nvPr/>
        </p:nvSpPr>
        <p:spPr bwMode="auto">
          <a:xfrm flipH="1">
            <a:off x="5413375" y="762000"/>
            <a:ext cx="117475" cy="457200"/>
          </a:xfrm>
          <a:prstGeom prst="line">
            <a:avLst/>
          </a:prstGeom>
          <a:noFill/>
          <a:ln w="127000">
            <a:solidFill>
              <a:srgbClr val="00CCFF"/>
            </a:solidFill>
            <a:round/>
            <a:headEnd/>
            <a:tailEnd/>
          </a:ln>
          <a:effectLst/>
        </p:spPr>
        <p:txBody>
          <a:bodyPr wrap="none" anchor="ctr"/>
          <a:lstStyle/>
          <a:p>
            <a:endParaRPr lang="fr-FR"/>
          </a:p>
        </p:txBody>
      </p:sp>
      <p:sp>
        <p:nvSpPr>
          <p:cNvPr id="192562" name="Freeform 50" descr="Sphères"/>
          <p:cNvSpPr>
            <a:spLocks/>
          </p:cNvSpPr>
          <p:nvPr/>
        </p:nvSpPr>
        <p:spPr bwMode="auto">
          <a:xfrm flipH="1">
            <a:off x="6781800" y="2362200"/>
            <a:ext cx="228600" cy="968375"/>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pattFill prst="sphere">
            <a:fgClr>
              <a:srgbClr val="FF3300"/>
            </a:fgClr>
            <a:bgClr>
              <a:schemeClr val="accent2"/>
            </a:bgClr>
          </a:pattFill>
          <a:ln w="9525">
            <a:solidFill>
              <a:schemeClr val="accent2"/>
            </a:solidFill>
            <a:round/>
            <a:headEnd/>
            <a:tailEnd/>
          </a:ln>
        </p:spPr>
        <p:txBody>
          <a:bodyPr/>
          <a:lstStyle/>
          <a:p>
            <a:endParaRPr lang="fr-FR"/>
          </a:p>
        </p:txBody>
      </p:sp>
      <p:sp>
        <p:nvSpPr>
          <p:cNvPr id="192563" name="Freeform 51"/>
          <p:cNvSpPr>
            <a:spLocks/>
          </p:cNvSpPr>
          <p:nvPr/>
        </p:nvSpPr>
        <p:spPr bwMode="auto">
          <a:xfrm>
            <a:off x="3924300" y="1905000"/>
            <a:ext cx="419100" cy="1524000"/>
          </a:xfrm>
          <a:custGeom>
            <a:avLst/>
            <a:gdLst/>
            <a:ahLst/>
            <a:cxnLst>
              <a:cxn ang="0">
                <a:pos x="264" y="0"/>
              </a:cxn>
              <a:cxn ang="0">
                <a:pos x="24" y="240"/>
              </a:cxn>
              <a:cxn ang="0">
                <a:pos x="120" y="960"/>
              </a:cxn>
            </a:cxnLst>
            <a:rect l="0" t="0" r="r" b="b"/>
            <a:pathLst>
              <a:path w="264" h="960">
                <a:moveTo>
                  <a:pt x="264" y="0"/>
                </a:moveTo>
                <a:cubicBezTo>
                  <a:pt x="156" y="40"/>
                  <a:pt x="48" y="80"/>
                  <a:pt x="24" y="240"/>
                </a:cubicBezTo>
                <a:cubicBezTo>
                  <a:pt x="0" y="400"/>
                  <a:pt x="104" y="840"/>
                  <a:pt x="120" y="960"/>
                </a:cubicBezTo>
              </a:path>
            </a:pathLst>
          </a:custGeom>
          <a:noFill/>
          <a:ln w="38100" cap="flat" cmpd="sng">
            <a:solidFill>
              <a:schemeClr val="tx1"/>
            </a:solidFill>
            <a:prstDash val="dash"/>
            <a:round/>
            <a:headEnd/>
            <a:tailEnd/>
          </a:ln>
          <a:effectLst/>
        </p:spPr>
        <p:txBody>
          <a:bodyPr wrap="none" anchor="ctr"/>
          <a:lstStyle/>
          <a:p>
            <a:endParaRPr lang="fr-FR"/>
          </a:p>
        </p:txBody>
      </p:sp>
      <p:grpSp>
        <p:nvGrpSpPr>
          <p:cNvPr id="192564" name="Group 52"/>
          <p:cNvGrpSpPr>
            <a:grpSpLocks/>
          </p:cNvGrpSpPr>
          <p:nvPr/>
        </p:nvGrpSpPr>
        <p:grpSpPr bwMode="auto">
          <a:xfrm>
            <a:off x="7391400" y="685800"/>
            <a:ext cx="1143000" cy="5467350"/>
            <a:chOff x="384" y="288"/>
            <a:chExt cx="720" cy="3444"/>
          </a:xfrm>
        </p:grpSpPr>
        <p:sp>
          <p:nvSpPr>
            <p:cNvPr id="192565" name="Freeform 53"/>
            <p:cNvSpPr>
              <a:spLocks/>
            </p:cNvSpPr>
            <p:nvPr/>
          </p:nvSpPr>
          <p:spPr bwMode="auto">
            <a:xfrm flipH="1">
              <a:off x="459" y="3261"/>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close/>
                </a:path>
              </a:pathLst>
            </a:custGeom>
            <a:solidFill>
              <a:srgbClr val="FFCC19"/>
            </a:solidFill>
            <a:ln w="9525">
              <a:noFill/>
              <a:round/>
              <a:headEnd/>
              <a:tailEnd/>
            </a:ln>
          </p:spPr>
          <p:txBody>
            <a:bodyPr/>
            <a:lstStyle/>
            <a:p>
              <a:endParaRPr lang="fr-FR"/>
            </a:p>
          </p:txBody>
        </p:sp>
        <p:sp>
          <p:nvSpPr>
            <p:cNvPr id="192566" name="Freeform 54"/>
            <p:cNvSpPr>
              <a:spLocks/>
            </p:cNvSpPr>
            <p:nvPr/>
          </p:nvSpPr>
          <p:spPr bwMode="auto">
            <a:xfrm flipH="1">
              <a:off x="459" y="3261"/>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path>
              </a:pathLst>
            </a:custGeom>
            <a:noFill/>
            <a:ln w="0">
              <a:solidFill>
                <a:srgbClr val="000000"/>
              </a:solidFill>
              <a:prstDash val="solid"/>
              <a:round/>
              <a:headEnd/>
              <a:tailEnd/>
            </a:ln>
          </p:spPr>
          <p:txBody>
            <a:bodyPr/>
            <a:lstStyle/>
            <a:p>
              <a:endParaRPr lang="fr-FR"/>
            </a:p>
          </p:txBody>
        </p:sp>
        <p:sp>
          <p:nvSpPr>
            <p:cNvPr id="192567" name="Freeform 55"/>
            <p:cNvSpPr>
              <a:spLocks/>
            </p:cNvSpPr>
            <p:nvPr/>
          </p:nvSpPr>
          <p:spPr bwMode="auto">
            <a:xfrm flipH="1">
              <a:off x="475" y="3261"/>
              <a:ext cx="148" cy="258"/>
            </a:xfrm>
            <a:custGeom>
              <a:avLst/>
              <a:gdLst/>
              <a:ahLst/>
              <a:cxnLst>
                <a:cxn ang="0">
                  <a:pos x="101" y="0"/>
                </a:cxn>
                <a:cxn ang="0">
                  <a:pos x="107" y="6"/>
                </a:cxn>
                <a:cxn ang="0">
                  <a:pos x="107" y="12"/>
                </a:cxn>
                <a:cxn ang="0">
                  <a:pos x="101" y="18"/>
                </a:cxn>
                <a:cxn ang="0">
                  <a:pos x="101" y="18"/>
                </a:cxn>
                <a:cxn ang="0">
                  <a:pos x="89" y="24"/>
                </a:cxn>
                <a:cxn ang="0">
                  <a:pos x="77" y="42"/>
                </a:cxn>
                <a:cxn ang="0">
                  <a:pos x="66" y="54"/>
                </a:cxn>
                <a:cxn ang="0">
                  <a:pos x="54" y="66"/>
                </a:cxn>
                <a:cxn ang="0">
                  <a:pos x="54" y="66"/>
                </a:cxn>
                <a:cxn ang="0">
                  <a:pos x="42" y="84"/>
                </a:cxn>
                <a:cxn ang="0">
                  <a:pos x="30" y="102"/>
                </a:cxn>
                <a:cxn ang="0">
                  <a:pos x="30" y="102"/>
                </a:cxn>
                <a:cxn ang="0">
                  <a:pos x="24" y="120"/>
                </a:cxn>
                <a:cxn ang="0">
                  <a:pos x="12" y="144"/>
                </a:cxn>
                <a:cxn ang="0">
                  <a:pos x="6" y="168"/>
                </a:cxn>
                <a:cxn ang="0">
                  <a:pos x="0" y="180"/>
                </a:cxn>
                <a:cxn ang="0">
                  <a:pos x="0" y="180"/>
                </a:cxn>
                <a:cxn ang="0">
                  <a:pos x="0" y="180"/>
                </a:cxn>
                <a:cxn ang="0">
                  <a:pos x="0" y="168"/>
                </a:cxn>
                <a:cxn ang="0">
                  <a:pos x="6" y="132"/>
                </a:cxn>
                <a:cxn ang="0">
                  <a:pos x="6" y="132"/>
                </a:cxn>
                <a:cxn ang="0">
                  <a:pos x="6" y="120"/>
                </a:cxn>
                <a:cxn ang="0">
                  <a:pos x="12" y="108"/>
                </a:cxn>
                <a:cxn ang="0">
                  <a:pos x="36" y="66"/>
                </a:cxn>
                <a:cxn ang="0">
                  <a:pos x="60" y="24"/>
                </a:cxn>
                <a:cxn ang="0">
                  <a:pos x="77" y="12"/>
                </a:cxn>
                <a:cxn ang="0">
                  <a:pos x="101" y="0"/>
                </a:cxn>
              </a:cxnLst>
              <a:rect l="0" t="0" r="r" b="b"/>
              <a:pathLst>
                <a:path w="107" h="180">
                  <a:moveTo>
                    <a:pt x="101" y="0"/>
                  </a:moveTo>
                  <a:lnTo>
                    <a:pt x="107" y="6"/>
                  </a:lnTo>
                  <a:lnTo>
                    <a:pt x="107" y="12"/>
                  </a:lnTo>
                  <a:lnTo>
                    <a:pt x="101" y="18"/>
                  </a:lnTo>
                  <a:lnTo>
                    <a:pt x="101" y="18"/>
                  </a:lnTo>
                  <a:lnTo>
                    <a:pt x="89" y="24"/>
                  </a:lnTo>
                  <a:lnTo>
                    <a:pt x="77" y="42"/>
                  </a:lnTo>
                  <a:lnTo>
                    <a:pt x="66" y="54"/>
                  </a:lnTo>
                  <a:lnTo>
                    <a:pt x="54" y="66"/>
                  </a:lnTo>
                  <a:lnTo>
                    <a:pt x="54" y="66"/>
                  </a:lnTo>
                  <a:lnTo>
                    <a:pt x="42" y="84"/>
                  </a:lnTo>
                  <a:lnTo>
                    <a:pt x="30" y="102"/>
                  </a:lnTo>
                  <a:lnTo>
                    <a:pt x="30" y="102"/>
                  </a:lnTo>
                  <a:lnTo>
                    <a:pt x="24" y="120"/>
                  </a:lnTo>
                  <a:lnTo>
                    <a:pt x="12" y="144"/>
                  </a:lnTo>
                  <a:lnTo>
                    <a:pt x="6" y="168"/>
                  </a:lnTo>
                  <a:lnTo>
                    <a:pt x="0" y="180"/>
                  </a:lnTo>
                  <a:lnTo>
                    <a:pt x="0" y="180"/>
                  </a:lnTo>
                  <a:lnTo>
                    <a:pt x="0" y="180"/>
                  </a:lnTo>
                  <a:lnTo>
                    <a:pt x="0" y="168"/>
                  </a:lnTo>
                  <a:lnTo>
                    <a:pt x="6" y="132"/>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92568" name="Freeform 56"/>
            <p:cNvSpPr>
              <a:spLocks/>
            </p:cNvSpPr>
            <p:nvPr/>
          </p:nvSpPr>
          <p:spPr bwMode="auto">
            <a:xfrm flipH="1">
              <a:off x="384" y="288"/>
              <a:ext cx="720"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close/>
                </a:path>
              </a:pathLst>
            </a:custGeom>
            <a:solidFill>
              <a:srgbClr val="F2AD8C"/>
            </a:solidFill>
            <a:ln w="9525">
              <a:noFill/>
              <a:round/>
              <a:headEnd/>
              <a:tailEnd/>
            </a:ln>
          </p:spPr>
          <p:txBody>
            <a:bodyPr/>
            <a:lstStyle/>
            <a:p>
              <a:endParaRPr lang="fr-FR"/>
            </a:p>
          </p:txBody>
        </p:sp>
        <p:sp>
          <p:nvSpPr>
            <p:cNvPr id="192569" name="Freeform 57"/>
            <p:cNvSpPr>
              <a:spLocks/>
            </p:cNvSpPr>
            <p:nvPr/>
          </p:nvSpPr>
          <p:spPr bwMode="auto">
            <a:xfrm flipH="1">
              <a:off x="475" y="434"/>
              <a:ext cx="455" cy="1084"/>
            </a:xfrm>
            <a:custGeom>
              <a:avLst/>
              <a:gdLst/>
              <a:ahLst/>
              <a:cxnLst>
                <a:cxn ang="0">
                  <a:pos x="54" y="0"/>
                </a:cxn>
                <a:cxn ang="0">
                  <a:pos x="132" y="6"/>
                </a:cxn>
                <a:cxn ang="0">
                  <a:pos x="198" y="29"/>
                </a:cxn>
                <a:cxn ang="0">
                  <a:pos x="246" y="59"/>
                </a:cxn>
                <a:cxn ang="0">
                  <a:pos x="282" y="101"/>
                </a:cxn>
                <a:cxn ang="0">
                  <a:pos x="311" y="155"/>
                </a:cxn>
                <a:cxn ang="0">
                  <a:pos x="323" y="209"/>
                </a:cxn>
                <a:cxn ang="0">
                  <a:pos x="329" y="269"/>
                </a:cxn>
                <a:cxn ang="0">
                  <a:pos x="329" y="334"/>
                </a:cxn>
                <a:cxn ang="0">
                  <a:pos x="323" y="400"/>
                </a:cxn>
                <a:cxn ang="0">
                  <a:pos x="305" y="466"/>
                </a:cxn>
                <a:cxn ang="0">
                  <a:pos x="293" y="525"/>
                </a:cxn>
                <a:cxn ang="0">
                  <a:pos x="270" y="585"/>
                </a:cxn>
                <a:cxn ang="0">
                  <a:pos x="252" y="633"/>
                </a:cxn>
                <a:cxn ang="0">
                  <a:pos x="234" y="681"/>
                </a:cxn>
                <a:cxn ang="0">
                  <a:pos x="216" y="711"/>
                </a:cxn>
                <a:cxn ang="0">
                  <a:pos x="198" y="735"/>
                </a:cxn>
                <a:cxn ang="0">
                  <a:pos x="198" y="735"/>
                </a:cxn>
                <a:cxn ang="0">
                  <a:pos x="186" y="747"/>
                </a:cxn>
                <a:cxn ang="0">
                  <a:pos x="174" y="758"/>
                </a:cxn>
                <a:cxn ang="0">
                  <a:pos x="150" y="753"/>
                </a:cxn>
                <a:cxn ang="0">
                  <a:pos x="126" y="735"/>
                </a:cxn>
                <a:cxn ang="0">
                  <a:pos x="102" y="693"/>
                </a:cxn>
                <a:cxn ang="0">
                  <a:pos x="78" y="645"/>
                </a:cxn>
                <a:cxn ang="0">
                  <a:pos x="60" y="579"/>
                </a:cxn>
                <a:cxn ang="0">
                  <a:pos x="42" y="508"/>
                </a:cxn>
                <a:cxn ang="0">
                  <a:pos x="24" y="436"/>
                </a:cxn>
                <a:cxn ang="0">
                  <a:pos x="0" y="280"/>
                </a:cxn>
                <a:cxn ang="0">
                  <a:pos x="0" y="209"/>
                </a:cxn>
                <a:cxn ang="0">
                  <a:pos x="0" y="143"/>
                </a:cxn>
                <a:cxn ang="0">
                  <a:pos x="0" y="83"/>
                </a:cxn>
                <a:cxn ang="0">
                  <a:pos x="12" y="35"/>
                </a:cxn>
                <a:cxn ang="0">
                  <a:pos x="30" y="12"/>
                </a:cxn>
                <a:cxn ang="0">
                  <a:pos x="54" y="0"/>
                </a:cxn>
              </a:cxnLst>
              <a:rect l="0" t="0" r="r" b="b"/>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92570" name="Freeform 58"/>
            <p:cNvSpPr>
              <a:spLocks/>
            </p:cNvSpPr>
            <p:nvPr/>
          </p:nvSpPr>
          <p:spPr bwMode="auto">
            <a:xfrm flipH="1">
              <a:off x="500" y="459"/>
              <a:ext cx="413" cy="1000"/>
            </a:xfrm>
            <a:custGeom>
              <a:avLst/>
              <a:gdLst/>
              <a:ahLst/>
              <a:cxnLst>
                <a:cxn ang="0">
                  <a:pos x="54" y="0"/>
                </a:cxn>
                <a:cxn ang="0">
                  <a:pos x="126" y="6"/>
                </a:cxn>
                <a:cxn ang="0">
                  <a:pos x="180" y="23"/>
                </a:cxn>
                <a:cxn ang="0">
                  <a:pos x="228" y="53"/>
                </a:cxn>
                <a:cxn ang="0">
                  <a:pos x="258" y="95"/>
                </a:cxn>
                <a:cxn ang="0">
                  <a:pos x="281" y="143"/>
                </a:cxn>
                <a:cxn ang="0">
                  <a:pos x="293" y="191"/>
                </a:cxn>
                <a:cxn ang="0">
                  <a:pos x="299" y="245"/>
                </a:cxn>
                <a:cxn ang="0">
                  <a:pos x="299" y="304"/>
                </a:cxn>
                <a:cxn ang="0">
                  <a:pos x="281" y="424"/>
                </a:cxn>
                <a:cxn ang="0">
                  <a:pos x="252" y="531"/>
                </a:cxn>
                <a:cxn ang="0">
                  <a:pos x="234" y="579"/>
                </a:cxn>
                <a:cxn ang="0">
                  <a:pos x="216" y="621"/>
                </a:cxn>
                <a:cxn ang="0">
                  <a:pos x="198" y="651"/>
                </a:cxn>
                <a:cxn ang="0">
                  <a:pos x="186" y="675"/>
                </a:cxn>
                <a:cxn ang="0">
                  <a:pos x="186" y="675"/>
                </a:cxn>
                <a:cxn ang="0">
                  <a:pos x="174" y="687"/>
                </a:cxn>
                <a:cxn ang="0">
                  <a:pos x="162" y="699"/>
                </a:cxn>
                <a:cxn ang="0">
                  <a:pos x="138" y="699"/>
                </a:cxn>
                <a:cxn ang="0">
                  <a:pos x="114" y="675"/>
                </a:cxn>
                <a:cxn ang="0">
                  <a:pos x="96" y="639"/>
                </a:cxn>
                <a:cxn ang="0">
                  <a:pos x="72" y="591"/>
                </a:cxn>
                <a:cxn ang="0">
                  <a:pos x="54" y="537"/>
                </a:cxn>
                <a:cxn ang="0">
                  <a:pos x="36" y="472"/>
                </a:cxn>
                <a:cxn ang="0">
                  <a:pos x="24" y="400"/>
                </a:cxn>
                <a:cxn ang="0">
                  <a:pos x="0" y="256"/>
                </a:cxn>
                <a:cxn ang="0">
                  <a:pos x="0" y="191"/>
                </a:cxn>
                <a:cxn ang="0">
                  <a:pos x="0" y="131"/>
                </a:cxn>
                <a:cxn ang="0">
                  <a:pos x="0" y="77"/>
                </a:cxn>
                <a:cxn ang="0">
                  <a:pos x="12" y="35"/>
                </a:cxn>
                <a:cxn ang="0">
                  <a:pos x="30" y="6"/>
                </a:cxn>
                <a:cxn ang="0">
                  <a:pos x="54" y="0"/>
                </a:cxn>
              </a:cxnLst>
              <a:rect l="0" t="0" r="r" b="b"/>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92571" name="Freeform 59"/>
            <p:cNvSpPr>
              <a:spLocks/>
            </p:cNvSpPr>
            <p:nvPr/>
          </p:nvSpPr>
          <p:spPr bwMode="auto">
            <a:xfrm flipH="1">
              <a:off x="517" y="492"/>
              <a:ext cx="380" cy="907"/>
            </a:xfrm>
            <a:custGeom>
              <a:avLst/>
              <a:gdLst/>
              <a:ahLst/>
              <a:cxnLst>
                <a:cxn ang="0">
                  <a:pos x="60" y="0"/>
                </a:cxn>
                <a:cxn ang="0">
                  <a:pos x="120" y="6"/>
                </a:cxn>
                <a:cxn ang="0">
                  <a:pos x="168" y="24"/>
                </a:cxn>
                <a:cxn ang="0">
                  <a:pos x="210" y="48"/>
                </a:cxn>
                <a:cxn ang="0">
                  <a:pos x="240" y="84"/>
                </a:cxn>
                <a:cxn ang="0">
                  <a:pos x="258" y="120"/>
                </a:cxn>
                <a:cxn ang="0">
                  <a:pos x="269" y="168"/>
                </a:cxn>
                <a:cxn ang="0">
                  <a:pos x="275" y="216"/>
                </a:cxn>
                <a:cxn ang="0">
                  <a:pos x="275" y="269"/>
                </a:cxn>
                <a:cxn ang="0">
                  <a:pos x="264" y="377"/>
                </a:cxn>
                <a:cxn ang="0">
                  <a:pos x="240" y="473"/>
                </a:cxn>
                <a:cxn ang="0">
                  <a:pos x="222" y="520"/>
                </a:cxn>
                <a:cxn ang="0">
                  <a:pos x="204" y="556"/>
                </a:cxn>
                <a:cxn ang="0">
                  <a:pos x="192" y="586"/>
                </a:cxn>
                <a:cxn ang="0">
                  <a:pos x="180" y="610"/>
                </a:cxn>
                <a:cxn ang="0">
                  <a:pos x="180" y="610"/>
                </a:cxn>
                <a:cxn ang="0">
                  <a:pos x="156" y="628"/>
                </a:cxn>
                <a:cxn ang="0">
                  <a:pos x="138" y="634"/>
                </a:cxn>
                <a:cxn ang="0">
                  <a:pos x="114" y="616"/>
                </a:cxn>
                <a:cxn ang="0">
                  <a:pos x="90" y="586"/>
                </a:cxn>
                <a:cxn ang="0">
                  <a:pos x="72" y="544"/>
                </a:cxn>
                <a:cxn ang="0">
                  <a:pos x="54" y="490"/>
                </a:cxn>
                <a:cxn ang="0">
                  <a:pos x="36" y="431"/>
                </a:cxn>
                <a:cxn ang="0">
                  <a:pos x="24" y="365"/>
                </a:cxn>
                <a:cxn ang="0">
                  <a:pos x="6" y="233"/>
                </a:cxn>
                <a:cxn ang="0">
                  <a:pos x="0" y="174"/>
                </a:cxn>
                <a:cxn ang="0">
                  <a:pos x="0" y="114"/>
                </a:cxn>
                <a:cxn ang="0">
                  <a:pos x="6" y="66"/>
                </a:cxn>
                <a:cxn ang="0">
                  <a:pos x="18" y="30"/>
                </a:cxn>
                <a:cxn ang="0">
                  <a:pos x="36" y="6"/>
                </a:cxn>
                <a:cxn ang="0">
                  <a:pos x="60" y="0"/>
                </a:cxn>
              </a:cxnLst>
              <a:rect l="0" t="0" r="r" b="b"/>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92572" name="Freeform 60"/>
            <p:cNvSpPr>
              <a:spLocks/>
            </p:cNvSpPr>
            <p:nvPr/>
          </p:nvSpPr>
          <p:spPr bwMode="auto">
            <a:xfrm flipH="1">
              <a:off x="532" y="509"/>
              <a:ext cx="340" cy="830"/>
            </a:xfrm>
            <a:custGeom>
              <a:avLst/>
              <a:gdLst/>
              <a:ahLst/>
              <a:cxnLst>
                <a:cxn ang="0">
                  <a:pos x="60" y="0"/>
                </a:cxn>
                <a:cxn ang="0">
                  <a:pos x="108" y="6"/>
                </a:cxn>
                <a:cxn ang="0">
                  <a:pos x="156" y="24"/>
                </a:cxn>
                <a:cxn ang="0">
                  <a:pos x="186" y="48"/>
                </a:cxn>
                <a:cxn ang="0">
                  <a:pos x="210" y="78"/>
                </a:cxn>
                <a:cxn ang="0">
                  <a:pos x="228" y="114"/>
                </a:cxn>
                <a:cxn ang="0">
                  <a:pos x="240" y="156"/>
                </a:cxn>
                <a:cxn ang="0">
                  <a:pos x="246" y="245"/>
                </a:cxn>
                <a:cxn ang="0">
                  <a:pos x="234" y="341"/>
                </a:cxn>
                <a:cxn ang="0">
                  <a:pos x="216" y="431"/>
                </a:cxn>
                <a:cxn ang="0">
                  <a:pos x="204" y="472"/>
                </a:cxn>
                <a:cxn ang="0">
                  <a:pos x="186" y="508"/>
                </a:cxn>
                <a:cxn ang="0">
                  <a:pos x="174" y="532"/>
                </a:cxn>
                <a:cxn ang="0">
                  <a:pos x="162" y="556"/>
                </a:cxn>
                <a:cxn ang="0">
                  <a:pos x="162" y="556"/>
                </a:cxn>
                <a:cxn ang="0">
                  <a:pos x="144" y="574"/>
                </a:cxn>
                <a:cxn ang="0">
                  <a:pos x="126" y="580"/>
                </a:cxn>
                <a:cxn ang="0">
                  <a:pos x="102" y="562"/>
                </a:cxn>
                <a:cxn ang="0">
                  <a:pos x="84" y="538"/>
                </a:cxn>
                <a:cxn ang="0">
                  <a:pos x="66" y="496"/>
                </a:cxn>
                <a:cxn ang="0">
                  <a:pos x="48" y="449"/>
                </a:cxn>
                <a:cxn ang="0">
                  <a:pos x="30" y="395"/>
                </a:cxn>
                <a:cxn ang="0">
                  <a:pos x="18" y="335"/>
                </a:cxn>
                <a:cxn ang="0">
                  <a:pos x="0" y="216"/>
                </a:cxn>
                <a:cxn ang="0">
                  <a:pos x="0" y="162"/>
                </a:cxn>
                <a:cxn ang="0">
                  <a:pos x="0" y="108"/>
                </a:cxn>
                <a:cxn ang="0">
                  <a:pos x="6" y="66"/>
                </a:cxn>
                <a:cxn ang="0">
                  <a:pos x="18" y="30"/>
                </a:cxn>
                <a:cxn ang="0">
                  <a:pos x="36" y="6"/>
                </a:cxn>
                <a:cxn ang="0">
                  <a:pos x="60" y="0"/>
                </a:cxn>
              </a:cxnLst>
              <a:rect l="0" t="0" r="r" b="b"/>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92573" name="Freeform 61"/>
            <p:cNvSpPr>
              <a:spLocks/>
            </p:cNvSpPr>
            <p:nvPr/>
          </p:nvSpPr>
          <p:spPr bwMode="auto">
            <a:xfrm flipH="1">
              <a:off x="557" y="535"/>
              <a:ext cx="298"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92574" name="Freeform 62"/>
            <p:cNvSpPr>
              <a:spLocks/>
            </p:cNvSpPr>
            <p:nvPr/>
          </p:nvSpPr>
          <p:spPr bwMode="auto">
            <a:xfrm flipH="1">
              <a:off x="573" y="561"/>
              <a:ext cx="274"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C69E"/>
            </a:solidFill>
            <a:ln w="9525">
              <a:noFill/>
              <a:round/>
              <a:headEnd/>
              <a:tailEnd/>
            </a:ln>
          </p:spPr>
          <p:txBody>
            <a:bodyPr/>
            <a:lstStyle/>
            <a:p>
              <a:endParaRPr lang="fr-FR"/>
            </a:p>
          </p:txBody>
        </p:sp>
        <p:sp>
          <p:nvSpPr>
            <p:cNvPr id="192575" name="Freeform 63"/>
            <p:cNvSpPr>
              <a:spLocks/>
            </p:cNvSpPr>
            <p:nvPr/>
          </p:nvSpPr>
          <p:spPr bwMode="auto">
            <a:xfrm flipH="1">
              <a:off x="508" y="1988"/>
              <a:ext cx="289" cy="1522"/>
            </a:xfrm>
            <a:custGeom>
              <a:avLst/>
              <a:gdLst/>
              <a:ahLst/>
              <a:cxnLst>
                <a:cxn ang="0">
                  <a:pos x="162" y="102"/>
                </a:cxn>
                <a:cxn ang="0">
                  <a:pos x="192" y="197"/>
                </a:cxn>
                <a:cxn ang="0">
                  <a:pos x="197" y="215"/>
                </a:cxn>
                <a:cxn ang="0">
                  <a:pos x="209" y="299"/>
                </a:cxn>
                <a:cxn ang="0">
                  <a:pos x="192" y="412"/>
                </a:cxn>
                <a:cxn ang="0">
                  <a:pos x="180" y="430"/>
                </a:cxn>
                <a:cxn ang="0">
                  <a:pos x="150" y="532"/>
                </a:cxn>
                <a:cxn ang="0">
                  <a:pos x="132" y="592"/>
                </a:cxn>
                <a:cxn ang="0">
                  <a:pos x="126" y="622"/>
                </a:cxn>
                <a:cxn ang="0">
                  <a:pos x="120" y="675"/>
                </a:cxn>
                <a:cxn ang="0">
                  <a:pos x="114" y="717"/>
                </a:cxn>
                <a:cxn ang="0">
                  <a:pos x="120" y="771"/>
                </a:cxn>
                <a:cxn ang="0">
                  <a:pos x="132" y="825"/>
                </a:cxn>
                <a:cxn ang="0">
                  <a:pos x="132" y="849"/>
                </a:cxn>
                <a:cxn ang="0">
                  <a:pos x="108" y="885"/>
                </a:cxn>
                <a:cxn ang="0">
                  <a:pos x="90" y="896"/>
                </a:cxn>
                <a:cxn ang="0">
                  <a:pos x="72" y="908"/>
                </a:cxn>
                <a:cxn ang="0">
                  <a:pos x="60" y="932"/>
                </a:cxn>
                <a:cxn ang="0">
                  <a:pos x="60" y="950"/>
                </a:cxn>
                <a:cxn ang="0">
                  <a:pos x="36" y="1028"/>
                </a:cxn>
                <a:cxn ang="0">
                  <a:pos x="12" y="1058"/>
                </a:cxn>
                <a:cxn ang="0">
                  <a:pos x="0" y="1058"/>
                </a:cxn>
                <a:cxn ang="0">
                  <a:pos x="0" y="1034"/>
                </a:cxn>
                <a:cxn ang="0">
                  <a:pos x="12" y="902"/>
                </a:cxn>
                <a:cxn ang="0">
                  <a:pos x="18" y="825"/>
                </a:cxn>
                <a:cxn ang="0">
                  <a:pos x="18" y="807"/>
                </a:cxn>
                <a:cxn ang="0">
                  <a:pos x="24" y="717"/>
                </a:cxn>
                <a:cxn ang="0">
                  <a:pos x="30" y="598"/>
                </a:cxn>
                <a:cxn ang="0">
                  <a:pos x="30" y="562"/>
                </a:cxn>
                <a:cxn ang="0">
                  <a:pos x="36" y="466"/>
                </a:cxn>
                <a:cxn ang="0">
                  <a:pos x="36" y="353"/>
                </a:cxn>
                <a:cxn ang="0">
                  <a:pos x="30" y="251"/>
                </a:cxn>
                <a:cxn ang="0">
                  <a:pos x="30" y="215"/>
                </a:cxn>
                <a:cxn ang="0">
                  <a:pos x="36" y="126"/>
                </a:cxn>
                <a:cxn ang="0">
                  <a:pos x="54" y="72"/>
                </a:cxn>
                <a:cxn ang="0">
                  <a:pos x="60" y="60"/>
                </a:cxn>
                <a:cxn ang="0">
                  <a:pos x="84" y="18"/>
                </a:cxn>
                <a:cxn ang="0">
                  <a:pos x="120" y="0"/>
                </a:cxn>
                <a:cxn ang="0">
                  <a:pos x="144" y="18"/>
                </a:cxn>
              </a:cxnLst>
              <a:rect l="0" t="0" r="r" b="b"/>
              <a:pathLst>
                <a:path w="209" h="1064">
                  <a:moveTo>
                    <a:pt x="150" y="54"/>
                  </a:moveTo>
                  <a:lnTo>
                    <a:pt x="162" y="102"/>
                  </a:lnTo>
                  <a:lnTo>
                    <a:pt x="168" y="138"/>
                  </a:lnTo>
                  <a:lnTo>
                    <a:pt x="192" y="197"/>
                  </a:lnTo>
                  <a:lnTo>
                    <a:pt x="192" y="197"/>
                  </a:lnTo>
                  <a:lnTo>
                    <a:pt x="197" y="215"/>
                  </a:lnTo>
                  <a:lnTo>
                    <a:pt x="203" y="239"/>
                  </a:lnTo>
                  <a:lnTo>
                    <a:pt x="209" y="299"/>
                  </a:lnTo>
                  <a:lnTo>
                    <a:pt x="209" y="359"/>
                  </a:lnTo>
                  <a:lnTo>
                    <a:pt x="192" y="412"/>
                  </a:lnTo>
                  <a:lnTo>
                    <a:pt x="192" y="412"/>
                  </a:lnTo>
                  <a:lnTo>
                    <a:pt x="180" y="430"/>
                  </a:lnTo>
                  <a:lnTo>
                    <a:pt x="174" y="460"/>
                  </a:lnTo>
                  <a:lnTo>
                    <a:pt x="150" y="532"/>
                  </a:lnTo>
                  <a:lnTo>
                    <a:pt x="138" y="562"/>
                  </a:lnTo>
                  <a:lnTo>
                    <a:pt x="132" y="592"/>
                  </a:lnTo>
                  <a:lnTo>
                    <a:pt x="126" y="610"/>
                  </a:lnTo>
                  <a:lnTo>
                    <a:pt x="126" y="622"/>
                  </a:lnTo>
                  <a:lnTo>
                    <a:pt x="126" y="622"/>
                  </a:lnTo>
                  <a:lnTo>
                    <a:pt x="120" y="675"/>
                  </a:lnTo>
                  <a:lnTo>
                    <a:pt x="114" y="717"/>
                  </a:lnTo>
                  <a:lnTo>
                    <a:pt x="114" y="717"/>
                  </a:lnTo>
                  <a:lnTo>
                    <a:pt x="114" y="741"/>
                  </a:lnTo>
                  <a:lnTo>
                    <a:pt x="120" y="771"/>
                  </a:lnTo>
                  <a:lnTo>
                    <a:pt x="126" y="801"/>
                  </a:lnTo>
                  <a:lnTo>
                    <a:pt x="132" y="825"/>
                  </a:lnTo>
                  <a:lnTo>
                    <a:pt x="132" y="825"/>
                  </a:lnTo>
                  <a:lnTo>
                    <a:pt x="132" y="849"/>
                  </a:lnTo>
                  <a:lnTo>
                    <a:pt x="120" y="873"/>
                  </a:lnTo>
                  <a:lnTo>
                    <a:pt x="108" y="885"/>
                  </a:lnTo>
                  <a:lnTo>
                    <a:pt x="90" y="896"/>
                  </a:lnTo>
                  <a:lnTo>
                    <a:pt x="90" y="896"/>
                  </a:lnTo>
                  <a:lnTo>
                    <a:pt x="78" y="902"/>
                  </a:lnTo>
                  <a:lnTo>
                    <a:pt x="72" y="908"/>
                  </a:lnTo>
                  <a:lnTo>
                    <a:pt x="66" y="920"/>
                  </a:lnTo>
                  <a:lnTo>
                    <a:pt x="60" y="932"/>
                  </a:lnTo>
                  <a:lnTo>
                    <a:pt x="60" y="950"/>
                  </a:lnTo>
                  <a:lnTo>
                    <a:pt x="60" y="950"/>
                  </a:lnTo>
                  <a:lnTo>
                    <a:pt x="42" y="1004"/>
                  </a:lnTo>
                  <a:lnTo>
                    <a:pt x="36" y="1028"/>
                  </a:lnTo>
                  <a:lnTo>
                    <a:pt x="24" y="1046"/>
                  </a:lnTo>
                  <a:lnTo>
                    <a:pt x="12" y="1058"/>
                  </a:lnTo>
                  <a:lnTo>
                    <a:pt x="6" y="1064"/>
                  </a:lnTo>
                  <a:lnTo>
                    <a:pt x="0" y="1058"/>
                  </a:lnTo>
                  <a:lnTo>
                    <a:pt x="0" y="1034"/>
                  </a:lnTo>
                  <a:lnTo>
                    <a:pt x="0" y="1034"/>
                  </a:lnTo>
                  <a:lnTo>
                    <a:pt x="6" y="962"/>
                  </a:lnTo>
                  <a:lnTo>
                    <a:pt x="12" y="902"/>
                  </a:lnTo>
                  <a:lnTo>
                    <a:pt x="12" y="843"/>
                  </a:lnTo>
                  <a:lnTo>
                    <a:pt x="18" y="825"/>
                  </a:lnTo>
                  <a:lnTo>
                    <a:pt x="18" y="807"/>
                  </a:lnTo>
                  <a:lnTo>
                    <a:pt x="18" y="807"/>
                  </a:lnTo>
                  <a:lnTo>
                    <a:pt x="24" y="771"/>
                  </a:lnTo>
                  <a:lnTo>
                    <a:pt x="24" y="717"/>
                  </a:lnTo>
                  <a:lnTo>
                    <a:pt x="30" y="657"/>
                  </a:lnTo>
                  <a:lnTo>
                    <a:pt x="30" y="598"/>
                  </a:lnTo>
                  <a:lnTo>
                    <a:pt x="30" y="598"/>
                  </a:lnTo>
                  <a:lnTo>
                    <a:pt x="30" y="562"/>
                  </a:lnTo>
                  <a:lnTo>
                    <a:pt x="36" y="520"/>
                  </a:lnTo>
                  <a:lnTo>
                    <a:pt x="36" y="466"/>
                  </a:lnTo>
                  <a:lnTo>
                    <a:pt x="36" y="406"/>
                  </a:lnTo>
                  <a:lnTo>
                    <a:pt x="36" y="353"/>
                  </a:lnTo>
                  <a:lnTo>
                    <a:pt x="36" y="299"/>
                  </a:lnTo>
                  <a:lnTo>
                    <a:pt x="30" y="251"/>
                  </a:lnTo>
                  <a:lnTo>
                    <a:pt x="30" y="215"/>
                  </a:lnTo>
                  <a:lnTo>
                    <a:pt x="30" y="215"/>
                  </a:lnTo>
                  <a:lnTo>
                    <a:pt x="30" y="167"/>
                  </a:lnTo>
                  <a:lnTo>
                    <a:pt x="36" y="126"/>
                  </a:lnTo>
                  <a:lnTo>
                    <a:pt x="42" y="96"/>
                  </a:lnTo>
                  <a:lnTo>
                    <a:pt x="54" y="72"/>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92576" name="Freeform 64"/>
            <p:cNvSpPr>
              <a:spLocks/>
            </p:cNvSpPr>
            <p:nvPr/>
          </p:nvSpPr>
          <p:spPr bwMode="auto">
            <a:xfrm flipH="1">
              <a:off x="517" y="2023"/>
              <a:ext cx="264" cy="1410"/>
            </a:xfrm>
            <a:custGeom>
              <a:avLst/>
              <a:gdLst/>
              <a:ahLst/>
              <a:cxnLst>
                <a:cxn ang="0">
                  <a:pos x="162" y="400"/>
                </a:cxn>
                <a:cxn ang="0">
                  <a:pos x="138" y="484"/>
                </a:cxn>
                <a:cxn ang="0">
                  <a:pos x="120" y="544"/>
                </a:cxn>
                <a:cxn ang="0">
                  <a:pos x="114" y="556"/>
                </a:cxn>
                <a:cxn ang="0">
                  <a:pos x="108" y="610"/>
                </a:cxn>
                <a:cxn ang="0">
                  <a:pos x="102" y="657"/>
                </a:cxn>
                <a:cxn ang="0">
                  <a:pos x="102" y="711"/>
                </a:cxn>
                <a:cxn ang="0">
                  <a:pos x="108" y="765"/>
                </a:cxn>
                <a:cxn ang="0">
                  <a:pos x="108" y="789"/>
                </a:cxn>
                <a:cxn ang="0">
                  <a:pos x="84" y="831"/>
                </a:cxn>
                <a:cxn ang="0">
                  <a:pos x="72" y="843"/>
                </a:cxn>
                <a:cxn ang="0">
                  <a:pos x="54" y="855"/>
                </a:cxn>
                <a:cxn ang="0">
                  <a:pos x="48" y="884"/>
                </a:cxn>
                <a:cxn ang="0">
                  <a:pos x="48" y="902"/>
                </a:cxn>
                <a:cxn ang="0">
                  <a:pos x="24" y="962"/>
                </a:cxn>
                <a:cxn ang="0">
                  <a:pos x="12" y="986"/>
                </a:cxn>
                <a:cxn ang="0">
                  <a:pos x="0" y="980"/>
                </a:cxn>
                <a:cxn ang="0">
                  <a:pos x="0" y="956"/>
                </a:cxn>
                <a:cxn ang="0">
                  <a:pos x="12" y="837"/>
                </a:cxn>
                <a:cxn ang="0">
                  <a:pos x="18" y="753"/>
                </a:cxn>
                <a:cxn ang="0">
                  <a:pos x="24" y="717"/>
                </a:cxn>
                <a:cxn ang="0">
                  <a:pos x="30" y="604"/>
                </a:cxn>
                <a:cxn ang="0">
                  <a:pos x="36" y="544"/>
                </a:cxn>
                <a:cxn ang="0">
                  <a:pos x="36" y="472"/>
                </a:cxn>
                <a:cxn ang="0">
                  <a:pos x="36" y="371"/>
                </a:cxn>
                <a:cxn ang="0">
                  <a:pos x="30" y="227"/>
                </a:cxn>
                <a:cxn ang="0">
                  <a:pos x="30" y="191"/>
                </a:cxn>
                <a:cxn ang="0">
                  <a:pos x="30" y="108"/>
                </a:cxn>
                <a:cxn ang="0">
                  <a:pos x="48" y="60"/>
                </a:cxn>
                <a:cxn ang="0">
                  <a:pos x="66" y="30"/>
                </a:cxn>
                <a:cxn ang="0">
                  <a:pos x="90" y="6"/>
                </a:cxn>
                <a:cxn ang="0">
                  <a:pos x="114" y="6"/>
                </a:cxn>
                <a:cxn ang="0">
                  <a:pos x="132" y="54"/>
                </a:cxn>
                <a:cxn ang="0">
                  <a:pos x="138" y="96"/>
                </a:cxn>
                <a:cxn ang="0">
                  <a:pos x="168" y="179"/>
                </a:cxn>
                <a:cxn ang="0">
                  <a:pos x="174" y="197"/>
                </a:cxn>
                <a:cxn ang="0">
                  <a:pos x="191" y="269"/>
                </a:cxn>
                <a:cxn ang="0">
                  <a:pos x="174" y="382"/>
                </a:cxn>
              </a:cxnLst>
              <a:rect l="0" t="0" r="r" b="b"/>
              <a:pathLst>
                <a:path w="191" h="986">
                  <a:moveTo>
                    <a:pt x="174" y="382"/>
                  </a:moveTo>
                  <a:lnTo>
                    <a:pt x="162" y="400"/>
                  </a:lnTo>
                  <a:lnTo>
                    <a:pt x="156" y="430"/>
                  </a:lnTo>
                  <a:lnTo>
                    <a:pt x="138" y="484"/>
                  </a:lnTo>
                  <a:lnTo>
                    <a:pt x="120" y="532"/>
                  </a:lnTo>
                  <a:lnTo>
                    <a:pt x="120" y="544"/>
                  </a:lnTo>
                  <a:lnTo>
                    <a:pt x="114" y="556"/>
                  </a:lnTo>
                  <a:lnTo>
                    <a:pt x="114" y="556"/>
                  </a:lnTo>
                  <a:lnTo>
                    <a:pt x="108" y="586"/>
                  </a:lnTo>
                  <a:lnTo>
                    <a:pt x="108" y="610"/>
                  </a:lnTo>
                  <a:lnTo>
                    <a:pt x="102" y="657"/>
                  </a:lnTo>
                  <a:lnTo>
                    <a:pt x="102" y="657"/>
                  </a:lnTo>
                  <a:lnTo>
                    <a:pt x="96" y="681"/>
                  </a:lnTo>
                  <a:lnTo>
                    <a:pt x="102" y="711"/>
                  </a:lnTo>
                  <a:lnTo>
                    <a:pt x="108" y="741"/>
                  </a:lnTo>
                  <a:lnTo>
                    <a:pt x="108" y="765"/>
                  </a:lnTo>
                  <a:lnTo>
                    <a:pt x="108" y="765"/>
                  </a:lnTo>
                  <a:lnTo>
                    <a:pt x="108" y="789"/>
                  </a:lnTo>
                  <a:lnTo>
                    <a:pt x="96" y="813"/>
                  </a:lnTo>
                  <a:lnTo>
                    <a:pt x="84" y="831"/>
                  </a:lnTo>
                  <a:lnTo>
                    <a:pt x="72" y="843"/>
                  </a:lnTo>
                  <a:lnTo>
                    <a:pt x="72" y="843"/>
                  </a:lnTo>
                  <a:lnTo>
                    <a:pt x="60" y="849"/>
                  </a:lnTo>
                  <a:lnTo>
                    <a:pt x="54" y="855"/>
                  </a:lnTo>
                  <a:lnTo>
                    <a:pt x="54" y="872"/>
                  </a:lnTo>
                  <a:lnTo>
                    <a:pt x="48" y="884"/>
                  </a:lnTo>
                  <a:lnTo>
                    <a:pt x="48" y="902"/>
                  </a:lnTo>
                  <a:lnTo>
                    <a:pt x="48" y="902"/>
                  </a:lnTo>
                  <a:lnTo>
                    <a:pt x="36" y="944"/>
                  </a:lnTo>
                  <a:lnTo>
                    <a:pt x="24" y="962"/>
                  </a:lnTo>
                  <a:lnTo>
                    <a:pt x="18" y="980"/>
                  </a:lnTo>
                  <a:lnTo>
                    <a:pt x="12" y="986"/>
                  </a:lnTo>
                  <a:lnTo>
                    <a:pt x="6" y="986"/>
                  </a:lnTo>
                  <a:lnTo>
                    <a:pt x="0" y="980"/>
                  </a:lnTo>
                  <a:lnTo>
                    <a:pt x="0" y="956"/>
                  </a:lnTo>
                  <a:lnTo>
                    <a:pt x="0" y="956"/>
                  </a:lnTo>
                  <a:lnTo>
                    <a:pt x="6" y="896"/>
                  </a:lnTo>
                  <a:lnTo>
                    <a:pt x="12" y="837"/>
                  </a:lnTo>
                  <a:lnTo>
                    <a:pt x="12" y="789"/>
                  </a:lnTo>
                  <a:lnTo>
                    <a:pt x="18" y="753"/>
                  </a:lnTo>
                  <a:lnTo>
                    <a:pt x="18" y="753"/>
                  </a:lnTo>
                  <a:lnTo>
                    <a:pt x="24" y="717"/>
                  </a:lnTo>
                  <a:lnTo>
                    <a:pt x="30" y="663"/>
                  </a:lnTo>
                  <a:lnTo>
                    <a:pt x="30" y="604"/>
                  </a:lnTo>
                  <a:lnTo>
                    <a:pt x="36" y="544"/>
                  </a:lnTo>
                  <a:lnTo>
                    <a:pt x="36" y="544"/>
                  </a:lnTo>
                  <a:lnTo>
                    <a:pt x="36" y="514"/>
                  </a:lnTo>
                  <a:lnTo>
                    <a:pt x="36" y="472"/>
                  </a:lnTo>
                  <a:lnTo>
                    <a:pt x="36" y="424"/>
                  </a:lnTo>
                  <a:lnTo>
                    <a:pt x="36" y="371"/>
                  </a:lnTo>
                  <a:lnTo>
                    <a:pt x="36" y="269"/>
                  </a:lnTo>
                  <a:lnTo>
                    <a:pt x="30" y="227"/>
                  </a:lnTo>
                  <a:lnTo>
                    <a:pt x="30" y="191"/>
                  </a:lnTo>
                  <a:lnTo>
                    <a:pt x="30" y="191"/>
                  </a:lnTo>
                  <a:lnTo>
                    <a:pt x="30" y="143"/>
                  </a:lnTo>
                  <a:lnTo>
                    <a:pt x="30" y="108"/>
                  </a:lnTo>
                  <a:lnTo>
                    <a:pt x="42" y="84"/>
                  </a:lnTo>
                  <a:lnTo>
                    <a:pt x="48" y="60"/>
                  </a:lnTo>
                  <a:lnTo>
                    <a:pt x="48" y="60"/>
                  </a:lnTo>
                  <a:lnTo>
                    <a:pt x="66" y="30"/>
                  </a:lnTo>
                  <a:lnTo>
                    <a:pt x="78" y="18"/>
                  </a:lnTo>
                  <a:lnTo>
                    <a:pt x="90" y="6"/>
                  </a:lnTo>
                  <a:lnTo>
                    <a:pt x="102" y="0"/>
                  </a:lnTo>
                  <a:lnTo>
                    <a:pt x="114" y="6"/>
                  </a:lnTo>
                  <a:lnTo>
                    <a:pt x="126" y="24"/>
                  </a:lnTo>
                  <a:lnTo>
                    <a:pt x="132" y="54"/>
                  </a:lnTo>
                  <a:lnTo>
                    <a:pt x="132" y="54"/>
                  </a:lnTo>
                  <a:lnTo>
                    <a:pt x="138" y="96"/>
                  </a:lnTo>
                  <a:lnTo>
                    <a:pt x="150" y="126"/>
                  </a:lnTo>
                  <a:lnTo>
                    <a:pt x="168" y="179"/>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92577" name="Freeform 65"/>
            <p:cNvSpPr>
              <a:spLocks/>
            </p:cNvSpPr>
            <p:nvPr/>
          </p:nvSpPr>
          <p:spPr bwMode="auto">
            <a:xfrm flipH="1">
              <a:off x="532" y="2066"/>
              <a:ext cx="232" cy="1298"/>
            </a:xfrm>
            <a:custGeom>
              <a:avLst/>
              <a:gdLst/>
              <a:ahLst/>
              <a:cxnLst>
                <a:cxn ang="0">
                  <a:pos x="138" y="376"/>
                </a:cxn>
                <a:cxn ang="0">
                  <a:pos x="114" y="466"/>
                </a:cxn>
                <a:cxn ang="0">
                  <a:pos x="108" y="490"/>
                </a:cxn>
                <a:cxn ang="0">
                  <a:pos x="84" y="586"/>
                </a:cxn>
                <a:cxn ang="0">
                  <a:pos x="84" y="609"/>
                </a:cxn>
                <a:cxn ang="0">
                  <a:pos x="84" y="675"/>
                </a:cxn>
                <a:cxn ang="0">
                  <a:pos x="84" y="699"/>
                </a:cxn>
                <a:cxn ang="0">
                  <a:pos x="72" y="747"/>
                </a:cxn>
                <a:cxn ang="0">
                  <a:pos x="54" y="777"/>
                </a:cxn>
                <a:cxn ang="0">
                  <a:pos x="48" y="789"/>
                </a:cxn>
                <a:cxn ang="0">
                  <a:pos x="36" y="813"/>
                </a:cxn>
                <a:cxn ang="0">
                  <a:pos x="36" y="842"/>
                </a:cxn>
                <a:cxn ang="0">
                  <a:pos x="24" y="878"/>
                </a:cxn>
                <a:cxn ang="0">
                  <a:pos x="6" y="908"/>
                </a:cxn>
                <a:cxn ang="0">
                  <a:pos x="0" y="896"/>
                </a:cxn>
                <a:cxn ang="0">
                  <a:pos x="0" y="878"/>
                </a:cxn>
                <a:cxn ang="0">
                  <a:pos x="6" y="771"/>
                </a:cxn>
                <a:cxn ang="0">
                  <a:pos x="18" y="693"/>
                </a:cxn>
                <a:cxn ang="0">
                  <a:pos x="18" y="681"/>
                </a:cxn>
                <a:cxn ang="0">
                  <a:pos x="30" y="609"/>
                </a:cxn>
                <a:cxn ang="0">
                  <a:pos x="36" y="484"/>
                </a:cxn>
                <a:cxn ang="0">
                  <a:pos x="36" y="454"/>
                </a:cxn>
                <a:cxn ang="0">
                  <a:pos x="36" y="329"/>
                </a:cxn>
                <a:cxn ang="0">
                  <a:pos x="30" y="197"/>
                </a:cxn>
                <a:cxn ang="0">
                  <a:pos x="30" y="167"/>
                </a:cxn>
                <a:cxn ang="0">
                  <a:pos x="24" y="119"/>
                </a:cxn>
                <a:cxn ang="0">
                  <a:pos x="36" y="60"/>
                </a:cxn>
                <a:cxn ang="0">
                  <a:pos x="42" y="42"/>
                </a:cxn>
                <a:cxn ang="0">
                  <a:pos x="78" y="0"/>
                </a:cxn>
                <a:cxn ang="0">
                  <a:pos x="102" y="0"/>
                </a:cxn>
                <a:cxn ang="0">
                  <a:pos x="114" y="42"/>
                </a:cxn>
                <a:cxn ang="0">
                  <a:pos x="120" y="84"/>
                </a:cxn>
                <a:cxn ang="0">
                  <a:pos x="138" y="125"/>
                </a:cxn>
                <a:cxn ang="0">
                  <a:pos x="144" y="149"/>
                </a:cxn>
                <a:cxn ang="0">
                  <a:pos x="168" y="233"/>
                </a:cxn>
                <a:cxn ang="0">
                  <a:pos x="156" y="335"/>
                </a:cxn>
              </a:cxnLst>
              <a:rect l="0" t="0" r="r" b="b"/>
              <a:pathLst>
                <a:path w="168" h="908">
                  <a:moveTo>
                    <a:pt x="156" y="335"/>
                  </a:moveTo>
                  <a:lnTo>
                    <a:pt x="138" y="376"/>
                  </a:lnTo>
                  <a:lnTo>
                    <a:pt x="126" y="424"/>
                  </a:lnTo>
                  <a:lnTo>
                    <a:pt x="114" y="466"/>
                  </a:lnTo>
                  <a:lnTo>
                    <a:pt x="108" y="490"/>
                  </a:lnTo>
                  <a:lnTo>
                    <a:pt x="108" y="490"/>
                  </a:lnTo>
                  <a:lnTo>
                    <a:pt x="96" y="544"/>
                  </a:lnTo>
                  <a:lnTo>
                    <a:pt x="84" y="586"/>
                  </a:lnTo>
                  <a:lnTo>
                    <a:pt x="84" y="586"/>
                  </a:lnTo>
                  <a:lnTo>
                    <a:pt x="84" y="609"/>
                  </a:lnTo>
                  <a:lnTo>
                    <a:pt x="84" y="639"/>
                  </a:lnTo>
                  <a:lnTo>
                    <a:pt x="84" y="675"/>
                  </a:lnTo>
                  <a:lnTo>
                    <a:pt x="84" y="699"/>
                  </a:lnTo>
                  <a:lnTo>
                    <a:pt x="84" y="699"/>
                  </a:lnTo>
                  <a:lnTo>
                    <a:pt x="84" y="723"/>
                  </a:lnTo>
                  <a:lnTo>
                    <a:pt x="72" y="747"/>
                  </a:lnTo>
                  <a:lnTo>
                    <a:pt x="60" y="765"/>
                  </a:lnTo>
                  <a:lnTo>
                    <a:pt x="54" y="777"/>
                  </a:lnTo>
                  <a:lnTo>
                    <a:pt x="54" y="777"/>
                  </a:lnTo>
                  <a:lnTo>
                    <a:pt x="48" y="789"/>
                  </a:lnTo>
                  <a:lnTo>
                    <a:pt x="42" y="795"/>
                  </a:lnTo>
                  <a:lnTo>
                    <a:pt x="36" y="813"/>
                  </a:lnTo>
                  <a:lnTo>
                    <a:pt x="36" y="825"/>
                  </a:lnTo>
                  <a:lnTo>
                    <a:pt x="36" y="842"/>
                  </a:lnTo>
                  <a:lnTo>
                    <a:pt x="36" y="842"/>
                  </a:lnTo>
                  <a:lnTo>
                    <a:pt x="24" y="878"/>
                  </a:lnTo>
                  <a:lnTo>
                    <a:pt x="12" y="908"/>
                  </a:lnTo>
                  <a:lnTo>
                    <a:pt x="6" y="908"/>
                  </a:lnTo>
                  <a:lnTo>
                    <a:pt x="0" y="908"/>
                  </a:lnTo>
                  <a:lnTo>
                    <a:pt x="0" y="896"/>
                  </a:lnTo>
                  <a:lnTo>
                    <a:pt x="0" y="878"/>
                  </a:lnTo>
                  <a:lnTo>
                    <a:pt x="0" y="878"/>
                  </a:lnTo>
                  <a:lnTo>
                    <a:pt x="6" y="819"/>
                  </a:lnTo>
                  <a:lnTo>
                    <a:pt x="6" y="771"/>
                  </a:lnTo>
                  <a:lnTo>
                    <a:pt x="12" y="729"/>
                  </a:lnTo>
                  <a:lnTo>
                    <a:pt x="18" y="693"/>
                  </a:lnTo>
                  <a:lnTo>
                    <a:pt x="18" y="693"/>
                  </a:lnTo>
                  <a:lnTo>
                    <a:pt x="18" y="681"/>
                  </a:lnTo>
                  <a:lnTo>
                    <a:pt x="24" y="657"/>
                  </a:lnTo>
                  <a:lnTo>
                    <a:pt x="30" y="609"/>
                  </a:lnTo>
                  <a:lnTo>
                    <a:pt x="36" y="544"/>
                  </a:lnTo>
                  <a:lnTo>
                    <a:pt x="36" y="484"/>
                  </a:lnTo>
                  <a:lnTo>
                    <a:pt x="36" y="484"/>
                  </a:lnTo>
                  <a:lnTo>
                    <a:pt x="36" y="454"/>
                  </a:lnTo>
                  <a:lnTo>
                    <a:pt x="36" y="418"/>
                  </a:lnTo>
                  <a:lnTo>
                    <a:pt x="36" y="329"/>
                  </a:lnTo>
                  <a:lnTo>
                    <a:pt x="36" y="239"/>
                  </a:lnTo>
                  <a:lnTo>
                    <a:pt x="30" y="197"/>
                  </a:lnTo>
                  <a:lnTo>
                    <a:pt x="30" y="167"/>
                  </a:lnTo>
                  <a:lnTo>
                    <a:pt x="30" y="167"/>
                  </a:lnTo>
                  <a:lnTo>
                    <a:pt x="30" y="143"/>
                  </a:lnTo>
                  <a:lnTo>
                    <a:pt x="24" y="119"/>
                  </a:lnTo>
                  <a:lnTo>
                    <a:pt x="30" y="84"/>
                  </a:lnTo>
                  <a:lnTo>
                    <a:pt x="36" y="60"/>
                  </a:lnTo>
                  <a:lnTo>
                    <a:pt x="42" y="42"/>
                  </a:lnTo>
                  <a:lnTo>
                    <a:pt x="42" y="42"/>
                  </a:lnTo>
                  <a:lnTo>
                    <a:pt x="54" y="18"/>
                  </a:lnTo>
                  <a:lnTo>
                    <a:pt x="78" y="0"/>
                  </a:lnTo>
                  <a:lnTo>
                    <a:pt x="90" y="0"/>
                  </a:lnTo>
                  <a:lnTo>
                    <a:pt x="102" y="0"/>
                  </a:lnTo>
                  <a:lnTo>
                    <a:pt x="108" y="18"/>
                  </a:lnTo>
                  <a:lnTo>
                    <a:pt x="114" y="42"/>
                  </a:lnTo>
                  <a:lnTo>
                    <a:pt x="114" y="42"/>
                  </a:lnTo>
                  <a:lnTo>
                    <a:pt x="120" y="84"/>
                  </a:lnTo>
                  <a:lnTo>
                    <a:pt x="132" y="107"/>
                  </a:lnTo>
                  <a:lnTo>
                    <a:pt x="138" y="125"/>
                  </a:lnTo>
                  <a:lnTo>
                    <a:pt x="144" y="149"/>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92578" name="Freeform 66"/>
            <p:cNvSpPr>
              <a:spLocks/>
            </p:cNvSpPr>
            <p:nvPr/>
          </p:nvSpPr>
          <p:spPr bwMode="auto">
            <a:xfrm flipH="1">
              <a:off x="548" y="2100"/>
              <a:ext cx="199" cy="1204"/>
            </a:xfrm>
            <a:custGeom>
              <a:avLst/>
              <a:gdLst/>
              <a:ahLst/>
              <a:cxnLst>
                <a:cxn ang="0">
                  <a:pos x="120" y="340"/>
                </a:cxn>
                <a:cxn ang="0">
                  <a:pos x="96" y="430"/>
                </a:cxn>
                <a:cxn ang="0">
                  <a:pos x="90" y="460"/>
                </a:cxn>
                <a:cxn ang="0">
                  <a:pos x="66" y="526"/>
                </a:cxn>
                <a:cxn ang="0">
                  <a:pos x="60" y="550"/>
                </a:cxn>
                <a:cxn ang="0">
                  <a:pos x="60" y="615"/>
                </a:cxn>
                <a:cxn ang="0">
                  <a:pos x="60" y="645"/>
                </a:cxn>
                <a:cxn ang="0">
                  <a:pos x="42" y="717"/>
                </a:cxn>
                <a:cxn ang="0">
                  <a:pos x="36" y="729"/>
                </a:cxn>
                <a:cxn ang="0">
                  <a:pos x="30" y="747"/>
                </a:cxn>
                <a:cxn ang="0">
                  <a:pos x="24" y="771"/>
                </a:cxn>
                <a:cxn ang="0">
                  <a:pos x="24" y="789"/>
                </a:cxn>
                <a:cxn ang="0">
                  <a:pos x="6" y="842"/>
                </a:cxn>
                <a:cxn ang="0">
                  <a:pos x="0" y="842"/>
                </a:cxn>
                <a:cxn ang="0">
                  <a:pos x="0" y="812"/>
                </a:cxn>
                <a:cxn ang="0">
                  <a:pos x="6" y="753"/>
                </a:cxn>
                <a:cxn ang="0">
                  <a:pos x="12" y="675"/>
                </a:cxn>
                <a:cxn ang="0">
                  <a:pos x="18" y="645"/>
                </a:cxn>
                <a:cxn ang="0">
                  <a:pos x="24" y="609"/>
                </a:cxn>
                <a:cxn ang="0">
                  <a:pos x="36" y="496"/>
                </a:cxn>
                <a:cxn ang="0">
                  <a:pos x="42" y="436"/>
                </a:cxn>
                <a:cxn ang="0">
                  <a:pos x="36" y="293"/>
                </a:cxn>
                <a:cxn ang="0">
                  <a:pos x="30" y="143"/>
                </a:cxn>
                <a:cxn ang="0">
                  <a:pos x="30" y="119"/>
                </a:cxn>
                <a:cxn ang="0">
                  <a:pos x="30" y="72"/>
                </a:cxn>
                <a:cxn ang="0">
                  <a:pos x="42" y="36"/>
                </a:cxn>
                <a:cxn ang="0">
                  <a:pos x="54" y="12"/>
                </a:cxn>
                <a:cxn ang="0">
                  <a:pos x="78" y="0"/>
                </a:cxn>
                <a:cxn ang="0">
                  <a:pos x="96" y="24"/>
                </a:cxn>
                <a:cxn ang="0">
                  <a:pos x="96" y="42"/>
                </a:cxn>
                <a:cxn ang="0">
                  <a:pos x="102" y="78"/>
                </a:cxn>
                <a:cxn ang="0">
                  <a:pos x="108" y="107"/>
                </a:cxn>
                <a:cxn ang="0">
                  <a:pos x="120" y="131"/>
                </a:cxn>
                <a:cxn ang="0">
                  <a:pos x="144" y="203"/>
                </a:cxn>
                <a:cxn ang="0">
                  <a:pos x="132" y="299"/>
                </a:cxn>
              </a:cxnLst>
              <a:rect l="0" t="0" r="r" b="b"/>
              <a:pathLst>
                <a:path w="144" h="842">
                  <a:moveTo>
                    <a:pt x="132" y="299"/>
                  </a:moveTo>
                  <a:lnTo>
                    <a:pt x="120" y="340"/>
                  </a:lnTo>
                  <a:lnTo>
                    <a:pt x="108" y="376"/>
                  </a:lnTo>
                  <a:lnTo>
                    <a:pt x="96" y="430"/>
                  </a:lnTo>
                  <a:lnTo>
                    <a:pt x="96" y="430"/>
                  </a:lnTo>
                  <a:lnTo>
                    <a:pt x="90" y="460"/>
                  </a:lnTo>
                  <a:lnTo>
                    <a:pt x="78" y="490"/>
                  </a:lnTo>
                  <a:lnTo>
                    <a:pt x="66" y="526"/>
                  </a:lnTo>
                  <a:lnTo>
                    <a:pt x="66" y="526"/>
                  </a:lnTo>
                  <a:lnTo>
                    <a:pt x="60" y="550"/>
                  </a:lnTo>
                  <a:lnTo>
                    <a:pt x="60" y="585"/>
                  </a:lnTo>
                  <a:lnTo>
                    <a:pt x="60" y="615"/>
                  </a:lnTo>
                  <a:lnTo>
                    <a:pt x="60" y="645"/>
                  </a:lnTo>
                  <a:lnTo>
                    <a:pt x="60" y="645"/>
                  </a:lnTo>
                  <a:lnTo>
                    <a:pt x="48" y="693"/>
                  </a:lnTo>
                  <a:lnTo>
                    <a:pt x="42" y="717"/>
                  </a:lnTo>
                  <a:lnTo>
                    <a:pt x="36" y="729"/>
                  </a:lnTo>
                  <a:lnTo>
                    <a:pt x="36" y="729"/>
                  </a:lnTo>
                  <a:lnTo>
                    <a:pt x="30" y="741"/>
                  </a:lnTo>
                  <a:lnTo>
                    <a:pt x="30" y="747"/>
                  </a:lnTo>
                  <a:lnTo>
                    <a:pt x="24" y="759"/>
                  </a:lnTo>
                  <a:lnTo>
                    <a:pt x="24" y="771"/>
                  </a:lnTo>
                  <a:lnTo>
                    <a:pt x="24" y="789"/>
                  </a:lnTo>
                  <a:lnTo>
                    <a:pt x="24" y="789"/>
                  </a:lnTo>
                  <a:lnTo>
                    <a:pt x="12" y="824"/>
                  </a:lnTo>
                  <a:lnTo>
                    <a:pt x="6" y="842"/>
                  </a:lnTo>
                  <a:lnTo>
                    <a:pt x="0" y="842"/>
                  </a:lnTo>
                  <a:lnTo>
                    <a:pt x="0" y="842"/>
                  </a:lnTo>
                  <a:lnTo>
                    <a:pt x="0" y="830"/>
                  </a:lnTo>
                  <a:lnTo>
                    <a:pt x="0" y="812"/>
                  </a:lnTo>
                  <a:lnTo>
                    <a:pt x="0" y="812"/>
                  </a:lnTo>
                  <a:lnTo>
                    <a:pt x="6" y="753"/>
                  </a:lnTo>
                  <a:lnTo>
                    <a:pt x="6" y="711"/>
                  </a:lnTo>
                  <a:lnTo>
                    <a:pt x="12" y="675"/>
                  </a:lnTo>
                  <a:lnTo>
                    <a:pt x="18" y="645"/>
                  </a:lnTo>
                  <a:lnTo>
                    <a:pt x="18" y="645"/>
                  </a:lnTo>
                  <a:lnTo>
                    <a:pt x="18" y="627"/>
                  </a:lnTo>
                  <a:lnTo>
                    <a:pt x="24" y="609"/>
                  </a:lnTo>
                  <a:lnTo>
                    <a:pt x="30" y="556"/>
                  </a:lnTo>
                  <a:lnTo>
                    <a:pt x="36" y="496"/>
                  </a:lnTo>
                  <a:lnTo>
                    <a:pt x="42" y="436"/>
                  </a:lnTo>
                  <a:lnTo>
                    <a:pt x="42" y="436"/>
                  </a:lnTo>
                  <a:lnTo>
                    <a:pt x="42" y="370"/>
                  </a:lnTo>
                  <a:lnTo>
                    <a:pt x="36" y="293"/>
                  </a:lnTo>
                  <a:lnTo>
                    <a:pt x="36" y="209"/>
                  </a:lnTo>
                  <a:lnTo>
                    <a:pt x="30" y="143"/>
                  </a:lnTo>
                  <a:lnTo>
                    <a:pt x="30" y="143"/>
                  </a:lnTo>
                  <a:lnTo>
                    <a:pt x="30" y="119"/>
                  </a:lnTo>
                  <a:lnTo>
                    <a:pt x="30" y="95"/>
                  </a:lnTo>
                  <a:lnTo>
                    <a:pt x="30" y="72"/>
                  </a:lnTo>
                  <a:lnTo>
                    <a:pt x="36" y="54"/>
                  </a:lnTo>
                  <a:lnTo>
                    <a:pt x="42" y="36"/>
                  </a:lnTo>
                  <a:lnTo>
                    <a:pt x="42" y="36"/>
                  </a:lnTo>
                  <a:lnTo>
                    <a:pt x="54" y="12"/>
                  </a:lnTo>
                  <a:lnTo>
                    <a:pt x="72" y="0"/>
                  </a:lnTo>
                  <a:lnTo>
                    <a:pt x="78" y="0"/>
                  </a:lnTo>
                  <a:lnTo>
                    <a:pt x="90" y="6"/>
                  </a:lnTo>
                  <a:lnTo>
                    <a:pt x="96" y="24"/>
                  </a:lnTo>
                  <a:lnTo>
                    <a:pt x="96" y="42"/>
                  </a:lnTo>
                  <a:lnTo>
                    <a:pt x="96" y="42"/>
                  </a:lnTo>
                  <a:lnTo>
                    <a:pt x="102" y="60"/>
                  </a:lnTo>
                  <a:lnTo>
                    <a:pt x="102" y="78"/>
                  </a:lnTo>
                  <a:lnTo>
                    <a:pt x="108" y="95"/>
                  </a:lnTo>
                  <a:lnTo>
                    <a:pt x="108" y="107"/>
                  </a:lnTo>
                  <a:lnTo>
                    <a:pt x="120" y="131"/>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92579" name="Freeform 67"/>
            <p:cNvSpPr>
              <a:spLocks/>
            </p:cNvSpPr>
            <p:nvPr/>
          </p:nvSpPr>
          <p:spPr bwMode="auto">
            <a:xfrm flipH="1">
              <a:off x="573" y="2143"/>
              <a:ext cx="166" cy="1103"/>
            </a:xfrm>
            <a:custGeom>
              <a:avLst/>
              <a:gdLst/>
              <a:ahLst/>
              <a:cxnLst>
                <a:cxn ang="0">
                  <a:pos x="84" y="53"/>
                </a:cxn>
                <a:cxn ang="0">
                  <a:pos x="90" y="77"/>
                </a:cxn>
                <a:cxn ang="0">
                  <a:pos x="90" y="89"/>
                </a:cxn>
                <a:cxn ang="0">
                  <a:pos x="96" y="101"/>
                </a:cxn>
                <a:cxn ang="0">
                  <a:pos x="120" y="167"/>
                </a:cxn>
                <a:cxn ang="0">
                  <a:pos x="114" y="263"/>
                </a:cxn>
                <a:cxn ang="0">
                  <a:pos x="108" y="287"/>
                </a:cxn>
                <a:cxn ang="0">
                  <a:pos x="96" y="322"/>
                </a:cxn>
                <a:cxn ang="0">
                  <a:pos x="84" y="364"/>
                </a:cxn>
                <a:cxn ang="0">
                  <a:pos x="78" y="400"/>
                </a:cxn>
                <a:cxn ang="0">
                  <a:pos x="54" y="460"/>
                </a:cxn>
                <a:cxn ang="0">
                  <a:pos x="48" y="484"/>
                </a:cxn>
                <a:cxn ang="0">
                  <a:pos x="42" y="555"/>
                </a:cxn>
                <a:cxn ang="0">
                  <a:pos x="36" y="585"/>
                </a:cxn>
                <a:cxn ang="0">
                  <a:pos x="30" y="651"/>
                </a:cxn>
                <a:cxn ang="0">
                  <a:pos x="24" y="663"/>
                </a:cxn>
                <a:cxn ang="0">
                  <a:pos x="18" y="687"/>
                </a:cxn>
                <a:cxn ang="0">
                  <a:pos x="18" y="711"/>
                </a:cxn>
                <a:cxn ang="0">
                  <a:pos x="18" y="729"/>
                </a:cxn>
                <a:cxn ang="0">
                  <a:pos x="12" y="759"/>
                </a:cxn>
                <a:cxn ang="0">
                  <a:pos x="0" y="759"/>
                </a:cxn>
                <a:cxn ang="0">
                  <a:pos x="0" y="735"/>
                </a:cxn>
                <a:cxn ang="0">
                  <a:pos x="6" y="681"/>
                </a:cxn>
                <a:cxn ang="0">
                  <a:pos x="24" y="615"/>
                </a:cxn>
                <a:cxn ang="0">
                  <a:pos x="30" y="591"/>
                </a:cxn>
                <a:cxn ang="0">
                  <a:pos x="36" y="555"/>
                </a:cxn>
                <a:cxn ang="0">
                  <a:pos x="48" y="436"/>
                </a:cxn>
                <a:cxn ang="0">
                  <a:pos x="48" y="376"/>
                </a:cxn>
                <a:cxn ang="0">
                  <a:pos x="48" y="245"/>
                </a:cxn>
                <a:cxn ang="0">
                  <a:pos x="36" y="119"/>
                </a:cxn>
                <a:cxn ang="0">
                  <a:pos x="36" y="95"/>
                </a:cxn>
                <a:cxn ang="0">
                  <a:pos x="30" y="48"/>
                </a:cxn>
                <a:cxn ang="0">
                  <a:pos x="42" y="18"/>
                </a:cxn>
                <a:cxn ang="0">
                  <a:pos x="54" y="0"/>
                </a:cxn>
                <a:cxn ang="0">
                  <a:pos x="78" y="12"/>
                </a:cxn>
              </a:cxnLst>
              <a:rect l="0" t="0" r="r" b="b"/>
              <a:pathLst>
                <a:path w="120" h="771">
                  <a:moveTo>
                    <a:pt x="84" y="36"/>
                  </a:moveTo>
                  <a:lnTo>
                    <a:pt x="84" y="53"/>
                  </a:lnTo>
                  <a:lnTo>
                    <a:pt x="90" y="71"/>
                  </a:lnTo>
                  <a:lnTo>
                    <a:pt x="90" y="77"/>
                  </a:lnTo>
                  <a:lnTo>
                    <a:pt x="90" y="83"/>
                  </a:lnTo>
                  <a:lnTo>
                    <a:pt x="90" y="89"/>
                  </a:lnTo>
                  <a:lnTo>
                    <a:pt x="96" y="101"/>
                  </a:lnTo>
                  <a:lnTo>
                    <a:pt x="96" y="101"/>
                  </a:lnTo>
                  <a:lnTo>
                    <a:pt x="108" y="131"/>
                  </a:lnTo>
                  <a:lnTo>
                    <a:pt x="120" y="167"/>
                  </a:lnTo>
                  <a:lnTo>
                    <a:pt x="120" y="215"/>
                  </a:lnTo>
                  <a:lnTo>
                    <a:pt x="114" y="263"/>
                  </a:lnTo>
                  <a:lnTo>
                    <a:pt x="114" y="263"/>
                  </a:lnTo>
                  <a:lnTo>
                    <a:pt x="108" y="287"/>
                  </a:lnTo>
                  <a:lnTo>
                    <a:pt x="102" y="298"/>
                  </a:lnTo>
                  <a:lnTo>
                    <a:pt x="96" y="322"/>
                  </a:lnTo>
                  <a:lnTo>
                    <a:pt x="90" y="334"/>
                  </a:lnTo>
                  <a:lnTo>
                    <a:pt x="84" y="364"/>
                  </a:lnTo>
                  <a:lnTo>
                    <a:pt x="84" y="364"/>
                  </a:lnTo>
                  <a:lnTo>
                    <a:pt x="78" y="400"/>
                  </a:lnTo>
                  <a:lnTo>
                    <a:pt x="66" y="424"/>
                  </a:lnTo>
                  <a:lnTo>
                    <a:pt x="54" y="460"/>
                  </a:lnTo>
                  <a:lnTo>
                    <a:pt x="54" y="460"/>
                  </a:lnTo>
                  <a:lnTo>
                    <a:pt x="48" y="484"/>
                  </a:lnTo>
                  <a:lnTo>
                    <a:pt x="42" y="520"/>
                  </a:lnTo>
                  <a:lnTo>
                    <a:pt x="42" y="555"/>
                  </a:lnTo>
                  <a:lnTo>
                    <a:pt x="36" y="585"/>
                  </a:lnTo>
                  <a:lnTo>
                    <a:pt x="36" y="585"/>
                  </a:lnTo>
                  <a:lnTo>
                    <a:pt x="30" y="633"/>
                  </a:lnTo>
                  <a:lnTo>
                    <a:pt x="30" y="651"/>
                  </a:lnTo>
                  <a:lnTo>
                    <a:pt x="24" y="663"/>
                  </a:lnTo>
                  <a:lnTo>
                    <a:pt x="24" y="663"/>
                  </a:lnTo>
                  <a:lnTo>
                    <a:pt x="18" y="675"/>
                  </a:lnTo>
                  <a:lnTo>
                    <a:pt x="18" y="687"/>
                  </a:lnTo>
                  <a:lnTo>
                    <a:pt x="18" y="699"/>
                  </a:lnTo>
                  <a:lnTo>
                    <a:pt x="18" y="711"/>
                  </a:lnTo>
                  <a:lnTo>
                    <a:pt x="18" y="729"/>
                  </a:lnTo>
                  <a:lnTo>
                    <a:pt x="18" y="729"/>
                  </a:lnTo>
                  <a:lnTo>
                    <a:pt x="12" y="747"/>
                  </a:lnTo>
                  <a:lnTo>
                    <a:pt x="12" y="759"/>
                  </a:lnTo>
                  <a:lnTo>
                    <a:pt x="6" y="771"/>
                  </a:lnTo>
                  <a:lnTo>
                    <a:pt x="0" y="759"/>
                  </a:lnTo>
                  <a:lnTo>
                    <a:pt x="0" y="735"/>
                  </a:lnTo>
                  <a:lnTo>
                    <a:pt x="0" y="735"/>
                  </a:lnTo>
                  <a:lnTo>
                    <a:pt x="6" y="705"/>
                  </a:lnTo>
                  <a:lnTo>
                    <a:pt x="6" y="681"/>
                  </a:lnTo>
                  <a:lnTo>
                    <a:pt x="12" y="645"/>
                  </a:lnTo>
                  <a:lnTo>
                    <a:pt x="24" y="615"/>
                  </a:lnTo>
                  <a:lnTo>
                    <a:pt x="30" y="591"/>
                  </a:lnTo>
                  <a:lnTo>
                    <a:pt x="30" y="591"/>
                  </a:lnTo>
                  <a:lnTo>
                    <a:pt x="30" y="573"/>
                  </a:lnTo>
                  <a:lnTo>
                    <a:pt x="36" y="555"/>
                  </a:lnTo>
                  <a:lnTo>
                    <a:pt x="42" y="502"/>
                  </a:lnTo>
                  <a:lnTo>
                    <a:pt x="48" y="436"/>
                  </a:lnTo>
                  <a:lnTo>
                    <a:pt x="48" y="376"/>
                  </a:lnTo>
                  <a:lnTo>
                    <a:pt x="48" y="376"/>
                  </a:lnTo>
                  <a:lnTo>
                    <a:pt x="48" y="316"/>
                  </a:lnTo>
                  <a:lnTo>
                    <a:pt x="48" y="245"/>
                  </a:lnTo>
                  <a:lnTo>
                    <a:pt x="42" y="179"/>
                  </a:lnTo>
                  <a:lnTo>
                    <a:pt x="36" y="119"/>
                  </a:lnTo>
                  <a:lnTo>
                    <a:pt x="36" y="119"/>
                  </a:lnTo>
                  <a:lnTo>
                    <a:pt x="36" y="95"/>
                  </a:lnTo>
                  <a:lnTo>
                    <a:pt x="30" y="71"/>
                  </a:lnTo>
                  <a:lnTo>
                    <a:pt x="30" y="48"/>
                  </a:lnTo>
                  <a:lnTo>
                    <a:pt x="36" y="36"/>
                  </a:lnTo>
                  <a:lnTo>
                    <a:pt x="42" y="18"/>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92580" name="Freeform 68"/>
            <p:cNvSpPr>
              <a:spLocks/>
            </p:cNvSpPr>
            <p:nvPr/>
          </p:nvSpPr>
          <p:spPr bwMode="auto">
            <a:xfrm flipH="1">
              <a:off x="689" y="1758"/>
              <a:ext cx="108" cy="351"/>
            </a:xfrm>
            <a:custGeom>
              <a:avLst/>
              <a:gdLst/>
              <a:ahLst/>
              <a:cxnLst>
                <a:cxn ang="0">
                  <a:pos x="36" y="6"/>
                </a:cxn>
                <a:cxn ang="0">
                  <a:pos x="60" y="24"/>
                </a:cxn>
                <a:cxn ang="0">
                  <a:pos x="72" y="48"/>
                </a:cxn>
                <a:cxn ang="0">
                  <a:pos x="78" y="77"/>
                </a:cxn>
                <a:cxn ang="0">
                  <a:pos x="78" y="101"/>
                </a:cxn>
                <a:cxn ang="0">
                  <a:pos x="78" y="101"/>
                </a:cxn>
                <a:cxn ang="0">
                  <a:pos x="72" y="131"/>
                </a:cxn>
                <a:cxn ang="0">
                  <a:pos x="72" y="155"/>
                </a:cxn>
                <a:cxn ang="0">
                  <a:pos x="66" y="185"/>
                </a:cxn>
                <a:cxn ang="0">
                  <a:pos x="60" y="215"/>
                </a:cxn>
                <a:cxn ang="0">
                  <a:pos x="60" y="215"/>
                </a:cxn>
                <a:cxn ang="0">
                  <a:pos x="48" y="239"/>
                </a:cxn>
                <a:cxn ang="0">
                  <a:pos x="36" y="245"/>
                </a:cxn>
                <a:cxn ang="0">
                  <a:pos x="30" y="239"/>
                </a:cxn>
                <a:cxn ang="0">
                  <a:pos x="24" y="209"/>
                </a:cxn>
                <a:cxn ang="0">
                  <a:pos x="24" y="209"/>
                </a:cxn>
                <a:cxn ang="0">
                  <a:pos x="24" y="185"/>
                </a:cxn>
                <a:cxn ang="0">
                  <a:pos x="12" y="167"/>
                </a:cxn>
                <a:cxn ang="0">
                  <a:pos x="0" y="125"/>
                </a:cxn>
                <a:cxn ang="0">
                  <a:pos x="0" y="125"/>
                </a:cxn>
                <a:cxn ang="0">
                  <a:pos x="0" y="113"/>
                </a:cxn>
                <a:cxn ang="0">
                  <a:pos x="0" y="89"/>
                </a:cxn>
                <a:cxn ang="0">
                  <a:pos x="0" y="48"/>
                </a:cxn>
                <a:cxn ang="0">
                  <a:pos x="6" y="24"/>
                </a:cxn>
                <a:cxn ang="0">
                  <a:pos x="12" y="12"/>
                </a:cxn>
                <a:cxn ang="0">
                  <a:pos x="24" y="0"/>
                </a:cxn>
                <a:cxn ang="0">
                  <a:pos x="36" y="6"/>
                </a:cxn>
              </a:cxnLst>
              <a:rect l="0" t="0" r="r" b="b"/>
              <a:pathLst>
                <a:path w="78" h="245">
                  <a:moveTo>
                    <a:pt x="36" y="6"/>
                  </a:moveTo>
                  <a:lnTo>
                    <a:pt x="60" y="24"/>
                  </a:lnTo>
                  <a:lnTo>
                    <a:pt x="72" y="48"/>
                  </a:lnTo>
                  <a:lnTo>
                    <a:pt x="78" y="77"/>
                  </a:lnTo>
                  <a:lnTo>
                    <a:pt x="78" y="101"/>
                  </a:lnTo>
                  <a:lnTo>
                    <a:pt x="78" y="101"/>
                  </a:lnTo>
                  <a:lnTo>
                    <a:pt x="72" y="131"/>
                  </a:lnTo>
                  <a:lnTo>
                    <a:pt x="72" y="155"/>
                  </a:lnTo>
                  <a:lnTo>
                    <a:pt x="66" y="185"/>
                  </a:lnTo>
                  <a:lnTo>
                    <a:pt x="60" y="215"/>
                  </a:lnTo>
                  <a:lnTo>
                    <a:pt x="60" y="215"/>
                  </a:lnTo>
                  <a:lnTo>
                    <a:pt x="48" y="239"/>
                  </a:lnTo>
                  <a:lnTo>
                    <a:pt x="36" y="245"/>
                  </a:lnTo>
                  <a:lnTo>
                    <a:pt x="30" y="239"/>
                  </a:lnTo>
                  <a:lnTo>
                    <a:pt x="24" y="209"/>
                  </a:lnTo>
                  <a:lnTo>
                    <a:pt x="24" y="209"/>
                  </a:lnTo>
                  <a:lnTo>
                    <a:pt x="24" y="185"/>
                  </a:lnTo>
                  <a:lnTo>
                    <a:pt x="12" y="167"/>
                  </a:lnTo>
                  <a:lnTo>
                    <a:pt x="0" y="125"/>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92581" name="Freeform 69"/>
            <p:cNvSpPr>
              <a:spLocks/>
            </p:cNvSpPr>
            <p:nvPr/>
          </p:nvSpPr>
          <p:spPr bwMode="auto">
            <a:xfrm flipH="1">
              <a:off x="689" y="1784"/>
              <a:ext cx="100" cy="307"/>
            </a:xfrm>
            <a:custGeom>
              <a:avLst/>
              <a:gdLst/>
              <a:ahLst/>
              <a:cxnLst>
                <a:cxn ang="0">
                  <a:pos x="0" y="113"/>
                </a:cxn>
                <a:cxn ang="0">
                  <a:pos x="0" y="101"/>
                </a:cxn>
                <a:cxn ang="0">
                  <a:pos x="0" y="83"/>
                </a:cxn>
                <a:cxn ang="0">
                  <a:pos x="0" y="36"/>
                </a:cxn>
                <a:cxn ang="0">
                  <a:pos x="0" y="18"/>
                </a:cxn>
                <a:cxn ang="0">
                  <a:pos x="12" y="6"/>
                </a:cxn>
                <a:cxn ang="0">
                  <a:pos x="18" y="0"/>
                </a:cxn>
                <a:cxn ang="0">
                  <a:pos x="30" y="6"/>
                </a:cxn>
                <a:cxn ang="0">
                  <a:pos x="30" y="6"/>
                </a:cxn>
                <a:cxn ang="0">
                  <a:pos x="54" y="24"/>
                </a:cxn>
                <a:cxn ang="0">
                  <a:pos x="66" y="42"/>
                </a:cxn>
                <a:cxn ang="0">
                  <a:pos x="72" y="65"/>
                </a:cxn>
                <a:cxn ang="0">
                  <a:pos x="66" y="89"/>
                </a:cxn>
                <a:cxn ang="0">
                  <a:pos x="66" y="89"/>
                </a:cxn>
                <a:cxn ang="0">
                  <a:pos x="60" y="113"/>
                </a:cxn>
                <a:cxn ang="0">
                  <a:pos x="66" y="137"/>
                </a:cxn>
                <a:cxn ang="0">
                  <a:pos x="60" y="167"/>
                </a:cxn>
                <a:cxn ang="0">
                  <a:pos x="54" y="191"/>
                </a:cxn>
                <a:cxn ang="0">
                  <a:pos x="54" y="191"/>
                </a:cxn>
                <a:cxn ang="0">
                  <a:pos x="42" y="209"/>
                </a:cxn>
                <a:cxn ang="0">
                  <a:pos x="30" y="215"/>
                </a:cxn>
                <a:cxn ang="0">
                  <a:pos x="24" y="209"/>
                </a:cxn>
                <a:cxn ang="0">
                  <a:pos x="24" y="185"/>
                </a:cxn>
                <a:cxn ang="0">
                  <a:pos x="24" y="185"/>
                </a:cxn>
                <a:cxn ang="0">
                  <a:pos x="18" y="161"/>
                </a:cxn>
                <a:cxn ang="0">
                  <a:pos x="12" y="143"/>
                </a:cxn>
                <a:cxn ang="0">
                  <a:pos x="0" y="113"/>
                </a:cxn>
              </a:cxnLst>
              <a:rect l="0" t="0" r="r" b="b"/>
              <a:pathLst>
                <a:path w="72" h="215">
                  <a:moveTo>
                    <a:pt x="0" y="113"/>
                  </a:moveTo>
                  <a:lnTo>
                    <a:pt x="0" y="101"/>
                  </a:lnTo>
                  <a:lnTo>
                    <a:pt x="0" y="83"/>
                  </a:lnTo>
                  <a:lnTo>
                    <a:pt x="0" y="36"/>
                  </a:lnTo>
                  <a:lnTo>
                    <a:pt x="0" y="18"/>
                  </a:lnTo>
                  <a:lnTo>
                    <a:pt x="12" y="6"/>
                  </a:lnTo>
                  <a:lnTo>
                    <a:pt x="18" y="0"/>
                  </a:lnTo>
                  <a:lnTo>
                    <a:pt x="30" y="6"/>
                  </a:lnTo>
                  <a:lnTo>
                    <a:pt x="30" y="6"/>
                  </a:lnTo>
                  <a:lnTo>
                    <a:pt x="54" y="24"/>
                  </a:lnTo>
                  <a:lnTo>
                    <a:pt x="66" y="42"/>
                  </a:lnTo>
                  <a:lnTo>
                    <a:pt x="72" y="65"/>
                  </a:lnTo>
                  <a:lnTo>
                    <a:pt x="66" y="89"/>
                  </a:lnTo>
                  <a:lnTo>
                    <a:pt x="66" y="89"/>
                  </a:lnTo>
                  <a:lnTo>
                    <a:pt x="60" y="113"/>
                  </a:lnTo>
                  <a:lnTo>
                    <a:pt x="66" y="137"/>
                  </a:lnTo>
                  <a:lnTo>
                    <a:pt x="60" y="167"/>
                  </a:lnTo>
                  <a:lnTo>
                    <a:pt x="54" y="191"/>
                  </a:lnTo>
                  <a:lnTo>
                    <a:pt x="54" y="191"/>
                  </a:lnTo>
                  <a:lnTo>
                    <a:pt x="42" y="209"/>
                  </a:lnTo>
                  <a:lnTo>
                    <a:pt x="30" y="215"/>
                  </a:lnTo>
                  <a:lnTo>
                    <a:pt x="24" y="209"/>
                  </a:lnTo>
                  <a:lnTo>
                    <a:pt x="24" y="185"/>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92582" name="Freeform 70"/>
            <p:cNvSpPr>
              <a:spLocks/>
            </p:cNvSpPr>
            <p:nvPr/>
          </p:nvSpPr>
          <p:spPr bwMode="auto">
            <a:xfrm flipH="1">
              <a:off x="706" y="1792"/>
              <a:ext cx="75" cy="291"/>
            </a:xfrm>
            <a:custGeom>
              <a:avLst/>
              <a:gdLst/>
              <a:ahLst/>
              <a:cxnLst>
                <a:cxn ang="0">
                  <a:pos x="6" y="101"/>
                </a:cxn>
                <a:cxn ang="0">
                  <a:pos x="0" y="71"/>
                </a:cxn>
                <a:cxn ang="0">
                  <a:pos x="0" y="36"/>
                </a:cxn>
                <a:cxn ang="0">
                  <a:pos x="0" y="18"/>
                </a:cxn>
                <a:cxn ang="0">
                  <a:pos x="6" y="6"/>
                </a:cxn>
                <a:cxn ang="0">
                  <a:pos x="12" y="0"/>
                </a:cxn>
                <a:cxn ang="0">
                  <a:pos x="24" y="6"/>
                </a:cxn>
                <a:cxn ang="0">
                  <a:pos x="24" y="6"/>
                </a:cxn>
                <a:cxn ang="0">
                  <a:pos x="42" y="18"/>
                </a:cxn>
                <a:cxn ang="0">
                  <a:pos x="48" y="42"/>
                </a:cxn>
                <a:cxn ang="0">
                  <a:pos x="54" y="59"/>
                </a:cxn>
                <a:cxn ang="0">
                  <a:pos x="48" y="83"/>
                </a:cxn>
                <a:cxn ang="0">
                  <a:pos x="48" y="83"/>
                </a:cxn>
                <a:cxn ang="0">
                  <a:pos x="48" y="107"/>
                </a:cxn>
                <a:cxn ang="0">
                  <a:pos x="48" y="131"/>
                </a:cxn>
                <a:cxn ang="0">
                  <a:pos x="48" y="155"/>
                </a:cxn>
                <a:cxn ang="0">
                  <a:pos x="42" y="179"/>
                </a:cxn>
                <a:cxn ang="0">
                  <a:pos x="42" y="179"/>
                </a:cxn>
                <a:cxn ang="0">
                  <a:pos x="36" y="197"/>
                </a:cxn>
                <a:cxn ang="0">
                  <a:pos x="30" y="203"/>
                </a:cxn>
                <a:cxn ang="0">
                  <a:pos x="24" y="191"/>
                </a:cxn>
                <a:cxn ang="0">
                  <a:pos x="18" y="167"/>
                </a:cxn>
                <a:cxn ang="0">
                  <a:pos x="18" y="167"/>
                </a:cxn>
                <a:cxn ang="0">
                  <a:pos x="18" y="143"/>
                </a:cxn>
                <a:cxn ang="0">
                  <a:pos x="12" y="131"/>
                </a:cxn>
                <a:cxn ang="0">
                  <a:pos x="12" y="113"/>
                </a:cxn>
                <a:cxn ang="0">
                  <a:pos x="6" y="101"/>
                </a:cxn>
              </a:cxnLst>
              <a:rect l="0" t="0" r="r" b="b"/>
              <a:pathLst>
                <a:path w="54" h="203">
                  <a:moveTo>
                    <a:pt x="6" y="101"/>
                  </a:moveTo>
                  <a:lnTo>
                    <a:pt x="0" y="71"/>
                  </a:lnTo>
                  <a:lnTo>
                    <a:pt x="0" y="36"/>
                  </a:lnTo>
                  <a:lnTo>
                    <a:pt x="0" y="18"/>
                  </a:lnTo>
                  <a:lnTo>
                    <a:pt x="6" y="6"/>
                  </a:lnTo>
                  <a:lnTo>
                    <a:pt x="12" y="0"/>
                  </a:lnTo>
                  <a:lnTo>
                    <a:pt x="24" y="6"/>
                  </a:lnTo>
                  <a:lnTo>
                    <a:pt x="24" y="6"/>
                  </a:lnTo>
                  <a:lnTo>
                    <a:pt x="42" y="18"/>
                  </a:lnTo>
                  <a:lnTo>
                    <a:pt x="48" y="42"/>
                  </a:lnTo>
                  <a:lnTo>
                    <a:pt x="54" y="59"/>
                  </a:lnTo>
                  <a:lnTo>
                    <a:pt x="48" y="83"/>
                  </a:lnTo>
                  <a:lnTo>
                    <a:pt x="48" y="83"/>
                  </a:lnTo>
                  <a:lnTo>
                    <a:pt x="48" y="107"/>
                  </a:lnTo>
                  <a:lnTo>
                    <a:pt x="48" y="131"/>
                  </a:lnTo>
                  <a:lnTo>
                    <a:pt x="48" y="155"/>
                  </a:lnTo>
                  <a:lnTo>
                    <a:pt x="42" y="179"/>
                  </a:lnTo>
                  <a:lnTo>
                    <a:pt x="42" y="179"/>
                  </a:lnTo>
                  <a:lnTo>
                    <a:pt x="36" y="197"/>
                  </a:lnTo>
                  <a:lnTo>
                    <a:pt x="30" y="203"/>
                  </a:lnTo>
                  <a:lnTo>
                    <a:pt x="24" y="191"/>
                  </a:lnTo>
                  <a:lnTo>
                    <a:pt x="18" y="167"/>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92583" name="Freeform 71"/>
            <p:cNvSpPr>
              <a:spLocks/>
            </p:cNvSpPr>
            <p:nvPr/>
          </p:nvSpPr>
          <p:spPr bwMode="auto">
            <a:xfrm flipH="1">
              <a:off x="714" y="1818"/>
              <a:ext cx="58" cy="239"/>
            </a:xfrm>
            <a:custGeom>
              <a:avLst/>
              <a:gdLst/>
              <a:ahLst/>
              <a:cxnLst>
                <a:cxn ang="0">
                  <a:pos x="6" y="83"/>
                </a:cxn>
                <a:cxn ang="0">
                  <a:pos x="0" y="53"/>
                </a:cxn>
                <a:cxn ang="0">
                  <a:pos x="0" y="24"/>
                </a:cxn>
                <a:cxn ang="0">
                  <a:pos x="6" y="0"/>
                </a:cxn>
                <a:cxn ang="0">
                  <a:pos x="12" y="0"/>
                </a:cxn>
                <a:cxn ang="0">
                  <a:pos x="24" y="0"/>
                </a:cxn>
                <a:cxn ang="0">
                  <a:pos x="24" y="0"/>
                </a:cxn>
                <a:cxn ang="0">
                  <a:pos x="42" y="24"/>
                </a:cxn>
                <a:cxn ang="0">
                  <a:pos x="42" y="41"/>
                </a:cxn>
                <a:cxn ang="0">
                  <a:pos x="42" y="65"/>
                </a:cxn>
                <a:cxn ang="0">
                  <a:pos x="42" y="65"/>
                </a:cxn>
                <a:cxn ang="0">
                  <a:pos x="42" y="89"/>
                </a:cxn>
                <a:cxn ang="0">
                  <a:pos x="36" y="107"/>
                </a:cxn>
                <a:cxn ang="0">
                  <a:pos x="36" y="149"/>
                </a:cxn>
                <a:cxn ang="0">
                  <a:pos x="36" y="149"/>
                </a:cxn>
                <a:cxn ang="0">
                  <a:pos x="30" y="167"/>
                </a:cxn>
                <a:cxn ang="0">
                  <a:pos x="24" y="167"/>
                </a:cxn>
                <a:cxn ang="0">
                  <a:pos x="18" y="161"/>
                </a:cxn>
                <a:cxn ang="0">
                  <a:pos x="18" y="143"/>
                </a:cxn>
                <a:cxn ang="0">
                  <a:pos x="18" y="143"/>
                </a:cxn>
                <a:cxn ang="0">
                  <a:pos x="18" y="119"/>
                </a:cxn>
                <a:cxn ang="0">
                  <a:pos x="12" y="107"/>
                </a:cxn>
                <a:cxn ang="0">
                  <a:pos x="12" y="95"/>
                </a:cxn>
                <a:cxn ang="0">
                  <a:pos x="6" y="83"/>
                </a:cxn>
              </a:cxnLst>
              <a:rect l="0" t="0" r="r" b="b"/>
              <a:pathLst>
                <a:path w="42" h="167">
                  <a:moveTo>
                    <a:pt x="6" y="83"/>
                  </a:moveTo>
                  <a:lnTo>
                    <a:pt x="0" y="53"/>
                  </a:lnTo>
                  <a:lnTo>
                    <a:pt x="0" y="24"/>
                  </a:lnTo>
                  <a:lnTo>
                    <a:pt x="6" y="0"/>
                  </a:lnTo>
                  <a:lnTo>
                    <a:pt x="12" y="0"/>
                  </a:lnTo>
                  <a:lnTo>
                    <a:pt x="24" y="0"/>
                  </a:lnTo>
                  <a:lnTo>
                    <a:pt x="24" y="0"/>
                  </a:lnTo>
                  <a:lnTo>
                    <a:pt x="42" y="24"/>
                  </a:lnTo>
                  <a:lnTo>
                    <a:pt x="42" y="41"/>
                  </a:lnTo>
                  <a:lnTo>
                    <a:pt x="42" y="65"/>
                  </a:lnTo>
                  <a:lnTo>
                    <a:pt x="42" y="65"/>
                  </a:lnTo>
                  <a:lnTo>
                    <a:pt x="42" y="89"/>
                  </a:lnTo>
                  <a:lnTo>
                    <a:pt x="36" y="107"/>
                  </a:lnTo>
                  <a:lnTo>
                    <a:pt x="36" y="149"/>
                  </a:lnTo>
                  <a:lnTo>
                    <a:pt x="36" y="149"/>
                  </a:lnTo>
                  <a:lnTo>
                    <a:pt x="30" y="167"/>
                  </a:lnTo>
                  <a:lnTo>
                    <a:pt x="24" y="167"/>
                  </a:lnTo>
                  <a:lnTo>
                    <a:pt x="18" y="161"/>
                  </a:lnTo>
                  <a:lnTo>
                    <a:pt x="18" y="143"/>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92584" name="Freeform 72"/>
            <p:cNvSpPr>
              <a:spLocks/>
            </p:cNvSpPr>
            <p:nvPr/>
          </p:nvSpPr>
          <p:spPr bwMode="auto">
            <a:xfrm flipH="1">
              <a:off x="714" y="1827"/>
              <a:ext cx="50" cy="213"/>
            </a:xfrm>
            <a:custGeom>
              <a:avLst/>
              <a:gdLst/>
              <a:ahLst/>
              <a:cxnLst>
                <a:cxn ang="0">
                  <a:pos x="18" y="0"/>
                </a:cxn>
                <a:cxn ang="0">
                  <a:pos x="30" y="12"/>
                </a:cxn>
                <a:cxn ang="0">
                  <a:pos x="36" y="18"/>
                </a:cxn>
                <a:cxn ang="0">
                  <a:pos x="36" y="35"/>
                </a:cxn>
                <a:cxn ang="0">
                  <a:pos x="30" y="59"/>
                </a:cxn>
                <a:cxn ang="0">
                  <a:pos x="30" y="59"/>
                </a:cxn>
                <a:cxn ang="0">
                  <a:pos x="30" y="83"/>
                </a:cxn>
                <a:cxn ang="0">
                  <a:pos x="30" y="101"/>
                </a:cxn>
                <a:cxn ang="0">
                  <a:pos x="30" y="119"/>
                </a:cxn>
                <a:cxn ang="0">
                  <a:pos x="30" y="137"/>
                </a:cxn>
                <a:cxn ang="0">
                  <a:pos x="30" y="137"/>
                </a:cxn>
                <a:cxn ang="0">
                  <a:pos x="24" y="149"/>
                </a:cxn>
                <a:cxn ang="0">
                  <a:pos x="24" y="149"/>
                </a:cxn>
                <a:cxn ang="0">
                  <a:pos x="18" y="143"/>
                </a:cxn>
                <a:cxn ang="0">
                  <a:pos x="18" y="125"/>
                </a:cxn>
                <a:cxn ang="0">
                  <a:pos x="18" y="125"/>
                </a:cxn>
                <a:cxn ang="0">
                  <a:pos x="18" y="107"/>
                </a:cxn>
                <a:cxn ang="0">
                  <a:pos x="18" y="95"/>
                </a:cxn>
                <a:cxn ang="0">
                  <a:pos x="12" y="89"/>
                </a:cxn>
                <a:cxn ang="0">
                  <a:pos x="6" y="77"/>
                </a:cxn>
                <a:cxn ang="0">
                  <a:pos x="6" y="77"/>
                </a:cxn>
                <a:cxn ang="0">
                  <a:pos x="0" y="47"/>
                </a:cxn>
                <a:cxn ang="0">
                  <a:pos x="0" y="18"/>
                </a:cxn>
                <a:cxn ang="0">
                  <a:pos x="6" y="0"/>
                </a:cxn>
                <a:cxn ang="0">
                  <a:pos x="12" y="0"/>
                </a:cxn>
                <a:cxn ang="0">
                  <a:pos x="18" y="0"/>
                </a:cxn>
              </a:cxnLst>
              <a:rect l="0" t="0" r="r" b="b"/>
              <a:pathLst>
                <a:path w="36" h="149">
                  <a:moveTo>
                    <a:pt x="18" y="0"/>
                  </a:moveTo>
                  <a:lnTo>
                    <a:pt x="30" y="12"/>
                  </a:lnTo>
                  <a:lnTo>
                    <a:pt x="36" y="18"/>
                  </a:lnTo>
                  <a:lnTo>
                    <a:pt x="36" y="35"/>
                  </a:lnTo>
                  <a:lnTo>
                    <a:pt x="30" y="59"/>
                  </a:lnTo>
                  <a:lnTo>
                    <a:pt x="30" y="59"/>
                  </a:lnTo>
                  <a:lnTo>
                    <a:pt x="30" y="83"/>
                  </a:lnTo>
                  <a:lnTo>
                    <a:pt x="30" y="101"/>
                  </a:lnTo>
                  <a:lnTo>
                    <a:pt x="30" y="119"/>
                  </a:lnTo>
                  <a:lnTo>
                    <a:pt x="30" y="137"/>
                  </a:lnTo>
                  <a:lnTo>
                    <a:pt x="30" y="137"/>
                  </a:lnTo>
                  <a:lnTo>
                    <a:pt x="24" y="149"/>
                  </a:lnTo>
                  <a:lnTo>
                    <a:pt x="24" y="149"/>
                  </a:lnTo>
                  <a:lnTo>
                    <a:pt x="18" y="143"/>
                  </a:lnTo>
                  <a:lnTo>
                    <a:pt x="18" y="125"/>
                  </a:lnTo>
                  <a:lnTo>
                    <a:pt x="18" y="125"/>
                  </a:lnTo>
                  <a:lnTo>
                    <a:pt x="18" y="107"/>
                  </a:lnTo>
                  <a:lnTo>
                    <a:pt x="18" y="95"/>
                  </a:lnTo>
                  <a:lnTo>
                    <a:pt x="12" y="89"/>
                  </a:lnTo>
                  <a:lnTo>
                    <a:pt x="6" y="77"/>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92585" name="Freeform 73"/>
            <p:cNvSpPr>
              <a:spLocks/>
            </p:cNvSpPr>
            <p:nvPr/>
          </p:nvSpPr>
          <p:spPr bwMode="auto">
            <a:xfrm flipH="1">
              <a:off x="475" y="2485"/>
              <a:ext cx="198" cy="819"/>
            </a:xfrm>
            <a:custGeom>
              <a:avLst/>
              <a:gdLst/>
              <a:ahLst/>
              <a:cxnLst>
                <a:cxn ang="0">
                  <a:pos x="143" y="0"/>
                </a:cxn>
                <a:cxn ang="0">
                  <a:pos x="137" y="12"/>
                </a:cxn>
                <a:cxn ang="0">
                  <a:pos x="119" y="65"/>
                </a:cxn>
                <a:cxn ang="0">
                  <a:pos x="96" y="89"/>
                </a:cxn>
                <a:cxn ang="0">
                  <a:pos x="84" y="107"/>
                </a:cxn>
                <a:cxn ang="0">
                  <a:pos x="84" y="149"/>
                </a:cxn>
                <a:cxn ang="0">
                  <a:pos x="84" y="167"/>
                </a:cxn>
                <a:cxn ang="0">
                  <a:pos x="72" y="233"/>
                </a:cxn>
                <a:cxn ang="0">
                  <a:pos x="54" y="316"/>
                </a:cxn>
                <a:cxn ang="0">
                  <a:pos x="48" y="382"/>
                </a:cxn>
                <a:cxn ang="0">
                  <a:pos x="48" y="400"/>
                </a:cxn>
                <a:cxn ang="0">
                  <a:pos x="42" y="484"/>
                </a:cxn>
                <a:cxn ang="0">
                  <a:pos x="42" y="502"/>
                </a:cxn>
                <a:cxn ang="0">
                  <a:pos x="36" y="532"/>
                </a:cxn>
                <a:cxn ang="0">
                  <a:pos x="18" y="549"/>
                </a:cxn>
                <a:cxn ang="0">
                  <a:pos x="0" y="561"/>
                </a:cxn>
                <a:cxn ang="0">
                  <a:pos x="6" y="561"/>
                </a:cxn>
                <a:cxn ang="0">
                  <a:pos x="24" y="555"/>
                </a:cxn>
                <a:cxn ang="0">
                  <a:pos x="42" y="543"/>
                </a:cxn>
                <a:cxn ang="0">
                  <a:pos x="42" y="549"/>
                </a:cxn>
                <a:cxn ang="0">
                  <a:pos x="42" y="573"/>
                </a:cxn>
                <a:cxn ang="0">
                  <a:pos x="48" y="573"/>
                </a:cxn>
                <a:cxn ang="0">
                  <a:pos x="48" y="555"/>
                </a:cxn>
                <a:cxn ang="0">
                  <a:pos x="48" y="526"/>
                </a:cxn>
                <a:cxn ang="0">
                  <a:pos x="54" y="502"/>
                </a:cxn>
                <a:cxn ang="0">
                  <a:pos x="60" y="472"/>
                </a:cxn>
                <a:cxn ang="0">
                  <a:pos x="66" y="436"/>
                </a:cxn>
                <a:cxn ang="0">
                  <a:pos x="66" y="436"/>
                </a:cxn>
                <a:cxn ang="0">
                  <a:pos x="66" y="424"/>
                </a:cxn>
                <a:cxn ang="0">
                  <a:pos x="66" y="382"/>
                </a:cxn>
                <a:cxn ang="0">
                  <a:pos x="72" y="352"/>
                </a:cxn>
                <a:cxn ang="0">
                  <a:pos x="78" y="281"/>
                </a:cxn>
                <a:cxn ang="0">
                  <a:pos x="78" y="257"/>
                </a:cxn>
                <a:cxn ang="0">
                  <a:pos x="84" y="209"/>
                </a:cxn>
                <a:cxn ang="0">
                  <a:pos x="102" y="149"/>
                </a:cxn>
                <a:cxn ang="0">
                  <a:pos x="107" y="125"/>
                </a:cxn>
                <a:cxn ang="0">
                  <a:pos x="119" y="89"/>
                </a:cxn>
                <a:cxn ang="0">
                  <a:pos x="125" y="77"/>
                </a:cxn>
                <a:cxn ang="0">
                  <a:pos x="143" y="30"/>
                </a:cxn>
              </a:cxnLst>
              <a:rect l="0" t="0" r="r" b="b"/>
              <a:pathLst>
                <a:path w="143" h="573">
                  <a:moveTo>
                    <a:pt x="143" y="6"/>
                  </a:moveTo>
                  <a:lnTo>
                    <a:pt x="143" y="0"/>
                  </a:lnTo>
                  <a:lnTo>
                    <a:pt x="143" y="6"/>
                  </a:lnTo>
                  <a:lnTo>
                    <a:pt x="137" y="12"/>
                  </a:lnTo>
                  <a:lnTo>
                    <a:pt x="131" y="30"/>
                  </a:lnTo>
                  <a:lnTo>
                    <a:pt x="119" y="65"/>
                  </a:lnTo>
                  <a:lnTo>
                    <a:pt x="107" y="77"/>
                  </a:lnTo>
                  <a:lnTo>
                    <a:pt x="96" y="89"/>
                  </a:lnTo>
                  <a:lnTo>
                    <a:pt x="96" y="89"/>
                  </a:lnTo>
                  <a:lnTo>
                    <a:pt x="84" y="107"/>
                  </a:lnTo>
                  <a:lnTo>
                    <a:pt x="84" y="119"/>
                  </a:lnTo>
                  <a:lnTo>
                    <a:pt x="84" y="149"/>
                  </a:lnTo>
                  <a:lnTo>
                    <a:pt x="84" y="149"/>
                  </a:lnTo>
                  <a:lnTo>
                    <a:pt x="84" y="167"/>
                  </a:lnTo>
                  <a:lnTo>
                    <a:pt x="78" y="197"/>
                  </a:lnTo>
                  <a:lnTo>
                    <a:pt x="72" y="233"/>
                  </a:lnTo>
                  <a:lnTo>
                    <a:pt x="60" y="275"/>
                  </a:lnTo>
                  <a:lnTo>
                    <a:pt x="54" y="316"/>
                  </a:lnTo>
                  <a:lnTo>
                    <a:pt x="48" y="352"/>
                  </a:lnTo>
                  <a:lnTo>
                    <a:pt x="48" y="382"/>
                  </a:lnTo>
                  <a:lnTo>
                    <a:pt x="48" y="400"/>
                  </a:lnTo>
                  <a:lnTo>
                    <a:pt x="48" y="400"/>
                  </a:lnTo>
                  <a:lnTo>
                    <a:pt x="42" y="460"/>
                  </a:lnTo>
                  <a:lnTo>
                    <a:pt x="42" y="484"/>
                  </a:lnTo>
                  <a:lnTo>
                    <a:pt x="42" y="502"/>
                  </a:lnTo>
                  <a:lnTo>
                    <a:pt x="42" y="502"/>
                  </a:lnTo>
                  <a:lnTo>
                    <a:pt x="42" y="520"/>
                  </a:lnTo>
                  <a:lnTo>
                    <a:pt x="36" y="532"/>
                  </a:lnTo>
                  <a:lnTo>
                    <a:pt x="18" y="549"/>
                  </a:lnTo>
                  <a:lnTo>
                    <a:pt x="18" y="549"/>
                  </a:lnTo>
                  <a:lnTo>
                    <a:pt x="0" y="561"/>
                  </a:lnTo>
                  <a:lnTo>
                    <a:pt x="0" y="561"/>
                  </a:lnTo>
                  <a:lnTo>
                    <a:pt x="6" y="561"/>
                  </a:lnTo>
                  <a:lnTo>
                    <a:pt x="6" y="561"/>
                  </a:lnTo>
                  <a:lnTo>
                    <a:pt x="18" y="561"/>
                  </a:lnTo>
                  <a:lnTo>
                    <a:pt x="24" y="555"/>
                  </a:lnTo>
                  <a:lnTo>
                    <a:pt x="36" y="549"/>
                  </a:lnTo>
                  <a:lnTo>
                    <a:pt x="42" y="543"/>
                  </a:lnTo>
                  <a:lnTo>
                    <a:pt x="42" y="543"/>
                  </a:lnTo>
                  <a:lnTo>
                    <a:pt x="42" y="549"/>
                  </a:lnTo>
                  <a:lnTo>
                    <a:pt x="42" y="561"/>
                  </a:lnTo>
                  <a:lnTo>
                    <a:pt x="42" y="573"/>
                  </a:lnTo>
                  <a:lnTo>
                    <a:pt x="48" y="573"/>
                  </a:lnTo>
                  <a:lnTo>
                    <a:pt x="48" y="573"/>
                  </a:lnTo>
                  <a:lnTo>
                    <a:pt x="48" y="561"/>
                  </a:lnTo>
                  <a:lnTo>
                    <a:pt x="48" y="555"/>
                  </a:lnTo>
                  <a:lnTo>
                    <a:pt x="48" y="538"/>
                  </a:lnTo>
                  <a:lnTo>
                    <a:pt x="48" y="526"/>
                  </a:lnTo>
                  <a:lnTo>
                    <a:pt x="48" y="526"/>
                  </a:lnTo>
                  <a:lnTo>
                    <a:pt x="54" y="502"/>
                  </a:lnTo>
                  <a:lnTo>
                    <a:pt x="60" y="472"/>
                  </a:lnTo>
                  <a:lnTo>
                    <a:pt x="60" y="472"/>
                  </a:lnTo>
                  <a:lnTo>
                    <a:pt x="66" y="448"/>
                  </a:lnTo>
                  <a:lnTo>
                    <a:pt x="66" y="436"/>
                  </a:lnTo>
                  <a:lnTo>
                    <a:pt x="66" y="436"/>
                  </a:lnTo>
                  <a:lnTo>
                    <a:pt x="66" y="436"/>
                  </a:lnTo>
                  <a:lnTo>
                    <a:pt x="66" y="436"/>
                  </a:lnTo>
                  <a:lnTo>
                    <a:pt x="66" y="424"/>
                  </a:lnTo>
                  <a:lnTo>
                    <a:pt x="66" y="406"/>
                  </a:lnTo>
                  <a:lnTo>
                    <a:pt x="66" y="382"/>
                  </a:lnTo>
                  <a:lnTo>
                    <a:pt x="66" y="382"/>
                  </a:lnTo>
                  <a:lnTo>
                    <a:pt x="72" y="352"/>
                  </a:lnTo>
                  <a:lnTo>
                    <a:pt x="78" y="316"/>
                  </a:lnTo>
                  <a:lnTo>
                    <a:pt x="78" y="281"/>
                  </a:lnTo>
                  <a:lnTo>
                    <a:pt x="78" y="257"/>
                  </a:lnTo>
                  <a:lnTo>
                    <a:pt x="78" y="257"/>
                  </a:lnTo>
                  <a:lnTo>
                    <a:pt x="84" y="239"/>
                  </a:lnTo>
                  <a:lnTo>
                    <a:pt x="84" y="209"/>
                  </a:lnTo>
                  <a:lnTo>
                    <a:pt x="96" y="179"/>
                  </a:lnTo>
                  <a:lnTo>
                    <a:pt x="102" y="149"/>
                  </a:lnTo>
                  <a:lnTo>
                    <a:pt x="102" y="149"/>
                  </a:lnTo>
                  <a:lnTo>
                    <a:pt x="107" y="125"/>
                  </a:lnTo>
                  <a:lnTo>
                    <a:pt x="113" y="113"/>
                  </a:lnTo>
                  <a:lnTo>
                    <a:pt x="119" y="89"/>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92586" name="Freeform 74"/>
            <p:cNvSpPr>
              <a:spLocks/>
            </p:cNvSpPr>
            <p:nvPr/>
          </p:nvSpPr>
          <p:spPr bwMode="auto">
            <a:xfrm flipH="1">
              <a:off x="475" y="1126"/>
              <a:ext cx="90" cy="1000"/>
            </a:xfrm>
            <a:custGeom>
              <a:avLst/>
              <a:gdLst/>
              <a:ahLst/>
              <a:cxnLst>
                <a:cxn ang="0">
                  <a:pos x="18" y="633"/>
                </a:cxn>
                <a:cxn ang="0">
                  <a:pos x="18" y="633"/>
                </a:cxn>
                <a:cxn ang="0">
                  <a:pos x="18" y="639"/>
                </a:cxn>
                <a:cxn ang="0">
                  <a:pos x="12" y="657"/>
                </a:cxn>
                <a:cxn ang="0">
                  <a:pos x="12" y="657"/>
                </a:cxn>
                <a:cxn ang="0">
                  <a:pos x="6" y="681"/>
                </a:cxn>
                <a:cxn ang="0">
                  <a:pos x="0" y="699"/>
                </a:cxn>
                <a:cxn ang="0">
                  <a:pos x="0" y="699"/>
                </a:cxn>
                <a:cxn ang="0">
                  <a:pos x="0" y="699"/>
                </a:cxn>
                <a:cxn ang="0">
                  <a:pos x="0" y="687"/>
                </a:cxn>
                <a:cxn ang="0">
                  <a:pos x="0" y="669"/>
                </a:cxn>
                <a:cxn ang="0">
                  <a:pos x="0" y="669"/>
                </a:cxn>
                <a:cxn ang="0">
                  <a:pos x="6" y="633"/>
                </a:cxn>
                <a:cxn ang="0">
                  <a:pos x="6" y="603"/>
                </a:cxn>
                <a:cxn ang="0">
                  <a:pos x="6" y="561"/>
                </a:cxn>
                <a:cxn ang="0">
                  <a:pos x="6" y="561"/>
                </a:cxn>
                <a:cxn ang="0">
                  <a:pos x="6" y="543"/>
                </a:cxn>
                <a:cxn ang="0">
                  <a:pos x="6" y="525"/>
                </a:cxn>
                <a:cxn ang="0">
                  <a:pos x="6" y="478"/>
                </a:cxn>
                <a:cxn ang="0">
                  <a:pos x="12" y="430"/>
                </a:cxn>
                <a:cxn ang="0">
                  <a:pos x="12" y="412"/>
                </a:cxn>
                <a:cxn ang="0">
                  <a:pos x="12" y="400"/>
                </a:cxn>
                <a:cxn ang="0">
                  <a:pos x="12" y="400"/>
                </a:cxn>
                <a:cxn ang="0">
                  <a:pos x="18" y="388"/>
                </a:cxn>
                <a:cxn ang="0">
                  <a:pos x="24" y="370"/>
                </a:cxn>
                <a:cxn ang="0">
                  <a:pos x="35" y="316"/>
                </a:cxn>
                <a:cxn ang="0">
                  <a:pos x="41" y="257"/>
                </a:cxn>
                <a:cxn ang="0">
                  <a:pos x="47" y="233"/>
                </a:cxn>
                <a:cxn ang="0">
                  <a:pos x="47" y="215"/>
                </a:cxn>
                <a:cxn ang="0">
                  <a:pos x="47" y="215"/>
                </a:cxn>
                <a:cxn ang="0">
                  <a:pos x="47" y="179"/>
                </a:cxn>
                <a:cxn ang="0">
                  <a:pos x="53" y="131"/>
                </a:cxn>
                <a:cxn ang="0">
                  <a:pos x="53" y="83"/>
                </a:cxn>
                <a:cxn ang="0">
                  <a:pos x="53" y="47"/>
                </a:cxn>
                <a:cxn ang="0">
                  <a:pos x="53" y="47"/>
                </a:cxn>
                <a:cxn ang="0">
                  <a:pos x="53" y="24"/>
                </a:cxn>
                <a:cxn ang="0">
                  <a:pos x="53" y="6"/>
                </a:cxn>
                <a:cxn ang="0">
                  <a:pos x="53" y="0"/>
                </a:cxn>
                <a:cxn ang="0">
                  <a:pos x="59" y="6"/>
                </a:cxn>
                <a:cxn ang="0">
                  <a:pos x="59" y="18"/>
                </a:cxn>
                <a:cxn ang="0">
                  <a:pos x="59" y="41"/>
                </a:cxn>
                <a:cxn ang="0">
                  <a:pos x="59" y="41"/>
                </a:cxn>
                <a:cxn ang="0">
                  <a:pos x="59" y="65"/>
                </a:cxn>
                <a:cxn ang="0">
                  <a:pos x="59" y="83"/>
                </a:cxn>
                <a:cxn ang="0">
                  <a:pos x="65" y="113"/>
                </a:cxn>
                <a:cxn ang="0">
                  <a:pos x="65" y="137"/>
                </a:cxn>
                <a:cxn ang="0">
                  <a:pos x="65" y="167"/>
                </a:cxn>
                <a:cxn ang="0">
                  <a:pos x="65" y="167"/>
                </a:cxn>
                <a:cxn ang="0">
                  <a:pos x="59" y="209"/>
                </a:cxn>
                <a:cxn ang="0">
                  <a:pos x="53" y="245"/>
                </a:cxn>
                <a:cxn ang="0">
                  <a:pos x="47" y="280"/>
                </a:cxn>
                <a:cxn ang="0">
                  <a:pos x="41" y="298"/>
                </a:cxn>
                <a:cxn ang="0">
                  <a:pos x="41" y="298"/>
                </a:cxn>
                <a:cxn ang="0">
                  <a:pos x="41" y="316"/>
                </a:cxn>
                <a:cxn ang="0">
                  <a:pos x="35" y="346"/>
                </a:cxn>
                <a:cxn ang="0">
                  <a:pos x="29" y="382"/>
                </a:cxn>
                <a:cxn ang="0">
                  <a:pos x="29" y="412"/>
                </a:cxn>
                <a:cxn ang="0">
                  <a:pos x="29" y="412"/>
                </a:cxn>
                <a:cxn ang="0">
                  <a:pos x="24" y="448"/>
                </a:cxn>
                <a:cxn ang="0">
                  <a:pos x="18" y="496"/>
                </a:cxn>
                <a:cxn ang="0">
                  <a:pos x="18" y="555"/>
                </a:cxn>
                <a:cxn ang="0">
                  <a:pos x="18" y="633"/>
                </a:cxn>
              </a:cxnLst>
              <a:rect l="0" t="0" r="r" b="b"/>
              <a:pathLst>
                <a:path w="65" h="699">
                  <a:moveTo>
                    <a:pt x="18" y="633"/>
                  </a:moveTo>
                  <a:lnTo>
                    <a:pt x="18" y="633"/>
                  </a:lnTo>
                  <a:lnTo>
                    <a:pt x="18" y="639"/>
                  </a:lnTo>
                  <a:lnTo>
                    <a:pt x="12" y="657"/>
                  </a:lnTo>
                  <a:lnTo>
                    <a:pt x="12" y="657"/>
                  </a:lnTo>
                  <a:lnTo>
                    <a:pt x="6" y="681"/>
                  </a:lnTo>
                  <a:lnTo>
                    <a:pt x="0" y="699"/>
                  </a:lnTo>
                  <a:lnTo>
                    <a:pt x="0" y="699"/>
                  </a:lnTo>
                  <a:lnTo>
                    <a:pt x="0" y="699"/>
                  </a:lnTo>
                  <a:lnTo>
                    <a:pt x="0" y="687"/>
                  </a:lnTo>
                  <a:lnTo>
                    <a:pt x="0" y="669"/>
                  </a:lnTo>
                  <a:lnTo>
                    <a:pt x="0" y="669"/>
                  </a:lnTo>
                  <a:lnTo>
                    <a:pt x="6" y="633"/>
                  </a:lnTo>
                  <a:lnTo>
                    <a:pt x="6" y="603"/>
                  </a:lnTo>
                  <a:lnTo>
                    <a:pt x="6" y="561"/>
                  </a:lnTo>
                  <a:lnTo>
                    <a:pt x="6" y="561"/>
                  </a:lnTo>
                  <a:lnTo>
                    <a:pt x="6" y="543"/>
                  </a:lnTo>
                  <a:lnTo>
                    <a:pt x="6" y="525"/>
                  </a:lnTo>
                  <a:lnTo>
                    <a:pt x="6" y="478"/>
                  </a:lnTo>
                  <a:lnTo>
                    <a:pt x="12" y="430"/>
                  </a:lnTo>
                  <a:lnTo>
                    <a:pt x="12" y="412"/>
                  </a:lnTo>
                  <a:lnTo>
                    <a:pt x="12" y="400"/>
                  </a:lnTo>
                  <a:lnTo>
                    <a:pt x="12" y="400"/>
                  </a:lnTo>
                  <a:lnTo>
                    <a:pt x="18" y="388"/>
                  </a:lnTo>
                  <a:lnTo>
                    <a:pt x="24" y="370"/>
                  </a:lnTo>
                  <a:lnTo>
                    <a:pt x="35" y="316"/>
                  </a:lnTo>
                  <a:lnTo>
                    <a:pt x="41" y="257"/>
                  </a:lnTo>
                  <a:lnTo>
                    <a:pt x="47" y="233"/>
                  </a:lnTo>
                  <a:lnTo>
                    <a:pt x="47" y="215"/>
                  </a:lnTo>
                  <a:lnTo>
                    <a:pt x="47" y="215"/>
                  </a:lnTo>
                  <a:lnTo>
                    <a:pt x="47" y="179"/>
                  </a:lnTo>
                  <a:lnTo>
                    <a:pt x="53" y="131"/>
                  </a:lnTo>
                  <a:lnTo>
                    <a:pt x="53" y="83"/>
                  </a:lnTo>
                  <a:lnTo>
                    <a:pt x="53" y="47"/>
                  </a:lnTo>
                  <a:lnTo>
                    <a:pt x="53" y="47"/>
                  </a:lnTo>
                  <a:lnTo>
                    <a:pt x="53" y="24"/>
                  </a:lnTo>
                  <a:lnTo>
                    <a:pt x="53" y="6"/>
                  </a:lnTo>
                  <a:lnTo>
                    <a:pt x="53" y="0"/>
                  </a:lnTo>
                  <a:lnTo>
                    <a:pt x="59" y="6"/>
                  </a:lnTo>
                  <a:lnTo>
                    <a:pt x="59" y="18"/>
                  </a:lnTo>
                  <a:lnTo>
                    <a:pt x="59" y="41"/>
                  </a:lnTo>
                  <a:lnTo>
                    <a:pt x="59" y="41"/>
                  </a:lnTo>
                  <a:lnTo>
                    <a:pt x="59" y="65"/>
                  </a:lnTo>
                  <a:lnTo>
                    <a:pt x="59" y="83"/>
                  </a:lnTo>
                  <a:lnTo>
                    <a:pt x="65" y="113"/>
                  </a:lnTo>
                  <a:lnTo>
                    <a:pt x="65" y="137"/>
                  </a:lnTo>
                  <a:lnTo>
                    <a:pt x="65" y="167"/>
                  </a:lnTo>
                  <a:lnTo>
                    <a:pt x="65" y="167"/>
                  </a:lnTo>
                  <a:lnTo>
                    <a:pt x="59" y="209"/>
                  </a:lnTo>
                  <a:lnTo>
                    <a:pt x="53" y="245"/>
                  </a:lnTo>
                  <a:lnTo>
                    <a:pt x="47" y="280"/>
                  </a:lnTo>
                  <a:lnTo>
                    <a:pt x="41" y="298"/>
                  </a:lnTo>
                  <a:lnTo>
                    <a:pt x="41" y="298"/>
                  </a:lnTo>
                  <a:lnTo>
                    <a:pt x="41" y="316"/>
                  </a:lnTo>
                  <a:lnTo>
                    <a:pt x="35" y="346"/>
                  </a:lnTo>
                  <a:lnTo>
                    <a:pt x="29" y="382"/>
                  </a:lnTo>
                  <a:lnTo>
                    <a:pt x="29" y="41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92587" name="Freeform 75"/>
            <p:cNvSpPr>
              <a:spLocks/>
            </p:cNvSpPr>
            <p:nvPr/>
          </p:nvSpPr>
          <p:spPr bwMode="auto">
            <a:xfrm flipH="1">
              <a:off x="615" y="3502"/>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close/>
                </a:path>
              </a:pathLst>
            </a:custGeom>
            <a:solidFill>
              <a:srgbClr val="FFCC19"/>
            </a:solidFill>
            <a:ln w="9525">
              <a:noFill/>
              <a:round/>
              <a:headEnd/>
              <a:tailEnd/>
            </a:ln>
          </p:spPr>
          <p:txBody>
            <a:bodyPr/>
            <a:lstStyle/>
            <a:p>
              <a:endParaRPr lang="fr-FR"/>
            </a:p>
          </p:txBody>
        </p:sp>
        <p:sp>
          <p:nvSpPr>
            <p:cNvPr id="192588" name="Freeform 76"/>
            <p:cNvSpPr>
              <a:spLocks/>
            </p:cNvSpPr>
            <p:nvPr/>
          </p:nvSpPr>
          <p:spPr bwMode="auto">
            <a:xfrm flipH="1">
              <a:off x="615" y="3502"/>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path>
              </a:pathLst>
            </a:custGeom>
            <a:noFill/>
            <a:ln w="0">
              <a:solidFill>
                <a:srgbClr val="000000"/>
              </a:solidFill>
              <a:prstDash val="solid"/>
              <a:round/>
              <a:headEnd/>
              <a:tailEnd/>
            </a:ln>
          </p:spPr>
          <p:txBody>
            <a:bodyPr/>
            <a:lstStyle/>
            <a:p>
              <a:endParaRPr lang="fr-FR"/>
            </a:p>
          </p:txBody>
        </p:sp>
        <p:sp>
          <p:nvSpPr>
            <p:cNvPr id="192589" name="Freeform 77"/>
            <p:cNvSpPr>
              <a:spLocks/>
            </p:cNvSpPr>
            <p:nvPr/>
          </p:nvSpPr>
          <p:spPr bwMode="auto">
            <a:xfrm flipH="1">
              <a:off x="525" y="3356"/>
              <a:ext cx="65" cy="299"/>
            </a:xfrm>
            <a:custGeom>
              <a:avLst/>
              <a:gdLst/>
              <a:ahLst/>
              <a:cxnLst>
                <a:cxn ang="0">
                  <a:pos x="18" y="60"/>
                </a:cxn>
                <a:cxn ang="0">
                  <a:pos x="18" y="54"/>
                </a:cxn>
                <a:cxn ang="0">
                  <a:pos x="24" y="36"/>
                </a:cxn>
                <a:cxn ang="0">
                  <a:pos x="30" y="18"/>
                </a:cxn>
                <a:cxn ang="0">
                  <a:pos x="47" y="0"/>
                </a:cxn>
                <a:cxn ang="0">
                  <a:pos x="47" y="0"/>
                </a:cxn>
                <a:cxn ang="0">
                  <a:pos x="47" y="6"/>
                </a:cxn>
                <a:cxn ang="0">
                  <a:pos x="42" y="30"/>
                </a:cxn>
                <a:cxn ang="0">
                  <a:pos x="42" y="60"/>
                </a:cxn>
                <a:cxn ang="0">
                  <a:pos x="36" y="96"/>
                </a:cxn>
                <a:cxn ang="0">
                  <a:pos x="30" y="132"/>
                </a:cxn>
                <a:cxn ang="0">
                  <a:pos x="24" y="162"/>
                </a:cxn>
                <a:cxn ang="0">
                  <a:pos x="18" y="191"/>
                </a:cxn>
                <a:cxn ang="0">
                  <a:pos x="12" y="209"/>
                </a:cxn>
                <a:cxn ang="0">
                  <a:pos x="0" y="203"/>
                </a:cxn>
                <a:cxn ang="0">
                  <a:pos x="18" y="60"/>
                </a:cxn>
                <a:cxn ang="0">
                  <a:pos x="18" y="60"/>
                </a:cxn>
              </a:cxnLst>
              <a:rect l="0" t="0" r="r" b="b"/>
              <a:pathLst>
                <a:path w="47" h="209">
                  <a:moveTo>
                    <a:pt x="18" y="60"/>
                  </a:moveTo>
                  <a:lnTo>
                    <a:pt x="18" y="54"/>
                  </a:lnTo>
                  <a:lnTo>
                    <a:pt x="24" y="36"/>
                  </a:lnTo>
                  <a:lnTo>
                    <a:pt x="30" y="18"/>
                  </a:lnTo>
                  <a:lnTo>
                    <a:pt x="47" y="0"/>
                  </a:lnTo>
                  <a:lnTo>
                    <a:pt x="47" y="0"/>
                  </a:lnTo>
                  <a:lnTo>
                    <a:pt x="47" y="6"/>
                  </a:lnTo>
                  <a:lnTo>
                    <a:pt x="42" y="30"/>
                  </a:lnTo>
                  <a:lnTo>
                    <a:pt x="42" y="60"/>
                  </a:lnTo>
                  <a:lnTo>
                    <a:pt x="36" y="96"/>
                  </a:lnTo>
                  <a:lnTo>
                    <a:pt x="30" y="132"/>
                  </a:lnTo>
                  <a:lnTo>
                    <a:pt x="24" y="162"/>
                  </a:lnTo>
                  <a:lnTo>
                    <a:pt x="18" y="191"/>
                  </a:lnTo>
                  <a:lnTo>
                    <a:pt x="12" y="209"/>
                  </a:lnTo>
                  <a:lnTo>
                    <a:pt x="0" y="203"/>
                  </a:lnTo>
                  <a:lnTo>
                    <a:pt x="18" y="60"/>
                  </a:lnTo>
                  <a:lnTo>
                    <a:pt x="18" y="60"/>
                  </a:lnTo>
                  <a:close/>
                </a:path>
              </a:pathLst>
            </a:custGeom>
            <a:solidFill>
              <a:srgbClr val="BF8C00"/>
            </a:solidFill>
            <a:ln w="9525">
              <a:noFill/>
              <a:round/>
              <a:headEnd/>
              <a:tailEnd/>
            </a:ln>
          </p:spPr>
          <p:txBody>
            <a:bodyPr/>
            <a:lstStyle/>
            <a:p>
              <a:endParaRPr lang="fr-FR"/>
            </a:p>
          </p:txBody>
        </p:sp>
        <p:sp>
          <p:nvSpPr>
            <p:cNvPr id="192590" name="Freeform 78"/>
            <p:cNvSpPr>
              <a:spLocks/>
            </p:cNvSpPr>
            <p:nvPr/>
          </p:nvSpPr>
          <p:spPr bwMode="auto">
            <a:xfrm flipH="1">
              <a:off x="525" y="3356"/>
              <a:ext cx="32" cy="51"/>
            </a:xfrm>
            <a:custGeom>
              <a:avLst/>
              <a:gdLst/>
              <a:ahLst/>
              <a:cxnLst>
                <a:cxn ang="0">
                  <a:pos x="23" y="0"/>
                </a:cxn>
                <a:cxn ang="0">
                  <a:pos x="23" y="0"/>
                </a:cxn>
                <a:cxn ang="0">
                  <a:pos x="18" y="6"/>
                </a:cxn>
                <a:cxn ang="0">
                  <a:pos x="6" y="18"/>
                </a:cxn>
                <a:cxn ang="0">
                  <a:pos x="0" y="36"/>
                </a:cxn>
              </a:cxnLst>
              <a:rect l="0" t="0" r="r" b="b"/>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92591" name="Freeform 79"/>
            <p:cNvSpPr>
              <a:spLocks/>
            </p:cNvSpPr>
            <p:nvPr/>
          </p:nvSpPr>
          <p:spPr bwMode="auto">
            <a:xfrm flipH="1">
              <a:off x="557" y="3407"/>
              <a:ext cx="16" cy="52"/>
            </a:xfrm>
            <a:custGeom>
              <a:avLst/>
              <a:gdLst/>
              <a:ahLst/>
              <a:cxnLst>
                <a:cxn ang="0">
                  <a:pos x="12" y="0"/>
                </a:cxn>
                <a:cxn ang="0">
                  <a:pos x="0" y="36"/>
                </a:cxn>
                <a:cxn ang="0">
                  <a:pos x="0" y="36"/>
                </a:cxn>
              </a:cxnLst>
              <a:rect l="0" t="0" r="r" b="b"/>
              <a:pathLst>
                <a:path w="12" h="36">
                  <a:moveTo>
                    <a:pt x="12" y="0"/>
                  </a:moveTo>
                  <a:lnTo>
                    <a:pt x="0" y="36"/>
                  </a:lnTo>
                  <a:lnTo>
                    <a:pt x="0" y="36"/>
                  </a:lnTo>
                </a:path>
              </a:pathLst>
            </a:custGeom>
            <a:noFill/>
            <a:ln w="0">
              <a:solidFill>
                <a:srgbClr val="000000"/>
              </a:solidFill>
              <a:prstDash val="solid"/>
              <a:round/>
              <a:headEnd/>
              <a:tailEnd/>
            </a:ln>
          </p:spPr>
          <p:txBody>
            <a:bodyPr/>
            <a:lstStyle/>
            <a:p>
              <a:endParaRPr lang="fr-FR"/>
            </a:p>
          </p:txBody>
        </p:sp>
        <p:sp>
          <p:nvSpPr>
            <p:cNvPr id="192592" name="Freeform 80"/>
            <p:cNvSpPr>
              <a:spLocks/>
            </p:cNvSpPr>
            <p:nvPr/>
          </p:nvSpPr>
          <p:spPr bwMode="auto">
            <a:xfrm flipH="1">
              <a:off x="648" y="1356"/>
              <a:ext cx="265" cy="462"/>
            </a:xfrm>
            <a:custGeom>
              <a:avLst/>
              <a:gdLst/>
              <a:ahLst/>
              <a:cxnLst>
                <a:cxn ang="0">
                  <a:pos x="30" y="24"/>
                </a:cxn>
                <a:cxn ang="0">
                  <a:pos x="42" y="48"/>
                </a:cxn>
                <a:cxn ang="0">
                  <a:pos x="54" y="72"/>
                </a:cxn>
                <a:cxn ang="0">
                  <a:pos x="84" y="131"/>
                </a:cxn>
                <a:cxn ang="0">
                  <a:pos x="120" y="197"/>
                </a:cxn>
                <a:cxn ang="0">
                  <a:pos x="138" y="227"/>
                </a:cxn>
                <a:cxn ang="0">
                  <a:pos x="156" y="245"/>
                </a:cxn>
                <a:cxn ang="0">
                  <a:pos x="156" y="245"/>
                </a:cxn>
                <a:cxn ang="0">
                  <a:pos x="180" y="275"/>
                </a:cxn>
                <a:cxn ang="0">
                  <a:pos x="192" y="305"/>
                </a:cxn>
                <a:cxn ang="0">
                  <a:pos x="180" y="323"/>
                </a:cxn>
                <a:cxn ang="0">
                  <a:pos x="168" y="323"/>
                </a:cxn>
                <a:cxn ang="0">
                  <a:pos x="156" y="323"/>
                </a:cxn>
                <a:cxn ang="0">
                  <a:pos x="156" y="323"/>
                </a:cxn>
                <a:cxn ang="0">
                  <a:pos x="138" y="305"/>
                </a:cxn>
                <a:cxn ang="0">
                  <a:pos x="120" y="287"/>
                </a:cxn>
                <a:cxn ang="0">
                  <a:pos x="96" y="275"/>
                </a:cxn>
                <a:cxn ang="0">
                  <a:pos x="90" y="275"/>
                </a:cxn>
                <a:cxn ang="0">
                  <a:pos x="78" y="281"/>
                </a:cxn>
                <a:cxn ang="0">
                  <a:pos x="78" y="281"/>
                </a:cxn>
                <a:cxn ang="0">
                  <a:pos x="78" y="287"/>
                </a:cxn>
                <a:cxn ang="0">
                  <a:pos x="66" y="287"/>
                </a:cxn>
                <a:cxn ang="0">
                  <a:pos x="54" y="281"/>
                </a:cxn>
                <a:cxn ang="0">
                  <a:pos x="48" y="269"/>
                </a:cxn>
                <a:cxn ang="0">
                  <a:pos x="42" y="251"/>
                </a:cxn>
                <a:cxn ang="0">
                  <a:pos x="42" y="251"/>
                </a:cxn>
                <a:cxn ang="0">
                  <a:pos x="36" y="221"/>
                </a:cxn>
                <a:cxn ang="0">
                  <a:pos x="24" y="173"/>
                </a:cxn>
                <a:cxn ang="0">
                  <a:pos x="12" y="125"/>
                </a:cxn>
                <a:cxn ang="0">
                  <a:pos x="6" y="72"/>
                </a:cxn>
                <a:cxn ang="0">
                  <a:pos x="0" y="36"/>
                </a:cxn>
                <a:cxn ang="0">
                  <a:pos x="6" y="6"/>
                </a:cxn>
                <a:cxn ang="0">
                  <a:pos x="6" y="0"/>
                </a:cxn>
                <a:cxn ang="0">
                  <a:pos x="12" y="0"/>
                </a:cxn>
                <a:cxn ang="0">
                  <a:pos x="18" y="12"/>
                </a:cxn>
                <a:cxn ang="0">
                  <a:pos x="30" y="24"/>
                </a:cxn>
              </a:cxnLst>
              <a:rect l="0" t="0" r="r" b="b"/>
              <a:pathLst>
                <a:path w="192" h="323">
                  <a:moveTo>
                    <a:pt x="30" y="24"/>
                  </a:moveTo>
                  <a:lnTo>
                    <a:pt x="42" y="48"/>
                  </a:lnTo>
                  <a:lnTo>
                    <a:pt x="54" y="72"/>
                  </a:lnTo>
                  <a:lnTo>
                    <a:pt x="84" y="131"/>
                  </a:lnTo>
                  <a:lnTo>
                    <a:pt x="120" y="197"/>
                  </a:lnTo>
                  <a:lnTo>
                    <a:pt x="138" y="227"/>
                  </a:lnTo>
                  <a:lnTo>
                    <a:pt x="156" y="245"/>
                  </a:lnTo>
                  <a:lnTo>
                    <a:pt x="156" y="245"/>
                  </a:lnTo>
                  <a:lnTo>
                    <a:pt x="180" y="275"/>
                  </a:lnTo>
                  <a:lnTo>
                    <a:pt x="192" y="305"/>
                  </a:lnTo>
                  <a:lnTo>
                    <a:pt x="180" y="323"/>
                  </a:lnTo>
                  <a:lnTo>
                    <a:pt x="168" y="323"/>
                  </a:lnTo>
                  <a:lnTo>
                    <a:pt x="156" y="323"/>
                  </a:lnTo>
                  <a:lnTo>
                    <a:pt x="156" y="323"/>
                  </a:lnTo>
                  <a:lnTo>
                    <a:pt x="138" y="305"/>
                  </a:lnTo>
                  <a:lnTo>
                    <a:pt x="120" y="287"/>
                  </a:lnTo>
                  <a:lnTo>
                    <a:pt x="96" y="275"/>
                  </a:lnTo>
                  <a:lnTo>
                    <a:pt x="90" y="275"/>
                  </a:lnTo>
                  <a:lnTo>
                    <a:pt x="78" y="281"/>
                  </a:lnTo>
                  <a:lnTo>
                    <a:pt x="78" y="281"/>
                  </a:lnTo>
                  <a:lnTo>
                    <a:pt x="78" y="287"/>
                  </a:lnTo>
                  <a:lnTo>
                    <a:pt x="66" y="287"/>
                  </a:lnTo>
                  <a:lnTo>
                    <a:pt x="54" y="281"/>
                  </a:lnTo>
                  <a:lnTo>
                    <a:pt x="48" y="269"/>
                  </a:lnTo>
                  <a:lnTo>
                    <a:pt x="42" y="251"/>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92593" name="Freeform 81"/>
            <p:cNvSpPr>
              <a:spLocks/>
            </p:cNvSpPr>
            <p:nvPr/>
          </p:nvSpPr>
          <p:spPr bwMode="auto">
            <a:xfrm flipH="1">
              <a:off x="648" y="1391"/>
              <a:ext cx="257" cy="427"/>
            </a:xfrm>
            <a:custGeom>
              <a:avLst/>
              <a:gdLst/>
              <a:ahLst/>
              <a:cxnLst>
                <a:cxn ang="0">
                  <a:pos x="30" y="30"/>
                </a:cxn>
                <a:cxn ang="0">
                  <a:pos x="42" y="48"/>
                </a:cxn>
                <a:cxn ang="0">
                  <a:pos x="48" y="72"/>
                </a:cxn>
                <a:cxn ang="0">
                  <a:pos x="78" y="125"/>
                </a:cxn>
                <a:cxn ang="0">
                  <a:pos x="108" y="179"/>
                </a:cxn>
                <a:cxn ang="0">
                  <a:pos x="150" y="227"/>
                </a:cxn>
                <a:cxn ang="0">
                  <a:pos x="150" y="227"/>
                </a:cxn>
                <a:cxn ang="0">
                  <a:pos x="174" y="263"/>
                </a:cxn>
                <a:cxn ang="0">
                  <a:pos x="186" y="287"/>
                </a:cxn>
                <a:cxn ang="0">
                  <a:pos x="174" y="299"/>
                </a:cxn>
                <a:cxn ang="0">
                  <a:pos x="162" y="299"/>
                </a:cxn>
                <a:cxn ang="0">
                  <a:pos x="150" y="293"/>
                </a:cxn>
                <a:cxn ang="0">
                  <a:pos x="150" y="293"/>
                </a:cxn>
                <a:cxn ang="0">
                  <a:pos x="132" y="281"/>
                </a:cxn>
                <a:cxn ang="0">
                  <a:pos x="114" y="263"/>
                </a:cxn>
                <a:cxn ang="0">
                  <a:pos x="90" y="251"/>
                </a:cxn>
                <a:cxn ang="0">
                  <a:pos x="84" y="251"/>
                </a:cxn>
                <a:cxn ang="0">
                  <a:pos x="72" y="257"/>
                </a:cxn>
                <a:cxn ang="0">
                  <a:pos x="72" y="257"/>
                </a:cxn>
                <a:cxn ang="0">
                  <a:pos x="72" y="263"/>
                </a:cxn>
                <a:cxn ang="0">
                  <a:pos x="66" y="263"/>
                </a:cxn>
                <a:cxn ang="0">
                  <a:pos x="54" y="257"/>
                </a:cxn>
                <a:cxn ang="0">
                  <a:pos x="48" y="245"/>
                </a:cxn>
                <a:cxn ang="0">
                  <a:pos x="42" y="227"/>
                </a:cxn>
                <a:cxn ang="0">
                  <a:pos x="42" y="227"/>
                </a:cxn>
                <a:cxn ang="0">
                  <a:pos x="30" y="191"/>
                </a:cxn>
                <a:cxn ang="0">
                  <a:pos x="24" y="149"/>
                </a:cxn>
                <a:cxn ang="0">
                  <a:pos x="12" y="107"/>
                </a:cxn>
                <a:cxn ang="0">
                  <a:pos x="0" y="66"/>
                </a:cxn>
                <a:cxn ang="0">
                  <a:pos x="0" y="30"/>
                </a:cxn>
                <a:cxn ang="0">
                  <a:pos x="0" y="6"/>
                </a:cxn>
                <a:cxn ang="0">
                  <a:pos x="6" y="0"/>
                </a:cxn>
                <a:cxn ang="0">
                  <a:pos x="12" y="6"/>
                </a:cxn>
                <a:cxn ang="0">
                  <a:pos x="18" y="12"/>
                </a:cxn>
                <a:cxn ang="0">
                  <a:pos x="30" y="30"/>
                </a:cxn>
              </a:cxnLst>
              <a:rect l="0" t="0" r="r" b="b"/>
              <a:pathLst>
                <a:path w="186" h="299">
                  <a:moveTo>
                    <a:pt x="30" y="30"/>
                  </a:moveTo>
                  <a:lnTo>
                    <a:pt x="42" y="48"/>
                  </a:lnTo>
                  <a:lnTo>
                    <a:pt x="48" y="72"/>
                  </a:lnTo>
                  <a:lnTo>
                    <a:pt x="78" y="125"/>
                  </a:lnTo>
                  <a:lnTo>
                    <a:pt x="108" y="179"/>
                  </a:lnTo>
                  <a:lnTo>
                    <a:pt x="150" y="227"/>
                  </a:lnTo>
                  <a:lnTo>
                    <a:pt x="150" y="227"/>
                  </a:lnTo>
                  <a:lnTo>
                    <a:pt x="174" y="263"/>
                  </a:lnTo>
                  <a:lnTo>
                    <a:pt x="186" y="287"/>
                  </a:lnTo>
                  <a:lnTo>
                    <a:pt x="174" y="299"/>
                  </a:lnTo>
                  <a:lnTo>
                    <a:pt x="162" y="299"/>
                  </a:lnTo>
                  <a:lnTo>
                    <a:pt x="150" y="293"/>
                  </a:lnTo>
                  <a:lnTo>
                    <a:pt x="150" y="293"/>
                  </a:lnTo>
                  <a:lnTo>
                    <a:pt x="132" y="281"/>
                  </a:lnTo>
                  <a:lnTo>
                    <a:pt x="114" y="263"/>
                  </a:lnTo>
                  <a:lnTo>
                    <a:pt x="90" y="251"/>
                  </a:lnTo>
                  <a:lnTo>
                    <a:pt x="84" y="251"/>
                  </a:lnTo>
                  <a:lnTo>
                    <a:pt x="72" y="257"/>
                  </a:lnTo>
                  <a:lnTo>
                    <a:pt x="72" y="257"/>
                  </a:lnTo>
                  <a:lnTo>
                    <a:pt x="72" y="263"/>
                  </a:lnTo>
                  <a:lnTo>
                    <a:pt x="66" y="263"/>
                  </a:lnTo>
                  <a:lnTo>
                    <a:pt x="54" y="257"/>
                  </a:lnTo>
                  <a:lnTo>
                    <a:pt x="48" y="245"/>
                  </a:lnTo>
                  <a:lnTo>
                    <a:pt x="42" y="227"/>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92594" name="Freeform 82"/>
            <p:cNvSpPr>
              <a:spLocks/>
            </p:cNvSpPr>
            <p:nvPr/>
          </p:nvSpPr>
          <p:spPr bwMode="auto">
            <a:xfrm flipH="1">
              <a:off x="656" y="1433"/>
              <a:ext cx="249" cy="377"/>
            </a:xfrm>
            <a:custGeom>
              <a:avLst/>
              <a:gdLst/>
              <a:ahLst/>
              <a:cxnLst>
                <a:cxn ang="0">
                  <a:pos x="24" y="18"/>
                </a:cxn>
                <a:cxn ang="0">
                  <a:pos x="48" y="59"/>
                </a:cxn>
                <a:cxn ang="0">
                  <a:pos x="72" y="107"/>
                </a:cxn>
                <a:cxn ang="0">
                  <a:pos x="102" y="161"/>
                </a:cxn>
                <a:cxn ang="0">
                  <a:pos x="138" y="197"/>
                </a:cxn>
                <a:cxn ang="0">
                  <a:pos x="138" y="197"/>
                </a:cxn>
                <a:cxn ang="0">
                  <a:pos x="168" y="233"/>
                </a:cxn>
                <a:cxn ang="0">
                  <a:pos x="180" y="257"/>
                </a:cxn>
                <a:cxn ang="0">
                  <a:pos x="168" y="263"/>
                </a:cxn>
                <a:cxn ang="0">
                  <a:pos x="144" y="257"/>
                </a:cxn>
                <a:cxn ang="0">
                  <a:pos x="144" y="257"/>
                </a:cxn>
                <a:cxn ang="0">
                  <a:pos x="126" y="245"/>
                </a:cxn>
                <a:cxn ang="0">
                  <a:pos x="108" y="227"/>
                </a:cxn>
                <a:cxn ang="0">
                  <a:pos x="90" y="215"/>
                </a:cxn>
                <a:cxn ang="0">
                  <a:pos x="78" y="215"/>
                </a:cxn>
                <a:cxn ang="0">
                  <a:pos x="66" y="221"/>
                </a:cxn>
                <a:cxn ang="0">
                  <a:pos x="66" y="221"/>
                </a:cxn>
                <a:cxn ang="0">
                  <a:pos x="66" y="227"/>
                </a:cxn>
                <a:cxn ang="0">
                  <a:pos x="60" y="227"/>
                </a:cxn>
                <a:cxn ang="0">
                  <a:pos x="54" y="221"/>
                </a:cxn>
                <a:cxn ang="0">
                  <a:pos x="48" y="209"/>
                </a:cxn>
                <a:cxn ang="0">
                  <a:pos x="42" y="191"/>
                </a:cxn>
                <a:cxn ang="0">
                  <a:pos x="42" y="191"/>
                </a:cxn>
                <a:cxn ang="0">
                  <a:pos x="36" y="161"/>
                </a:cxn>
                <a:cxn ang="0">
                  <a:pos x="24" y="125"/>
                </a:cxn>
                <a:cxn ang="0">
                  <a:pos x="12" y="83"/>
                </a:cxn>
                <a:cxn ang="0">
                  <a:pos x="6" y="48"/>
                </a:cxn>
                <a:cxn ang="0">
                  <a:pos x="0" y="18"/>
                </a:cxn>
                <a:cxn ang="0">
                  <a:pos x="0" y="0"/>
                </a:cxn>
                <a:cxn ang="0">
                  <a:pos x="12" y="0"/>
                </a:cxn>
                <a:cxn ang="0">
                  <a:pos x="18" y="6"/>
                </a:cxn>
                <a:cxn ang="0">
                  <a:pos x="24" y="18"/>
                </a:cxn>
              </a:cxnLst>
              <a:rect l="0" t="0" r="r" b="b"/>
              <a:pathLst>
                <a:path w="180" h="263">
                  <a:moveTo>
                    <a:pt x="24" y="18"/>
                  </a:moveTo>
                  <a:lnTo>
                    <a:pt x="48" y="59"/>
                  </a:lnTo>
                  <a:lnTo>
                    <a:pt x="72" y="107"/>
                  </a:lnTo>
                  <a:lnTo>
                    <a:pt x="102" y="161"/>
                  </a:lnTo>
                  <a:lnTo>
                    <a:pt x="138" y="197"/>
                  </a:lnTo>
                  <a:lnTo>
                    <a:pt x="138" y="197"/>
                  </a:lnTo>
                  <a:lnTo>
                    <a:pt x="168" y="233"/>
                  </a:lnTo>
                  <a:lnTo>
                    <a:pt x="180" y="257"/>
                  </a:lnTo>
                  <a:lnTo>
                    <a:pt x="168" y="263"/>
                  </a:lnTo>
                  <a:lnTo>
                    <a:pt x="144" y="257"/>
                  </a:lnTo>
                  <a:lnTo>
                    <a:pt x="144" y="257"/>
                  </a:lnTo>
                  <a:lnTo>
                    <a:pt x="126" y="245"/>
                  </a:lnTo>
                  <a:lnTo>
                    <a:pt x="108" y="227"/>
                  </a:lnTo>
                  <a:lnTo>
                    <a:pt x="90" y="215"/>
                  </a:lnTo>
                  <a:lnTo>
                    <a:pt x="78" y="215"/>
                  </a:lnTo>
                  <a:lnTo>
                    <a:pt x="66" y="221"/>
                  </a:lnTo>
                  <a:lnTo>
                    <a:pt x="66" y="221"/>
                  </a:lnTo>
                  <a:lnTo>
                    <a:pt x="66" y="227"/>
                  </a:lnTo>
                  <a:lnTo>
                    <a:pt x="60" y="227"/>
                  </a:lnTo>
                  <a:lnTo>
                    <a:pt x="54" y="221"/>
                  </a:lnTo>
                  <a:lnTo>
                    <a:pt x="48" y="209"/>
                  </a:lnTo>
                  <a:lnTo>
                    <a:pt x="42" y="191"/>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92595" name="Freeform 83"/>
            <p:cNvSpPr>
              <a:spLocks/>
            </p:cNvSpPr>
            <p:nvPr/>
          </p:nvSpPr>
          <p:spPr bwMode="auto">
            <a:xfrm flipH="1">
              <a:off x="665" y="1468"/>
              <a:ext cx="232" cy="342"/>
            </a:xfrm>
            <a:custGeom>
              <a:avLst/>
              <a:gdLst/>
              <a:ahLst/>
              <a:cxnLst>
                <a:cxn ang="0">
                  <a:pos x="18" y="24"/>
                </a:cxn>
                <a:cxn ang="0">
                  <a:pos x="36" y="59"/>
                </a:cxn>
                <a:cxn ang="0">
                  <a:pos x="60" y="101"/>
                </a:cxn>
                <a:cxn ang="0">
                  <a:pos x="90" y="143"/>
                </a:cxn>
                <a:cxn ang="0">
                  <a:pos x="126" y="179"/>
                </a:cxn>
                <a:cxn ang="0">
                  <a:pos x="126" y="179"/>
                </a:cxn>
                <a:cxn ang="0">
                  <a:pos x="156" y="209"/>
                </a:cxn>
                <a:cxn ang="0">
                  <a:pos x="168" y="233"/>
                </a:cxn>
                <a:cxn ang="0">
                  <a:pos x="156" y="239"/>
                </a:cxn>
                <a:cxn ang="0">
                  <a:pos x="132" y="227"/>
                </a:cxn>
                <a:cxn ang="0">
                  <a:pos x="132" y="227"/>
                </a:cxn>
                <a:cxn ang="0">
                  <a:pos x="114" y="215"/>
                </a:cxn>
                <a:cxn ang="0">
                  <a:pos x="102" y="197"/>
                </a:cxn>
                <a:cxn ang="0">
                  <a:pos x="78" y="191"/>
                </a:cxn>
                <a:cxn ang="0">
                  <a:pos x="72" y="191"/>
                </a:cxn>
                <a:cxn ang="0">
                  <a:pos x="60" y="197"/>
                </a:cxn>
                <a:cxn ang="0">
                  <a:pos x="60" y="197"/>
                </a:cxn>
                <a:cxn ang="0">
                  <a:pos x="60" y="197"/>
                </a:cxn>
                <a:cxn ang="0">
                  <a:pos x="54" y="203"/>
                </a:cxn>
                <a:cxn ang="0">
                  <a:pos x="48" y="191"/>
                </a:cxn>
                <a:cxn ang="0">
                  <a:pos x="42" y="179"/>
                </a:cxn>
                <a:cxn ang="0">
                  <a:pos x="36" y="161"/>
                </a:cxn>
                <a:cxn ang="0">
                  <a:pos x="36" y="161"/>
                </a:cxn>
                <a:cxn ang="0">
                  <a:pos x="30" y="131"/>
                </a:cxn>
                <a:cxn ang="0">
                  <a:pos x="18" y="101"/>
                </a:cxn>
                <a:cxn ang="0">
                  <a:pos x="12" y="65"/>
                </a:cxn>
                <a:cxn ang="0">
                  <a:pos x="0" y="35"/>
                </a:cxn>
                <a:cxn ang="0">
                  <a:pos x="0" y="12"/>
                </a:cxn>
                <a:cxn ang="0">
                  <a:pos x="0" y="0"/>
                </a:cxn>
                <a:cxn ang="0">
                  <a:pos x="6" y="0"/>
                </a:cxn>
                <a:cxn ang="0">
                  <a:pos x="18" y="24"/>
                </a:cxn>
              </a:cxnLst>
              <a:rect l="0" t="0" r="r" b="b"/>
              <a:pathLst>
                <a:path w="168" h="239">
                  <a:moveTo>
                    <a:pt x="18" y="24"/>
                  </a:moveTo>
                  <a:lnTo>
                    <a:pt x="36" y="59"/>
                  </a:lnTo>
                  <a:lnTo>
                    <a:pt x="60" y="101"/>
                  </a:lnTo>
                  <a:lnTo>
                    <a:pt x="90" y="143"/>
                  </a:lnTo>
                  <a:lnTo>
                    <a:pt x="126" y="179"/>
                  </a:lnTo>
                  <a:lnTo>
                    <a:pt x="126" y="179"/>
                  </a:lnTo>
                  <a:lnTo>
                    <a:pt x="156" y="209"/>
                  </a:lnTo>
                  <a:lnTo>
                    <a:pt x="168" y="233"/>
                  </a:lnTo>
                  <a:lnTo>
                    <a:pt x="156" y="239"/>
                  </a:lnTo>
                  <a:lnTo>
                    <a:pt x="132" y="227"/>
                  </a:lnTo>
                  <a:lnTo>
                    <a:pt x="132" y="227"/>
                  </a:lnTo>
                  <a:lnTo>
                    <a:pt x="114" y="215"/>
                  </a:lnTo>
                  <a:lnTo>
                    <a:pt x="102" y="197"/>
                  </a:lnTo>
                  <a:lnTo>
                    <a:pt x="78" y="191"/>
                  </a:lnTo>
                  <a:lnTo>
                    <a:pt x="72" y="191"/>
                  </a:lnTo>
                  <a:lnTo>
                    <a:pt x="60" y="197"/>
                  </a:lnTo>
                  <a:lnTo>
                    <a:pt x="60" y="197"/>
                  </a:lnTo>
                  <a:lnTo>
                    <a:pt x="60" y="197"/>
                  </a:lnTo>
                  <a:lnTo>
                    <a:pt x="54" y="203"/>
                  </a:lnTo>
                  <a:lnTo>
                    <a:pt x="48" y="191"/>
                  </a:lnTo>
                  <a:lnTo>
                    <a:pt x="42" y="179"/>
                  </a:lnTo>
                  <a:lnTo>
                    <a:pt x="36" y="161"/>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92596" name="Freeform 84"/>
            <p:cNvSpPr>
              <a:spLocks/>
            </p:cNvSpPr>
            <p:nvPr/>
          </p:nvSpPr>
          <p:spPr bwMode="auto">
            <a:xfrm flipH="1">
              <a:off x="673" y="1502"/>
              <a:ext cx="224" cy="308"/>
            </a:xfrm>
            <a:custGeom>
              <a:avLst/>
              <a:gdLst/>
              <a:ahLst/>
              <a:cxnLst>
                <a:cxn ang="0">
                  <a:pos x="18" y="23"/>
                </a:cxn>
                <a:cxn ang="0">
                  <a:pos x="36" y="59"/>
                </a:cxn>
                <a:cxn ang="0">
                  <a:pos x="54" y="95"/>
                </a:cxn>
                <a:cxn ang="0">
                  <a:pos x="78" y="131"/>
                </a:cxn>
                <a:cxn ang="0">
                  <a:pos x="114" y="167"/>
                </a:cxn>
                <a:cxn ang="0">
                  <a:pos x="114" y="167"/>
                </a:cxn>
                <a:cxn ang="0">
                  <a:pos x="150" y="197"/>
                </a:cxn>
                <a:cxn ang="0">
                  <a:pos x="162" y="215"/>
                </a:cxn>
                <a:cxn ang="0">
                  <a:pos x="156" y="215"/>
                </a:cxn>
                <a:cxn ang="0">
                  <a:pos x="126" y="203"/>
                </a:cxn>
                <a:cxn ang="0">
                  <a:pos x="126" y="203"/>
                </a:cxn>
                <a:cxn ang="0">
                  <a:pos x="114" y="191"/>
                </a:cxn>
                <a:cxn ang="0">
                  <a:pos x="102" y="173"/>
                </a:cxn>
                <a:cxn ang="0">
                  <a:pos x="84" y="167"/>
                </a:cxn>
                <a:cxn ang="0">
                  <a:pos x="72" y="167"/>
                </a:cxn>
                <a:cxn ang="0">
                  <a:pos x="60" y="173"/>
                </a:cxn>
                <a:cxn ang="0">
                  <a:pos x="60" y="173"/>
                </a:cxn>
                <a:cxn ang="0">
                  <a:pos x="60" y="179"/>
                </a:cxn>
                <a:cxn ang="0">
                  <a:pos x="54" y="179"/>
                </a:cxn>
                <a:cxn ang="0">
                  <a:pos x="48" y="167"/>
                </a:cxn>
                <a:cxn ang="0">
                  <a:pos x="42" y="155"/>
                </a:cxn>
                <a:cxn ang="0">
                  <a:pos x="36" y="137"/>
                </a:cxn>
                <a:cxn ang="0">
                  <a:pos x="36" y="137"/>
                </a:cxn>
                <a:cxn ang="0">
                  <a:pos x="30" y="107"/>
                </a:cxn>
                <a:cxn ang="0">
                  <a:pos x="24" y="77"/>
                </a:cxn>
                <a:cxn ang="0">
                  <a:pos x="12" y="47"/>
                </a:cxn>
                <a:cxn ang="0">
                  <a:pos x="6" y="23"/>
                </a:cxn>
                <a:cxn ang="0">
                  <a:pos x="0" y="6"/>
                </a:cxn>
                <a:cxn ang="0">
                  <a:pos x="0" y="0"/>
                </a:cxn>
                <a:cxn ang="0">
                  <a:pos x="6" y="0"/>
                </a:cxn>
                <a:cxn ang="0">
                  <a:pos x="18" y="23"/>
                </a:cxn>
              </a:cxnLst>
              <a:rect l="0" t="0" r="r" b="b"/>
              <a:pathLst>
                <a:path w="162" h="215">
                  <a:moveTo>
                    <a:pt x="18" y="23"/>
                  </a:moveTo>
                  <a:lnTo>
                    <a:pt x="36" y="59"/>
                  </a:lnTo>
                  <a:lnTo>
                    <a:pt x="54" y="95"/>
                  </a:lnTo>
                  <a:lnTo>
                    <a:pt x="78" y="131"/>
                  </a:lnTo>
                  <a:lnTo>
                    <a:pt x="114" y="167"/>
                  </a:lnTo>
                  <a:lnTo>
                    <a:pt x="114" y="167"/>
                  </a:lnTo>
                  <a:lnTo>
                    <a:pt x="150" y="197"/>
                  </a:lnTo>
                  <a:lnTo>
                    <a:pt x="162" y="215"/>
                  </a:lnTo>
                  <a:lnTo>
                    <a:pt x="156" y="215"/>
                  </a:lnTo>
                  <a:lnTo>
                    <a:pt x="126" y="203"/>
                  </a:lnTo>
                  <a:lnTo>
                    <a:pt x="126" y="203"/>
                  </a:lnTo>
                  <a:lnTo>
                    <a:pt x="114" y="191"/>
                  </a:lnTo>
                  <a:lnTo>
                    <a:pt x="102" y="173"/>
                  </a:lnTo>
                  <a:lnTo>
                    <a:pt x="84" y="167"/>
                  </a:lnTo>
                  <a:lnTo>
                    <a:pt x="72" y="167"/>
                  </a:lnTo>
                  <a:lnTo>
                    <a:pt x="60" y="173"/>
                  </a:lnTo>
                  <a:lnTo>
                    <a:pt x="60" y="173"/>
                  </a:lnTo>
                  <a:lnTo>
                    <a:pt x="60" y="179"/>
                  </a:lnTo>
                  <a:lnTo>
                    <a:pt x="54" y="179"/>
                  </a:lnTo>
                  <a:lnTo>
                    <a:pt x="48" y="167"/>
                  </a:lnTo>
                  <a:lnTo>
                    <a:pt x="42" y="155"/>
                  </a:lnTo>
                  <a:lnTo>
                    <a:pt x="36" y="137"/>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92597" name="Freeform 85"/>
            <p:cNvSpPr>
              <a:spLocks/>
            </p:cNvSpPr>
            <p:nvPr/>
          </p:nvSpPr>
          <p:spPr bwMode="auto">
            <a:xfrm flipH="1">
              <a:off x="640" y="3545"/>
              <a:ext cx="207" cy="84"/>
            </a:xfrm>
            <a:custGeom>
              <a:avLst/>
              <a:gdLst/>
              <a:ahLst/>
              <a:cxnLst>
                <a:cxn ang="0">
                  <a:pos x="150" y="0"/>
                </a:cxn>
                <a:cxn ang="0">
                  <a:pos x="138" y="0"/>
                </a:cxn>
                <a:cxn ang="0">
                  <a:pos x="126" y="0"/>
                </a:cxn>
                <a:cxn ang="0">
                  <a:pos x="108" y="6"/>
                </a:cxn>
                <a:cxn ang="0">
                  <a:pos x="90" y="18"/>
                </a:cxn>
                <a:cxn ang="0">
                  <a:pos x="78" y="24"/>
                </a:cxn>
                <a:cxn ang="0">
                  <a:pos x="66" y="30"/>
                </a:cxn>
                <a:cxn ang="0">
                  <a:pos x="42" y="41"/>
                </a:cxn>
                <a:cxn ang="0">
                  <a:pos x="24" y="47"/>
                </a:cxn>
                <a:cxn ang="0">
                  <a:pos x="18" y="53"/>
                </a:cxn>
                <a:cxn ang="0">
                  <a:pos x="6" y="59"/>
                </a:cxn>
                <a:cxn ang="0">
                  <a:pos x="0" y="59"/>
                </a:cxn>
              </a:cxnLst>
              <a:rect l="0" t="0" r="r" b="b"/>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92598" name="Freeform 86"/>
            <p:cNvSpPr>
              <a:spLocks/>
            </p:cNvSpPr>
            <p:nvPr/>
          </p:nvSpPr>
          <p:spPr bwMode="auto">
            <a:xfrm flipH="1">
              <a:off x="640" y="3562"/>
              <a:ext cx="215" cy="84"/>
            </a:xfrm>
            <a:custGeom>
              <a:avLst/>
              <a:gdLst/>
              <a:ahLst/>
              <a:cxnLst>
                <a:cxn ang="0">
                  <a:pos x="156" y="0"/>
                </a:cxn>
                <a:cxn ang="0">
                  <a:pos x="144" y="0"/>
                </a:cxn>
                <a:cxn ang="0">
                  <a:pos x="132" y="6"/>
                </a:cxn>
                <a:cxn ang="0">
                  <a:pos x="114" y="6"/>
                </a:cxn>
                <a:cxn ang="0">
                  <a:pos x="96" y="18"/>
                </a:cxn>
                <a:cxn ang="0">
                  <a:pos x="84" y="24"/>
                </a:cxn>
                <a:cxn ang="0">
                  <a:pos x="66" y="29"/>
                </a:cxn>
                <a:cxn ang="0">
                  <a:pos x="42" y="41"/>
                </a:cxn>
                <a:cxn ang="0">
                  <a:pos x="30" y="47"/>
                </a:cxn>
                <a:cxn ang="0">
                  <a:pos x="18" y="53"/>
                </a:cxn>
                <a:cxn ang="0">
                  <a:pos x="6" y="59"/>
                </a:cxn>
                <a:cxn ang="0">
                  <a:pos x="0" y="59"/>
                </a:cxn>
              </a:cxnLst>
              <a:rect l="0" t="0" r="r" b="b"/>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92599" name="Freeform 87"/>
            <p:cNvSpPr>
              <a:spLocks/>
            </p:cNvSpPr>
            <p:nvPr/>
          </p:nvSpPr>
          <p:spPr bwMode="auto">
            <a:xfrm flipH="1">
              <a:off x="723" y="3638"/>
              <a:ext cx="223" cy="60"/>
            </a:xfrm>
            <a:custGeom>
              <a:avLst/>
              <a:gdLst/>
              <a:ahLst/>
              <a:cxnLst>
                <a:cxn ang="0">
                  <a:pos x="162" y="6"/>
                </a:cxn>
                <a:cxn ang="0">
                  <a:pos x="156" y="18"/>
                </a:cxn>
                <a:cxn ang="0">
                  <a:pos x="144" y="18"/>
                </a:cxn>
                <a:cxn ang="0">
                  <a:pos x="132" y="24"/>
                </a:cxn>
                <a:cxn ang="0">
                  <a:pos x="132" y="24"/>
                </a:cxn>
                <a:cxn ang="0">
                  <a:pos x="108" y="30"/>
                </a:cxn>
                <a:cxn ang="0">
                  <a:pos x="78" y="36"/>
                </a:cxn>
                <a:cxn ang="0">
                  <a:pos x="42" y="42"/>
                </a:cxn>
                <a:cxn ang="0">
                  <a:pos x="6" y="36"/>
                </a:cxn>
                <a:cxn ang="0">
                  <a:pos x="6" y="36"/>
                </a:cxn>
                <a:cxn ang="0">
                  <a:pos x="0" y="36"/>
                </a:cxn>
                <a:cxn ang="0">
                  <a:pos x="0" y="36"/>
                </a:cxn>
                <a:cxn ang="0">
                  <a:pos x="6" y="30"/>
                </a:cxn>
                <a:cxn ang="0">
                  <a:pos x="6" y="30"/>
                </a:cxn>
                <a:cxn ang="0">
                  <a:pos x="18" y="30"/>
                </a:cxn>
                <a:cxn ang="0">
                  <a:pos x="36" y="30"/>
                </a:cxn>
                <a:cxn ang="0">
                  <a:pos x="54" y="36"/>
                </a:cxn>
                <a:cxn ang="0">
                  <a:pos x="84" y="30"/>
                </a:cxn>
                <a:cxn ang="0">
                  <a:pos x="84" y="30"/>
                </a:cxn>
                <a:cxn ang="0">
                  <a:pos x="108" y="24"/>
                </a:cxn>
                <a:cxn ang="0">
                  <a:pos x="120" y="24"/>
                </a:cxn>
                <a:cxn ang="0">
                  <a:pos x="138" y="18"/>
                </a:cxn>
                <a:cxn ang="0">
                  <a:pos x="138" y="18"/>
                </a:cxn>
                <a:cxn ang="0">
                  <a:pos x="162" y="6"/>
                </a:cxn>
                <a:cxn ang="0">
                  <a:pos x="162" y="0"/>
                </a:cxn>
                <a:cxn ang="0">
                  <a:pos x="162" y="6"/>
                </a:cxn>
              </a:cxnLst>
              <a:rect l="0" t="0" r="r" b="b"/>
              <a:pathLst>
                <a:path w="162" h="42">
                  <a:moveTo>
                    <a:pt x="162" y="6"/>
                  </a:moveTo>
                  <a:lnTo>
                    <a:pt x="156" y="18"/>
                  </a:lnTo>
                  <a:lnTo>
                    <a:pt x="144" y="18"/>
                  </a:lnTo>
                  <a:lnTo>
                    <a:pt x="132" y="24"/>
                  </a:lnTo>
                  <a:lnTo>
                    <a:pt x="132" y="24"/>
                  </a:lnTo>
                  <a:lnTo>
                    <a:pt x="108" y="30"/>
                  </a:lnTo>
                  <a:lnTo>
                    <a:pt x="78" y="36"/>
                  </a:lnTo>
                  <a:lnTo>
                    <a:pt x="42" y="42"/>
                  </a:lnTo>
                  <a:lnTo>
                    <a:pt x="6" y="36"/>
                  </a:lnTo>
                  <a:lnTo>
                    <a:pt x="6" y="36"/>
                  </a:lnTo>
                  <a:lnTo>
                    <a:pt x="0" y="36"/>
                  </a:lnTo>
                  <a:lnTo>
                    <a:pt x="0" y="36"/>
                  </a:lnTo>
                  <a:lnTo>
                    <a:pt x="6" y="30"/>
                  </a:lnTo>
                  <a:lnTo>
                    <a:pt x="6" y="30"/>
                  </a:lnTo>
                  <a:lnTo>
                    <a:pt x="18" y="30"/>
                  </a:lnTo>
                  <a:lnTo>
                    <a:pt x="36" y="30"/>
                  </a:lnTo>
                  <a:lnTo>
                    <a:pt x="54" y="36"/>
                  </a:lnTo>
                  <a:lnTo>
                    <a:pt x="84" y="30"/>
                  </a:lnTo>
                  <a:lnTo>
                    <a:pt x="84" y="30"/>
                  </a:lnTo>
                  <a:lnTo>
                    <a:pt x="108" y="24"/>
                  </a:lnTo>
                  <a:lnTo>
                    <a:pt x="120" y="24"/>
                  </a:lnTo>
                  <a:lnTo>
                    <a:pt x="138" y="18"/>
                  </a:lnTo>
                  <a:lnTo>
                    <a:pt x="138" y="18"/>
                  </a:lnTo>
                  <a:lnTo>
                    <a:pt x="162" y="6"/>
                  </a:lnTo>
                  <a:lnTo>
                    <a:pt x="162" y="0"/>
                  </a:lnTo>
                  <a:lnTo>
                    <a:pt x="162" y="6"/>
                  </a:lnTo>
                  <a:close/>
                </a:path>
              </a:pathLst>
            </a:custGeom>
            <a:solidFill>
              <a:srgbClr val="FFD832"/>
            </a:solidFill>
            <a:ln w="9525">
              <a:noFill/>
              <a:round/>
              <a:headEnd/>
              <a:tailEnd/>
            </a:ln>
          </p:spPr>
          <p:txBody>
            <a:bodyPr/>
            <a:lstStyle/>
            <a:p>
              <a:endParaRPr lang="fr-FR"/>
            </a:p>
          </p:txBody>
        </p:sp>
        <p:sp>
          <p:nvSpPr>
            <p:cNvPr id="192600" name="Freeform 88"/>
            <p:cNvSpPr>
              <a:spLocks/>
            </p:cNvSpPr>
            <p:nvPr/>
          </p:nvSpPr>
          <p:spPr bwMode="auto">
            <a:xfrm flipH="1">
              <a:off x="747" y="2109"/>
              <a:ext cx="42" cy="103"/>
            </a:xfrm>
            <a:custGeom>
              <a:avLst/>
              <a:gdLst/>
              <a:ahLst/>
              <a:cxnLst>
                <a:cxn ang="0">
                  <a:pos x="0" y="24"/>
                </a:cxn>
                <a:cxn ang="0">
                  <a:pos x="0" y="24"/>
                </a:cxn>
                <a:cxn ang="0">
                  <a:pos x="6" y="18"/>
                </a:cxn>
                <a:cxn ang="0">
                  <a:pos x="18" y="18"/>
                </a:cxn>
                <a:cxn ang="0">
                  <a:pos x="24" y="6"/>
                </a:cxn>
                <a:cxn ang="0">
                  <a:pos x="24" y="6"/>
                </a:cxn>
                <a:cxn ang="0">
                  <a:pos x="30" y="0"/>
                </a:cxn>
                <a:cxn ang="0">
                  <a:pos x="30" y="12"/>
                </a:cxn>
                <a:cxn ang="0">
                  <a:pos x="24" y="30"/>
                </a:cxn>
                <a:cxn ang="0">
                  <a:pos x="24" y="30"/>
                </a:cxn>
                <a:cxn ang="0">
                  <a:pos x="24" y="42"/>
                </a:cxn>
                <a:cxn ang="0">
                  <a:pos x="24" y="54"/>
                </a:cxn>
                <a:cxn ang="0">
                  <a:pos x="18" y="66"/>
                </a:cxn>
                <a:cxn ang="0">
                  <a:pos x="12" y="72"/>
                </a:cxn>
                <a:cxn ang="0">
                  <a:pos x="12" y="72"/>
                </a:cxn>
                <a:cxn ang="0">
                  <a:pos x="12" y="66"/>
                </a:cxn>
                <a:cxn ang="0">
                  <a:pos x="6" y="54"/>
                </a:cxn>
                <a:cxn ang="0">
                  <a:pos x="6" y="36"/>
                </a:cxn>
                <a:cxn ang="0">
                  <a:pos x="0" y="24"/>
                </a:cxn>
              </a:cxnLst>
              <a:rect l="0" t="0" r="r" b="b"/>
              <a:pathLst>
                <a:path w="30" h="72">
                  <a:moveTo>
                    <a:pt x="0" y="24"/>
                  </a:moveTo>
                  <a:lnTo>
                    <a:pt x="0" y="24"/>
                  </a:lnTo>
                  <a:lnTo>
                    <a:pt x="6" y="18"/>
                  </a:lnTo>
                  <a:lnTo>
                    <a:pt x="18" y="18"/>
                  </a:lnTo>
                  <a:lnTo>
                    <a:pt x="24" y="6"/>
                  </a:lnTo>
                  <a:lnTo>
                    <a:pt x="24" y="6"/>
                  </a:lnTo>
                  <a:lnTo>
                    <a:pt x="30" y="0"/>
                  </a:lnTo>
                  <a:lnTo>
                    <a:pt x="30" y="12"/>
                  </a:lnTo>
                  <a:lnTo>
                    <a:pt x="24" y="30"/>
                  </a:lnTo>
                  <a:lnTo>
                    <a:pt x="24" y="30"/>
                  </a:lnTo>
                  <a:lnTo>
                    <a:pt x="24" y="42"/>
                  </a:lnTo>
                  <a:lnTo>
                    <a:pt x="24" y="54"/>
                  </a:lnTo>
                  <a:lnTo>
                    <a:pt x="18" y="66"/>
                  </a:lnTo>
                  <a:lnTo>
                    <a:pt x="12" y="72"/>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grpSp>
      <p:sp>
        <p:nvSpPr>
          <p:cNvPr id="192601" name="Freeform 89"/>
          <p:cNvSpPr>
            <a:spLocks/>
          </p:cNvSpPr>
          <p:nvPr/>
        </p:nvSpPr>
        <p:spPr bwMode="auto">
          <a:xfrm flipH="1">
            <a:off x="7772400" y="1981200"/>
            <a:ext cx="304800" cy="968375"/>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chemeClr val="folHlink"/>
          </a:solidFill>
          <a:ln w="9525">
            <a:solidFill>
              <a:schemeClr val="accent2"/>
            </a:solidFill>
            <a:round/>
            <a:headEnd/>
            <a:tailEnd/>
          </a:ln>
        </p:spPr>
        <p:txBody>
          <a:bodyPr/>
          <a:lstStyle/>
          <a:p>
            <a:endParaRPr lang="fr-F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2275" name="Group 3"/>
          <p:cNvGrpSpPr>
            <a:grpSpLocks/>
          </p:cNvGrpSpPr>
          <p:nvPr/>
        </p:nvGrpSpPr>
        <p:grpSpPr bwMode="auto">
          <a:xfrm>
            <a:off x="4038600" y="685800"/>
            <a:ext cx="1143000" cy="5467350"/>
            <a:chOff x="384" y="288"/>
            <a:chExt cx="720" cy="3444"/>
          </a:xfrm>
        </p:grpSpPr>
        <p:sp>
          <p:nvSpPr>
            <p:cNvPr id="182276" name="Freeform 4"/>
            <p:cNvSpPr>
              <a:spLocks/>
            </p:cNvSpPr>
            <p:nvPr/>
          </p:nvSpPr>
          <p:spPr bwMode="auto">
            <a:xfrm flipH="1">
              <a:off x="459" y="3261"/>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close/>
                </a:path>
              </a:pathLst>
            </a:custGeom>
            <a:solidFill>
              <a:srgbClr val="FFCC19"/>
            </a:solidFill>
            <a:ln w="9525">
              <a:noFill/>
              <a:round/>
              <a:headEnd/>
              <a:tailEnd/>
            </a:ln>
          </p:spPr>
          <p:txBody>
            <a:bodyPr/>
            <a:lstStyle/>
            <a:p>
              <a:endParaRPr lang="fr-FR"/>
            </a:p>
          </p:txBody>
        </p:sp>
        <p:sp>
          <p:nvSpPr>
            <p:cNvPr id="182277" name="Freeform 5"/>
            <p:cNvSpPr>
              <a:spLocks/>
            </p:cNvSpPr>
            <p:nvPr/>
          </p:nvSpPr>
          <p:spPr bwMode="auto">
            <a:xfrm flipH="1">
              <a:off x="459" y="3261"/>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path>
              </a:pathLst>
            </a:custGeom>
            <a:noFill/>
            <a:ln w="0">
              <a:solidFill>
                <a:srgbClr val="000000"/>
              </a:solidFill>
              <a:prstDash val="solid"/>
              <a:round/>
              <a:headEnd/>
              <a:tailEnd/>
            </a:ln>
          </p:spPr>
          <p:txBody>
            <a:bodyPr/>
            <a:lstStyle/>
            <a:p>
              <a:endParaRPr lang="fr-FR"/>
            </a:p>
          </p:txBody>
        </p:sp>
        <p:sp>
          <p:nvSpPr>
            <p:cNvPr id="182278" name="Freeform 6"/>
            <p:cNvSpPr>
              <a:spLocks/>
            </p:cNvSpPr>
            <p:nvPr/>
          </p:nvSpPr>
          <p:spPr bwMode="auto">
            <a:xfrm flipH="1">
              <a:off x="475" y="3261"/>
              <a:ext cx="148" cy="258"/>
            </a:xfrm>
            <a:custGeom>
              <a:avLst/>
              <a:gdLst/>
              <a:ahLst/>
              <a:cxnLst>
                <a:cxn ang="0">
                  <a:pos x="101" y="0"/>
                </a:cxn>
                <a:cxn ang="0">
                  <a:pos x="107" y="6"/>
                </a:cxn>
                <a:cxn ang="0">
                  <a:pos x="107" y="12"/>
                </a:cxn>
                <a:cxn ang="0">
                  <a:pos x="101" y="18"/>
                </a:cxn>
                <a:cxn ang="0">
                  <a:pos x="101" y="18"/>
                </a:cxn>
                <a:cxn ang="0">
                  <a:pos x="89" y="24"/>
                </a:cxn>
                <a:cxn ang="0">
                  <a:pos x="77" y="42"/>
                </a:cxn>
                <a:cxn ang="0">
                  <a:pos x="66" y="54"/>
                </a:cxn>
                <a:cxn ang="0">
                  <a:pos x="54" y="66"/>
                </a:cxn>
                <a:cxn ang="0">
                  <a:pos x="54" y="66"/>
                </a:cxn>
                <a:cxn ang="0">
                  <a:pos x="42" y="84"/>
                </a:cxn>
                <a:cxn ang="0">
                  <a:pos x="30" y="102"/>
                </a:cxn>
                <a:cxn ang="0">
                  <a:pos x="30" y="102"/>
                </a:cxn>
                <a:cxn ang="0">
                  <a:pos x="24" y="120"/>
                </a:cxn>
                <a:cxn ang="0">
                  <a:pos x="12" y="144"/>
                </a:cxn>
                <a:cxn ang="0">
                  <a:pos x="6" y="168"/>
                </a:cxn>
                <a:cxn ang="0">
                  <a:pos x="0" y="180"/>
                </a:cxn>
                <a:cxn ang="0">
                  <a:pos x="0" y="180"/>
                </a:cxn>
                <a:cxn ang="0">
                  <a:pos x="0" y="180"/>
                </a:cxn>
                <a:cxn ang="0">
                  <a:pos x="0" y="168"/>
                </a:cxn>
                <a:cxn ang="0">
                  <a:pos x="6" y="132"/>
                </a:cxn>
                <a:cxn ang="0">
                  <a:pos x="6" y="132"/>
                </a:cxn>
                <a:cxn ang="0">
                  <a:pos x="6" y="120"/>
                </a:cxn>
                <a:cxn ang="0">
                  <a:pos x="12" y="108"/>
                </a:cxn>
                <a:cxn ang="0">
                  <a:pos x="36" y="66"/>
                </a:cxn>
                <a:cxn ang="0">
                  <a:pos x="60" y="24"/>
                </a:cxn>
                <a:cxn ang="0">
                  <a:pos x="77" y="12"/>
                </a:cxn>
                <a:cxn ang="0">
                  <a:pos x="101" y="0"/>
                </a:cxn>
              </a:cxnLst>
              <a:rect l="0" t="0" r="r" b="b"/>
              <a:pathLst>
                <a:path w="107" h="180">
                  <a:moveTo>
                    <a:pt x="101" y="0"/>
                  </a:moveTo>
                  <a:lnTo>
                    <a:pt x="107" y="6"/>
                  </a:lnTo>
                  <a:lnTo>
                    <a:pt x="107" y="12"/>
                  </a:lnTo>
                  <a:lnTo>
                    <a:pt x="101" y="18"/>
                  </a:lnTo>
                  <a:lnTo>
                    <a:pt x="101" y="18"/>
                  </a:lnTo>
                  <a:lnTo>
                    <a:pt x="89" y="24"/>
                  </a:lnTo>
                  <a:lnTo>
                    <a:pt x="77" y="42"/>
                  </a:lnTo>
                  <a:lnTo>
                    <a:pt x="66" y="54"/>
                  </a:lnTo>
                  <a:lnTo>
                    <a:pt x="54" y="66"/>
                  </a:lnTo>
                  <a:lnTo>
                    <a:pt x="54" y="66"/>
                  </a:lnTo>
                  <a:lnTo>
                    <a:pt x="42" y="84"/>
                  </a:lnTo>
                  <a:lnTo>
                    <a:pt x="30" y="102"/>
                  </a:lnTo>
                  <a:lnTo>
                    <a:pt x="30" y="102"/>
                  </a:lnTo>
                  <a:lnTo>
                    <a:pt x="24" y="120"/>
                  </a:lnTo>
                  <a:lnTo>
                    <a:pt x="12" y="144"/>
                  </a:lnTo>
                  <a:lnTo>
                    <a:pt x="6" y="168"/>
                  </a:lnTo>
                  <a:lnTo>
                    <a:pt x="0" y="180"/>
                  </a:lnTo>
                  <a:lnTo>
                    <a:pt x="0" y="180"/>
                  </a:lnTo>
                  <a:lnTo>
                    <a:pt x="0" y="180"/>
                  </a:lnTo>
                  <a:lnTo>
                    <a:pt x="0" y="168"/>
                  </a:lnTo>
                  <a:lnTo>
                    <a:pt x="6" y="132"/>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82279" name="Freeform 7"/>
            <p:cNvSpPr>
              <a:spLocks/>
            </p:cNvSpPr>
            <p:nvPr/>
          </p:nvSpPr>
          <p:spPr bwMode="auto">
            <a:xfrm flipH="1">
              <a:off x="384" y="288"/>
              <a:ext cx="720"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close/>
                </a:path>
              </a:pathLst>
            </a:custGeom>
            <a:solidFill>
              <a:srgbClr val="F2AD8C"/>
            </a:solidFill>
            <a:ln w="9525">
              <a:noFill/>
              <a:round/>
              <a:headEnd/>
              <a:tailEnd/>
            </a:ln>
          </p:spPr>
          <p:txBody>
            <a:bodyPr/>
            <a:lstStyle/>
            <a:p>
              <a:endParaRPr lang="fr-FR"/>
            </a:p>
          </p:txBody>
        </p:sp>
        <p:sp>
          <p:nvSpPr>
            <p:cNvPr id="182280" name="Freeform 8"/>
            <p:cNvSpPr>
              <a:spLocks/>
            </p:cNvSpPr>
            <p:nvPr/>
          </p:nvSpPr>
          <p:spPr bwMode="auto">
            <a:xfrm flipH="1">
              <a:off x="475" y="434"/>
              <a:ext cx="455" cy="1084"/>
            </a:xfrm>
            <a:custGeom>
              <a:avLst/>
              <a:gdLst/>
              <a:ahLst/>
              <a:cxnLst>
                <a:cxn ang="0">
                  <a:pos x="54" y="0"/>
                </a:cxn>
                <a:cxn ang="0">
                  <a:pos x="132" y="6"/>
                </a:cxn>
                <a:cxn ang="0">
                  <a:pos x="198" y="29"/>
                </a:cxn>
                <a:cxn ang="0">
                  <a:pos x="246" y="59"/>
                </a:cxn>
                <a:cxn ang="0">
                  <a:pos x="282" y="101"/>
                </a:cxn>
                <a:cxn ang="0">
                  <a:pos x="311" y="155"/>
                </a:cxn>
                <a:cxn ang="0">
                  <a:pos x="323" y="209"/>
                </a:cxn>
                <a:cxn ang="0">
                  <a:pos x="329" y="269"/>
                </a:cxn>
                <a:cxn ang="0">
                  <a:pos x="329" y="334"/>
                </a:cxn>
                <a:cxn ang="0">
                  <a:pos x="323" y="400"/>
                </a:cxn>
                <a:cxn ang="0">
                  <a:pos x="305" y="466"/>
                </a:cxn>
                <a:cxn ang="0">
                  <a:pos x="293" y="525"/>
                </a:cxn>
                <a:cxn ang="0">
                  <a:pos x="270" y="585"/>
                </a:cxn>
                <a:cxn ang="0">
                  <a:pos x="252" y="633"/>
                </a:cxn>
                <a:cxn ang="0">
                  <a:pos x="234" y="681"/>
                </a:cxn>
                <a:cxn ang="0">
                  <a:pos x="216" y="711"/>
                </a:cxn>
                <a:cxn ang="0">
                  <a:pos x="198" y="735"/>
                </a:cxn>
                <a:cxn ang="0">
                  <a:pos x="198" y="735"/>
                </a:cxn>
                <a:cxn ang="0">
                  <a:pos x="186" y="747"/>
                </a:cxn>
                <a:cxn ang="0">
                  <a:pos x="174" y="758"/>
                </a:cxn>
                <a:cxn ang="0">
                  <a:pos x="150" y="753"/>
                </a:cxn>
                <a:cxn ang="0">
                  <a:pos x="126" y="735"/>
                </a:cxn>
                <a:cxn ang="0">
                  <a:pos x="102" y="693"/>
                </a:cxn>
                <a:cxn ang="0">
                  <a:pos x="78" y="645"/>
                </a:cxn>
                <a:cxn ang="0">
                  <a:pos x="60" y="579"/>
                </a:cxn>
                <a:cxn ang="0">
                  <a:pos x="42" y="508"/>
                </a:cxn>
                <a:cxn ang="0">
                  <a:pos x="24" y="436"/>
                </a:cxn>
                <a:cxn ang="0">
                  <a:pos x="0" y="280"/>
                </a:cxn>
                <a:cxn ang="0">
                  <a:pos x="0" y="209"/>
                </a:cxn>
                <a:cxn ang="0">
                  <a:pos x="0" y="143"/>
                </a:cxn>
                <a:cxn ang="0">
                  <a:pos x="0" y="83"/>
                </a:cxn>
                <a:cxn ang="0">
                  <a:pos x="12" y="35"/>
                </a:cxn>
                <a:cxn ang="0">
                  <a:pos x="30" y="12"/>
                </a:cxn>
                <a:cxn ang="0">
                  <a:pos x="54" y="0"/>
                </a:cxn>
              </a:cxnLst>
              <a:rect l="0" t="0" r="r" b="b"/>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82281" name="Freeform 9"/>
            <p:cNvSpPr>
              <a:spLocks/>
            </p:cNvSpPr>
            <p:nvPr/>
          </p:nvSpPr>
          <p:spPr bwMode="auto">
            <a:xfrm flipH="1">
              <a:off x="500" y="459"/>
              <a:ext cx="413" cy="1000"/>
            </a:xfrm>
            <a:custGeom>
              <a:avLst/>
              <a:gdLst/>
              <a:ahLst/>
              <a:cxnLst>
                <a:cxn ang="0">
                  <a:pos x="54" y="0"/>
                </a:cxn>
                <a:cxn ang="0">
                  <a:pos x="126" y="6"/>
                </a:cxn>
                <a:cxn ang="0">
                  <a:pos x="180" y="23"/>
                </a:cxn>
                <a:cxn ang="0">
                  <a:pos x="228" y="53"/>
                </a:cxn>
                <a:cxn ang="0">
                  <a:pos x="258" y="95"/>
                </a:cxn>
                <a:cxn ang="0">
                  <a:pos x="281" y="143"/>
                </a:cxn>
                <a:cxn ang="0">
                  <a:pos x="293" y="191"/>
                </a:cxn>
                <a:cxn ang="0">
                  <a:pos x="299" y="245"/>
                </a:cxn>
                <a:cxn ang="0">
                  <a:pos x="299" y="304"/>
                </a:cxn>
                <a:cxn ang="0">
                  <a:pos x="281" y="424"/>
                </a:cxn>
                <a:cxn ang="0">
                  <a:pos x="252" y="531"/>
                </a:cxn>
                <a:cxn ang="0">
                  <a:pos x="234" y="579"/>
                </a:cxn>
                <a:cxn ang="0">
                  <a:pos x="216" y="621"/>
                </a:cxn>
                <a:cxn ang="0">
                  <a:pos x="198" y="651"/>
                </a:cxn>
                <a:cxn ang="0">
                  <a:pos x="186" y="675"/>
                </a:cxn>
                <a:cxn ang="0">
                  <a:pos x="186" y="675"/>
                </a:cxn>
                <a:cxn ang="0">
                  <a:pos x="174" y="687"/>
                </a:cxn>
                <a:cxn ang="0">
                  <a:pos x="162" y="699"/>
                </a:cxn>
                <a:cxn ang="0">
                  <a:pos x="138" y="699"/>
                </a:cxn>
                <a:cxn ang="0">
                  <a:pos x="114" y="675"/>
                </a:cxn>
                <a:cxn ang="0">
                  <a:pos x="96" y="639"/>
                </a:cxn>
                <a:cxn ang="0">
                  <a:pos x="72" y="591"/>
                </a:cxn>
                <a:cxn ang="0">
                  <a:pos x="54" y="537"/>
                </a:cxn>
                <a:cxn ang="0">
                  <a:pos x="36" y="472"/>
                </a:cxn>
                <a:cxn ang="0">
                  <a:pos x="24" y="400"/>
                </a:cxn>
                <a:cxn ang="0">
                  <a:pos x="0" y="256"/>
                </a:cxn>
                <a:cxn ang="0">
                  <a:pos x="0" y="191"/>
                </a:cxn>
                <a:cxn ang="0">
                  <a:pos x="0" y="131"/>
                </a:cxn>
                <a:cxn ang="0">
                  <a:pos x="0" y="77"/>
                </a:cxn>
                <a:cxn ang="0">
                  <a:pos x="12" y="35"/>
                </a:cxn>
                <a:cxn ang="0">
                  <a:pos x="30" y="6"/>
                </a:cxn>
                <a:cxn ang="0">
                  <a:pos x="54" y="0"/>
                </a:cxn>
              </a:cxnLst>
              <a:rect l="0" t="0" r="r" b="b"/>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82282" name="Freeform 10"/>
            <p:cNvSpPr>
              <a:spLocks/>
            </p:cNvSpPr>
            <p:nvPr/>
          </p:nvSpPr>
          <p:spPr bwMode="auto">
            <a:xfrm flipH="1">
              <a:off x="517" y="492"/>
              <a:ext cx="380" cy="907"/>
            </a:xfrm>
            <a:custGeom>
              <a:avLst/>
              <a:gdLst/>
              <a:ahLst/>
              <a:cxnLst>
                <a:cxn ang="0">
                  <a:pos x="60" y="0"/>
                </a:cxn>
                <a:cxn ang="0">
                  <a:pos x="120" y="6"/>
                </a:cxn>
                <a:cxn ang="0">
                  <a:pos x="168" y="24"/>
                </a:cxn>
                <a:cxn ang="0">
                  <a:pos x="210" y="48"/>
                </a:cxn>
                <a:cxn ang="0">
                  <a:pos x="240" y="84"/>
                </a:cxn>
                <a:cxn ang="0">
                  <a:pos x="258" y="120"/>
                </a:cxn>
                <a:cxn ang="0">
                  <a:pos x="269" y="168"/>
                </a:cxn>
                <a:cxn ang="0">
                  <a:pos x="275" y="216"/>
                </a:cxn>
                <a:cxn ang="0">
                  <a:pos x="275" y="269"/>
                </a:cxn>
                <a:cxn ang="0">
                  <a:pos x="264" y="377"/>
                </a:cxn>
                <a:cxn ang="0">
                  <a:pos x="240" y="473"/>
                </a:cxn>
                <a:cxn ang="0">
                  <a:pos x="222" y="520"/>
                </a:cxn>
                <a:cxn ang="0">
                  <a:pos x="204" y="556"/>
                </a:cxn>
                <a:cxn ang="0">
                  <a:pos x="192" y="586"/>
                </a:cxn>
                <a:cxn ang="0">
                  <a:pos x="180" y="610"/>
                </a:cxn>
                <a:cxn ang="0">
                  <a:pos x="180" y="610"/>
                </a:cxn>
                <a:cxn ang="0">
                  <a:pos x="156" y="628"/>
                </a:cxn>
                <a:cxn ang="0">
                  <a:pos x="138" y="634"/>
                </a:cxn>
                <a:cxn ang="0">
                  <a:pos x="114" y="616"/>
                </a:cxn>
                <a:cxn ang="0">
                  <a:pos x="90" y="586"/>
                </a:cxn>
                <a:cxn ang="0">
                  <a:pos x="72" y="544"/>
                </a:cxn>
                <a:cxn ang="0">
                  <a:pos x="54" y="490"/>
                </a:cxn>
                <a:cxn ang="0">
                  <a:pos x="36" y="431"/>
                </a:cxn>
                <a:cxn ang="0">
                  <a:pos x="24" y="365"/>
                </a:cxn>
                <a:cxn ang="0">
                  <a:pos x="6" y="233"/>
                </a:cxn>
                <a:cxn ang="0">
                  <a:pos x="0" y="174"/>
                </a:cxn>
                <a:cxn ang="0">
                  <a:pos x="0" y="114"/>
                </a:cxn>
                <a:cxn ang="0">
                  <a:pos x="6" y="66"/>
                </a:cxn>
                <a:cxn ang="0">
                  <a:pos x="18" y="30"/>
                </a:cxn>
                <a:cxn ang="0">
                  <a:pos x="36" y="6"/>
                </a:cxn>
                <a:cxn ang="0">
                  <a:pos x="60" y="0"/>
                </a:cxn>
              </a:cxnLst>
              <a:rect l="0" t="0" r="r" b="b"/>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82283" name="Freeform 11"/>
            <p:cNvSpPr>
              <a:spLocks/>
            </p:cNvSpPr>
            <p:nvPr/>
          </p:nvSpPr>
          <p:spPr bwMode="auto">
            <a:xfrm flipH="1">
              <a:off x="532" y="509"/>
              <a:ext cx="340" cy="830"/>
            </a:xfrm>
            <a:custGeom>
              <a:avLst/>
              <a:gdLst/>
              <a:ahLst/>
              <a:cxnLst>
                <a:cxn ang="0">
                  <a:pos x="60" y="0"/>
                </a:cxn>
                <a:cxn ang="0">
                  <a:pos x="108" y="6"/>
                </a:cxn>
                <a:cxn ang="0">
                  <a:pos x="156" y="24"/>
                </a:cxn>
                <a:cxn ang="0">
                  <a:pos x="186" y="48"/>
                </a:cxn>
                <a:cxn ang="0">
                  <a:pos x="210" y="78"/>
                </a:cxn>
                <a:cxn ang="0">
                  <a:pos x="228" y="114"/>
                </a:cxn>
                <a:cxn ang="0">
                  <a:pos x="240" y="156"/>
                </a:cxn>
                <a:cxn ang="0">
                  <a:pos x="246" y="245"/>
                </a:cxn>
                <a:cxn ang="0">
                  <a:pos x="234" y="341"/>
                </a:cxn>
                <a:cxn ang="0">
                  <a:pos x="216" y="431"/>
                </a:cxn>
                <a:cxn ang="0">
                  <a:pos x="204" y="472"/>
                </a:cxn>
                <a:cxn ang="0">
                  <a:pos x="186" y="508"/>
                </a:cxn>
                <a:cxn ang="0">
                  <a:pos x="174" y="532"/>
                </a:cxn>
                <a:cxn ang="0">
                  <a:pos x="162" y="556"/>
                </a:cxn>
                <a:cxn ang="0">
                  <a:pos x="162" y="556"/>
                </a:cxn>
                <a:cxn ang="0">
                  <a:pos x="144" y="574"/>
                </a:cxn>
                <a:cxn ang="0">
                  <a:pos x="126" y="580"/>
                </a:cxn>
                <a:cxn ang="0">
                  <a:pos x="102" y="562"/>
                </a:cxn>
                <a:cxn ang="0">
                  <a:pos x="84" y="538"/>
                </a:cxn>
                <a:cxn ang="0">
                  <a:pos x="66" y="496"/>
                </a:cxn>
                <a:cxn ang="0">
                  <a:pos x="48" y="449"/>
                </a:cxn>
                <a:cxn ang="0">
                  <a:pos x="30" y="395"/>
                </a:cxn>
                <a:cxn ang="0">
                  <a:pos x="18" y="335"/>
                </a:cxn>
                <a:cxn ang="0">
                  <a:pos x="0" y="216"/>
                </a:cxn>
                <a:cxn ang="0">
                  <a:pos x="0" y="162"/>
                </a:cxn>
                <a:cxn ang="0">
                  <a:pos x="0" y="108"/>
                </a:cxn>
                <a:cxn ang="0">
                  <a:pos x="6" y="66"/>
                </a:cxn>
                <a:cxn ang="0">
                  <a:pos x="18" y="30"/>
                </a:cxn>
                <a:cxn ang="0">
                  <a:pos x="36" y="6"/>
                </a:cxn>
                <a:cxn ang="0">
                  <a:pos x="60" y="0"/>
                </a:cxn>
              </a:cxnLst>
              <a:rect l="0" t="0" r="r" b="b"/>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82284" name="Freeform 12"/>
            <p:cNvSpPr>
              <a:spLocks/>
            </p:cNvSpPr>
            <p:nvPr/>
          </p:nvSpPr>
          <p:spPr bwMode="auto">
            <a:xfrm flipH="1">
              <a:off x="557" y="535"/>
              <a:ext cx="298"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82285" name="Freeform 13"/>
            <p:cNvSpPr>
              <a:spLocks/>
            </p:cNvSpPr>
            <p:nvPr/>
          </p:nvSpPr>
          <p:spPr bwMode="auto">
            <a:xfrm flipH="1">
              <a:off x="573" y="561"/>
              <a:ext cx="274"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C69E"/>
            </a:solidFill>
            <a:ln w="9525">
              <a:noFill/>
              <a:round/>
              <a:headEnd/>
              <a:tailEnd/>
            </a:ln>
          </p:spPr>
          <p:txBody>
            <a:bodyPr/>
            <a:lstStyle/>
            <a:p>
              <a:endParaRPr lang="fr-FR"/>
            </a:p>
          </p:txBody>
        </p:sp>
        <p:sp>
          <p:nvSpPr>
            <p:cNvPr id="182286" name="Freeform 14"/>
            <p:cNvSpPr>
              <a:spLocks/>
            </p:cNvSpPr>
            <p:nvPr/>
          </p:nvSpPr>
          <p:spPr bwMode="auto">
            <a:xfrm flipH="1">
              <a:off x="508" y="1988"/>
              <a:ext cx="289" cy="1522"/>
            </a:xfrm>
            <a:custGeom>
              <a:avLst/>
              <a:gdLst/>
              <a:ahLst/>
              <a:cxnLst>
                <a:cxn ang="0">
                  <a:pos x="162" y="102"/>
                </a:cxn>
                <a:cxn ang="0">
                  <a:pos x="192" y="197"/>
                </a:cxn>
                <a:cxn ang="0">
                  <a:pos x="197" y="215"/>
                </a:cxn>
                <a:cxn ang="0">
                  <a:pos x="209" y="299"/>
                </a:cxn>
                <a:cxn ang="0">
                  <a:pos x="192" y="412"/>
                </a:cxn>
                <a:cxn ang="0">
                  <a:pos x="180" y="430"/>
                </a:cxn>
                <a:cxn ang="0">
                  <a:pos x="150" y="532"/>
                </a:cxn>
                <a:cxn ang="0">
                  <a:pos x="132" y="592"/>
                </a:cxn>
                <a:cxn ang="0">
                  <a:pos x="126" y="622"/>
                </a:cxn>
                <a:cxn ang="0">
                  <a:pos x="120" y="675"/>
                </a:cxn>
                <a:cxn ang="0">
                  <a:pos x="114" y="717"/>
                </a:cxn>
                <a:cxn ang="0">
                  <a:pos x="120" y="771"/>
                </a:cxn>
                <a:cxn ang="0">
                  <a:pos x="132" y="825"/>
                </a:cxn>
                <a:cxn ang="0">
                  <a:pos x="132" y="849"/>
                </a:cxn>
                <a:cxn ang="0">
                  <a:pos x="108" y="885"/>
                </a:cxn>
                <a:cxn ang="0">
                  <a:pos x="90" y="896"/>
                </a:cxn>
                <a:cxn ang="0">
                  <a:pos x="72" y="908"/>
                </a:cxn>
                <a:cxn ang="0">
                  <a:pos x="60" y="932"/>
                </a:cxn>
                <a:cxn ang="0">
                  <a:pos x="60" y="950"/>
                </a:cxn>
                <a:cxn ang="0">
                  <a:pos x="36" y="1028"/>
                </a:cxn>
                <a:cxn ang="0">
                  <a:pos x="12" y="1058"/>
                </a:cxn>
                <a:cxn ang="0">
                  <a:pos x="0" y="1058"/>
                </a:cxn>
                <a:cxn ang="0">
                  <a:pos x="0" y="1034"/>
                </a:cxn>
                <a:cxn ang="0">
                  <a:pos x="12" y="902"/>
                </a:cxn>
                <a:cxn ang="0">
                  <a:pos x="18" y="825"/>
                </a:cxn>
                <a:cxn ang="0">
                  <a:pos x="18" y="807"/>
                </a:cxn>
                <a:cxn ang="0">
                  <a:pos x="24" y="717"/>
                </a:cxn>
                <a:cxn ang="0">
                  <a:pos x="30" y="598"/>
                </a:cxn>
                <a:cxn ang="0">
                  <a:pos x="30" y="562"/>
                </a:cxn>
                <a:cxn ang="0">
                  <a:pos x="36" y="466"/>
                </a:cxn>
                <a:cxn ang="0">
                  <a:pos x="36" y="353"/>
                </a:cxn>
                <a:cxn ang="0">
                  <a:pos x="30" y="251"/>
                </a:cxn>
                <a:cxn ang="0">
                  <a:pos x="30" y="215"/>
                </a:cxn>
                <a:cxn ang="0">
                  <a:pos x="36" y="126"/>
                </a:cxn>
                <a:cxn ang="0">
                  <a:pos x="54" y="72"/>
                </a:cxn>
                <a:cxn ang="0">
                  <a:pos x="60" y="60"/>
                </a:cxn>
                <a:cxn ang="0">
                  <a:pos x="84" y="18"/>
                </a:cxn>
                <a:cxn ang="0">
                  <a:pos x="120" y="0"/>
                </a:cxn>
                <a:cxn ang="0">
                  <a:pos x="144" y="18"/>
                </a:cxn>
              </a:cxnLst>
              <a:rect l="0" t="0" r="r" b="b"/>
              <a:pathLst>
                <a:path w="209" h="1064">
                  <a:moveTo>
                    <a:pt x="150" y="54"/>
                  </a:moveTo>
                  <a:lnTo>
                    <a:pt x="162" y="102"/>
                  </a:lnTo>
                  <a:lnTo>
                    <a:pt x="168" y="138"/>
                  </a:lnTo>
                  <a:lnTo>
                    <a:pt x="192" y="197"/>
                  </a:lnTo>
                  <a:lnTo>
                    <a:pt x="192" y="197"/>
                  </a:lnTo>
                  <a:lnTo>
                    <a:pt x="197" y="215"/>
                  </a:lnTo>
                  <a:lnTo>
                    <a:pt x="203" y="239"/>
                  </a:lnTo>
                  <a:lnTo>
                    <a:pt x="209" y="299"/>
                  </a:lnTo>
                  <a:lnTo>
                    <a:pt x="209" y="359"/>
                  </a:lnTo>
                  <a:lnTo>
                    <a:pt x="192" y="412"/>
                  </a:lnTo>
                  <a:lnTo>
                    <a:pt x="192" y="412"/>
                  </a:lnTo>
                  <a:lnTo>
                    <a:pt x="180" y="430"/>
                  </a:lnTo>
                  <a:lnTo>
                    <a:pt x="174" y="460"/>
                  </a:lnTo>
                  <a:lnTo>
                    <a:pt x="150" y="532"/>
                  </a:lnTo>
                  <a:lnTo>
                    <a:pt x="138" y="562"/>
                  </a:lnTo>
                  <a:lnTo>
                    <a:pt x="132" y="592"/>
                  </a:lnTo>
                  <a:lnTo>
                    <a:pt x="126" y="610"/>
                  </a:lnTo>
                  <a:lnTo>
                    <a:pt x="126" y="622"/>
                  </a:lnTo>
                  <a:lnTo>
                    <a:pt x="126" y="622"/>
                  </a:lnTo>
                  <a:lnTo>
                    <a:pt x="120" y="675"/>
                  </a:lnTo>
                  <a:lnTo>
                    <a:pt x="114" y="717"/>
                  </a:lnTo>
                  <a:lnTo>
                    <a:pt x="114" y="717"/>
                  </a:lnTo>
                  <a:lnTo>
                    <a:pt x="114" y="741"/>
                  </a:lnTo>
                  <a:lnTo>
                    <a:pt x="120" y="771"/>
                  </a:lnTo>
                  <a:lnTo>
                    <a:pt x="126" y="801"/>
                  </a:lnTo>
                  <a:lnTo>
                    <a:pt x="132" y="825"/>
                  </a:lnTo>
                  <a:lnTo>
                    <a:pt x="132" y="825"/>
                  </a:lnTo>
                  <a:lnTo>
                    <a:pt x="132" y="849"/>
                  </a:lnTo>
                  <a:lnTo>
                    <a:pt x="120" y="873"/>
                  </a:lnTo>
                  <a:lnTo>
                    <a:pt x="108" y="885"/>
                  </a:lnTo>
                  <a:lnTo>
                    <a:pt x="90" y="896"/>
                  </a:lnTo>
                  <a:lnTo>
                    <a:pt x="90" y="896"/>
                  </a:lnTo>
                  <a:lnTo>
                    <a:pt x="78" y="902"/>
                  </a:lnTo>
                  <a:lnTo>
                    <a:pt x="72" y="908"/>
                  </a:lnTo>
                  <a:lnTo>
                    <a:pt x="66" y="920"/>
                  </a:lnTo>
                  <a:lnTo>
                    <a:pt x="60" y="932"/>
                  </a:lnTo>
                  <a:lnTo>
                    <a:pt x="60" y="950"/>
                  </a:lnTo>
                  <a:lnTo>
                    <a:pt x="60" y="950"/>
                  </a:lnTo>
                  <a:lnTo>
                    <a:pt x="42" y="1004"/>
                  </a:lnTo>
                  <a:lnTo>
                    <a:pt x="36" y="1028"/>
                  </a:lnTo>
                  <a:lnTo>
                    <a:pt x="24" y="1046"/>
                  </a:lnTo>
                  <a:lnTo>
                    <a:pt x="12" y="1058"/>
                  </a:lnTo>
                  <a:lnTo>
                    <a:pt x="6" y="1064"/>
                  </a:lnTo>
                  <a:lnTo>
                    <a:pt x="0" y="1058"/>
                  </a:lnTo>
                  <a:lnTo>
                    <a:pt x="0" y="1034"/>
                  </a:lnTo>
                  <a:lnTo>
                    <a:pt x="0" y="1034"/>
                  </a:lnTo>
                  <a:lnTo>
                    <a:pt x="6" y="962"/>
                  </a:lnTo>
                  <a:lnTo>
                    <a:pt x="12" y="902"/>
                  </a:lnTo>
                  <a:lnTo>
                    <a:pt x="12" y="843"/>
                  </a:lnTo>
                  <a:lnTo>
                    <a:pt x="18" y="825"/>
                  </a:lnTo>
                  <a:lnTo>
                    <a:pt x="18" y="807"/>
                  </a:lnTo>
                  <a:lnTo>
                    <a:pt x="18" y="807"/>
                  </a:lnTo>
                  <a:lnTo>
                    <a:pt x="24" y="771"/>
                  </a:lnTo>
                  <a:lnTo>
                    <a:pt x="24" y="717"/>
                  </a:lnTo>
                  <a:lnTo>
                    <a:pt x="30" y="657"/>
                  </a:lnTo>
                  <a:lnTo>
                    <a:pt x="30" y="598"/>
                  </a:lnTo>
                  <a:lnTo>
                    <a:pt x="30" y="598"/>
                  </a:lnTo>
                  <a:lnTo>
                    <a:pt x="30" y="562"/>
                  </a:lnTo>
                  <a:lnTo>
                    <a:pt x="36" y="520"/>
                  </a:lnTo>
                  <a:lnTo>
                    <a:pt x="36" y="466"/>
                  </a:lnTo>
                  <a:lnTo>
                    <a:pt x="36" y="406"/>
                  </a:lnTo>
                  <a:lnTo>
                    <a:pt x="36" y="353"/>
                  </a:lnTo>
                  <a:lnTo>
                    <a:pt x="36" y="299"/>
                  </a:lnTo>
                  <a:lnTo>
                    <a:pt x="30" y="251"/>
                  </a:lnTo>
                  <a:lnTo>
                    <a:pt x="30" y="215"/>
                  </a:lnTo>
                  <a:lnTo>
                    <a:pt x="30" y="215"/>
                  </a:lnTo>
                  <a:lnTo>
                    <a:pt x="30" y="167"/>
                  </a:lnTo>
                  <a:lnTo>
                    <a:pt x="36" y="126"/>
                  </a:lnTo>
                  <a:lnTo>
                    <a:pt x="42" y="96"/>
                  </a:lnTo>
                  <a:lnTo>
                    <a:pt x="54" y="72"/>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82287" name="Freeform 15"/>
            <p:cNvSpPr>
              <a:spLocks/>
            </p:cNvSpPr>
            <p:nvPr/>
          </p:nvSpPr>
          <p:spPr bwMode="auto">
            <a:xfrm flipH="1">
              <a:off x="517" y="2023"/>
              <a:ext cx="264" cy="1410"/>
            </a:xfrm>
            <a:custGeom>
              <a:avLst/>
              <a:gdLst/>
              <a:ahLst/>
              <a:cxnLst>
                <a:cxn ang="0">
                  <a:pos x="162" y="400"/>
                </a:cxn>
                <a:cxn ang="0">
                  <a:pos x="138" y="484"/>
                </a:cxn>
                <a:cxn ang="0">
                  <a:pos x="120" y="544"/>
                </a:cxn>
                <a:cxn ang="0">
                  <a:pos x="114" y="556"/>
                </a:cxn>
                <a:cxn ang="0">
                  <a:pos x="108" y="610"/>
                </a:cxn>
                <a:cxn ang="0">
                  <a:pos x="102" y="657"/>
                </a:cxn>
                <a:cxn ang="0">
                  <a:pos x="102" y="711"/>
                </a:cxn>
                <a:cxn ang="0">
                  <a:pos x="108" y="765"/>
                </a:cxn>
                <a:cxn ang="0">
                  <a:pos x="108" y="789"/>
                </a:cxn>
                <a:cxn ang="0">
                  <a:pos x="84" y="831"/>
                </a:cxn>
                <a:cxn ang="0">
                  <a:pos x="72" y="843"/>
                </a:cxn>
                <a:cxn ang="0">
                  <a:pos x="54" y="855"/>
                </a:cxn>
                <a:cxn ang="0">
                  <a:pos x="48" y="884"/>
                </a:cxn>
                <a:cxn ang="0">
                  <a:pos x="48" y="902"/>
                </a:cxn>
                <a:cxn ang="0">
                  <a:pos x="24" y="962"/>
                </a:cxn>
                <a:cxn ang="0">
                  <a:pos x="12" y="986"/>
                </a:cxn>
                <a:cxn ang="0">
                  <a:pos x="0" y="980"/>
                </a:cxn>
                <a:cxn ang="0">
                  <a:pos x="0" y="956"/>
                </a:cxn>
                <a:cxn ang="0">
                  <a:pos x="12" y="837"/>
                </a:cxn>
                <a:cxn ang="0">
                  <a:pos x="18" y="753"/>
                </a:cxn>
                <a:cxn ang="0">
                  <a:pos x="24" y="717"/>
                </a:cxn>
                <a:cxn ang="0">
                  <a:pos x="30" y="604"/>
                </a:cxn>
                <a:cxn ang="0">
                  <a:pos x="36" y="544"/>
                </a:cxn>
                <a:cxn ang="0">
                  <a:pos x="36" y="472"/>
                </a:cxn>
                <a:cxn ang="0">
                  <a:pos x="36" y="371"/>
                </a:cxn>
                <a:cxn ang="0">
                  <a:pos x="30" y="227"/>
                </a:cxn>
                <a:cxn ang="0">
                  <a:pos x="30" y="191"/>
                </a:cxn>
                <a:cxn ang="0">
                  <a:pos x="30" y="108"/>
                </a:cxn>
                <a:cxn ang="0">
                  <a:pos x="48" y="60"/>
                </a:cxn>
                <a:cxn ang="0">
                  <a:pos x="66" y="30"/>
                </a:cxn>
                <a:cxn ang="0">
                  <a:pos x="90" y="6"/>
                </a:cxn>
                <a:cxn ang="0">
                  <a:pos x="114" y="6"/>
                </a:cxn>
                <a:cxn ang="0">
                  <a:pos x="132" y="54"/>
                </a:cxn>
                <a:cxn ang="0">
                  <a:pos x="138" y="96"/>
                </a:cxn>
                <a:cxn ang="0">
                  <a:pos x="168" y="179"/>
                </a:cxn>
                <a:cxn ang="0">
                  <a:pos x="174" y="197"/>
                </a:cxn>
                <a:cxn ang="0">
                  <a:pos x="191" y="269"/>
                </a:cxn>
                <a:cxn ang="0">
                  <a:pos x="174" y="382"/>
                </a:cxn>
              </a:cxnLst>
              <a:rect l="0" t="0" r="r" b="b"/>
              <a:pathLst>
                <a:path w="191" h="986">
                  <a:moveTo>
                    <a:pt x="174" y="382"/>
                  </a:moveTo>
                  <a:lnTo>
                    <a:pt x="162" y="400"/>
                  </a:lnTo>
                  <a:lnTo>
                    <a:pt x="156" y="430"/>
                  </a:lnTo>
                  <a:lnTo>
                    <a:pt x="138" y="484"/>
                  </a:lnTo>
                  <a:lnTo>
                    <a:pt x="120" y="532"/>
                  </a:lnTo>
                  <a:lnTo>
                    <a:pt x="120" y="544"/>
                  </a:lnTo>
                  <a:lnTo>
                    <a:pt x="114" y="556"/>
                  </a:lnTo>
                  <a:lnTo>
                    <a:pt x="114" y="556"/>
                  </a:lnTo>
                  <a:lnTo>
                    <a:pt x="108" y="586"/>
                  </a:lnTo>
                  <a:lnTo>
                    <a:pt x="108" y="610"/>
                  </a:lnTo>
                  <a:lnTo>
                    <a:pt x="102" y="657"/>
                  </a:lnTo>
                  <a:lnTo>
                    <a:pt x="102" y="657"/>
                  </a:lnTo>
                  <a:lnTo>
                    <a:pt x="96" y="681"/>
                  </a:lnTo>
                  <a:lnTo>
                    <a:pt x="102" y="711"/>
                  </a:lnTo>
                  <a:lnTo>
                    <a:pt x="108" y="741"/>
                  </a:lnTo>
                  <a:lnTo>
                    <a:pt x="108" y="765"/>
                  </a:lnTo>
                  <a:lnTo>
                    <a:pt x="108" y="765"/>
                  </a:lnTo>
                  <a:lnTo>
                    <a:pt x="108" y="789"/>
                  </a:lnTo>
                  <a:lnTo>
                    <a:pt x="96" y="813"/>
                  </a:lnTo>
                  <a:lnTo>
                    <a:pt x="84" y="831"/>
                  </a:lnTo>
                  <a:lnTo>
                    <a:pt x="72" y="843"/>
                  </a:lnTo>
                  <a:lnTo>
                    <a:pt x="72" y="843"/>
                  </a:lnTo>
                  <a:lnTo>
                    <a:pt x="60" y="849"/>
                  </a:lnTo>
                  <a:lnTo>
                    <a:pt x="54" y="855"/>
                  </a:lnTo>
                  <a:lnTo>
                    <a:pt x="54" y="872"/>
                  </a:lnTo>
                  <a:lnTo>
                    <a:pt x="48" y="884"/>
                  </a:lnTo>
                  <a:lnTo>
                    <a:pt x="48" y="902"/>
                  </a:lnTo>
                  <a:lnTo>
                    <a:pt x="48" y="902"/>
                  </a:lnTo>
                  <a:lnTo>
                    <a:pt x="36" y="944"/>
                  </a:lnTo>
                  <a:lnTo>
                    <a:pt x="24" y="962"/>
                  </a:lnTo>
                  <a:lnTo>
                    <a:pt x="18" y="980"/>
                  </a:lnTo>
                  <a:lnTo>
                    <a:pt x="12" y="986"/>
                  </a:lnTo>
                  <a:lnTo>
                    <a:pt x="6" y="986"/>
                  </a:lnTo>
                  <a:lnTo>
                    <a:pt x="0" y="980"/>
                  </a:lnTo>
                  <a:lnTo>
                    <a:pt x="0" y="956"/>
                  </a:lnTo>
                  <a:lnTo>
                    <a:pt x="0" y="956"/>
                  </a:lnTo>
                  <a:lnTo>
                    <a:pt x="6" y="896"/>
                  </a:lnTo>
                  <a:lnTo>
                    <a:pt x="12" y="837"/>
                  </a:lnTo>
                  <a:lnTo>
                    <a:pt x="12" y="789"/>
                  </a:lnTo>
                  <a:lnTo>
                    <a:pt x="18" y="753"/>
                  </a:lnTo>
                  <a:lnTo>
                    <a:pt x="18" y="753"/>
                  </a:lnTo>
                  <a:lnTo>
                    <a:pt x="24" y="717"/>
                  </a:lnTo>
                  <a:lnTo>
                    <a:pt x="30" y="663"/>
                  </a:lnTo>
                  <a:lnTo>
                    <a:pt x="30" y="604"/>
                  </a:lnTo>
                  <a:lnTo>
                    <a:pt x="36" y="544"/>
                  </a:lnTo>
                  <a:lnTo>
                    <a:pt x="36" y="544"/>
                  </a:lnTo>
                  <a:lnTo>
                    <a:pt x="36" y="514"/>
                  </a:lnTo>
                  <a:lnTo>
                    <a:pt x="36" y="472"/>
                  </a:lnTo>
                  <a:lnTo>
                    <a:pt x="36" y="424"/>
                  </a:lnTo>
                  <a:lnTo>
                    <a:pt x="36" y="371"/>
                  </a:lnTo>
                  <a:lnTo>
                    <a:pt x="36" y="269"/>
                  </a:lnTo>
                  <a:lnTo>
                    <a:pt x="30" y="227"/>
                  </a:lnTo>
                  <a:lnTo>
                    <a:pt x="30" y="191"/>
                  </a:lnTo>
                  <a:lnTo>
                    <a:pt x="30" y="191"/>
                  </a:lnTo>
                  <a:lnTo>
                    <a:pt x="30" y="143"/>
                  </a:lnTo>
                  <a:lnTo>
                    <a:pt x="30" y="108"/>
                  </a:lnTo>
                  <a:lnTo>
                    <a:pt x="42" y="84"/>
                  </a:lnTo>
                  <a:lnTo>
                    <a:pt x="48" y="60"/>
                  </a:lnTo>
                  <a:lnTo>
                    <a:pt x="48" y="60"/>
                  </a:lnTo>
                  <a:lnTo>
                    <a:pt x="66" y="30"/>
                  </a:lnTo>
                  <a:lnTo>
                    <a:pt x="78" y="18"/>
                  </a:lnTo>
                  <a:lnTo>
                    <a:pt x="90" y="6"/>
                  </a:lnTo>
                  <a:lnTo>
                    <a:pt x="102" y="0"/>
                  </a:lnTo>
                  <a:lnTo>
                    <a:pt x="114" y="6"/>
                  </a:lnTo>
                  <a:lnTo>
                    <a:pt x="126" y="24"/>
                  </a:lnTo>
                  <a:lnTo>
                    <a:pt x="132" y="54"/>
                  </a:lnTo>
                  <a:lnTo>
                    <a:pt x="132" y="54"/>
                  </a:lnTo>
                  <a:lnTo>
                    <a:pt x="138" y="96"/>
                  </a:lnTo>
                  <a:lnTo>
                    <a:pt x="150" y="126"/>
                  </a:lnTo>
                  <a:lnTo>
                    <a:pt x="168" y="179"/>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82288" name="Freeform 16"/>
            <p:cNvSpPr>
              <a:spLocks/>
            </p:cNvSpPr>
            <p:nvPr/>
          </p:nvSpPr>
          <p:spPr bwMode="auto">
            <a:xfrm flipH="1">
              <a:off x="532" y="2066"/>
              <a:ext cx="232" cy="1298"/>
            </a:xfrm>
            <a:custGeom>
              <a:avLst/>
              <a:gdLst/>
              <a:ahLst/>
              <a:cxnLst>
                <a:cxn ang="0">
                  <a:pos x="138" y="376"/>
                </a:cxn>
                <a:cxn ang="0">
                  <a:pos x="114" y="466"/>
                </a:cxn>
                <a:cxn ang="0">
                  <a:pos x="108" y="490"/>
                </a:cxn>
                <a:cxn ang="0">
                  <a:pos x="84" y="586"/>
                </a:cxn>
                <a:cxn ang="0">
                  <a:pos x="84" y="609"/>
                </a:cxn>
                <a:cxn ang="0">
                  <a:pos x="84" y="675"/>
                </a:cxn>
                <a:cxn ang="0">
                  <a:pos x="84" y="699"/>
                </a:cxn>
                <a:cxn ang="0">
                  <a:pos x="72" y="747"/>
                </a:cxn>
                <a:cxn ang="0">
                  <a:pos x="54" y="777"/>
                </a:cxn>
                <a:cxn ang="0">
                  <a:pos x="48" y="789"/>
                </a:cxn>
                <a:cxn ang="0">
                  <a:pos x="36" y="813"/>
                </a:cxn>
                <a:cxn ang="0">
                  <a:pos x="36" y="842"/>
                </a:cxn>
                <a:cxn ang="0">
                  <a:pos x="24" y="878"/>
                </a:cxn>
                <a:cxn ang="0">
                  <a:pos x="6" y="908"/>
                </a:cxn>
                <a:cxn ang="0">
                  <a:pos x="0" y="896"/>
                </a:cxn>
                <a:cxn ang="0">
                  <a:pos x="0" y="878"/>
                </a:cxn>
                <a:cxn ang="0">
                  <a:pos x="6" y="771"/>
                </a:cxn>
                <a:cxn ang="0">
                  <a:pos x="18" y="693"/>
                </a:cxn>
                <a:cxn ang="0">
                  <a:pos x="18" y="681"/>
                </a:cxn>
                <a:cxn ang="0">
                  <a:pos x="30" y="609"/>
                </a:cxn>
                <a:cxn ang="0">
                  <a:pos x="36" y="484"/>
                </a:cxn>
                <a:cxn ang="0">
                  <a:pos x="36" y="454"/>
                </a:cxn>
                <a:cxn ang="0">
                  <a:pos x="36" y="329"/>
                </a:cxn>
                <a:cxn ang="0">
                  <a:pos x="30" y="197"/>
                </a:cxn>
                <a:cxn ang="0">
                  <a:pos x="30" y="167"/>
                </a:cxn>
                <a:cxn ang="0">
                  <a:pos x="24" y="119"/>
                </a:cxn>
                <a:cxn ang="0">
                  <a:pos x="36" y="60"/>
                </a:cxn>
                <a:cxn ang="0">
                  <a:pos x="42" y="42"/>
                </a:cxn>
                <a:cxn ang="0">
                  <a:pos x="78" y="0"/>
                </a:cxn>
                <a:cxn ang="0">
                  <a:pos x="102" y="0"/>
                </a:cxn>
                <a:cxn ang="0">
                  <a:pos x="114" y="42"/>
                </a:cxn>
                <a:cxn ang="0">
                  <a:pos x="120" y="84"/>
                </a:cxn>
                <a:cxn ang="0">
                  <a:pos x="138" y="125"/>
                </a:cxn>
                <a:cxn ang="0">
                  <a:pos x="144" y="149"/>
                </a:cxn>
                <a:cxn ang="0">
                  <a:pos x="168" y="233"/>
                </a:cxn>
                <a:cxn ang="0">
                  <a:pos x="156" y="335"/>
                </a:cxn>
              </a:cxnLst>
              <a:rect l="0" t="0" r="r" b="b"/>
              <a:pathLst>
                <a:path w="168" h="908">
                  <a:moveTo>
                    <a:pt x="156" y="335"/>
                  </a:moveTo>
                  <a:lnTo>
                    <a:pt x="138" y="376"/>
                  </a:lnTo>
                  <a:lnTo>
                    <a:pt x="126" y="424"/>
                  </a:lnTo>
                  <a:lnTo>
                    <a:pt x="114" y="466"/>
                  </a:lnTo>
                  <a:lnTo>
                    <a:pt x="108" y="490"/>
                  </a:lnTo>
                  <a:lnTo>
                    <a:pt x="108" y="490"/>
                  </a:lnTo>
                  <a:lnTo>
                    <a:pt x="96" y="544"/>
                  </a:lnTo>
                  <a:lnTo>
                    <a:pt x="84" y="586"/>
                  </a:lnTo>
                  <a:lnTo>
                    <a:pt x="84" y="586"/>
                  </a:lnTo>
                  <a:lnTo>
                    <a:pt x="84" y="609"/>
                  </a:lnTo>
                  <a:lnTo>
                    <a:pt x="84" y="639"/>
                  </a:lnTo>
                  <a:lnTo>
                    <a:pt x="84" y="675"/>
                  </a:lnTo>
                  <a:lnTo>
                    <a:pt x="84" y="699"/>
                  </a:lnTo>
                  <a:lnTo>
                    <a:pt x="84" y="699"/>
                  </a:lnTo>
                  <a:lnTo>
                    <a:pt x="84" y="723"/>
                  </a:lnTo>
                  <a:lnTo>
                    <a:pt x="72" y="747"/>
                  </a:lnTo>
                  <a:lnTo>
                    <a:pt x="60" y="765"/>
                  </a:lnTo>
                  <a:lnTo>
                    <a:pt x="54" y="777"/>
                  </a:lnTo>
                  <a:lnTo>
                    <a:pt x="54" y="777"/>
                  </a:lnTo>
                  <a:lnTo>
                    <a:pt x="48" y="789"/>
                  </a:lnTo>
                  <a:lnTo>
                    <a:pt x="42" y="795"/>
                  </a:lnTo>
                  <a:lnTo>
                    <a:pt x="36" y="813"/>
                  </a:lnTo>
                  <a:lnTo>
                    <a:pt x="36" y="825"/>
                  </a:lnTo>
                  <a:lnTo>
                    <a:pt x="36" y="842"/>
                  </a:lnTo>
                  <a:lnTo>
                    <a:pt x="36" y="842"/>
                  </a:lnTo>
                  <a:lnTo>
                    <a:pt x="24" y="878"/>
                  </a:lnTo>
                  <a:lnTo>
                    <a:pt x="12" y="908"/>
                  </a:lnTo>
                  <a:lnTo>
                    <a:pt x="6" y="908"/>
                  </a:lnTo>
                  <a:lnTo>
                    <a:pt x="0" y="908"/>
                  </a:lnTo>
                  <a:lnTo>
                    <a:pt x="0" y="896"/>
                  </a:lnTo>
                  <a:lnTo>
                    <a:pt x="0" y="878"/>
                  </a:lnTo>
                  <a:lnTo>
                    <a:pt x="0" y="878"/>
                  </a:lnTo>
                  <a:lnTo>
                    <a:pt x="6" y="819"/>
                  </a:lnTo>
                  <a:lnTo>
                    <a:pt x="6" y="771"/>
                  </a:lnTo>
                  <a:lnTo>
                    <a:pt x="12" y="729"/>
                  </a:lnTo>
                  <a:lnTo>
                    <a:pt x="18" y="693"/>
                  </a:lnTo>
                  <a:lnTo>
                    <a:pt x="18" y="693"/>
                  </a:lnTo>
                  <a:lnTo>
                    <a:pt x="18" y="681"/>
                  </a:lnTo>
                  <a:lnTo>
                    <a:pt x="24" y="657"/>
                  </a:lnTo>
                  <a:lnTo>
                    <a:pt x="30" y="609"/>
                  </a:lnTo>
                  <a:lnTo>
                    <a:pt x="36" y="544"/>
                  </a:lnTo>
                  <a:lnTo>
                    <a:pt x="36" y="484"/>
                  </a:lnTo>
                  <a:lnTo>
                    <a:pt x="36" y="484"/>
                  </a:lnTo>
                  <a:lnTo>
                    <a:pt x="36" y="454"/>
                  </a:lnTo>
                  <a:lnTo>
                    <a:pt x="36" y="418"/>
                  </a:lnTo>
                  <a:lnTo>
                    <a:pt x="36" y="329"/>
                  </a:lnTo>
                  <a:lnTo>
                    <a:pt x="36" y="239"/>
                  </a:lnTo>
                  <a:lnTo>
                    <a:pt x="30" y="197"/>
                  </a:lnTo>
                  <a:lnTo>
                    <a:pt x="30" y="167"/>
                  </a:lnTo>
                  <a:lnTo>
                    <a:pt x="30" y="167"/>
                  </a:lnTo>
                  <a:lnTo>
                    <a:pt x="30" y="143"/>
                  </a:lnTo>
                  <a:lnTo>
                    <a:pt x="24" y="119"/>
                  </a:lnTo>
                  <a:lnTo>
                    <a:pt x="30" y="84"/>
                  </a:lnTo>
                  <a:lnTo>
                    <a:pt x="36" y="60"/>
                  </a:lnTo>
                  <a:lnTo>
                    <a:pt x="42" y="42"/>
                  </a:lnTo>
                  <a:lnTo>
                    <a:pt x="42" y="42"/>
                  </a:lnTo>
                  <a:lnTo>
                    <a:pt x="54" y="18"/>
                  </a:lnTo>
                  <a:lnTo>
                    <a:pt x="78" y="0"/>
                  </a:lnTo>
                  <a:lnTo>
                    <a:pt x="90" y="0"/>
                  </a:lnTo>
                  <a:lnTo>
                    <a:pt x="102" y="0"/>
                  </a:lnTo>
                  <a:lnTo>
                    <a:pt x="108" y="18"/>
                  </a:lnTo>
                  <a:lnTo>
                    <a:pt x="114" y="42"/>
                  </a:lnTo>
                  <a:lnTo>
                    <a:pt x="114" y="42"/>
                  </a:lnTo>
                  <a:lnTo>
                    <a:pt x="120" y="84"/>
                  </a:lnTo>
                  <a:lnTo>
                    <a:pt x="132" y="107"/>
                  </a:lnTo>
                  <a:lnTo>
                    <a:pt x="138" y="125"/>
                  </a:lnTo>
                  <a:lnTo>
                    <a:pt x="144" y="149"/>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82289" name="Freeform 17"/>
            <p:cNvSpPr>
              <a:spLocks/>
            </p:cNvSpPr>
            <p:nvPr/>
          </p:nvSpPr>
          <p:spPr bwMode="auto">
            <a:xfrm flipH="1">
              <a:off x="548" y="2100"/>
              <a:ext cx="199" cy="1204"/>
            </a:xfrm>
            <a:custGeom>
              <a:avLst/>
              <a:gdLst/>
              <a:ahLst/>
              <a:cxnLst>
                <a:cxn ang="0">
                  <a:pos x="120" y="340"/>
                </a:cxn>
                <a:cxn ang="0">
                  <a:pos x="96" y="430"/>
                </a:cxn>
                <a:cxn ang="0">
                  <a:pos x="90" y="460"/>
                </a:cxn>
                <a:cxn ang="0">
                  <a:pos x="66" y="526"/>
                </a:cxn>
                <a:cxn ang="0">
                  <a:pos x="60" y="550"/>
                </a:cxn>
                <a:cxn ang="0">
                  <a:pos x="60" y="615"/>
                </a:cxn>
                <a:cxn ang="0">
                  <a:pos x="60" y="645"/>
                </a:cxn>
                <a:cxn ang="0">
                  <a:pos x="42" y="717"/>
                </a:cxn>
                <a:cxn ang="0">
                  <a:pos x="36" y="729"/>
                </a:cxn>
                <a:cxn ang="0">
                  <a:pos x="30" y="747"/>
                </a:cxn>
                <a:cxn ang="0">
                  <a:pos x="24" y="771"/>
                </a:cxn>
                <a:cxn ang="0">
                  <a:pos x="24" y="789"/>
                </a:cxn>
                <a:cxn ang="0">
                  <a:pos x="6" y="842"/>
                </a:cxn>
                <a:cxn ang="0">
                  <a:pos x="0" y="842"/>
                </a:cxn>
                <a:cxn ang="0">
                  <a:pos x="0" y="812"/>
                </a:cxn>
                <a:cxn ang="0">
                  <a:pos x="6" y="753"/>
                </a:cxn>
                <a:cxn ang="0">
                  <a:pos x="12" y="675"/>
                </a:cxn>
                <a:cxn ang="0">
                  <a:pos x="18" y="645"/>
                </a:cxn>
                <a:cxn ang="0">
                  <a:pos x="24" y="609"/>
                </a:cxn>
                <a:cxn ang="0">
                  <a:pos x="36" y="496"/>
                </a:cxn>
                <a:cxn ang="0">
                  <a:pos x="42" y="436"/>
                </a:cxn>
                <a:cxn ang="0">
                  <a:pos x="36" y="293"/>
                </a:cxn>
                <a:cxn ang="0">
                  <a:pos x="30" y="143"/>
                </a:cxn>
                <a:cxn ang="0">
                  <a:pos x="30" y="119"/>
                </a:cxn>
                <a:cxn ang="0">
                  <a:pos x="30" y="72"/>
                </a:cxn>
                <a:cxn ang="0">
                  <a:pos x="42" y="36"/>
                </a:cxn>
                <a:cxn ang="0">
                  <a:pos x="54" y="12"/>
                </a:cxn>
                <a:cxn ang="0">
                  <a:pos x="78" y="0"/>
                </a:cxn>
                <a:cxn ang="0">
                  <a:pos x="96" y="24"/>
                </a:cxn>
                <a:cxn ang="0">
                  <a:pos x="96" y="42"/>
                </a:cxn>
                <a:cxn ang="0">
                  <a:pos x="102" y="78"/>
                </a:cxn>
                <a:cxn ang="0">
                  <a:pos x="108" y="107"/>
                </a:cxn>
                <a:cxn ang="0">
                  <a:pos x="120" y="131"/>
                </a:cxn>
                <a:cxn ang="0">
                  <a:pos x="144" y="203"/>
                </a:cxn>
                <a:cxn ang="0">
                  <a:pos x="132" y="299"/>
                </a:cxn>
              </a:cxnLst>
              <a:rect l="0" t="0" r="r" b="b"/>
              <a:pathLst>
                <a:path w="144" h="842">
                  <a:moveTo>
                    <a:pt x="132" y="299"/>
                  </a:moveTo>
                  <a:lnTo>
                    <a:pt x="120" y="340"/>
                  </a:lnTo>
                  <a:lnTo>
                    <a:pt x="108" y="376"/>
                  </a:lnTo>
                  <a:lnTo>
                    <a:pt x="96" y="430"/>
                  </a:lnTo>
                  <a:lnTo>
                    <a:pt x="96" y="430"/>
                  </a:lnTo>
                  <a:lnTo>
                    <a:pt x="90" y="460"/>
                  </a:lnTo>
                  <a:lnTo>
                    <a:pt x="78" y="490"/>
                  </a:lnTo>
                  <a:lnTo>
                    <a:pt x="66" y="526"/>
                  </a:lnTo>
                  <a:lnTo>
                    <a:pt x="66" y="526"/>
                  </a:lnTo>
                  <a:lnTo>
                    <a:pt x="60" y="550"/>
                  </a:lnTo>
                  <a:lnTo>
                    <a:pt x="60" y="585"/>
                  </a:lnTo>
                  <a:lnTo>
                    <a:pt x="60" y="615"/>
                  </a:lnTo>
                  <a:lnTo>
                    <a:pt x="60" y="645"/>
                  </a:lnTo>
                  <a:lnTo>
                    <a:pt x="60" y="645"/>
                  </a:lnTo>
                  <a:lnTo>
                    <a:pt x="48" y="693"/>
                  </a:lnTo>
                  <a:lnTo>
                    <a:pt x="42" y="717"/>
                  </a:lnTo>
                  <a:lnTo>
                    <a:pt x="36" y="729"/>
                  </a:lnTo>
                  <a:lnTo>
                    <a:pt x="36" y="729"/>
                  </a:lnTo>
                  <a:lnTo>
                    <a:pt x="30" y="741"/>
                  </a:lnTo>
                  <a:lnTo>
                    <a:pt x="30" y="747"/>
                  </a:lnTo>
                  <a:lnTo>
                    <a:pt x="24" y="759"/>
                  </a:lnTo>
                  <a:lnTo>
                    <a:pt x="24" y="771"/>
                  </a:lnTo>
                  <a:lnTo>
                    <a:pt x="24" y="789"/>
                  </a:lnTo>
                  <a:lnTo>
                    <a:pt x="24" y="789"/>
                  </a:lnTo>
                  <a:lnTo>
                    <a:pt x="12" y="824"/>
                  </a:lnTo>
                  <a:lnTo>
                    <a:pt x="6" y="842"/>
                  </a:lnTo>
                  <a:lnTo>
                    <a:pt x="0" y="842"/>
                  </a:lnTo>
                  <a:lnTo>
                    <a:pt x="0" y="842"/>
                  </a:lnTo>
                  <a:lnTo>
                    <a:pt x="0" y="830"/>
                  </a:lnTo>
                  <a:lnTo>
                    <a:pt x="0" y="812"/>
                  </a:lnTo>
                  <a:lnTo>
                    <a:pt x="0" y="812"/>
                  </a:lnTo>
                  <a:lnTo>
                    <a:pt x="6" y="753"/>
                  </a:lnTo>
                  <a:lnTo>
                    <a:pt x="6" y="711"/>
                  </a:lnTo>
                  <a:lnTo>
                    <a:pt x="12" y="675"/>
                  </a:lnTo>
                  <a:lnTo>
                    <a:pt x="18" y="645"/>
                  </a:lnTo>
                  <a:lnTo>
                    <a:pt x="18" y="645"/>
                  </a:lnTo>
                  <a:lnTo>
                    <a:pt x="18" y="627"/>
                  </a:lnTo>
                  <a:lnTo>
                    <a:pt x="24" y="609"/>
                  </a:lnTo>
                  <a:lnTo>
                    <a:pt x="30" y="556"/>
                  </a:lnTo>
                  <a:lnTo>
                    <a:pt x="36" y="496"/>
                  </a:lnTo>
                  <a:lnTo>
                    <a:pt x="42" y="436"/>
                  </a:lnTo>
                  <a:lnTo>
                    <a:pt x="42" y="436"/>
                  </a:lnTo>
                  <a:lnTo>
                    <a:pt x="42" y="370"/>
                  </a:lnTo>
                  <a:lnTo>
                    <a:pt x="36" y="293"/>
                  </a:lnTo>
                  <a:lnTo>
                    <a:pt x="36" y="209"/>
                  </a:lnTo>
                  <a:lnTo>
                    <a:pt x="30" y="143"/>
                  </a:lnTo>
                  <a:lnTo>
                    <a:pt x="30" y="143"/>
                  </a:lnTo>
                  <a:lnTo>
                    <a:pt x="30" y="119"/>
                  </a:lnTo>
                  <a:lnTo>
                    <a:pt x="30" y="95"/>
                  </a:lnTo>
                  <a:lnTo>
                    <a:pt x="30" y="72"/>
                  </a:lnTo>
                  <a:lnTo>
                    <a:pt x="36" y="54"/>
                  </a:lnTo>
                  <a:lnTo>
                    <a:pt x="42" y="36"/>
                  </a:lnTo>
                  <a:lnTo>
                    <a:pt x="42" y="36"/>
                  </a:lnTo>
                  <a:lnTo>
                    <a:pt x="54" y="12"/>
                  </a:lnTo>
                  <a:lnTo>
                    <a:pt x="72" y="0"/>
                  </a:lnTo>
                  <a:lnTo>
                    <a:pt x="78" y="0"/>
                  </a:lnTo>
                  <a:lnTo>
                    <a:pt x="90" y="6"/>
                  </a:lnTo>
                  <a:lnTo>
                    <a:pt x="96" y="24"/>
                  </a:lnTo>
                  <a:lnTo>
                    <a:pt x="96" y="42"/>
                  </a:lnTo>
                  <a:lnTo>
                    <a:pt x="96" y="42"/>
                  </a:lnTo>
                  <a:lnTo>
                    <a:pt x="102" y="60"/>
                  </a:lnTo>
                  <a:lnTo>
                    <a:pt x="102" y="78"/>
                  </a:lnTo>
                  <a:lnTo>
                    <a:pt x="108" y="95"/>
                  </a:lnTo>
                  <a:lnTo>
                    <a:pt x="108" y="107"/>
                  </a:lnTo>
                  <a:lnTo>
                    <a:pt x="120" y="131"/>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82290" name="Freeform 18"/>
            <p:cNvSpPr>
              <a:spLocks/>
            </p:cNvSpPr>
            <p:nvPr/>
          </p:nvSpPr>
          <p:spPr bwMode="auto">
            <a:xfrm flipH="1">
              <a:off x="573" y="2143"/>
              <a:ext cx="166" cy="1103"/>
            </a:xfrm>
            <a:custGeom>
              <a:avLst/>
              <a:gdLst/>
              <a:ahLst/>
              <a:cxnLst>
                <a:cxn ang="0">
                  <a:pos x="84" y="53"/>
                </a:cxn>
                <a:cxn ang="0">
                  <a:pos x="90" y="77"/>
                </a:cxn>
                <a:cxn ang="0">
                  <a:pos x="90" y="89"/>
                </a:cxn>
                <a:cxn ang="0">
                  <a:pos x="96" y="101"/>
                </a:cxn>
                <a:cxn ang="0">
                  <a:pos x="120" y="167"/>
                </a:cxn>
                <a:cxn ang="0">
                  <a:pos x="114" y="263"/>
                </a:cxn>
                <a:cxn ang="0">
                  <a:pos x="108" y="287"/>
                </a:cxn>
                <a:cxn ang="0">
                  <a:pos x="96" y="322"/>
                </a:cxn>
                <a:cxn ang="0">
                  <a:pos x="84" y="364"/>
                </a:cxn>
                <a:cxn ang="0">
                  <a:pos x="78" y="400"/>
                </a:cxn>
                <a:cxn ang="0">
                  <a:pos x="54" y="460"/>
                </a:cxn>
                <a:cxn ang="0">
                  <a:pos x="48" y="484"/>
                </a:cxn>
                <a:cxn ang="0">
                  <a:pos x="42" y="555"/>
                </a:cxn>
                <a:cxn ang="0">
                  <a:pos x="36" y="585"/>
                </a:cxn>
                <a:cxn ang="0">
                  <a:pos x="30" y="651"/>
                </a:cxn>
                <a:cxn ang="0">
                  <a:pos x="24" y="663"/>
                </a:cxn>
                <a:cxn ang="0">
                  <a:pos x="18" y="687"/>
                </a:cxn>
                <a:cxn ang="0">
                  <a:pos x="18" y="711"/>
                </a:cxn>
                <a:cxn ang="0">
                  <a:pos x="18" y="729"/>
                </a:cxn>
                <a:cxn ang="0">
                  <a:pos x="12" y="759"/>
                </a:cxn>
                <a:cxn ang="0">
                  <a:pos x="0" y="759"/>
                </a:cxn>
                <a:cxn ang="0">
                  <a:pos x="0" y="735"/>
                </a:cxn>
                <a:cxn ang="0">
                  <a:pos x="6" y="681"/>
                </a:cxn>
                <a:cxn ang="0">
                  <a:pos x="24" y="615"/>
                </a:cxn>
                <a:cxn ang="0">
                  <a:pos x="30" y="591"/>
                </a:cxn>
                <a:cxn ang="0">
                  <a:pos x="36" y="555"/>
                </a:cxn>
                <a:cxn ang="0">
                  <a:pos x="48" y="436"/>
                </a:cxn>
                <a:cxn ang="0">
                  <a:pos x="48" y="376"/>
                </a:cxn>
                <a:cxn ang="0">
                  <a:pos x="48" y="245"/>
                </a:cxn>
                <a:cxn ang="0">
                  <a:pos x="36" y="119"/>
                </a:cxn>
                <a:cxn ang="0">
                  <a:pos x="36" y="95"/>
                </a:cxn>
                <a:cxn ang="0">
                  <a:pos x="30" y="48"/>
                </a:cxn>
                <a:cxn ang="0">
                  <a:pos x="42" y="18"/>
                </a:cxn>
                <a:cxn ang="0">
                  <a:pos x="54" y="0"/>
                </a:cxn>
                <a:cxn ang="0">
                  <a:pos x="78" y="12"/>
                </a:cxn>
              </a:cxnLst>
              <a:rect l="0" t="0" r="r" b="b"/>
              <a:pathLst>
                <a:path w="120" h="771">
                  <a:moveTo>
                    <a:pt x="84" y="36"/>
                  </a:moveTo>
                  <a:lnTo>
                    <a:pt x="84" y="53"/>
                  </a:lnTo>
                  <a:lnTo>
                    <a:pt x="90" y="71"/>
                  </a:lnTo>
                  <a:lnTo>
                    <a:pt x="90" y="77"/>
                  </a:lnTo>
                  <a:lnTo>
                    <a:pt x="90" y="83"/>
                  </a:lnTo>
                  <a:lnTo>
                    <a:pt x="90" y="89"/>
                  </a:lnTo>
                  <a:lnTo>
                    <a:pt x="96" y="101"/>
                  </a:lnTo>
                  <a:lnTo>
                    <a:pt x="96" y="101"/>
                  </a:lnTo>
                  <a:lnTo>
                    <a:pt x="108" y="131"/>
                  </a:lnTo>
                  <a:lnTo>
                    <a:pt x="120" y="167"/>
                  </a:lnTo>
                  <a:lnTo>
                    <a:pt x="120" y="215"/>
                  </a:lnTo>
                  <a:lnTo>
                    <a:pt x="114" y="263"/>
                  </a:lnTo>
                  <a:lnTo>
                    <a:pt x="114" y="263"/>
                  </a:lnTo>
                  <a:lnTo>
                    <a:pt x="108" y="287"/>
                  </a:lnTo>
                  <a:lnTo>
                    <a:pt x="102" y="298"/>
                  </a:lnTo>
                  <a:lnTo>
                    <a:pt x="96" y="322"/>
                  </a:lnTo>
                  <a:lnTo>
                    <a:pt x="90" y="334"/>
                  </a:lnTo>
                  <a:lnTo>
                    <a:pt x="84" y="364"/>
                  </a:lnTo>
                  <a:lnTo>
                    <a:pt x="84" y="364"/>
                  </a:lnTo>
                  <a:lnTo>
                    <a:pt x="78" y="400"/>
                  </a:lnTo>
                  <a:lnTo>
                    <a:pt x="66" y="424"/>
                  </a:lnTo>
                  <a:lnTo>
                    <a:pt x="54" y="460"/>
                  </a:lnTo>
                  <a:lnTo>
                    <a:pt x="54" y="460"/>
                  </a:lnTo>
                  <a:lnTo>
                    <a:pt x="48" y="484"/>
                  </a:lnTo>
                  <a:lnTo>
                    <a:pt x="42" y="520"/>
                  </a:lnTo>
                  <a:lnTo>
                    <a:pt x="42" y="555"/>
                  </a:lnTo>
                  <a:lnTo>
                    <a:pt x="36" y="585"/>
                  </a:lnTo>
                  <a:lnTo>
                    <a:pt x="36" y="585"/>
                  </a:lnTo>
                  <a:lnTo>
                    <a:pt x="30" y="633"/>
                  </a:lnTo>
                  <a:lnTo>
                    <a:pt x="30" y="651"/>
                  </a:lnTo>
                  <a:lnTo>
                    <a:pt x="24" y="663"/>
                  </a:lnTo>
                  <a:lnTo>
                    <a:pt x="24" y="663"/>
                  </a:lnTo>
                  <a:lnTo>
                    <a:pt x="18" y="675"/>
                  </a:lnTo>
                  <a:lnTo>
                    <a:pt x="18" y="687"/>
                  </a:lnTo>
                  <a:lnTo>
                    <a:pt x="18" y="699"/>
                  </a:lnTo>
                  <a:lnTo>
                    <a:pt x="18" y="711"/>
                  </a:lnTo>
                  <a:lnTo>
                    <a:pt x="18" y="729"/>
                  </a:lnTo>
                  <a:lnTo>
                    <a:pt x="18" y="729"/>
                  </a:lnTo>
                  <a:lnTo>
                    <a:pt x="12" y="747"/>
                  </a:lnTo>
                  <a:lnTo>
                    <a:pt x="12" y="759"/>
                  </a:lnTo>
                  <a:lnTo>
                    <a:pt x="6" y="771"/>
                  </a:lnTo>
                  <a:lnTo>
                    <a:pt x="0" y="759"/>
                  </a:lnTo>
                  <a:lnTo>
                    <a:pt x="0" y="735"/>
                  </a:lnTo>
                  <a:lnTo>
                    <a:pt x="0" y="735"/>
                  </a:lnTo>
                  <a:lnTo>
                    <a:pt x="6" y="705"/>
                  </a:lnTo>
                  <a:lnTo>
                    <a:pt x="6" y="681"/>
                  </a:lnTo>
                  <a:lnTo>
                    <a:pt x="12" y="645"/>
                  </a:lnTo>
                  <a:lnTo>
                    <a:pt x="24" y="615"/>
                  </a:lnTo>
                  <a:lnTo>
                    <a:pt x="30" y="591"/>
                  </a:lnTo>
                  <a:lnTo>
                    <a:pt x="30" y="591"/>
                  </a:lnTo>
                  <a:lnTo>
                    <a:pt x="30" y="573"/>
                  </a:lnTo>
                  <a:lnTo>
                    <a:pt x="36" y="555"/>
                  </a:lnTo>
                  <a:lnTo>
                    <a:pt x="42" y="502"/>
                  </a:lnTo>
                  <a:lnTo>
                    <a:pt x="48" y="436"/>
                  </a:lnTo>
                  <a:lnTo>
                    <a:pt x="48" y="376"/>
                  </a:lnTo>
                  <a:lnTo>
                    <a:pt x="48" y="376"/>
                  </a:lnTo>
                  <a:lnTo>
                    <a:pt x="48" y="316"/>
                  </a:lnTo>
                  <a:lnTo>
                    <a:pt x="48" y="245"/>
                  </a:lnTo>
                  <a:lnTo>
                    <a:pt x="42" y="179"/>
                  </a:lnTo>
                  <a:lnTo>
                    <a:pt x="36" y="119"/>
                  </a:lnTo>
                  <a:lnTo>
                    <a:pt x="36" y="119"/>
                  </a:lnTo>
                  <a:lnTo>
                    <a:pt x="36" y="95"/>
                  </a:lnTo>
                  <a:lnTo>
                    <a:pt x="30" y="71"/>
                  </a:lnTo>
                  <a:lnTo>
                    <a:pt x="30" y="48"/>
                  </a:lnTo>
                  <a:lnTo>
                    <a:pt x="36" y="36"/>
                  </a:lnTo>
                  <a:lnTo>
                    <a:pt x="42" y="18"/>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82291" name="Freeform 19"/>
            <p:cNvSpPr>
              <a:spLocks/>
            </p:cNvSpPr>
            <p:nvPr/>
          </p:nvSpPr>
          <p:spPr bwMode="auto">
            <a:xfrm flipH="1">
              <a:off x="689" y="1758"/>
              <a:ext cx="108" cy="351"/>
            </a:xfrm>
            <a:custGeom>
              <a:avLst/>
              <a:gdLst/>
              <a:ahLst/>
              <a:cxnLst>
                <a:cxn ang="0">
                  <a:pos x="36" y="6"/>
                </a:cxn>
                <a:cxn ang="0">
                  <a:pos x="60" y="24"/>
                </a:cxn>
                <a:cxn ang="0">
                  <a:pos x="72" y="48"/>
                </a:cxn>
                <a:cxn ang="0">
                  <a:pos x="78" y="77"/>
                </a:cxn>
                <a:cxn ang="0">
                  <a:pos x="78" y="101"/>
                </a:cxn>
                <a:cxn ang="0">
                  <a:pos x="78" y="101"/>
                </a:cxn>
                <a:cxn ang="0">
                  <a:pos x="72" y="131"/>
                </a:cxn>
                <a:cxn ang="0">
                  <a:pos x="72" y="155"/>
                </a:cxn>
                <a:cxn ang="0">
                  <a:pos x="66" y="185"/>
                </a:cxn>
                <a:cxn ang="0">
                  <a:pos x="60" y="215"/>
                </a:cxn>
                <a:cxn ang="0">
                  <a:pos x="60" y="215"/>
                </a:cxn>
                <a:cxn ang="0">
                  <a:pos x="48" y="239"/>
                </a:cxn>
                <a:cxn ang="0">
                  <a:pos x="36" y="245"/>
                </a:cxn>
                <a:cxn ang="0">
                  <a:pos x="30" y="239"/>
                </a:cxn>
                <a:cxn ang="0">
                  <a:pos x="24" y="209"/>
                </a:cxn>
                <a:cxn ang="0">
                  <a:pos x="24" y="209"/>
                </a:cxn>
                <a:cxn ang="0">
                  <a:pos x="24" y="185"/>
                </a:cxn>
                <a:cxn ang="0">
                  <a:pos x="12" y="167"/>
                </a:cxn>
                <a:cxn ang="0">
                  <a:pos x="0" y="125"/>
                </a:cxn>
                <a:cxn ang="0">
                  <a:pos x="0" y="125"/>
                </a:cxn>
                <a:cxn ang="0">
                  <a:pos x="0" y="113"/>
                </a:cxn>
                <a:cxn ang="0">
                  <a:pos x="0" y="89"/>
                </a:cxn>
                <a:cxn ang="0">
                  <a:pos x="0" y="48"/>
                </a:cxn>
                <a:cxn ang="0">
                  <a:pos x="6" y="24"/>
                </a:cxn>
                <a:cxn ang="0">
                  <a:pos x="12" y="12"/>
                </a:cxn>
                <a:cxn ang="0">
                  <a:pos x="24" y="0"/>
                </a:cxn>
                <a:cxn ang="0">
                  <a:pos x="36" y="6"/>
                </a:cxn>
              </a:cxnLst>
              <a:rect l="0" t="0" r="r" b="b"/>
              <a:pathLst>
                <a:path w="78" h="245">
                  <a:moveTo>
                    <a:pt x="36" y="6"/>
                  </a:moveTo>
                  <a:lnTo>
                    <a:pt x="60" y="24"/>
                  </a:lnTo>
                  <a:lnTo>
                    <a:pt x="72" y="48"/>
                  </a:lnTo>
                  <a:lnTo>
                    <a:pt x="78" y="77"/>
                  </a:lnTo>
                  <a:lnTo>
                    <a:pt x="78" y="101"/>
                  </a:lnTo>
                  <a:lnTo>
                    <a:pt x="78" y="101"/>
                  </a:lnTo>
                  <a:lnTo>
                    <a:pt x="72" y="131"/>
                  </a:lnTo>
                  <a:lnTo>
                    <a:pt x="72" y="155"/>
                  </a:lnTo>
                  <a:lnTo>
                    <a:pt x="66" y="185"/>
                  </a:lnTo>
                  <a:lnTo>
                    <a:pt x="60" y="215"/>
                  </a:lnTo>
                  <a:lnTo>
                    <a:pt x="60" y="215"/>
                  </a:lnTo>
                  <a:lnTo>
                    <a:pt x="48" y="239"/>
                  </a:lnTo>
                  <a:lnTo>
                    <a:pt x="36" y="245"/>
                  </a:lnTo>
                  <a:lnTo>
                    <a:pt x="30" y="239"/>
                  </a:lnTo>
                  <a:lnTo>
                    <a:pt x="24" y="209"/>
                  </a:lnTo>
                  <a:lnTo>
                    <a:pt x="24" y="209"/>
                  </a:lnTo>
                  <a:lnTo>
                    <a:pt x="24" y="185"/>
                  </a:lnTo>
                  <a:lnTo>
                    <a:pt x="12" y="167"/>
                  </a:lnTo>
                  <a:lnTo>
                    <a:pt x="0" y="125"/>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82292" name="Freeform 20"/>
            <p:cNvSpPr>
              <a:spLocks/>
            </p:cNvSpPr>
            <p:nvPr/>
          </p:nvSpPr>
          <p:spPr bwMode="auto">
            <a:xfrm flipH="1">
              <a:off x="689" y="1784"/>
              <a:ext cx="100" cy="307"/>
            </a:xfrm>
            <a:custGeom>
              <a:avLst/>
              <a:gdLst/>
              <a:ahLst/>
              <a:cxnLst>
                <a:cxn ang="0">
                  <a:pos x="0" y="113"/>
                </a:cxn>
                <a:cxn ang="0">
                  <a:pos x="0" y="101"/>
                </a:cxn>
                <a:cxn ang="0">
                  <a:pos x="0" y="83"/>
                </a:cxn>
                <a:cxn ang="0">
                  <a:pos x="0" y="36"/>
                </a:cxn>
                <a:cxn ang="0">
                  <a:pos x="0" y="18"/>
                </a:cxn>
                <a:cxn ang="0">
                  <a:pos x="12" y="6"/>
                </a:cxn>
                <a:cxn ang="0">
                  <a:pos x="18" y="0"/>
                </a:cxn>
                <a:cxn ang="0">
                  <a:pos x="30" y="6"/>
                </a:cxn>
                <a:cxn ang="0">
                  <a:pos x="30" y="6"/>
                </a:cxn>
                <a:cxn ang="0">
                  <a:pos x="54" y="24"/>
                </a:cxn>
                <a:cxn ang="0">
                  <a:pos x="66" y="42"/>
                </a:cxn>
                <a:cxn ang="0">
                  <a:pos x="72" y="65"/>
                </a:cxn>
                <a:cxn ang="0">
                  <a:pos x="66" y="89"/>
                </a:cxn>
                <a:cxn ang="0">
                  <a:pos x="66" y="89"/>
                </a:cxn>
                <a:cxn ang="0">
                  <a:pos x="60" y="113"/>
                </a:cxn>
                <a:cxn ang="0">
                  <a:pos x="66" y="137"/>
                </a:cxn>
                <a:cxn ang="0">
                  <a:pos x="60" y="167"/>
                </a:cxn>
                <a:cxn ang="0">
                  <a:pos x="54" y="191"/>
                </a:cxn>
                <a:cxn ang="0">
                  <a:pos x="54" y="191"/>
                </a:cxn>
                <a:cxn ang="0">
                  <a:pos x="42" y="209"/>
                </a:cxn>
                <a:cxn ang="0">
                  <a:pos x="30" y="215"/>
                </a:cxn>
                <a:cxn ang="0">
                  <a:pos x="24" y="209"/>
                </a:cxn>
                <a:cxn ang="0">
                  <a:pos x="24" y="185"/>
                </a:cxn>
                <a:cxn ang="0">
                  <a:pos x="24" y="185"/>
                </a:cxn>
                <a:cxn ang="0">
                  <a:pos x="18" y="161"/>
                </a:cxn>
                <a:cxn ang="0">
                  <a:pos x="12" y="143"/>
                </a:cxn>
                <a:cxn ang="0">
                  <a:pos x="0" y="113"/>
                </a:cxn>
              </a:cxnLst>
              <a:rect l="0" t="0" r="r" b="b"/>
              <a:pathLst>
                <a:path w="72" h="215">
                  <a:moveTo>
                    <a:pt x="0" y="113"/>
                  </a:moveTo>
                  <a:lnTo>
                    <a:pt x="0" y="101"/>
                  </a:lnTo>
                  <a:lnTo>
                    <a:pt x="0" y="83"/>
                  </a:lnTo>
                  <a:lnTo>
                    <a:pt x="0" y="36"/>
                  </a:lnTo>
                  <a:lnTo>
                    <a:pt x="0" y="18"/>
                  </a:lnTo>
                  <a:lnTo>
                    <a:pt x="12" y="6"/>
                  </a:lnTo>
                  <a:lnTo>
                    <a:pt x="18" y="0"/>
                  </a:lnTo>
                  <a:lnTo>
                    <a:pt x="30" y="6"/>
                  </a:lnTo>
                  <a:lnTo>
                    <a:pt x="30" y="6"/>
                  </a:lnTo>
                  <a:lnTo>
                    <a:pt x="54" y="24"/>
                  </a:lnTo>
                  <a:lnTo>
                    <a:pt x="66" y="42"/>
                  </a:lnTo>
                  <a:lnTo>
                    <a:pt x="72" y="65"/>
                  </a:lnTo>
                  <a:lnTo>
                    <a:pt x="66" y="89"/>
                  </a:lnTo>
                  <a:lnTo>
                    <a:pt x="66" y="89"/>
                  </a:lnTo>
                  <a:lnTo>
                    <a:pt x="60" y="113"/>
                  </a:lnTo>
                  <a:lnTo>
                    <a:pt x="66" y="137"/>
                  </a:lnTo>
                  <a:lnTo>
                    <a:pt x="60" y="167"/>
                  </a:lnTo>
                  <a:lnTo>
                    <a:pt x="54" y="191"/>
                  </a:lnTo>
                  <a:lnTo>
                    <a:pt x="54" y="191"/>
                  </a:lnTo>
                  <a:lnTo>
                    <a:pt x="42" y="209"/>
                  </a:lnTo>
                  <a:lnTo>
                    <a:pt x="30" y="215"/>
                  </a:lnTo>
                  <a:lnTo>
                    <a:pt x="24" y="209"/>
                  </a:lnTo>
                  <a:lnTo>
                    <a:pt x="24" y="185"/>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82293" name="Freeform 21"/>
            <p:cNvSpPr>
              <a:spLocks/>
            </p:cNvSpPr>
            <p:nvPr/>
          </p:nvSpPr>
          <p:spPr bwMode="auto">
            <a:xfrm flipH="1">
              <a:off x="706" y="1792"/>
              <a:ext cx="75" cy="291"/>
            </a:xfrm>
            <a:custGeom>
              <a:avLst/>
              <a:gdLst/>
              <a:ahLst/>
              <a:cxnLst>
                <a:cxn ang="0">
                  <a:pos x="6" y="101"/>
                </a:cxn>
                <a:cxn ang="0">
                  <a:pos x="0" y="71"/>
                </a:cxn>
                <a:cxn ang="0">
                  <a:pos x="0" y="36"/>
                </a:cxn>
                <a:cxn ang="0">
                  <a:pos x="0" y="18"/>
                </a:cxn>
                <a:cxn ang="0">
                  <a:pos x="6" y="6"/>
                </a:cxn>
                <a:cxn ang="0">
                  <a:pos x="12" y="0"/>
                </a:cxn>
                <a:cxn ang="0">
                  <a:pos x="24" y="6"/>
                </a:cxn>
                <a:cxn ang="0">
                  <a:pos x="24" y="6"/>
                </a:cxn>
                <a:cxn ang="0">
                  <a:pos x="42" y="18"/>
                </a:cxn>
                <a:cxn ang="0">
                  <a:pos x="48" y="42"/>
                </a:cxn>
                <a:cxn ang="0">
                  <a:pos x="54" y="59"/>
                </a:cxn>
                <a:cxn ang="0">
                  <a:pos x="48" y="83"/>
                </a:cxn>
                <a:cxn ang="0">
                  <a:pos x="48" y="83"/>
                </a:cxn>
                <a:cxn ang="0">
                  <a:pos x="48" y="107"/>
                </a:cxn>
                <a:cxn ang="0">
                  <a:pos x="48" y="131"/>
                </a:cxn>
                <a:cxn ang="0">
                  <a:pos x="48" y="155"/>
                </a:cxn>
                <a:cxn ang="0">
                  <a:pos x="42" y="179"/>
                </a:cxn>
                <a:cxn ang="0">
                  <a:pos x="42" y="179"/>
                </a:cxn>
                <a:cxn ang="0">
                  <a:pos x="36" y="197"/>
                </a:cxn>
                <a:cxn ang="0">
                  <a:pos x="30" y="203"/>
                </a:cxn>
                <a:cxn ang="0">
                  <a:pos x="24" y="191"/>
                </a:cxn>
                <a:cxn ang="0">
                  <a:pos x="18" y="167"/>
                </a:cxn>
                <a:cxn ang="0">
                  <a:pos x="18" y="167"/>
                </a:cxn>
                <a:cxn ang="0">
                  <a:pos x="18" y="143"/>
                </a:cxn>
                <a:cxn ang="0">
                  <a:pos x="12" y="131"/>
                </a:cxn>
                <a:cxn ang="0">
                  <a:pos x="12" y="113"/>
                </a:cxn>
                <a:cxn ang="0">
                  <a:pos x="6" y="101"/>
                </a:cxn>
              </a:cxnLst>
              <a:rect l="0" t="0" r="r" b="b"/>
              <a:pathLst>
                <a:path w="54" h="203">
                  <a:moveTo>
                    <a:pt x="6" y="101"/>
                  </a:moveTo>
                  <a:lnTo>
                    <a:pt x="0" y="71"/>
                  </a:lnTo>
                  <a:lnTo>
                    <a:pt x="0" y="36"/>
                  </a:lnTo>
                  <a:lnTo>
                    <a:pt x="0" y="18"/>
                  </a:lnTo>
                  <a:lnTo>
                    <a:pt x="6" y="6"/>
                  </a:lnTo>
                  <a:lnTo>
                    <a:pt x="12" y="0"/>
                  </a:lnTo>
                  <a:lnTo>
                    <a:pt x="24" y="6"/>
                  </a:lnTo>
                  <a:lnTo>
                    <a:pt x="24" y="6"/>
                  </a:lnTo>
                  <a:lnTo>
                    <a:pt x="42" y="18"/>
                  </a:lnTo>
                  <a:lnTo>
                    <a:pt x="48" y="42"/>
                  </a:lnTo>
                  <a:lnTo>
                    <a:pt x="54" y="59"/>
                  </a:lnTo>
                  <a:lnTo>
                    <a:pt x="48" y="83"/>
                  </a:lnTo>
                  <a:lnTo>
                    <a:pt x="48" y="83"/>
                  </a:lnTo>
                  <a:lnTo>
                    <a:pt x="48" y="107"/>
                  </a:lnTo>
                  <a:lnTo>
                    <a:pt x="48" y="131"/>
                  </a:lnTo>
                  <a:lnTo>
                    <a:pt x="48" y="155"/>
                  </a:lnTo>
                  <a:lnTo>
                    <a:pt x="42" y="179"/>
                  </a:lnTo>
                  <a:lnTo>
                    <a:pt x="42" y="179"/>
                  </a:lnTo>
                  <a:lnTo>
                    <a:pt x="36" y="197"/>
                  </a:lnTo>
                  <a:lnTo>
                    <a:pt x="30" y="203"/>
                  </a:lnTo>
                  <a:lnTo>
                    <a:pt x="24" y="191"/>
                  </a:lnTo>
                  <a:lnTo>
                    <a:pt x="18" y="167"/>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82294" name="Freeform 22"/>
            <p:cNvSpPr>
              <a:spLocks/>
            </p:cNvSpPr>
            <p:nvPr/>
          </p:nvSpPr>
          <p:spPr bwMode="auto">
            <a:xfrm flipH="1">
              <a:off x="714" y="1818"/>
              <a:ext cx="58" cy="239"/>
            </a:xfrm>
            <a:custGeom>
              <a:avLst/>
              <a:gdLst/>
              <a:ahLst/>
              <a:cxnLst>
                <a:cxn ang="0">
                  <a:pos x="6" y="83"/>
                </a:cxn>
                <a:cxn ang="0">
                  <a:pos x="0" y="53"/>
                </a:cxn>
                <a:cxn ang="0">
                  <a:pos x="0" y="24"/>
                </a:cxn>
                <a:cxn ang="0">
                  <a:pos x="6" y="0"/>
                </a:cxn>
                <a:cxn ang="0">
                  <a:pos x="12" y="0"/>
                </a:cxn>
                <a:cxn ang="0">
                  <a:pos x="24" y="0"/>
                </a:cxn>
                <a:cxn ang="0">
                  <a:pos x="24" y="0"/>
                </a:cxn>
                <a:cxn ang="0">
                  <a:pos x="42" y="24"/>
                </a:cxn>
                <a:cxn ang="0">
                  <a:pos x="42" y="41"/>
                </a:cxn>
                <a:cxn ang="0">
                  <a:pos x="42" y="65"/>
                </a:cxn>
                <a:cxn ang="0">
                  <a:pos x="42" y="65"/>
                </a:cxn>
                <a:cxn ang="0">
                  <a:pos x="42" y="89"/>
                </a:cxn>
                <a:cxn ang="0">
                  <a:pos x="36" y="107"/>
                </a:cxn>
                <a:cxn ang="0">
                  <a:pos x="36" y="149"/>
                </a:cxn>
                <a:cxn ang="0">
                  <a:pos x="36" y="149"/>
                </a:cxn>
                <a:cxn ang="0">
                  <a:pos x="30" y="167"/>
                </a:cxn>
                <a:cxn ang="0">
                  <a:pos x="24" y="167"/>
                </a:cxn>
                <a:cxn ang="0">
                  <a:pos x="18" y="161"/>
                </a:cxn>
                <a:cxn ang="0">
                  <a:pos x="18" y="143"/>
                </a:cxn>
                <a:cxn ang="0">
                  <a:pos x="18" y="143"/>
                </a:cxn>
                <a:cxn ang="0">
                  <a:pos x="18" y="119"/>
                </a:cxn>
                <a:cxn ang="0">
                  <a:pos x="12" y="107"/>
                </a:cxn>
                <a:cxn ang="0">
                  <a:pos x="12" y="95"/>
                </a:cxn>
                <a:cxn ang="0">
                  <a:pos x="6" y="83"/>
                </a:cxn>
              </a:cxnLst>
              <a:rect l="0" t="0" r="r" b="b"/>
              <a:pathLst>
                <a:path w="42" h="167">
                  <a:moveTo>
                    <a:pt x="6" y="83"/>
                  </a:moveTo>
                  <a:lnTo>
                    <a:pt x="0" y="53"/>
                  </a:lnTo>
                  <a:lnTo>
                    <a:pt x="0" y="24"/>
                  </a:lnTo>
                  <a:lnTo>
                    <a:pt x="6" y="0"/>
                  </a:lnTo>
                  <a:lnTo>
                    <a:pt x="12" y="0"/>
                  </a:lnTo>
                  <a:lnTo>
                    <a:pt x="24" y="0"/>
                  </a:lnTo>
                  <a:lnTo>
                    <a:pt x="24" y="0"/>
                  </a:lnTo>
                  <a:lnTo>
                    <a:pt x="42" y="24"/>
                  </a:lnTo>
                  <a:lnTo>
                    <a:pt x="42" y="41"/>
                  </a:lnTo>
                  <a:lnTo>
                    <a:pt x="42" y="65"/>
                  </a:lnTo>
                  <a:lnTo>
                    <a:pt x="42" y="65"/>
                  </a:lnTo>
                  <a:lnTo>
                    <a:pt x="42" y="89"/>
                  </a:lnTo>
                  <a:lnTo>
                    <a:pt x="36" y="107"/>
                  </a:lnTo>
                  <a:lnTo>
                    <a:pt x="36" y="149"/>
                  </a:lnTo>
                  <a:lnTo>
                    <a:pt x="36" y="149"/>
                  </a:lnTo>
                  <a:lnTo>
                    <a:pt x="30" y="167"/>
                  </a:lnTo>
                  <a:lnTo>
                    <a:pt x="24" y="167"/>
                  </a:lnTo>
                  <a:lnTo>
                    <a:pt x="18" y="161"/>
                  </a:lnTo>
                  <a:lnTo>
                    <a:pt x="18" y="143"/>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82295" name="Freeform 23"/>
            <p:cNvSpPr>
              <a:spLocks/>
            </p:cNvSpPr>
            <p:nvPr/>
          </p:nvSpPr>
          <p:spPr bwMode="auto">
            <a:xfrm flipH="1">
              <a:off x="714" y="1827"/>
              <a:ext cx="50" cy="213"/>
            </a:xfrm>
            <a:custGeom>
              <a:avLst/>
              <a:gdLst/>
              <a:ahLst/>
              <a:cxnLst>
                <a:cxn ang="0">
                  <a:pos x="18" y="0"/>
                </a:cxn>
                <a:cxn ang="0">
                  <a:pos x="30" y="12"/>
                </a:cxn>
                <a:cxn ang="0">
                  <a:pos x="36" y="18"/>
                </a:cxn>
                <a:cxn ang="0">
                  <a:pos x="36" y="35"/>
                </a:cxn>
                <a:cxn ang="0">
                  <a:pos x="30" y="59"/>
                </a:cxn>
                <a:cxn ang="0">
                  <a:pos x="30" y="59"/>
                </a:cxn>
                <a:cxn ang="0">
                  <a:pos x="30" y="83"/>
                </a:cxn>
                <a:cxn ang="0">
                  <a:pos x="30" y="101"/>
                </a:cxn>
                <a:cxn ang="0">
                  <a:pos x="30" y="119"/>
                </a:cxn>
                <a:cxn ang="0">
                  <a:pos x="30" y="137"/>
                </a:cxn>
                <a:cxn ang="0">
                  <a:pos x="30" y="137"/>
                </a:cxn>
                <a:cxn ang="0">
                  <a:pos x="24" y="149"/>
                </a:cxn>
                <a:cxn ang="0">
                  <a:pos x="24" y="149"/>
                </a:cxn>
                <a:cxn ang="0">
                  <a:pos x="18" y="143"/>
                </a:cxn>
                <a:cxn ang="0">
                  <a:pos x="18" y="125"/>
                </a:cxn>
                <a:cxn ang="0">
                  <a:pos x="18" y="125"/>
                </a:cxn>
                <a:cxn ang="0">
                  <a:pos x="18" y="107"/>
                </a:cxn>
                <a:cxn ang="0">
                  <a:pos x="18" y="95"/>
                </a:cxn>
                <a:cxn ang="0">
                  <a:pos x="12" y="89"/>
                </a:cxn>
                <a:cxn ang="0">
                  <a:pos x="6" y="77"/>
                </a:cxn>
                <a:cxn ang="0">
                  <a:pos x="6" y="77"/>
                </a:cxn>
                <a:cxn ang="0">
                  <a:pos x="0" y="47"/>
                </a:cxn>
                <a:cxn ang="0">
                  <a:pos x="0" y="18"/>
                </a:cxn>
                <a:cxn ang="0">
                  <a:pos x="6" y="0"/>
                </a:cxn>
                <a:cxn ang="0">
                  <a:pos x="12" y="0"/>
                </a:cxn>
                <a:cxn ang="0">
                  <a:pos x="18" y="0"/>
                </a:cxn>
              </a:cxnLst>
              <a:rect l="0" t="0" r="r" b="b"/>
              <a:pathLst>
                <a:path w="36" h="149">
                  <a:moveTo>
                    <a:pt x="18" y="0"/>
                  </a:moveTo>
                  <a:lnTo>
                    <a:pt x="30" y="12"/>
                  </a:lnTo>
                  <a:lnTo>
                    <a:pt x="36" y="18"/>
                  </a:lnTo>
                  <a:lnTo>
                    <a:pt x="36" y="35"/>
                  </a:lnTo>
                  <a:lnTo>
                    <a:pt x="30" y="59"/>
                  </a:lnTo>
                  <a:lnTo>
                    <a:pt x="30" y="59"/>
                  </a:lnTo>
                  <a:lnTo>
                    <a:pt x="30" y="83"/>
                  </a:lnTo>
                  <a:lnTo>
                    <a:pt x="30" y="101"/>
                  </a:lnTo>
                  <a:lnTo>
                    <a:pt x="30" y="119"/>
                  </a:lnTo>
                  <a:lnTo>
                    <a:pt x="30" y="137"/>
                  </a:lnTo>
                  <a:lnTo>
                    <a:pt x="30" y="137"/>
                  </a:lnTo>
                  <a:lnTo>
                    <a:pt x="24" y="149"/>
                  </a:lnTo>
                  <a:lnTo>
                    <a:pt x="24" y="149"/>
                  </a:lnTo>
                  <a:lnTo>
                    <a:pt x="18" y="143"/>
                  </a:lnTo>
                  <a:lnTo>
                    <a:pt x="18" y="125"/>
                  </a:lnTo>
                  <a:lnTo>
                    <a:pt x="18" y="125"/>
                  </a:lnTo>
                  <a:lnTo>
                    <a:pt x="18" y="107"/>
                  </a:lnTo>
                  <a:lnTo>
                    <a:pt x="18" y="95"/>
                  </a:lnTo>
                  <a:lnTo>
                    <a:pt x="12" y="89"/>
                  </a:lnTo>
                  <a:lnTo>
                    <a:pt x="6" y="77"/>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82296" name="Freeform 24"/>
            <p:cNvSpPr>
              <a:spLocks/>
            </p:cNvSpPr>
            <p:nvPr/>
          </p:nvSpPr>
          <p:spPr bwMode="auto">
            <a:xfrm flipH="1">
              <a:off x="475" y="2485"/>
              <a:ext cx="198" cy="819"/>
            </a:xfrm>
            <a:custGeom>
              <a:avLst/>
              <a:gdLst/>
              <a:ahLst/>
              <a:cxnLst>
                <a:cxn ang="0">
                  <a:pos x="143" y="0"/>
                </a:cxn>
                <a:cxn ang="0">
                  <a:pos x="137" y="12"/>
                </a:cxn>
                <a:cxn ang="0">
                  <a:pos x="119" y="65"/>
                </a:cxn>
                <a:cxn ang="0">
                  <a:pos x="96" y="89"/>
                </a:cxn>
                <a:cxn ang="0">
                  <a:pos x="84" y="107"/>
                </a:cxn>
                <a:cxn ang="0">
                  <a:pos x="84" y="149"/>
                </a:cxn>
                <a:cxn ang="0">
                  <a:pos x="84" y="167"/>
                </a:cxn>
                <a:cxn ang="0">
                  <a:pos x="72" y="233"/>
                </a:cxn>
                <a:cxn ang="0">
                  <a:pos x="54" y="316"/>
                </a:cxn>
                <a:cxn ang="0">
                  <a:pos x="48" y="382"/>
                </a:cxn>
                <a:cxn ang="0">
                  <a:pos x="48" y="400"/>
                </a:cxn>
                <a:cxn ang="0">
                  <a:pos x="42" y="484"/>
                </a:cxn>
                <a:cxn ang="0">
                  <a:pos x="42" y="502"/>
                </a:cxn>
                <a:cxn ang="0">
                  <a:pos x="36" y="532"/>
                </a:cxn>
                <a:cxn ang="0">
                  <a:pos x="18" y="549"/>
                </a:cxn>
                <a:cxn ang="0">
                  <a:pos x="0" y="561"/>
                </a:cxn>
                <a:cxn ang="0">
                  <a:pos x="6" y="561"/>
                </a:cxn>
                <a:cxn ang="0">
                  <a:pos x="24" y="555"/>
                </a:cxn>
                <a:cxn ang="0">
                  <a:pos x="42" y="543"/>
                </a:cxn>
                <a:cxn ang="0">
                  <a:pos x="42" y="549"/>
                </a:cxn>
                <a:cxn ang="0">
                  <a:pos x="42" y="573"/>
                </a:cxn>
                <a:cxn ang="0">
                  <a:pos x="48" y="573"/>
                </a:cxn>
                <a:cxn ang="0">
                  <a:pos x="48" y="555"/>
                </a:cxn>
                <a:cxn ang="0">
                  <a:pos x="48" y="526"/>
                </a:cxn>
                <a:cxn ang="0">
                  <a:pos x="54" y="502"/>
                </a:cxn>
                <a:cxn ang="0">
                  <a:pos x="60" y="472"/>
                </a:cxn>
                <a:cxn ang="0">
                  <a:pos x="66" y="436"/>
                </a:cxn>
                <a:cxn ang="0">
                  <a:pos x="66" y="436"/>
                </a:cxn>
                <a:cxn ang="0">
                  <a:pos x="66" y="424"/>
                </a:cxn>
                <a:cxn ang="0">
                  <a:pos x="66" y="382"/>
                </a:cxn>
                <a:cxn ang="0">
                  <a:pos x="72" y="352"/>
                </a:cxn>
                <a:cxn ang="0">
                  <a:pos x="78" y="281"/>
                </a:cxn>
                <a:cxn ang="0">
                  <a:pos x="78" y="257"/>
                </a:cxn>
                <a:cxn ang="0">
                  <a:pos x="84" y="209"/>
                </a:cxn>
                <a:cxn ang="0">
                  <a:pos x="102" y="149"/>
                </a:cxn>
                <a:cxn ang="0">
                  <a:pos x="107" y="125"/>
                </a:cxn>
                <a:cxn ang="0">
                  <a:pos x="119" y="89"/>
                </a:cxn>
                <a:cxn ang="0">
                  <a:pos x="125" y="77"/>
                </a:cxn>
                <a:cxn ang="0">
                  <a:pos x="143" y="30"/>
                </a:cxn>
              </a:cxnLst>
              <a:rect l="0" t="0" r="r" b="b"/>
              <a:pathLst>
                <a:path w="143" h="573">
                  <a:moveTo>
                    <a:pt x="143" y="6"/>
                  </a:moveTo>
                  <a:lnTo>
                    <a:pt x="143" y="0"/>
                  </a:lnTo>
                  <a:lnTo>
                    <a:pt x="143" y="6"/>
                  </a:lnTo>
                  <a:lnTo>
                    <a:pt x="137" y="12"/>
                  </a:lnTo>
                  <a:lnTo>
                    <a:pt x="131" y="30"/>
                  </a:lnTo>
                  <a:lnTo>
                    <a:pt x="119" y="65"/>
                  </a:lnTo>
                  <a:lnTo>
                    <a:pt x="107" y="77"/>
                  </a:lnTo>
                  <a:lnTo>
                    <a:pt x="96" y="89"/>
                  </a:lnTo>
                  <a:lnTo>
                    <a:pt x="96" y="89"/>
                  </a:lnTo>
                  <a:lnTo>
                    <a:pt x="84" y="107"/>
                  </a:lnTo>
                  <a:lnTo>
                    <a:pt x="84" y="119"/>
                  </a:lnTo>
                  <a:lnTo>
                    <a:pt x="84" y="149"/>
                  </a:lnTo>
                  <a:lnTo>
                    <a:pt x="84" y="149"/>
                  </a:lnTo>
                  <a:lnTo>
                    <a:pt x="84" y="167"/>
                  </a:lnTo>
                  <a:lnTo>
                    <a:pt x="78" y="197"/>
                  </a:lnTo>
                  <a:lnTo>
                    <a:pt x="72" y="233"/>
                  </a:lnTo>
                  <a:lnTo>
                    <a:pt x="60" y="275"/>
                  </a:lnTo>
                  <a:lnTo>
                    <a:pt x="54" y="316"/>
                  </a:lnTo>
                  <a:lnTo>
                    <a:pt x="48" y="352"/>
                  </a:lnTo>
                  <a:lnTo>
                    <a:pt x="48" y="382"/>
                  </a:lnTo>
                  <a:lnTo>
                    <a:pt x="48" y="400"/>
                  </a:lnTo>
                  <a:lnTo>
                    <a:pt x="48" y="400"/>
                  </a:lnTo>
                  <a:lnTo>
                    <a:pt x="42" y="460"/>
                  </a:lnTo>
                  <a:lnTo>
                    <a:pt x="42" y="484"/>
                  </a:lnTo>
                  <a:lnTo>
                    <a:pt x="42" y="502"/>
                  </a:lnTo>
                  <a:lnTo>
                    <a:pt x="42" y="502"/>
                  </a:lnTo>
                  <a:lnTo>
                    <a:pt x="42" y="520"/>
                  </a:lnTo>
                  <a:lnTo>
                    <a:pt x="36" y="532"/>
                  </a:lnTo>
                  <a:lnTo>
                    <a:pt x="18" y="549"/>
                  </a:lnTo>
                  <a:lnTo>
                    <a:pt x="18" y="549"/>
                  </a:lnTo>
                  <a:lnTo>
                    <a:pt x="0" y="561"/>
                  </a:lnTo>
                  <a:lnTo>
                    <a:pt x="0" y="561"/>
                  </a:lnTo>
                  <a:lnTo>
                    <a:pt x="6" y="561"/>
                  </a:lnTo>
                  <a:lnTo>
                    <a:pt x="6" y="561"/>
                  </a:lnTo>
                  <a:lnTo>
                    <a:pt x="18" y="561"/>
                  </a:lnTo>
                  <a:lnTo>
                    <a:pt x="24" y="555"/>
                  </a:lnTo>
                  <a:lnTo>
                    <a:pt x="36" y="549"/>
                  </a:lnTo>
                  <a:lnTo>
                    <a:pt x="42" y="543"/>
                  </a:lnTo>
                  <a:lnTo>
                    <a:pt x="42" y="543"/>
                  </a:lnTo>
                  <a:lnTo>
                    <a:pt x="42" y="549"/>
                  </a:lnTo>
                  <a:lnTo>
                    <a:pt x="42" y="561"/>
                  </a:lnTo>
                  <a:lnTo>
                    <a:pt x="42" y="573"/>
                  </a:lnTo>
                  <a:lnTo>
                    <a:pt x="48" y="573"/>
                  </a:lnTo>
                  <a:lnTo>
                    <a:pt x="48" y="573"/>
                  </a:lnTo>
                  <a:lnTo>
                    <a:pt x="48" y="561"/>
                  </a:lnTo>
                  <a:lnTo>
                    <a:pt x="48" y="555"/>
                  </a:lnTo>
                  <a:lnTo>
                    <a:pt x="48" y="538"/>
                  </a:lnTo>
                  <a:lnTo>
                    <a:pt x="48" y="526"/>
                  </a:lnTo>
                  <a:lnTo>
                    <a:pt x="48" y="526"/>
                  </a:lnTo>
                  <a:lnTo>
                    <a:pt x="54" y="502"/>
                  </a:lnTo>
                  <a:lnTo>
                    <a:pt x="60" y="472"/>
                  </a:lnTo>
                  <a:lnTo>
                    <a:pt x="60" y="472"/>
                  </a:lnTo>
                  <a:lnTo>
                    <a:pt x="66" y="448"/>
                  </a:lnTo>
                  <a:lnTo>
                    <a:pt x="66" y="436"/>
                  </a:lnTo>
                  <a:lnTo>
                    <a:pt x="66" y="436"/>
                  </a:lnTo>
                  <a:lnTo>
                    <a:pt x="66" y="436"/>
                  </a:lnTo>
                  <a:lnTo>
                    <a:pt x="66" y="436"/>
                  </a:lnTo>
                  <a:lnTo>
                    <a:pt x="66" y="424"/>
                  </a:lnTo>
                  <a:lnTo>
                    <a:pt x="66" y="406"/>
                  </a:lnTo>
                  <a:lnTo>
                    <a:pt x="66" y="382"/>
                  </a:lnTo>
                  <a:lnTo>
                    <a:pt x="66" y="382"/>
                  </a:lnTo>
                  <a:lnTo>
                    <a:pt x="72" y="352"/>
                  </a:lnTo>
                  <a:lnTo>
                    <a:pt x="78" y="316"/>
                  </a:lnTo>
                  <a:lnTo>
                    <a:pt x="78" y="281"/>
                  </a:lnTo>
                  <a:lnTo>
                    <a:pt x="78" y="257"/>
                  </a:lnTo>
                  <a:lnTo>
                    <a:pt x="78" y="257"/>
                  </a:lnTo>
                  <a:lnTo>
                    <a:pt x="84" y="239"/>
                  </a:lnTo>
                  <a:lnTo>
                    <a:pt x="84" y="209"/>
                  </a:lnTo>
                  <a:lnTo>
                    <a:pt x="96" y="179"/>
                  </a:lnTo>
                  <a:lnTo>
                    <a:pt x="102" y="149"/>
                  </a:lnTo>
                  <a:lnTo>
                    <a:pt x="102" y="149"/>
                  </a:lnTo>
                  <a:lnTo>
                    <a:pt x="107" y="125"/>
                  </a:lnTo>
                  <a:lnTo>
                    <a:pt x="113" y="113"/>
                  </a:lnTo>
                  <a:lnTo>
                    <a:pt x="119" y="89"/>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82297" name="Freeform 25"/>
            <p:cNvSpPr>
              <a:spLocks/>
            </p:cNvSpPr>
            <p:nvPr/>
          </p:nvSpPr>
          <p:spPr bwMode="auto">
            <a:xfrm flipH="1">
              <a:off x="475" y="1126"/>
              <a:ext cx="90" cy="1000"/>
            </a:xfrm>
            <a:custGeom>
              <a:avLst/>
              <a:gdLst/>
              <a:ahLst/>
              <a:cxnLst>
                <a:cxn ang="0">
                  <a:pos x="18" y="633"/>
                </a:cxn>
                <a:cxn ang="0">
                  <a:pos x="18" y="633"/>
                </a:cxn>
                <a:cxn ang="0">
                  <a:pos x="18" y="639"/>
                </a:cxn>
                <a:cxn ang="0">
                  <a:pos x="12" y="657"/>
                </a:cxn>
                <a:cxn ang="0">
                  <a:pos x="12" y="657"/>
                </a:cxn>
                <a:cxn ang="0">
                  <a:pos x="6" y="681"/>
                </a:cxn>
                <a:cxn ang="0">
                  <a:pos x="0" y="699"/>
                </a:cxn>
                <a:cxn ang="0">
                  <a:pos x="0" y="699"/>
                </a:cxn>
                <a:cxn ang="0">
                  <a:pos x="0" y="699"/>
                </a:cxn>
                <a:cxn ang="0">
                  <a:pos x="0" y="687"/>
                </a:cxn>
                <a:cxn ang="0">
                  <a:pos x="0" y="669"/>
                </a:cxn>
                <a:cxn ang="0">
                  <a:pos x="0" y="669"/>
                </a:cxn>
                <a:cxn ang="0">
                  <a:pos x="6" y="633"/>
                </a:cxn>
                <a:cxn ang="0">
                  <a:pos x="6" y="603"/>
                </a:cxn>
                <a:cxn ang="0">
                  <a:pos x="6" y="561"/>
                </a:cxn>
                <a:cxn ang="0">
                  <a:pos x="6" y="561"/>
                </a:cxn>
                <a:cxn ang="0">
                  <a:pos x="6" y="543"/>
                </a:cxn>
                <a:cxn ang="0">
                  <a:pos x="6" y="525"/>
                </a:cxn>
                <a:cxn ang="0">
                  <a:pos x="6" y="478"/>
                </a:cxn>
                <a:cxn ang="0">
                  <a:pos x="12" y="430"/>
                </a:cxn>
                <a:cxn ang="0">
                  <a:pos x="12" y="412"/>
                </a:cxn>
                <a:cxn ang="0">
                  <a:pos x="12" y="400"/>
                </a:cxn>
                <a:cxn ang="0">
                  <a:pos x="12" y="400"/>
                </a:cxn>
                <a:cxn ang="0">
                  <a:pos x="18" y="388"/>
                </a:cxn>
                <a:cxn ang="0">
                  <a:pos x="24" y="370"/>
                </a:cxn>
                <a:cxn ang="0">
                  <a:pos x="35" y="316"/>
                </a:cxn>
                <a:cxn ang="0">
                  <a:pos x="41" y="257"/>
                </a:cxn>
                <a:cxn ang="0">
                  <a:pos x="47" y="233"/>
                </a:cxn>
                <a:cxn ang="0">
                  <a:pos x="47" y="215"/>
                </a:cxn>
                <a:cxn ang="0">
                  <a:pos x="47" y="215"/>
                </a:cxn>
                <a:cxn ang="0">
                  <a:pos x="47" y="179"/>
                </a:cxn>
                <a:cxn ang="0">
                  <a:pos x="53" y="131"/>
                </a:cxn>
                <a:cxn ang="0">
                  <a:pos x="53" y="83"/>
                </a:cxn>
                <a:cxn ang="0">
                  <a:pos x="53" y="47"/>
                </a:cxn>
                <a:cxn ang="0">
                  <a:pos x="53" y="47"/>
                </a:cxn>
                <a:cxn ang="0">
                  <a:pos x="53" y="24"/>
                </a:cxn>
                <a:cxn ang="0">
                  <a:pos x="53" y="6"/>
                </a:cxn>
                <a:cxn ang="0">
                  <a:pos x="53" y="0"/>
                </a:cxn>
                <a:cxn ang="0">
                  <a:pos x="59" y="6"/>
                </a:cxn>
                <a:cxn ang="0">
                  <a:pos x="59" y="18"/>
                </a:cxn>
                <a:cxn ang="0">
                  <a:pos x="59" y="41"/>
                </a:cxn>
                <a:cxn ang="0">
                  <a:pos x="59" y="41"/>
                </a:cxn>
                <a:cxn ang="0">
                  <a:pos x="59" y="65"/>
                </a:cxn>
                <a:cxn ang="0">
                  <a:pos x="59" y="83"/>
                </a:cxn>
                <a:cxn ang="0">
                  <a:pos x="65" y="113"/>
                </a:cxn>
                <a:cxn ang="0">
                  <a:pos x="65" y="137"/>
                </a:cxn>
                <a:cxn ang="0">
                  <a:pos x="65" y="167"/>
                </a:cxn>
                <a:cxn ang="0">
                  <a:pos x="65" y="167"/>
                </a:cxn>
                <a:cxn ang="0">
                  <a:pos x="59" y="209"/>
                </a:cxn>
                <a:cxn ang="0">
                  <a:pos x="53" y="245"/>
                </a:cxn>
                <a:cxn ang="0">
                  <a:pos x="47" y="280"/>
                </a:cxn>
                <a:cxn ang="0">
                  <a:pos x="41" y="298"/>
                </a:cxn>
                <a:cxn ang="0">
                  <a:pos x="41" y="298"/>
                </a:cxn>
                <a:cxn ang="0">
                  <a:pos x="41" y="316"/>
                </a:cxn>
                <a:cxn ang="0">
                  <a:pos x="35" y="346"/>
                </a:cxn>
                <a:cxn ang="0">
                  <a:pos x="29" y="382"/>
                </a:cxn>
                <a:cxn ang="0">
                  <a:pos x="29" y="412"/>
                </a:cxn>
                <a:cxn ang="0">
                  <a:pos x="29" y="412"/>
                </a:cxn>
                <a:cxn ang="0">
                  <a:pos x="24" y="448"/>
                </a:cxn>
                <a:cxn ang="0">
                  <a:pos x="18" y="496"/>
                </a:cxn>
                <a:cxn ang="0">
                  <a:pos x="18" y="555"/>
                </a:cxn>
                <a:cxn ang="0">
                  <a:pos x="18" y="633"/>
                </a:cxn>
              </a:cxnLst>
              <a:rect l="0" t="0" r="r" b="b"/>
              <a:pathLst>
                <a:path w="65" h="699">
                  <a:moveTo>
                    <a:pt x="18" y="633"/>
                  </a:moveTo>
                  <a:lnTo>
                    <a:pt x="18" y="633"/>
                  </a:lnTo>
                  <a:lnTo>
                    <a:pt x="18" y="639"/>
                  </a:lnTo>
                  <a:lnTo>
                    <a:pt x="12" y="657"/>
                  </a:lnTo>
                  <a:lnTo>
                    <a:pt x="12" y="657"/>
                  </a:lnTo>
                  <a:lnTo>
                    <a:pt x="6" y="681"/>
                  </a:lnTo>
                  <a:lnTo>
                    <a:pt x="0" y="699"/>
                  </a:lnTo>
                  <a:lnTo>
                    <a:pt x="0" y="699"/>
                  </a:lnTo>
                  <a:lnTo>
                    <a:pt x="0" y="699"/>
                  </a:lnTo>
                  <a:lnTo>
                    <a:pt x="0" y="687"/>
                  </a:lnTo>
                  <a:lnTo>
                    <a:pt x="0" y="669"/>
                  </a:lnTo>
                  <a:lnTo>
                    <a:pt x="0" y="669"/>
                  </a:lnTo>
                  <a:lnTo>
                    <a:pt x="6" y="633"/>
                  </a:lnTo>
                  <a:lnTo>
                    <a:pt x="6" y="603"/>
                  </a:lnTo>
                  <a:lnTo>
                    <a:pt x="6" y="561"/>
                  </a:lnTo>
                  <a:lnTo>
                    <a:pt x="6" y="561"/>
                  </a:lnTo>
                  <a:lnTo>
                    <a:pt x="6" y="543"/>
                  </a:lnTo>
                  <a:lnTo>
                    <a:pt x="6" y="525"/>
                  </a:lnTo>
                  <a:lnTo>
                    <a:pt x="6" y="478"/>
                  </a:lnTo>
                  <a:lnTo>
                    <a:pt x="12" y="430"/>
                  </a:lnTo>
                  <a:lnTo>
                    <a:pt x="12" y="412"/>
                  </a:lnTo>
                  <a:lnTo>
                    <a:pt x="12" y="400"/>
                  </a:lnTo>
                  <a:lnTo>
                    <a:pt x="12" y="400"/>
                  </a:lnTo>
                  <a:lnTo>
                    <a:pt x="18" y="388"/>
                  </a:lnTo>
                  <a:lnTo>
                    <a:pt x="24" y="370"/>
                  </a:lnTo>
                  <a:lnTo>
                    <a:pt x="35" y="316"/>
                  </a:lnTo>
                  <a:lnTo>
                    <a:pt x="41" y="257"/>
                  </a:lnTo>
                  <a:lnTo>
                    <a:pt x="47" y="233"/>
                  </a:lnTo>
                  <a:lnTo>
                    <a:pt x="47" y="215"/>
                  </a:lnTo>
                  <a:lnTo>
                    <a:pt x="47" y="215"/>
                  </a:lnTo>
                  <a:lnTo>
                    <a:pt x="47" y="179"/>
                  </a:lnTo>
                  <a:lnTo>
                    <a:pt x="53" y="131"/>
                  </a:lnTo>
                  <a:lnTo>
                    <a:pt x="53" y="83"/>
                  </a:lnTo>
                  <a:lnTo>
                    <a:pt x="53" y="47"/>
                  </a:lnTo>
                  <a:lnTo>
                    <a:pt x="53" y="47"/>
                  </a:lnTo>
                  <a:lnTo>
                    <a:pt x="53" y="24"/>
                  </a:lnTo>
                  <a:lnTo>
                    <a:pt x="53" y="6"/>
                  </a:lnTo>
                  <a:lnTo>
                    <a:pt x="53" y="0"/>
                  </a:lnTo>
                  <a:lnTo>
                    <a:pt x="59" y="6"/>
                  </a:lnTo>
                  <a:lnTo>
                    <a:pt x="59" y="18"/>
                  </a:lnTo>
                  <a:lnTo>
                    <a:pt x="59" y="41"/>
                  </a:lnTo>
                  <a:lnTo>
                    <a:pt x="59" y="41"/>
                  </a:lnTo>
                  <a:lnTo>
                    <a:pt x="59" y="65"/>
                  </a:lnTo>
                  <a:lnTo>
                    <a:pt x="59" y="83"/>
                  </a:lnTo>
                  <a:lnTo>
                    <a:pt x="65" y="113"/>
                  </a:lnTo>
                  <a:lnTo>
                    <a:pt x="65" y="137"/>
                  </a:lnTo>
                  <a:lnTo>
                    <a:pt x="65" y="167"/>
                  </a:lnTo>
                  <a:lnTo>
                    <a:pt x="65" y="167"/>
                  </a:lnTo>
                  <a:lnTo>
                    <a:pt x="59" y="209"/>
                  </a:lnTo>
                  <a:lnTo>
                    <a:pt x="53" y="245"/>
                  </a:lnTo>
                  <a:lnTo>
                    <a:pt x="47" y="280"/>
                  </a:lnTo>
                  <a:lnTo>
                    <a:pt x="41" y="298"/>
                  </a:lnTo>
                  <a:lnTo>
                    <a:pt x="41" y="298"/>
                  </a:lnTo>
                  <a:lnTo>
                    <a:pt x="41" y="316"/>
                  </a:lnTo>
                  <a:lnTo>
                    <a:pt x="35" y="346"/>
                  </a:lnTo>
                  <a:lnTo>
                    <a:pt x="29" y="382"/>
                  </a:lnTo>
                  <a:lnTo>
                    <a:pt x="29" y="41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82298" name="Freeform 26"/>
            <p:cNvSpPr>
              <a:spLocks/>
            </p:cNvSpPr>
            <p:nvPr/>
          </p:nvSpPr>
          <p:spPr bwMode="auto">
            <a:xfrm flipH="1">
              <a:off x="615" y="3502"/>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close/>
                </a:path>
              </a:pathLst>
            </a:custGeom>
            <a:solidFill>
              <a:srgbClr val="FFCC19"/>
            </a:solidFill>
            <a:ln w="9525">
              <a:noFill/>
              <a:round/>
              <a:headEnd/>
              <a:tailEnd/>
            </a:ln>
          </p:spPr>
          <p:txBody>
            <a:bodyPr/>
            <a:lstStyle/>
            <a:p>
              <a:endParaRPr lang="fr-FR"/>
            </a:p>
          </p:txBody>
        </p:sp>
        <p:sp>
          <p:nvSpPr>
            <p:cNvPr id="182299" name="Freeform 27"/>
            <p:cNvSpPr>
              <a:spLocks/>
            </p:cNvSpPr>
            <p:nvPr/>
          </p:nvSpPr>
          <p:spPr bwMode="auto">
            <a:xfrm flipH="1">
              <a:off x="615" y="3502"/>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path>
              </a:pathLst>
            </a:custGeom>
            <a:noFill/>
            <a:ln w="0">
              <a:solidFill>
                <a:srgbClr val="000000"/>
              </a:solidFill>
              <a:prstDash val="solid"/>
              <a:round/>
              <a:headEnd/>
              <a:tailEnd/>
            </a:ln>
          </p:spPr>
          <p:txBody>
            <a:bodyPr/>
            <a:lstStyle/>
            <a:p>
              <a:endParaRPr lang="fr-FR"/>
            </a:p>
          </p:txBody>
        </p:sp>
        <p:sp>
          <p:nvSpPr>
            <p:cNvPr id="182300" name="Freeform 28"/>
            <p:cNvSpPr>
              <a:spLocks/>
            </p:cNvSpPr>
            <p:nvPr/>
          </p:nvSpPr>
          <p:spPr bwMode="auto">
            <a:xfrm flipH="1">
              <a:off x="525" y="3356"/>
              <a:ext cx="65" cy="299"/>
            </a:xfrm>
            <a:custGeom>
              <a:avLst/>
              <a:gdLst/>
              <a:ahLst/>
              <a:cxnLst>
                <a:cxn ang="0">
                  <a:pos x="18" y="60"/>
                </a:cxn>
                <a:cxn ang="0">
                  <a:pos x="18" y="54"/>
                </a:cxn>
                <a:cxn ang="0">
                  <a:pos x="24" y="36"/>
                </a:cxn>
                <a:cxn ang="0">
                  <a:pos x="30" y="18"/>
                </a:cxn>
                <a:cxn ang="0">
                  <a:pos x="47" y="0"/>
                </a:cxn>
                <a:cxn ang="0">
                  <a:pos x="47" y="0"/>
                </a:cxn>
                <a:cxn ang="0">
                  <a:pos x="47" y="6"/>
                </a:cxn>
                <a:cxn ang="0">
                  <a:pos x="42" y="30"/>
                </a:cxn>
                <a:cxn ang="0">
                  <a:pos x="42" y="60"/>
                </a:cxn>
                <a:cxn ang="0">
                  <a:pos x="36" y="96"/>
                </a:cxn>
                <a:cxn ang="0">
                  <a:pos x="30" y="132"/>
                </a:cxn>
                <a:cxn ang="0">
                  <a:pos x="24" y="162"/>
                </a:cxn>
                <a:cxn ang="0">
                  <a:pos x="18" y="191"/>
                </a:cxn>
                <a:cxn ang="0">
                  <a:pos x="12" y="209"/>
                </a:cxn>
                <a:cxn ang="0">
                  <a:pos x="0" y="203"/>
                </a:cxn>
                <a:cxn ang="0">
                  <a:pos x="18" y="60"/>
                </a:cxn>
                <a:cxn ang="0">
                  <a:pos x="18" y="60"/>
                </a:cxn>
              </a:cxnLst>
              <a:rect l="0" t="0" r="r" b="b"/>
              <a:pathLst>
                <a:path w="47" h="209">
                  <a:moveTo>
                    <a:pt x="18" y="60"/>
                  </a:moveTo>
                  <a:lnTo>
                    <a:pt x="18" y="54"/>
                  </a:lnTo>
                  <a:lnTo>
                    <a:pt x="24" y="36"/>
                  </a:lnTo>
                  <a:lnTo>
                    <a:pt x="30" y="18"/>
                  </a:lnTo>
                  <a:lnTo>
                    <a:pt x="47" y="0"/>
                  </a:lnTo>
                  <a:lnTo>
                    <a:pt x="47" y="0"/>
                  </a:lnTo>
                  <a:lnTo>
                    <a:pt x="47" y="6"/>
                  </a:lnTo>
                  <a:lnTo>
                    <a:pt x="42" y="30"/>
                  </a:lnTo>
                  <a:lnTo>
                    <a:pt x="42" y="60"/>
                  </a:lnTo>
                  <a:lnTo>
                    <a:pt x="36" y="96"/>
                  </a:lnTo>
                  <a:lnTo>
                    <a:pt x="30" y="132"/>
                  </a:lnTo>
                  <a:lnTo>
                    <a:pt x="24" y="162"/>
                  </a:lnTo>
                  <a:lnTo>
                    <a:pt x="18" y="191"/>
                  </a:lnTo>
                  <a:lnTo>
                    <a:pt x="12" y="209"/>
                  </a:lnTo>
                  <a:lnTo>
                    <a:pt x="0" y="203"/>
                  </a:lnTo>
                  <a:lnTo>
                    <a:pt x="18" y="60"/>
                  </a:lnTo>
                  <a:lnTo>
                    <a:pt x="18" y="60"/>
                  </a:lnTo>
                  <a:close/>
                </a:path>
              </a:pathLst>
            </a:custGeom>
            <a:solidFill>
              <a:srgbClr val="BF8C00"/>
            </a:solidFill>
            <a:ln w="9525">
              <a:noFill/>
              <a:round/>
              <a:headEnd/>
              <a:tailEnd/>
            </a:ln>
          </p:spPr>
          <p:txBody>
            <a:bodyPr/>
            <a:lstStyle/>
            <a:p>
              <a:endParaRPr lang="fr-FR"/>
            </a:p>
          </p:txBody>
        </p:sp>
        <p:sp>
          <p:nvSpPr>
            <p:cNvPr id="182301" name="Freeform 29"/>
            <p:cNvSpPr>
              <a:spLocks/>
            </p:cNvSpPr>
            <p:nvPr/>
          </p:nvSpPr>
          <p:spPr bwMode="auto">
            <a:xfrm flipH="1">
              <a:off x="525" y="3356"/>
              <a:ext cx="32" cy="51"/>
            </a:xfrm>
            <a:custGeom>
              <a:avLst/>
              <a:gdLst/>
              <a:ahLst/>
              <a:cxnLst>
                <a:cxn ang="0">
                  <a:pos x="23" y="0"/>
                </a:cxn>
                <a:cxn ang="0">
                  <a:pos x="23" y="0"/>
                </a:cxn>
                <a:cxn ang="0">
                  <a:pos x="18" y="6"/>
                </a:cxn>
                <a:cxn ang="0">
                  <a:pos x="6" y="18"/>
                </a:cxn>
                <a:cxn ang="0">
                  <a:pos x="0" y="36"/>
                </a:cxn>
              </a:cxnLst>
              <a:rect l="0" t="0" r="r" b="b"/>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82302" name="Freeform 30"/>
            <p:cNvSpPr>
              <a:spLocks/>
            </p:cNvSpPr>
            <p:nvPr/>
          </p:nvSpPr>
          <p:spPr bwMode="auto">
            <a:xfrm flipH="1">
              <a:off x="557" y="3407"/>
              <a:ext cx="16" cy="52"/>
            </a:xfrm>
            <a:custGeom>
              <a:avLst/>
              <a:gdLst/>
              <a:ahLst/>
              <a:cxnLst>
                <a:cxn ang="0">
                  <a:pos x="12" y="0"/>
                </a:cxn>
                <a:cxn ang="0">
                  <a:pos x="0" y="36"/>
                </a:cxn>
                <a:cxn ang="0">
                  <a:pos x="0" y="36"/>
                </a:cxn>
              </a:cxnLst>
              <a:rect l="0" t="0" r="r" b="b"/>
              <a:pathLst>
                <a:path w="12" h="36">
                  <a:moveTo>
                    <a:pt x="12" y="0"/>
                  </a:moveTo>
                  <a:lnTo>
                    <a:pt x="0" y="36"/>
                  </a:lnTo>
                  <a:lnTo>
                    <a:pt x="0" y="36"/>
                  </a:lnTo>
                </a:path>
              </a:pathLst>
            </a:custGeom>
            <a:noFill/>
            <a:ln w="0">
              <a:solidFill>
                <a:srgbClr val="000000"/>
              </a:solidFill>
              <a:prstDash val="solid"/>
              <a:round/>
              <a:headEnd/>
              <a:tailEnd/>
            </a:ln>
          </p:spPr>
          <p:txBody>
            <a:bodyPr/>
            <a:lstStyle/>
            <a:p>
              <a:endParaRPr lang="fr-FR"/>
            </a:p>
          </p:txBody>
        </p:sp>
        <p:sp>
          <p:nvSpPr>
            <p:cNvPr id="182303" name="Freeform 31"/>
            <p:cNvSpPr>
              <a:spLocks/>
            </p:cNvSpPr>
            <p:nvPr/>
          </p:nvSpPr>
          <p:spPr bwMode="auto">
            <a:xfrm flipH="1">
              <a:off x="648" y="1356"/>
              <a:ext cx="265" cy="462"/>
            </a:xfrm>
            <a:custGeom>
              <a:avLst/>
              <a:gdLst/>
              <a:ahLst/>
              <a:cxnLst>
                <a:cxn ang="0">
                  <a:pos x="30" y="24"/>
                </a:cxn>
                <a:cxn ang="0">
                  <a:pos x="42" y="48"/>
                </a:cxn>
                <a:cxn ang="0">
                  <a:pos x="54" y="72"/>
                </a:cxn>
                <a:cxn ang="0">
                  <a:pos x="84" y="131"/>
                </a:cxn>
                <a:cxn ang="0">
                  <a:pos x="120" y="197"/>
                </a:cxn>
                <a:cxn ang="0">
                  <a:pos x="138" y="227"/>
                </a:cxn>
                <a:cxn ang="0">
                  <a:pos x="156" y="245"/>
                </a:cxn>
                <a:cxn ang="0">
                  <a:pos x="156" y="245"/>
                </a:cxn>
                <a:cxn ang="0">
                  <a:pos x="180" y="275"/>
                </a:cxn>
                <a:cxn ang="0">
                  <a:pos x="192" y="305"/>
                </a:cxn>
                <a:cxn ang="0">
                  <a:pos x="180" y="323"/>
                </a:cxn>
                <a:cxn ang="0">
                  <a:pos x="168" y="323"/>
                </a:cxn>
                <a:cxn ang="0">
                  <a:pos x="156" y="323"/>
                </a:cxn>
                <a:cxn ang="0">
                  <a:pos x="156" y="323"/>
                </a:cxn>
                <a:cxn ang="0">
                  <a:pos x="138" y="305"/>
                </a:cxn>
                <a:cxn ang="0">
                  <a:pos x="120" y="287"/>
                </a:cxn>
                <a:cxn ang="0">
                  <a:pos x="96" y="275"/>
                </a:cxn>
                <a:cxn ang="0">
                  <a:pos x="90" y="275"/>
                </a:cxn>
                <a:cxn ang="0">
                  <a:pos x="78" y="281"/>
                </a:cxn>
                <a:cxn ang="0">
                  <a:pos x="78" y="281"/>
                </a:cxn>
                <a:cxn ang="0">
                  <a:pos x="78" y="287"/>
                </a:cxn>
                <a:cxn ang="0">
                  <a:pos x="66" y="287"/>
                </a:cxn>
                <a:cxn ang="0">
                  <a:pos x="54" y="281"/>
                </a:cxn>
                <a:cxn ang="0">
                  <a:pos x="48" y="269"/>
                </a:cxn>
                <a:cxn ang="0">
                  <a:pos x="42" y="251"/>
                </a:cxn>
                <a:cxn ang="0">
                  <a:pos x="42" y="251"/>
                </a:cxn>
                <a:cxn ang="0">
                  <a:pos x="36" y="221"/>
                </a:cxn>
                <a:cxn ang="0">
                  <a:pos x="24" y="173"/>
                </a:cxn>
                <a:cxn ang="0">
                  <a:pos x="12" y="125"/>
                </a:cxn>
                <a:cxn ang="0">
                  <a:pos x="6" y="72"/>
                </a:cxn>
                <a:cxn ang="0">
                  <a:pos x="0" y="36"/>
                </a:cxn>
                <a:cxn ang="0">
                  <a:pos x="6" y="6"/>
                </a:cxn>
                <a:cxn ang="0">
                  <a:pos x="6" y="0"/>
                </a:cxn>
                <a:cxn ang="0">
                  <a:pos x="12" y="0"/>
                </a:cxn>
                <a:cxn ang="0">
                  <a:pos x="18" y="12"/>
                </a:cxn>
                <a:cxn ang="0">
                  <a:pos x="30" y="24"/>
                </a:cxn>
              </a:cxnLst>
              <a:rect l="0" t="0" r="r" b="b"/>
              <a:pathLst>
                <a:path w="192" h="323">
                  <a:moveTo>
                    <a:pt x="30" y="24"/>
                  </a:moveTo>
                  <a:lnTo>
                    <a:pt x="42" y="48"/>
                  </a:lnTo>
                  <a:lnTo>
                    <a:pt x="54" y="72"/>
                  </a:lnTo>
                  <a:lnTo>
                    <a:pt x="84" y="131"/>
                  </a:lnTo>
                  <a:lnTo>
                    <a:pt x="120" y="197"/>
                  </a:lnTo>
                  <a:lnTo>
                    <a:pt x="138" y="227"/>
                  </a:lnTo>
                  <a:lnTo>
                    <a:pt x="156" y="245"/>
                  </a:lnTo>
                  <a:lnTo>
                    <a:pt x="156" y="245"/>
                  </a:lnTo>
                  <a:lnTo>
                    <a:pt x="180" y="275"/>
                  </a:lnTo>
                  <a:lnTo>
                    <a:pt x="192" y="305"/>
                  </a:lnTo>
                  <a:lnTo>
                    <a:pt x="180" y="323"/>
                  </a:lnTo>
                  <a:lnTo>
                    <a:pt x="168" y="323"/>
                  </a:lnTo>
                  <a:lnTo>
                    <a:pt x="156" y="323"/>
                  </a:lnTo>
                  <a:lnTo>
                    <a:pt x="156" y="323"/>
                  </a:lnTo>
                  <a:lnTo>
                    <a:pt x="138" y="305"/>
                  </a:lnTo>
                  <a:lnTo>
                    <a:pt x="120" y="287"/>
                  </a:lnTo>
                  <a:lnTo>
                    <a:pt x="96" y="275"/>
                  </a:lnTo>
                  <a:lnTo>
                    <a:pt x="90" y="275"/>
                  </a:lnTo>
                  <a:lnTo>
                    <a:pt x="78" y="281"/>
                  </a:lnTo>
                  <a:lnTo>
                    <a:pt x="78" y="281"/>
                  </a:lnTo>
                  <a:lnTo>
                    <a:pt x="78" y="287"/>
                  </a:lnTo>
                  <a:lnTo>
                    <a:pt x="66" y="287"/>
                  </a:lnTo>
                  <a:lnTo>
                    <a:pt x="54" y="281"/>
                  </a:lnTo>
                  <a:lnTo>
                    <a:pt x="48" y="269"/>
                  </a:lnTo>
                  <a:lnTo>
                    <a:pt x="42" y="251"/>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82304" name="Freeform 32"/>
            <p:cNvSpPr>
              <a:spLocks/>
            </p:cNvSpPr>
            <p:nvPr/>
          </p:nvSpPr>
          <p:spPr bwMode="auto">
            <a:xfrm flipH="1">
              <a:off x="648" y="1391"/>
              <a:ext cx="257" cy="427"/>
            </a:xfrm>
            <a:custGeom>
              <a:avLst/>
              <a:gdLst/>
              <a:ahLst/>
              <a:cxnLst>
                <a:cxn ang="0">
                  <a:pos x="30" y="30"/>
                </a:cxn>
                <a:cxn ang="0">
                  <a:pos x="42" y="48"/>
                </a:cxn>
                <a:cxn ang="0">
                  <a:pos x="48" y="72"/>
                </a:cxn>
                <a:cxn ang="0">
                  <a:pos x="78" y="125"/>
                </a:cxn>
                <a:cxn ang="0">
                  <a:pos x="108" y="179"/>
                </a:cxn>
                <a:cxn ang="0">
                  <a:pos x="150" y="227"/>
                </a:cxn>
                <a:cxn ang="0">
                  <a:pos x="150" y="227"/>
                </a:cxn>
                <a:cxn ang="0">
                  <a:pos x="174" y="263"/>
                </a:cxn>
                <a:cxn ang="0">
                  <a:pos x="186" y="287"/>
                </a:cxn>
                <a:cxn ang="0">
                  <a:pos x="174" y="299"/>
                </a:cxn>
                <a:cxn ang="0">
                  <a:pos x="162" y="299"/>
                </a:cxn>
                <a:cxn ang="0">
                  <a:pos x="150" y="293"/>
                </a:cxn>
                <a:cxn ang="0">
                  <a:pos x="150" y="293"/>
                </a:cxn>
                <a:cxn ang="0">
                  <a:pos x="132" y="281"/>
                </a:cxn>
                <a:cxn ang="0">
                  <a:pos x="114" y="263"/>
                </a:cxn>
                <a:cxn ang="0">
                  <a:pos x="90" y="251"/>
                </a:cxn>
                <a:cxn ang="0">
                  <a:pos x="84" y="251"/>
                </a:cxn>
                <a:cxn ang="0">
                  <a:pos x="72" y="257"/>
                </a:cxn>
                <a:cxn ang="0">
                  <a:pos x="72" y="257"/>
                </a:cxn>
                <a:cxn ang="0">
                  <a:pos x="72" y="263"/>
                </a:cxn>
                <a:cxn ang="0">
                  <a:pos x="66" y="263"/>
                </a:cxn>
                <a:cxn ang="0">
                  <a:pos x="54" y="257"/>
                </a:cxn>
                <a:cxn ang="0">
                  <a:pos x="48" y="245"/>
                </a:cxn>
                <a:cxn ang="0">
                  <a:pos x="42" y="227"/>
                </a:cxn>
                <a:cxn ang="0">
                  <a:pos x="42" y="227"/>
                </a:cxn>
                <a:cxn ang="0">
                  <a:pos x="30" y="191"/>
                </a:cxn>
                <a:cxn ang="0">
                  <a:pos x="24" y="149"/>
                </a:cxn>
                <a:cxn ang="0">
                  <a:pos x="12" y="107"/>
                </a:cxn>
                <a:cxn ang="0">
                  <a:pos x="0" y="66"/>
                </a:cxn>
                <a:cxn ang="0">
                  <a:pos x="0" y="30"/>
                </a:cxn>
                <a:cxn ang="0">
                  <a:pos x="0" y="6"/>
                </a:cxn>
                <a:cxn ang="0">
                  <a:pos x="6" y="0"/>
                </a:cxn>
                <a:cxn ang="0">
                  <a:pos x="12" y="6"/>
                </a:cxn>
                <a:cxn ang="0">
                  <a:pos x="18" y="12"/>
                </a:cxn>
                <a:cxn ang="0">
                  <a:pos x="30" y="30"/>
                </a:cxn>
              </a:cxnLst>
              <a:rect l="0" t="0" r="r" b="b"/>
              <a:pathLst>
                <a:path w="186" h="299">
                  <a:moveTo>
                    <a:pt x="30" y="30"/>
                  </a:moveTo>
                  <a:lnTo>
                    <a:pt x="42" y="48"/>
                  </a:lnTo>
                  <a:lnTo>
                    <a:pt x="48" y="72"/>
                  </a:lnTo>
                  <a:lnTo>
                    <a:pt x="78" y="125"/>
                  </a:lnTo>
                  <a:lnTo>
                    <a:pt x="108" y="179"/>
                  </a:lnTo>
                  <a:lnTo>
                    <a:pt x="150" y="227"/>
                  </a:lnTo>
                  <a:lnTo>
                    <a:pt x="150" y="227"/>
                  </a:lnTo>
                  <a:lnTo>
                    <a:pt x="174" y="263"/>
                  </a:lnTo>
                  <a:lnTo>
                    <a:pt x="186" y="287"/>
                  </a:lnTo>
                  <a:lnTo>
                    <a:pt x="174" y="299"/>
                  </a:lnTo>
                  <a:lnTo>
                    <a:pt x="162" y="299"/>
                  </a:lnTo>
                  <a:lnTo>
                    <a:pt x="150" y="293"/>
                  </a:lnTo>
                  <a:lnTo>
                    <a:pt x="150" y="293"/>
                  </a:lnTo>
                  <a:lnTo>
                    <a:pt x="132" y="281"/>
                  </a:lnTo>
                  <a:lnTo>
                    <a:pt x="114" y="263"/>
                  </a:lnTo>
                  <a:lnTo>
                    <a:pt x="90" y="251"/>
                  </a:lnTo>
                  <a:lnTo>
                    <a:pt x="84" y="251"/>
                  </a:lnTo>
                  <a:lnTo>
                    <a:pt x="72" y="257"/>
                  </a:lnTo>
                  <a:lnTo>
                    <a:pt x="72" y="257"/>
                  </a:lnTo>
                  <a:lnTo>
                    <a:pt x="72" y="263"/>
                  </a:lnTo>
                  <a:lnTo>
                    <a:pt x="66" y="263"/>
                  </a:lnTo>
                  <a:lnTo>
                    <a:pt x="54" y="257"/>
                  </a:lnTo>
                  <a:lnTo>
                    <a:pt x="48" y="245"/>
                  </a:lnTo>
                  <a:lnTo>
                    <a:pt x="42" y="227"/>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82305" name="Freeform 33"/>
            <p:cNvSpPr>
              <a:spLocks/>
            </p:cNvSpPr>
            <p:nvPr/>
          </p:nvSpPr>
          <p:spPr bwMode="auto">
            <a:xfrm flipH="1">
              <a:off x="656" y="1433"/>
              <a:ext cx="249" cy="377"/>
            </a:xfrm>
            <a:custGeom>
              <a:avLst/>
              <a:gdLst/>
              <a:ahLst/>
              <a:cxnLst>
                <a:cxn ang="0">
                  <a:pos x="24" y="18"/>
                </a:cxn>
                <a:cxn ang="0">
                  <a:pos x="48" y="59"/>
                </a:cxn>
                <a:cxn ang="0">
                  <a:pos x="72" y="107"/>
                </a:cxn>
                <a:cxn ang="0">
                  <a:pos x="102" y="161"/>
                </a:cxn>
                <a:cxn ang="0">
                  <a:pos x="138" y="197"/>
                </a:cxn>
                <a:cxn ang="0">
                  <a:pos x="138" y="197"/>
                </a:cxn>
                <a:cxn ang="0">
                  <a:pos x="168" y="233"/>
                </a:cxn>
                <a:cxn ang="0">
                  <a:pos x="180" y="257"/>
                </a:cxn>
                <a:cxn ang="0">
                  <a:pos x="168" y="263"/>
                </a:cxn>
                <a:cxn ang="0">
                  <a:pos x="144" y="257"/>
                </a:cxn>
                <a:cxn ang="0">
                  <a:pos x="144" y="257"/>
                </a:cxn>
                <a:cxn ang="0">
                  <a:pos x="126" y="245"/>
                </a:cxn>
                <a:cxn ang="0">
                  <a:pos x="108" y="227"/>
                </a:cxn>
                <a:cxn ang="0">
                  <a:pos x="90" y="215"/>
                </a:cxn>
                <a:cxn ang="0">
                  <a:pos x="78" y="215"/>
                </a:cxn>
                <a:cxn ang="0">
                  <a:pos x="66" y="221"/>
                </a:cxn>
                <a:cxn ang="0">
                  <a:pos x="66" y="221"/>
                </a:cxn>
                <a:cxn ang="0">
                  <a:pos x="66" y="227"/>
                </a:cxn>
                <a:cxn ang="0">
                  <a:pos x="60" y="227"/>
                </a:cxn>
                <a:cxn ang="0">
                  <a:pos x="54" y="221"/>
                </a:cxn>
                <a:cxn ang="0">
                  <a:pos x="48" y="209"/>
                </a:cxn>
                <a:cxn ang="0">
                  <a:pos x="42" y="191"/>
                </a:cxn>
                <a:cxn ang="0">
                  <a:pos x="42" y="191"/>
                </a:cxn>
                <a:cxn ang="0">
                  <a:pos x="36" y="161"/>
                </a:cxn>
                <a:cxn ang="0">
                  <a:pos x="24" y="125"/>
                </a:cxn>
                <a:cxn ang="0">
                  <a:pos x="12" y="83"/>
                </a:cxn>
                <a:cxn ang="0">
                  <a:pos x="6" y="48"/>
                </a:cxn>
                <a:cxn ang="0">
                  <a:pos x="0" y="18"/>
                </a:cxn>
                <a:cxn ang="0">
                  <a:pos x="0" y="0"/>
                </a:cxn>
                <a:cxn ang="0">
                  <a:pos x="12" y="0"/>
                </a:cxn>
                <a:cxn ang="0">
                  <a:pos x="18" y="6"/>
                </a:cxn>
                <a:cxn ang="0">
                  <a:pos x="24" y="18"/>
                </a:cxn>
              </a:cxnLst>
              <a:rect l="0" t="0" r="r" b="b"/>
              <a:pathLst>
                <a:path w="180" h="263">
                  <a:moveTo>
                    <a:pt x="24" y="18"/>
                  </a:moveTo>
                  <a:lnTo>
                    <a:pt x="48" y="59"/>
                  </a:lnTo>
                  <a:lnTo>
                    <a:pt x="72" y="107"/>
                  </a:lnTo>
                  <a:lnTo>
                    <a:pt x="102" y="161"/>
                  </a:lnTo>
                  <a:lnTo>
                    <a:pt x="138" y="197"/>
                  </a:lnTo>
                  <a:lnTo>
                    <a:pt x="138" y="197"/>
                  </a:lnTo>
                  <a:lnTo>
                    <a:pt x="168" y="233"/>
                  </a:lnTo>
                  <a:lnTo>
                    <a:pt x="180" y="257"/>
                  </a:lnTo>
                  <a:lnTo>
                    <a:pt x="168" y="263"/>
                  </a:lnTo>
                  <a:lnTo>
                    <a:pt x="144" y="257"/>
                  </a:lnTo>
                  <a:lnTo>
                    <a:pt x="144" y="257"/>
                  </a:lnTo>
                  <a:lnTo>
                    <a:pt x="126" y="245"/>
                  </a:lnTo>
                  <a:lnTo>
                    <a:pt x="108" y="227"/>
                  </a:lnTo>
                  <a:lnTo>
                    <a:pt x="90" y="215"/>
                  </a:lnTo>
                  <a:lnTo>
                    <a:pt x="78" y="215"/>
                  </a:lnTo>
                  <a:lnTo>
                    <a:pt x="66" y="221"/>
                  </a:lnTo>
                  <a:lnTo>
                    <a:pt x="66" y="221"/>
                  </a:lnTo>
                  <a:lnTo>
                    <a:pt x="66" y="227"/>
                  </a:lnTo>
                  <a:lnTo>
                    <a:pt x="60" y="227"/>
                  </a:lnTo>
                  <a:lnTo>
                    <a:pt x="54" y="221"/>
                  </a:lnTo>
                  <a:lnTo>
                    <a:pt x="48" y="209"/>
                  </a:lnTo>
                  <a:lnTo>
                    <a:pt x="42" y="191"/>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82306" name="Freeform 34"/>
            <p:cNvSpPr>
              <a:spLocks/>
            </p:cNvSpPr>
            <p:nvPr/>
          </p:nvSpPr>
          <p:spPr bwMode="auto">
            <a:xfrm flipH="1">
              <a:off x="665" y="1468"/>
              <a:ext cx="232" cy="342"/>
            </a:xfrm>
            <a:custGeom>
              <a:avLst/>
              <a:gdLst/>
              <a:ahLst/>
              <a:cxnLst>
                <a:cxn ang="0">
                  <a:pos x="18" y="24"/>
                </a:cxn>
                <a:cxn ang="0">
                  <a:pos x="36" y="59"/>
                </a:cxn>
                <a:cxn ang="0">
                  <a:pos x="60" y="101"/>
                </a:cxn>
                <a:cxn ang="0">
                  <a:pos x="90" y="143"/>
                </a:cxn>
                <a:cxn ang="0">
                  <a:pos x="126" y="179"/>
                </a:cxn>
                <a:cxn ang="0">
                  <a:pos x="126" y="179"/>
                </a:cxn>
                <a:cxn ang="0">
                  <a:pos x="156" y="209"/>
                </a:cxn>
                <a:cxn ang="0">
                  <a:pos x="168" y="233"/>
                </a:cxn>
                <a:cxn ang="0">
                  <a:pos x="156" y="239"/>
                </a:cxn>
                <a:cxn ang="0">
                  <a:pos x="132" y="227"/>
                </a:cxn>
                <a:cxn ang="0">
                  <a:pos x="132" y="227"/>
                </a:cxn>
                <a:cxn ang="0">
                  <a:pos x="114" y="215"/>
                </a:cxn>
                <a:cxn ang="0">
                  <a:pos x="102" y="197"/>
                </a:cxn>
                <a:cxn ang="0">
                  <a:pos x="78" y="191"/>
                </a:cxn>
                <a:cxn ang="0">
                  <a:pos x="72" y="191"/>
                </a:cxn>
                <a:cxn ang="0">
                  <a:pos x="60" y="197"/>
                </a:cxn>
                <a:cxn ang="0">
                  <a:pos x="60" y="197"/>
                </a:cxn>
                <a:cxn ang="0">
                  <a:pos x="60" y="197"/>
                </a:cxn>
                <a:cxn ang="0">
                  <a:pos x="54" y="203"/>
                </a:cxn>
                <a:cxn ang="0">
                  <a:pos x="48" y="191"/>
                </a:cxn>
                <a:cxn ang="0">
                  <a:pos x="42" y="179"/>
                </a:cxn>
                <a:cxn ang="0">
                  <a:pos x="36" y="161"/>
                </a:cxn>
                <a:cxn ang="0">
                  <a:pos x="36" y="161"/>
                </a:cxn>
                <a:cxn ang="0">
                  <a:pos x="30" y="131"/>
                </a:cxn>
                <a:cxn ang="0">
                  <a:pos x="18" y="101"/>
                </a:cxn>
                <a:cxn ang="0">
                  <a:pos x="12" y="65"/>
                </a:cxn>
                <a:cxn ang="0">
                  <a:pos x="0" y="35"/>
                </a:cxn>
                <a:cxn ang="0">
                  <a:pos x="0" y="12"/>
                </a:cxn>
                <a:cxn ang="0">
                  <a:pos x="0" y="0"/>
                </a:cxn>
                <a:cxn ang="0">
                  <a:pos x="6" y="0"/>
                </a:cxn>
                <a:cxn ang="0">
                  <a:pos x="18" y="24"/>
                </a:cxn>
              </a:cxnLst>
              <a:rect l="0" t="0" r="r" b="b"/>
              <a:pathLst>
                <a:path w="168" h="239">
                  <a:moveTo>
                    <a:pt x="18" y="24"/>
                  </a:moveTo>
                  <a:lnTo>
                    <a:pt x="36" y="59"/>
                  </a:lnTo>
                  <a:lnTo>
                    <a:pt x="60" y="101"/>
                  </a:lnTo>
                  <a:lnTo>
                    <a:pt x="90" y="143"/>
                  </a:lnTo>
                  <a:lnTo>
                    <a:pt x="126" y="179"/>
                  </a:lnTo>
                  <a:lnTo>
                    <a:pt x="126" y="179"/>
                  </a:lnTo>
                  <a:lnTo>
                    <a:pt x="156" y="209"/>
                  </a:lnTo>
                  <a:lnTo>
                    <a:pt x="168" y="233"/>
                  </a:lnTo>
                  <a:lnTo>
                    <a:pt x="156" y="239"/>
                  </a:lnTo>
                  <a:lnTo>
                    <a:pt x="132" y="227"/>
                  </a:lnTo>
                  <a:lnTo>
                    <a:pt x="132" y="227"/>
                  </a:lnTo>
                  <a:lnTo>
                    <a:pt x="114" y="215"/>
                  </a:lnTo>
                  <a:lnTo>
                    <a:pt x="102" y="197"/>
                  </a:lnTo>
                  <a:lnTo>
                    <a:pt x="78" y="191"/>
                  </a:lnTo>
                  <a:lnTo>
                    <a:pt x="72" y="191"/>
                  </a:lnTo>
                  <a:lnTo>
                    <a:pt x="60" y="197"/>
                  </a:lnTo>
                  <a:lnTo>
                    <a:pt x="60" y="197"/>
                  </a:lnTo>
                  <a:lnTo>
                    <a:pt x="60" y="197"/>
                  </a:lnTo>
                  <a:lnTo>
                    <a:pt x="54" y="203"/>
                  </a:lnTo>
                  <a:lnTo>
                    <a:pt x="48" y="191"/>
                  </a:lnTo>
                  <a:lnTo>
                    <a:pt x="42" y="179"/>
                  </a:lnTo>
                  <a:lnTo>
                    <a:pt x="36" y="161"/>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82307" name="Freeform 35"/>
            <p:cNvSpPr>
              <a:spLocks/>
            </p:cNvSpPr>
            <p:nvPr/>
          </p:nvSpPr>
          <p:spPr bwMode="auto">
            <a:xfrm flipH="1">
              <a:off x="673" y="1502"/>
              <a:ext cx="224" cy="308"/>
            </a:xfrm>
            <a:custGeom>
              <a:avLst/>
              <a:gdLst/>
              <a:ahLst/>
              <a:cxnLst>
                <a:cxn ang="0">
                  <a:pos x="18" y="23"/>
                </a:cxn>
                <a:cxn ang="0">
                  <a:pos x="36" y="59"/>
                </a:cxn>
                <a:cxn ang="0">
                  <a:pos x="54" y="95"/>
                </a:cxn>
                <a:cxn ang="0">
                  <a:pos x="78" y="131"/>
                </a:cxn>
                <a:cxn ang="0">
                  <a:pos x="114" y="167"/>
                </a:cxn>
                <a:cxn ang="0">
                  <a:pos x="114" y="167"/>
                </a:cxn>
                <a:cxn ang="0">
                  <a:pos x="150" y="197"/>
                </a:cxn>
                <a:cxn ang="0">
                  <a:pos x="162" y="215"/>
                </a:cxn>
                <a:cxn ang="0">
                  <a:pos x="156" y="215"/>
                </a:cxn>
                <a:cxn ang="0">
                  <a:pos x="126" y="203"/>
                </a:cxn>
                <a:cxn ang="0">
                  <a:pos x="126" y="203"/>
                </a:cxn>
                <a:cxn ang="0">
                  <a:pos x="114" y="191"/>
                </a:cxn>
                <a:cxn ang="0">
                  <a:pos x="102" y="173"/>
                </a:cxn>
                <a:cxn ang="0">
                  <a:pos x="84" y="167"/>
                </a:cxn>
                <a:cxn ang="0">
                  <a:pos x="72" y="167"/>
                </a:cxn>
                <a:cxn ang="0">
                  <a:pos x="60" y="173"/>
                </a:cxn>
                <a:cxn ang="0">
                  <a:pos x="60" y="173"/>
                </a:cxn>
                <a:cxn ang="0">
                  <a:pos x="60" y="179"/>
                </a:cxn>
                <a:cxn ang="0">
                  <a:pos x="54" y="179"/>
                </a:cxn>
                <a:cxn ang="0">
                  <a:pos x="48" y="167"/>
                </a:cxn>
                <a:cxn ang="0">
                  <a:pos x="42" y="155"/>
                </a:cxn>
                <a:cxn ang="0">
                  <a:pos x="36" y="137"/>
                </a:cxn>
                <a:cxn ang="0">
                  <a:pos x="36" y="137"/>
                </a:cxn>
                <a:cxn ang="0">
                  <a:pos x="30" y="107"/>
                </a:cxn>
                <a:cxn ang="0">
                  <a:pos x="24" y="77"/>
                </a:cxn>
                <a:cxn ang="0">
                  <a:pos x="12" y="47"/>
                </a:cxn>
                <a:cxn ang="0">
                  <a:pos x="6" y="23"/>
                </a:cxn>
                <a:cxn ang="0">
                  <a:pos x="0" y="6"/>
                </a:cxn>
                <a:cxn ang="0">
                  <a:pos x="0" y="0"/>
                </a:cxn>
                <a:cxn ang="0">
                  <a:pos x="6" y="0"/>
                </a:cxn>
                <a:cxn ang="0">
                  <a:pos x="18" y="23"/>
                </a:cxn>
              </a:cxnLst>
              <a:rect l="0" t="0" r="r" b="b"/>
              <a:pathLst>
                <a:path w="162" h="215">
                  <a:moveTo>
                    <a:pt x="18" y="23"/>
                  </a:moveTo>
                  <a:lnTo>
                    <a:pt x="36" y="59"/>
                  </a:lnTo>
                  <a:lnTo>
                    <a:pt x="54" y="95"/>
                  </a:lnTo>
                  <a:lnTo>
                    <a:pt x="78" y="131"/>
                  </a:lnTo>
                  <a:lnTo>
                    <a:pt x="114" y="167"/>
                  </a:lnTo>
                  <a:lnTo>
                    <a:pt x="114" y="167"/>
                  </a:lnTo>
                  <a:lnTo>
                    <a:pt x="150" y="197"/>
                  </a:lnTo>
                  <a:lnTo>
                    <a:pt x="162" y="215"/>
                  </a:lnTo>
                  <a:lnTo>
                    <a:pt x="156" y="215"/>
                  </a:lnTo>
                  <a:lnTo>
                    <a:pt x="126" y="203"/>
                  </a:lnTo>
                  <a:lnTo>
                    <a:pt x="126" y="203"/>
                  </a:lnTo>
                  <a:lnTo>
                    <a:pt x="114" y="191"/>
                  </a:lnTo>
                  <a:lnTo>
                    <a:pt x="102" y="173"/>
                  </a:lnTo>
                  <a:lnTo>
                    <a:pt x="84" y="167"/>
                  </a:lnTo>
                  <a:lnTo>
                    <a:pt x="72" y="167"/>
                  </a:lnTo>
                  <a:lnTo>
                    <a:pt x="60" y="173"/>
                  </a:lnTo>
                  <a:lnTo>
                    <a:pt x="60" y="173"/>
                  </a:lnTo>
                  <a:lnTo>
                    <a:pt x="60" y="179"/>
                  </a:lnTo>
                  <a:lnTo>
                    <a:pt x="54" y="179"/>
                  </a:lnTo>
                  <a:lnTo>
                    <a:pt x="48" y="167"/>
                  </a:lnTo>
                  <a:lnTo>
                    <a:pt x="42" y="155"/>
                  </a:lnTo>
                  <a:lnTo>
                    <a:pt x="36" y="137"/>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82308" name="Freeform 36"/>
            <p:cNvSpPr>
              <a:spLocks/>
            </p:cNvSpPr>
            <p:nvPr/>
          </p:nvSpPr>
          <p:spPr bwMode="auto">
            <a:xfrm flipH="1">
              <a:off x="640" y="3545"/>
              <a:ext cx="207" cy="84"/>
            </a:xfrm>
            <a:custGeom>
              <a:avLst/>
              <a:gdLst/>
              <a:ahLst/>
              <a:cxnLst>
                <a:cxn ang="0">
                  <a:pos x="150" y="0"/>
                </a:cxn>
                <a:cxn ang="0">
                  <a:pos x="138" y="0"/>
                </a:cxn>
                <a:cxn ang="0">
                  <a:pos x="126" y="0"/>
                </a:cxn>
                <a:cxn ang="0">
                  <a:pos x="108" y="6"/>
                </a:cxn>
                <a:cxn ang="0">
                  <a:pos x="90" y="18"/>
                </a:cxn>
                <a:cxn ang="0">
                  <a:pos x="78" y="24"/>
                </a:cxn>
                <a:cxn ang="0">
                  <a:pos x="66" y="30"/>
                </a:cxn>
                <a:cxn ang="0">
                  <a:pos x="42" y="41"/>
                </a:cxn>
                <a:cxn ang="0">
                  <a:pos x="24" y="47"/>
                </a:cxn>
                <a:cxn ang="0">
                  <a:pos x="18" y="53"/>
                </a:cxn>
                <a:cxn ang="0">
                  <a:pos x="6" y="59"/>
                </a:cxn>
                <a:cxn ang="0">
                  <a:pos x="0" y="59"/>
                </a:cxn>
              </a:cxnLst>
              <a:rect l="0" t="0" r="r" b="b"/>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82309" name="Freeform 37"/>
            <p:cNvSpPr>
              <a:spLocks/>
            </p:cNvSpPr>
            <p:nvPr/>
          </p:nvSpPr>
          <p:spPr bwMode="auto">
            <a:xfrm flipH="1">
              <a:off x="640" y="3562"/>
              <a:ext cx="215" cy="84"/>
            </a:xfrm>
            <a:custGeom>
              <a:avLst/>
              <a:gdLst/>
              <a:ahLst/>
              <a:cxnLst>
                <a:cxn ang="0">
                  <a:pos x="156" y="0"/>
                </a:cxn>
                <a:cxn ang="0">
                  <a:pos x="144" y="0"/>
                </a:cxn>
                <a:cxn ang="0">
                  <a:pos x="132" y="6"/>
                </a:cxn>
                <a:cxn ang="0">
                  <a:pos x="114" y="6"/>
                </a:cxn>
                <a:cxn ang="0">
                  <a:pos x="96" y="18"/>
                </a:cxn>
                <a:cxn ang="0">
                  <a:pos x="84" y="24"/>
                </a:cxn>
                <a:cxn ang="0">
                  <a:pos x="66" y="29"/>
                </a:cxn>
                <a:cxn ang="0">
                  <a:pos x="42" y="41"/>
                </a:cxn>
                <a:cxn ang="0">
                  <a:pos x="30" y="47"/>
                </a:cxn>
                <a:cxn ang="0">
                  <a:pos x="18" y="53"/>
                </a:cxn>
                <a:cxn ang="0">
                  <a:pos x="6" y="59"/>
                </a:cxn>
                <a:cxn ang="0">
                  <a:pos x="0" y="59"/>
                </a:cxn>
              </a:cxnLst>
              <a:rect l="0" t="0" r="r" b="b"/>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82310" name="Freeform 38"/>
            <p:cNvSpPr>
              <a:spLocks/>
            </p:cNvSpPr>
            <p:nvPr/>
          </p:nvSpPr>
          <p:spPr bwMode="auto">
            <a:xfrm flipH="1">
              <a:off x="723" y="3638"/>
              <a:ext cx="223" cy="60"/>
            </a:xfrm>
            <a:custGeom>
              <a:avLst/>
              <a:gdLst/>
              <a:ahLst/>
              <a:cxnLst>
                <a:cxn ang="0">
                  <a:pos x="162" y="6"/>
                </a:cxn>
                <a:cxn ang="0">
                  <a:pos x="156" y="18"/>
                </a:cxn>
                <a:cxn ang="0">
                  <a:pos x="144" y="18"/>
                </a:cxn>
                <a:cxn ang="0">
                  <a:pos x="132" y="24"/>
                </a:cxn>
                <a:cxn ang="0">
                  <a:pos x="132" y="24"/>
                </a:cxn>
                <a:cxn ang="0">
                  <a:pos x="108" y="30"/>
                </a:cxn>
                <a:cxn ang="0">
                  <a:pos x="78" y="36"/>
                </a:cxn>
                <a:cxn ang="0">
                  <a:pos x="42" y="42"/>
                </a:cxn>
                <a:cxn ang="0">
                  <a:pos x="6" y="36"/>
                </a:cxn>
                <a:cxn ang="0">
                  <a:pos x="6" y="36"/>
                </a:cxn>
                <a:cxn ang="0">
                  <a:pos x="0" y="36"/>
                </a:cxn>
                <a:cxn ang="0">
                  <a:pos x="0" y="36"/>
                </a:cxn>
                <a:cxn ang="0">
                  <a:pos x="6" y="30"/>
                </a:cxn>
                <a:cxn ang="0">
                  <a:pos x="6" y="30"/>
                </a:cxn>
                <a:cxn ang="0">
                  <a:pos x="18" y="30"/>
                </a:cxn>
                <a:cxn ang="0">
                  <a:pos x="36" y="30"/>
                </a:cxn>
                <a:cxn ang="0">
                  <a:pos x="54" y="36"/>
                </a:cxn>
                <a:cxn ang="0">
                  <a:pos x="84" y="30"/>
                </a:cxn>
                <a:cxn ang="0">
                  <a:pos x="84" y="30"/>
                </a:cxn>
                <a:cxn ang="0">
                  <a:pos x="108" y="24"/>
                </a:cxn>
                <a:cxn ang="0">
                  <a:pos x="120" y="24"/>
                </a:cxn>
                <a:cxn ang="0">
                  <a:pos x="138" y="18"/>
                </a:cxn>
                <a:cxn ang="0">
                  <a:pos x="138" y="18"/>
                </a:cxn>
                <a:cxn ang="0">
                  <a:pos x="162" y="6"/>
                </a:cxn>
                <a:cxn ang="0">
                  <a:pos x="162" y="0"/>
                </a:cxn>
                <a:cxn ang="0">
                  <a:pos x="162" y="6"/>
                </a:cxn>
              </a:cxnLst>
              <a:rect l="0" t="0" r="r" b="b"/>
              <a:pathLst>
                <a:path w="162" h="42">
                  <a:moveTo>
                    <a:pt x="162" y="6"/>
                  </a:moveTo>
                  <a:lnTo>
                    <a:pt x="156" y="18"/>
                  </a:lnTo>
                  <a:lnTo>
                    <a:pt x="144" y="18"/>
                  </a:lnTo>
                  <a:lnTo>
                    <a:pt x="132" y="24"/>
                  </a:lnTo>
                  <a:lnTo>
                    <a:pt x="132" y="24"/>
                  </a:lnTo>
                  <a:lnTo>
                    <a:pt x="108" y="30"/>
                  </a:lnTo>
                  <a:lnTo>
                    <a:pt x="78" y="36"/>
                  </a:lnTo>
                  <a:lnTo>
                    <a:pt x="42" y="42"/>
                  </a:lnTo>
                  <a:lnTo>
                    <a:pt x="6" y="36"/>
                  </a:lnTo>
                  <a:lnTo>
                    <a:pt x="6" y="36"/>
                  </a:lnTo>
                  <a:lnTo>
                    <a:pt x="0" y="36"/>
                  </a:lnTo>
                  <a:lnTo>
                    <a:pt x="0" y="36"/>
                  </a:lnTo>
                  <a:lnTo>
                    <a:pt x="6" y="30"/>
                  </a:lnTo>
                  <a:lnTo>
                    <a:pt x="6" y="30"/>
                  </a:lnTo>
                  <a:lnTo>
                    <a:pt x="18" y="30"/>
                  </a:lnTo>
                  <a:lnTo>
                    <a:pt x="36" y="30"/>
                  </a:lnTo>
                  <a:lnTo>
                    <a:pt x="54" y="36"/>
                  </a:lnTo>
                  <a:lnTo>
                    <a:pt x="84" y="30"/>
                  </a:lnTo>
                  <a:lnTo>
                    <a:pt x="84" y="30"/>
                  </a:lnTo>
                  <a:lnTo>
                    <a:pt x="108" y="24"/>
                  </a:lnTo>
                  <a:lnTo>
                    <a:pt x="120" y="24"/>
                  </a:lnTo>
                  <a:lnTo>
                    <a:pt x="138" y="18"/>
                  </a:lnTo>
                  <a:lnTo>
                    <a:pt x="138" y="18"/>
                  </a:lnTo>
                  <a:lnTo>
                    <a:pt x="162" y="6"/>
                  </a:lnTo>
                  <a:lnTo>
                    <a:pt x="162" y="0"/>
                  </a:lnTo>
                  <a:lnTo>
                    <a:pt x="162" y="6"/>
                  </a:lnTo>
                  <a:close/>
                </a:path>
              </a:pathLst>
            </a:custGeom>
            <a:solidFill>
              <a:srgbClr val="FFD832"/>
            </a:solidFill>
            <a:ln w="9525">
              <a:noFill/>
              <a:round/>
              <a:headEnd/>
              <a:tailEnd/>
            </a:ln>
          </p:spPr>
          <p:txBody>
            <a:bodyPr/>
            <a:lstStyle/>
            <a:p>
              <a:endParaRPr lang="fr-FR"/>
            </a:p>
          </p:txBody>
        </p:sp>
        <p:sp>
          <p:nvSpPr>
            <p:cNvPr id="182311" name="Freeform 39"/>
            <p:cNvSpPr>
              <a:spLocks/>
            </p:cNvSpPr>
            <p:nvPr/>
          </p:nvSpPr>
          <p:spPr bwMode="auto">
            <a:xfrm flipH="1">
              <a:off x="747" y="2109"/>
              <a:ext cx="42" cy="103"/>
            </a:xfrm>
            <a:custGeom>
              <a:avLst/>
              <a:gdLst/>
              <a:ahLst/>
              <a:cxnLst>
                <a:cxn ang="0">
                  <a:pos x="0" y="24"/>
                </a:cxn>
                <a:cxn ang="0">
                  <a:pos x="0" y="24"/>
                </a:cxn>
                <a:cxn ang="0">
                  <a:pos x="6" y="18"/>
                </a:cxn>
                <a:cxn ang="0">
                  <a:pos x="18" y="18"/>
                </a:cxn>
                <a:cxn ang="0">
                  <a:pos x="24" y="6"/>
                </a:cxn>
                <a:cxn ang="0">
                  <a:pos x="24" y="6"/>
                </a:cxn>
                <a:cxn ang="0">
                  <a:pos x="30" y="0"/>
                </a:cxn>
                <a:cxn ang="0">
                  <a:pos x="30" y="12"/>
                </a:cxn>
                <a:cxn ang="0">
                  <a:pos x="24" y="30"/>
                </a:cxn>
                <a:cxn ang="0">
                  <a:pos x="24" y="30"/>
                </a:cxn>
                <a:cxn ang="0">
                  <a:pos x="24" y="42"/>
                </a:cxn>
                <a:cxn ang="0">
                  <a:pos x="24" y="54"/>
                </a:cxn>
                <a:cxn ang="0">
                  <a:pos x="18" y="66"/>
                </a:cxn>
                <a:cxn ang="0">
                  <a:pos x="12" y="72"/>
                </a:cxn>
                <a:cxn ang="0">
                  <a:pos x="12" y="72"/>
                </a:cxn>
                <a:cxn ang="0">
                  <a:pos x="12" y="66"/>
                </a:cxn>
                <a:cxn ang="0">
                  <a:pos x="6" y="54"/>
                </a:cxn>
                <a:cxn ang="0">
                  <a:pos x="6" y="36"/>
                </a:cxn>
                <a:cxn ang="0">
                  <a:pos x="0" y="24"/>
                </a:cxn>
              </a:cxnLst>
              <a:rect l="0" t="0" r="r" b="b"/>
              <a:pathLst>
                <a:path w="30" h="72">
                  <a:moveTo>
                    <a:pt x="0" y="24"/>
                  </a:moveTo>
                  <a:lnTo>
                    <a:pt x="0" y="24"/>
                  </a:lnTo>
                  <a:lnTo>
                    <a:pt x="6" y="18"/>
                  </a:lnTo>
                  <a:lnTo>
                    <a:pt x="18" y="18"/>
                  </a:lnTo>
                  <a:lnTo>
                    <a:pt x="24" y="6"/>
                  </a:lnTo>
                  <a:lnTo>
                    <a:pt x="24" y="6"/>
                  </a:lnTo>
                  <a:lnTo>
                    <a:pt x="30" y="0"/>
                  </a:lnTo>
                  <a:lnTo>
                    <a:pt x="30" y="12"/>
                  </a:lnTo>
                  <a:lnTo>
                    <a:pt x="24" y="30"/>
                  </a:lnTo>
                  <a:lnTo>
                    <a:pt x="24" y="30"/>
                  </a:lnTo>
                  <a:lnTo>
                    <a:pt x="24" y="42"/>
                  </a:lnTo>
                  <a:lnTo>
                    <a:pt x="24" y="54"/>
                  </a:lnTo>
                  <a:lnTo>
                    <a:pt x="18" y="66"/>
                  </a:lnTo>
                  <a:lnTo>
                    <a:pt x="12" y="72"/>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grpSp>
      <p:sp>
        <p:nvSpPr>
          <p:cNvPr id="182316" name="Freeform 44" descr="Sphères"/>
          <p:cNvSpPr>
            <a:spLocks/>
          </p:cNvSpPr>
          <p:nvPr/>
        </p:nvSpPr>
        <p:spPr bwMode="auto">
          <a:xfrm flipH="1">
            <a:off x="4114800" y="1828800"/>
            <a:ext cx="457200" cy="968375"/>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pattFill prst="sphere">
            <a:fgClr>
              <a:srgbClr val="FF3300"/>
            </a:fgClr>
            <a:bgClr>
              <a:schemeClr val="accent2"/>
            </a:bgClr>
          </a:pattFill>
          <a:ln w="9525">
            <a:solidFill>
              <a:schemeClr val="accent2"/>
            </a:solidFill>
            <a:round/>
            <a:headEnd/>
            <a:tailEnd/>
          </a:ln>
        </p:spPr>
        <p:txBody>
          <a:bodyPr/>
          <a:lstStyle/>
          <a:p>
            <a:endParaRPr lang="fr-FR"/>
          </a:p>
        </p:txBody>
      </p:sp>
      <p:grpSp>
        <p:nvGrpSpPr>
          <p:cNvPr id="182363" name="Group 91"/>
          <p:cNvGrpSpPr>
            <a:grpSpLocks/>
          </p:cNvGrpSpPr>
          <p:nvPr/>
        </p:nvGrpSpPr>
        <p:grpSpPr bwMode="auto">
          <a:xfrm>
            <a:off x="4346575" y="990600"/>
            <a:ext cx="606425" cy="4572000"/>
            <a:chOff x="2114" y="288"/>
            <a:chExt cx="382" cy="2880"/>
          </a:xfrm>
        </p:grpSpPr>
        <p:sp>
          <p:nvSpPr>
            <p:cNvPr id="182364" name="Freeform 92"/>
            <p:cNvSpPr>
              <a:spLocks/>
            </p:cNvSpPr>
            <p:nvPr/>
          </p:nvSpPr>
          <p:spPr bwMode="auto">
            <a:xfrm>
              <a:off x="2151" y="288"/>
              <a:ext cx="345" cy="2880"/>
            </a:xfrm>
            <a:custGeom>
              <a:avLst/>
              <a:gdLst/>
              <a:ahLst/>
              <a:cxnLst>
                <a:cxn ang="0">
                  <a:pos x="144" y="2880"/>
                </a:cxn>
                <a:cxn ang="0">
                  <a:pos x="96" y="1968"/>
                </a:cxn>
                <a:cxn ang="0">
                  <a:pos x="432" y="864"/>
                </a:cxn>
                <a:cxn ang="0">
                  <a:pos x="0" y="0"/>
                </a:cxn>
              </a:cxnLst>
              <a:rect l="0" t="0" r="r" b="b"/>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38100" cmpd="sng">
              <a:solidFill>
                <a:srgbClr val="000099"/>
              </a:solidFill>
              <a:round/>
              <a:headEnd/>
              <a:tailEnd/>
            </a:ln>
            <a:effectLst/>
          </p:spPr>
          <p:txBody>
            <a:bodyPr wrap="none" anchor="ctr"/>
            <a:lstStyle/>
            <a:p>
              <a:endParaRPr lang="fr-FR"/>
            </a:p>
          </p:txBody>
        </p:sp>
        <p:sp>
          <p:nvSpPr>
            <p:cNvPr id="182365" name="Freeform 93"/>
            <p:cNvSpPr>
              <a:spLocks/>
            </p:cNvSpPr>
            <p:nvPr/>
          </p:nvSpPr>
          <p:spPr bwMode="auto">
            <a:xfrm>
              <a:off x="2188" y="1296"/>
              <a:ext cx="259" cy="336"/>
            </a:xfrm>
            <a:custGeom>
              <a:avLst/>
              <a:gdLst/>
              <a:ahLst/>
              <a:cxnLst>
                <a:cxn ang="0">
                  <a:pos x="336" y="0"/>
                </a:cxn>
                <a:cxn ang="0">
                  <a:pos x="0" y="336"/>
                </a:cxn>
              </a:cxnLst>
              <a:rect l="0" t="0" r="r" b="b"/>
              <a:pathLst>
                <a:path w="336" h="336">
                  <a:moveTo>
                    <a:pt x="336" y="0"/>
                  </a:moveTo>
                  <a:cubicBezTo>
                    <a:pt x="196" y="140"/>
                    <a:pt x="56" y="280"/>
                    <a:pt x="0" y="336"/>
                  </a:cubicBezTo>
                </a:path>
              </a:pathLst>
            </a:custGeom>
            <a:noFill/>
            <a:ln w="38100" cmpd="sng">
              <a:solidFill>
                <a:srgbClr val="000099"/>
              </a:solidFill>
              <a:round/>
              <a:headEnd/>
              <a:tailEnd/>
            </a:ln>
            <a:effectLst/>
          </p:spPr>
          <p:txBody>
            <a:bodyPr wrap="none" anchor="ctr"/>
            <a:lstStyle/>
            <a:p>
              <a:endParaRPr lang="fr-FR"/>
            </a:p>
          </p:txBody>
        </p:sp>
        <p:sp>
          <p:nvSpPr>
            <p:cNvPr id="182366" name="Line 94"/>
            <p:cNvSpPr>
              <a:spLocks noChangeShapeType="1"/>
            </p:cNvSpPr>
            <p:nvPr/>
          </p:nvSpPr>
          <p:spPr bwMode="auto">
            <a:xfrm flipH="1">
              <a:off x="2114" y="384"/>
              <a:ext cx="74" cy="288"/>
            </a:xfrm>
            <a:prstGeom prst="line">
              <a:avLst/>
            </a:prstGeom>
            <a:noFill/>
            <a:ln w="38100">
              <a:solidFill>
                <a:srgbClr val="000099"/>
              </a:solidFill>
              <a:round/>
              <a:headEnd/>
              <a:tailEnd/>
            </a:ln>
            <a:effectLst/>
          </p:spPr>
          <p:txBody>
            <a:bodyPr wrap="none" anchor="ctr"/>
            <a:lstStyle/>
            <a:p>
              <a:endParaRPr lang="fr-FR"/>
            </a:p>
          </p:txBody>
        </p:sp>
      </p:grpSp>
      <p:grpSp>
        <p:nvGrpSpPr>
          <p:cNvPr id="182367" name="Group 95"/>
          <p:cNvGrpSpPr>
            <a:grpSpLocks/>
          </p:cNvGrpSpPr>
          <p:nvPr/>
        </p:nvGrpSpPr>
        <p:grpSpPr bwMode="auto">
          <a:xfrm>
            <a:off x="4191000" y="990600"/>
            <a:ext cx="606425" cy="4572000"/>
            <a:chOff x="2114" y="288"/>
            <a:chExt cx="382" cy="2880"/>
          </a:xfrm>
        </p:grpSpPr>
        <p:sp>
          <p:nvSpPr>
            <p:cNvPr id="182368" name="Freeform 96"/>
            <p:cNvSpPr>
              <a:spLocks/>
            </p:cNvSpPr>
            <p:nvPr/>
          </p:nvSpPr>
          <p:spPr bwMode="auto">
            <a:xfrm>
              <a:off x="2151" y="288"/>
              <a:ext cx="345" cy="2880"/>
            </a:xfrm>
            <a:custGeom>
              <a:avLst/>
              <a:gdLst/>
              <a:ahLst/>
              <a:cxnLst>
                <a:cxn ang="0">
                  <a:pos x="144" y="2880"/>
                </a:cxn>
                <a:cxn ang="0">
                  <a:pos x="96" y="1968"/>
                </a:cxn>
                <a:cxn ang="0">
                  <a:pos x="432" y="864"/>
                </a:cxn>
                <a:cxn ang="0">
                  <a:pos x="0" y="0"/>
                </a:cxn>
              </a:cxnLst>
              <a:rect l="0" t="0" r="r" b="b"/>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38100" cmpd="sng">
              <a:solidFill>
                <a:srgbClr val="FF0000"/>
              </a:solidFill>
              <a:round/>
              <a:headEnd/>
              <a:tailEnd/>
            </a:ln>
            <a:effectLst/>
          </p:spPr>
          <p:txBody>
            <a:bodyPr wrap="none" anchor="ctr"/>
            <a:lstStyle/>
            <a:p>
              <a:endParaRPr lang="fr-FR"/>
            </a:p>
          </p:txBody>
        </p:sp>
        <p:sp>
          <p:nvSpPr>
            <p:cNvPr id="182369" name="Freeform 97"/>
            <p:cNvSpPr>
              <a:spLocks/>
            </p:cNvSpPr>
            <p:nvPr/>
          </p:nvSpPr>
          <p:spPr bwMode="auto">
            <a:xfrm>
              <a:off x="2188" y="1296"/>
              <a:ext cx="259" cy="336"/>
            </a:xfrm>
            <a:custGeom>
              <a:avLst/>
              <a:gdLst/>
              <a:ahLst/>
              <a:cxnLst>
                <a:cxn ang="0">
                  <a:pos x="336" y="0"/>
                </a:cxn>
                <a:cxn ang="0">
                  <a:pos x="0" y="336"/>
                </a:cxn>
              </a:cxnLst>
              <a:rect l="0" t="0" r="r" b="b"/>
              <a:pathLst>
                <a:path w="336" h="336">
                  <a:moveTo>
                    <a:pt x="336" y="0"/>
                  </a:moveTo>
                  <a:cubicBezTo>
                    <a:pt x="196" y="140"/>
                    <a:pt x="56" y="280"/>
                    <a:pt x="0" y="336"/>
                  </a:cubicBezTo>
                </a:path>
              </a:pathLst>
            </a:custGeom>
            <a:noFill/>
            <a:ln w="38100" cmpd="sng">
              <a:solidFill>
                <a:srgbClr val="FF0000"/>
              </a:solidFill>
              <a:round/>
              <a:headEnd/>
              <a:tailEnd/>
            </a:ln>
            <a:effectLst/>
          </p:spPr>
          <p:txBody>
            <a:bodyPr wrap="none" anchor="ctr"/>
            <a:lstStyle/>
            <a:p>
              <a:endParaRPr lang="fr-FR"/>
            </a:p>
          </p:txBody>
        </p:sp>
        <p:sp>
          <p:nvSpPr>
            <p:cNvPr id="182370" name="Line 98"/>
            <p:cNvSpPr>
              <a:spLocks noChangeShapeType="1"/>
            </p:cNvSpPr>
            <p:nvPr/>
          </p:nvSpPr>
          <p:spPr bwMode="auto">
            <a:xfrm flipH="1">
              <a:off x="2114" y="384"/>
              <a:ext cx="74" cy="288"/>
            </a:xfrm>
            <a:prstGeom prst="line">
              <a:avLst/>
            </a:prstGeom>
            <a:noFill/>
            <a:ln w="38100">
              <a:solidFill>
                <a:srgbClr val="FF0000"/>
              </a:solidFill>
              <a:round/>
              <a:headEnd/>
              <a:tailEnd/>
            </a:ln>
            <a:effectLst/>
          </p:spPr>
          <p:txBody>
            <a:bodyPr wrap="none" anchor="ctr"/>
            <a:lstStyle/>
            <a:p>
              <a:endParaRPr lang="fr-FR"/>
            </a:p>
          </p:txBody>
        </p:sp>
      </p:grpSp>
      <p:sp>
        <p:nvSpPr>
          <p:cNvPr id="182372" name="Freeform 100"/>
          <p:cNvSpPr>
            <a:spLocks/>
          </p:cNvSpPr>
          <p:nvPr/>
        </p:nvSpPr>
        <p:spPr bwMode="auto">
          <a:xfrm flipH="1">
            <a:off x="4419600" y="2286000"/>
            <a:ext cx="381000" cy="152400"/>
          </a:xfrm>
          <a:custGeom>
            <a:avLst/>
            <a:gdLst/>
            <a:ahLst/>
            <a:cxnLst>
              <a:cxn ang="0">
                <a:pos x="0" y="96"/>
              </a:cxn>
              <a:cxn ang="0">
                <a:pos x="240" y="0"/>
              </a:cxn>
            </a:cxnLst>
            <a:rect l="0" t="0" r="r" b="b"/>
            <a:pathLst>
              <a:path w="240" h="96">
                <a:moveTo>
                  <a:pt x="0" y="96"/>
                </a:moveTo>
                <a:cubicBezTo>
                  <a:pt x="100" y="56"/>
                  <a:pt x="200" y="16"/>
                  <a:pt x="240" y="0"/>
                </a:cubicBezTo>
              </a:path>
            </a:pathLst>
          </a:custGeom>
          <a:solidFill>
            <a:srgbClr val="FF0000"/>
          </a:solidFill>
          <a:ln w="57150" cmpd="sng">
            <a:solidFill>
              <a:srgbClr val="FF0000"/>
            </a:solidFill>
            <a:round/>
            <a:headEnd type="none" w="med" len="med"/>
            <a:tailEnd type="triangle" w="med" len="med"/>
          </a:ln>
          <a:effectLst/>
        </p:spPr>
        <p:txBody>
          <a:bodyPr wrap="none" anchor="ctr"/>
          <a:lstStyle/>
          <a:p>
            <a:endParaRPr lang="fr-FR"/>
          </a:p>
        </p:txBody>
      </p:sp>
      <p:sp>
        <p:nvSpPr>
          <p:cNvPr id="182374" name="Freeform 102"/>
          <p:cNvSpPr>
            <a:spLocks/>
          </p:cNvSpPr>
          <p:nvPr/>
        </p:nvSpPr>
        <p:spPr bwMode="auto">
          <a:xfrm>
            <a:off x="4419600" y="838200"/>
            <a:ext cx="457200" cy="1143000"/>
          </a:xfrm>
          <a:custGeom>
            <a:avLst/>
            <a:gdLst/>
            <a:ahLst/>
            <a:cxnLst>
              <a:cxn ang="0">
                <a:pos x="181" y="480"/>
              </a:cxn>
              <a:cxn ang="0">
                <a:pos x="0" y="0"/>
              </a:cxn>
            </a:cxnLst>
            <a:rect l="0" t="0" r="r" b="b"/>
            <a:pathLst>
              <a:path w="181" h="480">
                <a:moveTo>
                  <a:pt x="181" y="480"/>
                </a:moveTo>
                <a:cubicBezTo>
                  <a:pt x="150" y="400"/>
                  <a:pt x="38" y="100"/>
                  <a:pt x="0" y="0"/>
                </a:cubicBezTo>
              </a:path>
            </a:pathLst>
          </a:custGeom>
          <a:noFill/>
          <a:ln w="76200" cmpd="sng">
            <a:solidFill>
              <a:srgbClr val="000099"/>
            </a:solidFill>
            <a:round/>
            <a:headEnd type="none" w="med" len="med"/>
            <a:tailEnd type="triangle" w="med" len="med"/>
          </a:ln>
          <a:effectLst/>
        </p:spPr>
        <p:txBody>
          <a:bodyPr wrap="none" anchor="ctr"/>
          <a:lstStyle/>
          <a:p>
            <a:endParaRPr lang="fr-FR"/>
          </a:p>
        </p:txBody>
      </p:sp>
      <p:sp>
        <p:nvSpPr>
          <p:cNvPr id="182378" name="Freeform 106"/>
          <p:cNvSpPr>
            <a:spLocks/>
          </p:cNvSpPr>
          <p:nvPr/>
        </p:nvSpPr>
        <p:spPr bwMode="auto">
          <a:xfrm>
            <a:off x="4348163" y="1066800"/>
            <a:ext cx="528637" cy="1371600"/>
          </a:xfrm>
          <a:custGeom>
            <a:avLst/>
            <a:gdLst/>
            <a:ahLst/>
            <a:cxnLst>
              <a:cxn ang="0">
                <a:pos x="333" y="864"/>
              </a:cxn>
              <a:cxn ang="0">
                <a:pos x="0" y="0"/>
              </a:cxn>
            </a:cxnLst>
            <a:rect l="0" t="0" r="r" b="b"/>
            <a:pathLst>
              <a:path w="333" h="864">
                <a:moveTo>
                  <a:pt x="333" y="864"/>
                </a:moveTo>
                <a:cubicBezTo>
                  <a:pt x="278" y="720"/>
                  <a:pt x="55" y="144"/>
                  <a:pt x="0" y="0"/>
                </a:cubicBezTo>
              </a:path>
            </a:pathLst>
          </a:custGeom>
          <a:noFill/>
          <a:ln w="76200" cmpd="sng">
            <a:solidFill>
              <a:srgbClr val="FF0000"/>
            </a:solidFill>
            <a:round/>
            <a:headEnd type="triangle" w="med" len="med"/>
            <a:tailEnd type="none" w="med" len="med"/>
          </a:ln>
          <a:effectLst/>
        </p:spPr>
        <p:txBody>
          <a:bodyPr wrap="none" anchor="ctr"/>
          <a:lstStyle/>
          <a:p>
            <a:endParaRPr lang="fr-FR"/>
          </a:p>
        </p:txBody>
      </p:sp>
      <p:sp>
        <p:nvSpPr>
          <p:cNvPr id="182371" name="Freeform 99"/>
          <p:cNvSpPr>
            <a:spLocks/>
          </p:cNvSpPr>
          <p:nvPr/>
        </p:nvSpPr>
        <p:spPr bwMode="auto">
          <a:xfrm>
            <a:off x="4495800" y="1981200"/>
            <a:ext cx="381000" cy="152400"/>
          </a:xfrm>
          <a:custGeom>
            <a:avLst/>
            <a:gdLst/>
            <a:ahLst/>
            <a:cxnLst>
              <a:cxn ang="0">
                <a:pos x="0" y="96"/>
              </a:cxn>
              <a:cxn ang="0">
                <a:pos x="240" y="0"/>
              </a:cxn>
            </a:cxnLst>
            <a:rect l="0" t="0" r="r" b="b"/>
            <a:pathLst>
              <a:path w="240" h="96">
                <a:moveTo>
                  <a:pt x="0" y="96"/>
                </a:moveTo>
                <a:cubicBezTo>
                  <a:pt x="100" y="56"/>
                  <a:pt x="200" y="16"/>
                  <a:pt x="240" y="0"/>
                </a:cubicBezTo>
              </a:path>
            </a:pathLst>
          </a:custGeom>
          <a:solidFill>
            <a:srgbClr val="FF0000"/>
          </a:solidFill>
          <a:ln w="57150" cmpd="sng">
            <a:solidFill>
              <a:srgbClr val="000099"/>
            </a:solidFill>
            <a:round/>
            <a:headEnd type="none" w="med" len="med"/>
            <a:tailEnd type="triangle" w="med" len="med"/>
          </a:ln>
          <a:effectLst/>
        </p:spPr>
        <p:txBody>
          <a:bodyPr wrap="none" anchor="ctr"/>
          <a:lstStyle/>
          <a:p>
            <a:endParaRPr lang="fr-FR"/>
          </a:p>
        </p:txBody>
      </p:sp>
      <p:grpSp>
        <p:nvGrpSpPr>
          <p:cNvPr id="182432" name="Group 160"/>
          <p:cNvGrpSpPr>
            <a:grpSpLocks/>
          </p:cNvGrpSpPr>
          <p:nvPr/>
        </p:nvGrpSpPr>
        <p:grpSpPr bwMode="auto">
          <a:xfrm>
            <a:off x="3810000" y="704850"/>
            <a:ext cx="1752600" cy="5467350"/>
            <a:chOff x="384" y="444"/>
            <a:chExt cx="1104" cy="3444"/>
          </a:xfrm>
        </p:grpSpPr>
        <p:grpSp>
          <p:nvGrpSpPr>
            <p:cNvPr id="182395" name="Group 123"/>
            <p:cNvGrpSpPr>
              <a:grpSpLocks/>
            </p:cNvGrpSpPr>
            <p:nvPr/>
          </p:nvGrpSpPr>
          <p:grpSpPr bwMode="auto">
            <a:xfrm>
              <a:off x="384" y="444"/>
              <a:ext cx="1104" cy="3444"/>
              <a:chOff x="384" y="288"/>
              <a:chExt cx="720" cy="3444"/>
            </a:xfrm>
          </p:grpSpPr>
          <p:sp>
            <p:nvSpPr>
              <p:cNvPr id="182396" name="Freeform 124"/>
              <p:cNvSpPr>
                <a:spLocks/>
              </p:cNvSpPr>
              <p:nvPr/>
            </p:nvSpPr>
            <p:spPr bwMode="auto">
              <a:xfrm flipH="1">
                <a:off x="459" y="3261"/>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close/>
                  </a:path>
                </a:pathLst>
              </a:custGeom>
              <a:solidFill>
                <a:srgbClr val="FFCC19"/>
              </a:solidFill>
              <a:ln w="9525">
                <a:noFill/>
                <a:round/>
                <a:headEnd/>
                <a:tailEnd/>
              </a:ln>
            </p:spPr>
            <p:txBody>
              <a:bodyPr/>
              <a:lstStyle/>
              <a:p>
                <a:endParaRPr lang="fr-FR"/>
              </a:p>
            </p:txBody>
          </p:sp>
          <p:sp>
            <p:nvSpPr>
              <p:cNvPr id="182397" name="Freeform 125"/>
              <p:cNvSpPr>
                <a:spLocks/>
              </p:cNvSpPr>
              <p:nvPr/>
            </p:nvSpPr>
            <p:spPr bwMode="auto">
              <a:xfrm flipH="1">
                <a:off x="459" y="3261"/>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path>
                </a:pathLst>
              </a:custGeom>
              <a:noFill/>
              <a:ln w="0">
                <a:solidFill>
                  <a:srgbClr val="000000"/>
                </a:solidFill>
                <a:prstDash val="solid"/>
                <a:round/>
                <a:headEnd/>
                <a:tailEnd/>
              </a:ln>
            </p:spPr>
            <p:txBody>
              <a:bodyPr/>
              <a:lstStyle/>
              <a:p>
                <a:endParaRPr lang="fr-FR"/>
              </a:p>
            </p:txBody>
          </p:sp>
          <p:sp>
            <p:nvSpPr>
              <p:cNvPr id="182398" name="Freeform 126"/>
              <p:cNvSpPr>
                <a:spLocks/>
              </p:cNvSpPr>
              <p:nvPr/>
            </p:nvSpPr>
            <p:spPr bwMode="auto">
              <a:xfrm flipH="1">
                <a:off x="475" y="3261"/>
                <a:ext cx="148" cy="258"/>
              </a:xfrm>
              <a:custGeom>
                <a:avLst/>
                <a:gdLst/>
                <a:ahLst/>
                <a:cxnLst>
                  <a:cxn ang="0">
                    <a:pos x="101" y="0"/>
                  </a:cxn>
                  <a:cxn ang="0">
                    <a:pos x="107" y="6"/>
                  </a:cxn>
                  <a:cxn ang="0">
                    <a:pos x="107" y="12"/>
                  </a:cxn>
                  <a:cxn ang="0">
                    <a:pos x="101" y="18"/>
                  </a:cxn>
                  <a:cxn ang="0">
                    <a:pos x="101" y="18"/>
                  </a:cxn>
                  <a:cxn ang="0">
                    <a:pos x="89" y="24"/>
                  </a:cxn>
                  <a:cxn ang="0">
                    <a:pos x="77" y="42"/>
                  </a:cxn>
                  <a:cxn ang="0">
                    <a:pos x="66" y="54"/>
                  </a:cxn>
                  <a:cxn ang="0">
                    <a:pos x="54" y="66"/>
                  </a:cxn>
                  <a:cxn ang="0">
                    <a:pos x="54" y="66"/>
                  </a:cxn>
                  <a:cxn ang="0">
                    <a:pos x="42" y="84"/>
                  </a:cxn>
                  <a:cxn ang="0">
                    <a:pos x="30" y="102"/>
                  </a:cxn>
                  <a:cxn ang="0">
                    <a:pos x="30" y="102"/>
                  </a:cxn>
                  <a:cxn ang="0">
                    <a:pos x="24" y="120"/>
                  </a:cxn>
                  <a:cxn ang="0">
                    <a:pos x="12" y="144"/>
                  </a:cxn>
                  <a:cxn ang="0">
                    <a:pos x="6" y="168"/>
                  </a:cxn>
                  <a:cxn ang="0">
                    <a:pos x="0" y="180"/>
                  </a:cxn>
                  <a:cxn ang="0">
                    <a:pos x="0" y="180"/>
                  </a:cxn>
                  <a:cxn ang="0">
                    <a:pos x="0" y="180"/>
                  </a:cxn>
                  <a:cxn ang="0">
                    <a:pos x="0" y="168"/>
                  </a:cxn>
                  <a:cxn ang="0">
                    <a:pos x="6" y="132"/>
                  </a:cxn>
                  <a:cxn ang="0">
                    <a:pos x="6" y="132"/>
                  </a:cxn>
                  <a:cxn ang="0">
                    <a:pos x="6" y="120"/>
                  </a:cxn>
                  <a:cxn ang="0">
                    <a:pos x="12" y="108"/>
                  </a:cxn>
                  <a:cxn ang="0">
                    <a:pos x="36" y="66"/>
                  </a:cxn>
                  <a:cxn ang="0">
                    <a:pos x="60" y="24"/>
                  </a:cxn>
                  <a:cxn ang="0">
                    <a:pos x="77" y="12"/>
                  </a:cxn>
                  <a:cxn ang="0">
                    <a:pos x="101" y="0"/>
                  </a:cxn>
                </a:cxnLst>
                <a:rect l="0" t="0" r="r" b="b"/>
                <a:pathLst>
                  <a:path w="107" h="180">
                    <a:moveTo>
                      <a:pt x="101" y="0"/>
                    </a:moveTo>
                    <a:lnTo>
                      <a:pt x="107" y="6"/>
                    </a:lnTo>
                    <a:lnTo>
                      <a:pt x="107" y="12"/>
                    </a:lnTo>
                    <a:lnTo>
                      <a:pt x="101" y="18"/>
                    </a:lnTo>
                    <a:lnTo>
                      <a:pt x="101" y="18"/>
                    </a:lnTo>
                    <a:lnTo>
                      <a:pt x="89" y="24"/>
                    </a:lnTo>
                    <a:lnTo>
                      <a:pt x="77" y="42"/>
                    </a:lnTo>
                    <a:lnTo>
                      <a:pt x="66" y="54"/>
                    </a:lnTo>
                    <a:lnTo>
                      <a:pt x="54" y="66"/>
                    </a:lnTo>
                    <a:lnTo>
                      <a:pt x="54" y="66"/>
                    </a:lnTo>
                    <a:lnTo>
                      <a:pt x="42" y="84"/>
                    </a:lnTo>
                    <a:lnTo>
                      <a:pt x="30" y="102"/>
                    </a:lnTo>
                    <a:lnTo>
                      <a:pt x="30" y="102"/>
                    </a:lnTo>
                    <a:lnTo>
                      <a:pt x="24" y="120"/>
                    </a:lnTo>
                    <a:lnTo>
                      <a:pt x="12" y="144"/>
                    </a:lnTo>
                    <a:lnTo>
                      <a:pt x="6" y="168"/>
                    </a:lnTo>
                    <a:lnTo>
                      <a:pt x="0" y="180"/>
                    </a:lnTo>
                    <a:lnTo>
                      <a:pt x="0" y="180"/>
                    </a:lnTo>
                    <a:lnTo>
                      <a:pt x="0" y="180"/>
                    </a:lnTo>
                    <a:lnTo>
                      <a:pt x="0" y="168"/>
                    </a:lnTo>
                    <a:lnTo>
                      <a:pt x="6" y="132"/>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82399" name="Freeform 127"/>
              <p:cNvSpPr>
                <a:spLocks/>
              </p:cNvSpPr>
              <p:nvPr/>
            </p:nvSpPr>
            <p:spPr bwMode="auto">
              <a:xfrm flipH="1">
                <a:off x="384" y="288"/>
                <a:ext cx="720"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close/>
                  </a:path>
                </a:pathLst>
              </a:custGeom>
              <a:solidFill>
                <a:srgbClr val="F2AD8C"/>
              </a:solidFill>
              <a:ln w="9525">
                <a:noFill/>
                <a:round/>
                <a:headEnd/>
                <a:tailEnd/>
              </a:ln>
            </p:spPr>
            <p:txBody>
              <a:bodyPr/>
              <a:lstStyle/>
              <a:p>
                <a:endParaRPr lang="fr-FR"/>
              </a:p>
            </p:txBody>
          </p:sp>
          <p:sp>
            <p:nvSpPr>
              <p:cNvPr id="182400" name="Freeform 128"/>
              <p:cNvSpPr>
                <a:spLocks/>
              </p:cNvSpPr>
              <p:nvPr/>
            </p:nvSpPr>
            <p:spPr bwMode="auto">
              <a:xfrm flipH="1">
                <a:off x="475" y="434"/>
                <a:ext cx="455" cy="1084"/>
              </a:xfrm>
              <a:custGeom>
                <a:avLst/>
                <a:gdLst/>
                <a:ahLst/>
                <a:cxnLst>
                  <a:cxn ang="0">
                    <a:pos x="54" y="0"/>
                  </a:cxn>
                  <a:cxn ang="0">
                    <a:pos x="132" y="6"/>
                  </a:cxn>
                  <a:cxn ang="0">
                    <a:pos x="198" y="29"/>
                  </a:cxn>
                  <a:cxn ang="0">
                    <a:pos x="246" y="59"/>
                  </a:cxn>
                  <a:cxn ang="0">
                    <a:pos x="282" y="101"/>
                  </a:cxn>
                  <a:cxn ang="0">
                    <a:pos x="311" y="155"/>
                  </a:cxn>
                  <a:cxn ang="0">
                    <a:pos x="323" y="209"/>
                  </a:cxn>
                  <a:cxn ang="0">
                    <a:pos x="329" y="269"/>
                  </a:cxn>
                  <a:cxn ang="0">
                    <a:pos x="329" y="334"/>
                  </a:cxn>
                  <a:cxn ang="0">
                    <a:pos x="323" y="400"/>
                  </a:cxn>
                  <a:cxn ang="0">
                    <a:pos x="305" y="466"/>
                  </a:cxn>
                  <a:cxn ang="0">
                    <a:pos x="293" y="525"/>
                  </a:cxn>
                  <a:cxn ang="0">
                    <a:pos x="270" y="585"/>
                  </a:cxn>
                  <a:cxn ang="0">
                    <a:pos x="252" y="633"/>
                  </a:cxn>
                  <a:cxn ang="0">
                    <a:pos x="234" y="681"/>
                  </a:cxn>
                  <a:cxn ang="0">
                    <a:pos x="216" y="711"/>
                  </a:cxn>
                  <a:cxn ang="0">
                    <a:pos x="198" y="735"/>
                  </a:cxn>
                  <a:cxn ang="0">
                    <a:pos x="198" y="735"/>
                  </a:cxn>
                  <a:cxn ang="0">
                    <a:pos x="186" y="747"/>
                  </a:cxn>
                  <a:cxn ang="0">
                    <a:pos x="174" y="758"/>
                  </a:cxn>
                  <a:cxn ang="0">
                    <a:pos x="150" y="753"/>
                  </a:cxn>
                  <a:cxn ang="0">
                    <a:pos x="126" y="735"/>
                  </a:cxn>
                  <a:cxn ang="0">
                    <a:pos x="102" y="693"/>
                  </a:cxn>
                  <a:cxn ang="0">
                    <a:pos x="78" y="645"/>
                  </a:cxn>
                  <a:cxn ang="0">
                    <a:pos x="60" y="579"/>
                  </a:cxn>
                  <a:cxn ang="0">
                    <a:pos x="42" y="508"/>
                  </a:cxn>
                  <a:cxn ang="0">
                    <a:pos x="24" y="436"/>
                  </a:cxn>
                  <a:cxn ang="0">
                    <a:pos x="0" y="280"/>
                  </a:cxn>
                  <a:cxn ang="0">
                    <a:pos x="0" y="209"/>
                  </a:cxn>
                  <a:cxn ang="0">
                    <a:pos x="0" y="143"/>
                  </a:cxn>
                  <a:cxn ang="0">
                    <a:pos x="0" y="83"/>
                  </a:cxn>
                  <a:cxn ang="0">
                    <a:pos x="12" y="35"/>
                  </a:cxn>
                  <a:cxn ang="0">
                    <a:pos x="30" y="12"/>
                  </a:cxn>
                  <a:cxn ang="0">
                    <a:pos x="54" y="0"/>
                  </a:cxn>
                </a:cxnLst>
                <a:rect l="0" t="0" r="r" b="b"/>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82401" name="Freeform 129"/>
              <p:cNvSpPr>
                <a:spLocks/>
              </p:cNvSpPr>
              <p:nvPr/>
            </p:nvSpPr>
            <p:spPr bwMode="auto">
              <a:xfrm flipH="1">
                <a:off x="500" y="459"/>
                <a:ext cx="413" cy="1000"/>
              </a:xfrm>
              <a:custGeom>
                <a:avLst/>
                <a:gdLst/>
                <a:ahLst/>
                <a:cxnLst>
                  <a:cxn ang="0">
                    <a:pos x="54" y="0"/>
                  </a:cxn>
                  <a:cxn ang="0">
                    <a:pos x="126" y="6"/>
                  </a:cxn>
                  <a:cxn ang="0">
                    <a:pos x="180" y="23"/>
                  </a:cxn>
                  <a:cxn ang="0">
                    <a:pos x="228" y="53"/>
                  </a:cxn>
                  <a:cxn ang="0">
                    <a:pos x="258" y="95"/>
                  </a:cxn>
                  <a:cxn ang="0">
                    <a:pos x="281" y="143"/>
                  </a:cxn>
                  <a:cxn ang="0">
                    <a:pos x="293" y="191"/>
                  </a:cxn>
                  <a:cxn ang="0">
                    <a:pos x="299" y="245"/>
                  </a:cxn>
                  <a:cxn ang="0">
                    <a:pos x="299" y="304"/>
                  </a:cxn>
                  <a:cxn ang="0">
                    <a:pos x="281" y="424"/>
                  </a:cxn>
                  <a:cxn ang="0">
                    <a:pos x="252" y="531"/>
                  </a:cxn>
                  <a:cxn ang="0">
                    <a:pos x="234" y="579"/>
                  </a:cxn>
                  <a:cxn ang="0">
                    <a:pos x="216" y="621"/>
                  </a:cxn>
                  <a:cxn ang="0">
                    <a:pos x="198" y="651"/>
                  </a:cxn>
                  <a:cxn ang="0">
                    <a:pos x="186" y="675"/>
                  </a:cxn>
                  <a:cxn ang="0">
                    <a:pos x="186" y="675"/>
                  </a:cxn>
                  <a:cxn ang="0">
                    <a:pos x="174" y="687"/>
                  </a:cxn>
                  <a:cxn ang="0">
                    <a:pos x="162" y="699"/>
                  </a:cxn>
                  <a:cxn ang="0">
                    <a:pos x="138" y="699"/>
                  </a:cxn>
                  <a:cxn ang="0">
                    <a:pos x="114" y="675"/>
                  </a:cxn>
                  <a:cxn ang="0">
                    <a:pos x="96" y="639"/>
                  </a:cxn>
                  <a:cxn ang="0">
                    <a:pos x="72" y="591"/>
                  </a:cxn>
                  <a:cxn ang="0">
                    <a:pos x="54" y="537"/>
                  </a:cxn>
                  <a:cxn ang="0">
                    <a:pos x="36" y="472"/>
                  </a:cxn>
                  <a:cxn ang="0">
                    <a:pos x="24" y="400"/>
                  </a:cxn>
                  <a:cxn ang="0">
                    <a:pos x="0" y="256"/>
                  </a:cxn>
                  <a:cxn ang="0">
                    <a:pos x="0" y="191"/>
                  </a:cxn>
                  <a:cxn ang="0">
                    <a:pos x="0" y="131"/>
                  </a:cxn>
                  <a:cxn ang="0">
                    <a:pos x="0" y="77"/>
                  </a:cxn>
                  <a:cxn ang="0">
                    <a:pos x="12" y="35"/>
                  </a:cxn>
                  <a:cxn ang="0">
                    <a:pos x="30" y="6"/>
                  </a:cxn>
                  <a:cxn ang="0">
                    <a:pos x="54" y="0"/>
                  </a:cxn>
                </a:cxnLst>
                <a:rect l="0" t="0" r="r" b="b"/>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82402" name="Freeform 130"/>
              <p:cNvSpPr>
                <a:spLocks/>
              </p:cNvSpPr>
              <p:nvPr/>
            </p:nvSpPr>
            <p:spPr bwMode="auto">
              <a:xfrm flipH="1">
                <a:off x="517" y="492"/>
                <a:ext cx="380" cy="907"/>
              </a:xfrm>
              <a:custGeom>
                <a:avLst/>
                <a:gdLst/>
                <a:ahLst/>
                <a:cxnLst>
                  <a:cxn ang="0">
                    <a:pos x="60" y="0"/>
                  </a:cxn>
                  <a:cxn ang="0">
                    <a:pos x="120" y="6"/>
                  </a:cxn>
                  <a:cxn ang="0">
                    <a:pos x="168" y="24"/>
                  </a:cxn>
                  <a:cxn ang="0">
                    <a:pos x="210" y="48"/>
                  </a:cxn>
                  <a:cxn ang="0">
                    <a:pos x="240" y="84"/>
                  </a:cxn>
                  <a:cxn ang="0">
                    <a:pos x="258" y="120"/>
                  </a:cxn>
                  <a:cxn ang="0">
                    <a:pos x="269" y="168"/>
                  </a:cxn>
                  <a:cxn ang="0">
                    <a:pos x="275" y="216"/>
                  </a:cxn>
                  <a:cxn ang="0">
                    <a:pos x="275" y="269"/>
                  </a:cxn>
                  <a:cxn ang="0">
                    <a:pos x="264" y="377"/>
                  </a:cxn>
                  <a:cxn ang="0">
                    <a:pos x="240" y="473"/>
                  </a:cxn>
                  <a:cxn ang="0">
                    <a:pos x="222" y="520"/>
                  </a:cxn>
                  <a:cxn ang="0">
                    <a:pos x="204" y="556"/>
                  </a:cxn>
                  <a:cxn ang="0">
                    <a:pos x="192" y="586"/>
                  </a:cxn>
                  <a:cxn ang="0">
                    <a:pos x="180" y="610"/>
                  </a:cxn>
                  <a:cxn ang="0">
                    <a:pos x="180" y="610"/>
                  </a:cxn>
                  <a:cxn ang="0">
                    <a:pos x="156" y="628"/>
                  </a:cxn>
                  <a:cxn ang="0">
                    <a:pos x="138" y="634"/>
                  </a:cxn>
                  <a:cxn ang="0">
                    <a:pos x="114" y="616"/>
                  </a:cxn>
                  <a:cxn ang="0">
                    <a:pos x="90" y="586"/>
                  </a:cxn>
                  <a:cxn ang="0">
                    <a:pos x="72" y="544"/>
                  </a:cxn>
                  <a:cxn ang="0">
                    <a:pos x="54" y="490"/>
                  </a:cxn>
                  <a:cxn ang="0">
                    <a:pos x="36" y="431"/>
                  </a:cxn>
                  <a:cxn ang="0">
                    <a:pos x="24" y="365"/>
                  </a:cxn>
                  <a:cxn ang="0">
                    <a:pos x="6" y="233"/>
                  </a:cxn>
                  <a:cxn ang="0">
                    <a:pos x="0" y="174"/>
                  </a:cxn>
                  <a:cxn ang="0">
                    <a:pos x="0" y="114"/>
                  </a:cxn>
                  <a:cxn ang="0">
                    <a:pos x="6" y="66"/>
                  </a:cxn>
                  <a:cxn ang="0">
                    <a:pos x="18" y="30"/>
                  </a:cxn>
                  <a:cxn ang="0">
                    <a:pos x="36" y="6"/>
                  </a:cxn>
                  <a:cxn ang="0">
                    <a:pos x="60" y="0"/>
                  </a:cxn>
                </a:cxnLst>
                <a:rect l="0" t="0" r="r" b="b"/>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82403" name="Freeform 131"/>
              <p:cNvSpPr>
                <a:spLocks/>
              </p:cNvSpPr>
              <p:nvPr/>
            </p:nvSpPr>
            <p:spPr bwMode="auto">
              <a:xfrm flipH="1">
                <a:off x="532" y="509"/>
                <a:ext cx="340" cy="830"/>
              </a:xfrm>
              <a:custGeom>
                <a:avLst/>
                <a:gdLst/>
                <a:ahLst/>
                <a:cxnLst>
                  <a:cxn ang="0">
                    <a:pos x="60" y="0"/>
                  </a:cxn>
                  <a:cxn ang="0">
                    <a:pos x="108" y="6"/>
                  </a:cxn>
                  <a:cxn ang="0">
                    <a:pos x="156" y="24"/>
                  </a:cxn>
                  <a:cxn ang="0">
                    <a:pos x="186" y="48"/>
                  </a:cxn>
                  <a:cxn ang="0">
                    <a:pos x="210" y="78"/>
                  </a:cxn>
                  <a:cxn ang="0">
                    <a:pos x="228" y="114"/>
                  </a:cxn>
                  <a:cxn ang="0">
                    <a:pos x="240" y="156"/>
                  </a:cxn>
                  <a:cxn ang="0">
                    <a:pos x="246" y="245"/>
                  </a:cxn>
                  <a:cxn ang="0">
                    <a:pos x="234" y="341"/>
                  </a:cxn>
                  <a:cxn ang="0">
                    <a:pos x="216" y="431"/>
                  </a:cxn>
                  <a:cxn ang="0">
                    <a:pos x="204" y="472"/>
                  </a:cxn>
                  <a:cxn ang="0">
                    <a:pos x="186" y="508"/>
                  </a:cxn>
                  <a:cxn ang="0">
                    <a:pos x="174" y="532"/>
                  </a:cxn>
                  <a:cxn ang="0">
                    <a:pos x="162" y="556"/>
                  </a:cxn>
                  <a:cxn ang="0">
                    <a:pos x="162" y="556"/>
                  </a:cxn>
                  <a:cxn ang="0">
                    <a:pos x="144" y="574"/>
                  </a:cxn>
                  <a:cxn ang="0">
                    <a:pos x="126" y="580"/>
                  </a:cxn>
                  <a:cxn ang="0">
                    <a:pos x="102" y="562"/>
                  </a:cxn>
                  <a:cxn ang="0">
                    <a:pos x="84" y="538"/>
                  </a:cxn>
                  <a:cxn ang="0">
                    <a:pos x="66" y="496"/>
                  </a:cxn>
                  <a:cxn ang="0">
                    <a:pos x="48" y="449"/>
                  </a:cxn>
                  <a:cxn ang="0">
                    <a:pos x="30" y="395"/>
                  </a:cxn>
                  <a:cxn ang="0">
                    <a:pos x="18" y="335"/>
                  </a:cxn>
                  <a:cxn ang="0">
                    <a:pos x="0" y="216"/>
                  </a:cxn>
                  <a:cxn ang="0">
                    <a:pos x="0" y="162"/>
                  </a:cxn>
                  <a:cxn ang="0">
                    <a:pos x="0" y="108"/>
                  </a:cxn>
                  <a:cxn ang="0">
                    <a:pos x="6" y="66"/>
                  </a:cxn>
                  <a:cxn ang="0">
                    <a:pos x="18" y="30"/>
                  </a:cxn>
                  <a:cxn ang="0">
                    <a:pos x="36" y="6"/>
                  </a:cxn>
                  <a:cxn ang="0">
                    <a:pos x="60" y="0"/>
                  </a:cxn>
                </a:cxnLst>
                <a:rect l="0" t="0" r="r" b="b"/>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82404" name="Freeform 132"/>
              <p:cNvSpPr>
                <a:spLocks/>
              </p:cNvSpPr>
              <p:nvPr/>
            </p:nvSpPr>
            <p:spPr bwMode="auto">
              <a:xfrm flipH="1">
                <a:off x="557" y="535"/>
                <a:ext cx="298"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82405" name="Freeform 133"/>
              <p:cNvSpPr>
                <a:spLocks/>
              </p:cNvSpPr>
              <p:nvPr/>
            </p:nvSpPr>
            <p:spPr bwMode="auto">
              <a:xfrm flipH="1">
                <a:off x="573" y="561"/>
                <a:ext cx="274"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C69E"/>
              </a:solidFill>
              <a:ln w="9525">
                <a:noFill/>
                <a:round/>
                <a:headEnd/>
                <a:tailEnd/>
              </a:ln>
            </p:spPr>
            <p:txBody>
              <a:bodyPr/>
              <a:lstStyle/>
              <a:p>
                <a:endParaRPr lang="fr-FR"/>
              </a:p>
            </p:txBody>
          </p:sp>
          <p:sp>
            <p:nvSpPr>
              <p:cNvPr id="182406" name="Freeform 134"/>
              <p:cNvSpPr>
                <a:spLocks/>
              </p:cNvSpPr>
              <p:nvPr/>
            </p:nvSpPr>
            <p:spPr bwMode="auto">
              <a:xfrm flipH="1">
                <a:off x="508" y="1988"/>
                <a:ext cx="289" cy="1522"/>
              </a:xfrm>
              <a:custGeom>
                <a:avLst/>
                <a:gdLst/>
                <a:ahLst/>
                <a:cxnLst>
                  <a:cxn ang="0">
                    <a:pos x="162" y="102"/>
                  </a:cxn>
                  <a:cxn ang="0">
                    <a:pos x="192" y="197"/>
                  </a:cxn>
                  <a:cxn ang="0">
                    <a:pos x="197" y="215"/>
                  </a:cxn>
                  <a:cxn ang="0">
                    <a:pos x="209" y="299"/>
                  </a:cxn>
                  <a:cxn ang="0">
                    <a:pos x="192" y="412"/>
                  </a:cxn>
                  <a:cxn ang="0">
                    <a:pos x="180" y="430"/>
                  </a:cxn>
                  <a:cxn ang="0">
                    <a:pos x="150" y="532"/>
                  </a:cxn>
                  <a:cxn ang="0">
                    <a:pos x="132" y="592"/>
                  </a:cxn>
                  <a:cxn ang="0">
                    <a:pos x="126" y="622"/>
                  </a:cxn>
                  <a:cxn ang="0">
                    <a:pos x="120" y="675"/>
                  </a:cxn>
                  <a:cxn ang="0">
                    <a:pos x="114" y="717"/>
                  </a:cxn>
                  <a:cxn ang="0">
                    <a:pos x="120" y="771"/>
                  </a:cxn>
                  <a:cxn ang="0">
                    <a:pos x="132" y="825"/>
                  </a:cxn>
                  <a:cxn ang="0">
                    <a:pos x="132" y="849"/>
                  </a:cxn>
                  <a:cxn ang="0">
                    <a:pos x="108" y="885"/>
                  </a:cxn>
                  <a:cxn ang="0">
                    <a:pos x="90" y="896"/>
                  </a:cxn>
                  <a:cxn ang="0">
                    <a:pos x="72" y="908"/>
                  </a:cxn>
                  <a:cxn ang="0">
                    <a:pos x="60" y="932"/>
                  </a:cxn>
                  <a:cxn ang="0">
                    <a:pos x="60" y="950"/>
                  </a:cxn>
                  <a:cxn ang="0">
                    <a:pos x="36" y="1028"/>
                  </a:cxn>
                  <a:cxn ang="0">
                    <a:pos x="12" y="1058"/>
                  </a:cxn>
                  <a:cxn ang="0">
                    <a:pos x="0" y="1058"/>
                  </a:cxn>
                  <a:cxn ang="0">
                    <a:pos x="0" y="1034"/>
                  </a:cxn>
                  <a:cxn ang="0">
                    <a:pos x="12" y="902"/>
                  </a:cxn>
                  <a:cxn ang="0">
                    <a:pos x="18" y="825"/>
                  </a:cxn>
                  <a:cxn ang="0">
                    <a:pos x="18" y="807"/>
                  </a:cxn>
                  <a:cxn ang="0">
                    <a:pos x="24" y="717"/>
                  </a:cxn>
                  <a:cxn ang="0">
                    <a:pos x="30" y="598"/>
                  </a:cxn>
                  <a:cxn ang="0">
                    <a:pos x="30" y="562"/>
                  </a:cxn>
                  <a:cxn ang="0">
                    <a:pos x="36" y="466"/>
                  </a:cxn>
                  <a:cxn ang="0">
                    <a:pos x="36" y="353"/>
                  </a:cxn>
                  <a:cxn ang="0">
                    <a:pos x="30" y="251"/>
                  </a:cxn>
                  <a:cxn ang="0">
                    <a:pos x="30" y="215"/>
                  </a:cxn>
                  <a:cxn ang="0">
                    <a:pos x="36" y="126"/>
                  </a:cxn>
                  <a:cxn ang="0">
                    <a:pos x="54" y="72"/>
                  </a:cxn>
                  <a:cxn ang="0">
                    <a:pos x="60" y="60"/>
                  </a:cxn>
                  <a:cxn ang="0">
                    <a:pos x="84" y="18"/>
                  </a:cxn>
                  <a:cxn ang="0">
                    <a:pos x="120" y="0"/>
                  </a:cxn>
                  <a:cxn ang="0">
                    <a:pos x="144" y="18"/>
                  </a:cxn>
                </a:cxnLst>
                <a:rect l="0" t="0" r="r" b="b"/>
                <a:pathLst>
                  <a:path w="209" h="1064">
                    <a:moveTo>
                      <a:pt x="150" y="54"/>
                    </a:moveTo>
                    <a:lnTo>
                      <a:pt x="162" y="102"/>
                    </a:lnTo>
                    <a:lnTo>
                      <a:pt x="168" y="138"/>
                    </a:lnTo>
                    <a:lnTo>
                      <a:pt x="192" y="197"/>
                    </a:lnTo>
                    <a:lnTo>
                      <a:pt x="192" y="197"/>
                    </a:lnTo>
                    <a:lnTo>
                      <a:pt x="197" y="215"/>
                    </a:lnTo>
                    <a:lnTo>
                      <a:pt x="203" y="239"/>
                    </a:lnTo>
                    <a:lnTo>
                      <a:pt x="209" y="299"/>
                    </a:lnTo>
                    <a:lnTo>
                      <a:pt x="209" y="359"/>
                    </a:lnTo>
                    <a:lnTo>
                      <a:pt x="192" y="412"/>
                    </a:lnTo>
                    <a:lnTo>
                      <a:pt x="192" y="412"/>
                    </a:lnTo>
                    <a:lnTo>
                      <a:pt x="180" y="430"/>
                    </a:lnTo>
                    <a:lnTo>
                      <a:pt x="174" y="460"/>
                    </a:lnTo>
                    <a:lnTo>
                      <a:pt x="150" y="532"/>
                    </a:lnTo>
                    <a:lnTo>
                      <a:pt x="138" y="562"/>
                    </a:lnTo>
                    <a:lnTo>
                      <a:pt x="132" y="592"/>
                    </a:lnTo>
                    <a:lnTo>
                      <a:pt x="126" y="610"/>
                    </a:lnTo>
                    <a:lnTo>
                      <a:pt x="126" y="622"/>
                    </a:lnTo>
                    <a:lnTo>
                      <a:pt x="126" y="622"/>
                    </a:lnTo>
                    <a:lnTo>
                      <a:pt x="120" y="675"/>
                    </a:lnTo>
                    <a:lnTo>
                      <a:pt x="114" y="717"/>
                    </a:lnTo>
                    <a:lnTo>
                      <a:pt x="114" y="717"/>
                    </a:lnTo>
                    <a:lnTo>
                      <a:pt x="114" y="741"/>
                    </a:lnTo>
                    <a:lnTo>
                      <a:pt x="120" y="771"/>
                    </a:lnTo>
                    <a:lnTo>
                      <a:pt x="126" y="801"/>
                    </a:lnTo>
                    <a:lnTo>
                      <a:pt x="132" y="825"/>
                    </a:lnTo>
                    <a:lnTo>
                      <a:pt x="132" y="825"/>
                    </a:lnTo>
                    <a:lnTo>
                      <a:pt x="132" y="849"/>
                    </a:lnTo>
                    <a:lnTo>
                      <a:pt x="120" y="873"/>
                    </a:lnTo>
                    <a:lnTo>
                      <a:pt x="108" y="885"/>
                    </a:lnTo>
                    <a:lnTo>
                      <a:pt x="90" y="896"/>
                    </a:lnTo>
                    <a:lnTo>
                      <a:pt x="90" y="896"/>
                    </a:lnTo>
                    <a:lnTo>
                      <a:pt x="78" y="902"/>
                    </a:lnTo>
                    <a:lnTo>
                      <a:pt x="72" y="908"/>
                    </a:lnTo>
                    <a:lnTo>
                      <a:pt x="66" y="920"/>
                    </a:lnTo>
                    <a:lnTo>
                      <a:pt x="60" y="932"/>
                    </a:lnTo>
                    <a:lnTo>
                      <a:pt x="60" y="950"/>
                    </a:lnTo>
                    <a:lnTo>
                      <a:pt x="60" y="950"/>
                    </a:lnTo>
                    <a:lnTo>
                      <a:pt x="42" y="1004"/>
                    </a:lnTo>
                    <a:lnTo>
                      <a:pt x="36" y="1028"/>
                    </a:lnTo>
                    <a:lnTo>
                      <a:pt x="24" y="1046"/>
                    </a:lnTo>
                    <a:lnTo>
                      <a:pt x="12" y="1058"/>
                    </a:lnTo>
                    <a:lnTo>
                      <a:pt x="6" y="1064"/>
                    </a:lnTo>
                    <a:lnTo>
                      <a:pt x="0" y="1058"/>
                    </a:lnTo>
                    <a:lnTo>
                      <a:pt x="0" y="1034"/>
                    </a:lnTo>
                    <a:lnTo>
                      <a:pt x="0" y="1034"/>
                    </a:lnTo>
                    <a:lnTo>
                      <a:pt x="6" y="962"/>
                    </a:lnTo>
                    <a:lnTo>
                      <a:pt x="12" y="902"/>
                    </a:lnTo>
                    <a:lnTo>
                      <a:pt x="12" y="843"/>
                    </a:lnTo>
                    <a:lnTo>
                      <a:pt x="18" y="825"/>
                    </a:lnTo>
                    <a:lnTo>
                      <a:pt x="18" y="807"/>
                    </a:lnTo>
                    <a:lnTo>
                      <a:pt x="18" y="807"/>
                    </a:lnTo>
                    <a:lnTo>
                      <a:pt x="24" y="771"/>
                    </a:lnTo>
                    <a:lnTo>
                      <a:pt x="24" y="717"/>
                    </a:lnTo>
                    <a:lnTo>
                      <a:pt x="30" y="657"/>
                    </a:lnTo>
                    <a:lnTo>
                      <a:pt x="30" y="598"/>
                    </a:lnTo>
                    <a:lnTo>
                      <a:pt x="30" y="598"/>
                    </a:lnTo>
                    <a:lnTo>
                      <a:pt x="30" y="562"/>
                    </a:lnTo>
                    <a:lnTo>
                      <a:pt x="36" y="520"/>
                    </a:lnTo>
                    <a:lnTo>
                      <a:pt x="36" y="466"/>
                    </a:lnTo>
                    <a:lnTo>
                      <a:pt x="36" y="406"/>
                    </a:lnTo>
                    <a:lnTo>
                      <a:pt x="36" y="353"/>
                    </a:lnTo>
                    <a:lnTo>
                      <a:pt x="36" y="299"/>
                    </a:lnTo>
                    <a:lnTo>
                      <a:pt x="30" y="251"/>
                    </a:lnTo>
                    <a:lnTo>
                      <a:pt x="30" y="215"/>
                    </a:lnTo>
                    <a:lnTo>
                      <a:pt x="30" y="215"/>
                    </a:lnTo>
                    <a:lnTo>
                      <a:pt x="30" y="167"/>
                    </a:lnTo>
                    <a:lnTo>
                      <a:pt x="36" y="126"/>
                    </a:lnTo>
                    <a:lnTo>
                      <a:pt x="42" y="96"/>
                    </a:lnTo>
                    <a:lnTo>
                      <a:pt x="54" y="72"/>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82407" name="Freeform 135"/>
              <p:cNvSpPr>
                <a:spLocks/>
              </p:cNvSpPr>
              <p:nvPr/>
            </p:nvSpPr>
            <p:spPr bwMode="auto">
              <a:xfrm flipH="1">
                <a:off x="517" y="2023"/>
                <a:ext cx="264" cy="1410"/>
              </a:xfrm>
              <a:custGeom>
                <a:avLst/>
                <a:gdLst/>
                <a:ahLst/>
                <a:cxnLst>
                  <a:cxn ang="0">
                    <a:pos x="162" y="400"/>
                  </a:cxn>
                  <a:cxn ang="0">
                    <a:pos x="138" y="484"/>
                  </a:cxn>
                  <a:cxn ang="0">
                    <a:pos x="120" y="544"/>
                  </a:cxn>
                  <a:cxn ang="0">
                    <a:pos x="114" y="556"/>
                  </a:cxn>
                  <a:cxn ang="0">
                    <a:pos x="108" y="610"/>
                  </a:cxn>
                  <a:cxn ang="0">
                    <a:pos x="102" y="657"/>
                  </a:cxn>
                  <a:cxn ang="0">
                    <a:pos x="102" y="711"/>
                  </a:cxn>
                  <a:cxn ang="0">
                    <a:pos x="108" y="765"/>
                  </a:cxn>
                  <a:cxn ang="0">
                    <a:pos x="108" y="789"/>
                  </a:cxn>
                  <a:cxn ang="0">
                    <a:pos x="84" y="831"/>
                  </a:cxn>
                  <a:cxn ang="0">
                    <a:pos x="72" y="843"/>
                  </a:cxn>
                  <a:cxn ang="0">
                    <a:pos x="54" y="855"/>
                  </a:cxn>
                  <a:cxn ang="0">
                    <a:pos x="48" y="884"/>
                  </a:cxn>
                  <a:cxn ang="0">
                    <a:pos x="48" y="902"/>
                  </a:cxn>
                  <a:cxn ang="0">
                    <a:pos x="24" y="962"/>
                  </a:cxn>
                  <a:cxn ang="0">
                    <a:pos x="12" y="986"/>
                  </a:cxn>
                  <a:cxn ang="0">
                    <a:pos x="0" y="980"/>
                  </a:cxn>
                  <a:cxn ang="0">
                    <a:pos x="0" y="956"/>
                  </a:cxn>
                  <a:cxn ang="0">
                    <a:pos x="12" y="837"/>
                  </a:cxn>
                  <a:cxn ang="0">
                    <a:pos x="18" y="753"/>
                  </a:cxn>
                  <a:cxn ang="0">
                    <a:pos x="24" y="717"/>
                  </a:cxn>
                  <a:cxn ang="0">
                    <a:pos x="30" y="604"/>
                  </a:cxn>
                  <a:cxn ang="0">
                    <a:pos x="36" y="544"/>
                  </a:cxn>
                  <a:cxn ang="0">
                    <a:pos x="36" y="472"/>
                  </a:cxn>
                  <a:cxn ang="0">
                    <a:pos x="36" y="371"/>
                  </a:cxn>
                  <a:cxn ang="0">
                    <a:pos x="30" y="227"/>
                  </a:cxn>
                  <a:cxn ang="0">
                    <a:pos x="30" y="191"/>
                  </a:cxn>
                  <a:cxn ang="0">
                    <a:pos x="30" y="108"/>
                  </a:cxn>
                  <a:cxn ang="0">
                    <a:pos x="48" y="60"/>
                  </a:cxn>
                  <a:cxn ang="0">
                    <a:pos x="66" y="30"/>
                  </a:cxn>
                  <a:cxn ang="0">
                    <a:pos x="90" y="6"/>
                  </a:cxn>
                  <a:cxn ang="0">
                    <a:pos x="114" y="6"/>
                  </a:cxn>
                  <a:cxn ang="0">
                    <a:pos x="132" y="54"/>
                  </a:cxn>
                  <a:cxn ang="0">
                    <a:pos x="138" y="96"/>
                  </a:cxn>
                  <a:cxn ang="0">
                    <a:pos x="168" y="179"/>
                  </a:cxn>
                  <a:cxn ang="0">
                    <a:pos x="174" y="197"/>
                  </a:cxn>
                  <a:cxn ang="0">
                    <a:pos x="191" y="269"/>
                  </a:cxn>
                  <a:cxn ang="0">
                    <a:pos x="174" y="382"/>
                  </a:cxn>
                </a:cxnLst>
                <a:rect l="0" t="0" r="r" b="b"/>
                <a:pathLst>
                  <a:path w="191" h="986">
                    <a:moveTo>
                      <a:pt x="174" y="382"/>
                    </a:moveTo>
                    <a:lnTo>
                      <a:pt x="162" y="400"/>
                    </a:lnTo>
                    <a:lnTo>
                      <a:pt x="156" y="430"/>
                    </a:lnTo>
                    <a:lnTo>
                      <a:pt x="138" y="484"/>
                    </a:lnTo>
                    <a:lnTo>
                      <a:pt x="120" y="532"/>
                    </a:lnTo>
                    <a:lnTo>
                      <a:pt x="120" y="544"/>
                    </a:lnTo>
                    <a:lnTo>
                      <a:pt x="114" y="556"/>
                    </a:lnTo>
                    <a:lnTo>
                      <a:pt x="114" y="556"/>
                    </a:lnTo>
                    <a:lnTo>
                      <a:pt x="108" y="586"/>
                    </a:lnTo>
                    <a:lnTo>
                      <a:pt x="108" y="610"/>
                    </a:lnTo>
                    <a:lnTo>
                      <a:pt x="102" y="657"/>
                    </a:lnTo>
                    <a:lnTo>
                      <a:pt x="102" y="657"/>
                    </a:lnTo>
                    <a:lnTo>
                      <a:pt x="96" y="681"/>
                    </a:lnTo>
                    <a:lnTo>
                      <a:pt x="102" y="711"/>
                    </a:lnTo>
                    <a:lnTo>
                      <a:pt x="108" y="741"/>
                    </a:lnTo>
                    <a:lnTo>
                      <a:pt x="108" y="765"/>
                    </a:lnTo>
                    <a:lnTo>
                      <a:pt x="108" y="765"/>
                    </a:lnTo>
                    <a:lnTo>
                      <a:pt x="108" y="789"/>
                    </a:lnTo>
                    <a:lnTo>
                      <a:pt x="96" y="813"/>
                    </a:lnTo>
                    <a:lnTo>
                      <a:pt x="84" y="831"/>
                    </a:lnTo>
                    <a:lnTo>
                      <a:pt x="72" y="843"/>
                    </a:lnTo>
                    <a:lnTo>
                      <a:pt x="72" y="843"/>
                    </a:lnTo>
                    <a:lnTo>
                      <a:pt x="60" y="849"/>
                    </a:lnTo>
                    <a:lnTo>
                      <a:pt x="54" y="855"/>
                    </a:lnTo>
                    <a:lnTo>
                      <a:pt x="54" y="872"/>
                    </a:lnTo>
                    <a:lnTo>
                      <a:pt x="48" y="884"/>
                    </a:lnTo>
                    <a:lnTo>
                      <a:pt x="48" y="902"/>
                    </a:lnTo>
                    <a:lnTo>
                      <a:pt x="48" y="902"/>
                    </a:lnTo>
                    <a:lnTo>
                      <a:pt x="36" y="944"/>
                    </a:lnTo>
                    <a:lnTo>
                      <a:pt x="24" y="962"/>
                    </a:lnTo>
                    <a:lnTo>
                      <a:pt x="18" y="980"/>
                    </a:lnTo>
                    <a:lnTo>
                      <a:pt x="12" y="986"/>
                    </a:lnTo>
                    <a:lnTo>
                      <a:pt x="6" y="986"/>
                    </a:lnTo>
                    <a:lnTo>
                      <a:pt x="0" y="980"/>
                    </a:lnTo>
                    <a:lnTo>
                      <a:pt x="0" y="956"/>
                    </a:lnTo>
                    <a:lnTo>
                      <a:pt x="0" y="956"/>
                    </a:lnTo>
                    <a:lnTo>
                      <a:pt x="6" y="896"/>
                    </a:lnTo>
                    <a:lnTo>
                      <a:pt x="12" y="837"/>
                    </a:lnTo>
                    <a:lnTo>
                      <a:pt x="12" y="789"/>
                    </a:lnTo>
                    <a:lnTo>
                      <a:pt x="18" y="753"/>
                    </a:lnTo>
                    <a:lnTo>
                      <a:pt x="18" y="753"/>
                    </a:lnTo>
                    <a:lnTo>
                      <a:pt x="24" y="717"/>
                    </a:lnTo>
                    <a:lnTo>
                      <a:pt x="30" y="663"/>
                    </a:lnTo>
                    <a:lnTo>
                      <a:pt x="30" y="604"/>
                    </a:lnTo>
                    <a:lnTo>
                      <a:pt x="36" y="544"/>
                    </a:lnTo>
                    <a:lnTo>
                      <a:pt x="36" y="544"/>
                    </a:lnTo>
                    <a:lnTo>
                      <a:pt x="36" y="514"/>
                    </a:lnTo>
                    <a:lnTo>
                      <a:pt x="36" y="472"/>
                    </a:lnTo>
                    <a:lnTo>
                      <a:pt x="36" y="424"/>
                    </a:lnTo>
                    <a:lnTo>
                      <a:pt x="36" y="371"/>
                    </a:lnTo>
                    <a:lnTo>
                      <a:pt x="36" y="269"/>
                    </a:lnTo>
                    <a:lnTo>
                      <a:pt x="30" y="227"/>
                    </a:lnTo>
                    <a:lnTo>
                      <a:pt x="30" y="191"/>
                    </a:lnTo>
                    <a:lnTo>
                      <a:pt x="30" y="191"/>
                    </a:lnTo>
                    <a:lnTo>
                      <a:pt x="30" y="143"/>
                    </a:lnTo>
                    <a:lnTo>
                      <a:pt x="30" y="108"/>
                    </a:lnTo>
                    <a:lnTo>
                      <a:pt x="42" y="84"/>
                    </a:lnTo>
                    <a:lnTo>
                      <a:pt x="48" y="60"/>
                    </a:lnTo>
                    <a:lnTo>
                      <a:pt x="48" y="60"/>
                    </a:lnTo>
                    <a:lnTo>
                      <a:pt x="66" y="30"/>
                    </a:lnTo>
                    <a:lnTo>
                      <a:pt x="78" y="18"/>
                    </a:lnTo>
                    <a:lnTo>
                      <a:pt x="90" y="6"/>
                    </a:lnTo>
                    <a:lnTo>
                      <a:pt x="102" y="0"/>
                    </a:lnTo>
                    <a:lnTo>
                      <a:pt x="114" y="6"/>
                    </a:lnTo>
                    <a:lnTo>
                      <a:pt x="126" y="24"/>
                    </a:lnTo>
                    <a:lnTo>
                      <a:pt x="132" y="54"/>
                    </a:lnTo>
                    <a:lnTo>
                      <a:pt x="132" y="54"/>
                    </a:lnTo>
                    <a:lnTo>
                      <a:pt x="138" y="96"/>
                    </a:lnTo>
                    <a:lnTo>
                      <a:pt x="150" y="126"/>
                    </a:lnTo>
                    <a:lnTo>
                      <a:pt x="168" y="179"/>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82408" name="Freeform 136"/>
              <p:cNvSpPr>
                <a:spLocks/>
              </p:cNvSpPr>
              <p:nvPr/>
            </p:nvSpPr>
            <p:spPr bwMode="auto">
              <a:xfrm flipH="1">
                <a:off x="532" y="2066"/>
                <a:ext cx="232" cy="1298"/>
              </a:xfrm>
              <a:custGeom>
                <a:avLst/>
                <a:gdLst/>
                <a:ahLst/>
                <a:cxnLst>
                  <a:cxn ang="0">
                    <a:pos x="138" y="376"/>
                  </a:cxn>
                  <a:cxn ang="0">
                    <a:pos x="114" y="466"/>
                  </a:cxn>
                  <a:cxn ang="0">
                    <a:pos x="108" y="490"/>
                  </a:cxn>
                  <a:cxn ang="0">
                    <a:pos x="84" y="586"/>
                  </a:cxn>
                  <a:cxn ang="0">
                    <a:pos x="84" y="609"/>
                  </a:cxn>
                  <a:cxn ang="0">
                    <a:pos x="84" y="675"/>
                  </a:cxn>
                  <a:cxn ang="0">
                    <a:pos x="84" y="699"/>
                  </a:cxn>
                  <a:cxn ang="0">
                    <a:pos x="72" y="747"/>
                  </a:cxn>
                  <a:cxn ang="0">
                    <a:pos x="54" y="777"/>
                  </a:cxn>
                  <a:cxn ang="0">
                    <a:pos x="48" y="789"/>
                  </a:cxn>
                  <a:cxn ang="0">
                    <a:pos x="36" y="813"/>
                  </a:cxn>
                  <a:cxn ang="0">
                    <a:pos x="36" y="842"/>
                  </a:cxn>
                  <a:cxn ang="0">
                    <a:pos x="24" y="878"/>
                  </a:cxn>
                  <a:cxn ang="0">
                    <a:pos x="6" y="908"/>
                  </a:cxn>
                  <a:cxn ang="0">
                    <a:pos x="0" y="896"/>
                  </a:cxn>
                  <a:cxn ang="0">
                    <a:pos x="0" y="878"/>
                  </a:cxn>
                  <a:cxn ang="0">
                    <a:pos x="6" y="771"/>
                  </a:cxn>
                  <a:cxn ang="0">
                    <a:pos x="18" y="693"/>
                  </a:cxn>
                  <a:cxn ang="0">
                    <a:pos x="18" y="681"/>
                  </a:cxn>
                  <a:cxn ang="0">
                    <a:pos x="30" y="609"/>
                  </a:cxn>
                  <a:cxn ang="0">
                    <a:pos x="36" y="484"/>
                  </a:cxn>
                  <a:cxn ang="0">
                    <a:pos x="36" y="454"/>
                  </a:cxn>
                  <a:cxn ang="0">
                    <a:pos x="36" y="329"/>
                  </a:cxn>
                  <a:cxn ang="0">
                    <a:pos x="30" y="197"/>
                  </a:cxn>
                  <a:cxn ang="0">
                    <a:pos x="30" y="167"/>
                  </a:cxn>
                  <a:cxn ang="0">
                    <a:pos x="24" y="119"/>
                  </a:cxn>
                  <a:cxn ang="0">
                    <a:pos x="36" y="60"/>
                  </a:cxn>
                  <a:cxn ang="0">
                    <a:pos x="42" y="42"/>
                  </a:cxn>
                  <a:cxn ang="0">
                    <a:pos x="78" y="0"/>
                  </a:cxn>
                  <a:cxn ang="0">
                    <a:pos x="102" y="0"/>
                  </a:cxn>
                  <a:cxn ang="0">
                    <a:pos x="114" y="42"/>
                  </a:cxn>
                  <a:cxn ang="0">
                    <a:pos x="120" y="84"/>
                  </a:cxn>
                  <a:cxn ang="0">
                    <a:pos x="138" y="125"/>
                  </a:cxn>
                  <a:cxn ang="0">
                    <a:pos x="144" y="149"/>
                  </a:cxn>
                  <a:cxn ang="0">
                    <a:pos x="168" y="233"/>
                  </a:cxn>
                  <a:cxn ang="0">
                    <a:pos x="156" y="335"/>
                  </a:cxn>
                </a:cxnLst>
                <a:rect l="0" t="0" r="r" b="b"/>
                <a:pathLst>
                  <a:path w="168" h="908">
                    <a:moveTo>
                      <a:pt x="156" y="335"/>
                    </a:moveTo>
                    <a:lnTo>
                      <a:pt x="138" y="376"/>
                    </a:lnTo>
                    <a:lnTo>
                      <a:pt x="126" y="424"/>
                    </a:lnTo>
                    <a:lnTo>
                      <a:pt x="114" y="466"/>
                    </a:lnTo>
                    <a:lnTo>
                      <a:pt x="108" y="490"/>
                    </a:lnTo>
                    <a:lnTo>
                      <a:pt x="108" y="490"/>
                    </a:lnTo>
                    <a:lnTo>
                      <a:pt x="96" y="544"/>
                    </a:lnTo>
                    <a:lnTo>
                      <a:pt x="84" y="586"/>
                    </a:lnTo>
                    <a:lnTo>
                      <a:pt x="84" y="586"/>
                    </a:lnTo>
                    <a:lnTo>
                      <a:pt x="84" y="609"/>
                    </a:lnTo>
                    <a:lnTo>
                      <a:pt x="84" y="639"/>
                    </a:lnTo>
                    <a:lnTo>
                      <a:pt x="84" y="675"/>
                    </a:lnTo>
                    <a:lnTo>
                      <a:pt x="84" y="699"/>
                    </a:lnTo>
                    <a:lnTo>
                      <a:pt x="84" y="699"/>
                    </a:lnTo>
                    <a:lnTo>
                      <a:pt x="84" y="723"/>
                    </a:lnTo>
                    <a:lnTo>
                      <a:pt x="72" y="747"/>
                    </a:lnTo>
                    <a:lnTo>
                      <a:pt x="60" y="765"/>
                    </a:lnTo>
                    <a:lnTo>
                      <a:pt x="54" y="777"/>
                    </a:lnTo>
                    <a:lnTo>
                      <a:pt x="54" y="777"/>
                    </a:lnTo>
                    <a:lnTo>
                      <a:pt x="48" y="789"/>
                    </a:lnTo>
                    <a:lnTo>
                      <a:pt x="42" y="795"/>
                    </a:lnTo>
                    <a:lnTo>
                      <a:pt x="36" y="813"/>
                    </a:lnTo>
                    <a:lnTo>
                      <a:pt x="36" y="825"/>
                    </a:lnTo>
                    <a:lnTo>
                      <a:pt x="36" y="842"/>
                    </a:lnTo>
                    <a:lnTo>
                      <a:pt x="36" y="842"/>
                    </a:lnTo>
                    <a:lnTo>
                      <a:pt x="24" y="878"/>
                    </a:lnTo>
                    <a:lnTo>
                      <a:pt x="12" y="908"/>
                    </a:lnTo>
                    <a:lnTo>
                      <a:pt x="6" y="908"/>
                    </a:lnTo>
                    <a:lnTo>
                      <a:pt x="0" y="908"/>
                    </a:lnTo>
                    <a:lnTo>
                      <a:pt x="0" y="896"/>
                    </a:lnTo>
                    <a:lnTo>
                      <a:pt x="0" y="878"/>
                    </a:lnTo>
                    <a:lnTo>
                      <a:pt x="0" y="878"/>
                    </a:lnTo>
                    <a:lnTo>
                      <a:pt x="6" y="819"/>
                    </a:lnTo>
                    <a:lnTo>
                      <a:pt x="6" y="771"/>
                    </a:lnTo>
                    <a:lnTo>
                      <a:pt x="12" y="729"/>
                    </a:lnTo>
                    <a:lnTo>
                      <a:pt x="18" y="693"/>
                    </a:lnTo>
                    <a:lnTo>
                      <a:pt x="18" y="693"/>
                    </a:lnTo>
                    <a:lnTo>
                      <a:pt x="18" y="681"/>
                    </a:lnTo>
                    <a:lnTo>
                      <a:pt x="24" y="657"/>
                    </a:lnTo>
                    <a:lnTo>
                      <a:pt x="30" y="609"/>
                    </a:lnTo>
                    <a:lnTo>
                      <a:pt x="36" y="544"/>
                    </a:lnTo>
                    <a:lnTo>
                      <a:pt x="36" y="484"/>
                    </a:lnTo>
                    <a:lnTo>
                      <a:pt x="36" y="484"/>
                    </a:lnTo>
                    <a:lnTo>
                      <a:pt x="36" y="454"/>
                    </a:lnTo>
                    <a:lnTo>
                      <a:pt x="36" y="418"/>
                    </a:lnTo>
                    <a:lnTo>
                      <a:pt x="36" y="329"/>
                    </a:lnTo>
                    <a:lnTo>
                      <a:pt x="36" y="239"/>
                    </a:lnTo>
                    <a:lnTo>
                      <a:pt x="30" y="197"/>
                    </a:lnTo>
                    <a:lnTo>
                      <a:pt x="30" y="167"/>
                    </a:lnTo>
                    <a:lnTo>
                      <a:pt x="30" y="167"/>
                    </a:lnTo>
                    <a:lnTo>
                      <a:pt x="30" y="143"/>
                    </a:lnTo>
                    <a:lnTo>
                      <a:pt x="24" y="119"/>
                    </a:lnTo>
                    <a:lnTo>
                      <a:pt x="30" y="84"/>
                    </a:lnTo>
                    <a:lnTo>
                      <a:pt x="36" y="60"/>
                    </a:lnTo>
                    <a:lnTo>
                      <a:pt x="42" y="42"/>
                    </a:lnTo>
                    <a:lnTo>
                      <a:pt x="42" y="42"/>
                    </a:lnTo>
                    <a:lnTo>
                      <a:pt x="54" y="18"/>
                    </a:lnTo>
                    <a:lnTo>
                      <a:pt x="78" y="0"/>
                    </a:lnTo>
                    <a:lnTo>
                      <a:pt x="90" y="0"/>
                    </a:lnTo>
                    <a:lnTo>
                      <a:pt x="102" y="0"/>
                    </a:lnTo>
                    <a:lnTo>
                      <a:pt x="108" y="18"/>
                    </a:lnTo>
                    <a:lnTo>
                      <a:pt x="114" y="42"/>
                    </a:lnTo>
                    <a:lnTo>
                      <a:pt x="114" y="42"/>
                    </a:lnTo>
                    <a:lnTo>
                      <a:pt x="120" y="84"/>
                    </a:lnTo>
                    <a:lnTo>
                      <a:pt x="132" y="107"/>
                    </a:lnTo>
                    <a:lnTo>
                      <a:pt x="138" y="125"/>
                    </a:lnTo>
                    <a:lnTo>
                      <a:pt x="144" y="149"/>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82409" name="Freeform 137"/>
              <p:cNvSpPr>
                <a:spLocks/>
              </p:cNvSpPr>
              <p:nvPr/>
            </p:nvSpPr>
            <p:spPr bwMode="auto">
              <a:xfrm flipH="1">
                <a:off x="548" y="2100"/>
                <a:ext cx="199" cy="1204"/>
              </a:xfrm>
              <a:custGeom>
                <a:avLst/>
                <a:gdLst/>
                <a:ahLst/>
                <a:cxnLst>
                  <a:cxn ang="0">
                    <a:pos x="120" y="340"/>
                  </a:cxn>
                  <a:cxn ang="0">
                    <a:pos x="96" y="430"/>
                  </a:cxn>
                  <a:cxn ang="0">
                    <a:pos x="90" y="460"/>
                  </a:cxn>
                  <a:cxn ang="0">
                    <a:pos x="66" y="526"/>
                  </a:cxn>
                  <a:cxn ang="0">
                    <a:pos x="60" y="550"/>
                  </a:cxn>
                  <a:cxn ang="0">
                    <a:pos x="60" y="615"/>
                  </a:cxn>
                  <a:cxn ang="0">
                    <a:pos x="60" y="645"/>
                  </a:cxn>
                  <a:cxn ang="0">
                    <a:pos x="42" y="717"/>
                  </a:cxn>
                  <a:cxn ang="0">
                    <a:pos x="36" y="729"/>
                  </a:cxn>
                  <a:cxn ang="0">
                    <a:pos x="30" y="747"/>
                  </a:cxn>
                  <a:cxn ang="0">
                    <a:pos x="24" y="771"/>
                  </a:cxn>
                  <a:cxn ang="0">
                    <a:pos x="24" y="789"/>
                  </a:cxn>
                  <a:cxn ang="0">
                    <a:pos x="6" y="842"/>
                  </a:cxn>
                  <a:cxn ang="0">
                    <a:pos x="0" y="842"/>
                  </a:cxn>
                  <a:cxn ang="0">
                    <a:pos x="0" y="812"/>
                  </a:cxn>
                  <a:cxn ang="0">
                    <a:pos x="6" y="753"/>
                  </a:cxn>
                  <a:cxn ang="0">
                    <a:pos x="12" y="675"/>
                  </a:cxn>
                  <a:cxn ang="0">
                    <a:pos x="18" y="645"/>
                  </a:cxn>
                  <a:cxn ang="0">
                    <a:pos x="24" y="609"/>
                  </a:cxn>
                  <a:cxn ang="0">
                    <a:pos x="36" y="496"/>
                  </a:cxn>
                  <a:cxn ang="0">
                    <a:pos x="42" y="436"/>
                  </a:cxn>
                  <a:cxn ang="0">
                    <a:pos x="36" y="293"/>
                  </a:cxn>
                  <a:cxn ang="0">
                    <a:pos x="30" y="143"/>
                  </a:cxn>
                  <a:cxn ang="0">
                    <a:pos x="30" y="119"/>
                  </a:cxn>
                  <a:cxn ang="0">
                    <a:pos x="30" y="72"/>
                  </a:cxn>
                  <a:cxn ang="0">
                    <a:pos x="42" y="36"/>
                  </a:cxn>
                  <a:cxn ang="0">
                    <a:pos x="54" y="12"/>
                  </a:cxn>
                  <a:cxn ang="0">
                    <a:pos x="78" y="0"/>
                  </a:cxn>
                  <a:cxn ang="0">
                    <a:pos x="96" y="24"/>
                  </a:cxn>
                  <a:cxn ang="0">
                    <a:pos x="96" y="42"/>
                  </a:cxn>
                  <a:cxn ang="0">
                    <a:pos x="102" y="78"/>
                  </a:cxn>
                  <a:cxn ang="0">
                    <a:pos x="108" y="107"/>
                  </a:cxn>
                  <a:cxn ang="0">
                    <a:pos x="120" y="131"/>
                  </a:cxn>
                  <a:cxn ang="0">
                    <a:pos x="144" y="203"/>
                  </a:cxn>
                  <a:cxn ang="0">
                    <a:pos x="132" y="299"/>
                  </a:cxn>
                </a:cxnLst>
                <a:rect l="0" t="0" r="r" b="b"/>
                <a:pathLst>
                  <a:path w="144" h="842">
                    <a:moveTo>
                      <a:pt x="132" y="299"/>
                    </a:moveTo>
                    <a:lnTo>
                      <a:pt x="120" y="340"/>
                    </a:lnTo>
                    <a:lnTo>
                      <a:pt x="108" y="376"/>
                    </a:lnTo>
                    <a:lnTo>
                      <a:pt x="96" y="430"/>
                    </a:lnTo>
                    <a:lnTo>
                      <a:pt x="96" y="430"/>
                    </a:lnTo>
                    <a:lnTo>
                      <a:pt x="90" y="460"/>
                    </a:lnTo>
                    <a:lnTo>
                      <a:pt x="78" y="490"/>
                    </a:lnTo>
                    <a:lnTo>
                      <a:pt x="66" y="526"/>
                    </a:lnTo>
                    <a:lnTo>
                      <a:pt x="66" y="526"/>
                    </a:lnTo>
                    <a:lnTo>
                      <a:pt x="60" y="550"/>
                    </a:lnTo>
                    <a:lnTo>
                      <a:pt x="60" y="585"/>
                    </a:lnTo>
                    <a:lnTo>
                      <a:pt x="60" y="615"/>
                    </a:lnTo>
                    <a:lnTo>
                      <a:pt x="60" y="645"/>
                    </a:lnTo>
                    <a:lnTo>
                      <a:pt x="60" y="645"/>
                    </a:lnTo>
                    <a:lnTo>
                      <a:pt x="48" y="693"/>
                    </a:lnTo>
                    <a:lnTo>
                      <a:pt x="42" y="717"/>
                    </a:lnTo>
                    <a:lnTo>
                      <a:pt x="36" y="729"/>
                    </a:lnTo>
                    <a:lnTo>
                      <a:pt x="36" y="729"/>
                    </a:lnTo>
                    <a:lnTo>
                      <a:pt x="30" y="741"/>
                    </a:lnTo>
                    <a:lnTo>
                      <a:pt x="30" y="747"/>
                    </a:lnTo>
                    <a:lnTo>
                      <a:pt x="24" y="759"/>
                    </a:lnTo>
                    <a:lnTo>
                      <a:pt x="24" y="771"/>
                    </a:lnTo>
                    <a:lnTo>
                      <a:pt x="24" y="789"/>
                    </a:lnTo>
                    <a:lnTo>
                      <a:pt x="24" y="789"/>
                    </a:lnTo>
                    <a:lnTo>
                      <a:pt x="12" y="824"/>
                    </a:lnTo>
                    <a:lnTo>
                      <a:pt x="6" y="842"/>
                    </a:lnTo>
                    <a:lnTo>
                      <a:pt x="0" y="842"/>
                    </a:lnTo>
                    <a:lnTo>
                      <a:pt x="0" y="842"/>
                    </a:lnTo>
                    <a:lnTo>
                      <a:pt x="0" y="830"/>
                    </a:lnTo>
                    <a:lnTo>
                      <a:pt x="0" y="812"/>
                    </a:lnTo>
                    <a:lnTo>
                      <a:pt x="0" y="812"/>
                    </a:lnTo>
                    <a:lnTo>
                      <a:pt x="6" y="753"/>
                    </a:lnTo>
                    <a:lnTo>
                      <a:pt x="6" y="711"/>
                    </a:lnTo>
                    <a:lnTo>
                      <a:pt x="12" y="675"/>
                    </a:lnTo>
                    <a:lnTo>
                      <a:pt x="18" y="645"/>
                    </a:lnTo>
                    <a:lnTo>
                      <a:pt x="18" y="645"/>
                    </a:lnTo>
                    <a:lnTo>
                      <a:pt x="18" y="627"/>
                    </a:lnTo>
                    <a:lnTo>
                      <a:pt x="24" y="609"/>
                    </a:lnTo>
                    <a:lnTo>
                      <a:pt x="30" y="556"/>
                    </a:lnTo>
                    <a:lnTo>
                      <a:pt x="36" y="496"/>
                    </a:lnTo>
                    <a:lnTo>
                      <a:pt x="42" y="436"/>
                    </a:lnTo>
                    <a:lnTo>
                      <a:pt x="42" y="436"/>
                    </a:lnTo>
                    <a:lnTo>
                      <a:pt x="42" y="370"/>
                    </a:lnTo>
                    <a:lnTo>
                      <a:pt x="36" y="293"/>
                    </a:lnTo>
                    <a:lnTo>
                      <a:pt x="36" y="209"/>
                    </a:lnTo>
                    <a:lnTo>
                      <a:pt x="30" y="143"/>
                    </a:lnTo>
                    <a:lnTo>
                      <a:pt x="30" y="143"/>
                    </a:lnTo>
                    <a:lnTo>
                      <a:pt x="30" y="119"/>
                    </a:lnTo>
                    <a:lnTo>
                      <a:pt x="30" y="95"/>
                    </a:lnTo>
                    <a:lnTo>
                      <a:pt x="30" y="72"/>
                    </a:lnTo>
                    <a:lnTo>
                      <a:pt x="36" y="54"/>
                    </a:lnTo>
                    <a:lnTo>
                      <a:pt x="42" y="36"/>
                    </a:lnTo>
                    <a:lnTo>
                      <a:pt x="42" y="36"/>
                    </a:lnTo>
                    <a:lnTo>
                      <a:pt x="54" y="12"/>
                    </a:lnTo>
                    <a:lnTo>
                      <a:pt x="72" y="0"/>
                    </a:lnTo>
                    <a:lnTo>
                      <a:pt x="78" y="0"/>
                    </a:lnTo>
                    <a:lnTo>
                      <a:pt x="90" y="6"/>
                    </a:lnTo>
                    <a:lnTo>
                      <a:pt x="96" y="24"/>
                    </a:lnTo>
                    <a:lnTo>
                      <a:pt x="96" y="42"/>
                    </a:lnTo>
                    <a:lnTo>
                      <a:pt x="96" y="42"/>
                    </a:lnTo>
                    <a:lnTo>
                      <a:pt x="102" y="60"/>
                    </a:lnTo>
                    <a:lnTo>
                      <a:pt x="102" y="78"/>
                    </a:lnTo>
                    <a:lnTo>
                      <a:pt x="108" y="95"/>
                    </a:lnTo>
                    <a:lnTo>
                      <a:pt x="108" y="107"/>
                    </a:lnTo>
                    <a:lnTo>
                      <a:pt x="120" y="131"/>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82410" name="Freeform 138"/>
              <p:cNvSpPr>
                <a:spLocks/>
              </p:cNvSpPr>
              <p:nvPr/>
            </p:nvSpPr>
            <p:spPr bwMode="auto">
              <a:xfrm flipH="1">
                <a:off x="573" y="2143"/>
                <a:ext cx="166" cy="1103"/>
              </a:xfrm>
              <a:custGeom>
                <a:avLst/>
                <a:gdLst/>
                <a:ahLst/>
                <a:cxnLst>
                  <a:cxn ang="0">
                    <a:pos x="84" y="53"/>
                  </a:cxn>
                  <a:cxn ang="0">
                    <a:pos x="90" y="77"/>
                  </a:cxn>
                  <a:cxn ang="0">
                    <a:pos x="90" y="89"/>
                  </a:cxn>
                  <a:cxn ang="0">
                    <a:pos x="96" y="101"/>
                  </a:cxn>
                  <a:cxn ang="0">
                    <a:pos x="120" y="167"/>
                  </a:cxn>
                  <a:cxn ang="0">
                    <a:pos x="114" y="263"/>
                  </a:cxn>
                  <a:cxn ang="0">
                    <a:pos x="108" y="287"/>
                  </a:cxn>
                  <a:cxn ang="0">
                    <a:pos x="96" y="322"/>
                  </a:cxn>
                  <a:cxn ang="0">
                    <a:pos x="84" y="364"/>
                  </a:cxn>
                  <a:cxn ang="0">
                    <a:pos x="78" y="400"/>
                  </a:cxn>
                  <a:cxn ang="0">
                    <a:pos x="54" y="460"/>
                  </a:cxn>
                  <a:cxn ang="0">
                    <a:pos x="48" y="484"/>
                  </a:cxn>
                  <a:cxn ang="0">
                    <a:pos x="42" y="555"/>
                  </a:cxn>
                  <a:cxn ang="0">
                    <a:pos x="36" y="585"/>
                  </a:cxn>
                  <a:cxn ang="0">
                    <a:pos x="30" y="651"/>
                  </a:cxn>
                  <a:cxn ang="0">
                    <a:pos x="24" y="663"/>
                  </a:cxn>
                  <a:cxn ang="0">
                    <a:pos x="18" y="687"/>
                  </a:cxn>
                  <a:cxn ang="0">
                    <a:pos x="18" y="711"/>
                  </a:cxn>
                  <a:cxn ang="0">
                    <a:pos x="18" y="729"/>
                  </a:cxn>
                  <a:cxn ang="0">
                    <a:pos x="12" y="759"/>
                  </a:cxn>
                  <a:cxn ang="0">
                    <a:pos x="0" y="759"/>
                  </a:cxn>
                  <a:cxn ang="0">
                    <a:pos x="0" y="735"/>
                  </a:cxn>
                  <a:cxn ang="0">
                    <a:pos x="6" y="681"/>
                  </a:cxn>
                  <a:cxn ang="0">
                    <a:pos x="24" y="615"/>
                  </a:cxn>
                  <a:cxn ang="0">
                    <a:pos x="30" y="591"/>
                  </a:cxn>
                  <a:cxn ang="0">
                    <a:pos x="36" y="555"/>
                  </a:cxn>
                  <a:cxn ang="0">
                    <a:pos x="48" y="436"/>
                  </a:cxn>
                  <a:cxn ang="0">
                    <a:pos x="48" y="376"/>
                  </a:cxn>
                  <a:cxn ang="0">
                    <a:pos x="48" y="245"/>
                  </a:cxn>
                  <a:cxn ang="0">
                    <a:pos x="36" y="119"/>
                  </a:cxn>
                  <a:cxn ang="0">
                    <a:pos x="36" y="95"/>
                  </a:cxn>
                  <a:cxn ang="0">
                    <a:pos x="30" y="48"/>
                  </a:cxn>
                  <a:cxn ang="0">
                    <a:pos x="42" y="18"/>
                  </a:cxn>
                  <a:cxn ang="0">
                    <a:pos x="54" y="0"/>
                  </a:cxn>
                  <a:cxn ang="0">
                    <a:pos x="78" y="12"/>
                  </a:cxn>
                </a:cxnLst>
                <a:rect l="0" t="0" r="r" b="b"/>
                <a:pathLst>
                  <a:path w="120" h="771">
                    <a:moveTo>
                      <a:pt x="84" y="36"/>
                    </a:moveTo>
                    <a:lnTo>
                      <a:pt x="84" y="53"/>
                    </a:lnTo>
                    <a:lnTo>
                      <a:pt x="90" y="71"/>
                    </a:lnTo>
                    <a:lnTo>
                      <a:pt x="90" y="77"/>
                    </a:lnTo>
                    <a:lnTo>
                      <a:pt x="90" y="83"/>
                    </a:lnTo>
                    <a:lnTo>
                      <a:pt x="90" y="89"/>
                    </a:lnTo>
                    <a:lnTo>
                      <a:pt x="96" y="101"/>
                    </a:lnTo>
                    <a:lnTo>
                      <a:pt x="96" y="101"/>
                    </a:lnTo>
                    <a:lnTo>
                      <a:pt x="108" y="131"/>
                    </a:lnTo>
                    <a:lnTo>
                      <a:pt x="120" y="167"/>
                    </a:lnTo>
                    <a:lnTo>
                      <a:pt x="120" y="215"/>
                    </a:lnTo>
                    <a:lnTo>
                      <a:pt x="114" y="263"/>
                    </a:lnTo>
                    <a:lnTo>
                      <a:pt x="114" y="263"/>
                    </a:lnTo>
                    <a:lnTo>
                      <a:pt x="108" y="287"/>
                    </a:lnTo>
                    <a:lnTo>
                      <a:pt x="102" y="298"/>
                    </a:lnTo>
                    <a:lnTo>
                      <a:pt x="96" y="322"/>
                    </a:lnTo>
                    <a:lnTo>
                      <a:pt x="90" y="334"/>
                    </a:lnTo>
                    <a:lnTo>
                      <a:pt x="84" y="364"/>
                    </a:lnTo>
                    <a:lnTo>
                      <a:pt x="84" y="364"/>
                    </a:lnTo>
                    <a:lnTo>
                      <a:pt x="78" y="400"/>
                    </a:lnTo>
                    <a:lnTo>
                      <a:pt x="66" y="424"/>
                    </a:lnTo>
                    <a:lnTo>
                      <a:pt x="54" y="460"/>
                    </a:lnTo>
                    <a:lnTo>
                      <a:pt x="54" y="460"/>
                    </a:lnTo>
                    <a:lnTo>
                      <a:pt x="48" y="484"/>
                    </a:lnTo>
                    <a:lnTo>
                      <a:pt x="42" y="520"/>
                    </a:lnTo>
                    <a:lnTo>
                      <a:pt x="42" y="555"/>
                    </a:lnTo>
                    <a:lnTo>
                      <a:pt x="36" y="585"/>
                    </a:lnTo>
                    <a:lnTo>
                      <a:pt x="36" y="585"/>
                    </a:lnTo>
                    <a:lnTo>
                      <a:pt x="30" y="633"/>
                    </a:lnTo>
                    <a:lnTo>
                      <a:pt x="30" y="651"/>
                    </a:lnTo>
                    <a:lnTo>
                      <a:pt x="24" y="663"/>
                    </a:lnTo>
                    <a:lnTo>
                      <a:pt x="24" y="663"/>
                    </a:lnTo>
                    <a:lnTo>
                      <a:pt x="18" y="675"/>
                    </a:lnTo>
                    <a:lnTo>
                      <a:pt x="18" y="687"/>
                    </a:lnTo>
                    <a:lnTo>
                      <a:pt x="18" y="699"/>
                    </a:lnTo>
                    <a:lnTo>
                      <a:pt x="18" y="711"/>
                    </a:lnTo>
                    <a:lnTo>
                      <a:pt x="18" y="729"/>
                    </a:lnTo>
                    <a:lnTo>
                      <a:pt x="18" y="729"/>
                    </a:lnTo>
                    <a:lnTo>
                      <a:pt x="12" y="747"/>
                    </a:lnTo>
                    <a:lnTo>
                      <a:pt x="12" y="759"/>
                    </a:lnTo>
                    <a:lnTo>
                      <a:pt x="6" y="771"/>
                    </a:lnTo>
                    <a:lnTo>
                      <a:pt x="0" y="759"/>
                    </a:lnTo>
                    <a:lnTo>
                      <a:pt x="0" y="735"/>
                    </a:lnTo>
                    <a:lnTo>
                      <a:pt x="0" y="735"/>
                    </a:lnTo>
                    <a:lnTo>
                      <a:pt x="6" y="705"/>
                    </a:lnTo>
                    <a:lnTo>
                      <a:pt x="6" y="681"/>
                    </a:lnTo>
                    <a:lnTo>
                      <a:pt x="12" y="645"/>
                    </a:lnTo>
                    <a:lnTo>
                      <a:pt x="24" y="615"/>
                    </a:lnTo>
                    <a:lnTo>
                      <a:pt x="30" y="591"/>
                    </a:lnTo>
                    <a:lnTo>
                      <a:pt x="30" y="591"/>
                    </a:lnTo>
                    <a:lnTo>
                      <a:pt x="30" y="573"/>
                    </a:lnTo>
                    <a:lnTo>
                      <a:pt x="36" y="555"/>
                    </a:lnTo>
                    <a:lnTo>
                      <a:pt x="42" y="502"/>
                    </a:lnTo>
                    <a:lnTo>
                      <a:pt x="48" y="436"/>
                    </a:lnTo>
                    <a:lnTo>
                      <a:pt x="48" y="376"/>
                    </a:lnTo>
                    <a:lnTo>
                      <a:pt x="48" y="376"/>
                    </a:lnTo>
                    <a:lnTo>
                      <a:pt x="48" y="316"/>
                    </a:lnTo>
                    <a:lnTo>
                      <a:pt x="48" y="245"/>
                    </a:lnTo>
                    <a:lnTo>
                      <a:pt x="42" y="179"/>
                    </a:lnTo>
                    <a:lnTo>
                      <a:pt x="36" y="119"/>
                    </a:lnTo>
                    <a:lnTo>
                      <a:pt x="36" y="119"/>
                    </a:lnTo>
                    <a:lnTo>
                      <a:pt x="36" y="95"/>
                    </a:lnTo>
                    <a:lnTo>
                      <a:pt x="30" y="71"/>
                    </a:lnTo>
                    <a:lnTo>
                      <a:pt x="30" y="48"/>
                    </a:lnTo>
                    <a:lnTo>
                      <a:pt x="36" y="36"/>
                    </a:lnTo>
                    <a:lnTo>
                      <a:pt x="42" y="18"/>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82411" name="Freeform 139"/>
              <p:cNvSpPr>
                <a:spLocks/>
              </p:cNvSpPr>
              <p:nvPr/>
            </p:nvSpPr>
            <p:spPr bwMode="auto">
              <a:xfrm flipH="1">
                <a:off x="689" y="1758"/>
                <a:ext cx="108" cy="351"/>
              </a:xfrm>
              <a:custGeom>
                <a:avLst/>
                <a:gdLst/>
                <a:ahLst/>
                <a:cxnLst>
                  <a:cxn ang="0">
                    <a:pos x="36" y="6"/>
                  </a:cxn>
                  <a:cxn ang="0">
                    <a:pos x="60" y="24"/>
                  </a:cxn>
                  <a:cxn ang="0">
                    <a:pos x="72" y="48"/>
                  </a:cxn>
                  <a:cxn ang="0">
                    <a:pos x="78" y="77"/>
                  </a:cxn>
                  <a:cxn ang="0">
                    <a:pos x="78" y="101"/>
                  </a:cxn>
                  <a:cxn ang="0">
                    <a:pos x="78" y="101"/>
                  </a:cxn>
                  <a:cxn ang="0">
                    <a:pos x="72" y="131"/>
                  </a:cxn>
                  <a:cxn ang="0">
                    <a:pos x="72" y="155"/>
                  </a:cxn>
                  <a:cxn ang="0">
                    <a:pos x="66" y="185"/>
                  </a:cxn>
                  <a:cxn ang="0">
                    <a:pos x="60" y="215"/>
                  </a:cxn>
                  <a:cxn ang="0">
                    <a:pos x="60" y="215"/>
                  </a:cxn>
                  <a:cxn ang="0">
                    <a:pos x="48" y="239"/>
                  </a:cxn>
                  <a:cxn ang="0">
                    <a:pos x="36" y="245"/>
                  </a:cxn>
                  <a:cxn ang="0">
                    <a:pos x="30" y="239"/>
                  </a:cxn>
                  <a:cxn ang="0">
                    <a:pos x="24" y="209"/>
                  </a:cxn>
                  <a:cxn ang="0">
                    <a:pos x="24" y="209"/>
                  </a:cxn>
                  <a:cxn ang="0">
                    <a:pos x="24" y="185"/>
                  </a:cxn>
                  <a:cxn ang="0">
                    <a:pos x="12" y="167"/>
                  </a:cxn>
                  <a:cxn ang="0">
                    <a:pos x="0" y="125"/>
                  </a:cxn>
                  <a:cxn ang="0">
                    <a:pos x="0" y="125"/>
                  </a:cxn>
                  <a:cxn ang="0">
                    <a:pos x="0" y="113"/>
                  </a:cxn>
                  <a:cxn ang="0">
                    <a:pos x="0" y="89"/>
                  </a:cxn>
                  <a:cxn ang="0">
                    <a:pos x="0" y="48"/>
                  </a:cxn>
                  <a:cxn ang="0">
                    <a:pos x="6" y="24"/>
                  </a:cxn>
                  <a:cxn ang="0">
                    <a:pos x="12" y="12"/>
                  </a:cxn>
                  <a:cxn ang="0">
                    <a:pos x="24" y="0"/>
                  </a:cxn>
                  <a:cxn ang="0">
                    <a:pos x="36" y="6"/>
                  </a:cxn>
                </a:cxnLst>
                <a:rect l="0" t="0" r="r" b="b"/>
                <a:pathLst>
                  <a:path w="78" h="245">
                    <a:moveTo>
                      <a:pt x="36" y="6"/>
                    </a:moveTo>
                    <a:lnTo>
                      <a:pt x="60" y="24"/>
                    </a:lnTo>
                    <a:lnTo>
                      <a:pt x="72" y="48"/>
                    </a:lnTo>
                    <a:lnTo>
                      <a:pt x="78" y="77"/>
                    </a:lnTo>
                    <a:lnTo>
                      <a:pt x="78" y="101"/>
                    </a:lnTo>
                    <a:lnTo>
                      <a:pt x="78" y="101"/>
                    </a:lnTo>
                    <a:lnTo>
                      <a:pt x="72" y="131"/>
                    </a:lnTo>
                    <a:lnTo>
                      <a:pt x="72" y="155"/>
                    </a:lnTo>
                    <a:lnTo>
                      <a:pt x="66" y="185"/>
                    </a:lnTo>
                    <a:lnTo>
                      <a:pt x="60" y="215"/>
                    </a:lnTo>
                    <a:lnTo>
                      <a:pt x="60" y="215"/>
                    </a:lnTo>
                    <a:lnTo>
                      <a:pt x="48" y="239"/>
                    </a:lnTo>
                    <a:lnTo>
                      <a:pt x="36" y="245"/>
                    </a:lnTo>
                    <a:lnTo>
                      <a:pt x="30" y="239"/>
                    </a:lnTo>
                    <a:lnTo>
                      <a:pt x="24" y="209"/>
                    </a:lnTo>
                    <a:lnTo>
                      <a:pt x="24" y="209"/>
                    </a:lnTo>
                    <a:lnTo>
                      <a:pt x="24" y="185"/>
                    </a:lnTo>
                    <a:lnTo>
                      <a:pt x="12" y="167"/>
                    </a:lnTo>
                    <a:lnTo>
                      <a:pt x="0" y="125"/>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82412" name="Freeform 140"/>
              <p:cNvSpPr>
                <a:spLocks/>
              </p:cNvSpPr>
              <p:nvPr/>
            </p:nvSpPr>
            <p:spPr bwMode="auto">
              <a:xfrm flipH="1">
                <a:off x="689" y="1784"/>
                <a:ext cx="100" cy="307"/>
              </a:xfrm>
              <a:custGeom>
                <a:avLst/>
                <a:gdLst/>
                <a:ahLst/>
                <a:cxnLst>
                  <a:cxn ang="0">
                    <a:pos x="0" y="113"/>
                  </a:cxn>
                  <a:cxn ang="0">
                    <a:pos x="0" y="101"/>
                  </a:cxn>
                  <a:cxn ang="0">
                    <a:pos x="0" y="83"/>
                  </a:cxn>
                  <a:cxn ang="0">
                    <a:pos x="0" y="36"/>
                  </a:cxn>
                  <a:cxn ang="0">
                    <a:pos x="0" y="18"/>
                  </a:cxn>
                  <a:cxn ang="0">
                    <a:pos x="12" y="6"/>
                  </a:cxn>
                  <a:cxn ang="0">
                    <a:pos x="18" y="0"/>
                  </a:cxn>
                  <a:cxn ang="0">
                    <a:pos x="30" y="6"/>
                  </a:cxn>
                  <a:cxn ang="0">
                    <a:pos x="30" y="6"/>
                  </a:cxn>
                  <a:cxn ang="0">
                    <a:pos x="54" y="24"/>
                  </a:cxn>
                  <a:cxn ang="0">
                    <a:pos x="66" y="42"/>
                  </a:cxn>
                  <a:cxn ang="0">
                    <a:pos x="72" y="65"/>
                  </a:cxn>
                  <a:cxn ang="0">
                    <a:pos x="66" y="89"/>
                  </a:cxn>
                  <a:cxn ang="0">
                    <a:pos x="66" y="89"/>
                  </a:cxn>
                  <a:cxn ang="0">
                    <a:pos x="60" y="113"/>
                  </a:cxn>
                  <a:cxn ang="0">
                    <a:pos x="66" y="137"/>
                  </a:cxn>
                  <a:cxn ang="0">
                    <a:pos x="60" y="167"/>
                  </a:cxn>
                  <a:cxn ang="0">
                    <a:pos x="54" y="191"/>
                  </a:cxn>
                  <a:cxn ang="0">
                    <a:pos x="54" y="191"/>
                  </a:cxn>
                  <a:cxn ang="0">
                    <a:pos x="42" y="209"/>
                  </a:cxn>
                  <a:cxn ang="0">
                    <a:pos x="30" y="215"/>
                  </a:cxn>
                  <a:cxn ang="0">
                    <a:pos x="24" y="209"/>
                  </a:cxn>
                  <a:cxn ang="0">
                    <a:pos x="24" y="185"/>
                  </a:cxn>
                  <a:cxn ang="0">
                    <a:pos x="24" y="185"/>
                  </a:cxn>
                  <a:cxn ang="0">
                    <a:pos x="18" y="161"/>
                  </a:cxn>
                  <a:cxn ang="0">
                    <a:pos x="12" y="143"/>
                  </a:cxn>
                  <a:cxn ang="0">
                    <a:pos x="0" y="113"/>
                  </a:cxn>
                </a:cxnLst>
                <a:rect l="0" t="0" r="r" b="b"/>
                <a:pathLst>
                  <a:path w="72" h="215">
                    <a:moveTo>
                      <a:pt x="0" y="113"/>
                    </a:moveTo>
                    <a:lnTo>
                      <a:pt x="0" y="101"/>
                    </a:lnTo>
                    <a:lnTo>
                      <a:pt x="0" y="83"/>
                    </a:lnTo>
                    <a:lnTo>
                      <a:pt x="0" y="36"/>
                    </a:lnTo>
                    <a:lnTo>
                      <a:pt x="0" y="18"/>
                    </a:lnTo>
                    <a:lnTo>
                      <a:pt x="12" y="6"/>
                    </a:lnTo>
                    <a:lnTo>
                      <a:pt x="18" y="0"/>
                    </a:lnTo>
                    <a:lnTo>
                      <a:pt x="30" y="6"/>
                    </a:lnTo>
                    <a:lnTo>
                      <a:pt x="30" y="6"/>
                    </a:lnTo>
                    <a:lnTo>
                      <a:pt x="54" y="24"/>
                    </a:lnTo>
                    <a:lnTo>
                      <a:pt x="66" y="42"/>
                    </a:lnTo>
                    <a:lnTo>
                      <a:pt x="72" y="65"/>
                    </a:lnTo>
                    <a:lnTo>
                      <a:pt x="66" y="89"/>
                    </a:lnTo>
                    <a:lnTo>
                      <a:pt x="66" y="89"/>
                    </a:lnTo>
                    <a:lnTo>
                      <a:pt x="60" y="113"/>
                    </a:lnTo>
                    <a:lnTo>
                      <a:pt x="66" y="137"/>
                    </a:lnTo>
                    <a:lnTo>
                      <a:pt x="60" y="167"/>
                    </a:lnTo>
                    <a:lnTo>
                      <a:pt x="54" y="191"/>
                    </a:lnTo>
                    <a:lnTo>
                      <a:pt x="54" y="191"/>
                    </a:lnTo>
                    <a:lnTo>
                      <a:pt x="42" y="209"/>
                    </a:lnTo>
                    <a:lnTo>
                      <a:pt x="30" y="215"/>
                    </a:lnTo>
                    <a:lnTo>
                      <a:pt x="24" y="209"/>
                    </a:lnTo>
                    <a:lnTo>
                      <a:pt x="24" y="185"/>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82413" name="Freeform 141"/>
              <p:cNvSpPr>
                <a:spLocks/>
              </p:cNvSpPr>
              <p:nvPr/>
            </p:nvSpPr>
            <p:spPr bwMode="auto">
              <a:xfrm flipH="1">
                <a:off x="706" y="1792"/>
                <a:ext cx="75" cy="291"/>
              </a:xfrm>
              <a:custGeom>
                <a:avLst/>
                <a:gdLst/>
                <a:ahLst/>
                <a:cxnLst>
                  <a:cxn ang="0">
                    <a:pos x="6" y="101"/>
                  </a:cxn>
                  <a:cxn ang="0">
                    <a:pos x="0" y="71"/>
                  </a:cxn>
                  <a:cxn ang="0">
                    <a:pos x="0" y="36"/>
                  </a:cxn>
                  <a:cxn ang="0">
                    <a:pos x="0" y="18"/>
                  </a:cxn>
                  <a:cxn ang="0">
                    <a:pos x="6" y="6"/>
                  </a:cxn>
                  <a:cxn ang="0">
                    <a:pos x="12" y="0"/>
                  </a:cxn>
                  <a:cxn ang="0">
                    <a:pos x="24" y="6"/>
                  </a:cxn>
                  <a:cxn ang="0">
                    <a:pos x="24" y="6"/>
                  </a:cxn>
                  <a:cxn ang="0">
                    <a:pos x="42" y="18"/>
                  </a:cxn>
                  <a:cxn ang="0">
                    <a:pos x="48" y="42"/>
                  </a:cxn>
                  <a:cxn ang="0">
                    <a:pos x="54" y="59"/>
                  </a:cxn>
                  <a:cxn ang="0">
                    <a:pos x="48" y="83"/>
                  </a:cxn>
                  <a:cxn ang="0">
                    <a:pos x="48" y="83"/>
                  </a:cxn>
                  <a:cxn ang="0">
                    <a:pos x="48" y="107"/>
                  </a:cxn>
                  <a:cxn ang="0">
                    <a:pos x="48" y="131"/>
                  </a:cxn>
                  <a:cxn ang="0">
                    <a:pos x="48" y="155"/>
                  </a:cxn>
                  <a:cxn ang="0">
                    <a:pos x="42" y="179"/>
                  </a:cxn>
                  <a:cxn ang="0">
                    <a:pos x="42" y="179"/>
                  </a:cxn>
                  <a:cxn ang="0">
                    <a:pos x="36" y="197"/>
                  </a:cxn>
                  <a:cxn ang="0">
                    <a:pos x="30" y="203"/>
                  </a:cxn>
                  <a:cxn ang="0">
                    <a:pos x="24" y="191"/>
                  </a:cxn>
                  <a:cxn ang="0">
                    <a:pos x="18" y="167"/>
                  </a:cxn>
                  <a:cxn ang="0">
                    <a:pos x="18" y="167"/>
                  </a:cxn>
                  <a:cxn ang="0">
                    <a:pos x="18" y="143"/>
                  </a:cxn>
                  <a:cxn ang="0">
                    <a:pos x="12" y="131"/>
                  </a:cxn>
                  <a:cxn ang="0">
                    <a:pos x="12" y="113"/>
                  </a:cxn>
                  <a:cxn ang="0">
                    <a:pos x="6" y="101"/>
                  </a:cxn>
                </a:cxnLst>
                <a:rect l="0" t="0" r="r" b="b"/>
                <a:pathLst>
                  <a:path w="54" h="203">
                    <a:moveTo>
                      <a:pt x="6" y="101"/>
                    </a:moveTo>
                    <a:lnTo>
                      <a:pt x="0" y="71"/>
                    </a:lnTo>
                    <a:lnTo>
                      <a:pt x="0" y="36"/>
                    </a:lnTo>
                    <a:lnTo>
                      <a:pt x="0" y="18"/>
                    </a:lnTo>
                    <a:lnTo>
                      <a:pt x="6" y="6"/>
                    </a:lnTo>
                    <a:lnTo>
                      <a:pt x="12" y="0"/>
                    </a:lnTo>
                    <a:lnTo>
                      <a:pt x="24" y="6"/>
                    </a:lnTo>
                    <a:lnTo>
                      <a:pt x="24" y="6"/>
                    </a:lnTo>
                    <a:lnTo>
                      <a:pt x="42" y="18"/>
                    </a:lnTo>
                    <a:lnTo>
                      <a:pt x="48" y="42"/>
                    </a:lnTo>
                    <a:lnTo>
                      <a:pt x="54" y="59"/>
                    </a:lnTo>
                    <a:lnTo>
                      <a:pt x="48" y="83"/>
                    </a:lnTo>
                    <a:lnTo>
                      <a:pt x="48" y="83"/>
                    </a:lnTo>
                    <a:lnTo>
                      <a:pt x="48" y="107"/>
                    </a:lnTo>
                    <a:lnTo>
                      <a:pt x="48" y="131"/>
                    </a:lnTo>
                    <a:lnTo>
                      <a:pt x="48" y="155"/>
                    </a:lnTo>
                    <a:lnTo>
                      <a:pt x="42" y="179"/>
                    </a:lnTo>
                    <a:lnTo>
                      <a:pt x="42" y="179"/>
                    </a:lnTo>
                    <a:lnTo>
                      <a:pt x="36" y="197"/>
                    </a:lnTo>
                    <a:lnTo>
                      <a:pt x="30" y="203"/>
                    </a:lnTo>
                    <a:lnTo>
                      <a:pt x="24" y="191"/>
                    </a:lnTo>
                    <a:lnTo>
                      <a:pt x="18" y="167"/>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82414" name="Freeform 142"/>
              <p:cNvSpPr>
                <a:spLocks/>
              </p:cNvSpPr>
              <p:nvPr/>
            </p:nvSpPr>
            <p:spPr bwMode="auto">
              <a:xfrm flipH="1">
                <a:off x="714" y="1818"/>
                <a:ext cx="58" cy="239"/>
              </a:xfrm>
              <a:custGeom>
                <a:avLst/>
                <a:gdLst/>
                <a:ahLst/>
                <a:cxnLst>
                  <a:cxn ang="0">
                    <a:pos x="6" y="83"/>
                  </a:cxn>
                  <a:cxn ang="0">
                    <a:pos x="0" y="53"/>
                  </a:cxn>
                  <a:cxn ang="0">
                    <a:pos x="0" y="24"/>
                  </a:cxn>
                  <a:cxn ang="0">
                    <a:pos x="6" y="0"/>
                  </a:cxn>
                  <a:cxn ang="0">
                    <a:pos x="12" y="0"/>
                  </a:cxn>
                  <a:cxn ang="0">
                    <a:pos x="24" y="0"/>
                  </a:cxn>
                  <a:cxn ang="0">
                    <a:pos x="24" y="0"/>
                  </a:cxn>
                  <a:cxn ang="0">
                    <a:pos x="42" y="24"/>
                  </a:cxn>
                  <a:cxn ang="0">
                    <a:pos x="42" y="41"/>
                  </a:cxn>
                  <a:cxn ang="0">
                    <a:pos x="42" y="65"/>
                  </a:cxn>
                  <a:cxn ang="0">
                    <a:pos x="42" y="65"/>
                  </a:cxn>
                  <a:cxn ang="0">
                    <a:pos x="42" y="89"/>
                  </a:cxn>
                  <a:cxn ang="0">
                    <a:pos x="36" y="107"/>
                  </a:cxn>
                  <a:cxn ang="0">
                    <a:pos x="36" y="149"/>
                  </a:cxn>
                  <a:cxn ang="0">
                    <a:pos x="36" y="149"/>
                  </a:cxn>
                  <a:cxn ang="0">
                    <a:pos x="30" y="167"/>
                  </a:cxn>
                  <a:cxn ang="0">
                    <a:pos x="24" y="167"/>
                  </a:cxn>
                  <a:cxn ang="0">
                    <a:pos x="18" y="161"/>
                  </a:cxn>
                  <a:cxn ang="0">
                    <a:pos x="18" y="143"/>
                  </a:cxn>
                  <a:cxn ang="0">
                    <a:pos x="18" y="143"/>
                  </a:cxn>
                  <a:cxn ang="0">
                    <a:pos x="18" y="119"/>
                  </a:cxn>
                  <a:cxn ang="0">
                    <a:pos x="12" y="107"/>
                  </a:cxn>
                  <a:cxn ang="0">
                    <a:pos x="12" y="95"/>
                  </a:cxn>
                  <a:cxn ang="0">
                    <a:pos x="6" y="83"/>
                  </a:cxn>
                </a:cxnLst>
                <a:rect l="0" t="0" r="r" b="b"/>
                <a:pathLst>
                  <a:path w="42" h="167">
                    <a:moveTo>
                      <a:pt x="6" y="83"/>
                    </a:moveTo>
                    <a:lnTo>
                      <a:pt x="0" y="53"/>
                    </a:lnTo>
                    <a:lnTo>
                      <a:pt x="0" y="24"/>
                    </a:lnTo>
                    <a:lnTo>
                      <a:pt x="6" y="0"/>
                    </a:lnTo>
                    <a:lnTo>
                      <a:pt x="12" y="0"/>
                    </a:lnTo>
                    <a:lnTo>
                      <a:pt x="24" y="0"/>
                    </a:lnTo>
                    <a:lnTo>
                      <a:pt x="24" y="0"/>
                    </a:lnTo>
                    <a:lnTo>
                      <a:pt x="42" y="24"/>
                    </a:lnTo>
                    <a:lnTo>
                      <a:pt x="42" y="41"/>
                    </a:lnTo>
                    <a:lnTo>
                      <a:pt x="42" y="65"/>
                    </a:lnTo>
                    <a:lnTo>
                      <a:pt x="42" y="65"/>
                    </a:lnTo>
                    <a:lnTo>
                      <a:pt x="42" y="89"/>
                    </a:lnTo>
                    <a:lnTo>
                      <a:pt x="36" y="107"/>
                    </a:lnTo>
                    <a:lnTo>
                      <a:pt x="36" y="149"/>
                    </a:lnTo>
                    <a:lnTo>
                      <a:pt x="36" y="149"/>
                    </a:lnTo>
                    <a:lnTo>
                      <a:pt x="30" y="167"/>
                    </a:lnTo>
                    <a:lnTo>
                      <a:pt x="24" y="167"/>
                    </a:lnTo>
                    <a:lnTo>
                      <a:pt x="18" y="161"/>
                    </a:lnTo>
                    <a:lnTo>
                      <a:pt x="18" y="143"/>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82415" name="Freeform 143"/>
              <p:cNvSpPr>
                <a:spLocks/>
              </p:cNvSpPr>
              <p:nvPr/>
            </p:nvSpPr>
            <p:spPr bwMode="auto">
              <a:xfrm flipH="1">
                <a:off x="714" y="1827"/>
                <a:ext cx="50" cy="213"/>
              </a:xfrm>
              <a:custGeom>
                <a:avLst/>
                <a:gdLst/>
                <a:ahLst/>
                <a:cxnLst>
                  <a:cxn ang="0">
                    <a:pos x="18" y="0"/>
                  </a:cxn>
                  <a:cxn ang="0">
                    <a:pos x="30" y="12"/>
                  </a:cxn>
                  <a:cxn ang="0">
                    <a:pos x="36" y="18"/>
                  </a:cxn>
                  <a:cxn ang="0">
                    <a:pos x="36" y="35"/>
                  </a:cxn>
                  <a:cxn ang="0">
                    <a:pos x="30" y="59"/>
                  </a:cxn>
                  <a:cxn ang="0">
                    <a:pos x="30" y="59"/>
                  </a:cxn>
                  <a:cxn ang="0">
                    <a:pos x="30" y="83"/>
                  </a:cxn>
                  <a:cxn ang="0">
                    <a:pos x="30" y="101"/>
                  </a:cxn>
                  <a:cxn ang="0">
                    <a:pos x="30" y="119"/>
                  </a:cxn>
                  <a:cxn ang="0">
                    <a:pos x="30" y="137"/>
                  </a:cxn>
                  <a:cxn ang="0">
                    <a:pos x="30" y="137"/>
                  </a:cxn>
                  <a:cxn ang="0">
                    <a:pos x="24" y="149"/>
                  </a:cxn>
                  <a:cxn ang="0">
                    <a:pos x="24" y="149"/>
                  </a:cxn>
                  <a:cxn ang="0">
                    <a:pos x="18" y="143"/>
                  </a:cxn>
                  <a:cxn ang="0">
                    <a:pos x="18" y="125"/>
                  </a:cxn>
                  <a:cxn ang="0">
                    <a:pos x="18" y="125"/>
                  </a:cxn>
                  <a:cxn ang="0">
                    <a:pos x="18" y="107"/>
                  </a:cxn>
                  <a:cxn ang="0">
                    <a:pos x="18" y="95"/>
                  </a:cxn>
                  <a:cxn ang="0">
                    <a:pos x="12" y="89"/>
                  </a:cxn>
                  <a:cxn ang="0">
                    <a:pos x="6" y="77"/>
                  </a:cxn>
                  <a:cxn ang="0">
                    <a:pos x="6" y="77"/>
                  </a:cxn>
                  <a:cxn ang="0">
                    <a:pos x="0" y="47"/>
                  </a:cxn>
                  <a:cxn ang="0">
                    <a:pos x="0" y="18"/>
                  </a:cxn>
                  <a:cxn ang="0">
                    <a:pos x="6" y="0"/>
                  </a:cxn>
                  <a:cxn ang="0">
                    <a:pos x="12" y="0"/>
                  </a:cxn>
                  <a:cxn ang="0">
                    <a:pos x="18" y="0"/>
                  </a:cxn>
                </a:cxnLst>
                <a:rect l="0" t="0" r="r" b="b"/>
                <a:pathLst>
                  <a:path w="36" h="149">
                    <a:moveTo>
                      <a:pt x="18" y="0"/>
                    </a:moveTo>
                    <a:lnTo>
                      <a:pt x="30" y="12"/>
                    </a:lnTo>
                    <a:lnTo>
                      <a:pt x="36" y="18"/>
                    </a:lnTo>
                    <a:lnTo>
                      <a:pt x="36" y="35"/>
                    </a:lnTo>
                    <a:lnTo>
                      <a:pt x="30" y="59"/>
                    </a:lnTo>
                    <a:lnTo>
                      <a:pt x="30" y="59"/>
                    </a:lnTo>
                    <a:lnTo>
                      <a:pt x="30" y="83"/>
                    </a:lnTo>
                    <a:lnTo>
                      <a:pt x="30" y="101"/>
                    </a:lnTo>
                    <a:lnTo>
                      <a:pt x="30" y="119"/>
                    </a:lnTo>
                    <a:lnTo>
                      <a:pt x="30" y="137"/>
                    </a:lnTo>
                    <a:lnTo>
                      <a:pt x="30" y="137"/>
                    </a:lnTo>
                    <a:lnTo>
                      <a:pt x="24" y="149"/>
                    </a:lnTo>
                    <a:lnTo>
                      <a:pt x="24" y="149"/>
                    </a:lnTo>
                    <a:lnTo>
                      <a:pt x="18" y="143"/>
                    </a:lnTo>
                    <a:lnTo>
                      <a:pt x="18" y="125"/>
                    </a:lnTo>
                    <a:lnTo>
                      <a:pt x="18" y="125"/>
                    </a:lnTo>
                    <a:lnTo>
                      <a:pt x="18" y="107"/>
                    </a:lnTo>
                    <a:lnTo>
                      <a:pt x="18" y="95"/>
                    </a:lnTo>
                    <a:lnTo>
                      <a:pt x="12" y="89"/>
                    </a:lnTo>
                    <a:lnTo>
                      <a:pt x="6" y="77"/>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82416" name="Freeform 144"/>
              <p:cNvSpPr>
                <a:spLocks/>
              </p:cNvSpPr>
              <p:nvPr/>
            </p:nvSpPr>
            <p:spPr bwMode="auto">
              <a:xfrm flipH="1">
                <a:off x="475" y="2485"/>
                <a:ext cx="198" cy="819"/>
              </a:xfrm>
              <a:custGeom>
                <a:avLst/>
                <a:gdLst/>
                <a:ahLst/>
                <a:cxnLst>
                  <a:cxn ang="0">
                    <a:pos x="143" y="0"/>
                  </a:cxn>
                  <a:cxn ang="0">
                    <a:pos x="137" y="12"/>
                  </a:cxn>
                  <a:cxn ang="0">
                    <a:pos x="119" y="65"/>
                  </a:cxn>
                  <a:cxn ang="0">
                    <a:pos x="96" y="89"/>
                  </a:cxn>
                  <a:cxn ang="0">
                    <a:pos x="84" y="107"/>
                  </a:cxn>
                  <a:cxn ang="0">
                    <a:pos x="84" y="149"/>
                  </a:cxn>
                  <a:cxn ang="0">
                    <a:pos x="84" y="167"/>
                  </a:cxn>
                  <a:cxn ang="0">
                    <a:pos x="72" y="233"/>
                  </a:cxn>
                  <a:cxn ang="0">
                    <a:pos x="54" y="316"/>
                  </a:cxn>
                  <a:cxn ang="0">
                    <a:pos x="48" y="382"/>
                  </a:cxn>
                  <a:cxn ang="0">
                    <a:pos x="48" y="400"/>
                  </a:cxn>
                  <a:cxn ang="0">
                    <a:pos x="42" y="484"/>
                  </a:cxn>
                  <a:cxn ang="0">
                    <a:pos x="42" y="502"/>
                  </a:cxn>
                  <a:cxn ang="0">
                    <a:pos x="36" y="532"/>
                  </a:cxn>
                  <a:cxn ang="0">
                    <a:pos x="18" y="549"/>
                  </a:cxn>
                  <a:cxn ang="0">
                    <a:pos x="0" y="561"/>
                  </a:cxn>
                  <a:cxn ang="0">
                    <a:pos x="6" y="561"/>
                  </a:cxn>
                  <a:cxn ang="0">
                    <a:pos x="24" y="555"/>
                  </a:cxn>
                  <a:cxn ang="0">
                    <a:pos x="42" y="543"/>
                  </a:cxn>
                  <a:cxn ang="0">
                    <a:pos x="42" y="549"/>
                  </a:cxn>
                  <a:cxn ang="0">
                    <a:pos x="42" y="573"/>
                  </a:cxn>
                  <a:cxn ang="0">
                    <a:pos x="48" y="573"/>
                  </a:cxn>
                  <a:cxn ang="0">
                    <a:pos x="48" y="555"/>
                  </a:cxn>
                  <a:cxn ang="0">
                    <a:pos x="48" y="526"/>
                  </a:cxn>
                  <a:cxn ang="0">
                    <a:pos x="54" y="502"/>
                  </a:cxn>
                  <a:cxn ang="0">
                    <a:pos x="60" y="472"/>
                  </a:cxn>
                  <a:cxn ang="0">
                    <a:pos x="66" y="436"/>
                  </a:cxn>
                  <a:cxn ang="0">
                    <a:pos x="66" y="436"/>
                  </a:cxn>
                  <a:cxn ang="0">
                    <a:pos x="66" y="424"/>
                  </a:cxn>
                  <a:cxn ang="0">
                    <a:pos x="66" y="382"/>
                  </a:cxn>
                  <a:cxn ang="0">
                    <a:pos x="72" y="352"/>
                  </a:cxn>
                  <a:cxn ang="0">
                    <a:pos x="78" y="281"/>
                  </a:cxn>
                  <a:cxn ang="0">
                    <a:pos x="78" y="257"/>
                  </a:cxn>
                  <a:cxn ang="0">
                    <a:pos x="84" y="209"/>
                  </a:cxn>
                  <a:cxn ang="0">
                    <a:pos x="102" y="149"/>
                  </a:cxn>
                  <a:cxn ang="0">
                    <a:pos x="107" y="125"/>
                  </a:cxn>
                  <a:cxn ang="0">
                    <a:pos x="119" y="89"/>
                  </a:cxn>
                  <a:cxn ang="0">
                    <a:pos x="125" y="77"/>
                  </a:cxn>
                  <a:cxn ang="0">
                    <a:pos x="143" y="30"/>
                  </a:cxn>
                </a:cxnLst>
                <a:rect l="0" t="0" r="r" b="b"/>
                <a:pathLst>
                  <a:path w="143" h="573">
                    <a:moveTo>
                      <a:pt x="143" y="6"/>
                    </a:moveTo>
                    <a:lnTo>
                      <a:pt x="143" y="0"/>
                    </a:lnTo>
                    <a:lnTo>
                      <a:pt x="143" y="6"/>
                    </a:lnTo>
                    <a:lnTo>
                      <a:pt x="137" y="12"/>
                    </a:lnTo>
                    <a:lnTo>
                      <a:pt x="131" y="30"/>
                    </a:lnTo>
                    <a:lnTo>
                      <a:pt x="119" y="65"/>
                    </a:lnTo>
                    <a:lnTo>
                      <a:pt x="107" y="77"/>
                    </a:lnTo>
                    <a:lnTo>
                      <a:pt x="96" y="89"/>
                    </a:lnTo>
                    <a:lnTo>
                      <a:pt x="96" y="89"/>
                    </a:lnTo>
                    <a:lnTo>
                      <a:pt x="84" y="107"/>
                    </a:lnTo>
                    <a:lnTo>
                      <a:pt x="84" y="119"/>
                    </a:lnTo>
                    <a:lnTo>
                      <a:pt x="84" y="149"/>
                    </a:lnTo>
                    <a:lnTo>
                      <a:pt x="84" y="149"/>
                    </a:lnTo>
                    <a:lnTo>
                      <a:pt x="84" y="167"/>
                    </a:lnTo>
                    <a:lnTo>
                      <a:pt x="78" y="197"/>
                    </a:lnTo>
                    <a:lnTo>
                      <a:pt x="72" y="233"/>
                    </a:lnTo>
                    <a:lnTo>
                      <a:pt x="60" y="275"/>
                    </a:lnTo>
                    <a:lnTo>
                      <a:pt x="54" y="316"/>
                    </a:lnTo>
                    <a:lnTo>
                      <a:pt x="48" y="352"/>
                    </a:lnTo>
                    <a:lnTo>
                      <a:pt x="48" y="382"/>
                    </a:lnTo>
                    <a:lnTo>
                      <a:pt x="48" y="400"/>
                    </a:lnTo>
                    <a:lnTo>
                      <a:pt x="48" y="400"/>
                    </a:lnTo>
                    <a:lnTo>
                      <a:pt x="42" y="460"/>
                    </a:lnTo>
                    <a:lnTo>
                      <a:pt x="42" y="484"/>
                    </a:lnTo>
                    <a:lnTo>
                      <a:pt x="42" y="502"/>
                    </a:lnTo>
                    <a:lnTo>
                      <a:pt x="42" y="502"/>
                    </a:lnTo>
                    <a:lnTo>
                      <a:pt x="42" y="520"/>
                    </a:lnTo>
                    <a:lnTo>
                      <a:pt x="36" y="532"/>
                    </a:lnTo>
                    <a:lnTo>
                      <a:pt x="18" y="549"/>
                    </a:lnTo>
                    <a:lnTo>
                      <a:pt x="18" y="549"/>
                    </a:lnTo>
                    <a:lnTo>
                      <a:pt x="0" y="561"/>
                    </a:lnTo>
                    <a:lnTo>
                      <a:pt x="0" y="561"/>
                    </a:lnTo>
                    <a:lnTo>
                      <a:pt x="6" y="561"/>
                    </a:lnTo>
                    <a:lnTo>
                      <a:pt x="6" y="561"/>
                    </a:lnTo>
                    <a:lnTo>
                      <a:pt x="18" y="561"/>
                    </a:lnTo>
                    <a:lnTo>
                      <a:pt x="24" y="555"/>
                    </a:lnTo>
                    <a:lnTo>
                      <a:pt x="36" y="549"/>
                    </a:lnTo>
                    <a:lnTo>
                      <a:pt x="42" y="543"/>
                    </a:lnTo>
                    <a:lnTo>
                      <a:pt x="42" y="543"/>
                    </a:lnTo>
                    <a:lnTo>
                      <a:pt x="42" y="549"/>
                    </a:lnTo>
                    <a:lnTo>
                      <a:pt x="42" y="561"/>
                    </a:lnTo>
                    <a:lnTo>
                      <a:pt x="42" y="573"/>
                    </a:lnTo>
                    <a:lnTo>
                      <a:pt x="48" y="573"/>
                    </a:lnTo>
                    <a:lnTo>
                      <a:pt x="48" y="573"/>
                    </a:lnTo>
                    <a:lnTo>
                      <a:pt x="48" y="561"/>
                    </a:lnTo>
                    <a:lnTo>
                      <a:pt x="48" y="555"/>
                    </a:lnTo>
                    <a:lnTo>
                      <a:pt x="48" y="538"/>
                    </a:lnTo>
                    <a:lnTo>
                      <a:pt x="48" y="526"/>
                    </a:lnTo>
                    <a:lnTo>
                      <a:pt x="48" y="526"/>
                    </a:lnTo>
                    <a:lnTo>
                      <a:pt x="54" y="502"/>
                    </a:lnTo>
                    <a:lnTo>
                      <a:pt x="60" y="472"/>
                    </a:lnTo>
                    <a:lnTo>
                      <a:pt x="60" y="472"/>
                    </a:lnTo>
                    <a:lnTo>
                      <a:pt x="66" y="448"/>
                    </a:lnTo>
                    <a:lnTo>
                      <a:pt x="66" y="436"/>
                    </a:lnTo>
                    <a:lnTo>
                      <a:pt x="66" y="436"/>
                    </a:lnTo>
                    <a:lnTo>
                      <a:pt x="66" y="436"/>
                    </a:lnTo>
                    <a:lnTo>
                      <a:pt x="66" y="436"/>
                    </a:lnTo>
                    <a:lnTo>
                      <a:pt x="66" y="424"/>
                    </a:lnTo>
                    <a:lnTo>
                      <a:pt x="66" y="406"/>
                    </a:lnTo>
                    <a:lnTo>
                      <a:pt x="66" y="382"/>
                    </a:lnTo>
                    <a:lnTo>
                      <a:pt x="66" y="382"/>
                    </a:lnTo>
                    <a:lnTo>
                      <a:pt x="72" y="352"/>
                    </a:lnTo>
                    <a:lnTo>
                      <a:pt x="78" y="316"/>
                    </a:lnTo>
                    <a:lnTo>
                      <a:pt x="78" y="281"/>
                    </a:lnTo>
                    <a:lnTo>
                      <a:pt x="78" y="257"/>
                    </a:lnTo>
                    <a:lnTo>
                      <a:pt x="78" y="257"/>
                    </a:lnTo>
                    <a:lnTo>
                      <a:pt x="84" y="239"/>
                    </a:lnTo>
                    <a:lnTo>
                      <a:pt x="84" y="209"/>
                    </a:lnTo>
                    <a:lnTo>
                      <a:pt x="96" y="179"/>
                    </a:lnTo>
                    <a:lnTo>
                      <a:pt x="102" y="149"/>
                    </a:lnTo>
                    <a:lnTo>
                      <a:pt x="102" y="149"/>
                    </a:lnTo>
                    <a:lnTo>
                      <a:pt x="107" y="125"/>
                    </a:lnTo>
                    <a:lnTo>
                      <a:pt x="113" y="113"/>
                    </a:lnTo>
                    <a:lnTo>
                      <a:pt x="119" y="89"/>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82417" name="Freeform 145"/>
              <p:cNvSpPr>
                <a:spLocks/>
              </p:cNvSpPr>
              <p:nvPr/>
            </p:nvSpPr>
            <p:spPr bwMode="auto">
              <a:xfrm flipH="1">
                <a:off x="475" y="1126"/>
                <a:ext cx="90" cy="1000"/>
              </a:xfrm>
              <a:custGeom>
                <a:avLst/>
                <a:gdLst/>
                <a:ahLst/>
                <a:cxnLst>
                  <a:cxn ang="0">
                    <a:pos x="18" y="633"/>
                  </a:cxn>
                  <a:cxn ang="0">
                    <a:pos x="18" y="633"/>
                  </a:cxn>
                  <a:cxn ang="0">
                    <a:pos x="18" y="639"/>
                  </a:cxn>
                  <a:cxn ang="0">
                    <a:pos x="12" y="657"/>
                  </a:cxn>
                  <a:cxn ang="0">
                    <a:pos x="12" y="657"/>
                  </a:cxn>
                  <a:cxn ang="0">
                    <a:pos x="6" y="681"/>
                  </a:cxn>
                  <a:cxn ang="0">
                    <a:pos x="0" y="699"/>
                  </a:cxn>
                  <a:cxn ang="0">
                    <a:pos x="0" y="699"/>
                  </a:cxn>
                  <a:cxn ang="0">
                    <a:pos x="0" y="699"/>
                  </a:cxn>
                  <a:cxn ang="0">
                    <a:pos x="0" y="687"/>
                  </a:cxn>
                  <a:cxn ang="0">
                    <a:pos x="0" y="669"/>
                  </a:cxn>
                  <a:cxn ang="0">
                    <a:pos x="0" y="669"/>
                  </a:cxn>
                  <a:cxn ang="0">
                    <a:pos x="6" y="633"/>
                  </a:cxn>
                  <a:cxn ang="0">
                    <a:pos x="6" y="603"/>
                  </a:cxn>
                  <a:cxn ang="0">
                    <a:pos x="6" y="561"/>
                  </a:cxn>
                  <a:cxn ang="0">
                    <a:pos x="6" y="561"/>
                  </a:cxn>
                  <a:cxn ang="0">
                    <a:pos x="6" y="543"/>
                  </a:cxn>
                  <a:cxn ang="0">
                    <a:pos x="6" y="525"/>
                  </a:cxn>
                  <a:cxn ang="0">
                    <a:pos x="6" y="478"/>
                  </a:cxn>
                  <a:cxn ang="0">
                    <a:pos x="12" y="430"/>
                  </a:cxn>
                  <a:cxn ang="0">
                    <a:pos x="12" y="412"/>
                  </a:cxn>
                  <a:cxn ang="0">
                    <a:pos x="12" y="400"/>
                  </a:cxn>
                  <a:cxn ang="0">
                    <a:pos x="12" y="400"/>
                  </a:cxn>
                  <a:cxn ang="0">
                    <a:pos x="18" y="388"/>
                  </a:cxn>
                  <a:cxn ang="0">
                    <a:pos x="24" y="370"/>
                  </a:cxn>
                  <a:cxn ang="0">
                    <a:pos x="35" y="316"/>
                  </a:cxn>
                  <a:cxn ang="0">
                    <a:pos x="41" y="257"/>
                  </a:cxn>
                  <a:cxn ang="0">
                    <a:pos x="47" y="233"/>
                  </a:cxn>
                  <a:cxn ang="0">
                    <a:pos x="47" y="215"/>
                  </a:cxn>
                  <a:cxn ang="0">
                    <a:pos x="47" y="215"/>
                  </a:cxn>
                  <a:cxn ang="0">
                    <a:pos x="47" y="179"/>
                  </a:cxn>
                  <a:cxn ang="0">
                    <a:pos x="53" y="131"/>
                  </a:cxn>
                  <a:cxn ang="0">
                    <a:pos x="53" y="83"/>
                  </a:cxn>
                  <a:cxn ang="0">
                    <a:pos x="53" y="47"/>
                  </a:cxn>
                  <a:cxn ang="0">
                    <a:pos x="53" y="47"/>
                  </a:cxn>
                  <a:cxn ang="0">
                    <a:pos x="53" y="24"/>
                  </a:cxn>
                  <a:cxn ang="0">
                    <a:pos x="53" y="6"/>
                  </a:cxn>
                  <a:cxn ang="0">
                    <a:pos x="53" y="0"/>
                  </a:cxn>
                  <a:cxn ang="0">
                    <a:pos x="59" y="6"/>
                  </a:cxn>
                  <a:cxn ang="0">
                    <a:pos x="59" y="18"/>
                  </a:cxn>
                  <a:cxn ang="0">
                    <a:pos x="59" y="41"/>
                  </a:cxn>
                  <a:cxn ang="0">
                    <a:pos x="59" y="41"/>
                  </a:cxn>
                  <a:cxn ang="0">
                    <a:pos x="59" y="65"/>
                  </a:cxn>
                  <a:cxn ang="0">
                    <a:pos x="59" y="83"/>
                  </a:cxn>
                  <a:cxn ang="0">
                    <a:pos x="65" y="113"/>
                  </a:cxn>
                  <a:cxn ang="0">
                    <a:pos x="65" y="137"/>
                  </a:cxn>
                  <a:cxn ang="0">
                    <a:pos x="65" y="167"/>
                  </a:cxn>
                  <a:cxn ang="0">
                    <a:pos x="65" y="167"/>
                  </a:cxn>
                  <a:cxn ang="0">
                    <a:pos x="59" y="209"/>
                  </a:cxn>
                  <a:cxn ang="0">
                    <a:pos x="53" y="245"/>
                  </a:cxn>
                  <a:cxn ang="0">
                    <a:pos x="47" y="280"/>
                  </a:cxn>
                  <a:cxn ang="0">
                    <a:pos x="41" y="298"/>
                  </a:cxn>
                  <a:cxn ang="0">
                    <a:pos x="41" y="298"/>
                  </a:cxn>
                  <a:cxn ang="0">
                    <a:pos x="41" y="316"/>
                  </a:cxn>
                  <a:cxn ang="0">
                    <a:pos x="35" y="346"/>
                  </a:cxn>
                  <a:cxn ang="0">
                    <a:pos x="29" y="382"/>
                  </a:cxn>
                  <a:cxn ang="0">
                    <a:pos x="29" y="412"/>
                  </a:cxn>
                  <a:cxn ang="0">
                    <a:pos x="29" y="412"/>
                  </a:cxn>
                  <a:cxn ang="0">
                    <a:pos x="24" y="448"/>
                  </a:cxn>
                  <a:cxn ang="0">
                    <a:pos x="18" y="496"/>
                  </a:cxn>
                  <a:cxn ang="0">
                    <a:pos x="18" y="555"/>
                  </a:cxn>
                  <a:cxn ang="0">
                    <a:pos x="18" y="633"/>
                  </a:cxn>
                </a:cxnLst>
                <a:rect l="0" t="0" r="r" b="b"/>
                <a:pathLst>
                  <a:path w="65" h="699">
                    <a:moveTo>
                      <a:pt x="18" y="633"/>
                    </a:moveTo>
                    <a:lnTo>
                      <a:pt x="18" y="633"/>
                    </a:lnTo>
                    <a:lnTo>
                      <a:pt x="18" y="639"/>
                    </a:lnTo>
                    <a:lnTo>
                      <a:pt x="12" y="657"/>
                    </a:lnTo>
                    <a:lnTo>
                      <a:pt x="12" y="657"/>
                    </a:lnTo>
                    <a:lnTo>
                      <a:pt x="6" y="681"/>
                    </a:lnTo>
                    <a:lnTo>
                      <a:pt x="0" y="699"/>
                    </a:lnTo>
                    <a:lnTo>
                      <a:pt x="0" y="699"/>
                    </a:lnTo>
                    <a:lnTo>
                      <a:pt x="0" y="699"/>
                    </a:lnTo>
                    <a:lnTo>
                      <a:pt x="0" y="687"/>
                    </a:lnTo>
                    <a:lnTo>
                      <a:pt x="0" y="669"/>
                    </a:lnTo>
                    <a:lnTo>
                      <a:pt x="0" y="669"/>
                    </a:lnTo>
                    <a:lnTo>
                      <a:pt x="6" y="633"/>
                    </a:lnTo>
                    <a:lnTo>
                      <a:pt x="6" y="603"/>
                    </a:lnTo>
                    <a:lnTo>
                      <a:pt x="6" y="561"/>
                    </a:lnTo>
                    <a:lnTo>
                      <a:pt x="6" y="561"/>
                    </a:lnTo>
                    <a:lnTo>
                      <a:pt x="6" y="543"/>
                    </a:lnTo>
                    <a:lnTo>
                      <a:pt x="6" y="525"/>
                    </a:lnTo>
                    <a:lnTo>
                      <a:pt x="6" y="478"/>
                    </a:lnTo>
                    <a:lnTo>
                      <a:pt x="12" y="430"/>
                    </a:lnTo>
                    <a:lnTo>
                      <a:pt x="12" y="412"/>
                    </a:lnTo>
                    <a:lnTo>
                      <a:pt x="12" y="400"/>
                    </a:lnTo>
                    <a:lnTo>
                      <a:pt x="12" y="400"/>
                    </a:lnTo>
                    <a:lnTo>
                      <a:pt x="18" y="388"/>
                    </a:lnTo>
                    <a:lnTo>
                      <a:pt x="24" y="370"/>
                    </a:lnTo>
                    <a:lnTo>
                      <a:pt x="35" y="316"/>
                    </a:lnTo>
                    <a:lnTo>
                      <a:pt x="41" y="257"/>
                    </a:lnTo>
                    <a:lnTo>
                      <a:pt x="47" y="233"/>
                    </a:lnTo>
                    <a:lnTo>
                      <a:pt x="47" y="215"/>
                    </a:lnTo>
                    <a:lnTo>
                      <a:pt x="47" y="215"/>
                    </a:lnTo>
                    <a:lnTo>
                      <a:pt x="47" y="179"/>
                    </a:lnTo>
                    <a:lnTo>
                      <a:pt x="53" y="131"/>
                    </a:lnTo>
                    <a:lnTo>
                      <a:pt x="53" y="83"/>
                    </a:lnTo>
                    <a:lnTo>
                      <a:pt x="53" y="47"/>
                    </a:lnTo>
                    <a:lnTo>
                      <a:pt x="53" y="47"/>
                    </a:lnTo>
                    <a:lnTo>
                      <a:pt x="53" y="24"/>
                    </a:lnTo>
                    <a:lnTo>
                      <a:pt x="53" y="6"/>
                    </a:lnTo>
                    <a:lnTo>
                      <a:pt x="53" y="0"/>
                    </a:lnTo>
                    <a:lnTo>
                      <a:pt x="59" y="6"/>
                    </a:lnTo>
                    <a:lnTo>
                      <a:pt x="59" y="18"/>
                    </a:lnTo>
                    <a:lnTo>
                      <a:pt x="59" y="41"/>
                    </a:lnTo>
                    <a:lnTo>
                      <a:pt x="59" y="41"/>
                    </a:lnTo>
                    <a:lnTo>
                      <a:pt x="59" y="65"/>
                    </a:lnTo>
                    <a:lnTo>
                      <a:pt x="59" y="83"/>
                    </a:lnTo>
                    <a:lnTo>
                      <a:pt x="65" y="113"/>
                    </a:lnTo>
                    <a:lnTo>
                      <a:pt x="65" y="137"/>
                    </a:lnTo>
                    <a:lnTo>
                      <a:pt x="65" y="167"/>
                    </a:lnTo>
                    <a:lnTo>
                      <a:pt x="65" y="167"/>
                    </a:lnTo>
                    <a:lnTo>
                      <a:pt x="59" y="209"/>
                    </a:lnTo>
                    <a:lnTo>
                      <a:pt x="53" y="245"/>
                    </a:lnTo>
                    <a:lnTo>
                      <a:pt x="47" y="280"/>
                    </a:lnTo>
                    <a:lnTo>
                      <a:pt x="41" y="298"/>
                    </a:lnTo>
                    <a:lnTo>
                      <a:pt x="41" y="298"/>
                    </a:lnTo>
                    <a:lnTo>
                      <a:pt x="41" y="316"/>
                    </a:lnTo>
                    <a:lnTo>
                      <a:pt x="35" y="346"/>
                    </a:lnTo>
                    <a:lnTo>
                      <a:pt x="29" y="382"/>
                    </a:lnTo>
                    <a:lnTo>
                      <a:pt x="29" y="41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82418" name="Freeform 146"/>
              <p:cNvSpPr>
                <a:spLocks/>
              </p:cNvSpPr>
              <p:nvPr/>
            </p:nvSpPr>
            <p:spPr bwMode="auto">
              <a:xfrm flipH="1">
                <a:off x="615" y="3502"/>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close/>
                  </a:path>
                </a:pathLst>
              </a:custGeom>
              <a:solidFill>
                <a:srgbClr val="FFCC19"/>
              </a:solidFill>
              <a:ln w="9525">
                <a:noFill/>
                <a:round/>
                <a:headEnd/>
                <a:tailEnd/>
              </a:ln>
            </p:spPr>
            <p:txBody>
              <a:bodyPr/>
              <a:lstStyle/>
              <a:p>
                <a:endParaRPr lang="fr-FR"/>
              </a:p>
            </p:txBody>
          </p:sp>
          <p:sp>
            <p:nvSpPr>
              <p:cNvPr id="182419" name="Freeform 147"/>
              <p:cNvSpPr>
                <a:spLocks/>
              </p:cNvSpPr>
              <p:nvPr/>
            </p:nvSpPr>
            <p:spPr bwMode="auto">
              <a:xfrm flipH="1">
                <a:off x="615" y="3502"/>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path>
                </a:pathLst>
              </a:custGeom>
              <a:noFill/>
              <a:ln w="0">
                <a:solidFill>
                  <a:srgbClr val="000000"/>
                </a:solidFill>
                <a:prstDash val="solid"/>
                <a:round/>
                <a:headEnd/>
                <a:tailEnd/>
              </a:ln>
            </p:spPr>
            <p:txBody>
              <a:bodyPr/>
              <a:lstStyle/>
              <a:p>
                <a:endParaRPr lang="fr-FR"/>
              </a:p>
            </p:txBody>
          </p:sp>
          <p:sp>
            <p:nvSpPr>
              <p:cNvPr id="182420" name="Freeform 148"/>
              <p:cNvSpPr>
                <a:spLocks/>
              </p:cNvSpPr>
              <p:nvPr/>
            </p:nvSpPr>
            <p:spPr bwMode="auto">
              <a:xfrm flipH="1">
                <a:off x="525" y="3356"/>
                <a:ext cx="65" cy="299"/>
              </a:xfrm>
              <a:custGeom>
                <a:avLst/>
                <a:gdLst/>
                <a:ahLst/>
                <a:cxnLst>
                  <a:cxn ang="0">
                    <a:pos x="18" y="60"/>
                  </a:cxn>
                  <a:cxn ang="0">
                    <a:pos x="18" y="54"/>
                  </a:cxn>
                  <a:cxn ang="0">
                    <a:pos x="24" y="36"/>
                  </a:cxn>
                  <a:cxn ang="0">
                    <a:pos x="30" y="18"/>
                  </a:cxn>
                  <a:cxn ang="0">
                    <a:pos x="47" y="0"/>
                  </a:cxn>
                  <a:cxn ang="0">
                    <a:pos x="47" y="0"/>
                  </a:cxn>
                  <a:cxn ang="0">
                    <a:pos x="47" y="6"/>
                  </a:cxn>
                  <a:cxn ang="0">
                    <a:pos x="42" y="30"/>
                  </a:cxn>
                  <a:cxn ang="0">
                    <a:pos x="42" y="60"/>
                  </a:cxn>
                  <a:cxn ang="0">
                    <a:pos x="36" y="96"/>
                  </a:cxn>
                  <a:cxn ang="0">
                    <a:pos x="30" y="132"/>
                  </a:cxn>
                  <a:cxn ang="0">
                    <a:pos x="24" y="162"/>
                  </a:cxn>
                  <a:cxn ang="0">
                    <a:pos x="18" y="191"/>
                  </a:cxn>
                  <a:cxn ang="0">
                    <a:pos x="12" y="209"/>
                  </a:cxn>
                  <a:cxn ang="0">
                    <a:pos x="0" y="203"/>
                  </a:cxn>
                  <a:cxn ang="0">
                    <a:pos x="18" y="60"/>
                  </a:cxn>
                  <a:cxn ang="0">
                    <a:pos x="18" y="60"/>
                  </a:cxn>
                </a:cxnLst>
                <a:rect l="0" t="0" r="r" b="b"/>
                <a:pathLst>
                  <a:path w="47" h="209">
                    <a:moveTo>
                      <a:pt x="18" y="60"/>
                    </a:moveTo>
                    <a:lnTo>
                      <a:pt x="18" y="54"/>
                    </a:lnTo>
                    <a:lnTo>
                      <a:pt x="24" y="36"/>
                    </a:lnTo>
                    <a:lnTo>
                      <a:pt x="30" y="18"/>
                    </a:lnTo>
                    <a:lnTo>
                      <a:pt x="47" y="0"/>
                    </a:lnTo>
                    <a:lnTo>
                      <a:pt x="47" y="0"/>
                    </a:lnTo>
                    <a:lnTo>
                      <a:pt x="47" y="6"/>
                    </a:lnTo>
                    <a:lnTo>
                      <a:pt x="42" y="30"/>
                    </a:lnTo>
                    <a:lnTo>
                      <a:pt x="42" y="60"/>
                    </a:lnTo>
                    <a:lnTo>
                      <a:pt x="36" y="96"/>
                    </a:lnTo>
                    <a:lnTo>
                      <a:pt x="30" y="132"/>
                    </a:lnTo>
                    <a:lnTo>
                      <a:pt x="24" y="162"/>
                    </a:lnTo>
                    <a:lnTo>
                      <a:pt x="18" y="191"/>
                    </a:lnTo>
                    <a:lnTo>
                      <a:pt x="12" y="209"/>
                    </a:lnTo>
                    <a:lnTo>
                      <a:pt x="0" y="203"/>
                    </a:lnTo>
                    <a:lnTo>
                      <a:pt x="18" y="60"/>
                    </a:lnTo>
                    <a:lnTo>
                      <a:pt x="18" y="60"/>
                    </a:lnTo>
                    <a:close/>
                  </a:path>
                </a:pathLst>
              </a:custGeom>
              <a:solidFill>
                <a:srgbClr val="BF8C00"/>
              </a:solidFill>
              <a:ln w="9525">
                <a:noFill/>
                <a:round/>
                <a:headEnd/>
                <a:tailEnd/>
              </a:ln>
            </p:spPr>
            <p:txBody>
              <a:bodyPr/>
              <a:lstStyle/>
              <a:p>
                <a:endParaRPr lang="fr-FR"/>
              </a:p>
            </p:txBody>
          </p:sp>
          <p:sp>
            <p:nvSpPr>
              <p:cNvPr id="182421" name="Freeform 149"/>
              <p:cNvSpPr>
                <a:spLocks/>
              </p:cNvSpPr>
              <p:nvPr/>
            </p:nvSpPr>
            <p:spPr bwMode="auto">
              <a:xfrm flipH="1">
                <a:off x="525" y="3356"/>
                <a:ext cx="32" cy="51"/>
              </a:xfrm>
              <a:custGeom>
                <a:avLst/>
                <a:gdLst/>
                <a:ahLst/>
                <a:cxnLst>
                  <a:cxn ang="0">
                    <a:pos x="23" y="0"/>
                  </a:cxn>
                  <a:cxn ang="0">
                    <a:pos x="23" y="0"/>
                  </a:cxn>
                  <a:cxn ang="0">
                    <a:pos x="18" y="6"/>
                  </a:cxn>
                  <a:cxn ang="0">
                    <a:pos x="6" y="18"/>
                  </a:cxn>
                  <a:cxn ang="0">
                    <a:pos x="0" y="36"/>
                  </a:cxn>
                </a:cxnLst>
                <a:rect l="0" t="0" r="r" b="b"/>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82422" name="Freeform 150"/>
              <p:cNvSpPr>
                <a:spLocks/>
              </p:cNvSpPr>
              <p:nvPr/>
            </p:nvSpPr>
            <p:spPr bwMode="auto">
              <a:xfrm flipH="1">
                <a:off x="557" y="3407"/>
                <a:ext cx="16" cy="52"/>
              </a:xfrm>
              <a:custGeom>
                <a:avLst/>
                <a:gdLst/>
                <a:ahLst/>
                <a:cxnLst>
                  <a:cxn ang="0">
                    <a:pos x="12" y="0"/>
                  </a:cxn>
                  <a:cxn ang="0">
                    <a:pos x="0" y="36"/>
                  </a:cxn>
                  <a:cxn ang="0">
                    <a:pos x="0" y="36"/>
                  </a:cxn>
                </a:cxnLst>
                <a:rect l="0" t="0" r="r" b="b"/>
                <a:pathLst>
                  <a:path w="12" h="36">
                    <a:moveTo>
                      <a:pt x="12" y="0"/>
                    </a:moveTo>
                    <a:lnTo>
                      <a:pt x="0" y="36"/>
                    </a:lnTo>
                    <a:lnTo>
                      <a:pt x="0" y="36"/>
                    </a:lnTo>
                  </a:path>
                </a:pathLst>
              </a:custGeom>
              <a:noFill/>
              <a:ln w="0">
                <a:solidFill>
                  <a:srgbClr val="000000"/>
                </a:solidFill>
                <a:prstDash val="solid"/>
                <a:round/>
                <a:headEnd/>
                <a:tailEnd/>
              </a:ln>
            </p:spPr>
            <p:txBody>
              <a:bodyPr/>
              <a:lstStyle/>
              <a:p>
                <a:endParaRPr lang="fr-FR"/>
              </a:p>
            </p:txBody>
          </p:sp>
          <p:sp>
            <p:nvSpPr>
              <p:cNvPr id="182423" name="Freeform 151"/>
              <p:cNvSpPr>
                <a:spLocks/>
              </p:cNvSpPr>
              <p:nvPr/>
            </p:nvSpPr>
            <p:spPr bwMode="auto">
              <a:xfrm flipH="1">
                <a:off x="648" y="1356"/>
                <a:ext cx="265" cy="462"/>
              </a:xfrm>
              <a:custGeom>
                <a:avLst/>
                <a:gdLst/>
                <a:ahLst/>
                <a:cxnLst>
                  <a:cxn ang="0">
                    <a:pos x="30" y="24"/>
                  </a:cxn>
                  <a:cxn ang="0">
                    <a:pos x="42" y="48"/>
                  </a:cxn>
                  <a:cxn ang="0">
                    <a:pos x="54" y="72"/>
                  </a:cxn>
                  <a:cxn ang="0">
                    <a:pos x="84" y="131"/>
                  </a:cxn>
                  <a:cxn ang="0">
                    <a:pos x="120" y="197"/>
                  </a:cxn>
                  <a:cxn ang="0">
                    <a:pos x="138" y="227"/>
                  </a:cxn>
                  <a:cxn ang="0">
                    <a:pos x="156" y="245"/>
                  </a:cxn>
                  <a:cxn ang="0">
                    <a:pos x="156" y="245"/>
                  </a:cxn>
                  <a:cxn ang="0">
                    <a:pos x="180" y="275"/>
                  </a:cxn>
                  <a:cxn ang="0">
                    <a:pos x="192" y="305"/>
                  </a:cxn>
                  <a:cxn ang="0">
                    <a:pos x="180" y="323"/>
                  </a:cxn>
                  <a:cxn ang="0">
                    <a:pos x="168" y="323"/>
                  </a:cxn>
                  <a:cxn ang="0">
                    <a:pos x="156" y="323"/>
                  </a:cxn>
                  <a:cxn ang="0">
                    <a:pos x="156" y="323"/>
                  </a:cxn>
                  <a:cxn ang="0">
                    <a:pos x="138" y="305"/>
                  </a:cxn>
                  <a:cxn ang="0">
                    <a:pos x="120" y="287"/>
                  </a:cxn>
                  <a:cxn ang="0">
                    <a:pos x="96" y="275"/>
                  </a:cxn>
                  <a:cxn ang="0">
                    <a:pos x="90" y="275"/>
                  </a:cxn>
                  <a:cxn ang="0">
                    <a:pos x="78" y="281"/>
                  </a:cxn>
                  <a:cxn ang="0">
                    <a:pos x="78" y="281"/>
                  </a:cxn>
                  <a:cxn ang="0">
                    <a:pos x="78" y="287"/>
                  </a:cxn>
                  <a:cxn ang="0">
                    <a:pos x="66" y="287"/>
                  </a:cxn>
                  <a:cxn ang="0">
                    <a:pos x="54" y="281"/>
                  </a:cxn>
                  <a:cxn ang="0">
                    <a:pos x="48" y="269"/>
                  </a:cxn>
                  <a:cxn ang="0">
                    <a:pos x="42" y="251"/>
                  </a:cxn>
                  <a:cxn ang="0">
                    <a:pos x="42" y="251"/>
                  </a:cxn>
                  <a:cxn ang="0">
                    <a:pos x="36" y="221"/>
                  </a:cxn>
                  <a:cxn ang="0">
                    <a:pos x="24" y="173"/>
                  </a:cxn>
                  <a:cxn ang="0">
                    <a:pos x="12" y="125"/>
                  </a:cxn>
                  <a:cxn ang="0">
                    <a:pos x="6" y="72"/>
                  </a:cxn>
                  <a:cxn ang="0">
                    <a:pos x="0" y="36"/>
                  </a:cxn>
                  <a:cxn ang="0">
                    <a:pos x="6" y="6"/>
                  </a:cxn>
                  <a:cxn ang="0">
                    <a:pos x="6" y="0"/>
                  </a:cxn>
                  <a:cxn ang="0">
                    <a:pos x="12" y="0"/>
                  </a:cxn>
                  <a:cxn ang="0">
                    <a:pos x="18" y="12"/>
                  </a:cxn>
                  <a:cxn ang="0">
                    <a:pos x="30" y="24"/>
                  </a:cxn>
                </a:cxnLst>
                <a:rect l="0" t="0" r="r" b="b"/>
                <a:pathLst>
                  <a:path w="192" h="323">
                    <a:moveTo>
                      <a:pt x="30" y="24"/>
                    </a:moveTo>
                    <a:lnTo>
                      <a:pt x="42" y="48"/>
                    </a:lnTo>
                    <a:lnTo>
                      <a:pt x="54" y="72"/>
                    </a:lnTo>
                    <a:lnTo>
                      <a:pt x="84" y="131"/>
                    </a:lnTo>
                    <a:lnTo>
                      <a:pt x="120" y="197"/>
                    </a:lnTo>
                    <a:lnTo>
                      <a:pt x="138" y="227"/>
                    </a:lnTo>
                    <a:lnTo>
                      <a:pt x="156" y="245"/>
                    </a:lnTo>
                    <a:lnTo>
                      <a:pt x="156" y="245"/>
                    </a:lnTo>
                    <a:lnTo>
                      <a:pt x="180" y="275"/>
                    </a:lnTo>
                    <a:lnTo>
                      <a:pt x="192" y="305"/>
                    </a:lnTo>
                    <a:lnTo>
                      <a:pt x="180" y="323"/>
                    </a:lnTo>
                    <a:lnTo>
                      <a:pt x="168" y="323"/>
                    </a:lnTo>
                    <a:lnTo>
                      <a:pt x="156" y="323"/>
                    </a:lnTo>
                    <a:lnTo>
                      <a:pt x="156" y="323"/>
                    </a:lnTo>
                    <a:lnTo>
                      <a:pt x="138" y="305"/>
                    </a:lnTo>
                    <a:lnTo>
                      <a:pt x="120" y="287"/>
                    </a:lnTo>
                    <a:lnTo>
                      <a:pt x="96" y="275"/>
                    </a:lnTo>
                    <a:lnTo>
                      <a:pt x="90" y="275"/>
                    </a:lnTo>
                    <a:lnTo>
                      <a:pt x="78" y="281"/>
                    </a:lnTo>
                    <a:lnTo>
                      <a:pt x="78" y="281"/>
                    </a:lnTo>
                    <a:lnTo>
                      <a:pt x="78" y="287"/>
                    </a:lnTo>
                    <a:lnTo>
                      <a:pt x="66" y="287"/>
                    </a:lnTo>
                    <a:lnTo>
                      <a:pt x="54" y="281"/>
                    </a:lnTo>
                    <a:lnTo>
                      <a:pt x="48" y="269"/>
                    </a:lnTo>
                    <a:lnTo>
                      <a:pt x="42" y="251"/>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82424" name="Freeform 152"/>
              <p:cNvSpPr>
                <a:spLocks/>
              </p:cNvSpPr>
              <p:nvPr/>
            </p:nvSpPr>
            <p:spPr bwMode="auto">
              <a:xfrm flipH="1">
                <a:off x="648" y="1391"/>
                <a:ext cx="257" cy="427"/>
              </a:xfrm>
              <a:custGeom>
                <a:avLst/>
                <a:gdLst/>
                <a:ahLst/>
                <a:cxnLst>
                  <a:cxn ang="0">
                    <a:pos x="30" y="30"/>
                  </a:cxn>
                  <a:cxn ang="0">
                    <a:pos x="42" y="48"/>
                  </a:cxn>
                  <a:cxn ang="0">
                    <a:pos x="48" y="72"/>
                  </a:cxn>
                  <a:cxn ang="0">
                    <a:pos x="78" y="125"/>
                  </a:cxn>
                  <a:cxn ang="0">
                    <a:pos x="108" y="179"/>
                  </a:cxn>
                  <a:cxn ang="0">
                    <a:pos x="150" y="227"/>
                  </a:cxn>
                  <a:cxn ang="0">
                    <a:pos x="150" y="227"/>
                  </a:cxn>
                  <a:cxn ang="0">
                    <a:pos x="174" y="263"/>
                  </a:cxn>
                  <a:cxn ang="0">
                    <a:pos x="186" y="287"/>
                  </a:cxn>
                  <a:cxn ang="0">
                    <a:pos x="174" y="299"/>
                  </a:cxn>
                  <a:cxn ang="0">
                    <a:pos x="162" y="299"/>
                  </a:cxn>
                  <a:cxn ang="0">
                    <a:pos x="150" y="293"/>
                  </a:cxn>
                  <a:cxn ang="0">
                    <a:pos x="150" y="293"/>
                  </a:cxn>
                  <a:cxn ang="0">
                    <a:pos x="132" y="281"/>
                  </a:cxn>
                  <a:cxn ang="0">
                    <a:pos x="114" y="263"/>
                  </a:cxn>
                  <a:cxn ang="0">
                    <a:pos x="90" y="251"/>
                  </a:cxn>
                  <a:cxn ang="0">
                    <a:pos x="84" y="251"/>
                  </a:cxn>
                  <a:cxn ang="0">
                    <a:pos x="72" y="257"/>
                  </a:cxn>
                  <a:cxn ang="0">
                    <a:pos x="72" y="257"/>
                  </a:cxn>
                  <a:cxn ang="0">
                    <a:pos x="72" y="263"/>
                  </a:cxn>
                  <a:cxn ang="0">
                    <a:pos x="66" y="263"/>
                  </a:cxn>
                  <a:cxn ang="0">
                    <a:pos x="54" y="257"/>
                  </a:cxn>
                  <a:cxn ang="0">
                    <a:pos x="48" y="245"/>
                  </a:cxn>
                  <a:cxn ang="0">
                    <a:pos x="42" y="227"/>
                  </a:cxn>
                  <a:cxn ang="0">
                    <a:pos x="42" y="227"/>
                  </a:cxn>
                  <a:cxn ang="0">
                    <a:pos x="30" y="191"/>
                  </a:cxn>
                  <a:cxn ang="0">
                    <a:pos x="24" y="149"/>
                  </a:cxn>
                  <a:cxn ang="0">
                    <a:pos x="12" y="107"/>
                  </a:cxn>
                  <a:cxn ang="0">
                    <a:pos x="0" y="66"/>
                  </a:cxn>
                  <a:cxn ang="0">
                    <a:pos x="0" y="30"/>
                  </a:cxn>
                  <a:cxn ang="0">
                    <a:pos x="0" y="6"/>
                  </a:cxn>
                  <a:cxn ang="0">
                    <a:pos x="6" y="0"/>
                  </a:cxn>
                  <a:cxn ang="0">
                    <a:pos x="12" y="6"/>
                  </a:cxn>
                  <a:cxn ang="0">
                    <a:pos x="18" y="12"/>
                  </a:cxn>
                  <a:cxn ang="0">
                    <a:pos x="30" y="30"/>
                  </a:cxn>
                </a:cxnLst>
                <a:rect l="0" t="0" r="r" b="b"/>
                <a:pathLst>
                  <a:path w="186" h="299">
                    <a:moveTo>
                      <a:pt x="30" y="30"/>
                    </a:moveTo>
                    <a:lnTo>
                      <a:pt x="42" y="48"/>
                    </a:lnTo>
                    <a:lnTo>
                      <a:pt x="48" y="72"/>
                    </a:lnTo>
                    <a:lnTo>
                      <a:pt x="78" y="125"/>
                    </a:lnTo>
                    <a:lnTo>
                      <a:pt x="108" y="179"/>
                    </a:lnTo>
                    <a:lnTo>
                      <a:pt x="150" y="227"/>
                    </a:lnTo>
                    <a:lnTo>
                      <a:pt x="150" y="227"/>
                    </a:lnTo>
                    <a:lnTo>
                      <a:pt x="174" y="263"/>
                    </a:lnTo>
                    <a:lnTo>
                      <a:pt x="186" y="287"/>
                    </a:lnTo>
                    <a:lnTo>
                      <a:pt x="174" y="299"/>
                    </a:lnTo>
                    <a:lnTo>
                      <a:pt x="162" y="299"/>
                    </a:lnTo>
                    <a:lnTo>
                      <a:pt x="150" y="293"/>
                    </a:lnTo>
                    <a:lnTo>
                      <a:pt x="150" y="293"/>
                    </a:lnTo>
                    <a:lnTo>
                      <a:pt x="132" y="281"/>
                    </a:lnTo>
                    <a:lnTo>
                      <a:pt x="114" y="263"/>
                    </a:lnTo>
                    <a:lnTo>
                      <a:pt x="90" y="251"/>
                    </a:lnTo>
                    <a:lnTo>
                      <a:pt x="84" y="251"/>
                    </a:lnTo>
                    <a:lnTo>
                      <a:pt x="72" y="257"/>
                    </a:lnTo>
                    <a:lnTo>
                      <a:pt x="72" y="257"/>
                    </a:lnTo>
                    <a:lnTo>
                      <a:pt x="72" y="263"/>
                    </a:lnTo>
                    <a:lnTo>
                      <a:pt x="66" y="263"/>
                    </a:lnTo>
                    <a:lnTo>
                      <a:pt x="54" y="257"/>
                    </a:lnTo>
                    <a:lnTo>
                      <a:pt x="48" y="245"/>
                    </a:lnTo>
                    <a:lnTo>
                      <a:pt x="42" y="227"/>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82425" name="Freeform 153"/>
              <p:cNvSpPr>
                <a:spLocks/>
              </p:cNvSpPr>
              <p:nvPr/>
            </p:nvSpPr>
            <p:spPr bwMode="auto">
              <a:xfrm flipH="1">
                <a:off x="656" y="1433"/>
                <a:ext cx="249" cy="377"/>
              </a:xfrm>
              <a:custGeom>
                <a:avLst/>
                <a:gdLst/>
                <a:ahLst/>
                <a:cxnLst>
                  <a:cxn ang="0">
                    <a:pos x="24" y="18"/>
                  </a:cxn>
                  <a:cxn ang="0">
                    <a:pos x="48" y="59"/>
                  </a:cxn>
                  <a:cxn ang="0">
                    <a:pos x="72" y="107"/>
                  </a:cxn>
                  <a:cxn ang="0">
                    <a:pos x="102" y="161"/>
                  </a:cxn>
                  <a:cxn ang="0">
                    <a:pos x="138" y="197"/>
                  </a:cxn>
                  <a:cxn ang="0">
                    <a:pos x="138" y="197"/>
                  </a:cxn>
                  <a:cxn ang="0">
                    <a:pos x="168" y="233"/>
                  </a:cxn>
                  <a:cxn ang="0">
                    <a:pos x="180" y="257"/>
                  </a:cxn>
                  <a:cxn ang="0">
                    <a:pos x="168" y="263"/>
                  </a:cxn>
                  <a:cxn ang="0">
                    <a:pos x="144" y="257"/>
                  </a:cxn>
                  <a:cxn ang="0">
                    <a:pos x="144" y="257"/>
                  </a:cxn>
                  <a:cxn ang="0">
                    <a:pos x="126" y="245"/>
                  </a:cxn>
                  <a:cxn ang="0">
                    <a:pos x="108" y="227"/>
                  </a:cxn>
                  <a:cxn ang="0">
                    <a:pos x="90" y="215"/>
                  </a:cxn>
                  <a:cxn ang="0">
                    <a:pos x="78" y="215"/>
                  </a:cxn>
                  <a:cxn ang="0">
                    <a:pos x="66" y="221"/>
                  </a:cxn>
                  <a:cxn ang="0">
                    <a:pos x="66" y="221"/>
                  </a:cxn>
                  <a:cxn ang="0">
                    <a:pos x="66" y="227"/>
                  </a:cxn>
                  <a:cxn ang="0">
                    <a:pos x="60" y="227"/>
                  </a:cxn>
                  <a:cxn ang="0">
                    <a:pos x="54" y="221"/>
                  </a:cxn>
                  <a:cxn ang="0">
                    <a:pos x="48" y="209"/>
                  </a:cxn>
                  <a:cxn ang="0">
                    <a:pos x="42" y="191"/>
                  </a:cxn>
                  <a:cxn ang="0">
                    <a:pos x="42" y="191"/>
                  </a:cxn>
                  <a:cxn ang="0">
                    <a:pos x="36" y="161"/>
                  </a:cxn>
                  <a:cxn ang="0">
                    <a:pos x="24" y="125"/>
                  </a:cxn>
                  <a:cxn ang="0">
                    <a:pos x="12" y="83"/>
                  </a:cxn>
                  <a:cxn ang="0">
                    <a:pos x="6" y="48"/>
                  </a:cxn>
                  <a:cxn ang="0">
                    <a:pos x="0" y="18"/>
                  </a:cxn>
                  <a:cxn ang="0">
                    <a:pos x="0" y="0"/>
                  </a:cxn>
                  <a:cxn ang="0">
                    <a:pos x="12" y="0"/>
                  </a:cxn>
                  <a:cxn ang="0">
                    <a:pos x="18" y="6"/>
                  </a:cxn>
                  <a:cxn ang="0">
                    <a:pos x="24" y="18"/>
                  </a:cxn>
                </a:cxnLst>
                <a:rect l="0" t="0" r="r" b="b"/>
                <a:pathLst>
                  <a:path w="180" h="263">
                    <a:moveTo>
                      <a:pt x="24" y="18"/>
                    </a:moveTo>
                    <a:lnTo>
                      <a:pt x="48" y="59"/>
                    </a:lnTo>
                    <a:lnTo>
                      <a:pt x="72" y="107"/>
                    </a:lnTo>
                    <a:lnTo>
                      <a:pt x="102" y="161"/>
                    </a:lnTo>
                    <a:lnTo>
                      <a:pt x="138" y="197"/>
                    </a:lnTo>
                    <a:lnTo>
                      <a:pt x="138" y="197"/>
                    </a:lnTo>
                    <a:lnTo>
                      <a:pt x="168" y="233"/>
                    </a:lnTo>
                    <a:lnTo>
                      <a:pt x="180" y="257"/>
                    </a:lnTo>
                    <a:lnTo>
                      <a:pt x="168" y="263"/>
                    </a:lnTo>
                    <a:lnTo>
                      <a:pt x="144" y="257"/>
                    </a:lnTo>
                    <a:lnTo>
                      <a:pt x="144" y="257"/>
                    </a:lnTo>
                    <a:lnTo>
                      <a:pt x="126" y="245"/>
                    </a:lnTo>
                    <a:lnTo>
                      <a:pt x="108" y="227"/>
                    </a:lnTo>
                    <a:lnTo>
                      <a:pt x="90" y="215"/>
                    </a:lnTo>
                    <a:lnTo>
                      <a:pt x="78" y="215"/>
                    </a:lnTo>
                    <a:lnTo>
                      <a:pt x="66" y="221"/>
                    </a:lnTo>
                    <a:lnTo>
                      <a:pt x="66" y="221"/>
                    </a:lnTo>
                    <a:lnTo>
                      <a:pt x="66" y="227"/>
                    </a:lnTo>
                    <a:lnTo>
                      <a:pt x="60" y="227"/>
                    </a:lnTo>
                    <a:lnTo>
                      <a:pt x="54" y="221"/>
                    </a:lnTo>
                    <a:lnTo>
                      <a:pt x="48" y="209"/>
                    </a:lnTo>
                    <a:lnTo>
                      <a:pt x="42" y="191"/>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82426" name="Freeform 154"/>
              <p:cNvSpPr>
                <a:spLocks/>
              </p:cNvSpPr>
              <p:nvPr/>
            </p:nvSpPr>
            <p:spPr bwMode="auto">
              <a:xfrm flipH="1">
                <a:off x="665" y="1468"/>
                <a:ext cx="232" cy="342"/>
              </a:xfrm>
              <a:custGeom>
                <a:avLst/>
                <a:gdLst/>
                <a:ahLst/>
                <a:cxnLst>
                  <a:cxn ang="0">
                    <a:pos x="18" y="24"/>
                  </a:cxn>
                  <a:cxn ang="0">
                    <a:pos x="36" y="59"/>
                  </a:cxn>
                  <a:cxn ang="0">
                    <a:pos x="60" y="101"/>
                  </a:cxn>
                  <a:cxn ang="0">
                    <a:pos x="90" y="143"/>
                  </a:cxn>
                  <a:cxn ang="0">
                    <a:pos x="126" y="179"/>
                  </a:cxn>
                  <a:cxn ang="0">
                    <a:pos x="126" y="179"/>
                  </a:cxn>
                  <a:cxn ang="0">
                    <a:pos x="156" y="209"/>
                  </a:cxn>
                  <a:cxn ang="0">
                    <a:pos x="168" y="233"/>
                  </a:cxn>
                  <a:cxn ang="0">
                    <a:pos x="156" y="239"/>
                  </a:cxn>
                  <a:cxn ang="0">
                    <a:pos x="132" y="227"/>
                  </a:cxn>
                  <a:cxn ang="0">
                    <a:pos x="132" y="227"/>
                  </a:cxn>
                  <a:cxn ang="0">
                    <a:pos x="114" y="215"/>
                  </a:cxn>
                  <a:cxn ang="0">
                    <a:pos x="102" y="197"/>
                  </a:cxn>
                  <a:cxn ang="0">
                    <a:pos x="78" y="191"/>
                  </a:cxn>
                  <a:cxn ang="0">
                    <a:pos x="72" y="191"/>
                  </a:cxn>
                  <a:cxn ang="0">
                    <a:pos x="60" y="197"/>
                  </a:cxn>
                  <a:cxn ang="0">
                    <a:pos x="60" y="197"/>
                  </a:cxn>
                  <a:cxn ang="0">
                    <a:pos x="60" y="197"/>
                  </a:cxn>
                  <a:cxn ang="0">
                    <a:pos x="54" y="203"/>
                  </a:cxn>
                  <a:cxn ang="0">
                    <a:pos x="48" y="191"/>
                  </a:cxn>
                  <a:cxn ang="0">
                    <a:pos x="42" y="179"/>
                  </a:cxn>
                  <a:cxn ang="0">
                    <a:pos x="36" y="161"/>
                  </a:cxn>
                  <a:cxn ang="0">
                    <a:pos x="36" y="161"/>
                  </a:cxn>
                  <a:cxn ang="0">
                    <a:pos x="30" y="131"/>
                  </a:cxn>
                  <a:cxn ang="0">
                    <a:pos x="18" y="101"/>
                  </a:cxn>
                  <a:cxn ang="0">
                    <a:pos x="12" y="65"/>
                  </a:cxn>
                  <a:cxn ang="0">
                    <a:pos x="0" y="35"/>
                  </a:cxn>
                  <a:cxn ang="0">
                    <a:pos x="0" y="12"/>
                  </a:cxn>
                  <a:cxn ang="0">
                    <a:pos x="0" y="0"/>
                  </a:cxn>
                  <a:cxn ang="0">
                    <a:pos x="6" y="0"/>
                  </a:cxn>
                  <a:cxn ang="0">
                    <a:pos x="18" y="24"/>
                  </a:cxn>
                </a:cxnLst>
                <a:rect l="0" t="0" r="r" b="b"/>
                <a:pathLst>
                  <a:path w="168" h="239">
                    <a:moveTo>
                      <a:pt x="18" y="24"/>
                    </a:moveTo>
                    <a:lnTo>
                      <a:pt x="36" y="59"/>
                    </a:lnTo>
                    <a:lnTo>
                      <a:pt x="60" y="101"/>
                    </a:lnTo>
                    <a:lnTo>
                      <a:pt x="90" y="143"/>
                    </a:lnTo>
                    <a:lnTo>
                      <a:pt x="126" y="179"/>
                    </a:lnTo>
                    <a:lnTo>
                      <a:pt x="126" y="179"/>
                    </a:lnTo>
                    <a:lnTo>
                      <a:pt x="156" y="209"/>
                    </a:lnTo>
                    <a:lnTo>
                      <a:pt x="168" y="233"/>
                    </a:lnTo>
                    <a:lnTo>
                      <a:pt x="156" y="239"/>
                    </a:lnTo>
                    <a:lnTo>
                      <a:pt x="132" y="227"/>
                    </a:lnTo>
                    <a:lnTo>
                      <a:pt x="132" y="227"/>
                    </a:lnTo>
                    <a:lnTo>
                      <a:pt x="114" y="215"/>
                    </a:lnTo>
                    <a:lnTo>
                      <a:pt x="102" y="197"/>
                    </a:lnTo>
                    <a:lnTo>
                      <a:pt x="78" y="191"/>
                    </a:lnTo>
                    <a:lnTo>
                      <a:pt x="72" y="191"/>
                    </a:lnTo>
                    <a:lnTo>
                      <a:pt x="60" y="197"/>
                    </a:lnTo>
                    <a:lnTo>
                      <a:pt x="60" y="197"/>
                    </a:lnTo>
                    <a:lnTo>
                      <a:pt x="60" y="197"/>
                    </a:lnTo>
                    <a:lnTo>
                      <a:pt x="54" y="203"/>
                    </a:lnTo>
                    <a:lnTo>
                      <a:pt x="48" y="191"/>
                    </a:lnTo>
                    <a:lnTo>
                      <a:pt x="42" y="179"/>
                    </a:lnTo>
                    <a:lnTo>
                      <a:pt x="36" y="161"/>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82427" name="Freeform 155"/>
              <p:cNvSpPr>
                <a:spLocks/>
              </p:cNvSpPr>
              <p:nvPr/>
            </p:nvSpPr>
            <p:spPr bwMode="auto">
              <a:xfrm flipH="1">
                <a:off x="673" y="1502"/>
                <a:ext cx="224" cy="308"/>
              </a:xfrm>
              <a:custGeom>
                <a:avLst/>
                <a:gdLst/>
                <a:ahLst/>
                <a:cxnLst>
                  <a:cxn ang="0">
                    <a:pos x="18" y="23"/>
                  </a:cxn>
                  <a:cxn ang="0">
                    <a:pos x="36" y="59"/>
                  </a:cxn>
                  <a:cxn ang="0">
                    <a:pos x="54" y="95"/>
                  </a:cxn>
                  <a:cxn ang="0">
                    <a:pos x="78" y="131"/>
                  </a:cxn>
                  <a:cxn ang="0">
                    <a:pos x="114" y="167"/>
                  </a:cxn>
                  <a:cxn ang="0">
                    <a:pos x="114" y="167"/>
                  </a:cxn>
                  <a:cxn ang="0">
                    <a:pos x="150" y="197"/>
                  </a:cxn>
                  <a:cxn ang="0">
                    <a:pos x="162" y="215"/>
                  </a:cxn>
                  <a:cxn ang="0">
                    <a:pos x="156" y="215"/>
                  </a:cxn>
                  <a:cxn ang="0">
                    <a:pos x="126" y="203"/>
                  </a:cxn>
                  <a:cxn ang="0">
                    <a:pos x="126" y="203"/>
                  </a:cxn>
                  <a:cxn ang="0">
                    <a:pos x="114" y="191"/>
                  </a:cxn>
                  <a:cxn ang="0">
                    <a:pos x="102" y="173"/>
                  </a:cxn>
                  <a:cxn ang="0">
                    <a:pos x="84" y="167"/>
                  </a:cxn>
                  <a:cxn ang="0">
                    <a:pos x="72" y="167"/>
                  </a:cxn>
                  <a:cxn ang="0">
                    <a:pos x="60" y="173"/>
                  </a:cxn>
                  <a:cxn ang="0">
                    <a:pos x="60" y="173"/>
                  </a:cxn>
                  <a:cxn ang="0">
                    <a:pos x="60" y="179"/>
                  </a:cxn>
                  <a:cxn ang="0">
                    <a:pos x="54" y="179"/>
                  </a:cxn>
                  <a:cxn ang="0">
                    <a:pos x="48" y="167"/>
                  </a:cxn>
                  <a:cxn ang="0">
                    <a:pos x="42" y="155"/>
                  </a:cxn>
                  <a:cxn ang="0">
                    <a:pos x="36" y="137"/>
                  </a:cxn>
                  <a:cxn ang="0">
                    <a:pos x="36" y="137"/>
                  </a:cxn>
                  <a:cxn ang="0">
                    <a:pos x="30" y="107"/>
                  </a:cxn>
                  <a:cxn ang="0">
                    <a:pos x="24" y="77"/>
                  </a:cxn>
                  <a:cxn ang="0">
                    <a:pos x="12" y="47"/>
                  </a:cxn>
                  <a:cxn ang="0">
                    <a:pos x="6" y="23"/>
                  </a:cxn>
                  <a:cxn ang="0">
                    <a:pos x="0" y="6"/>
                  </a:cxn>
                  <a:cxn ang="0">
                    <a:pos x="0" y="0"/>
                  </a:cxn>
                  <a:cxn ang="0">
                    <a:pos x="6" y="0"/>
                  </a:cxn>
                  <a:cxn ang="0">
                    <a:pos x="18" y="23"/>
                  </a:cxn>
                </a:cxnLst>
                <a:rect l="0" t="0" r="r" b="b"/>
                <a:pathLst>
                  <a:path w="162" h="215">
                    <a:moveTo>
                      <a:pt x="18" y="23"/>
                    </a:moveTo>
                    <a:lnTo>
                      <a:pt x="36" y="59"/>
                    </a:lnTo>
                    <a:lnTo>
                      <a:pt x="54" y="95"/>
                    </a:lnTo>
                    <a:lnTo>
                      <a:pt x="78" y="131"/>
                    </a:lnTo>
                    <a:lnTo>
                      <a:pt x="114" y="167"/>
                    </a:lnTo>
                    <a:lnTo>
                      <a:pt x="114" y="167"/>
                    </a:lnTo>
                    <a:lnTo>
                      <a:pt x="150" y="197"/>
                    </a:lnTo>
                    <a:lnTo>
                      <a:pt x="162" y="215"/>
                    </a:lnTo>
                    <a:lnTo>
                      <a:pt x="156" y="215"/>
                    </a:lnTo>
                    <a:lnTo>
                      <a:pt x="126" y="203"/>
                    </a:lnTo>
                    <a:lnTo>
                      <a:pt x="126" y="203"/>
                    </a:lnTo>
                    <a:lnTo>
                      <a:pt x="114" y="191"/>
                    </a:lnTo>
                    <a:lnTo>
                      <a:pt x="102" y="173"/>
                    </a:lnTo>
                    <a:lnTo>
                      <a:pt x="84" y="167"/>
                    </a:lnTo>
                    <a:lnTo>
                      <a:pt x="72" y="167"/>
                    </a:lnTo>
                    <a:lnTo>
                      <a:pt x="60" y="173"/>
                    </a:lnTo>
                    <a:lnTo>
                      <a:pt x="60" y="173"/>
                    </a:lnTo>
                    <a:lnTo>
                      <a:pt x="60" y="179"/>
                    </a:lnTo>
                    <a:lnTo>
                      <a:pt x="54" y="179"/>
                    </a:lnTo>
                    <a:lnTo>
                      <a:pt x="48" y="167"/>
                    </a:lnTo>
                    <a:lnTo>
                      <a:pt x="42" y="155"/>
                    </a:lnTo>
                    <a:lnTo>
                      <a:pt x="36" y="137"/>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82428" name="Freeform 156"/>
              <p:cNvSpPr>
                <a:spLocks/>
              </p:cNvSpPr>
              <p:nvPr/>
            </p:nvSpPr>
            <p:spPr bwMode="auto">
              <a:xfrm flipH="1">
                <a:off x="640" y="3545"/>
                <a:ext cx="207" cy="84"/>
              </a:xfrm>
              <a:custGeom>
                <a:avLst/>
                <a:gdLst/>
                <a:ahLst/>
                <a:cxnLst>
                  <a:cxn ang="0">
                    <a:pos x="150" y="0"/>
                  </a:cxn>
                  <a:cxn ang="0">
                    <a:pos x="138" y="0"/>
                  </a:cxn>
                  <a:cxn ang="0">
                    <a:pos x="126" y="0"/>
                  </a:cxn>
                  <a:cxn ang="0">
                    <a:pos x="108" y="6"/>
                  </a:cxn>
                  <a:cxn ang="0">
                    <a:pos x="90" y="18"/>
                  </a:cxn>
                  <a:cxn ang="0">
                    <a:pos x="78" y="24"/>
                  </a:cxn>
                  <a:cxn ang="0">
                    <a:pos x="66" y="30"/>
                  </a:cxn>
                  <a:cxn ang="0">
                    <a:pos x="42" y="41"/>
                  </a:cxn>
                  <a:cxn ang="0">
                    <a:pos x="24" y="47"/>
                  </a:cxn>
                  <a:cxn ang="0">
                    <a:pos x="18" y="53"/>
                  </a:cxn>
                  <a:cxn ang="0">
                    <a:pos x="6" y="59"/>
                  </a:cxn>
                  <a:cxn ang="0">
                    <a:pos x="0" y="59"/>
                  </a:cxn>
                </a:cxnLst>
                <a:rect l="0" t="0" r="r" b="b"/>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82429" name="Freeform 157"/>
              <p:cNvSpPr>
                <a:spLocks/>
              </p:cNvSpPr>
              <p:nvPr/>
            </p:nvSpPr>
            <p:spPr bwMode="auto">
              <a:xfrm flipH="1">
                <a:off x="640" y="3562"/>
                <a:ext cx="215" cy="84"/>
              </a:xfrm>
              <a:custGeom>
                <a:avLst/>
                <a:gdLst/>
                <a:ahLst/>
                <a:cxnLst>
                  <a:cxn ang="0">
                    <a:pos x="156" y="0"/>
                  </a:cxn>
                  <a:cxn ang="0">
                    <a:pos x="144" y="0"/>
                  </a:cxn>
                  <a:cxn ang="0">
                    <a:pos x="132" y="6"/>
                  </a:cxn>
                  <a:cxn ang="0">
                    <a:pos x="114" y="6"/>
                  </a:cxn>
                  <a:cxn ang="0">
                    <a:pos x="96" y="18"/>
                  </a:cxn>
                  <a:cxn ang="0">
                    <a:pos x="84" y="24"/>
                  </a:cxn>
                  <a:cxn ang="0">
                    <a:pos x="66" y="29"/>
                  </a:cxn>
                  <a:cxn ang="0">
                    <a:pos x="42" y="41"/>
                  </a:cxn>
                  <a:cxn ang="0">
                    <a:pos x="30" y="47"/>
                  </a:cxn>
                  <a:cxn ang="0">
                    <a:pos x="18" y="53"/>
                  </a:cxn>
                  <a:cxn ang="0">
                    <a:pos x="6" y="59"/>
                  </a:cxn>
                  <a:cxn ang="0">
                    <a:pos x="0" y="59"/>
                  </a:cxn>
                </a:cxnLst>
                <a:rect l="0" t="0" r="r" b="b"/>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82430" name="Freeform 158"/>
              <p:cNvSpPr>
                <a:spLocks/>
              </p:cNvSpPr>
              <p:nvPr/>
            </p:nvSpPr>
            <p:spPr bwMode="auto">
              <a:xfrm flipH="1">
                <a:off x="723" y="3638"/>
                <a:ext cx="223" cy="60"/>
              </a:xfrm>
              <a:custGeom>
                <a:avLst/>
                <a:gdLst/>
                <a:ahLst/>
                <a:cxnLst>
                  <a:cxn ang="0">
                    <a:pos x="162" y="6"/>
                  </a:cxn>
                  <a:cxn ang="0">
                    <a:pos x="156" y="18"/>
                  </a:cxn>
                  <a:cxn ang="0">
                    <a:pos x="144" y="18"/>
                  </a:cxn>
                  <a:cxn ang="0">
                    <a:pos x="132" y="24"/>
                  </a:cxn>
                  <a:cxn ang="0">
                    <a:pos x="132" y="24"/>
                  </a:cxn>
                  <a:cxn ang="0">
                    <a:pos x="108" y="30"/>
                  </a:cxn>
                  <a:cxn ang="0">
                    <a:pos x="78" y="36"/>
                  </a:cxn>
                  <a:cxn ang="0">
                    <a:pos x="42" y="42"/>
                  </a:cxn>
                  <a:cxn ang="0">
                    <a:pos x="6" y="36"/>
                  </a:cxn>
                  <a:cxn ang="0">
                    <a:pos x="6" y="36"/>
                  </a:cxn>
                  <a:cxn ang="0">
                    <a:pos x="0" y="36"/>
                  </a:cxn>
                  <a:cxn ang="0">
                    <a:pos x="0" y="36"/>
                  </a:cxn>
                  <a:cxn ang="0">
                    <a:pos x="6" y="30"/>
                  </a:cxn>
                  <a:cxn ang="0">
                    <a:pos x="6" y="30"/>
                  </a:cxn>
                  <a:cxn ang="0">
                    <a:pos x="18" y="30"/>
                  </a:cxn>
                  <a:cxn ang="0">
                    <a:pos x="36" y="30"/>
                  </a:cxn>
                  <a:cxn ang="0">
                    <a:pos x="54" y="36"/>
                  </a:cxn>
                  <a:cxn ang="0">
                    <a:pos x="84" y="30"/>
                  </a:cxn>
                  <a:cxn ang="0">
                    <a:pos x="84" y="30"/>
                  </a:cxn>
                  <a:cxn ang="0">
                    <a:pos x="108" y="24"/>
                  </a:cxn>
                  <a:cxn ang="0">
                    <a:pos x="120" y="24"/>
                  </a:cxn>
                  <a:cxn ang="0">
                    <a:pos x="138" y="18"/>
                  </a:cxn>
                  <a:cxn ang="0">
                    <a:pos x="138" y="18"/>
                  </a:cxn>
                  <a:cxn ang="0">
                    <a:pos x="162" y="6"/>
                  </a:cxn>
                  <a:cxn ang="0">
                    <a:pos x="162" y="0"/>
                  </a:cxn>
                  <a:cxn ang="0">
                    <a:pos x="162" y="6"/>
                  </a:cxn>
                </a:cxnLst>
                <a:rect l="0" t="0" r="r" b="b"/>
                <a:pathLst>
                  <a:path w="162" h="42">
                    <a:moveTo>
                      <a:pt x="162" y="6"/>
                    </a:moveTo>
                    <a:lnTo>
                      <a:pt x="156" y="18"/>
                    </a:lnTo>
                    <a:lnTo>
                      <a:pt x="144" y="18"/>
                    </a:lnTo>
                    <a:lnTo>
                      <a:pt x="132" y="24"/>
                    </a:lnTo>
                    <a:lnTo>
                      <a:pt x="132" y="24"/>
                    </a:lnTo>
                    <a:lnTo>
                      <a:pt x="108" y="30"/>
                    </a:lnTo>
                    <a:lnTo>
                      <a:pt x="78" y="36"/>
                    </a:lnTo>
                    <a:lnTo>
                      <a:pt x="42" y="42"/>
                    </a:lnTo>
                    <a:lnTo>
                      <a:pt x="6" y="36"/>
                    </a:lnTo>
                    <a:lnTo>
                      <a:pt x="6" y="36"/>
                    </a:lnTo>
                    <a:lnTo>
                      <a:pt x="0" y="36"/>
                    </a:lnTo>
                    <a:lnTo>
                      <a:pt x="0" y="36"/>
                    </a:lnTo>
                    <a:lnTo>
                      <a:pt x="6" y="30"/>
                    </a:lnTo>
                    <a:lnTo>
                      <a:pt x="6" y="30"/>
                    </a:lnTo>
                    <a:lnTo>
                      <a:pt x="18" y="30"/>
                    </a:lnTo>
                    <a:lnTo>
                      <a:pt x="36" y="30"/>
                    </a:lnTo>
                    <a:lnTo>
                      <a:pt x="54" y="36"/>
                    </a:lnTo>
                    <a:lnTo>
                      <a:pt x="84" y="30"/>
                    </a:lnTo>
                    <a:lnTo>
                      <a:pt x="84" y="30"/>
                    </a:lnTo>
                    <a:lnTo>
                      <a:pt x="108" y="24"/>
                    </a:lnTo>
                    <a:lnTo>
                      <a:pt x="120" y="24"/>
                    </a:lnTo>
                    <a:lnTo>
                      <a:pt x="138" y="18"/>
                    </a:lnTo>
                    <a:lnTo>
                      <a:pt x="138" y="18"/>
                    </a:lnTo>
                    <a:lnTo>
                      <a:pt x="162" y="6"/>
                    </a:lnTo>
                    <a:lnTo>
                      <a:pt x="162" y="0"/>
                    </a:lnTo>
                    <a:lnTo>
                      <a:pt x="162" y="6"/>
                    </a:lnTo>
                    <a:close/>
                  </a:path>
                </a:pathLst>
              </a:custGeom>
              <a:solidFill>
                <a:srgbClr val="FFD832"/>
              </a:solidFill>
              <a:ln w="9525">
                <a:noFill/>
                <a:round/>
                <a:headEnd/>
                <a:tailEnd/>
              </a:ln>
            </p:spPr>
            <p:txBody>
              <a:bodyPr/>
              <a:lstStyle/>
              <a:p>
                <a:endParaRPr lang="fr-FR"/>
              </a:p>
            </p:txBody>
          </p:sp>
          <p:sp>
            <p:nvSpPr>
              <p:cNvPr id="182431" name="Freeform 159"/>
              <p:cNvSpPr>
                <a:spLocks/>
              </p:cNvSpPr>
              <p:nvPr/>
            </p:nvSpPr>
            <p:spPr bwMode="auto">
              <a:xfrm flipH="1">
                <a:off x="747" y="2109"/>
                <a:ext cx="42" cy="103"/>
              </a:xfrm>
              <a:custGeom>
                <a:avLst/>
                <a:gdLst/>
                <a:ahLst/>
                <a:cxnLst>
                  <a:cxn ang="0">
                    <a:pos x="0" y="24"/>
                  </a:cxn>
                  <a:cxn ang="0">
                    <a:pos x="0" y="24"/>
                  </a:cxn>
                  <a:cxn ang="0">
                    <a:pos x="6" y="18"/>
                  </a:cxn>
                  <a:cxn ang="0">
                    <a:pos x="18" y="18"/>
                  </a:cxn>
                  <a:cxn ang="0">
                    <a:pos x="24" y="6"/>
                  </a:cxn>
                  <a:cxn ang="0">
                    <a:pos x="24" y="6"/>
                  </a:cxn>
                  <a:cxn ang="0">
                    <a:pos x="30" y="0"/>
                  </a:cxn>
                  <a:cxn ang="0">
                    <a:pos x="30" y="12"/>
                  </a:cxn>
                  <a:cxn ang="0">
                    <a:pos x="24" y="30"/>
                  </a:cxn>
                  <a:cxn ang="0">
                    <a:pos x="24" y="30"/>
                  </a:cxn>
                  <a:cxn ang="0">
                    <a:pos x="24" y="42"/>
                  </a:cxn>
                  <a:cxn ang="0">
                    <a:pos x="24" y="54"/>
                  </a:cxn>
                  <a:cxn ang="0">
                    <a:pos x="18" y="66"/>
                  </a:cxn>
                  <a:cxn ang="0">
                    <a:pos x="12" y="72"/>
                  </a:cxn>
                  <a:cxn ang="0">
                    <a:pos x="12" y="72"/>
                  </a:cxn>
                  <a:cxn ang="0">
                    <a:pos x="12" y="66"/>
                  </a:cxn>
                  <a:cxn ang="0">
                    <a:pos x="6" y="54"/>
                  </a:cxn>
                  <a:cxn ang="0">
                    <a:pos x="6" y="36"/>
                  </a:cxn>
                  <a:cxn ang="0">
                    <a:pos x="0" y="24"/>
                  </a:cxn>
                </a:cxnLst>
                <a:rect l="0" t="0" r="r" b="b"/>
                <a:pathLst>
                  <a:path w="30" h="72">
                    <a:moveTo>
                      <a:pt x="0" y="24"/>
                    </a:moveTo>
                    <a:lnTo>
                      <a:pt x="0" y="24"/>
                    </a:lnTo>
                    <a:lnTo>
                      <a:pt x="6" y="18"/>
                    </a:lnTo>
                    <a:lnTo>
                      <a:pt x="18" y="18"/>
                    </a:lnTo>
                    <a:lnTo>
                      <a:pt x="24" y="6"/>
                    </a:lnTo>
                    <a:lnTo>
                      <a:pt x="24" y="6"/>
                    </a:lnTo>
                    <a:lnTo>
                      <a:pt x="30" y="0"/>
                    </a:lnTo>
                    <a:lnTo>
                      <a:pt x="30" y="12"/>
                    </a:lnTo>
                    <a:lnTo>
                      <a:pt x="24" y="30"/>
                    </a:lnTo>
                    <a:lnTo>
                      <a:pt x="24" y="30"/>
                    </a:lnTo>
                    <a:lnTo>
                      <a:pt x="24" y="42"/>
                    </a:lnTo>
                    <a:lnTo>
                      <a:pt x="24" y="54"/>
                    </a:lnTo>
                    <a:lnTo>
                      <a:pt x="18" y="66"/>
                    </a:lnTo>
                    <a:lnTo>
                      <a:pt x="12" y="72"/>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grpSp>
        <p:grpSp>
          <p:nvGrpSpPr>
            <p:cNvPr id="182394" name="Group 122"/>
            <p:cNvGrpSpPr>
              <a:grpSpLocks/>
            </p:cNvGrpSpPr>
            <p:nvPr/>
          </p:nvGrpSpPr>
          <p:grpSpPr bwMode="auto">
            <a:xfrm>
              <a:off x="576" y="528"/>
              <a:ext cx="528" cy="2976"/>
              <a:chOff x="672" y="624"/>
              <a:chExt cx="528" cy="2976"/>
            </a:xfrm>
          </p:grpSpPr>
          <p:sp>
            <p:nvSpPr>
              <p:cNvPr id="182381" name="Freeform 109" descr="Sphères"/>
              <p:cNvSpPr>
                <a:spLocks/>
              </p:cNvSpPr>
              <p:nvPr/>
            </p:nvSpPr>
            <p:spPr bwMode="auto">
              <a:xfrm flipH="1">
                <a:off x="672" y="1248"/>
                <a:ext cx="288" cy="610"/>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pattFill prst="sphere">
                <a:fgClr>
                  <a:srgbClr val="FF3300"/>
                </a:fgClr>
                <a:bgClr>
                  <a:schemeClr val="accent2"/>
                </a:bgClr>
              </a:pattFill>
              <a:ln w="9525">
                <a:solidFill>
                  <a:schemeClr val="accent2"/>
                </a:solidFill>
                <a:round/>
                <a:headEnd/>
                <a:tailEnd/>
              </a:ln>
            </p:spPr>
            <p:txBody>
              <a:bodyPr/>
              <a:lstStyle/>
              <a:p>
                <a:endParaRPr lang="fr-FR"/>
              </a:p>
            </p:txBody>
          </p:sp>
          <p:grpSp>
            <p:nvGrpSpPr>
              <p:cNvPr id="182382" name="Group 110"/>
              <p:cNvGrpSpPr>
                <a:grpSpLocks/>
              </p:cNvGrpSpPr>
              <p:nvPr/>
            </p:nvGrpSpPr>
            <p:grpSpPr bwMode="auto">
              <a:xfrm>
                <a:off x="818" y="720"/>
                <a:ext cx="382" cy="2880"/>
                <a:chOff x="2114" y="288"/>
                <a:chExt cx="382" cy="2880"/>
              </a:xfrm>
            </p:grpSpPr>
            <p:sp>
              <p:nvSpPr>
                <p:cNvPr id="182383" name="Freeform 111"/>
                <p:cNvSpPr>
                  <a:spLocks/>
                </p:cNvSpPr>
                <p:nvPr/>
              </p:nvSpPr>
              <p:spPr bwMode="auto">
                <a:xfrm>
                  <a:off x="2151" y="288"/>
                  <a:ext cx="345" cy="2880"/>
                </a:xfrm>
                <a:custGeom>
                  <a:avLst/>
                  <a:gdLst/>
                  <a:ahLst/>
                  <a:cxnLst>
                    <a:cxn ang="0">
                      <a:pos x="144" y="2880"/>
                    </a:cxn>
                    <a:cxn ang="0">
                      <a:pos x="96" y="1968"/>
                    </a:cxn>
                    <a:cxn ang="0">
                      <a:pos x="432" y="864"/>
                    </a:cxn>
                    <a:cxn ang="0">
                      <a:pos x="0" y="0"/>
                    </a:cxn>
                  </a:cxnLst>
                  <a:rect l="0" t="0" r="r" b="b"/>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38100" cmpd="sng">
                  <a:solidFill>
                    <a:srgbClr val="000099"/>
                  </a:solidFill>
                  <a:round/>
                  <a:headEnd/>
                  <a:tailEnd/>
                </a:ln>
                <a:effectLst/>
              </p:spPr>
              <p:txBody>
                <a:bodyPr wrap="none" anchor="ctr"/>
                <a:lstStyle/>
                <a:p>
                  <a:endParaRPr lang="fr-FR"/>
                </a:p>
              </p:txBody>
            </p:sp>
            <p:sp>
              <p:nvSpPr>
                <p:cNvPr id="182384" name="Freeform 112"/>
                <p:cNvSpPr>
                  <a:spLocks/>
                </p:cNvSpPr>
                <p:nvPr/>
              </p:nvSpPr>
              <p:spPr bwMode="auto">
                <a:xfrm>
                  <a:off x="2188" y="1296"/>
                  <a:ext cx="259" cy="336"/>
                </a:xfrm>
                <a:custGeom>
                  <a:avLst/>
                  <a:gdLst/>
                  <a:ahLst/>
                  <a:cxnLst>
                    <a:cxn ang="0">
                      <a:pos x="336" y="0"/>
                    </a:cxn>
                    <a:cxn ang="0">
                      <a:pos x="0" y="336"/>
                    </a:cxn>
                  </a:cxnLst>
                  <a:rect l="0" t="0" r="r" b="b"/>
                  <a:pathLst>
                    <a:path w="336" h="336">
                      <a:moveTo>
                        <a:pt x="336" y="0"/>
                      </a:moveTo>
                      <a:cubicBezTo>
                        <a:pt x="196" y="140"/>
                        <a:pt x="56" y="280"/>
                        <a:pt x="0" y="336"/>
                      </a:cubicBezTo>
                    </a:path>
                  </a:pathLst>
                </a:custGeom>
                <a:noFill/>
                <a:ln w="38100" cmpd="sng">
                  <a:solidFill>
                    <a:srgbClr val="000099"/>
                  </a:solidFill>
                  <a:round/>
                  <a:headEnd/>
                  <a:tailEnd/>
                </a:ln>
                <a:effectLst/>
              </p:spPr>
              <p:txBody>
                <a:bodyPr wrap="none" anchor="ctr"/>
                <a:lstStyle/>
                <a:p>
                  <a:endParaRPr lang="fr-FR"/>
                </a:p>
              </p:txBody>
            </p:sp>
            <p:sp>
              <p:nvSpPr>
                <p:cNvPr id="182385" name="Line 113"/>
                <p:cNvSpPr>
                  <a:spLocks noChangeShapeType="1"/>
                </p:cNvSpPr>
                <p:nvPr/>
              </p:nvSpPr>
              <p:spPr bwMode="auto">
                <a:xfrm flipH="1">
                  <a:off x="2114" y="384"/>
                  <a:ext cx="74" cy="288"/>
                </a:xfrm>
                <a:prstGeom prst="line">
                  <a:avLst/>
                </a:prstGeom>
                <a:noFill/>
                <a:ln w="38100">
                  <a:solidFill>
                    <a:srgbClr val="000099"/>
                  </a:solidFill>
                  <a:round/>
                  <a:headEnd/>
                  <a:tailEnd/>
                </a:ln>
                <a:effectLst/>
              </p:spPr>
              <p:txBody>
                <a:bodyPr wrap="none" anchor="ctr"/>
                <a:lstStyle/>
                <a:p>
                  <a:endParaRPr lang="fr-FR"/>
                </a:p>
              </p:txBody>
            </p:sp>
          </p:grpSp>
          <p:grpSp>
            <p:nvGrpSpPr>
              <p:cNvPr id="182386" name="Group 114"/>
              <p:cNvGrpSpPr>
                <a:grpSpLocks/>
              </p:cNvGrpSpPr>
              <p:nvPr/>
            </p:nvGrpSpPr>
            <p:grpSpPr bwMode="auto">
              <a:xfrm>
                <a:off x="720" y="720"/>
                <a:ext cx="382" cy="2880"/>
                <a:chOff x="2114" y="288"/>
                <a:chExt cx="382" cy="2880"/>
              </a:xfrm>
            </p:grpSpPr>
            <p:sp>
              <p:nvSpPr>
                <p:cNvPr id="182387" name="Freeform 115"/>
                <p:cNvSpPr>
                  <a:spLocks/>
                </p:cNvSpPr>
                <p:nvPr/>
              </p:nvSpPr>
              <p:spPr bwMode="auto">
                <a:xfrm>
                  <a:off x="2151" y="288"/>
                  <a:ext cx="345" cy="2880"/>
                </a:xfrm>
                <a:custGeom>
                  <a:avLst/>
                  <a:gdLst/>
                  <a:ahLst/>
                  <a:cxnLst>
                    <a:cxn ang="0">
                      <a:pos x="144" y="2880"/>
                    </a:cxn>
                    <a:cxn ang="0">
                      <a:pos x="96" y="1968"/>
                    </a:cxn>
                    <a:cxn ang="0">
                      <a:pos x="432" y="864"/>
                    </a:cxn>
                    <a:cxn ang="0">
                      <a:pos x="0" y="0"/>
                    </a:cxn>
                  </a:cxnLst>
                  <a:rect l="0" t="0" r="r" b="b"/>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38100" cmpd="sng">
                  <a:solidFill>
                    <a:srgbClr val="FF0000"/>
                  </a:solidFill>
                  <a:round/>
                  <a:headEnd/>
                  <a:tailEnd/>
                </a:ln>
                <a:effectLst/>
              </p:spPr>
              <p:txBody>
                <a:bodyPr wrap="none" anchor="ctr"/>
                <a:lstStyle/>
                <a:p>
                  <a:endParaRPr lang="fr-FR"/>
                </a:p>
              </p:txBody>
            </p:sp>
            <p:sp>
              <p:nvSpPr>
                <p:cNvPr id="182388" name="Freeform 116"/>
                <p:cNvSpPr>
                  <a:spLocks/>
                </p:cNvSpPr>
                <p:nvPr/>
              </p:nvSpPr>
              <p:spPr bwMode="auto">
                <a:xfrm>
                  <a:off x="2188" y="1296"/>
                  <a:ext cx="259" cy="336"/>
                </a:xfrm>
                <a:custGeom>
                  <a:avLst/>
                  <a:gdLst/>
                  <a:ahLst/>
                  <a:cxnLst>
                    <a:cxn ang="0">
                      <a:pos x="336" y="0"/>
                    </a:cxn>
                    <a:cxn ang="0">
                      <a:pos x="0" y="336"/>
                    </a:cxn>
                  </a:cxnLst>
                  <a:rect l="0" t="0" r="r" b="b"/>
                  <a:pathLst>
                    <a:path w="336" h="336">
                      <a:moveTo>
                        <a:pt x="336" y="0"/>
                      </a:moveTo>
                      <a:cubicBezTo>
                        <a:pt x="196" y="140"/>
                        <a:pt x="56" y="280"/>
                        <a:pt x="0" y="336"/>
                      </a:cubicBezTo>
                    </a:path>
                  </a:pathLst>
                </a:custGeom>
                <a:noFill/>
                <a:ln w="38100" cmpd="sng">
                  <a:solidFill>
                    <a:srgbClr val="FF0000"/>
                  </a:solidFill>
                  <a:round/>
                  <a:headEnd/>
                  <a:tailEnd/>
                </a:ln>
                <a:effectLst/>
              </p:spPr>
              <p:txBody>
                <a:bodyPr wrap="none" anchor="ctr"/>
                <a:lstStyle/>
                <a:p>
                  <a:endParaRPr lang="fr-FR"/>
                </a:p>
              </p:txBody>
            </p:sp>
            <p:sp>
              <p:nvSpPr>
                <p:cNvPr id="182389" name="Line 117"/>
                <p:cNvSpPr>
                  <a:spLocks noChangeShapeType="1"/>
                </p:cNvSpPr>
                <p:nvPr/>
              </p:nvSpPr>
              <p:spPr bwMode="auto">
                <a:xfrm flipH="1">
                  <a:off x="2114" y="384"/>
                  <a:ext cx="74" cy="288"/>
                </a:xfrm>
                <a:prstGeom prst="line">
                  <a:avLst/>
                </a:prstGeom>
                <a:noFill/>
                <a:ln w="38100">
                  <a:solidFill>
                    <a:srgbClr val="FF0000"/>
                  </a:solidFill>
                  <a:round/>
                  <a:headEnd/>
                  <a:tailEnd/>
                </a:ln>
                <a:effectLst/>
              </p:spPr>
              <p:txBody>
                <a:bodyPr wrap="none" anchor="ctr"/>
                <a:lstStyle/>
                <a:p>
                  <a:endParaRPr lang="fr-FR"/>
                </a:p>
              </p:txBody>
            </p:sp>
          </p:grpSp>
          <p:sp>
            <p:nvSpPr>
              <p:cNvPr id="182390" name="Freeform 118"/>
              <p:cNvSpPr>
                <a:spLocks/>
              </p:cNvSpPr>
              <p:nvPr/>
            </p:nvSpPr>
            <p:spPr bwMode="auto">
              <a:xfrm flipH="1">
                <a:off x="864" y="1536"/>
                <a:ext cx="240" cy="96"/>
              </a:xfrm>
              <a:custGeom>
                <a:avLst/>
                <a:gdLst/>
                <a:ahLst/>
                <a:cxnLst>
                  <a:cxn ang="0">
                    <a:pos x="0" y="96"/>
                  </a:cxn>
                  <a:cxn ang="0">
                    <a:pos x="240" y="0"/>
                  </a:cxn>
                </a:cxnLst>
                <a:rect l="0" t="0" r="r" b="b"/>
                <a:pathLst>
                  <a:path w="240" h="96">
                    <a:moveTo>
                      <a:pt x="0" y="96"/>
                    </a:moveTo>
                    <a:cubicBezTo>
                      <a:pt x="100" y="56"/>
                      <a:pt x="200" y="16"/>
                      <a:pt x="240" y="0"/>
                    </a:cubicBezTo>
                  </a:path>
                </a:pathLst>
              </a:custGeom>
              <a:solidFill>
                <a:srgbClr val="FF0000"/>
              </a:solidFill>
              <a:ln w="57150" cmpd="sng">
                <a:solidFill>
                  <a:srgbClr val="FF0000"/>
                </a:solidFill>
                <a:round/>
                <a:headEnd type="none" w="med" len="med"/>
                <a:tailEnd type="triangle" w="med" len="med"/>
              </a:ln>
              <a:effectLst/>
            </p:spPr>
            <p:txBody>
              <a:bodyPr wrap="none" anchor="ctr"/>
              <a:lstStyle/>
              <a:p>
                <a:endParaRPr lang="fr-FR"/>
              </a:p>
            </p:txBody>
          </p:sp>
          <p:sp>
            <p:nvSpPr>
              <p:cNvPr id="182391" name="Freeform 119"/>
              <p:cNvSpPr>
                <a:spLocks/>
              </p:cNvSpPr>
              <p:nvPr/>
            </p:nvSpPr>
            <p:spPr bwMode="auto">
              <a:xfrm>
                <a:off x="864" y="624"/>
                <a:ext cx="288" cy="720"/>
              </a:xfrm>
              <a:custGeom>
                <a:avLst/>
                <a:gdLst/>
                <a:ahLst/>
                <a:cxnLst>
                  <a:cxn ang="0">
                    <a:pos x="181" y="480"/>
                  </a:cxn>
                  <a:cxn ang="0">
                    <a:pos x="0" y="0"/>
                  </a:cxn>
                </a:cxnLst>
                <a:rect l="0" t="0" r="r" b="b"/>
                <a:pathLst>
                  <a:path w="181" h="480">
                    <a:moveTo>
                      <a:pt x="181" y="480"/>
                    </a:moveTo>
                    <a:cubicBezTo>
                      <a:pt x="150" y="400"/>
                      <a:pt x="38" y="100"/>
                      <a:pt x="0" y="0"/>
                    </a:cubicBezTo>
                  </a:path>
                </a:pathLst>
              </a:custGeom>
              <a:noFill/>
              <a:ln w="76200" cmpd="sng">
                <a:solidFill>
                  <a:srgbClr val="000099"/>
                </a:solidFill>
                <a:round/>
                <a:headEnd type="none" w="med" len="med"/>
                <a:tailEnd type="triangle" w="med" len="med"/>
              </a:ln>
              <a:effectLst/>
            </p:spPr>
            <p:txBody>
              <a:bodyPr wrap="none" anchor="ctr"/>
              <a:lstStyle/>
              <a:p>
                <a:endParaRPr lang="fr-FR"/>
              </a:p>
            </p:txBody>
          </p:sp>
          <p:sp>
            <p:nvSpPr>
              <p:cNvPr id="182392" name="Freeform 120"/>
              <p:cNvSpPr>
                <a:spLocks/>
              </p:cNvSpPr>
              <p:nvPr/>
            </p:nvSpPr>
            <p:spPr bwMode="auto">
              <a:xfrm>
                <a:off x="819" y="768"/>
                <a:ext cx="333" cy="864"/>
              </a:xfrm>
              <a:custGeom>
                <a:avLst/>
                <a:gdLst/>
                <a:ahLst/>
                <a:cxnLst>
                  <a:cxn ang="0">
                    <a:pos x="333" y="864"/>
                  </a:cxn>
                  <a:cxn ang="0">
                    <a:pos x="0" y="0"/>
                  </a:cxn>
                </a:cxnLst>
                <a:rect l="0" t="0" r="r" b="b"/>
                <a:pathLst>
                  <a:path w="333" h="864">
                    <a:moveTo>
                      <a:pt x="333" y="864"/>
                    </a:moveTo>
                    <a:cubicBezTo>
                      <a:pt x="278" y="720"/>
                      <a:pt x="55" y="144"/>
                      <a:pt x="0" y="0"/>
                    </a:cubicBezTo>
                  </a:path>
                </a:pathLst>
              </a:custGeom>
              <a:noFill/>
              <a:ln w="76200" cmpd="sng">
                <a:solidFill>
                  <a:srgbClr val="FF0000"/>
                </a:solidFill>
                <a:round/>
                <a:headEnd type="triangle" w="med" len="med"/>
                <a:tailEnd type="none" w="med" len="med"/>
              </a:ln>
              <a:effectLst/>
            </p:spPr>
            <p:txBody>
              <a:bodyPr wrap="none" anchor="ctr"/>
              <a:lstStyle/>
              <a:p>
                <a:endParaRPr lang="fr-FR"/>
              </a:p>
            </p:txBody>
          </p:sp>
          <p:sp>
            <p:nvSpPr>
              <p:cNvPr id="182393" name="Freeform 121"/>
              <p:cNvSpPr>
                <a:spLocks/>
              </p:cNvSpPr>
              <p:nvPr/>
            </p:nvSpPr>
            <p:spPr bwMode="auto">
              <a:xfrm>
                <a:off x="912" y="1344"/>
                <a:ext cx="240" cy="96"/>
              </a:xfrm>
              <a:custGeom>
                <a:avLst/>
                <a:gdLst/>
                <a:ahLst/>
                <a:cxnLst>
                  <a:cxn ang="0">
                    <a:pos x="0" y="96"/>
                  </a:cxn>
                  <a:cxn ang="0">
                    <a:pos x="240" y="0"/>
                  </a:cxn>
                </a:cxnLst>
                <a:rect l="0" t="0" r="r" b="b"/>
                <a:pathLst>
                  <a:path w="240" h="96">
                    <a:moveTo>
                      <a:pt x="0" y="96"/>
                    </a:moveTo>
                    <a:cubicBezTo>
                      <a:pt x="100" y="56"/>
                      <a:pt x="200" y="16"/>
                      <a:pt x="240" y="0"/>
                    </a:cubicBezTo>
                  </a:path>
                </a:pathLst>
              </a:custGeom>
              <a:solidFill>
                <a:srgbClr val="FF0000"/>
              </a:solidFill>
              <a:ln w="57150" cmpd="sng">
                <a:solidFill>
                  <a:srgbClr val="000099"/>
                </a:solidFill>
                <a:round/>
                <a:headEnd type="none" w="med" len="med"/>
                <a:tailEnd type="triangle" w="med" len="med"/>
              </a:ln>
              <a:effectLst/>
            </p:spPr>
            <p:txBody>
              <a:bodyPr wrap="none" anchor="ctr"/>
              <a:lstStyle/>
              <a:p>
                <a:endParaRPr lang="fr-FR"/>
              </a:p>
            </p:txBody>
          </p:sp>
        </p:grpSp>
      </p:grpSp>
      <p:sp>
        <p:nvSpPr>
          <p:cNvPr id="182433" name="Freeform 161"/>
          <p:cNvSpPr>
            <a:spLocks/>
          </p:cNvSpPr>
          <p:nvPr/>
        </p:nvSpPr>
        <p:spPr bwMode="auto">
          <a:xfrm>
            <a:off x="4038600" y="1739900"/>
            <a:ext cx="620713" cy="1114425"/>
          </a:xfrm>
          <a:custGeom>
            <a:avLst/>
            <a:gdLst/>
            <a:ahLst/>
            <a:cxnLst>
              <a:cxn ang="0">
                <a:pos x="0" y="56"/>
              </a:cxn>
              <a:cxn ang="0">
                <a:pos x="288" y="8"/>
              </a:cxn>
              <a:cxn ang="0">
                <a:pos x="336" y="104"/>
              </a:cxn>
              <a:cxn ang="0">
                <a:pos x="384" y="392"/>
              </a:cxn>
              <a:cxn ang="0">
                <a:pos x="294" y="654"/>
              </a:cxn>
              <a:cxn ang="0">
                <a:pos x="96" y="680"/>
              </a:cxn>
              <a:cxn ang="0">
                <a:pos x="48" y="584"/>
              </a:cxn>
              <a:cxn ang="0">
                <a:pos x="0" y="104"/>
              </a:cxn>
              <a:cxn ang="0">
                <a:pos x="48" y="56"/>
              </a:cxn>
            </a:cxnLst>
            <a:rect l="0" t="0" r="r" b="b"/>
            <a:pathLst>
              <a:path w="391" h="702">
                <a:moveTo>
                  <a:pt x="0" y="56"/>
                </a:moveTo>
                <a:cubicBezTo>
                  <a:pt x="116" y="28"/>
                  <a:pt x="232" y="0"/>
                  <a:pt x="288" y="8"/>
                </a:cubicBezTo>
                <a:cubicBezTo>
                  <a:pt x="344" y="16"/>
                  <a:pt x="320" y="40"/>
                  <a:pt x="336" y="104"/>
                </a:cubicBezTo>
                <a:cubicBezTo>
                  <a:pt x="352" y="168"/>
                  <a:pt x="391" y="300"/>
                  <a:pt x="384" y="392"/>
                </a:cubicBezTo>
                <a:cubicBezTo>
                  <a:pt x="377" y="484"/>
                  <a:pt x="342" y="606"/>
                  <a:pt x="294" y="654"/>
                </a:cubicBezTo>
                <a:cubicBezTo>
                  <a:pt x="246" y="702"/>
                  <a:pt x="137" y="692"/>
                  <a:pt x="96" y="680"/>
                </a:cubicBezTo>
                <a:cubicBezTo>
                  <a:pt x="55" y="668"/>
                  <a:pt x="64" y="680"/>
                  <a:pt x="48" y="584"/>
                </a:cubicBezTo>
                <a:cubicBezTo>
                  <a:pt x="32" y="488"/>
                  <a:pt x="0" y="192"/>
                  <a:pt x="0" y="104"/>
                </a:cubicBezTo>
                <a:cubicBezTo>
                  <a:pt x="0" y="16"/>
                  <a:pt x="24" y="36"/>
                  <a:pt x="48" y="56"/>
                </a:cubicBezTo>
              </a:path>
            </a:pathLst>
          </a:custGeom>
          <a:noFill/>
          <a:ln w="38100" cap="flat" cmpd="sng">
            <a:solidFill>
              <a:schemeClr val="tx1"/>
            </a:solidFill>
            <a:prstDash val="sysDot"/>
            <a:round/>
            <a:headEnd/>
            <a:tailEnd/>
          </a:ln>
          <a:effectLst/>
        </p:spPr>
        <p:txBody>
          <a:bodyPr wrap="none" anchor="ctr"/>
          <a:lstStyle/>
          <a:p>
            <a:endParaRPr lang="fr-FR"/>
          </a:p>
        </p:txBody>
      </p:sp>
      <p:grpSp>
        <p:nvGrpSpPr>
          <p:cNvPr id="182436" name="Group 164"/>
          <p:cNvGrpSpPr>
            <a:grpSpLocks/>
          </p:cNvGrpSpPr>
          <p:nvPr/>
        </p:nvGrpSpPr>
        <p:grpSpPr bwMode="auto">
          <a:xfrm>
            <a:off x="3657600" y="685800"/>
            <a:ext cx="1905000" cy="5562600"/>
            <a:chOff x="4416" y="384"/>
            <a:chExt cx="1200" cy="3504"/>
          </a:xfrm>
        </p:grpSpPr>
        <p:sp>
          <p:nvSpPr>
            <p:cNvPr id="182434" name="Rectangle 162"/>
            <p:cNvSpPr>
              <a:spLocks noChangeArrowheads="1"/>
            </p:cNvSpPr>
            <p:nvPr/>
          </p:nvSpPr>
          <p:spPr bwMode="auto">
            <a:xfrm>
              <a:off x="4416" y="384"/>
              <a:ext cx="1200" cy="3504"/>
            </a:xfrm>
            <a:prstGeom prst="rect">
              <a:avLst/>
            </a:prstGeom>
            <a:solidFill>
              <a:schemeClr val="tx1"/>
            </a:solidFill>
            <a:ln w="9525">
              <a:solidFill>
                <a:schemeClr val="tx1"/>
              </a:solidFill>
              <a:miter lim="800000"/>
              <a:headEnd/>
              <a:tailEnd/>
            </a:ln>
            <a:effectLst/>
          </p:spPr>
          <p:txBody>
            <a:bodyPr wrap="none" anchor="ctr"/>
            <a:lstStyle/>
            <a:p>
              <a:endParaRPr lang="fr-FR"/>
            </a:p>
          </p:txBody>
        </p:sp>
        <p:sp>
          <p:nvSpPr>
            <p:cNvPr id="182322" name="Freeform 50" descr="Sphères"/>
            <p:cNvSpPr>
              <a:spLocks/>
            </p:cNvSpPr>
            <p:nvPr/>
          </p:nvSpPr>
          <p:spPr bwMode="auto">
            <a:xfrm flipH="1">
              <a:off x="4464" y="1550"/>
              <a:ext cx="144" cy="610"/>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pattFill prst="sphere">
              <a:fgClr>
                <a:srgbClr val="FF3300"/>
              </a:fgClr>
              <a:bgClr>
                <a:schemeClr val="accent2"/>
              </a:bgClr>
            </a:pattFill>
            <a:ln w="9525">
              <a:solidFill>
                <a:schemeClr val="accent2"/>
              </a:solidFill>
              <a:round/>
              <a:headEnd/>
              <a:tailEnd/>
            </a:ln>
          </p:spPr>
          <p:txBody>
            <a:bodyPr/>
            <a:lstStyle/>
            <a:p>
              <a:endParaRPr lang="fr-FR"/>
            </a:p>
          </p:txBody>
        </p:sp>
        <p:grpSp>
          <p:nvGrpSpPr>
            <p:cNvPr id="182324" name="Group 52"/>
            <p:cNvGrpSpPr>
              <a:grpSpLocks/>
            </p:cNvGrpSpPr>
            <p:nvPr/>
          </p:nvGrpSpPr>
          <p:grpSpPr bwMode="auto">
            <a:xfrm>
              <a:off x="4656" y="432"/>
              <a:ext cx="720" cy="3444"/>
              <a:chOff x="384" y="288"/>
              <a:chExt cx="720" cy="3444"/>
            </a:xfrm>
          </p:grpSpPr>
          <p:sp>
            <p:nvSpPr>
              <p:cNvPr id="182325" name="Freeform 53"/>
              <p:cNvSpPr>
                <a:spLocks/>
              </p:cNvSpPr>
              <p:nvPr/>
            </p:nvSpPr>
            <p:spPr bwMode="auto">
              <a:xfrm flipH="1">
                <a:off x="459" y="3261"/>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close/>
                  </a:path>
                </a:pathLst>
              </a:custGeom>
              <a:solidFill>
                <a:srgbClr val="FFCC19"/>
              </a:solidFill>
              <a:ln w="9525">
                <a:noFill/>
                <a:round/>
                <a:headEnd/>
                <a:tailEnd/>
              </a:ln>
            </p:spPr>
            <p:txBody>
              <a:bodyPr/>
              <a:lstStyle/>
              <a:p>
                <a:endParaRPr lang="fr-FR"/>
              </a:p>
            </p:txBody>
          </p:sp>
          <p:sp>
            <p:nvSpPr>
              <p:cNvPr id="182326" name="Freeform 54"/>
              <p:cNvSpPr>
                <a:spLocks/>
              </p:cNvSpPr>
              <p:nvPr/>
            </p:nvSpPr>
            <p:spPr bwMode="auto">
              <a:xfrm flipH="1">
                <a:off x="459" y="3261"/>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path>
                </a:pathLst>
              </a:custGeom>
              <a:noFill/>
              <a:ln w="0">
                <a:solidFill>
                  <a:srgbClr val="000000"/>
                </a:solidFill>
                <a:prstDash val="solid"/>
                <a:round/>
                <a:headEnd/>
                <a:tailEnd/>
              </a:ln>
            </p:spPr>
            <p:txBody>
              <a:bodyPr/>
              <a:lstStyle/>
              <a:p>
                <a:endParaRPr lang="fr-FR"/>
              </a:p>
            </p:txBody>
          </p:sp>
          <p:sp>
            <p:nvSpPr>
              <p:cNvPr id="182327" name="Freeform 55"/>
              <p:cNvSpPr>
                <a:spLocks/>
              </p:cNvSpPr>
              <p:nvPr/>
            </p:nvSpPr>
            <p:spPr bwMode="auto">
              <a:xfrm flipH="1">
                <a:off x="475" y="3261"/>
                <a:ext cx="148" cy="258"/>
              </a:xfrm>
              <a:custGeom>
                <a:avLst/>
                <a:gdLst/>
                <a:ahLst/>
                <a:cxnLst>
                  <a:cxn ang="0">
                    <a:pos x="101" y="0"/>
                  </a:cxn>
                  <a:cxn ang="0">
                    <a:pos x="107" y="6"/>
                  </a:cxn>
                  <a:cxn ang="0">
                    <a:pos x="107" y="12"/>
                  </a:cxn>
                  <a:cxn ang="0">
                    <a:pos x="101" y="18"/>
                  </a:cxn>
                  <a:cxn ang="0">
                    <a:pos x="101" y="18"/>
                  </a:cxn>
                  <a:cxn ang="0">
                    <a:pos x="89" y="24"/>
                  </a:cxn>
                  <a:cxn ang="0">
                    <a:pos x="77" y="42"/>
                  </a:cxn>
                  <a:cxn ang="0">
                    <a:pos x="66" y="54"/>
                  </a:cxn>
                  <a:cxn ang="0">
                    <a:pos x="54" y="66"/>
                  </a:cxn>
                  <a:cxn ang="0">
                    <a:pos x="54" y="66"/>
                  </a:cxn>
                  <a:cxn ang="0">
                    <a:pos x="42" y="84"/>
                  </a:cxn>
                  <a:cxn ang="0">
                    <a:pos x="30" y="102"/>
                  </a:cxn>
                  <a:cxn ang="0">
                    <a:pos x="30" y="102"/>
                  </a:cxn>
                  <a:cxn ang="0">
                    <a:pos x="24" y="120"/>
                  </a:cxn>
                  <a:cxn ang="0">
                    <a:pos x="12" y="144"/>
                  </a:cxn>
                  <a:cxn ang="0">
                    <a:pos x="6" y="168"/>
                  </a:cxn>
                  <a:cxn ang="0">
                    <a:pos x="0" y="180"/>
                  </a:cxn>
                  <a:cxn ang="0">
                    <a:pos x="0" y="180"/>
                  </a:cxn>
                  <a:cxn ang="0">
                    <a:pos x="0" y="180"/>
                  </a:cxn>
                  <a:cxn ang="0">
                    <a:pos x="0" y="168"/>
                  </a:cxn>
                  <a:cxn ang="0">
                    <a:pos x="6" y="132"/>
                  </a:cxn>
                  <a:cxn ang="0">
                    <a:pos x="6" y="132"/>
                  </a:cxn>
                  <a:cxn ang="0">
                    <a:pos x="6" y="120"/>
                  </a:cxn>
                  <a:cxn ang="0">
                    <a:pos x="12" y="108"/>
                  </a:cxn>
                  <a:cxn ang="0">
                    <a:pos x="36" y="66"/>
                  </a:cxn>
                  <a:cxn ang="0">
                    <a:pos x="60" y="24"/>
                  </a:cxn>
                  <a:cxn ang="0">
                    <a:pos x="77" y="12"/>
                  </a:cxn>
                  <a:cxn ang="0">
                    <a:pos x="101" y="0"/>
                  </a:cxn>
                </a:cxnLst>
                <a:rect l="0" t="0" r="r" b="b"/>
                <a:pathLst>
                  <a:path w="107" h="180">
                    <a:moveTo>
                      <a:pt x="101" y="0"/>
                    </a:moveTo>
                    <a:lnTo>
                      <a:pt x="107" y="6"/>
                    </a:lnTo>
                    <a:lnTo>
                      <a:pt x="107" y="12"/>
                    </a:lnTo>
                    <a:lnTo>
                      <a:pt x="101" y="18"/>
                    </a:lnTo>
                    <a:lnTo>
                      <a:pt x="101" y="18"/>
                    </a:lnTo>
                    <a:lnTo>
                      <a:pt x="89" y="24"/>
                    </a:lnTo>
                    <a:lnTo>
                      <a:pt x="77" y="42"/>
                    </a:lnTo>
                    <a:lnTo>
                      <a:pt x="66" y="54"/>
                    </a:lnTo>
                    <a:lnTo>
                      <a:pt x="54" y="66"/>
                    </a:lnTo>
                    <a:lnTo>
                      <a:pt x="54" y="66"/>
                    </a:lnTo>
                    <a:lnTo>
                      <a:pt x="42" y="84"/>
                    </a:lnTo>
                    <a:lnTo>
                      <a:pt x="30" y="102"/>
                    </a:lnTo>
                    <a:lnTo>
                      <a:pt x="30" y="102"/>
                    </a:lnTo>
                    <a:lnTo>
                      <a:pt x="24" y="120"/>
                    </a:lnTo>
                    <a:lnTo>
                      <a:pt x="12" y="144"/>
                    </a:lnTo>
                    <a:lnTo>
                      <a:pt x="6" y="168"/>
                    </a:lnTo>
                    <a:lnTo>
                      <a:pt x="0" y="180"/>
                    </a:lnTo>
                    <a:lnTo>
                      <a:pt x="0" y="180"/>
                    </a:lnTo>
                    <a:lnTo>
                      <a:pt x="0" y="180"/>
                    </a:lnTo>
                    <a:lnTo>
                      <a:pt x="0" y="168"/>
                    </a:lnTo>
                    <a:lnTo>
                      <a:pt x="6" y="132"/>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82328" name="Freeform 56"/>
              <p:cNvSpPr>
                <a:spLocks/>
              </p:cNvSpPr>
              <p:nvPr/>
            </p:nvSpPr>
            <p:spPr bwMode="auto">
              <a:xfrm flipH="1">
                <a:off x="384" y="288"/>
                <a:ext cx="720"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close/>
                  </a:path>
                </a:pathLst>
              </a:custGeom>
              <a:solidFill>
                <a:srgbClr val="F2AD8C"/>
              </a:solidFill>
              <a:ln w="9525">
                <a:noFill/>
                <a:round/>
                <a:headEnd/>
                <a:tailEnd/>
              </a:ln>
            </p:spPr>
            <p:txBody>
              <a:bodyPr/>
              <a:lstStyle/>
              <a:p>
                <a:endParaRPr lang="fr-FR"/>
              </a:p>
            </p:txBody>
          </p:sp>
          <p:sp>
            <p:nvSpPr>
              <p:cNvPr id="182329" name="Freeform 57"/>
              <p:cNvSpPr>
                <a:spLocks/>
              </p:cNvSpPr>
              <p:nvPr/>
            </p:nvSpPr>
            <p:spPr bwMode="auto">
              <a:xfrm flipH="1">
                <a:off x="475" y="434"/>
                <a:ext cx="455" cy="1084"/>
              </a:xfrm>
              <a:custGeom>
                <a:avLst/>
                <a:gdLst/>
                <a:ahLst/>
                <a:cxnLst>
                  <a:cxn ang="0">
                    <a:pos x="54" y="0"/>
                  </a:cxn>
                  <a:cxn ang="0">
                    <a:pos x="132" y="6"/>
                  </a:cxn>
                  <a:cxn ang="0">
                    <a:pos x="198" y="29"/>
                  </a:cxn>
                  <a:cxn ang="0">
                    <a:pos x="246" y="59"/>
                  </a:cxn>
                  <a:cxn ang="0">
                    <a:pos x="282" y="101"/>
                  </a:cxn>
                  <a:cxn ang="0">
                    <a:pos x="311" y="155"/>
                  </a:cxn>
                  <a:cxn ang="0">
                    <a:pos x="323" y="209"/>
                  </a:cxn>
                  <a:cxn ang="0">
                    <a:pos x="329" y="269"/>
                  </a:cxn>
                  <a:cxn ang="0">
                    <a:pos x="329" y="334"/>
                  </a:cxn>
                  <a:cxn ang="0">
                    <a:pos x="323" y="400"/>
                  </a:cxn>
                  <a:cxn ang="0">
                    <a:pos x="305" y="466"/>
                  </a:cxn>
                  <a:cxn ang="0">
                    <a:pos x="293" y="525"/>
                  </a:cxn>
                  <a:cxn ang="0">
                    <a:pos x="270" y="585"/>
                  </a:cxn>
                  <a:cxn ang="0">
                    <a:pos x="252" y="633"/>
                  </a:cxn>
                  <a:cxn ang="0">
                    <a:pos x="234" y="681"/>
                  </a:cxn>
                  <a:cxn ang="0">
                    <a:pos x="216" y="711"/>
                  </a:cxn>
                  <a:cxn ang="0">
                    <a:pos x="198" y="735"/>
                  </a:cxn>
                  <a:cxn ang="0">
                    <a:pos x="198" y="735"/>
                  </a:cxn>
                  <a:cxn ang="0">
                    <a:pos x="186" y="747"/>
                  </a:cxn>
                  <a:cxn ang="0">
                    <a:pos x="174" y="758"/>
                  </a:cxn>
                  <a:cxn ang="0">
                    <a:pos x="150" y="753"/>
                  </a:cxn>
                  <a:cxn ang="0">
                    <a:pos x="126" y="735"/>
                  </a:cxn>
                  <a:cxn ang="0">
                    <a:pos x="102" y="693"/>
                  </a:cxn>
                  <a:cxn ang="0">
                    <a:pos x="78" y="645"/>
                  </a:cxn>
                  <a:cxn ang="0">
                    <a:pos x="60" y="579"/>
                  </a:cxn>
                  <a:cxn ang="0">
                    <a:pos x="42" y="508"/>
                  </a:cxn>
                  <a:cxn ang="0">
                    <a:pos x="24" y="436"/>
                  </a:cxn>
                  <a:cxn ang="0">
                    <a:pos x="0" y="280"/>
                  </a:cxn>
                  <a:cxn ang="0">
                    <a:pos x="0" y="209"/>
                  </a:cxn>
                  <a:cxn ang="0">
                    <a:pos x="0" y="143"/>
                  </a:cxn>
                  <a:cxn ang="0">
                    <a:pos x="0" y="83"/>
                  </a:cxn>
                  <a:cxn ang="0">
                    <a:pos x="12" y="35"/>
                  </a:cxn>
                  <a:cxn ang="0">
                    <a:pos x="30" y="12"/>
                  </a:cxn>
                  <a:cxn ang="0">
                    <a:pos x="54" y="0"/>
                  </a:cxn>
                </a:cxnLst>
                <a:rect l="0" t="0" r="r" b="b"/>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82330" name="Freeform 58"/>
              <p:cNvSpPr>
                <a:spLocks/>
              </p:cNvSpPr>
              <p:nvPr/>
            </p:nvSpPr>
            <p:spPr bwMode="auto">
              <a:xfrm flipH="1">
                <a:off x="500" y="459"/>
                <a:ext cx="413" cy="1000"/>
              </a:xfrm>
              <a:custGeom>
                <a:avLst/>
                <a:gdLst/>
                <a:ahLst/>
                <a:cxnLst>
                  <a:cxn ang="0">
                    <a:pos x="54" y="0"/>
                  </a:cxn>
                  <a:cxn ang="0">
                    <a:pos x="126" y="6"/>
                  </a:cxn>
                  <a:cxn ang="0">
                    <a:pos x="180" y="23"/>
                  </a:cxn>
                  <a:cxn ang="0">
                    <a:pos x="228" y="53"/>
                  </a:cxn>
                  <a:cxn ang="0">
                    <a:pos x="258" y="95"/>
                  </a:cxn>
                  <a:cxn ang="0">
                    <a:pos x="281" y="143"/>
                  </a:cxn>
                  <a:cxn ang="0">
                    <a:pos x="293" y="191"/>
                  </a:cxn>
                  <a:cxn ang="0">
                    <a:pos x="299" y="245"/>
                  </a:cxn>
                  <a:cxn ang="0">
                    <a:pos x="299" y="304"/>
                  </a:cxn>
                  <a:cxn ang="0">
                    <a:pos x="281" y="424"/>
                  </a:cxn>
                  <a:cxn ang="0">
                    <a:pos x="252" y="531"/>
                  </a:cxn>
                  <a:cxn ang="0">
                    <a:pos x="234" y="579"/>
                  </a:cxn>
                  <a:cxn ang="0">
                    <a:pos x="216" y="621"/>
                  </a:cxn>
                  <a:cxn ang="0">
                    <a:pos x="198" y="651"/>
                  </a:cxn>
                  <a:cxn ang="0">
                    <a:pos x="186" y="675"/>
                  </a:cxn>
                  <a:cxn ang="0">
                    <a:pos x="186" y="675"/>
                  </a:cxn>
                  <a:cxn ang="0">
                    <a:pos x="174" y="687"/>
                  </a:cxn>
                  <a:cxn ang="0">
                    <a:pos x="162" y="699"/>
                  </a:cxn>
                  <a:cxn ang="0">
                    <a:pos x="138" y="699"/>
                  </a:cxn>
                  <a:cxn ang="0">
                    <a:pos x="114" y="675"/>
                  </a:cxn>
                  <a:cxn ang="0">
                    <a:pos x="96" y="639"/>
                  </a:cxn>
                  <a:cxn ang="0">
                    <a:pos x="72" y="591"/>
                  </a:cxn>
                  <a:cxn ang="0">
                    <a:pos x="54" y="537"/>
                  </a:cxn>
                  <a:cxn ang="0">
                    <a:pos x="36" y="472"/>
                  </a:cxn>
                  <a:cxn ang="0">
                    <a:pos x="24" y="400"/>
                  </a:cxn>
                  <a:cxn ang="0">
                    <a:pos x="0" y="256"/>
                  </a:cxn>
                  <a:cxn ang="0">
                    <a:pos x="0" y="191"/>
                  </a:cxn>
                  <a:cxn ang="0">
                    <a:pos x="0" y="131"/>
                  </a:cxn>
                  <a:cxn ang="0">
                    <a:pos x="0" y="77"/>
                  </a:cxn>
                  <a:cxn ang="0">
                    <a:pos x="12" y="35"/>
                  </a:cxn>
                  <a:cxn ang="0">
                    <a:pos x="30" y="6"/>
                  </a:cxn>
                  <a:cxn ang="0">
                    <a:pos x="54" y="0"/>
                  </a:cxn>
                </a:cxnLst>
                <a:rect l="0" t="0" r="r" b="b"/>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82331" name="Freeform 59"/>
              <p:cNvSpPr>
                <a:spLocks/>
              </p:cNvSpPr>
              <p:nvPr/>
            </p:nvSpPr>
            <p:spPr bwMode="auto">
              <a:xfrm flipH="1">
                <a:off x="517" y="492"/>
                <a:ext cx="380" cy="907"/>
              </a:xfrm>
              <a:custGeom>
                <a:avLst/>
                <a:gdLst/>
                <a:ahLst/>
                <a:cxnLst>
                  <a:cxn ang="0">
                    <a:pos x="60" y="0"/>
                  </a:cxn>
                  <a:cxn ang="0">
                    <a:pos x="120" y="6"/>
                  </a:cxn>
                  <a:cxn ang="0">
                    <a:pos x="168" y="24"/>
                  </a:cxn>
                  <a:cxn ang="0">
                    <a:pos x="210" y="48"/>
                  </a:cxn>
                  <a:cxn ang="0">
                    <a:pos x="240" y="84"/>
                  </a:cxn>
                  <a:cxn ang="0">
                    <a:pos x="258" y="120"/>
                  </a:cxn>
                  <a:cxn ang="0">
                    <a:pos x="269" y="168"/>
                  </a:cxn>
                  <a:cxn ang="0">
                    <a:pos x="275" y="216"/>
                  </a:cxn>
                  <a:cxn ang="0">
                    <a:pos x="275" y="269"/>
                  </a:cxn>
                  <a:cxn ang="0">
                    <a:pos x="264" y="377"/>
                  </a:cxn>
                  <a:cxn ang="0">
                    <a:pos x="240" y="473"/>
                  </a:cxn>
                  <a:cxn ang="0">
                    <a:pos x="222" y="520"/>
                  </a:cxn>
                  <a:cxn ang="0">
                    <a:pos x="204" y="556"/>
                  </a:cxn>
                  <a:cxn ang="0">
                    <a:pos x="192" y="586"/>
                  </a:cxn>
                  <a:cxn ang="0">
                    <a:pos x="180" y="610"/>
                  </a:cxn>
                  <a:cxn ang="0">
                    <a:pos x="180" y="610"/>
                  </a:cxn>
                  <a:cxn ang="0">
                    <a:pos x="156" y="628"/>
                  </a:cxn>
                  <a:cxn ang="0">
                    <a:pos x="138" y="634"/>
                  </a:cxn>
                  <a:cxn ang="0">
                    <a:pos x="114" y="616"/>
                  </a:cxn>
                  <a:cxn ang="0">
                    <a:pos x="90" y="586"/>
                  </a:cxn>
                  <a:cxn ang="0">
                    <a:pos x="72" y="544"/>
                  </a:cxn>
                  <a:cxn ang="0">
                    <a:pos x="54" y="490"/>
                  </a:cxn>
                  <a:cxn ang="0">
                    <a:pos x="36" y="431"/>
                  </a:cxn>
                  <a:cxn ang="0">
                    <a:pos x="24" y="365"/>
                  </a:cxn>
                  <a:cxn ang="0">
                    <a:pos x="6" y="233"/>
                  </a:cxn>
                  <a:cxn ang="0">
                    <a:pos x="0" y="174"/>
                  </a:cxn>
                  <a:cxn ang="0">
                    <a:pos x="0" y="114"/>
                  </a:cxn>
                  <a:cxn ang="0">
                    <a:pos x="6" y="66"/>
                  </a:cxn>
                  <a:cxn ang="0">
                    <a:pos x="18" y="30"/>
                  </a:cxn>
                  <a:cxn ang="0">
                    <a:pos x="36" y="6"/>
                  </a:cxn>
                  <a:cxn ang="0">
                    <a:pos x="60" y="0"/>
                  </a:cxn>
                </a:cxnLst>
                <a:rect l="0" t="0" r="r" b="b"/>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82332" name="Freeform 60"/>
              <p:cNvSpPr>
                <a:spLocks/>
              </p:cNvSpPr>
              <p:nvPr/>
            </p:nvSpPr>
            <p:spPr bwMode="auto">
              <a:xfrm flipH="1">
                <a:off x="532" y="509"/>
                <a:ext cx="340" cy="830"/>
              </a:xfrm>
              <a:custGeom>
                <a:avLst/>
                <a:gdLst/>
                <a:ahLst/>
                <a:cxnLst>
                  <a:cxn ang="0">
                    <a:pos x="60" y="0"/>
                  </a:cxn>
                  <a:cxn ang="0">
                    <a:pos x="108" y="6"/>
                  </a:cxn>
                  <a:cxn ang="0">
                    <a:pos x="156" y="24"/>
                  </a:cxn>
                  <a:cxn ang="0">
                    <a:pos x="186" y="48"/>
                  </a:cxn>
                  <a:cxn ang="0">
                    <a:pos x="210" y="78"/>
                  </a:cxn>
                  <a:cxn ang="0">
                    <a:pos x="228" y="114"/>
                  </a:cxn>
                  <a:cxn ang="0">
                    <a:pos x="240" y="156"/>
                  </a:cxn>
                  <a:cxn ang="0">
                    <a:pos x="246" y="245"/>
                  </a:cxn>
                  <a:cxn ang="0">
                    <a:pos x="234" y="341"/>
                  </a:cxn>
                  <a:cxn ang="0">
                    <a:pos x="216" y="431"/>
                  </a:cxn>
                  <a:cxn ang="0">
                    <a:pos x="204" y="472"/>
                  </a:cxn>
                  <a:cxn ang="0">
                    <a:pos x="186" y="508"/>
                  </a:cxn>
                  <a:cxn ang="0">
                    <a:pos x="174" y="532"/>
                  </a:cxn>
                  <a:cxn ang="0">
                    <a:pos x="162" y="556"/>
                  </a:cxn>
                  <a:cxn ang="0">
                    <a:pos x="162" y="556"/>
                  </a:cxn>
                  <a:cxn ang="0">
                    <a:pos x="144" y="574"/>
                  </a:cxn>
                  <a:cxn ang="0">
                    <a:pos x="126" y="580"/>
                  </a:cxn>
                  <a:cxn ang="0">
                    <a:pos x="102" y="562"/>
                  </a:cxn>
                  <a:cxn ang="0">
                    <a:pos x="84" y="538"/>
                  </a:cxn>
                  <a:cxn ang="0">
                    <a:pos x="66" y="496"/>
                  </a:cxn>
                  <a:cxn ang="0">
                    <a:pos x="48" y="449"/>
                  </a:cxn>
                  <a:cxn ang="0">
                    <a:pos x="30" y="395"/>
                  </a:cxn>
                  <a:cxn ang="0">
                    <a:pos x="18" y="335"/>
                  </a:cxn>
                  <a:cxn ang="0">
                    <a:pos x="0" y="216"/>
                  </a:cxn>
                  <a:cxn ang="0">
                    <a:pos x="0" y="162"/>
                  </a:cxn>
                  <a:cxn ang="0">
                    <a:pos x="0" y="108"/>
                  </a:cxn>
                  <a:cxn ang="0">
                    <a:pos x="6" y="66"/>
                  </a:cxn>
                  <a:cxn ang="0">
                    <a:pos x="18" y="30"/>
                  </a:cxn>
                  <a:cxn ang="0">
                    <a:pos x="36" y="6"/>
                  </a:cxn>
                  <a:cxn ang="0">
                    <a:pos x="60" y="0"/>
                  </a:cxn>
                </a:cxnLst>
                <a:rect l="0" t="0" r="r" b="b"/>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82333" name="Freeform 61"/>
              <p:cNvSpPr>
                <a:spLocks/>
              </p:cNvSpPr>
              <p:nvPr/>
            </p:nvSpPr>
            <p:spPr bwMode="auto">
              <a:xfrm flipH="1">
                <a:off x="557" y="535"/>
                <a:ext cx="298"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82334" name="Freeform 62"/>
              <p:cNvSpPr>
                <a:spLocks/>
              </p:cNvSpPr>
              <p:nvPr/>
            </p:nvSpPr>
            <p:spPr bwMode="auto">
              <a:xfrm flipH="1">
                <a:off x="573" y="561"/>
                <a:ext cx="274"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C69E"/>
              </a:solidFill>
              <a:ln w="9525">
                <a:noFill/>
                <a:round/>
                <a:headEnd/>
                <a:tailEnd/>
              </a:ln>
            </p:spPr>
            <p:txBody>
              <a:bodyPr/>
              <a:lstStyle/>
              <a:p>
                <a:endParaRPr lang="fr-FR"/>
              </a:p>
            </p:txBody>
          </p:sp>
          <p:sp>
            <p:nvSpPr>
              <p:cNvPr id="182335" name="Freeform 63"/>
              <p:cNvSpPr>
                <a:spLocks/>
              </p:cNvSpPr>
              <p:nvPr/>
            </p:nvSpPr>
            <p:spPr bwMode="auto">
              <a:xfrm flipH="1">
                <a:off x="508" y="1988"/>
                <a:ext cx="289" cy="1522"/>
              </a:xfrm>
              <a:custGeom>
                <a:avLst/>
                <a:gdLst/>
                <a:ahLst/>
                <a:cxnLst>
                  <a:cxn ang="0">
                    <a:pos x="162" y="102"/>
                  </a:cxn>
                  <a:cxn ang="0">
                    <a:pos x="192" y="197"/>
                  </a:cxn>
                  <a:cxn ang="0">
                    <a:pos x="197" y="215"/>
                  </a:cxn>
                  <a:cxn ang="0">
                    <a:pos x="209" y="299"/>
                  </a:cxn>
                  <a:cxn ang="0">
                    <a:pos x="192" y="412"/>
                  </a:cxn>
                  <a:cxn ang="0">
                    <a:pos x="180" y="430"/>
                  </a:cxn>
                  <a:cxn ang="0">
                    <a:pos x="150" y="532"/>
                  </a:cxn>
                  <a:cxn ang="0">
                    <a:pos x="132" y="592"/>
                  </a:cxn>
                  <a:cxn ang="0">
                    <a:pos x="126" y="622"/>
                  </a:cxn>
                  <a:cxn ang="0">
                    <a:pos x="120" y="675"/>
                  </a:cxn>
                  <a:cxn ang="0">
                    <a:pos x="114" y="717"/>
                  </a:cxn>
                  <a:cxn ang="0">
                    <a:pos x="120" y="771"/>
                  </a:cxn>
                  <a:cxn ang="0">
                    <a:pos x="132" y="825"/>
                  </a:cxn>
                  <a:cxn ang="0">
                    <a:pos x="132" y="849"/>
                  </a:cxn>
                  <a:cxn ang="0">
                    <a:pos x="108" y="885"/>
                  </a:cxn>
                  <a:cxn ang="0">
                    <a:pos x="90" y="896"/>
                  </a:cxn>
                  <a:cxn ang="0">
                    <a:pos x="72" y="908"/>
                  </a:cxn>
                  <a:cxn ang="0">
                    <a:pos x="60" y="932"/>
                  </a:cxn>
                  <a:cxn ang="0">
                    <a:pos x="60" y="950"/>
                  </a:cxn>
                  <a:cxn ang="0">
                    <a:pos x="36" y="1028"/>
                  </a:cxn>
                  <a:cxn ang="0">
                    <a:pos x="12" y="1058"/>
                  </a:cxn>
                  <a:cxn ang="0">
                    <a:pos x="0" y="1058"/>
                  </a:cxn>
                  <a:cxn ang="0">
                    <a:pos x="0" y="1034"/>
                  </a:cxn>
                  <a:cxn ang="0">
                    <a:pos x="12" y="902"/>
                  </a:cxn>
                  <a:cxn ang="0">
                    <a:pos x="18" y="825"/>
                  </a:cxn>
                  <a:cxn ang="0">
                    <a:pos x="18" y="807"/>
                  </a:cxn>
                  <a:cxn ang="0">
                    <a:pos x="24" y="717"/>
                  </a:cxn>
                  <a:cxn ang="0">
                    <a:pos x="30" y="598"/>
                  </a:cxn>
                  <a:cxn ang="0">
                    <a:pos x="30" y="562"/>
                  </a:cxn>
                  <a:cxn ang="0">
                    <a:pos x="36" y="466"/>
                  </a:cxn>
                  <a:cxn ang="0">
                    <a:pos x="36" y="353"/>
                  </a:cxn>
                  <a:cxn ang="0">
                    <a:pos x="30" y="251"/>
                  </a:cxn>
                  <a:cxn ang="0">
                    <a:pos x="30" y="215"/>
                  </a:cxn>
                  <a:cxn ang="0">
                    <a:pos x="36" y="126"/>
                  </a:cxn>
                  <a:cxn ang="0">
                    <a:pos x="54" y="72"/>
                  </a:cxn>
                  <a:cxn ang="0">
                    <a:pos x="60" y="60"/>
                  </a:cxn>
                  <a:cxn ang="0">
                    <a:pos x="84" y="18"/>
                  </a:cxn>
                  <a:cxn ang="0">
                    <a:pos x="120" y="0"/>
                  </a:cxn>
                  <a:cxn ang="0">
                    <a:pos x="144" y="18"/>
                  </a:cxn>
                </a:cxnLst>
                <a:rect l="0" t="0" r="r" b="b"/>
                <a:pathLst>
                  <a:path w="209" h="1064">
                    <a:moveTo>
                      <a:pt x="150" y="54"/>
                    </a:moveTo>
                    <a:lnTo>
                      <a:pt x="162" y="102"/>
                    </a:lnTo>
                    <a:lnTo>
                      <a:pt x="168" y="138"/>
                    </a:lnTo>
                    <a:lnTo>
                      <a:pt x="192" y="197"/>
                    </a:lnTo>
                    <a:lnTo>
                      <a:pt x="192" y="197"/>
                    </a:lnTo>
                    <a:lnTo>
                      <a:pt x="197" y="215"/>
                    </a:lnTo>
                    <a:lnTo>
                      <a:pt x="203" y="239"/>
                    </a:lnTo>
                    <a:lnTo>
                      <a:pt x="209" y="299"/>
                    </a:lnTo>
                    <a:lnTo>
                      <a:pt x="209" y="359"/>
                    </a:lnTo>
                    <a:lnTo>
                      <a:pt x="192" y="412"/>
                    </a:lnTo>
                    <a:lnTo>
                      <a:pt x="192" y="412"/>
                    </a:lnTo>
                    <a:lnTo>
                      <a:pt x="180" y="430"/>
                    </a:lnTo>
                    <a:lnTo>
                      <a:pt x="174" y="460"/>
                    </a:lnTo>
                    <a:lnTo>
                      <a:pt x="150" y="532"/>
                    </a:lnTo>
                    <a:lnTo>
                      <a:pt x="138" y="562"/>
                    </a:lnTo>
                    <a:lnTo>
                      <a:pt x="132" y="592"/>
                    </a:lnTo>
                    <a:lnTo>
                      <a:pt x="126" y="610"/>
                    </a:lnTo>
                    <a:lnTo>
                      <a:pt x="126" y="622"/>
                    </a:lnTo>
                    <a:lnTo>
                      <a:pt x="126" y="622"/>
                    </a:lnTo>
                    <a:lnTo>
                      <a:pt x="120" y="675"/>
                    </a:lnTo>
                    <a:lnTo>
                      <a:pt x="114" y="717"/>
                    </a:lnTo>
                    <a:lnTo>
                      <a:pt x="114" y="717"/>
                    </a:lnTo>
                    <a:lnTo>
                      <a:pt x="114" y="741"/>
                    </a:lnTo>
                    <a:lnTo>
                      <a:pt x="120" y="771"/>
                    </a:lnTo>
                    <a:lnTo>
                      <a:pt x="126" y="801"/>
                    </a:lnTo>
                    <a:lnTo>
                      <a:pt x="132" y="825"/>
                    </a:lnTo>
                    <a:lnTo>
                      <a:pt x="132" y="825"/>
                    </a:lnTo>
                    <a:lnTo>
                      <a:pt x="132" y="849"/>
                    </a:lnTo>
                    <a:lnTo>
                      <a:pt x="120" y="873"/>
                    </a:lnTo>
                    <a:lnTo>
                      <a:pt x="108" y="885"/>
                    </a:lnTo>
                    <a:lnTo>
                      <a:pt x="90" y="896"/>
                    </a:lnTo>
                    <a:lnTo>
                      <a:pt x="90" y="896"/>
                    </a:lnTo>
                    <a:lnTo>
                      <a:pt x="78" y="902"/>
                    </a:lnTo>
                    <a:lnTo>
                      <a:pt x="72" y="908"/>
                    </a:lnTo>
                    <a:lnTo>
                      <a:pt x="66" y="920"/>
                    </a:lnTo>
                    <a:lnTo>
                      <a:pt x="60" y="932"/>
                    </a:lnTo>
                    <a:lnTo>
                      <a:pt x="60" y="950"/>
                    </a:lnTo>
                    <a:lnTo>
                      <a:pt x="60" y="950"/>
                    </a:lnTo>
                    <a:lnTo>
                      <a:pt x="42" y="1004"/>
                    </a:lnTo>
                    <a:lnTo>
                      <a:pt x="36" y="1028"/>
                    </a:lnTo>
                    <a:lnTo>
                      <a:pt x="24" y="1046"/>
                    </a:lnTo>
                    <a:lnTo>
                      <a:pt x="12" y="1058"/>
                    </a:lnTo>
                    <a:lnTo>
                      <a:pt x="6" y="1064"/>
                    </a:lnTo>
                    <a:lnTo>
                      <a:pt x="0" y="1058"/>
                    </a:lnTo>
                    <a:lnTo>
                      <a:pt x="0" y="1034"/>
                    </a:lnTo>
                    <a:lnTo>
                      <a:pt x="0" y="1034"/>
                    </a:lnTo>
                    <a:lnTo>
                      <a:pt x="6" y="962"/>
                    </a:lnTo>
                    <a:lnTo>
                      <a:pt x="12" y="902"/>
                    </a:lnTo>
                    <a:lnTo>
                      <a:pt x="12" y="843"/>
                    </a:lnTo>
                    <a:lnTo>
                      <a:pt x="18" y="825"/>
                    </a:lnTo>
                    <a:lnTo>
                      <a:pt x="18" y="807"/>
                    </a:lnTo>
                    <a:lnTo>
                      <a:pt x="18" y="807"/>
                    </a:lnTo>
                    <a:lnTo>
                      <a:pt x="24" y="771"/>
                    </a:lnTo>
                    <a:lnTo>
                      <a:pt x="24" y="717"/>
                    </a:lnTo>
                    <a:lnTo>
                      <a:pt x="30" y="657"/>
                    </a:lnTo>
                    <a:lnTo>
                      <a:pt x="30" y="598"/>
                    </a:lnTo>
                    <a:lnTo>
                      <a:pt x="30" y="598"/>
                    </a:lnTo>
                    <a:lnTo>
                      <a:pt x="30" y="562"/>
                    </a:lnTo>
                    <a:lnTo>
                      <a:pt x="36" y="520"/>
                    </a:lnTo>
                    <a:lnTo>
                      <a:pt x="36" y="466"/>
                    </a:lnTo>
                    <a:lnTo>
                      <a:pt x="36" y="406"/>
                    </a:lnTo>
                    <a:lnTo>
                      <a:pt x="36" y="353"/>
                    </a:lnTo>
                    <a:lnTo>
                      <a:pt x="36" y="299"/>
                    </a:lnTo>
                    <a:lnTo>
                      <a:pt x="30" y="251"/>
                    </a:lnTo>
                    <a:lnTo>
                      <a:pt x="30" y="215"/>
                    </a:lnTo>
                    <a:lnTo>
                      <a:pt x="30" y="215"/>
                    </a:lnTo>
                    <a:lnTo>
                      <a:pt x="30" y="167"/>
                    </a:lnTo>
                    <a:lnTo>
                      <a:pt x="36" y="126"/>
                    </a:lnTo>
                    <a:lnTo>
                      <a:pt x="42" y="96"/>
                    </a:lnTo>
                    <a:lnTo>
                      <a:pt x="54" y="72"/>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82336" name="Freeform 64"/>
              <p:cNvSpPr>
                <a:spLocks/>
              </p:cNvSpPr>
              <p:nvPr/>
            </p:nvSpPr>
            <p:spPr bwMode="auto">
              <a:xfrm flipH="1">
                <a:off x="517" y="2023"/>
                <a:ext cx="264" cy="1410"/>
              </a:xfrm>
              <a:custGeom>
                <a:avLst/>
                <a:gdLst/>
                <a:ahLst/>
                <a:cxnLst>
                  <a:cxn ang="0">
                    <a:pos x="162" y="400"/>
                  </a:cxn>
                  <a:cxn ang="0">
                    <a:pos x="138" y="484"/>
                  </a:cxn>
                  <a:cxn ang="0">
                    <a:pos x="120" y="544"/>
                  </a:cxn>
                  <a:cxn ang="0">
                    <a:pos x="114" y="556"/>
                  </a:cxn>
                  <a:cxn ang="0">
                    <a:pos x="108" y="610"/>
                  </a:cxn>
                  <a:cxn ang="0">
                    <a:pos x="102" y="657"/>
                  </a:cxn>
                  <a:cxn ang="0">
                    <a:pos x="102" y="711"/>
                  </a:cxn>
                  <a:cxn ang="0">
                    <a:pos x="108" y="765"/>
                  </a:cxn>
                  <a:cxn ang="0">
                    <a:pos x="108" y="789"/>
                  </a:cxn>
                  <a:cxn ang="0">
                    <a:pos x="84" y="831"/>
                  </a:cxn>
                  <a:cxn ang="0">
                    <a:pos x="72" y="843"/>
                  </a:cxn>
                  <a:cxn ang="0">
                    <a:pos x="54" y="855"/>
                  </a:cxn>
                  <a:cxn ang="0">
                    <a:pos x="48" y="884"/>
                  </a:cxn>
                  <a:cxn ang="0">
                    <a:pos x="48" y="902"/>
                  </a:cxn>
                  <a:cxn ang="0">
                    <a:pos x="24" y="962"/>
                  </a:cxn>
                  <a:cxn ang="0">
                    <a:pos x="12" y="986"/>
                  </a:cxn>
                  <a:cxn ang="0">
                    <a:pos x="0" y="980"/>
                  </a:cxn>
                  <a:cxn ang="0">
                    <a:pos x="0" y="956"/>
                  </a:cxn>
                  <a:cxn ang="0">
                    <a:pos x="12" y="837"/>
                  </a:cxn>
                  <a:cxn ang="0">
                    <a:pos x="18" y="753"/>
                  </a:cxn>
                  <a:cxn ang="0">
                    <a:pos x="24" y="717"/>
                  </a:cxn>
                  <a:cxn ang="0">
                    <a:pos x="30" y="604"/>
                  </a:cxn>
                  <a:cxn ang="0">
                    <a:pos x="36" y="544"/>
                  </a:cxn>
                  <a:cxn ang="0">
                    <a:pos x="36" y="472"/>
                  </a:cxn>
                  <a:cxn ang="0">
                    <a:pos x="36" y="371"/>
                  </a:cxn>
                  <a:cxn ang="0">
                    <a:pos x="30" y="227"/>
                  </a:cxn>
                  <a:cxn ang="0">
                    <a:pos x="30" y="191"/>
                  </a:cxn>
                  <a:cxn ang="0">
                    <a:pos x="30" y="108"/>
                  </a:cxn>
                  <a:cxn ang="0">
                    <a:pos x="48" y="60"/>
                  </a:cxn>
                  <a:cxn ang="0">
                    <a:pos x="66" y="30"/>
                  </a:cxn>
                  <a:cxn ang="0">
                    <a:pos x="90" y="6"/>
                  </a:cxn>
                  <a:cxn ang="0">
                    <a:pos x="114" y="6"/>
                  </a:cxn>
                  <a:cxn ang="0">
                    <a:pos x="132" y="54"/>
                  </a:cxn>
                  <a:cxn ang="0">
                    <a:pos x="138" y="96"/>
                  </a:cxn>
                  <a:cxn ang="0">
                    <a:pos x="168" y="179"/>
                  </a:cxn>
                  <a:cxn ang="0">
                    <a:pos x="174" y="197"/>
                  </a:cxn>
                  <a:cxn ang="0">
                    <a:pos x="191" y="269"/>
                  </a:cxn>
                  <a:cxn ang="0">
                    <a:pos x="174" y="382"/>
                  </a:cxn>
                </a:cxnLst>
                <a:rect l="0" t="0" r="r" b="b"/>
                <a:pathLst>
                  <a:path w="191" h="986">
                    <a:moveTo>
                      <a:pt x="174" y="382"/>
                    </a:moveTo>
                    <a:lnTo>
                      <a:pt x="162" y="400"/>
                    </a:lnTo>
                    <a:lnTo>
                      <a:pt x="156" y="430"/>
                    </a:lnTo>
                    <a:lnTo>
                      <a:pt x="138" y="484"/>
                    </a:lnTo>
                    <a:lnTo>
                      <a:pt x="120" y="532"/>
                    </a:lnTo>
                    <a:lnTo>
                      <a:pt x="120" y="544"/>
                    </a:lnTo>
                    <a:lnTo>
                      <a:pt x="114" y="556"/>
                    </a:lnTo>
                    <a:lnTo>
                      <a:pt x="114" y="556"/>
                    </a:lnTo>
                    <a:lnTo>
                      <a:pt x="108" y="586"/>
                    </a:lnTo>
                    <a:lnTo>
                      <a:pt x="108" y="610"/>
                    </a:lnTo>
                    <a:lnTo>
                      <a:pt x="102" y="657"/>
                    </a:lnTo>
                    <a:lnTo>
                      <a:pt x="102" y="657"/>
                    </a:lnTo>
                    <a:lnTo>
                      <a:pt x="96" y="681"/>
                    </a:lnTo>
                    <a:lnTo>
                      <a:pt x="102" y="711"/>
                    </a:lnTo>
                    <a:lnTo>
                      <a:pt x="108" y="741"/>
                    </a:lnTo>
                    <a:lnTo>
                      <a:pt x="108" y="765"/>
                    </a:lnTo>
                    <a:lnTo>
                      <a:pt x="108" y="765"/>
                    </a:lnTo>
                    <a:lnTo>
                      <a:pt x="108" y="789"/>
                    </a:lnTo>
                    <a:lnTo>
                      <a:pt x="96" y="813"/>
                    </a:lnTo>
                    <a:lnTo>
                      <a:pt x="84" y="831"/>
                    </a:lnTo>
                    <a:lnTo>
                      <a:pt x="72" y="843"/>
                    </a:lnTo>
                    <a:lnTo>
                      <a:pt x="72" y="843"/>
                    </a:lnTo>
                    <a:lnTo>
                      <a:pt x="60" y="849"/>
                    </a:lnTo>
                    <a:lnTo>
                      <a:pt x="54" y="855"/>
                    </a:lnTo>
                    <a:lnTo>
                      <a:pt x="54" y="872"/>
                    </a:lnTo>
                    <a:lnTo>
                      <a:pt x="48" y="884"/>
                    </a:lnTo>
                    <a:lnTo>
                      <a:pt x="48" y="902"/>
                    </a:lnTo>
                    <a:lnTo>
                      <a:pt x="48" y="902"/>
                    </a:lnTo>
                    <a:lnTo>
                      <a:pt x="36" y="944"/>
                    </a:lnTo>
                    <a:lnTo>
                      <a:pt x="24" y="962"/>
                    </a:lnTo>
                    <a:lnTo>
                      <a:pt x="18" y="980"/>
                    </a:lnTo>
                    <a:lnTo>
                      <a:pt x="12" y="986"/>
                    </a:lnTo>
                    <a:lnTo>
                      <a:pt x="6" y="986"/>
                    </a:lnTo>
                    <a:lnTo>
                      <a:pt x="0" y="980"/>
                    </a:lnTo>
                    <a:lnTo>
                      <a:pt x="0" y="956"/>
                    </a:lnTo>
                    <a:lnTo>
                      <a:pt x="0" y="956"/>
                    </a:lnTo>
                    <a:lnTo>
                      <a:pt x="6" y="896"/>
                    </a:lnTo>
                    <a:lnTo>
                      <a:pt x="12" y="837"/>
                    </a:lnTo>
                    <a:lnTo>
                      <a:pt x="12" y="789"/>
                    </a:lnTo>
                    <a:lnTo>
                      <a:pt x="18" y="753"/>
                    </a:lnTo>
                    <a:lnTo>
                      <a:pt x="18" y="753"/>
                    </a:lnTo>
                    <a:lnTo>
                      <a:pt x="24" y="717"/>
                    </a:lnTo>
                    <a:lnTo>
                      <a:pt x="30" y="663"/>
                    </a:lnTo>
                    <a:lnTo>
                      <a:pt x="30" y="604"/>
                    </a:lnTo>
                    <a:lnTo>
                      <a:pt x="36" y="544"/>
                    </a:lnTo>
                    <a:lnTo>
                      <a:pt x="36" y="544"/>
                    </a:lnTo>
                    <a:lnTo>
                      <a:pt x="36" y="514"/>
                    </a:lnTo>
                    <a:lnTo>
                      <a:pt x="36" y="472"/>
                    </a:lnTo>
                    <a:lnTo>
                      <a:pt x="36" y="424"/>
                    </a:lnTo>
                    <a:lnTo>
                      <a:pt x="36" y="371"/>
                    </a:lnTo>
                    <a:lnTo>
                      <a:pt x="36" y="269"/>
                    </a:lnTo>
                    <a:lnTo>
                      <a:pt x="30" y="227"/>
                    </a:lnTo>
                    <a:lnTo>
                      <a:pt x="30" y="191"/>
                    </a:lnTo>
                    <a:lnTo>
                      <a:pt x="30" y="191"/>
                    </a:lnTo>
                    <a:lnTo>
                      <a:pt x="30" y="143"/>
                    </a:lnTo>
                    <a:lnTo>
                      <a:pt x="30" y="108"/>
                    </a:lnTo>
                    <a:lnTo>
                      <a:pt x="42" y="84"/>
                    </a:lnTo>
                    <a:lnTo>
                      <a:pt x="48" y="60"/>
                    </a:lnTo>
                    <a:lnTo>
                      <a:pt x="48" y="60"/>
                    </a:lnTo>
                    <a:lnTo>
                      <a:pt x="66" y="30"/>
                    </a:lnTo>
                    <a:lnTo>
                      <a:pt x="78" y="18"/>
                    </a:lnTo>
                    <a:lnTo>
                      <a:pt x="90" y="6"/>
                    </a:lnTo>
                    <a:lnTo>
                      <a:pt x="102" y="0"/>
                    </a:lnTo>
                    <a:lnTo>
                      <a:pt x="114" y="6"/>
                    </a:lnTo>
                    <a:lnTo>
                      <a:pt x="126" y="24"/>
                    </a:lnTo>
                    <a:lnTo>
                      <a:pt x="132" y="54"/>
                    </a:lnTo>
                    <a:lnTo>
                      <a:pt x="132" y="54"/>
                    </a:lnTo>
                    <a:lnTo>
                      <a:pt x="138" y="96"/>
                    </a:lnTo>
                    <a:lnTo>
                      <a:pt x="150" y="126"/>
                    </a:lnTo>
                    <a:lnTo>
                      <a:pt x="168" y="179"/>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82337" name="Freeform 65"/>
              <p:cNvSpPr>
                <a:spLocks/>
              </p:cNvSpPr>
              <p:nvPr/>
            </p:nvSpPr>
            <p:spPr bwMode="auto">
              <a:xfrm flipH="1">
                <a:off x="532" y="2066"/>
                <a:ext cx="232" cy="1298"/>
              </a:xfrm>
              <a:custGeom>
                <a:avLst/>
                <a:gdLst/>
                <a:ahLst/>
                <a:cxnLst>
                  <a:cxn ang="0">
                    <a:pos x="138" y="376"/>
                  </a:cxn>
                  <a:cxn ang="0">
                    <a:pos x="114" y="466"/>
                  </a:cxn>
                  <a:cxn ang="0">
                    <a:pos x="108" y="490"/>
                  </a:cxn>
                  <a:cxn ang="0">
                    <a:pos x="84" y="586"/>
                  </a:cxn>
                  <a:cxn ang="0">
                    <a:pos x="84" y="609"/>
                  </a:cxn>
                  <a:cxn ang="0">
                    <a:pos x="84" y="675"/>
                  </a:cxn>
                  <a:cxn ang="0">
                    <a:pos x="84" y="699"/>
                  </a:cxn>
                  <a:cxn ang="0">
                    <a:pos x="72" y="747"/>
                  </a:cxn>
                  <a:cxn ang="0">
                    <a:pos x="54" y="777"/>
                  </a:cxn>
                  <a:cxn ang="0">
                    <a:pos x="48" y="789"/>
                  </a:cxn>
                  <a:cxn ang="0">
                    <a:pos x="36" y="813"/>
                  </a:cxn>
                  <a:cxn ang="0">
                    <a:pos x="36" y="842"/>
                  </a:cxn>
                  <a:cxn ang="0">
                    <a:pos x="24" y="878"/>
                  </a:cxn>
                  <a:cxn ang="0">
                    <a:pos x="6" y="908"/>
                  </a:cxn>
                  <a:cxn ang="0">
                    <a:pos x="0" y="896"/>
                  </a:cxn>
                  <a:cxn ang="0">
                    <a:pos x="0" y="878"/>
                  </a:cxn>
                  <a:cxn ang="0">
                    <a:pos x="6" y="771"/>
                  </a:cxn>
                  <a:cxn ang="0">
                    <a:pos x="18" y="693"/>
                  </a:cxn>
                  <a:cxn ang="0">
                    <a:pos x="18" y="681"/>
                  </a:cxn>
                  <a:cxn ang="0">
                    <a:pos x="30" y="609"/>
                  </a:cxn>
                  <a:cxn ang="0">
                    <a:pos x="36" y="484"/>
                  </a:cxn>
                  <a:cxn ang="0">
                    <a:pos x="36" y="454"/>
                  </a:cxn>
                  <a:cxn ang="0">
                    <a:pos x="36" y="329"/>
                  </a:cxn>
                  <a:cxn ang="0">
                    <a:pos x="30" y="197"/>
                  </a:cxn>
                  <a:cxn ang="0">
                    <a:pos x="30" y="167"/>
                  </a:cxn>
                  <a:cxn ang="0">
                    <a:pos x="24" y="119"/>
                  </a:cxn>
                  <a:cxn ang="0">
                    <a:pos x="36" y="60"/>
                  </a:cxn>
                  <a:cxn ang="0">
                    <a:pos x="42" y="42"/>
                  </a:cxn>
                  <a:cxn ang="0">
                    <a:pos x="78" y="0"/>
                  </a:cxn>
                  <a:cxn ang="0">
                    <a:pos x="102" y="0"/>
                  </a:cxn>
                  <a:cxn ang="0">
                    <a:pos x="114" y="42"/>
                  </a:cxn>
                  <a:cxn ang="0">
                    <a:pos x="120" y="84"/>
                  </a:cxn>
                  <a:cxn ang="0">
                    <a:pos x="138" y="125"/>
                  </a:cxn>
                  <a:cxn ang="0">
                    <a:pos x="144" y="149"/>
                  </a:cxn>
                  <a:cxn ang="0">
                    <a:pos x="168" y="233"/>
                  </a:cxn>
                  <a:cxn ang="0">
                    <a:pos x="156" y="335"/>
                  </a:cxn>
                </a:cxnLst>
                <a:rect l="0" t="0" r="r" b="b"/>
                <a:pathLst>
                  <a:path w="168" h="908">
                    <a:moveTo>
                      <a:pt x="156" y="335"/>
                    </a:moveTo>
                    <a:lnTo>
                      <a:pt x="138" y="376"/>
                    </a:lnTo>
                    <a:lnTo>
                      <a:pt x="126" y="424"/>
                    </a:lnTo>
                    <a:lnTo>
                      <a:pt x="114" y="466"/>
                    </a:lnTo>
                    <a:lnTo>
                      <a:pt x="108" y="490"/>
                    </a:lnTo>
                    <a:lnTo>
                      <a:pt x="108" y="490"/>
                    </a:lnTo>
                    <a:lnTo>
                      <a:pt x="96" y="544"/>
                    </a:lnTo>
                    <a:lnTo>
                      <a:pt x="84" y="586"/>
                    </a:lnTo>
                    <a:lnTo>
                      <a:pt x="84" y="586"/>
                    </a:lnTo>
                    <a:lnTo>
                      <a:pt x="84" y="609"/>
                    </a:lnTo>
                    <a:lnTo>
                      <a:pt x="84" y="639"/>
                    </a:lnTo>
                    <a:lnTo>
                      <a:pt x="84" y="675"/>
                    </a:lnTo>
                    <a:lnTo>
                      <a:pt x="84" y="699"/>
                    </a:lnTo>
                    <a:lnTo>
                      <a:pt x="84" y="699"/>
                    </a:lnTo>
                    <a:lnTo>
                      <a:pt x="84" y="723"/>
                    </a:lnTo>
                    <a:lnTo>
                      <a:pt x="72" y="747"/>
                    </a:lnTo>
                    <a:lnTo>
                      <a:pt x="60" y="765"/>
                    </a:lnTo>
                    <a:lnTo>
                      <a:pt x="54" y="777"/>
                    </a:lnTo>
                    <a:lnTo>
                      <a:pt x="54" y="777"/>
                    </a:lnTo>
                    <a:lnTo>
                      <a:pt x="48" y="789"/>
                    </a:lnTo>
                    <a:lnTo>
                      <a:pt x="42" y="795"/>
                    </a:lnTo>
                    <a:lnTo>
                      <a:pt x="36" y="813"/>
                    </a:lnTo>
                    <a:lnTo>
                      <a:pt x="36" y="825"/>
                    </a:lnTo>
                    <a:lnTo>
                      <a:pt x="36" y="842"/>
                    </a:lnTo>
                    <a:lnTo>
                      <a:pt x="36" y="842"/>
                    </a:lnTo>
                    <a:lnTo>
                      <a:pt x="24" y="878"/>
                    </a:lnTo>
                    <a:lnTo>
                      <a:pt x="12" y="908"/>
                    </a:lnTo>
                    <a:lnTo>
                      <a:pt x="6" y="908"/>
                    </a:lnTo>
                    <a:lnTo>
                      <a:pt x="0" y="908"/>
                    </a:lnTo>
                    <a:lnTo>
                      <a:pt x="0" y="896"/>
                    </a:lnTo>
                    <a:lnTo>
                      <a:pt x="0" y="878"/>
                    </a:lnTo>
                    <a:lnTo>
                      <a:pt x="0" y="878"/>
                    </a:lnTo>
                    <a:lnTo>
                      <a:pt x="6" y="819"/>
                    </a:lnTo>
                    <a:lnTo>
                      <a:pt x="6" y="771"/>
                    </a:lnTo>
                    <a:lnTo>
                      <a:pt x="12" y="729"/>
                    </a:lnTo>
                    <a:lnTo>
                      <a:pt x="18" y="693"/>
                    </a:lnTo>
                    <a:lnTo>
                      <a:pt x="18" y="693"/>
                    </a:lnTo>
                    <a:lnTo>
                      <a:pt x="18" y="681"/>
                    </a:lnTo>
                    <a:lnTo>
                      <a:pt x="24" y="657"/>
                    </a:lnTo>
                    <a:lnTo>
                      <a:pt x="30" y="609"/>
                    </a:lnTo>
                    <a:lnTo>
                      <a:pt x="36" y="544"/>
                    </a:lnTo>
                    <a:lnTo>
                      <a:pt x="36" y="484"/>
                    </a:lnTo>
                    <a:lnTo>
                      <a:pt x="36" y="484"/>
                    </a:lnTo>
                    <a:lnTo>
                      <a:pt x="36" y="454"/>
                    </a:lnTo>
                    <a:lnTo>
                      <a:pt x="36" y="418"/>
                    </a:lnTo>
                    <a:lnTo>
                      <a:pt x="36" y="329"/>
                    </a:lnTo>
                    <a:lnTo>
                      <a:pt x="36" y="239"/>
                    </a:lnTo>
                    <a:lnTo>
                      <a:pt x="30" y="197"/>
                    </a:lnTo>
                    <a:lnTo>
                      <a:pt x="30" y="167"/>
                    </a:lnTo>
                    <a:lnTo>
                      <a:pt x="30" y="167"/>
                    </a:lnTo>
                    <a:lnTo>
                      <a:pt x="30" y="143"/>
                    </a:lnTo>
                    <a:lnTo>
                      <a:pt x="24" y="119"/>
                    </a:lnTo>
                    <a:lnTo>
                      <a:pt x="30" y="84"/>
                    </a:lnTo>
                    <a:lnTo>
                      <a:pt x="36" y="60"/>
                    </a:lnTo>
                    <a:lnTo>
                      <a:pt x="42" y="42"/>
                    </a:lnTo>
                    <a:lnTo>
                      <a:pt x="42" y="42"/>
                    </a:lnTo>
                    <a:lnTo>
                      <a:pt x="54" y="18"/>
                    </a:lnTo>
                    <a:lnTo>
                      <a:pt x="78" y="0"/>
                    </a:lnTo>
                    <a:lnTo>
                      <a:pt x="90" y="0"/>
                    </a:lnTo>
                    <a:lnTo>
                      <a:pt x="102" y="0"/>
                    </a:lnTo>
                    <a:lnTo>
                      <a:pt x="108" y="18"/>
                    </a:lnTo>
                    <a:lnTo>
                      <a:pt x="114" y="42"/>
                    </a:lnTo>
                    <a:lnTo>
                      <a:pt x="114" y="42"/>
                    </a:lnTo>
                    <a:lnTo>
                      <a:pt x="120" y="84"/>
                    </a:lnTo>
                    <a:lnTo>
                      <a:pt x="132" y="107"/>
                    </a:lnTo>
                    <a:lnTo>
                      <a:pt x="138" y="125"/>
                    </a:lnTo>
                    <a:lnTo>
                      <a:pt x="144" y="149"/>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82338" name="Freeform 66"/>
              <p:cNvSpPr>
                <a:spLocks/>
              </p:cNvSpPr>
              <p:nvPr/>
            </p:nvSpPr>
            <p:spPr bwMode="auto">
              <a:xfrm flipH="1">
                <a:off x="548" y="2100"/>
                <a:ext cx="199" cy="1204"/>
              </a:xfrm>
              <a:custGeom>
                <a:avLst/>
                <a:gdLst/>
                <a:ahLst/>
                <a:cxnLst>
                  <a:cxn ang="0">
                    <a:pos x="120" y="340"/>
                  </a:cxn>
                  <a:cxn ang="0">
                    <a:pos x="96" y="430"/>
                  </a:cxn>
                  <a:cxn ang="0">
                    <a:pos x="90" y="460"/>
                  </a:cxn>
                  <a:cxn ang="0">
                    <a:pos x="66" y="526"/>
                  </a:cxn>
                  <a:cxn ang="0">
                    <a:pos x="60" y="550"/>
                  </a:cxn>
                  <a:cxn ang="0">
                    <a:pos x="60" y="615"/>
                  </a:cxn>
                  <a:cxn ang="0">
                    <a:pos x="60" y="645"/>
                  </a:cxn>
                  <a:cxn ang="0">
                    <a:pos x="42" y="717"/>
                  </a:cxn>
                  <a:cxn ang="0">
                    <a:pos x="36" y="729"/>
                  </a:cxn>
                  <a:cxn ang="0">
                    <a:pos x="30" y="747"/>
                  </a:cxn>
                  <a:cxn ang="0">
                    <a:pos x="24" y="771"/>
                  </a:cxn>
                  <a:cxn ang="0">
                    <a:pos x="24" y="789"/>
                  </a:cxn>
                  <a:cxn ang="0">
                    <a:pos x="6" y="842"/>
                  </a:cxn>
                  <a:cxn ang="0">
                    <a:pos x="0" y="842"/>
                  </a:cxn>
                  <a:cxn ang="0">
                    <a:pos x="0" y="812"/>
                  </a:cxn>
                  <a:cxn ang="0">
                    <a:pos x="6" y="753"/>
                  </a:cxn>
                  <a:cxn ang="0">
                    <a:pos x="12" y="675"/>
                  </a:cxn>
                  <a:cxn ang="0">
                    <a:pos x="18" y="645"/>
                  </a:cxn>
                  <a:cxn ang="0">
                    <a:pos x="24" y="609"/>
                  </a:cxn>
                  <a:cxn ang="0">
                    <a:pos x="36" y="496"/>
                  </a:cxn>
                  <a:cxn ang="0">
                    <a:pos x="42" y="436"/>
                  </a:cxn>
                  <a:cxn ang="0">
                    <a:pos x="36" y="293"/>
                  </a:cxn>
                  <a:cxn ang="0">
                    <a:pos x="30" y="143"/>
                  </a:cxn>
                  <a:cxn ang="0">
                    <a:pos x="30" y="119"/>
                  </a:cxn>
                  <a:cxn ang="0">
                    <a:pos x="30" y="72"/>
                  </a:cxn>
                  <a:cxn ang="0">
                    <a:pos x="42" y="36"/>
                  </a:cxn>
                  <a:cxn ang="0">
                    <a:pos x="54" y="12"/>
                  </a:cxn>
                  <a:cxn ang="0">
                    <a:pos x="78" y="0"/>
                  </a:cxn>
                  <a:cxn ang="0">
                    <a:pos x="96" y="24"/>
                  </a:cxn>
                  <a:cxn ang="0">
                    <a:pos x="96" y="42"/>
                  </a:cxn>
                  <a:cxn ang="0">
                    <a:pos x="102" y="78"/>
                  </a:cxn>
                  <a:cxn ang="0">
                    <a:pos x="108" y="107"/>
                  </a:cxn>
                  <a:cxn ang="0">
                    <a:pos x="120" y="131"/>
                  </a:cxn>
                  <a:cxn ang="0">
                    <a:pos x="144" y="203"/>
                  </a:cxn>
                  <a:cxn ang="0">
                    <a:pos x="132" y="299"/>
                  </a:cxn>
                </a:cxnLst>
                <a:rect l="0" t="0" r="r" b="b"/>
                <a:pathLst>
                  <a:path w="144" h="842">
                    <a:moveTo>
                      <a:pt x="132" y="299"/>
                    </a:moveTo>
                    <a:lnTo>
                      <a:pt x="120" y="340"/>
                    </a:lnTo>
                    <a:lnTo>
                      <a:pt x="108" y="376"/>
                    </a:lnTo>
                    <a:lnTo>
                      <a:pt x="96" y="430"/>
                    </a:lnTo>
                    <a:lnTo>
                      <a:pt x="96" y="430"/>
                    </a:lnTo>
                    <a:lnTo>
                      <a:pt x="90" y="460"/>
                    </a:lnTo>
                    <a:lnTo>
                      <a:pt x="78" y="490"/>
                    </a:lnTo>
                    <a:lnTo>
                      <a:pt x="66" y="526"/>
                    </a:lnTo>
                    <a:lnTo>
                      <a:pt x="66" y="526"/>
                    </a:lnTo>
                    <a:lnTo>
                      <a:pt x="60" y="550"/>
                    </a:lnTo>
                    <a:lnTo>
                      <a:pt x="60" y="585"/>
                    </a:lnTo>
                    <a:lnTo>
                      <a:pt x="60" y="615"/>
                    </a:lnTo>
                    <a:lnTo>
                      <a:pt x="60" y="645"/>
                    </a:lnTo>
                    <a:lnTo>
                      <a:pt x="60" y="645"/>
                    </a:lnTo>
                    <a:lnTo>
                      <a:pt x="48" y="693"/>
                    </a:lnTo>
                    <a:lnTo>
                      <a:pt x="42" y="717"/>
                    </a:lnTo>
                    <a:lnTo>
                      <a:pt x="36" y="729"/>
                    </a:lnTo>
                    <a:lnTo>
                      <a:pt x="36" y="729"/>
                    </a:lnTo>
                    <a:lnTo>
                      <a:pt x="30" y="741"/>
                    </a:lnTo>
                    <a:lnTo>
                      <a:pt x="30" y="747"/>
                    </a:lnTo>
                    <a:lnTo>
                      <a:pt x="24" y="759"/>
                    </a:lnTo>
                    <a:lnTo>
                      <a:pt x="24" y="771"/>
                    </a:lnTo>
                    <a:lnTo>
                      <a:pt x="24" y="789"/>
                    </a:lnTo>
                    <a:lnTo>
                      <a:pt x="24" y="789"/>
                    </a:lnTo>
                    <a:lnTo>
                      <a:pt x="12" y="824"/>
                    </a:lnTo>
                    <a:lnTo>
                      <a:pt x="6" y="842"/>
                    </a:lnTo>
                    <a:lnTo>
                      <a:pt x="0" y="842"/>
                    </a:lnTo>
                    <a:lnTo>
                      <a:pt x="0" y="842"/>
                    </a:lnTo>
                    <a:lnTo>
                      <a:pt x="0" y="830"/>
                    </a:lnTo>
                    <a:lnTo>
                      <a:pt x="0" y="812"/>
                    </a:lnTo>
                    <a:lnTo>
                      <a:pt x="0" y="812"/>
                    </a:lnTo>
                    <a:lnTo>
                      <a:pt x="6" y="753"/>
                    </a:lnTo>
                    <a:lnTo>
                      <a:pt x="6" y="711"/>
                    </a:lnTo>
                    <a:lnTo>
                      <a:pt x="12" y="675"/>
                    </a:lnTo>
                    <a:lnTo>
                      <a:pt x="18" y="645"/>
                    </a:lnTo>
                    <a:lnTo>
                      <a:pt x="18" y="645"/>
                    </a:lnTo>
                    <a:lnTo>
                      <a:pt x="18" y="627"/>
                    </a:lnTo>
                    <a:lnTo>
                      <a:pt x="24" y="609"/>
                    </a:lnTo>
                    <a:lnTo>
                      <a:pt x="30" y="556"/>
                    </a:lnTo>
                    <a:lnTo>
                      <a:pt x="36" y="496"/>
                    </a:lnTo>
                    <a:lnTo>
                      <a:pt x="42" y="436"/>
                    </a:lnTo>
                    <a:lnTo>
                      <a:pt x="42" y="436"/>
                    </a:lnTo>
                    <a:lnTo>
                      <a:pt x="42" y="370"/>
                    </a:lnTo>
                    <a:lnTo>
                      <a:pt x="36" y="293"/>
                    </a:lnTo>
                    <a:lnTo>
                      <a:pt x="36" y="209"/>
                    </a:lnTo>
                    <a:lnTo>
                      <a:pt x="30" y="143"/>
                    </a:lnTo>
                    <a:lnTo>
                      <a:pt x="30" y="143"/>
                    </a:lnTo>
                    <a:lnTo>
                      <a:pt x="30" y="119"/>
                    </a:lnTo>
                    <a:lnTo>
                      <a:pt x="30" y="95"/>
                    </a:lnTo>
                    <a:lnTo>
                      <a:pt x="30" y="72"/>
                    </a:lnTo>
                    <a:lnTo>
                      <a:pt x="36" y="54"/>
                    </a:lnTo>
                    <a:lnTo>
                      <a:pt x="42" y="36"/>
                    </a:lnTo>
                    <a:lnTo>
                      <a:pt x="42" y="36"/>
                    </a:lnTo>
                    <a:lnTo>
                      <a:pt x="54" y="12"/>
                    </a:lnTo>
                    <a:lnTo>
                      <a:pt x="72" y="0"/>
                    </a:lnTo>
                    <a:lnTo>
                      <a:pt x="78" y="0"/>
                    </a:lnTo>
                    <a:lnTo>
                      <a:pt x="90" y="6"/>
                    </a:lnTo>
                    <a:lnTo>
                      <a:pt x="96" y="24"/>
                    </a:lnTo>
                    <a:lnTo>
                      <a:pt x="96" y="42"/>
                    </a:lnTo>
                    <a:lnTo>
                      <a:pt x="96" y="42"/>
                    </a:lnTo>
                    <a:lnTo>
                      <a:pt x="102" y="60"/>
                    </a:lnTo>
                    <a:lnTo>
                      <a:pt x="102" y="78"/>
                    </a:lnTo>
                    <a:lnTo>
                      <a:pt x="108" y="95"/>
                    </a:lnTo>
                    <a:lnTo>
                      <a:pt x="108" y="107"/>
                    </a:lnTo>
                    <a:lnTo>
                      <a:pt x="120" y="131"/>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82339" name="Freeform 67"/>
              <p:cNvSpPr>
                <a:spLocks/>
              </p:cNvSpPr>
              <p:nvPr/>
            </p:nvSpPr>
            <p:spPr bwMode="auto">
              <a:xfrm flipH="1">
                <a:off x="573" y="2143"/>
                <a:ext cx="166" cy="1103"/>
              </a:xfrm>
              <a:custGeom>
                <a:avLst/>
                <a:gdLst/>
                <a:ahLst/>
                <a:cxnLst>
                  <a:cxn ang="0">
                    <a:pos x="84" y="53"/>
                  </a:cxn>
                  <a:cxn ang="0">
                    <a:pos x="90" y="77"/>
                  </a:cxn>
                  <a:cxn ang="0">
                    <a:pos x="90" y="89"/>
                  </a:cxn>
                  <a:cxn ang="0">
                    <a:pos x="96" y="101"/>
                  </a:cxn>
                  <a:cxn ang="0">
                    <a:pos x="120" y="167"/>
                  </a:cxn>
                  <a:cxn ang="0">
                    <a:pos x="114" y="263"/>
                  </a:cxn>
                  <a:cxn ang="0">
                    <a:pos x="108" y="287"/>
                  </a:cxn>
                  <a:cxn ang="0">
                    <a:pos x="96" y="322"/>
                  </a:cxn>
                  <a:cxn ang="0">
                    <a:pos x="84" y="364"/>
                  </a:cxn>
                  <a:cxn ang="0">
                    <a:pos x="78" y="400"/>
                  </a:cxn>
                  <a:cxn ang="0">
                    <a:pos x="54" y="460"/>
                  </a:cxn>
                  <a:cxn ang="0">
                    <a:pos x="48" y="484"/>
                  </a:cxn>
                  <a:cxn ang="0">
                    <a:pos x="42" y="555"/>
                  </a:cxn>
                  <a:cxn ang="0">
                    <a:pos x="36" y="585"/>
                  </a:cxn>
                  <a:cxn ang="0">
                    <a:pos x="30" y="651"/>
                  </a:cxn>
                  <a:cxn ang="0">
                    <a:pos x="24" y="663"/>
                  </a:cxn>
                  <a:cxn ang="0">
                    <a:pos x="18" y="687"/>
                  </a:cxn>
                  <a:cxn ang="0">
                    <a:pos x="18" y="711"/>
                  </a:cxn>
                  <a:cxn ang="0">
                    <a:pos x="18" y="729"/>
                  </a:cxn>
                  <a:cxn ang="0">
                    <a:pos x="12" y="759"/>
                  </a:cxn>
                  <a:cxn ang="0">
                    <a:pos x="0" y="759"/>
                  </a:cxn>
                  <a:cxn ang="0">
                    <a:pos x="0" y="735"/>
                  </a:cxn>
                  <a:cxn ang="0">
                    <a:pos x="6" y="681"/>
                  </a:cxn>
                  <a:cxn ang="0">
                    <a:pos x="24" y="615"/>
                  </a:cxn>
                  <a:cxn ang="0">
                    <a:pos x="30" y="591"/>
                  </a:cxn>
                  <a:cxn ang="0">
                    <a:pos x="36" y="555"/>
                  </a:cxn>
                  <a:cxn ang="0">
                    <a:pos x="48" y="436"/>
                  </a:cxn>
                  <a:cxn ang="0">
                    <a:pos x="48" y="376"/>
                  </a:cxn>
                  <a:cxn ang="0">
                    <a:pos x="48" y="245"/>
                  </a:cxn>
                  <a:cxn ang="0">
                    <a:pos x="36" y="119"/>
                  </a:cxn>
                  <a:cxn ang="0">
                    <a:pos x="36" y="95"/>
                  </a:cxn>
                  <a:cxn ang="0">
                    <a:pos x="30" y="48"/>
                  </a:cxn>
                  <a:cxn ang="0">
                    <a:pos x="42" y="18"/>
                  </a:cxn>
                  <a:cxn ang="0">
                    <a:pos x="54" y="0"/>
                  </a:cxn>
                  <a:cxn ang="0">
                    <a:pos x="78" y="12"/>
                  </a:cxn>
                </a:cxnLst>
                <a:rect l="0" t="0" r="r" b="b"/>
                <a:pathLst>
                  <a:path w="120" h="771">
                    <a:moveTo>
                      <a:pt x="84" y="36"/>
                    </a:moveTo>
                    <a:lnTo>
                      <a:pt x="84" y="53"/>
                    </a:lnTo>
                    <a:lnTo>
                      <a:pt x="90" y="71"/>
                    </a:lnTo>
                    <a:lnTo>
                      <a:pt x="90" y="77"/>
                    </a:lnTo>
                    <a:lnTo>
                      <a:pt x="90" y="83"/>
                    </a:lnTo>
                    <a:lnTo>
                      <a:pt x="90" y="89"/>
                    </a:lnTo>
                    <a:lnTo>
                      <a:pt x="96" y="101"/>
                    </a:lnTo>
                    <a:lnTo>
                      <a:pt x="96" y="101"/>
                    </a:lnTo>
                    <a:lnTo>
                      <a:pt x="108" y="131"/>
                    </a:lnTo>
                    <a:lnTo>
                      <a:pt x="120" y="167"/>
                    </a:lnTo>
                    <a:lnTo>
                      <a:pt x="120" y="215"/>
                    </a:lnTo>
                    <a:lnTo>
                      <a:pt x="114" y="263"/>
                    </a:lnTo>
                    <a:lnTo>
                      <a:pt x="114" y="263"/>
                    </a:lnTo>
                    <a:lnTo>
                      <a:pt x="108" y="287"/>
                    </a:lnTo>
                    <a:lnTo>
                      <a:pt x="102" y="298"/>
                    </a:lnTo>
                    <a:lnTo>
                      <a:pt x="96" y="322"/>
                    </a:lnTo>
                    <a:lnTo>
                      <a:pt x="90" y="334"/>
                    </a:lnTo>
                    <a:lnTo>
                      <a:pt x="84" y="364"/>
                    </a:lnTo>
                    <a:lnTo>
                      <a:pt x="84" y="364"/>
                    </a:lnTo>
                    <a:lnTo>
                      <a:pt x="78" y="400"/>
                    </a:lnTo>
                    <a:lnTo>
                      <a:pt x="66" y="424"/>
                    </a:lnTo>
                    <a:lnTo>
                      <a:pt x="54" y="460"/>
                    </a:lnTo>
                    <a:lnTo>
                      <a:pt x="54" y="460"/>
                    </a:lnTo>
                    <a:lnTo>
                      <a:pt x="48" y="484"/>
                    </a:lnTo>
                    <a:lnTo>
                      <a:pt x="42" y="520"/>
                    </a:lnTo>
                    <a:lnTo>
                      <a:pt x="42" y="555"/>
                    </a:lnTo>
                    <a:lnTo>
                      <a:pt x="36" y="585"/>
                    </a:lnTo>
                    <a:lnTo>
                      <a:pt x="36" y="585"/>
                    </a:lnTo>
                    <a:lnTo>
                      <a:pt x="30" y="633"/>
                    </a:lnTo>
                    <a:lnTo>
                      <a:pt x="30" y="651"/>
                    </a:lnTo>
                    <a:lnTo>
                      <a:pt x="24" y="663"/>
                    </a:lnTo>
                    <a:lnTo>
                      <a:pt x="24" y="663"/>
                    </a:lnTo>
                    <a:lnTo>
                      <a:pt x="18" y="675"/>
                    </a:lnTo>
                    <a:lnTo>
                      <a:pt x="18" y="687"/>
                    </a:lnTo>
                    <a:lnTo>
                      <a:pt x="18" y="699"/>
                    </a:lnTo>
                    <a:lnTo>
                      <a:pt x="18" y="711"/>
                    </a:lnTo>
                    <a:lnTo>
                      <a:pt x="18" y="729"/>
                    </a:lnTo>
                    <a:lnTo>
                      <a:pt x="18" y="729"/>
                    </a:lnTo>
                    <a:lnTo>
                      <a:pt x="12" y="747"/>
                    </a:lnTo>
                    <a:lnTo>
                      <a:pt x="12" y="759"/>
                    </a:lnTo>
                    <a:lnTo>
                      <a:pt x="6" y="771"/>
                    </a:lnTo>
                    <a:lnTo>
                      <a:pt x="0" y="759"/>
                    </a:lnTo>
                    <a:lnTo>
                      <a:pt x="0" y="735"/>
                    </a:lnTo>
                    <a:lnTo>
                      <a:pt x="0" y="735"/>
                    </a:lnTo>
                    <a:lnTo>
                      <a:pt x="6" y="705"/>
                    </a:lnTo>
                    <a:lnTo>
                      <a:pt x="6" y="681"/>
                    </a:lnTo>
                    <a:lnTo>
                      <a:pt x="12" y="645"/>
                    </a:lnTo>
                    <a:lnTo>
                      <a:pt x="24" y="615"/>
                    </a:lnTo>
                    <a:lnTo>
                      <a:pt x="30" y="591"/>
                    </a:lnTo>
                    <a:lnTo>
                      <a:pt x="30" y="591"/>
                    </a:lnTo>
                    <a:lnTo>
                      <a:pt x="30" y="573"/>
                    </a:lnTo>
                    <a:lnTo>
                      <a:pt x="36" y="555"/>
                    </a:lnTo>
                    <a:lnTo>
                      <a:pt x="42" y="502"/>
                    </a:lnTo>
                    <a:lnTo>
                      <a:pt x="48" y="436"/>
                    </a:lnTo>
                    <a:lnTo>
                      <a:pt x="48" y="376"/>
                    </a:lnTo>
                    <a:lnTo>
                      <a:pt x="48" y="376"/>
                    </a:lnTo>
                    <a:lnTo>
                      <a:pt x="48" y="316"/>
                    </a:lnTo>
                    <a:lnTo>
                      <a:pt x="48" y="245"/>
                    </a:lnTo>
                    <a:lnTo>
                      <a:pt x="42" y="179"/>
                    </a:lnTo>
                    <a:lnTo>
                      <a:pt x="36" y="119"/>
                    </a:lnTo>
                    <a:lnTo>
                      <a:pt x="36" y="119"/>
                    </a:lnTo>
                    <a:lnTo>
                      <a:pt x="36" y="95"/>
                    </a:lnTo>
                    <a:lnTo>
                      <a:pt x="30" y="71"/>
                    </a:lnTo>
                    <a:lnTo>
                      <a:pt x="30" y="48"/>
                    </a:lnTo>
                    <a:lnTo>
                      <a:pt x="36" y="36"/>
                    </a:lnTo>
                    <a:lnTo>
                      <a:pt x="42" y="18"/>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82340" name="Freeform 68"/>
              <p:cNvSpPr>
                <a:spLocks/>
              </p:cNvSpPr>
              <p:nvPr/>
            </p:nvSpPr>
            <p:spPr bwMode="auto">
              <a:xfrm flipH="1">
                <a:off x="689" y="1758"/>
                <a:ext cx="108" cy="351"/>
              </a:xfrm>
              <a:custGeom>
                <a:avLst/>
                <a:gdLst/>
                <a:ahLst/>
                <a:cxnLst>
                  <a:cxn ang="0">
                    <a:pos x="36" y="6"/>
                  </a:cxn>
                  <a:cxn ang="0">
                    <a:pos x="60" y="24"/>
                  </a:cxn>
                  <a:cxn ang="0">
                    <a:pos x="72" y="48"/>
                  </a:cxn>
                  <a:cxn ang="0">
                    <a:pos x="78" y="77"/>
                  </a:cxn>
                  <a:cxn ang="0">
                    <a:pos x="78" y="101"/>
                  </a:cxn>
                  <a:cxn ang="0">
                    <a:pos x="78" y="101"/>
                  </a:cxn>
                  <a:cxn ang="0">
                    <a:pos x="72" y="131"/>
                  </a:cxn>
                  <a:cxn ang="0">
                    <a:pos x="72" y="155"/>
                  </a:cxn>
                  <a:cxn ang="0">
                    <a:pos x="66" y="185"/>
                  </a:cxn>
                  <a:cxn ang="0">
                    <a:pos x="60" y="215"/>
                  </a:cxn>
                  <a:cxn ang="0">
                    <a:pos x="60" y="215"/>
                  </a:cxn>
                  <a:cxn ang="0">
                    <a:pos x="48" y="239"/>
                  </a:cxn>
                  <a:cxn ang="0">
                    <a:pos x="36" y="245"/>
                  </a:cxn>
                  <a:cxn ang="0">
                    <a:pos x="30" y="239"/>
                  </a:cxn>
                  <a:cxn ang="0">
                    <a:pos x="24" y="209"/>
                  </a:cxn>
                  <a:cxn ang="0">
                    <a:pos x="24" y="209"/>
                  </a:cxn>
                  <a:cxn ang="0">
                    <a:pos x="24" y="185"/>
                  </a:cxn>
                  <a:cxn ang="0">
                    <a:pos x="12" y="167"/>
                  </a:cxn>
                  <a:cxn ang="0">
                    <a:pos x="0" y="125"/>
                  </a:cxn>
                  <a:cxn ang="0">
                    <a:pos x="0" y="125"/>
                  </a:cxn>
                  <a:cxn ang="0">
                    <a:pos x="0" y="113"/>
                  </a:cxn>
                  <a:cxn ang="0">
                    <a:pos x="0" y="89"/>
                  </a:cxn>
                  <a:cxn ang="0">
                    <a:pos x="0" y="48"/>
                  </a:cxn>
                  <a:cxn ang="0">
                    <a:pos x="6" y="24"/>
                  </a:cxn>
                  <a:cxn ang="0">
                    <a:pos x="12" y="12"/>
                  </a:cxn>
                  <a:cxn ang="0">
                    <a:pos x="24" y="0"/>
                  </a:cxn>
                  <a:cxn ang="0">
                    <a:pos x="36" y="6"/>
                  </a:cxn>
                </a:cxnLst>
                <a:rect l="0" t="0" r="r" b="b"/>
                <a:pathLst>
                  <a:path w="78" h="245">
                    <a:moveTo>
                      <a:pt x="36" y="6"/>
                    </a:moveTo>
                    <a:lnTo>
                      <a:pt x="60" y="24"/>
                    </a:lnTo>
                    <a:lnTo>
                      <a:pt x="72" y="48"/>
                    </a:lnTo>
                    <a:lnTo>
                      <a:pt x="78" y="77"/>
                    </a:lnTo>
                    <a:lnTo>
                      <a:pt x="78" y="101"/>
                    </a:lnTo>
                    <a:lnTo>
                      <a:pt x="78" y="101"/>
                    </a:lnTo>
                    <a:lnTo>
                      <a:pt x="72" y="131"/>
                    </a:lnTo>
                    <a:lnTo>
                      <a:pt x="72" y="155"/>
                    </a:lnTo>
                    <a:lnTo>
                      <a:pt x="66" y="185"/>
                    </a:lnTo>
                    <a:lnTo>
                      <a:pt x="60" y="215"/>
                    </a:lnTo>
                    <a:lnTo>
                      <a:pt x="60" y="215"/>
                    </a:lnTo>
                    <a:lnTo>
                      <a:pt x="48" y="239"/>
                    </a:lnTo>
                    <a:lnTo>
                      <a:pt x="36" y="245"/>
                    </a:lnTo>
                    <a:lnTo>
                      <a:pt x="30" y="239"/>
                    </a:lnTo>
                    <a:lnTo>
                      <a:pt x="24" y="209"/>
                    </a:lnTo>
                    <a:lnTo>
                      <a:pt x="24" y="209"/>
                    </a:lnTo>
                    <a:lnTo>
                      <a:pt x="24" y="185"/>
                    </a:lnTo>
                    <a:lnTo>
                      <a:pt x="12" y="167"/>
                    </a:lnTo>
                    <a:lnTo>
                      <a:pt x="0" y="125"/>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82341" name="Freeform 69"/>
              <p:cNvSpPr>
                <a:spLocks/>
              </p:cNvSpPr>
              <p:nvPr/>
            </p:nvSpPr>
            <p:spPr bwMode="auto">
              <a:xfrm flipH="1">
                <a:off x="689" y="1784"/>
                <a:ext cx="100" cy="307"/>
              </a:xfrm>
              <a:custGeom>
                <a:avLst/>
                <a:gdLst/>
                <a:ahLst/>
                <a:cxnLst>
                  <a:cxn ang="0">
                    <a:pos x="0" y="113"/>
                  </a:cxn>
                  <a:cxn ang="0">
                    <a:pos x="0" y="101"/>
                  </a:cxn>
                  <a:cxn ang="0">
                    <a:pos x="0" y="83"/>
                  </a:cxn>
                  <a:cxn ang="0">
                    <a:pos x="0" y="36"/>
                  </a:cxn>
                  <a:cxn ang="0">
                    <a:pos x="0" y="18"/>
                  </a:cxn>
                  <a:cxn ang="0">
                    <a:pos x="12" y="6"/>
                  </a:cxn>
                  <a:cxn ang="0">
                    <a:pos x="18" y="0"/>
                  </a:cxn>
                  <a:cxn ang="0">
                    <a:pos x="30" y="6"/>
                  </a:cxn>
                  <a:cxn ang="0">
                    <a:pos x="30" y="6"/>
                  </a:cxn>
                  <a:cxn ang="0">
                    <a:pos x="54" y="24"/>
                  </a:cxn>
                  <a:cxn ang="0">
                    <a:pos x="66" y="42"/>
                  </a:cxn>
                  <a:cxn ang="0">
                    <a:pos x="72" y="65"/>
                  </a:cxn>
                  <a:cxn ang="0">
                    <a:pos x="66" y="89"/>
                  </a:cxn>
                  <a:cxn ang="0">
                    <a:pos x="66" y="89"/>
                  </a:cxn>
                  <a:cxn ang="0">
                    <a:pos x="60" y="113"/>
                  </a:cxn>
                  <a:cxn ang="0">
                    <a:pos x="66" y="137"/>
                  </a:cxn>
                  <a:cxn ang="0">
                    <a:pos x="60" y="167"/>
                  </a:cxn>
                  <a:cxn ang="0">
                    <a:pos x="54" y="191"/>
                  </a:cxn>
                  <a:cxn ang="0">
                    <a:pos x="54" y="191"/>
                  </a:cxn>
                  <a:cxn ang="0">
                    <a:pos x="42" y="209"/>
                  </a:cxn>
                  <a:cxn ang="0">
                    <a:pos x="30" y="215"/>
                  </a:cxn>
                  <a:cxn ang="0">
                    <a:pos x="24" y="209"/>
                  </a:cxn>
                  <a:cxn ang="0">
                    <a:pos x="24" y="185"/>
                  </a:cxn>
                  <a:cxn ang="0">
                    <a:pos x="24" y="185"/>
                  </a:cxn>
                  <a:cxn ang="0">
                    <a:pos x="18" y="161"/>
                  </a:cxn>
                  <a:cxn ang="0">
                    <a:pos x="12" y="143"/>
                  </a:cxn>
                  <a:cxn ang="0">
                    <a:pos x="0" y="113"/>
                  </a:cxn>
                </a:cxnLst>
                <a:rect l="0" t="0" r="r" b="b"/>
                <a:pathLst>
                  <a:path w="72" h="215">
                    <a:moveTo>
                      <a:pt x="0" y="113"/>
                    </a:moveTo>
                    <a:lnTo>
                      <a:pt x="0" y="101"/>
                    </a:lnTo>
                    <a:lnTo>
                      <a:pt x="0" y="83"/>
                    </a:lnTo>
                    <a:lnTo>
                      <a:pt x="0" y="36"/>
                    </a:lnTo>
                    <a:lnTo>
                      <a:pt x="0" y="18"/>
                    </a:lnTo>
                    <a:lnTo>
                      <a:pt x="12" y="6"/>
                    </a:lnTo>
                    <a:lnTo>
                      <a:pt x="18" y="0"/>
                    </a:lnTo>
                    <a:lnTo>
                      <a:pt x="30" y="6"/>
                    </a:lnTo>
                    <a:lnTo>
                      <a:pt x="30" y="6"/>
                    </a:lnTo>
                    <a:lnTo>
                      <a:pt x="54" y="24"/>
                    </a:lnTo>
                    <a:lnTo>
                      <a:pt x="66" y="42"/>
                    </a:lnTo>
                    <a:lnTo>
                      <a:pt x="72" y="65"/>
                    </a:lnTo>
                    <a:lnTo>
                      <a:pt x="66" y="89"/>
                    </a:lnTo>
                    <a:lnTo>
                      <a:pt x="66" y="89"/>
                    </a:lnTo>
                    <a:lnTo>
                      <a:pt x="60" y="113"/>
                    </a:lnTo>
                    <a:lnTo>
                      <a:pt x="66" y="137"/>
                    </a:lnTo>
                    <a:lnTo>
                      <a:pt x="60" y="167"/>
                    </a:lnTo>
                    <a:lnTo>
                      <a:pt x="54" y="191"/>
                    </a:lnTo>
                    <a:lnTo>
                      <a:pt x="54" y="191"/>
                    </a:lnTo>
                    <a:lnTo>
                      <a:pt x="42" y="209"/>
                    </a:lnTo>
                    <a:lnTo>
                      <a:pt x="30" y="215"/>
                    </a:lnTo>
                    <a:lnTo>
                      <a:pt x="24" y="209"/>
                    </a:lnTo>
                    <a:lnTo>
                      <a:pt x="24" y="185"/>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82342" name="Freeform 70"/>
              <p:cNvSpPr>
                <a:spLocks/>
              </p:cNvSpPr>
              <p:nvPr/>
            </p:nvSpPr>
            <p:spPr bwMode="auto">
              <a:xfrm flipH="1">
                <a:off x="706" y="1792"/>
                <a:ext cx="75" cy="291"/>
              </a:xfrm>
              <a:custGeom>
                <a:avLst/>
                <a:gdLst/>
                <a:ahLst/>
                <a:cxnLst>
                  <a:cxn ang="0">
                    <a:pos x="6" y="101"/>
                  </a:cxn>
                  <a:cxn ang="0">
                    <a:pos x="0" y="71"/>
                  </a:cxn>
                  <a:cxn ang="0">
                    <a:pos x="0" y="36"/>
                  </a:cxn>
                  <a:cxn ang="0">
                    <a:pos x="0" y="18"/>
                  </a:cxn>
                  <a:cxn ang="0">
                    <a:pos x="6" y="6"/>
                  </a:cxn>
                  <a:cxn ang="0">
                    <a:pos x="12" y="0"/>
                  </a:cxn>
                  <a:cxn ang="0">
                    <a:pos x="24" y="6"/>
                  </a:cxn>
                  <a:cxn ang="0">
                    <a:pos x="24" y="6"/>
                  </a:cxn>
                  <a:cxn ang="0">
                    <a:pos x="42" y="18"/>
                  </a:cxn>
                  <a:cxn ang="0">
                    <a:pos x="48" y="42"/>
                  </a:cxn>
                  <a:cxn ang="0">
                    <a:pos x="54" y="59"/>
                  </a:cxn>
                  <a:cxn ang="0">
                    <a:pos x="48" y="83"/>
                  </a:cxn>
                  <a:cxn ang="0">
                    <a:pos x="48" y="83"/>
                  </a:cxn>
                  <a:cxn ang="0">
                    <a:pos x="48" y="107"/>
                  </a:cxn>
                  <a:cxn ang="0">
                    <a:pos x="48" y="131"/>
                  </a:cxn>
                  <a:cxn ang="0">
                    <a:pos x="48" y="155"/>
                  </a:cxn>
                  <a:cxn ang="0">
                    <a:pos x="42" y="179"/>
                  </a:cxn>
                  <a:cxn ang="0">
                    <a:pos x="42" y="179"/>
                  </a:cxn>
                  <a:cxn ang="0">
                    <a:pos x="36" y="197"/>
                  </a:cxn>
                  <a:cxn ang="0">
                    <a:pos x="30" y="203"/>
                  </a:cxn>
                  <a:cxn ang="0">
                    <a:pos x="24" y="191"/>
                  </a:cxn>
                  <a:cxn ang="0">
                    <a:pos x="18" y="167"/>
                  </a:cxn>
                  <a:cxn ang="0">
                    <a:pos x="18" y="167"/>
                  </a:cxn>
                  <a:cxn ang="0">
                    <a:pos x="18" y="143"/>
                  </a:cxn>
                  <a:cxn ang="0">
                    <a:pos x="12" y="131"/>
                  </a:cxn>
                  <a:cxn ang="0">
                    <a:pos x="12" y="113"/>
                  </a:cxn>
                  <a:cxn ang="0">
                    <a:pos x="6" y="101"/>
                  </a:cxn>
                </a:cxnLst>
                <a:rect l="0" t="0" r="r" b="b"/>
                <a:pathLst>
                  <a:path w="54" h="203">
                    <a:moveTo>
                      <a:pt x="6" y="101"/>
                    </a:moveTo>
                    <a:lnTo>
                      <a:pt x="0" y="71"/>
                    </a:lnTo>
                    <a:lnTo>
                      <a:pt x="0" y="36"/>
                    </a:lnTo>
                    <a:lnTo>
                      <a:pt x="0" y="18"/>
                    </a:lnTo>
                    <a:lnTo>
                      <a:pt x="6" y="6"/>
                    </a:lnTo>
                    <a:lnTo>
                      <a:pt x="12" y="0"/>
                    </a:lnTo>
                    <a:lnTo>
                      <a:pt x="24" y="6"/>
                    </a:lnTo>
                    <a:lnTo>
                      <a:pt x="24" y="6"/>
                    </a:lnTo>
                    <a:lnTo>
                      <a:pt x="42" y="18"/>
                    </a:lnTo>
                    <a:lnTo>
                      <a:pt x="48" y="42"/>
                    </a:lnTo>
                    <a:lnTo>
                      <a:pt x="54" y="59"/>
                    </a:lnTo>
                    <a:lnTo>
                      <a:pt x="48" y="83"/>
                    </a:lnTo>
                    <a:lnTo>
                      <a:pt x="48" y="83"/>
                    </a:lnTo>
                    <a:lnTo>
                      <a:pt x="48" y="107"/>
                    </a:lnTo>
                    <a:lnTo>
                      <a:pt x="48" y="131"/>
                    </a:lnTo>
                    <a:lnTo>
                      <a:pt x="48" y="155"/>
                    </a:lnTo>
                    <a:lnTo>
                      <a:pt x="42" y="179"/>
                    </a:lnTo>
                    <a:lnTo>
                      <a:pt x="42" y="179"/>
                    </a:lnTo>
                    <a:lnTo>
                      <a:pt x="36" y="197"/>
                    </a:lnTo>
                    <a:lnTo>
                      <a:pt x="30" y="203"/>
                    </a:lnTo>
                    <a:lnTo>
                      <a:pt x="24" y="191"/>
                    </a:lnTo>
                    <a:lnTo>
                      <a:pt x="18" y="167"/>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82343" name="Freeform 71"/>
              <p:cNvSpPr>
                <a:spLocks/>
              </p:cNvSpPr>
              <p:nvPr/>
            </p:nvSpPr>
            <p:spPr bwMode="auto">
              <a:xfrm flipH="1">
                <a:off x="714" y="1818"/>
                <a:ext cx="58" cy="239"/>
              </a:xfrm>
              <a:custGeom>
                <a:avLst/>
                <a:gdLst/>
                <a:ahLst/>
                <a:cxnLst>
                  <a:cxn ang="0">
                    <a:pos x="6" y="83"/>
                  </a:cxn>
                  <a:cxn ang="0">
                    <a:pos x="0" y="53"/>
                  </a:cxn>
                  <a:cxn ang="0">
                    <a:pos x="0" y="24"/>
                  </a:cxn>
                  <a:cxn ang="0">
                    <a:pos x="6" y="0"/>
                  </a:cxn>
                  <a:cxn ang="0">
                    <a:pos x="12" y="0"/>
                  </a:cxn>
                  <a:cxn ang="0">
                    <a:pos x="24" y="0"/>
                  </a:cxn>
                  <a:cxn ang="0">
                    <a:pos x="24" y="0"/>
                  </a:cxn>
                  <a:cxn ang="0">
                    <a:pos x="42" y="24"/>
                  </a:cxn>
                  <a:cxn ang="0">
                    <a:pos x="42" y="41"/>
                  </a:cxn>
                  <a:cxn ang="0">
                    <a:pos x="42" y="65"/>
                  </a:cxn>
                  <a:cxn ang="0">
                    <a:pos x="42" y="65"/>
                  </a:cxn>
                  <a:cxn ang="0">
                    <a:pos x="42" y="89"/>
                  </a:cxn>
                  <a:cxn ang="0">
                    <a:pos x="36" y="107"/>
                  </a:cxn>
                  <a:cxn ang="0">
                    <a:pos x="36" y="149"/>
                  </a:cxn>
                  <a:cxn ang="0">
                    <a:pos x="36" y="149"/>
                  </a:cxn>
                  <a:cxn ang="0">
                    <a:pos x="30" y="167"/>
                  </a:cxn>
                  <a:cxn ang="0">
                    <a:pos x="24" y="167"/>
                  </a:cxn>
                  <a:cxn ang="0">
                    <a:pos x="18" y="161"/>
                  </a:cxn>
                  <a:cxn ang="0">
                    <a:pos x="18" y="143"/>
                  </a:cxn>
                  <a:cxn ang="0">
                    <a:pos x="18" y="143"/>
                  </a:cxn>
                  <a:cxn ang="0">
                    <a:pos x="18" y="119"/>
                  </a:cxn>
                  <a:cxn ang="0">
                    <a:pos x="12" y="107"/>
                  </a:cxn>
                  <a:cxn ang="0">
                    <a:pos x="12" y="95"/>
                  </a:cxn>
                  <a:cxn ang="0">
                    <a:pos x="6" y="83"/>
                  </a:cxn>
                </a:cxnLst>
                <a:rect l="0" t="0" r="r" b="b"/>
                <a:pathLst>
                  <a:path w="42" h="167">
                    <a:moveTo>
                      <a:pt x="6" y="83"/>
                    </a:moveTo>
                    <a:lnTo>
                      <a:pt x="0" y="53"/>
                    </a:lnTo>
                    <a:lnTo>
                      <a:pt x="0" y="24"/>
                    </a:lnTo>
                    <a:lnTo>
                      <a:pt x="6" y="0"/>
                    </a:lnTo>
                    <a:lnTo>
                      <a:pt x="12" y="0"/>
                    </a:lnTo>
                    <a:lnTo>
                      <a:pt x="24" y="0"/>
                    </a:lnTo>
                    <a:lnTo>
                      <a:pt x="24" y="0"/>
                    </a:lnTo>
                    <a:lnTo>
                      <a:pt x="42" y="24"/>
                    </a:lnTo>
                    <a:lnTo>
                      <a:pt x="42" y="41"/>
                    </a:lnTo>
                    <a:lnTo>
                      <a:pt x="42" y="65"/>
                    </a:lnTo>
                    <a:lnTo>
                      <a:pt x="42" y="65"/>
                    </a:lnTo>
                    <a:lnTo>
                      <a:pt x="42" y="89"/>
                    </a:lnTo>
                    <a:lnTo>
                      <a:pt x="36" y="107"/>
                    </a:lnTo>
                    <a:lnTo>
                      <a:pt x="36" y="149"/>
                    </a:lnTo>
                    <a:lnTo>
                      <a:pt x="36" y="149"/>
                    </a:lnTo>
                    <a:lnTo>
                      <a:pt x="30" y="167"/>
                    </a:lnTo>
                    <a:lnTo>
                      <a:pt x="24" y="167"/>
                    </a:lnTo>
                    <a:lnTo>
                      <a:pt x="18" y="161"/>
                    </a:lnTo>
                    <a:lnTo>
                      <a:pt x="18" y="143"/>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82344" name="Freeform 72"/>
              <p:cNvSpPr>
                <a:spLocks/>
              </p:cNvSpPr>
              <p:nvPr/>
            </p:nvSpPr>
            <p:spPr bwMode="auto">
              <a:xfrm flipH="1">
                <a:off x="714" y="1827"/>
                <a:ext cx="50" cy="213"/>
              </a:xfrm>
              <a:custGeom>
                <a:avLst/>
                <a:gdLst/>
                <a:ahLst/>
                <a:cxnLst>
                  <a:cxn ang="0">
                    <a:pos x="18" y="0"/>
                  </a:cxn>
                  <a:cxn ang="0">
                    <a:pos x="30" y="12"/>
                  </a:cxn>
                  <a:cxn ang="0">
                    <a:pos x="36" y="18"/>
                  </a:cxn>
                  <a:cxn ang="0">
                    <a:pos x="36" y="35"/>
                  </a:cxn>
                  <a:cxn ang="0">
                    <a:pos x="30" y="59"/>
                  </a:cxn>
                  <a:cxn ang="0">
                    <a:pos x="30" y="59"/>
                  </a:cxn>
                  <a:cxn ang="0">
                    <a:pos x="30" y="83"/>
                  </a:cxn>
                  <a:cxn ang="0">
                    <a:pos x="30" y="101"/>
                  </a:cxn>
                  <a:cxn ang="0">
                    <a:pos x="30" y="119"/>
                  </a:cxn>
                  <a:cxn ang="0">
                    <a:pos x="30" y="137"/>
                  </a:cxn>
                  <a:cxn ang="0">
                    <a:pos x="30" y="137"/>
                  </a:cxn>
                  <a:cxn ang="0">
                    <a:pos x="24" y="149"/>
                  </a:cxn>
                  <a:cxn ang="0">
                    <a:pos x="24" y="149"/>
                  </a:cxn>
                  <a:cxn ang="0">
                    <a:pos x="18" y="143"/>
                  </a:cxn>
                  <a:cxn ang="0">
                    <a:pos x="18" y="125"/>
                  </a:cxn>
                  <a:cxn ang="0">
                    <a:pos x="18" y="125"/>
                  </a:cxn>
                  <a:cxn ang="0">
                    <a:pos x="18" y="107"/>
                  </a:cxn>
                  <a:cxn ang="0">
                    <a:pos x="18" y="95"/>
                  </a:cxn>
                  <a:cxn ang="0">
                    <a:pos x="12" y="89"/>
                  </a:cxn>
                  <a:cxn ang="0">
                    <a:pos x="6" y="77"/>
                  </a:cxn>
                  <a:cxn ang="0">
                    <a:pos x="6" y="77"/>
                  </a:cxn>
                  <a:cxn ang="0">
                    <a:pos x="0" y="47"/>
                  </a:cxn>
                  <a:cxn ang="0">
                    <a:pos x="0" y="18"/>
                  </a:cxn>
                  <a:cxn ang="0">
                    <a:pos x="6" y="0"/>
                  </a:cxn>
                  <a:cxn ang="0">
                    <a:pos x="12" y="0"/>
                  </a:cxn>
                  <a:cxn ang="0">
                    <a:pos x="18" y="0"/>
                  </a:cxn>
                </a:cxnLst>
                <a:rect l="0" t="0" r="r" b="b"/>
                <a:pathLst>
                  <a:path w="36" h="149">
                    <a:moveTo>
                      <a:pt x="18" y="0"/>
                    </a:moveTo>
                    <a:lnTo>
                      <a:pt x="30" y="12"/>
                    </a:lnTo>
                    <a:lnTo>
                      <a:pt x="36" y="18"/>
                    </a:lnTo>
                    <a:lnTo>
                      <a:pt x="36" y="35"/>
                    </a:lnTo>
                    <a:lnTo>
                      <a:pt x="30" y="59"/>
                    </a:lnTo>
                    <a:lnTo>
                      <a:pt x="30" y="59"/>
                    </a:lnTo>
                    <a:lnTo>
                      <a:pt x="30" y="83"/>
                    </a:lnTo>
                    <a:lnTo>
                      <a:pt x="30" y="101"/>
                    </a:lnTo>
                    <a:lnTo>
                      <a:pt x="30" y="119"/>
                    </a:lnTo>
                    <a:lnTo>
                      <a:pt x="30" y="137"/>
                    </a:lnTo>
                    <a:lnTo>
                      <a:pt x="30" y="137"/>
                    </a:lnTo>
                    <a:lnTo>
                      <a:pt x="24" y="149"/>
                    </a:lnTo>
                    <a:lnTo>
                      <a:pt x="24" y="149"/>
                    </a:lnTo>
                    <a:lnTo>
                      <a:pt x="18" y="143"/>
                    </a:lnTo>
                    <a:lnTo>
                      <a:pt x="18" y="125"/>
                    </a:lnTo>
                    <a:lnTo>
                      <a:pt x="18" y="125"/>
                    </a:lnTo>
                    <a:lnTo>
                      <a:pt x="18" y="107"/>
                    </a:lnTo>
                    <a:lnTo>
                      <a:pt x="18" y="95"/>
                    </a:lnTo>
                    <a:lnTo>
                      <a:pt x="12" y="89"/>
                    </a:lnTo>
                    <a:lnTo>
                      <a:pt x="6" y="77"/>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82345" name="Freeform 73"/>
              <p:cNvSpPr>
                <a:spLocks/>
              </p:cNvSpPr>
              <p:nvPr/>
            </p:nvSpPr>
            <p:spPr bwMode="auto">
              <a:xfrm flipH="1">
                <a:off x="475" y="2485"/>
                <a:ext cx="198" cy="819"/>
              </a:xfrm>
              <a:custGeom>
                <a:avLst/>
                <a:gdLst/>
                <a:ahLst/>
                <a:cxnLst>
                  <a:cxn ang="0">
                    <a:pos x="143" y="0"/>
                  </a:cxn>
                  <a:cxn ang="0">
                    <a:pos x="137" y="12"/>
                  </a:cxn>
                  <a:cxn ang="0">
                    <a:pos x="119" y="65"/>
                  </a:cxn>
                  <a:cxn ang="0">
                    <a:pos x="96" y="89"/>
                  </a:cxn>
                  <a:cxn ang="0">
                    <a:pos x="84" y="107"/>
                  </a:cxn>
                  <a:cxn ang="0">
                    <a:pos x="84" y="149"/>
                  </a:cxn>
                  <a:cxn ang="0">
                    <a:pos x="84" y="167"/>
                  </a:cxn>
                  <a:cxn ang="0">
                    <a:pos x="72" y="233"/>
                  </a:cxn>
                  <a:cxn ang="0">
                    <a:pos x="54" y="316"/>
                  </a:cxn>
                  <a:cxn ang="0">
                    <a:pos x="48" y="382"/>
                  </a:cxn>
                  <a:cxn ang="0">
                    <a:pos x="48" y="400"/>
                  </a:cxn>
                  <a:cxn ang="0">
                    <a:pos x="42" y="484"/>
                  </a:cxn>
                  <a:cxn ang="0">
                    <a:pos x="42" y="502"/>
                  </a:cxn>
                  <a:cxn ang="0">
                    <a:pos x="36" y="532"/>
                  </a:cxn>
                  <a:cxn ang="0">
                    <a:pos x="18" y="549"/>
                  </a:cxn>
                  <a:cxn ang="0">
                    <a:pos x="0" y="561"/>
                  </a:cxn>
                  <a:cxn ang="0">
                    <a:pos x="6" y="561"/>
                  </a:cxn>
                  <a:cxn ang="0">
                    <a:pos x="24" y="555"/>
                  </a:cxn>
                  <a:cxn ang="0">
                    <a:pos x="42" y="543"/>
                  </a:cxn>
                  <a:cxn ang="0">
                    <a:pos x="42" y="549"/>
                  </a:cxn>
                  <a:cxn ang="0">
                    <a:pos x="42" y="573"/>
                  </a:cxn>
                  <a:cxn ang="0">
                    <a:pos x="48" y="573"/>
                  </a:cxn>
                  <a:cxn ang="0">
                    <a:pos x="48" y="555"/>
                  </a:cxn>
                  <a:cxn ang="0">
                    <a:pos x="48" y="526"/>
                  </a:cxn>
                  <a:cxn ang="0">
                    <a:pos x="54" y="502"/>
                  </a:cxn>
                  <a:cxn ang="0">
                    <a:pos x="60" y="472"/>
                  </a:cxn>
                  <a:cxn ang="0">
                    <a:pos x="66" y="436"/>
                  </a:cxn>
                  <a:cxn ang="0">
                    <a:pos x="66" y="436"/>
                  </a:cxn>
                  <a:cxn ang="0">
                    <a:pos x="66" y="424"/>
                  </a:cxn>
                  <a:cxn ang="0">
                    <a:pos x="66" y="382"/>
                  </a:cxn>
                  <a:cxn ang="0">
                    <a:pos x="72" y="352"/>
                  </a:cxn>
                  <a:cxn ang="0">
                    <a:pos x="78" y="281"/>
                  </a:cxn>
                  <a:cxn ang="0">
                    <a:pos x="78" y="257"/>
                  </a:cxn>
                  <a:cxn ang="0">
                    <a:pos x="84" y="209"/>
                  </a:cxn>
                  <a:cxn ang="0">
                    <a:pos x="102" y="149"/>
                  </a:cxn>
                  <a:cxn ang="0">
                    <a:pos x="107" y="125"/>
                  </a:cxn>
                  <a:cxn ang="0">
                    <a:pos x="119" y="89"/>
                  </a:cxn>
                  <a:cxn ang="0">
                    <a:pos x="125" y="77"/>
                  </a:cxn>
                  <a:cxn ang="0">
                    <a:pos x="143" y="30"/>
                  </a:cxn>
                </a:cxnLst>
                <a:rect l="0" t="0" r="r" b="b"/>
                <a:pathLst>
                  <a:path w="143" h="573">
                    <a:moveTo>
                      <a:pt x="143" y="6"/>
                    </a:moveTo>
                    <a:lnTo>
                      <a:pt x="143" y="0"/>
                    </a:lnTo>
                    <a:lnTo>
                      <a:pt x="143" y="6"/>
                    </a:lnTo>
                    <a:lnTo>
                      <a:pt x="137" y="12"/>
                    </a:lnTo>
                    <a:lnTo>
                      <a:pt x="131" y="30"/>
                    </a:lnTo>
                    <a:lnTo>
                      <a:pt x="119" y="65"/>
                    </a:lnTo>
                    <a:lnTo>
                      <a:pt x="107" y="77"/>
                    </a:lnTo>
                    <a:lnTo>
                      <a:pt x="96" y="89"/>
                    </a:lnTo>
                    <a:lnTo>
                      <a:pt x="96" y="89"/>
                    </a:lnTo>
                    <a:lnTo>
                      <a:pt x="84" y="107"/>
                    </a:lnTo>
                    <a:lnTo>
                      <a:pt x="84" y="119"/>
                    </a:lnTo>
                    <a:lnTo>
                      <a:pt x="84" y="149"/>
                    </a:lnTo>
                    <a:lnTo>
                      <a:pt x="84" y="149"/>
                    </a:lnTo>
                    <a:lnTo>
                      <a:pt x="84" y="167"/>
                    </a:lnTo>
                    <a:lnTo>
                      <a:pt x="78" y="197"/>
                    </a:lnTo>
                    <a:lnTo>
                      <a:pt x="72" y="233"/>
                    </a:lnTo>
                    <a:lnTo>
                      <a:pt x="60" y="275"/>
                    </a:lnTo>
                    <a:lnTo>
                      <a:pt x="54" y="316"/>
                    </a:lnTo>
                    <a:lnTo>
                      <a:pt x="48" y="352"/>
                    </a:lnTo>
                    <a:lnTo>
                      <a:pt x="48" y="382"/>
                    </a:lnTo>
                    <a:lnTo>
                      <a:pt x="48" y="400"/>
                    </a:lnTo>
                    <a:lnTo>
                      <a:pt x="48" y="400"/>
                    </a:lnTo>
                    <a:lnTo>
                      <a:pt x="42" y="460"/>
                    </a:lnTo>
                    <a:lnTo>
                      <a:pt x="42" y="484"/>
                    </a:lnTo>
                    <a:lnTo>
                      <a:pt x="42" y="502"/>
                    </a:lnTo>
                    <a:lnTo>
                      <a:pt x="42" y="502"/>
                    </a:lnTo>
                    <a:lnTo>
                      <a:pt x="42" y="520"/>
                    </a:lnTo>
                    <a:lnTo>
                      <a:pt x="36" y="532"/>
                    </a:lnTo>
                    <a:lnTo>
                      <a:pt x="18" y="549"/>
                    </a:lnTo>
                    <a:lnTo>
                      <a:pt x="18" y="549"/>
                    </a:lnTo>
                    <a:lnTo>
                      <a:pt x="0" y="561"/>
                    </a:lnTo>
                    <a:lnTo>
                      <a:pt x="0" y="561"/>
                    </a:lnTo>
                    <a:lnTo>
                      <a:pt x="6" y="561"/>
                    </a:lnTo>
                    <a:lnTo>
                      <a:pt x="6" y="561"/>
                    </a:lnTo>
                    <a:lnTo>
                      <a:pt x="18" y="561"/>
                    </a:lnTo>
                    <a:lnTo>
                      <a:pt x="24" y="555"/>
                    </a:lnTo>
                    <a:lnTo>
                      <a:pt x="36" y="549"/>
                    </a:lnTo>
                    <a:lnTo>
                      <a:pt x="42" y="543"/>
                    </a:lnTo>
                    <a:lnTo>
                      <a:pt x="42" y="543"/>
                    </a:lnTo>
                    <a:lnTo>
                      <a:pt x="42" y="549"/>
                    </a:lnTo>
                    <a:lnTo>
                      <a:pt x="42" y="561"/>
                    </a:lnTo>
                    <a:lnTo>
                      <a:pt x="42" y="573"/>
                    </a:lnTo>
                    <a:lnTo>
                      <a:pt x="48" y="573"/>
                    </a:lnTo>
                    <a:lnTo>
                      <a:pt x="48" y="573"/>
                    </a:lnTo>
                    <a:lnTo>
                      <a:pt x="48" y="561"/>
                    </a:lnTo>
                    <a:lnTo>
                      <a:pt x="48" y="555"/>
                    </a:lnTo>
                    <a:lnTo>
                      <a:pt x="48" y="538"/>
                    </a:lnTo>
                    <a:lnTo>
                      <a:pt x="48" y="526"/>
                    </a:lnTo>
                    <a:lnTo>
                      <a:pt x="48" y="526"/>
                    </a:lnTo>
                    <a:lnTo>
                      <a:pt x="54" y="502"/>
                    </a:lnTo>
                    <a:lnTo>
                      <a:pt x="60" y="472"/>
                    </a:lnTo>
                    <a:lnTo>
                      <a:pt x="60" y="472"/>
                    </a:lnTo>
                    <a:lnTo>
                      <a:pt x="66" y="448"/>
                    </a:lnTo>
                    <a:lnTo>
                      <a:pt x="66" y="436"/>
                    </a:lnTo>
                    <a:lnTo>
                      <a:pt x="66" y="436"/>
                    </a:lnTo>
                    <a:lnTo>
                      <a:pt x="66" y="436"/>
                    </a:lnTo>
                    <a:lnTo>
                      <a:pt x="66" y="436"/>
                    </a:lnTo>
                    <a:lnTo>
                      <a:pt x="66" y="424"/>
                    </a:lnTo>
                    <a:lnTo>
                      <a:pt x="66" y="406"/>
                    </a:lnTo>
                    <a:lnTo>
                      <a:pt x="66" y="382"/>
                    </a:lnTo>
                    <a:lnTo>
                      <a:pt x="66" y="382"/>
                    </a:lnTo>
                    <a:lnTo>
                      <a:pt x="72" y="352"/>
                    </a:lnTo>
                    <a:lnTo>
                      <a:pt x="78" y="316"/>
                    </a:lnTo>
                    <a:lnTo>
                      <a:pt x="78" y="281"/>
                    </a:lnTo>
                    <a:lnTo>
                      <a:pt x="78" y="257"/>
                    </a:lnTo>
                    <a:lnTo>
                      <a:pt x="78" y="257"/>
                    </a:lnTo>
                    <a:lnTo>
                      <a:pt x="84" y="239"/>
                    </a:lnTo>
                    <a:lnTo>
                      <a:pt x="84" y="209"/>
                    </a:lnTo>
                    <a:lnTo>
                      <a:pt x="96" y="179"/>
                    </a:lnTo>
                    <a:lnTo>
                      <a:pt x="102" y="149"/>
                    </a:lnTo>
                    <a:lnTo>
                      <a:pt x="102" y="149"/>
                    </a:lnTo>
                    <a:lnTo>
                      <a:pt x="107" y="125"/>
                    </a:lnTo>
                    <a:lnTo>
                      <a:pt x="113" y="113"/>
                    </a:lnTo>
                    <a:lnTo>
                      <a:pt x="119" y="89"/>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82346" name="Freeform 74"/>
              <p:cNvSpPr>
                <a:spLocks/>
              </p:cNvSpPr>
              <p:nvPr/>
            </p:nvSpPr>
            <p:spPr bwMode="auto">
              <a:xfrm flipH="1">
                <a:off x="475" y="1126"/>
                <a:ext cx="90" cy="1000"/>
              </a:xfrm>
              <a:custGeom>
                <a:avLst/>
                <a:gdLst/>
                <a:ahLst/>
                <a:cxnLst>
                  <a:cxn ang="0">
                    <a:pos x="18" y="633"/>
                  </a:cxn>
                  <a:cxn ang="0">
                    <a:pos x="18" y="633"/>
                  </a:cxn>
                  <a:cxn ang="0">
                    <a:pos x="18" y="639"/>
                  </a:cxn>
                  <a:cxn ang="0">
                    <a:pos x="12" y="657"/>
                  </a:cxn>
                  <a:cxn ang="0">
                    <a:pos x="12" y="657"/>
                  </a:cxn>
                  <a:cxn ang="0">
                    <a:pos x="6" y="681"/>
                  </a:cxn>
                  <a:cxn ang="0">
                    <a:pos x="0" y="699"/>
                  </a:cxn>
                  <a:cxn ang="0">
                    <a:pos x="0" y="699"/>
                  </a:cxn>
                  <a:cxn ang="0">
                    <a:pos x="0" y="699"/>
                  </a:cxn>
                  <a:cxn ang="0">
                    <a:pos x="0" y="687"/>
                  </a:cxn>
                  <a:cxn ang="0">
                    <a:pos x="0" y="669"/>
                  </a:cxn>
                  <a:cxn ang="0">
                    <a:pos x="0" y="669"/>
                  </a:cxn>
                  <a:cxn ang="0">
                    <a:pos x="6" y="633"/>
                  </a:cxn>
                  <a:cxn ang="0">
                    <a:pos x="6" y="603"/>
                  </a:cxn>
                  <a:cxn ang="0">
                    <a:pos x="6" y="561"/>
                  </a:cxn>
                  <a:cxn ang="0">
                    <a:pos x="6" y="561"/>
                  </a:cxn>
                  <a:cxn ang="0">
                    <a:pos x="6" y="543"/>
                  </a:cxn>
                  <a:cxn ang="0">
                    <a:pos x="6" y="525"/>
                  </a:cxn>
                  <a:cxn ang="0">
                    <a:pos x="6" y="478"/>
                  </a:cxn>
                  <a:cxn ang="0">
                    <a:pos x="12" y="430"/>
                  </a:cxn>
                  <a:cxn ang="0">
                    <a:pos x="12" y="412"/>
                  </a:cxn>
                  <a:cxn ang="0">
                    <a:pos x="12" y="400"/>
                  </a:cxn>
                  <a:cxn ang="0">
                    <a:pos x="12" y="400"/>
                  </a:cxn>
                  <a:cxn ang="0">
                    <a:pos x="18" y="388"/>
                  </a:cxn>
                  <a:cxn ang="0">
                    <a:pos x="24" y="370"/>
                  </a:cxn>
                  <a:cxn ang="0">
                    <a:pos x="35" y="316"/>
                  </a:cxn>
                  <a:cxn ang="0">
                    <a:pos x="41" y="257"/>
                  </a:cxn>
                  <a:cxn ang="0">
                    <a:pos x="47" y="233"/>
                  </a:cxn>
                  <a:cxn ang="0">
                    <a:pos x="47" y="215"/>
                  </a:cxn>
                  <a:cxn ang="0">
                    <a:pos x="47" y="215"/>
                  </a:cxn>
                  <a:cxn ang="0">
                    <a:pos x="47" y="179"/>
                  </a:cxn>
                  <a:cxn ang="0">
                    <a:pos x="53" y="131"/>
                  </a:cxn>
                  <a:cxn ang="0">
                    <a:pos x="53" y="83"/>
                  </a:cxn>
                  <a:cxn ang="0">
                    <a:pos x="53" y="47"/>
                  </a:cxn>
                  <a:cxn ang="0">
                    <a:pos x="53" y="47"/>
                  </a:cxn>
                  <a:cxn ang="0">
                    <a:pos x="53" y="24"/>
                  </a:cxn>
                  <a:cxn ang="0">
                    <a:pos x="53" y="6"/>
                  </a:cxn>
                  <a:cxn ang="0">
                    <a:pos x="53" y="0"/>
                  </a:cxn>
                  <a:cxn ang="0">
                    <a:pos x="59" y="6"/>
                  </a:cxn>
                  <a:cxn ang="0">
                    <a:pos x="59" y="18"/>
                  </a:cxn>
                  <a:cxn ang="0">
                    <a:pos x="59" y="41"/>
                  </a:cxn>
                  <a:cxn ang="0">
                    <a:pos x="59" y="41"/>
                  </a:cxn>
                  <a:cxn ang="0">
                    <a:pos x="59" y="65"/>
                  </a:cxn>
                  <a:cxn ang="0">
                    <a:pos x="59" y="83"/>
                  </a:cxn>
                  <a:cxn ang="0">
                    <a:pos x="65" y="113"/>
                  </a:cxn>
                  <a:cxn ang="0">
                    <a:pos x="65" y="137"/>
                  </a:cxn>
                  <a:cxn ang="0">
                    <a:pos x="65" y="167"/>
                  </a:cxn>
                  <a:cxn ang="0">
                    <a:pos x="65" y="167"/>
                  </a:cxn>
                  <a:cxn ang="0">
                    <a:pos x="59" y="209"/>
                  </a:cxn>
                  <a:cxn ang="0">
                    <a:pos x="53" y="245"/>
                  </a:cxn>
                  <a:cxn ang="0">
                    <a:pos x="47" y="280"/>
                  </a:cxn>
                  <a:cxn ang="0">
                    <a:pos x="41" y="298"/>
                  </a:cxn>
                  <a:cxn ang="0">
                    <a:pos x="41" y="298"/>
                  </a:cxn>
                  <a:cxn ang="0">
                    <a:pos x="41" y="316"/>
                  </a:cxn>
                  <a:cxn ang="0">
                    <a:pos x="35" y="346"/>
                  </a:cxn>
                  <a:cxn ang="0">
                    <a:pos x="29" y="382"/>
                  </a:cxn>
                  <a:cxn ang="0">
                    <a:pos x="29" y="412"/>
                  </a:cxn>
                  <a:cxn ang="0">
                    <a:pos x="29" y="412"/>
                  </a:cxn>
                  <a:cxn ang="0">
                    <a:pos x="24" y="448"/>
                  </a:cxn>
                  <a:cxn ang="0">
                    <a:pos x="18" y="496"/>
                  </a:cxn>
                  <a:cxn ang="0">
                    <a:pos x="18" y="555"/>
                  </a:cxn>
                  <a:cxn ang="0">
                    <a:pos x="18" y="633"/>
                  </a:cxn>
                </a:cxnLst>
                <a:rect l="0" t="0" r="r" b="b"/>
                <a:pathLst>
                  <a:path w="65" h="699">
                    <a:moveTo>
                      <a:pt x="18" y="633"/>
                    </a:moveTo>
                    <a:lnTo>
                      <a:pt x="18" y="633"/>
                    </a:lnTo>
                    <a:lnTo>
                      <a:pt x="18" y="639"/>
                    </a:lnTo>
                    <a:lnTo>
                      <a:pt x="12" y="657"/>
                    </a:lnTo>
                    <a:lnTo>
                      <a:pt x="12" y="657"/>
                    </a:lnTo>
                    <a:lnTo>
                      <a:pt x="6" y="681"/>
                    </a:lnTo>
                    <a:lnTo>
                      <a:pt x="0" y="699"/>
                    </a:lnTo>
                    <a:lnTo>
                      <a:pt x="0" y="699"/>
                    </a:lnTo>
                    <a:lnTo>
                      <a:pt x="0" y="699"/>
                    </a:lnTo>
                    <a:lnTo>
                      <a:pt x="0" y="687"/>
                    </a:lnTo>
                    <a:lnTo>
                      <a:pt x="0" y="669"/>
                    </a:lnTo>
                    <a:lnTo>
                      <a:pt x="0" y="669"/>
                    </a:lnTo>
                    <a:lnTo>
                      <a:pt x="6" y="633"/>
                    </a:lnTo>
                    <a:lnTo>
                      <a:pt x="6" y="603"/>
                    </a:lnTo>
                    <a:lnTo>
                      <a:pt x="6" y="561"/>
                    </a:lnTo>
                    <a:lnTo>
                      <a:pt x="6" y="561"/>
                    </a:lnTo>
                    <a:lnTo>
                      <a:pt x="6" y="543"/>
                    </a:lnTo>
                    <a:lnTo>
                      <a:pt x="6" y="525"/>
                    </a:lnTo>
                    <a:lnTo>
                      <a:pt x="6" y="478"/>
                    </a:lnTo>
                    <a:lnTo>
                      <a:pt x="12" y="430"/>
                    </a:lnTo>
                    <a:lnTo>
                      <a:pt x="12" y="412"/>
                    </a:lnTo>
                    <a:lnTo>
                      <a:pt x="12" y="400"/>
                    </a:lnTo>
                    <a:lnTo>
                      <a:pt x="12" y="400"/>
                    </a:lnTo>
                    <a:lnTo>
                      <a:pt x="18" y="388"/>
                    </a:lnTo>
                    <a:lnTo>
                      <a:pt x="24" y="370"/>
                    </a:lnTo>
                    <a:lnTo>
                      <a:pt x="35" y="316"/>
                    </a:lnTo>
                    <a:lnTo>
                      <a:pt x="41" y="257"/>
                    </a:lnTo>
                    <a:lnTo>
                      <a:pt x="47" y="233"/>
                    </a:lnTo>
                    <a:lnTo>
                      <a:pt x="47" y="215"/>
                    </a:lnTo>
                    <a:lnTo>
                      <a:pt x="47" y="215"/>
                    </a:lnTo>
                    <a:lnTo>
                      <a:pt x="47" y="179"/>
                    </a:lnTo>
                    <a:lnTo>
                      <a:pt x="53" y="131"/>
                    </a:lnTo>
                    <a:lnTo>
                      <a:pt x="53" y="83"/>
                    </a:lnTo>
                    <a:lnTo>
                      <a:pt x="53" y="47"/>
                    </a:lnTo>
                    <a:lnTo>
                      <a:pt x="53" y="47"/>
                    </a:lnTo>
                    <a:lnTo>
                      <a:pt x="53" y="24"/>
                    </a:lnTo>
                    <a:lnTo>
                      <a:pt x="53" y="6"/>
                    </a:lnTo>
                    <a:lnTo>
                      <a:pt x="53" y="0"/>
                    </a:lnTo>
                    <a:lnTo>
                      <a:pt x="59" y="6"/>
                    </a:lnTo>
                    <a:lnTo>
                      <a:pt x="59" y="18"/>
                    </a:lnTo>
                    <a:lnTo>
                      <a:pt x="59" y="41"/>
                    </a:lnTo>
                    <a:lnTo>
                      <a:pt x="59" y="41"/>
                    </a:lnTo>
                    <a:lnTo>
                      <a:pt x="59" y="65"/>
                    </a:lnTo>
                    <a:lnTo>
                      <a:pt x="59" y="83"/>
                    </a:lnTo>
                    <a:lnTo>
                      <a:pt x="65" y="113"/>
                    </a:lnTo>
                    <a:lnTo>
                      <a:pt x="65" y="137"/>
                    </a:lnTo>
                    <a:lnTo>
                      <a:pt x="65" y="167"/>
                    </a:lnTo>
                    <a:lnTo>
                      <a:pt x="65" y="167"/>
                    </a:lnTo>
                    <a:lnTo>
                      <a:pt x="59" y="209"/>
                    </a:lnTo>
                    <a:lnTo>
                      <a:pt x="53" y="245"/>
                    </a:lnTo>
                    <a:lnTo>
                      <a:pt x="47" y="280"/>
                    </a:lnTo>
                    <a:lnTo>
                      <a:pt x="41" y="298"/>
                    </a:lnTo>
                    <a:lnTo>
                      <a:pt x="41" y="298"/>
                    </a:lnTo>
                    <a:lnTo>
                      <a:pt x="41" y="316"/>
                    </a:lnTo>
                    <a:lnTo>
                      <a:pt x="35" y="346"/>
                    </a:lnTo>
                    <a:lnTo>
                      <a:pt x="29" y="382"/>
                    </a:lnTo>
                    <a:lnTo>
                      <a:pt x="29" y="41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82347" name="Freeform 75"/>
              <p:cNvSpPr>
                <a:spLocks/>
              </p:cNvSpPr>
              <p:nvPr/>
            </p:nvSpPr>
            <p:spPr bwMode="auto">
              <a:xfrm flipH="1">
                <a:off x="615" y="3502"/>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close/>
                  </a:path>
                </a:pathLst>
              </a:custGeom>
              <a:solidFill>
                <a:srgbClr val="FFCC19"/>
              </a:solidFill>
              <a:ln w="9525">
                <a:noFill/>
                <a:round/>
                <a:headEnd/>
                <a:tailEnd/>
              </a:ln>
            </p:spPr>
            <p:txBody>
              <a:bodyPr/>
              <a:lstStyle/>
              <a:p>
                <a:endParaRPr lang="fr-FR"/>
              </a:p>
            </p:txBody>
          </p:sp>
          <p:sp>
            <p:nvSpPr>
              <p:cNvPr id="182348" name="Freeform 76"/>
              <p:cNvSpPr>
                <a:spLocks/>
              </p:cNvSpPr>
              <p:nvPr/>
            </p:nvSpPr>
            <p:spPr bwMode="auto">
              <a:xfrm flipH="1">
                <a:off x="615" y="3502"/>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path>
                </a:pathLst>
              </a:custGeom>
              <a:noFill/>
              <a:ln w="0">
                <a:solidFill>
                  <a:srgbClr val="000000"/>
                </a:solidFill>
                <a:prstDash val="solid"/>
                <a:round/>
                <a:headEnd/>
                <a:tailEnd/>
              </a:ln>
            </p:spPr>
            <p:txBody>
              <a:bodyPr/>
              <a:lstStyle/>
              <a:p>
                <a:endParaRPr lang="fr-FR"/>
              </a:p>
            </p:txBody>
          </p:sp>
          <p:sp>
            <p:nvSpPr>
              <p:cNvPr id="182349" name="Freeform 77"/>
              <p:cNvSpPr>
                <a:spLocks/>
              </p:cNvSpPr>
              <p:nvPr/>
            </p:nvSpPr>
            <p:spPr bwMode="auto">
              <a:xfrm flipH="1">
                <a:off x="525" y="3356"/>
                <a:ext cx="65" cy="299"/>
              </a:xfrm>
              <a:custGeom>
                <a:avLst/>
                <a:gdLst/>
                <a:ahLst/>
                <a:cxnLst>
                  <a:cxn ang="0">
                    <a:pos x="18" y="60"/>
                  </a:cxn>
                  <a:cxn ang="0">
                    <a:pos x="18" y="54"/>
                  </a:cxn>
                  <a:cxn ang="0">
                    <a:pos x="24" y="36"/>
                  </a:cxn>
                  <a:cxn ang="0">
                    <a:pos x="30" y="18"/>
                  </a:cxn>
                  <a:cxn ang="0">
                    <a:pos x="47" y="0"/>
                  </a:cxn>
                  <a:cxn ang="0">
                    <a:pos x="47" y="0"/>
                  </a:cxn>
                  <a:cxn ang="0">
                    <a:pos x="47" y="6"/>
                  </a:cxn>
                  <a:cxn ang="0">
                    <a:pos x="42" y="30"/>
                  </a:cxn>
                  <a:cxn ang="0">
                    <a:pos x="42" y="60"/>
                  </a:cxn>
                  <a:cxn ang="0">
                    <a:pos x="36" y="96"/>
                  </a:cxn>
                  <a:cxn ang="0">
                    <a:pos x="30" y="132"/>
                  </a:cxn>
                  <a:cxn ang="0">
                    <a:pos x="24" y="162"/>
                  </a:cxn>
                  <a:cxn ang="0">
                    <a:pos x="18" y="191"/>
                  </a:cxn>
                  <a:cxn ang="0">
                    <a:pos x="12" y="209"/>
                  </a:cxn>
                  <a:cxn ang="0">
                    <a:pos x="0" y="203"/>
                  </a:cxn>
                  <a:cxn ang="0">
                    <a:pos x="18" y="60"/>
                  </a:cxn>
                  <a:cxn ang="0">
                    <a:pos x="18" y="60"/>
                  </a:cxn>
                </a:cxnLst>
                <a:rect l="0" t="0" r="r" b="b"/>
                <a:pathLst>
                  <a:path w="47" h="209">
                    <a:moveTo>
                      <a:pt x="18" y="60"/>
                    </a:moveTo>
                    <a:lnTo>
                      <a:pt x="18" y="54"/>
                    </a:lnTo>
                    <a:lnTo>
                      <a:pt x="24" y="36"/>
                    </a:lnTo>
                    <a:lnTo>
                      <a:pt x="30" y="18"/>
                    </a:lnTo>
                    <a:lnTo>
                      <a:pt x="47" y="0"/>
                    </a:lnTo>
                    <a:lnTo>
                      <a:pt x="47" y="0"/>
                    </a:lnTo>
                    <a:lnTo>
                      <a:pt x="47" y="6"/>
                    </a:lnTo>
                    <a:lnTo>
                      <a:pt x="42" y="30"/>
                    </a:lnTo>
                    <a:lnTo>
                      <a:pt x="42" y="60"/>
                    </a:lnTo>
                    <a:lnTo>
                      <a:pt x="36" y="96"/>
                    </a:lnTo>
                    <a:lnTo>
                      <a:pt x="30" y="132"/>
                    </a:lnTo>
                    <a:lnTo>
                      <a:pt x="24" y="162"/>
                    </a:lnTo>
                    <a:lnTo>
                      <a:pt x="18" y="191"/>
                    </a:lnTo>
                    <a:lnTo>
                      <a:pt x="12" y="209"/>
                    </a:lnTo>
                    <a:lnTo>
                      <a:pt x="0" y="203"/>
                    </a:lnTo>
                    <a:lnTo>
                      <a:pt x="18" y="60"/>
                    </a:lnTo>
                    <a:lnTo>
                      <a:pt x="18" y="60"/>
                    </a:lnTo>
                    <a:close/>
                  </a:path>
                </a:pathLst>
              </a:custGeom>
              <a:solidFill>
                <a:srgbClr val="BF8C00"/>
              </a:solidFill>
              <a:ln w="9525">
                <a:noFill/>
                <a:round/>
                <a:headEnd/>
                <a:tailEnd/>
              </a:ln>
            </p:spPr>
            <p:txBody>
              <a:bodyPr/>
              <a:lstStyle/>
              <a:p>
                <a:endParaRPr lang="fr-FR"/>
              </a:p>
            </p:txBody>
          </p:sp>
          <p:sp>
            <p:nvSpPr>
              <p:cNvPr id="182350" name="Freeform 78"/>
              <p:cNvSpPr>
                <a:spLocks/>
              </p:cNvSpPr>
              <p:nvPr/>
            </p:nvSpPr>
            <p:spPr bwMode="auto">
              <a:xfrm flipH="1">
                <a:off x="525" y="3356"/>
                <a:ext cx="32" cy="51"/>
              </a:xfrm>
              <a:custGeom>
                <a:avLst/>
                <a:gdLst/>
                <a:ahLst/>
                <a:cxnLst>
                  <a:cxn ang="0">
                    <a:pos x="23" y="0"/>
                  </a:cxn>
                  <a:cxn ang="0">
                    <a:pos x="23" y="0"/>
                  </a:cxn>
                  <a:cxn ang="0">
                    <a:pos x="18" y="6"/>
                  </a:cxn>
                  <a:cxn ang="0">
                    <a:pos x="6" y="18"/>
                  </a:cxn>
                  <a:cxn ang="0">
                    <a:pos x="0" y="36"/>
                  </a:cxn>
                </a:cxnLst>
                <a:rect l="0" t="0" r="r" b="b"/>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82351" name="Freeform 79"/>
              <p:cNvSpPr>
                <a:spLocks/>
              </p:cNvSpPr>
              <p:nvPr/>
            </p:nvSpPr>
            <p:spPr bwMode="auto">
              <a:xfrm flipH="1">
                <a:off x="557" y="3407"/>
                <a:ext cx="16" cy="52"/>
              </a:xfrm>
              <a:custGeom>
                <a:avLst/>
                <a:gdLst/>
                <a:ahLst/>
                <a:cxnLst>
                  <a:cxn ang="0">
                    <a:pos x="12" y="0"/>
                  </a:cxn>
                  <a:cxn ang="0">
                    <a:pos x="0" y="36"/>
                  </a:cxn>
                  <a:cxn ang="0">
                    <a:pos x="0" y="36"/>
                  </a:cxn>
                </a:cxnLst>
                <a:rect l="0" t="0" r="r" b="b"/>
                <a:pathLst>
                  <a:path w="12" h="36">
                    <a:moveTo>
                      <a:pt x="12" y="0"/>
                    </a:moveTo>
                    <a:lnTo>
                      <a:pt x="0" y="36"/>
                    </a:lnTo>
                    <a:lnTo>
                      <a:pt x="0" y="36"/>
                    </a:lnTo>
                  </a:path>
                </a:pathLst>
              </a:custGeom>
              <a:noFill/>
              <a:ln w="0">
                <a:solidFill>
                  <a:srgbClr val="000000"/>
                </a:solidFill>
                <a:prstDash val="solid"/>
                <a:round/>
                <a:headEnd/>
                <a:tailEnd/>
              </a:ln>
            </p:spPr>
            <p:txBody>
              <a:bodyPr/>
              <a:lstStyle/>
              <a:p>
                <a:endParaRPr lang="fr-FR"/>
              </a:p>
            </p:txBody>
          </p:sp>
          <p:sp>
            <p:nvSpPr>
              <p:cNvPr id="182352" name="Freeform 80"/>
              <p:cNvSpPr>
                <a:spLocks/>
              </p:cNvSpPr>
              <p:nvPr/>
            </p:nvSpPr>
            <p:spPr bwMode="auto">
              <a:xfrm flipH="1">
                <a:off x="648" y="1356"/>
                <a:ext cx="265" cy="462"/>
              </a:xfrm>
              <a:custGeom>
                <a:avLst/>
                <a:gdLst/>
                <a:ahLst/>
                <a:cxnLst>
                  <a:cxn ang="0">
                    <a:pos x="30" y="24"/>
                  </a:cxn>
                  <a:cxn ang="0">
                    <a:pos x="42" y="48"/>
                  </a:cxn>
                  <a:cxn ang="0">
                    <a:pos x="54" y="72"/>
                  </a:cxn>
                  <a:cxn ang="0">
                    <a:pos x="84" y="131"/>
                  </a:cxn>
                  <a:cxn ang="0">
                    <a:pos x="120" y="197"/>
                  </a:cxn>
                  <a:cxn ang="0">
                    <a:pos x="138" y="227"/>
                  </a:cxn>
                  <a:cxn ang="0">
                    <a:pos x="156" y="245"/>
                  </a:cxn>
                  <a:cxn ang="0">
                    <a:pos x="156" y="245"/>
                  </a:cxn>
                  <a:cxn ang="0">
                    <a:pos x="180" y="275"/>
                  </a:cxn>
                  <a:cxn ang="0">
                    <a:pos x="192" y="305"/>
                  </a:cxn>
                  <a:cxn ang="0">
                    <a:pos x="180" y="323"/>
                  </a:cxn>
                  <a:cxn ang="0">
                    <a:pos x="168" y="323"/>
                  </a:cxn>
                  <a:cxn ang="0">
                    <a:pos x="156" y="323"/>
                  </a:cxn>
                  <a:cxn ang="0">
                    <a:pos x="156" y="323"/>
                  </a:cxn>
                  <a:cxn ang="0">
                    <a:pos x="138" y="305"/>
                  </a:cxn>
                  <a:cxn ang="0">
                    <a:pos x="120" y="287"/>
                  </a:cxn>
                  <a:cxn ang="0">
                    <a:pos x="96" y="275"/>
                  </a:cxn>
                  <a:cxn ang="0">
                    <a:pos x="90" y="275"/>
                  </a:cxn>
                  <a:cxn ang="0">
                    <a:pos x="78" y="281"/>
                  </a:cxn>
                  <a:cxn ang="0">
                    <a:pos x="78" y="281"/>
                  </a:cxn>
                  <a:cxn ang="0">
                    <a:pos x="78" y="287"/>
                  </a:cxn>
                  <a:cxn ang="0">
                    <a:pos x="66" y="287"/>
                  </a:cxn>
                  <a:cxn ang="0">
                    <a:pos x="54" y="281"/>
                  </a:cxn>
                  <a:cxn ang="0">
                    <a:pos x="48" y="269"/>
                  </a:cxn>
                  <a:cxn ang="0">
                    <a:pos x="42" y="251"/>
                  </a:cxn>
                  <a:cxn ang="0">
                    <a:pos x="42" y="251"/>
                  </a:cxn>
                  <a:cxn ang="0">
                    <a:pos x="36" y="221"/>
                  </a:cxn>
                  <a:cxn ang="0">
                    <a:pos x="24" y="173"/>
                  </a:cxn>
                  <a:cxn ang="0">
                    <a:pos x="12" y="125"/>
                  </a:cxn>
                  <a:cxn ang="0">
                    <a:pos x="6" y="72"/>
                  </a:cxn>
                  <a:cxn ang="0">
                    <a:pos x="0" y="36"/>
                  </a:cxn>
                  <a:cxn ang="0">
                    <a:pos x="6" y="6"/>
                  </a:cxn>
                  <a:cxn ang="0">
                    <a:pos x="6" y="0"/>
                  </a:cxn>
                  <a:cxn ang="0">
                    <a:pos x="12" y="0"/>
                  </a:cxn>
                  <a:cxn ang="0">
                    <a:pos x="18" y="12"/>
                  </a:cxn>
                  <a:cxn ang="0">
                    <a:pos x="30" y="24"/>
                  </a:cxn>
                </a:cxnLst>
                <a:rect l="0" t="0" r="r" b="b"/>
                <a:pathLst>
                  <a:path w="192" h="323">
                    <a:moveTo>
                      <a:pt x="30" y="24"/>
                    </a:moveTo>
                    <a:lnTo>
                      <a:pt x="42" y="48"/>
                    </a:lnTo>
                    <a:lnTo>
                      <a:pt x="54" y="72"/>
                    </a:lnTo>
                    <a:lnTo>
                      <a:pt x="84" y="131"/>
                    </a:lnTo>
                    <a:lnTo>
                      <a:pt x="120" y="197"/>
                    </a:lnTo>
                    <a:lnTo>
                      <a:pt x="138" y="227"/>
                    </a:lnTo>
                    <a:lnTo>
                      <a:pt x="156" y="245"/>
                    </a:lnTo>
                    <a:lnTo>
                      <a:pt x="156" y="245"/>
                    </a:lnTo>
                    <a:lnTo>
                      <a:pt x="180" y="275"/>
                    </a:lnTo>
                    <a:lnTo>
                      <a:pt x="192" y="305"/>
                    </a:lnTo>
                    <a:lnTo>
                      <a:pt x="180" y="323"/>
                    </a:lnTo>
                    <a:lnTo>
                      <a:pt x="168" y="323"/>
                    </a:lnTo>
                    <a:lnTo>
                      <a:pt x="156" y="323"/>
                    </a:lnTo>
                    <a:lnTo>
                      <a:pt x="156" y="323"/>
                    </a:lnTo>
                    <a:lnTo>
                      <a:pt x="138" y="305"/>
                    </a:lnTo>
                    <a:lnTo>
                      <a:pt x="120" y="287"/>
                    </a:lnTo>
                    <a:lnTo>
                      <a:pt x="96" y="275"/>
                    </a:lnTo>
                    <a:lnTo>
                      <a:pt x="90" y="275"/>
                    </a:lnTo>
                    <a:lnTo>
                      <a:pt x="78" y="281"/>
                    </a:lnTo>
                    <a:lnTo>
                      <a:pt x="78" y="281"/>
                    </a:lnTo>
                    <a:lnTo>
                      <a:pt x="78" y="287"/>
                    </a:lnTo>
                    <a:lnTo>
                      <a:pt x="66" y="287"/>
                    </a:lnTo>
                    <a:lnTo>
                      <a:pt x="54" y="281"/>
                    </a:lnTo>
                    <a:lnTo>
                      <a:pt x="48" y="269"/>
                    </a:lnTo>
                    <a:lnTo>
                      <a:pt x="42" y="251"/>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82353" name="Freeform 81"/>
              <p:cNvSpPr>
                <a:spLocks/>
              </p:cNvSpPr>
              <p:nvPr/>
            </p:nvSpPr>
            <p:spPr bwMode="auto">
              <a:xfrm flipH="1">
                <a:off x="648" y="1391"/>
                <a:ext cx="257" cy="427"/>
              </a:xfrm>
              <a:custGeom>
                <a:avLst/>
                <a:gdLst/>
                <a:ahLst/>
                <a:cxnLst>
                  <a:cxn ang="0">
                    <a:pos x="30" y="30"/>
                  </a:cxn>
                  <a:cxn ang="0">
                    <a:pos x="42" y="48"/>
                  </a:cxn>
                  <a:cxn ang="0">
                    <a:pos x="48" y="72"/>
                  </a:cxn>
                  <a:cxn ang="0">
                    <a:pos x="78" y="125"/>
                  </a:cxn>
                  <a:cxn ang="0">
                    <a:pos x="108" y="179"/>
                  </a:cxn>
                  <a:cxn ang="0">
                    <a:pos x="150" y="227"/>
                  </a:cxn>
                  <a:cxn ang="0">
                    <a:pos x="150" y="227"/>
                  </a:cxn>
                  <a:cxn ang="0">
                    <a:pos x="174" y="263"/>
                  </a:cxn>
                  <a:cxn ang="0">
                    <a:pos x="186" y="287"/>
                  </a:cxn>
                  <a:cxn ang="0">
                    <a:pos x="174" y="299"/>
                  </a:cxn>
                  <a:cxn ang="0">
                    <a:pos x="162" y="299"/>
                  </a:cxn>
                  <a:cxn ang="0">
                    <a:pos x="150" y="293"/>
                  </a:cxn>
                  <a:cxn ang="0">
                    <a:pos x="150" y="293"/>
                  </a:cxn>
                  <a:cxn ang="0">
                    <a:pos x="132" y="281"/>
                  </a:cxn>
                  <a:cxn ang="0">
                    <a:pos x="114" y="263"/>
                  </a:cxn>
                  <a:cxn ang="0">
                    <a:pos x="90" y="251"/>
                  </a:cxn>
                  <a:cxn ang="0">
                    <a:pos x="84" y="251"/>
                  </a:cxn>
                  <a:cxn ang="0">
                    <a:pos x="72" y="257"/>
                  </a:cxn>
                  <a:cxn ang="0">
                    <a:pos x="72" y="257"/>
                  </a:cxn>
                  <a:cxn ang="0">
                    <a:pos x="72" y="263"/>
                  </a:cxn>
                  <a:cxn ang="0">
                    <a:pos x="66" y="263"/>
                  </a:cxn>
                  <a:cxn ang="0">
                    <a:pos x="54" y="257"/>
                  </a:cxn>
                  <a:cxn ang="0">
                    <a:pos x="48" y="245"/>
                  </a:cxn>
                  <a:cxn ang="0">
                    <a:pos x="42" y="227"/>
                  </a:cxn>
                  <a:cxn ang="0">
                    <a:pos x="42" y="227"/>
                  </a:cxn>
                  <a:cxn ang="0">
                    <a:pos x="30" y="191"/>
                  </a:cxn>
                  <a:cxn ang="0">
                    <a:pos x="24" y="149"/>
                  </a:cxn>
                  <a:cxn ang="0">
                    <a:pos x="12" y="107"/>
                  </a:cxn>
                  <a:cxn ang="0">
                    <a:pos x="0" y="66"/>
                  </a:cxn>
                  <a:cxn ang="0">
                    <a:pos x="0" y="30"/>
                  </a:cxn>
                  <a:cxn ang="0">
                    <a:pos x="0" y="6"/>
                  </a:cxn>
                  <a:cxn ang="0">
                    <a:pos x="6" y="0"/>
                  </a:cxn>
                  <a:cxn ang="0">
                    <a:pos x="12" y="6"/>
                  </a:cxn>
                  <a:cxn ang="0">
                    <a:pos x="18" y="12"/>
                  </a:cxn>
                  <a:cxn ang="0">
                    <a:pos x="30" y="30"/>
                  </a:cxn>
                </a:cxnLst>
                <a:rect l="0" t="0" r="r" b="b"/>
                <a:pathLst>
                  <a:path w="186" h="299">
                    <a:moveTo>
                      <a:pt x="30" y="30"/>
                    </a:moveTo>
                    <a:lnTo>
                      <a:pt x="42" y="48"/>
                    </a:lnTo>
                    <a:lnTo>
                      <a:pt x="48" y="72"/>
                    </a:lnTo>
                    <a:lnTo>
                      <a:pt x="78" y="125"/>
                    </a:lnTo>
                    <a:lnTo>
                      <a:pt x="108" y="179"/>
                    </a:lnTo>
                    <a:lnTo>
                      <a:pt x="150" y="227"/>
                    </a:lnTo>
                    <a:lnTo>
                      <a:pt x="150" y="227"/>
                    </a:lnTo>
                    <a:lnTo>
                      <a:pt x="174" y="263"/>
                    </a:lnTo>
                    <a:lnTo>
                      <a:pt x="186" y="287"/>
                    </a:lnTo>
                    <a:lnTo>
                      <a:pt x="174" y="299"/>
                    </a:lnTo>
                    <a:lnTo>
                      <a:pt x="162" y="299"/>
                    </a:lnTo>
                    <a:lnTo>
                      <a:pt x="150" y="293"/>
                    </a:lnTo>
                    <a:lnTo>
                      <a:pt x="150" y="293"/>
                    </a:lnTo>
                    <a:lnTo>
                      <a:pt x="132" y="281"/>
                    </a:lnTo>
                    <a:lnTo>
                      <a:pt x="114" y="263"/>
                    </a:lnTo>
                    <a:lnTo>
                      <a:pt x="90" y="251"/>
                    </a:lnTo>
                    <a:lnTo>
                      <a:pt x="84" y="251"/>
                    </a:lnTo>
                    <a:lnTo>
                      <a:pt x="72" y="257"/>
                    </a:lnTo>
                    <a:lnTo>
                      <a:pt x="72" y="257"/>
                    </a:lnTo>
                    <a:lnTo>
                      <a:pt x="72" y="263"/>
                    </a:lnTo>
                    <a:lnTo>
                      <a:pt x="66" y="263"/>
                    </a:lnTo>
                    <a:lnTo>
                      <a:pt x="54" y="257"/>
                    </a:lnTo>
                    <a:lnTo>
                      <a:pt x="48" y="245"/>
                    </a:lnTo>
                    <a:lnTo>
                      <a:pt x="42" y="227"/>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82354" name="Freeform 82"/>
              <p:cNvSpPr>
                <a:spLocks/>
              </p:cNvSpPr>
              <p:nvPr/>
            </p:nvSpPr>
            <p:spPr bwMode="auto">
              <a:xfrm flipH="1">
                <a:off x="656" y="1433"/>
                <a:ext cx="249" cy="377"/>
              </a:xfrm>
              <a:custGeom>
                <a:avLst/>
                <a:gdLst/>
                <a:ahLst/>
                <a:cxnLst>
                  <a:cxn ang="0">
                    <a:pos x="24" y="18"/>
                  </a:cxn>
                  <a:cxn ang="0">
                    <a:pos x="48" y="59"/>
                  </a:cxn>
                  <a:cxn ang="0">
                    <a:pos x="72" y="107"/>
                  </a:cxn>
                  <a:cxn ang="0">
                    <a:pos x="102" y="161"/>
                  </a:cxn>
                  <a:cxn ang="0">
                    <a:pos x="138" y="197"/>
                  </a:cxn>
                  <a:cxn ang="0">
                    <a:pos x="138" y="197"/>
                  </a:cxn>
                  <a:cxn ang="0">
                    <a:pos x="168" y="233"/>
                  </a:cxn>
                  <a:cxn ang="0">
                    <a:pos x="180" y="257"/>
                  </a:cxn>
                  <a:cxn ang="0">
                    <a:pos x="168" y="263"/>
                  </a:cxn>
                  <a:cxn ang="0">
                    <a:pos x="144" y="257"/>
                  </a:cxn>
                  <a:cxn ang="0">
                    <a:pos x="144" y="257"/>
                  </a:cxn>
                  <a:cxn ang="0">
                    <a:pos x="126" y="245"/>
                  </a:cxn>
                  <a:cxn ang="0">
                    <a:pos x="108" y="227"/>
                  </a:cxn>
                  <a:cxn ang="0">
                    <a:pos x="90" y="215"/>
                  </a:cxn>
                  <a:cxn ang="0">
                    <a:pos x="78" y="215"/>
                  </a:cxn>
                  <a:cxn ang="0">
                    <a:pos x="66" y="221"/>
                  </a:cxn>
                  <a:cxn ang="0">
                    <a:pos x="66" y="221"/>
                  </a:cxn>
                  <a:cxn ang="0">
                    <a:pos x="66" y="227"/>
                  </a:cxn>
                  <a:cxn ang="0">
                    <a:pos x="60" y="227"/>
                  </a:cxn>
                  <a:cxn ang="0">
                    <a:pos x="54" y="221"/>
                  </a:cxn>
                  <a:cxn ang="0">
                    <a:pos x="48" y="209"/>
                  </a:cxn>
                  <a:cxn ang="0">
                    <a:pos x="42" y="191"/>
                  </a:cxn>
                  <a:cxn ang="0">
                    <a:pos x="42" y="191"/>
                  </a:cxn>
                  <a:cxn ang="0">
                    <a:pos x="36" y="161"/>
                  </a:cxn>
                  <a:cxn ang="0">
                    <a:pos x="24" y="125"/>
                  </a:cxn>
                  <a:cxn ang="0">
                    <a:pos x="12" y="83"/>
                  </a:cxn>
                  <a:cxn ang="0">
                    <a:pos x="6" y="48"/>
                  </a:cxn>
                  <a:cxn ang="0">
                    <a:pos x="0" y="18"/>
                  </a:cxn>
                  <a:cxn ang="0">
                    <a:pos x="0" y="0"/>
                  </a:cxn>
                  <a:cxn ang="0">
                    <a:pos x="12" y="0"/>
                  </a:cxn>
                  <a:cxn ang="0">
                    <a:pos x="18" y="6"/>
                  </a:cxn>
                  <a:cxn ang="0">
                    <a:pos x="24" y="18"/>
                  </a:cxn>
                </a:cxnLst>
                <a:rect l="0" t="0" r="r" b="b"/>
                <a:pathLst>
                  <a:path w="180" h="263">
                    <a:moveTo>
                      <a:pt x="24" y="18"/>
                    </a:moveTo>
                    <a:lnTo>
                      <a:pt x="48" y="59"/>
                    </a:lnTo>
                    <a:lnTo>
                      <a:pt x="72" y="107"/>
                    </a:lnTo>
                    <a:lnTo>
                      <a:pt x="102" y="161"/>
                    </a:lnTo>
                    <a:lnTo>
                      <a:pt x="138" y="197"/>
                    </a:lnTo>
                    <a:lnTo>
                      <a:pt x="138" y="197"/>
                    </a:lnTo>
                    <a:lnTo>
                      <a:pt x="168" y="233"/>
                    </a:lnTo>
                    <a:lnTo>
                      <a:pt x="180" y="257"/>
                    </a:lnTo>
                    <a:lnTo>
                      <a:pt x="168" y="263"/>
                    </a:lnTo>
                    <a:lnTo>
                      <a:pt x="144" y="257"/>
                    </a:lnTo>
                    <a:lnTo>
                      <a:pt x="144" y="257"/>
                    </a:lnTo>
                    <a:lnTo>
                      <a:pt x="126" y="245"/>
                    </a:lnTo>
                    <a:lnTo>
                      <a:pt x="108" y="227"/>
                    </a:lnTo>
                    <a:lnTo>
                      <a:pt x="90" y="215"/>
                    </a:lnTo>
                    <a:lnTo>
                      <a:pt x="78" y="215"/>
                    </a:lnTo>
                    <a:lnTo>
                      <a:pt x="66" y="221"/>
                    </a:lnTo>
                    <a:lnTo>
                      <a:pt x="66" y="221"/>
                    </a:lnTo>
                    <a:lnTo>
                      <a:pt x="66" y="227"/>
                    </a:lnTo>
                    <a:lnTo>
                      <a:pt x="60" y="227"/>
                    </a:lnTo>
                    <a:lnTo>
                      <a:pt x="54" y="221"/>
                    </a:lnTo>
                    <a:lnTo>
                      <a:pt x="48" y="209"/>
                    </a:lnTo>
                    <a:lnTo>
                      <a:pt x="42" y="191"/>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82355" name="Freeform 83"/>
              <p:cNvSpPr>
                <a:spLocks/>
              </p:cNvSpPr>
              <p:nvPr/>
            </p:nvSpPr>
            <p:spPr bwMode="auto">
              <a:xfrm flipH="1">
                <a:off x="665" y="1468"/>
                <a:ext cx="232" cy="342"/>
              </a:xfrm>
              <a:custGeom>
                <a:avLst/>
                <a:gdLst/>
                <a:ahLst/>
                <a:cxnLst>
                  <a:cxn ang="0">
                    <a:pos x="18" y="24"/>
                  </a:cxn>
                  <a:cxn ang="0">
                    <a:pos x="36" y="59"/>
                  </a:cxn>
                  <a:cxn ang="0">
                    <a:pos x="60" y="101"/>
                  </a:cxn>
                  <a:cxn ang="0">
                    <a:pos x="90" y="143"/>
                  </a:cxn>
                  <a:cxn ang="0">
                    <a:pos x="126" y="179"/>
                  </a:cxn>
                  <a:cxn ang="0">
                    <a:pos x="126" y="179"/>
                  </a:cxn>
                  <a:cxn ang="0">
                    <a:pos x="156" y="209"/>
                  </a:cxn>
                  <a:cxn ang="0">
                    <a:pos x="168" y="233"/>
                  </a:cxn>
                  <a:cxn ang="0">
                    <a:pos x="156" y="239"/>
                  </a:cxn>
                  <a:cxn ang="0">
                    <a:pos x="132" y="227"/>
                  </a:cxn>
                  <a:cxn ang="0">
                    <a:pos x="132" y="227"/>
                  </a:cxn>
                  <a:cxn ang="0">
                    <a:pos x="114" y="215"/>
                  </a:cxn>
                  <a:cxn ang="0">
                    <a:pos x="102" y="197"/>
                  </a:cxn>
                  <a:cxn ang="0">
                    <a:pos x="78" y="191"/>
                  </a:cxn>
                  <a:cxn ang="0">
                    <a:pos x="72" y="191"/>
                  </a:cxn>
                  <a:cxn ang="0">
                    <a:pos x="60" y="197"/>
                  </a:cxn>
                  <a:cxn ang="0">
                    <a:pos x="60" y="197"/>
                  </a:cxn>
                  <a:cxn ang="0">
                    <a:pos x="60" y="197"/>
                  </a:cxn>
                  <a:cxn ang="0">
                    <a:pos x="54" y="203"/>
                  </a:cxn>
                  <a:cxn ang="0">
                    <a:pos x="48" y="191"/>
                  </a:cxn>
                  <a:cxn ang="0">
                    <a:pos x="42" y="179"/>
                  </a:cxn>
                  <a:cxn ang="0">
                    <a:pos x="36" y="161"/>
                  </a:cxn>
                  <a:cxn ang="0">
                    <a:pos x="36" y="161"/>
                  </a:cxn>
                  <a:cxn ang="0">
                    <a:pos x="30" y="131"/>
                  </a:cxn>
                  <a:cxn ang="0">
                    <a:pos x="18" y="101"/>
                  </a:cxn>
                  <a:cxn ang="0">
                    <a:pos x="12" y="65"/>
                  </a:cxn>
                  <a:cxn ang="0">
                    <a:pos x="0" y="35"/>
                  </a:cxn>
                  <a:cxn ang="0">
                    <a:pos x="0" y="12"/>
                  </a:cxn>
                  <a:cxn ang="0">
                    <a:pos x="0" y="0"/>
                  </a:cxn>
                  <a:cxn ang="0">
                    <a:pos x="6" y="0"/>
                  </a:cxn>
                  <a:cxn ang="0">
                    <a:pos x="18" y="24"/>
                  </a:cxn>
                </a:cxnLst>
                <a:rect l="0" t="0" r="r" b="b"/>
                <a:pathLst>
                  <a:path w="168" h="239">
                    <a:moveTo>
                      <a:pt x="18" y="24"/>
                    </a:moveTo>
                    <a:lnTo>
                      <a:pt x="36" y="59"/>
                    </a:lnTo>
                    <a:lnTo>
                      <a:pt x="60" y="101"/>
                    </a:lnTo>
                    <a:lnTo>
                      <a:pt x="90" y="143"/>
                    </a:lnTo>
                    <a:lnTo>
                      <a:pt x="126" y="179"/>
                    </a:lnTo>
                    <a:lnTo>
                      <a:pt x="126" y="179"/>
                    </a:lnTo>
                    <a:lnTo>
                      <a:pt x="156" y="209"/>
                    </a:lnTo>
                    <a:lnTo>
                      <a:pt x="168" y="233"/>
                    </a:lnTo>
                    <a:lnTo>
                      <a:pt x="156" y="239"/>
                    </a:lnTo>
                    <a:lnTo>
                      <a:pt x="132" y="227"/>
                    </a:lnTo>
                    <a:lnTo>
                      <a:pt x="132" y="227"/>
                    </a:lnTo>
                    <a:lnTo>
                      <a:pt x="114" y="215"/>
                    </a:lnTo>
                    <a:lnTo>
                      <a:pt x="102" y="197"/>
                    </a:lnTo>
                    <a:lnTo>
                      <a:pt x="78" y="191"/>
                    </a:lnTo>
                    <a:lnTo>
                      <a:pt x="72" y="191"/>
                    </a:lnTo>
                    <a:lnTo>
                      <a:pt x="60" y="197"/>
                    </a:lnTo>
                    <a:lnTo>
                      <a:pt x="60" y="197"/>
                    </a:lnTo>
                    <a:lnTo>
                      <a:pt x="60" y="197"/>
                    </a:lnTo>
                    <a:lnTo>
                      <a:pt x="54" y="203"/>
                    </a:lnTo>
                    <a:lnTo>
                      <a:pt x="48" y="191"/>
                    </a:lnTo>
                    <a:lnTo>
                      <a:pt x="42" y="179"/>
                    </a:lnTo>
                    <a:lnTo>
                      <a:pt x="36" y="161"/>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82356" name="Freeform 84"/>
              <p:cNvSpPr>
                <a:spLocks/>
              </p:cNvSpPr>
              <p:nvPr/>
            </p:nvSpPr>
            <p:spPr bwMode="auto">
              <a:xfrm flipH="1">
                <a:off x="673" y="1502"/>
                <a:ext cx="224" cy="308"/>
              </a:xfrm>
              <a:custGeom>
                <a:avLst/>
                <a:gdLst/>
                <a:ahLst/>
                <a:cxnLst>
                  <a:cxn ang="0">
                    <a:pos x="18" y="23"/>
                  </a:cxn>
                  <a:cxn ang="0">
                    <a:pos x="36" y="59"/>
                  </a:cxn>
                  <a:cxn ang="0">
                    <a:pos x="54" y="95"/>
                  </a:cxn>
                  <a:cxn ang="0">
                    <a:pos x="78" y="131"/>
                  </a:cxn>
                  <a:cxn ang="0">
                    <a:pos x="114" y="167"/>
                  </a:cxn>
                  <a:cxn ang="0">
                    <a:pos x="114" y="167"/>
                  </a:cxn>
                  <a:cxn ang="0">
                    <a:pos x="150" y="197"/>
                  </a:cxn>
                  <a:cxn ang="0">
                    <a:pos x="162" y="215"/>
                  </a:cxn>
                  <a:cxn ang="0">
                    <a:pos x="156" y="215"/>
                  </a:cxn>
                  <a:cxn ang="0">
                    <a:pos x="126" y="203"/>
                  </a:cxn>
                  <a:cxn ang="0">
                    <a:pos x="126" y="203"/>
                  </a:cxn>
                  <a:cxn ang="0">
                    <a:pos x="114" y="191"/>
                  </a:cxn>
                  <a:cxn ang="0">
                    <a:pos x="102" y="173"/>
                  </a:cxn>
                  <a:cxn ang="0">
                    <a:pos x="84" y="167"/>
                  </a:cxn>
                  <a:cxn ang="0">
                    <a:pos x="72" y="167"/>
                  </a:cxn>
                  <a:cxn ang="0">
                    <a:pos x="60" y="173"/>
                  </a:cxn>
                  <a:cxn ang="0">
                    <a:pos x="60" y="173"/>
                  </a:cxn>
                  <a:cxn ang="0">
                    <a:pos x="60" y="179"/>
                  </a:cxn>
                  <a:cxn ang="0">
                    <a:pos x="54" y="179"/>
                  </a:cxn>
                  <a:cxn ang="0">
                    <a:pos x="48" y="167"/>
                  </a:cxn>
                  <a:cxn ang="0">
                    <a:pos x="42" y="155"/>
                  </a:cxn>
                  <a:cxn ang="0">
                    <a:pos x="36" y="137"/>
                  </a:cxn>
                  <a:cxn ang="0">
                    <a:pos x="36" y="137"/>
                  </a:cxn>
                  <a:cxn ang="0">
                    <a:pos x="30" y="107"/>
                  </a:cxn>
                  <a:cxn ang="0">
                    <a:pos x="24" y="77"/>
                  </a:cxn>
                  <a:cxn ang="0">
                    <a:pos x="12" y="47"/>
                  </a:cxn>
                  <a:cxn ang="0">
                    <a:pos x="6" y="23"/>
                  </a:cxn>
                  <a:cxn ang="0">
                    <a:pos x="0" y="6"/>
                  </a:cxn>
                  <a:cxn ang="0">
                    <a:pos x="0" y="0"/>
                  </a:cxn>
                  <a:cxn ang="0">
                    <a:pos x="6" y="0"/>
                  </a:cxn>
                  <a:cxn ang="0">
                    <a:pos x="18" y="23"/>
                  </a:cxn>
                </a:cxnLst>
                <a:rect l="0" t="0" r="r" b="b"/>
                <a:pathLst>
                  <a:path w="162" h="215">
                    <a:moveTo>
                      <a:pt x="18" y="23"/>
                    </a:moveTo>
                    <a:lnTo>
                      <a:pt x="36" y="59"/>
                    </a:lnTo>
                    <a:lnTo>
                      <a:pt x="54" y="95"/>
                    </a:lnTo>
                    <a:lnTo>
                      <a:pt x="78" y="131"/>
                    </a:lnTo>
                    <a:lnTo>
                      <a:pt x="114" y="167"/>
                    </a:lnTo>
                    <a:lnTo>
                      <a:pt x="114" y="167"/>
                    </a:lnTo>
                    <a:lnTo>
                      <a:pt x="150" y="197"/>
                    </a:lnTo>
                    <a:lnTo>
                      <a:pt x="162" y="215"/>
                    </a:lnTo>
                    <a:lnTo>
                      <a:pt x="156" y="215"/>
                    </a:lnTo>
                    <a:lnTo>
                      <a:pt x="126" y="203"/>
                    </a:lnTo>
                    <a:lnTo>
                      <a:pt x="126" y="203"/>
                    </a:lnTo>
                    <a:lnTo>
                      <a:pt x="114" y="191"/>
                    </a:lnTo>
                    <a:lnTo>
                      <a:pt x="102" y="173"/>
                    </a:lnTo>
                    <a:lnTo>
                      <a:pt x="84" y="167"/>
                    </a:lnTo>
                    <a:lnTo>
                      <a:pt x="72" y="167"/>
                    </a:lnTo>
                    <a:lnTo>
                      <a:pt x="60" y="173"/>
                    </a:lnTo>
                    <a:lnTo>
                      <a:pt x="60" y="173"/>
                    </a:lnTo>
                    <a:lnTo>
                      <a:pt x="60" y="179"/>
                    </a:lnTo>
                    <a:lnTo>
                      <a:pt x="54" y="179"/>
                    </a:lnTo>
                    <a:lnTo>
                      <a:pt x="48" y="167"/>
                    </a:lnTo>
                    <a:lnTo>
                      <a:pt x="42" y="155"/>
                    </a:lnTo>
                    <a:lnTo>
                      <a:pt x="36" y="137"/>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82357" name="Freeform 85"/>
              <p:cNvSpPr>
                <a:spLocks/>
              </p:cNvSpPr>
              <p:nvPr/>
            </p:nvSpPr>
            <p:spPr bwMode="auto">
              <a:xfrm flipH="1">
                <a:off x="640" y="3545"/>
                <a:ext cx="207" cy="84"/>
              </a:xfrm>
              <a:custGeom>
                <a:avLst/>
                <a:gdLst/>
                <a:ahLst/>
                <a:cxnLst>
                  <a:cxn ang="0">
                    <a:pos x="150" y="0"/>
                  </a:cxn>
                  <a:cxn ang="0">
                    <a:pos x="138" y="0"/>
                  </a:cxn>
                  <a:cxn ang="0">
                    <a:pos x="126" y="0"/>
                  </a:cxn>
                  <a:cxn ang="0">
                    <a:pos x="108" y="6"/>
                  </a:cxn>
                  <a:cxn ang="0">
                    <a:pos x="90" y="18"/>
                  </a:cxn>
                  <a:cxn ang="0">
                    <a:pos x="78" y="24"/>
                  </a:cxn>
                  <a:cxn ang="0">
                    <a:pos x="66" y="30"/>
                  </a:cxn>
                  <a:cxn ang="0">
                    <a:pos x="42" y="41"/>
                  </a:cxn>
                  <a:cxn ang="0">
                    <a:pos x="24" y="47"/>
                  </a:cxn>
                  <a:cxn ang="0">
                    <a:pos x="18" y="53"/>
                  </a:cxn>
                  <a:cxn ang="0">
                    <a:pos x="6" y="59"/>
                  </a:cxn>
                  <a:cxn ang="0">
                    <a:pos x="0" y="59"/>
                  </a:cxn>
                </a:cxnLst>
                <a:rect l="0" t="0" r="r" b="b"/>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82358" name="Freeform 86"/>
              <p:cNvSpPr>
                <a:spLocks/>
              </p:cNvSpPr>
              <p:nvPr/>
            </p:nvSpPr>
            <p:spPr bwMode="auto">
              <a:xfrm flipH="1">
                <a:off x="640" y="3562"/>
                <a:ext cx="215" cy="84"/>
              </a:xfrm>
              <a:custGeom>
                <a:avLst/>
                <a:gdLst/>
                <a:ahLst/>
                <a:cxnLst>
                  <a:cxn ang="0">
                    <a:pos x="156" y="0"/>
                  </a:cxn>
                  <a:cxn ang="0">
                    <a:pos x="144" y="0"/>
                  </a:cxn>
                  <a:cxn ang="0">
                    <a:pos x="132" y="6"/>
                  </a:cxn>
                  <a:cxn ang="0">
                    <a:pos x="114" y="6"/>
                  </a:cxn>
                  <a:cxn ang="0">
                    <a:pos x="96" y="18"/>
                  </a:cxn>
                  <a:cxn ang="0">
                    <a:pos x="84" y="24"/>
                  </a:cxn>
                  <a:cxn ang="0">
                    <a:pos x="66" y="29"/>
                  </a:cxn>
                  <a:cxn ang="0">
                    <a:pos x="42" y="41"/>
                  </a:cxn>
                  <a:cxn ang="0">
                    <a:pos x="30" y="47"/>
                  </a:cxn>
                  <a:cxn ang="0">
                    <a:pos x="18" y="53"/>
                  </a:cxn>
                  <a:cxn ang="0">
                    <a:pos x="6" y="59"/>
                  </a:cxn>
                  <a:cxn ang="0">
                    <a:pos x="0" y="59"/>
                  </a:cxn>
                </a:cxnLst>
                <a:rect l="0" t="0" r="r" b="b"/>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82359" name="Freeform 87"/>
              <p:cNvSpPr>
                <a:spLocks/>
              </p:cNvSpPr>
              <p:nvPr/>
            </p:nvSpPr>
            <p:spPr bwMode="auto">
              <a:xfrm flipH="1">
                <a:off x="723" y="3638"/>
                <a:ext cx="223" cy="60"/>
              </a:xfrm>
              <a:custGeom>
                <a:avLst/>
                <a:gdLst/>
                <a:ahLst/>
                <a:cxnLst>
                  <a:cxn ang="0">
                    <a:pos x="162" y="6"/>
                  </a:cxn>
                  <a:cxn ang="0">
                    <a:pos x="156" y="18"/>
                  </a:cxn>
                  <a:cxn ang="0">
                    <a:pos x="144" y="18"/>
                  </a:cxn>
                  <a:cxn ang="0">
                    <a:pos x="132" y="24"/>
                  </a:cxn>
                  <a:cxn ang="0">
                    <a:pos x="132" y="24"/>
                  </a:cxn>
                  <a:cxn ang="0">
                    <a:pos x="108" y="30"/>
                  </a:cxn>
                  <a:cxn ang="0">
                    <a:pos x="78" y="36"/>
                  </a:cxn>
                  <a:cxn ang="0">
                    <a:pos x="42" y="42"/>
                  </a:cxn>
                  <a:cxn ang="0">
                    <a:pos x="6" y="36"/>
                  </a:cxn>
                  <a:cxn ang="0">
                    <a:pos x="6" y="36"/>
                  </a:cxn>
                  <a:cxn ang="0">
                    <a:pos x="0" y="36"/>
                  </a:cxn>
                  <a:cxn ang="0">
                    <a:pos x="0" y="36"/>
                  </a:cxn>
                  <a:cxn ang="0">
                    <a:pos x="6" y="30"/>
                  </a:cxn>
                  <a:cxn ang="0">
                    <a:pos x="6" y="30"/>
                  </a:cxn>
                  <a:cxn ang="0">
                    <a:pos x="18" y="30"/>
                  </a:cxn>
                  <a:cxn ang="0">
                    <a:pos x="36" y="30"/>
                  </a:cxn>
                  <a:cxn ang="0">
                    <a:pos x="54" y="36"/>
                  </a:cxn>
                  <a:cxn ang="0">
                    <a:pos x="84" y="30"/>
                  </a:cxn>
                  <a:cxn ang="0">
                    <a:pos x="84" y="30"/>
                  </a:cxn>
                  <a:cxn ang="0">
                    <a:pos x="108" y="24"/>
                  </a:cxn>
                  <a:cxn ang="0">
                    <a:pos x="120" y="24"/>
                  </a:cxn>
                  <a:cxn ang="0">
                    <a:pos x="138" y="18"/>
                  </a:cxn>
                  <a:cxn ang="0">
                    <a:pos x="138" y="18"/>
                  </a:cxn>
                  <a:cxn ang="0">
                    <a:pos x="162" y="6"/>
                  </a:cxn>
                  <a:cxn ang="0">
                    <a:pos x="162" y="0"/>
                  </a:cxn>
                  <a:cxn ang="0">
                    <a:pos x="162" y="6"/>
                  </a:cxn>
                </a:cxnLst>
                <a:rect l="0" t="0" r="r" b="b"/>
                <a:pathLst>
                  <a:path w="162" h="42">
                    <a:moveTo>
                      <a:pt x="162" y="6"/>
                    </a:moveTo>
                    <a:lnTo>
                      <a:pt x="156" y="18"/>
                    </a:lnTo>
                    <a:lnTo>
                      <a:pt x="144" y="18"/>
                    </a:lnTo>
                    <a:lnTo>
                      <a:pt x="132" y="24"/>
                    </a:lnTo>
                    <a:lnTo>
                      <a:pt x="132" y="24"/>
                    </a:lnTo>
                    <a:lnTo>
                      <a:pt x="108" y="30"/>
                    </a:lnTo>
                    <a:lnTo>
                      <a:pt x="78" y="36"/>
                    </a:lnTo>
                    <a:lnTo>
                      <a:pt x="42" y="42"/>
                    </a:lnTo>
                    <a:lnTo>
                      <a:pt x="6" y="36"/>
                    </a:lnTo>
                    <a:lnTo>
                      <a:pt x="6" y="36"/>
                    </a:lnTo>
                    <a:lnTo>
                      <a:pt x="0" y="36"/>
                    </a:lnTo>
                    <a:lnTo>
                      <a:pt x="0" y="36"/>
                    </a:lnTo>
                    <a:lnTo>
                      <a:pt x="6" y="30"/>
                    </a:lnTo>
                    <a:lnTo>
                      <a:pt x="6" y="30"/>
                    </a:lnTo>
                    <a:lnTo>
                      <a:pt x="18" y="30"/>
                    </a:lnTo>
                    <a:lnTo>
                      <a:pt x="36" y="30"/>
                    </a:lnTo>
                    <a:lnTo>
                      <a:pt x="54" y="36"/>
                    </a:lnTo>
                    <a:lnTo>
                      <a:pt x="84" y="30"/>
                    </a:lnTo>
                    <a:lnTo>
                      <a:pt x="84" y="30"/>
                    </a:lnTo>
                    <a:lnTo>
                      <a:pt x="108" y="24"/>
                    </a:lnTo>
                    <a:lnTo>
                      <a:pt x="120" y="24"/>
                    </a:lnTo>
                    <a:lnTo>
                      <a:pt x="138" y="18"/>
                    </a:lnTo>
                    <a:lnTo>
                      <a:pt x="138" y="18"/>
                    </a:lnTo>
                    <a:lnTo>
                      <a:pt x="162" y="6"/>
                    </a:lnTo>
                    <a:lnTo>
                      <a:pt x="162" y="0"/>
                    </a:lnTo>
                    <a:lnTo>
                      <a:pt x="162" y="6"/>
                    </a:lnTo>
                    <a:close/>
                  </a:path>
                </a:pathLst>
              </a:custGeom>
              <a:solidFill>
                <a:srgbClr val="FFD832"/>
              </a:solidFill>
              <a:ln w="9525">
                <a:noFill/>
                <a:round/>
                <a:headEnd/>
                <a:tailEnd/>
              </a:ln>
            </p:spPr>
            <p:txBody>
              <a:bodyPr/>
              <a:lstStyle/>
              <a:p>
                <a:endParaRPr lang="fr-FR"/>
              </a:p>
            </p:txBody>
          </p:sp>
          <p:sp>
            <p:nvSpPr>
              <p:cNvPr id="182360" name="Freeform 88"/>
              <p:cNvSpPr>
                <a:spLocks/>
              </p:cNvSpPr>
              <p:nvPr/>
            </p:nvSpPr>
            <p:spPr bwMode="auto">
              <a:xfrm flipH="1">
                <a:off x="747" y="2109"/>
                <a:ext cx="42" cy="103"/>
              </a:xfrm>
              <a:custGeom>
                <a:avLst/>
                <a:gdLst/>
                <a:ahLst/>
                <a:cxnLst>
                  <a:cxn ang="0">
                    <a:pos x="0" y="24"/>
                  </a:cxn>
                  <a:cxn ang="0">
                    <a:pos x="0" y="24"/>
                  </a:cxn>
                  <a:cxn ang="0">
                    <a:pos x="6" y="18"/>
                  </a:cxn>
                  <a:cxn ang="0">
                    <a:pos x="18" y="18"/>
                  </a:cxn>
                  <a:cxn ang="0">
                    <a:pos x="24" y="6"/>
                  </a:cxn>
                  <a:cxn ang="0">
                    <a:pos x="24" y="6"/>
                  </a:cxn>
                  <a:cxn ang="0">
                    <a:pos x="30" y="0"/>
                  </a:cxn>
                  <a:cxn ang="0">
                    <a:pos x="30" y="12"/>
                  </a:cxn>
                  <a:cxn ang="0">
                    <a:pos x="24" y="30"/>
                  </a:cxn>
                  <a:cxn ang="0">
                    <a:pos x="24" y="30"/>
                  </a:cxn>
                  <a:cxn ang="0">
                    <a:pos x="24" y="42"/>
                  </a:cxn>
                  <a:cxn ang="0">
                    <a:pos x="24" y="54"/>
                  </a:cxn>
                  <a:cxn ang="0">
                    <a:pos x="18" y="66"/>
                  </a:cxn>
                  <a:cxn ang="0">
                    <a:pos x="12" y="72"/>
                  </a:cxn>
                  <a:cxn ang="0">
                    <a:pos x="12" y="72"/>
                  </a:cxn>
                  <a:cxn ang="0">
                    <a:pos x="12" y="66"/>
                  </a:cxn>
                  <a:cxn ang="0">
                    <a:pos x="6" y="54"/>
                  </a:cxn>
                  <a:cxn ang="0">
                    <a:pos x="6" y="36"/>
                  </a:cxn>
                  <a:cxn ang="0">
                    <a:pos x="0" y="24"/>
                  </a:cxn>
                </a:cxnLst>
                <a:rect l="0" t="0" r="r" b="b"/>
                <a:pathLst>
                  <a:path w="30" h="72">
                    <a:moveTo>
                      <a:pt x="0" y="24"/>
                    </a:moveTo>
                    <a:lnTo>
                      <a:pt x="0" y="24"/>
                    </a:lnTo>
                    <a:lnTo>
                      <a:pt x="6" y="18"/>
                    </a:lnTo>
                    <a:lnTo>
                      <a:pt x="18" y="18"/>
                    </a:lnTo>
                    <a:lnTo>
                      <a:pt x="24" y="6"/>
                    </a:lnTo>
                    <a:lnTo>
                      <a:pt x="24" y="6"/>
                    </a:lnTo>
                    <a:lnTo>
                      <a:pt x="30" y="0"/>
                    </a:lnTo>
                    <a:lnTo>
                      <a:pt x="30" y="12"/>
                    </a:lnTo>
                    <a:lnTo>
                      <a:pt x="24" y="30"/>
                    </a:lnTo>
                    <a:lnTo>
                      <a:pt x="24" y="30"/>
                    </a:lnTo>
                    <a:lnTo>
                      <a:pt x="24" y="42"/>
                    </a:lnTo>
                    <a:lnTo>
                      <a:pt x="24" y="54"/>
                    </a:lnTo>
                    <a:lnTo>
                      <a:pt x="18" y="66"/>
                    </a:lnTo>
                    <a:lnTo>
                      <a:pt x="12" y="72"/>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grpSp>
        <p:sp>
          <p:nvSpPr>
            <p:cNvPr id="182361" name="Freeform 89"/>
            <p:cNvSpPr>
              <a:spLocks/>
            </p:cNvSpPr>
            <p:nvPr/>
          </p:nvSpPr>
          <p:spPr bwMode="auto">
            <a:xfrm flipH="1">
              <a:off x="4800" y="1200"/>
              <a:ext cx="192" cy="610"/>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chemeClr val="folHlink"/>
            </a:solidFill>
            <a:ln w="9525">
              <a:solidFill>
                <a:schemeClr val="accent2"/>
              </a:solidFill>
              <a:round/>
              <a:headEnd/>
              <a:tailEnd/>
            </a:ln>
          </p:spPr>
          <p:txBody>
            <a:bodyPr/>
            <a:lstStyle/>
            <a:p>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823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823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23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23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23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823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823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nodeType="clickEffect">
                                  <p:stCondLst>
                                    <p:cond delay="0"/>
                                  </p:stCondLst>
                                  <p:childTnLst>
                                    <p:set>
                                      <p:cBhvr>
                                        <p:cTn id="34" dur="1" fill="hold">
                                          <p:stCondLst>
                                            <p:cond delay="0"/>
                                          </p:stCondLst>
                                        </p:cTn>
                                        <p:tgtEl>
                                          <p:spTgt spid="182432"/>
                                        </p:tgtEl>
                                        <p:attrNameLst>
                                          <p:attrName>style.visibility</p:attrName>
                                        </p:attrNameLst>
                                      </p:cBhvr>
                                      <p:to>
                                        <p:strVal val="visible"/>
                                      </p:to>
                                    </p:set>
                                    <p:animEffect transition="in" filter="box(out)">
                                      <p:cBhvr>
                                        <p:cTn id="35" dur="500"/>
                                        <p:tgtEl>
                                          <p:spTgt spid="182432"/>
                                        </p:tgtEl>
                                      </p:cBhvr>
                                    </p:animEffect>
                                  </p:childTnLst>
                                </p:cTn>
                              </p:par>
                            </p:childTnLst>
                          </p:cTn>
                        </p:par>
                      </p:childTnLst>
                    </p:cTn>
                  </p:par>
                  <p:par>
                    <p:cTn id="36" fill="hold">
                      <p:stCondLst>
                        <p:cond delay="indefinite"/>
                      </p:stCondLst>
                      <p:childTnLst>
                        <p:par>
                          <p:cTn id="37" fill="hold">
                            <p:stCondLst>
                              <p:cond delay="0"/>
                            </p:stCondLst>
                            <p:childTnLst>
                              <p:par>
                                <p:cTn id="38" presetID="19" presetClass="entr" presetSubtype="10" fill="hold" grpId="0" nodeType="clickEffect">
                                  <p:stCondLst>
                                    <p:cond delay="0"/>
                                  </p:stCondLst>
                                  <p:childTnLst>
                                    <p:set>
                                      <p:cBhvr>
                                        <p:cTn id="39" dur="1" fill="hold">
                                          <p:stCondLst>
                                            <p:cond delay="0"/>
                                          </p:stCondLst>
                                        </p:cTn>
                                        <p:tgtEl>
                                          <p:spTgt spid="182433"/>
                                        </p:tgtEl>
                                        <p:attrNameLst>
                                          <p:attrName>style.visibility</p:attrName>
                                        </p:attrNameLst>
                                      </p:cBhvr>
                                      <p:to>
                                        <p:strVal val="visible"/>
                                      </p:to>
                                    </p:set>
                                    <p:anim calcmode="lin" valueType="num">
                                      <p:cBhvr>
                                        <p:cTn id="40" dur="5000" fill="hold"/>
                                        <p:tgtEl>
                                          <p:spTgt spid="182433"/>
                                        </p:tgtEl>
                                        <p:attrNameLst>
                                          <p:attrName>ppt_w</p:attrName>
                                        </p:attrNameLst>
                                      </p:cBhvr>
                                      <p:tavLst>
                                        <p:tav tm="0" fmla="#ppt_w*sin(2.5*pi*$)">
                                          <p:val>
                                            <p:fltVal val="0"/>
                                          </p:val>
                                        </p:tav>
                                        <p:tav tm="100000">
                                          <p:val>
                                            <p:fltVal val="1"/>
                                          </p:val>
                                        </p:tav>
                                      </p:tavLst>
                                    </p:anim>
                                    <p:anim calcmode="lin" valueType="num">
                                      <p:cBhvr>
                                        <p:cTn id="41" dur="5000" fill="hold"/>
                                        <p:tgtEl>
                                          <p:spTgt spid="182433"/>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nodeType="clickEffect">
                                  <p:stCondLst>
                                    <p:cond delay="0"/>
                                  </p:stCondLst>
                                  <p:childTnLst>
                                    <p:set>
                                      <p:cBhvr>
                                        <p:cTn id="45" dur="1" fill="hold">
                                          <p:stCondLst>
                                            <p:cond delay="0"/>
                                          </p:stCondLst>
                                        </p:cTn>
                                        <p:tgtEl>
                                          <p:spTgt spid="182436"/>
                                        </p:tgtEl>
                                        <p:attrNameLst>
                                          <p:attrName>style.visibility</p:attrName>
                                        </p:attrNameLst>
                                      </p:cBhvr>
                                      <p:to>
                                        <p:strVal val="visible"/>
                                      </p:to>
                                    </p:set>
                                    <p:animEffect transition="in" filter="barn(outVertical)">
                                      <p:cBhvr>
                                        <p:cTn id="46" dur="500"/>
                                        <p:tgtEl>
                                          <p:spTgt spid="182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16" grpId="0" animBg="1"/>
      <p:bldP spid="182372" grpId="0" animBg="1"/>
      <p:bldP spid="182374" grpId="0" animBg="1"/>
      <p:bldP spid="182378" grpId="0" animBg="1"/>
      <p:bldP spid="182371" grpId="0" animBg="1"/>
      <p:bldP spid="182433"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62" name="Group 2"/>
          <p:cNvGrpSpPr>
            <a:grpSpLocks/>
          </p:cNvGrpSpPr>
          <p:nvPr/>
        </p:nvGrpSpPr>
        <p:grpSpPr bwMode="auto">
          <a:xfrm>
            <a:off x="1752600" y="304800"/>
            <a:ext cx="2857500" cy="5532438"/>
            <a:chOff x="192" y="499"/>
            <a:chExt cx="1800" cy="3485"/>
          </a:xfrm>
        </p:grpSpPr>
        <p:sp>
          <p:nvSpPr>
            <p:cNvPr id="194563" name="Freeform 3"/>
            <p:cNvSpPr>
              <a:spLocks/>
            </p:cNvSpPr>
            <p:nvPr/>
          </p:nvSpPr>
          <p:spPr bwMode="auto">
            <a:xfrm>
              <a:off x="192" y="963"/>
              <a:ext cx="1800" cy="3021"/>
            </a:xfrm>
            <a:custGeom>
              <a:avLst/>
              <a:gdLst/>
              <a:ahLst/>
              <a:cxnLst>
                <a:cxn ang="0">
                  <a:pos x="531" y="223"/>
                </a:cxn>
                <a:cxn ang="0">
                  <a:pos x="260" y="388"/>
                </a:cxn>
                <a:cxn ang="0">
                  <a:pos x="204" y="677"/>
                </a:cxn>
                <a:cxn ang="0">
                  <a:pos x="134" y="1061"/>
                </a:cxn>
                <a:cxn ang="0">
                  <a:pos x="39" y="1426"/>
                </a:cxn>
                <a:cxn ang="0">
                  <a:pos x="27" y="1939"/>
                </a:cxn>
                <a:cxn ang="0">
                  <a:pos x="144" y="2300"/>
                </a:cxn>
                <a:cxn ang="0">
                  <a:pos x="229" y="2232"/>
                </a:cxn>
                <a:cxn ang="0">
                  <a:pos x="139" y="2082"/>
                </a:cxn>
                <a:cxn ang="0">
                  <a:pos x="245" y="2177"/>
                </a:cxn>
                <a:cxn ang="0">
                  <a:pos x="217" y="2021"/>
                </a:cxn>
                <a:cxn ang="0">
                  <a:pos x="179" y="1713"/>
                </a:cxn>
                <a:cxn ang="0">
                  <a:pos x="332" y="1343"/>
                </a:cxn>
                <a:cxn ang="0">
                  <a:pos x="380" y="1079"/>
                </a:cxn>
                <a:cxn ang="0">
                  <a:pos x="475" y="1075"/>
                </a:cxn>
                <a:cxn ang="0">
                  <a:pos x="517" y="1442"/>
                </a:cxn>
                <a:cxn ang="0">
                  <a:pos x="456" y="1741"/>
                </a:cxn>
                <a:cxn ang="0">
                  <a:pos x="484" y="2328"/>
                </a:cxn>
                <a:cxn ang="0">
                  <a:pos x="593" y="2806"/>
                </a:cxn>
                <a:cxn ang="0">
                  <a:pos x="540" y="3300"/>
                </a:cxn>
                <a:cxn ang="0">
                  <a:pos x="660" y="3864"/>
                </a:cxn>
                <a:cxn ang="0">
                  <a:pos x="595" y="4023"/>
                </a:cxn>
                <a:cxn ang="0">
                  <a:pos x="727" y="4125"/>
                </a:cxn>
                <a:cxn ang="0">
                  <a:pos x="873" y="4092"/>
                </a:cxn>
                <a:cxn ang="0">
                  <a:pos x="812" y="3794"/>
                </a:cxn>
                <a:cxn ang="0">
                  <a:pos x="867" y="3263"/>
                </a:cxn>
                <a:cxn ang="0">
                  <a:pos x="896" y="2873"/>
                </a:cxn>
                <a:cxn ang="0">
                  <a:pos x="906" y="2591"/>
                </a:cxn>
                <a:cxn ang="0">
                  <a:pos x="968" y="2433"/>
                </a:cxn>
                <a:cxn ang="0">
                  <a:pos x="968" y="2833"/>
                </a:cxn>
                <a:cxn ang="0">
                  <a:pos x="1004" y="3229"/>
                </a:cxn>
                <a:cxn ang="0">
                  <a:pos x="1058" y="3783"/>
                </a:cxn>
                <a:cxn ang="0">
                  <a:pos x="998" y="4061"/>
                </a:cxn>
                <a:cxn ang="0">
                  <a:pos x="1085" y="4109"/>
                </a:cxn>
                <a:cxn ang="0">
                  <a:pos x="1296" y="4062"/>
                </a:cxn>
                <a:cxn ang="0">
                  <a:pos x="1217" y="3902"/>
                </a:cxn>
                <a:cxn ang="0">
                  <a:pos x="1282" y="3456"/>
                </a:cxn>
                <a:cxn ang="0">
                  <a:pos x="1282" y="2950"/>
                </a:cxn>
                <a:cxn ang="0">
                  <a:pos x="1340" y="2506"/>
                </a:cxn>
                <a:cxn ang="0">
                  <a:pos x="1424" y="1881"/>
                </a:cxn>
                <a:cxn ang="0">
                  <a:pos x="1354" y="1526"/>
                </a:cxn>
                <a:cxn ang="0">
                  <a:pos x="1318" y="1304"/>
                </a:cxn>
                <a:cxn ang="0">
                  <a:pos x="1391" y="1075"/>
                </a:cxn>
                <a:cxn ang="0">
                  <a:pos x="1449" y="965"/>
                </a:cxn>
                <a:cxn ang="0">
                  <a:pos x="1508" y="1125"/>
                </a:cxn>
                <a:cxn ang="0">
                  <a:pos x="1539" y="1364"/>
                </a:cxn>
                <a:cxn ang="0">
                  <a:pos x="1676" y="1677"/>
                </a:cxn>
                <a:cxn ang="0">
                  <a:pos x="1656" y="1988"/>
                </a:cxn>
                <a:cxn ang="0">
                  <a:pos x="1601" y="2161"/>
                </a:cxn>
                <a:cxn ang="0">
                  <a:pos x="1685" y="2110"/>
                </a:cxn>
                <a:cxn ang="0">
                  <a:pos x="1645" y="2210"/>
                </a:cxn>
                <a:cxn ang="0">
                  <a:pos x="1643" y="2278"/>
                </a:cxn>
                <a:cxn ang="0">
                  <a:pos x="1861" y="2052"/>
                </a:cxn>
                <a:cxn ang="0">
                  <a:pos x="1844" y="1697"/>
                </a:cxn>
                <a:cxn ang="0">
                  <a:pos x="1797" y="1253"/>
                </a:cxn>
                <a:cxn ang="0">
                  <a:pos x="1732" y="1061"/>
                </a:cxn>
                <a:cxn ang="0">
                  <a:pos x="1708" y="818"/>
                </a:cxn>
                <a:cxn ang="0">
                  <a:pos x="1663" y="595"/>
                </a:cxn>
                <a:cxn ang="0">
                  <a:pos x="1623" y="407"/>
                </a:cxn>
                <a:cxn ang="0">
                  <a:pos x="1458" y="275"/>
                </a:cxn>
                <a:cxn ang="0">
                  <a:pos x="1119" y="145"/>
                </a:cxn>
              </a:cxnLst>
              <a:rect l="0" t="0" r="r" b="b"/>
              <a:pathLst>
                <a:path w="1866" h="4125">
                  <a:moveTo>
                    <a:pt x="763" y="13"/>
                  </a:moveTo>
                  <a:lnTo>
                    <a:pt x="769" y="72"/>
                  </a:lnTo>
                  <a:lnTo>
                    <a:pt x="764" y="117"/>
                  </a:lnTo>
                  <a:lnTo>
                    <a:pt x="750" y="145"/>
                  </a:lnTo>
                  <a:lnTo>
                    <a:pt x="713" y="159"/>
                  </a:lnTo>
                  <a:lnTo>
                    <a:pt x="680" y="164"/>
                  </a:lnTo>
                  <a:lnTo>
                    <a:pt x="635" y="181"/>
                  </a:lnTo>
                  <a:lnTo>
                    <a:pt x="585" y="197"/>
                  </a:lnTo>
                  <a:lnTo>
                    <a:pt x="531" y="223"/>
                  </a:lnTo>
                  <a:lnTo>
                    <a:pt x="489" y="239"/>
                  </a:lnTo>
                  <a:lnTo>
                    <a:pt x="456" y="256"/>
                  </a:lnTo>
                  <a:lnTo>
                    <a:pt x="411" y="275"/>
                  </a:lnTo>
                  <a:lnTo>
                    <a:pt x="371" y="284"/>
                  </a:lnTo>
                  <a:lnTo>
                    <a:pt x="349" y="298"/>
                  </a:lnTo>
                  <a:lnTo>
                    <a:pt x="319" y="315"/>
                  </a:lnTo>
                  <a:lnTo>
                    <a:pt x="301" y="346"/>
                  </a:lnTo>
                  <a:lnTo>
                    <a:pt x="284" y="366"/>
                  </a:lnTo>
                  <a:lnTo>
                    <a:pt x="260" y="388"/>
                  </a:lnTo>
                  <a:lnTo>
                    <a:pt x="243" y="409"/>
                  </a:lnTo>
                  <a:lnTo>
                    <a:pt x="235" y="430"/>
                  </a:lnTo>
                  <a:lnTo>
                    <a:pt x="223" y="466"/>
                  </a:lnTo>
                  <a:lnTo>
                    <a:pt x="207" y="511"/>
                  </a:lnTo>
                  <a:lnTo>
                    <a:pt x="201" y="544"/>
                  </a:lnTo>
                  <a:lnTo>
                    <a:pt x="201" y="571"/>
                  </a:lnTo>
                  <a:lnTo>
                    <a:pt x="207" y="619"/>
                  </a:lnTo>
                  <a:lnTo>
                    <a:pt x="212" y="642"/>
                  </a:lnTo>
                  <a:lnTo>
                    <a:pt x="204" y="677"/>
                  </a:lnTo>
                  <a:lnTo>
                    <a:pt x="195" y="700"/>
                  </a:lnTo>
                  <a:lnTo>
                    <a:pt x="178" y="744"/>
                  </a:lnTo>
                  <a:lnTo>
                    <a:pt x="170" y="767"/>
                  </a:lnTo>
                  <a:lnTo>
                    <a:pt x="161" y="811"/>
                  </a:lnTo>
                  <a:lnTo>
                    <a:pt x="151" y="848"/>
                  </a:lnTo>
                  <a:lnTo>
                    <a:pt x="142" y="901"/>
                  </a:lnTo>
                  <a:lnTo>
                    <a:pt x="137" y="955"/>
                  </a:lnTo>
                  <a:lnTo>
                    <a:pt x="133" y="1005"/>
                  </a:lnTo>
                  <a:lnTo>
                    <a:pt x="134" y="1061"/>
                  </a:lnTo>
                  <a:lnTo>
                    <a:pt x="139" y="1114"/>
                  </a:lnTo>
                  <a:lnTo>
                    <a:pt x="126" y="1133"/>
                  </a:lnTo>
                  <a:lnTo>
                    <a:pt x="108" y="1161"/>
                  </a:lnTo>
                  <a:lnTo>
                    <a:pt x="94" y="1194"/>
                  </a:lnTo>
                  <a:lnTo>
                    <a:pt x="74" y="1234"/>
                  </a:lnTo>
                  <a:lnTo>
                    <a:pt x="66" y="1267"/>
                  </a:lnTo>
                  <a:lnTo>
                    <a:pt x="53" y="1306"/>
                  </a:lnTo>
                  <a:lnTo>
                    <a:pt x="47" y="1353"/>
                  </a:lnTo>
                  <a:lnTo>
                    <a:pt x="39" y="1426"/>
                  </a:lnTo>
                  <a:lnTo>
                    <a:pt x="35" y="1504"/>
                  </a:lnTo>
                  <a:lnTo>
                    <a:pt x="28" y="1582"/>
                  </a:lnTo>
                  <a:lnTo>
                    <a:pt x="24" y="1658"/>
                  </a:lnTo>
                  <a:lnTo>
                    <a:pt x="19" y="1777"/>
                  </a:lnTo>
                  <a:lnTo>
                    <a:pt x="14" y="1844"/>
                  </a:lnTo>
                  <a:lnTo>
                    <a:pt x="13" y="1868"/>
                  </a:lnTo>
                  <a:lnTo>
                    <a:pt x="16" y="1892"/>
                  </a:lnTo>
                  <a:lnTo>
                    <a:pt x="19" y="1920"/>
                  </a:lnTo>
                  <a:lnTo>
                    <a:pt x="27" y="1939"/>
                  </a:lnTo>
                  <a:lnTo>
                    <a:pt x="13" y="2001"/>
                  </a:lnTo>
                  <a:lnTo>
                    <a:pt x="5" y="2049"/>
                  </a:lnTo>
                  <a:lnTo>
                    <a:pt x="0" y="2096"/>
                  </a:lnTo>
                  <a:lnTo>
                    <a:pt x="10" y="2132"/>
                  </a:lnTo>
                  <a:lnTo>
                    <a:pt x="24" y="2169"/>
                  </a:lnTo>
                  <a:lnTo>
                    <a:pt x="42" y="2211"/>
                  </a:lnTo>
                  <a:lnTo>
                    <a:pt x="55" y="2236"/>
                  </a:lnTo>
                  <a:lnTo>
                    <a:pt x="103" y="2278"/>
                  </a:lnTo>
                  <a:lnTo>
                    <a:pt x="144" y="2300"/>
                  </a:lnTo>
                  <a:lnTo>
                    <a:pt x="173" y="2306"/>
                  </a:lnTo>
                  <a:lnTo>
                    <a:pt x="203" y="2302"/>
                  </a:lnTo>
                  <a:lnTo>
                    <a:pt x="223" y="2286"/>
                  </a:lnTo>
                  <a:lnTo>
                    <a:pt x="232" y="2281"/>
                  </a:lnTo>
                  <a:lnTo>
                    <a:pt x="238" y="2270"/>
                  </a:lnTo>
                  <a:lnTo>
                    <a:pt x="242" y="2261"/>
                  </a:lnTo>
                  <a:lnTo>
                    <a:pt x="237" y="2252"/>
                  </a:lnTo>
                  <a:lnTo>
                    <a:pt x="226" y="2241"/>
                  </a:lnTo>
                  <a:lnTo>
                    <a:pt x="229" y="2232"/>
                  </a:lnTo>
                  <a:lnTo>
                    <a:pt x="228" y="2222"/>
                  </a:lnTo>
                  <a:lnTo>
                    <a:pt x="220" y="2213"/>
                  </a:lnTo>
                  <a:lnTo>
                    <a:pt x="204" y="2207"/>
                  </a:lnTo>
                  <a:lnTo>
                    <a:pt x="182" y="2196"/>
                  </a:lnTo>
                  <a:lnTo>
                    <a:pt x="168" y="2174"/>
                  </a:lnTo>
                  <a:lnTo>
                    <a:pt x="151" y="2161"/>
                  </a:lnTo>
                  <a:lnTo>
                    <a:pt x="142" y="2138"/>
                  </a:lnTo>
                  <a:lnTo>
                    <a:pt x="137" y="2101"/>
                  </a:lnTo>
                  <a:lnTo>
                    <a:pt x="139" y="2082"/>
                  </a:lnTo>
                  <a:lnTo>
                    <a:pt x="150" y="2079"/>
                  </a:lnTo>
                  <a:lnTo>
                    <a:pt x="162" y="2087"/>
                  </a:lnTo>
                  <a:lnTo>
                    <a:pt x="182" y="2110"/>
                  </a:lnTo>
                  <a:lnTo>
                    <a:pt x="192" y="2140"/>
                  </a:lnTo>
                  <a:lnTo>
                    <a:pt x="198" y="2152"/>
                  </a:lnTo>
                  <a:lnTo>
                    <a:pt x="207" y="2165"/>
                  </a:lnTo>
                  <a:lnTo>
                    <a:pt x="218" y="2171"/>
                  </a:lnTo>
                  <a:lnTo>
                    <a:pt x="231" y="2175"/>
                  </a:lnTo>
                  <a:lnTo>
                    <a:pt x="245" y="2177"/>
                  </a:lnTo>
                  <a:lnTo>
                    <a:pt x="256" y="2172"/>
                  </a:lnTo>
                  <a:lnTo>
                    <a:pt x="265" y="2161"/>
                  </a:lnTo>
                  <a:lnTo>
                    <a:pt x="266" y="2150"/>
                  </a:lnTo>
                  <a:lnTo>
                    <a:pt x="265" y="2132"/>
                  </a:lnTo>
                  <a:lnTo>
                    <a:pt x="260" y="2116"/>
                  </a:lnTo>
                  <a:lnTo>
                    <a:pt x="248" y="2090"/>
                  </a:lnTo>
                  <a:lnTo>
                    <a:pt x="229" y="2065"/>
                  </a:lnTo>
                  <a:lnTo>
                    <a:pt x="218" y="2046"/>
                  </a:lnTo>
                  <a:lnTo>
                    <a:pt x="217" y="2021"/>
                  </a:lnTo>
                  <a:lnTo>
                    <a:pt x="212" y="1990"/>
                  </a:lnTo>
                  <a:lnTo>
                    <a:pt x="198" y="1965"/>
                  </a:lnTo>
                  <a:lnTo>
                    <a:pt x="186" y="1946"/>
                  </a:lnTo>
                  <a:lnTo>
                    <a:pt x="170" y="1923"/>
                  </a:lnTo>
                  <a:lnTo>
                    <a:pt x="153" y="1914"/>
                  </a:lnTo>
                  <a:lnTo>
                    <a:pt x="144" y="1876"/>
                  </a:lnTo>
                  <a:lnTo>
                    <a:pt x="145" y="1828"/>
                  </a:lnTo>
                  <a:lnTo>
                    <a:pt x="162" y="1763"/>
                  </a:lnTo>
                  <a:lnTo>
                    <a:pt x="179" y="1713"/>
                  </a:lnTo>
                  <a:lnTo>
                    <a:pt x="203" y="1649"/>
                  </a:lnTo>
                  <a:lnTo>
                    <a:pt x="234" y="1590"/>
                  </a:lnTo>
                  <a:lnTo>
                    <a:pt x="254" y="1554"/>
                  </a:lnTo>
                  <a:lnTo>
                    <a:pt x="273" y="1521"/>
                  </a:lnTo>
                  <a:lnTo>
                    <a:pt x="291" y="1488"/>
                  </a:lnTo>
                  <a:lnTo>
                    <a:pt x="305" y="1460"/>
                  </a:lnTo>
                  <a:lnTo>
                    <a:pt x="316" y="1429"/>
                  </a:lnTo>
                  <a:lnTo>
                    <a:pt x="324" y="1398"/>
                  </a:lnTo>
                  <a:lnTo>
                    <a:pt x="332" y="1343"/>
                  </a:lnTo>
                  <a:lnTo>
                    <a:pt x="330" y="1297"/>
                  </a:lnTo>
                  <a:lnTo>
                    <a:pt x="332" y="1245"/>
                  </a:lnTo>
                  <a:lnTo>
                    <a:pt x="332" y="1214"/>
                  </a:lnTo>
                  <a:lnTo>
                    <a:pt x="329" y="1175"/>
                  </a:lnTo>
                  <a:lnTo>
                    <a:pt x="344" y="1161"/>
                  </a:lnTo>
                  <a:lnTo>
                    <a:pt x="355" y="1144"/>
                  </a:lnTo>
                  <a:lnTo>
                    <a:pt x="361" y="1124"/>
                  </a:lnTo>
                  <a:lnTo>
                    <a:pt x="364" y="1094"/>
                  </a:lnTo>
                  <a:lnTo>
                    <a:pt x="380" y="1079"/>
                  </a:lnTo>
                  <a:lnTo>
                    <a:pt x="396" y="1058"/>
                  </a:lnTo>
                  <a:lnTo>
                    <a:pt x="410" y="1030"/>
                  </a:lnTo>
                  <a:lnTo>
                    <a:pt x="417" y="988"/>
                  </a:lnTo>
                  <a:lnTo>
                    <a:pt x="420" y="946"/>
                  </a:lnTo>
                  <a:lnTo>
                    <a:pt x="427" y="906"/>
                  </a:lnTo>
                  <a:lnTo>
                    <a:pt x="441" y="974"/>
                  </a:lnTo>
                  <a:lnTo>
                    <a:pt x="450" y="1007"/>
                  </a:lnTo>
                  <a:lnTo>
                    <a:pt x="464" y="1047"/>
                  </a:lnTo>
                  <a:lnTo>
                    <a:pt x="475" y="1075"/>
                  </a:lnTo>
                  <a:lnTo>
                    <a:pt x="490" y="1111"/>
                  </a:lnTo>
                  <a:lnTo>
                    <a:pt x="508" y="1156"/>
                  </a:lnTo>
                  <a:lnTo>
                    <a:pt x="531" y="1198"/>
                  </a:lnTo>
                  <a:lnTo>
                    <a:pt x="554" y="1253"/>
                  </a:lnTo>
                  <a:lnTo>
                    <a:pt x="550" y="1292"/>
                  </a:lnTo>
                  <a:lnTo>
                    <a:pt x="550" y="1339"/>
                  </a:lnTo>
                  <a:lnTo>
                    <a:pt x="539" y="1365"/>
                  </a:lnTo>
                  <a:lnTo>
                    <a:pt x="522" y="1410"/>
                  </a:lnTo>
                  <a:lnTo>
                    <a:pt x="517" y="1442"/>
                  </a:lnTo>
                  <a:lnTo>
                    <a:pt x="517" y="1466"/>
                  </a:lnTo>
                  <a:lnTo>
                    <a:pt x="523" y="1502"/>
                  </a:lnTo>
                  <a:lnTo>
                    <a:pt x="509" y="1533"/>
                  </a:lnTo>
                  <a:lnTo>
                    <a:pt x="497" y="1558"/>
                  </a:lnTo>
                  <a:lnTo>
                    <a:pt x="487" y="1582"/>
                  </a:lnTo>
                  <a:lnTo>
                    <a:pt x="478" y="1615"/>
                  </a:lnTo>
                  <a:lnTo>
                    <a:pt x="472" y="1650"/>
                  </a:lnTo>
                  <a:lnTo>
                    <a:pt x="467" y="1692"/>
                  </a:lnTo>
                  <a:lnTo>
                    <a:pt x="456" y="1741"/>
                  </a:lnTo>
                  <a:lnTo>
                    <a:pt x="450" y="1791"/>
                  </a:lnTo>
                  <a:lnTo>
                    <a:pt x="444" y="1850"/>
                  </a:lnTo>
                  <a:lnTo>
                    <a:pt x="442" y="1917"/>
                  </a:lnTo>
                  <a:lnTo>
                    <a:pt x="444" y="1987"/>
                  </a:lnTo>
                  <a:lnTo>
                    <a:pt x="453" y="2059"/>
                  </a:lnTo>
                  <a:lnTo>
                    <a:pt x="464" y="2140"/>
                  </a:lnTo>
                  <a:lnTo>
                    <a:pt x="469" y="2194"/>
                  </a:lnTo>
                  <a:lnTo>
                    <a:pt x="473" y="2261"/>
                  </a:lnTo>
                  <a:lnTo>
                    <a:pt x="484" y="2328"/>
                  </a:lnTo>
                  <a:lnTo>
                    <a:pt x="495" y="2397"/>
                  </a:lnTo>
                  <a:lnTo>
                    <a:pt x="514" y="2461"/>
                  </a:lnTo>
                  <a:lnTo>
                    <a:pt x="529" y="2526"/>
                  </a:lnTo>
                  <a:lnTo>
                    <a:pt x="543" y="2587"/>
                  </a:lnTo>
                  <a:lnTo>
                    <a:pt x="559" y="2619"/>
                  </a:lnTo>
                  <a:lnTo>
                    <a:pt x="573" y="2660"/>
                  </a:lnTo>
                  <a:lnTo>
                    <a:pt x="588" y="2688"/>
                  </a:lnTo>
                  <a:lnTo>
                    <a:pt x="596" y="2755"/>
                  </a:lnTo>
                  <a:lnTo>
                    <a:pt x="593" y="2806"/>
                  </a:lnTo>
                  <a:lnTo>
                    <a:pt x="592" y="2930"/>
                  </a:lnTo>
                  <a:lnTo>
                    <a:pt x="579" y="2975"/>
                  </a:lnTo>
                  <a:lnTo>
                    <a:pt x="565" y="3020"/>
                  </a:lnTo>
                  <a:lnTo>
                    <a:pt x="554" y="3074"/>
                  </a:lnTo>
                  <a:lnTo>
                    <a:pt x="546" y="3123"/>
                  </a:lnTo>
                  <a:lnTo>
                    <a:pt x="542" y="3166"/>
                  </a:lnTo>
                  <a:lnTo>
                    <a:pt x="539" y="3212"/>
                  </a:lnTo>
                  <a:lnTo>
                    <a:pt x="539" y="3252"/>
                  </a:lnTo>
                  <a:lnTo>
                    <a:pt x="540" y="3300"/>
                  </a:lnTo>
                  <a:lnTo>
                    <a:pt x="554" y="3360"/>
                  </a:lnTo>
                  <a:lnTo>
                    <a:pt x="573" y="3420"/>
                  </a:lnTo>
                  <a:lnTo>
                    <a:pt x="607" y="3528"/>
                  </a:lnTo>
                  <a:lnTo>
                    <a:pt x="629" y="3598"/>
                  </a:lnTo>
                  <a:lnTo>
                    <a:pt x="648" y="3662"/>
                  </a:lnTo>
                  <a:lnTo>
                    <a:pt x="666" y="3752"/>
                  </a:lnTo>
                  <a:lnTo>
                    <a:pt x="674" y="3811"/>
                  </a:lnTo>
                  <a:lnTo>
                    <a:pt x="671" y="3846"/>
                  </a:lnTo>
                  <a:lnTo>
                    <a:pt x="660" y="3864"/>
                  </a:lnTo>
                  <a:lnTo>
                    <a:pt x="655" y="3883"/>
                  </a:lnTo>
                  <a:lnTo>
                    <a:pt x="651" y="3903"/>
                  </a:lnTo>
                  <a:lnTo>
                    <a:pt x="654" y="3925"/>
                  </a:lnTo>
                  <a:lnTo>
                    <a:pt x="652" y="3933"/>
                  </a:lnTo>
                  <a:lnTo>
                    <a:pt x="646" y="3958"/>
                  </a:lnTo>
                  <a:lnTo>
                    <a:pt x="630" y="3975"/>
                  </a:lnTo>
                  <a:lnTo>
                    <a:pt x="615" y="3984"/>
                  </a:lnTo>
                  <a:lnTo>
                    <a:pt x="601" y="4006"/>
                  </a:lnTo>
                  <a:lnTo>
                    <a:pt x="595" y="4023"/>
                  </a:lnTo>
                  <a:lnTo>
                    <a:pt x="584" y="4047"/>
                  </a:lnTo>
                  <a:lnTo>
                    <a:pt x="571" y="4062"/>
                  </a:lnTo>
                  <a:lnTo>
                    <a:pt x="570" y="4075"/>
                  </a:lnTo>
                  <a:lnTo>
                    <a:pt x="587" y="4092"/>
                  </a:lnTo>
                  <a:lnTo>
                    <a:pt x="613" y="4101"/>
                  </a:lnTo>
                  <a:lnTo>
                    <a:pt x="638" y="4108"/>
                  </a:lnTo>
                  <a:lnTo>
                    <a:pt x="666" y="4114"/>
                  </a:lnTo>
                  <a:lnTo>
                    <a:pt x="696" y="4123"/>
                  </a:lnTo>
                  <a:lnTo>
                    <a:pt x="727" y="4125"/>
                  </a:lnTo>
                  <a:lnTo>
                    <a:pt x="763" y="4123"/>
                  </a:lnTo>
                  <a:lnTo>
                    <a:pt x="784" y="4108"/>
                  </a:lnTo>
                  <a:lnTo>
                    <a:pt x="797" y="4117"/>
                  </a:lnTo>
                  <a:lnTo>
                    <a:pt x="814" y="4125"/>
                  </a:lnTo>
                  <a:lnTo>
                    <a:pt x="828" y="4125"/>
                  </a:lnTo>
                  <a:lnTo>
                    <a:pt x="845" y="4120"/>
                  </a:lnTo>
                  <a:lnTo>
                    <a:pt x="856" y="4114"/>
                  </a:lnTo>
                  <a:lnTo>
                    <a:pt x="867" y="4104"/>
                  </a:lnTo>
                  <a:lnTo>
                    <a:pt x="873" y="4092"/>
                  </a:lnTo>
                  <a:lnTo>
                    <a:pt x="873" y="4078"/>
                  </a:lnTo>
                  <a:lnTo>
                    <a:pt x="865" y="4044"/>
                  </a:lnTo>
                  <a:lnTo>
                    <a:pt x="856" y="4014"/>
                  </a:lnTo>
                  <a:lnTo>
                    <a:pt x="848" y="3972"/>
                  </a:lnTo>
                  <a:lnTo>
                    <a:pt x="836" y="3947"/>
                  </a:lnTo>
                  <a:lnTo>
                    <a:pt x="842" y="3880"/>
                  </a:lnTo>
                  <a:lnTo>
                    <a:pt x="830" y="3850"/>
                  </a:lnTo>
                  <a:lnTo>
                    <a:pt x="816" y="3825"/>
                  </a:lnTo>
                  <a:lnTo>
                    <a:pt x="812" y="3794"/>
                  </a:lnTo>
                  <a:lnTo>
                    <a:pt x="806" y="3741"/>
                  </a:lnTo>
                  <a:lnTo>
                    <a:pt x="814" y="3687"/>
                  </a:lnTo>
                  <a:lnTo>
                    <a:pt x="819" y="3620"/>
                  </a:lnTo>
                  <a:lnTo>
                    <a:pt x="831" y="3545"/>
                  </a:lnTo>
                  <a:lnTo>
                    <a:pt x="836" y="3509"/>
                  </a:lnTo>
                  <a:lnTo>
                    <a:pt x="865" y="3434"/>
                  </a:lnTo>
                  <a:lnTo>
                    <a:pt x="870" y="3363"/>
                  </a:lnTo>
                  <a:lnTo>
                    <a:pt x="868" y="3314"/>
                  </a:lnTo>
                  <a:lnTo>
                    <a:pt x="867" y="3263"/>
                  </a:lnTo>
                  <a:lnTo>
                    <a:pt x="861" y="3219"/>
                  </a:lnTo>
                  <a:lnTo>
                    <a:pt x="851" y="3165"/>
                  </a:lnTo>
                  <a:lnTo>
                    <a:pt x="845" y="3112"/>
                  </a:lnTo>
                  <a:lnTo>
                    <a:pt x="850" y="3051"/>
                  </a:lnTo>
                  <a:lnTo>
                    <a:pt x="867" y="3018"/>
                  </a:lnTo>
                  <a:lnTo>
                    <a:pt x="878" y="2990"/>
                  </a:lnTo>
                  <a:lnTo>
                    <a:pt x="887" y="2950"/>
                  </a:lnTo>
                  <a:lnTo>
                    <a:pt x="895" y="2911"/>
                  </a:lnTo>
                  <a:lnTo>
                    <a:pt x="896" y="2873"/>
                  </a:lnTo>
                  <a:lnTo>
                    <a:pt x="898" y="2841"/>
                  </a:lnTo>
                  <a:lnTo>
                    <a:pt x="893" y="2819"/>
                  </a:lnTo>
                  <a:lnTo>
                    <a:pt x="890" y="2792"/>
                  </a:lnTo>
                  <a:lnTo>
                    <a:pt x="890" y="2758"/>
                  </a:lnTo>
                  <a:lnTo>
                    <a:pt x="893" y="2722"/>
                  </a:lnTo>
                  <a:lnTo>
                    <a:pt x="904" y="2686"/>
                  </a:lnTo>
                  <a:lnTo>
                    <a:pt x="909" y="2654"/>
                  </a:lnTo>
                  <a:lnTo>
                    <a:pt x="912" y="2626"/>
                  </a:lnTo>
                  <a:lnTo>
                    <a:pt x="906" y="2591"/>
                  </a:lnTo>
                  <a:lnTo>
                    <a:pt x="896" y="2552"/>
                  </a:lnTo>
                  <a:lnTo>
                    <a:pt x="892" y="2482"/>
                  </a:lnTo>
                  <a:lnTo>
                    <a:pt x="898" y="2433"/>
                  </a:lnTo>
                  <a:lnTo>
                    <a:pt x="910" y="2345"/>
                  </a:lnTo>
                  <a:lnTo>
                    <a:pt x="920" y="2283"/>
                  </a:lnTo>
                  <a:lnTo>
                    <a:pt x="932" y="2193"/>
                  </a:lnTo>
                  <a:lnTo>
                    <a:pt x="946" y="2281"/>
                  </a:lnTo>
                  <a:lnTo>
                    <a:pt x="957" y="2342"/>
                  </a:lnTo>
                  <a:lnTo>
                    <a:pt x="968" y="2433"/>
                  </a:lnTo>
                  <a:lnTo>
                    <a:pt x="976" y="2481"/>
                  </a:lnTo>
                  <a:lnTo>
                    <a:pt x="971" y="2545"/>
                  </a:lnTo>
                  <a:lnTo>
                    <a:pt x="960" y="2591"/>
                  </a:lnTo>
                  <a:lnTo>
                    <a:pt x="954" y="2623"/>
                  </a:lnTo>
                  <a:lnTo>
                    <a:pt x="959" y="2665"/>
                  </a:lnTo>
                  <a:lnTo>
                    <a:pt x="966" y="2699"/>
                  </a:lnTo>
                  <a:lnTo>
                    <a:pt x="977" y="2743"/>
                  </a:lnTo>
                  <a:lnTo>
                    <a:pt x="979" y="2800"/>
                  </a:lnTo>
                  <a:lnTo>
                    <a:pt x="968" y="2833"/>
                  </a:lnTo>
                  <a:lnTo>
                    <a:pt x="966" y="2863"/>
                  </a:lnTo>
                  <a:lnTo>
                    <a:pt x="971" y="2908"/>
                  </a:lnTo>
                  <a:lnTo>
                    <a:pt x="979" y="2950"/>
                  </a:lnTo>
                  <a:lnTo>
                    <a:pt x="990" y="2989"/>
                  </a:lnTo>
                  <a:lnTo>
                    <a:pt x="1007" y="3026"/>
                  </a:lnTo>
                  <a:lnTo>
                    <a:pt x="1019" y="3057"/>
                  </a:lnTo>
                  <a:lnTo>
                    <a:pt x="1019" y="3104"/>
                  </a:lnTo>
                  <a:lnTo>
                    <a:pt x="1016" y="3159"/>
                  </a:lnTo>
                  <a:lnTo>
                    <a:pt x="1004" y="3229"/>
                  </a:lnTo>
                  <a:lnTo>
                    <a:pt x="1002" y="3285"/>
                  </a:lnTo>
                  <a:lnTo>
                    <a:pt x="998" y="3332"/>
                  </a:lnTo>
                  <a:lnTo>
                    <a:pt x="998" y="3378"/>
                  </a:lnTo>
                  <a:lnTo>
                    <a:pt x="1001" y="3434"/>
                  </a:lnTo>
                  <a:lnTo>
                    <a:pt x="1029" y="3498"/>
                  </a:lnTo>
                  <a:lnTo>
                    <a:pt x="1041" y="3578"/>
                  </a:lnTo>
                  <a:lnTo>
                    <a:pt x="1052" y="3676"/>
                  </a:lnTo>
                  <a:lnTo>
                    <a:pt x="1061" y="3737"/>
                  </a:lnTo>
                  <a:lnTo>
                    <a:pt x="1058" y="3783"/>
                  </a:lnTo>
                  <a:lnTo>
                    <a:pt x="1050" y="3825"/>
                  </a:lnTo>
                  <a:lnTo>
                    <a:pt x="1036" y="3855"/>
                  </a:lnTo>
                  <a:lnTo>
                    <a:pt x="1026" y="3882"/>
                  </a:lnTo>
                  <a:lnTo>
                    <a:pt x="1027" y="3907"/>
                  </a:lnTo>
                  <a:lnTo>
                    <a:pt x="1030" y="3947"/>
                  </a:lnTo>
                  <a:lnTo>
                    <a:pt x="1019" y="3972"/>
                  </a:lnTo>
                  <a:lnTo>
                    <a:pt x="1013" y="4008"/>
                  </a:lnTo>
                  <a:lnTo>
                    <a:pt x="1005" y="4034"/>
                  </a:lnTo>
                  <a:lnTo>
                    <a:pt x="998" y="4061"/>
                  </a:lnTo>
                  <a:lnTo>
                    <a:pt x="994" y="4076"/>
                  </a:lnTo>
                  <a:lnTo>
                    <a:pt x="994" y="4090"/>
                  </a:lnTo>
                  <a:lnTo>
                    <a:pt x="999" y="4103"/>
                  </a:lnTo>
                  <a:lnTo>
                    <a:pt x="1008" y="4112"/>
                  </a:lnTo>
                  <a:lnTo>
                    <a:pt x="1021" y="4120"/>
                  </a:lnTo>
                  <a:lnTo>
                    <a:pt x="1032" y="4123"/>
                  </a:lnTo>
                  <a:lnTo>
                    <a:pt x="1047" y="4123"/>
                  </a:lnTo>
                  <a:lnTo>
                    <a:pt x="1063" y="4120"/>
                  </a:lnTo>
                  <a:lnTo>
                    <a:pt x="1085" y="4109"/>
                  </a:lnTo>
                  <a:lnTo>
                    <a:pt x="1103" y="4123"/>
                  </a:lnTo>
                  <a:lnTo>
                    <a:pt x="1156" y="4123"/>
                  </a:lnTo>
                  <a:lnTo>
                    <a:pt x="1190" y="4120"/>
                  </a:lnTo>
                  <a:lnTo>
                    <a:pt x="1218" y="4111"/>
                  </a:lnTo>
                  <a:lnTo>
                    <a:pt x="1246" y="4101"/>
                  </a:lnTo>
                  <a:lnTo>
                    <a:pt x="1273" y="4097"/>
                  </a:lnTo>
                  <a:lnTo>
                    <a:pt x="1288" y="4089"/>
                  </a:lnTo>
                  <a:lnTo>
                    <a:pt x="1295" y="4078"/>
                  </a:lnTo>
                  <a:lnTo>
                    <a:pt x="1296" y="4062"/>
                  </a:lnTo>
                  <a:lnTo>
                    <a:pt x="1288" y="4056"/>
                  </a:lnTo>
                  <a:lnTo>
                    <a:pt x="1274" y="4031"/>
                  </a:lnTo>
                  <a:lnTo>
                    <a:pt x="1264" y="4000"/>
                  </a:lnTo>
                  <a:lnTo>
                    <a:pt x="1246" y="3980"/>
                  </a:lnTo>
                  <a:lnTo>
                    <a:pt x="1234" y="3972"/>
                  </a:lnTo>
                  <a:lnTo>
                    <a:pt x="1222" y="3956"/>
                  </a:lnTo>
                  <a:lnTo>
                    <a:pt x="1217" y="3941"/>
                  </a:lnTo>
                  <a:lnTo>
                    <a:pt x="1214" y="3917"/>
                  </a:lnTo>
                  <a:lnTo>
                    <a:pt x="1217" y="3902"/>
                  </a:lnTo>
                  <a:lnTo>
                    <a:pt x="1214" y="3889"/>
                  </a:lnTo>
                  <a:lnTo>
                    <a:pt x="1206" y="3864"/>
                  </a:lnTo>
                  <a:lnTo>
                    <a:pt x="1194" y="3840"/>
                  </a:lnTo>
                  <a:lnTo>
                    <a:pt x="1190" y="3808"/>
                  </a:lnTo>
                  <a:lnTo>
                    <a:pt x="1198" y="3766"/>
                  </a:lnTo>
                  <a:lnTo>
                    <a:pt x="1209" y="3709"/>
                  </a:lnTo>
                  <a:lnTo>
                    <a:pt x="1225" y="3637"/>
                  </a:lnTo>
                  <a:lnTo>
                    <a:pt x="1256" y="3536"/>
                  </a:lnTo>
                  <a:lnTo>
                    <a:pt x="1282" y="3456"/>
                  </a:lnTo>
                  <a:lnTo>
                    <a:pt x="1309" y="3369"/>
                  </a:lnTo>
                  <a:lnTo>
                    <a:pt x="1326" y="3300"/>
                  </a:lnTo>
                  <a:lnTo>
                    <a:pt x="1326" y="3240"/>
                  </a:lnTo>
                  <a:lnTo>
                    <a:pt x="1326" y="3187"/>
                  </a:lnTo>
                  <a:lnTo>
                    <a:pt x="1321" y="3140"/>
                  </a:lnTo>
                  <a:lnTo>
                    <a:pt x="1315" y="3093"/>
                  </a:lnTo>
                  <a:lnTo>
                    <a:pt x="1307" y="3045"/>
                  </a:lnTo>
                  <a:lnTo>
                    <a:pt x="1293" y="2992"/>
                  </a:lnTo>
                  <a:lnTo>
                    <a:pt x="1282" y="2950"/>
                  </a:lnTo>
                  <a:lnTo>
                    <a:pt x="1278" y="2923"/>
                  </a:lnTo>
                  <a:lnTo>
                    <a:pt x="1271" y="2850"/>
                  </a:lnTo>
                  <a:lnTo>
                    <a:pt x="1274" y="2799"/>
                  </a:lnTo>
                  <a:lnTo>
                    <a:pt x="1271" y="2755"/>
                  </a:lnTo>
                  <a:lnTo>
                    <a:pt x="1274" y="2693"/>
                  </a:lnTo>
                  <a:lnTo>
                    <a:pt x="1290" y="2665"/>
                  </a:lnTo>
                  <a:lnTo>
                    <a:pt x="1307" y="2621"/>
                  </a:lnTo>
                  <a:lnTo>
                    <a:pt x="1321" y="2590"/>
                  </a:lnTo>
                  <a:lnTo>
                    <a:pt x="1340" y="2506"/>
                  </a:lnTo>
                  <a:lnTo>
                    <a:pt x="1358" y="2431"/>
                  </a:lnTo>
                  <a:lnTo>
                    <a:pt x="1374" y="2344"/>
                  </a:lnTo>
                  <a:lnTo>
                    <a:pt x="1391" y="2256"/>
                  </a:lnTo>
                  <a:lnTo>
                    <a:pt x="1400" y="2140"/>
                  </a:lnTo>
                  <a:lnTo>
                    <a:pt x="1414" y="2052"/>
                  </a:lnTo>
                  <a:lnTo>
                    <a:pt x="1422" y="1998"/>
                  </a:lnTo>
                  <a:lnTo>
                    <a:pt x="1424" y="1957"/>
                  </a:lnTo>
                  <a:lnTo>
                    <a:pt x="1425" y="1915"/>
                  </a:lnTo>
                  <a:lnTo>
                    <a:pt x="1424" y="1881"/>
                  </a:lnTo>
                  <a:lnTo>
                    <a:pt x="1422" y="1831"/>
                  </a:lnTo>
                  <a:lnTo>
                    <a:pt x="1416" y="1773"/>
                  </a:lnTo>
                  <a:lnTo>
                    <a:pt x="1408" y="1727"/>
                  </a:lnTo>
                  <a:lnTo>
                    <a:pt x="1399" y="1688"/>
                  </a:lnTo>
                  <a:lnTo>
                    <a:pt x="1393" y="1638"/>
                  </a:lnTo>
                  <a:lnTo>
                    <a:pt x="1386" y="1604"/>
                  </a:lnTo>
                  <a:lnTo>
                    <a:pt x="1380" y="1580"/>
                  </a:lnTo>
                  <a:lnTo>
                    <a:pt x="1371" y="1558"/>
                  </a:lnTo>
                  <a:lnTo>
                    <a:pt x="1354" y="1526"/>
                  </a:lnTo>
                  <a:lnTo>
                    <a:pt x="1343" y="1499"/>
                  </a:lnTo>
                  <a:lnTo>
                    <a:pt x="1351" y="1466"/>
                  </a:lnTo>
                  <a:lnTo>
                    <a:pt x="1351" y="1446"/>
                  </a:lnTo>
                  <a:lnTo>
                    <a:pt x="1349" y="1420"/>
                  </a:lnTo>
                  <a:lnTo>
                    <a:pt x="1344" y="1403"/>
                  </a:lnTo>
                  <a:lnTo>
                    <a:pt x="1335" y="1381"/>
                  </a:lnTo>
                  <a:lnTo>
                    <a:pt x="1324" y="1356"/>
                  </a:lnTo>
                  <a:lnTo>
                    <a:pt x="1318" y="1337"/>
                  </a:lnTo>
                  <a:lnTo>
                    <a:pt x="1318" y="1304"/>
                  </a:lnTo>
                  <a:lnTo>
                    <a:pt x="1318" y="1281"/>
                  </a:lnTo>
                  <a:lnTo>
                    <a:pt x="1313" y="1262"/>
                  </a:lnTo>
                  <a:lnTo>
                    <a:pt x="1313" y="1248"/>
                  </a:lnTo>
                  <a:lnTo>
                    <a:pt x="1324" y="1223"/>
                  </a:lnTo>
                  <a:lnTo>
                    <a:pt x="1340" y="1189"/>
                  </a:lnTo>
                  <a:lnTo>
                    <a:pt x="1355" y="1161"/>
                  </a:lnTo>
                  <a:lnTo>
                    <a:pt x="1363" y="1146"/>
                  </a:lnTo>
                  <a:lnTo>
                    <a:pt x="1376" y="1110"/>
                  </a:lnTo>
                  <a:lnTo>
                    <a:pt x="1391" y="1075"/>
                  </a:lnTo>
                  <a:lnTo>
                    <a:pt x="1399" y="1057"/>
                  </a:lnTo>
                  <a:lnTo>
                    <a:pt x="1408" y="1033"/>
                  </a:lnTo>
                  <a:lnTo>
                    <a:pt x="1418" y="1002"/>
                  </a:lnTo>
                  <a:lnTo>
                    <a:pt x="1427" y="968"/>
                  </a:lnTo>
                  <a:lnTo>
                    <a:pt x="1432" y="945"/>
                  </a:lnTo>
                  <a:lnTo>
                    <a:pt x="1436" y="920"/>
                  </a:lnTo>
                  <a:lnTo>
                    <a:pt x="1441" y="904"/>
                  </a:lnTo>
                  <a:lnTo>
                    <a:pt x="1447" y="943"/>
                  </a:lnTo>
                  <a:lnTo>
                    <a:pt x="1449" y="965"/>
                  </a:lnTo>
                  <a:lnTo>
                    <a:pt x="1450" y="987"/>
                  </a:lnTo>
                  <a:lnTo>
                    <a:pt x="1453" y="1007"/>
                  </a:lnTo>
                  <a:lnTo>
                    <a:pt x="1456" y="1022"/>
                  </a:lnTo>
                  <a:lnTo>
                    <a:pt x="1463" y="1040"/>
                  </a:lnTo>
                  <a:lnTo>
                    <a:pt x="1474" y="1058"/>
                  </a:lnTo>
                  <a:lnTo>
                    <a:pt x="1488" y="1077"/>
                  </a:lnTo>
                  <a:lnTo>
                    <a:pt x="1503" y="1093"/>
                  </a:lnTo>
                  <a:lnTo>
                    <a:pt x="1506" y="1114"/>
                  </a:lnTo>
                  <a:lnTo>
                    <a:pt x="1508" y="1125"/>
                  </a:lnTo>
                  <a:lnTo>
                    <a:pt x="1514" y="1135"/>
                  </a:lnTo>
                  <a:lnTo>
                    <a:pt x="1520" y="1146"/>
                  </a:lnTo>
                  <a:lnTo>
                    <a:pt x="1539" y="1174"/>
                  </a:lnTo>
                  <a:lnTo>
                    <a:pt x="1536" y="1209"/>
                  </a:lnTo>
                  <a:lnTo>
                    <a:pt x="1536" y="1236"/>
                  </a:lnTo>
                  <a:lnTo>
                    <a:pt x="1536" y="1270"/>
                  </a:lnTo>
                  <a:lnTo>
                    <a:pt x="1536" y="1322"/>
                  </a:lnTo>
                  <a:lnTo>
                    <a:pt x="1536" y="1343"/>
                  </a:lnTo>
                  <a:lnTo>
                    <a:pt x="1539" y="1364"/>
                  </a:lnTo>
                  <a:lnTo>
                    <a:pt x="1542" y="1389"/>
                  </a:lnTo>
                  <a:lnTo>
                    <a:pt x="1548" y="1409"/>
                  </a:lnTo>
                  <a:lnTo>
                    <a:pt x="1556" y="1435"/>
                  </a:lnTo>
                  <a:lnTo>
                    <a:pt x="1562" y="1456"/>
                  </a:lnTo>
                  <a:lnTo>
                    <a:pt x="1579" y="1490"/>
                  </a:lnTo>
                  <a:lnTo>
                    <a:pt x="1618" y="1560"/>
                  </a:lnTo>
                  <a:lnTo>
                    <a:pt x="1649" y="1618"/>
                  </a:lnTo>
                  <a:lnTo>
                    <a:pt x="1665" y="1647"/>
                  </a:lnTo>
                  <a:lnTo>
                    <a:pt x="1676" y="1677"/>
                  </a:lnTo>
                  <a:lnTo>
                    <a:pt x="1687" y="1705"/>
                  </a:lnTo>
                  <a:lnTo>
                    <a:pt x="1694" y="1730"/>
                  </a:lnTo>
                  <a:lnTo>
                    <a:pt x="1713" y="1789"/>
                  </a:lnTo>
                  <a:lnTo>
                    <a:pt x="1722" y="1825"/>
                  </a:lnTo>
                  <a:lnTo>
                    <a:pt x="1724" y="1878"/>
                  </a:lnTo>
                  <a:lnTo>
                    <a:pt x="1713" y="1912"/>
                  </a:lnTo>
                  <a:lnTo>
                    <a:pt x="1698" y="1921"/>
                  </a:lnTo>
                  <a:lnTo>
                    <a:pt x="1671" y="1962"/>
                  </a:lnTo>
                  <a:lnTo>
                    <a:pt x="1656" y="1988"/>
                  </a:lnTo>
                  <a:lnTo>
                    <a:pt x="1648" y="2045"/>
                  </a:lnTo>
                  <a:lnTo>
                    <a:pt x="1638" y="2065"/>
                  </a:lnTo>
                  <a:lnTo>
                    <a:pt x="1620" y="2088"/>
                  </a:lnTo>
                  <a:lnTo>
                    <a:pt x="1610" y="2104"/>
                  </a:lnTo>
                  <a:lnTo>
                    <a:pt x="1604" y="2119"/>
                  </a:lnTo>
                  <a:lnTo>
                    <a:pt x="1601" y="2132"/>
                  </a:lnTo>
                  <a:lnTo>
                    <a:pt x="1600" y="2143"/>
                  </a:lnTo>
                  <a:lnTo>
                    <a:pt x="1600" y="2154"/>
                  </a:lnTo>
                  <a:lnTo>
                    <a:pt x="1601" y="2161"/>
                  </a:lnTo>
                  <a:lnTo>
                    <a:pt x="1606" y="2169"/>
                  </a:lnTo>
                  <a:lnTo>
                    <a:pt x="1612" y="2174"/>
                  </a:lnTo>
                  <a:lnTo>
                    <a:pt x="1624" y="2175"/>
                  </a:lnTo>
                  <a:lnTo>
                    <a:pt x="1634" y="2175"/>
                  </a:lnTo>
                  <a:lnTo>
                    <a:pt x="1643" y="2174"/>
                  </a:lnTo>
                  <a:lnTo>
                    <a:pt x="1656" y="2169"/>
                  </a:lnTo>
                  <a:lnTo>
                    <a:pt x="1665" y="2157"/>
                  </a:lnTo>
                  <a:lnTo>
                    <a:pt x="1674" y="2136"/>
                  </a:lnTo>
                  <a:lnTo>
                    <a:pt x="1685" y="2110"/>
                  </a:lnTo>
                  <a:lnTo>
                    <a:pt x="1712" y="2079"/>
                  </a:lnTo>
                  <a:lnTo>
                    <a:pt x="1727" y="2076"/>
                  </a:lnTo>
                  <a:lnTo>
                    <a:pt x="1726" y="2101"/>
                  </a:lnTo>
                  <a:lnTo>
                    <a:pt x="1722" y="2130"/>
                  </a:lnTo>
                  <a:lnTo>
                    <a:pt x="1718" y="2160"/>
                  </a:lnTo>
                  <a:lnTo>
                    <a:pt x="1705" y="2179"/>
                  </a:lnTo>
                  <a:lnTo>
                    <a:pt x="1688" y="2193"/>
                  </a:lnTo>
                  <a:lnTo>
                    <a:pt x="1659" y="2207"/>
                  </a:lnTo>
                  <a:lnTo>
                    <a:pt x="1645" y="2210"/>
                  </a:lnTo>
                  <a:lnTo>
                    <a:pt x="1640" y="2217"/>
                  </a:lnTo>
                  <a:lnTo>
                    <a:pt x="1640" y="2228"/>
                  </a:lnTo>
                  <a:lnTo>
                    <a:pt x="1646" y="2235"/>
                  </a:lnTo>
                  <a:lnTo>
                    <a:pt x="1635" y="2239"/>
                  </a:lnTo>
                  <a:lnTo>
                    <a:pt x="1628" y="2247"/>
                  </a:lnTo>
                  <a:lnTo>
                    <a:pt x="1623" y="2253"/>
                  </a:lnTo>
                  <a:lnTo>
                    <a:pt x="1623" y="2263"/>
                  </a:lnTo>
                  <a:lnTo>
                    <a:pt x="1628" y="2270"/>
                  </a:lnTo>
                  <a:lnTo>
                    <a:pt x="1643" y="2278"/>
                  </a:lnTo>
                  <a:lnTo>
                    <a:pt x="1663" y="2299"/>
                  </a:lnTo>
                  <a:lnTo>
                    <a:pt x="1693" y="2303"/>
                  </a:lnTo>
                  <a:lnTo>
                    <a:pt x="1721" y="2299"/>
                  </a:lnTo>
                  <a:lnTo>
                    <a:pt x="1763" y="2277"/>
                  </a:lnTo>
                  <a:lnTo>
                    <a:pt x="1811" y="2235"/>
                  </a:lnTo>
                  <a:lnTo>
                    <a:pt x="1838" y="2180"/>
                  </a:lnTo>
                  <a:lnTo>
                    <a:pt x="1852" y="2141"/>
                  </a:lnTo>
                  <a:lnTo>
                    <a:pt x="1866" y="2094"/>
                  </a:lnTo>
                  <a:lnTo>
                    <a:pt x="1861" y="2052"/>
                  </a:lnTo>
                  <a:lnTo>
                    <a:pt x="1850" y="1993"/>
                  </a:lnTo>
                  <a:lnTo>
                    <a:pt x="1841" y="1935"/>
                  </a:lnTo>
                  <a:lnTo>
                    <a:pt x="1845" y="1925"/>
                  </a:lnTo>
                  <a:lnTo>
                    <a:pt x="1848" y="1906"/>
                  </a:lnTo>
                  <a:lnTo>
                    <a:pt x="1850" y="1890"/>
                  </a:lnTo>
                  <a:lnTo>
                    <a:pt x="1852" y="1865"/>
                  </a:lnTo>
                  <a:lnTo>
                    <a:pt x="1850" y="1828"/>
                  </a:lnTo>
                  <a:lnTo>
                    <a:pt x="1847" y="1787"/>
                  </a:lnTo>
                  <a:lnTo>
                    <a:pt x="1844" y="1697"/>
                  </a:lnTo>
                  <a:lnTo>
                    <a:pt x="1842" y="1647"/>
                  </a:lnTo>
                  <a:lnTo>
                    <a:pt x="1839" y="1600"/>
                  </a:lnTo>
                  <a:lnTo>
                    <a:pt x="1833" y="1495"/>
                  </a:lnTo>
                  <a:lnTo>
                    <a:pt x="1827" y="1412"/>
                  </a:lnTo>
                  <a:lnTo>
                    <a:pt x="1820" y="1361"/>
                  </a:lnTo>
                  <a:lnTo>
                    <a:pt x="1817" y="1325"/>
                  </a:lnTo>
                  <a:lnTo>
                    <a:pt x="1813" y="1300"/>
                  </a:lnTo>
                  <a:lnTo>
                    <a:pt x="1803" y="1273"/>
                  </a:lnTo>
                  <a:lnTo>
                    <a:pt x="1797" y="1253"/>
                  </a:lnTo>
                  <a:lnTo>
                    <a:pt x="1794" y="1234"/>
                  </a:lnTo>
                  <a:lnTo>
                    <a:pt x="1778" y="1203"/>
                  </a:lnTo>
                  <a:lnTo>
                    <a:pt x="1769" y="1181"/>
                  </a:lnTo>
                  <a:lnTo>
                    <a:pt x="1761" y="1161"/>
                  </a:lnTo>
                  <a:lnTo>
                    <a:pt x="1749" y="1144"/>
                  </a:lnTo>
                  <a:lnTo>
                    <a:pt x="1736" y="1125"/>
                  </a:lnTo>
                  <a:lnTo>
                    <a:pt x="1727" y="1114"/>
                  </a:lnTo>
                  <a:lnTo>
                    <a:pt x="1730" y="1086"/>
                  </a:lnTo>
                  <a:lnTo>
                    <a:pt x="1732" y="1061"/>
                  </a:lnTo>
                  <a:lnTo>
                    <a:pt x="1733" y="1035"/>
                  </a:lnTo>
                  <a:lnTo>
                    <a:pt x="1735" y="1010"/>
                  </a:lnTo>
                  <a:lnTo>
                    <a:pt x="1733" y="982"/>
                  </a:lnTo>
                  <a:lnTo>
                    <a:pt x="1729" y="948"/>
                  </a:lnTo>
                  <a:lnTo>
                    <a:pt x="1727" y="920"/>
                  </a:lnTo>
                  <a:lnTo>
                    <a:pt x="1724" y="893"/>
                  </a:lnTo>
                  <a:lnTo>
                    <a:pt x="1719" y="865"/>
                  </a:lnTo>
                  <a:lnTo>
                    <a:pt x="1715" y="842"/>
                  </a:lnTo>
                  <a:lnTo>
                    <a:pt x="1708" y="818"/>
                  </a:lnTo>
                  <a:lnTo>
                    <a:pt x="1704" y="795"/>
                  </a:lnTo>
                  <a:lnTo>
                    <a:pt x="1698" y="768"/>
                  </a:lnTo>
                  <a:lnTo>
                    <a:pt x="1691" y="747"/>
                  </a:lnTo>
                  <a:lnTo>
                    <a:pt x="1682" y="725"/>
                  </a:lnTo>
                  <a:lnTo>
                    <a:pt x="1671" y="698"/>
                  </a:lnTo>
                  <a:lnTo>
                    <a:pt x="1663" y="678"/>
                  </a:lnTo>
                  <a:lnTo>
                    <a:pt x="1659" y="661"/>
                  </a:lnTo>
                  <a:lnTo>
                    <a:pt x="1656" y="639"/>
                  </a:lnTo>
                  <a:lnTo>
                    <a:pt x="1663" y="595"/>
                  </a:lnTo>
                  <a:lnTo>
                    <a:pt x="1665" y="574"/>
                  </a:lnTo>
                  <a:lnTo>
                    <a:pt x="1665" y="560"/>
                  </a:lnTo>
                  <a:lnTo>
                    <a:pt x="1665" y="541"/>
                  </a:lnTo>
                  <a:lnTo>
                    <a:pt x="1659" y="507"/>
                  </a:lnTo>
                  <a:lnTo>
                    <a:pt x="1652" y="491"/>
                  </a:lnTo>
                  <a:lnTo>
                    <a:pt x="1645" y="466"/>
                  </a:lnTo>
                  <a:lnTo>
                    <a:pt x="1638" y="444"/>
                  </a:lnTo>
                  <a:lnTo>
                    <a:pt x="1631" y="426"/>
                  </a:lnTo>
                  <a:lnTo>
                    <a:pt x="1623" y="407"/>
                  </a:lnTo>
                  <a:lnTo>
                    <a:pt x="1609" y="390"/>
                  </a:lnTo>
                  <a:lnTo>
                    <a:pt x="1598" y="379"/>
                  </a:lnTo>
                  <a:lnTo>
                    <a:pt x="1584" y="366"/>
                  </a:lnTo>
                  <a:lnTo>
                    <a:pt x="1570" y="349"/>
                  </a:lnTo>
                  <a:lnTo>
                    <a:pt x="1558" y="331"/>
                  </a:lnTo>
                  <a:lnTo>
                    <a:pt x="1547" y="313"/>
                  </a:lnTo>
                  <a:lnTo>
                    <a:pt x="1523" y="299"/>
                  </a:lnTo>
                  <a:lnTo>
                    <a:pt x="1497" y="282"/>
                  </a:lnTo>
                  <a:lnTo>
                    <a:pt x="1458" y="275"/>
                  </a:lnTo>
                  <a:lnTo>
                    <a:pt x="1413" y="256"/>
                  </a:lnTo>
                  <a:lnTo>
                    <a:pt x="1377" y="236"/>
                  </a:lnTo>
                  <a:lnTo>
                    <a:pt x="1335" y="220"/>
                  </a:lnTo>
                  <a:lnTo>
                    <a:pt x="1285" y="198"/>
                  </a:lnTo>
                  <a:lnTo>
                    <a:pt x="1237" y="181"/>
                  </a:lnTo>
                  <a:lnTo>
                    <a:pt x="1217" y="173"/>
                  </a:lnTo>
                  <a:lnTo>
                    <a:pt x="1178" y="161"/>
                  </a:lnTo>
                  <a:lnTo>
                    <a:pt x="1150" y="155"/>
                  </a:lnTo>
                  <a:lnTo>
                    <a:pt x="1119" y="145"/>
                  </a:lnTo>
                  <a:lnTo>
                    <a:pt x="1102" y="112"/>
                  </a:lnTo>
                  <a:lnTo>
                    <a:pt x="1096" y="67"/>
                  </a:lnTo>
                  <a:lnTo>
                    <a:pt x="1100" y="11"/>
                  </a:lnTo>
                  <a:lnTo>
                    <a:pt x="929" y="0"/>
                  </a:lnTo>
                  <a:lnTo>
                    <a:pt x="763" y="13"/>
                  </a:lnTo>
                  <a:close/>
                </a:path>
              </a:pathLst>
            </a:custGeom>
            <a:solidFill>
              <a:srgbClr val="FFDFBF"/>
            </a:solidFill>
            <a:ln w="7938">
              <a:solidFill>
                <a:srgbClr val="000000"/>
              </a:solidFill>
              <a:prstDash val="solid"/>
              <a:round/>
              <a:headEnd/>
              <a:tailEnd/>
            </a:ln>
          </p:spPr>
          <p:txBody>
            <a:bodyPr/>
            <a:lstStyle/>
            <a:p>
              <a:endParaRPr lang="fr-FR"/>
            </a:p>
          </p:txBody>
        </p:sp>
        <p:grpSp>
          <p:nvGrpSpPr>
            <p:cNvPr id="194564" name="Group 4"/>
            <p:cNvGrpSpPr>
              <a:grpSpLocks/>
            </p:cNvGrpSpPr>
            <p:nvPr/>
          </p:nvGrpSpPr>
          <p:grpSpPr bwMode="auto">
            <a:xfrm>
              <a:off x="840" y="499"/>
              <a:ext cx="514" cy="535"/>
              <a:chOff x="1058" y="1634"/>
              <a:chExt cx="266" cy="365"/>
            </a:xfrm>
          </p:grpSpPr>
          <p:sp>
            <p:nvSpPr>
              <p:cNvPr id="194565" name="Freeform 5"/>
              <p:cNvSpPr>
                <a:spLocks/>
              </p:cNvSpPr>
              <p:nvPr/>
            </p:nvSpPr>
            <p:spPr bwMode="auto">
              <a:xfrm>
                <a:off x="1058" y="1634"/>
                <a:ext cx="266" cy="363"/>
              </a:xfrm>
              <a:custGeom>
                <a:avLst/>
                <a:gdLst/>
                <a:ahLst/>
                <a:cxnLst>
                  <a:cxn ang="0">
                    <a:pos x="321" y="3"/>
                  </a:cxn>
                  <a:cxn ang="0">
                    <a:pos x="383" y="20"/>
                  </a:cxn>
                  <a:cxn ang="0">
                    <a:pos x="437" y="54"/>
                  </a:cxn>
                  <a:cxn ang="0">
                    <a:pos x="475" y="96"/>
                  </a:cxn>
                  <a:cxn ang="0">
                    <a:pos x="498" y="146"/>
                  </a:cxn>
                  <a:cxn ang="0">
                    <a:pos x="504" y="191"/>
                  </a:cxn>
                  <a:cxn ang="0">
                    <a:pos x="506" y="313"/>
                  </a:cxn>
                  <a:cxn ang="0">
                    <a:pos x="523" y="304"/>
                  </a:cxn>
                  <a:cxn ang="0">
                    <a:pos x="534" y="325"/>
                  </a:cxn>
                  <a:cxn ang="0">
                    <a:pos x="523" y="360"/>
                  </a:cxn>
                  <a:cxn ang="0">
                    <a:pos x="503" y="395"/>
                  </a:cxn>
                  <a:cxn ang="0">
                    <a:pos x="501" y="453"/>
                  </a:cxn>
                  <a:cxn ang="0">
                    <a:pos x="492" y="478"/>
                  </a:cxn>
                  <a:cxn ang="0">
                    <a:pos x="470" y="492"/>
                  </a:cxn>
                  <a:cxn ang="0">
                    <a:pos x="462" y="557"/>
                  </a:cxn>
                  <a:cxn ang="0">
                    <a:pos x="442" y="615"/>
                  </a:cxn>
                  <a:cxn ang="0">
                    <a:pos x="391" y="665"/>
                  </a:cxn>
                  <a:cxn ang="0">
                    <a:pos x="339" y="702"/>
                  </a:cxn>
                  <a:cxn ang="0">
                    <a:pos x="296" y="724"/>
                  </a:cxn>
                  <a:cxn ang="0">
                    <a:pos x="241" y="723"/>
                  </a:cxn>
                  <a:cxn ang="0">
                    <a:pos x="193" y="702"/>
                  </a:cxn>
                  <a:cxn ang="0">
                    <a:pos x="173" y="685"/>
                  </a:cxn>
                  <a:cxn ang="0">
                    <a:pos x="139" y="660"/>
                  </a:cxn>
                  <a:cxn ang="0">
                    <a:pos x="104" y="626"/>
                  </a:cxn>
                  <a:cxn ang="0">
                    <a:pos x="76" y="564"/>
                  </a:cxn>
                  <a:cxn ang="0">
                    <a:pos x="65" y="489"/>
                  </a:cxn>
                  <a:cxn ang="0">
                    <a:pos x="45" y="483"/>
                  </a:cxn>
                  <a:cxn ang="0">
                    <a:pos x="37" y="469"/>
                  </a:cxn>
                  <a:cxn ang="0">
                    <a:pos x="30" y="400"/>
                  </a:cxn>
                  <a:cxn ang="0">
                    <a:pos x="14" y="367"/>
                  </a:cxn>
                  <a:cxn ang="0">
                    <a:pos x="0" y="330"/>
                  </a:cxn>
                  <a:cxn ang="0">
                    <a:pos x="6" y="308"/>
                  </a:cxn>
                  <a:cxn ang="0">
                    <a:pos x="30" y="313"/>
                  </a:cxn>
                  <a:cxn ang="0">
                    <a:pos x="33" y="193"/>
                  </a:cxn>
                  <a:cxn ang="0">
                    <a:pos x="41" y="145"/>
                  </a:cxn>
                  <a:cxn ang="0">
                    <a:pos x="69" y="88"/>
                  </a:cxn>
                  <a:cxn ang="0">
                    <a:pos x="109" y="48"/>
                  </a:cxn>
                  <a:cxn ang="0">
                    <a:pos x="179" y="14"/>
                  </a:cxn>
                  <a:cxn ang="0">
                    <a:pos x="247" y="1"/>
                  </a:cxn>
                </a:cxnLst>
                <a:rect l="0" t="0" r="r" b="b"/>
                <a:pathLst>
                  <a:path w="534" h="726">
                    <a:moveTo>
                      <a:pt x="279" y="0"/>
                    </a:moveTo>
                    <a:lnTo>
                      <a:pt x="321" y="3"/>
                    </a:lnTo>
                    <a:lnTo>
                      <a:pt x="355" y="9"/>
                    </a:lnTo>
                    <a:lnTo>
                      <a:pt x="383" y="20"/>
                    </a:lnTo>
                    <a:lnTo>
                      <a:pt x="409" y="34"/>
                    </a:lnTo>
                    <a:lnTo>
                      <a:pt x="437" y="54"/>
                    </a:lnTo>
                    <a:lnTo>
                      <a:pt x="457" y="73"/>
                    </a:lnTo>
                    <a:lnTo>
                      <a:pt x="475" y="96"/>
                    </a:lnTo>
                    <a:lnTo>
                      <a:pt x="487" y="118"/>
                    </a:lnTo>
                    <a:lnTo>
                      <a:pt x="498" y="146"/>
                    </a:lnTo>
                    <a:lnTo>
                      <a:pt x="503" y="166"/>
                    </a:lnTo>
                    <a:lnTo>
                      <a:pt x="504" y="191"/>
                    </a:lnTo>
                    <a:lnTo>
                      <a:pt x="506" y="219"/>
                    </a:lnTo>
                    <a:lnTo>
                      <a:pt x="506" y="313"/>
                    </a:lnTo>
                    <a:lnTo>
                      <a:pt x="512" y="304"/>
                    </a:lnTo>
                    <a:lnTo>
                      <a:pt x="523" y="304"/>
                    </a:lnTo>
                    <a:lnTo>
                      <a:pt x="529" y="308"/>
                    </a:lnTo>
                    <a:lnTo>
                      <a:pt x="534" y="325"/>
                    </a:lnTo>
                    <a:lnTo>
                      <a:pt x="531" y="346"/>
                    </a:lnTo>
                    <a:lnTo>
                      <a:pt x="523" y="360"/>
                    </a:lnTo>
                    <a:lnTo>
                      <a:pt x="509" y="383"/>
                    </a:lnTo>
                    <a:lnTo>
                      <a:pt x="503" y="395"/>
                    </a:lnTo>
                    <a:lnTo>
                      <a:pt x="501" y="413"/>
                    </a:lnTo>
                    <a:lnTo>
                      <a:pt x="501" y="453"/>
                    </a:lnTo>
                    <a:lnTo>
                      <a:pt x="498" y="469"/>
                    </a:lnTo>
                    <a:lnTo>
                      <a:pt x="492" y="478"/>
                    </a:lnTo>
                    <a:lnTo>
                      <a:pt x="484" y="486"/>
                    </a:lnTo>
                    <a:lnTo>
                      <a:pt x="470" y="492"/>
                    </a:lnTo>
                    <a:lnTo>
                      <a:pt x="468" y="522"/>
                    </a:lnTo>
                    <a:lnTo>
                      <a:pt x="462" y="557"/>
                    </a:lnTo>
                    <a:lnTo>
                      <a:pt x="453" y="589"/>
                    </a:lnTo>
                    <a:lnTo>
                      <a:pt x="442" y="615"/>
                    </a:lnTo>
                    <a:lnTo>
                      <a:pt x="423" y="639"/>
                    </a:lnTo>
                    <a:lnTo>
                      <a:pt x="391" y="665"/>
                    </a:lnTo>
                    <a:lnTo>
                      <a:pt x="370" y="681"/>
                    </a:lnTo>
                    <a:lnTo>
                      <a:pt x="339" y="702"/>
                    </a:lnTo>
                    <a:lnTo>
                      <a:pt x="311" y="718"/>
                    </a:lnTo>
                    <a:lnTo>
                      <a:pt x="296" y="724"/>
                    </a:lnTo>
                    <a:lnTo>
                      <a:pt x="271" y="726"/>
                    </a:lnTo>
                    <a:lnTo>
                      <a:pt x="241" y="723"/>
                    </a:lnTo>
                    <a:lnTo>
                      <a:pt x="216" y="715"/>
                    </a:lnTo>
                    <a:lnTo>
                      <a:pt x="193" y="702"/>
                    </a:lnTo>
                    <a:lnTo>
                      <a:pt x="182" y="693"/>
                    </a:lnTo>
                    <a:lnTo>
                      <a:pt x="173" y="685"/>
                    </a:lnTo>
                    <a:lnTo>
                      <a:pt x="156" y="673"/>
                    </a:lnTo>
                    <a:lnTo>
                      <a:pt x="139" y="660"/>
                    </a:lnTo>
                    <a:lnTo>
                      <a:pt x="118" y="645"/>
                    </a:lnTo>
                    <a:lnTo>
                      <a:pt x="104" y="626"/>
                    </a:lnTo>
                    <a:lnTo>
                      <a:pt x="87" y="596"/>
                    </a:lnTo>
                    <a:lnTo>
                      <a:pt x="76" y="564"/>
                    </a:lnTo>
                    <a:lnTo>
                      <a:pt x="69" y="526"/>
                    </a:lnTo>
                    <a:lnTo>
                      <a:pt x="65" y="489"/>
                    </a:lnTo>
                    <a:lnTo>
                      <a:pt x="55" y="487"/>
                    </a:lnTo>
                    <a:lnTo>
                      <a:pt x="45" y="483"/>
                    </a:lnTo>
                    <a:lnTo>
                      <a:pt x="41" y="478"/>
                    </a:lnTo>
                    <a:lnTo>
                      <a:pt x="37" y="469"/>
                    </a:lnTo>
                    <a:lnTo>
                      <a:pt x="34" y="455"/>
                    </a:lnTo>
                    <a:lnTo>
                      <a:pt x="30" y="400"/>
                    </a:lnTo>
                    <a:lnTo>
                      <a:pt x="20" y="385"/>
                    </a:lnTo>
                    <a:lnTo>
                      <a:pt x="14" y="367"/>
                    </a:lnTo>
                    <a:lnTo>
                      <a:pt x="3" y="344"/>
                    </a:lnTo>
                    <a:lnTo>
                      <a:pt x="0" y="330"/>
                    </a:lnTo>
                    <a:lnTo>
                      <a:pt x="2" y="318"/>
                    </a:lnTo>
                    <a:lnTo>
                      <a:pt x="6" y="308"/>
                    </a:lnTo>
                    <a:lnTo>
                      <a:pt x="17" y="307"/>
                    </a:lnTo>
                    <a:lnTo>
                      <a:pt x="30" y="313"/>
                    </a:lnTo>
                    <a:lnTo>
                      <a:pt x="30" y="224"/>
                    </a:lnTo>
                    <a:lnTo>
                      <a:pt x="33" y="193"/>
                    </a:lnTo>
                    <a:lnTo>
                      <a:pt x="36" y="166"/>
                    </a:lnTo>
                    <a:lnTo>
                      <a:pt x="41" y="145"/>
                    </a:lnTo>
                    <a:lnTo>
                      <a:pt x="51" y="117"/>
                    </a:lnTo>
                    <a:lnTo>
                      <a:pt x="69" y="88"/>
                    </a:lnTo>
                    <a:lnTo>
                      <a:pt x="84" y="70"/>
                    </a:lnTo>
                    <a:lnTo>
                      <a:pt x="109" y="48"/>
                    </a:lnTo>
                    <a:lnTo>
                      <a:pt x="145" y="26"/>
                    </a:lnTo>
                    <a:lnTo>
                      <a:pt x="179" y="14"/>
                    </a:lnTo>
                    <a:lnTo>
                      <a:pt x="215" y="6"/>
                    </a:lnTo>
                    <a:lnTo>
                      <a:pt x="247" y="1"/>
                    </a:lnTo>
                    <a:lnTo>
                      <a:pt x="279" y="0"/>
                    </a:lnTo>
                    <a:close/>
                  </a:path>
                </a:pathLst>
              </a:custGeom>
              <a:solidFill>
                <a:srgbClr val="FFDFBF"/>
              </a:solidFill>
              <a:ln w="9525">
                <a:noFill/>
                <a:round/>
                <a:headEnd/>
                <a:tailEnd/>
              </a:ln>
            </p:spPr>
            <p:txBody>
              <a:bodyPr/>
              <a:lstStyle/>
              <a:p>
                <a:endParaRPr lang="fr-FR"/>
              </a:p>
            </p:txBody>
          </p:sp>
          <p:sp>
            <p:nvSpPr>
              <p:cNvPr id="194566" name="Freeform 6"/>
              <p:cNvSpPr>
                <a:spLocks/>
              </p:cNvSpPr>
              <p:nvPr/>
            </p:nvSpPr>
            <p:spPr bwMode="auto">
              <a:xfrm>
                <a:off x="1058" y="1636"/>
                <a:ext cx="266" cy="363"/>
              </a:xfrm>
              <a:custGeom>
                <a:avLst/>
                <a:gdLst/>
                <a:ahLst/>
                <a:cxnLst>
                  <a:cxn ang="0">
                    <a:pos x="321" y="3"/>
                  </a:cxn>
                  <a:cxn ang="0">
                    <a:pos x="383" y="20"/>
                  </a:cxn>
                  <a:cxn ang="0">
                    <a:pos x="437" y="54"/>
                  </a:cxn>
                  <a:cxn ang="0">
                    <a:pos x="475" y="96"/>
                  </a:cxn>
                  <a:cxn ang="0">
                    <a:pos x="498" y="146"/>
                  </a:cxn>
                  <a:cxn ang="0">
                    <a:pos x="504" y="191"/>
                  </a:cxn>
                  <a:cxn ang="0">
                    <a:pos x="506" y="313"/>
                  </a:cxn>
                  <a:cxn ang="0">
                    <a:pos x="523" y="304"/>
                  </a:cxn>
                  <a:cxn ang="0">
                    <a:pos x="534" y="325"/>
                  </a:cxn>
                  <a:cxn ang="0">
                    <a:pos x="523" y="360"/>
                  </a:cxn>
                  <a:cxn ang="0">
                    <a:pos x="503" y="396"/>
                  </a:cxn>
                  <a:cxn ang="0">
                    <a:pos x="501" y="453"/>
                  </a:cxn>
                  <a:cxn ang="0">
                    <a:pos x="492" y="478"/>
                  </a:cxn>
                  <a:cxn ang="0">
                    <a:pos x="470" y="492"/>
                  </a:cxn>
                  <a:cxn ang="0">
                    <a:pos x="462" y="558"/>
                  </a:cxn>
                  <a:cxn ang="0">
                    <a:pos x="442" y="615"/>
                  </a:cxn>
                  <a:cxn ang="0">
                    <a:pos x="391" y="665"/>
                  </a:cxn>
                  <a:cxn ang="0">
                    <a:pos x="339" y="703"/>
                  </a:cxn>
                  <a:cxn ang="0">
                    <a:pos x="296" y="724"/>
                  </a:cxn>
                  <a:cxn ang="0">
                    <a:pos x="241" y="723"/>
                  </a:cxn>
                  <a:cxn ang="0">
                    <a:pos x="193" y="703"/>
                  </a:cxn>
                  <a:cxn ang="0">
                    <a:pos x="173" y="685"/>
                  </a:cxn>
                  <a:cxn ang="0">
                    <a:pos x="139" y="660"/>
                  </a:cxn>
                  <a:cxn ang="0">
                    <a:pos x="104" y="626"/>
                  </a:cxn>
                  <a:cxn ang="0">
                    <a:pos x="76" y="564"/>
                  </a:cxn>
                  <a:cxn ang="0">
                    <a:pos x="65" y="489"/>
                  </a:cxn>
                  <a:cxn ang="0">
                    <a:pos x="45" y="483"/>
                  </a:cxn>
                  <a:cxn ang="0">
                    <a:pos x="37" y="469"/>
                  </a:cxn>
                  <a:cxn ang="0">
                    <a:pos x="30" y="400"/>
                  </a:cxn>
                  <a:cxn ang="0">
                    <a:pos x="14" y="368"/>
                  </a:cxn>
                  <a:cxn ang="0">
                    <a:pos x="0" y="330"/>
                  </a:cxn>
                  <a:cxn ang="0">
                    <a:pos x="6" y="308"/>
                  </a:cxn>
                  <a:cxn ang="0">
                    <a:pos x="30" y="313"/>
                  </a:cxn>
                  <a:cxn ang="0">
                    <a:pos x="33" y="193"/>
                  </a:cxn>
                  <a:cxn ang="0">
                    <a:pos x="41" y="145"/>
                  </a:cxn>
                  <a:cxn ang="0">
                    <a:pos x="69" y="89"/>
                  </a:cxn>
                  <a:cxn ang="0">
                    <a:pos x="109" y="48"/>
                  </a:cxn>
                  <a:cxn ang="0">
                    <a:pos x="179" y="14"/>
                  </a:cxn>
                  <a:cxn ang="0">
                    <a:pos x="247" y="1"/>
                  </a:cxn>
                </a:cxnLst>
                <a:rect l="0" t="0" r="r" b="b"/>
                <a:pathLst>
                  <a:path w="534" h="726">
                    <a:moveTo>
                      <a:pt x="279" y="0"/>
                    </a:moveTo>
                    <a:lnTo>
                      <a:pt x="321" y="3"/>
                    </a:lnTo>
                    <a:lnTo>
                      <a:pt x="355" y="9"/>
                    </a:lnTo>
                    <a:lnTo>
                      <a:pt x="383" y="20"/>
                    </a:lnTo>
                    <a:lnTo>
                      <a:pt x="409" y="34"/>
                    </a:lnTo>
                    <a:lnTo>
                      <a:pt x="437" y="54"/>
                    </a:lnTo>
                    <a:lnTo>
                      <a:pt x="457" y="73"/>
                    </a:lnTo>
                    <a:lnTo>
                      <a:pt x="475" y="96"/>
                    </a:lnTo>
                    <a:lnTo>
                      <a:pt x="487" y="118"/>
                    </a:lnTo>
                    <a:lnTo>
                      <a:pt x="498" y="146"/>
                    </a:lnTo>
                    <a:lnTo>
                      <a:pt x="503" y="167"/>
                    </a:lnTo>
                    <a:lnTo>
                      <a:pt x="504" y="191"/>
                    </a:lnTo>
                    <a:lnTo>
                      <a:pt x="506" y="219"/>
                    </a:lnTo>
                    <a:lnTo>
                      <a:pt x="506" y="313"/>
                    </a:lnTo>
                    <a:lnTo>
                      <a:pt x="512" y="304"/>
                    </a:lnTo>
                    <a:lnTo>
                      <a:pt x="523" y="304"/>
                    </a:lnTo>
                    <a:lnTo>
                      <a:pt x="529" y="308"/>
                    </a:lnTo>
                    <a:lnTo>
                      <a:pt x="534" y="325"/>
                    </a:lnTo>
                    <a:lnTo>
                      <a:pt x="531" y="346"/>
                    </a:lnTo>
                    <a:lnTo>
                      <a:pt x="523" y="360"/>
                    </a:lnTo>
                    <a:lnTo>
                      <a:pt x="509" y="383"/>
                    </a:lnTo>
                    <a:lnTo>
                      <a:pt x="503" y="396"/>
                    </a:lnTo>
                    <a:lnTo>
                      <a:pt x="501" y="413"/>
                    </a:lnTo>
                    <a:lnTo>
                      <a:pt x="501" y="453"/>
                    </a:lnTo>
                    <a:lnTo>
                      <a:pt x="498" y="469"/>
                    </a:lnTo>
                    <a:lnTo>
                      <a:pt x="492" y="478"/>
                    </a:lnTo>
                    <a:lnTo>
                      <a:pt x="484" y="486"/>
                    </a:lnTo>
                    <a:lnTo>
                      <a:pt x="470" y="492"/>
                    </a:lnTo>
                    <a:lnTo>
                      <a:pt x="468" y="522"/>
                    </a:lnTo>
                    <a:lnTo>
                      <a:pt x="462" y="558"/>
                    </a:lnTo>
                    <a:lnTo>
                      <a:pt x="453" y="589"/>
                    </a:lnTo>
                    <a:lnTo>
                      <a:pt x="442" y="615"/>
                    </a:lnTo>
                    <a:lnTo>
                      <a:pt x="423" y="639"/>
                    </a:lnTo>
                    <a:lnTo>
                      <a:pt x="391" y="665"/>
                    </a:lnTo>
                    <a:lnTo>
                      <a:pt x="370" y="681"/>
                    </a:lnTo>
                    <a:lnTo>
                      <a:pt x="339" y="703"/>
                    </a:lnTo>
                    <a:lnTo>
                      <a:pt x="311" y="718"/>
                    </a:lnTo>
                    <a:lnTo>
                      <a:pt x="296" y="724"/>
                    </a:lnTo>
                    <a:lnTo>
                      <a:pt x="271" y="726"/>
                    </a:lnTo>
                    <a:lnTo>
                      <a:pt x="241" y="723"/>
                    </a:lnTo>
                    <a:lnTo>
                      <a:pt x="216" y="715"/>
                    </a:lnTo>
                    <a:lnTo>
                      <a:pt x="193" y="703"/>
                    </a:lnTo>
                    <a:lnTo>
                      <a:pt x="182" y="693"/>
                    </a:lnTo>
                    <a:lnTo>
                      <a:pt x="173" y="685"/>
                    </a:lnTo>
                    <a:lnTo>
                      <a:pt x="156" y="673"/>
                    </a:lnTo>
                    <a:lnTo>
                      <a:pt x="139" y="660"/>
                    </a:lnTo>
                    <a:lnTo>
                      <a:pt x="118" y="645"/>
                    </a:lnTo>
                    <a:lnTo>
                      <a:pt x="104" y="626"/>
                    </a:lnTo>
                    <a:lnTo>
                      <a:pt x="87" y="597"/>
                    </a:lnTo>
                    <a:lnTo>
                      <a:pt x="76" y="564"/>
                    </a:lnTo>
                    <a:lnTo>
                      <a:pt x="69" y="526"/>
                    </a:lnTo>
                    <a:lnTo>
                      <a:pt x="65" y="489"/>
                    </a:lnTo>
                    <a:lnTo>
                      <a:pt x="55" y="487"/>
                    </a:lnTo>
                    <a:lnTo>
                      <a:pt x="45" y="483"/>
                    </a:lnTo>
                    <a:lnTo>
                      <a:pt x="41" y="478"/>
                    </a:lnTo>
                    <a:lnTo>
                      <a:pt x="37" y="469"/>
                    </a:lnTo>
                    <a:lnTo>
                      <a:pt x="34" y="455"/>
                    </a:lnTo>
                    <a:lnTo>
                      <a:pt x="30" y="400"/>
                    </a:lnTo>
                    <a:lnTo>
                      <a:pt x="20" y="385"/>
                    </a:lnTo>
                    <a:lnTo>
                      <a:pt x="14" y="368"/>
                    </a:lnTo>
                    <a:lnTo>
                      <a:pt x="3" y="344"/>
                    </a:lnTo>
                    <a:lnTo>
                      <a:pt x="0" y="330"/>
                    </a:lnTo>
                    <a:lnTo>
                      <a:pt x="2" y="318"/>
                    </a:lnTo>
                    <a:lnTo>
                      <a:pt x="6" y="308"/>
                    </a:lnTo>
                    <a:lnTo>
                      <a:pt x="17" y="307"/>
                    </a:lnTo>
                    <a:lnTo>
                      <a:pt x="30" y="313"/>
                    </a:lnTo>
                    <a:lnTo>
                      <a:pt x="30" y="224"/>
                    </a:lnTo>
                    <a:lnTo>
                      <a:pt x="33" y="193"/>
                    </a:lnTo>
                    <a:lnTo>
                      <a:pt x="36" y="167"/>
                    </a:lnTo>
                    <a:lnTo>
                      <a:pt x="41" y="145"/>
                    </a:lnTo>
                    <a:lnTo>
                      <a:pt x="51" y="117"/>
                    </a:lnTo>
                    <a:lnTo>
                      <a:pt x="69" y="89"/>
                    </a:lnTo>
                    <a:lnTo>
                      <a:pt x="84" y="70"/>
                    </a:lnTo>
                    <a:lnTo>
                      <a:pt x="109" y="48"/>
                    </a:lnTo>
                    <a:lnTo>
                      <a:pt x="145" y="26"/>
                    </a:lnTo>
                    <a:lnTo>
                      <a:pt x="179" y="14"/>
                    </a:lnTo>
                    <a:lnTo>
                      <a:pt x="215" y="6"/>
                    </a:lnTo>
                    <a:lnTo>
                      <a:pt x="247" y="1"/>
                    </a:lnTo>
                    <a:lnTo>
                      <a:pt x="279" y="0"/>
                    </a:lnTo>
                  </a:path>
                </a:pathLst>
              </a:custGeom>
              <a:noFill/>
              <a:ln w="7938">
                <a:solidFill>
                  <a:srgbClr val="000000"/>
                </a:solidFill>
                <a:prstDash val="solid"/>
                <a:round/>
                <a:headEnd/>
                <a:tailEnd/>
              </a:ln>
            </p:spPr>
            <p:txBody>
              <a:bodyPr/>
              <a:lstStyle/>
              <a:p>
                <a:endParaRPr lang="fr-FR"/>
              </a:p>
            </p:txBody>
          </p:sp>
          <p:grpSp>
            <p:nvGrpSpPr>
              <p:cNvPr id="194567" name="Group 7"/>
              <p:cNvGrpSpPr>
                <a:grpSpLocks/>
              </p:cNvGrpSpPr>
              <p:nvPr/>
            </p:nvGrpSpPr>
            <p:grpSpPr bwMode="auto">
              <a:xfrm>
                <a:off x="1109" y="1775"/>
                <a:ext cx="172" cy="174"/>
                <a:chOff x="1109" y="1775"/>
                <a:chExt cx="172" cy="174"/>
              </a:xfrm>
            </p:grpSpPr>
            <p:grpSp>
              <p:nvGrpSpPr>
                <p:cNvPr id="194568" name="Group 8"/>
                <p:cNvGrpSpPr>
                  <a:grpSpLocks/>
                </p:cNvGrpSpPr>
                <p:nvPr/>
              </p:nvGrpSpPr>
              <p:grpSpPr bwMode="auto">
                <a:xfrm>
                  <a:off x="1109" y="1775"/>
                  <a:ext cx="172" cy="39"/>
                  <a:chOff x="1109" y="1775"/>
                  <a:chExt cx="172" cy="39"/>
                </a:xfrm>
              </p:grpSpPr>
              <p:grpSp>
                <p:nvGrpSpPr>
                  <p:cNvPr id="194569" name="Group 9"/>
                  <p:cNvGrpSpPr>
                    <a:grpSpLocks/>
                  </p:cNvGrpSpPr>
                  <p:nvPr/>
                </p:nvGrpSpPr>
                <p:grpSpPr bwMode="auto">
                  <a:xfrm>
                    <a:off x="1207" y="1775"/>
                    <a:ext cx="74" cy="39"/>
                    <a:chOff x="1207" y="1775"/>
                    <a:chExt cx="74" cy="39"/>
                  </a:xfrm>
                </p:grpSpPr>
                <p:sp>
                  <p:nvSpPr>
                    <p:cNvPr id="194570" name="Freeform 10"/>
                    <p:cNvSpPr>
                      <a:spLocks/>
                    </p:cNvSpPr>
                    <p:nvPr/>
                  </p:nvSpPr>
                  <p:spPr bwMode="auto">
                    <a:xfrm>
                      <a:off x="1207" y="1775"/>
                      <a:ext cx="74" cy="39"/>
                    </a:xfrm>
                    <a:custGeom>
                      <a:avLst/>
                      <a:gdLst/>
                      <a:ahLst/>
                      <a:cxnLst>
                        <a:cxn ang="0">
                          <a:pos x="0" y="76"/>
                        </a:cxn>
                        <a:cxn ang="0">
                          <a:pos x="4" y="56"/>
                        </a:cxn>
                        <a:cxn ang="0">
                          <a:pos x="11" y="39"/>
                        </a:cxn>
                        <a:cxn ang="0">
                          <a:pos x="15" y="25"/>
                        </a:cxn>
                        <a:cxn ang="0">
                          <a:pos x="18" y="15"/>
                        </a:cxn>
                        <a:cxn ang="0">
                          <a:pos x="26" y="7"/>
                        </a:cxn>
                        <a:cxn ang="0">
                          <a:pos x="36" y="3"/>
                        </a:cxn>
                        <a:cxn ang="0">
                          <a:pos x="50" y="0"/>
                        </a:cxn>
                        <a:cxn ang="0">
                          <a:pos x="65" y="0"/>
                        </a:cxn>
                        <a:cxn ang="0">
                          <a:pos x="87" y="3"/>
                        </a:cxn>
                        <a:cxn ang="0">
                          <a:pos x="109" y="7"/>
                        </a:cxn>
                        <a:cxn ang="0">
                          <a:pos x="130" y="14"/>
                        </a:cxn>
                        <a:cxn ang="0">
                          <a:pos x="148" y="23"/>
                        </a:cxn>
                      </a:cxnLst>
                      <a:rect l="0" t="0" r="r" b="b"/>
                      <a:pathLst>
                        <a:path w="148" h="76">
                          <a:moveTo>
                            <a:pt x="0" y="76"/>
                          </a:moveTo>
                          <a:lnTo>
                            <a:pt x="4" y="56"/>
                          </a:lnTo>
                          <a:lnTo>
                            <a:pt x="11" y="39"/>
                          </a:lnTo>
                          <a:lnTo>
                            <a:pt x="15" y="25"/>
                          </a:lnTo>
                          <a:lnTo>
                            <a:pt x="18" y="15"/>
                          </a:lnTo>
                          <a:lnTo>
                            <a:pt x="26" y="7"/>
                          </a:lnTo>
                          <a:lnTo>
                            <a:pt x="36" y="3"/>
                          </a:lnTo>
                          <a:lnTo>
                            <a:pt x="50" y="0"/>
                          </a:lnTo>
                          <a:lnTo>
                            <a:pt x="65" y="0"/>
                          </a:lnTo>
                          <a:lnTo>
                            <a:pt x="87" y="3"/>
                          </a:lnTo>
                          <a:lnTo>
                            <a:pt x="109" y="7"/>
                          </a:lnTo>
                          <a:lnTo>
                            <a:pt x="130" y="14"/>
                          </a:lnTo>
                          <a:lnTo>
                            <a:pt x="148" y="23"/>
                          </a:lnTo>
                        </a:path>
                      </a:pathLst>
                    </a:custGeom>
                    <a:noFill/>
                    <a:ln w="7938">
                      <a:solidFill>
                        <a:srgbClr val="000000"/>
                      </a:solidFill>
                      <a:prstDash val="solid"/>
                      <a:round/>
                      <a:headEnd/>
                      <a:tailEnd/>
                    </a:ln>
                  </p:spPr>
                  <p:txBody>
                    <a:bodyPr/>
                    <a:lstStyle/>
                    <a:p>
                      <a:endParaRPr lang="fr-FR"/>
                    </a:p>
                  </p:txBody>
                </p:sp>
                <p:sp>
                  <p:nvSpPr>
                    <p:cNvPr id="194571" name="Freeform 11"/>
                    <p:cNvSpPr>
                      <a:spLocks/>
                    </p:cNvSpPr>
                    <p:nvPr/>
                  </p:nvSpPr>
                  <p:spPr bwMode="auto">
                    <a:xfrm>
                      <a:off x="1221" y="1790"/>
                      <a:ext cx="51" cy="17"/>
                    </a:xfrm>
                    <a:custGeom>
                      <a:avLst/>
                      <a:gdLst/>
                      <a:ahLst/>
                      <a:cxnLst>
                        <a:cxn ang="0">
                          <a:pos x="0" y="25"/>
                        </a:cxn>
                        <a:cxn ang="0">
                          <a:pos x="8" y="17"/>
                        </a:cxn>
                        <a:cxn ang="0">
                          <a:pos x="17" y="10"/>
                        </a:cxn>
                        <a:cxn ang="0">
                          <a:pos x="28" y="3"/>
                        </a:cxn>
                        <a:cxn ang="0">
                          <a:pos x="37" y="2"/>
                        </a:cxn>
                        <a:cxn ang="0">
                          <a:pos x="53" y="0"/>
                        </a:cxn>
                        <a:cxn ang="0">
                          <a:pos x="73" y="3"/>
                        </a:cxn>
                        <a:cxn ang="0">
                          <a:pos x="84" y="10"/>
                        </a:cxn>
                        <a:cxn ang="0">
                          <a:pos x="95" y="16"/>
                        </a:cxn>
                        <a:cxn ang="0">
                          <a:pos x="102" y="22"/>
                        </a:cxn>
                        <a:cxn ang="0">
                          <a:pos x="92" y="27"/>
                        </a:cxn>
                        <a:cxn ang="0">
                          <a:pos x="74" y="31"/>
                        </a:cxn>
                        <a:cxn ang="0">
                          <a:pos x="56" y="33"/>
                        </a:cxn>
                        <a:cxn ang="0">
                          <a:pos x="36" y="31"/>
                        </a:cxn>
                        <a:cxn ang="0">
                          <a:pos x="18" y="30"/>
                        </a:cxn>
                        <a:cxn ang="0">
                          <a:pos x="0" y="25"/>
                        </a:cxn>
                      </a:cxnLst>
                      <a:rect l="0" t="0" r="r" b="b"/>
                      <a:pathLst>
                        <a:path w="102" h="33">
                          <a:moveTo>
                            <a:pt x="0" y="25"/>
                          </a:moveTo>
                          <a:lnTo>
                            <a:pt x="8" y="17"/>
                          </a:lnTo>
                          <a:lnTo>
                            <a:pt x="17" y="10"/>
                          </a:lnTo>
                          <a:lnTo>
                            <a:pt x="28" y="3"/>
                          </a:lnTo>
                          <a:lnTo>
                            <a:pt x="37" y="2"/>
                          </a:lnTo>
                          <a:lnTo>
                            <a:pt x="53" y="0"/>
                          </a:lnTo>
                          <a:lnTo>
                            <a:pt x="73" y="3"/>
                          </a:lnTo>
                          <a:lnTo>
                            <a:pt x="84" y="10"/>
                          </a:lnTo>
                          <a:lnTo>
                            <a:pt x="95" y="16"/>
                          </a:lnTo>
                          <a:lnTo>
                            <a:pt x="102" y="22"/>
                          </a:lnTo>
                          <a:lnTo>
                            <a:pt x="92" y="27"/>
                          </a:lnTo>
                          <a:lnTo>
                            <a:pt x="74" y="31"/>
                          </a:lnTo>
                          <a:lnTo>
                            <a:pt x="56" y="33"/>
                          </a:lnTo>
                          <a:lnTo>
                            <a:pt x="36" y="31"/>
                          </a:lnTo>
                          <a:lnTo>
                            <a:pt x="18" y="30"/>
                          </a:lnTo>
                          <a:lnTo>
                            <a:pt x="0" y="25"/>
                          </a:lnTo>
                          <a:close/>
                        </a:path>
                      </a:pathLst>
                    </a:custGeom>
                    <a:solidFill>
                      <a:srgbClr val="FFFFFF"/>
                    </a:solidFill>
                    <a:ln w="7938">
                      <a:solidFill>
                        <a:srgbClr val="000000"/>
                      </a:solidFill>
                      <a:prstDash val="solid"/>
                      <a:round/>
                      <a:headEnd/>
                      <a:tailEnd/>
                    </a:ln>
                  </p:spPr>
                  <p:txBody>
                    <a:bodyPr/>
                    <a:lstStyle/>
                    <a:p>
                      <a:endParaRPr lang="fr-FR"/>
                    </a:p>
                  </p:txBody>
                </p:sp>
              </p:grpSp>
              <p:grpSp>
                <p:nvGrpSpPr>
                  <p:cNvPr id="194572" name="Group 12"/>
                  <p:cNvGrpSpPr>
                    <a:grpSpLocks/>
                  </p:cNvGrpSpPr>
                  <p:nvPr/>
                </p:nvGrpSpPr>
                <p:grpSpPr bwMode="auto">
                  <a:xfrm>
                    <a:off x="1109" y="1775"/>
                    <a:ext cx="74" cy="38"/>
                    <a:chOff x="1109" y="1775"/>
                    <a:chExt cx="74" cy="38"/>
                  </a:xfrm>
                </p:grpSpPr>
                <p:sp>
                  <p:nvSpPr>
                    <p:cNvPr id="194573" name="Freeform 13"/>
                    <p:cNvSpPr>
                      <a:spLocks/>
                    </p:cNvSpPr>
                    <p:nvPr/>
                  </p:nvSpPr>
                  <p:spPr bwMode="auto">
                    <a:xfrm>
                      <a:off x="1109" y="1775"/>
                      <a:ext cx="74" cy="38"/>
                    </a:xfrm>
                    <a:custGeom>
                      <a:avLst/>
                      <a:gdLst/>
                      <a:ahLst/>
                      <a:cxnLst>
                        <a:cxn ang="0">
                          <a:pos x="148" y="76"/>
                        </a:cxn>
                        <a:cxn ang="0">
                          <a:pos x="143" y="56"/>
                        </a:cxn>
                        <a:cxn ang="0">
                          <a:pos x="137" y="39"/>
                        </a:cxn>
                        <a:cxn ang="0">
                          <a:pos x="132" y="25"/>
                        </a:cxn>
                        <a:cxn ang="0">
                          <a:pos x="126" y="13"/>
                        </a:cxn>
                        <a:cxn ang="0">
                          <a:pos x="120" y="6"/>
                        </a:cxn>
                        <a:cxn ang="0">
                          <a:pos x="109" y="0"/>
                        </a:cxn>
                        <a:cxn ang="0">
                          <a:pos x="98" y="0"/>
                        </a:cxn>
                        <a:cxn ang="0">
                          <a:pos x="82" y="0"/>
                        </a:cxn>
                        <a:cxn ang="0">
                          <a:pos x="60" y="3"/>
                        </a:cxn>
                        <a:cxn ang="0">
                          <a:pos x="39" y="8"/>
                        </a:cxn>
                        <a:cxn ang="0">
                          <a:pos x="17" y="14"/>
                        </a:cxn>
                        <a:cxn ang="0">
                          <a:pos x="0" y="24"/>
                        </a:cxn>
                      </a:cxnLst>
                      <a:rect l="0" t="0" r="r" b="b"/>
                      <a:pathLst>
                        <a:path w="148" h="76">
                          <a:moveTo>
                            <a:pt x="148" y="76"/>
                          </a:moveTo>
                          <a:lnTo>
                            <a:pt x="143" y="56"/>
                          </a:lnTo>
                          <a:lnTo>
                            <a:pt x="137" y="39"/>
                          </a:lnTo>
                          <a:lnTo>
                            <a:pt x="132" y="25"/>
                          </a:lnTo>
                          <a:lnTo>
                            <a:pt x="126" y="13"/>
                          </a:lnTo>
                          <a:lnTo>
                            <a:pt x="120" y="6"/>
                          </a:lnTo>
                          <a:lnTo>
                            <a:pt x="109" y="0"/>
                          </a:lnTo>
                          <a:lnTo>
                            <a:pt x="98" y="0"/>
                          </a:lnTo>
                          <a:lnTo>
                            <a:pt x="82" y="0"/>
                          </a:lnTo>
                          <a:lnTo>
                            <a:pt x="60" y="3"/>
                          </a:lnTo>
                          <a:lnTo>
                            <a:pt x="39" y="8"/>
                          </a:lnTo>
                          <a:lnTo>
                            <a:pt x="17" y="14"/>
                          </a:lnTo>
                          <a:lnTo>
                            <a:pt x="0" y="24"/>
                          </a:lnTo>
                        </a:path>
                      </a:pathLst>
                    </a:custGeom>
                    <a:noFill/>
                    <a:ln w="7938">
                      <a:solidFill>
                        <a:srgbClr val="000000"/>
                      </a:solidFill>
                      <a:prstDash val="solid"/>
                      <a:round/>
                      <a:headEnd/>
                      <a:tailEnd/>
                    </a:ln>
                  </p:spPr>
                  <p:txBody>
                    <a:bodyPr/>
                    <a:lstStyle/>
                    <a:p>
                      <a:endParaRPr lang="fr-FR"/>
                    </a:p>
                  </p:txBody>
                </p:sp>
                <p:sp>
                  <p:nvSpPr>
                    <p:cNvPr id="194574" name="Freeform 14"/>
                    <p:cNvSpPr>
                      <a:spLocks/>
                    </p:cNvSpPr>
                    <p:nvPr/>
                  </p:nvSpPr>
                  <p:spPr bwMode="auto">
                    <a:xfrm>
                      <a:off x="1117" y="1789"/>
                      <a:ext cx="52" cy="17"/>
                    </a:xfrm>
                    <a:custGeom>
                      <a:avLst/>
                      <a:gdLst/>
                      <a:ahLst/>
                      <a:cxnLst>
                        <a:cxn ang="0">
                          <a:pos x="103" y="25"/>
                        </a:cxn>
                        <a:cxn ang="0">
                          <a:pos x="95" y="17"/>
                        </a:cxn>
                        <a:cxn ang="0">
                          <a:pos x="85" y="9"/>
                        </a:cxn>
                        <a:cxn ang="0">
                          <a:pos x="75" y="3"/>
                        </a:cxn>
                        <a:cxn ang="0">
                          <a:pos x="65" y="1"/>
                        </a:cxn>
                        <a:cxn ang="0">
                          <a:pos x="50" y="0"/>
                        </a:cxn>
                        <a:cxn ang="0">
                          <a:pos x="29" y="3"/>
                        </a:cxn>
                        <a:cxn ang="0">
                          <a:pos x="19" y="9"/>
                        </a:cxn>
                        <a:cxn ang="0">
                          <a:pos x="8" y="15"/>
                        </a:cxn>
                        <a:cxn ang="0">
                          <a:pos x="0" y="22"/>
                        </a:cxn>
                        <a:cxn ang="0">
                          <a:pos x="11" y="26"/>
                        </a:cxn>
                        <a:cxn ang="0">
                          <a:pos x="28" y="31"/>
                        </a:cxn>
                        <a:cxn ang="0">
                          <a:pos x="47" y="32"/>
                        </a:cxn>
                        <a:cxn ang="0">
                          <a:pos x="67" y="31"/>
                        </a:cxn>
                        <a:cxn ang="0">
                          <a:pos x="84" y="29"/>
                        </a:cxn>
                        <a:cxn ang="0">
                          <a:pos x="103" y="25"/>
                        </a:cxn>
                      </a:cxnLst>
                      <a:rect l="0" t="0" r="r" b="b"/>
                      <a:pathLst>
                        <a:path w="103" h="32">
                          <a:moveTo>
                            <a:pt x="103" y="25"/>
                          </a:moveTo>
                          <a:lnTo>
                            <a:pt x="95" y="17"/>
                          </a:lnTo>
                          <a:lnTo>
                            <a:pt x="85" y="9"/>
                          </a:lnTo>
                          <a:lnTo>
                            <a:pt x="75" y="3"/>
                          </a:lnTo>
                          <a:lnTo>
                            <a:pt x="65" y="1"/>
                          </a:lnTo>
                          <a:lnTo>
                            <a:pt x="50" y="0"/>
                          </a:lnTo>
                          <a:lnTo>
                            <a:pt x="29" y="3"/>
                          </a:lnTo>
                          <a:lnTo>
                            <a:pt x="19" y="9"/>
                          </a:lnTo>
                          <a:lnTo>
                            <a:pt x="8" y="15"/>
                          </a:lnTo>
                          <a:lnTo>
                            <a:pt x="0" y="22"/>
                          </a:lnTo>
                          <a:lnTo>
                            <a:pt x="11" y="26"/>
                          </a:lnTo>
                          <a:lnTo>
                            <a:pt x="28" y="31"/>
                          </a:lnTo>
                          <a:lnTo>
                            <a:pt x="47" y="32"/>
                          </a:lnTo>
                          <a:lnTo>
                            <a:pt x="67" y="31"/>
                          </a:lnTo>
                          <a:lnTo>
                            <a:pt x="84" y="29"/>
                          </a:lnTo>
                          <a:lnTo>
                            <a:pt x="103" y="25"/>
                          </a:lnTo>
                          <a:close/>
                        </a:path>
                      </a:pathLst>
                    </a:custGeom>
                    <a:solidFill>
                      <a:srgbClr val="FFFFFF"/>
                    </a:solidFill>
                    <a:ln w="7938">
                      <a:solidFill>
                        <a:srgbClr val="000000"/>
                      </a:solidFill>
                      <a:prstDash val="solid"/>
                      <a:round/>
                      <a:headEnd/>
                      <a:tailEnd/>
                    </a:ln>
                  </p:spPr>
                  <p:txBody>
                    <a:bodyPr/>
                    <a:lstStyle/>
                    <a:p>
                      <a:endParaRPr lang="fr-FR"/>
                    </a:p>
                  </p:txBody>
                </p:sp>
              </p:grpSp>
            </p:grpSp>
            <p:sp>
              <p:nvSpPr>
                <p:cNvPr id="194575" name="Freeform 15"/>
                <p:cNvSpPr>
                  <a:spLocks/>
                </p:cNvSpPr>
                <p:nvPr/>
              </p:nvSpPr>
              <p:spPr bwMode="auto">
                <a:xfrm>
                  <a:off x="1155" y="1926"/>
                  <a:ext cx="74" cy="23"/>
                </a:xfrm>
                <a:custGeom>
                  <a:avLst/>
                  <a:gdLst/>
                  <a:ahLst/>
                  <a:cxnLst>
                    <a:cxn ang="0">
                      <a:pos x="0" y="5"/>
                    </a:cxn>
                    <a:cxn ang="0">
                      <a:pos x="20" y="3"/>
                    </a:cxn>
                    <a:cxn ang="0">
                      <a:pos x="32" y="2"/>
                    </a:cxn>
                    <a:cxn ang="0">
                      <a:pos x="46" y="0"/>
                    </a:cxn>
                    <a:cxn ang="0">
                      <a:pos x="60" y="0"/>
                    </a:cxn>
                    <a:cxn ang="0">
                      <a:pos x="79" y="5"/>
                    </a:cxn>
                    <a:cxn ang="0">
                      <a:pos x="93" y="0"/>
                    </a:cxn>
                    <a:cxn ang="0">
                      <a:pos x="107" y="0"/>
                    </a:cxn>
                    <a:cxn ang="0">
                      <a:pos x="126" y="0"/>
                    </a:cxn>
                    <a:cxn ang="0">
                      <a:pos x="149" y="5"/>
                    </a:cxn>
                    <a:cxn ang="0">
                      <a:pos x="146" y="11"/>
                    </a:cxn>
                    <a:cxn ang="0">
                      <a:pos x="140" y="20"/>
                    </a:cxn>
                    <a:cxn ang="0">
                      <a:pos x="135" y="33"/>
                    </a:cxn>
                    <a:cxn ang="0">
                      <a:pos x="127" y="39"/>
                    </a:cxn>
                    <a:cxn ang="0">
                      <a:pos x="112" y="45"/>
                    </a:cxn>
                    <a:cxn ang="0">
                      <a:pos x="93" y="45"/>
                    </a:cxn>
                    <a:cxn ang="0">
                      <a:pos x="66" y="45"/>
                    </a:cxn>
                    <a:cxn ang="0">
                      <a:pos x="43" y="44"/>
                    </a:cxn>
                    <a:cxn ang="0">
                      <a:pos x="28" y="40"/>
                    </a:cxn>
                    <a:cxn ang="0">
                      <a:pos x="15" y="31"/>
                    </a:cxn>
                    <a:cxn ang="0">
                      <a:pos x="14" y="26"/>
                    </a:cxn>
                    <a:cxn ang="0">
                      <a:pos x="9" y="19"/>
                    </a:cxn>
                    <a:cxn ang="0">
                      <a:pos x="0" y="5"/>
                    </a:cxn>
                  </a:cxnLst>
                  <a:rect l="0" t="0" r="r" b="b"/>
                  <a:pathLst>
                    <a:path w="149" h="45">
                      <a:moveTo>
                        <a:pt x="0" y="5"/>
                      </a:moveTo>
                      <a:lnTo>
                        <a:pt x="20" y="3"/>
                      </a:lnTo>
                      <a:lnTo>
                        <a:pt x="32" y="2"/>
                      </a:lnTo>
                      <a:lnTo>
                        <a:pt x="46" y="0"/>
                      </a:lnTo>
                      <a:lnTo>
                        <a:pt x="60" y="0"/>
                      </a:lnTo>
                      <a:lnTo>
                        <a:pt x="79" y="5"/>
                      </a:lnTo>
                      <a:lnTo>
                        <a:pt x="93" y="0"/>
                      </a:lnTo>
                      <a:lnTo>
                        <a:pt x="107" y="0"/>
                      </a:lnTo>
                      <a:lnTo>
                        <a:pt x="126" y="0"/>
                      </a:lnTo>
                      <a:lnTo>
                        <a:pt x="149" y="5"/>
                      </a:lnTo>
                      <a:lnTo>
                        <a:pt x="146" y="11"/>
                      </a:lnTo>
                      <a:lnTo>
                        <a:pt x="140" y="20"/>
                      </a:lnTo>
                      <a:lnTo>
                        <a:pt x="135" y="33"/>
                      </a:lnTo>
                      <a:lnTo>
                        <a:pt x="127" y="39"/>
                      </a:lnTo>
                      <a:lnTo>
                        <a:pt x="112" y="45"/>
                      </a:lnTo>
                      <a:lnTo>
                        <a:pt x="93" y="45"/>
                      </a:lnTo>
                      <a:lnTo>
                        <a:pt x="66" y="45"/>
                      </a:lnTo>
                      <a:lnTo>
                        <a:pt x="43" y="44"/>
                      </a:lnTo>
                      <a:lnTo>
                        <a:pt x="28" y="40"/>
                      </a:lnTo>
                      <a:lnTo>
                        <a:pt x="15" y="31"/>
                      </a:lnTo>
                      <a:lnTo>
                        <a:pt x="14" y="26"/>
                      </a:lnTo>
                      <a:lnTo>
                        <a:pt x="9" y="19"/>
                      </a:lnTo>
                      <a:lnTo>
                        <a:pt x="0" y="5"/>
                      </a:lnTo>
                      <a:close/>
                    </a:path>
                  </a:pathLst>
                </a:custGeom>
                <a:solidFill>
                  <a:srgbClr val="FFFFFF"/>
                </a:solidFill>
                <a:ln w="7938">
                  <a:solidFill>
                    <a:srgbClr val="000000"/>
                  </a:solidFill>
                  <a:prstDash val="solid"/>
                  <a:round/>
                  <a:headEnd/>
                  <a:tailEnd/>
                </a:ln>
              </p:spPr>
              <p:txBody>
                <a:bodyPr/>
                <a:lstStyle/>
                <a:p>
                  <a:endParaRPr lang="fr-FR"/>
                </a:p>
              </p:txBody>
            </p:sp>
            <p:sp>
              <p:nvSpPr>
                <p:cNvPr id="194576" name="Freeform 16"/>
                <p:cNvSpPr>
                  <a:spLocks/>
                </p:cNvSpPr>
                <p:nvPr/>
              </p:nvSpPr>
              <p:spPr bwMode="auto">
                <a:xfrm>
                  <a:off x="1170" y="1874"/>
                  <a:ext cx="47" cy="17"/>
                </a:xfrm>
                <a:custGeom>
                  <a:avLst/>
                  <a:gdLst/>
                  <a:ahLst/>
                  <a:cxnLst>
                    <a:cxn ang="0">
                      <a:pos x="5" y="0"/>
                    </a:cxn>
                    <a:cxn ang="0">
                      <a:pos x="2" y="9"/>
                    </a:cxn>
                    <a:cxn ang="0">
                      <a:pos x="0" y="19"/>
                    </a:cxn>
                    <a:cxn ang="0">
                      <a:pos x="3" y="23"/>
                    </a:cxn>
                    <a:cxn ang="0">
                      <a:pos x="11" y="28"/>
                    </a:cxn>
                    <a:cxn ang="0">
                      <a:pos x="20" y="30"/>
                    </a:cxn>
                    <a:cxn ang="0">
                      <a:pos x="33" y="33"/>
                    </a:cxn>
                    <a:cxn ang="0">
                      <a:pos x="50" y="34"/>
                    </a:cxn>
                    <a:cxn ang="0">
                      <a:pos x="62" y="34"/>
                    </a:cxn>
                    <a:cxn ang="0">
                      <a:pos x="69" y="33"/>
                    </a:cxn>
                    <a:cxn ang="0">
                      <a:pos x="78" y="30"/>
                    </a:cxn>
                    <a:cxn ang="0">
                      <a:pos x="86" y="28"/>
                    </a:cxn>
                    <a:cxn ang="0">
                      <a:pos x="93" y="22"/>
                    </a:cxn>
                    <a:cxn ang="0">
                      <a:pos x="95" y="16"/>
                    </a:cxn>
                    <a:cxn ang="0">
                      <a:pos x="93" y="3"/>
                    </a:cxn>
                    <a:cxn ang="0">
                      <a:pos x="90" y="0"/>
                    </a:cxn>
                  </a:cxnLst>
                  <a:rect l="0" t="0" r="r" b="b"/>
                  <a:pathLst>
                    <a:path w="95" h="34">
                      <a:moveTo>
                        <a:pt x="5" y="0"/>
                      </a:moveTo>
                      <a:lnTo>
                        <a:pt x="2" y="9"/>
                      </a:lnTo>
                      <a:lnTo>
                        <a:pt x="0" y="19"/>
                      </a:lnTo>
                      <a:lnTo>
                        <a:pt x="3" y="23"/>
                      </a:lnTo>
                      <a:lnTo>
                        <a:pt x="11" y="28"/>
                      </a:lnTo>
                      <a:lnTo>
                        <a:pt x="20" y="30"/>
                      </a:lnTo>
                      <a:lnTo>
                        <a:pt x="33" y="33"/>
                      </a:lnTo>
                      <a:lnTo>
                        <a:pt x="50" y="34"/>
                      </a:lnTo>
                      <a:lnTo>
                        <a:pt x="62" y="34"/>
                      </a:lnTo>
                      <a:lnTo>
                        <a:pt x="69" y="33"/>
                      </a:lnTo>
                      <a:lnTo>
                        <a:pt x="78" y="30"/>
                      </a:lnTo>
                      <a:lnTo>
                        <a:pt x="86" y="28"/>
                      </a:lnTo>
                      <a:lnTo>
                        <a:pt x="93" y="22"/>
                      </a:lnTo>
                      <a:lnTo>
                        <a:pt x="95" y="16"/>
                      </a:lnTo>
                      <a:lnTo>
                        <a:pt x="93" y="3"/>
                      </a:lnTo>
                      <a:lnTo>
                        <a:pt x="90" y="0"/>
                      </a:lnTo>
                    </a:path>
                  </a:pathLst>
                </a:custGeom>
                <a:noFill/>
                <a:ln w="7938">
                  <a:solidFill>
                    <a:srgbClr val="000000"/>
                  </a:solidFill>
                  <a:prstDash val="solid"/>
                  <a:round/>
                  <a:headEnd/>
                  <a:tailEnd/>
                </a:ln>
              </p:spPr>
              <p:txBody>
                <a:bodyPr/>
                <a:lstStyle/>
                <a:p>
                  <a:endParaRPr lang="fr-FR"/>
                </a:p>
              </p:txBody>
            </p:sp>
          </p:grpSp>
        </p:grpSp>
      </p:grpSp>
      <p:sp>
        <p:nvSpPr>
          <p:cNvPr id="194577" name="Freeform 17"/>
          <p:cNvSpPr>
            <a:spLocks/>
          </p:cNvSpPr>
          <p:nvPr/>
        </p:nvSpPr>
        <p:spPr bwMode="auto">
          <a:xfrm>
            <a:off x="2363788" y="3300413"/>
            <a:ext cx="1065212" cy="3032125"/>
          </a:xfrm>
          <a:custGeom>
            <a:avLst/>
            <a:gdLst/>
            <a:ahLst/>
            <a:cxnLst>
              <a:cxn ang="0">
                <a:pos x="56" y="0"/>
              </a:cxn>
              <a:cxn ang="0">
                <a:pos x="16" y="513"/>
              </a:cxn>
              <a:cxn ang="0">
                <a:pos x="82" y="705"/>
              </a:cxn>
              <a:cxn ang="0">
                <a:pos x="82" y="1041"/>
              </a:cxn>
              <a:cxn ang="0">
                <a:pos x="147" y="1233"/>
              </a:cxn>
              <a:cxn ang="0">
                <a:pos x="179" y="1586"/>
              </a:cxn>
              <a:cxn ang="0">
                <a:pos x="16" y="1857"/>
              </a:cxn>
              <a:cxn ang="0">
                <a:pos x="278" y="1905"/>
              </a:cxn>
              <a:cxn ang="0">
                <a:pos x="540" y="1857"/>
              </a:cxn>
              <a:cxn ang="0">
                <a:pos x="540" y="1713"/>
              </a:cxn>
              <a:cxn ang="0">
                <a:pos x="475" y="1569"/>
              </a:cxn>
              <a:cxn ang="0">
                <a:pos x="540" y="1137"/>
              </a:cxn>
              <a:cxn ang="0">
                <a:pos x="475" y="849"/>
              </a:cxn>
              <a:cxn ang="0">
                <a:pos x="606" y="561"/>
              </a:cxn>
              <a:cxn ang="0">
                <a:pos x="671" y="273"/>
              </a:cxn>
              <a:cxn ang="0">
                <a:pos x="606" y="129"/>
              </a:cxn>
              <a:cxn ang="0">
                <a:pos x="409" y="81"/>
              </a:cxn>
              <a:cxn ang="0">
                <a:pos x="40" y="8"/>
              </a:cxn>
            </a:cxnLst>
            <a:rect l="0" t="0" r="r" b="b"/>
            <a:pathLst>
              <a:path w="671" h="1910">
                <a:moveTo>
                  <a:pt x="56" y="0"/>
                </a:moveTo>
                <a:cubicBezTo>
                  <a:pt x="51" y="85"/>
                  <a:pt x="12" y="396"/>
                  <a:pt x="16" y="513"/>
                </a:cubicBezTo>
                <a:cubicBezTo>
                  <a:pt x="20" y="630"/>
                  <a:pt x="71" y="617"/>
                  <a:pt x="82" y="705"/>
                </a:cubicBezTo>
                <a:cubicBezTo>
                  <a:pt x="93" y="793"/>
                  <a:pt x="71" y="953"/>
                  <a:pt x="82" y="1041"/>
                </a:cubicBezTo>
                <a:cubicBezTo>
                  <a:pt x="93" y="1129"/>
                  <a:pt x="131" y="1142"/>
                  <a:pt x="147" y="1233"/>
                </a:cubicBezTo>
                <a:cubicBezTo>
                  <a:pt x="163" y="1324"/>
                  <a:pt x="201" y="1482"/>
                  <a:pt x="179" y="1586"/>
                </a:cubicBezTo>
                <a:cubicBezTo>
                  <a:pt x="157" y="1690"/>
                  <a:pt x="0" y="1804"/>
                  <a:pt x="16" y="1857"/>
                </a:cubicBezTo>
                <a:cubicBezTo>
                  <a:pt x="32" y="1910"/>
                  <a:pt x="191" y="1905"/>
                  <a:pt x="278" y="1905"/>
                </a:cubicBezTo>
                <a:cubicBezTo>
                  <a:pt x="366" y="1905"/>
                  <a:pt x="496" y="1889"/>
                  <a:pt x="540" y="1857"/>
                </a:cubicBezTo>
                <a:cubicBezTo>
                  <a:pt x="584" y="1825"/>
                  <a:pt x="551" y="1761"/>
                  <a:pt x="540" y="1713"/>
                </a:cubicBezTo>
                <a:cubicBezTo>
                  <a:pt x="529" y="1665"/>
                  <a:pt x="475" y="1665"/>
                  <a:pt x="475" y="1569"/>
                </a:cubicBezTo>
                <a:cubicBezTo>
                  <a:pt x="475" y="1473"/>
                  <a:pt x="540" y="1257"/>
                  <a:pt x="540" y="1137"/>
                </a:cubicBezTo>
                <a:cubicBezTo>
                  <a:pt x="540" y="1017"/>
                  <a:pt x="464" y="945"/>
                  <a:pt x="475" y="849"/>
                </a:cubicBezTo>
                <a:cubicBezTo>
                  <a:pt x="486" y="753"/>
                  <a:pt x="573" y="657"/>
                  <a:pt x="606" y="561"/>
                </a:cubicBezTo>
                <a:cubicBezTo>
                  <a:pt x="638" y="465"/>
                  <a:pt x="671" y="345"/>
                  <a:pt x="671" y="273"/>
                </a:cubicBezTo>
                <a:cubicBezTo>
                  <a:pt x="671" y="201"/>
                  <a:pt x="649" y="161"/>
                  <a:pt x="606" y="129"/>
                </a:cubicBezTo>
                <a:cubicBezTo>
                  <a:pt x="562" y="97"/>
                  <a:pt x="503" y="101"/>
                  <a:pt x="409" y="81"/>
                </a:cubicBezTo>
                <a:cubicBezTo>
                  <a:pt x="315" y="61"/>
                  <a:pt x="117" y="23"/>
                  <a:pt x="40" y="8"/>
                </a:cubicBezTo>
              </a:path>
            </a:pathLst>
          </a:custGeom>
          <a:solidFill>
            <a:srgbClr val="FFCC66"/>
          </a:solidFill>
          <a:ln w="9525">
            <a:solidFill>
              <a:srgbClr val="CCFF33"/>
            </a:solidFill>
            <a:round/>
            <a:headEnd/>
            <a:tailEnd/>
          </a:ln>
          <a:effectLst/>
        </p:spPr>
        <p:txBody>
          <a:bodyPr wrap="none" anchor="ctr"/>
          <a:lstStyle/>
          <a:p>
            <a:endParaRPr lang="fr-FR"/>
          </a:p>
        </p:txBody>
      </p:sp>
      <p:grpSp>
        <p:nvGrpSpPr>
          <p:cNvPr id="194578" name="Group 18"/>
          <p:cNvGrpSpPr>
            <a:grpSpLocks/>
          </p:cNvGrpSpPr>
          <p:nvPr/>
        </p:nvGrpSpPr>
        <p:grpSpPr bwMode="auto">
          <a:xfrm>
            <a:off x="2616200" y="3429000"/>
            <a:ext cx="406400" cy="2470150"/>
            <a:chOff x="1648" y="2300"/>
            <a:chExt cx="256" cy="1556"/>
          </a:xfrm>
        </p:grpSpPr>
        <p:sp>
          <p:nvSpPr>
            <p:cNvPr id="194579" name="Freeform 19"/>
            <p:cNvSpPr>
              <a:spLocks/>
            </p:cNvSpPr>
            <p:nvPr/>
          </p:nvSpPr>
          <p:spPr bwMode="auto">
            <a:xfrm>
              <a:off x="1648" y="2300"/>
              <a:ext cx="256" cy="740"/>
            </a:xfrm>
            <a:custGeom>
              <a:avLst/>
              <a:gdLst/>
              <a:ahLst/>
              <a:cxnLst>
                <a:cxn ang="0">
                  <a:pos x="119" y="75"/>
                </a:cxn>
                <a:cxn ang="0">
                  <a:pos x="176" y="4"/>
                </a:cxn>
                <a:cxn ang="0">
                  <a:pos x="224" y="100"/>
                </a:cxn>
                <a:cxn ang="0">
                  <a:pos x="176" y="148"/>
                </a:cxn>
                <a:cxn ang="0">
                  <a:pos x="128" y="148"/>
                </a:cxn>
                <a:cxn ang="0">
                  <a:pos x="176" y="628"/>
                </a:cxn>
                <a:cxn ang="0">
                  <a:pos x="224" y="676"/>
                </a:cxn>
                <a:cxn ang="0">
                  <a:pos x="224" y="724"/>
                </a:cxn>
                <a:cxn ang="0">
                  <a:pos x="32" y="724"/>
                </a:cxn>
                <a:cxn ang="0">
                  <a:pos x="32" y="628"/>
                </a:cxn>
                <a:cxn ang="0">
                  <a:pos x="80" y="580"/>
                </a:cxn>
                <a:cxn ang="0">
                  <a:pos x="32" y="148"/>
                </a:cxn>
                <a:cxn ang="0">
                  <a:pos x="32" y="52"/>
                </a:cxn>
                <a:cxn ang="0">
                  <a:pos x="119" y="75"/>
                </a:cxn>
              </a:cxnLst>
              <a:rect l="0" t="0" r="r" b="b"/>
              <a:pathLst>
                <a:path w="256" h="740">
                  <a:moveTo>
                    <a:pt x="119" y="75"/>
                  </a:moveTo>
                  <a:cubicBezTo>
                    <a:pt x="143" y="67"/>
                    <a:pt x="159" y="0"/>
                    <a:pt x="176" y="4"/>
                  </a:cubicBezTo>
                  <a:cubicBezTo>
                    <a:pt x="193" y="8"/>
                    <a:pt x="224" y="76"/>
                    <a:pt x="224" y="100"/>
                  </a:cubicBezTo>
                  <a:cubicBezTo>
                    <a:pt x="224" y="124"/>
                    <a:pt x="192" y="140"/>
                    <a:pt x="176" y="148"/>
                  </a:cubicBezTo>
                  <a:cubicBezTo>
                    <a:pt x="160" y="156"/>
                    <a:pt x="128" y="68"/>
                    <a:pt x="128" y="148"/>
                  </a:cubicBezTo>
                  <a:cubicBezTo>
                    <a:pt x="128" y="228"/>
                    <a:pt x="160" y="540"/>
                    <a:pt x="176" y="628"/>
                  </a:cubicBezTo>
                  <a:cubicBezTo>
                    <a:pt x="192" y="716"/>
                    <a:pt x="216" y="660"/>
                    <a:pt x="224" y="676"/>
                  </a:cubicBezTo>
                  <a:cubicBezTo>
                    <a:pt x="232" y="692"/>
                    <a:pt x="256" y="716"/>
                    <a:pt x="224" y="724"/>
                  </a:cubicBezTo>
                  <a:cubicBezTo>
                    <a:pt x="192" y="732"/>
                    <a:pt x="64" y="740"/>
                    <a:pt x="32" y="724"/>
                  </a:cubicBezTo>
                  <a:cubicBezTo>
                    <a:pt x="0" y="708"/>
                    <a:pt x="24" y="652"/>
                    <a:pt x="32" y="628"/>
                  </a:cubicBezTo>
                  <a:cubicBezTo>
                    <a:pt x="40" y="604"/>
                    <a:pt x="80" y="660"/>
                    <a:pt x="80" y="580"/>
                  </a:cubicBezTo>
                  <a:cubicBezTo>
                    <a:pt x="80" y="500"/>
                    <a:pt x="40" y="236"/>
                    <a:pt x="32" y="148"/>
                  </a:cubicBezTo>
                  <a:cubicBezTo>
                    <a:pt x="24" y="60"/>
                    <a:pt x="18" y="64"/>
                    <a:pt x="32" y="52"/>
                  </a:cubicBezTo>
                  <a:cubicBezTo>
                    <a:pt x="46" y="40"/>
                    <a:pt x="95" y="83"/>
                    <a:pt x="119" y="75"/>
                  </a:cubicBezTo>
                  <a:close/>
                </a:path>
              </a:pathLst>
            </a:custGeom>
            <a:solidFill>
              <a:schemeClr val="accent1"/>
            </a:solidFill>
            <a:ln w="9525">
              <a:solidFill>
                <a:schemeClr val="tx1"/>
              </a:solidFill>
              <a:round/>
              <a:headEnd/>
              <a:tailEnd/>
            </a:ln>
            <a:effectLst/>
          </p:spPr>
          <p:txBody>
            <a:bodyPr wrap="none" anchor="ctr"/>
            <a:lstStyle/>
            <a:p>
              <a:endParaRPr lang="fr-FR"/>
            </a:p>
          </p:txBody>
        </p:sp>
        <p:sp>
          <p:nvSpPr>
            <p:cNvPr id="194580" name="Freeform 20"/>
            <p:cNvSpPr>
              <a:spLocks/>
            </p:cNvSpPr>
            <p:nvPr/>
          </p:nvSpPr>
          <p:spPr bwMode="auto">
            <a:xfrm>
              <a:off x="1680" y="3056"/>
              <a:ext cx="216" cy="800"/>
            </a:xfrm>
            <a:custGeom>
              <a:avLst/>
              <a:gdLst/>
              <a:ahLst/>
              <a:cxnLst>
                <a:cxn ang="0">
                  <a:pos x="48" y="16"/>
                </a:cxn>
                <a:cxn ang="0">
                  <a:pos x="192" y="16"/>
                </a:cxn>
                <a:cxn ang="0">
                  <a:pos x="192" y="112"/>
                </a:cxn>
                <a:cxn ang="0">
                  <a:pos x="144" y="352"/>
                </a:cxn>
                <a:cxn ang="0">
                  <a:pos x="192" y="736"/>
                </a:cxn>
                <a:cxn ang="0">
                  <a:pos x="144" y="736"/>
                </a:cxn>
                <a:cxn ang="0">
                  <a:pos x="48" y="736"/>
                </a:cxn>
                <a:cxn ang="0">
                  <a:pos x="48" y="640"/>
                </a:cxn>
                <a:cxn ang="0">
                  <a:pos x="96" y="448"/>
                </a:cxn>
                <a:cxn ang="0">
                  <a:pos x="0" y="16"/>
                </a:cxn>
              </a:cxnLst>
              <a:rect l="0" t="0" r="r" b="b"/>
              <a:pathLst>
                <a:path w="216" h="800">
                  <a:moveTo>
                    <a:pt x="48" y="16"/>
                  </a:moveTo>
                  <a:cubicBezTo>
                    <a:pt x="108" y="8"/>
                    <a:pt x="168" y="0"/>
                    <a:pt x="192" y="16"/>
                  </a:cubicBezTo>
                  <a:cubicBezTo>
                    <a:pt x="216" y="32"/>
                    <a:pt x="200" y="56"/>
                    <a:pt x="192" y="112"/>
                  </a:cubicBezTo>
                  <a:cubicBezTo>
                    <a:pt x="184" y="168"/>
                    <a:pt x="144" y="248"/>
                    <a:pt x="144" y="352"/>
                  </a:cubicBezTo>
                  <a:cubicBezTo>
                    <a:pt x="144" y="456"/>
                    <a:pt x="192" y="672"/>
                    <a:pt x="192" y="736"/>
                  </a:cubicBezTo>
                  <a:cubicBezTo>
                    <a:pt x="192" y="800"/>
                    <a:pt x="168" y="736"/>
                    <a:pt x="144" y="736"/>
                  </a:cubicBezTo>
                  <a:cubicBezTo>
                    <a:pt x="120" y="736"/>
                    <a:pt x="64" y="752"/>
                    <a:pt x="48" y="736"/>
                  </a:cubicBezTo>
                  <a:cubicBezTo>
                    <a:pt x="32" y="720"/>
                    <a:pt x="40" y="688"/>
                    <a:pt x="48" y="640"/>
                  </a:cubicBezTo>
                  <a:cubicBezTo>
                    <a:pt x="56" y="592"/>
                    <a:pt x="104" y="552"/>
                    <a:pt x="96" y="448"/>
                  </a:cubicBezTo>
                  <a:cubicBezTo>
                    <a:pt x="88" y="344"/>
                    <a:pt x="44" y="180"/>
                    <a:pt x="0" y="16"/>
                  </a:cubicBezTo>
                </a:path>
              </a:pathLst>
            </a:custGeom>
            <a:solidFill>
              <a:schemeClr val="accent1"/>
            </a:solidFill>
            <a:ln w="9525">
              <a:solidFill>
                <a:schemeClr val="tx1"/>
              </a:solidFill>
              <a:round/>
              <a:headEnd/>
              <a:tailEnd/>
            </a:ln>
            <a:effectLst/>
          </p:spPr>
          <p:txBody>
            <a:bodyPr wrap="none" anchor="ctr"/>
            <a:lstStyle/>
            <a:p>
              <a:endParaRPr lang="fr-FR"/>
            </a:p>
          </p:txBody>
        </p:sp>
      </p:grpSp>
      <p:sp>
        <p:nvSpPr>
          <p:cNvPr id="194581" name="Freeform 21"/>
          <p:cNvSpPr>
            <a:spLocks/>
          </p:cNvSpPr>
          <p:nvPr/>
        </p:nvSpPr>
        <p:spPr bwMode="auto">
          <a:xfrm>
            <a:off x="2870200" y="3886200"/>
            <a:ext cx="177800" cy="2057400"/>
          </a:xfrm>
          <a:custGeom>
            <a:avLst/>
            <a:gdLst/>
            <a:ahLst/>
            <a:cxnLst>
              <a:cxn ang="0">
                <a:pos x="112" y="0"/>
              </a:cxn>
              <a:cxn ang="0">
                <a:pos x="16" y="624"/>
              </a:cxn>
              <a:cxn ang="0">
                <a:pos x="16" y="1296"/>
              </a:cxn>
            </a:cxnLst>
            <a:rect l="0" t="0" r="r" b="b"/>
            <a:pathLst>
              <a:path w="112" h="1296">
                <a:moveTo>
                  <a:pt x="112" y="0"/>
                </a:moveTo>
                <a:cubicBezTo>
                  <a:pt x="72" y="204"/>
                  <a:pt x="32" y="408"/>
                  <a:pt x="16" y="624"/>
                </a:cubicBezTo>
                <a:cubicBezTo>
                  <a:pt x="0" y="840"/>
                  <a:pt x="8" y="1068"/>
                  <a:pt x="16" y="1296"/>
                </a:cubicBezTo>
              </a:path>
            </a:pathLst>
          </a:custGeom>
          <a:noFill/>
          <a:ln w="57150" cmpd="sng">
            <a:solidFill>
              <a:srgbClr val="FF0000"/>
            </a:solidFill>
            <a:round/>
            <a:headEnd/>
            <a:tailEnd/>
          </a:ln>
          <a:effectLst/>
        </p:spPr>
        <p:txBody>
          <a:bodyPr wrap="none" anchor="ctr"/>
          <a:lstStyle/>
          <a:p>
            <a:endParaRPr lang="fr-FR"/>
          </a:p>
        </p:txBody>
      </p:sp>
      <p:sp>
        <p:nvSpPr>
          <p:cNvPr id="194582" name="Freeform 22"/>
          <p:cNvSpPr>
            <a:spLocks/>
          </p:cNvSpPr>
          <p:nvPr/>
        </p:nvSpPr>
        <p:spPr bwMode="auto">
          <a:xfrm>
            <a:off x="2667000" y="3886200"/>
            <a:ext cx="152400" cy="2057400"/>
          </a:xfrm>
          <a:custGeom>
            <a:avLst/>
            <a:gdLst/>
            <a:ahLst/>
            <a:cxnLst>
              <a:cxn ang="0">
                <a:pos x="96" y="0"/>
              </a:cxn>
              <a:cxn ang="0">
                <a:pos x="48" y="288"/>
              </a:cxn>
              <a:cxn ang="0">
                <a:pos x="0" y="720"/>
              </a:cxn>
              <a:cxn ang="0">
                <a:pos x="48" y="1296"/>
              </a:cxn>
            </a:cxnLst>
            <a:rect l="0" t="0" r="r" b="b"/>
            <a:pathLst>
              <a:path w="96" h="1296">
                <a:moveTo>
                  <a:pt x="96" y="0"/>
                </a:moveTo>
                <a:cubicBezTo>
                  <a:pt x="80" y="84"/>
                  <a:pt x="64" y="168"/>
                  <a:pt x="48" y="288"/>
                </a:cubicBezTo>
                <a:cubicBezTo>
                  <a:pt x="32" y="408"/>
                  <a:pt x="0" y="552"/>
                  <a:pt x="0" y="720"/>
                </a:cubicBezTo>
                <a:cubicBezTo>
                  <a:pt x="0" y="888"/>
                  <a:pt x="24" y="1092"/>
                  <a:pt x="48" y="1296"/>
                </a:cubicBezTo>
              </a:path>
            </a:pathLst>
          </a:custGeom>
          <a:noFill/>
          <a:ln w="57150" cmpd="sng">
            <a:solidFill>
              <a:srgbClr val="000099"/>
            </a:solidFill>
            <a:round/>
            <a:headEnd/>
            <a:tailEnd/>
          </a:ln>
          <a:effectLst/>
        </p:spPr>
        <p:txBody>
          <a:bodyPr wrap="none" anchor="ctr"/>
          <a:lstStyle/>
          <a:p>
            <a:endParaRPr lang="fr-FR"/>
          </a:p>
        </p:txBody>
      </p:sp>
      <p:sp>
        <p:nvSpPr>
          <p:cNvPr id="194583" name="Oval 23" descr="Rayures horizontales (noir/blanc)"/>
          <p:cNvSpPr>
            <a:spLocks noChangeArrowheads="1"/>
          </p:cNvSpPr>
          <p:nvPr/>
        </p:nvSpPr>
        <p:spPr bwMode="auto">
          <a:xfrm>
            <a:off x="2667000" y="4495800"/>
            <a:ext cx="304800" cy="228600"/>
          </a:xfrm>
          <a:prstGeom prst="ellipse">
            <a:avLst/>
          </a:prstGeom>
          <a:pattFill prst="dkHorz">
            <a:fgClr>
              <a:srgbClr val="000099"/>
            </a:fgClr>
            <a:bgClr>
              <a:srgbClr val="FF0000"/>
            </a:bgClr>
          </a:pattFill>
          <a:ln w="9525">
            <a:solidFill>
              <a:schemeClr val="tx1"/>
            </a:solidFill>
            <a:round/>
            <a:headEnd/>
            <a:tailEnd/>
          </a:ln>
          <a:effectLst/>
        </p:spPr>
        <p:txBody>
          <a:bodyPr wrap="none" anchor="ctr"/>
          <a:lstStyle/>
          <a:p>
            <a:endParaRPr lang="fr-FR"/>
          </a:p>
        </p:txBody>
      </p:sp>
      <p:sp>
        <p:nvSpPr>
          <p:cNvPr id="194584" name="Freeform 24"/>
          <p:cNvSpPr>
            <a:spLocks/>
          </p:cNvSpPr>
          <p:nvPr/>
        </p:nvSpPr>
        <p:spPr bwMode="auto">
          <a:xfrm>
            <a:off x="2743200" y="4267200"/>
            <a:ext cx="266700" cy="88900"/>
          </a:xfrm>
          <a:custGeom>
            <a:avLst/>
            <a:gdLst/>
            <a:ahLst/>
            <a:cxnLst>
              <a:cxn ang="0">
                <a:pos x="0" y="48"/>
              </a:cxn>
              <a:cxn ang="0">
                <a:pos x="144" y="48"/>
              </a:cxn>
              <a:cxn ang="0">
                <a:pos x="144" y="0"/>
              </a:cxn>
              <a:cxn ang="0">
                <a:pos x="144" y="48"/>
              </a:cxn>
            </a:cxnLst>
            <a:rect l="0" t="0" r="r" b="b"/>
            <a:pathLst>
              <a:path w="168" h="56">
                <a:moveTo>
                  <a:pt x="0" y="48"/>
                </a:moveTo>
                <a:cubicBezTo>
                  <a:pt x="60" y="52"/>
                  <a:pt x="120" y="56"/>
                  <a:pt x="144" y="48"/>
                </a:cubicBezTo>
                <a:cubicBezTo>
                  <a:pt x="168" y="40"/>
                  <a:pt x="144" y="0"/>
                  <a:pt x="144" y="0"/>
                </a:cubicBezTo>
                <a:cubicBezTo>
                  <a:pt x="144" y="0"/>
                  <a:pt x="144" y="24"/>
                  <a:pt x="144" y="48"/>
                </a:cubicBezTo>
              </a:path>
            </a:pathLst>
          </a:custGeom>
          <a:noFill/>
          <a:ln w="57150" cmpd="sng">
            <a:solidFill>
              <a:srgbClr val="FF0000"/>
            </a:solidFill>
            <a:round/>
            <a:headEnd/>
            <a:tailEnd/>
          </a:ln>
          <a:effectLst/>
        </p:spPr>
        <p:txBody>
          <a:bodyPr wrap="none" anchor="ctr"/>
          <a:lstStyle/>
          <a:p>
            <a:endParaRPr lang="fr-FR"/>
          </a:p>
        </p:txBody>
      </p:sp>
      <p:sp>
        <p:nvSpPr>
          <p:cNvPr id="194585" name="Freeform 25"/>
          <p:cNvSpPr>
            <a:spLocks/>
          </p:cNvSpPr>
          <p:nvPr/>
        </p:nvSpPr>
        <p:spPr bwMode="auto">
          <a:xfrm>
            <a:off x="2425700" y="3505200"/>
            <a:ext cx="622300" cy="2197100"/>
          </a:xfrm>
          <a:custGeom>
            <a:avLst/>
            <a:gdLst/>
            <a:ahLst/>
            <a:cxnLst>
              <a:cxn ang="0">
                <a:pos x="152" y="1344"/>
              </a:cxn>
              <a:cxn ang="0">
                <a:pos x="200" y="1344"/>
              </a:cxn>
              <a:cxn ang="0">
                <a:pos x="104" y="1104"/>
              </a:cxn>
              <a:cxn ang="0">
                <a:pos x="56" y="912"/>
              </a:cxn>
              <a:cxn ang="0">
                <a:pos x="152" y="672"/>
              </a:cxn>
              <a:cxn ang="0">
                <a:pos x="56" y="384"/>
              </a:cxn>
              <a:cxn ang="0">
                <a:pos x="56" y="240"/>
              </a:cxn>
              <a:cxn ang="0">
                <a:pos x="392" y="0"/>
              </a:cxn>
            </a:cxnLst>
            <a:rect l="0" t="0" r="r" b="b"/>
            <a:pathLst>
              <a:path w="392" h="1384">
                <a:moveTo>
                  <a:pt x="152" y="1344"/>
                </a:moveTo>
                <a:cubicBezTo>
                  <a:pt x="180" y="1364"/>
                  <a:pt x="208" y="1384"/>
                  <a:pt x="200" y="1344"/>
                </a:cubicBezTo>
                <a:cubicBezTo>
                  <a:pt x="192" y="1304"/>
                  <a:pt x="128" y="1176"/>
                  <a:pt x="104" y="1104"/>
                </a:cubicBezTo>
                <a:cubicBezTo>
                  <a:pt x="80" y="1032"/>
                  <a:pt x="48" y="984"/>
                  <a:pt x="56" y="912"/>
                </a:cubicBezTo>
                <a:cubicBezTo>
                  <a:pt x="64" y="840"/>
                  <a:pt x="152" y="760"/>
                  <a:pt x="152" y="672"/>
                </a:cubicBezTo>
                <a:cubicBezTo>
                  <a:pt x="152" y="584"/>
                  <a:pt x="72" y="456"/>
                  <a:pt x="56" y="384"/>
                </a:cubicBezTo>
                <a:cubicBezTo>
                  <a:pt x="40" y="312"/>
                  <a:pt x="0" y="304"/>
                  <a:pt x="56" y="240"/>
                </a:cubicBezTo>
                <a:cubicBezTo>
                  <a:pt x="112" y="176"/>
                  <a:pt x="252" y="88"/>
                  <a:pt x="392" y="0"/>
                </a:cubicBezTo>
              </a:path>
            </a:pathLst>
          </a:custGeom>
          <a:noFill/>
          <a:ln w="76200" cmpd="sng">
            <a:solidFill>
              <a:srgbClr val="000099"/>
            </a:solidFill>
            <a:round/>
            <a:headEnd/>
            <a:tailEnd/>
          </a:ln>
          <a:effectLst/>
        </p:spPr>
        <p:txBody>
          <a:bodyPr wrap="none" anchor="ctr"/>
          <a:lstStyle/>
          <a:p>
            <a:endParaRPr lang="fr-FR"/>
          </a:p>
        </p:txBody>
      </p:sp>
      <p:sp>
        <p:nvSpPr>
          <p:cNvPr id="194586" name="Text Box 26"/>
          <p:cNvSpPr txBox="1">
            <a:spLocks noChangeArrowheads="1"/>
          </p:cNvSpPr>
          <p:nvPr/>
        </p:nvSpPr>
        <p:spPr bwMode="auto">
          <a:xfrm>
            <a:off x="5029200" y="406400"/>
            <a:ext cx="3208338" cy="1809750"/>
          </a:xfrm>
          <a:prstGeom prst="rect">
            <a:avLst/>
          </a:prstGeom>
          <a:noFill/>
          <a:ln w="9525">
            <a:solidFill>
              <a:srgbClr val="FF0000"/>
            </a:solidFill>
            <a:miter lim="800000"/>
            <a:headEnd/>
            <a:tailEnd/>
          </a:ln>
          <a:effectLst/>
        </p:spPr>
        <p:txBody>
          <a:bodyPr wrap="none">
            <a:spAutoFit/>
          </a:bodyPr>
          <a:lstStyle/>
          <a:p>
            <a:r>
              <a:rPr lang="fr-FR" sz="2800" b="1">
                <a:solidFill>
                  <a:srgbClr val="FFCC00"/>
                </a:solidFill>
              </a:rPr>
              <a:t>Embolisation: NON</a:t>
            </a:r>
          </a:p>
          <a:p>
            <a:r>
              <a:rPr lang="fr-FR" sz="2800" b="1">
                <a:solidFill>
                  <a:srgbClr val="FFCC00"/>
                </a:solidFill>
              </a:rPr>
              <a:t>Nécrose</a:t>
            </a:r>
          </a:p>
          <a:p>
            <a:r>
              <a:rPr lang="fr-FR" sz="2800" b="1">
                <a:solidFill>
                  <a:srgbClr val="FFCC00"/>
                </a:solidFill>
              </a:rPr>
              <a:t>Récidive</a:t>
            </a:r>
          </a:p>
          <a:p>
            <a:r>
              <a:rPr lang="fr-FR" sz="2800" b="1">
                <a:solidFill>
                  <a:srgbClr val="FFCC00"/>
                </a:solidFill>
              </a:rPr>
              <a:t>Aggravation</a:t>
            </a:r>
          </a:p>
        </p:txBody>
      </p:sp>
      <p:sp>
        <p:nvSpPr>
          <p:cNvPr id="194587" name="Text Box 27"/>
          <p:cNvSpPr txBox="1">
            <a:spLocks noChangeArrowheads="1"/>
          </p:cNvSpPr>
          <p:nvPr/>
        </p:nvSpPr>
        <p:spPr bwMode="auto">
          <a:xfrm>
            <a:off x="5181600" y="2540000"/>
            <a:ext cx="2373313" cy="1382713"/>
          </a:xfrm>
          <a:prstGeom prst="rect">
            <a:avLst/>
          </a:prstGeom>
          <a:noFill/>
          <a:ln w="9525">
            <a:solidFill>
              <a:srgbClr val="FF0000"/>
            </a:solidFill>
            <a:miter lim="800000"/>
            <a:headEnd/>
            <a:tailEnd/>
          </a:ln>
          <a:effectLst/>
        </p:spPr>
        <p:txBody>
          <a:bodyPr wrap="none">
            <a:spAutoFit/>
          </a:bodyPr>
          <a:lstStyle/>
          <a:p>
            <a:r>
              <a:rPr lang="fr-FR" sz="2800" b="1">
                <a:solidFill>
                  <a:srgbClr val="FFCC00"/>
                </a:solidFill>
              </a:rPr>
              <a:t>Exérèse: NON</a:t>
            </a:r>
          </a:p>
          <a:p>
            <a:r>
              <a:rPr lang="fr-FR" sz="2800" b="1">
                <a:solidFill>
                  <a:srgbClr val="FFCC00"/>
                </a:solidFill>
              </a:rPr>
              <a:t>Récidive</a:t>
            </a:r>
          </a:p>
          <a:p>
            <a:r>
              <a:rPr lang="fr-FR" sz="2800" b="1">
                <a:solidFill>
                  <a:srgbClr val="FFCC00"/>
                </a:solidFill>
              </a:rPr>
              <a:t>Aggravation</a:t>
            </a:r>
          </a:p>
        </p:txBody>
      </p:sp>
      <p:sp>
        <p:nvSpPr>
          <p:cNvPr id="194588" name="Text Box 28"/>
          <p:cNvSpPr txBox="1">
            <a:spLocks noChangeArrowheads="1"/>
          </p:cNvSpPr>
          <p:nvPr/>
        </p:nvSpPr>
        <p:spPr bwMode="auto">
          <a:xfrm>
            <a:off x="5029200" y="4064000"/>
            <a:ext cx="2774950" cy="528638"/>
          </a:xfrm>
          <a:prstGeom prst="rect">
            <a:avLst/>
          </a:prstGeom>
          <a:noFill/>
          <a:ln w="9525">
            <a:solidFill>
              <a:srgbClr val="FF0000"/>
            </a:solidFill>
            <a:miter lim="800000"/>
            <a:headEnd/>
            <a:tailEnd/>
          </a:ln>
          <a:effectLst/>
        </p:spPr>
        <p:txBody>
          <a:bodyPr wrap="none">
            <a:spAutoFit/>
          </a:bodyPr>
          <a:lstStyle/>
          <a:p>
            <a:r>
              <a:rPr lang="fr-FR" sz="2800" b="1">
                <a:solidFill>
                  <a:srgbClr val="FFCC00"/>
                </a:solidFill>
              </a:rPr>
              <a:t>Contention: OUI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45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945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945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945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945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9458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9458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9458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94586">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9458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94587">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94587">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9458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7" grpId="0" animBg="1"/>
      <p:bldP spid="194581" grpId="0" animBg="1"/>
      <p:bldP spid="194582" grpId="0" animBg="1"/>
      <p:bldP spid="194583" grpId="0" animBg="1"/>
      <p:bldP spid="194584" grpId="0" animBg="1"/>
      <p:bldP spid="194585" grpId="0" animBg="1"/>
      <p:bldP spid="194586" grpId="0" build="p" autoUpdateAnimBg="0"/>
      <p:bldP spid="194587" grpId="0" build="p" autoUpdateAnimBg="0"/>
      <p:bldP spid="194588" grpId="0" build="p" autoUpdateAnimBg="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Documents and Settings\GMB\Bureau\DSCN0823.JPG"/>
          <p:cNvPicPr>
            <a:picLocks noChangeAspect="1" noChangeArrowheads="1"/>
          </p:cNvPicPr>
          <p:nvPr/>
        </p:nvPicPr>
        <p:blipFill>
          <a:blip r:embed="rId2" cstate="print"/>
          <a:srcRect l="44109" t="7083" r="7553"/>
          <a:stretch>
            <a:fillRect/>
          </a:stretch>
        </p:blipFill>
        <p:spPr bwMode="auto">
          <a:xfrm>
            <a:off x="6357938" y="214313"/>
            <a:ext cx="2286000" cy="3295650"/>
          </a:xfrm>
          <a:prstGeom prst="rect">
            <a:avLst/>
          </a:prstGeom>
          <a:noFill/>
          <a:ln w="9525">
            <a:noFill/>
            <a:miter lim="800000"/>
            <a:headEnd/>
            <a:tailEnd/>
          </a:ln>
        </p:spPr>
      </p:pic>
      <p:sp>
        <p:nvSpPr>
          <p:cNvPr id="82947" name="Text Box 3"/>
          <p:cNvSpPr txBox="1">
            <a:spLocks noChangeArrowheads="1"/>
          </p:cNvSpPr>
          <p:nvPr/>
        </p:nvSpPr>
        <p:spPr bwMode="auto">
          <a:xfrm>
            <a:off x="571500" y="142875"/>
            <a:ext cx="2784475" cy="579438"/>
          </a:xfrm>
          <a:prstGeom prst="rect">
            <a:avLst/>
          </a:prstGeom>
          <a:solidFill>
            <a:schemeClr val="bg1"/>
          </a:solidFill>
          <a:ln w="9525">
            <a:noFill/>
            <a:miter lim="800000"/>
            <a:headEnd/>
            <a:tailEnd/>
          </a:ln>
        </p:spPr>
        <p:txBody>
          <a:bodyPr wrap="none">
            <a:spAutoFit/>
          </a:bodyPr>
          <a:lstStyle/>
          <a:p>
            <a:r>
              <a:rPr lang="fr-FR" sz="3200">
                <a:latin typeface="Arial Unicode MS" pitchFamily="34" charset="-128"/>
              </a:rPr>
              <a:t>TRAITEMENT</a:t>
            </a:r>
          </a:p>
        </p:txBody>
      </p:sp>
      <p:sp>
        <p:nvSpPr>
          <p:cNvPr id="82948" name="Text Box 4"/>
          <p:cNvSpPr txBox="1">
            <a:spLocks noChangeArrowheads="1"/>
          </p:cNvSpPr>
          <p:nvPr/>
        </p:nvSpPr>
        <p:spPr bwMode="auto">
          <a:xfrm>
            <a:off x="285750" y="928688"/>
            <a:ext cx="8515350" cy="4400550"/>
          </a:xfrm>
          <a:prstGeom prst="rect">
            <a:avLst/>
          </a:prstGeom>
          <a:noFill/>
          <a:ln w="9525">
            <a:noFill/>
            <a:miter lim="800000"/>
            <a:headEnd/>
            <a:tailEnd/>
          </a:ln>
        </p:spPr>
        <p:txBody>
          <a:bodyPr>
            <a:spAutoFit/>
          </a:bodyPr>
          <a:lstStyle/>
          <a:p>
            <a:pPr>
              <a:buFontTx/>
              <a:buChar char="•"/>
            </a:pPr>
            <a:r>
              <a:rPr lang="fr-FR" sz="2400">
                <a:latin typeface="Times New Roman" pitchFamily="18" charset="0"/>
              </a:rPr>
              <a:t>  </a:t>
            </a:r>
            <a:r>
              <a:rPr lang="fr-FR" sz="2800">
                <a:latin typeface="Arial Unicode MS" pitchFamily="34" charset="-128"/>
              </a:rPr>
              <a:t>Abstention</a:t>
            </a:r>
          </a:p>
          <a:p>
            <a:pPr>
              <a:buFontTx/>
              <a:buChar char="•"/>
            </a:pPr>
            <a:endParaRPr lang="fr-FR" sz="2800">
              <a:latin typeface="Arial Unicode MS" pitchFamily="34" charset="-128"/>
            </a:endParaRPr>
          </a:p>
          <a:p>
            <a:pPr>
              <a:buFontTx/>
              <a:buChar char="•"/>
            </a:pPr>
            <a:r>
              <a:rPr lang="fr-FR" sz="2800">
                <a:latin typeface="Arial Unicode MS" pitchFamily="34" charset="-128"/>
              </a:rPr>
              <a:t>  Inflammation: 	 </a:t>
            </a:r>
          </a:p>
          <a:p>
            <a:r>
              <a:rPr lang="fr-FR" sz="2800">
                <a:latin typeface="Arial Unicode MS" pitchFamily="34" charset="-128"/>
              </a:rPr>
              <a:t>	 </a:t>
            </a:r>
            <a:r>
              <a:rPr lang="fr-FR" sz="2800">
                <a:latin typeface="Arial Unicode MS" pitchFamily="34" charset="-128"/>
                <a:ea typeface="Batang" pitchFamily="18" charset="-127"/>
              </a:rPr>
              <a:t>→ </a:t>
            </a:r>
            <a:r>
              <a:rPr lang="fr-FR" sz="2800">
                <a:latin typeface="Arial Unicode MS" pitchFamily="34" charset="-128"/>
              </a:rPr>
              <a:t>macrolides </a:t>
            </a:r>
          </a:p>
          <a:p>
            <a:r>
              <a:rPr lang="fr-FR" sz="2800">
                <a:latin typeface="Arial Unicode MS" pitchFamily="34" charset="-128"/>
                <a:ea typeface="Batang" pitchFamily="18" charset="-127"/>
              </a:rPr>
              <a:t>          → </a:t>
            </a:r>
            <a:r>
              <a:rPr lang="fr-FR" sz="2800">
                <a:latin typeface="Arial Unicode MS" pitchFamily="34" charset="-128"/>
              </a:rPr>
              <a:t>+ AINS (</a:t>
            </a:r>
            <a:r>
              <a:rPr lang="fr-FR" sz="2800">
                <a:latin typeface="Arial Unicode MS" pitchFamily="34" charset="-128"/>
                <a:cs typeface="Times New Roman" pitchFamily="18" charset="0"/>
              </a:rPr>
              <a:t>± corticoïdes)</a:t>
            </a:r>
          </a:p>
          <a:p>
            <a:pPr>
              <a:buFont typeface="Arial" charset="0"/>
              <a:buChar char="•"/>
            </a:pPr>
            <a:endParaRPr lang="fr-FR" sz="2800">
              <a:latin typeface="Arial Unicode MS" pitchFamily="34" charset="-128"/>
              <a:cs typeface="Times New Roman" pitchFamily="18" charset="0"/>
            </a:endParaRPr>
          </a:p>
          <a:p>
            <a:pPr>
              <a:buFontTx/>
              <a:buChar char="•"/>
            </a:pPr>
            <a:r>
              <a:rPr lang="fr-FR" sz="2800">
                <a:latin typeface="Arial Unicode MS" pitchFamily="34" charset="-128"/>
                <a:cs typeface="Times New Roman" pitchFamily="18" charset="0"/>
              </a:rPr>
              <a:t>  Laser Yag ou CO</a:t>
            </a:r>
            <a:r>
              <a:rPr lang="fr-FR">
                <a:latin typeface="Arial Unicode MS" pitchFamily="34" charset="-128"/>
                <a:cs typeface="Times New Roman" pitchFamily="18" charset="0"/>
              </a:rPr>
              <a:t>2 </a:t>
            </a:r>
            <a:r>
              <a:rPr lang="fr-FR" sz="2800">
                <a:latin typeface="Arial Unicode MS" pitchFamily="34" charset="-128"/>
                <a:cs typeface="Times New Roman" pitchFamily="18" charset="0"/>
              </a:rPr>
              <a:t>sur vésicules</a:t>
            </a:r>
          </a:p>
          <a:p>
            <a:pPr>
              <a:buFont typeface="Arial" charset="0"/>
              <a:buChar char="•"/>
            </a:pPr>
            <a:endParaRPr lang="fr-FR" sz="2800">
              <a:latin typeface="Arial Unicode MS" pitchFamily="34" charset="-128"/>
              <a:cs typeface="Times New Roman" pitchFamily="18" charset="0"/>
            </a:endParaRPr>
          </a:p>
          <a:p>
            <a:pPr>
              <a:buFontTx/>
              <a:buChar char="•"/>
            </a:pPr>
            <a:r>
              <a:rPr lang="fr-FR" sz="2800">
                <a:latin typeface="Arial Unicode MS" pitchFamily="34" charset="-128"/>
                <a:cs typeface="Times New Roman" pitchFamily="18" charset="0"/>
              </a:rPr>
              <a:t>  Sclérose : </a:t>
            </a:r>
            <a:r>
              <a:rPr lang="fr-FR" sz="2800"/>
              <a:t>Ethibloc, alcool absolu</a:t>
            </a:r>
          </a:p>
          <a:p>
            <a:pPr marL="1600200" lvl="3" indent="-228600">
              <a:buFontTx/>
              <a:buChar char="•"/>
            </a:pPr>
            <a:endParaRPr lang="fr-FR" sz="2800">
              <a:latin typeface="Arial Unicode MS" pitchFamily="34" charset="-128"/>
              <a:cs typeface="Times New Roman" pitchFamily="18" charset="0"/>
            </a:endParaRPr>
          </a:p>
        </p:txBody>
      </p:sp>
      <p:pic>
        <p:nvPicPr>
          <p:cNvPr id="82949" name="Espace réservé du contenu 10" descr="IMGP2159.JPG"/>
          <p:cNvPicPr>
            <a:picLocks noChangeAspect="1"/>
          </p:cNvPicPr>
          <p:nvPr/>
        </p:nvPicPr>
        <p:blipFill>
          <a:blip r:embed="rId3" cstate="print"/>
          <a:srcRect l="10715" t="4103" r="15627" b="29604"/>
          <a:stretch>
            <a:fillRect/>
          </a:stretch>
        </p:blipFill>
        <p:spPr bwMode="auto">
          <a:xfrm>
            <a:off x="6000750" y="3571875"/>
            <a:ext cx="2500313" cy="3000375"/>
          </a:xfrm>
          <a:prstGeom prst="rect">
            <a:avLst/>
          </a:prstGeom>
          <a:noFill/>
          <a:ln w="9525">
            <a:noFill/>
            <a:miter lim="800000"/>
            <a:headEnd/>
            <a:tailEnd/>
          </a:ln>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AutoShape 3"/>
          <p:cNvSpPr>
            <a:spLocks noChangeArrowheads="1"/>
          </p:cNvSpPr>
          <p:nvPr/>
        </p:nvSpPr>
        <p:spPr bwMode="auto">
          <a:xfrm>
            <a:off x="381000" y="914400"/>
            <a:ext cx="2225675" cy="1143000"/>
          </a:xfrm>
          <a:prstGeom prst="bevel">
            <a:avLst>
              <a:gd name="adj" fmla="val 12500"/>
            </a:avLst>
          </a:prstGeom>
          <a:solidFill>
            <a:srgbClr val="FFCC00"/>
          </a:solidFill>
          <a:ln w="9525">
            <a:solidFill>
              <a:schemeClr val="tx1"/>
            </a:solidFill>
            <a:miter lim="800000"/>
            <a:headEnd/>
            <a:tailEnd/>
          </a:ln>
          <a:effectLst/>
        </p:spPr>
        <p:txBody>
          <a:bodyPr wrap="none" anchor="ctr"/>
          <a:lstStyle/>
          <a:p>
            <a:pPr algn="ctr"/>
            <a:r>
              <a:rPr lang="fr-FR" b="1">
                <a:solidFill>
                  <a:srgbClr val="000099"/>
                </a:solidFill>
              </a:rPr>
              <a:t>Lymphatiques</a:t>
            </a:r>
          </a:p>
          <a:p>
            <a:pPr algn="ctr"/>
            <a:r>
              <a:rPr lang="fr-FR" b="1">
                <a:solidFill>
                  <a:srgbClr val="000099"/>
                </a:solidFill>
              </a:rPr>
              <a:t>Capillaires</a:t>
            </a:r>
            <a:endParaRPr lang="fr-FR"/>
          </a:p>
        </p:txBody>
      </p:sp>
      <p:sp>
        <p:nvSpPr>
          <p:cNvPr id="173060" name="Rectangle 4"/>
          <p:cNvSpPr>
            <a:spLocks noChangeArrowheads="1"/>
          </p:cNvSpPr>
          <p:nvPr/>
        </p:nvSpPr>
        <p:spPr bwMode="auto">
          <a:xfrm>
            <a:off x="304800" y="2286000"/>
            <a:ext cx="4135438" cy="3016250"/>
          </a:xfrm>
          <a:prstGeom prst="rect">
            <a:avLst/>
          </a:prstGeom>
          <a:noFill/>
          <a:ln w="9525">
            <a:noFill/>
            <a:miter lim="800000"/>
            <a:headEnd/>
            <a:tailEnd/>
          </a:ln>
          <a:effectLst/>
        </p:spPr>
        <p:txBody>
          <a:bodyPr wrap="none">
            <a:spAutoFit/>
          </a:bodyPr>
          <a:lstStyle/>
          <a:p>
            <a:r>
              <a:rPr lang="fr-FR" sz="3200" b="1">
                <a:solidFill>
                  <a:schemeClr val="bg1"/>
                </a:solidFill>
              </a:rPr>
              <a:t>Nodules verruqueux et</a:t>
            </a:r>
          </a:p>
          <a:p>
            <a:r>
              <a:rPr lang="fr-FR" sz="3200" b="1">
                <a:solidFill>
                  <a:schemeClr val="bg1"/>
                </a:solidFill>
              </a:rPr>
              <a:t>papillomateux cutanés</a:t>
            </a:r>
          </a:p>
          <a:p>
            <a:r>
              <a:rPr lang="fr-FR" sz="3200" b="1">
                <a:solidFill>
                  <a:srgbClr val="FFCC00"/>
                </a:solidFill>
              </a:rPr>
              <a:t> </a:t>
            </a:r>
          </a:p>
          <a:p>
            <a:r>
              <a:rPr lang="fr-FR" sz="3200" b="1">
                <a:solidFill>
                  <a:schemeClr val="bg1"/>
                </a:solidFill>
              </a:rPr>
              <a:t>Kystes simples </a:t>
            </a:r>
          </a:p>
          <a:p>
            <a:endParaRPr lang="fr-FR" sz="3200" b="1">
              <a:solidFill>
                <a:schemeClr val="bg1"/>
              </a:solidFill>
            </a:endParaRPr>
          </a:p>
          <a:p>
            <a:r>
              <a:rPr lang="fr-FR" sz="3200" b="1">
                <a:solidFill>
                  <a:schemeClr val="bg1"/>
                </a:solidFill>
              </a:rPr>
              <a:t>Kystes caverneux</a:t>
            </a:r>
            <a:endParaRPr lang="fr-FR" sz="3200" b="1">
              <a:solidFill>
                <a:srgbClr val="FFCC00"/>
              </a:solidFill>
            </a:endParaRPr>
          </a:p>
        </p:txBody>
      </p:sp>
      <p:sp>
        <p:nvSpPr>
          <p:cNvPr id="173061" name="Freeform 5" descr="Sphères"/>
          <p:cNvSpPr>
            <a:spLocks/>
          </p:cNvSpPr>
          <p:nvPr/>
        </p:nvSpPr>
        <p:spPr bwMode="auto">
          <a:xfrm>
            <a:off x="4114800" y="2133600"/>
            <a:ext cx="1905000" cy="1206500"/>
          </a:xfrm>
          <a:custGeom>
            <a:avLst/>
            <a:gdLst/>
            <a:ahLst/>
            <a:cxnLst>
              <a:cxn ang="0">
                <a:pos x="144" y="64"/>
              </a:cxn>
              <a:cxn ang="0">
                <a:pos x="384" y="16"/>
              </a:cxn>
              <a:cxn ang="0">
                <a:pos x="864" y="160"/>
              </a:cxn>
              <a:cxn ang="0">
                <a:pos x="1152" y="160"/>
              </a:cxn>
              <a:cxn ang="0">
                <a:pos x="1104" y="688"/>
              </a:cxn>
              <a:cxn ang="0">
                <a:pos x="576" y="592"/>
              </a:cxn>
              <a:cxn ang="0">
                <a:pos x="144" y="640"/>
              </a:cxn>
              <a:cxn ang="0">
                <a:pos x="0" y="304"/>
              </a:cxn>
              <a:cxn ang="0">
                <a:pos x="144" y="64"/>
              </a:cxn>
            </a:cxnLst>
            <a:rect l="0" t="0" r="r" b="b"/>
            <a:pathLst>
              <a:path w="1200" h="760">
                <a:moveTo>
                  <a:pt x="144" y="64"/>
                </a:moveTo>
                <a:cubicBezTo>
                  <a:pt x="208" y="16"/>
                  <a:pt x="264" y="0"/>
                  <a:pt x="384" y="16"/>
                </a:cubicBezTo>
                <a:cubicBezTo>
                  <a:pt x="504" y="32"/>
                  <a:pt x="736" y="136"/>
                  <a:pt x="864" y="160"/>
                </a:cubicBezTo>
                <a:cubicBezTo>
                  <a:pt x="992" y="184"/>
                  <a:pt x="1112" y="72"/>
                  <a:pt x="1152" y="160"/>
                </a:cubicBezTo>
                <a:cubicBezTo>
                  <a:pt x="1192" y="248"/>
                  <a:pt x="1200" y="616"/>
                  <a:pt x="1104" y="688"/>
                </a:cubicBezTo>
                <a:cubicBezTo>
                  <a:pt x="1008" y="760"/>
                  <a:pt x="736" y="600"/>
                  <a:pt x="576" y="592"/>
                </a:cubicBezTo>
                <a:cubicBezTo>
                  <a:pt x="416" y="584"/>
                  <a:pt x="240" y="688"/>
                  <a:pt x="144" y="640"/>
                </a:cubicBezTo>
                <a:cubicBezTo>
                  <a:pt x="48" y="592"/>
                  <a:pt x="0" y="400"/>
                  <a:pt x="0" y="304"/>
                </a:cubicBezTo>
                <a:cubicBezTo>
                  <a:pt x="0" y="208"/>
                  <a:pt x="80" y="112"/>
                  <a:pt x="144" y="64"/>
                </a:cubicBezTo>
                <a:close/>
              </a:path>
            </a:pathLst>
          </a:custGeom>
          <a:pattFill prst="sphere">
            <a:fgClr>
              <a:srgbClr val="996633"/>
            </a:fgClr>
            <a:bgClr>
              <a:srgbClr val="FF00FF"/>
            </a:bgClr>
          </a:pattFill>
          <a:ln w="9525">
            <a:solidFill>
              <a:schemeClr val="tx1"/>
            </a:solidFill>
            <a:round/>
            <a:headEnd/>
            <a:tailEnd/>
          </a:ln>
          <a:effectLst/>
        </p:spPr>
        <p:txBody>
          <a:bodyPr wrap="none" anchor="ctr"/>
          <a:lstStyle/>
          <a:p>
            <a:endParaRPr lang="fr-FR"/>
          </a:p>
        </p:txBody>
      </p:sp>
      <p:sp>
        <p:nvSpPr>
          <p:cNvPr id="173062" name="Oval 6"/>
          <p:cNvSpPr>
            <a:spLocks noChangeArrowheads="1"/>
          </p:cNvSpPr>
          <p:nvPr/>
        </p:nvSpPr>
        <p:spPr bwMode="auto">
          <a:xfrm>
            <a:off x="3962400" y="3352800"/>
            <a:ext cx="1676400" cy="990600"/>
          </a:xfrm>
          <a:prstGeom prst="ellipse">
            <a:avLst/>
          </a:prstGeom>
          <a:solidFill>
            <a:srgbClr val="CCFF33"/>
          </a:solidFill>
          <a:ln w="76200">
            <a:solidFill>
              <a:schemeClr val="tx1"/>
            </a:solidFill>
            <a:round/>
            <a:headEnd/>
            <a:tailEnd/>
          </a:ln>
          <a:effectLst/>
        </p:spPr>
        <p:txBody>
          <a:bodyPr wrap="none" anchor="ctr"/>
          <a:lstStyle/>
          <a:p>
            <a:endParaRPr lang="fr-FR"/>
          </a:p>
        </p:txBody>
      </p:sp>
      <p:sp>
        <p:nvSpPr>
          <p:cNvPr id="173063" name="Oval 7" descr="Tuiles"/>
          <p:cNvSpPr>
            <a:spLocks noChangeArrowheads="1"/>
          </p:cNvSpPr>
          <p:nvPr/>
        </p:nvSpPr>
        <p:spPr bwMode="auto">
          <a:xfrm>
            <a:off x="3886200" y="4419600"/>
            <a:ext cx="1676400" cy="990600"/>
          </a:xfrm>
          <a:prstGeom prst="ellipse">
            <a:avLst/>
          </a:prstGeom>
          <a:pattFill prst="shingle">
            <a:fgClr>
              <a:srgbClr val="CCFF33"/>
            </a:fgClr>
            <a:bgClr>
              <a:schemeClr val="tx2"/>
            </a:bgClr>
          </a:pattFill>
          <a:ln w="76200">
            <a:solidFill>
              <a:schemeClr val="tx1"/>
            </a:solidFill>
            <a:round/>
            <a:headEnd/>
            <a:tailEnd/>
          </a:ln>
          <a:effectLst/>
        </p:spPr>
        <p:txBody>
          <a:bodyPr wrap="none" anchor="ctr"/>
          <a:lstStyle/>
          <a:p>
            <a:endParaRPr lang="fr-FR"/>
          </a:p>
        </p:txBody>
      </p:sp>
      <p:sp>
        <p:nvSpPr>
          <p:cNvPr id="173064" name="Text Box 8"/>
          <p:cNvSpPr txBox="1">
            <a:spLocks noChangeArrowheads="1"/>
          </p:cNvSpPr>
          <p:nvPr/>
        </p:nvSpPr>
        <p:spPr bwMode="auto">
          <a:xfrm>
            <a:off x="2286000" y="685800"/>
            <a:ext cx="5486400" cy="579438"/>
          </a:xfrm>
          <a:prstGeom prst="rect">
            <a:avLst/>
          </a:prstGeom>
          <a:noFill/>
          <a:ln w="9525">
            <a:noFill/>
            <a:miter lim="800000"/>
            <a:headEnd/>
            <a:tailEnd/>
          </a:ln>
          <a:effectLst/>
        </p:spPr>
        <p:txBody>
          <a:bodyPr>
            <a:spAutoFit/>
          </a:bodyPr>
          <a:lstStyle/>
          <a:p>
            <a:r>
              <a:rPr lang="fr-FR" sz="3200" b="1">
                <a:solidFill>
                  <a:schemeClr val="bg1"/>
                </a:solidFill>
              </a:rPr>
              <a:t>LES TRAITEMENTS</a:t>
            </a:r>
          </a:p>
        </p:txBody>
      </p:sp>
      <p:sp>
        <p:nvSpPr>
          <p:cNvPr id="173065" name="Text Box 9"/>
          <p:cNvSpPr txBox="1">
            <a:spLocks noChangeArrowheads="1"/>
          </p:cNvSpPr>
          <p:nvPr/>
        </p:nvSpPr>
        <p:spPr bwMode="auto">
          <a:xfrm>
            <a:off x="5791200" y="2590800"/>
            <a:ext cx="2905125" cy="2538413"/>
          </a:xfrm>
          <a:prstGeom prst="rect">
            <a:avLst/>
          </a:prstGeom>
          <a:noFill/>
          <a:ln w="9525">
            <a:solidFill>
              <a:srgbClr val="FF00FF"/>
            </a:solidFill>
            <a:miter lim="800000"/>
            <a:headEnd/>
            <a:tailEnd/>
          </a:ln>
          <a:effectLst/>
        </p:spPr>
        <p:txBody>
          <a:bodyPr wrap="none">
            <a:spAutoFit/>
          </a:bodyPr>
          <a:lstStyle/>
          <a:p>
            <a:endParaRPr lang="fr-FR" sz="3200" b="1">
              <a:solidFill>
                <a:srgbClr val="FFCC00"/>
              </a:solidFill>
            </a:endParaRPr>
          </a:p>
          <a:p>
            <a:r>
              <a:rPr lang="fr-FR" sz="3200" b="1">
                <a:solidFill>
                  <a:srgbClr val="FFCC00"/>
                </a:solidFill>
              </a:rPr>
              <a:t>Chirurgie</a:t>
            </a:r>
          </a:p>
          <a:p>
            <a:r>
              <a:rPr lang="fr-FR" sz="3200" b="1">
                <a:solidFill>
                  <a:srgbClr val="FFCC00"/>
                </a:solidFill>
              </a:rPr>
              <a:t>d ’exérèse large</a:t>
            </a:r>
          </a:p>
          <a:p>
            <a:r>
              <a:rPr lang="fr-FR" sz="3200" b="1">
                <a:solidFill>
                  <a:srgbClr val="FFCC00"/>
                </a:solidFill>
              </a:rPr>
              <a:t>( si possible)</a:t>
            </a:r>
          </a:p>
          <a:p>
            <a:endParaRPr lang="fr-FR" sz="3200" b="1">
              <a:solidFill>
                <a:srgbClr val="FFCC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3065"/>
                                        </p:tgtEl>
                                        <p:attrNameLst>
                                          <p:attrName>style.visibility</p:attrName>
                                        </p:attrNameLst>
                                      </p:cBhvr>
                                      <p:to>
                                        <p:strVal val="visible"/>
                                      </p:to>
                                    </p:set>
                                    <p:anim calcmode="lin" valueType="num">
                                      <p:cBhvr>
                                        <p:cTn id="7" dur="500" fill="hold"/>
                                        <p:tgtEl>
                                          <p:spTgt spid="173065"/>
                                        </p:tgtEl>
                                        <p:attrNameLst>
                                          <p:attrName>ppt_w</p:attrName>
                                        </p:attrNameLst>
                                      </p:cBhvr>
                                      <p:tavLst>
                                        <p:tav tm="0">
                                          <p:val>
                                            <p:fltVal val="0"/>
                                          </p:val>
                                        </p:tav>
                                        <p:tav tm="100000">
                                          <p:val>
                                            <p:strVal val="#ppt_w"/>
                                          </p:val>
                                        </p:tav>
                                      </p:tavLst>
                                    </p:anim>
                                    <p:anim calcmode="lin" valueType="num">
                                      <p:cBhvr>
                                        <p:cTn id="8" dur="500" fill="hold"/>
                                        <p:tgtEl>
                                          <p:spTgt spid="1730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5" grpId="0" animBg="1" autoUpdateAnimBg="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AutoShape 3"/>
          <p:cNvSpPr>
            <a:spLocks noChangeArrowheads="1"/>
          </p:cNvSpPr>
          <p:nvPr/>
        </p:nvSpPr>
        <p:spPr bwMode="auto">
          <a:xfrm>
            <a:off x="381000" y="2286000"/>
            <a:ext cx="2225675" cy="1143000"/>
          </a:xfrm>
          <a:prstGeom prst="bevel">
            <a:avLst>
              <a:gd name="adj" fmla="val 12500"/>
            </a:avLst>
          </a:prstGeom>
          <a:solidFill>
            <a:srgbClr val="FFCC00"/>
          </a:solidFill>
          <a:ln w="9525">
            <a:solidFill>
              <a:schemeClr val="tx1"/>
            </a:solidFill>
            <a:miter lim="800000"/>
            <a:headEnd/>
            <a:tailEnd/>
          </a:ln>
          <a:effectLst/>
        </p:spPr>
        <p:txBody>
          <a:bodyPr wrap="none" anchor="ctr"/>
          <a:lstStyle/>
          <a:p>
            <a:pPr algn="ctr"/>
            <a:r>
              <a:rPr lang="fr-FR" b="1">
                <a:solidFill>
                  <a:srgbClr val="000099"/>
                </a:solidFill>
              </a:rPr>
              <a:t>Lymphatiques</a:t>
            </a:r>
          </a:p>
          <a:p>
            <a:pPr algn="ctr"/>
            <a:r>
              <a:rPr lang="fr-FR" b="1">
                <a:solidFill>
                  <a:srgbClr val="000099"/>
                </a:solidFill>
              </a:rPr>
              <a:t>Tronculaires</a:t>
            </a:r>
            <a:endParaRPr lang="fr-FR"/>
          </a:p>
        </p:txBody>
      </p:sp>
      <p:sp>
        <p:nvSpPr>
          <p:cNvPr id="175108" name="Rectangle 4"/>
          <p:cNvSpPr>
            <a:spLocks noChangeArrowheads="1"/>
          </p:cNvSpPr>
          <p:nvPr/>
        </p:nvSpPr>
        <p:spPr bwMode="auto">
          <a:xfrm>
            <a:off x="381000" y="3429000"/>
            <a:ext cx="2417763" cy="2528888"/>
          </a:xfrm>
          <a:prstGeom prst="rect">
            <a:avLst/>
          </a:prstGeom>
          <a:noFill/>
          <a:ln w="9525">
            <a:noFill/>
            <a:miter lim="800000"/>
            <a:headEnd/>
            <a:tailEnd/>
          </a:ln>
          <a:effectLst/>
        </p:spPr>
        <p:txBody>
          <a:bodyPr wrap="none">
            <a:spAutoFit/>
          </a:bodyPr>
          <a:lstStyle/>
          <a:p>
            <a:r>
              <a:rPr lang="fr-FR" sz="3200" b="1">
                <a:solidFill>
                  <a:schemeClr val="bg1"/>
                </a:solidFill>
              </a:rPr>
              <a:t>Hypoplasies,</a:t>
            </a:r>
          </a:p>
          <a:p>
            <a:endParaRPr lang="fr-FR" sz="3200" b="1">
              <a:solidFill>
                <a:schemeClr val="bg1"/>
              </a:solidFill>
            </a:endParaRPr>
          </a:p>
          <a:p>
            <a:r>
              <a:rPr lang="fr-FR" sz="3200" b="1">
                <a:solidFill>
                  <a:schemeClr val="bg1"/>
                </a:solidFill>
              </a:rPr>
              <a:t>Aplasies, </a:t>
            </a:r>
          </a:p>
          <a:p>
            <a:endParaRPr lang="fr-FR" sz="3200" b="1">
              <a:solidFill>
                <a:schemeClr val="bg1"/>
              </a:solidFill>
            </a:endParaRPr>
          </a:p>
          <a:p>
            <a:r>
              <a:rPr lang="fr-FR" sz="3200" b="1">
                <a:solidFill>
                  <a:schemeClr val="bg1"/>
                </a:solidFill>
              </a:rPr>
              <a:t>Avalvulation</a:t>
            </a:r>
          </a:p>
        </p:txBody>
      </p:sp>
      <p:sp>
        <p:nvSpPr>
          <p:cNvPr id="175109" name="Freeform 5"/>
          <p:cNvSpPr>
            <a:spLocks/>
          </p:cNvSpPr>
          <p:nvPr/>
        </p:nvSpPr>
        <p:spPr bwMode="auto">
          <a:xfrm>
            <a:off x="2971800" y="3657600"/>
            <a:ext cx="2819400" cy="457200"/>
          </a:xfrm>
          <a:custGeom>
            <a:avLst/>
            <a:gdLst/>
            <a:ahLst/>
            <a:cxnLst>
              <a:cxn ang="0">
                <a:pos x="0" y="48"/>
              </a:cxn>
              <a:cxn ang="0">
                <a:pos x="0" y="288"/>
              </a:cxn>
              <a:cxn ang="0">
                <a:pos x="240" y="288"/>
              </a:cxn>
              <a:cxn ang="0">
                <a:pos x="432" y="192"/>
              </a:cxn>
              <a:cxn ang="0">
                <a:pos x="1200" y="192"/>
              </a:cxn>
              <a:cxn ang="0">
                <a:pos x="1488" y="288"/>
              </a:cxn>
              <a:cxn ang="0">
                <a:pos x="1776" y="240"/>
              </a:cxn>
              <a:cxn ang="0">
                <a:pos x="1776" y="48"/>
              </a:cxn>
              <a:cxn ang="0">
                <a:pos x="1296" y="48"/>
              </a:cxn>
              <a:cxn ang="0">
                <a:pos x="1200" y="144"/>
              </a:cxn>
              <a:cxn ang="0">
                <a:pos x="480" y="144"/>
              </a:cxn>
              <a:cxn ang="0">
                <a:pos x="336" y="0"/>
              </a:cxn>
              <a:cxn ang="0">
                <a:pos x="0" y="0"/>
              </a:cxn>
            </a:cxnLst>
            <a:rect l="0" t="0" r="r" b="b"/>
            <a:pathLst>
              <a:path w="1776" h="288">
                <a:moveTo>
                  <a:pt x="0" y="48"/>
                </a:moveTo>
                <a:lnTo>
                  <a:pt x="0" y="288"/>
                </a:lnTo>
                <a:lnTo>
                  <a:pt x="240" y="288"/>
                </a:lnTo>
                <a:lnTo>
                  <a:pt x="432" y="192"/>
                </a:lnTo>
                <a:lnTo>
                  <a:pt x="1200" y="192"/>
                </a:lnTo>
                <a:lnTo>
                  <a:pt x="1488" y="288"/>
                </a:lnTo>
                <a:lnTo>
                  <a:pt x="1776" y="240"/>
                </a:lnTo>
                <a:lnTo>
                  <a:pt x="1776" y="48"/>
                </a:lnTo>
                <a:lnTo>
                  <a:pt x="1296" y="48"/>
                </a:lnTo>
                <a:lnTo>
                  <a:pt x="1200" y="144"/>
                </a:lnTo>
                <a:lnTo>
                  <a:pt x="480" y="144"/>
                </a:lnTo>
                <a:lnTo>
                  <a:pt x="336" y="0"/>
                </a:lnTo>
                <a:lnTo>
                  <a:pt x="0" y="0"/>
                </a:lnTo>
              </a:path>
            </a:pathLst>
          </a:custGeom>
          <a:solidFill>
            <a:srgbClr val="CCFF33"/>
          </a:solidFill>
          <a:ln w="9525">
            <a:solidFill>
              <a:schemeClr val="bg1"/>
            </a:solidFill>
            <a:round/>
            <a:headEnd/>
            <a:tailEnd/>
          </a:ln>
          <a:effectLst/>
        </p:spPr>
        <p:txBody>
          <a:bodyPr wrap="none" anchor="ctr"/>
          <a:lstStyle/>
          <a:p>
            <a:endParaRPr lang="fr-FR"/>
          </a:p>
        </p:txBody>
      </p:sp>
      <p:grpSp>
        <p:nvGrpSpPr>
          <p:cNvPr id="175110" name="Group 6"/>
          <p:cNvGrpSpPr>
            <a:grpSpLocks/>
          </p:cNvGrpSpPr>
          <p:nvPr/>
        </p:nvGrpSpPr>
        <p:grpSpPr bwMode="auto">
          <a:xfrm>
            <a:off x="3048000" y="4572000"/>
            <a:ext cx="2819400" cy="228600"/>
            <a:chOff x="1920" y="2496"/>
            <a:chExt cx="1776" cy="144"/>
          </a:xfrm>
        </p:grpSpPr>
        <p:sp>
          <p:nvSpPr>
            <p:cNvPr id="175111" name="Rectangle 7"/>
            <p:cNvSpPr>
              <a:spLocks noChangeArrowheads="1"/>
            </p:cNvSpPr>
            <p:nvPr/>
          </p:nvSpPr>
          <p:spPr bwMode="auto">
            <a:xfrm>
              <a:off x="1920" y="2496"/>
              <a:ext cx="336" cy="144"/>
            </a:xfrm>
            <a:prstGeom prst="rect">
              <a:avLst/>
            </a:prstGeom>
            <a:solidFill>
              <a:srgbClr val="CCFF33"/>
            </a:solidFill>
            <a:ln w="9525">
              <a:solidFill>
                <a:schemeClr val="bg1"/>
              </a:solidFill>
              <a:miter lim="800000"/>
              <a:headEnd/>
              <a:tailEnd/>
            </a:ln>
            <a:effectLst/>
          </p:spPr>
          <p:txBody>
            <a:bodyPr wrap="none" anchor="ctr"/>
            <a:lstStyle/>
            <a:p>
              <a:endParaRPr lang="fr-FR"/>
            </a:p>
          </p:txBody>
        </p:sp>
        <p:sp>
          <p:nvSpPr>
            <p:cNvPr id="175112" name="Rectangle 8"/>
            <p:cNvSpPr>
              <a:spLocks noChangeArrowheads="1"/>
            </p:cNvSpPr>
            <p:nvPr/>
          </p:nvSpPr>
          <p:spPr bwMode="auto">
            <a:xfrm>
              <a:off x="3360" y="2496"/>
              <a:ext cx="336" cy="144"/>
            </a:xfrm>
            <a:prstGeom prst="rect">
              <a:avLst/>
            </a:prstGeom>
            <a:solidFill>
              <a:srgbClr val="CCFF33"/>
            </a:solidFill>
            <a:ln w="9525">
              <a:solidFill>
                <a:schemeClr val="bg1"/>
              </a:solidFill>
              <a:miter lim="800000"/>
              <a:headEnd/>
              <a:tailEnd/>
            </a:ln>
            <a:effectLst/>
          </p:spPr>
          <p:txBody>
            <a:bodyPr wrap="none" anchor="ctr"/>
            <a:lstStyle/>
            <a:p>
              <a:endParaRPr lang="fr-FR"/>
            </a:p>
          </p:txBody>
        </p:sp>
        <p:sp>
          <p:nvSpPr>
            <p:cNvPr id="175113" name="Rectangle 9"/>
            <p:cNvSpPr>
              <a:spLocks noChangeArrowheads="1"/>
            </p:cNvSpPr>
            <p:nvPr/>
          </p:nvSpPr>
          <p:spPr bwMode="auto">
            <a:xfrm>
              <a:off x="2256" y="2496"/>
              <a:ext cx="1104" cy="144"/>
            </a:xfrm>
            <a:prstGeom prst="rect">
              <a:avLst/>
            </a:prstGeom>
            <a:noFill/>
            <a:ln w="9525">
              <a:solidFill>
                <a:schemeClr val="bg1"/>
              </a:solidFill>
              <a:prstDash val="dash"/>
              <a:miter lim="800000"/>
              <a:headEnd/>
              <a:tailEnd/>
            </a:ln>
            <a:effectLst/>
          </p:spPr>
          <p:txBody>
            <a:bodyPr wrap="none" anchor="ctr"/>
            <a:lstStyle/>
            <a:p>
              <a:endParaRPr lang="fr-FR"/>
            </a:p>
          </p:txBody>
        </p:sp>
      </p:grpSp>
      <p:sp>
        <p:nvSpPr>
          <p:cNvPr id="175114" name="Rectangle 10"/>
          <p:cNvSpPr>
            <a:spLocks noChangeArrowheads="1"/>
          </p:cNvSpPr>
          <p:nvPr/>
        </p:nvSpPr>
        <p:spPr bwMode="auto">
          <a:xfrm>
            <a:off x="3200400" y="5562600"/>
            <a:ext cx="2438400" cy="228600"/>
          </a:xfrm>
          <a:prstGeom prst="rect">
            <a:avLst/>
          </a:prstGeom>
          <a:solidFill>
            <a:srgbClr val="CCFF33"/>
          </a:solidFill>
          <a:ln w="9525">
            <a:solidFill>
              <a:schemeClr val="bg1"/>
            </a:solidFill>
            <a:miter lim="800000"/>
            <a:headEnd/>
            <a:tailEnd/>
          </a:ln>
          <a:effectLst/>
        </p:spPr>
        <p:txBody>
          <a:bodyPr wrap="none" anchor="ctr"/>
          <a:lstStyle/>
          <a:p>
            <a:endParaRPr lang="fr-FR"/>
          </a:p>
        </p:txBody>
      </p:sp>
      <p:sp>
        <p:nvSpPr>
          <p:cNvPr id="175115" name="Text Box 11"/>
          <p:cNvSpPr txBox="1">
            <a:spLocks noChangeArrowheads="1"/>
          </p:cNvSpPr>
          <p:nvPr/>
        </p:nvSpPr>
        <p:spPr bwMode="auto">
          <a:xfrm>
            <a:off x="2286000" y="685800"/>
            <a:ext cx="5486400" cy="579438"/>
          </a:xfrm>
          <a:prstGeom prst="rect">
            <a:avLst/>
          </a:prstGeom>
          <a:noFill/>
          <a:ln w="9525">
            <a:noFill/>
            <a:miter lim="800000"/>
            <a:headEnd/>
            <a:tailEnd/>
          </a:ln>
          <a:effectLst/>
        </p:spPr>
        <p:txBody>
          <a:bodyPr>
            <a:spAutoFit/>
          </a:bodyPr>
          <a:lstStyle/>
          <a:p>
            <a:r>
              <a:rPr lang="fr-FR" sz="3200" b="1">
                <a:solidFill>
                  <a:schemeClr val="bg1"/>
                </a:solidFill>
              </a:rPr>
              <a:t>LES TRAITEMENTS</a:t>
            </a:r>
          </a:p>
        </p:txBody>
      </p:sp>
      <p:sp>
        <p:nvSpPr>
          <p:cNvPr id="175116" name="Text Box 12"/>
          <p:cNvSpPr txBox="1">
            <a:spLocks noChangeArrowheads="1"/>
          </p:cNvSpPr>
          <p:nvPr/>
        </p:nvSpPr>
        <p:spPr bwMode="auto">
          <a:xfrm>
            <a:off x="5791200" y="2590800"/>
            <a:ext cx="2133600" cy="2538413"/>
          </a:xfrm>
          <a:prstGeom prst="rect">
            <a:avLst/>
          </a:prstGeom>
          <a:noFill/>
          <a:ln w="9525">
            <a:solidFill>
              <a:srgbClr val="FF00FF"/>
            </a:solidFill>
            <a:miter lim="800000"/>
            <a:headEnd/>
            <a:tailEnd/>
          </a:ln>
          <a:effectLst/>
        </p:spPr>
        <p:txBody>
          <a:bodyPr wrap="none">
            <a:spAutoFit/>
          </a:bodyPr>
          <a:lstStyle/>
          <a:p>
            <a:endParaRPr lang="fr-FR" sz="3200" b="1">
              <a:solidFill>
                <a:srgbClr val="FFCC00"/>
              </a:solidFill>
            </a:endParaRPr>
          </a:p>
          <a:p>
            <a:r>
              <a:rPr lang="fr-FR" sz="3200" b="1">
                <a:solidFill>
                  <a:srgbClr val="FFCC00"/>
                </a:solidFill>
              </a:rPr>
              <a:t>Contention</a:t>
            </a:r>
          </a:p>
          <a:p>
            <a:r>
              <a:rPr lang="fr-FR" sz="3200" b="1">
                <a:solidFill>
                  <a:srgbClr val="FFCC00"/>
                </a:solidFill>
              </a:rPr>
              <a:t>Drainage</a:t>
            </a:r>
          </a:p>
          <a:p>
            <a:r>
              <a:rPr lang="fr-FR" sz="3200" b="1">
                <a:solidFill>
                  <a:srgbClr val="FFCC00"/>
                </a:solidFill>
              </a:rPr>
              <a:t>Antisepsie</a:t>
            </a:r>
          </a:p>
          <a:p>
            <a:endParaRPr lang="fr-FR" sz="3200" b="1">
              <a:solidFill>
                <a:srgbClr val="FFCC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5116"/>
                                        </p:tgtEl>
                                        <p:attrNameLst>
                                          <p:attrName>style.visibility</p:attrName>
                                        </p:attrNameLst>
                                      </p:cBhvr>
                                      <p:to>
                                        <p:strVal val="visible"/>
                                      </p:to>
                                    </p:set>
                                    <p:anim calcmode="lin" valueType="num">
                                      <p:cBhvr>
                                        <p:cTn id="7" dur="500" fill="hold"/>
                                        <p:tgtEl>
                                          <p:spTgt spid="175116"/>
                                        </p:tgtEl>
                                        <p:attrNameLst>
                                          <p:attrName>ppt_w</p:attrName>
                                        </p:attrNameLst>
                                      </p:cBhvr>
                                      <p:tavLst>
                                        <p:tav tm="0">
                                          <p:val>
                                            <p:fltVal val="0"/>
                                          </p:val>
                                        </p:tav>
                                        <p:tav tm="100000">
                                          <p:val>
                                            <p:strVal val="#ppt_w"/>
                                          </p:val>
                                        </p:tav>
                                      </p:tavLst>
                                    </p:anim>
                                    <p:anim calcmode="lin" valueType="num">
                                      <p:cBhvr>
                                        <p:cTn id="8" dur="500" fill="hold"/>
                                        <p:tgtEl>
                                          <p:spTgt spid="1751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6" grpId="0" animBg="1" autoUpdateAnimBg="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658" name="Group 2"/>
          <p:cNvGrpSpPr>
            <a:grpSpLocks/>
          </p:cNvGrpSpPr>
          <p:nvPr/>
        </p:nvGrpSpPr>
        <p:grpSpPr bwMode="auto">
          <a:xfrm rot="795127" flipH="1">
            <a:off x="3962400" y="457200"/>
            <a:ext cx="4419600" cy="5943600"/>
            <a:chOff x="0" y="240"/>
            <a:chExt cx="2784" cy="3744"/>
          </a:xfrm>
        </p:grpSpPr>
        <p:sp>
          <p:nvSpPr>
            <p:cNvPr id="198659" name="AutoShape 3" descr="Papyrus"/>
            <p:cNvSpPr>
              <a:spLocks noChangeArrowheads="1"/>
            </p:cNvSpPr>
            <p:nvPr/>
          </p:nvSpPr>
          <p:spPr bwMode="auto">
            <a:xfrm>
              <a:off x="0" y="240"/>
              <a:ext cx="2784" cy="3744"/>
            </a:xfrm>
            <a:prstGeom prst="verticalScroll">
              <a:avLst>
                <a:gd name="adj" fmla="val 12500"/>
              </a:avLst>
            </a:prstGeom>
            <a:blipFill dpi="0" rotWithShape="0">
              <a:blip r:embed="rId2" cstate="print"/>
              <a:srcRect/>
              <a:tile tx="0" ty="0" sx="100000" sy="100000" flip="none" algn="tl"/>
            </a:blipFill>
            <a:ln w="9525">
              <a:solidFill>
                <a:schemeClr val="tx1"/>
              </a:solidFill>
              <a:round/>
              <a:headEnd/>
              <a:tailEnd/>
            </a:ln>
            <a:effectLst/>
          </p:spPr>
          <p:txBody>
            <a:bodyPr wrap="none" anchor="ctr"/>
            <a:lstStyle/>
            <a:p>
              <a:endParaRPr lang="fr-FR"/>
            </a:p>
          </p:txBody>
        </p:sp>
        <p:sp>
          <p:nvSpPr>
            <p:cNvPr id="198660" name="Text Box 4"/>
            <p:cNvSpPr txBox="1">
              <a:spLocks noChangeArrowheads="1"/>
            </p:cNvSpPr>
            <p:nvPr/>
          </p:nvSpPr>
          <p:spPr bwMode="auto">
            <a:xfrm>
              <a:off x="384" y="624"/>
              <a:ext cx="1008" cy="288"/>
            </a:xfrm>
            <a:prstGeom prst="rect">
              <a:avLst/>
            </a:prstGeom>
            <a:noFill/>
            <a:ln w="9525">
              <a:noFill/>
              <a:miter lim="800000"/>
              <a:headEnd/>
              <a:tailEnd/>
            </a:ln>
            <a:effectLst/>
          </p:spPr>
          <p:txBody>
            <a:bodyPr>
              <a:spAutoFit/>
            </a:bodyPr>
            <a:lstStyle/>
            <a:p>
              <a:r>
                <a:rPr lang="fr-FR" b="1">
                  <a:solidFill>
                    <a:srgbClr val="000099"/>
                  </a:solidFill>
                </a:rPr>
                <a:t> </a:t>
              </a:r>
              <a:r>
                <a:rPr lang="fr-FR" b="1" i="1">
                  <a:solidFill>
                    <a:srgbClr val="000099"/>
                  </a:solidFill>
                </a:rPr>
                <a:t>Dysplasies</a:t>
              </a:r>
              <a:endParaRPr lang="fr-FR" sz="1600" b="1" i="1">
                <a:solidFill>
                  <a:srgbClr val="000099"/>
                </a:solidFill>
              </a:endParaRPr>
            </a:p>
          </p:txBody>
        </p:sp>
        <p:sp>
          <p:nvSpPr>
            <p:cNvPr id="198661" name="Text Box 5"/>
            <p:cNvSpPr txBox="1">
              <a:spLocks noChangeArrowheads="1"/>
            </p:cNvSpPr>
            <p:nvPr/>
          </p:nvSpPr>
          <p:spPr bwMode="auto">
            <a:xfrm>
              <a:off x="384" y="3002"/>
              <a:ext cx="1344" cy="288"/>
            </a:xfrm>
            <a:prstGeom prst="rect">
              <a:avLst/>
            </a:prstGeom>
            <a:noFill/>
            <a:ln w="9525">
              <a:noFill/>
              <a:miter lim="800000"/>
              <a:headEnd/>
              <a:tailEnd/>
            </a:ln>
            <a:effectLst/>
          </p:spPr>
          <p:txBody>
            <a:bodyPr>
              <a:spAutoFit/>
            </a:bodyPr>
            <a:lstStyle/>
            <a:p>
              <a:r>
                <a:rPr lang="fr-FR" b="1" i="1">
                  <a:solidFill>
                    <a:srgbClr val="000099"/>
                  </a:solidFill>
                </a:rPr>
                <a:t>Hémangiomes</a:t>
              </a:r>
              <a:endParaRPr lang="fr-FR" sz="1600" b="1" i="1">
                <a:solidFill>
                  <a:srgbClr val="000099"/>
                </a:solidFill>
              </a:endParaRPr>
            </a:p>
          </p:txBody>
        </p:sp>
        <p:sp>
          <p:nvSpPr>
            <p:cNvPr id="198662" name="Text Box 6"/>
            <p:cNvSpPr txBox="1">
              <a:spLocks noChangeArrowheads="1"/>
            </p:cNvSpPr>
            <p:nvPr/>
          </p:nvSpPr>
          <p:spPr bwMode="auto">
            <a:xfrm>
              <a:off x="384" y="2644"/>
              <a:ext cx="1246" cy="288"/>
            </a:xfrm>
            <a:prstGeom prst="rect">
              <a:avLst/>
            </a:prstGeom>
            <a:noFill/>
            <a:ln w="9525">
              <a:noFill/>
              <a:miter lim="800000"/>
              <a:headEnd/>
              <a:tailEnd/>
            </a:ln>
            <a:effectLst/>
          </p:spPr>
          <p:txBody>
            <a:bodyPr wrap="none">
              <a:spAutoFit/>
            </a:bodyPr>
            <a:lstStyle/>
            <a:p>
              <a:r>
                <a:rPr lang="fr-FR" b="1" i="1">
                  <a:solidFill>
                    <a:srgbClr val="000099"/>
                  </a:solidFill>
                </a:rPr>
                <a:t>Phacomatoses</a:t>
              </a:r>
              <a:endParaRPr lang="fr-FR" b="1">
                <a:solidFill>
                  <a:srgbClr val="000099"/>
                </a:solidFill>
              </a:endParaRPr>
            </a:p>
          </p:txBody>
        </p:sp>
        <p:sp>
          <p:nvSpPr>
            <p:cNvPr id="198663" name="Text Box 7"/>
            <p:cNvSpPr txBox="1">
              <a:spLocks noChangeArrowheads="1"/>
            </p:cNvSpPr>
            <p:nvPr/>
          </p:nvSpPr>
          <p:spPr bwMode="auto">
            <a:xfrm>
              <a:off x="384" y="3360"/>
              <a:ext cx="2046" cy="288"/>
            </a:xfrm>
            <a:prstGeom prst="rect">
              <a:avLst/>
            </a:prstGeom>
            <a:noFill/>
            <a:ln w="9525">
              <a:noFill/>
              <a:miter lim="800000"/>
              <a:headEnd/>
              <a:tailEnd/>
            </a:ln>
            <a:effectLst/>
          </p:spPr>
          <p:txBody>
            <a:bodyPr wrap="none">
              <a:spAutoFit/>
            </a:bodyPr>
            <a:lstStyle/>
            <a:p>
              <a:r>
                <a:rPr lang="fr-FR" b="1" i="1">
                  <a:solidFill>
                    <a:srgbClr val="000099"/>
                  </a:solidFill>
                </a:rPr>
                <a:t>Neurecto-mésodermoses</a:t>
              </a:r>
            </a:p>
          </p:txBody>
        </p:sp>
        <p:sp>
          <p:nvSpPr>
            <p:cNvPr id="198664" name="Text Box 8"/>
            <p:cNvSpPr txBox="1">
              <a:spLocks noChangeArrowheads="1"/>
            </p:cNvSpPr>
            <p:nvPr/>
          </p:nvSpPr>
          <p:spPr bwMode="auto">
            <a:xfrm>
              <a:off x="384" y="1928"/>
              <a:ext cx="905" cy="288"/>
            </a:xfrm>
            <a:prstGeom prst="rect">
              <a:avLst/>
            </a:prstGeom>
            <a:noFill/>
            <a:ln w="9525">
              <a:noFill/>
              <a:miter lim="800000"/>
              <a:headEnd/>
              <a:tailEnd/>
            </a:ln>
            <a:effectLst/>
          </p:spPr>
          <p:txBody>
            <a:bodyPr wrap="none">
              <a:spAutoFit/>
            </a:bodyPr>
            <a:lstStyle/>
            <a:p>
              <a:r>
                <a:rPr lang="fr-FR" b="1" i="1">
                  <a:solidFill>
                    <a:srgbClr val="000099"/>
                  </a:solidFill>
                </a:rPr>
                <a:t>Angiomes</a:t>
              </a:r>
            </a:p>
          </p:txBody>
        </p:sp>
        <p:sp>
          <p:nvSpPr>
            <p:cNvPr id="198665" name="Text Box 9"/>
            <p:cNvSpPr txBox="1">
              <a:spLocks noChangeArrowheads="1"/>
            </p:cNvSpPr>
            <p:nvPr/>
          </p:nvSpPr>
          <p:spPr bwMode="auto">
            <a:xfrm>
              <a:off x="384" y="982"/>
              <a:ext cx="1348" cy="518"/>
            </a:xfrm>
            <a:prstGeom prst="rect">
              <a:avLst/>
            </a:prstGeom>
            <a:noFill/>
            <a:ln w="9525">
              <a:noFill/>
              <a:miter lim="800000"/>
              <a:headEnd/>
              <a:tailEnd/>
            </a:ln>
            <a:effectLst/>
          </p:spPr>
          <p:txBody>
            <a:bodyPr wrap="none">
              <a:spAutoFit/>
            </a:bodyPr>
            <a:lstStyle/>
            <a:p>
              <a:r>
                <a:rPr lang="fr-FR" b="1" i="1">
                  <a:solidFill>
                    <a:srgbClr val="000099"/>
                  </a:solidFill>
                </a:rPr>
                <a:t>Malformations </a:t>
              </a:r>
            </a:p>
            <a:p>
              <a:r>
                <a:rPr lang="fr-FR" b="1" i="1">
                  <a:solidFill>
                    <a:srgbClr val="000099"/>
                  </a:solidFill>
                </a:rPr>
                <a:t>angiomateuses</a:t>
              </a:r>
            </a:p>
          </p:txBody>
        </p:sp>
        <p:sp>
          <p:nvSpPr>
            <p:cNvPr id="198666" name="Text Box 10"/>
            <p:cNvSpPr txBox="1">
              <a:spLocks noChangeArrowheads="1"/>
            </p:cNvSpPr>
            <p:nvPr/>
          </p:nvSpPr>
          <p:spPr bwMode="auto">
            <a:xfrm>
              <a:off x="384" y="2286"/>
              <a:ext cx="1139" cy="288"/>
            </a:xfrm>
            <a:prstGeom prst="rect">
              <a:avLst/>
            </a:prstGeom>
            <a:noFill/>
            <a:ln w="9525">
              <a:noFill/>
              <a:miter lim="800000"/>
              <a:headEnd/>
              <a:tailEnd/>
            </a:ln>
            <a:effectLst/>
          </p:spPr>
          <p:txBody>
            <a:bodyPr wrap="none">
              <a:spAutoFit/>
            </a:bodyPr>
            <a:lstStyle/>
            <a:p>
              <a:r>
                <a:rPr lang="fr-FR" b="1" i="1">
                  <a:solidFill>
                    <a:srgbClr val="000099"/>
                  </a:solidFill>
                </a:rPr>
                <a:t>Hamartomes</a:t>
              </a:r>
            </a:p>
          </p:txBody>
        </p:sp>
        <p:sp>
          <p:nvSpPr>
            <p:cNvPr id="198667" name="Text Box 11"/>
            <p:cNvSpPr txBox="1">
              <a:spLocks noChangeArrowheads="1"/>
            </p:cNvSpPr>
            <p:nvPr/>
          </p:nvSpPr>
          <p:spPr bwMode="auto">
            <a:xfrm>
              <a:off x="384" y="1570"/>
              <a:ext cx="1427" cy="288"/>
            </a:xfrm>
            <a:prstGeom prst="rect">
              <a:avLst/>
            </a:prstGeom>
            <a:noFill/>
            <a:ln w="9525">
              <a:noFill/>
              <a:miter lim="800000"/>
              <a:headEnd/>
              <a:tailEnd/>
            </a:ln>
            <a:effectLst/>
          </p:spPr>
          <p:txBody>
            <a:bodyPr wrap="none">
              <a:spAutoFit/>
            </a:bodyPr>
            <a:lstStyle/>
            <a:p>
              <a:r>
                <a:rPr lang="fr-FR" b="1" i="1">
                  <a:solidFill>
                    <a:srgbClr val="000099"/>
                  </a:solidFill>
                </a:rPr>
                <a:t>Lymphangiomes</a:t>
              </a:r>
            </a:p>
          </p:txBody>
        </p:sp>
      </p:grpSp>
      <p:grpSp>
        <p:nvGrpSpPr>
          <p:cNvPr id="198668" name="Group 12"/>
          <p:cNvGrpSpPr>
            <a:grpSpLocks/>
          </p:cNvGrpSpPr>
          <p:nvPr/>
        </p:nvGrpSpPr>
        <p:grpSpPr bwMode="auto">
          <a:xfrm>
            <a:off x="304800" y="1600200"/>
            <a:ext cx="3248025" cy="3430588"/>
            <a:chOff x="192" y="1008"/>
            <a:chExt cx="2046" cy="2161"/>
          </a:xfrm>
        </p:grpSpPr>
        <p:sp>
          <p:nvSpPr>
            <p:cNvPr id="198669" name="Freeform 13"/>
            <p:cNvSpPr>
              <a:spLocks/>
            </p:cNvSpPr>
            <p:nvPr/>
          </p:nvSpPr>
          <p:spPr bwMode="auto">
            <a:xfrm flipH="1">
              <a:off x="777" y="1222"/>
              <a:ext cx="447" cy="342"/>
            </a:xfrm>
            <a:custGeom>
              <a:avLst/>
              <a:gdLst/>
              <a:ahLst/>
              <a:cxnLst>
                <a:cxn ang="0">
                  <a:pos x="0" y="107"/>
                </a:cxn>
                <a:cxn ang="0">
                  <a:pos x="86" y="195"/>
                </a:cxn>
                <a:cxn ang="0">
                  <a:pos x="92" y="252"/>
                </a:cxn>
                <a:cxn ang="0">
                  <a:pos x="99" y="342"/>
                </a:cxn>
                <a:cxn ang="0">
                  <a:pos x="123" y="342"/>
                </a:cxn>
                <a:cxn ang="0">
                  <a:pos x="148" y="315"/>
                </a:cxn>
                <a:cxn ang="0">
                  <a:pos x="160" y="264"/>
                </a:cxn>
                <a:cxn ang="0">
                  <a:pos x="160" y="189"/>
                </a:cxn>
                <a:cxn ang="0">
                  <a:pos x="166" y="232"/>
                </a:cxn>
                <a:cxn ang="0">
                  <a:pos x="172" y="258"/>
                </a:cxn>
                <a:cxn ang="0">
                  <a:pos x="179" y="283"/>
                </a:cxn>
                <a:cxn ang="0">
                  <a:pos x="203" y="283"/>
                </a:cxn>
                <a:cxn ang="0">
                  <a:pos x="228" y="258"/>
                </a:cxn>
                <a:cxn ang="0">
                  <a:pos x="228" y="227"/>
                </a:cxn>
                <a:cxn ang="0">
                  <a:pos x="246" y="181"/>
                </a:cxn>
                <a:cxn ang="0">
                  <a:pos x="252" y="214"/>
                </a:cxn>
                <a:cxn ang="0">
                  <a:pos x="264" y="246"/>
                </a:cxn>
                <a:cxn ang="0">
                  <a:pos x="295" y="232"/>
                </a:cxn>
                <a:cxn ang="0">
                  <a:pos x="306" y="207"/>
                </a:cxn>
                <a:cxn ang="0">
                  <a:pos x="306" y="227"/>
                </a:cxn>
                <a:cxn ang="0">
                  <a:pos x="344" y="207"/>
                </a:cxn>
                <a:cxn ang="0">
                  <a:pos x="361" y="163"/>
                </a:cxn>
                <a:cxn ang="0">
                  <a:pos x="350" y="232"/>
                </a:cxn>
                <a:cxn ang="0">
                  <a:pos x="344" y="258"/>
                </a:cxn>
                <a:cxn ang="0">
                  <a:pos x="367" y="264"/>
                </a:cxn>
                <a:cxn ang="0">
                  <a:pos x="374" y="296"/>
                </a:cxn>
                <a:cxn ang="0">
                  <a:pos x="410" y="290"/>
                </a:cxn>
                <a:cxn ang="0">
                  <a:pos x="434" y="232"/>
                </a:cxn>
                <a:cxn ang="0">
                  <a:pos x="447" y="163"/>
                </a:cxn>
                <a:cxn ang="0">
                  <a:pos x="434" y="102"/>
                </a:cxn>
                <a:cxn ang="0">
                  <a:pos x="398" y="51"/>
                </a:cxn>
                <a:cxn ang="0">
                  <a:pos x="354" y="11"/>
                </a:cxn>
                <a:cxn ang="0">
                  <a:pos x="331" y="44"/>
                </a:cxn>
                <a:cxn ang="0">
                  <a:pos x="301" y="19"/>
                </a:cxn>
                <a:cxn ang="0">
                  <a:pos x="282" y="5"/>
                </a:cxn>
                <a:cxn ang="0">
                  <a:pos x="270" y="19"/>
                </a:cxn>
                <a:cxn ang="0">
                  <a:pos x="239" y="11"/>
                </a:cxn>
                <a:cxn ang="0">
                  <a:pos x="233" y="44"/>
                </a:cxn>
                <a:cxn ang="0">
                  <a:pos x="221" y="25"/>
                </a:cxn>
                <a:cxn ang="0">
                  <a:pos x="190" y="19"/>
                </a:cxn>
                <a:cxn ang="0">
                  <a:pos x="160" y="0"/>
                </a:cxn>
                <a:cxn ang="0">
                  <a:pos x="148" y="25"/>
                </a:cxn>
                <a:cxn ang="0">
                  <a:pos x="130" y="11"/>
                </a:cxn>
                <a:cxn ang="0">
                  <a:pos x="105" y="5"/>
                </a:cxn>
                <a:cxn ang="0">
                  <a:pos x="86" y="11"/>
                </a:cxn>
                <a:cxn ang="0">
                  <a:pos x="81" y="51"/>
                </a:cxn>
                <a:cxn ang="0">
                  <a:pos x="86" y="56"/>
                </a:cxn>
                <a:cxn ang="0">
                  <a:pos x="68" y="56"/>
                </a:cxn>
                <a:cxn ang="0">
                  <a:pos x="6" y="51"/>
                </a:cxn>
                <a:cxn ang="0">
                  <a:pos x="0" y="107"/>
                </a:cxn>
              </a:cxnLst>
              <a:rect l="0" t="0" r="r" b="b"/>
              <a:pathLst>
                <a:path w="447" h="342">
                  <a:moveTo>
                    <a:pt x="0" y="107"/>
                  </a:moveTo>
                  <a:lnTo>
                    <a:pt x="86" y="195"/>
                  </a:lnTo>
                  <a:lnTo>
                    <a:pt x="92" y="252"/>
                  </a:lnTo>
                  <a:lnTo>
                    <a:pt x="99" y="342"/>
                  </a:lnTo>
                  <a:lnTo>
                    <a:pt x="123" y="342"/>
                  </a:lnTo>
                  <a:lnTo>
                    <a:pt x="148" y="315"/>
                  </a:lnTo>
                  <a:lnTo>
                    <a:pt x="160" y="264"/>
                  </a:lnTo>
                  <a:lnTo>
                    <a:pt x="160" y="189"/>
                  </a:lnTo>
                  <a:lnTo>
                    <a:pt x="166" y="232"/>
                  </a:lnTo>
                  <a:lnTo>
                    <a:pt x="172" y="258"/>
                  </a:lnTo>
                  <a:lnTo>
                    <a:pt x="179" y="283"/>
                  </a:lnTo>
                  <a:lnTo>
                    <a:pt x="203" y="283"/>
                  </a:lnTo>
                  <a:lnTo>
                    <a:pt x="228" y="258"/>
                  </a:lnTo>
                  <a:lnTo>
                    <a:pt x="228" y="227"/>
                  </a:lnTo>
                  <a:lnTo>
                    <a:pt x="246" y="181"/>
                  </a:lnTo>
                  <a:lnTo>
                    <a:pt x="252" y="214"/>
                  </a:lnTo>
                  <a:lnTo>
                    <a:pt x="264" y="246"/>
                  </a:lnTo>
                  <a:lnTo>
                    <a:pt x="295" y="232"/>
                  </a:lnTo>
                  <a:lnTo>
                    <a:pt x="306" y="207"/>
                  </a:lnTo>
                  <a:lnTo>
                    <a:pt x="306" y="227"/>
                  </a:lnTo>
                  <a:lnTo>
                    <a:pt x="344" y="207"/>
                  </a:lnTo>
                  <a:lnTo>
                    <a:pt x="361" y="163"/>
                  </a:lnTo>
                  <a:lnTo>
                    <a:pt x="350" y="232"/>
                  </a:lnTo>
                  <a:lnTo>
                    <a:pt x="344" y="258"/>
                  </a:lnTo>
                  <a:lnTo>
                    <a:pt x="367" y="264"/>
                  </a:lnTo>
                  <a:lnTo>
                    <a:pt x="374" y="296"/>
                  </a:lnTo>
                  <a:lnTo>
                    <a:pt x="410" y="290"/>
                  </a:lnTo>
                  <a:lnTo>
                    <a:pt x="434" y="232"/>
                  </a:lnTo>
                  <a:lnTo>
                    <a:pt x="447" y="163"/>
                  </a:lnTo>
                  <a:lnTo>
                    <a:pt x="434" y="102"/>
                  </a:lnTo>
                  <a:lnTo>
                    <a:pt x="398" y="51"/>
                  </a:lnTo>
                  <a:lnTo>
                    <a:pt x="354" y="11"/>
                  </a:lnTo>
                  <a:lnTo>
                    <a:pt x="331" y="44"/>
                  </a:lnTo>
                  <a:lnTo>
                    <a:pt x="301" y="19"/>
                  </a:lnTo>
                  <a:lnTo>
                    <a:pt x="282" y="5"/>
                  </a:lnTo>
                  <a:lnTo>
                    <a:pt x="270" y="19"/>
                  </a:lnTo>
                  <a:lnTo>
                    <a:pt x="239" y="11"/>
                  </a:lnTo>
                  <a:lnTo>
                    <a:pt x="233" y="44"/>
                  </a:lnTo>
                  <a:lnTo>
                    <a:pt x="221" y="25"/>
                  </a:lnTo>
                  <a:lnTo>
                    <a:pt x="190" y="19"/>
                  </a:lnTo>
                  <a:lnTo>
                    <a:pt x="160" y="0"/>
                  </a:lnTo>
                  <a:lnTo>
                    <a:pt x="148" y="25"/>
                  </a:lnTo>
                  <a:lnTo>
                    <a:pt x="130" y="11"/>
                  </a:lnTo>
                  <a:lnTo>
                    <a:pt x="105" y="5"/>
                  </a:lnTo>
                  <a:lnTo>
                    <a:pt x="86" y="11"/>
                  </a:lnTo>
                  <a:lnTo>
                    <a:pt x="81" y="51"/>
                  </a:lnTo>
                  <a:lnTo>
                    <a:pt x="86" y="56"/>
                  </a:lnTo>
                  <a:lnTo>
                    <a:pt x="68" y="56"/>
                  </a:lnTo>
                  <a:lnTo>
                    <a:pt x="6" y="51"/>
                  </a:lnTo>
                  <a:lnTo>
                    <a:pt x="0" y="107"/>
                  </a:lnTo>
                  <a:close/>
                </a:path>
              </a:pathLst>
            </a:custGeom>
            <a:solidFill>
              <a:srgbClr val="B07000"/>
            </a:solidFill>
            <a:ln w="11113">
              <a:solidFill>
                <a:srgbClr val="000000"/>
              </a:solidFill>
              <a:prstDash val="solid"/>
              <a:round/>
              <a:headEnd/>
              <a:tailEnd/>
            </a:ln>
          </p:spPr>
          <p:txBody>
            <a:bodyPr/>
            <a:lstStyle/>
            <a:p>
              <a:endParaRPr lang="fr-FR"/>
            </a:p>
          </p:txBody>
        </p:sp>
        <p:sp>
          <p:nvSpPr>
            <p:cNvPr id="198670" name="Freeform 14"/>
            <p:cNvSpPr>
              <a:spLocks/>
            </p:cNvSpPr>
            <p:nvPr/>
          </p:nvSpPr>
          <p:spPr bwMode="auto">
            <a:xfrm flipH="1">
              <a:off x="192" y="1946"/>
              <a:ext cx="940" cy="1104"/>
            </a:xfrm>
            <a:custGeom>
              <a:avLst/>
              <a:gdLst/>
              <a:ahLst/>
              <a:cxnLst>
                <a:cxn ang="0">
                  <a:pos x="0" y="0"/>
                </a:cxn>
                <a:cxn ang="0">
                  <a:pos x="102" y="85"/>
                </a:cxn>
                <a:cxn ang="0">
                  <a:pos x="120" y="146"/>
                </a:cxn>
                <a:cxn ang="0">
                  <a:pos x="234" y="528"/>
                </a:cxn>
                <a:cxn ang="0">
                  <a:pos x="275" y="626"/>
                </a:cxn>
                <a:cxn ang="0">
                  <a:pos x="306" y="675"/>
                </a:cxn>
                <a:cxn ang="0">
                  <a:pos x="349" y="725"/>
                </a:cxn>
                <a:cxn ang="0">
                  <a:pos x="398" y="780"/>
                </a:cxn>
                <a:cxn ang="0">
                  <a:pos x="422" y="871"/>
                </a:cxn>
                <a:cxn ang="0">
                  <a:pos x="448" y="933"/>
                </a:cxn>
                <a:cxn ang="0">
                  <a:pos x="521" y="944"/>
                </a:cxn>
                <a:cxn ang="0">
                  <a:pos x="588" y="993"/>
                </a:cxn>
                <a:cxn ang="0">
                  <a:pos x="630" y="1036"/>
                </a:cxn>
                <a:cxn ang="0">
                  <a:pos x="673" y="1104"/>
                </a:cxn>
                <a:cxn ang="0">
                  <a:pos x="940" y="1104"/>
                </a:cxn>
                <a:cxn ang="0">
                  <a:pos x="885" y="1070"/>
                </a:cxn>
                <a:cxn ang="0">
                  <a:pos x="845" y="1037"/>
                </a:cxn>
                <a:cxn ang="0">
                  <a:pos x="818" y="1006"/>
                </a:cxn>
                <a:cxn ang="0">
                  <a:pos x="792" y="962"/>
                </a:cxn>
                <a:cxn ang="0">
                  <a:pos x="755" y="919"/>
                </a:cxn>
                <a:cxn ang="0">
                  <a:pos x="718" y="900"/>
                </a:cxn>
                <a:cxn ang="0">
                  <a:pos x="679" y="899"/>
                </a:cxn>
                <a:cxn ang="0">
                  <a:pos x="636" y="913"/>
                </a:cxn>
                <a:cxn ang="0">
                  <a:pos x="621" y="869"/>
                </a:cxn>
                <a:cxn ang="0">
                  <a:pos x="604" y="823"/>
                </a:cxn>
                <a:cxn ang="0">
                  <a:pos x="581" y="792"/>
                </a:cxn>
                <a:cxn ang="0">
                  <a:pos x="541" y="764"/>
                </a:cxn>
                <a:cxn ang="0">
                  <a:pos x="496" y="743"/>
                </a:cxn>
                <a:cxn ang="0">
                  <a:pos x="470" y="703"/>
                </a:cxn>
                <a:cxn ang="0">
                  <a:pos x="459" y="663"/>
                </a:cxn>
                <a:cxn ang="0">
                  <a:pos x="440" y="612"/>
                </a:cxn>
                <a:cxn ang="0">
                  <a:pos x="414" y="573"/>
                </a:cxn>
                <a:cxn ang="0">
                  <a:pos x="390" y="528"/>
                </a:cxn>
                <a:cxn ang="0">
                  <a:pos x="376" y="465"/>
                </a:cxn>
                <a:cxn ang="0">
                  <a:pos x="350" y="412"/>
                </a:cxn>
                <a:cxn ang="0">
                  <a:pos x="318" y="374"/>
                </a:cxn>
                <a:cxn ang="0">
                  <a:pos x="271" y="332"/>
                </a:cxn>
                <a:cxn ang="0">
                  <a:pos x="221" y="302"/>
                </a:cxn>
                <a:cxn ang="0">
                  <a:pos x="147" y="202"/>
                </a:cxn>
                <a:cxn ang="0">
                  <a:pos x="200" y="240"/>
                </a:cxn>
                <a:cxn ang="0">
                  <a:pos x="355" y="284"/>
                </a:cxn>
                <a:cxn ang="0">
                  <a:pos x="311" y="238"/>
                </a:cxn>
                <a:cxn ang="0">
                  <a:pos x="266" y="174"/>
                </a:cxn>
                <a:cxn ang="0">
                  <a:pos x="209" y="116"/>
                </a:cxn>
                <a:cxn ang="0">
                  <a:pos x="144" y="76"/>
                </a:cxn>
                <a:cxn ang="0">
                  <a:pos x="56" y="36"/>
                </a:cxn>
                <a:cxn ang="0">
                  <a:pos x="0" y="0"/>
                </a:cxn>
              </a:cxnLst>
              <a:rect l="0" t="0" r="r" b="b"/>
              <a:pathLst>
                <a:path w="940" h="1104">
                  <a:moveTo>
                    <a:pt x="0" y="0"/>
                  </a:moveTo>
                  <a:lnTo>
                    <a:pt x="102" y="85"/>
                  </a:lnTo>
                  <a:lnTo>
                    <a:pt x="120" y="146"/>
                  </a:lnTo>
                  <a:lnTo>
                    <a:pt x="234" y="528"/>
                  </a:lnTo>
                  <a:lnTo>
                    <a:pt x="275" y="626"/>
                  </a:lnTo>
                  <a:lnTo>
                    <a:pt x="306" y="675"/>
                  </a:lnTo>
                  <a:lnTo>
                    <a:pt x="349" y="725"/>
                  </a:lnTo>
                  <a:lnTo>
                    <a:pt x="398" y="780"/>
                  </a:lnTo>
                  <a:lnTo>
                    <a:pt x="422" y="871"/>
                  </a:lnTo>
                  <a:lnTo>
                    <a:pt x="448" y="933"/>
                  </a:lnTo>
                  <a:lnTo>
                    <a:pt x="521" y="944"/>
                  </a:lnTo>
                  <a:lnTo>
                    <a:pt x="588" y="993"/>
                  </a:lnTo>
                  <a:lnTo>
                    <a:pt x="630" y="1036"/>
                  </a:lnTo>
                  <a:lnTo>
                    <a:pt x="673" y="1104"/>
                  </a:lnTo>
                  <a:lnTo>
                    <a:pt x="940" y="1104"/>
                  </a:lnTo>
                  <a:lnTo>
                    <a:pt x="885" y="1070"/>
                  </a:lnTo>
                  <a:lnTo>
                    <a:pt x="845" y="1037"/>
                  </a:lnTo>
                  <a:lnTo>
                    <a:pt x="818" y="1006"/>
                  </a:lnTo>
                  <a:lnTo>
                    <a:pt x="792" y="962"/>
                  </a:lnTo>
                  <a:lnTo>
                    <a:pt x="755" y="919"/>
                  </a:lnTo>
                  <a:lnTo>
                    <a:pt x="718" y="900"/>
                  </a:lnTo>
                  <a:lnTo>
                    <a:pt x="679" y="899"/>
                  </a:lnTo>
                  <a:lnTo>
                    <a:pt x="636" y="913"/>
                  </a:lnTo>
                  <a:lnTo>
                    <a:pt x="621" y="869"/>
                  </a:lnTo>
                  <a:lnTo>
                    <a:pt x="604" y="823"/>
                  </a:lnTo>
                  <a:lnTo>
                    <a:pt x="581" y="792"/>
                  </a:lnTo>
                  <a:lnTo>
                    <a:pt x="541" y="764"/>
                  </a:lnTo>
                  <a:lnTo>
                    <a:pt x="496" y="743"/>
                  </a:lnTo>
                  <a:lnTo>
                    <a:pt x="470" y="703"/>
                  </a:lnTo>
                  <a:lnTo>
                    <a:pt x="459" y="663"/>
                  </a:lnTo>
                  <a:lnTo>
                    <a:pt x="440" y="612"/>
                  </a:lnTo>
                  <a:lnTo>
                    <a:pt x="414" y="573"/>
                  </a:lnTo>
                  <a:lnTo>
                    <a:pt x="390" y="528"/>
                  </a:lnTo>
                  <a:lnTo>
                    <a:pt x="376" y="465"/>
                  </a:lnTo>
                  <a:lnTo>
                    <a:pt x="350" y="412"/>
                  </a:lnTo>
                  <a:lnTo>
                    <a:pt x="318" y="374"/>
                  </a:lnTo>
                  <a:lnTo>
                    <a:pt x="271" y="332"/>
                  </a:lnTo>
                  <a:lnTo>
                    <a:pt x="221" y="302"/>
                  </a:lnTo>
                  <a:lnTo>
                    <a:pt x="147" y="202"/>
                  </a:lnTo>
                  <a:lnTo>
                    <a:pt x="200" y="240"/>
                  </a:lnTo>
                  <a:lnTo>
                    <a:pt x="355" y="284"/>
                  </a:lnTo>
                  <a:lnTo>
                    <a:pt x="311" y="238"/>
                  </a:lnTo>
                  <a:lnTo>
                    <a:pt x="266" y="174"/>
                  </a:lnTo>
                  <a:lnTo>
                    <a:pt x="209" y="116"/>
                  </a:lnTo>
                  <a:lnTo>
                    <a:pt x="144" y="76"/>
                  </a:lnTo>
                  <a:lnTo>
                    <a:pt x="56" y="36"/>
                  </a:lnTo>
                  <a:lnTo>
                    <a:pt x="0" y="0"/>
                  </a:lnTo>
                  <a:close/>
                </a:path>
              </a:pathLst>
            </a:custGeom>
            <a:solidFill>
              <a:srgbClr val="4080FF"/>
            </a:solidFill>
            <a:ln w="11113">
              <a:solidFill>
                <a:srgbClr val="000000"/>
              </a:solidFill>
              <a:prstDash val="solid"/>
              <a:round/>
              <a:headEnd/>
              <a:tailEnd/>
            </a:ln>
          </p:spPr>
          <p:txBody>
            <a:bodyPr/>
            <a:lstStyle/>
            <a:p>
              <a:endParaRPr lang="fr-FR"/>
            </a:p>
          </p:txBody>
        </p:sp>
        <p:sp>
          <p:nvSpPr>
            <p:cNvPr id="198671" name="Freeform 15"/>
            <p:cNvSpPr>
              <a:spLocks/>
            </p:cNvSpPr>
            <p:nvPr/>
          </p:nvSpPr>
          <p:spPr bwMode="auto">
            <a:xfrm flipH="1">
              <a:off x="960" y="2003"/>
              <a:ext cx="74" cy="120"/>
            </a:xfrm>
            <a:custGeom>
              <a:avLst/>
              <a:gdLst/>
              <a:ahLst/>
              <a:cxnLst>
                <a:cxn ang="0">
                  <a:pos x="0" y="0"/>
                </a:cxn>
                <a:cxn ang="0">
                  <a:pos x="31" y="18"/>
                </a:cxn>
                <a:cxn ang="0">
                  <a:pos x="56" y="33"/>
                </a:cxn>
                <a:cxn ang="0">
                  <a:pos x="74" y="64"/>
                </a:cxn>
                <a:cxn ang="0">
                  <a:pos x="46" y="71"/>
                </a:cxn>
                <a:cxn ang="0">
                  <a:pos x="40" y="120"/>
                </a:cxn>
                <a:cxn ang="0">
                  <a:pos x="38" y="104"/>
                </a:cxn>
                <a:cxn ang="0">
                  <a:pos x="25" y="67"/>
                </a:cxn>
                <a:cxn ang="0">
                  <a:pos x="15" y="58"/>
                </a:cxn>
                <a:cxn ang="0">
                  <a:pos x="0" y="0"/>
                </a:cxn>
              </a:cxnLst>
              <a:rect l="0" t="0" r="r" b="b"/>
              <a:pathLst>
                <a:path w="74" h="120">
                  <a:moveTo>
                    <a:pt x="0" y="0"/>
                  </a:moveTo>
                  <a:lnTo>
                    <a:pt x="31" y="18"/>
                  </a:lnTo>
                  <a:lnTo>
                    <a:pt x="56" y="33"/>
                  </a:lnTo>
                  <a:lnTo>
                    <a:pt x="74" y="64"/>
                  </a:lnTo>
                  <a:lnTo>
                    <a:pt x="46" y="71"/>
                  </a:lnTo>
                  <a:lnTo>
                    <a:pt x="40" y="120"/>
                  </a:lnTo>
                  <a:lnTo>
                    <a:pt x="38" y="104"/>
                  </a:lnTo>
                  <a:lnTo>
                    <a:pt x="25" y="67"/>
                  </a:lnTo>
                  <a:lnTo>
                    <a:pt x="15" y="58"/>
                  </a:lnTo>
                  <a:lnTo>
                    <a:pt x="0" y="0"/>
                  </a:lnTo>
                  <a:close/>
                </a:path>
              </a:pathLst>
            </a:custGeom>
            <a:solidFill>
              <a:srgbClr val="0020A0"/>
            </a:solidFill>
            <a:ln w="11113">
              <a:solidFill>
                <a:srgbClr val="000000"/>
              </a:solidFill>
              <a:prstDash val="solid"/>
              <a:round/>
              <a:headEnd/>
              <a:tailEnd/>
            </a:ln>
          </p:spPr>
          <p:txBody>
            <a:bodyPr/>
            <a:lstStyle/>
            <a:p>
              <a:endParaRPr lang="fr-FR"/>
            </a:p>
          </p:txBody>
        </p:sp>
        <p:sp>
          <p:nvSpPr>
            <p:cNvPr id="198672" name="Freeform 16"/>
            <p:cNvSpPr>
              <a:spLocks/>
            </p:cNvSpPr>
            <p:nvPr/>
          </p:nvSpPr>
          <p:spPr bwMode="auto">
            <a:xfrm flipH="1">
              <a:off x="811" y="1008"/>
              <a:ext cx="1068" cy="1176"/>
            </a:xfrm>
            <a:custGeom>
              <a:avLst/>
              <a:gdLst/>
              <a:ahLst/>
              <a:cxnLst>
                <a:cxn ang="0">
                  <a:pos x="116" y="715"/>
                </a:cxn>
                <a:cxn ang="0">
                  <a:pos x="147" y="815"/>
                </a:cxn>
                <a:cxn ang="0">
                  <a:pos x="200" y="889"/>
                </a:cxn>
                <a:cxn ang="0">
                  <a:pos x="292" y="947"/>
                </a:cxn>
                <a:cxn ang="0">
                  <a:pos x="386" y="972"/>
                </a:cxn>
                <a:cxn ang="0">
                  <a:pos x="392" y="1002"/>
                </a:cxn>
                <a:cxn ang="0">
                  <a:pos x="885" y="1176"/>
                </a:cxn>
                <a:cxn ang="0">
                  <a:pos x="861" y="1076"/>
                </a:cxn>
                <a:cxn ang="0">
                  <a:pos x="827" y="984"/>
                </a:cxn>
                <a:cxn ang="0">
                  <a:pos x="796" y="935"/>
                </a:cxn>
                <a:cxn ang="0">
                  <a:pos x="790" y="874"/>
                </a:cxn>
                <a:cxn ang="0">
                  <a:pos x="806" y="776"/>
                </a:cxn>
                <a:cxn ang="0">
                  <a:pos x="831" y="715"/>
                </a:cxn>
                <a:cxn ang="0">
                  <a:pos x="864" y="666"/>
                </a:cxn>
                <a:cxn ang="0">
                  <a:pos x="919" y="635"/>
                </a:cxn>
                <a:cxn ang="0">
                  <a:pos x="965" y="589"/>
                </a:cxn>
                <a:cxn ang="0">
                  <a:pos x="1009" y="521"/>
                </a:cxn>
                <a:cxn ang="0">
                  <a:pos x="1034" y="466"/>
                </a:cxn>
                <a:cxn ang="0">
                  <a:pos x="1065" y="381"/>
                </a:cxn>
                <a:cxn ang="0">
                  <a:pos x="1068" y="292"/>
                </a:cxn>
                <a:cxn ang="0">
                  <a:pos x="1029" y="225"/>
                </a:cxn>
                <a:cxn ang="0">
                  <a:pos x="965" y="165"/>
                </a:cxn>
                <a:cxn ang="0">
                  <a:pos x="876" y="100"/>
                </a:cxn>
                <a:cxn ang="0">
                  <a:pos x="790" y="57"/>
                </a:cxn>
                <a:cxn ang="0">
                  <a:pos x="692" y="29"/>
                </a:cxn>
                <a:cxn ang="0">
                  <a:pos x="609" y="11"/>
                </a:cxn>
                <a:cxn ang="0">
                  <a:pos x="520" y="0"/>
                </a:cxn>
                <a:cxn ang="0">
                  <a:pos x="431" y="2"/>
                </a:cxn>
                <a:cxn ang="0">
                  <a:pos x="348" y="18"/>
                </a:cxn>
                <a:cxn ang="0">
                  <a:pos x="276" y="42"/>
                </a:cxn>
                <a:cxn ang="0">
                  <a:pos x="215" y="78"/>
                </a:cxn>
                <a:cxn ang="0">
                  <a:pos x="144" y="124"/>
                </a:cxn>
                <a:cxn ang="0">
                  <a:pos x="79" y="183"/>
                </a:cxn>
                <a:cxn ang="0">
                  <a:pos x="18" y="263"/>
                </a:cxn>
                <a:cxn ang="0">
                  <a:pos x="0" y="336"/>
                </a:cxn>
                <a:cxn ang="0">
                  <a:pos x="6" y="420"/>
                </a:cxn>
                <a:cxn ang="0">
                  <a:pos x="37" y="487"/>
                </a:cxn>
                <a:cxn ang="0">
                  <a:pos x="74" y="531"/>
                </a:cxn>
                <a:cxn ang="0">
                  <a:pos x="98" y="599"/>
                </a:cxn>
                <a:cxn ang="0">
                  <a:pos x="116" y="715"/>
                </a:cxn>
              </a:cxnLst>
              <a:rect l="0" t="0" r="r" b="b"/>
              <a:pathLst>
                <a:path w="1068" h="1176">
                  <a:moveTo>
                    <a:pt x="116" y="715"/>
                  </a:moveTo>
                  <a:lnTo>
                    <a:pt x="147" y="815"/>
                  </a:lnTo>
                  <a:lnTo>
                    <a:pt x="200" y="889"/>
                  </a:lnTo>
                  <a:lnTo>
                    <a:pt x="292" y="947"/>
                  </a:lnTo>
                  <a:lnTo>
                    <a:pt x="386" y="972"/>
                  </a:lnTo>
                  <a:lnTo>
                    <a:pt x="392" y="1002"/>
                  </a:lnTo>
                  <a:lnTo>
                    <a:pt x="885" y="1176"/>
                  </a:lnTo>
                  <a:lnTo>
                    <a:pt x="861" y="1076"/>
                  </a:lnTo>
                  <a:lnTo>
                    <a:pt x="827" y="984"/>
                  </a:lnTo>
                  <a:lnTo>
                    <a:pt x="796" y="935"/>
                  </a:lnTo>
                  <a:lnTo>
                    <a:pt x="790" y="874"/>
                  </a:lnTo>
                  <a:lnTo>
                    <a:pt x="806" y="776"/>
                  </a:lnTo>
                  <a:lnTo>
                    <a:pt x="831" y="715"/>
                  </a:lnTo>
                  <a:lnTo>
                    <a:pt x="864" y="666"/>
                  </a:lnTo>
                  <a:lnTo>
                    <a:pt x="919" y="635"/>
                  </a:lnTo>
                  <a:lnTo>
                    <a:pt x="965" y="589"/>
                  </a:lnTo>
                  <a:lnTo>
                    <a:pt x="1009" y="521"/>
                  </a:lnTo>
                  <a:lnTo>
                    <a:pt x="1034" y="466"/>
                  </a:lnTo>
                  <a:lnTo>
                    <a:pt x="1065" y="381"/>
                  </a:lnTo>
                  <a:lnTo>
                    <a:pt x="1068" y="292"/>
                  </a:lnTo>
                  <a:lnTo>
                    <a:pt x="1029" y="225"/>
                  </a:lnTo>
                  <a:lnTo>
                    <a:pt x="965" y="165"/>
                  </a:lnTo>
                  <a:lnTo>
                    <a:pt x="876" y="100"/>
                  </a:lnTo>
                  <a:lnTo>
                    <a:pt x="790" y="57"/>
                  </a:lnTo>
                  <a:lnTo>
                    <a:pt x="692" y="29"/>
                  </a:lnTo>
                  <a:lnTo>
                    <a:pt x="609" y="11"/>
                  </a:lnTo>
                  <a:lnTo>
                    <a:pt x="520" y="0"/>
                  </a:lnTo>
                  <a:lnTo>
                    <a:pt x="431" y="2"/>
                  </a:lnTo>
                  <a:lnTo>
                    <a:pt x="348" y="18"/>
                  </a:lnTo>
                  <a:lnTo>
                    <a:pt x="276" y="42"/>
                  </a:lnTo>
                  <a:lnTo>
                    <a:pt x="215" y="78"/>
                  </a:lnTo>
                  <a:lnTo>
                    <a:pt x="144" y="124"/>
                  </a:lnTo>
                  <a:lnTo>
                    <a:pt x="79" y="183"/>
                  </a:lnTo>
                  <a:lnTo>
                    <a:pt x="18" y="263"/>
                  </a:lnTo>
                  <a:lnTo>
                    <a:pt x="0" y="336"/>
                  </a:lnTo>
                  <a:lnTo>
                    <a:pt x="6" y="420"/>
                  </a:lnTo>
                  <a:lnTo>
                    <a:pt x="37" y="487"/>
                  </a:lnTo>
                  <a:lnTo>
                    <a:pt x="74" y="531"/>
                  </a:lnTo>
                  <a:lnTo>
                    <a:pt x="98" y="599"/>
                  </a:lnTo>
                  <a:lnTo>
                    <a:pt x="116" y="715"/>
                  </a:lnTo>
                  <a:close/>
                </a:path>
              </a:pathLst>
            </a:custGeom>
            <a:solidFill>
              <a:srgbClr val="E0A080"/>
            </a:solidFill>
            <a:ln w="11113">
              <a:solidFill>
                <a:srgbClr val="000000"/>
              </a:solidFill>
              <a:prstDash val="solid"/>
              <a:round/>
              <a:headEnd/>
              <a:tailEnd/>
            </a:ln>
          </p:spPr>
          <p:txBody>
            <a:bodyPr/>
            <a:lstStyle/>
            <a:p>
              <a:endParaRPr lang="fr-FR"/>
            </a:p>
          </p:txBody>
        </p:sp>
        <p:sp>
          <p:nvSpPr>
            <p:cNvPr id="198673" name="Freeform 17"/>
            <p:cNvSpPr>
              <a:spLocks/>
            </p:cNvSpPr>
            <p:nvPr/>
          </p:nvSpPr>
          <p:spPr bwMode="auto">
            <a:xfrm flipH="1">
              <a:off x="1426" y="1656"/>
              <a:ext cx="325" cy="213"/>
            </a:xfrm>
            <a:custGeom>
              <a:avLst/>
              <a:gdLst/>
              <a:ahLst/>
              <a:cxnLst>
                <a:cxn ang="0">
                  <a:pos x="0" y="61"/>
                </a:cxn>
                <a:cxn ang="0">
                  <a:pos x="94" y="6"/>
                </a:cxn>
                <a:cxn ang="0">
                  <a:pos x="154" y="0"/>
                </a:cxn>
                <a:cxn ang="0">
                  <a:pos x="233" y="25"/>
                </a:cxn>
                <a:cxn ang="0">
                  <a:pos x="289" y="67"/>
                </a:cxn>
                <a:cxn ang="0">
                  <a:pos x="325" y="97"/>
                </a:cxn>
                <a:cxn ang="0">
                  <a:pos x="325" y="121"/>
                </a:cxn>
                <a:cxn ang="0">
                  <a:pos x="300" y="133"/>
                </a:cxn>
                <a:cxn ang="0">
                  <a:pos x="258" y="103"/>
                </a:cxn>
                <a:cxn ang="0">
                  <a:pos x="196" y="72"/>
                </a:cxn>
                <a:cxn ang="0">
                  <a:pos x="251" y="109"/>
                </a:cxn>
                <a:cxn ang="0">
                  <a:pos x="264" y="133"/>
                </a:cxn>
                <a:cxn ang="0">
                  <a:pos x="264" y="152"/>
                </a:cxn>
                <a:cxn ang="0">
                  <a:pos x="227" y="152"/>
                </a:cxn>
                <a:cxn ang="0">
                  <a:pos x="209" y="152"/>
                </a:cxn>
                <a:cxn ang="0">
                  <a:pos x="196" y="128"/>
                </a:cxn>
                <a:cxn ang="0">
                  <a:pos x="185" y="97"/>
                </a:cxn>
                <a:cxn ang="0">
                  <a:pos x="143" y="72"/>
                </a:cxn>
                <a:cxn ang="0">
                  <a:pos x="161" y="115"/>
                </a:cxn>
                <a:cxn ang="0">
                  <a:pos x="172" y="140"/>
                </a:cxn>
                <a:cxn ang="0">
                  <a:pos x="172" y="152"/>
                </a:cxn>
                <a:cxn ang="0">
                  <a:pos x="161" y="170"/>
                </a:cxn>
                <a:cxn ang="0">
                  <a:pos x="143" y="170"/>
                </a:cxn>
                <a:cxn ang="0">
                  <a:pos x="118" y="152"/>
                </a:cxn>
                <a:cxn ang="0">
                  <a:pos x="81" y="121"/>
                </a:cxn>
                <a:cxn ang="0">
                  <a:pos x="81" y="140"/>
                </a:cxn>
                <a:cxn ang="0">
                  <a:pos x="87" y="164"/>
                </a:cxn>
                <a:cxn ang="0">
                  <a:pos x="87" y="170"/>
                </a:cxn>
                <a:cxn ang="0">
                  <a:pos x="69" y="164"/>
                </a:cxn>
                <a:cxn ang="0">
                  <a:pos x="50" y="152"/>
                </a:cxn>
                <a:cxn ang="0">
                  <a:pos x="50" y="177"/>
                </a:cxn>
                <a:cxn ang="0">
                  <a:pos x="45" y="201"/>
                </a:cxn>
                <a:cxn ang="0">
                  <a:pos x="13" y="213"/>
                </a:cxn>
                <a:cxn ang="0">
                  <a:pos x="0" y="207"/>
                </a:cxn>
                <a:cxn ang="0">
                  <a:pos x="0" y="177"/>
                </a:cxn>
                <a:cxn ang="0">
                  <a:pos x="0" y="140"/>
                </a:cxn>
                <a:cxn ang="0">
                  <a:pos x="0" y="61"/>
                </a:cxn>
              </a:cxnLst>
              <a:rect l="0" t="0" r="r" b="b"/>
              <a:pathLst>
                <a:path w="325" h="213">
                  <a:moveTo>
                    <a:pt x="0" y="61"/>
                  </a:moveTo>
                  <a:lnTo>
                    <a:pt x="94" y="6"/>
                  </a:lnTo>
                  <a:lnTo>
                    <a:pt x="154" y="0"/>
                  </a:lnTo>
                  <a:lnTo>
                    <a:pt x="233" y="25"/>
                  </a:lnTo>
                  <a:lnTo>
                    <a:pt x="289" y="67"/>
                  </a:lnTo>
                  <a:lnTo>
                    <a:pt x="325" y="97"/>
                  </a:lnTo>
                  <a:lnTo>
                    <a:pt x="325" y="121"/>
                  </a:lnTo>
                  <a:lnTo>
                    <a:pt x="300" y="133"/>
                  </a:lnTo>
                  <a:lnTo>
                    <a:pt x="258" y="103"/>
                  </a:lnTo>
                  <a:lnTo>
                    <a:pt x="196" y="72"/>
                  </a:lnTo>
                  <a:lnTo>
                    <a:pt x="251" y="109"/>
                  </a:lnTo>
                  <a:lnTo>
                    <a:pt x="264" y="133"/>
                  </a:lnTo>
                  <a:lnTo>
                    <a:pt x="264" y="152"/>
                  </a:lnTo>
                  <a:lnTo>
                    <a:pt x="227" y="152"/>
                  </a:lnTo>
                  <a:lnTo>
                    <a:pt x="209" y="152"/>
                  </a:lnTo>
                  <a:lnTo>
                    <a:pt x="196" y="128"/>
                  </a:lnTo>
                  <a:lnTo>
                    <a:pt x="185" y="97"/>
                  </a:lnTo>
                  <a:lnTo>
                    <a:pt x="143" y="72"/>
                  </a:lnTo>
                  <a:lnTo>
                    <a:pt x="161" y="115"/>
                  </a:lnTo>
                  <a:lnTo>
                    <a:pt x="172" y="140"/>
                  </a:lnTo>
                  <a:lnTo>
                    <a:pt x="172" y="152"/>
                  </a:lnTo>
                  <a:lnTo>
                    <a:pt x="161" y="170"/>
                  </a:lnTo>
                  <a:lnTo>
                    <a:pt x="143" y="170"/>
                  </a:lnTo>
                  <a:lnTo>
                    <a:pt x="118" y="152"/>
                  </a:lnTo>
                  <a:lnTo>
                    <a:pt x="81" y="121"/>
                  </a:lnTo>
                  <a:lnTo>
                    <a:pt x="81" y="140"/>
                  </a:lnTo>
                  <a:lnTo>
                    <a:pt x="87" y="164"/>
                  </a:lnTo>
                  <a:lnTo>
                    <a:pt x="87" y="170"/>
                  </a:lnTo>
                  <a:lnTo>
                    <a:pt x="69" y="164"/>
                  </a:lnTo>
                  <a:lnTo>
                    <a:pt x="50" y="152"/>
                  </a:lnTo>
                  <a:lnTo>
                    <a:pt x="50" y="177"/>
                  </a:lnTo>
                  <a:lnTo>
                    <a:pt x="45" y="201"/>
                  </a:lnTo>
                  <a:lnTo>
                    <a:pt x="13" y="213"/>
                  </a:lnTo>
                  <a:lnTo>
                    <a:pt x="0" y="207"/>
                  </a:lnTo>
                  <a:lnTo>
                    <a:pt x="0" y="177"/>
                  </a:lnTo>
                  <a:lnTo>
                    <a:pt x="0" y="140"/>
                  </a:lnTo>
                  <a:lnTo>
                    <a:pt x="0" y="61"/>
                  </a:lnTo>
                  <a:close/>
                </a:path>
              </a:pathLst>
            </a:custGeom>
            <a:solidFill>
              <a:srgbClr val="B07000"/>
            </a:solidFill>
            <a:ln w="11113">
              <a:solidFill>
                <a:srgbClr val="000000"/>
              </a:solidFill>
              <a:prstDash val="solid"/>
              <a:round/>
              <a:headEnd/>
              <a:tailEnd/>
            </a:ln>
          </p:spPr>
          <p:txBody>
            <a:bodyPr/>
            <a:lstStyle/>
            <a:p>
              <a:endParaRPr lang="fr-FR"/>
            </a:p>
          </p:txBody>
        </p:sp>
        <p:sp>
          <p:nvSpPr>
            <p:cNvPr id="198674" name="Freeform 18"/>
            <p:cNvSpPr>
              <a:spLocks/>
            </p:cNvSpPr>
            <p:nvPr/>
          </p:nvSpPr>
          <p:spPr bwMode="auto">
            <a:xfrm flipH="1">
              <a:off x="1444" y="1656"/>
              <a:ext cx="325" cy="213"/>
            </a:xfrm>
            <a:custGeom>
              <a:avLst/>
              <a:gdLst/>
              <a:ahLst/>
              <a:cxnLst>
                <a:cxn ang="0">
                  <a:pos x="0" y="61"/>
                </a:cxn>
                <a:cxn ang="0">
                  <a:pos x="93" y="6"/>
                </a:cxn>
                <a:cxn ang="0">
                  <a:pos x="154" y="0"/>
                </a:cxn>
                <a:cxn ang="0">
                  <a:pos x="233" y="25"/>
                </a:cxn>
                <a:cxn ang="0">
                  <a:pos x="287" y="67"/>
                </a:cxn>
                <a:cxn ang="0">
                  <a:pos x="325" y="97"/>
                </a:cxn>
                <a:cxn ang="0">
                  <a:pos x="325" y="121"/>
                </a:cxn>
                <a:cxn ang="0">
                  <a:pos x="300" y="133"/>
                </a:cxn>
                <a:cxn ang="0">
                  <a:pos x="258" y="103"/>
                </a:cxn>
                <a:cxn ang="0">
                  <a:pos x="197" y="72"/>
                </a:cxn>
                <a:cxn ang="0">
                  <a:pos x="251" y="109"/>
                </a:cxn>
                <a:cxn ang="0">
                  <a:pos x="263" y="133"/>
                </a:cxn>
                <a:cxn ang="0">
                  <a:pos x="263" y="152"/>
                </a:cxn>
                <a:cxn ang="0">
                  <a:pos x="227" y="152"/>
                </a:cxn>
                <a:cxn ang="0">
                  <a:pos x="210" y="152"/>
                </a:cxn>
                <a:cxn ang="0">
                  <a:pos x="197" y="128"/>
                </a:cxn>
                <a:cxn ang="0">
                  <a:pos x="185" y="97"/>
                </a:cxn>
                <a:cxn ang="0">
                  <a:pos x="141" y="72"/>
                </a:cxn>
                <a:cxn ang="0">
                  <a:pos x="161" y="115"/>
                </a:cxn>
                <a:cxn ang="0">
                  <a:pos x="172" y="140"/>
                </a:cxn>
                <a:cxn ang="0">
                  <a:pos x="172" y="152"/>
                </a:cxn>
                <a:cxn ang="0">
                  <a:pos x="161" y="170"/>
                </a:cxn>
                <a:cxn ang="0">
                  <a:pos x="141" y="170"/>
                </a:cxn>
                <a:cxn ang="0">
                  <a:pos x="117" y="152"/>
                </a:cxn>
                <a:cxn ang="0">
                  <a:pos x="81" y="121"/>
                </a:cxn>
                <a:cxn ang="0">
                  <a:pos x="81" y="140"/>
                </a:cxn>
                <a:cxn ang="0">
                  <a:pos x="87" y="164"/>
                </a:cxn>
                <a:cxn ang="0">
                  <a:pos x="87" y="170"/>
                </a:cxn>
                <a:cxn ang="0">
                  <a:pos x="68" y="164"/>
                </a:cxn>
                <a:cxn ang="0">
                  <a:pos x="50" y="152"/>
                </a:cxn>
                <a:cxn ang="0">
                  <a:pos x="50" y="177"/>
                </a:cxn>
                <a:cxn ang="0">
                  <a:pos x="44" y="201"/>
                </a:cxn>
                <a:cxn ang="0">
                  <a:pos x="13" y="213"/>
                </a:cxn>
                <a:cxn ang="0">
                  <a:pos x="0" y="207"/>
                </a:cxn>
                <a:cxn ang="0">
                  <a:pos x="0" y="177"/>
                </a:cxn>
                <a:cxn ang="0">
                  <a:pos x="0" y="140"/>
                </a:cxn>
                <a:cxn ang="0">
                  <a:pos x="0" y="61"/>
                </a:cxn>
              </a:cxnLst>
              <a:rect l="0" t="0" r="r" b="b"/>
              <a:pathLst>
                <a:path w="325" h="213">
                  <a:moveTo>
                    <a:pt x="0" y="61"/>
                  </a:moveTo>
                  <a:lnTo>
                    <a:pt x="93" y="6"/>
                  </a:lnTo>
                  <a:lnTo>
                    <a:pt x="154" y="0"/>
                  </a:lnTo>
                  <a:lnTo>
                    <a:pt x="233" y="25"/>
                  </a:lnTo>
                  <a:lnTo>
                    <a:pt x="287" y="67"/>
                  </a:lnTo>
                  <a:lnTo>
                    <a:pt x="325" y="97"/>
                  </a:lnTo>
                  <a:lnTo>
                    <a:pt x="325" y="121"/>
                  </a:lnTo>
                  <a:lnTo>
                    <a:pt x="300" y="133"/>
                  </a:lnTo>
                  <a:lnTo>
                    <a:pt x="258" y="103"/>
                  </a:lnTo>
                  <a:lnTo>
                    <a:pt x="197" y="72"/>
                  </a:lnTo>
                  <a:lnTo>
                    <a:pt x="251" y="109"/>
                  </a:lnTo>
                  <a:lnTo>
                    <a:pt x="263" y="133"/>
                  </a:lnTo>
                  <a:lnTo>
                    <a:pt x="263" y="152"/>
                  </a:lnTo>
                  <a:lnTo>
                    <a:pt x="227" y="152"/>
                  </a:lnTo>
                  <a:lnTo>
                    <a:pt x="210" y="152"/>
                  </a:lnTo>
                  <a:lnTo>
                    <a:pt x="197" y="128"/>
                  </a:lnTo>
                  <a:lnTo>
                    <a:pt x="185" y="97"/>
                  </a:lnTo>
                  <a:lnTo>
                    <a:pt x="141" y="72"/>
                  </a:lnTo>
                  <a:lnTo>
                    <a:pt x="161" y="115"/>
                  </a:lnTo>
                  <a:lnTo>
                    <a:pt x="172" y="140"/>
                  </a:lnTo>
                  <a:lnTo>
                    <a:pt x="172" y="152"/>
                  </a:lnTo>
                  <a:lnTo>
                    <a:pt x="161" y="170"/>
                  </a:lnTo>
                  <a:lnTo>
                    <a:pt x="141" y="170"/>
                  </a:lnTo>
                  <a:lnTo>
                    <a:pt x="117" y="152"/>
                  </a:lnTo>
                  <a:lnTo>
                    <a:pt x="81" y="121"/>
                  </a:lnTo>
                  <a:lnTo>
                    <a:pt x="81" y="140"/>
                  </a:lnTo>
                  <a:lnTo>
                    <a:pt x="87" y="164"/>
                  </a:lnTo>
                  <a:lnTo>
                    <a:pt x="87" y="170"/>
                  </a:lnTo>
                  <a:lnTo>
                    <a:pt x="68" y="164"/>
                  </a:lnTo>
                  <a:lnTo>
                    <a:pt x="50" y="152"/>
                  </a:lnTo>
                  <a:lnTo>
                    <a:pt x="50" y="177"/>
                  </a:lnTo>
                  <a:lnTo>
                    <a:pt x="44" y="201"/>
                  </a:lnTo>
                  <a:lnTo>
                    <a:pt x="13" y="213"/>
                  </a:lnTo>
                  <a:lnTo>
                    <a:pt x="0" y="207"/>
                  </a:lnTo>
                  <a:lnTo>
                    <a:pt x="0" y="177"/>
                  </a:lnTo>
                  <a:lnTo>
                    <a:pt x="0" y="140"/>
                  </a:lnTo>
                  <a:lnTo>
                    <a:pt x="0" y="61"/>
                  </a:lnTo>
                  <a:close/>
                </a:path>
              </a:pathLst>
            </a:custGeom>
            <a:solidFill>
              <a:srgbClr val="C08040"/>
            </a:solidFill>
            <a:ln w="11113">
              <a:solidFill>
                <a:srgbClr val="000000"/>
              </a:solidFill>
              <a:prstDash val="solid"/>
              <a:round/>
              <a:headEnd/>
              <a:tailEnd/>
            </a:ln>
          </p:spPr>
          <p:txBody>
            <a:bodyPr/>
            <a:lstStyle/>
            <a:p>
              <a:endParaRPr lang="fr-FR"/>
            </a:p>
          </p:txBody>
        </p:sp>
        <p:sp>
          <p:nvSpPr>
            <p:cNvPr id="198675" name="Freeform 19"/>
            <p:cNvSpPr>
              <a:spLocks/>
            </p:cNvSpPr>
            <p:nvPr/>
          </p:nvSpPr>
          <p:spPr bwMode="auto">
            <a:xfrm flipH="1">
              <a:off x="790" y="1210"/>
              <a:ext cx="452" cy="342"/>
            </a:xfrm>
            <a:custGeom>
              <a:avLst/>
              <a:gdLst/>
              <a:ahLst/>
              <a:cxnLst>
                <a:cxn ang="0">
                  <a:pos x="0" y="107"/>
                </a:cxn>
                <a:cxn ang="0">
                  <a:pos x="87" y="195"/>
                </a:cxn>
                <a:cxn ang="0">
                  <a:pos x="93" y="252"/>
                </a:cxn>
                <a:cxn ang="0">
                  <a:pos x="100" y="342"/>
                </a:cxn>
                <a:cxn ang="0">
                  <a:pos x="125" y="342"/>
                </a:cxn>
                <a:cxn ang="0">
                  <a:pos x="150" y="315"/>
                </a:cxn>
                <a:cxn ang="0">
                  <a:pos x="161" y="264"/>
                </a:cxn>
                <a:cxn ang="0">
                  <a:pos x="161" y="189"/>
                </a:cxn>
                <a:cxn ang="0">
                  <a:pos x="168" y="232"/>
                </a:cxn>
                <a:cxn ang="0">
                  <a:pos x="174" y="258"/>
                </a:cxn>
                <a:cxn ang="0">
                  <a:pos x="180" y="283"/>
                </a:cxn>
                <a:cxn ang="0">
                  <a:pos x="205" y="283"/>
                </a:cxn>
                <a:cxn ang="0">
                  <a:pos x="230" y="258"/>
                </a:cxn>
                <a:cxn ang="0">
                  <a:pos x="230" y="227"/>
                </a:cxn>
                <a:cxn ang="0">
                  <a:pos x="249" y="181"/>
                </a:cxn>
                <a:cxn ang="0">
                  <a:pos x="254" y="214"/>
                </a:cxn>
                <a:cxn ang="0">
                  <a:pos x="268" y="246"/>
                </a:cxn>
                <a:cxn ang="0">
                  <a:pos x="299" y="232"/>
                </a:cxn>
                <a:cxn ang="0">
                  <a:pos x="310" y="207"/>
                </a:cxn>
                <a:cxn ang="0">
                  <a:pos x="310" y="227"/>
                </a:cxn>
                <a:cxn ang="0">
                  <a:pos x="349" y="207"/>
                </a:cxn>
                <a:cxn ang="0">
                  <a:pos x="367" y="163"/>
                </a:cxn>
                <a:cxn ang="0">
                  <a:pos x="354" y="232"/>
                </a:cxn>
                <a:cxn ang="0">
                  <a:pos x="349" y="258"/>
                </a:cxn>
                <a:cxn ang="0">
                  <a:pos x="373" y="264"/>
                </a:cxn>
                <a:cxn ang="0">
                  <a:pos x="377" y="296"/>
                </a:cxn>
                <a:cxn ang="0">
                  <a:pos x="416" y="290"/>
                </a:cxn>
                <a:cxn ang="0">
                  <a:pos x="440" y="232"/>
                </a:cxn>
                <a:cxn ang="0">
                  <a:pos x="452" y="163"/>
                </a:cxn>
                <a:cxn ang="0">
                  <a:pos x="440" y="102"/>
                </a:cxn>
                <a:cxn ang="0">
                  <a:pos x="402" y="51"/>
                </a:cxn>
                <a:cxn ang="0">
                  <a:pos x="360" y="11"/>
                </a:cxn>
                <a:cxn ang="0">
                  <a:pos x="335" y="44"/>
                </a:cxn>
                <a:cxn ang="0">
                  <a:pos x="304" y="19"/>
                </a:cxn>
                <a:cxn ang="0">
                  <a:pos x="286" y="5"/>
                </a:cxn>
                <a:cxn ang="0">
                  <a:pos x="274" y="19"/>
                </a:cxn>
                <a:cxn ang="0">
                  <a:pos x="242" y="11"/>
                </a:cxn>
                <a:cxn ang="0">
                  <a:pos x="236" y="44"/>
                </a:cxn>
                <a:cxn ang="0">
                  <a:pos x="224" y="25"/>
                </a:cxn>
                <a:cxn ang="0">
                  <a:pos x="193" y="19"/>
                </a:cxn>
                <a:cxn ang="0">
                  <a:pos x="161" y="0"/>
                </a:cxn>
                <a:cxn ang="0">
                  <a:pos x="150" y="25"/>
                </a:cxn>
                <a:cxn ang="0">
                  <a:pos x="131" y="11"/>
                </a:cxn>
                <a:cxn ang="0">
                  <a:pos x="105" y="5"/>
                </a:cxn>
                <a:cxn ang="0">
                  <a:pos x="87" y="11"/>
                </a:cxn>
                <a:cxn ang="0">
                  <a:pos x="81" y="51"/>
                </a:cxn>
                <a:cxn ang="0">
                  <a:pos x="87" y="56"/>
                </a:cxn>
                <a:cxn ang="0">
                  <a:pos x="69" y="56"/>
                </a:cxn>
                <a:cxn ang="0">
                  <a:pos x="5" y="51"/>
                </a:cxn>
                <a:cxn ang="0">
                  <a:pos x="0" y="107"/>
                </a:cxn>
              </a:cxnLst>
              <a:rect l="0" t="0" r="r" b="b"/>
              <a:pathLst>
                <a:path w="452" h="342">
                  <a:moveTo>
                    <a:pt x="0" y="107"/>
                  </a:moveTo>
                  <a:lnTo>
                    <a:pt x="87" y="195"/>
                  </a:lnTo>
                  <a:lnTo>
                    <a:pt x="93" y="252"/>
                  </a:lnTo>
                  <a:lnTo>
                    <a:pt x="100" y="342"/>
                  </a:lnTo>
                  <a:lnTo>
                    <a:pt x="125" y="342"/>
                  </a:lnTo>
                  <a:lnTo>
                    <a:pt x="150" y="315"/>
                  </a:lnTo>
                  <a:lnTo>
                    <a:pt x="161" y="264"/>
                  </a:lnTo>
                  <a:lnTo>
                    <a:pt x="161" y="189"/>
                  </a:lnTo>
                  <a:lnTo>
                    <a:pt x="168" y="232"/>
                  </a:lnTo>
                  <a:lnTo>
                    <a:pt x="174" y="258"/>
                  </a:lnTo>
                  <a:lnTo>
                    <a:pt x="180" y="283"/>
                  </a:lnTo>
                  <a:lnTo>
                    <a:pt x="205" y="283"/>
                  </a:lnTo>
                  <a:lnTo>
                    <a:pt x="230" y="258"/>
                  </a:lnTo>
                  <a:lnTo>
                    <a:pt x="230" y="227"/>
                  </a:lnTo>
                  <a:lnTo>
                    <a:pt x="249" y="181"/>
                  </a:lnTo>
                  <a:lnTo>
                    <a:pt x="254" y="214"/>
                  </a:lnTo>
                  <a:lnTo>
                    <a:pt x="268" y="246"/>
                  </a:lnTo>
                  <a:lnTo>
                    <a:pt x="299" y="232"/>
                  </a:lnTo>
                  <a:lnTo>
                    <a:pt x="310" y="207"/>
                  </a:lnTo>
                  <a:lnTo>
                    <a:pt x="310" y="227"/>
                  </a:lnTo>
                  <a:lnTo>
                    <a:pt x="349" y="207"/>
                  </a:lnTo>
                  <a:lnTo>
                    <a:pt x="367" y="163"/>
                  </a:lnTo>
                  <a:lnTo>
                    <a:pt x="354" y="232"/>
                  </a:lnTo>
                  <a:lnTo>
                    <a:pt x="349" y="258"/>
                  </a:lnTo>
                  <a:lnTo>
                    <a:pt x="373" y="264"/>
                  </a:lnTo>
                  <a:lnTo>
                    <a:pt x="377" y="296"/>
                  </a:lnTo>
                  <a:lnTo>
                    <a:pt x="416" y="290"/>
                  </a:lnTo>
                  <a:lnTo>
                    <a:pt x="440" y="232"/>
                  </a:lnTo>
                  <a:lnTo>
                    <a:pt x="452" y="163"/>
                  </a:lnTo>
                  <a:lnTo>
                    <a:pt x="440" y="102"/>
                  </a:lnTo>
                  <a:lnTo>
                    <a:pt x="402" y="51"/>
                  </a:lnTo>
                  <a:lnTo>
                    <a:pt x="360" y="11"/>
                  </a:lnTo>
                  <a:lnTo>
                    <a:pt x="335" y="44"/>
                  </a:lnTo>
                  <a:lnTo>
                    <a:pt x="304" y="19"/>
                  </a:lnTo>
                  <a:lnTo>
                    <a:pt x="286" y="5"/>
                  </a:lnTo>
                  <a:lnTo>
                    <a:pt x="274" y="19"/>
                  </a:lnTo>
                  <a:lnTo>
                    <a:pt x="242" y="11"/>
                  </a:lnTo>
                  <a:lnTo>
                    <a:pt x="236" y="44"/>
                  </a:lnTo>
                  <a:lnTo>
                    <a:pt x="224" y="25"/>
                  </a:lnTo>
                  <a:lnTo>
                    <a:pt x="193" y="19"/>
                  </a:lnTo>
                  <a:lnTo>
                    <a:pt x="161" y="0"/>
                  </a:lnTo>
                  <a:lnTo>
                    <a:pt x="150" y="25"/>
                  </a:lnTo>
                  <a:lnTo>
                    <a:pt x="131" y="11"/>
                  </a:lnTo>
                  <a:lnTo>
                    <a:pt x="105" y="5"/>
                  </a:lnTo>
                  <a:lnTo>
                    <a:pt x="87" y="11"/>
                  </a:lnTo>
                  <a:lnTo>
                    <a:pt x="81" y="51"/>
                  </a:lnTo>
                  <a:lnTo>
                    <a:pt x="87" y="56"/>
                  </a:lnTo>
                  <a:lnTo>
                    <a:pt x="69" y="56"/>
                  </a:lnTo>
                  <a:lnTo>
                    <a:pt x="5" y="51"/>
                  </a:lnTo>
                  <a:lnTo>
                    <a:pt x="0" y="107"/>
                  </a:lnTo>
                  <a:close/>
                </a:path>
              </a:pathLst>
            </a:custGeom>
            <a:solidFill>
              <a:srgbClr val="C08040"/>
            </a:solidFill>
            <a:ln w="11113">
              <a:solidFill>
                <a:srgbClr val="000000"/>
              </a:solidFill>
              <a:prstDash val="solid"/>
              <a:round/>
              <a:headEnd/>
              <a:tailEnd/>
            </a:ln>
          </p:spPr>
          <p:txBody>
            <a:bodyPr/>
            <a:lstStyle/>
            <a:p>
              <a:endParaRPr lang="fr-FR"/>
            </a:p>
          </p:txBody>
        </p:sp>
        <p:sp>
          <p:nvSpPr>
            <p:cNvPr id="198676" name="Freeform 20"/>
            <p:cNvSpPr>
              <a:spLocks/>
            </p:cNvSpPr>
            <p:nvPr/>
          </p:nvSpPr>
          <p:spPr bwMode="auto">
            <a:xfrm flipH="1">
              <a:off x="1132" y="1055"/>
              <a:ext cx="504" cy="98"/>
            </a:xfrm>
            <a:custGeom>
              <a:avLst/>
              <a:gdLst/>
              <a:ahLst/>
              <a:cxnLst>
                <a:cxn ang="0">
                  <a:pos x="0" y="4"/>
                </a:cxn>
                <a:cxn ang="0">
                  <a:pos x="64" y="0"/>
                </a:cxn>
                <a:cxn ang="0">
                  <a:pos x="130" y="16"/>
                </a:cxn>
                <a:cxn ang="0">
                  <a:pos x="179" y="34"/>
                </a:cxn>
                <a:cxn ang="0">
                  <a:pos x="250" y="65"/>
                </a:cxn>
                <a:cxn ang="0">
                  <a:pos x="311" y="80"/>
                </a:cxn>
                <a:cxn ang="0">
                  <a:pos x="366" y="72"/>
                </a:cxn>
                <a:cxn ang="0">
                  <a:pos x="425" y="80"/>
                </a:cxn>
                <a:cxn ang="0">
                  <a:pos x="470" y="83"/>
                </a:cxn>
                <a:cxn ang="0">
                  <a:pos x="504" y="98"/>
                </a:cxn>
              </a:cxnLst>
              <a:rect l="0" t="0" r="r" b="b"/>
              <a:pathLst>
                <a:path w="504" h="98">
                  <a:moveTo>
                    <a:pt x="0" y="4"/>
                  </a:moveTo>
                  <a:lnTo>
                    <a:pt x="64" y="0"/>
                  </a:lnTo>
                  <a:lnTo>
                    <a:pt x="130" y="16"/>
                  </a:lnTo>
                  <a:lnTo>
                    <a:pt x="179" y="34"/>
                  </a:lnTo>
                  <a:lnTo>
                    <a:pt x="250" y="65"/>
                  </a:lnTo>
                  <a:lnTo>
                    <a:pt x="311" y="80"/>
                  </a:lnTo>
                  <a:lnTo>
                    <a:pt x="366" y="72"/>
                  </a:lnTo>
                  <a:lnTo>
                    <a:pt x="425" y="80"/>
                  </a:lnTo>
                  <a:lnTo>
                    <a:pt x="470" y="83"/>
                  </a:lnTo>
                  <a:lnTo>
                    <a:pt x="504" y="98"/>
                  </a:lnTo>
                </a:path>
              </a:pathLst>
            </a:custGeom>
            <a:noFill/>
            <a:ln w="11113">
              <a:solidFill>
                <a:srgbClr val="C08040"/>
              </a:solidFill>
              <a:prstDash val="solid"/>
              <a:round/>
              <a:headEnd/>
              <a:tailEnd/>
            </a:ln>
          </p:spPr>
          <p:txBody>
            <a:bodyPr/>
            <a:lstStyle/>
            <a:p>
              <a:endParaRPr lang="fr-FR"/>
            </a:p>
          </p:txBody>
        </p:sp>
        <p:sp>
          <p:nvSpPr>
            <p:cNvPr id="198677" name="Freeform 21"/>
            <p:cNvSpPr>
              <a:spLocks/>
            </p:cNvSpPr>
            <p:nvPr/>
          </p:nvSpPr>
          <p:spPr bwMode="auto">
            <a:xfrm flipH="1">
              <a:off x="1083" y="1031"/>
              <a:ext cx="448" cy="135"/>
            </a:xfrm>
            <a:custGeom>
              <a:avLst/>
              <a:gdLst/>
              <a:ahLst/>
              <a:cxnLst>
                <a:cxn ang="0">
                  <a:pos x="0" y="0"/>
                </a:cxn>
                <a:cxn ang="0">
                  <a:pos x="34" y="22"/>
                </a:cxn>
                <a:cxn ang="0">
                  <a:pos x="90" y="40"/>
                </a:cxn>
                <a:cxn ang="0">
                  <a:pos x="129" y="52"/>
                </a:cxn>
                <a:cxn ang="0">
                  <a:pos x="175" y="58"/>
                </a:cxn>
                <a:cxn ang="0">
                  <a:pos x="219" y="47"/>
                </a:cxn>
                <a:cxn ang="0">
                  <a:pos x="292" y="58"/>
                </a:cxn>
                <a:cxn ang="0">
                  <a:pos x="341" y="68"/>
                </a:cxn>
                <a:cxn ang="0">
                  <a:pos x="385" y="73"/>
                </a:cxn>
                <a:cxn ang="0">
                  <a:pos x="434" y="96"/>
                </a:cxn>
                <a:cxn ang="0">
                  <a:pos x="448" y="135"/>
                </a:cxn>
              </a:cxnLst>
              <a:rect l="0" t="0" r="r" b="b"/>
              <a:pathLst>
                <a:path w="448" h="135">
                  <a:moveTo>
                    <a:pt x="0" y="0"/>
                  </a:moveTo>
                  <a:lnTo>
                    <a:pt x="34" y="22"/>
                  </a:lnTo>
                  <a:lnTo>
                    <a:pt x="90" y="40"/>
                  </a:lnTo>
                  <a:lnTo>
                    <a:pt x="129" y="52"/>
                  </a:lnTo>
                  <a:lnTo>
                    <a:pt x="175" y="58"/>
                  </a:lnTo>
                  <a:lnTo>
                    <a:pt x="219" y="47"/>
                  </a:lnTo>
                  <a:lnTo>
                    <a:pt x="292" y="58"/>
                  </a:lnTo>
                  <a:lnTo>
                    <a:pt x="341" y="68"/>
                  </a:lnTo>
                  <a:lnTo>
                    <a:pt x="385" y="73"/>
                  </a:lnTo>
                  <a:lnTo>
                    <a:pt x="434" y="96"/>
                  </a:lnTo>
                  <a:lnTo>
                    <a:pt x="448" y="135"/>
                  </a:lnTo>
                </a:path>
              </a:pathLst>
            </a:custGeom>
            <a:noFill/>
            <a:ln w="11113">
              <a:solidFill>
                <a:srgbClr val="C08040"/>
              </a:solidFill>
              <a:prstDash val="solid"/>
              <a:round/>
              <a:headEnd/>
              <a:tailEnd/>
            </a:ln>
          </p:spPr>
          <p:txBody>
            <a:bodyPr/>
            <a:lstStyle/>
            <a:p>
              <a:endParaRPr lang="fr-FR"/>
            </a:p>
          </p:txBody>
        </p:sp>
        <p:sp>
          <p:nvSpPr>
            <p:cNvPr id="198678" name="Freeform 22"/>
            <p:cNvSpPr>
              <a:spLocks/>
            </p:cNvSpPr>
            <p:nvPr/>
          </p:nvSpPr>
          <p:spPr bwMode="auto">
            <a:xfrm flipH="1">
              <a:off x="1738" y="1379"/>
              <a:ext cx="137" cy="154"/>
            </a:xfrm>
            <a:custGeom>
              <a:avLst/>
              <a:gdLst/>
              <a:ahLst/>
              <a:cxnLst>
                <a:cxn ang="0">
                  <a:pos x="124" y="0"/>
                </a:cxn>
                <a:cxn ang="0">
                  <a:pos x="21" y="74"/>
                </a:cxn>
                <a:cxn ang="0">
                  <a:pos x="0" y="105"/>
                </a:cxn>
                <a:cxn ang="0">
                  <a:pos x="8" y="135"/>
                </a:cxn>
                <a:cxn ang="0">
                  <a:pos x="26" y="154"/>
                </a:cxn>
                <a:cxn ang="0">
                  <a:pos x="61" y="144"/>
                </a:cxn>
                <a:cxn ang="0">
                  <a:pos x="137" y="65"/>
                </a:cxn>
                <a:cxn ang="0">
                  <a:pos x="124" y="0"/>
                </a:cxn>
              </a:cxnLst>
              <a:rect l="0" t="0" r="r" b="b"/>
              <a:pathLst>
                <a:path w="137" h="154">
                  <a:moveTo>
                    <a:pt x="124" y="0"/>
                  </a:moveTo>
                  <a:lnTo>
                    <a:pt x="21" y="74"/>
                  </a:lnTo>
                  <a:lnTo>
                    <a:pt x="0" y="105"/>
                  </a:lnTo>
                  <a:lnTo>
                    <a:pt x="8" y="135"/>
                  </a:lnTo>
                  <a:lnTo>
                    <a:pt x="26" y="154"/>
                  </a:lnTo>
                  <a:lnTo>
                    <a:pt x="61" y="144"/>
                  </a:lnTo>
                  <a:lnTo>
                    <a:pt x="137" y="65"/>
                  </a:lnTo>
                  <a:lnTo>
                    <a:pt x="124" y="0"/>
                  </a:lnTo>
                  <a:close/>
                </a:path>
              </a:pathLst>
            </a:custGeom>
            <a:solidFill>
              <a:srgbClr val="F0F0FF"/>
            </a:solidFill>
            <a:ln w="11113">
              <a:solidFill>
                <a:srgbClr val="000000"/>
              </a:solidFill>
              <a:prstDash val="solid"/>
              <a:round/>
              <a:headEnd/>
              <a:tailEnd/>
            </a:ln>
          </p:spPr>
          <p:txBody>
            <a:bodyPr/>
            <a:lstStyle/>
            <a:p>
              <a:endParaRPr lang="fr-FR"/>
            </a:p>
          </p:txBody>
        </p:sp>
        <p:sp>
          <p:nvSpPr>
            <p:cNvPr id="198679" name="Oval 23"/>
            <p:cNvSpPr>
              <a:spLocks noChangeArrowheads="1"/>
            </p:cNvSpPr>
            <p:nvPr/>
          </p:nvSpPr>
          <p:spPr bwMode="auto">
            <a:xfrm flipH="1">
              <a:off x="1776" y="1440"/>
              <a:ext cx="48" cy="47"/>
            </a:xfrm>
            <a:prstGeom prst="ellipse">
              <a:avLst/>
            </a:prstGeom>
            <a:solidFill>
              <a:srgbClr val="009080"/>
            </a:solidFill>
            <a:ln w="11113">
              <a:solidFill>
                <a:srgbClr val="000000"/>
              </a:solidFill>
              <a:round/>
              <a:headEnd/>
              <a:tailEnd/>
            </a:ln>
          </p:spPr>
          <p:txBody>
            <a:bodyPr/>
            <a:lstStyle/>
            <a:p>
              <a:endParaRPr lang="fr-FR"/>
            </a:p>
          </p:txBody>
        </p:sp>
        <p:sp>
          <p:nvSpPr>
            <p:cNvPr id="198680" name="Freeform 24"/>
            <p:cNvSpPr>
              <a:spLocks/>
            </p:cNvSpPr>
            <p:nvPr/>
          </p:nvSpPr>
          <p:spPr bwMode="auto">
            <a:xfrm flipH="1">
              <a:off x="1727" y="1343"/>
              <a:ext cx="183" cy="139"/>
            </a:xfrm>
            <a:custGeom>
              <a:avLst/>
              <a:gdLst/>
              <a:ahLst/>
              <a:cxnLst>
                <a:cxn ang="0">
                  <a:pos x="178" y="14"/>
                </a:cxn>
                <a:cxn ang="0">
                  <a:pos x="169" y="4"/>
                </a:cxn>
                <a:cxn ang="0">
                  <a:pos x="160" y="0"/>
                </a:cxn>
                <a:cxn ang="0">
                  <a:pos x="150" y="1"/>
                </a:cxn>
                <a:cxn ang="0">
                  <a:pos x="140" y="8"/>
                </a:cxn>
                <a:cxn ang="0">
                  <a:pos x="6" y="96"/>
                </a:cxn>
                <a:cxn ang="0">
                  <a:pos x="2" y="104"/>
                </a:cxn>
                <a:cxn ang="0">
                  <a:pos x="0" y="116"/>
                </a:cxn>
                <a:cxn ang="0">
                  <a:pos x="4" y="127"/>
                </a:cxn>
                <a:cxn ang="0">
                  <a:pos x="12" y="136"/>
                </a:cxn>
                <a:cxn ang="0">
                  <a:pos x="21" y="139"/>
                </a:cxn>
                <a:cxn ang="0">
                  <a:pos x="34" y="136"/>
                </a:cxn>
                <a:cxn ang="0">
                  <a:pos x="175" y="44"/>
                </a:cxn>
                <a:cxn ang="0">
                  <a:pos x="182" y="36"/>
                </a:cxn>
                <a:cxn ang="0">
                  <a:pos x="183" y="27"/>
                </a:cxn>
                <a:cxn ang="0">
                  <a:pos x="178" y="14"/>
                </a:cxn>
              </a:cxnLst>
              <a:rect l="0" t="0" r="r" b="b"/>
              <a:pathLst>
                <a:path w="183" h="139">
                  <a:moveTo>
                    <a:pt x="178" y="14"/>
                  </a:moveTo>
                  <a:lnTo>
                    <a:pt x="169" y="4"/>
                  </a:lnTo>
                  <a:lnTo>
                    <a:pt x="160" y="0"/>
                  </a:lnTo>
                  <a:lnTo>
                    <a:pt x="150" y="1"/>
                  </a:lnTo>
                  <a:lnTo>
                    <a:pt x="140" y="8"/>
                  </a:lnTo>
                  <a:lnTo>
                    <a:pt x="6" y="96"/>
                  </a:lnTo>
                  <a:lnTo>
                    <a:pt x="2" y="104"/>
                  </a:lnTo>
                  <a:lnTo>
                    <a:pt x="0" y="116"/>
                  </a:lnTo>
                  <a:lnTo>
                    <a:pt x="4" y="127"/>
                  </a:lnTo>
                  <a:lnTo>
                    <a:pt x="12" y="136"/>
                  </a:lnTo>
                  <a:lnTo>
                    <a:pt x="21" y="139"/>
                  </a:lnTo>
                  <a:lnTo>
                    <a:pt x="34" y="136"/>
                  </a:lnTo>
                  <a:lnTo>
                    <a:pt x="175" y="44"/>
                  </a:lnTo>
                  <a:lnTo>
                    <a:pt x="182" y="36"/>
                  </a:lnTo>
                  <a:lnTo>
                    <a:pt x="183" y="27"/>
                  </a:lnTo>
                  <a:lnTo>
                    <a:pt x="178" y="14"/>
                  </a:lnTo>
                  <a:close/>
                </a:path>
              </a:pathLst>
            </a:custGeom>
            <a:solidFill>
              <a:srgbClr val="C08040"/>
            </a:solidFill>
            <a:ln w="11113">
              <a:solidFill>
                <a:srgbClr val="000000"/>
              </a:solidFill>
              <a:prstDash val="solid"/>
              <a:round/>
              <a:headEnd/>
              <a:tailEnd/>
            </a:ln>
          </p:spPr>
          <p:txBody>
            <a:bodyPr/>
            <a:lstStyle/>
            <a:p>
              <a:endParaRPr lang="fr-FR"/>
            </a:p>
          </p:txBody>
        </p:sp>
        <p:sp>
          <p:nvSpPr>
            <p:cNvPr id="198681" name="Freeform 25"/>
            <p:cNvSpPr>
              <a:spLocks/>
            </p:cNvSpPr>
            <p:nvPr/>
          </p:nvSpPr>
          <p:spPr bwMode="auto">
            <a:xfrm flipH="1">
              <a:off x="1555" y="1422"/>
              <a:ext cx="324" cy="310"/>
            </a:xfrm>
            <a:custGeom>
              <a:avLst/>
              <a:gdLst/>
              <a:ahLst/>
              <a:cxnLst>
                <a:cxn ang="0">
                  <a:pos x="166" y="0"/>
                </a:cxn>
                <a:cxn ang="0">
                  <a:pos x="92" y="68"/>
                </a:cxn>
                <a:cxn ang="0">
                  <a:pos x="28" y="142"/>
                </a:cxn>
                <a:cxn ang="0">
                  <a:pos x="0" y="203"/>
                </a:cxn>
                <a:cxn ang="0">
                  <a:pos x="9" y="255"/>
                </a:cxn>
                <a:cxn ang="0">
                  <a:pos x="37" y="289"/>
                </a:cxn>
                <a:cxn ang="0">
                  <a:pos x="79" y="301"/>
                </a:cxn>
                <a:cxn ang="0">
                  <a:pos x="151" y="310"/>
                </a:cxn>
                <a:cxn ang="0">
                  <a:pos x="230" y="270"/>
                </a:cxn>
                <a:cxn ang="0">
                  <a:pos x="271" y="270"/>
                </a:cxn>
                <a:cxn ang="0">
                  <a:pos x="304" y="255"/>
                </a:cxn>
                <a:cxn ang="0">
                  <a:pos x="322" y="228"/>
                </a:cxn>
                <a:cxn ang="0">
                  <a:pos x="324" y="194"/>
                </a:cxn>
                <a:cxn ang="0">
                  <a:pos x="166" y="0"/>
                </a:cxn>
              </a:cxnLst>
              <a:rect l="0" t="0" r="r" b="b"/>
              <a:pathLst>
                <a:path w="324" h="310">
                  <a:moveTo>
                    <a:pt x="166" y="0"/>
                  </a:moveTo>
                  <a:lnTo>
                    <a:pt x="92" y="68"/>
                  </a:lnTo>
                  <a:lnTo>
                    <a:pt x="28" y="142"/>
                  </a:lnTo>
                  <a:lnTo>
                    <a:pt x="0" y="203"/>
                  </a:lnTo>
                  <a:lnTo>
                    <a:pt x="9" y="255"/>
                  </a:lnTo>
                  <a:lnTo>
                    <a:pt x="37" y="289"/>
                  </a:lnTo>
                  <a:lnTo>
                    <a:pt x="79" y="301"/>
                  </a:lnTo>
                  <a:lnTo>
                    <a:pt x="151" y="310"/>
                  </a:lnTo>
                  <a:lnTo>
                    <a:pt x="230" y="270"/>
                  </a:lnTo>
                  <a:lnTo>
                    <a:pt x="271" y="270"/>
                  </a:lnTo>
                  <a:lnTo>
                    <a:pt x="304" y="255"/>
                  </a:lnTo>
                  <a:lnTo>
                    <a:pt x="322" y="228"/>
                  </a:lnTo>
                  <a:lnTo>
                    <a:pt x="324" y="194"/>
                  </a:lnTo>
                  <a:lnTo>
                    <a:pt x="166" y="0"/>
                  </a:lnTo>
                  <a:close/>
                </a:path>
              </a:pathLst>
            </a:custGeom>
            <a:solidFill>
              <a:srgbClr val="E0A080"/>
            </a:solidFill>
            <a:ln w="11113">
              <a:solidFill>
                <a:srgbClr val="000000"/>
              </a:solidFill>
              <a:prstDash val="solid"/>
              <a:round/>
              <a:headEnd/>
              <a:tailEnd/>
            </a:ln>
          </p:spPr>
          <p:txBody>
            <a:bodyPr/>
            <a:lstStyle/>
            <a:p>
              <a:endParaRPr lang="fr-FR"/>
            </a:p>
          </p:txBody>
        </p:sp>
        <p:sp>
          <p:nvSpPr>
            <p:cNvPr id="198682" name="Freeform 26"/>
            <p:cNvSpPr>
              <a:spLocks/>
            </p:cNvSpPr>
            <p:nvPr/>
          </p:nvSpPr>
          <p:spPr bwMode="auto">
            <a:xfrm flipH="1">
              <a:off x="1527" y="1379"/>
              <a:ext cx="161" cy="179"/>
            </a:xfrm>
            <a:custGeom>
              <a:avLst/>
              <a:gdLst/>
              <a:ahLst/>
              <a:cxnLst>
                <a:cxn ang="0">
                  <a:pos x="36" y="0"/>
                </a:cxn>
                <a:cxn ang="0">
                  <a:pos x="133" y="56"/>
                </a:cxn>
                <a:cxn ang="0">
                  <a:pos x="152" y="86"/>
                </a:cxn>
                <a:cxn ang="0">
                  <a:pos x="161" y="116"/>
                </a:cxn>
                <a:cxn ang="0">
                  <a:pos x="157" y="154"/>
                </a:cxn>
                <a:cxn ang="0">
                  <a:pos x="139" y="173"/>
                </a:cxn>
                <a:cxn ang="0">
                  <a:pos x="104" y="179"/>
                </a:cxn>
                <a:cxn ang="0">
                  <a:pos x="64" y="166"/>
                </a:cxn>
                <a:cxn ang="0">
                  <a:pos x="31" y="135"/>
                </a:cxn>
                <a:cxn ang="0">
                  <a:pos x="6" y="98"/>
                </a:cxn>
                <a:cxn ang="0">
                  <a:pos x="0" y="67"/>
                </a:cxn>
                <a:cxn ang="0">
                  <a:pos x="36" y="0"/>
                </a:cxn>
              </a:cxnLst>
              <a:rect l="0" t="0" r="r" b="b"/>
              <a:pathLst>
                <a:path w="161" h="179">
                  <a:moveTo>
                    <a:pt x="36" y="0"/>
                  </a:moveTo>
                  <a:lnTo>
                    <a:pt x="133" y="56"/>
                  </a:lnTo>
                  <a:lnTo>
                    <a:pt x="152" y="86"/>
                  </a:lnTo>
                  <a:lnTo>
                    <a:pt x="161" y="116"/>
                  </a:lnTo>
                  <a:lnTo>
                    <a:pt x="157" y="154"/>
                  </a:lnTo>
                  <a:lnTo>
                    <a:pt x="139" y="173"/>
                  </a:lnTo>
                  <a:lnTo>
                    <a:pt x="104" y="179"/>
                  </a:lnTo>
                  <a:lnTo>
                    <a:pt x="64" y="166"/>
                  </a:lnTo>
                  <a:lnTo>
                    <a:pt x="31" y="135"/>
                  </a:lnTo>
                  <a:lnTo>
                    <a:pt x="6" y="98"/>
                  </a:lnTo>
                  <a:lnTo>
                    <a:pt x="0" y="67"/>
                  </a:lnTo>
                  <a:lnTo>
                    <a:pt x="36" y="0"/>
                  </a:lnTo>
                  <a:close/>
                </a:path>
              </a:pathLst>
            </a:custGeom>
            <a:solidFill>
              <a:srgbClr val="F0F0FF"/>
            </a:solidFill>
            <a:ln w="11113">
              <a:solidFill>
                <a:srgbClr val="000000"/>
              </a:solidFill>
              <a:prstDash val="solid"/>
              <a:round/>
              <a:headEnd/>
              <a:tailEnd/>
            </a:ln>
          </p:spPr>
          <p:txBody>
            <a:bodyPr/>
            <a:lstStyle/>
            <a:p>
              <a:endParaRPr lang="fr-FR"/>
            </a:p>
          </p:txBody>
        </p:sp>
        <p:sp>
          <p:nvSpPr>
            <p:cNvPr id="198683" name="Oval 27"/>
            <p:cNvSpPr>
              <a:spLocks noChangeArrowheads="1"/>
            </p:cNvSpPr>
            <p:nvPr/>
          </p:nvSpPr>
          <p:spPr bwMode="auto">
            <a:xfrm flipH="1">
              <a:off x="1633" y="1440"/>
              <a:ext cx="47" cy="45"/>
            </a:xfrm>
            <a:prstGeom prst="ellipse">
              <a:avLst/>
            </a:prstGeom>
            <a:solidFill>
              <a:srgbClr val="009080"/>
            </a:solidFill>
            <a:ln w="11113">
              <a:solidFill>
                <a:srgbClr val="000000"/>
              </a:solidFill>
              <a:round/>
              <a:headEnd/>
              <a:tailEnd/>
            </a:ln>
          </p:spPr>
          <p:txBody>
            <a:bodyPr/>
            <a:lstStyle/>
            <a:p>
              <a:endParaRPr lang="fr-FR"/>
            </a:p>
          </p:txBody>
        </p:sp>
        <p:sp>
          <p:nvSpPr>
            <p:cNvPr id="198684" name="Freeform 28"/>
            <p:cNvSpPr>
              <a:spLocks/>
            </p:cNvSpPr>
            <p:nvPr/>
          </p:nvSpPr>
          <p:spPr bwMode="auto">
            <a:xfrm flipH="1">
              <a:off x="1509" y="1346"/>
              <a:ext cx="188" cy="127"/>
            </a:xfrm>
            <a:custGeom>
              <a:avLst/>
              <a:gdLst/>
              <a:ahLst/>
              <a:cxnLst>
                <a:cxn ang="0">
                  <a:pos x="5" y="13"/>
                </a:cxn>
                <a:cxn ang="0">
                  <a:pos x="14" y="5"/>
                </a:cxn>
                <a:cxn ang="0">
                  <a:pos x="23" y="0"/>
                </a:cxn>
                <a:cxn ang="0">
                  <a:pos x="33" y="2"/>
                </a:cxn>
                <a:cxn ang="0">
                  <a:pos x="43" y="8"/>
                </a:cxn>
                <a:cxn ang="0">
                  <a:pos x="182" y="88"/>
                </a:cxn>
                <a:cxn ang="0">
                  <a:pos x="185" y="95"/>
                </a:cxn>
                <a:cxn ang="0">
                  <a:pos x="188" y="106"/>
                </a:cxn>
                <a:cxn ang="0">
                  <a:pos x="184" y="116"/>
                </a:cxn>
                <a:cxn ang="0">
                  <a:pos x="175" y="124"/>
                </a:cxn>
                <a:cxn ang="0">
                  <a:pos x="166" y="127"/>
                </a:cxn>
                <a:cxn ang="0">
                  <a:pos x="155" y="125"/>
                </a:cxn>
                <a:cxn ang="0">
                  <a:pos x="8" y="40"/>
                </a:cxn>
                <a:cxn ang="0">
                  <a:pos x="2" y="33"/>
                </a:cxn>
                <a:cxn ang="0">
                  <a:pos x="0" y="25"/>
                </a:cxn>
                <a:cxn ang="0">
                  <a:pos x="5" y="13"/>
                </a:cxn>
              </a:cxnLst>
              <a:rect l="0" t="0" r="r" b="b"/>
              <a:pathLst>
                <a:path w="188" h="127">
                  <a:moveTo>
                    <a:pt x="5" y="13"/>
                  </a:moveTo>
                  <a:lnTo>
                    <a:pt x="14" y="5"/>
                  </a:lnTo>
                  <a:lnTo>
                    <a:pt x="23" y="0"/>
                  </a:lnTo>
                  <a:lnTo>
                    <a:pt x="33" y="2"/>
                  </a:lnTo>
                  <a:lnTo>
                    <a:pt x="43" y="8"/>
                  </a:lnTo>
                  <a:lnTo>
                    <a:pt x="182" y="88"/>
                  </a:lnTo>
                  <a:lnTo>
                    <a:pt x="185" y="95"/>
                  </a:lnTo>
                  <a:lnTo>
                    <a:pt x="188" y="106"/>
                  </a:lnTo>
                  <a:lnTo>
                    <a:pt x="184" y="116"/>
                  </a:lnTo>
                  <a:lnTo>
                    <a:pt x="175" y="124"/>
                  </a:lnTo>
                  <a:lnTo>
                    <a:pt x="166" y="127"/>
                  </a:lnTo>
                  <a:lnTo>
                    <a:pt x="155" y="125"/>
                  </a:lnTo>
                  <a:lnTo>
                    <a:pt x="8" y="40"/>
                  </a:lnTo>
                  <a:lnTo>
                    <a:pt x="2" y="33"/>
                  </a:lnTo>
                  <a:lnTo>
                    <a:pt x="0" y="25"/>
                  </a:lnTo>
                  <a:lnTo>
                    <a:pt x="5" y="13"/>
                  </a:lnTo>
                  <a:close/>
                </a:path>
              </a:pathLst>
            </a:custGeom>
            <a:solidFill>
              <a:srgbClr val="C08040"/>
            </a:solidFill>
            <a:ln w="11113">
              <a:solidFill>
                <a:srgbClr val="000000"/>
              </a:solidFill>
              <a:prstDash val="solid"/>
              <a:round/>
              <a:headEnd/>
              <a:tailEnd/>
            </a:ln>
          </p:spPr>
          <p:txBody>
            <a:bodyPr/>
            <a:lstStyle/>
            <a:p>
              <a:endParaRPr lang="fr-FR"/>
            </a:p>
          </p:txBody>
        </p:sp>
        <p:sp>
          <p:nvSpPr>
            <p:cNvPr id="198685" name="Freeform 29"/>
            <p:cNvSpPr>
              <a:spLocks/>
            </p:cNvSpPr>
            <p:nvPr/>
          </p:nvSpPr>
          <p:spPr bwMode="auto">
            <a:xfrm flipH="1">
              <a:off x="416" y="1949"/>
              <a:ext cx="1822" cy="1119"/>
            </a:xfrm>
            <a:custGeom>
              <a:avLst/>
              <a:gdLst/>
              <a:ahLst/>
              <a:cxnLst>
                <a:cxn ang="0">
                  <a:pos x="666" y="6"/>
                </a:cxn>
                <a:cxn ang="0">
                  <a:pos x="1190" y="116"/>
                </a:cxn>
                <a:cxn ang="0">
                  <a:pos x="1333" y="471"/>
                </a:cxn>
                <a:cxn ang="0">
                  <a:pos x="1372" y="513"/>
                </a:cxn>
                <a:cxn ang="0">
                  <a:pos x="1399" y="568"/>
                </a:cxn>
                <a:cxn ang="0">
                  <a:pos x="1437" y="629"/>
                </a:cxn>
                <a:cxn ang="0">
                  <a:pos x="1466" y="675"/>
                </a:cxn>
                <a:cxn ang="0">
                  <a:pos x="1522" y="722"/>
                </a:cxn>
                <a:cxn ang="0">
                  <a:pos x="1554" y="783"/>
                </a:cxn>
                <a:cxn ang="0">
                  <a:pos x="1574" y="839"/>
                </a:cxn>
                <a:cxn ang="0">
                  <a:pos x="1578" y="899"/>
                </a:cxn>
                <a:cxn ang="0">
                  <a:pos x="1630" y="910"/>
                </a:cxn>
                <a:cxn ang="0">
                  <a:pos x="1680" y="930"/>
                </a:cxn>
                <a:cxn ang="0">
                  <a:pos x="1735" y="961"/>
                </a:cxn>
                <a:cxn ang="0">
                  <a:pos x="1774" y="1003"/>
                </a:cxn>
                <a:cxn ang="0">
                  <a:pos x="1798" y="1052"/>
                </a:cxn>
                <a:cxn ang="0">
                  <a:pos x="1822" y="1119"/>
                </a:cxn>
                <a:cxn ang="0">
                  <a:pos x="679" y="1119"/>
                </a:cxn>
                <a:cxn ang="0">
                  <a:pos x="648" y="1077"/>
                </a:cxn>
                <a:cxn ang="0">
                  <a:pos x="635" y="1039"/>
                </a:cxn>
                <a:cxn ang="0">
                  <a:pos x="626" y="979"/>
                </a:cxn>
                <a:cxn ang="0">
                  <a:pos x="610" y="917"/>
                </a:cxn>
                <a:cxn ang="0">
                  <a:pos x="562" y="862"/>
                </a:cxn>
                <a:cxn ang="0">
                  <a:pos x="519" y="881"/>
                </a:cxn>
                <a:cxn ang="0">
                  <a:pos x="475" y="917"/>
                </a:cxn>
                <a:cxn ang="0">
                  <a:pos x="433" y="948"/>
                </a:cxn>
                <a:cxn ang="0">
                  <a:pos x="392" y="1008"/>
                </a:cxn>
                <a:cxn ang="0">
                  <a:pos x="359" y="1088"/>
                </a:cxn>
                <a:cxn ang="0">
                  <a:pos x="287" y="1067"/>
                </a:cxn>
                <a:cxn ang="0">
                  <a:pos x="47" y="1088"/>
                </a:cxn>
                <a:cxn ang="0">
                  <a:pos x="23" y="1049"/>
                </a:cxn>
                <a:cxn ang="0">
                  <a:pos x="2" y="972"/>
                </a:cxn>
                <a:cxn ang="0">
                  <a:pos x="0" y="892"/>
                </a:cxn>
                <a:cxn ang="0">
                  <a:pos x="18" y="808"/>
                </a:cxn>
                <a:cxn ang="0">
                  <a:pos x="54" y="732"/>
                </a:cxn>
                <a:cxn ang="0">
                  <a:pos x="116" y="666"/>
                </a:cxn>
                <a:cxn ang="0">
                  <a:pos x="192" y="623"/>
                </a:cxn>
                <a:cxn ang="0">
                  <a:pos x="183" y="546"/>
                </a:cxn>
                <a:cxn ang="0">
                  <a:pos x="201" y="483"/>
                </a:cxn>
                <a:cxn ang="0">
                  <a:pos x="228" y="407"/>
                </a:cxn>
                <a:cxn ang="0">
                  <a:pos x="268" y="346"/>
                </a:cxn>
                <a:cxn ang="0">
                  <a:pos x="311" y="312"/>
                </a:cxn>
                <a:cxn ang="0">
                  <a:pos x="374" y="284"/>
                </a:cxn>
                <a:cxn ang="0">
                  <a:pos x="420" y="269"/>
                </a:cxn>
                <a:cxn ang="0">
                  <a:pos x="469" y="196"/>
                </a:cxn>
                <a:cxn ang="0">
                  <a:pos x="463" y="73"/>
                </a:cxn>
                <a:cxn ang="0">
                  <a:pos x="506" y="18"/>
                </a:cxn>
                <a:cxn ang="0">
                  <a:pos x="562" y="0"/>
                </a:cxn>
                <a:cxn ang="0">
                  <a:pos x="666" y="6"/>
                </a:cxn>
              </a:cxnLst>
              <a:rect l="0" t="0" r="r" b="b"/>
              <a:pathLst>
                <a:path w="1822" h="1119">
                  <a:moveTo>
                    <a:pt x="666" y="6"/>
                  </a:moveTo>
                  <a:lnTo>
                    <a:pt x="1190" y="116"/>
                  </a:lnTo>
                  <a:lnTo>
                    <a:pt x="1333" y="471"/>
                  </a:lnTo>
                  <a:lnTo>
                    <a:pt x="1372" y="513"/>
                  </a:lnTo>
                  <a:lnTo>
                    <a:pt x="1399" y="568"/>
                  </a:lnTo>
                  <a:lnTo>
                    <a:pt x="1437" y="629"/>
                  </a:lnTo>
                  <a:lnTo>
                    <a:pt x="1466" y="675"/>
                  </a:lnTo>
                  <a:lnTo>
                    <a:pt x="1522" y="722"/>
                  </a:lnTo>
                  <a:lnTo>
                    <a:pt x="1554" y="783"/>
                  </a:lnTo>
                  <a:lnTo>
                    <a:pt x="1574" y="839"/>
                  </a:lnTo>
                  <a:lnTo>
                    <a:pt x="1578" y="899"/>
                  </a:lnTo>
                  <a:lnTo>
                    <a:pt x="1630" y="910"/>
                  </a:lnTo>
                  <a:lnTo>
                    <a:pt x="1680" y="930"/>
                  </a:lnTo>
                  <a:lnTo>
                    <a:pt x="1735" y="961"/>
                  </a:lnTo>
                  <a:lnTo>
                    <a:pt x="1774" y="1003"/>
                  </a:lnTo>
                  <a:lnTo>
                    <a:pt x="1798" y="1052"/>
                  </a:lnTo>
                  <a:lnTo>
                    <a:pt x="1822" y="1119"/>
                  </a:lnTo>
                  <a:lnTo>
                    <a:pt x="679" y="1119"/>
                  </a:lnTo>
                  <a:lnTo>
                    <a:pt x="648" y="1077"/>
                  </a:lnTo>
                  <a:lnTo>
                    <a:pt x="635" y="1039"/>
                  </a:lnTo>
                  <a:lnTo>
                    <a:pt x="626" y="979"/>
                  </a:lnTo>
                  <a:lnTo>
                    <a:pt x="610" y="917"/>
                  </a:lnTo>
                  <a:lnTo>
                    <a:pt x="562" y="862"/>
                  </a:lnTo>
                  <a:lnTo>
                    <a:pt x="519" y="881"/>
                  </a:lnTo>
                  <a:lnTo>
                    <a:pt x="475" y="917"/>
                  </a:lnTo>
                  <a:lnTo>
                    <a:pt x="433" y="948"/>
                  </a:lnTo>
                  <a:lnTo>
                    <a:pt x="392" y="1008"/>
                  </a:lnTo>
                  <a:lnTo>
                    <a:pt x="359" y="1088"/>
                  </a:lnTo>
                  <a:lnTo>
                    <a:pt x="287" y="1067"/>
                  </a:lnTo>
                  <a:lnTo>
                    <a:pt x="47" y="1088"/>
                  </a:lnTo>
                  <a:lnTo>
                    <a:pt x="23" y="1049"/>
                  </a:lnTo>
                  <a:lnTo>
                    <a:pt x="2" y="972"/>
                  </a:lnTo>
                  <a:lnTo>
                    <a:pt x="0" y="892"/>
                  </a:lnTo>
                  <a:lnTo>
                    <a:pt x="18" y="808"/>
                  </a:lnTo>
                  <a:lnTo>
                    <a:pt x="54" y="732"/>
                  </a:lnTo>
                  <a:lnTo>
                    <a:pt x="116" y="666"/>
                  </a:lnTo>
                  <a:lnTo>
                    <a:pt x="192" y="623"/>
                  </a:lnTo>
                  <a:lnTo>
                    <a:pt x="183" y="546"/>
                  </a:lnTo>
                  <a:lnTo>
                    <a:pt x="201" y="483"/>
                  </a:lnTo>
                  <a:lnTo>
                    <a:pt x="228" y="407"/>
                  </a:lnTo>
                  <a:lnTo>
                    <a:pt x="268" y="346"/>
                  </a:lnTo>
                  <a:lnTo>
                    <a:pt x="311" y="312"/>
                  </a:lnTo>
                  <a:lnTo>
                    <a:pt x="374" y="284"/>
                  </a:lnTo>
                  <a:lnTo>
                    <a:pt x="420" y="269"/>
                  </a:lnTo>
                  <a:lnTo>
                    <a:pt x="469" y="196"/>
                  </a:lnTo>
                  <a:lnTo>
                    <a:pt x="463" y="73"/>
                  </a:lnTo>
                  <a:lnTo>
                    <a:pt x="506" y="18"/>
                  </a:lnTo>
                  <a:lnTo>
                    <a:pt x="562" y="0"/>
                  </a:lnTo>
                  <a:lnTo>
                    <a:pt x="666" y="6"/>
                  </a:lnTo>
                  <a:close/>
                </a:path>
              </a:pathLst>
            </a:custGeom>
            <a:solidFill>
              <a:srgbClr val="4080FF"/>
            </a:solidFill>
            <a:ln w="11113">
              <a:solidFill>
                <a:srgbClr val="000000"/>
              </a:solidFill>
              <a:prstDash val="solid"/>
              <a:round/>
              <a:headEnd/>
              <a:tailEnd/>
            </a:ln>
          </p:spPr>
          <p:txBody>
            <a:bodyPr/>
            <a:lstStyle/>
            <a:p>
              <a:endParaRPr lang="fr-FR"/>
            </a:p>
          </p:txBody>
        </p:sp>
        <p:sp>
          <p:nvSpPr>
            <p:cNvPr id="198686" name="Freeform 30"/>
            <p:cNvSpPr>
              <a:spLocks/>
            </p:cNvSpPr>
            <p:nvPr/>
          </p:nvSpPr>
          <p:spPr bwMode="auto">
            <a:xfrm flipH="1">
              <a:off x="2098" y="2702"/>
              <a:ext cx="73" cy="206"/>
            </a:xfrm>
            <a:custGeom>
              <a:avLst/>
              <a:gdLst/>
              <a:ahLst/>
              <a:cxnLst>
                <a:cxn ang="0">
                  <a:pos x="73" y="0"/>
                </a:cxn>
                <a:cxn ang="0">
                  <a:pos x="5" y="73"/>
                </a:cxn>
                <a:cxn ang="0">
                  <a:pos x="0" y="133"/>
                </a:cxn>
                <a:cxn ang="0">
                  <a:pos x="5" y="188"/>
                </a:cxn>
                <a:cxn ang="0">
                  <a:pos x="18" y="206"/>
                </a:cxn>
              </a:cxnLst>
              <a:rect l="0" t="0" r="r" b="b"/>
              <a:pathLst>
                <a:path w="73" h="206">
                  <a:moveTo>
                    <a:pt x="73" y="0"/>
                  </a:moveTo>
                  <a:lnTo>
                    <a:pt x="5" y="73"/>
                  </a:lnTo>
                  <a:lnTo>
                    <a:pt x="0" y="133"/>
                  </a:lnTo>
                  <a:lnTo>
                    <a:pt x="5" y="188"/>
                  </a:lnTo>
                  <a:lnTo>
                    <a:pt x="18" y="206"/>
                  </a:lnTo>
                </a:path>
              </a:pathLst>
            </a:custGeom>
            <a:noFill/>
            <a:ln w="11113">
              <a:solidFill>
                <a:srgbClr val="0020A0"/>
              </a:solidFill>
              <a:prstDash val="solid"/>
              <a:round/>
              <a:headEnd/>
              <a:tailEnd/>
            </a:ln>
          </p:spPr>
          <p:txBody>
            <a:bodyPr/>
            <a:lstStyle/>
            <a:p>
              <a:endParaRPr lang="fr-FR"/>
            </a:p>
          </p:txBody>
        </p:sp>
        <p:sp>
          <p:nvSpPr>
            <p:cNvPr id="198687" name="Freeform 31"/>
            <p:cNvSpPr>
              <a:spLocks/>
            </p:cNvSpPr>
            <p:nvPr/>
          </p:nvSpPr>
          <p:spPr bwMode="auto">
            <a:xfrm flipH="1">
              <a:off x="1555" y="2609"/>
              <a:ext cx="167" cy="229"/>
            </a:xfrm>
            <a:custGeom>
              <a:avLst/>
              <a:gdLst/>
              <a:ahLst/>
              <a:cxnLst>
                <a:cxn ang="0">
                  <a:pos x="0" y="166"/>
                </a:cxn>
                <a:cxn ang="0">
                  <a:pos x="27" y="178"/>
                </a:cxn>
                <a:cxn ang="0">
                  <a:pos x="43" y="191"/>
                </a:cxn>
                <a:cxn ang="0">
                  <a:pos x="21" y="199"/>
                </a:cxn>
                <a:cxn ang="0">
                  <a:pos x="49" y="208"/>
                </a:cxn>
                <a:cxn ang="0">
                  <a:pos x="76" y="229"/>
                </a:cxn>
                <a:cxn ang="0">
                  <a:pos x="70" y="173"/>
                </a:cxn>
                <a:cxn ang="0">
                  <a:pos x="114" y="117"/>
                </a:cxn>
                <a:cxn ang="0">
                  <a:pos x="143" y="96"/>
                </a:cxn>
                <a:cxn ang="0">
                  <a:pos x="167" y="86"/>
                </a:cxn>
                <a:cxn ang="0">
                  <a:pos x="147" y="86"/>
                </a:cxn>
                <a:cxn ang="0">
                  <a:pos x="104" y="96"/>
                </a:cxn>
                <a:cxn ang="0">
                  <a:pos x="73" y="121"/>
                </a:cxn>
                <a:cxn ang="0">
                  <a:pos x="80" y="86"/>
                </a:cxn>
                <a:cxn ang="0">
                  <a:pos x="107" y="37"/>
                </a:cxn>
                <a:cxn ang="0">
                  <a:pos x="141" y="0"/>
                </a:cxn>
                <a:cxn ang="0">
                  <a:pos x="107" y="18"/>
                </a:cxn>
                <a:cxn ang="0">
                  <a:pos x="65" y="59"/>
                </a:cxn>
                <a:cxn ang="0">
                  <a:pos x="49" y="111"/>
                </a:cxn>
                <a:cxn ang="0">
                  <a:pos x="49" y="157"/>
                </a:cxn>
                <a:cxn ang="0">
                  <a:pos x="49" y="181"/>
                </a:cxn>
                <a:cxn ang="0">
                  <a:pos x="34" y="160"/>
                </a:cxn>
                <a:cxn ang="0">
                  <a:pos x="0" y="166"/>
                </a:cxn>
              </a:cxnLst>
              <a:rect l="0" t="0" r="r" b="b"/>
              <a:pathLst>
                <a:path w="167" h="229">
                  <a:moveTo>
                    <a:pt x="0" y="166"/>
                  </a:moveTo>
                  <a:lnTo>
                    <a:pt x="27" y="178"/>
                  </a:lnTo>
                  <a:lnTo>
                    <a:pt x="43" y="191"/>
                  </a:lnTo>
                  <a:lnTo>
                    <a:pt x="21" y="199"/>
                  </a:lnTo>
                  <a:lnTo>
                    <a:pt x="49" y="208"/>
                  </a:lnTo>
                  <a:lnTo>
                    <a:pt x="76" y="229"/>
                  </a:lnTo>
                  <a:lnTo>
                    <a:pt x="70" y="173"/>
                  </a:lnTo>
                  <a:lnTo>
                    <a:pt x="114" y="117"/>
                  </a:lnTo>
                  <a:lnTo>
                    <a:pt x="143" y="96"/>
                  </a:lnTo>
                  <a:lnTo>
                    <a:pt x="167" y="86"/>
                  </a:lnTo>
                  <a:lnTo>
                    <a:pt x="147" y="86"/>
                  </a:lnTo>
                  <a:lnTo>
                    <a:pt x="104" y="96"/>
                  </a:lnTo>
                  <a:lnTo>
                    <a:pt x="73" y="121"/>
                  </a:lnTo>
                  <a:lnTo>
                    <a:pt x="80" y="86"/>
                  </a:lnTo>
                  <a:lnTo>
                    <a:pt x="107" y="37"/>
                  </a:lnTo>
                  <a:lnTo>
                    <a:pt x="141" y="0"/>
                  </a:lnTo>
                  <a:lnTo>
                    <a:pt x="107" y="18"/>
                  </a:lnTo>
                  <a:lnTo>
                    <a:pt x="65" y="59"/>
                  </a:lnTo>
                  <a:lnTo>
                    <a:pt x="49" y="111"/>
                  </a:lnTo>
                  <a:lnTo>
                    <a:pt x="49" y="157"/>
                  </a:lnTo>
                  <a:lnTo>
                    <a:pt x="49" y="181"/>
                  </a:lnTo>
                  <a:lnTo>
                    <a:pt x="34" y="160"/>
                  </a:lnTo>
                  <a:lnTo>
                    <a:pt x="0" y="166"/>
                  </a:lnTo>
                  <a:close/>
                </a:path>
              </a:pathLst>
            </a:custGeom>
            <a:solidFill>
              <a:srgbClr val="0020A0"/>
            </a:solidFill>
            <a:ln w="11113">
              <a:solidFill>
                <a:srgbClr val="000000"/>
              </a:solidFill>
              <a:prstDash val="solid"/>
              <a:round/>
              <a:headEnd/>
              <a:tailEnd/>
            </a:ln>
          </p:spPr>
          <p:txBody>
            <a:bodyPr/>
            <a:lstStyle/>
            <a:p>
              <a:endParaRPr lang="fr-FR"/>
            </a:p>
          </p:txBody>
        </p:sp>
        <p:sp>
          <p:nvSpPr>
            <p:cNvPr id="198688" name="Freeform 32"/>
            <p:cNvSpPr>
              <a:spLocks/>
            </p:cNvSpPr>
            <p:nvPr/>
          </p:nvSpPr>
          <p:spPr bwMode="auto">
            <a:xfrm flipH="1">
              <a:off x="1979" y="2554"/>
              <a:ext cx="67" cy="21"/>
            </a:xfrm>
            <a:custGeom>
              <a:avLst/>
              <a:gdLst/>
              <a:ahLst/>
              <a:cxnLst>
                <a:cxn ang="0">
                  <a:pos x="0" y="21"/>
                </a:cxn>
                <a:cxn ang="0">
                  <a:pos x="21" y="18"/>
                </a:cxn>
                <a:cxn ang="0">
                  <a:pos x="40" y="3"/>
                </a:cxn>
                <a:cxn ang="0">
                  <a:pos x="67" y="0"/>
                </a:cxn>
              </a:cxnLst>
              <a:rect l="0" t="0" r="r" b="b"/>
              <a:pathLst>
                <a:path w="67" h="21">
                  <a:moveTo>
                    <a:pt x="0" y="21"/>
                  </a:moveTo>
                  <a:lnTo>
                    <a:pt x="21" y="18"/>
                  </a:lnTo>
                  <a:lnTo>
                    <a:pt x="40" y="3"/>
                  </a:lnTo>
                  <a:lnTo>
                    <a:pt x="67" y="0"/>
                  </a:lnTo>
                </a:path>
              </a:pathLst>
            </a:custGeom>
            <a:noFill/>
            <a:ln w="11113">
              <a:solidFill>
                <a:srgbClr val="000000"/>
              </a:solidFill>
              <a:prstDash val="solid"/>
              <a:round/>
              <a:headEnd/>
              <a:tailEnd/>
            </a:ln>
          </p:spPr>
          <p:txBody>
            <a:bodyPr/>
            <a:lstStyle/>
            <a:p>
              <a:endParaRPr lang="fr-FR"/>
            </a:p>
          </p:txBody>
        </p:sp>
        <p:sp>
          <p:nvSpPr>
            <p:cNvPr id="198689" name="Freeform 33"/>
            <p:cNvSpPr>
              <a:spLocks/>
            </p:cNvSpPr>
            <p:nvPr/>
          </p:nvSpPr>
          <p:spPr bwMode="auto">
            <a:xfrm flipH="1">
              <a:off x="873" y="2061"/>
              <a:ext cx="815" cy="492"/>
            </a:xfrm>
            <a:custGeom>
              <a:avLst/>
              <a:gdLst/>
              <a:ahLst/>
              <a:cxnLst>
                <a:cxn ang="0">
                  <a:pos x="0" y="16"/>
                </a:cxn>
                <a:cxn ang="0">
                  <a:pos x="15" y="52"/>
                </a:cxn>
                <a:cxn ang="0">
                  <a:pos x="52" y="86"/>
                </a:cxn>
                <a:cxn ang="0">
                  <a:pos x="88" y="98"/>
                </a:cxn>
                <a:cxn ang="0">
                  <a:pos x="139" y="110"/>
                </a:cxn>
                <a:cxn ang="0">
                  <a:pos x="180" y="122"/>
                </a:cxn>
                <a:cxn ang="0">
                  <a:pos x="247" y="135"/>
                </a:cxn>
                <a:cxn ang="0">
                  <a:pos x="323" y="150"/>
                </a:cxn>
                <a:cxn ang="0">
                  <a:pos x="391" y="171"/>
                </a:cxn>
                <a:cxn ang="0">
                  <a:pos x="435" y="189"/>
                </a:cxn>
                <a:cxn ang="0">
                  <a:pos x="486" y="223"/>
                </a:cxn>
                <a:cxn ang="0">
                  <a:pos x="522" y="269"/>
                </a:cxn>
                <a:cxn ang="0">
                  <a:pos x="556" y="339"/>
                </a:cxn>
                <a:cxn ang="0">
                  <a:pos x="580" y="415"/>
                </a:cxn>
                <a:cxn ang="0">
                  <a:pos x="593" y="492"/>
                </a:cxn>
                <a:cxn ang="0">
                  <a:pos x="605" y="440"/>
                </a:cxn>
                <a:cxn ang="0">
                  <a:pos x="618" y="396"/>
                </a:cxn>
                <a:cxn ang="0">
                  <a:pos x="627" y="332"/>
                </a:cxn>
                <a:cxn ang="0">
                  <a:pos x="629" y="263"/>
                </a:cxn>
                <a:cxn ang="0">
                  <a:pos x="637" y="199"/>
                </a:cxn>
                <a:cxn ang="0">
                  <a:pos x="638" y="117"/>
                </a:cxn>
                <a:cxn ang="0">
                  <a:pos x="685" y="175"/>
                </a:cxn>
                <a:cxn ang="0">
                  <a:pos x="706" y="230"/>
                </a:cxn>
                <a:cxn ang="0">
                  <a:pos x="725" y="279"/>
                </a:cxn>
                <a:cxn ang="0">
                  <a:pos x="737" y="326"/>
                </a:cxn>
                <a:cxn ang="0">
                  <a:pos x="743" y="355"/>
                </a:cxn>
                <a:cxn ang="0">
                  <a:pos x="815" y="411"/>
                </a:cxn>
                <a:cxn ang="0">
                  <a:pos x="756" y="346"/>
                </a:cxn>
                <a:cxn ang="0">
                  <a:pos x="743" y="297"/>
                </a:cxn>
                <a:cxn ang="0">
                  <a:pos x="710" y="192"/>
                </a:cxn>
                <a:cxn ang="0">
                  <a:pos x="645" y="98"/>
                </a:cxn>
                <a:cxn ang="0">
                  <a:pos x="612" y="42"/>
                </a:cxn>
                <a:cxn ang="0">
                  <a:pos x="566" y="46"/>
                </a:cxn>
                <a:cxn ang="0">
                  <a:pos x="529" y="46"/>
                </a:cxn>
                <a:cxn ang="0">
                  <a:pos x="477" y="46"/>
                </a:cxn>
                <a:cxn ang="0">
                  <a:pos x="418" y="37"/>
                </a:cxn>
                <a:cxn ang="0">
                  <a:pos x="366" y="37"/>
                </a:cxn>
                <a:cxn ang="0">
                  <a:pos x="327" y="18"/>
                </a:cxn>
                <a:cxn ang="0">
                  <a:pos x="265" y="3"/>
                </a:cxn>
                <a:cxn ang="0">
                  <a:pos x="180" y="0"/>
                </a:cxn>
                <a:cxn ang="0">
                  <a:pos x="64" y="9"/>
                </a:cxn>
                <a:cxn ang="0">
                  <a:pos x="0" y="16"/>
                </a:cxn>
              </a:cxnLst>
              <a:rect l="0" t="0" r="r" b="b"/>
              <a:pathLst>
                <a:path w="815" h="492">
                  <a:moveTo>
                    <a:pt x="0" y="16"/>
                  </a:moveTo>
                  <a:lnTo>
                    <a:pt x="15" y="52"/>
                  </a:lnTo>
                  <a:lnTo>
                    <a:pt x="52" y="86"/>
                  </a:lnTo>
                  <a:lnTo>
                    <a:pt x="88" y="98"/>
                  </a:lnTo>
                  <a:lnTo>
                    <a:pt x="139" y="110"/>
                  </a:lnTo>
                  <a:lnTo>
                    <a:pt x="180" y="122"/>
                  </a:lnTo>
                  <a:lnTo>
                    <a:pt x="247" y="135"/>
                  </a:lnTo>
                  <a:lnTo>
                    <a:pt x="323" y="150"/>
                  </a:lnTo>
                  <a:lnTo>
                    <a:pt x="391" y="171"/>
                  </a:lnTo>
                  <a:lnTo>
                    <a:pt x="435" y="189"/>
                  </a:lnTo>
                  <a:lnTo>
                    <a:pt x="486" y="223"/>
                  </a:lnTo>
                  <a:lnTo>
                    <a:pt x="522" y="269"/>
                  </a:lnTo>
                  <a:lnTo>
                    <a:pt x="556" y="339"/>
                  </a:lnTo>
                  <a:lnTo>
                    <a:pt x="580" y="415"/>
                  </a:lnTo>
                  <a:lnTo>
                    <a:pt x="593" y="492"/>
                  </a:lnTo>
                  <a:lnTo>
                    <a:pt x="605" y="440"/>
                  </a:lnTo>
                  <a:lnTo>
                    <a:pt x="618" y="396"/>
                  </a:lnTo>
                  <a:lnTo>
                    <a:pt x="627" y="332"/>
                  </a:lnTo>
                  <a:lnTo>
                    <a:pt x="629" y="263"/>
                  </a:lnTo>
                  <a:lnTo>
                    <a:pt x="637" y="199"/>
                  </a:lnTo>
                  <a:lnTo>
                    <a:pt x="638" y="117"/>
                  </a:lnTo>
                  <a:lnTo>
                    <a:pt x="685" y="175"/>
                  </a:lnTo>
                  <a:lnTo>
                    <a:pt x="706" y="230"/>
                  </a:lnTo>
                  <a:lnTo>
                    <a:pt x="725" y="279"/>
                  </a:lnTo>
                  <a:lnTo>
                    <a:pt x="737" y="326"/>
                  </a:lnTo>
                  <a:lnTo>
                    <a:pt x="743" y="355"/>
                  </a:lnTo>
                  <a:lnTo>
                    <a:pt x="815" y="411"/>
                  </a:lnTo>
                  <a:lnTo>
                    <a:pt x="756" y="346"/>
                  </a:lnTo>
                  <a:lnTo>
                    <a:pt x="743" y="297"/>
                  </a:lnTo>
                  <a:lnTo>
                    <a:pt x="710" y="192"/>
                  </a:lnTo>
                  <a:lnTo>
                    <a:pt x="645" y="98"/>
                  </a:lnTo>
                  <a:lnTo>
                    <a:pt x="612" y="42"/>
                  </a:lnTo>
                  <a:lnTo>
                    <a:pt x="566" y="46"/>
                  </a:lnTo>
                  <a:lnTo>
                    <a:pt x="529" y="46"/>
                  </a:lnTo>
                  <a:lnTo>
                    <a:pt x="477" y="46"/>
                  </a:lnTo>
                  <a:lnTo>
                    <a:pt x="418" y="37"/>
                  </a:lnTo>
                  <a:lnTo>
                    <a:pt x="366" y="37"/>
                  </a:lnTo>
                  <a:lnTo>
                    <a:pt x="327" y="18"/>
                  </a:lnTo>
                  <a:lnTo>
                    <a:pt x="265" y="3"/>
                  </a:lnTo>
                  <a:lnTo>
                    <a:pt x="180" y="0"/>
                  </a:lnTo>
                  <a:lnTo>
                    <a:pt x="64" y="9"/>
                  </a:lnTo>
                  <a:lnTo>
                    <a:pt x="0" y="16"/>
                  </a:lnTo>
                  <a:close/>
                </a:path>
              </a:pathLst>
            </a:custGeom>
            <a:solidFill>
              <a:srgbClr val="0020A0"/>
            </a:solidFill>
            <a:ln w="11113">
              <a:solidFill>
                <a:srgbClr val="0020A0"/>
              </a:solidFill>
              <a:prstDash val="solid"/>
              <a:round/>
              <a:headEnd/>
              <a:tailEnd/>
            </a:ln>
          </p:spPr>
          <p:txBody>
            <a:bodyPr/>
            <a:lstStyle/>
            <a:p>
              <a:endParaRPr lang="fr-FR"/>
            </a:p>
          </p:txBody>
        </p:sp>
        <p:sp>
          <p:nvSpPr>
            <p:cNvPr id="198690" name="Freeform 34"/>
            <p:cNvSpPr>
              <a:spLocks/>
            </p:cNvSpPr>
            <p:nvPr/>
          </p:nvSpPr>
          <p:spPr bwMode="auto">
            <a:xfrm flipH="1">
              <a:off x="817" y="1987"/>
              <a:ext cx="878" cy="569"/>
            </a:xfrm>
            <a:custGeom>
              <a:avLst/>
              <a:gdLst/>
              <a:ahLst/>
              <a:cxnLst>
                <a:cxn ang="0">
                  <a:pos x="0" y="16"/>
                </a:cxn>
                <a:cxn ang="0">
                  <a:pos x="16" y="52"/>
                </a:cxn>
                <a:cxn ang="0">
                  <a:pos x="53" y="87"/>
                </a:cxn>
                <a:cxn ang="0">
                  <a:pos x="90" y="98"/>
                </a:cxn>
                <a:cxn ang="0">
                  <a:pos x="140" y="111"/>
                </a:cxn>
                <a:cxn ang="0">
                  <a:pos x="180" y="123"/>
                </a:cxn>
                <a:cxn ang="0">
                  <a:pos x="247" y="136"/>
                </a:cxn>
                <a:cxn ang="0">
                  <a:pos x="324" y="150"/>
                </a:cxn>
                <a:cxn ang="0">
                  <a:pos x="391" y="172"/>
                </a:cxn>
                <a:cxn ang="0">
                  <a:pos x="434" y="196"/>
                </a:cxn>
                <a:cxn ang="0">
                  <a:pos x="479" y="239"/>
                </a:cxn>
                <a:cxn ang="0">
                  <a:pos x="520" y="279"/>
                </a:cxn>
                <a:cxn ang="0">
                  <a:pos x="557" y="340"/>
                </a:cxn>
                <a:cxn ang="0">
                  <a:pos x="585" y="413"/>
                </a:cxn>
                <a:cxn ang="0">
                  <a:pos x="603" y="496"/>
                </a:cxn>
                <a:cxn ang="0">
                  <a:pos x="619" y="438"/>
                </a:cxn>
                <a:cxn ang="0">
                  <a:pos x="628" y="387"/>
                </a:cxn>
                <a:cxn ang="0">
                  <a:pos x="629" y="325"/>
                </a:cxn>
                <a:cxn ang="0">
                  <a:pos x="640" y="255"/>
                </a:cxn>
                <a:cxn ang="0">
                  <a:pos x="637" y="196"/>
                </a:cxn>
                <a:cxn ang="0">
                  <a:pos x="650" y="184"/>
                </a:cxn>
                <a:cxn ang="0">
                  <a:pos x="671" y="209"/>
                </a:cxn>
                <a:cxn ang="0">
                  <a:pos x="704" y="245"/>
                </a:cxn>
                <a:cxn ang="0">
                  <a:pos x="763" y="410"/>
                </a:cxn>
                <a:cxn ang="0">
                  <a:pos x="832" y="502"/>
                </a:cxn>
                <a:cxn ang="0">
                  <a:pos x="878" y="569"/>
                </a:cxn>
                <a:cxn ang="0">
                  <a:pos x="829" y="477"/>
                </a:cxn>
                <a:cxn ang="0">
                  <a:pos x="797" y="448"/>
                </a:cxn>
                <a:cxn ang="0">
                  <a:pos x="744" y="297"/>
                </a:cxn>
                <a:cxn ang="0">
                  <a:pos x="710" y="193"/>
                </a:cxn>
                <a:cxn ang="0">
                  <a:pos x="647" y="98"/>
                </a:cxn>
                <a:cxn ang="0">
                  <a:pos x="612" y="43"/>
                </a:cxn>
                <a:cxn ang="0">
                  <a:pos x="567" y="46"/>
                </a:cxn>
                <a:cxn ang="0">
                  <a:pos x="529" y="46"/>
                </a:cxn>
                <a:cxn ang="0">
                  <a:pos x="477" y="46"/>
                </a:cxn>
                <a:cxn ang="0">
                  <a:pos x="419" y="38"/>
                </a:cxn>
                <a:cxn ang="0">
                  <a:pos x="367" y="38"/>
                </a:cxn>
                <a:cxn ang="0">
                  <a:pos x="327" y="18"/>
                </a:cxn>
                <a:cxn ang="0">
                  <a:pos x="266" y="3"/>
                </a:cxn>
                <a:cxn ang="0">
                  <a:pos x="180" y="0"/>
                </a:cxn>
                <a:cxn ang="0">
                  <a:pos x="65" y="10"/>
                </a:cxn>
                <a:cxn ang="0">
                  <a:pos x="0" y="16"/>
                </a:cxn>
              </a:cxnLst>
              <a:rect l="0" t="0" r="r" b="b"/>
              <a:pathLst>
                <a:path w="878" h="569">
                  <a:moveTo>
                    <a:pt x="0" y="16"/>
                  </a:moveTo>
                  <a:lnTo>
                    <a:pt x="16" y="52"/>
                  </a:lnTo>
                  <a:lnTo>
                    <a:pt x="53" y="87"/>
                  </a:lnTo>
                  <a:lnTo>
                    <a:pt x="90" y="98"/>
                  </a:lnTo>
                  <a:lnTo>
                    <a:pt x="140" y="111"/>
                  </a:lnTo>
                  <a:lnTo>
                    <a:pt x="180" y="123"/>
                  </a:lnTo>
                  <a:lnTo>
                    <a:pt x="247" y="136"/>
                  </a:lnTo>
                  <a:lnTo>
                    <a:pt x="324" y="150"/>
                  </a:lnTo>
                  <a:lnTo>
                    <a:pt x="391" y="172"/>
                  </a:lnTo>
                  <a:lnTo>
                    <a:pt x="434" y="196"/>
                  </a:lnTo>
                  <a:lnTo>
                    <a:pt x="479" y="239"/>
                  </a:lnTo>
                  <a:lnTo>
                    <a:pt x="520" y="279"/>
                  </a:lnTo>
                  <a:lnTo>
                    <a:pt x="557" y="340"/>
                  </a:lnTo>
                  <a:lnTo>
                    <a:pt x="585" y="413"/>
                  </a:lnTo>
                  <a:lnTo>
                    <a:pt x="603" y="496"/>
                  </a:lnTo>
                  <a:lnTo>
                    <a:pt x="619" y="438"/>
                  </a:lnTo>
                  <a:lnTo>
                    <a:pt x="628" y="387"/>
                  </a:lnTo>
                  <a:lnTo>
                    <a:pt x="629" y="325"/>
                  </a:lnTo>
                  <a:lnTo>
                    <a:pt x="640" y="255"/>
                  </a:lnTo>
                  <a:lnTo>
                    <a:pt x="637" y="196"/>
                  </a:lnTo>
                  <a:lnTo>
                    <a:pt x="650" y="184"/>
                  </a:lnTo>
                  <a:lnTo>
                    <a:pt x="671" y="209"/>
                  </a:lnTo>
                  <a:lnTo>
                    <a:pt x="704" y="245"/>
                  </a:lnTo>
                  <a:lnTo>
                    <a:pt x="763" y="410"/>
                  </a:lnTo>
                  <a:lnTo>
                    <a:pt x="832" y="502"/>
                  </a:lnTo>
                  <a:lnTo>
                    <a:pt x="878" y="569"/>
                  </a:lnTo>
                  <a:lnTo>
                    <a:pt x="829" y="477"/>
                  </a:lnTo>
                  <a:lnTo>
                    <a:pt x="797" y="448"/>
                  </a:lnTo>
                  <a:lnTo>
                    <a:pt x="744" y="297"/>
                  </a:lnTo>
                  <a:lnTo>
                    <a:pt x="710" y="193"/>
                  </a:lnTo>
                  <a:lnTo>
                    <a:pt x="647" y="98"/>
                  </a:lnTo>
                  <a:lnTo>
                    <a:pt x="612" y="43"/>
                  </a:lnTo>
                  <a:lnTo>
                    <a:pt x="567" y="46"/>
                  </a:lnTo>
                  <a:lnTo>
                    <a:pt x="529" y="46"/>
                  </a:lnTo>
                  <a:lnTo>
                    <a:pt x="477" y="46"/>
                  </a:lnTo>
                  <a:lnTo>
                    <a:pt x="419" y="38"/>
                  </a:lnTo>
                  <a:lnTo>
                    <a:pt x="367" y="38"/>
                  </a:lnTo>
                  <a:lnTo>
                    <a:pt x="327" y="18"/>
                  </a:lnTo>
                  <a:lnTo>
                    <a:pt x="266" y="3"/>
                  </a:lnTo>
                  <a:lnTo>
                    <a:pt x="180" y="0"/>
                  </a:lnTo>
                  <a:lnTo>
                    <a:pt x="65" y="10"/>
                  </a:lnTo>
                  <a:lnTo>
                    <a:pt x="0" y="16"/>
                  </a:lnTo>
                  <a:close/>
                </a:path>
              </a:pathLst>
            </a:custGeom>
            <a:solidFill>
              <a:srgbClr val="4080FF"/>
            </a:solidFill>
            <a:ln w="11113">
              <a:solidFill>
                <a:srgbClr val="000000"/>
              </a:solidFill>
              <a:prstDash val="solid"/>
              <a:round/>
              <a:headEnd/>
              <a:tailEnd/>
            </a:ln>
          </p:spPr>
          <p:txBody>
            <a:bodyPr/>
            <a:lstStyle/>
            <a:p>
              <a:endParaRPr lang="fr-FR"/>
            </a:p>
          </p:txBody>
        </p:sp>
        <p:sp>
          <p:nvSpPr>
            <p:cNvPr id="198691" name="Freeform 35"/>
            <p:cNvSpPr>
              <a:spLocks/>
            </p:cNvSpPr>
            <p:nvPr/>
          </p:nvSpPr>
          <p:spPr bwMode="auto">
            <a:xfrm flipH="1">
              <a:off x="1294" y="1732"/>
              <a:ext cx="893" cy="1437"/>
            </a:xfrm>
            <a:custGeom>
              <a:avLst/>
              <a:gdLst/>
              <a:ahLst/>
              <a:cxnLst>
                <a:cxn ang="0">
                  <a:pos x="459" y="1006"/>
                </a:cxn>
                <a:cxn ang="0">
                  <a:pos x="517" y="828"/>
                </a:cxn>
                <a:cxn ang="0">
                  <a:pos x="557" y="614"/>
                </a:cxn>
                <a:cxn ang="0">
                  <a:pos x="548" y="474"/>
                </a:cxn>
                <a:cxn ang="0">
                  <a:pos x="611" y="442"/>
                </a:cxn>
                <a:cxn ang="0">
                  <a:pos x="648" y="373"/>
                </a:cxn>
                <a:cxn ang="0">
                  <a:pos x="656" y="323"/>
                </a:cxn>
                <a:cxn ang="0">
                  <a:pos x="685" y="343"/>
                </a:cxn>
                <a:cxn ang="0">
                  <a:pos x="731" y="346"/>
                </a:cxn>
                <a:cxn ang="0">
                  <a:pos x="703" y="379"/>
                </a:cxn>
                <a:cxn ang="0">
                  <a:pos x="735" y="399"/>
                </a:cxn>
                <a:cxn ang="0">
                  <a:pos x="776" y="359"/>
                </a:cxn>
                <a:cxn ang="0">
                  <a:pos x="749" y="290"/>
                </a:cxn>
                <a:cxn ang="0">
                  <a:pos x="770" y="274"/>
                </a:cxn>
                <a:cxn ang="0">
                  <a:pos x="836" y="333"/>
                </a:cxn>
                <a:cxn ang="0">
                  <a:pos x="859" y="297"/>
                </a:cxn>
                <a:cxn ang="0">
                  <a:pos x="816" y="235"/>
                </a:cxn>
                <a:cxn ang="0">
                  <a:pos x="690" y="183"/>
                </a:cxn>
                <a:cxn ang="0">
                  <a:pos x="806" y="207"/>
                </a:cxn>
                <a:cxn ang="0">
                  <a:pos x="877" y="248"/>
                </a:cxn>
                <a:cxn ang="0">
                  <a:pos x="890" y="204"/>
                </a:cxn>
                <a:cxn ang="0">
                  <a:pos x="827" y="150"/>
                </a:cxn>
                <a:cxn ang="0">
                  <a:pos x="718" y="116"/>
                </a:cxn>
                <a:cxn ang="0">
                  <a:pos x="694" y="106"/>
                </a:cxn>
                <a:cxn ang="0">
                  <a:pos x="779" y="106"/>
                </a:cxn>
                <a:cxn ang="0">
                  <a:pos x="837" y="147"/>
                </a:cxn>
                <a:cxn ang="0">
                  <a:pos x="877" y="131"/>
                </a:cxn>
                <a:cxn ang="0">
                  <a:pos x="855" y="88"/>
                </a:cxn>
                <a:cxn ang="0">
                  <a:pos x="749" y="33"/>
                </a:cxn>
                <a:cxn ang="0">
                  <a:pos x="600" y="52"/>
                </a:cxn>
                <a:cxn ang="0">
                  <a:pos x="499" y="106"/>
                </a:cxn>
                <a:cxn ang="0">
                  <a:pos x="436" y="11"/>
                </a:cxn>
                <a:cxn ang="0">
                  <a:pos x="357" y="5"/>
                </a:cxn>
                <a:cxn ang="0">
                  <a:pos x="369" y="57"/>
                </a:cxn>
                <a:cxn ang="0">
                  <a:pos x="393" y="119"/>
                </a:cxn>
                <a:cxn ang="0">
                  <a:pos x="393" y="211"/>
                </a:cxn>
                <a:cxn ang="0">
                  <a:pos x="363" y="272"/>
                </a:cxn>
                <a:cxn ang="0">
                  <a:pos x="354" y="351"/>
                </a:cxn>
                <a:cxn ang="0">
                  <a:pos x="375" y="437"/>
                </a:cxn>
                <a:cxn ang="0">
                  <a:pos x="333" y="602"/>
                </a:cxn>
                <a:cxn ang="0">
                  <a:pos x="285" y="736"/>
                </a:cxn>
                <a:cxn ang="0">
                  <a:pos x="230" y="825"/>
                </a:cxn>
                <a:cxn ang="0">
                  <a:pos x="128" y="908"/>
                </a:cxn>
                <a:cxn ang="0">
                  <a:pos x="34" y="1065"/>
                </a:cxn>
                <a:cxn ang="0">
                  <a:pos x="3" y="1173"/>
                </a:cxn>
                <a:cxn ang="0">
                  <a:pos x="0" y="1263"/>
                </a:cxn>
                <a:cxn ang="0">
                  <a:pos x="19" y="1369"/>
                </a:cxn>
                <a:cxn ang="0">
                  <a:pos x="70" y="1419"/>
                </a:cxn>
                <a:cxn ang="0">
                  <a:pos x="150" y="1437"/>
                </a:cxn>
                <a:cxn ang="0">
                  <a:pos x="226" y="1389"/>
                </a:cxn>
                <a:cxn ang="0">
                  <a:pos x="260" y="1281"/>
                </a:cxn>
                <a:cxn ang="0">
                  <a:pos x="345" y="1171"/>
                </a:cxn>
              </a:cxnLst>
              <a:rect l="0" t="0" r="r" b="b"/>
              <a:pathLst>
                <a:path w="893" h="1437">
                  <a:moveTo>
                    <a:pt x="393" y="1106"/>
                  </a:moveTo>
                  <a:lnTo>
                    <a:pt x="459" y="1006"/>
                  </a:lnTo>
                  <a:lnTo>
                    <a:pt x="484" y="939"/>
                  </a:lnTo>
                  <a:lnTo>
                    <a:pt x="517" y="828"/>
                  </a:lnTo>
                  <a:lnTo>
                    <a:pt x="538" y="724"/>
                  </a:lnTo>
                  <a:lnTo>
                    <a:pt x="557" y="614"/>
                  </a:lnTo>
                  <a:lnTo>
                    <a:pt x="554" y="541"/>
                  </a:lnTo>
                  <a:lnTo>
                    <a:pt x="548" y="474"/>
                  </a:lnTo>
                  <a:lnTo>
                    <a:pt x="582" y="462"/>
                  </a:lnTo>
                  <a:lnTo>
                    <a:pt x="611" y="442"/>
                  </a:lnTo>
                  <a:lnTo>
                    <a:pt x="631" y="412"/>
                  </a:lnTo>
                  <a:lnTo>
                    <a:pt x="648" y="373"/>
                  </a:lnTo>
                  <a:lnTo>
                    <a:pt x="655" y="343"/>
                  </a:lnTo>
                  <a:lnTo>
                    <a:pt x="656" y="323"/>
                  </a:lnTo>
                  <a:lnTo>
                    <a:pt x="670" y="336"/>
                  </a:lnTo>
                  <a:lnTo>
                    <a:pt x="685" y="343"/>
                  </a:lnTo>
                  <a:lnTo>
                    <a:pt x="706" y="350"/>
                  </a:lnTo>
                  <a:lnTo>
                    <a:pt x="731" y="346"/>
                  </a:lnTo>
                  <a:lnTo>
                    <a:pt x="707" y="358"/>
                  </a:lnTo>
                  <a:lnTo>
                    <a:pt x="703" y="379"/>
                  </a:lnTo>
                  <a:lnTo>
                    <a:pt x="713" y="395"/>
                  </a:lnTo>
                  <a:lnTo>
                    <a:pt x="735" y="399"/>
                  </a:lnTo>
                  <a:lnTo>
                    <a:pt x="761" y="386"/>
                  </a:lnTo>
                  <a:lnTo>
                    <a:pt x="776" y="359"/>
                  </a:lnTo>
                  <a:lnTo>
                    <a:pt x="767" y="319"/>
                  </a:lnTo>
                  <a:lnTo>
                    <a:pt x="749" y="290"/>
                  </a:lnTo>
                  <a:lnTo>
                    <a:pt x="679" y="248"/>
                  </a:lnTo>
                  <a:lnTo>
                    <a:pt x="770" y="274"/>
                  </a:lnTo>
                  <a:lnTo>
                    <a:pt x="816" y="327"/>
                  </a:lnTo>
                  <a:lnTo>
                    <a:pt x="836" y="333"/>
                  </a:lnTo>
                  <a:lnTo>
                    <a:pt x="853" y="322"/>
                  </a:lnTo>
                  <a:lnTo>
                    <a:pt x="859" y="297"/>
                  </a:lnTo>
                  <a:lnTo>
                    <a:pt x="847" y="272"/>
                  </a:lnTo>
                  <a:lnTo>
                    <a:pt x="816" y="235"/>
                  </a:lnTo>
                  <a:lnTo>
                    <a:pt x="761" y="204"/>
                  </a:lnTo>
                  <a:lnTo>
                    <a:pt x="690" y="183"/>
                  </a:lnTo>
                  <a:lnTo>
                    <a:pt x="754" y="181"/>
                  </a:lnTo>
                  <a:lnTo>
                    <a:pt x="806" y="207"/>
                  </a:lnTo>
                  <a:lnTo>
                    <a:pt x="859" y="248"/>
                  </a:lnTo>
                  <a:lnTo>
                    <a:pt x="877" y="248"/>
                  </a:lnTo>
                  <a:lnTo>
                    <a:pt x="893" y="231"/>
                  </a:lnTo>
                  <a:lnTo>
                    <a:pt x="890" y="204"/>
                  </a:lnTo>
                  <a:lnTo>
                    <a:pt x="861" y="173"/>
                  </a:lnTo>
                  <a:lnTo>
                    <a:pt x="827" y="150"/>
                  </a:lnTo>
                  <a:lnTo>
                    <a:pt x="766" y="120"/>
                  </a:lnTo>
                  <a:lnTo>
                    <a:pt x="718" y="116"/>
                  </a:lnTo>
                  <a:lnTo>
                    <a:pt x="656" y="131"/>
                  </a:lnTo>
                  <a:lnTo>
                    <a:pt x="694" y="106"/>
                  </a:lnTo>
                  <a:lnTo>
                    <a:pt x="735" y="103"/>
                  </a:lnTo>
                  <a:lnTo>
                    <a:pt x="779" y="106"/>
                  </a:lnTo>
                  <a:lnTo>
                    <a:pt x="798" y="127"/>
                  </a:lnTo>
                  <a:lnTo>
                    <a:pt x="837" y="147"/>
                  </a:lnTo>
                  <a:lnTo>
                    <a:pt x="868" y="147"/>
                  </a:lnTo>
                  <a:lnTo>
                    <a:pt x="877" y="131"/>
                  </a:lnTo>
                  <a:lnTo>
                    <a:pt x="875" y="109"/>
                  </a:lnTo>
                  <a:lnTo>
                    <a:pt x="855" y="88"/>
                  </a:lnTo>
                  <a:lnTo>
                    <a:pt x="803" y="52"/>
                  </a:lnTo>
                  <a:lnTo>
                    <a:pt x="749" y="33"/>
                  </a:lnTo>
                  <a:lnTo>
                    <a:pt x="672" y="36"/>
                  </a:lnTo>
                  <a:lnTo>
                    <a:pt x="600" y="52"/>
                  </a:lnTo>
                  <a:lnTo>
                    <a:pt x="548" y="78"/>
                  </a:lnTo>
                  <a:lnTo>
                    <a:pt x="499" y="106"/>
                  </a:lnTo>
                  <a:lnTo>
                    <a:pt x="468" y="60"/>
                  </a:lnTo>
                  <a:lnTo>
                    <a:pt x="436" y="11"/>
                  </a:lnTo>
                  <a:lnTo>
                    <a:pt x="397" y="0"/>
                  </a:lnTo>
                  <a:lnTo>
                    <a:pt x="357" y="5"/>
                  </a:lnTo>
                  <a:lnTo>
                    <a:pt x="338" y="27"/>
                  </a:lnTo>
                  <a:lnTo>
                    <a:pt x="369" y="57"/>
                  </a:lnTo>
                  <a:lnTo>
                    <a:pt x="387" y="88"/>
                  </a:lnTo>
                  <a:lnTo>
                    <a:pt x="393" y="119"/>
                  </a:lnTo>
                  <a:lnTo>
                    <a:pt x="403" y="174"/>
                  </a:lnTo>
                  <a:lnTo>
                    <a:pt x="393" y="211"/>
                  </a:lnTo>
                  <a:lnTo>
                    <a:pt x="382" y="245"/>
                  </a:lnTo>
                  <a:lnTo>
                    <a:pt x="363" y="272"/>
                  </a:lnTo>
                  <a:lnTo>
                    <a:pt x="354" y="305"/>
                  </a:lnTo>
                  <a:lnTo>
                    <a:pt x="354" y="351"/>
                  </a:lnTo>
                  <a:lnTo>
                    <a:pt x="363" y="400"/>
                  </a:lnTo>
                  <a:lnTo>
                    <a:pt x="375" y="437"/>
                  </a:lnTo>
                  <a:lnTo>
                    <a:pt x="357" y="516"/>
                  </a:lnTo>
                  <a:lnTo>
                    <a:pt x="333" y="602"/>
                  </a:lnTo>
                  <a:lnTo>
                    <a:pt x="308" y="670"/>
                  </a:lnTo>
                  <a:lnTo>
                    <a:pt x="285" y="736"/>
                  </a:lnTo>
                  <a:lnTo>
                    <a:pt x="260" y="779"/>
                  </a:lnTo>
                  <a:lnTo>
                    <a:pt x="230" y="825"/>
                  </a:lnTo>
                  <a:lnTo>
                    <a:pt x="187" y="864"/>
                  </a:lnTo>
                  <a:lnTo>
                    <a:pt x="128" y="908"/>
                  </a:lnTo>
                  <a:lnTo>
                    <a:pt x="79" y="976"/>
                  </a:lnTo>
                  <a:lnTo>
                    <a:pt x="34" y="1065"/>
                  </a:lnTo>
                  <a:lnTo>
                    <a:pt x="16" y="1127"/>
                  </a:lnTo>
                  <a:lnTo>
                    <a:pt x="3" y="1173"/>
                  </a:lnTo>
                  <a:lnTo>
                    <a:pt x="3" y="1217"/>
                  </a:lnTo>
                  <a:lnTo>
                    <a:pt x="0" y="1263"/>
                  </a:lnTo>
                  <a:lnTo>
                    <a:pt x="3" y="1318"/>
                  </a:lnTo>
                  <a:lnTo>
                    <a:pt x="19" y="1369"/>
                  </a:lnTo>
                  <a:lnTo>
                    <a:pt x="45" y="1401"/>
                  </a:lnTo>
                  <a:lnTo>
                    <a:pt x="70" y="1419"/>
                  </a:lnTo>
                  <a:lnTo>
                    <a:pt x="101" y="1432"/>
                  </a:lnTo>
                  <a:lnTo>
                    <a:pt x="150" y="1437"/>
                  </a:lnTo>
                  <a:lnTo>
                    <a:pt x="190" y="1426"/>
                  </a:lnTo>
                  <a:lnTo>
                    <a:pt x="226" y="1389"/>
                  </a:lnTo>
                  <a:lnTo>
                    <a:pt x="251" y="1339"/>
                  </a:lnTo>
                  <a:lnTo>
                    <a:pt x="260" y="1281"/>
                  </a:lnTo>
                  <a:lnTo>
                    <a:pt x="299" y="1222"/>
                  </a:lnTo>
                  <a:lnTo>
                    <a:pt x="345" y="1171"/>
                  </a:lnTo>
                  <a:lnTo>
                    <a:pt x="393" y="1106"/>
                  </a:lnTo>
                  <a:close/>
                </a:path>
              </a:pathLst>
            </a:custGeom>
            <a:solidFill>
              <a:srgbClr val="E0A080"/>
            </a:solidFill>
            <a:ln w="11113">
              <a:solidFill>
                <a:srgbClr val="000000"/>
              </a:solidFill>
              <a:prstDash val="solid"/>
              <a:round/>
              <a:headEnd/>
              <a:tailEnd/>
            </a:ln>
          </p:spPr>
          <p:txBody>
            <a:bodyPr/>
            <a:lstStyle/>
            <a:p>
              <a:endParaRPr lang="fr-FR"/>
            </a:p>
          </p:txBody>
        </p:sp>
        <p:sp>
          <p:nvSpPr>
            <p:cNvPr id="198692" name="Freeform 36"/>
            <p:cNvSpPr>
              <a:spLocks/>
            </p:cNvSpPr>
            <p:nvPr/>
          </p:nvSpPr>
          <p:spPr bwMode="auto">
            <a:xfrm flipH="1">
              <a:off x="815" y="1453"/>
              <a:ext cx="173" cy="209"/>
            </a:xfrm>
            <a:custGeom>
              <a:avLst/>
              <a:gdLst/>
              <a:ahLst/>
              <a:cxnLst>
                <a:cxn ang="0">
                  <a:pos x="0" y="182"/>
                </a:cxn>
                <a:cxn ang="0">
                  <a:pos x="40" y="209"/>
                </a:cxn>
                <a:cxn ang="0">
                  <a:pos x="93" y="197"/>
                </a:cxn>
                <a:cxn ang="0">
                  <a:pos x="148" y="138"/>
                </a:cxn>
                <a:cxn ang="0">
                  <a:pos x="173" y="76"/>
                </a:cxn>
                <a:cxn ang="0">
                  <a:pos x="160" y="21"/>
                </a:cxn>
                <a:cxn ang="0">
                  <a:pos x="113" y="0"/>
                </a:cxn>
                <a:cxn ang="0">
                  <a:pos x="70" y="18"/>
                </a:cxn>
                <a:cxn ang="0">
                  <a:pos x="38" y="42"/>
                </a:cxn>
                <a:cxn ang="0">
                  <a:pos x="0" y="182"/>
                </a:cxn>
              </a:cxnLst>
              <a:rect l="0" t="0" r="r" b="b"/>
              <a:pathLst>
                <a:path w="173" h="209">
                  <a:moveTo>
                    <a:pt x="0" y="182"/>
                  </a:moveTo>
                  <a:lnTo>
                    <a:pt x="40" y="209"/>
                  </a:lnTo>
                  <a:lnTo>
                    <a:pt x="93" y="197"/>
                  </a:lnTo>
                  <a:lnTo>
                    <a:pt x="148" y="138"/>
                  </a:lnTo>
                  <a:lnTo>
                    <a:pt x="173" y="76"/>
                  </a:lnTo>
                  <a:lnTo>
                    <a:pt x="160" y="21"/>
                  </a:lnTo>
                  <a:lnTo>
                    <a:pt x="113" y="0"/>
                  </a:lnTo>
                  <a:lnTo>
                    <a:pt x="70" y="18"/>
                  </a:lnTo>
                  <a:lnTo>
                    <a:pt x="38" y="42"/>
                  </a:lnTo>
                  <a:lnTo>
                    <a:pt x="0" y="182"/>
                  </a:lnTo>
                  <a:close/>
                </a:path>
              </a:pathLst>
            </a:custGeom>
            <a:solidFill>
              <a:srgbClr val="E0A080"/>
            </a:solidFill>
            <a:ln w="11113">
              <a:solidFill>
                <a:srgbClr val="000000"/>
              </a:solidFill>
              <a:prstDash val="solid"/>
              <a:round/>
              <a:headEnd/>
              <a:tailEnd/>
            </a:ln>
          </p:spPr>
          <p:txBody>
            <a:bodyPr/>
            <a:lstStyle/>
            <a:p>
              <a:endParaRPr lang="fr-FR"/>
            </a:p>
          </p:txBody>
        </p:sp>
        <p:sp>
          <p:nvSpPr>
            <p:cNvPr id="198693" name="Freeform 37"/>
            <p:cNvSpPr>
              <a:spLocks/>
            </p:cNvSpPr>
            <p:nvPr/>
          </p:nvSpPr>
          <p:spPr bwMode="auto">
            <a:xfrm flipH="1">
              <a:off x="823" y="1458"/>
              <a:ext cx="181" cy="200"/>
            </a:xfrm>
            <a:custGeom>
              <a:avLst/>
              <a:gdLst/>
              <a:ahLst/>
              <a:cxnLst>
                <a:cxn ang="0">
                  <a:pos x="0" y="174"/>
                </a:cxn>
                <a:cxn ang="0">
                  <a:pos x="42" y="200"/>
                </a:cxn>
                <a:cxn ang="0">
                  <a:pos x="97" y="189"/>
                </a:cxn>
                <a:cxn ang="0">
                  <a:pos x="155" y="132"/>
                </a:cxn>
                <a:cxn ang="0">
                  <a:pos x="181" y="73"/>
                </a:cxn>
                <a:cxn ang="0">
                  <a:pos x="167" y="20"/>
                </a:cxn>
                <a:cxn ang="0">
                  <a:pos x="118" y="0"/>
                </a:cxn>
                <a:cxn ang="0">
                  <a:pos x="73" y="17"/>
                </a:cxn>
                <a:cxn ang="0">
                  <a:pos x="40" y="40"/>
                </a:cxn>
                <a:cxn ang="0">
                  <a:pos x="0" y="174"/>
                </a:cxn>
              </a:cxnLst>
              <a:rect l="0" t="0" r="r" b="b"/>
              <a:pathLst>
                <a:path w="181" h="200">
                  <a:moveTo>
                    <a:pt x="0" y="174"/>
                  </a:moveTo>
                  <a:lnTo>
                    <a:pt x="42" y="200"/>
                  </a:lnTo>
                  <a:lnTo>
                    <a:pt x="97" y="189"/>
                  </a:lnTo>
                  <a:lnTo>
                    <a:pt x="155" y="132"/>
                  </a:lnTo>
                  <a:lnTo>
                    <a:pt x="181" y="73"/>
                  </a:lnTo>
                  <a:lnTo>
                    <a:pt x="167" y="20"/>
                  </a:lnTo>
                  <a:lnTo>
                    <a:pt x="118" y="0"/>
                  </a:lnTo>
                  <a:lnTo>
                    <a:pt x="73" y="17"/>
                  </a:lnTo>
                  <a:lnTo>
                    <a:pt x="40" y="40"/>
                  </a:lnTo>
                  <a:lnTo>
                    <a:pt x="0" y="174"/>
                  </a:lnTo>
                  <a:close/>
                </a:path>
              </a:pathLst>
            </a:custGeom>
            <a:solidFill>
              <a:srgbClr val="E0A080"/>
            </a:solidFill>
            <a:ln w="9525">
              <a:noFill/>
              <a:round/>
              <a:headEnd/>
              <a:tailEnd/>
            </a:ln>
          </p:spPr>
          <p:txBody>
            <a:bodyPr/>
            <a:lstStyle/>
            <a:p>
              <a:endParaRPr lang="fr-FR"/>
            </a:p>
          </p:txBody>
        </p:sp>
      </p:grpSp>
      <p:sp>
        <p:nvSpPr>
          <p:cNvPr id="198694" name="Text Box 38"/>
          <p:cNvSpPr txBox="1">
            <a:spLocks noChangeArrowheads="1"/>
          </p:cNvSpPr>
          <p:nvPr/>
        </p:nvSpPr>
        <p:spPr bwMode="auto">
          <a:xfrm>
            <a:off x="2041525" y="319088"/>
            <a:ext cx="679450" cy="1433512"/>
          </a:xfrm>
          <a:prstGeom prst="rect">
            <a:avLst/>
          </a:prstGeom>
          <a:noFill/>
          <a:ln w="9525">
            <a:noFill/>
            <a:miter lim="800000"/>
            <a:headEnd/>
            <a:tailEnd/>
          </a:ln>
          <a:effectLst/>
        </p:spPr>
        <p:txBody>
          <a:bodyPr wrap="none">
            <a:spAutoFit/>
          </a:bodyPr>
          <a:lstStyle/>
          <a:p>
            <a:r>
              <a:rPr lang="fr-FR" sz="8800">
                <a:solidFill>
                  <a:schemeClr val="bg1"/>
                </a:solidFill>
              </a:rPr>
              <a:t>?</a:t>
            </a:r>
          </a:p>
        </p:txBody>
      </p:sp>
      <p:sp>
        <p:nvSpPr>
          <p:cNvPr id="198695" name="Text Box 39"/>
          <p:cNvSpPr txBox="1">
            <a:spLocks noChangeArrowheads="1"/>
          </p:cNvSpPr>
          <p:nvPr/>
        </p:nvSpPr>
        <p:spPr bwMode="auto">
          <a:xfrm>
            <a:off x="304800" y="152400"/>
            <a:ext cx="4568825" cy="457200"/>
          </a:xfrm>
          <a:prstGeom prst="rect">
            <a:avLst/>
          </a:prstGeom>
          <a:noFill/>
          <a:ln w="9525">
            <a:noFill/>
            <a:miter lim="800000"/>
            <a:headEnd/>
            <a:tailEnd/>
          </a:ln>
          <a:effectLst/>
        </p:spPr>
        <p:txBody>
          <a:bodyPr wrap="none">
            <a:spAutoFit/>
          </a:bodyPr>
          <a:lstStyle/>
          <a:p>
            <a:pPr algn="ctr"/>
            <a:r>
              <a:rPr lang="fr-FR" b="1">
                <a:solidFill>
                  <a:schemeClr val="bg1"/>
                </a:solidFill>
              </a:rPr>
              <a:t>Nosographie complexe et confuse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986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98658"/>
                                        </p:tgtEl>
                                        <p:attrNameLst>
                                          <p:attrName>style.visibility</p:attrName>
                                        </p:attrNameLst>
                                      </p:cBhvr>
                                      <p:to>
                                        <p:strVal val="visible"/>
                                      </p:to>
                                    </p:set>
                                    <p:animEffect transition="in" filter="wipe(up)">
                                      <p:cBhvr>
                                        <p:cTn id="11" dur="500"/>
                                        <p:tgtEl>
                                          <p:spTgt spid="19865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9869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98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94" grpId="0" autoUpdateAnimBg="0"/>
      <p:bldP spid="19869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IMG_0985"/>
          <p:cNvPicPr>
            <a:picLocks noChangeAspect="1" noChangeArrowheads="1"/>
          </p:cNvPicPr>
          <p:nvPr/>
        </p:nvPicPr>
        <p:blipFill>
          <a:blip r:embed="rId3" cstate="print"/>
          <a:srcRect/>
          <a:stretch>
            <a:fillRect/>
          </a:stretch>
        </p:blipFill>
        <p:spPr bwMode="auto">
          <a:xfrm>
            <a:off x="3419475" y="3330575"/>
            <a:ext cx="2646363" cy="3527425"/>
          </a:xfrm>
          <a:prstGeom prst="rect">
            <a:avLst/>
          </a:prstGeom>
          <a:noFill/>
          <a:ln w="9525">
            <a:noFill/>
            <a:miter lim="800000"/>
            <a:headEnd/>
            <a:tailEnd/>
          </a:ln>
        </p:spPr>
      </p:pic>
      <p:pic>
        <p:nvPicPr>
          <p:cNvPr id="33795" name="Picture 3" descr="IMG_1011"/>
          <p:cNvPicPr>
            <a:picLocks noChangeAspect="1" noChangeArrowheads="1"/>
          </p:cNvPicPr>
          <p:nvPr/>
        </p:nvPicPr>
        <p:blipFill>
          <a:blip r:embed="rId4" cstate="print">
            <a:lum bright="-30000" contrast="18000"/>
          </a:blip>
          <a:srcRect/>
          <a:stretch>
            <a:fillRect/>
          </a:stretch>
        </p:blipFill>
        <p:spPr bwMode="auto">
          <a:xfrm>
            <a:off x="0" y="2781300"/>
            <a:ext cx="3619500" cy="4103688"/>
          </a:xfrm>
          <a:prstGeom prst="rect">
            <a:avLst/>
          </a:prstGeom>
          <a:noFill/>
          <a:ln w="9525">
            <a:noFill/>
            <a:miter lim="800000"/>
            <a:headEnd/>
            <a:tailEnd/>
          </a:ln>
        </p:spPr>
      </p:pic>
      <p:pic>
        <p:nvPicPr>
          <p:cNvPr id="33796" name="Picture 4" descr="_ROU006"/>
          <p:cNvPicPr>
            <a:picLocks noChangeAspect="1" noChangeArrowheads="1"/>
          </p:cNvPicPr>
          <p:nvPr/>
        </p:nvPicPr>
        <p:blipFill>
          <a:blip r:embed="rId5" cstate="print">
            <a:lum contrast="18000"/>
          </a:blip>
          <a:srcRect/>
          <a:stretch>
            <a:fillRect/>
          </a:stretch>
        </p:blipFill>
        <p:spPr bwMode="auto">
          <a:xfrm>
            <a:off x="0" y="549275"/>
            <a:ext cx="3635375" cy="3100388"/>
          </a:xfrm>
          <a:prstGeom prst="rect">
            <a:avLst/>
          </a:prstGeom>
          <a:noFill/>
          <a:ln w="9525">
            <a:noFill/>
            <a:miter lim="800000"/>
            <a:headEnd/>
            <a:tailEnd/>
          </a:ln>
        </p:spPr>
      </p:pic>
      <p:pic>
        <p:nvPicPr>
          <p:cNvPr id="33797" name="Picture 5" descr="_ROU003"/>
          <p:cNvPicPr>
            <a:picLocks noChangeAspect="1" noChangeArrowheads="1"/>
          </p:cNvPicPr>
          <p:nvPr/>
        </p:nvPicPr>
        <p:blipFill>
          <a:blip r:embed="rId6" cstate="print">
            <a:lum contrast="12000"/>
          </a:blip>
          <a:srcRect l="25818" t="17212" r="25783" b="20436"/>
          <a:stretch>
            <a:fillRect/>
          </a:stretch>
        </p:blipFill>
        <p:spPr bwMode="auto">
          <a:xfrm>
            <a:off x="6011863" y="549275"/>
            <a:ext cx="3132137" cy="3027363"/>
          </a:xfrm>
          <a:prstGeom prst="rect">
            <a:avLst/>
          </a:prstGeom>
          <a:noFill/>
          <a:ln w="9525">
            <a:noFill/>
            <a:miter lim="800000"/>
            <a:headEnd/>
            <a:tailEnd/>
          </a:ln>
        </p:spPr>
      </p:pic>
      <p:pic>
        <p:nvPicPr>
          <p:cNvPr id="33798" name="Picture 6" descr="_ROU003"/>
          <p:cNvPicPr>
            <a:picLocks noChangeAspect="1" noChangeArrowheads="1"/>
          </p:cNvPicPr>
          <p:nvPr/>
        </p:nvPicPr>
        <p:blipFill>
          <a:blip r:embed="rId6" cstate="print"/>
          <a:srcRect t="5923" r="2690" b="85838"/>
          <a:stretch>
            <a:fillRect/>
          </a:stretch>
        </p:blipFill>
        <p:spPr bwMode="auto">
          <a:xfrm>
            <a:off x="0" y="44450"/>
            <a:ext cx="9144000" cy="576263"/>
          </a:xfrm>
          <a:prstGeom prst="rect">
            <a:avLst/>
          </a:prstGeom>
          <a:noFill/>
          <a:ln w="9525">
            <a:noFill/>
            <a:miter lim="800000"/>
            <a:headEnd/>
            <a:tailEnd/>
          </a:ln>
        </p:spPr>
      </p:pic>
      <p:pic>
        <p:nvPicPr>
          <p:cNvPr id="33799" name="Picture 7" descr="IMG_1012"/>
          <p:cNvPicPr>
            <a:picLocks noChangeAspect="1" noChangeArrowheads="1"/>
          </p:cNvPicPr>
          <p:nvPr/>
        </p:nvPicPr>
        <p:blipFill>
          <a:blip r:embed="rId7" cstate="print">
            <a:lum bright="-30000" contrast="30000"/>
          </a:blip>
          <a:srcRect/>
          <a:stretch>
            <a:fillRect/>
          </a:stretch>
        </p:blipFill>
        <p:spPr bwMode="auto">
          <a:xfrm>
            <a:off x="5986463" y="3284538"/>
            <a:ext cx="3194050" cy="3573462"/>
          </a:xfrm>
          <a:prstGeom prst="rect">
            <a:avLst/>
          </a:prstGeom>
          <a:noFill/>
          <a:ln w="9525">
            <a:noFill/>
            <a:miter lim="800000"/>
            <a:headEnd/>
            <a:tailEnd/>
          </a:ln>
        </p:spPr>
      </p:pic>
      <p:sp>
        <p:nvSpPr>
          <p:cNvPr id="33800" name="Text Box 8"/>
          <p:cNvSpPr txBox="1">
            <a:spLocks noChangeArrowheads="1"/>
          </p:cNvSpPr>
          <p:nvPr/>
        </p:nvSpPr>
        <p:spPr bwMode="auto">
          <a:xfrm>
            <a:off x="3419475" y="657225"/>
            <a:ext cx="2736850" cy="2682875"/>
          </a:xfrm>
          <a:prstGeom prst="rect">
            <a:avLst/>
          </a:prstGeom>
          <a:noFill/>
          <a:ln w="9525">
            <a:noFill/>
            <a:miter lim="800000"/>
            <a:headEnd/>
            <a:tailEnd/>
          </a:ln>
        </p:spPr>
        <p:txBody>
          <a:bodyPr>
            <a:spAutoFit/>
          </a:bodyPr>
          <a:lstStyle/>
          <a:p>
            <a:pPr algn="ctr">
              <a:spcBef>
                <a:spcPct val="50000"/>
              </a:spcBef>
            </a:pPr>
            <a:r>
              <a:rPr lang="fr-FR" sz="2000" b="1">
                <a:solidFill>
                  <a:schemeClr val="accent2"/>
                </a:solidFill>
              </a:rPr>
              <a:t>MALFORMATION VEINEUSE DU MUSCLE SOLEAIRE</a:t>
            </a:r>
          </a:p>
          <a:p>
            <a:pPr algn="ctr">
              <a:spcBef>
                <a:spcPct val="50000"/>
              </a:spcBef>
            </a:pPr>
            <a:r>
              <a:rPr lang="fr-FR" sz="2000"/>
              <a:t>Echodoppler</a:t>
            </a:r>
          </a:p>
          <a:p>
            <a:pPr algn="ctr">
              <a:spcBef>
                <a:spcPct val="50000"/>
              </a:spcBef>
            </a:pPr>
            <a:r>
              <a:rPr lang="fr-FR" sz="2000"/>
              <a:t>IRM</a:t>
            </a:r>
          </a:p>
          <a:p>
            <a:pPr algn="ctr">
              <a:spcBef>
                <a:spcPct val="50000"/>
              </a:spcBef>
            </a:pPr>
            <a:r>
              <a:rPr lang="fr-FR" sz="2000"/>
              <a:t>Marquage pré_opératoire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720" name="Group 40"/>
          <p:cNvGrpSpPr>
            <a:grpSpLocks/>
          </p:cNvGrpSpPr>
          <p:nvPr/>
        </p:nvGrpSpPr>
        <p:grpSpPr bwMode="auto">
          <a:xfrm>
            <a:off x="304800" y="152400"/>
            <a:ext cx="8077200" cy="6248400"/>
            <a:chOff x="192" y="96"/>
            <a:chExt cx="5088" cy="3936"/>
          </a:xfrm>
        </p:grpSpPr>
        <p:grpSp>
          <p:nvGrpSpPr>
            <p:cNvPr id="199682" name="Group 2"/>
            <p:cNvGrpSpPr>
              <a:grpSpLocks/>
            </p:cNvGrpSpPr>
            <p:nvPr/>
          </p:nvGrpSpPr>
          <p:grpSpPr bwMode="auto">
            <a:xfrm rot="795127" flipH="1">
              <a:off x="2496" y="288"/>
              <a:ext cx="2784" cy="3744"/>
              <a:chOff x="0" y="240"/>
              <a:chExt cx="2784" cy="3744"/>
            </a:xfrm>
          </p:grpSpPr>
          <p:sp>
            <p:nvSpPr>
              <p:cNvPr id="199683" name="AutoShape 3" descr="Papyrus"/>
              <p:cNvSpPr>
                <a:spLocks noChangeArrowheads="1"/>
              </p:cNvSpPr>
              <p:nvPr/>
            </p:nvSpPr>
            <p:spPr bwMode="auto">
              <a:xfrm>
                <a:off x="0" y="240"/>
                <a:ext cx="2784" cy="3744"/>
              </a:xfrm>
              <a:prstGeom prst="verticalScroll">
                <a:avLst>
                  <a:gd name="adj" fmla="val 12500"/>
                </a:avLst>
              </a:prstGeom>
              <a:blipFill dpi="0" rotWithShape="0">
                <a:blip r:embed="rId2" cstate="print"/>
                <a:srcRect/>
                <a:tile tx="0" ty="0" sx="100000" sy="100000" flip="none" algn="tl"/>
              </a:blipFill>
              <a:ln w="9525">
                <a:solidFill>
                  <a:schemeClr val="tx1"/>
                </a:solidFill>
                <a:round/>
                <a:headEnd/>
                <a:tailEnd/>
              </a:ln>
              <a:effectLst/>
            </p:spPr>
            <p:txBody>
              <a:bodyPr wrap="none" anchor="ctr"/>
              <a:lstStyle/>
              <a:p>
                <a:endParaRPr lang="fr-FR"/>
              </a:p>
            </p:txBody>
          </p:sp>
          <p:sp>
            <p:nvSpPr>
              <p:cNvPr id="199684" name="Text Box 4"/>
              <p:cNvSpPr txBox="1">
                <a:spLocks noChangeArrowheads="1"/>
              </p:cNvSpPr>
              <p:nvPr/>
            </p:nvSpPr>
            <p:spPr bwMode="auto">
              <a:xfrm>
                <a:off x="384" y="624"/>
                <a:ext cx="1008" cy="288"/>
              </a:xfrm>
              <a:prstGeom prst="rect">
                <a:avLst/>
              </a:prstGeom>
              <a:noFill/>
              <a:ln w="9525">
                <a:noFill/>
                <a:miter lim="800000"/>
                <a:headEnd/>
                <a:tailEnd/>
              </a:ln>
              <a:effectLst/>
            </p:spPr>
            <p:txBody>
              <a:bodyPr>
                <a:spAutoFit/>
              </a:bodyPr>
              <a:lstStyle/>
              <a:p>
                <a:r>
                  <a:rPr lang="fr-FR" b="1">
                    <a:solidFill>
                      <a:srgbClr val="000099"/>
                    </a:solidFill>
                  </a:rPr>
                  <a:t> </a:t>
                </a:r>
                <a:r>
                  <a:rPr lang="fr-FR" b="1" i="1">
                    <a:solidFill>
                      <a:srgbClr val="000099"/>
                    </a:solidFill>
                  </a:rPr>
                  <a:t>Dysplasies</a:t>
                </a:r>
                <a:endParaRPr lang="fr-FR" sz="1600" b="1" i="1">
                  <a:solidFill>
                    <a:srgbClr val="000099"/>
                  </a:solidFill>
                </a:endParaRPr>
              </a:p>
            </p:txBody>
          </p:sp>
          <p:sp>
            <p:nvSpPr>
              <p:cNvPr id="199685" name="Text Box 5"/>
              <p:cNvSpPr txBox="1">
                <a:spLocks noChangeArrowheads="1"/>
              </p:cNvSpPr>
              <p:nvPr/>
            </p:nvSpPr>
            <p:spPr bwMode="auto">
              <a:xfrm>
                <a:off x="384" y="3002"/>
                <a:ext cx="1344" cy="288"/>
              </a:xfrm>
              <a:prstGeom prst="rect">
                <a:avLst/>
              </a:prstGeom>
              <a:noFill/>
              <a:ln w="9525">
                <a:noFill/>
                <a:miter lim="800000"/>
                <a:headEnd/>
                <a:tailEnd/>
              </a:ln>
              <a:effectLst/>
            </p:spPr>
            <p:txBody>
              <a:bodyPr>
                <a:spAutoFit/>
              </a:bodyPr>
              <a:lstStyle/>
              <a:p>
                <a:r>
                  <a:rPr lang="fr-FR" b="1" i="1">
                    <a:solidFill>
                      <a:srgbClr val="000099"/>
                    </a:solidFill>
                  </a:rPr>
                  <a:t>Hémangiomes</a:t>
                </a:r>
                <a:endParaRPr lang="fr-FR" sz="1600" b="1" i="1">
                  <a:solidFill>
                    <a:srgbClr val="000099"/>
                  </a:solidFill>
                </a:endParaRPr>
              </a:p>
            </p:txBody>
          </p:sp>
          <p:sp>
            <p:nvSpPr>
              <p:cNvPr id="199686" name="Text Box 6"/>
              <p:cNvSpPr txBox="1">
                <a:spLocks noChangeArrowheads="1"/>
              </p:cNvSpPr>
              <p:nvPr/>
            </p:nvSpPr>
            <p:spPr bwMode="auto">
              <a:xfrm>
                <a:off x="384" y="2644"/>
                <a:ext cx="1246" cy="288"/>
              </a:xfrm>
              <a:prstGeom prst="rect">
                <a:avLst/>
              </a:prstGeom>
              <a:noFill/>
              <a:ln w="9525">
                <a:noFill/>
                <a:miter lim="800000"/>
                <a:headEnd/>
                <a:tailEnd/>
              </a:ln>
              <a:effectLst/>
            </p:spPr>
            <p:txBody>
              <a:bodyPr wrap="none">
                <a:spAutoFit/>
              </a:bodyPr>
              <a:lstStyle/>
              <a:p>
                <a:r>
                  <a:rPr lang="fr-FR" b="1" i="1">
                    <a:solidFill>
                      <a:srgbClr val="000099"/>
                    </a:solidFill>
                  </a:rPr>
                  <a:t>Phacomatoses</a:t>
                </a:r>
                <a:endParaRPr lang="fr-FR" b="1">
                  <a:solidFill>
                    <a:srgbClr val="000099"/>
                  </a:solidFill>
                </a:endParaRPr>
              </a:p>
            </p:txBody>
          </p:sp>
          <p:sp>
            <p:nvSpPr>
              <p:cNvPr id="199687" name="Text Box 7"/>
              <p:cNvSpPr txBox="1">
                <a:spLocks noChangeArrowheads="1"/>
              </p:cNvSpPr>
              <p:nvPr/>
            </p:nvSpPr>
            <p:spPr bwMode="auto">
              <a:xfrm>
                <a:off x="384" y="3360"/>
                <a:ext cx="2046" cy="288"/>
              </a:xfrm>
              <a:prstGeom prst="rect">
                <a:avLst/>
              </a:prstGeom>
              <a:noFill/>
              <a:ln w="9525">
                <a:noFill/>
                <a:miter lim="800000"/>
                <a:headEnd/>
                <a:tailEnd/>
              </a:ln>
              <a:effectLst/>
            </p:spPr>
            <p:txBody>
              <a:bodyPr wrap="none">
                <a:spAutoFit/>
              </a:bodyPr>
              <a:lstStyle/>
              <a:p>
                <a:r>
                  <a:rPr lang="fr-FR" b="1" i="1">
                    <a:solidFill>
                      <a:srgbClr val="000099"/>
                    </a:solidFill>
                  </a:rPr>
                  <a:t>Neurecto-mésodermoses</a:t>
                </a:r>
              </a:p>
            </p:txBody>
          </p:sp>
          <p:sp>
            <p:nvSpPr>
              <p:cNvPr id="199688" name="Text Box 8"/>
              <p:cNvSpPr txBox="1">
                <a:spLocks noChangeArrowheads="1"/>
              </p:cNvSpPr>
              <p:nvPr/>
            </p:nvSpPr>
            <p:spPr bwMode="auto">
              <a:xfrm>
                <a:off x="384" y="1928"/>
                <a:ext cx="905" cy="288"/>
              </a:xfrm>
              <a:prstGeom prst="rect">
                <a:avLst/>
              </a:prstGeom>
              <a:noFill/>
              <a:ln w="9525">
                <a:noFill/>
                <a:miter lim="800000"/>
                <a:headEnd/>
                <a:tailEnd/>
              </a:ln>
              <a:effectLst/>
            </p:spPr>
            <p:txBody>
              <a:bodyPr wrap="none">
                <a:spAutoFit/>
              </a:bodyPr>
              <a:lstStyle/>
              <a:p>
                <a:r>
                  <a:rPr lang="fr-FR" b="1" i="1">
                    <a:solidFill>
                      <a:srgbClr val="000099"/>
                    </a:solidFill>
                  </a:rPr>
                  <a:t>Angiomes</a:t>
                </a:r>
              </a:p>
            </p:txBody>
          </p:sp>
          <p:sp>
            <p:nvSpPr>
              <p:cNvPr id="199689" name="Text Box 9"/>
              <p:cNvSpPr txBox="1">
                <a:spLocks noChangeArrowheads="1"/>
              </p:cNvSpPr>
              <p:nvPr/>
            </p:nvSpPr>
            <p:spPr bwMode="auto">
              <a:xfrm>
                <a:off x="384" y="982"/>
                <a:ext cx="1348" cy="518"/>
              </a:xfrm>
              <a:prstGeom prst="rect">
                <a:avLst/>
              </a:prstGeom>
              <a:noFill/>
              <a:ln w="9525">
                <a:noFill/>
                <a:miter lim="800000"/>
                <a:headEnd/>
                <a:tailEnd/>
              </a:ln>
              <a:effectLst/>
            </p:spPr>
            <p:txBody>
              <a:bodyPr wrap="none">
                <a:spAutoFit/>
              </a:bodyPr>
              <a:lstStyle/>
              <a:p>
                <a:r>
                  <a:rPr lang="fr-FR" b="1" i="1">
                    <a:solidFill>
                      <a:srgbClr val="000099"/>
                    </a:solidFill>
                  </a:rPr>
                  <a:t>Malformations </a:t>
                </a:r>
              </a:p>
              <a:p>
                <a:r>
                  <a:rPr lang="fr-FR" b="1" i="1">
                    <a:solidFill>
                      <a:srgbClr val="000099"/>
                    </a:solidFill>
                  </a:rPr>
                  <a:t>angiomateuses</a:t>
                </a:r>
              </a:p>
            </p:txBody>
          </p:sp>
          <p:sp>
            <p:nvSpPr>
              <p:cNvPr id="199690" name="Text Box 10"/>
              <p:cNvSpPr txBox="1">
                <a:spLocks noChangeArrowheads="1"/>
              </p:cNvSpPr>
              <p:nvPr/>
            </p:nvSpPr>
            <p:spPr bwMode="auto">
              <a:xfrm>
                <a:off x="384" y="2286"/>
                <a:ext cx="1139" cy="288"/>
              </a:xfrm>
              <a:prstGeom prst="rect">
                <a:avLst/>
              </a:prstGeom>
              <a:noFill/>
              <a:ln w="9525">
                <a:noFill/>
                <a:miter lim="800000"/>
                <a:headEnd/>
                <a:tailEnd/>
              </a:ln>
              <a:effectLst/>
            </p:spPr>
            <p:txBody>
              <a:bodyPr wrap="none">
                <a:spAutoFit/>
              </a:bodyPr>
              <a:lstStyle/>
              <a:p>
                <a:r>
                  <a:rPr lang="fr-FR" b="1" i="1">
                    <a:solidFill>
                      <a:srgbClr val="000099"/>
                    </a:solidFill>
                  </a:rPr>
                  <a:t>Hamartomes</a:t>
                </a:r>
              </a:p>
            </p:txBody>
          </p:sp>
          <p:sp>
            <p:nvSpPr>
              <p:cNvPr id="199691" name="Text Box 11"/>
              <p:cNvSpPr txBox="1">
                <a:spLocks noChangeArrowheads="1"/>
              </p:cNvSpPr>
              <p:nvPr/>
            </p:nvSpPr>
            <p:spPr bwMode="auto">
              <a:xfrm>
                <a:off x="384" y="1570"/>
                <a:ext cx="1427" cy="288"/>
              </a:xfrm>
              <a:prstGeom prst="rect">
                <a:avLst/>
              </a:prstGeom>
              <a:noFill/>
              <a:ln w="9525">
                <a:noFill/>
                <a:miter lim="800000"/>
                <a:headEnd/>
                <a:tailEnd/>
              </a:ln>
              <a:effectLst/>
            </p:spPr>
            <p:txBody>
              <a:bodyPr wrap="none">
                <a:spAutoFit/>
              </a:bodyPr>
              <a:lstStyle/>
              <a:p>
                <a:r>
                  <a:rPr lang="fr-FR" b="1" i="1">
                    <a:solidFill>
                      <a:srgbClr val="000099"/>
                    </a:solidFill>
                  </a:rPr>
                  <a:t>Lymphangiomes</a:t>
                </a:r>
              </a:p>
            </p:txBody>
          </p:sp>
        </p:grpSp>
        <p:grpSp>
          <p:nvGrpSpPr>
            <p:cNvPr id="199692" name="Group 12"/>
            <p:cNvGrpSpPr>
              <a:grpSpLocks/>
            </p:cNvGrpSpPr>
            <p:nvPr/>
          </p:nvGrpSpPr>
          <p:grpSpPr bwMode="auto">
            <a:xfrm>
              <a:off x="192" y="1008"/>
              <a:ext cx="2046" cy="2161"/>
              <a:chOff x="192" y="1008"/>
              <a:chExt cx="2046" cy="2161"/>
            </a:xfrm>
          </p:grpSpPr>
          <p:sp>
            <p:nvSpPr>
              <p:cNvPr id="199693" name="Freeform 13"/>
              <p:cNvSpPr>
                <a:spLocks/>
              </p:cNvSpPr>
              <p:nvPr/>
            </p:nvSpPr>
            <p:spPr bwMode="auto">
              <a:xfrm flipH="1">
                <a:off x="777" y="1222"/>
                <a:ext cx="447" cy="342"/>
              </a:xfrm>
              <a:custGeom>
                <a:avLst/>
                <a:gdLst/>
                <a:ahLst/>
                <a:cxnLst>
                  <a:cxn ang="0">
                    <a:pos x="0" y="107"/>
                  </a:cxn>
                  <a:cxn ang="0">
                    <a:pos x="86" y="195"/>
                  </a:cxn>
                  <a:cxn ang="0">
                    <a:pos x="92" y="252"/>
                  </a:cxn>
                  <a:cxn ang="0">
                    <a:pos x="99" y="342"/>
                  </a:cxn>
                  <a:cxn ang="0">
                    <a:pos x="123" y="342"/>
                  </a:cxn>
                  <a:cxn ang="0">
                    <a:pos x="148" y="315"/>
                  </a:cxn>
                  <a:cxn ang="0">
                    <a:pos x="160" y="264"/>
                  </a:cxn>
                  <a:cxn ang="0">
                    <a:pos x="160" y="189"/>
                  </a:cxn>
                  <a:cxn ang="0">
                    <a:pos x="166" y="232"/>
                  </a:cxn>
                  <a:cxn ang="0">
                    <a:pos x="172" y="258"/>
                  </a:cxn>
                  <a:cxn ang="0">
                    <a:pos x="179" y="283"/>
                  </a:cxn>
                  <a:cxn ang="0">
                    <a:pos x="203" y="283"/>
                  </a:cxn>
                  <a:cxn ang="0">
                    <a:pos x="228" y="258"/>
                  </a:cxn>
                  <a:cxn ang="0">
                    <a:pos x="228" y="227"/>
                  </a:cxn>
                  <a:cxn ang="0">
                    <a:pos x="246" y="181"/>
                  </a:cxn>
                  <a:cxn ang="0">
                    <a:pos x="252" y="214"/>
                  </a:cxn>
                  <a:cxn ang="0">
                    <a:pos x="264" y="246"/>
                  </a:cxn>
                  <a:cxn ang="0">
                    <a:pos x="295" y="232"/>
                  </a:cxn>
                  <a:cxn ang="0">
                    <a:pos x="306" y="207"/>
                  </a:cxn>
                  <a:cxn ang="0">
                    <a:pos x="306" y="227"/>
                  </a:cxn>
                  <a:cxn ang="0">
                    <a:pos x="344" y="207"/>
                  </a:cxn>
                  <a:cxn ang="0">
                    <a:pos x="361" y="163"/>
                  </a:cxn>
                  <a:cxn ang="0">
                    <a:pos x="350" y="232"/>
                  </a:cxn>
                  <a:cxn ang="0">
                    <a:pos x="344" y="258"/>
                  </a:cxn>
                  <a:cxn ang="0">
                    <a:pos x="367" y="264"/>
                  </a:cxn>
                  <a:cxn ang="0">
                    <a:pos x="374" y="296"/>
                  </a:cxn>
                  <a:cxn ang="0">
                    <a:pos x="410" y="290"/>
                  </a:cxn>
                  <a:cxn ang="0">
                    <a:pos x="434" y="232"/>
                  </a:cxn>
                  <a:cxn ang="0">
                    <a:pos x="447" y="163"/>
                  </a:cxn>
                  <a:cxn ang="0">
                    <a:pos x="434" y="102"/>
                  </a:cxn>
                  <a:cxn ang="0">
                    <a:pos x="398" y="51"/>
                  </a:cxn>
                  <a:cxn ang="0">
                    <a:pos x="354" y="11"/>
                  </a:cxn>
                  <a:cxn ang="0">
                    <a:pos x="331" y="44"/>
                  </a:cxn>
                  <a:cxn ang="0">
                    <a:pos x="301" y="19"/>
                  </a:cxn>
                  <a:cxn ang="0">
                    <a:pos x="282" y="5"/>
                  </a:cxn>
                  <a:cxn ang="0">
                    <a:pos x="270" y="19"/>
                  </a:cxn>
                  <a:cxn ang="0">
                    <a:pos x="239" y="11"/>
                  </a:cxn>
                  <a:cxn ang="0">
                    <a:pos x="233" y="44"/>
                  </a:cxn>
                  <a:cxn ang="0">
                    <a:pos x="221" y="25"/>
                  </a:cxn>
                  <a:cxn ang="0">
                    <a:pos x="190" y="19"/>
                  </a:cxn>
                  <a:cxn ang="0">
                    <a:pos x="160" y="0"/>
                  </a:cxn>
                  <a:cxn ang="0">
                    <a:pos x="148" y="25"/>
                  </a:cxn>
                  <a:cxn ang="0">
                    <a:pos x="130" y="11"/>
                  </a:cxn>
                  <a:cxn ang="0">
                    <a:pos x="105" y="5"/>
                  </a:cxn>
                  <a:cxn ang="0">
                    <a:pos x="86" y="11"/>
                  </a:cxn>
                  <a:cxn ang="0">
                    <a:pos x="81" y="51"/>
                  </a:cxn>
                  <a:cxn ang="0">
                    <a:pos x="86" y="56"/>
                  </a:cxn>
                  <a:cxn ang="0">
                    <a:pos x="68" y="56"/>
                  </a:cxn>
                  <a:cxn ang="0">
                    <a:pos x="6" y="51"/>
                  </a:cxn>
                  <a:cxn ang="0">
                    <a:pos x="0" y="107"/>
                  </a:cxn>
                </a:cxnLst>
                <a:rect l="0" t="0" r="r" b="b"/>
                <a:pathLst>
                  <a:path w="447" h="342">
                    <a:moveTo>
                      <a:pt x="0" y="107"/>
                    </a:moveTo>
                    <a:lnTo>
                      <a:pt x="86" y="195"/>
                    </a:lnTo>
                    <a:lnTo>
                      <a:pt x="92" y="252"/>
                    </a:lnTo>
                    <a:lnTo>
                      <a:pt x="99" y="342"/>
                    </a:lnTo>
                    <a:lnTo>
                      <a:pt x="123" y="342"/>
                    </a:lnTo>
                    <a:lnTo>
                      <a:pt x="148" y="315"/>
                    </a:lnTo>
                    <a:lnTo>
                      <a:pt x="160" y="264"/>
                    </a:lnTo>
                    <a:lnTo>
                      <a:pt x="160" y="189"/>
                    </a:lnTo>
                    <a:lnTo>
                      <a:pt x="166" y="232"/>
                    </a:lnTo>
                    <a:lnTo>
                      <a:pt x="172" y="258"/>
                    </a:lnTo>
                    <a:lnTo>
                      <a:pt x="179" y="283"/>
                    </a:lnTo>
                    <a:lnTo>
                      <a:pt x="203" y="283"/>
                    </a:lnTo>
                    <a:lnTo>
                      <a:pt x="228" y="258"/>
                    </a:lnTo>
                    <a:lnTo>
                      <a:pt x="228" y="227"/>
                    </a:lnTo>
                    <a:lnTo>
                      <a:pt x="246" y="181"/>
                    </a:lnTo>
                    <a:lnTo>
                      <a:pt x="252" y="214"/>
                    </a:lnTo>
                    <a:lnTo>
                      <a:pt x="264" y="246"/>
                    </a:lnTo>
                    <a:lnTo>
                      <a:pt x="295" y="232"/>
                    </a:lnTo>
                    <a:lnTo>
                      <a:pt x="306" y="207"/>
                    </a:lnTo>
                    <a:lnTo>
                      <a:pt x="306" y="227"/>
                    </a:lnTo>
                    <a:lnTo>
                      <a:pt x="344" y="207"/>
                    </a:lnTo>
                    <a:lnTo>
                      <a:pt x="361" y="163"/>
                    </a:lnTo>
                    <a:lnTo>
                      <a:pt x="350" y="232"/>
                    </a:lnTo>
                    <a:lnTo>
                      <a:pt x="344" y="258"/>
                    </a:lnTo>
                    <a:lnTo>
                      <a:pt x="367" y="264"/>
                    </a:lnTo>
                    <a:lnTo>
                      <a:pt x="374" y="296"/>
                    </a:lnTo>
                    <a:lnTo>
                      <a:pt x="410" y="290"/>
                    </a:lnTo>
                    <a:lnTo>
                      <a:pt x="434" y="232"/>
                    </a:lnTo>
                    <a:lnTo>
                      <a:pt x="447" y="163"/>
                    </a:lnTo>
                    <a:lnTo>
                      <a:pt x="434" y="102"/>
                    </a:lnTo>
                    <a:lnTo>
                      <a:pt x="398" y="51"/>
                    </a:lnTo>
                    <a:lnTo>
                      <a:pt x="354" y="11"/>
                    </a:lnTo>
                    <a:lnTo>
                      <a:pt x="331" y="44"/>
                    </a:lnTo>
                    <a:lnTo>
                      <a:pt x="301" y="19"/>
                    </a:lnTo>
                    <a:lnTo>
                      <a:pt x="282" y="5"/>
                    </a:lnTo>
                    <a:lnTo>
                      <a:pt x="270" y="19"/>
                    </a:lnTo>
                    <a:lnTo>
                      <a:pt x="239" y="11"/>
                    </a:lnTo>
                    <a:lnTo>
                      <a:pt x="233" y="44"/>
                    </a:lnTo>
                    <a:lnTo>
                      <a:pt x="221" y="25"/>
                    </a:lnTo>
                    <a:lnTo>
                      <a:pt x="190" y="19"/>
                    </a:lnTo>
                    <a:lnTo>
                      <a:pt x="160" y="0"/>
                    </a:lnTo>
                    <a:lnTo>
                      <a:pt x="148" y="25"/>
                    </a:lnTo>
                    <a:lnTo>
                      <a:pt x="130" y="11"/>
                    </a:lnTo>
                    <a:lnTo>
                      <a:pt x="105" y="5"/>
                    </a:lnTo>
                    <a:lnTo>
                      <a:pt x="86" y="11"/>
                    </a:lnTo>
                    <a:lnTo>
                      <a:pt x="81" y="51"/>
                    </a:lnTo>
                    <a:lnTo>
                      <a:pt x="86" y="56"/>
                    </a:lnTo>
                    <a:lnTo>
                      <a:pt x="68" y="56"/>
                    </a:lnTo>
                    <a:lnTo>
                      <a:pt x="6" y="51"/>
                    </a:lnTo>
                    <a:lnTo>
                      <a:pt x="0" y="107"/>
                    </a:lnTo>
                    <a:close/>
                  </a:path>
                </a:pathLst>
              </a:custGeom>
              <a:solidFill>
                <a:srgbClr val="B07000"/>
              </a:solidFill>
              <a:ln w="11113">
                <a:solidFill>
                  <a:srgbClr val="000000"/>
                </a:solidFill>
                <a:prstDash val="solid"/>
                <a:round/>
                <a:headEnd/>
                <a:tailEnd/>
              </a:ln>
            </p:spPr>
            <p:txBody>
              <a:bodyPr/>
              <a:lstStyle/>
              <a:p>
                <a:endParaRPr lang="fr-FR"/>
              </a:p>
            </p:txBody>
          </p:sp>
          <p:sp>
            <p:nvSpPr>
              <p:cNvPr id="199694" name="Freeform 14"/>
              <p:cNvSpPr>
                <a:spLocks/>
              </p:cNvSpPr>
              <p:nvPr/>
            </p:nvSpPr>
            <p:spPr bwMode="auto">
              <a:xfrm flipH="1">
                <a:off x="192" y="1946"/>
                <a:ext cx="940" cy="1104"/>
              </a:xfrm>
              <a:custGeom>
                <a:avLst/>
                <a:gdLst/>
                <a:ahLst/>
                <a:cxnLst>
                  <a:cxn ang="0">
                    <a:pos x="0" y="0"/>
                  </a:cxn>
                  <a:cxn ang="0">
                    <a:pos x="102" y="85"/>
                  </a:cxn>
                  <a:cxn ang="0">
                    <a:pos x="120" y="146"/>
                  </a:cxn>
                  <a:cxn ang="0">
                    <a:pos x="234" y="528"/>
                  </a:cxn>
                  <a:cxn ang="0">
                    <a:pos x="275" y="626"/>
                  </a:cxn>
                  <a:cxn ang="0">
                    <a:pos x="306" y="675"/>
                  </a:cxn>
                  <a:cxn ang="0">
                    <a:pos x="349" y="725"/>
                  </a:cxn>
                  <a:cxn ang="0">
                    <a:pos x="398" y="780"/>
                  </a:cxn>
                  <a:cxn ang="0">
                    <a:pos x="422" y="871"/>
                  </a:cxn>
                  <a:cxn ang="0">
                    <a:pos x="448" y="933"/>
                  </a:cxn>
                  <a:cxn ang="0">
                    <a:pos x="521" y="944"/>
                  </a:cxn>
                  <a:cxn ang="0">
                    <a:pos x="588" y="993"/>
                  </a:cxn>
                  <a:cxn ang="0">
                    <a:pos x="630" y="1036"/>
                  </a:cxn>
                  <a:cxn ang="0">
                    <a:pos x="673" y="1104"/>
                  </a:cxn>
                  <a:cxn ang="0">
                    <a:pos x="940" y="1104"/>
                  </a:cxn>
                  <a:cxn ang="0">
                    <a:pos x="885" y="1070"/>
                  </a:cxn>
                  <a:cxn ang="0">
                    <a:pos x="845" y="1037"/>
                  </a:cxn>
                  <a:cxn ang="0">
                    <a:pos x="818" y="1006"/>
                  </a:cxn>
                  <a:cxn ang="0">
                    <a:pos x="792" y="962"/>
                  </a:cxn>
                  <a:cxn ang="0">
                    <a:pos x="755" y="919"/>
                  </a:cxn>
                  <a:cxn ang="0">
                    <a:pos x="718" y="900"/>
                  </a:cxn>
                  <a:cxn ang="0">
                    <a:pos x="679" y="899"/>
                  </a:cxn>
                  <a:cxn ang="0">
                    <a:pos x="636" y="913"/>
                  </a:cxn>
                  <a:cxn ang="0">
                    <a:pos x="621" y="869"/>
                  </a:cxn>
                  <a:cxn ang="0">
                    <a:pos x="604" y="823"/>
                  </a:cxn>
                  <a:cxn ang="0">
                    <a:pos x="581" y="792"/>
                  </a:cxn>
                  <a:cxn ang="0">
                    <a:pos x="541" y="764"/>
                  </a:cxn>
                  <a:cxn ang="0">
                    <a:pos x="496" y="743"/>
                  </a:cxn>
                  <a:cxn ang="0">
                    <a:pos x="470" y="703"/>
                  </a:cxn>
                  <a:cxn ang="0">
                    <a:pos x="459" y="663"/>
                  </a:cxn>
                  <a:cxn ang="0">
                    <a:pos x="440" y="612"/>
                  </a:cxn>
                  <a:cxn ang="0">
                    <a:pos x="414" y="573"/>
                  </a:cxn>
                  <a:cxn ang="0">
                    <a:pos x="390" y="528"/>
                  </a:cxn>
                  <a:cxn ang="0">
                    <a:pos x="376" y="465"/>
                  </a:cxn>
                  <a:cxn ang="0">
                    <a:pos x="350" y="412"/>
                  </a:cxn>
                  <a:cxn ang="0">
                    <a:pos x="318" y="374"/>
                  </a:cxn>
                  <a:cxn ang="0">
                    <a:pos x="271" y="332"/>
                  </a:cxn>
                  <a:cxn ang="0">
                    <a:pos x="221" y="302"/>
                  </a:cxn>
                  <a:cxn ang="0">
                    <a:pos x="147" y="202"/>
                  </a:cxn>
                  <a:cxn ang="0">
                    <a:pos x="200" y="240"/>
                  </a:cxn>
                  <a:cxn ang="0">
                    <a:pos x="355" y="284"/>
                  </a:cxn>
                  <a:cxn ang="0">
                    <a:pos x="311" y="238"/>
                  </a:cxn>
                  <a:cxn ang="0">
                    <a:pos x="266" y="174"/>
                  </a:cxn>
                  <a:cxn ang="0">
                    <a:pos x="209" y="116"/>
                  </a:cxn>
                  <a:cxn ang="0">
                    <a:pos x="144" y="76"/>
                  </a:cxn>
                  <a:cxn ang="0">
                    <a:pos x="56" y="36"/>
                  </a:cxn>
                  <a:cxn ang="0">
                    <a:pos x="0" y="0"/>
                  </a:cxn>
                </a:cxnLst>
                <a:rect l="0" t="0" r="r" b="b"/>
                <a:pathLst>
                  <a:path w="940" h="1104">
                    <a:moveTo>
                      <a:pt x="0" y="0"/>
                    </a:moveTo>
                    <a:lnTo>
                      <a:pt x="102" y="85"/>
                    </a:lnTo>
                    <a:lnTo>
                      <a:pt x="120" y="146"/>
                    </a:lnTo>
                    <a:lnTo>
                      <a:pt x="234" y="528"/>
                    </a:lnTo>
                    <a:lnTo>
                      <a:pt x="275" y="626"/>
                    </a:lnTo>
                    <a:lnTo>
                      <a:pt x="306" y="675"/>
                    </a:lnTo>
                    <a:lnTo>
                      <a:pt x="349" y="725"/>
                    </a:lnTo>
                    <a:lnTo>
                      <a:pt x="398" y="780"/>
                    </a:lnTo>
                    <a:lnTo>
                      <a:pt x="422" y="871"/>
                    </a:lnTo>
                    <a:lnTo>
                      <a:pt x="448" y="933"/>
                    </a:lnTo>
                    <a:lnTo>
                      <a:pt x="521" y="944"/>
                    </a:lnTo>
                    <a:lnTo>
                      <a:pt x="588" y="993"/>
                    </a:lnTo>
                    <a:lnTo>
                      <a:pt x="630" y="1036"/>
                    </a:lnTo>
                    <a:lnTo>
                      <a:pt x="673" y="1104"/>
                    </a:lnTo>
                    <a:lnTo>
                      <a:pt x="940" y="1104"/>
                    </a:lnTo>
                    <a:lnTo>
                      <a:pt x="885" y="1070"/>
                    </a:lnTo>
                    <a:lnTo>
                      <a:pt x="845" y="1037"/>
                    </a:lnTo>
                    <a:lnTo>
                      <a:pt x="818" y="1006"/>
                    </a:lnTo>
                    <a:lnTo>
                      <a:pt x="792" y="962"/>
                    </a:lnTo>
                    <a:lnTo>
                      <a:pt x="755" y="919"/>
                    </a:lnTo>
                    <a:lnTo>
                      <a:pt x="718" y="900"/>
                    </a:lnTo>
                    <a:lnTo>
                      <a:pt x="679" y="899"/>
                    </a:lnTo>
                    <a:lnTo>
                      <a:pt x="636" y="913"/>
                    </a:lnTo>
                    <a:lnTo>
                      <a:pt x="621" y="869"/>
                    </a:lnTo>
                    <a:lnTo>
                      <a:pt x="604" y="823"/>
                    </a:lnTo>
                    <a:lnTo>
                      <a:pt x="581" y="792"/>
                    </a:lnTo>
                    <a:lnTo>
                      <a:pt x="541" y="764"/>
                    </a:lnTo>
                    <a:lnTo>
                      <a:pt x="496" y="743"/>
                    </a:lnTo>
                    <a:lnTo>
                      <a:pt x="470" y="703"/>
                    </a:lnTo>
                    <a:lnTo>
                      <a:pt x="459" y="663"/>
                    </a:lnTo>
                    <a:lnTo>
                      <a:pt x="440" y="612"/>
                    </a:lnTo>
                    <a:lnTo>
                      <a:pt x="414" y="573"/>
                    </a:lnTo>
                    <a:lnTo>
                      <a:pt x="390" y="528"/>
                    </a:lnTo>
                    <a:lnTo>
                      <a:pt x="376" y="465"/>
                    </a:lnTo>
                    <a:lnTo>
                      <a:pt x="350" y="412"/>
                    </a:lnTo>
                    <a:lnTo>
                      <a:pt x="318" y="374"/>
                    </a:lnTo>
                    <a:lnTo>
                      <a:pt x="271" y="332"/>
                    </a:lnTo>
                    <a:lnTo>
                      <a:pt x="221" y="302"/>
                    </a:lnTo>
                    <a:lnTo>
                      <a:pt x="147" y="202"/>
                    </a:lnTo>
                    <a:lnTo>
                      <a:pt x="200" y="240"/>
                    </a:lnTo>
                    <a:lnTo>
                      <a:pt x="355" y="284"/>
                    </a:lnTo>
                    <a:lnTo>
                      <a:pt x="311" y="238"/>
                    </a:lnTo>
                    <a:lnTo>
                      <a:pt x="266" y="174"/>
                    </a:lnTo>
                    <a:lnTo>
                      <a:pt x="209" y="116"/>
                    </a:lnTo>
                    <a:lnTo>
                      <a:pt x="144" y="76"/>
                    </a:lnTo>
                    <a:lnTo>
                      <a:pt x="56" y="36"/>
                    </a:lnTo>
                    <a:lnTo>
                      <a:pt x="0" y="0"/>
                    </a:lnTo>
                    <a:close/>
                  </a:path>
                </a:pathLst>
              </a:custGeom>
              <a:solidFill>
                <a:srgbClr val="4080FF"/>
              </a:solidFill>
              <a:ln w="11113">
                <a:solidFill>
                  <a:srgbClr val="000000"/>
                </a:solidFill>
                <a:prstDash val="solid"/>
                <a:round/>
                <a:headEnd/>
                <a:tailEnd/>
              </a:ln>
            </p:spPr>
            <p:txBody>
              <a:bodyPr/>
              <a:lstStyle/>
              <a:p>
                <a:endParaRPr lang="fr-FR"/>
              </a:p>
            </p:txBody>
          </p:sp>
          <p:sp>
            <p:nvSpPr>
              <p:cNvPr id="199695" name="Freeform 15"/>
              <p:cNvSpPr>
                <a:spLocks/>
              </p:cNvSpPr>
              <p:nvPr/>
            </p:nvSpPr>
            <p:spPr bwMode="auto">
              <a:xfrm flipH="1">
                <a:off x="960" y="2003"/>
                <a:ext cx="74" cy="120"/>
              </a:xfrm>
              <a:custGeom>
                <a:avLst/>
                <a:gdLst/>
                <a:ahLst/>
                <a:cxnLst>
                  <a:cxn ang="0">
                    <a:pos x="0" y="0"/>
                  </a:cxn>
                  <a:cxn ang="0">
                    <a:pos x="31" y="18"/>
                  </a:cxn>
                  <a:cxn ang="0">
                    <a:pos x="56" y="33"/>
                  </a:cxn>
                  <a:cxn ang="0">
                    <a:pos x="74" y="64"/>
                  </a:cxn>
                  <a:cxn ang="0">
                    <a:pos x="46" y="71"/>
                  </a:cxn>
                  <a:cxn ang="0">
                    <a:pos x="40" y="120"/>
                  </a:cxn>
                  <a:cxn ang="0">
                    <a:pos x="38" y="104"/>
                  </a:cxn>
                  <a:cxn ang="0">
                    <a:pos x="25" y="67"/>
                  </a:cxn>
                  <a:cxn ang="0">
                    <a:pos x="15" y="58"/>
                  </a:cxn>
                  <a:cxn ang="0">
                    <a:pos x="0" y="0"/>
                  </a:cxn>
                </a:cxnLst>
                <a:rect l="0" t="0" r="r" b="b"/>
                <a:pathLst>
                  <a:path w="74" h="120">
                    <a:moveTo>
                      <a:pt x="0" y="0"/>
                    </a:moveTo>
                    <a:lnTo>
                      <a:pt x="31" y="18"/>
                    </a:lnTo>
                    <a:lnTo>
                      <a:pt x="56" y="33"/>
                    </a:lnTo>
                    <a:lnTo>
                      <a:pt x="74" y="64"/>
                    </a:lnTo>
                    <a:lnTo>
                      <a:pt x="46" y="71"/>
                    </a:lnTo>
                    <a:lnTo>
                      <a:pt x="40" y="120"/>
                    </a:lnTo>
                    <a:lnTo>
                      <a:pt x="38" y="104"/>
                    </a:lnTo>
                    <a:lnTo>
                      <a:pt x="25" y="67"/>
                    </a:lnTo>
                    <a:lnTo>
                      <a:pt x="15" y="58"/>
                    </a:lnTo>
                    <a:lnTo>
                      <a:pt x="0" y="0"/>
                    </a:lnTo>
                    <a:close/>
                  </a:path>
                </a:pathLst>
              </a:custGeom>
              <a:solidFill>
                <a:srgbClr val="0020A0"/>
              </a:solidFill>
              <a:ln w="11113">
                <a:solidFill>
                  <a:srgbClr val="000000"/>
                </a:solidFill>
                <a:prstDash val="solid"/>
                <a:round/>
                <a:headEnd/>
                <a:tailEnd/>
              </a:ln>
            </p:spPr>
            <p:txBody>
              <a:bodyPr/>
              <a:lstStyle/>
              <a:p>
                <a:endParaRPr lang="fr-FR"/>
              </a:p>
            </p:txBody>
          </p:sp>
          <p:sp>
            <p:nvSpPr>
              <p:cNvPr id="199696" name="Freeform 16"/>
              <p:cNvSpPr>
                <a:spLocks/>
              </p:cNvSpPr>
              <p:nvPr/>
            </p:nvSpPr>
            <p:spPr bwMode="auto">
              <a:xfrm flipH="1">
                <a:off x="811" y="1008"/>
                <a:ext cx="1068" cy="1176"/>
              </a:xfrm>
              <a:custGeom>
                <a:avLst/>
                <a:gdLst/>
                <a:ahLst/>
                <a:cxnLst>
                  <a:cxn ang="0">
                    <a:pos x="116" y="715"/>
                  </a:cxn>
                  <a:cxn ang="0">
                    <a:pos x="147" y="815"/>
                  </a:cxn>
                  <a:cxn ang="0">
                    <a:pos x="200" y="889"/>
                  </a:cxn>
                  <a:cxn ang="0">
                    <a:pos x="292" y="947"/>
                  </a:cxn>
                  <a:cxn ang="0">
                    <a:pos x="386" y="972"/>
                  </a:cxn>
                  <a:cxn ang="0">
                    <a:pos x="392" y="1002"/>
                  </a:cxn>
                  <a:cxn ang="0">
                    <a:pos x="885" y="1176"/>
                  </a:cxn>
                  <a:cxn ang="0">
                    <a:pos x="861" y="1076"/>
                  </a:cxn>
                  <a:cxn ang="0">
                    <a:pos x="827" y="984"/>
                  </a:cxn>
                  <a:cxn ang="0">
                    <a:pos x="796" y="935"/>
                  </a:cxn>
                  <a:cxn ang="0">
                    <a:pos x="790" y="874"/>
                  </a:cxn>
                  <a:cxn ang="0">
                    <a:pos x="806" y="776"/>
                  </a:cxn>
                  <a:cxn ang="0">
                    <a:pos x="831" y="715"/>
                  </a:cxn>
                  <a:cxn ang="0">
                    <a:pos x="864" y="666"/>
                  </a:cxn>
                  <a:cxn ang="0">
                    <a:pos x="919" y="635"/>
                  </a:cxn>
                  <a:cxn ang="0">
                    <a:pos x="965" y="589"/>
                  </a:cxn>
                  <a:cxn ang="0">
                    <a:pos x="1009" y="521"/>
                  </a:cxn>
                  <a:cxn ang="0">
                    <a:pos x="1034" y="466"/>
                  </a:cxn>
                  <a:cxn ang="0">
                    <a:pos x="1065" y="381"/>
                  </a:cxn>
                  <a:cxn ang="0">
                    <a:pos x="1068" y="292"/>
                  </a:cxn>
                  <a:cxn ang="0">
                    <a:pos x="1029" y="225"/>
                  </a:cxn>
                  <a:cxn ang="0">
                    <a:pos x="965" y="165"/>
                  </a:cxn>
                  <a:cxn ang="0">
                    <a:pos x="876" y="100"/>
                  </a:cxn>
                  <a:cxn ang="0">
                    <a:pos x="790" y="57"/>
                  </a:cxn>
                  <a:cxn ang="0">
                    <a:pos x="692" y="29"/>
                  </a:cxn>
                  <a:cxn ang="0">
                    <a:pos x="609" y="11"/>
                  </a:cxn>
                  <a:cxn ang="0">
                    <a:pos x="520" y="0"/>
                  </a:cxn>
                  <a:cxn ang="0">
                    <a:pos x="431" y="2"/>
                  </a:cxn>
                  <a:cxn ang="0">
                    <a:pos x="348" y="18"/>
                  </a:cxn>
                  <a:cxn ang="0">
                    <a:pos x="276" y="42"/>
                  </a:cxn>
                  <a:cxn ang="0">
                    <a:pos x="215" y="78"/>
                  </a:cxn>
                  <a:cxn ang="0">
                    <a:pos x="144" y="124"/>
                  </a:cxn>
                  <a:cxn ang="0">
                    <a:pos x="79" y="183"/>
                  </a:cxn>
                  <a:cxn ang="0">
                    <a:pos x="18" y="263"/>
                  </a:cxn>
                  <a:cxn ang="0">
                    <a:pos x="0" y="336"/>
                  </a:cxn>
                  <a:cxn ang="0">
                    <a:pos x="6" y="420"/>
                  </a:cxn>
                  <a:cxn ang="0">
                    <a:pos x="37" y="487"/>
                  </a:cxn>
                  <a:cxn ang="0">
                    <a:pos x="74" y="531"/>
                  </a:cxn>
                  <a:cxn ang="0">
                    <a:pos x="98" y="599"/>
                  </a:cxn>
                  <a:cxn ang="0">
                    <a:pos x="116" y="715"/>
                  </a:cxn>
                </a:cxnLst>
                <a:rect l="0" t="0" r="r" b="b"/>
                <a:pathLst>
                  <a:path w="1068" h="1176">
                    <a:moveTo>
                      <a:pt x="116" y="715"/>
                    </a:moveTo>
                    <a:lnTo>
                      <a:pt x="147" y="815"/>
                    </a:lnTo>
                    <a:lnTo>
                      <a:pt x="200" y="889"/>
                    </a:lnTo>
                    <a:lnTo>
                      <a:pt x="292" y="947"/>
                    </a:lnTo>
                    <a:lnTo>
                      <a:pt x="386" y="972"/>
                    </a:lnTo>
                    <a:lnTo>
                      <a:pt x="392" y="1002"/>
                    </a:lnTo>
                    <a:lnTo>
                      <a:pt x="885" y="1176"/>
                    </a:lnTo>
                    <a:lnTo>
                      <a:pt x="861" y="1076"/>
                    </a:lnTo>
                    <a:lnTo>
                      <a:pt x="827" y="984"/>
                    </a:lnTo>
                    <a:lnTo>
                      <a:pt x="796" y="935"/>
                    </a:lnTo>
                    <a:lnTo>
                      <a:pt x="790" y="874"/>
                    </a:lnTo>
                    <a:lnTo>
                      <a:pt x="806" y="776"/>
                    </a:lnTo>
                    <a:lnTo>
                      <a:pt x="831" y="715"/>
                    </a:lnTo>
                    <a:lnTo>
                      <a:pt x="864" y="666"/>
                    </a:lnTo>
                    <a:lnTo>
                      <a:pt x="919" y="635"/>
                    </a:lnTo>
                    <a:lnTo>
                      <a:pt x="965" y="589"/>
                    </a:lnTo>
                    <a:lnTo>
                      <a:pt x="1009" y="521"/>
                    </a:lnTo>
                    <a:lnTo>
                      <a:pt x="1034" y="466"/>
                    </a:lnTo>
                    <a:lnTo>
                      <a:pt x="1065" y="381"/>
                    </a:lnTo>
                    <a:lnTo>
                      <a:pt x="1068" y="292"/>
                    </a:lnTo>
                    <a:lnTo>
                      <a:pt x="1029" y="225"/>
                    </a:lnTo>
                    <a:lnTo>
                      <a:pt x="965" y="165"/>
                    </a:lnTo>
                    <a:lnTo>
                      <a:pt x="876" y="100"/>
                    </a:lnTo>
                    <a:lnTo>
                      <a:pt x="790" y="57"/>
                    </a:lnTo>
                    <a:lnTo>
                      <a:pt x="692" y="29"/>
                    </a:lnTo>
                    <a:lnTo>
                      <a:pt x="609" y="11"/>
                    </a:lnTo>
                    <a:lnTo>
                      <a:pt x="520" y="0"/>
                    </a:lnTo>
                    <a:lnTo>
                      <a:pt x="431" y="2"/>
                    </a:lnTo>
                    <a:lnTo>
                      <a:pt x="348" y="18"/>
                    </a:lnTo>
                    <a:lnTo>
                      <a:pt x="276" y="42"/>
                    </a:lnTo>
                    <a:lnTo>
                      <a:pt x="215" y="78"/>
                    </a:lnTo>
                    <a:lnTo>
                      <a:pt x="144" y="124"/>
                    </a:lnTo>
                    <a:lnTo>
                      <a:pt x="79" y="183"/>
                    </a:lnTo>
                    <a:lnTo>
                      <a:pt x="18" y="263"/>
                    </a:lnTo>
                    <a:lnTo>
                      <a:pt x="0" y="336"/>
                    </a:lnTo>
                    <a:lnTo>
                      <a:pt x="6" y="420"/>
                    </a:lnTo>
                    <a:lnTo>
                      <a:pt x="37" y="487"/>
                    </a:lnTo>
                    <a:lnTo>
                      <a:pt x="74" y="531"/>
                    </a:lnTo>
                    <a:lnTo>
                      <a:pt x="98" y="599"/>
                    </a:lnTo>
                    <a:lnTo>
                      <a:pt x="116" y="715"/>
                    </a:lnTo>
                    <a:close/>
                  </a:path>
                </a:pathLst>
              </a:custGeom>
              <a:solidFill>
                <a:srgbClr val="E0A080"/>
              </a:solidFill>
              <a:ln w="11113">
                <a:solidFill>
                  <a:srgbClr val="000000"/>
                </a:solidFill>
                <a:prstDash val="solid"/>
                <a:round/>
                <a:headEnd/>
                <a:tailEnd/>
              </a:ln>
            </p:spPr>
            <p:txBody>
              <a:bodyPr/>
              <a:lstStyle/>
              <a:p>
                <a:endParaRPr lang="fr-FR"/>
              </a:p>
            </p:txBody>
          </p:sp>
          <p:sp>
            <p:nvSpPr>
              <p:cNvPr id="199697" name="Freeform 17"/>
              <p:cNvSpPr>
                <a:spLocks/>
              </p:cNvSpPr>
              <p:nvPr/>
            </p:nvSpPr>
            <p:spPr bwMode="auto">
              <a:xfrm flipH="1">
                <a:off x="1426" y="1656"/>
                <a:ext cx="325" cy="213"/>
              </a:xfrm>
              <a:custGeom>
                <a:avLst/>
                <a:gdLst/>
                <a:ahLst/>
                <a:cxnLst>
                  <a:cxn ang="0">
                    <a:pos x="0" y="61"/>
                  </a:cxn>
                  <a:cxn ang="0">
                    <a:pos x="94" y="6"/>
                  </a:cxn>
                  <a:cxn ang="0">
                    <a:pos x="154" y="0"/>
                  </a:cxn>
                  <a:cxn ang="0">
                    <a:pos x="233" y="25"/>
                  </a:cxn>
                  <a:cxn ang="0">
                    <a:pos x="289" y="67"/>
                  </a:cxn>
                  <a:cxn ang="0">
                    <a:pos x="325" y="97"/>
                  </a:cxn>
                  <a:cxn ang="0">
                    <a:pos x="325" y="121"/>
                  </a:cxn>
                  <a:cxn ang="0">
                    <a:pos x="300" y="133"/>
                  </a:cxn>
                  <a:cxn ang="0">
                    <a:pos x="258" y="103"/>
                  </a:cxn>
                  <a:cxn ang="0">
                    <a:pos x="196" y="72"/>
                  </a:cxn>
                  <a:cxn ang="0">
                    <a:pos x="251" y="109"/>
                  </a:cxn>
                  <a:cxn ang="0">
                    <a:pos x="264" y="133"/>
                  </a:cxn>
                  <a:cxn ang="0">
                    <a:pos x="264" y="152"/>
                  </a:cxn>
                  <a:cxn ang="0">
                    <a:pos x="227" y="152"/>
                  </a:cxn>
                  <a:cxn ang="0">
                    <a:pos x="209" y="152"/>
                  </a:cxn>
                  <a:cxn ang="0">
                    <a:pos x="196" y="128"/>
                  </a:cxn>
                  <a:cxn ang="0">
                    <a:pos x="185" y="97"/>
                  </a:cxn>
                  <a:cxn ang="0">
                    <a:pos x="143" y="72"/>
                  </a:cxn>
                  <a:cxn ang="0">
                    <a:pos x="161" y="115"/>
                  </a:cxn>
                  <a:cxn ang="0">
                    <a:pos x="172" y="140"/>
                  </a:cxn>
                  <a:cxn ang="0">
                    <a:pos x="172" y="152"/>
                  </a:cxn>
                  <a:cxn ang="0">
                    <a:pos x="161" y="170"/>
                  </a:cxn>
                  <a:cxn ang="0">
                    <a:pos x="143" y="170"/>
                  </a:cxn>
                  <a:cxn ang="0">
                    <a:pos x="118" y="152"/>
                  </a:cxn>
                  <a:cxn ang="0">
                    <a:pos x="81" y="121"/>
                  </a:cxn>
                  <a:cxn ang="0">
                    <a:pos x="81" y="140"/>
                  </a:cxn>
                  <a:cxn ang="0">
                    <a:pos x="87" y="164"/>
                  </a:cxn>
                  <a:cxn ang="0">
                    <a:pos x="87" y="170"/>
                  </a:cxn>
                  <a:cxn ang="0">
                    <a:pos x="69" y="164"/>
                  </a:cxn>
                  <a:cxn ang="0">
                    <a:pos x="50" y="152"/>
                  </a:cxn>
                  <a:cxn ang="0">
                    <a:pos x="50" y="177"/>
                  </a:cxn>
                  <a:cxn ang="0">
                    <a:pos x="45" y="201"/>
                  </a:cxn>
                  <a:cxn ang="0">
                    <a:pos x="13" y="213"/>
                  </a:cxn>
                  <a:cxn ang="0">
                    <a:pos x="0" y="207"/>
                  </a:cxn>
                  <a:cxn ang="0">
                    <a:pos x="0" y="177"/>
                  </a:cxn>
                  <a:cxn ang="0">
                    <a:pos x="0" y="140"/>
                  </a:cxn>
                  <a:cxn ang="0">
                    <a:pos x="0" y="61"/>
                  </a:cxn>
                </a:cxnLst>
                <a:rect l="0" t="0" r="r" b="b"/>
                <a:pathLst>
                  <a:path w="325" h="213">
                    <a:moveTo>
                      <a:pt x="0" y="61"/>
                    </a:moveTo>
                    <a:lnTo>
                      <a:pt x="94" y="6"/>
                    </a:lnTo>
                    <a:lnTo>
                      <a:pt x="154" y="0"/>
                    </a:lnTo>
                    <a:lnTo>
                      <a:pt x="233" y="25"/>
                    </a:lnTo>
                    <a:lnTo>
                      <a:pt x="289" y="67"/>
                    </a:lnTo>
                    <a:lnTo>
                      <a:pt x="325" y="97"/>
                    </a:lnTo>
                    <a:lnTo>
                      <a:pt x="325" y="121"/>
                    </a:lnTo>
                    <a:lnTo>
                      <a:pt x="300" y="133"/>
                    </a:lnTo>
                    <a:lnTo>
                      <a:pt x="258" y="103"/>
                    </a:lnTo>
                    <a:lnTo>
                      <a:pt x="196" y="72"/>
                    </a:lnTo>
                    <a:lnTo>
                      <a:pt x="251" y="109"/>
                    </a:lnTo>
                    <a:lnTo>
                      <a:pt x="264" y="133"/>
                    </a:lnTo>
                    <a:lnTo>
                      <a:pt x="264" y="152"/>
                    </a:lnTo>
                    <a:lnTo>
                      <a:pt x="227" y="152"/>
                    </a:lnTo>
                    <a:lnTo>
                      <a:pt x="209" y="152"/>
                    </a:lnTo>
                    <a:lnTo>
                      <a:pt x="196" y="128"/>
                    </a:lnTo>
                    <a:lnTo>
                      <a:pt x="185" y="97"/>
                    </a:lnTo>
                    <a:lnTo>
                      <a:pt x="143" y="72"/>
                    </a:lnTo>
                    <a:lnTo>
                      <a:pt x="161" y="115"/>
                    </a:lnTo>
                    <a:lnTo>
                      <a:pt x="172" y="140"/>
                    </a:lnTo>
                    <a:lnTo>
                      <a:pt x="172" y="152"/>
                    </a:lnTo>
                    <a:lnTo>
                      <a:pt x="161" y="170"/>
                    </a:lnTo>
                    <a:lnTo>
                      <a:pt x="143" y="170"/>
                    </a:lnTo>
                    <a:lnTo>
                      <a:pt x="118" y="152"/>
                    </a:lnTo>
                    <a:lnTo>
                      <a:pt x="81" y="121"/>
                    </a:lnTo>
                    <a:lnTo>
                      <a:pt x="81" y="140"/>
                    </a:lnTo>
                    <a:lnTo>
                      <a:pt x="87" y="164"/>
                    </a:lnTo>
                    <a:lnTo>
                      <a:pt x="87" y="170"/>
                    </a:lnTo>
                    <a:lnTo>
                      <a:pt x="69" y="164"/>
                    </a:lnTo>
                    <a:lnTo>
                      <a:pt x="50" y="152"/>
                    </a:lnTo>
                    <a:lnTo>
                      <a:pt x="50" y="177"/>
                    </a:lnTo>
                    <a:lnTo>
                      <a:pt x="45" y="201"/>
                    </a:lnTo>
                    <a:lnTo>
                      <a:pt x="13" y="213"/>
                    </a:lnTo>
                    <a:lnTo>
                      <a:pt x="0" y="207"/>
                    </a:lnTo>
                    <a:lnTo>
                      <a:pt x="0" y="177"/>
                    </a:lnTo>
                    <a:lnTo>
                      <a:pt x="0" y="140"/>
                    </a:lnTo>
                    <a:lnTo>
                      <a:pt x="0" y="61"/>
                    </a:lnTo>
                    <a:close/>
                  </a:path>
                </a:pathLst>
              </a:custGeom>
              <a:solidFill>
                <a:srgbClr val="B07000"/>
              </a:solidFill>
              <a:ln w="11113">
                <a:solidFill>
                  <a:srgbClr val="000000"/>
                </a:solidFill>
                <a:prstDash val="solid"/>
                <a:round/>
                <a:headEnd/>
                <a:tailEnd/>
              </a:ln>
            </p:spPr>
            <p:txBody>
              <a:bodyPr/>
              <a:lstStyle/>
              <a:p>
                <a:endParaRPr lang="fr-FR"/>
              </a:p>
            </p:txBody>
          </p:sp>
          <p:sp>
            <p:nvSpPr>
              <p:cNvPr id="199698" name="Freeform 18"/>
              <p:cNvSpPr>
                <a:spLocks/>
              </p:cNvSpPr>
              <p:nvPr/>
            </p:nvSpPr>
            <p:spPr bwMode="auto">
              <a:xfrm flipH="1">
                <a:off x="1444" y="1656"/>
                <a:ext cx="325" cy="213"/>
              </a:xfrm>
              <a:custGeom>
                <a:avLst/>
                <a:gdLst/>
                <a:ahLst/>
                <a:cxnLst>
                  <a:cxn ang="0">
                    <a:pos x="0" y="61"/>
                  </a:cxn>
                  <a:cxn ang="0">
                    <a:pos x="93" y="6"/>
                  </a:cxn>
                  <a:cxn ang="0">
                    <a:pos x="154" y="0"/>
                  </a:cxn>
                  <a:cxn ang="0">
                    <a:pos x="233" y="25"/>
                  </a:cxn>
                  <a:cxn ang="0">
                    <a:pos x="287" y="67"/>
                  </a:cxn>
                  <a:cxn ang="0">
                    <a:pos x="325" y="97"/>
                  </a:cxn>
                  <a:cxn ang="0">
                    <a:pos x="325" y="121"/>
                  </a:cxn>
                  <a:cxn ang="0">
                    <a:pos x="300" y="133"/>
                  </a:cxn>
                  <a:cxn ang="0">
                    <a:pos x="258" y="103"/>
                  </a:cxn>
                  <a:cxn ang="0">
                    <a:pos x="197" y="72"/>
                  </a:cxn>
                  <a:cxn ang="0">
                    <a:pos x="251" y="109"/>
                  </a:cxn>
                  <a:cxn ang="0">
                    <a:pos x="263" y="133"/>
                  </a:cxn>
                  <a:cxn ang="0">
                    <a:pos x="263" y="152"/>
                  </a:cxn>
                  <a:cxn ang="0">
                    <a:pos x="227" y="152"/>
                  </a:cxn>
                  <a:cxn ang="0">
                    <a:pos x="210" y="152"/>
                  </a:cxn>
                  <a:cxn ang="0">
                    <a:pos x="197" y="128"/>
                  </a:cxn>
                  <a:cxn ang="0">
                    <a:pos x="185" y="97"/>
                  </a:cxn>
                  <a:cxn ang="0">
                    <a:pos x="141" y="72"/>
                  </a:cxn>
                  <a:cxn ang="0">
                    <a:pos x="161" y="115"/>
                  </a:cxn>
                  <a:cxn ang="0">
                    <a:pos x="172" y="140"/>
                  </a:cxn>
                  <a:cxn ang="0">
                    <a:pos x="172" y="152"/>
                  </a:cxn>
                  <a:cxn ang="0">
                    <a:pos x="161" y="170"/>
                  </a:cxn>
                  <a:cxn ang="0">
                    <a:pos x="141" y="170"/>
                  </a:cxn>
                  <a:cxn ang="0">
                    <a:pos x="117" y="152"/>
                  </a:cxn>
                  <a:cxn ang="0">
                    <a:pos x="81" y="121"/>
                  </a:cxn>
                  <a:cxn ang="0">
                    <a:pos x="81" y="140"/>
                  </a:cxn>
                  <a:cxn ang="0">
                    <a:pos x="87" y="164"/>
                  </a:cxn>
                  <a:cxn ang="0">
                    <a:pos x="87" y="170"/>
                  </a:cxn>
                  <a:cxn ang="0">
                    <a:pos x="68" y="164"/>
                  </a:cxn>
                  <a:cxn ang="0">
                    <a:pos x="50" y="152"/>
                  </a:cxn>
                  <a:cxn ang="0">
                    <a:pos x="50" y="177"/>
                  </a:cxn>
                  <a:cxn ang="0">
                    <a:pos x="44" y="201"/>
                  </a:cxn>
                  <a:cxn ang="0">
                    <a:pos x="13" y="213"/>
                  </a:cxn>
                  <a:cxn ang="0">
                    <a:pos x="0" y="207"/>
                  </a:cxn>
                  <a:cxn ang="0">
                    <a:pos x="0" y="177"/>
                  </a:cxn>
                  <a:cxn ang="0">
                    <a:pos x="0" y="140"/>
                  </a:cxn>
                  <a:cxn ang="0">
                    <a:pos x="0" y="61"/>
                  </a:cxn>
                </a:cxnLst>
                <a:rect l="0" t="0" r="r" b="b"/>
                <a:pathLst>
                  <a:path w="325" h="213">
                    <a:moveTo>
                      <a:pt x="0" y="61"/>
                    </a:moveTo>
                    <a:lnTo>
                      <a:pt x="93" y="6"/>
                    </a:lnTo>
                    <a:lnTo>
                      <a:pt x="154" y="0"/>
                    </a:lnTo>
                    <a:lnTo>
                      <a:pt x="233" y="25"/>
                    </a:lnTo>
                    <a:lnTo>
                      <a:pt x="287" y="67"/>
                    </a:lnTo>
                    <a:lnTo>
                      <a:pt x="325" y="97"/>
                    </a:lnTo>
                    <a:lnTo>
                      <a:pt x="325" y="121"/>
                    </a:lnTo>
                    <a:lnTo>
                      <a:pt x="300" y="133"/>
                    </a:lnTo>
                    <a:lnTo>
                      <a:pt x="258" y="103"/>
                    </a:lnTo>
                    <a:lnTo>
                      <a:pt x="197" y="72"/>
                    </a:lnTo>
                    <a:lnTo>
                      <a:pt x="251" y="109"/>
                    </a:lnTo>
                    <a:lnTo>
                      <a:pt x="263" y="133"/>
                    </a:lnTo>
                    <a:lnTo>
                      <a:pt x="263" y="152"/>
                    </a:lnTo>
                    <a:lnTo>
                      <a:pt x="227" y="152"/>
                    </a:lnTo>
                    <a:lnTo>
                      <a:pt x="210" y="152"/>
                    </a:lnTo>
                    <a:lnTo>
                      <a:pt x="197" y="128"/>
                    </a:lnTo>
                    <a:lnTo>
                      <a:pt x="185" y="97"/>
                    </a:lnTo>
                    <a:lnTo>
                      <a:pt x="141" y="72"/>
                    </a:lnTo>
                    <a:lnTo>
                      <a:pt x="161" y="115"/>
                    </a:lnTo>
                    <a:lnTo>
                      <a:pt x="172" y="140"/>
                    </a:lnTo>
                    <a:lnTo>
                      <a:pt x="172" y="152"/>
                    </a:lnTo>
                    <a:lnTo>
                      <a:pt x="161" y="170"/>
                    </a:lnTo>
                    <a:lnTo>
                      <a:pt x="141" y="170"/>
                    </a:lnTo>
                    <a:lnTo>
                      <a:pt x="117" y="152"/>
                    </a:lnTo>
                    <a:lnTo>
                      <a:pt x="81" y="121"/>
                    </a:lnTo>
                    <a:lnTo>
                      <a:pt x="81" y="140"/>
                    </a:lnTo>
                    <a:lnTo>
                      <a:pt x="87" y="164"/>
                    </a:lnTo>
                    <a:lnTo>
                      <a:pt x="87" y="170"/>
                    </a:lnTo>
                    <a:lnTo>
                      <a:pt x="68" y="164"/>
                    </a:lnTo>
                    <a:lnTo>
                      <a:pt x="50" y="152"/>
                    </a:lnTo>
                    <a:lnTo>
                      <a:pt x="50" y="177"/>
                    </a:lnTo>
                    <a:lnTo>
                      <a:pt x="44" y="201"/>
                    </a:lnTo>
                    <a:lnTo>
                      <a:pt x="13" y="213"/>
                    </a:lnTo>
                    <a:lnTo>
                      <a:pt x="0" y="207"/>
                    </a:lnTo>
                    <a:lnTo>
                      <a:pt x="0" y="177"/>
                    </a:lnTo>
                    <a:lnTo>
                      <a:pt x="0" y="140"/>
                    </a:lnTo>
                    <a:lnTo>
                      <a:pt x="0" y="61"/>
                    </a:lnTo>
                    <a:close/>
                  </a:path>
                </a:pathLst>
              </a:custGeom>
              <a:solidFill>
                <a:srgbClr val="C08040"/>
              </a:solidFill>
              <a:ln w="11113">
                <a:solidFill>
                  <a:srgbClr val="000000"/>
                </a:solidFill>
                <a:prstDash val="solid"/>
                <a:round/>
                <a:headEnd/>
                <a:tailEnd/>
              </a:ln>
            </p:spPr>
            <p:txBody>
              <a:bodyPr/>
              <a:lstStyle/>
              <a:p>
                <a:endParaRPr lang="fr-FR"/>
              </a:p>
            </p:txBody>
          </p:sp>
          <p:sp>
            <p:nvSpPr>
              <p:cNvPr id="199699" name="Freeform 19"/>
              <p:cNvSpPr>
                <a:spLocks/>
              </p:cNvSpPr>
              <p:nvPr/>
            </p:nvSpPr>
            <p:spPr bwMode="auto">
              <a:xfrm flipH="1">
                <a:off x="790" y="1210"/>
                <a:ext cx="452" cy="342"/>
              </a:xfrm>
              <a:custGeom>
                <a:avLst/>
                <a:gdLst/>
                <a:ahLst/>
                <a:cxnLst>
                  <a:cxn ang="0">
                    <a:pos x="0" y="107"/>
                  </a:cxn>
                  <a:cxn ang="0">
                    <a:pos x="87" y="195"/>
                  </a:cxn>
                  <a:cxn ang="0">
                    <a:pos x="93" y="252"/>
                  </a:cxn>
                  <a:cxn ang="0">
                    <a:pos x="100" y="342"/>
                  </a:cxn>
                  <a:cxn ang="0">
                    <a:pos x="125" y="342"/>
                  </a:cxn>
                  <a:cxn ang="0">
                    <a:pos x="150" y="315"/>
                  </a:cxn>
                  <a:cxn ang="0">
                    <a:pos x="161" y="264"/>
                  </a:cxn>
                  <a:cxn ang="0">
                    <a:pos x="161" y="189"/>
                  </a:cxn>
                  <a:cxn ang="0">
                    <a:pos x="168" y="232"/>
                  </a:cxn>
                  <a:cxn ang="0">
                    <a:pos x="174" y="258"/>
                  </a:cxn>
                  <a:cxn ang="0">
                    <a:pos x="180" y="283"/>
                  </a:cxn>
                  <a:cxn ang="0">
                    <a:pos x="205" y="283"/>
                  </a:cxn>
                  <a:cxn ang="0">
                    <a:pos x="230" y="258"/>
                  </a:cxn>
                  <a:cxn ang="0">
                    <a:pos x="230" y="227"/>
                  </a:cxn>
                  <a:cxn ang="0">
                    <a:pos x="249" y="181"/>
                  </a:cxn>
                  <a:cxn ang="0">
                    <a:pos x="254" y="214"/>
                  </a:cxn>
                  <a:cxn ang="0">
                    <a:pos x="268" y="246"/>
                  </a:cxn>
                  <a:cxn ang="0">
                    <a:pos x="299" y="232"/>
                  </a:cxn>
                  <a:cxn ang="0">
                    <a:pos x="310" y="207"/>
                  </a:cxn>
                  <a:cxn ang="0">
                    <a:pos x="310" y="227"/>
                  </a:cxn>
                  <a:cxn ang="0">
                    <a:pos x="349" y="207"/>
                  </a:cxn>
                  <a:cxn ang="0">
                    <a:pos x="367" y="163"/>
                  </a:cxn>
                  <a:cxn ang="0">
                    <a:pos x="354" y="232"/>
                  </a:cxn>
                  <a:cxn ang="0">
                    <a:pos x="349" y="258"/>
                  </a:cxn>
                  <a:cxn ang="0">
                    <a:pos x="373" y="264"/>
                  </a:cxn>
                  <a:cxn ang="0">
                    <a:pos x="377" y="296"/>
                  </a:cxn>
                  <a:cxn ang="0">
                    <a:pos x="416" y="290"/>
                  </a:cxn>
                  <a:cxn ang="0">
                    <a:pos x="440" y="232"/>
                  </a:cxn>
                  <a:cxn ang="0">
                    <a:pos x="452" y="163"/>
                  </a:cxn>
                  <a:cxn ang="0">
                    <a:pos x="440" y="102"/>
                  </a:cxn>
                  <a:cxn ang="0">
                    <a:pos x="402" y="51"/>
                  </a:cxn>
                  <a:cxn ang="0">
                    <a:pos x="360" y="11"/>
                  </a:cxn>
                  <a:cxn ang="0">
                    <a:pos x="335" y="44"/>
                  </a:cxn>
                  <a:cxn ang="0">
                    <a:pos x="304" y="19"/>
                  </a:cxn>
                  <a:cxn ang="0">
                    <a:pos x="286" y="5"/>
                  </a:cxn>
                  <a:cxn ang="0">
                    <a:pos x="274" y="19"/>
                  </a:cxn>
                  <a:cxn ang="0">
                    <a:pos x="242" y="11"/>
                  </a:cxn>
                  <a:cxn ang="0">
                    <a:pos x="236" y="44"/>
                  </a:cxn>
                  <a:cxn ang="0">
                    <a:pos x="224" y="25"/>
                  </a:cxn>
                  <a:cxn ang="0">
                    <a:pos x="193" y="19"/>
                  </a:cxn>
                  <a:cxn ang="0">
                    <a:pos x="161" y="0"/>
                  </a:cxn>
                  <a:cxn ang="0">
                    <a:pos x="150" y="25"/>
                  </a:cxn>
                  <a:cxn ang="0">
                    <a:pos x="131" y="11"/>
                  </a:cxn>
                  <a:cxn ang="0">
                    <a:pos x="105" y="5"/>
                  </a:cxn>
                  <a:cxn ang="0">
                    <a:pos x="87" y="11"/>
                  </a:cxn>
                  <a:cxn ang="0">
                    <a:pos x="81" y="51"/>
                  </a:cxn>
                  <a:cxn ang="0">
                    <a:pos x="87" y="56"/>
                  </a:cxn>
                  <a:cxn ang="0">
                    <a:pos x="69" y="56"/>
                  </a:cxn>
                  <a:cxn ang="0">
                    <a:pos x="5" y="51"/>
                  </a:cxn>
                  <a:cxn ang="0">
                    <a:pos x="0" y="107"/>
                  </a:cxn>
                </a:cxnLst>
                <a:rect l="0" t="0" r="r" b="b"/>
                <a:pathLst>
                  <a:path w="452" h="342">
                    <a:moveTo>
                      <a:pt x="0" y="107"/>
                    </a:moveTo>
                    <a:lnTo>
                      <a:pt x="87" y="195"/>
                    </a:lnTo>
                    <a:lnTo>
                      <a:pt x="93" y="252"/>
                    </a:lnTo>
                    <a:lnTo>
                      <a:pt x="100" y="342"/>
                    </a:lnTo>
                    <a:lnTo>
                      <a:pt x="125" y="342"/>
                    </a:lnTo>
                    <a:lnTo>
                      <a:pt x="150" y="315"/>
                    </a:lnTo>
                    <a:lnTo>
                      <a:pt x="161" y="264"/>
                    </a:lnTo>
                    <a:lnTo>
                      <a:pt x="161" y="189"/>
                    </a:lnTo>
                    <a:lnTo>
                      <a:pt x="168" y="232"/>
                    </a:lnTo>
                    <a:lnTo>
                      <a:pt x="174" y="258"/>
                    </a:lnTo>
                    <a:lnTo>
                      <a:pt x="180" y="283"/>
                    </a:lnTo>
                    <a:lnTo>
                      <a:pt x="205" y="283"/>
                    </a:lnTo>
                    <a:lnTo>
                      <a:pt x="230" y="258"/>
                    </a:lnTo>
                    <a:lnTo>
                      <a:pt x="230" y="227"/>
                    </a:lnTo>
                    <a:lnTo>
                      <a:pt x="249" y="181"/>
                    </a:lnTo>
                    <a:lnTo>
                      <a:pt x="254" y="214"/>
                    </a:lnTo>
                    <a:lnTo>
                      <a:pt x="268" y="246"/>
                    </a:lnTo>
                    <a:lnTo>
                      <a:pt x="299" y="232"/>
                    </a:lnTo>
                    <a:lnTo>
                      <a:pt x="310" y="207"/>
                    </a:lnTo>
                    <a:lnTo>
                      <a:pt x="310" y="227"/>
                    </a:lnTo>
                    <a:lnTo>
                      <a:pt x="349" y="207"/>
                    </a:lnTo>
                    <a:lnTo>
                      <a:pt x="367" y="163"/>
                    </a:lnTo>
                    <a:lnTo>
                      <a:pt x="354" y="232"/>
                    </a:lnTo>
                    <a:lnTo>
                      <a:pt x="349" y="258"/>
                    </a:lnTo>
                    <a:lnTo>
                      <a:pt x="373" y="264"/>
                    </a:lnTo>
                    <a:lnTo>
                      <a:pt x="377" y="296"/>
                    </a:lnTo>
                    <a:lnTo>
                      <a:pt x="416" y="290"/>
                    </a:lnTo>
                    <a:lnTo>
                      <a:pt x="440" y="232"/>
                    </a:lnTo>
                    <a:lnTo>
                      <a:pt x="452" y="163"/>
                    </a:lnTo>
                    <a:lnTo>
                      <a:pt x="440" y="102"/>
                    </a:lnTo>
                    <a:lnTo>
                      <a:pt x="402" y="51"/>
                    </a:lnTo>
                    <a:lnTo>
                      <a:pt x="360" y="11"/>
                    </a:lnTo>
                    <a:lnTo>
                      <a:pt x="335" y="44"/>
                    </a:lnTo>
                    <a:lnTo>
                      <a:pt x="304" y="19"/>
                    </a:lnTo>
                    <a:lnTo>
                      <a:pt x="286" y="5"/>
                    </a:lnTo>
                    <a:lnTo>
                      <a:pt x="274" y="19"/>
                    </a:lnTo>
                    <a:lnTo>
                      <a:pt x="242" y="11"/>
                    </a:lnTo>
                    <a:lnTo>
                      <a:pt x="236" y="44"/>
                    </a:lnTo>
                    <a:lnTo>
                      <a:pt x="224" y="25"/>
                    </a:lnTo>
                    <a:lnTo>
                      <a:pt x="193" y="19"/>
                    </a:lnTo>
                    <a:lnTo>
                      <a:pt x="161" y="0"/>
                    </a:lnTo>
                    <a:lnTo>
                      <a:pt x="150" y="25"/>
                    </a:lnTo>
                    <a:lnTo>
                      <a:pt x="131" y="11"/>
                    </a:lnTo>
                    <a:lnTo>
                      <a:pt x="105" y="5"/>
                    </a:lnTo>
                    <a:lnTo>
                      <a:pt x="87" y="11"/>
                    </a:lnTo>
                    <a:lnTo>
                      <a:pt x="81" y="51"/>
                    </a:lnTo>
                    <a:lnTo>
                      <a:pt x="87" y="56"/>
                    </a:lnTo>
                    <a:lnTo>
                      <a:pt x="69" y="56"/>
                    </a:lnTo>
                    <a:lnTo>
                      <a:pt x="5" y="51"/>
                    </a:lnTo>
                    <a:lnTo>
                      <a:pt x="0" y="107"/>
                    </a:lnTo>
                    <a:close/>
                  </a:path>
                </a:pathLst>
              </a:custGeom>
              <a:solidFill>
                <a:srgbClr val="C08040"/>
              </a:solidFill>
              <a:ln w="11113">
                <a:solidFill>
                  <a:srgbClr val="000000"/>
                </a:solidFill>
                <a:prstDash val="solid"/>
                <a:round/>
                <a:headEnd/>
                <a:tailEnd/>
              </a:ln>
            </p:spPr>
            <p:txBody>
              <a:bodyPr/>
              <a:lstStyle/>
              <a:p>
                <a:endParaRPr lang="fr-FR"/>
              </a:p>
            </p:txBody>
          </p:sp>
          <p:sp>
            <p:nvSpPr>
              <p:cNvPr id="199700" name="Freeform 20"/>
              <p:cNvSpPr>
                <a:spLocks/>
              </p:cNvSpPr>
              <p:nvPr/>
            </p:nvSpPr>
            <p:spPr bwMode="auto">
              <a:xfrm flipH="1">
                <a:off x="1132" y="1055"/>
                <a:ext cx="504" cy="98"/>
              </a:xfrm>
              <a:custGeom>
                <a:avLst/>
                <a:gdLst/>
                <a:ahLst/>
                <a:cxnLst>
                  <a:cxn ang="0">
                    <a:pos x="0" y="4"/>
                  </a:cxn>
                  <a:cxn ang="0">
                    <a:pos x="64" y="0"/>
                  </a:cxn>
                  <a:cxn ang="0">
                    <a:pos x="130" y="16"/>
                  </a:cxn>
                  <a:cxn ang="0">
                    <a:pos x="179" y="34"/>
                  </a:cxn>
                  <a:cxn ang="0">
                    <a:pos x="250" y="65"/>
                  </a:cxn>
                  <a:cxn ang="0">
                    <a:pos x="311" y="80"/>
                  </a:cxn>
                  <a:cxn ang="0">
                    <a:pos x="366" y="72"/>
                  </a:cxn>
                  <a:cxn ang="0">
                    <a:pos x="425" y="80"/>
                  </a:cxn>
                  <a:cxn ang="0">
                    <a:pos x="470" y="83"/>
                  </a:cxn>
                  <a:cxn ang="0">
                    <a:pos x="504" y="98"/>
                  </a:cxn>
                </a:cxnLst>
                <a:rect l="0" t="0" r="r" b="b"/>
                <a:pathLst>
                  <a:path w="504" h="98">
                    <a:moveTo>
                      <a:pt x="0" y="4"/>
                    </a:moveTo>
                    <a:lnTo>
                      <a:pt x="64" y="0"/>
                    </a:lnTo>
                    <a:lnTo>
                      <a:pt x="130" y="16"/>
                    </a:lnTo>
                    <a:lnTo>
                      <a:pt x="179" y="34"/>
                    </a:lnTo>
                    <a:lnTo>
                      <a:pt x="250" y="65"/>
                    </a:lnTo>
                    <a:lnTo>
                      <a:pt x="311" y="80"/>
                    </a:lnTo>
                    <a:lnTo>
                      <a:pt x="366" y="72"/>
                    </a:lnTo>
                    <a:lnTo>
                      <a:pt x="425" y="80"/>
                    </a:lnTo>
                    <a:lnTo>
                      <a:pt x="470" y="83"/>
                    </a:lnTo>
                    <a:lnTo>
                      <a:pt x="504" y="98"/>
                    </a:lnTo>
                  </a:path>
                </a:pathLst>
              </a:custGeom>
              <a:noFill/>
              <a:ln w="11113">
                <a:solidFill>
                  <a:srgbClr val="C08040"/>
                </a:solidFill>
                <a:prstDash val="solid"/>
                <a:round/>
                <a:headEnd/>
                <a:tailEnd/>
              </a:ln>
            </p:spPr>
            <p:txBody>
              <a:bodyPr/>
              <a:lstStyle/>
              <a:p>
                <a:endParaRPr lang="fr-FR"/>
              </a:p>
            </p:txBody>
          </p:sp>
          <p:sp>
            <p:nvSpPr>
              <p:cNvPr id="199701" name="Freeform 21"/>
              <p:cNvSpPr>
                <a:spLocks/>
              </p:cNvSpPr>
              <p:nvPr/>
            </p:nvSpPr>
            <p:spPr bwMode="auto">
              <a:xfrm flipH="1">
                <a:off x="1083" y="1031"/>
                <a:ext cx="448" cy="135"/>
              </a:xfrm>
              <a:custGeom>
                <a:avLst/>
                <a:gdLst/>
                <a:ahLst/>
                <a:cxnLst>
                  <a:cxn ang="0">
                    <a:pos x="0" y="0"/>
                  </a:cxn>
                  <a:cxn ang="0">
                    <a:pos x="34" y="22"/>
                  </a:cxn>
                  <a:cxn ang="0">
                    <a:pos x="90" y="40"/>
                  </a:cxn>
                  <a:cxn ang="0">
                    <a:pos x="129" y="52"/>
                  </a:cxn>
                  <a:cxn ang="0">
                    <a:pos x="175" y="58"/>
                  </a:cxn>
                  <a:cxn ang="0">
                    <a:pos x="219" y="47"/>
                  </a:cxn>
                  <a:cxn ang="0">
                    <a:pos x="292" y="58"/>
                  </a:cxn>
                  <a:cxn ang="0">
                    <a:pos x="341" y="68"/>
                  </a:cxn>
                  <a:cxn ang="0">
                    <a:pos x="385" y="73"/>
                  </a:cxn>
                  <a:cxn ang="0">
                    <a:pos x="434" y="96"/>
                  </a:cxn>
                  <a:cxn ang="0">
                    <a:pos x="448" y="135"/>
                  </a:cxn>
                </a:cxnLst>
                <a:rect l="0" t="0" r="r" b="b"/>
                <a:pathLst>
                  <a:path w="448" h="135">
                    <a:moveTo>
                      <a:pt x="0" y="0"/>
                    </a:moveTo>
                    <a:lnTo>
                      <a:pt x="34" y="22"/>
                    </a:lnTo>
                    <a:lnTo>
                      <a:pt x="90" y="40"/>
                    </a:lnTo>
                    <a:lnTo>
                      <a:pt x="129" y="52"/>
                    </a:lnTo>
                    <a:lnTo>
                      <a:pt x="175" y="58"/>
                    </a:lnTo>
                    <a:lnTo>
                      <a:pt x="219" y="47"/>
                    </a:lnTo>
                    <a:lnTo>
                      <a:pt x="292" y="58"/>
                    </a:lnTo>
                    <a:lnTo>
                      <a:pt x="341" y="68"/>
                    </a:lnTo>
                    <a:lnTo>
                      <a:pt x="385" y="73"/>
                    </a:lnTo>
                    <a:lnTo>
                      <a:pt x="434" y="96"/>
                    </a:lnTo>
                    <a:lnTo>
                      <a:pt x="448" y="135"/>
                    </a:lnTo>
                  </a:path>
                </a:pathLst>
              </a:custGeom>
              <a:noFill/>
              <a:ln w="11113">
                <a:solidFill>
                  <a:srgbClr val="C08040"/>
                </a:solidFill>
                <a:prstDash val="solid"/>
                <a:round/>
                <a:headEnd/>
                <a:tailEnd/>
              </a:ln>
            </p:spPr>
            <p:txBody>
              <a:bodyPr/>
              <a:lstStyle/>
              <a:p>
                <a:endParaRPr lang="fr-FR"/>
              </a:p>
            </p:txBody>
          </p:sp>
          <p:sp>
            <p:nvSpPr>
              <p:cNvPr id="199702" name="Freeform 22"/>
              <p:cNvSpPr>
                <a:spLocks/>
              </p:cNvSpPr>
              <p:nvPr/>
            </p:nvSpPr>
            <p:spPr bwMode="auto">
              <a:xfrm flipH="1">
                <a:off x="1738" y="1379"/>
                <a:ext cx="137" cy="154"/>
              </a:xfrm>
              <a:custGeom>
                <a:avLst/>
                <a:gdLst/>
                <a:ahLst/>
                <a:cxnLst>
                  <a:cxn ang="0">
                    <a:pos x="124" y="0"/>
                  </a:cxn>
                  <a:cxn ang="0">
                    <a:pos x="21" y="74"/>
                  </a:cxn>
                  <a:cxn ang="0">
                    <a:pos x="0" y="105"/>
                  </a:cxn>
                  <a:cxn ang="0">
                    <a:pos x="8" y="135"/>
                  </a:cxn>
                  <a:cxn ang="0">
                    <a:pos x="26" y="154"/>
                  </a:cxn>
                  <a:cxn ang="0">
                    <a:pos x="61" y="144"/>
                  </a:cxn>
                  <a:cxn ang="0">
                    <a:pos x="137" y="65"/>
                  </a:cxn>
                  <a:cxn ang="0">
                    <a:pos x="124" y="0"/>
                  </a:cxn>
                </a:cxnLst>
                <a:rect l="0" t="0" r="r" b="b"/>
                <a:pathLst>
                  <a:path w="137" h="154">
                    <a:moveTo>
                      <a:pt x="124" y="0"/>
                    </a:moveTo>
                    <a:lnTo>
                      <a:pt x="21" y="74"/>
                    </a:lnTo>
                    <a:lnTo>
                      <a:pt x="0" y="105"/>
                    </a:lnTo>
                    <a:lnTo>
                      <a:pt x="8" y="135"/>
                    </a:lnTo>
                    <a:lnTo>
                      <a:pt x="26" y="154"/>
                    </a:lnTo>
                    <a:lnTo>
                      <a:pt x="61" y="144"/>
                    </a:lnTo>
                    <a:lnTo>
                      <a:pt x="137" y="65"/>
                    </a:lnTo>
                    <a:lnTo>
                      <a:pt x="124" y="0"/>
                    </a:lnTo>
                    <a:close/>
                  </a:path>
                </a:pathLst>
              </a:custGeom>
              <a:solidFill>
                <a:srgbClr val="F0F0FF"/>
              </a:solidFill>
              <a:ln w="11113">
                <a:solidFill>
                  <a:srgbClr val="000000"/>
                </a:solidFill>
                <a:prstDash val="solid"/>
                <a:round/>
                <a:headEnd/>
                <a:tailEnd/>
              </a:ln>
            </p:spPr>
            <p:txBody>
              <a:bodyPr/>
              <a:lstStyle/>
              <a:p>
                <a:endParaRPr lang="fr-FR"/>
              </a:p>
            </p:txBody>
          </p:sp>
          <p:sp>
            <p:nvSpPr>
              <p:cNvPr id="199703" name="Oval 23"/>
              <p:cNvSpPr>
                <a:spLocks noChangeArrowheads="1"/>
              </p:cNvSpPr>
              <p:nvPr/>
            </p:nvSpPr>
            <p:spPr bwMode="auto">
              <a:xfrm flipH="1">
                <a:off x="1776" y="1440"/>
                <a:ext cx="48" cy="47"/>
              </a:xfrm>
              <a:prstGeom prst="ellipse">
                <a:avLst/>
              </a:prstGeom>
              <a:solidFill>
                <a:srgbClr val="009080"/>
              </a:solidFill>
              <a:ln w="11113">
                <a:solidFill>
                  <a:srgbClr val="000000"/>
                </a:solidFill>
                <a:round/>
                <a:headEnd/>
                <a:tailEnd/>
              </a:ln>
            </p:spPr>
            <p:txBody>
              <a:bodyPr/>
              <a:lstStyle/>
              <a:p>
                <a:endParaRPr lang="fr-FR"/>
              </a:p>
            </p:txBody>
          </p:sp>
          <p:sp>
            <p:nvSpPr>
              <p:cNvPr id="199704" name="Freeform 24"/>
              <p:cNvSpPr>
                <a:spLocks/>
              </p:cNvSpPr>
              <p:nvPr/>
            </p:nvSpPr>
            <p:spPr bwMode="auto">
              <a:xfrm flipH="1">
                <a:off x="1727" y="1343"/>
                <a:ext cx="183" cy="139"/>
              </a:xfrm>
              <a:custGeom>
                <a:avLst/>
                <a:gdLst/>
                <a:ahLst/>
                <a:cxnLst>
                  <a:cxn ang="0">
                    <a:pos x="178" y="14"/>
                  </a:cxn>
                  <a:cxn ang="0">
                    <a:pos x="169" y="4"/>
                  </a:cxn>
                  <a:cxn ang="0">
                    <a:pos x="160" y="0"/>
                  </a:cxn>
                  <a:cxn ang="0">
                    <a:pos x="150" y="1"/>
                  </a:cxn>
                  <a:cxn ang="0">
                    <a:pos x="140" y="8"/>
                  </a:cxn>
                  <a:cxn ang="0">
                    <a:pos x="6" y="96"/>
                  </a:cxn>
                  <a:cxn ang="0">
                    <a:pos x="2" y="104"/>
                  </a:cxn>
                  <a:cxn ang="0">
                    <a:pos x="0" y="116"/>
                  </a:cxn>
                  <a:cxn ang="0">
                    <a:pos x="4" y="127"/>
                  </a:cxn>
                  <a:cxn ang="0">
                    <a:pos x="12" y="136"/>
                  </a:cxn>
                  <a:cxn ang="0">
                    <a:pos x="21" y="139"/>
                  </a:cxn>
                  <a:cxn ang="0">
                    <a:pos x="34" y="136"/>
                  </a:cxn>
                  <a:cxn ang="0">
                    <a:pos x="175" y="44"/>
                  </a:cxn>
                  <a:cxn ang="0">
                    <a:pos x="182" y="36"/>
                  </a:cxn>
                  <a:cxn ang="0">
                    <a:pos x="183" y="27"/>
                  </a:cxn>
                  <a:cxn ang="0">
                    <a:pos x="178" y="14"/>
                  </a:cxn>
                </a:cxnLst>
                <a:rect l="0" t="0" r="r" b="b"/>
                <a:pathLst>
                  <a:path w="183" h="139">
                    <a:moveTo>
                      <a:pt x="178" y="14"/>
                    </a:moveTo>
                    <a:lnTo>
                      <a:pt x="169" y="4"/>
                    </a:lnTo>
                    <a:lnTo>
                      <a:pt x="160" y="0"/>
                    </a:lnTo>
                    <a:lnTo>
                      <a:pt x="150" y="1"/>
                    </a:lnTo>
                    <a:lnTo>
                      <a:pt x="140" y="8"/>
                    </a:lnTo>
                    <a:lnTo>
                      <a:pt x="6" y="96"/>
                    </a:lnTo>
                    <a:lnTo>
                      <a:pt x="2" y="104"/>
                    </a:lnTo>
                    <a:lnTo>
                      <a:pt x="0" y="116"/>
                    </a:lnTo>
                    <a:lnTo>
                      <a:pt x="4" y="127"/>
                    </a:lnTo>
                    <a:lnTo>
                      <a:pt x="12" y="136"/>
                    </a:lnTo>
                    <a:lnTo>
                      <a:pt x="21" y="139"/>
                    </a:lnTo>
                    <a:lnTo>
                      <a:pt x="34" y="136"/>
                    </a:lnTo>
                    <a:lnTo>
                      <a:pt x="175" y="44"/>
                    </a:lnTo>
                    <a:lnTo>
                      <a:pt x="182" y="36"/>
                    </a:lnTo>
                    <a:lnTo>
                      <a:pt x="183" y="27"/>
                    </a:lnTo>
                    <a:lnTo>
                      <a:pt x="178" y="14"/>
                    </a:lnTo>
                    <a:close/>
                  </a:path>
                </a:pathLst>
              </a:custGeom>
              <a:solidFill>
                <a:srgbClr val="C08040"/>
              </a:solidFill>
              <a:ln w="11113">
                <a:solidFill>
                  <a:srgbClr val="000000"/>
                </a:solidFill>
                <a:prstDash val="solid"/>
                <a:round/>
                <a:headEnd/>
                <a:tailEnd/>
              </a:ln>
            </p:spPr>
            <p:txBody>
              <a:bodyPr/>
              <a:lstStyle/>
              <a:p>
                <a:endParaRPr lang="fr-FR"/>
              </a:p>
            </p:txBody>
          </p:sp>
          <p:sp>
            <p:nvSpPr>
              <p:cNvPr id="199705" name="Freeform 25"/>
              <p:cNvSpPr>
                <a:spLocks/>
              </p:cNvSpPr>
              <p:nvPr/>
            </p:nvSpPr>
            <p:spPr bwMode="auto">
              <a:xfrm flipH="1">
                <a:off x="1555" y="1422"/>
                <a:ext cx="324" cy="310"/>
              </a:xfrm>
              <a:custGeom>
                <a:avLst/>
                <a:gdLst/>
                <a:ahLst/>
                <a:cxnLst>
                  <a:cxn ang="0">
                    <a:pos x="166" y="0"/>
                  </a:cxn>
                  <a:cxn ang="0">
                    <a:pos x="92" y="68"/>
                  </a:cxn>
                  <a:cxn ang="0">
                    <a:pos x="28" y="142"/>
                  </a:cxn>
                  <a:cxn ang="0">
                    <a:pos x="0" y="203"/>
                  </a:cxn>
                  <a:cxn ang="0">
                    <a:pos x="9" y="255"/>
                  </a:cxn>
                  <a:cxn ang="0">
                    <a:pos x="37" y="289"/>
                  </a:cxn>
                  <a:cxn ang="0">
                    <a:pos x="79" y="301"/>
                  </a:cxn>
                  <a:cxn ang="0">
                    <a:pos x="151" y="310"/>
                  </a:cxn>
                  <a:cxn ang="0">
                    <a:pos x="230" y="270"/>
                  </a:cxn>
                  <a:cxn ang="0">
                    <a:pos x="271" y="270"/>
                  </a:cxn>
                  <a:cxn ang="0">
                    <a:pos x="304" y="255"/>
                  </a:cxn>
                  <a:cxn ang="0">
                    <a:pos x="322" y="228"/>
                  </a:cxn>
                  <a:cxn ang="0">
                    <a:pos x="324" y="194"/>
                  </a:cxn>
                  <a:cxn ang="0">
                    <a:pos x="166" y="0"/>
                  </a:cxn>
                </a:cxnLst>
                <a:rect l="0" t="0" r="r" b="b"/>
                <a:pathLst>
                  <a:path w="324" h="310">
                    <a:moveTo>
                      <a:pt x="166" y="0"/>
                    </a:moveTo>
                    <a:lnTo>
                      <a:pt x="92" y="68"/>
                    </a:lnTo>
                    <a:lnTo>
                      <a:pt x="28" y="142"/>
                    </a:lnTo>
                    <a:lnTo>
                      <a:pt x="0" y="203"/>
                    </a:lnTo>
                    <a:lnTo>
                      <a:pt x="9" y="255"/>
                    </a:lnTo>
                    <a:lnTo>
                      <a:pt x="37" y="289"/>
                    </a:lnTo>
                    <a:lnTo>
                      <a:pt x="79" y="301"/>
                    </a:lnTo>
                    <a:lnTo>
                      <a:pt x="151" y="310"/>
                    </a:lnTo>
                    <a:lnTo>
                      <a:pt x="230" y="270"/>
                    </a:lnTo>
                    <a:lnTo>
                      <a:pt x="271" y="270"/>
                    </a:lnTo>
                    <a:lnTo>
                      <a:pt x="304" y="255"/>
                    </a:lnTo>
                    <a:lnTo>
                      <a:pt x="322" y="228"/>
                    </a:lnTo>
                    <a:lnTo>
                      <a:pt x="324" y="194"/>
                    </a:lnTo>
                    <a:lnTo>
                      <a:pt x="166" y="0"/>
                    </a:lnTo>
                    <a:close/>
                  </a:path>
                </a:pathLst>
              </a:custGeom>
              <a:solidFill>
                <a:srgbClr val="E0A080"/>
              </a:solidFill>
              <a:ln w="11113">
                <a:solidFill>
                  <a:srgbClr val="000000"/>
                </a:solidFill>
                <a:prstDash val="solid"/>
                <a:round/>
                <a:headEnd/>
                <a:tailEnd/>
              </a:ln>
            </p:spPr>
            <p:txBody>
              <a:bodyPr/>
              <a:lstStyle/>
              <a:p>
                <a:endParaRPr lang="fr-FR"/>
              </a:p>
            </p:txBody>
          </p:sp>
          <p:sp>
            <p:nvSpPr>
              <p:cNvPr id="199706" name="Freeform 26"/>
              <p:cNvSpPr>
                <a:spLocks/>
              </p:cNvSpPr>
              <p:nvPr/>
            </p:nvSpPr>
            <p:spPr bwMode="auto">
              <a:xfrm flipH="1">
                <a:off x="1527" y="1379"/>
                <a:ext cx="161" cy="179"/>
              </a:xfrm>
              <a:custGeom>
                <a:avLst/>
                <a:gdLst/>
                <a:ahLst/>
                <a:cxnLst>
                  <a:cxn ang="0">
                    <a:pos x="36" y="0"/>
                  </a:cxn>
                  <a:cxn ang="0">
                    <a:pos x="133" y="56"/>
                  </a:cxn>
                  <a:cxn ang="0">
                    <a:pos x="152" y="86"/>
                  </a:cxn>
                  <a:cxn ang="0">
                    <a:pos x="161" y="116"/>
                  </a:cxn>
                  <a:cxn ang="0">
                    <a:pos x="157" y="154"/>
                  </a:cxn>
                  <a:cxn ang="0">
                    <a:pos x="139" y="173"/>
                  </a:cxn>
                  <a:cxn ang="0">
                    <a:pos x="104" y="179"/>
                  </a:cxn>
                  <a:cxn ang="0">
                    <a:pos x="64" y="166"/>
                  </a:cxn>
                  <a:cxn ang="0">
                    <a:pos x="31" y="135"/>
                  </a:cxn>
                  <a:cxn ang="0">
                    <a:pos x="6" y="98"/>
                  </a:cxn>
                  <a:cxn ang="0">
                    <a:pos x="0" y="67"/>
                  </a:cxn>
                  <a:cxn ang="0">
                    <a:pos x="36" y="0"/>
                  </a:cxn>
                </a:cxnLst>
                <a:rect l="0" t="0" r="r" b="b"/>
                <a:pathLst>
                  <a:path w="161" h="179">
                    <a:moveTo>
                      <a:pt x="36" y="0"/>
                    </a:moveTo>
                    <a:lnTo>
                      <a:pt x="133" y="56"/>
                    </a:lnTo>
                    <a:lnTo>
                      <a:pt x="152" y="86"/>
                    </a:lnTo>
                    <a:lnTo>
                      <a:pt x="161" y="116"/>
                    </a:lnTo>
                    <a:lnTo>
                      <a:pt x="157" y="154"/>
                    </a:lnTo>
                    <a:lnTo>
                      <a:pt x="139" y="173"/>
                    </a:lnTo>
                    <a:lnTo>
                      <a:pt x="104" y="179"/>
                    </a:lnTo>
                    <a:lnTo>
                      <a:pt x="64" y="166"/>
                    </a:lnTo>
                    <a:lnTo>
                      <a:pt x="31" y="135"/>
                    </a:lnTo>
                    <a:lnTo>
                      <a:pt x="6" y="98"/>
                    </a:lnTo>
                    <a:lnTo>
                      <a:pt x="0" y="67"/>
                    </a:lnTo>
                    <a:lnTo>
                      <a:pt x="36" y="0"/>
                    </a:lnTo>
                    <a:close/>
                  </a:path>
                </a:pathLst>
              </a:custGeom>
              <a:solidFill>
                <a:srgbClr val="F0F0FF"/>
              </a:solidFill>
              <a:ln w="11113">
                <a:solidFill>
                  <a:srgbClr val="000000"/>
                </a:solidFill>
                <a:prstDash val="solid"/>
                <a:round/>
                <a:headEnd/>
                <a:tailEnd/>
              </a:ln>
            </p:spPr>
            <p:txBody>
              <a:bodyPr/>
              <a:lstStyle/>
              <a:p>
                <a:endParaRPr lang="fr-FR"/>
              </a:p>
            </p:txBody>
          </p:sp>
          <p:sp>
            <p:nvSpPr>
              <p:cNvPr id="199707" name="Oval 27"/>
              <p:cNvSpPr>
                <a:spLocks noChangeArrowheads="1"/>
              </p:cNvSpPr>
              <p:nvPr/>
            </p:nvSpPr>
            <p:spPr bwMode="auto">
              <a:xfrm flipH="1">
                <a:off x="1633" y="1440"/>
                <a:ext cx="47" cy="45"/>
              </a:xfrm>
              <a:prstGeom prst="ellipse">
                <a:avLst/>
              </a:prstGeom>
              <a:solidFill>
                <a:srgbClr val="009080"/>
              </a:solidFill>
              <a:ln w="11113">
                <a:solidFill>
                  <a:srgbClr val="000000"/>
                </a:solidFill>
                <a:round/>
                <a:headEnd/>
                <a:tailEnd/>
              </a:ln>
            </p:spPr>
            <p:txBody>
              <a:bodyPr/>
              <a:lstStyle/>
              <a:p>
                <a:endParaRPr lang="fr-FR"/>
              </a:p>
            </p:txBody>
          </p:sp>
          <p:sp>
            <p:nvSpPr>
              <p:cNvPr id="199708" name="Freeform 28"/>
              <p:cNvSpPr>
                <a:spLocks/>
              </p:cNvSpPr>
              <p:nvPr/>
            </p:nvSpPr>
            <p:spPr bwMode="auto">
              <a:xfrm flipH="1">
                <a:off x="1509" y="1346"/>
                <a:ext cx="188" cy="127"/>
              </a:xfrm>
              <a:custGeom>
                <a:avLst/>
                <a:gdLst/>
                <a:ahLst/>
                <a:cxnLst>
                  <a:cxn ang="0">
                    <a:pos x="5" y="13"/>
                  </a:cxn>
                  <a:cxn ang="0">
                    <a:pos x="14" y="5"/>
                  </a:cxn>
                  <a:cxn ang="0">
                    <a:pos x="23" y="0"/>
                  </a:cxn>
                  <a:cxn ang="0">
                    <a:pos x="33" y="2"/>
                  </a:cxn>
                  <a:cxn ang="0">
                    <a:pos x="43" y="8"/>
                  </a:cxn>
                  <a:cxn ang="0">
                    <a:pos x="182" y="88"/>
                  </a:cxn>
                  <a:cxn ang="0">
                    <a:pos x="185" y="95"/>
                  </a:cxn>
                  <a:cxn ang="0">
                    <a:pos x="188" y="106"/>
                  </a:cxn>
                  <a:cxn ang="0">
                    <a:pos x="184" y="116"/>
                  </a:cxn>
                  <a:cxn ang="0">
                    <a:pos x="175" y="124"/>
                  </a:cxn>
                  <a:cxn ang="0">
                    <a:pos x="166" y="127"/>
                  </a:cxn>
                  <a:cxn ang="0">
                    <a:pos x="155" y="125"/>
                  </a:cxn>
                  <a:cxn ang="0">
                    <a:pos x="8" y="40"/>
                  </a:cxn>
                  <a:cxn ang="0">
                    <a:pos x="2" y="33"/>
                  </a:cxn>
                  <a:cxn ang="0">
                    <a:pos x="0" y="25"/>
                  </a:cxn>
                  <a:cxn ang="0">
                    <a:pos x="5" y="13"/>
                  </a:cxn>
                </a:cxnLst>
                <a:rect l="0" t="0" r="r" b="b"/>
                <a:pathLst>
                  <a:path w="188" h="127">
                    <a:moveTo>
                      <a:pt x="5" y="13"/>
                    </a:moveTo>
                    <a:lnTo>
                      <a:pt x="14" y="5"/>
                    </a:lnTo>
                    <a:lnTo>
                      <a:pt x="23" y="0"/>
                    </a:lnTo>
                    <a:lnTo>
                      <a:pt x="33" y="2"/>
                    </a:lnTo>
                    <a:lnTo>
                      <a:pt x="43" y="8"/>
                    </a:lnTo>
                    <a:lnTo>
                      <a:pt x="182" y="88"/>
                    </a:lnTo>
                    <a:lnTo>
                      <a:pt x="185" y="95"/>
                    </a:lnTo>
                    <a:lnTo>
                      <a:pt x="188" y="106"/>
                    </a:lnTo>
                    <a:lnTo>
                      <a:pt x="184" y="116"/>
                    </a:lnTo>
                    <a:lnTo>
                      <a:pt x="175" y="124"/>
                    </a:lnTo>
                    <a:lnTo>
                      <a:pt x="166" y="127"/>
                    </a:lnTo>
                    <a:lnTo>
                      <a:pt x="155" y="125"/>
                    </a:lnTo>
                    <a:lnTo>
                      <a:pt x="8" y="40"/>
                    </a:lnTo>
                    <a:lnTo>
                      <a:pt x="2" y="33"/>
                    </a:lnTo>
                    <a:lnTo>
                      <a:pt x="0" y="25"/>
                    </a:lnTo>
                    <a:lnTo>
                      <a:pt x="5" y="13"/>
                    </a:lnTo>
                    <a:close/>
                  </a:path>
                </a:pathLst>
              </a:custGeom>
              <a:solidFill>
                <a:srgbClr val="C08040"/>
              </a:solidFill>
              <a:ln w="11113">
                <a:solidFill>
                  <a:srgbClr val="000000"/>
                </a:solidFill>
                <a:prstDash val="solid"/>
                <a:round/>
                <a:headEnd/>
                <a:tailEnd/>
              </a:ln>
            </p:spPr>
            <p:txBody>
              <a:bodyPr/>
              <a:lstStyle/>
              <a:p>
                <a:endParaRPr lang="fr-FR"/>
              </a:p>
            </p:txBody>
          </p:sp>
          <p:sp>
            <p:nvSpPr>
              <p:cNvPr id="199709" name="Freeform 29"/>
              <p:cNvSpPr>
                <a:spLocks/>
              </p:cNvSpPr>
              <p:nvPr/>
            </p:nvSpPr>
            <p:spPr bwMode="auto">
              <a:xfrm flipH="1">
                <a:off x="416" y="1949"/>
                <a:ext cx="1822" cy="1119"/>
              </a:xfrm>
              <a:custGeom>
                <a:avLst/>
                <a:gdLst/>
                <a:ahLst/>
                <a:cxnLst>
                  <a:cxn ang="0">
                    <a:pos x="666" y="6"/>
                  </a:cxn>
                  <a:cxn ang="0">
                    <a:pos x="1190" y="116"/>
                  </a:cxn>
                  <a:cxn ang="0">
                    <a:pos x="1333" y="471"/>
                  </a:cxn>
                  <a:cxn ang="0">
                    <a:pos x="1372" y="513"/>
                  </a:cxn>
                  <a:cxn ang="0">
                    <a:pos x="1399" y="568"/>
                  </a:cxn>
                  <a:cxn ang="0">
                    <a:pos x="1437" y="629"/>
                  </a:cxn>
                  <a:cxn ang="0">
                    <a:pos x="1466" y="675"/>
                  </a:cxn>
                  <a:cxn ang="0">
                    <a:pos x="1522" y="722"/>
                  </a:cxn>
                  <a:cxn ang="0">
                    <a:pos x="1554" y="783"/>
                  </a:cxn>
                  <a:cxn ang="0">
                    <a:pos x="1574" y="839"/>
                  </a:cxn>
                  <a:cxn ang="0">
                    <a:pos x="1578" y="899"/>
                  </a:cxn>
                  <a:cxn ang="0">
                    <a:pos x="1630" y="910"/>
                  </a:cxn>
                  <a:cxn ang="0">
                    <a:pos x="1680" y="930"/>
                  </a:cxn>
                  <a:cxn ang="0">
                    <a:pos x="1735" y="961"/>
                  </a:cxn>
                  <a:cxn ang="0">
                    <a:pos x="1774" y="1003"/>
                  </a:cxn>
                  <a:cxn ang="0">
                    <a:pos x="1798" y="1052"/>
                  </a:cxn>
                  <a:cxn ang="0">
                    <a:pos x="1822" y="1119"/>
                  </a:cxn>
                  <a:cxn ang="0">
                    <a:pos x="679" y="1119"/>
                  </a:cxn>
                  <a:cxn ang="0">
                    <a:pos x="648" y="1077"/>
                  </a:cxn>
                  <a:cxn ang="0">
                    <a:pos x="635" y="1039"/>
                  </a:cxn>
                  <a:cxn ang="0">
                    <a:pos x="626" y="979"/>
                  </a:cxn>
                  <a:cxn ang="0">
                    <a:pos x="610" y="917"/>
                  </a:cxn>
                  <a:cxn ang="0">
                    <a:pos x="562" y="862"/>
                  </a:cxn>
                  <a:cxn ang="0">
                    <a:pos x="519" y="881"/>
                  </a:cxn>
                  <a:cxn ang="0">
                    <a:pos x="475" y="917"/>
                  </a:cxn>
                  <a:cxn ang="0">
                    <a:pos x="433" y="948"/>
                  </a:cxn>
                  <a:cxn ang="0">
                    <a:pos x="392" y="1008"/>
                  </a:cxn>
                  <a:cxn ang="0">
                    <a:pos x="359" y="1088"/>
                  </a:cxn>
                  <a:cxn ang="0">
                    <a:pos x="287" y="1067"/>
                  </a:cxn>
                  <a:cxn ang="0">
                    <a:pos x="47" y="1088"/>
                  </a:cxn>
                  <a:cxn ang="0">
                    <a:pos x="23" y="1049"/>
                  </a:cxn>
                  <a:cxn ang="0">
                    <a:pos x="2" y="972"/>
                  </a:cxn>
                  <a:cxn ang="0">
                    <a:pos x="0" y="892"/>
                  </a:cxn>
                  <a:cxn ang="0">
                    <a:pos x="18" y="808"/>
                  </a:cxn>
                  <a:cxn ang="0">
                    <a:pos x="54" y="732"/>
                  </a:cxn>
                  <a:cxn ang="0">
                    <a:pos x="116" y="666"/>
                  </a:cxn>
                  <a:cxn ang="0">
                    <a:pos x="192" y="623"/>
                  </a:cxn>
                  <a:cxn ang="0">
                    <a:pos x="183" y="546"/>
                  </a:cxn>
                  <a:cxn ang="0">
                    <a:pos x="201" y="483"/>
                  </a:cxn>
                  <a:cxn ang="0">
                    <a:pos x="228" y="407"/>
                  </a:cxn>
                  <a:cxn ang="0">
                    <a:pos x="268" y="346"/>
                  </a:cxn>
                  <a:cxn ang="0">
                    <a:pos x="311" y="312"/>
                  </a:cxn>
                  <a:cxn ang="0">
                    <a:pos x="374" y="284"/>
                  </a:cxn>
                  <a:cxn ang="0">
                    <a:pos x="420" y="269"/>
                  </a:cxn>
                  <a:cxn ang="0">
                    <a:pos x="469" y="196"/>
                  </a:cxn>
                  <a:cxn ang="0">
                    <a:pos x="463" y="73"/>
                  </a:cxn>
                  <a:cxn ang="0">
                    <a:pos x="506" y="18"/>
                  </a:cxn>
                  <a:cxn ang="0">
                    <a:pos x="562" y="0"/>
                  </a:cxn>
                  <a:cxn ang="0">
                    <a:pos x="666" y="6"/>
                  </a:cxn>
                </a:cxnLst>
                <a:rect l="0" t="0" r="r" b="b"/>
                <a:pathLst>
                  <a:path w="1822" h="1119">
                    <a:moveTo>
                      <a:pt x="666" y="6"/>
                    </a:moveTo>
                    <a:lnTo>
                      <a:pt x="1190" y="116"/>
                    </a:lnTo>
                    <a:lnTo>
                      <a:pt x="1333" y="471"/>
                    </a:lnTo>
                    <a:lnTo>
                      <a:pt x="1372" y="513"/>
                    </a:lnTo>
                    <a:lnTo>
                      <a:pt x="1399" y="568"/>
                    </a:lnTo>
                    <a:lnTo>
                      <a:pt x="1437" y="629"/>
                    </a:lnTo>
                    <a:lnTo>
                      <a:pt x="1466" y="675"/>
                    </a:lnTo>
                    <a:lnTo>
                      <a:pt x="1522" y="722"/>
                    </a:lnTo>
                    <a:lnTo>
                      <a:pt x="1554" y="783"/>
                    </a:lnTo>
                    <a:lnTo>
                      <a:pt x="1574" y="839"/>
                    </a:lnTo>
                    <a:lnTo>
                      <a:pt x="1578" y="899"/>
                    </a:lnTo>
                    <a:lnTo>
                      <a:pt x="1630" y="910"/>
                    </a:lnTo>
                    <a:lnTo>
                      <a:pt x="1680" y="930"/>
                    </a:lnTo>
                    <a:lnTo>
                      <a:pt x="1735" y="961"/>
                    </a:lnTo>
                    <a:lnTo>
                      <a:pt x="1774" y="1003"/>
                    </a:lnTo>
                    <a:lnTo>
                      <a:pt x="1798" y="1052"/>
                    </a:lnTo>
                    <a:lnTo>
                      <a:pt x="1822" y="1119"/>
                    </a:lnTo>
                    <a:lnTo>
                      <a:pt x="679" y="1119"/>
                    </a:lnTo>
                    <a:lnTo>
                      <a:pt x="648" y="1077"/>
                    </a:lnTo>
                    <a:lnTo>
                      <a:pt x="635" y="1039"/>
                    </a:lnTo>
                    <a:lnTo>
                      <a:pt x="626" y="979"/>
                    </a:lnTo>
                    <a:lnTo>
                      <a:pt x="610" y="917"/>
                    </a:lnTo>
                    <a:lnTo>
                      <a:pt x="562" y="862"/>
                    </a:lnTo>
                    <a:lnTo>
                      <a:pt x="519" y="881"/>
                    </a:lnTo>
                    <a:lnTo>
                      <a:pt x="475" y="917"/>
                    </a:lnTo>
                    <a:lnTo>
                      <a:pt x="433" y="948"/>
                    </a:lnTo>
                    <a:lnTo>
                      <a:pt x="392" y="1008"/>
                    </a:lnTo>
                    <a:lnTo>
                      <a:pt x="359" y="1088"/>
                    </a:lnTo>
                    <a:lnTo>
                      <a:pt x="287" y="1067"/>
                    </a:lnTo>
                    <a:lnTo>
                      <a:pt x="47" y="1088"/>
                    </a:lnTo>
                    <a:lnTo>
                      <a:pt x="23" y="1049"/>
                    </a:lnTo>
                    <a:lnTo>
                      <a:pt x="2" y="972"/>
                    </a:lnTo>
                    <a:lnTo>
                      <a:pt x="0" y="892"/>
                    </a:lnTo>
                    <a:lnTo>
                      <a:pt x="18" y="808"/>
                    </a:lnTo>
                    <a:lnTo>
                      <a:pt x="54" y="732"/>
                    </a:lnTo>
                    <a:lnTo>
                      <a:pt x="116" y="666"/>
                    </a:lnTo>
                    <a:lnTo>
                      <a:pt x="192" y="623"/>
                    </a:lnTo>
                    <a:lnTo>
                      <a:pt x="183" y="546"/>
                    </a:lnTo>
                    <a:lnTo>
                      <a:pt x="201" y="483"/>
                    </a:lnTo>
                    <a:lnTo>
                      <a:pt x="228" y="407"/>
                    </a:lnTo>
                    <a:lnTo>
                      <a:pt x="268" y="346"/>
                    </a:lnTo>
                    <a:lnTo>
                      <a:pt x="311" y="312"/>
                    </a:lnTo>
                    <a:lnTo>
                      <a:pt x="374" y="284"/>
                    </a:lnTo>
                    <a:lnTo>
                      <a:pt x="420" y="269"/>
                    </a:lnTo>
                    <a:lnTo>
                      <a:pt x="469" y="196"/>
                    </a:lnTo>
                    <a:lnTo>
                      <a:pt x="463" y="73"/>
                    </a:lnTo>
                    <a:lnTo>
                      <a:pt x="506" y="18"/>
                    </a:lnTo>
                    <a:lnTo>
                      <a:pt x="562" y="0"/>
                    </a:lnTo>
                    <a:lnTo>
                      <a:pt x="666" y="6"/>
                    </a:lnTo>
                    <a:close/>
                  </a:path>
                </a:pathLst>
              </a:custGeom>
              <a:solidFill>
                <a:srgbClr val="4080FF"/>
              </a:solidFill>
              <a:ln w="11113">
                <a:solidFill>
                  <a:srgbClr val="000000"/>
                </a:solidFill>
                <a:prstDash val="solid"/>
                <a:round/>
                <a:headEnd/>
                <a:tailEnd/>
              </a:ln>
            </p:spPr>
            <p:txBody>
              <a:bodyPr/>
              <a:lstStyle/>
              <a:p>
                <a:endParaRPr lang="fr-FR"/>
              </a:p>
            </p:txBody>
          </p:sp>
          <p:sp>
            <p:nvSpPr>
              <p:cNvPr id="199710" name="Freeform 30"/>
              <p:cNvSpPr>
                <a:spLocks/>
              </p:cNvSpPr>
              <p:nvPr/>
            </p:nvSpPr>
            <p:spPr bwMode="auto">
              <a:xfrm flipH="1">
                <a:off x="2098" y="2702"/>
                <a:ext cx="73" cy="206"/>
              </a:xfrm>
              <a:custGeom>
                <a:avLst/>
                <a:gdLst/>
                <a:ahLst/>
                <a:cxnLst>
                  <a:cxn ang="0">
                    <a:pos x="73" y="0"/>
                  </a:cxn>
                  <a:cxn ang="0">
                    <a:pos x="5" y="73"/>
                  </a:cxn>
                  <a:cxn ang="0">
                    <a:pos x="0" y="133"/>
                  </a:cxn>
                  <a:cxn ang="0">
                    <a:pos x="5" y="188"/>
                  </a:cxn>
                  <a:cxn ang="0">
                    <a:pos x="18" y="206"/>
                  </a:cxn>
                </a:cxnLst>
                <a:rect l="0" t="0" r="r" b="b"/>
                <a:pathLst>
                  <a:path w="73" h="206">
                    <a:moveTo>
                      <a:pt x="73" y="0"/>
                    </a:moveTo>
                    <a:lnTo>
                      <a:pt x="5" y="73"/>
                    </a:lnTo>
                    <a:lnTo>
                      <a:pt x="0" y="133"/>
                    </a:lnTo>
                    <a:lnTo>
                      <a:pt x="5" y="188"/>
                    </a:lnTo>
                    <a:lnTo>
                      <a:pt x="18" y="206"/>
                    </a:lnTo>
                  </a:path>
                </a:pathLst>
              </a:custGeom>
              <a:noFill/>
              <a:ln w="11113">
                <a:solidFill>
                  <a:srgbClr val="0020A0"/>
                </a:solidFill>
                <a:prstDash val="solid"/>
                <a:round/>
                <a:headEnd/>
                <a:tailEnd/>
              </a:ln>
            </p:spPr>
            <p:txBody>
              <a:bodyPr/>
              <a:lstStyle/>
              <a:p>
                <a:endParaRPr lang="fr-FR"/>
              </a:p>
            </p:txBody>
          </p:sp>
          <p:sp>
            <p:nvSpPr>
              <p:cNvPr id="199711" name="Freeform 31"/>
              <p:cNvSpPr>
                <a:spLocks/>
              </p:cNvSpPr>
              <p:nvPr/>
            </p:nvSpPr>
            <p:spPr bwMode="auto">
              <a:xfrm flipH="1">
                <a:off x="1555" y="2609"/>
                <a:ext cx="167" cy="229"/>
              </a:xfrm>
              <a:custGeom>
                <a:avLst/>
                <a:gdLst/>
                <a:ahLst/>
                <a:cxnLst>
                  <a:cxn ang="0">
                    <a:pos x="0" y="166"/>
                  </a:cxn>
                  <a:cxn ang="0">
                    <a:pos x="27" y="178"/>
                  </a:cxn>
                  <a:cxn ang="0">
                    <a:pos x="43" y="191"/>
                  </a:cxn>
                  <a:cxn ang="0">
                    <a:pos x="21" y="199"/>
                  </a:cxn>
                  <a:cxn ang="0">
                    <a:pos x="49" y="208"/>
                  </a:cxn>
                  <a:cxn ang="0">
                    <a:pos x="76" y="229"/>
                  </a:cxn>
                  <a:cxn ang="0">
                    <a:pos x="70" y="173"/>
                  </a:cxn>
                  <a:cxn ang="0">
                    <a:pos x="114" y="117"/>
                  </a:cxn>
                  <a:cxn ang="0">
                    <a:pos x="143" y="96"/>
                  </a:cxn>
                  <a:cxn ang="0">
                    <a:pos x="167" y="86"/>
                  </a:cxn>
                  <a:cxn ang="0">
                    <a:pos x="147" y="86"/>
                  </a:cxn>
                  <a:cxn ang="0">
                    <a:pos x="104" y="96"/>
                  </a:cxn>
                  <a:cxn ang="0">
                    <a:pos x="73" y="121"/>
                  </a:cxn>
                  <a:cxn ang="0">
                    <a:pos x="80" y="86"/>
                  </a:cxn>
                  <a:cxn ang="0">
                    <a:pos x="107" y="37"/>
                  </a:cxn>
                  <a:cxn ang="0">
                    <a:pos x="141" y="0"/>
                  </a:cxn>
                  <a:cxn ang="0">
                    <a:pos x="107" y="18"/>
                  </a:cxn>
                  <a:cxn ang="0">
                    <a:pos x="65" y="59"/>
                  </a:cxn>
                  <a:cxn ang="0">
                    <a:pos x="49" y="111"/>
                  </a:cxn>
                  <a:cxn ang="0">
                    <a:pos x="49" y="157"/>
                  </a:cxn>
                  <a:cxn ang="0">
                    <a:pos x="49" y="181"/>
                  </a:cxn>
                  <a:cxn ang="0">
                    <a:pos x="34" y="160"/>
                  </a:cxn>
                  <a:cxn ang="0">
                    <a:pos x="0" y="166"/>
                  </a:cxn>
                </a:cxnLst>
                <a:rect l="0" t="0" r="r" b="b"/>
                <a:pathLst>
                  <a:path w="167" h="229">
                    <a:moveTo>
                      <a:pt x="0" y="166"/>
                    </a:moveTo>
                    <a:lnTo>
                      <a:pt x="27" y="178"/>
                    </a:lnTo>
                    <a:lnTo>
                      <a:pt x="43" y="191"/>
                    </a:lnTo>
                    <a:lnTo>
                      <a:pt x="21" y="199"/>
                    </a:lnTo>
                    <a:lnTo>
                      <a:pt x="49" y="208"/>
                    </a:lnTo>
                    <a:lnTo>
                      <a:pt x="76" y="229"/>
                    </a:lnTo>
                    <a:lnTo>
                      <a:pt x="70" y="173"/>
                    </a:lnTo>
                    <a:lnTo>
                      <a:pt x="114" y="117"/>
                    </a:lnTo>
                    <a:lnTo>
                      <a:pt x="143" y="96"/>
                    </a:lnTo>
                    <a:lnTo>
                      <a:pt x="167" y="86"/>
                    </a:lnTo>
                    <a:lnTo>
                      <a:pt x="147" y="86"/>
                    </a:lnTo>
                    <a:lnTo>
                      <a:pt x="104" y="96"/>
                    </a:lnTo>
                    <a:lnTo>
                      <a:pt x="73" y="121"/>
                    </a:lnTo>
                    <a:lnTo>
                      <a:pt x="80" y="86"/>
                    </a:lnTo>
                    <a:lnTo>
                      <a:pt x="107" y="37"/>
                    </a:lnTo>
                    <a:lnTo>
                      <a:pt x="141" y="0"/>
                    </a:lnTo>
                    <a:lnTo>
                      <a:pt x="107" y="18"/>
                    </a:lnTo>
                    <a:lnTo>
                      <a:pt x="65" y="59"/>
                    </a:lnTo>
                    <a:lnTo>
                      <a:pt x="49" y="111"/>
                    </a:lnTo>
                    <a:lnTo>
                      <a:pt x="49" y="157"/>
                    </a:lnTo>
                    <a:lnTo>
                      <a:pt x="49" y="181"/>
                    </a:lnTo>
                    <a:lnTo>
                      <a:pt x="34" y="160"/>
                    </a:lnTo>
                    <a:lnTo>
                      <a:pt x="0" y="166"/>
                    </a:lnTo>
                    <a:close/>
                  </a:path>
                </a:pathLst>
              </a:custGeom>
              <a:solidFill>
                <a:srgbClr val="0020A0"/>
              </a:solidFill>
              <a:ln w="11113">
                <a:solidFill>
                  <a:srgbClr val="000000"/>
                </a:solidFill>
                <a:prstDash val="solid"/>
                <a:round/>
                <a:headEnd/>
                <a:tailEnd/>
              </a:ln>
            </p:spPr>
            <p:txBody>
              <a:bodyPr/>
              <a:lstStyle/>
              <a:p>
                <a:endParaRPr lang="fr-FR"/>
              </a:p>
            </p:txBody>
          </p:sp>
          <p:sp>
            <p:nvSpPr>
              <p:cNvPr id="199712" name="Freeform 32"/>
              <p:cNvSpPr>
                <a:spLocks/>
              </p:cNvSpPr>
              <p:nvPr/>
            </p:nvSpPr>
            <p:spPr bwMode="auto">
              <a:xfrm flipH="1">
                <a:off x="1979" y="2554"/>
                <a:ext cx="67" cy="21"/>
              </a:xfrm>
              <a:custGeom>
                <a:avLst/>
                <a:gdLst/>
                <a:ahLst/>
                <a:cxnLst>
                  <a:cxn ang="0">
                    <a:pos x="0" y="21"/>
                  </a:cxn>
                  <a:cxn ang="0">
                    <a:pos x="21" y="18"/>
                  </a:cxn>
                  <a:cxn ang="0">
                    <a:pos x="40" y="3"/>
                  </a:cxn>
                  <a:cxn ang="0">
                    <a:pos x="67" y="0"/>
                  </a:cxn>
                </a:cxnLst>
                <a:rect l="0" t="0" r="r" b="b"/>
                <a:pathLst>
                  <a:path w="67" h="21">
                    <a:moveTo>
                      <a:pt x="0" y="21"/>
                    </a:moveTo>
                    <a:lnTo>
                      <a:pt x="21" y="18"/>
                    </a:lnTo>
                    <a:lnTo>
                      <a:pt x="40" y="3"/>
                    </a:lnTo>
                    <a:lnTo>
                      <a:pt x="67" y="0"/>
                    </a:lnTo>
                  </a:path>
                </a:pathLst>
              </a:custGeom>
              <a:noFill/>
              <a:ln w="11113">
                <a:solidFill>
                  <a:srgbClr val="000000"/>
                </a:solidFill>
                <a:prstDash val="solid"/>
                <a:round/>
                <a:headEnd/>
                <a:tailEnd/>
              </a:ln>
            </p:spPr>
            <p:txBody>
              <a:bodyPr/>
              <a:lstStyle/>
              <a:p>
                <a:endParaRPr lang="fr-FR"/>
              </a:p>
            </p:txBody>
          </p:sp>
          <p:sp>
            <p:nvSpPr>
              <p:cNvPr id="199713" name="Freeform 33"/>
              <p:cNvSpPr>
                <a:spLocks/>
              </p:cNvSpPr>
              <p:nvPr/>
            </p:nvSpPr>
            <p:spPr bwMode="auto">
              <a:xfrm flipH="1">
                <a:off x="873" y="2061"/>
                <a:ext cx="815" cy="492"/>
              </a:xfrm>
              <a:custGeom>
                <a:avLst/>
                <a:gdLst/>
                <a:ahLst/>
                <a:cxnLst>
                  <a:cxn ang="0">
                    <a:pos x="0" y="16"/>
                  </a:cxn>
                  <a:cxn ang="0">
                    <a:pos x="15" y="52"/>
                  </a:cxn>
                  <a:cxn ang="0">
                    <a:pos x="52" y="86"/>
                  </a:cxn>
                  <a:cxn ang="0">
                    <a:pos x="88" y="98"/>
                  </a:cxn>
                  <a:cxn ang="0">
                    <a:pos x="139" y="110"/>
                  </a:cxn>
                  <a:cxn ang="0">
                    <a:pos x="180" y="122"/>
                  </a:cxn>
                  <a:cxn ang="0">
                    <a:pos x="247" y="135"/>
                  </a:cxn>
                  <a:cxn ang="0">
                    <a:pos x="323" y="150"/>
                  </a:cxn>
                  <a:cxn ang="0">
                    <a:pos x="391" y="171"/>
                  </a:cxn>
                  <a:cxn ang="0">
                    <a:pos x="435" y="189"/>
                  </a:cxn>
                  <a:cxn ang="0">
                    <a:pos x="486" y="223"/>
                  </a:cxn>
                  <a:cxn ang="0">
                    <a:pos x="522" y="269"/>
                  </a:cxn>
                  <a:cxn ang="0">
                    <a:pos x="556" y="339"/>
                  </a:cxn>
                  <a:cxn ang="0">
                    <a:pos x="580" y="415"/>
                  </a:cxn>
                  <a:cxn ang="0">
                    <a:pos x="593" y="492"/>
                  </a:cxn>
                  <a:cxn ang="0">
                    <a:pos x="605" y="440"/>
                  </a:cxn>
                  <a:cxn ang="0">
                    <a:pos x="618" y="396"/>
                  </a:cxn>
                  <a:cxn ang="0">
                    <a:pos x="627" y="332"/>
                  </a:cxn>
                  <a:cxn ang="0">
                    <a:pos x="629" y="263"/>
                  </a:cxn>
                  <a:cxn ang="0">
                    <a:pos x="637" y="199"/>
                  </a:cxn>
                  <a:cxn ang="0">
                    <a:pos x="638" y="117"/>
                  </a:cxn>
                  <a:cxn ang="0">
                    <a:pos x="685" y="175"/>
                  </a:cxn>
                  <a:cxn ang="0">
                    <a:pos x="706" y="230"/>
                  </a:cxn>
                  <a:cxn ang="0">
                    <a:pos x="725" y="279"/>
                  </a:cxn>
                  <a:cxn ang="0">
                    <a:pos x="737" y="326"/>
                  </a:cxn>
                  <a:cxn ang="0">
                    <a:pos x="743" y="355"/>
                  </a:cxn>
                  <a:cxn ang="0">
                    <a:pos x="815" y="411"/>
                  </a:cxn>
                  <a:cxn ang="0">
                    <a:pos x="756" y="346"/>
                  </a:cxn>
                  <a:cxn ang="0">
                    <a:pos x="743" y="297"/>
                  </a:cxn>
                  <a:cxn ang="0">
                    <a:pos x="710" y="192"/>
                  </a:cxn>
                  <a:cxn ang="0">
                    <a:pos x="645" y="98"/>
                  </a:cxn>
                  <a:cxn ang="0">
                    <a:pos x="612" y="42"/>
                  </a:cxn>
                  <a:cxn ang="0">
                    <a:pos x="566" y="46"/>
                  </a:cxn>
                  <a:cxn ang="0">
                    <a:pos x="529" y="46"/>
                  </a:cxn>
                  <a:cxn ang="0">
                    <a:pos x="477" y="46"/>
                  </a:cxn>
                  <a:cxn ang="0">
                    <a:pos x="418" y="37"/>
                  </a:cxn>
                  <a:cxn ang="0">
                    <a:pos x="366" y="37"/>
                  </a:cxn>
                  <a:cxn ang="0">
                    <a:pos x="327" y="18"/>
                  </a:cxn>
                  <a:cxn ang="0">
                    <a:pos x="265" y="3"/>
                  </a:cxn>
                  <a:cxn ang="0">
                    <a:pos x="180" y="0"/>
                  </a:cxn>
                  <a:cxn ang="0">
                    <a:pos x="64" y="9"/>
                  </a:cxn>
                  <a:cxn ang="0">
                    <a:pos x="0" y="16"/>
                  </a:cxn>
                </a:cxnLst>
                <a:rect l="0" t="0" r="r" b="b"/>
                <a:pathLst>
                  <a:path w="815" h="492">
                    <a:moveTo>
                      <a:pt x="0" y="16"/>
                    </a:moveTo>
                    <a:lnTo>
                      <a:pt x="15" y="52"/>
                    </a:lnTo>
                    <a:lnTo>
                      <a:pt x="52" y="86"/>
                    </a:lnTo>
                    <a:lnTo>
                      <a:pt x="88" y="98"/>
                    </a:lnTo>
                    <a:lnTo>
                      <a:pt x="139" y="110"/>
                    </a:lnTo>
                    <a:lnTo>
                      <a:pt x="180" y="122"/>
                    </a:lnTo>
                    <a:lnTo>
                      <a:pt x="247" y="135"/>
                    </a:lnTo>
                    <a:lnTo>
                      <a:pt x="323" y="150"/>
                    </a:lnTo>
                    <a:lnTo>
                      <a:pt x="391" y="171"/>
                    </a:lnTo>
                    <a:lnTo>
                      <a:pt x="435" y="189"/>
                    </a:lnTo>
                    <a:lnTo>
                      <a:pt x="486" y="223"/>
                    </a:lnTo>
                    <a:lnTo>
                      <a:pt x="522" y="269"/>
                    </a:lnTo>
                    <a:lnTo>
                      <a:pt x="556" y="339"/>
                    </a:lnTo>
                    <a:lnTo>
                      <a:pt x="580" y="415"/>
                    </a:lnTo>
                    <a:lnTo>
                      <a:pt x="593" y="492"/>
                    </a:lnTo>
                    <a:lnTo>
                      <a:pt x="605" y="440"/>
                    </a:lnTo>
                    <a:lnTo>
                      <a:pt x="618" y="396"/>
                    </a:lnTo>
                    <a:lnTo>
                      <a:pt x="627" y="332"/>
                    </a:lnTo>
                    <a:lnTo>
                      <a:pt x="629" y="263"/>
                    </a:lnTo>
                    <a:lnTo>
                      <a:pt x="637" y="199"/>
                    </a:lnTo>
                    <a:lnTo>
                      <a:pt x="638" y="117"/>
                    </a:lnTo>
                    <a:lnTo>
                      <a:pt x="685" y="175"/>
                    </a:lnTo>
                    <a:lnTo>
                      <a:pt x="706" y="230"/>
                    </a:lnTo>
                    <a:lnTo>
                      <a:pt x="725" y="279"/>
                    </a:lnTo>
                    <a:lnTo>
                      <a:pt x="737" y="326"/>
                    </a:lnTo>
                    <a:lnTo>
                      <a:pt x="743" y="355"/>
                    </a:lnTo>
                    <a:lnTo>
                      <a:pt x="815" y="411"/>
                    </a:lnTo>
                    <a:lnTo>
                      <a:pt x="756" y="346"/>
                    </a:lnTo>
                    <a:lnTo>
                      <a:pt x="743" y="297"/>
                    </a:lnTo>
                    <a:lnTo>
                      <a:pt x="710" y="192"/>
                    </a:lnTo>
                    <a:lnTo>
                      <a:pt x="645" y="98"/>
                    </a:lnTo>
                    <a:lnTo>
                      <a:pt x="612" y="42"/>
                    </a:lnTo>
                    <a:lnTo>
                      <a:pt x="566" y="46"/>
                    </a:lnTo>
                    <a:lnTo>
                      <a:pt x="529" y="46"/>
                    </a:lnTo>
                    <a:lnTo>
                      <a:pt x="477" y="46"/>
                    </a:lnTo>
                    <a:lnTo>
                      <a:pt x="418" y="37"/>
                    </a:lnTo>
                    <a:lnTo>
                      <a:pt x="366" y="37"/>
                    </a:lnTo>
                    <a:lnTo>
                      <a:pt x="327" y="18"/>
                    </a:lnTo>
                    <a:lnTo>
                      <a:pt x="265" y="3"/>
                    </a:lnTo>
                    <a:lnTo>
                      <a:pt x="180" y="0"/>
                    </a:lnTo>
                    <a:lnTo>
                      <a:pt x="64" y="9"/>
                    </a:lnTo>
                    <a:lnTo>
                      <a:pt x="0" y="16"/>
                    </a:lnTo>
                    <a:close/>
                  </a:path>
                </a:pathLst>
              </a:custGeom>
              <a:solidFill>
                <a:srgbClr val="0020A0"/>
              </a:solidFill>
              <a:ln w="11113">
                <a:solidFill>
                  <a:srgbClr val="0020A0"/>
                </a:solidFill>
                <a:prstDash val="solid"/>
                <a:round/>
                <a:headEnd/>
                <a:tailEnd/>
              </a:ln>
            </p:spPr>
            <p:txBody>
              <a:bodyPr/>
              <a:lstStyle/>
              <a:p>
                <a:endParaRPr lang="fr-FR"/>
              </a:p>
            </p:txBody>
          </p:sp>
          <p:sp>
            <p:nvSpPr>
              <p:cNvPr id="199714" name="Freeform 34"/>
              <p:cNvSpPr>
                <a:spLocks/>
              </p:cNvSpPr>
              <p:nvPr/>
            </p:nvSpPr>
            <p:spPr bwMode="auto">
              <a:xfrm flipH="1">
                <a:off x="817" y="1987"/>
                <a:ext cx="878" cy="569"/>
              </a:xfrm>
              <a:custGeom>
                <a:avLst/>
                <a:gdLst/>
                <a:ahLst/>
                <a:cxnLst>
                  <a:cxn ang="0">
                    <a:pos x="0" y="16"/>
                  </a:cxn>
                  <a:cxn ang="0">
                    <a:pos x="16" y="52"/>
                  </a:cxn>
                  <a:cxn ang="0">
                    <a:pos x="53" y="87"/>
                  </a:cxn>
                  <a:cxn ang="0">
                    <a:pos x="90" y="98"/>
                  </a:cxn>
                  <a:cxn ang="0">
                    <a:pos x="140" y="111"/>
                  </a:cxn>
                  <a:cxn ang="0">
                    <a:pos x="180" y="123"/>
                  </a:cxn>
                  <a:cxn ang="0">
                    <a:pos x="247" y="136"/>
                  </a:cxn>
                  <a:cxn ang="0">
                    <a:pos x="324" y="150"/>
                  </a:cxn>
                  <a:cxn ang="0">
                    <a:pos x="391" y="172"/>
                  </a:cxn>
                  <a:cxn ang="0">
                    <a:pos x="434" y="196"/>
                  </a:cxn>
                  <a:cxn ang="0">
                    <a:pos x="479" y="239"/>
                  </a:cxn>
                  <a:cxn ang="0">
                    <a:pos x="520" y="279"/>
                  </a:cxn>
                  <a:cxn ang="0">
                    <a:pos x="557" y="340"/>
                  </a:cxn>
                  <a:cxn ang="0">
                    <a:pos x="585" y="413"/>
                  </a:cxn>
                  <a:cxn ang="0">
                    <a:pos x="603" y="496"/>
                  </a:cxn>
                  <a:cxn ang="0">
                    <a:pos x="619" y="438"/>
                  </a:cxn>
                  <a:cxn ang="0">
                    <a:pos x="628" y="387"/>
                  </a:cxn>
                  <a:cxn ang="0">
                    <a:pos x="629" y="325"/>
                  </a:cxn>
                  <a:cxn ang="0">
                    <a:pos x="640" y="255"/>
                  </a:cxn>
                  <a:cxn ang="0">
                    <a:pos x="637" y="196"/>
                  </a:cxn>
                  <a:cxn ang="0">
                    <a:pos x="650" y="184"/>
                  </a:cxn>
                  <a:cxn ang="0">
                    <a:pos x="671" y="209"/>
                  </a:cxn>
                  <a:cxn ang="0">
                    <a:pos x="704" y="245"/>
                  </a:cxn>
                  <a:cxn ang="0">
                    <a:pos x="763" y="410"/>
                  </a:cxn>
                  <a:cxn ang="0">
                    <a:pos x="832" y="502"/>
                  </a:cxn>
                  <a:cxn ang="0">
                    <a:pos x="878" y="569"/>
                  </a:cxn>
                  <a:cxn ang="0">
                    <a:pos x="829" y="477"/>
                  </a:cxn>
                  <a:cxn ang="0">
                    <a:pos x="797" y="448"/>
                  </a:cxn>
                  <a:cxn ang="0">
                    <a:pos x="744" y="297"/>
                  </a:cxn>
                  <a:cxn ang="0">
                    <a:pos x="710" y="193"/>
                  </a:cxn>
                  <a:cxn ang="0">
                    <a:pos x="647" y="98"/>
                  </a:cxn>
                  <a:cxn ang="0">
                    <a:pos x="612" y="43"/>
                  </a:cxn>
                  <a:cxn ang="0">
                    <a:pos x="567" y="46"/>
                  </a:cxn>
                  <a:cxn ang="0">
                    <a:pos x="529" y="46"/>
                  </a:cxn>
                  <a:cxn ang="0">
                    <a:pos x="477" y="46"/>
                  </a:cxn>
                  <a:cxn ang="0">
                    <a:pos x="419" y="38"/>
                  </a:cxn>
                  <a:cxn ang="0">
                    <a:pos x="367" y="38"/>
                  </a:cxn>
                  <a:cxn ang="0">
                    <a:pos x="327" y="18"/>
                  </a:cxn>
                  <a:cxn ang="0">
                    <a:pos x="266" y="3"/>
                  </a:cxn>
                  <a:cxn ang="0">
                    <a:pos x="180" y="0"/>
                  </a:cxn>
                  <a:cxn ang="0">
                    <a:pos x="65" y="10"/>
                  </a:cxn>
                  <a:cxn ang="0">
                    <a:pos x="0" y="16"/>
                  </a:cxn>
                </a:cxnLst>
                <a:rect l="0" t="0" r="r" b="b"/>
                <a:pathLst>
                  <a:path w="878" h="569">
                    <a:moveTo>
                      <a:pt x="0" y="16"/>
                    </a:moveTo>
                    <a:lnTo>
                      <a:pt x="16" y="52"/>
                    </a:lnTo>
                    <a:lnTo>
                      <a:pt x="53" y="87"/>
                    </a:lnTo>
                    <a:lnTo>
                      <a:pt x="90" y="98"/>
                    </a:lnTo>
                    <a:lnTo>
                      <a:pt x="140" y="111"/>
                    </a:lnTo>
                    <a:lnTo>
                      <a:pt x="180" y="123"/>
                    </a:lnTo>
                    <a:lnTo>
                      <a:pt x="247" y="136"/>
                    </a:lnTo>
                    <a:lnTo>
                      <a:pt x="324" y="150"/>
                    </a:lnTo>
                    <a:lnTo>
                      <a:pt x="391" y="172"/>
                    </a:lnTo>
                    <a:lnTo>
                      <a:pt x="434" y="196"/>
                    </a:lnTo>
                    <a:lnTo>
                      <a:pt x="479" y="239"/>
                    </a:lnTo>
                    <a:lnTo>
                      <a:pt x="520" y="279"/>
                    </a:lnTo>
                    <a:lnTo>
                      <a:pt x="557" y="340"/>
                    </a:lnTo>
                    <a:lnTo>
                      <a:pt x="585" y="413"/>
                    </a:lnTo>
                    <a:lnTo>
                      <a:pt x="603" y="496"/>
                    </a:lnTo>
                    <a:lnTo>
                      <a:pt x="619" y="438"/>
                    </a:lnTo>
                    <a:lnTo>
                      <a:pt x="628" y="387"/>
                    </a:lnTo>
                    <a:lnTo>
                      <a:pt x="629" y="325"/>
                    </a:lnTo>
                    <a:lnTo>
                      <a:pt x="640" y="255"/>
                    </a:lnTo>
                    <a:lnTo>
                      <a:pt x="637" y="196"/>
                    </a:lnTo>
                    <a:lnTo>
                      <a:pt x="650" y="184"/>
                    </a:lnTo>
                    <a:lnTo>
                      <a:pt x="671" y="209"/>
                    </a:lnTo>
                    <a:lnTo>
                      <a:pt x="704" y="245"/>
                    </a:lnTo>
                    <a:lnTo>
                      <a:pt x="763" y="410"/>
                    </a:lnTo>
                    <a:lnTo>
                      <a:pt x="832" y="502"/>
                    </a:lnTo>
                    <a:lnTo>
                      <a:pt x="878" y="569"/>
                    </a:lnTo>
                    <a:lnTo>
                      <a:pt x="829" y="477"/>
                    </a:lnTo>
                    <a:lnTo>
                      <a:pt x="797" y="448"/>
                    </a:lnTo>
                    <a:lnTo>
                      <a:pt x="744" y="297"/>
                    </a:lnTo>
                    <a:lnTo>
                      <a:pt x="710" y="193"/>
                    </a:lnTo>
                    <a:lnTo>
                      <a:pt x="647" y="98"/>
                    </a:lnTo>
                    <a:lnTo>
                      <a:pt x="612" y="43"/>
                    </a:lnTo>
                    <a:lnTo>
                      <a:pt x="567" y="46"/>
                    </a:lnTo>
                    <a:lnTo>
                      <a:pt x="529" y="46"/>
                    </a:lnTo>
                    <a:lnTo>
                      <a:pt x="477" y="46"/>
                    </a:lnTo>
                    <a:lnTo>
                      <a:pt x="419" y="38"/>
                    </a:lnTo>
                    <a:lnTo>
                      <a:pt x="367" y="38"/>
                    </a:lnTo>
                    <a:lnTo>
                      <a:pt x="327" y="18"/>
                    </a:lnTo>
                    <a:lnTo>
                      <a:pt x="266" y="3"/>
                    </a:lnTo>
                    <a:lnTo>
                      <a:pt x="180" y="0"/>
                    </a:lnTo>
                    <a:lnTo>
                      <a:pt x="65" y="10"/>
                    </a:lnTo>
                    <a:lnTo>
                      <a:pt x="0" y="16"/>
                    </a:lnTo>
                    <a:close/>
                  </a:path>
                </a:pathLst>
              </a:custGeom>
              <a:solidFill>
                <a:srgbClr val="4080FF"/>
              </a:solidFill>
              <a:ln w="11113">
                <a:solidFill>
                  <a:srgbClr val="000000"/>
                </a:solidFill>
                <a:prstDash val="solid"/>
                <a:round/>
                <a:headEnd/>
                <a:tailEnd/>
              </a:ln>
            </p:spPr>
            <p:txBody>
              <a:bodyPr/>
              <a:lstStyle/>
              <a:p>
                <a:endParaRPr lang="fr-FR"/>
              </a:p>
            </p:txBody>
          </p:sp>
          <p:sp>
            <p:nvSpPr>
              <p:cNvPr id="199715" name="Freeform 35"/>
              <p:cNvSpPr>
                <a:spLocks/>
              </p:cNvSpPr>
              <p:nvPr/>
            </p:nvSpPr>
            <p:spPr bwMode="auto">
              <a:xfrm flipH="1">
                <a:off x="1294" y="1732"/>
                <a:ext cx="893" cy="1437"/>
              </a:xfrm>
              <a:custGeom>
                <a:avLst/>
                <a:gdLst/>
                <a:ahLst/>
                <a:cxnLst>
                  <a:cxn ang="0">
                    <a:pos x="459" y="1006"/>
                  </a:cxn>
                  <a:cxn ang="0">
                    <a:pos x="517" y="828"/>
                  </a:cxn>
                  <a:cxn ang="0">
                    <a:pos x="557" y="614"/>
                  </a:cxn>
                  <a:cxn ang="0">
                    <a:pos x="548" y="474"/>
                  </a:cxn>
                  <a:cxn ang="0">
                    <a:pos x="611" y="442"/>
                  </a:cxn>
                  <a:cxn ang="0">
                    <a:pos x="648" y="373"/>
                  </a:cxn>
                  <a:cxn ang="0">
                    <a:pos x="656" y="323"/>
                  </a:cxn>
                  <a:cxn ang="0">
                    <a:pos x="685" y="343"/>
                  </a:cxn>
                  <a:cxn ang="0">
                    <a:pos x="731" y="346"/>
                  </a:cxn>
                  <a:cxn ang="0">
                    <a:pos x="703" y="379"/>
                  </a:cxn>
                  <a:cxn ang="0">
                    <a:pos x="735" y="399"/>
                  </a:cxn>
                  <a:cxn ang="0">
                    <a:pos x="776" y="359"/>
                  </a:cxn>
                  <a:cxn ang="0">
                    <a:pos x="749" y="290"/>
                  </a:cxn>
                  <a:cxn ang="0">
                    <a:pos x="770" y="274"/>
                  </a:cxn>
                  <a:cxn ang="0">
                    <a:pos x="836" y="333"/>
                  </a:cxn>
                  <a:cxn ang="0">
                    <a:pos x="859" y="297"/>
                  </a:cxn>
                  <a:cxn ang="0">
                    <a:pos x="816" y="235"/>
                  </a:cxn>
                  <a:cxn ang="0">
                    <a:pos x="690" y="183"/>
                  </a:cxn>
                  <a:cxn ang="0">
                    <a:pos x="806" y="207"/>
                  </a:cxn>
                  <a:cxn ang="0">
                    <a:pos x="877" y="248"/>
                  </a:cxn>
                  <a:cxn ang="0">
                    <a:pos x="890" y="204"/>
                  </a:cxn>
                  <a:cxn ang="0">
                    <a:pos x="827" y="150"/>
                  </a:cxn>
                  <a:cxn ang="0">
                    <a:pos x="718" y="116"/>
                  </a:cxn>
                  <a:cxn ang="0">
                    <a:pos x="694" y="106"/>
                  </a:cxn>
                  <a:cxn ang="0">
                    <a:pos x="779" y="106"/>
                  </a:cxn>
                  <a:cxn ang="0">
                    <a:pos x="837" y="147"/>
                  </a:cxn>
                  <a:cxn ang="0">
                    <a:pos x="877" y="131"/>
                  </a:cxn>
                  <a:cxn ang="0">
                    <a:pos x="855" y="88"/>
                  </a:cxn>
                  <a:cxn ang="0">
                    <a:pos x="749" y="33"/>
                  </a:cxn>
                  <a:cxn ang="0">
                    <a:pos x="600" y="52"/>
                  </a:cxn>
                  <a:cxn ang="0">
                    <a:pos x="499" y="106"/>
                  </a:cxn>
                  <a:cxn ang="0">
                    <a:pos x="436" y="11"/>
                  </a:cxn>
                  <a:cxn ang="0">
                    <a:pos x="357" y="5"/>
                  </a:cxn>
                  <a:cxn ang="0">
                    <a:pos x="369" y="57"/>
                  </a:cxn>
                  <a:cxn ang="0">
                    <a:pos x="393" y="119"/>
                  </a:cxn>
                  <a:cxn ang="0">
                    <a:pos x="393" y="211"/>
                  </a:cxn>
                  <a:cxn ang="0">
                    <a:pos x="363" y="272"/>
                  </a:cxn>
                  <a:cxn ang="0">
                    <a:pos x="354" y="351"/>
                  </a:cxn>
                  <a:cxn ang="0">
                    <a:pos x="375" y="437"/>
                  </a:cxn>
                  <a:cxn ang="0">
                    <a:pos x="333" y="602"/>
                  </a:cxn>
                  <a:cxn ang="0">
                    <a:pos x="285" y="736"/>
                  </a:cxn>
                  <a:cxn ang="0">
                    <a:pos x="230" y="825"/>
                  </a:cxn>
                  <a:cxn ang="0">
                    <a:pos x="128" y="908"/>
                  </a:cxn>
                  <a:cxn ang="0">
                    <a:pos x="34" y="1065"/>
                  </a:cxn>
                  <a:cxn ang="0">
                    <a:pos x="3" y="1173"/>
                  </a:cxn>
                  <a:cxn ang="0">
                    <a:pos x="0" y="1263"/>
                  </a:cxn>
                  <a:cxn ang="0">
                    <a:pos x="19" y="1369"/>
                  </a:cxn>
                  <a:cxn ang="0">
                    <a:pos x="70" y="1419"/>
                  </a:cxn>
                  <a:cxn ang="0">
                    <a:pos x="150" y="1437"/>
                  </a:cxn>
                  <a:cxn ang="0">
                    <a:pos x="226" y="1389"/>
                  </a:cxn>
                  <a:cxn ang="0">
                    <a:pos x="260" y="1281"/>
                  </a:cxn>
                  <a:cxn ang="0">
                    <a:pos x="345" y="1171"/>
                  </a:cxn>
                </a:cxnLst>
                <a:rect l="0" t="0" r="r" b="b"/>
                <a:pathLst>
                  <a:path w="893" h="1437">
                    <a:moveTo>
                      <a:pt x="393" y="1106"/>
                    </a:moveTo>
                    <a:lnTo>
                      <a:pt x="459" y="1006"/>
                    </a:lnTo>
                    <a:lnTo>
                      <a:pt x="484" y="939"/>
                    </a:lnTo>
                    <a:lnTo>
                      <a:pt x="517" y="828"/>
                    </a:lnTo>
                    <a:lnTo>
                      <a:pt x="538" y="724"/>
                    </a:lnTo>
                    <a:lnTo>
                      <a:pt x="557" y="614"/>
                    </a:lnTo>
                    <a:lnTo>
                      <a:pt x="554" y="541"/>
                    </a:lnTo>
                    <a:lnTo>
                      <a:pt x="548" y="474"/>
                    </a:lnTo>
                    <a:lnTo>
                      <a:pt x="582" y="462"/>
                    </a:lnTo>
                    <a:lnTo>
                      <a:pt x="611" y="442"/>
                    </a:lnTo>
                    <a:lnTo>
                      <a:pt x="631" y="412"/>
                    </a:lnTo>
                    <a:lnTo>
                      <a:pt x="648" y="373"/>
                    </a:lnTo>
                    <a:lnTo>
                      <a:pt x="655" y="343"/>
                    </a:lnTo>
                    <a:lnTo>
                      <a:pt x="656" y="323"/>
                    </a:lnTo>
                    <a:lnTo>
                      <a:pt x="670" y="336"/>
                    </a:lnTo>
                    <a:lnTo>
                      <a:pt x="685" y="343"/>
                    </a:lnTo>
                    <a:lnTo>
                      <a:pt x="706" y="350"/>
                    </a:lnTo>
                    <a:lnTo>
                      <a:pt x="731" y="346"/>
                    </a:lnTo>
                    <a:lnTo>
                      <a:pt x="707" y="358"/>
                    </a:lnTo>
                    <a:lnTo>
                      <a:pt x="703" y="379"/>
                    </a:lnTo>
                    <a:lnTo>
                      <a:pt x="713" y="395"/>
                    </a:lnTo>
                    <a:lnTo>
                      <a:pt x="735" y="399"/>
                    </a:lnTo>
                    <a:lnTo>
                      <a:pt x="761" y="386"/>
                    </a:lnTo>
                    <a:lnTo>
                      <a:pt x="776" y="359"/>
                    </a:lnTo>
                    <a:lnTo>
                      <a:pt x="767" y="319"/>
                    </a:lnTo>
                    <a:lnTo>
                      <a:pt x="749" y="290"/>
                    </a:lnTo>
                    <a:lnTo>
                      <a:pt x="679" y="248"/>
                    </a:lnTo>
                    <a:lnTo>
                      <a:pt x="770" y="274"/>
                    </a:lnTo>
                    <a:lnTo>
                      <a:pt x="816" y="327"/>
                    </a:lnTo>
                    <a:lnTo>
                      <a:pt x="836" y="333"/>
                    </a:lnTo>
                    <a:lnTo>
                      <a:pt x="853" y="322"/>
                    </a:lnTo>
                    <a:lnTo>
                      <a:pt x="859" y="297"/>
                    </a:lnTo>
                    <a:lnTo>
                      <a:pt x="847" y="272"/>
                    </a:lnTo>
                    <a:lnTo>
                      <a:pt x="816" y="235"/>
                    </a:lnTo>
                    <a:lnTo>
                      <a:pt x="761" y="204"/>
                    </a:lnTo>
                    <a:lnTo>
                      <a:pt x="690" y="183"/>
                    </a:lnTo>
                    <a:lnTo>
                      <a:pt x="754" y="181"/>
                    </a:lnTo>
                    <a:lnTo>
                      <a:pt x="806" y="207"/>
                    </a:lnTo>
                    <a:lnTo>
                      <a:pt x="859" y="248"/>
                    </a:lnTo>
                    <a:lnTo>
                      <a:pt x="877" y="248"/>
                    </a:lnTo>
                    <a:lnTo>
                      <a:pt x="893" y="231"/>
                    </a:lnTo>
                    <a:lnTo>
                      <a:pt x="890" y="204"/>
                    </a:lnTo>
                    <a:lnTo>
                      <a:pt x="861" y="173"/>
                    </a:lnTo>
                    <a:lnTo>
                      <a:pt x="827" y="150"/>
                    </a:lnTo>
                    <a:lnTo>
                      <a:pt x="766" y="120"/>
                    </a:lnTo>
                    <a:lnTo>
                      <a:pt x="718" y="116"/>
                    </a:lnTo>
                    <a:lnTo>
                      <a:pt x="656" y="131"/>
                    </a:lnTo>
                    <a:lnTo>
                      <a:pt x="694" y="106"/>
                    </a:lnTo>
                    <a:lnTo>
                      <a:pt x="735" y="103"/>
                    </a:lnTo>
                    <a:lnTo>
                      <a:pt x="779" y="106"/>
                    </a:lnTo>
                    <a:lnTo>
                      <a:pt x="798" y="127"/>
                    </a:lnTo>
                    <a:lnTo>
                      <a:pt x="837" y="147"/>
                    </a:lnTo>
                    <a:lnTo>
                      <a:pt x="868" y="147"/>
                    </a:lnTo>
                    <a:lnTo>
                      <a:pt x="877" y="131"/>
                    </a:lnTo>
                    <a:lnTo>
                      <a:pt x="875" y="109"/>
                    </a:lnTo>
                    <a:lnTo>
                      <a:pt x="855" y="88"/>
                    </a:lnTo>
                    <a:lnTo>
                      <a:pt x="803" y="52"/>
                    </a:lnTo>
                    <a:lnTo>
                      <a:pt x="749" y="33"/>
                    </a:lnTo>
                    <a:lnTo>
                      <a:pt x="672" y="36"/>
                    </a:lnTo>
                    <a:lnTo>
                      <a:pt x="600" y="52"/>
                    </a:lnTo>
                    <a:lnTo>
                      <a:pt x="548" y="78"/>
                    </a:lnTo>
                    <a:lnTo>
                      <a:pt x="499" y="106"/>
                    </a:lnTo>
                    <a:lnTo>
                      <a:pt x="468" y="60"/>
                    </a:lnTo>
                    <a:lnTo>
                      <a:pt x="436" y="11"/>
                    </a:lnTo>
                    <a:lnTo>
                      <a:pt x="397" y="0"/>
                    </a:lnTo>
                    <a:lnTo>
                      <a:pt x="357" y="5"/>
                    </a:lnTo>
                    <a:lnTo>
                      <a:pt x="338" y="27"/>
                    </a:lnTo>
                    <a:lnTo>
                      <a:pt x="369" y="57"/>
                    </a:lnTo>
                    <a:lnTo>
                      <a:pt x="387" y="88"/>
                    </a:lnTo>
                    <a:lnTo>
                      <a:pt x="393" y="119"/>
                    </a:lnTo>
                    <a:lnTo>
                      <a:pt x="403" y="174"/>
                    </a:lnTo>
                    <a:lnTo>
                      <a:pt x="393" y="211"/>
                    </a:lnTo>
                    <a:lnTo>
                      <a:pt x="382" y="245"/>
                    </a:lnTo>
                    <a:lnTo>
                      <a:pt x="363" y="272"/>
                    </a:lnTo>
                    <a:lnTo>
                      <a:pt x="354" y="305"/>
                    </a:lnTo>
                    <a:lnTo>
                      <a:pt x="354" y="351"/>
                    </a:lnTo>
                    <a:lnTo>
                      <a:pt x="363" y="400"/>
                    </a:lnTo>
                    <a:lnTo>
                      <a:pt x="375" y="437"/>
                    </a:lnTo>
                    <a:lnTo>
                      <a:pt x="357" y="516"/>
                    </a:lnTo>
                    <a:lnTo>
                      <a:pt x="333" y="602"/>
                    </a:lnTo>
                    <a:lnTo>
                      <a:pt x="308" y="670"/>
                    </a:lnTo>
                    <a:lnTo>
                      <a:pt x="285" y="736"/>
                    </a:lnTo>
                    <a:lnTo>
                      <a:pt x="260" y="779"/>
                    </a:lnTo>
                    <a:lnTo>
                      <a:pt x="230" y="825"/>
                    </a:lnTo>
                    <a:lnTo>
                      <a:pt x="187" y="864"/>
                    </a:lnTo>
                    <a:lnTo>
                      <a:pt x="128" y="908"/>
                    </a:lnTo>
                    <a:lnTo>
                      <a:pt x="79" y="976"/>
                    </a:lnTo>
                    <a:lnTo>
                      <a:pt x="34" y="1065"/>
                    </a:lnTo>
                    <a:lnTo>
                      <a:pt x="16" y="1127"/>
                    </a:lnTo>
                    <a:lnTo>
                      <a:pt x="3" y="1173"/>
                    </a:lnTo>
                    <a:lnTo>
                      <a:pt x="3" y="1217"/>
                    </a:lnTo>
                    <a:lnTo>
                      <a:pt x="0" y="1263"/>
                    </a:lnTo>
                    <a:lnTo>
                      <a:pt x="3" y="1318"/>
                    </a:lnTo>
                    <a:lnTo>
                      <a:pt x="19" y="1369"/>
                    </a:lnTo>
                    <a:lnTo>
                      <a:pt x="45" y="1401"/>
                    </a:lnTo>
                    <a:lnTo>
                      <a:pt x="70" y="1419"/>
                    </a:lnTo>
                    <a:lnTo>
                      <a:pt x="101" y="1432"/>
                    </a:lnTo>
                    <a:lnTo>
                      <a:pt x="150" y="1437"/>
                    </a:lnTo>
                    <a:lnTo>
                      <a:pt x="190" y="1426"/>
                    </a:lnTo>
                    <a:lnTo>
                      <a:pt x="226" y="1389"/>
                    </a:lnTo>
                    <a:lnTo>
                      <a:pt x="251" y="1339"/>
                    </a:lnTo>
                    <a:lnTo>
                      <a:pt x="260" y="1281"/>
                    </a:lnTo>
                    <a:lnTo>
                      <a:pt x="299" y="1222"/>
                    </a:lnTo>
                    <a:lnTo>
                      <a:pt x="345" y="1171"/>
                    </a:lnTo>
                    <a:lnTo>
                      <a:pt x="393" y="1106"/>
                    </a:lnTo>
                    <a:close/>
                  </a:path>
                </a:pathLst>
              </a:custGeom>
              <a:solidFill>
                <a:srgbClr val="E0A080"/>
              </a:solidFill>
              <a:ln w="11113">
                <a:solidFill>
                  <a:srgbClr val="000000"/>
                </a:solidFill>
                <a:prstDash val="solid"/>
                <a:round/>
                <a:headEnd/>
                <a:tailEnd/>
              </a:ln>
            </p:spPr>
            <p:txBody>
              <a:bodyPr/>
              <a:lstStyle/>
              <a:p>
                <a:endParaRPr lang="fr-FR"/>
              </a:p>
            </p:txBody>
          </p:sp>
          <p:sp>
            <p:nvSpPr>
              <p:cNvPr id="199716" name="Freeform 36"/>
              <p:cNvSpPr>
                <a:spLocks/>
              </p:cNvSpPr>
              <p:nvPr/>
            </p:nvSpPr>
            <p:spPr bwMode="auto">
              <a:xfrm flipH="1">
                <a:off x="815" y="1453"/>
                <a:ext cx="173" cy="209"/>
              </a:xfrm>
              <a:custGeom>
                <a:avLst/>
                <a:gdLst/>
                <a:ahLst/>
                <a:cxnLst>
                  <a:cxn ang="0">
                    <a:pos x="0" y="182"/>
                  </a:cxn>
                  <a:cxn ang="0">
                    <a:pos x="40" y="209"/>
                  </a:cxn>
                  <a:cxn ang="0">
                    <a:pos x="93" y="197"/>
                  </a:cxn>
                  <a:cxn ang="0">
                    <a:pos x="148" y="138"/>
                  </a:cxn>
                  <a:cxn ang="0">
                    <a:pos x="173" y="76"/>
                  </a:cxn>
                  <a:cxn ang="0">
                    <a:pos x="160" y="21"/>
                  </a:cxn>
                  <a:cxn ang="0">
                    <a:pos x="113" y="0"/>
                  </a:cxn>
                  <a:cxn ang="0">
                    <a:pos x="70" y="18"/>
                  </a:cxn>
                  <a:cxn ang="0">
                    <a:pos x="38" y="42"/>
                  </a:cxn>
                  <a:cxn ang="0">
                    <a:pos x="0" y="182"/>
                  </a:cxn>
                </a:cxnLst>
                <a:rect l="0" t="0" r="r" b="b"/>
                <a:pathLst>
                  <a:path w="173" h="209">
                    <a:moveTo>
                      <a:pt x="0" y="182"/>
                    </a:moveTo>
                    <a:lnTo>
                      <a:pt x="40" y="209"/>
                    </a:lnTo>
                    <a:lnTo>
                      <a:pt x="93" y="197"/>
                    </a:lnTo>
                    <a:lnTo>
                      <a:pt x="148" y="138"/>
                    </a:lnTo>
                    <a:lnTo>
                      <a:pt x="173" y="76"/>
                    </a:lnTo>
                    <a:lnTo>
                      <a:pt x="160" y="21"/>
                    </a:lnTo>
                    <a:lnTo>
                      <a:pt x="113" y="0"/>
                    </a:lnTo>
                    <a:lnTo>
                      <a:pt x="70" y="18"/>
                    </a:lnTo>
                    <a:lnTo>
                      <a:pt x="38" y="42"/>
                    </a:lnTo>
                    <a:lnTo>
                      <a:pt x="0" y="182"/>
                    </a:lnTo>
                    <a:close/>
                  </a:path>
                </a:pathLst>
              </a:custGeom>
              <a:solidFill>
                <a:srgbClr val="E0A080"/>
              </a:solidFill>
              <a:ln w="11113">
                <a:solidFill>
                  <a:srgbClr val="000000"/>
                </a:solidFill>
                <a:prstDash val="solid"/>
                <a:round/>
                <a:headEnd/>
                <a:tailEnd/>
              </a:ln>
            </p:spPr>
            <p:txBody>
              <a:bodyPr/>
              <a:lstStyle/>
              <a:p>
                <a:endParaRPr lang="fr-FR"/>
              </a:p>
            </p:txBody>
          </p:sp>
          <p:sp>
            <p:nvSpPr>
              <p:cNvPr id="199717" name="Freeform 37"/>
              <p:cNvSpPr>
                <a:spLocks/>
              </p:cNvSpPr>
              <p:nvPr/>
            </p:nvSpPr>
            <p:spPr bwMode="auto">
              <a:xfrm flipH="1">
                <a:off x="823" y="1458"/>
                <a:ext cx="181" cy="200"/>
              </a:xfrm>
              <a:custGeom>
                <a:avLst/>
                <a:gdLst/>
                <a:ahLst/>
                <a:cxnLst>
                  <a:cxn ang="0">
                    <a:pos x="0" y="174"/>
                  </a:cxn>
                  <a:cxn ang="0">
                    <a:pos x="42" y="200"/>
                  </a:cxn>
                  <a:cxn ang="0">
                    <a:pos x="97" y="189"/>
                  </a:cxn>
                  <a:cxn ang="0">
                    <a:pos x="155" y="132"/>
                  </a:cxn>
                  <a:cxn ang="0">
                    <a:pos x="181" y="73"/>
                  </a:cxn>
                  <a:cxn ang="0">
                    <a:pos x="167" y="20"/>
                  </a:cxn>
                  <a:cxn ang="0">
                    <a:pos x="118" y="0"/>
                  </a:cxn>
                  <a:cxn ang="0">
                    <a:pos x="73" y="17"/>
                  </a:cxn>
                  <a:cxn ang="0">
                    <a:pos x="40" y="40"/>
                  </a:cxn>
                  <a:cxn ang="0">
                    <a:pos x="0" y="174"/>
                  </a:cxn>
                </a:cxnLst>
                <a:rect l="0" t="0" r="r" b="b"/>
                <a:pathLst>
                  <a:path w="181" h="200">
                    <a:moveTo>
                      <a:pt x="0" y="174"/>
                    </a:moveTo>
                    <a:lnTo>
                      <a:pt x="42" y="200"/>
                    </a:lnTo>
                    <a:lnTo>
                      <a:pt x="97" y="189"/>
                    </a:lnTo>
                    <a:lnTo>
                      <a:pt x="155" y="132"/>
                    </a:lnTo>
                    <a:lnTo>
                      <a:pt x="181" y="73"/>
                    </a:lnTo>
                    <a:lnTo>
                      <a:pt x="167" y="20"/>
                    </a:lnTo>
                    <a:lnTo>
                      <a:pt x="118" y="0"/>
                    </a:lnTo>
                    <a:lnTo>
                      <a:pt x="73" y="17"/>
                    </a:lnTo>
                    <a:lnTo>
                      <a:pt x="40" y="40"/>
                    </a:lnTo>
                    <a:lnTo>
                      <a:pt x="0" y="174"/>
                    </a:lnTo>
                    <a:close/>
                  </a:path>
                </a:pathLst>
              </a:custGeom>
              <a:solidFill>
                <a:srgbClr val="E0A080"/>
              </a:solidFill>
              <a:ln w="9525">
                <a:noFill/>
                <a:round/>
                <a:headEnd/>
                <a:tailEnd/>
              </a:ln>
            </p:spPr>
            <p:txBody>
              <a:bodyPr/>
              <a:lstStyle/>
              <a:p>
                <a:endParaRPr lang="fr-FR"/>
              </a:p>
            </p:txBody>
          </p:sp>
        </p:grpSp>
        <p:sp>
          <p:nvSpPr>
            <p:cNvPr id="199718" name="Text Box 38"/>
            <p:cNvSpPr txBox="1">
              <a:spLocks noChangeArrowheads="1"/>
            </p:cNvSpPr>
            <p:nvPr/>
          </p:nvSpPr>
          <p:spPr bwMode="auto">
            <a:xfrm>
              <a:off x="1286" y="201"/>
              <a:ext cx="428" cy="903"/>
            </a:xfrm>
            <a:prstGeom prst="rect">
              <a:avLst/>
            </a:prstGeom>
            <a:noFill/>
            <a:ln w="9525">
              <a:noFill/>
              <a:miter lim="800000"/>
              <a:headEnd/>
              <a:tailEnd/>
            </a:ln>
            <a:effectLst/>
          </p:spPr>
          <p:txBody>
            <a:bodyPr wrap="none">
              <a:spAutoFit/>
            </a:bodyPr>
            <a:lstStyle/>
            <a:p>
              <a:r>
                <a:rPr lang="fr-FR" sz="8800">
                  <a:solidFill>
                    <a:schemeClr val="bg1"/>
                  </a:solidFill>
                </a:rPr>
                <a:t>?</a:t>
              </a:r>
            </a:p>
          </p:txBody>
        </p:sp>
        <p:sp>
          <p:nvSpPr>
            <p:cNvPr id="199719" name="Text Box 39"/>
            <p:cNvSpPr txBox="1">
              <a:spLocks noChangeArrowheads="1"/>
            </p:cNvSpPr>
            <p:nvPr/>
          </p:nvSpPr>
          <p:spPr bwMode="auto">
            <a:xfrm>
              <a:off x="192" y="96"/>
              <a:ext cx="2878" cy="288"/>
            </a:xfrm>
            <a:prstGeom prst="rect">
              <a:avLst/>
            </a:prstGeom>
            <a:noFill/>
            <a:ln w="9525">
              <a:noFill/>
              <a:miter lim="800000"/>
              <a:headEnd/>
              <a:tailEnd/>
            </a:ln>
            <a:effectLst/>
          </p:spPr>
          <p:txBody>
            <a:bodyPr wrap="none">
              <a:spAutoFit/>
            </a:bodyPr>
            <a:lstStyle/>
            <a:p>
              <a:pPr algn="ctr"/>
              <a:r>
                <a:rPr lang="fr-FR" b="1">
                  <a:solidFill>
                    <a:schemeClr val="bg1"/>
                  </a:solidFill>
                </a:rPr>
                <a:t>Nosographie complexe et confuse </a:t>
              </a:r>
            </a:p>
          </p:txBody>
        </p:sp>
      </p:grpSp>
      <p:grpSp>
        <p:nvGrpSpPr>
          <p:cNvPr id="199721" name="Group 41"/>
          <p:cNvGrpSpPr>
            <a:grpSpLocks/>
          </p:cNvGrpSpPr>
          <p:nvPr/>
        </p:nvGrpSpPr>
        <p:grpSpPr bwMode="auto">
          <a:xfrm>
            <a:off x="3962400" y="457200"/>
            <a:ext cx="4419600" cy="5943600"/>
            <a:chOff x="2496" y="288"/>
            <a:chExt cx="2784" cy="3744"/>
          </a:xfrm>
        </p:grpSpPr>
        <p:sp>
          <p:nvSpPr>
            <p:cNvPr id="199722" name="AutoShape 42" descr="Papyrus"/>
            <p:cNvSpPr>
              <a:spLocks noChangeArrowheads="1"/>
            </p:cNvSpPr>
            <p:nvPr/>
          </p:nvSpPr>
          <p:spPr bwMode="auto">
            <a:xfrm rot="795127" flipH="1">
              <a:off x="2496" y="288"/>
              <a:ext cx="2784" cy="3744"/>
            </a:xfrm>
            <a:prstGeom prst="verticalScroll">
              <a:avLst>
                <a:gd name="adj" fmla="val 12500"/>
              </a:avLst>
            </a:prstGeom>
            <a:blipFill dpi="0" rotWithShape="0">
              <a:blip r:embed="rId2" cstate="print"/>
              <a:srcRect/>
              <a:tile tx="0" ty="0" sx="100000" sy="100000" flip="none" algn="tl"/>
            </a:blipFill>
            <a:ln w="9525">
              <a:solidFill>
                <a:schemeClr val="tx1"/>
              </a:solidFill>
              <a:round/>
              <a:headEnd/>
              <a:tailEnd/>
            </a:ln>
            <a:effectLst/>
          </p:spPr>
          <p:txBody>
            <a:bodyPr wrap="none" anchor="ctr"/>
            <a:lstStyle/>
            <a:p>
              <a:endParaRPr lang="fr-FR"/>
            </a:p>
          </p:txBody>
        </p:sp>
        <p:grpSp>
          <p:nvGrpSpPr>
            <p:cNvPr id="199723" name="Group 43"/>
            <p:cNvGrpSpPr>
              <a:grpSpLocks/>
            </p:cNvGrpSpPr>
            <p:nvPr/>
          </p:nvGrpSpPr>
          <p:grpSpPr bwMode="auto">
            <a:xfrm rot="783623">
              <a:off x="2880" y="1248"/>
              <a:ext cx="2064" cy="1728"/>
              <a:chOff x="336" y="1536"/>
              <a:chExt cx="5376" cy="2736"/>
            </a:xfrm>
          </p:grpSpPr>
          <p:grpSp>
            <p:nvGrpSpPr>
              <p:cNvPr id="199724" name="Group 44"/>
              <p:cNvGrpSpPr>
                <a:grpSpLocks/>
              </p:cNvGrpSpPr>
              <p:nvPr/>
            </p:nvGrpSpPr>
            <p:grpSpPr bwMode="auto">
              <a:xfrm>
                <a:off x="336" y="1536"/>
                <a:ext cx="5376" cy="2736"/>
                <a:chOff x="240" y="1440"/>
                <a:chExt cx="5376" cy="2736"/>
              </a:xfrm>
            </p:grpSpPr>
            <p:sp>
              <p:nvSpPr>
                <p:cNvPr id="199725" name="AutoShape 45"/>
                <p:cNvSpPr>
                  <a:spLocks noChangeArrowheads="1"/>
                </p:cNvSpPr>
                <p:nvPr/>
              </p:nvSpPr>
              <p:spPr bwMode="auto">
                <a:xfrm>
                  <a:off x="240" y="1440"/>
                  <a:ext cx="5376" cy="2736"/>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a:endParaRPr lang="fr-FR" sz="1000"/>
                </a:p>
              </p:txBody>
            </p:sp>
            <p:sp>
              <p:nvSpPr>
                <p:cNvPr id="199726" name="Text Box 46"/>
                <p:cNvSpPr txBox="1">
                  <a:spLocks noChangeArrowheads="1"/>
                </p:cNvSpPr>
                <p:nvPr/>
              </p:nvSpPr>
              <p:spPr bwMode="auto">
                <a:xfrm>
                  <a:off x="3743" y="2077"/>
                  <a:ext cx="1349" cy="243"/>
                </a:xfrm>
                <a:prstGeom prst="rect">
                  <a:avLst/>
                </a:prstGeom>
                <a:solidFill>
                  <a:schemeClr val="bg1"/>
                </a:solidFill>
                <a:ln w="9525">
                  <a:noFill/>
                  <a:miter lim="800000"/>
                  <a:headEnd/>
                  <a:tailEnd/>
                </a:ln>
                <a:effectLst/>
              </p:spPr>
              <p:txBody>
                <a:bodyPr wrap="none">
                  <a:spAutoFit/>
                </a:bodyPr>
                <a:lstStyle/>
                <a:p>
                  <a:r>
                    <a:rPr lang="fr-FR" sz="1000" b="1">
                      <a:solidFill>
                        <a:schemeClr val="accent1"/>
                      </a:solidFill>
                      <a:effectLst>
                        <a:outerShdw blurRad="38100" dist="38100" dir="2700000" algn="tl">
                          <a:srgbClr val="C0C0C0"/>
                        </a:outerShdw>
                      </a:effectLst>
                    </a:rPr>
                    <a:t>Mésoderme</a:t>
                  </a:r>
                  <a:endParaRPr lang="fr-FR" sz="1000" b="1">
                    <a:effectLst>
                      <a:outerShdw blurRad="38100" dist="38100" dir="2700000" algn="tl">
                        <a:srgbClr val="C0C0C0"/>
                      </a:outerShdw>
                    </a:effectLst>
                  </a:endParaRPr>
                </a:p>
              </p:txBody>
            </p:sp>
          </p:grpSp>
          <p:sp>
            <p:nvSpPr>
              <p:cNvPr id="199727" name="AutoShape 47"/>
              <p:cNvSpPr>
                <a:spLocks noChangeArrowheads="1"/>
              </p:cNvSpPr>
              <p:nvPr/>
            </p:nvSpPr>
            <p:spPr bwMode="auto">
              <a:xfrm>
                <a:off x="480" y="1776"/>
                <a:ext cx="1402" cy="288"/>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sz="1000" b="1">
                    <a:solidFill>
                      <a:schemeClr val="bg1"/>
                    </a:solidFill>
                  </a:rPr>
                  <a:t>Artérielles</a:t>
                </a:r>
                <a:endParaRPr lang="fr-FR" sz="1000"/>
              </a:p>
            </p:txBody>
          </p:sp>
          <p:sp>
            <p:nvSpPr>
              <p:cNvPr id="199728" name="AutoShape 48"/>
              <p:cNvSpPr>
                <a:spLocks noChangeArrowheads="1"/>
              </p:cNvSpPr>
              <p:nvPr/>
            </p:nvSpPr>
            <p:spPr bwMode="auto">
              <a:xfrm>
                <a:off x="432" y="2256"/>
                <a:ext cx="1402" cy="384"/>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sz="1000" b="1">
                    <a:solidFill>
                      <a:schemeClr val="bg1"/>
                    </a:solidFill>
                  </a:rPr>
                  <a:t>Veineuses</a:t>
                </a:r>
                <a:endParaRPr lang="fr-FR" sz="1000"/>
              </a:p>
            </p:txBody>
          </p:sp>
          <p:sp>
            <p:nvSpPr>
              <p:cNvPr id="199729" name="AutoShape 49"/>
              <p:cNvSpPr>
                <a:spLocks noChangeArrowheads="1"/>
              </p:cNvSpPr>
              <p:nvPr/>
            </p:nvSpPr>
            <p:spPr bwMode="auto">
              <a:xfrm>
                <a:off x="432" y="2832"/>
                <a:ext cx="1402" cy="336"/>
              </a:xfrm>
              <a:prstGeom prst="bevel">
                <a:avLst>
                  <a:gd name="adj" fmla="val 12500"/>
                </a:avLst>
              </a:prstGeom>
              <a:solidFill>
                <a:srgbClr val="FFCC00"/>
              </a:solidFill>
              <a:ln w="9525">
                <a:solidFill>
                  <a:schemeClr val="tx1"/>
                </a:solidFill>
                <a:miter lim="800000"/>
                <a:headEnd/>
                <a:tailEnd/>
              </a:ln>
              <a:effectLst/>
            </p:spPr>
            <p:txBody>
              <a:bodyPr wrap="none" anchor="ctr"/>
              <a:lstStyle/>
              <a:p>
                <a:pPr algn="ctr"/>
                <a:r>
                  <a:rPr lang="fr-FR" sz="1000" b="1">
                    <a:solidFill>
                      <a:srgbClr val="000099"/>
                    </a:solidFill>
                  </a:rPr>
                  <a:t>Lymphatiques</a:t>
                </a:r>
                <a:endParaRPr lang="fr-FR" sz="1000"/>
              </a:p>
            </p:txBody>
          </p:sp>
          <p:sp>
            <p:nvSpPr>
              <p:cNvPr id="199730" name="AutoShape 50" descr="Rayures horizontales (noir/blanc)"/>
              <p:cNvSpPr>
                <a:spLocks noChangeArrowheads="1"/>
              </p:cNvSpPr>
              <p:nvPr/>
            </p:nvSpPr>
            <p:spPr bwMode="auto">
              <a:xfrm>
                <a:off x="1680" y="2544"/>
                <a:ext cx="1853" cy="336"/>
              </a:xfrm>
              <a:prstGeom prst="bevel">
                <a:avLst>
                  <a:gd name="adj" fmla="val 12500"/>
                </a:avLst>
              </a:prstGeom>
              <a:pattFill prst="dkHorz">
                <a:fgClr>
                  <a:srgbClr val="FFCC00"/>
                </a:fgClr>
                <a:bgClr>
                  <a:srgbClr val="000099"/>
                </a:bgClr>
              </a:pattFill>
              <a:ln w="9525">
                <a:solidFill>
                  <a:schemeClr val="tx1"/>
                </a:solidFill>
                <a:miter lim="800000"/>
                <a:headEnd/>
                <a:tailEnd/>
              </a:ln>
              <a:effectLst/>
            </p:spPr>
            <p:txBody>
              <a:bodyPr wrap="none" anchor="ctr"/>
              <a:lstStyle/>
              <a:p>
                <a:pPr algn="ctr"/>
                <a:r>
                  <a:rPr lang="fr-FR" sz="1000" b="1">
                    <a:solidFill>
                      <a:schemeClr val="bg1"/>
                    </a:solidFill>
                  </a:rPr>
                  <a:t>Veino-lymphatiques</a:t>
                </a:r>
                <a:endParaRPr lang="fr-FR" sz="1000"/>
              </a:p>
            </p:txBody>
          </p:sp>
          <p:sp>
            <p:nvSpPr>
              <p:cNvPr id="199731" name="AutoShape 51" descr="Rayures horizontales (noir/blanc)"/>
              <p:cNvSpPr>
                <a:spLocks noChangeArrowheads="1"/>
              </p:cNvSpPr>
              <p:nvPr/>
            </p:nvSpPr>
            <p:spPr bwMode="auto">
              <a:xfrm>
                <a:off x="1824" y="1968"/>
                <a:ext cx="1853" cy="384"/>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sz="1000" b="1">
                    <a:solidFill>
                      <a:schemeClr val="bg1"/>
                    </a:solidFill>
                  </a:rPr>
                  <a:t>Artério-veineuses</a:t>
                </a:r>
                <a:endParaRPr lang="fr-FR" sz="1000"/>
              </a:p>
            </p:txBody>
          </p:sp>
          <p:sp>
            <p:nvSpPr>
              <p:cNvPr id="199732" name="AutoShape 52" descr="Sphères"/>
              <p:cNvSpPr>
                <a:spLocks noChangeArrowheads="1"/>
              </p:cNvSpPr>
              <p:nvPr/>
            </p:nvSpPr>
            <p:spPr bwMode="auto">
              <a:xfrm>
                <a:off x="3216" y="2256"/>
                <a:ext cx="2448" cy="384"/>
              </a:xfrm>
              <a:prstGeom prst="bevel">
                <a:avLst>
                  <a:gd name="adj" fmla="val 12500"/>
                </a:avLst>
              </a:prstGeom>
              <a:pattFill prst="sphere">
                <a:fgClr>
                  <a:srgbClr val="FF0000"/>
                </a:fgClr>
                <a:bgClr>
                  <a:srgbClr val="FF00FF"/>
                </a:bgClr>
              </a:pattFill>
              <a:ln w="9525">
                <a:solidFill>
                  <a:schemeClr val="tx1"/>
                </a:solidFill>
                <a:miter lim="800000"/>
                <a:headEnd/>
                <a:tailEnd/>
              </a:ln>
              <a:effectLst/>
            </p:spPr>
            <p:txBody>
              <a:bodyPr wrap="none" anchor="ctr"/>
              <a:lstStyle/>
              <a:p>
                <a:pPr algn="ctr"/>
                <a:r>
                  <a:rPr lang="fr-FR" sz="1000" b="1">
                    <a:solidFill>
                      <a:schemeClr val="bg1"/>
                    </a:solidFill>
                  </a:rPr>
                  <a:t>Artério-veino-lymphatiques</a:t>
                </a:r>
              </a:p>
            </p:txBody>
          </p:sp>
          <p:sp>
            <p:nvSpPr>
              <p:cNvPr id="199733" name="AutoShape 53" descr="Rayures verticales (noir/blanc)"/>
              <p:cNvSpPr>
                <a:spLocks noChangeArrowheads="1"/>
              </p:cNvSpPr>
              <p:nvPr/>
            </p:nvSpPr>
            <p:spPr bwMode="auto">
              <a:xfrm rot="5400000">
                <a:off x="1500" y="1860"/>
                <a:ext cx="384" cy="696"/>
              </a:xfrm>
              <a:prstGeom prst="notchedRightArrow">
                <a:avLst>
                  <a:gd name="adj1" fmla="val 50000"/>
                  <a:gd name="adj2" fmla="val 25000"/>
                </a:avLst>
              </a:prstGeom>
              <a:pattFill prst="dkVert">
                <a:fgClr>
                  <a:srgbClr val="000099"/>
                </a:fgClr>
                <a:bgClr>
                  <a:srgbClr val="FF0000"/>
                </a:bgClr>
              </a:pattFill>
              <a:ln w="38100">
                <a:solidFill>
                  <a:schemeClr val="bg1"/>
                </a:solidFill>
                <a:miter lim="800000"/>
                <a:headEnd/>
                <a:tailEnd/>
              </a:ln>
              <a:effectLst/>
            </p:spPr>
            <p:txBody>
              <a:bodyPr wrap="none" anchor="ctr"/>
              <a:lstStyle/>
              <a:p>
                <a:pPr algn="ctr"/>
                <a:r>
                  <a:rPr lang="fr-FR" sz="1000" b="1">
                    <a:solidFill>
                      <a:schemeClr val="bg1"/>
                    </a:solidFill>
                  </a:rPr>
                  <a:t>FAV</a:t>
                </a:r>
              </a:p>
            </p:txBody>
          </p:sp>
          <p:grpSp>
            <p:nvGrpSpPr>
              <p:cNvPr id="199734" name="Group 54"/>
              <p:cNvGrpSpPr>
                <a:grpSpLocks/>
              </p:cNvGrpSpPr>
              <p:nvPr/>
            </p:nvGrpSpPr>
            <p:grpSpPr bwMode="auto">
              <a:xfrm>
                <a:off x="384" y="3168"/>
                <a:ext cx="921" cy="808"/>
                <a:chOff x="1968" y="3656"/>
                <a:chExt cx="489" cy="568"/>
              </a:xfrm>
            </p:grpSpPr>
            <p:sp>
              <p:nvSpPr>
                <p:cNvPr id="199735" name="Freeform 55"/>
                <p:cNvSpPr>
                  <a:spLocks/>
                </p:cNvSpPr>
                <p:nvPr/>
              </p:nvSpPr>
              <p:spPr bwMode="auto">
                <a:xfrm>
                  <a:off x="1968" y="3656"/>
                  <a:ext cx="472" cy="552"/>
                </a:xfrm>
                <a:custGeom>
                  <a:avLst/>
                  <a:gdLst/>
                  <a:ahLst/>
                  <a:cxnLst>
                    <a:cxn ang="0">
                      <a:pos x="256" y="104"/>
                    </a:cxn>
                    <a:cxn ang="0">
                      <a:pos x="304" y="8"/>
                    </a:cxn>
                    <a:cxn ang="0">
                      <a:pos x="352" y="56"/>
                    </a:cxn>
                    <a:cxn ang="0">
                      <a:pos x="448" y="8"/>
                    </a:cxn>
                    <a:cxn ang="0">
                      <a:pos x="448" y="104"/>
                    </a:cxn>
                    <a:cxn ang="0">
                      <a:pos x="304" y="200"/>
                    </a:cxn>
                    <a:cxn ang="0">
                      <a:pos x="160" y="440"/>
                    </a:cxn>
                    <a:cxn ang="0">
                      <a:pos x="160" y="536"/>
                    </a:cxn>
                    <a:cxn ang="0">
                      <a:pos x="64" y="536"/>
                    </a:cxn>
                    <a:cxn ang="0">
                      <a:pos x="16" y="536"/>
                    </a:cxn>
                    <a:cxn ang="0">
                      <a:pos x="16" y="488"/>
                    </a:cxn>
                    <a:cxn ang="0">
                      <a:pos x="112" y="392"/>
                    </a:cxn>
                    <a:cxn ang="0">
                      <a:pos x="256" y="104"/>
                    </a:cxn>
                  </a:cxnLst>
                  <a:rect l="0" t="0" r="r" b="b"/>
                  <a:pathLst>
                    <a:path w="472" h="552">
                      <a:moveTo>
                        <a:pt x="256" y="104"/>
                      </a:moveTo>
                      <a:cubicBezTo>
                        <a:pt x="288" y="40"/>
                        <a:pt x="288" y="16"/>
                        <a:pt x="304" y="8"/>
                      </a:cubicBezTo>
                      <a:cubicBezTo>
                        <a:pt x="320" y="0"/>
                        <a:pt x="328" y="56"/>
                        <a:pt x="352" y="56"/>
                      </a:cubicBezTo>
                      <a:cubicBezTo>
                        <a:pt x="376" y="56"/>
                        <a:pt x="432" y="0"/>
                        <a:pt x="448" y="8"/>
                      </a:cubicBezTo>
                      <a:cubicBezTo>
                        <a:pt x="464" y="16"/>
                        <a:pt x="472" y="72"/>
                        <a:pt x="448" y="104"/>
                      </a:cubicBezTo>
                      <a:cubicBezTo>
                        <a:pt x="424" y="136"/>
                        <a:pt x="352" y="144"/>
                        <a:pt x="304" y="200"/>
                      </a:cubicBezTo>
                      <a:cubicBezTo>
                        <a:pt x="256" y="256"/>
                        <a:pt x="184" y="384"/>
                        <a:pt x="160" y="440"/>
                      </a:cubicBezTo>
                      <a:cubicBezTo>
                        <a:pt x="136" y="496"/>
                        <a:pt x="176" y="520"/>
                        <a:pt x="160" y="536"/>
                      </a:cubicBezTo>
                      <a:cubicBezTo>
                        <a:pt x="144" y="552"/>
                        <a:pt x="88" y="536"/>
                        <a:pt x="64" y="536"/>
                      </a:cubicBezTo>
                      <a:cubicBezTo>
                        <a:pt x="40" y="536"/>
                        <a:pt x="24" y="544"/>
                        <a:pt x="16" y="536"/>
                      </a:cubicBezTo>
                      <a:cubicBezTo>
                        <a:pt x="8" y="528"/>
                        <a:pt x="0" y="512"/>
                        <a:pt x="16" y="488"/>
                      </a:cubicBezTo>
                      <a:cubicBezTo>
                        <a:pt x="32" y="464"/>
                        <a:pt x="72" y="456"/>
                        <a:pt x="112" y="392"/>
                      </a:cubicBezTo>
                      <a:cubicBezTo>
                        <a:pt x="152" y="328"/>
                        <a:pt x="224" y="168"/>
                        <a:pt x="256" y="104"/>
                      </a:cubicBezTo>
                      <a:close/>
                    </a:path>
                  </a:pathLst>
                </a:custGeom>
                <a:solidFill>
                  <a:schemeClr val="bg1"/>
                </a:solidFill>
                <a:ln w="9525">
                  <a:solidFill>
                    <a:schemeClr val="tx1"/>
                  </a:solidFill>
                  <a:round/>
                  <a:headEnd/>
                  <a:tailEnd/>
                </a:ln>
                <a:effectLst/>
              </p:spPr>
              <p:txBody>
                <a:bodyPr wrap="none" anchor="ctr"/>
                <a:lstStyle/>
                <a:p>
                  <a:endParaRPr lang="fr-FR"/>
                </a:p>
              </p:txBody>
            </p:sp>
            <p:sp>
              <p:nvSpPr>
                <p:cNvPr id="199736" name="Freeform 56" descr="Rayures verticales (noir/blanc)"/>
                <p:cNvSpPr>
                  <a:spLocks/>
                </p:cNvSpPr>
                <p:nvPr/>
              </p:nvSpPr>
              <p:spPr bwMode="auto">
                <a:xfrm>
                  <a:off x="2112" y="3752"/>
                  <a:ext cx="345" cy="472"/>
                </a:xfrm>
                <a:custGeom>
                  <a:avLst/>
                  <a:gdLst/>
                  <a:ahLst/>
                  <a:cxnLst>
                    <a:cxn ang="0">
                      <a:pos x="0" y="440"/>
                    </a:cxn>
                    <a:cxn ang="0">
                      <a:pos x="233" y="347"/>
                    </a:cxn>
                    <a:cxn ang="0">
                      <a:pos x="336" y="152"/>
                    </a:cxn>
                    <a:cxn ang="0">
                      <a:pos x="288" y="8"/>
                    </a:cxn>
                    <a:cxn ang="0">
                      <a:pos x="240" y="104"/>
                    </a:cxn>
                    <a:cxn ang="0">
                      <a:pos x="101" y="207"/>
                    </a:cxn>
                    <a:cxn ang="0">
                      <a:pos x="0" y="440"/>
                    </a:cxn>
                  </a:cxnLst>
                  <a:rect l="0" t="0" r="r" b="b"/>
                  <a:pathLst>
                    <a:path w="345" h="472">
                      <a:moveTo>
                        <a:pt x="0" y="440"/>
                      </a:moveTo>
                      <a:cubicBezTo>
                        <a:pt x="7" y="472"/>
                        <a:pt x="177" y="395"/>
                        <a:pt x="233" y="347"/>
                      </a:cubicBezTo>
                      <a:cubicBezTo>
                        <a:pt x="289" y="299"/>
                        <a:pt x="327" y="208"/>
                        <a:pt x="336" y="152"/>
                      </a:cubicBezTo>
                      <a:cubicBezTo>
                        <a:pt x="345" y="96"/>
                        <a:pt x="304" y="16"/>
                        <a:pt x="288" y="8"/>
                      </a:cubicBezTo>
                      <a:cubicBezTo>
                        <a:pt x="272" y="0"/>
                        <a:pt x="271" y="71"/>
                        <a:pt x="240" y="104"/>
                      </a:cubicBezTo>
                      <a:cubicBezTo>
                        <a:pt x="209" y="137"/>
                        <a:pt x="141" y="151"/>
                        <a:pt x="101" y="207"/>
                      </a:cubicBezTo>
                      <a:cubicBezTo>
                        <a:pt x="61" y="263"/>
                        <a:pt x="21" y="392"/>
                        <a:pt x="0" y="440"/>
                      </a:cubicBezTo>
                      <a:close/>
                    </a:path>
                  </a:pathLst>
                </a:custGeom>
                <a:pattFill prst="dkVert">
                  <a:fgClr>
                    <a:srgbClr val="FF0000"/>
                  </a:fgClr>
                  <a:bgClr>
                    <a:srgbClr val="FFFFFF"/>
                  </a:bgClr>
                </a:pattFill>
                <a:ln w="9525">
                  <a:solidFill>
                    <a:schemeClr val="tx1"/>
                  </a:solidFill>
                  <a:round/>
                  <a:headEnd/>
                  <a:tailEnd/>
                </a:ln>
                <a:effectLst/>
              </p:spPr>
              <p:txBody>
                <a:bodyPr wrap="none" anchor="ctr"/>
                <a:lstStyle/>
                <a:p>
                  <a:endParaRPr lang="fr-FR"/>
                </a:p>
              </p:txBody>
            </p:sp>
          </p:grpSp>
          <p:sp>
            <p:nvSpPr>
              <p:cNvPr id="199737" name="AutoShape 57"/>
              <p:cNvSpPr>
                <a:spLocks noChangeArrowheads="1"/>
              </p:cNvSpPr>
              <p:nvPr/>
            </p:nvSpPr>
            <p:spPr bwMode="auto">
              <a:xfrm>
                <a:off x="1344" y="3312"/>
                <a:ext cx="1632" cy="384"/>
              </a:xfrm>
              <a:prstGeom prst="bevel">
                <a:avLst>
                  <a:gd name="adj" fmla="val 12500"/>
                </a:avLst>
              </a:prstGeom>
              <a:solidFill>
                <a:schemeClr val="accent1"/>
              </a:solidFill>
              <a:ln w="9525">
                <a:solidFill>
                  <a:schemeClr val="tx1"/>
                </a:solidFill>
                <a:miter lim="800000"/>
                <a:headEnd/>
                <a:tailEnd/>
              </a:ln>
              <a:effectLst/>
            </p:spPr>
            <p:txBody>
              <a:bodyPr wrap="none" anchor="ctr"/>
              <a:lstStyle/>
              <a:p>
                <a:pPr algn="ctr"/>
                <a:r>
                  <a:rPr lang="fr-FR" sz="1000" b="1"/>
                  <a:t>DYSTROPHIE</a:t>
                </a:r>
              </a:p>
              <a:p>
                <a:pPr algn="ctr"/>
                <a:r>
                  <a:rPr lang="fr-FR" sz="1000" b="1"/>
                  <a:t>OSTEO-MUSCULAIRE</a:t>
                </a:r>
              </a:p>
            </p:txBody>
          </p:sp>
          <p:sp>
            <p:nvSpPr>
              <p:cNvPr id="199738" name="Text Box 58"/>
              <p:cNvSpPr txBox="1">
                <a:spLocks noChangeArrowheads="1"/>
              </p:cNvSpPr>
              <p:nvPr/>
            </p:nvSpPr>
            <p:spPr bwMode="auto">
              <a:xfrm>
                <a:off x="1853" y="3941"/>
                <a:ext cx="228" cy="244"/>
              </a:xfrm>
              <a:prstGeom prst="rect">
                <a:avLst/>
              </a:prstGeom>
              <a:noFill/>
              <a:ln w="9525">
                <a:noFill/>
                <a:miter lim="800000"/>
                <a:headEnd/>
                <a:tailEnd/>
              </a:ln>
              <a:effectLst/>
            </p:spPr>
            <p:txBody>
              <a:bodyPr wrap="none">
                <a:spAutoFit/>
              </a:bodyPr>
              <a:lstStyle/>
              <a:p>
                <a:endParaRPr lang="fr-FR" sz="1000"/>
              </a:p>
            </p:txBody>
          </p:sp>
          <p:grpSp>
            <p:nvGrpSpPr>
              <p:cNvPr id="199739" name="Group 59"/>
              <p:cNvGrpSpPr>
                <a:grpSpLocks/>
              </p:cNvGrpSpPr>
              <p:nvPr/>
            </p:nvGrpSpPr>
            <p:grpSpPr bwMode="auto">
              <a:xfrm>
                <a:off x="3168" y="2784"/>
                <a:ext cx="2448" cy="1344"/>
                <a:chOff x="4320" y="3408"/>
                <a:chExt cx="2448" cy="1344"/>
              </a:xfrm>
            </p:grpSpPr>
            <p:grpSp>
              <p:nvGrpSpPr>
                <p:cNvPr id="199740" name="Group 60"/>
                <p:cNvGrpSpPr>
                  <a:grpSpLocks/>
                </p:cNvGrpSpPr>
                <p:nvPr/>
              </p:nvGrpSpPr>
              <p:grpSpPr bwMode="auto">
                <a:xfrm>
                  <a:off x="4320" y="3408"/>
                  <a:ext cx="2448" cy="1344"/>
                  <a:chOff x="2976" y="2544"/>
                  <a:chExt cx="2448" cy="1344"/>
                </a:xfrm>
              </p:grpSpPr>
              <p:sp>
                <p:nvSpPr>
                  <p:cNvPr id="199741" name="AutoShape 61"/>
                  <p:cNvSpPr>
                    <a:spLocks noChangeArrowheads="1"/>
                  </p:cNvSpPr>
                  <p:nvPr/>
                </p:nvSpPr>
                <p:spPr bwMode="auto">
                  <a:xfrm>
                    <a:off x="2976" y="2544"/>
                    <a:ext cx="2448" cy="1344"/>
                  </a:xfrm>
                  <a:prstGeom prst="roundRect">
                    <a:avLst>
                      <a:gd name="adj" fmla="val 16667"/>
                    </a:avLst>
                  </a:prstGeom>
                  <a:solidFill>
                    <a:srgbClr val="CC3300"/>
                  </a:solidFill>
                  <a:ln w="76200" cmpd="tri">
                    <a:solidFill>
                      <a:schemeClr val="tx1"/>
                    </a:solidFill>
                    <a:round/>
                    <a:headEnd/>
                    <a:tailEnd/>
                  </a:ln>
                  <a:effectLst/>
                </p:spPr>
                <p:txBody>
                  <a:bodyPr wrap="none" anchor="ctr"/>
                  <a:lstStyle/>
                  <a:p>
                    <a:pPr algn="ctr"/>
                    <a:endParaRPr lang="fr-FR" sz="1000"/>
                  </a:p>
                </p:txBody>
              </p:sp>
              <p:sp>
                <p:nvSpPr>
                  <p:cNvPr id="199742" name="Text Box 62"/>
                  <p:cNvSpPr txBox="1">
                    <a:spLocks noChangeArrowheads="1"/>
                  </p:cNvSpPr>
                  <p:nvPr/>
                </p:nvSpPr>
                <p:spPr bwMode="auto">
                  <a:xfrm>
                    <a:off x="3092" y="2960"/>
                    <a:ext cx="1852" cy="253"/>
                  </a:xfrm>
                  <a:prstGeom prst="rect">
                    <a:avLst/>
                  </a:prstGeom>
                  <a:solidFill>
                    <a:schemeClr val="bg1"/>
                  </a:solidFill>
                  <a:ln w="9525">
                    <a:solidFill>
                      <a:srgbClr val="996633"/>
                    </a:solidFill>
                    <a:miter lim="800000"/>
                    <a:headEnd/>
                    <a:tailEnd/>
                  </a:ln>
                  <a:effectLst/>
                </p:spPr>
                <p:txBody>
                  <a:bodyPr wrap="none">
                    <a:spAutoFit/>
                  </a:bodyPr>
                  <a:lstStyle/>
                  <a:p>
                    <a:r>
                      <a:rPr lang="fr-FR" sz="1000" b="1">
                        <a:solidFill>
                          <a:srgbClr val="CC3300"/>
                        </a:solidFill>
                        <a:effectLst>
                          <a:outerShdw blurRad="38100" dist="38100" dir="2700000" algn="tl">
                            <a:srgbClr val="C0C0C0"/>
                          </a:outerShdw>
                        </a:effectLst>
                      </a:rPr>
                      <a:t>NeuroEctoderme</a:t>
                    </a:r>
                  </a:p>
                </p:txBody>
              </p:sp>
              <p:sp>
                <p:nvSpPr>
                  <p:cNvPr id="199743" name="AutoShape 63"/>
                  <p:cNvSpPr>
                    <a:spLocks noChangeArrowheads="1"/>
                  </p:cNvSpPr>
                  <p:nvPr/>
                </p:nvSpPr>
                <p:spPr bwMode="auto">
                  <a:xfrm>
                    <a:off x="3024" y="3312"/>
                    <a:ext cx="1632" cy="384"/>
                  </a:xfrm>
                  <a:prstGeom prst="bevel">
                    <a:avLst>
                      <a:gd name="adj" fmla="val 12500"/>
                    </a:avLst>
                  </a:prstGeom>
                  <a:solidFill>
                    <a:srgbClr val="CC3300"/>
                  </a:solidFill>
                  <a:ln w="9525">
                    <a:solidFill>
                      <a:srgbClr val="CC3300"/>
                    </a:solidFill>
                    <a:miter lim="800000"/>
                    <a:headEnd/>
                    <a:tailEnd/>
                  </a:ln>
                  <a:effectLst/>
                </p:spPr>
                <p:txBody>
                  <a:bodyPr wrap="none" anchor="ctr"/>
                  <a:lstStyle/>
                  <a:p>
                    <a:pPr algn="ctr"/>
                    <a:r>
                      <a:rPr lang="fr-FR" sz="1000" b="1"/>
                      <a:t>DYSTROPHIE</a:t>
                    </a:r>
                  </a:p>
                  <a:p>
                    <a:pPr algn="ctr"/>
                    <a:r>
                      <a:rPr lang="fr-FR" sz="1000" b="1"/>
                      <a:t>NEURO-CUTANEE</a:t>
                    </a:r>
                  </a:p>
                </p:txBody>
              </p:sp>
            </p:grpSp>
            <p:grpSp>
              <p:nvGrpSpPr>
                <p:cNvPr id="199744" name="Group 64"/>
                <p:cNvGrpSpPr>
                  <a:grpSpLocks/>
                </p:cNvGrpSpPr>
                <p:nvPr/>
              </p:nvGrpSpPr>
              <p:grpSpPr bwMode="auto">
                <a:xfrm flipH="1">
                  <a:off x="6000" y="3888"/>
                  <a:ext cx="624" cy="688"/>
                  <a:chOff x="4368" y="2496"/>
                  <a:chExt cx="781" cy="880"/>
                </a:xfrm>
              </p:grpSpPr>
              <p:grpSp>
                <p:nvGrpSpPr>
                  <p:cNvPr id="199745" name="Group 65"/>
                  <p:cNvGrpSpPr>
                    <a:grpSpLocks/>
                  </p:cNvGrpSpPr>
                  <p:nvPr/>
                </p:nvGrpSpPr>
                <p:grpSpPr bwMode="auto">
                  <a:xfrm>
                    <a:off x="4368" y="2496"/>
                    <a:ext cx="781" cy="520"/>
                    <a:chOff x="4368" y="2496"/>
                    <a:chExt cx="781" cy="520"/>
                  </a:xfrm>
                </p:grpSpPr>
                <p:grpSp>
                  <p:nvGrpSpPr>
                    <p:cNvPr id="199746" name="Group 66"/>
                    <p:cNvGrpSpPr>
                      <a:grpSpLocks/>
                    </p:cNvGrpSpPr>
                    <p:nvPr/>
                  </p:nvGrpSpPr>
                  <p:grpSpPr bwMode="auto">
                    <a:xfrm>
                      <a:off x="4368" y="2496"/>
                      <a:ext cx="781" cy="455"/>
                      <a:chOff x="4368" y="2496"/>
                      <a:chExt cx="781" cy="455"/>
                    </a:xfrm>
                  </p:grpSpPr>
                  <p:sp>
                    <p:nvSpPr>
                      <p:cNvPr id="199747" name="Freeform 67"/>
                      <p:cNvSpPr>
                        <a:spLocks/>
                      </p:cNvSpPr>
                      <p:nvPr/>
                    </p:nvSpPr>
                    <p:spPr bwMode="auto">
                      <a:xfrm>
                        <a:off x="4368" y="2496"/>
                        <a:ext cx="781" cy="455"/>
                      </a:xfrm>
                      <a:custGeom>
                        <a:avLst/>
                        <a:gdLst/>
                        <a:ahLst/>
                        <a:cxnLst>
                          <a:cxn ang="0">
                            <a:pos x="817" y="42"/>
                          </a:cxn>
                          <a:cxn ang="0">
                            <a:pos x="975" y="16"/>
                          </a:cxn>
                          <a:cxn ang="0">
                            <a:pos x="1155" y="0"/>
                          </a:cxn>
                          <a:cxn ang="0">
                            <a:pos x="1373" y="26"/>
                          </a:cxn>
                          <a:cxn ang="0">
                            <a:pos x="1653" y="95"/>
                          </a:cxn>
                          <a:cxn ang="0">
                            <a:pos x="1812" y="167"/>
                          </a:cxn>
                          <a:cxn ang="0">
                            <a:pos x="1922" y="249"/>
                          </a:cxn>
                          <a:cxn ang="0">
                            <a:pos x="1981" y="302"/>
                          </a:cxn>
                          <a:cxn ang="0">
                            <a:pos x="2086" y="341"/>
                          </a:cxn>
                          <a:cxn ang="0">
                            <a:pos x="2182" y="404"/>
                          </a:cxn>
                          <a:cxn ang="0">
                            <a:pos x="2237" y="491"/>
                          </a:cxn>
                          <a:cxn ang="0">
                            <a:pos x="2303" y="690"/>
                          </a:cxn>
                          <a:cxn ang="0">
                            <a:pos x="2342" y="829"/>
                          </a:cxn>
                          <a:cxn ang="0">
                            <a:pos x="2333" y="947"/>
                          </a:cxn>
                          <a:cxn ang="0">
                            <a:pos x="2306" y="1090"/>
                          </a:cxn>
                          <a:cxn ang="0">
                            <a:pos x="2265" y="1189"/>
                          </a:cxn>
                          <a:cxn ang="0">
                            <a:pos x="2208" y="1242"/>
                          </a:cxn>
                          <a:cxn ang="0">
                            <a:pos x="2138" y="1260"/>
                          </a:cxn>
                          <a:cxn ang="0">
                            <a:pos x="1937" y="1279"/>
                          </a:cxn>
                          <a:cxn ang="0">
                            <a:pos x="1609" y="1337"/>
                          </a:cxn>
                          <a:cxn ang="0">
                            <a:pos x="1272" y="1366"/>
                          </a:cxn>
                          <a:cxn ang="0">
                            <a:pos x="942" y="1329"/>
                          </a:cxn>
                          <a:cxn ang="0">
                            <a:pos x="769" y="1252"/>
                          </a:cxn>
                          <a:cxn ang="0">
                            <a:pos x="686" y="1205"/>
                          </a:cxn>
                          <a:cxn ang="0">
                            <a:pos x="608" y="1194"/>
                          </a:cxn>
                          <a:cxn ang="0">
                            <a:pos x="511" y="1164"/>
                          </a:cxn>
                          <a:cxn ang="0">
                            <a:pos x="446" y="1109"/>
                          </a:cxn>
                          <a:cxn ang="0">
                            <a:pos x="424" y="1038"/>
                          </a:cxn>
                          <a:cxn ang="0">
                            <a:pos x="372" y="984"/>
                          </a:cxn>
                          <a:cxn ang="0">
                            <a:pos x="252" y="942"/>
                          </a:cxn>
                          <a:cxn ang="0">
                            <a:pos x="140" y="910"/>
                          </a:cxn>
                          <a:cxn ang="0">
                            <a:pos x="54" y="861"/>
                          </a:cxn>
                          <a:cxn ang="0">
                            <a:pos x="17" y="783"/>
                          </a:cxn>
                          <a:cxn ang="0">
                            <a:pos x="0" y="675"/>
                          </a:cxn>
                          <a:cxn ang="0">
                            <a:pos x="26" y="543"/>
                          </a:cxn>
                          <a:cxn ang="0">
                            <a:pos x="107" y="406"/>
                          </a:cxn>
                          <a:cxn ang="0">
                            <a:pos x="234" y="307"/>
                          </a:cxn>
                          <a:cxn ang="0">
                            <a:pos x="358" y="259"/>
                          </a:cxn>
                          <a:cxn ang="0">
                            <a:pos x="458" y="233"/>
                          </a:cxn>
                          <a:cxn ang="0">
                            <a:pos x="598" y="141"/>
                          </a:cxn>
                          <a:cxn ang="0">
                            <a:pos x="744" y="66"/>
                          </a:cxn>
                        </a:cxnLst>
                        <a:rect l="0" t="0" r="r" b="b"/>
                        <a:pathLst>
                          <a:path w="2344" h="1366">
                            <a:moveTo>
                              <a:pt x="744" y="66"/>
                            </a:moveTo>
                            <a:lnTo>
                              <a:pt x="817" y="42"/>
                            </a:lnTo>
                            <a:lnTo>
                              <a:pt x="887" y="29"/>
                            </a:lnTo>
                            <a:lnTo>
                              <a:pt x="975" y="16"/>
                            </a:lnTo>
                            <a:lnTo>
                              <a:pt x="1073" y="5"/>
                            </a:lnTo>
                            <a:lnTo>
                              <a:pt x="1155" y="0"/>
                            </a:lnTo>
                            <a:lnTo>
                              <a:pt x="1250" y="6"/>
                            </a:lnTo>
                            <a:lnTo>
                              <a:pt x="1373" y="26"/>
                            </a:lnTo>
                            <a:lnTo>
                              <a:pt x="1528" y="58"/>
                            </a:lnTo>
                            <a:lnTo>
                              <a:pt x="1653" y="95"/>
                            </a:lnTo>
                            <a:lnTo>
                              <a:pt x="1758" y="137"/>
                            </a:lnTo>
                            <a:lnTo>
                              <a:pt x="1812" y="167"/>
                            </a:lnTo>
                            <a:lnTo>
                              <a:pt x="1858" y="196"/>
                            </a:lnTo>
                            <a:lnTo>
                              <a:pt x="1922" y="249"/>
                            </a:lnTo>
                            <a:lnTo>
                              <a:pt x="1948" y="279"/>
                            </a:lnTo>
                            <a:lnTo>
                              <a:pt x="1981" y="302"/>
                            </a:lnTo>
                            <a:lnTo>
                              <a:pt x="2032" y="323"/>
                            </a:lnTo>
                            <a:lnTo>
                              <a:pt x="2086" y="341"/>
                            </a:lnTo>
                            <a:lnTo>
                              <a:pt x="2139" y="367"/>
                            </a:lnTo>
                            <a:lnTo>
                              <a:pt x="2182" y="404"/>
                            </a:lnTo>
                            <a:lnTo>
                              <a:pt x="2206" y="435"/>
                            </a:lnTo>
                            <a:lnTo>
                              <a:pt x="2237" y="491"/>
                            </a:lnTo>
                            <a:lnTo>
                              <a:pt x="2274" y="586"/>
                            </a:lnTo>
                            <a:lnTo>
                              <a:pt x="2303" y="690"/>
                            </a:lnTo>
                            <a:lnTo>
                              <a:pt x="2328" y="777"/>
                            </a:lnTo>
                            <a:lnTo>
                              <a:pt x="2342" y="829"/>
                            </a:lnTo>
                            <a:lnTo>
                              <a:pt x="2344" y="886"/>
                            </a:lnTo>
                            <a:lnTo>
                              <a:pt x="2333" y="947"/>
                            </a:lnTo>
                            <a:lnTo>
                              <a:pt x="2320" y="1020"/>
                            </a:lnTo>
                            <a:lnTo>
                              <a:pt x="2306" y="1090"/>
                            </a:lnTo>
                            <a:lnTo>
                              <a:pt x="2288" y="1146"/>
                            </a:lnTo>
                            <a:lnTo>
                              <a:pt x="2265" y="1189"/>
                            </a:lnTo>
                            <a:lnTo>
                              <a:pt x="2241" y="1218"/>
                            </a:lnTo>
                            <a:lnTo>
                              <a:pt x="2208" y="1242"/>
                            </a:lnTo>
                            <a:lnTo>
                              <a:pt x="2181" y="1253"/>
                            </a:lnTo>
                            <a:lnTo>
                              <a:pt x="2138" y="1260"/>
                            </a:lnTo>
                            <a:lnTo>
                              <a:pt x="2040" y="1268"/>
                            </a:lnTo>
                            <a:lnTo>
                              <a:pt x="1937" y="1279"/>
                            </a:lnTo>
                            <a:lnTo>
                              <a:pt x="1835" y="1301"/>
                            </a:lnTo>
                            <a:lnTo>
                              <a:pt x="1609" y="1337"/>
                            </a:lnTo>
                            <a:lnTo>
                              <a:pt x="1477" y="1351"/>
                            </a:lnTo>
                            <a:lnTo>
                              <a:pt x="1272" y="1366"/>
                            </a:lnTo>
                            <a:lnTo>
                              <a:pt x="1118" y="1351"/>
                            </a:lnTo>
                            <a:lnTo>
                              <a:pt x="942" y="1329"/>
                            </a:lnTo>
                            <a:lnTo>
                              <a:pt x="818" y="1286"/>
                            </a:lnTo>
                            <a:lnTo>
                              <a:pt x="769" y="1252"/>
                            </a:lnTo>
                            <a:lnTo>
                              <a:pt x="733" y="1227"/>
                            </a:lnTo>
                            <a:lnTo>
                              <a:pt x="686" y="1205"/>
                            </a:lnTo>
                            <a:lnTo>
                              <a:pt x="644" y="1194"/>
                            </a:lnTo>
                            <a:lnTo>
                              <a:pt x="608" y="1194"/>
                            </a:lnTo>
                            <a:lnTo>
                              <a:pt x="570" y="1190"/>
                            </a:lnTo>
                            <a:lnTo>
                              <a:pt x="511" y="1164"/>
                            </a:lnTo>
                            <a:lnTo>
                              <a:pt x="470" y="1137"/>
                            </a:lnTo>
                            <a:lnTo>
                              <a:pt x="446" y="1109"/>
                            </a:lnTo>
                            <a:lnTo>
                              <a:pt x="434" y="1075"/>
                            </a:lnTo>
                            <a:lnTo>
                              <a:pt x="424" y="1038"/>
                            </a:lnTo>
                            <a:lnTo>
                              <a:pt x="409" y="1014"/>
                            </a:lnTo>
                            <a:lnTo>
                              <a:pt x="372" y="984"/>
                            </a:lnTo>
                            <a:lnTo>
                              <a:pt x="314" y="955"/>
                            </a:lnTo>
                            <a:lnTo>
                              <a:pt x="252" y="942"/>
                            </a:lnTo>
                            <a:lnTo>
                              <a:pt x="200" y="931"/>
                            </a:lnTo>
                            <a:lnTo>
                              <a:pt x="140" y="910"/>
                            </a:lnTo>
                            <a:lnTo>
                              <a:pt x="92" y="888"/>
                            </a:lnTo>
                            <a:lnTo>
                              <a:pt x="54" y="861"/>
                            </a:lnTo>
                            <a:lnTo>
                              <a:pt x="33" y="835"/>
                            </a:lnTo>
                            <a:lnTo>
                              <a:pt x="17" y="783"/>
                            </a:lnTo>
                            <a:lnTo>
                              <a:pt x="6" y="727"/>
                            </a:lnTo>
                            <a:lnTo>
                              <a:pt x="0" y="675"/>
                            </a:lnTo>
                            <a:lnTo>
                              <a:pt x="6" y="616"/>
                            </a:lnTo>
                            <a:lnTo>
                              <a:pt x="26" y="543"/>
                            </a:lnTo>
                            <a:lnTo>
                              <a:pt x="58" y="477"/>
                            </a:lnTo>
                            <a:lnTo>
                              <a:pt x="107" y="406"/>
                            </a:lnTo>
                            <a:lnTo>
                              <a:pt x="170" y="347"/>
                            </a:lnTo>
                            <a:lnTo>
                              <a:pt x="234" y="307"/>
                            </a:lnTo>
                            <a:lnTo>
                              <a:pt x="284" y="278"/>
                            </a:lnTo>
                            <a:lnTo>
                              <a:pt x="358" y="259"/>
                            </a:lnTo>
                            <a:lnTo>
                              <a:pt x="409" y="251"/>
                            </a:lnTo>
                            <a:lnTo>
                              <a:pt x="458" y="233"/>
                            </a:lnTo>
                            <a:lnTo>
                              <a:pt x="537" y="187"/>
                            </a:lnTo>
                            <a:lnTo>
                              <a:pt x="598" y="141"/>
                            </a:lnTo>
                            <a:lnTo>
                              <a:pt x="675" y="97"/>
                            </a:lnTo>
                            <a:lnTo>
                              <a:pt x="744" y="66"/>
                            </a:lnTo>
                            <a:close/>
                          </a:path>
                        </a:pathLst>
                      </a:custGeom>
                      <a:solidFill>
                        <a:srgbClr val="FFC0C0"/>
                      </a:solidFill>
                      <a:ln w="9525">
                        <a:noFill/>
                        <a:round/>
                        <a:headEnd/>
                        <a:tailEnd/>
                      </a:ln>
                    </p:spPr>
                    <p:txBody>
                      <a:bodyPr/>
                      <a:lstStyle/>
                      <a:p>
                        <a:endParaRPr lang="fr-FR"/>
                      </a:p>
                    </p:txBody>
                  </p:sp>
                  <p:grpSp>
                    <p:nvGrpSpPr>
                      <p:cNvPr id="199748" name="Group 68"/>
                      <p:cNvGrpSpPr>
                        <a:grpSpLocks/>
                      </p:cNvGrpSpPr>
                      <p:nvPr/>
                    </p:nvGrpSpPr>
                    <p:grpSpPr bwMode="auto">
                      <a:xfrm>
                        <a:off x="4387" y="2509"/>
                        <a:ext cx="735" cy="369"/>
                        <a:chOff x="4387" y="2509"/>
                        <a:chExt cx="735" cy="369"/>
                      </a:xfrm>
                    </p:grpSpPr>
                    <p:grpSp>
                      <p:nvGrpSpPr>
                        <p:cNvPr id="199749" name="Group 69"/>
                        <p:cNvGrpSpPr>
                          <a:grpSpLocks/>
                        </p:cNvGrpSpPr>
                        <p:nvPr/>
                      </p:nvGrpSpPr>
                      <p:grpSpPr bwMode="auto">
                        <a:xfrm>
                          <a:off x="4387" y="2668"/>
                          <a:ext cx="132" cy="178"/>
                          <a:chOff x="4387" y="2668"/>
                          <a:chExt cx="132" cy="178"/>
                        </a:xfrm>
                      </p:grpSpPr>
                      <p:sp>
                        <p:nvSpPr>
                          <p:cNvPr id="199750" name="Freeform 70"/>
                          <p:cNvSpPr>
                            <a:spLocks/>
                          </p:cNvSpPr>
                          <p:nvPr/>
                        </p:nvSpPr>
                        <p:spPr bwMode="auto">
                          <a:xfrm>
                            <a:off x="4387" y="2668"/>
                            <a:ext cx="132" cy="178"/>
                          </a:xfrm>
                          <a:custGeom>
                            <a:avLst/>
                            <a:gdLst/>
                            <a:ahLst/>
                            <a:cxnLst>
                              <a:cxn ang="0">
                                <a:pos x="6" y="0"/>
                              </a:cxn>
                              <a:cxn ang="0">
                                <a:pos x="3" y="21"/>
                              </a:cxn>
                              <a:cxn ang="0">
                                <a:pos x="0" y="48"/>
                              </a:cxn>
                              <a:cxn ang="0">
                                <a:pos x="3" y="72"/>
                              </a:cxn>
                              <a:cxn ang="0">
                                <a:pos x="10" y="99"/>
                              </a:cxn>
                              <a:cxn ang="0">
                                <a:pos x="19" y="121"/>
                              </a:cxn>
                              <a:cxn ang="0">
                                <a:pos x="36" y="147"/>
                              </a:cxn>
                              <a:cxn ang="0">
                                <a:pos x="55" y="171"/>
                              </a:cxn>
                              <a:cxn ang="0">
                                <a:pos x="85" y="190"/>
                              </a:cxn>
                              <a:cxn ang="0">
                                <a:pos x="116" y="202"/>
                              </a:cxn>
                              <a:cxn ang="0">
                                <a:pos x="146" y="216"/>
                              </a:cxn>
                              <a:cxn ang="0">
                                <a:pos x="152" y="239"/>
                              </a:cxn>
                              <a:cxn ang="0">
                                <a:pos x="163" y="269"/>
                              </a:cxn>
                              <a:cxn ang="0">
                                <a:pos x="182" y="297"/>
                              </a:cxn>
                              <a:cxn ang="0">
                                <a:pos x="205" y="327"/>
                              </a:cxn>
                              <a:cxn ang="0">
                                <a:pos x="242" y="361"/>
                              </a:cxn>
                              <a:cxn ang="0">
                                <a:pos x="271" y="386"/>
                              </a:cxn>
                              <a:cxn ang="0">
                                <a:pos x="293" y="398"/>
                              </a:cxn>
                              <a:cxn ang="0">
                                <a:pos x="330" y="413"/>
                              </a:cxn>
                              <a:cxn ang="0">
                                <a:pos x="369" y="424"/>
                              </a:cxn>
                              <a:cxn ang="0">
                                <a:pos x="385" y="430"/>
                              </a:cxn>
                              <a:cxn ang="0">
                                <a:pos x="395" y="441"/>
                              </a:cxn>
                              <a:cxn ang="0">
                                <a:pos x="398" y="455"/>
                              </a:cxn>
                              <a:cxn ang="0">
                                <a:pos x="392" y="500"/>
                              </a:cxn>
                              <a:cxn ang="0">
                                <a:pos x="384" y="534"/>
                              </a:cxn>
                            </a:cxnLst>
                            <a:rect l="0" t="0" r="r" b="b"/>
                            <a:pathLst>
                              <a:path w="398" h="534">
                                <a:moveTo>
                                  <a:pt x="6" y="0"/>
                                </a:moveTo>
                                <a:lnTo>
                                  <a:pt x="3" y="21"/>
                                </a:lnTo>
                                <a:lnTo>
                                  <a:pt x="0" y="48"/>
                                </a:lnTo>
                                <a:lnTo>
                                  <a:pt x="3" y="72"/>
                                </a:lnTo>
                                <a:lnTo>
                                  <a:pt x="10" y="99"/>
                                </a:lnTo>
                                <a:lnTo>
                                  <a:pt x="19" y="121"/>
                                </a:lnTo>
                                <a:lnTo>
                                  <a:pt x="36" y="147"/>
                                </a:lnTo>
                                <a:lnTo>
                                  <a:pt x="55" y="171"/>
                                </a:lnTo>
                                <a:lnTo>
                                  <a:pt x="85" y="190"/>
                                </a:lnTo>
                                <a:lnTo>
                                  <a:pt x="116" y="202"/>
                                </a:lnTo>
                                <a:lnTo>
                                  <a:pt x="146" y="216"/>
                                </a:lnTo>
                                <a:lnTo>
                                  <a:pt x="152" y="239"/>
                                </a:lnTo>
                                <a:lnTo>
                                  <a:pt x="163" y="269"/>
                                </a:lnTo>
                                <a:lnTo>
                                  <a:pt x="182" y="297"/>
                                </a:lnTo>
                                <a:lnTo>
                                  <a:pt x="205" y="327"/>
                                </a:lnTo>
                                <a:lnTo>
                                  <a:pt x="242" y="361"/>
                                </a:lnTo>
                                <a:lnTo>
                                  <a:pt x="271" y="386"/>
                                </a:lnTo>
                                <a:lnTo>
                                  <a:pt x="293" y="398"/>
                                </a:lnTo>
                                <a:lnTo>
                                  <a:pt x="330" y="413"/>
                                </a:lnTo>
                                <a:lnTo>
                                  <a:pt x="369" y="424"/>
                                </a:lnTo>
                                <a:lnTo>
                                  <a:pt x="385" y="430"/>
                                </a:lnTo>
                                <a:lnTo>
                                  <a:pt x="395" y="441"/>
                                </a:lnTo>
                                <a:lnTo>
                                  <a:pt x="398" y="455"/>
                                </a:lnTo>
                                <a:lnTo>
                                  <a:pt x="392" y="500"/>
                                </a:lnTo>
                                <a:lnTo>
                                  <a:pt x="384" y="534"/>
                                </a:lnTo>
                              </a:path>
                            </a:pathLst>
                          </a:custGeom>
                          <a:noFill/>
                          <a:ln w="11113">
                            <a:solidFill>
                              <a:srgbClr val="FF8080"/>
                            </a:solidFill>
                            <a:prstDash val="solid"/>
                            <a:round/>
                            <a:headEnd/>
                            <a:tailEnd/>
                          </a:ln>
                        </p:spPr>
                        <p:txBody>
                          <a:bodyPr/>
                          <a:lstStyle/>
                          <a:p>
                            <a:endParaRPr lang="fr-FR"/>
                          </a:p>
                        </p:txBody>
                      </p:sp>
                      <p:sp>
                        <p:nvSpPr>
                          <p:cNvPr id="199751" name="Freeform 71"/>
                          <p:cNvSpPr>
                            <a:spLocks/>
                          </p:cNvSpPr>
                          <p:nvPr/>
                        </p:nvSpPr>
                        <p:spPr bwMode="auto">
                          <a:xfrm>
                            <a:off x="4435" y="2689"/>
                            <a:ext cx="7" cy="51"/>
                          </a:xfrm>
                          <a:custGeom>
                            <a:avLst/>
                            <a:gdLst/>
                            <a:ahLst/>
                            <a:cxnLst>
                              <a:cxn ang="0">
                                <a:pos x="14" y="0"/>
                              </a:cxn>
                              <a:cxn ang="0">
                                <a:pos x="17" y="43"/>
                              </a:cxn>
                              <a:cxn ang="0">
                                <a:pos x="21" y="80"/>
                              </a:cxn>
                              <a:cxn ang="0">
                                <a:pos x="15" y="117"/>
                              </a:cxn>
                              <a:cxn ang="0">
                                <a:pos x="0" y="152"/>
                              </a:cxn>
                            </a:cxnLst>
                            <a:rect l="0" t="0" r="r" b="b"/>
                            <a:pathLst>
                              <a:path w="21" h="152">
                                <a:moveTo>
                                  <a:pt x="14" y="0"/>
                                </a:moveTo>
                                <a:lnTo>
                                  <a:pt x="17" y="43"/>
                                </a:lnTo>
                                <a:lnTo>
                                  <a:pt x="21" y="80"/>
                                </a:lnTo>
                                <a:lnTo>
                                  <a:pt x="15" y="117"/>
                                </a:lnTo>
                                <a:lnTo>
                                  <a:pt x="0" y="152"/>
                                </a:lnTo>
                              </a:path>
                            </a:pathLst>
                          </a:custGeom>
                          <a:noFill/>
                          <a:ln w="11113">
                            <a:solidFill>
                              <a:srgbClr val="FF8080"/>
                            </a:solidFill>
                            <a:prstDash val="solid"/>
                            <a:round/>
                            <a:headEnd/>
                            <a:tailEnd/>
                          </a:ln>
                        </p:spPr>
                        <p:txBody>
                          <a:bodyPr/>
                          <a:lstStyle/>
                          <a:p>
                            <a:endParaRPr lang="fr-FR"/>
                          </a:p>
                        </p:txBody>
                      </p:sp>
                    </p:grpSp>
                    <p:sp>
                      <p:nvSpPr>
                        <p:cNvPr id="199752" name="Freeform 72"/>
                        <p:cNvSpPr>
                          <a:spLocks/>
                        </p:cNvSpPr>
                        <p:nvPr/>
                      </p:nvSpPr>
                      <p:spPr bwMode="auto">
                        <a:xfrm>
                          <a:off x="4503" y="2714"/>
                          <a:ext cx="125" cy="93"/>
                        </a:xfrm>
                        <a:custGeom>
                          <a:avLst/>
                          <a:gdLst/>
                          <a:ahLst/>
                          <a:cxnLst>
                            <a:cxn ang="0">
                              <a:pos x="0" y="0"/>
                            </a:cxn>
                            <a:cxn ang="0">
                              <a:pos x="8" y="40"/>
                            </a:cxn>
                            <a:cxn ang="0">
                              <a:pos x="21" y="89"/>
                            </a:cxn>
                            <a:cxn ang="0">
                              <a:pos x="33" y="122"/>
                            </a:cxn>
                            <a:cxn ang="0">
                              <a:pos x="48" y="143"/>
                            </a:cxn>
                            <a:cxn ang="0">
                              <a:pos x="84" y="167"/>
                            </a:cxn>
                            <a:cxn ang="0">
                              <a:pos x="113" y="178"/>
                            </a:cxn>
                            <a:cxn ang="0">
                              <a:pos x="146" y="191"/>
                            </a:cxn>
                            <a:cxn ang="0">
                              <a:pos x="194" y="213"/>
                            </a:cxn>
                            <a:cxn ang="0">
                              <a:pos x="238" y="243"/>
                            </a:cxn>
                            <a:cxn ang="0">
                              <a:pos x="270" y="266"/>
                            </a:cxn>
                            <a:cxn ang="0">
                              <a:pos x="297" y="274"/>
                            </a:cxn>
                            <a:cxn ang="0">
                              <a:pos x="330" y="280"/>
                            </a:cxn>
                            <a:cxn ang="0">
                              <a:pos x="374" y="276"/>
                            </a:cxn>
                            <a:cxn ang="0">
                              <a:pos x="376" y="276"/>
                            </a:cxn>
                          </a:cxnLst>
                          <a:rect l="0" t="0" r="r" b="b"/>
                          <a:pathLst>
                            <a:path w="376" h="280">
                              <a:moveTo>
                                <a:pt x="0" y="0"/>
                              </a:moveTo>
                              <a:lnTo>
                                <a:pt x="8" y="40"/>
                              </a:lnTo>
                              <a:lnTo>
                                <a:pt x="21" y="89"/>
                              </a:lnTo>
                              <a:lnTo>
                                <a:pt x="33" y="122"/>
                              </a:lnTo>
                              <a:lnTo>
                                <a:pt x="48" y="143"/>
                              </a:lnTo>
                              <a:lnTo>
                                <a:pt x="84" y="167"/>
                              </a:lnTo>
                              <a:lnTo>
                                <a:pt x="113" y="178"/>
                              </a:lnTo>
                              <a:lnTo>
                                <a:pt x="146" y="191"/>
                              </a:lnTo>
                              <a:lnTo>
                                <a:pt x="194" y="213"/>
                              </a:lnTo>
                              <a:lnTo>
                                <a:pt x="238" y="243"/>
                              </a:lnTo>
                              <a:lnTo>
                                <a:pt x="270" y="266"/>
                              </a:lnTo>
                              <a:lnTo>
                                <a:pt x="297" y="274"/>
                              </a:lnTo>
                              <a:lnTo>
                                <a:pt x="330" y="280"/>
                              </a:lnTo>
                              <a:lnTo>
                                <a:pt x="374" y="276"/>
                              </a:lnTo>
                              <a:lnTo>
                                <a:pt x="376" y="276"/>
                              </a:lnTo>
                            </a:path>
                          </a:pathLst>
                        </a:custGeom>
                        <a:noFill/>
                        <a:ln w="11113">
                          <a:solidFill>
                            <a:srgbClr val="FF8080"/>
                          </a:solidFill>
                          <a:prstDash val="solid"/>
                          <a:round/>
                          <a:headEnd/>
                          <a:tailEnd/>
                        </a:ln>
                      </p:spPr>
                      <p:txBody>
                        <a:bodyPr/>
                        <a:lstStyle/>
                        <a:p>
                          <a:endParaRPr lang="fr-FR"/>
                        </a:p>
                      </p:txBody>
                    </p:sp>
                    <p:sp>
                      <p:nvSpPr>
                        <p:cNvPr id="199753" name="Freeform 73"/>
                        <p:cNvSpPr>
                          <a:spLocks/>
                        </p:cNvSpPr>
                        <p:nvPr/>
                      </p:nvSpPr>
                      <p:spPr bwMode="auto">
                        <a:xfrm>
                          <a:off x="4512" y="2636"/>
                          <a:ext cx="86" cy="24"/>
                        </a:xfrm>
                        <a:custGeom>
                          <a:avLst/>
                          <a:gdLst/>
                          <a:ahLst/>
                          <a:cxnLst>
                            <a:cxn ang="0">
                              <a:pos x="0" y="72"/>
                            </a:cxn>
                            <a:cxn ang="0">
                              <a:pos x="34" y="50"/>
                            </a:cxn>
                            <a:cxn ang="0">
                              <a:pos x="64" y="31"/>
                            </a:cxn>
                            <a:cxn ang="0">
                              <a:pos x="106" y="13"/>
                            </a:cxn>
                            <a:cxn ang="0">
                              <a:pos x="143" y="5"/>
                            </a:cxn>
                            <a:cxn ang="0">
                              <a:pos x="183" y="0"/>
                            </a:cxn>
                            <a:cxn ang="0">
                              <a:pos x="221" y="4"/>
                            </a:cxn>
                            <a:cxn ang="0">
                              <a:pos x="258" y="13"/>
                            </a:cxn>
                          </a:cxnLst>
                          <a:rect l="0" t="0" r="r" b="b"/>
                          <a:pathLst>
                            <a:path w="258" h="72">
                              <a:moveTo>
                                <a:pt x="0" y="72"/>
                              </a:moveTo>
                              <a:lnTo>
                                <a:pt x="34" y="50"/>
                              </a:lnTo>
                              <a:lnTo>
                                <a:pt x="64" y="31"/>
                              </a:lnTo>
                              <a:lnTo>
                                <a:pt x="106" y="13"/>
                              </a:lnTo>
                              <a:lnTo>
                                <a:pt x="143" y="5"/>
                              </a:lnTo>
                              <a:lnTo>
                                <a:pt x="183" y="0"/>
                              </a:lnTo>
                              <a:lnTo>
                                <a:pt x="221" y="4"/>
                              </a:lnTo>
                              <a:lnTo>
                                <a:pt x="258" y="13"/>
                              </a:lnTo>
                            </a:path>
                          </a:pathLst>
                        </a:custGeom>
                        <a:noFill/>
                        <a:ln w="11113">
                          <a:solidFill>
                            <a:srgbClr val="FF8080"/>
                          </a:solidFill>
                          <a:prstDash val="solid"/>
                          <a:round/>
                          <a:headEnd/>
                          <a:tailEnd/>
                        </a:ln>
                      </p:spPr>
                      <p:txBody>
                        <a:bodyPr/>
                        <a:lstStyle/>
                        <a:p>
                          <a:endParaRPr lang="fr-FR"/>
                        </a:p>
                      </p:txBody>
                    </p:sp>
                    <p:sp>
                      <p:nvSpPr>
                        <p:cNvPr id="199754" name="Freeform 74"/>
                        <p:cNvSpPr>
                          <a:spLocks/>
                        </p:cNvSpPr>
                        <p:nvPr/>
                      </p:nvSpPr>
                      <p:spPr bwMode="auto">
                        <a:xfrm>
                          <a:off x="4477" y="2590"/>
                          <a:ext cx="25" cy="115"/>
                        </a:xfrm>
                        <a:custGeom>
                          <a:avLst/>
                          <a:gdLst/>
                          <a:ahLst/>
                          <a:cxnLst>
                            <a:cxn ang="0">
                              <a:pos x="29" y="0"/>
                            </a:cxn>
                            <a:cxn ang="0">
                              <a:pos x="49" y="31"/>
                            </a:cxn>
                            <a:cxn ang="0">
                              <a:pos x="62" y="56"/>
                            </a:cxn>
                            <a:cxn ang="0">
                              <a:pos x="73" y="90"/>
                            </a:cxn>
                            <a:cxn ang="0">
                              <a:pos x="77" y="131"/>
                            </a:cxn>
                            <a:cxn ang="0">
                              <a:pos x="73" y="179"/>
                            </a:cxn>
                            <a:cxn ang="0">
                              <a:pos x="66" y="226"/>
                            </a:cxn>
                            <a:cxn ang="0">
                              <a:pos x="55" y="263"/>
                            </a:cxn>
                            <a:cxn ang="0">
                              <a:pos x="40" y="288"/>
                            </a:cxn>
                            <a:cxn ang="0">
                              <a:pos x="18" y="322"/>
                            </a:cxn>
                            <a:cxn ang="0">
                              <a:pos x="0" y="344"/>
                            </a:cxn>
                          </a:cxnLst>
                          <a:rect l="0" t="0" r="r" b="b"/>
                          <a:pathLst>
                            <a:path w="77" h="344">
                              <a:moveTo>
                                <a:pt x="29" y="0"/>
                              </a:moveTo>
                              <a:lnTo>
                                <a:pt x="49" y="31"/>
                              </a:lnTo>
                              <a:lnTo>
                                <a:pt x="62" y="56"/>
                              </a:lnTo>
                              <a:lnTo>
                                <a:pt x="73" y="90"/>
                              </a:lnTo>
                              <a:lnTo>
                                <a:pt x="77" y="131"/>
                              </a:lnTo>
                              <a:lnTo>
                                <a:pt x="73" y="179"/>
                              </a:lnTo>
                              <a:lnTo>
                                <a:pt x="66" y="226"/>
                              </a:lnTo>
                              <a:lnTo>
                                <a:pt x="55" y="263"/>
                              </a:lnTo>
                              <a:lnTo>
                                <a:pt x="40" y="288"/>
                              </a:lnTo>
                              <a:lnTo>
                                <a:pt x="18" y="322"/>
                              </a:lnTo>
                              <a:lnTo>
                                <a:pt x="0" y="344"/>
                              </a:lnTo>
                            </a:path>
                          </a:pathLst>
                        </a:custGeom>
                        <a:noFill/>
                        <a:ln w="11113">
                          <a:solidFill>
                            <a:srgbClr val="FF8080"/>
                          </a:solidFill>
                          <a:prstDash val="solid"/>
                          <a:round/>
                          <a:headEnd/>
                          <a:tailEnd/>
                        </a:ln>
                      </p:spPr>
                      <p:txBody>
                        <a:bodyPr/>
                        <a:lstStyle/>
                        <a:p>
                          <a:endParaRPr lang="fr-FR"/>
                        </a:p>
                      </p:txBody>
                    </p:sp>
                    <p:sp>
                      <p:nvSpPr>
                        <p:cNvPr id="199755" name="Freeform 75"/>
                        <p:cNvSpPr>
                          <a:spLocks/>
                        </p:cNvSpPr>
                        <p:nvPr/>
                      </p:nvSpPr>
                      <p:spPr bwMode="auto">
                        <a:xfrm>
                          <a:off x="4512" y="2552"/>
                          <a:ext cx="68" cy="55"/>
                        </a:xfrm>
                        <a:custGeom>
                          <a:avLst/>
                          <a:gdLst/>
                          <a:ahLst/>
                          <a:cxnLst>
                            <a:cxn ang="0">
                              <a:pos x="0" y="166"/>
                            </a:cxn>
                            <a:cxn ang="0">
                              <a:pos x="48" y="125"/>
                            </a:cxn>
                            <a:cxn ang="0">
                              <a:pos x="92" y="87"/>
                            </a:cxn>
                            <a:cxn ang="0">
                              <a:pos x="140" y="46"/>
                            </a:cxn>
                            <a:cxn ang="0">
                              <a:pos x="203" y="0"/>
                            </a:cxn>
                          </a:cxnLst>
                          <a:rect l="0" t="0" r="r" b="b"/>
                          <a:pathLst>
                            <a:path w="203" h="166">
                              <a:moveTo>
                                <a:pt x="0" y="166"/>
                              </a:moveTo>
                              <a:lnTo>
                                <a:pt x="48" y="125"/>
                              </a:lnTo>
                              <a:lnTo>
                                <a:pt x="92" y="87"/>
                              </a:lnTo>
                              <a:lnTo>
                                <a:pt x="140" y="46"/>
                              </a:lnTo>
                              <a:lnTo>
                                <a:pt x="203" y="0"/>
                              </a:lnTo>
                            </a:path>
                          </a:pathLst>
                        </a:custGeom>
                        <a:noFill/>
                        <a:ln w="11113">
                          <a:solidFill>
                            <a:srgbClr val="FF8080"/>
                          </a:solidFill>
                          <a:prstDash val="solid"/>
                          <a:round/>
                          <a:headEnd/>
                          <a:tailEnd/>
                        </a:ln>
                      </p:spPr>
                      <p:txBody>
                        <a:bodyPr/>
                        <a:lstStyle/>
                        <a:p>
                          <a:endParaRPr lang="fr-FR"/>
                        </a:p>
                      </p:txBody>
                    </p:sp>
                    <p:sp>
                      <p:nvSpPr>
                        <p:cNvPr id="199756" name="Freeform 76"/>
                        <p:cNvSpPr>
                          <a:spLocks/>
                        </p:cNvSpPr>
                        <p:nvPr/>
                      </p:nvSpPr>
                      <p:spPr bwMode="auto">
                        <a:xfrm>
                          <a:off x="4707" y="2509"/>
                          <a:ext cx="35" cy="26"/>
                        </a:xfrm>
                        <a:custGeom>
                          <a:avLst/>
                          <a:gdLst/>
                          <a:ahLst/>
                          <a:cxnLst>
                            <a:cxn ang="0">
                              <a:pos x="0" y="78"/>
                            </a:cxn>
                            <a:cxn ang="0">
                              <a:pos x="40" y="45"/>
                            </a:cxn>
                            <a:cxn ang="0">
                              <a:pos x="106" y="0"/>
                            </a:cxn>
                          </a:cxnLst>
                          <a:rect l="0" t="0" r="r" b="b"/>
                          <a:pathLst>
                            <a:path w="106" h="78">
                              <a:moveTo>
                                <a:pt x="0" y="78"/>
                              </a:moveTo>
                              <a:lnTo>
                                <a:pt x="40" y="45"/>
                              </a:lnTo>
                              <a:lnTo>
                                <a:pt x="106" y="0"/>
                              </a:lnTo>
                            </a:path>
                          </a:pathLst>
                        </a:custGeom>
                        <a:noFill/>
                        <a:ln w="11113">
                          <a:solidFill>
                            <a:srgbClr val="FF8080"/>
                          </a:solidFill>
                          <a:prstDash val="solid"/>
                          <a:round/>
                          <a:headEnd/>
                          <a:tailEnd/>
                        </a:ln>
                      </p:spPr>
                      <p:txBody>
                        <a:bodyPr/>
                        <a:lstStyle/>
                        <a:p>
                          <a:endParaRPr lang="fr-FR"/>
                        </a:p>
                      </p:txBody>
                    </p:sp>
                    <p:sp>
                      <p:nvSpPr>
                        <p:cNvPr id="199757" name="Freeform 77"/>
                        <p:cNvSpPr>
                          <a:spLocks/>
                        </p:cNvSpPr>
                        <p:nvPr/>
                      </p:nvSpPr>
                      <p:spPr bwMode="auto">
                        <a:xfrm>
                          <a:off x="4609" y="2528"/>
                          <a:ext cx="261" cy="69"/>
                        </a:xfrm>
                        <a:custGeom>
                          <a:avLst/>
                          <a:gdLst/>
                          <a:ahLst/>
                          <a:cxnLst>
                            <a:cxn ang="0">
                              <a:pos x="0" y="206"/>
                            </a:cxn>
                            <a:cxn ang="0">
                              <a:pos x="29" y="197"/>
                            </a:cxn>
                            <a:cxn ang="0">
                              <a:pos x="51" y="187"/>
                            </a:cxn>
                            <a:cxn ang="0">
                              <a:pos x="70" y="176"/>
                            </a:cxn>
                            <a:cxn ang="0">
                              <a:pos x="86" y="157"/>
                            </a:cxn>
                            <a:cxn ang="0">
                              <a:pos x="93" y="132"/>
                            </a:cxn>
                            <a:cxn ang="0">
                              <a:pos x="97" y="106"/>
                            </a:cxn>
                            <a:cxn ang="0">
                              <a:pos x="107" y="136"/>
                            </a:cxn>
                            <a:cxn ang="0">
                              <a:pos x="120" y="153"/>
                            </a:cxn>
                            <a:cxn ang="0">
                              <a:pos x="140" y="164"/>
                            </a:cxn>
                            <a:cxn ang="0">
                              <a:pos x="168" y="173"/>
                            </a:cxn>
                            <a:cxn ang="0">
                              <a:pos x="198" y="175"/>
                            </a:cxn>
                            <a:cxn ang="0">
                              <a:pos x="249" y="171"/>
                            </a:cxn>
                            <a:cxn ang="0">
                              <a:pos x="300" y="164"/>
                            </a:cxn>
                            <a:cxn ang="0">
                              <a:pos x="345" y="158"/>
                            </a:cxn>
                            <a:cxn ang="0">
                              <a:pos x="382" y="149"/>
                            </a:cxn>
                            <a:cxn ang="0">
                              <a:pos x="423" y="131"/>
                            </a:cxn>
                            <a:cxn ang="0">
                              <a:pos x="453" y="112"/>
                            </a:cxn>
                            <a:cxn ang="0">
                              <a:pos x="483" y="91"/>
                            </a:cxn>
                            <a:cxn ang="0">
                              <a:pos x="502" y="62"/>
                            </a:cxn>
                            <a:cxn ang="0">
                              <a:pos x="516" y="84"/>
                            </a:cxn>
                            <a:cxn ang="0">
                              <a:pos x="530" y="101"/>
                            </a:cxn>
                            <a:cxn ang="0">
                              <a:pos x="550" y="117"/>
                            </a:cxn>
                            <a:cxn ang="0">
                              <a:pos x="582" y="127"/>
                            </a:cxn>
                            <a:cxn ang="0">
                              <a:pos x="620" y="131"/>
                            </a:cxn>
                            <a:cxn ang="0">
                              <a:pos x="652" y="127"/>
                            </a:cxn>
                            <a:cxn ang="0">
                              <a:pos x="674" y="121"/>
                            </a:cxn>
                            <a:cxn ang="0">
                              <a:pos x="707" y="112"/>
                            </a:cxn>
                            <a:cxn ang="0">
                              <a:pos x="730" y="101"/>
                            </a:cxn>
                            <a:cxn ang="0">
                              <a:pos x="749" y="88"/>
                            </a:cxn>
                            <a:cxn ang="0">
                              <a:pos x="762" y="65"/>
                            </a:cxn>
                            <a:cxn ang="0">
                              <a:pos x="771" y="40"/>
                            </a:cxn>
                            <a:cxn ang="0">
                              <a:pos x="782" y="0"/>
                            </a:cxn>
                          </a:cxnLst>
                          <a:rect l="0" t="0" r="r" b="b"/>
                          <a:pathLst>
                            <a:path w="782" h="206">
                              <a:moveTo>
                                <a:pt x="0" y="206"/>
                              </a:moveTo>
                              <a:lnTo>
                                <a:pt x="29" y="197"/>
                              </a:lnTo>
                              <a:lnTo>
                                <a:pt x="51" y="187"/>
                              </a:lnTo>
                              <a:lnTo>
                                <a:pt x="70" y="176"/>
                              </a:lnTo>
                              <a:lnTo>
                                <a:pt x="86" y="157"/>
                              </a:lnTo>
                              <a:lnTo>
                                <a:pt x="93" y="132"/>
                              </a:lnTo>
                              <a:lnTo>
                                <a:pt x="97" y="106"/>
                              </a:lnTo>
                              <a:lnTo>
                                <a:pt x="107" y="136"/>
                              </a:lnTo>
                              <a:lnTo>
                                <a:pt x="120" y="153"/>
                              </a:lnTo>
                              <a:lnTo>
                                <a:pt x="140" y="164"/>
                              </a:lnTo>
                              <a:lnTo>
                                <a:pt x="168" y="173"/>
                              </a:lnTo>
                              <a:lnTo>
                                <a:pt x="198" y="175"/>
                              </a:lnTo>
                              <a:lnTo>
                                <a:pt x="249" y="171"/>
                              </a:lnTo>
                              <a:lnTo>
                                <a:pt x="300" y="164"/>
                              </a:lnTo>
                              <a:lnTo>
                                <a:pt x="345" y="158"/>
                              </a:lnTo>
                              <a:lnTo>
                                <a:pt x="382" y="149"/>
                              </a:lnTo>
                              <a:lnTo>
                                <a:pt x="423" y="131"/>
                              </a:lnTo>
                              <a:lnTo>
                                <a:pt x="453" y="112"/>
                              </a:lnTo>
                              <a:lnTo>
                                <a:pt x="483" y="91"/>
                              </a:lnTo>
                              <a:lnTo>
                                <a:pt x="502" y="62"/>
                              </a:lnTo>
                              <a:lnTo>
                                <a:pt x="516" y="84"/>
                              </a:lnTo>
                              <a:lnTo>
                                <a:pt x="530" y="101"/>
                              </a:lnTo>
                              <a:lnTo>
                                <a:pt x="550" y="117"/>
                              </a:lnTo>
                              <a:lnTo>
                                <a:pt x="582" y="127"/>
                              </a:lnTo>
                              <a:lnTo>
                                <a:pt x="620" y="131"/>
                              </a:lnTo>
                              <a:lnTo>
                                <a:pt x="652" y="127"/>
                              </a:lnTo>
                              <a:lnTo>
                                <a:pt x="674" y="121"/>
                              </a:lnTo>
                              <a:lnTo>
                                <a:pt x="707" y="112"/>
                              </a:lnTo>
                              <a:lnTo>
                                <a:pt x="730" y="101"/>
                              </a:lnTo>
                              <a:lnTo>
                                <a:pt x="749" y="88"/>
                              </a:lnTo>
                              <a:lnTo>
                                <a:pt x="762" y="65"/>
                              </a:lnTo>
                              <a:lnTo>
                                <a:pt x="771" y="40"/>
                              </a:lnTo>
                              <a:lnTo>
                                <a:pt x="782" y="0"/>
                              </a:lnTo>
                            </a:path>
                          </a:pathLst>
                        </a:custGeom>
                        <a:noFill/>
                        <a:ln w="11113">
                          <a:solidFill>
                            <a:srgbClr val="FF8080"/>
                          </a:solidFill>
                          <a:prstDash val="solid"/>
                          <a:round/>
                          <a:headEnd/>
                          <a:tailEnd/>
                        </a:ln>
                      </p:spPr>
                      <p:txBody>
                        <a:bodyPr/>
                        <a:lstStyle/>
                        <a:p>
                          <a:endParaRPr lang="fr-FR"/>
                        </a:p>
                      </p:txBody>
                    </p:sp>
                    <p:sp>
                      <p:nvSpPr>
                        <p:cNvPr id="199758" name="Freeform 78"/>
                        <p:cNvSpPr>
                          <a:spLocks/>
                        </p:cNvSpPr>
                        <p:nvPr/>
                      </p:nvSpPr>
                      <p:spPr bwMode="auto">
                        <a:xfrm>
                          <a:off x="4582" y="2635"/>
                          <a:ext cx="292" cy="57"/>
                        </a:xfrm>
                        <a:custGeom>
                          <a:avLst/>
                          <a:gdLst/>
                          <a:ahLst/>
                          <a:cxnLst>
                            <a:cxn ang="0">
                              <a:pos x="0" y="111"/>
                            </a:cxn>
                            <a:cxn ang="0">
                              <a:pos x="32" y="88"/>
                            </a:cxn>
                            <a:cxn ang="0">
                              <a:pos x="66" y="63"/>
                            </a:cxn>
                            <a:cxn ang="0">
                              <a:pos x="99" y="44"/>
                            </a:cxn>
                            <a:cxn ang="0">
                              <a:pos x="132" y="29"/>
                            </a:cxn>
                            <a:cxn ang="0">
                              <a:pos x="168" y="14"/>
                            </a:cxn>
                            <a:cxn ang="0">
                              <a:pos x="190" y="8"/>
                            </a:cxn>
                            <a:cxn ang="0">
                              <a:pos x="226" y="4"/>
                            </a:cxn>
                            <a:cxn ang="0">
                              <a:pos x="299" y="0"/>
                            </a:cxn>
                            <a:cxn ang="0">
                              <a:pos x="376" y="3"/>
                            </a:cxn>
                            <a:cxn ang="0">
                              <a:pos x="447" y="8"/>
                            </a:cxn>
                            <a:cxn ang="0">
                              <a:pos x="520" y="14"/>
                            </a:cxn>
                            <a:cxn ang="0">
                              <a:pos x="577" y="23"/>
                            </a:cxn>
                            <a:cxn ang="0">
                              <a:pos x="628" y="34"/>
                            </a:cxn>
                            <a:cxn ang="0">
                              <a:pos x="676" y="51"/>
                            </a:cxn>
                            <a:cxn ang="0">
                              <a:pos x="725" y="73"/>
                            </a:cxn>
                            <a:cxn ang="0">
                              <a:pos x="775" y="97"/>
                            </a:cxn>
                            <a:cxn ang="0">
                              <a:pos x="812" y="119"/>
                            </a:cxn>
                            <a:cxn ang="0">
                              <a:pos x="849" y="147"/>
                            </a:cxn>
                            <a:cxn ang="0">
                              <a:pos x="877" y="173"/>
                            </a:cxn>
                          </a:cxnLst>
                          <a:rect l="0" t="0" r="r" b="b"/>
                          <a:pathLst>
                            <a:path w="877" h="173">
                              <a:moveTo>
                                <a:pt x="0" y="111"/>
                              </a:moveTo>
                              <a:lnTo>
                                <a:pt x="32" y="88"/>
                              </a:lnTo>
                              <a:lnTo>
                                <a:pt x="66" y="63"/>
                              </a:lnTo>
                              <a:lnTo>
                                <a:pt x="99" y="44"/>
                              </a:lnTo>
                              <a:lnTo>
                                <a:pt x="132" y="29"/>
                              </a:lnTo>
                              <a:lnTo>
                                <a:pt x="168" y="14"/>
                              </a:lnTo>
                              <a:lnTo>
                                <a:pt x="190" y="8"/>
                              </a:lnTo>
                              <a:lnTo>
                                <a:pt x="226" y="4"/>
                              </a:lnTo>
                              <a:lnTo>
                                <a:pt x="299" y="0"/>
                              </a:lnTo>
                              <a:lnTo>
                                <a:pt x="376" y="3"/>
                              </a:lnTo>
                              <a:lnTo>
                                <a:pt x="447" y="8"/>
                              </a:lnTo>
                              <a:lnTo>
                                <a:pt x="520" y="14"/>
                              </a:lnTo>
                              <a:lnTo>
                                <a:pt x="577" y="23"/>
                              </a:lnTo>
                              <a:lnTo>
                                <a:pt x="628" y="34"/>
                              </a:lnTo>
                              <a:lnTo>
                                <a:pt x="676" y="51"/>
                              </a:lnTo>
                              <a:lnTo>
                                <a:pt x="725" y="73"/>
                              </a:lnTo>
                              <a:lnTo>
                                <a:pt x="775" y="97"/>
                              </a:lnTo>
                              <a:lnTo>
                                <a:pt x="812" y="119"/>
                              </a:lnTo>
                              <a:lnTo>
                                <a:pt x="849" y="147"/>
                              </a:lnTo>
                              <a:lnTo>
                                <a:pt x="877" y="173"/>
                              </a:lnTo>
                            </a:path>
                          </a:pathLst>
                        </a:custGeom>
                        <a:noFill/>
                        <a:ln w="11113">
                          <a:solidFill>
                            <a:srgbClr val="FF8080"/>
                          </a:solidFill>
                          <a:prstDash val="solid"/>
                          <a:round/>
                          <a:headEnd/>
                          <a:tailEnd/>
                        </a:ln>
                      </p:spPr>
                      <p:txBody>
                        <a:bodyPr/>
                        <a:lstStyle/>
                        <a:p>
                          <a:endParaRPr lang="fr-FR"/>
                        </a:p>
                      </p:txBody>
                    </p:sp>
                    <p:sp>
                      <p:nvSpPr>
                        <p:cNvPr id="199759" name="Freeform 79"/>
                        <p:cNvSpPr>
                          <a:spLocks/>
                        </p:cNvSpPr>
                        <p:nvPr/>
                      </p:nvSpPr>
                      <p:spPr bwMode="auto">
                        <a:xfrm>
                          <a:off x="4796" y="2610"/>
                          <a:ext cx="60" cy="33"/>
                        </a:xfrm>
                        <a:custGeom>
                          <a:avLst/>
                          <a:gdLst/>
                          <a:ahLst/>
                          <a:cxnLst>
                            <a:cxn ang="0">
                              <a:pos x="0" y="89"/>
                            </a:cxn>
                            <a:cxn ang="0">
                              <a:pos x="33" y="96"/>
                            </a:cxn>
                            <a:cxn ang="0">
                              <a:pos x="66" y="100"/>
                            </a:cxn>
                            <a:cxn ang="0">
                              <a:pos x="97" y="93"/>
                            </a:cxn>
                            <a:cxn ang="0">
                              <a:pos x="125" y="79"/>
                            </a:cxn>
                            <a:cxn ang="0">
                              <a:pos x="151" y="57"/>
                            </a:cxn>
                            <a:cxn ang="0">
                              <a:pos x="166" y="30"/>
                            </a:cxn>
                            <a:cxn ang="0">
                              <a:pos x="180" y="0"/>
                            </a:cxn>
                          </a:cxnLst>
                          <a:rect l="0" t="0" r="r" b="b"/>
                          <a:pathLst>
                            <a:path w="180" h="100">
                              <a:moveTo>
                                <a:pt x="0" y="89"/>
                              </a:moveTo>
                              <a:lnTo>
                                <a:pt x="33" y="96"/>
                              </a:lnTo>
                              <a:lnTo>
                                <a:pt x="66" y="100"/>
                              </a:lnTo>
                              <a:lnTo>
                                <a:pt x="97" y="93"/>
                              </a:lnTo>
                              <a:lnTo>
                                <a:pt x="125" y="79"/>
                              </a:lnTo>
                              <a:lnTo>
                                <a:pt x="151" y="57"/>
                              </a:lnTo>
                              <a:lnTo>
                                <a:pt x="166" y="30"/>
                              </a:lnTo>
                              <a:lnTo>
                                <a:pt x="180" y="0"/>
                              </a:lnTo>
                            </a:path>
                          </a:pathLst>
                        </a:custGeom>
                        <a:noFill/>
                        <a:ln w="11113">
                          <a:solidFill>
                            <a:srgbClr val="FF8080"/>
                          </a:solidFill>
                          <a:prstDash val="solid"/>
                          <a:round/>
                          <a:headEnd/>
                          <a:tailEnd/>
                        </a:ln>
                      </p:spPr>
                      <p:txBody>
                        <a:bodyPr/>
                        <a:lstStyle/>
                        <a:p>
                          <a:endParaRPr lang="fr-FR"/>
                        </a:p>
                      </p:txBody>
                    </p:sp>
                    <p:sp>
                      <p:nvSpPr>
                        <p:cNvPr id="199760" name="Freeform 80"/>
                        <p:cNvSpPr>
                          <a:spLocks/>
                        </p:cNvSpPr>
                        <p:nvPr/>
                      </p:nvSpPr>
                      <p:spPr bwMode="auto">
                        <a:xfrm>
                          <a:off x="4889" y="2547"/>
                          <a:ext cx="51" cy="126"/>
                        </a:xfrm>
                        <a:custGeom>
                          <a:avLst/>
                          <a:gdLst/>
                          <a:ahLst/>
                          <a:cxnLst>
                            <a:cxn ang="0">
                              <a:pos x="136" y="0"/>
                            </a:cxn>
                            <a:cxn ang="0">
                              <a:pos x="121" y="33"/>
                            </a:cxn>
                            <a:cxn ang="0">
                              <a:pos x="102" y="65"/>
                            </a:cxn>
                            <a:cxn ang="0">
                              <a:pos x="81" y="83"/>
                            </a:cxn>
                            <a:cxn ang="0">
                              <a:pos x="65" y="91"/>
                            </a:cxn>
                            <a:cxn ang="0">
                              <a:pos x="44" y="93"/>
                            </a:cxn>
                            <a:cxn ang="0">
                              <a:pos x="18" y="90"/>
                            </a:cxn>
                            <a:cxn ang="0">
                              <a:pos x="0" y="80"/>
                            </a:cxn>
                            <a:cxn ang="0">
                              <a:pos x="29" y="106"/>
                            </a:cxn>
                            <a:cxn ang="0">
                              <a:pos x="48" y="120"/>
                            </a:cxn>
                            <a:cxn ang="0">
                              <a:pos x="59" y="135"/>
                            </a:cxn>
                            <a:cxn ang="0">
                              <a:pos x="62" y="149"/>
                            </a:cxn>
                            <a:cxn ang="0">
                              <a:pos x="61" y="167"/>
                            </a:cxn>
                            <a:cxn ang="0">
                              <a:pos x="58" y="191"/>
                            </a:cxn>
                            <a:cxn ang="0">
                              <a:pos x="54" y="226"/>
                            </a:cxn>
                            <a:cxn ang="0">
                              <a:pos x="59" y="257"/>
                            </a:cxn>
                            <a:cxn ang="0">
                              <a:pos x="69" y="290"/>
                            </a:cxn>
                            <a:cxn ang="0">
                              <a:pos x="80" y="313"/>
                            </a:cxn>
                            <a:cxn ang="0">
                              <a:pos x="96" y="333"/>
                            </a:cxn>
                            <a:cxn ang="0">
                              <a:pos x="121" y="353"/>
                            </a:cxn>
                            <a:cxn ang="0">
                              <a:pos x="154" y="378"/>
                            </a:cxn>
                          </a:cxnLst>
                          <a:rect l="0" t="0" r="r" b="b"/>
                          <a:pathLst>
                            <a:path w="154" h="378">
                              <a:moveTo>
                                <a:pt x="136" y="0"/>
                              </a:moveTo>
                              <a:lnTo>
                                <a:pt x="121" y="33"/>
                              </a:lnTo>
                              <a:lnTo>
                                <a:pt x="102" y="65"/>
                              </a:lnTo>
                              <a:lnTo>
                                <a:pt x="81" y="83"/>
                              </a:lnTo>
                              <a:lnTo>
                                <a:pt x="65" y="91"/>
                              </a:lnTo>
                              <a:lnTo>
                                <a:pt x="44" y="93"/>
                              </a:lnTo>
                              <a:lnTo>
                                <a:pt x="18" y="90"/>
                              </a:lnTo>
                              <a:lnTo>
                                <a:pt x="0" y="80"/>
                              </a:lnTo>
                              <a:lnTo>
                                <a:pt x="29" y="106"/>
                              </a:lnTo>
                              <a:lnTo>
                                <a:pt x="48" y="120"/>
                              </a:lnTo>
                              <a:lnTo>
                                <a:pt x="59" y="135"/>
                              </a:lnTo>
                              <a:lnTo>
                                <a:pt x="62" y="149"/>
                              </a:lnTo>
                              <a:lnTo>
                                <a:pt x="61" y="167"/>
                              </a:lnTo>
                              <a:lnTo>
                                <a:pt x="58" y="191"/>
                              </a:lnTo>
                              <a:lnTo>
                                <a:pt x="54" y="226"/>
                              </a:lnTo>
                              <a:lnTo>
                                <a:pt x="59" y="257"/>
                              </a:lnTo>
                              <a:lnTo>
                                <a:pt x="69" y="290"/>
                              </a:lnTo>
                              <a:lnTo>
                                <a:pt x="80" y="313"/>
                              </a:lnTo>
                              <a:lnTo>
                                <a:pt x="96" y="333"/>
                              </a:lnTo>
                              <a:lnTo>
                                <a:pt x="121" y="353"/>
                              </a:lnTo>
                              <a:lnTo>
                                <a:pt x="154" y="378"/>
                              </a:lnTo>
                            </a:path>
                          </a:pathLst>
                        </a:custGeom>
                        <a:noFill/>
                        <a:ln w="11113">
                          <a:solidFill>
                            <a:srgbClr val="FF8080"/>
                          </a:solidFill>
                          <a:prstDash val="solid"/>
                          <a:round/>
                          <a:headEnd/>
                          <a:tailEnd/>
                        </a:ln>
                      </p:spPr>
                      <p:txBody>
                        <a:bodyPr/>
                        <a:lstStyle/>
                        <a:p>
                          <a:endParaRPr lang="fr-FR"/>
                        </a:p>
                      </p:txBody>
                    </p:sp>
                    <p:sp>
                      <p:nvSpPr>
                        <p:cNvPr id="199761" name="Freeform 81"/>
                        <p:cNvSpPr>
                          <a:spLocks/>
                        </p:cNvSpPr>
                        <p:nvPr/>
                      </p:nvSpPr>
                      <p:spPr bwMode="auto">
                        <a:xfrm>
                          <a:off x="4949" y="2578"/>
                          <a:ext cx="165" cy="113"/>
                        </a:xfrm>
                        <a:custGeom>
                          <a:avLst/>
                          <a:gdLst/>
                          <a:ahLst/>
                          <a:cxnLst>
                            <a:cxn ang="0">
                              <a:pos x="111" y="0"/>
                            </a:cxn>
                            <a:cxn ang="0">
                              <a:pos x="100" y="25"/>
                            </a:cxn>
                            <a:cxn ang="0">
                              <a:pos x="85" y="48"/>
                            </a:cxn>
                            <a:cxn ang="0">
                              <a:pos x="67" y="69"/>
                            </a:cxn>
                            <a:cxn ang="0">
                              <a:pos x="37" y="92"/>
                            </a:cxn>
                            <a:cxn ang="0">
                              <a:pos x="0" y="117"/>
                            </a:cxn>
                            <a:cxn ang="0">
                              <a:pos x="30" y="121"/>
                            </a:cxn>
                            <a:cxn ang="0">
                              <a:pos x="63" y="126"/>
                            </a:cxn>
                            <a:cxn ang="0">
                              <a:pos x="89" y="134"/>
                            </a:cxn>
                            <a:cxn ang="0">
                              <a:pos x="107" y="141"/>
                            </a:cxn>
                            <a:cxn ang="0">
                              <a:pos x="122" y="152"/>
                            </a:cxn>
                            <a:cxn ang="0">
                              <a:pos x="136" y="173"/>
                            </a:cxn>
                            <a:cxn ang="0">
                              <a:pos x="148" y="191"/>
                            </a:cxn>
                            <a:cxn ang="0">
                              <a:pos x="155" y="215"/>
                            </a:cxn>
                            <a:cxn ang="0">
                              <a:pos x="159" y="252"/>
                            </a:cxn>
                            <a:cxn ang="0">
                              <a:pos x="155" y="317"/>
                            </a:cxn>
                            <a:cxn ang="0">
                              <a:pos x="172" y="299"/>
                            </a:cxn>
                            <a:cxn ang="0">
                              <a:pos x="194" y="280"/>
                            </a:cxn>
                            <a:cxn ang="0">
                              <a:pos x="217" y="265"/>
                            </a:cxn>
                            <a:cxn ang="0">
                              <a:pos x="246" y="251"/>
                            </a:cxn>
                            <a:cxn ang="0">
                              <a:pos x="271" y="247"/>
                            </a:cxn>
                            <a:cxn ang="0">
                              <a:pos x="304" y="243"/>
                            </a:cxn>
                            <a:cxn ang="0">
                              <a:pos x="339" y="248"/>
                            </a:cxn>
                            <a:cxn ang="0">
                              <a:pos x="374" y="258"/>
                            </a:cxn>
                            <a:cxn ang="0">
                              <a:pos x="397" y="267"/>
                            </a:cxn>
                            <a:cxn ang="0">
                              <a:pos x="426" y="280"/>
                            </a:cxn>
                            <a:cxn ang="0">
                              <a:pos x="448" y="296"/>
                            </a:cxn>
                            <a:cxn ang="0">
                              <a:pos x="495" y="338"/>
                            </a:cxn>
                          </a:cxnLst>
                          <a:rect l="0" t="0" r="r" b="b"/>
                          <a:pathLst>
                            <a:path w="495" h="338">
                              <a:moveTo>
                                <a:pt x="111" y="0"/>
                              </a:moveTo>
                              <a:lnTo>
                                <a:pt x="100" y="25"/>
                              </a:lnTo>
                              <a:lnTo>
                                <a:pt x="85" y="48"/>
                              </a:lnTo>
                              <a:lnTo>
                                <a:pt x="67" y="69"/>
                              </a:lnTo>
                              <a:lnTo>
                                <a:pt x="37" y="92"/>
                              </a:lnTo>
                              <a:lnTo>
                                <a:pt x="0" y="117"/>
                              </a:lnTo>
                              <a:lnTo>
                                <a:pt x="30" y="121"/>
                              </a:lnTo>
                              <a:lnTo>
                                <a:pt x="63" y="126"/>
                              </a:lnTo>
                              <a:lnTo>
                                <a:pt x="89" y="134"/>
                              </a:lnTo>
                              <a:lnTo>
                                <a:pt x="107" y="141"/>
                              </a:lnTo>
                              <a:lnTo>
                                <a:pt x="122" y="152"/>
                              </a:lnTo>
                              <a:lnTo>
                                <a:pt x="136" y="173"/>
                              </a:lnTo>
                              <a:lnTo>
                                <a:pt x="148" y="191"/>
                              </a:lnTo>
                              <a:lnTo>
                                <a:pt x="155" y="215"/>
                              </a:lnTo>
                              <a:lnTo>
                                <a:pt x="159" y="252"/>
                              </a:lnTo>
                              <a:lnTo>
                                <a:pt x="155" y="317"/>
                              </a:lnTo>
                              <a:lnTo>
                                <a:pt x="172" y="299"/>
                              </a:lnTo>
                              <a:lnTo>
                                <a:pt x="194" y="280"/>
                              </a:lnTo>
                              <a:lnTo>
                                <a:pt x="217" y="265"/>
                              </a:lnTo>
                              <a:lnTo>
                                <a:pt x="246" y="251"/>
                              </a:lnTo>
                              <a:lnTo>
                                <a:pt x="271" y="247"/>
                              </a:lnTo>
                              <a:lnTo>
                                <a:pt x="304" y="243"/>
                              </a:lnTo>
                              <a:lnTo>
                                <a:pt x="339" y="248"/>
                              </a:lnTo>
                              <a:lnTo>
                                <a:pt x="374" y="258"/>
                              </a:lnTo>
                              <a:lnTo>
                                <a:pt x="397" y="267"/>
                              </a:lnTo>
                              <a:lnTo>
                                <a:pt x="426" y="280"/>
                              </a:lnTo>
                              <a:lnTo>
                                <a:pt x="448" y="296"/>
                              </a:lnTo>
                              <a:lnTo>
                                <a:pt x="495" y="338"/>
                              </a:lnTo>
                            </a:path>
                          </a:pathLst>
                        </a:custGeom>
                        <a:noFill/>
                        <a:ln w="11113">
                          <a:solidFill>
                            <a:srgbClr val="FF8080"/>
                          </a:solidFill>
                          <a:prstDash val="solid"/>
                          <a:round/>
                          <a:headEnd/>
                          <a:tailEnd/>
                        </a:ln>
                      </p:spPr>
                      <p:txBody>
                        <a:bodyPr/>
                        <a:lstStyle/>
                        <a:p>
                          <a:endParaRPr lang="fr-FR"/>
                        </a:p>
                      </p:txBody>
                    </p:sp>
                    <p:sp>
                      <p:nvSpPr>
                        <p:cNvPr id="199762" name="Freeform 82"/>
                        <p:cNvSpPr>
                          <a:spLocks/>
                        </p:cNvSpPr>
                        <p:nvPr/>
                      </p:nvSpPr>
                      <p:spPr bwMode="auto">
                        <a:xfrm>
                          <a:off x="4945" y="2663"/>
                          <a:ext cx="62" cy="80"/>
                        </a:xfrm>
                        <a:custGeom>
                          <a:avLst/>
                          <a:gdLst/>
                          <a:ahLst/>
                          <a:cxnLst>
                            <a:cxn ang="0">
                              <a:pos x="26" y="0"/>
                            </a:cxn>
                            <a:cxn ang="0">
                              <a:pos x="13" y="33"/>
                            </a:cxn>
                            <a:cxn ang="0">
                              <a:pos x="4" y="60"/>
                            </a:cxn>
                            <a:cxn ang="0">
                              <a:pos x="0" y="87"/>
                            </a:cxn>
                            <a:cxn ang="0">
                              <a:pos x="6" y="116"/>
                            </a:cxn>
                            <a:cxn ang="0">
                              <a:pos x="18" y="155"/>
                            </a:cxn>
                            <a:cxn ang="0">
                              <a:pos x="37" y="203"/>
                            </a:cxn>
                            <a:cxn ang="0">
                              <a:pos x="48" y="220"/>
                            </a:cxn>
                            <a:cxn ang="0">
                              <a:pos x="61" y="231"/>
                            </a:cxn>
                            <a:cxn ang="0">
                              <a:pos x="76" y="235"/>
                            </a:cxn>
                            <a:cxn ang="0">
                              <a:pos x="123" y="240"/>
                            </a:cxn>
                            <a:cxn ang="0">
                              <a:pos x="186" y="235"/>
                            </a:cxn>
                          </a:cxnLst>
                          <a:rect l="0" t="0" r="r" b="b"/>
                          <a:pathLst>
                            <a:path w="186" h="240">
                              <a:moveTo>
                                <a:pt x="26" y="0"/>
                              </a:moveTo>
                              <a:lnTo>
                                <a:pt x="13" y="33"/>
                              </a:lnTo>
                              <a:lnTo>
                                <a:pt x="4" y="60"/>
                              </a:lnTo>
                              <a:lnTo>
                                <a:pt x="0" y="87"/>
                              </a:lnTo>
                              <a:lnTo>
                                <a:pt x="6" y="116"/>
                              </a:lnTo>
                              <a:lnTo>
                                <a:pt x="18" y="155"/>
                              </a:lnTo>
                              <a:lnTo>
                                <a:pt x="37" y="203"/>
                              </a:lnTo>
                              <a:lnTo>
                                <a:pt x="48" y="220"/>
                              </a:lnTo>
                              <a:lnTo>
                                <a:pt x="61" y="231"/>
                              </a:lnTo>
                              <a:lnTo>
                                <a:pt x="76" y="235"/>
                              </a:lnTo>
                              <a:lnTo>
                                <a:pt x="123" y="240"/>
                              </a:lnTo>
                              <a:lnTo>
                                <a:pt x="186" y="235"/>
                              </a:lnTo>
                            </a:path>
                          </a:pathLst>
                        </a:custGeom>
                        <a:noFill/>
                        <a:ln w="11113">
                          <a:solidFill>
                            <a:srgbClr val="FF8080"/>
                          </a:solidFill>
                          <a:prstDash val="solid"/>
                          <a:round/>
                          <a:headEnd/>
                          <a:tailEnd/>
                        </a:ln>
                      </p:spPr>
                      <p:txBody>
                        <a:bodyPr/>
                        <a:lstStyle/>
                        <a:p>
                          <a:endParaRPr lang="fr-FR"/>
                        </a:p>
                      </p:txBody>
                    </p:sp>
                    <p:sp>
                      <p:nvSpPr>
                        <p:cNvPr id="199763" name="Freeform 83"/>
                        <p:cNvSpPr>
                          <a:spLocks/>
                        </p:cNvSpPr>
                        <p:nvPr/>
                      </p:nvSpPr>
                      <p:spPr bwMode="auto">
                        <a:xfrm>
                          <a:off x="5013" y="2724"/>
                          <a:ext cx="92" cy="36"/>
                        </a:xfrm>
                        <a:custGeom>
                          <a:avLst/>
                          <a:gdLst/>
                          <a:ahLst/>
                          <a:cxnLst>
                            <a:cxn ang="0">
                              <a:pos x="0" y="76"/>
                            </a:cxn>
                            <a:cxn ang="0">
                              <a:pos x="33" y="91"/>
                            </a:cxn>
                            <a:cxn ang="0">
                              <a:pos x="63" y="100"/>
                            </a:cxn>
                            <a:cxn ang="0">
                              <a:pos x="97" y="106"/>
                            </a:cxn>
                            <a:cxn ang="0">
                              <a:pos x="136" y="106"/>
                            </a:cxn>
                            <a:cxn ang="0">
                              <a:pos x="171" y="96"/>
                            </a:cxn>
                            <a:cxn ang="0">
                              <a:pos x="204" y="81"/>
                            </a:cxn>
                            <a:cxn ang="0">
                              <a:pos x="233" y="59"/>
                            </a:cxn>
                            <a:cxn ang="0">
                              <a:pos x="260" y="26"/>
                            </a:cxn>
                            <a:cxn ang="0">
                              <a:pos x="278" y="0"/>
                            </a:cxn>
                          </a:cxnLst>
                          <a:rect l="0" t="0" r="r" b="b"/>
                          <a:pathLst>
                            <a:path w="278" h="106">
                              <a:moveTo>
                                <a:pt x="0" y="76"/>
                              </a:moveTo>
                              <a:lnTo>
                                <a:pt x="33" y="91"/>
                              </a:lnTo>
                              <a:lnTo>
                                <a:pt x="63" y="100"/>
                              </a:lnTo>
                              <a:lnTo>
                                <a:pt x="97" y="106"/>
                              </a:lnTo>
                              <a:lnTo>
                                <a:pt x="136" y="106"/>
                              </a:lnTo>
                              <a:lnTo>
                                <a:pt x="171" y="96"/>
                              </a:lnTo>
                              <a:lnTo>
                                <a:pt x="204" y="81"/>
                              </a:lnTo>
                              <a:lnTo>
                                <a:pt x="233" y="59"/>
                              </a:lnTo>
                              <a:lnTo>
                                <a:pt x="260" y="26"/>
                              </a:lnTo>
                              <a:lnTo>
                                <a:pt x="278" y="0"/>
                              </a:lnTo>
                            </a:path>
                          </a:pathLst>
                        </a:custGeom>
                        <a:noFill/>
                        <a:ln w="11113">
                          <a:solidFill>
                            <a:srgbClr val="FF8080"/>
                          </a:solidFill>
                          <a:prstDash val="solid"/>
                          <a:round/>
                          <a:headEnd/>
                          <a:tailEnd/>
                        </a:ln>
                      </p:spPr>
                      <p:txBody>
                        <a:bodyPr/>
                        <a:lstStyle/>
                        <a:p>
                          <a:endParaRPr lang="fr-FR"/>
                        </a:p>
                      </p:txBody>
                    </p:sp>
                    <p:sp>
                      <p:nvSpPr>
                        <p:cNvPr id="199764" name="Freeform 84"/>
                        <p:cNvSpPr>
                          <a:spLocks/>
                        </p:cNvSpPr>
                        <p:nvPr/>
                      </p:nvSpPr>
                      <p:spPr bwMode="auto">
                        <a:xfrm>
                          <a:off x="4991" y="2780"/>
                          <a:ext cx="131" cy="98"/>
                        </a:xfrm>
                        <a:custGeom>
                          <a:avLst/>
                          <a:gdLst/>
                          <a:ahLst/>
                          <a:cxnLst>
                            <a:cxn ang="0">
                              <a:pos x="392" y="0"/>
                            </a:cxn>
                            <a:cxn ang="0">
                              <a:pos x="380" y="26"/>
                            </a:cxn>
                            <a:cxn ang="0">
                              <a:pos x="359" y="55"/>
                            </a:cxn>
                            <a:cxn ang="0">
                              <a:pos x="330" y="78"/>
                            </a:cxn>
                            <a:cxn ang="0">
                              <a:pos x="312" y="85"/>
                            </a:cxn>
                            <a:cxn ang="0">
                              <a:pos x="282" y="92"/>
                            </a:cxn>
                            <a:cxn ang="0">
                              <a:pos x="243" y="85"/>
                            </a:cxn>
                            <a:cxn ang="0">
                              <a:pos x="199" y="78"/>
                            </a:cxn>
                            <a:cxn ang="0">
                              <a:pos x="146" y="69"/>
                            </a:cxn>
                            <a:cxn ang="0">
                              <a:pos x="102" y="58"/>
                            </a:cxn>
                            <a:cxn ang="0">
                              <a:pos x="65" y="51"/>
                            </a:cxn>
                            <a:cxn ang="0">
                              <a:pos x="23" y="55"/>
                            </a:cxn>
                            <a:cxn ang="0">
                              <a:pos x="0" y="58"/>
                            </a:cxn>
                            <a:cxn ang="0">
                              <a:pos x="29" y="67"/>
                            </a:cxn>
                            <a:cxn ang="0">
                              <a:pos x="48" y="81"/>
                            </a:cxn>
                            <a:cxn ang="0">
                              <a:pos x="69" y="95"/>
                            </a:cxn>
                            <a:cxn ang="0">
                              <a:pos x="96" y="120"/>
                            </a:cxn>
                            <a:cxn ang="0">
                              <a:pos x="117" y="146"/>
                            </a:cxn>
                            <a:cxn ang="0">
                              <a:pos x="144" y="180"/>
                            </a:cxn>
                            <a:cxn ang="0">
                              <a:pos x="165" y="210"/>
                            </a:cxn>
                            <a:cxn ang="0">
                              <a:pos x="188" y="249"/>
                            </a:cxn>
                            <a:cxn ang="0">
                              <a:pos x="206" y="294"/>
                            </a:cxn>
                          </a:cxnLst>
                          <a:rect l="0" t="0" r="r" b="b"/>
                          <a:pathLst>
                            <a:path w="392" h="294">
                              <a:moveTo>
                                <a:pt x="392" y="0"/>
                              </a:moveTo>
                              <a:lnTo>
                                <a:pt x="380" y="26"/>
                              </a:lnTo>
                              <a:lnTo>
                                <a:pt x="359" y="55"/>
                              </a:lnTo>
                              <a:lnTo>
                                <a:pt x="330" y="78"/>
                              </a:lnTo>
                              <a:lnTo>
                                <a:pt x="312" y="85"/>
                              </a:lnTo>
                              <a:lnTo>
                                <a:pt x="282" y="92"/>
                              </a:lnTo>
                              <a:lnTo>
                                <a:pt x="243" y="85"/>
                              </a:lnTo>
                              <a:lnTo>
                                <a:pt x="199" y="78"/>
                              </a:lnTo>
                              <a:lnTo>
                                <a:pt x="146" y="69"/>
                              </a:lnTo>
                              <a:lnTo>
                                <a:pt x="102" y="58"/>
                              </a:lnTo>
                              <a:lnTo>
                                <a:pt x="65" y="51"/>
                              </a:lnTo>
                              <a:lnTo>
                                <a:pt x="23" y="55"/>
                              </a:lnTo>
                              <a:lnTo>
                                <a:pt x="0" y="58"/>
                              </a:lnTo>
                              <a:lnTo>
                                <a:pt x="29" y="67"/>
                              </a:lnTo>
                              <a:lnTo>
                                <a:pt x="48" y="81"/>
                              </a:lnTo>
                              <a:lnTo>
                                <a:pt x="69" y="95"/>
                              </a:lnTo>
                              <a:lnTo>
                                <a:pt x="96" y="120"/>
                              </a:lnTo>
                              <a:lnTo>
                                <a:pt x="117" y="146"/>
                              </a:lnTo>
                              <a:lnTo>
                                <a:pt x="144" y="180"/>
                              </a:lnTo>
                              <a:lnTo>
                                <a:pt x="165" y="210"/>
                              </a:lnTo>
                              <a:lnTo>
                                <a:pt x="188" y="249"/>
                              </a:lnTo>
                              <a:lnTo>
                                <a:pt x="206" y="294"/>
                              </a:lnTo>
                            </a:path>
                          </a:pathLst>
                        </a:custGeom>
                        <a:noFill/>
                        <a:ln w="11113">
                          <a:solidFill>
                            <a:srgbClr val="FF8080"/>
                          </a:solidFill>
                          <a:prstDash val="solid"/>
                          <a:round/>
                          <a:headEnd/>
                          <a:tailEnd/>
                        </a:ln>
                      </p:spPr>
                      <p:txBody>
                        <a:bodyPr/>
                        <a:lstStyle/>
                        <a:p>
                          <a:endParaRPr lang="fr-FR"/>
                        </a:p>
                      </p:txBody>
                    </p:sp>
                    <p:sp>
                      <p:nvSpPr>
                        <p:cNvPr id="199765" name="Freeform 85"/>
                        <p:cNvSpPr>
                          <a:spLocks/>
                        </p:cNvSpPr>
                        <p:nvPr/>
                      </p:nvSpPr>
                      <p:spPr bwMode="auto">
                        <a:xfrm>
                          <a:off x="4908" y="2702"/>
                          <a:ext cx="91" cy="162"/>
                        </a:xfrm>
                        <a:custGeom>
                          <a:avLst/>
                          <a:gdLst/>
                          <a:ahLst/>
                          <a:cxnLst>
                            <a:cxn ang="0">
                              <a:pos x="69" y="0"/>
                            </a:cxn>
                            <a:cxn ang="0">
                              <a:pos x="47" y="9"/>
                            </a:cxn>
                            <a:cxn ang="0">
                              <a:pos x="22" y="27"/>
                            </a:cxn>
                            <a:cxn ang="0">
                              <a:pos x="7" y="46"/>
                            </a:cxn>
                            <a:cxn ang="0">
                              <a:pos x="1" y="61"/>
                            </a:cxn>
                            <a:cxn ang="0">
                              <a:pos x="0" y="74"/>
                            </a:cxn>
                            <a:cxn ang="0">
                              <a:pos x="4" y="101"/>
                            </a:cxn>
                            <a:cxn ang="0">
                              <a:pos x="14" y="130"/>
                            </a:cxn>
                            <a:cxn ang="0">
                              <a:pos x="29" y="168"/>
                            </a:cxn>
                            <a:cxn ang="0">
                              <a:pos x="45" y="201"/>
                            </a:cxn>
                            <a:cxn ang="0">
                              <a:pos x="66" y="229"/>
                            </a:cxn>
                            <a:cxn ang="0">
                              <a:pos x="89" y="257"/>
                            </a:cxn>
                            <a:cxn ang="0">
                              <a:pos x="118" y="282"/>
                            </a:cxn>
                            <a:cxn ang="0">
                              <a:pos x="144" y="301"/>
                            </a:cxn>
                            <a:cxn ang="0">
                              <a:pos x="177" y="322"/>
                            </a:cxn>
                            <a:cxn ang="0">
                              <a:pos x="196" y="366"/>
                            </a:cxn>
                            <a:cxn ang="0">
                              <a:pos x="214" y="402"/>
                            </a:cxn>
                            <a:cxn ang="0">
                              <a:pos x="245" y="450"/>
                            </a:cxn>
                            <a:cxn ang="0">
                              <a:pos x="272" y="488"/>
                            </a:cxn>
                          </a:cxnLst>
                          <a:rect l="0" t="0" r="r" b="b"/>
                          <a:pathLst>
                            <a:path w="272" h="488">
                              <a:moveTo>
                                <a:pt x="69" y="0"/>
                              </a:moveTo>
                              <a:lnTo>
                                <a:pt x="47" y="9"/>
                              </a:lnTo>
                              <a:lnTo>
                                <a:pt x="22" y="27"/>
                              </a:lnTo>
                              <a:lnTo>
                                <a:pt x="7" y="46"/>
                              </a:lnTo>
                              <a:lnTo>
                                <a:pt x="1" y="61"/>
                              </a:lnTo>
                              <a:lnTo>
                                <a:pt x="0" y="74"/>
                              </a:lnTo>
                              <a:lnTo>
                                <a:pt x="4" y="101"/>
                              </a:lnTo>
                              <a:lnTo>
                                <a:pt x="14" y="130"/>
                              </a:lnTo>
                              <a:lnTo>
                                <a:pt x="29" y="168"/>
                              </a:lnTo>
                              <a:lnTo>
                                <a:pt x="45" y="201"/>
                              </a:lnTo>
                              <a:lnTo>
                                <a:pt x="66" y="229"/>
                              </a:lnTo>
                              <a:lnTo>
                                <a:pt x="89" y="257"/>
                              </a:lnTo>
                              <a:lnTo>
                                <a:pt x="118" y="282"/>
                              </a:lnTo>
                              <a:lnTo>
                                <a:pt x="144" y="301"/>
                              </a:lnTo>
                              <a:lnTo>
                                <a:pt x="177" y="322"/>
                              </a:lnTo>
                              <a:lnTo>
                                <a:pt x="196" y="366"/>
                              </a:lnTo>
                              <a:lnTo>
                                <a:pt x="214" y="402"/>
                              </a:lnTo>
                              <a:lnTo>
                                <a:pt x="245" y="450"/>
                              </a:lnTo>
                              <a:lnTo>
                                <a:pt x="272" y="488"/>
                              </a:lnTo>
                            </a:path>
                          </a:pathLst>
                        </a:custGeom>
                        <a:noFill/>
                        <a:ln w="11113">
                          <a:solidFill>
                            <a:srgbClr val="FF8080"/>
                          </a:solidFill>
                          <a:prstDash val="solid"/>
                          <a:round/>
                          <a:headEnd/>
                          <a:tailEnd/>
                        </a:ln>
                      </p:spPr>
                      <p:txBody>
                        <a:bodyPr/>
                        <a:lstStyle/>
                        <a:p>
                          <a:endParaRPr lang="fr-FR"/>
                        </a:p>
                      </p:txBody>
                    </p:sp>
                  </p:grpSp>
                </p:grpSp>
                <p:grpSp>
                  <p:nvGrpSpPr>
                    <p:cNvPr id="199766" name="Group 86"/>
                    <p:cNvGrpSpPr>
                      <a:grpSpLocks/>
                    </p:cNvGrpSpPr>
                    <p:nvPr/>
                  </p:nvGrpSpPr>
                  <p:grpSpPr bwMode="auto">
                    <a:xfrm>
                      <a:off x="4770" y="2782"/>
                      <a:ext cx="220" cy="234"/>
                      <a:chOff x="4770" y="2782"/>
                      <a:chExt cx="220" cy="234"/>
                    </a:xfrm>
                  </p:grpSpPr>
                  <p:sp>
                    <p:nvSpPr>
                      <p:cNvPr id="199767" name="Freeform 87"/>
                      <p:cNvSpPr>
                        <a:spLocks/>
                      </p:cNvSpPr>
                      <p:nvPr/>
                    </p:nvSpPr>
                    <p:spPr bwMode="auto">
                      <a:xfrm>
                        <a:off x="4770" y="2782"/>
                        <a:ext cx="220" cy="234"/>
                      </a:xfrm>
                      <a:custGeom>
                        <a:avLst/>
                        <a:gdLst/>
                        <a:ahLst/>
                        <a:cxnLst>
                          <a:cxn ang="0">
                            <a:pos x="136" y="382"/>
                          </a:cxn>
                          <a:cxn ang="0">
                            <a:pos x="106" y="372"/>
                          </a:cxn>
                          <a:cxn ang="0">
                            <a:pos x="76" y="357"/>
                          </a:cxn>
                          <a:cxn ang="0">
                            <a:pos x="59" y="341"/>
                          </a:cxn>
                          <a:cxn ang="0">
                            <a:pos x="45" y="319"/>
                          </a:cxn>
                          <a:cxn ang="0">
                            <a:pos x="29" y="294"/>
                          </a:cxn>
                          <a:cxn ang="0">
                            <a:pos x="14" y="265"/>
                          </a:cxn>
                          <a:cxn ang="0">
                            <a:pos x="7" y="235"/>
                          </a:cxn>
                          <a:cxn ang="0">
                            <a:pos x="0" y="198"/>
                          </a:cxn>
                          <a:cxn ang="0">
                            <a:pos x="3" y="165"/>
                          </a:cxn>
                          <a:cxn ang="0">
                            <a:pos x="11" y="135"/>
                          </a:cxn>
                          <a:cxn ang="0">
                            <a:pos x="30" y="102"/>
                          </a:cxn>
                          <a:cxn ang="0">
                            <a:pos x="48" y="78"/>
                          </a:cxn>
                          <a:cxn ang="0">
                            <a:pos x="74" y="51"/>
                          </a:cxn>
                          <a:cxn ang="0">
                            <a:pos x="98" y="29"/>
                          </a:cxn>
                          <a:cxn ang="0">
                            <a:pos x="124" y="16"/>
                          </a:cxn>
                          <a:cxn ang="0">
                            <a:pos x="155" y="7"/>
                          </a:cxn>
                          <a:cxn ang="0">
                            <a:pos x="189" y="0"/>
                          </a:cxn>
                          <a:cxn ang="0">
                            <a:pos x="237" y="0"/>
                          </a:cxn>
                          <a:cxn ang="0">
                            <a:pos x="297" y="5"/>
                          </a:cxn>
                          <a:cxn ang="0">
                            <a:pos x="347" y="14"/>
                          </a:cxn>
                          <a:cxn ang="0">
                            <a:pos x="395" y="27"/>
                          </a:cxn>
                          <a:cxn ang="0">
                            <a:pos x="453" y="51"/>
                          </a:cxn>
                          <a:cxn ang="0">
                            <a:pos x="494" y="74"/>
                          </a:cxn>
                          <a:cxn ang="0">
                            <a:pos x="530" y="99"/>
                          </a:cxn>
                          <a:cxn ang="0">
                            <a:pos x="558" y="129"/>
                          </a:cxn>
                          <a:cxn ang="0">
                            <a:pos x="587" y="173"/>
                          </a:cxn>
                          <a:cxn ang="0">
                            <a:pos x="613" y="209"/>
                          </a:cxn>
                          <a:cxn ang="0">
                            <a:pos x="633" y="250"/>
                          </a:cxn>
                          <a:cxn ang="0">
                            <a:pos x="646" y="290"/>
                          </a:cxn>
                          <a:cxn ang="0">
                            <a:pos x="660" y="342"/>
                          </a:cxn>
                          <a:cxn ang="0">
                            <a:pos x="661" y="394"/>
                          </a:cxn>
                          <a:cxn ang="0">
                            <a:pos x="653" y="444"/>
                          </a:cxn>
                          <a:cxn ang="0">
                            <a:pos x="642" y="485"/>
                          </a:cxn>
                          <a:cxn ang="0">
                            <a:pos x="625" y="515"/>
                          </a:cxn>
                          <a:cxn ang="0">
                            <a:pos x="603" y="537"/>
                          </a:cxn>
                          <a:cxn ang="0">
                            <a:pos x="574" y="560"/>
                          </a:cxn>
                          <a:cxn ang="0">
                            <a:pos x="528" y="595"/>
                          </a:cxn>
                          <a:cxn ang="0">
                            <a:pos x="490" y="621"/>
                          </a:cxn>
                          <a:cxn ang="0">
                            <a:pos x="441" y="654"/>
                          </a:cxn>
                          <a:cxn ang="0">
                            <a:pos x="395" y="676"/>
                          </a:cxn>
                          <a:cxn ang="0">
                            <a:pos x="355" y="687"/>
                          </a:cxn>
                          <a:cxn ang="0">
                            <a:pos x="303" y="698"/>
                          </a:cxn>
                          <a:cxn ang="0">
                            <a:pos x="259" y="702"/>
                          </a:cxn>
                          <a:cxn ang="0">
                            <a:pos x="212" y="698"/>
                          </a:cxn>
                          <a:cxn ang="0">
                            <a:pos x="174" y="688"/>
                          </a:cxn>
                          <a:cxn ang="0">
                            <a:pos x="143" y="672"/>
                          </a:cxn>
                          <a:cxn ang="0">
                            <a:pos x="109" y="650"/>
                          </a:cxn>
                          <a:cxn ang="0">
                            <a:pos x="80" y="617"/>
                          </a:cxn>
                          <a:cxn ang="0">
                            <a:pos x="62" y="590"/>
                          </a:cxn>
                          <a:cxn ang="0">
                            <a:pos x="47" y="561"/>
                          </a:cxn>
                          <a:cxn ang="0">
                            <a:pos x="41" y="527"/>
                          </a:cxn>
                          <a:cxn ang="0">
                            <a:pos x="45" y="489"/>
                          </a:cxn>
                          <a:cxn ang="0">
                            <a:pos x="52" y="448"/>
                          </a:cxn>
                          <a:cxn ang="0">
                            <a:pos x="63" y="416"/>
                          </a:cxn>
                          <a:cxn ang="0">
                            <a:pos x="81" y="398"/>
                          </a:cxn>
                          <a:cxn ang="0">
                            <a:pos x="106" y="386"/>
                          </a:cxn>
                          <a:cxn ang="0">
                            <a:pos x="136" y="382"/>
                          </a:cxn>
                        </a:cxnLst>
                        <a:rect l="0" t="0" r="r" b="b"/>
                        <a:pathLst>
                          <a:path w="661" h="702">
                            <a:moveTo>
                              <a:pt x="136" y="382"/>
                            </a:moveTo>
                            <a:lnTo>
                              <a:pt x="106" y="372"/>
                            </a:lnTo>
                            <a:lnTo>
                              <a:pt x="76" y="357"/>
                            </a:lnTo>
                            <a:lnTo>
                              <a:pt x="59" y="341"/>
                            </a:lnTo>
                            <a:lnTo>
                              <a:pt x="45" y="319"/>
                            </a:lnTo>
                            <a:lnTo>
                              <a:pt x="29" y="294"/>
                            </a:lnTo>
                            <a:lnTo>
                              <a:pt x="14" y="265"/>
                            </a:lnTo>
                            <a:lnTo>
                              <a:pt x="7" y="235"/>
                            </a:lnTo>
                            <a:lnTo>
                              <a:pt x="0" y="198"/>
                            </a:lnTo>
                            <a:lnTo>
                              <a:pt x="3" y="165"/>
                            </a:lnTo>
                            <a:lnTo>
                              <a:pt x="11" y="135"/>
                            </a:lnTo>
                            <a:lnTo>
                              <a:pt x="30" y="102"/>
                            </a:lnTo>
                            <a:lnTo>
                              <a:pt x="48" y="78"/>
                            </a:lnTo>
                            <a:lnTo>
                              <a:pt x="74" y="51"/>
                            </a:lnTo>
                            <a:lnTo>
                              <a:pt x="98" y="29"/>
                            </a:lnTo>
                            <a:lnTo>
                              <a:pt x="124" y="16"/>
                            </a:lnTo>
                            <a:lnTo>
                              <a:pt x="155" y="7"/>
                            </a:lnTo>
                            <a:lnTo>
                              <a:pt x="189" y="0"/>
                            </a:lnTo>
                            <a:lnTo>
                              <a:pt x="237" y="0"/>
                            </a:lnTo>
                            <a:lnTo>
                              <a:pt x="297" y="5"/>
                            </a:lnTo>
                            <a:lnTo>
                              <a:pt x="347" y="14"/>
                            </a:lnTo>
                            <a:lnTo>
                              <a:pt x="395" y="27"/>
                            </a:lnTo>
                            <a:lnTo>
                              <a:pt x="453" y="51"/>
                            </a:lnTo>
                            <a:lnTo>
                              <a:pt x="494" y="74"/>
                            </a:lnTo>
                            <a:lnTo>
                              <a:pt x="530" y="99"/>
                            </a:lnTo>
                            <a:lnTo>
                              <a:pt x="558" y="129"/>
                            </a:lnTo>
                            <a:lnTo>
                              <a:pt x="587" y="173"/>
                            </a:lnTo>
                            <a:lnTo>
                              <a:pt x="613" y="209"/>
                            </a:lnTo>
                            <a:lnTo>
                              <a:pt x="633" y="250"/>
                            </a:lnTo>
                            <a:lnTo>
                              <a:pt x="646" y="290"/>
                            </a:lnTo>
                            <a:lnTo>
                              <a:pt x="660" y="342"/>
                            </a:lnTo>
                            <a:lnTo>
                              <a:pt x="661" y="394"/>
                            </a:lnTo>
                            <a:lnTo>
                              <a:pt x="653" y="444"/>
                            </a:lnTo>
                            <a:lnTo>
                              <a:pt x="642" y="485"/>
                            </a:lnTo>
                            <a:lnTo>
                              <a:pt x="625" y="515"/>
                            </a:lnTo>
                            <a:lnTo>
                              <a:pt x="603" y="537"/>
                            </a:lnTo>
                            <a:lnTo>
                              <a:pt x="574" y="560"/>
                            </a:lnTo>
                            <a:lnTo>
                              <a:pt x="528" y="595"/>
                            </a:lnTo>
                            <a:lnTo>
                              <a:pt x="490" y="621"/>
                            </a:lnTo>
                            <a:lnTo>
                              <a:pt x="441" y="654"/>
                            </a:lnTo>
                            <a:lnTo>
                              <a:pt x="395" y="676"/>
                            </a:lnTo>
                            <a:lnTo>
                              <a:pt x="355" y="687"/>
                            </a:lnTo>
                            <a:lnTo>
                              <a:pt x="303" y="698"/>
                            </a:lnTo>
                            <a:lnTo>
                              <a:pt x="259" y="702"/>
                            </a:lnTo>
                            <a:lnTo>
                              <a:pt x="212" y="698"/>
                            </a:lnTo>
                            <a:lnTo>
                              <a:pt x="174" y="688"/>
                            </a:lnTo>
                            <a:lnTo>
                              <a:pt x="143" y="672"/>
                            </a:lnTo>
                            <a:lnTo>
                              <a:pt x="109" y="650"/>
                            </a:lnTo>
                            <a:lnTo>
                              <a:pt x="80" y="617"/>
                            </a:lnTo>
                            <a:lnTo>
                              <a:pt x="62" y="590"/>
                            </a:lnTo>
                            <a:lnTo>
                              <a:pt x="47" y="561"/>
                            </a:lnTo>
                            <a:lnTo>
                              <a:pt x="41" y="527"/>
                            </a:lnTo>
                            <a:lnTo>
                              <a:pt x="45" y="489"/>
                            </a:lnTo>
                            <a:lnTo>
                              <a:pt x="52" y="448"/>
                            </a:lnTo>
                            <a:lnTo>
                              <a:pt x="63" y="416"/>
                            </a:lnTo>
                            <a:lnTo>
                              <a:pt x="81" y="398"/>
                            </a:lnTo>
                            <a:lnTo>
                              <a:pt x="106" y="386"/>
                            </a:lnTo>
                            <a:lnTo>
                              <a:pt x="136" y="382"/>
                            </a:lnTo>
                            <a:close/>
                          </a:path>
                        </a:pathLst>
                      </a:custGeom>
                      <a:solidFill>
                        <a:srgbClr val="A05000"/>
                      </a:solidFill>
                      <a:ln w="9525">
                        <a:noFill/>
                        <a:round/>
                        <a:headEnd/>
                        <a:tailEnd/>
                      </a:ln>
                    </p:spPr>
                    <p:txBody>
                      <a:bodyPr/>
                      <a:lstStyle/>
                      <a:p>
                        <a:endParaRPr lang="fr-FR"/>
                      </a:p>
                    </p:txBody>
                  </p:sp>
                  <p:grpSp>
                    <p:nvGrpSpPr>
                      <p:cNvPr id="199768" name="Group 88"/>
                      <p:cNvGrpSpPr>
                        <a:grpSpLocks/>
                      </p:cNvGrpSpPr>
                      <p:nvPr/>
                    </p:nvGrpSpPr>
                    <p:grpSpPr bwMode="auto">
                      <a:xfrm>
                        <a:off x="4825" y="2842"/>
                        <a:ext cx="115" cy="126"/>
                        <a:chOff x="4825" y="2842"/>
                        <a:chExt cx="115" cy="126"/>
                      </a:xfrm>
                    </p:grpSpPr>
                    <p:sp>
                      <p:nvSpPr>
                        <p:cNvPr id="199769" name="Freeform 89"/>
                        <p:cNvSpPr>
                          <a:spLocks/>
                        </p:cNvSpPr>
                        <p:nvPr/>
                      </p:nvSpPr>
                      <p:spPr bwMode="auto">
                        <a:xfrm>
                          <a:off x="4825" y="2872"/>
                          <a:ext cx="115" cy="42"/>
                        </a:xfrm>
                        <a:custGeom>
                          <a:avLst/>
                          <a:gdLst/>
                          <a:ahLst/>
                          <a:cxnLst>
                            <a:cxn ang="0">
                              <a:pos x="345" y="0"/>
                            </a:cxn>
                            <a:cxn ang="0">
                              <a:pos x="333" y="18"/>
                            </a:cxn>
                            <a:cxn ang="0">
                              <a:pos x="308" y="48"/>
                            </a:cxn>
                            <a:cxn ang="0">
                              <a:pos x="281" y="72"/>
                            </a:cxn>
                            <a:cxn ang="0">
                              <a:pos x="250" y="92"/>
                            </a:cxn>
                            <a:cxn ang="0">
                              <a:pos x="219" y="103"/>
                            </a:cxn>
                            <a:cxn ang="0">
                              <a:pos x="186" y="113"/>
                            </a:cxn>
                            <a:cxn ang="0">
                              <a:pos x="153" y="122"/>
                            </a:cxn>
                            <a:cxn ang="0">
                              <a:pos x="129" y="125"/>
                            </a:cxn>
                            <a:cxn ang="0">
                              <a:pos x="88" y="122"/>
                            </a:cxn>
                            <a:cxn ang="0">
                              <a:pos x="49" y="118"/>
                            </a:cxn>
                            <a:cxn ang="0">
                              <a:pos x="0" y="111"/>
                            </a:cxn>
                          </a:cxnLst>
                          <a:rect l="0" t="0" r="r" b="b"/>
                          <a:pathLst>
                            <a:path w="345" h="125">
                              <a:moveTo>
                                <a:pt x="345" y="0"/>
                              </a:moveTo>
                              <a:lnTo>
                                <a:pt x="333" y="18"/>
                              </a:lnTo>
                              <a:lnTo>
                                <a:pt x="308" y="48"/>
                              </a:lnTo>
                              <a:lnTo>
                                <a:pt x="281" y="72"/>
                              </a:lnTo>
                              <a:lnTo>
                                <a:pt x="250" y="92"/>
                              </a:lnTo>
                              <a:lnTo>
                                <a:pt x="219" y="103"/>
                              </a:lnTo>
                              <a:lnTo>
                                <a:pt x="186" y="113"/>
                              </a:lnTo>
                              <a:lnTo>
                                <a:pt x="153" y="122"/>
                              </a:lnTo>
                              <a:lnTo>
                                <a:pt x="129" y="125"/>
                              </a:lnTo>
                              <a:lnTo>
                                <a:pt x="88" y="122"/>
                              </a:lnTo>
                              <a:lnTo>
                                <a:pt x="49" y="118"/>
                              </a:lnTo>
                              <a:lnTo>
                                <a:pt x="0" y="111"/>
                              </a:lnTo>
                            </a:path>
                          </a:pathLst>
                        </a:custGeom>
                        <a:noFill/>
                        <a:ln w="11113">
                          <a:solidFill>
                            <a:srgbClr val="FFE0C0"/>
                          </a:solidFill>
                          <a:prstDash val="solid"/>
                          <a:round/>
                          <a:headEnd/>
                          <a:tailEnd/>
                        </a:ln>
                      </p:spPr>
                      <p:txBody>
                        <a:bodyPr/>
                        <a:lstStyle/>
                        <a:p>
                          <a:endParaRPr lang="fr-FR"/>
                        </a:p>
                      </p:txBody>
                    </p:sp>
                    <p:sp>
                      <p:nvSpPr>
                        <p:cNvPr id="199770" name="Freeform 90"/>
                        <p:cNvSpPr>
                          <a:spLocks/>
                        </p:cNvSpPr>
                        <p:nvPr/>
                      </p:nvSpPr>
                      <p:spPr bwMode="auto">
                        <a:xfrm>
                          <a:off x="4887" y="2842"/>
                          <a:ext cx="12" cy="126"/>
                        </a:xfrm>
                        <a:custGeom>
                          <a:avLst/>
                          <a:gdLst/>
                          <a:ahLst/>
                          <a:cxnLst>
                            <a:cxn ang="0">
                              <a:pos x="0" y="0"/>
                            </a:cxn>
                            <a:cxn ang="0">
                              <a:pos x="11" y="27"/>
                            </a:cxn>
                            <a:cxn ang="0">
                              <a:pos x="25" y="67"/>
                            </a:cxn>
                            <a:cxn ang="0">
                              <a:pos x="29" y="101"/>
                            </a:cxn>
                            <a:cxn ang="0">
                              <a:pos x="33" y="122"/>
                            </a:cxn>
                            <a:cxn ang="0">
                              <a:pos x="26" y="145"/>
                            </a:cxn>
                            <a:cxn ang="0">
                              <a:pos x="14" y="173"/>
                            </a:cxn>
                            <a:cxn ang="0">
                              <a:pos x="6" y="192"/>
                            </a:cxn>
                            <a:cxn ang="0">
                              <a:pos x="3" y="212"/>
                            </a:cxn>
                            <a:cxn ang="0">
                              <a:pos x="7" y="230"/>
                            </a:cxn>
                            <a:cxn ang="0">
                              <a:pos x="18" y="251"/>
                            </a:cxn>
                            <a:cxn ang="0">
                              <a:pos x="28" y="271"/>
                            </a:cxn>
                            <a:cxn ang="0">
                              <a:pos x="36" y="283"/>
                            </a:cxn>
                            <a:cxn ang="0">
                              <a:pos x="29" y="294"/>
                            </a:cxn>
                            <a:cxn ang="0">
                              <a:pos x="21" y="318"/>
                            </a:cxn>
                            <a:cxn ang="0">
                              <a:pos x="11" y="346"/>
                            </a:cxn>
                            <a:cxn ang="0">
                              <a:pos x="3" y="376"/>
                            </a:cxn>
                          </a:cxnLst>
                          <a:rect l="0" t="0" r="r" b="b"/>
                          <a:pathLst>
                            <a:path w="36" h="376">
                              <a:moveTo>
                                <a:pt x="0" y="0"/>
                              </a:moveTo>
                              <a:lnTo>
                                <a:pt x="11" y="27"/>
                              </a:lnTo>
                              <a:lnTo>
                                <a:pt x="25" y="67"/>
                              </a:lnTo>
                              <a:lnTo>
                                <a:pt x="29" y="101"/>
                              </a:lnTo>
                              <a:lnTo>
                                <a:pt x="33" y="122"/>
                              </a:lnTo>
                              <a:lnTo>
                                <a:pt x="26" y="145"/>
                              </a:lnTo>
                              <a:lnTo>
                                <a:pt x="14" y="173"/>
                              </a:lnTo>
                              <a:lnTo>
                                <a:pt x="6" y="192"/>
                              </a:lnTo>
                              <a:lnTo>
                                <a:pt x="3" y="212"/>
                              </a:lnTo>
                              <a:lnTo>
                                <a:pt x="7" y="230"/>
                              </a:lnTo>
                              <a:lnTo>
                                <a:pt x="18" y="251"/>
                              </a:lnTo>
                              <a:lnTo>
                                <a:pt x="28" y="271"/>
                              </a:lnTo>
                              <a:lnTo>
                                <a:pt x="36" y="283"/>
                              </a:lnTo>
                              <a:lnTo>
                                <a:pt x="29" y="294"/>
                              </a:lnTo>
                              <a:lnTo>
                                <a:pt x="21" y="318"/>
                              </a:lnTo>
                              <a:lnTo>
                                <a:pt x="11" y="346"/>
                              </a:lnTo>
                              <a:lnTo>
                                <a:pt x="3" y="376"/>
                              </a:lnTo>
                            </a:path>
                          </a:pathLst>
                        </a:custGeom>
                        <a:noFill/>
                        <a:ln w="11113">
                          <a:solidFill>
                            <a:srgbClr val="FFE0C0"/>
                          </a:solidFill>
                          <a:prstDash val="solid"/>
                          <a:round/>
                          <a:headEnd/>
                          <a:tailEnd/>
                        </a:ln>
                      </p:spPr>
                      <p:txBody>
                        <a:bodyPr/>
                        <a:lstStyle/>
                        <a:p>
                          <a:endParaRPr lang="fr-FR"/>
                        </a:p>
                      </p:txBody>
                    </p:sp>
                    <p:sp>
                      <p:nvSpPr>
                        <p:cNvPr id="199771" name="Freeform 91"/>
                        <p:cNvSpPr>
                          <a:spLocks/>
                        </p:cNvSpPr>
                        <p:nvPr/>
                      </p:nvSpPr>
                      <p:spPr bwMode="auto">
                        <a:xfrm>
                          <a:off x="4848" y="2871"/>
                          <a:ext cx="19" cy="88"/>
                        </a:xfrm>
                        <a:custGeom>
                          <a:avLst/>
                          <a:gdLst/>
                          <a:ahLst/>
                          <a:cxnLst>
                            <a:cxn ang="0">
                              <a:pos x="0" y="0"/>
                            </a:cxn>
                            <a:cxn ang="0">
                              <a:pos x="20" y="18"/>
                            </a:cxn>
                            <a:cxn ang="0">
                              <a:pos x="34" y="36"/>
                            </a:cxn>
                            <a:cxn ang="0">
                              <a:pos x="45" y="63"/>
                            </a:cxn>
                            <a:cxn ang="0">
                              <a:pos x="53" y="96"/>
                            </a:cxn>
                            <a:cxn ang="0">
                              <a:pos x="59" y="139"/>
                            </a:cxn>
                            <a:cxn ang="0">
                              <a:pos x="56" y="174"/>
                            </a:cxn>
                            <a:cxn ang="0">
                              <a:pos x="48" y="208"/>
                            </a:cxn>
                            <a:cxn ang="0">
                              <a:pos x="35" y="238"/>
                            </a:cxn>
                            <a:cxn ang="0">
                              <a:pos x="13" y="264"/>
                            </a:cxn>
                          </a:cxnLst>
                          <a:rect l="0" t="0" r="r" b="b"/>
                          <a:pathLst>
                            <a:path w="59" h="264">
                              <a:moveTo>
                                <a:pt x="0" y="0"/>
                              </a:moveTo>
                              <a:lnTo>
                                <a:pt x="20" y="18"/>
                              </a:lnTo>
                              <a:lnTo>
                                <a:pt x="34" y="36"/>
                              </a:lnTo>
                              <a:lnTo>
                                <a:pt x="45" y="63"/>
                              </a:lnTo>
                              <a:lnTo>
                                <a:pt x="53" y="96"/>
                              </a:lnTo>
                              <a:lnTo>
                                <a:pt x="59" y="139"/>
                              </a:lnTo>
                              <a:lnTo>
                                <a:pt x="56" y="174"/>
                              </a:lnTo>
                              <a:lnTo>
                                <a:pt x="48" y="208"/>
                              </a:lnTo>
                              <a:lnTo>
                                <a:pt x="35" y="238"/>
                              </a:lnTo>
                              <a:lnTo>
                                <a:pt x="13" y="264"/>
                              </a:lnTo>
                            </a:path>
                          </a:pathLst>
                        </a:custGeom>
                        <a:noFill/>
                        <a:ln w="11113">
                          <a:solidFill>
                            <a:srgbClr val="FFE0C0"/>
                          </a:solidFill>
                          <a:prstDash val="solid"/>
                          <a:round/>
                          <a:headEnd/>
                          <a:tailEnd/>
                        </a:ln>
                      </p:spPr>
                      <p:txBody>
                        <a:bodyPr/>
                        <a:lstStyle/>
                        <a:p>
                          <a:endParaRPr lang="fr-FR"/>
                        </a:p>
                      </p:txBody>
                    </p:sp>
                    <p:sp>
                      <p:nvSpPr>
                        <p:cNvPr id="199772" name="Freeform 92"/>
                        <p:cNvSpPr>
                          <a:spLocks/>
                        </p:cNvSpPr>
                        <p:nvPr/>
                      </p:nvSpPr>
                      <p:spPr bwMode="auto">
                        <a:xfrm>
                          <a:off x="4900" y="2908"/>
                          <a:ext cx="37" cy="25"/>
                        </a:xfrm>
                        <a:custGeom>
                          <a:avLst/>
                          <a:gdLst/>
                          <a:ahLst/>
                          <a:cxnLst>
                            <a:cxn ang="0">
                              <a:pos x="0" y="0"/>
                            </a:cxn>
                            <a:cxn ang="0">
                              <a:pos x="33" y="7"/>
                            </a:cxn>
                            <a:cxn ang="0">
                              <a:pos x="59" y="17"/>
                            </a:cxn>
                            <a:cxn ang="0">
                              <a:pos x="77" y="29"/>
                            </a:cxn>
                            <a:cxn ang="0">
                              <a:pos x="97" y="54"/>
                            </a:cxn>
                            <a:cxn ang="0">
                              <a:pos x="112" y="74"/>
                            </a:cxn>
                          </a:cxnLst>
                          <a:rect l="0" t="0" r="r" b="b"/>
                          <a:pathLst>
                            <a:path w="112" h="74">
                              <a:moveTo>
                                <a:pt x="0" y="0"/>
                              </a:moveTo>
                              <a:lnTo>
                                <a:pt x="33" y="7"/>
                              </a:lnTo>
                              <a:lnTo>
                                <a:pt x="59" y="17"/>
                              </a:lnTo>
                              <a:lnTo>
                                <a:pt x="77" y="29"/>
                              </a:lnTo>
                              <a:lnTo>
                                <a:pt x="97" y="54"/>
                              </a:lnTo>
                              <a:lnTo>
                                <a:pt x="112" y="74"/>
                              </a:lnTo>
                            </a:path>
                          </a:pathLst>
                        </a:custGeom>
                        <a:noFill/>
                        <a:ln w="11113">
                          <a:solidFill>
                            <a:srgbClr val="FFE0C0"/>
                          </a:solidFill>
                          <a:prstDash val="solid"/>
                          <a:round/>
                          <a:headEnd/>
                          <a:tailEnd/>
                        </a:ln>
                      </p:spPr>
                      <p:txBody>
                        <a:bodyPr/>
                        <a:lstStyle/>
                        <a:p>
                          <a:endParaRPr lang="fr-FR"/>
                        </a:p>
                      </p:txBody>
                    </p:sp>
                  </p:grpSp>
                </p:grpSp>
              </p:grpSp>
              <p:grpSp>
                <p:nvGrpSpPr>
                  <p:cNvPr id="199773" name="Group 93"/>
                  <p:cNvGrpSpPr>
                    <a:grpSpLocks/>
                  </p:cNvGrpSpPr>
                  <p:nvPr/>
                </p:nvGrpSpPr>
                <p:grpSpPr bwMode="auto">
                  <a:xfrm>
                    <a:off x="4545" y="2667"/>
                    <a:ext cx="343" cy="709"/>
                    <a:chOff x="4545" y="2667"/>
                    <a:chExt cx="343" cy="709"/>
                  </a:xfrm>
                </p:grpSpPr>
                <p:grpSp>
                  <p:nvGrpSpPr>
                    <p:cNvPr id="199774" name="Group 94"/>
                    <p:cNvGrpSpPr>
                      <a:grpSpLocks/>
                    </p:cNvGrpSpPr>
                    <p:nvPr/>
                  </p:nvGrpSpPr>
                  <p:grpSpPr bwMode="auto">
                    <a:xfrm>
                      <a:off x="4545" y="2667"/>
                      <a:ext cx="343" cy="202"/>
                      <a:chOff x="4545" y="2667"/>
                      <a:chExt cx="343" cy="202"/>
                    </a:xfrm>
                  </p:grpSpPr>
                  <p:grpSp>
                    <p:nvGrpSpPr>
                      <p:cNvPr id="199775" name="Group 95"/>
                      <p:cNvGrpSpPr>
                        <a:grpSpLocks/>
                      </p:cNvGrpSpPr>
                      <p:nvPr/>
                    </p:nvGrpSpPr>
                    <p:grpSpPr bwMode="auto">
                      <a:xfrm>
                        <a:off x="4545" y="2667"/>
                        <a:ext cx="343" cy="202"/>
                        <a:chOff x="4545" y="2667"/>
                        <a:chExt cx="343" cy="202"/>
                      </a:xfrm>
                    </p:grpSpPr>
                    <p:grpSp>
                      <p:nvGrpSpPr>
                        <p:cNvPr id="199776" name="Group 96"/>
                        <p:cNvGrpSpPr>
                          <a:grpSpLocks/>
                        </p:cNvGrpSpPr>
                        <p:nvPr/>
                      </p:nvGrpSpPr>
                      <p:grpSpPr bwMode="auto">
                        <a:xfrm>
                          <a:off x="4545" y="2667"/>
                          <a:ext cx="343" cy="202"/>
                          <a:chOff x="4545" y="2667"/>
                          <a:chExt cx="343" cy="202"/>
                        </a:xfrm>
                      </p:grpSpPr>
                      <p:sp>
                        <p:nvSpPr>
                          <p:cNvPr id="199777" name="Freeform 97"/>
                          <p:cNvSpPr>
                            <a:spLocks/>
                          </p:cNvSpPr>
                          <p:nvPr/>
                        </p:nvSpPr>
                        <p:spPr bwMode="auto">
                          <a:xfrm>
                            <a:off x="4545" y="2667"/>
                            <a:ext cx="343" cy="202"/>
                          </a:xfrm>
                          <a:custGeom>
                            <a:avLst/>
                            <a:gdLst/>
                            <a:ahLst/>
                            <a:cxnLst>
                              <a:cxn ang="0">
                                <a:pos x="313" y="591"/>
                              </a:cxn>
                              <a:cxn ang="0">
                                <a:pos x="263" y="605"/>
                              </a:cxn>
                              <a:cxn ang="0">
                                <a:pos x="223" y="597"/>
                              </a:cxn>
                              <a:cxn ang="0">
                                <a:pos x="202" y="572"/>
                              </a:cxn>
                              <a:cxn ang="0">
                                <a:pos x="205" y="537"/>
                              </a:cxn>
                              <a:cxn ang="0">
                                <a:pos x="237" y="503"/>
                              </a:cxn>
                              <a:cxn ang="0">
                                <a:pos x="295" y="479"/>
                              </a:cxn>
                              <a:cxn ang="0">
                                <a:pos x="350" y="459"/>
                              </a:cxn>
                              <a:cxn ang="0">
                                <a:pos x="306" y="425"/>
                              </a:cxn>
                              <a:cxn ang="0">
                                <a:pos x="349" y="366"/>
                              </a:cxn>
                              <a:cxn ang="0">
                                <a:pos x="357" y="314"/>
                              </a:cxn>
                              <a:cxn ang="0">
                                <a:pos x="313" y="300"/>
                              </a:cxn>
                              <a:cxn ang="0">
                                <a:pos x="217" y="293"/>
                              </a:cxn>
                              <a:cxn ang="0">
                                <a:pos x="14" y="268"/>
                              </a:cxn>
                              <a:cxn ang="0">
                                <a:pos x="0" y="223"/>
                              </a:cxn>
                              <a:cxn ang="0">
                                <a:pos x="11" y="181"/>
                              </a:cxn>
                              <a:cxn ang="0">
                                <a:pos x="36" y="146"/>
                              </a:cxn>
                              <a:cxn ang="0">
                                <a:pos x="87" y="108"/>
                              </a:cxn>
                              <a:cxn ang="0">
                                <a:pos x="154" y="79"/>
                              </a:cxn>
                              <a:cxn ang="0">
                                <a:pos x="257" y="48"/>
                              </a:cxn>
                              <a:cxn ang="0">
                                <a:pos x="356" y="18"/>
                              </a:cxn>
                              <a:cxn ang="0">
                                <a:pos x="442" y="6"/>
                              </a:cxn>
                              <a:cxn ang="0">
                                <a:pos x="556" y="4"/>
                              </a:cxn>
                              <a:cxn ang="0">
                                <a:pos x="623" y="31"/>
                              </a:cxn>
                              <a:cxn ang="0">
                                <a:pos x="667" y="71"/>
                              </a:cxn>
                              <a:cxn ang="0">
                                <a:pos x="765" y="73"/>
                              </a:cxn>
                              <a:cxn ang="0">
                                <a:pos x="867" y="109"/>
                              </a:cxn>
                              <a:cxn ang="0">
                                <a:pos x="936" y="162"/>
                              </a:cxn>
                              <a:cxn ang="0">
                                <a:pos x="998" y="234"/>
                              </a:cxn>
                              <a:cxn ang="0">
                                <a:pos x="1028" y="296"/>
                              </a:cxn>
                              <a:cxn ang="0">
                                <a:pos x="949" y="321"/>
                              </a:cxn>
                              <a:cxn ang="0">
                                <a:pos x="831" y="284"/>
                              </a:cxn>
                              <a:cxn ang="0">
                                <a:pos x="748" y="329"/>
                              </a:cxn>
                              <a:cxn ang="0">
                                <a:pos x="675" y="415"/>
                              </a:cxn>
                              <a:cxn ang="0">
                                <a:pos x="338" y="581"/>
                              </a:cxn>
                            </a:cxnLst>
                            <a:rect l="0" t="0" r="r" b="b"/>
                            <a:pathLst>
                              <a:path w="1028" h="605">
                                <a:moveTo>
                                  <a:pt x="338" y="581"/>
                                </a:moveTo>
                                <a:lnTo>
                                  <a:pt x="313" y="591"/>
                                </a:lnTo>
                                <a:lnTo>
                                  <a:pt x="292" y="599"/>
                                </a:lnTo>
                                <a:lnTo>
                                  <a:pt x="263" y="605"/>
                                </a:lnTo>
                                <a:lnTo>
                                  <a:pt x="241" y="604"/>
                                </a:lnTo>
                                <a:lnTo>
                                  <a:pt x="223" y="597"/>
                                </a:lnTo>
                                <a:lnTo>
                                  <a:pt x="209" y="586"/>
                                </a:lnTo>
                                <a:lnTo>
                                  <a:pt x="202" y="572"/>
                                </a:lnTo>
                                <a:lnTo>
                                  <a:pt x="201" y="553"/>
                                </a:lnTo>
                                <a:lnTo>
                                  <a:pt x="205" y="537"/>
                                </a:lnTo>
                                <a:lnTo>
                                  <a:pt x="218" y="520"/>
                                </a:lnTo>
                                <a:lnTo>
                                  <a:pt x="237" y="503"/>
                                </a:lnTo>
                                <a:lnTo>
                                  <a:pt x="264" y="488"/>
                                </a:lnTo>
                                <a:lnTo>
                                  <a:pt x="295" y="479"/>
                                </a:lnTo>
                                <a:lnTo>
                                  <a:pt x="323" y="471"/>
                                </a:lnTo>
                                <a:lnTo>
                                  <a:pt x="350" y="459"/>
                                </a:lnTo>
                                <a:lnTo>
                                  <a:pt x="288" y="446"/>
                                </a:lnTo>
                                <a:lnTo>
                                  <a:pt x="306" y="425"/>
                                </a:lnTo>
                                <a:lnTo>
                                  <a:pt x="330" y="395"/>
                                </a:lnTo>
                                <a:lnTo>
                                  <a:pt x="349" y="366"/>
                                </a:lnTo>
                                <a:lnTo>
                                  <a:pt x="356" y="340"/>
                                </a:lnTo>
                                <a:lnTo>
                                  <a:pt x="357" y="314"/>
                                </a:lnTo>
                                <a:lnTo>
                                  <a:pt x="339" y="307"/>
                                </a:lnTo>
                                <a:lnTo>
                                  <a:pt x="313" y="300"/>
                                </a:lnTo>
                                <a:lnTo>
                                  <a:pt x="274" y="292"/>
                                </a:lnTo>
                                <a:lnTo>
                                  <a:pt x="217" y="293"/>
                                </a:lnTo>
                                <a:lnTo>
                                  <a:pt x="32" y="296"/>
                                </a:lnTo>
                                <a:lnTo>
                                  <a:pt x="14" y="268"/>
                                </a:lnTo>
                                <a:lnTo>
                                  <a:pt x="3" y="245"/>
                                </a:lnTo>
                                <a:lnTo>
                                  <a:pt x="0" y="223"/>
                                </a:lnTo>
                                <a:lnTo>
                                  <a:pt x="3" y="201"/>
                                </a:lnTo>
                                <a:lnTo>
                                  <a:pt x="11" y="181"/>
                                </a:lnTo>
                                <a:lnTo>
                                  <a:pt x="22" y="162"/>
                                </a:lnTo>
                                <a:lnTo>
                                  <a:pt x="36" y="146"/>
                                </a:lnTo>
                                <a:lnTo>
                                  <a:pt x="58" y="128"/>
                                </a:lnTo>
                                <a:lnTo>
                                  <a:pt x="87" y="108"/>
                                </a:lnTo>
                                <a:lnTo>
                                  <a:pt x="114" y="93"/>
                                </a:lnTo>
                                <a:lnTo>
                                  <a:pt x="154" y="79"/>
                                </a:lnTo>
                                <a:lnTo>
                                  <a:pt x="204" y="63"/>
                                </a:lnTo>
                                <a:lnTo>
                                  <a:pt x="257" y="48"/>
                                </a:lnTo>
                                <a:lnTo>
                                  <a:pt x="307" y="32"/>
                                </a:lnTo>
                                <a:lnTo>
                                  <a:pt x="356" y="18"/>
                                </a:lnTo>
                                <a:lnTo>
                                  <a:pt x="399" y="10"/>
                                </a:lnTo>
                                <a:lnTo>
                                  <a:pt x="442" y="6"/>
                                </a:lnTo>
                                <a:lnTo>
                                  <a:pt x="497" y="0"/>
                                </a:lnTo>
                                <a:lnTo>
                                  <a:pt x="556" y="4"/>
                                </a:lnTo>
                                <a:lnTo>
                                  <a:pt x="590" y="13"/>
                                </a:lnTo>
                                <a:lnTo>
                                  <a:pt x="623" y="31"/>
                                </a:lnTo>
                                <a:lnTo>
                                  <a:pt x="645" y="50"/>
                                </a:lnTo>
                                <a:lnTo>
                                  <a:pt x="667" y="71"/>
                                </a:lnTo>
                                <a:lnTo>
                                  <a:pt x="713" y="69"/>
                                </a:lnTo>
                                <a:lnTo>
                                  <a:pt x="765" y="73"/>
                                </a:lnTo>
                                <a:lnTo>
                                  <a:pt x="822" y="84"/>
                                </a:lnTo>
                                <a:lnTo>
                                  <a:pt x="867" y="109"/>
                                </a:lnTo>
                                <a:lnTo>
                                  <a:pt x="903" y="135"/>
                                </a:lnTo>
                                <a:lnTo>
                                  <a:pt x="936" y="162"/>
                                </a:lnTo>
                                <a:lnTo>
                                  <a:pt x="971" y="197"/>
                                </a:lnTo>
                                <a:lnTo>
                                  <a:pt x="998" y="234"/>
                                </a:lnTo>
                                <a:lnTo>
                                  <a:pt x="1016" y="266"/>
                                </a:lnTo>
                                <a:lnTo>
                                  <a:pt x="1028" y="296"/>
                                </a:lnTo>
                                <a:lnTo>
                                  <a:pt x="998" y="347"/>
                                </a:lnTo>
                                <a:lnTo>
                                  <a:pt x="949" y="321"/>
                                </a:lnTo>
                                <a:lnTo>
                                  <a:pt x="862" y="281"/>
                                </a:lnTo>
                                <a:lnTo>
                                  <a:pt x="831" y="284"/>
                                </a:lnTo>
                                <a:lnTo>
                                  <a:pt x="791" y="297"/>
                                </a:lnTo>
                                <a:lnTo>
                                  <a:pt x="748" y="329"/>
                                </a:lnTo>
                                <a:lnTo>
                                  <a:pt x="704" y="369"/>
                                </a:lnTo>
                                <a:lnTo>
                                  <a:pt x="675" y="415"/>
                                </a:lnTo>
                                <a:lnTo>
                                  <a:pt x="626" y="485"/>
                                </a:lnTo>
                                <a:lnTo>
                                  <a:pt x="338" y="581"/>
                                </a:lnTo>
                                <a:close/>
                              </a:path>
                            </a:pathLst>
                          </a:custGeom>
                          <a:solidFill>
                            <a:srgbClr val="E0E0E0"/>
                          </a:solidFill>
                          <a:ln w="9525">
                            <a:noFill/>
                            <a:round/>
                            <a:headEnd/>
                            <a:tailEnd/>
                          </a:ln>
                        </p:spPr>
                        <p:txBody>
                          <a:bodyPr/>
                          <a:lstStyle/>
                          <a:p>
                            <a:endParaRPr lang="fr-FR"/>
                          </a:p>
                        </p:txBody>
                      </p:sp>
                      <p:sp>
                        <p:nvSpPr>
                          <p:cNvPr id="199778" name="Freeform 98"/>
                          <p:cNvSpPr>
                            <a:spLocks/>
                          </p:cNvSpPr>
                          <p:nvPr/>
                        </p:nvSpPr>
                        <p:spPr bwMode="auto">
                          <a:xfrm>
                            <a:off x="4600" y="2702"/>
                            <a:ext cx="222" cy="98"/>
                          </a:xfrm>
                          <a:custGeom>
                            <a:avLst/>
                            <a:gdLst/>
                            <a:ahLst/>
                            <a:cxnLst>
                              <a:cxn ang="0">
                                <a:pos x="0" y="149"/>
                              </a:cxn>
                              <a:cxn ang="0">
                                <a:pos x="16" y="113"/>
                              </a:cxn>
                              <a:cxn ang="0">
                                <a:pos x="34" y="87"/>
                              </a:cxn>
                              <a:cxn ang="0">
                                <a:pos x="59" y="65"/>
                              </a:cxn>
                              <a:cxn ang="0">
                                <a:pos x="86" y="48"/>
                              </a:cxn>
                              <a:cxn ang="0">
                                <a:pos x="119" y="33"/>
                              </a:cxn>
                              <a:cxn ang="0">
                                <a:pos x="157" y="17"/>
                              </a:cxn>
                              <a:cxn ang="0">
                                <a:pos x="201" y="6"/>
                              </a:cxn>
                              <a:cxn ang="0">
                                <a:pos x="256" y="2"/>
                              </a:cxn>
                              <a:cxn ang="0">
                                <a:pos x="332" y="0"/>
                              </a:cxn>
                              <a:cxn ang="0">
                                <a:pos x="429" y="2"/>
                              </a:cxn>
                              <a:cxn ang="0">
                                <a:pos x="483" y="9"/>
                              </a:cxn>
                              <a:cxn ang="0">
                                <a:pos x="518" y="23"/>
                              </a:cxn>
                              <a:cxn ang="0">
                                <a:pos x="556" y="39"/>
                              </a:cxn>
                              <a:cxn ang="0">
                                <a:pos x="598" y="57"/>
                              </a:cxn>
                              <a:cxn ang="0">
                                <a:pos x="633" y="73"/>
                              </a:cxn>
                              <a:cxn ang="0">
                                <a:pos x="665" y="89"/>
                              </a:cxn>
                              <a:cxn ang="0">
                                <a:pos x="660" y="102"/>
                              </a:cxn>
                              <a:cxn ang="0">
                                <a:pos x="649" y="117"/>
                              </a:cxn>
                              <a:cxn ang="0">
                                <a:pos x="634" y="128"/>
                              </a:cxn>
                              <a:cxn ang="0">
                                <a:pos x="398" y="293"/>
                              </a:cxn>
                              <a:cxn ang="0">
                                <a:pos x="201" y="285"/>
                              </a:cxn>
                              <a:cxn ang="0">
                                <a:pos x="197" y="215"/>
                              </a:cxn>
                              <a:cxn ang="0">
                                <a:pos x="182" y="202"/>
                              </a:cxn>
                              <a:cxn ang="0">
                                <a:pos x="160" y="187"/>
                              </a:cxn>
                              <a:cxn ang="0">
                                <a:pos x="131" y="176"/>
                              </a:cxn>
                              <a:cxn ang="0">
                                <a:pos x="89" y="167"/>
                              </a:cxn>
                              <a:cxn ang="0">
                                <a:pos x="34" y="157"/>
                              </a:cxn>
                              <a:cxn ang="0">
                                <a:pos x="0" y="149"/>
                              </a:cxn>
                            </a:cxnLst>
                            <a:rect l="0" t="0" r="r" b="b"/>
                            <a:pathLst>
                              <a:path w="665" h="293">
                                <a:moveTo>
                                  <a:pt x="0" y="149"/>
                                </a:moveTo>
                                <a:lnTo>
                                  <a:pt x="16" y="113"/>
                                </a:lnTo>
                                <a:lnTo>
                                  <a:pt x="34" y="87"/>
                                </a:lnTo>
                                <a:lnTo>
                                  <a:pt x="59" y="65"/>
                                </a:lnTo>
                                <a:lnTo>
                                  <a:pt x="86" y="48"/>
                                </a:lnTo>
                                <a:lnTo>
                                  <a:pt x="119" y="33"/>
                                </a:lnTo>
                                <a:lnTo>
                                  <a:pt x="157" y="17"/>
                                </a:lnTo>
                                <a:lnTo>
                                  <a:pt x="201" y="6"/>
                                </a:lnTo>
                                <a:lnTo>
                                  <a:pt x="256" y="2"/>
                                </a:lnTo>
                                <a:lnTo>
                                  <a:pt x="332" y="0"/>
                                </a:lnTo>
                                <a:lnTo>
                                  <a:pt x="429" y="2"/>
                                </a:lnTo>
                                <a:lnTo>
                                  <a:pt x="483" y="9"/>
                                </a:lnTo>
                                <a:lnTo>
                                  <a:pt x="518" y="23"/>
                                </a:lnTo>
                                <a:lnTo>
                                  <a:pt x="556" y="39"/>
                                </a:lnTo>
                                <a:lnTo>
                                  <a:pt x="598" y="57"/>
                                </a:lnTo>
                                <a:lnTo>
                                  <a:pt x="633" y="73"/>
                                </a:lnTo>
                                <a:lnTo>
                                  <a:pt x="665" y="89"/>
                                </a:lnTo>
                                <a:lnTo>
                                  <a:pt x="660" y="102"/>
                                </a:lnTo>
                                <a:lnTo>
                                  <a:pt x="649" y="117"/>
                                </a:lnTo>
                                <a:lnTo>
                                  <a:pt x="634" y="128"/>
                                </a:lnTo>
                                <a:lnTo>
                                  <a:pt x="398" y="293"/>
                                </a:lnTo>
                                <a:lnTo>
                                  <a:pt x="201" y="285"/>
                                </a:lnTo>
                                <a:lnTo>
                                  <a:pt x="197" y="215"/>
                                </a:lnTo>
                                <a:lnTo>
                                  <a:pt x="182" y="202"/>
                                </a:lnTo>
                                <a:lnTo>
                                  <a:pt x="160" y="187"/>
                                </a:lnTo>
                                <a:lnTo>
                                  <a:pt x="131" y="176"/>
                                </a:lnTo>
                                <a:lnTo>
                                  <a:pt x="89" y="167"/>
                                </a:lnTo>
                                <a:lnTo>
                                  <a:pt x="34" y="157"/>
                                </a:lnTo>
                                <a:lnTo>
                                  <a:pt x="0" y="149"/>
                                </a:lnTo>
                                <a:close/>
                              </a:path>
                            </a:pathLst>
                          </a:custGeom>
                          <a:solidFill>
                            <a:srgbClr val="8080FF"/>
                          </a:solidFill>
                          <a:ln w="9525">
                            <a:noFill/>
                            <a:round/>
                            <a:headEnd/>
                            <a:tailEnd/>
                          </a:ln>
                        </p:spPr>
                        <p:txBody>
                          <a:bodyPr/>
                          <a:lstStyle/>
                          <a:p>
                            <a:endParaRPr lang="fr-FR"/>
                          </a:p>
                        </p:txBody>
                      </p:sp>
                    </p:grpSp>
                    <p:sp>
                      <p:nvSpPr>
                        <p:cNvPr id="199779" name="Oval 99"/>
                        <p:cNvSpPr>
                          <a:spLocks noChangeArrowheads="1"/>
                        </p:cNvSpPr>
                        <p:nvPr/>
                      </p:nvSpPr>
                      <p:spPr bwMode="auto">
                        <a:xfrm>
                          <a:off x="4672" y="2740"/>
                          <a:ext cx="33" cy="21"/>
                        </a:xfrm>
                        <a:prstGeom prst="ellipse">
                          <a:avLst/>
                        </a:prstGeom>
                        <a:solidFill>
                          <a:srgbClr val="E0E0E0"/>
                        </a:solidFill>
                        <a:ln w="9525">
                          <a:noFill/>
                          <a:round/>
                          <a:headEnd/>
                          <a:tailEnd/>
                        </a:ln>
                      </p:spPr>
                      <p:txBody>
                        <a:bodyPr/>
                        <a:lstStyle/>
                        <a:p>
                          <a:endParaRPr lang="fr-FR"/>
                        </a:p>
                      </p:txBody>
                    </p:sp>
                  </p:grpSp>
                  <p:grpSp>
                    <p:nvGrpSpPr>
                      <p:cNvPr id="199780" name="Group 100"/>
                      <p:cNvGrpSpPr>
                        <a:grpSpLocks/>
                      </p:cNvGrpSpPr>
                      <p:nvPr/>
                    </p:nvGrpSpPr>
                    <p:grpSpPr bwMode="auto">
                      <a:xfrm>
                        <a:off x="4560" y="2671"/>
                        <a:ext cx="313" cy="80"/>
                        <a:chOff x="4560" y="2671"/>
                        <a:chExt cx="313" cy="80"/>
                      </a:xfrm>
                    </p:grpSpPr>
                    <p:sp>
                      <p:nvSpPr>
                        <p:cNvPr id="199781" name="Line 101"/>
                        <p:cNvSpPr>
                          <a:spLocks noChangeShapeType="1"/>
                        </p:cNvSpPr>
                        <p:nvPr/>
                      </p:nvSpPr>
                      <p:spPr bwMode="auto">
                        <a:xfrm>
                          <a:off x="4560" y="2740"/>
                          <a:ext cx="41" cy="11"/>
                        </a:xfrm>
                        <a:prstGeom prst="line">
                          <a:avLst/>
                        </a:prstGeom>
                        <a:noFill/>
                        <a:ln w="4763">
                          <a:solidFill>
                            <a:srgbClr val="C06000"/>
                          </a:solidFill>
                          <a:round/>
                          <a:headEnd/>
                          <a:tailEnd/>
                        </a:ln>
                      </p:spPr>
                      <p:txBody>
                        <a:bodyPr/>
                        <a:lstStyle/>
                        <a:p>
                          <a:endParaRPr lang="fr-FR"/>
                        </a:p>
                      </p:txBody>
                    </p:sp>
                    <p:sp>
                      <p:nvSpPr>
                        <p:cNvPr id="199782" name="Line 102"/>
                        <p:cNvSpPr>
                          <a:spLocks noChangeShapeType="1"/>
                        </p:cNvSpPr>
                        <p:nvPr/>
                      </p:nvSpPr>
                      <p:spPr bwMode="auto">
                        <a:xfrm>
                          <a:off x="4576" y="2712"/>
                          <a:ext cx="35" cy="20"/>
                        </a:xfrm>
                        <a:prstGeom prst="line">
                          <a:avLst/>
                        </a:prstGeom>
                        <a:noFill/>
                        <a:ln w="4763">
                          <a:solidFill>
                            <a:srgbClr val="C06000"/>
                          </a:solidFill>
                          <a:round/>
                          <a:headEnd/>
                          <a:tailEnd/>
                        </a:ln>
                      </p:spPr>
                      <p:txBody>
                        <a:bodyPr/>
                        <a:lstStyle/>
                        <a:p>
                          <a:endParaRPr lang="fr-FR"/>
                        </a:p>
                      </p:txBody>
                    </p:sp>
                    <p:sp>
                      <p:nvSpPr>
                        <p:cNvPr id="199783" name="Line 103"/>
                        <p:cNvSpPr>
                          <a:spLocks noChangeShapeType="1"/>
                        </p:cNvSpPr>
                        <p:nvPr/>
                      </p:nvSpPr>
                      <p:spPr bwMode="auto">
                        <a:xfrm>
                          <a:off x="4608" y="2692"/>
                          <a:ext cx="17" cy="28"/>
                        </a:xfrm>
                        <a:prstGeom prst="line">
                          <a:avLst/>
                        </a:prstGeom>
                        <a:noFill/>
                        <a:ln w="4763">
                          <a:solidFill>
                            <a:srgbClr val="C06000"/>
                          </a:solidFill>
                          <a:round/>
                          <a:headEnd/>
                          <a:tailEnd/>
                        </a:ln>
                      </p:spPr>
                      <p:txBody>
                        <a:bodyPr/>
                        <a:lstStyle/>
                        <a:p>
                          <a:endParaRPr lang="fr-FR"/>
                        </a:p>
                      </p:txBody>
                    </p:sp>
                    <p:sp>
                      <p:nvSpPr>
                        <p:cNvPr id="199784" name="Line 104"/>
                        <p:cNvSpPr>
                          <a:spLocks noChangeShapeType="1"/>
                        </p:cNvSpPr>
                        <p:nvPr/>
                      </p:nvSpPr>
                      <p:spPr bwMode="auto">
                        <a:xfrm>
                          <a:off x="4645" y="2681"/>
                          <a:ext cx="15" cy="27"/>
                        </a:xfrm>
                        <a:prstGeom prst="line">
                          <a:avLst/>
                        </a:prstGeom>
                        <a:noFill/>
                        <a:ln w="4763">
                          <a:solidFill>
                            <a:srgbClr val="C06000"/>
                          </a:solidFill>
                          <a:round/>
                          <a:headEnd/>
                          <a:tailEnd/>
                        </a:ln>
                      </p:spPr>
                      <p:txBody>
                        <a:bodyPr/>
                        <a:lstStyle/>
                        <a:p>
                          <a:endParaRPr lang="fr-FR"/>
                        </a:p>
                      </p:txBody>
                    </p:sp>
                    <p:sp>
                      <p:nvSpPr>
                        <p:cNvPr id="199785" name="Line 105"/>
                        <p:cNvSpPr>
                          <a:spLocks noChangeShapeType="1"/>
                        </p:cNvSpPr>
                        <p:nvPr/>
                      </p:nvSpPr>
                      <p:spPr bwMode="auto">
                        <a:xfrm>
                          <a:off x="4686" y="2671"/>
                          <a:ext cx="1" cy="32"/>
                        </a:xfrm>
                        <a:prstGeom prst="line">
                          <a:avLst/>
                        </a:prstGeom>
                        <a:noFill/>
                        <a:ln w="4763">
                          <a:solidFill>
                            <a:srgbClr val="C06000"/>
                          </a:solidFill>
                          <a:round/>
                          <a:headEnd/>
                          <a:tailEnd/>
                        </a:ln>
                      </p:spPr>
                      <p:txBody>
                        <a:bodyPr/>
                        <a:lstStyle/>
                        <a:p>
                          <a:endParaRPr lang="fr-FR"/>
                        </a:p>
                      </p:txBody>
                    </p:sp>
                    <p:sp>
                      <p:nvSpPr>
                        <p:cNvPr id="199786" name="Line 106"/>
                        <p:cNvSpPr>
                          <a:spLocks noChangeShapeType="1"/>
                        </p:cNvSpPr>
                        <p:nvPr/>
                      </p:nvSpPr>
                      <p:spPr bwMode="auto">
                        <a:xfrm flipH="1">
                          <a:off x="4714" y="2671"/>
                          <a:ext cx="9" cy="34"/>
                        </a:xfrm>
                        <a:prstGeom prst="line">
                          <a:avLst/>
                        </a:prstGeom>
                        <a:noFill/>
                        <a:ln w="4763">
                          <a:solidFill>
                            <a:srgbClr val="C06000"/>
                          </a:solidFill>
                          <a:round/>
                          <a:headEnd/>
                          <a:tailEnd/>
                        </a:ln>
                      </p:spPr>
                      <p:txBody>
                        <a:bodyPr/>
                        <a:lstStyle/>
                        <a:p>
                          <a:endParaRPr lang="fr-FR"/>
                        </a:p>
                      </p:txBody>
                    </p:sp>
                    <p:sp>
                      <p:nvSpPr>
                        <p:cNvPr id="199787" name="Line 107"/>
                        <p:cNvSpPr>
                          <a:spLocks noChangeShapeType="1"/>
                        </p:cNvSpPr>
                        <p:nvPr/>
                      </p:nvSpPr>
                      <p:spPr bwMode="auto">
                        <a:xfrm flipH="1">
                          <a:off x="4742" y="2680"/>
                          <a:ext cx="13" cy="22"/>
                        </a:xfrm>
                        <a:prstGeom prst="line">
                          <a:avLst/>
                        </a:prstGeom>
                        <a:noFill/>
                        <a:ln w="4763">
                          <a:solidFill>
                            <a:srgbClr val="C06000"/>
                          </a:solidFill>
                          <a:round/>
                          <a:headEnd/>
                          <a:tailEnd/>
                        </a:ln>
                      </p:spPr>
                      <p:txBody>
                        <a:bodyPr/>
                        <a:lstStyle/>
                        <a:p>
                          <a:endParaRPr lang="fr-FR"/>
                        </a:p>
                      </p:txBody>
                    </p:sp>
                    <p:sp>
                      <p:nvSpPr>
                        <p:cNvPr id="199788" name="Line 108"/>
                        <p:cNvSpPr>
                          <a:spLocks noChangeShapeType="1"/>
                        </p:cNvSpPr>
                        <p:nvPr/>
                      </p:nvSpPr>
                      <p:spPr bwMode="auto">
                        <a:xfrm flipH="1">
                          <a:off x="4770" y="2692"/>
                          <a:ext cx="12" cy="13"/>
                        </a:xfrm>
                        <a:prstGeom prst="line">
                          <a:avLst/>
                        </a:prstGeom>
                        <a:noFill/>
                        <a:ln w="4763">
                          <a:solidFill>
                            <a:srgbClr val="C06000"/>
                          </a:solidFill>
                          <a:round/>
                          <a:headEnd/>
                          <a:tailEnd/>
                        </a:ln>
                      </p:spPr>
                      <p:txBody>
                        <a:bodyPr/>
                        <a:lstStyle/>
                        <a:p>
                          <a:endParaRPr lang="fr-FR"/>
                        </a:p>
                      </p:txBody>
                    </p:sp>
                    <p:sp>
                      <p:nvSpPr>
                        <p:cNvPr id="199789" name="Line 109"/>
                        <p:cNvSpPr>
                          <a:spLocks noChangeShapeType="1"/>
                        </p:cNvSpPr>
                        <p:nvPr/>
                      </p:nvSpPr>
                      <p:spPr bwMode="auto">
                        <a:xfrm flipH="1">
                          <a:off x="4796" y="2697"/>
                          <a:ext cx="22" cy="20"/>
                        </a:xfrm>
                        <a:prstGeom prst="line">
                          <a:avLst/>
                        </a:prstGeom>
                        <a:noFill/>
                        <a:ln w="4763">
                          <a:solidFill>
                            <a:srgbClr val="C06000"/>
                          </a:solidFill>
                          <a:round/>
                          <a:headEnd/>
                          <a:tailEnd/>
                        </a:ln>
                      </p:spPr>
                      <p:txBody>
                        <a:bodyPr/>
                        <a:lstStyle/>
                        <a:p>
                          <a:endParaRPr lang="fr-FR"/>
                        </a:p>
                      </p:txBody>
                    </p:sp>
                    <p:sp>
                      <p:nvSpPr>
                        <p:cNvPr id="199790" name="Line 110"/>
                        <p:cNvSpPr>
                          <a:spLocks noChangeShapeType="1"/>
                        </p:cNvSpPr>
                        <p:nvPr/>
                      </p:nvSpPr>
                      <p:spPr bwMode="auto">
                        <a:xfrm flipH="1">
                          <a:off x="4825" y="2715"/>
                          <a:ext cx="20" cy="15"/>
                        </a:xfrm>
                        <a:prstGeom prst="line">
                          <a:avLst/>
                        </a:prstGeom>
                        <a:noFill/>
                        <a:ln w="4763">
                          <a:solidFill>
                            <a:srgbClr val="C06000"/>
                          </a:solidFill>
                          <a:round/>
                          <a:headEnd/>
                          <a:tailEnd/>
                        </a:ln>
                      </p:spPr>
                      <p:txBody>
                        <a:bodyPr/>
                        <a:lstStyle/>
                        <a:p>
                          <a:endParaRPr lang="fr-FR"/>
                        </a:p>
                      </p:txBody>
                    </p:sp>
                    <p:sp>
                      <p:nvSpPr>
                        <p:cNvPr id="199791" name="Line 111"/>
                        <p:cNvSpPr>
                          <a:spLocks noChangeShapeType="1"/>
                        </p:cNvSpPr>
                        <p:nvPr/>
                      </p:nvSpPr>
                      <p:spPr bwMode="auto">
                        <a:xfrm flipH="1">
                          <a:off x="4828" y="2737"/>
                          <a:ext cx="45" cy="7"/>
                        </a:xfrm>
                        <a:prstGeom prst="line">
                          <a:avLst/>
                        </a:prstGeom>
                        <a:noFill/>
                        <a:ln w="4763">
                          <a:solidFill>
                            <a:srgbClr val="C06000"/>
                          </a:solidFill>
                          <a:round/>
                          <a:headEnd/>
                          <a:tailEnd/>
                        </a:ln>
                      </p:spPr>
                      <p:txBody>
                        <a:bodyPr/>
                        <a:lstStyle/>
                        <a:p>
                          <a:endParaRPr lang="fr-FR"/>
                        </a:p>
                      </p:txBody>
                    </p:sp>
                  </p:grpSp>
                </p:grpSp>
                <p:grpSp>
                  <p:nvGrpSpPr>
                    <p:cNvPr id="199792" name="Group 112"/>
                    <p:cNvGrpSpPr>
                      <a:grpSpLocks/>
                    </p:cNvGrpSpPr>
                    <p:nvPr/>
                  </p:nvGrpSpPr>
                  <p:grpSpPr bwMode="auto">
                    <a:xfrm>
                      <a:off x="4617" y="2740"/>
                      <a:ext cx="228" cy="636"/>
                      <a:chOff x="4617" y="2740"/>
                      <a:chExt cx="228" cy="636"/>
                    </a:xfrm>
                  </p:grpSpPr>
                  <p:grpSp>
                    <p:nvGrpSpPr>
                      <p:cNvPr id="199793" name="Group 113"/>
                      <p:cNvGrpSpPr>
                        <a:grpSpLocks/>
                      </p:cNvGrpSpPr>
                      <p:nvPr/>
                    </p:nvGrpSpPr>
                    <p:grpSpPr bwMode="auto">
                      <a:xfrm>
                        <a:off x="4617" y="2740"/>
                        <a:ext cx="228" cy="636"/>
                        <a:chOff x="4617" y="2740"/>
                        <a:chExt cx="228" cy="636"/>
                      </a:xfrm>
                    </p:grpSpPr>
                    <p:grpSp>
                      <p:nvGrpSpPr>
                        <p:cNvPr id="199794" name="Group 114"/>
                        <p:cNvGrpSpPr>
                          <a:grpSpLocks/>
                        </p:cNvGrpSpPr>
                        <p:nvPr/>
                      </p:nvGrpSpPr>
                      <p:grpSpPr bwMode="auto">
                        <a:xfrm>
                          <a:off x="4617" y="2740"/>
                          <a:ext cx="228" cy="636"/>
                          <a:chOff x="4617" y="2740"/>
                          <a:chExt cx="228" cy="636"/>
                        </a:xfrm>
                      </p:grpSpPr>
                      <p:grpSp>
                        <p:nvGrpSpPr>
                          <p:cNvPr id="199795" name="Group 115"/>
                          <p:cNvGrpSpPr>
                            <a:grpSpLocks/>
                          </p:cNvGrpSpPr>
                          <p:nvPr/>
                        </p:nvGrpSpPr>
                        <p:grpSpPr bwMode="auto">
                          <a:xfrm>
                            <a:off x="4617" y="2792"/>
                            <a:ext cx="228" cy="584"/>
                            <a:chOff x="4617" y="2792"/>
                            <a:chExt cx="228" cy="584"/>
                          </a:xfrm>
                        </p:grpSpPr>
                        <p:sp>
                          <p:nvSpPr>
                            <p:cNvPr id="199796" name="Freeform 116"/>
                            <p:cNvSpPr>
                              <a:spLocks/>
                            </p:cNvSpPr>
                            <p:nvPr/>
                          </p:nvSpPr>
                          <p:spPr bwMode="auto">
                            <a:xfrm>
                              <a:off x="4619" y="2792"/>
                              <a:ext cx="226" cy="584"/>
                            </a:xfrm>
                            <a:custGeom>
                              <a:avLst/>
                              <a:gdLst/>
                              <a:ahLst/>
                              <a:cxnLst>
                                <a:cxn ang="0">
                                  <a:pos x="270" y="4"/>
                                </a:cxn>
                                <a:cxn ang="0">
                                  <a:pos x="193" y="21"/>
                                </a:cxn>
                                <a:cxn ang="0">
                                  <a:pos x="142" y="48"/>
                                </a:cxn>
                                <a:cxn ang="0">
                                  <a:pos x="114" y="91"/>
                                </a:cxn>
                                <a:cxn ang="0">
                                  <a:pos x="87" y="160"/>
                                </a:cxn>
                                <a:cxn ang="0">
                                  <a:pos x="44" y="234"/>
                                </a:cxn>
                                <a:cxn ang="0">
                                  <a:pos x="12" y="290"/>
                                </a:cxn>
                                <a:cxn ang="0">
                                  <a:pos x="0" y="357"/>
                                </a:cxn>
                                <a:cxn ang="0">
                                  <a:pos x="12" y="439"/>
                                </a:cxn>
                                <a:cxn ang="0">
                                  <a:pos x="37" y="499"/>
                                </a:cxn>
                                <a:cxn ang="0">
                                  <a:pos x="85" y="557"/>
                                </a:cxn>
                                <a:cxn ang="0">
                                  <a:pos x="135" y="581"/>
                                </a:cxn>
                                <a:cxn ang="0">
                                  <a:pos x="215" y="583"/>
                                </a:cxn>
                                <a:cxn ang="0">
                                  <a:pos x="196" y="661"/>
                                </a:cxn>
                                <a:cxn ang="0">
                                  <a:pos x="181" y="741"/>
                                </a:cxn>
                                <a:cxn ang="0">
                                  <a:pos x="193" y="794"/>
                                </a:cxn>
                                <a:cxn ang="0">
                                  <a:pos x="243" y="873"/>
                                </a:cxn>
                                <a:cxn ang="0">
                                  <a:pos x="283" y="933"/>
                                </a:cxn>
                                <a:cxn ang="0">
                                  <a:pos x="313" y="1033"/>
                                </a:cxn>
                                <a:cxn ang="0">
                                  <a:pos x="335" y="1139"/>
                                </a:cxn>
                                <a:cxn ang="0">
                                  <a:pos x="347" y="1250"/>
                                </a:cxn>
                                <a:cxn ang="0">
                                  <a:pos x="368" y="1473"/>
                                </a:cxn>
                                <a:cxn ang="0">
                                  <a:pos x="382" y="1678"/>
                                </a:cxn>
                                <a:cxn ang="0">
                                  <a:pos x="679" y="1754"/>
                                </a:cxn>
                                <a:cxn ang="0">
                                  <a:pos x="657" y="1671"/>
                                </a:cxn>
                                <a:cxn ang="0">
                                  <a:pos x="641" y="1513"/>
                                </a:cxn>
                                <a:cxn ang="0">
                                  <a:pos x="624" y="1263"/>
                                </a:cxn>
                                <a:cxn ang="0">
                                  <a:pos x="583" y="1035"/>
                                </a:cxn>
                                <a:cxn ang="0">
                                  <a:pos x="549" y="760"/>
                                </a:cxn>
                                <a:cxn ang="0">
                                  <a:pos x="521" y="616"/>
                                </a:cxn>
                                <a:cxn ang="0">
                                  <a:pos x="498" y="539"/>
                                </a:cxn>
                                <a:cxn ang="0">
                                  <a:pos x="494" y="440"/>
                                </a:cxn>
                                <a:cxn ang="0">
                                  <a:pos x="472" y="312"/>
                                </a:cxn>
                                <a:cxn ang="0">
                                  <a:pos x="434" y="149"/>
                                </a:cxn>
                                <a:cxn ang="0">
                                  <a:pos x="403" y="94"/>
                                </a:cxn>
                                <a:cxn ang="0">
                                  <a:pos x="333" y="21"/>
                                </a:cxn>
                              </a:cxnLst>
                              <a:rect l="0" t="0" r="r" b="b"/>
                              <a:pathLst>
                                <a:path w="679" h="1754">
                                  <a:moveTo>
                                    <a:pt x="306" y="0"/>
                                  </a:moveTo>
                                  <a:lnTo>
                                    <a:pt x="270" y="4"/>
                                  </a:lnTo>
                                  <a:lnTo>
                                    <a:pt x="231" y="11"/>
                                  </a:lnTo>
                                  <a:lnTo>
                                    <a:pt x="193" y="21"/>
                                  </a:lnTo>
                                  <a:lnTo>
                                    <a:pt x="161" y="33"/>
                                  </a:lnTo>
                                  <a:lnTo>
                                    <a:pt x="142" y="48"/>
                                  </a:lnTo>
                                  <a:lnTo>
                                    <a:pt x="129" y="62"/>
                                  </a:lnTo>
                                  <a:lnTo>
                                    <a:pt x="114" y="91"/>
                                  </a:lnTo>
                                  <a:lnTo>
                                    <a:pt x="103" y="117"/>
                                  </a:lnTo>
                                  <a:lnTo>
                                    <a:pt x="87" y="160"/>
                                  </a:lnTo>
                                  <a:lnTo>
                                    <a:pt x="66" y="201"/>
                                  </a:lnTo>
                                  <a:lnTo>
                                    <a:pt x="44" y="234"/>
                                  </a:lnTo>
                                  <a:lnTo>
                                    <a:pt x="27" y="258"/>
                                  </a:lnTo>
                                  <a:lnTo>
                                    <a:pt x="12" y="290"/>
                                  </a:lnTo>
                                  <a:lnTo>
                                    <a:pt x="1" y="327"/>
                                  </a:lnTo>
                                  <a:lnTo>
                                    <a:pt x="0" y="357"/>
                                  </a:lnTo>
                                  <a:lnTo>
                                    <a:pt x="5" y="404"/>
                                  </a:lnTo>
                                  <a:lnTo>
                                    <a:pt x="12" y="439"/>
                                  </a:lnTo>
                                  <a:lnTo>
                                    <a:pt x="23" y="476"/>
                                  </a:lnTo>
                                  <a:lnTo>
                                    <a:pt x="37" y="499"/>
                                  </a:lnTo>
                                  <a:lnTo>
                                    <a:pt x="57" y="528"/>
                                  </a:lnTo>
                                  <a:lnTo>
                                    <a:pt x="85" y="557"/>
                                  </a:lnTo>
                                  <a:lnTo>
                                    <a:pt x="107" y="576"/>
                                  </a:lnTo>
                                  <a:lnTo>
                                    <a:pt x="135" y="581"/>
                                  </a:lnTo>
                                  <a:lnTo>
                                    <a:pt x="185" y="587"/>
                                  </a:lnTo>
                                  <a:lnTo>
                                    <a:pt x="215" y="583"/>
                                  </a:lnTo>
                                  <a:lnTo>
                                    <a:pt x="204" y="627"/>
                                  </a:lnTo>
                                  <a:lnTo>
                                    <a:pt x="196" y="661"/>
                                  </a:lnTo>
                                  <a:lnTo>
                                    <a:pt x="188" y="700"/>
                                  </a:lnTo>
                                  <a:lnTo>
                                    <a:pt x="181" y="741"/>
                                  </a:lnTo>
                                  <a:lnTo>
                                    <a:pt x="184" y="771"/>
                                  </a:lnTo>
                                  <a:lnTo>
                                    <a:pt x="193" y="794"/>
                                  </a:lnTo>
                                  <a:lnTo>
                                    <a:pt x="215" y="828"/>
                                  </a:lnTo>
                                  <a:lnTo>
                                    <a:pt x="243" y="873"/>
                                  </a:lnTo>
                                  <a:lnTo>
                                    <a:pt x="262" y="906"/>
                                  </a:lnTo>
                                  <a:lnTo>
                                    <a:pt x="283" y="933"/>
                                  </a:lnTo>
                                  <a:lnTo>
                                    <a:pt x="298" y="974"/>
                                  </a:lnTo>
                                  <a:lnTo>
                                    <a:pt x="313" y="1033"/>
                                  </a:lnTo>
                                  <a:lnTo>
                                    <a:pt x="327" y="1096"/>
                                  </a:lnTo>
                                  <a:lnTo>
                                    <a:pt x="335" y="1139"/>
                                  </a:lnTo>
                                  <a:lnTo>
                                    <a:pt x="342" y="1194"/>
                                  </a:lnTo>
                                  <a:lnTo>
                                    <a:pt x="347" y="1250"/>
                                  </a:lnTo>
                                  <a:lnTo>
                                    <a:pt x="357" y="1344"/>
                                  </a:lnTo>
                                  <a:lnTo>
                                    <a:pt x="368" y="1473"/>
                                  </a:lnTo>
                                  <a:lnTo>
                                    <a:pt x="375" y="1586"/>
                                  </a:lnTo>
                                  <a:lnTo>
                                    <a:pt x="382" y="1678"/>
                                  </a:lnTo>
                                  <a:lnTo>
                                    <a:pt x="386" y="1754"/>
                                  </a:lnTo>
                                  <a:lnTo>
                                    <a:pt x="679" y="1754"/>
                                  </a:lnTo>
                                  <a:lnTo>
                                    <a:pt x="667" y="1713"/>
                                  </a:lnTo>
                                  <a:lnTo>
                                    <a:pt x="657" y="1671"/>
                                  </a:lnTo>
                                  <a:lnTo>
                                    <a:pt x="649" y="1632"/>
                                  </a:lnTo>
                                  <a:lnTo>
                                    <a:pt x="641" y="1513"/>
                                  </a:lnTo>
                                  <a:lnTo>
                                    <a:pt x="631" y="1374"/>
                                  </a:lnTo>
                                  <a:lnTo>
                                    <a:pt x="624" y="1263"/>
                                  </a:lnTo>
                                  <a:lnTo>
                                    <a:pt x="605" y="1165"/>
                                  </a:lnTo>
                                  <a:lnTo>
                                    <a:pt x="583" y="1035"/>
                                  </a:lnTo>
                                  <a:lnTo>
                                    <a:pt x="565" y="903"/>
                                  </a:lnTo>
                                  <a:lnTo>
                                    <a:pt x="549" y="760"/>
                                  </a:lnTo>
                                  <a:lnTo>
                                    <a:pt x="533" y="658"/>
                                  </a:lnTo>
                                  <a:lnTo>
                                    <a:pt x="521" y="616"/>
                                  </a:lnTo>
                                  <a:lnTo>
                                    <a:pt x="509" y="573"/>
                                  </a:lnTo>
                                  <a:lnTo>
                                    <a:pt x="498" y="539"/>
                                  </a:lnTo>
                                  <a:lnTo>
                                    <a:pt x="494" y="498"/>
                                  </a:lnTo>
                                  <a:lnTo>
                                    <a:pt x="494" y="440"/>
                                  </a:lnTo>
                                  <a:lnTo>
                                    <a:pt x="487" y="382"/>
                                  </a:lnTo>
                                  <a:lnTo>
                                    <a:pt x="472" y="312"/>
                                  </a:lnTo>
                                  <a:lnTo>
                                    <a:pt x="452" y="221"/>
                                  </a:lnTo>
                                  <a:lnTo>
                                    <a:pt x="434" y="149"/>
                                  </a:lnTo>
                                  <a:lnTo>
                                    <a:pt x="423" y="125"/>
                                  </a:lnTo>
                                  <a:lnTo>
                                    <a:pt x="403" y="94"/>
                                  </a:lnTo>
                                  <a:lnTo>
                                    <a:pt x="369" y="52"/>
                                  </a:lnTo>
                                  <a:lnTo>
                                    <a:pt x="333" y="21"/>
                                  </a:lnTo>
                                  <a:lnTo>
                                    <a:pt x="306" y="0"/>
                                  </a:lnTo>
                                  <a:close/>
                                </a:path>
                              </a:pathLst>
                            </a:custGeom>
                            <a:solidFill>
                              <a:srgbClr val="FFFF40"/>
                            </a:solidFill>
                            <a:ln w="9525">
                              <a:noFill/>
                              <a:round/>
                              <a:headEnd/>
                              <a:tailEnd/>
                            </a:ln>
                          </p:spPr>
                          <p:txBody>
                            <a:bodyPr/>
                            <a:lstStyle/>
                            <a:p>
                              <a:endParaRPr lang="fr-FR"/>
                            </a:p>
                          </p:txBody>
                        </p:sp>
                        <p:sp>
                          <p:nvSpPr>
                            <p:cNvPr id="199797" name="Freeform 117"/>
                            <p:cNvSpPr>
                              <a:spLocks/>
                            </p:cNvSpPr>
                            <p:nvPr/>
                          </p:nvSpPr>
                          <p:spPr bwMode="auto">
                            <a:xfrm>
                              <a:off x="4617" y="2812"/>
                              <a:ext cx="59" cy="58"/>
                            </a:xfrm>
                            <a:custGeom>
                              <a:avLst/>
                              <a:gdLst/>
                              <a:ahLst/>
                              <a:cxnLst>
                                <a:cxn ang="0">
                                  <a:pos x="178" y="0"/>
                                </a:cxn>
                                <a:cxn ang="0">
                                  <a:pos x="153" y="17"/>
                                </a:cxn>
                                <a:cxn ang="0">
                                  <a:pos x="137" y="25"/>
                                </a:cxn>
                                <a:cxn ang="0">
                                  <a:pos x="112" y="37"/>
                                </a:cxn>
                                <a:cxn ang="0">
                                  <a:pos x="87" y="44"/>
                                </a:cxn>
                                <a:cxn ang="0">
                                  <a:pos x="65" y="46"/>
                                </a:cxn>
                                <a:cxn ang="0">
                                  <a:pos x="43" y="50"/>
                                </a:cxn>
                                <a:cxn ang="0">
                                  <a:pos x="29" y="57"/>
                                </a:cxn>
                                <a:cxn ang="0">
                                  <a:pos x="20" y="72"/>
                                </a:cxn>
                                <a:cxn ang="0">
                                  <a:pos x="10" y="86"/>
                                </a:cxn>
                                <a:cxn ang="0">
                                  <a:pos x="4" y="98"/>
                                </a:cxn>
                                <a:cxn ang="0">
                                  <a:pos x="0" y="114"/>
                                </a:cxn>
                                <a:cxn ang="0">
                                  <a:pos x="0" y="128"/>
                                </a:cxn>
                                <a:cxn ang="0">
                                  <a:pos x="4" y="145"/>
                                </a:cxn>
                                <a:cxn ang="0">
                                  <a:pos x="10" y="162"/>
                                </a:cxn>
                                <a:cxn ang="0">
                                  <a:pos x="17" y="171"/>
                                </a:cxn>
                                <a:cxn ang="0">
                                  <a:pos x="28" y="175"/>
                                </a:cxn>
                                <a:cxn ang="0">
                                  <a:pos x="48" y="171"/>
                                </a:cxn>
                                <a:cxn ang="0">
                                  <a:pos x="65" y="168"/>
                                </a:cxn>
                                <a:cxn ang="0">
                                  <a:pos x="81" y="172"/>
                                </a:cxn>
                                <a:cxn ang="0">
                                  <a:pos x="91" y="156"/>
                                </a:cxn>
                                <a:cxn ang="0">
                                  <a:pos x="102" y="139"/>
                                </a:cxn>
                                <a:cxn ang="0">
                                  <a:pos x="112" y="126"/>
                                </a:cxn>
                                <a:cxn ang="0">
                                  <a:pos x="120" y="113"/>
                                </a:cxn>
                                <a:cxn ang="0">
                                  <a:pos x="131" y="102"/>
                                </a:cxn>
                                <a:cxn ang="0">
                                  <a:pos x="130" y="91"/>
                                </a:cxn>
                                <a:cxn ang="0">
                                  <a:pos x="132" y="73"/>
                                </a:cxn>
                                <a:cxn ang="0">
                                  <a:pos x="136" y="56"/>
                                </a:cxn>
                                <a:cxn ang="0">
                                  <a:pos x="146" y="43"/>
                                </a:cxn>
                                <a:cxn ang="0">
                                  <a:pos x="159" y="25"/>
                                </a:cxn>
                                <a:cxn ang="0">
                                  <a:pos x="178" y="0"/>
                                </a:cxn>
                              </a:cxnLst>
                              <a:rect l="0" t="0" r="r" b="b"/>
                              <a:pathLst>
                                <a:path w="178" h="175">
                                  <a:moveTo>
                                    <a:pt x="178" y="0"/>
                                  </a:moveTo>
                                  <a:lnTo>
                                    <a:pt x="153" y="17"/>
                                  </a:lnTo>
                                  <a:lnTo>
                                    <a:pt x="137" y="25"/>
                                  </a:lnTo>
                                  <a:lnTo>
                                    <a:pt x="112" y="37"/>
                                  </a:lnTo>
                                  <a:lnTo>
                                    <a:pt x="87" y="44"/>
                                  </a:lnTo>
                                  <a:lnTo>
                                    <a:pt x="65" y="46"/>
                                  </a:lnTo>
                                  <a:lnTo>
                                    <a:pt x="43" y="50"/>
                                  </a:lnTo>
                                  <a:lnTo>
                                    <a:pt x="29" y="57"/>
                                  </a:lnTo>
                                  <a:lnTo>
                                    <a:pt x="20" y="72"/>
                                  </a:lnTo>
                                  <a:lnTo>
                                    <a:pt x="10" y="86"/>
                                  </a:lnTo>
                                  <a:lnTo>
                                    <a:pt x="4" y="98"/>
                                  </a:lnTo>
                                  <a:lnTo>
                                    <a:pt x="0" y="114"/>
                                  </a:lnTo>
                                  <a:lnTo>
                                    <a:pt x="0" y="128"/>
                                  </a:lnTo>
                                  <a:lnTo>
                                    <a:pt x="4" y="145"/>
                                  </a:lnTo>
                                  <a:lnTo>
                                    <a:pt x="10" y="162"/>
                                  </a:lnTo>
                                  <a:lnTo>
                                    <a:pt x="17" y="171"/>
                                  </a:lnTo>
                                  <a:lnTo>
                                    <a:pt x="28" y="175"/>
                                  </a:lnTo>
                                  <a:lnTo>
                                    <a:pt x="48" y="171"/>
                                  </a:lnTo>
                                  <a:lnTo>
                                    <a:pt x="65" y="168"/>
                                  </a:lnTo>
                                  <a:lnTo>
                                    <a:pt x="81" y="172"/>
                                  </a:lnTo>
                                  <a:lnTo>
                                    <a:pt x="91" y="156"/>
                                  </a:lnTo>
                                  <a:lnTo>
                                    <a:pt x="102" y="139"/>
                                  </a:lnTo>
                                  <a:lnTo>
                                    <a:pt x="112" y="126"/>
                                  </a:lnTo>
                                  <a:lnTo>
                                    <a:pt x="120" y="113"/>
                                  </a:lnTo>
                                  <a:lnTo>
                                    <a:pt x="131" y="102"/>
                                  </a:lnTo>
                                  <a:lnTo>
                                    <a:pt x="130" y="91"/>
                                  </a:lnTo>
                                  <a:lnTo>
                                    <a:pt x="132" y="73"/>
                                  </a:lnTo>
                                  <a:lnTo>
                                    <a:pt x="136" y="56"/>
                                  </a:lnTo>
                                  <a:lnTo>
                                    <a:pt x="146" y="43"/>
                                  </a:lnTo>
                                  <a:lnTo>
                                    <a:pt x="159" y="25"/>
                                  </a:lnTo>
                                  <a:lnTo>
                                    <a:pt x="178" y="0"/>
                                  </a:lnTo>
                                  <a:close/>
                                </a:path>
                              </a:pathLst>
                            </a:custGeom>
                            <a:solidFill>
                              <a:srgbClr val="FFE0C0"/>
                            </a:solidFill>
                            <a:ln w="9525">
                              <a:noFill/>
                              <a:round/>
                              <a:headEnd/>
                              <a:tailEnd/>
                            </a:ln>
                          </p:spPr>
                          <p:txBody>
                            <a:bodyPr/>
                            <a:lstStyle/>
                            <a:p>
                              <a:endParaRPr lang="fr-FR"/>
                            </a:p>
                          </p:txBody>
                        </p:sp>
                      </p:grpSp>
                      <p:sp>
                        <p:nvSpPr>
                          <p:cNvPr id="199798" name="Freeform 118"/>
                          <p:cNvSpPr>
                            <a:spLocks/>
                          </p:cNvSpPr>
                          <p:nvPr/>
                        </p:nvSpPr>
                        <p:spPr bwMode="auto">
                          <a:xfrm>
                            <a:off x="4674" y="2740"/>
                            <a:ext cx="157" cy="636"/>
                          </a:xfrm>
                          <a:custGeom>
                            <a:avLst/>
                            <a:gdLst/>
                            <a:ahLst/>
                            <a:cxnLst>
                              <a:cxn ang="0">
                                <a:pos x="395" y="3"/>
                              </a:cxn>
                              <a:cxn ang="0">
                                <a:pos x="360" y="0"/>
                              </a:cxn>
                              <a:cxn ang="0">
                                <a:pos x="328" y="7"/>
                              </a:cxn>
                              <a:cxn ang="0">
                                <a:pos x="288" y="35"/>
                              </a:cxn>
                              <a:cxn ang="0">
                                <a:pos x="245" y="80"/>
                              </a:cxn>
                              <a:cxn ang="0">
                                <a:pos x="219" y="122"/>
                              </a:cxn>
                              <a:cxn ang="0">
                                <a:pos x="197" y="162"/>
                              </a:cxn>
                              <a:cxn ang="0">
                                <a:pos x="160" y="189"/>
                              </a:cxn>
                              <a:cxn ang="0">
                                <a:pos x="132" y="185"/>
                              </a:cxn>
                              <a:cxn ang="0">
                                <a:pos x="103" y="185"/>
                              </a:cxn>
                              <a:cxn ang="0">
                                <a:pos x="62" y="199"/>
                              </a:cxn>
                              <a:cxn ang="0">
                                <a:pos x="32" y="223"/>
                              </a:cxn>
                              <a:cxn ang="0">
                                <a:pos x="13" y="256"/>
                              </a:cxn>
                              <a:cxn ang="0">
                                <a:pos x="1" y="385"/>
                              </a:cxn>
                              <a:cxn ang="0">
                                <a:pos x="95" y="664"/>
                              </a:cxn>
                              <a:cxn ang="0">
                                <a:pos x="66" y="711"/>
                              </a:cxn>
                              <a:cxn ang="0">
                                <a:pos x="117" y="846"/>
                              </a:cxn>
                              <a:cxn ang="0">
                                <a:pos x="164" y="980"/>
                              </a:cxn>
                              <a:cxn ang="0">
                                <a:pos x="201" y="1170"/>
                              </a:cxn>
                              <a:cxn ang="0">
                                <a:pos x="234" y="1290"/>
                              </a:cxn>
                              <a:cxn ang="0">
                                <a:pos x="269" y="1393"/>
                              </a:cxn>
                              <a:cxn ang="0">
                                <a:pos x="288" y="1487"/>
                              </a:cxn>
                              <a:cxn ang="0">
                                <a:pos x="307" y="1608"/>
                              </a:cxn>
                              <a:cxn ang="0">
                                <a:pos x="323" y="1714"/>
                              </a:cxn>
                              <a:cxn ang="0">
                                <a:pos x="321" y="1810"/>
                              </a:cxn>
                              <a:cxn ang="0">
                                <a:pos x="324" y="1910"/>
                              </a:cxn>
                              <a:cxn ang="0">
                                <a:pos x="463" y="1797"/>
                              </a:cxn>
                              <a:cxn ang="0">
                                <a:pos x="458" y="1657"/>
                              </a:cxn>
                              <a:cxn ang="0">
                                <a:pos x="446" y="1529"/>
                              </a:cxn>
                              <a:cxn ang="0">
                                <a:pos x="427" y="1408"/>
                              </a:cxn>
                              <a:cxn ang="0">
                                <a:pos x="404" y="1258"/>
                              </a:cxn>
                              <a:cxn ang="0">
                                <a:pos x="378" y="1123"/>
                              </a:cxn>
                              <a:cxn ang="0">
                                <a:pos x="354" y="947"/>
                              </a:cxn>
                              <a:cxn ang="0">
                                <a:pos x="346" y="847"/>
                              </a:cxn>
                              <a:cxn ang="0">
                                <a:pos x="324" y="766"/>
                              </a:cxn>
                              <a:cxn ang="0">
                                <a:pos x="312" y="690"/>
                              </a:cxn>
                              <a:cxn ang="0">
                                <a:pos x="313" y="601"/>
                              </a:cxn>
                              <a:cxn ang="0">
                                <a:pos x="318" y="533"/>
                              </a:cxn>
                              <a:cxn ang="0">
                                <a:pos x="307" y="491"/>
                              </a:cxn>
                              <a:cxn ang="0">
                                <a:pos x="283" y="420"/>
                              </a:cxn>
                              <a:cxn ang="0">
                                <a:pos x="260" y="343"/>
                              </a:cxn>
                              <a:cxn ang="0">
                                <a:pos x="248" y="295"/>
                              </a:cxn>
                              <a:cxn ang="0">
                                <a:pos x="256" y="265"/>
                              </a:cxn>
                              <a:cxn ang="0">
                                <a:pos x="286" y="223"/>
                              </a:cxn>
                              <a:cxn ang="0">
                                <a:pos x="318" y="175"/>
                              </a:cxn>
                              <a:cxn ang="0">
                                <a:pos x="350" y="133"/>
                              </a:cxn>
                              <a:cxn ang="0">
                                <a:pos x="392" y="102"/>
                              </a:cxn>
                              <a:cxn ang="0">
                                <a:pos x="437" y="85"/>
                              </a:cxn>
                              <a:cxn ang="0">
                                <a:pos x="471" y="81"/>
                              </a:cxn>
                            </a:cxnLst>
                            <a:rect l="0" t="0" r="r" b="b"/>
                            <a:pathLst>
                              <a:path w="471" h="1910">
                                <a:moveTo>
                                  <a:pt x="413" y="7"/>
                                </a:moveTo>
                                <a:lnTo>
                                  <a:pt x="395" y="3"/>
                                </a:lnTo>
                                <a:lnTo>
                                  <a:pt x="380" y="1"/>
                                </a:lnTo>
                                <a:lnTo>
                                  <a:pt x="360" y="0"/>
                                </a:lnTo>
                                <a:lnTo>
                                  <a:pt x="343" y="2"/>
                                </a:lnTo>
                                <a:lnTo>
                                  <a:pt x="328" y="7"/>
                                </a:lnTo>
                                <a:lnTo>
                                  <a:pt x="311" y="18"/>
                                </a:lnTo>
                                <a:lnTo>
                                  <a:pt x="288" y="35"/>
                                </a:lnTo>
                                <a:lnTo>
                                  <a:pt x="266" y="54"/>
                                </a:lnTo>
                                <a:lnTo>
                                  <a:pt x="245" y="80"/>
                                </a:lnTo>
                                <a:lnTo>
                                  <a:pt x="230" y="99"/>
                                </a:lnTo>
                                <a:lnTo>
                                  <a:pt x="219" y="122"/>
                                </a:lnTo>
                                <a:lnTo>
                                  <a:pt x="208" y="145"/>
                                </a:lnTo>
                                <a:lnTo>
                                  <a:pt x="197" y="162"/>
                                </a:lnTo>
                                <a:lnTo>
                                  <a:pt x="179" y="177"/>
                                </a:lnTo>
                                <a:lnTo>
                                  <a:pt x="160" y="189"/>
                                </a:lnTo>
                                <a:lnTo>
                                  <a:pt x="149" y="187"/>
                                </a:lnTo>
                                <a:lnTo>
                                  <a:pt x="132" y="185"/>
                                </a:lnTo>
                                <a:lnTo>
                                  <a:pt x="117" y="183"/>
                                </a:lnTo>
                                <a:lnTo>
                                  <a:pt x="103" y="185"/>
                                </a:lnTo>
                                <a:lnTo>
                                  <a:pt x="82" y="189"/>
                                </a:lnTo>
                                <a:lnTo>
                                  <a:pt x="62" y="199"/>
                                </a:lnTo>
                                <a:lnTo>
                                  <a:pt x="44" y="212"/>
                                </a:lnTo>
                                <a:lnTo>
                                  <a:pt x="32" y="223"/>
                                </a:lnTo>
                                <a:lnTo>
                                  <a:pt x="21" y="237"/>
                                </a:lnTo>
                                <a:lnTo>
                                  <a:pt x="13" y="256"/>
                                </a:lnTo>
                                <a:lnTo>
                                  <a:pt x="10" y="274"/>
                                </a:lnTo>
                                <a:lnTo>
                                  <a:pt x="1" y="385"/>
                                </a:lnTo>
                                <a:lnTo>
                                  <a:pt x="0" y="505"/>
                                </a:lnTo>
                                <a:lnTo>
                                  <a:pt x="95" y="664"/>
                                </a:lnTo>
                                <a:lnTo>
                                  <a:pt x="100" y="702"/>
                                </a:lnTo>
                                <a:lnTo>
                                  <a:pt x="66" y="711"/>
                                </a:lnTo>
                                <a:lnTo>
                                  <a:pt x="93" y="772"/>
                                </a:lnTo>
                                <a:lnTo>
                                  <a:pt x="117" y="846"/>
                                </a:lnTo>
                                <a:lnTo>
                                  <a:pt x="136" y="903"/>
                                </a:lnTo>
                                <a:lnTo>
                                  <a:pt x="164" y="980"/>
                                </a:lnTo>
                                <a:lnTo>
                                  <a:pt x="182" y="1075"/>
                                </a:lnTo>
                                <a:lnTo>
                                  <a:pt x="201" y="1170"/>
                                </a:lnTo>
                                <a:lnTo>
                                  <a:pt x="213" y="1237"/>
                                </a:lnTo>
                                <a:lnTo>
                                  <a:pt x="234" y="1290"/>
                                </a:lnTo>
                                <a:lnTo>
                                  <a:pt x="253" y="1346"/>
                                </a:lnTo>
                                <a:lnTo>
                                  <a:pt x="269" y="1393"/>
                                </a:lnTo>
                                <a:lnTo>
                                  <a:pt x="277" y="1435"/>
                                </a:lnTo>
                                <a:lnTo>
                                  <a:pt x="288" y="1487"/>
                                </a:lnTo>
                                <a:lnTo>
                                  <a:pt x="299" y="1547"/>
                                </a:lnTo>
                                <a:lnTo>
                                  <a:pt x="307" y="1608"/>
                                </a:lnTo>
                                <a:lnTo>
                                  <a:pt x="316" y="1661"/>
                                </a:lnTo>
                                <a:lnTo>
                                  <a:pt x="323" y="1714"/>
                                </a:lnTo>
                                <a:lnTo>
                                  <a:pt x="322" y="1756"/>
                                </a:lnTo>
                                <a:lnTo>
                                  <a:pt x="321" y="1810"/>
                                </a:lnTo>
                                <a:lnTo>
                                  <a:pt x="323" y="1860"/>
                                </a:lnTo>
                                <a:lnTo>
                                  <a:pt x="324" y="1910"/>
                                </a:lnTo>
                                <a:lnTo>
                                  <a:pt x="468" y="1910"/>
                                </a:lnTo>
                                <a:lnTo>
                                  <a:pt x="463" y="1797"/>
                                </a:lnTo>
                                <a:lnTo>
                                  <a:pt x="459" y="1726"/>
                                </a:lnTo>
                                <a:lnTo>
                                  <a:pt x="458" y="1657"/>
                                </a:lnTo>
                                <a:lnTo>
                                  <a:pt x="454" y="1587"/>
                                </a:lnTo>
                                <a:lnTo>
                                  <a:pt x="446" y="1529"/>
                                </a:lnTo>
                                <a:lnTo>
                                  <a:pt x="437" y="1471"/>
                                </a:lnTo>
                                <a:lnTo>
                                  <a:pt x="427" y="1408"/>
                                </a:lnTo>
                                <a:lnTo>
                                  <a:pt x="418" y="1340"/>
                                </a:lnTo>
                                <a:lnTo>
                                  <a:pt x="404" y="1258"/>
                                </a:lnTo>
                                <a:lnTo>
                                  <a:pt x="393" y="1191"/>
                                </a:lnTo>
                                <a:lnTo>
                                  <a:pt x="378" y="1123"/>
                                </a:lnTo>
                                <a:lnTo>
                                  <a:pt x="356" y="1016"/>
                                </a:lnTo>
                                <a:lnTo>
                                  <a:pt x="354" y="947"/>
                                </a:lnTo>
                                <a:lnTo>
                                  <a:pt x="350" y="879"/>
                                </a:lnTo>
                                <a:lnTo>
                                  <a:pt x="346" y="847"/>
                                </a:lnTo>
                                <a:lnTo>
                                  <a:pt x="335" y="809"/>
                                </a:lnTo>
                                <a:lnTo>
                                  <a:pt x="324" y="766"/>
                                </a:lnTo>
                                <a:lnTo>
                                  <a:pt x="316" y="728"/>
                                </a:lnTo>
                                <a:lnTo>
                                  <a:pt x="312" y="690"/>
                                </a:lnTo>
                                <a:lnTo>
                                  <a:pt x="310" y="650"/>
                                </a:lnTo>
                                <a:lnTo>
                                  <a:pt x="313" y="601"/>
                                </a:lnTo>
                                <a:lnTo>
                                  <a:pt x="316" y="564"/>
                                </a:lnTo>
                                <a:lnTo>
                                  <a:pt x="318" y="533"/>
                                </a:lnTo>
                                <a:lnTo>
                                  <a:pt x="316" y="516"/>
                                </a:lnTo>
                                <a:lnTo>
                                  <a:pt x="307" y="491"/>
                                </a:lnTo>
                                <a:lnTo>
                                  <a:pt x="296" y="458"/>
                                </a:lnTo>
                                <a:lnTo>
                                  <a:pt x="283" y="420"/>
                                </a:lnTo>
                                <a:lnTo>
                                  <a:pt x="269" y="378"/>
                                </a:lnTo>
                                <a:lnTo>
                                  <a:pt x="260" y="343"/>
                                </a:lnTo>
                                <a:lnTo>
                                  <a:pt x="253" y="315"/>
                                </a:lnTo>
                                <a:lnTo>
                                  <a:pt x="248" y="295"/>
                                </a:lnTo>
                                <a:lnTo>
                                  <a:pt x="245" y="277"/>
                                </a:lnTo>
                                <a:lnTo>
                                  <a:pt x="256" y="265"/>
                                </a:lnTo>
                                <a:lnTo>
                                  <a:pt x="271" y="246"/>
                                </a:lnTo>
                                <a:lnTo>
                                  <a:pt x="286" y="223"/>
                                </a:lnTo>
                                <a:lnTo>
                                  <a:pt x="301" y="202"/>
                                </a:lnTo>
                                <a:lnTo>
                                  <a:pt x="318" y="175"/>
                                </a:lnTo>
                                <a:lnTo>
                                  <a:pt x="335" y="151"/>
                                </a:lnTo>
                                <a:lnTo>
                                  <a:pt x="350" y="133"/>
                                </a:lnTo>
                                <a:lnTo>
                                  <a:pt x="370" y="117"/>
                                </a:lnTo>
                                <a:lnTo>
                                  <a:pt x="392" y="102"/>
                                </a:lnTo>
                                <a:lnTo>
                                  <a:pt x="414" y="92"/>
                                </a:lnTo>
                                <a:lnTo>
                                  <a:pt x="437" y="85"/>
                                </a:lnTo>
                                <a:lnTo>
                                  <a:pt x="458" y="81"/>
                                </a:lnTo>
                                <a:lnTo>
                                  <a:pt x="471" y="81"/>
                                </a:lnTo>
                                <a:lnTo>
                                  <a:pt x="413" y="7"/>
                                </a:lnTo>
                                <a:close/>
                              </a:path>
                            </a:pathLst>
                          </a:custGeom>
                          <a:solidFill>
                            <a:srgbClr val="FFA040"/>
                          </a:solidFill>
                          <a:ln w="9525">
                            <a:noFill/>
                            <a:round/>
                            <a:headEnd/>
                            <a:tailEnd/>
                          </a:ln>
                        </p:spPr>
                        <p:txBody>
                          <a:bodyPr/>
                          <a:lstStyle/>
                          <a:p>
                            <a:endParaRPr lang="fr-FR"/>
                          </a:p>
                        </p:txBody>
                      </p:sp>
                    </p:grpSp>
                    <p:sp>
                      <p:nvSpPr>
                        <p:cNvPr id="199799" name="Freeform 119"/>
                        <p:cNvSpPr>
                          <a:spLocks/>
                        </p:cNvSpPr>
                        <p:nvPr/>
                      </p:nvSpPr>
                      <p:spPr bwMode="auto">
                        <a:xfrm>
                          <a:off x="4630" y="2829"/>
                          <a:ext cx="93" cy="143"/>
                        </a:xfrm>
                        <a:custGeom>
                          <a:avLst/>
                          <a:gdLst/>
                          <a:ahLst/>
                          <a:cxnLst>
                            <a:cxn ang="0">
                              <a:pos x="8" y="169"/>
                            </a:cxn>
                            <a:cxn ang="0">
                              <a:pos x="19" y="141"/>
                            </a:cxn>
                            <a:cxn ang="0">
                              <a:pos x="32" y="117"/>
                            </a:cxn>
                            <a:cxn ang="0">
                              <a:pos x="47" y="95"/>
                            </a:cxn>
                            <a:cxn ang="0">
                              <a:pos x="64" y="69"/>
                            </a:cxn>
                            <a:cxn ang="0">
                              <a:pos x="82" y="47"/>
                            </a:cxn>
                            <a:cxn ang="0">
                              <a:pos x="103" y="27"/>
                            </a:cxn>
                            <a:cxn ang="0">
                              <a:pos x="120" y="11"/>
                            </a:cxn>
                            <a:cxn ang="0">
                              <a:pos x="134" y="5"/>
                            </a:cxn>
                            <a:cxn ang="0">
                              <a:pos x="148" y="2"/>
                            </a:cxn>
                            <a:cxn ang="0">
                              <a:pos x="161" y="0"/>
                            </a:cxn>
                            <a:cxn ang="0">
                              <a:pos x="164" y="0"/>
                            </a:cxn>
                            <a:cxn ang="0">
                              <a:pos x="178" y="4"/>
                            </a:cxn>
                            <a:cxn ang="0">
                              <a:pos x="193" y="11"/>
                            </a:cxn>
                            <a:cxn ang="0">
                              <a:pos x="204" y="21"/>
                            </a:cxn>
                            <a:cxn ang="0">
                              <a:pos x="223" y="41"/>
                            </a:cxn>
                            <a:cxn ang="0">
                              <a:pos x="238" y="59"/>
                            </a:cxn>
                            <a:cxn ang="0">
                              <a:pos x="253" y="80"/>
                            </a:cxn>
                            <a:cxn ang="0">
                              <a:pos x="264" y="104"/>
                            </a:cxn>
                            <a:cxn ang="0">
                              <a:pos x="272" y="130"/>
                            </a:cxn>
                            <a:cxn ang="0">
                              <a:pos x="277" y="157"/>
                            </a:cxn>
                            <a:cxn ang="0">
                              <a:pos x="280" y="188"/>
                            </a:cxn>
                            <a:cxn ang="0">
                              <a:pos x="281" y="221"/>
                            </a:cxn>
                            <a:cxn ang="0">
                              <a:pos x="277" y="245"/>
                            </a:cxn>
                            <a:cxn ang="0">
                              <a:pos x="267" y="279"/>
                            </a:cxn>
                            <a:cxn ang="0">
                              <a:pos x="262" y="301"/>
                            </a:cxn>
                            <a:cxn ang="0">
                              <a:pos x="255" y="331"/>
                            </a:cxn>
                            <a:cxn ang="0">
                              <a:pos x="245" y="358"/>
                            </a:cxn>
                            <a:cxn ang="0">
                              <a:pos x="231" y="381"/>
                            </a:cxn>
                            <a:cxn ang="0">
                              <a:pos x="216" y="398"/>
                            </a:cxn>
                            <a:cxn ang="0">
                              <a:pos x="200" y="412"/>
                            </a:cxn>
                            <a:cxn ang="0">
                              <a:pos x="183" y="420"/>
                            </a:cxn>
                            <a:cxn ang="0">
                              <a:pos x="163" y="425"/>
                            </a:cxn>
                            <a:cxn ang="0">
                              <a:pos x="141" y="427"/>
                            </a:cxn>
                            <a:cxn ang="0">
                              <a:pos x="118" y="428"/>
                            </a:cxn>
                            <a:cxn ang="0">
                              <a:pos x="96" y="425"/>
                            </a:cxn>
                            <a:cxn ang="0">
                              <a:pos x="75" y="422"/>
                            </a:cxn>
                            <a:cxn ang="0">
                              <a:pos x="60" y="414"/>
                            </a:cxn>
                            <a:cxn ang="0">
                              <a:pos x="48" y="404"/>
                            </a:cxn>
                            <a:cxn ang="0">
                              <a:pos x="38" y="393"/>
                            </a:cxn>
                            <a:cxn ang="0">
                              <a:pos x="27" y="375"/>
                            </a:cxn>
                            <a:cxn ang="0">
                              <a:pos x="19" y="351"/>
                            </a:cxn>
                            <a:cxn ang="0">
                              <a:pos x="11" y="324"/>
                            </a:cxn>
                            <a:cxn ang="0">
                              <a:pos x="6" y="306"/>
                            </a:cxn>
                            <a:cxn ang="0">
                              <a:pos x="3" y="284"/>
                            </a:cxn>
                            <a:cxn ang="0">
                              <a:pos x="1" y="255"/>
                            </a:cxn>
                            <a:cxn ang="0">
                              <a:pos x="0" y="227"/>
                            </a:cxn>
                            <a:cxn ang="0">
                              <a:pos x="3" y="195"/>
                            </a:cxn>
                            <a:cxn ang="0">
                              <a:pos x="8" y="169"/>
                            </a:cxn>
                          </a:cxnLst>
                          <a:rect l="0" t="0" r="r" b="b"/>
                          <a:pathLst>
                            <a:path w="281" h="428">
                              <a:moveTo>
                                <a:pt x="8" y="169"/>
                              </a:moveTo>
                              <a:lnTo>
                                <a:pt x="19" y="141"/>
                              </a:lnTo>
                              <a:lnTo>
                                <a:pt x="32" y="117"/>
                              </a:lnTo>
                              <a:lnTo>
                                <a:pt x="47" y="95"/>
                              </a:lnTo>
                              <a:lnTo>
                                <a:pt x="64" y="69"/>
                              </a:lnTo>
                              <a:lnTo>
                                <a:pt x="82" y="47"/>
                              </a:lnTo>
                              <a:lnTo>
                                <a:pt x="103" y="27"/>
                              </a:lnTo>
                              <a:lnTo>
                                <a:pt x="120" y="11"/>
                              </a:lnTo>
                              <a:lnTo>
                                <a:pt x="134" y="5"/>
                              </a:lnTo>
                              <a:lnTo>
                                <a:pt x="148" y="2"/>
                              </a:lnTo>
                              <a:lnTo>
                                <a:pt x="161" y="0"/>
                              </a:lnTo>
                              <a:lnTo>
                                <a:pt x="164" y="0"/>
                              </a:lnTo>
                              <a:lnTo>
                                <a:pt x="178" y="4"/>
                              </a:lnTo>
                              <a:lnTo>
                                <a:pt x="193" y="11"/>
                              </a:lnTo>
                              <a:lnTo>
                                <a:pt x="204" y="21"/>
                              </a:lnTo>
                              <a:lnTo>
                                <a:pt x="223" y="41"/>
                              </a:lnTo>
                              <a:lnTo>
                                <a:pt x="238" y="59"/>
                              </a:lnTo>
                              <a:lnTo>
                                <a:pt x="253" y="80"/>
                              </a:lnTo>
                              <a:lnTo>
                                <a:pt x="264" y="104"/>
                              </a:lnTo>
                              <a:lnTo>
                                <a:pt x="272" y="130"/>
                              </a:lnTo>
                              <a:lnTo>
                                <a:pt x="277" y="157"/>
                              </a:lnTo>
                              <a:lnTo>
                                <a:pt x="280" y="188"/>
                              </a:lnTo>
                              <a:lnTo>
                                <a:pt x="281" y="221"/>
                              </a:lnTo>
                              <a:lnTo>
                                <a:pt x="277" y="245"/>
                              </a:lnTo>
                              <a:lnTo>
                                <a:pt x="267" y="279"/>
                              </a:lnTo>
                              <a:lnTo>
                                <a:pt x="262" y="301"/>
                              </a:lnTo>
                              <a:lnTo>
                                <a:pt x="255" y="331"/>
                              </a:lnTo>
                              <a:lnTo>
                                <a:pt x="245" y="358"/>
                              </a:lnTo>
                              <a:lnTo>
                                <a:pt x="231" y="381"/>
                              </a:lnTo>
                              <a:lnTo>
                                <a:pt x="216" y="398"/>
                              </a:lnTo>
                              <a:lnTo>
                                <a:pt x="200" y="412"/>
                              </a:lnTo>
                              <a:lnTo>
                                <a:pt x="183" y="420"/>
                              </a:lnTo>
                              <a:lnTo>
                                <a:pt x="163" y="425"/>
                              </a:lnTo>
                              <a:lnTo>
                                <a:pt x="141" y="427"/>
                              </a:lnTo>
                              <a:lnTo>
                                <a:pt x="118" y="428"/>
                              </a:lnTo>
                              <a:lnTo>
                                <a:pt x="96" y="425"/>
                              </a:lnTo>
                              <a:lnTo>
                                <a:pt x="75" y="422"/>
                              </a:lnTo>
                              <a:lnTo>
                                <a:pt x="60" y="414"/>
                              </a:lnTo>
                              <a:lnTo>
                                <a:pt x="48" y="404"/>
                              </a:lnTo>
                              <a:lnTo>
                                <a:pt x="38" y="393"/>
                              </a:lnTo>
                              <a:lnTo>
                                <a:pt x="27" y="375"/>
                              </a:lnTo>
                              <a:lnTo>
                                <a:pt x="19" y="351"/>
                              </a:lnTo>
                              <a:lnTo>
                                <a:pt x="11" y="324"/>
                              </a:lnTo>
                              <a:lnTo>
                                <a:pt x="6" y="306"/>
                              </a:lnTo>
                              <a:lnTo>
                                <a:pt x="3" y="284"/>
                              </a:lnTo>
                              <a:lnTo>
                                <a:pt x="1" y="255"/>
                              </a:lnTo>
                              <a:lnTo>
                                <a:pt x="0" y="227"/>
                              </a:lnTo>
                              <a:lnTo>
                                <a:pt x="3" y="195"/>
                              </a:lnTo>
                              <a:lnTo>
                                <a:pt x="8" y="169"/>
                              </a:lnTo>
                              <a:close/>
                            </a:path>
                          </a:pathLst>
                        </a:custGeom>
                        <a:solidFill>
                          <a:srgbClr val="E07000"/>
                        </a:solidFill>
                        <a:ln w="9525">
                          <a:noFill/>
                          <a:round/>
                          <a:headEnd/>
                          <a:tailEnd/>
                        </a:ln>
                      </p:spPr>
                      <p:txBody>
                        <a:bodyPr/>
                        <a:lstStyle/>
                        <a:p>
                          <a:endParaRPr lang="fr-FR"/>
                        </a:p>
                      </p:txBody>
                    </p:sp>
                  </p:grpSp>
                  <p:grpSp>
                    <p:nvGrpSpPr>
                      <p:cNvPr id="199800" name="Group 120"/>
                      <p:cNvGrpSpPr>
                        <a:grpSpLocks/>
                      </p:cNvGrpSpPr>
                      <p:nvPr/>
                    </p:nvGrpSpPr>
                    <p:grpSpPr bwMode="auto">
                      <a:xfrm>
                        <a:off x="4713" y="2910"/>
                        <a:ext cx="72" cy="309"/>
                        <a:chOff x="4713" y="2910"/>
                        <a:chExt cx="72" cy="309"/>
                      </a:xfrm>
                    </p:grpSpPr>
                    <p:sp>
                      <p:nvSpPr>
                        <p:cNvPr id="199801" name="Freeform 121"/>
                        <p:cNvSpPr>
                          <a:spLocks/>
                        </p:cNvSpPr>
                        <p:nvPr/>
                      </p:nvSpPr>
                      <p:spPr bwMode="auto">
                        <a:xfrm>
                          <a:off x="4755" y="2910"/>
                          <a:ext cx="25" cy="65"/>
                        </a:xfrm>
                        <a:custGeom>
                          <a:avLst/>
                          <a:gdLst/>
                          <a:ahLst/>
                          <a:cxnLst>
                            <a:cxn ang="0">
                              <a:pos x="70" y="0"/>
                            </a:cxn>
                            <a:cxn ang="0">
                              <a:pos x="52" y="1"/>
                            </a:cxn>
                            <a:cxn ang="0">
                              <a:pos x="38" y="6"/>
                            </a:cxn>
                            <a:cxn ang="0">
                              <a:pos x="26" y="13"/>
                            </a:cxn>
                            <a:cxn ang="0">
                              <a:pos x="16" y="28"/>
                            </a:cxn>
                            <a:cxn ang="0">
                              <a:pos x="10" y="45"/>
                            </a:cxn>
                            <a:cxn ang="0">
                              <a:pos x="5" y="63"/>
                            </a:cxn>
                            <a:cxn ang="0">
                              <a:pos x="2" y="81"/>
                            </a:cxn>
                            <a:cxn ang="0">
                              <a:pos x="0" y="102"/>
                            </a:cxn>
                            <a:cxn ang="0">
                              <a:pos x="3" y="128"/>
                            </a:cxn>
                            <a:cxn ang="0">
                              <a:pos x="9" y="149"/>
                            </a:cxn>
                            <a:cxn ang="0">
                              <a:pos x="18" y="169"/>
                            </a:cxn>
                            <a:cxn ang="0">
                              <a:pos x="27" y="178"/>
                            </a:cxn>
                            <a:cxn ang="0">
                              <a:pos x="41" y="186"/>
                            </a:cxn>
                            <a:cxn ang="0">
                              <a:pos x="57" y="193"/>
                            </a:cxn>
                            <a:cxn ang="0">
                              <a:pos x="70" y="197"/>
                            </a:cxn>
                            <a:cxn ang="0">
                              <a:pos x="68" y="169"/>
                            </a:cxn>
                            <a:cxn ang="0">
                              <a:pos x="67" y="134"/>
                            </a:cxn>
                            <a:cxn ang="0">
                              <a:pos x="71" y="89"/>
                            </a:cxn>
                            <a:cxn ang="0">
                              <a:pos x="73" y="50"/>
                            </a:cxn>
                            <a:cxn ang="0">
                              <a:pos x="75" y="21"/>
                            </a:cxn>
                            <a:cxn ang="0">
                              <a:pos x="70" y="0"/>
                            </a:cxn>
                          </a:cxnLst>
                          <a:rect l="0" t="0" r="r" b="b"/>
                          <a:pathLst>
                            <a:path w="75" h="197">
                              <a:moveTo>
                                <a:pt x="70" y="0"/>
                              </a:moveTo>
                              <a:lnTo>
                                <a:pt x="52" y="1"/>
                              </a:lnTo>
                              <a:lnTo>
                                <a:pt x="38" y="6"/>
                              </a:lnTo>
                              <a:lnTo>
                                <a:pt x="26" y="13"/>
                              </a:lnTo>
                              <a:lnTo>
                                <a:pt x="16" y="28"/>
                              </a:lnTo>
                              <a:lnTo>
                                <a:pt x="10" y="45"/>
                              </a:lnTo>
                              <a:lnTo>
                                <a:pt x="5" y="63"/>
                              </a:lnTo>
                              <a:lnTo>
                                <a:pt x="2" y="81"/>
                              </a:lnTo>
                              <a:lnTo>
                                <a:pt x="0" y="102"/>
                              </a:lnTo>
                              <a:lnTo>
                                <a:pt x="3" y="128"/>
                              </a:lnTo>
                              <a:lnTo>
                                <a:pt x="9" y="149"/>
                              </a:lnTo>
                              <a:lnTo>
                                <a:pt x="18" y="169"/>
                              </a:lnTo>
                              <a:lnTo>
                                <a:pt x="27" y="178"/>
                              </a:lnTo>
                              <a:lnTo>
                                <a:pt x="41" y="186"/>
                              </a:lnTo>
                              <a:lnTo>
                                <a:pt x="57" y="193"/>
                              </a:lnTo>
                              <a:lnTo>
                                <a:pt x="70" y="197"/>
                              </a:lnTo>
                              <a:lnTo>
                                <a:pt x="68" y="169"/>
                              </a:lnTo>
                              <a:lnTo>
                                <a:pt x="67" y="134"/>
                              </a:lnTo>
                              <a:lnTo>
                                <a:pt x="71" y="89"/>
                              </a:lnTo>
                              <a:lnTo>
                                <a:pt x="73" y="50"/>
                              </a:lnTo>
                              <a:lnTo>
                                <a:pt x="75" y="21"/>
                              </a:lnTo>
                              <a:lnTo>
                                <a:pt x="70" y="0"/>
                              </a:lnTo>
                              <a:close/>
                            </a:path>
                          </a:pathLst>
                        </a:custGeom>
                        <a:solidFill>
                          <a:srgbClr val="C0C0FF"/>
                        </a:solidFill>
                        <a:ln w="9525">
                          <a:noFill/>
                          <a:round/>
                          <a:headEnd/>
                          <a:tailEnd/>
                        </a:ln>
                      </p:spPr>
                      <p:txBody>
                        <a:bodyPr/>
                        <a:lstStyle/>
                        <a:p>
                          <a:endParaRPr lang="fr-FR"/>
                        </a:p>
                      </p:txBody>
                    </p:sp>
                    <p:sp>
                      <p:nvSpPr>
                        <p:cNvPr id="199802" name="Freeform 122"/>
                        <p:cNvSpPr>
                          <a:spLocks/>
                        </p:cNvSpPr>
                        <p:nvPr/>
                      </p:nvSpPr>
                      <p:spPr bwMode="auto">
                        <a:xfrm>
                          <a:off x="4713" y="2988"/>
                          <a:ext cx="36" cy="67"/>
                        </a:xfrm>
                        <a:custGeom>
                          <a:avLst/>
                          <a:gdLst/>
                          <a:ahLst/>
                          <a:cxnLst>
                            <a:cxn ang="0">
                              <a:pos x="19" y="0"/>
                            </a:cxn>
                            <a:cxn ang="0">
                              <a:pos x="33" y="4"/>
                            </a:cxn>
                            <a:cxn ang="0">
                              <a:pos x="52" y="11"/>
                            </a:cxn>
                            <a:cxn ang="0">
                              <a:pos x="68" y="24"/>
                            </a:cxn>
                            <a:cxn ang="0">
                              <a:pos x="80" y="37"/>
                            </a:cxn>
                            <a:cxn ang="0">
                              <a:pos x="90" y="55"/>
                            </a:cxn>
                            <a:cxn ang="0">
                              <a:pos x="100" y="78"/>
                            </a:cxn>
                            <a:cxn ang="0">
                              <a:pos x="103" y="100"/>
                            </a:cxn>
                            <a:cxn ang="0">
                              <a:pos x="106" y="129"/>
                            </a:cxn>
                            <a:cxn ang="0">
                              <a:pos x="103" y="149"/>
                            </a:cxn>
                            <a:cxn ang="0">
                              <a:pos x="98" y="168"/>
                            </a:cxn>
                            <a:cxn ang="0">
                              <a:pos x="89" y="186"/>
                            </a:cxn>
                            <a:cxn ang="0">
                              <a:pos x="80" y="200"/>
                            </a:cxn>
                            <a:cxn ang="0">
                              <a:pos x="68" y="194"/>
                            </a:cxn>
                            <a:cxn ang="0">
                              <a:pos x="52" y="185"/>
                            </a:cxn>
                            <a:cxn ang="0">
                              <a:pos x="42" y="178"/>
                            </a:cxn>
                            <a:cxn ang="0">
                              <a:pos x="30" y="164"/>
                            </a:cxn>
                            <a:cxn ang="0">
                              <a:pos x="24" y="153"/>
                            </a:cxn>
                            <a:cxn ang="0">
                              <a:pos x="15" y="136"/>
                            </a:cxn>
                            <a:cxn ang="0">
                              <a:pos x="9" y="114"/>
                            </a:cxn>
                            <a:cxn ang="0">
                              <a:pos x="4" y="92"/>
                            </a:cxn>
                            <a:cxn ang="0">
                              <a:pos x="2" y="72"/>
                            </a:cxn>
                            <a:cxn ang="0">
                              <a:pos x="0" y="48"/>
                            </a:cxn>
                            <a:cxn ang="0">
                              <a:pos x="5" y="29"/>
                            </a:cxn>
                            <a:cxn ang="0">
                              <a:pos x="11" y="11"/>
                            </a:cxn>
                            <a:cxn ang="0">
                              <a:pos x="19" y="0"/>
                            </a:cxn>
                          </a:cxnLst>
                          <a:rect l="0" t="0" r="r" b="b"/>
                          <a:pathLst>
                            <a:path w="106" h="200">
                              <a:moveTo>
                                <a:pt x="19" y="0"/>
                              </a:moveTo>
                              <a:lnTo>
                                <a:pt x="33" y="4"/>
                              </a:lnTo>
                              <a:lnTo>
                                <a:pt x="52" y="11"/>
                              </a:lnTo>
                              <a:lnTo>
                                <a:pt x="68" y="24"/>
                              </a:lnTo>
                              <a:lnTo>
                                <a:pt x="80" y="37"/>
                              </a:lnTo>
                              <a:lnTo>
                                <a:pt x="90" y="55"/>
                              </a:lnTo>
                              <a:lnTo>
                                <a:pt x="100" y="78"/>
                              </a:lnTo>
                              <a:lnTo>
                                <a:pt x="103" y="100"/>
                              </a:lnTo>
                              <a:lnTo>
                                <a:pt x="106" y="129"/>
                              </a:lnTo>
                              <a:lnTo>
                                <a:pt x="103" y="149"/>
                              </a:lnTo>
                              <a:lnTo>
                                <a:pt x="98" y="168"/>
                              </a:lnTo>
                              <a:lnTo>
                                <a:pt x="89" y="186"/>
                              </a:lnTo>
                              <a:lnTo>
                                <a:pt x="80" y="200"/>
                              </a:lnTo>
                              <a:lnTo>
                                <a:pt x="68" y="194"/>
                              </a:lnTo>
                              <a:lnTo>
                                <a:pt x="52" y="185"/>
                              </a:lnTo>
                              <a:lnTo>
                                <a:pt x="42" y="178"/>
                              </a:lnTo>
                              <a:lnTo>
                                <a:pt x="30" y="164"/>
                              </a:lnTo>
                              <a:lnTo>
                                <a:pt x="24" y="153"/>
                              </a:lnTo>
                              <a:lnTo>
                                <a:pt x="15" y="136"/>
                              </a:lnTo>
                              <a:lnTo>
                                <a:pt x="9" y="114"/>
                              </a:lnTo>
                              <a:lnTo>
                                <a:pt x="4" y="92"/>
                              </a:lnTo>
                              <a:lnTo>
                                <a:pt x="2" y="72"/>
                              </a:lnTo>
                              <a:lnTo>
                                <a:pt x="0" y="48"/>
                              </a:lnTo>
                              <a:lnTo>
                                <a:pt x="5" y="29"/>
                              </a:lnTo>
                              <a:lnTo>
                                <a:pt x="11" y="11"/>
                              </a:lnTo>
                              <a:lnTo>
                                <a:pt x="19" y="0"/>
                              </a:lnTo>
                              <a:close/>
                            </a:path>
                          </a:pathLst>
                        </a:custGeom>
                        <a:solidFill>
                          <a:srgbClr val="C0C0FF"/>
                        </a:solidFill>
                        <a:ln w="9525">
                          <a:noFill/>
                          <a:round/>
                          <a:headEnd/>
                          <a:tailEnd/>
                        </a:ln>
                      </p:spPr>
                      <p:txBody>
                        <a:bodyPr/>
                        <a:lstStyle/>
                        <a:p>
                          <a:endParaRPr lang="fr-FR"/>
                        </a:p>
                      </p:txBody>
                    </p:sp>
                    <p:sp>
                      <p:nvSpPr>
                        <p:cNvPr id="199803" name="Freeform 123"/>
                        <p:cNvSpPr>
                          <a:spLocks/>
                        </p:cNvSpPr>
                        <p:nvPr/>
                      </p:nvSpPr>
                      <p:spPr bwMode="auto">
                        <a:xfrm>
                          <a:off x="4750" y="3140"/>
                          <a:ext cx="35" cy="79"/>
                        </a:xfrm>
                        <a:custGeom>
                          <a:avLst/>
                          <a:gdLst/>
                          <a:ahLst/>
                          <a:cxnLst>
                            <a:cxn ang="0">
                              <a:pos x="0" y="0"/>
                            </a:cxn>
                            <a:cxn ang="0">
                              <a:pos x="18" y="0"/>
                            </a:cxn>
                            <a:cxn ang="0">
                              <a:pos x="30" y="4"/>
                            </a:cxn>
                            <a:cxn ang="0">
                              <a:pos x="41" y="10"/>
                            </a:cxn>
                            <a:cxn ang="0">
                              <a:pos x="52" y="20"/>
                            </a:cxn>
                            <a:cxn ang="0">
                              <a:pos x="63" y="33"/>
                            </a:cxn>
                            <a:cxn ang="0">
                              <a:pos x="72" y="49"/>
                            </a:cxn>
                            <a:cxn ang="0">
                              <a:pos x="79" y="65"/>
                            </a:cxn>
                            <a:cxn ang="0">
                              <a:pos x="87" y="89"/>
                            </a:cxn>
                            <a:cxn ang="0">
                              <a:pos x="88" y="111"/>
                            </a:cxn>
                            <a:cxn ang="0">
                              <a:pos x="92" y="128"/>
                            </a:cxn>
                            <a:cxn ang="0">
                              <a:pos x="98" y="142"/>
                            </a:cxn>
                            <a:cxn ang="0">
                              <a:pos x="103" y="153"/>
                            </a:cxn>
                            <a:cxn ang="0">
                              <a:pos x="105" y="169"/>
                            </a:cxn>
                            <a:cxn ang="0">
                              <a:pos x="103" y="185"/>
                            </a:cxn>
                            <a:cxn ang="0">
                              <a:pos x="95" y="202"/>
                            </a:cxn>
                            <a:cxn ang="0">
                              <a:pos x="87" y="218"/>
                            </a:cxn>
                            <a:cxn ang="0">
                              <a:pos x="79" y="229"/>
                            </a:cxn>
                            <a:cxn ang="0">
                              <a:pos x="72" y="236"/>
                            </a:cxn>
                            <a:cxn ang="0">
                              <a:pos x="63" y="239"/>
                            </a:cxn>
                            <a:cxn ang="0">
                              <a:pos x="54" y="236"/>
                            </a:cxn>
                            <a:cxn ang="0">
                              <a:pos x="49" y="233"/>
                            </a:cxn>
                            <a:cxn ang="0">
                              <a:pos x="38" y="191"/>
                            </a:cxn>
                            <a:cxn ang="0">
                              <a:pos x="34" y="171"/>
                            </a:cxn>
                            <a:cxn ang="0">
                              <a:pos x="29" y="143"/>
                            </a:cxn>
                            <a:cxn ang="0">
                              <a:pos x="24" y="109"/>
                            </a:cxn>
                            <a:cxn ang="0">
                              <a:pos x="17" y="82"/>
                            </a:cxn>
                            <a:cxn ang="0">
                              <a:pos x="11" y="53"/>
                            </a:cxn>
                            <a:cxn ang="0">
                              <a:pos x="5" y="27"/>
                            </a:cxn>
                            <a:cxn ang="0">
                              <a:pos x="0" y="0"/>
                            </a:cxn>
                          </a:cxnLst>
                          <a:rect l="0" t="0" r="r" b="b"/>
                          <a:pathLst>
                            <a:path w="105" h="239">
                              <a:moveTo>
                                <a:pt x="0" y="0"/>
                              </a:moveTo>
                              <a:lnTo>
                                <a:pt x="18" y="0"/>
                              </a:lnTo>
                              <a:lnTo>
                                <a:pt x="30" y="4"/>
                              </a:lnTo>
                              <a:lnTo>
                                <a:pt x="41" y="10"/>
                              </a:lnTo>
                              <a:lnTo>
                                <a:pt x="52" y="20"/>
                              </a:lnTo>
                              <a:lnTo>
                                <a:pt x="63" y="33"/>
                              </a:lnTo>
                              <a:lnTo>
                                <a:pt x="72" y="49"/>
                              </a:lnTo>
                              <a:lnTo>
                                <a:pt x="79" y="65"/>
                              </a:lnTo>
                              <a:lnTo>
                                <a:pt x="87" y="89"/>
                              </a:lnTo>
                              <a:lnTo>
                                <a:pt x="88" y="111"/>
                              </a:lnTo>
                              <a:lnTo>
                                <a:pt x="92" y="128"/>
                              </a:lnTo>
                              <a:lnTo>
                                <a:pt x="98" y="142"/>
                              </a:lnTo>
                              <a:lnTo>
                                <a:pt x="103" y="153"/>
                              </a:lnTo>
                              <a:lnTo>
                                <a:pt x="105" y="169"/>
                              </a:lnTo>
                              <a:lnTo>
                                <a:pt x="103" y="185"/>
                              </a:lnTo>
                              <a:lnTo>
                                <a:pt x="95" y="202"/>
                              </a:lnTo>
                              <a:lnTo>
                                <a:pt x="87" y="218"/>
                              </a:lnTo>
                              <a:lnTo>
                                <a:pt x="79" y="229"/>
                              </a:lnTo>
                              <a:lnTo>
                                <a:pt x="72" y="236"/>
                              </a:lnTo>
                              <a:lnTo>
                                <a:pt x="63" y="239"/>
                              </a:lnTo>
                              <a:lnTo>
                                <a:pt x="54" y="236"/>
                              </a:lnTo>
                              <a:lnTo>
                                <a:pt x="49" y="233"/>
                              </a:lnTo>
                              <a:lnTo>
                                <a:pt x="38" y="191"/>
                              </a:lnTo>
                              <a:lnTo>
                                <a:pt x="34" y="171"/>
                              </a:lnTo>
                              <a:lnTo>
                                <a:pt x="29" y="143"/>
                              </a:lnTo>
                              <a:lnTo>
                                <a:pt x="24" y="109"/>
                              </a:lnTo>
                              <a:lnTo>
                                <a:pt x="17" y="82"/>
                              </a:lnTo>
                              <a:lnTo>
                                <a:pt x="11" y="53"/>
                              </a:lnTo>
                              <a:lnTo>
                                <a:pt x="5" y="27"/>
                              </a:lnTo>
                              <a:lnTo>
                                <a:pt x="0" y="0"/>
                              </a:lnTo>
                              <a:close/>
                            </a:path>
                          </a:pathLst>
                        </a:custGeom>
                        <a:solidFill>
                          <a:srgbClr val="C0C0FF"/>
                        </a:solidFill>
                        <a:ln w="9525">
                          <a:noFill/>
                          <a:round/>
                          <a:headEnd/>
                          <a:tailEnd/>
                        </a:ln>
                      </p:spPr>
                      <p:txBody>
                        <a:bodyPr/>
                        <a:lstStyle/>
                        <a:p>
                          <a:endParaRPr lang="fr-FR"/>
                        </a:p>
                      </p:txBody>
                    </p:sp>
                  </p:grpSp>
                </p:grpSp>
              </p:grpSp>
            </p:gr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199721"/>
                                        </p:tgtEl>
                                        <p:attrNameLst>
                                          <p:attrName>style.visibility</p:attrName>
                                        </p:attrNameLst>
                                      </p:cBhvr>
                                      <p:to>
                                        <p:strVal val="visible"/>
                                      </p:to>
                                    </p:set>
                                    <p:anim calcmode="lin" valueType="num">
                                      <p:cBhvr>
                                        <p:cTn id="7" dur="500" fill="hold"/>
                                        <p:tgtEl>
                                          <p:spTgt spid="199721"/>
                                        </p:tgtEl>
                                        <p:attrNameLst>
                                          <p:attrName>ppt_x</p:attrName>
                                        </p:attrNameLst>
                                      </p:cBhvr>
                                      <p:tavLst>
                                        <p:tav tm="0">
                                          <p:val>
                                            <p:strVal val="#ppt_x"/>
                                          </p:val>
                                        </p:tav>
                                        <p:tav tm="100000">
                                          <p:val>
                                            <p:strVal val="#ppt_x"/>
                                          </p:val>
                                        </p:tav>
                                      </p:tavLst>
                                    </p:anim>
                                    <p:anim calcmode="lin" valueType="num">
                                      <p:cBhvr>
                                        <p:cTn id="8" dur="500" fill="hold"/>
                                        <p:tgtEl>
                                          <p:spTgt spid="199721"/>
                                        </p:tgtEl>
                                        <p:attrNameLst>
                                          <p:attrName>ppt_y</p:attrName>
                                        </p:attrNameLst>
                                      </p:cBhvr>
                                      <p:tavLst>
                                        <p:tav tm="0">
                                          <p:val>
                                            <p:strVal val="#ppt_y-#ppt_h/2"/>
                                          </p:val>
                                        </p:tav>
                                        <p:tav tm="100000">
                                          <p:val>
                                            <p:strVal val="#ppt_y"/>
                                          </p:val>
                                        </p:tav>
                                      </p:tavLst>
                                    </p:anim>
                                    <p:anim calcmode="lin" valueType="num">
                                      <p:cBhvr>
                                        <p:cTn id="9" dur="500" fill="hold"/>
                                        <p:tgtEl>
                                          <p:spTgt spid="199721"/>
                                        </p:tgtEl>
                                        <p:attrNameLst>
                                          <p:attrName>ppt_w</p:attrName>
                                        </p:attrNameLst>
                                      </p:cBhvr>
                                      <p:tavLst>
                                        <p:tav tm="0">
                                          <p:val>
                                            <p:strVal val="#ppt_w"/>
                                          </p:val>
                                        </p:tav>
                                        <p:tav tm="100000">
                                          <p:val>
                                            <p:strVal val="#ppt_w"/>
                                          </p:val>
                                        </p:tav>
                                      </p:tavLst>
                                    </p:anim>
                                    <p:anim calcmode="lin" valueType="num">
                                      <p:cBhvr>
                                        <p:cTn id="10" dur="500" fill="hold"/>
                                        <p:tgtEl>
                                          <p:spTgt spid="1997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45" name="Freeform 13"/>
          <p:cNvSpPr>
            <a:spLocks/>
          </p:cNvSpPr>
          <p:nvPr/>
        </p:nvSpPr>
        <p:spPr bwMode="auto">
          <a:xfrm flipH="1">
            <a:off x="1233488" y="1939925"/>
            <a:ext cx="709612" cy="542925"/>
          </a:xfrm>
          <a:custGeom>
            <a:avLst/>
            <a:gdLst/>
            <a:ahLst/>
            <a:cxnLst>
              <a:cxn ang="0">
                <a:pos x="0" y="107"/>
              </a:cxn>
              <a:cxn ang="0">
                <a:pos x="86" y="195"/>
              </a:cxn>
              <a:cxn ang="0">
                <a:pos x="92" y="252"/>
              </a:cxn>
              <a:cxn ang="0">
                <a:pos x="99" y="342"/>
              </a:cxn>
              <a:cxn ang="0">
                <a:pos x="123" y="342"/>
              </a:cxn>
              <a:cxn ang="0">
                <a:pos x="148" y="315"/>
              </a:cxn>
              <a:cxn ang="0">
                <a:pos x="160" y="264"/>
              </a:cxn>
              <a:cxn ang="0">
                <a:pos x="160" y="189"/>
              </a:cxn>
              <a:cxn ang="0">
                <a:pos x="166" y="232"/>
              </a:cxn>
              <a:cxn ang="0">
                <a:pos x="172" y="258"/>
              </a:cxn>
              <a:cxn ang="0">
                <a:pos x="179" y="283"/>
              </a:cxn>
              <a:cxn ang="0">
                <a:pos x="203" y="283"/>
              </a:cxn>
              <a:cxn ang="0">
                <a:pos x="228" y="258"/>
              </a:cxn>
              <a:cxn ang="0">
                <a:pos x="228" y="227"/>
              </a:cxn>
              <a:cxn ang="0">
                <a:pos x="246" y="181"/>
              </a:cxn>
              <a:cxn ang="0">
                <a:pos x="252" y="214"/>
              </a:cxn>
              <a:cxn ang="0">
                <a:pos x="264" y="246"/>
              </a:cxn>
              <a:cxn ang="0">
                <a:pos x="295" y="232"/>
              </a:cxn>
              <a:cxn ang="0">
                <a:pos x="306" y="207"/>
              </a:cxn>
              <a:cxn ang="0">
                <a:pos x="306" y="227"/>
              </a:cxn>
              <a:cxn ang="0">
                <a:pos x="344" y="207"/>
              </a:cxn>
              <a:cxn ang="0">
                <a:pos x="361" y="163"/>
              </a:cxn>
              <a:cxn ang="0">
                <a:pos x="350" y="232"/>
              </a:cxn>
              <a:cxn ang="0">
                <a:pos x="344" y="258"/>
              </a:cxn>
              <a:cxn ang="0">
                <a:pos x="367" y="264"/>
              </a:cxn>
              <a:cxn ang="0">
                <a:pos x="374" y="296"/>
              </a:cxn>
              <a:cxn ang="0">
                <a:pos x="410" y="290"/>
              </a:cxn>
              <a:cxn ang="0">
                <a:pos x="434" y="232"/>
              </a:cxn>
              <a:cxn ang="0">
                <a:pos x="447" y="163"/>
              </a:cxn>
              <a:cxn ang="0">
                <a:pos x="434" y="102"/>
              </a:cxn>
              <a:cxn ang="0">
                <a:pos x="398" y="51"/>
              </a:cxn>
              <a:cxn ang="0">
                <a:pos x="354" y="11"/>
              </a:cxn>
              <a:cxn ang="0">
                <a:pos x="331" y="44"/>
              </a:cxn>
              <a:cxn ang="0">
                <a:pos x="301" y="19"/>
              </a:cxn>
              <a:cxn ang="0">
                <a:pos x="282" y="5"/>
              </a:cxn>
              <a:cxn ang="0">
                <a:pos x="270" y="19"/>
              </a:cxn>
              <a:cxn ang="0">
                <a:pos x="239" y="11"/>
              </a:cxn>
              <a:cxn ang="0">
                <a:pos x="233" y="44"/>
              </a:cxn>
              <a:cxn ang="0">
                <a:pos x="221" y="25"/>
              </a:cxn>
              <a:cxn ang="0">
                <a:pos x="190" y="19"/>
              </a:cxn>
              <a:cxn ang="0">
                <a:pos x="160" y="0"/>
              </a:cxn>
              <a:cxn ang="0">
                <a:pos x="148" y="25"/>
              </a:cxn>
              <a:cxn ang="0">
                <a:pos x="130" y="11"/>
              </a:cxn>
              <a:cxn ang="0">
                <a:pos x="105" y="5"/>
              </a:cxn>
              <a:cxn ang="0">
                <a:pos x="86" y="11"/>
              </a:cxn>
              <a:cxn ang="0">
                <a:pos x="81" y="51"/>
              </a:cxn>
              <a:cxn ang="0">
                <a:pos x="86" y="56"/>
              </a:cxn>
              <a:cxn ang="0">
                <a:pos x="68" y="56"/>
              </a:cxn>
              <a:cxn ang="0">
                <a:pos x="6" y="51"/>
              </a:cxn>
              <a:cxn ang="0">
                <a:pos x="0" y="107"/>
              </a:cxn>
            </a:cxnLst>
            <a:rect l="0" t="0" r="r" b="b"/>
            <a:pathLst>
              <a:path w="447" h="342">
                <a:moveTo>
                  <a:pt x="0" y="107"/>
                </a:moveTo>
                <a:lnTo>
                  <a:pt x="86" y="195"/>
                </a:lnTo>
                <a:lnTo>
                  <a:pt x="92" y="252"/>
                </a:lnTo>
                <a:lnTo>
                  <a:pt x="99" y="342"/>
                </a:lnTo>
                <a:lnTo>
                  <a:pt x="123" y="342"/>
                </a:lnTo>
                <a:lnTo>
                  <a:pt x="148" y="315"/>
                </a:lnTo>
                <a:lnTo>
                  <a:pt x="160" y="264"/>
                </a:lnTo>
                <a:lnTo>
                  <a:pt x="160" y="189"/>
                </a:lnTo>
                <a:lnTo>
                  <a:pt x="166" y="232"/>
                </a:lnTo>
                <a:lnTo>
                  <a:pt x="172" y="258"/>
                </a:lnTo>
                <a:lnTo>
                  <a:pt x="179" y="283"/>
                </a:lnTo>
                <a:lnTo>
                  <a:pt x="203" y="283"/>
                </a:lnTo>
                <a:lnTo>
                  <a:pt x="228" y="258"/>
                </a:lnTo>
                <a:lnTo>
                  <a:pt x="228" y="227"/>
                </a:lnTo>
                <a:lnTo>
                  <a:pt x="246" y="181"/>
                </a:lnTo>
                <a:lnTo>
                  <a:pt x="252" y="214"/>
                </a:lnTo>
                <a:lnTo>
                  <a:pt x="264" y="246"/>
                </a:lnTo>
                <a:lnTo>
                  <a:pt x="295" y="232"/>
                </a:lnTo>
                <a:lnTo>
                  <a:pt x="306" y="207"/>
                </a:lnTo>
                <a:lnTo>
                  <a:pt x="306" y="227"/>
                </a:lnTo>
                <a:lnTo>
                  <a:pt x="344" y="207"/>
                </a:lnTo>
                <a:lnTo>
                  <a:pt x="361" y="163"/>
                </a:lnTo>
                <a:lnTo>
                  <a:pt x="350" y="232"/>
                </a:lnTo>
                <a:lnTo>
                  <a:pt x="344" y="258"/>
                </a:lnTo>
                <a:lnTo>
                  <a:pt x="367" y="264"/>
                </a:lnTo>
                <a:lnTo>
                  <a:pt x="374" y="296"/>
                </a:lnTo>
                <a:lnTo>
                  <a:pt x="410" y="290"/>
                </a:lnTo>
                <a:lnTo>
                  <a:pt x="434" y="232"/>
                </a:lnTo>
                <a:lnTo>
                  <a:pt x="447" y="163"/>
                </a:lnTo>
                <a:lnTo>
                  <a:pt x="434" y="102"/>
                </a:lnTo>
                <a:lnTo>
                  <a:pt x="398" y="51"/>
                </a:lnTo>
                <a:lnTo>
                  <a:pt x="354" y="11"/>
                </a:lnTo>
                <a:lnTo>
                  <a:pt x="331" y="44"/>
                </a:lnTo>
                <a:lnTo>
                  <a:pt x="301" y="19"/>
                </a:lnTo>
                <a:lnTo>
                  <a:pt x="282" y="5"/>
                </a:lnTo>
                <a:lnTo>
                  <a:pt x="270" y="19"/>
                </a:lnTo>
                <a:lnTo>
                  <a:pt x="239" y="11"/>
                </a:lnTo>
                <a:lnTo>
                  <a:pt x="233" y="44"/>
                </a:lnTo>
                <a:lnTo>
                  <a:pt x="221" y="25"/>
                </a:lnTo>
                <a:lnTo>
                  <a:pt x="190" y="19"/>
                </a:lnTo>
                <a:lnTo>
                  <a:pt x="160" y="0"/>
                </a:lnTo>
                <a:lnTo>
                  <a:pt x="148" y="25"/>
                </a:lnTo>
                <a:lnTo>
                  <a:pt x="130" y="11"/>
                </a:lnTo>
                <a:lnTo>
                  <a:pt x="105" y="5"/>
                </a:lnTo>
                <a:lnTo>
                  <a:pt x="86" y="11"/>
                </a:lnTo>
                <a:lnTo>
                  <a:pt x="81" y="51"/>
                </a:lnTo>
                <a:lnTo>
                  <a:pt x="86" y="56"/>
                </a:lnTo>
                <a:lnTo>
                  <a:pt x="68" y="56"/>
                </a:lnTo>
                <a:lnTo>
                  <a:pt x="6" y="51"/>
                </a:lnTo>
                <a:lnTo>
                  <a:pt x="0" y="107"/>
                </a:lnTo>
                <a:close/>
              </a:path>
            </a:pathLst>
          </a:custGeom>
          <a:solidFill>
            <a:srgbClr val="B07000"/>
          </a:solidFill>
          <a:ln w="11113">
            <a:solidFill>
              <a:srgbClr val="000000"/>
            </a:solidFill>
            <a:prstDash val="solid"/>
            <a:round/>
            <a:headEnd/>
            <a:tailEnd/>
          </a:ln>
        </p:spPr>
        <p:txBody>
          <a:bodyPr/>
          <a:lstStyle/>
          <a:p>
            <a:endParaRPr lang="fr-FR"/>
          </a:p>
        </p:txBody>
      </p:sp>
      <p:sp>
        <p:nvSpPr>
          <p:cNvPr id="197646" name="Freeform 14"/>
          <p:cNvSpPr>
            <a:spLocks/>
          </p:cNvSpPr>
          <p:nvPr/>
        </p:nvSpPr>
        <p:spPr bwMode="auto">
          <a:xfrm flipH="1">
            <a:off x="304800" y="3089275"/>
            <a:ext cx="1492250" cy="1752600"/>
          </a:xfrm>
          <a:custGeom>
            <a:avLst/>
            <a:gdLst/>
            <a:ahLst/>
            <a:cxnLst>
              <a:cxn ang="0">
                <a:pos x="0" y="0"/>
              </a:cxn>
              <a:cxn ang="0">
                <a:pos x="102" y="85"/>
              </a:cxn>
              <a:cxn ang="0">
                <a:pos x="120" y="146"/>
              </a:cxn>
              <a:cxn ang="0">
                <a:pos x="234" y="528"/>
              </a:cxn>
              <a:cxn ang="0">
                <a:pos x="275" y="626"/>
              </a:cxn>
              <a:cxn ang="0">
                <a:pos x="306" y="675"/>
              </a:cxn>
              <a:cxn ang="0">
                <a:pos x="349" y="725"/>
              </a:cxn>
              <a:cxn ang="0">
                <a:pos x="398" y="780"/>
              </a:cxn>
              <a:cxn ang="0">
                <a:pos x="422" y="871"/>
              </a:cxn>
              <a:cxn ang="0">
                <a:pos x="448" y="933"/>
              </a:cxn>
              <a:cxn ang="0">
                <a:pos x="521" y="944"/>
              </a:cxn>
              <a:cxn ang="0">
                <a:pos x="588" y="993"/>
              </a:cxn>
              <a:cxn ang="0">
                <a:pos x="630" y="1036"/>
              </a:cxn>
              <a:cxn ang="0">
                <a:pos x="673" y="1104"/>
              </a:cxn>
              <a:cxn ang="0">
                <a:pos x="940" y="1104"/>
              </a:cxn>
              <a:cxn ang="0">
                <a:pos x="885" y="1070"/>
              </a:cxn>
              <a:cxn ang="0">
                <a:pos x="845" y="1037"/>
              </a:cxn>
              <a:cxn ang="0">
                <a:pos x="818" y="1006"/>
              </a:cxn>
              <a:cxn ang="0">
                <a:pos x="792" y="962"/>
              </a:cxn>
              <a:cxn ang="0">
                <a:pos x="755" y="919"/>
              </a:cxn>
              <a:cxn ang="0">
                <a:pos x="718" y="900"/>
              </a:cxn>
              <a:cxn ang="0">
                <a:pos x="679" y="899"/>
              </a:cxn>
              <a:cxn ang="0">
                <a:pos x="636" y="913"/>
              </a:cxn>
              <a:cxn ang="0">
                <a:pos x="621" y="869"/>
              </a:cxn>
              <a:cxn ang="0">
                <a:pos x="604" y="823"/>
              </a:cxn>
              <a:cxn ang="0">
                <a:pos x="581" y="792"/>
              </a:cxn>
              <a:cxn ang="0">
                <a:pos x="541" y="764"/>
              </a:cxn>
              <a:cxn ang="0">
                <a:pos x="496" y="743"/>
              </a:cxn>
              <a:cxn ang="0">
                <a:pos x="470" y="703"/>
              </a:cxn>
              <a:cxn ang="0">
                <a:pos x="459" y="663"/>
              </a:cxn>
              <a:cxn ang="0">
                <a:pos x="440" y="612"/>
              </a:cxn>
              <a:cxn ang="0">
                <a:pos x="414" y="573"/>
              </a:cxn>
              <a:cxn ang="0">
                <a:pos x="390" y="528"/>
              </a:cxn>
              <a:cxn ang="0">
                <a:pos x="376" y="465"/>
              </a:cxn>
              <a:cxn ang="0">
                <a:pos x="350" y="412"/>
              </a:cxn>
              <a:cxn ang="0">
                <a:pos x="318" y="374"/>
              </a:cxn>
              <a:cxn ang="0">
                <a:pos x="271" y="332"/>
              </a:cxn>
              <a:cxn ang="0">
                <a:pos x="221" y="302"/>
              </a:cxn>
              <a:cxn ang="0">
                <a:pos x="147" y="202"/>
              </a:cxn>
              <a:cxn ang="0">
                <a:pos x="200" y="240"/>
              </a:cxn>
              <a:cxn ang="0">
                <a:pos x="355" y="284"/>
              </a:cxn>
              <a:cxn ang="0">
                <a:pos x="311" y="238"/>
              </a:cxn>
              <a:cxn ang="0">
                <a:pos x="266" y="174"/>
              </a:cxn>
              <a:cxn ang="0">
                <a:pos x="209" y="116"/>
              </a:cxn>
              <a:cxn ang="0">
                <a:pos x="144" y="76"/>
              </a:cxn>
              <a:cxn ang="0">
                <a:pos x="56" y="36"/>
              </a:cxn>
              <a:cxn ang="0">
                <a:pos x="0" y="0"/>
              </a:cxn>
            </a:cxnLst>
            <a:rect l="0" t="0" r="r" b="b"/>
            <a:pathLst>
              <a:path w="940" h="1104">
                <a:moveTo>
                  <a:pt x="0" y="0"/>
                </a:moveTo>
                <a:lnTo>
                  <a:pt x="102" y="85"/>
                </a:lnTo>
                <a:lnTo>
                  <a:pt x="120" y="146"/>
                </a:lnTo>
                <a:lnTo>
                  <a:pt x="234" y="528"/>
                </a:lnTo>
                <a:lnTo>
                  <a:pt x="275" y="626"/>
                </a:lnTo>
                <a:lnTo>
                  <a:pt x="306" y="675"/>
                </a:lnTo>
                <a:lnTo>
                  <a:pt x="349" y="725"/>
                </a:lnTo>
                <a:lnTo>
                  <a:pt x="398" y="780"/>
                </a:lnTo>
                <a:lnTo>
                  <a:pt x="422" y="871"/>
                </a:lnTo>
                <a:lnTo>
                  <a:pt x="448" y="933"/>
                </a:lnTo>
                <a:lnTo>
                  <a:pt x="521" y="944"/>
                </a:lnTo>
                <a:lnTo>
                  <a:pt x="588" y="993"/>
                </a:lnTo>
                <a:lnTo>
                  <a:pt x="630" y="1036"/>
                </a:lnTo>
                <a:lnTo>
                  <a:pt x="673" y="1104"/>
                </a:lnTo>
                <a:lnTo>
                  <a:pt x="940" y="1104"/>
                </a:lnTo>
                <a:lnTo>
                  <a:pt x="885" y="1070"/>
                </a:lnTo>
                <a:lnTo>
                  <a:pt x="845" y="1037"/>
                </a:lnTo>
                <a:lnTo>
                  <a:pt x="818" y="1006"/>
                </a:lnTo>
                <a:lnTo>
                  <a:pt x="792" y="962"/>
                </a:lnTo>
                <a:lnTo>
                  <a:pt x="755" y="919"/>
                </a:lnTo>
                <a:lnTo>
                  <a:pt x="718" y="900"/>
                </a:lnTo>
                <a:lnTo>
                  <a:pt x="679" y="899"/>
                </a:lnTo>
                <a:lnTo>
                  <a:pt x="636" y="913"/>
                </a:lnTo>
                <a:lnTo>
                  <a:pt x="621" y="869"/>
                </a:lnTo>
                <a:lnTo>
                  <a:pt x="604" y="823"/>
                </a:lnTo>
                <a:lnTo>
                  <a:pt x="581" y="792"/>
                </a:lnTo>
                <a:lnTo>
                  <a:pt x="541" y="764"/>
                </a:lnTo>
                <a:lnTo>
                  <a:pt x="496" y="743"/>
                </a:lnTo>
                <a:lnTo>
                  <a:pt x="470" y="703"/>
                </a:lnTo>
                <a:lnTo>
                  <a:pt x="459" y="663"/>
                </a:lnTo>
                <a:lnTo>
                  <a:pt x="440" y="612"/>
                </a:lnTo>
                <a:lnTo>
                  <a:pt x="414" y="573"/>
                </a:lnTo>
                <a:lnTo>
                  <a:pt x="390" y="528"/>
                </a:lnTo>
                <a:lnTo>
                  <a:pt x="376" y="465"/>
                </a:lnTo>
                <a:lnTo>
                  <a:pt x="350" y="412"/>
                </a:lnTo>
                <a:lnTo>
                  <a:pt x="318" y="374"/>
                </a:lnTo>
                <a:lnTo>
                  <a:pt x="271" y="332"/>
                </a:lnTo>
                <a:lnTo>
                  <a:pt x="221" y="302"/>
                </a:lnTo>
                <a:lnTo>
                  <a:pt x="147" y="202"/>
                </a:lnTo>
                <a:lnTo>
                  <a:pt x="200" y="240"/>
                </a:lnTo>
                <a:lnTo>
                  <a:pt x="355" y="284"/>
                </a:lnTo>
                <a:lnTo>
                  <a:pt x="311" y="238"/>
                </a:lnTo>
                <a:lnTo>
                  <a:pt x="266" y="174"/>
                </a:lnTo>
                <a:lnTo>
                  <a:pt x="209" y="116"/>
                </a:lnTo>
                <a:lnTo>
                  <a:pt x="144" y="76"/>
                </a:lnTo>
                <a:lnTo>
                  <a:pt x="56" y="36"/>
                </a:lnTo>
                <a:lnTo>
                  <a:pt x="0" y="0"/>
                </a:lnTo>
                <a:close/>
              </a:path>
            </a:pathLst>
          </a:custGeom>
          <a:solidFill>
            <a:srgbClr val="4080FF"/>
          </a:solidFill>
          <a:ln w="11113">
            <a:solidFill>
              <a:srgbClr val="000000"/>
            </a:solidFill>
            <a:prstDash val="solid"/>
            <a:round/>
            <a:headEnd/>
            <a:tailEnd/>
          </a:ln>
        </p:spPr>
        <p:txBody>
          <a:bodyPr/>
          <a:lstStyle/>
          <a:p>
            <a:endParaRPr lang="fr-FR"/>
          </a:p>
        </p:txBody>
      </p:sp>
      <p:sp>
        <p:nvSpPr>
          <p:cNvPr id="197647" name="Freeform 15"/>
          <p:cNvSpPr>
            <a:spLocks/>
          </p:cNvSpPr>
          <p:nvPr/>
        </p:nvSpPr>
        <p:spPr bwMode="auto">
          <a:xfrm flipH="1">
            <a:off x="1524000" y="3179763"/>
            <a:ext cx="117475" cy="190500"/>
          </a:xfrm>
          <a:custGeom>
            <a:avLst/>
            <a:gdLst/>
            <a:ahLst/>
            <a:cxnLst>
              <a:cxn ang="0">
                <a:pos x="0" y="0"/>
              </a:cxn>
              <a:cxn ang="0">
                <a:pos x="31" y="18"/>
              </a:cxn>
              <a:cxn ang="0">
                <a:pos x="56" y="33"/>
              </a:cxn>
              <a:cxn ang="0">
                <a:pos x="74" y="64"/>
              </a:cxn>
              <a:cxn ang="0">
                <a:pos x="46" y="71"/>
              </a:cxn>
              <a:cxn ang="0">
                <a:pos x="40" y="120"/>
              </a:cxn>
              <a:cxn ang="0">
                <a:pos x="38" y="104"/>
              </a:cxn>
              <a:cxn ang="0">
                <a:pos x="25" y="67"/>
              </a:cxn>
              <a:cxn ang="0">
                <a:pos x="15" y="58"/>
              </a:cxn>
              <a:cxn ang="0">
                <a:pos x="0" y="0"/>
              </a:cxn>
            </a:cxnLst>
            <a:rect l="0" t="0" r="r" b="b"/>
            <a:pathLst>
              <a:path w="74" h="120">
                <a:moveTo>
                  <a:pt x="0" y="0"/>
                </a:moveTo>
                <a:lnTo>
                  <a:pt x="31" y="18"/>
                </a:lnTo>
                <a:lnTo>
                  <a:pt x="56" y="33"/>
                </a:lnTo>
                <a:lnTo>
                  <a:pt x="74" y="64"/>
                </a:lnTo>
                <a:lnTo>
                  <a:pt x="46" y="71"/>
                </a:lnTo>
                <a:lnTo>
                  <a:pt x="40" y="120"/>
                </a:lnTo>
                <a:lnTo>
                  <a:pt x="38" y="104"/>
                </a:lnTo>
                <a:lnTo>
                  <a:pt x="25" y="67"/>
                </a:lnTo>
                <a:lnTo>
                  <a:pt x="15" y="58"/>
                </a:lnTo>
                <a:lnTo>
                  <a:pt x="0" y="0"/>
                </a:lnTo>
                <a:close/>
              </a:path>
            </a:pathLst>
          </a:custGeom>
          <a:solidFill>
            <a:srgbClr val="0020A0"/>
          </a:solidFill>
          <a:ln w="11113">
            <a:solidFill>
              <a:srgbClr val="000000"/>
            </a:solidFill>
            <a:prstDash val="solid"/>
            <a:round/>
            <a:headEnd/>
            <a:tailEnd/>
          </a:ln>
        </p:spPr>
        <p:txBody>
          <a:bodyPr/>
          <a:lstStyle/>
          <a:p>
            <a:endParaRPr lang="fr-FR"/>
          </a:p>
        </p:txBody>
      </p:sp>
      <p:sp>
        <p:nvSpPr>
          <p:cNvPr id="197648" name="Freeform 16"/>
          <p:cNvSpPr>
            <a:spLocks/>
          </p:cNvSpPr>
          <p:nvPr/>
        </p:nvSpPr>
        <p:spPr bwMode="auto">
          <a:xfrm flipH="1">
            <a:off x="1287463" y="1600200"/>
            <a:ext cx="1695450" cy="1866900"/>
          </a:xfrm>
          <a:custGeom>
            <a:avLst/>
            <a:gdLst/>
            <a:ahLst/>
            <a:cxnLst>
              <a:cxn ang="0">
                <a:pos x="116" y="715"/>
              </a:cxn>
              <a:cxn ang="0">
                <a:pos x="147" y="815"/>
              </a:cxn>
              <a:cxn ang="0">
                <a:pos x="200" y="889"/>
              </a:cxn>
              <a:cxn ang="0">
                <a:pos x="292" y="947"/>
              </a:cxn>
              <a:cxn ang="0">
                <a:pos x="386" y="972"/>
              </a:cxn>
              <a:cxn ang="0">
                <a:pos x="392" y="1002"/>
              </a:cxn>
              <a:cxn ang="0">
                <a:pos x="885" y="1176"/>
              </a:cxn>
              <a:cxn ang="0">
                <a:pos x="861" y="1076"/>
              </a:cxn>
              <a:cxn ang="0">
                <a:pos x="827" y="984"/>
              </a:cxn>
              <a:cxn ang="0">
                <a:pos x="796" y="935"/>
              </a:cxn>
              <a:cxn ang="0">
                <a:pos x="790" y="874"/>
              </a:cxn>
              <a:cxn ang="0">
                <a:pos x="806" y="776"/>
              </a:cxn>
              <a:cxn ang="0">
                <a:pos x="831" y="715"/>
              </a:cxn>
              <a:cxn ang="0">
                <a:pos x="864" y="666"/>
              </a:cxn>
              <a:cxn ang="0">
                <a:pos x="919" y="635"/>
              </a:cxn>
              <a:cxn ang="0">
                <a:pos x="965" y="589"/>
              </a:cxn>
              <a:cxn ang="0">
                <a:pos x="1009" y="521"/>
              </a:cxn>
              <a:cxn ang="0">
                <a:pos x="1034" y="466"/>
              </a:cxn>
              <a:cxn ang="0">
                <a:pos x="1065" y="381"/>
              </a:cxn>
              <a:cxn ang="0">
                <a:pos x="1068" y="292"/>
              </a:cxn>
              <a:cxn ang="0">
                <a:pos x="1029" y="225"/>
              </a:cxn>
              <a:cxn ang="0">
                <a:pos x="965" y="165"/>
              </a:cxn>
              <a:cxn ang="0">
                <a:pos x="876" y="100"/>
              </a:cxn>
              <a:cxn ang="0">
                <a:pos x="790" y="57"/>
              </a:cxn>
              <a:cxn ang="0">
                <a:pos x="692" y="29"/>
              </a:cxn>
              <a:cxn ang="0">
                <a:pos x="609" y="11"/>
              </a:cxn>
              <a:cxn ang="0">
                <a:pos x="520" y="0"/>
              </a:cxn>
              <a:cxn ang="0">
                <a:pos x="431" y="2"/>
              </a:cxn>
              <a:cxn ang="0">
                <a:pos x="348" y="18"/>
              </a:cxn>
              <a:cxn ang="0">
                <a:pos x="276" y="42"/>
              </a:cxn>
              <a:cxn ang="0">
                <a:pos x="215" y="78"/>
              </a:cxn>
              <a:cxn ang="0">
                <a:pos x="144" y="124"/>
              </a:cxn>
              <a:cxn ang="0">
                <a:pos x="79" y="183"/>
              </a:cxn>
              <a:cxn ang="0">
                <a:pos x="18" y="263"/>
              </a:cxn>
              <a:cxn ang="0">
                <a:pos x="0" y="336"/>
              </a:cxn>
              <a:cxn ang="0">
                <a:pos x="6" y="420"/>
              </a:cxn>
              <a:cxn ang="0">
                <a:pos x="37" y="487"/>
              </a:cxn>
              <a:cxn ang="0">
                <a:pos x="74" y="531"/>
              </a:cxn>
              <a:cxn ang="0">
                <a:pos x="98" y="599"/>
              </a:cxn>
              <a:cxn ang="0">
                <a:pos x="116" y="715"/>
              </a:cxn>
            </a:cxnLst>
            <a:rect l="0" t="0" r="r" b="b"/>
            <a:pathLst>
              <a:path w="1068" h="1176">
                <a:moveTo>
                  <a:pt x="116" y="715"/>
                </a:moveTo>
                <a:lnTo>
                  <a:pt x="147" y="815"/>
                </a:lnTo>
                <a:lnTo>
                  <a:pt x="200" y="889"/>
                </a:lnTo>
                <a:lnTo>
                  <a:pt x="292" y="947"/>
                </a:lnTo>
                <a:lnTo>
                  <a:pt x="386" y="972"/>
                </a:lnTo>
                <a:lnTo>
                  <a:pt x="392" y="1002"/>
                </a:lnTo>
                <a:lnTo>
                  <a:pt x="885" y="1176"/>
                </a:lnTo>
                <a:lnTo>
                  <a:pt x="861" y="1076"/>
                </a:lnTo>
                <a:lnTo>
                  <a:pt x="827" y="984"/>
                </a:lnTo>
                <a:lnTo>
                  <a:pt x="796" y="935"/>
                </a:lnTo>
                <a:lnTo>
                  <a:pt x="790" y="874"/>
                </a:lnTo>
                <a:lnTo>
                  <a:pt x="806" y="776"/>
                </a:lnTo>
                <a:lnTo>
                  <a:pt x="831" y="715"/>
                </a:lnTo>
                <a:lnTo>
                  <a:pt x="864" y="666"/>
                </a:lnTo>
                <a:lnTo>
                  <a:pt x="919" y="635"/>
                </a:lnTo>
                <a:lnTo>
                  <a:pt x="965" y="589"/>
                </a:lnTo>
                <a:lnTo>
                  <a:pt x="1009" y="521"/>
                </a:lnTo>
                <a:lnTo>
                  <a:pt x="1034" y="466"/>
                </a:lnTo>
                <a:lnTo>
                  <a:pt x="1065" y="381"/>
                </a:lnTo>
                <a:lnTo>
                  <a:pt x="1068" y="292"/>
                </a:lnTo>
                <a:lnTo>
                  <a:pt x="1029" y="225"/>
                </a:lnTo>
                <a:lnTo>
                  <a:pt x="965" y="165"/>
                </a:lnTo>
                <a:lnTo>
                  <a:pt x="876" y="100"/>
                </a:lnTo>
                <a:lnTo>
                  <a:pt x="790" y="57"/>
                </a:lnTo>
                <a:lnTo>
                  <a:pt x="692" y="29"/>
                </a:lnTo>
                <a:lnTo>
                  <a:pt x="609" y="11"/>
                </a:lnTo>
                <a:lnTo>
                  <a:pt x="520" y="0"/>
                </a:lnTo>
                <a:lnTo>
                  <a:pt x="431" y="2"/>
                </a:lnTo>
                <a:lnTo>
                  <a:pt x="348" y="18"/>
                </a:lnTo>
                <a:lnTo>
                  <a:pt x="276" y="42"/>
                </a:lnTo>
                <a:lnTo>
                  <a:pt x="215" y="78"/>
                </a:lnTo>
                <a:lnTo>
                  <a:pt x="144" y="124"/>
                </a:lnTo>
                <a:lnTo>
                  <a:pt x="79" y="183"/>
                </a:lnTo>
                <a:lnTo>
                  <a:pt x="18" y="263"/>
                </a:lnTo>
                <a:lnTo>
                  <a:pt x="0" y="336"/>
                </a:lnTo>
                <a:lnTo>
                  <a:pt x="6" y="420"/>
                </a:lnTo>
                <a:lnTo>
                  <a:pt x="37" y="487"/>
                </a:lnTo>
                <a:lnTo>
                  <a:pt x="74" y="531"/>
                </a:lnTo>
                <a:lnTo>
                  <a:pt x="98" y="599"/>
                </a:lnTo>
                <a:lnTo>
                  <a:pt x="116" y="715"/>
                </a:lnTo>
                <a:close/>
              </a:path>
            </a:pathLst>
          </a:custGeom>
          <a:solidFill>
            <a:srgbClr val="E0A080"/>
          </a:solidFill>
          <a:ln w="11113">
            <a:solidFill>
              <a:srgbClr val="000000"/>
            </a:solidFill>
            <a:prstDash val="solid"/>
            <a:round/>
            <a:headEnd/>
            <a:tailEnd/>
          </a:ln>
        </p:spPr>
        <p:txBody>
          <a:bodyPr/>
          <a:lstStyle/>
          <a:p>
            <a:endParaRPr lang="fr-FR"/>
          </a:p>
        </p:txBody>
      </p:sp>
      <p:sp>
        <p:nvSpPr>
          <p:cNvPr id="197649" name="Freeform 17"/>
          <p:cNvSpPr>
            <a:spLocks/>
          </p:cNvSpPr>
          <p:nvPr/>
        </p:nvSpPr>
        <p:spPr bwMode="auto">
          <a:xfrm flipH="1">
            <a:off x="2263775" y="2628900"/>
            <a:ext cx="515938" cy="338138"/>
          </a:xfrm>
          <a:custGeom>
            <a:avLst/>
            <a:gdLst/>
            <a:ahLst/>
            <a:cxnLst>
              <a:cxn ang="0">
                <a:pos x="0" y="61"/>
              </a:cxn>
              <a:cxn ang="0">
                <a:pos x="94" y="6"/>
              </a:cxn>
              <a:cxn ang="0">
                <a:pos x="154" y="0"/>
              </a:cxn>
              <a:cxn ang="0">
                <a:pos x="233" y="25"/>
              </a:cxn>
              <a:cxn ang="0">
                <a:pos x="289" y="67"/>
              </a:cxn>
              <a:cxn ang="0">
                <a:pos x="325" y="97"/>
              </a:cxn>
              <a:cxn ang="0">
                <a:pos x="325" y="121"/>
              </a:cxn>
              <a:cxn ang="0">
                <a:pos x="300" y="133"/>
              </a:cxn>
              <a:cxn ang="0">
                <a:pos x="258" y="103"/>
              </a:cxn>
              <a:cxn ang="0">
                <a:pos x="196" y="72"/>
              </a:cxn>
              <a:cxn ang="0">
                <a:pos x="251" y="109"/>
              </a:cxn>
              <a:cxn ang="0">
                <a:pos x="264" y="133"/>
              </a:cxn>
              <a:cxn ang="0">
                <a:pos x="264" y="152"/>
              </a:cxn>
              <a:cxn ang="0">
                <a:pos x="227" y="152"/>
              </a:cxn>
              <a:cxn ang="0">
                <a:pos x="209" y="152"/>
              </a:cxn>
              <a:cxn ang="0">
                <a:pos x="196" y="128"/>
              </a:cxn>
              <a:cxn ang="0">
                <a:pos x="185" y="97"/>
              </a:cxn>
              <a:cxn ang="0">
                <a:pos x="143" y="72"/>
              </a:cxn>
              <a:cxn ang="0">
                <a:pos x="161" y="115"/>
              </a:cxn>
              <a:cxn ang="0">
                <a:pos x="172" y="140"/>
              </a:cxn>
              <a:cxn ang="0">
                <a:pos x="172" y="152"/>
              </a:cxn>
              <a:cxn ang="0">
                <a:pos x="161" y="170"/>
              </a:cxn>
              <a:cxn ang="0">
                <a:pos x="143" y="170"/>
              </a:cxn>
              <a:cxn ang="0">
                <a:pos x="118" y="152"/>
              </a:cxn>
              <a:cxn ang="0">
                <a:pos x="81" y="121"/>
              </a:cxn>
              <a:cxn ang="0">
                <a:pos x="81" y="140"/>
              </a:cxn>
              <a:cxn ang="0">
                <a:pos x="87" y="164"/>
              </a:cxn>
              <a:cxn ang="0">
                <a:pos x="87" y="170"/>
              </a:cxn>
              <a:cxn ang="0">
                <a:pos x="69" y="164"/>
              </a:cxn>
              <a:cxn ang="0">
                <a:pos x="50" y="152"/>
              </a:cxn>
              <a:cxn ang="0">
                <a:pos x="50" y="177"/>
              </a:cxn>
              <a:cxn ang="0">
                <a:pos x="45" y="201"/>
              </a:cxn>
              <a:cxn ang="0">
                <a:pos x="13" y="213"/>
              </a:cxn>
              <a:cxn ang="0">
                <a:pos x="0" y="207"/>
              </a:cxn>
              <a:cxn ang="0">
                <a:pos x="0" y="177"/>
              </a:cxn>
              <a:cxn ang="0">
                <a:pos x="0" y="140"/>
              </a:cxn>
              <a:cxn ang="0">
                <a:pos x="0" y="61"/>
              </a:cxn>
            </a:cxnLst>
            <a:rect l="0" t="0" r="r" b="b"/>
            <a:pathLst>
              <a:path w="325" h="213">
                <a:moveTo>
                  <a:pt x="0" y="61"/>
                </a:moveTo>
                <a:lnTo>
                  <a:pt x="94" y="6"/>
                </a:lnTo>
                <a:lnTo>
                  <a:pt x="154" y="0"/>
                </a:lnTo>
                <a:lnTo>
                  <a:pt x="233" y="25"/>
                </a:lnTo>
                <a:lnTo>
                  <a:pt x="289" y="67"/>
                </a:lnTo>
                <a:lnTo>
                  <a:pt x="325" y="97"/>
                </a:lnTo>
                <a:lnTo>
                  <a:pt x="325" y="121"/>
                </a:lnTo>
                <a:lnTo>
                  <a:pt x="300" y="133"/>
                </a:lnTo>
                <a:lnTo>
                  <a:pt x="258" y="103"/>
                </a:lnTo>
                <a:lnTo>
                  <a:pt x="196" y="72"/>
                </a:lnTo>
                <a:lnTo>
                  <a:pt x="251" y="109"/>
                </a:lnTo>
                <a:lnTo>
                  <a:pt x="264" y="133"/>
                </a:lnTo>
                <a:lnTo>
                  <a:pt x="264" y="152"/>
                </a:lnTo>
                <a:lnTo>
                  <a:pt x="227" y="152"/>
                </a:lnTo>
                <a:lnTo>
                  <a:pt x="209" y="152"/>
                </a:lnTo>
                <a:lnTo>
                  <a:pt x="196" y="128"/>
                </a:lnTo>
                <a:lnTo>
                  <a:pt x="185" y="97"/>
                </a:lnTo>
                <a:lnTo>
                  <a:pt x="143" y="72"/>
                </a:lnTo>
                <a:lnTo>
                  <a:pt x="161" y="115"/>
                </a:lnTo>
                <a:lnTo>
                  <a:pt x="172" y="140"/>
                </a:lnTo>
                <a:lnTo>
                  <a:pt x="172" y="152"/>
                </a:lnTo>
                <a:lnTo>
                  <a:pt x="161" y="170"/>
                </a:lnTo>
                <a:lnTo>
                  <a:pt x="143" y="170"/>
                </a:lnTo>
                <a:lnTo>
                  <a:pt x="118" y="152"/>
                </a:lnTo>
                <a:lnTo>
                  <a:pt x="81" y="121"/>
                </a:lnTo>
                <a:lnTo>
                  <a:pt x="81" y="140"/>
                </a:lnTo>
                <a:lnTo>
                  <a:pt x="87" y="164"/>
                </a:lnTo>
                <a:lnTo>
                  <a:pt x="87" y="170"/>
                </a:lnTo>
                <a:lnTo>
                  <a:pt x="69" y="164"/>
                </a:lnTo>
                <a:lnTo>
                  <a:pt x="50" y="152"/>
                </a:lnTo>
                <a:lnTo>
                  <a:pt x="50" y="177"/>
                </a:lnTo>
                <a:lnTo>
                  <a:pt x="45" y="201"/>
                </a:lnTo>
                <a:lnTo>
                  <a:pt x="13" y="213"/>
                </a:lnTo>
                <a:lnTo>
                  <a:pt x="0" y="207"/>
                </a:lnTo>
                <a:lnTo>
                  <a:pt x="0" y="177"/>
                </a:lnTo>
                <a:lnTo>
                  <a:pt x="0" y="140"/>
                </a:lnTo>
                <a:lnTo>
                  <a:pt x="0" y="61"/>
                </a:lnTo>
                <a:close/>
              </a:path>
            </a:pathLst>
          </a:custGeom>
          <a:solidFill>
            <a:srgbClr val="B07000"/>
          </a:solidFill>
          <a:ln w="11113">
            <a:solidFill>
              <a:srgbClr val="000000"/>
            </a:solidFill>
            <a:prstDash val="solid"/>
            <a:round/>
            <a:headEnd/>
            <a:tailEnd/>
          </a:ln>
        </p:spPr>
        <p:txBody>
          <a:bodyPr/>
          <a:lstStyle/>
          <a:p>
            <a:endParaRPr lang="fr-FR"/>
          </a:p>
        </p:txBody>
      </p:sp>
      <p:sp>
        <p:nvSpPr>
          <p:cNvPr id="197650" name="Freeform 18"/>
          <p:cNvSpPr>
            <a:spLocks/>
          </p:cNvSpPr>
          <p:nvPr/>
        </p:nvSpPr>
        <p:spPr bwMode="auto">
          <a:xfrm flipH="1">
            <a:off x="2292350" y="2628900"/>
            <a:ext cx="515938" cy="338138"/>
          </a:xfrm>
          <a:custGeom>
            <a:avLst/>
            <a:gdLst/>
            <a:ahLst/>
            <a:cxnLst>
              <a:cxn ang="0">
                <a:pos x="0" y="61"/>
              </a:cxn>
              <a:cxn ang="0">
                <a:pos x="93" y="6"/>
              </a:cxn>
              <a:cxn ang="0">
                <a:pos x="154" y="0"/>
              </a:cxn>
              <a:cxn ang="0">
                <a:pos x="233" y="25"/>
              </a:cxn>
              <a:cxn ang="0">
                <a:pos x="287" y="67"/>
              </a:cxn>
              <a:cxn ang="0">
                <a:pos x="325" y="97"/>
              </a:cxn>
              <a:cxn ang="0">
                <a:pos x="325" y="121"/>
              </a:cxn>
              <a:cxn ang="0">
                <a:pos x="300" y="133"/>
              </a:cxn>
              <a:cxn ang="0">
                <a:pos x="258" y="103"/>
              </a:cxn>
              <a:cxn ang="0">
                <a:pos x="197" y="72"/>
              </a:cxn>
              <a:cxn ang="0">
                <a:pos x="251" y="109"/>
              </a:cxn>
              <a:cxn ang="0">
                <a:pos x="263" y="133"/>
              </a:cxn>
              <a:cxn ang="0">
                <a:pos x="263" y="152"/>
              </a:cxn>
              <a:cxn ang="0">
                <a:pos x="227" y="152"/>
              </a:cxn>
              <a:cxn ang="0">
                <a:pos x="210" y="152"/>
              </a:cxn>
              <a:cxn ang="0">
                <a:pos x="197" y="128"/>
              </a:cxn>
              <a:cxn ang="0">
                <a:pos x="185" y="97"/>
              </a:cxn>
              <a:cxn ang="0">
                <a:pos x="141" y="72"/>
              </a:cxn>
              <a:cxn ang="0">
                <a:pos x="161" y="115"/>
              </a:cxn>
              <a:cxn ang="0">
                <a:pos x="172" y="140"/>
              </a:cxn>
              <a:cxn ang="0">
                <a:pos x="172" y="152"/>
              </a:cxn>
              <a:cxn ang="0">
                <a:pos x="161" y="170"/>
              </a:cxn>
              <a:cxn ang="0">
                <a:pos x="141" y="170"/>
              </a:cxn>
              <a:cxn ang="0">
                <a:pos x="117" y="152"/>
              </a:cxn>
              <a:cxn ang="0">
                <a:pos x="81" y="121"/>
              </a:cxn>
              <a:cxn ang="0">
                <a:pos x="81" y="140"/>
              </a:cxn>
              <a:cxn ang="0">
                <a:pos x="87" y="164"/>
              </a:cxn>
              <a:cxn ang="0">
                <a:pos x="87" y="170"/>
              </a:cxn>
              <a:cxn ang="0">
                <a:pos x="68" y="164"/>
              </a:cxn>
              <a:cxn ang="0">
                <a:pos x="50" y="152"/>
              </a:cxn>
              <a:cxn ang="0">
                <a:pos x="50" y="177"/>
              </a:cxn>
              <a:cxn ang="0">
                <a:pos x="44" y="201"/>
              </a:cxn>
              <a:cxn ang="0">
                <a:pos x="13" y="213"/>
              </a:cxn>
              <a:cxn ang="0">
                <a:pos x="0" y="207"/>
              </a:cxn>
              <a:cxn ang="0">
                <a:pos x="0" y="177"/>
              </a:cxn>
              <a:cxn ang="0">
                <a:pos x="0" y="140"/>
              </a:cxn>
              <a:cxn ang="0">
                <a:pos x="0" y="61"/>
              </a:cxn>
            </a:cxnLst>
            <a:rect l="0" t="0" r="r" b="b"/>
            <a:pathLst>
              <a:path w="325" h="213">
                <a:moveTo>
                  <a:pt x="0" y="61"/>
                </a:moveTo>
                <a:lnTo>
                  <a:pt x="93" y="6"/>
                </a:lnTo>
                <a:lnTo>
                  <a:pt x="154" y="0"/>
                </a:lnTo>
                <a:lnTo>
                  <a:pt x="233" y="25"/>
                </a:lnTo>
                <a:lnTo>
                  <a:pt x="287" y="67"/>
                </a:lnTo>
                <a:lnTo>
                  <a:pt x="325" y="97"/>
                </a:lnTo>
                <a:lnTo>
                  <a:pt x="325" y="121"/>
                </a:lnTo>
                <a:lnTo>
                  <a:pt x="300" y="133"/>
                </a:lnTo>
                <a:lnTo>
                  <a:pt x="258" y="103"/>
                </a:lnTo>
                <a:lnTo>
                  <a:pt x="197" y="72"/>
                </a:lnTo>
                <a:lnTo>
                  <a:pt x="251" y="109"/>
                </a:lnTo>
                <a:lnTo>
                  <a:pt x="263" y="133"/>
                </a:lnTo>
                <a:lnTo>
                  <a:pt x="263" y="152"/>
                </a:lnTo>
                <a:lnTo>
                  <a:pt x="227" y="152"/>
                </a:lnTo>
                <a:lnTo>
                  <a:pt x="210" y="152"/>
                </a:lnTo>
                <a:lnTo>
                  <a:pt x="197" y="128"/>
                </a:lnTo>
                <a:lnTo>
                  <a:pt x="185" y="97"/>
                </a:lnTo>
                <a:lnTo>
                  <a:pt x="141" y="72"/>
                </a:lnTo>
                <a:lnTo>
                  <a:pt x="161" y="115"/>
                </a:lnTo>
                <a:lnTo>
                  <a:pt x="172" y="140"/>
                </a:lnTo>
                <a:lnTo>
                  <a:pt x="172" y="152"/>
                </a:lnTo>
                <a:lnTo>
                  <a:pt x="161" y="170"/>
                </a:lnTo>
                <a:lnTo>
                  <a:pt x="141" y="170"/>
                </a:lnTo>
                <a:lnTo>
                  <a:pt x="117" y="152"/>
                </a:lnTo>
                <a:lnTo>
                  <a:pt x="81" y="121"/>
                </a:lnTo>
                <a:lnTo>
                  <a:pt x="81" y="140"/>
                </a:lnTo>
                <a:lnTo>
                  <a:pt x="87" y="164"/>
                </a:lnTo>
                <a:lnTo>
                  <a:pt x="87" y="170"/>
                </a:lnTo>
                <a:lnTo>
                  <a:pt x="68" y="164"/>
                </a:lnTo>
                <a:lnTo>
                  <a:pt x="50" y="152"/>
                </a:lnTo>
                <a:lnTo>
                  <a:pt x="50" y="177"/>
                </a:lnTo>
                <a:lnTo>
                  <a:pt x="44" y="201"/>
                </a:lnTo>
                <a:lnTo>
                  <a:pt x="13" y="213"/>
                </a:lnTo>
                <a:lnTo>
                  <a:pt x="0" y="207"/>
                </a:lnTo>
                <a:lnTo>
                  <a:pt x="0" y="177"/>
                </a:lnTo>
                <a:lnTo>
                  <a:pt x="0" y="140"/>
                </a:lnTo>
                <a:lnTo>
                  <a:pt x="0" y="61"/>
                </a:lnTo>
                <a:close/>
              </a:path>
            </a:pathLst>
          </a:custGeom>
          <a:solidFill>
            <a:srgbClr val="C08040"/>
          </a:solidFill>
          <a:ln w="11113">
            <a:solidFill>
              <a:srgbClr val="000000"/>
            </a:solidFill>
            <a:prstDash val="solid"/>
            <a:round/>
            <a:headEnd/>
            <a:tailEnd/>
          </a:ln>
        </p:spPr>
        <p:txBody>
          <a:bodyPr/>
          <a:lstStyle/>
          <a:p>
            <a:endParaRPr lang="fr-FR"/>
          </a:p>
        </p:txBody>
      </p:sp>
      <p:sp>
        <p:nvSpPr>
          <p:cNvPr id="197651" name="Freeform 19"/>
          <p:cNvSpPr>
            <a:spLocks/>
          </p:cNvSpPr>
          <p:nvPr/>
        </p:nvSpPr>
        <p:spPr bwMode="auto">
          <a:xfrm flipH="1">
            <a:off x="1254125" y="1920875"/>
            <a:ext cx="717550" cy="542925"/>
          </a:xfrm>
          <a:custGeom>
            <a:avLst/>
            <a:gdLst/>
            <a:ahLst/>
            <a:cxnLst>
              <a:cxn ang="0">
                <a:pos x="0" y="107"/>
              </a:cxn>
              <a:cxn ang="0">
                <a:pos x="87" y="195"/>
              </a:cxn>
              <a:cxn ang="0">
                <a:pos x="93" y="252"/>
              </a:cxn>
              <a:cxn ang="0">
                <a:pos x="100" y="342"/>
              </a:cxn>
              <a:cxn ang="0">
                <a:pos x="125" y="342"/>
              </a:cxn>
              <a:cxn ang="0">
                <a:pos x="150" y="315"/>
              </a:cxn>
              <a:cxn ang="0">
                <a:pos x="161" y="264"/>
              </a:cxn>
              <a:cxn ang="0">
                <a:pos x="161" y="189"/>
              </a:cxn>
              <a:cxn ang="0">
                <a:pos x="168" y="232"/>
              </a:cxn>
              <a:cxn ang="0">
                <a:pos x="174" y="258"/>
              </a:cxn>
              <a:cxn ang="0">
                <a:pos x="180" y="283"/>
              </a:cxn>
              <a:cxn ang="0">
                <a:pos x="205" y="283"/>
              </a:cxn>
              <a:cxn ang="0">
                <a:pos x="230" y="258"/>
              </a:cxn>
              <a:cxn ang="0">
                <a:pos x="230" y="227"/>
              </a:cxn>
              <a:cxn ang="0">
                <a:pos x="249" y="181"/>
              </a:cxn>
              <a:cxn ang="0">
                <a:pos x="254" y="214"/>
              </a:cxn>
              <a:cxn ang="0">
                <a:pos x="268" y="246"/>
              </a:cxn>
              <a:cxn ang="0">
                <a:pos x="299" y="232"/>
              </a:cxn>
              <a:cxn ang="0">
                <a:pos x="310" y="207"/>
              </a:cxn>
              <a:cxn ang="0">
                <a:pos x="310" y="227"/>
              </a:cxn>
              <a:cxn ang="0">
                <a:pos x="349" y="207"/>
              </a:cxn>
              <a:cxn ang="0">
                <a:pos x="367" y="163"/>
              </a:cxn>
              <a:cxn ang="0">
                <a:pos x="354" y="232"/>
              </a:cxn>
              <a:cxn ang="0">
                <a:pos x="349" y="258"/>
              </a:cxn>
              <a:cxn ang="0">
                <a:pos x="373" y="264"/>
              </a:cxn>
              <a:cxn ang="0">
                <a:pos x="377" y="296"/>
              </a:cxn>
              <a:cxn ang="0">
                <a:pos x="416" y="290"/>
              </a:cxn>
              <a:cxn ang="0">
                <a:pos x="440" y="232"/>
              </a:cxn>
              <a:cxn ang="0">
                <a:pos x="452" y="163"/>
              </a:cxn>
              <a:cxn ang="0">
                <a:pos x="440" y="102"/>
              </a:cxn>
              <a:cxn ang="0">
                <a:pos x="402" y="51"/>
              </a:cxn>
              <a:cxn ang="0">
                <a:pos x="360" y="11"/>
              </a:cxn>
              <a:cxn ang="0">
                <a:pos x="335" y="44"/>
              </a:cxn>
              <a:cxn ang="0">
                <a:pos x="304" y="19"/>
              </a:cxn>
              <a:cxn ang="0">
                <a:pos x="286" y="5"/>
              </a:cxn>
              <a:cxn ang="0">
                <a:pos x="274" y="19"/>
              </a:cxn>
              <a:cxn ang="0">
                <a:pos x="242" y="11"/>
              </a:cxn>
              <a:cxn ang="0">
                <a:pos x="236" y="44"/>
              </a:cxn>
              <a:cxn ang="0">
                <a:pos x="224" y="25"/>
              </a:cxn>
              <a:cxn ang="0">
                <a:pos x="193" y="19"/>
              </a:cxn>
              <a:cxn ang="0">
                <a:pos x="161" y="0"/>
              </a:cxn>
              <a:cxn ang="0">
                <a:pos x="150" y="25"/>
              </a:cxn>
              <a:cxn ang="0">
                <a:pos x="131" y="11"/>
              </a:cxn>
              <a:cxn ang="0">
                <a:pos x="105" y="5"/>
              </a:cxn>
              <a:cxn ang="0">
                <a:pos x="87" y="11"/>
              </a:cxn>
              <a:cxn ang="0">
                <a:pos x="81" y="51"/>
              </a:cxn>
              <a:cxn ang="0">
                <a:pos x="87" y="56"/>
              </a:cxn>
              <a:cxn ang="0">
                <a:pos x="69" y="56"/>
              </a:cxn>
              <a:cxn ang="0">
                <a:pos x="5" y="51"/>
              </a:cxn>
              <a:cxn ang="0">
                <a:pos x="0" y="107"/>
              </a:cxn>
            </a:cxnLst>
            <a:rect l="0" t="0" r="r" b="b"/>
            <a:pathLst>
              <a:path w="452" h="342">
                <a:moveTo>
                  <a:pt x="0" y="107"/>
                </a:moveTo>
                <a:lnTo>
                  <a:pt x="87" y="195"/>
                </a:lnTo>
                <a:lnTo>
                  <a:pt x="93" y="252"/>
                </a:lnTo>
                <a:lnTo>
                  <a:pt x="100" y="342"/>
                </a:lnTo>
                <a:lnTo>
                  <a:pt x="125" y="342"/>
                </a:lnTo>
                <a:lnTo>
                  <a:pt x="150" y="315"/>
                </a:lnTo>
                <a:lnTo>
                  <a:pt x="161" y="264"/>
                </a:lnTo>
                <a:lnTo>
                  <a:pt x="161" y="189"/>
                </a:lnTo>
                <a:lnTo>
                  <a:pt x="168" y="232"/>
                </a:lnTo>
                <a:lnTo>
                  <a:pt x="174" y="258"/>
                </a:lnTo>
                <a:lnTo>
                  <a:pt x="180" y="283"/>
                </a:lnTo>
                <a:lnTo>
                  <a:pt x="205" y="283"/>
                </a:lnTo>
                <a:lnTo>
                  <a:pt x="230" y="258"/>
                </a:lnTo>
                <a:lnTo>
                  <a:pt x="230" y="227"/>
                </a:lnTo>
                <a:lnTo>
                  <a:pt x="249" y="181"/>
                </a:lnTo>
                <a:lnTo>
                  <a:pt x="254" y="214"/>
                </a:lnTo>
                <a:lnTo>
                  <a:pt x="268" y="246"/>
                </a:lnTo>
                <a:lnTo>
                  <a:pt x="299" y="232"/>
                </a:lnTo>
                <a:lnTo>
                  <a:pt x="310" y="207"/>
                </a:lnTo>
                <a:lnTo>
                  <a:pt x="310" y="227"/>
                </a:lnTo>
                <a:lnTo>
                  <a:pt x="349" y="207"/>
                </a:lnTo>
                <a:lnTo>
                  <a:pt x="367" y="163"/>
                </a:lnTo>
                <a:lnTo>
                  <a:pt x="354" y="232"/>
                </a:lnTo>
                <a:lnTo>
                  <a:pt x="349" y="258"/>
                </a:lnTo>
                <a:lnTo>
                  <a:pt x="373" y="264"/>
                </a:lnTo>
                <a:lnTo>
                  <a:pt x="377" y="296"/>
                </a:lnTo>
                <a:lnTo>
                  <a:pt x="416" y="290"/>
                </a:lnTo>
                <a:lnTo>
                  <a:pt x="440" y="232"/>
                </a:lnTo>
                <a:lnTo>
                  <a:pt x="452" y="163"/>
                </a:lnTo>
                <a:lnTo>
                  <a:pt x="440" y="102"/>
                </a:lnTo>
                <a:lnTo>
                  <a:pt x="402" y="51"/>
                </a:lnTo>
                <a:lnTo>
                  <a:pt x="360" y="11"/>
                </a:lnTo>
                <a:lnTo>
                  <a:pt x="335" y="44"/>
                </a:lnTo>
                <a:lnTo>
                  <a:pt x="304" y="19"/>
                </a:lnTo>
                <a:lnTo>
                  <a:pt x="286" y="5"/>
                </a:lnTo>
                <a:lnTo>
                  <a:pt x="274" y="19"/>
                </a:lnTo>
                <a:lnTo>
                  <a:pt x="242" y="11"/>
                </a:lnTo>
                <a:lnTo>
                  <a:pt x="236" y="44"/>
                </a:lnTo>
                <a:lnTo>
                  <a:pt x="224" y="25"/>
                </a:lnTo>
                <a:lnTo>
                  <a:pt x="193" y="19"/>
                </a:lnTo>
                <a:lnTo>
                  <a:pt x="161" y="0"/>
                </a:lnTo>
                <a:lnTo>
                  <a:pt x="150" y="25"/>
                </a:lnTo>
                <a:lnTo>
                  <a:pt x="131" y="11"/>
                </a:lnTo>
                <a:lnTo>
                  <a:pt x="105" y="5"/>
                </a:lnTo>
                <a:lnTo>
                  <a:pt x="87" y="11"/>
                </a:lnTo>
                <a:lnTo>
                  <a:pt x="81" y="51"/>
                </a:lnTo>
                <a:lnTo>
                  <a:pt x="87" y="56"/>
                </a:lnTo>
                <a:lnTo>
                  <a:pt x="69" y="56"/>
                </a:lnTo>
                <a:lnTo>
                  <a:pt x="5" y="51"/>
                </a:lnTo>
                <a:lnTo>
                  <a:pt x="0" y="107"/>
                </a:lnTo>
                <a:close/>
              </a:path>
            </a:pathLst>
          </a:custGeom>
          <a:solidFill>
            <a:srgbClr val="C08040"/>
          </a:solidFill>
          <a:ln w="11113">
            <a:solidFill>
              <a:srgbClr val="000000"/>
            </a:solidFill>
            <a:prstDash val="solid"/>
            <a:round/>
            <a:headEnd/>
            <a:tailEnd/>
          </a:ln>
        </p:spPr>
        <p:txBody>
          <a:bodyPr/>
          <a:lstStyle/>
          <a:p>
            <a:endParaRPr lang="fr-FR"/>
          </a:p>
        </p:txBody>
      </p:sp>
      <p:sp>
        <p:nvSpPr>
          <p:cNvPr id="197652" name="Freeform 20"/>
          <p:cNvSpPr>
            <a:spLocks/>
          </p:cNvSpPr>
          <p:nvPr/>
        </p:nvSpPr>
        <p:spPr bwMode="auto">
          <a:xfrm flipH="1">
            <a:off x="1797050" y="1674813"/>
            <a:ext cx="800100" cy="155575"/>
          </a:xfrm>
          <a:custGeom>
            <a:avLst/>
            <a:gdLst/>
            <a:ahLst/>
            <a:cxnLst>
              <a:cxn ang="0">
                <a:pos x="0" y="4"/>
              </a:cxn>
              <a:cxn ang="0">
                <a:pos x="64" y="0"/>
              </a:cxn>
              <a:cxn ang="0">
                <a:pos x="130" y="16"/>
              </a:cxn>
              <a:cxn ang="0">
                <a:pos x="179" y="34"/>
              </a:cxn>
              <a:cxn ang="0">
                <a:pos x="250" y="65"/>
              </a:cxn>
              <a:cxn ang="0">
                <a:pos x="311" y="80"/>
              </a:cxn>
              <a:cxn ang="0">
                <a:pos x="366" y="72"/>
              </a:cxn>
              <a:cxn ang="0">
                <a:pos x="425" y="80"/>
              </a:cxn>
              <a:cxn ang="0">
                <a:pos x="470" y="83"/>
              </a:cxn>
              <a:cxn ang="0">
                <a:pos x="504" y="98"/>
              </a:cxn>
            </a:cxnLst>
            <a:rect l="0" t="0" r="r" b="b"/>
            <a:pathLst>
              <a:path w="504" h="98">
                <a:moveTo>
                  <a:pt x="0" y="4"/>
                </a:moveTo>
                <a:lnTo>
                  <a:pt x="64" y="0"/>
                </a:lnTo>
                <a:lnTo>
                  <a:pt x="130" y="16"/>
                </a:lnTo>
                <a:lnTo>
                  <a:pt x="179" y="34"/>
                </a:lnTo>
                <a:lnTo>
                  <a:pt x="250" y="65"/>
                </a:lnTo>
                <a:lnTo>
                  <a:pt x="311" y="80"/>
                </a:lnTo>
                <a:lnTo>
                  <a:pt x="366" y="72"/>
                </a:lnTo>
                <a:lnTo>
                  <a:pt x="425" y="80"/>
                </a:lnTo>
                <a:lnTo>
                  <a:pt x="470" y="83"/>
                </a:lnTo>
                <a:lnTo>
                  <a:pt x="504" y="98"/>
                </a:lnTo>
              </a:path>
            </a:pathLst>
          </a:custGeom>
          <a:noFill/>
          <a:ln w="11113">
            <a:solidFill>
              <a:srgbClr val="C08040"/>
            </a:solidFill>
            <a:prstDash val="solid"/>
            <a:round/>
            <a:headEnd/>
            <a:tailEnd/>
          </a:ln>
        </p:spPr>
        <p:txBody>
          <a:bodyPr/>
          <a:lstStyle/>
          <a:p>
            <a:endParaRPr lang="fr-FR"/>
          </a:p>
        </p:txBody>
      </p:sp>
      <p:sp>
        <p:nvSpPr>
          <p:cNvPr id="197653" name="Freeform 21"/>
          <p:cNvSpPr>
            <a:spLocks/>
          </p:cNvSpPr>
          <p:nvPr/>
        </p:nvSpPr>
        <p:spPr bwMode="auto">
          <a:xfrm flipH="1">
            <a:off x="1719263" y="1636713"/>
            <a:ext cx="711200" cy="214312"/>
          </a:xfrm>
          <a:custGeom>
            <a:avLst/>
            <a:gdLst/>
            <a:ahLst/>
            <a:cxnLst>
              <a:cxn ang="0">
                <a:pos x="0" y="0"/>
              </a:cxn>
              <a:cxn ang="0">
                <a:pos x="34" y="22"/>
              </a:cxn>
              <a:cxn ang="0">
                <a:pos x="90" y="40"/>
              </a:cxn>
              <a:cxn ang="0">
                <a:pos x="129" y="52"/>
              </a:cxn>
              <a:cxn ang="0">
                <a:pos x="175" y="58"/>
              </a:cxn>
              <a:cxn ang="0">
                <a:pos x="219" y="47"/>
              </a:cxn>
              <a:cxn ang="0">
                <a:pos x="292" y="58"/>
              </a:cxn>
              <a:cxn ang="0">
                <a:pos x="341" y="68"/>
              </a:cxn>
              <a:cxn ang="0">
                <a:pos x="385" y="73"/>
              </a:cxn>
              <a:cxn ang="0">
                <a:pos x="434" y="96"/>
              </a:cxn>
              <a:cxn ang="0">
                <a:pos x="448" y="135"/>
              </a:cxn>
            </a:cxnLst>
            <a:rect l="0" t="0" r="r" b="b"/>
            <a:pathLst>
              <a:path w="448" h="135">
                <a:moveTo>
                  <a:pt x="0" y="0"/>
                </a:moveTo>
                <a:lnTo>
                  <a:pt x="34" y="22"/>
                </a:lnTo>
                <a:lnTo>
                  <a:pt x="90" y="40"/>
                </a:lnTo>
                <a:lnTo>
                  <a:pt x="129" y="52"/>
                </a:lnTo>
                <a:lnTo>
                  <a:pt x="175" y="58"/>
                </a:lnTo>
                <a:lnTo>
                  <a:pt x="219" y="47"/>
                </a:lnTo>
                <a:lnTo>
                  <a:pt x="292" y="58"/>
                </a:lnTo>
                <a:lnTo>
                  <a:pt x="341" y="68"/>
                </a:lnTo>
                <a:lnTo>
                  <a:pt x="385" y="73"/>
                </a:lnTo>
                <a:lnTo>
                  <a:pt x="434" y="96"/>
                </a:lnTo>
                <a:lnTo>
                  <a:pt x="448" y="135"/>
                </a:lnTo>
              </a:path>
            </a:pathLst>
          </a:custGeom>
          <a:noFill/>
          <a:ln w="11113">
            <a:solidFill>
              <a:srgbClr val="C08040"/>
            </a:solidFill>
            <a:prstDash val="solid"/>
            <a:round/>
            <a:headEnd/>
            <a:tailEnd/>
          </a:ln>
        </p:spPr>
        <p:txBody>
          <a:bodyPr/>
          <a:lstStyle/>
          <a:p>
            <a:endParaRPr lang="fr-FR"/>
          </a:p>
        </p:txBody>
      </p:sp>
      <p:sp>
        <p:nvSpPr>
          <p:cNvPr id="197654" name="Freeform 22"/>
          <p:cNvSpPr>
            <a:spLocks/>
          </p:cNvSpPr>
          <p:nvPr/>
        </p:nvSpPr>
        <p:spPr bwMode="auto">
          <a:xfrm flipH="1">
            <a:off x="2759075" y="2189163"/>
            <a:ext cx="217488" cy="244475"/>
          </a:xfrm>
          <a:custGeom>
            <a:avLst/>
            <a:gdLst/>
            <a:ahLst/>
            <a:cxnLst>
              <a:cxn ang="0">
                <a:pos x="124" y="0"/>
              </a:cxn>
              <a:cxn ang="0">
                <a:pos x="21" y="74"/>
              </a:cxn>
              <a:cxn ang="0">
                <a:pos x="0" y="105"/>
              </a:cxn>
              <a:cxn ang="0">
                <a:pos x="8" y="135"/>
              </a:cxn>
              <a:cxn ang="0">
                <a:pos x="26" y="154"/>
              </a:cxn>
              <a:cxn ang="0">
                <a:pos x="61" y="144"/>
              </a:cxn>
              <a:cxn ang="0">
                <a:pos x="137" y="65"/>
              </a:cxn>
              <a:cxn ang="0">
                <a:pos x="124" y="0"/>
              </a:cxn>
            </a:cxnLst>
            <a:rect l="0" t="0" r="r" b="b"/>
            <a:pathLst>
              <a:path w="137" h="154">
                <a:moveTo>
                  <a:pt x="124" y="0"/>
                </a:moveTo>
                <a:lnTo>
                  <a:pt x="21" y="74"/>
                </a:lnTo>
                <a:lnTo>
                  <a:pt x="0" y="105"/>
                </a:lnTo>
                <a:lnTo>
                  <a:pt x="8" y="135"/>
                </a:lnTo>
                <a:lnTo>
                  <a:pt x="26" y="154"/>
                </a:lnTo>
                <a:lnTo>
                  <a:pt x="61" y="144"/>
                </a:lnTo>
                <a:lnTo>
                  <a:pt x="137" y="65"/>
                </a:lnTo>
                <a:lnTo>
                  <a:pt x="124" y="0"/>
                </a:lnTo>
                <a:close/>
              </a:path>
            </a:pathLst>
          </a:custGeom>
          <a:solidFill>
            <a:srgbClr val="F0F0FF"/>
          </a:solidFill>
          <a:ln w="11113">
            <a:solidFill>
              <a:srgbClr val="000000"/>
            </a:solidFill>
            <a:prstDash val="solid"/>
            <a:round/>
            <a:headEnd/>
            <a:tailEnd/>
          </a:ln>
        </p:spPr>
        <p:txBody>
          <a:bodyPr/>
          <a:lstStyle/>
          <a:p>
            <a:endParaRPr lang="fr-FR"/>
          </a:p>
        </p:txBody>
      </p:sp>
      <p:sp>
        <p:nvSpPr>
          <p:cNvPr id="197655" name="Oval 23"/>
          <p:cNvSpPr>
            <a:spLocks noChangeArrowheads="1"/>
          </p:cNvSpPr>
          <p:nvPr/>
        </p:nvSpPr>
        <p:spPr bwMode="auto">
          <a:xfrm flipH="1">
            <a:off x="2819400" y="2286000"/>
            <a:ext cx="76200" cy="152400"/>
          </a:xfrm>
          <a:prstGeom prst="ellipse">
            <a:avLst/>
          </a:prstGeom>
          <a:solidFill>
            <a:srgbClr val="009080"/>
          </a:solidFill>
          <a:ln w="11113">
            <a:solidFill>
              <a:srgbClr val="000000"/>
            </a:solidFill>
            <a:round/>
            <a:headEnd/>
            <a:tailEnd/>
          </a:ln>
        </p:spPr>
        <p:txBody>
          <a:bodyPr/>
          <a:lstStyle/>
          <a:p>
            <a:endParaRPr lang="fr-FR"/>
          </a:p>
        </p:txBody>
      </p:sp>
      <p:sp>
        <p:nvSpPr>
          <p:cNvPr id="197656" name="Freeform 24"/>
          <p:cNvSpPr>
            <a:spLocks/>
          </p:cNvSpPr>
          <p:nvPr/>
        </p:nvSpPr>
        <p:spPr bwMode="auto">
          <a:xfrm rot="17381960" flipH="1">
            <a:off x="2741612" y="2016126"/>
            <a:ext cx="290513" cy="220662"/>
          </a:xfrm>
          <a:custGeom>
            <a:avLst/>
            <a:gdLst/>
            <a:ahLst/>
            <a:cxnLst>
              <a:cxn ang="0">
                <a:pos x="178" y="14"/>
              </a:cxn>
              <a:cxn ang="0">
                <a:pos x="169" y="4"/>
              </a:cxn>
              <a:cxn ang="0">
                <a:pos x="160" y="0"/>
              </a:cxn>
              <a:cxn ang="0">
                <a:pos x="150" y="1"/>
              </a:cxn>
              <a:cxn ang="0">
                <a:pos x="140" y="8"/>
              </a:cxn>
              <a:cxn ang="0">
                <a:pos x="6" y="96"/>
              </a:cxn>
              <a:cxn ang="0">
                <a:pos x="2" y="104"/>
              </a:cxn>
              <a:cxn ang="0">
                <a:pos x="0" y="116"/>
              </a:cxn>
              <a:cxn ang="0">
                <a:pos x="4" y="127"/>
              </a:cxn>
              <a:cxn ang="0">
                <a:pos x="12" y="136"/>
              </a:cxn>
              <a:cxn ang="0">
                <a:pos x="21" y="139"/>
              </a:cxn>
              <a:cxn ang="0">
                <a:pos x="34" y="136"/>
              </a:cxn>
              <a:cxn ang="0">
                <a:pos x="175" y="44"/>
              </a:cxn>
              <a:cxn ang="0">
                <a:pos x="182" y="36"/>
              </a:cxn>
              <a:cxn ang="0">
                <a:pos x="183" y="27"/>
              </a:cxn>
              <a:cxn ang="0">
                <a:pos x="178" y="14"/>
              </a:cxn>
            </a:cxnLst>
            <a:rect l="0" t="0" r="r" b="b"/>
            <a:pathLst>
              <a:path w="183" h="139">
                <a:moveTo>
                  <a:pt x="178" y="14"/>
                </a:moveTo>
                <a:lnTo>
                  <a:pt x="169" y="4"/>
                </a:lnTo>
                <a:lnTo>
                  <a:pt x="160" y="0"/>
                </a:lnTo>
                <a:lnTo>
                  <a:pt x="150" y="1"/>
                </a:lnTo>
                <a:lnTo>
                  <a:pt x="140" y="8"/>
                </a:lnTo>
                <a:lnTo>
                  <a:pt x="6" y="96"/>
                </a:lnTo>
                <a:lnTo>
                  <a:pt x="2" y="104"/>
                </a:lnTo>
                <a:lnTo>
                  <a:pt x="0" y="116"/>
                </a:lnTo>
                <a:lnTo>
                  <a:pt x="4" y="127"/>
                </a:lnTo>
                <a:lnTo>
                  <a:pt x="12" y="136"/>
                </a:lnTo>
                <a:lnTo>
                  <a:pt x="21" y="139"/>
                </a:lnTo>
                <a:lnTo>
                  <a:pt x="34" y="136"/>
                </a:lnTo>
                <a:lnTo>
                  <a:pt x="175" y="44"/>
                </a:lnTo>
                <a:lnTo>
                  <a:pt x="182" y="36"/>
                </a:lnTo>
                <a:lnTo>
                  <a:pt x="183" y="27"/>
                </a:lnTo>
                <a:lnTo>
                  <a:pt x="178" y="14"/>
                </a:lnTo>
                <a:close/>
              </a:path>
            </a:pathLst>
          </a:custGeom>
          <a:solidFill>
            <a:srgbClr val="C08040"/>
          </a:solidFill>
          <a:ln w="11113">
            <a:solidFill>
              <a:srgbClr val="000000"/>
            </a:solidFill>
            <a:prstDash val="solid"/>
            <a:round/>
            <a:headEnd/>
            <a:tailEnd/>
          </a:ln>
        </p:spPr>
        <p:txBody>
          <a:bodyPr/>
          <a:lstStyle/>
          <a:p>
            <a:endParaRPr lang="fr-FR"/>
          </a:p>
        </p:txBody>
      </p:sp>
      <p:sp>
        <p:nvSpPr>
          <p:cNvPr id="197657" name="Freeform 25"/>
          <p:cNvSpPr>
            <a:spLocks/>
          </p:cNvSpPr>
          <p:nvPr/>
        </p:nvSpPr>
        <p:spPr bwMode="auto">
          <a:xfrm flipH="1">
            <a:off x="2468563" y="2257425"/>
            <a:ext cx="514350" cy="492125"/>
          </a:xfrm>
          <a:custGeom>
            <a:avLst/>
            <a:gdLst/>
            <a:ahLst/>
            <a:cxnLst>
              <a:cxn ang="0">
                <a:pos x="166" y="0"/>
              </a:cxn>
              <a:cxn ang="0">
                <a:pos x="92" y="68"/>
              </a:cxn>
              <a:cxn ang="0">
                <a:pos x="28" y="142"/>
              </a:cxn>
              <a:cxn ang="0">
                <a:pos x="0" y="203"/>
              </a:cxn>
              <a:cxn ang="0">
                <a:pos x="9" y="255"/>
              </a:cxn>
              <a:cxn ang="0">
                <a:pos x="37" y="289"/>
              </a:cxn>
              <a:cxn ang="0">
                <a:pos x="79" y="301"/>
              </a:cxn>
              <a:cxn ang="0">
                <a:pos x="151" y="310"/>
              </a:cxn>
              <a:cxn ang="0">
                <a:pos x="230" y="270"/>
              </a:cxn>
              <a:cxn ang="0">
                <a:pos x="271" y="270"/>
              </a:cxn>
              <a:cxn ang="0">
                <a:pos x="304" y="255"/>
              </a:cxn>
              <a:cxn ang="0">
                <a:pos x="322" y="228"/>
              </a:cxn>
              <a:cxn ang="0">
                <a:pos x="324" y="194"/>
              </a:cxn>
              <a:cxn ang="0">
                <a:pos x="166" y="0"/>
              </a:cxn>
            </a:cxnLst>
            <a:rect l="0" t="0" r="r" b="b"/>
            <a:pathLst>
              <a:path w="324" h="310">
                <a:moveTo>
                  <a:pt x="166" y="0"/>
                </a:moveTo>
                <a:lnTo>
                  <a:pt x="92" y="68"/>
                </a:lnTo>
                <a:lnTo>
                  <a:pt x="28" y="142"/>
                </a:lnTo>
                <a:lnTo>
                  <a:pt x="0" y="203"/>
                </a:lnTo>
                <a:lnTo>
                  <a:pt x="9" y="255"/>
                </a:lnTo>
                <a:lnTo>
                  <a:pt x="37" y="289"/>
                </a:lnTo>
                <a:lnTo>
                  <a:pt x="79" y="301"/>
                </a:lnTo>
                <a:lnTo>
                  <a:pt x="151" y="310"/>
                </a:lnTo>
                <a:lnTo>
                  <a:pt x="230" y="270"/>
                </a:lnTo>
                <a:lnTo>
                  <a:pt x="271" y="270"/>
                </a:lnTo>
                <a:lnTo>
                  <a:pt x="304" y="255"/>
                </a:lnTo>
                <a:lnTo>
                  <a:pt x="322" y="228"/>
                </a:lnTo>
                <a:lnTo>
                  <a:pt x="324" y="194"/>
                </a:lnTo>
                <a:lnTo>
                  <a:pt x="166" y="0"/>
                </a:lnTo>
                <a:close/>
              </a:path>
            </a:pathLst>
          </a:custGeom>
          <a:solidFill>
            <a:srgbClr val="E0A080"/>
          </a:solidFill>
          <a:ln w="11113">
            <a:solidFill>
              <a:srgbClr val="000000"/>
            </a:solidFill>
            <a:prstDash val="solid"/>
            <a:round/>
            <a:headEnd/>
            <a:tailEnd/>
          </a:ln>
        </p:spPr>
        <p:txBody>
          <a:bodyPr/>
          <a:lstStyle/>
          <a:p>
            <a:endParaRPr lang="fr-FR"/>
          </a:p>
        </p:txBody>
      </p:sp>
      <p:sp>
        <p:nvSpPr>
          <p:cNvPr id="197658" name="Freeform 26"/>
          <p:cNvSpPr>
            <a:spLocks/>
          </p:cNvSpPr>
          <p:nvPr/>
        </p:nvSpPr>
        <p:spPr bwMode="auto">
          <a:xfrm flipH="1">
            <a:off x="2286000" y="2189163"/>
            <a:ext cx="393700" cy="284162"/>
          </a:xfrm>
          <a:custGeom>
            <a:avLst/>
            <a:gdLst/>
            <a:ahLst/>
            <a:cxnLst>
              <a:cxn ang="0">
                <a:pos x="36" y="0"/>
              </a:cxn>
              <a:cxn ang="0">
                <a:pos x="133" y="56"/>
              </a:cxn>
              <a:cxn ang="0">
                <a:pos x="152" y="86"/>
              </a:cxn>
              <a:cxn ang="0">
                <a:pos x="161" y="116"/>
              </a:cxn>
              <a:cxn ang="0">
                <a:pos x="157" y="154"/>
              </a:cxn>
              <a:cxn ang="0">
                <a:pos x="139" y="173"/>
              </a:cxn>
              <a:cxn ang="0">
                <a:pos x="104" y="179"/>
              </a:cxn>
              <a:cxn ang="0">
                <a:pos x="64" y="166"/>
              </a:cxn>
              <a:cxn ang="0">
                <a:pos x="31" y="135"/>
              </a:cxn>
              <a:cxn ang="0">
                <a:pos x="6" y="98"/>
              </a:cxn>
              <a:cxn ang="0">
                <a:pos x="0" y="67"/>
              </a:cxn>
              <a:cxn ang="0">
                <a:pos x="36" y="0"/>
              </a:cxn>
            </a:cxnLst>
            <a:rect l="0" t="0" r="r" b="b"/>
            <a:pathLst>
              <a:path w="161" h="179">
                <a:moveTo>
                  <a:pt x="36" y="0"/>
                </a:moveTo>
                <a:lnTo>
                  <a:pt x="133" y="56"/>
                </a:lnTo>
                <a:lnTo>
                  <a:pt x="152" y="86"/>
                </a:lnTo>
                <a:lnTo>
                  <a:pt x="161" y="116"/>
                </a:lnTo>
                <a:lnTo>
                  <a:pt x="157" y="154"/>
                </a:lnTo>
                <a:lnTo>
                  <a:pt x="139" y="173"/>
                </a:lnTo>
                <a:lnTo>
                  <a:pt x="104" y="179"/>
                </a:lnTo>
                <a:lnTo>
                  <a:pt x="64" y="166"/>
                </a:lnTo>
                <a:lnTo>
                  <a:pt x="31" y="135"/>
                </a:lnTo>
                <a:lnTo>
                  <a:pt x="6" y="98"/>
                </a:lnTo>
                <a:lnTo>
                  <a:pt x="0" y="67"/>
                </a:lnTo>
                <a:lnTo>
                  <a:pt x="36" y="0"/>
                </a:lnTo>
                <a:close/>
              </a:path>
            </a:pathLst>
          </a:custGeom>
          <a:solidFill>
            <a:srgbClr val="F0F0FF"/>
          </a:solidFill>
          <a:ln w="11113">
            <a:solidFill>
              <a:srgbClr val="000000"/>
            </a:solidFill>
            <a:prstDash val="solid"/>
            <a:round/>
            <a:headEnd/>
            <a:tailEnd/>
          </a:ln>
        </p:spPr>
        <p:txBody>
          <a:bodyPr/>
          <a:lstStyle/>
          <a:p>
            <a:endParaRPr lang="fr-FR"/>
          </a:p>
        </p:txBody>
      </p:sp>
      <p:sp>
        <p:nvSpPr>
          <p:cNvPr id="197659" name="Oval 27"/>
          <p:cNvSpPr>
            <a:spLocks noChangeArrowheads="1"/>
          </p:cNvSpPr>
          <p:nvPr/>
        </p:nvSpPr>
        <p:spPr bwMode="auto">
          <a:xfrm flipH="1">
            <a:off x="2438400" y="2286000"/>
            <a:ext cx="152400" cy="152400"/>
          </a:xfrm>
          <a:prstGeom prst="ellipse">
            <a:avLst/>
          </a:prstGeom>
          <a:solidFill>
            <a:srgbClr val="009080"/>
          </a:solidFill>
          <a:ln w="11113">
            <a:solidFill>
              <a:srgbClr val="000000"/>
            </a:solidFill>
            <a:round/>
            <a:headEnd/>
            <a:tailEnd/>
          </a:ln>
        </p:spPr>
        <p:txBody>
          <a:bodyPr/>
          <a:lstStyle/>
          <a:p>
            <a:endParaRPr lang="fr-FR"/>
          </a:p>
        </p:txBody>
      </p:sp>
      <p:sp>
        <p:nvSpPr>
          <p:cNvPr id="197660" name="Freeform 28"/>
          <p:cNvSpPr>
            <a:spLocks/>
          </p:cNvSpPr>
          <p:nvPr/>
        </p:nvSpPr>
        <p:spPr bwMode="auto">
          <a:xfrm rot="2115217" flipH="1">
            <a:off x="2286000" y="2057400"/>
            <a:ext cx="298450" cy="201613"/>
          </a:xfrm>
          <a:custGeom>
            <a:avLst/>
            <a:gdLst/>
            <a:ahLst/>
            <a:cxnLst>
              <a:cxn ang="0">
                <a:pos x="5" y="13"/>
              </a:cxn>
              <a:cxn ang="0">
                <a:pos x="14" y="5"/>
              </a:cxn>
              <a:cxn ang="0">
                <a:pos x="23" y="0"/>
              </a:cxn>
              <a:cxn ang="0">
                <a:pos x="33" y="2"/>
              </a:cxn>
              <a:cxn ang="0">
                <a:pos x="43" y="8"/>
              </a:cxn>
              <a:cxn ang="0">
                <a:pos x="182" y="88"/>
              </a:cxn>
              <a:cxn ang="0">
                <a:pos x="185" y="95"/>
              </a:cxn>
              <a:cxn ang="0">
                <a:pos x="188" y="106"/>
              </a:cxn>
              <a:cxn ang="0">
                <a:pos x="184" y="116"/>
              </a:cxn>
              <a:cxn ang="0">
                <a:pos x="175" y="124"/>
              </a:cxn>
              <a:cxn ang="0">
                <a:pos x="166" y="127"/>
              </a:cxn>
              <a:cxn ang="0">
                <a:pos x="155" y="125"/>
              </a:cxn>
              <a:cxn ang="0">
                <a:pos x="8" y="40"/>
              </a:cxn>
              <a:cxn ang="0">
                <a:pos x="2" y="33"/>
              </a:cxn>
              <a:cxn ang="0">
                <a:pos x="0" y="25"/>
              </a:cxn>
              <a:cxn ang="0">
                <a:pos x="5" y="13"/>
              </a:cxn>
            </a:cxnLst>
            <a:rect l="0" t="0" r="r" b="b"/>
            <a:pathLst>
              <a:path w="188" h="127">
                <a:moveTo>
                  <a:pt x="5" y="13"/>
                </a:moveTo>
                <a:lnTo>
                  <a:pt x="14" y="5"/>
                </a:lnTo>
                <a:lnTo>
                  <a:pt x="23" y="0"/>
                </a:lnTo>
                <a:lnTo>
                  <a:pt x="33" y="2"/>
                </a:lnTo>
                <a:lnTo>
                  <a:pt x="43" y="8"/>
                </a:lnTo>
                <a:lnTo>
                  <a:pt x="182" y="88"/>
                </a:lnTo>
                <a:lnTo>
                  <a:pt x="185" y="95"/>
                </a:lnTo>
                <a:lnTo>
                  <a:pt x="188" y="106"/>
                </a:lnTo>
                <a:lnTo>
                  <a:pt x="184" y="116"/>
                </a:lnTo>
                <a:lnTo>
                  <a:pt x="175" y="124"/>
                </a:lnTo>
                <a:lnTo>
                  <a:pt x="166" y="127"/>
                </a:lnTo>
                <a:lnTo>
                  <a:pt x="155" y="125"/>
                </a:lnTo>
                <a:lnTo>
                  <a:pt x="8" y="40"/>
                </a:lnTo>
                <a:lnTo>
                  <a:pt x="2" y="33"/>
                </a:lnTo>
                <a:lnTo>
                  <a:pt x="0" y="25"/>
                </a:lnTo>
                <a:lnTo>
                  <a:pt x="5" y="13"/>
                </a:lnTo>
                <a:close/>
              </a:path>
            </a:pathLst>
          </a:custGeom>
          <a:solidFill>
            <a:srgbClr val="C08040"/>
          </a:solidFill>
          <a:ln w="11113">
            <a:solidFill>
              <a:srgbClr val="000000"/>
            </a:solidFill>
            <a:prstDash val="solid"/>
            <a:round/>
            <a:headEnd/>
            <a:tailEnd/>
          </a:ln>
        </p:spPr>
        <p:txBody>
          <a:bodyPr/>
          <a:lstStyle/>
          <a:p>
            <a:endParaRPr lang="fr-FR"/>
          </a:p>
        </p:txBody>
      </p:sp>
      <p:sp>
        <p:nvSpPr>
          <p:cNvPr id="197661" name="Freeform 29"/>
          <p:cNvSpPr>
            <a:spLocks/>
          </p:cNvSpPr>
          <p:nvPr/>
        </p:nvSpPr>
        <p:spPr bwMode="auto">
          <a:xfrm flipH="1">
            <a:off x="660400" y="3094038"/>
            <a:ext cx="2892425" cy="1776412"/>
          </a:xfrm>
          <a:custGeom>
            <a:avLst/>
            <a:gdLst/>
            <a:ahLst/>
            <a:cxnLst>
              <a:cxn ang="0">
                <a:pos x="666" y="6"/>
              </a:cxn>
              <a:cxn ang="0">
                <a:pos x="1190" y="116"/>
              </a:cxn>
              <a:cxn ang="0">
                <a:pos x="1333" y="471"/>
              </a:cxn>
              <a:cxn ang="0">
                <a:pos x="1372" y="513"/>
              </a:cxn>
              <a:cxn ang="0">
                <a:pos x="1399" y="568"/>
              </a:cxn>
              <a:cxn ang="0">
                <a:pos x="1437" y="629"/>
              </a:cxn>
              <a:cxn ang="0">
                <a:pos x="1466" y="675"/>
              </a:cxn>
              <a:cxn ang="0">
                <a:pos x="1522" y="722"/>
              </a:cxn>
              <a:cxn ang="0">
                <a:pos x="1554" y="783"/>
              </a:cxn>
              <a:cxn ang="0">
                <a:pos x="1574" y="839"/>
              </a:cxn>
              <a:cxn ang="0">
                <a:pos x="1578" y="899"/>
              </a:cxn>
              <a:cxn ang="0">
                <a:pos x="1630" y="910"/>
              </a:cxn>
              <a:cxn ang="0">
                <a:pos x="1680" y="930"/>
              </a:cxn>
              <a:cxn ang="0">
                <a:pos x="1735" y="961"/>
              </a:cxn>
              <a:cxn ang="0">
                <a:pos x="1774" y="1003"/>
              </a:cxn>
              <a:cxn ang="0">
                <a:pos x="1798" y="1052"/>
              </a:cxn>
              <a:cxn ang="0">
                <a:pos x="1822" y="1119"/>
              </a:cxn>
              <a:cxn ang="0">
                <a:pos x="679" y="1119"/>
              </a:cxn>
              <a:cxn ang="0">
                <a:pos x="648" y="1077"/>
              </a:cxn>
              <a:cxn ang="0">
                <a:pos x="635" y="1039"/>
              </a:cxn>
              <a:cxn ang="0">
                <a:pos x="626" y="979"/>
              </a:cxn>
              <a:cxn ang="0">
                <a:pos x="610" y="917"/>
              </a:cxn>
              <a:cxn ang="0">
                <a:pos x="562" y="862"/>
              </a:cxn>
              <a:cxn ang="0">
                <a:pos x="519" y="881"/>
              </a:cxn>
              <a:cxn ang="0">
                <a:pos x="475" y="917"/>
              </a:cxn>
              <a:cxn ang="0">
                <a:pos x="433" y="948"/>
              </a:cxn>
              <a:cxn ang="0">
                <a:pos x="392" y="1008"/>
              </a:cxn>
              <a:cxn ang="0">
                <a:pos x="359" y="1088"/>
              </a:cxn>
              <a:cxn ang="0">
                <a:pos x="287" y="1067"/>
              </a:cxn>
              <a:cxn ang="0">
                <a:pos x="47" y="1088"/>
              </a:cxn>
              <a:cxn ang="0">
                <a:pos x="23" y="1049"/>
              </a:cxn>
              <a:cxn ang="0">
                <a:pos x="2" y="972"/>
              </a:cxn>
              <a:cxn ang="0">
                <a:pos x="0" y="892"/>
              </a:cxn>
              <a:cxn ang="0">
                <a:pos x="18" y="808"/>
              </a:cxn>
              <a:cxn ang="0">
                <a:pos x="54" y="732"/>
              </a:cxn>
              <a:cxn ang="0">
                <a:pos x="116" y="666"/>
              </a:cxn>
              <a:cxn ang="0">
                <a:pos x="192" y="623"/>
              </a:cxn>
              <a:cxn ang="0">
                <a:pos x="183" y="546"/>
              </a:cxn>
              <a:cxn ang="0">
                <a:pos x="201" y="483"/>
              </a:cxn>
              <a:cxn ang="0">
                <a:pos x="228" y="407"/>
              </a:cxn>
              <a:cxn ang="0">
                <a:pos x="268" y="346"/>
              </a:cxn>
              <a:cxn ang="0">
                <a:pos x="311" y="312"/>
              </a:cxn>
              <a:cxn ang="0">
                <a:pos x="374" y="284"/>
              </a:cxn>
              <a:cxn ang="0">
                <a:pos x="420" y="269"/>
              </a:cxn>
              <a:cxn ang="0">
                <a:pos x="469" y="196"/>
              </a:cxn>
              <a:cxn ang="0">
                <a:pos x="463" y="73"/>
              </a:cxn>
              <a:cxn ang="0">
                <a:pos x="506" y="18"/>
              </a:cxn>
              <a:cxn ang="0">
                <a:pos x="562" y="0"/>
              </a:cxn>
              <a:cxn ang="0">
                <a:pos x="666" y="6"/>
              </a:cxn>
            </a:cxnLst>
            <a:rect l="0" t="0" r="r" b="b"/>
            <a:pathLst>
              <a:path w="1822" h="1119">
                <a:moveTo>
                  <a:pt x="666" y="6"/>
                </a:moveTo>
                <a:lnTo>
                  <a:pt x="1190" y="116"/>
                </a:lnTo>
                <a:lnTo>
                  <a:pt x="1333" y="471"/>
                </a:lnTo>
                <a:lnTo>
                  <a:pt x="1372" y="513"/>
                </a:lnTo>
                <a:lnTo>
                  <a:pt x="1399" y="568"/>
                </a:lnTo>
                <a:lnTo>
                  <a:pt x="1437" y="629"/>
                </a:lnTo>
                <a:lnTo>
                  <a:pt x="1466" y="675"/>
                </a:lnTo>
                <a:lnTo>
                  <a:pt x="1522" y="722"/>
                </a:lnTo>
                <a:lnTo>
                  <a:pt x="1554" y="783"/>
                </a:lnTo>
                <a:lnTo>
                  <a:pt x="1574" y="839"/>
                </a:lnTo>
                <a:lnTo>
                  <a:pt x="1578" y="899"/>
                </a:lnTo>
                <a:lnTo>
                  <a:pt x="1630" y="910"/>
                </a:lnTo>
                <a:lnTo>
                  <a:pt x="1680" y="930"/>
                </a:lnTo>
                <a:lnTo>
                  <a:pt x="1735" y="961"/>
                </a:lnTo>
                <a:lnTo>
                  <a:pt x="1774" y="1003"/>
                </a:lnTo>
                <a:lnTo>
                  <a:pt x="1798" y="1052"/>
                </a:lnTo>
                <a:lnTo>
                  <a:pt x="1822" y="1119"/>
                </a:lnTo>
                <a:lnTo>
                  <a:pt x="679" y="1119"/>
                </a:lnTo>
                <a:lnTo>
                  <a:pt x="648" y="1077"/>
                </a:lnTo>
                <a:lnTo>
                  <a:pt x="635" y="1039"/>
                </a:lnTo>
                <a:lnTo>
                  <a:pt x="626" y="979"/>
                </a:lnTo>
                <a:lnTo>
                  <a:pt x="610" y="917"/>
                </a:lnTo>
                <a:lnTo>
                  <a:pt x="562" y="862"/>
                </a:lnTo>
                <a:lnTo>
                  <a:pt x="519" y="881"/>
                </a:lnTo>
                <a:lnTo>
                  <a:pt x="475" y="917"/>
                </a:lnTo>
                <a:lnTo>
                  <a:pt x="433" y="948"/>
                </a:lnTo>
                <a:lnTo>
                  <a:pt x="392" y="1008"/>
                </a:lnTo>
                <a:lnTo>
                  <a:pt x="359" y="1088"/>
                </a:lnTo>
                <a:lnTo>
                  <a:pt x="287" y="1067"/>
                </a:lnTo>
                <a:lnTo>
                  <a:pt x="47" y="1088"/>
                </a:lnTo>
                <a:lnTo>
                  <a:pt x="23" y="1049"/>
                </a:lnTo>
                <a:lnTo>
                  <a:pt x="2" y="972"/>
                </a:lnTo>
                <a:lnTo>
                  <a:pt x="0" y="892"/>
                </a:lnTo>
                <a:lnTo>
                  <a:pt x="18" y="808"/>
                </a:lnTo>
                <a:lnTo>
                  <a:pt x="54" y="732"/>
                </a:lnTo>
                <a:lnTo>
                  <a:pt x="116" y="666"/>
                </a:lnTo>
                <a:lnTo>
                  <a:pt x="192" y="623"/>
                </a:lnTo>
                <a:lnTo>
                  <a:pt x="183" y="546"/>
                </a:lnTo>
                <a:lnTo>
                  <a:pt x="201" y="483"/>
                </a:lnTo>
                <a:lnTo>
                  <a:pt x="228" y="407"/>
                </a:lnTo>
                <a:lnTo>
                  <a:pt x="268" y="346"/>
                </a:lnTo>
                <a:lnTo>
                  <a:pt x="311" y="312"/>
                </a:lnTo>
                <a:lnTo>
                  <a:pt x="374" y="284"/>
                </a:lnTo>
                <a:lnTo>
                  <a:pt x="420" y="269"/>
                </a:lnTo>
                <a:lnTo>
                  <a:pt x="469" y="196"/>
                </a:lnTo>
                <a:lnTo>
                  <a:pt x="463" y="73"/>
                </a:lnTo>
                <a:lnTo>
                  <a:pt x="506" y="18"/>
                </a:lnTo>
                <a:lnTo>
                  <a:pt x="562" y="0"/>
                </a:lnTo>
                <a:lnTo>
                  <a:pt x="666" y="6"/>
                </a:lnTo>
                <a:close/>
              </a:path>
            </a:pathLst>
          </a:custGeom>
          <a:solidFill>
            <a:srgbClr val="4080FF"/>
          </a:solidFill>
          <a:ln w="11113">
            <a:solidFill>
              <a:srgbClr val="000000"/>
            </a:solidFill>
            <a:prstDash val="solid"/>
            <a:round/>
            <a:headEnd/>
            <a:tailEnd/>
          </a:ln>
        </p:spPr>
        <p:txBody>
          <a:bodyPr/>
          <a:lstStyle/>
          <a:p>
            <a:endParaRPr lang="fr-FR"/>
          </a:p>
        </p:txBody>
      </p:sp>
      <p:sp>
        <p:nvSpPr>
          <p:cNvPr id="197662" name="Freeform 30"/>
          <p:cNvSpPr>
            <a:spLocks/>
          </p:cNvSpPr>
          <p:nvPr/>
        </p:nvSpPr>
        <p:spPr bwMode="auto">
          <a:xfrm flipH="1">
            <a:off x="3330575" y="4289425"/>
            <a:ext cx="115888" cy="327025"/>
          </a:xfrm>
          <a:custGeom>
            <a:avLst/>
            <a:gdLst/>
            <a:ahLst/>
            <a:cxnLst>
              <a:cxn ang="0">
                <a:pos x="73" y="0"/>
              </a:cxn>
              <a:cxn ang="0">
                <a:pos x="5" y="73"/>
              </a:cxn>
              <a:cxn ang="0">
                <a:pos x="0" y="133"/>
              </a:cxn>
              <a:cxn ang="0">
                <a:pos x="5" y="188"/>
              </a:cxn>
              <a:cxn ang="0">
                <a:pos x="18" y="206"/>
              </a:cxn>
            </a:cxnLst>
            <a:rect l="0" t="0" r="r" b="b"/>
            <a:pathLst>
              <a:path w="73" h="206">
                <a:moveTo>
                  <a:pt x="73" y="0"/>
                </a:moveTo>
                <a:lnTo>
                  <a:pt x="5" y="73"/>
                </a:lnTo>
                <a:lnTo>
                  <a:pt x="0" y="133"/>
                </a:lnTo>
                <a:lnTo>
                  <a:pt x="5" y="188"/>
                </a:lnTo>
                <a:lnTo>
                  <a:pt x="18" y="206"/>
                </a:lnTo>
              </a:path>
            </a:pathLst>
          </a:custGeom>
          <a:noFill/>
          <a:ln w="11113">
            <a:solidFill>
              <a:srgbClr val="0020A0"/>
            </a:solidFill>
            <a:prstDash val="solid"/>
            <a:round/>
            <a:headEnd/>
            <a:tailEnd/>
          </a:ln>
        </p:spPr>
        <p:txBody>
          <a:bodyPr/>
          <a:lstStyle/>
          <a:p>
            <a:endParaRPr lang="fr-FR"/>
          </a:p>
        </p:txBody>
      </p:sp>
      <p:sp>
        <p:nvSpPr>
          <p:cNvPr id="197663" name="Freeform 31"/>
          <p:cNvSpPr>
            <a:spLocks/>
          </p:cNvSpPr>
          <p:nvPr/>
        </p:nvSpPr>
        <p:spPr bwMode="auto">
          <a:xfrm flipH="1">
            <a:off x="2468563" y="4141788"/>
            <a:ext cx="265112" cy="363537"/>
          </a:xfrm>
          <a:custGeom>
            <a:avLst/>
            <a:gdLst/>
            <a:ahLst/>
            <a:cxnLst>
              <a:cxn ang="0">
                <a:pos x="0" y="166"/>
              </a:cxn>
              <a:cxn ang="0">
                <a:pos x="27" y="178"/>
              </a:cxn>
              <a:cxn ang="0">
                <a:pos x="43" y="191"/>
              </a:cxn>
              <a:cxn ang="0">
                <a:pos x="21" y="199"/>
              </a:cxn>
              <a:cxn ang="0">
                <a:pos x="49" y="208"/>
              </a:cxn>
              <a:cxn ang="0">
                <a:pos x="76" y="229"/>
              </a:cxn>
              <a:cxn ang="0">
                <a:pos x="70" y="173"/>
              </a:cxn>
              <a:cxn ang="0">
                <a:pos x="114" y="117"/>
              </a:cxn>
              <a:cxn ang="0">
                <a:pos x="143" y="96"/>
              </a:cxn>
              <a:cxn ang="0">
                <a:pos x="167" y="86"/>
              </a:cxn>
              <a:cxn ang="0">
                <a:pos x="147" y="86"/>
              </a:cxn>
              <a:cxn ang="0">
                <a:pos x="104" y="96"/>
              </a:cxn>
              <a:cxn ang="0">
                <a:pos x="73" y="121"/>
              </a:cxn>
              <a:cxn ang="0">
                <a:pos x="80" y="86"/>
              </a:cxn>
              <a:cxn ang="0">
                <a:pos x="107" y="37"/>
              </a:cxn>
              <a:cxn ang="0">
                <a:pos x="141" y="0"/>
              </a:cxn>
              <a:cxn ang="0">
                <a:pos x="107" y="18"/>
              </a:cxn>
              <a:cxn ang="0">
                <a:pos x="65" y="59"/>
              </a:cxn>
              <a:cxn ang="0">
                <a:pos x="49" y="111"/>
              </a:cxn>
              <a:cxn ang="0">
                <a:pos x="49" y="157"/>
              </a:cxn>
              <a:cxn ang="0">
                <a:pos x="49" y="181"/>
              </a:cxn>
              <a:cxn ang="0">
                <a:pos x="34" y="160"/>
              </a:cxn>
              <a:cxn ang="0">
                <a:pos x="0" y="166"/>
              </a:cxn>
            </a:cxnLst>
            <a:rect l="0" t="0" r="r" b="b"/>
            <a:pathLst>
              <a:path w="167" h="229">
                <a:moveTo>
                  <a:pt x="0" y="166"/>
                </a:moveTo>
                <a:lnTo>
                  <a:pt x="27" y="178"/>
                </a:lnTo>
                <a:lnTo>
                  <a:pt x="43" y="191"/>
                </a:lnTo>
                <a:lnTo>
                  <a:pt x="21" y="199"/>
                </a:lnTo>
                <a:lnTo>
                  <a:pt x="49" y="208"/>
                </a:lnTo>
                <a:lnTo>
                  <a:pt x="76" y="229"/>
                </a:lnTo>
                <a:lnTo>
                  <a:pt x="70" y="173"/>
                </a:lnTo>
                <a:lnTo>
                  <a:pt x="114" y="117"/>
                </a:lnTo>
                <a:lnTo>
                  <a:pt x="143" y="96"/>
                </a:lnTo>
                <a:lnTo>
                  <a:pt x="167" y="86"/>
                </a:lnTo>
                <a:lnTo>
                  <a:pt x="147" y="86"/>
                </a:lnTo>
                <a:lnTo>
                  <a:pt x="104" y="96"/>
                </a:lnTo>
                <a:lnTo>
                  <a:pt x="73" y="121"/>
                </a:lnTo>
                <a:lnTo>
                  <a:pt x="80" y="86"/>
                </a:lnTo>
                <a:lnTo>
                  <a:pt x="107" y="37"/>
                </a:lnTo>
                <a:lnTo>
                  <a:pt x="141" y="0"/>
                </a:lnTo>
                <a:lnTo>
                  <a:pt x="107" y="18"/>
                </a:lnTo>
                <a:lnTo>
                  <a:pt x="65" y="59"/>
                </a:lnTo>
                <a:lnTo>
                  <a:pt x="49" y="111"/>
                </a:lnTo>
                <a:lnTo>
                  <a:pt x="49" y="157"/>
                </a:lnTo>
                <a:lnTo>
                  <a:pt x="49" y="181"/>
                </a:lnTo>
                <a:lnTo>
                  <a:pt x="34" y="160"/>
                </a:lnTo>
                <a:lnTo>
                  <a:pt x="0" y="166"/>
                </a:lnTo>
                <a:close/>
              </a:path>
            </a:pathLst>
          </a:custGeom>
          <a:solidFill>
            <a:srgbClr val="0020A0"/>
          </a:solidFill>
          <a:ln w="11113">
            <a:solidFill>
              <a:srgbClr val="000000"/>
            </a:solidFill>
            <a:prstDash val="solid"/>
            <a:round/>
            <a:headEnd/>
            <a:tailEnd/>
          </a:ln>
        </p:spPr>
        <p:txBody>
          <a:bodyPr/>
          <a:lstStyle/>
          <a:p>
            <a:endParaRPr lang="fr-FR"/>
          </a:p>
        </p:txBody>
      </p:sp>
      <p:sp>
        <p:nvSpPr>
          <p:cNvPr id="197664" name="Freeform 32"/>
          <p:cNvSpPr>
            <a:spLocks/>
          </p:cNvSpPr>
          <p:nvPr/>
        </p:nvSpPr>
        <p:spPr bwMode="auto">
          <a:xfrm flipH="1">
            <a:off x="3141663" y="4054475"/>
            <a:ext cx="106362" cy="33338"/>
          </a:xfrm>
          <a:custGeom>
            <a:avLst/>
            <a:gdLst/>
            <a:ahLst/>
            <a:cxnLst>
              <a:cxn ang="0">
                <a:pos x="0" y="21"/>
              </a:cxn>
              <a:cxn ang="0">
                <a:pos x="21" y="18"/>
              </a:cxn>
              <a:cxn ang="0">
                <a:pos x="40" y="3"/>
              </a:cxn>
              <a:cxn ang="0">
                <a:pos x="67" y="0"/>
              </a:cxn>
            </a:cxnLst>
            <a:rect l="0" t="0" r="r" b="b"/>
            <a:pathLst>
              <a:path w="67" h="21">
                <a:moveTo>
                  <a:pt x="0" y="21"/>
                </a:moveTo>
                <a:lnTo>
                  <a:pt x="21" y="18"/>
                </a:lnTo>
                <a:lnTo>
                  <a:pt x="40" y="3"/>
                </a:lnTo>
                <a:lnTo>
                  <a:pt x="67" y="0"/>
                </a:lnTo>
              </a:path>
            </a:pathLst>
          </a:custGeom>
          <a:noFill/>
          <a:ln w="11113">
            <a:solidFill>
              <a:srgbClr val="000000"/>
            </a:solidFill>
            <a:prstDash val="solid"/>
            <a:round/>
            <a:headEnd/>
            <a:tailEnd/>
          </a:ln>
        </p:spPr>
        <p:txBody>
          <a:bodyPr/>
          <a:lstStyle/>
          <a:p>
            <a:endParaRPr lang="fr-FR"/>
          </a:p>
        </p:txBody>
      </p:sp>
      <p:sp>
        <p:nvSpPr>
          <p:cNvPr id="197665" name="Freeform 33"/>
          <p:cNvSpPr>
            <a:spLocks/>
          </p:cNvSpPr>
          <p:nvPr/>
        </p:nvSpPr>
        <p:spPr bwMode="auto">
          <a:xfrm flipH="1">
            <a:off x="1385888" y="3271838"/>
            <a:ext cx="1293812" cy="781050"/>
          </a:xfrm>
          <a:custGeom>
            <a:avLst/>
            <a:gdLst/>
            <a:ahLst/>
            <a:cxnLst>
              <a:cxn ang="0">
                <a:pos x="0" y="16"/>
              </a:cxn>
              <a:cxn ang="0">
                <a:pos x="15" y="52"/>
              </a:cxn>
              <a:cxn ang="0">
                <a:pos x="52" y="86"/>
              </a:cxn>
              <a:cxn ang="0">
                <a:pos x="88" y="98"/>
              </a:cxn>
              <a:cxn ang="0">
                <a:pos x="139" y="110"/>
              </a:cxn>
              <a:cxn ang="0">
                <a:pos x="180" y="122"/>
              </a:cxn>
              <a:cxn ang="0">
                <a:pos x="247" y="135"/>
              </a:cxn>
              <a:cxn ang="0">
                <a:pos x="323" y="150"/>
              </a:cxn>
              <a:cxn ang="0">
                <a:pos x="391" y="171"/>
              </a:cxn>
              <a:cxn ang="0">
                <a:pos x="435" y="189"/>
              </a:cxn>
              <a:cxn ang="0">
                <a:pos x="486" y="223"/>
              </a:cxn>
              <a:cxn ang="0">
                <a:pos x="522" y="269"/>
              </a:cxn>
              <a:cxn ang="0">
                <a:pos x="556" y="339"/>
              </a:cxn>
              <a:cxn ang="0">
                <a:pos x="580" y="415"/>
              </a:cxn>
              <a:cxn ang="0">
                <a:pos x="593" y="492"/>
              </a:cxn>
              <a:cxn ang="0">
                <a:pos x="605" y="440"/>
              </a:cxn>
              <a:cxn ang="0">
                <a:pos x="618" y="396"/>
              </a:cxn>
              <a:cxn ang="0">
                <a:pos x="627" y="332"/>
              </a:cxn>
              <a:cxn ang="0">
                <a:pos x="629" y="263"/>
              </a:cxn>
              <a:cxn ang="0">
                <a:pos x="637" y="199"/>
              </a:cxn>
              <a:cxn ang="0">
                <a:pos x="638" y="117"/>
              </a:cxn>
              <a:cxn ang="0">
                <a:pos x="685" y="175"/>
              </a:cxn>
              <a:cxn ang="0">
                <a:pos x="706" y="230"/>
              </a:cxn>
              <a:cxn ang="0">
                <a:pos x="725" y="279"/>
              </a:cxn>
              <a:cxn ang="0">
                <a:pos x="737" y="326"/>
              </a:cxn>
              <a:cxn ang="0">
                <a:pos x="743" y="355"/>
              </a:cxn>
              <a:cxn ang="0">
                <a:pos x="815" y="411"/>
              </a:cxn>
              <a:cxn ang="0">
                <a:pos x="756" y="346"/>
              </a:cxn>
              <a:cxn ang="0">
                <a:pos x="743" y="297"/>
              </a:cxn>
              <a:cxn ang="0">
                <a:pos x="710" y="192"/>
              </a:cxn>
              <a:cxn ang="0">
                <a:pos x="645" y="98"/>
              </a:cxn>
              <a:cxn ang="0">
                <a:pos x="612" y="42"/>
              </a:cxn>
              <a:cxn ang="0">
                <a:pos x="566" y="46"/>
              </a:cxn>
              <a:cxn ang="0">
                <a:pos x="529" y="46"/>
              </a:cxn>
              <a:cxn ang="0">
                <a:pos x="477" y="46"/>
              </a:cxn>
              <a:cxn ang="0">
                <a:pos x="418" y="37"/>
              </a:cxn>
              <a:cxn ang="0">
                <a:pos x="366" y="37"/>
              </a:cxn>
              <a:cxn ang="0">
                <a:pos x="327" y="18"/>
              </a:cxn>
              <a:cxn ang="0">
                <a:pos x="265" y="3"/>
              </a:cxn>
              <a:cxn ang="0">
                <a:pos x="180" y="0"/>
              </a:cxn>
              <a:cxn ang="0">
                <a:pos x="64" y="9"/>
              </a:cxn>
              <a:cxn ang="0">
                <a:pos x="0" y="16"/>
              </a:cxn>
            </a:cxnLst>
            <a:rect l="0" t="0" r="r" b="b"/>
            <a:pathLst>
              <a:path w="815" h="492">
                <a:moveTo>
                  <a:pt x="0" y="16"/>
                </a:moveTo>
                <a:lnTo>
                  <a:pt x="15" y="52"/>
                </a:lnTo>
                <a:lnTo>
                  <a:pt x="52" y="86"/>
                </a:lnTo>
                <a:lnTo>
                  <a:pt x="88" y="98"/>
                </a:lnTo>
                <a:lnTo>
                  <a:pt x="139" y="110"/>
                </a:lnTo>
                <a:lnTo>
                  <a:pt x="180" y="122"/>
                </a:lnTo>
                <a:lnTo>
                  <a:pt x="247" y="135"/>
                </a:lnTo>
                <a:lnTo>
                  <a:pt x="323" y="150"/>
                </a:lnTo>
                <a:lnTo>
                  <a:pt x="391" y="171"/>
                </a:lnTo>
                <a:lnTo>
                  <a:pt x="435" y="189"/>
                </a:lnTo>
                <a:lnTo>
                  <a:pt x="486" y="223"/>
                </a:lnTo>
                <a:lnTo>
                  <a:pt x="522" y="269"/>
                </a:lnTo>
                <a:lnTo>
                  <a:pt x="556" y="339"/>
                </a:lnTo>
                <a:lnTo>
                  <a:pt x="580" y="415"/>
                </a:lnTo>
                <a:lnTo>
                  <a:pt x="593" y="492"/>
                </a:lnTo>
                <a:lnTo>
                  <a:pt x="605" y="440"/>
                </a:lnTo>
                <a:lnTo>
                  <a:pt x="618" y="396"/>
                </a:lnTo>
                <a:lnTo>
                  <a:pt x="627" y="332"/>
                </a:lnTo>
                <a:lnTo>
                  <a:pt x="629" y="263"/>
                </a:lnTo>
                <a:lnTo>
                  <a:pt x="637" y="199"/>
                </a:lnTo>
                <a:lnTo>
                  <a:pt x="638" y="117"/>
                </a:lnTo>
                <a:lnTo>
                  <a:pt x="685" y="175"/>
                </a:lnTo>
                <a:lnTo>
                  <a:pt x="706" y="230"/>
                </a:lnTo>
                <a:lnTo>
                  <a:pt x="725" y="279"/>
                </a:lnTo>
                <a:lnTo>
                  <a:pt x="737" y="326"/>
                </a:lnTo>
                <a:lnTo>
                  <a:pt x="743" y="355"/>
                </a:lnTo>
                <a:lnTo>
                  <a:pt x="815" y="411"/>
                </a:lnTo>
                <a:lnTo>
                  <a:pt x="756" y="346"/>
                </a:lnTo>
                <a:lnTo>
                  <a:pt x="743" y="297"/>
                </a:lnTo>
                <a:lnTo>
                  <a:pt x="710" y="192"/>
                </a:lnTo>
                <a:lnTo>
                  <a:pt x="645" y="98"/>
                </a:lnTo>
                <a:lnTo>
                  <a:pt x="612" y="42"/>
                </a:lnTo>
                <a:lnTo>
                  <a:pt x="566" y="46"/>
                </a:lnTo>
                <a:lnTo>
                  <a:pt x="529" y="46"/>
                </a:lnTo>
                <a:lnTo>
                  <a:pt x="477" y="46"/>
                </a:lnTo>
                <a:lnTo>
                  <a:pt x="418" y="37"/>
                </a:lnTo>
                <a:lnTo>
                  <a:pt x="366" y="37"/>
                </a:lnTo>
                <a:lnTo>
                  <a:pt x="327" y="18"/>
                </a:lnTo>
                <a:lnTo>
                  <a:pt x="265" y="3"/>
                </a:lnTo>
                <a:lnTo>
                  <a:pt x="180" y="0"/>
                </a:lnTo>
                <a:lnTo>
                  <a:pt x="64" y="9"/>
                </a:lnTo>
                <a:lnTo>
                  <a:pt x="0" y="16"/>
                </a:lnTo>
                <a:close/>
              </a:path>
            </a:pathLst>
          </a:custGeom>
          <a:solidFill>
            <a:srgbClr val="0020A0"/>
          </a:solidFill>
          <a:ln w="11113">
            <a:solidFill>
              <a:srgbClr val="0020A0"/>
            </a:solidFill>
            <a:prstDash val="solid"/>
            <a:round/>
            <a:headEnd/>
            <a:tailEnd/>
          </a:ln>
        </p:spPr>
        <p:txBody>
          <a:bodyPr/>
          <a:lstStyle/>
          <a:p>
            <a:endParaRPr lang="fr-FR"/>
          </a:p>
        </p:txBody>
      </p:sp>
      <p:sp>
        <p:nvSpPr>
          <p:cNvPr id="197666" name="Freeform 34"/>
          <p:cNvSpPr>
            <a:spLocks/>
          </p:cNvSpPr>
          <p:nvPr/>
        </p:nvSpPr>
        <p:spPr bwMode="auto">
          <a:xfrm flipH="1">
            <a:off x="1296988" y="3154363"/>
            <a:ext cx="1393825" cy="903287"/>
          </a:xfrm>
          <a:custGeom>
            <a:avLst/>
            <a:gdLst/>
            <a:ahLst/>
            <a:cxnLst>
              <a:cxn ang="0">
                <a:pos x="0" y="16"/>
              </a:cxn>
              <a:cxn ang="0">
                <a:pos x="16" y="52"/>
              </a:cxn>
              <a:cxn ang="0">
                <a:pos x="53" y="87"/>
              </a:cxn>
              <a:cxn ang="0">
                <a:pos x="90" y="98"/>
              </a:cxn>
              <a:cxn ang="0">
                <a:pos x="140" y="111"/>
              </a:cxn>
              <a:cxn ang="0">
                <a:pos x="180" y="123"/>
              </a:cxn>
              <a:cxn ang="0">
                <a:pos x="247" y="136"/>
              </a:cxn>
              <a:cxn ang="0">
                <a:pos x="324" y="150"/>
              </a:cxn>
              <a:cxn ang="0">
                <a:pos x="391" y="172"/>
              </a:cxn>
              <a:cxn ang="0">
                <a:pos x="434" y="196"/>
              </a:cxn>
              <a:cxn ang="0">
                <a:pos x="479" y="239"/>
              </a:cxn>
              <a:cxn ang="0">
                <a:pos x="520" y="279"/>
              </a:cxn>
              <a:cxn ang="0">
                <a:pos x="557" y="340"/>
              </a:cxn>
              <a:cxn ang="0">
                <a:pos x="585" y="413"/>
              </a:cxn>
              <a:cxn ang="0">
                <a:pos x="603" y="496"/>
              </a:cxn>
              <a:cxn ang="0">
                <a:pos x="619" y="438"/>
              </a:cxn>
              <a:cxn ang="0">
                <a:pos x="628" y="387"/>
              </a:cxn>
              <a:cxn ang="0">
                <a:pos x="629" y="325"/>
              </a:cxn>
              <a:cxn ang="0">
                <a:pos x="640" y="255"/>
              </a:cxn>
              <a:cxn ang="0">
                <a:pos x="637" y="196"/>
              </a:cxn>
              <a:cxn ang="0">
                <a:pos x="650" y="184"/>
              </a:cxn>
              <a:cxn ang="0">
                <a:pos x="671" y="209"/>
              </a:cxn>
              <a:cxn ang="0">
                <a:pos x="704" y="245"/>
              </a:cxn>
              <a:cxn ang="0">
                <a:pos x="763" y="410"/>
              </a:cxn>
              <a:cxn ang="0">
                <a:pos x="832" y="502"/>
              </a:cxn>
              <a:cxn ang="0">
                <a:pos x="878" y="569"/>
              </a:cxn>
              <a:cxn ang="0">
                <a:pos x="829" y="477"/>
              </a:cxn>
              <a:cxn ang="0">
                <a:pos x="797" y="448"/>
              </a:cxn>
              <a:cxn ang="0">
                <a:pos x="744" y="297"/>
              </a:cxn>
              <a:cxn ang="0">
                <a:pos x="710" y="193"/>
              </a:cxn>
              <a:cxn ang="0">
                <a:pos x="647" y="98"/>
              </a:cxn>
              <a:cxn ang="0">
                <a:pos x="612" y="43"/>
              </a:cxn>
              <a:cxn ang="0">
                <a:pos x="567" y="46"/>
              </a:cxn>
              <a:cxn ang="0">
                <a:pos x="529" y="46"/>
              </a:cxn>
              <a:cxn ang="0">
                <a:pos x="477" y="46"/>
              </a:cxn>
              <a:cxn ang="0">
                <a:pos x="419" y="38"/>
              </a:cxn>
              <a:cxn ang="0">
                <a:pos x="367" y="38"/>
              </a:cxn>
              <a:cxn ang="0">
                <a:pos x="327" y="18"/>
              </a:cxn>
              <a:cxn ang="0">
                <a:pos x="266" y="3"/>
              </a:cxn>
              <a:cxn ang="0">
                <a:pos x="180" y="0"/>
              </a:cxn>
              <a:cxn ang="0">
                <a:pos x="65" y="10"/>
              </a:cxn>
              <a:cxn ang="0">
                <a:pos x="0" y="16"/>
              </a:cxn>
            </a:cxnLst>
            <a:rect l="0" t="0" r="r" b="b"/>
            <a:pathLst>
              <a:path w="878" h="569">
                <a:moveTo>
                  <a:pt x="0" y="16"/>
                </a:moveTo>
                <a:lnTo>
                  <a:pt x="16" y="52"/>
                </a:lnTo>
                <a:lnTo>
                  <a:pt x="53" y="87"/>
                </a:lnTo>
                <a:lnTo>
                  <a:pt x="90" y="98"/>
                </a:lnTo>
                <a:lnTo>
                  <a:pt x="140" y="111"/>
                </a:lnTo>
                <a:lnTo>
                  <a:pt x="180" y="123"/>
                </a:lnTo>
                <a:lnTo>
                  <a:pt x="247" y="136"/>
                </a:lnTo>
                <a:lnTo>
                  <a:pt x="324" y="150"/>
                </a:lnTo>
                <a:lnTo>
                  <a:pt x="391" y="172"/>
                </a:lnTo>
                <a:lnTo>
                  <a:pt x="434" y="196"/>
                </a:lnTo>
                <a:lnTo>
                  <a:pt x="479" y="239"/>
                </a:lnTo>
                <a:lnTo>
                  <a:pt x="520" y="279"/>
                </a:lnTo>
                <a:lnTo>
                  <a:pt x="557" y="340"/>
                </a:lnTo>
                <a:lnTo>
                  <a:pt x="585" y="413"/>
                </a:lnTo>
                <a:lnTo>
                  <a:pt x="603" y="496"/>
                </a:lnTo>
                <a:lnTo>
                  <a:pt x="619" y="438"/>
                </a:lnTo>
                <a:lnTo>
                  <a:pt x="628" y="387"/>
                </a:lnTo>
                <a:lnTo>
                  <a:pt x="629" y="325"/>
                </a:lnTo>
                <a:lnTo>
                  <a:pt x="640" y="255"/>
                </a:lnTo>
                <a:lnTo>
                  <a:pt x="637" y="196"/>
                </a:lnTo>
                <a:lnTo>
                  <a:pt x="650" y="184"/>
                </a:lnTo>
                <a:lnTo>
                  <a:pt x="671" y="209"/>
                </a:lnTo>
                <a:lnTo>
                  <a:pt x="704" y="245"/>
                </a:lnTo>
                <a:lnTo>
                  <a:pt x="763" y="410"/>
                </a:lnTo>
                <a:lnTo>
                  <a:pt x="832" y="502"/>
                </a:lnTo>
                <a:lnTo>
                  <a:pt x="878" y="569"/>
                </a:lnTo>
                <a:lnTo>
                  <a:pt x="829" y="477"/>
                </a:lnTo>
                <a:lnTo>
                  <a:pt x="797" y="448"/>
                </a:lnTo>
                <a:lnTo>
                  <a:pt x="744" y="297"/>
                </a:lnTo>
                <a:lnTo>
                  <a:pt x="710" y="193"/>
                </a:lnTo>
                <a:lnTo>
                  <a:pt x="647" y="98"/>
                </a:lnTo>
                <a:lnTo>
                  <a:pt x="612" y="43"/>
                </a:lnTo>
                <a:lnTo>
                  <a:pt x="567" y="46"/>
                </a:lnTo>
                <a:lnTo>
                  <a:pt x="529" y="46"/>
                </a:lnTo>
                <a:lnTo>
                  <a:pt x="477" y="46"/>
                </a:lnTo>
                <a:lnTo>
                  <a:pt x="419" y="38"/>
                </a:lnTo>
                <a:lnTo>
                  <a:pt x="367" y="38"/>
                </a:lnTo>
                <a:lnTo>
                  <a:pt x="327" y="18"/>
                </a:lnTo>
                <a:lnTo>
                  <a:pt x="266" y="3"/>
                </a:lnTo>
                <a:lnTo>
                  <a:pt x="180" y="0"/>
                </a:lnTo>
                <a:lnTo>
                  <a:pt x="65" y="10"/>
                </a:lnTo>
                <a:lnTo>
                  <a:pt x="0" y="16"/>
                </a:lnTo>
                <a:close/>
              </a:path>
            </a:pathLst>
          </a:custGeom>
          <a:solidFill>
            <a:srgbClr val="4080FF"/>
          </a:solidFill>
          <a:ln w="11113">
            <a:solidFill>
              <a:srgbClr val="000000"/>
            </a:solidFill>
            <a:prstDash val="solid"/>
            <a:round/>
            <a:headEnd/>
            <a:tailEnd/>
          </a:ln>
        </p:spPr>
        <p:txBody>
          <a:bodyPr/>
          <a:lstStyle/>
          <a:p>
            <a:endParaRPr lang="fr-FR"/>
          </a:p>
        </p:txBody>
      </p:sp>
      <p:sp>
        <p:nvSpPr>
          <p:cNvPr id="197667" name="Freeform 35"/>
          <p:cNvSpPr>
            <a:spLocks/>
          </p:cNvSpPr>
          <p:nvPr/>
        </p:nvSpPr>
        <p:spPr bwMode="auto">
          <a:xfrm rot="18555754" flipH="1">
            <a:off x="1498600" y="3530600"/>
            <a:ext cx="1417638" cy="2281238"/>
          </a:xfrm>
          <a:custGeom>
            <a:avLst/>
            <a:gdLst/>
            <a:ahLst/>
            <a:cxnLst>
              <a:cxn ang="0">
                <a:pos x="459" y="1006"/>
              </a:cxn>
              <a:cxn ang="0">
                <a:pos x="517" y="828"/>
              </a:cxn>
              <a:cxn ang="0">
                <a:pos x="557" y="614"/>
              </a:cxn>
              <a:cxn ang="0">
                <a:pos x="548" y="474"/>
              </a:cxn>
              <a:cxn ang="0">
                <a:pos x="611" y="442"/>
              </a:cxn>
              <a:cxn ang="0">
                <a:pos x="648" y="373"/>
              </a:cxn>
              <a:cxn ang="0">
                <a:pos x="656" y="323"/>
              </a:cxn>
              <a:cxn ang="0">
                <a:pos x="685" y="343"/>
              </a:cxn>
              <a:cxn ang="0">
                <a:pos x="731" y="346"/>
              </a:cxn>
              <a:cxn ang="0">
                <a:pos x="703" y="379"/>
              </a:cxn>
              <a:cxn ang="0">
                <a:pos x="735" y="399"/>
              </a:cxn>
              <a:cxn ang="0">
                <a:pos x="776" y="359"/>
              </a:cxn>
              <a:cxn ang="0">
                <a:pos x="749" y="290"/>
              </a:cxn>
              <a:cxn ang="0">
                <a:pos x="770" y="274"/>
              </a:cxn>
              <a:cxn ang="0">
                <a:pos x="836" y="333"/>
              </a:cxn>
              <a:cxn ang="0">
                <a:pos x="859" y="297"/>
              </a:cxn>
              <a:cxn ang="0">
                <a:pos x="816" y="235"/>
              </a:cxn>
              <a:cxn ang="0">
                <a:pos x="690" y="183"/>
              </a:cxn>
              <a:cxn ang="0">
                <a:pos x="806" y="207"/>
              </a:cxn>
              <a:cxn ang="0">
                <a:pos x="877" y="248"/>
              </a:cxn>
              <a:cxn ang="0">
                <a:pos x="890" y="204"/>
              </a:cxn>
              <a:cxn ang="0">
                <a:pos x="827" y="150"/>
              </a:cxn>
              <a:cxn ang="0">
                <a:pos x="718" y="116"/>
              </a:cxn>
              <a:cxn ang="0">
                <a:pos x="694" y="106"/>
              </a:cxn>
              <a:cxn ang="0">
                <a:pos x="779" y="106"/>
              </a:cxn>
              <a:cxn ang="0">
                <a:pos x="837" y="147"/>
              </a:cxn>
              <a:cxn ang="0">
                <a:pos x="877" y="131"/>
              </a:cxn>
              <a:cxn ang="0">
                <a:pos x="855" y="88"/>
              </a:cxn>
              <a:cxn ang="0">
                <a:pos x="749" y="33"/>
              </a:cxn>
              <a:cxn ang="0">
                <a:pos x="600" y="52"/>
              </a:cxn>
              <a:cxn ang="0">
                <a:pos x="499" y="106"/>
              </a:cxn>
              <a:cxn ang="0">
                <a:pos x="436" y="11"/>
              </a:cxn>
              <a:cxn ang="0">
                <a:pos x="357" y="5"/>
              </a:cxn>
              <a:cxn ang="0">
                <a:pos x="369" y="57"/>
              </a:cxn>
              <a:cxn ang="0">
                <a:pos x="393" y="119"/>
              </a:cxn>
              <a:cxn ang="0">
                <a:pos x="393" y="211"/>
              </a:cxn>
              <a:cxn ang="0">
                <a:pos x="363" y="272"/>
              </a:cxn>
              <a:cxn ang="0">
                <a:pos x="354" y="351"/>
              </a:cxn>
              <a:cxn ang="0">
                <a:pos x="375" y="437"/>
              </a:cxn>
              <a:cxn ang="0">
                <a:pos x="333" y="602"/>
              </a:cxn>
              <a:cxn ang="0">
                <a:pos x="285" y="736"/>
              </a:cxn>
              <a:cxn ang="0">
                <a:pos x="230" y="825"/>
              </a:cxn>
              <a:cxn ang="0">
                <a:pos x="128" y="908"/>
              </a:cxn>
              <a:cxn ang="0">
                <a:pos x="34" y="1065"/>
              </a:cxn>
              <a:cxn ang="0">
                <a:pos x="3" y="1173"/>
              </a:cxn>
              <a:cxn ang="0">
                <a:pos x="0" y="1263"/>
              </a:cxn>
              <a:cxn ang="0">
                <a:pos x="19" y="1369"/>
              </a:cxn>
              <a:cxn ang="0">
                <a:pos x="70" y="1419"/>
              </a:cxn>
              <a:cxn ang="0">
                <a:pos x="150" y="1437"/>
              </a:cxn>
              <a:cxn ang="0">
                <a:pos x="226" y="1389"/>
              </a:cxn>
              <a:cxn ang="0">
                <a:pos x="260" y="1281"/>
              </a:cxn>
              <a:cxn ang="0">
                <a:pos x="345" y="1171"/>
              </a:cxn>
            </a:cxnLst>
            <a:rect l="0" t="0" r="r" b="b"/>
            <a:pathLst>
              <a:path w="893" h="1437">
                <a:moveTo>
                  <a:pt x="393" y="1106"/>
                </a:moveTo>
                <a:lnTo>
                  <a:pt x="459" y="1006"/>
                </a:lnTo>
                <a:lnTo>
                  <a:pt x="484" y="939"/>
                </a:lnTo>
                <a:lnTo>
                  <a:pt x="517" y="828"/>
                </a:lnTo>
                <a:lnTo>
                  <a:pt x="538" y="724"/>
                </a:lnTo>
                <a:lnTo>
                  <a:pt x="557" y="614"/>
                </a:lnTo>
                <a:lnTo>
                  <a:pt x="554" y="541"/>
                </a:lnTo>
                <a:lnTo>
                  <a:pt x="548" y="474"/>
                </a:lnTo>
                <a:lnTo>
                  <a:pt x="582" y="462"/>
                </a:lnTo>
                <a:lnTo>
                  <a:pt x="611" y="442"/>
                </a:lnTo>
                <a:lnTo>
                  <a:pt x="631" y="412"/>
                </a:lnTo>
                <a:lnTo>
                  <a:pt x="648" y="373"/>
                </a:lnTo>
                <a:lnTo>
                  <a:pt x="655" y="343"/>
                </a:lnTo>
                <a:lnTo>
                  <a:pt x="656" y="323"/>
                </a:lnTo>
                <a:lnTo>
                  <a:pt x="670" y="336"/>
                </a:lnTo>
                <a:lnTo>
                  <a:pt x="685" y="343"/>
                </a:lnTo>
                <a:lnTo>
                  <a:pt x="706" y="350"/>
                </a:lnTo>
                <a:lnTo>
                  <a:pt x="731" y="346"/>
                </a:lnTo>
                <a:lnTo>
                  <a:pt x="707" y="358"/>
                </a:lnTo>
                <a:lnTo>
                  <a:pt x="703" y="379"/>
                </a:lnTo>
                <a:lnTo>
                  <a:pt x="713" y="395"/>
                </a:lnTo>
                <a:lnTo>
                  <a:pt x="735" y="399"/>
                </a:lnTo>
                <a:lnTo>
                  <a:pt x="761" y="386"/>
                </a:lnTo>
                <a:lnTo>
                  <a:pt x="776" y="359"/>
                </a:lnTo>
                <a:lnTo>
                  <a:pt x="767" y="319"/>
                </a:lnTo>
                <a:lnTo>
                  <a:pt x="749" y="290"/>
                </a:lnTo>
                <a:lnTo>
                  <a:pt x="679" y="248"/>
                </a:lnTo>
                <a:lnTo>
                  <a:pt x="770" y="274"/>
                </a:lnTo>
                <a:lnTo>
                  <a:pt x="816" y="327"/>
                </a:lnTo>
                <a:lnTo>
                  <a:pt x="836" y="333"/>
                </a:lnTo>
                <a:lnTo>
                  <a:pt x="853" y="322"/>
                </a:lnTo>
                <a:lnTo>
                  <a:pt x="859" y="297"/>
                </a:lnTo>
                <a:lnTo>
                  <a:pt x="847" y="272"/>
                </a:lnTo>
                <a:lnTo>
                  <a:pt x="816" y="235"/>
                </a:lnTo>
                <a:lnTo>
                  <a:pt x="761" y="204"/>
                </a:lnTo>
                <a:lnTo>
                  <a:pt x="690" y="183"/>
                </a:lnTo>
                <a:lnTo>
                  <a:pt x="754" y="181"/>
                </a:lnTo>
                <a:lnTo>
                  <a:pt x="806" y="207"/>
                </a:lnTo>
                <a:lnTo>
                  <a:pt x="859" y="248"/>
                </a:lnTo>
                <a:lnTo>
                  <a:pt x="877" y="248"/>
                </a:lnTo>
                <a:lnTo>
                  <a:pt x="893" y="231"/>
                </a:lnTo>
                <a:lnTo>
                  <a:pt x="890" y="204"/>
                </a:lnTo>
                <a:lnTo>
                  <a:pt x="861" y="173"/>
                </a:lnTo>
                <a:lnTo>
                  <a:pt x="827" y="150"/>
                </a:lnTo>
                <a:lnTo>
                  <a:pt x="766" y="120"/>
                </a:lnTo>
                <a:lnTo>
                  <a:pt x="718" y="116"/>
                </a:lnTo>
                <a:lnTo>
                  <a:pt x="656" y="131"/>
                </a:lnTo>
                <a:lnTo>
                  <a:pt x="694" y="106"/>
                </a:lnTo>
                <a:lnTo>
                  <a:pt x="735" y="103"/>
                </a:lnTo>
                <a:lnTo>
                  <a:pt x="779" y="106"/>
                </a:lnTo>
                <a:lnTo>
                  <a:pt x="798" y="127"/>
                </a:lnTo>
                <a:lnTo>
                  <a:pt x="837" y="147"/>
                </a:lnTo>
                <a:lnTo>
                  <a:pt x="868" y="147"/>
                </a:lnTo>
                <a:lnTo>
                  <a:pt x="877" y="131"/>
                </a:lnTo>
                <a:lnTo>
                  <a:pt x="875" y="109"/>
                </a:lnTo>
                <a:lnTo>
                  <a:pt x="855" y="88"/>
                </a:lnTo>
                <a:lnTo>
                  <a:pt x="803" y="52"/>
                </a:lnTo>
                <a:lnTo>
                  <a:pt x="749" y="33"/>
                </a:lnTo>
                <a:lnTo>
                  <a:pt x="672" y="36"/>
                </a:lnTo>
                <a:lnTo>
                  <a:pt x="600" y="52"/>
                </a:lnTo>
                <a:lnTo>
                  <a:pt x="548" y="78"/>
                </a:lnTo>
                <a:lnTo>
                  <a:pt x="499" y="106"/>
                </a:lnTo>
                <a:lnTo>
                  <a:pt x="468" y="60"/>
                </a:lnTo>
                <a:lnTo>
                  <a:pt x="436" y="11"/>
                </a:lnTo>
                <a:lnTo>
                  <a:pt x="397" y="0"/>
                </a:lnTo>
                <a:lnTo>
                  <a:pt x="357" y="5"/>
                </a:lnTo>
                <a:lnTo>
                  <a:pt x="338" y="27"/>
                </a:lnTo>
                <a:lnTo>
                  <a:pt x="369" y="57"/>
                </a:lnTo>
                <a:lnTo>
                  <a:pt x="387" y="88"/>
                </a:lnTo>
                <a:lnTo>
                  <a:pt x="393" y="119"/>
                </a:lnTo>
                <a:lnTo>
                  <a:pt x="403" y="174"/>
                </a:lnTo>
                <a:lnTo>
                  <a:pt x="393" y="211"/>
                </a:lnTo>
                <a:lnTo>
                  <a:pt x="382" y="245"/>
                </a:lnTo>
                <a:lnTo>
                  <a:pt x="363" y="272"/>
                </a:lnTo>
                <a:lnTo>
                  <a:pt x="354" y="305"/>
                </a:lnTo>
                <a:lnTo>
                  <a:pt x="354" y="351"/>
                </a:lnTo>
                <a:lnTo>
                  <a:pt x="363" y="400"/>
                </a:lnTo>
                <a:lnTo>
                  <a:pt x="375" y="437"/>
                </a:lnTo>
                <a:lnTo>
                  <a:pt x="357" y="516"/>
                </a:lnTo>
                <a:lnTo>
                  <a:pt x="333" y="602"/>
                </a:lnTo>
                <a:lnTo>
                  <a:pt x="308" y="670"/>
                </a:lnTo>
                <a:lnTo>
                  <a:pt x="285" y="736"/>
                </a:lnTo>
                <a:lnTo>
                  <a:pt x="260" y="779"/>
                </a:lnTo>
                <a:lnTo>
                  <a:pt x="230" y="825"/>
                </a:lnTo>
                <a:lnTo>
                  <a:pt x="187" y="864"/>
                </a:lnTo>
                <a:lnTo>
                  <a:pt x="128" y="908"/>
                </a:lnTo>
                <a:lnTo>
                  <a:pt x="79" y="976"/>
                </a:lnTo>
                <a:lnTo>
                  <a:pt x="34" y="1065"/>
                </a:lnTo>
                <a:lnTo>
                  <a:pt x="16" y="1127"/>
                </a:lnTo>
                <a:lnTo>
                  <a:pt x="3" y="1173"/>
                </a:lnTo>
                <a:lnTo>
                  <a:pt x="3" y="1217"/>
                </a:lnTo>
                <a:lnTo>
                  <a:pt x="0" y="1263"/>
                </a:lnTo>
                <a:lnTo>
                  <a:pt x="3" y="1318"/>
                </a:lnTo>
                <a:lnTo>
                  <a:pt x="19" y="1369"/>
                </a:lnTo>
                <a:lnTo>
                  <a:pt x="45" y="1401"/>
                </a:lnTo>
                <a:lnTo>
                  <a:pt x="70" y="1419"/>
                </a:lnTo>
                <a:lnTo>
                  <a:pt x="101" y="1432"/>
                </a:lnTo>
                <a:lnTo>
                  <a:pt x="150" y="1437"/>
                </a:lnTo>
                <a:lnTo>
                  <a:pt x="190" y="1426"/>
                </a:lnTo>
                <a:lnTo>
                  <a:pt x="226" y="1389"/>
                </a:lnTo>
                <a:lnTo>
                  <a:pt x="251" y="1339"/>
                </a:lnTo>
                <a:lnTo>
                  <a:pt x="260" y="1281"/>
                </a:lnTo>
                <a:lnTo>
                  <a:pt x="299" y="1222"/>
                </a:lnTo>
                <a:lnTo>
                  <a:pt x="345" y="1171"/>
                </a:lnTo>
                <a:lnTo>
                  <a:pt x="393" y="1106"/>
                </a:lnTo>
                <a:close/>
              </a:path>
            </a:pathLst>
          </a:custGeom>
          <a:solidFill>
            <a:srgbClr val="E0A080"/>
          </a:solidFill>
          <a:ln w="11113">
            <a:solidFill>
              <a:srgbClr val="000000"/>
            </a:solidFill>
            <a:prstDash val="solid"/>
            <a:round/>
            <a:headEnd/>
            <a:tailEnd/>
          </a:ln>
        </p:spPr>
        <p:txBody>
          <a:bodyPr/>
          <a:lstStyle/>
          <a:p>
            <a:endParaRPr lang="fr-FR"/>
          </a:p>
        </p:txBody>
      </p:sp>
      <p:sp>
        <p:nvSpPr>
          <p:cNvPr id="197668" name="Freeform 36"/>
          <p:cNvSpPr>
            <a:spLocks/>
          </p:cNvSpPr>
          <p:nvPr/>
        </p:nvSpPr>
        <p:spPr bwMode="auto">
          <a:xfrm flipH="1">
            <a:off x="1293813" y="2306638"/>
            <a:ext cx="274637" cy="331787"/>
          </a:xfrm>
          <a:custGeom>
            <a:avLst/>
            <a:gdLst/>
            <a:ahLst/>
            <a:cxnLst>
              <a:cxn ang="0">
                <a:pos x="0" y="182"/>
              </a:cxn>
              <a:cxn ang="0">
                <a:pos x="40" y="209"/>
              </a:cxn>
              <a:cxn ang="0">
                <a:pos x="93" y="197"/>
              </a:cxn>
              <a:cxn ang="0">
                <a:pos x="148" y="138"/>
              </a:cxn>
              <a:cxn ang="0">
                <a:pos x="173" y="76"/>
              </a:cxn>
              <a:cxn ang="0">
                <a:pos x="160" y="21"/>
              </a:cxn>
              <a:cxn ang="0">
                <a:pos x="113" y="0"/>
              </a:cxn>
              <a:cxn ang="0">
                <a:pos x="70" y="18"/>
              </a:cxn>
              <a:cxn ang="0">
                <a:pos x="38" y="42"/>
              </a:cxn>
              <a:cxn ang="0">
                <a:pos x="0" y="182"/>
              </a:cxn>
            </a:cxnLst>
            <a:rect l="0" t="0" r="r" b="b"/>
            <a:pathLst>
              <a:path w="173" h="209">
                <a:moveTo>
                  <a:pt x="0" y="182"/>
                </a:moveTo>
                <a:lnTo>
                  <a:pt x="40" y="209"/>
                </a:lnTo>
                <a:lnTo>
                  <a:pt x="93" y="197"/>
                </a:lnTo>
                <a:lnTo>
                  <a:pt x="148" y="138"/>
                </a:lnTo>
                <a:lnTo>
                  <a:pt x="173" y="76"/>
                </a:lnTo>
                <a:lnTo>
                  <a:pt x="160" y="21"/>
                </a:lnTo>
                <a:lnTo>
                  <a:pt x="113" y="0"/>
                </a:lnTo>
                <a:lnTo>
                  <a:pt x="70" y="18"/>
                </a:lnTo>
                <a:lnTo>
                  <a:pt x="38" y="42"/>
                </a:lnTo>
                <a:lnTo>
                  <a:pt x="0" y="182"/>
                </a:lnTo>
                <a:close/>
              </a:path>
            </a:pathLst>
          </a:custGeom>
          <a:solidFill>
            <a:srgbClr val="E0A080"/>
          </a:solidFill>
          <a:ln w="11113">
            <a:solidFill>
              <a:srgbClr val="000000"/>
            </a:solidFill>
            <a:prstDash val="solid"/>
            <a:round/>
            <a:headEnd/>
            <a:tailEnd/>
          </a:ln>
        </p:spPr>
        <p:txBody>
          <a:bodyPr/>
          <a:lstStyle/>
          <a:p>
            <a:endParaRPr lang="fr-FR"/>
          </a:p>
        </p:txBody>
      </p:sp>
      <p:sp>
        <p:nvSpPr>
          <p:cNvPr id="197669" name="Freeform 37"/>
          <p:cNvSpPr>
            <a:spLocks/>
          </p:cNvSpPr>
          <p:nvPr/>
        </p:nvSpPr>
        <p:spPr bwMode="auto">
          <a:xfrm flipH="1">
            <a:off x="1306513" y="2314575"/>
            <a:ext cx="287337" cy="317500"/>
          </a:xfrm>
          <a:custGeom>
            <a:avLst/>
            <a:gdLst/>
            <a:ahLst/>
            <a:cxnLst>
              <a:cxn ang="0">
                <a:pos x="0" y="174"/>
              </a:cxn>
              <a:cxn ang="0">
                <a:pos x="42" y="200"/>
              </a:cxn>
              <a:cxn ang="0">
                <a:pos x="97" y="189"/>
              </a:cxn>
              <a:cxn ang="0">
                <a:pos x="155" y="132"/>
              </a:cxn>
              <a:cxn ang="0">
                <a:pos x="181" y="73"/>
              </a:cxn>
              <a:cxn ang="0">
                <a:pos x="167" y="20"/>
              </a:cxn>
              <a:cxn ang="0">
                <a:pos x="118" y="0"/>
              </a:cxn>
              <a:cxn ang="0">
                <a:pos x="73" y="17"/>
              </a:cxn>
              <a:cxn ang="0">
                <a:pos x="40" y="40"/>
              </a:cxn>
              <a:cxn ang="0">
                <a:pos x="0" y="174"/>
              </a:cxn>
            </a:cxnLst>
            <a:rect l="0" t="0" r="r" b="b"/>
            <a:pathLst>
              <a:path w="181" h="200">
                <a:moveTo>
                  <a:pt x="0" y="174"/>
                </a:moveTo>
                <a:lnTo>
                  <a:pt x="42" y="200"/>
                </a:lnTo>
                <a:lnTo>
                  <a:pt x="97" y="189"/>
                </a:lnTo>
                <a:lnTo>
                  <a:pt x="155" y="132"/>
                </a:lnTo>
                <a:lnTo>
                  <a:pt x="181" y="73"/>
                </a:lnTo>
                <a:lnTo>
                  <a:pt x="167" y="20"/>
                </a:lnTo>
                <a:lnTo>
                  <a:pt x="118" y="0"/>
                </a:lnTo>
                <a:lnTo>
                  <a:pt x="73" y="17"/>
                </a:lnTo>
                <a:lnTo>
                  <a:pt x="40" y="40"/>
                </a:lnTo>
                <a:lnTo>
                  <a:pt x="0" y="174"/>
                </a:lnTo>
                <a:close/>
              </a:path>
            </a:pathLst>
          </a:custGeom>
          <a:solidFill>
            <a:srgbClr val="E0A080"/>
          </a:solidFill>
          <a:ln w="9525">
            <a:noFill/>
            <a:round/>
            <a:headEnd/>
            <a:tailEnd/>
          </a:ln>
        </p:spPr>
        <p:txBody>
          <a:bodyPr/>
          <a:lstStyle/>
          <a:p>
            <a:endParaRPr lang="fr-FR"/>
          </a:p>
        </p:txBody>
      </p:sp>
      <p:sp>
        <p:nvSpPr>
          <p:cNvPr id="197670" name="Text Box 38"/>
          <p:cNvSpPr txBox="1">
            <a:spLocks noChangeArrowheads="1"/>
          </p:cNvSpPr>
          <p:nvPr/>
        </p:nvSpPr>
        <p:spPr bwMode="auto">
          <a:xfrm>
            <a:off x="2041525" y="319088"/>
            <a:ext cx="2168525" cy="1433512"/>
          </a:xfrm>
          <a:prstGeom prst="rect">
            <a:avLst/>
          </a:prstGeom>
          <a:noFill/>
          <a:ln w="9525">
            <a:noFill/>
            <a:miter lim="800000"/>
            <a:headEnd/>
            <a:tailEnd/>
          </a:ln>
          <a:effectLst/>
        </p:spPr>
        <p:txBody>
          <a:bodyPr wrap="none">
            <a:spAutoFit/>
          </a:bodyPr>
          <a:lstStyle/>
          <a:p>
            <a:r>
              <a:rPr lang="fr-FR" sz="8800">
                <a:solidFill>
                  <a:schemeClr val="bg1"/>
                </a:solidFill>
              </a:rPr>
              <a:t>HA!</a:t>
            </a:r>
          </a:p>
        </p:txBody>
      </p:sp>
      <p:sp>
        <p:nvSpPr>
          <p:cNvPr id="197672" name="Freeform 40"/>
          <p:cNvSpPr>
            <a:spLocks/>
          </p:cNvSpPr>
          <p:nvPr/>
        </p:nvSpPr>
        <p:spPr bwMode="auto">
          <a:xfrm>
            <a:off x="2044700" y="2578100"/>
            <a:ext cx="622300" cy="482600"/>
          </a:xfrm>
          <a:custGeom>
            <a:avLst/>
            <a:gdLst/>
            <a:ahLst/>
            <a:cxnLst>
              <a:cxn ang="0">
                <a:pos x="392" y="200"/>
              </a:cxn>
              <a:cxn ang="0">
                <a:pos x="344" y="200"/>
              </a:cxn>
              <a:cxn ang="0">
                <a:pos x="296" y="200"/>
              </a:cxn>
              <a:cxn ang="0">
                <a:pos x="248" y="200"/>
              </a:cxn>
              <a:cxn ang="0">
                <a:pos x="200" y="200"/>
              </a:cxn>
              <a:cxn ang="0">
                <a:pos x="200" y="152"/>
              </a:cxn>
              <a:cxn ang="0">
                <a:pos x="152" y="152"/>
              </a:cxn>
              <a:cxn ang="0">
                <a:pos x="104" y="152"/>
              </a:cxn>
              <a:cxn ang="0">
                <a:pos x="8" y="8"/>
              </a:cxn>
              <a:cxn ang="0">
                <a:pos x="56" y="200"/>
              </a:cxn>
              <a:cxn ang="0">
                <a:pos x="200" y="296"/>
              </a:cxn>
              <a:cxn ang="0">
                <a:pos x="392" y="248"/>
              </a:cxn>
            </a:cxnLst>
            <a:rect l="0" t="0" r="r" b="b"/>
            <a:pathLst>
              <a:path w="392" h="304">
                <a:moveTo>
                  <a:pt x="392" y="200"/>
                </a:moveTo>
                <a:cubicBezTo>
                  <a:pt x="376" y="200"/>
                  <a:pt x="360" y="200"/>
                  <a:pt x="344" y="200"/>
                </a:cubicBezTo>
                <a:cubicBezTo>
                  <a:pt x="328" y="200"/>
                  <a:pt x="312" y="200"/>
                  <a:pt x="296" y="200"/>
                </a:cubicBezTo>
                <a:cubicBezTo>
                  <a:pt x="280" y="200"/>
                  <a:pt x="264" y="200"/>
                  <a:pt x="248" y="200"/>
                </a:cubicBezTo>
                <a:cubicBezTo>
                  <a:pt x="232" y="200"/>
                  <a:pt x="208" y="208"/>
                  <a:pt x="200" y="200"/>
                </a:cubicBezTo>
                <a:cubicBezTo>
                  <a:pt x="192" y="192"/>
                  <a:pt x="208" y="160"/>
                  <a:pt x="200" y="152"/>
                </a:cubicBezTo>
                <a:cubicBezTo>
                  <a:pt x="192" y="144"/>
                  <a:pt x="168" y="152"/>
                  <a:pt x="152" y="152"/>
                </a:cubicBezTo>
                <a:cubicBezTo>
                  <a:pt x="136" y="152"/>
                  <a:pt x="128" y="176"/>
                  <a:pt x="104" y="152"/>
                </a:cubicBezTo>
                <a:cubicBezTo>
                  <a:pt x="80" y="128"/>
                  <a:pt x="16" y="0"/>
                  <a:pt x="8" y="8"/>
                </a:cubicBezTo>
                <a:cubicBezTo>
                  <a:pt x="0" y="16"/>
                  <a:pt x="24" y="152"/>
                  <a:pt x="56" y="200"/>
                </a:cubicBezTo>
                <a:cubicBezTo>
                  <a:pt x="88" y="248"/>
                  <a:pt x="144" y="288"/>
                  <a:pt x="200" y="296"/>
                </a:cubicBezTo>
                <a:cubicBezTo>
                  <a:pt x="256" y="304"/>
                  <a:pt x="324" y="276"/>
                  <a:pt x="392" y="248"/>
                </a:cubicBezTo>
              </a:path>
            </a:pathLst>
          </a:custGeom>
          <a:solidFill>
            <a:srgbClr val="FF0000"/>
          </a:solidFill>
          <a:ln w="38100" cmpd="sng">
            <a:solidFill>
              <a:schemeClr val="tx1"/>
            </a:solidFill>
            <a:round/>
            <a:headEnd/>
            <a:tailEnd/>
          </a:ln>
          <a:effectLst/>
        </p:spPr>
        <p:txBody>
          <a:bodyPr wrap="none" anchor="ctr"/>
          <a:lstStyle/>
          <a:p>
            <a:endParaRPr lang="fr-FR"/>
          </a:p>
        </p:txBody>
      </p:sp>
      <p:grpSp>
        <p:nvGrpSpPr>
          <p:cNvPr id="197754" name="Group 122"/>
          <p:cNvGrpSpPr>
            <a:grpSpLocks/>
          </p:cNvGrpSpPr>
          <p:nvPr/>
        </p:nvGrpSpPr>
        <p:grpSpPr bwMode="auto">
          <a:xfrm>
            <a:off x="3962400" y="457200"/>
            <a:ext cx="4419600" cy="5943600"/>
            <a:chOff x="2496" y="288"/>
            <a:chExt cx="2784" cy="3744"/>
          </a:xfrm>
        </p:grpSpPr>
        <p:sp>
          <p:nvSpPr>
            <p:cNvPr id="197635" name="AutoShape 3" descr="Papyrus"/>
            <p:cNvSpPr>
              <a:spLocks noChangeArrowheads="1"/>
            </p:cNvSpPr>
            <p:nvPr/>
          </p:nvSpPr>
          <p:spPr bwMode="auto">
            <a:xfrm rot="795127" flipH="1">
              <a:off x="2496" y="288"/>
              <a:ext cx="2784" cy="3744"/>
            </a:xfrm>
            <a:prstGeom prst="verticalScroll">
              <a:avLst>
                <a:gd name="adj" fmla="val 12500"/>
              </a:avLst>
            </a:prstGeom>
            <a:blipFill dpi="0" rotWithShape="0">
              <a:blip r:embed="rId2" cstate="print"/>
              <a:srcRect/>
              <a:tile tx="0" ty="0" sx="100000" sy="100000" flip="none" algn="tl"/>
            </a:blipFill>
            <a:ln w="9525">
              <a:solidFill>
                <a:schemeClr val="tx1"/>
              </a:solidFill>
              <a:round/>
              <a:headEnd/>
              <a:tailEnd/>
            </a:ln>
            <a:effectLst/>
          </p:spPr>
          <p:txBody>
            <a:bodyPr wrap="none" anchor="ctr"/>
            <a:lstStyle/>
            <a:p>
              <a:endParaRPr lang="fr-FR"/>
            </a:p>
          </p:txBody>
        </p:sp>
        <p:grpSp>
          <p:nvGrpSpPr>
            <p:cNvPr id="197673" name="Group 41"/>
            <p:cNvGrpSpPr>
              <a:grpSpLocks/>
            </p:cNvGrpSpPr>
            <p:nvPr/>
          </p:nvGrpSpPr>
          <p:grpSpPr bwMode="auto">
            <a:xfrm rot="783623">
              <a:off x="2880" y="1248"/>
              <a:ext cx="2064" cy="1728"/>
              <a:chOff x="336" y="1536"/>
              <a:chExt cx="5376" cy="2736"/>
            </a:xfrm>
          </p:grpSpPr>
          <p:grpSp>
            <p:nvGrpSpPr>
              <p:cNvPr id="197674" name="Group 42"/>
              <p:cNvGrpSpPr>
                <a:grpSpLocks/>
              </p:cNvGrpSpPr>
              <p:nvPr/>
            </p:nvGrpSpPr>
            <p:grpSpPr bwMode="auto">
              <a:xfrm>
                <a:off x="336" y="1536"/>
                <a:ext cx="5376" cy="2736"/>
                <a:chOff x="240" y="1440"/>
                <a:chExt cx="5376" cy="2736"/>
              </a:xfrm>
            </p:grpSpPr>
            <p:sp>
              <p:nvSpPr>
                <p:cNvPr id="197675" name="AutoShape 43"/>
                <p:cNvSpPr>
                  <a:spLocks noChangeArrowheads="1"/>
                </p:cNvSpPr>
                <p:nvPr/>
              </p:nvSpPr>
              <p:spPr bwMode="auto">
                <a:xfrm>
                  <a:off x="240" y="1440"/>
                  <a:ext cx="5376" cy="2736"/>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a:endParaRPr lang="fr-FR" sz="1000"/>
                </a:p>
              </p:txBody>
            </p:sp>
            <p:sp>
              <p:nvSpPr>
                <p:cNvPr id="197676" name="Text Box 44"/>
                <p:cNvSpPr txBox="1">
                  <a:spLocks noChangeArrowheads="1"/>
                </p:cNvSpPr>
                <p:nvPr/>
              </p:nvSpPr>
              <p:spPr bwMode="auto">
                <a:xfrm>
                  <a:off x="3743" y="2077"/>
                  <a:ext cx="1349" cy="243"/>
                </a:xfrm>
                <a:prstGeom prst="rect">
                  <a:avLst/>
                </a:prstGeom>
                <a:solidFill>
                  <a:schemeClr val="bg1"/>
                </a:solidFill>
                <a:ln w="9525">
                  <a:noFill/>
                  <a:miter lim="800000"/>
                  <a:headEnd/>
                  <a:tailEnd/>
                </a:ln>
                <a:effectLst/>
              </p:spPr>
              <p:txBody>
                <a:bodyPr wrap="none">
                  <a:spAutoFit/>
                </a:bodyPr>
                <a:lstStyle/>
                <a:p>
                  <a:r>
                    <a:rPr lang="fr-FR" sz="1000" b="1">
                      <a:solidFill>
                        <a:schemeClr val="accent1"/>
                      </a:solidFill>
                      <a:effectLst>
                        <a:outerShdw blurRad="38100" dist="38100" dir="2700000" algn="tl">
                          <a:srgbClr val="C0C0C0"/>
                        </a:outerShdw>
                      </a:effectLst>
                    </a:rPr>
                    <a:t>Mésoderme</a:t>
                  </a:r>
                  <a:endParaRPr lang="fr-FR" sz="1000" b="1">
                    <a:effectLst>
                      <a:outerShdw blurRad="38100" dist="38100" dir="2700000" algn="tl">
                        <a:srgbClr val="C0C0C0"/>
                      </a:outerShdw>
                    </a:effectLst>
                  </a:endParaRPr>
                </a:p>
              </p:txBody>
            </p:sp>
          </p:grpSp>
          <p:sp>
            <p:nvSpPr>
              <p:cNvPr id="197677" name="AutoShape 45"/>
              <p:cNvSpPr>
                <a:spLocks noChangeArrowheads="1"/>
              </p:cNvSpPr>
              <p:nvPr/>
            </p:nvSpPr>
            <p:spPr bwMode="auto">
              <a:xfrm>
                <a:off x="480" y="1776"/>
                <a:ext cx="1402" cy="288"/>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sz="1000" b="1">
                    <a:solidFill>
                      <a:schemeClr val="bg1"/>
                    </a:solidFill>
                  </a:rPr>
                  <a:t>Artérielles</a:t>
                </a:r>
                <a:endParaRPr lang="fr-FR" sz="1000"/>
              </a:p>
            </p:txBody>
          </p:sp>
          <p:sp>
            <p:nvSpPr>
              <p:cNvPr id="197678" name="AutoShape 46"/>
              <p:cNvSpPr>
                <a:spLocks noChangeArrowheads="1"/>
              </p:cNvSpPr>
              <p:nvPr/>
            </p:nvSpPr>
            <p:spPr bwMode="auto">
              <a:xfrm>
                <a:off x="432" y="2256"/>
                <a:ext cx="1402" cy="384"/>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sz="1000" b="1">
                    <a:solidFill>
                      <a:schemeClr val="bg1"/>
                    </a:solidFill>
                  </a:rPr>
                  <a:t>Veineuses</a:t>
                </a:r>
                <a:endParaRPr lang="fr-FR" sz="1000"/>
              </a:p>
            </p:txBody>
          </p:sp>
          <p:sp>
            <p:nvSpPr>
              <p:cNvPr id="197679" name="AutoShape 47"/>
              <p:cNvSpPr>
                <a:spLocks noChangeArrowheads="1"/>
              </p:cNvSpPr>
              <p:nvPr/>
            </p:nvSpPr>
            <p:spPr bwMode="auto">
              <a:xfrm>
                <a:off x="432" y="2832"/>
                <a:ext cx="1402" cy="336"/>
              </a:xfrm>
              <a:prstGeom prst="bevel">
                <a:avLst>
                  <a:gd name="adj" fmla="val 12500"/>
                </a:avLst>
              </a:prstGeom>
              <a:solidFill>
                <a:srgbClr val="FFCC00"/>
              </a:solidFill>
              <a:ln w="9525">
                <a:solidFill>
                  <a:schemeClr val="tx1"/>
                </a:solidFill>
                <a:miter lim="800000"/>
                <a:headEnd/>
                <a:tailEnd/>
              </a:ln>
              <a:effectLst/>
            </p:spPr>
            <p:txBody>
              <a:bodyPr wrap="none" anchor="ctr"/>
              <a:lstStyle/>
              <a:p>
                <a:pPr algn="ctr"/>
                <a:r>
                  <a:rPr lang="fr-FR" sz="1000" b="1">
                    <a:solidFill>
                      <a:srgbClr val="000099"/>
                    </a:solidFill>
                  </a:rPr>
                  <a:t>Lymphatiques</a:t>
                </a:r>
                <a:endParaRPr lang="fr-FR" sz="1000"/>
              </a:p>
            </p:txBody>
          </p:sp>
          <p:sp>
            <p:nvSpPr>
              <p:cNvPr id="197680" name="AutoShape 48" descr="Rayures horizontales (noir/blanc)"/>
              <p:cNvSpPr>
                <a:spLocks noChangeArrowheads="1"/>
              </p:cNvSpPr>
              <p:nvPr/>
            </p:nvSpPr>
            <p:spPr bwMode="auto">
              <a:xfrm>
                <a:off x="1680" y="2544"/>
                <a:ext cx="1853" cy="336"/>
              </a:xfrm>
              <a:prstGeom prst="bevel">
                <a:avLst>
                  <a:gd name="adj" fmla="val 12500"/>
                </a:avLst>
              </a:prstGeom>
              <a:pattFill prst="dkHorz">
                <a:fgClr>
                  <a:srgbClr val="FFCC00"/>
                </a:fgClr>
                <a:bgClr>
                  <a:srgbClr val="000099"/>
                </a:bgClr>
              </a:pattFill>
              <a:ln w="9525">
                <a:solidFill>
                  <a:schemeClr val="tx1"/>
                </a:solidFill>
                <a:miter lim="800000"/>
                <a:headEnd/>
                <a:tailEnd/>
              </a:ln>
              <a:effectLst/>
            </p:spPr>
            <p:txBody>
              <a:bodyPr wrap="none" anchor="ctr"/>
              <a:lstStyle/>
              <a:p>
                <a:pPr algn="ctr"/>
                <a:r>
                  <a:rPr lang="fr-FR" sz="1000" b="1">
                    <a:solidFill>
                      <a:schemeClr val="bg1"/>
                    </a:solidFill>
                  </a:rPr>
                  <a:t>Veino-lymphatiques</a:t>
                </a:r>
                <a:endParaRPr lang="fr-FR" sz="1000"/>
              </a:p>
            </p:txBody>
          </p:sp>
          <p:sp>
            <p:nvSpPr>
              <p:cNvPr id="197681" name="AutoShape 49" descr="Rayures horizontales (noir/blanc)"/>
              <p:cNvSpPr>
                <a:spLocks noChangeArrowheads="1"/>
              </p:cNvSpPr>
              <p:nvPr/>
            </p:nvSpPr>
            <p:spPr bwMode="auto">
              <a:xfrm>
                <a:off x="1824" y="1968"/>
                <a:ext cx="1853" cy="384"/>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sz="1000" b="1">
                    <a:solidFill>
                      <a:schemeClr val="bg1"/>
                    </a:solidFill>
                  </a:rPr>
                  <a:t>Artério-veineuses</a:t>
                </a:r>
                <a:endParaRPr lang="fr-FR" sz="1000"/>
              </a:p>
            </p:txBody>
          </p:sp>
          <p:sp>
            <p:nvSpPr>
              <p:cNvPr id="197682" name="AutoShape 50" descr="Sphères"/>
              <p:cNvSpPr>
                <a:spLocks noChangeArrowheads="1"/>
              </p:cNvSpPr>
              <p:nvPr/>
            </p:nvSpPr>
            <p:spPr bwMode="auto">
              <a:xfrm>
                <a:off x="3216" y="2256"/>
                <a:ext cx="2448" cy="384"/>
              </a:xfrm>
              <a:prstGeom prst="bevel">
                <a:avLst>
                  <a:gd name="adj" fmla="val 12500"/>
                </a:avLst>
              </a:prstGeom>
              <a:pattFill prst="sphere">
                <a:fgClr>
                  <a:srgbClr val="FF0000"/>
                </a:fgClr>
                <a:bgClr>
                  <a:srgbClr val="FF00FF"/>
                </a:bgClr>
              </a:pattFill>
              <a:ln w="9525">
                <a:solidFill>
                  <a:schemeClr val="tx1"/>
                </a:solidFill>
                <a:miter lim="800000"/>
                <a:headEnd/>
                <a:tailEnd/>
              </a:ln>
              <a:effectLst/>
            </p:spPr>
            <p:txBody>
              <a:bodyPr wrap="none" anchor="ctr"/>
              <a:lstStyle/>
              <a:p>
                <a:pPr algn="ctr"/>
                <a:r>
                  <a:rPr lang="fr-FR" sz="1000" b="1">
                    <a:solidFill>
                      <a:schemeClr val="bg1"/>
                    </a:solidFill>
                  </a:rPr>
                  <a:t>Artério-veino-lymphatiques</a:t>
                </a:r>
              </a:p>
            </p:txBody>
          </p:sp>
          <p:sp>
            <p:nvSpPr>
              <p:cNvPr id="197683" name="AutoShape 51" descr="Rayures verticales (noir/blanc)"/>
              <p:cNvSpPr>
                <a:spLocks noChangeArrowheads="1"/>
              </p:cNvSpPr>
              <p:nvPr/>
            </p:nvSpPr>
            <p:spPr bwMode="auto">
              <a:xfrm rot="5400000">
                <a:off x="1500" y="1860"/>
                <a:ext cx="384" cy="696"/>
              </a:xfrm>
              <a:prstGeom prst="notchedRightArrow">
                <a:avLst>
                  <a:gd name="adj1" fmla="val 50000"/>
                  <a:gd name="adj2" fmla="val 25000"/>
                </a:avLst>
              </a:prstGeom>
              <a:pattFill prst="dkVert">
                <a:fgClr>
                  <a:srgbClr val="000099"/>
                </a:fgClr>
                <a:bgClr>
                  <a:srgbClr val="FF0000"/>
                </a:bgClr>
              </a:pattFill>
              <a:ln w="38100">
                <a:solidFill>
                  <a:schemeClr val="bg1"/>
                </a:solidFill>
                <a:miter lim="800000"/>
                <a:headEnd/>
                <a:tailEnd/>
              </a:ln>
              <a:effectLst/>
            </p:spPr>
            <p:txBody>
              <a:bodyPr wrap="none" anchor="ctr"/>
              <a:lstStyle/>
              <a:p>
                <a:pPr algn="ctr"/>
                <a:r>
                  <a:rPr lang="fr-FR" sz="1000" b="1">
                    <a:solidFill>
                      <a:schemeClr val="bg1"/>
                    </a:solidFill>
                  </a:rPr>
                  <a:t>FAV</a:t>
                </a:r>
              </a:p>
            </p:txBody>
          </p:sp>
          <p:grpSp>
            <p:nvGrpSpPr>
              <p:cNvPr id="197684" name="Group 52"/>
              <p:cNvGrpSpPr>
                <a:grpSpLocks/>
              </p:cNvGrpSpPr>
              <p:nvPr/>
            </p:nvGrpSpPr>
            <p:grpSpPr bwMode="auto">
              <a:xfrm>
                <a:off x="384" y="3168"/>
                <a:ext cx="921" cy="808"/>
                <a:chOff x="1968" y="3656"/>
                <a:chExt cx="489" cy="568"/>
              </a:xfrm>
            </p:grpSpPr>
            <p:sp>
              <p:nvSpPr>
                <p:cNvPr id="197685" name="Freeform 53"/>
                <p:cNvSpPr>
                  <a:spLocks/>
                </p:cNvSpPr>
                <p:nvPr/>
              </p:nvSpPr>
              <p:spPr bwMode="auto">
                <a:xfrm>
                  <a:off x="1968" y="3656"/>
                  <a:ext cx="472" cy="552"/>
                </a:xfrm>
                <a:custGeom>
                  <a:avLst/>
                  <a:gdLst/>
                  <a:ahLst/>
                  <a:cxnLst>
                    <a:cxn ang="0">
                      <a:pos x="256" y="104"/>
                    </a:cxn>
                    <a:cxn ang="0">
                      <a:pos x="304" y="8"/>
                    </a:cxn>
                    <a:cxn ang="0">
                      <a:pos x="352" y="56"/>
                    </a:cxn>
                    <a:cxn ang="0">
                      <a:pos x="448" y="8"/>
                    </a:cxn>
                    <a:cxn ang="0">
                      <a:pos x="448" y="104"/>
                    </a:cxn>
                    <a:cxn ang="0">
                      <a:pos x="304" y="200"/>
                    </a:cxn>
                    <a:cxn ang="0">
                      <a:pos x="160" y="440"/>
                    </a:cxn>
                    <a:cxn ang="0">
                      <a:pos x="160" y="536"/>
                    </a:cxn>
                    <a:cxn ang="0">
                      <a:pos x="64" y="536"/>
                    </a:cxn>
                    <a:cxn ang="0">
                      <a:pos x="16" y="536"/>
                    </a:cxn>
                    <a:cxn ang="0">
                      <a:pos x="16" y="488"/>
                    </a:cxn>
                    <a:cxn ang="0">
                      <a:pos x="112" y="392"/>
                    </a:cxn>
                    <a:cxn ang="0">
                      <a:pos x="256" y="104"/>
                    </a:cxn>
                  </a:cxnLst>
                  <a:rect l="0" t="0" r="r" b="b"/>
                  <a:pathLst>
                    <a:path w="472" h="552">
                      <a:moveTo>
                        <a:pt x="256" y="104"/>
                      </a:moveTo>
                      <a:cubicBezTo>
                        <a:pt x="288" y="40"/>
                        <a:pt x="288" y="16"/>
                        <a:pt x="304" y="8"/>
                      </a:cubicBezTo>
                      <a:cubicBezTo>
                        <a:pt x="320" y="0"/>
                        <a:pt x="328" y="56"/>
                        <a:pt x="352" y="56"/>
                      </a:cubicBezTo>
                      <a:cubicBezTo>
                        <a:pt x="376" y="56"/>
                        <a:pt x="432" y="0"/>
                        <a:pt x="448" y="8"/>
                      </a:cubicBezTo>
                      <a:cubicBezTo>
                        <a:pt x="464" y="16"/>
                        <a:pt x="472" y="72"/>
                        <a:pt x="448" y="104"/>
                      </a:cubicBezTo>
                      <a:cubicBezTo>
                        <a:pt x="424" y="136"/>
                        <a:pt x="352" y="144"/>
                        <a:pt x="304" y="200"/>
                      </a:cubicBezTo>
                      <a:cubicBezTo>
                        <a:pt x="256" y="256"/>
                        <a:pt x="184" y="384"/>
                        <a:pt x="160" y="440"/>
                      </a:cubicBezTo>
                      <a:cubicBezTo>
                        <a:pt x="136" y="496"/>
                        <a:pt x="176" y="520"/>
                        <a:pt x="160" y="536"/>
                      </a:cubicBezTo>
                      <a:cubicBezTo>
                        <a:pt x="144" y="552"/>
                        <a:pt x="88" y="536"/>
                        <a:pt x="64" y="536"/>
                      </a:cubicBezTo>
                      <a:cubicBezTo>
                        <a:pt x="40" y="536"/>
                        <a:pt x="24" y="544"/>
                        <a:pt x="16" y="536"/>
                      </a:cubicBezTo>
                      <a:cubicBezTo>
                        <a:pt x="8" y="528"/>
                        <a:pt x="0" y="512"/>
                        <a:pt x="16" y="488"/>
                      </a:cubicBezTo>
                      <a:cubicBezTo>
                        <a:pt x="32" y="464"/>
                        <a:pt x="72" y="456"/>
                        <a:pt x="112" y="392"/>
                      </a:cubicBezTo>
                      <a:cubicBezTo>
                        <a:pt x="152" y="328"/>
                        <a:pt x="224" y="168"/>
                        <a:pt x="256" y="104"/>
                      </a:cubicBezTo>
                      <a:close/>
                    </a:path>
                  </a:pathLst>
                </a:custGeom>
                <a:solidFill>
                  <a:schemeClr val="bg1"/>
                </a:solidFill>
                <a:ln w="9525">
                  <a:solidFill>
                    <a:schemeClr val="tx1"/>
                  </a:solidFill>
                  <a:round/>
                  <a:headEnd/>
                  <a:tailEnd/>
                </a:ln>
                <a:effectLst/>
              </p:spPr>
              <p:txBody>
                <a:bodyPr wrap="none" anchor="ctr"/>
                <a:lstStyle/>
                <a:p>
                  <a:endParaRPr lang="fr-FR"/>
                </a:p>
              </p:txBody>
            </p:sp>
            <p:sp>
              <p:nvSpPr>
                <p:cNvPr id="197686" name="Freeform 54" descr="Rayures verticales (noir/blanc)"/>
                <p:cNvSpPr>
                  <a:spLocks/>
                </p:cNvSpPr>
                <p:nvPr/>
              </p:nvSpPr>
              <p:spPr bwMode="auto">
                <a:xfrm>
                  <a:off x="2112" y="3752"/>
                  <a:ext cx="345" cy="472"/>
                </a:xfrm>
                <a:custGeom>
                  <a:avLst/>
                  <a:gdLst/>
                  <a:ahLst/>
                  <a:cxnLst>
                    <a:cxn ang="0">
                      <a:pos x="0" y="440"/>
                    </a:cxn>
                    <a:cxn ang="0">
                      <a:pos x="233" y="347"/>
                    </a:cxn>
                    <a:cxn ang="0">
                      <a:pos x="336" y="152"/>
                    </a:cxn>
                    <a:cxn ang="0">
                      <a:pos x="288" y="8"/>
                    </a:cxn>
                    <a:cxn ang="0">
                      <a:pos x="240" y="104"/>
                    </a:cxn>
                    <a:cxn ang="0">
                      <a:pos x="101" y="207"/>
                    </a:cxn>
                    <a:cxn ang="0">
                      <a:pos x="0" y="440"/>
                    </a:cxn>
                  </a:cxnLst>
                  <a:rect l="0" t="0" r="r" b="b"/>
                  <a:pathLst>
                    <a:path w="345" h="472">
                      <a:moveTo>
                        <a:pt x="0" y="440"/>
                      </a:moveTo>
                      <a:cubicBezTo>
                        <a:pt x="7" y="472"/>
                        <a:pt x="177" y="395"/>
                        <a:pt x="233" y="347"/>
                      </a:cubicBezTo>
                      <a:cubicBezTo>
                        <a:pt x="289" y="299"/>
                        <a:pt x="327" y="208"/>
                        <a:pt x="336" y="152"/>
                      </a:cubicBezTo>
                      <a:cubicBezTo>
                        <a:pt x="345" y="96"/>
                        <a:pt x="304" y="16"/>
                        <a:pt x="288" y="8"/>
                      </a:cubicBezTo>
                      <a:cubicBezTo>
                        <a:pt x="272" y="0"/>
                        <a:pt x="271" y="71"/>
                        <a:pt x="240" y="104"/>
                      </a:cubicBezTo>
                      <a:cubicBezTo>
                        <a:pt x="209" y="137"/>
                        <a:pt x="141" y="151"/>
                        <a:pt x="101" y="207"/>
                      </a:cubicBezTo>
                      <a:cubicBezTo>
                        <a:pt x="61" y="263"/>
                        <a:pt x="21" y="392"/>
                        <a:pt x="0" y="440"/>
                      </a:cubicBezTo>
                      <a:close/>
                    </a:path>
                  </a:pathLst>
                </a:custGeom>
                <a:pattFill prst="dkVert">
                  <a:fgClr>
                    <a:srgbClr val="FF0000"/>
                  </a:fgClr>
                  <a:bgClr>
                    <a:srgbClr val="FFFFFF"/>
                  </a:bgClr>
                </a:pattFill>
                <a:ln w="9525">
                  <a:solidFill>
                    <a:schemeClr val="tx1"/>
                  </a:solidFill>
                  <a:round/>
                  <a:headEnd/>
                  <a:tailEnd/>
                </a:ln>
                <a:effectLst/>
              </p:spPr>
              <p:txBody>
                <a:bodyPr wrap="none" anchor="ctr"/>
                <a:lstStyle/>
                <a:p>
                  <a:endParaRPr lang="fr-FR"/>
                </a:p>
              </p:txBody>
            </p:sp>
          </p:grpSp>
          <p:sp>
            <p:nvSpPr>
              <p:cNvPr id="197687" name="AutoShape 55"/>
              <p:cNvSpPr>
                <a:spLocks noChangeArrowheads="1"/>
              </p:cNvSpPr>
              <p:nvPr/>
            </p:nvSpPr>
            <p:spPr bwMode="auto">
              <a:xfrm>
                <a:off x="1344" y="3312"/>
                <a:ext cx="1632" cy="384"/>
              </a:xfrm>
              <a:prstGeom prst="bevel">
                <a:avLst>
                  <a:gd name="adj" fmla="val 12500"/>
                </a:avLst>
              </a:prstGeom>
              <a:solidFill>
                <a:schemeClr val="accent1"/>
              </a:solidFill>
              <a:ln w="9525">
                <a:solidFill>
                  <a:schemeClr val="tx1"/>
                </a:solidFill>
                <a:miter lim="800000"/>
                <a:headEnd/>
                <a:tailEnd/>
              </a:ln>
              <a:effectLst/>
            </p:spPr>
            <p:txBody>
              <a:bodyPr wrap="none" anchor="ctr"/>
              <a:lstStyle/>
              <a:p>
                <a:pPr algn="ctr"/>
                <a:r>
                  <a:rPr lang="fr-FR" sz="1000" b="1"/>
                  <a:t>DYSTROPHIE</a:t>
                </a:r>
              </a:p>
              <a:p>
                <a:pPr algn="ctr"/>
                <a:r>
                  <a:rPr lang="fr-FR" sz="1000" b="1"/>
                  <a:t>OSTEO-MUSCULAIRE</a:t>
                </a:r>
              </a:p>
            </p:txBody>
          </p:sp>
          <p:sp>
            <p:nvSpPr>
              <p:cNvPr id="197688" name="Text Box 56"/>
              <p:cNvSpPr txBox="1">
                <a:spLocks noChangeArrowheads="1"/>
              </p:cNvSpPr>
              <p:nvPr/>
            </p:nvSpPr>
            <p:spPr bwMode="auto">
              <a:xfrm>
                <a:off x="1853" y="3941"/>
                <a:ext cx="228" cy="244"/>
              </a:xfrm>
              <a:prstGeom prst="rect">
                <a:avLst/>
              </a:prstGeom>
              <a:noFill/>
              <a:ln w="9525">
                <a:noFill/>
                <a:miter lim="800000"/>
                <a:headEnd/>
                <a:tailEnd/>
              </a:ln>
              <a:effectLst/>
            </p:spPr>
            <p:txBody>
              <a:bodyPr wrap="none">
                <a:spAutoFit/>
              </a:bodyPr>
              <a:lstStyle/>
              <a:p>
                <a:endParaRPr lang="fr-FR" sz="1000"/>
              </a:p>
            </p:txBody>
          </p:sp>
          <p:grpSp>
            <p:nvGrpSpPr>
              <p:cNvPr id="197689" name="Group 57"/>
              <p:cNvGrpSpPr>
                <a:grpSpLocks/>
              </p:cNvGrpSpPr>
              <p:nvPr/>
            </p:nvGrpSpPr>
            <p:grpSpPr bwMode="auto">
              <a:xfrm>
                <a:off x="3168" y="2784"/>
                <a:ext cx="2448" cy="1344"/>
                <a:chOff x="4320" y="3408"/>
                <a:chExt cx="2448" cy="1344"/>
              </a:xfrm>
            </p:grpSpPr>
            <p:grpSp>
              <p:nvGrpSpPr>
                <p:cNvPr id="197690" name="Group 58"/>
                <p:cNvGrpSpPr>
                  <a:grpSpLocks/>
                </p:cNvGrpSpPr>
                <p:nvPr/>
              </p:nvGrpSpPr>
              <p:grpSpPr bwMode="auto">
                <a:xfrm>
                  <a:off x="4320" y="3408"/>
                  <a:ext cx="2448" cy="1344"/>
                  <a:chOff x="2976" y="2544"/>
                  <a:chExt cx="2448" cy="1344"/>
                </a:xfrm>
              </p:grpSpPr>
              <p:sp>
                <p:nvSpPr>
                  <p:cNvPr id="197691" name="AutoShape 59"/>
                  <p:cNvSpPr>
                    <a:spLocks noChangeArrowheads="1"/>
                  </p:cNvSpPr>
                  <p:nvPr/>
                </p:nvSpPr>
                <p:spPr bwMode="auto">
                  <a:xfrm>
                    <a:off x="2976" y="2544"/>
                    <a:ext cx="2448" cy="1344"/>
                  </a:xfrm>
                  <a:prstGeom prst="roundRect">
                    <a:avLst>
                      <a:gd name="adj" fmla="val 16667"/>
                    </a:avLst>
                  </a:prstGeom>
                  <a:solidFill>
                    <a:srgbClr val="CC3300"/>
                  </a:solidFill>
                  <a:ln w="76200" cmpd="tri">
                    <a:solidFill>
                      <a:schemeClr val="tx1"/>
                    </a:solidFill>
                    <a:round/>
                    <a:headEnd/>
                    <a:tailEnd/>
                  </a:ln>
                  <a:effectLst/>
                </p:spPr>
                <p:txBody>
                  <a:bodyPr wrap="none" anchor="ctr"/>
                  <a:lstStyle/>
                  <a:p>
                    <a:pPr algn="ctr"/>
                    <a:endParaRPr lang="fr-FR" sz="1000"/>
                  </a:p>
                </p:txBody>
              </p:sp>
              <p:sp>
                <p:nvSpPr>
                  <p:cNvPr id="197692" name="Text Box 60"/>
                  <p:cNvSpPr txBox="1">
                    <a:spLocks noChangeArrowheads="1"/>
                  </p:cNvSpPr>
                  <p:nvPr/>
                </p:nvSpPr>
                <p:spPr bwMode="auto">
                  <a:xfrm>
                    <a:off x="3092" y="2960"/>
                    <a:ext cx="1852" cy="253"/>
                  </a:xfrm>
                  <a:prstGeom prst="rect">
                    <a:avLst/>
                  </a:prstGeom>
                  <a:solidFill>
                    <a:schemeClr val="bg1"/>
                  </a:solidFill>
                  <a:ln w="9525">
                    <a:solidFill>
                      <a:srgbClr val="996633"/>
                    </a:solidFill>
                    <a:miter lim="800000"/>
                    <a:headEnd/>
                    <a:tailEnd/>
                  </a:ln>
                  <a:effectLst/>
                </p:spPr>
                <p:txBody>
                  <a:bodyPr wrap="none">
                    <a:spAutoFit/>
                  </a:bodyPr>
                  <a:lstStyle/>
                  <a:p>
                    <a:r>
                      <a:rPr lang="fr-FR" sz="1000" b="1">
                        <a:solidFill>
                          <a:srgbClr val="CC3300"/>
                        </a:solidFill>
                        <a:effectLst>
                          <a:outerShdw blurRad="38100" dist="38100" dir="2700000" algn="tl">
                            <a:srgbClr val="C0C0C0"/>
                          </a:outerShdw>
                        </a:effectLst>
                      </a:rPr>
                      <a:t>NeuroEctoderme</a:t>
                    </a:r>
                  </a:p>
                </p:txBody>
              </p:sp>
              <p:sp>
                <p:nvSpPr>
                  <p:cNvPr id="197693" name="AutoShape 61"/>
                  <p:cNvSpPr>
                    <a:spLocks noChangeArrowheads="1"/>
                  </p:cNvSpPr>
                  <p:nvPr/>
                </p:nvSpPr>
                <p:spPr bwMode="auto">
                  <a:xfrm>
                    <a:off x="3024" y="3312"/>
                    <a:ext cx="1632" cy="384"/>
                  </a:xfrm>
                  <a:prstGeom prst="bevel">
                    <a:avLst>
                      <a:gd name="adj" fmla="val 12500"/>
                    </a:avLst>
                  </a:prstGeom>
                  <a:solidFill>
                    <a:srgbClr val="CC3300"/>
                  </a:solidFill>
                  <a:ln w="9525">
                    <a:solidFill>
                      <a:srgbClr val="CC3300"/>
                    </a:solidFill>
                    <a:miter lim="800000"/>
                    <a:headEnd/>
                    <a:tailEnd/>
                  </a:ln>
                  <a:effectLst/>
                </p:spPr>
                <p:txBody>
                  <a:bodyPr wrap="none" anchor="ctr"/>
                  <a:lstStyle/>
                  <a:p>
                    <a:pPr algn="ctr"/>
                    <a:r>
                      <a:rPr lang="fr-FR" sz="1000" b="1"/>
                      <a:t>DYSTROPHIE</a:t>
                    </a:r>
                  </a:p>
                  <a:p>
                    <a:pPr algn="ctr"/>
                    <a:r>
                      <a:rPr lang="fr-FR" sz="1000" b="1"/>
                      <a:t>NEURO-CUTANEE</a:t>
                    </a:r>
                  </a:p>
                </p:txBody>
              </p:sp>
            </p:grpSp>
            <p:grpSp>
              <p:nvGrpSpPr>
                <p:cNvPr id="197694" name="Group 62"/>
                <p:cNvGrpSpPr>
                  <a:grpSpLocks/>
                </p:cNvGrpSpPr>
                <p:nvPr/>
              </p:nvGrpSpPr>
              <p:grpSpPr bwMode="auto">
                <a:xfrm flipH="1">
                  <a:off x="6000" y="3888"/>
                  <a:ext cx="624" cy="688"/>
                  <a:chOff x="4368" y="2496"/>
                  <a:chExt cx="781" cy="880"/>
                </a:xfrm>
              </p:grpSpPr>
              <p:grpSp>
                <p:nvGrpSpPr>
                  <p:cNvPr id="197695" name="Group 63"/>
                  <p:cNvGrpSpPr>
                    <a:grpSpLocks/>
                  </p:cNvGrpSpPr>
                  <p:nvPr/>
                </p:nvGrpSpPr>
                <p:grpSpPr bwMode="auto">
                  <a:xfrm>
                    <a:off x="4368" y="2496"/>
                    <a:ext cx="781" cy="520"/>
                    <a:chOff x="4368" y="2496"/>
                    <a:chExt cx="781" cy="520"/>
                  </a:xfrm>
                </p:grpSpPr>
                <p:grpSp>
                  <p:nvGrpSpPr>
                    <p:cNvPr id="197696" name="Group 64"/>
                    <p:cNvGrpSpPr>
                      <a:grpSpLocks/>
                    </p:cNvGrpSpPr>
                    <p:nvPr/>
                  </p:nvGrpSpPr>
                  <p:grpSpPr bwMode="auto">
                    <a:xfrm>
                      <a:off x="4368" y="2496"/>
                      <a:ext cx="781" cy="455"/>
                      <a:chOff x="4368" y="2496"/>
                      <a:chExt cx="781" cy="455"/>
                    </a:xfrm>
                  </p:grpSpPr>
                  <p:sp>
                    <p:nvSpPr>
                      <p:cNvPr id="197697" name="Freeform 65"/>
                      <p:cNvSpPr>
                        <a:spLocks/>
                      </p:cNvSpPr>
                      <p:nvPr/>
                    </p:nvSpPr>
                    <p:spPr bwMode="auto">
                      <a:xfrm>
                        <a:off x="4368" y="2496"/>
                        <a:ext cx="781" cy="455"/>
                      </a:xfrm>
                      <a:custGeom>
                        <a:avLst/>
                        <a:gdLst/>
                        <a:ahLst/>
                        <a:cxnLst>
                          <a:cxn ang="0">
                            <a:pos x="817" y="42"/>
                          </a:cxn>
                          <a:cxn ang="0">
                            <a:pos x="975" y="16"/>
                          </a:cxn>
                          <a:cxn ang="0">
                            <a:pos x="1155" y="0"/>
                          </a:cxn>
                          <a:cxn ang="0">
                            <a:pos x="1373" y="26"/>
                          </a:cxn>
                          <a:cxn ang="0">
                            <a:pos x="1653" y="95"/>
                          </a:cxn>
                          <a:cxn ang="0">
                            <a:pos x="1812" y="167"/>
                          </a:cxn>
                          <a:cxn ang="0">
                            <a:pos x="1922" y="249"/>
                          </a:cxn>
                          <a:cxn ang="0">
                            <a:pos x="1981" y="302"/>
                          </a:cxn>
                          <a:cxn ang="0">
                            <a:pos x="2086" y="341"/>
                          </a:cxn>
                          <a:cxn ang="0">
                            <a:pos x="2182" y="404"/>
                          </a:cxn>
                          <a:cxn ang="0">
                            <a:pos x="2237" y="491"/>
                          </a:cxn>
                          <a:cxn ang="0">
                            <a:pos x="2303" y="690"/>
                          </a:cxn>
                          <a:cxn ang="0">
                            <a:pos x="2342" y="829"/>
                          </a:cxn>
                          <a:cxn ang="0">
                            <a:pos x="2333" y="947"/>
                          </a:cxn>
                          <a:cxn ang="0">
                            <a:pos x="2306" y="1090"/>
                          </a:cxn>
                          <a:cxn ang="0">
                            <a:pos x="2265" y="1189"/>
                          </a:cxn>
                          <a:cxn ang="0">
                            <a:pos x="2208" y="1242"/>
                          </a:cxn>
                          <a:cxn ang="0">
                            <a:pos x="2138" y="1260"/>
                          </a:cxn>
                          <a:cxn ang="0">
                            <a:pos x="1937" y="1279"/>
                          </a:cxn>
                          <a:cxn ang="0">
                            <a:pos x="1609" y="1337"/>
                          </a:cxn>
                          <a:cxn ang="0">
                            <a:pos x="1272" y="1366"/>
                          </a:cxn>
                          <a:cxn ang="0">
                            <a:pos x="942" y="1329"/>
                          </a:cxn>
                          <a:cxn ang="0">
                            <a:pos x="769" y="1252"/>
                          </a:cxn>
                          <a:cxn ang="0">
                            <a:pos x="686" y="1205"/>
                          </a:cxn>
                          <a:cxn ang="0">
                            <a:pos x="608" y="1194"/>
                          </a:cxn>
                          <a:cxn ang="0">
                            <a:pos x="511" y="1164"/>
                          </a:cxn>
                          <a:cxn ang="0">
                            <a:pos x="446" y="1109"/>
                          </a:cxn>
                          <a:cxn ang="0">
                            <a:pos x="424" y="1038"/>
                          </a:cxn>
                          <a:cxn ang="0">
                            <a:pos x="372" y="984"/>
                          </a:cxn>
                          <a:cxn ang="0">
                            <a:pos x="252" y="942"/>
                          </a:cxn>
                          <a:cxn ang="0">
                            <a:pos x="140" y="910"/>
                          </a:cxn>
                          <a:cxn ang="0">
                            <a:pos x="54" y="861"/>
                          </a:cxn>
                          <a:cxn ang="0">
                            <a:pos x="17" y="783"/>
                          </a:cxn>
                          <a:cxn ang="0">
                            <a:pos x="0" y="675"/>
                          </a:cxn>
                          <a:cxn ang="0">
                            <a:pos x="26" y="543"/>
                          </a:cxn>
                          <a:cxn ang="0">
                            <a:pos x="107" y="406"/>
                          </a:cxn>
                          <a:cxn ang="0">
                            <a:pos x="234" y="307"/>
                          </a:cxn>
                          <a:cxn ang="0">
                            <a:pos x="358" y="259"/>
                          </a:cxn>
                          <a:cxn ang="0">
                            <a:pos x="458" y="233"/>
                          </a:cxn>
                          <a:cxn ang="0">
                            <a:pos x="598" y="141"/>
                          </a:cxn>
                          <a:cxn ang="0">
                            <a:pos x="744" y="66"/>
                          </a:cxn>
                        </a:cxnLst>
                        <a:rect l="0" t="0" r="r" b="b"/>
                        <a:pathLst>
                          <a:path w="2344" h="1366">
                            <a:moveTo>
                              <a:pt x="744" y="66"/>
                            </a:moveTo>
                            <a:lnTo>
                              <a:pt x="817" y="42"/>
                            </a:lnTo>
                            <a:lnTo>
                              <a:pt x="887" y="29"/>
                            </a:lnTo>
                            <a:lnTo>
                              <a:pt x="975" y="16"/>
                            </a:lnTo>
                            <a:lnTo>
                              <a:pt x="1073" y="5"/>
                            </a:lnTo>
                            <a:lnTo>
                              <a:pt x="1155" y="0"/>
                            </a:lnTo>
                            <a:lnTo>
                              <a:pt x="1250" y="6"/>
                            </a:lnTo>
                            <a:lnTo>
                              <a:pt x="1373" y="26"/>
                            </a:lnTo>
                            <a:lnTo>
                              <a:pt x="1528" y="58"/>
                            </a:lnTo>
                            <a:lnTo>
                              <a:pt x="1653" y="95"/>
                            </a:lnTo>
                            <a:lnTo>
                              <a:pt x="1758" y="137"/>
                            </a:lnTo>
                            <a:lnTo>
                              <a:pt x="1812" y="167"/>
                            </a:lnTo>
                            <a:lnTo>
                              <a:pt x="1858" y="196"/>
                            </a:lnTo>
                            <a:lnTo>
                              <a:pt x="1922" y="249"/>
                            </a:lnTo>
                            <a:lnTo>
                              <a:pt x="1948" y="279"/>
                            </a:lnTo>
                            <a:lnTo>
                              <a:pt x="1981" y="302"/>
                            </a:lnTo>
                            <a:lnTo>
                              <a:pt x="2032" y="323"/>
                            </a:lnTo>
                            <a:lnTo>
                              <a:pt x="2086" y="341"/>
                            </a:lnTo>
                            <a:lnTo>
                              <a:pt x="2139" y="367"/>
                            </a:lnTo>
                            <a:lnTo>
                              <a:pt x="2182" y="404"/>
                            </a:lnTo>
                            <a:lnTo>
                              <a:pt x="2206" y="435"/>
                            </a:lnTo>
                            <a:lnTo>
                              <a:pt x="2237" y="491"/>
                            </a:lnTo>
                            <a:lnTo>
                              <a:pt x="2274" y="586"/>
                            </a:lnTo>
                            <a:lnTo>
                              <a:pt x="2303" y="690"/>
                            </a:lnTo>
                            <a:lnTo>
                              <a:pt x="2328" y="777"/>
                            </a:lnTo>
                            <a:lnTo>
                              <a:pt x="2342" y="829"/>
                            </a:lnTo>
                            <a:lnTo>
                              <a:pt x="2344" y="886"/>
                            </a:lnTo>
                            <a:lnTo>
                              <a:pt x="2333" y="947"/>
                            </a:lnTo>
                            <a:lnTo>
                              <a:pt x="2320" y="1020"/>
                            </a:lnTo>
                            <a:lnTo>
                              <a:pt x="2306" y="1090"/>
                            </a:lnTo>
                            <a:lnTo>
                              <a:pt x="2288" y="1146"/>
                            </a:lnTo>
                            <a:lnTo>
                              <a:pt x="2265" y="1189"/>
                            </a:lnTo>
                            <a:lnTo>
                              <a:pt x="2241" y="1218"/>
                            </a:lnTo>
                            <a:lnTo>
                              <a:pt x="2208" y="1242"/>
                            </a:lnTo>
                            <a:lnTo>
                              <a:pt x="2181" y="1253"/>
                            </a:lnTo>
                            <a:lnTo>
                              <a:pt x="2138" y="1260"/>
                            </a:lnTo>
                            <a:lnTo>
                              <a:pt x="2040" y="1268"/>
                            </a:lnTo>
                            <a:lnTo>
                              <a:pt x="1937" y="1279"/>
                            </a:lnTo>
                            <a:lnTo>
                              <a:pt x="1835" y="1301"/>
                            </a:lnTo>
                            <a:lnTo>
                              <a:pt x="1609" y="1337"/>
                            </a:lnTo>
                            <a:lnTo>
                              <a:pt x="1477" y="1351"/>
                            </a:lnTo>
                            <a:lnTo>
                              <a:pt x="1272" y="1366"/>
                            </a:lnTo>
                            <a:lnTo>
                              <a:pt x="1118" y="1351"/>
                            </a:lnTo>
                            <a:lnTo>
                              <a:pt x="942" y="1329"/>
                            </a:lnTo>
                            <a:lnTo>
                              <a:pt x="818" y="1286"/>
                            </a:lnTo>
                            <a:lnTo>
                              <a:pt x="769" y="1252"/>
                            </a:lnTo>
                            <a:lnTo>
                              <a:pt x="733" y="1227"/>
                            </a:lnTo>
                            <a:lnTo>
                              <a:pt x="686" y="1205"/>
                            </a:lnTo>
                            <a:lnTo>
                              <a:pt x="644" y="1194"/>
                            </a:lnTo>
                            <a:lnTo>
                              <a:pt x="608" y="1194"/>
                            </a:lnTo>
                            <a:lnTo>
                              <a:pt x="570" y="1190"/>
                            </a:lnTo>
                            <a:lnTo>
                              <a:pt x="511" y="1164"/>
                            </a:lnTo>
                            <a:lnTo>
                              <a:pt x="470" y="1137"/>
                            </a:lnTo>
                            <a:lnTo>
                              <a:pt x="446" y="1109"/>
                            </a:lnTo>
                            <a:lnTo>
                              <a:pt x="434" y="1075"/>
                            </a:lnTo>
                            <a:lnTo>
                              <a:pt x="424" y="1038"/>
                            </a:lnTo>
                            <a:lnTo>
                              <a:pt x="409" y="1014"/>
                            </a:lnTo>
                            <a:lnTo>
                              <a:pt x="372" y="984"/>
                            </a:lnTo>
                            <a:lnTo>
                              <a:pt x="314" y="955"/>
                            </a:lnTo>
                            <a:lnTo>
                              <a:pt x="252" y="942"/>
                            </a:lnTo>
                            <a:lnTo>
                              <a:pt x="200" y="931"/>
                            </a:lnTo>
                            <a:lnTo>
                              <a:pt x="140" y="910"/>
                            </a:lnTo>
                            <a:lnTo>
                              <a:pt x="92" y="888"/>
                            </a:lnTo>
                            <a:lnTo>
                              <a:pt x="54" y="861"/>
                            </a:lnTo>
                            <a:lnTo>
                              <a:pt x="33" y="835"/>
                            </a:lnTo>
                            <a:lnTo>
                              <a:pt x="17" y="783"/>
                            </a:lnTo>
                            <a:lnTo>
                              <a:pt x="6" y="727"/>
                            </a:lnTo>
                            <a:lnTo>
                              <a:pt x="0" y="675"/>
                            </a:lnTo>
                            <a:lnTo>
                              <a:pt x="6" y="616"/>
                            </a:lnTo>
                            <a:lnTo>
                              <a:pt x="26" y="543"/>
                            </a:lnTo>
                            <a:lnTo>
                              <a:pt x="58" y="477"/>
                            </a:lnTo>
                            <a:lnTo>
                              <a:pt x="107" y="406"/>
                            </a:lnTo>
                            <a:lnTo>
                              <a:pt x="170" y="347"/>
                            </a:lnTo>
                            <a:lnTo>
                              <a:pt x="234" y="307"/>
                            </a:lnTo>
                            <a:lnTo>
                              <a:pt x="284" y="278"/>
                            </a:lnTo>
                            <a:lnTo>
                              <a:pt x="358" y="259"/>
                            </a:lnTo>
                            <a:lnTo>
                              <a:pt x="409" y="251"/>
                            </a:lnTo>
                            <a:lnTo>
                              <a:pt x="458" y="233"/>
                            </a:lnTo>
                            <a:lnTo>
                              <a:pt x="537" y="187"/>
                            </a:lnTo>
                            <a:lnTo>
                              <a:pt x="598" y="141"/>
                            </a:lnTo>
                            <a:lnTo>
                              <a:pt x="675" y="97"/>
                            </a:lnTo>
                            <a:lnTo>
                              <a:pt x="744" y="66"/>
                            </a:lnTo>
                            <a:close/>
                          </a:path>
                        </a:pathLst>
                      </a:custGeom>
                      <a:solidFill>
                        <a:srgbClr val="FFC0C0"/>
                      </a:solidFill>
                      <a:ln w="9525">
                        <a:noFill/>
                        <a:round/>
                        <a:headEnd/>
                        <a:tailEnd/>
                      </a:ln>
                    </p:spPr>
                    <p:txBody>
                      <a:bodyPr/>
                      <a:lstStyle/>
                      <a:p>
                        <a:endParaRPr lang="fr-FR"/>
                      </a:p>
                    </p:txBody>
                  </p:sp>
                  <p:grpSp>
                    <p:nvGrpSpPr>
                      <p:cNvPr id="197698" name="Group 66"/>
                      <p:cNvGrpSpPr>
                        <a:grpSpLocks/>
                      </p:cNvGrpSpPr>
                      <p:nvPr/>
                    </p:nvGrpSpPr>
                    <p:grpSpPr bwMode="auto">
                      <a:xfrm>
                        <a:off x="4387" y="2509"/>
                        <a:ext cx="735" cy="369"/>
                        <a:chOff x="4387" y="2509"/>
                        <a:chExt cx="735" cy="369"/>
                      </a:xfrm>
                    </p:grpSpPr>
                    <p:grpSp>
                      <p:nvGrpSpPr>
                        <p:cNvPr id="197699" name="Group 67"/>
                        <p:cNvGrpSpPr>
                          <a:grpSpLocks/>
                        </p:cNvGrpSpPr>
                        <p:nvPr/>
                      </p:nvGrpSpPr>
                      <p:grpSpPr bwMode="auto">
                        <a:xfrm>
                          <a:off x="4387" y="2668"/>
                          <a:ext cx="132" cy="178"/>
                          <a:chOff x="4387" y="2668"/>
                          <a:chExt cx="132" cy="178"/>
                        </a:xfrm>
                      </p:grpSpPr>
                      <p:sp>
                        <p:nvSpPr>
                          <p:cNvPr id="197700" name="Freeform 68"/>
                          <p:cNvSpPr>
                            <a:spLocks/>
                          </p:cNvSpPr>
                          <p:nvPr/>
                        </p:nvSpPr>
                        <p:spPr bwMode="auto">
                          <a:xfrm>
                            <a:off x="4387" y="2668"/>
                            <a:ext cx="132" cy="178"/>
                          </a:xfrm>
                          <a:custGeom>
                            <a:avLst/>
                            <a:gdLst/>
                            <a:ahLst/>
                            <a:cxnLst>
                              <a:cxn ang="0">
                                <a:pos x="6" y="0"/>
                              </a:cxn>
                              <a:cxn ang="0">
                                <a:pos x="3" y="21"/>
                              </a:cxn>
                              <a:cxn ang="0">
                                <a:pos x="0" y="48"/>
                              </a:cxn>
                              <a:cxn ang="0">
                                <a:pos x="3" y="72"/>
                              </a:cxn>
                              <a:cxn ang="0">
                                <a:pos x="10" y="99"/>
                              </a:cxn>
                              <a:cxn ang="0">
                                <a:pos x="19" y="121"/>
                              </a:cxn>
                              <a:cxn ang="0">
                                <a:pos x="36" y="147"/>
                              </a:cxn>
                              <a:cxn ang="0">
                                <a:pos x="55" y="171"/>
                              </a:cxn>
                              <a:cxn ang="0">
                                <a:pos x="85" y="190"/>
                              </a:cxn>
                              <a:cxn ang="0">
                                <a:pos x="116" y="202"/>
                              </a:cxn>
                              <a:cxn ang="0">
                                <a:pos x="146" y="216"/>
                              </a:cxn>
                              <a:cxn ang="0">
                                <a:pos x="152" y="239"/>
                              </a:cxn>
                              <a:cxn ang="0">
                                <a:pos x="163" y="269"/>
                              </a:cxn>
                              <a:cxn ang="0">
                                <a:pos x="182" y="297"/>
                              </a:cxn>
                              <a:cxn ang="0">
                                <a:pos x="205" y="327"/>
                              </a:cxn>
                              <a:cxn ang="0">
                                <a:pos x="242" y="361"/>
                              </a:cxn>
                              <a:cxn ang="0">
                                <a:pos x="271" y="386"/>
                              </a:cxn>
                              <a:cxn ang="0">
                                <a:pos x="293" y="398"/>
                              </a:cxn>
                              <a:cxn ang="0">
                                <a:pos x="330" y="413"/>
                              </a:cxn>
                              <a:cxn ang="0">
                                <a:pos x="369" y="424"/>
                              </a:cxn>
                              <a:cxn ang="0">
                                <a:pos x="385" y="430"/>
                              </a:cxn>
                              <a:cxn ang="0">
                                <a:pos x="395" y="441"/>
                              </a:cxn>
                              <a:cxn ang="0">
                                <a:pos x="398" y="455"/>
                              </a:cxn>
                              <a:cxn ang="0">
                                <a:pos x="392" y="500"/>
                              </a:cxn>
                              <a:cxn ang="0">
                                <a:pos x="384" y="534"/>
                              </a:cxn>
                            </a:cxnLst>
                            <a:rect l="0" t="0" r="r" b="b"/>
                            <a:pathLst>
                              <a:path w="398" h="534">
                                <a:moveTo>
                                  <a:pt x="6" y="0"/>
                                </a:moveTo>
                                <a:lnTo>
                                  <a:pt x="3" y="21"/>
                                </a:lnTo>
                                <a:lnTo>
                                  <a:pt x="0" y="48"/>
                                </a:lnTo>
                                <a:lnTo>
                                  <a:pt x="3" y="72"/>
                                </a:lnTo>
                                <a:lnTo>
                                  <a:pt x="10" y="99"/>
                                </a:lnTo>
                                <a:lnTo>
                                  <a:pt x="19" y="121"/>
                                </a:lnTo>
                                <a:lnTo>
                                  <a:pt x="36" y="147"/>
                                </a:lnTo>
                                <a:lnTo>
                                  <a:pt x="55" y="171"/>
                                </a:lnTo>
                                <a:lnTo>
                                  <a:pt x="85" y="190"/>
                                </a:lnTo>
                                <a:lnTo>
                                  <a:pt x="116" y="202"/>
                                </a:lnTo>
                                <a:lnTo>
                                  <a:pt x="146" y="216"/>
                                </a:lnTo>
                                <a:lnTo>
                                  <a:pt x="152" y="239"/>
                                </a:lnTo>
                                <a:lnTo>
                                  <a:pt x="163" y="269"/>
                                </a:lnTo>
                                <a:lnTo>
                                  <a:pt x="182" y="297"/>
                                </a:lnTo>
                                <a:lnTo>
                                  <a:pt x="205" y="327"/>
                                </a:lnTo>
                                <a:lnTo>
                                  <a:pt x="242" y="361"/>
                                </a:lnTo>
                                <a:lnTo>
                                  <a:pt x="271" y="386"/>
                                </a:lnTo>
                                <a:lnTo>
                                  <a:pt x="293" y="398"/>
                                </a:lnTo>
                                <a:lnTo>
                                  <a:pt x="330" y="413"/>
                                </a:lnTo>
                                <a:lnTo>
                                  <a:pt x="369" y="424"/>
                                </a:lnTo>
                                <a:lnTo>
                                  <a:pt x="385" y="430"/>
                                </a:lnTo>
                                <a:lnTo>
                                  <a:pt x="395" y="441"/>
                                </a:lnTo>
                                <a:lnTo>
                                  <a:pt x="398" y="455"/>
                                </a:lnTo>
                                <a:lnTo>
                                  <a:pt x="392" y="500"/>
                                </a:lnTo>
                                <a:lnTo>
                                  <a:pt x="384" y="534"/>
                                </a:lnTo>
                              </a:path>
                            </a:pathLst>
                          </a:custGeom>
                          <a:noFill/>
                          <a:ln w="11113">
                            <a:solidFill>
                              <a:srgbClr val="FF8080"/>
                            </a:solidFill>
                            <a:prstDash val="solid"/>
                            <a:round/>
                            <a:headEnd/>
                            <a:tailEnd/>
                          </a:ln>
                        </p:spPr>
                        <p:txBody>
                          <a:bodyPr/>
                          <a:lstStyle/>
                          <a:p>
                            <a:endParaRPr lang="fr-FR"/>
                          </a:p>
                        </p:txBody>
                      </p:sp>
                      <p:sp>
                        <p:nvSpPr>
                          <p:cNvPr id="197701" name="Freeform 69"/>
                          <p:cNvSpPr>
                            <a:spLocks/>
                          </p:cNvSpPr>
                          <p:nvPr/>
                        </p:nvSpPr>
                        <p:spPr bwMode="auto">
                          <a:xfrm>
                            <a:off x="4435" y="2689"/>
                            <a:ext cx="7" cy="51"/>
                          </a:xfrm>
                          <a:custGeom>
                            <a:avLst/>
                            <a:gdLst/>
                            <a:ahLst/>
                            <a:cxnLst>
                              <a:cxn ang="0">
                                <a:pos x="14" y="0"/>
                              </a:cxn>
                              <a:cxn ang="0">
                                <a:pos x="17" y="43"/>
                              </a:cxn>
                              <a:cxn ang="0">
                                <a:pos x="21" y="80"/>
                              </a:cxn>
                              <a:cxn ang="0">
                                <a:pos x="15" y="117"/>
                              </a:cxn>
                              <a:cxn ang="0">
                                <a:pos x="0" y="152"/>
                              </a:cxn>
                            </a:cxnLst>
                            <a:rect l="0" t="0" r="r" b="b"/>
                            <a:pathLst>
                              <a:path w="21" h="152">
                                <a:moveTo>
                                  <a:pt x="14" y="0"/>
                                </a:moveTo>
                                <a:lnTo>
                                  <a:pt x="17" y="43"/>
                                </a:lnTo>
                                <a:lnTo>
                                  <a:pt x="21" y="80"/>
                                </a:lnTo>
                                <a:lnTo>
                                  <a:pt x="15" y="117"/>
                                </a:lnTo>
                                <a:lnTo>
                                  <a:pt x="0" y="152"/>
                                </a:lnTo>
                              </a:path>
                            </a:pathLst>
                          </a:custGeom>
                          <a:noFill/>
                          <a:ln w="11113">
                            <a:solidFill>
                              <a:srgbClr val="FF8080"/>
                            </a:solidFill>
                            <a:prstDash val="solid"/>
                            <a:round/>
                            <a:headEnd/>
                            <a:tailEnd/>
                          </a:ln>
                        </p:spPr>
                        <p:txBody>
                          <a:bodyPr/>
                          <a:lstStyle/>
                          <a:p>
                            <a:endParaRPr lang="fr-FR"/>
                          </a:p>
                        </p:txBody>
                      </p:sp>
                    </p:grpSp>
                    <p:sp>
                      <p:nvSpPr>
                        <p:cNvPr id="197702" name="Freeform 70"/>
                        <p:cNvSpPr>
                          <a:spLocks/>
                        </p:cNvSpPr>
                        <p:nvPr/>
                      </p:nvSpPr>
                      <p:spPr bwMode="auto">
                        <a:xfrm>
                          <a:off x="4503" y="2714"/>
                          <a:ext cx="125" cy="93"/>
                        </a:xfrm>
                        <a:custGeom>
                          <a:avLst/>
                          <a:gdLst/>
                          <a:ahLst/>
                          <a:cxnLst>
                            <a:cxn ang="0">
                              <a:pos x="0" y="0"/>
                            </a:cxn>
                            <a:cxn ang="0">
                              <a:pos x="8" y="40"/>
                            </a:cxn>
                            <a:cxn ang="0">
                              <a:pos x="21" y="89"/>
                            </a:cxn>
                            <a:cxn ang="0">
                              <a:pos x="33" y="122"/>
                            </a:cxn>
                            <a:cxn ang="0">
                              <a:pos x="48" y="143"/>
                            </a:cxn>
                            <a:cxn ang="0">
                              <a:pos x="84" y="167"/>
                            </a:cxn>
                            <a:cxn ang="0">
                              <a:pos x="113" y="178"/>
                            </a:cxn>
                            <a:cxn ang="0">
                              <a:pos x="146" y="191"/>
                            </a:cxn>
                            <a:cxn ang="0">
                              <a:pos x="194" y="213"/>
                            </a:cxn>
                            <a:cxn ang="0">
                              <a:pos x="238" y="243"/>
                            </a:cxn>
                            <a:cxn ang="0">
                              <a:pos x="270" y="266"/>
                            </a:cxn>
                            <a:cxn ang="0">
                              <a:pos x="297" y="274"/>
                            </a:cxn>
                            <a:cxn ang="0">
                              <a:pos x="330" y="280"/>
                            </a:cxn>
                            <a:cxn ang="0">
                              <a:pos x="374" y="276"/>
                            </a:cxn>
                            <a:cxn ang="0">
                              <a:pos x="376" y="276"/>
                            </a:cxn>
                          </a:cxnLst>
                          <a:rect l="0" t="0" r="r" b="b"/>
                          <a:pathLst>
                            <a:path w="376" h="280">
                              <a:moveTo>
                                <a:pt x="0" y="0"/>
                              </a:moveTo>
                              <a:lnTo>
                                <a:pt x="8" y="40"/>
                              </a:lnTo>
                              <a:lnTo>
                                <a:pt x="21" y="89"/>
                              </a:lnTo>
                              <a:lnTo>
                                <a:pt x="33" y="122"/>
                              </a:lnTo>
                              <a:lnTo>
                                <a:pt x="48" y="143"/>
                              </a:lnTo>
                              <a:lnTo>
                                <a:pt x="84" y="167"/>
                              </a:lnTo>
                              <a:lnTo>
                                <a:pt x="113" y="178"/>
                              </a:lnTo>
                              <a:lnTo>
                                <a:pt x="146" y="191"/>
                              </a:lnTo>
                              <a:lnTo>
                                <a:pt x="194" y="213"/>
                              </a:lnTo>
                              <a:lnTo>
                                <a:pt x="238" y="243"/>
                              </a:lnTo>
                              <a:lnTo>
                                <a:pt x="270" y="266"/>
                              </a:lnTo>
                              <a:lnTo>
                                <a:pt x="297" y="274"/>
                              </a:lnTo>
                              <a:lnTo>
                                <a:pt x="330" y="280"/>
                              </a:lnTo>
                              <a:lnTo>
                                <a:pt x="374" y="276"/>
                              </a:lnTo>
                              <a:lnTo>
                                <a:pt x="376" y="276"/>
                              </a:lnTo>
                            </a:path>
                          </a:pathLst>
                        </a:custGeom>
                        <a:noFill/>
                        <a:ln w="11113">
                          <a:solidFill>
                            <a:srgbClr val="FF8080"/>
                          </a:solidFill>
                          <a:prstDash val="solid"/>
                          <a:round/>
                          <a:headEnd/>
                          <a:tailEnd/>
                        </a:ln>
                      </p:spPr>
                      <p:txBody>
                        <a:bodyPr/>
                        <a:lstStyle/>
                        <a:p>
                          <a:endParaRPr lang="fr-FR"/>
                        </a:p>
                      </p:txBody>
                    </p:sp>
                    <p:sp>
                      <p:nvSpPr>
                        <p:cNvPr id="197703" name="Freeform 71"/>
                        <p:cNvSpPr>
                          <a:spLocks/>
                        </p:cNvSpPr>
                        <p:nvPr/>
                      </p:nvSpPr>
                      <p:spPr bwMode="auto">
                        <a:xfrm>
                          <a:off x="4512" y="2636"/>
                          <a:ext cx="86" cy="24"/>
                        </a:xfrm>
                        <a:custGeom>
                          <a:avLst/>
                          <a:gdLst/>
                          <a:ahLst/>
                          <a:cxnLst>
                            <a:cxn ang="0">
                              <a:pos x="0" y="72"/>
                            </a:cxn>
                            <a:cxn ang="0">
                              <a:pos x="34" y="50"/>
                            </a:cxn>
                            <a:cxn ang="0">
                              <a:pos x="64" y="31"/>
                            </a:cxn>
                            <a:cxn ang="0">
                              <a:pos x="106" y="13"/>
                            </a:cxn>
                            <a:cxn ang="0">
                              <a:pos x="143" y="5"/>
                            </a:cxn>
                            <a:cxn ang="0">
                              <a:pos x="183" y="0"/>
                            </a:cxn>
                            <a:cxn ang="0">
                              <a:pos x="221" y="4"/>
                            </a:cxn>
                            <a:cxn ang="0">
                              <a:pos x="258" y="13"/>
                            </a:cxn>
                          </a:cxnLst>
                          <a:rect l="0" t="0" r="r" b="b"/>
                          <a:pathLst>
                            <a:path w="258" h="72">
                              <a:moveTo>
                                <a:pt x="0" y="72"/>
                              </a:moveTo>
                              <a:lnTo>
                                <a:pt x="34" y="50"/>
                              </a:lnTo>
                              <a:lnTo>
                                <a:pt x="64" y="31"/>
                              </a:lnTo>
                              <a:lnTo>
                                <a:pt x="106" y="13"/>
                              </a:lnTo>
                              <a:lnTo>
                                <a:pt x="143" y="5"/>
                              </a:lnTo>
                              <a:lnTo>
                                <a:pt x="183" y="0"/>
                              </a:lnTo>
                              <a:lnTo>
                                <a:pt x="221" y="4"/>
                              </a:lnTo>
                              <a:lnTo>
                                <a:pt x="258" y="13"/>
                              </a:lnTo>
                            </a:path>
                          </a:pathLst>
                        </a:custGeom>
                        <a:noFill/>
                        <a:ln w="11113">
                          <a:solidFill>
                            <a:srgbClr val="FF8080"/>
                          </a:solidFill>
                          <a:prstDash val="solid"/>
                          <a:round/>
                          <a:headEnd/>
                          <a:tailEnd/>
                        </a:ln>
                      </p:spPr>
                      <p:txBody>
                        <a:bodyPr/>
                        <a:lstStyle/>
                        <a:p>
                          <a:endParaRPr lang="fr-FR"/>
                        </a:p>
                      </p:txBody>
                    </p:sp>
                    <p:sp>
                      <p:nvSpPr>
                        <p:cNvPr id="197704" name="Freeform 72"/>
                        <p:cNvSpPr>
                          <a:spLocks/>
                        </p:cNvSpPr>
                        <p:nvPr/>
                      </p:nvSpPr>
                      <p:spPr bwMode="auto">
                        <a:xfrm>
                          <a:off x="4477" y="2590"/>
                          <a:ext cx="25" cy="115"/>
                        </a:xfrm>
                        <a:custGeom>
                          <a:avLst/>
                          <a:gdLst/>
                          <a:ahLst/>
                          <a:cxnLst>
                            <a:cxn ang="0">
                              <a:pos x="29" y="0"/>
                            </a:cxn>
                            <a:cxn ang="0">
                              <a:pos x="49" y="31"/>
                            </a:cxn>
                            <a:cxn ang="0">
                              <a:pos x="62" y="56"/>
                            </a:cxn>
                            <a:cxn ang="0">
                              <a:pos x="73" y="90"/>
                            </a:cxn>
                            <a:cxn ang="0">
                              <a:pos x="77" y="131"/>
                            </a:cxn>
                            <a:cxn ang="0">
                              <a:pos x="73" y="179"/>
                            </a:cxn>
                            <a:cxn ang="0">
                              <a:pos x="66" y="226"/>
                            </a:cxn>
                            <a:cxn ang="0">
                              <a:pos x="55" y="263"/>
                            </a:cxn>
                            <a:cxn ang="0">
                              <a:pos x="40" y="288"/>
                            </a:cxn>
                            <a:cxn ang="0">
                              <a:pos x="18" y="322"/>
                            </a:cxn>
                            <a:cxn ang="0">
                              <a:pos x="0" y="344"/>
                            </a:cxn>
                          </a:cxnLst>
                          <a:rect l="0" t="0" r="r" b="b"/>
                          <a:pathLst>
                            <a:path w="77" h="344">
                              <a:moveTo>
                                <a:pt x="29" y="0"/>
                              </a:moveTo>
                              <a:lnTo>
                                <a:pt x="49" y="31"/>
                              </a:lnTo>
                              <a:lnTo>
                                <a:pt x="62" y="56"/>
                              </a:lnTo>
                              <a:lnTo>
                                <a:pt x="73" y="90"/>
                              </a:lnTo>
                              <a:lnTo>
                                <a:pt x="77" y="131"/>
                              </a:lnTo>
                              <a:lnTo>
                                <a:pt x="73" y="179"/>
                              </a:lnTo>
                              <a:lnTo>
                                <a:pt x="66" y="226"/>
                              </a:lnTo>
                              <a:lnTo>
                                <a:pt x="55" y="263"/>
                              </a:lnTo>
                              <a:lnTo>
                                <a:pt x="40" y="288"/>
                              </a:lnTo>
                              <a:lnTo>
                                <a:pt x="18" y="322"/>
                              </a:lnTo>
                              <a:lnTo>
                                <a:pt x="0" y="344"/>
                              </a:lnTo>
                            </a:path>
                          </a:pathLst>
                        </a:custGeom>
                        <a:noFill/>
                        <a:ln w="11113">
                          <a:solidFill>
                            <a:srgbClr val="FF8080"/>
                          </a:solidFill>
                          <a:prstDash val="solid"/>
                          <a:round/>
                          <a:headEnd/>
                          <a:tailEnd/>
                        </a:ln>
                      </p:spPr>
                      <p:txBody>
                        <a:bodyPr/>
                        <a:lstStyle/>
                        <a:p>
                          <a:endParaRPr lang="fr-FR"/>
                        </a:p>
                      </p:txBody>
                    </p:sp>
                    <p:sp>
                      <p:nvSpPr>
                        <p:cNvPr id="197705" name="Freeform 73"/>
                        <p:cNvSpPr>
                          <a:spLocks/>
                        </p:cNvSpPr>
                        <p:nvPr/>
                      </p:nvSpPr>
                      <p:spPr bwMode="auto">
                        <a:xfrm>
                          <a:off x="4512" y="2552"/>
                          <a:ext cx="68" cy="55"/>
                        </a:xfrm>
                        <a:custGeom>
                          <a:avLst/>
                          <a:gdLst/>
                          <a:ahLst/>
                          <a:cxnLst>
                            <a:cxn ang="0">
                              <a:pos x="0" y="166"/>
                            </a:cxn>
                            <a:cxn ang="0">
                              <a:pos x="48" y="125"/>
                            </a:cxn>
                            <a:cxn ang="0">
                              <a:pos x="92" y="87"/>
                            </a:cxn>
                            <a:cxn ang="0">
                              <a:pos x="140" y="46"/>
                            </a:cxn>
                            <a:cxn ang="0">
                              <a:pos x="203" y="0"/>
                            </a:cxn>
                          </a:cxnLst>
                          <a:rect l="0" t="0" r="r" b="b"/>
                          <a:pathLst>
                            <a:path w="203" h="166">
                              <a:moveTo>
                                <a:pt x="0" y="166"/>
                              </a:moveTo>
                              <a:lnTo>
                                <a:pt x="48" y="125"/>
                              </a:lnTo>
                              <a:lnTo>
                                <a:pt x="92" y="87"/>
                              </a:lnTo>
                              <a:lnTo>
                                <a:pt x="140" y="46"/>
                              </a:lnTo>
                              <a:lnTo>
                                <a:pt x="203" y="0"/>
                              </a:lnTo>
                            </a:path>
                          </a:pathLst>
                        </a:custGeom>
                        <a:noFill/>
                        <a:ln w="11113">
                          <a:solidFill>
                            <a:srgbClr val="FF8080"/>
                          </a:solidFill>
                          <a:prstDash val="solid"/>
                          <a:round/>
                          <a:headEnd/>
                          <a:tailEnd/>
                        </a:ln>
                      </p:spPr>
                      <p:txBody>
                        <a:bodyPr/>
                        <a:lstStyle/>
                        <a:p>
                          <a:endParaRPr lang="fr-FR"/>
                        </a:p>
                      </p:txBody>
                    </p:sp>
                    <p:sp>
                      <p:nvSpPr>
                        <p:cNvPr id="197706" name="Freeform 74"/>
                        <p:cNvSpPr>
                          <a:spLocks/>
                        </p:cNvSpPr>
                        <p:nvPr/>
                      </p:nvSpPr>
                      <p:spPr bwMode="auto">
                        <a:xfrm>
                          <a:off x="4707" y="2509"/>
                          <a:ext cx="35" cy="26"/>
                        </a:xfrm>
                        <a:custGeom>
                          <a:avLst/>
                          <a:gdLst/>
                          <a:ahLst/>
                          <a:cxnLst>
                            <a:cxn ang="0">
                              <a:pos x="0" y="78"/>
                            </a:cxn>
                            <a:cxn ang="0">
                              <a:pos x="40" y="45"/>
                            </a:cxn>
                            <a:cxn ang="0">
                              <a:pos x="106" y="0"/>
                            </a:cxn>
                          </a:cxnLst>
                          <a:rect l="0" t="0" r="r" b="b"/>
                          <a:pathLst>
                            <a:path w="106" h="78">
                              <a:moveTo>
                                <a:pt x="0" y="78"/>
                              </a:moveTo>
                              <a:lnTo>
                                <a:pt x="40" y="45"/>
                              </a:lnTo>
                              <a:lnTo>
                                <a:pt x="106" y="0"/>
                              </a:lnTo>
                            </a:path>
                          </a:pathLst>
                        </a:custGeom>
                        <a:noFill/>
                        <a:ln w="11113">
                          <a:solidFill>
                            <a:srgbClr val="FF8080"/>
                          </a:solidFill>
                          <a:prstDash val="solid"/>
                          <a:round/>
                          <a:headEnd/>
                          <a:tailEnd/>
                        </a:ln>
                      </p:spPr>
                      <p:txBody>
                        <a:bodyPr/>
                        <a:lstStyle/>
                        <a:p>
                          <a:endParaRPr lang="fr-FR"/>
                        </a:p>
                      </p:txBody>
                    </p:sp>
                    <p:sp>
                      <p:nvSpPr>
                        <p:cNvPr id="197707" name="Freeform 75"/>
                        <p:cNvSpPr>
                          <a:spLocks/>
                        </p:cNvSpPr>
                        <p:nvPr/>
                      </p:nvSpPr>
                      <p:spPr bwMode="auto">
                        <a:xfrm>
                          <a:off x="4609" y="2528"/>
                          <a:ext cx="261" cy="69"/>
                        </a:xfrm>
                        <a:custGeom>
                          <a:avLst/>
                          <a:gdLst/>
                          <a:ahLst/>
                          <a:cxnLst>
                            <a:cxn ang="0">
                              <a:pos x="0" y="206"/>
                            </a:cxn>
                            <a:cxn ang="0">
                              <a:pos x="29" y="197"/>
                            </a:cxn>
                            <a:cxn ang="0">
                              <a:pos x="51" y="187"/>
                            </a:cxn>
                            <a:cxn ang="0">
                              <a:pos x="70" y="176"/>
                            </a:cxn>
                            <a:cxn ang="0">
                              <a:pos x="86" y="157"/>
                            </a:cxn>
                            <a:cxn ang="0">
                              <a:pos x="93" y="132"/>
                            </a:cxn>
                            <a:cxn ang="0">
                              <a:pos x="97" y="106"/>
                            </a:cxn>
                            <a:cxn ang="0">
                              <a:pos x="107" y="136"/>
                            </a:cxn>
                            <a:cxn ang="0">
                              <a:pos x="120" y="153"/>
                            </a:cxn>
                            <a:cxn ang="0">
                              <a:pos x="140" y="164"/>
                            </a:cxn>
                            <a:cxn ang="0">
                              <a:pos x="168" y="173"/>
                            </a:cxn>
                            <a:cxn ang="0">
                              <a:pos x="198" y="175"/>
                            </a:cxn>
                            <a:cxn ang="0">
                              <a:pos x="249" y="171"/>
                            </a:cxn>
                            <a:cxn ang="0">
                              <a:pos x="300" y="164"/>
                            </a:cxn>
                            <a:cxn ang="0">
                              <a:pos x="345" y="158"/>
                            </a:cxn>
                            <a:cxn ang="0">
                              <a:pos x="382" y="149"/>
                            </a:cxn>
                            <a:cxn ang="0">
                              <a:pos x="423" y="131"/>
                            </a:cxn>
                            <a:cxn ang="0">
                              <a:pos x="453" y="112"/>
                            </a:cxn>
                            <a:cxn ang="0">
                              <a:pos x="483" y="91"/>
                            </a:cxn>
                            <a:cxn ang="0">
                              <a:pos x="502" y="62"/>
                            </a:cxn>
                            <a:cxn ang="0">
                              <a:pos x="516" y="84"/>
                            </a:cxn>
                            <a:cxn ang="0">
                              <a:pos x="530" y="101"/>
                            </a:cxn>
                            <a:cxn ang="0">
                              <a:pos x="550" y="117"/>
                            </a:cxn>
                            <a:cxn ang="0">
                              <a:pos x="582" y="127"/>
                            </a:cxn>
                            <a:cxn ang="0">
                              <a:pos x="620" y="131"/>
                            </a:cxn>
                            <a:cxn ang="0">
                              <a:pos x="652" y="127"/>
                            </a:cxn>
                            <a:cxn ang="0">
                              <a:pos x="674" y="121"/>
                            </a:cxn>
                            <a:cxn ang="0">
                              <a:pos x="707" y="112"/>
                            </a:cxn>
                            <a:cxn ang="0">
                              <a:pos x="730" y="101"/>
                            </a:cxn>
                            <a:cxn ang="0">
                              <a:pos x="749" y="88"/>
                            </a:cxn>
                            <a:cxn ang="0">
                              <a:pos x="762" y="65"/>
                            </a:cxn>
                            <a:cxn ang="0">
                              <a:pos x="771" y="40"/>
                            </a:cxn>
                            <a:cxn ang="0">
                              <a:pos x="782" y="0"/>
                            </a:cxn>
                          </a:cxnLst>
                          <a:rect l="0" t="0" r="r" b="b"/>
                          <a:pathLst>
                            <a:path w="782" h="206">
                              <a:moveTo>
                                <a:pt x="0" y="206"/>
                              </a:moveTo>
                              <a:lnTo>
                                <a:pt x="29" y="197"/>
                              </a:lnTo>
                              <a:lnTo>
                                <a:pt x="51" y="187"/>
                              </a:lnTo>
                              <a:lnTo>
                                <a:pt x="70" y="176"/>
                              </a:lnTo>
                              <a:lnTo>
                                <a:pt x="86" y="157"/>
                              </a:lnTo>
                              <a:lnTo>
                                <a:pt x="93" y="132"/>
                              </a:lnTo>
                              <a:lnTo>
                                <a:pt x="97" y="106"/>
                              </a:lnTo>
                              <a:lnTo>
                                <a:pt x="107" y="136"/>
                              </a:lnTo>
                              <a:lnTo>
                                <a:pt x="120" y="153"/>
                              </a:lnTo>
                              <a:lnTo>
                                <a:pt x="140" y="164"/>
                              </a:lnTo>
                              <a:lnTo>
                                <a:pt x="168" y="173"/>
                              </a:lnTo>
                              <a:lnTo>
                                <a:pt x="198" y="175"/>
                              </a:lnTo>
                              <a:lnTo>
                                <a:pt x="249" y="171"/>
                              </a:lnTo>
                              <a:lnTo>
                                <a:pt x="300" y="164"/>
                              </a:lnTo>
                              <a:lnTo>
                                <a:pt x="345" y="158"/>
                              </a:lnTo>
                              <a:lnTo>
                                <a:pt x="382" y="149"/>
                              </a:lnTo>
                              <a:lnTo>
                                <a:pt x="423" y="131"/>
                              </a:lnTo>
                              <a:lnTo>
                                <a:pt x="453" y="112"/>
                              </a:lnTo>
                              <a:lnTo>
                                <a:pt x="483" y="91"/>
                              </a:lnTo>
                              <a:lnTo>
                                <a:pt x="502" y="62"/>
                              </a:lnTo>
                              <a:lnTo>
                                <a:pt x="516" y="84"/>
                              </a:lnTo>
                              <a:lnTo>
                                <a:pt x="530" y="101"/>
                              </a:lnTo>
                              <a:lnTo>
                                <a:pt x="550" y="117"/>
                              </a:lnTo>
                              <a:lnTo>
                                <a:pt x="582" y="127"/>
                              </a:lnTo>
                              <a:lnTo>
                                <a:pt x="620" y="131"/>
                              </a:lnTo>
                              <a:lnTo>
                                <a:pt x="652" y="127"/>
                              </a:lnTo>
                              <a:lnTo>
                                <a:pt x="674" y="121"/>
                              </a:lnTo>
                              <a:lnTo>
                                <a:pt x="707" y="112"/>
                              </a:lnTo>
                              <a:lnTo>
                                <a:pt x="730" y="101"/>
                              </a:lnTo>
                              <a:lnTo>
                                <a:pt x="749" y="88"/>
                              </a:lnTo>
                              <a:lnTo>
                                <a:pt x="762" y="65"/>
                              </a:lnTo>
                              <a:lnTo>
                                <a:pt x="771" y="40"/>
                              </a:lnTo>
                              <a:lnTo>
                                <a:pt x="782" y="0"/>
                              </a:lnTo>
                            </a:path>
                          </a:pathLst>
                        </a:custGeom>
                        <a:noFill/>
                        <a:ln w="11113">
                          <a:solidFill>
                            <a:srgbClr val="FF8080"/>
                          </a:solidFill>
                          <a:prstDash val="solid"/>
                          <a:round/>
                          <a:headEnd/>
                          <a:tailEnd/>
                        </a:ln>
                      </p:spPr>
                      <p:txBody>
                        <a:bodyPr/>
                        <a:lstStyle/>
                        <a:p>
                          <a:endParaRPr lang="fr-FR"/>
                        </a:p>
                      </p:txBody>
                    </p:sp>
                    <p:sp>
                      <p:nvSpPr>
                        <p:cNvPr id="197708" name="Freeform 76"/>
                        <p:cNvSpPr>
                          <a:spLocks/>
                        </p:cNvSpPr>
                        <p:nvPr/>
                      </p:nvSpPr>
                      <p:spPr bwMode="auto">
                        <a:xfrm>
                          <a:off x="4582" y="2635"/>
                          <a:ext cx="292" cy="57"/>
                        </a:xfrm>
                        <a:custGeom>
                          <a:avLst/>
                          <a:gdLst/>
                          <a:ahLst/>
                          <a:cxnLst>
                            <a:cxn ang="0">
                              <a:pos x="0" y="111"/>
                            </a:cxn>
                            <a:cxn ang="0">
                              <a:pos x="32" y="88"/>
                            </a:cxn>
                            <a:cxn ang="0">
                              <a:pos x="66" y="63"/>
                            </a:cxn>
                            <a:cxn ang="0">
                              <a:pos x="99" y="44"/>
                            </a:cxn>
                            <a:cxn ang="0">
                              <a:pos x="132" y="29"/>
                            </a:cxn>
                            <a:cxn ang="0">
                              <a:pos x="168" y="14"/>
                            </a:cxn>
                            <a:cxn ang="0">
                              <a:pos x="190" y="8"/>
                            </a:cxn>
                            <a:cxn ang="0">
                              <a:pos x="226" y="4"/>
                            </a:cxn>
                            <a:cxn ang="0">
                              <a:pos x="299" y="0"/>
                            </a:cxn>
                            <a:cxn ang="0">
                              <a:pos x="376" y="3"/>
                            </a:cxn>
                            <a:cxn ang="0">
                              <a:pos x="447" y="8"/>
                            </a:cxn>
                            <a:cxn ang="0">
                              <a:pos x="520" y="14"/>
                            </a:cxn>
                            <a:cxn ang="0">
                              <a:pos x="577" y="23"/>
                            </a:cxn>
                            <a:cxn ang="0">
                              <a:pos x="628" y="34"/>
                            </a:cxn>
                            <a:cxn ang="0">
                              <a:pos x="676" y="51"/>
                            </a:cxn>
                            <a:cxn ang="0">
                              <a:pos x="725" y="73"/>
                            </a:cxn>
                            <a:cxn ang="0">
                              <a:pos x="775" y="97"/>
                            </a:cxn>
                            <a:cxn ang="0">
                              <a:pos x="812" y="119"/>
                            </a:cxn>
                            <a:cxn ang="0">
                              <a:pos x="849" y="147"/>
                            </a:cxn>
                            <a:cxn ang="0">
                              <a:pos x="877" y="173"/>
                            </a:cxn>
                          </a:cxnLst>
                          <a:rect l="0" t="0" r="r" b="b"/>
                          <a:pathLst>
                            <a:path w="877" h="173">
                              <a:moveTo>
                                <a:pt x="0" y="111"/>
                              </a:moveTo>
                              <a:lnTo>
                                <a:pt x="32" y="88"/>
                              </a:lnTo>
                              <a:lnTo>
                                <a:pt x="66" y="63"/>
                              </a:lnTo>
                              <a:lnTo>
                                <a:pt x="99" y="44"/>
                              </a:lnTo>
                              <a:lnTo>
                                <a:pt x="132" y="29"/>
                              </a:lnTo>
                              <a:lnTo>
                                <a:pt x="168" y="14"/>
                              </a:lnTo>
                              <a:lnTo>
                                <a:pt x="190" y="8"/>
                              </a:lnTo>
                              <a:lnTo>
                                <a:pt x="226" y="4"/>
                              </a:lnTo>
                              <a:lnTo>
                                <a:pt x="299" y="0"/>
                              </a:lnTo>
                              <a:lnTo>
                                <a:pt x="376" y="3"/>
                              </a:lnTo>
                              <a:lnTo>
                                <a:pt x="447" y="8"/>
                              </a:lnTo>
                              <a:lnTo>
                                <a:pt x="520" y="14"/>
                              </a:lnTo>
                              <a:lnTo>
                                <a:pt x="577" y="23"/>
                              </a:lnTo>
                              <a:lnTo>
                                <a:pt x="628" y="34"/>
                              </a:lnTo>
                              <a:lnTo>
                                <a:pt x="676" y="51"/>
                              </a:lnTo>
                              <a:lnTo>
                                <a:pt x="725" y="73"/>
                              </a:lnTo>
                              <a:lnTo>
                                <a:pt x="775" y="97"/>
                              </a:lnTo>
                              <a:lnTo>
                                <a:pt x="812" y="119"/>
                              </a:lnTo>
                              <a:lnTo>
                                <a:pt x="849" y="147"/>
                              </a:lnTo>
                              <a:lnTo>
                                <a:pt x="877" y="173"/>
                              </a:lnTo>
                            </a:path>
                          </a:pathLst>
                        </a:custGeom>
                        <a:noFill/>
                        <a:ln w="11113">
                          <a:solidFill>
                            <a:srgbClr val="FF8080"/>
                          </a:solidFill>
                          <a:prstDash val="solid"/>
                          <a:round/>
                          <a:headEnd/>
                          <a:tailEnd/>
                        </a:ln>
                      </p:spPr>
                      <p:txBody>
                        <a:bodyPr/>
                        <a:lstStyle/>
                        <a:p>
                          <a:endParaRPr lang="fr-FR"/>
                        </a:p>
                      </p:txBody>
                    </p:sp>
                    <p:sp>
                      <p:nvSpPr>
                        <p:cNvPr id="197709" name="Freeform 77"/>
                        <p:cNvSpPr>
                          <a:spLocks/>
                        </p:cNvSpPr>
                        <p:nvPr/>
                      </p:nvSpPr>
                      <p:spPr bwMode="auto">
                        <a:xfrm>
                          <a:off x="4796" y="2610"/>
                          <a:ext cx="60" cy="33"/>
                        </a:xfrm>
                        <a:custGeom>
                          <a:avLst/>
                          <a:gdLst/>
                          <a:ahLst/>
                          <a:cxnLst>
                            <a:cxn ang="0">
                              <a:pos x="0" y="89"/>
                            </a:cxn>
                            <a:cxn ang="0">
                              <a:pos x="33" y="96"/>
                            </a:cxn>
                            <a:cxn ang="0">
                              <a:pos x="66" y="100"/>
                            </a:cxn>
                            <a:cxn ang="0">
                              <a:pos x="97" y="93"/>
                            </a:cxn>
                            <a:cxn ang="0">
                              <a:pos x="125" y="79"/>
                            </a:cxn>
                            <a:cxn ang="0">
                              <a:pos x="151" y="57"/>
                            </a:cxn>
                            <a:cxn ang="0">
                              <a:pos x="166" y="30"/>
                            </a:cxn>
                            <a:cxn ang="0">
                              <a:pos x="180" y="0"/>
                            </a:cxn>
                          </a:cxnLst>
                          <a:rect l="0" t="0" r="r" b="b"/>
                          <a:pathLst>
                            <a:path w="180" h="100">
                              <a:moveTo>
                                <a:pt x="0" y="89"/>
                              </a:moveTo>
                              <a:lnTo>
                                <a:pt x="33" y="96"/>
                              </a:lnTo>
                              <a:lnTo>
                                <a:pt x="66" y="100"/>
                              </a:lnTo>
                              <a:lnTo>
                                <a:pt x="97" y="93"/>
                              </a:lnTo>
                              <a:lnTo>
                                <a:pt x="125" y="79"/>
                              </a:lnTo>
                              <a:lnTo>
                                <a:pt x="151" y="57"/>
                              </a:lnTo>
                              <a:lnTo>
                                <a:pt x="166" y="30"/>
                              </a:lnTo>
                              <a:lnTo>
                                <a:pt x="180" y="0"/>
                              </a:lnTo>
                            </a:path>
                          </a:pathLst>
                        </a:custGeom>
                        <a:noFill/>
                        <a:ln w="11113">
                          <a:solidFill>
                            <a:srgbClr val="FF8080"/>
                          </a:solidFill>
                          <a:prstDash val="solid"/>
                          <a:round/>
                          <a:headEnd/>
                          <a:tailEnd/>
                        </a:ln>
                      </p:spPr>
                      <p:txBody>
                        <a:bodyPr/>
                        <a:lstStyle/>
                        <a:p>
                          <a:endParaRPr lang="fr-FR"/>
                        </a:p>
                      </p:txBody>
                    </p:sp>
                    <p:sp>
                      <p:nvSpPr>
                        <p:cNvPr id="197710" name="Freeform 78"/>
                        <p:cNvSpPr>
                          <a:spLocks/>
                        </p:cNvSpPr>
                        <p:nvPr/>
                      </p:nvSpPr>
                      <p:spPr bwMode="auto">
                        <a:xfrm>
                          <a:off x="4889" y="2547"/>
                          <a:ext cx="51" cy="126"/>
                        </a:xfrm>
                        <a:custGeom>
                          <a:avLst/>
                          <a:gdLst/>
                          <a:ahLst/>
                          <a:cxnLst>
                            <a:cxn ang="0">
                              <a:pos x="136" y="0"/>
                            </a:cxn>
                            <a:cxn ang="0">
                              <a:pos x="121" y="33"/>
                            </a:cxn>
                            <a:cxn ang="0">
                              <a:pos x="102" y="65"/>
                            </a:cxn>
                            <a:cxn ang="0">
                              <a:pos x="81" y="83"/>
                            </a:cxn>
                            <a:cxn ang="0">
                              <a:pos x="65" y="91"/>
                            </a:cxn>
                            <a:cxn ang="0">
                              <a:pos x="44" y="93"/>
                            </a:cxn>
                            <a:cxn ang="0">
                              <a:pos x="18" y="90"/>
                            </a:cxn>
                            <a:cxn ang="0">
                              <a:pos x="0" y="80"/>
                            </a:cxn>
                            <a:cxn ang="0">
                              <a:pos x="29" y="106"/>
                            </a:cxn>
                            <a:cxn ang="0">
                              <a:pos x="48" y="120"/>
                            </a:cxn>
                            <a:cxn ang="0">
                              <a:pos x="59" y="135"/>
                            </a:cxn>
                            <a:cxn ang="0">
                              <a:pos x="62" y="149"/>
                            </a:cxn>
                            <a:cxn ang="0">
                              <a:pos x="61" y="167"/>
                            </a:cxn>
                            <a:cxn ang="0">
                              <a:pos x="58" y="191"/>
                            </a:cxn>
                            <a:cxn ang="0">
                              <a:pos x="54" y="226"/>
                            </a:cxn>
                            <a:cxn ang="0">
                              <a:pos x="59" y="257"/>
                            </a:cxn>
                            <a:cxn ang="0">
                              <a:pos x="69" y="290"/>
                            </a:cxn>
                            <a:cxn ang="0">
                              <a:pos x="80" y="313"/>
                            </a:cxn>
                            <a:cxn ang="0">
                              <a:pos x="96" y="333"/>
                            </a:cxn>
                            <a:cxn ang="0">
                              <a:pos x="121" y="353"/>
                            </a:cxn>
                            <a:cxn ang="0">
                              <a:pos x="154" y="378"/>
                            </a:cxn>
                          </a:cxnLst>
                          <a:rect l="0" t="0" r="r" b="b"/>
                          <a:pathLst>
                            <a:path w="154" h="378">
                              <a:moveTo>
                                <a:pt x="136" y="0"/>
                              </a:moveTo>
                              <a:lnTo>
                                <a:pt x="121" y="33"/>
                              </a:lnTo>
                              <a:lnTo>
                                <a:pt x="102" y="65"/>
                              </a:lnTo>
                              <a:lnTo>
                                <a:pt x="81" y="83"/>
                              </a:lnTo>
                              <a:lnTo>
                                <a:pt x="65" y="91"/>
                              </a:lnTo>
                              <a:lnTo>
                                <a:pt x="44" y="93"/>
                              </a:lnTo>
                              <a:lnTo>
                                <a:pt x="18" y="90"/>
                              </a:lnTo>
                              <a:lnTo>
                                <a:pt x="0" y="80"/>
                              </a:lnTo>
                              <a:lnTo>
                                <a:pt x="29" y="106"/>
                              </a:lnTo>
                              <a:lnTo>
                                <a:pt x="48" y="120"/>
                              </a:lnTo>
                              <a:lnTo>
                                <a:pt x="59" y="135"/>
                              </a:lnTo>
                              <a:lnTo>
                                <a:pt x="62" y="149"/>
                              </a:lnTo>
                              <a:lnTo>
                                <a:pt x="61" y="167"/>
                              </a:lnTo>
                              <a:lnTo>
                                <a:pt x="58" y="191"/>
                              </a:lnTo>
                              <a:lnTo>
                                <a:pt x="54" y="226"/>
                              </a:lnTo>
                              <a:lnTo>
                                <a:pt x="59" y="257"/>
                              </a:lnTo>
                              <a:lnTo>
                                <a:pt x="69" y="290"/>
                              </a:lnTo>
                              <a:lnTo>
                                <a:pt x="80" y="313"/>
                              </a:lnTo>
                              <a:lnTo>
                                <a:pt x="96" y="333"/>
                              </a:lnTo>
                              <a:lnTo>
                                <a:pt x="121" y="353"/>
                              </a:lnTo>
                              <a:lnTo>
                                <a:pt x="154" y="378"/>
                              </a:lnTo>
                            </a:path>
                          </a:pathLst>
                        </a:custGeom>
                        <a:noFill/>
                        <a:ln w="11113">
                          <a:solidFill>
                            <a:srgbClr val="FF8080"/>
                          </a:solidFill>
                          <a:prstDash val="solid"/>
                          <a:round/>
                          <a:headEnd/>
                          <a:tailEnd/>
                        </a:ln>
                      </p:spPr>
                      <p:txBody>
                        <a:bodyPr/>
                        <a:lstStyle/>
                        <a:p>
                          <a:endParaRPr lang="fr-FR"/>
                        </a:p>
                      </p:txBody>
                    </p:sp>
                    <p:sp>
                      <p:nvSpPr>
                        <p:cNvPr id="197711" name="Freeform 79"/>
                        <p:cNvSpPr>
                          <a:spLocks/>
                        </p:cNvSpPr>
                        <p:nvPr/>
                      </p:nvSpPr>
                      <p:spPr bwMode="auto">
                        <a:xfrm>
                          <a:off x="4949" y="2578"/>
                          <a:ext cx="165" cy="113"/>
                        </a:xfrm>
                        <a:custGeom>
                          <a:avLst/>
                          <a:gdLst/>
                          <a:ahLst/>
                          <a:cxnLst>
                            <a:cxn ang="0">
                              <a:pos x="111" y="0"/>
                            </a:cxn>
                            <a:cxn ang="0">
                              <a:pos x="100" y="25"/>
                            </a:cxn>
                            <a:cxn ang="0">
                              <a:pos x="85" y="48"/>
                            </a:cxn>
                            <a:cxn ang="0">
                              <a:pos x="67" y="69"/>
                            </a:cxn>
                            <a:cxn ang="0">
                              <a:pos x="37" y="92"/>
                            </a:cxn>
                            <a:cxn ang="0">
                              <a:pos x="0" y="117"/>
                            </a:cxn>
                            <a:cxn ang="0">
                              <a:pos x="30" y="121"/>
                            </a:cxn>
                            <a:cxn ang="0">
                              <a:pos x="63" y="126"/>
                            </a:cxn>
                            <a:cxn ang="0">
                              <a:pos x="89" y="134"/>
                            </a:cxn>
                            <a:cxn ang="0">
                              <a:pos x="107" y="141"/>
                            </a:cxn>
                            <a:cxn ang="0">
                              <a:pos x="122" y="152"/>
                            </a:cxn>
                            <a:cxn ang="0">
                              <a:pos x="136" y="173"/>
                            </a:cxn>
                            <a:cxn ang="0">
                              <a:pos x="148" y="191"/>
                            </a:cxn>
                            <a:cxn ang="0">
                              <a:pos x="155" y="215"/>
                            </a:cxn>
                            <a:cxn ang="0">
                              <a:pos x="159" y="252"/>
                            </a:cxn>
                            <a:cxn ang="0">
                              <a:pos x="155" y="317"/>
                            </a:cxn>
                            <a:cxn ang="0">
                              <a:pos x="172" y="299"/>
                            </a:cxn>
                            <a:cxn ang="0">
                              <a:pos x="194" y="280"/>
                            </a:cxn>
                            <a:cxn ang="0">
                              <a:pos x="217" y="265"/>
                            </a:cxn>
                            <a:cxn ang="0">
                              <a:pos x="246" y="251"/>
                            </a:cxn>
                            <a:cxn ang="0">
                              <a:pos x="271" y="247"/>
                            </a:cxn>
                            <a:cxn ang="0">
                              <a:pos x="304" y="243"/>
                            </a:cxn>
                            <a:cxn ang="0">
                              <a:pos x="339" y="248"/>
                            </a:cxn>
                            <a:cxn ang="0">
                              <a:pos x="374" y="258"/>
                            </a:cxn>
                            <a:cxn ang="0">
                              <a:pos x="397" y="267"/>
                            </a:cxn>
                            <a:cxn ang="0">
                              <a:pos x="426" y="280"/>
                            </a:cxn>
                            <a:cxn ang="0">
                              <a:pos x="448" y="296"/>
                            </a:cxn>
                            <a:cxn ang="0">
                              <a:pos x="495" y="338"/>
                            </a:cxn>
                          </a:cxnLst>
                          <a:rect l="0" t="0" r="r" b="b"/>
                          <a:pathLst>
                            <a:path w="495" h="338">
                              <a:moveTo>
                                <a:pt x="111" y="0"/>
                              </a:moveTo>
                              <a:lnTo>
                                <a:pt x="100" y="25"/>
                              </a:lnTo>
                              <a:lnTo>
                                <a:pt x="85" y="48"/>
                              </a:lnTo>
                              <a:lnTo>
                                <a:pt x="67" y="69"/>
                              </a:lnTo>
                              <a:lnTo>
                                <a:pt x="37" y="92"/>
                              </a:lnTo>
                              <a:lnTo>
                                <a:pt x="0" y="117"/>
                              </a:lnTo>
                              <a:lnTo>
                                <a:pt x="30" y="121"/>
                              </a:lnTo>
                              <a:lnTo>
                                <a:pt x="63" y="126"/>
                              </a:lnTo>
                              <a:lnTo>
                                <a:pt x="89" y="134"/>
                              </a:lnTo>
                              <a:lnTo>
                                <a:pt x="107" y="141"/>
                              </a:lnTo>
                              <a:lnTo>
                                <a:pt x="122" y="152"/>
                              </a:lnTo>
                              <a:lnTo>
                                <a:pt x="136" y="173"/>
                              </a:lnTo>
                              <a:lnTo>
                                <a:pt x="148" y="191"/>
                              </a:lnTo>
                              <a:lnTo>
                                <a:pt x="155" y="215"/>
                              </a:lnTo>
                              <a:lnTo>
                                <a:pt x="159" y="252"/>
                              </a:lnTo>
                              <a:lnTo>
                                <a:pt x="155" y="317"/>
                              </a:lnTo>
                              <a:lnTo>
                                <a:pt x="172" y="299"/>
                              </a:lnTo>
                              <a:lnTo>
                                <a:pt x="194" y="280"/>
                              </a:lnTo>
                              <a:lnTo>
                                <a:pt x="217" y="265"/>
                              </a:lnTo>
                              <a:lnTo>
                                <a:pt x="246" y="251"/>
                              </a:lnTo>
                              <a:lnTo>
                                <a:pt x="271" y="247"/>
                              </a:lnTo>
                              <a:lnTo>
                                <a:pt x="304" y="243"/>
                              </a:lnTo>
                              <a:lnTo>
                                <a:pt x="339" y="248"/>
                              </a:lnTo>
                              <a:lnTo>
                                <a:pt x="374" y="258"/>
                              </a:lnTo>
                              <a:lnTo>
                                <a:pt x="397" y="267"/>
                              </a:lnTo>
                              <a:lnTo>
                                <a:pt x="426" y="280"/>
                              </a:lnTo>
                              <a:lnTo>
                                <a:pt x="448" y="296"/>
                              </a:lnTo>
                              <a:lnTo>
                                <a:pt x="495" y="338"/>
                              </a:lnTo>
                            </a:path>
                          </a:pathLst>
                        </a:custGeom>
                        <a:noFill/>
                        <a:ln w="11113">
                          <a:solidFill>
                            <a:srgbClr val="FF8080"/>
                          </a:solidFill>
                          <a:prstDash val="solid"/>
                          <a:round/>
                          <a:headEnd/>
                          <a:tailEnd/>
                        </a:ln>
                      </p:spPr>
                      <p:txBody>
                        <a:bodyPr/>
                        <a:lstStyle/>
                        <a:p>
                          <a:endParaRPr lang="fr-FR"/>
                        </a:p>
                      </p:txBody>
                    </p:sp>
                    <p:sp>
                      <p:nvSpPr>
                        <p:cNvPr id="197712" name="Freeform 80"/>
                        <p:cNvSpPr>
                          <a:spLocks/>
                        </p:cNvSpPr>
                        <p:nvPr/>
                      </p:nvSpPr>
                      <p:spPr bwMode="auto">
                        <a:xfrm>
                          <a:off x="4945" y="2663"/>
                          <a:ext cx="62" cy="80"/>
                        </a:xfrm>
                        <a:custGeom>
                          <a:avLst/>
                          <a:gdLst/>
                          <a:ahLst/>
                          <a:cxnLst>
                            <a:cxn ang="0">
                              <a:pos x="26" y="0"/>
                            </a:cxn>
                            <a:cxn ang="0">
                              <a:pos x="13" y="33"/>
                            </a:cxn>
                            <a:cxn ang="0">
                              <a:pos x="4" y="60"/>
                            </a:cxn>
                            <a:cxn ang="0">
                              <a:pos x="0" y="87"/>
                            </a:cxn>
                            <a:cxn ang="0">
                              <a:pos x="6" y="116"/>
                            </a:cxn>
                            <a:cxn ang="0">
                              <a:pos x="18" y="155"/>
                            </a:cxn>
                            <a:cxn ang="0">
                              <a:pos x="37" y="203"/>
                            </a:cxn>
                            <a:cxn ang="0">
                              <a:pos x="48" y="220"/>
                            </a:cxn>
                            <a:cxn ang="0">
                              <a:pos x="61" y="231"/>
                            </a:cxn>
                            <a:cxn ang="0">
                              <a:pos x="76" y="235"/>
                            </a:cxn>
                            <a:cxn ang="0">
                              <a:pos x="123" y="240"/>
                            </a:cxn>
                            <a:cxn ang="0">
                              <a:pos x="186" y="235"/>
                            </a:cxn>
                          </a:cxnLst>
                          <a:rect l="0" t="0" r="r" b="b"/>
                          <a:pathLst>
                            <a:path w="186" h="240">
                              <a:moveTo>
                                <a:pt x="26" y="0"/>
                              </a:moveTo>
                              <a:lnTo>
                                <a:pt x="13" y="33"/>
                              </a:lnTo>
                              <a:lnTo>
                                <a:pt x="4" y="60"/>
                              </a:lnTo>
                              <a:lnTo>
                                <a:pt x="0" y="87"/>
                              </a:lnTo>
                              <a:lnTo>
                                <a:pt x="6" y="116"/>
                              </a:lnTo>
                              <a:lnTo>
                                <a:pt x="18" y="155"/>
                              </a:lnTo>
                              <a:lnTo>
                                <a:pt x="37" y="203"/>
                              </a:lnTo>
                              <a:lnTo>
                                <a:pt x="48" y="220"/>
                              </a:lnTo>
                              <a:lnTo>
                                <a:pt x="61" y="231"/>
                              </a:lnTo>
                              <a:lnTo>
                                <a:pt x="76" y="235"/>
                              </a:lnTo>
                              <a:lnTo>
                                <a:pt x="123" y="240"/>
                              </a:lnTo>
                              <a:lnTo>
                                <a:pt x="186" y="235"/>
                              </a:lnTo>
                            </a:path>
                          </a:pathLst>
                        </a:custGeom>
                        <a:noFill/>
                        <a:ln w="11113">
                          <a:solidFill>
                            <a:srgbClr val="FF8080"/>
                          </a:solidFill>
                          <a:prstDash val="solid"/>
                          <a:round/>
                          <a:headEnd/>
                          <a:tailEnd/>
                        </a:ln>
                      </p:spPr>
                      <p:txBody>
                        <a:bodyPr/>
                        <a:lstStyle/>
                        <a:p>
                          <a:endParaRPr lang="fr-FR"/>
                        </a:p>
                      </p:txBody>
                    </p:sp>
                    <p:sp>
                      <p:nvSpPr>
                        <p:cNvPr id="197713" name="Freeform 81"/>
                        <p:cNvSpPr>
                          <a:spLocks/>
                        </p:cNvSpPr>
                        <p:nvPr/>
                      </p:nvSpPr>
                      <p:spPr bwMode="auto">
                        <a:xfrm>
                          <a:off x="5013" y="2724"/>
                          <a:ext cx="92" cy="36"/>
                        </a:xfrm>
                        <a:custGeom>
                          <a:avLst/>
                          <a:gdLst/>
                          <a:ahLst/>
                          <a:cxnLst>
                            <a:cxn ang="0">
                              <a:pos x="0" y="76"/>
                            </a:cxn>
                            <a:cxn ang="0">
                              <a:pos x="33" y="91"/>
                            </a:cxn>
                            <a:cxn ang="0">
                              <a:pos x="63" y="100"/>
                            </a:cxn>
                            <a:cxn ang="0">
                              <a:pos x="97" y="106"/>
                            </a:cxn>
                            <a:cxn ang="0">
                              <a:pos x="136" y="106"/>
                            </a:cxn>
                            <a:cxn ang="0">
                              <a:pos x="171" y="96"/>
                            </a:cxn>
                            <a:cxn ang="0">
                              <a:pos x="204" y="81"/>
                            </a:cxn>
                            <a:cxn ang="0">
                              <a:pos x="233" y="59"/>
                            </a:cxn>
                            <a:cxn ang="0">
                              <a:pos x="260" y="26"/>
                            </a:cxn>
                            <a:cxn ang="0">
                              <a:pos x="278" y="0"/>
                            </a:cxn>
                          </a:cxnLst>
                          <a:rect l="0" t="0" r="r" b="b"/>
                          <a:pathLst>
                            <a:path w="278" h="106">
                              <a:moveTo>
                                <a:pt x="0" y="76"/>
                              </a:moveTo>
                              <a:lnTo>
                                <a:pt x="33" y="91"/>
                              </a:lnTo>
                              <a:lnTo>
                                <a:pt x="63" y="100"/>
                              </a:lnTo>
                              <a:lnTo>
                                <a:pt x="97" y="106"/>
                              </a:lnTo>
                              <a:lnTo>
                                <a:pt x="136" y="106"/>
                              </a:lnTo>
                              <a:lnTo>
                                <a:pt x="171" y="96"/>
                              </a:lnTo>
                              <a:lnTo>
                                <a:pt x="204" y="81"/>
                              </a:lnTo>
                              <a:lnTo>
                                <a:pt x="233" y="59"/>
                              </a:lnTo>
                              <a:lnTo>
                                <a:pt x="260" y="26"/>
                              </a:lnTo>
                              <a:lnTo>
                                <a:pt x="278" y="0"/>
                              </a:lnTo>
                            </a:path>
                          </a:pathLst>
                        </a:custGeom>
                        <a:noFill/>
                        <a:ln w="11113">
                          <a:solidFill>
                            <a:srgbClr val="FF8080"/>
                          </a:solidFill>
                          <a:prstDash val="solid"/>
                          <a:round/>
                          <a:headEnd/>
                          <a:tailEnd/>
                        </a:ln>
                      </p:spPr>
                      <p:txBody>
                        <a:bodyPr/>
                        <a:lstStyle/>
                        <a:p>
                          <a:endParaRPr lang="fr-FR"/>
                        </a:p>
                      </p:txBody>
                    </p:sp>
                    <p:sp>
                      <p:nvSpPr>
                        <p:cNvPr id="197714" name="Freeform 82"/>
                        <p:cNvSpPr>
                          <a:spLocks/>
                        </p:cNvSpPr>
                        <p:nvPr/>
                      </p:nvSpPr>
                      <p:spPr bwMode="auto">
                        <a:xfrm>
                          <a:off x="4991" y="2780"/>
                          <a:ext cx="131" cy="98"/>
                        </a:xfrm>
                        <a:custGeom>
                          <a:avLst/>
                          <a:gdLst/>
                          <a:ahLst/>
                          <a:cxnLst>
                            <a:cxn ang="0">
                              <a:pos x="392" y="0"/>
                            </a:cxn>
                            <a:cxn ang="0">
                              <a:pos x="380" y="26"/>
                            </a:cxn>
                            <a:cxn ang="0">
                              <a:pos x="359" y="55"/>
                            </a:cxn>
                            <a:cxn ang="0">
                              <a:pos x="330" y="78"/>
                            </a:cxn>
                            <a:cxn ang="0">
                              <a:pos x="312" y="85"/>
                            </a:cxn>
                            <a:cxn ang="0">
                              <a:pos x="282" y="92"/>
                            </a:cxn>
                            <a:cxn ang="0">
                              <a:pos x="243" y="85"/>
                            </a:cxn>
                            <a:cxn ang="0">
                              <a:pos x="199" y="78"/>
                            </a:cxn>
                            <a:cxn ang="0">
                              <a:pos x="146" y="69"/>
                            </a:cxn>
                            <a:cxn ang="0">
                              <a:pos x="102" y="58"/>
                            </a:cxn>
                            <a:cxn ang="0">
                              <a:pos x="65" y="51"/>
                            </a:cxn>
                            <a:cxn ang="0">
                              <a:pos x="23" y="55"/>
                            </a:cxn>
                            <a:cxn ang="0">
                              <a:pos x="0" y="58"/>
                            </a:cxn>
                            <a:cxn ang="0">
                              <a:pos x="29" y="67"/>
                            </a:cxn>
                            <a:cxn ang="0">
                              <a:pos x="48" y="81"/>
                            </a:cxn>
                            <a:cxn ang="0">
                              <a:pos x="69" y="95"/>
                            </a:cxn>
                            <a:cxn ang="0">
                              <a:pos x="96" y="120"/>
                            </a:cxn>
                            <a:cxn ang="0">
                              <a:pos x="117" y="146"/>
                            </a:cxn>
                            <a:cxn ang="0">
                              <a:pos x="144" y="180"/>
                            </a:cxn>
                            <a:cxn ang="0">
                              <a:pos x="165" y="210"/>
                            </a:cxn>
                            <a:cxn ang="0">
                              <a:pos x="188" y="249"/>
                            </a:cxn>
                            <a:cxn ang="0">
                              <a:pos x="206" y="294"/>
                            </a:cxn>
                          </a:cxnLst>
                          <a:rect l="0" t="0" r="r" b="b"/>
                          <a:pathLst>
                            <a:path w="392" h="294">
                              <a:moveTo>
                                <a:pt x="392" y="0"/>
                              </a:moveTo>
                              <a:lnTo>
                                <a:pt x="380" y="26"/>
                              </a:lnTo>
                              <a:lnTo>
                                <a:pt x="359" y="55"/>
                              </a:lnTo>
                              <a:lnTo>
                                <a:pt x="330" y="78"/>
                              </a:lnTo>
                              <a:lnTo>
                                <a:pt x="312" y="85"/>
                              </a:lnTo>
                              <a:lnTo>
                                <a:pt x="282" y="92"/>
                              </a:lnTo>
                              <a:lnTo>
                                <a:pt x="243" y="85"/>
                              </a:lnTo>
                              <a:lnTo>
                                <a:pt x="199" y="78"/>
                              </a:lnTo>
                              <a:lnTo>
                                <a:pt x="146" y="69"/>
                              </a:lnTo>
                              <a:lnTo>
                                <a:pt x="102" y="58"/>
                              </a:lnTo>
                              <a:lnTo>
                                <a:pt x="65" y="51"/>
                              </a:lnTo>
                              <a:lnTo>
                                <a:pt x="23" y="55"/>
                              </a:lnTo>
                              <a:lnTo>
                                <a:pt x="0" y="58"/>
                              </a:lnTo>
                              <a:lnTo>
                                <a:pt x="29" y="67"/>
                              </a:lnTo>
                              <a:lnTo>
                                <a:pt x="48" y="81"/>
                              </a:lnTo>
                              <a:lnTo>
                                <a:pt x="69" y="95"/>
                              </a:lnTo>
                              <a:lnTo>
                                <a:pt x="96" y="120"/>
                              </a:lnTo>
                              <a:lnTo>
                                <a:pt x="117" y="146"/>
                              </a:lnTo>
                              <a:lnTo>
                                <a:pt x="144" y="180"/>
                              </a:lnTo>
                              <a:lnTo>
                                <a:pt x="165" y="210"/>
                              </a:lnTo>
                              <a:lnTo>
                                <a:pt x="188" y="249"/>
                              </a:lnTo>
                              <a:lnTo>
                                <a:pt x="206" y="294"/>
                              </a:lnTo>
                            </a:path>
                          </a:pathLst>
                        </a:custGeom>
                        <a:noFill/>
                        <a:ln w="11113">
                          <a:solidFill>
                            <a:srgbClr val="FF8080"/>
                          </a:solidFill>
                          <a:prstDash val="solid"/>
                          <a:round/>
                          <a:headEnd/>
                          <a:tailEnd/>
                        </a:ln>
                      </p:spPr>
                      <p:txBody>
                        <a:bodyPr/>
                        <a:lstStyle/>
                        <a:p>
                          <a:endParaRPr lang="fr-FR"/>
                        </a:p>
                      </p:txBody>
                    </p:sp>
                    <p:sp>
                      <p:nvSpPr>
                        <p:cNvPr id="197715" name="Freeform 83"/>
                        <p:cNvSpPr>
                          <a:spLocks/>
                        </p:cNvSpPr>
                        <p:nvPr/>
                      </p:nvSpPr>
                      <p:spPr bwMode="auto">
                        <a:xfrm>
                          <a:off x="4908" y="2702"/>
                          <a:ext cx="91" cy="162"/>
                        </a:xfrm>
                        <a:custGeom>
                          <a:avLst/>
                          <a:gdLst/>
                          <a:ahLst/>
                          <a:cxnLst>
                            <a:cxn ang="0">
                              <a:pos x="69" y="0"/>
                            </a:cxn>
                            <a:cxn ang="0">
                              <a:pos x="47" y="9"/>
                            </a:cxn>
                            <a:cxn ang="0">
                              <a:pos x="22" y="27"/>
                            </a:cxn>
                            <a:cxn ang="0">
                              <a:pos x="7" y="46"/>
                            </a:cxn>
                            <a:cxn ang="0">
                              <a:pos x="1" y="61"/>
                            </a:cxn>
                            <a:cxn ang="0">
                              <a:pos x="0" y="74"/>
                            </a:cxn>
                            <a:cxn ang="0">
                              <a:pos x="4" y="101"/>
                            </a:cxn>
                            <a:cxn ang="0">
                              <a:pos x="14" y="130"/>
                            </a:cxn>
                            <a:cxn ang="0">
                              <a:pos x="29" y="168"/>
                            </a:cxn>
                            <a:cxn ang="0">
                              <a:pos x="45" y="201"/>
                            </a:cxn>
                            <a:cxn ang="0">
                              <a:pos x="66" y="229"/>
                            </a:cxn>
                            <a:cxn ang="0">
                              <a:pos x="89" y="257"/>
                            </a:cxn>
                            <a:cxn ang="0">
                              <a:pos x="118" y="282"/>
                            </a:cxn>
                            <a:cxn ang="0">
                              <a:pos x="144" y="301"/>
                            </a:cxn>
                            <a:cxn ang="0">
                              <a:pos x="177" y="322"/>
                            </a:cxn>
                            <a:cxn ang="0">
                              <a:pos x="196" y="366"/>
                            </a:cxn>
                            <a:cxn ang="0">
                              <a:pos x="214" y="402"/>
                            </a:cxn>
                            <a:cxn ang="0">
                              <a:pos x="245" y="450"/>
                            </a:cxn>
                            <a:cxn ang="0">
                              <a:pos x="272" y="488"/>
                            </a:cxn>
                          </a:cxnLst>
                          <a:rect l="0" t="0" r="r" b="b"/>
                          <a:pathLst>
                            <a:path w="272" h="488">
                              <a:moveTo>
                                <a:pt x="69" y="0"/>
                              </a:moveTo>
                              <a:lnTo>
                                <a:pt x="47" y="9"/>
                              </a:lnTo>
                              <a:lnTo>
                                <a:pt x="22" y="27"/>
                              </a:lnTo>
                              <a:lnTo>
                                <a:pt x="7" y="46"/>
                              </a:lnTo>
                              <a:lnTo>
                                <a:pt x="1" y="61"/>
                              </a:lnTo>
                              <a:lnTo>
                                <a:pt x="0" y="74"/>
                              </a:lnTo>
                              <a:lnTo>
                                <a:pt x="4" y="101"/>
                              </a:lnTo>
                              <a:lnTo>
                                <a:pt x="14" y="130"/>
                              </a:lnTo>
                              <a:lnTo>
                                <a:pt x="29" y="168"/>
                              </a:lnTo>
                              <a:lnTo>
                                <a:pt x="45" y="201"/>
                              </a:lnTo>
                              <a:lnTo>
                                <a:pt x="66" y="229"/>
                              </a:lnTo>
                              <a:lnTo>
                                <a:pt x="89" y="257"/>
                              </a:lnTo>
                              <a:lnTo>
                                <a:pt x="118" y="282"/>
                              </a:lnTo>
                              <a:lnTo>
                                <a:pt x="144" y="301"/>
                              </a:lnTo>
                              <a:lnTo>
                                <a:pt x="177" y="322"/>
                              </a:lnTo>
                              <a:lnTo>
                                <a:pt x="196" y="366"/>
                              </a:lnTo>
                              <a:lnTo>
                                <a:pt x="214" y="402"/>
                              </a:lnTo>
                              <a:lnTo>
                                <a:pt x="245" y="450"/>
                              </a:lnTo>
                              <a:lnTo>
                                <a:pt x="272" y="488"/>
                              </a:lnTo>
                            </a:path>
                          </a:pathLst>
                        </a:custGeom>
                        <a:noFill/>
                        <a:ln w="11113">
                          <a:solidFill>
                            <a:srgbClr val="FF8080"/>
                          </a:solidFill>
                          <a:prstDash val="solid"/>
                          <a:round/>
                          <a:headEnd/>
                          <a:tailEnd/>
                        </a:ln>
                      </p:spPr>
                      <p:txBody>
                        <a:bodyPr/>
                        <a:lstStyle/>
                        <a:p>
                          <a:endParaRPr lang="fr-FR"/>
                        </a:p>
                      </p:txBody>
                    </p:sp>
                  </p:grpSp>
                </p:grpSp>
                <p:grpSp>
                  <p:nvGrpSpPr>
                    <p:cNvPr id="197716" name="Group 84"/>
                    <p:cNvGrpSpPr>
                      <a:grpSpLocks/>
                    </p:cNvGrpSpPr>
                    <p:nvPr/>
                  </p:nvGrpSpPr>
                  <p:grpSpPr bwMode="auto">
                    <a:xfrm>
                      <a:off x="4770" y="2782"/>
                      <a:ext cx="220" cy="234"/>
                      <a:chOff x="4770" y="2782"/>
                      <a:chExt cx="220" cy="234"/>
                    </a:xfrm>
                  </p:grpSpPr>
                  <p:sp>
                    <p:nvSpPr>
                      <p:cNvPr id="197717" name="Freeform 85"/>
                      <p:cNvSpPr>
                        <a:spLocks/>
                      </p:cNvSpPr>
                      <p:nvPr/>
                    </p:nvSpPr>
                    <p:spPr bwMode="auto">
                      <a:xfrm>
                        <a:off x="4770" y="2782"/>
                        <a:ext cx="220" cy="234"/>
                      </a:xfrm>
                      <a:custGeom>
                        <a:avLst/>
                        <a:gdLst/>
                        <a:ahLst/>
                        <a:cxnLst>
                          <a:cxn ang="0">
                            <a:pos x="136" y="382"/>
                          </a:cxn>
                          <a:cxn ang="0">
                            <a:pos x="106" y="372"/>
                          </a:cxn>
                          <a:cxn ang="0">
                            <a:pos x="76" y="357"/>
                          </a:cxn>
                          <a:cxn ang="0">
                            <a:pos x="59" y="341"/>
                          </a:cxn>
                          <a:cxn ang="0">
                            <a:pos x="45" y="319"/>
                          </a:cxn>
                          <a:cxn ang="0">
                            <a:pos x="29" y="294"/>
                          </a:cxn>
                          <a:cxn ang="0">
                            <a:pos x="14" y="265"/>
                          </a:cxn>
                          <a:cxn ang="0">
                            <a:pos x="7" y="235"/>
                          </a:cxn>
                          <a:cxn ang="0">
                            <a:pos x="0" y="198"/>
                          </a:cxn>
                          <a:cxn ang="0">
                            <a:pos x="3" y="165"/>
                          </a:cxn>
                          <a:cxn ang="0">
                            <a:pos x="11" y="135"/>
                          </a:cxn>
                          <a:cxn ang="0">
                            <a:pos x="30" y="102"/>
                          </a:cxn>
                          <a:cxn ang="0">
                            <a:pos x="48" y="78"/>
                          </a:cxn>
                          <a:cxn ang="0">
                            <a:pos x="74" y="51"/>
                          </a:cxn>
                          <a:cxn ang="0">
                            <a:pos x="98" y="29"/>
                          </a:cxn>
                          <a:cxn ang="0">
                            <a:pos x="124" y="16"/>
                          </a:cxn>
                          <a:cxn ang="0">
                            <a:pos x="155" y="7"/>
                          </a:cxn>
                          <a:cxn ang="0">
                            <a:pos x="189" y="0"/>
                          </a:cxn>
                          <a:cxn ang="0">
                            <a:pos x="237" y="0"/>
                          </a:cxn>
                          <a:cxn ang="0">
                            <a:pos x="297" y="5"/>
                          </a:cxn>
                          <a:cxn ang="0">
                            <a:pos x="347" y="14"/>
                          </a:cxn>
                          <a:cxn ang="0">
                            <a:pos x="395" y="27"/>
                          </a:cxn>
                          <a:cxn ang="0">
                            <a:pos x="453" y="51"/>
                          </a:cxn>
                          <a:cxn ang="0">
                            <a:pos x="494" y="74"/>
                          </a:cxn>
                          <a:cxn ang="0">
                            <a:pos x="530" y="99"/>
                          </a:cxn>
                          <a:cxn ang="0">
                            <a:pos x="558" y="129"/>
                          </a:cxn>
                          <a:cxn ang="0">
                            <a:pos x="587" y="173"/>
                          </a:cxn>
                          <a:cxn ang="0">
                            <a:pos x="613" y="209"/>
                          </a:cxn>
                          <a:cxn ang="0">
                            <a:pos x="633" y="250"/>
                          </a:cxn>
                          <a:cxn ang="0">
                            <a:pos x="646" y="290"/>
                          </a:cxn>
                          <a:cxn ang="0">
                            <a:pos x="660" y="342"/>
                          </a:cxn>
                          <a:cxn ang="0">
                            <a:pos x="661" y="394"/>
                          </a:cxn>
                          <a:cxn ang="0">
                            <a:pos x="653" y="444"/>
                          </a:cxn>
                          <a:cxn ang="0">
                            <a:pos x="642" y="485"/>
                          </a:cxn>
                          <a:cxn ang="0">
                            <a:pos x="625" y="515"/>
                          </a:cxn>
                          <a:cxn ang="0">
                            <a:pos x="603" y="537"/>
                          </a:cxn>
                          <a:cxn ang="0">
                            <a:pos x="574" y="560"/>
                          </a:cxn>
                          <a:cxn ang="0">
                            <a:pos x="528" y="595"/>
                          </a:cxn>
                          <a:cxn ang="0">
                            <a:pos x="490" y="621"/>
                          </a:cxn>
                          <a:cxn ang="0">
                            <a:pos x="441" y="654"/>
                          </a:cxn>
                          <a:cxn ang="0">
                            <a:pos x="395" y="676"/>
                          </a:cxn>
                          <a:cxn ang="0">
                            <a:pos x="355" y="687"/>
                          </a:cxn>
                          <a:cxn ang="0">
                            <a:pos x="303" y="698"/>
                          </a:cxn>
                          <a:cxn ang="0">
                            <a:pos x="259" y="702"/>
                          </a:cxn>
                          <a:cxn ang="0">
                            <a:pos x="212" y="698"/>
                          </a:cxn>
                          <a:cxn ang="0">
                            <a:pos x="174" y="688"/>
                          </a:cxn>
                          <a:cxn ang="0">
                            <a:pos x="143" y="672"/>
                          </a:cxn>
                          <a:cxn ang="0">
                            <a:pos x="109" y="650"/>
                          </a:cxn>
                          <a:cxn ang="0">
                            <a:pos x="80" y="617"/>
                          </a:cxn>
                          <a:cxn ang="0">
                            <a:pos x="62" y="590"/>
                          </a:cxn>
                          <a:cxn ang="0">
                            <a:pos x="47" y="561"/>
                          </a:cxn>
                          <a:cxn ang="0">
                            <a:pos x="41" y="527"/>
                          </a:cxn>
                          <a:cxn ang="0">
                            <a:pos x="45" y="489"/>
                          </a:cxn>
                          <a:cxn ang="0">
                            <a:pos x="52" y="448"/>
                          </a:cxn>
                          <a:cxn ang="0">
                            <a:pos x="63" y="416"/>
                          </a:cxn>
                          <a:cxn ang="0">
                            <a:pos x="81" y="398"/>
                          </a:cxn>
                          <a:cxn ang="0">
                            <a:pos x="106" y="386"/>
                          </a:cxn>
                          <a:cxn ang="0">
                            <a:pos x="136" y="382"/>
                          </a:cxn>
                        </a:cxnLst>
                        <a:rect l="0" t="0" r="r" b="b"/>
                        <a:pathLst>
                          <a:path w="661" h="702">
                            <a:moveTo>
                              <a:pt x="136" y="382"/>
                            </a:moveTo>
                            <a:lnTo>
                              <a:pt x="106" y="372"/>
                            </a:lnTo>
                            <a:lnTo>
                              <a:pt x="76" y="357"/>
                            </a:lnTo>
                            <a:lnTo>
                              <a:pt x="59" y="341"/>
                            </a:lnTo>
                            <a:lnTo>
                              <a:pt x="45" y="319"/>
                            </a:lnTo>
                            <a:lnTo>
                              <a:pt x="29" y="294"/>
                            </a:lnTo>
                            <a:lnTo>
                              <a:pt x="14" y="265"/>
                            </a:lnTo>
                            <a:lnTo>
                              <a:pt x="7" y="235"/>
                            </a:lnTo>
                            <a:lnTo>
                              <a:pt x="0" y="198"/>
                            </a:lnTo>
                            <a:lnTo>
                              <a:pt x="3" y="165"/>
                            </a:lnTo>
                            <a:lnTo>
                              <a:pt x="11" y="135"/>
                            </a:lnTo>
                            <a:lnTo>
                              <a:pt x="30" y="102"/>
                            </a:lnTo>
                            <a:lnTo>
                              <a:pt x="48" y="78"/>
                            </a:lnTo>
                            <a:lnTo>
                              <a:pt x="74" y="51"/>
                            </a:lnTo>
                            <a:lnTo>
                              <a:pt x="98" y="29"/>
                            </a:lnTo>
                            <a:lnTo>
                              <a:pt x="124" y="16"/>
                            </a:lnTo>
                            <a:lnTo>
                              <a:pt x="155" y="7"/>
                            </a:lnTo>
                            <a:lnTo>
                              <a:pt x="189" y="0"/>
                            </a:lnTo>
                            <a:lnTo>
                              <a:pt x="237" y="0"/>
                            </a:lnTo>
                            <a:lnTo>
                              <a:pt x="297" y="5"/>
                            </a:lnTo>
                            <a:lnTo>
                              <a:pt x="347" y="14"/>
                            </a:lnTo>
                            <a:lnTo>
                              <a:pt x="395" y="27"/>
                            </a:lnTo>
                            <a:lnTo>
                              <a:pt x="453" y="51"/>
                            </a:lnTo>
                            <a:lnTo>
                              <a:pt x="494" y="74"/>
                            </a:lnTo>
                            <a:lnTo>
                              <a:pt x="530" y="99"/>
                            </a:lnTo>
                            <a:lnTo>
                              <a:pt x="558" y="129"/>
                            </a:lnTo>
                            <a:lnTo>
                              <a:pt x="587" y="173"/>
                            </a:lnTo>
                            <a:lnTo>
                              <a:pt x="613" y="209"/>
                            </a:lnTo>
                            <a:lnTo>
                              <a:pt x="633" y="250"/>
                            </a:lnTo>
                            <a:lnTo>
                              <a:pt x="646" y="290"/>
                            </a:lnTo>
                            <a:lnTo>
                              <a:pt x="660" y="342"/>
                            </a:lnTo>
                            <a:lnTo>
                              <a:pt x="661" y="394"/>
                            </a:lnTo>
                            <a:lnTo>
                              <a:pt x="653" y="444"/>
                            </a:lnTo>
                            <a:lnTo>
                              <a:pt x="642" y="485"/>
                            </a:lnTo>
                            <a:lnTo>
                              <a:pt x="625" y="515"/>
                            </a:lnTo>
                            <a:lnTo>
                              <a:pt x="603" y="537"/>
                            </a:lnTo>
                            <a:lnTo>
                              <a:pt x="574" y="560"/>
                            </a:lnTo>
                            <a:lnTo>
                              <a:pt x="528" y="595"/>
                            </a:lnTo>
                            <a:lnTo>
                              <a:pt x="490" y="621"/>
                            </a:lnTo>
                            <a:lnTo>
                              <a:pt x="441" y="654"/>
                            </a:lnTo>
                            <a:lnTo>
                              <a:pt x="395" y="676"/>
                            </a:lnTo>
                            <a:lnTo>
                              <a:pt x="355" y="687"/>
                            </a:lnTo>
                            <a:lnTo>
                              <a:pt x="303" y="698"/>
                            </a:lnTo>
                            <a:lnTo>
                              <a:pt x="259" y="702"/>
                            </a:lnTo>
                            <a:lnTo>
                              <a:pt x="212" y="698"/>
                            </a:lnTo>
                            <a:lnTo>
                              <a:pt x="174" y="688"/>
                            </a:lnTo>
                            <a:lnTo>
                              <a:pt x="143" y="672"/>
                            </a:lnTo>
                            <a:lnTo>
                              <a:pt x="109" y="650"/>
                            </a:lnTo>
                            <a:lnTo>
                              <a:pt x="80" y="617"/>
                            </a:lnTo>
                            <a:lnTo>
                              <a:pt x="62" y="590"/>
                            </a:lnTo>
                            <a:lnTo>
                              <a:pt x="47" y="561"/>
                            </a:lnTo>
                            <a:lnTo>
                              <a:pt x="41" y="527"/>
                            </a:lnTo>
                            <a:lnTo>
                              <a:pt x="45" y="489"/>
                            </a:lnTo>
                            <a:lnTo>
                              <a:pt x="52" y="448"/>
                            </a:lnTo>
                            <a:lnTo>
                              <a:pt x="63" y="416"/>
                            </a:lnTo>
                            <a:lnTo>
                              <a:pt x="81" y="398"/>
                            </a:lnTo>
                            <a:lnTo>
                              <a:pt x="106" y="386"/>
                            </a:lnTo>
                            <a:lnTo>
                              <a:pt x="136" y="382"/>
                            </a:lnTo>
                            <a:close/>
                          </a:path>
                        </a:pathLst>
                      </a:custGeom>
                      <a:solidFill>
                        <a:srgbClr val="A05000"/>
                      </a:solidFill>
                      <a:ln w="9525">
                        <a:noFill/>
                        <a:round/>
                        <a:headEnd/>
                        <a:tailEnd/>
                      </a:ln>
                    </p:spPr>
                    <p:txBody>
                      <a:bodyPr/>
                      <a:lstStyle/>
                      <a:p>
                        <a:endParaRPr lang="fr-FR"/>
                      </a:p>
                    </p:txBody>
                  </p:sp>
                  <p:grpSp>
                    <p:nvGrpSpPr>
                      <p:cNvPr id="197718" name="Group 86"/>
                      <p:cNvGrpSpPr>
                        <a:grpSpLocks/>
                      </p:cNvGrpSpPr>
                      <p:nvPr/>
                    </p:nvGrpSpPr>
                    <p:grpSpPr bwMode="auto">
                      <a:xfrm>
                        <a:off x="4825" y="2842"/>
                        <a:ext cx="115" cy="126"/>
                        <a:chOff x="4825" y="2842"/>
                        <a:chExt cx="115" cy="126"/>
                      </a:xfrm>
                    </p:grpSpPr>
                    <p:sp>
                      <p:nvSpPr>
                        <p:cNvPr id="197719" name="Freeform 87"/>
                        <p:cNvSpPr>
                          <a:spLocks/>
                        </p:cNvSpPr>
                        <p:nvPr/>
                      </p:nvSpPr>
                      <p:spPr bwMode="auto">
                        <a:xfrm>
                          <a:off x="4825" y="2872"/>
                          <a:ext cx="115" cy="42"/>
                        </a:xfrm>
                        <a:custGeom>
                          <a:avLst/>
                          <a:gdLst/>
                          <a:ahLst/>
                          <a:cxnLst>
                            <a:cxn ang="0">
                              <a:pos x="345" y="0"/>
                            </a:cxn>
                            <a:cxn ang="0">
                              <a:pos x="333" y="18"/>
                            </a:cxn>
                            <a:cxn ang="0">
                              <a:pos x="308" y="48"/>
                            </a:cxn>
                            <a:cxn ang="0">
                              <a:pos x="281" y="72"/>
                            </a:cxn>
                            <a:cxn ang="0">
                              <a:pos x="250" y="92"/>
                            </a:cxn>
                            <a:cxn ang="0">
                              <a:pos x="219" y="103"/>
                            </a:cxn>
                            <a:cxn ang="0">
                              <a:pos x="186" y="113"/>
                            </a:cxn>
                            <a:cxn ang="0">
                              <a:pos x="153" y="122"/>
                            </a:cxn>
                            <a:cxn ang="0">
                              <a:pos x="129" y="125"/>
                            </a:cxn>
                            <a:cxn ang="0">
                              <a:pos x="88" y="122"/>
                            </a:cxn>
                            <a:cxn ang="0">
                              <a:pos x="49" y="118"/>
                            </a:cxn>
                            <a:cxn ang="0">
                              <a:pos x="0" y="111"/>
                            </a:cxn>
                          </a:cxnLst>
                          <a:rect l="0" t="0" r="r" b="b"/>
                          <a:pathLst>
                            <a:path w="345" h="125">
                              <a:moveTo>
                                <a:pt x="345" y="0"/>
                              </a:moveTo>
                              <a:lnTo>
                                <a:pt x="333" y="18"/>
                              </a:lnTo>
                              <a:lnTo>
                                <a:pt x="308" y="48"/>
                              </a:lnTo>
                              <a:lnTo>
                                <a:pt x="281" y="72"/>
                              </a:lnTo>
                              <a:lnTo>
                                <a:pt x="250" y="92"/>
                              </a:lnTo>
                              <a:lnTo>
                                <a:pt x="219" y="103"/>
                              </a:lnTo>
                              <a:lnTo>
                                <a:pt x="186" y="113"/>
                              </a:lnTo>
                              <a:lnTo>
                                <a:pt x="153" y="122"/>
                              </a:lnTo>
                              <a:lnTo>
                                <a:pt x="129" y="125"/>
                              </a:lnTo>
                              <a:lnTo>
                                <a:pt x="88" y="122"/>
                              </a:lnTo>
                              <a:lnTo>
                                <a:pt x="49" y="118"/>
                              </a:lnTo>
                              <a:lnTo>
                                <a:pt x="0" y="111"/>
                              </a:lnTo>
                            </a:path>
                          </a:pathLst>
                        </a:custGeom>
                        <a:noFill/>
                        <a:ln w="11113">
                          <a:solidFill>
                            <a:srgbClr val="FFE0C0"/>
                          </a:solidFill>
                          <a:prstDash val="solid"/>
                          <a:round/>
                          <a:headEnd/>
                          <a:tailEnd/>
                        </a:ln>
                      </p:spPr>
                      <p:txBody>
                        <a:bodyPr/>
                        <a:lstStyle/>
                        <a:p>
                          <a:endParaRPr lang="fr-FR"/>
                        </a:p>
                      </p:txBody>
                    </p:sp>
                    <p:sp>
                      <p:nvSpPr>
                        <p:cNvPr id="197720" name="Freeform 88"/>
                        <p:cNvSpPr>
                          <a:spLocks/>
                        </p:cNvSpPr>
                        <p:nvPr/>
                      </p:nvSpPr>
                      <p:spPr bwMode="auto">
                        <a:xfrm>
                          <a:off x="4887" y="2842"/>
                          <a:ext cx="12" cy="126"/>
                        </a:xfrm>
                        <a:custGeom>
                          <a:avLst/>
                          <a:gdLst/>
                          <a:ahLst/>
                          <a:cxnLst>
                            <a:cxn ang="0">
                              <a:pos x="0" y="0"/>
                            </a:cxn>
                            <a:cxn ang="0">
                              <a:pos x="11" y="27"/>
                            </a:cxn>
                            <a:cxn ang="0">
                              <a:pos x="25" y="67"/>
                            </a:cxn>
                            <a:cxn ang="0">
                              <a:pos x="29" y="101"/>
                            </a:cxn>
                            <a:cxn ang="0">
                              <a:pos x="33" y="122"/>
                            </a:cxn>
                            <a:cxn ang="0">
                              <a:pos x="26" y="145"/>
                            </a:cxn>
                            <a:cxn ang="0">
                              <a:pos x="14" y="173"/>
                            </a:cxn>
                            <a:cxn ang="0">
                              <a:pos x="6" y="192"/>
                            </a:cxn>
                            <a:cxn ang="0">
                              <a:pos x="3" y="212"/>
                            </a:cxn>
                            <a:cxn ang="0">
                              <a:pos x="7" y="230"/>
                            </a:cxn>
                            <a:cxn ang="0">
                              <a:pos x="18" y="251"/>
                            </a:cxn>
                            <a:cxn ang="0">
                              <a:pos x="28" y="271"/>
                            </a:cxn>
                            <a:cxn ang="0">
                              <a:pos x="36" y="283"/>
                            </a:cxn>
                            <a:cxn ang="0">
                              <a:pos x="29" y="294"/>
                            </a:cxn>
                            <a:cxn ang="0">
                              <a:pos x="21" y="318"/>
                            </a:cxn>
                            <a:cxn ang="0">
                              <a:pos x="11" y="346"/>
                            </a:cxn>
                            <a:cxn ang="0">
                              <a:pos x="3" y="376"/>
                            </a:cxn>
                          </a:cxnLst>
                          <a:rect l="0" t="0" r="r" b="b"/>
                          <a:pathLst>
                            <a:path w="36" h="376">
                              <a:moveTo>
                                <a:pt x="0" y="0"/>
                              </a:moveTo>
                              <a:lnTo>
                                <a:pt x="11" y="27"/>
                              </a:lnTo>
                              <a:lnTo>
                                <a:pt x="25" y="67"/>
                              </a:lnTo>
                              <a:lnTo>
                                <a:pt x="29" y="101"/>
                              </a:lnTo>
                              <a:lnTo>
                                <a:pt x="33" y="122"/>
                              </a:lnTo>
                              <a:lnTo>
                                <a:pt x="26" y="145"/>
                              </a:lnTo>
                              <a:lnTo>
                                <a:pt x="14" y="173"/>
                              </a:lnTo>
                              <a:lnTo>
                                <a:pt x="6" y="192"/>
                              </a:lnTo>
                              <a:lnTo>
                                <a:pt x="3" y="212"/>
                              </a:lnTo>
                              <a:lnTo>
                                <a:pt x="7" y="230"/>
                              </a:lnTo>
                              <a:lnTo>
                                <a:pt x="18" y="251"/>
                              </a:lnTo>
                              <a:lnTo>
                                <a:pt x="28" y="271"/>
                              </a:lnTo>
                              <a:lnTo>
                                <a:pt x="36" y="283"/>
                              </a:lnTo>
                              <a:lnTo>
                                <a:pt x="29" y="294"/>
                              </a:lnTo>
                              <a:lnTo>
                                <a:pt x="21" y="318"/>
                              </a:lnTo>
                              <a:lnTo>
                                <a:pt x="11" y="346"/>
                              </a:lnTo>
                              <a:lnTo>
                                <a:pt x="3" y="376"/>
                              </a:lnTo>
                            </a:path>
                          </a:pathLst>
                        </a:custGeom>
                        <a:noFill/>
                        <a:ln w="11113">
                          <a:solidFill>
                            <a:srgbClr val="FFE0C0"/>
                          </a:solidFill>
                          <a:prstDash val="solid"/>
                          <a:round/>
                          <a:headEnd/>
                          <a:tailEnd/>
                        </a:ln>
                      </p:spPr>
                      <p:txBody>
                        <a:bodyPr/>
                        <a:lstStyle/>
                        <a:p>
                          <a:endParaRPr lang="fr-FR"/>
                        </a:p>
                      </p:txBody>
                    </p:sp>
                    <p:sp>
                      <p:nvSpPr>
                        <p:cNvPr id="197721" name="Freeform 89"/>
                        <p:cNvSpPr>
                          <a:spLocks/>
                        </p:cNvSpPr>
                        <p:nvPr/>
                      </p:nvSpPr>
                      <p:spPr bwMode="auto">
                        <a:xfrm>
                          <a:off x="4848" y="2871"/>
                          <a:ext cx="19" cy="88"/>
                        </a:xfrm>
                        <a:custGeom>
                          <a:avLst/>
                          <a:gdLst/>
                          <a:ahLst/>
                          <a:cxnLst>
                            <a:cxn ang="0">
                              <a:pos x="0" y="0"/>
                            </a:cxn>
                            <a:cxn ang="0">
                              <a:pos x="20" y="18"/>
                            </a:cxn>
                            <a:cxn ang="0">
                              <a:pos x="34" y="36"/>
                            </a:cxn>
                            <a:cxn ang="0">
                              <a:pos x="45" y="63"/>
                            </a:cxn>
                            <a:cxn ang="0">
                              <a:pos x="53" y="96"/>
                            </a:cxn>
                            <a:cxn ang="0">
                              <a:pos x="59" y="139"/>
                            </a:cxn>
                            <a:cxn ang="0">
                              <a:pos x="56" y="174"/>
                            </a:cxn>
                            <a:cxn ang="0">
                              <a:pos x="48" y="208"/>
                            </a:cxn>
                            <a:cxn ang="0">
                              <a:pos x="35" y="238"/>
                            </a:cxn>
                            <a:cxn ang="0">
                              <a:pos x="13" y="264"/>
                            </a:cxn>
                          </a:cxnLst>
                          <a:rect l="0" t="0" r="r" b="b"/>
                          <a:pathLst>
                            <a:path w="59" h="264">
                              <a:moveTo>
                                <a:pt x="0" y="0"/>
                              </a:moveTo>
                              <a:lnTo>
                                <a:pt x="20" y="18"/>
                              </a:lnTo>
                              <a:lnTo>
                                <a:pt x="34" y="36"/>
                              </a:lnTo>
                              <a:lnTo>
                                <a:pt x="45" y="63"/>
                              </a:lnTo>
                              <a:lnTo>
                                <a:pt x="53" y="96"/>
                              </a:lnTo>
                              <a:lnTo>
                                <a:pt x="59" y="139"/>
                              </a:lnTo>
                              <a:lnTo>
                                <a:pt x="56" y="174"/>
                              </a:lnTo>
                              <a:lnTo>
                                <a:pt x="48" y="208"/>
                              </a:lnTo>
                              <a:lnTo>
                                <a:pt x="35" y="238"/>
                              </a:lnTo>
                              <a:lnTo>
                                <a:pt x="13" y="264"/>
                              </a:lnTo>
                            </a:path>
                          </a:pathLst>
                        </a:custGeom>
                        <a:noFill/>
                        <a:ln w="11113">
                          <a:solidFill>
                            <a:srgbClr val="FFE0C0"/>
                          </a:solidFill>
                          <a:prstDash val="solid"/>
                          <a:round/>
                          <a:headEnd/>
                          <a:tailEnd/>
                        </a:ln>
                      </p:spPr>
                      <p:txBody>
                        <a:bodyPr/>
                        <a:lstStyle/>
                        <a:p>
                          <a:endParaRPr lang="fr-FR"/>
                        </a:p>
                      </p:txBody>
                    </p:sp>
                    <p:sp>
                      <p:nvSpPr>
                        <p:cNvPr id="197722" name="Freeform 90"/>
                        <p:cNvSpPr>
                          <a:spLocks/>
                        </p:cNvSpPr>
                        <p:nvPr/>
                      </p:nvSpPr>
                      <p:spPr bwMode="auto">
                        <a:xfrm>
                          <a:off x="4900" y="2908"/>
                          <a:ext cx="37" cy="25"/>
                        </a:xfrm>
                        <a:custGeom>
                          <a:avLst/>
                          <a:gdLst/>
                          <a:ahLst/>
                          <a:cxnLst>
                            <a:cxn ang="0">
                              <a:pos x="0" y="0"/>
                            </a:cxn>
                            <a:cxn ang="0">
                              <a:pos x="33" y="7"/>
                            </a:cxn>
                            <a:cxn ang="0">
                              <a:pos x="59" y="17"/>
                            </a:cxn>
                            <a:cxn ang="0">
                              <a:pos x="77" y="29"/>
                            </a:cxn>
                            <a:cxn ang="0">
                              <a:pos x="97" y="54"/>
                            </a:cxn>
                            <a:cxn ang="0">
                              <a:pos x="112" y="74"/>
                            </a:cxn>
                          </a:cxnLst>
                          <a:rect l="0" t="0" r="r" b="b"/>
                          <a:pathLst>
                            <a:path w="112" h="74">
                              <a:moveTo>
                                <a:pt x="0" y="0"/>
                              </a:moveTo>
                              <a:lnTo>
                                <a:pt x="33" y="7"/>
                              </a:lnTo>
                              <a:lnTo>
                                <a:pt x="59" y="17"/>
                              </a:lnTo>
                              <a:lnTo>
                                <a:pt x="77" y="29"/>
                              </a:lnTo>
                              <a:lnTo>
                                <a:pt x="97" y="54"/>
                              </a:lnTo>
                              <a:lnTo>
                                <a:pt x="112" y="74"/>
                              </a:lnTo>
                            </a:path>
                          </a:pathLst>
                        </a:custGeom>
                        <a:noFill/>
                        <a:ln w="11113">
                          <a:solidFill>
                            <a:srgbClr val="FFE0C0"/>
                          </a:solidFill>
                          <a:prstDash val="solid"/>
                          <a:round/>
                          <a:headEnd/>
                          <a:tailEnd/>
                        </a:ln>
                      </p:spPr>
                      <p:txBody>
                        <a:bodyPr/>
                        <a:lstStyle/>
                        <a:p>
                          <a:endParaRPr lang="fr-FR"/>
                        </a:p>
                      </p:txBody>
                    </p:sp>
                  </p:grpSp>
                </p:grpSp>
              </p:grpSp>
              <p:grpSp>
                <p:nvGrpSpPr>
                  <p:cNvPr id="197723" name="Group 91"/>
                  <p:cNvGrpSpPr>
                    <a:grpSpLocks/>
                  </p:cNvGrpSpPr>
                  <p:nvPr/>
                </p:nvGrpSpPr>
                <p:grpSpPr bwMode="auto">
                  <a:xfrm>
                    <a:off x="4545" y="2667"/>
                    <a:ext cx="343" cy="709"/>
                    <a:chOff x="4545" y="2667"/>
                    <a:chExt cx="343" cy="709"/>
                  </a:xfrm>
                </p:grpSpPr>
                <p:grpSp>
                  <p:nvGrpSpPr>
                    <p:cNvPr id="197724" name="Group 92"/>
                    <p:cNvGrpSpPr>
                      <a:grpSpLocks/>
                    </p:cNvGrpSpPr>
                    <p:nvPr/>
                  </p:nvGrpSpPr>
                  <p:grpSpPr bwMode="auto">
                    <a:xfrm>
                      <a:off x="4545" y="2667"/>
                      <a:ext cx="343" cy="202"/>
                      <a:chOff x="4545" y="2667"/>
                      <a:chExt cx="343" cy="202"/>
                    </a:xfrm>
                  </p:grpSpPr>
                  <p:grpSp>
                    <p:nvGrpSpPr>
                      <p:cNvPr id="197725" name="Group 93"/>
                      <p:cNvGrpSpPr>
                        <a:grpSpLocks/>
                      </p:cNvGrpSpPr>
                      <p:nvPr/>
                    </p:nvGrpSpPr>
                    <p:grpSpPr bwMode="auto">
                      <a:xfrm>
                        <a:off x="4545" y="2667"/>
                        <a:ext cx="343" cy="202"/>
                        <a:chOff x="4545" y="2667"/>
                        <a:chExt cx="343" cy="202"/>
                      </a:xfrm>
                    </p:grpSpPr>
                    <p:grpSp>
                      <p:nvGrpSpPr>
                        <p:cNvPr id="197726" name="Group 94"/>
                        <p:cNvGrpSpPr>
                          <a:grpSpLocks/>
                        </p:cNvGrpSpPr>
                        <p:nvPr/>
                      </p:nvGrpSpPr>
                      <p:grpSpPr bwMode="auto">
                        <a:xfrm>
                          <a:off x="4545" y="2667"/>
                          <a:ext cx="343" cy="202"/>
                          <a:chOff x="4545" y="2667"/>
                          <a:chExt cx="343" cy="202"/>
                        </a:xfrm>
                      </p:grpSpPr>
                      <p:sp>
                        <p:nvSpPr>
                          <p:cNvPr id="197727" name="Freeform 95"/>
                          <p:cNvSpPr>
                            <a:spLocks/>
                          </p:cNvSpPr>
                          <p:nvPr/>
                        </p:nvSpPr>
                        <p:spPr bwMode="auto">
                          <a:xfrm>
                            <a:off x="4545" y="2667"/>
                            <a:ext cx="343" cy="202"/>
                          </a:xfrm>
                          <a:custGeom>
                            <a:avLst/>
                            <a:gdLst/>
                            <a:ahLst/>
                            <a:cxnLst>
                              <a:cxn ang="0">
                                <a:pos x="313" y="591"/>
                              </a:cxn>
                              <a:cxn ang="0">
                                <a:pos x="263" y="605"/>
                              </a:cxn>
                              <a:cxn ang="0">
                                <a:pos x="223" y="597"/>
                              </a:cxn>
                              <a:cxn ang="0">
                                <a:pos x="202" y="572"/>
                              </a:cxn>
                              <a:cxn ang="0">
                                <a:pos x="205" y="537"/>
                              </a:cxn>
                              <a:cxn ang="0">
                                <a:pos x="237" y="503"/>
                              </a:cxn>
                              <a:cxn ang="0">
                                <a:pos x="295" y="479"/>
                              </a:cxn>
                              <a:cxn ang="0">
                                <a:pos x="350" y="459"/>
                              </a:cxn>
                              <a:cxn ang="0">
                                <a:pos x="306" y="425"/>
                              </a:cxn>
                              <a:cxn ang="0">
                                <a:pos x="349" y="366"/>
                              </a:cxn>
                              <a:cxn ang="0">
                                <a:pos x="357" y="314"/>
                              </a:cxn>
                              <a:cxn ang="0">
                                <a:pos x="313" y="300"/>
                              </a:cxn>
                              <a:cxn ang="0">
                                <a:pos x="217" y="293"/>
                              </a:cxn>
                              <a:cxn ang="0">
                                <a:pos x="14" y="268"/>
                              </a:cxn>
                              <a:cxn ang="0">
                                <a:pos x="0" y="223"/>
                              </a:cxn>
                              <a:cxn ang="0">
                                <a:pos x="11" y="181"/>
                              </a:cxn>
                              <a:cxn ang="0">
                                <a:pos x="36" y="146"/>
                              </a:cxn>
                              <a:cxn ang="0">
                                <a:pos x="87" y="108"/>
                              </a:cxn>
                              <a:cxn ang="0">
                                <a:pos x="154" y="79"/>
                              </a:cxn>
                              <a:cxn ang="0">
                                <a:pos x="257" y="48"/>
                              </a:cxn>
                              <a:cxn ang="0">
                                <a:pos x="356" y="18"/>
                              </a:cxn>
                              <a:cxn ang="0">
                                <a:pos x="442" y="6"/>
                              </a:cxn>
                              <a:cxn ang="0">
                                <a:pos x="556" y="4"/>
                              </a:cxn>
                              <a:cxn ang="0">
                                <a:pos x="623" y="31"/>
                              </a:cxn>
                              <a:cxn ang="0">
                                <a:pos x="667" y="71"/>
                              </a:cxn>
                              <a:cxn ang="0">
                                <a:pos x="765" y="73"/>
                              </a:cxn>
                              <a:cxn ang="0">
                                <a:pos x="867" y="109"/>
                              </a:cxn>
                              <a:cxn ang="0">
                                <a:pos x="936" y="162"/>
                              </a:cxn>
                              <a:cxn ang="0">
                                <a:pos x="998" y="234"/>
                              </a:cxn>
                              <a:cxn ang="0">
                                <a:pos x="1028" y="296"/>
                              </a:cxn>
                              <a:cxn ang="0">
                                <a:pos x="949" y="321"/>
                              </a:cxn>
                              <a:cxn ang="0">
                                <a:pos x="831" y="284"/>
                              </a:cxn>
                              <a:cxn ang="0">
                                <a:pos x="748" y="329"/>
                              </a:cxn>
                              <a:cxn ang="0">
                                <a:pos x="675" y="415"/>
                              </a:cxn>
                              <a:cxn ang="0">
                                <a:pos x="338" y="581"/>
                              </a:cxn>
                            </a:cxnLst>
                            <a:rect l="0" t="0" r="r" b="b"/>
                            <a:pathLst>
                              <a:path w="1028" h="605">
                                <a:moveTo>
                                  <a:pt x="338" y="581"/>
                                </a:moveTo>
                                <a:lnTo>
                                  <a:pt x="313" y="591"/>
                                </a:lnTo>
                                <a:lnTo>
                                  <a:pt x="292" y="599"/>
                                </a:lnTo>
                                <a:lnTo>
                                  <a:pt x="263" y="605"/>
                                </a:lnTo>
                                <a:lnTo>
                                  <a:pt x="241" y="604"/>
                                </a:lnTo>
                                <a:lnTo>
                                  <a:pt x="223" y="597"/>
                                </a:lnTo>
                                <a:lnTo>
                                  <a:pt x="209" y="586"/>
                                </a:lnTo>
                                <a:lnTo>
                                  <a:pt x="202" y="572"/>
                                </a:lnTo>
                                <a:lnTo>
                                  <a:pt x="201" y="553"/>
                                </a:lnTo>
                                <a:lnTo>
                                  <a:pt x="205" y="537"/>
                                </a:lnTo>
                                <a:lnTo>
                                  <a:pt x="218" y="520"/>
                                </a:lnTo>
                                <a:lnTo>
                                  <a:pt x="237" y="503"/>
                                </a:lnTo>
                                <a:lnTo>
                                  <a:pt x="264" y="488"/>
                                </a:lnTo>
                                <a:lnTo>
                                  <a:pt x="295" y="479"/>
                                </a:lnTo>
                                <a:lnTo>
                                  <a:pt x="323" y="471"/>
                                </a:lnTo>
                                <a:lnTo>
                                  <a:pt x="350" y="459"/>
                                </a:lnTo>
                                <a:lnTo>
                                  <a:pt x="288" y="446"/>
                                </a:lnTo>
                                <a:lnTo>
                                  <a:pt x="306" y="425"/>
                                </a:lnTo>
                                <a:lnTo>
                                  <a:pt x="330" y="395"/>
                                </a:lnTo>
                                <a:lnTo>
                                  <a:pt x="349" y="366"/>
                                </a:lnTo>
                                <a:lnTo>
                                  <a:pt x="356" y="340"/>
                                </a:lnTo>
                                <a:lnTo>
                                  <a:pt x="357" y="314"/>
                                </a:lnTo>
                                <a:lnTo>
                                  <a:pt x="339" y="307"/>
                                </a:lnTo>
                                <a:lnTo>
                                  <a:pt x="313" y="300"/>
                                </a:lnTo>
                                <a:lnTo>
                                  <a:pt x="274" y="292"/>
                                </a:lnTo>
                                <a:lnTo>
                                  <a:pt x="217" y="293"/>
                                </a:lnTo>
                                <a:lnTo>
                                  <a:pt x="32" y="296"/>
                                </a:lnTo>
                                <a:lnTo>
                                  <a:pt x="14" y="268"/>
                                </a:lnTo>
                                <a:lnTo>
                                  <a:pt x="3" y="245"/>
                                </a:lnTo>
                                <a:lnTo>
                                  <a:pt x="0" y="223"/>
                                </a:lnTo>
                                <a:lnTo>
                                  <a:pt x="3" y="201"/>
                                </a:lnTo>
                                <a:lnTo>
                                  <a:pt x="11" y="181"/>
                                </a:lnTo>
                                <a:lnTo>
                                  <a:pt x="22" y="162"/>
                                </a:lnTo>
                                <a:lnTo>
                                  <a:pt x="36" y="146"/>
                                </a:lnTo>
                                <a:lnTo>
                                  <a:pt x="58" y="128"/>
                                </a:lnTo>
                                <a:lnTo>
                                  <a:pt x="87" y="108"/>
                                </a:lnTo>
                                <a:lnTo>
                                  <a:pt x="114" y="93"/>
                                </a:lnTo>
                                <a:lnTo>
                                  <a:pt x="154" y="79"/>
                                </a:lnTo>
                                <a:lnTo>
                                  <a:pt x="204" y="63"/>
                                </a:lnTo>
                                <a:lnTo>
                                  <a:pt x="257" y="48"/>
                                </a:lnTo>
                                <a:lnTo>
                                  <a:pt x="307" y="32"/>
                                </a:lnTo>
                                <a:lnTo>
                                  <a:pt x="356" y="18"/>
                                </a:lnTo>
                                <a:lnTo>
                                  <a:pt x="399" y="10"/>
                                </a:lnTo>
                                <a:lnTo>
                                  <a:pt x="442" y="6"/>
                                </a:lnTo>
                                <a:lnTo>
                                  <a:pt x="497" y="0"/>
                                </a:lnTo>
                                <a:lnTo>
                                  <a:pt x="556" y="4"/>
                                </a:lnTo>
                                <a:lnTo>
                                  <a:pt x="590" y="13"/>
                                </a:lnTo>
                                <a:lnTo>
                                  <a:pt x="623" y="31"/>
                                </a:lnTo>
                                <a:lnTo>
                                  <a:pt x="645" y="50"/>
                                </a:lnTo>
                                <a:lnTo>
                                  <a:pt x="667" y="71"/>
                                </a:lnTo>
                                <a:lnTo>
                                  <a:pt x="713" y="69"/>
                                </a:lnTo>
                                <a:lnTo>
                                  <a:pt x="765" y="73"/>
                                </a:lnTo>
                                <a:lnTo>
                                  <a:pt x="822" y="84"/>
                                </a:lnTo>
                                <a:lnTo>
                                  <a:pt x="867" y="109"/>
                                </a:lnTo>
                                <a:lnTo>
                                  <a:pt x="903" y="135"/>
                                </a:lnTo>
                                <a:lnTo>
                                  <a:pt x="936" y="162"/>
                                </a:lnTo>
                                <a:lnTo>
                                  <a:pt x="971" y="197"/>
                                </a:lnTo>
                                <a:lnTo>
                                  <a:pt x="998" y="234"/>
                                </a:lnTo>
                                <a:lnTo>
                                  <a:pt x="1016" y="266"/>
                                </a:lnTo>
                                <a:lnTo>
                                  <a:pt x="1028" y="296"/>
                                </a:lnTo>
                                <a:lnTo>
                                  <a:pt x="998" y="347"/>
                                </a:lnTo>
                                <a:lnTo>
                                  <a:pt x="949" y="321"/>
                                </a:lnTo>
                                <a:lnTo>
                                  <a:pt x="862" y="281"/>
                                </a:lnTo>
                                <a:lnTo>
                                  <a:pt x="831" y="284"/>
                                </a:lnTo>
                                <a:lnTo>
                                  <a:pt x="791" y="297"/>
                                </a:lnTo>
                                <a:lnTo>
                                  <a:pt x="748" y="329"/>
                                </a:lnTo>
                                <a:lnTo>
                                  <a:pt x="704" y="369"/>
                                </a:lnTo>
                                <a:lnTo>
                                  <a:pt x="675" y="415"/>
                                </a:lnTo>
                                <a:lnTo>
                                  <a:pt x="626" y="485"/>
                                </a:lnTo>
                                <a:lnTo>
                                  <a:pt x="338" y="581"/>
                                </a:lnTo>
                                <a:close/>
                              </a:path>
                            </a:pathLst>
                          </a:custGeom>
                          <a:solidFill>
                            <a:srgbClr val="E0E0E0"/>
                          </a:solidFill>
                          <a:ln w="9525">
                            <a:noFill/>
                            <a:round/>
                            <a:headEnd/>
                            <a:tailEnd/>
                          </a:ln>
                        </p:spPr>
                        <p:txBody>
                          <a:bodyPr/>
                          <a:lstStyle/>
                          <a:p>
                            <a:endParaRPr lang="fr-FR"/>
                          </a:p>
                        </p:txBody>
                      </p:sp>
                      <p:sp>
                        <p:nvSpPr>
                          <p:cNvPr id="197728" name="Freeform 96"/>
                          <p:cNvSpPr>
                            <a:spLocks/>
                          </p:cNvSpPr>
                          <p:nvPr/>
                        </p:nvSpPr>
                        <p:spPr bwMode="auto">
                          <a:xfrm>
                            <a:off x="4600" y="2702"/>
                            <a:ext cx="222" cy="98"/>
                          </a:xfrm>
                          <a:custGeom>
                            <a:avLst/>
                            <a:gdLst/>
                            <a:ahLst/>
                            <a:cxnLst>
                              <a:cxn ang="0">
                                <a:pos x="0" y="149"/>
                              </a:cxn>
                              <a:cxn ang="0">
                                <a:pos x="16" y="113"/>
                              </a:cxn>
                              <a:cxn ang="0">
                                <a:pos x="34" y="87"/>
                              </a:cxn>
                              <a:cxn ang="0">
                                <a:pos x="59" y="65"/>
                              </a:cxn>
                              <a:cxn ang="0">
                                <a:pos x="86" y="48"/>
                              </a:cxn>
                              <a:cxn ang="0">
                                <a:pos x="119" y="33"/>
                              </a:cxn>
                              <a:cxn ang="0">
                                <a:pos x="157" y="17"/>
                              </a:cxn>
                              <a:cxn ang="0">
                                <a:pos x="201" y="6"/>
                              </a:cxn>
                              <a:cxn ang="0">
                                <a:pos x="256" y="2"/>
                              </a:cxn>
                              <a:cxn ang="0">
                                <a:pos x="332" y="0"/>
                              </a:cxn>
                              <a:cxn ang="0">
                                <a:pos x="429" y="2"/>
                              </a:cxn>
                              <a:cxn ang="0">
                                <a:pos x="483" y="9"/>
                              </a:cxn>
                              <a:cxn ang="0">
                                <a:pos x="518" y="23"/>
                              </a:cxn>
                              <a:cxn ang="0">
                                <a:pos x="556" y="39"/>
                              </a:cxn>
                              <a:cxn ang="0">
                                <a:pos x="598" y="57"/>
                              </a:cxn>
                              <a:cxn ang="0">
                                <a:pos x="633" y="73"/>
                              </a:cxn>
                              <a:cxn ang="0">
                                <a:pos x="665" y="89"/>
                              </a:cxn>
                              <a:cxn ang="0">
                                <a:pos x="660" y="102"/>
                              </a:cxn>
                              <a:cxn ang="0">
                                <a:pos x="649" y="117"/>
                              </a:cxn>
                              <a:cxn ang="0">
                                <a:pos x="634" y="128"/>
                              </a:cxn>
                              <a:cxn ang="0">
                                <a:pos x="398" y="293"/>
                              </a:cxn>
                              <a:cxn ang="0">
                                <a:pos x="201" y="285"/>
                              </a:cxn>
                              <a:cxn ang="0">
                                <a:pos x="197" y="215"/>
                              </a:cxn>
                              <a:cxn ang="0">
                                <a:pos x="182" y="202"/>
                              </a:cxn>
                              <a:cxn ang="0">
                                <a:pos x="160" y="187"/>
                              </a:cxn>
                              <a:cxn ang="0">
                                <a:pos x="131" y="176"/>
                              </a:cxn>
                              <a:cxn ang="0">
                                <a:pos x="89" y="167"/>
                              </a:cxn>
                              <a:cxn ang="0">
                                <a:pos x="34" y="157"/>
                              </a:cxn>
                              <a:cxn ang="0">
                                <a:pos x="0" y="149"/>
                              </a:cxn>
                            </a:cxnLst>
                            <a:rect l="0" t="0" r="r" b="b"/>
                            <a:pathLst>
                              <a:path w="665" h="293">
                                <a:moveTo>
                                  <a:pt x="0" y="149"/>
                                </a:moveTo>
                                <a:lnTo>
                                  <a:pt x="16" y="113"/>
                                </a:lnTo>
                                <a:lnTo>
                                  <a:pt x="34" y="87"/>
                                </a:lnTo>
                                <a:lnTo>
                                  <a:pt x="59" y="65"/>
                                </a:lnTo>
                                <a:lnTo>
                                  <a:pt x="86" y="48"/>
                                </a:lnTo>
                                <a:lnTo>
                                  <a:pt x="119" y="33"/>
                                </a:lnTo>
                                <a:lnTo>
                                  <a:pt x="157" y="17"/>
                                </a:lnTo>
                                <a:lnTo>
                                  <a:pt x="201" y="6"/>
                                </a:lnTo>
                                <a:lnTo>
                                  <a:pt x="256" y="2"/>
                                </a:lnTo>
                                <a:lnTo>
                                  <a:pt x="332" y="0"/>
                                </a:lnTo>
                                <a:lnTo>
                                  <a:pt x="429" y="2"/>
                                </a:lnTo>
                                <a:lnTo>
                                  <a:pt x="483" y="9"/>
                                </a:lnTo>
                                <a:lnTo>
                                  <a:pt x="518" y="23"/>
                                </a:lnTo>
                                <a:lnTo>
                                  <a:pt x="556" y="39"/>
                                </a:lnTo>
                                <a:lnTo>
                                  <a:pt x="598" y="57"/>
                                </a:lnTo>
                                <a:lnTo>
                                  <a:pt x="633" y="73"/>
                                </a:lnTo>
                                <a:lnTo>
                                  <a:pt x="665" y="89"/>
                                </a:lnTo>
                                <a:lnTo>
                                  <a:pt x="660" y="102"/>
                                </a:lnTo>
                                <a:lnTo>
                                  <a:pt x="649" y="117"/>
                                </a:lnTo>
                                <a:lnTo>
                                  <a:pt x="634" y="128"/>
                                </a:lnTo>
                                <a:lnTo>
                                  <a:pt x="398" y="293"/>
                                </a:lnTo>
                                <a:lnTo>
                                  <a:pt x="201" y="285"/>
                                </a:lnTo>
                                <a:lnTo>
                                  <a:pt x="197" y="215"/>
                                </a:lnTo>
                                <a:lnTo>
                                  <a:pt x="182" y="202"/>
                                </a:lnTo>
                                <a:lnTo>
                                  <a:pt x="160" y="187"/>
                                </a:lnTo>
                                <a:lnTo>
                                  <a:pt x="131" y="176"/>
                                </a:lnTo>
                                <a:lnTo>
                                  <a:pt x="89" y="167"/>
                                </a:lnTo>
                                <a:lnTo>
                                  <a:pt x="34" y="157"/>
                                </a:lnTo>
                                <a:lnTo>
                                  <a:pt x="0" y="149"/>
                                </a:lnTo>
                                <a:close/>
                              </a:path>
                            </a:pathLst>
                          </a:custGeom>
                          <a:solidFill>
                            <a:srgbClr val="8080FF"/>
                          </a:solidFill>
                          <a:ln w="9525">
                            <a:noFill/>
                            <a:round/>
                            <a:headEnd/>
                            <a:tailEnd/>
                          </a:ln>
                        </p:spPr>
                        <p:txBody>
                          <a:bodyPr/>
                          <a:lstStyle/>
                          <a:p>
                            <a:endParaRPr lang="fr-FR"/>
                          </a:p>
                        </p:txBody>
                      </p:sp>
                    </p:grpSp>
                    <p:sp>
                      <p:nvSpPr>
                        <p:cNvPr id="197729" name="Oval 97"/>
                        <p:cNvSpPr>
                          <a:spLocks noChangeArrowheads="1"/>
                        </p:cNvSpPr>
                        <p:nvPr/>
                      </p:nvSpPr>
                      <p:spPr bwMode="auto">
                        <a:xfrm>
                          <a:off x="4672" y="2740"/>
                          <a:ext cx="33" cy="21"/>
                        </a:xfrm>
                        <a:prstGeom prst="ellipse">
                          <a:avLst/>
                        </a:prstGeom>
                        <a:solidFill>
                          <a:srgbClr val="E0E0E0"/>
                        </a:solidFill>
                        <a:ln w="9525">
                          <a:noFill/>
                          <a:round/>
                          <a:headEnd/>
                          <a:tailEnd/>
                        </a:ln>
                      </p:spPr>
                      <p:txBody>
                        <a:bodyPr/>
                        <a:lstStyle/>
                        <a:p>
                          <a:endParaRPr lang="fr-FR"/>
                        </a:p>
                      </p:txBody>
                    </p:sp>
                  </p:grpSp>
                  <p:grpSp>
                    <p:nvGrpSpPr>
                      <p:cNvPr id="197730" name="Group 98"/>
                      <p:cNvGrpSpPr>
                        <a:grpSpLocks/>
                      </p:cNvGrpSpPr>
                      <p:nvPr/>
                    </p:nvGrpSpPr>
                    <p:grpSpPr bwMode="auto">
                      <a:xfrm>
                        <a:off x="4560" y="2671"/>
                        <a:ext cx="313" cy="80"/>
                        <a:chOff x="4560" y="2671"/>
                        <a:chExt cx="313" cy="80"/>
                      </a:xfrm>
                    </p:grpSpPr>
                    <p:sp>
                      <p:nvSpPr>
                        <p:cNvPr id="197731" name="Line 99"/>
                        <p:cNvSpPr>
                          <a:spLocks noChangeShapeType="1"/>
                        </p:cNvSpPr>
                        <p:nvPr/>
                      </p:nvSpPr>
                      <p:spPr bwMode="auto">
                        <a:xfrm>
                          <a:off x="4560" y="2740"/>
                          <a:ext cx="41" cy="11"/>
                        </a:xfrm>
                        <a:prstGeom prst="line">
                          <a:avLst/>
                        </a:prstGeom>
                        <a:noFill/>
                        <a:ln w="4763">
                          <a:solidFill>
                            <a:srgbClr val="C06000"/>
                          </a:solidFill>
                          <a:round/>
                          <a:headEnd/>
                          <a:tailEnd/>
                        </a:ln>
                      </p:spPr>
                      <p:txBody>
                        <a:bodyPr/>
                        <a:lstStyle/>
                        <a:p>
                          <a:endParaRPr lang="fr-FR"/>
                        </a:p>
                      </p:txBody>
                    </p:sp>
                    <p:sp>
                      <p:nvSpPr>
                        <p:cNvPr id="197732" name="Line 100"/>
                        <p:cNvSpPr>
                          <a:spLocks noChangeShapeType="1"/>
                        </p:cNvSpPr>
                        <p:nvPr/>
                      </p:nvSpPr>
                      <p:spPr bwMode="auto">
                        <a:xfrm>
                          <a:off x="4576" y="2712"/>
                          <a:ext cx="35" cy="20"/>
                        </a:xfrm>
                        <a:prstGeom prst="line">
                          <a:avLst/>
                        </a:prstGeom>
                        <a:noFill/>
                        <a:ln w="4763">
                          <a:solidFill>
                            <a:srgbClr val="C06000"/>
                          </a:solidFill>
                          <a:round/>
                          <a:headEnd/>
                          <a:tailEnd/>
                        </a:ln>
                      </p:spPr>
                      <p:txBody>
                        <a:bodyPr/>
                        <a:lstStyle/>
                        <a:p>
                          <a:endParaRPr lang="fr-FR"/>
                        </a:p>
                      </p:txBody>
                    </p:sp>
                    <p:sp>
                      <p:nvSpPr>
                        <p:cNvPr id="197733" name="Line 101"/>
                        <p:cNvSpPr>
                          <a:spLocks noChangeShapeType="1"/>
                        </p:cNvSpPr>
                        <p:nvPr/>
                      </p:nvSpPr>
                      <p:spPr bwMode="auto">
                        <a:xfrm>
                          <a:off x="4608" y="2692"/>
                          <a:ext cx="17" cy="28"/>
                        </a:xfrm>
                        <a:prstGeom prst="line">
                          <a:avLst/>
                        </a:prstGeom>
                        <a:noFill/>
                        <a:ln w="4763">
                          <a:solidFill>
                            <a:srgbClr val="C06000"/>
                          </a:solidFill>
                          <a:round/>
                          <a:headEnd/>
                          <a:tailEnd/>
                        </a:ln>
                      </p:spPr>
                      <p:txBody>
                        <a:bodyPr/>
                        <a:lstStyle/>
                        <a:p>
                          <a:endParaRPr lang="fr-FR"/>
                        </a:p>
                      </p:txBody>
                    </p:sp>
                    <p:sp>
                      <p:nvSpPr>
                        <p:cNvPr id="197734" name="Line 102"/>
                        <p:cNvSpPr>
                          <a:spLocks noChangeShapeType="1"/>
                        </p:cNvSpPr>
                        <p:nvPr/>
                      </p:nvSpPr>
                      <p:spPr bwMode="auto">
                        <a:xfrm>
                          <a:off x="4645" y="2681"/>
                          <a:ext cx="15" cy="27"/>
                        </a:xfrm>
                        <a:prstGeom prst="line">
                          <a:avLst/>
                        </a:prstGeom>
                        <a:noFill/>
                        <a:ln w="4763">
                          <a:solidFill>
                            <a:srgbClr val="C06000"/>
                          </a:solidFill>
                          <a:round/>
                          <a:headEnd/>
                          <a:tailEnd/>
                        </a:ln>
                      </p:spPr>
                      <p:txBody>
                        <a:bodyPr/>
                        <a:lstStyle/>
                        <a:p>
                          <a:endParaRPr lang="fr-FR"/>
                        </a:p>
                      </p:txBody>
                    </p:sp>
                    <p:sp>
                      <p:nvSpPr>
                        <p:cNvPr id="197735" name="Line 103"/>
                        <p:cNvSpPr>
                          <a:spLocks noChangeShapeType="1"/>
                        </p:cNvSpPr>
                        <p:nvPr/>
                      </p:nvSpPr>
                      <p:spPr bwMode="auto">
                        <a:xfrm>
                          <a:off x="4686" y="2671"/>
                          <a:ext cx="1" cy="32"/>
                        </a:xfrm>
                        <a:prstGeom prst="line">
                          <a:avLst/>
                        </a:prstGeom>
                        <a:noFill/>
                        <a:ln w="4763">
                          <a:solidFill>
                            <a:srgbClr val="C06000"/>
                          </a:solidFill>
                          <a:round/>
                          <a:headEnd/>
                          <a:tailEnd/>
                        </a:ln>
                      </p:spPr>
                      <p:txBody>
                        <a:bodyPr/>
                        <a:lstStyle/>
                        <a:p>
                          <a:endParaRPr lang="fr-FR"/>
                        </a:p>
                      </p:txBody>
                    </p:sp>
                    <p:sp>
                      <p:nvSpPr>
                        <p:cNvPr id="197736" name="Line 104"/>
                        <p:cNvSpPr>
                          <a:spLocks noChangeShapeType="1"/>
                        </p:cNvSpPr>
                        <p:nvPr/>
                      </p:nvSpPr>
                      <p:spPr bwMode="auto">
                        <a:xfrm flipH="1">
                          <a:off x="4714" y="2671"/>
                          <a:ext cx="9" cy="34"/>
                        </a:xfrm>
                        <a:prstGeom prst="line">
                          <a:avLst/>
                        </a:prstGeom>
                        <a:noFill/>
                        <a:ln w="4763">
                          <a:solidFill>
                            <a:srgbClr val="C06000"/>
                          </a:solidFill>
                          <a:round/>
                          <a:headEnd/>
                          <a:tailEnd/>
                        </a:ln>
                      </p:spPr>
                      <p:txBody>
                        <a:bodyPr/>
                        <a:lstStyle/>
                        <a:p>
                          <a:endParaRPr lang="fr-FR"/>
                        </a:p>
                      </p:txBody>
                    </p:sp>
                    <p:sp>
                      <p:nvSpPr>
                        <p:cNvPr id="197737" name="Line 105"/>
                        <p:cNvSpPr>
                          <a:spLocks noChangeShapeType="1"/>
                        </p:cNvSpPr>
                        <p:nvPr/>
                      </p:nvSpPr>
                      <p:spPr bwMode="auto">
                        <a:xfrm flipH="1">
                          <a:off x="4742" y="2680"/>
                          <a:ext cx="13" cy="22"/>
                        </a:xfrm>
                        <a:prstGeom prst="line">
                          <a:avLst/>
                        </a:prstGeom>
                        <a:noFill/>
                        <a:ln w="4763">
                          <a:solidFill>
                            <a:srgbClr val="C06000"/>
                          </a:solidFill>
                          <a:round/>
                          <a:headEnd/>
                          <a:tailEnd/>
                        </a:ln>
                      </p:spPr>
                      <p:txBody>
                        <a:bodyPr/>
                        <a:lstStyle/>
                        <a:p>
                          <a:endParaRPr lang="fr-FR"/>
                        </a:p>
                      </p:txBody>
                    </p:sp>
                    <p:sp>
                      <p:nvSpPr>
                        <p:cNvPr id="197738" name="Line 106"/>
                        <p:cNvSpPr>
                          <a:spLocks noChangeShapeType="1"/>
                        </p:cNvSpPr>
                        <p:nvPr/>
                      </p:nvSpPr>
                      <p:spPr bwMode="auto">
                        <a:xfrm flipH="1">
                          <a:off x="4770" y="2692"/>
                          <a:ext cx="12" cy="13"/>
                        </a:xfrm>
                        <a:prstGeom prst="line">
                          <a:avLst/>
                        </a:prstGeom>
                        <a:noFill/>
                        <a:ln w="4763">
                          <a:solidFill>
                            <a:srgbClr val="C06000"/>
                          </a:solidFill>
                          <a:round/>
                          <a:headEnd/>
                          <a:tailEnd/>
                        </a:ln>
                      </p:spPr>
                      <p:txBody>
                        <a:bodyPr/>
                        <a:lstStyle/>
                        <a:p>
                          <a:endParaRPr lang="fr-FR"/>
                        </a:p>
                      </p:txBody>
                    </p:sp>
                    <p:sp>
                      <p:nvSpPr>
                        <p:cNvPr id="197739" name="Line 107"/>
                        <p:cNvSpPr>
                          <a:spLocks noChangeShapeType="1"/>
                        </p:cNvSpPr>
                        <p:nvPr/>
                      </p:nvSpPr>
                      <p:spPr bwMode="auto">
                        <a:xfrm flipH="1">
                          <a:off x="4796" y="2697"/>
                          <a:ext cx="22" cy="20"/>
                        </a:xfrm>
                        <a:prstGeom prst="line">
                          <a:avLst/>
                        </a:prstGeom>
                        <a:noFill/>
                        <a:ln w="4763">
                          <a:solidFill>
                            <a:srgbClr val="C06000"/>
                          </a:solidFill>
                          <a:round/>
                          <a:headEnd/>
                          <a:tailEnd/>
                        </a:ln>
                      </p:spPr>
                      <p:txBody>
                        <a:bodyPr/>
                        <a:lstStyle/>
                        <a:p>
                          <a:endParaRPr lang="fr-FR"/>
                        </a:p>
                      </p:txBody>
                    </p:sp>
                    <p:sp>
                      <p:nvSpPr>
                        <p:cNvPr id="197740" name="Line 108"/>
                        <p:cNvSpPr>
                          <a:spLocks noChangeShapeType="1"/>
                        </p:cNvSpPr>
                        <p:nvPr/>
                      </p:nvSpPr>
                      <p:spPr bwMode="auto">
                        <a:xfrm flipH="1">
                          <a:off x="4825" y="2715"/>
                          <a:ext cx="20" cy="15"/>
                        </a:xfrm>
                        <a:prstGeom prst="line">
                          <a:avLst/>
                        </a:prstGeom>
                        <a:noFill/>
                        <a:ln w="4763">
                          <a:solidFill>
                            <a:srgbClr val="C06000"/>
                          </a:solidFill>
                          <a:round/>
                          <a:headEnd/>
                          <a:tailEnd/>
                        </a:ln>
                      </p:spPr>
                      <p:txBody>
                        <a:bodyPr/>
                        <a:lstStyle/>
                        <a:p>
                          <a:endParaRPr lang="fr-FR"/>
                        </a:p>
                      </p:txBody>
                    </p:sp>
                    <p:sp>
                      <p:nvSpPr>
                        <p:cNvPr id="197741" name="Line 109"/>
                        <p:cNvSpPr>
                          <a:spLocks noChangeShapeType="1"/>
                        </p:cNvSpPr>
                        <p:nvPr/>
                      </p:nvSpPr>
                      <p:spPr bwMode="auto">
                        <a:xfrm flipH="1">
                          <a:off x="4828" y="2737"/>
                          <a:ext cx="45" cy="7"/>
                        </a:xfrm>
                        <a:prstGeom prst="line">
                          <a:avLst/>
                        </a:prstGeom>
                        <a:noFill/>
                        <a:ln w="4763">
                          <a:solidFill>
                            <a:srgbClr val="C06000"/>
                          </a:solidFill>
                          <a:round/>
                          <a:headEnd/>
                          <a:tailEnd/>
                        </a:ln>
                      </p:spPr>
                      <p:txBody>
                        <a:bodyPr/>
                        <a:lstStyle/>
                        <a:p>
                          <a:endParaRPr lang="fr-FR"/>
                        </a:p>
                      </p:txBody>
                    </p:sp>
                  </p:grpSp>
                </p:grpSp>
                <p:grpSp>
                  <p:nvGrpSpPr>
                    <p:cNvPr id="197742" name="Group 110"/>
                    <p:cNvGrpSpPr>
                      <a:grpSpLocks/>
                    </p:cNvGrpSpPr>
                    <p:nvPr/>
                  </p:nvGrpSpPr>
                  <p:grpSpPr bwMode="auto">
                    <a:xfrm>
                      <a:off x="4617" y="2740"/>
                      <a:ext cx="228" cy="636"/>
                      <a:chOff x="4617" y="2740"/>
                      <a:chExt cx="228" cy="636"/>
                    </a:xfrm>
                  </p:grpSpPr>
                  <p:grpSp>
                    <p:nvGrpSpPr>
                      <p:cNvPr id="197743" name="Group 111"/>
                      <p:cNvGrpSpPr>
                        <a:grpSpLocks/>
                      </p:cNvGrpSpPr>
                      <p:nvPr/>
                    </p:nvGrpSpPr>
                    <p:grpSpPr bwMode="auto">
                      <a:xfrm>
                        <a:off x="4617" y="2740"/>
                        <a:ext cx="228" cy="636"/>
                        <a:chOff x="4617" y="2740"/>
                        <a:chExt cx="228" cy="636"/>
                      </a:xfrm>
                    </p:grpSpPr>
                    <p:grpSp>
                      <p:nvGrpSpPr>
                        <p:cNvPr id="197744" name="Group 112"/>
                        <p:cNvGrpSpPr>
                          <a:grpSpLocks/>
                        </p:cNvGrpSpPr>
                        <p:nvPr/>
                      </p:nvGrpSpPr>
                      <p:grpSpPr bwMode="auto">
                        <a:xfrm>
                          <a:off x="4617" y="2740"/>
                          <a:ext cx="228" cy="636"/>
                          <a:chOff x="4617" y="2740"/>
                          <a:chExt cx="228" cy="636"/>
                        </a:xfrm>
                      </p:grpSpPr>
                      <p:grpSp>
                        <p:nvGrpSpPr>
                          <p:cNvPr id="197745" name="Group 113"/>
                          <p:cNvGrpSpPr>
                            <a:grpSpLocks/>
                          </p:cNvGrpSpPr>
                          <p:nvPr/>
                        </p:nvGrpSpPr>
                        <p:grpSpPr bwMode="auto">
                          <a:xfrm>
                            <a:off x="4617" y="2792"/>
                            <a:ext cx="228" cy="584"/>
                            <a:chOff x="4617" y="2792"/>
                            <a:chExt cx="228" cy="584"/>
                          </a:xfrm>
                        </p:grpSpPr>
                        <p:sp>
                          <p:nvSpPr>
                            <p:cNvPr id="197746" name="Freeform 114"/>
                            <p:cNvSpPr>
                              <a:spLocks/>
                            </p:cNvSpPr>
                            <p:nvPr/>
                          </p:nvSpPr>
                          <p:spPr bwMode="auto">
                            <a:xfrm>
                              <a:off x="4619" y="2792"/>
                              <a:ext cx="226" cy="584"/>
                            </a:xfrm>
                            <a:custGeom>
                              <a:avLst/>
                              <a:gdLst/>
                              <a:ahLst/>
                              <a:cxnLst>
                                <a:cxn ang="0">
                                  <a:pos x="270" y="4"/>
                                </a:cxn>
                                <a:cxn ang="0">
                                  <a:pos x="193" y="21"/>
                                </a:cxn>
                                <a:cxn ang="0">
                                  <a:pos x="142" y="48"/>
                                </a:cxn>
                                <a:cxn ang="0">
                                  <a:pos x="114" y="91"/>
                                </a:cxn>
                                <a:cxn ang="0">
                                  <a:pos x="87" y="160"/>
                                </a:cxn>
                                <a:cxn ang="0">
                                  <a:pos x="44" y="234"/>
                                </a:cxn>
                                <a:cxn ang="0">
                                  <a:pos x="12" y="290"/>
                                </a:cxn>
                                <a:cxn ang="0">
                                  <a:pos x="0" y="357"/>
                                </a:cxn>
                                <a:cxn ang="0">
                                  <a:pos x="12" y="439"/>
                                </a:cxn>
                                <a:cxn ang="0">
                                  <a:pos x="37" y="499"/>
                                </a:cxn>
                                <a:cxn ang="0">
                                  <a:pos x="85" y="557"/>
                                </a:cxn>
                                <a:cxn ang="0">
                                  <a:pos x="135" y="581"/>
                                </a:cxn>
                                <a:cxn ang="0">
                                  <a:pos x="215" y="583"/>
                                </a:cxn>
                                <a:cxn ang="0">
                                  <a:pos x="196" y="661"/>
                                </a:cxn>
                                <a:cxn ang="0">
                                  <a:pos x="181" y="741"/>
                                </a:cxn>
                                <a:cxn ang="0">
                                  <a:pos x="193" y="794"/>
                                </a:cxn>
                                <a:cxn ang="0">
                                  <a:pos x="243" y="873"/>
                                </a:cxn>
                                <a:cxn ang="0">
                                  <a:pos x="283" y="933"/>
                                </a:cxn>
                                <a:cxn ang="0">
                                  <a:pos x="313" y="1033"/>
                                </a:cxn>
                                <a:cxn ang="0">
                                  <a:pos x="335" y="1139"/>
                                </a:cxn>
                                <a:cxn ang="0">
                                  <a:pos x="347" y="1250"/>
                                </a:cxn>
                                <a:cxn ang="0">
                                  <a:pos x="368" y="1473"/>
                                </a:cxn>
                                <a:cxn ang="0">
                                  <a:pos x="382" y="1678"/>
                                </a:cxn>
                                <a:cxn ang="0">
                                  <a:pos x="679" y="1754"/>
                                </a:cxn>
                                <a:cxn ang="0">
                                  <a:pos x="657" y="1671"/>
                                </a:cxn>
                                <a:cxn ang="0">
                                  <a:pos x="641" y="1513"/>
                                </a:cxn>
                                <a:cxn ang="0">
                                  <a:pos x="624" y="1263"/>
                                </a:cxn>
                                <a:cxn ang="0">
                                  <a:pos x="583" y="1035"/>
                                </a:cxn>
                                <a:cxn ang="0">
                                  <a:pos x="549" y="760"/>
                                </a:cxn>
                                <a:cxn ang="0">
                                  <a:pos x="521" y="616"/>
                                </a:cxn>
                                <a:cxn ang="0">
                                  <a:pos x="498" y="539"/>
                                </a:cxn>
                                <a:cxn ang="0">
                                  <a:pos x="494" y="440"/>
                                </a:cxn>
                                <a:cxn ang="0">
                                  <a:pos x="472" y="312"/>
                                </a:cxn>
                                <a:cxn ang="0">
                                  <a:pos x="434" y="149"/>
                                </a:cxn>
                                <a:cxn ang="0">
                                  <a:pos x="403" y="94"/>
                                </a:cxn>
                                <a:cxn ang="0">
                                  <a:pos x="333" y="21"/>
                                </a:cxn>
                              </a:cxnLst>
                              <a:rect l="0" t="0" r="r" b="b"/>
                              <a:pathLst>
                                <a:path w="679" h="1754">
                                  <a:moveTo>
                                    <a:pt x="306" y="0"/>
                                  </a:moveTo>
                                  <a:lnTo>
                                    <a:pt x="270" y="4"/>
                                  </a:lnTo>
                                  <a:lnTo>
                                    <a:pt x="231" y="11"/>
                                  </a:lnTo>
                                  <a:lnTo>
                                    <a:pt x="193" y="21"/>
                                  </a:lnTo>
                                  <a:lnTo>
                                    <a:pt x="161" y="33"/>
                                  </a:lnTo>
                                  <a:lnTo>
                                    <a:pt x="142" y="48"/>
                                  </a:lnTo>
                                  <a:lnTo>
                                    <a:pt x="129" y="62"/>
                                  </a:lnTo>
                                  <a:lnTo>
                                    <a:pt x="114" y="91"/>
                                  </a:lnTo>
                                  <a:lnTo>
                                    <a:pt x="103" y="117"/>
                                  </a:lnTo>
                                  <a:lnTo>
                                    <a:pt x="87" y="160"/>
                                  </a:lnTo>
                                  <a:lnTo>
                                    <a:pt x="66" y="201"/>
                                  </a:lnTo>
                                  <a:lnTo>
                                    <a:pt x="44" y="234"/>
                                  </a:lnTo>
                                  <a:lnTo>
                                    <a:pt x="27" y="258"/>
                                  </a:lnTo>
                                  <a:lnTo>
                                    <a:pt x="12" y="290"/>
                                  </a:lnTo>
                                  <a:lnTo>
                                    <a:pt x="1" y="327"/>
                                  </a:lnTo>
                                  <a:lnTo>
                                    <a:pt x="0" y="357"/>
                                  </a:lnTo>
                                  <a:lnTo>
                                    <a:pt x="5" y="404"/>
                                  </a:lnTo>
                                  <a:lnTo>
                                    <a:pt x="12" y="439"/>
                                  </a:lnTo>
                                  <a:lnTo>
                                    <a:pt x="23" y="476"/>
                                  </a:lnTo>
                                  <a:lnTo>
                                    <a:pt x="37" y="499"/>
                                  </a:lnTo>
                                  <a:lnTo>
                                    <a:pt x="57" y="528"/>
                                  </a:lnTo>
                                  <a:lnTo>
                                    <a:pt x="85" y="557"/>
                                  </a:lnTo>
                                  <a:lnTo>
                                    <a:pt x="107" y="576"/>
                                  </a:lnTo>
                                  <a:lnTo>
                                    <a:pt x="135" y="581"/>
                                  </a:lnTo>
                                  <a:lnTo>
                                    <a:pt x="185" y="587"/>
                                  </a:lnTo>
                                  <a:lnTo>
                                    <a:pt x="215" y="583"/>
                                  </a:lnTo>
                                  <a:lnTo>
                                    <a:pt x="204" y="627"/>
                                  </a:lnTo>
                                  <a:lnTo>
                                    <a:pt x="196" y="661"/>
                                  </a:lnTo>
                                  <a:lnTo>
                                    <a:pt x="188" y="700"/>
                                  </a:lnTo>
                                  <a:lnTo>
                                    <a:pt x="181" y="741"/>
                                  </a:lnTo>
                                  <a:lnTo>
                                    <a:pt x="184" y="771"/>
                                  </a:lnTo>
                                  <a:lnTo>
                                    <a:pt x="193" y="794"/>
                                  </a:lnTo>
                                  <a:lnTo>
                                    <a:pt x="215" y="828"/>
                                  </a:lnTo>
                                  <a:lnTo>
                                    <a:pt x="243" y="873"/>
                                  </a:lnTo>
                                  <a:lnTo>
                                    <a:pt x="262" y="906"/>
                                  </a:lnTo>
                                  <a:lnTo>
                                    <a:pt x="283" y="933"/>
                                  </a:lnTo>
                                  <a:lnTo>
                                    <a:pt x="298" y="974"/>
                                  </a:lnTo>
                                  <a:lnTo>
                                    <a:pt x="313" y="1033"/>
                                  </a:lnTo>
                                  <a:lnTo>
                                    <a:pt x="327" y="1096"/>
                                  </a:lnTo>
                                  <a:lnTo>
                                    <a:pt x="335" y="1139"/>
                                  </a:lnTo>
                                  <a:lnTo>
                                    <a:pt x="342" y="1194"/>
                                  </a:lnTo>
                                  <a:lnTo>
                                    <a:pt x="347" y="1250"/>
                                  </a:lnTo>
                                  <a:lnTo>
                                    <a:pt x="357" y="1344"/>
                                  </a:lnTo>
                                  <a:lnTo>
                                    <a:pt x="368" y="1473"/>
                                  </a:lnTo>
                                  <a:lnTo>
                                    <a:pt x="375" y="1586"/>
                                  </a:lnTo>
                                  <a:lnTo>
                                    <a:pt x="382" y="1678"/>
                                  </a:lnTo>
                                  <a:lnTo>
                                    <a:pt x="386" y="1754"/>
                                  </a:lnTo>
                                  <a:lnTo>
                                    <a:pt x="679" y="1754"/>
                                  </a:lnTo>
                                  <a:lnTo>
                                    <a:pt x="667" y="1713"/>
                                  </a:lnTo>
                                  <a:lnTo>
                                    <a:pt x="657" y="1671"/>
                                  </a:lnTo>
                                  <a:lnTo>
                                    <a:pt x="649" y="1632"/>
                                  </a:lnTo>
                                  <a:lnTo>
                                    <a:pt x="641" y="1513"/>
                                  </a:lnTo>
                                  <a:lnTo>
                                    <a:pt x="631" y="1374"/>
                                  </a:lnTo>
                                  <a:lnTo>
                                    <a:pt x="624" y="1263"/>
                                  </a:lnTo>
                                  <a:lnTo>
                                    <a:pt x="605" y="1165"/>
                                  </a:lnTo>
                                  <a:lnTo>
                                    <a:pt x="583" y="1035"/>
                                  </a:lnTo>
                                  <a:lnTo>
                                    <a:pt x="565" y="903"/>
                                  </a:lnTo>
                                  <a:lnTo>
                                    <a:pt x="549" y="760"/>
                                  </a:lnTo>
                                  <a:lnTo>
                                    <a:pt x="533" y="658"/>
                                  </a:lnTo>
                                  <a:lnTo>
                                    <a:pt x="521" y="616"/>
                                  </a:lnTo>
                                  <a:lnTo>
                                    <a:pt x="509" y="573"/>
                                  </a:lnTo>
                                  <a:lnTo>
                                    <a:pt x="498" y="539"/>
                                  </a:lnTo>
                                  <a:lnTo>
                                    <a:pt x="494" y="498"/>
                                  </a:lnTo>
                                  <a:lnTo>
                                    <a:pt x="494" y="440"/>
                                  </a:lnTo>
                                  <a:lnTo>
                                    <a:pt x="487" y="382"/>
                                  </a:lnTo>
                                  <a:lnTo>
                                    <a:pt x="472" y="312"/>
                                  </a:lnTo>
                                  <a:lnTo>
                                    <a:pt x="452" y="221"/>
                                  </a:lnTo>
                                  <a:lnTo>
                                    <a:pt x="434" y="149"/>
                                  </a:lnTo>
                                  <a:lnTo>
                                    <a:pt x="423" y="125"/>
                                  </a:lnTo>
                                  <a:lnTo>
                                    <a:pt x="403" y="94"/>
                                  </a:lnTo>
                                  <a:lnTo>
                                    <a:pt x="369" y="52"/>
                                  </a:lnTo>
                                  <a:lnTo>
                                    <a:pt x="333" y="21"/>
                                  </a:lnTo>
                                  <a:lnTo>
                                    <a:pt x="306" y="0"/>
                                  </a:lnTo>
                                  <a:close/>
                                </a:path>
                              </a:pathLst>
                            </a:custGeom>
                            <a:solidFill>
                              <a:srgbClr val="FFFF40"/>
                            </a:solidFill>
                            <a:ln w="9525">
                              <a:noFill/>
                              <a:round/>
                              <a:headEnd/>
                              <a:tailEnd/>
                            </a:ln>
                          </p:spPr>
                          <p:txBody>
                            <a:bodyPr/>
                            <a:lstStyle/>
                            <a:p>
                              <a:endParaRPr lang="fr-FR"/>
                            </a:p>
                          </p:txBody>
                        </p:sp>
                        <p:sp>
                          <p:nvSpPr>
                            <p:cNvPr id="197747" name="Freeform 115"/>
                            <p:cNvSpPr>
                              <a:spLocks/>
                            </p:cNvSpPr>
                            <p:nvPr/>
                          </p:nvSpPr>
                          <p:spPr bwMode="auto">
                            <a:xfrm>
                              <a:off x="4617" y="2812"/>
                              <a:ext cx="59" cy="58"/>
                            </a:xfrm>
                            <a:custGeom>
                              <a:avLst/>
                              <a:gdLst/>
                              <a:ahLst/>
                              <a:cxnLst>
                                <a:cxn ang="0">
                                  <a:pos x="178" y="0"/>
                                </a:cxn>
                                <a:cxn ang="0">
                                  <a:pos x="153" y="17"/>
                                </a:cxn>
                                <a:cxn ang="0">
                                  <a:pos x="137" y="25"/>
                                </a:cxn>
                                <a:cxn ang="0">
                                  <a:pos x="112" y="37"/>
                                </a:cxn>
                                <a:cxn ang="0">
                                  <a:pos x="87" y="44"/>
                                </a:cxn>
                                <a:cxn ang="0">
                                  <a:pos x="65" y="46"/>
                                </a:cxn>
                                <a:cxn ang="0">
                                  <a:pos x="43" y="50"/>
                                </a:cxn>
                                <a:cxn ang="0">
                                  <a:pos x="29" y="57"/>
                                </a:cxn>
                                <a:cxn ang="0">
                                  <a:pos x="20" y="72"/>
                                </a:cxn>
                                <a:cxn ang="0">
                                  <a:pos x="10" y="86"/>
                                </a:cxn>
                                <a:cxn ang="0">
                                  <a:pos x="4" y="98"/>
                                </a:cxn>
                                <a:cxn ang="0">
                                  <a:pos x="0" y="114"/>
                                </a:cxn>
                                <a:cxn ang="0">
                                  <a:pos x="0" y="128"/>
                                </a:cxn>
                                <a:cxn ang="0">
                                  <a:pos x="4" y="145"/>
                                </a:cxn>
                                <a:cxn ang="0">
                                  <a:pos x="10" y="162"/>
                                </a:cxn>
                                <a:cxn ang="0">
                                  <a:pos x="17" y="171"/>
                                </a:cxn>
                                <a:cxn ang="0">
                                  <a:pos x="28" y="175"/>
                                </a:cxn>
                                <a:cxn ang="0">
                                  <a:pos x="48" y="171"/>
                                </a:cxn>
                                <a:cxn ang="0">
                                  <a:pos x="65" y="168"/>
                                </a:cxn>
                                <a:cxn ang="0">
                                  <a:pos x="81" y="172"/>
                                </a:cxn>
                                <a:cxn ang="0">
                                  <a:pos x="91" y="156"/>
                                </a:cxn>
                                <a:cxn ang="0">
                                  <a:pos x="102" y="139"/>
                                </a:cxn>
                                <a:cxn ang="0">
                                  <a:pos x="112" y="126"/>
                                </a:cxn>
                                <a:cxn ang="0">
                                  <a:pos x="120" y="113"/>
                                </a:cxn>
                                <a:cxn ang="0">
                                  <a:pos x="131" y="102"/>
                                </a:cxn>
                                <a:cxn ang="0">
                                  <a:pos x="130" y="91"/>
                                </a:cxn>
                                <a:cxn ang="0">
                                  <a:pos x="132" y="73"/>
                                </a:cxn>
                                <a:cxn ang="0">
                                  <a:pos x="136" y="56"/>
                                </a:cxn>
                                <a:cxn ang="0">
                                  <a:pos x="146" y="43"/>
                                </a:cxn>
                                <a:cxn ang="0">
                                  <a:pos x="159" y="25"/>
                                </a:cxn>
                                <a:cxn ang="0">
                                  <a:pos x="178" y="0"/>
                                </a:cxn>
                              </a:cxnLst>
                              <a:rect l="0" t="0" r="r" b="b"/>
                              <a:pathLst>
                                <a:path w="178" h="175">
                                  <a:moveTo>
                                    <a:pt x="178" y="0"/>
                                  </a:moveTo>
                                  <a:lnTo>
                                    <a:pt x="153" y="17"/>
                                  </a:lnTo>
                                  <a:lnTo>
                                    <a:pt x="137" y="25"/>
                                  </a:lnTo>
                                  <a:lnTo>
                                    <a:pt x="112" y="37"/>
                                  </a:lnTo>
                                  <a:lnTo>
                                    <a:pt x="87" y="44"/>
                                  </a:lnTo>
                                  <a:lnTo>
                                    <a:pt x="65" y="46"/>
                                  </a:lnTo>
                                  <a:lnTo>
                                    <a:pt x="43" y="50"/>
                                  </a:lnTo>
                                  <a:lnTo>
                                    <a:pt x="29" y="57"/>
                                  </a:lnTo>
                                  <a:lnTo>
                                    <a:pt x="20" y="72"/>
                                  </a:lnTo>
                                  <a:lnTo>
                                    <a:pt x="10" y="86"/>
                                  </a:lnTo>
                                  <a:lnTo>
                                    <a:pt x="4" y="98"/>
                                  </a:lnTo>
                                  <a:lnTo>
                                    <a:pt x="0" y="114"/>
                                  </a:lnTo>
                                  <a:lnTo>
                                    <a:pt x="0" y="128"/>
                                  </a:lnTo>
                                  <a:lnTo>
                                    <a:pt x="4" y="145"/>
                                  </a:lnTo>
                                  <a:lnTo>
                                    <a:pt x="10" y="162"/>
                                  </a:lnTo>
                                  <a:lnTo>
                                    <a:pt x="17" y="171"/>
                                  </a:lnTo>
                                  <a:lnTo>
                                    <a:pt x="28" y="175"/>
                                  </a:lnTo>
                                  <a:lnTo>
                                    <a:pt x="48" y="171"/>
                                  </a:lnTo>
                                  <a:lnTo>
                                    <a:pt x="65" y="168"/>
                                  </a:lnTo>
                                  <a:lnTo>
                                    <a:pt x="81" y="172"/>
                                  </a:lnTo>
                                  <a:lnTo>
                                    <a:pt x="91" y="156"/>
                                  </a:lnTo>
                                  <a:lnTo>
                                    <a:pt x="102" y="139"/>
                                  </a:lnTo>
                                  <a:lnTo>
                                    <a:pt x="112" y="126"/>
                                  </a:lnTo>
                                  <a:lnTo>
                                    <a:pt x="120" y="113"/>
                                  </a:lnTo>
                                  <a:lnTo>
                                    <a:pt x="131" y="102"/>
                                  </a:lnTo>
                                  <a:lnTo>
                                    <a:pt x="130" y="91"/>
                                  </a:lnTo>
                                  <a:lnTo>
                                    <a:pt x="132" y="73"/>
                                  </a:lnTo>
                                  <a:lnTo>
                                    <a:pt x="136" y="56"/>
                                  </a:lnTo>
                                  <a:lnTo>
                                    <a:pt x="146" y="43"/>
                                  </a:lnTo>
                                  <a:lnTo>
                                    <a:pt x="159" y="25"/>
                                  </a:lnTo>
                                  <a:lnTo>
                                    <a:pt x="178" y="0"/>
                                  </a:lnTo>
                                  <a:close/>
                                </a:path>
                              </a:pathLst>
                            </a:custGeom>
                            <a:solidFill>
                              <a:srgbClr val="FFE0C0"/>
                            </a:solidFill>
                            <a:ln w="9525">
                              <a:noFill/>
                              <a:round/>
                              <a:headEnd/>
                              <a:tailEnd/>
                            </a:ln>
                          </p:spPr>
                          <p:txBody>
                            <a:bodyPr/>
                            <a:lstStyle/>
                            <a:p>
                              <a:endParaRPr lang="fr-FR"/>
                            </a:p>
                          </p:txBody>
                        </p:sp>
                      </p:grpSp>
                      <p:sp>
                        <p:nvSpPr>
                          <p:cNvPr id="197748" name="Freeform 116"/>
                          <p:cNvSpPr>
                            <a:spLocks/>
                          </p:cNvSpPr>
                          <p:nvPr/>
                        </p:nvSpPr>
                        <p:spPr bwMode="auto">
                          <a:xfrm>
                            <a:off x="4674" y="2740"/>
                            <a:ext cx="157" cy="636"/>
                          </a:xfrm>
                          <a:custGeom>
                            <a:avLst/>
                            <a:gdLst/>
                            <a:ahLst/>
                            <a:cxnLst>
                              <a:cxn ang="0">
                                <a:pos x="395" y="3"/>
                              </a:cxn>
                              <a:cxn ang="0">
                                <a:pos x="360" y="0"/>
                              </a:cxn>
                              <a:cxn ang="0">
                                <a:pos x="328" y="7"/>
                              </a:cxn>
                              <a:cxn ang="0">
                                <a:pos x="288" y="35"/>
                              </a:cxn>
                              <a:cxn ang="0">
                                <a:pos x="245" y="80"/>
                              </a:cxn>
                              <a:cxn ang="0">
                                <a:pos x="219" y="122"/>
                              </a:cxn>
                              <a:cxn ang="0">
                                <a:pos x="197" y="162"/>
                              </a:cxn>
                              <a:cxn ang="0">
                                <a:pos x="160" y="189"/>
                              </a:cxn>
                              <a:cxn ang="0">
                                <a:pos x="132" y="185"/>
                              </a:cxn>
                              <a:cxn ang="0">
                                <a:pos x="103" y="185"/>
                              </a:cxn>
                              <a:cxn ang="0">
                                <a:pos x="62" y="199"/>
                              </a:cxn>
                              <a:cxn ang="0">
                                <a:pos x="32" y="223"/>
                              </a:cxn>
                              <a:cxn ang="0">
                                <a:pos x="13" y="256"/>
                              </a:cxn>
                              <a:cxn ang="0">
                                <a:pos x="1" y="385"/>
                              </a:cxn>
                              <a:cxn ang="0">
                                <a:pos x="95" y="664"/>
                              </a:cxn>
                              <a:cxn ang="0">
                                <a:pos x="66" y="711"/>
                              </a:cxn>
                              <a:cxn ang="0">
                                <a:pos x="117" y="846"/>
                              </a:cxn>
                              <a:cxn ang="0">
                                <a:pos x="164" y="980"/>
                              </a:cxn>
                              <a:cxn ang="0">
                                <a:pos x="201" y="1170"/>
                              </a:cxn>
                              <a:cxn ang="0">
                                <a:pos x="234" y="1290"/>
                              </a:cxn>
                              <a:cxn ang="0">
                                <a:pos x="269" y="1393"/>
                              </a:cxn>
                              <a:cxn ang="0">
                                <a:pos x="288" y="1487"/>
                              </a:cxn>
                              <a:cxn ang="0">
                                <a:pos x="307" y="1608"/>
                              </a:cxn>
                              <a:cxn ang="0">
                                <a:pos x="323" y="1714"/>
                              </a:cxn>
                              <a:cxn ang="0">
                                <a:pos x="321" y="1810"/>
                              </a:cxn>
                              <a:cxn ang="0">
                                <a:pos x="324" y="1910"/>
                              </a:cxn>
                              <a:cxn ang="0">
                                <a:pos x="463" y="1797"/>
                              </a:cxn>
                              <a:cxn ang="0">
                                <a:pos x="458" y="1657"/>
                              </a:cxn>
                              <a:cxn ang="0">
                                <a:pos x="446" y="1529"/>
                              </a:cxn>
                              <a:cxn ang="0">
                                <a:pos x="427" y="1408"/>
                              </a:cxn>
                              <a:cxn ang="0">
                                <a:pos x="404" y="1258"/>
                              </a:cxn>
                              <a:cxn ang="0">
                                <a:pos x="378" y="1123"/>
                              </a:cxn>
                              <a:cxn ang="0">
                                <a:pos x="354" y="947"/>
                              </a:cxn>
                              <a:cxn ang="0">
                                <a:pos x="346" y="847"/>
                              </a:cxn>
                              <a:cxn ang="0">
                                <a:pos x="324" y="766"/>
                              </a:cxn>
                              <a:cxn ang="0">
                                <a:pos x="312" y="690"/>
                              </a:cxn>
                              <a:cxn ang="0">
                                <a:pos x="313" y="601"/>
                              </a:cxn>
                              <a:cxn ang="0">
                                <a:pos x="318" y="533"/>
                              </a:cxn>
                              <a:cxn ang="0">
                                <a:pos x="307" y="491"/>
                              </a:cxn>
                              <a:cxn ang="0">
                                <a:pos x="283" y="420"/>
                              </a:cxn>
                              <a:cxn ang="0">
                                <a:pos x="260" y="343"/>
                              </a:cxn>
                              <a:cxn ang="0">
                                <a:pos x="248" y="295"/>
                              </a:cxn>
                              <a:cxn ang="0">
                                <a:pos x="256" y="265"/>
                              </a:cxn>
                              <a:cxn ang="0">
                                <a:pos x="286" y="223"/>
                              </a:cxn>
                              <a:cxn ang="0">
                                <a:pos x="318" y="175"/>
                              </a:cxn>
                              <a:cxn ang="0">
                                <a:pos x="350" y="133"/>
                              </a:cxn>
                              <a:cxn ang="0">
                                <a:pos x="392" y="102"/>
                              </a:cxn>
                              <a:cxn ang="0">
                                <a:pos x="437" y="85"/>
                              </a:cxn>
                              <a:cxn ang="0">
                                <a:pos x="471" y="81"/>
                              </a:cxn>
                            </a:cxnLst>
                            <a:rect l="0" t="0" r="r" b="b"/>
                            <a:pathLst>
                              <a:path w="471" h="1910">
                                <a:moveTo>
                                  <a:pt x="413" y="7"/>
                                </a:moveTo>
                                <a:lnTo>
                                  <a:pt x="395" y="3"/>
                                </a:lnTo>
                                <a:lnTo>
                                  <a:pt x="380" y="1"/>
                                </a:lnTo>
                                <a:lnTo>
                                  <a:pt x="360" y="0"/>
                                </a:lnTo>
                                <a:lnTo>
                                  <a:pt x="343" y="2"/>
                                </a:lnTo>
                                <a:lnTo>
                                  <a:pt x="328" y="7"/>
                                </a:lnTo>
                                <a:lnTo>
                                  <a:pt x="311" y="18"/>
                                </a:lnTo>
                                <a:lnTo>
                                  <a:pt x="288" y="35"/>
                                </a:lnTo>
                                <a:lnTo>
                                  <a:pt x="266" y="54"/>
                                </a:lnTo>
                                <a:lnTo>
                                  <a:pt x="245" y="80"/>
                                </a:lnTo>
                                <a:lnTo>
                                  <a:pt x="230" y="99"/>
                                </a:lnTo>
                                <a:lnTo>
                                  <a:pt x="219" y="122"/>
                                </a:lnTo>
                                <a:lnTo>
                                  <a:pt x="208" y="145"/>
                                </a:lnTo>
                                <a:lnTo>
                                  <a:pt x="197" y="162"/>
                                </a:lnTo>
                                <a:lnTo>
                                  <a:pt x="179" y="177"/>
                                </a:lnTo>
                                <a:lnTo>
                                  <a:pt x="160" y="189"/>
                                </a:lnTo>
                                <a:lnTo>
                                  <a:pt x="149" y="187"/>
                                </a:lnTo>
                                <a:lnTo>
                                  <a:pt x="132" y="185"/>
                                </a:lnTo>
                                <a:lnTo>
                                  <a:pt x="117" y="183"/>
                                </a:lnTo>
                                <a:lnTo>
                                  <a:pt x="103" y="185"/>
                                </a:lnTo>
                                <a:lnTo>
                                  <a:pt x="82" y="189"/>
                                </a:lnTo>
                                <a:lnTo>
                                  <a:pt x="62" y="199"/>
                                </a:lnTo>
                                <a:lnTo>
                                  <a:pt x="44" y="212"/>
                                </a:lnTo>
                                <a:lnTo>
                                  <a:pt x="32" y="223"/>
                                </a:lnTo>
                                <a:lnTo>
                                  <a:pt x="21" y="237"/>
                                </a:lnTo>
                                <a:lnTo>
                                  <a:pt x="13" y="256"/>
                                </a:lnTo>
                                <a:lnTo>
                                  <a:pt x="10" y="274"/>
                                </a:lnTo>
                                <a:lnTo>
                                  <a:pt x="1" y="385"/>
                                </a:lnTo>
                                <a:lnTo>
                                  <a:pt x="0" y="505"/>
                                </a:lnTo>
                                <a:lnTo>
                                  <a:pt x="95" y="664"/>
                                </a:lnTo>
                                <a:lnTo>
                                  <a:pt x="100" y="702"/>
                                </a:lnTo>
                                <a:lnTo>
                                  <a:pt x="66" y="711"/>
                                </a:lnTo>
                                <a:lnTo>
                                  <a:pt x="93" y="772"/>
                                </a:lnTo>
                                <a:lnTo>
                                  <a:pt x="117" y="846"/>
                                </a:lnTo>
                                <a:lnTo>
                                  <a:pt x="136" y="903"/>
                                </a:lnTo>
                                <a:lnTo>
                                  <a:pt x="164" y="980"/>
                                </a:lnTo>
                                <a:lnTo>
                                  <a:pt x="182" y="1075"/>
                                </a:lnTo>
                                <a:lnTo>
                                  <a:pt x="201" y="1170"/>
                                </a:lnTo>
                                <a:lnTo>
                                  <a:pt x="213" y="1237"/>
                                </a:lnTo>
                                <a:lnTo>
                                  <a:pt x="234" y="1290"/>
                                </a:lnTo>
                                <a:lnTo>
                                  <a:pt x="253" y="1346"/>
                                </a:lnTo>
                                <a:lnTo>
                                  <a:pt x="269" y="1393"/>
                                </a:lnTo>
                                <a:lnTo>
                                  <a:pt x="277" y="1435"/>
                                </a:lnTo>
                                <a:lnTo>
                                  <a:pt x="288" y="1487"/>
                                </a:lnTo>
                                <a:lnTo>
                                  <a:pt x="299" y="1547"/>
                                </a:lnTo>
                                <a:lnTo>
                                  <a:pt x="307" y="1608"/>
                                </a:lnTo>
                                <a:lnTo>
                                  <a:pt x="316" y="1661"/>
                                </a:lnTo>
                                <a:lnTo>
                                  <a:pt x="323" y="1714"/>
                                </a:lnTo>
                                <a:lnTo>
                                  <a:pt x="322" y="1756"/>
                                </a:lnTo>
                                <a:lnTo>
                                  <a:pt x="321" y="1810"/>
                                </a:lnTo>
                                <a:lnTo>
                                  <a:pt x="323" y="1860"/>
                                </a:lnTo>
                                <a:lnTo>
                                  <a:pt x="324" y="1910"/>
                                </a:lnTo>
                                <a:lnTo>
                                  <a:pt x="468" y="1910"/>
                                </a:lnTo>
                                <a:lnTo>
                                  <a:pt x="463" y="1797"/>
                                </a:lnTo>
                                <a:lnTo>
                                  <a:pt x="459" y="1726"/>
                                </a:lnTo>
                                <a:lnTo>
                                  <a:pt x="458" y="1657"/>
                                </a:lnTo>
                                <a:lnTo>
                                  <a:pt x="454" y="1587"/>
                                </a:lnTo>
                                <a:lnTo>
                                  <a:pt x="446" y="1529"/>
                                </a:lnTo>
                                <a:lnTo>
                                  <a:pt x="437" y="1471"/>
                                </a:lnTo>
                                <a:lnTo>
                                  <a:pt x="427" y="1408"/>
                                </a:lnTo>
                                <a:lnTo>
                                  <a:pt x="418" y="1340"/>
                                </a:lnTo>
                                <a:lnTo>
                                  <a:pt x="404" y="1258"/>
                                </a:lnTo>
                                <a:lnTo>
                                  <a:pt x="393" y="1191"/>
                                </a:lnTo>
                                <a:lnTo>
                                  <a:pt x="378" y="1123"/>
                                </a:lnTo>
                                <a:lnTo>
                                  <a:pt x="356" y="1016"/>
                                </a:lnTo>
                                <a:lnTo>
                                  <a:pt x="354" y="947"/>
                                </a:lnTo>
                                <a:lnTo>
                                  <a:pt x="350" y="879"/>
                                </a:lnTo>
                                <a:lnTo>
                                  <a:pt x="346" y="847"/>
                                </a:lnTo>
                                <a:lnTo>
                                  <a:pt x="335" y="809"/>
                                </a:lnTo>
                                <a:lnTo>
                                  <a:pt x="324" y="766"/>
                                </a:lnTo>
                                <a:lnTo>
                                  <a:pt x="316" y="728"/>
                                </a:lnTo>
                                <a:lnTo>
                                  <a:pt x="312" y="690"/>
                                </a:lnTo>
                                <a:lnTo>
                                  <a:pt x="310" y="650"/>
                                </a:lnTo>
                                <a:lnTo>
                                  <a:pt x="313" y="601"/>
                                </a:lnTo>
                                <a:lnTo>
                                  <a:pt x="316" y="564"/>
                                </a:lnTo>
                                <a:lnTo>
                                  <a:pt x="318" y="533"/>
                                </a:lnTo>
                                <a:lnTo>
                                  <a:pt x="316" y="516"/>
                                </a:lnTo>
                                <a:lnTo>
                                  <a:pt x="307" y="491"/>
                                </a:lnTo>
                                <a:lnTo>
                                  <a:pt x="296" y="458"/>
                                </a:lnTo>
                                <a:lnTo>
                                  <a:pt x="283" y="420"/>
                                </a:lnTo>
                                <a:lnTo>
                                  <a:pt x="269" y="378"/>
                                </a:lnTo>
                                <a:lnTo>
                                  <a:pt x="260" y="343"/>
                                </a:lnTo>
                                <a:lnTo>
                                  <a:pt x="253" y="315"/>
                                </a:lnTo>
                                <a:lnTo>
                                  <a:pt x="248" y="295"/>
                                </a:lnTo>
                                <a:lnTo>
                                  <a:pt x="245" y="277"/>
                                </a:lnTo>
                                <a:lnTo>
                                  <a:pt x="256" y="265"/>
                                </a:lnTo>
                                <a:lnTo>
                                  <a:pt x="271" y="246"/>
                                </a:lnTo>
                                <a:lnTo>
                                  <a:pt x="286" y="223"/>
                                </a:lnTo>
                                <a:lnTo>
                                  <a:pt x="301" y="202"/>
                                </a:lnTo>
                                <a:lnTo>
                                  <a:pt x="318" y="175"/>
                                </a:lnTo>
                                <a:lnTo>
                                  <a:pt x="335" y="151"/>
                                </a:lnTo>
                                <a:lnTo>
                                  <a:pt x="350" y="133"/>
                                </a:lnTo>
                                <a:lnTo>
                                  <a:pt x="370" y="117"/>
                                </a:lnTo>
                                <a:lnTo>
                                  <a:pt x="392" y="102"/>
                                </a:lnTo>
                                <a:lnTo>
                                  <a:pt x="414" y="92"/>
                                </a:lnTo>
                                <a:lnTo>
                                  <a:pt x="437" y="85"/>
                                </a:lnTo>
                                <a:lnTo>
                                  <a:pt x="458" y="81"/>
                                </a:lnTo>
                                <a:lnTo>
                                  <a:pt x="471" y="81"/>
                                </a:lnTo>
                                <a:lnTo>
                                  <a:pt x="413" y="7"/>
                                </a:lnTo>
                                <a:close/>
                              </a:path>
                            </a:pathLst>
                          </a:custGeom>
                          <a:solidFill>
                            <a:srgbClr val="FFA040"/>
                          </a:solidFill>
                          <a:ln w="9525">
                            <a:noFill/>
                            <a:round/>
                            <a:headEnd/>
                            <a:tailEnd/>
                          </a:ln>
                        </p:spPr>
                        <p:txBody>
                          <a:bodyPr/>
                          <a:lstStyle/>
                          <a:p>
                            <a:endParaRPr lang="fr-FR"/>
                          </a:p>
                        </p:txBody>
                      </p:sp>
                    </p:grpSp>
                    <p:sp>
                      <p:nvSpPr>
                        <p:cNvPr id="197749" name="Freeform 117"/>
                        <p:cNvSpPr>
                          <a:spLocks/>
                        </p:cNvSpPr>
                        <p:nvPr/>
                      </p:nvSpPr>
                      <p:spPr bwMode="auto">
                        <a:xfrm>
                          <a:off x="4630" y="2829"/>
                          <a:ext cx="93" cy="143"/>
                        </a:xfrm>
                        <a:custGeom>
                          <a:avLst/>
                          <a:gdLst/>
                          <a:ahLst/>
                          <a:cxnLst>
                            <a:cxn ang="0">
                              <a:pos x="8" y="169"/>
                            </a:cxn>
                            <a:cxn ang="0">
                              <a:pos x="19" y="141"/>
                            </a:cxn>
                            <a:cxn ang="0">
                              <a:pos x="32" y="117"/>
                            </a:cxn>
                            <a:cxn ang="0">
                              <a:pos x="47" y="95"/>
                            </a:cxn>
                            <a:cxn ang="0">
                              <a:pos x="64" y="69"/>
                            </a:cxn>
                            <a:cxn ang="0">
                              <a:pos x="82" y="47"/>
                            </a:cxn>
                            <a:cxn ang="0">
                              <a:pos x="103" y="27"/>
                            </a:cxn>
                            <a:cxn ang="0">
                              <a:pos x="120" y="11"/>
                            </a:cxn>
                            <a:cxn ang="0">
                              <a:pos x="134" y="5"/>
                            </a:cxn>
                            <a:cxn ang="0">
                              <a:pos x="148" y="2"/>
                            </a:cxn>
                            <a:cxn ang="0">
                              <a:pos x="161" y="0"/>
                            </a:cxn>
                            <a:cxn ang="0">
                              <a:pos x="164" y="0"/>
                            </a:cxn>
                            <a:cxn ang="0">
                              <a:pos x="178" y="4"/>
                            </a:cxn>
                            <a:cxn ang="0">
                              <a:pos x="193" y="11"/>
                            </a:cxn>
                            <a:cxn ang="0">
                              <a:pos x="204" y="21"/>
                            </a:cxn>
                            <a:cxn ang="0">
                              <a:pos x="223" y="41"/>
                            </a:cxn>
                            <a:cxn ang="0">
                              <a:pos x="238" y="59"/>
                            </a:cxn>
                            <a:cxn ang="0">
                              <a:pos x="253" y="80"/>
                            </a:cxn>
                            <a:cxn ang="0">
                              <a:pos x="264" y="104"/>
                            </a:cxn>
                            <a:cxn ang="0">
                              <a:pos x="272" y="130"/>
                            </a:cxn>
                            <a:cxn ang="0">
                              <a:pos x="277" y="157"/>
                            </a:cxn>
                            <a:cxn ang="0">
                              <a:pos x="280" y="188"/>
                            </a:cxn>
                            <a:cxn ang="0">
                              <a:pos x="281" y="221"/>
                            </a:cxn>
                            <a:cxn ang="0">
                              <a:pos x="277" y="245"/>
                            </a:cxn>
                            <a:cxn ang="0">
                              <a:pos x="267" y="279"/>
                            </a:cxn>
                            <a:cxn ang="0">
                              <a:pos x="262" y="301"/>
                            </a:cxn>
                            <a:cxn ang="0">
                              <a:pos x="255" y="331"/>
                            </a:cxn>
                            <a:cxn ang="0">
                              <a:pos x="245" y="358"/>
                            </a:cxn>
                            <a:cxn ang="0">
                              <a:pos x="231" y="381"/>
                            </a:cxn>
                            <a:cxn ang="0">
                              <a:pos x="216" y="398"/>
                            </a:cxn>
                            <a:cxn ang="0">
                              <a:pos x="200" y="412"/>
                            </a:cxn>
                            <a:cxn ang="0">
                              <a:pos x="183" y="420"/>
                            </a:cxn>
                            <a:cxn ang="0">
                              <a:pos x="163" y="425"/>
                            </a:cxn>
                            <a:cxn ang="0">
                              <a:pos x="141" y="427"/>
                            </a:cxn>
                            <a:cxn ang="0">
                              <a:pos x="118" y="428"/>
                            </a:cxn>
                            <a:cxn ang="0">
                              <a:pos x="96" y="425"/>
                            </a:cxn>
                            <a:cxn ang="0">
                              <a:pos x="75" y="422"/>
                            </a:cxn>
                            <a:cxn ang="0">
                              <a:pos x="60" y="414"/>
                            </a:cxn>
                            <a:cxn ang="0">
                              <a:pos x="48" y="404"/>
                            </a:cxn>
                            <a:cxn ang="0">
                              <a:pos x="38" y="393"/>
                            </a:cxn>
                            <a:cxn ang="0">
                              <a:pos x="27" y="375"/>
                            </a:cxn>
                            <a:cxn ang="0">
                              <a:pos x="19" y="351"/>
                            </a:cxn>
                            <a:cxn ang="0">
                              <a:pos x="11" y="324"/>
                            </a:cxn>
                            <a:cxn ang="0">
                              <a:pos x="6" y="306"/>
                            </a:cxn>
                            <a:cxn ang="0">
                              <a:pos x="3" y="284"/>
                            </a:cxn>
                            <a:cxn ang="0">
                              <a:pos x="1" y="255"/>
                            </a:cxn>
                            <a:cxn ang="0">
                              <a:pos x="0" y="227"/>
                            </a:cxn>
                            <a:cxn ang="0">
                              <a:pos x="3" y="195"/>
                            </a:cxn>
                            <a:cxn ang="0">
                              <a:pos x="8" y="169"/>
                            </a:cxn>
                          </a:cxnLst>
                          <a:rect l="0" t="0" r="r" b="b"/>
                          <a:pathLst>
                            <a:path w="281" h="428">
                              <a:moveTo>
                                <a:pt x="8" y="169"/>
                              </a:moveTo>
                              <a:lnTo>
                                <a:pt x="19" y="141"/>
                              </a:lnTo>
                              <a:lnTo>
                                <a:pt x="32" y="117"/>
                              </a:lnTo>
                              <a:lnTo>
                                <a:pt x="47" y="95"/>
                              </a:lnTo>
                              <a:lnTo>
                                <a:pt x="64" y="69"/>
                              </a:lnTo>
                              <a:lnTo>
                                <a:pt x="82" y="47"/>
                              </a:lnTo>
                              <a:lnTo>
                                <a:pt x="103" y="27"/>
                              </a:lnTo>
                              <a:lnTo>
                                <a:pt x="120" y="11"/>
                              </a:lnTo>
                              <a:lnTo>
                                <a:pt x="134" y="5"/>
                              </a:lnTo>
                              <a:lnTo>
                                <a:pt x="148" y="2"/>
                              </a:lnTo>
                              <a:lnTo>
                                <a:pt x="161" y="0"/>
                              </a:lnTo>
                              <a:lnTo>
                                <a:pt x="164" y="0"/>
                              </a:lnTo>
                              <a:lnTo>
                                <a:pt x="178" y="4"/>
                              </a:lnTo>
                              <a:lnTo>
                                <a:pt x="193" y="11"/>
                              </a:lnTo>
                              <a:lnTo>
                                <a:pt x="204" y="21"/>
                              </a:lnTo>
                              <a:lnTo>
                                <a:pt x="223" y="41"/>
                              </a:lnTo>
                              <a:lnTo>
                                <a:pt x="238" y="59"/>
                              </a:lnTo>
                              <a:lnTo>
                                <a:pt x="253" y="80"/>
                              </a:lnTo>
                              <a:lnTo>
                                <a:pt x="264" y="104"/>
                              </a:lnTo>
                              <a:lnTo>
                                <a:pt x="272" y="130"/>
                              </a:lnTo>
                              <a:lnTo>
                                <a:pt x="277" y="157"/>
                              </a:lnTo>
                              <a:lnTo>
                                <a:pt x="280" y="188"/>
                              </a:lnTo>
                              <a:lnTo>
                                <a:pt x="281" y="221"/>
                              </a:lnTo>
                              <a:lnTo>
                                <a:pt x="277" y="245"/>
                              </a:lnTo>
                              <a:lnTo>
                                <a:pt x="267" y="279"/>
                              </a:lnTo>
                              <a:lnTo>
                                <a:pt x="262" y="301"/>
                              </a:lnTo>
                              <a:lnTo>
                                <a:pt x="255" y="331"/>
                              </a:lnTo>
                              <a:lnTo>
                                <a:pt x="245" y="358"/>
                              </a:lnTo>
                              <a:lnTo>
                                <a:pt x="231" y="381"/>
                              </a:lnTo>
                              <a:lnTo>
                                <a:pt x="216" y="398"/>
                              </a:lnTo>
                              <a:lnTo>
                                <a:pt x="200" y="412"/>
                              </a:lnTo>
                              <a:lnTo>
                                <a:pt x="183" y="420"/>
                              </a:lnTo>
                              <a:lnTo>
                                <a:pt x="163" y="425"/>
                              </a:lnTo>
                              <a:lnTo>
                                <a:pt x="141" y="427"/>
                              </a:lnTo>
                              <a:lnTo>
                                <a:pt x="118" y="428"/>
                              </a:lnTo>
                              <a:lnTo>
                                <a:pt x="96" y="425"/>
                              </a:lnTo>
                              <a:lnTo>
                                <a:pt x="75" y="422"/>
                              </a:lnTo>
                              <a:lnTo>
                                <a:pt x="60" y="414"/>
                              </a:lnTo>
                              <a:lnTo>
                                <a:pt x="48" y="404"/>
                              </a:lnTo>
                              <a:lnTo>
                                <a:pt x="38" y="393"/>
                              </a:lnTo>
                              <a:lnTo>
                                <a:pt x="27" y="375"/>
                              </a:lnTo>
                              <a:lnTo>
                                <a:pt x="19" y="351"/>
                              </a:lnTo>
                              <a:lnTo>
                                <a:pt x="11" y="324"/>
                              </a:lnTo>
                              <a:lnTo>
                                <a:pt x="6" y="306"/>
                              </a:lnTo>
                              <a:lnTo>
                                <a:pt x="3" y="284"/>
                              </a:lnTo>
                              <a:lnTo>
                                <a:pt x="1" y="255"/>
                              </a:lnTo>
                              <a:lnTo>
                                <a:pt x="0" y="227"/>
                              </a:lnTo>
                              <a:lnTo>
                                <a:pt x="3" y="195"/>
                              </a:lnTo>
                              <a:lnTo>
                                <a:pt x="8" y="169"/>
                              </a:lnTo>
                              <a:close/>
                            </a:path>
                          </a:pathLst>
                        </a:custGeom>
                        <a:solidFill>
                          <a:srgbClr val="E07000"/>
                        </a:solidFill>
                        <a:ln w="9525">
                          <a:noFill/>
                          <a:round/>
                          <a:headEnd/>
                          <a:tailEnd/>
                        </a:ln>
                      </p:spPr>
                      <p:txBody>
                        <a:bodyPr/>
                        <a:lstStyle/>
                        <a:p>
                          <a:endParaRPr lang="fr-FR"/>
                        </a:p>
                      </p:txBody>
                    </p:sp>
                  </p:grpSp>
                  <p:grpSp>
                    <p:nvGrpSpPr>
                      <p:cNvPr id="197750" name="Group 118"/>
                      <p:cNvGrpSpPr>
                        <a:grpSpLocks/>
                      </p:cNvGrpSpPr>
                      <p:nvPr/>
                    </p:nvGrpSpPr>
                    <p:grpSpPr bwMode="auto">
                      <a:xfrm>
                        <a:off x="4713" y="2910"/>
                        <a:ext cx="72" cy="309"/>
                        <a:chOff x="4713" y="2910"/>
                        <a:chExt cx="72" cy="309"/>
                      </a:xfrm>
                    </p:grpSpPr>
                    <p:sp>
                      <p:nvSpPr>
                        <p:cNvPr id="197751" name="Freeform 119"/>
                        <p:cNvSpPr>
                          <a:spLocks/>
                        </p:cNvSpPr>
                        <p:nvPr/>
                      </p:nvSpPr>
                      <p:spPr bwMode="auto">
                        <a:xfrm>
                          <a:off x="4755" y="2910"/>
                          <a:ext cx="25" cy="65"/>
                        </a:xfrm>
                        <a:custGeom>
                          <a:avLst/>
                          <a:gdLst/>
                          <a:ahLst/>
                          <a:cxnLst>
                            <a:cxn ang="0">
                              <a:pos x="70" y="0"/>
                            </a:cxn>
                            <a:cxn ang="0">
                              <a:pos x="52" y="1"/>
                            </a:cxn>
                            <a:cxn ang="0">
                              <a:pos x="38" y="6"/>
                            </a:cxn>
                            <a:cxn ang="0">
                              <a:pos x="26" y="13"/>
                            </a:cxn>
                            <a:cxn ang="0">
                              <a:pos x="16" y="28"/>
                            </a:cxn>
                            <a:cxn ang="0">
                              <a:pos x="10" y="45"/>
                            </a:cxn>
                            <a:cxn ang="0">
                              <a:pos x="5" y="63"/>
                            </a:cxn>
                            <a:cxn ang="0">
                              <a:pos x="2" y="81"/>
                            </a:cxn>
                            <a:cxn ang="0">
                              <a:pos x="0" y="102"/>
                            </a:cxn>
                            <a:cxn ang="0">
                              <a:pos x="3" y="128"/>
                            </a:cxn>
                            <a:cxn ang="0">
                              <a:pos x="9" y="149"/>
                            </a:cxn>
                            <a:cxn ang="0">
                              <a:pos x="18" y="169"/>
                            </a:cxn>
                            <a:cxn ang="0">
                              <a:pos x="27" y="178"/>
                            </a:cxn>
                            <a:cxn ang="0">
                              <a:pos x="41" y="186"/>
                            </a:cxn>
                            <a:cxn ang="0">
                              <a:pos x="57" y="193"/>
                            </a:cxn>
                            <a:cxn ang="0">
                              <a:pos x="70" y="197"/>
                            </a:cxn>
                            <a:cxn ang="0">
                              <a:pos x="68" y="169"/>
                            </a:cxn>
                            <a:cxn ang="0">
                              <a:pos x="67" y="134"/>
                            </a:cxn>
                            <a:cxn ang="0">
                              <a:pos x="71" y="89"/>
                            </a:cxn>
                            <a:cxn ang="0">
                              <a:pos x="73" y="50"/>
                            </a:cxn>
                            <a:cxn ang="0">
                              <a:pos x="75" y="21"/>
                            </a:cxn>
                            <a:cxn ang="0">
                              <a:pos x="70" y="0"/>
                            </a:cxn>
                          </a:cxnLst>
                          <a:rect l="0" t="0" r="r" b="b"/>
                          <a:pathLst>
                            <a:path w="75" h="197">
                              <a:moveTo>
                                <a:pt x="70" y="0"/>
                              </a:moveTo>
                              <a:lnTo>
                                <a:pt x="52" y="1"/>
                              </a:lnTo>
                              <a:lnTo>
                                <a:pt x="38" y="6"/>
                              </a:lnTo>
                              <a:lnTo>
                                <a:pt x="26" y="13"/>
                              </a:lnTo>
                              <a:lnTo>
                                <a:pt x="16" y="28"/>
                              </a:lnTo>
                              <a:lnTo>
                                <a:pt x="10" y="45"/>
                              </a:lnTo>
                              <a:lnTo>
                                <a:pt x="5" y="63"/>
                              </a:lnTo>
                              <a:lnTo>
                                <a:pt x="2" y="81"/>
                              </a:lnTo>
                              <a:lnTo>
                                <a:pt x="0" y="102"/>
                              </a:lnTo>
                              <a:lnTo>
                                <a:pt x="3" y="128"/>
                              </a:lnTo>
                              <a:lnTo>
                                <a:pt x="9" y="149"/>
                              </a:lnTo>
                              <a:lnTo>
                                <a:pt x="18" y="169"/>
                              </a:lnTo>
                              <a:lnTo>
                                <a:pt x="27" y="178"/>
                              </a:lnTo>
                              <a:lnTo>
                                <a:pt x="41" y="186"/>
                              </a:lnTo>
                              <a:lnTo>
                                <a:pt x="57" y="193"/>
                              </a:lnTo>
                              <a:lnTo>
                                <a:pt x="70" y="197"/>
                              </a:lnTo>
                              <a:lnTo>
                                <a:pt x="68" y="169"/>
                              </a:lnTo>
                              <a:lnTo>
                                <a:pt x="67" y="134"/>
                              </a:lnTo>
                              <a:lnTo>
                                <a:pt x="71" y="89"/>
                              </a:lnTo>
                              <a:lnTo>
                                <a:pt x="73" y="50"/>
                              </a:lnTo>
                              <a:lnTo>
                                <a:pt x="75" y="21"/>
                              </a:lnTo>
                              <a:lnTo>
                                <a:pt x="70" y="0"/>
                              </a:lnTo>
                              <a:close/>
                            </a:path>
                          </a:pathLst>
                        </a:custGeom>
                        <a:solidFill>
                          <a:srgbClr val="C0C0FF"/>
                        </a:solidFill>
                        <a:ln w="9525">
                          <a:noFill/>
                          <a:round/>
                          <a:headEnd/>
                          <a:tailEnd/>
                        </a:ln>
                      </p:spPr>
                      <p:txBody>
                        <a:bodyPr/>
                        <a:lstStyle/>
                        <a:p>
                          <a:endParaRPr lang="fr-FR"/>
                        </a:p>
                      </p:txBody>
                    </p:sp>
                    <p:sp>
                      <p:nvSpPr>
                        <p:cNvPr id="197752" name="Freeform 120"/>
                        <p:cNvSpPr>
                          <a:spLocks/>
                        </p:cNvSpPr>
                        <p:nvPr/>
                      </p:nvSpPr>
                      <p:spPr bwMode="auto">
                        <a:xfrm>
                          <a:off x="4713" y="2988"/>
                          <a:ext cx="36" cy="67"/>
                        </a:xfrm>
                        <a:custGeom>
                          <a:avLst/>
                          <a:gdLst/>
                          <a:ahLst/>
                          <a:cxnLst>
                            <a:cxn ang="0">
                              <a:pos x="19" y="0"/>
                            </a:cxn>
                            <a:cxn ang="0">
                              <a:pos x="33" y="4"/>
                            </a:cxn>
                            <a:cxn ang="0">
                              <a:pos x="52" y="11"/>
                            </a:cxn>
                            <a:cxn ang="0">
                              <a:pos x="68" y="24"/>
                            </a:cxn>
                            <a:cxn ang="0">
                              <a:pos x="80" y="37"/>
                            </a:cxn>
                            <a:cxn ang="0">
                              <a:pos x="90" y="55"/>
                            </a:cxn>
                            <a:cxn ang="0">
                              <a:pos x="100" y="78"/>
                            </a:cxn>
                            <a:cxn ang="0">
                              <a:pos x="103" y="100"/>
                            </a:cxn>
                            <a:cxn ang="0">
                              <a:pos x="106" y="129"/>
                            </a:cxn>
                            <a:cxn ang="0">
                              <a:pos x="103" y="149"/>
                            </a:cxn>
                            <a:cxn ang="0">
                              <a:pos x="98" y="168"/>
                            </a:cxn>
                            <a:cxn ang="0">
                              <a:pos x="89" y="186"/>
                            </a:cxn>
                            <a:cxn ang="0">
                              <a:pos x="80" y="200"/>
                            </a:cxn>
                            <a:cxn ang="0">
                              <a:pos x="68" y="194"/>
                            </a:cxn>
                            <a:cxn ang="0">
                              <a:pos x="52" y="185"/>
                            </a:cxn>
                            <a:cxn ang="0">
                              <a:pos x="42" y="178"/>
                            </a:cxn>
                            <a:cxn ang="0">
                              <a:pos x="30" y="164"/>
                            </a:cxn>
                            <a:cxn ang="0">
                              <a:pos x="24" y="153"/>
                            </a:cxn>
                            <a:cxn ang="0">
                              <a:pos x="15" y="136"/>
                            </a:cxn>
                            <a:cxn ang="0">
                              <a:pos x="9" y="114"/>
                            </a:cxn>
                            <a:cxn ang="0">
                              <a:pos x="4" y="92"/>
                            </a:cxn>
                            <a:cxn ang="0">
                              <a:pos x="2" y="72"/>
                            </a:cxn>
                            <a:cxn ang="0">
                              <a:pos x="0" y="48"/>
                            </a:cxn>
                            <a:cxn ang="0">
                              <a:pos x="5" y="29"/>
                            </a:cxn>
                            <a:cxn ang="0">
                              <a:pos x="11" y="11"/>
                            </a:cxn>
                            <a:cxn ang="0">
                              <a:pos x="19" y="0"/>
                            </a:cxn>
                          </a:cxnLst>
                          <a:rect l="0" t="0" r="r" b="b"/>
                          <a:pathLst>
                            <a:path w="106" h="200">
                              <a:moveTo>
                                <a:pt x="19" y="0"/>
                              </a:moveTo>
                              <a:lnTo>
                                <a:pt x="33" y="4"/>
                              </a:lnTo>
                              <a:lnTo>
                                <a:pt x="52" y="11"/>
                              </a:lnTo>
                              <a:lnTo>
                                <a:pt x="68" y="24"/>
                              </a:lnTo>
                              <a:lnTo>
                                <a:pt x="80" y="37"/>
                              </a:lnTo>
                              <a:lnTo>
                                <a:pt x="90" y="55"/>
                              </a:lnTo>
                              <a:lnTo>
                                <a:pt x="100" y="78"/>
                              </a:lnTo>
                              <a:lnTo>
                                <a:pt x="103" y="100"/>
                              </a:lnTo>
                              <a:lnTo>
                                <a:pt x="106" y="129"/>
                              </a:lnTo>
                              <a:lnTo>
                                <a:pt x="103" y="149"/>
                              </a:lnTo>
                              <a:lnTo>
                                <a:pt x="98" y="168"/>
                              </a:lnTo>
                              <a:lnTo>
                                <a:pt x="89" y="186"/>
                              </a:lnTo>
                              <a:lnTo>
                                <a:pt x="80" y="200"/>
                              </a:lnTo>
                              <a:lnTo>
                                <a:pt x="68" y="194"/>
                              </a:lnTo>
                              <a:lnTo>
                                <a:pt x="52" y="185"/>
                              </a:lnTo>
                              <a:lnTo>
                                <a:pt x="42" y="178"/>
                              </a:lnTo>
                              <a:lnTo>
                                <a:pt x="30" y="164"/>
                              </a:lnTo>
                              <a:lnTo>
                                <a:pt x="24" y="153"/>
                              </a:lnTo>
                              <a:lnTo>
                                <a:pt x="15" y="136"/>
                              </a:lnTo>
                              <a:lnTo>
                                <a:pt x="9" y="114"/>
                              </a:lnTo>
                              <a:lnTo>
                                <a:pt x="4" y="92"/>
                              </a:lnTo>
                              <a:lnTo>
                                <a:pt x="2" y="72"/>
                              </a:lnTo>
                              <a:lnTo>
                                <a:pt x="0" y="48"/>
                              </a:lnTo>
                              <a:lnTo>
                                <a:pt x="5" y="29"/>
                              </a:lnTo>
                              <a:lnTo>
                                <a:pt x="11" y="11"/>
                              </a:lnTo>
                              <a:lnTo>
                                <a:pt x="19" y="0"/>
                              </a:lnTo>
                              <a:close/>
                            </a:path>
                          </a:pathLst>
                        </a:custGeom>
                        <a:solidFill>
                          <a:srgbClr val="C0C0FF"/>
                        </a:solidFill>
                        <a:ln w="9525">
                          <a:noFill/>
                          <a:round/>
                          <a:headEnd/>
                          <a:tailEnd/>
                        </a:ln>
                      </p:spPr>
                      <p:txBody>
                        <a:bodyPr/>
                        <a:lstStyle/>
                        <a:p>
                          <a:endParaRPr lang="fr-FR"/>
                        </a:p>
                      </p:txBody>
                    </p:sp>
                    <p:sp>
                      <p:nvSpPr>
                        <p:cNvPr id="197753" name="Freeform 121"/>
                        <p:cNvSpPr>
                          <a:spLocks/>
                        </p:cNvSpPr>
                        <p:nvPr/>
                      </p:nvSpPr>
                      <p:spPr bwMode="auto">
                        <a:xfrm>
                          <a:off x="4750" y="3140"/>
                          <a:ext cx="35" cy="79"/>
                        </a:xfrm>
                        <a:custGeom>
                          <a:avLst/>
                          <a:gdLst/>
                          <a:ahLst/>
                          <a:cxnLst>
                            <a:cxn ang="0">
                              <a:pos x="0" y="0"/>
                            </a:cxn>
                            <a:cxn ang="0">
                              <a:pos x="18" y="0"/>
                            </a:cxn>
                            <a:cxn ang="0">
                              <a:pos x="30" y="4"/>
                            </a:cxn>
                            <a:cxn ang="0">
                              <a:pos x="41" y="10"/>
                            </a:cxn>
                            <a:cxn ang="0">
                              <a:pos x="52" y="20"/>
                            </a:cxn>
                            <a:cxn ang="0">
                              <a:pos x="63" y="33"/>
                            </a:cxn>
                            <a:cxn ang="0">
                              <a:pos x="72" y="49"/>
                            </a:cxn>
                            <a:cxn ang="0">
                              <a:pos x="79" y="65"/>
                            </a:cxn>
                            <a:cxn ang="0">
                              <a:pos x="87" y="89"/>
                            </a:cxn>
                            <a:cxn ang="0">
                              <a:pos x="88" y="111"/>
                            </a:cxn>
                            <a:cxn ang="0">
                              <a:pos x="92" y="128"/>
                            </a:cxn>
                            <a:cxn ang="0">
                              <a:pos x="98" y="142"/>
                            </a:cxn>
                            <a:cxn ang="0">
                              <a:pos x="103" y="153"/>
                            </a:cxn>
                            <a:cxn ang="0">
                              <a:pos x="105" y="169"/>
                            </a:cxn>
                            <a:cxn ang="0">
                              <a:pos x="103" y="185"/>
                            </a:cxn>
                            <a:cxn ang="0">
                              <a:pos x="95" y="202"/>
                            </a:cxn>
                            <a:cxn ang="0">
                              <a:pos x="87" y="218"/>
                            </a:cxn>
                            <a:cxn ang="0">
                              <a:pos x="79" y="229"/>
                            </a:cxn>
                            <a:cxn ang="0">
                              <a:pos x="72" y="236"/>
                            </a:cxn>
                            <a:cxn ang="0">
                              <a:pos x="63" y="239"/>
                            </a:cxn>
                            <a:cxn ang="0">
                              <a:pos x="54" y="236"/>
                            </a:cxn>
                            <a:cxn ang="0">
                              <a:pos x="49" y="233"/>
                            </a:cxn>
                            <a:cxn ang="0">
                              <a:pos x="38" y="191"/>
                            </a:cxn>
                            <a:cxn ang="0">
                              <a:pos x="34" y="171"/>
                            </a:cxn>
                            <a:cxn ang="0">
                              <a:pos x="29" y="143"/>
                            </a:cxn>
                            <a:cxn ang="0">
                              <a:pos x="24" y="109"/>
                            </a:cxn>
                            <a:cxn ang="0">
                              <a:pos x="17" y="82"/>
                            </a:cxn>
                            <a:cxn ang="0">
                              <a:pos x="11" y="53"/>
                            </a:cxn>
                            <a:cxn ang="0">
                              <a:pos x="5" y="27"/>
                            </a:cxn>
                            <a:cxn ang="0">
                              <a:pos x="0" y="0"/>
                            </a:cxn>
                          </a:cxnLst>
                          <a:rect l="0" t="0" r="r" b="b"/>
                          <a:pathLst>
                            <a:path w="105" h="239">
                              <a:moveTo>
                                <a:pt x="0" y="0"/>
                              </a:moveTo>
                              <a:lnTo>
                                <a:pt x="18" y="0"/>
                              </a:lnTo>
                              <a:lnTo>
                                <a:pt x="30" y="4"/>
                              </a:lnTo>
                              <a:lnTo>
                                <a:pt x="41" y="10"/>
                              </a:lnTo>
                              <a:lnTo>
                                <a:pt x="52" y="20"/>
                              </a:lnTo>
                              <a:lnTo>
                                <a:pt x="63" y="33"/>
                              </a:lnTo>
                              <a:lnTo>
                                <a:pt x="72" y="49"/>
                              </a:lnTo>
                              <a:lnTo>
                                <a:pt x="79" y="65"/>
                              </a:lnTo>
                              <a:lnTo>
                                <a:pt x="87" y="89"/>
                              </a:lnTo>
                              <a:lnTo>
                                <a:pt x="88" y="111"/>
                              </a:lnTo>
                              <a:lnTo>
                                <a:pt x="92" y="128"/>
                              </a:lnTo>
                              <a:lnTo>
                                <a:pt x="98" y="142"/>
                              </a:lnTo>
                              <a:lnTo>
                                <a:pt x="103" y="153"/>
                              </a:lnTo>
                              <a:lnTo>
                                <a:pt x="105" y="169"/>
                              </a:lnTo>
                              <a:lnTo>
                                <a:pt x="103" y="185"/>
                              </a:lnTo>
                              <a:lnTo>
                                <a:pt x="95" y="202"/>
                              </a:lnTo>
                              <a:lnTo>
                                <a:pt x="87" y="218"/>
                              </a:lnTo>
                              <a:lnTo>
                                <a:pt x="79" y="229"/>
                              </a:lnTo>
                              <a:lnTo>
                                <a:pt x="72" y="236"/>
                              </a:lnTo>
                              <a:lnTo>
                                <a:pt x="63" y="239"/>
                              </a:lnTo>
                              <a:lnTo>
                                <a:pt x="54" y="236"/>
                              </a:lnTo>
                              <a:lnTo>
                                <a:pt x="49" y="233"/>
                              </a:lnTo>
                              <a:lnTo>
                                <a:pt x="38" y="191"/>
                              </a:lnTo>
                              <a:lnTo>
                                <a:pt x="34" y="171"/>
                              </a:lnTo>
                              <a:lnTo>
                                <a:pt x="29" y="143"/>
                              </a:lnTo>
                              <a:lnTo>
                                <a:pt x="24" y="109"/>
                              </a:lnTo>
                              <a:lnTo>
                                <a:pt x="17" y="82"/>
                              </a:lnTo>
                              <a:lnTo>
                                <a:pt x="11" y="53"/>
                              </a:lnTo>
                              <a:lnTo>
                                <a:pt x="5" y="27"/>
                              </a:lnTo>
                              <a:lnTo>
                                <a:pt x="0" y="0"/>
                              </a:lnTo>
                              <a:close/>
                            </a:path>
                          </a:pathLst>
                        </a:custGeom>
                        <a:solidFill>
                          <a:srgbClr val="C0C0FF"/>
                        </a:solidFill>
                        <a:ln w="9525">
                          <a:noFill/>
                          <a:round/>
                          <a:headEnd/>
                          <a:tailEnd/>
                        </a:ln>
                      </p:spPr>
                      <p:txBody>
                        <a:bodyPr/>
                        <a:lstStyle/>
                        <a:p>
                          <a:endParaRPr lang="fr-FR"/>
                        </a:p>
                      </p:txBody>
                    </p:sp>
                  </p:grpSp>
                </p:grpSp>
              </p:grpSp>
            </p:grpSp>
          </p:grpSp>
        </p:grpSp>
      </p:grpSp>
      <p:sp>
        <p:nvSpPr>
          <p:cNvPr id="197671" name="Text Box 39"/>
          <p:cNvSpPr txBox="1">
            <a:spLocks noChangeArrowheads="1"/>
          </p:cNvSpPr>
          <p:nvPr/>
        </p:nvSpPr>
        <p:spPr bwMode="auto">
          <a:xfrm>
            <a:off x="41275" y="152400"/>
            <a:ext cx="5103813" cy="457200"/>
          </a:xfrm>
          <a:prstGeom prst="rect">
            <a:avLst/>
          </a:prstGeom>
          <a:noFill/>
          <a:ln w="9525">
            <a:noFill/>
            <a:miter lim="800000"/>
            <a:headEnd/>
            <a:tailEnd/>
          </a:ln>
          <a:effectLst/>
        </p:spPr>
        <p:txBody>
          <a:bodyPr wrap="none">
            <a:spAutoFit/>
          </a:bodyPr>
          <a:lstStyle/>
          <a:p>
            <a:pPr algn="ctr"/>
            <a:r>
              <a:rPr lang="fr-FR" b="1">
                <a:solidFill>
                  <a:schemeClr val="bg1"/>
                </a:solidFill>
              </a:rPr>
              <a:t>Nosographie complexe Mais CLAIRE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76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76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70" grpId="0" autoUpdateAnimBg="0"/>
      <p:bldP spid="197671" grpId="0" autoUpdateAnimBg="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71600" y="764704"/>
            <a:ext cx="7344816" cy="830997"/>
          </a:xfrm>
          <a:prstGeom prst="rect">
            <a:avLst/>
          </a:prstGeom>
          <a:noFill/>
        </p:spPr>
        <p:txBody>
          <a:bodyPr wrap="square" rtlCol="0">
            <a:spAutoFit/>
          </a:bodyPr>
          <a:lstStyle/>
          <a:p>
            <a:r>
              <a:rPr lang="fr-FR" dirty="0"/>
              <a:t>PRIMUM NON NOCERE</a:t>
            </a:r>
          </a:p>
          <a:p>
            <a:r>
              <a:rPr lang="fr-FR" dirty="0"/>
              <a:t>ABSTENTION IS A TREATMENT!!!!!</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533400" y="990600"/>
            <a:ext cx="8153400" cy="4876800"/>
            <a:chOff x="336" y="624"/>
            <a:chExt cx="5136" cy="3072"/>
          </a:xfrm>
        </p:grpSpPr>
        <p:sp>
          <p:nvSpPr>
            <p:cNvPr id="200707" name="Rectangle 3" descr="Grands confettis"/>
            <p:cNvSpPr>
              <a:spLocks noChangeArrowheads="1"/>
            </p:cNvSpPr>
            <p:nvPr/>
          </p:nvSpPr>
          <p:spPr bwMode="auto">
            <a:xfrm>
              <a:off x="336" y="1920"/>
              <a:ext cx="5136" cy="1776"/>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200708" name="Rectangle 4" descr="Petits confettis"/>
            <p:cNvSpPr>
              <a:spLocks noChangeArrowheads="1"/>
            </p:cNvSpPr>
            <p:nvPr/>
          </p:nvSpPr>
          <p:spPr bwMode="auto">
            <a:xfrm>
              <a:off x="336" y="742"/>
              <a:ext cx="5136" cy="1082"/>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200709" name="Rectangle 5" descr="Briques horizontales"/>
            <p:cNvSpPr>
              <a:spLocks noChangeArrowheads="1"/>
            </p:cNvSpPr>
            <p:nvPr/>
          </p:nvSpPr>
          <p:spPr bwMode="auto">
            <a:xfrm>
              <a:off x="336" y="624"/>
              <a:ext cx="5136" cy="336"/>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200710" name="Rectangle 6"/>
            <p:cNvSpPr>
              <a:spLocks noChangeArrowheads="1"/>
            </p:cNvSpPr>
            <p:nvPr/>
          </p:nvSpPr>
          <p:spPr bwMode="auto">
            <a:xfrm>
              <a:off x="336" y="1200"/>
              <a:ext cx="4408"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200711" name="Rectangle 7"/>
            <p:cNvSpPr>
              <a:spLocks noChangeArrowheads="1"/>
            </p:cNvSpPr>
            <p:nvPr/>
          </p:nvSpPr>
          <p:spPr bwMode="auto">
            <a:xfrm>
              <a:off x="336" y="2304"/>
              <a:ext cx="5136" cy="528"/>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200712" name="Line 8"/>
            <p:cNvSpPr>
              <a:spLocks noChangeShapeType="1"/>
            </p:cNvSpPr>
            <p:nvPr/>
          </p:nvSpPr>
          <p:spPr bwMode="auto">
            <a:xfrm>
              <a:off x="336" y="1872"/>
              <a:ext cx="5136" cy="0"/>
            </a:xfrm>
            <a:prstGeom prst="line">
              <a:avLst/>
            </a:prstGeom>
            <a:noFill/>
            <a:ln w="76200">
              <a:solidFill>
                <a:schemeClr val="accent1"/>
              </a:solidFill>
              <a:round/>
              <a:headEnd/>
              <a:tailEnd/>
            </a:ln>
            <a:effectLst/>
          </p:spPr>
          <p:txBody>
            <a:bodyPr wrap="none" anchor="ctr"/>
            <a:lstStyle/>
            <a:p>
              <a:endParaRPr lang="fr-FR"/>
            </a:p>
          </p:txBody>
        </p:sp>
        <p:sp>
          <p:nvSpPr>
            <p:cNvPr id="200713" name="Rectangle 9"/>
            <p:cNvSpPr>
              <a:spLocks noChangeArrowheads="1"/>
            </p:cNvSpPr>
            <p:nvPr/>
          </p:nvSpPr>
          <p:spPr bwMode="auto">
            <a:xfrm>
              <a:off x="1492" y="960"/>
              <a:ext cx="85"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200714" name="Rectangle 10"/>
            <p:cNvSpPr>
              <a:spLocks noChangeArrowheads="1"/>
            </p:cNvSpPr>
            <p:nvPr/>
          </p:nvSpPr>
          <p:spPr bwMode="auto">
            <a:xfrm>
              <a:off x="2861" y="960"/>
              <a:ext cx="86"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200715" name="Rectangle 11"/>
            <p:cNvSpPr>
              <a:spLocks noChangeArrowheads="1"/>
            </p:cNvSpPr>
            <p:nvPr/>
          </p:nvSpPr>
          <p:spPr bwMode="auto">
            <a:xfrm>
              <a:off x="3846" y="960"/>
              <a:ext cx="85"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200716" name="Rectangle 12"/>
            <p:cNvSpPr>
              <a:spLocks noChangeArrowheads="1"/>
            </p:cNvSpPr>
            <p:nvPr/>
          </p:nvSpPr>
          <p:spPr bwMode="auto">
            <a:xfrm>
              <a:off x="2176" y="1440"/>
              <a:ext cx="214" cy="864"/>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200717" name="Rectangle 13"/>
            <p:cNvSpPr>
              <a:spLocks noChangeArrowheads="1"/>
            </p:cNvSpPr>
            <p:nvPr/>
          </p:nvSpPr>
          <p:spPr bwMode="auto">
            <a:xfrm>
              <a:off x="4530" y="1440"/>
              <a:ext cx="214" cy="864"/>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sp>
        <p:nvSpPr>
          <p:cNvPr id="200718" name="Rectangle 14" descr="Grands confettis"/>
          <p:cNvSpPr>
            <a:spLocks noChangeArrowheads="1"/>
          </p:cNvSpPr>
          <p:nvPr/>
        </p:nvSpPr>
        <p:spPr bwMode="auto">
          <a:xfrm>
            <a:off x="1484313" y="609600"/>
            <a:ext cx="5911850" cy="1066800"/>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0718"/>
                                        </p:tgtEl>
                                        <p:attrNameLst>
                                          <p:attrName>style.visibility</p:attrName>
                                        </p:attrNameLst>
                                      </p:cBhvr>
                                      <p:to>
                                        <p:strVal val="visible"/>
                                      </p:to>
                                    </p:set>
                                    <p:anim calcmode="lin" valueType="num">
                                      <p:cBhvr>
                                        <p:cTn id="7" dur="500" fill="hold"/>
                                        <p:tgtEl>
                                          <p:spTgt spid="200718"/>
                                        </p:tgtEl>
                                        <p:attrNameLst>
                                          <p:attrName>ppt_w</p:attrName>
                                        </p:attrNameLst>
                                      </p:cBhvr>
                                      <p:tavLst>
                                        <p:tav tm="0">
                                          <p:val>
                                            <p:fltVal val="0"/>
                                          </p:val>
                                        </p:tav>
                                        <p:tav tm="100000">
                                          <p:val>
                                            <p:strVal val="#ppt_w"/>
                                          </p:val>
                                        </p:tav>
                                      </p:tavLst>
                                    </p:anim>
                                    <p:anim calcmode="lin" valueType="num">
                                      <p:cBhvr>
                                        <p:cTn id="8" dur="500" fill="hold"/>
                                        <p:tgtEl>
                                          <p:spTgt spid="2007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8"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730" name="Group 2"/>
          <p:cNvGrpSpPr>
            <a:grpSpLocks/>
          </p:cNvGrpSpPr>
          <p:nvPr/>
        </p:nvGrpSpPr>
        <p:grpSpPr bwMode="auto">
          <a:xfrm>
            <a:off x="381000" y="2286000"/>
            <a:ext cx="8534400" cy="4343400"/>
            <a:chOff x="240" y="1440"/>
            <a:chExt cx="5376" cy="2736"/>
          </a:xfrm>
        </p:grpSpPr>
        <p:sp>
          <p:nvSpPr>
            <p:cNvPr id="201731" name="AutoShape 3"/>
            <p:cNvSpPr>
              <a:spLocks noChangeArrowheads="1"/>
            </p:cNvSpPr>
            <p:nvPr/>
          </p:nvSpPr>
          <p:spPr bwMode="auto">
            <a:xfrm>
              <a:off x="240" y="1440"/>
              <a:ext cx="5376" cy="2736"/>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a:endParaRPr lang="fr-FR"/>
            </a:p>
          </p:txBody>
        </p:sp>
        <p:sp>
          <p:nvSpPr>
            <p:cNvPr id="201732" name="Text Box 4"/>
            <p:cNvSpPr txBox="1">
              <a:spLocks noChangeArrowheads="1"/>
            </p:cNvSpPr>
            <p:nvPr/>
          </p:nvSpPr>
          <p:spPr bwMode="auto">
            <a:xfrm>
              <a:off x="3744" y="1756"/>
              <a:ext cx="1556" cy="404"/>
            </a:xfrm>
            <a:prstGeom prst="rect">
              <a:avLst/>
            </a:prstGeom>
            <a:solidFill>
              <a:schemeClr val="bg1"/>
            </a:solidFill>
            <a:ln w="9525">
              <a:noFill/>
              <a:miter lim="800000"/>
              <a:headEnd/>
              <a:tailEnd/>
            </a:ln>
            <a:effectLst/>
          </p:spPr>
          <p:txBody>
            <a:bodyPr wrap="none">
              <a:spAutoFit/>
            </a:bodyPr>
            <a:lstStyle/>
            <a:p>
              <a:r>
                <a:rPr lang="fr-FR" sz="3600" b="1">
                  <a:solidFill>
                    <a:schemeClr val="accent1"/>
                  </a:solidFill>
                  <a:effectLst>
                    <a:outerShdw blurRad="38100" dist="38100" dir="2700000" algn="tl">
                      <a:srgbClr val="C0C0C0"/>
                    </a:outerShdw>
                  </a:effectLst>
                </a:rPr>
                <a:t>Mésoderme</a:t>
              </a:r>
              <a:endParaRPr lang="fr-FR" sz="3600" b="1">
                <a:effectLst>
                  <a:outerShdw blurRad="38100" dist="38100" dir="2700000" algn="tl">
                    <a:srgbClr val="C0C0C0"/>
                  </a:outerShdw>
                </a:effectLst>
              </a:endParaRPr>
            </a:p>
          </p:txBody>
        </p:sp>
      </p:grpSp>
      <p:sp>
        <p:nvSpPr>
          <p:cNvPr id="201733" name="Text Box 5"/>
          <p:cNvSpPr txBox="1">
            <a:spLocks noChangeArrowheads="1"/>
          </p:cNvSpPr>
          <p:nvPr/>
        </p:nvSpPr>
        <p:spPr bwMode="auto">
          <a:xfrm>
            <a:off x="533400" y="376238"/>
            <a:ext cx="7924800" cy="1674812"/>
          </a:xfrm>
          <a:prstGeom prst="rect">
            <a:avLst/>
          </a:prstGeom>
          <a:solidFill>
            <a:schemeClr val="accent2"/>
          </a:solidFill>
          <a:ln w="9525">
            <a:noFill/>
            <a:miter lim="800000"/>
            <a:headEnd/>
            <a:tailEnd/>
          </a:ln>
          <a:effectLst/>
        </p:spPr>
        <p:txBody>
          <a:bodyPr>
            <a:spAutoFit/>
          </a:bodyPr>
          <a:lstStyle/>
          <a:p>
            <a:pPr algn="ctr"/>
            <a:r>
              <a:rPr lang="fr-FR" sz="3200" b="1" u="sng">
                <a:solidFill>
                  <a:schemeClr val="bg1"/>
                </a:solidFill>
              </a:rPr>
              <a:t>LES MALFORMATIONS </a:t>
            </a:r>
            <a:r>
              <a:rPr lang="fr-FR" sz="3200" b="1">
                <a:solidFill>
                  <a:schemeClr val="bg1"/>
                </a:solidFill>
              </a:rPr>
              <a:t>(Congénitales)</a:t>
            </a:r>
          </a:p>
          <a:p>
            <a:pPr algn="ctr"/>
            <a:r>
              <a:rPr lang="fr-FR" b="1" i="1">
                <a:solidFill>
                  <a:srgbClr val="FFCC00"/>
                </a:solidFill>
              </a:rPr>
              <a:t>VASCULAIRES</a:t>
            </a:r>
          </a:p>
          <a:p>
            <a:pPr algn="ctr"/>
            <a:r>
              <a:rPr lang="fr-FR" b="1" i="1">
                <a:solidFill>
                  <a:srgbClr val="FFCC00"/>
                </a:solidFill>
              </a:rPr>
              <a:t>MESODERMIQUES NON VASCULAIRES</a:t>
            </a:r>
            <a:endParaRPr lang="fr-FR" sz="3200" b="1" i="1">
              <a:solidFill>
                <a:srgbClr val="FFCC00"/>
              </a:solidFill>
            </a:endParaRPr>
          </a:p>
          <a:p>
            <a:pPr algn="ctr"/>
            <a:r>
              <a:rPr lang="fr-FR" b="1" i="1">
                <a:solidFill>
                  <a:srgbClr val="FFCC00"/>
                </a:solidFill>
              </a:rPr>
              <a:t>NEURO-ECTODERMIQUES</a:t>
            </a:r>
            <a:endParaRPr lang="fr-FR" sz="3200" b="1" i="1">
              <a:solidFill>
                <a:srgbClr val="FFCC00"/>
              </a:solidFill>
            </a:endParaRPr>
          </a:p>
        </p:txBody>
      </p:sp>
      <p:sp>
        <p:nvSpPr>
          <p:cNvPr id="201734" name="AutoShape 6"/>
          <p:cNvSpPr>
            <a:spLocks noChangeArrowheads="1"/>
          </p:cNvSpPr>
          <p:nvPr/>
        </p:nvSpPr>
        <p:spPr bwMode="auto">
          <a:xfrm>
            <a:off x="609600" y="2667000"/>
            <a:ext cx="2225675" cy="457200"/>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sz="1800" b="1">
                <a:solidFill>
                  <a:schemeClr val="bg1"/>
                </a:solidFill>
              </a:rPr>
              <a:t>Artérielles</a:t>
            </a:r>
            <a:endParaRPr lang="fr-FR" sz="1800"/>
          </a:p>
        </p:txBody>
      </p:sp>
      <p:sp>
        <p:nvSpPr>
          <p:cNvPr id="201735" name="AutoShape 7"/>
          <p:cNvSpPr>
            <a:spLocks noChangeArrowheads="1"/>
          </p:cNvSpPr>
          <p:nvPr/>
        </p:nvSpPr>
        <p:spPr bwMode="auto">
          <a:xfrm>
            <a:off x="533400" y="3429000"/>
            <a:ext cx="2225675" cy="60960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sz="1800" b="1">
                <a:solidFill>
                  <a:schemeClr val="bg1"/>
                </a:solidFill>
              </a:rPr>
              <a:t>Veineuses</a:t>
            </a:r>
            <a:endParaRPr lang="fr-FR" sz="1800"/>
          </a:p>
        </p:txBody>
      </p:sp>
      <p:sp>
        <p:nvSpPr>
          <p:cNvPr id="201736" name="AutoShape 8"/>
          <p:cNvSpPr>
            <a:spLocks noChangeArrowheads="1"/>
          </p:cNvSpPr>
          <p:nvPr/>
        </p:nvSpPr>
        <p:spPr bwMode="auto">
          <a:xfrm>
            <a:off x="533400" y="4343400"/>
            <a:ext cx="2225675" cy="533400"/>
          </a:xfrm>
          <a:prstGeom prst="bevel">
            <a:avLst>
              <a:gd name="adj" fmla="val 12500"/>
            </a:avLst>
          </a:prstGeom>
          <a:solidFill>
            <a:srgbClr val="FFCC00"/>
          </a:solidFill>
          <a:ln w="9525">
            <a:solidFill>
              <a:schemeClr val="tx1"/>
            </a:solidFill>
            <a:miter lim="800000"/>
            <a:headEnd/>
            <a:tailEnd/>
          </a:ln>
          <a:effectLst/>
        </p:spPr>
        <p:txBody>
          <a:bodyPr wrap="none" anchor="ctr"/>
          <a:lstStyle/>
          <a:p>
            <a:pPr algn="ctr"/>
            <a:r>
              <a:rPr lang="fr-FR" sz="1800" b="1">
                <a:solidFill>
                  <a:srgbClr val="000099"/>
                </a:solidFill>
              </a:rPr>
              <a:t>Lymphatiques</a:t>
            </a:r>
            <a:endParaRPr lang="fr-FR" sz="1800"/>
          </a:p>
        </p:txBody>
      </p:sp>
      <p:sp>
        <p:nvSpPr>
          <p:cNvPr id="201737" name="AutoShape 9" descr="Rayures horizontales (noir/blanc)"/>
          <p:cNvSpPr>
            <a:spLocks noChangeArrowheads="1"/>
          </p:cNvSpPr>
          <p:nvPr/>
        </p:nvSpPr>
        <p:spPr bwMode="auto">
          <a:xfrm>
            <a:off x="2514600" y="3886200"/>
            <a:ext cx="2941638" cy="533400"/>
          </a:xfrm>
          <a:prstGeom prst="bevel">
            <a:avLst>
              <a:gd name="adj" fmla="val 12500"/>
            </a:avLst>
          </a:prstGeom>
          <a:pattFill prst="dkHorz">
            <a:fgClr>
              <a:srgbClr val="FFCC00"/>
            </a:fgClr>
            <a:bgClr>
              <a:srgbClr val="000099"/>
            </a:bgClr>
          </a:pattFill>
          <a:ln w="9525">
            <a:solidFill>
              <a:schemeClr val="tx1"/>
            </a:solidFill>
            <a:miter lim="800000"/>
            <a:headEnd/>
            <a:tailEnd/>
          </a:ln>
          <a:effectLst/>
        </p:spPr>
        <p:txBody>
          <a:bodyPr wrap="none" anchor="ctr"/>
          <a:lstStyle/>
          <a:p>
            <a:pPr algn="ctr"/>
            <a:r>
              <a:rPr lang="fr-FR" sz="1800" b="1">
                <a:solidFill>
                  <a:schemeClr val="bg1"/>
                </a:solidFill>
              </a:rPr>
              <a:t>Veino-lymphatiques</a:t>
            </a:r>
            <a:endParaRPr lang="fr-FR" sz="1800"/>
          </a:p>
        </p:txBody>
      </p:sp>
      <p:sp>
        <p:nvSpPr>
          <p:cNvPr id="201738" name="AutoShape 10" descr="Rayures horizontales (noir/blanc)"/>
          <p:cNvSpPr>
            <a:spLocks noChangeArrowheads="1"/>
          </p:cNvSpPr>
          <p:nvPr/>
        </p:nvSpPr>
        <p:spPr bwMode="auto">
          <a:xfrm>
            <a:off x="2743200" y="2971800"/>
            <a:ext cx="2941638" cy="609600"/>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sz="1800" b="1">
                <a:solidFill>
                  <a:schemeClr val="bg1"/>
                </a:solidFill>
              </a:rPr>
              <a:t>Artério-veineuses</a:t>
            </a:r>
            <a:endParaRPr lang="fr-FR" sz="1800"/>
          </a:p>
        </p:txBody>
      </p:sp>
      <p:sp>
        <p:nvSpPr>
          <p:cNvPr id="201739" name="AutoShape 11" descr="Sphères"/>
          <p:cNvSpPr>
            <a:spLocks noChangeArrowheads="1"/>
          </p:cNvSpPr>
          <p:nvPr/>
        </p:nvSpPr>
        <p:spPr bwMode="auto">
          <a:xfrm>
            <a:off x="4953000" y="3429000"/>
            <a:ext cx="3886200" cy="609600"/>
          </a:xfrm>
          <a:prstGeom prst="bevel">
            <a:avLst>
              <a:gd name="adj" fmla="val 12500"/>
            </a:avLst>
          </a:prstGeom>
          <a:pattFill prst="sphere">
            <a:fgClr>
              <a:srgbClr val="FF0000"/>
            </a:fgClr>
            <a:bgClr>
              <a:srgbClr val="FF00FF"/>
            </a:bgClr>
          </a:pattFill>
          <a:ln w="9525">
            <a:solidFill>
              <a:schemeClr val="tx1"/>
            </a:solidFill>
            <a:miter lim="800000"/>
            <a:headEnd/>
            <a:tailEnd/>
          </a:ln>
          <a:effectLst/>
        </p:spPr>
        <p:txBody>
          <a:bodyPr wrap="none" anchor="ctr"/>
          <a:lstStyle/>
          <a:p>
            <a:pPr algn="ctr"/>
            <a:r>
              <a:rPr lang="fr-FR" sz="1800" b="1">
                <a:solidFill>
                  <a:schemeClr val="bg1"/>
                </a:solidFill>
              </a:rPr>
              <a:t>Artério-veino-lymphatiques</a:t>
            </a:r>
          </a:p>
        </p:txBody>
      </p:sp>
      <p:sp>
        <p:nvSpPr>
          <p:cNvPr id="201740" name="AutoShape 12" descr="Rayures verticales (noir/blanc)"/>
          <p:cNvSpPr>
            <a:spLocks noChangeArrowheads="1"/>
          </p:cNvSpPr>
          <p:nvPr/>
        </p:nvSpPr>
        <p:spPr bwMode="auto">
          <a:xfrm rot="5400000">
            <a:off x="2228850" y="2800350"/>
            <a:ext cx="609600" cy="1104900"/>
          </a:xfrm>
          <a:prstGeom prst="notchedRightArrow">
            <a:avLst>
              <a:gd name="adj1" fmla="val 50000"/>
              <a:gd name="adj2" fmla="val 25000"/>
            </a:avLst>
          </a:prstGeom>
          <a:pattFill prst="dkVert">
            <a:fgClr>
              <a:srgbClr val="000099"/>
            </a:fgClr>
            <a:bgClr>
              <a:srgbClr val="FF0000"/>
            </a:bgClr>
          </a:pattFill>
          <a:ln w="38100">
            <a:solidFill>
              <a:schemeClr val="bg1"/>
            </a:solidFill>
            <a:miter lim="800000"/>
            <a:headEnd/>
            <a:tailEnd/>
          </a:ln>
          <a:effectLst/>
        </p:spPr>
        <p:txBody>
          <a:bodyPr wrap="none" anchor="ctr"/>
          <a:lstStyle/>
          <a:p>
            <a:pPr algn="ctr"/>
            <a:r>
              <a:rPr lang="fr-FR" sz="1800" b="1">
                <a:solidFill>
                  <a:schemeClr val="bg1"/>
                </a:solidFill>
              </a:rPr>
              <a:t>FAV</a:t>
            </a:r>
          </a:p>
        </p:txBody>
      </p:sp>
      <p:grpSp>
        <p:nvGrpSpPr>
          <p:cNvPr id="201741" name="Group 13"/>
          <p:cNvGrpSpPr>
            <a:grpSpLocks/>
          </p:cNvGrpSpPr>
          <p:nvPr/>
        </p:nvGrpSpPr>
        <p:grpSpPr bwMode="auto">
          <a:xfrm>
            <a:off x="457200" y="4876800"/>
            <a:ext cx="1462088" cy="1282700"/>
            <a:chOff x="1968" y="3656"/>
            <a:chExt cx="489" cy="568"/>
          </a:xfrm>
        </p:grpSpPr>
        <p:sp>
          <p:nvSpPr>
            <p:cNvPr id="201742" name="Freeform 14"/>
            <p:cNvSpPr>
              <a:spLocks/>
            </p:cNvSpPr>
            <p:nvPr/>
          </p:nvSpPr>
          <p:spPr bwMode="auto">
            <a:xfrm>
              <a:off x="1968" y="3656"/>
              <a:ext cx="472" cy="552"/>
            </a:xfrm>
            <a:custGeom>
              <a:avLst/>
              <a:gdLst/>
              <a:ahLst/>
              <a:cxnLst>
                <a:cxn ang="0">
                  <a:pos x="256" y="104"/>
                </a:cxn>
                <a:cxn ang="0">
                  <a:pos x="304" y="8"/>
                </a:cxn>
                <a:cxn ang="0">
                  <a:pos x="352" y="56"/>
                </a:cxn>
                <a:cxn ang="0">
                  <a:pos x="448" y="8"/>
                </a:cxn>
                <a:cxn ang="0">
                  <a:pos x="448" y="104"/>
                </a:cxn>
                <a:cxn ang="0">
                  <a:pos x="304" y="200"/>
                </a:cxn>
                <a:cxn ang="0">
                  <a:pos x="160" y="440"/>
                </a:cxn>
                <a:cxn ang="0">
                  <a:pos x="160" y="536"/>
                </a:cxn>
                <a:cxn ang="0">
                  <a:pos x="64" y="536"/>
                </a:cxn>
                <a:cxn ang="0">
                  <a:pos x="16" y="536"/>
                </a:cxn>
                <a:cxn ang="0">
                  <a:pos x="16" y="488"/>
                </a:cxn>
                <a:cxn ang="0">
                  <a:pos x="112" y="392"/>
                </a:cxn>
                <a:cxn ang="0">
                  <a:pos x="256" y="104"/>
                </a:cxn>
              </a:cxnLst>
              <a:rect l="0" t="0" r="r" b="b"/>
              <a:pathLst>
                <a:path w="472" h="552">
                  <a:moveTo>
                    <a:pt x="256" y="104"/>
                  </a:moveTo>
                  <a:cubicBezTo>
                    <a:pt x="288" y="40"/>
                    <a:pt x="288" y="16"/>
                    <a:pt x="304" y="8"/>
                  </a:cubicBezTo>
                  <a:cubicBezTo>
                    <a:pt x="320" y="0"/>
                    <a:pt x="328" y="56"/>
                    <a:pt x="352" y="56"/>
                  </a:cubicBezTo>
                  <a:cubicBezTo>
                    <a:pt x="376" y="56"/>
                    <a:pt x="432" y="0"/>
                    <a:pt x="448" y="8"/>
                  </a:cubicBezTo>
                  <a:cubicBezTo>
                    <a:pt x="464" y="16"/>
                    <a:pt x="472" y="72"/>
                    <a:pt x="448" y="104"/>
                  </a:cubicBezTo>
                  <a:cubicBezTo>
                    <a:pt x="424" y="136"/>
                    <a:pt x="352" y="144"/>
                    <a:pt x="304" y="200"/>
                  </a:cubicBezTo>
                  <a:cubicBezTo>
                    <a:pt x="256" y="256"/>
                    <a:pt x="184" y="384"/>
                    <a:pt x="160" y="440"/>
                  </a:cubicBezTo>
                  <a:cubicBezTo>
                    <a:pt x="136" y="496"/>
                    <a:pt x="176" y="520"/>
                    <a:pt x="160" y="536"/>
                  </a:cubicBezTo>
                  <a:cubicBezTo>
                    <a:pt x="144" y="552"/>
                    <a:pt x="88" y="536"/>
                    <a:pt x="64" y="536"/>
                  </a:cubicBezTo>
                  <a:cubicBezTo>
                    <a:pt x="40" y="536"/>
                    <a:pt x="24" y="544"/>
                    <a:pt x="16" y="536"/>
                  </a:cubicBezTo>
                  <a:cubicBezTo>
                    <a:pt x="8" y="528"/>
                    <a:pt x="0" y="512"/>
                    <a:pt x="16" y="488"/>
                  </a:cubicBezTo>
                  <a:cubicBezTo>
                    <a:pt x="32" y="464"/>
                    <a:pt x="72" y="456"/>
                    <a:pt x="112" y="392"/>
                  </a:cubicBezTo>
                  <a:cubicBezTo>
                    <a:pt x="152" y="328"/>
                    <a:pt x="224" y="168"/>
                    <a:pt x="256" y="104"/>
                  </a:cubicBezTo>
                  <a:close/>
                </a:path>
              </a:pathLst>
            </a:custGeom>
            <a:solidFill>
              <a:schemeClr val="bg1"/>
            </a:solidFill>
            <a:ln w="9525">
              <a:solidFill>
                <a:schemeClr val="tx1"/>
              </a:solidFill>
              <a:round/>
              <a:headEnd/>
              <a:tailEnd/>
            </a:ln>
            <a:effectLst/>
          </p:spPr>
          <p:txBody>
            <a:bodyPr wrap="none" anchor="ctr"/>
            <a:lstStyle/>
            <a:p>
              <a:endParaRPr lang="fr-FR"/>
            </a:p>
          </p:txBody>
        </p:sp>
        <p:sp>
          <p:nvSpPr>
            <p:cNvPr id="201743" name="Freeform 15" descr="Rayures verticales (noir/blanc)"/>
            <p:cNvSpPr>
              <a:spLocks/>
            </p:cNvSpPr>
            <p:nvPr/>
          </p:nvSpPr>
          <p:spPr bwMode="auto">
            <a:xfrm>
              <a:off x="2112" y="3752"/>
              <a:ext cx="345" cy="472"/>
            </a:xfrm>
            <a:custGeom>
              <a:avLst/>
              <a:gdLst/>
              <a:ahLst/>
              <a:cxnLst>
                <a:cxn ang="0">
                  <a:pos x="0" y="440"/>
                </a:cxn>
                <a:cxn ang="0">
                  <a:pos x="233" y="347"/>
                </a:cxn>
                <a:cxn ang="0">
                  <a:pos x="336" y="152"/>
                </a:cxn>
                <a:cxn ang="0">
                  <a:pos x="288" y="8"/>
                </a:cxn>
                <a:cxn ang="0">
                  <a:pos x="240" y="104"/>
                </a:cxn>
                <a:cxn ang="0">
                  <a:pos x="101" y="207"/>
                </a:cxn>
                <a:cxn ang="0">
                  <a:pos x="0" y="440"/>
                </a:cxn>
              </a:cxnLst>
              <a:rect l="0" t="0" r="r" b="b"/>
              <a:pathLst>
                <a:path w="345" h="472">
                  <a:moveTo>
                    <a:pt x="0" y="440"/>
                  </a:moveTo>
                  <a:cubicBezTo>
                    <a:pt x="7" y="472"/>
                    <a:pt x="177" y="395"/>
                    <a:pt x="233" y="347"/>
                  </a:cubicBezTo>
                  <a:cubicBezTo>
                    <a:pt x="289" y="299"/>
                    <a:pt x="327" y="208"/>
                    <a:pt x="336" y="152"/>
                  </a:cubicBezTo>
                  <a:cubicBezTo>
                    <a:pt x="345" y="96"/>
                    <a:pt x="304" y="16"/>
                    <a:pt x="288" y="8"/>
                  </a:cubicBezTo>
                  <a:cubicBezTo>
                    <a:pt x="272" y="0"/>
                    <a:pt x="271" y="71"/>
                    <a:pt x="240" y="104"/>
                  </a:cubicBezTo>
                  <a:cubicBezTo>
                    <a:pt x="209" y="137"/>
                    <a:pt x="141" y="151"/>
                    <a:pt x="101" y="207"/>
                  </a:cubicBezTo>
                  <a:cubicBezTo>
                    <a:pt x="61" y="263"/>
                    <a:pt x="21" y="392"/>
                    <a:pt x="0" y="440"/>
                  </a:cubicBezTo>
                  <a:close/>
                </a:path>
              </a:pathLst>
            </a:custGeom>
            <a:pattFill prst="dkVert">
              <a:fgClr>
                <a:srgbClr val="FF0000"/>
              </a:fgClr>
              <a:bgClr>
                <a:srgbClr val="FFFFFF"/>
              </a:bgClr>
            </a:pattFill>
            <a:ln w="9525">
              <a:solidFill>
                <a:schemeClr val="tx1"/>
              </a:solidFill>
              <a:round/>
              <a:headEnd/>
              <a:tailEnd/>
            </a:ln>
            <a:effectLst/>
          </p:spPr>
          <p:txBody>
            <a:bodyPr wrap="none" anchor="ctr"/>
            <a:lstStyle/>
            <a:p>
              <a:endParaRPr lang="fr-FR"/>
            </a:p>
          </p:txBody>
        </p:sp>
      </p:grpSp>
      <p:sp>
        <p:nvSpPr>
          <p:cNvPr id="201744" name="AutoShape 16"/>
          <p:cNvSpPr>
            <a:spLocks noChangeArrowheads="1"/>
          </p:cNvSpPr>
          <p:nvPr/>
        </p:nvSpPr>
        <p:spPr bwMode="auto">
          <a:xfrm>
            <a:off x="1981200" y="5105400"/>
            <a:ext cx="2590800" cy="609600"/>
          </a:xfrm>
          <a:prstGeom prst="bevel">
            <a:avLst>
              <a:gd name="adj" fmla="val 12500"/>
            </a:avLst>
          </a:prstGeom>
          <a:solidFill>
            <a:schemeClr val="accent1"/>
          </a:solidFill>
          <a:ln w="9525">
            <a:solidFill>
              <a:schemeClr val="tx1"/>
            </a:solidFill>
            <a:miter lim="800000"/>
            <a:headEnd/>
            <a:tailEnd/>
          </a:ln>
          <a:effectLst/>
        </p:spPr>
        <p:txBody>
          <a:bodyPr wrap="none" anchor="ctr"/>
          <a:lstStyle/>
          <a:p>
            <a:pPr algn="ctr"/>
            <a:r>
              <a:rPr lang="fr-FR" sz="1800" b="1"/>
              <a:t>DYSTROPHIE</a:t>
            </a:r>
          </a:p>
          <a:p>
            <a:pPr algn="ctr"/>
            <a:r>
              <a:rPr lang="fr-FR" sz="1800" b="1"/>
              <a:t>OSTEO-MUSCULAIRE</a:t>
            </a:r>
          </a:p>
        </p:txBody>
      </p:sp>
      <p:sp>
        <p:nvSpPr>
          <p:cNvPr id="201745" name="Text Box 17"/>
          <p:cNvSpPr txBox="1">
            <a:spLocks noChangeArrowheads="1"/>
          </p:cNvSpPr>
          <p:nvPr/>
        </p:nvSpPr>
        <p:spPr bwMode="auto">
          <a:xfrm>
            <a:off x="2879725" y="5832475"/>
            <a:ext cx="184150" cy="457200"/>
          </a:xfrm>
          <a:prstGeom prst="rect">
            <a:avLst/>
          </a:prstGeom>
          <a:noFill/>
          <a:ln w="9525">
            <a:noFill/>
            <a:miter lim="800000"/>
            <a:headEnd/>
            <a:tailEnd/>
          </a:ln>
          <a:effectLst/>
        </p:spPr>
        <p:txBody>
          <a:bodyPr wrap="none">
            <a:spAutoFit/>
          </a:bodyPr>
          <a:lstStyle/>
          <a:p>
            <a:endParaRPr lang="fr-FR"/>
          </a:p>
        </p:txBody>
      </p:sp>
      <p:grpSp>
        <p:nvGrpSpPr>
          <p:cNvPr id="201746" name="Group 18"/>
          <p:cNvGrpSpPr>
            <a:grpSpLocks/>
          </p:cNvGrpSpPr>
          <p:nvPr/>
        </p:nvGrpSpPr>
        <p:grpSpPr bwMode="auto">
          <a:xfrm>
            <a:off x="4876800" y="4267200"/>
            <a:ext cx="3886200" cy="2133600"/>
            <a:chOff x="4320" y="3408"/>
            <a:chExt cx="2448" cy="1344"/>
          </a:xfrm>
        </p:grpSpPr>
        <p:grpSp>
          <p:nvGrpSpPr>
            <p:cNvPr id="201747" name="Group 19"/>
            <p:cNvGrpSpPr>
              <a:grpSpLocks/>
            </p:cNvGrpSpPr>
            <p:nvPr/>
          </p:nvGrpSpPr>
          <p:grpSpPr bwMode="auto">
            <a:xfrm>
              <a:off x="4320" y="3408"/>
              <a:ext cx="2448" cy="1344"/>
              <a:chOff x="2976" y="2544"/>
              <a:chExt cx="2448" cy="1344"/>
            </a:xfrm>
          </p:grpSpPr>
          <p:sp>
            <p:nvSpPr>
              <p:cNvPr id="201748" name="AutoShape 20"/>
              <p:cNvSpPr>
                <a:spLocks noChangeArrowheads="1"/>
              </p:cNvSpPr>
              <p:nvPr/>
            </p:nvSpPr>
            <p:spPr bwMode="auto">
              <a:xfrm>
                <a:off x="2976" y="2544"/>
                <a:ext cx="2448" cy="1344"/>
              </a:xfrm>
              <a:prstGeom prst="roundRect">
                <a:avLst>
                  <a:gd name="adj" fmla="val 16667"/>
                </a:avLst>
              </a:prstGeom>
              <a:solidFill>
                <a:srgbClr val="CC3300"/>
              </a:solidFill>
              <a:ln w="76200" cmpd="tri">
                <a:solidFill>
                  <a:schemeClr val="tx1"/>
                </a:solidFill>
                <a:round/>
                <a:headEnd/>
                <a:tailEnd/>
              </a:ln>
              <a:effectLst/>
            </p:spPr>
            <p:txBody>
              <a:bodyPr wrap="none" anchor="ctr"/>
              <a:lstStyle/>
              <a:p>
                <a:pPr algn="ctr"/>
                <a:endParaRPr lang="fr-FR"/>
              </a:p>
            </p:txBody>
          </p:sp>
          <p:sp>
            <p:nvSpPr>
              <p:cNvPr id="201749" name="Text Box 21"/>
              <p:cNvSpPr txBox="1">
                <a:spLocks noChangeArrowheads="1"/>
              </p:cNvSpPr>
              <p:nvPr/>
            </p:nvSpPr>
            <p:spPr bwMode="auto">
              <a:xfrm>
                <a:off x="3094" y="2640"/>
                <a:ext cx="2234" cy="410"/>
              </a:xfrm>
              <a:prstGeom prst="rect">
                <a:avLst/>
              </a:prstGeom>
              <a:solidFill>
                <a:schemeClr val="bg1"/>
              </a:solidFill>
              <a:ln w="9525">
                <a:solidFill>
                  <a:srgbClr val="996633"/>
                </a:solidFill>
                <a:miter lim="800000"/>
                <a:headEnd/>
                <a:tailEnd/>
              </a:ln>
              <a:effectLst/>
            </p:spPr>
            <p:txBody>
              <a:bodyPr wrap="none">
                <a:spAutoFit/>
              </a:bodyPr>
              <a:lstStyle/>
              <a:p>
                <a:r>
                  <a:rPr lang="fr-FR" sz="3600" b="1">
                    <a:solidFill>
                      <a:srgbClr val="CC3300"/>
                    </a:solidFill>
                    <a:effectLst>
                      <a:outerShdw blurRad="38100" dist="38100" dir="2700000" algn="tl">
                        <a:srgbClr val="C0C0C0"/>
                      </a:outerShdw>
                    </a:effectLst>
                  </a:rPr>
                  <a:t>NeuroEctoderme</a:t>
                </a:r>
                <a:endParaRPr lang="fr-FR" b="1">
                  <a:solidFill>
                    <a:srgbClr val="CC3300"/>
                  </a:solidFill>
                  <a:effectLst>
                    <a:outerShdw blurRad="38100" dist="38100" dir="2700000" algn="tl">
                      <a:srgbClr val="C0C0C0"/>
                    </a:outerShdw>
                  </a:effectLst>
                </a:endParaRPr>
              </a:p>
            </p:txBody>
          </p:sp>
          <p:sp>
            <p:nvSpPr>
              <p:cNvPr id="201750" name="AutoShape 22"/>
              <p:cNvSpPr>
                <a:spLocks noChangeArrowheads="1"/>
              </p:cNvSpPr>
              <p:nvPr/>
            </p:nvSpPr>
            <p:spPr bwMode="auto">
              <a:xfrm>
                <a:off x="3024" y="3312"/>
                <a:ext cx="1632" cy="384"/>
              </a:xfrm>
              <a:prstGeom prst="bevel">
                <a:avLst>
                  <a:gd name="adj" fmla="val 12500"/>
                </a:avLst>
              </a:prstGeom>
              <a:solidFill>
                <a:srgbClr val="CC3300"/>
              </a:solidFill>
              <a:ln w="9525">
                <a:solidFill>
                  <a:srgbClr val="CC3300"/>
                </a:solidFill>
                <a:miter lim="800000"/>
                <a:headEnd/>
                <a:tailEnd/>
              </a:ln>
              <a:effectLst/>
            </p:spPr>
            <p:txBody>
              <a:bodyPr wrap="none" anchor="ctr"/>
              <a:lstStyle/>
              <a:p>
                <a:pPr algn="ctr"/>
                <a:r>
                  <a:rPr lang="fr-FR" sz="1800" b="1"/>
                  <a:t>DYSTROPHIE</a:t>
                </a:r>
              </a:p>
              <a:p>
                <a:pPr algn="ctr"/>
                <a:r>
                  <a:rPr lang="fr-FR" sz="1800" b="1"/>
                  <a:t>NEURO-CUTANEE</a:t>
                </a:r>
              </a:p>
            </p:txBody>
          </p:sp>
        </p:grpSp>
        <p:grpSp>
          <p:nvGrpSpPr>
            <p:cNvPr id="201751" name="Group 23"/>
            <p:cNvGrpSpPr>
              <a:grpSpLocks/>
            </p:cNvGrpSpPr>
            <p:nvPr/>
          </p:nvGrpSpPr>
          <p:grpSpPr bwMode="auto">
            <a:xfrm flipH="1">
              <a:off x="6000" y="3888"/>
              <a:ext cx="624" cy="688"/>
              <a:chOff x="4368" y="2496"/>
              <a:chExt cx="781" cy="880"/>
            </a:xfrm>
          </p:grpSpPr>
          <p:grpSp>
            <p:nvGrpSpPr>
              <p:cNvPr id="201752" name="Group 24"/>
              <p:cNvGrpSpPr>
                <a:grpSpLocks/>
              </p:cNvGrpSpPr>
              <p:nvPr/>
            </p:nvGrpSpPr>
            <p:grpSpPr bwMode="auto">
              <a:xfrm>
                <a:off x="4368" y="2496"/>
                <a:ext cx="781" cy="520"/>
                <a:chOff x="4368" y="2496"/>
                <a:chExt cx="781" cy="520"/>
              </a:xfrm>
            </p:grpSpPr>
            <p:grpSp>
              <p:nvGrpSpPr>
                <p:cNvPr id="201753" name="Group 25"/>
                <p:cNvGrpSpPr>
                  <a:grpSpLocks/>
                </p:cNvGrpSpPr>
                <p:nvPr/>
              </p:nvGrpSpPr>
              <p:grpSpPr bwMode="auto">
                <a:xfrm>
                  <a:off x="4368" y="2496"/>
                  <a:ext cx="781" cy="455"/>
                  <a:chOff x="4368" y="2496"/>
                  <a:chExt cx="781" cy="455"/>
                </a:xfrm>
              </p:grpSpPr>
              <p:sp>
                <p:nvSpPr>
                  <p:cNvPr id="201754" name="Freeform 26"/>
                  <p:cNvSpPr>
                    <a:spLocks/>
                  </p:cNvSpPr>
                  <p:nvPr/>
                </p:nvSpPr>
                <p:spPr bwMode="auto">
                  <a:xfrm>
                    <a:off x="4368" y="2496"/>
                    <a:ext cx="781" cy="455"/>
                  </a:xfrm>
                  <a:custGeom>
                    <a:avLst/>
                    <a:gdLst/>
                    <a:ahLst/>
                    <a:cxnLst>
                      <a:cxn ang="0">
                        <a:pos x="817" y="42"/>
                      </a:cxn>
                      <a:cxn ang="0">
                        <a:pos x="975" y="16"/>
                      </a:cxn>
                      <a:cxn ang="0">
                        <a:pos x="1155" y="0"/>
                      </a:cxn>
                      <a:cxn ang="0">
                        <a:pos x="1373" y="26"/>
                      </a:cxn>
                      <a:cxn ang="0">
                        <a:pos x="1653" y="95"/>
                      </a:cxn>
                      <a:cxn ang="0">
                        <a:pos x="1812" y="167"/>
                      </a:cxn>
                      <a:cxn ang="0">
                        <a:pos x="1922" y="249"/>
                      </a:cxn>
                      <a:cxn ang="0">
                        <a:pos x="1981" y="302"/>
                      </a:cxn>
                      <a:cxn ang="0">
                        <a:pos x="2086" y="341"/>
                      </a:cxn>
                      <a:cxn ang="0">
                        <a:pos x="2182" y="404"/>
                      </a:cxn>
                      <a:cxn ang="0">
                        <a:pos x="2237" y="491"/>
                      </a:cxn>
                      <a:cxn ang="0">
                        <a:pos x="2303" y="690"/>
                      </a:cxn>
                      <a:cxn ang="0">
                        <a:pos x="2342" y="829"/>
                      </a:cxn>
                      <a:cxn ang="0">
                        <a:pos x="2333" y="947"/>
                      </a:cxn>
                      <a:cxn ang="0">
                        <a:pos x="2306" y="1090"/>
                      </a:cxn>
                      <a:cxn ang="0">
                        <a:pos x="2265" y="1189"/>
                      </a:cxn>
                      <a:cxn ang="0">
                        <a:pos x="2208" y="1242"/>
                      </a:cxn>
                      <a:cxn ang="0">
                        <a:pos x="2138" y="1260"/>
                      </a:cxn>
                      <a:cxn ang="0">
                        <a:pos x="1937" y="1279"/>
                      </a:cxn>
                      <a:cxn ang="0">
                        <a:pos x="1609" y="1337"/>
                      </a:cxn>
                      <a:cxn ang="0">
                        <a:pos x="1272" y="1366"/>
                      </a:cxn>
                      <a:cxn ang="0">
                        <a:pos x="942" y="1329"/>
                      </a:cxn>
                      <a:cxn ang="0">
                        <a:pos x="769" y="1252"/>
                      </a:cxn>
                      <a:cxn ang="0">
                        <a:pos x="686" y="1205"/>
                      </a:cxn>
                      <a:cxn ang="0">
                        <a:pos x="608" y="1194"/>
                      </a:cxn>
                      <a:cxn ang="0">
                        <a:pos x="511" y="1164"/>
                      </a:cxn>
                      <a:cxn ang="0">
                        <a:pos x="446" y="1109"/>
                      </a:cxn>
                      <a:cxn ang="0">
                        <a:pos x="424" y="1038"/>
                      </a:cxn>
                      <a:cxn ang="0">
                        <a:pos x="372" y="984"/>
                      </a:cxn>
                      <a:cxn ang="0">
                        <a:pos x="252" y="942"/>
                      </a:cxn>
                      <a:cxn ang="0">
                        <a:pos x="140" y="910"/>
                      </a:cxn>
                      <a:cxn ang="0">
                        <a:pos x="54" y="861"/>
                      </a:cxn>
                      <a:cxn ang="0">
                        <a:pos x="17" y="783"/>
                      </a:cxn>
                      <a:cxn ang="0">
                        <a:pos x="0" y="675"/>
                      </a:cxn>
                      <a:cxn ang="0">
                        <a:pos x="26" y="543"/>
                      </a:cxn>
                      <a:cxn ang="0">
                        <a:pos x="107" y="406"/>
                      </a:cxn>
                      <a:cxn ang="0">
                        <a:pos x="234" y="307"/>
                      </a:cxn>
                      <a:cxn ang="0">
                        <a:pos x="358" y="259"/>
                      </a:cxn>
                      <a:cxn ang="0">
                        <a:pos x="458" y="233"/>
                      </a:cxn>
                      <a:cxn ang="0">
                        <a:pos x="598" y="141"/>
                      </a:cxn>
                      <a:cxn ang="0">
                        <a:pos x="744" y="66"/>
                      </a:cxn>
                    </a:cxnLst>
                    <a:rect l="0" t="0" r="r" b="b"/>
                    <a:pathLst>
                      <a:path w="2344" h="1366">
                        <a:moveTo>
                          <a:pt x="744" y="66"/>
                        </a:moveTo>
                        <a:lnTo>
                          <a:pt x="817" y="42"/>
                        </a:lnTo>
                        <a:lnTo>
                          <a:pt x="887" y="29"/>
                        </a:lnTo>
                        <a:lnTo>
                          <a:pt x="975" y="16"/>
                        </a:lnTo>
                        <a:lnTo>
                          <a:pt x="1073" y="5"/>
                        </a:lnTo>
                        <a:lnTo>
                          <a:pt x="1155" y="0"/>
                        </a:lnTo>
                        <a:lnTo>
                          <a:pt x="1250" y="6"/>
                        </a:lnTo>
                        <a:lnTo>
                          <a:pt x="1373" y="26"/>
                        </a:lnTo>
                        <a:lnTo>
                          <a:pt x="1528" y="58"/>
                        </a:lnTo>
                        <a:lnTo>
                          <a:pt x="1653" y="95"/>
                        </a:lnTo>
                        <a:lnTo>
                          <a:pt x="1758" y="137"/>
                        </a:lnTo>
                        <a:lnTo>
                          <a:pt x="1812" y="167"/>
                        </a:lnTo>
                        <a:lnTo>
                          <a:pt x="1858" y="196"/>
                        </a:lnTo>
                        <a:lnTo>
                          <a:pt x="1922" y="249"/>
                        </a:lnTo>
                        <a:lnTo>
                          <a:pt x="1948" y="279"/>
                        </a:lnTo>
                        <a:lnTo>
                          <a:pt x="1981" y="302"/>
                        </a:lnTo>
                        <a:lnTo>
                          <a:pt x="2032" y="323"/>
                        </a:lnTo>
                        <a:lnTo>
                          <a:pt x="2086" y="341"/>
                        </a:lnTo>
                        <a:lnTo>
                          <a:pt x="2139" y="367"/>
                        </a:lnTo>
                        <a:lnTo>
                          <a:pt x="2182" y="404"/>
                        </a:lnTo>
                        <a:lnTo>
                          <a:pt x="2206" y="435"/>
                        </a:lnTo>
                        <a:lnTo>
                          <a:pt x="2237" y="491"/>
                        </a:lnTo>
                        <a:lnTo>
                          <a:pt x="2274" y="586"/>
                        </a:lnTo>
                        <a:lnTo>
                          <a:pt x="2303" y="690"/>
                        </a:lnTo>
                        <a:lnTo>
                          <a:pt x="2328" y="777"/>
                        </a:lnTo>
                        <a:lnTo>
                          <a:pt x="2342" y="829"/>
                        </a:lnTo>
                        <a:lnTo>
                          <a:pt x="2344" y="886"/>
                        </a:lnTo>
                        <a:lnTo>
                          <a:pt x="2333" y="947"/>
                        </a:lnTo>
                        <a:lnTo>
                          <a:pt x="2320" y="1020"/>
                        </a:lnTo>
                        <a:lnTo>
                          <a:pt x="2306" y="1090"/>
                        </a:lnTo>
                        <a:lnTo>
                          <a:pt x="2288" y="1146"/>
                        </a:lnTo>
                        <a:lnTo>
                          <a:pt x="2265" y="1189"/>
                        </a:lnTo>
                        <a:lnTo>
                          <a:pt x="2241" y="1218"/>
                        </a:lnTo>
                        <a:lnTo>
                          <a:pt x="2208" y="1242"/>
                        </a:lnTo>
                        <a:lnTo>
                          <a:pt x="2181" y="1253"/>
                        </a:lnTo>
                        <a:lnTo>
                          <a:pt x="2138" y="1260"/>
                        </a:lnTo>
                        <a:lnTo>
                          <a:pt x="2040" y="1268"/>
                        </a:lnTo>
                        <a:lnTo>
                          <a:pt x="1937" y="1279"/>
                        </a:lnTo>
                        <a:lnTo>
                          <a:pt x="1835" y="1301"/>
                        </a:lnTo>
                        <a:lnTo>
                          <a:pt x="1609" y="1337"/>
                        </a:lnTo>
                        <a:lnTo>
                          <a:pt x="1477" y="1351"/>
                        </a:lnTo>
                        <a:lnTo>
                          <a:pt x="1272" y="1366"/>
                        </a:lnTo>
                        <a:lnTo>
                          <a:pt x="1118" y="1351"/>
                        </a:lnTo>
                        <a:lnTo>
                          <a:pt x="942" y="1329"/>
                        </a:lnTo>
                        <a:lnTo>
                          <a:pt x="818" y="1286"/>
                        </a:lnTo>
                        <a:lnTo>
                          <a:pt x="769" y="1252"/>
                        </a:lnTo>
                        <a:lnTo>
                          <a:pt x="733" y="1227"/>
                        </a:lnTo>
                        <a:lnTo>
                          <a:pt x="686" y="1205"/>
                        </a:lnTo>
                        <a:lnTo>
                          <a:pt x="644" y="1194"/>
                        </a:lnTo>
                        <a:lnTo>
                          <a:pt x="608" y="1194"/>
                        </a:lnTo>
                        <a:lnTo>
                          <a:pt x="570" y="1190"/>
                        </a:lnTo>
                        <a:lnTo>
                          <a:pt x="511" y="1164"/>
                        </a:lnTo>
                        <a:lnTo>
                          <a:pt x="470" y="1137"/>
                        </a:lnTo>
                        <a:lnTo>
                          <a:pt x="446" y="1109"/>
                        </a:lnTo>
                        <a:lnTo>
                          <a:pt x="434" y="1075"/>
                        </a:lnTo>
                        <a:lnTo>
                          <a:pt x="424" y="1038"/>
                        </a:lnTo>
                        <a:lnTo>
                          <a:pt x="409" y="1014"/>
                        </a:lnTo>
                        <a:lnTo>
                          <a:pt x="372" y="984"/>
                        </a:lnTo>
                        <a:lnTo>
                          <a:pt x="314" y="955"/>
                        </a:lnTo>
                        <a:lnTo>
                          <a:pt x="252" y="942"/>
                        </a:lnTo>
                        <a:lnTo>
                          <a:pt x="200" y="931"/>
                        </a:lnTo>
                        <a:lnTo>
                          <a:pt x="140" y="910"/>
                        </a:lnTo>
                        <a:lnTo>
                          <a:pt x="92" y="888"/>
                        </a:lnTo>
                        <a:lnTo>
                          <a:pt x="54" y="861"/>
                        </a:lnTo>
                        <a:lnTo>
                          <a:pt x="33" y="835"/>
                        </a:lnTo>
                        <a:lnTo>
                          <a:pt x="17" y="783"/>
                        </a:lnTo>
                        <a:lnTo>
                          <a:pt x="6" y="727"/>
                        </a:lnTo>
                        <a:lnTo>
                          <a:pt x="0" y="675"/>
                        </a:lnTo>
                        <a:lnTo>
                          <a:pt x="6" y="616"/>
                        </a:lnTo>
                        <a:lnTo>
                          <a:pt x="26" y="543"/>
                        </a:lnTo>
                        <a:lnTo>
                          <a:pt x="58" y="477"/>
                        </a:lnTo>
                        <a:lnTo>
                          <a:pt x="107" y="406"/>
                        </a:lnTo>
                        <a:lnTo>
                          <a:pt x="170" y="347"/>
                        </a:lnTo>
                        <a:lnTo>
                          <a:pt x="234" y="307"/>
                        </a:lnTo>
                        <a:lnTo>
                          <a:pt x="284" y="278"/>
                        </a:lnTo>
                        <a:lnTo>
                          <a:pt x="358" y="259"/>
                        </a:lnTo>
                        <a:lnTo>
                          <a:pt x="409" y="251"/>
                        </a:lnTo>
                        <a:lnTo>
                          <a:pt x="458" y="233"/>
                        </a:lnTo>
                        <a:lnTo>
                          <a:pt x="537" y="187"/>
                        </a:lnTo>
                        <a:lnTo>
                          <a:pt x="598" y="141"/>
                        </a:lnTo>
                        <a:lnTo>
                          <a:pt x="675" y="97"/>
                        </a:lnTo>
                        <a:lnTo>
                          <a:pt x="744" y="66"/>
                        </a:lnTo>
                        <a:close/>
                      </a:path>
                    </a:pathLst>
                  </a:custGeom>
                  <a:solidFill>
                    <a:srgbClr val="FFC0C0"/>
                  </a:solidFill>
                  <a:ln w="9525">
                    <a:noFill/>
                    <a:round/>
                    <a:headEnd/>
                    <a:tailEnd/>
                  </a:ln>
                </p:spPr>
                <p:txBody>
                  <a:bodyPr/>
                  <a:lstStyle/>
                  <a:p>
                    <a:endParaRPr lang="fr-FR"/>
                  </a:p>
                </p:txBody>
              </p:sp>
              <p:grpSp>
                <p:nvGrpSpPr>
                  <p:cNvPr id="201755" name="Group 27"/>
                  <p:cNvGrpSpPr>
                    <a:grpSpLocks/>
                  </p:cNvGrpSpPr>
                  <p:nvPr/>
                </p:nvGrpSpPr>
                <p:grpSpPr bwMode="auto">
                  <a:xfrm>
                    <a:off x="4387" y="2509"/>
                    <a:ext cx="735" cy="369"/>
                    <a:chOff x="4387" y="2509"/>
                    <a:chExt cx="735" cy="369"/>
                  </a:xfrm>
                </p:grpSpPr>
                <p:grpSp>
                  <p:nvGrpSpPr>
                    <p:cNvPr id="201756" name="Group 28"/>
                    <p:cNvGrpSpPr>
                      <a:grpSpLocks/>
                    </p:cNvGrpSpPr>
                    <p:nvPr/>
                  </p:nvGrpSpPr>
                  <p:grpSpPr bwMode="auto">
                    <a:xfrm>
                      <a:off x="4387" y="2668"/>
                      <a:ext cx="132" cy="178"/>
                      <a:chOff x="4387" y="2668"/>
                      <a:chExt cx="132" cy="178"/>
                    </a:xfrm>
                  </p:grpSpPr>
                  <p:sp>
                    <p:nvSpPr>
                      <p:cNvPr id="201757" name="Freeform 29"/>
                      <p:cNvSpPr>
                        <a:spLocks/>
                      </p:cNvSpPr>
                      <p:nvPr/>
                    </p:nvSpPr>
                    <p:spPr bwMode="auto">
                      <a:xfrm>
                        <a:off x="4387" y="2668"/>
                        <a:ext cx="132" cy="178"/>
                      </a:xfrm>
                      <a:custGeom>
                        <a:avLst/>
                        <a:gdLst/>
                        <a:ahLst/>
                        <a:cxnLst>
                          <a:cxn ang="0">
                            <a:pos x="6" y="0"/>
                          </a:cxn>
                          <a:cxn ang="0">
                            <a:pos x="3" y="21"/>
                          </a:cxn>
                          <a:cxn ang="0">
                            <a:pos x="0" y="48"/>
                          </a:cxn>
                          <a:cxn ang="0">
                            <a:pos x="3" y="72"/>
                          </a:cxn>
                          <a:cxn ang="0">
                            <a:pos x="10" y="99"/>
                          </a:cxn>
                          <a:cxn ang="0">
                            <a:pos x="19" y="121"/>
                          </a:cxn>
                          <a:cxn ang="0">
                            <a:pos x="36" y="147"/>
                          </a:cxn>
                          <a:cxn ang="0">
                            <a:pos x="55" y="171"/>
                          </a:cxn>
                          <a:cxn ang="0">
                            <a:pos x="85" y="190"/>
                          </a:cxn>
                          <a:cxn ang="0">
                            <a:pos x="116" y="202"/>
                          </a:cxn>
                          <a:cxn ang="0">
                            <a:pos x="146" y="216"/>
                          </a:cxn>
                          <a:cxn ang="0">
                            <a:pos x="152" y="239"/>
                          </a:cxn>
                          <a:cxn ang="0">
                            <a:pos x="163" y="269"/>
                          </a:cxn>
                          <a:cxn ang="0">
                            <a:pos x="182" y="297"/>
                          </a:cxn>
                          <a:cxn ang="0">
                            <a:pos x="205" y="327"/>
                          </a:cxn>
                          <a:cxn ang="0">
                            <a:pos x="242" y="361"/>
                          </a:cxn>
                          <a:cxn ang="0">
                            <a:pos x="271" y="386"/>
                          </a:cxn>
                          <a:cxn ang="0">
                            <a:pos x="293" y="398"/>
                          </a:cxn>
                          <a:cxn ang="0">
                            <a:pos x="330" y="413"/>
                          </a:cxn>
                          <a:cxn ang="0">
                            <a:pos x="369" y="424"/>
                          </a:cxn>
                          <a:cxn ang="0">
                            <a:pos x="385" y="430"/>
                          </a:cxn>
                          <a:cxn ang="0">
                            <a:pos x="395" y="441"/>
                          </a:cxn>
                          <a:cxn ang="0">
                            <a:pos x="398" y="455"/>
                          </a:cxn>
                          <a:cxn ang="0">
                            <a:pos x="392" y="500"/>
                          </a:cxn>
                          <a:cxn ang="0">
                            <a:pos x="384" y="534"/>
                          </a:cxn>
                        </a:cxnLst>
                        <a:rect l="0" t="0" r="r" b="b"/>
                        <a:pathLst>
                          <a:path w="398" h="534">
                            <a:moveTo>
                              <a:pt x="6" y="0"/>
                            </a:moveTo>
                            <a:lnTo>
                              <a:pt x="3" y="21"/>
                            </a:lnTo>
                            <a:lnTo>
                              <a:pt x="0" y="48"/>
                            </a:lnTo>
                            <a:lnTo>
                              <a:pt x="3" y="72"/>
                            </a:lnTo>
                            <a:lnTo>
                              <a:pt x="10" y="99"/>
                            </a:lnTo>
                            <a:lnTo>
                              <a:pt x="19" y="121"/>
                            </a:lnTo>
                            <a:lnTo>
                              <a:pt x="36" y="147"/>
                            </a:lnTo>
                            <a:lnTo>
                              <a:pt x="55" y="171"/>
                            </a:lnTo>
                            <a:lnTo>
                              <a:pt x="85" y="190"/>
                            </a:lnTo>
                            <a:lnTo>
                              <a:pt x="116" y="202"/>
                            </a:lnTo>
                            <a:lnTo>
                              <a:pt x="146" y="216"/>
                            </a:lnTo>
                            <a:lnTo>
                              <a:pt x="152" y="239"/>
                            </a:lnTo>
                            <a:lnTo>
                              <a:pt x="163" y="269"/>
                            </a:lnTo>
                            <a:lnTo>
                              <a:pt x="182" y="297"/>
                            </a:lnTo>
                            <a:lnTo>
                              <a:pt x="205" y="327"/>
                            </a:lnTo>
                            <a:lnTo>
                              <a:pt x="242" y="361"/>
                            </a:lnTo>
                            <a:lnTo>
                              <a:pt x="271" y="386"/>
                            </a:lnTo>
                            <a:lnTo>
                              <a:pt x="293" y="398"/>
                            </a:lnTo>
                            <a:lnTo>
                              <a:pt x="330" y="413"/>
                            </a:lnTo>
                            <a:lnTo>
                              <a:pt x="369" y="424"/>
                            </a:lnTo>
                            <a:lnTo>
                              <a:pt x="385" y="430"/>
                            </a:lnTo>
                            <a:lnTo>
                              <a:pt x="395" y="441"/>
                            </a:lnTo>
                            <a:lnTo>
                              <a:pt x="398" y="455"/>
                            </a:lnTo>
                            <a:lnTo>
                              <a:pt x="392" y="500"/>
                            </a:lnTo>
                            <a:lnTo>
                              <a:pt x="384" y="534"/>
                            </a:lnTo>
                          </a:path>
                        </a:pathLst>
                      </a:custGeom>
                      <a:noFill/>
                      <a:ln w="11113">
                        <a:solidFill>
                          <a:srgbClr val="FF8080"/>
                        </a:solidFill>
                        <a:prstDash val="solid"/>
                        <a:round/>
                        <a:headEnd/>
                        <a:tailEnd/>
                      </a:ln>
                    </p:spPr>
                    <p:txBody>
                      <a:bodyPr/>
                      <a:lstStyle/>
                      <a:p>
                        <a:endParaRPr lang="fr-FR"/>
                      </a:p>
                    </p:txBody>
                  </p:sp>
                  <p:sp>
                    <p:nvSpPr>
                      <p:cNvPr id="201758" name="Freeform 30"/>
                      <p:cNvSpPr>
                        <a:spLocks/>
                      </p:cNvSpPr>
                      <p:nvPr/>
                    </p:nvSpPr>
                    <p:spPr bwMode="auto">
                      <a:xfrm>
                        <a:off x="4435" y="2689"/>
                        <a:ext cx="7" cy="51"/>
                      </a:xfrm>
                      <a:custGeom>
                        <a:avLst/>
                        <a:gdLst/>
                        <a:ahLst/>
                        <a:cxnLst>
                          <a:cxn ang="0">
                            <a:pos x="14" y="0"/>
                          </a:cxn>
                          <a:cxn ang="0">
                            <a:pos x="17" y="43"/>
                          </a:cxn>
                          <a:cxn ang="0">
                            <a:pos x="21" y="80"/>
                          </a:cxn>
                          <a:cxn ang="0">
                            <a:pos x="15" y="117"/>
                          </a:cxn>
                          <a:cxn ang="0">
                            <a:pos x="0" y="152"/>
                          </a:cxn>
                        </a:cxnLst>
                        <a:rect l="0" t="0" r="r" b="b"/>
                        <a:pathLst>
                          <a:path w="21" h="152">
                            <a:moveTo>
                              <a:pt x="14" y="0"/>
                            </a:moveTo>
                            <a:lnTo>
                              <a:pt x="17" y="43"/>
                            </a:lnTo>
                            <a:lnTo>
                              <a:pt x="21" y="80"/>
                            </a:lnTo>
                            <a:lnTo>
                              <a:pt x="15" y="117"/>
                            </a:lnTo>
                            <a:lnTo>
                              <a:pt x="0" y="152"/>
                            </a:lnTo>
                          </a:path>
                        </a:pathLst>
                      </a:custGeom>
                      <a:noFill/>
                      <a:ln w="11113">
                        <a:solidFill>
                          <a:srgbClr val="FF8080"/>
                        </a:solidFill>
                        <a:prstDash val="solid"/>
                        <a:round/>
                        <a:headEnd/>
                        <a:tailEnd/>
                      </a:ln>
                    </p:spPr>
                    <p:txBody>
                      <a:bodyPr/>
                      <a:lstStyle/>
                      <a:p>
                        <a:endParaRPr lang="fr-FR"/>
                      </a:p>
                    </p:txBody>
                  </p:sp>
                </p:grpSp>
                <p:sp>
                  <p:nvSpPr>
                    <p:cNvPr id="201759" name="Freeform 31"/>
                    <p:cNvSpPr>
                      <a:spLocks/>
                    </p:cNvSpPr>
                    <p:nvPr/>
                  </p:nvSpPr>
                  <p:spPr bwMode="auto">
                    <a:xfrm>
                      <a:off x="4503" y="2714"/>
                      <a:ext cx="125" cy="93"/>
                    </a:xfrm>
                    <a:custGeom>
                      <a:avLst/>
                      <a:gdLst/>
                      <a:ahLst/>
                      <a:cxnLst>
                        <a:cxn ang="0">
                          <a:pos x="0" y="0"/>
                        </a:cxn>
                        <a:cxn ang="0">
                          <a:pos x="8" y="40"/>
                        </a:cxn>
                        <a:cxn ang="0">
                          <a:pos x="21" y="89"/>
                        </a:cxn>
                        <a:cxn ang="0">
                          <a:pos x="33" y="122"/>
                        </a:cxn>
                        <a:cxn ang="0">
                          <a:pos x="48" y="143"/>
                        </a:cxn>
                        <a:cxn ang="0">
                          <a:pos x="84" y="167"/>
                        </a:cxn>
                        <a:cxn ang="0">
                          <a:pos x="113" y="178"/>
                        </a:cxn>
                        <a:cxn ang="0">
                          <a:pos x="146" y="191"/>
                        </a:cxn>
                        <a:cxn ang="0">
                          <a:pos x="194" y="213"/>
                        </a:cxn>
                        <a:cxn ang="0">
                          <a:pos x="238" y="243"/>
                        </a:cxn>
                        <a:cxn ang="0">
                          <a:pos x="270" y="266"/>
                        </a:cxn>
                        <a:cxn ang="0">
                          <a:pos x="297" y="274"/>
                        </a:cxn>
                        <a:cxn ang="0">
                          <a:pos x="330" y="280"/>
                        </a:cxn>
                        <a:cxn ang="0">
                          <a:pos x="374" y="276"/>
                        </a:cxn>
                        <a:cxn ang="0">
                          <a:pos x="376" y="276"/>
                        </a:cxn>
                      </a:cxnLst>
                      <a:rect l="0" t="0" r="r" b="b"/>
                      <a:pathLst>
                        <a:path w="376" h="280">
                          <a:moveTo>
                            <a:pt x="0" y="0"/>
                          </a:moveTo>
                          <a:lnTo>
                            <a:pt x="8" y="40"/>
                          </a:lnTo>
                          <a:lnTo>
                            <a:pt x="21" y="89"/>
                          </a:lnTo>
                          <a:lnTo>
                            <a:pt x="33" y="122"/>
                          </a:lnTo>
                          <a:lnTo>
                            <a:pt x="48" y="143"/>
                          </a:lnTo>
                          <a:lnTo>
                            <a:pt x="84" y="167"/>
                          </a:lnTo>
                          <a:lnTo>
                            <a:pt x="113" y="178"/>
                          </a:lnTo>
                          <a:lnTo>
                            <a:pt x="146" y="191"/>
                          </a:lnTo>
                          <a:lnTo>
                            <a:pt x="194" y="213"/>
                          </a:lnTo>
                          <a:lnTo>
                            <a:pt x="238" y="243"/>
                          </a:lnTo>
                          <a:lnTo>
                            <a:pt x="270" y="266"/>
                          </a:lnTo>
                          <a:lnTo>
                            <a:pt x="297" y="274"/>
                          </a:lnTo>
                          <a:lnTo>
                            <a:pt x="330" y="280"/>
                          </a:lnTo>
                          <a:lnTo>
                            <a:pt x="374" y="276"/>
                          </a:lnTo>
                          <a:lnTo>
                            <a:pt x="376" y="276"/>
                          </a:lnTo>
                        </a:path>
                      </a:pathLst>
                    </a:custGeom>
                    <a:noFill/>
                    <a:ln w="11113">
                      <a:solidFill>
                        <a:srgbClr val="FF8080"/>
                      </a:solidFill>
                      <a:prstDash val="solid"/>
                      <a:round/>
                      <a:headEnd/>
                      <a:tailEnd/>
                    </a:ln>
                  </p:spPr>
                  <p:txBody>
                    <a:bodyPr/>
                    <a:lstStyle/>
                    <a:p>
                      <a:endParaRPr lang="fr-FR"/>
                    </a:p>
                  </p:txBody>
                </p:sp>
                <p:sp>
                  <p:nvSpPr>
                    <p:cNvPr id="201760" name="Freeform 32"/>
                    <p:cNvSpPr>
                      <a:spLocks/>
                    </p:cNvSpPr>
                    <p:nvPr/>
                  </p:nvSpPr>
                  <p:spPr bwMode="auto">
                    <a:xfrm>
                      <a:off x="4512" y="2636"/>
                      <a:ext cx="86" cy="24"/>
                    </a:xfrm>
                    <a:custGeom>
                      <a:avLst/>
                      <a:gdLst/>
                      <a:ahLst/>
                      <a:cxnLst>
                        <a:cxn ang="0">
                          <a:pos x="0" y="72"/>
                        </a:cxn>
                        <a:cxn ang="0">
                          <a:pos x="34" y="50"/>
                        </a:cxn>
                        <a:cxn ang="0">
                          <a:pos x="64" y="31"/>
                        </a:cxn>
                        <a:cxn ang="0">
                          <a:pos x="106" y="13"/>
                        </a:cxn>
                        <a:cxn ang="0">
                          <a:pos x="143" y="5"/>
                        </a:cxn>
                        <a:cxn ang="0">
                          <a:pos x="183" y="0"/>
                        </a:cxn>
                        <a:cxn ang="0">
                          <a:pos x="221" y="4"/>
                        </a:cxn>
                        <a:cxn ang="0">
                          <a:pos x="258" y="13"/>
                        </a:cxn>
                      </a:cxnLst>
                      <a:rect l="0" t="0" r="r" b="b"/>
                      <a:pathLst>
                        <a:path w="258" h="72">
                          <a:moveTo>
                            <a:pt x="0" y="72"/>
                          </a:moveTo>
                          <a:lnTo>
                            <a:pt x="34" y="50"/>
                          </a:lnTo>
                          <a:lnTo>
                            <a:pt x="64" y="31"/>
                          </a:lnTo>
                          <a:lnTo>
                            <a:pt x="106" y="13"/>
                          </a:lnTo>
                          <a:lnTo>
                            <a:pt x="143" y="5"/>
                          </a:lnTo>
                          <a:lnTo>
                            <a:pt x="183" y="0"/>
                          </a:lnTo>
                          <a:lnTo>
                            <a:pt x="221" y="4"/>
                          </a:lnTo>
                          <a:lnTo>
                            <a:pt x="258" y="13"/>
                          </a:lnTo>
                        </a:path>
                      </a:pathLst>
                    </a:custGeom>
                    <a:noFill/>
                    <a:ln w="11113">
                      <a:solidFill>
                        <a:srgbClr val="FF8080"/>
                      </a:solidFill>
                      <a:prstDash val="solid"/>
                      <a:round/>
                      <a:headEnd/>
                      <a:tailEnd/>
                    </a:ln>
                  </p:spPr>
                  <p:txBody>
                    <a:bodyPr/>
                    <a:lstStyle/>
                    <a:p>
                      <a:endParaRPr lang="fr-FR"/>
                    </a:p>
                  </p:txBody>
                </p:sp>
                <p:sp>
                  <p:nvSpPr>
                    <p:cNvPr id="201761" name="Freeform 33"/>
                    <p:cNvSpPr>
                      <a:spLocks/>
                    </p:cNvSpPr>
                    <p:nvPr/>
                  </p:nvSpPr>
                  <p:spPr bwMode="auto">
                    <a:xfrm>
                      <a:off x="4477" y="2590"/>
                      <a:ext cx="25" cy="115"/>
                    </a:xfrm>
                    <a:custGeom>
                      <a:avLst/>
                      <a:gdLst/>
                      <a:ahLst/>
                      <a:cxnLst>
                        <a:cxn ang="0">
                          <a:pos x="29" y="0"/>
                        </a:cxn>
                        <a:cxn ang="0">
                          <a:pos x="49" y="31"/>
                        </a:cxn>
                        <a:cxn ang="0">
                          <a:pos x="62" y="56"/>
                        </a:cxn>
                        <a:cxn ang="0">
                          <a:pos x="73" y="90"/>
                        </a:cxn>
                        <a:cxn ang="0">
                          <a:pos x="77" y="131"/>
                        </a:cxn>
                        <a:cxn ang="0">
                          <a:pos x="73" y="179"/>
                        </a:cxn>
                        <a:cxn ang="0">
                          <a:pos x="66" y="226"/>
                        </a:cxn>
                        <a:cxn ang="0">
                          <a:pos x="55" y="263"/>
                        </a:cxn>
                        <a:cxn ang="0">
                          <a:pos x="40" y="288"/>
                        </a:cxn>
                        <a:cxn ang="0">
                          <a:pos x="18" y="322"/>
                        </a:cxn>
                        <a:cxn ang="0">
                          <a:pos x="0" y="344"/>
                        </a:cxn>
                      </a:cxnLst>
                      <a:rect l="0" t="0" r="r" b="b"/>
                      <a:pathLst>
                        <a:path w="77" h="344">
                          <a:moveTo>
                            <a:pt x="29" y="0"/>
                          </a:moveTo>
                          <a:lnTo>
                            <a:pt x="49" y="31"/>
                          </a:lnTo>
                          <a:lnTo>
                            <a:pt x="62" y="56"/>
                          </a:lnTo>
                          <a:lnTo>
                            <a:pt x="73" y="90"/>
                          </a:lnTo>
                          <a:lnTo>
                            <a:pt x="77" y="131"/>
                          </a:lnTo>
                          <a:lnTo>
                            <a:pt x="73" y="179"/>
                          </a:lnTo>
                          <a:lnTo>
                            <a:pt x="66" y="226"/>
                          </a:lnTo>
                          <a:lnTo>
                            <a:pt x="55" y="263"/>
                          </a:lnTo>
                          <a:lnTo>
                            <a:pt x="40" y="288"/>
                          </a:lnTo>
                          <a:lnTo>
                            <a:pt x="18" y="322"/>
                          </a:lnTo>
                          <a:lnTo>
                            <a:pt x="0" y="344"/>
                          </a:lnTo>
                        </a:path>
                      </a:pathLst>
                    </a:custGeom>
                    <a:noFill/>
                    <a:ln w="11113">
                      <a:solidFill>
                        <a:srgbClr val="FF8080"/>
                      </a:solidFill>
                      <a:prstDash val="solid"/>
                      <a:round/>
                      <a:headEnd/>
                      <a:tailEnd/>
                    </a:ln>
                  </p:spPr>
                  <p:txBody>
                    <a:bodyPr/>
                    <a:lstStyle/>
                    <a:p>
                      <a:endParaRPr lang="fr-FR"/>
                    </a:p>
                  </p:txBody>
                </p:sp>
                <p:sp>
                  <p:nvSpPr>
                    <p:cNvPr id="201762" name="Freeform 34"/>
                    <p:cNvSpPr>
                      <a:spLocks/>
                    </p:cNvSpPr>
                    <p:nvPr/>
                  </p:nvSpPr>
                  <p:spPr bwMode="auto">
                    <a:xfrm>
                      <a:off x="4512" y="2552"/>
                      <a:ext cx="68" cy="55"/>
                    </a:xfrm>
                    <a:custGeom>
                      <a:avLst/>
                      <a:gdLst/>
                      <a:ahLst/>
                      <a:cxnLst>
                        <a:cxn ang="0">
                          <a:pos x="0" y="166"/>
                        </a:cxn>
                        <a:cxn ang="0">
                          <a:pos x="48" y="125"/>
                        </a:cxn>
                        <a:cxn ang="0">
                          <a:pos x="92" y="87"/>
                        </a:cxn>
                        <a:cxn ang="0">
                          <a:pos x="140" y="46"/>
                        </a:cxn>
                        <a:cxn ang="0">
                          <a:pos x="203" y="0"/>
                        </a:cxn>
                      </a:cxnLst>
                      <a:rect l="0" t="0" r="r" b="b"/>
                      <a:pathLst>
                        <a:path w="203" h="166">
                          <a:moveTo>
                            <a:pt x="0" y="166"/>
                          </a:moveTo>
                          <a:lnTo>
                            <a:pt x="48" y="125"/>
                          </a:lnTo>
                          <a:lnTo>
                            <a:pt x="92" y="87"/>
                          </a:lnTo>
                          <a:lnTo>
                            <a:pt x="140" y="46"/>
                          </a:lnTo>
                          <a:lnTo>
                            <a:pt x="203" y="0"/>
                          </a:lnTo>
                        </a:path>
                      </a:pathLst>
                    </a:custGeom>
                    <a:noFill/>
                    <a:ln w="11113">
                      <a:solidFill>
                        <a:srgbClr val="FF8080"/>
                      </a:solidFill>
                      <a:prstDash val="solid"/>
                      <a:round/>
                      <a:headEnd/>
                      <a:tailEnd/>
                    </a:ln>
                  </p:spPr>
                  <p:txBody>
                    <a:bodyPr/>
                    <a:lstStyle/>
                    <a:p>
                      <a:endParaRPr lang="fr-FR"/>
                    </a:p>
                  </p:txBody>
                </p:sp>
                <p:sp>
                  <p:nvSpPr>
                    <p:cNvPr id="201763" name="Freeform 35"/>
                    <p:cNvSpPr>
                      <a:spLocks/>
                    </p:cNvSpPr>
                    <p:nvPr/>
                  </p:nvSpPr>
                  <p:spPr bwMode="auto">
                    <a:xfrm>
                      <a:off x="4707" y="2509"/>
                      <a:ext cx="35" cy="26"/>
                    </a:xfrm>
                    <a:custGeom>
                      <a:avLst/>
                      <a:gdLst/>
                      <a:ahLst/>
                      <a:cxnLst>
                        <a:cxn ang="0">
                          <a:pos x="0" y="78"/>
                        </a:cxn>
                        <a:cxn ang="0">
                          <a:pos x="40" y="45"/>
                        </a:cxn>
                        <a:cxn ang="0">
                          <a:pos x="106" y="0"/>
                        </a:cxn>
                      </a:cxnLst>
                      <a:rect l="0" t="0" r="r" b="b"/>
                      <a:pathLst>
                        <a:path w="106" h="78">
                          <a:moveTo>
                            <a:pt x="0" y="78"/>
                          </a:moveTo>
                          <a:lnTo>
                            <a:pt x="40" y="45"/>
                          </a:lnTo>
                          <a:lnTo>
                            <a:pt x="106" y="0"/>
                          </a:lnTo>
                        </a:path>
                      </a:pathLst>
                    </a:custGeom>
                    <a:noFill/>
                    <a:ln w="11113">
                      <a:solidFill>
                        <a:srgbClr val="FF8080"/>
                      </a:solidFill>
                      <a:prstDash val="solid"/>
                      <a:round/>
                      <a:headEnd/>
                      <a:tailEnd/>
                    </a:ln>
                  </p:spPr>
                  <p:txBody>
                    <a:bodyPr/>
                    <a:lstStyle/>
                    <a:p>
                      <a:endParaRPr lang="fr-FR"/>
                    </a:p>
                  </p:txBody>
                </p:sp>
                <p:sp>
                  <p:nvSpPr>
                    <p:cNvPr id="201764" name="Freeform 36"/>
                    <p:cNvSpPr>
                      <a:spLocks/>
                    </p:cNvSpPr>
                    <p:nvPr/>
                  </p:nvSpPr>
                  <p:spPr bwMode="auto">
                    <a:xfrm>
                      <a:off x="4609" y="2528"/>
                      <a:ext cx="261" cy="69"/>
                    </a:xfrm>
                    <a:custGeom>
                      <a:avLst/>
                      <a:gdLst/>
                      <a:ahLst/>
                      <a:cxnLst>
                        <a:cxn ang="0">
                          <a:pos x="0" y="206"/>
                        </a:cxn>
                        <a:cxn ang="0">
                          <a:pos x="29" y="197"/>
                        </a:cxn>
                        <a:cxn ang="0">
                          <a:pos x="51" y="187"/>
                        </a:cxn>
                        <a:cxn ang="0">
                          <a:pos x="70" y="176"/>
                        </a:cxn>
                        <a:cxn ang="0">
                          <a:pos x="86" y="157"/>
                        </a:cxn>
                        <a:cxn ang="0">
                          <a:pos x="93" y="132"/>
                        </a:cxn>
                        <a:cxn ang="0">
                          <a:pos x="97" y="106"/>
                        </a:cxn>
                        <a:cxn ang="0">
                          <a:pos x="107" y="136"/>
                        </a:cxn>
                        <a:cxn ang="0">
                          <a:pos x="120" y="153"/>
                        </a:cxn>
                        <a:cxn ang="0">
                          <a:pos x="140" y="164"/>
                        </a:cxn>
                        <a:cxn ang="0">
                          <a:pos x="168" y="173"/>
                        </a:cxn>
                        <a:cxn ang="0">
                          <a:pos x="198" y="175"/>
                        </a:cxn>
                        <a:cxn ang="0">
                          <a:pos x="249" y="171"/>
                        </a:cxn>
                        <a:cxn ang="0">
                          <a:pos x="300" y="164"/>
                        </a:cxn>
                        <a:cxn ang="0">
                          <a:pos x="345" y="158"/>
                        </a:cxn>
                        <a:cxn ang="0">
                          <a:pos x="382" y="149"/>
                        </a:cxn>
                        <a:cxn ang="0">
                          <a:pos x="423" y="131"/>
                        </a:cxn>
                        <a:cxn ang="0">
                          <a:pos x="453" y="112"/>
                        </a:cxn>
                        <a:cxn ang="0">
                          <a:pos x="483" y="91"/>
                        </a:cxn>
                        <a:cxn ang="0">
                          <a:pos x="502" y="62"/>
                        </a:cxn>
                        <a:cxn ang="0">
                          <a:pos x="516" y="84"/>
                        </a:cxn>
                        <a:cxn ang="0">
                          <a:pos x="530" y="101"/>
                        </a:cxn>
                        <a:cxn ang="0">
                          <a:pos x="550" y="117"/>
                        </a:cxn>
                        <a:cxn ang="0">
                          <a:pos x="582" y="127"/>
                        </a:cxn>
                        <a:cxn ang="0">
                          <a:pos x="620" y="131"/>
                        </a:cxn>
                        <a:cxn ang="0">
                          <a:pos x="652" y="127"/>
                        </a:cxn>
                        <a:cxn ang="0">
                          <a:pos x="674" y="121"/>
                        </a:cxn>
                        <a:cxn ang="0">
                          <a:pos x="707" y="112"/>
                        </a:cxn>
                        <a:cxn ang="0">
                          <a:pos x="730" y="101"/>
                        </a:cxn>
                        <a:cxn ang="0">
                          <a:pos x="749" y="88"/>
                        </a:cxn>
                        <a:cxn ang="0">
                          <a:pos x="762" y="65"/>
                        </a:cxn>
                        <a:cxn ang="0">
                          <a:pos x="771" y="40"/>
                        </a:cxn>
                        <a:cxn ang="0">
                          <a:pos x="782" y="0"/>
                        </a:cxn>
                      </a:cxnLst>
                      <a:rect l="0" t="0" r="r" b="b"/>
                      <a:pathLst>
                        <a:path w="782" h="206">
                          <a:moveTo>
                            <a:pt x="0" y="206"/>
                          </a:moveTo>
                          <a:lnTo>
                            <a:pt x="29" y="197"/>
                          </a:lnTo>
                          <a:lnTo>
                            <a:pt x="51" y="187"/>
                          </a:lnTo>
                          <a:lnTo>
                            <a:pt x="70" y="176"/>
                          </a:lnTo>
                          <a:lnTo>
                            <a:pt x="86" y="157"/>
                          </a:lnTo>
                          <a:lnTo>
                            <a:pt x="93" y="132"/>
                          </a:lnTo>
                          <a:lnTo>
                            <a:pt x="97" y="106"/>
                          </a:lnTo>
                          <a:lnTo>
                            <a:pt x="107" y="136"/>
                          </a:lnTo>
                          <a:lnTo>
                            <a:pt x="120" y="153"/>
                          </a:lnTo>
                          <a:lnTo>
                            <a:pt x="140" y="164"/>
                          </a:lnTo>
                          <a:lnTo>
                            <a:pt x="168" y="173"/>
                          </a:lnTo>
                          <a:lnTo>
                            <a:pt x="198" y="175"/>
                          </a:lnTo>
                          <a:lnTo>
                            <a:pt x="249" y="171"/>
                          </a:lnTo>
                          <a:lnTo>
                            <a:pt x="300" y="164"/>
                          </a:lnTo>
                          <a:lnTo>
                            <a:pt x="345" y="158"/>
                          </a:lnTo>
                          <a:lnTo>
                            <a:pt x="382" y="149"/>
                          </a:lnTo>
                          <a:lnTo>
                            <a:pt x="423" y="131"/>
                          </a:lnTo>
                          <a:lnTo>
                            <a:pt x="453" y="112"/>
                          </a:lnTo>
                          <a:lnTo>
                            <a:pt x="483" y="91"/>
                          </a:lnTo>
                          <a:lnTo>
                            <a:pt x="502" y="62"/>
                          </a:lnTo>
                          <a:lnTo>
                            <a:pt x="516" y="84"/>
                          </a:lnTo>
                          <a:lnTo>
                            <a:pt x="530" y="101"/>
                          </a:lnTo>
                          <a:lnTo>
                            <a:pt x="550" y="117"/>
                          </a:lnTo>
                          <a:lnTo>
                            <a:pt x="582" y="127"/>
                          </a:lnTo>
                          <a:lnTo>
                            <a:pt x="620" y="131"/>
                          </a:lnTo>
                          <a:lnTo>
                            <a:pt x="652" y="127"/>
                          </a:lnTo>
                          <a:lnTo>
                            <a:pt x="674" y="121"/>
                          </a:lnTo>
                          <a:lnTo>
                            <a:pt x="707" y="112"/>
                          </a:lnTo>
                          <a:lnTo>
                            <a:pt x="730" y="101"/>
                          </a:lnTo>
                          <a:lnTo>
                            <a:pt x="749" y="88"/>
                          </a:lnTo>
                          <a:lnTo>
                            <a:pt x="762" y="65"/>
                          </a:lnTo>
                          <a:lnTo>
                            <a:pt x="771" y="40"/>
                          </a:lnTo>
                          <a:lnTo>
                            <a:pt x="782" y="0"/>
                          </a:lnTo>
                        </a:path>
                      </a:pathLst>
                    </a:custGeom>
                    <a:noFill/>
                    <a:ln w="11113">
                      <a:solidFill>
                        <a:srgbClr val="FF8080"/>
                      </a:solidFill>
                      <a:prstDash val="solid"/>
                      <a:round/>
                      <a:headEnd/>
                      <a:tailEnd/>
                    </a:ln>
                  </p:spPr>
                  <p:txBody>
                    <a:bodyPr/>
                    <a:lstStyle/>
                    <a:p>
                      <a:endParaRPr lang="fr-FR"/>
                    </a:p>
                  </p:txBody>
                </p:sp>
                <p:sp>
                  <p:nvSpPr>
                    <p:cNvPr id="201765" name="Freeform 37"/>
                    <p:cNvSpPr>
                      <a:spLocks/>
                    </p:cNvSpPr>
                    <p:nvPr/>
                  </p:nvSpPr>
                  <p:spPr bwMode="auto">
                    <a:xfrm>
                      <a:off x="4582" y="2635"/>
                      <a:ext cx="292" cy="57"/>
                    </a:xfrm>
                    <a:custGeom>
                      <a:avLst/>
                      <a:gdLst/>
                      <a:ahLst/>
                      <a:cxnLst>
                        <a:cxn ang="0">
                          <a:pos x="0" y="111"/>
                        </a:cxn>
                        <a:cxn ang="0">
                          <a:pos x="32" y="88"/>
                        </a:cxn>
                        <a:cxn ang="0">
                          <a:pos x="66" y="63"/>
                        </a:cxn>
                        <a:cxn ang="0">
                          <a:pos x="99" y="44"/>
                        </a:cxn>
                        <a:cxn ang="0">
                          <a:pos x="132" y="29"/>
                        </a:cxn>
                        <a:cxn ang="0">
                          <a:pos x="168" y="14"/>
                        </a:cxn>
                        <a:cxn ang="0">
                          <a:pos x="190" y="8"/>
                        </a:cxn>
                        <a:cxn ang="0">
                          <a:pos x="226" y="4"/>
                        </a:cxn>
                        <a:cxn ang="0">
                          <a:pos x="299" y="0"/>
                        </a:cxn>
                        <a:cxn ang="0">
                          <a:pos x="376" y="3"/>
                        </a:cxn>
                        <a:cxn ang="0">
                          <a:pos x="447" y="8"/>
                        </a:cxn>
                        <a:cxn ang="0">
                          <a:pos x="520" y="14"/>
                        </a:cxn>
                        <a:cxn ang="0">
                          <a:pos x="577" y="23"/>
                        </a:cxn>
                        <a:cxn ang="0">
                          <a:pos x="628" y="34"/>
                        </a:cxn>
                        <a:cxn ang="0">
                          <a:pos x="676" y="51"/>
                        </a:cxn>
                        <a:cxn ang="0">
                          <a:pos x="725" y="73"/>
                        </a:cxn>
                        <a:cxn ang="0">
                          <a:pos x="775" y="97"/>
                        </a:cxn>
                        <a:cxn ang="0">
                          <a:pos x="812" y="119"/>
                        </a:cxn>
                        <a:cxn ang="0">
                          <a:pos x="849" y="147"/>
                        </a:cxn>
                        <a:cxn ang="0">
                          <a:pos x="877" y="173"/>
                        </a:cxn>
                      </a:cxnLst>
                      <a:rect l="0" t="0" r="r" b="b"/>
                      <a:pathLst>
                        <a:path w="877" h="173">
                          <a:moveTo>
                            <a:pt x="0" y="111"/>
                          </a:moveTo>
                          <a:lnTo>
                            <a:pt x="32" y="88"/>
                          </a:lnTo>
                          <a:lnTo>
                            <a:pt x="66" y="63"/>
                          </a:lnTo>
                          <a:lnTo>
                            <a:pt x="99" y="44"/>
                          </a:lnTo>
                          <a:lnTo>
                            <a:pt x="132" y="29"/>
                          </a:lnTo>
                          <a:lnTo>
                            <a:pt x="168" y="14"/>
                          </a:lnTo>
                          <a:lnTo>
                            <a:pt x="190" y="8"/>
                          </a:lnTo>
                          <a:lnTo>
                            <a:pt x="226" y="4"/>
                          </a:lnTo>
                          <a:lnTo>
                            <a:pt x="299" y="0"/>
                          </a:lnTo>
                          <a:lnTo>
                            <a:pt x="376" y="3"/>
                          </a:lnTo>
                          <a:lnTo>
                            <a:pt x="447" y="8"/>
                          </a:lnTo>
                          <a:lnTo>
                            <a:pt x="520" y="14"/>
                          </a:lnTo>
                          <a:lnTo>
                            <a:pt x="577" y="23"/>
                          </a:lnTo>
                          <a:lnTo>
                            <a:pt x="628" y="34"/>
                          </a:lnTo>
                          <a:lnTo>
                            <a:pt x="676" y="51"/>
                          </a:lnTo>
                          <a:lnTo>
                            <a:pt x="725" y="73"/>
                          </a:lnTo>
                          <a:lnTo>
                            <a:pt x="775" y="97"/>
                          </a:lnTo>
                          <a:lnTo>
                            <a:pt x="812" y="119"/>
                          </a:lnTo>
                          <a:lnTo>
                            <a:pt x="849" y="147"/>
                          </a:lnTo>
                          <a:lnTo>
                            <a:pt x="877" y="173"/>
                          </a:lnTo>
                        </a:path>
                      </a:pathLst>
                    </a:custGeom>
                    <a:noFill/>
                    <a:ln w="11113">
                      <a:solidFill>
                        <a:srgbClr val="FF8080"/>
                      </a:solidFill>
                      <a:prstDash val="solid"/>
                      <a:round/>
                      <a:headEnd/>
                      <a:tailEnd/>
                    </a:ln>
                  </p:spPr>
                  <p:txBody>
                    <a:bodyPr/>
                    <a:lstStyle/>
                    <a:p>
                      <a:endParaRPr lang="fr-FR"/>
                    </a:p>
                  </p:txBody>
                </p:sp>
                <p:sp>
                  <p:nvSpPr>
                    <p:cNvPr id="201766" name="Freeform 38"/>
                    <p:cNvSpPr>
                      <a:spLocks/>
                    </p:cNvSpPr>
                    <p:nvPr/>
                  </p:nvSpPr>
                  <p:spPr bwMode="auto">
                    <a:xfrm>
                      <a:off x="4796" y="2610"/>
                      <a:ext cx="60" cy="33"/>
                    </a:xfrm>
                    <a:custGeom>
                      <a:avLst/>
                      <a:gdLst/>
                      <a:ahLst/>
                      <a:cxnLst>
                        <a:cxn ang="0">
                          <a:pos x="0" y="89"/>
                        </a:cxn>
                        <a:cxn ang="0">
                          <a:pos x="33" y="96"/>
                        </a:cxn>
                        <a:cxn ang="0">
                          <a:pos x="66" y="100"/>
                        </a:cxn>
                        <a:cxn ang="0">
                          <a:pos x="97" y="93"/>
                        </a:cxn>
                        <a:cxn ang="0">
                          <a:pos x="125" y="79"/>
                        </a:cxn>
                        <a:cxn ang="0">
                          <a:pos x="151" y="57"/>
                        </a:cxn>
                        <a:cxn ang="0">
                          <a:pos x="166" y="30"/>
                        </a:cxn>
                        <a:cxn ang="0">
                          <a:pos x="180" y="0"/>
                        </a:cxn>
                      </a:cxnLst>
                      <a:rect l="0" t="0" r="r" b="b"/>
                      <a:pathLst>
                        <a:path w="180" h="100">
                          <a:moveTo>
                            <a:pt x="0" y="89"/>
                          </a:moveTo>
                          <a:lnTo>
                            <a:pt x="33" y="96"/>
                          </a:lnTo>
                          <a:lnTo>
                            <a:pt x="66" y="100"/>
                          </a:lnTo>
                          <a:lnTo>
                            <a:pt x="97" y="93"/>
                          </a:lnTo>
                          <a:lnTo>
                            <a:pt x="125" y="79"/>
                          </a:lnTo>
                          <a:lnTo>
                            <a:pt x="151" y="57"/>
                          </a:lnTo>
                          <a:lnTo>
                            <a:pt x="166" y="30"/>
                          </a:lnTo>
                          <a:lnTo>
                            <a:pt x="180" y="0"/>
                          </a:lnTo>
                        </a:path>
                      </a:pathLst>
                    </a:custGeom>
                    <a:noFill/>
                    <a:ln w="11113">
                      <a:solidFill>
                        <a:srgbClr val="FF8080"/>
                      </a:solidFill>
                      <a:prstDash val="solid"/>
                      <a:round/>
                      <a:headEnd/>
                      <a:tailEnd/>
                    </a:ln>
                  </p:spPr>
                  <p:txBody>
                    <a:bodyPr/>
                    <a:lstStyle/>
                    <a:p>
                      <a:endParaRPr lang="fr-FR"/>
                    </a:p>
                  </p:txBody>
                </p:sp>
                <p:sp>
                  <p:nvSpPr>
                    <p:cNvPr id="201767" name="Freeform 39"/>
                    <p:cNvSpPr>
                      <a:spLocks/>
                    </p:cNvSpPr>
                    <p:nvPr/>
                  </p:nvSpPr>
                  <p:spPr bwMode="auto">
                    <a:xfrm>
                      <a:off x="4889" y="2547"/>
                      <a:ext cx="51" cy="126"/>
                    </a:xfrm>
                    <a:custGeom>
                      <a:avLst/>
                      <a:gdLst/>
                      <a:ahLst/>
                      <a:cxnLst>
                        <a:cxn ang="0">
                          <a:pos x="136" y="0"/>
                        </a:cxn>
                        <a:cxn ang="0">
                          <a:pos x="121" y="33"/>
                        </a:cxn>
                        <a:cxn ang="0">
                          <a:pos x="102" y="65"/>
                        </a:cxn>
                        <a:cxn ang="0">
                          <a:pos x="81" y="83"/>
                        </a:cxn>
                        <a:cxn ang="0">
                          <a:pos x="65" y="91"/>
                        </a:cxn>
                        <a:cxn ang="0">
                          <a:pos x="44" y="93"/>
                        </a:cxn>
                        <a:cxn ang="0">
                          <a:pos x="18" y="90"/>
                        </a:cxn>
                        <a:cxn ang="0">
                          <a:pos x="0" y="80"/>
                        </a:cxn>
                        <a:cxn ang="0">
                          <a:pos x="29" y="106"/>
                        </a:cxn>
                        <a:cxn ang="0">
                          <a:pos x="48" y="120"/>
                        </a:cxn>
                        <a:cxn ang="0">
                          <a:pos x="59" y="135"/>
                        </a:cxn>
                        <a:cxn ang="0">
                          <a:pos x="62" y="149"/>
                        </a:cxn>
                        <a:cxn ang="0">
                          <a:pos x="61" y="167"/>
                        </a:cxn>
                        <a:cxn ang="0">
                          <a:pos x="58" y="191"/>
                        </a:cxn>
                        <a:cxn ang="0">
                          <a:pos x="54" y="226"/>
                        </a:cxn>
                        <a:cxn ang="0">
                          <a:pos x="59" y="257"/>
                        </a:cxn>
                        <a:cxn ang="0">
                          <a:pos x="69" y="290"/>
                        </a:cxn>
                        <a:cxn ang="0">
                          <a:pos x="80" y="313"/>
                        </a:cxn>
                        <a:cxn ang="0">
                          <a:pos x="96" y="333"/>
                        </a:cxn>
                        <a:cxn ang="0">
                          <a:pos x="121" y="353"/>
                        </a:cxn>
                        <a:cxn ang="0">
                          <a:pos x="154" y="378"/>
                        </a:cxn>
                      </a:cxnLst>
                      <a:rect l="0" t="0" r="r" b="b"/>
                      <a:pathLst>
                        <a:path w="154" h="378">
                          <a:moveTo>
                            <a:pt x="136" y="0"/>
                          </a:moveTo>
                          <a:lnTo>
                            <a:pt x="121" y="33"/>
                          </a:lnTo>
                          <a:lnTo>
                            <a:pt x="102" y="65"/>
                          </a:lnTo>
                          <a:lnTo>
                            <a:pt x="81" y="83"/>
                          </a:lnTo>
                          <a:lnTo>
                            <a:pt x="65" y="91"/>
                          </a:lnTo>
                          <a:lnTo>
                            <a:pt x="44" y="93"/>
                          </a:lnTo>
                          <a:lnTo>
                            <a:pt x="18" y="90"/>
                          </a:lnTo>
                          <a:lnTo>
                            <a:pt x="0" y="80"/>
                          </a:lnTo>
                          <a:lnTo>
                            <a:pt x="29" y="106"/>
                          </a:lnTo>
                          <a:lnTo>
                            <a:pt x="48" y="120"/>
                          </a:lnTo>
                          <a:lnTo>
                            <a:pt x="59" y="135"/>
                          </a:lnTo>
                          <a:lnTo>
                            <a:pt x="62" y="149"/>
                          </a:lnTo>
                          <a:lnTo>
                            <a:pt x="61" y="167"/>
                          </a:lnTo>
                          <a:lnTo>
                            <a:pt x="58" y="191"/>
                          </a:lnTo>
                          <a:lnTo>
                            <a:pt x="54" y="226"/>
                          </a:lnTo>
                          <a:lnTo>
                            <a:pt x="59" y="257"/>
                          </a:lnTo>
                          <a:lnTo>
                            <a:pt x="69" y="290"/>
                          </a:lnTo>
                          <a:lnTo>
                            <a:pt x="80" y="313"/>
                          </a:lnTo>
                          <a:lnTo>
                            <a:pt x="96" y="333"/>
                          </a:lnTo>
                          <a:lnTo>
                            <a:pt x="121" y="353"/>
                          </a:lnTo>
                          <a:lnTo>
                            <a:pt x="154" y="378"/>
                          </a:lnTo>
                        </a:path>
                      </a:pathLst>
                    </a:custGeom>
                    <a:noFill/>
                    <a:ln w="11113">
                      <a:solidFill>
                        <a:srgbClr val="FF8080"/>
                      </a:solidFill>
                      <a:prstDash val="solid"/>
                      <a:round/>
                      <a:headEnd/>
                      <a:tailEnd/>
                    </a:ln>
                  </p:spPr>
                  <p:txBody>
                    <a:bodyPr/>
                    <a:lstStyle/>
                    <a:p>
                      <a:endParaRPr lang="fr-FR"/>
                    </a:p>
                  </p:txBody>
                </p:sp>
                <p:sp>
                  <p:nvSpPr>
                    <p:cNvPr id="201768" name="Freeform 40"/>
                    <p:cNvSpPr>
                      <a:spLocks/>
                    </p:cNvSpPr>
                    <p:nvPr/>
                  </p:nvSpPr>
                  <p:spPr bwMode="auto">
                    <a:xfrm>
                      <a:off x="4949" y="2578"/>
                      <a:ext cx="165" cy="113"/>
                    </a:xfrm>
                    <a:custGeom>
                      <a:avLst/>
                      <a:gdLst/>
                      <a:ahLst/>
                      <a:cxnLst>
                        <a:cxn ang="0">
                          <a:pos x="111" y="0"/>
                        </a:cxn>
                        <a:cxn ang="0">
                          <a:pos x="100" y="25"/>
                        </a:cxn>
                        <a:cxn ang="0">
                          <a:pos x="85" y="48"/>
                        </a:cxn>
                        <a:cxn ang="0">
                          <a:pos x="67" y="69"/>
                        </a:cxn>
                        <a:cxn ang="0">
                          <a:pos x="37" y="92"/>
                        </a:cxn>
                        <a:cxn ang="0">
                          <a:pos x="0" y="117"/>
                        </a:cxn>
                        <a:cxn ang="0">
                          <a:pos x="30" y="121"/>
                        </a:cxn>
                        <a:cxn ang="0">
                          <a:pos x="63" y="126"/>
                        </a:cxn>
                        <a:cxn ang="0">
                          <a:pos x="89" y="134"/>
                        </a:cxn>
                        <a:cxn ang="0">
                          <a:pos x="107" y="141"/>
                        </a:cxn>
                        <a:cxn ang="0">
                          <a:pos x="122" y="152"/>
                        </a:cxn>
                        <a:cxn ang="0">
                          <a:pos x="136" y="173"/>
                        </a:cxn>
                        <a:cxn ang="0">
                          <a:pos x="148" y="191"/>
                        </a:cxn>
                        <a:cxn ang="0">
                          <a:pos x="155" y="215"/>
                        </a:cxn>
                        <a:cxn ang="0">
                          <a:pos x="159" y="252"/>
                        </a:cxn>
                        <a:cxn ang="0">
                          <a:pos x="155" y="317"/>
                        </a:cxn>
                        <a:cxn ang="0">
                          <a:pos x="172" y="299"/>
                        </a:cxn>
                        <a:cxn ang="0">
                          <a:pos x="194" y="280"/>
                        </a:cxn>
                        <a:cxn ang="0">
                          <a:pos x="217" y="265"/>
                        </a:cxn>
                        <a:cxn ang="0">
                          <a:pos x="246" y="251"/>
                        </a:cxn>
                        <a:cxn ang="0">
                          <a:pos x="271" y="247"/>
                        </a:cxn>
                        <a:cxn ang="0">
                          <a:pos x="304" y="243"/>
                        </a:cxn>
                        <a:cxn ang="0">
                          <a:pos x="339" y="248"/>
                        </a:cxn>
                        <a:cxn ang="0">
                          <a:pos x="374" y="258"/>
                        </a:cxn>
                        <a:cxn ang="0">
                          <a:pos x="397" y="267"/>
                        </a:cxn>
                        <a:cxn ang="0">
                          <a:pos x="426" y="280"/>
                        </a:cxn>
                        <a:cxn ang="0">
                          <a:pos x="448" y="296"/>
                        </a:cxn>
                        <a:cxn ang="0">
                          <a:pos x="495" y="338"/>
                        </a:cxn>
                      </a:cxnLst>
                      <a:rect l="0" t="0" r="r" b="b"/>
                      <a:pathLst>
                        <a:path w="495" h="338">
                          <a:moveTo>
                            <a:pt x="111" y="0"/>
                          </a:moveTo>
                          <a:lnTo>
                            <a:pt x="100" y="25"/>
                          </a:lnTo>
                          <a:lnTo>
                            <a:pt x="85" y="48"/>
                          </a:lnTo>
                          <a:lnTo>
                            <a:pt x="67" y="69"/>
                          </a:lnTo>
                          <a:lnTo>
                            <a:pt x="37" y="92"/>
                          </a:lnTo>
                          <a:lnTo>
                            <a:pt x="0" y="117"/>
                          </a:lnTo>
                          <a:lnTo>
                            <a:pt x="30" y="121"/>
                          </a:lnTo>
                          <a:lnTo>
                            <a:pt x="63" y="126"/>
                          </a:lnTo>
                          <a:lnTo>
                            <a:pt x="89" y="134"/>
                          </a:lnTo>
                          <a:lnTo>
                            <a:pt x="107" y="141"/>
                          </a:lnTo>
                          <a:lnTo>
                            <a:pt x="122" y="152"/>
                          </a:lnTo>
                          <a:lnTo>
                            <a:pt x="136" y="173"/>
                          </a:lnTo>
                          <a:lnTo>
                            <a:pt x="148" y="191"/>
                          </a:lnTo>
                          <a:lnTo>
                            <a:pt x="155" y="215"/>
                          </a:lnTo>
                          <a:lnTo>
                            <a:pt x="159" y="252"/>
                          </a:lnTo>
                          <a:lnTo>
                            <a:pt x="155" y="317"/>
                          </a:lnTo>
                          <a:lnTo>
                            <a:pt x="172" y="299"/>
                          </a:lnTo>
                          <a:lnTo>
                            <a:pt x="194" y="280"/>
                          </a:lnTo>
                          <a:lnTo>
                            <a:pt x="217" y="265"/>
                          </a:lnTo>
                          <a:lnTo>
                            <a:pt x="246" y="251"/>
                          </a:lnTo>
                          <a:lnTo>
                            <a:pt x="271" y="247"/>
                          </a:lnTo>
                          <a:lnTo>
                            <a:pt x="304" y="243"/>
                          </a:lnTo>
                          <a:lnTo>
                            <a:pt x="339" y="248"/>
                          </a:lnTo>
                          <a:lnTo>
                            <a:pt x="374" y="258"/>
                          </a:lnTo>
                          <a:lnTo>
                            <a:pt x="397" y="267"/>
                          </a:lnTo>
                          <a:lnTo>
                            <a:pt x="426" y="280"/>
                          </a:lnTo>
                          <a:lnTo>
                            <a:pt x="448" y="296"/>
                          </a:lnTo>
                          <a:lnTo>
                            <a:pt x="495" y="338"/>
                          </a:lnTo>
                        </a:path>
                      </a:pathLst>
                    </a:custGeom>
                    <a:noFill/>
                    <a:ln w="11113">
                      <a:solidFill>
                        <a:srgbClr val="FF8080"/>
                      </a:solidFill>
                      <a:prstDash val="solid"/>
                      <a:round/>
                      <a:headEnd/>
                      <a:tailEnd/>
                    </a:ln>
                  </p:spPr>
                  <p:txBody>
                    <a:bodyPr/>
                    <a:lstStyle/>
                    <a:p>
                      <a:endParaRPr lang="fr-FR"/>
                    </a:p>
                  </p:txBody>
                </p:sp>
                <p:sp>
                  <p:nvSpPr>
                    <p:cNvPr id="201769" name="Freeform 41"/>
                    <p:cNvSpPr>
                      <a:spLocks/>
                    </p:cNvSpPr>
                    <p:nvPr/>
                  </p:nvSpPr>
                  <p:spPr bwMode="auto">
                    <a:xfrm>
                      <a:off x="4945" y="2663"/>
                      <a:ext cx="62" cy="80"/>
                    </a:xfrm>
                    <a:custGeom>
                      <a:avLst/>
                      <a:gdLst/>
                      <a:ahLst/>
                      <a:cxnLst>
                        <a:cxn ang="0">
                          <a:pos x="26" y="0"/>
                        </a:cxn>
                        <a:cxn ang="0">
                          <a:pos x="13" y="33"/>
                        </a:cxn>
                        <a:cxn ang="0">
                          <a:pos x="4" y="60"/>
                        </a:cxn>
                        <a:cxn ang="0">
                          <a:pos x="0" y="87"/>
                        </a:cxn>
                        <a:cxn ang="0">
                          <a:pos x="6" y="116"/>
                        </a:cxn>
                        <a:cxn ang="0">
                          <a:pos x="18" y="155"/>
                        </a:cxn>
                        <a:cxn ang="0">
                          <a:pos x="37" y="203"/>
                        </a:cxn>
                        <a:cxn ang="0">
                          <a:pos x="48" y="220"/>
                        </a:cxn>
                        <a:cxn ang="0">
                          <a:pos x="61" y="231"/>
                        </a:cxn>
                        <a:cxn ang="0">
                          <a:pos x="76" y="235"/>
                        </a:cxn>
                        <a:cxn ang="0">
                          <a:pos x="123" y="240"/>
                        </a:cxn>
                        <a:cxn ang="0">
                          <a:pos x="186" y="235"/>
                        </a:cxn>
                      </a:cxnLst>
                      <a:rect l="0" t="0" r="r" b="b"/>
                      <a:pathLst>
                        <a:path w="186" h="240">
                          <a:moveTo>
                            <a:pt x="26" y="0"/>
                          </a:moveTo>
                          <a:lnTo>
                            <a:pt x="13" y="33"/>
                          </a:lnTo>
                          <a:lnTo>
                            <a:pt x="4" y="60"/>
                          </a:lnTo>
                          <a:lnTo>
                            <a:pt x="0" y="87"/>
                          </a:lnTo>
                          <a:lnTo>
                            <a:pt x="6" y="116"/>
                          </a:lnTo>
                          <a:lnTo>
                            <a:pt x="18" y="155"/>
                          </a:lnTo>
                          <a:lnTo>
                            <a:pt x="37" y="203"/>
                          </a:lnTo>
                          <a:lnTo>
                            <a:pt x="48" y="220"/>
                          </a:lnTo>
                          <a:lnTo>
                            <a:pt x="61" y="231"/>
                          </a:lnTo>
                          <a:lnTo>
                            <a:pt x="76" y="235"/>
                          </a:lnTo>
                          <a:lnTo>
                            <a:pt x="123" y="240"/>
                          </a:lnTo>
                          <a:lnTo>
                            <a:pt x="186" y="235"/>
                          </a:lnTo>
                        </a:path>
                      </a:pathLst>
                    </a:custGeom>
                    <a:noFill/>
                    <a:ln w="11113">
                      <a:solidFill>
                        <a:srgbClr val="FF8080"/>
                      </a:solidFill>
                      <a:prstDash val="solid"/>
                      <a:round/>
                      <a:headEnd/>
                      <a:tailEnd/>
                    </a:ln>
                  </p:spPr>
                  <p:txBody>
                    <a:bodyPr/>
                    <a:lstStyle/>
                    <a:p>
                      <a:endParaRPr lang="fr-FR"/>
                    </a:p>
                  </p:txBody>
                </p:sp>
                <p:sp>
                  <p:nvSpPr>
                    <p:cNvPr id="201770" name="Freeform 42"/>
                    <p:cNvSpPr>
                      <a:spLocks/>
                    </p:cNvSpPr>
                    <p:nvPr/>
                  </p:nvSpPr>
                  <p:spPr bwMode="auto">
                    <a:xfrm>
                      <a:off x="5013" y="2724"/>
                      <a:ext cx="92" cy="36"/>
                    </a:xfrm>
                    <a:custGeom>
                      <a:avLst/>
                      <a:gdLst/>
                      <a:ahLst/>
                      <a:cxnLst>
                        <a:cxn ang="0">
                          <a:pos x="0" y="76"/>
                        </a:cxn>
                        <a:cxn ang="0">
                          <a:pos x="33" y="91"/>
                        </a:cxn>
                        <a:cxn ang="0">
                          <a:pos x="63" y="100"/>
                        </a:cxn>
                        <a:cxn ang="0">
                          <a:pos x="97" y="106"/>
                        </a:cxn>
                        <a:cxn ang="0">
                          <a:pos x="136" y="106"/>
                        </a:cxn>
                        <a:cxn ang="0">
                          <a:pos x="171" y="96"/>
                        </a:cxn>
                        <a:cxn ang="0">
                          <a:pos x="204" y="81"/>
                        </a:cxn>
                        <a:cxn ang="0">
                          <a:pos x="233" y="59"/>
                        </a:cxn>
                        <a:cxn ang="0">
                          <a:pos x="260" y="26"/>
                        </a:cxn>
                        <a:cxn ang="0">
                          <a:pos x="278" y="0"/>
                        </a:cxn>
                      </a:cxnLst>
                      <a:rect l="0" t="0" r="r" b="b"/>
                      <a:pathLst>
                        <a:path w="278" h="106">
                          <a:moveTo>
                            <a:pt x="0" y="76"/>
                          </a:moveTo>
                          <a:lnTo>
                            <a:pt x="33" y="91"/>
                          </a:lnTo>
                          <a:lnTo>
                            <a:pt x="63" y="100"/>
                          </a:lnTo>
                          <a:lnTo>
                            <a:pt x="97" y="106"/>
                          </a:lnTo>
                          <a:lnTo>
                            <a:pt x="136" y="106"/>
                          </a:lnTo>
                          <a:lnTo>
                            <a:pt x="171" y="96"/>
                          </a:lnTo>
                          <a:lnTo>
                            <a:pt x="204" y="81"/>
                          </a:lnTo>
                          <a:lnTo>
                            <a:pt x="233" y="59"/>
                          </a:lnTo>
                          <a:lnTo>
                            <a:pt x="260" y="26"/>
                          </a:lnTo>
                          <a:lnTo>
                            <a:pt x="278" y="0"/>
                          </a:lnTo>
                        </a:path>
                      </a:pathLst>
                    </a:custGeom>
                    <a:noFill/>
                    <a:ln w="11113">
                      <a:solidFill>
                        <a:srgbClr val="FF8080"/>
                      </a:solidFill>
                      <a:prstDash val="solid"/>
                      <a:round/>
                      <a:headEnd/>
                      <a:tailEnd/>
                    </a:ln>
                  </p:spPr>
                  <p:txBody>
                    <a:bodyPr/>
                    <a:lstStyle/>
                    <a:p>
                      <a:endParaRPr lang="fr-FR"/>
                    </a:p>
                  </p:txBody>
                </p:sp>
                <p:sp>
                  <p:nvSpPr>
                    <p:cNvPr id="201771" name="Freeform 43"/>
                    <p:cNvSpPr>
                      <a:spLocks/>
                    </p:cNvSpPr>
                    <p:nvPr/>
                  </p:nvSpPr>
                  <p:spPr bwMode="auto">
                    <a:xfrm>
                      <a:off x="4991" y="2780"/>
                      <a:ext cx="131" cy="98"/>
                    </a:xfrm>
                    <a:custGeom>
                      <a:avLst/>
                      <a:gdLst/>
                      <a:ahLst/>
                      <a:cxnLst>
                        <a:cxn ang="0">
                          <a:pos x="392" y="0"/>
                        </a:cxn>
                        <a:cxn ang="0">
                          <a:pos x="380" y="26"/>
                        </a:cxn>
                        <a:cxn ang="0">
                          <a:pos x="359" y="55"/>
                        </a:cxn>
                        <a:cxn ang="0">
                          <a:pos x="330" y="78"/>
                        </a:cxn>
                        <a:cxn ang="0">
                          <a:pos x="312" y="85"/>
                        </a:cxn>
                        <a:cxn ang="0">
                          <a:pos x="282" y="92"/>
                        </a:cxn>
                        <a:cxn ang="0">
                          <a:pos x="243" y="85"/>
                        </a:cxn>
                        <a:cxn ang="0">
                          <a:pos x="199" y="78"/>
                        </a:cxn>
                        <a:cxn ang="0">
                          <a:pos x="146" y="69"/>
                        </a:cxn>
                        <a:cxn ang="0">
                          <a:pos x="102" y="58"/>
                        </a:cxn>
                        <a:cxn ang="0">
                          <a:pos x="65" y="51"/>
                        </a:cxn>
                        <a:cxn ang="0">
                          <a:pos x="23" y="55"/>
                        </a:cxn>
                        <a:cxn ang="0">
                          <a:pos x="0" y="58"/>
                        </a:cxn>
                        <a:cxn ang="0">
                          <a:pos x="29" y="67"/>
                        </a:cxn>
                        <a:cxn ang="0">
                          <a:pos x="48" y="81"/>
                        </a:cxn>
                        <a:cxn ang="0">
                          <a:pos x="69" y="95"/>
                        </a:cxn>
                        <a:cxn ang="0">
                          <a:pos x="96" y="120"/>
                        </a:cxn>
                        <a:cxn ang="0">
                          <a:pos x="117" y="146"/>
                        </a:cxn>
                        <a:cxn ang="0">
                          <a:pos x="144" y="180"/>
                        </a:cxn>
                        <a:cxn ang="0">
                          <a:pos x="165" y="210"/>
                        </a:cxn>
                        <a:cxn ang="0">
                          <a:pos x="188" y="249"/>
                        </a:cxn>
                        <a:cxn ang="0">
                          <a:pos x="206" y="294"/>
                        </a:cxn>
                      </a:cxnLst>
                      <a:rect l="0" t="0" r="r" b="b"/>
                      <a:pathLst>
                        <a:path w="392" h="294">
                          <a:moveTo>
                            <a:pt x="392" y="0"/>
                          </a:moveTo>
                          <a:lnTo>
                            <a:pt x="380" y="26"/>
                          </a:lnTo>
                          <a:lnTo>
                            <a:pt x="359" y="55"/>
                          </a:lnTo>
                          <a:lnTo>
                            <a:pt x="330" y="78"/>
                          </a:lnTo>
                          <a:lnTo>
                            <a:pt x="312" y="85"/>
                          </a:lnTo>
                          <a:lnTo>
                            <a:pt x="282" y="92"/>
                          </a:lnTo>
                          <a:lnTo>
                            <a:pt x="243" y="85"/>
                          </a:lnTo>
                          <a:lnTo>
                            <a:pt x="199" y="78"/>
                          </a:lnTo>
                          <a:lnTo>
                            <a:pt x="146" y="69"/>
                          </a:lnTo>
                          <a:lnTo>
                            <a:pt x="102" y="58"/>
                          </a:lnTo>
                          <a:lnTo>
                            <a:pt x="65" y="51"/>
                          </a:lnTo>
                          <a:lnTo>
                            <a:pt x="23" y="55"/>
                          </a:lnTo>
                          <a:lnTo>
                            <a:pt x="0" y="58"/>
                          </a:lnTo>
                          <a:lnTo>
                            <a:pt x="29" y="67"/>
                          </a:lnTo>
                          <a:lnTo>
                            <a:pt x="48" y="81"/>
                          </a:lnTo>
                          <a:lnTo>
                            <a:pt x="69" y="95"/>
                          </a:lnTo>
                          <a:lnTo>
                            <a:pt x="96" y="120"/>
                          </a:lnTo>
                          <a:lnTo>
                            <a:pt x="117" y="146"/>
                          </a:lnTo>
                          <a:lnTo>
                            <a:pt x="144" y="180"/>
                          </a:lnTo>
                          <a:lnTo>
                            <a:pt x="165" y="210"/>
                          </a:lnTo>
                          <a:lnTo>
                            <a:pt x="188" y="249"/>
                          </a:lnTo>
                          <a:lnTo>
                            <a:pt x="206" y="294"/>
                          </a:lnTo>
                        </a:path>
                      </a:pathLst>
                    </a:custGeom>
                    <a:noFill/>
                    <a:ln w="11113">
                      <a:solidFill>
                        <a:srgbClr val="FF8080"/>
                      </a:solidFill>
                      <a:prstDash val="solid"/>
                      <a:round/>
                      <a:headEnd/>
                      <a:tailEnd/>
                    </a:ln>
                  </p:spPr>
                  <p:txBody>
                    <a:bodyPr/>
                    <a:lstStyle/>
                    <a:p>
                      <a:endParaRPr lang="fr-FR"/>
                    </a:p>
                  </p:txBody>
                </p:sp>
                <p:sp>
                  <p:nvSpPr>
                    <p:cNvPr id="201772" name="Freeform 44"/>
                    <p:cNvSpPr>
                      <a:spLocks/>
                    </p:cNvSpPr>
                    <p:nvPr/>
                  </p:nvSpPr>
                  <p:spPr bwMode="auto">
                    <a:xfrm>
                      <a:off x="4908" y="2702"/>
                      <a:ext cx="91" cy="162"/>
                    </a:xfrm>
                    <a:custGeom>
                      <a:avLst/>
                      <a:gdLst/>
                      <a:ahLst/>
                      <a:cxnLst>
                        <a:cxn ang="0">
                          <a:pos x="69" y="0"/>
                        </a:cxn>
                        <a:cxn ang="0">
                          <a:pos x="47" y="9"/>
                        </a:cxn>
                        <a:cxn ang="0">
                          <a:pos x="22" y="27"/>
                        </a:cxn>
                        <a:cxn ang="0">
                          <a:pos x="7" y="46"/>
                        </a:cxn>
                        <a:cxn ang="0">
                          <a:pos x="1" y="61"/>
                        </a:cxn>
                        <a:cxn ang="0">
                          <a:pos x="0" y="74"/>
                        </a:cxn>
                        <a:cxn ang="0">
                          <a:pos x="4" y="101"/>
                        </a:cxn>
                        <a:cxn ang="0">
                          <a:pos x="14" y="130"/>
                        </a:cxn>
                        <a:cxn ang="0">
                          <a:pos x="29" y="168"/>
                        </a:cxn>
                        <a:cxn ang="0">
                          <a:pos x="45" y="201"/>
                        </a:cxn>
                        <a:cxn ang="0">
                          <a:pos x="66" y="229"/>
                        </a:cxn>
                        <a:cxn ang="0">
                          <a:pos x="89" y="257"/>
                        </a:cxn>
                        <a:cxn ang="0">
                          <a:pos x="118" y="282"/>
                        </a:cxn>
                        <a:cxn ang="0">
                          <a:pos x="144" y="301"/>
                        </a:cxn>
                        <a:cxn ang="0">
                          <a:pos x="177" y="322"/>
                        </a:cxn>
                        <a:cxn ang="0">
                          <a:pos x="196" y="366"/>
                        </a:cxn>
                        <a:cxn ang="0">
                          <a:pos x="214" y="402"/>
                        </a:cxn>
                        <a:cxn ang="0">
                          <a:pos x="245" y="450"/>
                        </a:cxn>
                        <a:cxn ang="0">
                          <a:pos x="272" y="488"/>
                        </a:cxn>
                      </a:cxnLst>
                      <a:rect l="0" t="0" r="r" b="b"/>
                      <a:pathLst>
                        <a:path w="272" h="488">
                          <a:moveTo>
                            <a:pt x="69" y="0"/>
                          </a:moveTo>
                          <a:lnTo>
                            <a:pt x="47" y="9"/>
                          </a:lnTo>
                          <a:lnTo>
                            <a:pt x="22" y="27"/>
                          </a:lnTo>
                          <a:lnTo>
                            <a:pt x="7" y="46"/>
                          </a:lnTo>
                          <a:lnTo>
                            <a:pt x="1" y="61"/>
                          </a:lnTo>
                          <a:lnTo>
                            <a:pt x="0" y="74"/>
                          </a:lnTo>
                          <a:lnTo>
                            <a:pt x="4" y="101"/>
                          </a:lnTo>
                          <a:lnTo>
                            <a:pt x="14" y="130"/>
                          </a:lnTo>
                          <a:lnTo>
                            <a:pt x="29" y="168"/>
                          </a:lnTo>
                          <a:lnTo>
                            <a:pt x="45" y="201"/>
                          </a:lnTo>
                          <a:lnTo>
                            <a:pt x="66" y="229"/>
                          </a:lnTo>
                          <a:lnTo>
                            <a:pt x="89" y="257"/>
                          </a:lnTo>
                          <a:lnTo>
                            <a:pt x="118" y="282"/>
                          </a:lnTo>
                          <a:lnTo>
                            <a:pt x="144" y="301"/>
                          </a:lnTo>
                          <a:lnTo>
                            <a:pt x="177" y="322"/>
                          </a:lnTo>
                          <a:lnTo>
                            <a:pt x="196" y="366"/>
                          </a:lnTo>
                          <a:lnTo>
                            <a:pt x="214" y="402"/>
                          </a:lnTo>
                          <a:lnTo>
                            <a:pt x="245" y="450"/>
                          </a:lnTo>
                          <a:lnTo>
                            <a:pt x="272" y="488"/>
                          </a:lnTo>
                        </a:path>
                      </a:pathLst>
                    </a:custGeom>
                    <a:noFill/>
                    <a:ln w="11113">
                      <a:solidFill>
                        <a:srgbClr val="FF8080"/>
                      </a:solidFill>
                      <a:prstDash val="solid"/>
                      <a:round/>
                      <a:headEnd/>
                      <a:tailEnd/>
                    </a:ln>
                  </p:spPr>
                  <p:txBody>
                    <a:bodyPr/>
                    <a:lstStyle/>
                    <a:p>
                      <a:endParaRPr lang="fr-FR"/>
                    </a:p>
                  </p:txBody>
                </p:sp>
              </p:grpSp>
            </p:grpSp>
            <p:grpSp>
              <p:nvGrpSpPr>
                <p:cNvPr id="201773" name="Group 45"/>
                <p:cNvGrpSpPr>
                  <a:grpSpLocks/>
                </p:cNvGrpSpPr>
                <p:nvPr/>
              </p:nvGrpSpPr>
              <p:grpSpPr bwMode="auto">
                <a:xfrm>
                  <a:off x="4770" y="2782"/>
                  <a:ext cx="220" cy="234"/>
                  <a:chOff x="4770" y="2782"/>
                  <a:chExt cx="220" cy="234"/>
                </a:xfrm>
              </p:grpSpPr>
              <p:sp>
                <p:nvSpPr>
                  <p:cNvPr id="201774" name="Freeform 46"/>
                  <p:cNvSpPr>
                    <a:spLocks/>
                  </p:cNvSpPr>
                  <p:nvPr/>
                </p:nvSpPr>
                <p:spPr bwMode="auto">
                  <a:xfrm>
                    <a:off x="4770" y="2782"/>
                    <a:ext cx="220" cy="234"/>
                  </a:xfrm>
                  <a:custGeom>
                    <a:avLst/>
                    <a:gdLst/>
                    <a:ahLst/>
                    <a:cxnLst>
                      <a:cxn ang="0">
                        <a:pos x="136" y="382"/>
                      </a:cxn>
                      <a:cxn ang="0">
                        <a:pos x="106" y="372"/>
                      </a:cxn>
                      <a:cxn ang="0">
                        <a:pos x="76" y="357"/>
                      </a:cxn>
                      <a:cxn ang="0">
                        <a:pos x="59" y="341"/>
                      </a:cxn>
                      <a:cxn ang="0">
                        <a:pos x="45" y="319"/>
                      </a:cxn>
                      <a:cxn ang="0">
                        <a:pos x="29" y="294"/>
                      </a:cxn>
                      <a:cxn ang="0">
                        <a:pos x="14" y="265"/>
                      </a:cxn>
                      <a:cxn ang="0">
                        <a:pos x="7" y="235"/>
                      </a:cxn>
                      <a:cxn ang="0">
                        <a:pos x="0" y="198"/>
                      </a:cxn>
                      <a:cxn ang="0">
                        <a:pos x="3" y="165"/>
                      </a:cxn>
                      <a:cxn ang="0">
                        <a:pos x="11" y="135"/>
                      </a:cxn>
                      <a:cxn ang="0">
                        <a:pos x="30" y="102"/>
                      </a:cxn>
                      <a:cxn ang="0">
                        <a:pos x="48" y="78"/>
                      </a:cxn>
                      <a:cxn ang="0">
                        <a:pos x="74" y="51"/>
                      </a:cxn>
                      <a:cxn ang="0">
                        <a:pos x="98" y="29"/>
                      </a:cxn>
                      <a:cxn ang="0">
                        <a:pos x="124" y="16"/>
                      </a:cxn>
                      <a:cxn ang="0">
                        <a:pos x="155" y="7"/>
                      </a:cxn>
                      <a:cxn ang="0">
                        <a:pos x="189" y="0"/>
                      </a:cxn>
                      <a:cxn ang="0">
                        <a:pos x="237" y="0"/>
                      </a:cxn>
                      <a:cxn ang="0">
                        <a:pos x="297" y="5"/>
                      </a:cxn>
                      <a:cxn ang="0">
                        <a:pos x="347" y="14"/>
                      </a:cxn>
                      <a:cxn ang="0">
                        <a:pos x="395" y="27"/>
                      </a:cxn>
                      <a:cxn ang="0">
                        <a:pos x="453" y="51"/>
                      </a:cxn>
                      <a:cxn ang="0">
                        <a:pos x="494" y="74"/>
                      </a:cxn>
                      <a:cxn ang="0">
                        <a:pos x="530" y="99"/>
                      </a:cxn>
                      <a:cxn ang="0">
                        <a:pos x="558" y="129"/>
                      </a:cxn>
                      <a:cxn ang="0">
                        <a:pos x="587" y="173"/>
                      </a:cxn>
                      <a:cxn ang="0">
                        <a:pos x="613" y="209"/>
                      </a:cxn>
                      <a:cxn ang="0">
                        <a:pos x="633" y="250"/>
                      </a:cxn>
                      <a:cxn ang="0">
                        <a:pos x="646" y="290"/>
                      </a:cxn>
                      <a:cxn ang="0">
                        <a:pos x="660" y="342"/>
                      </a:cxn>
                      <a:cxn ang="0">
                        <a:pos x="661" y="394"/>
                      </a:cxn>
                      <a:cxn ang="0">
                        <a:pos x="653" y="444"/>
                      </a:cxn>
                      <a:cxn ang="0">
                        <a:pos x="642" y="485"/>
                      </a:cxn>
                      <a:cxn ang="0">
                        <a:pos x="625" y="515"/>
                      </a:cxn>
                      <a:cxn ang="0">
                        <a:pos x="603" y="537"/>
                      </a:cxn>
                      <a:cxn ang="0">
                        <a:pos x="574" y="560"/>
                      </a:cxn>
                      <a:cxn ang="0">
                        <a:pos x="528" y="595"/>
                      </a:cxn>
                      <a:cxn ang="0">
                        <a:pos x="490" y="621"/>
                      </a:cxn>
                      <a:cxn ang="0">
                        <a:pos x="441" y="654"/>
                      </a:cxn>
                      <a:cxn ang="0">
                        <a:pos x="395" y="676"/>
                      </a:cxn>
                      <a:cxn ang="0">
                        <a:pos x="355" y="687"/>
                      </a:cxn>
                      <a:cxn ang="0">
                        <a:pos x="303" y="698"/>
                      </a:cxn>
                      <a:cxn ang="0">
                        <a:pos x="259" y="702"/>
                      </a:cxn>
                      <a:cxn ang="0">
                        <a:pos x="212" y="698"/>
                      </a:cxn>
                      <a:cxn ang="0">
                        <a:pos x="174" y="688"/>
                      </a:cxn>
                      <a:cxn ang="0">
                        <a:pos x="143" y="672"/>
                      </a:cxn>
                      <a:cxn ang="0">
                        <a:pos x="109" y="650"/>
                      </a:cxn>
                      <a:cxn ang="0">
                        <a:pos x="80" y="617"/>
                      </a:cxn>
                      <a:cxn ang="0">
                        <a:pos x="62" y="590"/>
                      </a:cxn>
                      <a:cxn ang="0">
                        <a:pos x="47" y="561"/>
                      </a:cxn>
                      <a:cxn ang="0">
                        <a:pos x="41" y="527"/>
                      </a:cxn>
                      <a:cxn ang="0">
                        <a:pos x="45" y="489"/>
                      </a:cxn>
                      <a:cxn ang="0">
                        <a:pos x="52" y="448"/>
                      </a:cxn>
                      <a:cxn ang="0">
                        <a:pos x="63" y="416"/>
                      </a:cxn>
                      <a:cxn ang="0">
                        <a:pos x="81" y="398"/>
                      </a:cxn>
                      <a:cxn ang="0">
                        <a:pos x="106" y="386"/>
                      </a:cxn>
                      <a:cxn ang="0">
                        <a:pos x="136" y="382"/>
                      </a:cxn>
                    </a:cxnLst>
                    <a:rect l="0" t="0" r="r" b="b"/>
                    <a:pathLst>
                      <a:path w="661" h="702">
                        <a:moveTo>
                          <a:pt x="136" y="382"/>
                        </a:moveTo>
                        <a:lnTo>
                          <a:pt x="106" y="372"/>
                        </a:lnTo>
                        <a:lnTo>
                          <a:pt x="76" y="357"/>
                        </a:lnTo>
                        <a:lnTo>
                          <a:pt x="59" y="341"/>
                        </a:lnTo>
                        <a:lnTo>
                          <a:pt x="45" y="319"/>
                        </a:lnTo>
                        <a:lnTo>
                          <a:pt x="29" y="294"/>
                        </a:lnTo>
                        <a:lnTo>
                          <a:pt x="14" y="265"/>
                        </a:lnTo>
                        <a:lnTo>
                          <a:pt x="7" y="235"/>
                        </a:lnTo>
                        <a:lnTo>
                          <a:pt x="0" y="198"/>
                        </a:lnTo>
                        <a:lnTo>
                          <a:pt x="3" y="165"/>
                        </a:lnTo>
                        <a:lnTo>
                          <a:pt x="11" y="135"/>
                        </a:lnTo>
                        <a:lnTo>
                          <a:pt x="30" y="102"/>
                        </a:lnTo>
                        <a:lnTo>
                          <a:pt x="48" y="78"/>
                        </a:lnTo>
                        <a:lnTo>
                          <a:pt x="74" y="51"/>
                        </a:lnTo>
                        <a:lnTo>
                          <a:pt x="98" y="29"/>
                        </a:lnTo>
                        <a:lnTo>
                          <a:pt x="124" y="16"/>
                        </a:lnTo>
                        <a:lnTo>
                          <a:pt x="155" y="7"/>
                        </a:lnTo>
                        <a:lnTo>
                          <a:pt x="189" y="0"/>
                        </a:lnTo>
                        <a:lnTo>
                          <a:pt x="237" y="0"/>
                        </a:lnTo>
                        <a:lnTo>
                          <a:pt x="297" y="5"/>
                        </a:lnTo>
                        <a:lnTo>
                          <a:pt x="347" y="14"/>
                        </a:lnTo>
                        <a:lnTo>
                          <a:pt x="395" y="27"/>
                        </a:lnTo>
                        <a:lnTo>
                          <a:pt x="453" y="51"/>
                        </a:lnTo>
                        <a:lnTo>
                          <a:pt x="494" y="74"/>
                        </a:lnTo>
                        <a:lnTo>
                          <a:pt x="530" y="99"/>
                        </a:lnTo>
                        <a:lnTo>
                          <a:pt x="558" y="129"/>
                        </a:lnTo>
                        <a:lnTo>
                          <a:pt x="587" y="173"/>
                        </a:lnTo>
                        <a:lnTo>
                          <a:pt x="613" y="209"/>
                        </a:lnTo>
                        <a:lnTo>
                          <a:pt x="633" y="250"/>
                        </a:lnTo>
                        <a:lnTo>
                          <a:pt x="646" y="290"/>
                        </a:lnTo>
                        <a:lnTo>
                          <a:pt x="660" y="342"/>
                        </a:lnTo>
                        <a:lnTo>
                          <a:pt x="661" y="394"/>
                        </a:lnTo>
                        <a:lnTo>
                          <a:pt x="653" y="444"/>
                        </a:lnTo>
                        <a:lnTo>
                          <a:pt x="642" y="485"/>
                        </a:lnTo>
                        <a:lnTo>
                          <a:pt x="625" y="515"/>
                        </a:lnTo>
                        <a:lnTo>
                          <a:pt x="603" y="537"/>
                        </a:lnTo>
                        <a:lnTo>
                          <a:pt x="574" y="560"/>
                        </a:lnTo>
                        <a:lnTo>
                          <a:pt x="528" y="595"/>
                        </a:lnTo>
                        <a:lnTo>
                          <a:pt x="490" y="621"/>
                        </a:lnTo>
                        <a:lnTo>
                          <a:pt x="441" y="654"/>
                        </a:lnTo>
                        <a:lnTo>
                          <a:pt x="395" y="676"/>
                        </a:lnTo>
                        <a:lnTo>
                          <a:pt x="355" y="687"/>
                        </a:lnTo>
                        <a:lnTo>
                          <a:pt x="303" y="698"/>
                        </a:lnTo>
                        <a:lnTo>
                          <a:pt x="259" y="702"/>
                        </a:lnTo>
                        <a:lnTo>
                          <a:pt x="212" y="698"/>
                        </a:lnTo>
                        <a:lnTo>
                          <a:pt x="174" y="688"/>
                        </a:lnTo>
                        <a:lnTo>
                          <a:pt x="143" y="672"/>
                        </a:lnTo>
                        <a:lnTo>
                          <a:pt x="109" y="650"/>
                        </a:lnTo>
                        <a:lnTo>
                          <a:pt x="80" y="617"/>
                        </a:lnTo>
                        <a:lnTo>
                          <a:pt x="62" y="590"/>
                        </a:lnTo>
                        <a:lnTo>
                          <a:pt x="47" y="561"/>
                        </a:lnTo>
                        <a:lnTo>
                          <a:pt x="41" y="527"/>
                        </a:lnTo>
                        <a:lnTo>
                          <a:pt x="45" y="489"/>
                        </a:lnTo>
                        <a:lnTo>
                          <a:pt x="52" y="448"/>
                        </a:lnTo>
                        <a:lnTo>
                          <a:pt x="63" y="416"/>
                        </a:lnTo>
                        <a:lnTo>
                          <a:pt x="81" y="398"/>
                        </a:lnTo>
                        <a:lnTo>
                          <a:pt x="106" y="386"/>
                        </a:lnTo>
                        <a:lnTo>
                          <a:pt x="136" y="382"/>
                        </a:lnTo>
                        <a:close/>
                      </a:path>
                    </a:pathLst>
                  </a:custGeom>
                  <a:solidFill>
                    <a:srgbClr val="A05000"/>
                  </a:solidFill>
                  <a:ln w="9525">
                    <a:noFill/>
                    <a:round/>
                    <a:headEnd/>
                    <a:tailEnd/>
                  </a:ln>
                </p:spPr>
                <p:txBody>
                  <a:bodyPr/>
                  <a:lstStyle/>
                  <a:p>
                    <a:endParaRPr lang="fr-FR"/>
                  </a:p>
                </p:txBody>
              </p:sp>
              <p:grpSp>
                <p:nvGrpSpPr>
                  <p:cNvPr id="201775" name="Group 47"/>
                  <p:cNvGrpSpPr>
                    <a:grpSpLocks/>
                  </p:cNvGrpSpPr>
                  <p:nvPr/>
                </p:nvGrpSpPr>
                <p:grpSpPr bwMode="auto">
                  <a:xfrm>
                    <a:off x="4825" y="2842"/>
                    <a:ext cx="115" cy="126"/>
                    <a:chOff x="4825" y="2842"/>
                    <a:chExt cx="115" cy="126"/>
                  </a:xfrm>
                </p:grpSpPr>
                <p:sp>
                  <p:nvSpPr>
                    <p:cNvPr id="201776" name="Freeform 48"/>
                    <p:cNvSpPr>
                      <a:spLocks/>
                    </p:cNvSpPr>
                    <p:nvPr/>
                  </p:nvSpPr>
                  <p:spPr bwMode="auto">
                    <a:xfrm>
                      <a:off x="4825" y="2872"/>
                      <a:ext cx="115" cy="42"/>
                    </a:xfrm>
                    <a:custGeom>
                      <a:avLst/>
                      <a:gdLst/>
                      <a:ahLst/>
                      <a:cxnLst>
                        <a:cxn ang="0">
                          <a:pos x="345" y="0"/>
                        </a:cxn>
                        <a:cxn ang="0">
                          <a:pos x="333" y="18"/>
                        </a:cxn>
                        <a:cxn ang="0">
                          <a:pos x="308" y="48"/>
                        </a:cxn>
                        <a:cxn ang="0">
                          <a:pos x="281" y="72"/>
                        </a:cxn>
                        <a:cxn ang="0">
                          <a:pos x="250" y="92"/>
                        </a:cxn>
                        <a:cxn ang="0">
                          <a:pos x="219" y="103"/>
                        </a:cxn>
                        <a:cxn ang="0">
                          <a:pos x="186" y="113"/>
                        </a:cxn>
                        <a:cxn ang="0">
                          <a:pos x="153" y="122"/>
                        </a:cxn>
                        <a:cxn ang="0">
                          <a:pos x="129" y="125"/>
                        </a:cxn>
                        <a:cxn ang="0">
                          <a:pos x="88" y="122"/>
                        </a:cxn>
                        <a:cxn ang="0">
                          <a:pos x="49" y="118"/>
                        </a:cxn>
                        <a:cxn ang="0">
                          <a:pos x="0" y="111"/>
                        </a:cxn>
                      </a:cxnLst>
                      <a:rect l="0" t="0" r="r" b="b"/>
                      <a:pathLst>
                        <a:path w="345" h="125">
                          <a:moveTo>
                            <a:pt x="345" y="0"/>
                          </a:moveTo>
                          <a:lnTo>
                            <a:pt x="333" y="18"/>
                          </a:lnTo>
                          <a:lnTo>
                            <a:pt x="308" y="48"/>
                          </a:lnTo>
                          <a:lnTo>
                            <a:pt x="281" y="72"/>
                          </a:lnTo>
                          <a:lnTo>
                            <a:pt x="250" y="92"/>
                          </a:lnTo>
                          <a:lnTo>
                            <a:pt x="219" y="103"/>
                          </a:lnTo>
                          <a:lnTo>
                            <a:pt x="186" y="113"/>
                          </a:lnTo>
                          <a:lnTo>
                            <a:pt x="153" y="122"/>
                          </a:lnTo>
                          <a:lnTo>
                            <a:pt x="129" y="125"/>
                          </a:lnTo>
                          <a:lnTo>
                            <a:pt x="88" y="122"/>
                          </a:lnTo>
                          <a:lnTo>
                            <a:pt x="49" y="118"/>
                          </a:lnTo>
                          <a:lnTo>
                            <a:pt x="0" y="111"/>
                          </a:lnTo>
                        </a:path>
                      </a:pathLst>
                    </a:custGeom>
                    <a:noFill/>
                    <a:ln w="11113">
                      <a:solidFill>
                        <a:srgbClr val="FFE0C0"/>
                      </a:solidFill>
                      <a:prstDash val="solid"/>
                      <a:round/>
                      <a:headEnd/>
                      <a:tailEnd/>
                    </a:ln>
                  </p:spPr>
                  <p:txBody>
                    <a:bodyPr/>
                    <a:lstStyle/>
                    <a:p>
                      <a:endParaRPr lang="fr-FR"/>
                    </a:p>
                  </p:txBody>
                </p:sp>
                <p:sp>
                  <p:nvSpPr>
                    <p:cNvPr id="201777" name="Freeform 49"/>
                    <p:cNvSpPr>
                      <a:spLocks/>
                    </p:cNvSpPr>
                    <p:nvPr/>
                  </p:nvSpPr>
                  <p:spPr bwMode="auto">
                    <a:xfrm>
                      <a:off x="4887" y="2842"/>
                      <a:ext cx="12" cy="126"/>
                    </a:xfrm>
                    <a:custGeom>
                      <a:avLst/>
                      <a:gdLst/>
                      <a:ahLst/>
                      <a:cxnLst>
                        <a:cxn ang="0">
                          <a:pos x="0" y="0"/>
                        </a:cxn>
                        <a:cxn ang="0">
                          <a:pos x="11" y="27"/>
                        </a:cxn>
                        <a:cxn ang="0">
                          <a:pos x="25" y="67"/>
                        </a:cxn>
                        <a:cxn ang="0">
                          <a:pos x="29" y="101"/>
                        </a:cxn>
                        <a:cxn ang="0">
                          <a:pos x="33" y="122"/>
                        </a:cxn>
                        <a:cxn ang="0">
                          <a:pos x="26" y="145"/>
                        </a:cxn>
                        <a:cxn ang="0">
                          <a:pos x="14" y="173"/>
                        </a:cxn>
                        <a:cxn ang="0">
                          <a:pos x="6" y="192"/>
                        </a:cxn>
                        <a:cxn ang="0">
                          <a:pos x="3" y="212"/>
                        </a:cxn>
                        <a:cxn ang="0">
                          <a:pos x="7" y="230"/>
                        </a:cxn>
                        <a:cxn ang="0">
                          <a:pos x="18" y="251"/>
                        </a:cxn>
                        <a:cxn ang="0">
                          <a:pos x="28" y="271"/>
                        </a:cxn>
                        <a:cxn ang="0">
                          <a:pos x="36" y="283"/>
                        </a:cxn>
                        <a:cxn ang="0">
                          <a:pos x="29" y="294"/>
                        </a:cxn>
                        <a:cxn ang="0">
                          <a:pos x="21" y="318"/>
                        </a:cxn>
                        <a:cxn ang="0">
                          <a:pos x="11" y="346"/>
                        </a:cxn>
                        <a:cxn ang="0">
                          <a:pos x="3" y="376"/>
                        </a:cxn>
                      </a:cxnLst>
                      <a:rect l="0" t="0" r="r" b="b"/>
                      <a:pathLst>
                        <a:path w="36" h="376">
                          <a:moveTo>
                            <a:pt x="0" y="0"/>
                          </a:moveTo>
                          <a:lnTo>
                            <a:pt x="11" y="27"/>
                          </a:lnTo>
                          <a:lnTo>
                            <a:pt x="25" y="67"/>
                          </a:lnTo>
                          <a:lnTo>
                            <a:pt x="29" y="101"/>
                          </a:lnTo>
                          <a:lnTo>
                            <a:pt x="33" y="122"/>
                          </a:lnTo>
                          <a:lnTo>
                            <a:pt x="26" y="145"/>
                          </a:lnTo>
                          <a:lnTo>
                            <a:pt x="14" y="173"/>
                          </a:lnTo>
                          <a:lnTo>
                            <a:pt x="6" y="192"/>
                          </a:lnTo>
                          <a:lnTo>
                            <a:pt x="3" y="212"/>
                          </a:lnTo>
                          <a:lnTo>
                            <a:pt x="7" y="230"/>
                          </a:lnTo>
                          <a:lnTo>
                            <a:pt x="18" y="251"/>
                          </a:lnTo>
                          <a:lnTo>
                            <a:pt x="28" y="271"/>
                          </a:lnTo>
                          <a:lnTo>
                            <a:pt x="36" y="283"/>
                          </a:lnTo>
                          <a:lnTo>
                            <a:pt x="29" y="294"/>
                          </a:lnTo>
                          <a:lnTo>
                            <a:pt x="21" y="318"/>
                          </a:lnTo>
                          <a:lnTo>
                            <a:pt x="11" y="346"/>
                          </a:lnTo>
                          <a:lnTo>
                            <a:pt x="3" y="376"/>
                          </a:lnTo>
                        </a:path>
                      </a:pathLst>
                    </a:custGeom>
                    <a:noFill/>
                    <a:ln w="11113">
                      <a:solidFill>
                        <a:srgbClr val="FFE0C0"/>
                      </a:solidFill>
                      <a:prstDash val="solid"/>
                      <a:round/>
                      <a:headEnd/>
                      <a:tailEnd/>
                    </a:ln>
                  </p:spPr>
                  <p:txBody>
                    <a:bodyPr/>
                    <a:lstStyle/>
                    <a:p>
                      <a:endParaRPr lang="fr-FR"/>
                    </a:p>
                  </p:txBody>
                </p:sp>
                <p:sp>
                  <p:nvSpPr>
                    <p:cNvPr id="201778" name="Freeform 50"/>
                    <p:cNvSpPr>
                      <a:spLocks/>
                    </p:cNvSpPr>
                    <p:nvPr/>
                  </p:nvSpPr>
                  <p:spPr bwMode="auto">
                    <a:xfrm>
                      <a:off x="4848" y="2871"/>
                      <a:ext cx="19" cy="88"/>
                    </a:xfrm>
                    <a:custGeom>
                      <a:avLst/>
                      <a:gdLst/>
                      <a:ahLst/>
                      <a:cxnLst>
                        <a:cxn ang="0">
                          <a:pos x="0" y="0"/>
                        </a:cxn>
                        <a:cxn ang="0">
                          <a:pos x="20" y="18"/>
                        </a:cxn>
                        <a:cxn ang="0">
                          <a:pos x="34" y="36"/>
                        </a:cxn>
                        <a:cxn ang="0">
                          <a:pos x="45" y="63"/>
                        </a:cxn>
                        <a:cxn ang="0">
                          <a:pos x="53" y="96"/>
                        </a:cxn>
                        <a:cxn ang="0">
                          <a:pos x="59" y="139"/>
                        </a:cxn>
                        <a:cxn ang="0">
                          <a:pos x="56" y="174"/>
                        </a:cxn>
                        <a:cxn ang="0">
                          <a:pos x="48" y="208"/>
                        </a:cxn>
                        <a:cxn ang="0">
                          <a:pos x="35" y="238"/>
                        </a:cxn>
                        <a:cxn ang="0">
                          <a:pos x="13" y="264"/>
                        </a:cxn>
                      </a:cxnLst>
                      <a:rect l="0" t="0" r="r" b="b"/>
                      <a:pathLst>
                        <a:path w="59" h="264">
                          <a:moveTo>
                            <a:pt x="0" y="0"/>
                          </a:moveTo>
                          <a:lnTo>
                            <a:pt x="20" y="18"/>
                          </a:lnTo>
                          <a:lnTo>
                            <a:pt x="34" y="36"/>
                          </a:lnTo>
                          <a:lnTo>
                            <a:pt x="45" y="63"/>
                          </a:lnTo>
                          <a:lnTo>
                            <a:pt x="53" y="96"/>
                          </a:lnTo>
                          <a:lnTo>
                            <a:pt x="59" y="139"/>
                          </a:lnTo>
                          <a:lnTo>
                            <a:pt x="56" y="174"/>
                          </a:lnTo>
                          <a:lnTo>
                            <a:pt x="48" y="208"/>
                          </a:lnTo>
                          <a:lnTo>
                            <a:pt x="35" y="238"/>
                          </a:lnTo>
                          <a:lnTo>
                            <a:pt x="13" y="264"/>
                          </a:lnTo>
                        </a:path>
                      </a:pathLst>
                    </a:custGeom>
                    <a:noFill/>
                    <a:ln w="11113">
                      <a:solidFill>
                        <a:srgbClr val="FFE0C0"/>
                      </a:solidFill>
                      <a:prstDash val="solid"/>
                      <a:round/>
                      <a:headEnd/>
                      <a:tailEnd/>
                    </a:ln>
                  </p:spPr>
                  <p:txBody>
                    <a:bodyPr/>
                    <a:lstStyle/>
                    <a:p>
                      <a:endParaRPr lang="fr-FR"/>
                    </a:p>
                  </p:txBody>
                </p:sp>
                <p:sp>
                  <p:nvSpPr>
                    <p:cNvPr id="201779" name="Freeform 51"/>
                    <p:cNvSpPr>
                      <a:spLocks/>
                    </p:cNvSpPr>
                    <p:nvPr/>
                  </p:nvSpPr>
                  <p:spPr bwMode="auto">
                    <a:xfrm>
                      <a:off x="4900" y="2908"/>
                      <a:ext cx="37" cy="25"/>
                    </a:xfrm>
                    <a:custGeom>
                      <a:avLst/>
                      <a:gdLst/>
                      <a:ahLst/>
                      <a:cxnLst>
                        <a:cxn ang="0">
                          <a:pos x="0" y="0"/>
                        </a:cxn>
                        <a:cxn ang="0">
                          <a:pos x="33" y="7"/>
                        </a:cxn>
                        <a:cxn ang="0">
                          <a:pos x="59" y="17"/>
                        </a:cxn>
                        <a:cxn ang="0">
                          <a:pos x="77" y="29"/>
                        </a:cxn>
                        <a:cxn ang="0">
                          <a:pos x="97" y="54"/>
                        </a:cxn>
                        <a:cxn ang="0">
                          <a:pos x="112" y="74"/>
                        </a:cxn>
                      </a:cxnLst>
                      <a:rect l="0" t="0" r="r" b="b"/>
                      <a:pathLst>
                        <a:path w="112" h="74">
                          <a:moveTo>
                            <a:pt x="0" y="0"/>
                          </a:moveTo>
                          <a:lnTo>
                            <a:pt x="33" y="7"/>
                          </a:lnTo>
                          <a:lnTo>
                            <a:pt x="59" y="17"/>
                          </a:lnTo>
                          <a:lnTo>
                            <a:pt x="77" y="29"/>
                          </a:lnTo>
                          <a:lnTo>
                            <a:pt x="97" y="54"/>
                          </a:lnTo>
                          <a:lnTo>
                            <a:pt x="112" y="74"/>
                          </a:lnTo>
                        </a:path>
                      </a:pathLst>
                    </a:custGeom>
                    <a:noFill/>
                    <a:ln w="11113">
                      <a:solidFill>
                        <a:srgbClr val="FFE0C0"/>
                      </a:solidFill>
                      <a:prstDash val="solid"/>
                      <a:round/>
                      <a:headEnd/>
                      <a:tailEnd/>
                    </a:ln>
                  </p:spPr>
                  <p:txBody>
                    <a:bodyPr/>
                    <a:lstStyle/>
                    <a:p>
                      <a:endParaRPr lang="fr-FR"/>
                    </a:p>
                  </p:txBody>
                </p:sp>
              </p:grpSp>
            </p:grpSp>
          </p:grpSp>
          <p:grpSp>
            <p:nvGrpSpPr>
              <p:cNvPr id="201780" name="Group 52"/>
              <p:cNvGrpSpPr>
                <a:grpSpLocks/>
              </p:cNvGrpSpPr>
              <p:nvPr/>
            </p:nvGrpSpPr>
            <p:grpSpPr bwMode="auto">
              <a:xfrm>
                <a:off x="4545" y="2667"/>
                <a:ext cx="343" cy="709"/>
                <a:chOff x="4545" y="2667"/>
                <a:chExt cx="343" cy="709"/>
              </a:xfrm>
            </p:grpSpPr>
            <p:grpSp>
              <p:nvGrpSpPr>
                <p:cNvPr id="201781" name="Group 53"/>
                <p:cNvGrpSpPr>
                  <a:grpSpLocks/>
                </p:cNvGrpSpPr>
                <p:nvPr/>
              </p:nvGrpSpPr>
              <p:grpSpPr bwMode="auto">
                <a:xfrm>
                  <a:off x="4545" y="2667"/>
                  <a:ext cx="343" cy="202"/>
                  <a:chOff x="4545" y="2667"/>
                  <a:chExt cx="343" cy="202"/>
                </a:xfrm>
              </p:grpSpPr>
              <p:grpSp>
                <p:nvGrpSpPr>
                  <p:cNvPr id="201782" name="Group 54"/>
                  <p:cNvGrpSpPr>
                    <a:grpSpLocks/>
                  </p:cNvGrpSpPr>
                  <p:nvPr/>
                </p:nvGrpSpPr>
                <p:grpSpPr bwMode="auto">
                  <a:xfrm>
                    <a:off x="4545" y="2667"/>
                    <a:ext cx="343" cy="202"/>
                    <a:chOff x="4545" y="2667"/>
                    <a:chExt cx="343" cy="202"/>
                  </a:xfrm>
                </p:grpSpPr>
                <p:grpSp>
                  <p:nvGrpSpPr>
                    <p:cNvPr id="201783" name="Group 55"/>
                    <p:cNvGrpSpPr>
                      <a:grpSpLocks/>
                    </p:cNvGrpSpPr>
                    <p:nvPr/>
                  </p:nvGrpSpPr>
                  <p:grpSpPr bwMode="auto">
                    <a:xfrm>
                      <a:off x="4545" y="2667"/>
                      <a:ext cx="343" cy="202"/>
                      <a:chOff x="4545" y="2667"/>
                      <a:chExt cx="343" cy="202"/>
                    </a:xfrm>
                  </p:grpSpPr>
                  <p:sp>
                    <p:nvSpPr>
                      <p:cNvPr id="201784" name="Freeform 56"/>
                      <p:cNvSpPr>
                        <a:spLocks/>
                      </p:cNvSpPr>
                      <p:nvPr/>
                    </p:nvSpPr>
                    <p:spPr bwMode="auto">
                      <a:xfrm>
                        <a:off x="4545" y="2667"/>
                        <a:ext cx="343" cy="202"/>
                      </a:xfrm>
                      <a:custGeom>
                        <a:avLst/>
                        <a:gdLst/>
                        <a:ahLst/>
                        <a:cxnLst>
                          <a:cxn ang="0">
                            <a:pos x="313" y="591"/>
                          </a:cxn>
                          <a:cxn ang="0">
                            <a:pos x="263" y="605"/>
                          </a:cxn>
                          <a:cxn ang="0">
                            <a:pos x="223" y="597"/>
                          </a:cxn>
                          <a:cxn ang="0">
                            <a:pos x="202" y="572"/>
                          </a:cxn>
                          <a:cxn ang="0">
                            <a:pos x="205" y="537"/>
                          </a:cxn>
                          <a:cxn ang="0">
                            <a:pos x="237" y="503"/>
                          </a:cxn>
                          <a:cxn ang="0">
                            <a:pos x="295" y="479"/>
                          </a:cxn>
                          <a:cxn ang="0">
                            <a:pos x="350" y="459"/>
                          </a:cxn>
                          <a:cxn ang="0">
                            <a:pos x="306" y="425"/>
                          </a:cxn>
                          <a:cxn ang="0">
                            <a:pos x="349" y="366"/>
                          </a:cxn>
                          <a:cxn ang="0">
                            <a:pos x="357" y="314"/>
                          </a:cxn>
                          <a:cxn ang="0">
                            <a:pos x="313" y="300"/>
                          </a:cxn>
                          <a:cxn ang="0">
                            <a:pos x="217" y="293"/>
                          </a:cxn>
                          <a:cxn ang="0">
                            <a:pos x="14" y="268"/>
                          </a:cxn>
                          <a:cxn ang="0">
                            <a:pos x="0" y="223"/>
                          </a:cxn>
                          <a:cxn ang="0">
                            <a:pos x="11" y="181"/>
                          </a:cxn>
                          <a:cxn ang="0">
                            <a:pos x="36" y="146"/>
                          </a:cxn>
                          <a:cxn ang="0">
                            <a:pos x="87" y="108"/>
                          </a:cxn>
                          <a:cxn ang="0">
                            <a:pos x="154" y="79"/>
                          </a:cxn>
                          <a:cxn ang="0">
                            <a:pos x="257" y="48"/>
                          </a:cxn>
                          <a:cxn ang="0">
                            <a:pos x="356" y="18"/>
                          </a:cxn>
                          <a:cxn ang="0">
                            <a:pos x="442" y="6"/>
                          </a:cxn>
                          <a:cxn ang="0">
                            <a:pos x="556" y="4"/>
                          </a:cxn>
                          <a:cxn ang="0">
                            <a:pos x="623" y="31"/>
                          </a:cxn>
                          <a:cxn ang="0">
                            <a:pos x="667" y="71"/>
                          </a:cxn>
                          <a:cxn ang="0">
                            <a:pos x="765" y="73"/>
                          </a:cxn>
                          <a:cxn ang="0">
                            <a:pos x="867" y="109"/>
                          </a:cxn>
                          <a:cxn ang="0">
                            <a:pos x="936" y="162"/>
                          </a:cxn>
                          <a:cxn ang="0">
                            <a:pos x="998" y="234"/>
                          </a:cxn>
                          <a:cxn ang="0">
                            <a:pos x="1028" y="296"/>
                          </a:cxn>
                          <a:cxn ang="0">
                            <a:pos x="949" y="321"/>
                          </a:cxn>
                          <a:cxn ang="0">
                            <a:pos x="831" y="284"/>
                          </a:cxn>
                          <a:cxn ang="0">
                            <a:pos x="748" y="329"/>
                          </a:cxn>
                          <a:cxn ang="0">
                            <a:pos x="675" y="415"/>
                          </a:cxn>
                          <a:cxn ang="0">
                            <a:pos x="338" y="581"/>
                          </a:cxn>
                        </a:cxnLst>
                        <a:rect l="0" t="0" r="r" b="b"/>
                        <a:pathLst>
                          <a:path w="1028" h="605">
                            <a:moveTo>
                              <a:pt x="338" y="581"/>
                            </a:moveTo>
                            <a:lnTo>
                              <a:pt x="313" y="591"/>
                            </a:lnTo>
                            <a:lnTo>
                              <a:pt x="292" y="599"/>
                            </a:lnTo>
                            <a:lnTo>
                              <a:pt x="263" y="605"/>
                            </a:lnTo>
                            <a:lnTo>
                              <a:pt x="241" y="604"/>
                            </a:lnTo>
                            <a:lnTo>
                              <a:pt x="223" y="597"/>
                            </a:lnTo>
                            <a:lnTo>
                              <a:pt x="209" y="586"/>
                            </a:lnTo>
                            <a:lnTo>
                              <a:pt x="202" y="572"/>
                            </a:lnTo>
                            <a:lnTo>
                              <a:pt x="201" y="553"/>
                            </a:lnTo>
                            <a:lnTo>
                              <a:pt x="205" y="537"/>
                            </a:lnTo>
                            <a:lnTo>
                              <a:pt x="218" y="520"/>
                            </a:lnTo>
                            <a:lnTo>
                              <a:pt x="237" y="503"/>
                            </a:lnTo>
                            <a:lnTo>
                              <a:pt x="264" y="488"/>
                            </a:lnTo>
                            <a:lnTo>
                              <a:pt x="295" y="479"/>
                            </a:lnTo>
                            <a:lnTo>
                              <a:pt x="323" y="471"/>
                            </a:lnTo>
                            <a:lnTo>
                              <a:pt x="350" y="459"/>
                            </a:lnTo>
                            <a:lnTo>
                              <a:pt x="288" y="446"/>
                            </a:lnTo>
                            <a:lnTo>
                              <a:pt x="306" y="425"/>
                            </a:lnTo>
                            <a:lnTo>
                              <a:pt x="330" y="395"/>
                            </a:lnTo>
                            <a:lnTo>
                              <a:pt x="349" y="366"/>
                            </a:lnTo>
                            <a:lnTo>
                              <a:pt x="356" y="340"/>
                            </a:lnTo>
                            <a:lnTo>
                              <a:pt x="357" y="314"/>
                            </a:lnTo>
                            <a:lnTo>
                              <a:pt x="339" y="307"/>
                            </a:lnTo>
                            <a:lnTo>
                              <a:pt x="313" y="300"/>
                            </a:lnTo>
                            <a:lnTo>
                              <a:pt x="274" y="292"/>
                            </a:lnTo>
                            <a:lnTo>
                              <a:pt x="217" y="293"/>
                            </a:lnTo>
                            <a:lnTo>
                              <a:pt x="32" y="296"/>
                            </a:lnTo>
                            <a:lnTo>
                              <a:pt x="14" y="268"/>
                            </a:lnTo>
                            <a:lnTo>
                              <a:pt x="3" y="245"/>
                            </a:lnTo>
                            <a:lnTo>
                              <a:pt x="0" y="223"/>
                            </a:lnTo>
                            <a:lnTo>
                              <a:pt x="3" y="201"/>
                            </a:lnTo>
                            <a:lnTo>
                              <a:pt x="11" y="181"/>
                            </a:lnTo>
                            <a:lnTo>
                              <a:pt x="22" y="162"/>
                            </a:lnTo>
                            <a:lnTo>
                              <a:pt x="36" y="146"/>
                            </a:lnTo>
                            <a:lnTo>
                              <a:pt x="58" y="128"/>
                            </a:lnTo>
                            <a:lnTo>
                              <a:pt x="87" y="108"/>
                            </a:lnTo>
                            <a:lnTo>
                              <a:pt x="114" y="93"/>
                            </a:lnTo>
                            <a:lnTo>
                              <a:pt x="154" y="79"/>
                            </a:lnTo>
                            <a:lnTo>
                              <a:pt x="204" y="63"/>
                            </a:lnTo>
                            <a:lnTo>
                              <a:pt x="257" y="48"/>
                            </a:lnTo>
                            <a:lnTo>
                              <a:pt x="307" y="32"/>
                            </a:lnTo>
                            <a:lnTo>
                              <a:pt x="356" y="18"/>
                            </a:lnTo>
                            <a:lnTo>
                              <a:pt x="399" y="10"/>
                            </a:lnTo>
                            <a:lnTo>
                              <a:pt x="442" y="6"/>
                            </a:lnTo>
                            <a:lnTo>
                              <a:pt x="497" y="0"/>
                            </a:lnTo>
                            <a:lnTo>
                              <a:pt x="556" y="4"/>
                            </a:lnTo>
                            <a:lnTo>
                              <a:pt x="590" y="13"/>
                            </a:lnTo>
                            <a:lnTo>
                              <a:pt x="623" y="31"/>
                            </a:lnTo>
                            <a:lnTo>
                              <a:pt x="645" y="50"/>
                            </a:lnTo>
                            <a:lnTo>
                              <a:pt x="667" y="71"/>
                            </a:lnTo>
                            <a:lnTo>
                              <a:pt x="713" y="69"/>
                            </a:lnTo>
                            <a:lnTo>
                              <a:pt x="765" y="73"/>
                            </a:lnTo>
                            <a:lnTo>
                              <a:pt x="822" y="84"/>
                            </a:lnTo>
                            <a:lnTo>
                              <a:pt x="867" y="109"/>
                            </a:lnTo>
                            <a:lnTo>
                              <a:pt x="903" y="135"/>
                            </a:lnTo>
                            <a:lnTo>
                              <a:pt x="936" y="162"/>
                            </a:lnTo>
                            <a:lnTo>
                              <a:pt x="971" y="197"/>
                            </a:lnTo>
                            <a:lnTo>
                              <a:pt x="998" y="234"/>
                            </a:lnTo>
                            <a:lnTo>
                              <a:pt x="1016" y="266"/>
                            </a:lnTo>
                            <a:lnTo>
                              <a:pt x="1028" y="296"/>
                            </a:lnTo>
                            <a:lnTo>
                              <a:pt x="998" y="347"/>
                            </a:lnTo>
                            <a:lnTo>
                              <a:pt x="949" y="321"/>
                            </a:lnTo>
                            <a:lnTo>
                              <a:pt x="862" y="281"/>
                            </a:lnTo>
                            <a:lnTo>
                              <a:pt x="831" y="284"/>
                            </a:lnTo>
                            <a:lnTo>
                              <a:pt x="791" y="297"/>
                            </a:lnTo>
                            <a:lnTo>
                              <a:pt x="748" y="329"/>
                            </a:lnTo>
                            <a:lnTo>
                              <a:pt x="704" y="369"/>
                            </a:lnTo>
                            <a:lnTo>
                              <a:pt x="675" y="415"/>
                            </a:lnTo>
                            <a:lnTo>
                              <a:pt x="626" y="485"/>
                            </a:lnTo>
                            <a:lnTo>
                              <a:pt x="338" y="581"/>
                            </a:lnTo>
                            <a:close/>
                          </a:path>
                        </a:pathLst>
                      </a:custGeom>
                      <a:solidFill>
                        <a:srgbClr val="E0E0E0"/>
                      </a:solidFill>
                      <a:ln w="9525">
                        <a:noFill/>
                        <a:round/>
                        <a:headEnd/>
                        <a:tailEnd/>
                      </a:ln>
                    </p:spPr>
                    <p:txBody>
                      <a:bodyPr/>
                      <a:lstStyle/>
                      <a:p>
                        <a:endParaRPr lang="fr-FR"/>
                      </a:p>
                    </p:txBody>
                  </p:sp>
                  <p:sp>
                    <p:nvSpPr>
                      <p:cNvPr id="201785" name="Freeform 57"/>
                      <p:cNvSpPr>
                        <a:spLocks/>
                      </p:cNvSpPr>
                      <p:nvPr/>
                    </p:nvSpPr>
                    <p:spPr bwMode="auto">
                      <a:xfrm>
                        <a:off x="4600" y="2702"/>
                        <a:ext cx="222" cy="98"/>
                      </a:xfrm>
                      <a:custGeom>
                        <a:avLst/>
                        <a:gdLst/>
                        <a:ahLst/>
                        <a:cxnLst>
                          <a:cxn ang="0">
                            <a:pos x="0" y="149"/>
                          </a:cxn>
                          <a:cxn ang="0">
                            <a:pos x="16" y="113"/>
                          </a:cxn>
                          <a:cxn ang="0">
                            <a:pos x="34" y="87"/>
                          </a:cxn>
                          <a:cxn ang="0">
                            <a:pos x="59" y="65"/>
                          </a:cxn>
                          <a:cxn ang="0">
                            <a:pos x="86" y="48"/>
                          </a:cxn>
                          <a:cxn ang="0">
                            <a:pos x="119" y="33"/>
                          </a:cxn>
                          <a:cxn ang="0">
                            <a:pos x="157" y="17"/>
                          </a:cxn>
                          <a:cxn ang="0">
                            <a:pos x="201" y="6"/>
                          </a:cxn>
                          <a:cxn ang="0">
                            <a:pos x="256" y="2"/>
                          </a:cxn>
                          <a:cxn ang="0">
                            <a:pos x="332" y="0"/>
                          </a:cxn>
                          <a:cxn ang="0">
                            <a:pos x="429" y="2"/>
                          </a:cxn>
                          <a:cxn ang="0">
                            <a:pos x="483" y="9"/>
                          </a:cxn>
                          <a:cxn ang="0">
                            <a:pos x="518" y="23"/>
                          </a:cxn>
                          <a:cxn ang="0">
                            <a:pos x="556" y="39"/>
                          </a:cxn>
                          <a:cxn ang="0">
                            <a:pos x="598" y="57"/>
                          </a:cxn>
                          <a:cxn ang="0">
                            <a:pos x="633" y="73"/>
                          </a:cxn>
                          <a:cxn ang="0">
                            <a:pos x="665" y="89"/>
                          </a:cxn>
                          <a:cxn ang="0">
                            <a:pos x="660" y="102"/>
                          </a:cxn>
                          <a:cxn ang="0">
                            <a:pos x="649" y="117"/>
                          </a:cxn>
                          <a:cxn ang="0">
                            <a:pos x="634" y="128"/>
                          </a:cxn>
                          <a:cxn ang="0">
                            <a:pos x="398" y="293"/>
                          </a:cxn>
                          <a:cxn ang="0">
                            <a:pos x="201" y="285"/>
                          </a:cxn>
                          <a:cxn ang="0">
                            <a:pos x="197" y="215"/>
                          </a:cxn>
                          <a:cxn ang="0">
                            <a:pos x="182" y="202"/>
                          </a:cxn>
                          <a:cxn ang="0">
                            <a:pos x="160" y="187"/>
                          </a:cxn>
                          <a:cxn ang="0">
                            <a:pos x="131" y="176"/>
                          </a:cxn>
                          <a:cxn ang="0">
                            <a:pos x="89" y="167"/>
                          </a:cxn>
                          <a:cxn ang="0">
                            <a:pos x="34" y="157"/>
                          </a:cxn>
                          <a:cxn ang="0">
                            <a:pos x="0" y="149"/>
                          </a:cxn>
                        </a:cxnLst>
                        <a:rect l="0" t="0" r="r" b="b"/>
                        <a:pathLst>
                          <a:path w="665" h="293">
                            <a:moveTo>
                              <a:pt x="0" y="149"/>
                            </a:moveTo>
                            <a:lnTo>
                              <a:pt x="16" y="113"/>
                            </a:lnTo>
                            <a:lnTo>
                              <a:pt x="34" y="87"/>
                            </a:lnTo>
                            <a:lnTo>
                              <a:pt x="59" y="65"/>
                            </a:lnTo>
                            <a:lnTo>
                              <a:pt x="86" y="48"/>
                            </a:lnTo>
                            <a:lnTo>
                              <a:pt x="119" y="33"/>
                            </a:lnTo>
                            <a:lnTo>
                              <a:pt x="157" y="17"/>
                            </a:lnTo>
                            <a:lnTo>
                              <a:pt x="201" y="6"/>
                            </a:lnTo>
                            <a:lnTo>
                              <a:pt x="256" y="2"/>
                            </a:lnTo>
                            <a:lnTo>
                              <a:pt x="332" y="0"/>
                            </a:lnTo>
                            <a:lnTo>
                              <a:pt x="429" y="2"/>
                            </a:lnTo>
                            <a:lnTo>
                              <a:pt x="483" y="9"/>
                            </a:lnTo>
                            <a:lnTo>
                              <a:pt x="518" y="23"/>
                            </a:lnTo>
                            <a:lnTo>
                              <a:pt x="556" y="39"/>
                            </a:lnTo>
                            <a:lnTo>
                              <a:pt x="598" y="57"/>
                            </a:lnTo>
                            <a:lnTo>
                              <a:pt x="633" y="73"/>
                            </a:lnTo>
                            <a:lnTo>
                              <a:pt x="665" y="89"/>
                            </a:lnTo>
                            <a:lnTo>
                              <a:pt x="660" y="102"/>
                            </a:lnTo>
                            <a:lnTo>
                              <a:pt x="649" y="117"/>
                            </a:lnTo>
                            <a:lnTo>
                              <a:pt x="634" y="128"/>
                            </a:lnTo>
                            <a:lnTo>
                              <a:pt x="398" y="293"/>
                            </a:lnTo>
                            <a:lnTo>
                              <a:pt x="201" y="285"/>
                            </a:lnTo>
                            <a:lnTo>
                              <a:pt x="197" y="215"/>
                            </a:lnTo>
                            <a:lnTo>
                              <a:pt x="182" y="202"/>
                            </a:lnTo>
                            <a:lnTo>
                              <a:pt x="160" y="187"/>
                            </a:lnTo>
                            <a:lnTo>
                              <a:pt x="131" y="176"/>
                            </a:lnTo>
                            <a:lnTo>
                              <a:pt x="89" y="167"/>
                            </a:lnTo>
                            <a:lnTo>
                              <a:pt x="34" y="157"/>
                            </a:lnTo>
                            <a:lnTo>
                              <a:pt x="0" y="149"/>
                            </a:lnTo>
                            <a:close/>
                          </a:path>
                        </a:pathLst>
                      </a:custGeom>
                      <a:solidFill>
                        <a:srgbClr val="8080FF"/>
                      </a:solidFill>
                      <a:ln w="9525">
                        <a:noFill/>
                        <a:round/>
                        <a:headEnd/>
                        <a:tailEnd/>
                      </a:ln>
                    </p:spPr>
                    <p:txBody>
                      <a:bodyPr/>
                      <a:lstStyle/>
                      <a:p>
                        <a:endParaRPr lang="fr-FR"/>
                      </a:p>
                    </p:txBody>
                  </p:sp>
                </p:grpSp>
                <p:sp>
                  <p:nvSpPr>
                    <p:cNvPr id="201786" name="Oval 58"/>
                    <p:cNvSpPr>
                      <a:spLocks noChangeArrowheads="1"/>
                    </p:cNvSpPr>
                    <p:nvPr/>
                  </p:nvSpPr>
                  <p:spPr bwMode="auto">
                    <a:xfrm>
                      <a:off x="4672" y="2740"/>
                      <a:ext cx="33" cy="21"/>
                    </a:xfrm>
                    <a:prstGeom prst="ellipse">
                      <a:avLst/>
                    </a:prstGeom>
                    <a:solidFill>
                      <a:srgbClr val="E0E0E0"/>
                    </a:solidFill>
                    <a:ln w="9525">
                      <a:noFill/>
                      <a:round/>
                      <a:headEnd/>
                      <a:tailEnd/>
                    </a:ln>
                  </p:spPr>
                  <p:txBody>
                    <a:bodyPr/>
                    <a:lstStyle/>
                    <a:p>
                      <a:endParaRPr lang="fr-FR"/>
                    </a:p>
                  </p:txBody>
                </p:sp>
              </p:grpSp>
              <p:grpSp>
                <p:nvGrpSpPr>
                  <p:cNvPr id="201787" name="Group 59"/>
                  <p:cNvGrpSpPr>
                    <a:grpSpLocks/>
                  </p:cNvGrpSpPr>
                  <p:nvPr/>
                </p:nvGrpSpPr>
                <p:grpSpPr bwMode="auto">
                  <a:xfrm>
                    <a:off x="4560" y="2671"/>
                    <a:ext cx="313" cy="80"/>
                    <a:chOff x="4560" y="2671"/>
                    <a:chExt cx="313" cy="80"/>
                  </a:xfrm>
                </p:grpSpPr>
                <p:sp>
                  <p:nvSpPr>
                    <p:cNvPr id="201788" name="Line 60"/>
                    <p:cNvSpPr>
                      <a:spLocks noChangeShapeType="1"/>
                    </p:cNvSpPr>
                    <p:nvPr/>
                  </p:nvSpPr>
                  <p:spPr bwMode="auto">
                    <a:xfrm>
                      <a:off x="4560" y="2740"/>
                      <a:ext cx="41" cy="11"/>
                    </a:xfrm>
                    <a:prstGeom prst="line">
                      <a:avLst/>
                    </a:prstGeom>
                    <a:noFill/>
                    <a:ln w="4763">
                      <a:solidFill>
                        <a:srgbClr val="C06000"/>
                      </a:solidFill>
                      <a:round/>
                      <a:headEnd/>
                      <a:tailEnd/>
                    </a:ln>
                  </p:spPr>
                  <p:txBody>
                    <a:bodyPr/>
                    <a:lstStyle/>
                    <a:p>
                      <a:endParaRPr lang="fr-FR"/>
                    </a:p>
                  </p:txBody>
                </p:sp>
                <p:sp>
                  <p:nvSpPr>
                    <p:cNvPr id="201789" name="Line 61"/>
                    <p:cNvSpPr>
                      <a:spLocks noChangeShapeType="1"/>
                    </p:cNvSpPr>
                    <p:nvPr/>
                  </p:nvSpPr>
                  <p:spPr bwMode="auto">
                    <a:xfrm>
                      <a:off x="4576" y="2712"/>
                      <a:ext cx="35" cy="20"/>
                    </a:xfrm>
                    <a:prstGeom prst="line">
                      <a:avLst/>
                    </a:prstGeom>
                    <a:noFill/>
                    <a:ln w="4763">
                      <a:solidFill>
                        <a:srgbClr val="C06000"/>
                      </a:solidFill>
                      <a:round/>
                      <a:headEnd/>
                      <a:tailEnd/>
                    </a:ln>
                  </p:spPr>
                  <p:txBody>
                    <a:bodyPr/>
                    <a:lstStyle/>
                    <a:p>
                      <a:endParaRPr lang="fr-FR"/>
                    </a:p>
                  </p:txBody>
                </p:sp>
                <p:sp>
                  <p:nvSpPr>
                    <p:cNvPr id="201790" name="Line 62"/>
                    <p:cNvSpPr>
                      <a:spLocks noChangeShapeType="1"/>
                    </p:cNvSpPr>
                    <p:nvPr/>
                  </p:nvSpPr>
                  <p:spPr bwMode="auto">
                    <a:xfrm>
                      <a:off x="4608" y="2692"/>
                      <a:ext cx="17" cy="28"/>
                    </a:xfrm>
                    <a:prstGeom prst="line">
                      <a:avLst/>
                    </a:prstGeom>
                    <a:noFill/>
                    <a:ln w="4763">
                      <a:solidFill>
                        <a:srgbClr val="C06000"/>
                      </a:solidFill>
                      <a:round/>
                      <a:headEnd/>
                      <a:tailEnd/>
                    </a:ln>
                  </p:spPr>
                  <p:txBody>
                    <a:bodyPr/>
                    <a:lstStyle/>
                    <a:p>
                      <a:endParaRPr lang="fr-FR"/>
                    </a:p>
                  </p:txBody>
                </p:sp>
                <p:sp>
                  <p:nvSpPr>
                    <p:cNvPr id="201791" name="Line 63"/>
                    <p:cNvSpPr>
                      <a:spLocks noChangeShapeType="1"/>
                    </p:cNvSpPr>
                    <p:nvPr/>
                  </p:nvSpPr>
                  <p:spPr bwMode="auto">
                    <a:xfrm>
                      <a:off x="4645" y="2681"/>
                      <a:ext cx="15" cy="27"/>
                    </a:xfrm>
                    <a:prstGeom prst="line">
                      <a:avLst/>
                    </a:prstGeom>
                    <a:noFill/>
                    <a:ln w="4763">
                      <a:solidFill>
                        <a:srgbClr val="C06000"/>
                      </a:solidFill>
                      <a:round/>
                      <a:headEnd/>
                      <a:tailEnd/>
                    </a:ln>
                  </p:spPr>
                  <p:txBody>
                    <a:bodyPr/>
                    <a:lstStyle/>
                    <a:p>
                      <a:endParaRPr lang="fr-FR"/>
                    </a:p>
                  </p:txBody>
                </p:sp>
                <p:sp>
                  <p:nvSpPr>
                    <p:cNvPr id="201792" name="Line 64"/>
                    <p:cNvSpPr>
                      <a:spLocks noChangeShapeType="1"/>
                    </p:cNvSpPr>
                    <p:nvPr/>
                  </p:nvSpPr>
                  <p:spPr bwMode="auto">
                    <a:xfrm>
                      <a:off x="4686" y="2671"/>
                      <a:ext cx="1" cy="32"/>
                    </a:xfrm>
                    <a:prstGeom prst="line">
                      <a:avLst/>
                    </a:prstGeom>
                    <a:noFill/>
                    <a:ln w="4763">
                      <a:solidFill>
                        <a:srgbClr val="C06000"/>
                      </a:solidFill>
                      <a:round/>
                      <a:headEnd/>
                      <a:tailEnd/>
                    </a:ln>
                  </p:spPr>
                  <p:txBody>
                    <a:bodyPr/>
                    <a:lstStyle/>
                    <a:p>
                      <a:endParaRPr lang="fr-FR"/>
                    </a:p>
                  </p:txBody>
                </p:sp>
                <p:sp>
                  <p:nvSpPr>
                    <p:cNvPr id="201793" name="Line 65"/>
                    <p:cNvSpPr>
                      <a:spLocks noChangeShapeType="1"/>
                    </p:cNvSpPr>
                    <p:nvPr/>
                  </p:nvSpPr>
                  <p:spPr bwMode="auto">
                    <a:xfrm flipH="1">
                      <a:off x="4714" y="2671"/>
                      <a:ext cx="9" cy="34"/>
                    </a:xfrm>
                    <a:prstGeom prst="line">
                      <a:avLst/>
                    </a:prstGeom>
                    <a:noFill/>
                    <a:ln w="4763">
                      <a:solidFill>
                        <a:srgbClr val="C06000"/>
                      </a:solidFill>
                      <a:round/>
                      <a:headEnd/>
                      <a:tailEnd/>
                    </a:ln>
                  </p:spPr>
                  <p:txBody>
                    <a:bodyPr/>
                    <a:lstStyle/>
                    <a:p>
                      <a:endParaRPr lang="fr-FR"/>
                    </a:p>
                  </p:txBody>
                </p:sp>
                <p:sp>
                  <p:nvSpPr>
                    <p:cNvPr id="201794" name="Line 66"/>
                    <p:cNvSpPr>
                      <a:spLocks noChangeShapeType="1"/>
                    </p:cNvSpPr>
                    <p:nvPr/>
                  </p:nvSpPr>
                  <p:spPr bwMode="auto">
                    <a:xfrm flipH="1">
                      <a:off x="4742" y="2680"/>
                      <a:ext cx="13" cy="22"/>
                    </a:xfrm>
                    <a:prstGeom prst="line">
                      <a:avLst/>
                    </a:prstGeom>
                    <a:noFill/>
                    <a:ln w="4763">
                      <a:solidFill>
                        <a:srgbClr val="C06000"/>
                      </a:solidFill>
                      <a:round/>
                      <a:headEnd/>
                      <a:tailEnd/>
                    </a:ln>
                  </p:spPr>
                  <p:txBody>
                    <a:bodyPr/>
                    <a:lstStyle/>
                    <a:p>
                      <a:endParaRPr lang="fr-FR"/>
                    </a:p>
                  </p:txBody>
                </p:sp>
                <p:sp>
                  <p:nvSpPr>
                    <p:cNvPr id="201795" name="Line 67"/>
                    <p:cNvSpPr>
                      <a:spLocks noChangeShapeType="1"/>
                    </p:cNvSpPr>
                    <p:nvPr/>
                  </p:nvSpPr>
                  <p:spPr bwMode="auto">
                    <a:xfrm flipH="1">
                      <a:off x="4770" y="2692"/>
                      <a:ext cx="12" cy="13"/>
                    </a:xfrm>
                    <a:prstGeom prst="line">
                      <a:avLst/>
                    </a:prstGeom>
                    <a:noFill/>
                    <a:ln w="4763">
                      <a:solidFill>
                        <a:srgbClr val="C06000"/>
                      </a:solidFill>
                      <a:round/>
                      <a:headEnd/>
                      <a:tailEnd/>
                    </a:ln>
                  </p:spPr>
                  <p:txBody>
                    <a:bodyPr/>
                    <a:lstStyle/>
                    <a:p>
                      <a:endParaRPr lang="fr-FR"/>
                    </a:p>
                  </p:txBody>
                </p:sp>
                <p:sp>
                  <p:nvSpPr>
                    <p:cNvPr id="201796" name="Line 68"/>
                    <p:cNvSpPr>
                      <a:spLocks noChangeShapeType="1"/>
                    </p:cNvSpPr>
                    <p:nvPr/>
                  </p:nvSpPr>
                  <p:spPr bwMode="auto">
                    <a:xfrm flipH="1">
                      <a:off x="4796" y="2697"/>
                      <a:ext cx="22" cy="20"/>
                    </a:xfrm>
                    <a:prstGeom prst="line">
                      <a:avLst/>
                    </a:prstGeom>
                    <a:noFill/>
                    <a:ln w="4763">
                      <a:solidFill>
                        <a:srgbClr val="C06000"/>
                      </a:solidFill>
                      <a:round/>
                      <a:headEnd/>
                      <a:tailEnd/>
                    </a:ln>
                  </p:spPr>
                  <p:txBody>
                    <a:bodyPr/>
                    <a:lstStyle/>
                    <a:p>
                      <a:endParaRPr lang="fr-FR"/>
                    </a:p>
                  </p:txBody>
                </p:sp>
                <p:sp>
                  <p:nvSpPr>
                    <p:cNvPr id="201797" name="Line 69"/>
                    <p:cNvSpPr>
                      <a:spLocks noChangeShapeType="1"/>
                    </p:cNvSpPr>
                    <p:nvPr/>
                  </p:nvSpPr>
                  <p:spPr bwMode="auto">
                    <a:xfrm flipH="1">
                      <a:off x="4825" y="2715"/>
                      <a:ext cx="20" cy="15"/>
                    </a:xfrm>
                    <a:prstGeom prst="line">
                      <a:avLst/>
                    </a:prstGeom>
                    <a:noFill/>
                    <a:ln w="4763">
                      <a:solidFill>
                        <a:srgbClr val="C06000"/>
                      </a:solidFill>
                      <a:round/>
                      <a:headEnd/>
                      <a:tailEnd/>
                    </a:ln>
                  </p:spPr>
                  <p:txBody>
                    <a:bodyPr/>
                    <a:lstStyle/>
                    <a:p>
                      <a:endParaRPr lang="fr-FR"/>
                    </a:p>
                  </p:txBody>
                </p:sp>
                <p:sp>
                  <p:nvSpPr>
                    <p:cNvPr id="201798" name="Line 70"/>
                    <p:cNvSpPr>
                      <a:spLocks noChangeShapeType="1"/>
                    </p:cNvSpPr>
                    <p:nvPr/>
                  </p:nvSpPr>
                  <p:spPr bwMode="auto">
                    <a:xfrm flipH="1">
                      <a:off x="4828" y="2737"/>
                      <a:ext cx="45" cy="7"/>
                    </a:xfrm>
                    <a:prstGeom prst="line">
                      <a:avLst/>
                    </a:prstGeom>
                    <a:noFill/>
                    <a:ln w="4763">
                      <a:solidFill>
                        <a:srgbClr val="C06000"/>
                      </a:solidFill>
                      <a:round/>
                      <a:headEnd/>
                      <a:tailEnd/>
                    </a:ln>
                  </p:spPr>
                  <p:txBody>
                    <a:bodyPr/>
                    <a:lstStyle/>
                    <a:p>
                      <a:endParaRPr lang="fr-FR"/>
                    </a:p>
                  </p:txBody>
                </p:sp>
              </p:grpSp>
            </p:grpSp>
            <p:grpSp>
              <p:nvGrpSpPr>
                <p:cNvPr id="201799" name="Group 71"/>
                <p:cNvGrpSpPr>
                  <a:grpSpLocks/>
                </p:cNvGrpSpPr>
                <p:nvPr/>
              </p:nvGrpSpPr>
              <p:grpSpPr bwMode="auto">
                <a:xfrm>
                  <a:off x="4617" y="2740"/>
                  <a:ext cx="228" cy="636"/>
                  <a:chOff x="4617" y="2740"/>
                  <a:chExt cx="228" cy="636"/>
                </a:xfrm>
              </p:grpSpPr>
              <p:grpSp>
                <p:nvGrpSpPr>
                  <p:cNvPr id="201800" name="Group 72"/>
                  <p:cNvGrpSpPr>
                    <a:grpSpLocks/>
                  </p:cNvGrpSpPr>
                  <p:nvPr/>
                </p:nvGrpSpPr>
                <p:grpSpPr bwMode="auto">
                  <a:xfrm>
                    <a:off x="4617" y="2740"/>
                    <a:ext cx="228" cy="636"/>
                    <a:chOff x="4617" y="2740"/>
                    <a:chExt cx="228" cy="636"/>
                  </a:xfrm>
                </p:grpSpPr>
                <p:grpSp>
                  <p:nvGrpSpPr>
                    <p:cNvPr id="201801" name="Group 73"/>
                    <p:cNvGrpSpPr>
                      <a:grpSpLocks/>
                    </p:cNvGrpSpPr>
                    <p:nvPr/>
                  </p:nvGrpSpPr>
                  <p:grpSpPr bwMode="auto">
                    <a:xfrm>
                      <a:off x="4617" y="2740"/>
                      <a:ext cx="228" cy="636"/>
                      <a:chOff x="4617" y="2740"/>
                      <a:chExt cx="228" cy="636"/>
                    </a:xfrm>
                  </p:grpSpPr>
                  <p:grpSp>
                    <p:nvGrpSpPr>
                      <p:cNvPr id="201802" name="Group 74"/>
                      <p:cNvGrpSpPr>
                        <a:grpSpLocks/>
                      </p:cNvGrpSpPr>
                      <p:nvPr/>
                    </p:nvGrpSpPr>
                    <p:grpSpPr bwMode="auto">
                      <a:xfrm>
                        <a:off x="4617" y="2792"/>
                        <a:ext cx="228" cy="584"/>
                        <a:chOff x="4617" y="2792"/>
                        <a:chExt cx="228" cy="584"/>
                      </a:xfrm>
                    </p:grpSpPr>
                    <p:sp>
                      <p:nvSpPr>
                        <p:cNvPr id="201803" name="Freeform 75"/>
                        <p:cNvSpPr>
                          <a:spLocks/>
                        </p:cNvSpPr>
                        <p:nvPr/>
                      </p:nvSpPr>
                      <p:spPr bwMode="auto">
                        <a:xfrm>
                          <a:off x="4619" y="2792"/>
                          <a:ext cx="226" cy="584"/>
                        </a:xfrm>
                        <a:custGeom>
                          <a:avLst/>
                          <a:gdLst/>
                          <a:ahLst/>
                          <a:cxnLst>
                            <a:cxn ang="0">
                              <a:pos x="270" y="4"/>
                            </a:cxn>
                            <a:cxn ang="0">
                              <a:pos x="193" y="21"/>
                            </a:cxn>
                            <a:cxn ang="0">
                              <a:pos x="142" y="48"/>
                            </a:cxn>
                            <a:cxn ang="0">
                              <a:pos x="114" y="91"/>
                            </a:cxn>
                            <a:cxn ang="0">
                              <a:pos x="87" y="160"/>
                            </a:cxn>
                            <a:cxn ang="0">
                              <a:pos x="44" y="234"/>
                            </a:cxn>
                            <a:cxn ang="0">
                              <a:pos x="12" y="290"/>
                            </a:cxn>
                            <a:cxn ang="0">
                              <a:pos x="0" y="357"/>
                            </a:cxn>
                            <a:cxn ang="0">
                              <a:pos x="12" y="439"/>
                            </a:cxn>
                            <a:cxn ang="0">
                              <a:pos x="37" y="499"/>
                            </a:cxn>
                            <a:cxn ang="0">
                              <a:pos x="85" y="557"/>
                            </a:cxn>
                            <a:cxn ang="0">
                              <a:pos x="135" y="581"/>
                            </a:cxn>
                            <a:cxn ang="0">
                              <a:pos x="215" y="583"/>
                            </a:cxn>
                            <a:cxn ang="0">
                              <a:pos x="196" y="661"/>
                            </a:cxn>
                            <a:cxn ang="0">
                              <a:pos x="181" y="741"/>
                            </a:cxn>
                            <a:cxn ang="0">
                              <a:pos x="193" y="794"/>
                            </a:cxn>
                            <a:cxn ang="0">
                              <a:pos x="243" y="873"/>
                            </a:cxn>
                            <a:cxn ang="0">
                              <a:pos x="283" y="933"/>
                            </a:cxn>
                            <a:cxn ang="0">
                              <a:pos x="313" y="1033"/>
                            </a:cxn>
                            <a:cxn ang="0">
                              <a:pos x="335" y="1139"/>
                            </a:cxn>
                            <a:cxn ang="0">
                              <a:pos x="347" y="1250"/>
                            </a:cxn>
                            <a:cxn ang="0">
                              <a:pos x="368" y="1473"/>
                            </a:cxn>
                            <a:cxn ang="0">
                              <a:pos x="382" y="1678"/>
                            </a:cxn>
                            <a:cxn ang="0">
                              <a:pos x="679" y="1754"/>
                            </a:cxn>
                            <a:cxn ang="0">
                              <a:pos x="657" y="1671"/>
                            </a:cxn>
                            <a:cxn ang="0">
                              <a:pos x="641" y="1513"/>
                            </a:cxn>
                            <a:cxn ang="0">
                              <a:pos x="624" y="1263"/>
                            </a:cxn>
                            <a:cxn ang="0">
                              <a:pos x="583" y="1035"/>
                            </a:cxn>
                            <a:cxn ang="0">
                              <a:pos x="549" y="760"/>
                            </a:cxn>
                            <a:cxn ang="0">
                              <a:pos x="521" y="616"/>
                            </a:cxn>
                            <a:cxn ang="0">
                              <a:pos x="498" y="539"/>
                            </a:cxn>
                            <a:cxn ang="0">
                              <a:pos x="494" y="440"/>
                            </a:cxn>
                            <a:cxn ang="0">
                              <a:pos x="472" y="312"/>
                            </a:cxn>
                            <a:cxn ang="0">
                              <a:pos x="434" y="149"/>
                            </a:cxn>
                            <a:cxn ang="0">
                              <a:pos x="403" y="94"/>
                            </a:cxn>
                            <a:cxn ang="0">
                              <a:pos x="333" y="21"/>
                            </a:cxn>
                          </a:cxnLst>
                          <a:rect l="0" t="0" r="r" b="b"/>
                          <a:pathLst>
                            <a:path w="679" h="1754">
                              <a:moveTo>
                                <a:pt x="306" y="0"/>
                              </a:moveTo>
                              <a:lnTo>
                                <a:pt x="270" y="4"/>
                              </a:lnTo>
                              <a:lnTo>
                                <a:pt x="231" y="11"/>
                              </a:lnTo>
                              <a:lnTo>
                                <a:pt x="193" y="21"/>
                              </a:lnTo>
                              <a:lnTo>
                                <a:pt x="161" y="33"/>
                              </a:lnTo>
                              <a:lnTo>
                                <a:pt x="142" y="48"/>
                              </a:lnTo>
                              <a:lnTo>
                                <a:pt x="129" y="62"/>
                              </a:lnTo>
                              <a:lnTo>
                                <a:pt x="114" y="91"/>
                              </a:lnTo>
                              <a:lnTo>
                                <a:pt x="103" y="117"/>
                              </a:lnTo>
                              <a:lnTo>
                                <a:pt x="87" y="160"/>
                              </a:lnTo>
                              <a:lnTo>
                                <a:pt x="66" y="201"/>
                              </a:lnTo>
                              <a:lnTo>
                                <a:pt x="44" y="234"/>
                              </a:lnTo>
                              <a:lnTo>
                                <a:pt x="27" y="258"/>
                              </a:lnTo>
                              <a:lnTo>
                                <a:pt x="12" y="290"/>
                              </a:lnTo>
                              <a:lnTo>
                                <a:pt x="1" y="327"/>
                              </a:lnTo>
                              <a:lnTo>
                                <a:pt x="0" y="357"/>
                              </a:lnTo>
                              <a:lnTo>
                                <a:pt x="5" y="404"/>
                              </a:lnTo>
                              <a:lnTo>
                                <a:pt x="12" y="439"/>
                              </a:lnTo>
                              <a:lnTo>
                                <a:pt x="23" y="476"/>
                              </a:lnTo>
                              <a:lnTo>
                                <a:pt x="37" y="499"/>
                              </a:lnTo>
                              <a:lnTo>
                                <a:pt x="57" y="528"/>
                              </a:lnTo>
                              <a:lnTo>
                                <a:pt x="85" y="557"/>
                              </a:lnTo>
                              <a:lnTo>
                                <a:pt x="107" y="576"/>
                              </a:lnTo>
                              <a:lnTo>
                                <a:pt x="135" y="581"/>
                              </a:lnTo>
                              <a:lnTo>
                                <a:pt x="185" y="587"/>
                              </a:lnTo>
                              <a:lnTo>
                                <a:pt x="215" y="583"/>
                              </a:lnTo>
                              <a:lnTo>
                                <a:pt x="204" y="627"/>
                              </a:lnTo>
                              <a:lnTo>
                                <a:pt x="196" y="661"/>
                              </a:lnTo>
                              <a:lnTo>
                                <a:pt x="188" y="700"/>
                              </a:lnTo>
                              <a:lnTo>
                                <a:pt x="181" y="741"/>
                              </a:lnTo>
                              <a:lnTo>
                                <a:pt x="184" y="771"/>
                              </a:lnTo>
                              <a:lnTo>
                                <a:pt x="193" y="794"/>
                              </a:lnTo>
                              <a:lnTo>
                                <a:pt x="215" y="828"/>
                              </a:lnTo>
                              <a:lnTo>
                                <a:pt x="243" y="873"/>
                              </a:lnTo>
                              <a:lnTo>
                                <a:pt x="262" y="906"/>
                              </a:lnTo>
                              <a:lnTo>
                                <a:pt x="283" y="933"/>
                              </a:lnTo>
                              <a:lnTo>
                                <a:pt x="298" y="974"/>
                              </a:lnTo>
                              <a:lnTo>
                                <a:pt x="313" y="1033"/>
                              </a:lnTo>
                              <a:lnTo>
                                <a:pt x="327" y="1096"/>
                              </a:lnTo>
                              <a:lnTo>
                                <a:pt x="335" y="1139"/>
                              </a:lnTo>
                              <a:lnTo>
                                <a:pt x="342" y="1194"/>
                              </a:lnTo>
                              <a:lnTo>
                                <a:pt x="347" y="1250"/>
                              </a:lnTo>
                              <a:lnTo>
                                <a:pt x="357" y="1344"/>
                              </a:lnTo>
                              <a:lnTo>
                                <a:pt x="368" y="1473"/>
                              </a:lnTo>
                              <a:lnTo>
                                <a:pt x="375" y="1586"/>
                              </a:lnTo>
                              <a:lnTo>
                                <a:pt x="382" y="1678"/>
                              </a:lnTo>
                              <a:lnTo>
                                <a:pt x="386" y="1754"/>
                              </a:lnTo>
                              <a:lnTo>
                                <a:pt x="679" y="1754"/>
                              </a:lnTo>
                              <a:lnTo>
                                <a:pt x="667" y="1713"/>
                              </a:lnTo>
                              <a:lnTo>
                                <a:pt x="657" y="1671"/>
                              </a:lnTo>
                              <a:lnTo>
                                <a:pt x="649" y="1632"/>
                              </a:lnTo>
                              <a:lnTo>
                                <a:pt x="641" y="1513"/>
                              </a:lnTo>
                              <a:lnTo>
                                <a:pt x="631" y="1374"/>
                              </a:lnTo>
                              <a:lnTo>
                                <a:pt x="624" y="1263"/>
                              </a:lnTo>
                              <a:lnTo>
                                <a:pt x="605" y="1165"/>
                              </a:lnTo>
                              <a:lnTo>
                                <a:pt x="583" y="1035"/>
                              </a:lnTo>
                              <a:lnTo>
                                <a:pt x="565" y="903"/>
                              </a:lnTo>
                              <a:lnTo>
                                <a:pt x="549" y="760"/>
                              </a:lnTo>
                              <a:lnTo>
                                <a:pt x="533" y="658"/>
                              </a:lnTo>
                              <a:lnTo>
                                <a:pt x="521" y="616"/>
                              </a:lnTo>
                              <a:lnTo>
                                <a:pt x="509" y="573"/>
                              </a:lnTo>
                              <a:lnTo>
                                <a:pt x="498" y="539"/>
                              </a:lnTo>
                              <a:lnTo>
                                <a:pt x="494" y="498"/>
                              </a:lnTo>
                              <a:lnTo>
                                <a:pt x="494" y="440"/>
                              </a:lnTo>
                              <a:lnTo>
                                <a:pt x="487" y="382"/>
                              </a:lnTo>
                              <a:lnTo>
                                <a:pt x="472" y="312"/>
                              </a:lnTo>
                              <a:lnTo>
                                <a:pt x="452" y="221"/>
                              </a:lnTo>
                              <a:lnTo>
                                <a:pt x="434" y="149"/>
                              </a:lnTo>
                              <a:lnTo>
                                <a:pt x="423" y="125"/>
                              </a:lnTo>
                              <a:lnTo>
                                <a:pt x="403" y="94"/>
                              </a:lnTo>
                              <a:lnTo>
                                <a:pt x="369" y="52"/>
                              </a:lnTo>
                              <a:lnTo>
                                <a:pt x="333" y="21"/>
                              </a:lnTo>
                              <a:lnTo>
                                <a:pt x="306" y="0"/>
                              </a:lnTo>
                              <a:close/>
                            </a:path>
                          </a:pathLst>
                        </a:custGeom>
                        <a:solidFill>
                          <a:srgbClr val="FFFF40"/>
                        </a:solidFill>
                        <a:ln w="9525">
                          <a:noFill/>
                          <a:round/>
                          <a:headEnd/>
                          <a:tailEnd/>
                        </a:ln>
                      </p:spPr>
                      <p:txBody>
                        <a:bodyPr/>
                        <a:lstStyle/>
                        <a:p>
                          <a:endParaRPr lang="fr-FR"/>
                        </a:p>
                      </p:txBody>
                    </p:sp>
                    <p:sp>
                      <p:nvSpPr>
                        <p:cNvPr id="201804" name="Freeform 76"/>
                        <p:cNvSpPr>
                          <a:spLocks/>
                        </p:cNvSpPr>
                        <p:nvPr/>
                      </p:nvSpPr>
                      <p:spPr bwMode="auto">
                        <a:xfrm>
                          <a:off x="4617" y="2812"/>
                          <a:ext cx="59" cy="58"/>
                        </a:xfrm>
                        <a:custGeom>
                          <a:avLst/>
                          <a:gdLst/>
                          <a:ahLst/>
                          <a:cxnLst>
                            <a:cxn ang="0">
                              <a:pos x="178" y="0"/>
                            </a:cxn>
                            <a:cxn ang="0">
                              <a:pos x="153" y="17"/>
                            </a:cxn>
                            <a:cxn ang="0">
                              <a:pos x="137" y="25"/>
                            </a:cxn>
                            <a:cxn ang="0">
                              <a:pos x="112" y="37"/>
                            </a:cxn>
                            <a:cxn ang="0">
                              <a:pos x="87" y="44"/>
                            </a:cxn>
                            <a:cxn ang="0">
                              <a:pos x="65" y="46"/>
                            </a:cxn>
                            <a:cxn ang="0">
                              <a:pos x="43" y="50"/>
                            </a:cxn>
                            <a:cxn ang="0">
                              <a:pos x="29" y="57"/>
                            </a:cxn>
                            <a:cxn ang="0">
                              <a:pos x="20" y="72"/>
                            </a:cxn>
                            <a:cxn ang="0">
                              <a:pos x="10" y="86"/>
                            </a:cxn>
                            <a:cxn ang="0">
                              <a:pos x="4" y="98"/>
                            </a:cxn>
                            <a:cxn ang="0">
                              <a:pos x="0" y="114"/>
                            </a:cxn>
                            <a:cxn ang="0">
                              <a:pos x="0" y="128"/>
                            </a:cxn>
                            <a:cxn ang="0">
                              <a:pos x="4" y="145"/>
                            </a:cxn>
                            <a:cxn ang="0">
                              <a:pos x="10" y="162"/>
                            </a:cxn>
                            <a:cxn ang="0">
                              <a:pos x="17" y="171"/>
                            </a:cxn>
                            <a:cxn ang="0">
                              <a:pos x="28" y="175"/>
                            </a:cxn>
                            <a:cxn ang="0">
                              <a:pos x="48" y="171"/>
                            </a:cxn>
                            <a:cxn ang="0">
                              <a:pos x="65" y="168"/>
                            </a:cxn>
                            <a:cxn ang="0">
                              <a:pos x="81" y="172"/>
                            </a:cxn>
                            <a:cxn ang="0">
                              <a:pos x="91" y="156"/>
                            </a:cxn>
                            <a:cxn ang="0">
                              <a:pos x="102" y="139"/>
                            </a:cxn>
                            <a:cxn ang="0">
                              <a:pos x="112" y="126"/>
                            </a:cxn>
                            <a:cxn ang="0">
                              <a:pos x="120" y="113"/>
                            </a:cxn>
                            <a:cxn ang="0">
                              <a:pos x="131" y="102"/>
                            </a:cxn>
                            <a:cxn ang="0">
                              <a:pos x="130" y="91"/>
                            </a:cxn>
                            <a:cxn ang="0">
                              <a:pos x="132" y="73"/>
                            </a:cxn>
                            <a:cxn ang="0">
                              <a:pos x="136" y="56"/>
                            </a:cxn>
                            <a:cxn ang="0">
                              <a:pos x="146" y="43"/>
                            </a:cxn>
                            <a:cxn ang="0">
                              <a:pos x="159" y="25"/>
                            </a:cxn>
                            <a:cxn ang="0">
                              <a:pos x="178" y="0"/>
                            </a:cxn>
                          </a:cxnLst>
                          <a:rect l="0" t="0" r="r" b="b"/>
                          <a:pathLst>
                            <a:path w="178" h="175">
                              <a:moveTo>
                                <a:pt x="178" y="0"/>
                              </a:moveTo>
                              <a:lnTo>
                                <a:pt x="153" y="17"/>
                              </a:lnTo>
                              <a:lnTo>
                                <a:pt x="137" y="25"/>
                              </a:lnTo>
                              <a:lnTo>
                                <a:pt x="112" y="37"/>
                              </a:lnTo>
                              <a:lnTo>
                                <a:pt x="87" y="44"/>
                              </a:lnTo>
                              <a:lnTo>
                                <a:pt x="65" y="46"/>
                              </a:lnTo>
                              <a:lnTo>
                                <a:pt x="43" y="50"/>
                              </a:lnTo>
                              <a:lnTo>
                                <a:pt x="29" y="57"/>
                              </a:lnTo>
                              <a:lnTo>
                                <a:pt x="20" y="72"/>
                              </a:lnTo>
                              <a:lnTo>
                                <a:pt x="10" y="86"/>
                              </a:lnTo>
                              <a:lnTo>
                                <a:pt x="4" y="98"/>
                              </a:lnTo>
                              <a:lnTo>
                                <a:pt x="0" y="114"/>
                              </a:lnTo>
                              <a:lnTo>
                                <a:pt x="0" y="128"/>
                              </a:lnTo>
                              <a:lnTo>
                                <a:pt x="4" y="145"/>
                              </a:lnTo>
                              <a:lnTo>
                                <a:pt x="10" y="162"/>
                              </a:lnTo>
                              <a:lnTo>
                                <a:pt x="17" y="171"/>
                              </a:lnTo>
                              <a:lnTo>
                                <a:pt x="28" y="175"/>
                              </a:lnTo>
                              <a:lnTo>
                                <a:pt x="48" y="171"/>
                              </a:lnTo>
                              <a:lnTo>
                                <a:pt x="65" y="168"/>
                              </a:lnTo>
                              <a:lnTo>
                                <a:pt x="81" y="172"/>
                              </a:lnTo>
                              <a:lnTo>
                                <a:pt x="91" y="156"/>
                              </a:lnTo>
                              <a:lnTo>
                                <a:pt x="102" y="139"/>
                              </a:lnTo>
                              <a:lnTo>
                                <a:pt x="112" y="126"/>
                              </a:lnTo>
                              <a:lnTo>
                                <a:pt x="120" y="113"/>
                              </a:lnTo>
                              <a:lnTo>
                                <a:pt x="131" y="102"/>
                              </a:lnTo>
                              <a:lnTo>
                                <a:pt x="130" y="91"/>
                              </a:lnTo>
                              <a:lnTo>
                                <a:pt x="132" y="73"/>
                              </a:lnTo>
                              <a:lnTo>
                                <a:pt x="136" y="56"/>
                              </a:lnTo>
                              <a:lnTo>
                                <a:pt x="146" y="43"/>
                              </a:lnTo>
                              <a:lnTo>
                                <a:pt x="159" y="25"/>
                              </a:lnTo>
                              <a:lnTo>
                                <a:pt x="178" y="0"/>
                              </a:lnTo>
                              <a:close/>
                            </a:path>
                          </a:pathLst>
                        </a:custGeom>
                        <a:solidFill>
                          <a:srgbClr val="FFE0C0"/>
                        </a:solidFill>
                        <a:ln w="9525">
                          <a:noFill/>
                          <a:round/>
                          <a:headEnd/>
                          <a:tailEnd/>
                        </a:ln>
                      </p:spPr>
                      <p:txBody>
                        <a:bodyPr/>
                        <a:lstStyle/>
                        <a:p>
                          <a:endParaRPr lang="fr-FR"/>
                        </a:p>
                      </p:txBody>
                    </p:sp>
                  </p:grpSp>
                  <p:sp>
                    <p:nvSpPr>
                      <p:cNvPr id="201805" name="Freeform 77"/>
                      <p:cNvSpPr>
                        <a:spLocks/>
                      </p:cNvSpPr>
                      <p:nvPr/>
                    </p:nvSpPr>
                    <p:spPr bwMode="auto">
                      <a:xfrm>
                        <a:off x="4674" y="2740"/>
                        <a:ext cx="157" cy="636"/>
                      </a:xfrm>
                      <a:custGeom>
                        <a:avLst/>
                        <a:gdLst/>
                        <a:ahLst/>
                        <a:cxnLst>
                          <a:cxn ang="0">
                            <a:pos x="395" y="3"/>
                          </a:cxn>
                          <a:cxn ang="0">
                            <a:pos x="360" y="0"/>
                          </a:cxn>
                          <a:cxn ang="0">
                            <a:pos x="328" y="7"/>
                          </a:cxn>
                          <a:cxn ang="0">
                            <a:pos x="288" y="35"/>
                          </a:cxn>
                          <a:cxn ang="0">
                            <a:pos x="245" y="80"/>
                          </a:cxn>
                          <a:cxn ang="0">
                            <a:pos x="219" y="122"/>
                          </a:cxn>
                          <a:cxn ang="0">
                            <a:pos x="197" y="162"/>
                          </a:cxn>
                          <a:cxn ang="0">
                            <a:pos x="160" y="189"/>
                          </a:cxn>
                          <a:cxn ang="0">
                            <a:pos x="132" y="185"/>
                          </a:cxn>
                          <a:cxn ang="0">
                            <a:pos x="103" y="185"/>
                          </a:cxn>
                          <a:cxn ang="0">
                            <a:pos x="62" y="199"/>
                          </a:cxn>
                          <a:cxn ang="0">
                            <a:pos x="32" y="223"/>
                          </a:cxn>
                          <a:cxn ang="0">
                            <a:pos x="13" y="256"/>
                          </a:cxn>
                          <a:cxn ang="0">
                            <a:pos x="1" y="385"/>
                          </a:cxn>
                          <a:cxn ang="0">
                            <a:pos x="95" y="664"/>
                          </a:cxn>
                          <a:cxn ang="0">
                            <a:pos x="66" y="711"/>
                          </a:cxn>
                          <a:cxn ang="0">
                            <a:pos x="117" y="846"/>
                          </a:cxn>
                          <a:cxn ang="0">
                            <a:pos x="164" y="980"/>
                          </a:cxn>
                          <a:cxn ang="0">
                            <a:pos x="201" y="1170"/>
                          </a:cxn>
                          <a:cxn ang="0">
                            <a:pos x="234" y="1290"/>
                          </a:cxn>
                          <a:cxn ang="0">
                            <a:pos x="269" y="1393"/>
                          </a:cxn>
                          <a:cxn ang="0">
                            <a:pos x="288" y="1487"/>
                          </a:cxn>
                          <a:cxn ang="0">
                            <a:pos x="307" y="1608"/>
                          </a:cxn>
                          <a:cxn ang="0">
                            <a:pos x="323" y="1714"/>
                          </a:cxn>
                          <a:cxn ang="0">
                            <a:pos x="321" y="1810"/>
                          </a:cxn>
                          <a:cxn ang="0">
                            <a:pos x="324" y="1910"/>
                          </a:cxn>
                          <a:cxn ang="0">
                            <a:pos x="463" y="1797"/>
                          </a:cxn>
                          <a:cxn ang="0">
                            <a:pos x="458" y="1657"/>
                          </a:cxn>
                          <a:cxn ang="0">
                            <a:pos x="446" y="1529"/>
                          </a:cxn>
                          <a:cxn ang="0">
                            <a:pos x="427" y="1408"/>
                          </a:cxn>
                          <a:cxn ang="0">
                            <a:pos x="404" y="1258"/>
                          </a:cxn>
                          <a:cxn ang="0">
                            <a:pos x="378" y="1123"/>
                          </a:cxn>
                          <a:cxn ang="0">
                            <a:pos x="354" y="947"/>
                          </a:cxn>
                          <a:cxn ang="0">
                            <a:pos x="346" y="847"/>
                          </a:cxn>
                          <a:cxn ang="0">
                            <a:pos x="324" y="766"/>
                          </a:cxn>
                          <a:cxn ang="0">
                            <a:pos x="312" y="690"/>
                          </a:cxn>
                          <a:cxn ang="0">
                            <a:pos x="313" y="601"/>
                          </a:cxn>
                          <a:cxn ang="0">
                            <a:pos x="318" y="533"/>
                          </a:cxn>
                          <a:cxn ang="0">
                            <a:pos x="307" y="491"/>
                          </a:cxn>
                          <a:cxn ang="0">
                            <a:pos x="283" y="420"/>
                          </a:cxn>
                          <a:cxn ang="0">
                            <a:pos x="260" y="343"/>
                          </a:cxn>
                          <a:cxn ang="0">
                            <a:pos x="248" y="295"/>
                          </a:cxn>
                          <a:cxn ang="0">
                            <a:pos x="256" y="265"/>
                          </a:cxn>
                          <a:cxn ang="0">
                            <a:pos x="286" y="223"/>
                          </a:cxn>
                          <a:cxn ang="0">
                            <a:pos x="318" y="175"/>
                          </a:cxn>
                          <a:cxn ang="0">
                            <a:pos x="350" y="133"/>
                          </a:cxn>
                          <a:cxn ang="0">
                            <a:pos x="392" y="102"/>
                          </a:cxn>
                          <a:cxn ang="0">
                            <a:pos x="437" y="85"/>
                          </a:cxn>
                          <a:cxn ang="0">
                            <a:pos x="471" y="81"/>
                          </a:cxn>
                        </a:cxnLst>
                        <a:rect l="0" t="0" r="r" b="b"/>
                        <a:pathLst>
                          <a:path w="471" h="1910">
                            <a:moveTo>
                              <a:pt x="413" y="7"/>
                            </a:moveTo>
                            <a:lnTo>
                              <a:pt x="395" y="3"/>
                            </a:lnTo>
                            <a:lnTo>
                              <a:pt x="380" y="1"/>
                            </a:lnTo>
                            <a:lnTo>
                              <a:pt x="360" y="0"/>
                            </a:lnTo>
                            <a:lnTo>
                              <a:pt x="343" y="2"/>
                            </a:lnTo>
                            <a:lnTo>
                              <a:pt x="328" y="7"/>
                            </a:lnTo>
                            <a:lnTo>
                              <a:pt x="311" y="18"/>
                            </a:lnTo>
                            <a:lnTo>
                              <a:pt x="288" y="35"/>
                            </a:lnTo>
                            <a:lnTo>
                              <a:pt x="266" y="54"/>
                            </a:lnTo>
                            <a:lnTo>
                              <a:pt x="245" y="80"/>
                            </a:lnTo>
                            <a:lnTo>
                              <a:pt x="230" y="99"/>
                            </a:lnTo>
                            <a:lnTo>
                              <a:pt x="219" y="122"/>
                            </a:lnTo>
                            <a:lnTo>
                              <a:pt x="208" y="145"/>
                            </a:lnTo>
                            <a:lnTo>
                              <a:pt x="197" y="162"/>
                            </a:lnTo>
                            <a:lnTo>
                              <a:pt x="179" y="177"/>
                            </a:lnTo>
                            <a:lnTo>
                              <a:pt x="160" y="189"/>
                            </a:lnTo>
                            <a:lnTo>
                              <a:pt x="149" y="187"/>
                            </a:lnTo>
                            <a:lnTo>
                              <a:pt x="132" y="185"/>
                            </a:lnTo>
                            <a:lnTo>
                              <a:pt x="117" y="183"/>
                            </a:lnTo>
                            <a:lnTo>
                              <a:pt x="103" y="185"/>
                            </a:lnTo>
                            <a:lnTo>
                              <a:pt x="82" y="189"/>
                            </a:lnTo>
                            <a:lnTo>
                              <a:pt x="62" y="199"/>
                            </a:lnTo>
                            <a:lnTo>
                              <a:pt x="44" y="212"/>
                            </a:lnTo>
                            <a:lnTo>
                              <a:pt x="32" y="223"/>
                            </a:lnTo>
                            <a:lnTo>
                              <a:pt x="21" y="237"/>
                            </a:lnTo>
                            <a:lnTo>
                              <a:pt x="13" y="256"/>
                            </a:lnTo>
                            <a:lnTo>
                              <a:pt x="10" y="274"/>
                            </a:lnTo>
                            <a:lnTo>
                              <a:pt x="1" y="385"/>
                            </a:lnTo>
                            <a:lnTo>
                              <a:pt x="0" y="505"/>
                            </a:lnTo>
                            <a:lnTo>
                              <a:pt x="95" y="664"/>
                            </a:lnTo>
                            <a:lnTo>
                              <a:pt x="100" y="702"/>
                            </a:lnTo>
                            <a:lnTo>
                              <a:pt x="66" y="711"/>
                            </a:lnTo>
                            <a:lnTo>
                              <a:pt x="93" y="772"/>
                            </a:lnTo>
                            <a:lnTo>
                              <a:pt x="117" y="846"/>
                            </a:lnTo>
                            <a:lnTo>
                              <a:pt x="136" y="903"/>
                            </a:lnTo>
                            <a:lnTo>
                              <a:pt x="164" y="980"/>
                            </a:lnTo>
                            <a:lnTo>
                              <a:pt x="182" y="1075"/>
                            </a:lnTo>
                            <a:lnTo>
                              <a:pt x="201" y="1170"/>
                            </a:lnTo>
                            <a:lnTo>
                              <a:pt x="213" y="1237"/>
                            </a:lnTo>
                            <a:lnTo>
                              <a:pt x="234" y="1290"/>
                            </a:lnTo>
                            <a:lnTo>
                              <a:pt x="253" y="1346"/>
                            </a:lnTo>
                            <a:lnTo>
                              <a:pt x="269" y="1393"/>
                            </a:lnTo>
                            <a:lnTo>
                              <a:pt x="277" y="1435"/>
                            </a:lnTo>
                            <a:lnTo>
                              <a:pt x="288" y="1487"/>
                            </a:lnTo>
                            <a:lnTo>
                              <a:pt x="299" y="1547"/>
                            </a:lnTo>
                            <a:lnTo>
                              <a:pt x="307" y="1608"/>
                            </a:lnTo>
                            <a:lnTo>
                              <a:pt x="316" y="1661"/>
                            </a:lnTo>
                            <a:lnTo>
                              <a:pt x="323" y="1714"/>
                            </a:lnTo>
                            <a:lnTo>
                              <a:pt x="322" y="1756"/>
                            </a:lnTo>
                            <a:lnTo>
                              <a:pt x="321" y="1810"/>
                            </a:lnTo>
                            <a:lnTo>
                              <a:pt x="323" y="1860"/>
                            </a:lnTo>
                            <a:lnTo>
                              <a:pt x="324" y="1910"/>
                            </a:lnTo>
                            <a:lnTo>
                              <a:pt x="468" y="1910"/>
                            </a:lnTo>
                            <a:lnTo>
                              <a:pt x="463" y="1797"/>
                            </a:lnTo>
                            <a:lnTo>
                              <a:pt x="459" y="1726"/>
                            </a:lnTo>
                            <a:lnTo>
                              <a:pt x="458" y="1657"/>
                            </a:lnTo>
                            <a:lnTo>
                              <a:pt x="454" y="1587"/>
                            </a:lnTo>
                            <a:lnTo>
                              <a:pt x="446" y="1529"/>
                            </a:lnTo>
                            <a:lnTo>
                              <a:pt x="437" y="1471"/>
                            </a:lnTo>
                            <a:lnTo>
                              <a:pt x="427" y="1408"/>
                            </a:lnTo>
                            <a:lnTo>
                              <a:pt x="418" y="1340"/>
                            </a:lnTo>
                            <a:lnTo>
                              <a:pt x="404" y="1258"/>
                            </a:lnTo>
                            <a:lnTo>
                              <a:pt x="393" y="1191"/>
                            </a:lnTo>
                            <a:lnTo>
                              <a:pt x="378" y="1123"/>
                            </a:lnTo>
                            <a:lnTo>
                              <a:pt x="356" y="1016"/>
                            </a:lnTo>
                            <a:lnTo>
                              <a:pt x="354" y="947"/>
                            </a:lnTo>
                            <a:lnTo>
                              <a:pt x="350" y="879"/>
                            </a:lnTo>
                            <a:lnTo>
                              <a:pt x="346" y="847"/>
                            </a:lnTo>
                            <a:lnTo>
                              <a:pt x="335" y="809"/>
                            </a:lnTo>
                            <a:lnTo>
                              <a:pt x="324" y="766"/>
                            </a:lnTo>
                            <a:lnTo>
                              <a:pt x="316" y="728"/>
                            </a:lnTo>
                            <a:lnTo>
                              <a:pt x="312" y="690"/>
                            </a:lnTo>
                            <a:lnTo>
                              <a:pt x="310" y="650"/>
                            </a:lnTo>
                            <a:lnTo>
                              <a:pt x="313" y="601"/>
                            </a:lnTo>
                            <a:lnTo>
                              <a:pt x="316" y="564"/>
                            </a:lnTo>
                            <a:lnTo>
                              <a:pt x="318" y="533"/>
                            </a:lnTo>
                            <a:lnTo>
                              <a:pt x="316" y="516"/>
                            </a:lnTo>
                            <a:lnTo>
                              <a:pt x="307" y="491"/>
                            </a:lnTo>
                            <a:lnTo>
                              <a:pt x="296" y="458"/>
                            </a:lnTo>
                            <a:lnTo>
                              <a:pt x="283" y="420"/>
                            </a:lnTo>
                            <a:lnTo>
                              <a:pt x="269" y="378"/>
                            </a:lnTo>
                            <a:lnTo>
                              <a:pt x="260" y="343"/>
                            </a:lnTo>
                            <a:lnTo>
                              <a:pt x="253" y="315"/>
                            </a:lnTo>
                            <a:lnTo>
                              <a:pt x="248" y="295"/>
                            </a:lnTo>
                            <a:lnTo>
                              <a:pt x="245" y="277"/>
                            </a:lnTo>
                            <a:lnTo>
                              <a:pt x="256" y="265"/>
                            </a:lnTo>
                            <a:lnTo>
                              <a:pt x="271" y="246"/>
                            </a:lnTo>
                            <a:lnTo>
                              <a:pt x="286" y="223"/>
                            </a:lnTo>
                            <a:lnTo>
                              <a:pt x="301" y="202"/>
                            </a:lnTo>
                            <a:lnTo>
                              <a:pt x="318" y="175"/>
                            </a:lnTo>
                            <a:lnTo>
                              <a:pt x="335" y="151"/>
                            </a:lnTo>
                            <a:lnTo>
                              <a:pt x="350" y="133"/>
                            </a:lnTo>
                            <a:lnTo>
                              <a:pt x="370" y="117"/>
                            </a:lnTo>
                            <a:lnTo>
                              <a:pt x="392" y="102"/>
                            </a:lnTo>
                            <a:lnTo>
                              <a:pt x="414" y="92"/>
                            </a:lnTo>
                            <a:lnTo>
                              <a:pt x="437" y="85"/>
                            </a:lnTo>
                            <a:lnTo>
                              <a:pt x="458" y="81"/>
                            </a:lnTo>
                            <a:lnTo>
                              <a:pt x="471" y="81"/>
                            </a:lnTo>
                            <a:lnTo>
                              <a:pt x="413" y="7"/>
                            </a:lnTo>
                            <a:close/>
                          </a:path>
                        </a:pathLst>
                      </a:custGeom>
                      <a:solidFill>
                        <a:srgbClr val="FFA040"/>
                      </a:solidFill>
                      <a:ln w="9525">
                        <a:noFill/>
                        <a:round/>
                        <a:headEnd/>
                        <a:tailEnd/>
                      </a:ln>
                    </p:spPr>
                    <p:txBody>
                      <a:bodyPr/>
                      <a:lstStyle/>
                      <a:p>
                        <a:endParaRPr lang="fr-FR"/>
                      </a:p>
                    </p:txBody>
                  </p:sp>
                </p:grpSp>
                <p:sp>
                  <p:nvSpPr>
                    <p:cNvPr id="201806" name="Freeform 78"/>
                    <p:cNvSpPr>
                      <a:spLocks/>
                    </p:cNvSpPr>
                    <p:nvPr/>
                  </p:nvSpPr>
                  <p:spPr bwMode="auto">
                    <a:xfrm>
                      <a:off x="4630" y="2829"/>
                      <a:ext cx="93" cy="143"/>
                    </a:xfrm>
                    <a:custGeom>
                      <a:avLst/>
                      <a:gdLst/>
                      <a:ahLst/>
                      <a:cxnLst>
                        <a:cxn ang="0">
                          <a:pos x="8" y="169"/>
                        </a:cxn>
                        <a:cxn ang="0">
                          <a:pos x="19" y="141"/>
                        </a:cxn>
                        <a:cxn ang="0">
                          <a:pos x="32" y="117"/>
                        </a:cxn>
                        <a:cxn ang="0">
                          <a:pos x="47" y="95"/>
                        </a:cxn>
                        <a:cxn ang="0">
                          <a:pos x="64" y="69"/>
                        </a:cxn>
                        <a:cxn ang="0">
                          <a:pos x="82" y="47"/>
                        </a:cxn>
                        <a:cxn ang="0">
                          <a:pos x="103" y="27"/>
                        </a:cxn>
                        <a:cxn ang="0">
                          <a:pos x="120" y="11"/>
                        </a:cxn>
                        <a:cxn ang="0">
                          <a:pos x="134" y="5"/>
                        </a:cxn>
                        <a:cxn ang="0">
                          <a:pos x="148" y="2"/>
                        </a:cxn>
                        <a:cxn ang="0">
                          <a:pos x="161" y="0"/>
                        </a:cxn>
                        <a:cxn ang="0">
                          <a:pos x="164" y="0"/>
                        </a:cxn>
                        <a:cxn ang="0">
                          <a:pos x="178" y="4"/>
                        </a:cxn>
                        <a:cxn ang="0">
                          <a:pos x="193" y="11"/>
                        </a:cxn>
                        <a:cxn ang="0">
                          <a:pos x="204" y="21"/>
                        </a:cxn>
                        <a:cxn ang="0">
                          <a:pos x="223" y="41"/>
                        </a:cxn>
                        <a:cxn ang="0">
                          <a:pos x="238" y="59"/>
                        </a:cxn>
                        <a:cxn ang="0">
                          <a:pos x="253" y="80"/>
                        </a:cxn>
                        <a:cxn ang="0">
                          <a:pos x="264" y="104"/>
                        </a:cxn>
                        <a:cxn ang="0">
                          <a:pos x="272" y="130"/>
                        </a:cxn>
                        <a:cxn ang="0">
                          <a:pos x="277" y="157"/>
                        </a:cxn>
                        <a:cxn ang="0">
                          <a:pos x="280" y="188"/>
                        </a:cxn>
                        <a:cxn ang="0">
                          <a:pos x="281" y="221"/>
                        </a:cxn>
                        <a:cxn ang="0">
                          <a:pos x="277" y="245"/>
                        </a:cxn>
                        <a:cxn ang="0">
                          <a:pos x="267" y="279"/>
                        </a:cxn>
                        <a:cxn ang="0">
                          <a:pos x="262" y="301"/>
                        </a:cxn>
                        <a:cxn ang="0">
                          <a:pos x="255" y="331"/>
                        </a:cxn>
                        <a:cxn ang="0">
                          <a:pos x="245" y="358"/>
                        </a:cxn>
                        <a:cxn ang="0">
                          <a:pos x="231" y="381"/>
                        </a:cxn>
                        <a:cxn ang="0">
                          <a:pos x="216" y="398"/>
                        </a:cxn>
                        <a:cxn ang="0">
                          <a:pos x="200" y="412"/>
                        </a:cxn>
                        <a:cxn ang="0">
                          <a:pos x="183" y="420"/>
                        </a:cxn>
                        <a:cxn ang="0">
                          <a:pos x="163" y="425"/>
                        </a:cxn>
                        <a:cxn ang="0">
                          <a:pos x="141" y="427"/>
                        </a:cxn>
                        <a:cxn ang="0">
                          <a:pos x="118" y="428"/>
                        </a:cxn>
                        <a:cxn ang="0">
                          <a:pos x="96" y="425"/>
                        </a:cxn>
                        <a:cxn ang="0">
                          <a:pos x="75" y="422"/>
                        </a:cxn>
                        <a:cxn ang="0">
                          <a:pos x="60" y="414"/>
                        </a:cxn>
                        <a:cxn ang="0">
                          <a:pos x="48" y="404"/>
                        </a:cxn>
                        <a:cxn ang="0">
                          <a:pos x="38" y="393"/>
                        </a:cxn>
                        <a:cxn ang="0">
                          <a:pos x="27" y="375"/>
                        </a:cxn>
                        <a:cxn ang="0">
                          <a:pos x="19" y="351"/>
                        </a:cxn>
                        <a:cxn ang="0">
                          <a:pos x="11" y="324"/>
                        </a:cxn>
                        <a:cxn ang="0">
                          <a:pos x="6" y="306"/>
                        </a:cxn>
                        <a:cxn ang="0">
                          <a:pos x="3" y="284"/>
                        </a:cxn>
                        <a:cxn ang="0">
                          <a:pos x="1" y="255"/>
                        </a:cxn>
                        <a:cxn ang="0">
                          <a:pos x="0" y="227"/>
                        </a:cxn>
                        <a:cxn ang="0">
                          <a:pos x="3" y="195"/>
                        </a:cxn>
                        <a:cxn ang="0">
                          <a:pos x="8" y="169"/>
                        </a:cxn>
                      </a:cxnLst>
                      <a:rect l="0" t="0" r="r" b="b"/>
                      <a:pathLst>
                        <a:path w="281" h="428">
                          <a:moveTo>
                            <a:pt x="8" y="169"/>
                          </a:moveTo>
                          <a:lnTo>
                            <a:pt x="19" y="141"/>
                          </a:lnTo>
                          <a:lnTo>
                            <a:pt x="32" y="117"/>
                          </a:lnTo>
                          <a:lnTo>
                            <a:pt x="47" y="95"/>
                          </a:lnTo>
                          <a:lnTo>
                            <a:pt x="64" y="69"/>
                          </a:lnTo>
                          <a:lnTo>
                            <a:pt x="82" y="47"/>
                          </a:lnTo>
                          <a:lnTo>
                            <a:pt x="103" y="27"/>
                          </a:lnTo>
                          <a:lnTo>
                            <a:pt x="120" y="11"/>
                          </a:lnTo>
                          <a:lnTo>
                            <a:pt x="134" y="5"/>
                          </a:lnTo>
                          <a:lnTo>
                            <a:pt x="148" y="2"/>
                          </a:lnTo>
                          <a:lnTo>
                            <a:pt x="161" y="0"/>
                          </a:lnTo>
                          <a:lnTo>
                            <a:pt x="164" y="0"/>
                          </a:lnTo>
                          <a:lnTo>
                            <a:pt x="178" y="4"/>
                          </a:lnTo>
                          <a:lnTo>
                            <a:pt x="193" y="11"/>
                          </a:lnTo>
                          <a:lnTo>
                            <a:pt x="204" y="21"/>
                          </a:lnTo>
                          <a:lnTo>
                            <a:pt x="223" y="41"/>
                          </a:lnTo>
                          <a:lnTo>
                            <a:pt x="238" y="59"/>
                          </a:lnTo>
                          <a:lnTo>
                            <a:pt x="253" y="80"/>
                          </a:lnTo>
                          <a:lnTo>
                            <a:pt x="264" y="104"/>
                          </a:lnTo>
                          <a:lnTo>
                            <a:pt x="272" y="130"/>
                          </a:lnTo>
                          <a:lnTo>
                            <a:pt x="277" y="157"/>
                          </a:lnTo>
                          <a:lnTo>
                            <a:pt x="280" y="188"/>
                          </a:lnTo>
                          <a:lnTo>
                            <a:pt x="281" y="221"/>
                          </a:lnTo>
                          <a:lnTo>
                            <a:pt x="277" y="245"/>
                          </a:lnTo>
                          <a:lnTo>
                            <a:pt x="267" y="279"/>
                          </a:lnTo>
                          <a:lnTo>
                            <a:pt x="262" y="301"/>
                          </a:lnTo>
                          <a:lnTo>
                            <a:pt x="255" y="331"/>
                          </a:lnTo>
                          <a:lnTo>
                            <a:pt x="245" y="358"/>
                          </a:lnTo>
                          <a:lnTo>
                            <a:pt x="231" y="381"/>
                          </a:lnTo>
                          <a:lnTo>
                            <a:pt x="216" y="398"/>
                          </a:lnTo>
                          <a:lnTo>
                            <a:pt x="200" y="412"/>
                          </a:lnTo>
                          <a:lnTo>
                            <a:pt x="183" y="420"/>
                          </a:lnTo>
                          <a:lnTo>
                            <a:pt x="163" y="425"/>
                          </a:lnTo>
                          <a:lnTo>
                            <a:pt x="141" y="427"/>
                          </a:lnTo>
                          <a:lnTo>
                            <a:pt x="118" y="428"/>
                          </a:lnTo>
                          <a:lnTo>
                            <a:pt x="96" y="425"/>
                          </a:lnTo>
                          <a:lnTo>
                            <a:pt x="75" y="422"/>
                          </a:lnTo>
                          <a:lnTo>
                            <a:pt x="60" y="414"/>
                          </a:lnTo>
                          <a:lnTo>
                            <a:pt x="48" y="404"/>
                          </a:lnTo>
                          <a:lnTo>
                            <a:pt x="38" y="393"/>
                          </a:lnTo>
                          <a:lnTo>
                            <a:pt x="27" y="375"/>
                          </a:lnTo>
                          <a:lnTo>
                            <a:pt x="19" y="351"/>
                          </a:lnTo>
                          <a:lnTo>
                            <a:pt x="11" y="324"/>
                          </a:lnTo>
                          <a:lnTo>
                            <a:pt x="6" y="306"/>
                          </a:lnTo>
                          <a:lnTo>
                            <a:pt x="3" y="284"/>
                          </a:lnTo>
                          <a:lnTo>
                            <a:pt x="1" y="255"/>
                          </a:lnTo>
                          <a:lnTo>
                            <a:pt x="0" y="227"/>
                          </a:lnTo>
                          <a:lnTo>
                            <a:pt x="3" y="195"/>
                          </a:lnTo>
                          <a:lnTo>
                            <a:pt x="8" y="169"/>
                          </a:lnTo>
                          <a:close/>
                        </a:path>
                      </a:pathLst>
                    </a:custGeom>
                    <a:solidFill>
                      <a:srgbClr val="E07000"/>
                    </a:solidFill>
                    <a:ln w="9525">
                      <a:noFill/>
                      <a:round/>
                      <a:headEnd/>
                      <a:tailEnd/>
                    </a:ln>
                  </p:spPr>
                  <p:txBody>
                    <a:bodyPr/>
                    <a:lstStyle/>
                    <a:p>
                      <a:endParaRPr lang="fr-FR"/>
                    </a:p>
                  </p:txBody>
                </p:sp>
              </p:grpSp>
              <p:grpSp>
                <p:nvGrpSpPr>
                  <p:cNvPr id="201807" name="Group 79"/>
                  <p:cNvGrpSpPr>
                    <a:grpSpLocks/>
                  </p:cNvGrpSpPr>
                  <p:nvPr/>
                </p:nvGrpSpPr>
                <p:grpSpPr bwMode="auto">
                  <a:xfrm>
                    <a:off x="4713" y="2910"/>
                    <a:ext cx="72" cy="309"/>
                    <a:chOff x="4713" y="2910"/>
                    <a:chExt cx="72" cy="309"/>
                  </a:xfrm>
                </p:grpSpPr>
                <p:sp>
                  <p:nvSpPr>
                    <p:cNvPr id="201808" name="Freeform 80"/>
                    <p:cNvSpPr>
                      <a:spLocks/>
                    </p:cNvSpPr>
                    <p:nvPr/>
                  </p:nvSpPr>
                  <p:spPr bwMode="auto">
                    <a:xfrm>
                      <a:off x="4755" y="2910"/>
                      <a:ext cx="25" cy="65"/>
                    </a:xfrm>
                    <a:custGeom>
                      <a:avLst/>
                      <a:gdLst/>
                      <a:ahLst/>
                      <a:cxnLst>
                        <a:cxn ang="0">
                          <a:pos x="70" y="0"/>
                        </a:cxn>
                        <a:cxn ang="0">
                          <a:pos x="52" y="1"/>
                        </a:cxn>
                        <a:cxn ang="0">
                          <a:pos x="38" y="6"/>
                        </a:cxn>
                        <a:cxn ang="0">
                          <a:pos x="26" y="13"/>
                        </a:cxn>
                        <a:cxn ang="0">
                          <a:pos x="16" y="28"/>
                        </a:cxn>
                        <a:cxn ang="0">
                          <a:pos x="10" y="45"/>
                        </a:cxn>
                        <a:cxn ang="0">
                          <a:pos x="5" y="63"/>
                        </a:cxn>
                        <a:cxn ang="0">
                          <a:pos x="2" y="81"/>
                        </a:cxn>
                        <a:cxn ang="0">
                          <a:pos x="0" y="102"/>
                        </a:cxn>
                        <a:cxn ang="0">
                          <a:pos x="3" y="128"/>
                        </a:cxn>
                        <a:cxn ang="0">
                          <a:pos x="9" y="149"/>
                        </a:cxn>
                        <a:cxn ang="0">
                          <a:pos x="18" y="169"/>
                        </a:cxn>
                        <a:cxn ang="0">
                          <a:pos x="27" y="178"/>
                        </a:cxn>
                        <a:cxn ang="0">
                          <a:pos x="41" y="186"/>
                        </a:cxn>
                        <a:cxn ang="0">
                          <a:pos x="57" y="193"/>
                        </a:cxn>
                        <a:cxn ang="0">
                          <a:pos x="70" y="197"/>
                        </a:cxn>
                        <a:cxn ang="0">
                          <a:pos x="68" y="169"/>
                        </a:cxn>
                        <a:cxn ang="0">
                          <a:pos x="67" y="134"/>
                        </a:cxn>
                        <a:cxn ang="0">
                          <a:pos x="71" y="89"/>
                        </a:cxn>
                        <a:cxn ang="0">
                          <a:pos x="73" y="50"/>
                        </a:cxn>
                        <a:cxn ang="0">
                          <a:pos x="75" y="21"/>
                        </a:cxn>
                        <a:cxn ang="0">
                          <a:pos x="70" y="0"/>
                        </a:cxn>
                      </a:cxnLst>
                      <a:rect l="0" t="0" r="r" b="b"/>
                      <a:pathLst>
                        <a:path w="75" h="197">
                          <a:moveTo>
                            <a:pt x="70" y="0"/>
                          </a:moveTo>
                          <a:lnTo>
                            <a:pt x="52" y="1"/>
                          </a:lnTo>
                          <a:lnTo>
                            <a:pt x="38" y="6"/>
                          </a:lnTo>
                          <a:lnTo>
                            <a:pt x="26" y="13"/>
                          </a:lnTo>
                          <a:lnTo>
                            <a:pt x="16" y="28"/>
                          </a:lnTo>
                          <a:lnTo>
                            <a:pt x="10" y="45"/>
                          </a:lnTo>
                          <a:lnTo>
                            <a:pt x="5" y="63"/>
                          </a:lnTo>
                          <a:lnTo>
                            <a:pt x="2" y="81"/>
                          </a:lnTo>
                          <a:lnTo>
                            <a:pt x="0" y="102"/>
                          </a:lnTo>
                          <a:lnTo>
                            <a:pt x="3" y="128"/>
                          </a:lnTo>
                          <a:lnTo>
                            <a:pt x="9" y="149"/>
                          </a:lnTo>
                          <a:lnTo>
                            <a:pt x="18" y="169"/>
                          </a:lnTo>
                          <a:lnTo>
                            <a:pt x="27" y="178"/>
                          </a:lnTo>
                          <a:lnTo>
                            <a:pt x="41" y="186"/>
                          </a:lnTo>
                          <a:lnTo>
                            <a:pt x="57" y="193"/>
                          </a:lnTo>
                          <a:lnTo>
                            <a:pt x="70" y="197"/>
                          </a:lnTo>
                          <a:lnTo>
                            <a:pt x="68" y="169"/>
                          </a:lnTo>
                          <a:lnTo>
                            <a:pt x="67" y="134"/>
                          </a:lnTo>
                          <a:lnTo>
                            <a:pt x="71" y="89"/>
                          </a:lnTo>
                          <a:lnTo>
                            <a:pt x="73" y="50"/>
                          </a:lnTo>
                          <a:lnTo>
                            <a:pt x="75" y="21"/>
                          </a:lnTo>
                          <a:lnTo>
                            <a:pt x="70" y="0"/>
                          </a:lnTo>
                          <a:close/>
                        </a:path>
                      </a:pathLst>
                    </a:custGeom>
                    <a:solidFill>
                      <a:srgbClr val="C0C0FF"/>
                    </a:solidFill>
                    <a:ln w="9525">
                      <a:noFill/>
                      <a:round/>
                      <a:headEnd/>
                      <a:tailEnd/>
                    </a:ln>
                  </p:spPr>
                  <p:txBody>
                    <a:bodyPr/>
                    <a:lstStyle/>
                    <a:p>
                      <a:endParaRPr lang="fr-FR"/>
                    </a:p>
                  </p:txBody>
                </p:sp>
                <p:sp>
                  <p:nvSpPr>
                    <p:cNvPr id="201809" name="Freeform 81"/>
                    <p:cNvSpPr>
                      <a:spLocks/>
                    </p:cNvSpPr>
                    <p:nvPr/>
                  </p:nvSpPr>
                  <p:spPr bwMode="auto">
                    <a:xfrm>
                      <a:off x="4713" y="2988"/>
                      <a:ext cx="36" cy="67"/>
                    </a:xfrm>
                    <a:custGeom>
                      <a:avLst/>
                      <a:gdLst/>
                      <a:ahLst/>
                      <a:cxnLst>
                        <a:cxn ang="0">
                          <a:pos x="19" y="0"/>
                        </a:cxn>
                        <a:cxn ang="0">
                          <a:pos x="33" y="4"/>
                        </a:cxn>
                        <a:cxn ang="0">
                          <a:pos x="52" y="11"/>
                        </a:cxn>
                        <a:cxn ang="0">
                          <a:pos x="68" y="24"/>
                        </a:cxn>
                        <a:cxn ang="0">
                          <a:pos x="80" y="37"/>
                        </a:cxn>
                        <a:cxn ang="0">
                          <a:pos x="90" y="55"/>
                        </a:cxn>
                        <a:cxn ang="0">
                          <a:pos x="100" y="78"/>
                        </a:cxn>
                        <a:cxn ang="0">
                          <a:pos x="103" y="100"/>
                        </a:cxn>
                        <a:cxn ang="0">
                          <a:pos x="106" y="129"/>
                        </a:cxn>
                        <a:cxn ang="0">
                          <a:pos x="103" y="149"/>
                        </a:cxn>
                        <a:cxn ang="0">
                          <a:pos x="98" y="168"/>
                        </a:cxn>
                        <a:cxn ang="0">
                          <a:pos x="89" y="186"/>
                        </a:cxn>
                        <a:cxn ang="0">
                          <a:pos x="80" y="200"/>
                        </a:cxn>
                        <a:cxn ang="0">
                          <a:pos x="68" y="194"/>
                        </a:cxn>
                        <a:cxn ang="0">
                          <a:pos x="52" y="185"/>
                        </a:cxn>
                        <a:cxn ang="0">
                          <a:pos x="42" y="178"/>
                        </a:cxn>
                        <a:cxn ang="0">
                          <a:pos x="30" y="164"/>
                        </a:cxn>
                        <a:cxn ang="0">
                          <a:pos x="24" y="153"/>
                        </a:cxn>
                        <a:cxn ang="0">
                          <a:pos x="15" y="136"/>
                        </a:cxn>
                        <a:cxn ang="0">
                          <a:pos x="9" y="114"/>
                        </a:cxn>
                        <a:cxn ang="0">
                          <a:pos x="4" y="92"/>
                        </a:cxn>
                        <a:cxn ang="0">
                          <a:pos x="2" y="72"/>
                        </a:cxn>
                        <a:cxn ang="0">
                          <a:pos x="0" y="48"/>
                        </a:cxn>
                        <a:cxn ang="0">
                          <a:pos x="5" y="29"/>
                        </a:cxn>
                        <a:cxn ang="0">
                          <a:pos x="11" y="11"/>
                        </a:cxn>
                        <a:cxn ang="0">
                          <a:pos x="19" y="0"/>
                        </a:cxn>
                      </a:cxnLst>
                      <a:rect l="0" t="0" r="r" b="b"/>
                      <a:pathLst>
                        <a:path w="106" h="200">
                          <a:moveTo>
                            <a:pt x="19" y="0"/>
                          </a:moveTo>
                          <a:lnTo>
                            <a:pt x="33" y="4"/>
                          </a:lnTo>
                          <a:lnTo>
                            <a:pt x="52" y="11"/>
                          </a:lnTo>
                          <a:lnTo>
                            <a:pt x="68" y="24"/>
                          </a:lnTo>
                          <a:lnTo>
                            <a:pt x="80" y="37"/>
                          </a:lnTo>
                          <a:lnTo>
                            <a:pt x="90" y="55"/>
                          </a:lnTo>
                          <a:lnTo>
                            <a:pt x="100" y="78"/>
                          </a:lnTo>
                          <a:lnTo>
                            <a:pt x="103" y="100"/>
                          </a:lnTo>
                          <a:lnTo>
                            <a:pt x="106" y="129"/>
                          </a:lnTo>
                          <a:lnTo>
                            <a:pt x="103" y="149"/>
                          </a:lnTo>
                          <a:lnTo>
                            <a:pt x="98" y="168"/>
                          </a:lnTo>
                          <a:lnTo>
                            <a:pt x="89" y="186"/>
                          </a:lnTo>
                          <a:lnTo>
                            <a:pt x="80" y="200"/>
                          </a:lnTo>
                          <a:lnTo>
                            <a:pt x="68" y="194"/>
                          </a:lnTo>
                          <a:lnTo>
                            <a:pt x="52" y="185"/>
                          </a:lnTo>
                          <a:lnTo>
                            <a:pt x="42" y="178"/>
                          </a:lnTo>
                          <a:lnTo>
                            <a:pt x="30" y="164"/>
                          </a:lnTo>
                          <a:lnTo>
                            <a:pt x="24" y="153"/>
                          </a:lnTo>
                          <a:lnTo>
                            <a:pt x="15" y="136"/>
                          </a:lnTo>
                          <a:lnTo>
                            <a:pt x="9" y="114"/>
                          </a:lnTo>
                          <a:lnTo>
                            <a:pt x="4" y="92"/>
                          </a:lnTo>
                          <a:lnTo>
                            <a:pt x="2" y="72"/>
                          </a:lnTo>
                          <a:lnTo>
                            <a:pt x="0" y="48"/>
                          </a:lnTo>
                          <a:lnTo>
                            <a:pt x="5" y="29"/>
                          </a:lnTo>
                          <a:lnTo>
                            <a:pt x="11" y="11"/>
                          </a:lnTo>
                          <a:lnTo>
                            <a:pt x="19" y="0"/>
                          </a:lnTo>
                          <a:close/>
                        </a:path>
                      </a:pathLst>
                    </a:custGeom>
                    <a:solidFill>
                      <a:srgbClr val="C0C0FF"/>
                    </a:solidFill>
                    <a:ln w="9525">
                      <a:noFill/>
                      <a:round/>
                      <a:headEnd/>
                      <a:tailEnd/>
                    </a:ln>
                  </p:spPr>
                  <p:txBody>
                    <a:bodyPr/>
                    <a:lstStyle/>
                    <a:p>
                      <a:endParaRPr lang="fr-FR"/>
                    </a:p>
                  </p:txBody>
                </p:sp>
                <p:sp>
                  <p:nvSpPr>
                    <p:cNvPr id="201810" name="Freeform 82"/>
                    <p:cNvSpPr>
                      <a:spLocks/>
                    </p:cNvSpPr>
                    <p:nvPr/>
                  </p:nvSpPr>
                  <p:spPr bwMode="auto">
                    <a:xfrm>
                      <a:off x="4750" y="3140"/>
                      <a:ext cx="35" cy="79"/>
                    </a:xfrm>
                    <a:custGeom>
                      <a:avLst/>
                      <a:gdLst/>
                      <a:ahLst/>
                      <a:cxnLst>
                        <a:cxn ang="0">
                          <a:pos x="0" y="0"/>
                        </a:cxn>
                        <a:cxn ang="0">
                          <a:pos x="18" y="0"/>
                        </a:cxn>
                        <a:cxn ang="0">
                          <a:pos x="30" y="4"/>
                        </a:cxn>
                        <a:cxn ang="0">
                          <a:pos x="41" y="10"/>
                        </a:cxn>
                        <a:cxn ang="0">
                          <a:pos x="52" y="20"/>
                        </a:cxn>
                        <a:cxn ang="0">
                          <a:pos x="63" y="33"/>
                        </a:cxn>
                        <a:cxn ang="0">
                          <a:pos x="72" y="49"/>
                        </a:cxn>
                        <a:cxn ang="0">
                          <a:pos x="79" y="65"/>
                        </a:cxn>
                        <a:cxn ang="0">
                          <a:pos x="87" y="89"/>
                        </a:cxn>
                        <a:cxn ang="0">
                          <a:pos x="88" y="111"/>
                        </a:cxn>
                        <a:cxn ang="0">
                          <a:pos x="92" y="128"/>
                        </a:cxn>
                        <a:cxn ang="0">
                          <a:pos x="98" y="142"/>
                        </a:cxn>
                        <a:cxn ang="0">
                          <a:pos x="103" y="153"/>
                        </a:cxn>
                        <a:cxn ang="0">
                          <a:pos x="105" y="169"/>
                        </a:cxn>
                        <a:cxn ang="0">
                          <a:pos x="103" y="185"/>
                        </a:cxn>
                        <a:cxn ang="0">
                          <a:pos x="95" y="202"/>
                        </a:cxn>
                        <a:cxn ang="0">
                          <a:pos x="87" y="218"/>
                        </a:cxn>
                        <a:cxn ang="0">
                          <a:pos x="79" y="229"/>
                        </a:cxn>
                        <a:cxn ang="0">
                          <a:pos x="72" y="236"/>
                        </a:cxn>
                        <a:cxn ang="0">
                          <a:pos x="63" y="239"/>
                        </a:cxn>
                        <a:cxn ang="0">
                          <a:pos x="54" y="236"/>
                        </a:cxn>
                        <a:cxn ang="0">
                          <a:pos x="49" y="233"/>
                        </a:cxn>
                        <a:cxn ang="0">
                          <a:pos x="38" y="191"/>
                        </a:cxn>
                        <a:cxn ang="0">
                          <a:pos x="34" y="171"/>
                        </a:cxn>
                        <a:cxn ang="0">
                          <a:pos x="29" y="143"/>
                        </a:cxn>
                        <a:cxn ang="0">
                          <a:pos x="24" y="109"/>
                        </a:cxn>
                        <a:cxn ang="0">
                          <a:pos x="17" y="82"/>
                        </a:cxn>
                        <a:cxn ang="0">
                          <a:pos x="11" y="53"/>
                        </a:cxn>
                        <a:cxn ang="0">
                          <a:pos x="5" y="27"/>
                        </a:cxn>
                        <a:cxn ang="0">
                          <a:pos x="0" y="0"/>
                        </a:cxn>
                      </a:cxnLst>
                      <a:rect l="0" t="0" r="r" b="b"/>
                      <a:pathLst>
                        <a:path w="105" h="239">
                          <a:moveTo>
                            <a:pt x="0" y="0"/>
                          </a:moveTo>
                          <a:lnTo>
                            <a:pt x="18" y="0"/>
                          </a:lnTo>
                          <a:lnTo>
                            <a:pt x="30" y="4"/>
                          </a:lnTo>
                          <a:lnTo>
                            <a:pt x="41" y="10"/>
                          </a:lnTo>
                          <a:lnTo>
                            <a:pt x="52" y="20"/>
                          </a:lnTo>
                          <a:lnTo>
                            <a:pt x="63" y="33"/>
                          </a:lnTo>
                          <a:lnTo>
                            <a:pt x="72" y="49"/>
                          </a:lnTo>
                          <a:lnTo>
                            <a:pt x="79" y="65"/>
                          </a:lnTo>
                          <a:lnTo>
                            <a:pt x="87" y="89"/>
                          </a:lnTo>
                          <a:lnTo>
                            <a:pt x="88" y="111"/>
                          </a:lnTo>
                          <a:lnTo>
                            <a:pt x="92" y="128"/>
                          </a:lnTo>
                          <a:lnTo>
                            <a:pt x="98" y="142"/>
                          </a:lnTo>
                          <a:lnTo>
                            <a:pt x="103" y="153"/>
                          </a:lnTo>
                          <a:lnTo>
                            <a:pt x="105" y="169"/>
                          </a:lnTo>
                          <a:lnTo>
                            <a:pt x="103" y="185"/>
                          </a:lnTo>
                          <a:lnTo>
                            <a:pt x="95" y="202"/>
                          </a:lnTo>
                          <a:lnTo>
                            <a:pt x="87" y="218"/>
                          </a:lnTo>
                          <a:lnTo>
                            <a:pt x="79" y="229"/>
                          </a:lnTo>
                          <a:lnTo>
                            <a:pt x="72" y="236"/>
                          </a:lnTo>
                          <a:lnTo>
                            <a:pt x="63" y="239"/>
                          </a:lnTo>
                          <a:lnTo>
                            <a:pt x="54" y="236"/>
                          </a:lnTo>
                          <a:lnTo>
                            <a:pt x="49" y="233"/>
                          </a:lnTo>
                          <a:lnTo>
                            <a:pt x="38" y="191"/>
                          </a:lnTo>
                          <a:lnTo>
                            <a:pt x="34" y="171"/>
                          </a:lnTo>
                          <a:lnTo>
                            <a:pt x="29" y="143"/>
                          </a:lnTo>
                          <a:lnTo>
                            <a:pt x="24" y="109"/>
                          </a:lnTo>
                          <a:lnTo>
                            <a:pt x="17" y="82"/>
                          </a:lnTo>
                          <a:lnTo>
                            <a:pt x="11" y="53"/>
                          </a:lnTo>
                          <a:lnTo>
                            <a:pt x="5" y="27"/>
                          </a:lnTo>
                          <a:lnTo>
                            <a:pt x="0" y="0"/>
                          </a:lnTo>
                          <a:close/>
                        </a:path>
                      </a:pathLst>
                    </a:custGeom>
                    <a:solidFill>
                      <a:srgbClr val="C0C0FF"/>
                    </a:solidFill>
                    <a:ln w="9525">
                      <a:noFill/>
                      <a:round/>
                      <a:headEnd/>
                      <a:tailEnd/>
                    </a:ln>
                  </p:spPr>
                  <p:txBody>
                    <a:bodyPr/>
                    <a:lstStyle/>
                    <a:p>
                      <a:endParaRPr lang="fr-FR"/>
                    </a:p>
                  </p:txBody>
                </p:sp>
              </p:grpSp>
            </p:grpSp>
          </p:grpSp>
        </p:grpSp>
      </p:grpSp>
      <p:grpSp>
        <p:nvGrpSpPr>
          <p:cNvPr id="201811" name="Group 83"/>
          <p:cNvGrpSpPr>
            <a:grpSpLocks/>
          </p:cNvGrpSpPr>
          <p:nvPr/>
        </p:nvGrpSpPr>
        <p:grpSpPr bwMode="auto">
          <a:xfrm>
            <a:off x="533400" y="4038600"/>
            <a:ext cx="5929313" cy="2743200"/>
            <a:chOff x="336" y="1536"/>
            <a:chExt cx="7339" cy="2736"/>
          </a:xfrm>
        </p:grpSpPr>
        <p:grpSp>
          <p:nvGrpSpPr>
            <p:cNvPr id="201812" name="Group 84"/>
            <p:cNvGrpSpPr>
              <a:grpSpLocks/>
            </p:cNvGrpSpPr>
            <p:nvPr/>
          </p:nvGrpSpPr>
          <p:grpSpPr bwMode="auto">
            <a:xfrm>
              <a:off x="336" y="1536"/>
              <a:ext cx="6561" cy="2736"/>
              <a:chOff x="240" y="1440"/>
              <a:chExt cx="6561" cy="2736"/>
            </a:xfrm>
          </p:grpSpPr>
          <p:sp>
            <p:nvSpPr>
              <p:cNvPr id="201813" name="AutoShape 85"/>
              <p:cNvSpPr>
                <a:spLocks noChangeArrowheads="1"/>
              </p:cNvSpPr>
              <p:nvPr/>
            </p:nvSpPr>
            <p:spPr bwMode="auto">
              <a:xfrm>
                <a:off x="240" y="1440"/>
                <a:ext cx="5376" cy="2736"/>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a:endParaRPr lang="fr-FR"/>
              </a:p>
            </p:txBody>
          </p:sp>
          <p:sp>
            <p:nvSpPr>
              <p:cNvPr id="201814" name="Text Box 86"/>
              <p:cNvSpPr txBox="1">
                <a:spLocks noChangeArrowheads="1"/>
              </p:cNvSpPr>
              <p:nvPr/>
            </p:nvSpPr>
            <p:spPr bwMode="auto">
              <a:xfrm>
                <a:off x="3743" y="1757"/>
                <a:ext cx="3058" cy="639"/>
              </a:xfrm>
              <a:prstGeom prst="rect">
                <a:avLst/>
              </a:prstGeom>
              <a:solidFill>
                <a:schemeClr val="bg1"/>
              </a:solidFill>
              <a:ln w="9525">
                <a:noFill/>
                <a:miter lim="800000"/>
                <a:headEnd/>
                <a:tailEnd/>
              </a:ln>
              <a:effectLst/>
            </p:spPr>
            <p:txBody>
              <a:bodyPr wrap="none">
                <a:spAutoFit/>
              </a:bodyPr>
              <a:lstStyle/>
              <a:p>
                <a:r>
                  <a:rPr lang="fr-FR" sz="3600" b="1">
                    <a:solidFill>
                      <a:schemeClr val="accent1"/>
                    </a:solidFill>
                    <a:effectLst>
                      <a:outerShdw blurRad="38100" dist="38100" dir="2700000" algn="tl">
                        <a:srgbClr val="C0C0C0"/>
                      </a:outerShdw>
                    </a:effectLst>
                  </a:rPr>
                  <a:t>Mésoderme</a:t>
                </a:r>
                <a:endParaRPr lang="fr-FR" sz="3600" b="1">
                  <a:effectLst>
                    <a:outerShdw blurRad="38100" dist="38100" dir="2700000" algn="tl">
                      <a:srgbClr val="C0C0C0"/>
                    </a:outerShdw>
                  </a:effectLst>
                </a:endParaRPr>
              </a:p>
            </p:txBody>
          </p:sp>
        </p:grpSp>
        <p:sp>
          <p:nvSpPr>
            <p:cNvPr id="201815" name="AutoShape 87"/>
            <p:cNvSpPr>
              <a:spLocks noChangeArrowheads="1"/>
            </p:cNvSpPr>
            <p:nvPr/>
          </p:nvSpPr>
          <p:spPr bwMode="auto">
            <a:xfrm>
              <a:off x="480" y="1776"/>
              <a:ext cx="1402" cy="288"/>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sz="1800" b="1">
                  <a:solidFill>
                    <a:schemeClr val="bg1"/>
                  </a:solidFill>
                </a:rPr>
                <a:t>Artérielles</a:t>
              </a:r>
              <a:endParaRPr lang="fr-FR" sz="1800"/>
            </a:p>
          </p:txBody>
        </p:sp>
        <p:sp>
          <p:nvSpPr>
            <p:cNvPr id="201816" name="AutoShape 88"/>
            <p:cNvSpPr>
              <a:spLocks noChangeArrowheads="1"/>
            </p:cNvSpPr>
            <p:nvPr/>
          </p:nvSpPr>
          <p:spPr bwMode="auto">
            <a:xfrm>
              <a:off x="432" y="2256"/>
              <a:ext cx="1402" cy="384"/>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sz="1800" b="1">
                  <a:solidFill>
                    <a:schemeClr val="bg1"/>
                  </a:solidFill>
                </a:rPr>
                <a:t>Veineuses</a:t>
              </a:r>
              <a:endParaRPr lang="fr-FR" sz="1800"/>
            </a:p>
          </p:txBody>
        </p:sp>
        <p:sp>
          <p:nvSpPr>
            <p:cNvPr id="201817" name="AutoShape 89"/>
            <p:cNvSpPr>
              <a:spLocks noChangeArrowheads="1"/>
            </p:cNvSpPr>
            <p:nvPr/>
          </p:nvSpPr>
          <p:spPr bwMode="auto">
            <a:xfrm>
              <a:off x="432" y="2832"/>
              <a:ext cx="1402" cy="336"/>
            </a:xfrm>
            <a:prstGeom prst="bevel">
              <a:avLst>
                <a:gd name="adj" fmla="val 12500"/>
              </a:avLst>
            </a:prstGeom>
            <a:solidFill>
              <a:srgbClr val="FFCC00"/>
            </a:solidFill>
            <a:ln w="9525">
              <a:solidFill>
                <a:schemeClr val="tx1"/>
              </a:solidFill>
              <a:miter lim="800000"/>
              <a:headEnd/>
              <a:tailEnd/>
            </a:ln>
            <a:effectLst/>
          </p:spPr>
          <p:txBody>
            <a:bodyPr wrap="none" anchor="ctr"/>
            <a:lstStyle/>
            <a:p>
              <a:pPr algn="ctr"/>
              <a:r>
                <a:rPr lang="fr-FR" sz="1800" b="1">
                  <a:solidFill>
                    <a:srgbClr val="000099"/>
                  </a:solidFill>
                </a:rPr>
                <a:t>Lymphatiques</a:t>
              </a:r>
              <a:endParaRPr lang="fr-FR" sz="1800"/>
            </a:p>
          </p:txBody>
        </p:sp>
        <p:sp>
          <p:nvSpPr>
            <p:cNvPr id="201818" name="AutoShape 90" descr="Rayures horizontales (noir/blanc)"/>
            <p:cNvSpPr>
              <a:spLocks noChangeArrowheads="1"/>
            </p:cNvSpPr>
            <p:nvPr/>
          </p:nvSpPr>
          <p:spPr bwMode="auto">
            <a:xfrm>
              <a:off x="1680" y="2544"/>
              <a:ext cx="1853" cy="336"/>
            </a:xfrm>
            <a:prstGeom prst="bevel">
              <a:avLst>
                <a:gd name="adj" fmla="val 12500"/>
              </a:avLst>
            </a:prstGeom>
            <a:pattFill prst="dkHorz">
              <a:fgClr>
                <a:srgbClr val="FFCC00"/>
              </a:fgClr>
              <a:bgClr>
                <a:srgbClr val="000099"/>
              </a:bgClr>
            </a:pattFill>
            <a:ln w="9525">
              <a:solidFill>
                <a:schemeClr val="tx1"/>
              </a:solidFill>
              <a:miter lim="800000"/>
              <a:headEnd/>
              <a:tailEnd/>
            </a:ln>
            <a:effectLst/>
          </p:spPr>
          <p:txBody>
            <a:bodyPr wrap="none" anchor="ctr"/>
            <a:lstStyle/>
            <a:p>
              <a:pPr algn="ctr"/>
              <a:r>
                <a:rPr lang="fr-FR" sz="1800" b="1">
                  <a:solidFill>
                    <a:schemeClr val="bg1"/>
                  </a:solidFill>
                </a:rPr>
                <a:t>Veino-lymphatiques</a:t>
              </a:r>
              <a:endParaRPr lang="fr-FR" sz="1800"/>
            </a:p>
          </p:txBody>
        </p:sp>
        <p:sp>
          <p:nvSpPr>
            <p:cNvPr id="201819" name="AutoShape 91" descr="Rayures horizontales (noir/blanc)"/>
            <p:cNvSpPr>
              <a:spLocks noChangeArrowheads="1"/>
            </p:cNvSpPr>
            <p:nvPr/>
          </p:nvSpPr>
          <p:spPr bwMode="auto">
            <a:xfrm>
              <a:off x="1824" y="1968"/>
              <a:ext cx="1853" cy="384"/>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sz="1800" b="1">
                  <a:solidFill>
                    <a:schemeClr val="bg1"/>
                  </a:solidFill>
                </a:rPr>
                <a:t>Artério-veineuses</a:t>
              </a:r>
              <a:endParaRPr lang="fr-FR" sz="1800"/>
            </a:p>
          </p:txBody>
        </p:sp>
        <p:sp>
          <p:nvSpPr>
            <p:cNvPr id="201820" name="AutoShape 92" descr="Sphères"/>
            <p:cNvSpPr>
              <a:spLocks noChangeArrowheads="1"/>
            </p:cNvSpPr>
            <p:nvPr/>
          </p:nvSpPr>
          <p:spPr bwMode="auto">
            <a:xfrm>
              <a:off x="3216" y="2256"/>
              <a:ext cx="2448" cy="384"/>
            </a:xfrm>
            <a:prstGeom prst="bevel">
              <a:avLst>
                <a:gd name="adj" fmla="val 12500"/>
              </a:avLst>
            </a:prstGeom>
            <a:pattFill prst="sphere">
              <a:fgClr>
                <a:srgbClr val="FF0000"/>
              </a:fgClr>
              <a:bgClr>
                <a:srgbClr val="FF00FF"/>
              </a:bgClr>
            </a:pattFill>
            <a:ln w="9525">
              <a:solidFill>
                <a:schemeClr val="tx1"/>
              </a:solidFill>
              <a:miter lim="800000"/>
              <a:headEnd/>
              <a:tailEnd/>
            </a:ln>
            <a:effectLst/>
          </p:spPr>
          <p:txBody>
            <a:bodyPr wrap="none" anchor="ctr"/>
            <a:lstStyle/>
            <a:p>
              <a:pPr algn="ctr"/>
              <a:r>
                <a:rPr lang="fr-FR" sz="1800" b="1">
                  <a:solidFill>
                    <a:schemeClr val="bg1"/>
                  </a:solidFill>
                </a:rPr>
                <a:t>Artério-veino-lymphatiques</a:t>
              </a:r>
            </a:p>
          </p:txBody>
        </p:sp>
        <p:sp>
          <p:nvSpPr>
            <p:cNvPr id="201821" name="AutoShape 93" descr="Rayures verticales (noir/blanc)"/>
            <p:cNvSpPr>
              <a:spLocks noChangeArrowheads="1"/>
            </p:cNvSpPr>
            <p:nvPr/>
          </p:nvSpPr>
          <p:spPr bwMode="auto">
            <a:xfrm rot="5400000">
              <a:off x="1500" y="1860"/>
              <a:ext cx="384" cy="696"/>
            </a:xfrm>
            <a:prstGeom prst="notchedRightArrow">
              <a:avLst>
                <a:gd name="adj1" fmla="val 50000"/>
                <a:gd name="adj2" fmla="val 25000"/>
              </a:avLst>
            </a:prstGeom>
            <a:pattFill prst="dkVert">
              <a:fgClr>
                <a:srgbClr val="000099"/>
              </a:fgClr>
              <a:bgClr>
                <a:srgbClr val="FF0000"/>
              </a:bgClr>
            </a:pattFill>
            <a:ln w="38100">
              <a:solidFill>
                <a:schemeClr val="bg1"/>
              </a:solidFill>
              <a:miter lim="800000"/>
              <a:headEnd/>
              <a:tailEnd/>
            </a:ln>
            <a:effectLst/>
          </p:spPr>
          <p:txBody>
            <a:bodyPr wrap="none" anchor="ctr"/>
            <a:lstStyle/>
            <a:p>
              <a:pPr algn="ctr"/>
              <a:r>
                <a:rPr lang="fr-FR" sz="1800" b="1">
                  <a:solidFill>
                    <a:schemeClr val="bg1"/>
                  </a:solidFill>
                </a:rPr>
                <a:t>FAV</a:t>
              </a:r>
            </a:p>
          </p:txBody>
        </p:sp>
        <p:grpSp>
          <p:nvGrpSpPr>
            <p:cNvPr id="201822" name="Group 94"/>
            <p:cNvGrpSpPr>
              <a:grpSpLocks/>
            </p:cNvGrpSpPr>
            <p:nvPr/>
          </p:nvGrpSpPr>
          <p:grpSpPr bwMode="auto">
            <a:xfrm>
              <a:off x="384" y="3168"/>
              <a:ext cx="921" cy="808"/>
              <a:chOff x="1968" y="3656"/>
              <a:chExt cx="489" cy="568"/>
            </a:xfrm>
          </p:grpSpPr>
          <p:sp>
            <p:nvSpPr>
              <p:cNvPr id="201823" name="Freeform 95"/>
              <p:cNvSpPr>
                <a:spLocks/>
              </p:cNvSpPr>
              <p:nvPr/>
            </p:nvSpPr>
            <p:spPr bwMode="auto">
              <a:xfrm>
                <a:off x="1968" y="3656"/>
                <a:ext cx="472" cy="552"/>
              </a:xfrm>
              <a:custGeom>
                <a:avLst/>
                <a:gdLst/>
                <a:ahLst/>
                <a:cxnLst>
                  <a:cxn ang="0">
                    <a:pos x="256" y="104"/>
                  </a:cxn>
                  <a:cxn ang="0">
                    <a:pos x="304" y="8"/>
                  </a:cxn>
                  <a:cxn ang="0">
                    <a:pos x="352" y="56"/>
                  </a:cxn>
                  <a:cxn ang="0">
                    <a:pos x="448" y="8"/>
                  </a:cxn>
                  <a:cxn ang="0">
                    <a:pos x="448" y="104"/>
                  </a:cxn>
                  <a:cxn ang="0">
                    <a:pos x="304" y="200"/>
                  </a:cxn>
                  <a:cxn ang="0">
                    <a:pos x="160" y="440"/>
                  </a:cxn>
                  <a:cxn ang="0">
                    <a:pos x="160" y="536"/>
                  </a:cxn>
                  <a:cxn ang="0">
                    <a:pos x="64" y="536"/>
                  </a:cxn>
                  <a:cxn ang="0">
                    <a:pos x="16" y="536"/>
                  </a:cxn>
                  <a:cxn ang="0">
                    <a:pos x="16" y="488"/>
                  </a:cxn>
                  <a:cxn ang="0">
                    <a:pos x="112" y="392"/>
                  </a:cxn>
                  <a:cxn ang="0">
                    <a:pos x="256" y="104"/>
                  </a:cxn>
                </a:cxnLst>
                <a:rect l="0" t="0" r="r" b="b"/>
                <a:pathLst>
                  <a:path w="472" h="552">
                    <a:moveTo>
                      <a:pt x="256" y="104"/>
                    </a:moveTo>
                    <a:cubicBezTo>
                      <a:pt x="288" y="40"/>
                      <a:pt x="288" y="16"/>
                      <a:pt x="304" y="8"/>
                    </a:cubicBezTo>
                    <a:cubicBezTo>
                      <a:pt x="320" y="0"/>
                      <a:pt x="328" y="56"/>
                      <a:pt x="352" y="56"/>
                    </a:cubicBezTo>
                    <a:cubicBezTo>
                      <a:pt x="376" y="56"/>
                      <a:pt x="432" y="0"/>
                      <a:pt x="448" y="8"/>
                    </a:cubicBezTo>
                    <a:cubicBezTo>
                      <a:pt x="464" y="16"/>
                      <a:pt x="472" y="72"/>
                      <a:pt x="448" y="104"/>
                    </a:cubicBezTo>
                    <a:cubicBezTo>
                      <a:pt x="424" y="136"/>
                      <a:pt x="352" y="144"/>
                      <a:pt x="304" y="200"/>
                    </a:cubicBezTo>
                    <a:cubicBezTo>
                      <a:pt x="256" y="256"/>
                      <a:pt x="184" y="384"/>
                      <a:pt x="160" y="440"/>
                    </a:cubicBezTo>
                    <a:cubicBezTo>
                      <a:pt x="136" y="496"/>
                      <a:pt x="176" y="520"/>
                      <a:pt x="160" y="536"/>
                    </a:cubicBezTo>
                    <a:cubicBezTo>
                      <a:pt x="144" y="552"/>
                      <a:pt x="88" y="536"/>
                      <a:pt x="64" y="536"/>
                    </a:cubicBezTo>
                    <a:cubicBezTo>
                      <a:pt x="40" y="536"/>
                      <a:pt x="24" y="544"/>
                      <a:pt x="16" y="536"/>
                    </a:cubicBezTo>
                    <a:cubicBezTo>
                      <a:pt x="8" y="528"/>
                      <a:pt x="0" y="512"/>
                      <a:pt x="16" y="488"/>
                    </a:cubicBezTo>
                    <a:cubicBezTo>
                      <a:pt x="32" y="464"/>
                      <a:pt x="72" y="456"/>
                      <a:pt x="112" y="392"/>
                    </a:cubicBezTo>
                    <a:cubicBezTo>
                      <a:pt x="152" y="328"/>
                      <a:pt x="224" y="168"/>
                      <a:pt x="256" y="104"/>
                    </a:cubicBezTo>
                    <a:close/>
                  </a:path>
                </a:pathLst>
              </a:custGeom>
              <a:solidFill>
                <a:schemeClr val="bg1"/>
              </a:solidFill>
              <a:ln w="9525">
                <a:solidFill>
                  <a:schemeClr val="tx1"/>
                </a:solidFill>
                <a:round/>
                <a:headEnd/>
                <a:tailEnd/>
              </a:ln>
              <a:effectLst/>
            </p:spPr>
            <p:txBody>
              <a:bodyPr wrap="none" anchor="ctr"/>
              <a:lstStyle/>
              <a:p>
                <a:endParaRPr lang="fr-FR"/>
              </a:p>
            </p:txBody>
          </p:sp>
          <p:sp>
            <p:nvSpPr>
              <p:cNvPr id="201824" name="Freeform 96" descr="Rayures verticales (noir/blanc)"/>
              <p:cNvSpPr>
                <a:spLocks/>
              </p:cNvSpPr>
              <p:nvPr/>
            </p:nvSpPr>
            <p:spPr bwMode="auto">
              <a:xfrm>
                <a:off x="2112" y="3752"/>
                <a:ext cx="345" cy="472"/>
              </a:xfrm>
              <a:custGeom>
                <a:avLst/>
                <a:gdLst/>
                <a:ahLst/>
                <a:cxnLst>
                  <a:cxn ang="0">
                    <a:pos x="0" y="440"/>
                  </a:cxn>
                  <a:cxn ang="0">
                    <a:pos x="233" y="347"/>
                  </a:cxn>
                  <a:cxn ang="0">
                    <a:pos x="336" y="152"/>
                  </a:cxn>
                  <a:cxn ang="0">
                    <a:pos x="288" y="8"/>
                  </a:cxn>
                  <a:cxn ang="0">
                    <a:pos x="240" y="104"/>
                  </a:cxn>
                  <a:cxn ang="0">
                    <a:pos x="101" y="207"/>
                  </a:cxn>
                  <a:cxn ang="0">
                    <a:pos x="0" y="440"/>
                  </a:cxn>
                </a:cxnLst>
                <a:rect l="0" t="0" r="r" b="b"/>
                <a:pathLst>
                  <a:path w="345" h="472">
                    <a:moveTo>
                      <a:pt x="0" y="440"/>
                    </a:moveTo>
                    <a:cubicBezTo>
                      <a:pt x="7" y="472"/>
                      <a:pt x="177" y="395"/>
                      <a:pt x="233" y="347"/>
                    </a:cubicBezTo>
                    <a:cubicBezTo>
                      <a:pt x="289" y="299"/>
                      <a:pt x="327" y="208"/>
                      <a:pt x="336" y="152"/>
                    </a:cubicBezTo>
                    <a:cubicBezTo>
                      <a:pt x="345" y="96"/>
                      <a:pt x="304" y="16"/>
                      <a:pt x="288" y="8"/>
                    </a:cubicBezTo>
                    <a:cubicBezTo>
                      <a:pt x="272" y="0"/>
                      <a:pt x="271" y="71"/>
                      <a:pt x="240" y="104"/>
                    </a:cubicBezTo>
                    <a:cubicBezTo>
                      <a:pt x="209" y="137"/>
                      <a:pt x="141" y="151"/>
                      <a:pt x="101" y="207"/>
                    </a:cubicBezTo>
                    <a:cubicBezTo>
                      <a:pt x="61" y="263"/>
                      <a:pt x="21" y="392"/>
                      <a:pt x="0" y="440"/>
                    </a:cubicBezTo>
                    <a:close/>
                  </a:path>
                </a:pathLst>
              </a:custGeom>
              <a:pattFill prst="dkVert">
                <a:fgClr>
                  <a:srgbClr val="FF0000"/>
                </a:fgClr>
                <a:bgClr>
                  <a:srgbClr val="FFFFFF"/>
                </a:bgClr>
              </a:pattFill>
              <a:ln w="9525">
                <a:solidFill>
                  <a:schemeClr val="tx1"/>
                </a:solidFill>
                <a:round/>
                <a:headEnd/>
                <a:tailEnd/>
              </a:ln>
              <a:effectLst/>
            </p:spPr>
            <p:txBody>
              <a:bodyPr wrap="none" anchor="ctr"/>
              <a:lstStyle/>
              <a:p>
                <a:endParaRPr lang="fr-FR"/>
              </a:p>
            </p:txBody>
          </p:sp>
        </p:grpSp>
        <p:sp>
          <p:nvSpPr>
            <p:cNvPr id="201825" name="AutoShape 97"/>
            <p:cNvSpPr>
              <a:spLocks noChangeArrowheads="1"/>
            </p:cNvSpPr>
            <p:nvPr/>
          </p:nvSpPr>
          <p:spPr bwMode="auto">
            <a:xfrm>
              <a:off x="1344" y="3312"/>
              <a:ext cx="1632" cy="384"/>
            </a:xfrm>
            <a:prstGeom prst="bevel">
              <a:avLst>
                <a:gd name="adj" fmla="val 12500"/>
              </a:avLst>
            </a:prstGeom>
            <a:solidFill>
              <a:schemeClr val="accent1"/>
            </a:solidFill>
            <a:ln w="9525">
              <a:solidFill>
                <a:schemeClr val="tx1"/>
              </a:solidFill>
              <a:miter lim="800000"/>
              <a:headEnd/>
              <a:tailEnd/>
            </a:ln>
            <a:effectLst/>
          </p:spPr>
          <p:txBody>
            <a:bodyPr wrap="none" anchor="ctr"/>
            <a:lstStyle/>
            <a:p>
              <a:pPr algn="ctr"/>
              <a:r>
                <a:rPr lang="fr-FR" sz="1800" b="1"/>
                <a:t>DYSTROPHIE</a:t>
              </a:r>
            </a:p>
            <a:p>
              <a:pPr algn="ctr"/>
              <a:r>
                <a:rPr lang="fr-FR" sz="1800" b="1"/>
                <a:t>OSTEO-MUSCULAIRE</a:t>
              </a:r>
            </a:p>
          </p:txBody>
        </p:sp>
        <p:sp>
          <p:nvSpPr>
            <p:cNvPr id="201826" name="Text Box 98"/>
            <p:cNvSpPr txBox="1">
              <a:spLocks noChangeArrowheads="1"/>
            </p:cNvSpPr>
            <p:nvPr/>
          </p:nvSpPr>
          <p:spPr bwMode="auto">
            <a:xfrm>
              <a:off x="1853" y="3770"/>
              <a:ext cx="228" cy="456"/>
            </a:xfrm>
            <a:prstGeom prst="rect">
              <a:avLst/>
            </a:prstGeom>
            <a:noFill/>
            <a:ln w="9525">
              <a:noFill/>
              <a:miter lim="800000"/>
              <a:headEnd/>
              <a:tailEnd/>
            </a:ln>
            <a:effectLst/>
          </p:spPr>
          <p:txBody>
            <a:bodyPr wrap="none">
              <a:spAutoFit/>
            </a:bodyPr>
            <a:lstStyle/>
            <a:p>
              <a:endParaRPr lang="fr-FR"/>
            </a:p>
          </p:txBody>
        </p:sp>
        <p:grpSp>
          <p:nvGrpSpPr>
            <p:cNvPr id="201827" name="Group 99"/>
            <p:cNvGrpSpPr>
              <a:grpSpLocks/>
            </p:cNvGrpSpPr>
            <p:nvPr/>
          </p:nvGrpSpPr>
          <p:grpSpPr bwMode="auto">
            <a:xfrm>
              <a:off x="3168" y="2784"/>
              <a:ext cx="4507" cy="1344"/>
              <a:chOff x="4320" y="3408"/>
              <a:chExt cx="4507" cy="1344"/>
            </a:xfrm>
          </p:grpSpPr>
          <p:grpSp>
            <p:nvGrpSpPr>
              <p:cNvPr id="201828" name="Group 100"/>
              <p:cNvGrpSpPr>
                <a:grpSpLocks/>
              </p:cNvGrpSpPr>
              <p:nvPr/>
            </p:nvGrpSpPr>
            <p:grpSpPr bwMode="auto">
              <a:xfrm>
                <a:off x="4320" y="3408"/>
                <a:ext cx="4507" cy="1344"/>
                <a:chOff x="2976" y="2544"/>
                <a:chExt cx="4507" cy="1344"/>
              </a:xfrm>
            </p:grpSpPr>
            <p:sp>
              <p:nvSpPr>
                <p:cNvPr id="201829" name="AutoShape 101"/>
                <p:cNvSpPr>
                  <a:spLocks noChangeArrowheads="1"/>
                </p:cNvSpPr>
                <p:nvPr/>
              </p:nvSpPr>
              <p:spPr bwMode="auto">
                <a:xfrm>
                  <a:off x="2976" y="2544"/>
                  <a:ext cx="2448" cy="1344"/>
                </a:xfrm>
                <a:prstGeom prst="roundRect">
                  <a:avLst>
                    <a:gd name="adj" fmla="val 16667"/>
                  </a:avLst>
                </a:prstGeom>
                <a:solidFill>
                  <a:srgbClr val="CC3300"/>
                </a:solidFill>
                <a:ln w="76200" cmpd="tri">
                  <a:solidFill>
                    <a:schemeClr val="tx1"/>
                  </a:solidFill>
                  <a:round/>
                  <a:headEnd/>
                  <a:tailEnd/>
                </a:ln>
                <a:effectLst/>
              </p:spPr>
              <p:txBody>
                <a:bodyPr wrap="none" anchor="ctr"/>
                <a:lstStyle/>
                <a:p>
                  <a:pPr algn="ctr"/>
                  <a:endParaRPr lang="fr-FR"/>
                </a:p>
              </p:txBody>
            </p:sp>
            <p:sp>
              <p:nvSpPr>
                <p:cNvPr id="201830" name="Text Box 102"/>
                <p:cNvSpPr txBox="1">
                  <a:spLocks noChangeArrowheads="1"/>
                </p:cNvSpPr>
                <p:nvPr/>
              </p:nvSpPr>
              <p:spPr bwMode="auto">
                <a:xfrm>
                  <a:off x="3093" y="2640"/>
                  <a:ext cx="4390" cy="649"/>
                </a:xfrm>
                <a:prstGeom prst="rect">
                  <a:avLst/>
                </a:prstGeom>
                <a:solidFill>
                  <a:schemeClr val="bg1"/>
                </a:solidFill>
                <a:ln w="9525">
                  <a:solidFill>
                    <a:srgbClr val="996633"/>
                  </a:solidFill>
                  <a:miter lim="800000"/>
                  <a:headEnd/>
                  <a:tailEnd/>
                </a:ln>
                <a:effectLst/>
              </p:spPr>
              <p:txBody>
                <a:bodyPr wrap="none">
                  <a:spAutoFit/>
                </a:bodyPr>
                <a:lstStyle/>
                <a:p>
                  <a:r>
                    <a:rPr lang="fr-FR" sz="3600" b="1">
                      <a:solidFill>
                        <a:srgbClr val="CC3300"/>
                      </a:solidFill>
                      <a:effectLst>
                        <a:outerShdw blurRad="38100" dist="38100" dir="2700000" algn="tl">
                          <a:srgbClr val="C0C0C0"/>
                        </a:outerShdw>
                      </a:effectLst>
                    </a:rPr>
                    <a:t>NeuroEctoderme</a:t>
                  </a:r>
                  <a:endParaRPr lang="fr-FR" b="1">
                    <a:solidFill>
                      <a:srgbClr val="CC3300"/>
                    </a:solidFill>
                    <a:effectLst>
                      <a:outerShdw blurRad="38100" dist="38100" dir="2700000" algn="tl">
                        <a:srgbClr val="C0C0C0"/>
                      </a:outerShdw>
                    </a:effectLst>
                  </a:endParaRPr>
                </a:p>
              </p:txBody>
            </p:sp>
            <p:sp>
              <p:nvSpPr>
                <p:cNvPr id="201831" name="AutoShape 103"/>
                <p:cNvSpPr>
                  <a:spLocks noChangeArrowheads="1"/>
                </p:cNvSpPr>
                <p:nvPr/>
              </p:nvSpPr>
              <p:spPr bwMode="auto">
                <a:xfrm>
                  <a:off x="3024" y="3312"/>
                  <a:ext cx="1632" cy="384"/>
                </a:xfrm>
                <a:prstGeom prst="bevel">
                  <a:avLst>
                    <a:gd name="adj" fmla="val 12500"/>
                  </a:avLst>
                </a:prstGeom>
                <a:solidFill>
                  <a:srgbClr val="CC3300"/>
                </a:solidFill>
                <a:ln w="9525">
                  <a:solidFill>
                    <a:srgbClr val="CC3300"/>
                  </a:solidFill>
                  <a:miter lim="800000"/>
                  <a:headEnd/>
                  <a:tailEnd/>
                </a:ln>
                <a:effectLst/>
              </p:spPr>
              <p:txBody>
                <a:bodyPr wrap="none" anchor="ctr"/>
                <a:lstStyle/>
                <a:p>
                  <a:pPr algn="ctr"/>
                  <a:r>
                    <a:rPr lang="fr-FR" sz="1800" b="1"/>
                    <a:t>DYSTROPHIE</a:t>
                  </a:r>
                </a:p>
                <a:p>
                  <a:pPr algn="ctr"/>
                  <a:r>
                    <a:rPr lang="fr-FR" sz="1800" b="1"/>
                    <a:t>NEURO-CUTANEE</a:t>
                  </a:r>
                </a:p>
              </p:txBody>
            </p:sp>
          </p:grpSp>
          <p:grpSp>
            <p:nvGrpSpPr>
              <p:cNvPr id="201832" name="Group 104"/>
              <p:cNvGrpSpPr>
                <a:grpSpLocks/>
              </p:cNvGrpSpPr>
              <p:nvPr/>
            </p:nvGrpSpPr>
            <p:grpSpPr bwMode="auto">
              <a:xfrm flipH="1">
                <a:off x="6000" y="3888"/>
                <a:ext cx="624" cy="688"/>
                <a:chOff x="4368" y="2496"/>
                <a:chExt cx="781" cy="880"/>
              </a:xfrm>
            </p:grpSpPr>
            <p:grpSp>
              <p:nvGrpSpPr>
                <p:cNvPr id="201833" name="Group 105"/>
                <p:cNvGrpSpPr>
                  <a:grpSpLocks/>
                </p:cNvGrpSpPr>
                <p:nvPr/>
              </p:nvGrpSpPr>
              <p:grpSpPr bwMode="auto">
                <a:xfrm>
                  <a:off x="4368" y="2496"/>
                  <a:ext cx="781" cy="520"/>
                  <a:chOff x="4368" y="2496"/>
                  <a:chExt cx="781" cy="520"/>
                </a:xfrm>
              </p:grpSpPr>
              <p:grpSp>
                <p:nvGrpSpPr>
                  <p:cNvPr id="201834" name="Group 106"/>
                  <p:cNvGrpSpPr>
                    <a:grpSpLocks/>
                  </p:cNvGrpSpPr>
                  <p:nvPr/>
                </p:nvGrpSpPr>
                <p:grpSpPr bwMode="auto">
                  <a:xfrm>
                    <a:off x="4368" y="2496"/>
                    <a:ext cx="781" cy="455"/>
                    <a:chOff x="4368" y="2496"/>
                    <a:chExt cx="781" cy="455"/>
                  </a:xfrm>
                </p:grpSpPr>
                <p:sp>
                  <p:nvSpPr>
                    <p:cNvPr id="201835" name="Freeform 107"/>
                    <p:cNvSpPr>
                      <a:spLocks/>
                    </p:cNvSpPr>
                    <p:nvPr/>
                  </p:nvSpPr>
                  <p:spPr bwMode="auto">
                    <a:xfrm>
                      <a:off x="4368" y="2496"/>
                      <a:ext cx="781" cy="455"/>
                    </a:xfrm>
                    <a:custGeom>
                      <a:avLst/>
                      <a:gdLst/>
                      <a:ahLst/>
                      <a:cxnLst>
                        <a:cxn ang="0">
                          <a:pos x="817" y="42"/>
                        </a:cxn>
                        <a:cxn ang="0">
                          <a:pos x="975" y="16"/>
                        </a:cxn>
                        <a:cxn ang="0">
                          <a:pos x="1155" y="0"/>
                        </a:cxn>
                        <a:cxn ang="0">
                          <a:pos x="1373" y="26"/>
                        </a:cxn>
                        <a:cxn ang="0">
                          <a:pos x="1653" y="95"/>
                        </a:cxn>
                        <a:cxn ang="0">
                          <a:pos x="1812" y="167"/>
                        </a:cxn>
                        <a:cxn ang="0">
                          <a:pos x="1922" y="249"/>
                        </a:cxn>
                        <a:cxn ang="0">
                          <a:pos x="1981" y="302"/>
                        </a:cxn>
                        <a:cxn ang="0">
                          <a:pos x="2086" y="341"/>
                        </a:cxn>
                        <a:cxn ang="0">
                          <a:pos x="2182" y="404"/>
                        </a:cxn>
                        <a:cxn ang="0">
                          <a:pos x="2237" y="491"/>
                        </a:cxn>
                        <a:cxn ang="0">
                          <a:pos x="2303" y="690"/>
                        </a:cxn>
                        <a:cxn ang="0">
                          <a:pos x="2342" y="829"/>
                        </a:cxn>
                        <a:cxn ang="0">
                          <a:pos x="2333" y="947"/>
                        </a:cxn>
                        <a:cxn ang="0">
                          <a:pos x="2306" y="1090"/>
                        </a:cxn>
                        <a:cxn ang="0">
                          <a:pos x="2265" y="1189"/>
                        </a:cxn>
                        <a:cxn ang="0">
                          <a:pos x="2208" y="1242"/>
                        </a:cxn>
                        <a:cxn ang="0">
                          <a:pos x="2138" y="1260"/>
                        </a:cxn>
                        <a:cxn ang="0">
                          <a:pos x="1937" y="1279"/>
                        </a:cxn>
                        <a:cxn ang="0">
                          <a:pos x="1609" y="1337"/>
                        </a:cxn>
                        <a:cxn ang="0">
                          <a:pos x="1272" y="1366"/>
                        </a:cxn>
                        <a:cxn ang="0">
                          <a:pos x="942" y="1329"/>
                        </a:cxn>
                        <a:cxn ang="0">
                          <a:pos x="769" y="1252"/>
                        </a:cxn>
                        <a:cxn ang="0">
                          <a:pos x="686" y="1205"/>
                        </a:cxn>
                        <a:cxn ang="0">
                          <a:pos x="608" y="1194"/>
                        </a:cxn>
                        <a:cxn ang="0">
                          <a:pos x="511" y="1164"/>
                        </a:cxn>
                        <a:cxn ang="0">
                          <a:pos x="446" y="1109"/>
                        </a:cxn>
                        <a:cxn ang="0">
                          <a:pos x="424" y="1038"/>
                        </a:cxn>
                        <a:cxn ang="0">
                          <a:pos x="372" y="984"/>
                        </a:cxn>
                        <a:cxn ang="0">
                          <a:pos x="252" y="942"/>
                        </a:cxn>
                        <a:cxn ang="0">
                          <a:pos x="140" y="910"/>
                        </a:cxn>
                        <a:cxn ang="0">
                          <a:pos x="54" y="861"/>
                        </a:cxn>
                        <a:cxn ang="0">
                          <a:pos x="17" y="783"/>
                        </a:cxn>
                        <a:cxn ang="0">
                          <a:pos x="0" y="675"/>
                        </a:cxn>
                        <a:cxn ang="0">
                          <a:pos x="26" y="543"/>
                        </a:cxn>
                        <a:cxn ang="0">
                          <a:pos x="107" y="406"/>
                        </a:cxn>
                        <a:cxn ang="0">
                          <a:pos x="234" y="307"/>
                        </a:cxn>
                        <a:cxn ang="0">
                          <a:pos x="358" y="259"/>
                        </a:cxn>
                        <a:cxn ang="0">
                          <a:pos x="458" y="233"/>
                        </a:cxn>
                        <a:cxn ang="0">
                          <a:pos x="598" y="141"/>
                        </a:cxn>
                        <a:cxn ang="0">
                          <a:pos x="744" y="66"/>
                        </a:cxn>
                      </a:cxnLst>
                      <a:rect l="0" t="0" r="r" b="b"/>
                      <a:pathLst>
                        <a:path w="2344" h="1366">
                          <a:moveTo>
                            <a:pt x="744" y="66"/>
                          </a:moveTo>
                          <a:lnTo>
                            <a:pt x="817" y="42"/>
                          </a:lnTo>
                          <a:lnTo>
                            <a:pt x="887" y="29"/>
                          </a:lnTo>
                          <a:lnTo>
                            <a:pt x="975" y="16"/>
                          </a:lnTo>
                          <a:lnTo>
                            <a:pt x="1073" y="5"/>
                          </a:lnTo>
                          <a:lnTo>
                            <a:pt x="1155" y="0"/>
                          </a:lnTo>
                          <a:lnTo>
                            <a:pt x="1250" y="6"/>
                          </a:lnTo>
                          <a:lnTo>
                            <a:pt x="1373" y="26"/>
                          </a:lnTo>
                          <a:lnTo>
                            <a:pt x="1528" y="58"/>
                          </a:lnTo>
                          <a:lnTo>
                            <a:pt x="1653" y="95"/>
                          </a:lnTo>
                          <a:lnTo>
                            <a:pt x="1758" y="137"/>
                          </a:lnTo>
                          <a:lnTo>
                            <a:pt x="1812" y="167"/>
                          </a:lnTo>
                          <a:lnTo>
                            <a:pt x="1858" y="196"/>
                          </a:lnTo>
                          <a:lnTo>
                            <a:pt x="1922" y="249"/>
                          </a:lnTo>
                          <a:lnTo>
                            <a:pt x="1948" y="279"/>
                          </a:lnTo>
                          <a:lnTo>
                            <a:pt x="1981" y="302"/>
                          </a:lnTo>
                          <a:lnTo>
                            <a:pt x="2032" y="323"/>
                          </a:lnTo>
                          <a:lnTo>
                            <a:pt x="2086" y="341"/>
                          </a:lnTo>
                          <a:lnTo>
                            <a:pt x="2139" y="367"/>
                          </a:lnTo>
                          <a:lnTo>
                            <a:pt x="2182" y="404"/>
                          </a:lnTo>
                          <a:lnTo>
                            <a:pt x="2206" y="435"/>
                          </a:lnTo>
                          <a:lnTo>
                            <a:pt x="2237" y="491"/>
                          </a:lnTo>
                          <a:lnTo>
                            <a:pt x="2274" y="586"/>
                          </a:lnTo>
                          <a:lnTo>
                            <a:pt x="2303" y="690"/>
                          </a:lnTo>
                          <a:lnTo>
                            <a:pt x="2328" y="777"/>
                          </a:lnTo>
                          <a:lnTo>
                            <a:pt x="2342" y="829"/>
                          </a:lnTo>
                          <a:lnTo>
                            <a:pt x="2344" y="886"/>
                          </a:lnTo>
                          <a:lnTo>
                            <a:pt x="2333" y="947"/>
                          </a:lnTo>
                          <a:lnTo>
                            <a:pt x="2320" y="1020"/>
                          </a:lnTo>
                          <a:lnTo>
                            <a:pt x="2306" y="1090"/>
                          </a:lnTo>
                          <a:lnTo>
                            <a:pt x="2288" y="1146"/>
                          </a:lnTo>
                          <a:lnTo>
                            <a:pt x="2265" y="1189"/>
                          </a:lnTo>
                          <a:lnTo>
                            <a:pt x="2241" y="1218"/>
                          </a:lnTo>
                          <a:lnTo>
                            <a:pt x="2208" y="1242"/>
                          </a:lnTo>
                          <a:lnTo>
                            <a:pt x="2181" y="1253"/>
                          </a:lnTo>
                          <a:lnTo>
                            <a:pt x="2138" y="1260"/>
                          </a:lnTo>
                          <a:lnTo>
                            <a:pt x="2040" y="1268"/>
                          </a:lnTo>
                          <a:lnTo>
                            <a:pt x="1937" y="1279"/>
                          </a:lnTo>
                          <a:lnTo>
                            <a:pt x="1835" y="1301"/>
                          </a:lnTo>
                          <a:lnTo>
                            <a:pt x="1609" y="1337"/>
                          </a:lnTo>
                          <a:lnTo>
                            <a:pt x="1477" y="1351"/>
                          </a:lnTo>
                          <a:lnTo>
                            <a:pt x="1272" y="1366"/>
                          </a:lnTo>
                          <a:lnTo>
                            <a:pt x="1118" y="1351"/>
                          </a:lnTo>
                          <a:lnTo>
                            <a:pt x="942" y="1329"/>
                          </a:lnTo>
                          <a:lnTo>
                            <a:pt x="818" y="1286"/>
                          </a:lnTo>
                          <a:lnTo>
                            <a:pt x="769" y="1252"/>
                          </a:lnTo>
                          <a:lnTo>
                            <a:pt x="733" y="1227"/>
                          </a:lnTo>
                          <a:lnTo>
                            <a:pt x="686" y="1205"/>
                          </a:lnTo>
                          <a:lnTo>
                            <a:pt x="644" y="1194"/>
                          </a:lnTo>
                          <a:lnTo>
                            <a:pt x="608" y="1194"/>
                          </a:lnTo>
                          <a:lnTo>
                            <a:pt x="570" y="1190"/>
                          </a:lnTo>
                          <a:lnTo>
                            <a:pt x="511" y="1164"/>
                          </a:lnTo>
                          <a:lnTo>
                            <a:pt x="470" y="1137"/>
                          </a:lnTo>
                          <a:lnTo>
                            <a:pt x="446" y="1109"/>
                          </a:lnTo>
                          <a:lnTo>
                            <a:pt x="434" y="1075"/>
                          </a:lnTo>
                          <a:lnTo>
                            <a:pt x="424" y="1038"/>
                          </a:lnTo>
                          <a:lnTo>
                            <a:pt x="409" y="1014"/>
                          </a:lnTo>
                          <a:lnTo>
                            <a:pt x="372" y="984"/>
                          </a:lnTo>
                          <a:lnTo>
                            <a:pt x="314" y="955"/>
                          </a:lnTo>
                          <a:lnTo>
                            <a:pt x="252" y="942"/>
                          </a:lnTo>
                          <a:lnTo>
                            <a:pt x="200" y="931"/>
                          </a:lnTo>
                          <a:lnTo>
                            <a:pt x="140" y="910"/>
                          </a:lnTo>
                          <a:lnTo>
                            <a:pt x="92" y="888"/>
                          </a:lnTo>
                          <a:lnTo>
                            <a:pt x="54" y="861"/>
                          </a:lnTo>
                          <a:lnTo>
                            <a:pt x="33" y="835"/>
                          </a:lnTo>
                          <a:lnTo>
                            <a:pt x="17" y="783"/>
                          </a:lnTo>
                          <a:lnTo>
                            <a:pt x="6" y="727"/>
                          </a:lnTo>
                          <a:lnTo>
                            <a:pt x="0" y="675"/>
                          </a:lnTo>
                          <a:lnTo>
                            <a:pt x="6" y="616"/>
                          </a:lnTo>
                          <a:lnTo>
                            <a:pt x="26" y="543"/>
                          </a:lnTo>
                          <a:lnTo>
                            <a:pt x="58" y="477"/>
                          </a:lnTo>
                          <a:lnTo>
                            <a:pt x="107" y="406"/>
                          </a:lnTo>
                          <a:lnTo>
                            <a:pt x="170" y="347"/>
                          </a:lnTo>
                          <a:lnTo>
                            <a:pt x="234" y="307"/>
                          </a:lnTo>
                          <a:lnTo>
                            <a:pt x="284" y="278"/>
                          </a:lnTo>
                          <a:lnTo>
                            <a:pt x="358" y="259"/>
                          </a:lnTo>
                          <a:lnTo>
                            <a:pt x="409" y="251"/>
                          </a:lnTo>
                          <a:lnTo>
                            <a:pt x="458" y="233"/>
                          </a:lnTo>
                          <a:lnTo>
                            <a:pt x="537" y="187"/>
                          </a:lnTo>
                          <a:lnTo>
                            <a:pt x="598" y="141"/>
                          </a:lnTo>
                          <a:lnTo>
                            <a:pt x="675" y="97"/>
                          </a:lnTo>
                          <a:lnTo>
                            <a:pt x="744" y="66"/>
                          </a:lnTo>
                          <a:close/>
                        </a:path>
                      </a:pathLst>
                    </a:custGeom>
                    <a:solidFill>
                      <a:srgbClr val="FFC0C0"/>
                    </a:solidFill>
                    <a:ln w="9525">
                      <a:noFill/>
                      <a:round/>
                      <a:headEnd/>
                      <a:tailEnd/>
                    </a:ln>
                  </p:spPr>
                  <p:txBody>
                    <a:bodyPr/>
                    <a:lstStyle/>
                    <a:p>
                      <a:endParaRPr lang="fr-FR"/>
                    </a:p>
                  </p:txBody>
                </p:sp>
                <p:grpSp>
                  <p:nvGrpSpPr>
                    <p:cNvPr id="201836" name="Group 108"/>
                    <p:cNvGrpSpPr>
                      <a:grpSpLocks/>
                    </p:cNvGrpSpPr>
                    <p:nvPr/>
                  </p:nvGrpSpPr>
                  <p:grpSpPr bwMode="auto">
                    <a:xfrm>
                      <a:off x="4387" y="2509"/>
                      <a:ext cx="735" cy="369"/>
                      <a:chOff x="4387" y="2509"/>
                      <a:chExt cx="735" cy="369"/>
                    </a:xfrm>
                  </p:grpSpPr>
                  <p:grpSp>
                    <p:nvGrpSpPr>
                      <p:cNvPr id="201837" name="Group 109"/>
                      <p:cNvGrpSpPr>
                        <a:grpSpLocks/>
                      </p:cNvGrpSpPr>
                      <p:nvPr/>
                    </p:nvGrpSpPr>
                    <p:grpSpPr bwMode="auto">
                      <a:xfrm>
                        <a:off x="4387" y="2668"/>
                        <a:ext cx="132" cy="178"/>
                        <a:chOff x="4387" y="2668"/>
                        <a:chExt cx="132" cy="178"/>
                      </a:xfrm>
                    </p:grpSpPr>
                    <p:sp>
                      <p:nvSpPr>
                        <p:cNvPr id="201838" name="Freeform 110"/>
                        <p:cNvSpPr>
                          <a:spLocks/>
                        </p:cNvSpPr>
                        <p:nvPr/>
                      </p:nvSpPr>
                      <p:spPr bwMode="auto">
                        <a:xfrm>
                          <a:off x="4387" y="2668"/>
                          <a:ext cx="132" cy="178"/>
                        </a:xfrm>
                        <a:custGeom>
                          <a:avLst/>
                          <a:gdLst/>
                          <a:ahLst/>
                          <a:cxnLst>
                            <a:cxn ang="0">
                              <a:pos x="6" y="0"/>
                            </a:cxn>
                            <a:cxn ang="0">
                              <a:pos x="3" y="21"/>
                            </a:cxn>
                            <a:cxn ang="0">
                              <a:pos x="0" y="48"/>
                            </a:cxn>
                            <a:cxn ang="0">
                              <a:pos x="3" y="72"/>
                            </a:cxn>
                            <a:cxn ang="0">
                              <a:pos x="10" y="99"/>
                            </a:cxn>
                            <a:cxn ang="0">
                              <a:pos x="19" y="121"/>
                            </a:cxn>
                            <a:cxn ang="0">
                              <a:pos x="36" y="147"/>
                            </a:cxn>
                            <a:cxn ang="0">
                              <a:pos x="55" y="171"/>
                            </a:cxn>
                            <a:cxn ang="0">
                              <a:pos x="85" y="190"/>
                            </a:cxn>
                            <a:cxn ang="0">
                              <a:pos x="116" y="202"/>
                            </a:cxn>
                            <a:cxn ang="0">
                              <a:pos x="146" y="216"/>
                            </a:cxn>
                            <a:cxn ang="0">
                              <a:pos x="152" y="239"/>
                            </a:cxn>
                            <a:cxn ang="0">
                              <a:pos x="163" y="269"/>
                            </a:cxn>
                            <a:cxn ang="0">
                              <a:pos x="182" y="297"/>
                            </a:cxn>
                            <a:cxn ang="0">
                              <a:pos x="205" y="327"/>
                            </a:cxn>
                            <a:cxn ang="0">
                              <a:pos x="242" y="361"/>
                            </a:cxn>
                            <a:cxn ang="0">
                              <a:pos x="271" y="386"/>
                            </a:cxn>
                            <a:cxn ang="0">
                              <a:pos x="293" y="398"/>
                            </a:cxn>
                            <a:cxn ang="0">
                              <a:pos x="330" y="413"/>
                            </a:cxn>
                            <a:cxn ang="0">
                              <a:pos x="369" y="424"/>
                            </a:cxn>
                            <a:cxn ang="0">
                              <a:pos x="385" y="430"/>
                            </a:cxn>
                            <a:cxn ang="0">
                              <a:pos x="395" y="441"/>
                            </a:cxn>
                            <a:cxn ang="0">
                              <a:pos x="398" y="455"/>
                            </a:cxn>
                            <a:cxn ang="0">
                              <a:pos x="392" y="500"/>
                            </a:cxn>
                            <a:cxn ang="0">
                              <a:pos x="384" y="534"/>
                            </a:cxn>
                          </a:cxnLst>
                          <a:rect l="0" t="0" r="r" b="b"/>
                          <a:pathLst>
                            <a:path w="398" h="534">
                              <a:moveTo>
                                <a:pt x="6" y="0"/>
                              </a:moveTo>
                              <a:lnTo>
                                <a:pt x="3" y="21"/>
                              </a:lnTo>
                              <a:lnTo>
                                <a:pt x="0" y="48"/>
                              </a:lnTo>
                              <a:lnTo>
                                <a:pt x="3" y="72"/>
                              </a:lnTo>
                              <a:lnTo>
                                <a:pt x="10" y="99"/>
                              </a:lnTo>
                              <a:lnTo>
                                <a:pt x="19" y="121"/>
                              </a:lnTo>
                              <a:lnTo>
                                <a:pt x="36" y="147"/>
                              </a:lnTo>
                              <a:lnTo>
                                <a:pt x="55" y="171"/>
                              </a:lnTo>
                              <a:lnTo>
                                <a:pt x="85" y="190"/>
                              </a:lnTo>
                              <a:lnTo>
                                <a:pt x="116" y="202"/>
                              </a:lnTo>
                              <a:lnTo>
                                <a:pt x="146" y="216"/>
                              </a:lnTo>
                              <a:lnTo>
                                <a:pt x="152" y="239"/>
                              </a:lnTo>
                              <a:lnTo>
                                <a:pt x="163" y="269"/>
                              </a:lnTo>
                              <a:lnTo>
                                <a:pt x="182" y="297"/>
                              </a:lnTo>
                              <a:lnTo>
                                <a:pt x="205" y="327"/>
                              </a:lnTo>
                              <a:lnTo>
                                <a:pt x="242" y="361"/>
                              </a:lnTo>
                              <a:lnTo>
                                <a:pt x="271" y="386"/>
                              </a:lnTo>
                              <a:lnTo>
                                <a:pt x="293" y="398"/>
                              </a:lnTo>
                              <a:lnTo>
                                <a:pt x="330" y="413"/>
                              </a:lnTo>
                              <a:lnTo>
                                <a:pt x="369" y="424"/>
                              </a:lnTo>
                              <a:lnTo>
                                <a:pt x="385" y="430"/>
                              </a:lnTo>
                              <a:lnTo>
                                <a:pt x="395" y="441"/>
                              </a:lnTo>
                              <a:lnTo>
                                <a:pt x="398" y="455"/>
                              </a:lnTo>
                              <a:lnTo>
                                <a:pt x="392" y="500"/>
                              </a:lnTo>
                              <a:lnTo>
                                <a:pt x="384" y="534"/>
                              </a:lnTo>
                            </a:path>
                          </a:pathLst>
                        </a:custGeom>
                        <a:noFill/>
                        <a:ln w="11113">
                          <a:solidFill>
                            <a:srgbClr val="FF8080"/>
                          </a:solidFill>
                          <a:prstDash val="solid"/>
                          <a:round/>
                          <a:headEnd/>
                          <a:tailEnd/>
                        </a:ln>
                      </p:spPr>
                      <p:txBody>
                        <a:bodyPr/>
                        <a:lstStyle/>
                        <a:p>
                          <a:endParaRPr lang="fr-FR"/>
                        </a:p>
                      </p:txBody>
                    </p:sp>
                    <p:sp>
                      <p:nvSpPr>
                        <p:cNvPr id="201839" name="Freeform 111"/>
                        <p:cNvSpPr>
                          <a:spLocks/>
                        </p:cNvSpPr>
                        <p:nvPr/>
                      </p:nvSpPr>
                      <p:spPr bwMode="auto">
                        <a:xfrm>
                          <a:off x="4435" y="2689"/>
                          <a:ext cx="7" cy="51"/>
                        </a:xfrm>
                        <a:custGeom>
                          <a:avLst/>
                          <a:gdLst/>
                          <a:ahLst/>
                          <a:cxnLst>
                            <a:cxn ang="0">
                              <a:pos x="14" y="0"/>
                            </a:cxn>
                            <a:cxn ang="0">
                              <a:pos x="17" y="43"/>
                            </a:cxn>
                            <a:cxn ang="0">
                              <a:pos x="21" y="80"/>
                            </a:cxn>
                            <a:cxn ang="0">
                              <a:pos x="15" y="117"/>
                            </a:cxn>
                            <a:cxn ang="0">
                              <a:pos x="0" y="152"/>
                            </a:cxn>
                          </a:cxnLst>
                          <a:rect l="0" t="0" r="r" b="b"/>
                          <a:pathLst>
                            <a:path w="21" h="152">
                              <a:moveTo>
                                <a:pt x="14" y="0"/>
                              </a:moveTo>
                              <a:lnTo>
                                <a:pt x="17" y="43"/>
                              </a:lnTo>
                              <a:lnTo>
                                <a:pt x="21" y="80"/>
                              </a:lnTo>
                              <a:lnTo>
                                <a:pt x="15" y="117"/>
                              </a:lnTo>
                              <a:lnTo>
                                <a:pt x="0" y="152"/>
                              </a:lnTo>
                            </a:path>
                          </a:pathLst>
                        </a:custGeom>
                        <a:noFill/>
                        <a:ln w="11113">
                          <a:solidFill>
                            <a:srgbClr val="FF8080"/>
                          </a:solidFill>
                          <a:prstDash val="solid"/>
                          <a:round/>
                          <a:headEnd/>
                          <a:tailEnd/>
                        </a:ln>
                      </p:spPr>
                      <p:txBody>
                        <a:bodyPr/>
                        <a:lstStyle/>
                        <a:p>
                          <a:endParaRPr lang="fr-FR"/>
                        </a:p>
                      </p:txBody>
                    </p:sp>
                  </p:grpSp>
                  <p:sp>
                    <p:nvSpPr>
                      <p:cNvPr id="201840" name="Freeform 112"/>
                      <p:cNvSpPr>
                        <a:spLocks/>
                      </p:cNvSpPr>
                      <p:nvPr/>
                    </p:nvSpPr>
                    <p:spPr bwMode="auto">
                      <a:xfrm>
                        <a:off x="4503" y="2714"/>
                        <a:ext cx="125" cy="93"/>
                      </a:xfrm>
                      <a:custGeom>
                        <a:avLst/>
                        <a:gdLst/>
                        <a:ahLst/>
                        <a:cxnLst>
                          <a:cxn ang="0">
                            <a:pos x="0" y="0"/>
                          </a:cxn>
                          <a:cxn ang="0">
                            <a:pos x="8" y="40"/>
                          </a:cxn>
                          <a:cxn ang="0">
                            <a:pos x="21" y="89"/>
                          </a:cxn>
                          <a:cxn ang="0">
                            <a:pos x="33" y="122"/>
                          </a:cxn>
                          <a:cxn ang="0">
                            <a:pos x="48" y="143"/>
                          </a:cxn>
                          <a:cxn ang="0">
                            <a:pos x="84" y="167"/>
                          </a:cxn>
                          <a:cxn ang="0">
                            <a:pos x="113" y="178"/>
                          </a:cxn>
                          <a:cxn ang="0">
                            <a:pos x="146" y="191"/>
                          </a:cxn>
                          <a:cxn ang="0">
                            <a:pos x="194" y="213"/>
                          </a:cxn>
                          <a:cxn ang="0">
                            <a:pos x="238" y="243"/>
                          </a:cxn>
                          <a:cxn ang="0">
                            <a:pos x="270" y="266"/>
                          </a:cxn>
                          <a:cxn ang="0">
                            <a:pos x="297" y="274"/>
                          </a:cxn>
                          <a:cxn ang="0">
                            <a:pos x="330" y="280"/>
                          </a:cxn>
                          <a:cxn ang="0">
                            <a:pos x="374" y="276"/>
                          </a:cxn>
                          <a:cxn ang="0">
                            <a:pos x="376" y="276"/>
                          </a:cxn>
                        </a:cxnLst>
                        <a:rect l="0" t="0" r="r" b="b"/>
                        <a:pathLst>
                          <a:path w="376" h="280">
                            <a:moveTo>
                              <a:pt x="0" y="0"/>
                            </a:moveTo>
                            <a:lnTo>
                              <a:pt x="8" y="40"/>
                            </a:lnTo>
                            <a:lnTo>
                              <a:pt x="21" y="89"/>
                            </a:lnTo>
                            <a:lnTo>
                              <a:pt x="33" y="122"/>
                            </a:lnTo>
                            <a:lnTo>
                              <a:pt x="48" y="143"/>
                            </a:lnTo>
                            <a:lnTo>
                              <a:pt x="84" y="167"/>
                            </a:lnTo>
                            <a:lnTo>
                              <a:pt x="113" y="178"/>
                            </a:lnTo>
                            <a:lnTo>
                              <a:pt x="146" y="191"/>
                            </a:lnTo>
                            <a:lnTo>
                              <a:pt x="194" y="213"/>
                            </a:lnTo>
                            <a:lnTo>
                              <a:pt x="238" y="243"/>
                            </a:lnTo>
                            <a:lnTo>
                              <a:pt x="270" y="266"/>
                            </a:lnTo>
                            <a:lnTo>
                              <a:pt x="297" y="274"/>
                            </a:lnTo>
                            <a:lnTo>
                              <a:pt x="330" y="280"/>
                            </a:lnTo>
                            <a:lnTo>
                              <a:pt x="374" y="276"/>
                            </a:lnTo>
                            <a:lnTo>
                              <a:pt x="376" y="276"/>
                            </a:lnTo>
                          </a:path>
                        </a:pathLst>
                      </a:custGeom>
                      <a:noFill/>
                      <a:ln w="11113">
                        <a:solidFill>
                          <a:srgbClr val="FF8080"/>
                        </a:solidFill>
                        <a:prstDash val="solid"/>
                        <a:round/>
                        <a:headEnd/>
                        <a:tailEnd/>
                      </a:ln>
                    </p:spPr>
                    <p:txBody>
                      <a:bodyPr/>
                      <a:lstStyle/>
                      <a:p>
                        <a:endParaRPr lang="fr-FR"/>
                      </a:p>
                    </p:txBody>
                  </p:sp>
                  <p:sp>
                    <p:nvSpPr>
                      <p:cNvPr id="201841" name="Freeform 113"/>
                      <p:cNvSpPr>
                        <a:spLocks/>
                      </p:cNvSpPr>
                      <p:nvPr/>
                    </p:nvSpPr>
                    <p:spPr bwMode="auto">
                      <a:xfrm>
                        <a:off x="4512" y="2636"/>
                        <a:ext cx="86" cy="24"/>
                      </a:xfrm>
                      <a:custGeom>
                        <a:avLst/>
                        <a:gdLst/>
                        <a:ahLst/>
                        <a:cxnLst>
                          <a:cxn ang="0">
                            <a:pos x="0" y="72"/>
                          </a:cxn>
                          <a:cxn ang="0">
                            <a:pos x="34" y="50"/>
                          </a:cxn>
                          <a:cxn ang="0">
                            <a:pos x="64" y="31"/>
                          </a:cxn>
                          <a:cxn ang="0">
                            <a:pos x="106" y="13"/>
                          </a:cxn>
                          <a:cxn ang="0">
                            <a:pos x="143" y="5"/>
                          </a:cxn>
                          <a:cxn ang="0">
                            <a:pos x="183" y="0"/>
                          </a:cxn>
                          <a:cxn ang="0">
                            <a:pos x="221" y="4"/>
                          </a:cxn>
                          <a:cxn ang="0">
                            <a:pos x="258" y="13"/>
                          </a:cxn>
                        </a:cxnLst>
                        <a:rect l="0" t="0" r="r" b="b"/>
                        <a:pathLst>
                          <a:path w="258" h="72">
                            <a:moveTo>
                              <a:pt x="0" y="72"/>
                            </a:moveTo>
                            <a:lnTo>
                              <a:pt x="34" y="50"/>
                            </a:lnTo>
                            <a:lnTo>
                              <a:pt x="64" y="31"/>
                            </a:lnTo>
                            <a:lnTo>
                              <a:pt x="106" y="13"/>
                            </a:lnTo>
                            <a:lnTo>
                              <a:pt x="143" y="5"/>
                            </a:lnTo>
                            <a:lnTo>
                              <a:pt x="183" y="0"/>
                            </a:lnTo>
                            <a:lnTo>
                              <a:pt x="221" y="4"/>
                            </a:lnTo>
                            <a:lnTo>
                              <a:pt x="258" y="13"/>
                            </a:lnTo>
                          </a:path>
                        </a:pathLst>
                      </a:custGeom>
                      <a:noFill/>
                      <a:ln w="11113">
                        <a:solidFill>
                          <a:srgbClr val="FF8080"/>
                        </a:solidFill>
                        <a:prstDash val="solid"/>
                        <a:round/>
                        <a:headEnd/>
                        <a:tailEnd/>
                      </a:ln>
                    </p:spPr>
                    <p:txBody>
                      <a:bodyPr/>
                      <a:lstStyle/>
                      <a:p>
                        <a:endParaRPr lang="fr-FR"/>
                      </a:p>
                    </p:txBody>
                  </p:sp>
                  <p:sp>
                    <p:nvSpPr>
                      <p:cNvPr id="201842" name="Freeform 114"/>
                      <p:cNvSpPr>
                        <a:spLocks/>
                      </p:cNvSpPr>
                      <p:nvPr/>
                    </p:nvSpPr>
                    <p:spPr bwMode="auto">
                      <a:xfrm>
                        <a:off x="4477" y="2590"/>
                        <a:ext cx="25" cy="115"/>
                      </a:xfrm>
                      <a:custGeom>
                        <a:avLst/>
                        <a:gdLst/>
                        <a:ahLst/>
                        <a:cxnLst>
                          <a:cxn ang="0">
                            <a:pos x="29" y="0"/>
                          </a:cxn>
                          <a:cxn ang="0">
                            <a:pos x="49" y="31"/>
                          </a:cxn>
                          <a:cxn ang="0">
                            <a:pos x="62" y="56"/>
                          </a:cxn>
                          <a:cxn ang="0">
                            <a:pos x="73" y="90"/>
                          </a:cxn>
                          <a:cxn ang="0">
                            <a:pos x="77" y="131"/>
                          </a:cxn>
                          <a:cxn ang="0">
                            <a:pos x="73" y="179"/>
                          </a:cxn>
                          <a:cxn ang="0">
                            <a:pos x="66" y="226"/>
                          </a:cxn>
                          <a:cxn ang="0">
                            <a:pos x="55" y="263"/>
                          </a:cxn>
                          <a:cxn ang="0">
                            <a:pos x="40" y="288"/>
                          </a:cxn>
                          <a:cxn ang="0">
                            <a:pos x="18" y="322"/>
                          </a:cxn>
                          <a:cxn ang="0">
                            <a:pos x="0" y="344"/>
                          </a:cxn>
                        </a:cxnLst>
                        <a:rect l="0" t="0" r="r" b="b"/>
                        <a:pathLst>
                          <a:path w="77" h="344">
                            <a:moveTo>
                              <a:pt x="29" y="0"/>
                            </a:moveTo>
                            <a:lnTo>
                              <a:pt x="49" y="31"/>
                            </a:lnTo>
                            <a:lnTo>
                              <a:pt x="62" y="56"/>
                            </a:lnTo>
                            <a:lnTo>
                              <a:pt x="73" y="90"/>
                            </a:lnTo>
                            <a:lnTo>
                              <a:pt x="77" y="131"/>
                            </a:lnTo>
                            <a:lnTo>
                              <a:pt x="73" y="179"/>
                            </a:lnTo>
                            <a:lnTo>
                              <a:pt x="66" y="226"/>
                            </a:lnTo>
                            <a:lnTo>
                              <a:pt x="55" y="263"/>
                            </a:lnTo>
                            <a:lnTo>
                              <a:pt x="40" y="288"/>
                            </a:lnTo>
                            <a:lnTo>
                              <a:pt x="18" y="322"/>
                            </a:lnTo>
                            <a:lnTo>
                              <a:pt x="0" y="344"/>
                            </a:lnTo>
                          </a:path>
                        </a:pathLst>
                      </a:custGeom>
                      <a:noFill/>
                      <a:ln w="11113">
                        <a:solidFill>
                          <a:srgbClr val="FF8080"/>
                        </a:solidFill>
                        <a:prstDash val="solid"/>
                        <a:round/>
                        <a:headEnd/>
                        <a:tailEnd/>
                      </a:ln>
                    </p:spPr>
                    <p:txBody>
                      <a:bodyPr/>
                      <a:lstStyle/>
                      <a:p>
                        <a:endParaRPr lang="fr-FR"/>
                      </a:p>
                    </p:txBody>
                  </p:sp>
                  <p:sp>
                    <p:nvSpPr>
                      <p:cNvPr id="201843" name="Freeform 115"/>
                      <p:cNvSpPr>
                        <a:spLocks/>
                      </p:cNvSpPr>
                      <p:nvPr/>
                    </p:nvSpPr>
                    <p:spPr bwMode="auto">
                      <a:xfrm>
                        <a:off x="4512" y="2552"/>
                        <a:ext cx="68" cy="55"/>
                      </a:xfrm>
                      <a:custGeom>
                        <a:avLst/>
                        <a:gdLst/>
                        <a:ahLst/>
                        <a:cxnLst>
                          <a:cxn ang="0">
                            <a:pos x="0" y="166"/>
                          </a:cxn>
                          <a:cxn ang="0">
                            <a:pos x="48" y="125"/>
                          </a:cxn>
                          <a:cxn ang="0">
                            <a:pos x="92" y="87"/>
                          </a:cxn>
                          <a:cxn ang="0">
                            <a:pos x="140" y="46"/>
                          </a:cxn>
                          <a:cxn ang="0">
                            <a:pos x="203" y="0"/>
                          </a:cxn>
                        </a:cxnLst>
                        <a:rect l="0" t="0" r="r" b="b"/>
                        <a:pathLst>
                          <a:path w="203" h="166">
                            <a:moveTo>
                              <a:pt x="0" y="166"/>
                            </a:moveTo>
                            <a:lnTo>
                              <a:pt x="48" y="125"/>
                            </a:lnTo>
                            <a:lnTo>
                              <a:pt x="92" y="87"/>
                            </a:lnTo>
                            <a:lnTo>
                              <a:pt x="140" y="46"/>
                            </a:lnTo>
                            <a:lnTo>
                              <a:pt x="203" y="0"/>
                            </a:lnTo>
                          </a:path>
                        </a:pathLst>
                      </a:custGeom>
                      <a:noFill/>
                      <a:ln w="11113">
                        <a:solidFill>
                          <a:srgbClr val="FF8080"/>
                        </a:solidFill>
                        <a:prstDash val="solid"/>
                        <a:round/>
                        <a:headEnd/>
                        <a:tailEnd/>
                      </a:ln>
                    </p:spPr>
                    <p:txBody>
                      <a:bodyPr/>
                      <a:lstStyle/>
                      <a:p>
                        <a:endParaRPr lang="fr-FR"/>
                      </a:p>
                    </p:txBody>
                  </p:sp>
                  <p:sp>
                    <p:nvSpPr>
                      <p:cNvPr id="201844" name="Freeform 116"/>
                      <p:cNvSpPr>
                        <a:spLocks/>
                      </p:cNvSpPr>
                      <p:nvPr/>
                    </p:nvSpPr>
                    <p:spPr bwMode="auto">
                      <a:xfrm>
                        <a:off x="4707" y="2509"/>
                        <a:ext cx="35" cy="26"/>
                      </a:xfrm>
                      <a:custGeom>
                        <a:avLst/>
                        <a:gdLst/>
                        <a:ahLst/>
                        <a:cxnLst>
                          <a:cxn ang="0">
                            <a:pos x="0" y="78"/>
                          </a:cxn>
                          <a:cxn ang="0">
                            <a:pos x="40" y="45"/>
                          </a:cxn>
                          <a:cxn ang="0">
                            <a:pos x="106" y="0"/>
                          </a:cxn>
                        </a:cxnLst>
                        <a:rect l="0" t="0" r="r" b="b"/>
                        <a:pathLst>
                          <a:path w="106" h="78">
                            <a:moveTo>
                              <a:pt x="0" y="78"/>
                            </a:moveTo>
                            <a:lnTo>
                              <a:pt x="40" y="45"/>
                            </a:lnTo>
                            <a:lnTo>
                              <a:pt x="106" y="0"/>
                            </a:lnTo>
                          </a:path>
                        </a:pathLst>
                      </a:custGeom>
                      <a:noFill/>
                      <a:ln w="11113">
                        <a:solidFill>
                          <a:srgbClr val="FF8080"/>
                        </a:solidFill>
                        <a:prstDash val="solid"/>
                        <a:round/>
                        <a:headEnd/>
                        <a:tailEnd/>
                      </a:ln>
                    </p:spPr>
                    <p:txBody>
                      <a:bodyPr/>
                      <a:lstStyle/>
                      <a:p>
                        <a:endParaRPr lang="fr-FR"/>
                      </a:p>
                    </p:txBody>
                  </p:sp>
                  <p:sp>
                    <p:nvSpPr>
                      <p:cNvPr id="201845" name="Freeform 117"/>
                      <p:cNvSpPr>
                        <a:spLocks/>
                      </p:cNvSpPr>
                      <p:nvPr/>
                    </p:nvSpPr>
                    <p:spPr bwMode="auto">
                      <a:xfrm>
                        <a:off x="4609" y="2528"/>
                        <a:ext cx="261" cy="69"/>
                      </a:xfrm>
                      <a:custGeom>
                        <a:avLst/>
                        <a:gdLst/>
                        <a:ahLst/>
                        <a:cxnLst>
                          <a:cxn ang="0">
                            <a:pos x="0" y="206"/>
                          </a:cxn>
                          <a:cxn ang="0">
                            <a:pos x="29" y="197"/>
                          </a:cxn>
                          <a:cxn ang="0">
                            <a:pos x="51" y="187"/>
                          </a:cxn>
                          <a:cxn ang="0">
                            <a:pos x="70" y="176"/>
                          </a:cxn>
                          <a:cxn ang="0">
                            <a:pos x="86" y="157"/>
                          </a:cxn>
                          <a:cxn ang="0">
                            <a:pos x="93" y="132"/>
                          </a:cxn>
                          <a:cxn ang="0">
                            <a:pos x="97" y="106"/>
                          </a:cxn>
                          <a:cxn ang="0">
                            <a:pos x="107" y="136"/>
                          </a:cxn>
                          <a:cxn ang="0">
                            <a:pos x="120" y="153"/>
                          </a:cxn>
                          <a:cxn ang="0">
                            <a:pos x="140" y="164"/>
                          </a:cxn>
                          <a:cxn ang="0">
                            <a:pos x="168" y="173"/>
                          </a:cxn>
                          <a:cxn ang="0">
                            <a:pos x="198" y="175"/>
                          </a:cxn>
                          <a:cxn ang="0">
                            <a:pos x="249" y="171"/>
                          </a:cxn>
                          <a:cxn ang="0">
                            <a:pos x="300" y="164"/>
                          </a:cxn>
                          <a:cxn ang="0">
                            <a:pos x="345" y="158"/>
                          </a:cxn>
                          <a:cxn ang="0">
                            <a:pos x="382" y="149"/>
                          </a:cxn>
                          <a:cxn ang="0">
                            <a:pos x="423" y="131"/>
                          </a:cxn>
                          <a:cxn ang="0">
                            <a:pos x="453" y="112"/>
                          </a:cxn>
                          <a:cxn ang="0">
                            <a:pos x="483" y="91"/>
                          </a:cxn>
                          <a:cxn ang="0">
                            <a:pos x="502" y="62"/>
                          </a:cxn>
                          <a:cxn ang="0">
                            <a:pos x="516" y="84"/>
                          </a:cxn>
                          <a:cxn ang="0">
                            <a:pos x="530" y="101"/>
                          </a:cxn>
                          <a:cxn ang="0">
                            <a:pos x="550" y="117"/>
                          </a:cxn>
                          <a:cxn ang="0">
                            <a:pos x="582" y="127"/>
                          </a:cxn>
                          <a:cxn ang="0">
                            <a:pos x="620" y="131"/>
                          </a:cxn>
                          <a:cxn ang="0">
                            <a:pos x="652" y="127"/>
                          </a:cxn>
                          <a:cxn ang="0">
                            <a:pos x="674" y="121"/>
                          </a:cxn>
                          <a:cxn ang="0">
                            <a:pos x="707" y="112"/>
                          </a:cxn>
                          <a:cxn ang="0">
                            <a:pos x="730" y="101"/>
                          </a:cxn>
                          <a:cxn ang="0">
                            <a:pos x="749" y="88"/>
                          </a:cxn>
                          <a:cxn ang="0">
                            <a:pos x="762" y="65"/>
                          </a:cxn>
                          <a:cxn ang="0">
                            <a:pos x="771" y="40"/>
                          </a:cxn>
                          <a:cxn ang="0">
                            <a:pos x="782" y="0"/>
                          </a:cxn>
                        </a:cxnLst>
                        <a:rect l="0" t="0" r="r" b="b"/>
                        <a:pathLst>
                          <a:path w="782" h="206">
                            <a:moveTo>
                              <a:pt x="0" y="206"/>
                            </a:moveTo>
                            <a:lnTo>
                              <a:pt x="29" y="197"/>
                            </a:lnTo>
                            <a:lnTo>
                              <a:pt x="51" y="187"/>
                            </a:lnTo>
                            <a:lnTo>
                              <a:pt x="70" y="176"/>
                            </a:lnTo>
                            <a:lnTo>
                              <a:pt x="86" y="157"/>
                            </a:lnTo>
                            <a:lnTo>
                              <a:pt x="93" y="132"/>
                            </a:lnTo>
                            <a:lnTo>
                              <a:pt x="97" y="106"/>
                            </a:lnTo>
                            <a:lnTo>
                              <a:pt x="107" y="136"/>
                            </a:lnTo>
                            <a:lnTo>
                              <a:pt x="120" y="153"/>
                            </a:lnTo>
                            <a:lnTo>
                              <a:pt x="140" y="164"/>
                            </a:lnTo>
                            <a:lnTo>
                              <a:pt x="168" y="173"/>
                            </a:lnTo>
                            <a:lnTo>
                              <a:pt x="198" y="175"/>
                            </a:lnTo>
                            <a:lnTo>
                              <a:pt x="249" y="171"/>
                            </a:lnTo>
                            <a:lnTo>
                              <a:pt x="300" y="164"/>
                            </a:lnTo>
                            <a:lnTo>
                              <a:pt x="345" y="158"/>
                            </a:lnTo>
                            <a:lnTo>
                              <a:pt x="382" y="149"/>
                            </a:lnTo>
                            <a:lnTo>
                              <a:pt x="423" y="131"/>
                            </a:lnTo>
                            <a:lnTo>
                              <a:pt x="453" y="112"/>
                            </a:lnTo>
                            <a:lnTo>
                              <a:pt x="483" y="91"/>
                            </a:lnTo>
                            <a:lnTo>
                              <a:pt x="502" y="62"/>
                            </a:lnTo>
                            <a:lnTo>
                              <a:pt x="516" y="84"/>
                            </a:lnTo>
                            <a:lnTo>
                              <a:pt x="530" y="101"/>
                            </a:lnTo>
                            <a:lnTo>
                              <a:pt x="550" y="117"/>
                            </a:lnTo>
                            <a:lnTo>
                              <a:pt x="582" y="127"/>
                            </a:lnTo>
                            <a:lnTo>
                              <a:pt x="620" y="131"/>
                            </a:lnTo>
                            <a:lnTo>
                              <a:pt x="652" y="127"/>
                            </a:lnTo>
                            <a:lnTo>
                              <a:pt x="674" y="121"/>
                            </a:lnTo>
                            <a:lnTo>
                              <a:pt x="707" y="112"/>
                            </a:lnTo>
                            <a:lnTo>
                              <a:pt x="730" y="101"/>
                            </a:lnTo>
                            <a:lnTo>
                              <a:pt x="749" y="88"/>
                            </a:lnTo>
                            <a:lnTo>
                              <a:pt x="762" y="65"/>
                            </a:lnTo>
                            <a:lnTo>
                              <a:pt x="771" y="40"/>
                            </a:lnTo>
                            <a:lnTo>
                              <a:pt x="782" y="0"/>
                            </a:lnTo>
                          </a:path>
                        </a:pathLst>
                      </a:custGeom>
                      <a:noFill/>
                      <a:ln w="11113">
                        <a:solidFill>
                          <a:srgbClr val="FF8080"/>
                        </a:solidFill>
                        <a:prstDash val="solid"/>
                        <a:round/>
                        <a:headEnd/>
                        <a:tailEnd/>
                      </a:ln>
                    </p:spPr>
                    <p:txBody>
                      <a:bodyPr/>
                      <a:lstStyle/>
                      <a:p>
                        <a:endParaRPr lang="fr-FR"/>
                      </a:p>
                    </p:txBody>
                  </p:sp>
                  <p:sp>
                    <p:nvSpPr>
                      <p:cNvPr id="201846" name="Freeform 118"/>
                      <p:cNvSpPr>
                        <a:spLocks/>
                      </p:cNvSpPr>
                      <p:nvPr/>
                    </p:nvSpPr>
                    <p:spPr bwMode="auto">
                      <a:xfrm>
                        <a:off x="4582" y="2635"/>
                        <a:ext cx="292" cy="57"/>
                      </a:xfrm>
                      <a:custGeom>
                        <a:avLst/>
                        <a:gdLst/>
                        <a:ahLst/>
                        <a:cxnLst>
                          <a:cxn ang="0">
                            <a:pos x="0" y="111"/>
                          </a:cxn>
                          <a:cxn ang="0">
                            <a:pos x="32" y="88"/>
                          </a:cxn>
                          <a:cxn ang="0">
                            <a:pos x="66" y="63"/>
                          </a:cxn>
                          <a:cxn ang="0">
                            <a:pos x="99" y="44"/>
                          </a:cxn>
                          <a:cxn ang="0">
                            <a:pos x="132" y="29"/>
                          </a:cxn>
                          <a:cxn ang="0">
                            <a:pos x="168" y="14"/>
                          </a:cxn>
                          <a:cxn ang="0">
                            <a:pos x="190" y="8"/>
                          </a:cxn>
                          <a:cxn ang="0">
                            <a:pos x="226" y="4"/>
                          </a:cxn>
                          <a:cxn ang="0">
                            <a:pos x="299" y="0"/>
                          </a:cxn>
                          <a:cxn ang="0">
                            <a:pos x="376" y="3"/>
                          </a:cxn>
                          <a:cxn ang="0">
                            <a:pos x="447" y="8"/>
                          </a:cxn>
                          <a:cxn ang="0">
                            <a:pos x="520" y="14"/>
                          </a:cxn>
                          <a:cxn ang="0">
                            <a:pos x="577" y="23"/>
                          </a:cxn>
                          <a:cxn ang="0">
                            <a:pos x="628" y="34"/>
                          </a:cxn>
                          <a:cxn ang="0">
                            <a:pos x="676" y="51"/>
                          </a:cxn>
                          <a:cxn ang="0">
                            <a:pos x="725" y="73"/>
                          </a:cxn>
                          <a:cxn ang="0">
                            <a:pos x="775" y="97"/>
                          </a:cxn>
                          <a:cxn ang="0">
                            <a:pos x="812" y="119"/>
                          </a:cxn>
                          <a:cxn ang="0">
                            <a:pos x="849" y="147"/>
                          </a:cxn>
                          <a:cxn ang="0">
                            <a:pos x="877" y="173"/>
                          </a:cxn>
                        </a:cxnLst>
                        <a:rect l="0" t="0" r="r" b="b"/>
                        <a:pathLst>
                          <a:path w="877" h="173">
                            <a:moveTo>
                              <a:pt x="0" y="111"/>
                            </a:moveTo>
                            <a:lnTo>
                              <a:pt x="32" y="88"/>
                            </a:lnTo>
                            <a:lnTo>
                              <a:pt x="66" y="63"/>
                            </a:lnTo>
                            <a:lnTo>
                              <a:pt x="99" y="44"/>
                            </a:lnTo>
                            <a:lnTo>
                              <a:pt x="132" y="29"/>
                            </a:lnTo>
                            <a:lnTo>
                              <a:pt x="168" y="14"/>
                            </a:lnTo>
                            <a:lnTo>
                              <a:pt x="190" y="8"/>
                            </a:lnTo>
                            <a:lnTo>
                              <a:pt x="226" y="4"/>
                            </a:lnTo>
                            <a:lnTo>
                              <a:pt x="299" y="0"/>
                            </a:lnTo>
                            <a:lnTo>
                              <a:pt x="376" y="3"/>
                            </a:lnTo>
                            <a:lnTo>
                              <a:pt x="447" y="8"/>
                            </a:lnTo>
                            <a:lnTo>
                              <a:pt x="520" y="14"/>
                            </a:lnTo>
                            <a:lnTo>
                              <a:pt x="577" y="23"/>
                            </a:lnTo>
                            <a:lnTo>
                              <a:pt x="628" y="34"/>
                            </a:lnTo>
                            <a:lnTo>
                              <a:pt x="676" y="51"/>
                            </a:lnTo>
                            <a:lnTo>
                              <a:pt x="725" y="73"/>
                            </a:lnTo>
                            <a:lnTo>
                              <a:pt x="775" y="97"/>
                            </a:lnTo>
                            <a:lnTo>
                              <a:pt x="812" y="119"/>
                            </a:lnTo>
                            <a:lnTo>
                              <a:pt x="849" y="147"/>
                            </a:lnTo>
                            <a:lnTo>
                              <a:pt x="877" y="173"/>
                            </a:lnTo>
                          </a:path>
                        </a:pathLst>
                      </a:custGeom>
                      <a:noFill/>
                      <a:ln w="11113">
                        <a:solidFill>
                          <a:srgbClr val="FF8080"/>
                        </a:solidFill>
                        <a:prstDash val="solid"/>
                        <a:round/>
                        <a:headEnd/>
                        <a:tailEnd/>
                      </a:ln>
                    </p:spPr>
                    <p:txBody>
                      <a:bodyPr/>
                      <a:lstStyle/>
                      <a:p>
                        <a:endParaRPr lang="fr-FR"/>
                      </a:p>
                    </p:txBody>
                  </p:sp>
                  <p:sp>
                    <p:nvSpPr>
                      <p:cNvPr id="201847" name="Freeform 119"/>
                      <p:cNvSpPr>
                        <a:spLocks/>
                      </p:cNvSpPr>
                      <p:nvPr/>
                    </p:nvSpPr>
                    <p:spPr bwMode="auto">
                      <a:xfrm>
                        <a:off x="4796" y="2610"/>
                        <a:ext cx="60" cy="33"/>
                      </a:xfrm>
                      <a:custGeom>
                        <a:avLst/>
                        <a:gdLst/>
                        <a:ahLst/>
                        <a:cxnLst>
                          <a:cxn ang="0">
                            <a:pos x="0" y="89"/>
                          </a:cxn>
                          <a:cxn ang="0">
                            <a:pos x="33" y="96"/>
                          </a:cxn>
                          <a:cxn ang="0">
                            <a:pos x="66" y="100"/>
                          </a:cxn>
                          <a:cxn ang="0">
                            <a:pos x="97" y="93"/>
                          </a:cxn>
                          <a:cxn ang="0">
                            <a:pos x="125" y="79"/>
                          </a:cxn>
                          <a:cxn ang="0">
                            <a:pos x="151" y="57"/>
                          </a:cxn>
                          <a:cxn ang="0">
                            <a:pos x="166" y="30"/>
                          </a:cxn>
                          <a:cxn ang="0">
                            <a:pos x="180" y="0"/>
                          </a:cxn>
                        </a:cxnLst>
                        <a:rect l="0" t="0" r="r" b="b"/>
                        <a:pathLst>
                          <a:path w="180" h="100">
                            <a:moveTo>
                              <a:pt x="0" y="89"/>
                            </a:moveTo>
                            <a:lnTo>
                              <a:pt x="33" y="96"/>
                            </a:lnTo>
                            <a:lnTo>
                              <a:pt x="66" y="100"/>
                            </a:lnTo>
                            <a:lnTo>
                              <a:pt x="97" y="93"/>
                            </a:lnTo>
                            <a:lnTo>
                              <a:pt x="125" y="79"/>
                            </a:lnTo>
                            <a:lnTo>
                              <a:pt x="151" y="57"/>
                            </a:lnTo>
                            <a:lnTo>
                              <a:pt x="166" y="30"/>
                            </a:lnTo>
                            <a:lnTo>
                              <a:pt x="180" y="0"/>
                            </a:lnTo>
                          </a:path>
                        </a:pathLst>
                      </a:custGeom>
                      <a:noFill/>
                      <a:ln w="11113">
                        <a:solidFill>
                          <a:srgbClr val="FF8080"/>
                        </a:solidFill>
                        <a:prstDash val="solid"/>
                        <a:round/>
                        <a:headEnd/>
                        <a:tailEnd/>
                      </a:ln>
                    </p:spPr>
                    <p:txBody>
                      <a:bodyPr/>
                      <a:lstStyle/>
                      <a:p>
                        <a:endParaRPr lang="fr-FR"/>
                      </a:p>
                    </p:txBody>
                  </p:sp>
                  <p:sp>
                    <p:nvSpPr>
                      <p:cNvPr id="201848" name="Freeform 120"/>
                      <p:cNvSpPr>
                        <a:spLocks/>
                      </p:cNvSpPr>
                      <p:nvPr/>
                    </p:nvSpPr>
                    <p:spPr bwMode="auto">
                      <a:xfrm>
                        <a:off x="4889" y="2547"/>
                        <a:ext cx="51" cy="126"/>
                      </a:xfrm>
                      <a:custGeom>
                        <a:avLst/>
                        <a:gdLst/>
                        <a:ahLst/>
                        <a:cxnLst>
                          <a:cxn ang="0">
                            <a:pos x="136" y="0"/>
                          </a:cxn>
                          <a:cxn ang="0">
                            <a:pos x="121" y="33"/>
                          </a:cxn>
                          <a:cxn ang="0">
                            <a:pos x="102" y="65"/>
                          </a:cxn>
                          <a:cxn ang="0">
                            <a:pos x="81" y="83"/>
                          </a:cxn>
                          <a:cxn ang="0">
                            <a:pos x="65" y="91"/>
                          </a:cxn>
                          <a:cxn ang="0">
                            <a:pos x="44" y="93"/>
                          </a:cxn>
                          <a:cxn ang="0">
                            <a:pos x="18" y="90"/>
                          </a:cxn>
                          <a:cxn ang="0">
                            <a:pos x="0" y="80"/>
                          </a:cxn>
                          <a:cxn ang="0">
                            <a:pos x="29" y="106"/>
                          </a:cxn>
                          <a:cxn ang="0">
                            <a:pos x="48" y="120"/>
                          </a:cxn>
                          <a:cxn ang="0">
                            <a:pos x="59" y="135"/>
                          </a:cxn>
                          <a:cxn ang="0">
                            <a:pos x="62" y="149"/>
                          </a:cxn>
                          <a:cxn ang="0">
                            <a:pos x="61" y="167"/>
                          </a:cxn>
                          <a:cxn ang="0">
                            <a:pos x="58" y="191"/>
                          </a:cxn>
                          <a:cxn ang="0">
                            <a:pos x="54" y="226"/>
                          </a:cxn>
                          <a:cxn ang="0">
                            <a:pos x="59" y="257"/>
                          </a:cxn>
                          <a:cxn ang="0">
                            <a:pos x="69" y="290"/>
                          </a:cxn>
                          <a:cxn ang="0">
                            <a:pos x="80" y="313"/>
                          </a:cxn>
                          <a:cxn ang="0">
                            <a:pos x="96" y="333"/>
                          </a:cxn>
                          <a:cxn ang="0">
                            <a:pos x="121" y="353"/>
                          </a:cxn>
                          <a:cxn ang="0">
                            <a:pos x="154" y="378"/>
                          </a:cxn>
                        </a:cxnLst>
                        <a:rect l="0" t="0" r="r" b="b"/>
                        <a:pathLst>
                          <a:path w="154" h="378">
                            <a:moveTo>
                              <a:pt x="136" y="0"/>
                            </a:moveTo>
                            <a:lnTo>
                              <a:pt x="121" y="33"/>
                            </a:lnTo>
                            <a:lnTo>
                              <a:pt x="102" y="65"/>
                            </a:lnTo>
                            <a:lnTo>
                              <a:pt x="81" y="83"/>
                            </a:lnTo>
                            <a:lnTo>
                              <a:pt x="65" y="91"/>
                            </a:lnTo>
                            <a:lnTo>
                              <a:pt x="44" y="93"/>
                            </a:lnTo>
                            <a:lnTo>
                              <a:pt x="18" y="90"/>
                            </a:lnTo>
                            <a:lnTo>
                              <a:pt x="0" y="80"/>
                            </a:lnTo>
                            <a:lnTo>
                              <a:pt x="29" y="106"/>
                            </a:lnTo>
                            <a:lnTo>
                              <a:pt x="48" y="120"/>
                            </a:lnTo>
                            <a:lnTo>
                              <a:pt x="59" y="135"/>
                            </a:lnTo>
                            <a:lnTo>
                              <a:pt x="62" y="149"/>
                            </a:lnTo>
                            <a:lnTo>
                              <a:pt x="61" y="167"/>
                            </a:lnTo>
                            <a:lnTo>
                              <a:pt x="58" y="191"/>
                            </a:lnTo>
                            <a:lnTo>
                              <a:pt x="54" y="226"/>
                            </a:lnTo>
                            <a:lnTo>
                              <a:pt x="59" y="257"/>
                            </a:lnTo>
                            <a:lnTo>
                              <a:pt x="69" y="290"/>
                            </a:lnTo>
                            <a:lnTo>
                              <a:pt x="80" y="313"/>
                            </a:lnTo>
                            <a:lnTo>
                              <a:pt x="96" y="333"/>
                            </a:lnTo>
                            <a:lnTo>
                              <a:pt x="121" y="353"/>
                            </a:lnTo>
                            <a:lnTo>
                              <a:pt x="154" y="378"/>
                            </a:lnTo>
                          </a:path>
                        </a:pathLst>
                      </a:custGeom>
                      <a:noFill/>
                      <a:ln w="11113">
                        <a:solidFill>
                          <a:srgbClr val="FF8080"/>
                        </a:solidFill>
                        <a:prstDash val="solid"/>
                        <a:round/>
                        <a:headEnd/>
                        <a:tailEnd/>
                      </a:ln>
                    </p:spPr>
                    <p:txBody>
                      <a:bodyPr/>
                      <a:lstStyle/>
                      <a:p>
                        <a:endParaRPr lang="fr-FR"/>
                      </a:p>
                    </p:txBody>
                  </p:sp>
                  <p:sp>
                    <p:nvSpPr>
                      <p:cNvPr id="201849" name="Freeform 121"/>
                      <p:cNvSpPr>
                        <a:spLocks/>
                      </p:cNvSpPr>
                      <p:nvPr/>
                    </p:nvSpPr>
                    <p:spPr bwMode="auto">
                      <a:xfrm>
                        <a:off x="4949" y="2578"/>
                        <a:ext cx="165" cy="113"/>
                      </a:xfrm>
                      <a:custGeom>
                        <a:avLst/>
                        <a:gdLst/>
                        <a:ahLst/>
                        <a:cxnLst>
                          <a:cxn ang="0">
                            <a:pos x="111" y="0"/>
                          </a:cxn>
                          <a:cxn ang="0">
                            <a:pos x="100" y="25"/>
                          </a:cxn>
                          <a:cxn ang="0">
                            <a:pos x="85" y="48"/>
                          </a:cxn>
                          <a:cxn ang="0">
                            <a:pos x="67" y="69"/>
                          </a:cxn>
                          <a:cxn ang="0">
                            <a:pos x="37" y="92"/>
                          </a:cxn>
                          <a:cxn ang="0">
                            <a:pos x="0" y="117"/>
                          </a:cxn>
                          <a:cxn ang="0">
                            <a:pos x="30" y="121"/>
                          </a:cxn>
                          <a:cxn ang="0">
                            <a:pos x="63" y="126"/>
                          </a:cxn>
                          <a:cxn ang="0">
                            <a:pos x="89" y="134"/>
                          </a:cxn>
                          <a:cxn ang="0">
                            <a:pos x="107" y="141"/>
                          </a:cxn>
                          <a:cxn ang="0">
                            <a:pos x="122" y="152"/>
                          </a:cxn>
                          <a:cxn ang="0">
                            <a:pos x="136" y="173"/>
                          </a:cxn>
                          <a:cxn ang="0">
                            <a:pos x="148" y="191"/>
                          </a:cxn>
                          <a:cxn ang="0">
                            <a:pos x="155" y="215"/>
                          </a:cxn>
                          <a:cxn ang="0">
                            <a:pos x="159" y="252"/>
                          </a:cxn>
                          <a:cxn ang="0">
                            <a:pos x="155" y="317"/>
                          </a:cxn>
                          <a:cxn ang="0">
                            <a:pos x="172" y="299"/>
                          </a:cxn>
                          <a:cxn ang="0">
                            <a:pos x="194" y="280"/>
                          </a:cxn>
                          <a:cxn ang="0">
                            <a:pos x="217" y="265"/>
                          </a:cxn>
                          <a:cxn ang="0">
                            <a:pos x="246" y="251"/>
                          </a:cxn>
                          <a:cxn ang="0">
                            <a:pos x="271" y="247"/>
                          </a:cxn>
                          <a:cxn ang="0">
                            <a:pos x="304" y="243"/>
                          </a:cxn>
                          <a:cxn ang="0">
                            <a:pos x="339" y="248"/>
                          </a:cxn>
                          <a:cxn ang="0">
                            <a:pos x="374" y="258"/>
                          </a:cxn>
                          <a:cxn ang="0">
                            <a:pos x="397" y="267"/>
                          </a:cxn>
                          <a:cxn ang="0">
                            <a:pos x="426" y="280"/>
                          </a:cxn>
                          <a:cxn ang="0">
                            <a:pos x="448" y="296"/>
                          </a:cxn>
                          <a:cxn ang="0">
                            <a:pos x="495" y="338"/>
                          </a:cxn>
                        </a:cxnLst>
                        <a:rect l="0" t="0" r="r" b="b"/>
                        <a:pathLst>
                          <a:path w="495" h="338">
                            <a:moveTo>
                              <a:pt x="111" y="0"/>
                            </a:moveTo>
                            <a:lnTo>
                              <a:pt x="100" y="25"/>
                            </a:lnTo>
                            <a:lnTo>
                              <a:pt x="85" y="48"/>
                            </a:lnTo>
                            <a:lnTo>
                              <a:pt x="67" y="69"/>
                            </a:lnTo>
                            <a:lnTo>
                              <a:pt x="37" y="92"/>
                            </a:lnTo>
                            <a:lnTo>
                              <a:pt x="0" y="117"/>
                            </a:lnTo>
                            <a:lnTo>
                              <a:pt x="30" y="121"/>
                            </a:lnTo>
                            <a:lnTo>
                              <a:pt x="63" y="126"/>
                            </a:lnTo>
                            <a:lnTo>
                              <a:pt x="89" y="134"/>
                            </a:lnTo>
                            <a:lnTo>
                              <a:pt x="107" y="141"/>
                            </a:lnTo>
                            <a:lnTo>
                              <a:pt x="122" y="152"/>
                            </a:lnTo>
                            <a:lnTo>
                              <a:pt x="136" y="173"/>
                            </a:lnTo>
                            <a:lnTo>
                              <a:pt x="148" y="191"/>
                            </a:lnTo>
                            <a:lnTo>
                              <a:pt x="155" y="215"/>
                            </a:lnTo>
                            <a:lnTo>
                              <a:pt x="159" y="252"/>
                            </a:lnTo>
                            <a:lnTo>
                              <a:pt x="155" y="317"/>
                            </a:lnTo>
                            <a:lnTo>
                              <a:pt x="172" y="299"/>
                            </a:lnTo>
                            <a:lnTo>
                              <a:pt x="194" y="280"/>
                            </a:lnTo>
                            <a:lnTo>
                              <a:pt x="217" y="265"/>
                            </a:lnTo>
                            <a:lnTo>
                              <a:pt x="246" y="251"/>
                            </a:lnTo>
                            <a:lnTo>
                              <a:pt x="271" y="247"/>
                            </a:lnTo>
                            <a:lnTo>
                              <a:pt x="304" y="243"/>
                            </a:lnTo>
                            <a:lnTo>
                              <a:pt x="339" y="248"/>
                            </a:lnTo>
                            <a:lnTo>
                              <a:pt x="374" y="258"/>
                            </a:lnTo>
                            <a:lnTo>
                              <a:pt x="397" y="267"/>
                            </a:lnTo>
                            <a:lnTo>
                              <a:pt x="426" y="280"/>
                            </a:lnTo>
                            <a:lnTo>
                              <a:pt x="448" y="296"/>
                            </a:lnTo>
                            <a:lnTo>
                              <a:pt x="495" y="338"/>
                            </a:lnTo>
                          </a:path>
                        </a:pathLst>
                      </a:custGeom>
                      <a:noFill/>
                      <a:ln w="11113">
                        <a:solidFill>
                          <a:srgbClr val="FF8080"/>
                        </a:solidFill>
                        <a:prstDash val="solid"/>
                        <a:round/>
                        <a:headEnd/>
                        <a:tailEnd/>
                      </a:ln>
                    </p:spPr>
                    <p:txBody>
                      <a:bodyPr/>
                      <a:lstStyle/>
                      <a:p>
                        <a:endParaRPr lang="fr-FR"/>
                      </a:p>
                    </p:txBody>
                  </p:sp>
                  <p:sp>
                    <p:nvSpPr>
                      <p:cNvPr id="201850" name="Freeform 122"/>
                      <p:cNvSpPr>
                        <a:spLocks/>
                      </p:cNvSpPr>
                      <p:nvPr/>
                    </p:nvSpPr>
                    <p:spPr bwMode="auto">
                      <a:xfrm>
                        <a:off x="4945" y="2663"/>
                        <a:ext cx="62" cy="80"/>
                      </a:xfrm>
                      <a:custGeom>
                        <a:avLst/>
                        <a:gdLst/>
                        <a:ahLst/>
                        <a:cxnLst>
                          <a:cxn ang="0">
                            <a:pos x="26" y="0"/>
                          </a:cxn>
                          <a:cxn ang="0">
                            <a:pos x="13" y="33"/>
                          </a:cxn>
                          <a:cxn ang="0">
                            <a:pos x="4" y="60"/>
                          </a:cxn>
                          <a:cxn ang="0">
                            <a:pos x="0" y="87"/>
                          </a:cxn>
                          <a:cxn ang="0">
                            <a:pos x="6" y="116"/>
                          </a:cxn>
                          <a:cxn ang="0">
                            <a:pos x="18" y="155"/>
                          </a:cxn>
                          <a:cxn ang="0">
                            <a:pos x="37" y="203"/>
                          </a:cxn>
                          <a:cxn ang="0">
                            <a:pos x="48" y="220"/>
                          </a:cxn>
                          <a:cxn ang="0">
                            <a:pos x="61" y="231"/>
                          </a:cxn>
                          <a:cxn ang="0">
                            <a:pos x="76" y="235"/>
                          </a:cxn>
                          <a:cxn ang="0">
                            <a:pos x="123" y="240"/>
                          </a:cxn>
                          <a:cxn ang="0">
                            <a:pos x="186" y="235"/>
                          </a:cxn>
                        </a:cxnLst>
                        <a:rect l="0" t="0" r="r" b="b"/>
                        <a:pathLst>
                          <a:path w="186" h="240">
                            <a:moveTo>
                              <a:pt x="26" y="0"/>
                            </a:moveTo>
                            <a:lnTo>
                              <a:pt x="13" y="33"/>
                            </a:lnTo>
                            <a:lnTo>
                              <a:pt x="4" y="60"/>
                            </a:lnTo>
                            <a:lnTo>
                              <a:pt x="0" y="87"/>
                            </a:lnTo>
                            <a:lnTo>
                              <a:pt x="6" y="116"/>
                            </a:lnTo>
                            <a:lnTo>
                              <a:pt x="18" y="155"/>
                            </a:lnTo>
                            <a:lnTo>
                              <a:pt x="37" y="203"/>
                            </a:lnTo>
                            <a:lnTo>
                              <a:pt x="48" y="220"/>
                            </a:lnTo>
                            <a:lnTo>
                              <a:pt x="61" y="231"/>
                            </a:lnTo>
                            <a:lnTo>
                              <a:pt x="76" y="235"/>
                            </a:lnTo>
                            <a:lnTo>
                              <a:pt x="123" y="240"/>
                            </a:lnTo>
                            <a:lnTo>
                              <a:pt x="186" y="235"/>
                            </a:lnTo>
                          </a:path>
                        </a:pathLst>
                      </a:custGeom>
                      <a:noFill/>
                      <a:ln w="11113">
                        <a:solidFill>
                          <a:srgbClr val="FF8080"/>
                        </a:solidFill>
                        <a:prstDash val="solid"/>
                        <a:round/>
                        <a:headEnd/>
                        <a:tailEnd/>
                      </a:ln>
                    </p:spPr>
                    <p:txBody>
                      <a:bodyPr/>
                      <a:lstStyle/>
                      <a:p>
                        <a:endParaRPr lang="fr-FR"/>
                      </a:p>
                    </p:txBody>
                  </p:sp>
                  <p:sp>
                    <p:nvSpPr>
                      <p:cNvPr id="201851" name="Freeform 123"/>
                      <p:cNvSpPr>
                        <a:spLocks/>
                      </p:cNvSpPr>
                      <p:nvPr/>
                    </p:nvSpPr>
                    <p:spPr bwMode="auto">
                      <a:xfrm>
                        <a:off x="5013" y="2724"/>
                        <a:ext cx="92" cy="36"/>
                      </a:xfrm>
                      <a:custGeom>
                        <a:avLst/>
                        <a:gdLst/>
                        <a:ahLst/>
                        <a:cxnLst>
                          <a:cxn ang="0">
                            <a:pos x="0" y="76"/>
                          </a:cxn>
                          <a:cxn ang="0">
                            <a:pos x="33" y="91"/>
                          </a:cxn>
                          <a:cxn ang="0">
                            <a:pos x="63" y="100"/>
                          </a:cxn>
                          <a:cxn ang="0">
                            <a:pos x="97" y="106"/>
                          </a:cxn>
                          <a:cxn ang="0">
                            <a:pos x="136" y="106"/>
                          </a:cxn>
                          <a:cxn ang="0">
                            <a:pos x="171" y="96"/>
                          </a:cxn>
                          <a:cxn ang="0">
                            <a:pos x="204" y="81"/>
                          </a:cxn>
                          <a:cxn ang="0">
                            <a:pos x="233" y="59"/>
                          </a:cxn>
                          <a:cxn ang="0">
                            <a:pos x="260" y="26"/>
                          </a:cxn>
                          <a:cxn ang="0">
                            <a:pos x="278" y="0"/>
                          </a:cxn>
                        </a:cxnLst>
                        <a:rect l="0" t="0" r="r" b="b"/>
                        <a:pathLst>
                          <a:path w="278" h="106">
                            <a:moveTo>
                              <a:pt x="0" y="76"/>
                            </a:moveTo>
                            <a:lnTo>
                              <a:pt x="33" y="91"/>
                            </a:lnTo>
                            <a:lnTo>
                              <a:pt x="63" y="100"/>
                            </a:lnTo>
                            <a:lnTo>
                              <a:pt x="97" y="106"/>
                            </a:lnTo>
                            <a:lnTo>
                              <a:pt x="136" y="106"/>
                            </a:lnTo>
                            <a:lnTo>
                              <a:pt x="171" y="96"/>
                            </a:lnTo>
                            <a:lnTo>
                              <a:pt x="204" y="81"/>
                            </a:lnTo>
                            <a:lnTo>
                              <a:pt x="233" y="59"/>
                            </a:lnTo>
                            <a:lnTo>
                              <a:pt x="260" y="26"/>
                            </a:lnTo>
                            <a:lnTo>
                              <a:pt x="278" y="0"/>
                            </a:lnTo>
                          </a:path>
                        </a:pathLst>
                      </a:custGeom>
                      <a:noFill/>
                      <a:ln w="11113">
                        <a:solidFill>
                          <a:srgbClr val="FF8080"/>
                        </a:solidFill>
                        <a:prstDash val="solid"/>
                        <a:round/>
                        <a:headEnd/>
                        <a:tailEnd/>
                      </a:ln>
                    </p:spPr>
                    <p:txBody>
                      <a:bodyPr/>
                      <a:lstStyle/>
                      <a:p>
                        <a:endParaRPr lang="fr-FR"/>
                      </a:p>
                    </p:txBody>
                  </p:sp>
                  <p:sp>
                    <p:nvSpPr>
                      <p:cNvPr id="201852" name="Freeform 124"/>
                      <p:cNvSpPr>
                        <a:spLocks/>
                      </p:cNvSpPr>
                      <p:nvPr/>
                    </p:nvSpPr>
                    <p:spPr bwMode="auto">
                      <a:xfrm>
                        <a:off x="4991" y="2780"/>
                        <a:ext cx="131" cy="98"/>
                      </a:xfrm>
                      <a:custGeom>
                        <a:avLst/>
                        <a:gdLst/>
                        <a:ahLst/>
                        <a:cxnLst>
                          <a:cxn ang="0">
                            <a:pos x="392" y="0"/>
                          </a:cxn>
                          <a:cxn ang="0">
                            <a:pos x="380" y="26"/>
                          </a:cxn>
                          <a:cxn ang="0">
                            <a:pos x="359" y="55"/>
                          </a:cxn>
                          <a:cxn ang="0">
                            <a:pos x="330" y="78"/>
                          </a:cxn>
                          <a:cxn ang="0">
                            <a:pos x="312" y="85"/>
                          </a:cxn>
                          <a:cxn ang="0">
                            <a:pos x="282" y="92"/>
                          </a:cxn>
                          <a:cxn ang="0">
                            <a:pos x="243" y="85"/>
                          </a:cxn>
                          <a:cxn ang="0">
                            <a:pos x="199" y="78"/>
                          </a:cxn>
                          <a:cxn ang="0">
                            <a:pos x="146" y="69"/>
                          </a:cxn>
                          <a:cxn ang="0">
                            <a:pos x="102" y="58"/>
                          </a:cxn>
                          <a:cxn ang="0">
                            <a:pos x="65" y="51"/>
                          </a:cxn>
                          <a:cxn ang="0">
                            <a:pos x="23" y="55"/>
                          </a:cxn>
                          <a:cxn ang="0">
                            <a:pos x="0" y="58"/>
                          </a:cxn>
                          <a:cxn ang="0">
                            <a:pos x="29" y="67"/>
                          </a:cxn>
                          <a:cxn ang="0">
                            <a:pos x="48" y="81"/>
                          </a:cxn>
                          <a:cxn ang="0">
                            <a:pos x="69" y="95"/>
                          </a:cxn>
                          <a:cxn ang="0">
                            <a:pos x="96" y="120"/>
                          </a:cxn>
                          <a:cxn ang="0">
                            <a:pos x="117" y="146"/>
                          </a:cxn>
                          <a:cxn ang="0">
                            <a:pos x="144" y="180"/>
                          </a:cxn>
                          <a:cxn ang="0">
                            <a:pos x="165" y="210"/>
                          </a:cxn>
                          <a:cxn ang="0">
                            <a:pos x="188" y="249"/>
                          </a:cxn>
                          <a:cxn ang="0">
                            <a:pos x="206" y="294"/>
                          </a:cxn>
                        </a:cxnLst>
                        <a:rect l="0" t="0" r="r" b="b"/>
                        <a:pathLst>
                          <a:path w="392" h="294">
                            <a:moveTo>
                              <a:pt x="392" y="0"/>
                            </a:moveTo>
                            <a:lnTo>
                              <a:pt x="380" y="26"/>
                            </a:lnTo>
                            <a:lnTo>
                              <a:pt x="359" y="55"/>
                            </a:lnTo>
                            <a:lnTo>
                              <a:pt x="330" y="78"/>
                            </a:lnTo>
                            <a:lnTo>
                              <a:pt x="312" y="85"/>
                            </a:lnTo>
                            <a:lnTo>
                              <a:pt x="282" y="92"/>
                            </a:lnTo>
                            <a:lnTo>
                              <a:pt x="243" y="85"/>
                            </a:lnTo>
                            <a:lnTo>
                              <a:pt x="199" y="78"/>
                            </a:lnTo>
                            <a:lnTo>
                              <a:pt x="146" y="69"/>
                            </a:lnTo>
                            <a:lnTo>
                              <a:pt x="102" y="58"/>
                            </a:lnTo>
                            <a:lnTo>
                              <a:pt x="65" y="51"/>
                            </a:lnTo>
                            <a:lnTo>
                              <a:pt x="23" y="55"/>
                            </a:lnTo>
                            <a:lnTo>
                              <a:pt x="0" y="58"/>
                            </a:lnTo>
                            <a:lnTo>
                              <a:pt x="29" y="67"/>
                            </a:lnTo>
                            <a:lnTo>
                              <a:pt x="48" y="81"/>
                            </a:lnTo>
                            <a:lnTo>
                              <a:pt x="69" y="95"/>
                            </a:lnTo>
                            <a:lnTo>
                              <a:pt x="96" y="120"/>
                            </a:lnTo>
                            <a:lnTo>
                              <a:pt x="117" y="146"/>
                            </a:lnTo>
                            <a:lnTo>
                              <a:pt x="144" y="180"/>
                            </a:lnTo>
                            <a:lnTo>
                              <a:pt x="165" y="210"/>
                            </a:lnTo>
                            <a:lnTo>
                              <a:pt x="188" y="249"/>
                            </a:lnTo>
                            <a:lnTo>
                              <a:pt x="206" y="294"/>
                            </a:lnTo>
                          </a:path>
                        </a:pathLst>
                      </a:custGeom>
                      <a:noFill/>
                      <a:ln w="11113">
                        <a:solidFill>
                          <a:srgbClr val="FF8080"/>
                        </a:solidFill>
                        <a:prstDash val="solid"/>
                        <a:round/>
                        <a:headEnd/>
                        <a:tailEnd/>
                      </a:ln>
                    </p:spPr>
                    <p:txBody>
                      <a:bodyPr/>
                      <a:lstStyle/>
                      <a:p>
                        <a:endParaRPr lang="fr-FR"/>
                      </a:p>
                    </p:txBody>
                  </p:sp>
                  <p:sp>
                    <p:nvSpPr>
                      <p:cNvPr id="201853" name="Freeform 125"/>
                      <p:cNvSpPr>
                        <a:spLocks/>
                      </p:cNvSpPr>
                      <p:nvPr/>
                    </p:nvSpPr>
                    <p:spPr bwMode="auto">
                      <a:xfrm>
                        <a:off x="4908" y="2702"/>
                        <a:ext cx="91" cy="162"/>
                      </a:xfrm>
                      <a:custGeom>
                        <a:avLst/>
                        <a:gdLst/>
                        <a:ahLst/>
                        <a:cxnLst>
                          <a:cxn ang="0">
                            <a:pos x="69" y="0"/>
                          </a:cxn>
                          <a:cxn ang="0">
                            <a:pos x="47" y="9"/>
                          </a:cxn>
                          <a:cxn ang="0">
                            <a:pos x="22" y="27"/>
                          </a:cxn>
                          <a:cxn ang="0">
                            <a:pos x="7" y="46"/>
                          </a:cxn>
                          <a:cxn ang="0">
                            <a:pos x="1" y="61"/>
                          </a:cxn>
                          <a:cxn ang="0">
                            <a:pos x="0" y="74"/>
                          </a:cxn>
                          <a:cxn ang="0">
                            <a:pos x="4" y="101"/>
                          </a:cxn>
                          <a:cxn ang="0">
                            <a:pos x="14" y="130"/>
                          </a:cxn>
                          <a:cxn ang="0">
                            <a:pos x="29" y="168"/>
                          </a:cxn>
                          <a:cxn ang="0">
                            <a:pos x="45" y="201"/>
                          </a:cxn>
                          <a:cxn ang="0">
                            <a:pos x="66" y="229"/>
                          </a:cxn>
                          <a:cxn ang="0">
                            <a:pos x="89" y="257"/>
                          </a:cxn>
                          <a:cxn ang="0">
                            <a:pos x="118" y="282"/>
                          </a:cxn>
                          <a:cxn ang="0">
                            <a:pos x="144" y="301"/>
                          </a:cxn>
                          <a:cxn ang="0">
                            <a:pos x="177" y="322"/>
                          </a:cxn>
                          <a:cxn ang="0">
                            <a:pos x="196" y="366"/>
                          </a:cxn>
                          <a:cxn ang="0">
                            <a:pos x="214" y="402"/>
                          </a:cxn>
                          <a:cxn ang="0">
                            <a:pos x="245" y="450"/>
                          </a:cxn>
                          <a:cxn ang="0">
                            <a:pos x="272" y="488"/>
                          </a:cxn>
                        </a:cxnLst>
                        <a:rect l="0" t="0" r="r" b="b"/>
                        <a:pathLst>
                          <a:path w="272" h="488">
                            <a:moveTo>
                              <a:pt x="69" y="0"/>
                            </a:moveTo>
                            <a:lnTo>
                              <a:pt x="47" y="9"/>
                            </a:lnTo>
                            <a:lnTo>
                              <a:pt x="22" y="27"/>
                            </a:lnTo>
                            <a:lnTo>
                              <a:pt x="7" y="46"/>
                            </a:lnTo>
                            <a:lnTo>
                              <a:pt x="1" y="61"/>
                            </a:lnTo>
                            <a:lnTo>
                              <a:pt x="0" y="74"/>
                            </a:lnTo>
                            <a:lnTo>
                              <a:pt x="4" y="101"/>
                            </a:lnTo>
                            <a:lnTo>
                              <a:pt x="14" y="130"/>
                            </a:lnTo>
                            <a:lnTo>
                              <a:pt x="29" y="168"/>
                            </a:lnTo>
                            <a:lnTo>
                              <a:pt x="45" y="201"/>
                            </a:lnTo>
                            <a:lnTo>
                              <a:pt x="66" y="229"/>
                            </a:lnTo>
                            <a:lnTo>
                              <a:pt x="89" y="257"/>
                            </a:lnTo>
                            <a:lnTo>
                              <a:pt x="118" y="282"/>
                            </a:lnTo>
                            <a:lnTo>
                              <a:pt x="144" y="301"/>
                            </a:lnTo>
                            <a:lnTo>
                              <a:pt x="177" y="322"/>
                            </a:lnTo>
                            <a:lnTo>
                              <a:pt x="196" y="366"/>
                            </a:lnTo>
                            <a:lnTo>
                              <a:pt x="214" y="402"/>
                            </a:lnTo>
                            <a:lnTo>
                              <a:pt x="245" y="450"/>
                            </a:lnTo>
                            <a:lnTo>
                              <a:pt x="272" y="488"/>
                            </a:lnTo>
                          </a:path>
                        </a:pathLst>
                      </a:custGeom>
                      <a:noFill/>
                      <a:ln w="11113">
                        <a:solidFill>
                          <a:srgbClr val="FF8080"/>
                        </a:solidFill>
                        <a:prstDash val="solid"/>
                        <a:round/>
                        <a:headEnd/>
                        <a:tailEnd/>
                      </a:ln>
                    </p:spPr>
                    <p:txBody>
                      <a:bodyPr/>
                      <a:lstStyle/>
                      <a:p>
                        <a:endParaRPr lang="fr-FR"/>
                      </a:p>
                    </p:txBody>
                  </p:sp>
                </p:grpSp>
              </p:grpSp>
              <p:grpSp>
                <p:nvGrpSpPr>
                  <p:cNvPr id="201854" name="Group 126"/>
                  <p:cNvGrpSpPr>
                    <a:grpSpLocks/>
                  </p:cNvGrpSpPr>
                  <p:nvPr/>
                </p:nvGrpSpPr>
                <p:grpSpPr bwMode="auto">
                  <a:xfrm>
                    <a:off x="4770" y="2782"/>
                    <a:ext cx="220" cy="234"/>
                    <a:chOff x="4770" y="2782"/>
                    <a:chExt cx="220" cy="234"/>
                  </a:xfrm>
                </p:grpSpPr>
                <p:sp>
                  <p:nvSpPr>
                    <p:cNvPr id="201855" name="Freeform 127"/>
                    <p:cNvSpPr>
                      <a:spLocks/>
                    </p:cNvSpPr>
                    <p:nvPr/>
                  </p:nvSpPr>
                  <p:spPr bwMode="auto">
                    <a:xfrm>
                      <a:off x="4770" y="2782"/>
                      <a:ext cx="220" cy="234"/>
                    </a:xfrm>
                    <a:custGeom>
                      <a:avLst/>
                      <a:gdLst/>
                      <a:ahLst/>
                      <a:cxnLst>
                        <a:cxn ang="0">
                          <a:pos x="136" y="382"/>
                        </a:cxn>
                        <a:cxn ang="0">
                          <a:pos x="106" y="372"/>
                        </a:cxn>
                        <a:cxn ang="0">
                          <a:pos x="76" y="357"/>
                        </a:cxn>
                        <a:cxn ang="0">
                          <a:pos x="59" y="341"/>
                        </a:cxn>
                        <a:cxn ang="0">
                          <a:pos x="45" y="319"/>
                        </a:cxn>
                        <a:cxn ang="0">
                          <a:pos x="29" y="294"/>
                        </a:cxn>
                        <a:cxn ang="0">
                          <a:pos x="14" y="265"/>
                        </a:cxn>
                        <a:cxn ang="0">
                          <a:pos x="7" y="235"/>
                        </a:cxn>
                        <a:cxn ang="0">
                          <a:pos x="0" y="198"/>
                        </a:cxn>
                        <a:cxn ang="0">
                          <a:pos x="3" y="165"/>
                        </a:cxn>
                        <a:cxn ang="0">
                          <a:pos x="11" y="135"/>
                        </a:cxn>
                        <a:cxn ang="0">
                          <a:pos x="30" y="102"/>
                        </a:cxn>
                        <a:cxn ang="0">
                          <a:pos x="48" y="78"/>
                        </a:cxn>
                        <a:cxn ang="0">
                          <a:pos x="74" y="51"/>
                        </a:cxn>
                        <a:cxn ang="0">
                          <a:pos x="98" y="29"/>
                        </a:cxn>
                        <a:cxn ang="0">
                          <a:pos x="124" y="16"/>
                        </a:cxn>
                        <a:cxn ang="0">
                          <a:pos x="155" y="7"/>
                        </a:cxn>
                        <a:cxn ang="0">
                          <a:pos x="189" y="0"/>
                        </a:cxn>
                        <a:cxn ang="0">
                          <a:pos x="237" y="0"/>
                        </a:cxn>
                        <a:cxn ang="0">
                          <a:pos x="297" y="5"/>
                        </a:cxn>
                        <a:cxn ang="0">
                          <a:pos x="347" y="14"/>
                        </a:cxn>
                        <a:cxn ang="0">
                          <a:pos x="395" y="27"/>
                        </a:cxn>
                        <a:cxn ang="0">
                          <a:pos x="453" y="51"/>
                        </a:cxn>
                        <a:cxn ang="0">
                          <a:pos x="494" y="74"/>
                        </a:cxn>
                        <a:cxn ang="0">
                          <a:pos x="530" y="99"/>
                        </a:cxn>
                        <a:cxn ang="0">
                          <a:pos x="558" y="129"/>
                        </a:cxn>
                        <a:cxn ang="0">
                          <a:pos x="587" y="173"/>
                        </a:cxn>
                        <a:cxn ang="0">
                          <a:pos x="613" y="209"/>
                        </a:cxn>
                        <a:cxn ang="0">
                          <a:pos x="633" y="250"/>
                        </a:cxn>
                        <a:cxn ang="0">
                          <a:pos x="646" y="290"/>
                        </a:cxn>
                        <a:cxn ang="0">
                          <a:pos x="660" y="342"/>
                        </a:cxn>
                        <a:cxn ang="0">
                          <a:pos x="661" y="394"/>
                        </a:cxn>
                        <a:cxn ang="0">
                          <a:pos x="653" y="444"/>
                        </a:cxn>
                        <a:cxn ang="0">
                          <a:pos x="642" y="485"/>
                        </a:cxn>
                        <a:cxn ang="0">
                          <a:pos x="625" y="515"/>
                        </a:cxn>
                        <a:cxn ang="0">
                          <a:pos x="603" y="537"/>
                        </a:cxn>
                        <a:cxn ang="0">
                          <a:pos x="574" y="560"/>
                        </a:cxn>
                        <a:cxn ang="0">
                          <a:pos x="528" y="595"/>
                        </a:cxn>
                        <a:cxn ang="0">
                          <a:pos x="490" y="621"/>
                        </a:cxn>
                        <a:cxn ang="0">
                          <a:pos x="441" y="654"/>
                        </a:cxn>
                        <a:cxn ang="0">
                          <a:pos x="395" y="676"/>
                        </a:cxn>
                        <a:cxn ang="0">
                          <a:pos x="355" y="687"/>
                        </a:cxn>
                        <a:cxn ang="0">
                          <a:pos x="303" y="698"/>
                        </a:cxn>
                        <a:cxn ang="0">
                          <a:pos x="259" y="702"/>
                        </a:cxn>
                        <a:cxn ang="0">
                          <a:pos x="212" y="698"/>
                        </a:cxn>
                        <a:cxn ang="0">
                          <a:pos x="174" y="688"/>
                        </a:cxn>
                        <a:cxn ang="0">
                          <a:pos x="143" y="672"/>
                        </a:cxn>
                        <a:cxn ang="0">
                          <a:pos x="109" y="650"/>
                        </a:cxn>
                        <a:cxn ang="0">
                          <a:pos x="80" y="617"/>
                        </a:cxn>
                        <a:cxn ang="0">
                          <a:pos x="62" y="590"/>
                        </a:cxn>
                        <a:cxn ang="0">
                          <a:pos x="47" y="561"/>
                        </a:cxn>
                        <a:cxn ang="0">
                          <a:pos x="41" y="527"/>
                        </a:cxn>
                        <a:cxn ang="0">
                          <a:pos x="45" y="489"/>
                        </a:cxn>
                        <a:cxn ang="0">
                          <a:pos x="52" y="448"/>
                        </a:cxn>
                        <a:cxn ang="0">
                          <a:pos x="63" y="416"/>
                        </a:cxn>
                        <a:cxn ang="0">
                          <a:pos x="81" y="398"/>
                        </a:cxn>
                        <a:cxn ang="0">
                          <a:pos x="106" y="386"/>
                        </a:cxn>
                        <a:cxn ang="0">
                          <a:pos x="136" y="382"/>
                        </a:cxn>
                      </a:cxnLst>
                      <a:rect l="0" t="0" r="r" b="b"/>
                      <a:pathLst>
                        <a:path w="661" h="702">
                          <a:moveTo>
                            <a:pt x="136" y="382"/>
                          </a:moveTo>
                          <a:lnTo>
                            <a:pt x="106" y="372"/>
                          </a:lnTo>
                          <a:lnTo>
                            <a:pt x="76" y="357"/>
                          </a:lnTo>
                          <a:lnTo>
                            <a:pt x="59" y="341"/>
                          </a:lnTo>
                          <a:lnTo>
                            <a:pt x="45" y="319"/>
                          </a:lnTo>
                          <a:lnTo>
                            <a:pt x="29" y="294"/>
                          </a:lnTo>
                          <a:lnTo>
                            <a:pt x="14" y="265"/>
                          </a:lnTo>
                          <a:lnTo>
                            <a:pt x="7" y="235"/>
                          </a:lnTo>
                          <a:lnTo>
                            <a:pt x="0" y="198"/>
                          </a:lnTo>
                          <a:lnTo>
                            <a:pt x="3" y="165"/>
                          </a:lnTo>
                          <a:lnTo>
                            <a:pt x="11" y="135"/>
                          </a:lnTo>
                          <a:lnTo>
                            <a:pt x="30" y="102"/>
                          </a:lnTo>
                          <a:lnTo>
                            <a:pt x="48" y="78"/>
                          </a:lnTo>
                          <a:lnTo>
                            <a:pt x="74" y="51"/>
                          </a:lnTo>
                          <a:lnTo>
                            <a:pt x="98" y="29"/>
                          </a:lnTo>
                          <a:lnTo>
                            <a:pt x="124" y="16"/>
                          </a:lnTo>
                          <a:lnTo>
                            <a:pt x="155" y="7"/>
                          </a:lnTo>
                          <a:lnTo>
                            <a:pt x="189" y="0"/>
                          </a:lnTo>
                          <a:lnTo>
                            <a:pt x="237" y="0"/>
                          </a:lnTo>
                          <a:lnTo>
                            <a:pt x="297" y="5"/>
                          </a:lnTo>
                          <a:lnTo>
                            <a:pt x="347" y="14"/>
                          </a:lnTo>
                          <a:lnTo>
                            <a:pt x="395" y="27"/>
                          </a:lnTo>
                          <a:lnTo>
                            <a:pt x="453" y="51"/>
                          </a:lnTo>
                          <a:lnTo>
                            <a:pt x="494" y="74"/>
                          </a:lnTo>
                          <a:lnTo>
                            <a:pt x="530" y="99"/>
                          </a:lnTo>
                          <a:lnTo>
                            <a:pt x="558" y="129"/>
                          </a:lnTo>
                          <a:lnTo>
                            <a:pt x="587" y="173"/>
                          </a:lnTo>
                          <a:lnTo>
                            <a:pt x="613" y="209"/>
                          </a:lnTo>
                          <a:lnTo>
                            <a:pt x="633" y="250"/>
                          </a:lnTo>
                          <a:lnTo>
                            <a:pt x="646" y="290"/>
                          </a:lnTo>
                          <a:lnTo>
                            <a:pt x="660" y="342"/>
                          </a:lnTo>
                          <a:lnTo>
                            <a:pt x="661" y="394"/>
                          </a:lnTo>
                          <a:lnTo>
                            <a:pt x="653" y="444"/>
                          </a:lnTo>
                          <a:lnTo>
                            <a:pt x="642" y="485"/>
                          </a:lnTo>
                          <a:lnTo>
                            <a:pt x="625" y="515"/>
                          </a:lnTo>
                          <a:lnTo>
                            <a:pt x="603" y="537"/>
                          </a:lnTo>
                          <a:lnTo>
                            <a:pt x="574" y="560"/>
                          </a:lnTo>
                          <a:lnTo>
                            <a:pt x="528" y="595"/>
                          </a:lnTo>
                          <a:lnTo>
                            <a:pt x="490" y="621"/>
                          </a:lnTo>
                          <a:lnTo>
                            <a:pt x="441" y="654"/>
                          </a:lnTo>
                          <a:lnTo>
                            <a:pt x="395" y="676"/>
                          </a:lnTo>
                          <a:lnTo>
                            <a:pt x="355" y="687"/>
                          </a:lnTo>
                          <a:lnTo>
                            <a:pt x="303" y="698"/>
                          </a:lnTo>
                          <a:lnTo>
                            <a:pt x="259" y="702"/>
                          </a:lnTo>
                          <a:lnTo>
                            <a:pt x="212" y="698"/>
                          </a:lnTo>
                          <a:lnTo>
                            <a:pt x="174" y="688"/>
                          </a:lnTo>
                          <a:lnTo>
                            <a:pt x="143" y="672"/>
                          </a:lnTo>
                          <a:lnTo>
                            <a:pt x="109" y="650"/>
                          </a:lnTo>
                          <a:lnTo>
                            <a:pt x="80" y="617"/>
                          </a:lnTo>
                          <a:lnTo>
                            <a:pt x="62" y="590"/>
                          </a:lnTo>
                          <a:lnTo>
                            <a:pt x="47" y="561"/>
                          </a:lnTo>
                          <a:lnTo>
                            <a:pt x="41" y="527"/>
                          </a:lnTo>
                          <a:lnTo>
                            <a:pt x="45" y="489"/>
                          </a:lnTo>
                          <a:lnTo>
                            <a:pt x="52" y="448"/>
                          </a:lnTo>
                          <a:lnTo>
                            <a:pt x="63" y="416"/>
                          </a:lnTo>
                          <a:lnTo>
                            <a:pt x="81" y="398"/>
                          </a:lnTo>
                          <a:lnTo>
                            <a:pt x="106" y="386"/>
                          </a:lnTo>
                          <a:lnTo>
                            <a:pt x="136" y="382"/>
                          </a:lnTo>
                          <a:close/>
                        </a:path>
                      </a:pathLst>
                    </a:custGeom>
                    <a:solidFill>
                      <a:srgbClr val="A05000"/>
                    </a:solidFill>
                    <a:ln w="9525">
                      <a:noFill/>
                      <a:round/>
                      <a:headEnd/>
                      <a:tailEnd/>
                    </a:ln>
                  </p:spPr>
                  <p:txBody>
                    <a:bodyPr/>
                    <a:lstStyle/>
                    <a:p>
                      <a:endParaRPr lang="fr-FR"/>
                    </a:p>
                  </p:txBody>
                </p:sp>
                <p:grpSp>
                  <p:nvGrpSpPr>
                    <p:cNvPr id="201856" name="Group 128"/>
                    <p:cNvGrpSpPr>
                      <a:grpSpLocks/>
                    </p:cNvGrpSpPr>
                    <p:nvPr/>
                  </p:nvGrpSpPr>
                  <p:grpSpPr bwMode="auto">
                    <a:xfrm>
                      <a:off x="4825" y="2842"/>
                      <a:ext cx="115" cy="126"/>
                      <a:chOff x="4825" y="2842"/>
                      <a:chExt cx="115" cy="126"/>
                    </a:xfrm>
                  </p:grpSpPr>
                  <p:sp>
                    <p:nvSpPr>
                      <p:cNvPr id="201857" name="Freeform 129"/>
                      <p:cNvSpPr>
                        <a:spLocks/>
                      </p:cNvSpPr>
                      <p:nvPr/>
                    </p:nvSpPr>
                    <p:spPr bwMode="auto">
                      <a:xfrm>
                        <a:off x="4825" y="2872"/>
                        <a:ext cx="115" cy="42"/>
                      </a:xfrm>
                      <a:custGeom>
                        <a:avLst/>
                        <a:gdLst/>
                        <a:ahLst/>
                        <a:cxnLst>
                          <a:cxn ang="0">
                            <a:pos x="345" y="0"/>
                          </a:cxn>
                          <a:cxn ang="0">
                            <a:pos x="333" y="18"/>
                          </a:cxn>
                          <a:cxn ang="0">
                            <a:pos x="308" y="48"/>
                          </a:cxn>
                          <a:cxn ang="0">
                            <a:pos x="281" y="72"/>
                          </a:cxn>
                          <a:cxn ang="0">
                            <a:pos x="250" y="92"/>
                          </a:cxn>
                          <a:cxn ang="0">
                            <a:pos x="219" y="103"/>
                          </a:cxn>
                          <a:cxn ang="0">
                            <a:pos x="186" y="113"/>
                          </a:cxn>
                          <a:cxn ang="0">
                            <a:pos x="153" y="122"/>
                          </a:cxn>
                          <a:cxn ang="0">
                            <a:pos x="129" y="125"/>
                          </a:cxn>
                          <a:cxn ang="0">
                            <a:pos x="88" y="122"/>
                          </a:cxn>
                          <a:cxn ang="0">
                            <a:pos x="49" y="118"/>
                          </a:cxn>
                          <a:cxn ang="0">
                            <a:pos x="0" y="111"/>
                          </a:cxn>
                        </a:cxnLst>
                        <a:rect l="0" t="0" r="r" b="b"/>
                        <a:pathLst>
                          <a:path w="345" h="125">
                            <a:moveTo>
                              <a:pt x="345" y="0"/>
                            </a:moveTo>
                            <a:lnTo>
                              <a:pt x="333" y="18"/>
                            </a:lnTo>
                            <a:lnTo>
                              <a:pt x="308" y="48"/>
                            </a:lnTo>
                            <a:lnTo>
                              <a:pt x="281" y="72"/>
                            </a:lnTo>
                            <a:lnTo>
                              <a:pt x="250" y="92"/>
                            </a:lnTo>
                            <a:lnTo>
                              <a:pt x="219" y="103"/>
                            </a:lnTo>
                            <a:lnTo>
                              <a:pt x="186" y="113"/>
                            </a:lnTo>
                            <a:lnTo>
                              <a:pt x="153" y="122"/>
                            </a:lnTo>
                            <a:lnTo>
                              <a:pt x="129" y="125"/>
                            </a:lnTo>
                            <a:lnTo>
                              <a:pt x="88" y="122"/>
                            </a:lnTo>
                            <a:lnTo>
                              <a:pt x="49" y="118"/>
                            </a:lnTo>
                            <a:lnTo>
                              <a:pt x="0" y="111"/>
                            </a:lnTo>
                          </a:path>
                        </a:pathLst>
                      </a:custGeom>
                      <a:noFill/>
                      <a:ln w="11113">
                        <a:solidFill>
                          <a:srgbClr val="FFE0C0"/>
                        </a:solidFill>
                        <a:prstDash val="solid"/>
                        <a:round/>
                        <a:headEnd/>
                        <a:tailEnd/>
                      </a:ln>
                    </p:spPr>
                    <p:txBody>
                      <a:bodyPr/>
                      <a:lstStyle/>
                      <a:p>
                        <a:endParaRPr lang="fr-FR"/>
                      </a:p>
                    </p:txBody>
                  </p:sp>
                  <p:sp>
                    <p:nvSpPr>
                      <p:cNvPr id="201858" name="Freeform 130"/>
                      <p:cNvSpPr>
                        <a:spLocks/>
                      </p:cNvSpPr>
                      <p:nvPr/>
                    </p:nvSpPr>
                    <p:spPr bwMode="auto">
                      <a:xfrm>
                        <a:off x="4887" y="2842"/>
                        <a:ext cx="12" cy="126"/>
                      </a:xfrm>
                      <a:custGeom>
                        <a:avLst/>
                        <a:gdLst/>
                        <a:ahLst/>
                        <a:cxnLst>
                          <a:cxn ang="0">
                            <a:pos x="0" y="0"/>
                          </a:cxn>
                          <a:cxn ang="0">
                            <a:pos x="11" y="27"/>
                          </a:cxn>
                          <a:cxn ang="0">
                            <a:pos x="25" y="67"/>
                          </a:cxn>
                          <a:cxn ang="0">
                            <a:pos x="29" y="101"/>
                          </a:cxn>
                          <a:cxn ang="0">
                            <a:pos x="33" y="122"/>
                          </a:cxn>
                          <a:cxn ang="0">
                            <a:pos x="26" y="145"/>
                          </a:cxn>
                          <a:cxn ang="0">
                            <a:pos x="14" y="173"/>
                          </a:cxn>
                          <a:cxn ang="0">
                            <a:pos x="6" y="192"/>
                          </a:cxn>
                          <a:cxn ang="0">
                            <a:pos x="3" y="212"/>
                          </a:cxn>
                          <a:cxn ang="0">
                            <a:pos x="7" y="230"/>
                          </a:cxn>
                          <a:cxn ang="0">
                            <a:pos x="18" y="251"/>
                          </a:cxn>
                          <a:cxn ang="0">
                            <a:pos x="28" y="271"/>
                          </a:cxn>
                          <a:cxn ang="0">
                            <a:pos x="36" y="283"/>
                          </a:cxn>
                          <a:cxn ang="0">
                            <a:pos x="29" y="294"/>
                          </a:cxn>
                          <a:cxn ang="0">
                            <a:pos x="21" y="318"/>
                          </a:cxn>
                          <a:cxn ang="0">
                            <a:pos x="11" y="346"/>
                          </a:cxn>
                          <a:cxn ang="0">
                            <a:pos x="3" y="376"/>
                          </a:cxn>
                        </a:cxnLst>
                        <a:rect l="0" t="0" r="r" b="b"/>
                        <a:pathLst>
                          <a:path w="36" h="376">
                            <a:moveTo>
                              <a:pt x="0" y="0"/>
                            </a:moveTo>
                            <a:lnTo>
                              <a:pt x="11" y="27"/>
                            </a:lnTo>
                            <a:lnTo>
                              <a:pt x="25" y="67"/>
                            </a:lnTo>
                            <a:lnTo>
                              <a:pt x="29" y="101"/>
                            </a:lnTo>
                            <a:lnTo>
                              <a:pt x="33" y="122"/>
                            </a:lnTo>
                            <a:lnTo>
                              <a:pt x="26" y="145"/>
                            </a:lnTo>
                            <a:lnTo>
                              <a:pt x="14" y="173"/>
                            </a:lnTo>
                            <a:lnTo>
                              <a:pt x="6" y="192"/>
                            </a:lnTo>
                            <a:lnTo>
                              <a:pt x="3" y="212"/>
                            </a:lnTo>
                            <a:lnTo>
                              <a:pt x="7" y="230"/>
                            </a:lnTo>
                            <a:lnTo>
                              <a:pt x="18" y="251"/>
                            </a:lnTo>
                            <a:lnTo>
                              <a:pt x="28" y="271"/>
                            </a:lnTo>
                            <a:lnTo>
                              <a:pt x="36" y="283"/>
                            </a:lnTo>
                            <a:lnTo>
                              <a:pt x="29" y="294"/>
                            </a:lnTo>
                            <a:lnTo>
                              <a:pt x="21" y="318"/>
                            </a:lnTo>
                            <a:lnTo>
                              <a:pt x="11" y="346"/>
                            </a:lnTo>
                            <a:lnTo>
                              <a:pt x="3" y="376"/>
                            </a:lnTo>
                          </a:path>
                        </a:pathLst>
                      </a:custGeom>
                      <a:noFill/>
                      <a:ln w="11113">
                        <a:solidFill>
                          <a:srgbClr val="FFE0C0"/>
                        </a:solidFill>
                        <a:prstDash val="solid"/>
                        <a:round/>
                        <a:headEnd/>
                        <a:tailEnd/>
                      </a:ln>
                    </p:spPr>
                    <p:txBody>
                      <a:bodyPr/>
                      <a:lstStyle/>
                      <a:p>
                        <a:endParaRPr lang="fr-FR"/>
                      </a:p>
                    </p:txBody>
                  </p:sp>
                  <p:sp>
                    <p:nvSpPr>
                      <p:cNvPr id="201859" name="Freeform 131"/>
                      <p:cNvSpPr>
                        <a:spLocks/>
                      </p:cNvSpPr>
                      <p:nvPr/>
                    </p:nvSpPr>
                    <p:spPr bwMode="auto">
                      <a:xfrm>
                        <a:off x="4848" y="2871"/>
                        <a:ext cx="19" cy="88"/>
                      </a:xfrm>
                      <a:custGeom>
                        <a:avLst/>
                        <a:gdLst/>
                        <a:ahLst/>
                        <a:cxnLst>
                          <a:cxn ang="0">
                            <a:pos x="0" y="0"/>
                          </a:cxn>
                          <a:cxn ang="0">
                            <a:pos x="20" y="18"/>
                          </a:cxn>
                          <a:cxn ang="0">
                            <a:pos x="34" y="36"/>
                          </a:cxn>
                          <a:cxn ang="0">
                            <a:pos x="45" y="63"/>
                          </a:cxn>
                          <a:cxn ang="0">
                            <a:pos x="53" y="96"/>
                          </a:cxn>
                          <a:cxn ang="0">
                            <a:pos x="59" y="139"/>
                          </a:cxn>
                          <a:cxn ang="0">
                            <a:pos x="56" y="174"/>
                          </a:cxn>
                          <a:cxn ang="0">
                            <a:pos x="48" y="208"/>
                          </a:cxn>
                          <a:cxn ang="0">
                            <a:pos x="35" y="238"/>
                          </a:cxn>
                          <a:cxn ang="0">
                            <a:pos x="13" y="264"/>
                          </a:cxn>
                        </a:cxnLst>
                        <a:rect l="0" t="0" r="r" b="b"/>
                        <a:pathLst>
                          <a:path w="59" h="264">
                            <a:moveTo>
                              <a:pt x="0" y="0"/>
                            </a:moveTo>
                            <a:lnTo>
                              <a:pt x="20" y="18"/>
                            </a:lnTo>
                            <a:lnTo>
                              <a:pt x="34" y="36"/>
                            </a:lnTo>
                            <a:lnTo>
                              <a:pt x="45" y="63"/>
                            </a:lnTo>
                            <a:lnTo>
                              <a:pt x="53" y="96"/>
                            </a:lnTo>
                            <a:lnTo>
                              <a:pt x="59" y="139"/>
                            </a:lnTo>
                            <a:lnTo>
                              <a:pt x="56" y="174"/>
                            </a:lnTo>
                            <a:lnTo>
                              <a:pt x="48" y="208"/>
                            </a:lnTo>
                            <a:lnTo>
                              <a:pt x="35" y="238"/>
                            </a:lnTo>
                            <a:lnTo>
                              <a:pt x="13" y="264"/>
                            </a:lnTo>
                          </a:path>
                        </a:pathLst>
                      </a:custGeom>
                      <a:noFill/>
                      <a:ln w="11113">
                        <a:solidFill>
                          <a:srgbClr val="FFE0C0"/>
                        </a:solidFill>
                        <a:prstDash val="solid"/>
                        <a:round/>
                        <a:headEnd/>
                        <a:tailEnd/>
                      </a:ln>
                    </p:spPr>
                    <p:txBody>
                      <a:bodyPr/>
                      <a:lstStyle/>
                      <a:p>
                        <a:endParaRPr lang="fr-FR"/>
                      </a:p>
                    </p:txBody>
                  </p:sp>
                  <p:sp>
                    <p:nvSpPr>
                      <p:cNvPr id="201860" name="Freeform 132"/>
                      <p:cNvSpPr>
                        <a:spLocks/>
                      </p:cNvSpPr>
                      <p:nvPr/>
                    </p:nvSpPr>
                    <p:spPr bwMode="auto">
                      <a:xfrm>
                        <a:off x="4900" y="2908"/>
                        <a:ext cx="37" cy="25"/>
                      </a:xfrm>
                      <a:custGeom>
                        <a:avLst/>
                        <a:gdLst/>
                        <a:ahLst/>
                        <a:cxnLst>
                          <a:cxn ang="0">
                            <a:pos x="0" y="0"/>
                          </a:cxn>
                          <a:cxn ang="0">
                            <a:pos x="33" y="7"/>
                          </a:cxn>
                          <a:cxn ang="0">
                            <a:pos x="59" y="17"/>
                          </a:cxn>
                          <a:cxn ang="0">
                            <a:pos x="77" y="29"/>
                          </a:cxn>
                          <a:cxn ang="0">
                            <a:pos x="97" y="54"/>
                          </a:cxn>
                          <a:cxn ang="0">
                            <a:pos x="112" y="74"/>
                          </a:cxn>
                        </a:cxnLst>
                        <a:rect l="0" t="0" r="r" b="b"/>
                        <a:pathLst>
                          <a:path w="112" h="74">
                            <a:moveTo>
                              <a:pt x="0" y="0"/>
                            </a:moveTo>
                            <a:lnTo>
                              <a:pt x="33" y="7"/>
                            </a:lnTo>
                            <a:lnTo>
                              <a:pt x="59" y="17"/>
                            </a:lnTo>
                            <a:lnTo>
                              <a:pt x="77" y="29"/>
                            </a:lnTo>
                            <a:lnTo>
                              <a:pt x="97" y="54"/>
                            </a:lnTo>
                            <a:lnTo>
                              <a:pt x="112" y="74"/>
                            </a:lnTo>
                          </a:path>
                        </a:pathLst>
                      </a:custGeom>
                      <a:noFill/>
                      <a:ln w="11113">
                        <a:solidFill>
                          <a:srgbClr val="FFE0C0"/>
                        </a:solidFill>
                        <a:prstDash val="solid"/>
                        <a:round/>
                        <a:headEnd/>
                        <a:tailEnd/>
                      </a:ln>
                    </p:spPr>
                    <p:txBody>
                      <a:bodyPr/>
                      <a:lstStyle/>
                      <a:p>
                        <a:endParaRPr lang="fr-FR"/>
                      </a:p>
                    </p:txBody>
                  </p:sp>
                </p:grpSp>
              </p:grpSp>
            </p:grpSp>
            <p:grpSp>
              <p:nvGrpSpPr>
                <p:cNvPr id="201861" name="Group 133"/>
                <p:cNvGrpSpPr>
                  <a:grpSpLocks/>
                </p:cNvGrpSpPr>
                <p:nvPr/>
              </p:nvGrpSpPr>
              <p:grpSpPr bwMode="auto">
                <a:xfrm>
                  <a:off x="4545" y="2667"/>
                  <a:ext cx="343" cy="709"/>
                  <a:chOff x="4545" y="2667"/>
                  <a:chExt cx="343" cy="709"/>
                </a:xfrm>
              </p:grpSpPr>
              <p:grpSp>
                <p:nvGrpSpPr>
                  <p:cNvPr id="201862" name="Group 134"/>
                  <p:cNvGrpSpPr>
                    <a:grpSpLocks/>
                  </p:cNvGrpSpPr>
                  <p:nvPr/>
                </p:nvGrpSpPr>
                <p:grpSpPr bwMode="auto">
                  <a:xfrm>
                    <a:off x="4545" y="2667"/>
                    <a:ext cx="343" cy="202"/>
                    <a:chOff x="4545" y="2667"/>
                    <a:chExt cx="343" cy="202"/>
                  </a:xfrm>
                </p:grpSpPr>
                <p:grpSp>
                  <p:nvGrpSpPr>
                    <p:cNvPr id="201863" name="Group 135"/>
                    <p:cNvGrpSpPr>
                      <a:grpSpLocks/>
                    </p:cNvGrpSpPr>
                    <p:nvPr/>
                  </p:nvGrpSpPr>
                  <p:grpSpPr bwMode="auto">
                    <a:xfrm>
                      <a:off x="4545" y="2667"/>
                      <a:ext cx="343" cy="202"/>
                      <a:chOff x="4545" y="2667"/>
                      <a:chExt cx="343" cy="202"/>
                    </a:xfrm>
                  </p:grpSpPr>
                  <p:grpSp>
                    <p:nvGrpSpPr>
                      <p:cNvPr id="201864" name="Group 136"/>
                      <p:cNvGrpSpPr>
                        <a:grpSpLocks/>
                      </p:cNvGrpSpPr>
                      <p:nvPr/>
                    </p:nvGrpSpPr>
                    <p:grpSpPr bwMode="auto">
                      <a:xfrm>
                        <a:off x="4545" y="2667"/>
                        <a:ext cx="343" cy="202"/>
                        <a:chOff x="4545" y="2667"/>
                        <a:chExt cx="343" cy="202"/>
                      </a:xfrm>
                    </p:grpSpPr>
                    <p:sp>
                      <p:nvSpPr>
                        <p:cNvPr id="201865" name="Freeform 137"/>
                        <p:cNvSpPr>
                          <a:spLocks/>
                        </p:cNvSpPr>
                        <p:nvPr/>
                      </p:nvSpPr>
                      <p:spPr bwMode="auto">
                        <a:xfrm>
                          <a:off x="4545" y="2667"/>
                          <a:ext cx="343" cy="202"/>
                        </a:xfrm>
                        <a:custGeom>
                          <a:avLst/>
                          <a:gdLst/>
                          <a:ahLst/>
                          <a:cxnLst>
                            <a:cxn ang="0">
                              <a:pos x="313" y="591"/>
                            </a:cxn>
                            <a:cxn ang="0">
                              <a:pos x="263" y="605"/>
                            </a:cxn>
                            <a:cxn ang="0">
                              <a:pos x="223" y="597"/>
                            </a:cxn>
                            <a:cxn ang="0">
                              <a:pos x="202" y="572"/>
                            </a:cxn>
                            <a:cxn ang="0">
                              <a:pos x="205" y="537"/>
                            </a:cxn>
                            <a:cxn ang="0">
                              <a:pos x="237" y="503"/>
                            </a:cxn>
                            <a:cxn ang="0">
                              <a:pos x="295" y="479"/>
                            </a:cxn>
                            <a:cxn ang="0">
                              <a:pos x="350" y="459"/>
                            </a:cxn>
                            <a:cxn ang="0">
                              <a:pos x="306" y="425"/>
                            </a:cxn>
                            <a:cxn ang="0">
                              <a:pos x="349" y="366"/>
                            </a:cxn>
                            <a:cxn ang="0">
                              <a:pos x="357" y="314"/>
                            </a:cxn>
                            <a:cxn ang="0">
                              <a:pos x="313" y="300"/>
                            </a:cxn>
                            <a:cxn ang="0">
                              <a:pos x="217" y="293"/>
                            </a:cxn>
                            <a:cxn ang="0">
                              <a:pos x="14" y="268"/>
                            </a:cxn>
                            <a:cxn ang="0">
                              <a:pos x="0" y="223"/>
                            </a:cxn>
                            <a:cxn ang="0">
                              <a:pos x="11" y="181"/>
                            </a:cxn>
                            <a:cxn ang="0">
                              <a:pos x="36" y="146"/>
                            </a:cxn>
                            <a:cxn ang="0">
                              <a:pos x="87" y="108"/>
                            </a:cxn>
                            <a:cxn ang="0">
                              <a:pos x="154" y="79"/>
                            </a:cxn>
                            <a:cxn ang="0">
                              <a:pos x="257" y="48"/>
                            </a:cxn>
                            <a:cxn ang="0">
                              <a:pos x="356" y="18"/>
                            </a:cxn>
                            <a:cxn ang="0">
                              <a:pos x="442" y="6"/>
                            </a:cxn>
                            <a:cxn ang="0">
                              <a:pos x="556" y="4"/>
                            </a:cxn>
                            <a:cxn ang="0">
                              <a:pos x="623" y="31"/>
                            </a:cxn>
                            <a:cxn ang="0">
                              <a:pos x="667" y="71"/>
                            </a:cxn>
                            <a:cxn ang="0">
                              <a:pos x="765" y="73"/>
                            </a:cxn>
                            <a:cxn ang="0">
                              <a:pos x="867" y="109"/>
                            </a:cxn>
                            <a:cxn ang="0">
                              <a:pos x="936" y="162"/>
                            </a:cxn>
                            <a:cxn ang="0">
                              <a:pos x="998" y="234"/>
                            </a:cxn>
                            <a:cxn ang="0">
                              <a:pos x="1028" y="296"/>
                            </a:cxn>
                            <a:cxn ang="0">
                              <a:pos x="949" y="321"/>
                            </a:cxn>
                            <a:cxn ang="0">
                              <a:pos x="831" y="284"/>
                            </a:cxn>
                            <a:cxn ang="0">
                              <a:pos x="748" y="329"/>
                            </a:cxn>
                            <a:cxn ang="0">
                              <a:pos x="675" y="415"/>
                            </a:cxn>
                            <a:cxn ang="0">
                              <a:pos x="338" y="581"/>
                            </a:cxn>
                          </a:cxnLst>
                          <a:rect l="0" t="0" r="r" b="b"/>
                          <a:pathLst>
                            <a:path w="1028" h="605">
                              <a:moveTo>
                                <a:pt x="338" y="581"/>
                              </a:moveTo>
                              <a:lnTo>
                                <a:pt x="313" y="591"/>
                              </a:lnTo>
                              <a:lnTo>
                                <a:pt x="292" y="599"/>
                              </a:lnTo>
                              <a:lnTo>
                                <a:pt x="263" y="605"/>
                              </a:lnTo>
                              <a:lnTo>
                                <a:pt x="241" y="604"/>
                              </a:lnTo>
                              <a:lnTo>
                                <a:pt x="223" y="597"/>
                              </a:lnTo>
                              <a:lnTo>
                                <a:pt x="209" y="586"/>
                              </a:lnTo>
                              <a:lnTo>
                                <a:pt x="202" y="572"/>
                              </a:lnTo>
                              <a:lnTo>
                                <a:pt x="201" y="553"/>
                              </a:lnTo>
                              <a:lnTo>
                                <a:pt x="205" y="537"/>
                              </a:lnTo>
                              <a:lnTo>
                                <a:pt x="218" y="520"/>
                              </a:lnTo>
                              <a:lnTo>
                                <a:pt x="237" y="503"/>
                              </a:lnTo>
                              <a:lnTo>
                                <a:pt x="264" y="488"/>
                              </a:lnTo>
                              <a:lnTo>
                                <a:pt x="295" y="479"/>
                              </a:lnTo>
                              <a:lnTo>
                                <a:pt x="323" y="471"/>
                              </a:lnTo>
                              <a:lnTo>
                                <a:pt x="350" y="459"/>
                              </a:lnTo>
                              <a:lnTo>
                                <a:pt x="288" y="446"/>
                              </a:lnTo>
                              <a:lnTo>
                                <a:pt x="306" y="425"/>
                              </a:lnTo>
                              <a:lnTo>
                                <a:pt x="330" y="395"/>
                              </a:lnTo>
                              <a:lnTo>
                                <a:pt x="349" y="366"/>
                              </a:lnTo>
                              <a:lnTo>
                                <a:pt x="356" y="340"/>
                              </a:lnTo>
                              <a:lnTo>
                                <a:pt x="357" y="314"/>
                              </a:lnTo>
                              <a:lnTo>
                                <a:pt x="339" y="307"/>
                              </a:lnTo>
                              <a:lnTo>
                                <a:pt x="313" y="300"/>
                              </a:lnTo>
                              <a:lnTo>
                                <a:pt x="274" y="292"/>
                              </a:lnTo>
                              <a:lnTo>
                                <a:pt x="217" y="293"/>
                              </a:lnTo>
                              <a:lnTo>
                                <a:pt x="32" y="296"/>
                              </a:lnTo>
                              <a:lnTo>
                                <a:pt x="14" y="268"/>
                              </a:lnTo>
                              <a:lnTo>
                                <a:pt x="3" y="245"/>
                              </a:lnTo>
                              <a:lnTo>
                                <a:pt x="0" y="223"/>
                              </a:lnTo>
                              <a:lnTo>
                                <a:pt x="3" y="201"/>
                              </a:lnTo>
                              <a:lnTo>
                                <a:pt x="11" y="181"/>
                              </a:lnTo>
                              <a:lnTo>
                                <a:pt x="22" y="162"/>
                              </a:lnTo>
                              <a:lnTo>
                                <a:pt x="36" y="146"/>
                              </a:lnTo>
                              <a:lnTo>
                                <a:pt x="58" y="128"/>
                              </a:lnTo>
                              <a:lnTo>
                                <a:pt x="87" y="108"/>
                              </a:lnTo>
                              <a:lnTo>
                                <a:pt x="114" y="93"/>
                              </a:lnTo>
                              <a:lnTo>
                                <a:pt x="154" y="79"/>
                              </a:lnTo>
                              <a:lnTo>
                                <a:pt x="204" y="63"/>
                              </a:lnTo>
                              <a:lnTo>
                                <a:pt x="257" y="48"/>
                              </a:lnTo>
                              <a:lnTo>
                                <a:pt x="307" y="32"/>
                              </a:lnTo>
                              <a:lnTo>
                                <a:pt x="356" y="18"/>
                              </a:lnTo>
                              <a:lnTo>
                                <a:pt x="399" y="10"/>
                              </a:lnTo>
                              <a:lnTo>
                                <a:pt x="442" y="6"/>
                              </a:lnTo>
                              <a:lnTo>
                                <a:pt x="497" y="0"/>
                              </a:lnTo>
                              <a:lnTo>
                                <a:pt x="556" y="4"/>
                              </a:lnTo>
                              <a:lnTo>
                                <a:pt x="590" y="13"/>
                              </a:lnTo>
                              <a:lnTo>
                                <a:pt x="623" y="31"/>
                              </a:lnTo>
                              <a:lnTo>
                                <a:pt x="645" y="50"/>
                              </a:lnTo>
                              <a:lnTo>
                                <a:pt x="667" y="71"/>
                              </a:lnTo>
                              <a:lnTo>
                                <a:pt x="713" y="69"/>
                              </a:lnTo>
                              <a:lnTo>
                                <a:pt x="765" y="73"/>
                              </a:lnTo>
                              <a:lnTo>
                                <a:pt x="822" y="84"/>
                              </a:lnTo>
                              <a:lnTo>
                                <a:pt x="867" y="109"/>
                              </a:lnTo>
                              <a:lnTo>
                                <a:pt x="903" y="135"/>
                              </a:lnTo>
                              <a:lnTo>
                                <a:pt x="936" y="162"/>
                              </a:lnTo>
                              <a:lnTo>
                                <a:pt x="971" y="197"/>
                              </a:lnTo>
                              <a:lnTo>
                                <a:pt x="998" y="234"/>
                              </a:lnTo>
                              <a:lnTo>
                                <a:pt x="1016" y="266"/>
                              </a:lnTo>
                              <a:lnTo>
                                <a:pt x="1028" y="296"/>
                              </a:lnTo>
                              <a:lnTo>
                                <a:pt x="998" y="347"/>
                              </a:lnTo>
                              <a:lnTo>
                                <a:pt x="949" y="321"/>
                              </a:lnTo>
                              <a:lnTo>
                                <a:pt x="862" y="281"/>
                              </a:lnTo>
                              <a:lnTo>
                                <a:pt x="831" y="284"/>
                              </a:lnTo>
                              <a:lnTo>
                                <a:pt x="791" y="297"/>
                              </a:lnTo>
                              <a:lnTo>
                                <a:pt x="748" y="329"/>
                              </a:lnTo>
                              <a:lnTo>
                                <a:pt x="704" y="369"/>
                              </a:lnTo>
                              <a:lnTo>
                                <a:pt x="675" y="415"/>
                              </a:lnTo>
                              <a:lnTo>
                                <a:pt x="626" y="485"/>
                              </a:lnTo>
                              <a:lnTo>
                                <a:pt x="338" y="581"/>
                              </a:lnTo>
                              <a:close/>
                            </a:path>
                          </a:pathLst>
                        </a:custGeom>
                        <a:solidFill>
                          <a:srgbClr val="E0E0E0"/>
                        </a:solidFill>
                        <a:ln w="9525">
                          <a:noFill/>
                          <a:round/>
                          <a:headEnd/>
                          <a:tailEnd/>
                        </a:ln>
                      </p:spPr>
                      <p:txBody>
                        <a:bodyPr/>
                        <a:lstStyle/>
                        <a:p>
                          <a:endParaRPr lang="fr-FR"/>
                        </a:p>
                      </p:txBody>
                    </p:sp>
                    <p:sp>
                      <p:nvSpPr>
                        <p:cNvPr id="201866" name="Freeform 138"/>
                        <p:cNvSpPr>
                          <a:spLocks/>
                        </p:cNvSpPr>
                        <p:nvPr/>
                      </p:nvSpPr>
                      <p:spPr bwMode="auto">
                        <a:xfrm>
                          <a:off x="4600" y="2702"/>
                          <a:ext cx="222" cy="98"/>
                        </a:xfrm>
                        <a:custGeom>
                          <a:avLst/>
                          <a:gdLst/>
                          <a:ahLst/>
                          <a:cxnLst>
                            <a:cxn ang="0">
                              <a:pos x="0" y="149"/>
                            </a:cxn>
                            <a:cxn ang="0">
                              <a:pos x="16" y="113"/>
                            </a:cxn>
                            <a:cxn ang="0">
                              <a:pos x="34" y="87"/>
                            </a:cxn>
                            <a:cxn ang="0">
                              <a:pos x="59" y="65"/>
                            </a:cxn>
                            <a:cxn ang="0">
                              <a:pos x="86" y="48"/>
                            </a:cxn>
                            <a:cxn ang="0">
                              <a:pos x="119" y="33"/>
                            </a:cxn>
                            <a:cxn ang="0">
                              <a:pos x="157" y="17"/>
                            </a:cxn>
                            <a:cxn ang="0">
                              <a:pos x="201" y="6"/>
                            </a:cxn>
                            <a:cxn ang="0">
                              <a:pos x="256" y="2"/>
                            </a:cxn>
                            <a:cxn ang="0">
                              <a:pos x="332" y="0"/>
                            </a:cxn>
                            <a:cxn ang="0">
                              <a:pos x="429" y="2"/>
                            </a:cxn>
                            <a:cxn ang="0">
                              <a:pos x="483" y="9"/>
                            </a:cxn>
                            <a:cxn ang="0">
                              <a:pos x="518" y="23"/>
                            </a:cxn>
                            <a:cxn ang="0">
                              <a:pos x="556" y="39"/>
                            </a:cxn>
                            <a:cxn ang="0">
                              <a:pos x="598" y="57"/>
                            </a:cxn>
                            <a:cxn ang="0">
                              <a:pos x="633" y="73"/>
                            </a:cxn>
                            <a:cxn ang="0">
                              <a:pos x="665" y="89"/>
                            </a:cxn>
                            <a:cxn ang="0">
                              <a:pos x="660" y="102"/>
                            </a:cxn>
                            <a:cxn ang="0">
                              <a:pos x="649" y="117"/>
                            </a:cxn>
                            <a:cxn ang="0">
                              <a:pos x="634" y="128"/>
                            </a:cxn>
                            <a:cxn ang="0">
                              <a:pos x="398" y="293"/>
                            </a:cxn>
                            <a:cxn ang="0">
                              <a:pos x="201" y="285"/>
                            </a:cxn>
                            <a:cxn ang="0">
                              <a:pos x="197" y="215"/>
                            </a:cxn>
                            <a:cxn ang="0">
                              <a:pos x="182" y="202"/>
                            </a:cxn>
                            <a:cxn ang="0">
                              <a:pos x="160" y="187"/>
                            </a:cxn>
                            <a:cxn ang="0">
                              <a:pos x="131" y="176"/>
                            </a:cxn>
                            <a:cxn ang="0">
                              <a:pos x="89" y="167"/>
                            </a:cxn>
                            <a:cxn ang="0">
                              <a:pos x="34" y="157"/>
                            </a:cxn>
                            <a:cxn ang="0">
                              <a:pos x="0" y="149"/>
                            </a:cxn>
                          </a:cxnLst>
                          <a:rect l="0" t="0" r="r" b="b"/>
                          <a:pathLst>
                            <a:path w="665" h="293">
                              <a:moveTo>
                                <a:pt x="0" y="149"/>
                              </a:moveTo>
                              <a:lnTo>
                                <a:pt x="16" y="113"/>
                              </a:lnTo>
                              <a:lnTo>
                                <a:pt x="34" y="87"/>
                              </a:lnTo>
                              <a:lnTo>
                                <a:pt x="59" y="65"/>
                              </a:lnTo>
                              <a:lnTo>
                                <a:pt x="86" y="48"/>
                              </a:lnTo>
                              <a:lnTo>
                                <a:pt x="119" y="33"/>
                              </a:lnTo>
                              <a:lnTo>
                                <a:pt x="157" y="17"/>
                              </a:lnTo>
                              <a:lnTo>
                                <a:pt x="201" y="6"/>
                              </a:lnTo>
                              <a:lnTo>
                                <a:pt x="256" y="2"/>
                              </a:lnTo>
                              <a:lnTo>
                                <a:pt x="332" y="0"/>
                              </a:lnTo>
                              <a:lnTo>
                                <a:pt x="429" y="2"/>
                              </a:lnTo>
                              <a:lnTo>
                                <a:pt x="483" y="9"/>
                              </a:lnTo>
                              <a:lnTo>
                                <a:pt x="518" y="23"/>
                              </a:lnTo>
                              <a:lnTo>
                                <a:pt x="556" y="39"/>
                              </a:lnTo>
                              <a:lnTo>
                                <a:pt x="598" y="57"/>
                              </a:lnTo>
                              <a:lnTo>
                                <a:pt x="633" y="73"/>
                              </a:lnTo>
                              <a:lnTo>
                                <a:pt x="665" y="89"/>
                              </a:lnTo>
                              <a:lnTo>
                                <a:pt x="660" y="102"/>
                              </a:lnTo>
                              <a:lnTo>
                                <a:pt x="649" y="117"/>
                              </a:lnTo>
                              <a:lnTo>
                                <a:pt x="634" y="128"/>
                              </a:lnTo>
                              <a:lnTo>
                                <a:pt x="398" y="293"/>
                              </a:lnTo>
                              <a:lnTo>
                                <a:pt x="201" y="285"/>
                              </a:lnTo>
                              <a:lnTo>
                                <a:pt x="197" y="215"/>
                              </a:lnTo>
                              <a:lnTo>
                                <a:pt x="182" y="202"/>
                              </a:lnTo>
                              <a:lnTo>
                                <a:pt x="160" y="187"/>
                              </a:lnTo>
                              <a:lnTo>
                                <a:pt x="131" y="176"/>
                              </a:lnTo>
                              <a:lnTo>
                                <a:pt x="89" y="167"/>
                              </a:lnTo>
                              <a:lnTo>
                                <a:pt x="34" y="157"/>
                              </a:lnTo>
                              <a:lnTo>
                                <a:pt x="0" y="149"/>
                              </a:lnTo>
                              <a:close/>
                            </a:path>
                          </a:pathLst>
                        </a:custGeom>
                        <a:solidFill>
                          <a:srgbClr val="8080FF"/>
                        </a:solidFill>
                        <a:ln w="9525">
                          <a:noFill/>
                          <a:round/>
                          <a:headEnd/>
                          <a:tailEnd/>
                        </a:ln>
                      </p:spPr>
                      <p:txBody>
                        <a:bodyPr/>
                        <a:lstStyle/>
                        <a:p>
                          <a:endParaRPr lang="fr-FR"/>
                        </a:p>
                      </p:txBody>
                    </p:sp>
                  </p:grpSp>
                  <p:sp>
                    <p:nvSpPr>
                      <p:cNvPr id="201867" name="Oval 139"/>
                      <p:cNvSpPr>
                        <a:spLocks noChangeArrowheads="1"/>
                      </p:cNvSpPr>
                      <p:nvPr/>
                    </p:nvSpPr>
                    <p:spPr bwMode="auto">
                      <a:xfrm>
                        <a:off x="4672" y="2740"/>
                        <a:ext cx="33" cy="21"/>
                      </a:xfrm>
                      <a:prstGeom prst="ellipse">
                        <a:avLst/>
                      </a:prstGeom>
                      <a:solidFill>
                        <a:srgbClr val="E0E0E0"/>
                      </a:solidFill>
                      <a:ln w="9525">
                        <a:noFill/>
                        <a:round/>
                        <a:headEnd/>
                        <a:tailEnd/>
                      </a:ln>
                    </p:spPr>
                    <p:txBody>
                      <a:bodyPr/>
                      <a:lstStyle/>
                      <a:p>
                        <a:endParaRPr lang="fr-FR"/>
                      </a:p>
                    </p:txBody>
                  </p:sp>
                </p:grpSp>
                <p:grpSp>
                  <p:nvGrpSpPr>
                    <p:cNvPr id="201868" name="Group 140"/>
                    <p:cNvGrpSpPr>
                      <a:grpSpLocks/>
                    </p:cNvGrpSpPr>
                    <p:nvPr/>
                  </p:nvGrpSpPr>
                  <p:grpSpPr bwMode="auto">
                    <a:xfrm>
                      <a:off x="4560" y="2671"/>
                      <a:ext cx="313" cy="80"/>
                      <a:chOff x="4560" y="2671"/>
                      <a:chExt cx="313" cy="80"/>
                    </a:xfrm>
                  </p:grpSpPr>
                  <p:sp>
                    <p:nvSpPr>
                      <p:cNvPr id="201869" name="Line 141"/>
                      <p:cNvSpPr>
                        <a:spLocks noChangeShapeType="1"/>
                      </p:cNvSpPr>
                      <p:nvPr/>
                    </p:nvSpPr>
                    <p:spPr bwMode="auto">
                      <a:xfrm>
                        <a:off x="4560" y="2740"/>
                        <a:ext cx="41" cy="11"/>
                      </a:xfrm>
                      <a:prstGeom prst="line">
                        <a:avLst/>
                      </a:prstGeom>
                      <a:noFill/>
                      <a:ln w="4763">
                        <a:solidFill>
                          <a:srgbClr val="C06000"/>
                        </a:solidFill>
                        <a:round/>
                        <a:headEnd/>
                        <a:tailEnd/>
                      </a:ln>
                    </p:spPr>
                    <p:txBody>
                      <a:bodyPr/>
                      <a:lstStyle/>
                      <a:p>
                        <a:endParaRPr lang="fr-FR"/>
                      </a:p>
                    </p:txBody>
                  </p:sp>
                  <p:sp>
                    <p:nvSpPr>
                      <p:cNvPr id="201870" name="Line 142"/>
                      <p:cNvSpPr>
                        <a:spLocks noChangeShapeType="1"/>
                      </p:cNvSpPr>
                      <p:nvPr/>
                    </p:nvSpPr>
                    <p:spPr bwMode="auto">
                      <a:xfrm>
                        <a:off x="4576" y="2712"/>
                        <a:ext cx="35" cy="20"/>
                      </a:xfrm>
                      <a:prstGeom prst="line">
                        <a:avLst/>
                      </a:prstGeom>
                      <a:noFill/>
                      <a:ln w="4763">
                        <a:solidFill>
                          <a:srgbClr val="C06000"/>
                        </a:solidFill>
                        <a:round/>
                        <a:headEnd/>
                        <a:tailEnd/>
                      </a:ln>
                    </p:spPr>
                    <p:txBody>
                      <a:bodyPr/>
                      <a:lstStyle/>
                      <a:p>
                        <a:endParaRPr lang="fr-FR"/>
                      </a:p>
                    </p:txBody>
                  </p:sp>
                  <p:sp>
                    <p:nvSpPr>
                      <p:cNvPr id="201871" name="Line 143"/>
                      <p:cNvSpPr>
                        <a:spLocks noChangeShapeType="1"/>
                      </p:cNvSpPr>
                      <p:nvPr/>
                    </p:nvSpPr>
                    <p:spPr bwMode="auto">
                      <a:xfrm>
                        <a:off x="4608" y="2692"/>
                        <a:ext cx="17" cy="28"/>
                      </a:xfrm>
                      <a:prstGeom prst="line">
                        <a:avLst/>
                      </a:prstGeom>
                      <a:noFill/>
                      <a:ln w="4763">
                        <a:solidFill>
                          <a:srgbClr val="C06000"/>
                        </a:solidFill>
                        <a:round/>
                        <a:headEnd/>
                        <a:tailEnd/>
                      </a:ln>
                    </p:spPr>
                    <p:txBody>
                      <a:bodyPr/>
                      <a:lstStyle/>
                      <a:p>
                        <a:endParaRPr lang="fr-FR"/>
                      </a:p>
                    </p:txBody>
                  </p:sp>
                  <p:sp>
                    <p:nvSpPr>
                      <p:cNvPr id="201872" name="Line 144"/>
                      <p:cNvSpPr>
                        <a:spLocks noChangeShapeType="1"/>
                      </p:cNvSpPr>
                      <p:nvPr/>
                    </p:nvSpPr>
                    <p:spPr bwMode="auto">
                      <a:xfrm>
                        <a:off x="4645" y="2681"/>
                        <a:ext cx="15" cy="27"/>
                      </a:xfrm>
                      <a:prstGeom prst="line">
                        <a:avLst/>
                      </a:prstGeom>
                      <a:noFill/>
                      <a:ln w="4763">
                        <a:solidFill>
                          <a:srgbClr val="C06000"/>
                        </a:solidFill>
                        <a:round/>
                        <a:headEnd/>
                        <a:tailEnd/>
                      </a:ln>
                    </p:spPr>
                    <p:txBody>
                      <a:bodyPr/>
                      <a:lstStyle/>
                      <a:p>
                        <a:endParaRPr lang="fr-FR"/>
                      </a:p>
                    </p:txBody>
                  </p:sp>
                  <p:sp>
                    <p:nvSpPr>
                      <p:cNvPr id="201873" name="Line 145"/>
                      <p:cNvSpPr>
                        <a:spLocks noChangeShapeType="1"/>
                      </p:cNvSpPr>
                      <p:nvPr/>
                    </p:nvSpPr>
                    <p:spPr bwMode="auto">
                      <a:xfrm>
                        <a:off x="4686" y="2671"/>
                        <a:ext cx="1" cy="32"/>
                      </a:xfrm>
                      <a:prstGeom prst="line">
                        <a:avLst/>
                      </a:prstGeom>
                      <a:noFill/>
                      <a:ln w="4763">
                        <a:solidFill>
                          <a:srgbClr val="C06000"/>
                        </a:solidFill>
                        <a:round/>
                        <a:headEnd/>
                        <a:tailEnd/>
                      </a:ln>
                    </p:spPr>
                    <p:txBody>
                      <a:bodyPr/>
                      <a:lstStyle/>
                      <a:p>
                        <a:endParaRPr lang="fr-FR"/>
                      </a:p>
                    </p:txBody>
                  </p:sp>
                  <p:sp>
                    <p:nvSpPr>
                      <p:cNvPr id="201874" name="Line 146"/>
                      <p:cNvSpPr>
                        <a:spLocks noChangeShapeType="1"/>
                      </p:cNvSpPr>
                      <p:nvPr/>
                    </p:nvSpPr>
                    <p:spPr bwMode="auto">
                      <a:xfrm flipH="1">
                        <a:off x="4714" y="2671"/>
                        <a:ext cx="9" cy="34"/>
                      </a:xfrm>
                      <a:prstGeom prst="line">
                        <a:avLst/>
                      </a:prstGeom>
                      <a:noFill/>
                      <a:ln w="4763">
                        <a:solidFill>
                          <a:srgbClr val="C06000"/>
                        </a:solidFill>
                        <a:round/>
                        <a:headEnd/>
                        <a:tailEnd/>
                      </a:ln>
                    </p:spPr>
                    <p:txBody>
                      <a:bodyPr/>
                      <a:lstStyle/>
                      <a:p>
                        <a:endParaRPr lang="fr-FR"/>
                      </a:p>
                    </p:txBody>
                  </p:sp>
                  <p:sp>
                    <p:nvSpPr>
                      <p:cNvPr id="201875" name="Line 147"/>
                      <p:cNvSpPr>
                        <a:spLocks noChangeShapeType="1"/>
                      </p:cNvSpPr>
                      <p:nvPr/>
                    </p:nvSpPr>
                    <p:spPr bwMode="auto">
                      <a:xfrm flipH="1">
                        <a:off x="4742" y="2680"/>
                        <a:ext cx="13" cy="22"/>
                      </a:xfrm>
                      <a:prstGeom prst="line">
                        <a:avLst/>
                      </a:prstGeom>
                      <a:noFill/>
                      <a:ln w="4763">
                        <a:solidFill>
                          <a:srgbClr val="C06000"/>
                        </a:solidFill>
                        <a:round/>
                        <a:headEnd/>
                        <a:tailEnd/>
                      </a:ln>
                    </p:spPr>
                    <p:txBody>
                      <a:bodyPr/>
                      <a:lstStyle/>
                      <a:p>
                        <a:endParaRPr lang="fr-FR"/>
                      </a:p>
                    </p:txBody>
                  </p:sp>
                  <p:sp>
                    <p:nvSpPr>
                      <p:cNvPr id="201876" name="Line 148"/>
                      <p:cNvSpPr>
                        <a:spLocks noChangeShapeType="1"/>
                      </p:cNvSpPr>
                      <p:nvPr/>
                    </p:nvSpPr>
                    <p:spPr bwMode="auto">
                      <a:xfrm flipH="1">
                        <a:off x="4770" y="2692"/>
                        <a:ext cx="12" cy="13"/>
                      </a:xfrm>
                      <a:prstGeom prst="line">
                        <a:avLst/>
                      </a:prstGeom>
                      <a:noFill/>
                      <a:ln w="4763">
                        <a:solidFill>
                          <a:srgbClr val="C06000"/>
                        </a:solidFill>
                        <a:round/>
                        <a:headEnd/>
                        <a:tailEnd/>
                      </a:ln>
                    </p:spPr>
                    <p:txBody>
                      <a:bodyPr/>
                      <a:lstStyle/>
                      <a:p>
                        <a:endParaRPr lang="fr-FR"/>
                      </a:p>
                    </p:txBody>
                  </p:sp>
                  <p:sp>
                    <p:nvSpPr>
                      <p:cNvPr id="201877" name="Line 149"/>
                      <p:cNvSpPr>
                        <a:spLocks noChangeShapeType="1"/>
                      </p:cNvSpPr>
                      <p:nvPr/>
                    </p:nvSpPr>
                    <p:spPr bwMode="auto">
                      <a:xfrm flipH="1">
                        <a:off x="4796" y="2697"/>
                        <a:ext cx="22" cy="20"/>
                      </a:xfrm>
                      <a:prstGeom prst="line">
                        <a:avLst/>
                      </a:prstGeom>
                      <a:noFill/>
                      <a:ln w="4763">
                        <a:solidFill>
                          <a:srgbClr val="C06000"/>
                        </a:solidFill>
                        <a:round/>
                        <a:headEnd/>
                        <a:tailEnd/>
                      </a:ln>
                    </p:spPr>
                    <p:txBody>
                      <a:bodyPr/>
                      <a:lstStyle/>
                      <a:p>
                        <a:endParaRPr lang="fr-FR"/>
                      </a:p>
                    </p:txBody>
                  </p:sp>
                  <p:sp>
                    <p:nvSpPr>
                      <p:cNvPr id="201878" name="Line 150"/>
                      <p:cNvSpPr>
                        <a:spLocks noChangeShapeType="1"/>
                      </p:cNvSpPr>
                      <p:nvPr/>
                    </p:nvSpPr>
                    <p:spPr bwMode="auto">
                      <a:xfrm flipH="1">
                        <a:off x="4825" y="2715"/>
                        <a:ext cx="20" cy="15"/>
                      </a:xfrm>
                      <a:prstGeom prst="line">
                        <a:avLst/>
                      </a:prstGeom>
                      <a:noFill/>
                      <a:ln w="4763">
                        <a:solidFill>
                          <a:srgbClr val="C06000"/>
                        </a:solidFill>
                        <a:round/>
                        <a:headEnd/>
                        <a:tailEnd/>
                      </a:ln>
                    </p:spPr>
                    <p:txBody>
                      <a:bodyPr/>
                      <a:lstStyle/>
                      <a:p>
                        <a:endParaRPr lang="fr-FR"/>
                      </a:p>
                    </p:txBody>
                  </p:sp>
                  <p:sp>
                    <p:nvSpPr>
                      <p:cNvPr id="201879" name="Line 151"/>
                      <p:cNvSpPr>
                        <a:spLocks noChangeShapeType="1"/>
                      </p:cNvSpPr>
                      <p:nvPr/>
                    </p:nvSpPr>
                    <p:spPr bwMode="auto">
                      <a:xfrm flipH="1">
                        <a:off x="4828" y="2737"/>
                        <a:ext cx="45" cy="7"/>
                      </a:xfrm>
                      <a:prstGeom prst="line">
                        <a:avLst/>
                      </a:prstGeom>
                      <a:noFill/>
                      <a:ln w="4763">
                        <a:solidFill>
                          <a:srgbClr val="C06000"/>
                        </a:solidFill>
                        <a:round/>
                        <a:headEnd/>
                        <a:tailEnd/>
                      </a:ln>
                    </p:spPr>
                    <p:txBody>
                      <a:bodyPr/>
                      <a:lstStyle/>
                      <a:p>
                        <a:endParaRPr lang="fr-FR"/>
                      </a:p>
                    </p:txBody>
                  </p:sp>
                </p:grpSp>
              </p:grpSp>
              <p:grpSp>
                <p:nvGrpSpPr>
                  <p:cNvPr id="201880" name="Group 152"/>
                  <p:cNvGrpSpPr>
                    <a:grpSpLocks/>
                  </p:cNvGrpSpPr>
                  <p:nvPr/>
                </p:nvGrpSpPr>
                <p:grpSpPr bwMode="auto">
                  <a:xfrm>
                    <a:off x="4617" y="2740"/>
                    <a:ext cx="228" cy="636"/>
                    <a:chOff x="4617" y="2740"/>
                    <a:chExt cx="228" cy="636"/>
                  </a:xfrm>
                </p:grpSpPr>
                <p:grpSp>
                  <p:nvGrpSpPr>
                    <p:cNvPr id="201881" name="Group 153"/>
                    <p:cNvGrpSpPr>
                      <a:grpSpLocks/>
                    </p:cNvGrpSpPr>
                    <p:nvPr/>
                  </p:nvGrpSpPr>
                  <p:grpSpPr bwMode="auto">
                    <a:xfrm>
                      <a:off x="4617" y="2740"/>
                      <a:ext cx="228" cy="636"/>
                      <a:chOff x="4617" y="2740"/>
                      <a:chExt cx="228" cy="636"/>
                    </a:xfrm>
                  </p:grpSpPr>
                  <p:grpSp>
                    <p:nvGrpSpPr>
                      <p:cNvPr id="201882" name="Group 154"/>
                      <p:cNvGrpSpPr>
                        <a:grpSpLocks/>
                      </p:cNvGrpSpPr>
                      <p:nvPr/>
                    </p:nvGrpSpPr>
                    <p:grpSpPr bwMode="auto">
                      <a:xfrm>
                        <a:off x="4617" y="2740"/>
                        <a:ext cx="228" cy="636"/>
                        <a:chOff x="4617" y="2740"/>
                        <a:chExt cx="228" cy="636"/>
                      </a:xfrm>
                    </p:grpSpPr>
                    <p:grpSp>
                      <p:nvGrpSpPr>
                        <p:cNvPr id="201883" name="Group 155"/>
                        <p:cNvGrpSpPr>
                          <a:grpSpLocks/>
                        </p:cNvGrpSpPr>
                        <p:nvPr/>
                      </p:nvGrpSpPr>
                      <p:grpSpPr bwMode="auto">
                        <a:xfrm>
                          <a:off x="4617" y="2792"/>
                          <a:ext cx="228" cy="584"/>
                          <a:chOff x="4617" y="2792"/>
                          <a:chExt cx="228" cy="584"/>
                        </a:xfrm>
                      </p:grpSpPr>
                      <p:sp>
                        <p:nvSpPr>
                          <p:cNvPr id="201884" name="Freeform 156"/>
                          <p:cNvSpPr>
                            <a:spLocks/>
                          </p:cNvSpPr>
                          <p:nvPr/>
                        </p:nvSpPr>
                        <p:spPr bwMode="auto">
                          <a:xfrm>
                            <a:off x="4619" y="2792"/>
                            <a:ext cx="226" cy="584"/>
                          </a:xfrm>
                          <a:custGeom>
                            <a:avLst/>
                            <a:gdLst/>
                            <a:ahLst/>
                            <a:cxnLst>
                              <a:cxn ang="0">
                                <a:pos x="270" y="4"/>
                              </a:cxn>
                              <a:cxn ang="0">
                                <a:pos x="193" y="21"/>
                              </a:cxn>
                              <a:cxn ang="0">
                                <a:pos x="142" y="48"/>
                              </a:cxn>
                              <a:cxn ang="0">
                                <a:pos x="114" y="91"/>
                              </a:cxn>
                              <a:cxn ang="0">
                                <a:pos x="87" y="160"/>
                              </a:cxn>
                              <a:cxn ang="0">
                                <a:pos x="44" y="234"/>
                              </a:cxn>
                              <a:cxn ang="0">
                                <a:pos x="12" y="290"/>
                              </a:cxn>
                              <a:cxn ang="0">
                                <a:pos x="0" y="357"/>
                              </a:cxn>
                              <a:cxn ang="0">
                                <a:pos x="12" y="439"/>
                              </a:cxn>
                              <a:cxn ang="0">
                                <a:pos x="37" y="499"/>
                              </a:cxn>
                              <a:cxn ang="0">
                                <a:pos x="85" y="557"/>
                              </a:cxn>
                              <a:cxn ang="0">
                                <a:pos x="135" y="581"/>
                              </a:cxn>
                              <a:cxn ang="0">
                                <a:pos x="215" y="583"/>
                              </a:cxn>
                              <a:cxn ang="0">
                                <a:pos x="196" y="661"/>
                              </a:cxn>
                              <a:cxn ang="0">
                                <a:pos x="181" y="741"/>
                              </a:cxn>
                              <a:cxn ang="0">
                                <a:pos x="193" y="794"/>
                              </a:cxn>
                              <a:cxn ang="0">
                                <a:pos x="243" y="873"/>
                              </a:cxn>
                              <a:cxn ang="0">
                                <a:pos x="283" y="933"/>
                              </a:cxn>
                              <a:cxn ang="0">
                                <a:pos x="313" y="1033"/>
                              </a:cxn>
                              <a:cxn ang="0">
                                <a:pos x="335" y="1139"/>
                              </a:cxn>
                              <a:cxn ang="0">
                                <a:pos x="347" y="1250"/>
                              </a:cxn>
                              <a:cxn ang="0">
                                <a:pos x="368" y="1473"/>
                              </a:cxn>
                              <a:cxn ang="0">
                                <a:pos x="382" y="1678"/>
                              </a:cxn>
                              <a:cxn ang="0">
                                <a:pos x="679" y="1754"/>
                              </a:cxn>
                              <a:cxn ang="0">
                                <a:pos x="657" y="1671"/>
                              </a:cxn>
                              <a:cxn ang="0">
                                <a:pos x="641" y="1513"/>
                              </a:cxn>
                              <a:cxn ang="0">
                                <a:pos x="624" y="1263"/>
                              </a:cxn>
                              <a:cxn ang="0">
                                <a:pos x="583" y="1035"/>
                              </a:cxn>
                              <a:cxn ang="0">
                                <a:pos x="549" y="760"/>
                              </a:cxn>
                              <a:cxn ang="0">
                                <a:pos x="521" y="616"/>
                              </a:cxn>
                              <a:cxn ang="0">
                                <a:pos x="498" y="539"/>
                              </a:cxn>
                              <a:cxn ang="0">
                                <a:pos x="494" y="440"/>
                              </a:cxn>
                              <a:cxn ang="0">
                                <a:pos x="472" y="312"/>
                              </a:cxn>
                              <a:cxn ang="0">
                                <a:pos x="434" y="149"/>
                              </a:cxn>
                              <a:cxn ang="0">
                                <a:pos x="403" y="94"/>
                              </a:cxn>
                              <a:cxn ang="0">
                                <a:pos x="333" y="21"/>
                              </a:cxn>
                            </a:cxnLst>
                            <a:rect l="0" t="0" r="r" b="b"/>
                            <a:pathLst>
                              <a:path w="679" h="1754">
                                <a:moveTo>
                                  <a:pt x="306" y="0"/>
                                </a:moveTo>
                                <a:lnTo>
                                  <a:pt x="270" y="4"/>
                                </a:lnTo>
                                <a:lnTo>
                                  <a:pt x="231" y="11"/>
                                </a:lnTo>
                                <a:lnTo>
                                  <a:pt x="193" y="21"/>
                                </a:lnTo>
                                <a:lnTo>
                                  <a:pt x="161" y="33"/>
                                </a:lnTo>
                                <a:lnTo>
                                  <a:pt x="142" y="48"/>
                                </a:lnTo>
                                <a:lnTo>
                                  <a:pt x="129" y="62"/>
                                </a:lnTo>
                                <a:lnTo>
                                  <a:pt x="114" y="91"/>
                                </a:lnTo>
                                <a:lnTo>
                                  <a:pt x="103" y="117"/>
                                </a:lnTo>
                                <a:lnTo>
                                  <a:pt x="87" y="160"/>
                                </a:lnTo>
                                <a:lnTo>
                                  <a:pt x="66" y="201"/>
                                </a:lnTo>
                                <a:lnTo>
                                  <a:pt x="44" y="234"/>
                                </a:lnTo>
                                <a:lnTo>
                                  <a:pt x="27" y="258"/>
                                </a:lnTo>
                                <a:lnTo>
                                  <a:pt x="12" y="290"/>
                                </a:lnTo>
                                <a:lnTo>
                                  <a:pt x="1" y="327"/>
                                </a:lnTo>
                                <a:lnTo>
                                  <a:pt x="0" y="357"/>
                                </a:lnTo>
                                <a:lnTo>
                                  <a:pt x="5" y="404"/>
                                </a:lnTo>
                                <a:lnTo>
                                  <a:pt x="12" y="439"/>
                                </a:lnTo>
                                <a:lnTo>
                                  <a:pt x="23" y="476"/>
                                </a:lnTo>
                                <a:lnTo>
                                  <a:pt x="37" y="499"/>
                                </a:lnTo>
                                <a:lnTo>
                                  <a:pt x="57" y="528"/>
                                </a:lnTo>
                                <a:lnTo>
                                  <a:pt x="85" y="557"/>
                                </a:lnTo>
                                <a:lnTo>
                                  <a:pt x="107" y="576"/>
                                </a:lnTo>
                                <a:lnTo>
                                  <a:pt x="135" y="581"/>
                                </a:lnTo>
                                <a:lnTo>
                                  <a:pt x="185" y="587"/>
                                </a:lnTo>
                                <a:lnTo>
                                  <a:pt x="215" y="583"/>
                                </a:lnTo>
                                <a:lnTo>
                                  <a:pt x="204" y="627"/>
                                </a:lnTo>
                                <a:lnTo>
                                  <a:pt x="196" y="661"/>
                                </a:lnTo>
                                <a:lnTo>
                                  <a:pt x="188" y="700"/>
                                </a:lnTo>
                                <a:lnTo>
                                  <a:pt x="181" y="741"/>
                                </a:lnTo>
                                <a:lnTo>
                                  <a:pt x="184" y="771"/>
                                </a:lnTo>
                                <a:lnTo>
                                  <a:pt x="193" y="794"/>
                                </a:lnTo>
                                <a:lnTo>
                                  <a:pt x="215" y="828"/>
                                </a:lnTo>
                                <a:lnTo>
                                  <a:pt x="243" y="873"/>
                                </a:lnTo>
                                <a:lnTo>
                                  <a:pt x="262" y="906"/>
                                </a:lnTo>
                                <a:lnTo>
                                  <a:pt x="283" y="933"/>
                                </a:lnTo>
                                <a:lnTo>
                                  <a:pt x="298" y="974"/>
                                </a:lnTo>
                                <a:lnTo>
                                  <a:pt x="313" y="1033"/>
                                </a:lnTo>
                                <a:lnTo>
                                  <a:pt x="327" y="1096"/>
                                </a:lnTo>
                                <a:lnTo>
                                  <a:pt x="335" y="1139"/>
                                </a:lnTo>
                                <a:lnTo>
                                  <a:pt x="342" y="1194"/>
                                </a:lnTo>
                                <a:lnTo>
                                  <a:pt x="347" y="1250"/>
                                </a:lnTo>
                                <a:lnTo>
                                  <a:pt x="357" y="1344"/>
                                </a:lnTo>
                                <a:lnTo>
                                  <a:pt x="368" y="1473"/>
                                </a:lnTo>
                                <a:lnTo>
                                  <a:pt x="375" y="1586"/>
                                </a:lnTo>
                                <a:lnTo>
                                  <a:pt x="382" y="1678"/>
                                </a:lnTo>
                                <a:lnTo>
                                  <a:pt x="386" y="1754"/>
                                </a:lnTo>
                                <a:lnTo>
                                  <a:pt x="679" y="1754"/>
                                </a:lnTo>
                                <a:lnTo>
                                  <a:pt x="667" y="1713"/>
                                </a:lnTo>
                                <a:lnTo>
                                  <a:pt x="657" y="1671"/>
                                </a:lnTo>
                                <a:lnTo>
                                  <a:pt x="649" y="1632"/>
                                </a:lnTo>
                                <a:lnTo>
                                  <a:pt x="641" y="1513"/>
                                </a:lnTo>
                                <a:lnTo>
                                  <a:pt x="631" y="1374"/>
                                </a:lnTo>
                                <a:lnTo>
                                  <a:pt x="624" y="1263"/>
                                </a:lnTo>
                                <a:lnTo>
                                  <a:pt x="605" y="1165"/>
                                </a:lnTo>
                                <a:lnTo>
                                  <a:pt x="583" y="1035"/>
                                </a:lnTo>
                                <a:lnTo>
                                  <a:pt x="565" y="903"/>
                                </a:lnTo>
                                <a:lnTo>
                                  <a:pt x="549" y="760"/>
                                </a:lnTo>
                                <a:lnTo>
                                  <a:pt x="533" y="658"/>
                                </a:lnTo>
                                <a:lnTo>
                                  <a:pt x="521" y="616"/>
                                </a:lnTo>
                                <a:lnTo>
                                  <a:pt x="509" y="573"/>
                                </a:lnTo>
                                <a:lnTo>
                                  <a:pt x="498" y="539"/>
                                </a:lnTo>
                                <a:lnTo>
                                  <a:pt x="494" y="498"/>
                                </a:lnTo>
                                <a:lnTo>
                                  <a:pt x="494" y="440"/>
                                </a:lnTo>
                                <a:lnTo>
                                  <a:pt x="487" y="382"/>
                                </a:lnTo>
                                <a:lnTo>
                                  <a:pt x="472" y="312"/>
                                </a:lnTo>
                                <a:lnTo>
                                  <a:pt x="452" y="221"/>
                                </a:lnTo>
                                <a:lnTo>
                                  <a:pt x="434" y="149"/>
                                </a:lnTo>
                                <a:lnTo>
                                  <a:pt x="423" y="125"/>
                                </a:lnTo>
                                <a:lnTo>
                                  <a:pt x="403" y="94"/>
                                </a:lnTo>
                                <a:lnTo>
                                  <a:pt x="369" y="52"/>
                                </a:lnTo>
                                <a:lnTo>
                                  <a:pt x="333" y="21"/>
                                </a:lnTo>
                                <a:lnTo>
                                  <a:pt x="306" y="0"/>
                                </a:lnTo>
                                <a:close/>
                              </a:path>
                            </a:pathLst>
                          </a:custGeom>
                          <a:solidFill>
                            <a:srgbClr val="FFFF40"/>
                          </a:solidFill>
                          <a:ln w="9525">
                            <a:noFill/>
                            <a:round/>
                            <a:headEnd/>
                            <a:tailEnd/>
                          </a:ln>
                        </p:spPr>
                        <p:txBody>
                          <a:bodyPr/>
                          <a:lstStyle/>
                          <a:p>
                            <a:endParaRPr lang="fr-FR"/>
                          </a:p>
                        </p:txBody>
                      </p:sp>
                      <p:sp>
                        <p:nvSpPr>
                          <p:cNvPr id="201885" name="Freeform 157"/>
                          <p:cNvSpPr>
                            <a:spLocks/>
                          </p:cNvSpPr>
                          <p:nvPr/>
                        </p:nvSpPr>
                        <p:spPr bwMode="auto">
                          <a:xfrm>
                            <a:off x="4617" y="2812"/>
                            <a:ext cx="59" cy="58"/>
                          </a:xfrm>
                          <a:custGeom>
                            <a:avLst/>
                            <a:gdLst/>
                            <a:ahLst/>
                            <a:cxnLst>
                              <a:cxn ang="0">
                                <a:pos x="178" y="0"/>
                              </a:cxn>
                              <a:cxn ang="0">
                                <a:pos x="153" y="17"/>
                              </a:cxn>
                              <a:cxn ang="0">
                                <a:pos x="137" y="25"/>
                              </a:cxn>
                              <a:cxn ang="0">
                                <a:pos x="112" y="37"/>
                              </a:cxn>
                              <a:cxn ang="0">
                                <a:pos x="87" y="44"/>
                              </a:cxn>
                              <a:cxn ang="0">
                                <a:pos x="65" y="46"/>
                              </a:cxn>
                              <a:cxn ang="0">
                                <a:pos x="43" y="50"/>
                              </a:cxn>
                              <a:cxn ang="0">
                                <a:pos x="29" y="57"/>
                              </a:cxn>
                              <a:cxn ang="0">
                                <a:pos x="20" y="72"/>
                              </a:cxn>
                              <a:cxn ang="0">
                                <a:pos x="10" y="86"/>
                              </a:cxn>
                              <a:cxn ang="0">
                                <a:pos x="4" y="98"/>
                              </a:cxn>
                              <a:cxn ang="0">
                                <a:pos x="0" y="114"/>
                              </a:cxn>
                              <a:cxn ang="0">
                                <a:pos x="0" y="128"/>
                              </a:cxn>
                              <a:cxn ang="0">
                                <a:pos x="4" y="145"/>
                              </a:cxn>
                              <a:cxn ang="0">
                                <a:pos x="10" y="162"/>
                              </a:cxn>
                              <a:cxn ang="0">
                                <a:pos x="17" y="171"/>
                              </a:cxn>
                              <a:cxn ang="0">
                                <a:pos x="28" y="175"/>
                              </a:cxn>
                              <a:cxn ang="0">
                                <a:pos x="48" y="171"/>
                              </a:cxn>
                              <a:cxn ang="0">
                                <a:pos x="65" y="168"/>
                              </a:cxn>
                              <a:cxn ang="0">
                                <a:pos x="81" y="172"/>
                              </a:cxn>
                              <a:cxn ang="0">
                                <a:pos x="91" y="156"/>
                              </a:cxn>
                              <a:cxn ang="0">
                                <a:pos x="102" y="139"/>
                              </a:cxn>
                              <a:cxn ang="0">
                                <a:pos x="112" y="126"/>
                              </a:cxn>
                              <a:cxn ang="0">
                                <a:pos x="120" y="113"/>
                              </a:cxn>
                              <a:cxn ang="0">
                                <a:pos x="131" y="102"/>
                              </a:cxn>
                              <a:cxn ang="0">
                                <a:pos x="130" y="91"/>
                              </a:cxn>
                              <a:cxn ang="0">
                                <a:pos x="132" y="73"/>
                              </a:cxn>
                              <a:cxn ang="0">
                                <a:pos x="136" y="56"/>
                              </a:cxn>
                              <a:cxn ang="0">
                                <a:pos x="146" y="43"/>
                              </a:cxn>
                              <a:cxn ang="0">
                                <a:pos x="159" y="25"/>
                              </a:cxn>
                              <a:cxn ang="0">
                                <a:pos x="178" y="0"/>
                              </a:cxn>
                            </a:cxnLst>
                            <a:rect l="0" t="0" r="r" b="b"/>
                            <a:pathLst>
                              <a:path w="178" h="175">
                                <a:moveTo>
                                  <a:pt x="178" y="0"/>
                                </a:moveTo>
                                <a:lnTo>
                                  <a:pt x="153" y="17"/>
                                </a:lnTo>
                                <a:lnTo>
                                  <a:pt x="137" y="25"/>
                                </a:lnTo>
                                <a:lnTo>
                                  <a:pt x="112" y="37"/>
                                </a:lnTo>
                                <a:lnTo>
                                  <a:pt x="87" y="44"/>
                                </a:lnTo>
                                <a:lnTo>
                                  <a:pt x="65" y="46"/>
                                </a:lnTo>
                                <a:lnTo>
                                  <a:pt x="43" y="50"/>
                                </a:lnTo>
                                <a:lnTo>
                                  <a:pt x="29" y="57"/>
                                </a:lnTo>
                                <a:lnTo>
                                  <a:pt x="20" y="72"/>
                                </a:lnTo>
                                <a:lnTo>
                                  <a:pt x="10" y="86"/>
                                </a:lnTo>
                                <a:lnTo>
                                  <a:pt x="4" y="98"/>
                                </a:lnTo>
                                <a:lnTo>
                                  <a:pt x="0" y="114"/>
                                </a:lnTo>
                                <a:lnTo>
                                  <a:pt x="0" y="128"/>
                                </a:lnTo>
                                <a:lnTo>
                                  <a:pt x="4" y="145"/>
                                </a:lnTo>
                                <a:lnTo>
                                  <a:pt x="10" y="162"/>
                                </a:lnTo>
                                <a:lnTo>
                                  <a:pt x="17" y="171"/>
                                </a:lnTo>
                                <a:lnTo>
                                  <a:pt x="28" y="175"/>
                                </a:lnTo>
                                <a:lnTo>
                                  <a:pt x="48" y="171"/>
                                </a:lnTo>
                                <a:lnTo>
                                  <a:pt x="65" y="168"/>
                                </a:lnTo>
                                <a:lnTo>
                                  <a:pt x="81" y="172"/>
                                </a:lnTo>
                                <a:lnTo>
                                  <a:pt x="91" y="156"/>
                                </a:lnTo>
                                <a:lnTo>
                                  <a:pt x="102" y="139"/>
                                </a:lnTo>
                                <a:lnTo>
                                  <a:pt x="112" y="126"/>
                                </a:lnTo>
                                <a:lnTo>
                                  <a:pt x="120" y="113"/>
                                </a:lnTo>
                                <a:lnTo>
                                  <a:pt x="131" y="102"/>
                                </a:lnTo>
                                <a:lnTo>
                                  <a:pt x="130" y="91"/>
                                </a:lnTo>
                                <a:lnTo>
                                  <a:pt x="132" y="73"/>
                                </a:lnTo>
                                <a:lnTo>
                                  <a:pt x="136" y="56"/>
                                </a:lnTo>
                                <a:lnTo>
                                  <a:pt x="146" y="43"/>
                                </a:lnTo>
                                <a:lnTo>
                                  <a:pt x="159" y="25"/>
                                </a:lnTo>
                                <a:lnTo>
                                  <a:pt x="178" y="0"/>
                                </a:lnTo>
                                <a:close/>
                              </a:path>
                            </a:pathLst>
                          </a:custGeom>
                          <a:solidFill>
                            <a:srgbClr val="FFE0C0"/>
                          </a:solidFill>
                          <a:ln w="9525">
                            <a:noFill/>
                            <a:round/>
                            <a:headEnd/>
                            <a:tailEnd/>
                          </a:ln>
                        </p:spPr>
                        <p:txBody>
                          <a:bodyPr/>
                          <a:lstStyle/>
                          <a:p>
                            <a:endParaRPr lang="fr-FR"/>
                          </a:p>
                        </p:txBody>
                      </p:sp>
                    </p:grpSp>
                    <p:sp>
                      <p:nvSpPr>
                        <p:cNvPr id="201886" name="Freeform 158"/>
                        <p:cNvSpPr>
                          <a:spLocks/>
                        </p:cNvSpPr>
                        <p:nvPr/>
                      </p:nvSpPr>
                      <p:spPr bwMode="auto">
                        <a:xfrm>
                          <a:off x="4674" y="2740"/>
                          <a:ext cx="157" cy="636"/>
                        </a:xfrm>
                        <a:custGeom>
                          <a:avLst/>
                          <a:gdLst/>
                          <a:ahLst/>
                          <a:cxnLst>
                            <a:cxn ang="0">
                              <a:pos x="395" y="3"/>
                            </a:cxn>
                            <a:cxn ang="0">
                              <a:pos x="360" y="0"/>
                            </a:cxn>
                            <a:cxn ang="0">
                              <a:pos x="328" y="7"/>
                            </a:cxn>
                            <a:cxn ang="0">
                              <a:pos x="288" y="35"/>
                            </a:cxn>
                            <a:cxn ang="0">
                              <a:pos x="245" y="80"/>
                            </a:cxn>
                            <a:cxn ang="0">
                              <a:pos x="219" y="122"/>
                            </a:cxn>
                            <a:cxn ang="0">
                              <a:pos x="197" y="162"/>
                            </a:cxn>
                            <a:cxn ang="0">
                              <a:pos x="160" y="189"/>
                            </a:cxn>
                            <a:cxn ang="0">
                              <a:pos x="132" y="185"/>
                            </a:cxn>
                            <a:cxn ang="0">
                              <a:pos x="103" y="185"/>
                            </a:cxn>
                            <a:cxn ang="0">
                              <a:pos x="62" y="199"/>
                            </a:cxn>
                            <a:cxn ang="0">
                              <a:pos x="32" y="223"/>
                            </a:cxn>
                            <a:cxn ang="0">
                              <a:pos x="13" y="256"/>
                            </a:cxn>
                            <a:cxn ang="0">
                              <a:pos x="1" y="385"/>
                            </a:cxn>
                            <a:cxn ang="0">
                              <a:pos x="95" y="664"/>
                            </a:cxn>
                            <a:cxn ang="0">
                              <a:pos x="66" y="711"/>
                            </a:cxn>
                            <a:cxn ang="0">
                              <a:pos x="117" y="846"/>
                            </a:cxn>
                            <a:cxn ang="0">
                              <a:pos x="164" y="980"/>
                            </a:cxn>
                            <a:cxn ang="0">
                              <a:pos x="201" y="1170"/>
                            </a:cxn>
                            <a:cxn ang="0">
                              <a:pos x="234" y="1290"/>
                            </a:cxn>
                            <a:cxn ang="0">
                              <a:pos x="269" y="1393"/>
                            </a:cxn>
                            <a:cxn ang="0">
                              <a:pos x="288" y="1487"/>
                            </a:cxn>
                            <a:cxn ang="0">
                              <a:pos x="307" y="1608"/>
                            </a:cxn>
                            <a:cxn ang="0">
                              <a:pos x="323" y="1714"/>
                            </a:cxn>
                            <a:cxn ang="0">
                              <a:pos x="321" y="1810"/>
                            </a:cxn>
                            <a:cxn ang="0">
                              <a:pos x="324" y="1910"/>
                            </a:cxn>
                            <a:cxn ang="0">
                              <a:pos x="463" y="1797"/>
                            </a:cxn>
                            <a:cxn ang="0">
                              <a:pos x="458" y="1657"/>
                            </a:cxn>
                            <a:cxn ang="0">
                              <a:pos x="446" y="1529"/>
                            </a:cxn>
                            <a:cxn ang="0">
                              <a:pos x="427" y="1408"/>
                            </a:cxn>
                            <a:cxn ang="0">
                              <a:pos x="404" y="1258"/>
                            </a:cxn>
                            <a:cxn ang="0">
                              <a:pos x="378" y="1123"/>
                            </a:cxn>
                            <a:cxn ang="0">
                              <a:pos x="354" y="947"/>
                            </a:cxn>
                            <a:cxn ang="0">
                              <a:pos x="346" y="847"/>
                            </a:cxn>
                            <a:cxn ang="0">
                              <a:pos x="324" y="766"/>
                            </a:cxn>
                            <a:cxn ang="0">
                              <a:pos x="312" y="690"/>
                            </a:cxn>
                            <a:cxn ang="0">
                              <a:pos x="313" y="601"/>
                            </a:cxn>
                            <a:cxn ang="0">
                              <a:pos x="318" y="533"/>
                            </a:cxn>
                            <a:cxn ang="0">
                              <a:pos x="307" y="491"/>
                            </a:cxn>
                            <a:cxn ang="0">
                              <a:pos x="283" y="420"/>
                            </a:cxn>
                            <a:cxn ang="0">
                              <a:pos x="260" y="343"/>
                            </a:cxn>
                            <a:cxn ang="0">
                              <a:pos x="248" y="295"/>
                            </a:cxn>
                            <a:cxn ang="0">
                              <a:pos x="256" y="265"/>
                            </a:cxn>
                            <a:cxn ang="0">
                              <a:pos x="286" y="223"/>
                            </a:cxn>
                            <a:cxn ang="0">
                              <a:pos x="318" y="175"/>
                            </a:cxn>
                            <a:cxn ang="0">
                              <a:pos x="350" y="133"/>
                            </a:cxn>
                            <a:cxn ang="0">
                              <a:pos x="392" y="102"/>
                            </a:cxn>
                            <a:cxn ang="0">
                              <a:pos x="437" y="85"/>
                            </a:cxn>
                            <a:cxn ang="0">
                              <a:pos x="471" y="81"/>
                            </a:cxn>
                          </a:cxnLst>
                          <a:rect l="0" t="0" r="r" b="b"/>
                          <a:pathLst>
                            <a:path w="471" h="1910">
                              <a:moveTo>
                                <a:pt x="413" y="7"/>
                              </a:moveTo>
                              <a:lnTo>
                                <a:pt x="395" y="3"/>
                              </a:lnTo>
                              <a:lnTo>
                                <a:pt x="380" y="1"/>
                              </a:lnTo>
                              <a:lnTo>
                                <a:pt x="360" y="0"/>
                              </a:lnTo>
                              <a:lnTo>
                                <a:pt x="343" y="2"/>
                              </a:lnTo>
                              <a:lnTo>
                                <a:pt x="328" y="7"/>
                              </a:lnTo>
                              <a:lnTo>
                                <a:pt x="311" y="18"/>
                              </a:lnTo>
                              <a:lnTo>
                                <a:pt x="288" y="35"/>
                              </a:lnTo>
                              <a:lnTo>
                                <a:pt x="266" y="54"/>
                              </a:lnTo>
                              <a:lnTo>
                                <a:pt x="245" y="80"/>
                              </a:lnTo>
                              <a:lnTo>
                                <a:pt x="230" y="99"/>
                              </a:lnTo>
                              <a:lnTo>
                                <a:pt x="219" y="122"/>
                              </a:lnTo>
                              <a:lnTo>
                                <a:pt x="208" y="145"/>
                              </a:lnTo>
                              <a:lnTo>
                                <a:pt x="197" y="162"/>
                              </a:lnTo>
                              <a:lnTo>
                                <a:pt x="179" y="177"/>
                              </a:lnTo>
                              <a:lnTo>
                                <a:pt x="160" y="189"/>
                              </a:lnTo>
                              <a:lnTo>
                                <a:pt x="149" y="187"/>
                              </a:lnTo>
                              <a:lnTo>
                                <a:pt x="132" y="185"/>
                              </a:lnTo>
                              <a:lnTo>
                                <a:pt x="117" y="183"/>
                              </a:lnTo>
                              <a:lnTo>
                                <a:pt x="103" y="185"/>
                              </a:lnTo>
                              <a:lnTo>
                                <a:pt x="82" y="189"/>
                              </a:lnTo>
                              <a:lnTo>
                                <a:pt x="62" y="199"/>
                              </a:lnTo>
                              <a:lnTo>
                                <a:pt x="44" y="212"/>
                              </a:lnTo>
                              <a:lnTo>
                                <a:pt x="32" y="223"/>
                              </a:lnTo>
                              <a:lnTo>
                                <a:pt x="21" y="237"/>
                              </a:lnTo>
                              <a:lnTo>
                                <a:pt x="13" y="256"/>
                              </a:lnTo>
                              <a:lnTo>
                                <a:pt x="10" y="274"/>
                              </a:lnTo>
                              <a:lnTo>
                                <a:pt x="1" y="385"/>
                              </a:lnTo>
                              <a:lnTo>
                                <a:pt x="0" y="505"/>
                              </a:lnTo>
                              <a:lnTo>
                                <a:pt x="95" y="664"/>
                              </a:lnTo>
                              <a:lnTo>
                                <a:pt x="100" y="702"/>
                              </a:lnTo>
                              <a:lnTo>
                                <a:pt x="66" y="711"/>
                              </a:lnTo>
                              <a:lnTo>
                                <a:pt x="93" y="772"/>
                              </a:lnTo>
                              <a:lnTo>
                                <a:pt x="117" y="846"/>
                              </a:lnTo>
                              <a:lnTo>
                                <a:pt x="136" y="903"/>
                              </a:lnTo>
                              <a:lnTo>
                                <a:pt x="164" y="980"/>
                              </a:lnTo>
                              <a:lnTo>
                                <a:pt x="182" y="1075"/>
                              </a:lnTo>
                              <a:lnTo>
                                <a:pt x="201" y="1170"/>
                              </a:lnTo>
                              <a:lnTo>
                                <a:pt x="213" y="1237"/>
                              </a:lnTo>
                              <a:lnTo>
                                <a:pt x="234" y="1290"/>
                              </a:lnTo>
                              <a:lnTo>
                                <a:pt x="253" y="1346"/>
                              </a:lnTo>
                              <a:lnTo>
                                <a:pt x="269" y="1393"/>
                              </a:lnTo>
                              <a:lnTo>
                                <a:pt x="277" y="1435"/>
                              </a:lnTo>
                              <a:lnTo>
                                <a:pt x="288" y="1487"/>
                              </a:lnTo>
                              <a:lnTo>
                                <a:pt x="299" y="1547"/>
                              </a:lnTo>
                              <a:lnTo>
                                <a:pt x="307" y="1608"/>
                              </a:lnTo>
                              <a:lnTo>
                                <a:pt x="316" y="1661"/>
                              </a:lnTo>
                              <a:lnTo>
                                <a:pt x="323" y="1714"/>
                              </a:lnTo>
                              <a:lnTo>
                                <a:pt x="322" y="1756"/>
                              </a:lnTo>
                              <a:lnTo>
                                <a:pt x="321" y="1810"/>
                              </a:lnTo>
                              <a:lnTo>
                                <a:pt x="323" y="1860"/>
                              </a:lnTo>
                              <a:lnTo>
                                <a:pt x="324" y="1910"/>
                              </a:lnTo>
                              <a:lnTo>
                                <a:pt x="468" y="1910"/>
                              </a:lnTo>
                              <a:lnTo>
                                <a:pt x="463" y="1797"/>
                              </a:lnTo>
                              <a:lnTo>
                                <a:pt x="459" y="1726"/>
                              </a:lnTo>
                              <a:lnTo>
                                <a:pt x="458" y="1657"/>
                              </a:lnTo>
                              <a:lnTo>
                                <a:pt x="454" y="1587"/>
                              </a:lnTo>
                              <a:lnTo>
                                <a:pt x="446" y="1529"/>
                              </a:lnTo>
                              <a:lnTo>
                                <a:pt x="437" y="1471"/>
                              </a:lnTo>
                              <a:lnTo>
                                <a:pt x="427" y="1408"/>
                              </a:lnTo>
                              <a:lnTo>
                                <a:pt x="418" y="1340"/>
                              </a:lnTo>
                              <a:lnTo>
                                <a:pt x="404" y="1258"/>
                              </a:lnTo>
                              <a:lnTo>
                                <a:pt x="393" y="1191"/>
                              </a:lnTo>
                              <a:lnTo>
                                <a:pt x="378" y="1123"/>
                              </a:lnTo>
                              <a:lnTo>
                                <a:pt x="356" y="1016"/>
                              </a:lnTo>
                              <a:lnTo>
                                <a:pt x="354" y="947"/>
                              </a:lnTo>
                              <a:lnTo>
                                <a:pt x="350" y="879"/>
                              </a:lnTo>
                              <a:lnTo>
                                <a:pt x="346" y="847"/>
                              </a:lnTo>
                              <a:lnTo>
                                <a:pt x="335" y="809"/>
                              </a:lnTo>
                              <a:lnTo>
                                <a:pt x="324" y="766"/>
                              </a:lnTo>
                              <a:lnTo>
                                <a:pt x="316" y="728"/>
                              </a:lnTo>
                              <a:lnTo>
                                <a:pt x="312" y="690"/>
                              </a:lnTo>
                              <a:lnTo>
                                <a:pt x="310" y="650"/>
                              </a:lnTo>
                              <a:lnTo>
                                <a:pt x="313" y="601"/>
                              </a:lnTo>
                              <a:lnTo>
                                <a:pt x="316" y="564"/>
                              </a:lnTo>
                              <a:lnTo>
                                <a:pt x="318" y="533"/>
                              </a:lnTo>
                              <a:lnTo>
                                <a:pt x="316" y="516"/>
                              </a:lnTo>
                              <a:lnTo>
                                <a:pt x="307" y="491"/>
                              </a:lnTo>
                              <a:lnTo>
                                <a:pt x="296" y="458"/>
                              </a:lnTo>
                              <a:lnTo>
                                <a:pt x="283" y="420"/>
                              </a:lnTo>
                              <a:lnTo>
                                <a:pt x="269" y="378"/>
                              </a:lnTo>
                              <a:lnTo>
                                <a:pt x="260" y="343"/>
                              </a:lnTo>
                              <a:lnTo>
                                <a:pt x="253" y="315"/>
                              </a:lnTo>
                              <a:lnTo>
                                <a:pt x="248" y="295"/>
                              </a:lnTo>
                              <a:lnTo>
                                <a:pt x="245" y="277"/>
                              </a:lnTo>
                              <a:lnTo>
                                <a:pt x="256" y="265"/>
                              </a:lnTo>
                              <a:lnTo>
                                <a:pt x="271" y="246"/>
                              </a:lnTo>
                              <a:lnTo>
                                <a:pt x="286" y="223"/>
                              </a:lnTo>
                              <a:lnTo>
                                <a:pt x="301" y="202"/>
                              </a:lnTo>
                              <a:lnTo>
                                <a:pt x="318" y="175"/>
                              </a:lnTo>
                              <a:lnTo>
                                <a:pt x="335" y="151"/>
                              </a:lnTo>
                              <a:lnTo>
                                <a:pt x="350" y="133"/>
                              </a:lnTo>
                              <a:lnTo>
                                <a:pt x="370" y="117"/>
                              </a:lnTo>
                              <a:lnTo>
                                <a:pt x="392" y="102"/>
                              </a:lnTo>
                              <a:lnTo>
                                <a:pt x="414" y="92"/>
                              </a:lnTo>
                              <a:lnTo>
                                <a:pt x="437" y="85"/>
                              </a:lnTo>
                              <a:lnTo>
                                <a:pt x="458" y="81"/>
                              </a:lnTo>
                              <a:lnTo>
                                <a:pt x="471" y="81"/>
                              </a:lnTo>
                              <a:lnTo>
                                <a:pt x="413" y="7"/>
                              </a:lnTo>
                              <a:close/>
                            </a:path>
                          </a:pathLst>
                        </a:custGeom>
                        <a:solidFill>
                          <a:srgbClr val="FFA040"/>
                        </a:solidFill>
                        <a:ln w="9525">
                          <a:noFill/>
                          <a:round/>
                          <a:headEnd/>
                          <a:tailEnd/>
                        </a:ln>
                      </p:spPr>
                      <p:txBody>
                        <a:bodyPr/>
                        <a:lstStyle/>
                        <a:p>
                          <a:endParaRPr lang="fr-FR"/>
                        </a:p>
                      </p:txBody>
                    </p:sp>
                  </p:grpSp>
                  <p:sp>
                    <p:nvSpPr>
                      <p:cNvPr id="201887" name="Freeform 159"/>
                      <p:cNvSpPr>
                        <a:spLocks/>
                      </p:cNvSpPr>
                      <p:nvPr/>
                    </p:nvSpPr>
                    <p:spPr bwMode="auto">
                      <a:xfrm>
                        <a:off x="4630" y="2829"/>
                        <a:ext cx="93" cy="143"/>
                      </a:xfrm>
                      <a:custGeom>
                        <a:avLst/>
                        <a:gdLst/>
                        <a:ahLst/>
                        <a:cxnLst>
                          <a:cxn ang="0">
                            <a:pos x="8" y="169"/>
                          </a:cxn>
                          <a:cxn ang="0">
                            <a:pos x="19" y="141"/>
                          </a:cxn>
                          <a:cxn ang="0">
                            <a:pos x="32" y="117"/>
                          </a:cxn>
                          <a:cxn ang="0">
                            <a:pos x="47" y="95"/>
                          </a:cxn>
                          <a:cxn ang="0">
                            <a:pos x="64" y="69"/>
                          </a:cxn>
                          <a:cxn ang="0">
                            <a:pos x="82" y="47"/>
                          </a:cxn>
                          <a:cxn ang="0">
                            <a:pos x="103" y="27"/>
                          </a:cxn>
                          <a:cxn ang="0">
                            <a:pos x="120" y="11"/>
                          </a:cxn>
                          <a:cxn ang="0">
                            <a:pos x="134" y="5"/>
                          </a:cxn>
                          <a:cxn ang="0">
                            <a:pos x="148" y="2"/>
                          </a:cxn>
                          <a:cxn ang="0">
                            <a:pos x="161" y="0"/>
                          </a:cxn>
                          <a:cxn ang="0">
                            <a:pos x="164" y="0"/>
                          </a:cxn>
                          <a:cxn ang="0">
                            <a:pos x="178" y="4"/>
                          </a:cxn>
                          <a:cxn ang="0">
                            <a:pos x="193" y="11"/>
                          </a:cxn>
                          <a:cxn ang="0">
                            <a:pos x="204" y="21"/>
                          </a:cxn>
                          <a:cxn ang="0">
                            <a:pos x="223" y="41"/>
                          </a:cxn>
                          <a:cxn ang="0">
                            <a:pos x="238" y="59"/>
                          </a:cxn>
                          <a:cxn ang="0">
                            <a:pos x="253" y="80"/>
                          </a:cxn>
                          <a:cxn ang="0">
                            <a:pos x="264" y="104"/>
                          </a:cxn>
                          <a:cxn ang="0">
                            <a:pos x="272" y="130"/>
                          </a:cxn>
                          <a:cxn ang="0">
                            <a:pos x="277" y="157"/>
                          </a:cxn>
                          <a:cxn ang="0">
                            <a:pos x="280" y="188"/>
                          </a:cxn>
                          <a:cxn ang="0">
                            <a:pos x="281" y="221"/>
                          </a:cxn>
                          <a:cxn ang="0">
                            <a:pos x="277" y="245"/>
                          </a:cxn>
                          <a:cxn ang="0">
                            <a:pos x="267" y="279"/>
                          </a:cxn>
                          <a:cxn ang="0">
                            <a:pos x="262" y="301"/>
                          </a:cxn>
                          <a:cxn ang="0">
                            <a:pos x="255" y="331"/>
                          </a:cxn>
                          <a:cxn ang="0">
                            <a:pos x="245" y="358"/>
                          </a:cxn>
                          <a:cxn ang="0">
                            <a:pos x="231" y="381"/>
                          </a:cxn>
                          <a:cxn ang="0">
                            <a:pos x="216" y="398"/>
                          </a:cxn>
                          <a:cxn ang="0">
                            <a:pos x="200" y="412"/>
                          </a:cxn>
                          <a:cxn ang="0">
                            <a:pos x="183" y="420"/>
                          </a:cxn>
                          <a:cxn ang="0">
                            <a:pos x="163" y="425"/>
                          </a:cxn>
                          <a:cxn ang="0">
                            <a:pos x="141" y="427"/>
                          </a:cxn>
                          <a:cxn ang="0">
                            <a:pos x="118" y="428"/>
                          </a:cxn>
                          <a:cxn ang="0">
                            <a:pos x="96" y="425"/>
                          </a:cxn>
                          <a:cxn ang="0">
                            <a:pos x="75" y="422"/>
                          </a:cxn>
                          <a:cxn ang="0">
                            <a:pos x="60" y="414"/>
                          </a:cxn>
                          <a:cxn ang="0">
                            <a:pos x="48" y="404"/>
                          </a:cxn>
                          <a:cxn ang="0">
                            <a:pos x="38" y="393"/>
                          </a:cxn>
                          <a:cxn ang="0">
                            <a:pos x="27" y="375"/>
                          </a:cxn>
                          <a:cxn ang="0">
                            <a:pos x="19" y="351"/>
                          </a:cxn>
                          <a:cxn ang="0">
                            <a:pos x="11" y="324"/>
                          </a:cxn>
                          <a:cxn ang="0">
                            <a:pos x="6" y="306"/>
                          </a:cxn>
                          <a:cxn ang="0">
                            <a:pos x="3" y="284"/>
                          </a:cxn>
                          <a:cxn ang="0">
                            <a:pos x="1" y="255"/>
                          </a:cxn>
                          <a:cxn ang="0">
                            <a:pos x="0" y="227"/>
                          </a:cxn>
                          <a:cxn ang="0">
                            <a:pos x="3" y="195"/>
                          </a:cxn>
                          <a:cxn ang="0">
                            <a:pos x="8" y="169"/>
                          </a:cxn>
                        </a:cxnLst>
                        <a:rect l="0" t="0" r="r" b="b"/>
                        <a:pathLst>
                          <a:path w="281" h="428">
                            <a:moveTo>
                              <a:pt x="8" y="169"/>
                            </a:moveTo>
                            <a:lnTo>
                              <a:pt x="19" y="141"/>
                            </a:lnTo>
                            <a:lnTo>
                              <a:pt x="32" y="117"/>
                            </a:lnTo>
                            <a:lnTo>
                              <a:pt x="47" y="95"/>
                            </a:lnTo>
                            <a:lnTo>
                              <a:pt x="64" y="69"/>
                            </a:lnTo>
                            <a:lnTo>
                              <a:pt x="82" y="47"/>
                            </a:lnTo>
                            <a:lnTo>
                              <a:pt x="103" y="27"/>
                            </a:lnTo>
                            <a:lnTo>
                              <a:pt x="120" y="11"/>
                            </a:lnTo>
                            <a:lnTo>
                              <a:pt x="134" y="5"/>
                            </a:lnTo>
                            <a:lnTo>
                              <a:pt x="148" y="2"/>
                            </a:lnTo>
                            <a:lnTo>
                              <a:pt x="161" y="0"/>
                            </a:lnTo>
                            <a:lnTo>
                              <a:pt x="164" y="0"/>
                            </a:lnTo>
                            <a:lnTo>
                              <a:pt x="178" y="4"/>
                            </a:lnTo>
                            <a:lnTo>
                              <a:pt x="193" y="11"/>
                            </a:lnTo>
                            <a:lnTo>
                              <a:pt x="204" y="21"/>
                            </a:lnTo>
                            <a:lnTo>
                              <a:pt x="223" y="41"/>
                            </a:lnTo>
                            <a:lnTo>
                              <a:pt x="238" y="59"/>
                            </a:lnTo>
                            <a:lnTo>
                              <a:pt x="253" y="80"/>
                            </a:lnTo>
                            <a:lnTo>
                              <a:pt x="264" y="104"/>
                            </a:lnTo>
                            <a:lnTo>
                              <a:pt x="272" y="130"/>
                            </a:lnTo>
                            <a:lnTo>
                              <a:pt x="277" y="157"/>
                            </a:lnTo>
                            <a:lnTo>
                              <a:pt x="280" y="188"/>
                            </a:lnTo>
                            <a:lnTo>
                              <a:pt x="281" y="221"/>
                            </a:lnTo>
                            <a:lnTo>
                              <a:pt x="277" y="245"/>
                            </a:lnTo>
                            <a:lnTo>
                              <a:pt x="267" y="279"/>
                            </a:lnTo>
                            <a:lnTo>
                              <a:pt x="262" y="301"/>
                            </a:lnTo>
                            <a:lnTo>
                              <a:pt x="255" y="331"/>
                            </a:lnTo>
                            <a:lnTo>
                              <a:pt x="245" y="358"/>
                            </a:lnTo>
                            <a:lnTo>
                              <a:pt x="231" y="381"/>
                            </a:lnTo>
                            <a:lnTo>
                              <a:pt x="216" y="398"/>
                            </a:lnTo>
                            <a:lnTo>
                              <a:pt x="200" y="412"/>
                            </a:lnTo>
                            <a:lnTo>
                              <a:pt x="183" y="420"/>
                            </a:lnTo>
                            <a:lnTo>
                              <a:pt x="163" y="425"/>
                            </a:lnTo>
                            <a:lnTo>
                              <a:pt x="141" y="427"/>
                            </a:lnTo>
                            <a:lnTo>
                              <a:pt x="118" y="428"/>
                            </a:lnTo>
                            <a:lnTo>
                              <a:pt x="96" y="425"/>
                            </a:lnTo>
                            <a:lnTo>
                              <a:pt x="75" y="422"/>
                            </a:lnTo>
                            <a:lnTo>
                              <a:pt x="60" y="414"/>
                            </a:lnTo>
                            <a:lnTo>
                              <a:pt x="48" y="404"/>
                            </a:lnTo>
                            <a:lnTo>
                              <a:pt x="38" y="393"/>
                            </a:lnTo>
                            <a:lnTo>
                              <a:pt x="27" y="375"/>
                            </a:lnTo>
                            <a:lnTo>
                              <a:pt x="19" y="351"/>
                            </a:lnTo>
                            <a:lnTo>
                              <a:pt x="11" y="324"/>
                            </a:lnTo>
                            <a:lnTo>
                              <a:pt x="6" y="306"/>
                            </a:lnTo>
                            <a:lnTo>
                              <a:pt x="3" y="284"/>
                            </a:lnTo>
                            <a:lnTo>
                              <a:pt x="1" y="255"/>
                            </a:lnTo>
                            <a:lnTo>
                              <a:pt x="0" y="227"/>
                            </a:lnTo>
                            <a:lnTo>
                              <a:pt x="3" y="195"/>
                            </a:lnTo>
                            <a:lnTo>
                              <a:pt x="8" y="169"/>
                            </a:lnTo>
                            <a:close/>
                          </a:path>
                        </a:pathLst>
                      </a:custGeom>
                      <a:solidFill>
                        <a:srgbClr val="E07000"/>
                      </a:solidFill>
                      <a:ln w="9525">
                        <a:noFill/>
                        <a:round/>
                        <a:headEnd/>
                        <a:tailEnd/>
                      </a:ln>
                    </p:spPr>
                    <p:txBody>
                      <a:bodyPr/>
                      <a:lstStyle/>
                      <a:p>
                        <a:endParaRPr lang="fr-FR"/>
                      </a:p>
                    </p:txBody>
                  </p:sp>
                </p:grpSp>
                <p:grpSp>
                  <p:nvGrpSpPr>
                    <p:cNvPr id="201888" name="Group 160"/>
                    <p:cNvGrpSpPr>
                      <a:grpSpLocks/>
                    </p:cNvGrpSpPr>
                    <p:nvPr/>
                  </p:nvGrpSpPr>
                  <p:grpSpPr bwMode="auto">
                    <a:xfrm>
                      <a:off x="4713" y="2910"/>
                      <a:ext cx="72" cy="309"/>
                      <a:chOff x="4713" y="2910"/>
                      <a:chExt cx="72" cy="309"/>
                    </a:xfrm>
                  </p:grpSpPr>
                  <p:sp>
                    <p:nvSpPr>
                      <p:cNvPr id="201889" name="Freeform 161"/>
                      <p:cNvSpPr>
                        <a:spLocks/>
                      </p:cNvSpPr>
                      <p:nvPr/>
                    </p:nvSpPr>
                    <p:spPr bwMode="auto">
                      <a:xfrm>
                        <a:off x="4755" y="2910"/>
                        <a:ext cx="25" cy="65"/>
                      </a:xfrm>
                      <a:custGeom>
                        <a:avLst/>
                        <a:gdLst/>
                        <a:ahLst/>
                        <a:cxnLst>
                          <a:cxn ang="0">
                            <a:pos x="70" y="0"/>
                          </a:cxn>
                          <a:cxn ang="0">
                            <a:pos x="52" y="1"/>
                          </a:cxn>
                          <a:cxn ang="0">
                            <a:pos x="38" y="6"/>
                          </a:cxn>
                          <a:cxn ang="0">
                            <a:pos x="26" y="13"/>
                          </a:cxn>
                          <a:cxn ang="0">
                            <a:pos x="16" y="28"/>
                          </a:cxn>
                          <a:cxn ang="0">
                            <a:pos x="10" y="45"/>
                          </a:cxn>
                          <a:cxn ang="0">
                            <a:pos x="5" y="63"/>
                          </a:cxn>
                          <a:cxn ang="0">
                            <a:pos x="2" y="81"/>
                          </a:cxn>
                          <a:cxn ang="0">
                            <a:pos x="0" y="102"/>
                          </a:cxn>
                          <a:cxn ang="0">
                            <a:pos x="3" y="128"/>
                          </a:cxn>
                          <a:cxn ang="0">
                            <a:pos x="9" y="149"/>
                          </a:cxn>
                          <a:cxn ang="0">
                            <a:pos x="18" y="169"/>
                          </a:cxn>
                          <a:cxn ang="0">
                            <a:pos x="27" y="178"/>
                          </a:cxn>
                          <a:cxn ang="0">
                            <a:pos x="41" y="186"/>
                          </a:cxn>
                          <a:cxn ang="0">
                            <a:pos x="57" y="193"/>
                          </a:cxn>
                          <a:cxn ang="0">
                            <a:pos x="70" y="197"/>
                          </a:cxn>
                          <a:cxn ang="0">
                            <a:pos x="68" y="169"/>
                          </a:cxn>
                          <a:cxn ang="0">
                            <a:pos x="67" y="134"/>
                          </a:cxn>
                          <a:cxn ang="0">
                            <a:pos x="71" y="89"/>
                          </a:cxn>
                          <a:cxn ang="0">
                            <a:pos x="73" y="50"/>
                          </a:cxn>
                          <a:cxn ang="0">
                            <a:pos x="75" y="21"/>
                          </a:cxn>
                          <a:cxn ang="0">
                            <a:pos x="70" y="0"/>
                          </a:cxn>
                        </a:cxnLst>
                        <a:rect l="0" t="0" r="r" b="b"/>
                        <a:pathLst>
                          <a:path w="75" h="197">
                            <a:moveTo>
                              <a:pt x="70" y="0"/>
                            </a:moveTo>
                            <a:lnTo>
                              <a:pt x="52" y="1"/>
                            </a:lnTo>
                            <a:lnTo>
                              <a:pt x="38" y="6"/>
                            </a:lnTo>
                            <a:lnTo>
                              <a:pt x="26" y="13"/>
                            </a:lnTo>
                            <a:lnTo>
                              <a:pt x="16" y="28"/>
                            </a:lnTo>
                            <a:lnTo>
                              <a:pt x="10" y="45"/>
                            </a:lnTo>
                            <a:lnTo>
                              <a:pt x="5" y="63"/>
                            </a:lnTo>
                            <a:lnTo>
                              <a:pt x="2" y="81"/>
                            </a:lnTo>
                            <a:lnTo>
                              <a:pt x="0" y="102"/>
                            </a:lnTo>
                            <a:lnTo>
                              <a:pt x="3" y="128"/>
                            </a:lnTo>
                            <a:lnTo>
                              <a:pt x="9" y="149"/>
                            </a:lnTo>
                            <a:lnTo>
                              <a:pt x="18" y="169"/>
                            </a:lnTo>
                            <a:lnTo>
                              <a:pt x="27" y="178"/>
                            </a:lnTo>
                            <a:lnTo>
                              <a:pt x="41" y="186"/>
                            </a:lnTo>
                            <a:lnTo>
                              <a:pt x="57" y="193"/>
                            </a:lnTo>
                            <a:lnTo>
                              <a:pt x="70" y="197"/>
                            </a:lnTo>
                            <a:lnTo>
                              <a:pt x="68" y="169"/>
                            </a:lnTo>
                            <a:lnTo>
                              <a:pt x="67" y="134"/>
                            </a:lnTo>
                            <a:lnTo>
                              <a:pt x="71" y="89"/>
                            </a:lnTo>
                            <a:lnTo>
                              <a:pt x="73" y="50"/>
                            </a:lnTo>
                            <a:lnTo>
                              <a:pt x="75" y="21"/>
                            </a:lnTo>
                            <a:lnTo>
                              <a:pt x="70" y="0"/>
                            </a:lnTo>
                            <a:close/>
                          </a:path>
                        </a:pathLst>
                      </a:custGeom>
                      <a:solidFill>
                        <a:srgbClr val="C0C0FF"/>
                      </a:solidFill>
                      <a:ln w="9525">
                        <a:noFill/>
                        <a:round/>
                        <a:headEnd/>
                        <a:tailEnd/>
                      </a:ln>
                    </p:spPr>
                    <p:txBody>
                      <a:bodyPr/>
                      <a:lstStyle/>
                      <a:p>
                        <a:endParaRPr lang="fr-FR"/>
                      </a:p>
                    </p:txBody>
                  </p:sp>
                  <p:sp>
                    <p:nvSpPr>
                      <p:cNvPr id="201890" name="Freeform 162"/>
                      <p:cNvSpPr>
                        <a:spLocks/>
                      </p:cNvSpPr>
                      <p:nvPr/>
                    </p:nvSpPr>
                    <p:spPr bwMode="auto">
                      <a:xfrm>
                        <a:off x="4713" y="2988"/>
                        <a:ext cx="36" cy="67"/>
                      </a:xfrm>
                      <a:custGeom>
                        <a:avLst/>
                        <a:gdLst/>
                        <a:ahLst/>
                        <a:cxnLst>
                          <a:cxn ang="0">
                            <a:pos x="19" y="0"/>
                          </a:cxn>
                          <a:cxn ang="0">
                            <a:pos x="33" y="4"/>
                          </a:cxn>
                          <a:cxn ang="0">
                            <a:pos x="52" y="11"/>
                          </a:cxn>
                          <a:cxn ang="0">
                            <a:pos x="68" y="24"/>
                          </a:cxn>
                          <a:cxn ang="0">
                            <a:pos x="80" y="37"/>
                          </a:cxn>
                          <a:cxn ang="0">
                            <a:pos x="90" y="55"/>
                          </a:cxn>
                          <a:cxn ang="0">
                            <a:pos x="100" y="78"/>
                          </a:cxn>
                          <a:cxn ang="0">
                            <a:pos x="103" y="100"/>
                          </a:cxn>
                          <a:cxn ang="0">
                            <a:pos x="106" y="129"/>
                          </a:cxn>
                          <a:cxn ang="0">
                            <a:pos x="103" y="149"/>
                          </a:cxn>
                          <a:cxn ang="0">
                            <a:pos x="98" y="168"/>
                          </a:cxn>
                          <a:cxn ang="0">
                            <a:pos x="89" y="186"/>
                          </a:cxn>
                          <a:cxn ang="0">
                            <a:pos x="80" y="200"/>
                          </a:cxn>
                          <a:cxn ang="0">
                            <a:pos x="68" y="194"/>
                          </a:cxn>
                          <a:cxn ang="0">
                            <a:pos x="52" y="185"/>
                          </a:cxn>
                          <a:cxn ang="0">
                            <a:pos x="42" y="178"/>
                          </a:cxn>
                          <a:cxn ang="0">
                            <a:pos x="30" y="164"/>
                          </a:cxn>
                          <a:cxn ang="0">
                            <a:pos x="24" y="153"/>
                          </a:cxn>
                          <a:cxn ang="0">
                            <a:pos x="15" y="136"/>
                          </a:cxn>
                          <a:cxn ang="0">
                            <a:pos x="9" y="114"/>
                          </a:cxn>
                          <a:cxn ang="0">
                            <a:pos x="4" y="92"/>
                          </a:cxn>
                          <a:cxn ang="0">
                            <a:pos x="2" y="72"/>
                          </a:cxn>
                          <a:cxn ang="0">
                            <a:pos x="0" y="48"/>
                          </a:cxn>
                          <a:cxn ang="0">
                            <a:pos x="5" y="29"/>
                          </a:cxn>
                          <a:cxn ang="0">
                            <a:pos x="11" y="11"/>
                          </a:cxn>
                          <a:cxn ang="0">
                            <a:pos x="19" y="0"/>
                          </a:cxn>
                        </a:cxnLst>
                        <a:rect l="0" t="0" r="r" b="b"/>
                        <a:pathLst>
                          <a:path w="106" h="200">
                            <a:moveTo>
                              <a:pt x="19" y="0"/>
                            </a:moveTo>
                            <a:lnTo>
                              <a:pt x="33" y="4"/>
                            </a:lnTo>
                            <a:lnTo>
                              <a:pt x="52" y="11"/>
                            </a:lnTo>
                            <a:lnTo>
                              <a:pt x="68" y="24"/>
                            </a:lnTo>
                            <a:lnTo>
                              <a:pt x="80" y="37"/>
                            </a:lnTo>
                            <a:lnTo>
                              <a:pt x="90" y="55"/>
                            </a:lnTo>
                            <a:lnTo>
                              <a:pt x="100" y="78"/>
                            </a:lnTo>
                            <a:lnTo>
                              <a:pt x="103" y="100"/>
                            </a:lnTo>
                            <a:lnTo>
                              <a:pt x="106" y="129"/>
                            </a:lnTo>
                            <a:lnTo>
                              <a:pt x="103" y="149"/>
                            </a:lnTo>
                            <a:lnTo>
                              <a:pt x="98" y="168"/>
                            </a:lnTo>
                            <a:lnTo>
                              <a:pt x="89" y="186"/>
                            </a:lnTo>
                            <a:lnTo>
                              <a:pt x="80" y="200"/>
                            </a:lnTo>
                            <a:lnTo>
                              <a:pt x="68" y="194"/>
                            </a:lnTo>
                            <a:lnTo>
                              <a:pt x="52" y="185"/>
                            </a:lnTo>
                            <a:lnTo>
                              <a:pt x="42" y="178"/>
                            </a:lnTo>
                            <a:lnTo>
                              <a:pt x="30" y="164"/>
                            </a:lnTo>
                            <a:lnTo>
                              <a:pt x="24" y="153"/>
                            </a:lnTo>
                            <a:lnTo>
                              <a:pt x="15" y="136"/>
                            </a:lnTo>
                            <a:lnTo>
                              <a:pt x="9" y="114"/>
                            </a:lnTo>
                            <a:lnTo>
                              <a:pt x="4" y="92"/>
                            </a:lnTo>
                            <a:lnTo>
                              <a:pt x="2" y="72"/>
                            </a:lnTo>
                            <a:lnTo>
                              <a:pt x="0" y="48"/>
                            </a:lnTo>
                            <a:lnTo>
                              <a:pt x="5" y="29"/>
                            </a:lnTo>
                            <a:lnTo>
                              <a:pt x="11" y="11"/>
                            </a:lnTo>
                            <a:lnTo>
                              <a:pt x="19" y="0"/>
                            </a:lnTo>
                            <a:close/>
                          </a:path>
                        </a:pathLst>
                      </a:custGeom>
                      <a:solidFill>
                        <a:srgbClr val="C0C0FF"/>
                      </a:solidFill>
                      <a:ln w="9525">
                        <a:noFill/>
                        <a:round/>
                        <a:headEnd/>
                        <a:tailEnd/>
                      </a:ln>
                    </p:spPr>
                    <p:txBody>
                      <a:bodyPr/>
                      <a:lstStyle/>
                      <a:p>
                        <a:endParaRPr lang="fr-FR"/>
                      </a:p>
                    </p:txBody>
                  </p:sp>
                  <p:sp>
                    <p:nvSpPr>
                      <p:cNvPr id="201891" name="Freeform 163"/>
                      <p:cNvSpPr>
                        <a:spLocks/>
                      </p:cNvSpPr>
                      <p:nvPr/>
                    </p:nvSpPr>
                    <p:spPr bwMode="auto">
                      <a:xfrm>
                        <a:off x="4750" y="3140"/>
                        <a:ext cx="35" cy="79"/>
                      </a:xfrm>
                      <a:custGeom>
                        <a:avLst/>
                        <a:gdLst/>
                        <a:ahLst/>
                        <a:cxnLst>
                          <a:cxn ang="0">
                            <a:pos x="0" y="0"/>
                          </a:cxn>
                          <a:cxn ang="0">
                            <a:pos x="18" y="0"/>
                          </a:cxn>
                          <a:cxn ang="0">
                            <a:pos x="30" y="4"/>
                          </a:cxn>
                          <a:cxn ang="0">
                            <a:pos x="41" y="10"/>
                          </a:cxn>
                          <a:cxn ang="0">
                            <a:pos x="52" y="20"/>
                          </a:cxn>
                          <a:cxn ang="0">
                            <a:pos x="63" y="33"/>
                          </a:cxn>
                          <a:cxn ang="0">
                            <a:pos x="72" y="49"/>
                          </a:cxn>
                          <a:cxn ang="0">
                            <a:pos x="79" y="65"/>
                          </a:cxn>
                          <a:cxn ang="0">
                            <a:pos x="87" y="89"/>
                          </a:cxn>
                          <a:cxn ang="0">
                            <a:pos x="88" y="111"/>
                          </a:cxn>
                          <a:cxn ang="0">
                            <a:pos x="92" y="128"/>
                          </a:cxn>
                          <a:cxn ang="0">
                            <a:pos x="98" y="142"/>
                          </a:cxn>
                          <a:cxn ang="0">
                            <a:pos x="103" y="153"/>
                          </a:cxn>
                          <a:cxn ang="0">
                            <a:pos x="105" y="169"/>
                          </a:cxn>
                          <a:cxn ang="0">
                            <a:pos x="103" y="185"/>
                          </a:cxn>
                          <a:cxn ang="0">
                            <a:pos x="95" y="202"/>
                          </a:cxn>
                          <a:cxn ang="0">
                            <a:pos x="87" y="218"/>
                          </a:cxn>
                          <a:cxn ang="0">
                            <a:pos x="79" y="229"/>
                          </a:cxn>
                          <a:cxn ang="0">
                            <a:pos x="72" y="236"/>
                          </a:cxn>
                          <a:cxn ang="0">
                            <a:pos x="63" y="239"/>
                          </a:cxn>
                          <a:cxn ang="0">
                            <a:pos x="54" y="236"/>
                          </a:cxn>
                          <a:cxn ang="0">
                            <a:pos x="49" y="233"/>
                          </a:cxn>
                          <a:cxn ang="0">
                            <a:pos x="38" y="191"/>
                          </a:cxn>
                          <a:cxn ang="0">
                            <a:pos x="34" y="171"/>
                          </a:cxn>
                          <a:cxn ang="0">
                            <a:pos x="29" y="143"/>
                          </a:cxn>
                          <a:cxn ang="0">
                            <a:pos x="24" y="109"/>
                          </a:cxn>
                          <a:cxn ang="0">
                            <a:pos x="17" y="82"/>
                          </a:cxn>
                          <a:cxn ang="0">
                            <a:pos x="11" y="53"/>
                          </a:cxn>
                          <a:cxn ang="0">
                            <a:pos x="5" y="27"/>
                          </a:cxn>
                          <a:cxn ang="0">
                            <a:pos x="0" y="0"/>
                          </a:cxn>
                        </a:cxnLst>
                        <a:rect l="0" t="0" r="r" b="b"/>
                        <a:pathLst>
                          <a:path w="105" h="239">
                            <a:moveTo>
                              <a:pt x="0" y="0"/>
                            </a:moveTo>
                            <a:lnTo>
                              <a:pt x="18" y="0"/>
                            </a:lnTo>
                            <a:lnTo>
                              <a:pt x="30" y="4"/>
                            </a:lnTo>
                            <a:lnTo>
                              <a:pt x="41" y="10"/>
                            </a:lnTo>
                            <a:lnTo>
                              <a:pt x="52" y="20"/>
                            </a:lnTo>
                            <a:lnTo>
                              <a:pt x="63" y="33"/>
                            </a:lnTo>
                            <a:lnTo>
                              <a:pt x="72" y="49"/>
                            </a:lnTo>
                            <a:lnTo>
                              <a:pt x="79" y="65"/>
                            </a:lnTo>
                            <a:lnTo>
                              <a:pt x="87" y="89"/>
                            </a:lnTo>
                            <a:lnTo>
                              <a:pt x="88" y="111"/>
                            </a:lnTo>
                            <a:lnTo>
                              <a:pt x="92" y="128"/>
                            </a:lnTo>
                            <a:lnTo>
                              <a:pt x="98" y="142"/>
                            </a:lnTo>
                            <a:lnTo>
                              <a:pt x="103" y="153"/>
                            </a:lnTo>
                            <a:lnTo>
                              <a:pt x="105" y="169"/>
                            </a:lnTo>
                            <a:lnTo>
                              <a:pt x="103" y="185"/>
                            </a:lnTo>
                            <a:lnTo>
                              <a:pt x="95" y="202"/>
                            </a:lnTo>
                            <a:lnTo>
                              <a:pt x="87" y="218"/>
                            </a:lnTo>
                            <a:lnTo>
                              <a:pt x="79" y="229"/>
                            </a:lnTo>
                            <a:lnTo>
                              <a:pt x="72" y="236"/>
                            </a:lnTo>
                            <a:lnTo>
                              <a:pt x="63" y="239"/>
                            </a:lnTo>
                            <a:lnTo>
                              <a:pt x="54" y="236"/>
                            </a:lnTo>
                            <a:lnTo>
                              <a:pt x="49" y="233"/>
                            </a:lnTo>
                            <a:lnTo>
                              <a:pt x="38" y="191"/>
                            </a:lnTo>
                            <a:lnTo>
                              <a:pt x="34" y="171"/>
                            </a:lnTo>
                            <a:lnTo>
                              <a:pt x="29" y="143"/>
                            </a:lnTo>
                            <a:lnTo>
                              <a:pt x="24" y="109"/>
                            </a:lnTo>
                            <a:lnTo>
                              <a:pt x="17" y="82"/>
                            </a:lnTo>
                            <a:lnTo>
                              <a:pt x="11" y="53"/>
                            </a:lnTo>
                            <a:lnTo>
                              <a:pt x="5" y="27"/>
                            </a:lnTo>
                            <a:lnTo>
                              <a:pt x="0" y="0"/>
                            </a:lnTo>
                            <a:close/>
                          </a:path>
                        </a:pathLst>
                      </a:custGeom>
                      <a:solidFill>
                        <a:srgbClr val="C0C0FF"/>
                      </a:solidFill>
                      <a:ln w="9525">
                        <a:noFill/>
                        <a:round/>
                        <a:headEnd/>
                        <a:tailEnd/>
                      </a:ln>
                    </p:spPr>
                    <p:txBody>
                      <a:bodyPr/>
                      <a:lstStyle/>
                      <a:p>
                        <a:endParaRPr lang="fr-FR"/>
                      </a:p>
                    </p:txBody>
                  </p:sp>
                </p:grpSp>
              </p:grpSp>
            </p:gr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017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17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17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17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17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017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17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017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017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2017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499"/>
                                          </p:stCondLst>
                                        </p:cTn>
                                        <p:tgtEl>
                                          <p:spTgt spid="201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4" grpId="0" animBg="1" autoUpdateAnimBg="0"/>
      <p:bldP spid="201735" grpId="0" animBg="1" autoUpdateAnimBg="0"/>
      <p:bldP spid="201736" grpId="0" animBg="1" autoUpdateAnimBg="0"/>
      <p:bldP spid="201737" grpId="0" animBg="1" autoUpdateAnimBg="0"/>
      <p:bldP spid="201738" grpId="0" animBg="1" autoUpdateAnimBg="0"/>
      <p:bldP spid="201739" grpId="0" animBg="1" autoUpdateAnimBg="0"/>
      <p:bldP spid="201740" grpId="0" animBg="1" autoUpdateAnimBg="0"/>
      <p:bldP spid="201744" grpId="0" animBg="1" autoUpdateAnimBg="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re 1"/>
          <p:cNvSpPr>
            <a:spLocks noGrp="1"/>
          </p:cNvSpPr>
          <p:nvPr>
            <p:ph type="ctrTitle"/>
          </p:nvPr>
        </p:nvSpPr>
        <p:spPr>
          <a:xfrm>
            <a:off x="684213" y="1052513"/>
            <a:ext cx="7772400" cy="1470025"/>
          </a:xfrm>
        </p:spPr>
        <p:txBody>
          <a:bodyPr/>
          <a:lstStyle/>
          <a:p>
            <a:r>
              <a:rPr lang="fr-FR" sz="3600" b="1">
                <a:solidFill>
                  <a:srgbClr val="FF0000"/>
                </a:solidFill>
                <a:ea typeface="ＭＳ Ｐゴシック" pitchFamily="34" charset="-128"/>
              </a:rPr>
              <a:t>MALFORMATIONS ARTERIOVEINEUSES IMPACTS des β BLOQUANTS</a:t>
            </a:r>
          </a:p>
        </p:txBody>
      </p:sp>
      <p:sp>
        <p:nvSpPr>
          <p:cNvPr id="3" name="Sous-titre 2"/>
          <p:cNvSpPr>
            <a:spLocks noGrp="1"/>
          </p:cNvSpPr>
          <p:nvPr>
            <p:ph type="subTitle" idx="1"/>
          </p:nvPr>
        </p:nvSpPr>
        <p:spPr/>
        <p:txBody>
          <a:bodyPr/>
          <a:lstStyle/>
          <a:p>
            <a:pPr>
              <a:buFont typeface="Arial" charset="0"/>
              <a:buNone/>
              <a:defRPr/>
            </a:pPr>
            <a:r>
              <a:rPr lang="fr-FR" sz="2800" dirty="0">
                <a:ea typeface="+mn-ea"/>
                <a:cs typeface="+mn-cs"/>
              </a:rPr>
              <a:t>C.LAURIAN , C.MASSONI , A.BISDORFF</a:t>
            </a:r>
          </a:p>
          <a:p>
            <a:pPr>
              <a:buFont typeface="Arial" charset="0"/>
              <a:buNone/>
              <a:defRPr/>
            </a:pPr>
            <a:r>
              <a:rPr lang="fr-FR" sz="2800" dirty="0">
                <a:ea typeface="+mn-ea"/>
                <a:cs typeface="+mn-cs"/>
              </a:rPr>
              <a:t>HOPITAL St-JOSEPH LARIBOISIERE</a:t>
            </a:r>
          </a:p>
          <a:p>
            <a:pPr>
              <a:buFont typeface="Arial" charset="0"/>
              <a:buNone/>
              <a:defRPr/>
            </a:pPr>
            <a:r>
              <a:rPr lang="fr-FR" sz="2800" dirty="0">
                <a:ea typeface="+mn-ea"/>
                <a:cs typeface="+mn-cs"/>
              </a:rPr>
              <a:t>PARIS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Espace réservé du contenu 2"/>
          <p:cNvSpPr>
            <a:spLocks noGrp="1"/>
          </p:cNvSpPr>
          <p:nvPr>
            <p:ph idx="1"/>
          </p:nvPr>
        </p:nvSpPr>
        <p:spPr/>
        <p:txBody>
          <a:bodyPr/>
          <a:lstStyle/>
          <a:p>
            <a:pPr>
              <a:buFont typeface="Arial" pitchFamily="34" charset="0"/>
              <a:buNone/>
            </a:pPr>
            <a:r>
              <a:rPr lang="fr-FR">
                <a:ea typeface="ＭＳ Ｐゴシック" pitchFamily="34" charset="-128"/>
              </a:rPr>
              <a:t>      </a:t>
            </a:r>
            <a:r>
              <a:rPr lang="fr-FR" sz="2400">
                <a:ea typeface="ＭＳ Ｐゴシック" pitchFamily="34" charset="-128"/>
              </a:rPr>
              <a:t>  EFFICACITE dans REGRESSION  des H.I.</a:t>
            </a:r>
          </a:p>
          <a:p>
            <a:pPr>
              <a:buFont typeface="Arial" pitchFamily="34" charset="0"/>
              <a:buNone/>
            </a:pPr>
            <a:r>
              <a:rPr lang="fr-FR" sz="2400">
                <a:ea typeface="ＭＳ Ｐゴシック" pitchFamily="34" charset="-128"/>
              </a:rPr>
              <a:t>          POTENTIEL THERAPEUTIQUE dans AUTRES ANOMALIES</a:t>
            </a:r>
          </a:p>
          <a:p>
            <a:pPr>
              <a:buFont typeface="Arial" pitchFamily="34" charset="0"/>
              <a:buNone/>
            </a:pPr>
            <a:r>
              <a:rPr lang="fr-FR" sz="2400">
                <a:ea typeface="ＭＳ Ｐゴシック" pitchFamily="34" charset="-128"/>
              </a:rPr>
              <a:t>                                                                            VASCULAIRES</a:t>
            </a:r>
          </a:p>
          <a:p>
            <a:pPr>
              <a:buFont typeface="Arial" pitchFamily="34" charset="0"/>
              <a:buNone/>
            </a:pPr>
            <a:r>
              <a:rPr lang="fr-FR" sz="2400" b="1">
                <a:solidFill>
                  <a:srgbClr val="FF0000"/>
                </a:solidFill>
                <a:ea typeface="ＭＳ Ｐゴシック" pitchFamily="34" charset="-128"/>
              </a:rPr>
              <a:t>     IMPACTS         </a:t>
            </a:r>
            <a:r>
              <a:rPr lang="fr-FR" sz="2400">
                <a:ea typeface="ＭＳ Ｐゴシック" pitchFamily="34" charset="-128"/>
              </a:rPr>
              <a:t>antiangiogenique sur cellules  endotheliales</a:t>
            </a:r>
          </a:p>
          <a:p>
            <a:pPr>
              <a:buFont typeface="Arial" pitchFamily="34" charset="0"/>
              <a:buNone/>
            </a:pPr>
            <a:r>
              <a:rPr lang="fr-FR" sz="2400">
                <a:ea typeface="ＭＳ Ｐゴシック" pitchFamily="34" charset="-128"/>
              </a:rPr>
              <a:t>                              sur l</a:t>
            </a:r>
            <a:r>
              <a:rPr lang="fr-FR" altLang="fr-FR" sz="2400">
                <a:ea typeface="ＭＳ Ｐゴシック" pitchFamily="34" charset="-128"/>
              </a:rPr>
              <a:t>’</a:t>
            </a:r>
            <a:r>
              <a:rPr lang="fr-FR" sz="2400">
                <a:ea typeface="ＭＳ Ｐゴシック" pitchFamily="34" charset="-128"/>
              </a:rPr>
              <a:t>apoptose</a:t>
            </a:r>
          </a:p>
          <a:p>
            <a:pPr>
              <a:buFont typeface="Arial" pitchFamily="34" charset="0"/>
              <a:buNone/>
            </a:pPr>
            <a:r>
              <a:rPr lang="fr-FR" sz="2400">
                <a:ea typeface="ＭＳ Ｐゴシック" pitchFamily="34" charset="-128"/>
              </a:rPr>
              <a:t>                              hemodynamique     effet β1</a:t>
            </a:r>
          </a:p>
          <a:p>
            <a:pPr>
              <a:buFont typeface="Arial" pitchFamily="34" charset="0"/>
              <a:buNone/>
            </a:pPr>
            <a:r>
              <a:rPr lang="fr-FR" sz="2400">
                <a:ea typeface="ＭＳ Ｐゴシック" pitchFamily="34" charset="-128"/>
              </a:rPr>
              <a:t>                                     BRADYCARDIE</a:t>
            </a:r>
          </a:p>
          <a:p>
            <a:pPr>
              <a:buFont typeface="Arial" pitchFamily="34" charset="0"/>
              <a:buNone/>
            </a:pPr>
            <a:r>
              <a:rPr lang="fr-FR" sz="2400">
                <a:ea typeface="ＭＳ Ｐゴシック" pitchFamily="34" charset="-128"/>
              </a:rPr>
              <a:t>                                     Inotrope négatif (réduction de la pression </a:t>
            </a:r>
          </a:p>
          <a:p>
            <a:pPr>
              <a:buFont typeface="Arial" pitchFamily="34" charset="0"/>
              <a:buNone/>
            </a:pPr>
            <a:r>
              <a:rPr lang="fr-FR" sz="2400">
                <a:ea typeface="ＭＳ Ｐゴシック" pitchFamily="34" charset="-128"/>
              </a:rPr>
              <a:t>                                                                      et du débit artériel)</a:t>
            </a:r>
          </a:p>
          <a:p>
            <a:pPr>
              <a:buFont typeface="Arial" pitchFamily="34" charset="0"/>
              <a:buNone/>
            </a:pPr>
            <a:endParaRPr lang="fr-FR" sz="2400">
              <a:ea typeface="ＭＳ Ｐゴシック" pitchFamily="34" charset="-128"/>
            </a:endParaRPr>
          </a:p>
          <a:p>
            <a:pPr>
              <a:buFont typeface="Arial" pitchFamily="34" charset="0"/>
              <a:buNone/>
            </a:pPr>
            <a:r>
              <a:rPr lang="fr-FR" sz="2400">
                <a:ea typeface="ＭＳ Ｐゴシック" pitchFamily="34" charset="-128"/>
              </a:rPr>
              <a:t>                                                                     </a:t>
            </a:r>
          </a:p>
        </p:txBody>
      </p:sp>
      <p:sp>
        <p:nvSpPr>
          <p:cNvPr id="15362" name="Titre 3"/>
          <p:cNvSpPr>
            <a:spLocks noGrp="1"/>
          </p:cNvSpPr>
          <p:nvPr>
            <p:ph type="title"/>
          </p:nvPr>
        </p:nvSpPr>
        <p:spPr/>
        <p:txBody>
          <a:bodyPr/>
          <a:lstStyle/>
          <a:p>
            <a:r>
              <a:rPr lang="fr-FR">
                <a:ea typeface="ＭＳ Ｐゴシック" pitchFamily="34" charset="-128"/>
              </a:rPr>
              <a:t>                           </a:t>
            </a:r>
            <a:r>
              <a:rPr lang="fr-FR" b="1">
                <a:solidFill>
                  <a:srgbClr val="FF0000"/>
                </a:solidFill>
                <a:ea typeface="ＭＳ Ｐゴシック" pitchFamily="34" charset="-128"/>
              </a:rPr>
              <a:t>M.A.V. β</a:t>
            </a:r>
            <a:r>
              <a:rPr lang="fr-FR" sz="3200" b="1">
                <a:solidFill>
                  <a:srgbClr val="FF0000"/>
                </a:solidFill>
                <a:ea typeface="ＭＳ Ｐゴシック" pitchFamily="34" charset="-128"/>
              </a:rPr>
              <a:t> BLOQUANT</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re 1"/>
          <p:cNvSpPr>
            <a:spLocks noGrp="1"/>
          </p:cNvSpPr>
          <p:nvPr>
            <p:ph type="title"/>
          </p:nvPr>
        </p:nvSpPr>
        <p:spPr/>
        <p:txBody>
          <a:bodyPr/>
          <a:lstStyle/>
          <a:p>
            <a:r>
              <a:rPr lang="fr-FR" sz="3200">
                <a:ea typeface="ＭＳ Ｐゴシック" pitchFamily="34" charset="-128"/>
              </a:rPr>
              <a:t>                </a:t>
            </a:r>
            <a:r>
              <a:rPr lang="fr-FR" sz="3200" b="1">
                <a:solidFill>
                  <a:srgbClr val="FF0000"/>
                </a:solidFill>
                <a:ea typeface="ＭＳ Ｐゴシック" pitchFamily="34" charset="-128"/>
              </a:rPr>
              <a:t>   β BLOQUANT LESIONS VASCULAIRES </a:t>
            </a:r>
          </a:p>
        </p:txBody>
      </p:sp>
      <p:sp>
        <p:nvSpPr>
          <p:cNvPr id="16386" name="Espace réservé du contenu 2"/>
          <p:cNvSpPr>
            <a:spLocks noGrp="1"/>
          </p:cNvSpPr>
          <p:nvPr>
            <p:ph idx="1"/>
          </p:nvPr>
        </p:nvSpPr>
        <p:spPr>
          <a:xfrm>
            <a:off x="457200" y="1557338"/>
            <a:ext cx="8229600" cy="4525962"/>
          </a:xfrm>
        </p:spPr>
        <p:txBody>
          <a:bodyPr/>
          <a:lstStyle/>
          <a:p>
            <a:pPr>
              <a:buFont typeface="Arial" pitchFamily="34" charset="0"/>
              <a:buNone/>
            </a:pPr>
            <a:r>
              <a:rPr lang="fr-FR">
                <a:ea typeface="ＭＳ Ｐゴシック" pitchFamily="34" charset="-128"/>
              </a:rPr>
              <a:t> </a:t>
            </a:r>
            <a:r>
              <a:rPr lang="fr-FR" sz="2400" b="1">
                <a:solidFill>
                  <a:srgbClr val="FF0000"/>
                </a:solidFill>
                <a:ea typeface="ＭＳ Ｐゴシック" pitchFamily="34" charset="-128"/>
              </a:rPr>
              <a:t>TELANGECTASIES</a:t>
            </a:r>
            <a:r>
              <a:rPr lang="fr-FR" sz="2400">
                <a:ea typeface="ＭＳ Ｐゴシック" pitchFamily="34" charset="-128"/>
              </a:rPr>
              <a:t>  HEREDITAIRES HEMORRAGIQUES</a:t>
            </a:r>
          </a:p>
          <a:p>
            <a:pPr>
              <a:buFont typeface="Arial" pitchFamily="34" charset="0"/>
              <a:buNone/>
            </a:pPr>
            <a:r>
              <a:rPr lang="fr-FR" sz="2400">
                <a:ea typeface="ＭＳ Ｐゴシック" pitchFamily="34" charset="-128"/>
              </a:rPr>
              <a:t>                                                                                        (Rendu Osler)</a:t>
            </a:r>
          </a:p>
          <a:p>
            <a:pPr>
              <a:buFont typeface="Arial" pitchFamily="34" charset="0"/>
              <a:buNone/>
            </a:pPr>
            <a:r>
              <a:rPr lang="fr-FR" sz="2400">
                <a:ea typeface="ＭＳ Ｐゴシック" pitchFamily="34" charset="-128"/>
              </a:rPr>
              <a:t>                          epistaxis ( ectasies muqueuses )</a:t>
            </a:r>
          </a:p>
          <a:p>
            <a:pPr>
              <a:buFont typeface="Arial" pitchFamily="34" charset="0"/>
              <a:buNone/>
            </a:pPr>
            <a:r>
              <a:rPr lang="fr-FR" sz="2400">
                <a:ea typeface="ＭＳ Ｐゴシック" pitchFamily="34" charset="-128"/>
              </a:rPr>
              <a:t>                   application locale de propanolol</a:t>
            </a:r>
          </a:p>
          <a:p>
            <a:pPr>
              <a:buFont typeface="Arial" pitchFamily="34" charset="0"/>
              <a:buNone/>
            </a:pPr>
            <a:r>
              <a:rPr lang="fr-FR" sz="2400">
                <a:ea typeface="ＭＳ Ｐゴシック" pitchFamily="34" charset="-128"/>
              </a:rPr>
              <a:t> HEMORRAGIE des </a:t>
            </a:r>
            <a:r>
              <a:rPr lang="fr-FR" sz="2400" b="1">
                <a:solidFill>
                  <a:srgbClr val="FF0000"/>
                </a:solidFill>
                <a:ea typeface="ＭＳ Ｐゴシック" pitchFamily="34" charset="-128"/>
              </a:rPr>
              <a:t>varices oesoph.</a:t>
            </a:r>
          </a:p>
          <a:p>
            <a:pPr>
              <a:buFont typeface="Arial" pitchFamily="34" charset="0"/>
              <a:buNone/>
            </a:pPr>
            <a:r>
              <a:rPr lang="fr-FR" sz="2400">
                <a:ea typeface="ＭＳ Ｐゴシック" pitchFamily="34" charset="-128"/>
              </a:rPr>
              <a:t>                  </a:t>
            </a:r>
            <a:r>
              <a:rPr lang="fr-FR" sz="2400">
                <a:solidFill>
                  <a:srgbClr val="FF0000"/>
                </a:solidFill>
                <a:ea typeface="ＭＳ Ｐゴシック" pitchFamily="34" charset="-128"/>
              </a:rPr>
              <a:t>   </a:t>
            </a:r>
            <a:r>
              <a:rPr lang="fr-FR" sz="2400">
                <a:ea typeface="ＭＳ Ｐゴシック" pitchFamily="34" charset="-128"/>
              </a:rPr>
              <a:t>    de pression portale   (reduct .DC ) (β1 )</a:t>
            </a:r>
          </a:p>
          <a:p>
            <a:pPr>
              <a:buFont typeface="Arial" pitchFamily="34" charset="0"/>
              <a:buNone/>
            </a:pPr>
            <a:r>
              <a:rPr lang="fr-FR" sz="2400">
                <a:ea typeface="ＭＳ Ｐゴシック" pitchFamily="34" charset="-128"/>
              </a:rPr>
              <a:t>                     vasoconstriction splanchnique  ( β2 )</a:t>
            </a:r>
          </a:p>
          <a:p>
            <a:pPr>
              <a:buFont typeface="Arial" pitchFamily="34" charset="0"/>
              <a:buNone/>
            </a:pPr>
            <a:r>
              <a:rPr lang="fr-FR" sz="2400">
                <a:ea typeface="ＭＳ Ｐゴシック" pitchFamily="34" charset="-128"/>
              </a:rPr>
              <a:t>Traitement  des </a:t>
            </a:r>
            <a:r>
              <a:rPr lang="fr-FR" sz="2400" b="1">
                <a:solidFill>
                  <a:srgbClr val="FF0000"/>
                </a:solidFill>
                <a:ea typeface="ＭＳ Ｐゴシック" pitchFamily="34" charset="-128"/>
              </a:rPr>
              <a:t>MIGRAINES</a:t>
            </a:r>
          </a:p>
          <a:p>
            <a:pPr>
              <a:buFont typeface="Arial" pitchFamily="34" charset="0"/>
              <a:buNone/>
            </a:pPr>
            <a:r>
              <a:rPr lang="fr-FR" sz="2400">
                <a:ea typeface="ＭＳ Ｐゴシック" pitchFamily="34" charset="-128"/>
              </a:rPr>
              <a:t>                    vasoconstricteur ( β2 )</a:t>
            </a:r>
          </a:p>
        </p:txBody>
      </p:sp>
      <p:sp>
        <p:nvSpPr>
          <p:cNvPr id="4" name="Flèche vers le bas 3"/>
          <p:cNvSpPr/>
          <p:nvPr/>
        </p:nvSpPr>
        <p:spPr>
          <a:xfrm>
            <a:off x="1979613" y="2708275"/>
            <a:ext cx="215900"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Flèche vers le bas 4"/>
          <p:cNvSpPr/>
          <p:nvPr/>
        </p:nvSpPr>
        <p:spPr>
          <a:xfrm>
            <a:off x="1979613" y="4005263"/>
            <a:ext cx="215900" cy="2873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rrowheads="1"/>
          </p:cNvSpPr>
          <p:nvPr/>
        </p:nvSpPr>
        <p:spPr bwMode="auto">
          <a:xfrm>
            <a:off x="179388" y="1268413"/>
            <a:ext cx="3744912" cy="1873250"/>
          </a:xfrm>
          <a:prstGeom prst="rect">
            <a:avLst/>
          </a:prstGeom>
          <a:noFill/>
          <a:ln w="38100">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fr-FR">
              <a:solidFill>
                <a:schemeClr val="lt1"/>
              </a:solidFill>
              <a:latin typeface="+mn-lt"/>
              <a:ea typeface="+mn-ea"/>
            </a:endParaRPr>
          </a:p>
        </p:txBody>
      </p:sp>
      <p:sp>
        <p:nvSpPr>
          <p:cNvPr id="17410" name="Titre 4"/>
          <p:cNvSpPr txBox="1">
            <a:spLocks/>
          </p:cNvSpPr>
          <p:nvPr/>
        </p:nvSpPr>
        <p:spPr bwMode="auto">
          <a:xfrm>
            <a:off x="468313" y="144463"/>
            <a:ext cx="8229600" cy="981075"/>
          </a:xfrm>
          <a:prstGeom prst="rect">
            <a:avLst/>
          </a:prstGeom>
          <a:noFill/>
          <a:ln w="9525">
            <a:noFill/>
            <a:miter lim="800000"/>
            <a:headEnd/>
            <a:tailEnd/>
          </a:ln>
        </p:spPr>
        <p:txBody>
          <a:bodyPr/>
          <a:lstStyle/>
          <a:p>
            <a:pPr algn="ctr"/>
            <a:r>
              <a:rPr lang="fr-FR" sz="3200" b="1">
                <a:solidFill>
                  <a:srgbClr val="FF0000"/>
                </a:solidFill>
                <a:latin typeface="Calibri" pitchFamily="34" charset="0"/>
              </a:rPr>
              <a:t>Action </a:t>
            </a:r>
            <a:r>
              <a:rPr lang="fr-FR" sz="3200" b="1" u="sng">
                <a:solidFill>
                  <a:srgbClr val="FF0000"/>
                </a:solidFill>
                <a:latin typeface="Calibri" pitchFamily="34" charset="0"/>
              </a:rPr>
              <a:t>inotrope</a:t>
            </a:r>
            <a:r>
              <a:rPr lang="fr-FR" sz="3200" b="1">
                <a:solidFill>
                  <a:srgbClr val="FF0000"/>
                </a:solidFill>
                <a:latin typeface="Calibri" pitchFamily="34" charset="0"/>
              </a:rPr>
              <a:t> négative des β bloquants</a:t>
            </a:r>
          </a:p>
        </p:txBody>
      </p:sp>
      <p:sp>
        <p:nvSpPr>
          <p:cNvPr id="17411" name="Rectangle 5"/>
          <p:cNvSpPr>
            <a:spLocks noChangeArrowheads="1"/>
          </p:cNvSpPr>
          <p:nvPr/>
        </p:nvSpPr>
        <p:spPr bwMode="auto">
          <a:xfrm>
            <a:off x="900113" y="5805488"/>
            <a:ext cx="7200900" cy="830262"/>
          </a:xfrm>
          <a:prstGeom prst="rect">
            <a:avLst/>
          </a:prstGeom>
          <a:noFill/>
          <a:ln w="9525">
            <a:noFill/>
            <a:miter lim="800000"/>
            <a:headEnd/>
            <a:tailEnd/>
          </a:ln>
        </p:spPr>
        <p:txBody>
          <a:bodyPr>
            <a:spAutoFit/>
          </a:bodyPr>
          <a:lstStyle/>
          <a:p>
            <a:pPr algn="ctr"/>
            <a:r>
              <a:rPr lang="fr-FR"/>
              <a:t>    </a:t>
            </a:r>
            <a:r>
              <a:rPr lang="fr-FR" sz="2400"/>
              <a:t>pression dans les veines superficielles </a:t>
            </a:r>
          </a:p>
          <a:p>
            <a:pPr algn="ctr"/>
            <a:r>
              <a:rPr lang="fr-FR" sz="2400"/>
              <a:t>de drainage de la MAV</a:t>
            </a:r>
          </a:p>
        </p:txBody>
      </p:sp>
      <p:sp>
        <p:nvSpPr>
          <p:cNvPr id="7" name="Rectangle 6"/>
          <p:cNvSpPr/>
          <p:nvPr/>
        </p:nvSpPr>
        <p:spPr>
          <a:xfrm>
            <a:off x="539750" y="1341438"/>
            <a:ext cx="2790825" cy="460375"/>
          </a:xfrm>
          <a:prstGeom prst="rect">
            <a:avLst/>
          </a:prstGeom>
        </p:spPr>
        <p:txBody>
          <a:bodyPr wrap="none">
            <a:spAutoFit/>
          </a:bodyPr>
          <a:lstStyle/>
          <a:p>
            <a:r>
              <a:rPr lang="fr-FR"/>
              <a:t> </a:t>
            </a:r>
            <a:r>
              <a:rPr lang="fr-FR" sz="2400">
                <a:latin typeface="Calibri" pitchFamily="34" charset="0"/>
              </a:rPr>
              <a:t>    pression artérielle</a:t>
            </a:r>
          </a:p>
        </p:txBody>
      </p:sp>
      <p:sp>
        <p:nvSpPr>
          <p:cNvPr id="8" name="Rectangle 7"/>
          <p:cNvSpPr/>
          <p:nvPr/>
        </p:nvSpPr>
        <p:spPr>
          <a:xfrm>
            <a:off x="611188" y="2420938"/>
            <a:ext cx="2901950" cy="461962"/>
          </a:xfrm>
          <a:prstGeom prst="rect">
            <a:avLst/>
          </a:prstGeom>
        </p:spPr>
        <p:txBody>
          <a:bodyPr wrap="none">
            <a:spAutoFit/>
          </a:bodyPr>
          <a:lstStyle/>
          <a:p>
            <a:r>
              <a:rPr lang="fr-FR" sz="2400">
                <a:latin typeface="Calibri" pitchFamily="34" charset="0"/>
              </a:rPr>
              <a:t>Shunt artério-veineux</a:t>
            </a:r>
          </a:p>
        </p:txBody>
      </p:sp>
      <p:sp>
        <p:nvSpPr>
          <p:cNvPr id="9" name="Rectangle 8"/>
          <p:cNvSpPr/>
          <p:nvPr/>
        </p:nvSpPr>
        <p:spPr>
          <a:xfrm>
            <a:off x="5148263" y="1341438"/>
            <a:ext cx="2879725" cy="738187"/>
          </a:xfrm>
          <a:prstGeom prst="rect">
            <a:avLst/>
          </a:prstGeom>
        </p:spPr>
        <p:txBody>
          <a:bodyPr>
            <a:spAutoFit/>
          </a:bodyPr>
          <a:lstStyle/>
          <a:p>
            <a:r>
              <a:rPr lang="fr-FR" sz="2400">
                <a:latin typeface="Calibri" pitchFamily="34" charset="0"/>
              </a:rPr>
              <a:t>      débit artériel</a:t>
            </a:r>
          </a:p>
          <a:p>
            <a:endParaRPr lang="fr-FR"/>
          </a:p>
        </p:txBody>
      </p:sp>
      <p:sp>
        <p:nvSpPr>
          <p:cNvPr id="10" name="Rectangle 9"/>
          <p:cNvSpPr/>
          <p:nvPr/>
        </p:nvSpPr>
        <p:spPr>
          <a:xfrm>
            <a:off x="5076825" y="2420938"/>
            <a:ext cx="2970213" cy="461962"/>
          </a:xfrm>
          <a:prstGeom prst="rect">
            <a:avLst/>
          </a:prstGeom>
        </p:spPr>
        <p:txBody>
          <a:bodyPr wrap="none">
            <a:spAutoFit/>
          </a:bodyPr>
          <a:lstStyle/>
          <a:p>
            <a:r>
              <a:rPr lang="fr-FR" sz="2400">
                <a:latin typeface="Calibri" pitchFamily="34" charset="0"/>
              </a:rPr>
              <a:t> Shunt artério-veineux</a:t>
            </a:r>
          </a:p>
        </p:txBody>
      </p:sp>
      <p:sp>
        <p:nvSpPr>
          <p:cNvPr id="11" name="Rectangle 10"/>
          <p:cNvSpPr/>
          <p:nvPr/>
        </p:nvSpPr>
        <p:spPr>
          <a:xfrm>
            <a:off x="4679950" y="3213100"/>
            <a:ext cx="4464050" cy="461963"/>
          </a:xfrm>
          <a:prstGeom prst="rect">
            <a:avLst/>
          </a:prstGeom>
        </p:spPr>
        <p:txBody>
          <a:bodyPr wrap="none">
            <a:spAutoFit/>
          </a:bodyPr>
          <a:lstStyle/>
          <a:p>
            <a:r>
              <a:rPr lang="fr-FR" sz="2400">
                <a:latin typeface="Calibri" pitchFamily="34" charset="0"/>
              </a:rPr>
              <a:t> débit dans les veines de drainage</a:t>
            </a:r>
          </a:p>
        </p:txBody>
      </p:sp>
      <p:sp>
        <p:nvSpPr>
          <p:cNvPr id="12" name="Rectangle 11"/>
          <p:cNvSpPr/>
          <p:nvPr/>
        </p:nvSpPr>
        <p:spPr>
          <a:xfrm>
            <a:off x="4427538" y="4076700"/>
            <a:ext cx="4968875" cy="831850"/>
          </a:xfrm>
          <a:prstGeom prst="rect">
            <a:avLst/>
          </a:prstGeom>
        </p:spPr>
        <p:txBody>
          <a:bodyPr>
            <a:spAutoFit/>
          </a:bodyPr>
          <a:lstStyle/>
          <a:p>
            <a:pPr algn="ctr"/>
            <a:r>
              <a:rPr lang="fr-FR" sz="2400">
                <a:latin typeface="Calibri" pitchFamily="34" charset="0"/>
              </a:rPr>
              <a:t>retentissement hémodynamique </a:t>
            </a:r>
          </a:p>
          <a:p>
            <a:r>
              <a:rPr lang="fr-FR" sz="2400">
                <a:latin typeface="Calibri" pitchFamily="34" charset="0"/>
              </a:rPr>
              <a:t>des sténoses des veines de drainage </a:t>
            </a:r>
          </a:p>
        </p:txBody>
      </p:sp>
      <p:sp>
        <p:nvSpPr>
          <p:cNvPr id="13" name="Flèche vers le bas 12"/>
          <p:cNvSpPr/>
          <p:nvPr/>
        </p:nvSpPr>
        <p:spPr>
          <a:xfrm>
            <a:off x="611188" y="1412875"/>
            <a:ext cx="215900"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4" name="Flèche vers le bas 13"/>
          <p:cNvSpPr/>
          <p:nvPr/>
        </p:nvSpPr>
        <p:spPr>
          <a:xfrm>
            <a:off x="5292725" y="1412875"/>
            <a:ext cx="215900"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5" name="Flèche vers le bas 14"/>
          <p:cNvSpPr/>
          <p:nvPr/>
        </p:nvSpPr>
        <p:spPr>
          <a:xfrm>
            <a:off x="4572000" y="4149725"/>
            <a:ext cx="215900" cy="358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6" name="Flèche vers le bas 15"/>
          <p:cNvSpPr/>
          <p:nvPr/>
        </p:nvSpPr>
        <p:spPr>
          <a:xfrm>
            <a:off x="4572000" y="3284538"/>
            <a:ext cx="215900"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7" name="Flèche vers le bas 16"/>
          <p:cNvSpPr/>
          <p:nvPr/>
        </p:nvSpPr>
        <p:spPr>
          <a:xfrm>
            <a:off x="1619250" y="5949950"/>
            <a:ext cx="215900" cy="358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9" name="Rectangle 18"/>
          <p:cNvSpPr>
            <a:spLocks noChangeArrowheads="1"/>
          </p:cNvSpPr>
          <p:nvPr/>
        </p:nvSpPr>
        <p:spPr bwMode="auto">
          <a:xfrm>
            <a:off x="4427538" y="1268413"/>
            <a:ext cx="4608512" cy="3673475"/>
          </a:xfrm>
          <a:prstGeom prst="rect">
            <a:avLst/>
          </a:prstGeom>
          <a:noFill/>
          <a:ln w="38100">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fr-FR">
              <a:solidFill>
                <a:schemeClr val="lt1"/>
              </a:solidFill>
              <a:latin typeface="+mn-lt"/>
              <a:ea typeface="+mn-ea"/>
            </a:endParaRPr>
          </a:p>
        </p:txBody>
      </p:sp>
      <p:sp>
        <p:nvSpPr>
          <p:cNvPr id="20" name="Rectangle 19"/>
          <p:cNvSpPr>
            <a:spLocks noChangeArrowheads="1"/>
          </p:cNvSpPr>
          <p:nvPr/>
        </p:nvSpPr>
        <p:spPr bwMode="auto">
          <a:xfrm>
            <a:off x="1476375" y="5805488"/>
            <a:ext cx="5759450" cy="936625"/>
          </a:xfrm>
          <a:prstGeom prst="rect">
            <a:avLst/>
          </a:prstGeom>
          <a:noFill/>
          <a:ln w="57150">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fr-FR">
              <a:solidFill>
                <a:schemeClr val="lt1"/>
              </a:solidFill>
              <a:latin typeface="+mn-lt"/>
              <a:ea typeface="+mn-ea"/>
            </a:endParaRPr>
          </a:p>
        </p:txBody>
      </p:sp>
      <p:cxnSp>
        <p:nvCxnSpPr>
          <p:cNvPr id="22" name="Connecteur droit avec flèche 21"/>
          <p:cNvCxnSpPr>
            <a:cxnSpLocks noChangeShapeType="1"/>
          </p:cNvCxnSpPr>
          <p:nvPr/>
        </p:nvCxnSpPr>
        <p:spPr bwMode="auto">
          <a:xfrm flipH="1">
            <a:off x="2987675" y="692150"/>
            <a:ext cx="1296988" cy="504825"/>
          </a:xfrm>
          <a:prstGeom prst="straightConnector1">
            <a:avLst/>
          </a:prstGeom>
          <a:noFill/>
          <a:ln w="38100">
            <a:solidFill>
              <a:schemeClr val="tx1"/>
            </a:solidFill>
            <a:round/>
            <a:headEnd/>
            <a:tailEnd type="arrow" w="med" len="med"/>
          </a:ln>
          <a:effectLst>
            <a:outerShdw dist="20000" dir="5400000" rotWithShape="0">
              <a:srgbClr val="808080">
                <a:alpha val="37999"/>
              </a:srgbClr>
            </a:outerShdw>
          </a:effectLst>
        </p:spPr>
      </p:cxnSp>
      <p:cxnSp>
        <p:nvCxnSpPr>
          <p:cNvPr id="24" name="Connecteur droit avec flèche 23"/>
          <p:cNvCxnSpPr>
            <a:cxnSpLocks noChangeShapeType="1"/>
          </p:cNvCxnSpPr>
          <p:nvPr/>
        </p:nvCxnSpPr>
        <p:spPr bwMode="auto">
          <a:xfrm>
            <a:off x="6443663" y="2852738"/>
            <a:ext cx="0" cy="431800"/>
          </a:xfrm>
          <a:prstGeom prst="straightConnector1">
            <a:avLst/>
          </a:prstGeom>
          <a:noFill/>
          <a:ln w="38100">
            <a:solidFill>
              <a:schemeClr val="tx1"/>
            </a:solidFill>
            <a:round/>
            <a:headEnd/>
            <a:tailEnd type="arrow" w="med" len="med"/>
          </a:ln>
          <a:effectLst>
            <a:outerShdw dist="20000" dir="5400000" rotWithShape="0">
              <a:srgbClr val="808080">
                <a:alpha val="37999"/>
              </a:srgbClr>
            </a:outerShdw>
          </a:effectLst>
        </p:spPr>
      </p:cxnSp>
      <p:cxnSp>
        <p:nvCxnSpPr>
          <p:cNvPr id="25" name="Connecteur droit avec flèche 24"/>
          <p:cNvCxnSpPr>
            <a:cxnSpLocks noChangeShapeType="1"/>
          </p:cNvCxnSpPr>
          <p:nvPr/>
        </p:nvCxnSpPr>
        <p:spPr bwMode="auto">
          <a:xfrm>
            <a:off x="6443663" y="1773238"/>
            <a:ext cx="0" cy="647700"/>
          </a:xfrm>
          <a:prstGeom prst="straightConnector1">
            <a:avLst/>
          </a:prstGeom>
          <a:noFill/>
          <a:ln w="38100">
            <a:solidFill>
              <a:schemeClr val="tx1"/>
            </a:solidFill>
            <a:round/>
            <a:headEnd/>
            <a:tailEnd type="arrow" w="med" len="med"/>
          </a:ln>
          <a:effectLst>
            <a:outerShdw dist="20000" dir="5400000" rotWithShape="0">
              <a:srgbClr val="808080">
                <a:alpha val="37999"/>
              </a:srgbClr>
            </a:outerShdw>
          </a:effectLst>
        </p:spPr>
      </p:cxnSp>
      <p:cxnSp>
        <p:nvCxnSpPr>
          <p:cNvPr id="26" name="Connecteur droit avec flèche 25"/>
          <p:cNvCxnSpPr>
            <a:cxnSpLocks noChangeShapeType="1"/>
          </p:cNvCxnSpPr>
          <p:nvPr/>
        </p:nvCxnSpPr>
        <p:spPr bwMode="auto">
          <a:xfrm>
            <a:off x="1908175" y="3213100"/>
            <a:ext cx="1511300" cy="2592388"/>
          </a:xfrm>
          <a:prstGeom prst="straightConnector1">
            <a:avLst/>
          </a:prstGeom>
          <a:noFill/>
          <a:ln w="38100">
            <a:solidFill>
              <a:schemeClr val="tx1"/>
            </a:solidFill>
            <a:round/>
            <a:headEnd/>
            <a:tailEnd type="arrow" w="med" len="med"/>
          </a:ln>
          <a:effectLst>
            <a:outerShdw dist="20000" dir="5400000" rotWithShape="0">
              <a:srgbClr val="808080">
                <a:alpha val="37999"/>
              </a:srgbClr>
            </a:outerShdw>
          </a:effectLst>
        </p:spPr>
      </p:cxnSp>
      <p:cxnSp>
        <p:nvCxnSpPr>
          <p:cNvPr id="27" name="Connecteur droit avec flèche 26"/>
          <p:cNvCxnSpPr>
            <a:cxnSpLocks noChangeShapeType="1"/>
          </p:cNvCxnSpPr>
          <p:nvPr/>
        </p:nvCxnSpPr>
        <p:spPr bwMode="auto">
          <a:xfrm>
            <a:off x="1908175" y="1916113"/>
            <a:ext cx="0" cy="504825"/>
          </a:xfrm>
          <a:prstGeom prst="straightConnector1">
            <a:avLst/>
          </a:prstGeom>
          <a:noFill/>
          <a:ln w="38100">
            <a:solidFill>
              <a:schemeClr val="tx1"/>
            </a:solidFill>
            <a:round/>
            <a:headEnd/>
            <a:tailEnd type="arrow" w="med" len="med"/>
          </a:ln>
          <a:effectLst>
            <a:outerShdw dist="20000" dir="5400000" rotWithShape="0">
              <a:srgbClr val="808080">
                <a:alpha val="37999"/>
              </a:srgbClr>
            </a:outerShdw>
          </a:effectLst>
        </p:spPr>
      </p:cxnSp>
      <p:cxnSp>
        <p:nvCxnSpPr>
          <p:cNvPr id="33" name="Connecteur droit avec flèche 32"/>
          <p:cNvCxnSpPr>
            <a:cxnSpLocks noChangeShapeType="1"/>
          </p:cNvCxnSpPr>
          <p:nvPr/>
        </p:nvCxnSpPr>
        <p:spPr bwMode="auto">
          <a:xfrm>
            <a:off x="6443663" y="3716338"/>
            <a:ext cx="0" cy="433387"/>
          </a:xfrm>
          <a:prstGeom prst="straightConnector1">
            <a:avLst/>
          </a:prstGeom>
          <a:noFill/>
          <a:ln w="38100">
            <a:solidFill>
              <a:schemeClr val="tx1"/>
            </a:solidFill>
            <a:round/>
            <a:headEnd/>
            <a:tailEnd type="arrow" w="med" len="med"/>
          </a:ln>
          <a:effectLst>
            <a:outerShdw dist="20000" dir="5400000" rotWithShape="0">
              <a:srgbClr val="808080">
                <a:alpha val="37999"/>
              </a:srgbClr>
            </a:outerShdw>
          </a:effectLst>
        </p:spPr>
      </p:cxnSp>
      <p:cxnSp>
        <p:nvCxnSpPr>
          <p:cNvPr id="34" name="Connecteur droit avec flèche 33"/>
          <p:cNvCxnSpPr>
            <a:cxnSpLocks noChangeShapeType="1"/>
          </p:cNvCxnSpPr>
          <p:nvPr/>
        </p:nvCxnSpPr>
        <p:spPr bwMode="auto">
          <a:xfrm>
            <a:off x="4284663" y="692150"/>
            <a:ext cx="1439862" cy="504825"/>
          </a:xfrm>
          <a:prstGeom prst="straightConnector1">
            <a:avLst/>
          </a:prstGeom>
          <a:noFill/>
          <a:ln w="38100">
            <a:solidFill>
              <a:schemeClr val="tx1"/>
            </a:solidFill>
            <a:round/>
            <a:headEnd/>
            <a:tailEnd type="arrow" w="med" len="med"/>
          </a:ln>
          <a:effectLst>
            <a:outerShdw dist="20000" dir="5400000" rotWithShape="0">
              <a:srgbClr val="808080">
                <a:alpha val="37999"/>
              </a:srgbClr>
            </a:outerShdw>
          </a:effectLst>
        </p:spPr>
      </p:cxnSp>
      <p:cxnSp>
        <p:nvCxnSpPr>
          <p:cNvPr id="35" name="Connecteur droit avec flèche 34"/>
          <p:cNvCxnSpPr>
            <a:cxnSpLocks noChangeShapeType="1"/>
          </p:cNvCxnSpPr>
          <p:nvPr/>
        </p:nvCxnSpPr>
        <p:spPr bwMode="auto">
          <a:xfrm flipH="1">
            <a:off x="4787900" y="5013325"/>
            <a:ext cx="1800225" cy="719138"/>
          </a:xfrm>
          <a:prstGeom prst="straightConnector1">
            <a:avLst/>
          </a:prstGeom>
          <a:noFill/>
          <a:ln w="38100">
            <a:solidFill>
              <a:schemeClr val="tx1"/>
            </a:solidFill>
            <a:round/>
            <a:headEnd/>
            <a:tailEnd type="arrow" w="med" len="med"/>
          </a:ln>
          <a:effectLst>
            <a:outerShdw dist="20000" dir="5400000" rotWithShape="0">
              <a:srgbClr val="808080">
                <a:alpha val="37999"/>
              </a:srgbClr>
            </a:outerShdw>
          </a:effectLst>
        </p:spPr>
      </p:cxn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re 4"/>
          <p:cNvSpPr txBox="1">
            <a:spLocks/>
          </p:cNvSpPr>
          <p:nvPr/>
        </p:nvSpPr>
        <p:spPr bwMode="auto">
          <a:xfrm>
            <a:off x="468313" y="144463"/>
            <a:ext cx="8229600" cy="981075"/>
          </a:xfrm>
          <a:prstGeom prst="rect">
            <a:avLst/>
          </a:prstGeom>
          <a:noFill/>
          <a:ln w="9525">
            <a:noFill/>
            <a:miter lim="800000"/>
            <a:headEnd/>
            <a:tailEnd/>
          </a:ln>
        </p:spPr>
        <p:txBody>
          <a:bodyPr/>
          <a:lstStyle/>
          <a:p>
            <a:pPr algn="ctr"/>
            <a:r>
              <a:rPr lang="fr-FR" sz="3200" b="1">
                <a:solidFill>
                  <a:srgbClr val="FF0000"/>
                </a:solidFill>
                <a:latin typeface="Calibri" pitchFamily="34" charset="0"/>
              </a:rPr>
              <a:t>Action </a:t>
            </a:r>
            <a:r>
              <a:rPr lang="fr-FR" sz="3200" b="1" u="sng">
                <a:solidFill>
                  <a:srgbClr val="FF0000"/>
                </a:solidFill>
                <a:latin typeface="Calibri" pitchFamily="34" charset="0"/>
              </a:rPr>
              <a:t>chronotrope</a:t>
            </a:r>
            <a:r>
              <a:rPr lang="fr-FR" sz="3200" b="1">
                <a:solidFill>
                  <a:srgbClr val="FF0000"/>
                </a:solidFill>
                <a:latin typeface="Calibri" pitchFamily="34" charset="0"/>
              </a:rPr>
              <a:t> négative des β bloquants</a:t>
            </a:r>
          </a:p>
        </p:txBody>
      </p:sp>
      <p:sp>
        <p:nvSpPr>
          <p:cNvPr id="18434" name="Rectangle 5"/>
          <p:cNvSpPr>
            <a:spLocks noChangeArrowheads="1"/>
          </p:cNvSpPr>
          <p:nvPr/>
        </p:nvSpPr>
        <p:spPr bwMode="auto">
          <a:xfrm>
            <a:off x="539750" y="2420938"/>
            <a:ext cx="8135938" cy="830262"/>
          </a:xfrm>
          <a:prstGeom prst="rect">
            <a:avLst/>
          </a:prstGeom>
          <a:noFill/>
          <a:ln w="9525">
            <a:noFill/>
            <a:miter lim="800000"/>
            <a:headEnd/>
            <a:tailEnd/>
          </a:ln>
        </p:spPr>
        <p:txBody>
          <a:bodyPr>
            <a:spAutoFit/>
          </a:bodyPr>
          <a:lstStyle/>
          <a:p>
            <a:pPr algn="ctr"/>
            <a:r>
              <a:rPr lang="fr-FR"/>
              <a:t>    </a:t>
            </a:r>
            <a:r>
              <a:rPr lang="fr-FR" sz="2400"/>
              <a:t>« à coup » de pression </a:t>
            </a:r>
          </a:p>
          <a:p>
            <a:pPr algn="ctr"/>
            <a:r>
              <a:rPr lang="fr-FR" sz="2400"/>
              <a:t>dans les veines superficielles de drainage de la MAV</a:t>
            </a:r>
          </a:p>
        </p:txBody>
      </p:sp>
      <p:sp>
        <p:nvSpPr>
          <p:cNvPr id="12" name="Rectangle 11"/>
          <p:cNvSpPr/>
          <p:nvPr/>
        </p:nvSpPr>
        <p:spPr>
          <a:xfrm>
            <a:off x="1908175" y="1412875"/>
            <a:ext cx="4967288" cy="461963"/>
          </a:xfrm>
          <a:prstGeom prst="rect">
            <a:avLst/>
          </a:prstGeom>
        </p:spPr>
        <p:txBody>
          <a:bodyPr>
            <a:spAutoFit/>
          </a:bodyPr>
          <a:lstStyle/>
          <a:p>
            <a:pPr algn="ctr">
              <a:defRPr/>
            </a:pPr>
            <a:r>
              <a:rPr lang="fr-FR" sz="2400" dirty="0">
                <a:latin typeface="+mn-lt"/>
                <a:ea typeface="ＭＳ Ｐゴシック" charset="0"/>
                <a:cs typeface="ＭＳ Ｐゴシック" charset="0"/>
              </a:rPr>
              <a:t>Bradycardie </a:t>
            </a:r>
          </a:p>
        </p:txBody>
      </p:sp>
      <p:sp>
        <p:nvSpPr>
          <p:cNvPr id="13" name="Flèche vers le bas 12"/>
          <p:cNvSpPr/>
          <p:nvPr/>
        </p:nvSpPr>
        <p:spPr>
          <a:xfrm>
            <a:off x="2771775" y="2492375"/>
            <a:ext cx="215900"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35" name="Connecteur droit avec flèche 34"/>
          <p:cNvCxnSpPr>
            <a:cxnSpLocks noChangeShapeType="1"/>
          </p:cNvCxnSpPr>
          <p:nvPr/>
        </p:nvCxnSpPr>
        <p:spPr bwMode="auto">
          <a:xfrm>
            <a:off x="4284663" y="836613"/>
            <a:ext cx="0" cy="647700"/>
          </a:xfrm>
          <a:prstGeom prst="straightConnector1">
            <a:avLst/>
          </a:prstGeom>
          <a:noFill/>
          <a:ln w="38100">
            <a:solidFill>
              <a:schemeClr val="tx1"/>
            </a:solidFill>
            <a:round/>
            <a:headEnd/>
            <a:tailEnd type="arrow" w="med" len="med"/>
          </a:ln>
          <a:effectLst>
            <a:outerShdw dist="20000" dir="5400000" rotWithShape="0">
              <a:srgbClr val="808080">
                <a:alpha val="37999"/>
              </a:srgbClr>
            </a:outerShdw>
          </a:effectLst>
        </p:spPr>
      </p:cxnSp>
      <p:cxnSp>
        <p:nvCxnSpPr>
          <p:cNvPr id="28" name="Connecteur droit avec flèche 27"/>
          <p:cNvCxnSpPr>
            <a:cxnSpLocks noChangeShapeType="1"/>
          </p:cNvCxnSpPr>
          <p:nvPr/>
        </p:nvCxnSpPr>
        <p:spPr bwMode="auto">
          <a:xfrm>
            <a:off x="4284663" y="1844675"/>
            <a:ext cx="0" cy="647700"/>
          </a:xfrm>
          <a:prstGeom prst="straightConnector1">
            <a:avLst/>
          </a:prstGeom>
          <a:noFill/>
          <a:ln w="38100">
            <a:solidFill>
              <a:schemeClr val="tx1"/>
            </a:solidFill>
            <a:round/>
            <a:headEnd/>
            <a:tailEnd type="arrow" w="med" len="med"/>
          </a:ln>
          <a:effectLst>
            <a:outerShdw dist="20000" dir="5400000" rotWithShape="0">
              <a:srgbClr val="808080">
                <a:alpha val="37999"/>
              </a:srgbClr>
            </a:outerShdw>
          </a:effectLst>
        </p:spPr>
      </p:cxnSp>
      <p:pic>
        <p:nvPicPr>
          <p:cNvPr id="18439" name="Espace réservé du contenu 4" descr="5.png"/>
          <p:cNvPicPr>
            <a:picLocks noChangeAspect="1"/>
          </p:cNvPicPr>
          <p:nvPr/>
        </p:nvPicPr>
        <p:blipFill>
          <a:blip r:embed="rId2" cstate="print"/>
          <a:srcRect l="20300" t="945" r="16737" b="29880"/>
          <a:stretch>
            <a:fillRect/>
          </a:stretch>
        </p:blipFill>
        <p:spPr bwMode="auto">
          <a:xfrm>
            <a:off x="3203575" y="3438525"/>
            <a:ext cx="2232025" cy="3265488"/>
          </a:xfrm>
          <a:prstGeom prst="rect">
            <a:avLst/>
          </a:prstGeom>
          <a:noFill/>
          <a:ln w="38100">
            <a:solidFill>
              <a:schemeClr val="tx1"/>
            </a:solidFill>
            <a:miter lim="800000"/>
            <a:headEnd/>
            <a:tailEnd/>
          </a:ln>
        </p:spPr>
      </p:pic>
      <p:cxnSp>
        <p:nvCxnSpPr>
          <p:cNvPr id="4" name="Connecteur droit avec flèche 3"/>
          <p:cNvCxnSpPr>
            <a:cxnSpLocks noChangeShapeType="1"/>
          </p:cNvCxnSpPr>
          <p:nvPr/>
        </p:nvCxnSpPr>
        <p:spPr bwMode="auto">
          <a:xfrm>
            <a:off x="3708400" y="5300663"/>
            <a:ext cx="1223963" cy="576262"/>
          </a:xfrm>
          <a:prstGeom prst="straightConnector1">
            <a:avLst/>
          </a:prstGeom>
          <a:noFill/>
          <a:ln w="38100">
            <a:solidFill>
              <a:srgbClr val="000000"/>
            </a:solidFill>
            <a:round/>
            <a:headEnd/>
            <a:tailEnd type="arrow" w="med" len="med"/>
          </a:ln>
          <a:effectLst>
            <a:outerShdw dist="20000" dir="5400000" rotWithShape="0">
              <a:srgbClr val="808080">
                <a:alpha val="37999"/>
              </a:srgbClr>
            </a:outerShdw>
          </a:effectLst>
        </p:spPr>
      </p:cxnSp>
      <p:sp>
        <p:nvSpPr>
          <p:cNvPr id="21" name="ZoneTexte 20"/>
          <p:cNvSpPr txBox="1"/>
          <p:nvPr/>
        </p:nvSpPr>
        <p:spPr>
          <a:xfrm>
            <a:off x="3203575" y="4581525"/>
            <a:ext cx="504825" cy="1938338"/>
          </a:xfrm>
          <a:prstGeom prst="rect">
            <a:avLst/>
          </a:prstGeom>
          <a:solidFill>
            <a:srgbClr val="FFFFFF"/>
          </a:solidFill>
          <a:ln>
            <a:solidFill>
              <a:srgbClr val="000000"/>
            </a:solidFill>
          </a:ln>
        </p:spPr>
        <p:txBody>
          <a:bodyPr>
            <a:spAutoFit/>
          </a:bodyPr>
          <a:lstStyle/>
          <a:p>
            <a:pPr>
              <a:defRPr/>
            </a:pPr>
            <a:r>
              <a:rPr lang="fr-FR" sz="2400" b="1" dirty="0">
                <a:latin typeface="+mn-lt"/>
                <a:ea typeface="ＭＳ Ｐゴシック" charset="0"/>
                <a:cs typeface="ＭＳ Ｐゴシック" charset="0"/>
              </a:rPr>
              <a:t>N</a:t>
            </a:r>
          </a:p>
          <a:p>
            <a:pPr>
              <a:defRPr/>
            </a:pPr>
            <a:r>
              <a:rPr lang="fr-FR" sz="2400" b="1" dirty="0">
                <a:latin typeface="+mn-lt"/>
                <a:ea typeface="ＭＳ Ｐゴシック" charset="0"/>
                <a:cs typeface="ＭＳ Ｐゴシック" charset="0"/>
              </a:rPr>
              <a:t>I</a:t>
            </a:r>
          </a:p>
          <a:p>
            <a:pPr>
              <a:defRPr/>
            </a:pPr>
            <a:r>
              <a:rPr lang="fr-FR" sz="2400" b="1" dirty="0">
                <a:latin typeface="+mn-lt"/>
                <a:ea typeface="ＭＳ Ｐゴシック" charset="0"/>
                <a:cs typeface="ＭＳ Ｐゴシック" charset="0"/>
              </a:rPr>
              <a:t>D</a:t>
            </a:r>
          </a:p>
          <a:p>
            <a:pPr>
              <a:defRPr/>
            </a:pPr>
            <a:r>
              <a:rPr lang="fr-FR" sz="2400" b="1" dirty="0">
                <a:latin typeface="+mn-lt"/>
                <a:ea typeface="ＭＳ Ｐゴシック" charset="0"/>
                <a:cs typeface="ＭＳ Ｐゴシック" charset="0"/>
              </a:rPr>
              <a:t>U</a:t>
            </a:r>
          </a:p>
          <a:p>
            <a:pPr>
              <a:defRPr/>
            </a:pPr>
            <a:r>
              <a:rPr lang="fr-FR" sz="2400" b="1" dirty="0">
                <a:latin typeface="+mn-lt"/>
                <a:ea typeface="ＭＳ Ｐゴシック" charset="0"/>
                <a:cs typeface="ＭＳ Ｐゴシック" charset="0"/>
              </a:rPr>
              <a: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MG_0998"/>
          <p:cNvPicPr>
            <a:picLocks noChangeAspect="1" noChangeArrowheads="1"/>
          </p:cNvPicPr>
          <p:nvPr/>
        </p:nvPicPr>
        <p:blipFill>
          <a:blip r:embed="rId3" cstate="print"/>
          <a:srcRect/>
          <a:stretch>
            <a:fillRect/>
          </a:stretch>
        </p:blipFill>
        <p:spPr bwMode="auto">
          <a:xfrm>
            <a:off x="3265488" y="19050"/>
            <a:ext cx="2878137" cy="3481388"/>
          </a:xfrm>
          <a:prstGeom prst="rect">
            <a:avLst/>
          </a:prstGeom>
          <a:noFill/>
          <a:ln w="9525">
            <a:noFill/>
            <a:miter lim="800000"/>
            <a:headEnd/>
            <a:tailEnd/>
          </a:ln>
        </p:spPr>
      </p:pic>
      <p:pic>
        <p:nvPicPr>
          <p:cNvPr id="34819" name="Picture 3" descr="IMG_1000"/>
          <p:cNvPicPr>
            <a:picLocks noChangeAspect="1" noChangeArrowheads="1"/>
          </p:cNvPicPr>
          <p:nvPr/>
        </p:nvPicPr>
        <p:blipFill>
          <a:blip r:embed="rId4" cstate="print"/>
          <a:srcRect/>
          <a:stretch>
            <a:fillRect/>
          </a:stretch>
        </p:blipFill>
        <p:spPr bwMode="auto">
          <a:xfrm>
            <a:off x="5848350" y="-28575"/>
            <a:ext cx="3295650" cy="3600450"/>
          </a:xfrm>
          <a:prstGeom prst="rect">
            <a:avLst/>
          </a:prstGeom>
          <a:noFill/>
          <a:ln w="9525">
            <a:noFill/>
            <a:miter lim="800000"/>
            <a:headEnd/>
            <a:tailEnd/>
          </a:ln>
        </p:spPr>
      </p:pic>
      <p:pic>
        <p:nvPicPr>
          <p:cNvPr id="34820" name="Picture 4" descr="IMG_1003"/>
          <p:cNvPicPr>
            <a:picLocks noChangeAspect="1" noChangeArrowheads="1"/>
          </p:cNvPicPr>
          <p:nvPr/>
        </p:nvPicPr>
        <p:blipFill>
          <a:blip r:embed="rId5" cstate="print"/>
          <a:srcRect/>
          <a:stretch>
            <a:fillRect/>
          </a:stretch>
        </p:blipFill>
        <p:spPr bwMode="auto">
          <a:xfrm>
            <a:off x="34925" y="2873375"/>
            <a:ext cx="1728788" cy="3984625"/>
          </a:xfrm>
          <a:prstGeom prst="rect">
            <a:avLst/>
          </a:prstGeom>
          <a:noFill/>
          <a:ln w="9525">
            <a:noFill/>
            <a:miter lim="800000"/>
            <a:headEnd/>
            <a:tailEnd/>
          </a:ln>
        </p:spPr>
      </p:pic>
      <p:pic>
        <p:nvPicPr>
          <p:cNvPr id="34821" name="Picture 5" descr="IMG_1007"/>
          <p:cNvPicPr>
            <a:picLocks noChangeAspect="1" noChangeArrowheads="1"/>
          </p:cNvPicPr>
          <p:nvPr/>
        </p:nvPicPr>
        <p:blipFill>
          <a:blip r:embed="rId6" cstate="print"/>
          <a:srcRect/>
          <a:stretch>
            <a:fillRect/>
          </a:stretch>
        </p:blipFill>
        <p:spPr bwMode="auto">
          <a:xfrm>
            <a:off x="5508625" y="3465513"/>
            <a:ext cx="3635375" cy="3419475"/>
          </a:xfrm>
          <a:prstGeom prst="rect">
            <a:avLst/>
          </a:prstGeom>
          <a:noFill/>
          <a:ln w="9525">
            <a:noFill/>
            <a:miter lim="800000"/>
            <a:headEnd/>
            <a:tailEnd/>
          </a:ln>
        </p:spPr>
      </p:pic>
      <p:pic>
        <p:nvPicPr>
          <p:cNvPr id="34822" name="Picture 6" descr="IMG_0994"/>
          <p:cNvPicPr>
            <a:picLocks noChangeAspect="1" noChangeArrowheads="1"/>
          </p:cNvPicPr>
          <p:nvPr/>
        </p:nvPicPr>
        <p:blipFill>
          <a:blip r:embed="rId7" cstate="print"/>
          <a:srcRect/>
          <a:stretch>
            <a:fillRect/>
          </a:stretch>
        </p:blipFill>
        <p:spPr bwMode="auto">
          <a:xfrm>
            <a:off x="-36513" y="42863"/>
            <a:ext cx="3378201" cy="3470275"/>
          </a:xfrm>
          <a:prstGeom prst="rect">
            <a:avLst/>
          </a:prstGeom>
          <a:noFill/>
          <a:ln w="9525">
            <a:noFill/>
            <a:miter lim="800000"/>
            <a:headEnd/>
            <a:tailEnd/>
          </a:ln>
        </p:spPr>
      </p:pic>
      <p:sp>
        <p:nvSpPr>
          <p:cNvPr id="34823" name="Text Box 7"/>
          <p:cNvSpPr txBox="1">
            <a:spLocks noChangeArrowheads="1"/>
          </p:cNvSpPr>
          <p:nvPr/>
        </p:nvSpPr>
        <p:spPr bwMode="auto">
          <a:xfrm>
            <a:off x="2268538" y="4221163"/>
            <a:ext cx="2736850" cy="1768475"/>
          </a:xfrm>
          <a:prstGeom prst="rect">
            <a:avLst/>
          </a:prstGeom>
          <a:noFill/>
          <a:ln w="9525">
            <a:noFill/>
            <a:miter lim="800000"/>
            <a:headEnd/>
            <a:tailEnd/>
          </a:ln>
        </p:spPr>
        <p:txBody>
          <a:bodyPr>
            <a:spAutoFit/>
          </a:bodyPr>
          <a:lstStyle/>
          <a:p>
            <a:pPr algn="ctr">
              <a:spcBef>
                <a:spcPct val="50000"/>
              </a:spcBef>
            </a:pPr>
            <a:r>
              <a:rPr lang="fr-FR" sz="2000" b="1">
                <a:solidFill>
                  <a:schemeClr val="accent2"/>
                </a:solidFill>
              </a:rPr>
              <a:t>MALFORMATION VEINEUSE DU MUSCLE SOLEAIRE</a:t>
            </a:r>
          </a:p>
          <a:p>
            <a:pPr algn="ctr">
              <a:spcBef>
                <a:spcPct val="50000"/>
              </a:spcBef>
            </a:pPr>
            <a:r>
              <a:rPr lang="fr-FR" sz="2000"/>
              <a:t>EXERESE ECHOGUIDEE</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en arc 5"/>
          <p:cNvCxnSpPr>
            <a:cxnSpLocks noChangeShapeType="1"/>
          </p:cNvCxnSpPr>
          <p:nvPr/>
        </p:nvCxnSpPr>
        <p:spPr bwMode="auto">
          <a:xfrm flipV="1">
            <a:off x="2051050" y="2276475"/>
            <a:ext cx="2089150" cy="792163"/>
          </a:xfrm>
          <a:prstGeom prst="curvedConnector3">
            <a:avLst>
              <a:gd name="adj1" fmla="val 50000"/>
            </a:avLst>
          </a:prstGeom>
          <a:noFill/>
          <a:ln w="57150">
            <a:solidFill>
              <a:srgbClr val="4F81BD"/>
            </a:solidFill>
            <a:round/>
            <a:headEnd/>
            <a:tailEnd/>
          </a:ln>
          <a:effectLst>
            <a:outerShdw dist="20000" dir="5400000" rotWithShape="0">
              <a:srgbClr val="808080">
                <a:alpha val="37999"/>
              </a:srgbClr>
            </a:outerShdw>
          </a:effectLst>
        </p:spPr>
      </p:cxnSp>
      <p:cxnSp>
        <p:nvCxnSpPr>
          <p:cNvPr id="11" name="Connecteur en arc 10"/>
          <p:cNvCxnSpPr>
            <a:cxnSpLocks noChangeShapeType="1"/>
          </p:cNvCxnSpPr>
          <p:nvPr/>
        </p:nvCxnSpPr>
        <p:spPr bwMode="auto">
          <a:xfrm>
            <a:off x="4140200" y="2276475"/>
            <a:ext cx="2879725" cy="647700"/>
          </a:xfrm>
          <a:prstGeom prst="curvedConnector3">
            <a:avLst>
              <a:gd name="adj1" fmla="val 50000"/>
            </a:avLst>
          </a:prstGeom>
          <a:noFill/>
          <a:ln w="57150">
            <a:solidFill>
              <a:srgbClr val="4F81BD"/>
            </a:solidFill>
            <a:round/>
            <a:headEnd/>
            <a:tailEnd/>
          </a:ln>
          <a:effectLst>
            <a:outerShdw dist="20000" dir="5400000" rotWithShape="0">
              <a:srgbClr val="808080">
                <a:alpha val="37999"/>
              </a:srgbClr>
            </a:outerShdw>
          </a:effectLst>
        </p:spPr>
      </p:cxnSp>
      <p:cxnSp>
        <p:nvCxnSpPr>
          <p:cNvPr id="15" name="Connecteur en arc 14"/>
          <p:cNvCxnSpPr>
            <a:cxnSpLocks noChangeShapeType="1"/>
          </p:cNvCxnSpPr>
          <p:nvPr/>
        </p:nvCxnSpPr>
        <p:spPr bwMode="auto">
          <a:xfrm>
            <a:off x="1692275" y="3357563"/>
            <a:ext cx="2232025" cy="431800"/>
          </a:xfrm>
          <a:prstGeom prst="curvedConnector3">
            <a:avLst>
              <a:gd name="adj1" fmla="val 67546"/>
            </a:avLst>
          </a:prstGeom>
          <a:noFill/>
          <a:ln w="57150">
            <a:solidFill>
              <a:schemeClr val="accent1"/>
            </a:solidFill>
            <a:round/>
            <a:headEnd/>
            <a:tailEnd/>
          </a:ln>
          <a:effectLst>
            <a:outerShdw dist="20000" dir="5400000" rotWithShape="0">
              <a:srgbClr val="808080">
                <a:alpha val="37999"/>
              </a:srgbClr>
            </a:outerShdw>
          </a:effectLst>
        </p:spPr>
      </p:cxnSp>
      <p:cxnSp>
        <p:nvCxnSpPr>
          <p:cNvPr id="21" name="Connecteur droit 20"/>
          <p:cNvCxnSpPr>
            <a:cxnSpLocks noChangeShapeType="1"/>
          </p:cNvCxnSpPr>
          <p:nvPr/>
        </p:nvCxnSpPr>
        <p:spPr bwMode="auto">
          <a:xfrm flipH="1">
            <a:off x="1692275" y="3068638"/>
            <a:ext cx="358775" cy="0"/>
          </a:xfrm>
          <a:prstGeom prst="line">
            <a:avLst/>
          </a:prstGeom>
          <a:noFill/>
          <a:ln w="38100">
            <a:solidFill>
              <a:srgbClr val="4F81BD"/>
            </a:solidFill>
            <a:round/>
            <a:headEnd/>
            <a:tailEnd/>
          </a:ln>
          <a:effectLst>
            <a:outerShdw dist="20000" dir="5400000" rotWithShape="0">
              <a:srgbClr val="808080">
                <a:alpha val="37999"/>
              </a:srgbClr>
            </a:outerShdw>
          </a:effectLst>
        </p:spPr>
      </p:cxnSp>
      <p:cxnSp>
        <p:nvCxnSpPr>
          <p:cNvPr id="23" name="Connecteur en arc 22"/>
          <p:cNvCxnSpPr>
            <a:cxnSpLocks noChangeShapeType="1"/>
          </p:cNvCxnSpPr>
          <p:nvPr/>
        </p:nvCxnSpPr>
        <p:spPr bwMode="auto">
          <a:xfrm rot="10800000">
            <a:off x="1116013" y="2636838"/>
            <a:ext cx="576262" cy="431800"/>
          </a:xfrm>
          <a:prstGeom prst="curvedConnector3">
            <a:avLst>
              <a:gd name="adj1" fmla="val 31454"/>
            </a:avLst>
          </a:prstGeom>
          <a:noFill/>
          <a:ln w="57150">
            <a:solidFill>
              <a:schemeClr val="accent1"/>
            </a:solidFill>
            <a:round/>
            <a:headEnd/>
            <a:tailEnd/>
          </a:ln>
          <a:effectLst>
            <a:outerShdw dist="20000" dir="5400000" rotWithShape="0">
              <a:srgbClr val="808080">
                <a:alpha val="37999"/>
              </a:srgbClr>
            </a:outerShdw>
          </a:effectLst>
        </p:spPr>
      </p:cxnSp>
      <p:cxnSp>
        <p:nvCxnSpPr>
          <p:cNvPr id="26" name="Connecteur en arc 25"/>
          <p:cNvCxnSpPr>
            <a:cxnSpLocks noChangeShapeType="1"/>
          </p:cNvCxnSpPr>
          <p:nvPr/>
        </p:nvCxnSpPr>
        <p:spPr bwMode="auto">
          <a:xfrm rot="10800000" flipV="1">
            <a:off x="1116013" y="3357563"/>
            <a:ext cx="576262" cy="215900"/>
          </a:xfrm>
          <a:prstGeom prst="curvedConnector3">
            <a:avLst>
              <a:gd name="adj1" fmla="val 50000"/>
            </a:avLst>
          </a:prstGeom>
          <a:noFill/>
          <a:ln w="57150">
            <a:solidFill>
              <a:schemeClr val="accent1"/>
            </a:solidFill>
            <a:round/>
            <a:headEnd/>
            <a:tailEnd/>
          </a:ln>
          <a:effectLst>
            <a:outerShdw dist="20000" dir="5400000" rotWithShape="0">
              <a:srgbClr val="808080">
                <a:alpha val="37999"/>
              </a:srgbClr>
            </a:outerShdw>
          </a:effectLst>
        </p:spPr>
      </p:cxnSp>
      <p:cxnSp>
        <p:nvCxnSpPr>
          <p:cNvPr id="28" name="Connecteur droit 27"/>
          <p:cNvCxnSpPr>
            <a:cxnSpLocks noChangeShapeType="1"/>
          </p:cNvCxnSpPr>
          <p:nvPr/>
        </p:nvCxnSpPr>
        <p:spPr bwMode="auto">
          <a:xfrm>
            <a:off x="3924300" y="3789363"/>
            <a:ext cx="0" cy="792162"/>
          </a:xfrm>
          <a:prstGeom prst="line">
            <a:avLst/>
          </a:prstGeom>
          <a:noFill/>
          <a:ln w="57150">
            <a:solidFill>
              <a:schemeClr val="tx1"/>
            </a:solidFill>
            <a:round/>
            <a:headEnd/>
            <a:tailEnd/>
          </a:ln>
          <a:effectLst>
            <a:outerShdw dist="20000" dir="5400000" rotWithShape="0">
              <a:srgbClr val="808080">
                <a:alpha val="37999"/>
              </a:srgbClr>
            </a:outerShdw>
          </a:effectLst>
        </p:spPr>
      </p:cxnSp>
      <p:cxnSp>
        <p:nvCxnSpPr>
          <p:cNvPr id="29" name="Connecteur droit 28"/>
          <p:cNvCxnSpPr>
            <a:cxnSpLocks noChangeShapeType="1"/>
          </p:cNvCxnSpPr>
          <p:nvPr/>
        </p:nvCxnSpPr>
        <p:spPr bwMode="auto">
          <a:xfrm>
            <a:off x="4500563" y="3789363"/>
            <a:ext cx="0" cy="792162"/>
          </a:xfrm>
          <a:prstGeom prst="line">
            <a:avLst/>
          </a:prstGeom>
          <a:noFill/>
          <a:ln w="57150">
            <a:solidFill>
              <a:schemeClr val="tx1"/>
            </a:solidFill>
            <a:round/>
            <a:headEnd/>
            <a:tailEnd/>
          </a:ln>
          <a:effectLst>
            <a:outerShdw dist="20000" dir="5400000" rotWithShape="0">
              <a:srgbClr val="808080">
                <a:alpha val="37999"/>
              </a:srgbClr>
            </a:outerShdw>
          </a:effectLst>
        </p:spPr>
      </p:cxnSp>
      <p:cxnSp>
        <p:nvCxnSpPr>
          <p:cNvPr id="31" name="Connecteur en arc 30"/>
          <p:cNvCxnSpPr>
            <a:cxnSpLocks noChangeShapeType="1"/>
          </p:cNvCxnSpPr>
          <p:nvPr/>
        </p:nvCxnSpPr>
        <p:spPr bwMode="auto">
          <a:xfrm flipV="1">
            <a:off x="4500563" y="3429000"/>
            <a:ext cx="2519362" cy="360363"/>
          </a:xfrm>
          <a:prstGeom prst="curvedConnector3">
            <a:avLst>
              <a:gd name="adj1" fmla="val 50000"/>
            </a:avLst>
          </a:prstGeom>
          <a:noFill/>
          <a:ln w="57150">
            <a:solidFill>
              <a:schemeClr val="accent1"/>
            </a:solidFill>
            <a:round/>
            <a:headEnd/>
            <a:tailEnd/>
          </a:ln>
          <a:effectLst>
            <a:outerShdw dist="20000" dir="5400000" rotWithShape="0">
              <a:srgbClr val="808080">
                <a:alpha val="37999"/>
              </a:srgbClr>
            </a:outerShdw>
          </a:effectLst>
        </p:spPr>
      </p:cxnSp>
      <p:cxnSp>
        <p:nvCxnSpPr>
          <p:cNvPr id="42" name="Connecteur en arc 41"/>
          <p:cNvCxnSpPr>
            <a:cxnSpLocks noChangeShapeType="1"/>
          </p:cNvCxnSpPr>
          <p:nvPr/>
        </p:nvCxnSpPr>
        <p:spPr bwMode="auto">
          <a:xfrm rot="10800000">
            <a:off x="2843213" y="4221163"/>
            <a:ext cx="1081087" cy="360362"/>
          </a:xfrm>
          <a:prstGeom prst="curvedConnector3">
            <a:avLst>
              <a:gd name="adj1" fmla="val 50000"/>
            </a:avLst>
          </a:prstGeom>
          <a:noFill/>
          <a:ln w="57150">
            <a:solidFill>
              <a:srgbClr val="FF0000"/>
            </a:solidFill>
            <a:round/>
            <a:headEnd/>
            <a:tailEnd/>
          </a:ln>
          <a:effectLst>
            <a:outerShdw dist="20000" dir="5400000" rotWithShape="0">
              <a:srgbClr val="808080">
                <a:alpha val="37999"/>
              </a:srgbClr>
            </a:outerShdw>
          </a:effectLst>
        </p:spPr>
      </p:cxnSp>
      <p:cxnSp>
        <p:nvCxnSpPr>
          <p:cNvPr id="44" name="Connecteur en arc 43"/>
          <p:cNvCxnSpPr>
            <a:cxnSpLocks noChangeShapeType="1"/>
          </p:cNvCxnSpPr>
          <p:nvPr/>
        </p:nvCxnSpPr>
        <p:spPr bwMode="auto">
          <a:xfrm rot="10800000" flipV="1">
            <a:off x="1116013" y="4221163"/>
            <a:ext cx="1727200" cy="144462"/>
          </a:xfrm>
          <a:prstGeom prst="curvedConnector3">
            <a:avLst>
              <a:gd name="adj1" fmla="val 25972"/>
            </a:avLst>
          </a:prstGeom>
          <a:noFill/>
          <a:ln w="57150">
            <a:solidFill>
              <a:srgbClr val="FF0000"/>
            </a:solidFill>
            <a:round/>
            <a:headEnd/>
            <a:tailEnd/>
          </a:ln>
          <a:effectLst>
            <a:outerShdw dist="20000" dir="5400000" rotWithShape="0">
              <a:srgbClr val="808080">
                <a:alpha val="37999"/>
              </a:srgbClr>
            </a:outerShdw>
          </a:effectLst>
        </p:spPr>
      </p:cxnSp>
      <p:cxnSp>
        <p:nvCxnSpPr>
          <p:cNvPr id="58" name="Connecteur en arc 57"/>
          <p:cNvCxnSpPr>
            <a:cxnSpLocks noChangeShapeType="1"/>
          </p:cNvCxnSpPr>
          <p:nvPr/>
        </p:nvCxnSpPr>
        <p:spPr bwMode="auto">
          <a:xfrm>
            <a:off x="1116013" y="4797425"/>
            <a:ext cx="1800225" cy="215900"/>
          </a:xfrm>
          <a:prstGeom prst="curvedConnector3">
            <a:avLst>
              <a:gd name="adj1" fmla="val 50000"/>
            </a:avLst>
          </a:prstGeom>
          <a:noFill/>
          <a:ln w="57150">
            <a:solidFill>
              <a:srgbClr val="FF0000"/>
            </a:solidFill>
            <a:round/>
            <a:headEnd/>
            <a:tailEnd/>
          </a:ln>
          <a:effectLst>
            <a:outerShdw dist="20000" dir="5400000" rotWithShape="0">
              <a:srgbClr val="808080">
                <a:alpha val="37999"/>
              </a:srgbClr>
            </a:outerShdw>
          </a:effectLst>
        </p:spPr>
      </p:cxnSp>
      <p:cxnSp>
        <p:nvCxnSpPr>
          <p:cNvPr id="61" name="Connecteur droit 60"/>
          <p:cNvCxnSpPr>
            <a:cxnSpLocks noChangeShapeType="1"/>
          </p:cNvCxnSpPr>
          <p:nvPr/>
        </p:nvCxnSpPr>
        <p:spPr bwMode="auto">
          <a:xfrm>
            <a:off x="2916238" y="5013325"/>
            <a:ext cx="4103687" cy="0"/>
          </a:xfrm>
          <a:prstGeom prst="line">
            <a:avLst/>
          </a:prstGeom>
          <a:noFill/>
          <a:ln w="57150">
            <a:solidFill>
              <a:srgbClr val="FF0000"/>
            </a:solidFill>
            <a:round/>
            <a:headEnd/>
            <a:tailEnd/>
          </a:ln>
          <a:effectLst>
            <a:outerShdw dist="20000" dir="5400000" rotWithShape="0">
              <a:srgbClr val="808080">
                <a:alpha val="37999"/>
              </a:srgbClr>
            </a:outerShdw>
          </a:effectLst>
        </p:spPr>
      </p:cxnSp>
      <p:cxnSp>
        <p:nvCxnSpPr>
          <p:cNvPr id="63" name="Connecteur droit 62"/>
          <p:cNvCxnSpPr>
            <a:cxnSpLocks noChangeShapeType="1"/>
          </p:cNvCxnSpPr>
          <p:nvPr/>
        </p:nvCxnSpPr>
        <p:spPr bwMode="auto">
          <a:xfrm>
            <a:off x="4500563" y="4581525"/>
            <a:ext cx="2519362" cy="0"/>
          </a:xfrm>
          <a:prstGeom prst="line">
            <a:avLst/>
          </a:prstGeom>
          <a:noFill/>
          <a:ln w="57150">
            <a:solidFill>
              <a:srgbClr val="FF0000"/>
            </a:solidFill>
            <a:round/>
            <a:headEnd/>
            <a:tailEnd/>
          </a:ln>
          <a:effectLst>
            <a:outerShdw dist="20000" dir="5400000" rotWithShape="0">
              <a:srgbClr val="808080">
                <a:alpha val="37999"/>
              </a:srgbClr>
            </a:outerShdw>
          </a:effectLst>
        </p:spPr>
      </p:cxnSp>
      <p:cxnSp>
        <p:nvCxnSpPr>
          <p:cNvPr id="65" name="Connecteur droit avec flèche 64"/>
          <p:cNvCxnSpPr>
            <a:cxnSpLocks noChangeShapeType="1"/>
          </p:cNvCxnSpPr>
          <p:nvPr/>
        </p:nvCxnSpPr>
        <p:spPr bwMode="auto">
          <a:xfrm flipH="1">
            <a:off x="1042988" y="3284538"/>
            <a:ext cx="2016125" cy="0"/>
          </a:xfrm>
          <a:prstGeom prst="straightConnector1">
            <a:avLst/>
          </a:prstGeom>
          <a:noFill/>
          <a:ln w="38100">
            <a:solidFill>
              <a:schemeClr val="tx1"/>
            </a:solidFill>
            <a:round/>
            <a:headEnd/>
            <a:tailEnd type="arrow" w="med" len="med"/>
          </a:ln>
          <a:effectLst>
            <a:outerShdw dist="20000" dir="5400000" rotWithShape="0">
              <a:srgbClr val="808080">
                <a:alpha val="37999"/>
              </a:srgbClr>
            </a:outerShdw>
          </a:effectLst>
        </p:spPr>
      </p:cxnSp>
      <p:cxnSp>
        <p:nvCxnSpPr>
          <p:cNvPr id="67" name="Connecteur droit avec flèche 66"/>
          <p:cNvCxnSpPr>
            <a:cxnSpLocks noChangeShapeType="1"/>
          </p:cNvCxnSpPr>
          <p:nvPr/>
        </p:nvCxnSpPr>
        <p:spPr bwMode="auto">
          <a:xfrm>
            <a:off x="5003800" y="3213100"/>
            <a:ext cx="1081088" cy="0"/>
          </a:xfrm>
          <a:prstGeom prst="straightConnector1">
            <a:avLst/>
          </a:prstGeom>
          <a:noFill/>
          <a:ln w="38100">
            <a:solidFill>
              <a:schemeClr val="tx1"/>
            </a:solidFill>
            <a:round/>
            <a:headEnd/>
            <a:tailEnd type="arrow" w="med" len="med"/>
          </a:ln>
          <a:effectLst>
            <a:outerShdw dist="20000" dir="5400000" rotWithShape="0">
              <a:srgbClr val="808080">
                <a:alpha val="37999"/>
              </a:srgbClr>
            </a:outerShdw>
          </a:effectLst>
        </p:spPr>
      </p:cxnSp>
      <p:cxnSp>
        <p:nvCxnSpPr>
          <p:cNvPr id="68" name="Connecteur droit avec flèche 67"/>
          <p:cNvCxnSpPr>
            <a:cxnSpLocks noChangeShapeType="1"/>
          </p:cNvCxnSpPr>
          <p:nvPr/>
        </p:nvCxnSpPr>
        <p:spPr bwMode="auto">
          <a:xfrm flipV="1">
            <a:off x="4284663" y="3500438"/>
            <a:ext cx="0" cy="1081087"/>
          </a:xfrm>
          <a:prstGeom prst="straightConnector1">
            <a:avLst/>
          </a:prstGeom>
          <a:noFill/>
          <a:ln w="38100">
            <a:solidFill>
              <a:schemeClr val="tx1"/>
            </a:solidFill>
            <a:round/>
            <a:headEnd/>
            <a:tailEnd type="arrow" w="med" len="med"/>
          </a:ln>
          <a:effectLst>
            <a:outerShdw dist="20000" dir="5400000" rotWithShape="0">
              <a:srgbClr val="808080">
                <a:alpha val="37999"/>
              </a:srgbClr>
            </a:outerShdw>
          </a:effectLst>
        </p:spPr>
      </p:cxnSp>
      <p:cxnSp>
        <p:nvCxnSpPr>
          <p:cNvPr id="69" name="Connecteur droit avec flèche 68"/>
          <p:cNvCxnSpPr>
            <a:cxnSpLocks noChangeShapeType="1"/>
          </p:cNvCxnSpPr>
          <p:nvPr/>
        </p:nvCxnSpPr>
        <p:spPr bwMode="auto">
          <a:xfrm>
            <a:off x="2195513" y="4581525"/>
            <a:ext cx="1081087" cy="0"/>
          </a:xfrm>
          <a:prstGeom prst="straightConnector1">
            <a:avLst/>
          </a:prstGeom>
          <a:noFill/>
          <a:ln w="38100">
            <a:solidFill>
              <a:schemeClr val="tx1"/>
            </a:solidFill>
            <a:round/>
            <a:headEnd/>
            <a:tailEnd type="arrow" w="med" len="med"/>
          </a:ln>
          <a:effectLst>
            <a:outerShdw dist="20000" dir="5400000" rotWithShape="0">
              <a:srgbClr val="808080">
                <a:alpha val="37999"/>
              </a:srgbClr>
            </a:outerShdw>
          </a:effectLst>
        </p:spPr>
      </p:cxnSp>
      <p:cxnSp>
        <p:nvCxnSpPr>
          <p:cNvPr id="74" name="Connecteur droit avec flèche 73"/>
          <p:cNvCxnSpPr>
            <a:cxnSpLocks noChangeShapeType="1"/>
          </p:cNvCxnSpPr>
          <p:nvPr/>
        </p:nvCxnSpPr>
        <p:spPr bwMode="auto">
          <a:xfrm>
            <a:off x="5292725" y="4724400"/>
            <a:ext cx="287338" cy="0"/>
          </a:xfrm>
          <a:prstGeom prst="straightConnector1">
            <a:avLst/>
          </a:prstGeom>
          <a:noFill/>
          <a:ln w="19050">
            <a:solidFill>
              <a:srgbClr val="000000"/>
            </a:solidFill>
            <a:round/>
            <a:headEnd/>
            <a:tailEnd type="arrow" w="med" len="med"/>
          </a:ln>
          <a:effectLst>
            <a:outerShdw dist="20000" dir="5400000" rotWithShape="0">
              <a:srgbClr val="808080">
                <a:alpha val="37999"/>
              </a:srgbClr>
            </a:outerShdw>
          </a:effectLst>
        </p:spPr>
      </p:cxnSp>
      <p:cxnSp>
        <p:nvCxnSpPr>
          <p:cNvPr id="75" name="Connecteur droit avec flèche 74"/>
          <p:cNvCxnSpPr>
            <a:cxnSpLocks noChangeShapeType="1"/>
          </p:cNvCxnSpPr>
          <p:nvPr/>
        </p:nvCxnSpPr>
        <p:spPr bwMode="auto">
          <a:xfrm flipV="1">
            <a:off x="2195513" y="4724400"/>
            <a:ext cx="576262" cy="9525"/>
          </a:xfrm>
          <a:prstGeom prst="straightConnector1">
            <a:avLst/>
          </a:prstGeom>
          <a:noFill/>
          <a:ln w="38100">
            <a:solidFill>
              <a:srgbClr val="FF0000"/>
            </a:solidFill>
            <a:round/>
            <a:headEnd/>
            <a:tailEnd type="arrow" w="med" len="med"/>
          </a:ln>
          <a:effectLst>
            <a:outerShdw dist="20000" dir="5400000" rotWithShape="0">
              <a:srgbClr val="808080">
                <a:alpha val="37999"/>
              </a:srgbClr>
            </a:outerShdw>
          </a:effectLst>
        </p:spPr>
      </p:cxnSp>
      <p:cxnSp>
        <p:nvCxnSpPr>
          <p:cNvPr id="78" name="Connecteur droit avec flèche 77"/>
          <p:cNvCxnSpPr>
            <a:cxnSpLocks noChangeShapeType="1"/>
          </p:cNvCxnSpPr>
          <p:nvPr/>
        </p:nvCxnSpPr>
        <p:spPr bwMode="auto">
          <a:xfrm flipV="1">
            <a:off x="5003800" y="3357563"/>
            <a:ext cx="576263" cy="15875"/>
          </a:xfrm>
          <a:prstGeom prst="straightConnector1">
            <a:avLst/>
          </a:prstGeom>
          <a:noFill/>
          <a:ln w="38100">
            <a:solidFill>
              <a:srgbClr val="FF0000"/>
            </a:solidFill>
            <a:round/>
            <a:headEnd/>
            <a:tailEnd type="arrow" w="med" len="med"/>
          </a:ln>
          <a:effectLst>
            <a:outerShdw dist="20000" dir="5400000" rotWithShape="0">
              <a:srgbClr val="808080">
                <a:alpha val="37999"/>
              </a:srgbClr>
            </a:outerShdw>
          </a:effectLst>
        </p:spPr>
      </p:cxnSp>
      <p:cxnSp>
        <p:nvCxnSpPr>
          <p:cNvPr id="79" name="Connecteur droit avec flèche 78"/>
          <p:cNvCxnSpPr>
            <a:cxnSpLocks noChangeShapeType="1"/>
          </p:cNvCxnSpPr>
          <p:nvPr/>
        </p:nvCxnSpPr>
        <p:spPr bwMode="auto">
          <a:xfrm flipV="1">
            <a:off x="4140200" y="4076700"/>
            <a:ext cx="0" cy="512763"/>
          </a:xfrm>
          <a:prstGeom prst="straightConnector1">
            <a:avLst/>
          </a:prstGeom>
          <a:noFill/>
          <a:ln w="38100">
            <a:solidFill>
              <a:srgbClr val="FF0000"/>
            </a:solidFill>
            <a:round/>
            <a:headEnd/>
            <a:tailEnd type="arrow" w="med" len="med"/>
          </a:ln>
          <a:effectLst>
            <a:outerShdw dist="20000" dir="5400000" rotWithShape="0">
              <a:srgbClr val="808080">
                <a:alpha val="37999"/>
              </a:srgbClr>
            </a:outerShdw>
          </a:effectLst>
        </p:spPr>
      </p:cxnSp>
      <p:cxnSp>
        <p:nvCxnSpPr>
          <p:cNvPr id="80" name="Connecteur droit avec flèche 79"/>
          <p:cNvCxnSpPr>
            <a:cxnSpLocks noChangeShapeType="1"/>
          </p:cNvCxnSpPr>
          <p:nvPr/>
        </p:nvCxnSpPr>
        <p:spPr bwMode="auto">
          <a:xfrm flipH="1">
            <a:off x="1692275" y="3182938"/>
            <a:ext cx="576263" cy="0"/>
          </a:xfrm>
          <a:prstGeom prst="straightConnector1">
            <a:avLst/>
          </a:prstGeom>
          <a:noFill/>
          <a:ln w="38100">
            <a:solidFill>
              <a:srgbClr val="FF0000"/>
            </a:solidFill>
            <a:round/>
            <a:headEnd/>
            <a:tailEnd type="arrow" w="med" len="med"/>
          </a:ln>
          <a:effectLst>
            <a:outerShdw dist="20000" dir="5400000" rotWithShape="0">
              <a:srgbClr val="808080">
                <a:alpha val="37999"/>
              </a:srgbClr>
            </a:outerShdw>
          </a:effectLst>
        </p:spPr>
      </p:cxnSp>
      <p:cxnSp>
        <p:nvCxnSpPr>
          <p:cNvPr id="92" name="Connecteur droit avec flèche 91"/>
          <p:cNvCxnSpPr>
            <a:cxnSpLocks noChangeShapeType="1"/>
          </p:cNvCxnSpPr>
          <p:nvPr/>
        </p:nvCxnSpPr>
        <p:spPr bwMode="auto">
          <a:xfrm>
            <a:off x="5292725" y="4868863"/>
            <a:ext cx="215900" cy="0"/>
          </a:xfrm>
          <a:prstGeom prst="straightConnector1">
            <a:avLst/>
          </a:prstGeom>
          <a:noFill/>
          <a:ln w="19050">
            <a:solidFill>
              <a:srgbClr val="FF0000"/>
            </a:solidFill>
            <a:round/>
            <a:headEnd/>
            <a:tailEnd type="arrow" w="med" len="med"/>
          </a:ln>
          <a:effectLst>
            <a:outerShdw dist="20000" dir="5400000" rotWithShape="0">
              <a:srgbClr val="808080">
                <a:alpha val="37999"/>
              </a:srgbClr>
            </a:outerShdw>
          </a:effectLst>
        </p:spPr>
      </p:cxnSp>
      <p:sp>
        <p:nvSpPr>
          <p:cNvPr id="94" name="Flèche vers le haut 93"/>
          <p:cNvSpPr>
            <a:spLocks noChangeArrowheads="1"/>
          </p:cNvSpPr>
          <p:nvPr/>
        </p:nvSpPr>
        <p:spPr bwMode="auto">
          <a:xfrm>
            <a:off x="3708400" y="2349500"/>
            <a:ext cx="215900" cy="431800"/>
          </a:xfrm>
          <a:prstGeom prst="upArrow">
            <a:avLst>
              <a:gd name="adj1" fmla="val 50000"/>
              <a:gd name="adj2" fmla="val 50000"/>
            </a:avLst>
          </a:prstGeom>
          <a:solidFill>
            <a:schemeClr val="tx1"/>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fr-FR">
              <a:solidFill>
                <a:schemeClr val="lt1"/>
              </a:solidFill>
              <a:latin typeface="+mn-lt"/>
              <a:ea typeface="+mn-ea"/>
            </a:endParaRPr>
          </a:p>
        </p:txBody>
      </p:sp>
      <p:sp>
        <p:nvSpPr>
          <p:cNvPr id="95" name="Flèche vers le haut 94"/>
          <p:cNvSpPr>
            <a:spLocks noChangeArrowheads="1"/>
          </p:cNvSpPr>
          <p:nvPr/>
        </p:nvSpPr>
        <p:spPr bwMode="auto">
          <a:xfrm>
            <a:off x="4500563" y="2349500"/>
            <a:ext cx="215900" cy="431800"/>
          </a:xfrm>
          <a:prstGeom prst="upArrow">
            <a:avLst>
              <a:gd name="adj1" fmla="val 50000"/>
              <a:gd name="adj2" fmla="val 50000"/>
            </a:avLst>
          </a:prstGeom>
          <a:solidFill>
            <a:schemeClr val="tx1"/>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fr-FR">
              <a:solidFill>
                <a:schemeClr val="lt1"/>
              </a:solidFill>
              <a:latin typeface="+mn-lt"/>
              <a:ea typeface="+mn-ea"/>
            </a:endParaRPr>
          </a:p>
        </p:txBody>
      </p:sp>
      <p:sp>
        <p:nvSpPr>
          <p:cNvPr id="97" name="Flèche vers le haut 96"/>
          <p:cNvSpPr>
            <a:spLocks noChangeArrowheads="1"/>
          </p:cNvSpPr>
          <p:nvPr/>
        </p:nvSpPr>
        <p:spPr bwMode="auto">
          <a:xfrm>
            <a:off x="4787900" y="2368550"/>
            <a:ext cx="215900" cy="288925"/>
          </a:xfrm>
          <a:prstGeom prst="upArrow">
            <a:avLst>
              <a:gd name="adj1" fmla="val 50000"/>
              <a:gd name="adj2" fmla="val 50184"/>
            </a:avLst>
          </a:prstGeom>
          <a:solidFill>
            <a:srgbClr val="FF0000"/>
          </a:solidFill>
          <a:ln w="952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fr-FR">
              <a:solidFill>
                <a:schemeClr val="lt1"/>
              </a:solidFill>
              <a:latin typeface="+mn-lt"/>
              <a:ea typeface="+mn-ea"/>
            </a:endParaRPr>
          </a:p>
        </p:txBody>
      </p:sp>
      <p:sp>
        <p:nvSpPr>
          <p:cNvPr id="98" name="Flèche vers le haut 97"/>
          <p:cNvSpPr>
            <a:spLocks noChangeArrowheads="1"/>
          </p:cNvSpPr>
          <p:nvPr/>
        </p:nvSpPr>
        <p:spPr bwMode="auto">
          <a:xfrm>
            <a:off x="3995738" y="2322513"/>
            <a:ext cx="215900" cy="287337"/>
          </a:xfrm>
          <a:prstGeom prst="upArrow">
            <a:avLst>
              <a:gd name="adj1" fmla="val 50000"/>
              <a:gd name="adj2" fmla="val 49908"/>
            </a:avLst>
          </a:prstGeom>
          <a:solidFill>
            <a:srgbClr val="FF0000"/>
          </a:solidFill>
          <a:ln w="952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fr-FR">
              <a:solidFill>
                <a:schemeClr val="lt1"/>
              </a:solidFill>
              <a:latin typeface="+mn-lt"/>
              <a:ea typeface="+mn-ea"/>
            </a:endParaRPr>
          </a:p>
        </p:txBody>
      </p:sp>
      <p:cxnSp>
        <p:nvCxnSpPr>
          <p:cNvPr id="100" name="Connecteur droit 99"/>
          <p:cNvCxnSpPr>
            <a:cxnSpLocks noChangeShapeType="1"/>
          </p:cNvCxnSpPr>
          <p:nvPr/>
        </p:nvCxnSpPr>
        <p:spPr bwMode="auto">
          <a:xfrm>
            <a:off x="1116013" y="2205038"/>
            <a:ext cx="5400675" cy="0"/>
          </a:xfrm>
          <a:prstGeom prst="line">
            <a:avLst/>
          </a:prstGeom>
          <a:noFill/>
          <a:ln w="76200">
            <a:solidFill>
              <a:srgbClr val="953735"/>
            </a:solidFill>
            <a:round/>
            <a:headEnd/>
            <a:tailEnd/>
          </a:ln>
          <a:effectLst>
            <a:outerShdw dist="20000" dir="5400000" rotWithShape="0">
              <a:srgbClr val="808080">
                <a:alpha val="37999"/>
              </a:srgbClr>
            </a:outerShdw>
          </a:effectLst>
        </p:spPr>
      </p:cxnSp>
      <p:sp>
        <p:nvSpPr>
          <p:cNvPr id="107" name="ZoneTexte 106"/>
          <p:cNvSpPr txBox="1"/>
          <p:nvPr/>
        </p:nvSpPr>
        <p:spPr>
          <a:xfrm>
            <a:off x="6443663" y="1916113"/>
            <a:ext cx="1223962" cy="461962"/>
          </a:xfrm>
          <a:prstGeom prst="rect">
            <a:avLst/>
          </a:prstGeom>
          <a:noFill/>
        </p:spPr>
        <p:txBody>
          <a:bodyPr>
            <a:spAutoFit/>
          </a:bodyPr>
          <a:lstStyle/>
          <a:p>
            <a:pPr>
              <a:defRPr/>
            </a:pPr>
            <a:r>
              <a:rPr lang="fr-FR" sz="2400" b="1" dirty="0">
                <a:solidFill>
                  <a:schemeClr val="accent2">
                    <a:lumMod val="75000"/>
                  </a:schemeClr>
                </a:solidFill>
                <a:latin typeface="+mn-lt"/>
                <a:ea typeface="ＭＳ Ｐゴシック" charset="0"/>
                <a:cs typeface="ＭＳ Ｐゴシック" charset="0"/>
              </a:rPr>
              <a:t>peau</a:t>
            </a:r>
          </a:p>
        </p:txBody>
      </p:sp>
      <p:sp>
        <p:nvSpPr>
          <p:cNvPr id="108" name="ZoneTexte 107"/>
          <p:cNvSpPr txBox="1"/>
          <p:nvPr/>
        </p:nvSpPr>
        <p:spPr>
          <a:xfrm>
            <a:off x="4500563" y="3933825"/>
            <a:ext cx="1223962" cy="460375"/>
          </a:xfrm>
          <a:prstGeom prst="rect">
            <a:avLst/>
          </a:prstGeom>
          <a:noFill/>
        </p:spPr>
        <p:txBody>
          <a:bodyPr>
            <a:spAutoFit/>
          </a:bodyPr>
          <a:lstStyle/>
          <a:p>
            <a:pPr>
              <a:defRPr/>
            </a:pPr>
            <a:r>
              <a:rPr lang="fr-FR" sz="2400" b="1" dirty="0">
                <a:latin typeface="+mn-lt"/>
                <a:ea typeface="ＭＳ Ｐゴシック" charset="0"/>
                <a:cs typeface="ＭＳ Ｐゴシック" charset="0"/>
              </a:rPr>
              <a:t>SHUNT</a:t>
            </a:r>
          </a:p>
        </p:txBody>
      </p:sp>
      <p:sp>
        <p:nvSpPr>
          <p:cNvPr id="109" name="ZoneTexte 108"/>
          <p:cNvSpPr txBox="1"/>
          <p:nvPr/>
        </p:nvSpPr>
        <p:spPr>
          <a:xfrm>
            <a:off x="1116013" y="2420938"/>
            <a:ext cx="1943100" cy="584200"/>
          </a:xfrm>
          <a:prstGeom prst="rect">
            <a:avLst/>
          </a:prstGeom>
          <a:noFill/>
        </p:spPr>
        <p:txBody>
          <a:bodyPr>
            <a:spAutoFit/>
          </a:bodyPr>
          <a:lstStyle/>
          <a:p>
            <a:pPr algn="ctr"/>
            <a:r>
              <a:rPr lang="fr-FR" sz="1600" b="1">
                <a:solidFill>
                  <a:srgbClr val="000000"/>
                </a:solidFill>
                <a:latin typeface="Calibri" pitchFamily="34" charset="0"/>
              </a:rPr>
              <a:t>Sténose </a:t>
            </a:r>
          </a:p>
          <a:p>
            <a:pPr algn="ctr"/>
            <a:r>
              <a:rPr lang="fr-FR" sz="1600" b="1">
                <a:solidFill>
                  <a:srgbClr val="000000"/>
                </a:solidFill>
                <a:latin typeface="Calibri" pitchFamily="34" charset="0"/>
              </a:rPr>
              <a:t>relative</a:t>
            </a:r>
          </a:p>
        </p:txBody>
      </p:sp>
      <p:sp>
        <p:nvSpPr>
          <p:cNvPr id="110" name="ZoneTexte 109"/>
          <p:cNvSpPr txBox="1"/>
          <p:nvPr/>
        </p:nvSpPr>
        <p:spPr>
          <a:xfrm>
            <a:off x="539750" y="5540375"/>
            <a:ext cx="7632700" cy="1201738"/>
          </a:xfrm>
          <a:prstGeom prst="rect">
            <a:avLst/>
          </a:prstGeom>
          <a:noFill/>
        </p:spPr>
        <p:txBody>
          <a:bodyPr>
            <a:spAutoFit/>
          </a:bodyPr>
          <a:lstStyle/>
          <a:p>
            <a:pPr algn="ctr"/>
            <a:r>
              <a:rPr lang="fr-FR" sz="2400">
                <a:solidFill>
                  <a:srgbClr val="FF0000"/>
                </a:solidFill>
                <a:latin typeface="Calibri" pitchFamily="34" charset="0"/>
              </a:rPr>
              <a:t>Flèches rouges: vitesses et pressions sous β bloquants</a:t>
            </a:r>
          </a:p>
          <a:p>
            <a:pPr algn="ctr"/>
            <a:r>
              <a:rPr lang="fr-FR" sz="2400">
                <a:solidFill>
                  <a:srgbClr val="000000"/>
                </a:solidFill>
                <a:latin typeface="Calibri" pitchFamily="34" charset="0"/>
              </a:rPr>
              <a:t>Noires: sans </a:t>
            </a:r>
            <a:r>
              <a:rPr lang="fr-FR" sz="2400">
                <a:solidFill>
                  <a:srgbClr val="000000"/>
                </a:solidFill>
              </a:rPr>
              <a:t>β bloquants</a:t>
            </a:r>
          </a:p>
          <a:p>
            <a:endParaRPr lang="fr-FR" sz="2400">
              <a:latin typeface="Calibri" pitchFamily="34" charset="0"/>
            </a:endParaRPr>
          </a:p>
        </p:txBody>
      </p:sp>
      <p:sp>
        <p:nvSpPr>
          <p:cNvPr id="113" name="ZoneTexte 48"/>
          <p:cNvSpPr txBox="1">
            <a:spLocks noChangeArrowheads="1"/>
          </p:cNvSpPr>
          <p:nvPr/>
        </p:nvSpPr>
        <p:spPr bwMode="auto">
          <a:xfrm>
            <a:off x="107950" y="334963"/>
            <a:ext cx="892810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fr-FR" sz="3200">
                <a:latin typeface="Calibri" pitchFamily="34" charset="0"/>
              </a:rPr>
              <a:t>Effet des β bloquants: </a:t>
            </a:r>
          </a:p>
          <a:p>
            <a:pPr algn="ctr" eaLnBrk="1" hangingPunct="1"/>
            <a:r>
              <a:rPr lang="fr-FR" sz="3200">
                <a:latin typeface="Calibri" pitchFamily="34" charset="0"/>
              </a:rPr>
              <a:t>      débit et pression dans les veines sous cutanées</a:t>
            </a:r>
          </a:p>
        </p:txBody>
      </p:sp>
      <p:sp>
        <p:nvSpPr>
          <p:cNvPr id="114" name="Flèche vers le bas 113"/>
          <p:cNvSpPr/>
          <p:nvPr/>
        </p:nvSpPr>
        <p:spPr>
          <a:xfrm>
            <a:off x="684213" y="981075"/>
            <a:ext cx="215900" cy="2873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re 1"/>
          <p:cNvSpPr>
            <a:spLocks noGrp="1"/>
          </p:cNvSpPr>
          <p:nvPr>
            <p:ph type="title"/>
          </p:nvPr>
        </p:nvSpPr>
        <p:spPr>
          <a:xfrm>
            <a:off x="250825" y="0"/>
            <a:ext cx="8569325" cy="1143000"/>
          </a:xfrm>
        </p:spPr>
        <p:txBody>
          <a:bodyPr/>
          <a:lstStyle/>
          <a:p>
            <a:r>
              <a:rPr lang="fr-FR" sz="3200">
                <a:ea typeface="ＭＳ Ｐゴシック" pitchFamily="34" charset="-128"/>
              </a:rPr>
              <a:t>Débit MAV du bras   </a:t>
            </a:r>
            <a:br>
              <a:rPr lang="fr-FR" sz="3200">
                <a:ea typeface="ＭＳ Ｐゴシック" pitchFamily="34" charset="-128"/>
              </a:rPr>
            </a:br>
            <a:r>
              <a:rPr lang="fr-FR" sz="3200">
                <a:ea typeface="ＭＳ Ｐゴシック" pitchFamily="34" charset="-128"/>
              </a:rPr>
              <a:t>  de 620ml/mn sous β bloquant</a:t>
            </a:r>
          </a:p>
        </p:txBody>
      </p:sp>
      <p:pic>
        <p:nvPicPr>
          <p:cNvPr id="20482" name="Espace réservé du contenu 3" descr="1.png"/>
          <p:cNvPicPr>
            <a:picLocks noChangeAspect="1"/>
          </p:cNvPicPr>
          <p:nvPr/>
        </p:nvPicPr>
        <p:blipFill>
          <a:blip r:embed="rId2" cstate="print"/>
          <a:srcRect l="3381" t="4214" r="2171" b="16113"/>
          <a:stretch>
            <a:fillRect/>
          </a:stretch>
        </p:blipFill>
        <p:spPr bwMode="auto">
          <a:xfrm>
            <a:off x="179388" y="1916113"/>
            <a:ext cx="4337050" cy="2736850"/>
          </a:xfrm>
          <a:prstGeom prst="rect">
            <a:avLst/>
          </a:prstGeom>
          <a:noFill/>
          <a:ln w="9525">
            <a:noFill/>
            <a:miter lim="800000"/>
            <a:headEnd/>
            <a:tailEnd/>
          </a:ln>
        </p:spPr>
      </p:pic>
      <p:sp>
        <p:nvSpPr>
          <p:cNvPr id="2" name="ZoneTexte 1"/>
          <p:cNvSpPr txBox="1"/>
          <p:nvPr/>
        </p:nvSpPr>
        <p:spPr>
          <a:xfrm>
            <a:off x="179388" y="1382713"/>
            <a:ext cx="4321175" cy="461962"/>
          </a:xfrm>
          <a:prstGeom prst="rect">
            <a:avLst/>
          </a:prstGeom>
          <a:noFill/>
        </p:spPr>
        <p:txBody>
          <a:bodyPr>
            <a:spAutoFit/>
          </a:bodyPr>
          <a:lstStyle/>
          <a:p>
            <a:pPr algn="ctr"/>
            <a:r>
              <a:rPr lang="fr-FR" sz="2400">
                <a:latin typeface="Calibri" pitchFamily="34" charset="0"/>
              </a:rPr>
              <a:t>Pas de β bloquant</a:t>
            </a:r>
            <a:r>
              <a:rPr lang="fr-FR"/>
              <a:t> </a:t>
            </a:r>
          </a:p>
        </p:txBody>
      </p:sp>
      <p:sp>
        <p:nvSpPr>
          <p:cNvPr id="7" name="ZoneTexte 6"/>
          <p:cNvSpPr txBox="1"/>
          <p:nvPr/>
        </p:nvSpPr>
        <p:spPr>
          <a:xfrm>
            <a:off x="4500563" y="1085850"/>
            <a:ext cx="4535487" cy="830263"/>
          </a:xfrm>
          <a:prstGeom prst="rect">
            <a:avLst/>
          </a:prstGeom>
          <a:noFill/>
        </p:spPr>
        <p:txBody>
          <a:bodyPr>
            <a:spAutoFit/>
          </a:bodyPr>
          <a:lstStyle/>
          <a:p>
            <a:pPr algn="ctr"/>
            <a:r>
              <a:rPr lang="fr-FR" sz="2400">
                <a:latin typeface="Calibri" pitchFamily="34" charset="0"/>
              </a:rPr>
              <a:t>Avec β bloquant </a:t>
            </a:r>
          </a:p>
          <a:p>
            <a:pPr algn="ctr"/>
            <a:r>
              <a:rPr lang="fr-FR" sz="2400">
                <a:latin typeface="Calibri" pitchFamily="34" charset="0"/>
              </a:rPr>
              <a:t>(1an de traitement) </a:t>
            </a:r>
          </a:p>
        </p:txBody>
      </p:sp>
      <p:pic>
        <p:nvPicPr>
          <p:cNvPr id="20485" name="Espace réservé du contenu 3" descr="1.png"/>
          <p:cNvPicPr>
            <a:picLocks noGrp="1" noChangeAspect="1"/>
          </p:cNvPicPr>
          <p:nvPr>
            <p:ph idx="1"/>
          </p:nvPr>
        </p:nvPicPr>
        <p:blipFill>
          <a:blip r:embed="rId3" cstate="print"/>
          <a:srcRect l="3667" t="3986" r="2367" b="16023"/>
          <a:stretch>
            <a:fillRect/>
          </a:stretch>
        </p:blipFill>
        <p:spPr>
          <a:xfrm>
            <a:off x="4643438" y="1916113"/>
            <a:ext cx="4297362" cy="2736850"/>
          </a:xfrm>
        </p:spPr>
      </p:pic>
      <p:sp>
        <p:nvSpPr>
          <p:cNvPr id="3" name="ZoneTexte 2"/>
          <p:cNvSpPr txBox="1"/>
          <p:nvPr/>
        </p:nvSpPr>
        <p:spPr>
          <a:xfrm>
            <a:off x="179388" y="4730750"/>
            <a:ext cx="4321175" cy="1938338"/>
          </a:xfrm>
          <a:prstGeom prst="rect">
            <a:avLst/>
          </a:prstGeom>
          <a:noFill/>
        </p:spPr>
        <p:txBody>
          <a:bodyPr>
            <a:spAutoFit/>
          </a:bodyPr>
          <a:lstStyle/>
          <a:p>
            <a:pPr algn="ctr"/>
            <a:r>
              <a:rPr lang="fr-FR" sz="2400">
                <a:latin typeface="Calibri" pitchFamily="34" charset="0"/>
              </a:rPr>
              <a:t>Débit axillaire 2200ml/mn</a:t>
            </a:r>
          </a:p>
          <a:p>
            <a:pPr algn="ctr"/>
            <a:r>
              <a:rPr lang="fr-FR" sz="2400">
                <a:latin typeface="Calibri" pitchFamily="34" charset="0"/>
              </a:rPr>
              <a:t>et</a:t>
            </a:r>
          </a:p>
          <a:p>
            <a:pPr algn="ctr"/>
            <a:r>
              <a:rPr lang="fr-FR" sz="2400">
                <a:latin typeface="Calibri" pitchFamily="34" charset="0"/>
              </a:rPr>
              <a:t>Sténoses hémodynamiques veineuses axillaires </a:t>
            </a:r>
          </a:p>
          <a:p>
            <a:pPr algn="ctr"/>
            <a:r>
              <a:rPr lang="fr-FR" sz="2400">
                <a:latin typeface="Calibri" pitchFamily="34" charset="0"/>
              </a:rPr>
              <a:t>(sténoses relatives)</a:t>
            </a:r>
          </a:p>
        </p:txBody>
      </p:sp>
      <p:sp>
        <p:nvSpPr>
          <p:cNvPr id="10" name="ZoneTexte 9"/>
          <p:cNvSpPr txBox="1"/>
          <p:nvPr/>
        </p:nvSpPr>
        <p:spPr>
          <a:xfrm>
            <a:off x="4643438" y="4724400"/>
            <a:ext cx="4249737" cy="2678113"/>
          </a:xfrm>
          <a:prstGeom prst="rect">
            <a:avLst/>
          </a:prstGeom>
          <a:noFill/>
        </p:spPr>
        <p:txBody>
          <a:bodyPr>
            <a:spAutoFit/>
          </a:bodyPr>
          <a:lstStyle/>
          <a:p>
            <a:pPr algn="ctr"/>
            <a:r>
              <a:rPr lang="fr-FR" sz="2400">
                <a:latin typeface="Calibri" pitchFamily="34" charset="0"/>
              </a:rPr>
              <a:t>Débit axillaire 1580ml/mn</a:t>
            </a:r>
          </a:p>
          <a:p>
            <a:pPr algn="ctr"/>
            <a:r>
              <a:rPr lang="fr-FR" sz="2400">
                <a:latin typeface="Calibri" pitchFamily="34" charset="0"/>
              </a:rPr>
              <a:t>Et</a:t>
            </a:r>
          </a:p>
          <a:p>
            <a:pPr algn="ctr"/>
            <a:r>
              <a:rPr lang="fr-FR" sz="2400">
                <a:latin typeface="Calibri" pitchFamily="34" charset="0"/>
              </a:rPr>
              <a:t>Régression des sténoses hémodynamiques veineuses axillaires</a:t>
            </a:r>
          </a:p>
          <a:p>
            <a:endParaRPr lang="fr-FR" sz="2400">
              <a:latin typeface="Calibri" pitchFamily="34" charset="0"/>
            </a:endParaRPr>
          </a:p>
          <a:p>
            <a:endParaRPr lang="fr-FR" sz="2400">
              <a:latin typeface="Calibri" pitchFamily="34" charset="0"/>
            </a:endParaRPr>
          </a:p>
        </p:txBody>
      </p:sp>
      <p:sp>
        <p:nvSpPr>
          <p:cNvPr id="11" name="Flèche vers le bas 10"/>
          <p:cNvSpPr/>
          <p:nvPr/>
        </p:nvSpPr>
        <p:spPr>
          <a:xfrm>
            <a:off x="1835150" y="692150"/>
            <a:ext cx="215900" cy="2873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descr="C:\Users\claurian\Documents\IMAGECOURS MALF VASC\MAV PELVIS\MAV EXTRA PELVIS\MAV fesse marseille 2006\P5090069.JPG"/>
          <p:cNvPicPr>
            <a:picLocks noChangeAspect="1" noChangeArrowheads="1"/>
          </p:cNvPicPr>
          <p:nvPr/>
        </p:nvPicPr>
        <p:blipFill>
          <a:blip r:embed="rId3" cstate="print"/>
          <a:srcRect t="6262" r="6073" b="14423"/>
          <a:stretch>
            <a:fillRect/>
          </a:stretch>
        </p:blipFill>
        <p:spPr bwMode="auto">
          <a:xfrm>
            <a:off x="0" y="-44450"/>
            <a:ext cx="5527675" cy="3500438"/>
          </a:xfrm>
          <a:prstGeom prst="rect">
            <a:avLst/>
          </a:prstGeom>
          <a:noFill/>
          <a:ln w="9525">
            <a:noFill/>
            <a:miter lim="800000"/>
            <a:headEnd/>
            <a:tailEnd/>
          </a:ln>
        </p:spPr>
      </p:pic>
      <p:pic>
        <p:nvPicPr>
          <p:cNvPr id="21506" name="Picture 4" descr="C:\Users\claurian\Documents\IMAGECOURS MALF VASC\MAV PELVIS\MAV EXTRA PELVIS\MAV fesse marseille 2006\P5090068.JPG"/>
          <p:cNvPicPr>
            <a:picLocks noChangeAspect="1" noChangeArrowheads="1"/>
          </p:cNvPicPr>
          <p:nvPr/>
        </p:nvPicPr>
        <p:blipFill>
          <a:blip r:embed="rId4" cstate="print"/>
          <a:srcRect l="11475" t="13948" r="13303" b="21452"/>
          <a:stretch>
            <a:fillRect/>
          </a:stretch>
        </p:blipFill>
        <p:spPr bwMode="auto">
          <a:xfrm>
            <a:off x="3814763" y="3425825"/>
            <a:ext cx="5329237" cy="3432175"/>
          </a:xfrm>
          <a:prstGeom prst="rect">
            <a:avLst/>
          </a:prstGeom>
          <a:noFill/>
          <a:ln w="9525">
            <a:noFill/>
            <a:miter lim="800000"/>
            <a:headEnd/>
            <a:tailEnd/>
          </a:ln>
        </p:spPr>
      </p:pic>
      <p:sp>
        <p:nvSpPr>
          <p:cNvPr id="21507" name="ZoneTexte 3"/>
          <p:cNvSpPr txBox="1">
            <a:spLocks noChangeArrowheads="1"/>
          </p:cNvSpPr>
          <p:nvPr/>
        </p:nvSpPr>
        <p:spPr bwMode="auto">
          <a:xfrm>
            <a:off x="4140200" y="981075"/>
            <a:ext cx="2282825" cy="615950"/>
          </a:xfrm>
          <a:prstGeom prst="rect">
            <a:avLst/>
          </a:prstGeom>
          <a:solidFill>
            <a:schemeClr val="bg1"/>
          </a:solidFill>
          <a:ln w="9525">
            <a:solidFill>
              <a:srgbClr val="FF0000"/>
            </a:solidFill>
            <a:miter lim="800000"/>
            <a:headEnd/>
            <a:tailEnd/>
          </a:ln>
        </p:spPr>
        <p:txBody>
          <a:bodyPr wrap="none">
            <a:spAutoFit/>
          </a:bodyPr>
          <a:lstStyle/>
          <a:p>
            <a:r>
              <a:rPr lang="fr-FR"/>
              <a:t>MAV  GLUTEALE</a:t>
            </a:r>
          </a:p>
          <a:p>
            <a:r>
              <a:rPr lang="fr-FR" sz="1600"/>
              <a:t>S-cutanée intramuscul.</a:t>
            </a:r>
          </a:p>
        </p:txBody>
      </p:sp>
      <p:sp>
        <p:nvSpPr>
          <p:cNvPr id="21508" name="ZoneTexte 4"/>
          <p:cNvSpPr txBox="1">
            <a:spLocks noChangeArrowheads="1"/>
          </p:cNvSpPr>
          <p:nvPr/>
        </p:nvSpPr>
        <p:spPr bwMode="auto">
          <a:xfrm>
            <a:off x="5940425" y="2924175"/>
            <a:ext cx="3152775" cy="585788"/>
          </a:xfrm>
          <a:prstGeom prst="rect">
            <a:avLst/>
          </a:prstGeom>
          <a:solidFill>
            <a:schemeClr val="bg2"/>
          </a:solidFill>
          <a:ln w="9525">
            <a:solidFill>
              <a:srgbClr val="FF0000"/>
            </a:solidFill>
            <a:miter lim="800000"/>
            <a:headEnd/>
            <a:tailEnd/>
          </a:ln>
        </p:spPr>
        <p:txBody>
          <a:bodyPr wrap="none">
            <a:spAutoFit/>
          </a:bodyPr>
          <a:lstStyle/>
          <a:p>
            <a:r>
              <a:rPr lang="fr-FR" sz="1600"/>
              <a:t>DRAINAGE VEINEUX SUPERF;</a:t>
            </a:r>
          </a:p>
          <a:p>
            <a:r>
              <a:rPr lang="fr-FR" sz="1600"/>
              <a:t>            COMPLICATION</a:t>
            </a:r>
          </a:p>
        </p:txBody>
      </p:sp>
      <p:sp>
        <p:nvSpPr>
          <p:cNvPr id="6" name="Flèche vers le bas 5"/>
          <p:cNvSpPr/>
          <p:nvPr/>
        </p:nvSpPr>
        <p:spPr>
          <a:xfrm>
            <a:off x="6588125" y="3500438"/>
            <a:ext cx="431800" cy="2159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Flèche gauche 6"/>
          <p:cNvSpPr/>
          <p:nvPr/>
        </p:nvSpPr>
        <p:spPr>
          <a:xfrm>
            <a:off x="3708400" y="549275"/>
            <a:ext cx="576263" cy="358775"/>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C:\Users\claurian\Documents\IMAGECOURS MALF VASC\MAV PELVIS\MAV EXTRA PELVIS\MAV fesse marseille 2006\P5090068.JPG"/>
          <p:cNvPicPr>
            <a:picLocks noChangeAspect="1" noChangeArrowheads="1"/>
          </p:cNvPicPr>
          <p:nvPr/>
        </p:nvPicPr>
        <p:blipFill>
          <a:blip r:embed="rId3" cstate="print"/>
          <a:srcRect l="11475" t="13948" r="13303" b="21452"/>
          <a:stretch>
            <a:fillRect/>
          </a:stretch>
        </p:blipFill>
        <p:spPr bwMode="auto">
          <a:xfrm>
            <a:off x="3059113" y="2940050"/>
            <a:ext cx="6084887" cy="3917950"/>
          </a:xfrm>
          <a:prstGeom prst="rect">
            <a:avLst/>
          </a:prstGeom>
          <a:noFill/>
          <a:ln w="9525">
            <a:noFill/>
            <a:miter lim="800000"/>
            <a:headEnd/>
            <a:tailEnd/>
          </a:ln>
        </p:spPr>
      </p:pic>
      <p:pic>
        <p:nvPicPr>
          <p:cNvPr id="23554" name="Image 2"/>
          <p:cNvPicPr>
            <a:picLocks noChangeAspect="1"/>
          </p:cNvPicPr>
          <p:nvPr/>
        </p:nvPicPr>
        <p:blipFill>
          <a:blip r:embed="rId4" cstate="print"/>
          <a:srcRect/>
          <a:stretch>
            <a:fillRect/>
          </a:stretch>
        </p:blipFill>
        <p:spPr bwMode="auto">
          <a:xfrm>
            <a:off x="179388" y="0"/>
            <a:ext cx="4476750" cy="3357563"/>
          </a:xfrm>
          <a:prstGeom prst="rect">
            <a:avLst/>
          </a:prstGeom>
          <a:noFill/>
          <a:ln w="9525">
            <a:noFill/>
            <a:miter lim="800000"/>
            <a:headEnd/>
            <a:tailEnd/>
          </a:ln>
        </p:spPr>
      </p:pic>
      <p:sp>
        <p:nvSpPr>
          <p:cNvPr id="4" name="Flèche vers le bas 3"/>
          <p:cNvSpPr/>
          <p:nvPr/>
        </p:nvSpPr>
        <p:spPr>
          <a:xfrm>
            <a:off x="1835150" y="331788"/>
            <a:ext cx="360363" cy="5048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Flèche vers le bas 4"/>
          <p:cNvSpPr/>
          <p:nvPr/>
        </p:nvSpPr>
        <p:spPr>
          <a:xfrm>
            <a:off x="6227763" y="2781300"/>
            <a:ext cx="360362" cy="57626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557" name="ZoneTexte 5"/>
          <p:cNvSpPr txBox="1">
            <a:spLocks noChangeArrowheads="1"/>
          </p:cNvSpPr>
          <p:nvPr/>
        </p:nvSpPr>
        <p:spPr bwMode="auto">
          <a:xfrm>
            <a:off x="2771775" y="404813"/>
            <a:ext cx="4132263" cy="584200"/>
          </a:xfrm>
          <a:prstGeom prst="rect">
            <a:avLst/>
          </a:prstGeom>
          <a:noFill/>
          <a:ln w="9525">
            <a:solidFill>
              <a:srgbClr val="FF0000"/>
            </a:solidFill>
            <a:miter lim="800000"/>
            <a:headEnd/>
            <a:tailEnd/>
          </a:ln>
        </p:spPr>
        <p:txBody>
          <a:bodyPr wrap="none">
            <a:spAutoFit/>
          </a:bodyPr>
          <a:lstStyle/>
          <a:p>
            <a:r>
              <a:rPr lang="fr-FR" sz="1600"/>
              <a:t>SOUFFRANCE TISSULAIRE</a:t>
            </a:r>
          </a:p>
          <a:p>
            <a:r>
              <a:rPr lang="fr-FR" sz="1600"/>
              <a:t>           COMPLICATION HEMORRAGIQUE</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re 1"/>
          <p:cNvSpPr>
            <a:spLocks noGrp="1"/>
          </p:cNvSpPr>
          <p:nvPr>
            <p:ph type="title"/>
          </p:nvPr>
        </p:nvSpPr>
        <p:spPr/>
        <p:txBody>
          <a:bodyPr/>
          <a:lstStyle/>
          <a:p>
            <a:r>
              <a:rPr lang="fr-FR" sz="3200" b="1">
                <a:solidFill>
                  <a:srgbClr val="FF0000"/>
                </a:solidFill>
                <a:ea typeface="ＭＳ Ｐゴシック" pitchFamily="34" charset="-128"/>
              </a:rPr>
              <a:t>Prevention Complications Tissulaires M.A.V.</a:t>
            </a:r>
          </a:p>
        </p:txBody>
      </p:sp>
      <p:sp>
        <p:nvSpPr>
          <p:cNvPr id="25602" name="Espace réservé du contenu 2"/>
          <p:cNvSpPr>
            <a:spLocks noGrp="1"/>
          </p:cNvSpPr>
          <p:nvPr>
            <p:ph idx="1"/>
          </p:nvPr>
        </p:nvSpPr>
        <p:spPr/>
        <p:txBody>
          <a:bodyPr/>
          <a:lstStyle/>
          <a:p>
            <a:pPr>
              <a:buFont typeface="Arial" pitchFamily="34" charset="0"/>
              <a:buNone/>
            </a:pPr>
            <a:endParaRPr lang="fr-FR" sz="2400">
              <a:ea typeface="ＭＳ Ｐゴシック" pitchFamily="34" charset="-128"/>
            </a:endParaRPr>
          </a:p>
          <a:p>
            <a:pPr>
              <a:buFont typeface="Arial" pitchFamily="34" charset="0"/>
              <a:buNone/>
            </a:pPr>
            <a:r>
              <a:rPr lang="fr-FR" sz="2400">
                <a:ea typeface="ＭＳ Ｐゴシック" pitchFamily="34" charset="-128"/>
              </a:rPr>
              <a:t>      ISCHEMIE  TISSULAIRE  ( dermoepidermique ou muqueuse)         par ectasies veineuses superficielles</a:t>
            </a:r>
          </a:p>
          <a:p>
            <a:pPr>
              <a:buFont typeface="Arial" pitchFamily="34" charset="0"/>
              <a:buNone/>
            </a:pPr>
            <a:r>
              <a:rPr lang="fr-FR" sz="2400">
                <a:ea typeface="ＭＳ Ｐゴシック" pitchFamily="34" charset="-128"/>
              </a:rPr>
              <a:t>                                                             Risque Hemorragique            </a:t>
            </a:r>
          </a:p>
          <a:p>
            <a:pPr>
              <a:buFont typeface="Arial" pitchFamily="34" charset="0"/>
              <a:buNone/>
            </a:pPr>
            <a:r>
              <a:rPr lang="fr-FR">
                <a:ea typeface="ＭＳ Ｐゴシック" pitchFamily="34" charset="-128"/>
              </a:rPr>
              <a:t>     </a:t>
            </a:r>
            <a:r>
              <a:rPr lang="fr-FR" sz="2400">
                <a:ea typeface="ＭＳ Ｐゴシック" pitchFamily="34" charset="-128"/>
              </a:rPr>
              <a:t>CIBLE extrémités distales</a:t>
            </a:r>
          </a:p>
          <a:p>
            <a:pPr>
              <a:buFont typeface="Arial" pitchFamily="34" charset="0"/>
              <a:buNone/>
            </a:pPr>
            <a:r>
              <a:rPr lang="fr-FR" sz="2400">
                <a:ea typeface="ＭＳ Ｐゴシック" pitchFamily="34" charset="-128"/>
              </a:rPr>
              <a:t>                      des drainages superficiels par contention</a:t>
            </a:r>
          </a:p>
          <a:p>
            <a:pPr>
              <a:buFont typeface="Arial" pitchFamily="34" charset="0"/>
              <a:buNone/>
            </a:pPr>
            <a:r>
              <a:rPr lang="fr-FR" sz="2400">
                <a:ea typeface="ＭＳ Ｐゴシック" pitchFamily="34" charset="-128"/>
              </a:rPr>
              <a:t>                        pulsatilité  par  β BLOQUANT</a:t>
            </a:r>
          </a:p>
          <a:p>
            <a:pPr>
              <a:buFont typeface="Arial" pitchFamily="34" charset="0"/>
              <a:buNone/>
            </a:pPr>
            <a:r>
              <a:rPr lang="fr-FR" sz="2400">
                <a:ea typeface="ＭＳ Ｐゴシック" pitchFamily="34" charset="-128"/>
              </a:rPr>
              <a:t>         </a:t>
            </a:r>
          </a:p>
          <a:p>
            <a:pPr>
              <a:buFont typeface="Arial" pitchFamily="34" charset="0"/>
              <a:buNone/>
            </a:pPr>
            <a:r>
              <a:rPr lang="fr-FR" sz="2400">
                <a:ea typeface="ＭＳ Ｐゴシック" pitchFamily="34" charset="-128"/>
              </a:rPr>
              <a:t>                            TOUJOURS </a:t>
            </a:r>
            <a:r>
              <a:rPr lang="fr-FR" sz="2400" b="1">
                <a:solidFill>
                  <a:srgbClr val="FF0000"/>
                </a:solidFill>
                <a:ea typeface="ＭＳ Ｐゴシック" pitchFamily="34" charset="-128"/>
              </a:rPr>
              <a:t>TRAITEMENT PALLIATIF</a:t>
            </a:r>
            <a:endParaRPr lang="fr-FR" b="1">
              <a:solidFill>
                <a:srgbClr val="FF0000"/>
              </a:solidFill>
              <a:ea typeface="ＭＳ Ｐゴシック" pitchFamily="34" charset="-128"/>
            </a:endParaRPr>
          </a:p>
          <a:p>
            <a:pPr>
              <a:buFont typeface="Arial" pitchFamily="34" charset="0"/>
              <a:buNone/>
            </a:pPr>
            <a:r>
              <a:rPr lang="fr-FR">
                <a:ea typeface="ＭＳ Ｐゴシック" pitchFamily="34" charset="-128"/>
              </a:rPr>
              <a:t> </a:t>
            </a:r>
          </a:p>
        </p:txBody>
      </p:sp>
      <p:sp>
        <p:nvSpPr>
          <p:cNvPr id="2" name="Flèche vers le bas 1"/>
          <p:cNvSpPr/>
          <p:nvPr/>
        </p:nvSpPr>
        <p:spPr>
          <a:xfrm>
            <a:off x="1692275" y="4076700"/>
            <a:ext cx="287338" cy="2889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Flèche vers le bas 2"/>
          <p:cNvSpPr/>
          <p:nvPr/>
        </p:nvSpPr>
        <p:spPr>
          <a:xfrm>
            <a:off x="1692275" y="4508500"/>
            <a:ext cx="287338" cy="28733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C:\Users\claurian\Documents\IMAGECOURS MALF VASC\MAV MAIN\OPQ\Perrin doigt med 01-14\02-15.JPG"/>
          <p:cNvPicPr>
            <a:picLocks noChangeAspect="1" noChangeArrowheads="1"/>
          </p:cNvPicPr>
          <p:nvPr/>
        </p:nvPicPr>
        <p:blipFill>
          <a:blip r:embed="rId2" cstate="print"/>
          <a:srcRect/>
          <a:stretch>
            <a:fillRect/>
          </a:stretch>
        </p:blipFill>
        <p:spPr bwMode="auto">
          <a:xfrm>
            <a:off x="0" y="0"/>
            <a:ext cx="4379913" cy="3284538"/>
          </a:xfrm>
          <a:prstGeom prst="rect">
            <a:avLst/>
          </a:prstGeom>
          <a:noFill/>
          <a:ln w="9525">
            <a:noFill/>
            <a:miter lim="800000"/>
            <a:headEnd/>
            <a:tailEnd/>
          </a:ln>
        </p:spPr>
      </p:pic>
      <p:pic>
        <p:nvPicPr>
          <p:cNvPr id="26626" name="Picture 4" descr="C:\Users\claurian\Documents\IMAGECOURS MALF VASC\MAV MAIN\KL\MAV main Lhabitant\PB300150.JPG"/>
          <p:cNvPicPr>
            <a:picLocks noChangeAspect="1" noChangeArrowheads="1"/>
          </p:cNvPicPr>
          <p:nvPr/>
        </p:nvPicPr>
        <p:blipFill>
          <a:blip r:embed="rId3" cstate="print"/>
          <a:srcRect/>
          <a:stretch>
            <a:fillRect/>
          </a:stretch>
        </p:blipFill>
        <p:spPr bwMode="auto">
          <a:xfrm>
            <a:off x="3563938" y="3255963"/>
            <a:ext cx="4910137" cy="3683000"/>
          </a:xfrm>
          <a:prstGeom prst="rect">
            <a:avLst/>
          </a:prstGeom>
          <a:noFill/>
          <a:ln w="9525">
            <a:noFill/>
            <a:miter lim="800000"/>
            <a:headEnd/>
            <a:tailEnd/>
          </a:ln>
        </p:spPr>
      </p:pic>
      <p:sp>
        <p:nvSpPr>
          <p:cNvPr id="26627" name="ZoneTexte 1"/>
          <p:cNvSpPr txBox="1">
            <a:spLocks noChangeArrowheads="1"/>
          </p:cNvSpPr>
          <p:nvPr/>
        </p:nvSpPr>
        <p:spPr bwMode="auto">
          <a:xfrm>
            <a:off x="1187450" y="2771775"/>
            <a:ext cx="1416050" cy="369888"/>
          </a:xfrm>
          <a:prstGeom prst="rect">
            <a:avLst/>
          </a:prstGeom>
          <a:noFill/>
          <a:ln w="9525">
            <a:noFill/>
            <a:miter lim="800000"/>
            <a:headEnd/>
            <a:tailEnd/>
          </a:ln>
        </p:spPr>
        <p:txBody>
          <a:bodyPr wrap="none">
            <a:spAutoFit/>
          </a:bodyPr>
          <a:lstStyle/>
          <a:p>
            <a:r>
              <a:rPr lang="fr-FR"/>
              <a:t>Mav digitale</a:t>
            </a:r>
          </a:p>
        </p:txBody>
      </p:sp>
      <p:sp>
        <p:nvSpPr>
          <p:cNvPr id="26628" name="ZoneTexte 3"/>
          <p:cNvSpPr txBox="1">
            <a:spLocks noChangeArrowheads="1"/>
          </p:cNvSpPr>
          <p:nvPr/>
        </p:nvSpPr>
        <p:spPr bwMode="auto">
          <a:xfrm>
            <a:off x="5956300" y="5830888"/>
            <a:ext cx="61913" cy="369887"/>
          </a:xfrm>
          <a:prstGeom prst="rect">
            <a:avLst/>
          </a:prstGeom>
          <a:noFill/>
          <a:ln w="9525">
            <a:noFill/>
            <a:miter lim="800000"/>
            <a:headEnd/>
            <a:tailEnd/>
          </a:ln>
        </p:spPr>
        <p:txBody>
          <a:bodyPr>
            <a:spAutoFit/>
          </a:bodyPr>
          <a:lstStyle/>
          <a:p>
            <a:endParaRPr lang="fr-FR"/>
          </a:p>
        </p:txBody>
      </p:sp>
      <p:sp>
        <p:nvSpPr>
          <p:cNvPr id="26629" name="ZoneTexte 4"/>
          <p:cNvSpPr txBox="1">
            <a:spLocks noChangeArrowheads="1"/>
          </p:cNvSpPr>
          <p:nvPr/>
        </p:nvSpPr>
        <p:spPr bwMode="auto">
          <a:xfrm>
            <a:off x="5580063" y="5830888"/>
            <a:ext cx="1800225" cy="369887"/>
          </a:xfrm>
          <a:prstGeom prst="rect">
            <a:avLst/>
          </a:prstGeom>
          <a:noFill/>
          <a:ln w="9525">
            <a:noFill/>
            <a:miter lim="800000"/>
            <a:headEnd/>
            <a:tailEnd/>
          </a:ln>
        </p:spPr>
        <p:txBody>
          <a:bodyPr>
            <a:spAutoFit/>
          </a:bodyPr>
          <a:lstStyle/>
          <a:p>
            <a:endParaRPr lang="fr-FR"/>
          </a:p>
        </p:txBody>
      </p:sp>
      <p:sp>
        <p:nvSpPr>
          <p:cNvPr id="26630" name="ZoneTexte 5"/>
          <p:cNvSpPr txBox="1">
            <a:spLocks noChangeArrowheads="1"/>
          </p:cNvSpPr>
          <p:nvPr/>
        </p:nvSpPr>
        <p:spPr bwMode="auto">
          <a:xfrm>
            <a:off x="5724525" y="5903913"/>
            <a:ext cx="1295400" cy="646112"/>
          </a:xfrm>
          <a:prstGeom prst="rect">
            <a:avLst/>
          </a:prstGeom>
          <a:noFill/>
          <a:ln w="9525">
            <a:noFill/>
            <a:miter lim="800000"/>
            <a:headEnd/>
            <a:tailEnd/>
          </a:ln>
        </p:spPr>
        <p:txBody>
          <a:bodyPr>
            <a:spAutoFit/>
          </a:bodyPr>
          <a:lstStyle/>
          <a:p>
            <a:r>
              <a:rPr lang="fr-FR"/>
              <a:t>Contention efficace</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re 1"/>
          <p:cNvSpPr>
            <a:spLocks noGrp="1"/>
          </p:cNvSpPr>
          <p:nvPr>
            <p:ph type="title"/>
          </p:nvPr>
        </p:nvSpPr>
        <p:spPr/>
        <p:txBody>
          <a:bodyPr/>
          <a:lstStyle/>
          <a:p>
            <a:r>
              <a:rPr lang="fr-FR" sz="3200" b="1">
                <a:solidFill>
                  <a:srgbClr val="FF0000"/>
                </a:solidFill>
                <a:ea typeface="ＭＳ Ｐゴシック" pitchFamily="34" charset="-128"/>
              </a:rPr>
              <a:t>PREVENTION COMPLICATIONS TISSULAIRES </a:t>
            </a:r>
            <a:r>
              <a:rPr lang="fr-FR" sz="3200">
                <a:ea typeface="ＭＳ Ｐゴシック" pitchFamily="34" charset="-128"/>
              </a:rPr>
              <a:t> </a:t>
            </a:r>
            <a:r>
              <a:rPr lang="fr-FR" sz="3200" b="1">
                <a:solidFill>
                  <a:srgbClr val="FF0000"/>
                </a:solidFill>
                <a:ea typeface="ＭＳ Ｐゴシック" pitchFamily="34" charset="-128"/>
              </a:rPr>
              <a:t>MAV</a:t>
            </a:r>
          </a:p>
        </p:txBody>
      </p:sp>
      <p:sp>
        <p:nvSpPr>
          <p:cNvPr id="27650" name="Espace réservé du contenu 2"/>
          <p:cNvSpPr>
            <a:spLocks noGrp="1"/>
          </p:cNvSpPr>
          <p:nvPr>
            <p:ph idx="1"/>
          </p:nvPr>
        </p:nvSpPr>
        <p:spPr/>
        <p:txBody>
          <a:bodyPr/>
          <a:lstStyle/>
          <a:p>
            <a:pPr>
              <a:buFont typeface="Arial" pitchFamily="34" charset="0"/>
              <a:buNone/>
            </a:pPr>
            <a:r>
              <a:rPr lang="fr-FR" sz="2800" b="1">
                <a:ea typeface="ＭＳ Ｐゴシック" pitchFamily="34" charset="-128"/>
              </a:rPr>
              <a:t>REGION CERVICOFACIALE</a:t>
            </a:r>
          </a:p>
          <a:p>
            <a:pPr>
              <a:buFont typeface="Arial" pitchFamily="34" charset="0"/>
              <a:buNone/>
            </a:pPr>
            <a:r>
              <a:rPr lang="fr-FR" sz="2800">
                <a:ea typeface="ＭＳ Ｐゴシック" pitchFamily="34" charset="-128"/>
              </a:rPr>
              <a:t>                     pas de contention</a:t>
            </a:r>
          </a:p>
          <a:p>
            <a:pPr>
              <a:buFont typeface="Arial" pitchFamily="34" charset="0"/>
              <a:buNone/>
            </a:pPr>
            <a:r>
              <a:rPr lang="fr-FR" sz="2800">
                <a:ea typeface="ＭＳ Ｐゴシック" pitchFamily="34" charset="-128"/>
              </a:rPr>
              <a:t>                     effraction muqueuse</a:t>
            </a:r>
          </a:p>
          <a:p>
            <a:pPr>
              <a:buFont typeface="Arial" pitchFamily="34" charset="0"/>
              <a:buNone/>
            </a:pPr>
            <a:r>
              <a:rPr lang="fr-FR" sz="2800">
                <a:ea typeface="ＭＳ Ｐゴシック" pitchFamily="34" charset="-128"/>
              </a:rPr>
              <a:t>                      β BLOQUANT +++  vs EMBOLISATION</a:t>
            </a:r>
          </a:p>
          <a:p>
            <a:pPr>
              <a:buFont typeface="Arial" pitchFamily="34" charset="0"/>
              <a:buNone/>
            </a:pPr>
            <a:r>
              <a:rPr lang="fr-FR" sz="2800" b="1">
                <a:ea typeface="ＭＳ Ｐゴシック" pitchFamily="34" charset="-128"/>
              </a:rPr>
              <a:t>AUTRES TOPOGRAPHIES</a:t>
            </a:r>
          </a:p>
          <a:p>
            <a:pPr>
              <a:buFont typeface="Arial" pitchFamily="34" charset="0"/>
              <a:buNone/>
            </a:pPr>
            <a:r>
              <a:rPr lang="fr-FR" sz="2800">
                <a:ea typeface="ＭＳ Ｐゴシック" pitchFamily="34" charset="-128"/>
              </a:rPr>
              <a:t>    contention ne modifie pas le débit de la MAV </a:t>
            </a:r>
          </a:p>
          <a:p>
            <a:pPr>
              <a:buFont typeface="Arial" pitchFamily="34" charset="0"/>
              <a:buNone/>
            </a:pPr>
            <a:r>
              <a:rPr lang="fr-FR" sz="2800">
                <a:ea typeface="ＭＳ Ｐゴシック" pitchFamily="34" charset="-128"/>
              </a:rPr>
              <a:t>                         réduit la pression dans les drainages</a:t>
            </a:r>
          </a:p>
          <a:p>
            <a:pPr>
              <a:buFont typeface="Arial" pitchFamily="34" charset="0"/>
              <a:buNone/>
            </a:pPr>
            <a:r>
              <a:rPr lang="fr-FR" sz="2800">
                <a:ea typeface="ＭＳ Ｐゴシック" pitchFamily="34" charset="-128"/>
              </a:rPr>
              <a:t>                                     veineux superficiels</a:t>
            </a:r>
          </a:p>
          <a:p>
            <a:pPr>
              <a:buFont typeface="Arial" pitchFamily="34" charset="0"/>
              <a:buNone/>
            </a:pPr>
            <a:r>
              <a:rPr lang="fr-FR" sz="2800">
                <a:ea typeface="ＭＳ Ｐゴシック" pitchFamily="34" charset="-128"/>
              </a:rPr>
              <a:t> β bloquant systématique   +++  ( atenolol  100/150mg)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re 1"/>
          <p:cNvSpPr>
            <a:spLocks noGrp="1"/>
          </p:cNvSpPr>
          <p:nvPr>
            <p:ph type="title"/>
          </p:nvPr>
        </p:nvSpPr>
        <p:spPr>
          <a:xfrm>
            <a:off x="457200" y="247650"/>
            <a:ext cx="8229600" cy="1169988"/>
          </a:xfrm>
        </p:spPr>
        <p:txBody>
          <a:bodyPr/>
          <a:lstStyle/>
          <a:p>
            <a:r>
              <a:rPr lang="fr-FR" sz="2800" b="1">
                <a:solidFill>
                  <a:srgbClr val="FF0000"/>
                </a:solidFill>
                <a:ea typeface="ＭＳ Ｐゴシック" pitchFamily="34" charset="-128"/>
              </a:rPr>
              <a:t>CONCLUSION</a:t>
            </a:r>
          </a:p>
        </p:txBody>
      </p:sp>
      <p:sp>
        <p:nvSpPr>
          <p:cNvPr id="28674" name="Espace réservé du contenu 2"/>
          <p:cNvSpPr>
            <a:spLocks noGrp="1"/>
          </p:cNvSpPr>
          <p:nvPr>
            <p:ph idx="1"/>
          </p:nvPr>
        </p:nvSpPr>
        <p:spPr/>
        <p:txBody>
          <a:bodyPr/>
          <a:lstStyle/>
          <a:p>
            <a:pPr marL="0" indent="0">
              <a:buFont typeface="Arial" pitchFamily="34" charset="0"/>
              <a:buNone/>
            </a:pPr>
            <a:r>
              <a:rPr lang="fr-FR">
                <a:ea typeface="ＭＳ Ｐゴシック" pitchFamily="34" charset="-128"/>
              </a:rPr>
              <a:t> </a:t>
            </a:r>
            <a:r>
              <a:rPr lang="fr-FR" sz="2400">
                <a:ea typeface="ＭＳ Ｐゴシック" pitchFamily="34" charset="-128"/>
              </a:rPr>
              <a:t>Les β BLOQUANTS  n</a:t>
            </a:r>
            <a:r>
              <a:rPr lang="fr-FR" altLang="fr-FR" sz="2400">
                <a:ea typeface="ＭＳ Ｐゴシック" pitchFamily="34" charset="-128"/>
              </a:rPr>
              <a:t>’</a:t>
            </a:r>
            <a:r>
              <a:rPr lang="fr-FR" sz="2400">
                <a:ea typeface="ＭＳ Ｐゴシック" pitchFamily="34" charset="-128"/>
              </a:rPr>
              <a:t>ont aucun impact sur l</a:t>
            </a:r>
            <a:r>
              <a:rPr lang="fr-FR" altLang="fr-FR" sz="2400">
                <a:ea typeface="ＭＳ Ｐゴシック" pitchFamily="34" charset="-128"/>
              </a:rPr>
              <a:t>’</a:t>
            </a:r>
            <a:r>
              <a:rPr lang="fr-FR" sz="2400">
                <a:ea typeface="ＭＳ Ｐゴシック" pitchFamily="34" charset="-128"/>
              </a:rPr>
              <a:t>évolution de la MAV </a:t>
            </a:r>
          </a:p>
          <a:p>
            <a:pPr marL="0" indent="0">
              <a:buFont typeface="Arial" pitchFamily="34" charset="0"/>
              <a:buNone/>
            </a:pPr>
            <a:r>
              <a:rPr lang="fr-FR" sz="2400">
                <a:ea typeface="ＭＳ Ｐゴシック" pitchFamily="34" charset="-128"/>
              </a:rPr>
              <a:t> La cible en est la réduction des complications tissulaires</a:t>
            </a:r>
          </a:p>
          <a:p>
            <a:pPr marL="0" indent="0">
              <a:buFont typeface="Arial" pitchFamily="34" charset="0"/>
              <a:buNone/>
            </a:pPr>
            <a:r>
              <a:rPr lang="fr-FR" sz="2400">
                <a:ea typeface="ＭＳ Ｐゴシック" pitchFamily="34" charset="-128"/>
              </a:rPr>
              <a:t>   et /ou hémorragiques par un effet bradycardisant et par </a:t>
            </a:r>
          </a:p>
          <a:p>
            <a:pPr marL="0" indent="0">
              <a:buFont typeface="Arial" pitchFamily="34" charset="0"/>
              <a:buNone/>
            </a:pPr>
            <a:r>
              <a:rPr lang="fr-FR" sz="2400">
                <a:ea typeface="ＭＳ Ｐゴシック" pitchFamily="34" charset="-128"/>
              </a:rPr>
              <a:t>          réduction de la pression dans les veines de drainage.</a:t>
            </a:r>
          </a:p>
          <a:p>
            <a:pPr marL="0" indent="0">
              <a:buFont typeface="Arial" pitchFamily="34" charset="0"/>
              <a:buNone/>
            </a:pPr>
            <a:r>
              <a:rPr lang="fr-FR" sz="2400">
                <a:ea typeface="ＭＳ Ｐゴシック" pitchFamily="34" charset="-128"/>
              </a:rPr>
              <a:t> Ils sont, avec la contention, une bonne alternative aux embolisations artérielles itératives.</a:t>
            </a:r>
          </a:p>
          <a:p>
            <a:pPr marL="0" indent="0">
              <a:buFont typeface="Arial" pitchFamily="34" charset="0"/>
              <a:buNone/>
            </a:pPr>
            <a:endParaRPr lang="fr-FR" sz="2400">
              <a:ea typeface="ＭＳ Ｐゴシック" pitchFamily="34" charset="-128"/>
            </a:endParaRPr>
          </a:p>
          <a:p>
            <a:pPr marL="0" indent="0">
              <a:buFont typeface="Arial" pitchFamily="34" charset="0"/>
              <a:buNone/>
            </a:pPr>
            <a:r>
              <a:rPr lang="fr-FR" sz="2400">
                <a:ea typeface="ＭＳ Ｐゴシック" pitchFamily="34" charset="-128"/>
              </a:rPr>
              <a:t> La légitimité d</a:t>
            </a:r>
            <a:r>
              <a:rPr lang="fr-FR" altLang="fr-FR" sz="2400">
                <a:ea typeface="ＭＳ Ｐゴシック" pitchFamily="34" charset="-128"/>
              </a:rPr>
              <a:t>’</a:t>
            </a:r>
            <a:r>
              <a:rPr lang="fr-FR" sz="2400">
                <a:ea typeface="ＭＳ Ｐゴシック" pitchFamily="34" charset="-128"/>
              </a:rPr>
              <a:t>élargir les indications des β BLOQUANTS à toutes les MAV reste controversée.</a:t>
            </a:r>
          </a:p>
          <a:p>
            <a:pPr marL="0" indent="0">
              <a:buFont typeface="Arial" pitchFamily="34" charset="0"/>
              <a:buNone/>
            </a:pPr>
            <a:endParaRPr lang="fr-FR" sz="2400">
              <a:ea typeface="ＭＳ Ｐゴシック" pitchFamily="34" charset="-128"/>
            </a:endParaRPr>
          </a:p>
          <a:p>
            <a:pPr marL="0" indent="0">
              <a:buFont typeface="Arial" pitchFamily="34" charset="0"/>
              <a:buNone/>
            </a:pPr>
            <a:endParaRPr lang="fr-FR">
              <a:ea typeface="ＭＳ Ｐゴシック"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420938"/>
            <a:ext cx="9144000" cy="4437062"/>
            <a:chOff x="0" y="896"/>
            <a:chExt cx="5760" cy="3078"/>
          </a:xfrm>
        </p:grpSpPr>
        <p:pic>
          <p:nvPicPr>
            <p:cNvPr id="35845" name="Picture 3" descr="malf ferranti 0"/>
            <p:cNvPicPr>
              <a:picLocks noChangeAspect="1" noChangeArrowheads="1"/>
            </p:cNvPicPr>
            <p:nvPr/>
          </p:nvPicPr>
          <p:blipFill>
            <a:blip r:embed="rId3" cstate="print"/>
            <a:srcRect/>
            <a:stretch>
              <a:fillRect/>
            </a:stretch>
          </p:blipFill>
          <p:spPr bwMode="auto">
            <a:xfrm>
              <a:off x="3424" y="2659"/>
              <a:ext cx="2200" cy="1315"/>
            </a:xfrm>
            <a:prstGeom prst="rect">
              <a:avLst/>
            </a:prstGeom>
            <a:noFill/>
            <a:ln w="9525">
              <a:noFill/>
              <a:miter lim="800000"/>
              <a:headEnd/>
              <a:tailEnd/>
            </a:ln>
          </p:spPr>
        </p:pic>
        <p:pic>
          <p:nvPicPr>
            <p:cNvPr id="35846" name="Picture 4" descr="malf ferrant 5"/>
            <p:cNvPicPr>
              <a:picLocks noChangeAspect="1" noChangeArrowheads="1"/>
            </p:cNvPicPr>
            <p:nvPr/>
          </p:nvPicPr>
          <p:blipFill>
            <a:blip r:embed="rId4" cstate="print"/>
            <a:srcRect/>
            <a:stretch>
              <a:fillRect/>
            </a:stretch>
          </p:blipFill>
          <p:spPr bwMode="auto">
            <a:xfrm>
              <a:off x="1837" y="2659"/>
              <a:ext cx="2041" cy="1315"/>
            </a:xfrm>
            <a:prstGeom prst="rect">
              <a:avLst/>
            </a:prstGeom>
            <a:noFill/>
            <a:ln w="9525">
              <a:noFill/>
              <a:miter lim="800000"/>
              <a:headEnd/>
              <a:tailEnd/>
            </a:ln>
          </p:spPr>
        </p:pic>
        <p:pic>
          <p:nvPicPr>
            <p:cNvPr id="35847" name="Picture 5" descr="malf ferranti 3"/>
            <p:cNvPicPr>
              <a:picLocks noChangeAspect="1" noChangeArrowheads="1"/>
            </p:cNvPicPr>
            <p:nvPr/>
          </p:nvPicPr>
          <p:blipFill>
            <a:blip r:embed="rId5" cstate="print"/>
            <a:srcRect/>
            <a:stretch>
              <a:fillRect/>
            </a:stretch>
          </p:blipFill>
          <p:spPr bwMode="auto">
            <a:xfrm>
              <a:off x="703" y="2750"/>
              <a:ext cx="1633" cy="1224"/>
            </a:xfrm>
            <a:prstGeom prst="rect">
              <a:avLst/>
            </a:prstGeom>
            <a:noFill/>
            <a:ln w="9525">
              <a:noFill/>
              <a:miter lim="800000"/>
              <a:headEnd/>
              <a:tailEnd/>
            </a:ln>
          </p:spPr>
        </p:pic>
        <p:pic>
          <p:nvPicPr>
            <p:cNvPr id="35848" name="Picture 6" descr="malf ferranti 4"/>
            <p:cNvPicPr>
              <a:picLocks noChangeAspect="1" noChangeArrowheads="1"/>
            </p:cNvPicPr>
            <p:nvPr/>
          </p:nvPicPr>
          <p:blipFill>
            <a:blip r:embed="rId6" cstate="print"/>
            <a:srcRect/>
            <a:stretch>
              <a:fillRect/>
            </a:stretch>
          </p:blipFill>
          <p:spPr bwMode="auto">
            <a:xfrm>
              <a:off x="0" y="2750"/>
              <a:ext cx="1565" cy="1224"/>
            </a:xfrm>
            <a:prstGeom prst="rect">
              <a:avLst/>
            </a:prstGeom>
            <a:noFill/>
            <a:ln w="9525">
              <a:noFill/>
              <a:miter lim="800000"/>
              <a:headEnd/>
              <a:tailEnd/>
            </a:ln>
          </p:spPr>
        </p:pic>
        <p:pic>
          <p:nvPicPr>
            <p:cNvPr id="35849" name="Picture 7" descr="P1090671"/>
            <p:cNvPicPr>
              <a:picLocks noChangeAspect="1" noChangeArrowheads="1"/>
            </p:cNvPicPr>
            <p:nvPr/>
          </p:nvPicPr>
          <p:blipFill>
            <a:blip r:embed="rId7" cstate="print"/>
            <a:srcRect/>
            <a:stretch>
              <a:fillRect/>
            </a:stretch>
          </p:blipFill>
          <p:spPr bwMode="auto">
            <a:xfrm>
              <a:off x="0" y="2834"/>
              <a:ext cx="5760" cy="29"/>
            </a:xfrm>
            <a:prstGeom prst="rect">
              <a:avLst/>
            </a:prstGeom>
            <a:noFill/>
            <a:ln w="9525">
              <a:noFill/>
              <a:miter lim="800000"/>
              <a:headEnd/>
              <a:tailEnd/>
            </a:ln>
          </p:spPr>
        </p:pic>
        <p:pic>
          <p:nvPicPr>
            <p:cNvPr id="35850" name="Picture 8" descr="P1090671"/>
            <p:cNvPicPr>
              <a:picLocks noChangeAspect="1" noChangeArrowheads="1"/>
            </p:cNvPicPr>
            <p:nvPr/>
          </p:nvPicPr>
          <p:blipFill>
            <a:blip r:embed="rId8" cstate="print"/>
            <a:srcRect/>
            <a:stretch>
              <a:fillRect/>
            </a:stretch>
          </p:blipFill>
          <p:spPr bwMode="auto">
            <a:xfrm>
              <a:off x="0" y="896"/>
              <a:ext cx="5760" cy="2086"/>
            </a:xfrm>
            <a:prstGeom prst="rect">
              <a:avLst/>
            </a:prstGeom>
            <a:noFill/>
            <a:ln w="9525">
              <a:noFill/>
              <a:miter lim="800000"/>
              <a:headEnd/>
              <a:tailEnd/>
            </a:ln>
          </p:spPr>
        </p:pic>
      </p:grpSp>
      <p:pic>
        <p:nvPicPr>
          <p:cNvPr id="35843" name="Picture 9" descr="P1090662"/>
          <p:cNvPicPr>
            <a:picLocks noChangeAspect="1" noChangeArrowheads="1"/>
          </p:cNvPicPr>
          <p:nvPr/>
        </p:nvPicPr>
        <p:blipFill>
          <a:blip r:embed="rId9" cstate="print"/>
          <a:srcRect/>
          <a:stretch>
            <a:fillRect/>
          </a:stretch>
        </p:blipFill>
        <p:spPr bwMode="auto">
          <a:xfrm>
            <a:off x="0" y="0"/>
            <a:ext cx="9144000" cy="2565400"/>
          </a:xfrm>
          <a:prstGeom prst="rect">
            <a:avLst/>
          </a:prstGeom>
          <a:noFill/>
          <a:ln w="9525">
            <a:noFill/>
            <a:miter lim="800000"/>
            <a:headEnd/>
            <a:tailEnd/>
          </a:ln>
        </p:spPr>
      </p:pic>
      <p:sp>
        <p:nvSpPr>
          <p:cNvPr id="35844" name="Text Box 10"/>
          <p:cNvSpPr txBox="1">
            <a:spLocks noChangeArrowheads="1"/>
          </p:cNvSpPr>
          <p:nvPr/>
        </p:nvSpPr>
        <p:spPr bwMode="auto">
          <a:xfrm>
            <a:off x="0" y="2205038"/>
            <a:ext cx="8820150" cy="822325"/>
          </a:xfrm>
          <a:prstGeom prst="rect">
            <a:avLst/>
          </a:prstGeom>
          <a:noFill/>
          <a:ln w="9525">
            <a:noFill/>
            <a:miter lim="800000"/>
            <a:headEnd/>
            <a:tailEnd/>
          </a:ln>
        </p:spPr>
        <p:txBody>
          <a:bodyPr>
            <a:spAutoFit/>
          </a:bodyPr>
          <a:lstStyle/>
          <a:p>
            <a:pPr>
              <a:spcBef>
                <a:spcPct val="50000"/>
              </a:spcBef>
            </a:pPr>
            <a:r>
              <a:rPr lang="fr-FR">
                <a:solidFill>
                  <a:schemeClr val="bg1"/>
                </a:solidFill>
              </a:rPr>
              <a:t>VM sub aponeurotic Ant. Tibial compartment.Previous foam treatment.Pain increased after foam (1 year) .VM unchanged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420938"/>
            <a:ext cx="9144000" cy="4437062"/>
            <a:chOff x="0" y="896"/>
            <a:chExt cx="5760" cy="3078"/>
          </a:xfrm>
        </p:grpSpPr>
        <p:pic>
          <p:nvPicPr>
            <p:cNvPr id="36871" name="Picture 3" descr="malf ferranti 0"/>
            <p:cNvPicPr>
              <a:picLocks noChangeAspect="1" noChangeArrowheads="1"/>
            </p:cNvPicPr>
            <p:nvPr/>
          </p:nvPicPr>
          <p:blipFill>
            <a:blip r:embed="rId3" cstate="print"/>
            <a:srcRect/>
            <a:stretch>
              <a:fillRect/>
            </a:stretch>
          </p:blipFill>
          <p:spPr bwMode="auto">
            <a:xfrm>
              <a:off x="3424" y="2659"/>
              <a:ext cx="2200" cy="1315"/>
            </a:xfrm>
            <a:prstGeom prst="rect">
              <a:avLst/>
            </a:prstGeom>
            <a:noFill/>
            <a:ln w="9525">
              <a:noFill/>
              <a:miter lim="800000"/>
              <a:headEnd/>
              <a:tailEnd/>
            </a:ln>
          </p:spPr>
        </p:pic>
        <p:pic>
          <p:nvPicPr>
            <p:cNvPr id="36872" name="Picture 4" descr="malf ferrant 5"/>
            <p:cNvPicPr>
              <a:picLocks noChangeAspect="1" noChangeArrowheads="1"/>
            </p:cNvPicPr>
            <p:nvPr/>
          </p:nvPicPr>
          <p:blipFill>
            <a:blip r:embed="rId4" cstate="print"/>
            <a:srcRect/>
            <a:stretch>
              <a:fillRect/>
            </a:stretch>
          </p:blipFill>
          <p:spPr bwMode="auto">
            <a:xfrm>
              <a:off x="1837" y="2659"/>
              <a:ext cx="2041" cy="1315"/>
            </a:xfrm>
            <a:prstGeom prst="rect">
              <a:avLst/>
            </a:prstGeom>
            <a:noFill/>
            <a:ln w="9525">
              <a:noFill/>
              <a:miter lim="800000"/>
              <a:headEnd/>
              <a:tailEnd/>
            </a:ln>
          </p:spPr>
        </p:pic>
        <p:pic>
          <p:nvPicPr>
            <p:cNvPr id="36873" name="Picture 5" descr="malf ferranti 3"/>
            <p:cNvPicPr>
              <a:picLocks noChangeAspect="1" noChangeArrowheads="1"/>
            </p:cNvPicPr>
            <p:nvPr/>
          </p:nvPicPr>
          <p:blipFill>
            <a:blip r:embed="rId5" cstate="print"/>
            <a:srcRect/>
            <a:stretch>
              <a:fillRect/>
            </a:stretch>
          </p:blipFill>
          <p:spPr bwMode="auto">
            <a:xfrm>
              <a:off x="703" y="2750"/>
              <a:ext cx="1633" cy="1224"/>
            </a:xfrm>
            <a:prstGeom prst="rect">
              <a:avLst/>
            </a:prstGeom>
            <a:noFill/>
            <a:ln w="9525">
              <a:noFill/>
              <a:miter lim="800000"/>
              <a:headEnd/>
              <a:tailEnd/>
            </a:ln>
          </p:spPr>
        </p:pic>
        <p:pic>
          <p:nvPicPr>
            <p:cNvPr id="36874" name="Picture 6" descr="malf ferranti 4"/>
            <p:cNvPicPr>
              <a:picLocks noChangeAspect="1" noChangeArrowheads="1"/>
            </p:cNvPicPr>
            <p:nvPr/>
          </p:nvPicPr>
          <p:blipFill>
            <a:blip r:embed="rId6" cstate="print"/>
            <a:srcRect/>
            <a:stretch>
              <a:fillRect/>
            </a:stretch>
          </p:blipFill>
          <p:spPr bwMode="auto">
            <a:xfrm>
              <a:off x="0" y="2750"/>
              <a:ext cx="1565" cy="1224"/>
            </a:xfrm>
            <a:prstGeom prst="rect">
              <a:avLst/>
            </a:prstGeom>
            <a:noFill/>
            <a:ln w="9525">
              <a:noFill/>
              <a:miter lim="800000"/>
              <a:headEnd/>
              <a:tailEnd/>
            </a:ln>
          </p:spPr>
        </p:pic>
        <p:pic>
          <p:nvPicPr>
            <p:cNvPr id="36875" name="Picture 7" descr="P1090671"/>
            <p:cNvPicPr>
              <a:picLocks noChangeAspect="1" noChangeArrowheads="1"/>
            </p:cNvPicPr>
            <p:nvPr/>
          </p:nvPicPr>
          <p:blipFill>
            <a:blip r:embed="rId7" cstate="print"/>
            <a:srcRect/>
            <a:stretch>
              <a:fillRect/>
            </a:stretch>
          </p:blipFill>
          <p:spPr bwMode="auto">
            <a:xfrm>
              <a:off x="0" y="2834"/>
              <a:ext cx="5760" cy="29"/>
            </a:xfrm>
            <a:prstGeom prst="rect">
              <a:avLst/>
            </a:prstGeom>
            <a:noFill/>
            <a:ln w="9525">
              <a:noFill/>
              <a:miter lim="800000"/>
              <a:headEnd/>
              <a:tailEnd/>
            </a:ln>
          </p:spPr>
        </p:pic>
        <p:pic>
          <p:nvPicPr>
            <p:cNvPr id="36876" name="Picture 8" descr="P1090671"/>
            <p:cNvPicPr>
              <a:picLocks noChangeAspect="1" noChangeArrowheads="1"/>
            </p:cNvPicPr>
            <p:nvPr/>
          </p:nvPicPr>
          <p:blipFill>
            <a:blip r:embed="rId8" cstate="print"/>
            <a:srcRect/>
            <a:stretch>
              <a:fillRect/>
            </a:stretch>
          </p:blipFill>
          <p:spPr bwMode="auto">
            <a:xfrm>
              <a:off x="0" y="896"/>
              <a:ext cx="5760" cy="2086"/>
            </a:xfrm>
            <a:prstGeom prst="rect">
              <a:avLst/>
            </a:prstGeom>
            <a:noFill/>
            <a:ln w="9525">
              <a:noFill/>
              <a:miter lim="800000"/>
              <a:headEnd/>
              <a:tailEnd/>
            </a:ln>
          </p:spPr>
        </p:pic>
      </p:grpSp>
      <p:pic>
        <p:nvPicPr>
          <p:cNvPr id="36867" name="Picture 9" descr="IMGP0940"/>
          <p:cNvPicPr>
            <a:picLocks noChangeAspect="1" noChangeArrowheads="1"/>
          </p:cNvPicPr>
          <p:nvPr/>
        </p:nvPicPr>
        <p:blipFill>
          <a:blip r:embed="rId9" cstate="print"/>
          <a:srcRect/>
          <a:stretch>
            <a:fillRect/>
          </a:stretch>
        </p:blipFill>
        <p:spPr bwMode="auto">
          <a:xfrm>
            <a:off x="0" y="836613"/>
            <a:ext cx="2952750" cy="2303462"/>
          </a:xfrm>
          <a:prstGeom prst="rect">
            <a:avLst/>
          </a:prstGeom>
          <a:noFill/>
          <a:ln w="9525">
            <a:noFill/>
            <a:miter lim="800000"/>
            <a:headEnd/>
            <a:tailEnd/>
          </a:ln>
        </p:spPr>
      </p:pic>
      <p:pic>
        <p:nvPicPr>
          <p:cNvPr id="36868" name="Picture 10" descr="IMGP0945"/>
          <p:cNvPicPr>
            <a:picLocks noChangeAspect="1" noChangeArrowheads="1"/>
          </p:cNvPicPr>
          <p:nvPr/>
        </p:nvPicPr>
        <p:blipFill>
          <a:blip r:embed="rId10" cstate="print"/>
          <a:srcRect/>
          <a:stretch>
            <a:fillRect/>
          </a:stretch>
        </p:blipFill>
        <p:spPr bwMode="auto">
          <a:xfrm>
            <a:off x="5867400" y="935038"/>
            <a:ext cx="2952750" cy="2214562"/>
          </a:xfrm>
          <a:prstGeom prst="rect">
            <a:avLst/>
          </a:prstGeom>
          <a:noFill/>
          <a:ln w="9525">
            <a:noFill/>
            <a:miter lim="800000"/>
            <a:headEnd/>
            <a:tailEnd/>
          </a:ln>
        </p:spPr>
      </p:pic>
      <p:pic>
        <p:nvPicPr>
          <p:cNvPr id="36869" name="Picture 11" descr="IMGP0943"/>
          <p:cNvPicPr>
            <a:picLocks noChangeAspect="1" noChangeArrowheads="1"/>
          </p:cNvPicPr>
          <p:nvPr/>
        </p:nvPicPr>
        <p:blipFill>
          <a:blip r:embed="rId11" cstate="print"/>
          <a:srcRect/>
          <a:stretch>
            <a:fillRect/>
          </a:stretch>
        </p:blipFill>
        <p:spPr bwMode="auto">
          <a:xfrm>
            <a:off x="2916238" y="908050"/>
            <a:ext cx="2927350" cy="2195513"/>
          </a:xfrm>
          <a:prstGeom prst="rect">
            <a:avLst/>
          </a:prstGeom>
          <a:noFill/>
          <a:ln w="9525">
            <a:noFill/>
            <a:miter lim="800000"/>
            <a:headEnd/>
            <a:tailEnd/>
          </a:ln>
        </p:spPr>
      </p:pic>
      <p:sp>
        <p:nvSpPr>
          <p:cNvPr id="36870" name="Text Box 12"/>
          <p:cNvSpPr txBox="1">
            <a:spLocks noChangeArrowheads="1"/>
          </p:cNvSpPr>
          <p:nvPr/>
        </p:nvSpPr>
        <p:spPr bwMode="auto">
          <a:xfrm>
            <a:off x="1116013" y="3284538"/>
            <a:ext cx="6840537" cy="457200"/>
          </a:xfrm>
          <a:prstGeom prst="rect">
            <a:avLst/>
          </a:prstGeom>
          <a:noFill/>
          <a:ln w="9525">
            <a:noFill/>
            <a:miter lim="800000"/>
            <a:headEnd/>
            <a:tailEnd/>
          </a:ln>
        </p:spPr>
        <p:txBody>
          <a:bodyPr>
            <a:spAutoFit/>
          </a:bodyPr>
          <a:lstStyle/>
          <a:p>
            <a:pPr>
              <a:spcBef>
                <a:spcPct val="50000"/>
              </a:spcBef>
            </a:pPr>
            <a:r>
              <a:rPr lang="fr-FR">
                <a:solidFill>
                  <a:schemeClr val="bg1"/>
                </a:solidFill>
              </a:rPr>
              <a:t>Echo guided surgical exhaustive ablation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AutoShape 3" descr="Papyrus"/>
          <p:cNvSpPr>
            <a:spLocks noChangeArrowheads="1"/>
          </p:cNvSpPr>
          <p:nvPr/>
        </p:nvSpPr>
        <p:spPr bwMode="auto">
          <a:xfrm rot="795127" flipH="1">
            <a:off x="3962400" y="457200"/>
            <a:ext cx="4419600" cy="5943600"/>
          </a:xfrm>
          <a:prstGeom prst="verticalScroll">
            <a:avLst>
              <a:gd name="adj" fmla="val 12500"/>
            </a:avLst>
          </a:prstGeom>
          <a:blipFill dpi="0" rotWithShape="0">
            <a:blip r:embed="rId2" cstate="print"/>
            <a:srcRect/>
            <a:tile tx="0" ty="0" sx="100000" sy="100000" flip="none" algn="tl"/>
          </a:blipFill>
          <a:ln w="9525">
            <a:solidFill>
              <a:schemeClr val="tx1"/>
            </a:solidFill>
            <a:round/>
            <a:headEnd/>
            <a:tailEnd/>
          </a:ln>
          <a:effectLst/>
        </p:spPr>
        <p:txBody>
          <a:bodyPr wrap="none" anchor="ctr"/>
          <a:lstStyle/>
          <a:p>
            <a:endParaRPr lang="fr-FR" dirty="0"/>
          </a:p>
        </p:txBody>
      </p:sp>
      <p:sp>
        <p:nvSpPr>
          <p:cNvPr id="64516" name="Text Box 4"/>
          <p:cNvSpPr txBox="1">
            <a:spLocks noChangeArrowheads="1"/>
          </p:cNvSpPr>
          <p:nvPr/>
        </p:nvSpPr>
        <p:spPr bwMode="auto">
          <a:xfrm rot="795127" flipH="1">
            <a:off x="4953000" y="1154539"/>
            <a:ext cx="3148013" cy="830997"/>
          </a:xfrm>
          <a:prstGeom prst="rect">
            <a:avLst/>
          </a:prstGeom>
          <a:noFill/>
          <a:ln w="9525">
            <a:noFill/>
            <a:miter lim="800000"/>
            <a:headEnd/>
            <a:tailEnd/>
          </a:ln>
          <a:effectLst/>
        </p:spPr>
        <p:txBody>
          <a:bodyPr>
            <a:spAutoFit/>
          </a:bodyPr>
          <a:lstStyle/>
          <a:p>
            <a:r>
              <a:rPr lang="fr-FR" b="1" i="1" dirty="0" err="1">
                <a:solidFill>
                  <a:srgbClr val="000099"/>
                </a:solidFill>
              </a:rPr>
              <a:t>Kasabach</a:t>
            </a:r>
            <a:r>
              <a:rPr lang="fr-FR" b="1" i="1" dirty="0">
                <a:solidFill>
                  <a:srgbClr val="000099"/>
                </a:solidFill>
              </a:rPr>
              <a:t>-Merritt syndrome </a:t>
            </a:r>
          </a:p>
        </p:txBody>
      </p:sp>
      <p:sp>
        <p:nvSpPr>
          <p:cNvPr id="64520" name="Text Box 8"/>
          <p:cNvSpPr txBox="1">
            <a:spLocks noChangeArrowheads="1"/>
          </p:cNvSpPr>
          <p:nvPr/>
        </p:nvSpPr>
        <p:spPr bwMode="auto">
          <a:xfrm rot="795127" flipH="1">
            <a:off x="4690880" y="3350568"/>
            <a:ext cx="2467342" cy="461665"/>
          </a:xfrm>
          <a:prstGeom prst="rect">
            <a:avLst/>
          </a:prstGeom>
          <a:noFill/>
          <a:ln w="9525">
            <a:noFill/>
            <a:miter lim="800000"/>
            <a:headEnd/>
            <a:tailEnd/>
          </a:ln>
          <a:effectLst/>
        </p:spPr>
        <p:txBody>
          <a:bodyPr wrap="none">
            <a:spAutoFit/>
          </a:bodyPr>
          <a:lstStyle/>
          <a:p>
            <a:r>
              <a:rPr lang="fr-FR" b="1" i="1" dirty="0" err="1">
                <a:solidFill>
                  <a:srgbClr val="000099"/>
                </a:solidFill>
              </a:rPr>
              <a:t>Proteus</a:t>
            </a:r>
            <a:r>
              <a:rPr lang="fr-FR" b="1" i="1" dirty="0">
                <a:solidFill>
                  <a:srgbClr val="000099"/>
                </a:solidFill>
              </a:rPr>
              <a:t> syndrome</a:t>
            </a:r>
          </a:p>
        </p:txBody>
      </p:sp>
      <p:sp>
        <p:nvSpPr>
          <p:cNvPr id="64521" name="Text Box 9"/>
          <p:cNvSpPr txBox="1">
            <a:spLocks noChangeArrowheads="1"/>
          </p:cNvSpPr>
          <p:nvPr/>
        </p:nvSpPr>
        <p:spPr bwMode="auto">
          <a:xfrm rot="795127" flipH="1">
            <a:off x="3849661" y="1970381"/>
            <a:ext cx="5094517" cy="1200329"/>
          </a:xfrm>
          <a:prstGeom prst="rect">
            <a:avLst/>
          </a:prstGeom>
          <a:noFill/>
          <a:ln w="9525">
            <a:noFill/>
            <a:miter lim="800000"/>
            <a:headEnd/>
            <a:tailEnd/>
          </a:ln>
          <a:effectLst/>
        </p:spPr>
        <p:txBody>
          <a:bodyPr wrap="square">
            <a:spAutoFit/>
          </a:bodyPr>
          <a:lstStyle/>
          <a:p>
            <a:pPr lvl="2"/>
            <a:r>
              <a:rPr lang="fr-FR" b="1" i="1" dirty="0" err="1">
                <a:solidFill>
                  <a:srgbClr val="000099"/>
                </a:solidFill>
              </a:rPr>
              <a:t>Klippel</a:t>
            </a:r>
            <a:r>
              <a:rPr lang="fr-FR" b="1" i="1" dirty="0">
                <a:solidFill>
                  <a:srgbClr val="000099"/>
                </a:solidFill>
              </a:rPr>
              <a:t>-</a:t>
            </a:r>
            <a:r>
              <a:rPr lang="fr-FR" b="1" i="1" dirty="0" err="1">
                <a:solidFill>
                  <a:srgbClr val="000099"/>
                </a:solidFill>
              </a:rPr>
              <a:t>Trenaunay</a:t>
            </a:r>
            <a:r>
              <a:rPr lang="fr-FR" b="1" i="1" dirty="0">
                <a:solidFill>
                  <a:srgbClr val="000099"/>
                </a:solidFill>
              </a:rPr>
              <a:t>-Weber syndrome</a:t>
            </a:r>
          </a:p>
          <a:p>
            <a:r>
              <a:rPr lang="fr-FR" b="1" i="1" dirty="0">
                <a:solidFill>
                  <a:srgbClr val="000099"/>
                </a:solidFill>
              </a:rPr>
              <a:t>	</a:t>
            </a:r>
          </a:p>
        </p:txBody>
      </p:sp>
      <p:sp>
        <p:nvSpPr>
          <p:cNvPr id="64523" name="Text Box 11"/>
          <p:cNvSpPr txBox="1">
            <a:spLocks noChangeArrowheads="1"/>
          </p:cNvSpPr>
          <p:nvPr/>
        </p:nvSpPr>
        <p:spPr bwMode="auto">
          <a:xfrm rot="795127" flipH="1">
            <a:off x="4386718" y="4072893"/>
            <a:ext cx="2615935" cy="1200329"/>
          </a:xfrm>
          <a:prstGeom prst="rect">
            <a:avLst/>
          </a:prstGeom>
          <a:noFill/>
          <a:ln w="9525">
            <a:noFill/>
            <a:miter lim="800000"/>
            <a:headEnd/>
            <a:tailEnd/>
          </a:ln>
          <a:effectLst/>
        </p:spPr>
        <p:txBody>
          <a:bodyPr wrap="square">
            <a:spAutoFit/>
          </a:bodyPr>
          <a:lstStyle/>
          <a:p>
            <a:r>
              <a:rPr lang="fr-FR" b="1" i="1" dirty="0">
                <a:solidFill>
                  <a:srgbClr val="000099"/>
                </a:solidFill>
              </a:rPr>
              <a:t> </a:t>
            </a:r>
          </a:p>
          <a:p>
            <a:r>
              <a:rPr lang="fr-FR" b="1" i="1" dirty="0" err="1">
                <a:solidFill>
                  <a:srgbClr val="000099"/>
                </a:solidFill>
              </a:rPr>
              <a:t>Parkes</a:t>
            </a:r>
            <a:r>
              <a:rPr lang="fr-FR" b="1" i="1" dirty="0">
                <a:solidFill>
                  <a:srgbClr val="000099"/>
                </a:solidFill>
              </a:rPr>
              <a:t>-Weber syndrome</a:t>
            </a:r>
          </a:p>
        </p:txBody>
      </p:sp>
      <p:sp>
        <p:nvSpPr>
          <p:cNvPr id="64524" name="Freeform 12"/>
          <p:cNvSpPr>
            <a:spLocks/>
          </p:cNvSpPr>
          <p:nvPr/>
        </p:nvSpPr>
        <p:spPr bwMode="auto">
          <a:xfrm flipH="1">
            <a:off x="1233488" y="1939925"/>
            <a:ext cx="709612" cy="542925"/>
          </a:xfrm>
          <a:custGeom>
            <a:avLst/>
            <a:gdLst/>
            <a:ahLst/>
            <a:cxnLst>
              <a:cxn ang="0">
                <a:pos x="0" y="107"/>
              </a:cxn>
              <a:cxn ang="0">
                <a:pos x="86" y="195"/>
              </a:cxn>
              <a:cxn ang="0">
                <a:pos x="92" y="252"/>
              </a:cxn>
              <a:cxn ang="0">
                <a:pos x="99" y="342"/>
              </a:cxn>
              <a:cxn ang="0">
                <a:pos x="123" y="342"/>
              </a:cxn>
              <a:cxn ang="0">
                <a:pos x="148" y="315"/>
              </a:cxn>
              <a:cxn ang="0">
                <a:pos x="160" y="264"/>
              </a:cxn>
              <a:cxn ang="0">
                <a:pos x="160" y="189"/>
              </a:cxn>
              <a:cxn ang="0">
                <a:pos x="166" y="232"/>
              </a:cxn>
              <a:cxn ang="0">
                <a:pos x="172" y="258"/>
              </a:cxn>
              <a:cxn ang="0">
                <a:pos x="179" y="283"/>
              </a:cxn>
              <a:cxn ang="0">
                <a:pos x="203" y="283"/>
              </a:cxn>
              <a:cxn ang="0">
                <a:pos x="228" y="258"/>
              </a:cxn>
              <a:cxn ang="0">
                <a:pos x="228" y="227"/>
              </a:cxn>
              <a:cxn ang="0">
                <a:pos x="246" y="181"/>
              </a:cxn>
              <a:cxn ang="0">
                <a:pos x="252" y="214"/>
              </a:cxn>
              <a:cxn ang="0">
                <a:pos x="264" y="246"/>
              </a:cxn>
              <a:cxn ang="0">
                <a:pos x="295" y="232"/>
              </a:cxn>
              <a:cxn ang="0">
                <a:pos x="306" y="207"/>
              </a:cxn>
              <a:cxn ang="0">
                <a:pos x="306" y="227"/>
              </a:cxn>
              <a:cxn ang="0">
                <a:pos x="344" y="207"/>
              </a:cxn>
              <a:cxn ang="0">
                <a:pos x="361" y="163"/>
              </a:cxn>
              <a:cxn ang="0">
                <a:pos x="350" y="232"/>
              </a:cxn>
              <a:cxn ang="0">
                <a:pos x="344" y="258"/>
              </a:cxn>
              <a:cxn ang="0">
                <a:pos x="367" y="264"/>
              </a:cxn>
              <a:cxn ang="0">
                <a:pos x="374" y="296"/>
              </a:cxn>
              <a:cxn ang="0">
                <a:pos x="410" y="290"/>
              </a:cxn>
              <a:cxn ang="0">
                <a:pos x="434" y="232"/>
              </a:cxn>
              <a:cxn ang="0">
                <a:pos x="447" y="163"/>
              </a:cxn>
              <a:cxn ang="0">
                <a:pos x="434" y="102"/>
              </a:cxn>
              <a:cxn ang="0">
                <a:pos x="398" y="51"/>
              </a:cxn>
              <a:cxn ang="0">
                <a:pos x="354" y="11"/>
              </a:cxn>
              <a:cxn ang="0">
                <a:pos x="331" y="44"/>
              </a:cxn>
              <a:cxn ang="0">
                <a:pos x="301" y="19"/>
              </a:cxn>
              <a:cxn ang="0">
                <a:pos x="282" y="5"/>
              </a:cxn>
              <a:cxn ang="0">
                <a:pos x="270" y="19"/>
              </a:cxn>
              <a:cxn ang="0">
                <a:pos x="239" y="11"/>
              </a:cxn>
              <a:cxn ang="0">
                <a:pos x="233" y="44"/>
              </a:cxn>
              <a:cxn ang="0">
                <a:pos x="221" y="25"/>
              </a:cxn>
              <a:cxn ang="0">
                <a:pos x="190" y="19"/>
              </a:cxn>
              <a:cxn ang="0">
                <a:pos x="160" y="0"/>
              </a:cxn>
              <a:cxn ang="0">
                <a:pos x="148" y="25"/>
              </a:cxn>
              <a:cxn ang="0">
                <a:pos x="130" y="11"/>
              </a:cxn>
              <a:cxn ang="0">
                <a:pos x="105" y="5"/>
              </a:cxn>
              <a:cxn ang="0">
                <a:pos x="86" y="11"/>
              </a:cxn>
              <a:cxn ang="0">
                <a:pos x="81" y="51"/>
              </a:cxn>
              <a:cxn ang="0">
                <a:pos x="86" y="56"/>
              </a:cxn>
              <a:cxn ang="0">
                <a:pos x="68" y="56"/>
              </a:cxn>
              <a:cxn ang="0">
                <a:pos x="6" y="51"/>
              </a:cxn>
              <a:cxn ang="0">
                <a:pos x="0" y="107"/>
              </a:cxn>
            </a:cxnLst>
            <a:rect l="0" t="0" r="r" b="b"/>
            <a:pathLst>
              <a:path w="447" h="342">
                <a:moveTo>
                  <a:pt x="0" y="107"/>
                </a:moveTo>
                <a:lnTo>
                  <a:pt x="86" y="195"/>
                </a:lnTo>
                <a:lnTo>
                  <a:pt x="92" y="252"/>
                </a:lnTo>
                <a:lnTo>
                  <a:pt x="99" y="342"/>
                </a:lnTo>
                <a:lnTo>
                  <a:pt x="123" y="342"/>
                </a:lnTo>
                <a:lnTo>
                  <a:pt x="148" y="315"/>
                </a:lnTo>
                <a:lnTo>
                  <a:pt x="160" y="264"/>
                </a:lnTo>
                <a:lnTo>
                  <a:pt x="160" y="189"/>
                </a:lnTo>
                <a:lnTo>
                  <a:pt x="166" y="232"/>
                </a:lnTo>
                <a:lnTo>
                  <a:pt x="172" y="258"/>
                </a:lnTo>
                <a:lnTo>
                  <a:pt x="179" y="283"/>
                </a:lnTo>
                <a:lnTo>
                  <a:pt x="203" y="283"/>
                </a:lnTo>
                <a:lnTo>
                  <a:pt x="228" y="258"/>
                </a:lnTo>
                <a:lnTo>
                  <a:pt x="228" y="227"/>
                </a:lnTo>
                <a:lnTo>
                  <a:pt x="246" y="181"/>
                </a:lnTo>
                <a:lnTo>
                  <a:pt x="252" y="214"/>
                </a:lnTo>
                <a:lnTo>
                  <a:pt x="264" y="246"/>
                </a:lnTo>
                <a:lnTo>
                  <a:pt x="295" y="232"/>
                </a:lnTo>
                <a:lnTo>
                  <a:pt x="306" y="207"/>
                </a:lnTo>
                <a:lnTo>
                  <a:pt x="306" y="227"/>
                </a:lnTo>
                <a:lnTo>
                  <a:pt x="344" y="207"/>
                </a:lnTo>
                <a:lnTo>
                  <a:pt x="361" y="163"/>
                </a:lnTo>
                <a:lnTo>
                  <a:pt x="350" y="232"/>
                </a:lnTo>
                <a:lnTo>
                  <a:pt x="344" y="258"/>
                </a:lnTo>
                <a:lnTo>
                  <a:pt x="367" y="264"/>
                </a:lnTo>
                <a:lnTo>
                  <a:pt x="374" y="296"/>
                </a:lnTo>
                <a:lnTo>
                  <a:pt x="410" y="290"/>
                </a:lnTo>
                <a:lnTo>
                  <a:pt x="434" y="232"/>
                </a:lnTo>
                <a:lnTo>
                  <a:pt x="447" y="163"/>
                </a:lnTo>
                <a:lnTo>
                  <a:pt x="434" y="102"/>
                </a:lnTo>
                <a:lnTo>
                  <a:pt x="398" y="51"/>
                </a:lnTo>
                <a:lnTo>
                  <a:pt x="354" y="11"/>
                </a:lnTo>
                <a:lnTo>
                  <a:pt x="331" y="44"/>
                </a:lnTo>
                <a:lnTo>
                  <a:pt x="301" y="19"/>
                </a:lnTo>
                <a:lnTo>
                  <a:pt x="282" y="5"/>
                </a:lnTo>
                <a:lnTo>
                  <a:pt x="270" y="19"/>
                </a:lnTo>
                <a:lnTo>
                  <a:pt x="239" y="11"/>
                </a:lnTo>
                <a:lnTo>
                  <a:pt x="233" y="44"/>
                </a:lnTo>
                <a:lnTo>
                  <a:pt x="221" y="25"/>
                </a:lnTo>
                <a:lnTo>
                  <a:pt x="190" y="19"/>
                </a:lnTo>
                <a:lnTo>
                  <a:pt x="160" y="0"/>
                </a:lnTo>
                <a:lnTo>
                  <a:pt x="148" y="25"/>
                </a:lnTo>
                <a:lnTo>
                  <a:pt x="130" y="11"/>
                </a:lnTo>
                <a:lnTo>
                  <a:pt x="105" y="5"/>
                </a:lnTo>
                <a:lnTo>
                  <a:pt x="86" y="11"/>
                </a:lnTo>
                <a:lnTo>
                  <a:pt x="81" y="51"/>
                </a:lnTo>
                <a:lnTo>
                  <a:pt x="86" y="56"/>
                </a:lnTo>
                <a:lnTo>
                  <a:pt x="68" y="56"/>
                </a:lnTo>
                <a:lnTo>
                  <a:pt x="6" y="51"/>
                </a:lnTo>
                <a:lnTo>
                  <a:pt x="0" y="107"/>
                </a:lnTo>
                <a:close/>
              </a:path>
            </a:pathLst>
          </a:custGeom>
          <a:solidFill>
            <a:srgbClr val="B07000"/>
          </a:solidFill>
          <a:ln w="11113">
            <a:solidFill>
              <a:srgbClr val="000000"/>
            </a:solidFill>
            <a:prstDash val="solid"/>
            <a:round/>
            <a:headEnd/>
            <a:tailEnd/>
          </a:ln>
        </p:spPr>
        <p:txBody>
          <a:bodyPr/>
          <a:lstStyle/>
          <a:p>
            <a:endParaRPr lang="fr-FR"/>
          </a:p>
        </p:txBody>
      </p:sp>
      <p:sp>
        <p:nvSpPr>
          <p:cNvPr id="64525" name="Freeform 13"/>
          <p:cNvSpPr>
            <a:spLocks/>
          </p:cNvSpPr>
          <p:nvPr/>
        </p:nvSpPr>
        <p:spPr bwMode="auto">
          <a:xfrm flipH="1">
            <a:off x="304800" y="3089275"/>
            <a:ext cx="1492250" cy="1752600"/>
          </a:xfrm>
          <a:custGeom>
            <a:avLst/>
            <a:gdLst/>
            <a:ahLst/>
            <a:cxnLst>
              <a:cxn ang="0">
                <a:pos x="0" y="0"/>
              </a:cxn>
              <a:cxn ang="0">
                <a:pos x="102" y="85"/>
              </a:cxn>
              <a:cxn ang="0">
                <a:pos x="120" y="146"/>
              </a:cxn>
              <a:cxn ang="0">
                <a:pos x="234" y="528"/>
              </a:cxn>
              <a:cxn ang="0">
                <a:pos x="275" y="626"/>
              </a:cxn>
              <a:cxn ang="0">
                <a:pos x="306" y="675"/>
              </a:cxn>
              <a:cxn ang="0">
                <a:pos x="349" y="725"/>
              </a:cxn>
              <a:cxn ang="0">
                <a:pos x="398" y="780"/>
              </a:cxn>
              <a:cxn ang="0">
                <a:pos x="422" y="871"/>
              </a:cxn>
              <a:cxn ang="0">
                <a:pos x="448" y="933"/>
              </a:cxn>
              <a:cxn ang="0">
                <a:pos x="521" y="944"/>
              </a:cxn>
              <a:cxn ang="0">
                <a:pos x="588" y="993"/>
              </a:cxn>
              <a:cxn ang="0">
                <a:pos x="630" y="1036"/>
              </a:cxn>
              <a:cxn ang="0">
                <a:pos x="673" y="1104"/>
              </a:cxn>
              <a:cxn ang="0">
                <a:pos x="940" y="1104"/>
              </a:cxn>
              <a:cxn ang="0">
                <a:pos x="885" y="1070"/>
              </a:cxn>
              <a:cxn ang="0">
                <a:pos x="845" y="1037"/>
              </a:cxn>
              <a:cxn ang="0">
                <a:pos x="818" y="1006"/>
              </a:cxn>
              <a:cxn ang="0">
                <a:pos x="792" y="962"/>
              </a:cxn>
              <a:cxn ang="0">
                <a:pos x="755" y="919"/>
              </a:cxn>
              <a:cxn ang="0">
                <a:pos x="718" y="900"/>
              </a:cxn>
              <a:cxn ang="0">
                <a:pos x="679" y="899"/>
              </a:cxn>
              <a:cxn ang="0">
                <a:pos x="636" y="913"/>
              </a:cxn>
              <a:cxn ang="0">
                <a:pos x="621" y="869"/>
              </a:cxn>
              <a:cxn ang="0">
                <a:pos x="604" y="823"/>
              </a:cxn>
              <a:cxn ang="0">
                <a:pos x="581" y="792"/>
              </a:cxn>
              <a:cxn ang="0">
                <a:pos x="541" y="764"/>
              </a:cxn>
              <a:cxn ang="0">
                <a:pos x="496" y="743"/>
              </a:cxn>
              <a:cxn ang="0">
                <a:pos x="470" y="703"/>
              </a:cxn>
              <a:cxn ang="0">
                <a:pos x="459" y="663"/>
              </a:cxn>
              <a:cxn ang="0">
                <a:pos x="440" y="612"/>
              </a:cxn>
              <a:cxn ang="0">
                <a:pos x="414" y="573"/>
              </a:cxn>
              <a:cxn ang="0">
                <a:pos x="390" y="528"/>
              </a:cxn>
              <a:cxn ang="0">
                <a:pos x="376" y="465"/>
              </a:cxn>
              <a:cxn ang="0">
                <a:pos x="350" y="412"/>
              </a:cxn>
              <a:cxn ang="0">
                <a:pos x="318" y="374"/>
              </a:cxn>
              <a:cxn ang="0">
                <a:pos x="271" y="332"/>
              </a:cxn>
              <a:cxn ang="0">
                <a:pos x="221" y="302"/>
              </a:cxn>
              <a:cxn ang="0">
                <a:pos x="147" y="202"/>
              </a:cxn>
              <a:cxn ang="0">
                <a:pos x="200" y="240"/>
              </a:cxn>
              <a:cxn ang="0">
                <a:pos x="355" y="284"/>
              </a:cxn>
              <a:cxn ang="0">
                <a:pos x="311" y="238"/>
              </a:cxn>
              <a:cxn ang="0">
                <a:pos x="266" y="174"/>
              </a:cxn>
              <a:cxn ang="0">
                <a:pos x="209" y="116"/>
              </a:cxn>
              <a:cxn ang="0">
                <a:pos x="144" y="76"/>
              </a:cxn>
              <a:cxn ang="0">
                <a:pos x="56" y="36"/>
              </a:cxn>
              <a:cxn ang="0">
                <a:pos x="0" y="0"/>
              </a:cxn>
            </a:cxnLst>
            <a:rect l="0" t="0" r="r" b="b"/>
            <a:pathLst>
              <a:path w="940" h="1104">
                <a:moveTo>
                  <a:pt x="0" y="0"/>
                </a:moveTo>
                <a:lnTo>
                  <a:pt x="102" y="85"/>
                </a:lnTo>
                <a:lnTo>
                  <a:pt x="120" y="146"/>
                </a:lnTo>
                <a:lnTo>
                  <a:pt x="234" y="528"/>
                </a:lnTo>
                <a:lnTo>
                  <a:pt x="275" y="626"/>
                </a:lnTo>
                <a:lnTo>
                  <a:pt x="306" y="675"/>
                </a:lnTo>
                <a:lnTo>
                  <a:pt x="349" y="725"/>
                </a:lnTo>
                <a:lnTo>
                  <a:pt x="398" y="780"/>
                </a:lnTo>
                <a:lnTo>
                  <a:pt x="422" y="871"/>
                </a:lnTo>
                <a:lnTo>
                  <a:pt x="448" y="933"/>
                </a:lnTo>
                <a:lnTo>
                  <a:pt x="521" y="944"/>
                </a:lnTo>
                <a:lnTo>
                  <a:pt x="588" y="993"/>
                </a:lnTo>
                <a:lnTo>
                  <a:pt x="630" y="1036"/>
                </a:lnTo>
                <a:lnTo>
                  <a:pt x="673" y="1104"/>
                </a:lnTo>
                <a:lnTo>
                  <a:pt x="940" y="1104"/>
                </a:lnTo>
                <a:lnTo>
                  <a:pt x="885" y="1070"/>
                </a:lnTo>
                <a:lnTo>
                  <a:pt x="845" y="1037"/>
                </a:lnTo>
                <a:lnTo>
                  <a:pt x="818" y="1006"/>
                </a:lnTo>
                <a:lnTo>
                  <a:pt x="792" y="962"/>
                </a:lnTo>
                <a:lnTo>
                  <a:pt x="755" y="919"/>
                </a:lnTo>
                <a:lnTo>
                  <a:pt x="718" y="900"/>
                </a:lnTo>
                <a:lnTo>
                  <a:pt x="679" y="899"/>
                </a:lnTo>
                <a:lnTo>
                  <a:pt x="636" y="913"/>
                </a:lnTo>
                <a:lnTo>
                  <a:pt x="621" y="869"/>
                </a:lnTo>
                <a:lnTo>
                  <a:pt x="604" y="823"/>
                </a:lnTo>
                <a:lnTo>
                  <a:pt x="581" y="792"/>
                </a:lnTo>
                <a:lnTo>
                  <a:pt x="541" y="764"/>
                </a:lnTo>
                <a:lnTo>
                  <a:pt x="496" y="743"/>
                </a:lnTo>
                <a:lnTo>
                  <a:pt x="470" y="703"/>
                </a:lnTo>
                <a:lnTo>
                  <a:pt x="459" y="663"/>
                </a:lnTo>
                <a:lnTo>
                  <a:pt x="440" y="612"/>
                </a:lnTo>
                <a:lnTo>
                  <a:pt x="414" y="573"/>
                </a:lnTo>
                <a:lnTo>
                  <a:pt x="390" y="528"/>
                </a:lnTo>
                <a:lnTo>
                  <a:pt x="376" y="465"/>
                </a:lnTo>
                <a:lnTo>
                  <a:pt x="350" y="412"/>
                </a:lnTo>
                <a:lnTo>
                  <a:pt x="318" y="374"/>
                </a:lnTo>
                <a:lnTo>
                  <a:pt x="271" y="332"/>
                </a:lnTo>
                <a:lnTo>
                  <a:pt x="221" y="302"/>
                </a:lnTo>
                <a:lnTo>
                  <a:pt x="147" y="202"/>
                </a:lnTo>
                <a:lnTo>
                  <a:pt x="200" y="240"/>
                </a:lnTo>
                <a:lnTo>
                  <a:pt x="355" y="284"/>
                </a:lnTo>
                <a:lnTo>
                  <a:pt x="311" y="238"/>
                </a:lnTo>
                <a:lnTo>
                  <a:pt x="266" y="174"/>
                </a:lnTo>
                <a:lnTo>
                  <a:pt x="209" y="116"/>
                </a:lnTo>
                <a:lnTo>
                  <a:pt x="144" y="76"/>
                </a:lnTo>
                <a:lnTo>
                  <a:pt x="56" y="36"/>
                </a:lnTo>
                <a:lnTo>
                  <a:pt x="0" y="0"/>
                </a:lnTo>
                <a:close/>
              </a:path>
            </a:pathLst>
          </a:custGeom>
          <a:solidFill>
            <a:srgbClr val="4080FF"/>
          </a:solidFill>
          <a:ln w="11113">
            <a:solidFill>
              <a:srgbClr val="000000"/>
            </a:solidFill>
            <a:prstDash val="solid"/>
            <a:round/>
            <a:headEnd/>
            <a:tailEnd/>
          </a:ln>
        </p:spPr>
        <p:txBody>
          <a:bodyPr/>
          <a:lstStyle/>
          <a:p>
            <a:endParaRPr lang="fr-FR"/>
          </a:p>
        </p:txBody>
      </p:sp>
      <p:sp>
        <p:nvSpPr>
          <p:cNvPr id="64526" name="Freeform 14"/>
          <p:cNvSpPr>
            <a:spLocks/>
          </p:cNvSpPr>
          <p:nvPr/>
        </p:nvSpPr>
        <p:spPr bwMode="auto">
          <a:xfrm flipH="1">
            <a:off x="1524000" y="3179763"/>
            <a:ext cx="117475" cy="190500"/>
          </a:xfrm>
          <a:custGeom>
            <a:avLst/>
            <a:gdLst/>
            <a:ahLst/>
            <a:cxnLst>
              <a:cxn ang="0">
                <a:pos x="0" y="0"/>
              </a:cxn>
              <a:cxn ang="0">
                <a:pos x="31" y="18"/>
              </a:cxn>
              <a:cxn ang="0">
                <a:pos x="56" y="33"/>
              </a:cxn>
              <a:cxn ang="0">
                <a:pos x="74" y="64"/>
              </a:cxn>
              <a:cxn ang="0">
                <a:pos x="46" y="71"/>
              </a:cxn>
              <a:cxn ang="0">
                <a:pos x="40" y="120"/>
              </a:cxn>
              <a:cxn ang="0">
                <a:pos x="38" y="104"/>
              </a:cxn>
              <a:cxn ang="0">
                <a:pos x="25" y="67"/>
              </a:cxn>
              <a:cxn ang="0">
                <a:pos x="15" y="58"/>
              </a:cxn>
              <a:cxn ang="0">
                <a:pos x="0" y="0"/>
              </a:cxn>
            </a:cxnLst>
            <a:rect l="0" t="0" r="r" b="b"/>
            <a:pathLst>
              <a:path w="74" h="120">
                <a:moveTo>
                  <a:pt x="0" y="0"/>
                </a:moveTo>
                <a:lnTo>
                  <a:pt x="31" y="18"/>
                </a:lnTo>
                <a:lnTo>
                  <a:pt x="56" y="33"/>
                </a:lnTo>
                <a:lnTo>
                  <a:pt x="74" y="64"/>
                </a:lnTo>
                <a:lnTo>
                  <a:pt x="46" y="71"/>
                </a:lnTo>
                <a:lnTo>
                  <a:pt x="40" y="120"/>
                </a:lnTo>
                <a:lnTo>
                  <a:pt x="38" y="104"/>
                </a:lnTo>
                <a:lnTo>
                  <a:pt x="25" y="67"/>
                </a:lnTo>
                <a:lnTo>
                  <a:pt x="15" y="58"/>
                </a:lnTo>
                <a:lnTo>
                  <a:pt x="0" y="0"/>
                </a:lnTo>
                <a:close/>
              </a:path>
            </a:pathLst>
          </a:custGeom>
          <a:solidFill>
            <a:srgbClr val="0020A0"/>
          </a:solidFill>
          <a:ln w="11113">
            <a:solidFill>
              <a:srgbClr val="000000"/>
            </a:solidFill>
            <a:prstDash val="solid"/>
            <a:round/>
            <a:headEnd/>
            <a:tailEnd/>
          </a:ln>
        </p:spPr>
        <p:txBody>
          <a:bodyPr/>
          <a:lstStyle/>
          <a:p>
            <a:endParaRPr lang="fr-FR"/>
          </a:p>
        </p:txBody>
      </p:sp>
      <p:sp>
        <p:nvSpPr>
          <p:cNvPr id="64527" name="Freeform 15"/>
          <p:cNvSpPr>
            <a:spLocks/>
          </p:cNvSpPr>
          <p:nvPr/>
        </p:nvSpPr>
        <p:spPr bwMode="auto">
          <a:xfrm flipH="1">
            <a:off x="1287463" y="1600200"/>
            <a:ext cx="1695450" cy="1866900"/>
          </a:xfrm>
          <a:custGeom>
            <a:avLst/>
            <a:gdLst/>
            <a:ahLst/>
            <a:cxnLst>
              <a:cxn ang="0">
                <a:pos x="116" y="715"/>
              </a:cxn>
              <a:cxn ang="0">
                <a:pos x="147" y="815"/>
              </a:cxn>
              <a:cxn ang="0">
                <a:pos x="200" y="889"/>
              </a:cxn>
              <a:cxn ang="0">
                <a:pos x="292" y="947"/>
              </a:cxn>
              <a:cxn ang="0">
                <a:pos x="386" y="972"/>
              </a:cxn>
              <a:cxn ang="0">
                <a:pos x="392" y="1002"/>
              </a:cxn>
              <a:cxn ang="0">
                <a:pos x="885" y="1176"/>
              </a:cxn>
              <a:cxn ang="0">
                <a:pos x="861" y="1076"/>
              </a:cxn>
              <a:cxn ang="0">
                <a:pos x="827" y="984"/>
              </a:cxn>
              <a:cxn ang="0">
                <a:pos x="796" y="935"/>
              </a:cxn>
              <a:cxn ang="0">
                <a:pos x="790" y="874"/>
              </a:cxn>
              <a:cxn ang="0">
                <a:pos x="806" y="776"/>
              </a:cxn>
              <a:cxn ang="0">
                <a:pos x="831" y="715"/>
              </a:cxn>
              <a:cxn ang="0">
                <a:pos x="864" y="666"/>
              </a:cxn>
              <a:cxn ang="0">
                <a:pos x="919" y="635"/>
              </a:cxn>
              <a:cxn ang="0">
                <a:pos x="965" y="589"/>
              </a:cxn>
              <a:cxn ang="0">
                <a:pos x="1009" y="521"/>
              </a:cxn>
              <a:cxn ang="0">
                <a:pos x="1034" y="466"/>
              </a:cxn>
              <a:cxn ang="0">
                <a:pos x="1065" y="381"/>
              </a:cxn>
              <a:cxn ang="0">
                <a:pos x="1068" y="292"/>
              </a:cxn>
              <a:cxn ang="0">
                <a:pos x="1029" y="225"/>
              </a:cxn>
              <a:cxn ang="0">
                <a:pos x="965" y="165"/>
              </a:cxn>
              <a:cxn ang="0">
                <a:pos x="876" y="100"/>
              </a:cxn>
              <a:cxn ang="0">
                <a:pos x="790" y="57"/>
              </a:cxn>
              <a:cxn ang="0">
                <a:pos x="692" y="29"/>
              </a:cxn>
              <a:cxn ang="0">
                <a:pos x="609" y="11"/>
              </a:cxn>
              <a:cxn ang="0">
                <a:pos x="520" y="0"/>
              </a:cxn>
              <a:cxn ang="0">
                <a:pos x="431" y="2"/>
              </a:cxn>
              <a:cxn ang="0">
                <a:pos x="348" y="18"/>
              </a:cxn>
              <a:cxn ang="0">
                <a:pos x="276" y="42"/>
              </a:cxn>
              <a:cxn ang="0">
                <a:pos x="215" y="78"/>
              </a:cxn>
              <a:cxn ang="0">
                <a:pos x="144" y="124"/>
              </a:cxn>
              <a:cxn ang="0">
                <a:pos x="79" y="183"/>
              </a:cxn>
              <a:cxn ang="0">
                <a:pos x="18" y="263"/>
              </a:cxn>
              <a:cxn ang="0">
                <a:pos x="0" y="336"/>
              </a:cxn>
              <a:cxn ang="0">
                <a:pos x="6" y="420"/>
              </a:cxn>
              <a:cxn ang="0">
                <a:pos x="37" y="487"/>
              </a:cxn>
              <a:cxn ang="0">
                <a:pos x="74" y="531"/>
              </a:cxn>
              <a:cxn ang="0">
                <a:pos x="98" y="599"/>
              </a:cxn>
              <a:cxn ang="0">
                <a:pos x="116" y="715"/>
              </a:cxn>
            </a:cxnLst>
            <a:rect l="0" t="0" r="r" b="b"/>
            <a:pathLst>
              <a:path w="1068" h="1176">
                <a:moveTo>
                  <a:pt x="116" y="715"/>
                </a:moveTo>
                <a:lnTo>
                  <a:pt x="147" y="815"/>
                </a:lnTo>
                <a:lnTo>
                  <a:pt x="200" y="889"/>
                </a:lnTo>
                <a:lnTo>
                  <a:pt x="292" y="947"/>
                </a:lnTo>
                <a:lnTo>
                  <a:pt x="386" y="972"/>
                </a:lnTo>
                <a:lnTo>
                  <a:pt x="392" y="1002"/>
                </a:lnTo>
                <a:lnTo>
                  <a:pt x="885" y="1176"/>
                </a:lnTo>
                <a:lnTo>
                  <a:pt x="861" y="1076"/>
                </a:lnTo>
                <a:lnTo>
                  <a:pt x="827" y="984"/>
                </a:lnTo>
                <a:lnTo>
                  <a:pt x="796" y="935"/>
                </a:lnTo>
                <a:lnTo>
                  <a:pt x="790" y="874"/>
                </a:lnTo>
                <a:lnTo>
                  <a:pt x="806" y="776"/>
                </a:lnTo>
                <a:lnTo>
                  <a:pt x="831" y="715"/>
                </a:lnTo>
                <a:lnTo>
                  <a:pt x="864" y="666"/>
                </a:lnTo>
                <a:lnTo>
                  <a:pt x="919" y="635"/>
                </a:lnTo>
                <a:lnTo>
                  <a:pt x="965" y="589"/>
                </a:lnTo>
                <a:lnTo>
                  <a:pt x="1009" y="521"/>
                </a:lnTo>
                <a:lnTo>
                  <a:pt x="1034" y="466"/>
                </a:lnTo>
                <a:lnTo>
                  <a:pt x="1065" y="381"/>
                </a:lnTo>
                <a:lnTo>
                  <a:pt x="1068" y="292"/>
                </a:lnTo>
                <a:lnTo>
                  <a:pt x="1029" y="225"/>
                </a:lnTo>
                <a:lnTo>
                  <a:pt x="965" y="165"/>
                </a:lnTo>
                <a:lnTo>
                  <a:pt x="876" y="100"/>
                </a:lnTo>
                <a:lnTo>
                  <a:pt x="790" y="57"/>
                </a:lnTo>
                <a:lnTo>
                  <a:pt x="692" y="29"/>
                </a:lnTo>
                <a:lnTo>
                  <a:pt x="609" y="11"/>
                </a:lnTo>
                <a:lnTo>
                  <a:pt x="520" y="0"/>
                </a:lnTo>
                <a:lnTo>
                  <a:pt x="431" y="2"/>
                </a:lnTo>
                <a:lnTo>
                  <a:pt x="348" y="18"/>
                </a:lnTo>
                <a:lnTo>
                  <a:pt x="276" y="42"/>
                </a:lnTo>
                <a:lnTo>
                  <a:pt x="215" y="78"/>
                </a:lnTo>
                <a:lnTo>
                  <a:pt x="144" y="124"/>
                </a:lnTo>
                <a:lnTo>
                  <a:pt x="79" y="183"/>
                </a:lnTo>
                <a:lnTo>
                  <a:pt x="18" y="263"/>
                </a:lnTo>
                <a:lnTo>
                  <a:pt x="0" y="336"/>
                </a:lnTo>
                <a:lnTo>
                  <a:pt x="6" y="420"/>
                </a:lnTo>
                <a:lnTo>
                  <a:pt x="37" y="487"/>
                </a:lnTo>
                <a:lnTo>
                  <a:pt x="74" y="531"/>
                </a:lnTo>
                <a:lnTo>
                  <a:pt x="98" y="599"/>
                </a:lnTo>
                <a:lnTo>
                  <a:pt x="116" y="715"/>
                </a:lnTo>
                <a:close/>
              </a:path>
            </a:pathLst>
          </a:custGeom>
          <a:solidFill>
            <a:srgbClr val="E0A080"/>
          </a:solidFill>
          <a:ln w="11113">
            <a:solidFill>
              <a:srgbClr val="000000"/>
            </a:solidFill>
            <a:prstDash val="solid"/>
            <a:round/>
            <a:headEnd/>
            <a:tailEnd/>
          </a:ln>
        </p:spPr>
        <p:txBody>
          <a:bodyPr/>
          <a:lstStyle/>
          <a:p>
            <a:endParaRPr lang="fr-FR"/>
          </a:p>
        </p:txBody>
      </p:sp>
      <p:sp>
        <p:nvSpPr>
          <p:cNvPr id="64528" name="Freeform 16"/>
          <p:cNvSpPr>
            <a:spLocks/>
          </p:cNvSpPr>
          <p:nvPr/>
        </p:nvSpPr>
        <p:spPr bwMode="auto">
          <a:xfrm flipH="1">
            <a:off x="2263775" y="2628900"/>
            <a:ext cx="515938" cy="338138"/>
          </a:xfrm>
          <a:custGeom>
            <a:avLst/>
            <a:gdLst/>
            <a:ahLst/>
            <a:cxnLst>
              <a:cxn ang="0">
                <a:pos x="0" y="61"/>
              </a:cxn>
              <a:cxn ang="0">
                <a:pos x="94" y="6"/>
              </a:cxn>
              <a:cxn ang="0">
                <a:pos x="154" y="0"/>
              </a:cxn>
              <a:cxn ang="0">
                <a:pos x="233" y="25"/>
              </a:cxn>
              <a:cxn ang="0">
                <a:pos x="289" y="67"/>
              </a:cxn>
              <a:cxn ang="0">
                <a:pos x="325" y="97"/>
              </a:cxn>
              <a:cxn ang="0">
                <a:pos x="325" y="121"/>
              </a:cxn>
              <a:cxn ang="0">
                <a:pos x="300" y="133"/>
              </a:cxn>
              <a:cxn ang="0">
                <a:pos x="258" y="103"/>
              </a:cxn>
              <a:cxn ang="0">
                <a:pos x="196" y="72"/>
              </a:cxn>
              <a:cxn ang="0">
                <a:pos x="251" y="109"/>
              </a:cxn>
              <a:cxn ang="0">
                <a:pos x="264" y="133"/>
              </a:cxn>
              <a:cxn ang="0">
                <a:pos x="264" y="152"/>
              </a:cxn>
              <a:cxn ang="0">
                <a:pos x="227" y="152"/>
              </a:cxn>
              <a:cxn ang="0">
                <a:pos x="209" y="152"/>
              </a:cxn>
              <a:cxn ang="0">
                <a:pos x="196" y="128"/>
              </a:cxn>
              <a:cxn ang="0">
                <a:pos x="185" y="97"/>
              </a:cxn>
              <a:cxn ang="0">
                <a:pos x="143" y="72"/>
              </a:cxn>
              <a:cxn ang="0">
                <a:pos x="161" y="115"/>
              </a:cxn>
              <a:cxn ang="0">
                <a:pos x="172" y="140"/>
              </a:cxn>
              <a:cxn ang="0">
                <a:pos x="172" y="152"/>
              </a:cxn>
              <a:cxn ang="0">
                <a:pos x="161" y="170"/>
              </a:cxn>
              <a:cxn ang="0">
                <a:pos x="143" y="170"/>
              </a:cxn>
              <a:cxn ang="0">
                <a:pos x="118" y="152"/>
              </a:cxn>
              <a:cxn ang="0">
                <a:pos x="81" y="121"/>
              </a:cxn>
              <a:cxn ang="0">
                <a:pos x="81" y="140"/>
              </a:cxn>
              <a:cxn ang="0">
                <a:pos x="87" y="164"/>
              </a:cxn>
              <a:cxn ang="0">
                <a:pos x="87" y="170"/>
              </a:cxn>
              <a:cxn ang="0">
                <a:pos x="69" y="164"/>
              </a:cxn>
              <a:cxn ang="0">
                <a:pos x="50" y="152"/>
              </a:cxn>
              <a:cxn ang="0">
                <a:pos x="50" y="177"/>
              </a:cxn>
              <a:cxn ang="0">
                <a:pos x="45" y="201"/>
              </a:cxn>
              <a:cxn ang="0">
                <a:pos x="13" y="213"/>
              </a:cxn>
              <a:cxn ang="0">
                <a:pos x="0" y="207"/>
              </a:cxn>
              <a:cxn ang="0">
                <a:pos x="0" y="177"/>
              </a:cxn>
              <a:cxn ang="0">
                <a:pos x="0" y="140"/>
              </a:cxn>
              <a:cxn ang="0">
                <a:pos x="0" y="61"/>
              </a:cxn>
            </a:cxnLst>
            <a:rect l="0" t="0" r="r" b="b"/>
            <a:pathLst>
              <a:path w="325" h="213">
                <a:moveTo>
                  <a:pt x="0" y="61"/>
                </a:moveTo>
                <a:lnTo>
                  <a:pt x="94" y="6"/>
                </a:lnTo>
                <a:lnTo>
                  <a:pt x="154" y="0"/>
                </a:lnTo>
                <a:lnTo>
                  <a:pt x="233" y="25"/>
                </a:lnTo>
                <a:lnTo>
                  <a:pt x="289" y="67"/>
                </a:lnTo>
                <a:lnTo>
                  <a:pt x="325" y="97"/>
                </a:lnTo>
                <a:lnTo>
                  <a:pt x="325" y="121"/>
                </a:lnTo>
                <a:lnTo>
                  <a:pt x="300" y="133"/>
                </a:lnTo>
                <a:lnTo>
                  <a:pt x="258" y="103"/>
                </a:lnTo>
                <a:lnTo>
                  <a:pt x="196" y="72"/>
                </a:lnTo>
                <a:lnTo>
                  <a:pt x="251" y="109"/>
                </a:lnTo>
                <a:lnTo>
                  <a:pt x="264" y="133"/>
                </a:lnTo>
                <a:lnTo>
                  <a:pt x="264" y="152"/>
                </a:lnTo>
                <a:lnTo>
                  <a:pt x="227" y="152"/>
                </a:lnTo>
                <a:lnTo>
                  <a:pt x="209" y="152"/>
                </a:lnTo>
                <a:lnTo>
                  <a:pt x="196" y="128"/>
                </a:lnTo>
                <a:lnTo>
                  <a:pt x="185" y="97"/>
                </a:lnTo>
                <a:lnTo>
                  <a:pt x="143" y="72"/>
                </a:lnTo>
                <a:lnTo>
                  <a:pt x="161" y="115"/>
                </a:lnTo>
                <a:lnTo>
                  <a:pt x="172" y="140"/>
                </a:lnTo>
                <a:lnTo>
                  <a:pt x="172" y="152"/>
                </a:lnTo>
                <a:lnTo>
                  <a:pt x="161" y="170"/>
                </a:lnTo>
                <a:lnTo>
                  <a:pt x="143" y="170"/>
                </a:lnTo>
                <a:lnTo>
                  <a:pt x="118" y="152"/>
                </a:lnTo>
                <a:lnTo>
                  <a:pt x="81" y="121"/>
                </a:lnTo>
                <a:lnTo>
                  <a:pt x="81" y="140"/>
                </a:lnTo>
                <a:lnTo>
                  <a:pt x="87" y="164"/>
                </a:lnTo>
                <a:lnTo>
                  <a:pt x="87" y="170"/>
                </a:lnTo>
                <a:lnTo>
                  <a:pt x="69" y="164"/>
                </a:lnTo>
                <a:lnTo>
                  <a:pt x="50" y="152"/>
                </a:lnTo>
                <a:lnTo>
                  <a:pt x="50" y="177"/>
                </a:lnTo>
                <a:lnTo>
                  <a:pt x="45" y="201"/>
                </a:lnTo>
                <a:lnTo>
                  <a:pt x="13" y="213"/>
                </a:lnTo>
                <a:lnTo>
                  <a:pt x="0" y="207"/>
                </a:lnTo>
                <a:lnTo>
                  <a:pt x="0" y="177"/>
                </a:lnTo>
                <a:lnTo>
                  <a:pt x="0" y="140"/>
                </a:lnTo>
                <a:lnTo>
                  <a:pt x="0" y="61"/>
                </a:lnTo>
                <a:close/>
              </a:path>
            </a:pathLst>
          </a:custGeom>
          <a:solidFill>
            <a:srgbClr val="B07000"/>
          </a:solidFill>
          <a:ln w="11113">
            <a:solidFill>
              <a:srgbClr val="000000"/>
            </a:solidFill>
            <a:prstDash val="solid"/>
            <a:round/>
            <a:headEnd/>
            <a:tailEnd/>
          </a:ln>
        </p:spPr>
        <p:txBody>
          <a:bodyPr/>
          <a:lstStyle/>
          <a:p>
            <a:endParaRPr lang="fr-FR"/>
          </a:p>
        </p:txBody>
      </p:sp>
      <p:sp>
        <p:nvSpPr>
          <p:cNvPr id="64529" name="Freeform 17"/>
          <p:cNvSpPr>
            <a:spLocks/>
          </p:cNvSpPr>
          <p:nvPr/>
        </p:nvSpPr>
        <p:spPr bwMode="auto">
          <a:xfrm flipH="1">
            <a:off x="2292350" y="2628900"/>
            <a:ext cx="515938" cy="338138"/>
          </a:xfrm>
          <a:custGeom>
            <a:avLst/>
            <a:gdLst/>
            <a:ahLst/>
            <a:cxnLst>
              <a:cxn ang="0">
                <a:pos x="0" y="61"/>
              </a:cxn>
              <a:cxn ang="0">
                <a:pos x="93" y="6"/>
              </a:cxn>
              <a:cxn ang="0">
                <a:pos x="154" y="0"/>
              </a:cxn>
              <a:cxn ang="0">
                <a:pos x="233" y="25"/>
              </a:cxn>
              <a:cxn ang="0">
                <a:pos x="287" y="67"/>
              </a:cxn>
              <a:cxn ang="0">
                <a:pos x="325" y="97"/>
              </a:cxn>
              <a:cxn ang="0">
                <a:pos x="325" y="121"/>
              </a:cxn>
              <a:cxn ang="0">
                <a:pos x="300" y="133"/>
              </a:cxn>
              <a:cxn ang="0">
                <a:pos x="258" y="103"/>
              </a:cxn>
              <a:cxn ang="0">
                <a:pos x="197" y="72"/>
              </a:cxn>
              <a:cxn ang="0">
                <a:pos x="251" y="109"/>
              </a:cxn>
              <a:cxn ang="0">
                <a:pos x="263" y="133"/>
              </a:cxn>
              <a:cxn ang="0">
                <a:pos x="263" y="152"/>
              </a:cxn>
              <a:cxn ang="0">
                <a:pos x="227" y="152"/>
              </a:cxn>
              <a:cxn ang="0">
                <a:pos x="210" y="152"/>
              </a:cxn>
              <a:cxn ang="0">
                <a:pos x="197" y="128"/>
              </a:cxn>
              <a:cxn ang="0">
                <a:pos x="185" y="97"/>
              </a:cxn>
              <a:cxn ang="0">
                <a:pos x="141" y="72"/>
              </a:cxn>
              <a:cxn ang="0">
                <a:pos x="161" y="115"/>
              </a:cxn>
              <a:cxn ang="0">
                <a:pos x="172" y="140"/>
              </a:cxn>
              <a:cxn ang="0">
                <a:pos x="172" y="152"/>
              </a:cxn>
              <a:cxn ang="0">
                <a:pos x="161" y="170"/>
              </a:cxn>
              <a:cxn ang="0">
                <a:pos x="141" y="170"/>
              </a:cxn>
              <a:cxn ang="0">
                <a:pos x="117" y="152"/>
              </a:cxn>
              <a:cxn ang="0">
                <a:pos x="81" y="121"/>
              </a:cxn>
              <a:cxn ang="0">
                <a:pos x="81" y="140"/>
              </a:cxn>
              <a:cxn ang="0">
                <a:pos x="87" y="164"/>
              </a:cxn>
              <a:cxn ang="0">
                <a:pos x="87" y="170"/>
              </a:cxn>
              <a:cxn ang="0">
                <a:pos x="68" y="164"/>
              </a:cxn>
              <a:cxn ang="0">
                <a:pos x="50" y="152"/>
              </a:cxn>
              <a:cxn ang="0">
                <a:pos x="50" y="177"/>
              </a:cxn>
              <a:cxn ang="0">
                <a:pos x="44" y="201"/>
              </a:cxn>
              <a:cxn ang="0">
                <a:pos x="13" y="213"/>
              </a:cxn>
              <a:cxn ang="0">
                <a:pos x="0" y="207"/>
              </a:cxn>
              <a:cxn ang="0">
                <a:pos x="0" y="177"/>
              </a:cxn>
              <a:cxn ang="0">
                <a:pos x="0" y="140"/>
              </a:cxn>
              <a:cxn ang="0">
                <a:pos x="0" y="61"/>
              </a:cxn>
            </a:cxnLst>
            <a:rect l="0" t="0" r="r" b="b"/>
            <a:pathLst>
              <a:path w="325" h="213">
                <a:moveTo>
                  <a:pt x="0" y="61"/>
                </a:moveTo>
                <a:lnTo>
                  <a:pt x="93" y="6"/>
                </a:lnTo>
                <a:lnTo>
                  <a:pt x="154" y="0"/>
                </a:lnTo>
                <a:lnTo>
                  <a:pt x="233" y="25"/>
                </a:lnTo>
                <a:lnTo>
                  <a:pt x="287" y="67"/>
                </a:lnTo>
                <a:lnTo>
                  <a:pt x="325" y="97"/>
                </a:lnTo>
                <a:lnTo>
                  <a:pt x="325" y="121"/>
                </a:lnTo>
                <a:lnTo>
                  <a:pt x="300" y="133"/>
                </a:lnTo>
                <a:lnTo>
                  <a:pt x="258" y="103"/>
                </a:lnTo>
                <a:lnTo>
                  <a:pt x="197" y="72"/>
                </a:lnTo>
                <a:lnTo>
                  <a:pt x="251" y="109"/>
                </a:lnTo>
                <a:lnTo>
                  <a:pt x="263" y="133"/>
                </a:lnTo>
                <a:lnTo>
                  <a:pt x="263" y="152"/>
                </a:lnTo>
                <a:lnTo>
                  <a:pt x="227" y="152"/>
                </a:lnTo>
                <a:lnTo>
                  <a:pt x="210" y="152"/>
                </a:lnTo>
                <a:lnTo>
                  <a:pt x="197" y="128"/>
                </a:lnTo>
                <a:lnTo>
                  <a:pt x="185" y="97"/>
                </a:lnTo>
                <a:lnTo>
                  <a:pt x="141" y="72"/>
                </a:lnTo>
                <a:lnTo>
                  <a:pt x="161" y="115"/>
                </a:lnTo>
                <a:lnTo>
                  <a:pt x="172" y="140"/>
                </a:lnTo>
                <a:lnTo>
                  <a:pt x="172" y="152"/>
                </a:lnTo>
                <a:lnTo>
                  <a:pt x="161" y="170"/>
                </a:lnTo>
                <a:lnTo>
                  <a:pt x="141" y="170"/>
                </a:lnTo>
                <a:lnTo>
                  <a:pt x="117" y="152"/>
                </a:lnTo>
                <a:lnTo>
                  <a:pt x="81" y="121"/>
                </a:lnTo>
                <a:lnTo>
                  <a:pt x="81" y="140"/>
                </a:lnTo>
                <a:lnTo>
                  <a:pt x="87" y="164"/>
                </a:lnTo>
                <a:lnTo>
                  <a:pt x="87" y="170"/>
                </a:lnTo>
                <a:lnTo>
                  <a:pt x="68" y="164"/>
                </a:lnTo>
                <a:lnTo>
                  <a:pt x="50" y="152"/>
                </a:lnTo>
                <a:lnTo>
                  <a:pt x="50" y="177"/>
                </a:lnTo>
                <a:lnTo>
                  <a:pt x="44" y="201"/>
                </a:lnTo>
                <a:lnTo>
                  <a:pt x="13" y="213"/>
                </a:lnTo>
                <a:lnTo>
                  <a:pt x="0" y="207"/>
                </a:lnTo>
                <a:lnTo>
                  <a:pt x="0" y="177"/>
                </a:lnTo>
                <a:lnTo>
                  <a:pt x="0" y="140"/>
                </a:lnTo>
                <a:lnTo>
                  <a:pt x="0" y="61"/>
                </a:lnTo>
                <a:close/>
              </a:path>
            </a:pathLst>
          </a:custGeom>
          <a:solidFill>
            <a:srgbClr val="C08040"/>
          </a:solidFill>
          <a:ln w="11113">
            <a:solidFill>
              <a:srgbClr val="000000"/>
            </a:solidFill>
            <a:prstDash val="solid"/>
            <a:round/>
            <a:headEnd/>
            <a:tailEnd/>
          </a:ln>
        </p:spPr>
        <p:txBody>
          <a:bodyPr/>
          <a:lstStyle/>
          <a:p>
            <a:endParaRPr lang="fr-FR"/>
          </a:p>
        </p:txBody>
      </p:sp>
      <p:sp>
        <p:nvSpPr>
          <p:cNvPr id="64530" name="Freeform 18"/>
          <p:cNvSpPr>
            <a:spLocks/>
          </p:cNvSpPr>
          <p:nvPr/>
        </p:nvSpPr>
        <p:spPr bwMode="auto">
          <a:xfrm flipH="1">
            <a:off x="1254125" y="1920875"/>
            <a:ext cx="717550" cy="542925"/>
          </a:xfrm>
          <a:custGeom>
            <a:avLst/>
            <a:gdLst/>
            <a:ahLst/>
            <a:cxnLst>
              <a:cxn ang="0">
                <a:pos x="0" y="107"/>
              </a:cxn>
              <a:cxn ang="0">
                <a:pos x="87" y="195"/>
              </a:cxn>
              <a:cxn ang="0">
                <a:pos x="93" y="252"/>
              </a:cxn>
              <a:cxn ang="0">
                <a:pos x="100" y="342"/>
              </a:cxn>
              <a:cxn ang="0">
                <a:pos x="125" y="342"/>
              </a:cxn>
              <a:cxn ang="0">
                <a:pos x="150" y="315"/>
              </a:cxn>
              <a:cxn ang="0">
                <a:pos x="161" y="264"/>
              </a:cxn>
              <a:cxn ang="0">
                <a:pos x="161" y="189"/>
              </a:cxn>
              <a:cxn ang="0">
                <a:pos x="168" y="232"/>
              </a:cxn>
              <a:cxn ang="0">
                <a:pos x="174" y="258"/>
              </a:cxn>
              <a:cxn ang="0">
                <a:pos x="180" y="283"/>
              </a:cxn>
              <a:cxn ang="0">
                <a:pos x="205" y="283"/>
              </a:cxn>
              <a:cxn ang="0">
                <a:pos x="230" y="258"/>
              </a:cxn>
              <a:cxn ang="0">
                <a:pos x="230" y="227"/>
              </a:cxn>
              <a:cxn ang="0">
                <a:pos x="249" y="181"/>
              </a:cxn>
              <a:cxn ang="0">
                <a:pos x="254" y="214"/>
              </a:cxn>
              <a:cxn ang="0">
                <a:pos x="268" y="246"/>
              </a:cxn>
              <a:cxn ang="0">
                <a:pos x="299" y="232"/>
              </a:cxn>
              <a:cxn ang="0">
                <a:pos x="310" y="207"/>
              </a:cxn>
              <a:cxn ang="0">
                <a:pos x="310" y="227"/>
              </a:cxn>
              <a:cxn ang="0">
                <a:pos x="349" y="207"/>
              </a:cxn>
              <a:cxn ang="0">
                <a:pos x="367" y="163"/>
              </a:cxn>
              <a:cxn ang="0">
                <a:pos x="354" y="232"/>
              </a:cxn>
              <a:cxn ang="0">
                <a:pos x="349" y="258"/>
              </a:cxn>
              <a:cxn ang="0">
                <a:pos x="373" y="264"/>
              </a:cxn>
              <a:cxn ang="0">
                <a:pos x="377" y="296"/>
              </a:cxn>
              <a:cxn ang="0">
                <a:pos x="416" y="290"/>
              </a:cxn>
              <a:cxn ang="0">
                <a:pos x="440" y="232"/>
              </a:cxn>
              <a:cxn ang="0">
                <a:pos x="452" y="163"/>
              </a:cxn>
              <a:cxn ang="0">
                <a:pos x="440" y="102"/>
              </a:cxn>
              <a:cxn ang="0">
                <a:pos x="402" y="51"/>
              </a:cxn>
              <a:cxn ang="0">
                <a:pos x="360" y="11"/>
              </a:cxn>
              <a:cxn ang="0">
                <a:pos x="335" y="44"/>
              </a:cxn>
              <a:cxn ang="0">
                <a:pos x="304" y="19"/>
              </a:cxn>
              <a:cxn ang="0">
                <a:pos x="286" y="5"/>
              </a:cxn>
              <a:cxn ang="0">
                <a:pos x="274" y="19"/>
              </a:cxn>
              <a:cxn ang="0">
                <a:pos x="242" y="11"/>
              </a:cxn>
              <a:cxn ang="0">
                <a:pos x="236" y="44"/>
              </a:cxn>
              <a:cxn ang="0">
                <a:pos x="224" y="25"/>
              </a:cxn>
              <a:cxn ang="0">
                <a:pos x="193" y="19"/>
              </a:cxn>
              <a:cxn ang="0">
                <a:pos x="161" y="0"/>
              </a:cxn>
              <a:cxn ang="0">
                <a:pos x="150" y="25"/>
              </a:cxn>
              <a:cxn ang="0">
                <a:pos x="131" y="11"/>
              </a:cxn>
              <a:cxn ang="0">
                <a:pos x="105" y="5"/>
              </a:cxn>
              <a:cxn ang="0">
                <a:pos x="87" y="11"/>
              </a:cxn>
              <a:cxn ang="0">
                <a:pos x="81" y="51"/>
              </a:cxn>
              <a:cxn ang="0">
                <a:pos x="87" y="56"/>
              </a:cxn>
              <a:cxn ang="0">
                <a:pos x="69" y="56"/>
              </a:cxn>
              <a:cxn ang="0">
                <a:pos x="5" y="51"/>
              </a:cxn>
              <a:cxn ang="0">
                <a:pos x="0" y="107"/>
              </a:cxn>
            </a:cxnLst>
            <a:rect l="0" t="0" r="r" b="b"/>
            <a:pathLst>
              <a:path w="452" h="342">
                <a:moveTo>
                  <a:pt x="0" y="107"/>
                </a:moveTo>
                <a:lnTo>
                  <a:pt x="87" y="195"/>
                </a:lnTo>
                <a:lnTo>
                  <a:pt x="93" y="252"/>
                </a:lnTo>
                <a:lnTo>
                  <a:pt x="100" y="342"/>
                </a:lnTo>
                <a:lnTo>
                  <a:pt x="125" y="342"/>
                </a:lnTo>
                <a:lnTo>
                  <a:pt x="150" y="315"/>
                </a:lnTo>
                <a:lnTo>
                  <a:pt x="161" y="264"/>
                </a:lnTo>
                <a:lnTo>
                  <a:pt x="161" y="189"/>
                </a:lnTo>
                <a:lnTo>
                  <a:pt x="168" y="232"/>
                </a:lnTo>
                <a:lnTo>
                  <a:pt x="174" y="258"/>
                </a:lnTo>
                <a:lnTo>
                  <a:pt x="180" y="283"/>
                </a:lnTo>
                <a:lnTo>
                  <a:pt x="205" y="283"/>
                </a:lnTo>
                <a:lnTo>
                  <a:pt x="230" y="258"/>
                </a:lnTo>
                <a:lnTo>
                  <a:pt x="230" y="227"/>
                </a:lnTo>
                <a:lnTo>
                  <a:pt x="249" y="181"/>
                </a:lnTo>
                <a:lnTo>
                  <a:pt x="254" y="214"/>
                </a:lnTo>
                <a:lnTo>
                  <a:pt x="268" y="246"/>
                </a:lnTo>
                <a:lnTo>
                  <a:pt x="299" y="232"/>
                </a:lnTo>
                <a:lnTo>
                  <a:pt x="310" y="207"/>
                </a:lnTo>
                <a:lnTo>
                  <a:pt x="310" y="227"/>
                </a:lnTo>
                <a:lnTo>
                  <a:pt x="349" y="207"/>
                </a:lnTo>
                <a:lnTo>
                  <a:pt x="367" y="163"/>
                </a:lnTo>
                <a:lnTo>
                  <a:pt x="354" y="232"/>
                </a:lnTo>
                <a:lnTo>
                  <a:pt x="349" y="258"/>
                </a:lnTo>
                <a:lnTo>
                  <a:pt x="373" y="264"/>
                </a:lnTo>
                <a:lnTo>
                  <a:pt x="377" y="296"/>
                </a:lnTo>
                <a:lnTo>
                  <a:pt x="416" y="290"/>
                </a:lnTo>
                <a:lnTo>
                  <a:pt x="440" y="232"/>
                </a:lnTo>
                <a:lnTo>
                  <a:pt x="452" y="163"/>
                </a:lnTo>
                <a:lnTo>
                  <a:pt x="440" y="102"/>
                </a:lnTo>
                <a:lnTo>
                  <a:pt x="402" y="51"/>
                </a:lnTo>
                <a:lnTo>
                  <a:pt x="360" y="11"/>
                </a:lnTo>
                <a:lnTo>
                  <a:pt x="335" y="44"/>
                </a:lnTo>
                <a:lnTo>
                  <a:pt x="304" y="19"/>
                </a:lnTo>
                <a:lnTo>
                  <a:pt x="286" y="5"/>
                </a:lnTo>
                <a:lnTo>
                  <a:pt x="274" y="19"/>
                </a:lnTo>
                <a:lnTo>
                  <a:pt x="242" y="11"/>
                </a:lnTo>
                <a:lnTo>
                  <a:pt x="236" y="44"/>
                </a:lnTo>
                <a:lnTo>
                  <a:pt x="224" y="25"/>
                </a:lnTo>
                <a:lnTo>
                  <a:pt x="193" y="19"/>
                </a:lnTo>
                <a:lnTo>
                  <a:pt x="161" y="0"/>
                </a:lnTo>
                <a:lnTo>
                  <a:pt x="150" y="25"/>
                </a:lnTo>
                <a:lnTo>
                  <a:pt x="131" y="11"/>
                </a:lnTo>
                <a:lnTo>
                  <a:pt x="105" y="5"/>
                </a:lnTo>
                <a:lnTo>
                  <a:pt x="87" y="11"/>
                </a:lnTo>
                <a:lnTo>
                  <a:pt x="81" y="51"/>
                </a:lnTo>
                <a:lnTo>
                  <a:pt x="87" y="56"/>
                </a:lnTo>
                <a:lnTo>
                  <a:pt x="69" y="56"/>
                </a:lnTo>
                <a:lnTo>
                  <a:pt x="5" y="51"/>
                </a:lnTo>
                <a:lnTo>
                  <a:pt x="0" y="107"/>
                </a:lnTo>
                <a:close/>
              </a:path>
            </a:pathLst>
          </a:custGeom>
          <a:solidFill>
            <a:srgbClr val="C08040"/>
          </a:solidFill>
          <a:ln w="11113">
            <a:solidFill>
              <a:srgbClr val="000000"/>
            </a:solidFill>
            <a:prstDash val="solid"/>
            <a:round/>
            <a:headEnd/>
            <a:tailEnd/>
          </a:ln>
        </p:spPr>
        <p:txBody>
          <a:bodyPr/>
          <a:lstStyle/>
          <a:p>
            <a:endParaRPr lang="fr-FR"/>
          </a:p>
        </p:txBody>
      </p:sp>
      <p:sp>
        <p:nvSpPr>
          <p:cNvPr id="64531" name="Freeform 19"/>
          <p:cNvSpPr>
            <a:spLocks/>
          </p:cNvSpPr>
          <p:nvPr/>
        </p:nvSpPr>
        <p:spPr bwMode="auto">
          <a:xfrm flipH="1">
            <a:off x="1797050" y="1674813"/>
            <a:ext cx="800100" cy="155575"/>
          </a:xfrm>
          <a:custGeom>
            <a:avLst/>
            <a:gdLst/>
            <a:ahLst/>
            <a:cxnLst>
              <a:cxn ang="0">
                <a:pos x="0" y="4"/>
              </a:cxn>
              <a:cxn ang="0">
                <a:pos x="64" y="0"/>
              </a:cxn>
              <a:cxn ang="0">
                <a:pos x="130" y="16"/>
              </a:cxn>
              <a:cxn ang="0">
                <a:pos x="179" y="34"/>
              </a:cxn>
              <a:cxn ang="0">
                <a:pos x="250" y="65"/>
              </a:cxn>
              <a:cxn ang="0">
                <a:pos x="311" y="80"/>
              </a:cxn>
              <a:cxn ang="0">
                <a:pos x="366" y="72"/>
              </a:cxn>
              <a:cxn ang="0">
                <a:pos x="425" y="80"/>
              </a:cxn>
              <a:cxn ang="0">
                <a:pos x="470" y="83"/>
              </a:cxn>
              <a:cxn ang="0">
                <a:pos x="504" y="98"/>
              </a:cxn>
            </a:cxnLst>
            <a:rect l="0" t="0" r="r" b="b"/>
            <a:pathLst>
              <a:path w="504" h="98">
                <a:moveTo>
                  <a:pt x="0" y="4"/>
                </a:moveTo>
                <a:lnTo>
                  <a:pt x="64" y="0"/>
                </a:lnTo>
                <a:lnTo>
                  <a:pt x="130" y="16"/>
                </a:lnTo>
                <a:lnTo>
                  <a:pt x="179" y="34"/>
                </a:lnTo>
                <a:lnTo>
                  <a:pt x="250" y="65"/>
                </a:lnTo>
                <a:lnTo>
                  <a:pt x="311" y="80"/>
                </a:lnTo>
                <a:lnTo>
                  <a:pt x="366" y="72"/>
                </a:lnTo>
                <a:lnTo>
                  <a:pt x="425" y="80"/>
                </a:lnTo>
                <a:lnTo>
                  <a:pt x="470" y="83"/>
                </a:lnTo>
                <a:lnTo>
                  <a:pt x="504" y="98"/>
                </a:lnTo>
              </a:path>
            </a:pathLst>
          </a:custGeom>
          <a:noFill/>
          <a:ln w="11113">
            <a:solidFill>
              <a:srgbClr val="C08040"/>
            </a:solidFill>
            <a:prstDash val="solid"/>
            <a:round/>
            <a:headEnd/>
            <a:tailEnd/>
          </a:ln>
        </p:spPr>
        <p:txBody>
          <a:bodyPr/>
          <a:lstStyle/>
          <a:p>
            <a:endParaRPr lang="fr-FR"/>
          </a:p>
        </p:txBody>
      </p:sp>
      <p:sp>
        <p:nvSpPr>
          <p:cNvPr id="64532" name="Freeform 20"/>
          <p:cNvSpPr>
            <a:spLocks/>
          </p:cNvSpPr>
          <p:nvPr/>
        </p:nvSpPr>
        <p:spPr bwMode="auto">
          <a:xfrm flipH="1">
            <a:off x="1719263" y="1636713"/>
            <a:ext cx="711200" cy="214312"/>
          </a:xfrm>
          <a:custGeom>
            <a:avLst/>
            <a:gdLst/>
            <a:ahLst/>
            <a:cxnLst>
              <a:cxn ang="0">
                <a:pos x="0" y="0"/>
              </a:cxn>
              <a:cxn ang="0">
                <a:pos x="34" y="22"/>
              </a:cxn>
              <a:cxn ang="0">
                <a:pos x="90" y="40"/>
              </a:cxn>
              <a:cxn ang="0">
                <a:pos x="129" y="52"/>
              </a:cxn>
              <a:cxn ang="0">
                <a:pos x="175" y="58"/>
              </a:cxn>
              <a:cxn ang="0">
                <a:pos x="219" y="47"/>
              </a:cxn>
              <a:cxn ang="0">
                <a:pos x="292" y="58"/>
              </a:cxn>
              <a:cxn ang="0">
                <a:pos x="341" y="68"/>
              </a:cxn>
              <a:cxn ang="0">
                <a:pos x="385" y="73"/>
              </a:cxn>
              <a:cxn ang="0">
                <a:pos x="434" y="96"/>
              </a:cxn>
              <a:cxn ang="0">
                <a:pos x="448" y="135"/>
              </a:cxn>
            </a:cxnLst>
            <a:rect l="0" t="0" r="r" b="b"/>
            <a:pathLst>
              <a:path w="448" h="135">
                <a:moveTo>
                  <a:pt x="0" y="0"/>
                </a:moveTo>
                <a:lnTo>
                  <a:pt x="34" y="22"/>
                </a:lnTo>
                <a:lnTo>
                  <a:pt x="90" y="40"/>
                </a:lnTo>
                <a:lnTo>
                  <a:pt x="129" y="52"/>
                </a:lnTo>
                <a:lnTo>
                  <a:pt x="175" y="58"/>
                </a:lnTo>
                <a:lnTo>
                  <a:pt x="219" y="47"/>
                </a:lnTo>
                <a:lnTo>
                  <a:pt x="292" y="58"/>
                </a:lnTo>
                <a:lnTo>
                  <a:pt x="341" y="68"/>
                </a:lnTo>
                <a:lnTo>
                  <a:pt x="385" y="73"/>
                </a:lnTo>
                <a:lnTo>
                  <a:pt x="434" y="96"/>
                </a:lnTo>
                <a:lnTo>
                  <a:pt x="448" y="135"/>
                </a:lnTo>
              </a:path>
            </a:pathLst>
          </a:custGeom>
          <a:noFill/>
          <a:ln w="11113">
            <a:solidFill>
              <a:srgbClr val="C08040"/>
            </a:solidFill>
            <a:prstDash val="solid"/>
            <a:round/>
            <a:headEnd/>
            <a:tailEnd/>
          </a:ln>
        </p:spPr>
        <p:txBody>
          <a:bodyPr/>
          <a:lstStyle/>
          <a:p>
            <a:endParaRPr lang="fr-FR"/>
          </a:p>
        </p:txBody>
      </p:sp>
      <p:sp>
        <p:nvSpPr>
          <p:cNvPr id="64533" name="Freeform 21"/>
          <p:cNvSpPr>
            <a:spLocks/>
          </p:cNvSpPr>
          <p:nvPr/>
        </p:nvSpPr>
        <p:spPr bwMode="auto">
          <a:xfrm flipH="1">
            <a:off x="2759075" y="2189163"/>
            <a:ext cx="217488" cy="244475"/>
          </a:xfrm>
          <a:custGeom>
            <a:avLst/>
            <a:gdLst/>
            <a:ahLst/>
            <a:cxnLst>
              <a:cxn ang="0">
                <a:pos x="124" y="0"/>
              </a:cxn>
              <a:cxn ang="0">
                <a:pos x="21" y="74"/>
              </a:cxn>
              <a:cxn ang="0">
                <a:pos x="0" y="105"/>
              </a:cxn>
              <a:cxn ang="0">
                <a:pos x="8" y="135"/>
              </a:cxn>
              <a:cxn ang="0">
                <a:pos x="26" y="154"/>
              </a:cxn>
              <a:cxn ang="0">
                <a:pos x="61" y="144"/>
              </a:cxn>
              <a:cxn ang="0">
                <a:pos x="137" y="65"/>
              </a:cxn>
              <a:cxn ang="0">
                <a:pos x="124" y="0"/>
              </a:cxn>
            </a:cxnLst>
            <a:rect l="0" t="0" r="r" b="b"/>
            <a:pathLst>
              <a:path w="137" h="154">
                <a:moveTo>
                  <a:pt x="124" y="0"/>
                </a:moveTo>
                <a:lnTo>
                  <a:pt x="21" y="74"/>
                </a:lnTo>
                <a:lnTo>
                  <a:pt x="0" y="105"/>
                </a:lnTo>
                <a:lnTo>
                  <a:pt x="8" y="135"/>
                </a:lnTo>
                <a:lnTo>
                  <a:pt x="26" y="154"/>
                </a:lnTo>
                <a:lnTo>
                  <a:pt x="61" y="144"/>
                </a:lnTo>
                <a:lnTo>
                  <a:pt x="137" y="65"/>
                </a:lnTo>
                <a:lnTo>
                  <a:pt x="124" y="0"/>
                </a:lnTo>
                <a:close/>
              </a:path>
            </a:pathLst>
          </a:custGeom>
          <a:solidFill>
            <a:srgbClr val="F0F0FF"/>
          </a:solidFill>
          <a:ln w="11113">
            <a:solidFill>
              <a:srgbClr val="000000"/>
            </a:solidFill>
            <a:prstDash val="solid"/>
            <a:round/>
            <a:headEnd/>
            <a:tailEnd/>
          </a:ln>
        </p:spPr>
        <p:txBody>
          <a:bodyPr/>
          <a:lstStyle/>
          <a:p>
            <a:endParaRPr lang="fr-FR"/>
          </a:p>
        </p:txBody>
      </p:sp>
      <p:sp>
        <p:nvSpPr>
          <p:cNvPr id="64534" name="Oval 22"/>
          <p:cNvSpPr>
            <a:spLocks noChangeArrowheads="1"/>
          </p:cNvSpPr>
          <p:nvPr/>
        </p:nvSpPr>
        <p:spPr bwMode="auto">
          <a:xfrm flipH="1">
            <a:off x="2819400" y="2286000"/>
            <a:ext cx="76200" cy="74613"/>
          </a:xfrm>
          <a:prstGeom prst="ellipse">
            <a:avLst/>
          </a:prstGeom>
          <a:solidFill>
            <a:srgbClr val="009080"/>
          </a:solidFill>
          <a:ln w="11113">
            <a:solidFill>
              <a:srgbClr val="000000"/>
            </a:solidFill>
            <a:round/>
            <a:headEnd/>
            <a:tailEnd/>
          </a:ln>
        </p:spPr>
        <p:txBody>
          <a:bodyPr/>
          <a:lstStyle/>
          <a:p>
            <a:endParaRPr lang="fr-FR"/>
          </a:p>
        </p:txBody>
      </p:sp>
      <p:sp>
        <p:nvSpPr>
          <p:cNvPr id="64535" name="Freeform 23"/>
          <p:cNvSpPr>
            <a:spLocks/>
          </p:cNvSpPr>
          <p:nvPr/>
        </p:nvSpPr>
        <p:spPr bwMode="auto">
          <a:xfrm flipH="1">
            <a:off x="2741613" y="2132013"/>
            <a:ext cx="290512" cy="220662"/>
          </a:xfrm>
          <a:custGeom>
            <a:avLst/>
            <a:gdLst/>
            <a:ahLst/>
            <a:cxnLst>
              <a:cxn ang="0">
                <a:pos x="178" y="14"/>
              </a:cxn>
              <a:cxn ang="0">
                <a:pos x="169" y="4"/>
              </a:cxn>
              <a:cxn ang="0">
                <a:pos x="160" y="0"/>
              </a:cxn>
              <a:cxn ang="0">
                <a:pos x="150" y="1"/>
              </a:cxn>
              <a:cxn ang="0">
                <a:pos x="140" y="8"/>
              </a:cxn>
              <a:cxn ang="0">
                <a:pos x="6" y="96"/>
              </a:cxn>
              <a:cxn ang="0">
                <a:pos x="2" y="104"/>
              </a:cxn>
              <a:cxn ang="0">
                <a:pos x="0" y="116"/>
              </a:cxn>
              <a:cxn ang="0">
                <a:pos x="4" y="127"/>
              </a:cxn>
              <a:cxn ang="0">
                <a:pos x="12" y="136"/>
              </a:cxn>
              <a:cxn ang="0">
                <a:pos x="21" y="139"/>
              </a:cxn>
              <a:cxn ang="0">
                <a:pos x="34" y="136"/>
              </a:cxn>
              <a:cxn ang="0">
                <a:pos x="175" y="44"/>
              </a:cxn>
              <a:cxn ang="0">
                <a:pos x="182" y="36"/>
              </a:cxn>
              <a:cxn ang="0">
                <a:pos x="183" y="27"/>
              </a:cxn>
              <a:cxn ang="0">
                <a:pos x="178" y="14"/>
              </a:cxn>
            </a:cxnLst>
            <a:rect l="0" t="0" r="r" b="b"/>
            <a:pathLst>
              <a:path w="183" h="139">
                <a:moveTo>
                  <a:pt x="178" y="14"/>
                </a:moveTo>
                <a:lnTo>
                  <a:pt x="169" y="4"/>
                </a:lnTo>
                <a:lnTo>
                  <a:pt x="160" y="0"/>
                </a:lnTo>
                <a:lnTo>
                  <a:pt x="150" y="1"/>
                </a:lnTo>
                <a:lnTo>
                  <a:pt x="140" y="8"/>
                </a:lnTo>
                <a:lnTo>
                  <a:pt x="6" y="96"/>
                </a:lnTo>
                <a:lnTo>
                  <a:pt x="2" y="104"/>
                </a:lnTo>
                <a:lnTo>
                  <a:pt x="0" y="116"/>
                </a:lnTo>
                <a:lnTo>
                  <a:pt x="4" y="127"/>
                </a:lnTo>
                <a:lnTo>
                  <a:pt x="12" y="136"/>
                </a:lnTo>
                <a:lnTo>
                  <a:pt x="21" y="139"/>
                </a:lnTo>
                <a:lnTo>
                  <a:pt x="34" y="136"/>
                </a:lnTo>
                <a:lnTo>
                  <a:pt x="175" y="44"/>
                </a:lnTo>
                <a:lnTo>
                  <a:pt x="182" y="36"/>
                </a:lnTo>
                <a:lnTo>
                  <a:pt x="183" y="27"/>
                </a:lnTo>
                <a:lnTo>
                  <a:pt x="178" y="14"/>
                </a:lnTo>
                <a:close/>
              </a:path>
            </a:pathLst>
          </a:custGeom>
          <a:solidFill>
            <a:srgbClr val="C08040"/>
          </a:solidFill>
          <a:ln w="11113">
            <a:solidFill>
              <a:srgbClr val="000000"/>
            </a:solidFill>
            <a:prstDash val="solid"/>
            <a:round/>
            <a:headEnd/>
            <a:tailEnd/>
          </a:ln>
        </p:spPr>
        <p:txBody>
          <a:bodyPr/>
          <a:lstStyle/>
          <a:p>
            <a:endParaRPr lang="fr-FR"/>
          </a:p>
        </p:txBody>
      </p:sp>
      <p:sp>
        <p:nvSpPr>
          <p:cNvPr id="64536" name="Freeform 24"/>
          <p:cNvSpPr>
            <a:spLocks/>
          </p:cNvSpPr>
          <p:nvPr/>
        </p:nvSpPr>
        <p:spPr bwMode="auto">
          <a:xfrm flipH="1">
            <a:off x="2468563" y="2257425"/>
            <a:ext cx="514350" cy="492125"/>
          </a:xfrm>
          <a:custGeom>
            <a:avLst/>
            <a:gdLst/>
            <a:ahLst/>
            <a:cxnLst>
              <a:cxn ang="0">
                <a:pos x="166" y="0"/>
              </a:cxn>
              <a:cxn ang="0">
                <a:pos x="92" y="68"/>
              </a:cxn>
              <a:cxn ang="0">
                <a:pos x="28" y="142"/>
              </a:cxn>
              <a:cxn ang="0">
                <a:pos x="0" y="203"/>
              </a:cxn>
              <a:cxn ang="0">
                <a:pos x="9" y="255"/>
              </a:cxn>
              <a:cxn ang="0">
                <a:pos x="37" y="289"/>
              </a:cxn>
              <a:cxn ang="0">
                <a:pos x="79" y="301"/>
              </a:cxn>
              <a:cxn ang="0">
                <a:pos x="151" y="310"/>
              </a:cxn>
              <a:cxn ang="0">
                <a:pos x="230" y="270"/>
              </a:cxn>
              <a:cxn ang="0">
                <a:pos x="271" y="270"/>
              </a:cxn>
              <a:cxn ang="0">
                <a:pos x="304" y="255"/>
              </a:cxn>
              <a:cxn ang="0">
                <a:pos x="322" y="228"/>
              </a:cxn>
              <a:cxn ang="0">
                <a:pos x="324" y="194"/>
              </a:cxn>
              <a:cxn ang="0">
                <a:pos x="166" y="0"/>
              </a:cxn>
            </a:cxnLst>
            <a:rect l="0" t="0" r="r" b="b"/>
            <a:pathLst>
              <a:path w="324" h="310">
                <a:moveTo>
                  <a:pt x="166" y="0"/>
                </a:moveTo>
                <a:lnTo>
                  <a:pt x="92" y="68"/>
                </a:lnTo>
                <a:lnTo>
                  <a:pt x="28" y="142"/>
                </a:lnTo>
                <a:lnTo>
                  <a:pt x="0" y="203"/>
                </a:lnTo>
                <a:lnTo>
                  <a:pt x="9" y="255"/>
                </a:lnTo>
                <a:lnTo>
                  <a:pt x="37" y="289"/>
                </a:lnTo>
                <a:lnTo>
                  <a:pt x="79" y="301"/>
                </a:lnTo>
                <a:lnTo>
                  <a:pt x="151" y="310"/>
                </a:lnTo>
                <a:lnTo>
                  <a:pt x="230" y="270"/>
                </a:lnTo>
                <a:lnTo>
                  <a:pt x="271" y="270"/>
                </a:lnTo>
                <a:lnTo>
                  <a:pt x="304" y="255"/>
                </a:lnTo>
                <a:lnTo>
                  <a:pt x="322" y="228"/>
                </a:lnTo>
                <a:lnTo>
                  <a:pt x="324" y="194"/>
                </a:lnTo>
                <a:lnTo>
                  <a:pt x="166" y="0"/>
                </a:lnTo>
                <a:close/>
              </a:path>
            </a:pathLst>
          </a:custGeom>
          <a:solidFill>
            <a:srgbClr val="E0A080"/>
          </a:solidFill>
          <a:ln w="11113">
            <a:solidFill>
              <a:srgbClr val="000000"/>
            </a:solidFill>
            <a:prstDash val="solid"/>
            <a:round/>
            <a:headEnd/>
            <a:tailEnd/>
          </a:ln>
        </p:spPr>
        <p:txBody>
          <a:bodyPr/>
          <a:lstStyle/>
          <a:p>
            <a:endParaRPr lang="fr-FR"/>
          </a:p>
        </p:txBody>
      </p:sp>
      <p:sp>
        <p:nvSpPr>
          <p:cNvPr id="64537" name="Freeform 25"/>
          <p:cNvSpPr>
            <a:spLocks/>
          </p:cNvSpPr>
          <p:nvPr/>
        </p:nvSpPr>
        <p:spPr bwMode="auto">
          <a:xfrm flipH="1">
            <a:off x="2424113" y="2189163"/>
            <a:ext cx="255587" cy="284162"/>
          </a:xfrm>
          <a:custGeom>
            <a:avLst/>
            <a:gdLst/>
            <a:ahLst/>
            <a:cxnLst>
              <a:cxn ang="0">
                <a:pos x="36" y="0"/>
              </a:cxn>
              <a:cxn ang="0">
                <a:pos x="133" y="56"/>
              </a:cxn>
              <a:cxn ang="0">
                <a:pos x="152" y="86"/>
              </a:cxn>
              <a:cxn ang="0">
                <a:pos x="161" y="116"/>
              </a:cxn>
              <a:cxn ang="0">
                <a:pos x="157" y="154"/>
              </a:cxn>
              <a:cxn ang="0">
                <a:pos x="139" y="173"/>
              </a:cxn>
              <a:cxn ang="0">
                <a:pos x="104" y="179"/>
              </a:cxn>
              <a:cxn ang="0">
                <a:pos x="64" y="166"/>
              </a:cxn>
              <a:cxn ang="0">
                <a:pos x="31" y="135"/>
              </a:cxn>
              <a:cxn ang="0">
                <a:pos x="6" y="98"/>
              </a:cxn>
              <a:cxn ang="0">
                <a:pos x="0" y="67"/>
              </a:cxn>
              <a:cxn ang="0">
                <a:pos x="36" y="0"/>
              </a:cxn>
            </a:cxnLst>
            <a:rect l="0" t="0" r="r" b="b"/>
            <a:pathLst>
              <a:path w="161" h="179">
                <a:moveTo>
                  <a:pt x="36" y="0"/>
                </a:moveTo>
                <a:lnTo>
                  <a:pt x="133" y="56"/>
                </a:lnTo>
                <a:lnTo>
                  <a:pt x="152" y="86"/>
                </a:lnTo>
                <a:lnTo>
                  <a:pt x="161" y="116"/>
                </a:lnTo>
                <a:lnTo>
                  <a:pt x="157" y="154"/>
                </a:lnTo>
                <a:lnTo>
                  <a:pt x="139" y="173"/>
                </a:lnTo>
                <a:lnTo>
                  <a:pt x="104" y="179"/>
                </a:lnTo>
                <a:lnTo>
                  <a:pt x="64" y="166"/>
                </a:lnTo>
                <a:lnTo>
                  <a:pt x="31" y="135"/>
                </a:lnTo>
                <a:lnTo>
                  <a:pt x="6" y="98"/>
                </a:lnTo>
                <a:lnTo>
                  <a:pt x="0" y="67"/>
                </a:lnTo>
                <a:lnTo>
                  <a:pt x="36" y="0"/>
                </a:lnTo>
                <a:close/>
              </a:path>
            </a:pathLst>
          </a:custGeom>
          <a:solidFill>
            <a:srgbClr val="F0F0FF"/>
          </a:solidFill>
          <a:ln w="11113">
            <a:solidFill>
              <a:srgbClr val="000000"/>
            </a:solidFill>
            <a:prstDash val="solid"/>
            <a:round/>
            <a:headEnd/>
            <a:tailEnd/>
          </a:ln>
        </p:spPr>
        <p:txBody>
          <a:bodyPr/>
          <a:lstStyle/>
          <a:p>
            <a:endParaRPr lang="fr-FR"/>
          </a:p>
        </p:txBody>
      </p:sp>
      <p:sp>
        <p:nvSpPr>
          <p:cNvPr id="64538" name="Oval 26"/>
          <p:cNvSpPr>
            <a:spLocks noChangeArrowheads="1"/>
          </p:cNvSpPr>
          <p:nvPr/>
        </p:nvSpPr>
        <p:spPr bwMode="auto">
          <a:xfrm flipH="1">
            <a:off x="2592388" y="2286000"/>
            <a:ext cx="74612" cy="71438"/>
          </a:xfrm>
          <a:prstGeom prst="ellipse">
            <a:avLst/>
          </a:prstGeom>
          <a:solidFill>
            <a:srgbClr val="009080"/>
          </a:solidFill>
          <a:ln w="11113">
            <a:solidFill>
              <a:srgbClr val="000000"/>
            </a:solidFill>
            <a:round/>
            <a:headEnd/>
            <a:tailEnd/>
          </a:ln>
        </p:spPr>
        <p:txBody>
          <a:bodyPr/>
          <a:lstStyle/>
          <a:p>
            <a:endParaRPr lang="fr-FR"/>
          </a:p>
        </p:txBody>
      </p:sp>
      <p:sp>
        <p:nvSpPr>
          <p:cNvPr id="64539" name="Freeform 27"/>
          <p:cNvSpPr>
            <a:spLocks/>
          </p:cNvSpPr>
          <p:nvPr/>
        </p:nvSpPr>
        <p:spPr bwMode="auto">
          <a:xfrm flipH="1">
            <a:off x="2395538" y="2136775"/>
            <a:ext cx="298450" cy="201613"/>
          </a:xfrm>
          <a:custGeom>
            <a:avLst/>
            <a:gdLst/>
            <a:ahLst/>
            <a:cxnLst>
              <a:cxn ang="0">
                <a:pos x="5" y="13"/>
              </a:cxn>
              <a:cxn ang="0">
                <a:pos x="14" y="5"/>
              </a:cxn>
              <a:cxn ang="0">
                <a:pos x="23" y="0"/>
              </a:cxn>
              <a:cxn ang="0">
                <a:pos x="33" y="2"/>
              </a:cxn>
              <a:cxn ang="0">
                <a:pos x="43" y="8"/>
              </a:cxn>
              <a:cxn ang="0">
                <a:pos x="182" y="88"/>
              </a:cxn>
              <a:cxn ang="0">
                <a:pos x="185" y="95"/>
              </a:cxn>
              <a:cxn ang="0">
                <a:pos x="188" y="106"/>
              </a:cxn>
              <a:cxn ang="0">
                <a:pos x="184" y="116"/>
              </a:cxn>
              <a:cxn ang="0">
                <a:pos x="175" y="124"/>
              </a:cxn>
              <a:cxn ang="0">
                <a:pos x="166" y="127"/>
              </a:cxn>
              <a:cxn ang="0">
                <a:pos x="155" y="125"/>
              </a:cxn>
              <a:cxn ang="0">
                <a:pos x="8" y="40"/>
              </a:cxn>
              <a:cxn ang="0">
                <a:pos x="2" y="33"/>
              </a:cxn>
              <a:cxn ang="0">
                <a:pos x="0" y="25"/>
              </a:cxn>
              <a:cxn ang="0">
                <a:pos x="5" y="13"/>
              </a:cxn>
            </a:cxnLst>
            <a:rect l="0" t="0" r="r" b="b"/>
            <a:pathLst>
              <a:path w="188" h="127">
                <a:moveTo>
                  <a:pt x="5" y="13"/>
                </a:moveTo>
                <a:lnTo>
                  <a:pt x="14" y="5"/>
                </a:lnTo>
                <a:lnTo>
                  <a:pt x="23" y="0"/>
                </a:lnTo>
                <a:lnTo>
                  <a:pt x="33" y="2"/>
                </a:lnTo>
                <a:lnTo>
                  <a:pt x="43" y="8"/>
                </a:lnTo>
                <a:lnTo>
                  <a:pt x="182" y="88"/>
                </a:lnTo>
                <a:lnTo>
                  <a:pt x="185" y="95"/>
                </a:lnTo>
                <a:lnTo>
                  <a:pt x="188" y="106"/>
                </a:lnTo>
                <a:lnTo>
                  <a:pt x="184" y="116"/>
                </a:lnTo>
                <a:lnTo>
                  <a:pt x="175" y="124"/>
                </a:lnTo>
                <a:lnTo>
                  <a:pt x="166" y="127"/>
                </a:lnTo>
                <a:lnTo>
                  <a:pt x="155" y="125"/>
                </a:lnTo>
                <a:lnTo>
                  <a:pt x="8" y="40"/>
                </a:lnTo>
                <a:lnTo>
                  <a:pt x="2" y="33"/>
                </a:lnTo>
                <a:lnTo>
                  <a:pt x="0" y="25"/>
                </a:lnTo>
                <a:lnTo>
                  <a:pt x="5" y="13"/>
                </a:lnTo>
                <a:close/>
              </a:path>
            </a:pathLst>
          </a:custGeom>
          <a:solidFill>
            <a:srgbClr val="C08040"/>
          </a:solidFill>
          <a:ln w="11113">
            <a:solidFill>
              <a:srgbClr val="000000"/>
            </a:solidFill>
            <a:prstDash val="solid"/>
            <a:round/>
            <a:headEnd/>
            <a:tailEnd/>
          </a:ln>
        </p:spPr>
        <p:txBody>
          <a:bodyPr/>
          <a:lstStyle/>
          <a:p>
            <a:endParaRPr lang="fr-FR"/>
          </a:p>
        </p:txBody>
      </p:sp>
      <p:sp>
        <p:nvSpPr>
          <p:cNvPr id="64540" name="Freeform 28"/>
          <p:cNvSpPr>
            <a:spLocks/>
          </p:cNvSpPr>
          <p:nvPr/>
        </p:nvSpPr>
        <p:spPr bwMode="auto">
          <a:xfrm flipH="1">
            <a:off x="660400" y="3094038"/>
            <a:ext cx="2892425" cy="1776412"/>
          </a:xfrm>
          <a:custGeom>
            <a:avLst/>
            <a:gdLst/>
            <a:ahLst/>
            <a:cxnLst>
              <a:cxn ang="0">
                <a:pos x="666" y="6"/>
              </a:cxn>
              <a:cxn ang="0">
                <a:pos x="1190" y="116"/>
              </a:cxn>
              <a:cxn ang="0">
                <a:pos x="1333" y="471"/>
              </a:cxn>
              <a:cxn ang="0">
                <a:pos x="1372" y="513"/>
              </a:cxn>
              <a:cxn ang="0">
                <a:pos x="1399" y="568"/>
              </a:cxn>
              <a:cxn ang="0">
                <a:pos x="1437" y="629"/>
              </a:cxn>
              <a:cxn ang="0">
                <a:pos x="1466" y="675"/>
              </a:cxn>
              <a:cxn ang="0">
                <a:pos x="1522" y="722"/>
              </a:cxn>
              <a:cxn ang="0">
                <a:pos x="1554" y="783"/>
              </a:cxn>
              <a:cxn ang="0">
                <a:pos x="1574" y="839"/>
              </a:cxn>
              <a:cxn ang="0">
                <a:pos x="1578" y="899"/>
              </a:cxn>
              <a:cxn ang="0">
                <a:pos x="1630" y="910"/>
              </a:cxn>
              <a:cxn ang="0">
                <a:pos x="1680" y="930"/>
              </a:cxn>
              <a:cxn ang="0">
                <a:pos x="1735" y="961"/>
              </a:cxn>
              <a:cxn ang="0">
                <a:pos x="1774" y="1003"/>
              </a:cxn>
              <a:cxn ang="0">
                <a:pos x="1798" y="1052"/>
              </a:cxn>
              <a:cxn ang="0">
                <a:pos x="1822" y="1119"/>
              </a:cxn>
              <a:cxn ang="0">
                <a:pos x="679" y="1119"/>
              </a:cxn>
              <a:cxn ang="0">
                <a:pos x="648" y="1077"/>
              </a:cxn>
              <a:cxn ang="0">
                <a:pos x="635" y="1039"/>
              </a:cxn>
              <a:cxn ang="0">
                <a:pos x="626" y="979"/>
              </a:cxn>
              <a:cxn ang="0">
                <a:pos x="610" y="917"/>
              </a:cxn>
              <a:cxn ang="0">
                <a:pos x="562" y="862"/>
              </a:cxn>
              <a:cxn ang="0">
                <a:pos x="519" y="881"/>
              </a:cxn>
              <a:cxn ang="0">
                <a:pos x="475" y="917"/>
              </a:cxn>
              <a:cxn ang="0">
                <a:pos x="433" y="948"/>
              </a:cxn>
              <a:cxn ang="0">
                <a:pos x="392" y="1008"/>
              </a:cxn>
              <a:cxn ang="0">
                <a:pos x="359" y="1088"/>
              </a:cxn>
              <a:cxn ang="0">
                <a:pos x="287" y="1067"/>
              </a:cxn>
              <a:cxn ang="0">
                <a:pos x="47" y="1088"/>
              </a:cxn>
              <a:cxn ang="0">
                <a:pos x="23" y="1049"/>
              </a:cxn>
              <a:cxn ang="0">
                <a:pos x="2" y="972"/>
              </a:cxn>
              <a:cxn ang="0">
                <a:pos x="0" y="892"/>
              </a:cxn>
              <a:cxn ang="0">
                <a:pos x="18" y="808"/>
              </a:cxn>
              <a:cxn ang="0">
                <a:pos x="54" y="732"/>
              </a:cxn>
              <a:cxn ang="0">
                <a:pos x="116" y="666"/>
              </a:cxn>
              <a:cxn ang="0">
                <a:pos x="192" y="623"/>
              </a:cxn>
              <a:cxn ang="0">
                <a:pos x="183" y="546"/>
              </a:cxn>
              <a:cxn ang="0">
                <a:pos x="201" y="483"/>
              </a:cxn>
              <a:cxn ang="0">
                <a:pos x="228" y="407"/>
              </a:cxn>
              <a:cxn ang="0">
                <a:pos x="268" y="346"/>
              </a:cxn>
              <a:cxn ang="0">
                <a:pos x="311" y="312"/>
              </a:cxn>
              <a:cxn ang="0">
                <a:pos x="374" y="284"/>
              </a:cxn>
              <a:cxn ang="0">
                <a:pos x="420" y="269"/>
              </a:cxn>
              <a:cxn ang="0">
                <a:pos x="469" y="196"/>
              </a:cxn>
              <a:cxn ang="0">
                <a:pos x="463" y="73"/>
              </a:cxn>
              <a:cxn ang="0">
                <a:pos x="506" y="18"/>
              </a:cxn>
              <a:cxn ang="0">
                <a:pos x="562" y="0"/>
              </a:cxn>
              <a:cxn ang="0">
                <a:pos x="666" y="6"/>
              </a:cxn>
            </a:cxnLst>
            <a:rect l="0" t="0" r="r" b="b"/>
            <a:pathLst>
              <a:path w="1822" h="1119">
                <a:moveTo>
                  <a:pt x="666" y="6"/>
                </a:moveTo>
                <a:lnTo>
                  <a:pt x="1190" y="116"/>
                </a:lnTo>
                <a:lnTo>
                  <a:pt x="1333" y="471"/>
                </a:lnTo>
                <a:lnTo>
                  <a:pt x="1372" y="513"/>
                </a:lnTo>
                <a:lnTo>
                  <a:pt x="1399" y="568"/>
                </a:lnTo>
                <a:lnTo>
                  <a:pt x="1437" y="629"/>
                </a:lnTo>
                <a:lnTo>
                  <a:pt x="1466" y="675"/>
                </a:lnTo>
                <a:lnTo>
                  <a:pt x="1522" y="722"/>
                </a:lnTo>
                <a:lnTo>
                  <a:pt x="1554" y="783"/>
                </a:lnTo>
                <a:lnTo>
                  <a:pt x="1574" y="839"/>
                </a:lnTo>
                <a:lnTo>
                  <a:pt x="1578" y="899"/>
                </a:lnTo>
                <a:lnTo>
                  <a:pt x="1630" y="910"/>
                </a:lnTo>
                <a:lnTo>
                  <a:pt x="1680" y="930"/>
                </a:lnTo>
                <a:lnTo>
                  <a:pt x="1735" y="961"/>
                </a:lnTo>
                <a:lnTo>
                  <a:pt x="1774" y="1003"/>
                </a:lnTo>
                <a:lnTo>
                  <a:pt x="1798" y="1052"/>
                </a:lnTo>
                <a:lnTo>
                  <a:pt x="1822" y="1119"/>
                </a:lnTo>
                <a:lnTo>
                  <a:pt x="679" y="1119"/>
                </a:lnTo>
                <a:lnTo>
                  <a:pt x="648" y="1077"/>
                </a:lnTo>
                <a:lnTo>
                  <a:pt x="635" y="1039"/>
                </a:lnTo>
                <a:lnTo>
                  <a:pt x="626" y="979"/>
                </a:lnTo>
                <a:lnTo>
                  <a:pt x="610" y="917"/>
                </a:lnTo>
                <a:lnTo>
                  <a:pt x="562" y="862"/>
                </a:lnTo>
                <a:lnTo>
                  <a:pt x="519" y="881"/>
                </a:lnTo>
                <a:lnTo>
                  <a:pt x="475" y="917"/>
                </a:lnTo>
                <a:lnTo>
                  <a:pt x="433" y="948"/>
                </a:lnTo>
                <a:lnTo>
                  <a:pt x="392" y="1008"/>
                </a:lnTo>
                <a:lnTo>
                  <a:pt x="359" y="1088"/>
                </a:lnTo>
                <a:lnTo>
                  <a:pt x="287" y="1067"/>
                </a:lnTo>
                <a:lnTo>
                  <a:pt x="47" y="1088"/>
                </a:lnTo>
                <a:lnTo>
                  <a:pt x="23" y="1049"/>
                </a:lnTo>
                <a:lnTo>
                  <a:pt x="2" y="972"/>
                </a:lnTo>
                <a:lnTo>
                  <a:pt x="0" y="892"/>
                </a:lnTo>
                <a:lnTo>
                  <a:pt x="18" y="808"/>
                </a:lnTo>
                <a:lnTo>
                  <a:pt x="54" y="732"/>
                </a:lnTo>
                <a:lnTo>
                  <a:pt x="116" y="666"/>
                </a:lnTo>
                <a:lnTo>
                  <a:pt x="192" y="623"/>
                </a:lnTo>
                <a:lnTo>
                  <a:pt x="183" y="546"/>
                </a:lnTo>
                <a:lnTo>
                  <a:pt x="201" y="483"/>
                </a:lnTo>
                <a:lnTo>
                  <a:pt x="228" y="407"/>
                </a:lnTo>
                <a:lnTo>
                  <a:pt x="268" y="346"/>
                </a:lnTo>
                <a:lnTo>
                  <a:pt x="311" y="312"/>
                </a:lnTo>
                <a:lnTo>
                  <a:pt x="374" y="284"/>
                </a:lnTo>
                <a:lnTo>
                  <a:pt x="420" y="269"/>
                </a:lnTo>
                <a:lnTo>
                  <a:pt x="469" y="196"/>
                </a:lnTo>
                <a:lnTo>
                  <a:pt x="463" y="73"/>
                </a:lnTo>
                <a:lnTo>
                  <a:pt x="506" y="18"/>
                </a:lnTo>
                <a:lnTo>
                  <a:pt x="562" y="0"/>
                </a:lnTo>
                <a:lnTo>
                  <a:pt x="666" y="6"/>
                </a:lnTo>
                <a:close/>
              </a:path>
            </a:pathLst>
          </a:custGeom>
          <a:solidFill>
            <a:srgbClr val="4080FF"/>
          </a:solidFill>
          <a:ln w="11113">
            <a:solidFill>
              <a:srgbClr val="000000"/>
            </a:solidFill>
            <a:prstDash val="solid"/>
            <a:round/>
            <a:headEnd/>
            <a:tailEnd/>
          </a:ln>
        </p:spPr>
        <p:txBody>
          <a:bodyPr/>
          <a:lstStyle/>
          <a:p>
            <a:endParaRPr lang="fr-FR"/>
          </a:p>
        </p:txBody>
      </p:sp>
      <p:sp>
        <p:nvSpPr>
          <p:cNvPr id="64541" name="Freeform 29"/>
          <p:cNvSpPr>
            <a:spLocks/>
          </p:cNvSpPr>
          <p:nvPr/>
        </p:nvSpPr>
        <p:spPr bwMode="auto">
          <a:xfrm flipH="1">
            <a:off x="3330575" y="4289425"/>
            <a:ext cx="115888" cy="327025"/>
          </a:xfrm>
          <a:custGeom>
            <a:avLst/>
            <a:gdLst/>
            <a:ahLst/>
            <a:cxnLst>
              <a:cxn ang="0">
                <a:pos x="73" y="0"/>
              </a:cxn>
              <a:cxn ang="0">
                <a:pos x="5" y="73"/>
              </a:cxn>
              <a:cxn ang="0">
                <a:pos x="0" y="133"/>
              </a:cxn>
              <a:cxn ang="0">
                <a:pos x="5" y="188"/>
              </a:cxn>
              <a:cxn ang="0">
                <a:pos x="18" y="206"/>
              </a:cxn>
            </a:cxnLst>
            <a:rect l="0" t="0" r="r" b="b"/>
            <a:pathLst>
              <a:path w="73" h="206">
                <a:moveTo>
                  <a:pt x="73" y="0"/>
                </a:moveTo>
                <a:lnTo>
                  <a:pt x="5" y="73"/>
                </a:lnTo>
                <a:lnTo>
                  <a:pt x="0" y="133"/>
                </a:lnTo>
                <a:lnTo>
                  <a:pt x="5" y="188"/>
                </a:lnTo>
                <a:lnTo>
                  <a:pt x="18" y="206"/>
                </a:lnTo>
              </a:path>
            </a:pathLst>
          </a:custGeom>
          <a:noFill/>
          <a:ln w="11113">
            <a:solidFill>
              <a:srgbClr val="0020A0"/>
            </a:solidFill>
            <a:prstDash val="solid"/>
            <a:round/>
            <a:headEnd/>
            <a:tailEnd/>
          </a:ln>
        </p:spPr>
        <p:txBody>
          <a:bodyPr/>
          <a:lstStyle/>
          <a:p>
            <a:endParaRPr lang="fr-FR"/>
          </a:p>
        </p:txBody>
      </p:sp>
      <p:sp>
        <p:nvSpPr>
          <p:cNvPr id="64542" name="Freeform 30"/>
          <p:cNvSpPr>
            <a:spLocks/>
          </p:cNvSpPr>
          <p:nvPr/>
        </p:nvSpPr>
        <p:spPr bwMode="auto">
          <a:xfrm flipH="1">
            <a:off x="2468563" y="4141788"/>
            <a:ext cx="265112" cy="363537"/>
          </a:xfrm>
          <a:custGeom>
            <a:avLst/>
            <a:gdLst/>
            <a:ahLst/>
            <a:cxnLst>
              <a:cxn ang="0">
                <a:pos x="0" y="166"/>
              </a:cxn>
              <a:cxn ang="0">
                <a:pos x="27" y="178"/>
              </a:cxn>
              <a:cxn ang="0">
                <a:pos x="43" y="191"/>
              </a:cxn>
              <a:cxn ang="0">
                <a:pos x="21" y="199"/>
              </a:cxn>
              <a:cxn ang="0">
                <a:pos x="49" y="208"/>
              </a:cxn>
              <a:cxn ang="0">
                <a:pos x="76" y="229"/>
              </a:cxn>
              <a:cxn ang="0">
                <a:pos x="70" y="173"/>
              </a:cxn>
              <a:cxn ang="0">
                <a:pos x="114" y="117"/>
              </a:cxn>
              <a:cxn ang="0">
                <a:pos x="143" y="96"/>
              </a:cxn>
              <a:cxn ang="0">
                <a:pos x="167" y="86"/>
              </a:cxn>
              <a:cxn ang="0">
                <a:pos x="147" y="86"/>
              </a:cxn>
              <a:cxn ang="0">
                <a:pos x="104" y="96"/>
              </a:cxn>
              <a:cxn ang="0">
                <a:pos x="73" y="121"/>
              </a:cxn>
              <a:cxn ang="0">
                <a:pos x="80" y="86"/>
              </a:cxn>
              <a:cxn ang="0">
                <a:pos x="107" y="37"/>
              </a:cxn>
              <a:cxn ang="0">
                <a:pos x="141" y="0"/>
              </a:cxn>
              <a:cxn ang="0">
                <a:pos x="107" y="18"/>
              </a:cxn>
              <a:cxn ang="0">
                <a:pos x="65" y="59"/>
              </a:cxn>
              <a:cxn ang="0">
                <a:pos x="49" y="111"/>
              </a:cxn>
              <a:cxn ang="0">
                <a:pos x="49" y="157"/>
              </a:cxn>
              <a:cxn ang="0">
                <a:pos x="49" y="181"/>
              </a:cxn>
              <a:cxn ang="0">
                <a:pos x="34" y="160"/>
              </a:cxn>
              <a:cxn ang="0">
                <a:pos x="0" y="166"/>
              </a:cxn>
            </a:cxnLst>
            <a:rect l="0" t="0" r="r" b="b"/>
            <a:pathLst>
              <a:path w="167" h="229">
                <a:moveTo>
                  <a:pt x="0" y="166"/>
                </a:moveTo>
                <a:lnTo>
                  <a:pt x="27" y="178"/>
                </a:lnTo>
                <a:lnTo>
                  <a:pt x="43" y="191"/>
                </a:lnTo>
                <a:lnTo>
                  <a:pt x="21" y="199"/>
                </a:lnTo>
                <a:lnTo>
                  <a:pt x="49" y="208"/>
                </a:lnTo>
                <a:lnTo>
                  <a:pt x="76" y="229"/>
                </a:lnTo>
                <a:lnTo>
                  <a:pt x="70" y="173"/>
                </a:lnTo>
                <a:lnTo>
                  <a:pt x="114" y="117"/>
                </a:lnTo>
                <a:lnTo>
                  <a:pt x="143" y="96"/>
                </a:lnTo>
                <a:lnTo>
                  <a:pt x="167" y="86"/>
                </a:lnTo>
                <a:lnTo>
                  <a:pt x="147" y="86"/>
                </a:lnTo>
                <a:lnTo>
                  <a:pt x="104" y="96"/>
                </a:lnTo>
                <a:lnTo>
                  <a:pt x="73" y="121"/>
                </a:lnTo>
                <a:lnTo>
                  <a:pt x="80" y="86"/>
                </a:lnTo>
                <a:lnTo>
                  <a:pt x="107" y="37"/>
                </a:lnTo>
                <a:lnTo>
                  <a:pt x="141" y="0"/>
                </a:lnTo>
                <a:lnTo>
                  <a:pt x="107" y="18"/>
                </a:lnTo>
                <a:lnTo>
                  <a:pt x="65" y="59"/>
                </a:lnTo>
                <a:lnTo>
                  <a:pt x="49" y="111"/>
                </a:lnTo>
                <a:lnTo>
                  <a:pt x="49" y="157"/>
                </a:lnTo>
                <a:lnTo>
                  <a:pt x="49" y="181"/>
                </a:lnTo>
                <a:lnTo>
                  <a:pt x="34" y="160"/>
                </a:lnTo>
                <a:lnTo>
                  <a:pt x="0" y="166"/>
                </a:lnTo>
                <a:close/>
              </a:path>
            </a:pathLst>
          </a:custGeom>
          <a:solidFill>
            <a:srgbClr val="0020A0"/>
          </a:solidFill>
          <a:ln w="11113">
            <a:solidFill>
              <a:srgbClr val="000000"/>
            </a:solidFill>
            <a:prstDash val="solid"/>
            <a:round/>
            <a:headEnd/>
            <a:tailEnd/>
          </a:ln>
        </p:spPr>
        <p:txBody>
          <a:bodyPr/>
          <a:lstStyle/>
          <a:p>
            <a:endParaRPr lang="fr-FR"/>
          </a:p>
        </p:txBody>
      </p:sp>
      <p:sp>
        <p:nvSpPr>
          <p:cNvPr id="64543" name="Freeform 31"/>
          <p:cNvSpPr>
            <a:spLocks/>
          </p:cNvSpPr>
          <p:nvPr/>
        </p:nvSpPr>
        <p:spPr bwMode="auto">
          <a:xfrm flipH="1">
            <a:off x="3141663" y="4054475"/>
            <a:ext cx="106362" cy="33338"/>
          </a:xfrm>
          <a:custGeom>
            <a:avLst/>
            <a:gdLst/>
            <a:ahLst/>
            <a:cxnLst>
              <a:cxn ang="0">
                <a:pos x="0" y="21"/>
              </a:cxn>
              <a:cxn ang="0">
                <a:pos x="21" y="18"/>
              </a:cxn>
              <a:cxn ang="0">
                <a:pos x="40" y="3"/>
              </a:cxn>
              <a:cxn ang="0">
                <a:pos x="67" y="0"/>
              </a:cxn>
            </a:cxnLst>
            <a:rect l="0" t="0" r="r" b="b"/>
            <a:pathLst>
              <a:path w="67" h="21">
                <a:moveTo>
                  <a:pt x="0" y="21"/>
                </a:moveTo>
                <a:lnTo>
                  <a:pt x="21" y="18"/>
                </a:lnTo>
                <a:lnTo>
                  <a:pt x="40" y="3"/>
                </a:lnTo>
                <a:lnTo>
                  <a:pt x="67" y="0"/>
                </a:lnTo>
              </a:path>
            </a:pathLst>
          </a:custGeom>
          <a:noFill/>
          <a:ln w="11113">
            <a:solidFill>
              <a:srgbClr val="000000"/>
            </a:solidFill>
            <a:prstDash val="solid"/>
            <a:round/>
            <a:headEnd/>
            <a:tailEnd/>
          </a:ln>
        </p:spPr>
        <p:txBody>
          <a:bodyPr/>
          <a:lstStyle/>
          <a:p>
            <a:endParaRPr lang="fr-FR"/>
          </a:p>
        </p:txBody>
      </p:sp>
      <p:sp>
        <p:nvSpPr>
          <p:cNvPr id="64544" name="Freeform 32"/>
          <p:cNvSpPr>
            <a:spLocks/>
          </p:cNvSpPr>
          <p:nvPr/>
        </p:nvSpPr>
        <p:spPr bwMode="auto">
          <a:xfrm flipH="1">
            <a:off x="1385888" y="3271838"/>
            <a:ext cx="1293812" cy="781050"/>
          </a:xfrm>
          <a:custGeom>
            <a:avLst/>
            <a:gdLst/>
            <a:ahLst/>
            <a:cxnLst>
              <a:cxn ang="0">
                <a:pos x="0" y="16"/>
              </a:cxn>
              <a:cxn ang="0">
                <a:pos x="15" y="52"/>
              </a:cxn>
              <a:cxn ang="0">
                <a:pos x="52" y="86"/>
              </a:cxn>
              <a:cxn ang="0">
                <a:pos x="88" y="98"/>
              </a:cxn>
              <a:cxn ang="0">
                <a:pos x="139" y="110"/>
              </a:cxn>
              <a:cxn ang="0">
                <a:pos x="180" y="122"/>
              </a:cxn>
              <a:cxn ang="0">
                <a:pos x="247" y="135"/>
              </a:cxn>
              <a:cxn ang="0">
                <a:pos x="323" y="150"/>
              </a:cxn>
              <a:cxn ang="0">
                <a:pos x="391" y="171"/>
              </a:cxn>
              <a:cxn ang="0">
                <a:pos x="435" y="189"/>
              </a:cxn>
              <a:cxn ang="0">
                <a:pos x="486" y="223"/>
              </a:cxn>
              <a:cxn ang="0">
                <a:pos x="522" y="269"/>
              </a:cxn>
              <a:cxn ang="0">
                <a:pos x="556" y="339"/>
              </a:cxn>
              <a:cxn ang="0">
                <a:pos x="580" y="415"/>
              </a:cxn>
              <a:cxn ang="0">
                <a:pos x="593" y="492"/>
              </a:cxn>
              <a:cxn ang="0">
                <a:pos x="605" y="440"/>
              </a:cxn>
              <a:cxn ang="0">
                <a:pos x="618" y="396"/>
              </a:cxn>
              <a:cxn ang="0">
                <a:pos x="627" y="332"/>
              </a:cxn>
              <a:cxn ang="0">
                <a:pos x="629" y="263"/>
              </a:cxn>
              <a:cxn ang="0">
                <a:pos x="637" y="199"/>
              </a:cxn>
              <a:cxn ang="0">
                <a:pos x="638" y="117"/>
              </a:cxn>
              <a:cxn ang="0">
                <a:pos x="685" y="175"/>
              </a:cxn>
              <a:cxn ang="0">
                <a:pos x="706" y="230"/>
              </a:cxn>
              <a:cxn ang="0">
                <a:pos x="725" y="279"/>
              </a:cxn>
              <a:cxn ang="0">
                <a:pos x="737" y="326"/>
              </a:cxn>
              <a:cxn ang="0">
                <a:pos x="743" y="355"/>
              </a:cxn>
              <a:cxn ang="0">
                <a:pos x="815" y="411"/>
              </a:cxn>
              <a:cxn ang="0">
                <a:pos x="756" y="346"/>
              </a:cxn>
              <a:cxn ang="0">
                <a:pos x="743" y="297"/>
              </a:cxn>
              <a:cxn ang="0">
                <a:pos x="710" y="192"/>
              </a:cxn>
              <a:cxn ang="0">
                <a:pos x="645" y="98"/>
              </a:cxn>
              <a:cxn ang="0">
                <a:pos x="612" y="42"/>
              </a:cxn>
              <a:cxn ang="0">
                <a:pos x="566" y="46"/>
              </a:cxn>
              <a:cxn ang="0">
                <a:pos x="529" y="46"/>
              </a:cxn>
              <a:cxn ang="0">
                <a:pos x="477" y="46"/>
              </a:cxn>
              <a:cxn ang="0">
                <a:pos x="418" y="37"/>
              </a:cxn>
              <a:cxn ang="0">
                <a:pos x="366" y="37"/>
              </a:cxn>
              <a:cxn ang="0">
                <a:pos x="327" y="18"/>
              </a:cxn>
              <a:cxn ang="0">
                <a:pos x="265" y="3"/>
              </a:cxn>
              <a:cxn ang="0">
                <a:pos x="180" y="0"/>
              </a:cxn>
              <a:cxn ang="0">
                <a:pos x="64" y="9"/>
              </a:cxn>
              <a:cxn ang="0">
                <a:pos x="0" y="16"/>
              </a:cxn>
            </a:cxnLst>
            <a:rect l="0" t="0" r="r" b="b"/>
            <a:pathLst>
              <a:path w="815" h="492">
                <a:moveTo>
                  <a:pt x="0" y="16"/>
                </a:moveTo>
                <a:lnTo>
                  <a:pt x="15" y="52"/>
                </a:lnTo>
                <a:lnTo>
                  <a:pt x="52" y="86"/>
                </a:lnTo>
                <a:lnTo>
                  <a:pt x="88" y="98"/>
                </a:lnTo>
                <a:lnTo>
                  <a:pt x="139" y="110"/>
                </a:lnTo>
                <a:lnTo>
                  <a:pt x="180" y="122"/>
                </a:lnTo>
                <a:lnTo>
                  <a:pt x="247" y="135"/>
                </a:lnTo>
                <a:lnTo>
                  <a:pt x="323" y="150"/>
                </a:lnTo>
                <a:lnTo>
                  <a:pt x="391" y="171"/>
                </a:lnTo>
                <a:lnTo>
                  <a:pt x="435" y="189"/>
                </a:lnTo>
                <a:lnTo>
                  <a:pt x="486" y="223"/>
                </a:lnTo>
                <a:lnTo>
                  <a:pt x="522" y="269"/>
                </a:lnTo>
                <a:lnTo>
                  <a:pt x="556" y="339"/>
                </a:lnTo>
                <a:lnTo>
                  <a:pt x="580" y="415"/>
                </a:lnTo>
                <a:lnTo>
                  <a:pt x="593" y="492"/>
                </a:lnTo>
                <a:lnTo>
                  <a:pt x="605" y="440"/>
                </a:lnTo>
                <a:lnTo>
                  <a:pt x="618" y="396"/>
                </a:lnTo>
                <a:lnTo>
                  <a:pt x="627" y="332"/>
                </a:lnTo>
                <a:lnTo>
                  <a:pt x="629" y="263"/>
                </a:lnTo>
                <a:lnTo>
                  <a:pt x="637" y="199"/>
                </a:lnTo>
                <a:lnTo>
                  <a:pt x="638" y="117"/>
                </a:lnTo>
                <a:lnTo>
                  <a:pt x="685" y="175"/>
                </a:lnTo>
                <a:lnTo>
                  <a:pt x="706" y="230"/>
                </a:lnTo>
                <a:lnTo>
                  <a:pt x="725" y="279"/>
                </a:lnTo>
                <a:lnTo>
                  <a:pt x="737" y="326"/>
                </a:lnTo>
                <a:lnTo>
                  <a:pt x="743" y="355"/>
                </a:lnTo>
                <a:lnTo>
                  <a:pt x="815" y="411"/>
                </a:lnTo>
                <a:lnTo>
                  <a:pt x="756" y="346"/>
                </a:lnTo>
                <a:lnTo>
                  <a:pt x="743" y="297"/>
                </a:lnTo>
                <a:lnTo>
                  <a:pt x="710" y="192"/>
                </a:lnTo>
                <a:lnTo>
                  <a:pt x="645" y="98"/>
                </a:lnTo>
                <a:lnTo>
                  <a:pt x="612" y="42"/>
                </a:lnTo>
                <a:lnTo>
                  <a:pt x="566" y="46"/>
                </a:lnTo>
                <a:lnTo>
                  <a:pt x="529" y="46"/>
                </a:lnTo>
                <a:lnTo>
                  <a:pt x="477" y="46"/>
                </a:lnTo>
                <a:lnTo>
                  <a:pt x="418" y="37"/>
                </a:lnTo>
                <a:lnTo>
                  <a:pt x="366" y="37"/>
                </a:lnTo>
                <a:lnTo>
                  <a:pt x="327" y="18"/>
                </a:lnTo>
                <a:lnTo>
                  <a:pt x="265" y="3"/>
                </a:lnTo>
                <a:lnTo>
                  <a:pt x="180" y="0"/>
                </a:lnTo>
                <a:lnTo>
                  <a:pt x="64" y="9"/>
                </a:lnTo>
                <a:lnTo>
                  <a:pt x="0" y="16"/>
                </a:lnTo>
                <a:close/>
              </a:path>
            </a:pathLst>
          </a:custGeom>
          <a:solidFill>
            <a:srgbClr val="0020A0"/>
          </a:solidFill>
          <a:ln w="11113">
            <a:solidFill>
              <a:srgbClr val="0020A0"/>
            </a:solidFill>
            <a:prstDash val="solid"/>
            <a:round/>
            <a:headEnd/>
            <a:tailEnd/>
          </a:ln>
        </p:spPr>
        <p:txBody>
          <a:bodyPr/>
          <a:lstStyle/>
          <a:p>
            <a:endParaRPr lang="fr-FR"/>
          </a:p>
        </p:txBody>
      </p:sp>
      <p:sp>
        <p:nvSpPr>
          <p:cNvPr id="64545" name="Freeform 33"/>
          <p:cNvSpPr>
            <a:spLocks/>
          </p:cNvSpPr>
          <p:nvPr/>
        </p:nvSpPr>
        <p:spPr bwMode="auto">
          <a:xfrm flipH="1">
            <a:off x="1296988" y="3154363"/>
            <a:ext cx="1393825" cy="903287"/>
          </a:xfrm>
          <a:custGeom>
            <a:avLst/>
            <a:gdLst/>
            <a:ahLst/>
            <a:cxnLst>
              <a:cxn ang="0">
                <a:pos x="0" y="16"/>
              </a:cxn>
              <a:cxn ang="0">
                <a:pos x="16" y="52"/>
              </a:cxn>
              <a:cxn ang="0">
                <a:pos x="53" y="87"/>
              </a:cxn>
              <a:cxn ang="0">
                <a:pos x="90" y="98"/>
              </a:cxn>
              <a:cxn ang="0">
                <a:pos x="140" y="111"/>
              </a:cxn>
              <a:cxn ang="0">
                <a:pos x="180" y="123"/>
              </a:cxn>
              <a:cxn ang="0">
                <a:pos x="247" y="136"/>
              </a:cxn>
              <a:cxn ang="0">
                <a:pos x="324" y="150"/>
              </a:cxn>
              <a:cxn ang="0">
                <a:pos x="391" y="172"/>
              </a:cxn>
              <a:cxn ang="0">
                <a:pos x="434" y="196"/>
              </a:cxn>
              <a:cxn ang="0">
                <a:pos x="479" y="239"/>
              </a:cxn>
              <a:cxn ang="0">
                <a:pos x="520" y="279"/>
              </a:cxn>
              <a:cxn ang="0">
                <a:pos x="557" y="340"/>
              </a:cxn>
              <a:cxn ang="0">
                <a:pos x="585" y="413"/>
              </a:cxn>
              <a:cxn ang="0">
                <a:pos x="603" y="496"/>
              </a:cxn>
              <a:cxn ang="0">
                <a:pos x="619" y="438"/>
              </a:cxn>
              <a:cxn ang="0">
                <a:pos x="628" y="387"/>
              </a:cxn>
              <a:cxn ang="0">
                <a:pos x="629" y="325"/>
              </a:cxn>
              <a:cxn ang="0">
                <a:pos x="640" y="255"/>
              </a:cxn>
              <a:cxn ang="0">
                <a:pos x="637" y="196"/>
              </a:cxn>
              <a:cxn ang="0">
                <a:pos x="650" y="184"/>
              </a:cxn>
              <a:cxn ang="0">
                <a:pos x="671" y="209"/>
              </a:cxn>
              <a:cxn ang="0">
                <a:pos x="704" y="245"/>
              </a:cxn>
              <a:cxn ang="0">
                <a:pos x="763" y="410"/>
              </a:cxn>
              <a:cxn ang="0">
                <a:pos x="832" y="502"/>
              </a:cxn>
              <a:cxn ang="0">
                <a:pos x="878" y="569"/>
              </a:cxn>
              <a:cxn ang="0">
                <a:pos x="829" y="477"/>
              </a:cxn>
              <a:cxn ang="0">
                <a:pos x="797" y="448"/>
              </a:cxn>
              <a:cxn ang="0">
                <a:pos x="744" y="297"/>
              </a:cxn>
              <a:cxn ang="0">
                <a:pos x="710" y="193"/>
              </a:cxn>
              <a:cxn ang="0">
                <a:pos x="647" y="98"/>
              </a:cxn>
              <a:cxn ang="0">
                <a:pos x="612" y="43"/>
              </a:cxn>
              <a:cxn ang="0">
                <a:pos x="567" y="46"/>
              </a:cxn>
              <a:cxn ang="0">
                <a:pos x="529" y="46"/>
              </a:cxn>
              <a:cxn ang="0">
                <a:pos x="477" y="46"/>
              </a:cxn>
              <a:cxn ang="0">
                <a:pos x="419" y="38"/>
              </a:cxn>
              <a:cxn ang="0">
                <a:pos x="367" y="38"/>
              </a:cxn>
              <a:cxn ang="0">
                <a:pos x="327" y="18"/>
              </a:cxn>
              <a:cxn ang="0">
                <a:pos x="266" y="3"/>
              </a:cxn>
              <a:cxn ang="0">
                <a:pos x="180" y="0"/>
              </a:cxn>
              <a:cxn ang="0">
                <a:pos x="65" y="10"/>
              </a:cxn>
              <a:cxn ang="0">
                <a:pos x="0" y="16"/>
              </a:cxn>
            </a:cxnLst>
            <a:rect l="0" t="0" r="r" b="b"/>
            <a:pathLst>
              <a:path w="878" h="569">
                <a:moveTo>
                  <a:pt x="0" y="16"/>
                </a:moveTo>
                <a:lnTo>
                  <a:pt x="16" y="52"/>
                </a:lnTo>
                <a:lnTo>
                  <a:pt x="53" y="87"/>
                </a:lnTo>
                <a:lnTo>
                  <a:pt x="90" y="98"/>
                </a:lnTo>
                <a:lnTo>
                  <a:pt x="140" y="111"/>
                </a:lnTo>
                <a:lnTo>
                  <a:pt x="180" y="123"/>
                </a:lnTo>
                <a:lnTo>
                  <a:pt x="247" y="136"/>
                </a:lnTo>
                <a:lnTo>
                  <a:pt x="324" y="150"/>
                </a:lnTo>
                <a:lnTo>
                  <a:pt x="391" y="172"/>
                </a:lnTo>
                <a:lnTo>
                  <a:pt x="434" y="196"/>
                </a:lnTo>
                <a:lnTo>
                  <a:pt x="479" y="239"/>
                </a:lnTo>
                <a:lnTo>
                  <a:pt x="520" y="279"/>
                </a:lnTo>
                <a:lnTo>
                  <a:pt x="557" y="340"/>
                </a:lnTo>
                <a:lnTo>
                  <a:pt x="585" y="413"/>
                </a:lnTo>
                <a:lnTo>
                  <a:pt x="603" y="496"/>
                </a:lnTo>
                <a:lnTo>
                  <a:pt x="619" y="438"/>
                </a:lnTo>
                <a:lnTo>
                  <a:pt x="628" y="387"/>
                </a:lnTo>
                <a:lnTo>
                  <a:pt x="629" y="325"/>
                </a:lnTo>
                <a:lnTo>
                  <a:pt x="640" y="255"/>
                </a:lnTo>
                <a:lnTo>
                  <a:pt x="637" y="196"/>
                </a:lnTo>
                <a:lnTo>
                  <a:pt x="650" y="184"/>
                </a:lnTo>
                <a:lnTo>
                  <a:pt x="671" y="209"/>
                </a:lnTo>
                <a:lnTo>
                  <a:pt x="704" y="245"/>
                </a:lnTo>
                <a:lnTo>
                  <a:pt x="763" y="410"/>
                </a:lnTo>
                <a:lnTo>
                  <a:pt x="832" y="502"/>
                </a:lnTo>
                <a:lnTo>
                  <a:pt x="878" y="569"/>
                </a:lnTo>
                <a:lnTo>
                  <a:pt x="829" y="477"/>
                </a:lnTo>
                <a:lnTo>
                  <a:pt x="797" y="448"/>
                </a:lnTo>
                <a:lnTo>
                  <a:pt x="744" y="297"/>
                </a:lnTo>
                <a:lnTo>
                  <a:pt x="710" y="193"/>
                </a:lnTo>
                <a:lnTo>
                  <a:pt x="647" y="98"/>
                </a:lnTo>
                <a:lnTo>
                  <a:pt x="612" y="43"/>
                </a:lnTo>
                <a:lnTo>
                  <a:pt x="567" y="46"/>
                </a:lnTo>
                <a:lnTo>
                  <a:pt x="529" y="46"/>
                </a:lnTo>
                <a:lnTo>
                  <a:pt x="477" y="46"/>
                </a:lnTo>
                <a:lnTo>
                  <a:pt x="419" y="38"/>
                </a:lnTo>
                <a:lnTo>
                  <a:pt x="367" y="38"/>
                </a:lnTo>
                <a:lnTo>
                  <a:pt x="327" y="18"/>
                </a:lnTo>
                <a:lnTo>
                  <a:pt x="266" y="3"/>
                </a:lnTo>
                <a:lnTo>
                  <a:pt x="180" y="0"/>
                </a:lnTo>
                <a:lnTo>
                  <a:pt x="65" y="10"/>
                </a:lnTo>
                <a:lnTo>
                  <a:pt x="0" y="16"/>
                </a:lnTo>
                <a:close/>
              </a:path>
            </a:pathLst>
          </a:custGeom>
          <a:solidFill>
            <a:srgbClr val="4080FF"/>
          </a:solidFill>
          <a:ln w="11113">
            <a:solidFill>
              <a:srgbClr val="000000"/>
            </a:solidFill>
            <a:prstDash val="solid"/>
            <a:round/>
            <a:headEnd/>
            <a:tailEnd/>
          </a:ln>
        </p:spPr>
        <p:txBody>
          <a:bodyPr/>
          <a:lstStyle/>
          <a:p>
            <a:endParaRPr lang="fr-FR"/>
          </a:p>
        </p:txBody>
      </p:sp>
      <p:sp>
        <p:nvSpPr>
          <p:cNvPr id="64546" name="Freeform 34"/>
          <p:cNvSpPr>
            <a:spLocks/>
          </p:cNvSpPr>
          <p:nvPr/>
        </p:nvSpPr>
        <p:spPr bwMode="auto">
          <a:xfrm flipH="1">
            <a:off x="2054225" y="2749550"/>
            <a:ext cx="1417638" cy="2281238"/>
          </a:xfrm>
          <a:custGeom>
            <a:avLst/>
            <a:gdLst/>
            <a:ahLst/>
            <a:cxnLst>
              <a:cxn ang="0">
                <a:pos x="459" y="1006"/>
              </a:cxn>
              <a:cxn ang="0">
                <a:pos x="517" y="828"/>
              </a:cxn>
              <a:cxn ang="0">
                <a:pos x="557" y="614"/>
              </a:cxn>
              <a:cxn ang="0">
                <a:pos x="548" y="474"/>
              </a:cxn>
              <a:cxn ang="0">
                <a:pos x="611" y="442"/>
              </a:cxn>
              <a:cxn ang="0">
                <a:pos x="648" y="373"/>
              </a:cxn>
              <a:cxn ang="0">
                <a:pos x="656" y="323"/>
              </a:cxn>
              <a:cxn ang="0">
                <a:pos x="685" y="343"/>
              </a:cxn>
              <a:cxn ang="0">
                <a:pos x="731" y="346"/>
              </a:cxn>
              <a:cxn ang="0">
                <a:pos x="703" y="379"/>
              </a:cxn>
              <a:cxn ang="0">
                <a:pos x="735" y="399"/>
              </a:cxn>
              <a:cxn ang="0">
                <a:pos x="776" y="359"/>
              </a:cxn>
              <a:cxn ang="0">
                <a:pos x="749" y="290"/>
              </a:cxn>
              <a:cxn ang="0">
                <a:pos x="770" y="274"/>
              </a:cxn>
              <a:cxn ang="0">
                <a:pos x="836" y="333"/>
              </a:cxn>
              <a:cxn ang="0">
                <a:pos x="859" y="297"/>
              </a:cxn>
              <a:cxn ang="0">
                <a:pos x="816" y="235"/>
              </a:cxn>
              <a:cxn ang="0">
                <a:pos x="690" y="183"/>
              </a:cxn>
              <a:cxn ang="0">
                <a:pos x="806" y="207"/>
              </a:cxn>
              <a:cxn ang="0">
                <a:pos x="877" y="248"/>
              </a:cxn>
              <a:cxn ang="0">
                <a:pos x="890" y="204"/>
              </a:cxn>
              <a:cxn ang="0">
                <a:pos x="827" y="150"/>
              </a:cxn>
              <a:cxn ang="0">
                <a:pos x="718" y="116"/>
              </a:cxn>
              <a:cxn ang="0">
                <a:pos x="694" y="106"/>
              </a:cxn>
              <a:cxn ang="0">
                <a:pos x="779" y="106"/>
              </a:cxn>
              <a:cxn ang="0">
                <a:pos x="837" y="147"/>
              </a:cxn>
              <a:cxn ang="0">
                <a:pos x="877" y="131"/>
              </a:cxn>
              <a:cxn ang="0">
                <a:pos x="855" y="88"/>
              </a:cxn>
              <a:cxn ang="0">
                <a:pos x="749" y="33"/>
              </a:cxn>
              <a:cxn ang="0">
                <a:pos x="600" y="52"/>
              </a:cxn>
              <a:cxn ang="0">
                <a:pos x="499" y="106"/>
              </a:cxn>
              <a:cxn ang="0">
                <a:pos x="436" y="11"/>
              </a:cxn>
              <a:cxn ang="0">
                <a:pos x="357" y="5"/>
              </a:cxn>
              <a:cxn ang="0">
                <a:pos x="369" y="57"/>
              </a:cxn>
              <a:cxn ang="0">
                <a:pos x="393" y="119"/>
              </a:cxn>
              <a:cxn ang="0">
                <a:pos x="393" y="211"/>
              </a:cxn>
              <a:cxn ang="0">
                <a:pos x="363" y="272"/>
              </a:cxn>
              <a:cxn ang="0">
                <a:pos x="354" y="351"/>
              </a:cxn>
              <a:cxn ang="0">
                <a:pos x="375" y="437"/>
              </a:cxn>
              <a:cxn ang="0">
                <a:pos x="333" y="602"/>
              </a:cxn>
              <a:cxn ang="0">
                <a:pos x="285" y="736"/>
              </a:cxn>
              <a:cxn ang="0">
                <a:pos x="230" y="825"/>
              </a:cxn>
              <a:cxn ang="0">
                <a:pos x="128" y="908"/>
              </a:cxn>
              <a:cxn ang="0">
                <a:pos x="34" y="1065"/>
              </a:cxn>
              <a:cxn ang="0">
                <a:pos x="3" y="1173"/>
              </a:cxn>
              <a:cxn ang="0">
                <a:pos x="0" y="1263"/>
              </a:cxn>
              <a:cxn ang="0">
                <a:pos x="19" y="1369"/>
              </a:cxn>
              <a:cxn ang="0">
                <a:pos x="70" y="1419"/>
              </a:cxn>
              <a:cxn ang="0">
                <a:pos x="150" y="1437"/>
              </a:cxn>
              <a:cxn ang="0">
                <a:pos x="226" y="1389"/>
              </a:cxn>
              <a:cxn ang="0">
                <a:pos x="260" y="1281"/>
              </a:cxn>
              <a:cxn ang="0">
                <a:pos x="345" y="1171"/>
              </a:cxn>
            </a:cxnLst>
            <a:rect l="0" t="0" r="r" b="b"/>
            <a:pathLst>
              <a:path w="893" h="1437">
                <a:moveTo>
                  <a:pt x="393" y="1106"/>
                </a:moveTo>
                <a:lnTo>
                  <a:pt x="459" y="1006"/>
                </a:lnTo>
                <a:lnTo>
                  <a:pt x="484" y="939"/>
                </a:lnTo>
                <a:lnTo>
                  <a:pt x="517" y="828"/>
                </a:lnTo>
                <a:lnTo>
                  <a:pt x="538" y="724"/>
                </a:lnTo>
                <a:lnTo>
                  <a:pt x="557" y="614"/>
                </a:lnTo>
                <a:lnTo>
                  <a:pt x="554" y="541"/>
                </a:lnTo>
                <a:lnTo>
                  <a:pt x="548" y="474"/>
                </a:lnTo>
                <a:lnTo>
                  <a:pt x="582" y="462"/>
                </a:lnTo>
                <a:lnTo>
                  <a:pt x="611" y="442"/>
                </a:lnTo>
                <a:lnTo>
                  <a:pt x="631" y="412"/>
                </a:lnTo>
                <a:lnTo>
                  <a:pt x="648" y="373"/>
                </a:lnTo>
                <a:lnTo>
                  <a:pt x="655" y="343"/>
                </a:lnTo>
                <a:lnTo>
                  <a:pt x="656" y="323"/>
                </a:lnTo>
                <a:lnTo>
                  <a:pt x="670" y="336"/>
                </a:lnTo>
                <a:lnTo>
                  <a:pt x="685" y="343"/>
                </a:lnTo>
                <a:lnTo>
                  <a:pt x="706" y="350"/>
                </a:lnTo>
                <a:lnTo>
                  <a:pt x="731" y="346"/>
                </a:lnTo>
                <a:lnTo>
                  <a:pt x="707" y="358"/>
                </a:lnTo>
                <a:lnTo>
                  <a:pt x="703" y="379"/>
                </a:lnTo>
                <a:lnTo>
                  <a:pt x="713" y="395"/>
                </a:lnTo>
                <a:lnTo>
                  <a:pt x="735" y="399"/>
                </a:lnTo>
                <a:lnTo>
                  <a:pt x="761" y="386"/>
                </a:lnTo>
                <a:lnTo>
                  <a:pt x="776" y="359"/>
                </a:lnTo>
                <a:lnTo>
                  <a:pt x="767" y="319"/>
                </a:lnTo>
                <a:lnTo>
                  <a:pt x="749" y="290"/>
                </a:lnTo>
                <a:lnTo>
                  <a:pt x="679" y="248"/>
                </a:lnTo>
                <a:lnTo>
                  <a:pt x="770" y="274"/>
                </a:lnTo>
                <a:lnTo>
                  <a:pt x="816" y="327"/>
                </a:lnTo>
                <a:lnTo>
                  <a:pt x="836" y="333"/>
                </a:lnTo>
                <a:lnTo>
                  <a:pt x="853" y="322"/>
                </a:lnTo>
                <a:lnTo>
                  <a:pt x="859" y="297"/>
                </a:lnTo>
                <a:lnTo>
                  <a:pt x="847" y="272"/>
                </a:lnTo>
                <a:lnTo>
                  <a:pt x="816" y="235"/>
                </a:lnTo>
                <a:lnTo>
                  <a:pt x="761" y="204"/>
                </a:lnTo>
                <a:lnTo>
                  <a:pt x="690" y="183"/>
                </a:lnTo>
                <a:lnTo>
                  <a:pt x="754" y="181"/>
                </a:lnTo>
                <a:lnTo>
                  <a:pt x="806" y="207"/>
                </a:lnTo>
                <a:lnTo>
                  <a:pt x="859" y="248"/>
                </a:lnTo>
                <a:lnTo>
                  <a:pt x="877" y="248"/>
                </a:lnTo>
                <a:lnTo>
                  <a:pt x="893" y="231"/>
                </a:lnTo>
                <a:lnTo>
                  <a:pt x="890" y="204"/>
                </a:lnTo>
                <a:lnTo>
                  <a:pt x="861" y="173"/>
                </a:lnTo>
                <a:lnTo>
                  <a:pt x="827" y="150"/>
                </a:lnTo>
                <a:lnTo>
                  <a:pt x="766" y="120"/>
                </a:lnTo>
                <a:lnTo>
                  <a:pt x="718" y="116"/>
                </a:lnTo>
                <a:lnTo>
                  <a:pt x="656" y="131"/>
                </a:lnTo>
                <a:lnTo>
                  <a:pt x="694" y="106"/>
                </a:lnTo>
                <a:lnTo>
                  <a:pt x="735" y="103"/>
                </a:lnTo>
                <a:lnTo>
                  <a:pt x="779" y="106"/>
                </a:lnTo>
                <a:lnTo>
                  <a:pt x="798" y="127"/>
                </a:lnTo>
                <a:lnTo>
                  <a:pt x="837" y="147"/>
                </a:lnTo>
                <a:lnTo>
                  <a:pt x="868" y="147"/>
                </a:lnTo>
                <a:lnTo>
                  <a:pt x="877" y="131"/>
                </a:lnTo>
                <a:lnTo>
                  <a:pt x="875" y="109"/>
                </a:lnTo>
                <a:lnTo>
                  <a:pt x="855" y="88"/>
                </a:lnTo>
                <a:lnTo>
                  <a:pt x="803" y="52"/>
                </a:lnTo>
                <a:lnTo>
                  <a:pt x="749" y="33"/>
                </a:lnTo>
                <a:lnTo>
                  <a:pt x="672" y="36"/>
                </a:lnTo>
                <a:lnTo>
                  <a:pt x="600" y="52"/>
                </a:lnTo>
                <a:lnTo>
                  <a:pt x="548" y="78"/>
                </a:lnTo>
                <a:lnTo>
                  <a:pt x="499" y="106"/>
                </a:lnTo>
                <a:lnTo>
                  <a:pt x="468" y="60"/>
                </a:lnTo>
                <a:lnTo>
                  <a:pt x="436" y="11"/>
                </a:lnTo>
                <a:lnTo>
                  <a:pt x="397" y="0"/>
                </a:lnTo>
                <a:lnTo>
                  <a:pt x="357" y="5"/>
                </a:lnTo>
                <a:lnTo>
                  <a:pt x="338" y="27"/>
                </a:lnTo>
                <a:lnTo>
                  <a:pt x="369" y="57"/>
                </a:lnTo>
                <a:lnTo>
                  <a:pt x="387" y="88"/>
                </a:lnTo>
                <a:lnTo>
                  <a:pt x="393" y="119"/>
                </a:lnTo>
                <a:lnTo>
                  <a:pt x="403" y="174"/>
                </a:lnTo>
                <a:lnTo>
                  <a:pt x="393" y="211"/>
                </a:lnTo>
                <a:lnTo>
                  <a:pt x="382" y="245"/>
                </a:lnTo>
                <a:lnTo>
                  <a:pt x="363" y="272"/>
                </a:lnTo>
                <a:lnTo>
                  <a:pt x="354" y="305"/>
                </a:lnTo>
                <a:lnTo>
                  <a:pt x="354" y="351"/>
                </a:lnTo>
                <a:lnTo>
                  <a:pt x="363" y="400"/>
                </a:lnTo>
                <a:lnTo>
                  <a:pt x="375" y="437"/>
                </a:lnTo>
                <a:lnTo>
                  <a:pt x="357" y="516"/>
                </a:lnTo>
                <a:lnTo>
                  <a:pt x="333" y="602"/>
                </a:lnTo>
                <a:lnTo>
                  <a:pt x="308" y="670"/>
                </a:lnTo>
                <a:lnTo>
                  <a:pt x="285" y="736"/>
                </a:lnTo>
                <a:lnTo>
                  <a:pt x="260" y="779"/>
                </a:lnTo>
                <a:lnTo>
                  <a:pt x="230" y="825"/>
                </a:lnTo>
                <a:lnTo>
                  <a:pt x="187" y="864"/>
                </a:lnTo>
                <a:lnTo>
                  <a:pt x="128" y="908"/>
                </a:lnTo>
                <a:lnTo>
                  <a:pt x="79" y="976"/>
                </a:lnTo>
                <a:lnTo>
                  <a:pt x="34" y="1065"/>
                </a:lnTo>
                <a:lnTo>
                  <a:pt x="16" y="1127"/>
                </a:lnTo>
                <a:lnTo>
                  <a:pt x="3" y="1173"/>
                </a:lnTo>
                <a:lnTo>
                  <a:pt x="3" y="1217"/>
                </a:lnTo>
                <a:lnTo>
                  <a:pt x="0" y="1263"/>
                </a:lnTo>
                <a:lnTo>
                  <a:pt x="3" y="1318"/>
                </a:lnTo>
                <a:lnTo>
                  <a:pt x="19" y="1369"/>
                </a:lnTo>
                <a:lnTo>
                  <a:pt x="45" y="1401"/>
                </a:lnTo>
                <a:lnTo>
                  <a:pt x="70" y="1419"/>
                </a:lnTo>
                <a:lnTo>
                  <a:pt x="101" y="1432"/>
                </a:lnTo>
                <a:lnTo>
                  <a:pt x="150" y="1437"/>
                </a:lnTo>
                <a:lnTo>
                  <a:pt x="190" y="1426"/>
                </a:lnTo>
                <a:lnTo>
                  <a:pt x="226" y="1389"/>
                </a:lnTo>
                <a:lnTo>
                  <a:pt x="251" y="1339"/>
                </a:lnTo>
                <a:lnTo>
                  <a:pt x="260" y="1281"/>
                </a:lnTo>
                <a:lnTo>
                  <a:pt x="299" y="1222"/>
                </a:lnTo>
                <a:lnTo>
                  <a:pt x="345" y="1171"/>
                </a:lnTo>
                <a:lnTo>
                  <a:pt x="393" y="1106"/>
                </a:lnTo>
                <a:close/>
              </a:path>
            </a:pathLst>
          </a:custGeom>
          <a:solidFill>
            <a:srgbClr val="E0A080"/>
          </a:solidFill>
          <a:ln w="11113">
            <a:solidFill>
              <a:srgbClr val="000000"/>
            </a:solidFill>
            <a:prstDash val="solid"/>
            <a:round/>
            <a:headEnd/>
            <a:tailEnd/>
          </a:ln>
        </p:spPr>
        <p:txBody>
          <a:bodyPr/>
          <a:lstStyle/>
          <a:p>
            <a:endParaRPr lang="fr-FR"/>
          </a:p>
        </p:txBody>
      </p:sp>
      <p:sp>
        <p:nvSpPr>
          <p:cNvPr id="64547" name="Freeform 35"/>
          <p:cNvSpPr>
            <a:spLocks/>
          </p:cNvSpPr>
          <p:nvPr/>
        </p:nvSpPr>
        <p:spPr bwMode="auto">
          <a:xfrm flipH="1">
            <a:off x="1293813" y="2306638"/>
            <a:ext cx="274637" cy="331787"/>
          </a:xfrm>
          <a:custGeom>
            <a:avLst/>
            <a:gdLst/>
            <a:ahLst/>
            <a:cxnLst>
              <a:cxn ang="0">
                <a:pos x="0" y="182"/>
              </a:cxn>
              <a:cxn ang="0">
                <a:pos x="40" y="209"/>
              </a:cxn>
              <a:cxn ang="0">
                <a:pos x="93" y="197"/>
              </a:cxn>
              <a:cxn ang="0">
                <a:pos x="148" y="138"/>
              </a:cxn>
              <a:cxn ang="0">
                <a:pos x="173" y="76"/>
              </a:cxn>
              <a:cxn ang="0">
                <a:pos x="160" y="21"/>
              </a:cxn>
              <a:cxn ang="0">
                <a:pos x="113" y="0"/>
              </a:cxn>
              <a:cxn ang="0">
                <a:pos x="70" y="18"/>
              </a:cxn>
              <a:cxn ang="0">
                <a:pos x="38" y="42"/>
              </a:cxn>
              <a:cxn ang="0">
                <a:pos x="0" y="182"/>
              </a:cxn>
            </a:cxnLst>
            <a:rect l="0" t="0" r="r" b="b"/>
            <a:pathLst>
              <a:path w="173" h="209">
                <a:moveTo>
                  <a:pt x="0" y="182"/>
                </a:moveTo>
                <a:lnTo>
                  <a:pt x="40" y="209"/>
                </a:lnTo>
                <a:lnTo>
                  <a:pt x="93" y="197"/>
                </a:lnTo>
                <a:lnTo>
                  <a:pt x="148" y="138"/>
                </a:lnTo>
                <a:lnTo>
                  <a:pt x="173" y="76"/>
                </a:lnTo>
                <a:lnTo>
                  <a:pt x="160" y="21"/>
                </a:lnTo>
                <a:lnTo>
                  <a:pt x="113" y="0"/>
                </a:lnTo>
                <a:lnTo>
                  <a:pt x="70" y="18"/>
                </a:lnTo>
                <a:lnTo>
                  <a:pt x="38" y="42"/>
                </a:lnTo>
                <a:lnTo>
                  <a:pt x="0" y="182"/>
                </a:lnTo>
                <a:close/>
              </a:path>
            </a:pathLst>
          </a:custGeom>
          <a:solidFill>
            <a:srgbClr val="E0A080"/>
          </a:solidFill>
          <a:ln w="11113">
            <a:solidFill>
              <a:srgbClr val="000000"/>
            </a:solidFill>
            <a:prstDash val="solid"/>
            <a:round/>
            <a:headEnd/>
            <a:tailEnd/>
          </a:ln>
        </p:spPr>
        <p:txBody>
          <a:bodyPr/>
          <a:lstStyle/>
          <a:p>
            <a:endParaRPr lang="fr-FR"/>
          </a:p>
        </p:txBody>
      </p:sp>
      <p:sp>
        <p:nvSpPr>
          <p:cNvPr id="64548" name="Freeform 36"/>
          <p:cNvSpPr>
            <a:spLocks/>
          </p:cNvSpPr>
          <p:nvPr/>
        </p:nvSpPr>
        <p:spPr bwMode="auto">
          <a:xfrm flipH="1">
            <a:off x="1306513" y="2314575"/>
            <a:ext cx="287337" cy="317500"/>
          </a:xfrm>
          <a:custGeom>
            <a:avLst/>
            <a:gdLst/>
            <a:ahLst/>
            <a:cxnLst>
              <a:cxn ang="0">
                <a:pos x="0" y="174"/>
              </a:cxn>
              <a:cxn ang="0">
                <a:pos x="42" y="200"/>
              </a:cxn>
              <a:cxn ang="0">
                <a:pos x="97" y="189"/>
              </a:cxn>
              <a:cxn ang="0">
                <a:pos x="155" y="132"/>
              </a:cxn>
              <a:cxn ang="0">
                <a:pos x="181" y="73"/>
              </a:cxn>
              <a:cxn ang="0">
                <a:pos x="167" y="20"/>
              </a:cxn>
              <a:cxn ang="0">
                <a:pos x="118" y="0"/>
              </a:cxn>
              <a:cxn ang="0">
                <a:pos x="73" y="17"/>
              </a:cxn>
              <a:cxn ang="0">
                <a:pos x="40" y="40"/>
              </a:cxn>
              <a:cxn ang="0">
                <a:pos x="0" y="174"/>
              </a:cxn>
            </a:cxnLst>
            <a:rect l="0" t="0" r="r" b="b"/>
            <a:pathLst>
              <a:path w="181" h="200">
                <a:moveTo>
                  <a:pt x="0" y="174"/>
                </a:moveTo>
                <a:lnTo>
                  <a:pt x="42" y="200"/>
                </a:lnTo>
                <a:lnTo>
                  <a:pt x="97" y="189"/>
                </a:lnTo>
                <a:lnTo>
                  <a:pt x="155" y="132"/>
                </a:lnTo>
                <a:lnTo>
                  <a:pt x="181" y="73"/>
                </a:lnTo>
                <a:lnTo>
                  <a:pt x="167" y="20"/>
                </a:lnTo>
                <a:lnTo>
                  <a:pt x="118" y="0"/>
                </a:lnTo>
                <a:lnTo>
                  <a:pt x="73" y="17"/>
                </a:lnTo>
                <a:lnTo>
                  <a:pt x="40" y="40"/>
                </a:lnTo>
                <a:lnTo>
                  <a:pt x="0" y="174"/>
                </a:lnTo>
                <a:close/>
              </a:path>
            </a:pathLst>
          </a:custGeom>
          <a:solidFill>
            <a:srgbClr val="E0A080"/>
          </a:solidFill>
          <a:ln w="9525">
            <a:noFill/>
            <a:round/>
            <a:headEnd/>
            <a:tailEnd/>
          </a:ln>
        </p:spPr>
        <p:txBody>
          <a:bodyPr/>
          <a:lstStyle/>
          <a:p>
            <a:endParaRPr lang="fr-FR"/>
          </a:p>
        </p:txBody>
      </p:sp>
      <p:sp>
        <p:nvSpPr>
          <p:cNvPr id="64549" name="Text Box 37"/>
          <p:cNvSpPr txBox="1">
            <a:spLocks noChangeArrowheads="1"/>
          </p:cNvSpPr>
          <p:nvPr/>
        </p:nvSpPr>
        <p:spPr bwMode="auto">
          <a:xfrm>
            <a:off x="2041525" y="319088"/>
            <a:ext cx="679450" cy="1433512"/>
          </a:xfrm>
          <a:prstGeom prst="rect">
            <a:avLst/>
          </a:prstGeom>
          <a:noFill/>
          <a:ln w="9525">
            <a:noFill/>
            <a:miter lim="800000"/>
            <a:headEnd/>
            <a:tailEnd/>
          </a:ln>
          <a:effectLst/>
        </p:spPr>
        <p:txBody>
          <a:bodyPr wrap="none">
            <a:spAutoFit/>
          </a:bodyPr>
          <a:lstStyle/>
          <a:p>
            <a:r>
              <a:rPr lang="fr-FR" sz="8800">
                <a:solidFill>
                  <a:schemeClr val="bg1"/>
                </a:solidFill>
              </a:rPr>
              <a:t>?</a:t>
            </a:r>
          </a:p>
        </p:txBody>
      </p:sp>
      <p:sp>
        <p:nvSpPr>
          <p:cNvPr id="34" name="Text Box 74"/>
          <p:cNvSpPr txBox="1">
            <a:spLocks noChangeArrowheads="1"/>
          </p:cNvSpPr>
          <p:nvPr/>
        </p:nvSpPr>
        <p:spPr bwMode="auto">
          <a:xfrm>
            <a:off x="2339752" y="908720"/>
            <a:ext cx="3007554" cy="830997"/>
          </a:xfrm>
          <a:prstGeom prst="rect">
            <a:avLst/>
          </a:prstGeom>
          <a:noFill/>
          <a:ln w="9525">
            <a:noFill/>
            <a:miter lim="800000"/>
            <a:headEnd/>
            <a:tailEnd/>
          </a:ln>
          <a:effectLst/>
        </p:spPr>
        <p:txBody>
          <a:bodyPr wrap="none">
            <a:spAutoFit/>
          </a:bodyPr>
          <a:lstStyle/>
          <a:p>
            <a:pPr algn="ctr"/>
            <a:r>
              <a:rPr lang="fr-FR" b="1" dirty="0">
                <a:solidFill>
                  <a:schemeClr val="bg1"/>
                </a:solidFill>
              </a:rPr>
              <a:t>Confuse and </a:t>
            </a:r>
            <a:r>
              <a:rPr lang="fr-FR" b="1" dirty="0" err="1">
                <a:solidFill>
                  <a:schemeClr val="bg1"/>
                </a:solidFill>
              </a:rPr>
              <a:t>complex</a:t>
            </a:r>
            <a:endParaRPr lang="fr-FR" b="1" dirty="0">
              <a:solidFill>
                <a:schemeClr val="bg1"/>
              </a:solidFill>
            </a:endParaRPr>
          </a:p>
          <a:p>
            <a:pPr algn="ctr"/>
            <a:r>
              <a:rPr lang="fr-FR" b="1" dirty="0">
                <a:solidFill>
                  <a:schemeClr val="bg1"/>
                </a:solidFill>
              </a:rPr>
              <a:t> </a:t>
            </a:r>
            <a:r>
              <a:rPr lang="fr-FR" b="1" dirty="0" err="1">
                <a:solidFill>
                  <a:schemeClr val="bg1"/>
                </a:solidFill>
              </a:rPr>
              <a:t>nosography</a:t>
            </a:r>
            <a:endParaRPr lang="fr-FR"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mal ferranti post (3)"/>
          <p:cNvPicPr>
            <a:picLocks noChangeAspect="1" noChangeArrowheads="1"/>
          </p:cNvPicPr>
          <p:nvPr/>
        </p:nvPicPr>
        <p:blipFill>
          <a:blip r:embed="rId3" cstate="print"/>
          <a:srcRect/>
          <a:stretch>
            <a:fillRect/>
          </a:stretch>
        </p:blipFill>
        <p:spPr bwMode="auto">
          <a:xfrm>
            <a:off x="2843213" y="3419475"/>
            <a:ext cx="4522787" cy="3438525"/>
          </a:xfrm>
          <a:prstGeom prst="rect">
            <a:avLst/>
          </a:prstGeom>
          <a:noFill/>
          <a:ln w="9525">
            <a:noFill/>
            <a:miter lim="800000"/>
            <a:headEnd/>
            <a:tailEnd/>
          </a:ln>
        </p:spPr>
      </p:pic>
      <p:pic>
        <p:nvPicPr>
          <p:cNvPr id="37891" name="Picture 3" descr="mal ferranti post"/>
          <p:cNvPicPr>
            <a:picLocks noChangeAspect="1" noChangeArrowheads="1"/>
          </p:cNvPicPr>
          <p:nvPr/>
        </p:nvPicPr>
        <p:blipFill>
          <a:blip r:embed="rId4" cstate="print"/>
          <a:srcRect/>
          <a:stretch>
            <a:fillRect/>
          </a:stretch>
        </p:blipFill>
        <p:spPr bwMode="auto">
          <a:xfrm>
            <a:off x="1331913" y="3644900"/>
            <a:ext cx="3368675" cy="2560638"/>
          </a:xfrm>
          <a:prstGeom prst="rect">
            <a:avLst/>
          </a:prstGeom>
          <a:noFill/>
          <a:ln w="9525">
            <a:noFill/>
            <a:miter lim="800000"/>
            <a:headEnd/>
            <a:tailEnd/>
          </a:ln>
        </p:spPr>
      </p:pic>
      <p:pic>
        <p:nvPicPr>
          <p:cNvPr id="37892" name="Picture 4" descr="malf post6"/>
          <p:cNvPicPr>
            <a:picLocks noChangeAspect="1" noChangeArrowheads="1"/>
          </p:cNvPicPr>
          <p:nvPr/>
        </p:nvPicPr>
        <p:blipFill>
          <a:blip r:embed="rId5" cstate="print"/>
          <a:srcRect/>
          <a:stretch>
            <a:fillRect/>
          </a:stretch>
        </p:blipFill>
        <p:spPr bwMode="auto">
          <a:xfrm>
            <a:off x="0" y="260350"/>
            <a:ext cx="8748713" cy="3600450"/>
          </a:xfrm>
          <a:prstGeom prst="rect">
            <a:avLst/>
          </a:prstGeom>
          <a:noFill/>
          <a:ln w="9525">
            <a:noFill/>
            <a:miter lim="800000"/>
            <a:headEnd/>
            <a:tailEnd/>
          </a:ln>
        </p:spPr>
      </p:pic>
      <p:pic>
        <p:nvPicPr>
          <p:cNvPr id="37893" name="Picture 5" descr="mal ferranti post (1)"/>
          <p:cNvPicPr>
            <a:picLocks noChangeAspect="1" noChangeArrowheads="1"/>
          </p:cNvPicPr>
          <p:nvPr/>
        </p:nvPicPr>
        <p:blipFill>
          <a:blip r:embed="rId6" cstate="print"/>
          <a:srcRect/>
          <a:stretch>
            <a:fillRect/>
          </a:stretch>
        </p:blipFill>
        <p:spPr bwMode="auto">
          <a:xfrm>
            <a:off x="0" y="3716338"/>
            <a:ext cx="2520950" cy="1916112"/>
          </a:xfrm>
          <a:prstGeom prst="rect">
            <a:avLst/>
          </a:prstGeom>
          <a:noFill/>
          <a:ln w="9525">
            <a:noFill/>
            <a:miter lim="800000"/>
            <a:headEnd/>
            <a:tailEnd/>
          </a:ln>
        </p:spPr>
      </p:pic>
      <p:sp>
        <p:nvSpPr>
          <p:cNvPr id="37894" name="Text Box 6"/>
          <p:cNvSpPr txBox="1">
            <a:spLocks noChangeArrowheads="1"/>
          </p:cNvSpPr>
          <p:nvPr/>
        </p:nvSpPr>
        <p:spPr bwMode="auto">
          <a:xfrm>
            <a:off x="1835150" y="1916113"/>
            <a:ext cx="4248150" cy="822325"/>
          </a:xfrm>
          <a:prstGeom prst="rect">
            <a:avLst/>
          </a:prstGeom>
          <a:noFill/>
          <a:ln w="9525">
            <a:noFill/>
            <a:miter lim="800000"/>
            <a:headEnd/>
            <a:tailEnd/>
          </a:ln>
        </p:spPr>
        <p:txBody>
          <a:bodyPr>
            <a:spAutoFit/>
          </a:bodyPr>
          <a:lstStyle/>
          <a:p>
            <a:pPr>
              <a:spcBef>
                <a:spcPct val="50000"/>
              </a:spcBef>
            </a:pPr>
            <a:r>
              <a:rPr lang="fr-FR">
                <a:solidFill>
                  <a:schemeClr val="bg1"/>
                </a:solidFill>
              </a:rPr>
              <a:t>30 days post Op. Swelling dramatically reduced. No pain.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M"/>
          <p:cNvPicPr>
            <a:picLocks noChangeAspect="1" noChangeArrowheads="1"/>
          </p:cNvPicPr>
          <p:nvPr/>
        </p:nvPicPr>
        <p:blipFill>
          <a:blip r:embed="rId3" cstate="print"/>
          <a:srcRect/>
          <a:stretch>
            <a:fillRect/>
          </a:stretch>
        </p:blipFill>
        <p:spPr bwMode="auto">
          <a:xfrm>
            <a:off x="0" y="260350"/>
            <a:ext cx="4316413" cy="3236913"/>
          </a:xfrm>
          <a:prstGeom prst="rect">
            <a:avLst/>
          </a:prstGeom>
          <a:noFill/>
          <a:ln w="9525">
            <a:noFill/>
            <a:miter lim="800000"/>
            <a:headEnd/>
            <a:tailEnd/>
          </a:ln>
        </p:spPr>
      </p:pic>
      <p:pic>
        <p:nvPicPr>
          <p:cNvPr id="22531" name="Picture 3" descr="M"/>
          <p:cNvPicPr>
            <a:picLocks noChangeAspect="1" noChangeArrowheads="1"/>
          </p:cNvPicPr>
          <p:nvPr/>
        </p:nvPicPr>
        <p:blipFill>
          <a:blip r:embed="rId4" cstate="print"/>
          <a:srcRect/>
          <a:stretch>
            <a:fillRect/>
          </a:stretch>
        </p:blipFill>
        <p:spPr bwMode="auto">
          <a:xfrm>
            <a:off x="1179513" y="2924175"/>
            <a:ext cx="4608512" cy="3455988"/>
          </a:xfrm>
          <a:prstGeom prst="rect">
            <a:avLst/>
          </a:prstGeom>
          <a:noFill/>
          <a:ln w="9525">
            <a:noFill/>
            <a:miter lim="800000"/>
            <a:headEnd/>
            <a:tailEnd/>
          </a:ln>
        </p:spPr>
      </p:pic>
      <p:pic>
        <p:nvPicPr>
          <p:cNvPr id="22532" name="Picture 4" descr="IMAG0009"/>
          <p:cNvPicPr>
            <a:picLocks noChangeAspect="1" noChangeArrowheads="1"/>
          </p:cNvPicPr>
          <p:nvPr/>
        </p:nvPicPr>
        <p:blipFill>
          <a:blip r:embed="rId5" cstate="print"/>
          <a:srcRect/>
          <a:stretch>
            <a:fillRect/>
          </a:stretch>
        </p:blipFill>
        <p:spPr bwMode="auto">
          <a:xfrm>
            <a:off x="5021263" y="3763963"/>
            <a:ext cx="4122737" cy="3094037"/>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AutoShape 3"/>
          <p:cNvSpPr>
            <a:spLocks noChangeArrowheads="1"/>
          </p:cNvSpPr>
          <p:nvPr/>
        </p:nvSpPr>
        <p:spPr bwMode="auto">
          <a:xfrm>
            <a:off x="228600" y="1676400"/>
            <a:ext cx="2225675" cy="114300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b="1" dirty="0" err="1">
                <a:solidFill>
                  <a:schemeClr val="bg1"/>
                </a:solidFill>
              </a:rPr>
              <a:t>Venous</a:t>
            </a:r>
            <a:endParaRPr lang="fr-FR" b="1" dirty="0">
              <a:solidFill>
                <a:schemeClr val="bg1"/>
              </a:solidFill>
            </a:endParaRPr>
          </a:p>
          <a:p>
            <a:pPr algn="ctr"/>
            <a:r>
              <a:rPr lang="fr-FR" b="1" u="sng" dirty="0" err="1">
                <a:solidFill>
                  <a:schemeClr val="bg1"/>
                </a:solidFill>
              </a:rPr>
              <a:t>Troncular</a:t>
            </a:r>
            <a:endParaRPr lang="fr-FR" u="sng" dirty="0"/>
          </a:p>
        </p:txBody>
      </p:sp>
      <p:sp>
        <p:nvSpPr>
          <p:cNvPr id="118788" name="Rectangle 4"/>
          <p:cNvSpPr>
            <a:spLocks noChangeArrowheads="1"/>
          </p:cNvSpPr>
          <p:nvPr/>
        </p:nvSpPr>
        <p:spPr bwMode="auto">
          <a:xfrm>
            <a:off x="76200" y="2820988"/>
            <a:ext cx="7924800" cy="3539430"/>
          </a:xfrm>
          <a:prstGeom prst="rect">
            <a:avLst/>
          </a:prstGeom>
          <a:noFill/>
          <a:ln w="9525">
            <a:noFill/>
            <a:miter lim="800000"/>
            <a:headEnd/>
            <a:tailEnd/>
          </a:ln>
          <a:effectLst/>
        </p:spPr>
        <p:txBody>
          <a:bodyPr lIns="0">
            <a:spAutoFit/>
          </a:bodyPr>
          <a:lstStyle/>
          <a:p>
            <a:pPr marL="762000" lvl="4"/>
            <a:r>
              <a:rPr lang="fr-FR" sz="3200" b="1" dirty="0" err="1">
                <a:solidFill>
                  <a:schemeClr val="bg1"/>
                </a:solidFill>
              </a:rPr>
              <a:t>Hypoplasia</a:t>
            </a:r>
            <a:endParaRPr lang="fr-FR" sz="3200" b="1" dirty="0">
              <a:solidFill>
                <a:schemeClr val="bg1"/>
              </a:solidFill>
            </a:endParaRPr>
          </a:p>
          <a:p>
            <a:pPr marL="762000" lvl="4"/>
            <a:endParaRPr lang="fr-FR" sz="3200" b="1" dirty="0">
              <a:solidFill>
                <a:schemeClr val="bg1"/>
              </a:solidFill>
            </a:endParaRPr>
          </a:p>
          <a:p>
            <a:pPr marL="762000" lvl="4"/>
            <a:r>
              <a:rPr lang="fr-FR" sz="3200" b="1" dirty="0" err="1">
                <a:solidFill>
                  <a:schemeClr val="bg1"/>
                </a:solidFill>
              </a:rPr>
              <a:t>Aplasia</a:t>
            </a:r>
            <a:endParaRPr lang="fr-FR" sz="3200" b="1" dirty="0">
              <a:solidFill>
                <a:schemeClr val="bg1"/>
              </a:solidFill>
            </a:endParaRPr>
          </a:p>
          <a:p>
            <a:pPr marL="762000" lvl="4"/>
            <a:endParaRPr lang="fr-FR" sz="3200" b="1" dirty="0">
              <a:solidFill>
                <a:schemeClr val="bg1"/>
              </a:solidFill>
            </a:endParaRPr>
          </a:p>
          <a:p>
            <a:pPr marL="762000" lvl="4"/>
            <a:r>
              <a:rPr lang="fr-FR" sz="3200" b="1" dirty="0" err="1">
                <a:solidFill>
                  <a:schemeClr val="bg1"/>
                </a:solidFill>
              </a:rPr>
              <a:t>Varicose</a:t>
            </a:r>
            <a:r>
              <a:rPr lang="fr-FR" sz="3200" b="1" dirty="0">
                <a:solidFill>
                  <a:schemeClr val="bg1"/>
                </a:solidFill>
              </a:rPr>
              <a:t> </a:t>
            </a:r>
            <a:r>
              <a:rPr lang="fr-FR" sz="3200" b="1" dirty="0" err="1">
                <a:solidFill>
                  <a:schemeClr val="bg1"/>
                </a:solidFill>
              </a:rPr>
              <a:t>veins</a:t>
            </a:r>
            <a:endParaRPr lang="fr-FR" sz="3200" b="1" dirty="0">
              <a:solidFill>
                <a:schemeClr val="bg1"/>
              </a:solidFill>
            </a:endParaRPr>
          </a:p>
          <a:p>
            <a:pPr marL="762000" lvl="4"/>
            <a:endParaRPr lang="fr-FR" sz="3200" b="1" dirty="0">
              <a:solidFill>
                <a:schemeClr val="bg1"/>
              </a:solidFill>
            </a:endParaRPr>
          </a:p>
          <a:p>
            <a:pPr marL="762000" lvl="4"/>
            <a:r>
              <a:rPr lang="fr-FR" sz="3200" b="1" dirty="0" err="1">
                <a:solidFill>
                  <a:schemeClr val="bg1"/>
                </a:solidFill>
              </a:rPr>
              <a:t>Avalvulation</a:t>
            </a:r>
            <a:r>
              <a:rPr lang="fr-FR" sz="3200" b="1" dirty="0">
                <a:solidFill>
                  <a:schemeClr val="bg1"/>
                </a:solidFill>
              </a:rPr>
              <a:t>. </a:t>
            </a:r>
          </a:p>
        </p:txBody>
      </p:sp>
      <p:sp>
        <p:nvSpPr>
          <p:cNvPr id="118791" name="Freeform 7"/>
          <p:cNvSpPr>
            <a:spLocks/>
          </p:cNvSpPr>
          <p:nvPr/>
        </p:nvSpPr>
        <p:spPr bwMode="auto">
          <a:xfrm>
            <a:off x="2971800" y="2895600"/>
            <a:ext cx="2819400" cy="457200"/>
          </a:xfrm>
          <a:custGeom>
            <a:avLst/>
            <a:gdLst/>
            <a:ahLst/>
            <a:cxnLst>
              <a:cxn ang="0">
                <a:pos x="0" y="48"/>
              </a:cxn>
              <a:cxn ang="0">
                <a:pos x="0" y="288"/>
              </a:cxn>
              <a:cxn ang="0">
                <a:pos x="240" y="288"/>
              </a:cxn>
              <a:cxn ang="0">
                <a:pos x="432" y="192"/>
              </a:cxn>
              <a:cxn ang="0">
                <a:pos x="1200" y="192"/>
              </a:cxn>
              <a:cxn ang="0">
                <a:pos x="1488" y="288"/>
              </a:cxn>
              <a:cxn ang="0">
                <a:pos x="1776" y="240"/>
              </a:cxn>
              <a:cxn ang="0">
                <a:pos x="1776" y="48"/>
              </a:cxn>
              <a:cxn ang="0">
                <a:pos x="1296" y="48"/>
              </a:cxn>
              <a:cxn ang="0">
                <a:pos x="1200" y="144"/>
              </a:cxn>
              <a:cxn ang="0">
                <a:pos x="480" y="144"/>
              </a:cxn>
              <a:cxn ang="0">
                <a:pos x="336" y="0"/>
              </a:cxn>
              <a:cxn ang="0">
                <a:pos x="0" y="0"/>
              </a:cxn>
            </a:cxnLst>
            <a:rect l="0" t="0" r="r" b="b"/>
            <a:pathLst>
              <a:path w="1776" h="288">
                <a:moveTo>
                  <a:pt x="0" y="48"/>
                </a:moveTo>
                <a:lnTo>
                  <a:pt x="0" y="288"/>
                </a:lnTo>
                <a:lnTo>
                  <a:pt x="240" y="288"/>
                </a:lnTo>
                <a:lnTo>
                  <a:pt x="432" y="192"/>
                </a:lnTo>
                <a:lnTo>
                  <a:pt x="1200" y="192"/>
                </a:lnTo>
                <a:lnTo>
                  <a:pt x="1488" y="288"/>
                </a:lnTo>
                <a:lnTo>
                  <a:pt x="1776" y="240"/>
                </a:lnTo>
                <a:lnTo>
                  <a:pt x="1776" y="48"/>
                </a:lnTo>
                <a:lnTo>
                  <a:pt x="1296" y="48"/>
                </a:lnTo>
                <a:lnTo>
                  <a:pt x="1200" y="144"/>
                </a:lnTo>
                <a:lnTo>
                  <a:pt x="480" y="144"/>
                </a:lnTo>
                <a:lnTo>
                  <a:pt x="336" y="0"/>
                </a:lnTo>
                <a:lnTo>
                  <a:pt x="0" y="0"/>
                </a:lnTo>
              </a:path>
            </a:pathLst>
          </a:custGeom>
          <a:solidFill>
            <a:srgbClr val="000099"/>
          </a:solidFill>
          <a:ln w="9525">
            <a:solidFill>
              <a:schemeClr val="bg1"/>
            </a:solidFill>
            <a:round/>
            <a:headEnd/>
            <a:tailEnd/>
          </a:ln>
          <a:effectLst/>
        </p:spPr>
        <p:txBody>
          <a:bodyPr wrap="none" anchor="ctr"/>
          <a:lstStyle/>
          <a:p>
            <a:endParaRPr lang="fr-FR"/>
          </a:p>
        </p:txBody>
      </p:sp>
      <p:sp>
        <p:nvSpPr>
          <p:cNvPr id="118792" name="Freeform 8"/>
          <p:cNvSpPr>
            <a:spLocks/>
          </p:cNvSpPr>
          <p:nvPr/>
        </p:nvSpPr>
        <p:spPr bwMode="auto">
          <a:xfrm>
            <a:off x="4572000" y="4800600"/>
            <a:ext cx="1371600" cy="596900"/>
          </a:xfrm>
          <a:custGeom>
            <a:avLst/>
            <a:gdLst/>
            <a:ahLst/>
            <a:cxnLst>
              <a:cxn ang="0">
                <a:pos x="0" y="232"/>
              </a:cxn>
              <a:cxn ang="0">
                <a:pos x="192" y="40"/>
              </a:cxn>
              <a:cxn ang="0">
                <a:pos x="432" y="40"/>
              </a:cxn>
              <a:cxn ang="0">
                <a:pos x="576" y="232"/>
              </a:cxn>
              <a:cxn ang="0">
                <a:pos x="768" y="232"/>
              </a:cxn>
              <a:cxn ang="0">
                <a:pos x="912" y="40"/>
              </a:cxn>
              <a:cxn ang="0">
                <a:pos x="1152" y="40"/>
              </a:cxn>
              <a:cxn ang="0">
                <a:pos x="1200" y="280"/>
              </a:cxn>
              <a:cxn ang="0">
                <a:pos x="1104" y="280"/>
              </a:cxn>
              <a:cxn ang="0">
                <a:pos x="1104" y="136"/>
              </a:cxn>
              <a:cxn ang="0">
                <a:pos x="960" y="136"/>
              </a:cxn>
              <a:cxn ang="0">
                <a:pos x="912" y="280"/>
              </a:cxn>
              <a:cxn ang="0">
                <a:pos x="720" y="376"/>
              </a:cxn>
              <a:cxn ang="0">
                <a:pos x="480" y="280"/>
              </a:cxn>
              <a:cxn ang="0">
                <a:pos x="336" y="136"/>
              </a:cxn>
              <a:cxn ang="0">
                <a:pos x="288" y="136"/>
              </a:cxn>
              <a:cxn ang="0">
                <a:pos x="96" y="280"/>
              </a:cxn>
              <a:cxn ang="0">
                <a:pos x="0" y="184"/>
              </a:cxn>
            </a:cxnLst>
            <a:rect l="0" t="0" r="r" b="b"/>
            <a:pathLst>
              <a:path w="1208" h="376">
                <a:moveTo>
                  <a:pt x="0" y="232"/>
                </a:moveTo>
                <a:cubicBezTo>
                  <a:pt x="60" y="152"/>
                  <a:pt x="120" y="72"/>
                  <a:pt x="192" y="40"/>
                </a:cubicBezTo>
                <a:cubicBezTo>
                  <a:pt x="264" y="8"/>
                  <a:pt x="368" y="8"/>
                  <a:pt x="432" y="40"/>
                </a:cubicBezTo>
                <a:cubicBezTo>
                  <a:pt x="496" y="72"/>
                  <a:pt x="520" y="200"/>
                  <a:pt x="576" y="232"/>
                </a:cubicBezTo>
                <a:cubicBezTo>
                  <a:pt x="632" y="264"/>
                  <a:pt x="712" y="264"/>
                  <a:pt x="768" y="232"/>
                </a:cubicBezTo>
                <a:cubicBezTo>
                  <a:pt x="824" y="200"/>
                  <a:pt x="848" y="72"/>
                  <a:pt x="912" y="40"/>
                </a:cubicBezTo>
                <a:cubicBezTo>
                  <a:pt x="976" y="8"/>
                  <a:pt x="1104" y="0"/>
                  <a:pt x="1152" y="40"/>
                </a:cubicBezTo>
                <a:cubicBezTo>
                  <a:pt x="1200" y="80"/>
                  <a:pt x="1208" y="240"/>
                  <a:pt x="1200" y="280"/>
                </a:cubicBezTo>
                <a:cubicBezTo>
                  <a:pt x="1192" y="320"/>
                  <a:pt x="1120" y="304"/>
                  <a:pt x="1104" y="280"/>
                </a:cubicBezTo>
                <a:cubicBezTo>
                  <a:pt x="1088" y="256"/>
                  <a:pt x="1128" y="160"/>
                  <a:pt x="1104" y="136"/>
                </a:cubicBezTo>
                <a:cubicBezTo>
                  <a:pt x="1080" y="112"/>
                  <a:pt x="992" y="112"/>
                  <a:pt x="960" y="136"/>
                </a:cubicBezTo>
                <a:cubicBezTo>
                  <a:pt x="928" y="160"/>
                  <a:pt x="952" y="240"/>
                  <a:pt x="912" y="280"/>
                </a:cubicBezTo>
                <a:cubicBezTo>
                  <a:pt x="872" y="320"/>
                  <a:pt x="792" y="376"/>
                  <a:pt x="720" y="376"/>
                </a:cubicBezTo>
                <a:cubicBezTo>
                  <a:pt x="648" y="376"/>
                  <a:pt x="544" y="320"/>
                  <a:pt x="480" y="280"/>
                </a:cubicBezTo>
                <a:cubicBezTo>
                  <a:pt x="416" y="240"/>
                  <a:pt x="368" y="160"/>
                  <a:pt x="336" y="136"/>
                </a:cubicBezTo>
                <a:cubicBezTo>
                  <a:pt x="304" y="112"/>
                  <a:pt x="328" y="112"/>
                  <a:pt x="288" y="136"/>
                </a:cubicBezTo>
                <a:cubicBezTo>
                  <a:pt x="248" y="160"/>
                  <a:pt x="144" y="272"/>
                  <a:pt x="96" y="280"/>
                </a:cubicBezTo>
                <a:cubicBezTo>
                  <a:pt x="48" y="288"/>
                  <a:pt x="24" y="236"/>
                  <a:pt x="0" y="184"/>
                </a:cubicBezTo>
              </a:path>
            </a:pathLst>
          </a:custGeom>
          <a:solidFill>
            <a:srgbClr val="000099"/>
          </a:solidFill>
          <a:ln w="9525">
            <a:solidFill>
              <a:schemeClr val="bg1"/>
            </a:solidFill>
            <a:round/>
            <a:headEnd/>
            <a:tailEnd/>
          </a:ln>
          <a:effectLst/>
        </p:spPr>
        <p:txBody>
          <a:bodyPr wrap="none" anchor="ctr"/>
          <a:lstStyle/>
          <a:p>
            <a:endParaRPr lang="fr-FR"/>
          </a:p>
        </p:txBody>
      </p:sp>
      <p:grpSp>
        <p:nvGrpSpPr>
          <p:cNvPr id="2" name="Group 14"/>
          <p:cNvGrpSpPr>
            <a:grpSpLocks/>
          </p:cNvGrpSpPr>
          <p:nvPr/>
        </p:nvGrpSpPr>
        <p:grpSpPr bwMode="auto">
          <a:xfrm>
            <a:off x="3048000" y="3962400"/>
            <a:ext cx="2819400" cy="228600"/>
            <a:chOff x="1872" y="2208"/>
            <a:chExt cx="1776" cy="144"/>
          </a:xfrm>
        </p:grpSpPr>
        <p:sp>
          <p:nvSpPr>
            <p:cNvPr id="118794" name="Rectangle 10"/>
            <p:cNvSpPr>
              <a:spLocks noChangeArrowheads="1"/>
            </p:cNvSpPr>
            <p:nvPr/>
          </p:nvSpPr>
          <p:spPr bwMode="auto">
            <a:xfrm>
              <a:off x="1872" y="2208"/>
              <a:ext cx="336" cy="144"/>
            </a:xfrm>
            <a:prstGeom prst="rect">
              <a:avLst/>
            </a:prstGeom>
            <a:solidFill>
              <a:srgbClr val="000099"/>
            </a:solidFill>
            <a:ln w="9525">
              <a:solidFill>
                <a:schemeClr val="bg1"/>
              </a:solidFill>
              <a:miter lim="800000"/>
              <a:headEnd/>
              <a:tailEnd/>
            </a:ln>
            <a:effectLst/>
          </p:spPr>
          <p:txBody>
            <a:bodyPr wrap="none" anchor="ctr"/>
            <a:lstStyle/>
            <a:p>
              <a:endParaRPr lang="fr-FR"/>
            </a:p>
          </p:txBody>
        </p:sp>
        <p:sp>
          <p:nvSpPr>
            <p:cNvPr id="118795" name="Rectangle 11"/>
            <p:cNvSpPr>
              <a:spLocks noChangeArrowheads="1"/>
            </p:cNvSpPr>
            <p:nvPr/>
          </p:nvSpPr>
          <p:spPr bwMode="auto">
            <a:xfrm>
              <a:off x="3312" y="2208"/>
              <a:ext cx="336" cy="144"/>
            </a:xfrm>
            <a:prstGeom prst="rect">
              <a:avLst/>
            </a:prstGeom>
            <a:solidFill>
              <a:srgbClr val="000099"/>
            </a:solidFill>
            <a:ln w="9525">
              <a:solidFill>
                <a:schemeClr val="bg1"/>
              </a:solidFill>
              <a:miter lim="800000"/>
              <a:headEnd/>
              <a:tailEnd/>
            </a:ln>
            <a:effectLst/>
          </p:spPr>
          <p:txBody>
            <a:bodyPr wrap="none" anchor="ctr"/>
            <a:lstStyle/>
            <a:p>
              <a:endParaRPr lang="fr-FR"/>
            </a:p>
          </p:txBody>
        </p:sp>
        <p:sp>
          <p:nvSpPr>
            <p:cNvPr id="118796" name="Rectangle 12"/>
            <p:cNvSpPr>
              <a:spLocks noChangeArrowheads="1"/>
            </p:cNvSpPr>
            <p:nvPr/>
          </p:nvSpPr>
          <p:spPr bwMode="auto">
            <a:xfrm>
              <a:off x="2208" y="2208"/>
              <a:ext cx="1104" cy="144"/>
            </a:xfrm>
            <a:prstGeom prst="rect">
              <a:avLst/>
            </a:prstGeom>
            <a:solidFill>
              <a:schemeClr val="accent2"/>
            </a:solidFill>
            <a:ln w="9525">
              <a:solidFill>
                <a:schemeClr val="bg1"/>
              </a:solidFill>
              <a:prstDash val="dash"/>
              <a:miter lim="800000"/>
              <a:headEnd/>
              <a:tailEnd/>
            </a:ln>
            <a:effectLst/>
          </p:spPr>
          <p:txBody>
            <a:bodyPr wrap="none" anchor="ctr"/>
            <a:lstStyle/>
            <a:p>
              <a:endParaRPr lang="fr-FR"/>
            </a:p>
          </p:txBody>
        </p:sp>
      </p:grpSp>
      <p:sp>
        <p:nvSpPr>
          <p:cNvPr id="118797" name="Rectangle 13"/>
          <p:cNvSpPr>
            <a:spLocks noChangeArrowheads="1"/>
          </p:cNvSpPr>
          <p:nvPr/>
        </p:nvSpPr>
        <p:spPr bwMode="auto">
          <a:xfrm>
            <a:off x="3581400" y="5943600"/>
            <a:ext cx="2438400" cy="228600"/>
          </a:xfrm>
          <a:prstGeom prst="rect">
            <a:avLst/>
          </a:prstGeom>
          <a:solidFill>
            <a:srgbClr val="000099"/>
          </a:solidFill>
          <a:ln w="9525">
            <a:solidFill>
              <a:schemeClr val="bg1"/>
            </a:solidFill>
            <a:miter lim="800000"/>
            <a:headEnd/>
            <a:tailEnd/>
          </a:ln>
          <a:effectLst/>
        </p:spPr>
        <p:txBody>
          <a:bodyPr wrap="none" anchor="ctr"/>
          <a:lstStyle/>
          <a:p>
            <a:endParaRPr lang="fr-FR"/>
          </a:p>
        </p:txBody>
      </p:sp>
      <p:sp>
        <p:nvSpPr>
          <p:cNvPr id="118799" name="Text Box 15"/>
          <p:cNvSpPr txBox="1">
            <a:spLocks noChangeArrowheads="1"/>
          </p:cNvSpPr>
          <p:nvPr/>
        </p:nvSpPr>
        <p:spPr bwMode="auto">
          <a:xfrm>
            <a:off x="5148064" y="1268760"/>
            <a:ext cx="3614195" cy="1015663"/>
          </a:xfrm>
          <a:prstGeom prst="rect">
            <a:avLst/>
          </a:prstGeom>
          <a:noFill/>
          <a:ln w="9525">
            <a:noFill/>
            <a:miter lim="800000"/>
            <a:headEnd/>
            <a:tailEnd/>
          </a:ln>
          <a:effectLst/>
        </p:spPr>
        <p:txBody>
          <a:bodyPr wrap="none">
            <a:spAutoFit/>
          </a:bodyPr>
          <a:lstStyle/>
          <a:p>
            <a:pPr algn="ctr"/>
            <a:r>
              <a:rPr lang="fr-FR" sz="2000" b="1" dirty="0">
                <a:solidFill>
                  <a:srgbClr val="FFCC00"/>
                </a:solidFill>
              </a:rPr>
              <a:t>CAVA VEIN</a:t>
            </a:r>
          </a:p>
          <a:p>
            <a:pPr algn="ctr"/>
            <a:endParaRPr lang="fr-FR" sz="2000" b="1" dirty="0">
              <a:solidFill>
                <a:srgbClr val="FFCC00"/>
              </a:solidFill>
            </a:endParaRPr>
          </a:p>
          <a:p>
            <a:pPr algn="ctr"/>
            <a:r>
              <a:rPr lang="fr-FR" sz="2000" b="1" dirty="0">
                <a:solidFill>
                  <a:srgbClr val="FFCC00"/>
                </a:solidFill>
              </a:rPr>
              <a:t>DEEP and SPRFICIAL VEINS</a:t>
            </a:r>
          </a:p>
        </p:txBody>
      </p:sp>
      <p:pic>
        <p:nvPicPr>
          <p:cNvPr id="13" name="Picture 2" descr="88627"/>
          <p:cNvPicPr>
            <a:picLocks noChangeAspect="1" noChangeArrowheads="1"/>
          </p:cNvPicPr>
          <p:nvPr/>
        </p:nvPicPr>
        <p:blipFill>
          <a:blip r:embed="rId2" cstate="print"/>
          <a:srcRect/>
          <a:stretch>
            <a:fillRect/>
          </a:stretch>
        </p:blipFill>
        <p:spPr bwMode="auto">
          <a:xfrm>
            <a:off x="6156176" y="2492896"/>
            <a:ext cx="2232248" cy="4183648"/>
          </a:xfrm>
          <a:prstGeom prst="rect">
            <a:avLst/>
          </a:prstGeom>
          <a:noFill/>
        </p:spPr>
      </p:pic>
      <p:sp>
        <p:nvSpPr>
          <p:cNvPr id="14" name="AutoShape 3"/>
          <p:cNvSpPr>
            <a:spLocks noChangeArrowheads="1"/>
          </p:cNvSpPr>
          <p:nvPr/>
        </p:nvSpPr>
        <p:spPr bwMode="auto">
          <a:xfrm>
            <a:off x="179512" y="1700808"/>
            <a:ext cx="2225675" cy="114300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b="1" dirty="0" err="1">
                <a:solidFill>
                  <a:schemeClr val="bg1"/>
                </a:solidFill>
              </a:rPr>
              <a:t>Venous</a:t>
            </a:r>
            <a:endParaRPr lang="fr-FR" b="1" dirty="0">
              <a:solidFill>
                <a:schemeClr val="bg1"/>
              </a:solidFill>
            </a:endParaRPr>
          </a:p>
          <a:p>
            <a:pPr algn="ctr"/>
            <a:r>
              <a:rPr lang="fr-FR" b="1" u="sng" dirty="0" err="1">
                <a:solidFill>
                  <a:schemeClr val="bg1"/>
                </a:solidFill>
              </a:rPr>
              <a:t>Troncular</a:t>
            </a:r>
            <a:endParaRPr lang="fr-FR"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18788"/>
                                        </p:tgtEl>
                                        <p:attrNameLst>
                                          <p:attrName>style.visibility</p:attrName>
                                        </p:attrNameLst>
                                      </p:cBhvr>
                                      <p:to>
                                        <p:strVal val="visible"/>
                                      </p:to>
                                    </p:set>
                                    <p:animEffect transition="in" filter="wipe(up)">
                                      <p:cBhvr>
                                        <p:cTn id="7" dur="300"/>
                                        <p:tgtEl>
                                          <p:spTgt spid="1187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wd">
                                    <p:tmPct val="100000"/>
                                  </p:iterate>
                                  <p:childTnLst>
                                    <p:set>
                                      <p:cBhvr>
                                        <p:cTn id="11" dur="1" fill="hold">
                                          <p:stCondLst>
                                            <p:cond delay="0"/>
                                          </p:stCondLst>
                                        </p:cTn>
                                        <p:tgtEl>
                                          <p:spTgt spid="118799"/>
                                        </p:tgtEl>
                                        <p:attrNameLst>
                                          <p:attrName>style.visibility</p:attrName>
                                        </p:attrNameLst>
                                      </p:cBhvr>
                                      <p:to>
                                        <p:strVal val="visible"/>
                                      </p:to>
                                    </p:set>
                                    <p:animEffect transition="in" filter="wipe(up)">
                                      <p:cBhvr>
                                        <p:cTn id="12" dur="300"/>
                                        <p:tgtEl>
                                          <p:spTgt spid="11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autoUpdateAnimBg="0"/>
      <p:bldP spid="118799"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99" name="Text Box 15"/>
          <p:cNvSpPr txBox="1">
            <a:spLocks noChangeArrowheads="1"/>
          </p:cNvSpPr>
          <p:nvPr/>
        </p:nvSpPr>
        <p:spPr bwMode="auto">
          <a:xfrm>
            <a:off x="4283968" y="548680"/>
            <a:ext cx="3614195" cy="1015663"/>
          </a:xfrm>
          <a:prstGeom prst="rect">
            <a:avLst/>
          </a:prstGeom>
          <a:noFill/>
          <a:ln w="9525">
            <a:noFill/>
            <a:miter lim="800000"/>
            <a:headEnd/>
            <a:tailEnd/>
          </a:ln>
          <a:effectLst/>
        </p:spPr>
        <p:txBody>
          <a:bodyPr wrap="none">
            <a:spAutoFit/>
          </a:bodyPr>
          <a:lstStyle/>
          <a:p>
            <a:pPr algn="ctr"/>
            <a:r>
              <a:rPr lang="fr-FR" sz="2000" b="1" dirty="0">
                <a:solidFill>
                  <a:srgbClr val="FFCC00"/>
                </a:solidFill>
              </a:rPr>
              <a:t>CAVA VEIN</a:t>
            </a:r>
          </a:p>
          <a:p>
            <a:pPr algn="ctr"/>
            <a:endParaRPr lang="fr-FR" sz="2000" b="1" dirty="0">
              <a:solidFill>
                <a:srgbClr val="FFCC00"/>
              </a:solidFill>
            </a:endParaRPr>
          </a:p>
          <a:p>
            <a:pPr algn="ctr"/>
            <a:r>
              <a:rPr lang="fr-FR" sz="2000" b="1" dirty="0">
                <a:solidFill>
                  <a:srgbClr val="FFCC00"/>
                </a:solidFill>
              </a:rPr>
              <a:t>DEEP and SPRFICIAL VEINS</a:t>
            </a:r>
          </a:p>
        </p:txBody>
      </p:sp>
      <p:pic>
        <p:nvPicPr>
          <p:cNvPr id="13" name="Picture 2" descr="88627"/>
          <p:cNvPicPr>
            <a:picLocks noChangeAspect="1" noChangeArrowheads="1"/>
          </p:cNvPicPr>
          <p:nvPr/>
        </p:nvPicPr>
        <p:blipFill>
          <a:blip r:embed="rId2" cstate="print"/>
          <a:srcRect/>
          <a:stretch>
            <a:fillRect/>
          </a:stretch>
        </p:blipFill>
        <p:spPr bwMode="auto">
          <a:xfrm>
            <a:off x="5292080" y="1988840"/>
            <a:ext cx="1728192" cy="3238953"/>
          </a:xfrm>
          <a:prstGeom prst="rect">
            <a:avLst/>
          </a:prstGeom>
          <a:noFill/>
        </p:spPr>
      </p:pic>
      <p:sp>
        <p:nvSpPr>
          <p:cNvPr id="17" name="ZoneTexte 16"/>
          <p:cNvSpPr txBox="1"/>
          <p:nvPr/>
        </p:nvSpPr>
        <p:spPr>
          <a:xfrm>
            <a:off x="251520" y="2420888"/>
            <a:ext cx="7416824" cy="3046988"/>
          </a:xfrm>
          <a:prstGeom prst="rect">
            <a:avLst/>
          </a:prstGeom>
          <a:noFill/>
        </p:spPr>
        <p:txBody>
          <a:bodyPr wrap="square" rtlCol="0">
            <a:spAutoFit/>
          </a:bodyPr>
          <a:lstStyle/>
          <a:p>
            <a:r>
              <a:rPr lang="fr-FR" sz="3200" dirty="0" err="1">
                <a:solidFill>
                  <a:schemeClr val="bg1"/>
                </a:solidFill>
              </a:rPr>
              <a:t>Asymptomatic</a:t>
            </a:r>
            <a:r>
              <a:rPr lang="fr-FR" sz="3200" dirty="0">
                <a:solidFill>
                  <a:schemeClr val="bg1"/>
                </a:solidFill>
              </a:rPr>
              <a:t>, </a:t>
            </a:r>
          </a:p>
          <a:p>
            <a:r>
              <a:rPr lang="fr-FR" sz="3200" dirty="0" err="1">
                <a:solidFill>
                  <a:schemeClr val="bg1"/>
                </a:solidFill>
              </a:rPr>
              <a:t>Cosmetic</a:t>
            </a:r>
            <a:r>
              <a:rPr lang="fr-FR" sz="3200" dirty="0">
                <a:solidFill>
                  <a:schemeClr val="bg1"/>
                </a:solidFill>
              </a:rPr>
              <a:t> </a:t>
            </a:r>
          </a:p>
          <a:p>
            <a:r>
              <a:rPr lang="fr-FR" sz="3200" dirty="0">
                <a:solidFill>
                  <a:schemeClr val="bg1"/>
                </a:solidFill>
              </a:rPr>
              <a:t>Pain </a:t>
            </a:r>
          </a:p>
          <a:p>
            <a:r>
              <a:rPr lang="fr-FR" sz="3200" dirty="0">
                <a:solidFill>
                  <a:schemeClr val="bg1"/>
                </a:solidFill>
              </a:rPr>
              <a:t>Limited </a:t>
            </a:r>
            <a:r>
              <a:rPr lang="fr-FR" sz="3200" dirty="0" err="1">
                <a:solidFill>
                  <a:schemeClr val="bg1"/>
                </a:solidFill>
              </a:rPr>
              <a:t>function</a:t>
            </a:r>
            <a:r>
              <a:rPr lang="fr-FR" sz="3200" dirty="0">
                <a:solidFill>
                  <a:schemeClr val="bg1"/>
                </a:solidFill>
              </a:rPr>
              <a:t> </a:t>
            </a:r>
          </a:p>
          <a:p>
            <a:r>
              <a:rPr lang="fr-FR" sz="3200" dirty="0" err="1">
                <a:solidFill>
                  <a:schemeClr val="bg1"/>
                </a:solidFill>
              </a:rPr>
              <a:t>Thrombosis</a:t>
            </a:r>
            <a:r>
              <a:rPr lang="fr-FR" sz="3200" dirty="0">
                <a:solidFill>
                  <a:schemeClr val="bg1"/>
                </a:solidFill>
              </a:rPr>
              <a:t>, </a:t>
            </a:r>
          </a:p>
          <a:p>
            <a:r>
              <a:rPr lang="fr-FR" sz="3200" dirty="0" err="1">
                <a:solidFill>
                  <a:srgbClr val="FF0000"/>
                </a:solidFill>
              </a:rPr>
              <a:t>Pulmonar</a:t>
            </a:r>
            <a:r>
              <a:rPr lang="fr-FR" sz="3200" dirty="0">
                <a:solidFill>
                  <a:srgbClr val="FF0000"/>
                </a:solidFill>
              </a:rPr>
              <a:t> </a:t>
            </a:r>
            <a:r>
              <a:rPr lang="fr-FR" sz="3200" dirty="0" err="1">
                <a:solidFill>
                  <a:srgbClr val="FF0000"/>
                </a:solidFill>
              </a:rPr>
              <a:t>Emboly</a:t>
            </a:r>
            <a:r>
              <a:rPr lang="fr-FR" sz="3200" dirty="0">
                <a:solidFill>
                  <a:schemeClr val="bg1"/>
                </a:solidFill>
              </a:rPr>
              <a:t> (</a:t>
            </a:r>
            <a:r>
              <a:rPr lang="fr-FR" sz="3200" dirty="0" err="1">
                <a:solidFill>
                  <a:schemeClr val="bg1"/>
                </a:solidFill>
              </a:rPr>
              <a:t>chronic</a:t>
            </a:r>
            <a:r>
              <a:rPr lang="fr-FR" sz="3200" dirty="0">
                <a:solidFill>
                  <a:schemeClr val="bg1"/>
                </a:solidFill>
              </a:rPr>
              <a:t>….)</a:t>
            </a:r>
          </a:p>
        </p:txBody>
      </p:sp>
      <p:sp>
        <p:nvSpPr>
          <p:cNvPr id="18" name="AutoShape 3"/>
          <p:cNvSpPr>
            <a:spLocks noChangeArrowheads="1"/>
          </p:cNvSpPr>
          <p:nvPr/>
        </p:nvSpPr>
        <p:spPr bwMode="auto">
          <a:xfrm>
            <a:off x="683568" y="764704"/>
            <a:ext cx="2225675" cy="114300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b="1" dirty="0" err="1">
                <a:solidFill>
                  <a:schemeClr val="bg1"/>
                </a:solidFill>
              </a:rPr>
              <a:t>Venous</a:t>
            </a:r>
            <a:endParaRPr lang="fr-FR" b="1" dirty="0">
              <a:solidFill>
                <a:schemeClr val="bg1"/>
              </a:solidFill>
            </a:endParaRPr>
          </a:p>
          <a:p>
            <a:pPr algn="ctr"/>
            <a:r>
              <a:rPr lang="fr-FR" b="1" u="sng" dirty="0" err="1">
                <a:solidFill>
                  <a:schemeClr val="bg1"/>
                </a:solidFill>
              </a:rPr>
              <a:t>Troncular</a:t>
            </a:r>
            <a:endParaRPr lang="fr-FR"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18799"/>
                                        </p:tgtEl>
                                        <p:attrNameLst>
                                          <p:attrName>style.visibility</p:attrName>
                                        </p:attrNameLst>
                                      </p:cBhvr>
                                      <p:to>
                                        <p:strVal val="visible"/>
                                      </p:to>
                                    </p:set>
                                    <p:animEffect transition="in" filter="wipe(up)">
                                      <p:cBhvr>
                                        <p:cTn id="7" dur="300"/>
                                        <p:tgtEl>
                                          <p:spTgt spid="11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9"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99" name="Text Box 15"/>
          <p:cNvSpPr txBox="1">
            <a:spLocks noChangeArrowheads="1"/>
          </p:cNvSpPr>
          <p:nvPr/>
        </p:nvSpPr>
        <p:spPr bwMode="auto">
          <a:xfrm>
            <a:off x="4283968" y="548680"/>
            <a:ext cx="3614195" cy="1015663"/>
          </a:xfrm>
          <a:prstGeom prst="rect">
            <a:avLst/>
          </a:prstGeom>
          <a:noFill/>
          <a:ln w="9525">
            <a:noFill/>
            <a:miter lim="800000"/>
            <a:headEnd/>
            <a:tailEnd/>
          </a:ln>
          <a:effectLst/>
        </p:spPr>
        <p:txBody>
          <a:bodyPr wrap="none">
            <a:spAutoFit/>
          </a:bodyPr>
          <a:lstStyle/>
          <a:p>
            <a:pPr algn="ctr"/>
            <a:r>
              <a:rPr lang="fr-FR" sz="2000" b="1" dirty="0">
                <a:solidFill>
                  <a:srgbClr val="FFCC00"/>
                </a:solidFill>
              </a:rPr>
              <a:t>CAVA VEIN</a:t>
            </a:r>
          </a:p>
          <a:p>
            <a:pPr algn="ctr"/>
            <a:endParaRPr lang="fr-FR" sz="2000" b="1" dirty="0">
              <a:solidFill>
                <a:srgbClr val="FFCC00"/>
              </a:solidFill>
            </a:endParaRPr>
          </a:p>
          <a:p>
            <a:pPr algn="ctr"/>
            <a:r>
              <a:rPr lang="fr-FR" sz="2000" b="1" dirty="0">
                <a:solidFill>
                  <a:srgbClr val="FFCC00"/>
                </a:solidFill>
              </a:rPr>
              <a:t>DEEP and SPRFICIAL VEINS</a:t>
            </a:r>
          </a:p>
        </p:txBody>
      </p:sp>
      <p:pic>
        <p:nvPicPr>
          <p:cNvPr id="13" name="Picture 2" descr="88627"/>
          <p:cNvPicPr>
            <a:picLocks noChangeAspect="1" noChangeArrowheads="1"/>
          </p:cNvPicPr>
          <p:nvPr/>
        </p:nvPicPr>
        <p:blipFill>
          <a:blip r:embed="rId3" cstate="print"/>
          <a:srcRect/>
          <a:stretch>
            <a:fillRect/>
          </a:stretch>
        </p:blipFill>
        <p:spPr bwMode="auto">
          <a:xfrm>
            <a:off x="5292080" y="1988840"/>
            <a:ext cx="1728192" cy="3238953"/>
          </a:xfrm>
          <a:prstGeom prst="rect">
            <a:avLst/>
          </a:prstGeom>
          <a:noFill/>
        </p:spPr>
      </p:pic>
      <p:sp>
        <p:nvSpPr>
          <p:cNvPr id="17" name="ZoneTexte 16"/>
          <p:cNvSpPr txBox="1"/>
          <p:nvPr/>
        </p:nvSpPr>
        <p:spPr>
          <a:xfrm>
            <a:off x="251520" y="2420888"/>
            <a:ext cx="3744416" cy="3539430"/>
          </a:xfrm>
          <a:prstGeom prst="rect">
            <a:avLst/>
          </a:prstGeom>
          <a:noFill/>
        </p:spPr>
        <p:txBody>
          <a:bodyPr wrap="square" rtlCol="0">
            <a:spAutoFit/>
          </a:bodyPr>
          <a:lstStyle/>
          <a:p>
            <a:r>
              <a:rPr lang="fr-FR" sz="3200" dirty="0">
                <a:solidFill>
                  <a:schemeClr val="bg1"/>
                </a:solidFill>
              </a:rPr>
              <a:t>Duplex </a:t>
            </a:r>
            <a:r>
              <a:rPr lang="fr-FR" sz="3200" dirty="0" err="1">
                <a:solidFill>
                  <a:schemeClr val="bg1"/>
                </a:solidFill>
              </a:rPr>
              <a:t>anatomic</a:t>
            </a:r>
            <a:r>
              <a:rPr lang="fr-FR" sz="3200" dirty="0">
                <a:solidFill>
                  <a:schemeClr val="bg1"/>
                </a:solidFill>
              </a:rPr>
              <a:t> and </a:t>
            </a:r>
            <a:r>
              <a:rPr lang="fr-FR" sz="3200" dirty="0" err="1">
                <a:solidFill>
                  <a:srgbClr val="FF0000"/>
                </a:solidFill>
              </a:rPr>
              <a:t>hemodynamic</a:t>
            </a:r>
            <a:r>
              <a:rPr lang="fr-FR" sz="3200" dirty="0">
                <a:solidFill>
                  <a:srgbClr val="FF0000"/>
                </a:solidFill>
              </a:rPr>
              <a:t> </a:t>
            </a:r>
            <a:r>
              <a:rPr lang="fr-FR" sz="3200" dirty="0" err="1">
                <a:solidFill>
                  <a:srgbClr val="FF0000"/>
                </a:solidFill>
              </a:rPr>
              <a:t>mapping</a:t>
            </a:r>
            <a:r>
              <a:rPr lang="fr-FR" sz="3200" dirty="0">
                <a:solidFill>
                  <a:srgbClr val="FF0000"/>
                </a:solidFill>
              </a:rPr>
              <a:t> </a:t>
            </a:r>
            <a:r>
              <a:rPr lang="fr-FR" sz="3200" dirty="0">
                <a:solidFill>
                  <a:schemeClr val="bg1"/>
                </a:solidFill>
              </a:rPr>
              <a:t>BECAUSE </a:t>
            </a:r>
            <a:r>
              <a:rPr lang="fr-FR" sz="3200" dirty="0" err="1">
                <a:solidFill>
                  <a:schemeClr val="bg1"/>
                </a:solidFill>
              </a:rPr>
              <a:t>most</a:t>
            </a:r>
            <a:r>
              <a:rPr lang="fr-FR" sz="3200" dirty="0">
                <a:solidFill>
                  <a:schemeClr val="bg1"/>
                </a:solidFill>
              </a:rPr>
              <a:t> malformative </a:t>
            </a:r>
            <a:r>
              <a:rPr lang="fr-FR" sz="3200" dirty="0" err="1">
                <a:solidFill>
                  <a:schemeClr val="bg1"/>
                </a:solidFill>
              </a:rPr>
              <a:t>veins</a:t>
            </a:r>
            <a:r>
              <a:rPr lang="fr-FR" sz="3200" dirty="0">
                <a:solidFill>
                  <a:schemeClr val="bg1"/>
                </a:solidFill>
              </a:rPr>
              <a:t> are </a:t>
            </a:r>
            <a:r>
              <a:rPr lang="fr-FR" sz="3200" dirty="0" err="1">
                <a:solidFill>
                  <a:srgbClr val="FF0000"/>
                </a:solidFill>
              </a:rPr>
              <a:t>draining</a:t>
            </a:r>
            <a:r>
              <a:rPr lang="fr-FR" sz="3200" dirty="0">
                <a:solidFill>
                  <a:srgbClr val="FF0000"/>
                </a:solidFill>
              </a:rPr>
              <a:t> </a:t>
            </a:r>
            <a:r>
              <a:rPr lang="fr-FR" sz="3200" dirty="0" err="1">
                <a:solidFill>
                  <a:srgbClr val="FF0000"/>
                </a:solidFill>
              </a:rPr>
              <a:t>pathways</a:t>
            </a:r>
            <a:r>
              <a:rPr lang="fr-FR" sz="3200" dirty="0">
                <a:solidFill>
                  <a:srgbClr val="FF0000"/>
                </a:solidFill>
              </a:rPr>
              <a:t> </a:t>
            </a:r>
            <a:r>
              <a:rPr lang="fr-FR" sz="3200" dirty="0" err="1">
                <a:solidFill>
                  <a:schemeClr val="bg1"/>
                </a:solidFill>
              </a:rPr>
              <a:t>which</a:t>
            </a:r>
            <a:r>
              <a:rPr lang="fr-FR" sz="3200" dirty="0">
                <a:solidFill>
                  <a:schemeClr val="bg1"/>
                </a:solidFill>
              </a:rPr>
              <a:t> are to </a:t>
            </a:r>
            <a:r>
              <a:rPr lang="fr-FR" sz="3200" dirty="0" err="1">
                <a:solidFill>
                  <a:schemeClr val="bg1"/>
                </a:solidFill>
              </a:rPr>
              <a:t>be</a:t>
            </a:r>
            <a:r>
              <a:rPr lang="fr-FR" sz="3200" dirty="0">
                <a:solidFill>
                  <a:schemeClr val="bg1"/>
                </a:solidFill>
              </a:rPr>
              <a:t> </a:t>
            </a:r>
            <a:r>
              <a:rPr lang="fr-FR" sz="3200" dirty="0" err="1">
                <a:solidFill>
                  <a:srgbClr val="FF0000"/>
                </a:solidFill>
              </a:rPr>
              <a:t>respected</a:t>
            </a:r>
            <a:r>
              <a:rPr lang="fr-FR" sz="3200" dirty="0">
                <a:solidFill>
                  <a:srgbClr val="FF0000"/>
                </a:solidFill>
              </a:rPr>
              <a:t> </a:t>
            </a:r>
          </a:p>
        </p:txBody>
      </p:sp>
      <p:sp>
        <p:nvSpPr>
          <p:cNvPr id="18" name="AutoShape 3"/>
          <p:cNvSpPr>
            <a:spLocks noChangeArrowheads="1"/>
          </p:cNvSpPr>
          <p:nvPr/>
        </p:nvSpPr>
        <p:spPr bwMode="auto">
          <a:xfrm>
            <a:off x="683568" y="764704"/>
            <a:ext cx="2225675" cy="114300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b="1" dirty="0" err="1">
                <a:solidFill>
                  <a:schemeClr val="bg1"/>
                </a:solidFill>
              </a:rPr>
              <a:t>Venous</a:t>
            </a:r>
            <a:endParaRPr lang="fr-FR" b="1" dirty="0">
              <a:solidFill>
                <a:schemeClr val="bg1"/>
              </a:solidFill>
            </a:endParaRPr>
          </a:p>
          <a:p>
            <a:pPr algn="ctr"/>
            <a:r>
              <a:rPr lang="fr-FR" b="1" u="sng" dirty="0" err="1">
                <a:solidFill>
                  <a:schemeClr val="bg1"/>
                </a:solidFill>
              </a:rPr>
              <a:t>Troncular</a:t>
            </a:r>
            <a:endParaRPr lang="fr-FR"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18799"/>
                                        </p:tgtEl>
                                        <p:attrNameLst>
                                          <p:attrName>style.visibility</p:attrName>
                                        </p:attrNameLst>
                                      </p:cBhvr>
                                      <p:to>
                                        <p:strVal val="visible"/>
                                      </p:to>
                                    </p:set>
                                    <p:animEffect transition="in" filter="wipe(up)">
                                      <p:cBhvr>
                                        <p:cTn id="7" dur="300"/>
                                        <p:tgtEl>
                                          <p:spTgt spid="11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11560" y="1988840"/>
            <a:ext cx="7772400" cy="4680520"/>
          </a:xfrm>
          <a:prstGeom prst="rect">
            <a:avLst/>
          </a:prstGeom>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US" u="sng" kern="0" dirty="0">
                <a:solidFill>
                  <a:schemeClr val="accent3"/>
                </a:solidFill>
                <a:latin typeface="Century Gothic" pitchFamily="34" charset="0"/>
              </a:rPr>
              <a:t>I</a:t>
            </a:r>
            <a:r>
              <a:rPr kumimoji="0" lang="en-US" sz="2400" b="0" i="0" u="sng" strike="noStrike" kern="0" cap="none" spc="0" normalizeH="0" baseline="0" noProof="0" dirty="0" err="1">
                <a:ln>
                  <a:noFill/>
                </a:ln>
                <a:solidFill>
                  <a:schemeClr val="accent3"/>
                </a:solidFill>
                <a:effectLst/>
                <a:uLnTx/>
                <a:uFillTx/>
                <a:latin typeface="Century Gothic" pitchFamily="34" charset="0"/>
                <a:ea typeface="+mn-ea"/>
                <a:cs typeface="+mn-cs"/>
              </a:rPr>
              <a:t>ndication</a:t>
            </a:r>
            <a:endParaRPr kumimoji="0" lang="en-US" sz="2400" b="0" i="0" u="sng" strike="noStrike" kern="0" cap="none" spc="0" normalizeH="0" baseline="0" noProof="0" dirty="0">
              <a:ln>
                <a:noFill/>
              </a:ln>
              <a:solidFill>
                <a:schemeClr val="accent3"/>
              </a:solidFill>
              <a:effectLst/>
              <a:uLnTx/>
              <a:uFillTx/>
              <a:latin typeface="Century Gothic" pitchFamily="34" charset="0"/>
              <a:ea typeface="+mn-ea"/>
              <a:cs typeface="+mn-cs"/>
            </a:endParaRPr>
          </a:p>
          <a:p>
            <a:pPr marL="1600200" lvl="3" indent="-228600" eaLnBrk="1" hangingPunct="1">
              <a:lnSpc>
                <a:spcPct val="90000"/>
              </a:lnSpc>
              <a:spcBef>
                <a:spcPct val="20000"/>
              </a:spcBef>
              <a:buFontTx/>
              <a:buChar char="•"/>
            </a:pPr>
            <a:r>
              <a:rPr lang="en-US" sz="2000" kern="0" dirty="0">
                <a:solidFill>
                  <a:schemeClr val="accent3"/>
                </a:solidFill>
                <a:latin typeface="Century Gothic" pitchFamily="34" charset="0"/>
              </a:rPr>
              <a:t>Pain, Edema, cosmetic </a:t>
            </a:r>
          </a:p>
          <a:p>
            <a:pPr marL="1600200" lvl="3" indent="-228600" eaLnBrk="1" hangingPunct="1">
              <a:lnSpc>
                <a:spcPct val="90000"/>
              </a:lnSpc>
              <a:spcBef>
                <a:spcPct val="20000"/>
              </a:spcBef>
              <a:buFontTx/>
              <a:buChar char="•"/>
            </a:pPr>
            <a:r>
              <a:rPr lang="en-US" sz="2000" kern="0" dirty="0">
                <a:solidFill>
                  <a:schemeClr val="accent3"/>
                </a:solidFill>
                <a:latin typeface="Century Gothic" pitchFamily="34" charset="0"/>
              </a:rPr>
              <a:t>Complications</a:t>
            </a:r>
          </a:p>
          <a:p>
            <a:pPr marL="2057400" lvl="4" indent="-228600" eaLnBrk="1" hangingPunct="1">
              <a:lnSpc>
                <a:spcPct val="90000"/>
              </a:lnSpc>
              <a:spcBef>
                <a:spcPct val="20000"/>
              </a:spcBef>
              <a:buFontTx/>
              <a:buChar char="•"/>
            </a:pPr>
            <a:r>
              <a:rPr lang="en-US" sz="2000" kern="0" dirty="0">
                <a:solidFill>
                  <a:srgbClr val="FF0000"/>
                </a:solidFill>
                <a:latin typeface="Century Gothic" pitchFamily="34" charset="0"/>
              </a:rPr>
              <a:t>Thrombosis</a:t>
            </a:r>
          </a:p>
          <a:p>
            <a:pPr marL="2057400" lvl="4" indent="-228600" eaLnBrk="1" hangingPunct="1">
              <a:lnSpc>
                <a:spcPct val="90000"/>
              </a:lnSpc>
              <a:spcBef>
                <a:spcPct val="20000"/>
              </a:spcBef>
              <a:buFontTx/>
              <a:buChar char="•"/>
            </a:pPr>
            <a:r>
              <a:rPr lang="en-US" sz="2000" kern="0" dirty="0">
                <a:solidFill>
                  <a:schemeClr val="accent3"/>
                </a:solidFill>
                <a:latin typeface="Century Gothic" pitchFamily="34" charset="0"/>
              </a:rPr>
              <a:t>PE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chemeClr val="accent3"/>
              </a:solidFill>
              <a:effectLst/>
              <a:uLnTx/>
              <a:uFillTx/>
              <a:latin typeface="Century Gothic" pitchFamily="34" charset="0"/>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400" b="0" i="0" u="sng" strike="noStrike" kern="0" cap="none" spc="0" normalizeH="0" baseline="0" noProof="0" dirty="0">
                <a:ln>
                  <a:noFill/>
                </a:ln>
                <a:solidFill>
                  <a:schemeClr val="accent3"/>
                </a:solidFill>
                <a:effectLst/>
                <a:uLnTx/>
                <a:uFillTx/>
                <a:latin typeface="Century Gothic" pitchFamily="34" charset="0"/>
                <a:ea typeface="+mn-ea"/>
                <a:cs typeface="+mn-cs"/>
              </a:rPr>
              <a:t>Means:</a:t>
            </a:r>
          </a:p>
          <a:p>
            <a:pPr marL="1143000" marR="0" lvl="2" indent="-2286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srgbClr val="FF0000"/>
                </a:solidFill>
                <a:effectLst/>
                <a:uLnTx/>
                <a:uFillTx/>
                <a:latin typeface="Century Gothic" pitchFamily="34" charset="0"/>
              </a:rPr>
              <a:t>Compression, </a:t>
            </a:r>
            <a:r>
              <a:rPr kumimoji="0" lang="en-US" sz="2000" b="0" i="0" u="none" strike="noStrike" kern="0" cap="none" spc="0" normalizeH="0" baseline="0" noProof="0" dirty="0">
                <a:ln>
                  <a:noFill/>
                </a:ln>
                <a:solidFill>
                  <a:schemeClr val="accent3"/>
                </a:solidFill>
                <a:effectLst/>
                <a:uLnTx/>
                <a:uFillTx/>
                <a:latin typeface="Century Gothic" pitchFamily="34" charset="0"/>
              </a:rPr>
              <a:t>aspirin</a:t>
            </a:r>
          </a:p>
          <a:p>
            <a:pPr marL="1143000" marR="0" lvl="2" indent="-228600" algn="l" defTabSz="914400" rtl="0" eaLnBrk="1" fontAlgn="base" latinLnBrk="0" hangingPunct="1">
              <a:lnSpc>
                <a:spcPct val="90000"/>
              </a:lnSpc>
              <a:spcBef>
                <a:spcPct val="20000"/>
              </a:spcBef>
              <a:spcAft>
                <a:spcPct val="0"/>
              </a:spcAft>
              <a:buClrTx/>
              <a:buSzTx/>
              <a:buFontTx/>
              <a:buChar char="-"/>
              <a:tabLst/>
              <a:defRPr/>
            </a:pPr>
            <a:r>
              <a:rPr lang="en-US" sz="2000" kern="0" dirty="0">
                <a:solidFill>
                  <a:srgbClr val="FF0000"/>
                </a:solidFill>
                <a:latin typeface="Century Gothic" pitchFamily="34" charset="0"/>
              </a:rPr>
              <a:t>CHIVA </a:t>
            </a:r>
            <a:r>
              <a:rPr lang="en-US" sz="2000" kern="0" dirty="0">
                <a:solidFill>
                  <a:schemeClr val="accent3"/>
                </a:solidFill>
                <a:latin typeface="Century Gothic" pitchFamily="34" charset="0"/>
              </a:rPr>
              <a:t>whenever feasible</a:t>
            </a:r>
          </a:p>
          <a:p>
            <a:pPr marL="1143000" marR="0" lvl="2" indent="-2286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schemeClr val="accent3"/>
                </a:solidFill>
                <a:effectLst/>
                <a:uLnTx/>
                <a:uFillTx/>
                <a:latin typeface="Century Gothic" pitchFamily="34" charset="0"/>
              </a:rPr>
              <a:t>Laser,</a:t>
            </a:r>
            <a:r>
              <a:rPr kumimoji="0" lang="en-US" sz="2000" b="0" i="0" u="none" strike="noStrike" kern="0" cap="none" spc="0" normalizeH="0" noProof="0" dirty="0">
                <a:ln>
                  <a:noFill/>
                </a:ln>
                <a:solidFill>
                  <a:schemeClr val="accent3"/>
                </a:solidFill>
                <a:effectLst/>
                <a:uLnTx/>
                <a:uFillTx/>
                <a:latin typeface="Century Gothic" pitchFamily="34" charset="0"/>
              </a:rPr>
              <a:t> </a:t>
            </a:r>
            <a:r>
              <a:rPr kumimoji="0" lang="en-US" sz="2000" b="0" i="0" u="none" strike="noStrike" kern="0" cap="none" spc="0" normalizeH="0" noProof="0" dirty="0" err="1">
                <a:ln>
                  <a:noFill/>
                </a:ln>
                <a:solidFill>
                  <a:schemeClr val="accent3"/>
                </a:solidFill>
                <a:effectLst/>
                <a:uLnTx/>
                <a:uFillTx/>
                <a:latin typeface="Century Gothic" pitchFamily="34" charset="0"/>
              </a:rPr>
              <a:t>sclerotherapy</a:t>
            </a:r>
            <a:r>
              <a:rPr kumimoji="0" lang="en-US" sz="2000" b="0" i="0" u="none" strike="noStrike" kern="0" cap="none" spc="0" normalizeH="0" noProof="0" dirty="0">
                <a:ln>
                  <a:noFill/>
                </a:ln>
                <a:solidFill>
                  <a:schemeClr val="accent3"/>
                </a:solidFill>
                <a:effectLst/>
                <a:uLnTx/>
                <a:uFillTx/>
                <a:latin typeface="Century Gothic" pitchFamily="34" charset="0"/>
              </a:rPr>
              <a:t>  in addition to surgery  or when surgery is not feasible . </a:t>
            </a:r>
            <a:r>
              <a:rPr kumimoji="0" lang="en-US" sz="2000" b="0" i="0" u="none" strike="noStrike" kern="0" cap="none" spc="0" normalizeH="0" noProof="0" dirty="0">
                <a:ln>
                  <a:noFill/>
                </a:ln>
                <a:solidFill>
                  <a:srgbClr val="FF0000"/>
                </a:solidFill>
                <a:effectLst/>
                <a:uLnTx/>
                <a:uFillTx/>
                <a:latin typeface="Century Gothic" pitchFamily="34" charset="0"/>
              </a:rPr>
              <a:t>Ethanol  must be prohibited ( DANGEROUS !!!!!)</a:t>
            </a:r>
            <a:endParaRPr kumimoji="0" lang="en-US" sz="2000" b="0" i="0" u="none" strike="noStrike" kern="0" cap="none" spc="0" normalizeH="0" baseline="0" noProof="0" dirty="0">
              <a:ln>
                <a:noFill/>
              </a:ln>
              <a:solidFill>
                <a:srgbClr val="FF0000"/>
              </a:solidFill>
              <a:effectLst/>
              <a:uLnTx/>
              <a:uFillTx/>
              <a:latin typeface="Century Gothic" pitchFamily="34" charset="0"/>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schemeClr val="accent3"/>
              </a:solidFill>
              <a:effectLst/>
              <a:uLnTx/>
              <a:uFillTx/>
              <a:latin typeface="Century Gothic" pitchFamily="34" charset="0"/>
              <a:ea typeface="+mn-ea"/>
              <a:cs typeface="+mn-cs"/>
            </a:endParaRPr>
          </a:p>
        </p:txBody>
      </p:sp>
      <p:sp>
        <p:nvSpPr>
          <p:cNvPr id="3" name="Rectangle 3"/>
          <p:cNvSpPr txBox="1">
            <a:spLocks noChangeArrowheads="1"/>
          </p:cNvSpPr>
          <p:nvPr/>
        </p:nvSpPr>
        <p:spPr>
          <a:xfrm>
            <a:off x="755576" y="548680"/>
            <a:ext cx="7772400" cy="1143000"/>
          </a:xfrm>
          <a:prstGeom prst="rect">
            <a:avLst/>
          </a:prstGeom>
          <a:solidFill>
            <a:schemeClr val="accent2"/>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sz="3200" b="0" i="0" u="none" strike="noStrike" kern="0" cap="none" spc="0" normalizeH="0" baseline="0" noProof="0" dirty="0">
                <a:ln>
                  <a:noFill/>
                </a:ln>
                <a:solidFill>
                  <a:srgbClr val="FF0000"/>
                </a:solidFill>
                <a:effectLst/>
                <a:uLnTx/>
                <a:uFillTx/>
                <a:latin typeface="Century Gothic" pitchFamily="34" charset="0"/>
                <a:ea typeface="+mj-ea"/>
                <a:cs typeface="+mj-cs"/>
              </a:rPr>
              <a:t>DRAINING </a:t>
            </a:r>
            <a:r>
              <a:rPr kumimoji="0" lang="fr-BE" sz="3200" b="0" i="0" u="none" strike="noStrike" kern="0" cap="none" spc="0" normalizeH="0" baseline="0" noProof="0" dirty="0">
                <a:ln>
                  <a:noFill/>
                </a:ln>
                <a:solidFill>
                  <a:schemeClr val="bg1"/>
                </a:solidFill>
                <a:effectLst/>
                <a:uLnTx/>
                <a:uFillTx/>
                <a:latin typeface="Century Gothic" pitchFamily="34" charset="0"/>
                <a:ea typeface="+mj-ea"/>
                <a:cs typeface="+mj-cs"/>
              </a:rPr>
              <a:t>VM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sz="3200" b="0" i="0" u="none" strike="noStrike" kern="0" cap="none" spc="0" normalizeH="0" baseline="0" noProof="0" dirty="0" err="1">
                <a:ln>
                  <a:noFill/>
                </a:ln>
                <a:solidFill>
                  <a:schemeClr val="bg1"/>
                </a:solidFill>
                <a:effectLst/>
                <a:uLnTx/>
                <a:uFillTx/>
                <a:latin typeface="Century Gothic" pitchFamily="34" charset="0"/>
                <a:ea typeface="+mj-ea"/>
                <a:cs typeface="+mj-cs"/>
              </a:rPr>
              <a:t>Treatment</a:t>
            </a:r>
            <a:endParaRPr kumimoji="0" lang="en-GB" sz="3200" b="0" i="0" u="none" strike="noStrike" kern="0" cap="none" spc="0" normalizeH="0" baseline="0" noProof="0" dirty="0">
              <a:ln>
                <a:noFill/>
              </a:ln>
              <a:solidFill>
                <a:schemeClr val="bg1"/>
              </a:solidFill>
              <a:effectLst/>
              <a:uLnTx/>
              <a:uFillTx/>
              <a:latin typeface="Century Gothic" pitchFamily="34" charset="0"/>
              <a:ea typeface="+mj-ea"/>
              <a:cs typeface="+mj-cs"/>
            </a:endParaRPr>
          </a:p>
        </p:txBody>
      </p:sp>
      <p:pic>
        <p:nvPicPr>
          <p:cNvPr id="4" name="Picture 2" descr="88627"/>
          <p:cNvPicPr>
            <a:picLocks noChangeAspect="1" noChangeArrowheads="1"/>
          </p:cNvPicPr>
          <p:nvPr/>
        </p:nvPicPr>
        <p:blipFill>
          <a:blip r:embed="rId2" cstate="print"/>
          <a:srcRect/>
          <a:stretch>
            <a:fillRect/>
          </a:stretch>
        </p:blipFill>
        <p:spPr bwMode="auto">
          <a:xfrm>
            <a:off x="6300192" y="1556792"/>
            <a:ext cx="1728192" cy="3238953"/>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C:\Users\claude\Desktop\Hemostator 1.PNG"/>
          <p:cNvPicPr>
            <a:picLocks noChangeAspect="1" noChangeArrowheads="1"/>
          </p:cNvPicPr>
          <p:nvPr/>
        </p:nvPicPr>
        <p:blipFill>
          <a:blip r:embed="rId2" cstate="print"/>
          <a:srcRect/>
          <a:stretch>
            <a:fillRect/>
          </a:stretch>
        </p:blipFill>
        <p:spPr bwMode="auto">
          <a:xfrm>
            <a:off x="323528" y="1412776"/>
            <a:ext cx="3457575" cy="4857750"/>
          </a:xfrm>
          <a:prstGeom prst="rect">
            <a:avLst/>
          </a:prstGeom>
          <a:noFill/>
        </p:spPr>
      </p:pic>
      <p:pic>
        <p:nvPicPr>
          <p:cNvPr id="310275" name="Picture 3" descr="C:\Users\claude\OneDrive\hemostator 2 .PNG"/>
          <p:cNvPicPr>
            <a:picLocks noChangeAspect="1" noChangeArrowheads="1"/>
          </p:cNvPicPr>
          <p:nvPr/>
        </p:nvPicPr>
        <p:blipFill>
          <a:blip r:embed="rId3" cstate="print"/>
          <a:srcRect/>
          <a:stretch>
            <a:fillRect/>
          </a:stretch>
        </p:blipFill>
        <p:spPr bwMode="auto">
          <a:xfrm>
            <a:off x="4283969" y="1523876"/>
            <a:ext cx="3888432" cy="4585494"/>
          </a:xfrm>
          <a:prstGeom prst="rect">
            <a:avLst/>
          </a:prstGeom>
          <a:noFill/>
        </p:spPr>
      </p:pic>
      <p:sp>
        <p:nvSpPr>
          <p:cNvPr id="4" name="ZoneTexte 3"/>
          <p:cNvSpPr txBox="1"/>
          <p:nvPr/>
        </p:nvSpPr>
        <p:spPr>
          <a:xfrm>
            <a:off x="1907704" y="260648"/>
            <a:ext cx="4824536" cy="769441"/>
          </a:xfrm>
          <a:prstGeom prst="rect">
            <a:avLst/>
          </a:prstGeom>
          <a:noFill/>
        </p:spPr>
        <p:txBody>
          <a:bodyPr wrap="square" rtlCol="0">
            <a:spAutoFit/>
          </a:bodyPr>
          <a:lstStyle/>
          <a:p>
            <a:r>
              <a:rPr lang="fr-FR" sz="4400" dirty="0" err="1">
                <a:solidFill>
                  <a:schemeClr val="bg1"/>
                </a:solidFill>
              </a:rPr>
              <a:t>Bleeding</a:t>
            </a:r>
            <a:r>
              <a:rPr lang="fr-FR" sz="4400" dirty="0">
                <a:solidFill>
                  <a:schemeClr val="bg1"/>
                </a:solidFill>
              </a:rPr>
              <a:t> control</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9045" y="620713"/>
            <a:ext cx="8153400" cy="5257800"/>
            <a:chOff x="0" y="1008"/>
            <a:chExt cx="5760" cy="3312"/>
          </a:xfrm>
        </p:grpSpPr>
        <p:sp>
          <p:nvSpPr>
            <p:cNvPr id="64515" name="Rectangle 3" descr="Grands confettis"/>
            <p:cNvSpPr>
              <a:spLocks noChangeArrowheads="1"/>
            </p:cNvSpPr>
            <p:nvPr/>
          </p:nvSpPr>
          <p:spPr bwMode="auto">
            <a:xfrm>
              <a:off x="0" y="2544"/>
              <a:ext cx="5760" cy="1776"/>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64516" name="Rectangle 4" descr="Petits confettis"/>
            <p:cNvSpPr>
              <a:spLocks noChangeArrowheads="1"/>
            </p:cNvSpPr>
            <p:nvPr/>
          </p:nvSpPr>
          <p:spPr bwMode="auto">
            <a:xfrm>
              <a:off x="0" y="1366"/>
              <a:ext cx="5760" cy="1082"/>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64517" name="Rectangle 5" descr="Briques horizontales"/>
            <p:cNvSpPr>
              <a:spLocks noChangeArrowheads="1"/>
            </p:cNvSpPr>
            <p:nvPr/>
          </p:nvSpPr>
          <p:spPr bwMode="auto">
            <a:xfrm>
              <a:off x="0" y="1248"/>
              <a:ext cx="5760" cy="336"/>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64518" name="Rectangle 6"/>
            <p:cNvSpPr>
              <a:spLocks noChangeArrowheads="1"/>
            </p:cNvSpPr>
            <p:nvPr/>
          </p:nvSpPr>
          <p:spPr bwMode="auto">
            <a:xfrm>
              <a:off x="0" y="1824"/>
              <a:ext cx="4944"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64519" name="Rectangle 7"/>
            <p:cNvSpPr>
              <a:spLocks noChangeArrowheads="1"/>
            </p:cNvSpPr>
            <p:nvPr/>
          </p:nvSpPr>
          <p:spPr bwMode="auto">
            <a:xfrm>
              <a:off x="0" y="2928"/>
              <a:ext cx="5760" cy="528"/>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64520" name="Line 8"/>
            <p:cNvSpPr>
              <a:spLocks noChangeShapeType="1"/>
            </p:cNvSpPr>
            <p:nvPr/>
          </p:nvSpPr>
          <p:spPr bwMode="auto">
            <a:xfrm>
              <a:off x="0" y="2496"/>
              <a:ext cx="5760" cy="0"/>
            </a:xfrm>
            <a:prstGeom prst="line">
              <a:avLst/>
            </a:prstGeom>
            <a:noFill/>
            <a:ln w="76200">
              <a:solidFill>
                <a:schemeClr val="accent1"/>
              </a:solidFill>
              <a:round/>
              <a:headEnd/>
              <a:tailEnd/>
            </a:ln>
            <a:effectLst/>
          </p:spPr>
          <p:txBody>
            <a:bodyPr wrap="none" anchor="ctr"/>
            <a:lstStyle/>
            <a:p>
              <a:endParaRPr lang="fr-FR"/>
            </a:p>
          </p:txBody>
        </p:sp>
        <p:sp>
          <p:nvSpPr>
            <p:cNvPr id="64521" name="Rectangle 9"/>
            <p:cNvSpPr>
              <a:spLocks noChangeArrowheads="1"/>
            </p:cNvSpPr>
            <p:nvPr/>
          </p:nvSpPr>
          <p:spPr bwMode="auto">
            <a:xfrm>
              <a:off x="1296" y="1584"/>
              <a:ext cx="96"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64522" name="Rectangle 10"/>
            <p:cNvSpPr>
              <a:spLocks noChangeArrowheads="1"/>
            </p:cNvSpPr>
            <p:nvPr/>
          </p:nvSpPr>
          <p:spPr bwMode="auto">
            <a:xfrm>
              <a:off x="2832" y="1584"/>
              <a:ext cx="96"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64523" name="Rectangle 11"/>
            <p:cNvSpPr>
              <a:spLocks noChangeArrowheads="1"/>
            </p:cNvSpPr>
            <p:nvPr/>
          </p:nvSpPr>
          <p:spPr bwMode="auto">
            <a:xfrm>
              <a:off x="3936" y="1584"/>
              <a:ext cx="96"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64524" name="Rectangle 12"/>
            <p:cNvSpPr>
              <a:spLocks noChangeArrowheads="1"/>
            </p:cNvSpPr>
            <p:nvPr/>
          </p:nvSpPr>
          <p:spPr bwMode="auto">
            <a:xfrm>
              <a:off x="2064" y="2064"/>
              <a:ext cx="240" cy="864"/>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64525" name="Rectangle 13"/>
            <p:cNvSpPr>
              <a:spLocks noChangeArrowheads="1"/>
            </p:cNvSpPr>
            <p:nvPr/>
          </p:nvSpPr>
          <p:spPr bwMode="auto">
            <a:xfrm>
              <a:off x="4704" y="2064"/>
              <a:ext cx="240" cy="864"/>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64526" name="Rectangle 14" descr="Grands confettis"/>
            <p:cNvSpPr>
              <a:spLocks noChangeArrowheads="1"/>
            </p:cNvSpPr>
            <p:nvPr/>
          </p:nvSpPr>
          <p:spPr bwMode="auto">
            <a:xfrm>
              <a:off x="672" y="1008"/>
              <a:ext cx="4176" cy="672"/>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grpSp>
      <p:sp>
        <p:nvSpPr>
          <p:cNvPr id="64527" name="Text Box 15"/>
          <p:cNvSpPr txBox="1">
            <a:spLocks noChangeArrowheads="1"/>
          </p:cNvSpPr>
          <p:nvPr/>
        </p:nvSpPr>
        <p:spPr bwMode="auto">
          <a:xfrm>
            <a:off x="2779889" y="908051"/>
            <a:ext cx="2943578" cy="830997"/>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a:t>Angoma, angiokeratoma</a:t>
            </a:r>
          </a:p>
        </p:txBody>
      </p:sp>
      <p:sp>
        <p:nvSpPr>
          <p:cNvPr id="64528" name="Text Box 16"/>
          <p:cNvSpPr txBox="1">
            <a:spLocks noChangeArrowheads="1"/>
          </p:cNvSpPr>
          <p:nvPr/>
        </p:nvSpPr>
        <p:spPr bwMode="auto">
          <a:xfrm>
            <a:off x="2908301" y="3860800"/>
            <a:ext cx="1471788" cy="830997"/>
          </a:xfrm>
          <a:prstGeom prst="rect">
            <a:avLst/>
          </a:prstGeom>
          <a:solidFill>
            <a:schemeClr val="bg1"/>
          </a:solidFill>
          <a:ln w="136525">
            <a:noFill/>
            <a:miter lim="800000"/>
            <a:headEnd/>
            <a:tailEnd/>
          </a:ln>
          <a:effectLst/>
        </p:spPr>
        <p:txBody>
          <a:bodyPr>
            <a:spAutoFit/>
          </a:bodyPr>
          <a:lstStyle/>
          <a:p>
            <a:pPr>
              <a:spcBef>
                <a:spcPct val="50000"/>
              </a:spcBef>
            </a:pPr>
            <a:r>
              <a:rPr lang="en-US"/>
              <a:t>Deep veins </a:t>
            </a:r>
          </a:p>
        </p:txBody>
      </p:sp>
      <p:sp>
        <p:nvSpPr>
          <p:cNvPr id="64529" name="Text Box 17"/>
          <p:cNvSpPr txBox="1">
            <a:spLocks noChangeArrowheads="1"/>
          </p:cNvSpPr>
          <p:nvPr/>
        </p:nvSpPr>
        <p:spPr bwMode="auto">
          <a:xfrm>
            <a:off x="7772401" y="1060450"/>
            <a:ext cx="640644" cy="830997"/>
          </a:xfrm>
          <a:prstGeom prst="rect">
            <a:avLst/>
          </a:prstGeom>
          <a:solidFill>
            <a:schemeClr val="bg1"/>
          </a:solidFill>
          <a:ln w="136525">
            <a:noFill/>
            <a:miter lim="800000"/>
            <a:headEnd/>
            <a:tailEnd/>
          </a:ln>
          <a:effectLst/>
        </p:spPr>
        <p:txBody>
          <a:bodyPr>
            <a:spAutoFit/>
          </a:bodyPr>
          <a:lstStyle/>
          <a:p>
            <a:pPr>
              <a:spcBef>
                <a:spcPct val="50000"/>
              </a:spcBef>
            </a:pPr>
            <a:r>
              <a:rPr lang="en-US"/>
              <a:t>skin </a:t>
            </a:r>
          </a:p>
        </p:txBody>
      </p:sp>
      <p:sp>
        <p:nvSpPr>
          <p:cNvPr id="64530" name="Text Box 18"/>
          <p:cNvSpPr txBox="1">
            <a:spLocks noChangeArrowheads="1"/>
          </p:cNvSpPr>
          <p:nvPr/>
        </p:nvSpPr>
        <p:spPr bwMode="auto">
          <a:xfrm>
            <a:off x="2012244" y="1844675"/>
            <a:ext cx="4159956" cy="457200"/>
          </a:xfrm>
          <a:prstGeom prst="rect">
            <a:avLst/>
          </a:prstGeom>
          <a:noFill/>
          <a:ln w="136525">
            <a:noFill/>
            <a:miter lim="800000"/>
            <a:headEnd/>
            <a:tailEnd/>
          </a:ln>
          <a:effectLst/>
        </p:spPr>
        <p:txBody>
          <a:bodyPr>
            <a:spAutoFit/>
          </a:bodyPr>
          <a:lstStyle/>
          <a:p>
            <a:pPr>
              <a:spcBef>
                <a:spcPct val="50000"/>
              </a:spcBef>
            </a:pPr>
            <a:r>
              <a:rPr lang="en-US">
                <a:solidFill>
                  <a:schemeClr val="bg1"/>
                </a:solidFill>
              </a:rPr>
              <a:t>Superf. Vein = eg Marginal vein</a:t>
            </a:r>
          </a:p>
        </p:txBody>
      </p:sp>
      <p:sp>
        <p:nvSpPr>
          <p:cNvPr id="64531" name="Text Box 19"/>
          <p:cNvSpPr txBox="1">
            <a:spLocks noChangeArrowheads="1"/>
          </p:cNvSpPr>
          <p:nvPr/>
        </p:nvSpPr>
        <p:spPr bwMode="auto">
          <a:xfrm>
            <a:off x="3931356" y="2781300"/>
            <a:ext cx="1471789" cy="830997"/>
          </a:xfrm>
          <a:prstGeom prst="rect">
            <a:avLst/>
          </a:prstGeom>
          <a:solidFill>
            <a:schemeClr val="bg1"/>
          </a:solidFill>
          <a:ln w="136525">
            <a:noFill/>
            <a:miter lim="800000"/>
            <a:headEnd/>
            <a:tailEnd/>
          </a:ln>
          <a:effectLst/>
        </p:spPr>
        <p:txBody>
          <a:bodyPr>
            <a:spAutoFit/>
          </a:bodyPr>
          <a:lstStyle/>
          <a:p>
            <a:pPr>
              <a:spcBef>
                <a:spcPct val="50000"/>
              </a:spcBef>
            </a:pPr>
            <a:r>
              <a:rPr lang="en-US"/>
              <a:t>perforators </a:t>
            </a:r>
          </a:p>
        </p:txBody>
      </p:sp>
      <p:sp>
        <p:nvSpPr>
          <p:cNvPr id="64532" name="Line 20"/>
          <p:cNvSpPr>
            <a:spLocks noChangeShapeType="1"/>
          </p:cNvSpPr>
          <p:nvPr/>
        </p:nvSpPr>
        <p:spPr bwMode="auto">
          <a:xfrm>
            <a:off x="5851878" y="21336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64533" name="Line 21"/>
          <p:cNvSpPr>
            <a:spLocks noChangeShapeType="1"/>
          </p:cNvSpPr>
          <p:nvPr/>
        </p:nvSpPr>
        <p:spPr bwMode="auto">
          <a:xfrm>
            <a:off x="603956" y="2133600"/>
            <a:ext cx="1279878" cy="0"/>
          </a:xfrm>
          <a:prstGeom prst="line">
            <a:avLst/>
          </a:prstGeom>
          <a:noFill/>
          <a:ln w="136525">
            <a:solidFill>
              <a:schemeClr val="bg1"/>
            </a:solidFill>
            <a:round/>
            <a:headEnd/>
            <a:tailEnd type="triangle" w="med" len="med"/>
          </a:ln>
          <a:effectLst/>
        </p:spPr>
        <p:txBody>
          <a:bodyPr/>
          <a:lstStyle/>
          <a:p>
            <a:endParaRPr lang="fr-FR"/>
          </a:p>
        </p:txBody>
      </p:sp>
      <p:sp>
        <p:nvSpPr>
          <p:cNvPr id="64534" name="Line 22"/>
          <p:cNvSpPr>
            <a:spLocks noChangeShapeType="1"/>
          </p:cNvSpPr>
          <p:nvPr/>
        </p:nvSpPr>
        <p:spPr bwMode="auto">
          <a:xfrm>
            <a:off x="1116190" y="40767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64535" name="Line 23"/>
          <p:cNvSpPr>
            <a:spLocks noChangeShapeType="1"/>
          </p:cNvSpPr>
          <p:nvPr/>
        </p:nvSpPr>
        <p:spPr bwMode="auto">
          <a:xfrm>
            <a:off x="5468056" y="40767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64536" name="Line 24"/>
          <p:cNvSpPr>
            <a:spLocks noChangeShapeType="1"/>
          </p:cNvSpPr>
          <p:nvPr/>
        </p:nvSpPr>
        <p:spPr bwMode="auto">
          <a:xfrm rot="-16200000">
            <a:off x="6999023" y="2961482"/>
            <a:ext cx="649287" cy="0"/>
          </a:xfrm>
          <a:prstGeom prst="line">
            <a:avLst/>
          </a:prstGeom>
          <a:noFill/>
          <a:ln w="57150">
            <a:solidFill>
              <a:schemeClr val="bg1"/>
            </a:solidFill>
            <a:round/>
            <a:headEnd/>
            <a:tailEnd type="triangle" w="med" len="med"/>
          </a:ln>
          <a:effectLst/>
        </p:spPr>
        <p:txBody>
          <a:bodyPr/>
          <a:lstStyle/>
          <a:p>
            <a:endParaRPr lang="fr-FR"/>
          </a:p>
        </p:txBody>
      </p:sp>
      <p:sp>
        <p:nvSpPr>
          <p:cNvPr id="64537" name="Line 25"/>
          <p:cNvSpPr>
            <a:spLocks noChangeShapeType="1"/>
          </p:cNvSpPr>
          <p:nvPr/>
        </p:nvSpPr>
        <p:spPr bwMode="auto">
          <a:xfrm rot="-16200000">
            <a:off x="3351301" y="2890044"/>
            <a:ext cx="649288" cy="0"/>
          </a:xfrm>
          <a:prstGeom prst="line">
            <a:avLst/>
          </a:prstGeom>
          <a:noFill/>
          <a:ln w="57150">
            <a:solidFill>
              <a:schemeClr val="bg1"/>
            </a:solidFill>
            <a:round/>
            <a:headEnd/>
            <a:tailEnd type="triangle" w="med" len="med"/>
          </a:ln>
          <a:effectLst/>
        </p:spPr>
        <p:txBody>
          <a:bodyPr/>
          <a:lstStyle/>
          <a:p>
            <a:endParaRPr lang="fr-FR"/>
          </a:p>
        </p:txBody>
      </p:sp>
      <p:sp>
        <p:nvSpPr>
          <p:cNvPr id="64538" name="Line 26"/>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64553" name="Line 41"/>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64554" name="Line 42"/>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64555" name="Line 43"/>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64556" name="Line 44"/>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64557" name="Line 45"/>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64558" name="Line 46"/>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64559" name="Line 47"/>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64560" name="Text Box 48"/>
          <p:cNvSpPr txBox="1">
            <a:spLocks noChangeArrowheads="1"/>
          </p:cNvSpPr>
          <p:nvPr/>
        </p:nvSpPr>
        <p:spPr bwMode="auto">
          <a:xfrm>
            <a:off x="1116190" y="6092825"/>
            <a:ext cx="6911622" cy="457200"/>
          </a:xfrm>
          <a:prstGeom prst="rect">
            <a:avLst/>
          </a:prstGeom>
          <a:solidFill>
            <a:schemeClr val="bg1"/>
          </a:solidFill>
          <a:ln w="136525">
            <a:noFill/>
            <a:miter lim="800000"/>
            <a:headEnd/>
            <a:tailEnd/>
          </a:ln>
          <a:effectLst/>
        </p:spPr>
        <p:txBody>
          <a:bodyPr>
            <a:spAutoFit/>
          </a:bodyPr>
          <a:lstStyle/>
          <a:p>
            <a:pPr>
              <a:spcBef>
                <a:spcPct val="50000"/>
              </a:spcBef>
            </a:pPr>
            <a:r>
              <a:rPr lang="en-US"/>
              <a:t>Cutaneous angioma : normal draining venous network</a:t>
            </a:r>
          </a:p>
        </p:txBody>
      </p:sp>
      <p:sp>
        <p:nvSpPr>
          <p:cNvPr id="64561" name="Text Box 49"/>
          <p:cNvSpPr txBox="1">
            <a:spLocks noChangeArrowheads="1"/>
          </p:cNvSpPr>
          <p:nvPr/>
        </p:nvSpPr>
        <p:spPr bwMode="auto">
          <a:xfrm>
            <a:off x="1308101" y="4941889"/>
            <a:ext cx="6848122" cy="830997"/>
          </a:xfrm>
          <a:prstGeom prst="rect">
            <a:avLst/>
          </a:prstGeom>
          <a:solidFill>
            <a:schemeClr val="bg1"/>
          </a:solidFill>
          <a:ln w="136525">
            <a:noFill/>
            <a:miter lim="800000"/>
            <a:headEnd/>
            <a:tailEnd/>
          </a:ln>
          <a:effectLst/>
        </p:spPr>
        <p:txBody>
          <a:bodyPr>
            <a:spAutoFit/>
          </a:bodyPr>
          <a:lstStyle/>
          <a:p>
            <a:pPr>
              <a:spcBef>
                <a:spcPct val="50000"/>
              </a:spcBef>
            </a:pPr>
            <a:r>
              <a:rPr lang="en-US"/>
              <a:t>Suppressing the superficial vein leads to angioma aggravation and varicose collaterals</a:t>
            </a:r>
          </a:p>
        </p:txBody>
      </p:sp>
      <p:sp>
        <p:nvSpPr>
          <p:cNvPr id="64562" name="Text Box 50"/>
          <p:cNvSpPr txBox="1">
            <a:spLocks noChangeArrowheads="1"/>
          </p:cNvSpPr>
          <p:nvPr/>
        </p:nvSpPr>
        <p:spPr bwMode="auto">
          <a:xfrm>
            <a:off x="0" y="0"/>
            <a:ext cx="2524478" cy="457200"/>
          </a:xfrm>
          <a:prstGeom prst="rect">
            <a:avLst/>
          </a:prstGeom>
          <a:noFill/>
          <a:ln w="136525">
            <a:noFill/>
            <a:miter lim="800000"/>
            <a:headEnd/>
            <a:tailEnd/>
          </a:ln>
          <a:effectLst/>
        </p:spPr>
        <p:txBody>
          <a:bodyPr>
            <a:spAutoFit/>
          </a:bodyPr>
          <a:lstStyle/>
          <a:p>
            <a:pPr>
              <a:spcBef>
                <a:spcPct val="50000"/>
              </a:spcBef>
            </a:pPr>
            <a:r>
              <a:rPr lang="en-US"/>
              <a:t>Pattern 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descr="Grands confettis"/>
          <p:cNvSpPr>
            <a:spLocks noChangeArrowheads="1"/>
          </p:cNvSpPr>
          <p:nvPr/>
        </p:nvSpPr>
        <p:spPr bwMode="auto">
          <a:xfrm>
            <a:off x="539045" y="3059113"/>
            <a:ext cx="8153400" cy="28194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87044" name="Rectangle 4" descr="Petits confettis"/>
          <p:cNvSpPr>
            <a:spLocks noChangeArrowheads="1"/>
          </p:cNvSpPr>
          <p:nvPr/>
        </p:nvSpPr>
        <p:spPr bwMode="auto">
          <a:xfrm>
            <a:off x="539045" y="1189038"/>
            <a:ext cx="8153400" cy="1717675"/>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87045" name="Rectangle 5" descr="Briques horizontales"/>
          <p:cNvSpPr>
            <a:spLocks noChangeArrowheads="1"/>
          </p:cNvSpPr>
          <p:nvPr/>
        </p:nvSpPr>
        <p:spPr bwMode="auto">
          <a:xfrm>
            <a:off x="539045" y="1001713"/>
            <a:ext cx="8153400" cy="5334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87046" name="Rectangle 6"/>
          <p:cNvSpPr>
            <a:spLocks noChangeArrowheads="1"/>
          </p:cNvSpPr>
          <p:nvPr/>
        </p:nvSpPr>
        <p:spPr bwMode="auto">
          <a:xfrm>
            <a:off x="539045" y="1916113"/>
            <a:ext cx="6997700"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87047" name="Rectangle 7"/>
          <p:cNvSpPr>
            <a:spLocks noChangeArrowheads="1"/>
          </p:cNvSpPr>
          <p:nvPr/>
        </p:nvSpPr>
        <p:spPr bwMode="auto">
          <a:xfrm>
            <a:off x="539045"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87048" name="Line 8"/>
          <p:cNvSpPr>
            <a:spLocks noChangeShapeType="1"/>
          </p:cNvSpPr>
          <p:nvPr/>
        </p:nvSpPr>
        <p:spPr bwMode="auto">
          <a:xfrm>
            <a:off x="539045" y="2982913"/>
            <a:ext cx="8153400" cy="0"/>
          </a:xfrm>
          <a:prstGeom prst="line">
            <a:avLst/>
          </a:prstGeom>
          <a:noFill/>
          <a:ln w="76200">
            <a:solidFill>
              <a:schemeClr val="accent1"/>
            </a:solidFill>
            <a:round/>
            <a:headEnd/>
            <a:tailEnd/>
          </a:ln>
          <a:effectLst/>
        </p:spPr>
        <p:txBody>
          <a:bodyPr wrap="none" anchor="ctr"/>
          <a:lstStyle/>
          <a:p>
            <a:endParaRPr lang="fr-FR"/>
          </a:p>
        </p:txBody>
      </p:sp>
      <p:sp>
        <p:nvSpPr>
          <p:cNvPr id="87049" name="Rectangle 9"/>
          <p:cNvSpPr>
            <a:spLocks noChangeArrowheads="1"/>
          </p:cNvSpPr>
          <p:nvPr/>
        </p:nvSpPr>
        <p:spPr bwMode="auto">
          <a:xfrm>
            <a:off x="2373489"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87050" name="Rectangle 10"/>
          <p:cNvSpPr>
            <a:spLocks noChangeArrowheads="1"/>
          </p:cNvSpPr>
          <p:nvPr/>
        </p:nvSpPr>
        <p:spPr bwMode="auto">
          <a:xfrm>
            <a:off x="4548011"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87051" name="Rectangle 11"/>
          <p:cNvSpPr>
            <a:spLocks noChangeArrowheads="1"/>
          </p:cNvSpPr>
          <p:nvPr/>
        </p:nvSpPr>
        <p:spPr bwMode="auto">
          <a:xfrm>
            <a:off x="6110111" y="1535113"/>
            <a:ext cx="136878"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87052" name="Rectangle 12"/>
          <p:cNvSpPr>
            <a:spLocks noChangeArrowheads="1"/>
          </p:cNvSpPr>
          <p:nvPr/>
        </p:nvSpPr>
        <p:spPr bwMode="auto">
          <a:xfrm>
            <a:off x="3462867" y="2276475"/>
            <a:ext cx="340078"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87053" name="Rectangle 13"/>
          <p:cNvSpPr>
            <a:spLocks noChangeArrowheads="1"/>
          </p:cNvSpPr>
          <p:nvPr/>
        </p:nvSpPr>
        <p:spPr bwMode="auto">
          <a:xfrm>
            <a:off x="7198078" y="2297113"/>
            <a:ext cx="33866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87054" name="Rectangle 14" descr="Grands confettis"/>
          <p:cNvSpPr>
            <a:spLocks noChangeArrowheads="1"/>
          </p:cNvSpPr>
          <p:nvPr/>
        </p:nvSpPr>
        <p:spPr bwMode="auto">
          <a:xfrm>
            <a:off x="1490133" y="620713"/>
            <a:ext cx="5911145" cy="1066800"/>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sp>
        <p:nvSpPr>
          <p:cNvPr id="87055" name="Text Box 15"/>
          <p:cNvSpPr txBox="1">
            <a:spLocks noChangeArrowheads="1"/>
          </p:cNvSpPr>
          <p:nvPr/>
        </p:nvSpPr>
        <p:spPr bwMode="auto">
          <a:xfrm>
            <a:off x="2779889" y="908051"/>
            <a:ext cx="2943578" cy="830997"/>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a:t>Angoma, angiokeratoma</a:t>
            </a:r>
          </a:p>
        </p:txBody>
      </p:sp>
      <p:sp>
        <p:nvSpPr>
          <p:cNvPr id="87056" name="Text Box 16"/>
          <p:cNvSpPr txBox="1">
            <a:spLocks noChangeArrowheads="1"/>
          </p:cNvSpPr>
          <p:nvPr/>
        </p:nvSpPr>
        <p:spPr bwMode="auto">
          <a:xfrm>
            <a:off x="3420534" y="4581525"/>
            <a:ext cx="1471789" cy="830997"/>
          </a:xfrm>
          <a:prstGeom prst="rect">
            <a:avLst/>
          </a:prstGeom>
          <a:solidFill>
            <a:schemeClr val="bg1"/>
          </a:solidFill>
          <a:ln w="136525">
            <a:noFill/>
            <a:miter lim="800000"/>
            <a:headEnd/>
            <a:tailEnd/>
          </a:ln>
          <a:effectLst/>
        </p:spPr>
        <p:txBody>
          <a:bodyPr>
            <a:spAutoFit/>
          </a:bodyPr>
          <a:lstStyle/>
          <a:p>
            <a:pPr>
              <a:spcBef>
                <a:spcPct val="50000"/>
              </a:spcBef>
            </a:pPr>
            <a:r>
              <a:rPr lang="en-US"/>
              <a:t>Deep veins </a:t>
            </a:r>
          </a:p>
        </p:txBody>
      </p:sp>
      <p:sp>
        <p:nvSpPr>
          <p:cNvPr id="87057" name="Text Box 17"/>
          <p:cNvSpPr txBox="1">
            <a:spLocks noChangeArrowheads="1"/>
          </p:cNvSpPr>
          <p:nvPr/>
        </p:nvSpPr>
        <p:spPr bwMode="auto">
          <a:xfrm>
            <a:off x="7772401" y="1060450"/>
            <a:ext cx="640644" cy="830997"/>
          </a:xfrm>
          <a:prstGeom prst="rect">
            <a:avLst/>
          </a:prstGeom>
          <a:solidFill>
            <a:schemeClr val="bg1"/>
          </a:solidFill>
          <a:ln w="136525">
            <a:noFill/>
            <a:miter lim="800000"/>
            <a:headEnd/>
            <a:tailEnd/>
          </a:ln>
          <a:effectLst/>
        </p:spPr>
        <p:txBody>
          <a:bodyPr>
            <a:spAutoFit/>
          </a:bodyPr>
          <a:lstStyle/>
          <a:p>
            <a:pPr>
              <a:spcBef>
                <a:spcPct val="50000"/>
              </a:spcBef>
            </a:pPr>
            <a:r>
              <a:rPr lang="en-US"/>
              <a:t>skin </a:t>
            </a:r>
          </a:p>
        </p:txBody>
      </p:sp>
      <p:sp>
        <p:nvSpPr>
          <p:cNvPr id="87059" name="Text Box 19"/>
          <p:cNvSpPr txBox="1">
            <a:spLocks noChangeArrowheads="1"/>
          </p:cNvSpPr>
          <p:nvPr/>
        </p:nvSpPr>
        <p:spPr bwMode="auto">
          <a:xfrm>
            <a:off x="3931356" y="2781300"/>
            <a:ext cx="2944989" cy="830997"/>
          </a:xfrm>
          <a:prstGeom prst="rect">
            <a:avLst/>
          </a:prstGeom>
          <a:solidFill>
            <a:schemeClr val="bg1"/>
          </a:solidFill>
          <a:ln w="136525">
            <a:noFill/>
            <a:miter lim="800000"/>
            <a:headEnd/>
            <a:tailEnd/>
          </a:ln>
          <a:effectLst/>
        </p:spPr>
        <p:txBody>
          <a:bodyPr>
            <a:spAutoFit/>
          </a:bodyPr>
          <a:lstStyle/>
          <a:p>
            <a:pPr>
              <a:spcBef>
                <a:spcPct val="50000"/>
              </a:spcBef>
            </a:pPr>
            <a:r>
              <a:rPr lang="en-US"/>
              <a:t>perforators escape points</a:t>
            </a:r>
          </a:p>
        </p:txBody>
      </p:sp>
      <p:sp>
        <p:nvSpPr>
          <p:cNvPr id="87060" name="Line 20"/>
          <p:cNvSpPr>
            <a:spLocks noChangeShapeType="1"/>
          </p:cNvSpPr>
          <p:nvPr/>
        </p:nvSpPr>
        <p:spPr bwMode="auto">
          <a:xfrm rot="-10800000">
            <a:off x="5851878" y="2133600"/>
            <a:ext cx="1279877" cy="0"/>
          </a:xfrm>
          <a:prstGeom prst="line">
            <a:avLst/>
          </a:prstGeom>
          <a:noFill/>
          <a:ln w="136525">
            <a:solidFill>
              <a:srgbClr val="FF3300"/>
            </a:solidFill>
            <a:round/>
            <a:headEnd/>
            <a:tailEnd type="triangle" w="med" len="med"/>
          </a:ln>
          <a:effectLst/>
        </p:spPr>
        <p:txBody>
          <a:bodyPr/>
          <a:lstStyle/>
          <a:p>
            <a:endParaRPr lang="fr-FR"/>
          </a:p>
        </p:txBody>
      </p:sp>
      <p:sp>
        <p:nvSpPr>
          <p:cNvPr id="87061" name="Line 21"/>
          <p:cNvSpPr>
            <a:spLocks noChangeShapeType="1"/>
          </p:cNvSpPr>
          <p:nvPr/>
        </p:nvSpPr>
        <p:spPr bwMode="auto">
          <a:xfrm rot="-10800000">
            <a:off x="1755423" y="2133600"/>
            <a:ext cx="1279878" cy="0"/>
          </a:xfrm>
          <a:prstGeom prst="line">
            <a:avLst/>
          </a:prstGeom>
          <a:noFill/>
          <a:ln w="136525">
            <a:solidFill>
              <a:srgbClr val="FF3300"/>
            </a:solidFill>
            <a:round/>
            <a:headEnd/>
            <a:tailEnd type="triangle" w="med" len="med"/>
          </a:ln>
          <a:effectLst/>
        </p:spPr>
        <p:txBody>
          <a:bodyPr/>
          <a:lstStyle/>
          <a:p>
            <a:endParaRPr lang="fr-FR"/>
          </a:p>
        </p:txBody>
      </p:sp>
      <p:sp>
        <p:nvSpPr>
          <p:cNvPr id="87062" name="Line 22"/>
          <p:cNvSpPr>
            <a:spLocks noChangeShapeType="1"/>
          </p:cNvSpPr>
          <p:nvPr/>
        </p:nvSpPr>
        <p:spPr bwMode="auto">
          <a:xfrm>
            <a:off x="1179689" y="4076700"/>
            <a:ext cx="1279878" cy="0"/>
          </a:xfrm>
          <a:prstGeom prst="line">
            <a:avLst/>
          </a:prstGeom>
          <a:noFill/>
          <a:ln w="136525">
            <a:solidFill>
              <a:schemeClr val="bg1"/>
            </a:solidFill>
            <a:round/>
            <a:headEnd/>
            <a:tailEnd type="triangle" w="med" len="med"/>
          </a:ln>
          <a:effectLst/>
        </p:spPr>
        <p:txBody>
          <a:bodyPr/>
          <a:lstStyle/>
          <a:p>
            <a:endParaRPr lang="fr-FR"/>
          </a:p>
        </p:txBody>
      </p:sp>
      <p:sp>
        <p:nvSpPr>
          <p:cNvPr id="87063" name="Line 23"/>
          <p:cNvSpPr>
            <a:spLocks noChangeShapeType="1"/>
          </p:cNvSpPr>
          <p:nvPr/>
        </p:nvSpPr>
        <p:spPr bwMode="auto">
          <a:xfrm>
            <a:off x="4700412" y="40767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87066" name="Line 26"/>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87067" name="Line 27"/>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87068" name="Line 28"/>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87069" name="Line 29"/>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87070" name="Line 30"/>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87071" name="Line 31"/>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87072" name="Line 32"/>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87073" name="Line 33"/>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87074" name="Text Box 34"/>
          <p:cNvSpPr txBox="1">
            <a:spLocks noChangeArrowheads="1"/>
          </p:cNvSpPr>
          <p:nvPr/>
        </p:nvSpPr>
        <p:spPr bwMode="auto">
          <a:xfrm>
            <a:off x="-36689" y="5734050"/>
            <a:ext cx="9144000" cy="1446550"/>
          </a:xfrm>
          <a:prstGeom prst="rect">
            <a:avLst/>
          </a:prstGeom>
          <a:solidFill>
            <a:schemeClr val="bg1"/>
          </a:solidFill>
          <a:ln w="136525">
            <a:noFill/>
            <a:miter lim="800000"/>
            <a:headEnd/>
            <a:tailEnd/>
          </a:ln>
          <a:effectLst/>
        </p:spPr>
        <p:txBody>
          <a:bodyPr>
            <a:spAutoFit/>
          </a:bodyPr>
          <a:lstStyle/>
          <a:p>
            <a:pPr>
              <a:spcBef>
                <a:spcPct val="50000"/>
              </a:spcBef>
            </a:pPr>
            <a:r>
              <a:rPr lang="en-US"/>
              <a:t>Cutaneous angioma : incompetent superficial vein:  </a:t>
            </a:r>
            <a:r>
              <a:rPr lang="en-US" sz="2800">
                <a:solidFill>
                  <a:srgbClr val="FF3300"/>
                </a:solidFill>
              </a:rPr>
              <a:t>Closed shunt</a:t>
            </a:r>
          </a:p>
          <a:p>
            <a:pPr>
              <a:spcBef>
                <a:spcPct val="50000"/>
              </a:spcBef>
            </a:pPr>
            <a:r>
              <a:rPr lang="en-US"/>
              <a:t>Overloaded: Angioma flow + Deep diverted retrograde flow ( closed circuit)</a:t>
            </a:r>
          </a:p>
        </p:txBody>
      </p:sp>
      <p:sp>
        <p:nvSpPr>
          <p:cNvPr id="87075" name="Line 35"/>
          <p:cNvSpPr>
            <a:spLocks noChangeShapeType="1"/>
          </p:cNvSpPr>
          <p:nvPr/>
        </p:nvSpPr>
        <p:spPr bwMode="auto">
          <a:xfrm>
            <a:off x="6747934" y="4005263"/>
            <a:ext cx="1279878" cy="0"/>
          </a:xfrm>
          <a:prstGeom prst="line">
            <a:avLst/>
          </a:prstGeom>
          <a:noFill/>
          <a:ln w="136525">
            <a:solidFill>
              <a:schemeClr val="bg1"/>
            </a:solidFill>
            <a:round/>
            <a:headEnd/>
            <a:tailEnd type="triangle" w="med" len="med"/>
          </a:ln>
          <a:effectLst/>
        </p:spPr>
        <p:txBody>
          <a:bodyPr/>
          <a:lstStyle/>
          <a:p>
            <a:endParaRPr lang="fr-FR"/>
          </a:p>
        </p:txBody>
      </p:sp>
      <p:sp>
        <p:nvSpPr>
          <p:cNvPr id="87076" name="Line 36"/>
          <p:cNvSpPr>
            <a:spLocks noChangeShapeType="1"/>
          </p:cNvSpPr>
          <p:nvPr/>
        </p:nvSpPr>
        <p:spPr bwMode="auto">
          <a:xfrm>
            <a:off x="3035301" y="4005263"/>
            <a:ext cx="1279877" cy="0"/>
          </a:xfrm>
          <a:prstGeom prst="line">
            <a:avLst/>
          </a:prstGeom>
          <a:noFill/>
          <a:ln w="136525">
            <a:solidFill>
              <a:schemeClr val="bg1"/>
            </a:solidFill>
            <a:round/>
            <a:headEnd/>
            <a:tailEnd type="triangle" w="med" len="med"/>
          </a:ln>
          <a:effectLst/>
        </p:spPr>
        <p:txBody>
          <a:bodyPr/>
          <a:lstStyle/>
          <a:p>
            <a:endParaRPr lang="fr-FR"/>
          </a:p>
        </p:txBody>
      </p:sp>
      <p:sp>
        <p:nvSpPr>
          <p:cNvPr id="87065" name="Freeform 25"/>
          <p:cNvSpPr>
            <a:spLocks/>
          </p:cNvSpPr>
          <p:nvPr/>
        </p:nvSpPr>
        <p:spPr bwMode="auto">
          <a:xfrm>
            <a:off x="3612444" y="2565400"/>
            <a:ext cx="11289" cy="1397000"/>
          </a:xfrm>
          <a:custGeom>
            <a:avLst/>
            <a:gdLst/>
            <a:ahLst/>
            <a:cxnLst>
              <a:cxn ang="0">
                <a:pos x="0" y="880"/>
              </a:cxn>
              <a:cxn ang="0">
                <a:pos x="8" y="0"/>
              </a:cxn>
            </a:cxnLst>
            <a:rect l="0" t="0" r="r" b="b"/>
            <a:pathLst>
              <a:path w="8" h="880">
                <a:moveTo>
                  <a:pt x="0" y="880"/>
                </a:moveTo>
                <a:lnTo>
                  <a:pt x="8" y="0"/>
                </a:lnTo>
              </a:path>
            </a:pathLst>
          </a:custGeom>
          <a:noFill/>
          <a:ln w="57150" cap="flat" cmpd="sng">
            <a:solidFill>
              <a:srgbClr val="FF3300"/>
            </a:solidFill>
            <a:prstDash val="solid"/>
            <a:round/>
            <a:headEnd type="oval" w="med" len="med"/>
            <a:tailEnd type="triangle" w="med" len="med"/>
          </a:ln>
          <a:effectLst/>
        </p:spPr>
        <p:txBody>
          <a:bodyPr/>
          <a:lstStyle/>
          <a:p>
            <a:endParaRPr lang="fr-FR"/>
          </a:p>
        </p:txBody>
      </p:sp>
      <p:sp>
        <p:nvSpPr>
          <p:cNvPr id="87078" name="Freeform 38"/>
          <p:cNvSpPr>
            <a:spLocks/>
          </p:cNvSpPr>
          <p:nvPr/>
        </p:nvSpPr>
        <p:spPr bwMode="auto">
          <a:xfrm>
            <a:off x="7377289" y="2605088"/>
            <a:ext cx="11289" cy="1397000"/>
          </a:xfrm>
          <a:custGeom>
            <a:avLst/>
            <a:gdLst/>
            <a:ahLst/>
            <a:cxnLst>
              <a:cxn ang="0">
                <a:pos x="0" y="880"/>
              </a:cxn>
              <a:cxn ang="0">
                <a:pos x="8" y="0"/>
              </a:cxn>
            </a:cxnLst>
            <a:rect l="0" t="0" r="r" b="b"/>
            <a:pathLst>
              <a:path w="8" h="880">
                <a:moveTo>
                  <a:pt x="0" y="880"/>
                </a:moveTo>
                <a:lnTo>
                  <a:pt x="8" y="0"/>
                </a:lnTo>
              </a:path>
            </a:pathLst>
          </a:custGeom>
          <a:noFill/>
          <a:ln w="57150" cap="flat" cmpd="sng">
            <a:solidFill>
              <a:srgbClr val="FF3300"/>
            </a:solidFill>
            <a:prstDash val="solid"/>
            <a:round/>
            <a:headEnd type="oval" w="med" len="med"/>
            <a:tailEnd type="triangle" w="med" len="med"/>
          </a:ln>
          <a:effectLst/>
        </p:spPr>
        <p:txBody>
          <a:bodyPr/>
          <a:lstStyle/>
          <a:p>
            <a:endParaRPr lang="fr-FR"/>
          </a:p>
        </p:txBody>
      </p:sp>
      <p:sp>
        <p:nvSpPr>
          <p:cNvPr id="87079" name="Rectangle 39"/>
          <p:cNvSpPr>
            <a:spLocks noChangeArrowheads="1"/>
          </p:cNvSpPr>
          <p:nvPr/>
        </p:nvSpPr>
        <p:spPr bwMode="auto">
          <a:xfrm>
            <a:off x="1480257" y="2276475"/>
            <a:ext cx="34007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87058" name="Text Box 18"/>
          <p:cNvSpPr txBox="1">
            <a:spLocks noChangeArrowheads="1"/>
          </p:cNvSpPr>
          <p:nvPr/>
        </p:nvSpPr>
        <p:spPr bwMode="auto">
          <a:xfrm>
            <a:off x="2012244" y="1844675"/>
            <a:ext cx="4159956" cy="457200"/>
          </a:xfrm>
          <a:prstGeom prst="rect">
            <a:avLst/>
          </a:prstGeom>
          <a:noFill/>
          <a:ln w="136525">
            <a:noFill/>
            <a:miter lim="800000"/>
            <a:headEnd/>
            <a:tailEnd/>
          </a:ln>
          <a:effectLst/>
        </p:spPr>
        <p:txBody>
          <a:bodyPr>
            <a:spAutoFit/>
          </a:bodyPr>
          <a:lstStyle/>
          <a:p>
            <a:pPr>
              <a:spcBef>
                <a:spcPct val="50000"/>
              </a:spcBef>
            </a:pPr>
            <a:r>
              <a:rPr lang="en-US">
                <a:solidFill>
                  <a:schemeClr val="bg1"/>
                </a:solidFill>
              </a:rPr>
              <a:t>Superf. Vein = eg Marginal vein</a:t>
            </a:r>
          </a:p>
        </p:txBody>
      </p:sp>
      <p:sp>
        <p:nvSpPr>
          <p:cNvPr id="87080" name="Line 40"/>
          <p:cNvSpPr>
            <a:spLocks noChangeShapeType="1"/>
          </p:cNvSpPr>
          <p:nvPr/>
        </p:nvSpPr>
        <p:spPr bwMode="auto">
          <a:xfrm>
            <a:off x="539045" y="2139950"/>
            <a:ext cx="896056" cy="0"/>
          </a:xfrm>
          <a:prstGeom prst="line">
            <a:avLst/>
          </a:prstGeom>
          <a:noFill/>
          <a:ln w="136525">
            <a:solidFill>
              <a:schemeClr val="bg1"/>
            </a:solidFill>
            <a:round/>
            <a:headEnd/>
            <a:tailEnd type="triangle" w="med" len="med"/>
          </a:ln>
          <a:effectLst/>
        </p:spPr>
        <p:txBody>
          <a:bodyPr/>
          <a:lstStyle/>
          <a:p>
            <a:endParaRPr lang="fr-FR"/>
          </a:p>
        </p:txBody>
      </p:sp>
      <p:sp>
        <p:nvSpPr>
          <p:cNvPr id="87081" name="Freeform 41"/>
          <p:cNvSpPr>
            <a:spLocks/>
          </p:cNvSpPr>
          <p:nvPr/>
        </p:nvSpPr>
        <p:spPr bwMode="auto">
          <a:xfrm>
            <a:off x="1677812" y="2133601"/>
            <a:ext cx="5644" cy="1909763"/>
          </a:xfrm>
          <a:custGeom>
            <a:avLst/>
            <a:gdLst/>
            <a:ahLst/>
            <a:cxnLst>
              <a:cxn ang="0">
                <a:pos x="0" y="0"/>
              </a:cxn>
              <a:cxn ang="0">
                <a:pos x="4" y="1203"/>
              </a:cxn>
            </a:cxnLst>
            <a:rect l="0" t="0" r="r" b="b"/>
            <a:pathLst>
              <a:path w="4" h="1203">
                <a:moveTo>
                  <a:pt x="0" y="0"/>
                </a:moveTo>
                <a:lnTo>
                  <a:pt x="4" y="1203"/>
                </a:lnTo>
              </a:path>
            </a:pathLst>
          </a:custGeom>
          <a:noFill/>
          <a:ln w="57150" cap="flat" cmpd="sng">
            <a:solidFill>
              <a:schemeClr val="bg1"/>
            </a:solidFill>
            <a:prstDash val="solid"/>
            <a:round/>
            <a:headEnd type="oval" w="med" len="med"/>
            <a:tailEnd type="triangle" w="med" len="med"/>
          </a:ln>
          <a:effectLst/>
        </p:spPr>
        <p:txBody>
          <a:bodyPr/>
          <a:lstStyle/>
          <a:p>
            <a:endParaRPr lang="fr-FR"/>
          </a:p>
        </p:txBody>
      </p:sp>
      <p:sp>
        <p:nvSpPr>
          <p:cNvPr id="87084" name="Freeform 44"/>
          <p:cNvSpPr>
            <a:spLocks/>
          </p:cNvSpPr>
          <p:nvPr/>
        </p:nvSpPr>
        <p:spPr bwMode="auto">
          <a:xfrm>
            <a:off x="3612444" y="2565400"/>
            <a:ext cx="11289" cy="1397000"/>
          </a:xfrm>
          <a:custGeom>
            <a:avLst/>
            <a:gdLst/>
            <a:ahLst/>
            <a:cxnLst>
              <a:cxn ang="0">
                <a:pos x="0" y="880"/>
              </a:cxn>
              <a:cxn ang="0">
                <a:pos x="8" y="0"/>
              </a:cxn>
            </a:cxnLst>
            <a:rect l="0" t="0" r="r" b="b"/>
            <a:pathLst>
              <a:path w="8" h="880">
                <a:moveTo>
                  <a:pt x="0" y="880"/>
                </a:moveTo>
                <a:lnTo>
                  <a:pt x="8" y="0"/>
                </a:lnTo>
              </a:path>
            </a:pathLst>
          </a:custGeom>
          <a:noFill/>
          <a:ln w="57150" cap="flat" cmpd="sng">
            <a:solidFill>
              <a:srgbClr val="FF3300"/>
            </a:solidFill>
            <a:prstDash val="solid"/>
            <a:round/>
            <a:headEnd type="oval" w="med" len="med"/>
            <a:tailEnd type="triangle" w="med" len="med"/>
          </a:ln>
          <a:effectLst/>
        </p:spPr>
        <p:txBody>
          <a:bodyPr/>
          <a:lstStyle/>
          <a:p>
            <a:endParaRPr lang="fr-FR"/>
          </a:p>
        </p:txBody>
      </p:sp>
      <p:sp>
        <p:nvSpPr>
          <p:cNvPr id="87085" name="Text Box 45"/>
          <p:cNvSpPr txBox="1">
            <a:spLocks noChangeArrowheads="1"/>
          </p:cNvSpPr>
          <p:nvPr/>
        </p:nvSpPr>
        <p:spPr bwMode="auto">
          <a:xfrm>
            <a:off x="1883834" y="2565401"/>
            <a:ext cx="1216378" cy="1200329"/>
          </a:xfrm>
          <a:prstGeom prst="rect">
            <a:avLst/>
          </a:prstGeom>
          <a:solidFill>
            <a:schemeClr val="bg1"/>
          </a:solidFill>
          <a:ln w="136525">
            <a:noFill/>
            <a:miter lim="800000"/>
            <a:headEnd/>
            <a:tailEnd/>
          </a:ln>
          <a:effectLst/>
        </p:spPr>
        <p:txBody>
          <a:bodyPr>
            <a:spAutoFit/>
          </a:bodyPr>
          <a:lstStyle/>
          <a:p>
            <a:pPr>
              <a:spcBef>
                <a:spcPct val="50000"/>
              </a:spcBef>
            </a:pPr>
            <a:r>
              <a:rPr lang="en-US"/>
              <a:t>Re-entry perf.</a:t>
            </a:r>
          </a:p>
        </p:txBody>
      </p:sp>
      <p:sp>
        <p:nvSpPr>
          <p:cNvPr id="87086" name="Text Box 46"/>
          <p:cNvSpPr txBox="1">
            <a:spLocks noChangeArrowheads="1"/>
          </p:cNvSpPr>
          <p:nvPr/>
        </p:nvSpPr>
        <p:spPr bwMode="auto">
          <a:xfrm>
            <a:off x="0" y="0"/>
            <a:ext cx="2524478" cy="457200"/>
          </a:xfrm>
          <a:prstGeom prst="rect">
            <a:avLst/>
          </a:prstGeom>
          <a:noFill/>
          <a:ln w="136525">
            <a:noFill/>
            <a:miter lim="800000"/>
            <a:headEnd/>
            <a:tailEnd/>
          </a:ln>
          <a:effectLst/>
        </p:spPr>
        <p:txBody>
          <a:bodyPr>
            <a:spAutoFit/>
          </a:bodyPr>
          <a:lstStyle/>
          <a:p>
            <a:pPr>
              <a:spcBef>
                <a:spcPct val="50000"/>
              </a:spcBef>
            </a:pPr>
            <a:r>
              <a:rPr lang="en-US"/>
              <a:t>Pattern 2</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descr="Grands confettis"/>
          <p:cNvSpPr>
            <a:spLocks noChangeArrowheads="1"/>
          </p:cNvSpPr>
          <p:nvPr/>
        </p:nvSpPr>
        <p:spPr bwMode="auto">
          <a:xfrm>
            <a:off x="539045" y="3059113"/>
            <a:ext cx="8153400" cy="28194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01379" name="Rectangle 3" descr="Petits confettis"/>
          <p:cNvSpPr>
            <a:spLocks noChangeArrowheads="1"/>
          </p:cNvSpPr>
          <p:nvPr/>
        </p:nvSpPr>
        <p:spPr bwMode="auto">
          <a:xfrm>
            <a:off x="539045" y="1189038"/>
            <a:ext cx="8153400" cy="1717675"/>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01380" name="Rectangle 4" descr="Briques horizontales"/>
          <p:cNvSpPr>
            <a:spLocks noChangeArrowheads="1"/>
          </p:cNvSpPr>
          <p:nvPr/>
        </p:nvSpPr>
        <p:spPr bwMode="auto">
          <a:xfrm>
            <a:off x="539045" y="1001713"/>
            <a:ext cx="8153400" cy="5334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01381" name="Rectangle 5"/>
          <p:cNvSpPr>
            <a:spLocks noChangeArrowheads="1"/>
          </p:cNvSpPr>
          <p:nvPr/>
        </p:nvSpPr>
        <p:spPr bwMode="auto">
          <a:xfrm>
            <a:off x="539045" y="1916113"/>
            <a:ext cx="6997700"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01382" name="Rectangle 6"/>
          <p:cNvSpPr>
            <a:spLocks noChangeArrowheads="1"/>
          </p:cNvSpPr>
          <p:nvPr/>
        </p:nvSpPr>
        <p:spPr bwMode="auto">
          <a:xfrm>
            <a:off x="539045"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01383" name="Line 7"/>
          <p:cNvSpPr>
            <a:spLocks noChangeShapeType="1"/>
          </p:cNvSpPr>
          <p:nvPr/>
        </p:nvSpPr>
        <p:spPr bwMode="auto">
          <a:xfrm>
            <a:off x="539045" y="2982913"/>
            <a:ext cx="8153400" cy="0"/>
          </a:xfrm>
          <a:prstGeom prst="line">
            <a:avLst/>
          </a:prstGeom>
          <a:noFill/>
          <a:ln w="76200">
            <a:solidFill>
              <a:schemeClr val="accent1"/>
            </a:solidFill>
            <a:round/>
            <a:headEnd/>
            <a:tailEnd/>
          </a:ln>
          <a:effectLst/>
        </p:spPr>
        <p:txBody>
          <a:bodyPr wrap="none" anchor="ctr"/>
          <a:lstStyle/>
          <a:p>
            <a:endParaRPr lang="fr-FR"/>
          </a:p>
        </p:txBody>
      </p:sp>
      <p:sp>
        <p:nvSpPr>
          <p:cNvPr id="101384" name="Rectangle 8"/>
          <p:cNvSpPr>
            <a:spLocks noChangeArrowheads="1"/>
          </p:cNvSpPr>
          <p:nvPr/>
        </p:nvSpPr>
        <p:spPr bwMode="auto">
          <a:xfrm>
            <a:off x="2373489"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1385" name="Rectangle 9"/>
          <p:cNvSpPr>
            <a:spLocks noChangeArrowheads="1"/>
          </p:cNvSpPr>
          <p:nvPr/>
        </p:nvSpPr>
        <p:spPr bwMode="auto">
          <a:xfrm>
            <a:off x="4548011"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1386" name="Rectangle 10"/>
          <p:cNvSpPr>
            <a:spLocks noChangeArrowheads="1"/>
          </p:cNvSpPr>
          <p:nvPr/>
        </p:nvSpPr>
        <p:spPr bwMode="auto">
          <a:xfrm>
            <a:off x="6110111" y="1535113"/>
            <a:ext cx="136878"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1387" name="Rectangle 11"/>
          <p:cNvSpPr>
            <a:spLocks noChangeArrowheads="1"/>
          </p:cNvSpPr>
          <p:nvPr/>
        </p:nvSpPr>
        <p:spPr bwMode="auto">
          <a:xfrm>
            <a:off x="3462867" y="2276475"/>
            <a:ext cx="340078"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1388" name="Rectangle 12"/>
          <p:cNvSpPr>
            <a:spLocks noChangeArrowheads="1"/>
          </p:cNvSpPr>
          <p:nvPr/>
        </p:nvSpPr>
        <p:spPr bwMode="auto">
          <a:xfrm>
            <a:off x="7198078" y="2297113"/>
            <a:ext cx="33866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1389" name="Rectangle 13" descr="Grands confettis"/>
          <p:cNvSpPr>
            <a:spLocks noChangeArrowheads="1"/>
          </p:cNvSpPr>
          <p:nvPr/>
        </p:nvSpPr>
        <p:spPr bwMode="auto">
          <a:xfrm>
            <a:off x="1490133" y="620713"/>
            <a:ext cx="5911145" cy="1066800"/>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sp>
        <p:nvSpPr>
          <p:cNvPr id="101390" name="Text Box 14"/>
          <p:cNvSpPr txBox="1">
            <a:spLocks noChangeArrowheads="1"/>
          </p:cNvSpPr>
          <p:nvPr/>
        </p:nvSpPr>
        <p:spPr bwMode="auto">
          <a:xfrm>
            <a:off x="2779889" y="908051"/>
            <a:ext cx="2943578" cy="830997"/>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a:t>Angoma, angiokeratoma</a:t>
            </a:r>
          </a:p>
        </p:txBody>
      </p:sp>
      <p:sp>
        <p:nvSpPr>
          <p:cNvPr id="101391" name="Text Box 15"/>
          <p:cNvSpPr txBox="1">
            <a:spLocks noChangeArrowheads="1"/>
          </p:cNvSpPr>
          <p:nvPr/>
        </p:nvSpPr>
        <p:spPr bwMode="auto">
          <a:xfrm>
            <a:off x="1308101" y="4724401"/>
            <a:ext cx="6272388" cy="1200329"/>
          </a:xfrm>
          <a:prstGeom prst="rect">
            <a:avLst/>
          </a:prstGeom>
          <a:solidFill>
            <a:schemeClr val="bg1"/>
          </a:solidFill>
          <a:ln w="136525">
            <a:noFill/>
            <a:miter lim="800000"/>
            <a:headEnd/>
            <a:tailEnd/>
          </a:ln>
          <a:effectLst/>
        </p:spPr>
        <p:txBody>
          <a:bodyPr>
            <a:spAutoFit/>
          </a:bodyPr>
          <a:lstStyle/>
          <a:p>
            <a:pPr>
              <a:spcBef>
                <a:spcPct val="50000"/>
              </a:spcBef>
            </a:pPr>
            <a:r>
              <a:rPr lang="en-US"/>
              <a:t>Disconnecting        the closed shunts drains ( relieves) the angioma and suppresses the deep overloading flow</a:t>
            </a:r>
          </a:p>
        </p:txBody>
      </p:sp>
      <p:sp>
        <p:nvSpPr>
          <p:cNvPr id="101392" name="Text Box 16"/>
          <p:cNvSpPr txBox="1">
            <a:spLocks noChangeArrowheads="1"/>
          </p:cNvSpPr>
          <p:nvPr/>
        </p:nvSpPr>
        <p:spPr bwMode="auto">
          <a:xfrm>
            <a:off x="7772401" y="1060450"/>
            <a:ext cx="640644" cy="830997"/>
          </a:xfrm>
          <a:prstGeom prst="rect">
            <a:avLst/>
          </a:prstGeom>
          <a:solidFill>
            <a:schemeClr val="bg1"/>
          </a:solidFill>
          <a:ln w="136525">
            <a:noFill/>
            <a:miter lim="800000"/>
            <a:headEnd/>
            <a:tailEnd/>
          </a:ln>
          <a:effectLst/>
        </p:spPr>
        <p:txBody>
          <a:bodyPr>
            <a:spAutoFit/>
          </a:bodyPr>
          <a:lstStyle/>
          <a:p>
            <a:pPr>
              <a:spcBef>
                <a:spcPct val="50000"/>
              </a:spcBef>
            </a:pPr>
            <a:r>
              <a:rPr lang="en-US"/>
              <a:t>skin </a:t>
            </a:r>
          </a:p>
        </p:txBody>
      </p:sp>
      <p:sp>
        <p:nvSpPr>
          <p:cNvPr id="101393" name="Text Box 17"/>
          <p:cNvSpPr txBox="1">
            <a:spLocks noChangeArrowheads="1"/>
          </p:cNvSpPr>
          <p:nvPr/>
        </p:nvSpPr>
        <p:spPr bwMode="auto">
          <a:xfrm>
            <a:off x="3931356" y="2781300"/>
            <a:ext cx="2944989" cy="830997"/>
          </a:xfrm>
          <a:prstGeom prst="rect">
            <a:avLst/>
          </a:prstGeom>
          <a:solidFill>
            <a:schemeClr val="bg1"/>
          </a:solidFill>
          <a:ln w="136525">
            <a:noFill/>
            <a:miter lim="800000"/>
            <a:headEnd/>
            <a:tailEnd/>
          </a:ln>
          <a:effectLst/>
        </p:spPr>
        <p:txBody>
          <a:bodyPr>
            <a:spAutoFit/>
          </a:bodyPr>
          <a:lstStyle/>
          <a:p>
            <a:pPr>
              <a:spcBef>
                <a:spcPct val="50000"/>
              </a:spcBef>
            </a:pPr>
            <a:r>
              <a:rPr lang="en-US"/>
              <a:t>perforators escape points</a:t>
            </a:r>
          </a:p>
        </p:txBody>
      </p:sp>
      <p:sp>
        <p:nvSpPr>
          <p:cNvPr id="101394" name="Line 18"/>
          <p:cNvSpPr>
            <a:spLocks noChangeShapeType="1"/>
          </p:cNvSpPr>
          <p:nvPr/>
        </p:nvSpPr>
        <p:spPr bwMode="auto">
          <a:xfrm rot="-10800000">
            <a:off x="5851878" y="2133600"/>
            <a:ext cx="1279877" cy="0"/>
          </a:xfrm>
          <a:prstGeom prst="line">
            <a:avLst/>
          </a:prstGeom>
          <a:noFill/>
          <a:ln w="57150">
            <a:solidFill>
              <a:schemeClr val="bg1"/>
            </a:solidFill>
            <a:round/>
            <a:headEnd/>
            <a:tailEnd type="triangle" w="med" len="med"/>
          </a:ln>
          <a:effectLst/>
        </p:spPr>
        <p:txBody>
          <a:bodyPr/>
          <a:lstStyle/>
          <a:p>
            <a:endParaRPr lang="fr-FR"/>
          </a:p>
        </p:txBody>
      </p:sp>
      <p:sp>
        <p:nvSpPr>
          <p:cNvPr id="101395" name="Line 19"/>
          <p:cNvSpPr>
            <a:spLocks noChangeShapeType="1"/>
          </p:cNvSpPr>
          <p:nvPr/>
        </p:nvSpPr>
        <p:spPr bwMode="auto">
          <a:xfrm rot="-10800000">
            <a:off x="1755423" y="2133600"/>
            <a:ext cx="1279878" cy="0"/>
          </a:xfrm>
          <a:prstGeom prst="line">
            <a:avLst/>
          </a:prstGeom>
          <a:noFill/>
          <a:ln w="57150">
            <a:solidFill>
              <a:schemeClr val="bg1"/>
            </a:solidFill>
            <a:round/>
            <a:headEnd/>
            <a:tailEnd type="triangle" w="med" len="med"/>
          </a:ln>
          <a:effectLst/>
        </p:spPr>
        <p:txBody>
          <a:bodyPr/>
          <a:lstStyle/>
          <a:p>
            <a:endParaRPr lang="fr-FR"/>
          </a:p>
        </p:txBody>
      </p:sp>
      <p:sp>
        <p:nvSpPr>
          <p:cNvPr id="101396" name="Line 20"/>
          <p:cNvSpPr>
            <a:spLocks noChangeShapeType="1"/>
          </p:cNvSpPr>
          <p:nvPr/>
        </p:nvSpPr>
        <p:spPr bwMode="auto">
          <a:xfrm>
            <a:off x="1179689" y="4076700"/>
            <a:ext cx="1279878" cy="0"/>
          </a:xfrm>
          <a:prstGeom prst="line">
            <a:avLst/>
          </a:prstGeom>
          <a:noFill/>
          <a:ln w="136525">
            <a:solidFill>
              <a:schemeClr val="bg1"/>
            </a:solidFill>
            <a:round/>
            <a:headEnd/>
            <a:tailEnd type="triangle" w="med" len="med"/>
          </a:ln>
          <a:effectLst/>
        </p:spPr>
        <p:txBody>
          <a:bodyPr/>
          <a:lstStyle/>
          <a:p>
            <a:endParaRPr lang="fr-FR"/>
          </a:p>
        </p:txBody>
      </p:sp>
      <p:sp>
        <p:nvSpPr>
          <p:cNvPr id="101397" name="Line 21"/>
          <p:cNvSpPr>
            <a:spLocks noChangeShapeType="1"/>
          </p:cNvSpPr>
          <p:nvPr/>
        </p:nvSpPr>
        <p:spPr bwMode="auto">
          <a:xfrm>
            <a:off x="4700412" y="40767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101398" name="Line 22"/>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01399" name="Line 23"/>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1400" name="Line 24"/>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1401" name="Line 25"/>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01402" name="Line 26"/>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1403" name="Line 27"/>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1404" name="Line 28"/>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01405" name="Line 29"/>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1406" name="Text Box 30"/>
          <p:cNvSpPr txBox="1">
            <a:spLocks noChangeArrowheads="1"/>
          </p:cNvSpPr>
          <p:nvPr/>
        </p:nvSpPr>
        <p:spPr bwMode="auto">
          <a:xfrm>
            <a:off x="1" y="5734050"/>
            <a:ext cx="9107311" cy="1446550"/>
          </a:xfrm>
          <a:prstGeom prst="rect">
            <a:avLst/>
          </a:prstGeom>
          <a:solidFill>
            <a:schemeClr val="bg1"/>
          </a:solidFill>
          <a:ln w="136525">
            <a:noFill/>
            <a:miter lim="800000"/>
            <a:headEnd/>
            <a:tailEnd/>
          </a:ln>
          <a:effectLst/>
        </p:spPr>
        <p:txBody>
          <a:bodyPr>
            <a:spAutoFit/>
          </a:bodyPr>
          <a:lstStyle/>
          <a:p>
            <a:pPr>
              <a:spcBef>
                <a:spcPct val="50000"/>
              </a:spcBef>
            </a:pPr>
            <a:r>
              <a:rPr lang="en-US"/>
              <a:t>Cutaneous angioma : incompetent superficial vein:  </a:t>
            </a:r>
            <a:r>
              <a:rPr lang="en-US" sz="2800">
                <a:solidFill>
                  <a:srgbClr val="FF3300"/>
                </a:solidFill>
              </a:rPr>
              <a:t>Closed shunt</a:t>
            </a:r>
          </a:p>
          <a:p>
            <a:pPr>
              <a:spcBef>
                <a:spcPct val="50000"/>
              </a:spcBef>
            </a:pPr>
            <a:r>
              <a:rPr lang="en-US"/>
              <a:t>Overloaded: Angioma flow + Deep diverted retrograde flow ( closed circuit)</a:t>
            </a:r>
          </a:p>
        </p:txBody>
      </p:sp>
      <p:sp>
        <p:nvSpPr>
          <p:cNvPr id="101407" name="Line 31"/>
          <p:cNvSpPr>
            <a:spLocks noChangeShapeType="1"/>
          </p:cNvSpPr>
          <p:nvPr/>
        </p:nvSpPr>
        <p:spPr bwMode="auto">
          <a:xfrm>
            <a:off x="6747934" y="4005263"/>
            <a:ext cx="1279878" cy="0"/>
          </a:xfrm>
          <a:prstGeom prst="line">
            <a:avLst/>
          </a:prstGeom>
          <a:noFill/>
          <a:ln w="136525">
            <a:solidFill>
              <a:schemeClr val="bg1"/>
            </a:solidFill>
            <a:round/>
            <a:headEnd/>
            <a:tailEnd type="triangle" w="med" len="med"/>
          </a:ln>
          <a:effectLst/>
        </p:spPr>
        <p:txBody>
          <a:bodyPr/>
          <a:lstStyle/>
          <a:p>
            <a:endParaRPr lang="fr-FR"/>
          </a:p>
        </p:txBody>
      </p:sp>
      <p:sp>
        <p:nvSpPr>
          <p:cNvPr id="101408" name="Line 32"/>
          <p:cNvSpPr>
            <a:spLocks noChangeShapeType="1"/>
          </p:cNvSpPr>
          <p:nvPr/>
        </p:nvSpPr>
        <p:spPr bwMode="auto">
          <a:xfrm>
            <a:off x="3035301" y="4005263"/>
            <a:ext cx="1279877" cy="0"/>
          </a:xfrm>
          <a:prstGeom prst="line">
            <a:avLst/>
          </a:prstGeom>
          <a:noFill/>
          <a:ln w="136525">
            <a:solidFill>
              <a:schemeClr val="bg1"/>
            </a:solidFill>
            <a:round/>
            <a:headEnd/>
            <a:tailEnd type="triangle" w="med" len="med"/>
          </a:ln>
          <a:effectLst/>
        </p:spPr>
        <p:txBody>
          <a:bodyPr/>
          <a:lstStyle/>
          <a:p>
            <a:endParaRPr lang="fr-FR"/>
          </a:p>
        </p:txBody>
      </p:sp>
      <p:sp>
        <p:nvSpPr>
          <p:cNvPr id="101411" name="Rectangle 35"/>
          <p:cNvSpPr>
            <a:spLocks noChangeArrowheads="1"/>
          </p:cNvSpPr>
          <p:nvPr/>
        </p:nvSpPr>
        <p:spPr bwMode="auto">
          <a:xfrm>
            <a:off x="1480257" y="2276475"/>
            <a:ext cx="34007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1412" name="Text Box 36"/>
          <p:cNvSpPr txBox="1">
            <a:spLocks noChangeArrowheads="1"/>
          </p:cNvSpPr>
          <p:nvPr/>
        </p:nvSpPr>
        <p:spPr bwMode="auto">
          <a:xfrm>
            <a:off x="3897489" y="1860550"/>
            <a:ext cx="1727200" cy="830997"/>
          </a:xfrm>
          <a:prstGeom prst="rect">
            <a:avLst/>
          </a:prstGeom>
          <a:noFill/>
          <a:ln w="136525">
            <a:noFill/>
            <a:miter lim="800000"/>
            <a:headEnd/>
            <a:tailEnd/>
          </a:ln>
          <a:effectLst/>
        </p:spPr>
        <p:txBody>
          <a:bodyPr>
            <a:spAutoFit/>
          </a:bodyPr>
          <a:lstStyle/>
          <a:p>
            <a:pPr>
              <a:spcBef>
                <a:spcPct val="50000"/>
              </a:spcBef>
            </a:pPr>
            <a:r>
              <a:rPr lang="en-US">
                <a:solidFill>
                  <a:schemeClr val="bg1"/>
                </a:solidFill>
              </a:rPr>
              <a:t>Marginal vein</a:t>
            </a:r>
          </a:p>
        </p:txBody>
      </p:sp>
      <p:sp>
        <p:nvSpPr>
          <p:cNvPr id="101413" name="Line 37"/>
          <p:cNvSpPr>
            <a:spLocks noChangeShapeType="1"/>
          </p:cNvSpPr>
          <p:nvPr/>
        </p:nvSpPr>
        <p:spPr bwMode="auto">
          <a:xfrm>
            <a:off x="539045" y="2139950"/>
            <a:ext cx="896056" cy="0"/>
          </a:xfrm>
          <a:prstGeom prst="line">
            <a:avLst/>
          </a:prstGeom>
          <a:noFill/>
          <a:ln w="136525">
            <a:solidFill>
              <a:schemeClr val="bg1"/>
            </a:solidFill>
            <a:round/>
            <a:headEnd/>
            <a:tailEnd type="triangle" w="med" len="med"/>
          </a:ln>
          <a:effectLst/>
        </p:spPr>
        <p:txBody>
          <a:bodyPr/>
          <a:lstStyle/>
          <a:p>
            <a:endParaRPr lang="fr-FR"/>
          </a:p>
        </p:txBody>
      </p:sp>
      <p:sp>
        <p:nvSpPr>
          <p:cNvPr id="101414" name="Freeform 38"/>
          <p:cNvSpPr>
            <a:spLocks/>
          </p:cNvSpPr>
          <p:nvPr/>
        </p:nvSpPr>
        <p:spPr bwMode="auto">
          <a:xfrm>
            <a:off x="1677812" y="2133601"/>
            <a:ext cx="5644" cy="1909763"/>
          </a:xfrm>
          <a:custGeom>
            <a:avLst/>
            <a:gdLst/>
            <a:ahLst/>
            <a:cxnLst>
              <a:cxn ang="0">
                <a:pos x="0" y="0"/>
              </a:cxn>
              <a:cxn ang="0">
                <a:pos x="4" y="1203"/>
              </a:cxn>
            </a:cxnLst>
            <a:rect l="0" t="0" r="r" b="b"/>
            <a:pathLst>
              <a:path w="4" h="1203">
                <a:moveTo>
                  <a:pt x="0" y="0"/>
                </a:moveTo>
                <a:lnTo>
                  <a:pt x="4" y="1203"/>
                </a:lnTo>
              </a:path>
            </a:pathLst>
          </a:custGeom>
          <a:noFill/>
          <a:ln w="57150" cap="flat" cmpd="sng">
            <a:solidFill>
              <a:schemeClr val="bg1"/>
            </a:solidFill>
            <a:prstDash val="solid"/>
            <a:round/>
            <a:headEnd type="oval" w="med" len="med"/>
            <a:tailEnd type="triangle" w="med" len="med"/>
          </a:ln>
          <a:effectLst/>
        </p:spPr>
        <p:txBody>
          <a:bodyPr/>
          <a:lstStyle/>
          <a:p>
            <a:endParaRPr lang="fr-FR"/>
          </a:p>
        </p:txBody>
      </p:sp>
      <p:sp>
        <p:nvSpPr>
          <p:cNvPr id="101415" name="Freeform 39"/>
          <p:cNvSpPr>
            <a:spLocks/>
          </p:cNvSpPr>
          <p:nvPr/>
        </p:nvSpPr>
        <p:spPr bwMode="auto">
          <a:xfrm rot="-10800000">
            <a:off x="3612444" y="2565400"/>
            <a:ext cx="11289" cy="1397000"/>
          </a:xfrm>
          <a:custGeom>
            <a:avLst/>
            <a:gdLst/>
            <a:ahLst/>
            <a:cxnLst>
              <a:cxn ang="0">
                <a:pos x="0" y="880"/>
              </a:cxn>
              <a:cxn ang="0">
                <a:pos x="8" y="0"/>
              </a:cxn>
            </a:cxnLst>
            <a:rect l="0" t="0" r="r" b="b"/>
            <a:pathLst>
              <a:path w="8" h="880">
                <a:moveTo>
                  <a:pt x="0" y="880"/>
                </a:moveTo>
                <a:lnTo>
                  <a:pt x="8" y="0"/>
                </a:lnTo>
              </a:path>
            </a:pathLst>
          </a:custGeom>
          <a:noFill/>
          <a:ln w="57150" cap="flat" cmpd="sng">
            <a:solidFill>
              <a:schemeClr val="bg1"/>
            </a:solidFill>
            <a:prstDash val="solid"/>
            <a:round/>
            <a:headEnd type="oval" w="med" len="med"/>
            <a:tailEnd type="triangle" w="med" len="med"/>
          </a:ln>
          <a:effectLst/>
        </p:spPr>
        <p:txBody>
          <a:bodyPr/>
          <a:lstStyle/>
          <a:p>
            <a:endParaRPr lang="fr-FR"/>
          </a:p>
        </p:txBody>
      </p:sp>
      <p:sp>
        <p:nvSpPr>
          <p:cNvPr id="101416" name="Text Box 40"/>
          <p:cNvSpPr txBox="1">
            <a:spLocks noChangeArrowheads="1"/>
          </p:cNvSpPr>
          <p:nvPr/>
        </p:nvSpPr>
        <p:spPr bwMode="auto">
          <a:xfrm>
            <a:off x="1883834" y="2565401"/>
            <a:ext cx="1216378" cy="1200329"/>
          </a:xfrm>
          <a:prstGeom prst="rect">
            <a:avLst/>
          </a:prstGeom>
          <a:solidFill>
            <a:schemeClr val="bg1"/>
          </a:solidFill>
          <a:ln w="136525">
            <a:noFill/>
            <a:miter lim="800000"/>
            <a:headEnd/>
            <a:tailEnd/>
          </a:ln>
          <a:effectLst/>
        </p:spPr>
        <p:txBody>
          <a:bodyPr>
            <a:spAutoFit/>
          </a:bodyPr>
          <a:lstStyle/>
          <a:p>
            <a:pPr>
              <a:spcBef>
                <a:spcPct val="50000"/>
              </a:spcBef>
            </a:pPr>
            <a:r>
              <a:rPr lang="en-US"/>
              <a:t>Re-entry perf.</a:t>
            </a:r>
          </a:p>
        </p:txBody>
      </p:sp>
      <p:grpSp>
        <p:nvGrpSpPr>
          <p:cNvPr id="2" name="Group 44"/>
          <p:cNvGrpSpPr>
            <a:grpSpLocks/>
          </p:cNvGrpSpPr>
          <p:nvPr/>
        </p:nvGrpSpPr>
        <p:grpSpPr bwMode="auto">
          <a:xfrm>
            <a:off x="7196667" y="2349500"/>
            <a:ext cx="383822" cy="431800"/>
            <a:chOff x="5100" y="1480"/>
            <a:chExt cx="272" cy="272"/>
          </a:xfrm>
        </p:grpSpPr>
        <p:sp>
          <p:nvSpPr>
            <p:cNvPr id="101418" name="Oval 42"/>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a:effectLst/>
          </p:spPr>
          <p:txBody>
            <a:bodyPr wrap="none" anchor="ctr"/>
            <a:lstStyle/>
            <a:p>
              <a:endParaRPr lang="fr-FR"/>
            </a:p>
          </p:txBody>
        </p:sp>
        <p:sp>
          <p:nvSpPr>
            <p:cNvPr id="101419" name="Line 43"/>
            <p:cNvSpPr>
              <a:spLocks noChangeShapeType="1"/>
            </p:cNvSpPr>
            <p:nvPr/>
          </p:nvSpPr>
          <p:spPr bwMode="auto">
            <a:xfrm>
              <a:off x="5145" y="1616"/>
              <a:ext cx="182" cy="0"/>
            </a:xfrm>
            <a:prstGeom prst="line">
              <a:avLst/>
            </a:prstGeom>
            <a:noFill/>
            <a:ln w="38100">
              <a:solidFill>
                <a:schemeClr val="tx1"/>
              </a:solidFill>
              <a:round/>
              <a:headEnd/>
              <a:tailEnd/>
            </a:ln>
            <a:effectLst/>
          </p:spPr>
          <p:txBody>
            <a:bodyPr/>
            <a:lstStyle/>
            <a:p>
              <a:endParaRPr lang="fr-FR"/>
            </a:p>
          </p:txBody>
        </p:sp>
      </p:grpSp>
      <p:grpSp>
        <p:nvGrpSpPr>
          <p:cNvPr id="3" name="Group 45"/>
          <p:cNvGrpSpPr>
            <a:grpSpLocks/>
          </p:cNvGrpSpPr>
          <p:nvPr/>
        </p:nvGrpSpPr>
        <p:grpSpPr bwMode="auto">
          <a:xfrm>
            <a:off x="3163711" y="1916113"/>
            <a:ext cx="383822" cy="431800"/>
            <a:chOff x="5100" y="1480"/>
            <a:chExt cx="272" cy="272"/>
          </a:xfrm>
        </p:grpSpPr>
        <p:sp>
          <p:nvSpPr>
            <p:cNvPr id="101422" name="Oval 46"/>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a:effectLst/>
          </p:spPr>
          <p:txBody>
            <a:bodyPr wrap="none" anchor="ctr"/>
            <a:lstStyle/>
            <a:p>
              <a:endParaRPr lang="fr-FR"/>
            </a:p>
          </p:txBody>
        </p:sp>
        <p:sp>
          <p:nvSpPr>
            <p:cNvPr id="101423" name="Line 47"/>
            <p:cNvSpPr>
              <a:spLocks noChangeShapeType="1"/>
            </p:cNvSpPr>
            <p:nvPr/>
          </p:nvSpPr>
          <p:spPr bwMode="auto">
            <a:xfrm>
              <a:off x="5145" y="1616"/>
              <a:ext cx="182" cy="0"/>
            </a:xfrm>
            <a:prstGeom prst="line">
              <a:avLst/>
            </a:prstGeom>
            <a:noFill/>
            <a:ln w="38100">
              <a:solidFill>
                <a:schemeClr val="tx1"/>
              </a:solidFill>
              <a:round/>
              <a:headEnd/>
              <a:tailEnd/>
            </a:ln>
            <a:effectLst/>
          </p:spPr>
          <p:txBody>
            <a:bodyPr/>
            <a:lstStyle/>
            <a:p>
              <a:endParaRPr lang="fr-FR"/>
            </a:p>
          </p:txBody>
        </p:sp>
      </p:grpSp>
      <p:grpSp>
        <p:nvGrpSpPr>
          <p:cNvPr id="4" name="Group 48"/>
          <p:cNvGrpSpPr>
            <a:grpSpLocks/>
          </p:cNvGrpSpPr>
          <p:nvPr/>
        </p:nvGrpSpPr>
        <p:grpSpPr bwMode="auto">
          <a:xfrm>
            <a:off x="3036711" y="4725988"/>
            <a:ext cx="383822" cy="431800"/>
            <a:chOff x="5100" y="1480"/>
            <a:chExt cx="272" cy="272"/>
          </a:xfrm>
        </p:grpSpPr>
        <p:sp>
          <p:nvSpPr>
            <p:cNvPr id="101425" name="Oval 49"/>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a:effectLst/>
          </p:spPr>
          <p:txBody>
            <a:bodyPr wrap="none" anchor="ctr"/>
            <a:lstStyle/>
            <a:p>
              <a:endParaRPr lang="fr-FR"/>
            </a:p>
          </p:txBody>
        </p:sp>
        <p:sp>
          <p:nvSpPr>
            <p:cNvPr id="101426" name="Line 50"/>
            <p:cNvSpPr>
              <a:spLocks noChangeShapeType="1"/>
            </p:cNvSpPr>
            <p:nvPr/>
          </p:nvSpPr>
          <p:spPr bwMode="auto">
            <a:xfrm>
              <a:off x="5145" y="1616"/>
              <a:ext cx="182" cy="0"/>
            </a:xfrm>
            <a:prstGeom prst="line">
              <a:avLst/>
            </a:prstGeom>
            <a:noFill/>
            <a:ln w="38100">
              <a:solidFill>
                <a:schemeClr val="tx1"/>
              </a:solidFill>
              <a:round/>
              <a:headEnd/>
              <a:tailEnd/>
            </a:ln>
            <a:effectLst/>
          </p:spPr>
          <p:txBody>
            <a:bodyPr/>
            <a:lstStyle/>
            <a:p>
              <a:endParaRPr lang="fr-FR"/>
            </a:p>
          </p:txBody>
        </p:sp>
      </p:grpSp>
      <p:sp>
        <p:nvSpPr>
          <p:cNvPr id="101427" name="Text Box 51"/>
          <p:cNvSpPr txBox="1">
            <a:spLocks noChangeArrowheads="1"/>
          </p:cNvSpPr>
          <p:nvPr/>
        </p:nvSpPr>
        <p:spPr bwMode="auto">
          <a:xfrm>
            <a:off x="0" y="0"/>
            <a:ext cx="2524478" cy="457200"/>
          </a:xfrm>
          <a:prstGeom prst="rect">
            <a:avLst/>
          </a:prstGeom>
          <a:noFill/>
          <a:ln w="136525">
            <a:noFill/>
            <a:miter lim="800000"/>
            <a:headEnd/>
            <a:tailEnd/>
          </a:ln>
          <a:effectLst/>
        </p:spPr>
        <p:txBody>
          <a:bodyPr>
            <a:spAutoFit/>
          </a:bodyPr>
          <a:lstStyle/>
          <a:p>
            <a:pPr>
              <a:spcBef>
                <a:spcPct val="50000"/>
              </a:spcBef>
            </a:pPr>
            <a:r>
              <a:rPr lang="en-US"/>
              <a:t>Pattern 2 treatment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10" name="Picture 2"/>
          <p:cNvPicPr>
            <a:picLocks noChangeAspect="1" noChangeArrowheads="1"/>
          </p:cNvPicPr>
          <p:nvPr/>
        </p:nvPicPr>
        <p:blipFill>
          <a:blip r:embed="rId2" cstate="print"/>
          <a:srcRect/>
          <a:stretch>
            <a:fillRect/>
          </a:stretch>
        </p:blipFill>
        <p:spPr bwMode="auto">
          <a:xfrm>
            <a:off x="46575" y="332656"/>
            <a:ext cx="9050852" cy="6192688"/>
          </a:xfrm>
          <a:prstGeom prst="rect">
            <a:avLst/>
          </a:prstGeom>
          <a:noFill/>
          <a:ln w="9525">
            <a:noFill/>
            <a:miter lim="800000"/>
            <a:headEnd/>
            <a:tailEnd/>
          </a:ln>
        </p:spPr>
      </p:pic>
      <p:sp>
        <p:nvSpPr>
          <p:cNvPr id="3" name="ZoneTexte 2"/>
          <p:cNvSpPr txBox="1"/>
          <p:nvPr/>
        </p:nvSpPr>
        <p:spPr>
          <a:xfrm>
            <a:off x="323528" y="3429000"/>
            <a:ext cx="4320480" cy="2031325"/>
          </a:xfrm>
          <a:prstGeom prst="rect">
            <a:avLst/>
          </a:prstGeom>
          <a:noFill/>
        </p:spPr>
        <p:txBody>
          <a:bodyPr wrap="square" rtlCol="0">
            <a:spAutoFit/>
          </a:bodyPr>
          <a:lstStyle/>
          <a:p>
            <a:endParaRPr lang="fr-FR" sz="1800" b="1" dirty="0"/>
          </a:p>
          <a:p>
            <a:r>
              <a:rPr lang="fr-FR" sz="1800" b="1" i="1" dirty="0"/>
              <a:t>Cambridge </a:t>
            </a:r>
            <a:r>
              <a:rPr lang="fr-FR" sz="1800" b="1" i="1" dirty="0" err="1"/>
              <a:t>University</a:t>
            </a:r>
            <a:r>
              <a:rPr lang="fr-FR" sz="1800" b="1" i="1" dirty="0"/>
              <a:t> </a:t>
            </a:r>
            <a:r>
              <a:rPr lang="fr-FR" sz="1800" b="1" i="1" dirty="0" err="1"/>
              <a:t>Press</a:t>
            </a:r>
            <a:r>
              <a:rPr lang="fr-FR" sz="1800" b="1" i="1" dirty="0"/>
              <a:t> </a:t>
            </a:r>
          </a:p>
          <a:p>
            <a:r>
              <a:rPr lang="en-US" sz="1800" b="1" i="1" dirty="0"/>
              <a:t>978-0-521-84851-0 - Color Atlas of Vascular Tumors and Vascular Malformations </a:t>
            </a:r>
          </a:p>
          <a:p>
            <a:r>
              <a:rPr lang="fr-FR" sz="1800" b="1" i="1" dirty="0"/>
              <a:t>Odile </a:t>
            </a:r>
            <a:r>
              <a:rPr lang="fr-FR" sz="1800" b="1" i="1" dirty="0" err="1"/>
              <a:t>Enjolras</a:t>
            </a:r>
            <a:r>
              <a:rPr lang="fr-FR" sz="1800" b="1" i="1" dirty="0"/>
              <a:t>, Michel </a:t>
            </a:r>
            <a:r>
              <a:rPr lang="fr-FR" sz="1800" b="1" i="1" dirty="0" err="1"/>
              <a:t>Wassef</a:t>
            </a:r>
            <a:r>
              <a:rPr lang="fr-FR" sz="1800" b="1" i="1" dirty="0"/>
              <a:t> and </a:t>
            </a:r>
            <a:r>
              <a:rPr lang="fr-FR" sz="1800" b="1" i="1" dirty="0" err="1"/>
              <a:t>Rene</a:t>
            </a:r>
            <a:r>
              <a:rPr lang="fr-FR" sz="1800" b="1" i="1" dirty="0"/>
              <a:t> </a:t>
            </a:r>
            <a:r>
              <a:rPr lang="fr-FR" sz="1800" b="1" i="1" dirty="0" err="1"/>
              <a:t>Chapot</a:t>
            </a:r>
            <a:endParaRPr lang="fr-FR" sz="1800" b="1" dirty="0"/>
          </a:p>
        </p:txBody>
      </p:sp>
      <p:pic>
        <p:nvPicPr>
          <p:cNvPr id="479234" name="Picture 2" descr="Afficher l'image d'origine"/>
          <p:cNvPicPr>
            <a:picLocks noChangeAspect="1" noChangeArrowheads="1"/>
          </p:cNvPicPr>
          <p:nvPr/>
        </p:nvPicPr>
        <p:blipFill>
          <a:blip r:embed="rId3" cstate="print"/>
          <a:srcRect/>
          <a:stretch>
            <a:fillRect/>
          </a:stretch>
        </p:blipFill>
        <p:spPr bwMode="auto">
          <a:xfrm>
            <a:off x="7452320" y="1772816"/>
            <a:ext cx="1080120" cy="701096"/>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descr="Grands confettis"/>
          <p:cNvSpPr>
            <a:spLocks noChangeArrowheads="1"/>
          </p:cNvSpPr>
          <p:nvPr/>
        </p:nvSpPr>
        <p:spPr bwMode="auto">
          <a:xfrm>
            <a:off x="539045" y="3059113"/>
            <a:ext cx="8153400" cy="28194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13667" name="Rectangle 3" descr="Petits confettis"/>
          <p:cNvSpPr>
            <a:spLocks noChangeArrowheads="1"/>
          </p:cNvSpPr>
          <p:nvPr/>
        </p:nvSpPr>
        <p:spPr bwMode="auto">
          <a:xfrm>
            <a:off x="539045" y="1196976"/>
            <a:ext cx="8153400" cy="1717675"/>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13668" name="Rectangle 4" descr="Briques horizontales"/>
          <p:cNvSpPr>
            <a:spLocks noChangeArrowheads="1"/>
          </p:cNvSpPr>
          <p:nvPr/>
        </p:nvSpPr>
        <p:spPr bwMode="auto">
          <a:xfrm>
            <a:off x="539045" y="1001713"/>
            <a:ext cx="8153400" cy="5334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13669" name="Rectangle 5"/>
          <p:cNvSpPr>
            <a:spLocks noChangeArrowheads="1"/>
          </p:cNvSpPr>
          <p:nvPr/>
        </p:nvSpPr>
        <p:spPr bwMode="auto">
          <a:xfrm>
            <a:off x="539045" y="1916113"/>
            <a:ext cx="6997700"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13670" name="Rectangle 6"/>
          <p:cNvSpPr>
            <a:spLocks noChangeArrowheads="1"/>
          </p:cNvSpPr>
          <p:nvPr/>
        </p:nvSpPr>
        <p:spPr bwMode="auto">
          <a:xfrm>
            <a:off x="539045"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13671" name="Line 7"/>
          <p:cNvSpPr>
            <a:spLocks noChangeShapeType="1"/>
          </p:cNvSpPr>
          <p:nvPr/>
        </p:nvSpPr>
        <p:spPr bwMode="auto">
          <a:xfrm>
            <a:off x="539045" y="2982913"/>
            <a:ext cx="8153400" cy="0"/>
          </a:xfrm>
          <a:prstGeom prst="line">
            <a:avLst/>
          </a:prstGeom>
          <a:noFill/>
          <a:ln w="76200">
            <a:solidFill>
              <a:schemeClr val="accent1"/>
            </a:solidFill>
            <a:round/>
            <a:headEnd/>
            <a:tailEnd/>
          </a:ln>
          <a:effectLst/>
        </p:spPr>
        <p:txBody>
          <a:bodyPr wrap="none" anchor="ctr"/>
          <a:lstStyle/>
          <a:p>
            <a:endParaRPr lang="fr-FR"/>
          </a:p>
        </p:txBody>
      </p:sp>
      <p:sp>
        <p:nvSpPr>
          <p:cNvPr id="113672" name="Rectangle 8"/>
          <p:cNvSpPr>
            <a:spLocks noChangeArrowheads="1"/>
          </p:cNvSpPr>
          <p:nvPr/>
        </p:nvSpPr>
        <p:spPr bwMode="auto">
          <a:xfrm>
            <a:off x="2373489"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13673" name="Rectangle 9"/>
          <p:cNvSpPr>
            <a:spLocks noChangeArrowheads="1"/>
          </p:cNvSpPr>
          <p:nvPr/>
        </p:nvSpPr>
        <p:spPr bwMode="auto">
          <a:xfrm>
            <a:off x="4548011"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13674" name="Rectangle 10"/>
          <p:cNvSpPr>
            <a:spLocks noChangeArrowheads="1"/>
          </p:cNvSpPr>
          <p:nvPr/>
        </p:nvSpPr>
        <p:spPr bwMode="auto">
          <a:xfrm>
            <a:off x="6110111" y="1535113"/>
            <a:ext cx="136878"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13675" name="Rectangle 11"/>
          <p:cNvSpPr>
            <a:spLocks noChangeArrowheads="1"/>
          </p:cNvSpPr>
          <p:nvPr/>
        </p:nvSpPr>
        <p:spPr bwMode="auto">
          <a:xfrm>
            <a:off x="3462867" y="2276475"/>
            <a:ext cx="340078"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13676" name="Rectangle 12"/>
          <p:cNvSpPr>
            <a:spLocks noChangeArrowheads="1"/>
          </p:cNvSpPr>
          <p:nvPr/>
        </p:nvSpPr>
        <p:spPr bwMode="auto">
          <a:xfrm>
            <a:off x="7198078" y="2297113"/>
            <a:ext cx="33866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13677" name="Rectangle 13" descr="Grands confettis"/>
          <p:cNvSpPr>
            <a:spLocks noChangeArrowheads="1"/>
          </p:cNvSpPr>
          <p:nvPr/>
        </p:nvSpPr>
        <p:spPr bwMode="auto">
          <a:xfrm>
            <a:off x="1883834" y="1052514"/>
            <a:ext cx="575733" cy="490537"/>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sp>
        <p:nvSpPr>
          <p:cNvPr id="113679" name="Text Box 15"/>
          <p:cNvSpPr txBox="1">
            <a:spLocks noChangeArrowheads="1"/>
          </p:cNvSpPr>
          <p:nvPr/>
        </p:nvSpPr>
        <p:spPr bwMode="auto">
          <a:xfrm>
            <a:off x="1243190" y="4508500"/>
            <a:ext cx="6272388" cy="1569660"/>
          </a:xfrm>
          <a:prstGeom prst="rect">
            <a:avLst/>
          </a:prstGeom>
          <a:solidFill>
            <a:schemeClr val="bg1"/>
          </a:solidFill>
          <a:ln w="136525">
            <a:noFill/>
            <a:miter lim="800000"/>
            <a:headEnd/>
            <a:tailEnd/>
          </a:ln>
          <a:effectLst/>
        </p:spPr>
        <p:txBody>
          <a:bodyPr>
            <a:spAutoFit/>
          </a:bodyPr>
          <a:lstStyle/>
          <a:p>
            <a:pPr>
              <a:spcBef>
                <a:spcPct val="50000"/>
              </a:spcBef>
            </a:pPr>
            <a:r>
              <a:rPr lang="en-US"/>
              <a:t>When angima or angiokeratoma is absent or small, Marginal vein destruction doesn’t lead to recurrence and the outcome is roughly similar to disconnection</a:t>
            </a:r>
          </a:p>
        </p:txBody>
      </p:sp>
      <p:sp>
        <p:nvSpPr>
          <p:cNvPr id="113680" name="Text Box 16"/>
          <p:cNvSpPr txBox="1">
            <a:spLocks noChangeArrowheads="1"/>
          </p:cNvSpPr>
          <p:nvPr/>
        </p:nvSpPr>
        <p:spPr bwMode="auto">
          <a:xfrm>
            <a:off x="7772401" y="1060450"/>
            <a:ext cx="640644" cy="830997"/>
          </a:xfrm>
          <a:prstGeom prst="rect">
            <a:avLst/>
          </a:prstGeom>
          <a:solidFill>
            <a:schemeClr val="bg1"/>
          </a:solidFill>
          <a:ln w="136525">
            <a:noFill/>
            <a:miter lim="800000"/>
            <a:headEnd/>
            <a:tailEnd/>
          </a:ln>
          <a:effectLst/>
        </p:spPr>
        <p:txBody>
          <a:bodyPr>
            <a:spAutoFit/>
          </a:bodyPr>
          <a:lstStyle/>
          <a:p>
            <a:pPr>
              <a:spcBef>
                <a:spcPct val="50000"/>
              </a:spcBef>
            </a:pPr>
            <a:r>
              <a:rPr lang="en-US"/>
              <a:t>skin </a:t>
            </a:r>
          </a:p>
        </p:txBody>
      </p:sp>
      <p:sp>
        <p:nvSpPr>
          <p:cNvPr id="113681" name="Text Box 17"/>
          <p:cNvSpPr txBox="1">
            <a:spLocks noChangeArrowheads="1"/>
          </p:cNvSpPr>
          <p:nvPr/>
        </p:nvSpPr>
        <p:spPr bwMode="auto">
          <a:xfrm>
            <a:off x="3931356" y="2781300"/>
            <a:ext cx="2944989" cy="830997"/>
          </a:xfrm>
          <a:prstGeom prst="rect">
            <a:avLst/>
          </a:prstGeom>
          <a:solidFill>
            <a:schemeClr val="bg1"/>
          </a:solidFill>
          <a:ln w="136525">
            <a:noFill/>
            <a:miter lim="800000"/>
            <a:headEnd/>
            <a:tailEnd/>
          </a:ln>
          <a:effectLst/>
        </p:spPr>
        <p:txBody>
          <a:bodyPr>
            <a:spAutoFit/>
          </a:bodyPr>
          <a:lstStyle/>
          <a:p>
            <a:pPr>
              <a:spcBef>
                <a:spcPct val="50000"/>
              </a:spcBef>
            </a:pPr>
            <a:r>
              <a:rPr lang="en-US"/>
              <a:t>perforators escape points</a:t>
            </a:r>
          </a:p>
        </p:txBody>
      </p:sp>
      <p:sp>
        <p:nvSpPr>
          <p:cNvPr id="113682" name="Line 18"/>
          <p:cNvSpPr>
            <a:spLocks noChangeShapeType="1"/>
          </p:cNvSpPr>
          <p:nvPr/>
        </p:nvSpPr>
        <p:spPr bwMode="auto">
          <a:xfrm rot="-10800000">
            <a:off x="5851878" y="2133600"/>
            <a:ext cx="1279877" cy="0"/>
          </a:xfrm>
          <a:prstGeom prst="line">
            <a:avLst/>
          </a:prstGeom>
          <a:noFill/>
          <a:ln w="57150">
            <a:solidFill>
              <a:schemeClr val="bg1"/>
            </a:solidFill>
            <a:round/>
            <a:headEnd/>
            <a:tailEnd type="triangle" w="med" len="med"/>
          </a:ln>
          <a:effectLst/>
        </p:spPr>
        <p:txBody>
          <a:bodyPr/>
          <a:lstStyle/>
          <a:p>
            <a:endParaRPr lang="fr-FR"/>
          </a:p>
        </p:txBody>
      </p:sp>
      <p:sp>
        <p:nvSpPr>
          <p:cNvPr id="113683" name="Line 19"/>
          <p:cNvSpPr>
            <a:spLocks noChangeShapeType="1"/>
          </p:cNvSpPr>
          <p:nvPr/>
        </p:nvSpPr>
        <p:spPr bwMode="auto">
          <a:xfrm rot="-10800000">
            <a:off x="1755423" y="2133600"/>
            <a:ext cx="1279878" cy="0"/>
          </a:xfrm>
          <a:prstGeom prst="line">
            <a:avLst/>
          </a:prstGeom>
          <a:noFill/>
          <a:ln w="57150">
            <a:solidFill>
              <a:schemeClr val="bg1"/>
            </a:solidFill>
            <a:round/>
            <a:headEnd/>
            <a:tailEnd type="triangle" w="med" len="med"/>
          </a:ln>
          <a:effectLst/>
        </p:spPr>
        <p:txBody>
          <a:bodyPr/>
          <a:lstStyle/>
          <a:p>
            <a:endParaRPr lang="fr-FR"/>
          </a:p>
        </p:txBody>
      </p:sp>
      <p:sp>
        <p:nvSpPr>
          <p:cNvPr id="113684" name="Line 20"/>
          <p:cNvSpPr>
            <a:spLocks noChangeShapeType="1"/>
          </p:cNvSpPr>
          <p:nvPr/>
        </p:nvSpPr>
        <p:spPr bwMode="auto">
          <a:xfrm>
            <a:off x="1179689" y="4076700"/>
            <a:ext cx="1279878" cy="0"/>
          </a:xfrm>
          <a:prstGeom prst="line">
            <a:avLst/>
          </a:prstGeom>
          <a:noFill/>
          <a:ln w="136525">
            <a:solidFill>
              <a:schemeClr val="bg1"/>
            </a:solidFill>
            <a:round/>
            <a:headEnd/>
            <a:tailEnd type="triangle" w="med" len="med"/>
          </a:ln>
          <a:effectLst/>
        </p:spPr>
        <p:txBody>
          <a:bodyPr/>
          <a:lstStyle/>
          <a:p>
            <a:endParaRPr lang="fr-FR"/>
          </a:p>
        </p:txBody>
      </p:sp>
      <p:sp>
        <p:nvSpPr>
          <p:cNvPr id="113685" name="Line 21"/>
          <p:cNvSpPr>
            <a:spLocks noChangeShapeType="1"/>
          </p:cNvSpPr>
          <p:nvPr/>
        </p:nvSpPr>
        <p:spPr bwMode="auto">
          <a:xfrm>
            <a:off x="4700412" y="40767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113686" name="Line 22"/>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13687" name="Line 23"/>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13688" name="Line 24"/>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13689" name="Line 25"/>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13690" name="Line 26"/>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13691" name="Line 27"/>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13692" name="Line 28"/>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13693" name="Line 29"/>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13694" name="Text Box 30"/>
          <p:cNvSpPr txBox="1">
            <a:spLocks noChangeArrowheads="1"/>
          </p:cNvSpPr>
          <p:nvPr/>
        </p:nvSpPr>
        <p:spPr bwMode="auto">
          <a:xfrm>
            <a:off x="1" y="5734050"/>
            <a:ext cx="9107311" cy="1446550"/>
          </a:xfrm>
          <a:prstGeom prst="rect">
            <a:avLst/>
          </a:prstGeom>
          <a:solidFill>
            <a:schemeClr val="bg1"/>
          </a:solidFill>
          <a:ln w="136525">
            <a:noFill/>
            <a:miter lim="800000"/>
            <a:headEnd/>
            <a:tailEnd/>
          </a:ln>
          <a:effectLst/>
        </p:spPr>
        <p:txBody>
          <a:bodyPr>
            <a:spAutoFit/>
          </a:bodyPr>
          <a:lstStyle/>
          <a:p>
            <a:pPr>
              <a:spcBef>
                <a:spcPct val="50000"/>
              </a:spcBef>
            </a:pPr>
            <a:r>
              <a:rPr lang="en-US"/>
              <a:t>Cutaneous angioma : incompetent superficial vein:  </a:t>
            </a:r>
            <a:r>
              <a:rPr lang="en-US" sz="2800">
                <a:solidFill>
                  <a:srgbClr val="FF3300"/>
                </a:solidFill>
              </a:rPr>
              <a:t>Closed shunt</a:t>
            </a:r>
          </a:p>
          <a:p>
            <a:pPr>
              <a:spcBef>
                <a:spcPct val="50000"/>
              </a:spcBef>
            </a:pPr>
            <a:r>
              <a:rPr lang="en-US"/>
              <a:t>Overloaded: Angioma flow + Deep diverted retrograde flow ( closed circuit)</a:t>
            </a:r>
          </a:p>
        </p:txBody>
      </p:sp>
      <p:sp>
        <p:nvSpPr>
          <p:cNvPr id="113695" name="Line 31"/>
          <p:cNvSpPr>
            <a:spLocks noChangeShapeType="1"/>
          </p:cNvSpPr>
          <p:nvPr/>
        </p:nvSpPr>
        <p:spPr bwMode="auto">
          <a:xfrm>
            <a:off x="6747934" y="4005263"/>
            <a:ext cx="1279878" cy="0"/>
          </a:xfrm>
          <a:prstGeom prst="line">
            <a:avLst/>
          </a:prstGeom>
          <a:noFill/>
          <a:ln w="136525">
            <a:solidFill>
              <a:schemeClr val="bg1"/>
            </a:solidFill>
            <a:round/>
            <a:headEnd/>
            <a:tailEnd type="triangle" w="med" len="med"/>
          </a:ln>
          <a:effectLst/>
        </p:spPr>
        <p:txBody>
          <a:bodyPr/>
          <a:lstStyle/>
          <a:p>
            <a:endParaRPr lang="fr-FR"/>
          </a:p>
        </p:txBody>
      </p:sp>
      <p:sp>
        <p:nvSpPr>
          <p:cNvPr id="113696" name="Line 32"/>
          <p:cNvSpPr>
            <a:spLocks noChangeShapeType="1"/>
          </p:cNvSpPr>
          <p:nvPr/>
        </p:nvSpPr>
        <p:spPr bwMode="auto">
          <a:xfrm>
            <a:off x="3035301" y="4005263"/>
            <a:ext cx="1279877" cy="0"/>
          </a:xfrm>
          <a:prstGeom prst="line">
            <a:avLst/>
          </a:prstGeom>
          <a:noFill/>
          <a:ln w="136525">
            <a:solidFill>
              <a:schemeClr val="bg1"/>
            </a:solidFill>
            <a:round/>
            <a:headEnd/>
            <a:tailEnd type="triangle" w="med" len="med"/>
          </a:ln>
          <a:effectLst/>
        </p:spPr>
        <p:txBody>
          <a:bodyPr/>
          <a:lstStyle/>
          <a:p>
            <a:endParaRPr lang="fr-FR"/>
          </a:p>
        </p:txBody>
      </p:sp>
      <p:sp>
        <p:nvSpPr>
          <p:cNvPr id="113697" name="Rectangle 33"/>
          <p:cNvSpPr>
            <a:spLocks noChangeArrowheads="1"/>
          </p:cNvSpPr>
          <p:nvPr/>
        </p:nvSpPr>
        <p:spPr bwMode="auto">
          <a:xfrm>
            <a:off x="1480257" y="2276475"/>
            <a:ext cx="34007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13698" name="Text Box 34"/>
          <p:cNvSpPr txBox="1">
            <a:spLocks noChangeArrowheads="1"/>
          </p:cNvSpPr>
          <p:nvPr/>
        </p:nvSpPr>
        <p:spPr bwMode="auto">
          <a:xfrm>
            <a:off x="3897489" y="1860550"/>
            <a:ext cx="1727200" cy="830997"/>
          </a:xfrm>
          <a:prstGeom prst="rect">
            <a:avLst/>
          </a:prstGeom>
          <a:noFill/>
          <a:ln w="136525">
            <a:noFill/>
            <a:miter lim="800000"/>
            <a:headEnd/>
            <a:tailEnd/>
          </a:ln>
          <a:effectLst/>
        </p:spPr>
        <p:txBody>
          <a:bodyPr>
            <a:spAutoFit/>
          </a:bodyPr>
          <a:lstStyle/>
          <a:p>
            <a:pPr>
              <a:spcBef>
                <a:spcPct val="50000"/>
              </a:spcBef>
            </a:pPr>
            <a:r>
              <a:rPr lang="en-US">
                <a:solidFill>
                  <a:schemeClr val="bg1"/>
                </a:solidFill>
              </a:rPr>
              <a:t>Marginal vein</a:t>
            </a:r>
          </a:p>
        </p:txBody>
      </p:sp>
      <p:sp>
        <p:nvSpPr>
          <p:cNvPr id="113699" name="Line 35"/>
          <p:cNvSpPr>
            <a:spLocks noChangeShapeType="1"/>
          </p:cNvSpPr>
          <p:nvPr/>
        </p:nvSpPr>
        <p:spPr bwMode="auto">
          <a:xfrm>
            <a:off x="539045" y="2139950"/>
            <a:ext cx="896056" cy="0"/>
          </a:xfrm>
          <a:prstGeom prst="line">
            <a:avLst/>
          </a:prstGeom>
          <a:noFill/>
          <a:ln w="136525">
            <a:solidFill>
              <a:schemeClr val="bg1"/>
            </a:solidFill>
            <a:round/>
            <a:headEnd/>
            <a:tailEnd type="triangle" w="med" len="med"/>
          </a:ln>
          <a:effectLst/>
        </p:spPr>
        <p:txBody>
          <a:bodyPr/>
          <a:lstStyle/>
          <a:p>
            <a:endParaRPr lang="fr-FR"/>
          </a:p>
        </p:txBody>
      </p:sp>
      <p:sp>
        <p:nvSpPr>
          <p:cNvPr id="113700" name="Freeform 36"/>
          <p:cNvSpPr>
            <a:spLocks/>
          </p:cNvSpPr>
          <p:nvPr/>
        </p:nvSpPr>
        <p:spPr bwMode="auto">
          <a:xfrm>
            <a:off x="1677812" y="2133601"/>
            <a:ext cx="5644" cy="1909763"/>
          </a:xfrm>
          <a:custGeom>
            <a:avLst/>
            <a:gdLst/>
            <a:ahLst/>
            <a:cxnLst>
              <a:cxn ang="0">
                <a:pos x="0" y="0"/>
              </a:cxn>
              <a:cxn ang="0">
                <a:pos x="4" y="1203"/>
              </a:cxn>
            </a:cxnLst>
            <a:rect l="0" t="0" r="r" b="b"/>
            <a:pathLst>
              <a:path w="4" h="1203">
                <a:moveTo>
                  <a:pt x="0" y="0"/>
                </a:moveTo>
                <a:lnTo>
                  <a:pt x="4" y="1203"/>
                </a:lnTo>
              </a:path>
            </a:pathLst>
          </a:custGeom>
          <a:noFill/>
          <a:ln w="57150" cap="flat" cmpd="sng">
            <a:solidFill>
              <a:schemeClr val="bg1"/>
            </a:solidFill>
            <a:prstDash val="solid"/>
            <a:round/>
            <a:headEnd type="oval" w="med" len="med"/>
            <a:tailEnd type="triangle" w="med" len="med"/>
          </a:ln>
          <a:effectLst/>
        </p:spPr>
        <p:txBody>
          <a:bodyPr/>
          <a:lstStyle/>
          <a:p>
            <a:endParaRPr lang="fr-FR"/>
          </a:p>
        </p:txBody>
      </p:sp>
      <p:sp>
        <p:nvSpPr>
          <p:cNvPr id="113701" name="Freeform 37"/>
          <p:cNvSpPr>
            <a:spLocks/>
          </p:cNvSpPr>
          <p:nvPr/>
        </p:nvSpPr>
        <p:spPr bwMode="auto">
          <a:xfrm rot="-10800000">
            <a:off x="3612444" y="2565400"/>
            <a:ext cx="11289" cy="1397000"/>
          </a:xfrm>
          <a:custGeom>
            <a:avLst/>
            <a:gdLst/>
            <a:ahLst/>
            <a:cxnLst>
              <a:cxn ang="0">
                <a:pos x="0" y="880"/>
              </a:cxn>
              <a:cxn ang="0">
                <a:pos x="8" y="0"/>
              </a:cxn>
            </a:cxnLst>
            <a:rect l="0" t="0" r="r" b="b"/>
            <a:pathLst>
              <a:path w="8" h="880">
                <a:moveTo>
                  <a:pt x="0" y="880"/>
                </a:moveTo>
                <a:lnTo>
                  <a:pt x="8" y="0"/>
                </a:lnTo>
              </a:path>
            </a:pathLst>
          </a:custGeom>
          <a:noFill/>
          <a:ln w="57150" cap="flat" cmpd="sng">
            <a:solidFill>
              <a:schemeClr val="bg1"/>
            </a:solidFill>
            <a:prstDash val="solid"/>
            <a:round/>
            <a:headEnd type="oval" w="med" len="med"/>
            <a:tailEnd type="triangle" w="med" len="med"/>
          </a:ln>
          <a:effectLst/>
        </p:spPr>
        <p:txBody>
          <a:bodyPr/>
          <a:lstStyle/>
          <a:p>
            <a:endParaRPr lang="fr-FR"/>
          </a:p>
        </p:txBody>
      </p:sp>
      <p:sp>
        <p:nvSpPr>
          <p:cNvPr id="113702" name="Text Box 38"/>
          <p:cNvSpPr txBox="1">
            <a:spLocks noChangeArrowheads="1"/>
          </p:cNvSpPr>
          <p:nvPr/>
        </p:nvSpPr>
        <p:spPr bwMode="auto">
          <a:xfrm>
            <a:off x="1883834" y="2565401"/>
            <a:ext cx="1216378" cy="1200329"/>
          </a:xfrm>
          <a:prstGeom prst="rect">
            <a:avLst/>
          </a:prstGeom>
          <a:solidFill>
            <a:schemeClr val="bg1"/>
          </a:solidFill>
          <a:ln w="136525">
            <a:noFill/>
            <a:miter lim="800000"/>
            <a:headEnd/>
            <a:tailEnd/>
          </a:ln>
          <a:effectLst/>
        </p:spPr>
        <p:txBody>
          <a:bodyPr>
            <a:spAutoFit/>
          </a:bodyPr>
          <a:lstStyle/>
          <a:p>
            <a:pPr>
              <a:spcBef>
                <a:spcPct val="50000"/>
              </a:spcBef>
            </a:pPr>
            <a:r>
              <a:rPr lang="en-US"/>
              <a:t>Re-entry perf.</a:t>
            </a:r>
          </a:p>
        </p:txBody>
      </p:sp>
      <p:sp>
        <p:nvSpPr>
          <p:cNvPr id="113712" name="Text Box 48"/>
          <p:cNvSpPr txBox="1">
            <a:spLocks noChangeArrowheads="1"/>
          </p:cNvSpPr>
          <p:nvPr/>
        </p:nvSpPr>
        <p:spPr bwMode="auto">
          <a:xfrm>
            <a:off x="0" y="0"/>
            <a:ext cx="2524478" cy="457200"/>
          </a:xfrm>
          <a:prstGeom prst="rect">
            <a:avLst/>
          </a:prstGeom>
          <a:noFill/>
          <a:ln w="136525">
            <a:noFill/>
            <a:miter lim="800000"/>
            <a:headEnd/>
            <a:tailEnd/>
          </a:ln>
          <a:effectLst/>
        </p:spPr>
        <p:txBody>
          <a:bodyPr>
            <a:spAutoFit/>
          </a:bodyPr>
          <a:lstStyle/>
          <a:p>
            <a:pPr>
              <a:spcBef>
                <a:spcPct val="50000"/>
              </a:spcBef>
            </a:pPr>
            <a:r>
              <a:rPr lang="en-US"/>
              <a:t>Pattern 2 treatment</a:t>
            </a:r>
          </a:p>
        </p:txBody>
      </p:sp>
      <p:sp>
        <p:nvSpPr>
          <p:cNvPr id="113713" name="Rectangle 49" descr="Petits confettis"/>
          <p:cNvSpPr>
            <a:spLocks noChangeArrowheads="1"/>
          </p:cNvSpPr>
          <p:nvPr/>
        </p:nvSpPr>
        <p:spPr bwMode="auto">
          <a:xfrm>
            <a:off x="475545" y="1557338"/>
            <a:ext cx="8153400" cy="1223962"/>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924279" y="701676"/>
            <a:ext cx="2010833" cy="5529263"/>
            <a:chOff x="1728" y="336"/>
            <a:chExt cx="1267" cy="3483"/>
          </a:xfrm>
        </p:grpSpPr>
        <p:sp>
          <p:nvSpPr>
            <p:cNvPr id="105476" name="Freeform 4"/>
            <p:cNvSpPr>
              <a:spLocks/>
            </p:cNvSpPr>
            <p:nvPr/>
          </p:nvSpPr>
          <p:spPr bwMode="auto">
            <a:xfrm flipH="1">
              <a:off x="1898" y="3357"/>
              <a:ext cx="276" cy="258"/>
            </a:xfrm>
            <a:custGeom>
              <a:avLst/>
              <a:gdLst/>
              <a:ahLst/>
              <a:cxnLst>
                <a:cxn ang="0">
                  <a:pos x="101" y="0"/>
                </a:cxn>
                <a:cxn ang="0">
                  <a:pos x="107" y="6"/>
                </a:cxn>
                <a:cxn ang="0">
                  <a:pos x="107" y="12"/>
                </a:cxn>
                <a:cxn ang="0">
                  <a:pos x="101" y="18"/>
                </a:cxn>
                <a:cxn ang="0">
                  <a:pos x="101" y="18"/>
                </a:cxn>
                <a:cxn ang="0">
                  <a:pos x="89" y="24"/>
                </a:cxn>
                <a:cxn ang="0">
                  <a:pos x="77" y="42"/>
                </a:cxn>
                <a:cxn ang="0">
                  <a:pos x="66" y="54"/>
                </a:cxn>
                <a:cxn ang="0">
                  <a:pos x="54" y="66"/>
                </a:cxn>
                <a:cxn ang="0">
                  <a:pos x="54" y="66"/>
                </a:cxn>
                <a:cxn ang="0">
                  <a:pos x="42" y="84"/>
                </a:cxn>
                <a:cxn ang="0">
                  <a:pos x="30" y="102"/>
                </a:cxn>
                <a:cxn ang="0">
                  <a:pos x="30" y="102"/>
                </a:cxn>
                <a:cxn ang="0">
                  <a:pos x="24" y="120"/>
                </a:cxn>
                <a:cxn ang="0">
                  <a:pos x="12" y="144"/>
                </a:cxn>
                <a:cxn ang="0">
                  <a:pos x="6" y="168"/>
                </a:cxn>
                <a:cxn ang="0">
                  <a:pos x="0" y="180"/>
                </a:cxn>
                <a:cxn ang="0">
                  <a:pos x="0" y="180"/>
                </a:cxn>
                <a:cxn ang="0">
                  <a:pos x="0" y="180"/>
                </a:cxn>
                <a:cxn ang="0">
                  <a:pos x="0" y="168"/>
                </a:cxn>
                <a:cxn ang="0">
                  <a:pos x="6" y="132"/>
                </a:cxn>
                <a:cxn ang="0">
                  <a:pos x="6" y="132"/>
                </a:cxn>
                <a:cxn ang="0">
                  <a:pos x="6" y="120"/>
                </a:cxn>
                <a:cxn ang="0">
                  <a:pos x="12" y="108"/>
                </a:cxn>
                <a:cxn ang="0">
                  <a:pos x="36" y="66"/>
                </a:cxn>
                <a:cxn ang="0">
                  <a:pos x="60" y="24"/>
                </a:cxn>
                <a:cxn ang="0">
                  <a:pos x="77" y="12"/>
                </a:cxn>
                <a:cxn ang="0">
                  <a:pos x="101" y="0"/>
                </a:cxn>
              </a:cxnLst>
              <a:rect l="0" t="0" r="r" b="b"/>
              <a:pathLst>
                <a:path w="107" h="180">
                  <a:moveTo>
                    <a:pt x="101" y="0"/>
                  </a:moveTo>
                  <a:lnTo>
                    <a:pt x="107" y="6"/>
                  </a:lnTo>
                  <a:lnTo>
                    <a:pt x="107" y="12"/>
                  </a:lnTo>
                  <a:lnTo>
                    <a:pt x="101" y="18"/>
                  </a:lnTo>
                  <a:lnTo>
                    <a:pt x="101" y="18"/>
                  </a:lnTo>
                  <a:lnTo>
                    <a:pt x="89" y="24"/>
                  </a:lnTo>
                  <a:lnTo>
                    <a:pt x="77" y="42"/>
                  </a:lnTo>
                  <a:lnTo>
                    <a:pt x="66" y="54"/>
                  </a:lnTo>
                  <a:lnTo>
                    <a:pt x="54" y="66"/>
                  </a:lnTo>
                  <a:lnTo>
                    <a:pt x="54" y="66"/>
                  </a:lnTo>
                  <a:lnTo>
                    <a:pt x="42" y="84"/>
                  </a:lnTo>
                  <a:lnTo>
                    <a:pt x="30" y="102"/>
                  </a:lnTo>
                  <a:lnTo>
                    <a:pt x="30" y="102"/>
                  </a:lnTo>
                  <a:lnTo>
                    <a:pt x="24" y="120"/>
                  </a:lnTo>
                  <a:lnTo>
                    <a:pt x="12" y="144"/>
                  </a:lnTo>
                  <a:lnTo>
                    <a:pt x="6" y="168"/>
                  </a:lnTo>
                  <a:lnTo>
                    <a:pt x="0" y="180"/>
                  </a:lnTo>
                  <a:lnTo>
                    <a:pt x="0" y="180"/>
                  </a:lnTo>
                  <a:lnTo>
                    <a:pt x="0" y="180"/>
                  </a:lnTo>
                  <a:lnTo>
                    <a:pt x="0" y="168"/>
                  </a:lnTo>
                  <a:lnTo>
                    <a:pt x="6" y="132"/>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05477" name="Freeform 5"/>
            <p:cNvSpPr>
              <a:spLocks/>
            </p:cNvSpPr>
            <p:nvPr/>
          </p:nvSpPr>
          <p:spPr bwMode="auto">
            <a:xfrm>
              <a:off x="1728" y="336"/>
              <a:ext cx="1267" cy="3367"/>
            </a:xfrm>
            <a:custGeom>
              <a:avLst/>
              <a:gdLst/>
              <a:ahLst/>
              <a:cxnLst>
                <a:cxn ang="0">
                  <a:pos x="77" y="325"/>
                </a:cxn>
                <a:cxn ang="0">
                  <a:pos x="0" y="538"/>
                </a:cxn>
                <a:cxn ang="0">
                  <a:pos x="15" y="649"/>
                </a:cxn>
                <a:cxn ang="0">
                  <a:pos x="108" y="830"/>
                </a:cxn>
                <a:cxn ang="0">
                  <a:pos x="108" y="914"/>
                </a:cxn>
                <a:cxn ang="0">
                  <a:pos x="186" y="1206"/>
                </a:cxn>
                <a:cxn ang="0">
                  <a:pos x="217" y="1290"/>
                </a:cxn>
                <a:cxn ang="0">
                  <a:pos x="276" y="1615"/>
                </a:cxn>
                <a:cxn ang="0">
                  <a:pos x="292" y="1718"/>
                </a:cxn>
                <a:cxn ang="0">
                  <a:pos x="232" y="1881"/>
                </a:cxn>
                <a:cxn ang="0">
                  <a:pos x="217" y="1948"/>
                </a:cxn>
                <a:cxn ang="0">
                  <a:pos x="186" y="2025"/>
                </a:cxn>
                <a:cxn ang="0">
                  <a:pos x="170" y="2257"/>
                </a:cxn>
                <a:cxn ang="0">
                  <a:pos x="276" y="2410"/>
                </a:cxn>
                <a:cxn ang="0">
                  <a:pos x="322" y="2607"/>
                </a:cxn>
                <a:cxn ang="0">
                  <a:pos x="338" y="2683"/>
                </a:cxn>
                <a:cxn ang="0">
                  <a:pos x="353" y="2829"/>
                </a:cxn>
                <a:cxn ang="0">
                  <a:pos x="232" y="2889"/>
                </a:cxn>
                <a:cxn ang="0">
                  <a:pos x="170" y="2967"/>
                </a:cxn>
                <a:cxn ang="0">
                  <a:pos x="276" y="3042"/>
                </a:cxn>
                <a:cxn ang="0">
                  <a:pos x="384" y="3120"/>
                </a:cxn>
                <a:cxn ang="0">
                  <a:pos x="508" y="3316"/>
                </a:cxn>
                <a:cxn ang="0">
                  <a:pos x="539" y="3341"/>
                </a:cxn>
                <a:cxn ang="0">
                  <a:pos x="725" y="3367"/>
                </a:cxn>
                <a:cxn ang="0">
                  <a:pos x="880" y="3350"/>
                </a:cxn>
                <a:cxn ang="0">
                  <a:pos x="833" y="3274"/>
                </a:cxn>
                <a:cxn ang="0">
                  <a:pos x="787" y="3025"/>
                </a:cxn>
                <a:cxn ang="0">
                  <a:pos x="771" y="2864"/>
                </a:cxn>
                <a:cxn ang="0">
                  <a:pos x="756" y="2700"/>
                </a:cxn>
                <a:cxn ang="0">
                  <a:pos x="740" y="2513"/>
                </a:cxn>
                <a:cxn ang="0">
                  <a:pos x="740" y="2257"/>
                </a:cxn>
                <a:cxn ang="0">
                  <a:pos x="740" y="2128"/>
                </a:cxn>
                <a:cxn ang="0">
                  <a:pos x="740" y="1931"/>
                </a:cxn>
                <a:cxn ang="0">
                  <a:pos x="771" y="1864"/>
                </a:cxn>
                <a:cxn ang="0">
                  <a:pos x="864" y="1744"/>
                </a:cxn>
                <a:cxn ang="0">
                  <a:pos x="880" y="1709"/>
                </a:cxn>
                <a:cxn ang="0">
                  <a:pos x="880" y="1623"/>
                </a:cxn>
                <a:cxn ang="0">
                  <a:pos x="911" y="1462"/>
                </a:cxn>
                <a:cxn ang="0">
                  <a:pos x="942" y="1376"/>
                </a:cxn>
                <a:cxn ang="0">
                  <a:pos x="1003" y="1197"/>
                </a:cxn>
                <a:cxn ang="0">
                  <a:pos x="1050" y="897"/>
                </a:cxn>
                <a:cxn ang="0">
                  <a:pos x="1034" y="804"/>
                </a:cxn>
                <a:cxn ang="0">
                  <a:pos x="1050" y="641"/>
                </a:cxn>
                <a:cxn ang="0">
                  <a:pos x="1079" y="472"/>
                </a:cxn>
                <a:cxn ang="0">
                  <a:pos x="1193" y="157"/>
                </a:cxn>
                <a:cxn ang="0">
                  <a:pos x="1236" y="43"/>
                </a:cxn>
                <a:cxn ang="0">
                  <a:pos x="1205" y="60"/>
                </a:cxn>
                <a:cxn ang="0">
                  <a:pos x="942" y="0"/>
                </a:cxn>
                <a:cxn ang="0">
                  <a:pos x="709" y="34"/>
                </a:cxn>
                <a:cxn ang="0">
                  <a:pos x="415" y="120"/>
                </a:cxn>
                <a:cxn ang="0">
                  <a:pos x="276" y="180"/>
                </a:cxn>
              </a:cxnLst>
              <a:rect l="0" t="0" r="r" b="b"/>
              <a:pathLst>
                <a:path w="1267" h="3367">
                  <a:moveTo>
                    <a:pt x="276" y="180"/>
                  </a:moveTo>
                  <a:lnTo>
                    <a:pt x="170" y="247"/>
                  </a:lnTo>
                  <a:lnTo>
                    <a:pt x="77" y="325"/>
                  </a:lnTo>
                  <a:lnTo>
                    <a:pt x="15" y="428"/>
                  </a:lnTo>
                  <a:lnTo>
                    <a:pt x="0" y="479"/>
                  </a:lnTo>
                  <a:lnTo>
                    <a:pt x="0" y="538"/>
                  </a:lnTo>
                  <a:lnTo>
                    <a:pt x="0" y="538"/>
                  </a:lnTo>
                  <a:lnTo>
                    <a:pt x="0" y="598"/>
                  </a:lnTo>
                  <a:lnTo>
                    <a:pt x="15" y="649"/>
                  </a:lnTo>
                  <a:lnTo>
                    <a:pt x="62" y="718"/>
                  </a:lnTo>
                  <a:lnTo>
                    <a:pt x="93" y="778"/>
                  </a:lnTo>
                  <a:lnTo>
                    <a:pt x="108" y="830"/>
                  </a:lnTo>
                  <a:lnTo>
                    <a:pt x="108" y="830"/>
                  </a:lnTo>
                  <a:lnTo>
                    <a:pt x="108" y="864"/>
                  </a:lnTo>
                  <a:lnTo>
                    <a:pt x="108" y="914"/>
                  </a:lnTo>
                  <a:lnTo>
                    <a:pt x="139" y="1034"/>
                  </a:lnTo>
                  <a:lnTo>
                    <a:pt x="155" y="1154"/>
                  </a:lnTo>
                  <a:lnTo>
                    <a:pt x="186" y="1206"/>
                  </a:lnTo>
                  <a:lnTo>
                    <a:pt x="201" y="1247"/>
                  </a:lnTo>
                  <a:lnTo>
                    <a:pt x="201" y="1247"/>
                  </a:lnTo>
                  <a:lnTo>
                    <a:pt x="217" y="1290"/>
                  </a:lnTo>
                  <a:lnTo>
                    <a:pt x="232" y="1350"/>
                  </a:lnTo>
                  <a:lnTo>
                    <a:pt x="263" y="1479"/>
                  </a:lnTo>
                  <a:lnTo>
                    <a:pt x="276" y="1615"/>
                  </a:lnTo>
                  <a:lnTo>
                    <a:pt x="292" y="1675"/>
                  </a:lnTo>
                  <a:lnTo>
                    <a:pt x="292" y="1718"/>
                  </a:lnTo>
                  <a:lnTo>
                    <a:pt x="292" y="1718"/>
                  </a:lnTo>
                  <a:lnTo>
                    <a:pt x="276" y="1786"/>
                  </a:lnTo>
                  <a:lnTo>
                    <a:pt x="263" y="1838"/>
                  </a:lnTo>
                  <a:lnTo>
                    <a:pt x="232" y="1881"/>
                  </a:lnTo>
                  <a:lnTo>
                    <a:pt x="232" y="1898"/>
                  </a:lnTo>
                  <a:lnTo>
                    <a:pt x="232" y="1898"/>
                  </a:lnTo>
                  <a:lnTo>
                    <a:pt x="217" y="1948"/>
                  </a:lnTo>
                  <a:lnTo>
                    <a:pt x="201" y="1982"/>
                  </a:lnTo>
                  <a:lnTo>
                    <a:pt x="186" y="2025"/>
                  </a:lnTo>
                  <a:lnTo>
                    <a:pt x="186" y="2025"/>
                  </a:lnTo>
                  <a:lnTo>
                    <a:pt x="155" y="2094"/>
                  </a:lnTo>
                  <a:lnTo>
                    <a:pt x="155" y="2171"/>
                  </a:lnTo>
                  <a:lnTo>
                    <a:pt x="170" y="2257"/>
                  </a:lnTo>
                  <a:lnTo>
                    <a:pt x="232" y="2333"/>
                  </a:lnTo>
                  <a:lnTo>
                    <a:pt x="232" y="2333"/>
                  </a:lnTo>
                  <a:lnTo>
                    <a:pt x="276" y="2410"/>
                  </a:lnTo>
                  <a:lnTo>
                    <a:pt x="307" y="2496"/>
                  </a:lnTo>
                  <a:lnTo>
                    <a:pt x="322" y="2582"/>
                  </a:lnTo>
                  <a:lnTo>
                    <a:pt x="322" y="2607"/>
                  </a:lnTo>
                  <a:lnTo>
                    <a:pt x="338" y="2632"/>
                  </a:lnTo>
                  <a:lnTo>
                    <a:pt x="338" y="2632"/>
                  </a:lnTo>
                  <a:lnTo>
                    <a:pt x="338" y="2683"/>
                  </a:lnTo>
                  <a:lnTo>
                    <a:pt x="353" y="2743"/>
                  </a:lnTo>
                  <a:lnTo>
                    <a:pt x="353" y="2795"/>
                  </a:lnTo>
                  <a:lnTo>
                    <a:pt x="353" y="2829"/>
                  </a:lnTo>
                  <a:lnTo>
                    <a:pt x="353" y="2829"/>
                  </a:lnTo>
                  <a:lnTo>
                    <a:pt x="292" y="2855"/>
                  </a:lnTo>
                  <a:lnTo>
                    <a:pt x="232" y="2889"/>
                  </a:lnTo>
                  <a:lnTo>
                    <a:pt x="170" y="2932"/>
                  </a:lnTo>
                  <a:lnTo>
                    <a:pt x="155" y="2949"/>
                  </a:lnTo>
                  <a:lnTo>
                    <a:pt x="170" y="2967"/>
                  </a:lnTo>
                  <a:lnTo>
                    <a:pt x="170" y="2967"/>
                  </a:lnTo>
                  <a:lnTo>
                    <a:pt x="201" y="3008"/>
                  </a:lnTo>
                  <a:lnTo>
                    <a:pt x="276" y="3042"/>
                  </a:lnTo>
                  <a:lnTo>
                    <a:pt x="338" y="3077"/>
                  </a:lnTo>
                  <a:lnTo>
                    <a:pt x="384" y="3120"/>
                  </a:lnTo>
                  <a:lnTo>
                    <a:pt x="384" y="3120"/>
                  </a:lnTo>
                  <a:lnTo>
                    <a:pt x="415" y="3188"/>
                  </a:lnTo>
                  <a:lnTo>
                    <a:pt x="462" y="3257"/>
                  </a:lnTo>
                  <a:lnTo>
                    <a:pt x="508" y="3316"/>
                  </a:lnTo>
                  <a:lnTo>
                    <a:pt x="524" y="3333"/>
                  </a:lnTo>
                  <a:lnTo>
                    <a:pt x="539" y="3341"/>
                  </a:lnTo>
                  <a:lnTo>
                    <a:pt x="539" y="3341"/>
                  </a:lnTo>
                  <a:lnTo>
                    <a:pt x="555" y="3350"/>
                  </a:lnTo>
                  <a:lnTo>
                    <a:pt x="601" y="3358"/>
                  </a:lnTo>
                  <a:lnTo>
                    <a:pt x="725" y="3367"/>
                  </a:lnTo>
                  <a:lnTo>
                    <a:pt x="787" y="3367"/>
                  </a:lnTo>
                  <a:lnTo>
                    <a:pt x="849" y="3358"/>
                  </a:lnTo>
                  <a:lnTo>
                    <a:pt x="880" y="3350"/>
                  </a:lnTo>
                  <a:lnTo>
                    <a:pt x="880" y="3333"/>
                  </a:lnTo>
                  <a:lnTo>
                    <a:pt x="880" y="3333"/>
                  </a:lnTo>
                  <a:lnTo>
                    <a:pt x="833" y="3274"/>
                  </a:lnTo>
                  <a:lnTo>
                    <a:pt x="818" y="3205"/>
                  </a:lnTo>
                  <a:lnTo>
                    <a:pt x="787" y="3111"/>
                  </a:lnTo>
                  <a:lnTo>
                    <a:pt x="787" y="3025"/>
                  </a:lnTo>
                  <a:lnTo>
                    <a:pt x="787" y="3025"/>
                  </a:lnTo>
                  <a:lnTo>
                    <a:pt x="787" y="2949"/>
                  </a:lnTo>
                  <a:lnTo>
                    <a:pt x="771" y="2864"/>
                  </a:lnTo>
                  <a:lnTo>
                    <a:pt x="771" y="2778"/>
                  </a:lnTo>
                  <a:lnTo>
                    <a:pt x="756" y="2700"/>
                  </a:lnTo>
                  <a:lnTo>
                    <a:pt x="756" y="2700"/>
                  </a:lnTo>
                  <a:lnTo>
                    <a:pt x="740" y="2658"/>
                  </a:lnTo>
                  <a:lnTo>
                    <a:pt x="740" y="2590"/>
                  </a:lnTo>
                  <a:lnTo>
                    <a:pt x="740" y="2513"/>
                  </a:lnTo>
                  <a:lnTo>
                    <a:pt x="740" y="2427"/>
                  </a:lnTo>
                  <a:lnTo>
                    <a:pt x="740" y="2341"/>
                  </a:lnTo>
                  <a:lnTo>
                    <a:pt x="740" y="2257"/>
                  </a:lnTo>
                  <a:lnTo>
                    <a:pt x="740" y="2180"/>
                  </a:lnTo>
                  <a:lnTo>
                    <a:pt x="740" y="2128"/>
                  </a:lnTo>
                  <a:lnTo>
                    <a:pt x="740" y="2128"/>
                  </a:lnTo>
                  <a:lnTo>
                    <a:pt x="740" y="2051"/>
                  </a:lnTo>
                  <a:lnTo>
                    <a:pt x="740" y="1991"/>
                  </a:lnTo>
                  <a:lnTo>
                    <a:pt x="740" y="1931"/>
                  </a:lnTo>
                  <a:lnTo>
                    <a:pt x="756" y="1889"/>
                  </a:lnTo>
                  <a:lnTo>
                    <a:pt x="756" y="1889"/>
                  </a:lnTo>
                  <a:lnTo>
                    <a:pt x="771" y="1864"/>
                  </a:lnTo>
                  <a:lnTo>
                    <a:pt x="818" y="1829"/>
                  </a:lnTo>
                  <a:lnTo>
                    <a:pt x="849" y="1795"/>
                  </a:lnTo>
                  <a:lnTo>
                    <a:pt x="864" y="1744"/>
                  </a:lnTo>
                  <a:lnTo>
                    <a:pt x="864" y="1744"/>
                  </a:lnTo>
                  <a:lnTo>
                    <a:pt x="864" y="1735"/>
                  </a:lnTo>
                  <a:lnTo>
                    <a:pt x="880" y="1709"/>
                  </a:lnTo>
                  <a:lnTo>
                    <a:pt x="880" y="1666"/>
                  </a:lnTo>
                  <a:lnTo>
                    <a:pt x="880" y="1623"/>
                  </a:lnTo>
                  <a:lnTo>
                    <a:pt x="880" y="1623"/>
                  </a:lnTo>
                  <a:lnTo>
                    <a:pt x="880" y="1573"/>
                  </a:lnTo>
                  <a:lnTo>
                    <a:pt x="895" y="1513"/>
                  </a:lnTo>
                  <a:lnTo>
                    <a:pt x="911" y="1462"/>
                  </a:lnTo>
                  <a:lnTo>
                    <a:pt x="926" y="1410"/>
                  </a:lnTo>
                  <a:lnTo>
                    <a:pt x="926" y="1410"/>
                  </a:lnTo>
                  <a:lnTo>
                    <a:pt x="942" y="1376"/>
                  </a:lnTo>
                  <a:lnTo>
                    <a:pt x="957" y="1333"/>
                  </a:lnTo>
                  <a:lnTo>
                    <a:pt x="973" y="1264"/>
                  </a:lnTo>
                  <a:lnTo>
                    <a:pt x="1003" y="1197"/>
                  </a:lnTo>
                  <a:lnTo>
                    <a:pt x="1034" y="1034"/>
                  </a:lnTo>
                  <a:lnTo>
                    <a:pt x="1050" y="965"/>
                  </a:lnTo>
                  <a:lnTo>
                    <a:pt x="1050" y="897"/>
                  </a:lnTo>
                  <a:lnTo>
                    <a:pt x="1050" y="897"/>
                  </a:lnTo>
                  <a:lnTo>
                    <a:pt x="1050" y="847"/>
                  </a:lnTo>
                  <a:lnTo>
                    <a:pt x="1034" y="804"/>
                  </a:lnTo>
                  <a:lnTo>
                    <a:pt x="1034" y="752"/>
                  </a:lnTo>
                  <a:lnTo>
                    <a:pt x="1034" y="701"/>
                  </a:lnTo>
                  <a:lnTo>
                    <a:pt x="1050" y="641"/>
                  </a:lnTo>
                  <a:lnTo>
                    <a:pt x="1050" y="641"/>
                  </a:lnTo>
                  <a:lnTo>
                    <a:pt x="1065" y="606"/>
                  </a:lnTo>
                  <a:lnTo>
                    <a:pt x="1079" y="472"/>
                  </a:lnTo>
                  <a:lnTo>
                    <a:pt x="1093" y="343"/>
                  </a:lnTo>
                  <a:lnTo>
                    <a:pt x="1164" y="243"/>
                  </a:lnTo>
                  <a:lnTo>
                    <a:pt x="1193" y="157"/>
                  </a:lnTo>
                  <a:lnTo>
                    <a:pt x="1221" y="143"/>
                  </a:lnTo>
                  <a:lnTo>
                    <a:pt x="1236" y="100"/>
                  </a:lnTo>
                  <a:lnTo>
                    <a:pt x="1236" y="43"/>
                  </a:lnTo>
                  <a:lnTo>
                    <a:pt x="1250" y="71"/>
                  </a:lnTo>
                  <a:lnTo>
                    <a:pt x="1267" y="112"/>
                  </a:lnTo>
                  <a:lnTo>
                    <a:pt x="1205" y="60"/>
                  </a:lnTo>
                  <a:lnTo>
                    <a:pt x="1127" y="26"/>
                  </a:lnTo>
                  <a:lnTo>
                    <a:pt x="1050" y="0"/>
                  </a:lnTo>
                  <a:lnTo>
                    <a:pt x="942" y="0"/>
                  </a:lnTo>
                  <a:lnTo>
                    <a:pt x="833" y="9"/>
                  </a:lnTo>
                  <a:lnTo>
                    <a:pt x="833" y="9"/>
                  </a:lnTo>
                  <a:lnTo>
                    <a:pt x="709" y="34"/>
                  </a:lnTo>
                  <a:lnTo>
                    <a:pt x="601" y="69"/>
                  </a:lnTo>
                  <a:lnTo>
                    <a:pt x="493" y="94"/>
                  </a:lnTo>
                  <a:lnTo>
                    <a:pt x="415" y="120"/>
                  </a:lnTo>
                  <a:lnTo>
                    <a:pt x="353" y="146"/>
                  </a:lnTo>
                  <a:lnTo>
                    <a:pt x="307" y="163"/>
                  </a:lnTo>
                  <a:lnTo>
                    <a:pt x="276" y="180"/>
                  </a:lnTo>
                  <a:lnTo>
                    <a:pt x="276" y="180"/>
                  </a:lnTo>
                  <a:close/>
                </a:path>
              </a:pathLst>
            </a:custGeom>
            <a:solidFill>
              <a:srgbClr val="F2AD8C"/>
            </a:solidFill>
            <a:ln w="9525">
              <a:noFill/>
              <a:round/>
              <a:headEnd/>
              <a:tailEnd/>
            </a:ln>
          </p:spPr>
          <p:txBody>
            <a:bodyPr/>
            <a:lstStyle/>
            <a:p>
              <a:endParaRPr lang="fr-FR"/>
            </a:p>
          </p:txBody>
        </p:sp>
        <p:sp>
          <p:nvSpPr>
            <p:cNvPr id="105478" name="Freeform 6"/>
            <p:cNvSpPr>
              <a:spLocks/>
            </p:cNvSpPr>
            <p:nvPr/>
          </p:nvSpPr>
          <p:spPr bwMode="auto">
            <a:xfrm flipH="1">
              <a:off x="1898" y="530"/>
              <a:ext cx="849" cy="1084"/>
            </a:xfrm>
            <a:custGeom>
              <a:avLst/>
              <a:gdLst/>
              <a:ahLst/>
              <a:cxnLst>
                <a:cxn ang="0">
                  <a:pos x="54" y="0"/>
                </a:cxn>
                <a:cxn ang="0">
                  <a:pos x="132" y="6"/>
                </a:cxn>
                <a:cxn ang="0">
                  <a:pos x="198" y="29"/>
                </a:cxn>
                <a:cxn ang="0">
                  <a:pos x="246" y="59"/>
                </a:cxn>
                <a:cxn ang="0">
                  <a:pos x="282" y="101"/>
                </a:cxn>
                <a:cxn ang="0">
                  <a:pos x="311" y="155"/>
                </a:cxn>
                <a:cxn ang="0">
                  <a:pos x="323" y="209"/>
                </a:cxn>
                <a:cxn ang="0">
                  <a:pos x="329" y="269"/>
                </a:cxn>
                <a:cxn ang="0">
                  <a:pos x="329" y="334"/>
                </a:cxn>
                <a:cxn ang="0">
                  <a:pos x="323" y="400"/>
                </a:cxn>
                <a:cxn ang="0">
                  <a:pos x="305" y="466"/>
                </a:cxn>
                <a:cxn ang="0">
                  <a:pos x="293" y="525"/>
                </a:cxn>
                <a:cxn ang="0">
                  <a:pos x="270" y="585"/>
                </a:cxn>
                <a:cxn ang="0">
                  <a:pos x="252" y="633"/>
                </a:cxn>
                <a:cxn ang="0">
                  <a:pos x="234" y="681"/>
                </a:cxn>
                <a:cxn ang="0">
                  <a:pos x="216" y="711"/>
                </a:cxn>
                <a:cxn ang="0">
                  <a:pos x="198" y="735"/>
                </a:cxn>
                <a:cxn ang="0">
                  <a:pos x="198" y="735"/>
                </a:cxn>
                <a:cxn ang="0">
                  <a:pos x="186" y="747"/>
                </a:cxn>
                <a:cxn ang="0">
                  <a:pos x="174" y="758"/>
                </a:cxn>
                <a:cxn ang="0">
                  <a:pos x="150" y="753"/>
                </a:cxn>
                <a:cxn ang="0">
                  <a:pos x="126" y="735"/>
                </a:cxn>
                <a:cxn ang="0">
                  <a:pos x="102" y="693"/>
                </a:cxn>
                <a:cxn ang="0">
                  <a:pos x="78" y="645"/>
                </a:cxn>
                <a:cxn ang="0">
                  <a:pos x="60" y="579"/>
                </a:cxn>
                <a:cxn ang="0">
                  <a:pos x="42" y="508"/>
                </a:cxn>
                <a:cxn ang="0">
                  <a:pos x="24" y="436"/>
                </a:cxn>
                <a:cxn ang="0">
                  <a:pos x="0" y="280"/>
                </a:cxn>
                <a:cxn ang="0">
                  <a:pos x="0" y="209"/>
                </a:cxn>
                <a:cxn ang="0">
                  <a:pos x="0" y="143"/>
                </a:cxn>
                <a:cxn ang="0">
                  <a:pos x="0" y="83"/>
                </a:cxn>
                <a:cxn ang="0">
                  <a:pos x="12" y="35"/>
                </a:cxn>
                <a:cxn ang="0">
                  <a:pos x="30" y="12"/>
                </a:cxn>
                <a:cxn ang="0">
                  <a:pos x="54" y="0"/>
                </a:cxn>
              </a:cxnLst>
              <a:rect l="0" t="0" r="r" b="b"/>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05479" name="Freeform 7"/>
            <p:cNvSpPr>
              <a:spLocks/>
            </p:cNvSpPr>
            <p:nvPr/>
          </p:nvSpPr>
          <p:spPr bwMode="auto">
            <a:xfrm flipH="1">
              <a:off x="1945" y="555"/>
              <a:ext cx="770" cy="1000"/>
            </a:xfrm>
            <a:custGeom>
              <a:avLst/>
              <a:gdLst/>
              <a:ahLst/>
              <a:cxnLst>
                <a:cxn ang="0">
                  <a:pos x="54" y="0"/>
                </a:cxn>
                <a:cxn ang="0">
                  <a:pos x="126" y="6"/>
                </a:cxn>
                <a:cxn ang="0">
                  <a:pos x="180" y="23"/>
                </a:cxn>
                <a:cxn ang="0">
                  <a:pos x="228" y="53"/>
                </a:cxn>
                <a:cxn ang="0">
                  <a:pos x="258" y="95"/>
                </a:cxn>
                <a:cxn ang="0">
                  <a:pos x="281" y="143"/>
                </a:cxn>
                <a:cxn ang="0">
                  <a:pos x="293" y="191"/>
                </a:cxn>
                <a:cxn ang="0">
                  <a:pos x="299" y="245"/>
                </a:cxn>
                <a:cxn ang="0">
                  <a:pos x="299" y="304"/>
                </a:cxn>
                <a:cxn ang="0">
                  <a:pos x="281" y="424"/>
                </a:cxn>
                <a:cxn ang="0">
                  <a:pos x="252" y="531"/>
                </a:cxn>
                <a:cxn ang="0">
                  <a:pos x="234" y="579"/>
                </a:cxn>
                <a:cxn ang="0">
                  <a:pos x="216" y="621"/>
                </a:cxn>
                <a:cxn ang="0">
                  <a:pos x="198" y="651"/>
                </a:cxn>
                <a:cxn ang="0">
                  <a:pos x="186" y="675"/>
                </a:cxn>
                <a:cxn ang="0">
                  <a:pos x="186" y="675"/>
                </a:cxn>
                <a:cxn ang="0">
                  <a:pos x="174" y="687"/>
                </a:cxn>
                <a:cxn ang="0">
                  <a:pos x="162" y="699"/>
                </a:cxn>
                <a:cxn ang="0">
                  <a:pos x="138" y="699"/>
                </a:cxn>
                <a:cxn ang="0">
                  <a:pos x="114" y="675"/>
                </a:cxn>
                <a:cxn ang="0">
                  <a:pos x="96" y="639"/>
                </a:cxn>
                <a:cxn ang="0">
                  <a:pos x="72" y="591"/>
                </a:cxn>
                <a:cxn ang="0">
                  <a:pos x="54" y="537"/>
                </a:cxn>
                <a:cxn ang="0">
                  <a:pos x="36" y="472"/>
                </a:cxn>
                <a:cxn ang="0">
                  <a:pos x="24" y="400"/>
                </a:cxn>
                <a:cxn ang="0">
                  <a:pos x="0" y="256"/>
                </a:cxn>
                <a:cxn ang="0">
                  <a:pos x="0" y="191"/>
                </a:cxn>
                <a:cxn ang="0">
                  <a:pos x="0" y="131"/>
                </a:cxn>
                <a:cxn ang="0">
                  <a:pos x="0" y="77"/>
                </a:cxn>
                <a:cxn ang="0">
                  <a:pos x="12" y="35"/>
                </a:cxn>
                <a:cxn ang="0">
                  <a:pos x="30" y="6"/>
                </a:cxn>
                <a:cxn ang="0">
                  <a:pos x="54" y="0"/>
                </a:cxn>
              </a:cxnLst>
              <a:rect l="0" t="0" r="r" b="b"/>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05480" name="Freeform 8"/>
            <p:cNvSpPr>
              <a:spLocks/>
            </p:cNvSpPr>
            <p:nvPr/>
          </p:nvSpPr>
          <p:spPr bwMode="auto">
            <a:xfrm flipH="1">
              <a:off x="1976" y="588"/>
              <a:ext cx="710" cy="907"/>
            </a:xfrm>
            <a:custGeom>
              <a:avLst/>
              <a:gdLst/>
              <a:ahLst/>
              <a:cxnLst>
                <a:cxn ang="0">
                  <a:pos x="60" y="0"/>
                </a:cxn>
                <a:cxn ang="0">
                  <a:pos x="120" y="6"/>
                </a:cxn>
                <a:cxn ang="0">
                  <a:pos x="168" y="24"/>
                </a:cxn>
                <a:cxn ang="0">
                  <a:pos x="210" y="48"/>
                </a:cxn>
                <a:cxn ang="0">
                  <a:pos x="240" y="84"/>
                </a:cxn>
                <a:cxn ang="0">
                  <a:pos x="258" y="120"/>
                </a:cxn>
                <a:cxn ang="0">
                  <a:pos x="269" y="168"/>
                </a:cxn>
                <a:cxn ang="0">
                  <a:pos x="275" y="216"/>
                </a:cxn>
                <a:cxn ang="0">
                  <a:pos x="275" y="269"/>
                </a:cxn>
                <a:cxn ang="0">
                  <a:pos x="264" y="377"/>
                </a:cxn>
                <a:cxn ang="0">
                  <a:pos x="240" y="473"/>
                </a:cxn>
                <a:cxn ang="0">
                  <a:pos x="222" y="520"/>
                </a:cxn>
                <a:cxn ang="0">
                  <a:pos x="204" y="556"/>
                </a:cxn>
                <a:cxn ang="0">
                  <a:pos x="192" y="586"/>
                </a:cxn>
                <a:cxn ang="0">
                  <a:pos x="180" y="610"/>
                </a:cxn>
                <a:cxn ang="0">
                  <a:pos x="180" y="610"/>
                </a:cxn>
                <a:cxn ang="0">
                  <a:pos x="156" y="628"/>
                </a:cxn>
                <a:cxn ang="0">
                  <a:pos x="138" y="634"/>
                </a:cxn>
                <a:cxn ang="0">
                  <a:pos x="114" y="616"/>
                </a:cxn>
                <a:cxn ang="0">
                  <a:pos x="90" y="586"/>
                </a:cxn>
                <a:cxn ang="0">
                  <a:pos x="72" y="544"/>
                </a:cxn>
                <a:cxn ang="0">
                  <a:pos x="54" y="490"/>
                </a:cxn>
                <a:cxn ang="0">
                  <a:pos x="36" y="431"/>
                </a:cxn>
                <a:cxn ang="0">
                  <a:pos x="24" y="365"/>
                </a:cxn>
                <a:cxn ang="0">
                  <a:pos x="6" y="233"/>
                </a:cxn>
                <a:cxn ang="0">
                  <a:pos x="0" y="174"/>
                </a:cxn>
                <a:cxn ang="0">
                  <a:pos x="0" y="114"/>
                </a:cxn>
                <a:cxn ang="0">
                  <a:pos x="6" y="66"/>
                </a:cxn>
                <a:cxn ang="0">
                  <a:pos x="18" y="30"/>
                </a:cxn>
                <a:cxn ang="0">
                  <a:pos x="36" y="6"/>
                </a:cxn>
                <a:cxn ang="0">
                  <a:pos x="60" y="0"/>
                </a:cxn>
              </a:cxnLst>
              <a:rect l="0" t="0" r="r" b="b"/>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05481" name="Freeform 9"/>
            <p:cNvSpPr>
              <a:spLocks/>
            </p:cNvSpPr>
            <p:nvPr/>
          </p:nvSpPr>
          <p:spPr bwMode="auto">
            <a:xfrm flipH="1">
              <a:off x="2004" y="605"/>
              <a:ext cx="635" cy="830"/>
            </a:xfrm>
            <a:custGeom>
              <a:avLst/>
              <a:gdLst/>
              <a:ahLst/>
              <a:cxnLst>
                <a:cxn ang="0">
                  <a:pos x="60" y="0"/>
                </a:cxn>
                <a:cxn ang="0">
                  <a:pos x="108" y="6"/>
                </a:cxn>
                <a:cxn ang="0">
                  <a:pos x="156" y="24"/>
                </a:cxn>
                <a:cxn ang="0">
                  <a:pos x="186" y="48"/>
                </a:cxn>
                <a:cxn ang="0">
                  <a:pos x="210" y="78"/>
                </a:cxn>
                <a:cxn ang="0">
                  <a:pos x="228" y="114"/>
                </a:cxn>
                <a:cxn ang="0">
                  <a:pos x="240" y="156"/>
                </a:cxn>
                <a:cxn ang="0">
                  <a:pos x="246" y="245"/>
                </a:cxn>
                <a:cxn ang="0">
                  <a:pos x="234" y="341"/>
                </a:cxn>
                <a:cxn ang="0">
                  <a:pos x="216" y="431"/>
                </a:cxn>
                <a:cxn ang="0">
                  <a:pos x="204" y="472"/>
                </a:cxn>
                <a:cxn ang="0">
                  <a:pos x="186" y="508"/>
                </a:cxn>
                <a:cxn ang="0">
                  <a:pos x="174" y="532"/>
                </a:cxn>
                <a:cxn ang="0">
                  <a:pos x="162" y="556"/>
                </a:cxn>
                <a:cxn ang="0">
                  <a:pos x="162" y="556"/>
                </a:cxn>
                <a:cxn ang="0">
                  <a:pos x="144" y="574"/>
                </a:cxn>
                <a:cxn ang="0">
                  <a:pos x="126" y="580"/>
                </a:cxn>
                <a:cxn ang="0">
                  <a:pos x="102" y="562"/>
                </a:cxn>
                <a:cxn ang="0">
                  <a:pos x="84" y="538"/>
                </a:cxn>
                <a:cxn ang="0">
                  <a:pos x="66" y="496"/>
                </a:cxn>
                <a:cxn ang="0">
                  <a:pos x="48" y="449"/>
                </a:cxn>
                <a:cxn ang="0">
                  <a:pos x="30" y="395"/>
                </a:cxn>
                <a:cxn ang="0">
                  <a:pos x="18" y="335"/>
                </a:cxn>
                <a:cxn ang="0">
                  <a:pos x="0" y="216"/>
                </a:cxn>
                <a:cxn ang="0">
                  <a:pos x="0" y="162"/>
                </a:cxn>
                <a:cxn ang="0">
                  <a:pos x="0" y="108"/>
                </a:cxn>
                <a:cxn ang="0">
                  <a:pos x="6" y="66"/>
                </a:cxn>
                <a:cxn ang="0">
                  <a:pos x="18" y="30"/>
                </a:cxn>
                <a:cxn ang="0">
                  <a:pos x="36" y="6"/>
                </a:cxn>
                <a:cxn ang="0">
                  <a:pos x="60" y="0"/>
                </a:cxn>
              </a:cxnLst>
              <a:rect l="0" t="0" r="r" b="b"/>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05482" name="Freeform 10"/>
            <p:cNvSpPr>
              <a:spLocks/>
            </p:cNvSpPr>
            <p:nvPr/>
          </p:nvSpPr>
          <p:spPr bwMode="auto">
            <a:xfrm flipH="1">
              <a:off x="1920" y="1344"/>
              <a:ext cx="511"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6586B"/>
            </a:solidFill>
            <a:ln w="9525">
              <a:noFill/>
              <a:round/>
              <a:headEnd/>
              <a:tailEnd/>
            </a:ln>
          </p:spPr>
          <p:txBody>
            <a:bodyPr/>
            <a:lstStyle/>
            <a:p>
              <a:endParaRPr lang="fr-FR"/>
            </a:p>
          </p:txBody>
        </p:sp>
        <p:sp>
          <p:nvSpPr>
            <p:cNvPr id="105483" name="Freeform 11"/>
            <p:cNvSpPr>
              <a:spLocks/>
            </p:cNvSpPr>
            <p:nvPr/>
          </p:nvSpPr>
          <p:spPr bwMode="auto">
            <a:xfrm flipH="1">
              <a:off x="1959" y="2084"/>
              <a:ext cx="540" cy="1522"/>
            </a:xfrm>
            <a:custGeom>
              <a:avLst/>
              <a:gdLst/>
              <a:ahLst/>
              <a:cxnLst>
                <a:cxn ang="0">
                  <a:pos x="162" y="102"/>
                </a:cxn>
                <a:cxn ang="0">
                  <a:pos x="192" y="197"/>
                </a:cxn>
                <a:cxn ang="0">
                  <a:pos x="197" y="215"/>
                </a:cxn>
                <a:cxn ang="0">
                  <a:pos x="209" y="299"/>
                </a:cxn>
                <a:cxn ang="0">
                  <a:pos x="192" y="412"/>
                </a:cxn>
                <a:cxn ang="0">
                  <a:pos x="180" y="430"/>
                </a:cxn>
                <a:cxn ang="0">
                  <a:pos x="150" y="532"/>
                </a:cxn>
                <a:cxn ang="0">
                  <a:pos x="132" y="592"/>
                </a:cxn>
                <a:cxn ang="0">
                  <a:pos x="126" y="622"/>
                </a:cxn>
                <a:cxn ang="0">
                  <a:pos x="120" y="675"/>
                </a:cxn>
                <a:cxn ang="0">
                  <a:pos x="114" y="717"/>
                </a:cxn>
                <a:cxn ang="0">
                  <a:pos x="120" y="771"/>
                </a:cxn>
                <a:cxn ang="0">
                  <a:pos x="132" y="825"/>
                </a:cxn>
                <a:cxn ang="0">
                  <a:pos x="132" y="849"/>
                </a:cxn>
                <a:cxn ang="0">
                  <a:pos x="108" y="885"/>
                </a:cxn>
                <a:cxn ang="0">
                  <a:pos x="90" y="896"/>
                </a:cxn>
                <a:cxn ang="0">
                  <a:pos x="72" y="908"/>
                </a:cxn>
                <a:cxn ang="0">
                  <a:pos x="60" y="932"/>
                </a:cxn>
                <a:cxn ang="0">
                  <a:pos x="60" y="950"/>
                </a:cxn>
                <a:cxn ang="0">
                  <a:pos x="36" y="1028"/>
                </a:cxn>
                <a:cxn ang="0">
                  <a:pos x="12" y="1058"/>
                </a:cxn>
                <a:cxn ang="0">
                  <a:pos x="0" y="1058"/>
                </a:cxn>
                <a:cxn ang="0">
                  <a:pos x="0" y="1034"/>
                </a:cxn>
                <a:cxn ang="0">
                  <a:pos x="12" y="902"/>
                </a:cxn>
                <a:cxn ang="0">
                  <a:pos x="18" y="825"/>
                </a:cxn>
                <a:cxn ang="0">
                  <a:pos x="18" y="807"/>
                </a:cxn>
                <a:cxn ang="0">
                  <a:pos x="24" y="717"/>
                </a:cxn>
                <a:cxn ang="0">
                  <a:pos x="30" y="598"/>
                </a:cxn>
                <a:cxn ang="0">
                  <a:pos x="30" y="562"/>
                </a:cxn>
                <a:cxn ang="0">
                  <a:pos x="36" y="466"/>
                </a:cxn>
                <a:cxn ang="0">
                  <a:pos x="36" y="353"/>
                </a:cxn>
                <a:cxn ang="0">
                  <a:pos x="30" y="251"/>
                </a:cxn>
                <a:cxn ang="0">
                  <a:pos x="30" y="215"/>
                </a:cxn>
                <a:cxn ang="0">
                  <a:pos x="36" y="126"/>
                </a:cxn>
                <a:cxn ang="0">
                  <a:pos x="54" y="72"/>
                </a:cxn>
                <a:cxn ang="0">
                  <a:pos x="60" y="60"/>
                </a:cxn>
                <a:cxn ang="0">
                  <a:pos x="84" y="18"/>
                </a:cxn>
                <a:cxn ang="0">
                  <a:pos x="120" y="0"/>
                </a:cxn>
                <a:cxn ang="0">
                  <a:pos x="144" y="18"/>
                </a:cxn>
              </a:cxnLst>
              <a:rect l="0" t="0" r="r" b="b"/>
              <a:pathLst>
                <a:path w="209" h="1064">
                  <a:moveTo>
                    <a:pt x="150" y="54"/>
                  </a:moveTo>
                  <a:lnTo>
                    <a:pt x="162" y="102"/>
                  </a:lnTo>
                  <a:lnTo>
                    <a:pt x="168" y="138"/>
                  </a:lnTo>
                  <a:lnTo>
                    <a:pt x="192" y="197"/>
                  </a:lnTo>
                  <a:lnTo>
                    <a:pt x="192" y="197"/>
                  </a:lnTo>
                  <a:lnTo>
                    <a:pt x="197" y="215"/>
                  </a:lnTo>
                  <a:lnTo>
                    <a:pt x="203" y="239"/>
                  </a:lnTo>
                  <a:lnTo>
                    <a:pt x="209" y="299"/>
                  </a:lnTo>
                  <a:lnTo>
                    <a:pt x="209" y="359"/>
                  </a:lnTo>
                  <a:lnTo>
                    <a:pt x="192" y="412"/>
                  </a:lnTo>
                  <a:lnTo>
                    <a:pt x="192" y="412"/>
                  </a:lnTo>
                  <a:lnTo>
                    <a:pt x="180" y="430"/>
                  </a:lnTo>
                  <a:lnTo>
                    <a:pt x="174" y="460"/>
                  </a:lnTo>
                  <a:lnTo>
                    <a:pt x="150" y="532"/>
                  </a:lnTo>
                  <a:lnTo>
                    <a:pt x="138" y="562"/>
                  </a:lnTo>
                  <a:lnTo>
                    <a:pt x="132" y="592"/>
                  </a:lnTo>
                  <a:lnTo>
                    <a:pt x="126" y="610"/>
                  </a:lnTo>
                  <a:lnTo>
                    <a:pt x="126" y="622"/>
                  </a:lnTo>
                  <a:lnTo>
                    <a:pt x="126" y="622"/>
                  </a:lnTo>
                  <a:lnTo>
                    <a:pt x="120" y="675"/>
                  </a:lnTo>
                  <a:lnTo>
                    <a:pt x="114" y="717"/>
                  </a:lnTo>
                  <a:lnTo>
                    <a:pt x="114" y="717"/>
                  </a:lnTo>
                  <a:lnTo>
                    <a:pt x="114" y="741"/>
                  </a:lnTo>
                  <a:lnTo>
                    <a:pt x="120" y="771"/>
                  </a:lnTo>
                  <a:lnTo>
                    <a:pt x="126" y="801"/>
                  </a:lnTo>
                  <a:lnTo>
                    <a:pt x="132" y="825"/>
                  </a:lnTo>
                  <a:lnTo>
                    <a:pt x="132" y="825"/>
                  </a:lnTo>
                  <a:lnTo>
                    <a:pt x="132" y="849"/>
                  </a:lnTo>
                  <a:lnTo>
                    <a:pt x="120" y="873"/>
                  </a:lnTo>
                  <a:lnTo>
                    <a:pt x="108" y="885"/>
                  </a:lnTo>
                  <a:lnTo>
                    <a:pt x="90" y="896"/>
                  </a:lnTo>
                  <a:lnTo>
                    <a:pt x="90" y="896"/>
                  </a:lnTo>
                  <a:lnTo>
                    <a:pt x="78" y="902"/>
                  </a:lnTo>
                  <a:lnTo>
                    <a:pt x="72" y="908"/>
                  </a:lnTo>
                  <a:lnTo>
                    <a:pt x="66" y="920"/>
                  </a:lnTo>
                  <a:lnTo>
                    <a:pt x="60" y="932"/>
                  </a:lnTo>
                  <a:lnTo>
                    <a:pt x="60" y="950"/>
                  </a:lnTo>
                  <a:lnTo>
                    <a:pt x="60" y="950"/>
                  </a:lnTo>
                  <a:lnTo>
                    <a:pt x="42" y="1004"/>
                  </a:lnTo>
                  <a:lnTo>
                    <a:pt x="36" y="1028"/>
                  </a:lnTo>
                  <a:lnTo>
                    <a:pt x="24" y="1046"/>
                  </a:lnTo>
                  <a:lnTo>
                    <a:pt x="12" y="1058"/>
                  </a:lnTo>
                  <a:lnTo>
                    <a:pt x="6" y="1064"/>
                  </a:lnTo>
                  <a:lnTo>
                    <a:pt x="0" y="1058"/>
                  </a:lnTo>
                  <a:lnTo>
                    <a:pt x="0" y="1034"/>
                  </a:lnTo>
                  <a:lnTo>
                    <a:pt x="0" y="1034"/>
                  </a:lnTo>
                  <a:lnTo>
                    <a:pt x="6" y="962"/>
                  </a:lnTo>
                  <a:lnTo>
                    <a:pt x="12" y="902"/>
                  </a:lnTo>
                  <a:lnTo>
                    <a:pt x="12" y="843"/>
                  </a:lnTo>
                  <a:lnTo>
                    <a:pt x="18" y="825"/>
                  </a:lnTo>
                  <a:lnTo>
                    <a:pt x="18" y="807"/>
                  </a:lnTo>
                  <a:lnTo>
                    <a:pt x="18" y="807"/>
                  </a:lnTo>
                  <a:lnTo>
                    <a:pt x="24" y="771"/>
                  </a:lnTo>
                  <a:lnTo>
                    <a:pt x="24" y="717"/>
                  </a:lnTo>
                  <a:lnTo>
                    <a:pt x="30" y="657"/>
                  </a:lnTo>
                  <a:lnTo>
                    <a:pt x="30" y="598"/>
                  </a:lnTo>
                  <a:lnTo>
                    <a:pt x="30" y="598"/>
                  </a:lnTo>
                  <a:lnTo>
                    <a:pt x="30" y="562"/>
                  </a:lnTo>
                  <a:lnTo>
                    <a:pt x="36" y="520"/>
                  </a:lnTo>
                  <a:lnTo>
                    <a:pt x="36" y="466"/>
                  </a:lnTo>
                  <a:lnTo>
                    <a:pt x="36" y="406"/>
                  </a:lnTo>
                  <a:lnTo>
                    <a:pt x="36" y="353"/>
                  </a:lnTo>
                  <a:lnTo>
                    <a:pt x="36" y="299"/>
                  </a:lnTo>
                  <a:lnTo>
                    <a:pt x="30" y="251"/>
                  </a:lnTo>
                  <a:lnTo>
                    <a:pt x="30" y="215"/>
                  </a:lnTo>
                  <a:lnTo>
                    <a:pt x="30" y="215"/>
                  </a:lnTo>
                  <a:lnTo>
                    <a:pt x="30" y="167"/>
                  </a:lnTo>
                  <a:lnTo>
                    <a:pt x="36" y="126"/>
                  </a:lnTo>
                  <a:lnTo>
                    <a:pt x="42" y="96"/>
                  </a:lnTo>
                  <a:lnTo>
                    <a:pt x="54" y="72"/>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05484" name="Freeform 12"/>
            <p:cNvSpPr>
              <a:spLocks/>
            </p:cNvSpPr>
            <p:nvPr/>
          </p:nvSpPr>
          <p:spPr bwMode="auto">
            <a:xfrm flipH="1">
              <a:off x="1976" y="2119"/>
              <a:ext cx="493" cy="1410"/>
            </a:xfrm>
            <a:custGeom>
              <a:avLst/>
              <a:gdLst/>
              <a:ahLst/>
              <a:cxnLst>
                <a:cxn ang="0">
                  <a:pos x="162" y="400"/>
                </a:cxn>
                <a:cxn ang="0">
                  <a:pos x="138" y="484"/>
                </a:cxn>
                <a:cxn ang="0">
                  <a:pos x="120" y="544"/>
                </a:cxn>
                <a:cxn ang="0">
                  <a:pos x="114" y="556"/>
                </a:cxn>
                <a:cxn ang="0">
                  <a:pos x="108" y="610"/>
                </a:cxn>
                <a:cxn ang="0">
                  <a:pos x="102" y="657"/>
                </a:cxn>
                <a:cxn ang="0">
                  <a:pos x="102" y="711"/>
                </a:cxn>
                <a:cxn ang="0">
                  <a:pos x="108" y="765"/>
                </a:cxn>
                <a:cxn ang="0">
                  <a:pos x="108" y="789"/>
                </a:cxn>
                <a:cxn ang="0">
                  <a:pos x="84" y="831"/>
                </a:cxn>
                <a:cxn ang="0">
                  <a:pos x="72" y="843"/>
                </a:cxn>
                <a:cxn ang="0">
                  <a:pos x="54" y="855"/>
                </a:cxn>
                <a:cxn ang="0">
                  <a:pos x="48" y="884"/>
                </a:cxn>
                <a:cxn ang="0">
                  <a:pos x="48" y="902"/>
                </a:cxn>
                <a:cxn ang="0">
                  <a:pos x="24" y="962"/>
                </a:cxn>
                <a:cxn ang="0">
                  <a:pos x="12" y="986"/>
                </a:cxn>
                <a:cxn ang="0">
                  <a:pos x="0" y="980"/>
                </a:cxn>
                <a:cxn ang="0">
                  <a:pos x="0" y="956"/>
                </a:cxn>
                <a:cxn ang="0">
                  <a:pos x="12" y="837"/>
                </a:cxn>
                <a:cxn ang="0">
                  <a:pos x="18" y="753"/>
                </a:cxn>
                <a:cxn ang="0">
                  <a:pos x="24" y="717"/>
                </a:cxn>
                <a:cxn ang="0">
                  <a:pos x="30" y="604"/>
                </a:cxn>
                <a:cxn ang="0">
                  <a:pos x="36" y="544"/>
                </a:cxn>
                <a:cxn ang="0">
                  <a:pos x="36" y="472"/>
                </a:cxn>
                <a:cxn ang="0">
                  <a:pos x="36" y="371"/>
                </a:cxn>
                <a:cxn ang="0">
                  <a:pos x="30" y="227"/>
                </a:cxn>
                <a:cxn ang="0">
                  <a:pos x="30" y="191"/>
                </a:cxn>
                <a:cxn ang="0">
                  <a:pos x="30" y="108"/>
                </a:cxn>
                <a:cxn ang="0">
                  <a:pos x="48" y="60"/>
                </a:cxn>
                <a:cxn ang="0">
                  <a:pos x="66" y="30"/>
                </a:cxn>
                <a:cxn ang="0">
                  <a:pos x="90" y="6"/>
                </a:cxn>
                <a:cxn ang="0">
                  <a:pos x="114" y="6"/>
                </a:cxn>
                <a:cxn ang="0">
                  <a:pos x="132" y="54"/>
                </a:cxn>
                <a:cxn ang="0">
                  <a:pos x="138" y="96"/>
                </a:cxn>
                <a:cxn ang="0">
                  <a:pos x="168" y="179"/>
                </a:cxn>
                <a:cxn ang="0">
                  <a:pos x="174" y="197"/>
                </a:cxn>
                <a:cxn ang="0">
                  <a:pos x="191" y="269"/>
                </a:cxn>
                <a:cxn ang="0">
                  <a:pos x="174" y="382"/>
                </a:cxn>
              </a:cxnLst>
              <a:rect l="0" t="0" r="r" b="b"/>
              <a:pathLst>
                <a:path w="191" h="986">
                  <a:moveTo>
                    <a:pt x="174" y="382"/>
                  </a:moveTo>
                  <a:lnTo>
                    <a:pt x="162" y="400"/>
                  </a:lnTo>
                  <a:lnTo>
                    <a:pt x="156" y="430"/>
                  </a:lnTo>
                  <a:lnTo>
                    <a:pt x="138" y="484"/>
                  </a:lnTo>
                  <a:lnTo>
                    <a:pt x="120" y="532"/>
                  </a:lnTo>
                  <a:lnTo>
                    <a:pt x="120" y="544"/>
                  </a:lnTo>
                  <a:lnTo>
                    <a:pt x="114" y="556"/>
                  </a:lnTo>
                  <a:lnTo>
                    <a:pt x="114" y="556"/>
                  </a:lnTo>
                  <a:lnTo>
                    <a:pt x="108" y="586"/>
                  </a:lnTo>
                  <a:lnTo>
                    <a:pt x="108" y="610"/>
                  </a:lnTo>
                  <a:lnTo>
                    <a:pt x="102" y="657"/>
                  </a:lnTo>
                  <a:lnTo>
                    <a:pt x="102" y="657"/>
                  </a:lnTo>
                  <a:lnTo>
                    <a:pt x="96" y="681"/>
                  </a:lnTo>
                  <a:lnTo>
                    <a:pt x="102" y="711"/>
                  </a:lnTo>
                  <a:lnTo>
                    <a:pt x="108" y="741"/>
                  </a:lnTo>
                  <a:lnTo>
                    <a:pt x="108" y="765"/>
                  </a:lnTo>
                  <a:lnTo>
                    <a:pt x="108" y="765"/>
                  </a:lnTo>
                  <a:lnTo>
                    <a:pt x="108" y="789"/>
                  </a:lnTo>
                  <a:lnTo>
                    <a:pt x="96" y="813"/>
                  </a:lnTo>
                  <a:lnTo>
                    <a:pt x="84" y="831"/>
                  </a:lnTo>
                  <a:lnTo>
                    <a:pt x="72" y="843"/>
                  </a:lnTo>
                  <a:lnTo>
                    <a:pt x="72" y="843"/>
                  </a:lnTo>
                  <a:lnTo>
                    <a:pt x="60" y="849"/>
                  </a:lnTo>
                  <a:lnTo>
                    <a:pt x="54" y="855"/>
                  </a:lnTo>
                  <a:lnTo>
                    <a:pt x="54" y="872"/>
                  </a:lnTo>
                  <a:lnTo>
                    <a:pt x="48" y="884"/>
                  </a:lnTo>
                  <a:lnTo>
                    <a:pt x="48" y="902"/>
                  </a:lnTo>
                  <a:lnTo>
                    <a:pt x="48" y="902"/>
                  </a:lnTo>
                  <a:lnTo>
                    <a:pt x="36" y="944"/>
                  </a:lnTo>
                  <a:lnTo>
                    <a:pt x="24" y="962"/>
                  </a:lnTo>
                  <a:lnTo>
                    <a:pt x="18" y="980"/>
                  </a:lnTo>
                  <a:lnTo>
                    <a:pt x="12" y="986"/>
                  </a:lnTo>
                  <a:lnTo>
                    <a:pt x="6" y="986"/>
                  </a:lnTo>
                  <a:lnTo>
                    <a:pt x="0" y="980"/>
                  </a:lnTo>
                  <a:lnTo>
                    <a:pt x="0" y="956"/>
                  </a:lnTo>
                  <a:lnTo>
                    <a:pt x="0" y="956"/>
                  </a:lnTo>
                  <a:lnTo>
                    <a:pt x="6" y="896"/>
                  </a:lnTo>
                  <a:lnTo>
                    <a:pt x="12" y="837"/>
                  </a:lnTo>
                  <a:lnTo>
                    <a:pt x="12" y="789"/>
                  </a:lnTo>
                  <a:lnTo>
                    <a:pt x="18" y="753"/>
                  </a:lnTo>
                  <a:lnTo>
                    <a:pt x="18" y="753"/>
                  </a:lnTo>
                  <a:lnTo>
                    <a:pt x="24" y="717"/>
                  </a:lnTo>
                  <a:lnTo>
                    <a:pt x="30" y="663"/>
                  </a:lnTo>
                  <a:lnTo>
                    <a:pt x="30" y="604"/>
                  </a:lnTo>
                  <a:lnTo>
                    <a:pt x="36" y="544"/>
                  </a:lnTo>
                  <a:lnTo>
                    <a:pt x="36" y="544"/>
                  </a:lnTo>
                  <a:lnTo>
                    <a:pt x="36" y="514"/>
                  </a:lnTo>
                  <a:lnTo>
                    <a:pt x="36" y="472"/>
                  </a:lnTo>
                  <a:lnTo>
                    <a:pt x="36" y="424"/>
                  </a:lnTo>
                  <a:lnTo>
                    <a:pt x="36" y="371"/>
                  </a:lnTo>
                  <a:lnTo>
                    <a:pt x="36" y="269"/>
                  </a:lnTo>
                  <a:lnTo>
                    <a:pt x="30" y="227"/>
                  </a:lnTo>
                  <a:lnTo>
                    <a:pt x="30" y="191"/>
                  </a:lnTo>
                  <a:lnTo>
                    <a:pt x="30" y="191"/>
                  </a:lnTo>
                  <a:lnTo>
                    <a:pt x="30" y="143"/>
                  </a:lnTo>
                  <a:lnTo>
                    <a:pt x="30" y="108"/>
                  </a:lnTo>
                  <a:lnTo>
                    <a:pt x="42" y="84"/>
                  </a:lnTo>
                  <a:lnTo>
                    <a:pt x="48" y="60"/>
                  </a:lnTo>
                  <a:lnTo>
                    <a:pt x="48" y="60"/>
                  </a:lnTo>
                  <a:lnTo>
                    <a:pt x="66" y="30"/>
                  </a:lnTo>
                  <a:lnTo>
                    <a:pt x="78" y="18"/>
                  </a:lnTo>
                  <a:lnTo>
                    <a:pt x="90" y="6"/>
                  </a:lnTo>
                  <a:lnTo>
                    <a:pt x="102" y="0"/>
                  </a:lnTo>
                  <a:lnTo>
                    <a:pt x="114" y="6"/>
                  </a:lnTo>
                  <a:lnTo>
                    <a:pt x="126" y="24"/>
                  </a:lnTo>
                  <a:lnTo>
                    <a:pt x="132" y="54"/>
                  </a:lnTo>
                  <a:lnTo>
                    <a:pt x="132" y="54"/>
                  </a:lnTo>
                  <a:lnTo>
                    <a:pt x="138" y="96"/>
                  </a:lnTo>
                  <a:lnTo>
                    <a:pt x="150" y="126"/>
                  </a:lnTo>
                  <a:lnTo>
                    <a:pt x="168" y="179"/>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05485" name="Freeform 13"/>
            <p:cNvSpPr>
              <a:spLocks/>
            </p:cNvSpPr>
            <p:nvPr/>
          </p:nvSpPr>
          <p:spPr bwMode="auto">
            <a:xfrm flipH="1">
              <a:off x="2004" y="2162"/>
              <a:ext cx="433" cy="1298"/>
            </a:xfrm>
            <a:custGeom>
              <a:avLst/>
              <a:gdLst/>
              <a:ahLst/>
              <a:cxnLst>
                <a:cxn ang="0">
                  <a:pos x="138" y="376"/>
                </a:cxn>
                <a:cxn ang="0">
                  <a:pos x="114" y="466"/>
                </a:cxn>
                <a:cxn ang="0">
                  <a:pos x="108" y="490"/>
                </a:cxn>
                <a:cxn ang="0">
                  <a:pos x="84" y="586"/>
                </a:cxn>
                <a:cxn ang="0">
                  <a:pos x="84" y="609"/>
                </a:cxn>
                <a:cxn ang="0">
                  <a:pos x="84" y="675"/>
                </a:cxn>
                <a:cxn ang="0">
                  <a:pos x="84" y="699"/>
                </a:cxn>
                <a:cxn ang="0">
                  <a:pos x="72" y="747"/>
                </a:cxn>
                <a:cxn ang="0">
                  <a:pos x="54" y="777"/>
                </a:cxn>
                <a:cxn ang="0">
                  <a:pos x="48" y="789"/>
                </a:cxn>
                <a:cxn ang="0">
                  <a:pos x="36" y="813"/>
                </a:cxn>
                <a:cxn ang="0">
                  <a:pos x="36" y="842"/>
                </a:cxn>
                <a:cxn ang="0">
                  <a:pos x="24" y="878"/>
                </a:cxn>
                <a:cxn ang="0">
                  <a:pos x="6" y="908"/>
                </a:cxn>
                <a:cxn ang="0">
                  <a:pos x="0" y="896"/>
                </a:cxn>
                <a:cxn ang="0">
                  <a:pos x="0" y="878"/>
                </a:cxn>
                <a:cxn ang="0">
                  <a:pos x="6" y="771"/>
                </a:cxn>
                <a:cxn ang="0">
                  <a:pos x="18" y="693"/>
                </a:cxn>
                <a:cxn ang="0">
                  <a:pos x="18" y="681"/>
                </a:cxn>
                <a:cxn ang="0">
                  <a:pos x="30" y="609"/>
                </a:cxn>
                <a:cxn ang="0">
                  <a:pos x="36" y="484"/>
                </a:cxn>
                <a:cxn ang="0">
                  <a:pos x="36" y="454"/>
                </a:cxn>
                <a:cxn ang="0">
                  <a:pos x="36" y="329"/>
                </a:cxn>
                <a:cxn ang="0">
                  <a:pos x="30" y="197"/>
                </a:cxn>
                <a:cxn ang="0">
                  <a:pos x="30" y="167"/>
                </a:cxn>
                <a:cxn ang="0">
                  <a:pos x="24" y="119"/>
                </a:cxn>
                <a:cxn ang="0">
                  <a:pos x="36" y="60"/>
                </a:cxn>
                <a:cxn ang="0">
                  <a:pos x="42" y="42"/>
                </a:cxn>
                <a:cxn ang="0">
                  <a:pos x="78" y="0"/>
                </a:cxn>
                <a:cxn ang="0">
                  <a:pos x="102" y="0"/>
                </a:cxn>
                <a:cxn ang="0">
                  <a:pos x="114" y="42"/>
                </a:cxn>
                <a:cxn ang="0">
                  <a:pos x="120" y="84"/>
                </a:cxn>
                <a:cxn ang="0">
                  <a:pos x="138" y="125"/>
                </a:cxn>
                <a:cxn ang="0">
                  <a:pos x="144" y="149"/>
                </a:cxn>
                <a:cxn ang="0">
                  <a:pos x="168" y="233"/>
                </a:cxn>
                <a:cxn ang="0">
                  <a:pos x="156" y="335"/>
                </a:cxn>
              </a:cxnLst>
              <a:rect l="0" t="0" r="r" b="b"/>
              <a:pathLst>
                <a:path w="168" h="908">
                  <a:moveTo>
                    <a:pt x="156" y="335"/>
                  </a:moveTo>
                  <a:lnTo>
                    <a:pt x="138" y="376"/>
                  </a:lnTo>
                  <a:lnTo>
                    <a:pt x="126" y="424"/>
                  </a:lnTo>
                  <a:lnTo>
                    <a:pt x="114" y="466"/>
                  </a:lnTo>
                  <a:lnTo>
                    <a:pt x="108" y="490"/>
                  </a:lnTo>
                  <a:lnTo>
                    <a:pt x="108" y="490"/>
                  </a:lnTo>
                  <a:lnTo>
                    <a:pt x="96" y="544"/>
                  </a:lnTo>
                  <a:lnTo>
                    <a:pt x="84" y="586"/>
                  </a:lnTo>
                  <a:lnTo>
                    <a:pt x="84" y="586"/>
                  </a:lnTo>
                  <a:lnTo>
                    <a:pt x="84" y="609"/>
                  </a:lnTo>
                  <a:lnTo>
                    <a:pt x="84" y="639"/>
                  </a:lnTo>
                  <a:lnTo>
                    <a:pt x="84" y="675"/>
                  </a:lnTo>
                  <a:lnTo>
                    <a:pt x="84" y="699"/>
                  </a:lnTo>
                  <a:lnTo>
                    <a:pt x="84" y="699"/>
                  </a:lnTo>
                  <a:lnTo>
                    <a:pt x="84" y="723"/>
                  </a:lnTo>
                  <a:lnTo>
                    <a:pt x="72" y="747"/>
                  </a:lnTo>
                  <a:lnTo>
                    <a:pt x="60" y="765"/>
                  </a:lnTo>
                  <a:lnTo>
                    <a:pt x="54" y="777"/>
                  </a:lnTo>
                  <a:lnTo>
                    <a:pt x="54" y="777"/>
                  </a:lnTo>
                  <a:lnTo>
                    <a:pt x="48" y="789"/>
                  </a:lnTo>
                  <a:lnTo>
                    <a:pt x="42" y="795"/>
                  </a:lnTo>
                  <a:lnTo>
                    <a:pt x="36" y="813"/>
                  </a:lnTo>
                  <a:lnTo>
                    <a:pt x="36" y="825"/>
                  </a:lnTo>
                  <a:lnTo>
                    <a:pt x="36" y="842"/>
                  </a:lnTo>
                  <a:lnTo>
                    <a:pt x="36" y="842"/>
                  </a:lnTo>
                  <a:lnTo>
                    <a:pt x="24" y="878"/>
                  </a:lnTo>
                  <a:lnTo>
                    <a:pt x="12" y="908"/>
                  </a:lnTo>
                  <a:lnTo>
                    <a:pt x="6" y="908"/>
                  </a:lnTo>
                  <a:lnTo>
                    <a:pt x="0" y="908"/>
                  </a:lnTo>
                  <a:lnTo>
                    <a:pt x="0" y="896"/>
                  </a:lnTo>
                  <a:lnTo>
                    <a:pt x="0" y="878"/>
                  </a:lnTo>
                  <a:lnTo>
                    <a:pt x="0" y="878"/>
                  </a:lnTo>
                  <a:lnTo>
                    <a:pt x="6" y="819"/>
                  </a:lnTo>
                  <a:lnTo>
                    <a:pt x="6" y="771"/>
                  </a:lnTo>
                  <a:lnTo>
                    <a:pt x="12" y="729"/>
                  </a:lnTo>
                  <a:lnTo>
                    <a:pt x="18" y="693"/>
                  </a:lnTo>
                  <a:lnTo>
                    <a:pt x="18" y="693"/>
                  </a:lnTo>
                  <a:lnTo>
                    <a:pt x="18" y="681"/>
                  </a:lnTo>
                  <a:lnTo>
                    <a:pt x="24" y="657"/>
                  </a:lnTo>
                  <a:lnTo>
                    <a:pt x="30" y="609"/>
                  </a:lnTo>
                  <a:lnTo>
                    <a:pt x="36" y="544"/>
                  </a:lnTo>
                  <a:lnTo>
                    <a:pt x="36" y="484"/>
                  </a:lnTo>
                  <a:lnTo>
                    <a:pt x="36" y="484"/>
                  </a:lnTo>
                  <a:lnTo>
                    <a:pt x="36" y="454"/>
                  </a:lnTo>
                  <a:lnTo>
                    <a:pt x="36" y="418"/>
                  </a:lnTo>
                  <a:lnTo>
                    <a:pt x="36" y="329"/>
                  </a:lnTo>
                  <a:lnTo>
                    <a:pt x="36" y="239"/>
                  </a:lnTo>
                  <a:lnTo>
                    <a:pt x="30" y="197"/>
                  </a:lnTo>
                  <a:lnTo>
                    <a:pt x="30" y="167"/>
                  </a:lnTo>
                  <a:lnTo>
                    <a:pt x="30" y="167"/>
                  </a:lnTo>
                  <a:lnTo>
                    <a:pt x="30" y="143"/>
                  </a:lnTo>
                  <a:lnTo>
                    <a:pt x="24" y="119"/>
                  </a:lnTo>
                  <a:lnTo>
                    <a:pt x="30" y="84"/>
                  </a:lnTo>
                  <a:lnTo>
                    <a:pt x="36" y="60"/>
                  </a:lnTo>
                  <a:lnTo>
                    <a:pt x="42" y="42"/>
                  </a:lnTo>
                  <a:lnTo>
                    <a:pt x="42" y="42"/>
                  </a:lnTo>
                  <a:lnTo>
                    <a:pt x="54" y="18"/>
                  </a:lnTo>
                  <a:lnTo>
                    <a:pt x="78" y="0"/>
                  </a:lnTo>
                  <a:lnTo>
                    <a:pt x="90" y="0"/>
                  </a:lnTo>
                  <a:lnTo>
                    <a:pt x="102" y="0"/>
                  </a:lnTo>
                  <a:lnTo>
                    <a:pt x="108" y="18"/>
                  </a:lnTo>
                  <a:lnTo>
                    <a:pt x="114" y="42"/>
                  </a:lnTo>
                  <a:lnTo>
                    <a:pt x="114" y="42"/>
                  </a:lnTo>
                  <a:lnTo>
                    <a:pt x="120" y="84"/>
                  </a:lnTo>
                  <a:lnTo>
                    <a:pt x="132" y="107"/>
                  </a:lnTo>
                  <a:lnTo>
                    <a:pt x="138" y="125"/>
                  </a:lnTo>
                  <a:lnTo>
                    <a:pt x="144" y="149"/>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05486" name="Freeform 14"/>
            <p:cNvSpPr>
              <a:spLocks/>
            </p:cNvSpPr>
            <p:nvPr/>
          </p:nvSpPr>
          <p:spPr bwMode="auto">
            <a:xfrm flipH="1">
              <a:off x="2034" y="2196"/>
              <a:ext cx="372" cy="1204"/>
            </a:xfrm>
            <a:custGeom>
              <a:avLst/>
              <a:gdLst/>
              <a:ahLst/>
              <a:cxnLst>
                <a:cxn ang="0">
                  <a:pos x="120" y="340"/>
                </a:cxn>
                <a:cxn ang="0">
                  <a:pos x="96" y="430"/>
                </a:cxn>
                <a:cxn ang="0">
                  <a:pos x="90" y="460"/>
                </a:cxn>
                <a:cxn ang="0">
                  <a:pos x="66" y="526"/>
                </a:cxn>
                <a:cxn ang="0">
                  <a:pos x="60" y="550"/>
                </a:cxn>
                <a:cxn ang="0">
                  <a:pos x="60" y="615"/>
                </a:cxn>
                <a:cxn ang="0">
                  <a:pos x="60" y="645"/>
                </a:cxn>
                <a:cxn ang="0">
                  <a:pos x="42" y="717"/>
                </a:cxn>
                <a:cxn ang="0">
                  <a:pos x="36" y="729"/>
                </a:cxn>
                <a:cxn ang="0">
                  <a:pos x="30" y="747"/>
                </a:cxn>
                <a:cxn ang="0">
                  <a:pos x="24" y="771"/>
                </a:cxn>
                <a:cxn ang="0">
                  <a:pos x="24" y="789"/>
                </a:cxn>
                <a:cxn ang="0">
                  <a:pos x="6" y="842"/>
                </a:cxn>
                <a:cxn ang="0">
                  <a:pos x="0" y="842"/>
                </a:cxn>
                <a:cxn ang="0">
                  <a:pos x="0" y="812"/>
                </a:cxn>
                <a:cxn ang="0">
                  <a:pos x="6" y="753"/>
                </a:cxn>
                <a:cxn ang="0">
                  <a:pos x="12" y="675"/>
                </a:cxn>
                <a:cxn ang="0">
                  <a:pos x="18" y="645"/>
                </a:cxn>
                <a:cxn ang="0">
                  <a:pos x="24" y="609"/>
                </a:cxn>
                <a:cxn ang="0">
                  <a:pos x="36" y="496"/>
                </a:cxn>
                <a:cxn ang="0">
                  <a:pos x="42" y="436"/>
                </a:cxn>
                <a:cxn ang="0">
                  <a:pos x="36" y="293"/>
                </a:cxn>
                <a:cxn ang="0">
                  <a:pos x="30" y="143"/>
                </a:cxn>
                <a:cxn ang="0">
                  <a:pos x="30" y="119"/>
                </a:cxn>
                <a:cxn ang="0">
                  <a:pos x="30" y="72"/>
                </a:cxn>
                <a:cxn ang="0">
                  <a:pos x="42" y="36"/>
                </a:cxn>
                <a:cxn ang="0">
                  <a:pos x="54" y="12"/>
                </a:cxn>
                <a:cxn ang="0">
                  <a:pos x="78" y="0"/>
                </a:cxn>
                <a:cxn ang="0">
                  <a:pos x="96" y="24"/>
                </a:cxn>
                <a:cxn ang="0">
                  <a:pos x="96" y="42"/>
                </a:cxn>
                <a:cxn ang="0">
                  <a:pos x="102" y="78"/>
                </a:cxn>
                <a:cxn ang="0">
                  <a:pos x="108" y="107"/>
                </a:cxn>
                <a:cxn ang="0">
                  <a:pos x="120" y="131"/>
                </a:cxn>
                <a:cxn ang="0">
                  <a:pos x="144" y="203"/>
                </a:cxn>
                <a:cxn ang="0">
                  <a:pos x="132" y="299"/>
                </a:cxn>
              </a:cxnLst>
              <a:rect l="0" t="0" r="r" b="b"/>
              <a:pathLst>
                <a:path w="144" h="842">
                  <a:moveTo>
                    <a:pt x="132" y="299"/>
                  </a:moveTo>
                  <a:lnTo>
                    <a:pt x="120" y="340"/>
                  </a:lnTo>
                  <a:lnTo>
                    <a:pt x="108" y="376"/>
                  </a:lnTo>
                  <a:lnTo>
                    <a:pt x="96" y="430"/>
                  </a:lnTo>
                  <a:lnTo>
                    <a:pt x="96" y="430"/>
                  </a:lnTo>
                  <a:lnTo>
                    <a:pt x="90" y="460"/>
                  </a:lnTo>
                  <a:lnTo>
                    <a:pt x="78" y="490"/>
                  </a:lnTo>
                  <a:lnTo>
                    <a:pt x="66" y="526"/>
                  </a:lnTo>
                  <a:lnTo>
                    <a:pt x="66" y="526"/>
                  </a:lnTo>
                  <a:lnTo>
                    <a:pt x="60" y="550"/>
                  </a:lnTo>
                  <a:lnTo>
                    <a:pt x="60" y="585"/>
                  </a:lnTo>
                  <a:lnTo>
                    <a:pt x="60" y="615"/>
                  </a:lnTo>
                  <a:lnTo>
                    <a:pt x="60" y="645"/>
                  </a:lnTo>
                  <a:lnTo>
                    <a:pt x="60" y="645"/>
                  </a:lnTo>
                  <a:lnTo>
                    <a:pt x="48" y="693"/>
                  </a:lnTo>
                  <a:lnTo>
                    <a:pt x="42" y="717"/>
                  </a:lnTo>
                  <a:lnTo>
                    <a:pt x="36" y="729"/>
                  </a:lnTo>
                  <a:lnTo>
                    <a:pt x="36" y="729"/>
                  </a:lnTo>
                  <a:lnTo>
                    <a:pt x="30" y="741"/>
                  </a:lnTo>
                  <a:lnTo>
                    <a:pt x="30" y="747"/>
                  </a:lnTo>
                  <a:lnTo>
                    <a:pt x="24" y="759"/>
                  </a:lnTo>
                  <a:lnTo>
                    <a:pt x="24" y="771"/>
                  </a:lnTo>
                  <a:lnTo>
                    <a:pt x="24" y="789"/>
                  </a:lnTo>
                  <a:lnTo>
                    <a:pt x="24" y="789"/>
                  </a:lnTo>
                  <a:lnTo>
                    <a:pt x="12" y="824"/>
                  </a:lnTo>
                  <a:lnTo>
                    <a:pt x="6" y="842"/>
                  </a:lnTo>
                  <a:lnTo>
                    <a:pt x="0" y="842"/>
                  </a:lnTo>
                  <a:lnTo>
                    <a:pt x="0" y="842"/>
                  </a:lnTo>
                  <a:lnTo>
                    <a:pt x="0" y="830"/>
                  </a:lnTo>
                  <a:lnTo>
                    <a:pt x="0" y="812"/>
                  </a:lnTo>
                  <a:lnTo>
                    <a:pt x="0" y="812"/>
                  </a:lnTo>
                  <a:lnTo>
                    <a:pt x="6" y="753"/>
                  </a:lnTo>
                  <a:lnTo>
                    <a:pt x="6" y="711"/>
                  </a:lnTo>
                  <a:lnTo>
                    <a:pt x="12" y="675"/>
                  </a:lnTo>
                  <a:lnTo>
                    <a:pt x="18" y="645"/>
                  </a:lnTo>
                  <a:lnTo>
                    <a:pt x="18" y="645"/>
                  </a:lnTo>
                  <a:lnTo>
                    <a:pt x="18" y="627"/>
                  </a:lnTo>
                  <a:lnTo>
                    <a:pt x="24" y="609"/>
                  </a:lnTo>
                  <a:lnTo>
                    <a:pt x="30" y="556"/>
                  </a:lnTo>
                  <a:lnTo>
                    <a:pt x="36" y="496"/>
                  </a:lnTo>
                  <a:lnTo>
                    <a:pt x="42" y="436"/>
                  </a:lnTo>
                  <a:lnTo>
                    <a:pt x="42" y="436"/>
                  </a:lnTo>
                  <a:lnTo>
                    <a:pt x="42" y="370"/>
                  </a:lnTo>
                  <a:lnTo>
                    <a:pt x="36" y="293"/>
                  </a:lnTo>
                  <a:lnTo>
                    <a:pt x="36" y="209"/>
                  </a:lnTo>
                  <a:lnTo>
                    <a:pt x="30" y="143"/>
                  </a:lnTo>
                  <a:lnTo>
                    <a:pt x="30" y="143"/>
                  </a:lnTo>
                  <a:lnTo>
                    <a:pt x="30" y="119"/>
                  </a:lnTo>
                  <a:lnTo>
                    <a:pt x="30" y="95"/>
                  </a:lnTo>
                  <a:lnTo>
                    <a:pt x="30" y="72"/>
                  </a:lnTo>
                  <a:lnTo>
                    <a:pt x="36" y="54"/>
                  </a:lnTo>
                  <a:lnTo>
                    <a:pt x="42" y="36"/>
                  </a:lnTo>
                  <a:lnTo>
                    <a:pt x="42" y="36"/>
                  </a:lnTo>
                  <a:lnTo>
                    <a:pt x="54" y="12"/>
                  </a:lnTo>
                  <a:lnTo>
                    <a:pt x="72" y="0"/>
                  </a:lnTo>
                  <a:lnTo>
                    <a:pt x="78" y="0"/>
                  </a:lnTo>
                  <a:lnTo>
                    <a:pt x="90" y="6"/>
                  </a:lnTo>
                  <a:lnTo>
                    <a:pt x="96" y="24"/>
                  </a:lnTo>
                  <a:lnTo>
                    <a:pt x="96" y="42"/>
                  </a:lnTo>
                  <a:lnTo>
                    <a:pt x="96" y="42"/>
                  </a:lnTo>
                  <a:lnTo>
                    <a:pt x="102" y="60"/>
                  </a:lnTo>
                  <a:lnTo>
                    <a:pt x="102" y="78"/>
                  </a:lnTo>
                  <a:lnTo>
                    <a:pt x="108" y="95"/>
                  </a:lnTo>
                  <a:lnTo>
                    <a:pt x="108" y="107"/>
                  </a:lnTo>
                  <a:lnTo>
                    <a:pt x="120" y="131"/>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05487" name="Freeform 15"/>
            <p:cNvSpPr>
              <a:spLocks/>
            </p:cNvSpPr>
            <p:nvPr/>
          </p:nvSpPr>
          <p:spPr bwMode="auto">
            <a:xfrm flipH="1">
              <a:off x="2081" y="2239"/>
              <a:ext cx="310" cy="1103"/>
            </a:xfrm>
            <a:custGeom>
              <a:avLst/>
              <a:gdLst/>
              <a:ahLst/>
              <a:cxnLst>
                <a:cxn ang="0">
                  <a:pos x="84" y="53"/>
                </a:cxn>
                <a:cxn ang="0">
                  <a:pos x="90" y="77"/>
                </a:cxn>
                <a:cxn ang="0">
                  <a:pos x="90" y="89"/>
                </a:cxn>
                <a:cxn ang="0">
                  <a:pos x="96" y="101"/>
                </a:cxn>
                <a:cxn ang="0">
                  <a:pos x="120" y="167"/>
                </a:cxn>
                <a:cxn ang="0">
                  <a:pos x="114" y="263"/>
                </a:cxn>
                <a:cxn ang="0">
                  <a:pos x="108" y="287"/>
                </a:cxn>
                <a:cxn ang="0">
                  <a:pos x="96" y="322"/>
                </a:cxn>
                <a:cxn ang="0">
                  <a:pos x="84" y="364"/>
                </a:cxn>
                <a:cxn ang="0">
                  <a:pos x="78" y="400"/>
                </a:cxn>
                <a:cxn ang="0">
                  <a:pos x="54" y="460"/>
                </a:cxn>
                <a:cxn ang="0">
                  <a:pos x="48" y="484"/>
                </a:cxn>
                <a:cxn ang="0">
                  <a:pos x="42" y="555"/>
                </a:cxn>
                <a:cxn ang="0">
                  <a:pos x="36" y="585"/>
                </a:cxn>
                <a:cxn ang="0">
                  <a:pos x="30" y="651"/>
                </a:cxn>
                <a:cxn ang="0">
                  <a:pos x="24" y="663"/>
                </a:cxn>
                <a:cxn ang="0">
                  <a:pos x="18" y="687"/>
                </a:cxn>
                <a:cxn ang="0">
                  <a:pos x="18" y="711"/>
                </a:cxn>
                <a:cxn ang="0">
                  <a:pos x="18" y="729"/>
                </a:cxn>
                <a:cxn ang="0">
                  <a:pos x="12" y="759"/>
                </a:cxn>
                <a:cxn ang="0">
                  <a:pos x="0" y="759"/>
                </a:cxn>
                <a:cxn ang="0">
                  <a:pos x="0" y="735"/>
                </a:cxn>
                <a:cxn ang="0">
                  <a:pos x="6" y="681"/>
                </a:cxn>
                <a:cxn ang="0">
                  <a:pos x="24" y="615"/>
                </a:cxn>
                <a:cxn ang="0">
                  <a:pos x="30" y="591"/>
                </a:cxn>
                <a:cxn ang="0">
                  <a:pos x="36" y="555"/>
                </a:cxn>
                <a:cxn ang="0">
                  <a:pos x="48" y="436"/>
                </a:cxn>
                <a:cxn ang="0">
                  <a:pos x="48" y="376"/>
                </a:cxn>
                <a:cxn ang="0">
                  <a:pos x="48" y="245"/>
                </a:cxn>
                <a:cxn ang="0">
                  <a:pos x="36" y="119"/>
                </a:cxn>
                <a:cxn ang="0">
                  <a:pos x="36" y="95"/>
                </a:cxn>
                <a:cxn ang="0">
                  <a:pos x="30" y="48"/>
                </a:cxn>
                <a:cxn ang="0">
                  <a:pos x="42" y="18"/>
                </a:cxn>
                <a:cxn ang="0">
                  <a:pos x="54" y="0"/>
                </a:cxn>
                <a:cxn ang="0">
                  <a:pos x="78" y="12"/>
                </a:cxn>
              </a:cxnLst>
              <a:rect l="0" t="0" r="r" b="b"/>
              <a:pathLst>
                <a:path w="120" h="771">
                  <a:moveTo>
                    <a:pt x="84" y="36"/>
                  </a:moveTo>
                  <a:lnTo>
                    <a:pt x="84" y="53"/>
                  </a:lnTo>
                  <a:lnTo>
                    <a:pt x="90" y="71"/>
                  </a:lnTo>
                  <a:lnTo>
                    <a:pt x="90" y="77"/>
                  </a:lnTo>
                  <a:lnTo>
                    <a:pt x="90" y="83"/>
                  </a:lnTo>
                  <a:lnTo>
                    <a:pt x="90" y="89"/>
                  </a:lnTo>
                  <a:lnTo>
                    <a:pt x="96" y="101"/>
                  </a:lnTo>
                  <a:lnTo>
                    <a:pt x="96" y="101"/>
                  </a:lnTo>
                  <a:lnTo>
                    <a:pt x="108" y="131"/>
                  </a:lnTo>
                  <a:lnTo>
                    <a:pt x="120" y="167"/>
                  </a:lnTo>
                  <a:lnTo>
                    <a:pt x="120" y="215"/>
                  </a:lnTo>
                  <a:lnTo>
                    <a:pt x="114" y="263"/>
                  </a:lnTo>
                  <a:lnTo>
                    <a:pt x="114" y="263"/>
                  </a:lnTo>
                  <a:lnTo>
                    <a:pt x="108" y="287"/>
                  </a:lnTo>
                  <a:lnTo>
                    <a:pt x="102" y="298"/>
                  </a:lnTo>
                  <a:lnTo>
                    <a:pt x="96" y="322"/>
                  </a:lnTo>
                  <a:lnTo>
                    <a:pt x="90" y="334"/>
                  </a:lnTo>
                  <a:lnTo>
                    <a:pt x="84" y="364"/>
                  </a:lnTo>
                  <a:lnTo>
                    <a:pt x="84" y="364"/>
                  </a:lnTo>
                  <a:lnTo>
                    <a:pt x="78" y="400"/>
                  </a:lnTo>
                  <a:lnTo>
                    <a:pt x="66" y="424"/>
                  </a:lnTo>
                  <a:lnTo>
                    <a:pt x="54" y="460"/>
                  </a:lnTo>
                  <a:lnTo>
                    <a:pt x="54" y="460"/>
                  </a:lnTo>
                  <a:lnTo>
                    <a:pt x="48" y="484"/>
                  </a:lnTo>
                  <a:lnTo>
                    <a:pt x="42" y="520"/>
                  </a:lnTo>
                  <a:lnTo>
                    <a:pt x="42" y="555"/>
                  </a:lnTo>
                  <a:lnTo>
                    <a:pt x="36" y="585"/>
                  </a:lnTo>
                  <a:lnTo>
                    <a:pt x="36" y="585"/>
                  </a:lnTo>
                  <a:lnTo>
                    <a:pt x="30" y="633"/>
                  </a:lnTo>
                  <a:lnTo>
                    <a:pt x="30" y="651"/>
                  </a:lnTo>
                  <a:lnTo>
                    <a:pt x="24" y="663"/>
                  </a:lnTo>
                  <a:lnTo>
                    <a:pt x="24" y="663"/>
                  </a:lnTo>
                  <a:lnTo>
                    <a:pt x="18" y="675"/>
                  </a:lnTo>
                  <a:lnTo>
                    <a:pt x="18" y="687"/>
                  </a:lnTo>
                  <a:lnTo>
                    <a:pt x="18" y="699"/>
                  </a:lnTo>
                  <a:lnTo>
                    <a:pt x="18" y="711"/>
                  </a:lnTo>
                  <a:lnTo>
                    <a:pt x="18" y="729"/>
                  </a:lnTo>
                  <a:lnTo>
                    <a:pt x="18" y="729"/>
                  </a:lnTo>
                  <a:lnTo>
                    <a:pt x="12" y="747"/>
                  </a:lnTo>
                  <a:lnTo>
                    <a:pt x="12" y="759"/>
                  </a:lnTo>
                  <a:lnTo>
                    <a:pt x="6" y="771"/>
                  </a:lnTo>
                  <a:lnTo>
                    <a:pt x="0" y="759"/>
                  </a:lnTo>
                  <a:lnTo>
                    <a:pt x="0" y="735"/>
                  </a:lnTo>
                  <a:lnTo>
                    <a:pt x="0" y="735"/>
                  </a:lnTo>
                  <a:lnTo>
                    <a:pt x="6" y="705"/>
                  </a:lnTo>
                  <a:lnTo>
                    <a:pt x="6" y="681"/>
                  </a:lnTo>
                  <a:lnTo>
                    <a:pt x="12" y="645"/>
                  </a:lnTo>
                  <a:lnTo>
                    <a:pt x="24" y="615"/>
                  </a:lnTo>
                  <a:lnTo>
                    <a:pt x="30" y="591"/>
                  </a:lnTo>
                  <a:lnTo>
                    <a:pt x="30" y="591"/>
                  </a:lnTo>
                  <a:lnTo>
                    <a:pt x="30" y="573"/>
                  </a:lnTo>
                  <a:lnTo>
                    <a:pt x="36" y="555"/>
                  </a:lnTo>
                  <a:lnTo>
                    <a:pt x="42" y="502"/>
                  </a:lnTo>
                  <a:lnTo>
                    <a:pt x="48" y="436"/>
                  </a:lnTo>
                  <a:lnTo>
                    <a:pt x="48" y="376"/>
                  </a:lnTo>
                  <a:lnTo>
                    <a:pt x="48" y="376"/>
                  </a:lnTo>
                  <a:lnTo>
                    <a:pt x="48" y="316"/>
                  </a:lnTo>
                  <a:lnTo>
                    <a:pt x="48" y="245"/>
                  </a:lnTo>
                  <a:lnTo>
                    <a:pt x="42" y="179"/>
                  </a:lnTo>
                  <a:lnTo>
                    <a:pt x="36" y="119"/>
                  </a:lnTo>
                  <a:lnTo>
                    <a:pt x="36" y="119"/>
                  </a:lnTo>
                  <a:lnTo>
                    <a:pt x="36" y="95"/>
                  </a:lnTo>
                  <a:lnTo>
                    <a:pt x="30" y="71"/>
                  </a:lnTo>
                  <a:lnTo>
                    <a:pt x="30" y="48"/>
                  </a:lnTo>
                  <a:lnTo>
                    <a:pt x="36" y="36"/>
                  </a:lnTo>
                  <a:lnTo>
                    <a:pt x="42" y="18"/>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05488" name="Freeform 16"/>
            <p:cNvSpPr>
              <a:spLocks/>
            </p:cNvSpPr>
            <p:nvPr/>
          </p:nvSpPr>
          <p:spPr bwMode="auto">
            <a:xfrm flipH="1">
              <a:off x="2297" y="1854"/>
              <a:ext cx="202" cy="351"/>
            </a:xfrm>
            <a:custGeom>
              <a:avLst/>
              <a:gdLst/>
              <a:ahLst/>
              <a:cxnLst>
                <a:cxn ang="0">
                  <a:pos x="36" y="6"/>
                </a:cxn>
                <a:cxn ang="0">
                  <a:pos x="60" y="24"/>
                </a:cxn>
                <a:cxn ang="0">
                  <a:pos x="72" y="48"/>
                </a:cxn>
                <a:cxn ang="0">
                  <a:pos x="78" y="77"/>
                </a:cxn>
                <a:cxn ang="0">
                  <a:pos x="78" y="101"/>
                </a:cxn>
                <a:cxn ang="0">
                  <a:pos x="78" y="101"/>
                </a:cxn>
                <a:cxn ang="0">
                  <a:pos x="72" y="131"/>
                </a:cxn>
                <a:cxn ang="0">
                  <a:pos x="72" y="155"/>
                </a:cxn>
                <a:cxn ang="0">
                  <a:pos x="66" y="185"/>
                </a:cxn>
                <a:cxn ang="0">
                  <a:pos x="60" y="215"/>
                </a:cxn>
                <a:cxn ang="0">
                  <a:pos x="60" y="215"/>
                </a:cxn>
                <a:cxn ang="0">
                  <a:pos x="48" y="239"/>
                </a:cxn>
                <a:cxn ang="0">
                  <a:pos x="36" y="245"/>
                </a:cxn>
                <a:cxn ang="0">
                  <a:pos x="30" y="239"/>
                </a:cxn>
                <a:cxn ang="0">
                  <a:pos x="24" y="209"/>
                </a:cxn>
                <a:cxn ang="0">
                  <a:pos x="24" y="209"/>
                </a:cxn>
                <a:cxn ang="0">
                  <a:pos x="24" y="185"/>
                </a:cxn>
                <a:cxn ang="0">
                  <a:pos x="12" y="167"/>
                </a:cxn>
                <a:cxn ang="0">
                  <a:pos x="0" y="125"/>
                </a:cxn>
                <a:cxn ang="0">
                  <a:pos x="0" y="125"/>
                </a:cxn>
                <a:cxn ang="0">
                  <a:pos x="0" y="113"/>
                </a:cxn>
                <a:cxn ang="0">
                  <a:pos x="0" y="89"/>
                </a:cxn>
                <a:cxn ang="0">
                  <a:pos x="0" y="48"/>
                </a:cxn>
                <a:cxn ang="0">
                  <a:pos x="6" y="24"/>
                </a:cxn>
                <a:cxn ang="0">
                  <a:pos x="12" y="12"/>
                </a:cxn>
                <a:cxn ang="0">
                  <a:pos x="24" y="0"/>
                </a:cxn>
                <a:cxn ang="0">
                  <a:pos x="36" y="6"/>
                </a:cxn>
              </a:cxnLst>
              <a:rect l="0" t="0" r="r" b="b"/>
              <a:pathLst>
                <a:path w="78" h="245">
                  <a:moveTo>
                    <a:pt x="36" y="6"/>
                  </a:moveTo>
                  <a:lnTo>
                    <a:pt x="60" y="24"/>
                  </a:lnTo>
                  <a:lnTo>
                    <a:pt x="72" y="48"/>
                  </a:lnTo>
                  <a:lnTo>
                    <a:pt x="78" y="77"/>
                  </a:lnTo>
                  <a:lnTo>
                    <a:pt x="78" y="101"/>
                  </a:lnTo>
                  <a:lnTo>
                    <a:pt x="78" y="101"/>
                  </a:lnTo>
                  <a:lnTo>
                    <a:pt x="72" y="131"/>
                  </a:lnTo>
                  <a:lnTo>
                    <a:pt x="72" y="155"/>
                  </a:lnTo>
                  <a:lnTo>
                    <a:pt x="66" y="185"/>
                  </a:lnTo>
                  <a:lnTo>
                    <a:pt x="60" y="215"/>
                  </a:lnTo>
                  <a:lnTo>
                    <a:pt x="60" y="215"/>
                  </a:lnTo>
                  <a:lnTo>
                    <a:pt x="48" y="239"/>
                  </a:lnTo>
                  <a:lnTo>
                    <a:pt x="36" y="245"/>
                  </a:lnTo>
                  <a:lnTo>
                    <a:pt x="30" y="239"/>
                  </a:lnTo>
                  <a:lnTo>
                    <a:pt x="24" y="209"/>
                  </a:lnTo>
                  <a:lnTo>
                    <a:pt x="24" y="209"/>
                  </a:lnTo>
                  <a:lnTo>
                    <a:pt x="24" y="185"/>
                  </a:lnTo>
                  <a:lnTo>
                    <a:pt x="12" y="167"/>
                  </a:lnTo>
                  <a:lnTo>
                    <a:pt x="0" y="125"/>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05489" name="Freeform 17"/>
            <p:cNvSpPr>
              <a:spLocks/>
            </p:cNvSpPr>
            <p:nvPr/>
          </p:nvSpPr>
          <p:spPr bwMode="auto">
            <a:xfrm flipH="1">
              <a:off x="2297" y="1880"/>
              <a:ext cx="187" cy="307"/>
            </a:xfrm>
            <a:custGeom>
              <a:avLst/>
              <a:gdLst/>
              <a:ahLst/>
              <a:cxnLst>
                <a:cxn ang="0">
                  <a:pos x="0" y="113"/>
                </a:cxn>
                <a:cxn ang="0">
                  <a:pos x="0" y="101"/>
                </a:cxn>
                <a:cxn ang="0">
                  <a:pos x="0" y="83"/>
                </a:cxn>
                <a:cxn ang="0">
                  <a:pos x="0" y="36"/>
                </a:cxn>
                <a:cxn ang="0">
                  <a:pos x="0" y="18"/>
                </a:cxn>
                <a:cxn ang="0">
                  <a:pos x="12" y="6"/>
                </a:cxn>
                <a:cxn ang="0">
                  <a:pos x="18" y="0"/>
                </a:cxn>
                <a:cxn ang="0">
                  <a:pos x="30" y="6"/>
                </a:cxn>
                <a:cxn ang="0">
                  <a:pos x="30" y="6"/>
                </a:cxn>
                <a:cxn ang="0">
                  <a:pos x="54" y="24"/>
                </a:cxn>
                <a:cxn ang="0">
                  <a:pos x="66" y="42"/>
                </a:cxn>
                <a:cxn ang="0">
                  <a:pos x="72" y="65"/>
                </a:cxn>
                <a:cxn ang="0">
                  <a:pos x="66" y="89"/>
                </a:cxn>
                <a:cxn ang="0">
                  <a:pos x="66" y="89"/>
                </a:cxn>
                <a:cxn ang="0">
                  <a:pos x="60" y="113"/>
                </a:cxn>
                <a:cxn ang="0">
                  <a:pos x="66" y="137"/>
                </a:cxn>
                <a:cxn ang="0">
                  <a:pos x="60" y="167"/>
                </a:cxn>
                <a:cxn ang="0">
                  <a:pos x="54" y="191"/>
                </a:cxn>
                <a:cxn ang="0">
                  <a:pos x="54" y="191"/>
                </a:cxn>
                <a:cxn ang="0">
                  <a:pos x="42" y="209"/>
                </a:cxn>
                <a:cxn ang="0">
                  <a:pos x="30" y="215"/>
                </a:cxn>
                <a:cxn ang="0">
                  <a:pos x="24" y="209"/>
                </a:cxn>
                <a:cxn ang="0">
                  <a:pos x="24" y="185"/>
                </a:cxn>
                <a:cxn ang="0">
                  <a:pos x="24" y="185"/>
                </a:cxn>
                <a:cxn ang="0">
                  <a:pos x="18" y="161"/>
                </a:cxn>
                <a:cxn ang="0">
                  <a:pos x="12" y="143"/>
                </a:cxn>
                <a:cxn ang="0">
                  <a:pos x="0" y="113"/>
                </a:cxn>
              </a:cxnLst>
              <a:rect l="0" t="0" r="r" b="b"/>
              <a:pathLst>
                <a:path w="72" h="215">
                  <a:moveTo>
                    <a:pt x="0" y="113"/>
                  </a:moveTo>
                  <a:lnTo>
                    <a:pt x="0" y="101"/>
                  </a:lnTo>
                  <a:lnTo>
                    <a:pt x="0" y="83"/>
                  </a:lnTo>
                  <a:lnTo>
                    <a:pt x="0" y="36"/>
                  </a:lnTo>
                  <a:lnTo>
                    <a:pt x="0" y="18"/>
                  </a:lnTo>
                  <a:lnTo>
                    <a:pt x="12" y="6"/>
                  </a:lnTo>
                  <a:lnTo>
                    <a:pt x="18" y="0"/>
                  </a:lnTo>
                  <a:lnTo>
                    <a:pt x="30" y="6"/>
                  </a:lnTo>
                  <a:lnTo>
                    <a:pt x="30" y="6"/>
                  </a:lnTo>
                  <a:lnTo>
                    <a:pt x="54" y="24"/>
                  </a:lnTo>
                  <a:lnTo>
                    <a:pt x="66" y="42"/>
                  </a:lnTo>
                  <a:lnTo>
                    <a:pt x="72" y="65"/>
                  </a:lnTo>
                  <a:lnTo>
                    <a:pt x="66" y="89"/>
                  </a:lnTo>
                  <a:lnTo>
                    <a:pt x="66" y="89"/>
                  </a:lnTo>
                  <a:lnTo>
                    <a:pt x="60" y="113"/>
                  </a:lnTo>
                  <a:lnTo>
                    <a:pt x="66" y="137"/>
                  </a:lnTo>
                  <a:lnTo>
                    <a:pt x="60" y="167"/>
                  </a:lnTo>
                  <a:lnTo>
                    <a:pt x="54" y="191"/>
                  </a:lnTo>
                  <a:lnTo>
                    <a:pt x="54" y="191"/>
                  </a:lnTo>
                  <a:lnTo>
                    <a:pt x="42" y="209"/>
                  </a:lnTo>
                  <a:lnTo>
                    <a:pt x="30" y="215"/>
                  </a:lnTo>
                  <a:lnTo>
                    <a:pt x="24" y="209"/>
                  </a:lnTo>
                  <a:lnTo>
                    <a:pt x="24" y="185"/>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05490" name="Freeform 18"/>
            <p:cNvSpPr>
              <a:spLocks/>
            </p:cNvSpPr>
            <p:nvPr/>
          </p:nvSpPr>
          <p:spPr bwMode="auto">
            <a:xfrm flipH="1">
              <a:off x="2329" y="1888"/>
              <a:ext cx="140" cy="291"/>
            </a:xfrm>
            <a:custGeom>
              <a:avLst/>
              <a:gdLst/>
              <a:ahLst/>
              <a:cxnLst>
                <a:cxn ang="0">
                  <a:pos x="6" y="101"/>
                </a:cxn>
                <a:cxn ang="0">
                  <a:pos x="0" y="71"/>
                </a:cxn>
                <a:cxn ang="0">
                  <a:pos x="0" y="36"/>
                </a:cxn>
                <a:cxn ang="0">
                  <a:pos x="0" y="18"/>
                </a:cxn>
                <a:cxn ang="0">
                  <a:pos x="6" y="6"/>
                </a:cxn>
                <a:cxn ang="0">
                  <a:pos x="12" y="0"/>
                </a:cxn>
                <a:cxn ang="0">
                  <a:pos x="24" y="6"/>
                </a:cxn>
                <a:cxn ang="0">
                  <a:pos x="24" y="6"/>
                </a:cxn>
                <a:cxn ang="0">
                  <a:pos x="42" y="18"/>
                </a:cxn>
                <a:cxn ang="0">
                  <a:pos x="48" y="42"/>
                </a:cxn>
                <a:cxn ang="0">
                  <a:pos x="54" y="59"/>
                </a:cxn>
                <a:cxn ang="0">
                  <a:pos x="48" y="83"/>
                </a:cxn>
                <a:cxn ang="0">
                  <a:pos x="48" y="83"/>
                </a:cxn>
                <a:cxn ang="0">
                  <a:pos x="48" y="107"/>
                </a:cxn>
                <a:cxn ang="0">
                  <a:pos x="48" y="131"/>
                </a:cxn>
                <a:cxn ang="0">
                  <a:pos x="48" y="155"/>
                </a:cxn>
                <a:cxn ang="0">
                  <a:pos x="42" y="179"/>
                </a:cxn>
                <a:cxn ang="0">
                  <a:pos x="42" y="179"/>
                </a:cxn>
                <a:cxn ang="0">
                  <a:pos x="36" y="197"/>
                </a:cxn>
                <a:cxn ang="0">
                  <a:pos x="30" y="203"/>
                </a:cxn>
                <a:cxn ang="0">
                  <a:pos x="24" y="191"/>
                </a:cxn>
                <a:cxn ang="0">
                  <a:pos x="18" y="167"/>
                </a:cxn>
                <a:cxn ang="0">
                  <a:pos x="18" y="167"/>
                </a:cxn>
                <a:cxn ang="0">
                  <a:pos x="18" y="143"/>
                </a:cxn>
                <a:cxn ang="0">
                  <a:pos x="12" y="131"/>
                </a:cxn>
                <a:cxn ang="0">
                  <a:pos x="12" y="113"/>
                </a:cxn>
                <a:cxn ang="0">
                  <a:pos x="6" y="101"/>
                </a:cxn>
              </a:cxnLst>
              <a:rect l="0" t="0" r="r" b="b"/>
              <a:pathLst>
                <a:path w="54" h="203">
                  <a:moveTo>
                    <a:pt x="6" y="101"/>
                  </a:moveTo>
                  <a:lnTo>
                    <a:pt x="0" y="71"/>
                  </a:lnTo>
                  <a:lnTo>
                    <a:pt x="0" y="36"/>
                  </a:lnTo>
                  <a:lnTo>
                    <a:pt x="0" y="18"/>
                  </a:lnTo>
                  <a:lnTo>
                    <a:pt x="6" y="6"/>
                  </a:lnTo>
                  <a:lnTo>
                    <a:pt x="12" y="0"/>
                  </a:lnTo>
                  <a:lnTo>
                    <a:pt x="24" y="6"/>
                  </a:lnTo>
                  <a:lnTo>
                    <a:pt x="24" y="6"/>
                  </a:lnTo>
                  <a:lnTo>
                    <a:pt x="42" y="18"/>
                  </a:lnTo>
                  <a:lnTo>
                    <a:pt x="48" y="42"/>
                  </a:lnTo>
                  <a:lnTo>
                    <a:pt x="54" y="59"/>
                  </a:lnTo>
                  <a:lnTo>
                    <a:pt x="48" y="83"/>
                  </a:lnTo>
                  <a:lnTo>
                    <a:pt x="48" y="83"/>
                  </a:lnTo>
                  <a:lnTo>
                    <a:pt x="48" y="107"/>
                  </a:lnTo>
                  <a:lnTo>
                    <a:pt x="48" y="131"/>
                  </a:lnTo>
                  <a:lnTo>
                    <a:pt x="48" y="155"/>
                  </a:lnTo>
                  <a:lnTo>
                    <a:pt x="42" y="179"/>
                  </a:lnTo>
                  <a:lnTo>
                    <a:pt x="42" y="179"/>
                  </a:lnTo>
                  <a:lnTo>
                    <a:pt x="36" y="197"/>
                  </a:lnTo>
                  <a:lnTo>
                    <a:pt x="30" y="203"/>
                  </a:lnTo>
                  <a:lnTo>
                    <a:pt x="24" y="191"/>
                  </a:lnTo>
                  <a:lnTo>
                    <a:pt x="18" y="167"/>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05491" name="Freeform 19"/>
            <p:cNvSpPr>
              <a:spLocks/>
            </p:cNvSpPr>
            <p:nvPr/>
          </p:nvSpPr>
          <p:spPr bwMode="auto">
            <a:xfrm flipH="1">
              <a:off x="2344" y="1914"/>
              <a:ext cx="108" cy="239"/>
            </a:xfrm>
            <a:custGeom>
              <a:avLst/>
              <a:gdLst/>
              <a:ahLst/>
              <a:cxnLst>
                <a:cxn ang="0">
                  <a:pos x="6" y="83"/>
                </a:cxn>
                <a:cxn ang="0">
                  <a:pos x="0" y="53"/>
                </a:cxn>
                <a:cxn ang="0">
                  <a:pos x="0" y="24"/>
                </a:cxn>
                <a:cxn ang="0">
                  <a:pos x="6" y="0"/>
                </a:cxn>
                <a:cxn ang="0">
                  <a:pos x="12" y="0"/>
                </a:cxn>
                <a:cxn ang="0">
                  <a:pos x="24" y="0"/>
                </a:cxn>
                <a:cxn ang="0">
                  <a:pos x="24" y="0"/>
                </a:cxn>
                <a:cxn ang="0">
                  <a:pos x="42" y="24"/>
                </a:cxn>
                <a:cxn ang="0">
                  <a:pos x="42" y="41"/>
                </a:cxn>
                <a:cxn ang="0">
                  <a:pos x="42" y="65"/>
                </a:cxn>
                <a:cxn ang="0">
                  <a:pos x="42" y="65"/>
                </a:cxn>
                <a:cxn ang="0">
                  <a:pos x="42" y="89"/>
                </a:cxn>
                <a:cxn ang="0">
                  <a:pos x="36" y="107"/>
                </a:cxn>
                <a:cxn ang="0">
                  <a:pos x="36" y="149"/>
                </a:cxn>
                <a:cxn ang="0">
                  <a:pos x="36" y="149"/>
                </a:cxn>
                <a:cxn ang="0">
                  <a:pos x="30" y="167"/>
                </a:cxn>
                <a:cxn ang="0">
                  <a:pos x="24" y="167"/>
                </a:cxn>
                <a:cxn ang="0">
                  <a:pos x="18" y="161"/>
                </a:cxn>
                <a:cxn ang="0">
                  <a:pos x="18" y="143"/>
                </a:cxn>
                <a:cxn ang="0">
                  <a:pos x="18" y="143"/>
                </a:cxn>
                <a:cxn ang="0">
                  <a:pos x="18" y="119"/>
                </a:cxn>
                <a:cxn ang="0">
                  <a:pos x="12" y="107"/>
                </a:cxn>
                <a:cxn ang="0">
                  <a:pos x="12" y="95"/>
                </a:cxn>
                <a:cxn ang="0">
                  <a:pos x="6" y="83"/>
                </a:cxn>
              </a:cxnLst>
              <a:rect l="0" t="0" r="r" b="b"/>
              <a:pathLst>
                <a:path w="42" h="167">
                  <a:moveTo>
                    <a:pt x="6" y="83"/>
                  </a:moveTo>
                  <a:lnTo>
                    <a:pt x="0" y="53"/>
                  </a:lnTo>
                  <a:lnTo>
                    <a:pt x="0" y="24"/>
                  </a:lnTo>
                  <a:lnTo>
                    <a:pt x="6" y="0"/>
                  </a:lnTo>
                  <a:lnTo>
                    <a:pt x="12" y="0"/>
                  </a:lnTo>
                  <a:lnTo>
                    <a:pt x="24" y="0"/>
                  </a:lnTo>
                  <a:lnTo>
                    <a:pt x="24" y="0"/>
                  </a:lnTo>
                  <a:lnTo>
                    <a:pt x="42" y="24"/>
                  </a:lnTo>
                  <a:lnTo>
                    <a:pt x="42" y="41"/>
                  </a:lnTo>
                  <a:lnTo>
                    <a:pt x="42" y="65"/>
                  </a:lnTo>
                  <a:lnTo>
                    <a:pt x="42" y="65"/>
                  </a:lnTo>
                  <a:lnTo>
                    <a:pt x="42" y="89"/>
                  </a:lnTo>
                  <a:lnTo>
                    <a:pt x="36" y="107"/>
                  </a:lnTo>
                  <a:lnTo>
                    <a:pt x="36" y="149"/>
                  </a:lnTo>
                  <a:lnTo>
                    <a:pt x="36" y="149"/>
                  </a:lnTo>
                  <a:lnTo>
                    <a:pt x="30" y="167"/>
                  </a:lnTo>
                  <a:lnTo>
                    <a:pt x="24" y="167"/>
                  </a:lnTo>
                  <a:lnTo>
                    <a:pt x="18" y="161"/>
                  </a:lnTo>
                  <a:lnTo>
                    <a:pt x="18" y="143"/>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05492" name="Freeform 20"/>
            <p:cNvSpPr>
              <a:spLocks/>
            </p:cNvSpPr>
            <p:nvPr/>
          </p:nvSpPr>
          <p:spPr bwMode="auto">
            <a:xfrm flipH="1">
              <a:off x="2344" y="1923"/>
              <a:ext cx="93" cy="213"/>
            </a:xfrm>
            <a:custGeom>
              <a:avLst/>
              <a:gdLst/>
              <a:ahLst/>
              <a:cxnLst>
                <a:cxn ang="0">
                  <a:pos x="18" y="0"/>
                </a:cxn>
                <a:cxn ang="0">
                  <a:pos x="30" y="12"/>
                </a:cxn>
                <a:cxn ang="0">
                  <a:pos x="36" y="18"/>
                </a:cxn>
                <a:cxn ang="0">
                  <a:pos x="36" y="35"/>
                </a:cxn>
                <a:cxn ang="0">
                  <a:pos x="30" y="59"/>
                </a:cxn>
                <a:cxn ang="0">
                  <a:pos x="30" y="59"/>
                </a:cxn>
                <a:cxn ang="0">
                  <a:pos x="30" y="83"/>
                </a:cxn>
                <a:cxn ang="0">
                  <a:pos x="30" y="101"/>
                </a:cxn>
                <a:cxn ang="0">
                  <a:pos x="30" y="119"/>
                </a:cxn>
                <a:cxn ang="0">
                  <a:pos x="30" y="137"/>
                </a:cxn>
                <a:cxn ang="0">
                  <a:pos x="30" y="137"/>
                </a:cxn>
                <a:cxn ang="0">
                  <a:pos x="24" y="149"/>
                </a:cxn>
                <a:cxn ang="0">
                  <a:pos x="24" y="149"/>
                </a:cxn>
                <a:cxn ang="0">
                  <a:pos x="18" y="143"/>
                </a:cxn>
                <a:cxn ang="0">
                  <a:pos x="18" y="125"/>
                </a:cxn>
                <a:cxn ang="0">
                  <a:pos x="18" y="125"/>
                </a:cxn>
                <a:cxn ang="0">
                  <a:pos x="18" y="107"/>
                </a:cxn>
                <a:cxn ang="0">
                  <a:pos x="18" y="95"/>
                </a:cxn>
                <a:cxn ang="0">
                  <a:pos x="12" y="89"/>
                </a:cxn>
                <a:cxn ang="0">
                  <a:pos x="6" y="77"/>
                </a:cxn>
                <a:cxn ang="0">
                  <a:pos x="6" y="77"/>
                </a:cxn>
                <a:cxn ang="0">
                  <a:pos x="0" y="47"/>
                </a:cxn>
                <a:cxn ang="0">
                  <a:pos x="0" y="18"/>
                </a:cxn>
                <a:cxn ang="0">
                  <a:pos x="6" y="0"/>
                </a:cxn>
                <a:cxn ang="0">
                  <a:pos x="12" y="0"/>
                </a:cxn>
                <a:cxn ang="0">
                  <a:pos x="18" y="0"/>
                </a:cxn>
              </a:cxnLst>
              <a:rect l="0" t="0" r="r" b="b"/>
              <a:pathLst>
                <a:path w="36" h="149">
                  <a:moveTo>
                    <a:pt x="18" y="0"/>
                  </a:moveTo>
                  <a:lnTo>
                    <a:pt x="30" y="12"/>
                  </a:lnTo>
                  <a:lnTo>
                    <a:pt x="36" y="18"/>
                  </a:lnTo>
                  <a:lnTo>
                    <a:pt x="36" y="35"/>
                  </a:lnTo>
                  <a:lnTo>
                    <a:pt x="30" y="59"/>
                  </a:lnTo>
                  <a:lnTo>
                    <a:pt x="30" y="59"/>
                  </a:lnTo>
                  <a:lnTo>
                    <a:pt x="30" y="83"/>
                  </a:lnTo>
                  <a:lnTo>
                    <a:pt x="30" y="101"/>
                  </a:lnTo>
                  <a:lnTo>
                    <a:pt x="30" y="119"/>
                  </a:lnTo>
                  <a:lnTo>
                    <a:pt x="30" y="137"/>
                  </a:lnTo>
                  <a:lnTo>
                    <a:pt x="30" y="137"/>
                  </a:lnTo>
                  <a:lnTo>
                    <a:pt x="24" y="149"/>
                  </a:lnTo>
                  <a:lnTo>
                    <a:pt x="24" y="149"/>
                  </a:lnTo>
                  <a:lnTo>
                    <a:pt x="18" y="143"/>
                  </a:lnTo>
                  <a:lnTo>
                    <a:pt x="18" y="125"/>
                  </a:lnTo>
                  <a:lnTo>
                    <a:pt x="18" y="125"/>
                  </a:lnTo>
                  <a:lnTo>
                    <a:pt x="18" y="107"/>
                  </a:lnTo>
                  <a:lnTo>
                    <a:pt x="18" y="95"/>
                  </a:lnTo>
                  <a:lnTo>
                    <a:pt x="12" y="89"/>
                  </a:lnTo>
                  <a:lnTo>
                    <a:pt x="6" y="77"/>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05493" name="Freeform 21"/>
            <p:cNvSpPr>
              <a:spLocks/>
            </p:cNvSpPr>
            <p:nvPr/>
          </p:nvSpPr>
          <p:spPr bwMode="auto">
            <a:xfrm flipH="1">
              <a:off x="1898" y="2581"/>
              <a:ext cx="369" cy="819"/>
            </a:xfrm>
            <a:custGeom>
              <a:avLst/>
              <a:gdLst/>
              <a:ahLst/>
              <a:cxnLst>
                <a:cxn ang="0">
                  <a:pos x="143" y="0"/>
                </a:cxn>
                <a:cxn ang="0">
                  <a:pos x="137" y="12"/>
                </a:cxn>
                <a:cxn ang="0">
                  <a:pos x="119" y="65"/>
                </a:cxn>
                <a:cxn ang="0">
                  <a:pos x="96" y="89"/>
                </a:cxn>
                <a:cxn ang="0">
                  <a:pos x="84" y="107"/>
                </a:cxn>
                <a:cxn ang="0">
                  <a:pos x="84" y="149"/>
                </a:cxn>
                <a:cxn ang="0">
                  <a:pos x="84" y="167"/>
                </a:cxn>
                <a:cxn ang="0">
                  <a:pos x="72" y="233"/>
                </a:cxn>
                <a:cxn ang="0">
                  <a:pos x="54" y="316"/>
                </a:cxn>
                <a:cxn ang="0">
                  <a:pos x="48" y="382"/>
                </a:cxn>
                <a:cxn ang="0">
                  <a:pos x="48" y="400"/>
                </a:cxn>
                <a:cxn ang="0">
                  <a:pos x="42" y="484"/>
                </a:cxn>
                <a:cxn ang="0">
                  <a:pos x="42" y="502"/>
                </a:cxn>
                <a:cxn ang="0">
                  <a:pos x="36" y="532"/>
                </a:cxn>
                <a:cxn ang="0">
                  <a:pos x="18" y="549"/>
                </a:cxn>
                <a:cxn ang="0">
                  <a:pos x="0" y="561"/>
                </a:cxn>
                <a:cxn ang="0">
                  <a:pos x="6" y="561"/>
                </a:cxn>
                <a:cxn ang="0">
                  <a:pos x="24" y="555"/>
                </a:cxn>
                <a:cxn ang="0">
                  <a:pos x="42" y="543"/>
                </a:cxn>
                <a:cxn ang="0">
                  <a:pos x="42" y="549"/>
                </a:cxn>
                <a:cxn ang="0">
                  <a:pos x="42" y="573"/>
                </a:cxn>
                <a:cxn ang="0">
                  <a:pos x="48" y="573"/>
                </a:cxn>
                <a:cxn ang="0">
                  <a:pos x="48" y="555"/>
                </a:cxn>
                <a:cxn ang="0">
                  <a:pos x="48" y="526"/>
                </a:cxn>
                <a:cxn ang="0">
                  <a:pos x="54" y="502"/>
                </a:cxn>
                <a:cxn ang="0">
                  <a:pos x="60" y="472"/>
                </a:cxn>
                <a:cxn ang="0">
                  <a:pos x="66" y="436"/>
                </a:cxn>
                <a:cxn ang="0">
                  <a:pos x="66" y="436"/>
                </a:cxn>
                <a:cxn ang="0">
                  <a:pos x="66" y="424"/>
                </a:cxn>
                <a:cxn ang="0">
                  <a:pos x="66" y="382"/>
                </a:cxn>
                <a:cxn ang="0">
                  <a:pos x="72" y="352"/>
                </a:cxn>
                <a:cxn ang="0">
                  <a:pos x="78" y="281"/>
                </a:cxn>
                <a:cxn ang="0">
                  <a:pos x="78" y="257"/>
                </a:cxn>
                <a:cxn ang="0">
                  <a:pos x="84" y="209"/>
                </a:cxn>
                <a:cxn ang="0">
                  <a:pos x="102" y="149"/>
                </a:cxn>
                <a:cxn ang="0">
                  <a:pos x="107" y="125"/>
                </a:cxn>
                <a:cxn ang="0">
                  <a:pos x="119" y="89"/>
                </a:cxn>
                <a:cxn ang="0">
                  <a:pos x="125" y="77"/>
                </a:cxn>
                <a:cxn ang="0">
                  <a:pos x="143" y="30"/>
                </a:cxn>
              </a:cxnLst>
              <a:rect l="0" t="0" r="r" b="b"/>
              <a:pathLst>
                <a:path w="143" h="573">
                  <a:moveTo>
                    <a:pt x="143" y="6"/>
                  </a:moveTo>
                  <a:lnTo>
                    <a:pt x="143" y="0"/>
                  </a:lnTo>
                  <a:lnTo>
                    <a:pt x="143" y="6"/>
                  </a:lnTo>
                  <a:lnTo>
                    <a:pt x="137" y="12"/>
                  </a:lnTo>
                  <a:lnTo>
                    <a:pt x="131" y="30"/>
                  </a:lnTo>
                  <a:lnTo>
                    <a:pt x="119" y="65"/>
                  </a:lnTo>
                  <a:lnTo>
                    <a:pt x="107" y="77"/>
                  </a:lnTo>
                  <a:lnTo>
                    <a:pt x="96" y="89"/>
                  </a:lnTo>
                  <a:lnTo>
                    <a:pt x="96" y="89"/>
                  </a:lnTo>
                  <a:lnTo>
                    <a:pt x="84" y="107"/>
                  </a:lnTo>
                  <a:lnTo>
                    <a:pt x="84" y="119"/>
                  </a:lnTo>
                  <a:lnTo>
                    <a:pt x="84" y="149"/>
                  </a:lnTo>
                  <a:lnTo>
                    <a:pt x="84" y="149"/>
                  </a:lnTo>
                  <a:lnTo>
                    <a:pt x="84" y="167"/>
                  </a:lnTo>
                  <a:lnTo>
                    <a:pt x="78" y="197"/>
                  </a:lnTo>
                  <a:lnTo>
                    <a:pt x="72" y="233"/>
                  </a:lnTo>
                  <a:lnTo>
                    <a:pt x="60" y="275"/>
                  </a:lnTo>
                  <a:lnTo>
                    <a:pt x="54" y="316"/>
                  </a:lnTo>
                  <a:lnTo>
                    <a:pt x="48" y="352"/>
                  </a:lnTo>
                  <a:lnTo>
                    <a:pt x="48" y="382"/>
                  </a:lnTo>
                  <a:lnTo>
                    <a:pt x="48" y="400"/>
                  </a:lnTo>
                  <a:lnTo>
                    <a:pt x="48" y="400"/>
                  </a:lnTo>
                  <a:lnTo>
                    <a:pt x="42" y="460"/>
                  </a:lnTo>
                  <a:lnTo>
                    <a:pt x="42" y="484"/>
                  </a:lnTo>
                  <a:lnTo>
                    <a:pt x="42" y="502"/>
                  </a:lnTo>
                  <a:lnTo>
                    <a:pt x="42" y="502"/>
                  </a:lnTo>
                  <a:lnTo>
                    <a:pt x="42" y="520"/>
                  </a:lnTo>
                  <a:lnTo>
                    <a:pt x="36" y="532"/>
                  </a:lnTo>
                  <a:lnTo>
                    <a:pt x="18" y="549"/>
                  </a:lnTo>
                  <a:lnTo>
                    <a:pt x="18" y="549"/>
                  </a:lnTo>
                  <a:lnTo>
                    <a:pt x="0" y="561"/>
                  </a:lnTo>
                  <a:lnTo>
                    <a:pt x="0" y="561"/>
                  </a:lnTo>
                  <a:lnTo>
                    <a:pt x="6" y="561"/>
                  </a:lnTo>
                  <a:lnTo>
                    <a:pt x="6" y="561"/>
                  </a:lnTo>
                  <a:lnTo>
                    <a:pt x="18" y="561"/>
                  </a:lnTo>
                  <a:lnTo>
                    <a:pt x="24" y="555"/>
                  </a:lnTo>
                  <a:lnTo>
                    <a:pt x="36" y="549"/>
                  </a:lnTo>
                  <a:lnTo>
                    <a:pt x="42" y="543"/>
                  </a:lnTo>
                  <a:lnTo>
                    <a:pt x="42" y="543"/>
                  </a:lnTo>
                  <a:lnTo>
                    <a:pt x="42" y="549"/>
                  </a:lnTo>
                  <a:lnTo>
                    <a:pt x="42" y="561"/>
                  </a:lnTo>
                  <a:lnTo>
                    <a:pt x="42" y="573"/>
                  </a:lnTo>
                  <a:lnTo>
                    <a:pt x="48" y="573"/>
                  </a:lnTo>
                  <a:lnTo>
                    <a:pt x="48" y="573"/>
                  </a:lnTo>
                  <a:lnTo>
                    <a:pt x="48" y="561"/>
                  </a:lnTo>
                  <a:lnTo>
                    <a:pt x="48" y="555"/>
                  </a:lnTo>
                  <a:lnTo>
                    <a:pt x="48" y="538"/>
                  </a:lnTo>
                  <a:lnTo>
                    <a:pt x="48" y="526"/>
                  </a:lnTo>
                  <a:lnTo>
                    <a:pt x="48" y="526"/>
                  </a:lnTo>
                  <a:lnTo>
                    <a:pt x="54" y="502"/>
                  </a:lnTo>
                  <a:lnTo>
                    <a:pt x="60" y="472"/>
                  </a:lnTo>
                  <a:lnTo>
                    <a:pt x="60" y="472"/>
                  </a:lnTo>
                  <a:lnTo>
                    <a:pt x="66" y="448"/>
                  </a:lnTo>
                  <a:lnTo>
                    <a:pt x="66" y="436"/>
                  </a:lnTo>
                  <a:lnTo>
                    <a:pt x="66" y="436"/>
                  </a:lnTo>
                  <a:lnTo>
                    <a:pt x="66" y="436"/>
                  </a:lnTo>
                  <a:lnTo>
                    <a:pt x="66" y="436"/>
                  </a:lnTo>
                  <a:lnTo>
                    <a:pt x="66" y="424"/>
                  </a:lnTo>
                  <a:lnTo>
                    <a:pt x="66" y="406"/>
                  </a:lnTo>
                  <a:lnTo>
                    <a:pt x="66" y="382"/>
                  </a:lnTo>
                  <a:lnTo>
                    <a:pt x="66" y="382"/>
                  </a:lnTo>
                  <a:lnTo>
                    <a:pt x="72" y="352"/>
                  </a:lnTo>
                  <a:lnTo>
                    <a:pt x="78" y="316"/>
                  </a:lnTo>
                  <a:lnTo>
                    <a:pt x="78" y="281"/>
                  </a:lnTo>
                  <a:lnTo>
                    <a:pt x="78" y="257"/>
                  </a:lnTo>
                  <a:lnTo>
                    <a:pt x="78" y="257"/>
                  </a:lnTo>
                  <a:lnTo>
                    <a:pt x="84" y="239"/>
                  </a:lnTo>
                  <a:lnTo>
                    <a:pt x="84" y="209"/>
                  </a:lnTo>
                  <a:lnTo>
                    <a:pt x="96" y="179"/>
                  </a:lnTo>
                  <a:lnTo>
                    <a:pt x="102" y="149"/>
                  </a:lnTo>
                  <a:lnTo>
                    <a:pt x="102" y="149"/>
                  </a:lnTo>
                  <a:lnTo>
                    <a:pt x="107" y="125"/>
                  </a:lnTo>
                  <a:lnTo>
                    <a:pt x="113" y="113"/>
                  </a:lnTo>
                  <a:lnTo>
                    <a:pt x="119" y="89"/>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05494" name="Freeform 22"/>
            <p:cNvSpPr>
              <a:spLocks/>
            </p:cNvSpPr>
            <p:nvPr/>
          </p:nvSpPr>
          <p:spPr bwMode="auto">
            <a:xfrm flipH="1">
              <a:off x="1898" y="1222"/>
              <a:ext cx="168" cy="1000"/>
            </a:xfrm>
            <a:custGeom>
              <a:avLst/>
              <a:gdLst/>
              <a:ahLst/>
              <a:cxnLst>
                <a:cxn ang="0">
                  <a:pos x="18" y="633"/>
                </a:cxn>
                <a:cxn ang="0">
                  <a:pos x="18" y="633"/>
                </a:cxn>
                <a:cxn ang="0">
                  <a:pos x="18" y="639"/>
                </a:cxn>
                <a:cxn ang="0">
                  <a:pos x="12" y="657"/>
                </a:cxn>
                <a:cxn ang="0">
                  <a:pos x="12" y="657"/>
                </a:cxn>
                <a:cxn ang="0">
                  <a:pos x="6" y="681"/>
                </a:cxn>
                <a:cxn ang="0">
                  <a:pos x="0" y="699"/>
                </a:cxn>
                <a:cxn ang="0">
                  <a:pos x="0" y="699"/>
                </a:cxn>
                <a:cxn ang="0">
                  <a:pos x="0" y="699"/>
                </a:cxn>
                <a:cxn ang="0">
                  <a:pos x="0" y="687"/>
                </a:cxn>
                <a:cxn ang="0">
                  <a:pos x="0" y="669"/>
                </a:cxn>
                <a:cxn ang="0">
                  <a:pos x="0" y="669"/>
                </a:cxn>
                <a:cxn ang="0">
                  <a:pos x="6" y="633"/>
                </a:cxn>
                <a:cxn ang="0">
                  <a:pos x="6" y="603"/>
                </a:cxn>
                <a:cxn ang="0">
                  <a:pos x="6" y="561"/>
                </a:cxn>
                <a:cxn ang="0">
                  <a:pos x="6" y="561"/>
                </a:cxn>
                <a:cxn ang="0">
                  <a:pos x="6" y="543"/>
                </a:cxn>
                <a:cxn ang="0">
                  <a:pos x="6" y="525"/>
                </a:cxn>
                <a:cxn ang="0">
                  <a:pos x="6" y="478"/>
                </a:cxn>
                <a:cxn ang="0">
                  <a:pos x="12" y="430"/>
                </a:cxn>
                <a:cxn ang="0">
                  <a:pos x="12" y="412"/>
                </a:cxn>
                <a:cxn ang="0">
                  <a:pos x="12" y="400"/>
                </a:cxn>
                <a:cxn ang="0">
                  <a:pos x="12" y="400"/>
                </a:cxn>
                <a:cxn ang="0">
                  <a:pos x="18" y="388"/>
                </a:cxn>
                <a:cxn ang="0">
                  <a:pos x="24" y="370"/>
                </a:cxn>
                <a:cxn ang="0">
                  <a:pos x="35" y="316"/>
                </a:cxn>
                <a:cxn ang="0">
                  <a:pos x="41" y="257"/>
                </a:cxn>
                <a:cxn ang="0">
                  <a:pos x="47" y="233"/>
                </a:cxn>
                <a:cxn ang="0">
                  <a:pos x="47" y="215"/>
                </a:cxn>
                <a:cxn ang="0">
                  <a:pos x="47" y="215"/>
                </a:cxn>
                <a:cxn ang="0">
                  <a:pos x="47" y="179"/>
                </a:cxn>
                <a:cxn ang="0">
                  <a:pos x="53" y="131"/>
                </a:cxn>
                <a:cxn ang="0">
                  <a:pos x="53" y="83"/>
                </a:cxn>
                <a:cxn ang="0">
                  <a:pos x="53" y="47"/>
                </a:cxn>
                <a:cxn ang="0">
                  <a:pos x="53" y="47"/>
                </a:cxn>
                <a:cxn ang="0">
                  <a:pos x="53" y="24"/>
                </a:cxn>
                <a:cxn ang="0">
                  <a:pos x="53" y="6"/>
                </a:cxn>
                <a:cxn ang="0">
                  <a:pos x="53" y="0"/>
                </a:cxn>
                <a:cxn ang="0">
                  <a:pos x="59" y="6"/>
                </a:cxn>
                <a:cxn ang="0">
                  <a:pos x="59" y="18"/>
                </a:cxn>
                <a:cxn ang="0">
                  <a:pos x="59" y="41"/>
                </a:cxn>
                <a:cxn ang="0">
                  <a:pos x="59" y="41"/>
                </a:cxn>
                <a:cxn ang="0">
                  <a:pos x="59" y="65"/>
                </a:cxn>
                <a:cxn ang="0">
                  <a:pos x="59" y="83"/>
                </a:cxn>
                <a:cxn ang="0">
                  <a:pos x="65" y="113"/>
                </a:cxn>
                <a:cxn ang="0">
                  <a:pos x="65" y="137"/>
                </a:cxn>
                <a:cxn ang="0">
                  <a:pos x="65" y="167"/>
                </a:cxn>
                <a:cxn ang="0">
                  <a:pos x="65" y="167"/>
                </a:cxn>
                <a:cxn ang="0">
                  <a:pos x="59" y="209"/>
                </a:cxn>
                <a:cxn ang="0">
                  <a:pos x="53" y="245"/>
                </a:cxn>
                <a:cxn ang="0">
                  <a:pos x="47" y="280"/>
                </a:cxn>
                <a:cxn ang="0">
                  <a:pos x="41" y="298"/>
                </a:cxn>
                <a:cxn ang="0">
                  <a:pos x="41" y="298"/>
                </a:cxn>
                <a:cxn ang="0">
                  <a:pos x="41" y="316"/>
                </a:cxn>
                <a:cxn ang="0">
                  <a:pos x="35" y="346"/>
                </a:cxn>
                <a:cxn ang="0">
                  <a:pos x="29" y="382"/>
                </a:cxn>
                <a:cxn ang="0">
                  <a:pos x="29" y="412"/>
                </a:cxn>
                <a:cxn ang="0">
                  <a:pos x="29" y="412"/>
                </a:cxn>
                <a:cxn ang="0">
                  <a:pos x="24" y="448"/>
                </a:cxn>
                <a:cxn ang="0">
                  <a:pos x="18" y="496"/>
                </a:cxn>
                <a:cxn ang="0">
                  <a:pos x="18" y="555"/>
                </a:cxn>
                <a:cxn ang="0">
                  <a:pos x="18" y="633"/>
                </a:cxn>
              </a:cxnLst>
              <a:rect l="0" t="0" r="r" b="b"/>
              <a:pathLst>
                <a:path w="65" h="699">
                  <a:moveTo>
                    <a:pt x="18" y="633"/>
                  </a:moveTo>
                  <a:lnTo>
                    <a:pt x="18" y="633"/>
                  </a:lnTo>
                  <a:lnTo>
                    <a:pt x="18" y="639"/>
                  </a:lnTo>
                  <a:lnTo>
                    <a:pt x="12" y="657"/>
                  </a:lnTo>
                  <a:lnTo>
                    <a:pt x="12" y="657"/>
                  </a:lnTo>
                  <a:lnTo>
                    <a:pt x="6" y="681"/>
                  </a:lnTo>
                  <a:lnTo>
                    <a:pt x="0" y="699"/>
                  </a:lnTo>
                  <a:lnTo>
                    <a:pt x="0" y="699"/>
                  </a:lnTo>
                  <a:lnTo>
                    <a:pt x="0" y="699"/>
                  </a:lnTo>
                  <a:lnTo>
                    <a:pt x="0" y="687"/>
                  </a:lnTo>
                  <a:lnTo>
                    <a:pt x="0" y="669"/>
                  </a:lnTo>
                  <a:lnTo>
                    <a:pt x="0" y="669"/>
                  </a:lnTo>
                  <a:lnTo>
                    <a:pt x="6" y="633"/>
                  </a:lnTo>
                  <a:lnTo>
                    <a:pt x="6" y="603"/>
                  </a:lnTo>
                  <a:lnTo>
                    <a:pt x="6" y="561"/>
                  </a:lnTo>
                  <a:lnTo>
                    <a:pt x="6" y="561"/>
                  </a:lnTo>
                  <a:lnTo>
                    <a:pt x="6" y="543"/>
                  </a:lnTo>
                  <a:lnTo>
                    <a:pt x="6" y="525"/>
                  </a:lnTo>
                  <a:lnTo>
                    <a:pt x="6" y="478"/>
                  </a:lnTo>
                  <a:lnTo>
                    <a:pt x="12" y="430"/>
                  </a:lnTo>
                  <a:lnTo>
                    <a:pt x="12" y="412"/>
                  </a:lnTo>
                  <a:lnTo>
                    <a:pt x="12" y="400"/>
                  </a:lnTo>
                  <a:lnTo>
                    <a:pt x="12" y="400"/>
                  </a:lnTo>
                  <a:lnTo>
                    <a:pt x="18" y="388"/>
                  </a:lnTo>
                  <a:lnTo>
                    <a:pt x="24" y="370"/>
                  </a:lnTo>
                  <a:lnTo>
                    <a:pt x="35" y="316"/>
                  </a:lnTo>
                  <a:lnTo>
                    <a:pt x="41" y="257"/>
                  </a:lnTo>
                  <a:lnTo>
                    <a:pt x="47" y="233"/>
                  </a:lnTo>
                  <a:lnTo>
                    <a:pt x="47" y="215"/>
                  </a:lnTo>
                  <a:lnTo>
                    <a:pt x="47" y="215"/>
                  </a:lnTo>
                  <a:lnTo>
                    <a:pt x="47" y="179"/>
                  </a:lnTo>
                  <a:lnTo>
                    <a:pt x="53" y="131"/>
                  </a:lnTo>
                  <a:lnTo>
                    <a:pt x="53" y="83"/>
                  </a:lnTo>
                  <a:lnTo>
                    <a:pt x="53" y="47"/>
                  </a:lnTo>
                  <a:lnTo>
                    <a:pt x="53" y="47"/>
                  </a:lnTo>
                  <a:lnTo>
                    <a:pt x="53" y="24"/>
                  </a:lnTo>
                  <a:lnTo>
                    <a:pt x="53" y="6"/>
                  </a:lnTo>
                  <a:lnTo>
                    <a:pt x="53" y="0"/>
                  </a:lnTo>
                  <a:lnTo>
                    <a:pt x="59" y="6"/>
                  </a:lnTo>
                  <a:lnTo>
                    <a:pt x="59" y="18"/>
                  </a:lnTo>
                  <a:lnTo>
                    <a:pt x="59" y="41"/>
                  </a:lnTo>
                  <a:lnTo>
                    <a:pt x="59" y="41"/>
                  </a:lnTo>
                  <a:lnTo>
                    <a:pt x="59" y="65"/>
                  </a:lnTo>
                  <a:lnTo>
                    <a:pt x="59" y="83"/>
                  </a:lnTo>
                  <a:lnTo>
                    <a:pt x="65" y="113"/>
                  </a:lnTo>
                  <a:lnTo>
                    <a:pt x="65" y="137"/>
                  </a:lnTo>
                  <a:lnTo>
                    <a:pt x="65" y="167"/>
                  </a:lnTo>
                  <a:lnTo>
                    <a:pt x="65" y="167"/>
                  </a:lnTo>
                  <a:lnTo>
                    <a:pt x="59" y="209"/>
                  </a:lnTo>
                  <a:lnTo>
                    <a:pt x="53" y="245"/>
                  </a:lnTo>
                  <a:lnTo>
                    <a:pt x="47" y="280"/>
                  </a:lnTo>
                  <a:lnTo>
                    <a:pt x="41" y="298"/>
                  </a:lnTo>
                  <a:lnTo>
                    <a:pt x="41" y="298"/>
                  </a:lnTo>
                  <a:lnTo>
                    <a:pt x="41" y="316"/>
                  </a:lnTo>
                  <a:lnTo>
                    <a:pt x="35" y="346"/>
                  </a:lnTo>
                  <a:lnTo>
                    <a:pt x="29" y="382"/>
                  </a:lnTo>
                  <a:lnTo>
                    <a:pt x="29" y="41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05495" name="Freeform 23"/>
            <p:cNvSpPr>
              <a:spLocks/>
            </p:cNvSpPr>
            <p:nvPr/>
          </p:nvSpPr>
          <p:spPr bwMode="auto">
            <a:xfrm flipH="1">
              <a:off x="2159" y="3598"/>
              <a:ext cx="635"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close/>
                </a:path>
              </a:pathLst>
            </a:custGeom>
            <a:solidFill>
              <a:srgbClr val="F8C9A6"/>
            </a:solidFill>
            <a:ln w="9525">
              <a:noFill/>
              <a:round/>
              <a:headEnd/>
              <a:tailEnd/>
            </a:ln>
          </p:spPr>
          <p:txBody>
            <a:bodyPr/>
            <a:lstStyle/>
            <a:p>
              <a:endParaRPr lang="fr-FR"/>
            </a:p>
          </p:txBody>
        </p:sp>
        <p:sp>
          <p:nvSpPr>
            <p:cNvPr id="105496" name="Freeform 24"/>
            <p:cNvSpPr>
              <a:spLocks/>
            </p:cNvSpPr>
            <p:nvPr/>
          </p:nvSpPr>
          <p:spPr bwMode="auto">
            <a:xfrm flipH="1">
              <a:off x="1991" y="3452"/>
              <a:ext cx="60" cy="51"/>
            </a:xfrm>
            <a:custGeom>
              <a:avLst/>
              <a:gdLst/>
              <a:ahLst/>
              <a:cxnLst>
                <a:cxn ang="0">
                  <a:pos x="23" y="0"/>
                </a:cxn>
                <a:cxn ang="0">
                  <a:pos x="23" y="0"/>
                </a:cxn>
                <a:cxn ang="0">
                  <a:pos x="18" y="6"/>
                </a:cxn>
                <a:cxn ang="0">
                  <a:pos x="6" y="18"/>
                </a:cxn>
                <a:cxn ang="0">
                  <a:pos x="0" y="36"/>
                </a:cxn>
              </a:cxnLst>
              <a:rect l="0" t="0" r="r" b="b"/>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05497" name="Freeform 25"/>
            <p:cNvSpPr>
              <a:spLocks/>
            </p:cNvSpPr>
            <p:nvPr/>
          </p:nvSpPr>
          <p:spPr bwMode="auto">
            <a:xfrm flipH="1">
              <a:off x="2221" y="1452"/>
              <a:ext cx="494" cy="462"/>
            </a:xfrm>
            <a:custGeom>
              <a:avLst/>
              <a:gdLst/>
              <a:ahLst/>
              <a:cxnLst>
                <a:cxn ang="0">
                  <a:pos x="30" y="24"/>
                </a:cxn>
                <a:cxn ang="0">
                  <a:pos x="42" y="48"/>
                </a:cxn>
                <a:cxn ang="0">
                  <a:pos x="54" y="72"/>
                </a:cxn>
                <a:cxn ang="0">
                  <a:pos x="84" y="131"/>
                </a:cxn>
                <a:cxn ang="0">
                  <a:pos x="120" y="197"/>
                </a:cxn>
                <a:cxn ang="0">
                  <a:pos x="138" y="227"/>
                </a:cxn>
                <a:cxn ang="0">
                  <a:pos x="156" y="245"/>
                </a:cxn>
                <a:cxn ang="0">
                  <a:pos x="156" y="245"/>
                </a:cxn>
                <a:cxn ang="0">
                  <a:pos x="180" y="275"/>
                </a:cxn>
                <a:cxn ang="0">
                  <a:pos x="192" y="305"/>
                </a:cxn>
                <a:cxn ang="0">
                  <a:pos x="180" y="323"/>
                </a:cxn>
                <a:cxn ang="0">
                  <a:pos x="168" y="323"/>
                </a:cxn>
                <a:cxn ang="0">
                  <a:pos x="156" y="323"/>
                </a:cxn>
                <a:cxn ang="0">
                  <a:pos x="156" y="323"/>
                </a:cxn>
                <a:cxn ang="0">
                  <a:pos x="138" y="305"/>
                </a:cxn>
                <a:cxn ang="0">
                  <a:pos x="120" y="287"/>
                </a:cxn>
                <a:cxn ang="0">
                  <a:pos x="96" y="275"/>
                </a:cxn>
                <a:cxn ang="0">
                  <a:pos x="90" y="275"/>
                </a:cxn>
                <a:cxn ang="0">
                  <a:pos x="78" y="281"/>
                </a:cxn>
                <a:cxn ang="0">
                  <a:pos x="78" y="281"/>
                </a:cxn>
                <a:cxn ang="0">
                  <a:pos x="78" y="287"/>
                </a:cxn>
                <a:cxn ang="0">
                  <a:pos x="66" y="287"/>
                </a:cxn>
                <a:cxn ang="0">
                  <a:pos x="54" y="281"/>
                </a:cxn>
                <a:cxn ang="0">
                  <a:pos x="48" y="269"/>
                </a:cxn>
                <a:cxn ang="0">
                  <a:pos x="42" y="251"/>
                </a:cxn>
                <a:cxn ang="0">
                  <a:pos x="42" y="251"/>
                </a:cxn>
                <a:cxn ang="0">
                  <a:pos x="36" y="221"/>
                </a:cxn>
                <a:cxn ang="0">
                  <a:pos x="24" y="173"/>
                </a:cxn>
                <a:cxn ang="0">
                  <a:pos x="12" y="125"/>
                </a:cxn>
                <a:cxn ang="0">
                  <a:pos x="6" y="72"/>
                </a:cxn>
                <a:cxn ang="0">
                  <a:pos x="0" y="36"/>
                </a:cxn>
                <a:cxn ang="0">
                  <a:pos x="6" y="6"/>
                </a:cxn>
                <a:cxn ang="0">
                  <a:pos x="6" y="0"/>
                </a:cxn>
                <a:cxn ang="0">
                  <a:pos x="12" y="0"/>
                </a:cxn>
                <a:cxn ang="0">
                  <a:pos x="18" y="12"/>
                </a:cxn>
                <a:cxn ang="0">
                  <a:pos x="30" y="24"/>
                </a:cxn>
              </a:cxnLst>
              <a:rect l="0" t="0" r="r" b="b"/>
              <a:pathLst>
                <a:path w="192" h="323">
                  <a:moveTo>
                    <a:pt x="30" y="24"/>
                  </a:moveTo>
                  <a:lnTo>
                    <a:pt x="42" y="48"/>
                  </a:lnTo>
                  <a:lnTo>
                    <a:pt x="54" y="72"/>
                  </a:lnTo>
                  <a:lnTo>
                    <a:pt x="84" y="131"/>
                  </a:lnTo>
                  <a:lnTo>
                    <a:pt x="120" y="197"/>
                  </a:lnTo>
                  <a:lnTo>
                    <a:pt x="138" y="227"/>
                  </a:lnTo>
                  <a:lnTo>
                    <a:pt x="156" y="245"/>
                  </a:lnTo>
                  <a:lnTo>
                    <a:pt x="156" y="245"/>
                  </a:lnTo>
                  <a:lnTo>
                    <a:pt x="180" y="275"/>
                  </a:lnTo>
                  <a:lnTo>
                    <a:pt x="192" y="305"/>
                  </a:lnTo>
                  <a:lnTo>
                    <a:pt x="180" y="323"/>
                  </a:lnTo>
                  <a:lnTo>
                    <a:pt x="168" y="323"/>
                  </a:lnTo>
                  <a:lnTo>
                    <a:pt x="156" y="323"/>
                  </a:lnTo>
                  <a:lnTo>
                    <a:pt x="156" y="323"/>
                  </a:lnTo>
                  <a:lnTo>
                    <a:pt x="138" y="305"/>
                  </a:lnTo>
                  <a:lnTo>
                    <a:pt x="120" y="287"/>
                  </a:lnTo>
                  <a:lnTo>
                    <a:pt x="96" y="275"/>
                  </a:lnTo>
                  <a:lnTo>
                    <a:pt x="90" y="275"/>
                  </a:lnTo>
                  <a:lnTo>
                    <a:pt x="78" y="281"/>
                  </a:lnTo>
                  <a:lnTo>
                    <a:pt x="78" y="281"/>
                  </a:lnTo>
                  <a:lnTo>
                    <a:pt x="78" y="287"/>
                  </a:lnTo>
                  <a:lnTo>
                    <a:pt x="66" y="287"/>
                  </a:lnTo>
                  <a:lnTo>
                    <a:pt x="54" y="281"/>
                  </a:lnTo>
                  <a:lnTo>
                    <a:pt x="48" y="269"/>
                  </a:lnTo>
                  <a:lnTo>
                    <a:pt x="42" y="251"/>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05498" name="Freeform 26"/>
            <p:cNvSpPr>
              <a:spLocks/>
            </p:cNvSpPr>
            <p:nvPr/>
          </p:nvSpPr>
          <p:spPr bwMode="auto">
            <a:xfrm flipH="1">
              <a:off x="2221" y="1487"/>
              <a:ext cx="480" cy="427"/>
            </a:xfrm>
            <a:custGeom>
              <a:avLst/>
              <a:gdLst/>
              <a:ahLst/>
              <a:cxnLst>
                <a:cxn ang="0">
                  <a:pos x="30" y="30"/>
                </a:cxn>
                <a:cxn ang="0">
                  <a:pos x="42" y="48"/>
                </a:cxn>
                <a:cxn ang="0">
                  <a:pos x="48" y="72"/>
                </a:cxn>
                <a:cxn ang="0">
                  <a:pos x="78" y="125"/>
                </a:cxn>
                <a:cxn ang="0">
                  <a:pos x="108" y="179"/>
                </a:cxn>
                <a:cxn ang="0">
                  <a:pos x="150" y="227"/>
                </a:cxn>
                <a:cxn ang="0">
                  <a:pos x="150" y="227"/>
                </a:cxn>
                <a:cxn ang="0">
                  <a:pos x="174" y="263"/>
                </a:cxn>
                <a:cxn ang="0">
                  <a:pos x="186" y="287"/>
                </a:cxn>
                <a:cxn ang="0">
                  <a:pos x="174" y="299"/>
                </a:cxn>
                <a:cxn ang="0">
                  <a:pos x="162" y="299"/>
                </a:cxn>
                <a:cxn ang="0">
                  <a:pos x="150" y="293"/>
                </a:cxn>
                <a:cxn ang="0">
                  <a:pos x="150" y="293"/>
                </a:cxn>
                <a:cxn ang="0">
                  <a:pos x="132" y="281"/>
                </a:cxn>
                <a:cxn ang="0">
                  <a:pos x="114" y="263"/>
                </a:cxn>
                <a:cxn ang="0">
                  <a:pos x="90" y="251"/>
                </a:cxn>
                <a:cxn ang="0">
                  <a:pos x="84" y="251"/>
                </a:cxn>
                <a:cxn ang="0">
                  <a:pos x="72" y="257"/>
                </a:cxn>
                <a:cxn ang="0">
                  <a:pos x="72" y="257"/>
                </a:cxn>
                <a:cxn ang="0">
                  <a:pos x="72" y="263"/>
                </a:cxn>
                <a:cxn ang="0">
                  <a:pos x="66" y="263"/>
                </a:cxn>
                <a:cxn ang="0">
                  <a:pos x="54" y="257"/>
                </a:cxn>
                <a:cxn ang="0">
                  <a:pos x="48" y="245"/>
                </a:cxn>
                <a:cxn ang="0">
                  <a:pos x="42" y="227"/>
                </a:cxn>
                <a:cxn ang="0">
                  <a:pos x="42" y="227"/>
                </a:cxn>
                <a:cxn ang="0">
                  <a:pos x="30" y="191"/>
                </a:cxn>
                <a:cxn ang="0">
                  <a:pos x="24" y="149"/>
                </a:cxn>
                <a:cxn ang="0">
                  <a:pos x="12" y="107"/>
                </a:cxn>
                <a:cxn ang="0">
                  <a:pos x="0" y="66"/>
                </a:cxn>
                <a:cxn ang="0">
                  <a:pos x="0" y="30"/>
                </a:cxn>
                <a:cxn ang="0">
                  <a:pos x="0" y="6"/>
                </a:cxn>
                <a:cxn ang="0">
                  <a:pos x="6" y="0"/>
                </a:cxn>
                <a:cxn ang="0">
                  <a:pos x="12" y="6"/>
                </a:cxn>
                <a:cxn ang="0">
                  <a:pos x="18" y="12"/>
                </a:cxn>
                <a:cxn ang="0">
                  <a:pos x="30" y="30"/>
                </a:cxn>
              </a:cxnLst>
              <a:rect l="0" t="0" r="r" b="b"/>
              <a:pathLst>
                <a:path w="186" h="299">
                  <a:moveTo>
                    <a:pt x="30" y="30"/>
                  </a:moveTo>
                  <a:lnTo>
                    <a:pt x="42" y="48"/>
                  </a:lnTo>
                  <a:lnTo>
                    <a:pt x="48" y="72"/>
                  </a:lnTo>
                  <a:lnTo>
                    <a:pt x="78" y="125"/>
                  </a:lnTo>
                  <a:lnTo>
                    <a:pt x="108" y="179"/>
                  </a:lnTo>
                  <a:lnTo>
                    <a:pt x="150" y="227"/>
                  </a:lnTo>
                  <a:lnTo>
                    <a:pt x="150" y="227"/>
                  </a:lnTo>
                  <a:lnTo>
                    <a:pt x="174" y="263"/>
                  </a:lnTo>
                  <a:lnTo>
                    <a:pt x="186" y="287"/>
                  </a:lnTo>
                  <a:lnTo>
                    <a:pt x="174" y="299"/>
                  </a:lnTo>
                  <a:lnTo>
                    <a:pt x="162" y="299"/>
                  </a:lnTo>
                  <a:lnTo>
                    <a:pt x="150" y="293"/>
                  </a:lnTo>
                  <a:lnTo>
                    <a:pt x="150" y="293"/>
                  </a:lnTo>
                  <a:lnTo>
                    <a:pt x="132" y="281"/>
                  </a:lnTo>
                  <a:lnTo>
                    <a:pt x="114" y="263"/>
                  </a:lnTo>
                  <a:lnTo>
                    <a:pt x="90" y="251"/>
                  </a:lnTo>
                  <a:lnTo>
                    <a:pt x="84" y="251"/>
                  </a:lnTo>
                  <a:lnTo>
                    <a:pt x="72" y="257"/>
                  </a:lnTo>
                  <a:lnTo>
                    <a:pt x="72" y="257"/>
                  </a:lnTo>
                  <a:lnTo>
                    <a:pt x="72" y="263"/>
                  </a:lnTo>
                  <a:lnTo>
                    <a:pt x="66" y="263"/>
                  </a:lnTo>
                  <a:lnTo>
                    <a:pt x="54" y="257"/>
                  </a:lnTo>
                  <a:lnTo>
                    <a:pt x="48" y="245"/>
                  </a:lnTo>
                  <a:lnTo>
                    <a:pt x="42" y="227"/>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05499" name="Freeform 27"/>
            <p:cNvSpPr>
              <a:spLocks/>
            </p:cNvSpPr>
            <p:nvPr/>
          </p:nvSpPr>
          <p:spPr bwMode="auto">
            <a:xfrm flipH="1">
              <a:off x="2236" y="1529"/>
              <a:ext cx="465" cy="377"/>
            </a:xfrm>
            <a:custGeom>
              <a:avLst/>
              <a:gdLst/>
              <a:ahLst/>
              <a:cxnLst>
                <a:cxn ang="0">
                  <a:pos x="24" y="18"/>
                </a:cxn>
                <a:cxn ang="0">
                  <a:pos x="48" y="59"/>
                </a:cxn>
                <a:cxn ang="0">
                  <a:pos x="72" y="107"/>
                </a:cxn>
                <a:cxn ang="0">
                  <a:pos x="102" y="161"/>
                </a:cxn>
                <a:cxn ang="0">
                  <a:pos x="138" y="197"/>
                </a:cxn>
                <a:cxn ang="0">
                  <a:pos x="138" y="197"/>
                </a:cxn>
                <a:cxn ang="0">
                  <a:pos x="168" y="233"/>
                </a:cxn>
                <a:cxn ang="0">
                  <a:pos x="180" y="257"/>
                </a:cxn>
                <a:cxn ang="0">
                  <a:pos x="168" y="263"/>
                </a:cxn>
                <a:cxn ang="0">
                  <a:pos x="144" y="257"/>
                </a:cxn>
                <a:cxn ang="0">
                  <a:pos x="144" y="257"/>
                </a:cxn>
                <a:cxn ang="0">
                  <a:pos x="126" y="245"/>
                </a:cxn>
                <a:cxn ang="0">
                  <a:pos x="108" y="227"/>
                </a:cxn>
                <a:cxn ang="0">
                  <a:pos x="90" y="215"/>
                </a:cxn>
                <a:cxn ang="0">
                  <a:pos x="78" y="215"/>
                </a:cxn>
                <a:cxn ang="0">
                  <a:pos x="66" y="221"/>
                </a:cxn>
                <a:cxn ang="0">
                  <a:pos x="66" y="221"/>
                </a:cxn>
                <a:cxn ang="0">
                  <a:pos x="66" y="227"/>
                </a:cxn>
                <a:cxn ang="0">
                  <a:pos x="60" y="227"/>
                </a:cxn>
                <a:cxn ang="0">
                  <a:pos x="54" y="221"/>
                </a:cxn>
                <a:cxn ang="0">
                  <a:pos x="48" y="209"/>
                </a:cxn>
                <a:cxn ang="0">
                  <a:pos x="42" y="191"/>
                </a:cxn>
                <a:cxn ang="0">
                  <a:pos x="42" y="191"/>
                </a:cxn>
                <a:cxn ang="0">
                  <a:pos x="36" y="161"/>
                </a:cxn>
                <a:cxn ang="0">
                  <a:pos x="24" y="125"/>
                </a:cxn>
                <a:cxn ang="0">
                  <a:pos x="12" y="83"/>
                </a:cxn>
                <a:cxn ang="0">
                  <a:pos x="6" y="48"/>
                </a:cxn>
                <a:cxn ang="0">
                  <a:pos x="0" y="18"/>
                </a:cxn>
                <a:cxn ang="0">
                  <a:pos x="0" y="0"/>
                </a:cxn>
                <a:cxn ang="0">
                  <a:pos x="12" y="0"/>
                </a:cxn>
                <a:cxn ang="0">
                  <a:pos x="18" y="6"/>
                </a:cxn>
                <a:cxn ang="0">
                  <a:pos x="24" y="18"/>
                </a:cxn>
              </a:cxnLst>
              <a:rect l="0" t="0" r="r" b="b"/>
              <a:pathLst>
                <a:path w="180" h="263">
                  <a:moveTo>
                    <a:pt x="24" y="18"/>
                  </a:moveTo>
                  <a:lnTo>
                    <a:pt x="48" y="59"/>
                  </a:lnTo>
                  <a:lnTo>
                    <a:pt x="72" y="107"/>
                  </a:lnTo>
                  <a:lnTo>
                    <a:pt x="102" y="161"/>
                  </a:lnTo>
                  <a:lnTo>
                    <a:pt x="138" y="197"/>
                  </a:lnTo>
                  <a:lnTo>
                    <a:pt x="138" y="197"/>
                  </a:lnTo>
                  <a:lnTo>
                    <a:pt x="168" y="233"/>
                  </a:lnTo>
                  <a:lnTo>
                    <a:pt x="180" y="257"/>
                  </a:lnTo>
                  <a:lnTo>
                    <a:pt x="168" y="263"/>
                  </a:lnTo>
                  <a:lnTo>
                    <a:pt x="144" y="257"/>
                  </a:lnTo>
                  <a:lnTo>
                    <a:pt x="144" y="257"/>
                  </a:lnTo>
                  <a:lnTo>
                    <a:pt x="126" y="245"/>
                  </a:lnTo>
                  <a:lnTo>
                    <a:pt x="108" y="227"/>
                  </a:lnTo>
                  <a:lnTo>
                    <a:pt x="90" y="215"/>
                  </a:lnTo>
                  <a:lnTo>
                    <a:pt x="78" y="215"/>
                  </a:lnTo>
                  <a:lnTo>
                    <a:pt x="66" y="221"/>
                  </a:lnTo>
                  <a:lnTo>
                    <a:pt x="66" y="221"/>
                  </a:lnTo>
                  <a:lnTo>
                    <a:pt x="66" y="227"/>
                  </a:lnTo>
                  <a:lnTo>
                    <a:pt x="60" y="227"/>
                  </a:lnTo>
                  <a:lnTo>
                    <a:pt x="54" y="221"/>
                  </a:lnTo>
                  <a:lnTo>
                    <a:pt x="48" y="209"/>
                  </a:lnTo>
                  <a:lnTo>
                    <a:pt x="42" y="191"/>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05500" name="Freeform 28"/>
            <p:cNvSpPr>
              <a:spLocks/>
            </p:cNvSpPr>
            <p:nvPr/>
          </p:nvSpPr>
          <p:spPr bwMode="auto">
            <a:xfrm flipH="1">
              <a:off x="2253" y="1564"/>
              <a:ext cx="433" cy="342"/>
            </a:xfrm>
            <a:custGeom>
              <a:avLst/>
              <a:gdLst/>
              <a:ahLst/>
              <a:cxnLst>
                <a:cxn ang="0">
                  <a:pos x="18" y="24"/>
                </a:cxn>
                <a:cxn ang="0">
                  <a:pos x="36" y="59"/>
                </a:cxn>
                <a:cxn ang="0">
                  <a:pos x="60" y="101"/>
                </a:cxn>
                <a:cxn ang="0">
                  <a:pos x="90" y="143"/>
                </a:cxn>
                <a:cxn ang="0">
                  <a:pos x="126" y="179"/>
                </a:cxn>
                <a:cxn ang="0">
                  <a:pos x="126" y="179"/>
                </a:cxn>
                <a:cxn ang="0">
                  <a:pos x="156" y="209"/>
                </a:cxn>
                <a:cxn ang="0">
                  <a:pos x="168" y="233"/>
                </a:cxn>
                <a:cxn ang="0">
                  <a:pos x="156" y="239"/>
                </a:cxn>
                <a:cxn ang="0">
                  <a:pos x="132" y="227"/>
                </a:cxn>
                <a:cxn ang="0">
                  <a:pos x="132" y="227"/>
                </a:cxn>
                <a:cxn ang="0">
                  <a:pos x="114" y="215"/>
                </a:cxn>
                <a:cxn ang="0">
                  <a:pos x="102" y="197"/>
                </a:cxn>
                <a:cxn ang="0">
                  <a:pos x="78" y="191"/>
                </a:cxn>
                <a:cxn ang="0">
                  <a:pos x="72" y="191"/>
                </a:cxn>
                <a:cxn ang="0">
                  <a:pos x="60" y="197"/>
                </a:cxn>
                <a:cxn ang="0">
                  <a:pos x="60" y="197"/>
                </a:cxn>
                <a:cxn ang="0">
                  <a:pos x="60" y="197"/>
                </a:cxn>
                <a:cxn ang="0">
                  <a:pos x="54" y="203"/>
                </a:cxn>
                <a:cxn ang="0">
                  <a:pos x="48" y="191"/>
                </a:cxn>
                <a:cxn ang="0">
                  <a:pos x="42" y="179"/>
                </a:cxn>
                <a:cxn ang="0">
                  <a:pos x="36" y="161"/>
                </a:cxn>
                <a:cxn ang="0">
                  <a:pos x="36" y="161"/>
                </a:cxn>
                <a:cxn ang="0">
                  <a:pos x="30" y="131"/>
                </a:cxn>
                <a:cxn ang="0">
                  <a:pos x="18" y="101"/>
                </a:cxn>
                <a:cxn ang="0">
                  <a:pos x="12" y="65"/>
                </a:cxn>
                <a:cxn ang="0">
                  <a:pos x="0" y="35"/>
                </a:cxn>
                <a:cxn ang="0">
                  <a:pos x="0" y="12"/>
                </a:cxn>
                <a:cxn ang="0">
                  <a:pos x="0" y="0"/>
                </a:cxn>
                <a:cxn ang="0">
                  <a:pos x="6" y="0"/>
                </a:cxn>
                <a:cxn ang="0">
                  <a:pos x="18" y="24"/>
                </a:cxn>
              </a:cxnLst>
              <a:rect l="0" t="0" r="r" b="b"/>
              <a:pathLst>
                <a:path w="168" h="239">
                  <a:moveTo>
                    <a:pt x="18" y="24"/>
                  </a:moveTo>
                  <a:lnTo>
                    <a:pt x="36" y="59"/>
                  </a:lnTo>
                  <a:lnTo>
                    <a:pt x="60" y="101"/>
                  </a:lnTo>
                  <a:lnTo>
                    <a:pt x="90" y="143"/>
                  </a:lnTo>
                  <a:lnTo>
                    <a:pt x="126" y="179"/>
                  </a:lnTo>
                  <a:lnTo>
                    <a:pt x="126" y="179"/>
                  </a:lnTo>
                  <a:lnTo>
                    <a:pt x="156" y="209"/>
                  </a:lnTo>
                  <a:lnTo>
                    <a:pt x="168" y="233"/>
                  </a:lnTo>
                  <a:lnTo>
                    <a:pt x="156" y="239"/>
                  </a:lnTo>
                  <a:lnTo>
                    <a:pt x="132" y="227"/>
                  </a:lnTo>
                  <a:lnTo>
                    <a:pt x="132" y="227"/>
                  </a:lnTo>
                  <a:lnTo>
                    <a:pt x="114" y="215"/>
                  </a:lnTo>
                  <a:lnTo>
                    <a:pt x="102" y="197"/>
                  </a:lnTo>
                  <a:lnTo>
                    <a:pt x="78" y="191"/>
                  </a:lnTo>
                  <a:lnTo>
                    <a:pt x="72" y="191"/>
                  </a:lnTo>
                  <a:lnTo>
                    <a:pt x="60" y="197"/>
                  </a:lnTo>
                  <a:lnTo>
                    <a:pt x="60" y="197"/>
                  </a:lnTo>
                  <a:lnTo>
                    <a:pt x="60" y="197"/>
                  </a:lnTo>
                  <a:lnTo>
                    <a:pt x="54" y="203"/>
                  </a:lnTo>
                  <a:lnTo>
                    <a:pt x="48" y="191"/>
                  </a:lnTo>
                  <a:lnTo>
                    <a:pt x="42" y="179"/>
                  </a:lnTo>
                  <a:lnTo>
                    <a:pt x="36" y="161"/>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05501" name="Freeform 29"/>
            <p:cNvSpPr>
              <a:spLocks/>
            </p:cNvSpPr>
            <p:nvPr/>
          </p:nvSpPr>
          <p:spPr bwMode="auto">
            <a:xfrm flipH="1">
              <a:off x="2267" y="1598"/>
              <a:ext cx="419" cy="308"/>
            </a:xfrm>
            <a:custGeom>
              <a:avLst/>
              <a:gdLst/>
              <a:ahLst/>
              <a:cxnLst>
                <a:cxn ang="0">
                  <a:pos x="18" y="23"/>
                </a:cxn>
                <a:cxn ang="0">
                  <a:pos x="36" y="59"/>
                </a:cxn>
                <a:cxn ang="0">
                  <a:pos x="54" y="95"/>
                </a:cxn>
                <a:cxn ang="0">
                  <a:pos x="78" y="131"/>
                </a:cxn>
                <a:cxn ang="0">
                  <a:pos x="114" y="167"/>
                </a:cxn>
                <a:cxn ang="0">
                  <a:pos x="114" y="167"/>
                </a:cxn>
                <a:cxn ang="0">
                  <a:pos x="150" y="197"/>
                </a:cxn>
                <a:cxn ang="0">
                  <a:pos x="162" y="215"/>
                </a:cxn>
                <a:cxn ang="0">
                  <a:pos x="156" y="215"/>
                </a:cxn>
                <a:cxn ang="0">
                  <a:pos x="126" y="203"/>
                </a:cxn>
                <a:cxn ang="0">
                  <a:pos x="126" y="203"/>
                </a:cxn>
                <a:cxn ang="0">
                  <a:pos x="114" y="191"/>
                </a:cxn>
                <a:cxn ang="0">
                  <a:pos x="102" y="173"/>
                </a:cxn>
                <a:cxn ang="0">
                  <a:pos x="84" y="167"/>
                </a:cxn>
                <a:cxn ang="0">
                  <a:pos x="72" y="167"/>
                </a:cxn>
                <a:cxn ang="0">
                  <a:pos x="60" y="173"/>
                </a:cxn>
                <a:cxn ang="0">
                  <a:pos x="60" y="173"/>
                </a:cxn>
                <a:cxn ang="0">
                  <a:pos x="60" y="179"/>
                </a:cxn>
                <a:cxn ang="0">
                  <a:pos x="54" y="179"/>
                </a:cxn>
                <a:cxn ang="0">
                  <a:pos x="48" y="167"/>
                </a:cxn>
                <a:cxn ang="0">
                  <a:pos x="42" y="155"/>
                </a:cxn>
                <a:cxn ang="0">
                  <a:pos x="36" y="137"/>
                </a:cxn>
                <a:cxn ang="0">
                  <a:pos x="36" y="137"/>
                </a:cxn>
                <a:cxn ang="0">
                  <a:pos x="30" y="107"/>
                </a:cxn>
                <a:cxn ang="0">
                  <a:pos x="24" y="77"/>
                </a:cxn>
                <a:cxn ang="0">
                  <a:pos x="12" y="47"/>
                </a:cxn>
                <a:cxn ang="0">
                  <a:pos x="6" y="23"/>
                </a:cxn>
                <a:cxn ang="0">
                  <a:pos x="0" y="6"/>
                </a:cxn>
                <a:cxn ang="0">
                  <a:pos x="0" y="0"/>
                </a:cxn>
                <a:cxn ang="0">
                  <a:pos x="6" y="0"/>
                </a:cxn>
                <a:cxn ang="0">
                  <a:pos x="18" y="23"/>
                </a:cxn>
              </a:cxnLst>
              <a:rect l="0" t="0" r="r" b="b"/>
              <a:pathLst>
                <a:path w="162" h="215">
                  <a:moveTo>
                    <a:pt x="18" y="23"/>
                  </a:moveTo>
                  <a:lnTo>
                    <a:pt x="36" y="59"/>
                  </a:lnTo>
                  <a:lnTo>
                    <a:pt x="54" y="95"/>
                  </a:lnTo>
                  <a:lnTo>
                    <a:pt x="78" y="131"/>
                  </a:lnTo>
                  <a:lnTo>
                    <a:pt x="114" y="167"/>
                  </a:lnTo>
                  <a:lnTo>
                    <a:pt x="114" y="167"/>
                  </a:lnTo>
                  <a:lnTo>
                    <a:pt x="150" y="197"/>
                  </a:lnTo>
                  <a:lnTo>
                    <a:pt x="162" y="215"/>
                  </a:lnTo>
                  <a:lnTo>
                    <a:pt x="156" y="215"/>
                  </a:lnTo>
                  <a:lnTo>
                    <a:pt x="126" y="203"/>
                  </a:lnTo>
                  <a:lnTo>
                    <a:pt x="126" y="203"/>
                  </a:lnTo>
                  <a:lnTo>
                    <a:pt x="114" y="191"/>
                  </a:lnTo>
                  <a:lnTo>
                    <a:pt x="102" y="173"/>
                  </a:lnTo>
                  <a:lnTo>
                    <a:pt x="84" y="167"/>
                  </a:lnTo>
                  <a:lnTo>
                    <a:pt x="72" y="167"/>
                  </a:lnTo>
                  <a:lnTo>
                    <a:pt x="60" y="173"/>
                  </a:lnTo>
                  <a:lnTo>
                    <a:pt x="60" y="173"/>
                  </a:lnTo>
                  <a:lnTo>
                    <a:pt x="60" y="179"/>
                  </a:lnTo>
                  <a:lnTo>
                    <a:pt x="54" y="179"/>
                  </a:lnTo>
                  <a:lnTo>
                    <a:pt x="48" y="167"/>
                  </a:lnTo>
                  <a:lnTo>
                    <a:pt x="42" y="155"/>
                  </a:lnTo>
                  <a:lnTo>
                    <a:pt x="36" y="137"/>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05502" name="Freeform 30"/>
            <p:cNvSpPr>
              <a:spLocks/>
            </p:cNvSpPr>
            <p:nvPr/>
          </p:nvSpPr>
          <p:spPr bwMode="auto">
            <a:xfrm flipH="1">
              <a:off x="2206" y="3641"/>
              <a:ext cx="386" cy="84"/>
            </a:xfrm>
            <a:custGeom>
              <a:avLst/>
              <a:gdLst/>
              <a:ahLst/>
              <a:cxnLst>
                <a:cxn ang="0">
                  <a:pos x="150" y="0"/>
                </a:cxn>
                <a:cxn ang="0">
                  <a:pos x="138" y="0"/>
                </a:cxn>
                <a:cxn ang="0">
                  <a:pos x="126" y="0"/>
                </a:cxn>
                <a:cxn ang="0">
                  <a:pos x="108" y="6"/>
                </a:cxn>
                <a:cxn ang="0">
                  <a:pos x="90" y="18"/>
                </a:cxn>
                <a:cxn ang="0">
                  <a:pos x="78" y="24"/>
                </a:cxn>
                <a:cxn ang="0">
                  <a:pos x="66" y="30"/>
                </a:cxn>
                <a:cxn ang="0">
                  <a:pos x="42" y="41"/>
                </a:cxn>
                <a:cxn ang="0">
                  <a:pos x="24" y="47"/>
                </a:cxn>
                <a:cxn ang="0">
                  <a:pos x="18" y="53"/>
                </a:cxn>
                <a:cxn ang="0">
                  <a:pos x="6" y="59"/>
                </a:cxn>
                <a:cxn ang="0">
                  <a:pos x="0" y="59"/>
                </a:cxn>
              </a:cxnLst>
              <a:rect l="0" t="0" r="r" b="b"/>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05503" name="Freeform 31"/>
            <p:cNvSpPr>
              <a:spLocks/>
            </p:cNvSpPr>
            <p:nvPr/>
          </p:nvSpPr>
          <p:spPr bwMode="auto">
            <a:xfrm flipH="1">
              <a:off x="2206" y="3658"/>
              <a:ext cx="401" cy="84"/>
            </a:xfrm>
            <a:custGeom>
              <a:avLst/>
              <a:gdLst/>
              <a:ahLst/>
              <a:cxnLst>
                <a:cxn ang="0">
                  <a:pos x="156" y="0"/>
                </a:cxn>
                <a:cxn ang="0">
                  <a:pos x="144" y="0"/>
                </a:cxn>
                <a:cxn ang="0">
                  <a:pos x="132" y="6"/>
                </a:cxn>
                <a:cxn ang="0">
                  <a:pos x="114" y="6"/>
                </a:cxn>
                <a:cxn ang="0">
                  <a:pos x="96" y="18"/>
                </a:cxn>
                <a:cxn ang="0">
                  <a:pos x="84" y="24"/>
                </a:cxn>
                <a:cxn ang="0">
                  <a:pos x="66" y="29"/>
                </a:cxn>
                <a:cxn ang="0">
                  <a:pos x="42" y="41"/>
                </a:cxn>
                <a:cxn ang="0">
                  <a:pos x="30" y="47"/>
                </a:cxn>
                <a:cxn ang="0">
                  <a:pos x="18" y="53"/>
                </a:cxn>
                <a:cxn ang="0">
                  <a:pos x="6" y="59"/>
                </a:cxn>
                <a:cxn ang="0">
                  <a:pos x="0" y="59"/>
                </a:cxn>
              </a:cxnLst>
              <a:rect l="0" t="0" r="r" b="b"/>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solidFill>
              <a:srgbClr val="F8C9A6"/>
            </a:solidFill>
            <a:ln w="0">
              <a:solidFill>
                <a:srgbClr val="FFE57F"/>
              </a:solidFill>
              <a:prstDash val="solid"/>
              <a:round/>
              <a:headEnd/>
              <a:tailEnd/>
            </a:ln>
          </p:spPr>
          <p:txBody>
            <a:bodyPr/>
            <a:lstStyle/>
            <a:p>
              <a:endParaRPr lang="fr-FR"/>
            </a:p>
          </p:txBody>
        </p:sp>
        <p:sp>
          <p:nvSpPr>
            <p:cNvPr id="105504" name="Freeform 32"/>
            <p:cNvSpPr>
              <a:spLocks/>
            </p:cNvSpPr>
            <p:nvPr/>
          </p:nvSpPr>
          <p:spPr bwMode="auto">
            <a:xfrm flipH="1">
              <a:off x="2406" y="2205"/>
              <a:ext cx="78" cy="103"/>
            </a:xfrm>
            <a:custGeom>
              <a:avLst/>
              <a:gdLst/>
              <a:ahLst/>
              <a:cxnLst>
                <a:cxn ang="0">
                  <a:pos x="0" y="24"/>
                </a:cxn>
                <a:cxn ang="0">
                  <a:pos x="0" y="24"/>
                </a:cxn>
                <a:cxn ang="0">
                  <a:pos x="6" y="18"/>
                </a:cxn>
                <a:cxn ang="0">
                  <a:pos x="18" y="18"/>
                </a:cxn>
                <a:cxn ang="0">
                  <a:pos x="24" y="6"/>
                </a:cxn>
                <a:cxn ang="0">
                  <a:pos x="24" y="6"/>
                </a:cxn>
                <a:cxn ang="0">
                  <a:pos x="30" y="0"/>
                </a:cxn>
                <a:cxn ang="0">
                  <a:pos x="30" y="12"/>
                </a:cxn>
                <a:cxn ang="0">
                  <a:pos x="24" y="30"/>
                </a:cxn>
                <a:cxn ang="0">
                  <a:pos x="24" y="30"/>
                </a:cxn>
                <a:cxn ang="0">
                  <a:pos x="24" y="42"/>
                </a:cxn>
                <a:cxn ang="0">
                  <a:pos x="24" y="54"/>
                </a:cxn>
                <a:cxn ang="0">
                  <a:pos x="18" y="66"/>
                </a:cxn>
                <a:cxn ang="0">
                  <a:pos x="12" y="72"/>
                </a:cxn>
                <a:cxn ang="0">
                  <a:pos x="12" y="72"/>
                </a:cxn>
                <a:cxn ang="0">
                  <a:pos x="12" y="66"/>
                </a:cxn>
                <a:cxn ang="0">
                  <a:pos x="6" y="54"/>
                </a:cxn>
                <a:cxn ang="0">
                  <a:pos x="6" y="36"/>
                </a:cxn>
                <a:cxn ang="0">
                  <a:pos x="0" y="24"/>
                </a:cxn>
              </a:cxnLst>
              <a:rect l="0" t="0" r="r" b="b"/>
              <a:pathLst>
                <a:path w="30" h="72">
                  <a:moveTo>
                    <a:pt x="0" y="24"/>
                  </a:moveTo>
                  <a:lnTo>
                    <a:pt x="0" y="24"/>
                  </a:lnTo>
                  <a:lnTo>
                    <a:pt x="6" y="18"/>
                  </a:lnTo>
                  <a:lnTo>
                    <a:pt x="18" y="18"/>
                  </a:lnTo>
                  <a:lnTo>
                    <a:pt x="24" y="6"/>
                  </a:lnTo>
                  <a:lnTo>
                    <a:pt x="24" y="6"/>
                  </a:lnTo>
                  <a:lnTo>
                    <a:pt x="30" y="0"/>
                  </a:lnTo>
                  <a:lnTo>
                    <a:pt x="30" y="12"/>
                  </a:lnTo>
                  <a:lnTo>
                    <a:pt x="24" y="30"/>
                  </a:lnTo>
                  <a:lnTo>
                    <a:pt x="24" y="30"/>
                  </a:lnTo>
                  <a:lnTo>
                    <a:pt x="24" y="42"/>
                  </a:lnTo>
                  <a:lnTo>
                    <a:pt x="24" y="54"/>
                  </a:lnTo>
                  <a:lnTo>
                    <a:pt x="18" y="66"/>
                  </a:lnTo>
                  <a:lnTo>
                    <a:pt x="12" y="72"/>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sp>
          <p:nvSpPr>
            <p:cNvPr id="105505" name="Freeform 33"/>
            <p:cNvSpPr>
              <a:spLocks/>
            </p:cNvSpPr>
            <p:nvPr/>
          </p:nvSpPr>
          <p:spPr bwMode="auto">
            <a:xfrm>
              <a:off x="1992" y="1105"/>
              <a:ext cx="157" cy="131"/>
            </a:xfrm>
            <a:custGeom>
              <a:avLst/>
              <a:gdLst/>
              <a:ahLst/>
              <a:cxnLst>
                <a:cxn ang="0">
                  <a:pos x="157" y="131"/>
                </a:cxn>
                <a:cxn ang="0">
                  <a:pos x="57" y="31"/>
                </a:cxn>
                <a:cxn ang="0">
                  <a:pos x="0" y="3"/>
                </a:cxn>
              </a:cxnLst>
              <a:rect l="0" t="0" r="r" b="b"/>
              <a:pathLst>
                <a:path w="157" h="131">
                  <a:moveTo>
                    <a:pt x="157" y="131"/>
                  </a:moveTo>
                  <a:cubicBezTo>
                    <a:pt x="132" y="56"/>
                    <a:pt x="155" y="96"/>
                    <a:pt x="57" y="31"/>
                  </a:cubicBezTo>
                  <a:cubicBezTo>
                    <a:pt x="11" y="0"/>
                    <a:pt x="31" y="3"/>
                    <a:pt x="0" y="3"/>
                  </a:cubicBezTo>
                </a:path>
              </a:pathLst>
            </a:custGeom>
            <a:noFill/>
            <a:ln w="9525">
              <a:solidFill>
                <a:schemeClr val="tx1"/>
              </a:solidFill>
              <a:round/>
              <a:headEnd/>
              <a:tailEnd/>
            </a:ln>
            <a:effectLst/>
          </p:spPr>
          <p:txBody>
            <a:bodyPr wrap="none" anchor="ctr"/>
            <a:lstStyle/>
            <a:p>
              <a:endParaRPr lang="fr-FR"/>
            </a:p>
          </p:txBody>
        </p:sp>
        <p:grpSp>
          <p:nvGrpSpPr>
            <p:cNvPr id="3" name="Group 34"/>
            <p:cNvGrpSpPr>
              <a:grpSpLocks/>
            </p:cNvGrpSpPr>
            <p:nvPr/>
          </p:nvGrpSpPr>
          <p:grpSpPr bwMode="auto">
            <a:xfrm>
              <a:off x="1968" y="624"/>
              <a:ext cx="726" cy="3178"/>
              <a:chOff x="1567" y="528"/>
              <a:chExt cx="726" cy="3178"/>
            </a:xfrm>
          </p:grpSpPr>
          <p:sp>
            <p:nvSpPr>
              <p:cNvPr id="105507" name="Freeform 35"/>
              <p:cNvSpPr>
                <a:spLocks/>
              </p:cNvSpPr>
              <p:nvPr/>
            </p:nvSpPr>
            <p:spPr bwMode="auto">
              <a:xfrm flipH="1">
                <a:off x="1584" y="528"/>
                <a:ext cx="556"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05508" name="Freeform 36"/>
              <p:cNvSpPr>
                <a:spLocks/>
              </p:cNvSpPr>
              <p:nvPr/>
            </p:nvSpPr>
            <p:spPr bwMode="auto">
              <a:xfrm flipH="1">
                <a:off x="1615" y="1043"/>
                <a:ext cx="473" cy="2463"/>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a:effectLst/>
            </p:spPr>
            <p:txBody>
              <a:bodyPr wrap="none" anchor="ctr"/>
              <a:lstStyle/>
              <a:p>
                <a:endParaRPr lang="fr-FR"/>
              </a:p>
            </p:txBody>
          </p:sp>
          <p:sp>
            <p:nvSpPr>
              <p:cNvPr id="105509" name="Freeform 37"/>
              <p:cNvSpPr>
                <a:spLocks/>
              </p:cNvSpPr>
              <p:nvPr/>
            </p:nvSpPr>
            <p:spPr bwMode="auto">
              <a:xfrm flipH="1">
                <a:off x="1670" y="1359"/>
                <a:ext cx="519"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05510" name="Freeform 38"/>
              <p:cNvSpPr>
                <a:spLocks/>
              </p:cNvSpPr>
              <p:nvPr/>
            </p:nvSpPr>
            <p:spPr bwMode="auto">
              <a:xfrm flipH="1">
                <a:off x="1567" y="2101"/>
                <a:ext cx="726"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a:effectLst/>
            </p:spPr>
            <p:txBody>
              <a:bodyPr wrap="none" anchor="ctr"/>
              <a:lstStyle/>
              <a:p>
                <a:endParaRPr lang="fr-FR"/>
              </a:p>
            </p:txBody>
          </p:sp>
          <p:sp>
            <p:nvSpPr>
              <p:cNvPr id="105511" name="Freeform 39"/>
              <p:cNvSpPr>
                <a:spLocks/>
              </p:cNvSpPr>
              <p:nvPr/>
            </p:nvSpPr>
            <p:spPr bwMode="auto">
              <a:xfrm>
                <a:off x="1824" y="1056"/>
                <a:ext cx="52"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a:effectLst/>
            </p:spPr>
            <p:txBody>
              <a:bodyPr wrap="none" anchor="ctr"/>
              <a:lstStyle/>
              <a:p>
                <a:endParaRPr lang="fr-FR"/>
              </a:p>
            </p:txBody>
          </p:sp>
        </p:grpSp>
      </p:grpSp>
      <p:grpSp>
        <p:nvGrpSpPr>
          <p:cNvPr id="4" name="Group 40"/>
          <p:cNvGrpSpPr>
            <a:grpSpLocks/>
          </p:cNvGrpSpPr>
          <p:nvPr/>
        </p:nvGrpSpPr>
        <p:grpSpPr bwMode="auto">
          <a:xfrm>
            <a:off x="7325079" y="701676"/>
            <a:ext cx="1143000" cy="5502275"/>
            <a:chOff x="5712" y="288"/>
            <a:chExt cx="720" cy="3466"/>
          </a:xfrm>
        </p:grpSpPr>
        <p:grpSp>
          <p:nvGrpSpPr>
            <p:cNvPr id="5" name="Group 41"/>
            <p:cNvGrpSpPr>
              <a:grpSpLocks/>
            </p:cNvGrpSpPr>
            <p:nvPr/>
          </p:nvGrpSpPr>
          <p:grpSpPr bwMode="auto">
            <a:xfrm flipH="1">
              <a:off x="5712" y="288"/>
              <a:ext cx="720" cy="3444"/>
              <a:chOff x="96" y="432"/>
              <a:chExt cx="720" cy="3444"/>
            </a:xfrm>
          </p:grpSpPr>
          <p:sp>
            <p:nvSpPr>
              <p:cNvPr id="105514" name="Freeform 42"/>
              <p:cNvSpPr>
                <a:spLocks/>
              </p:cNvSpPr>
              <p:nvPr/>
            </p:nvSpPr>
            <p:spPr bwMode="auto">
              <a:xfrm>
                <a:off x="254" y="3405"/>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close/>
                  </a:path>
                </a:pathLst>
              </a:custGeom>
              <a:solidFill>
                <a:srgbClr val="FFCC19"/>
              </a:solidFill>
              <a:ln w="9525">
                <a:noFill/>
                <a:round/>
                <a:headEnd/>
                <a:tailEnd/>
              </a:ln>
            </p:spPr>
            <p:txBody>
              <a:bodyPr/>
              <a:lstStyle/>
              <a:p>
                <a:endParaRPr lang="fr-FR"/>
              </a:p>
            </p:txBody>
          </p:sp>
          <p:sp>
            <p:nvSpPr>
              <p:cNvPr id="105515" name="Freeform 43"/>
              <p:cNvSpPr>
                <a:spLocks/>
              </p:cNvSpPr>
              <p:nvPr/>
            </p:nvSpPr>
            <p:spPr bwMode="auto">
              <a:xfrm>
                <a:off x="254" y="3405"/>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path>
                </a:pathLst>
              </a:custGeom>
              <a:noFill/>
              <a:ln w="0">
                <a:solidFill>
                  <a:srgbClr val="000000"/>
                </a:solidFill>
                <a:prstDash val="solid"/>
                <a:round/>
                <a:headEnd/>
                <a:tailEnd/>
              </a:ln>
            </p:spPr>
            <p:txBody>
              <a:bodyPr/>
              <a:lstStyle/>
              <a:p>
                <a:endParaRPr lang="fr-FR"/>
              </a:p>
            </p:txBody>
          </p:sp>
          <p:sp>
            <p:nvSpPr>
              <p:cNvPr id="105516" name="Freeform 44"/>
              <p:cNvSpPr>
                <a:spLocks/>
              </p:cNvSpPr>
              <p:nvPr/>
            </p:nvSpPr>
            <p:spPr bwMode="auto">
              <a:xfrm>
                <a:off x="577" y="3405"/>
                <a:ext cx="148" cy="258"/>
              </a:xfrm>
              <a:custGeom>
                <a:avLst/>
                <a:gdLst/>
                <a:ahLst/>
                <a:cxnLst>
                  <a:cxn ang="0">
                    <a:pos x="101" y="0"/>
                  </a:cxn>
                  <a:cxn ang="0">
                    <a:pos x="107" y="6"/>
                  </a:cxn>
                  <a:cxn ang="0">
                    <a:pos x="107" y="12"/>
                  </a:cxn>
                  <a:cxn ang="0">
                    <a:pos x="101" y="18"/>
                  </a:cxn>
                  <a:cxn ang="0">
                    <a:pos x="101" y="18"/>
                  </a:cxn>
                  <a:cxn ang="0">
                    <a:pos x="89" y="24"/>
                  </a:cxn>
                  <a:cxn ang="0">
                    <a:pos x="77" y="42"/>
                  </a:cxn>
                  <a:cxn ang="0">
                    <a:pos x="66" y="54"/>
                  </a:cxn>
                  <a:cxn ang="0">
                    <a:pos x="54" y="66"/>
                  </a:cxn>
                  <a:cxn ang="0">
                    <a:pos x="54" y="66"/>
                  </a:cxn>
                  <a:cxn ang="0">
                    <a:pos x="42" y="84"/>
                  </a:cxn>
                  <a:cxn ang="0">
                    <a:pos x="30" y="102"/>
                  </a:cxn>
                  <a:cxn ang="0">
                    <a:pos x="30" y="102"/>
                  </a:cxn>
                  <a:cxn ang="0">
                    <a:pos x="24" y="120"/>
                  </a:cxn>
                  <a:cxn ang="0">
                    <a:pos x="12" y="144"/>
                  </a:cxn>
                  <a:cxn ang="0">
                    <a:pos x="6" y="168"/>
                  </a:cxn>
                  <a:cxn ang="0">
                    <a:pos x="0" y="180"/>
                  </a:cxn>
                  <a:cxn ang="0">
                    <a:pos x="0" y="180"/>
                  </a:cxn>
                  <a:cxn ang="0">
                    <a:pos x="0" y="180"/>
                  </a:cxn>
                  <a:cxn ang="0">
                    <a:pos x="0" y="168"/>
                  </a:cxn>
                  <a:cxn ang="0">
                    <a:pos x="6" y="132"/>
                  </a:cxn>
                  <a:cxn ang="0">
                    <a:pos x="6" y="132"/>
                  </a:cxn>
                  <a:cxn ang="0">
                    <a:pos x="6" y="120"/>
                  </a:cxn>
                  <a:cxn ang="0">
                    <a:pos x="12" y="108"/>
                  </a:cxn>
                  <a:cxn ang="0">
                    <a:pos x="36" y="66"/>
                  </a:cxn>
                  <a:cxn ang="0">
                    <a:pos x="60" y="24"/>
                  </a:cxn>
                  <a:cxn ang="0">
                    <a:pos x="77" y="12"/>
                  </a:cxn>
                  <a:cxn ang="0">
                    <a:pos x="101" y="0"/>
                  </a:cxn>
                </a:cxnLst>
                <a:rect l="0" t="0" r="r" b="b"/>
                <a:pathLst>
                  <a:path w="107" h="180">
                    <a:moveTo>
                      <a:pt x="101" y="0"/>
                    </a:moveTo>
                    <a:lnTo>
                      <a:pt x="107" y="6"/>
                    </a:lnTo>
                    <a:lnTo>
                      <a:pt x="107" y="12"/>
                    </a:lnTo>
                    <a:lnTo>
                      <a:pt x="101" y="18"/>
                    </a:lnTo>
                    <a:lnTo>
                      <a:pt x="101" y="18"/>
                    </a:lnTo>
                    <a:lnTo>
                      <a:pt x="89" y="24"/>
                    </a:lnTo>
                    <a:lnTo>
                      <a:pt x="77" y="42"/>
                    </a:lnTo>
                    <a:lnTo>
                      <a:pt x="66" y="54"/>
                    </a:lnTo>
                    <a:lnTo>
                      <a:pt x="54" y="66"/>
                    </a:lnTo>
                    <a:lnTo>
                      <a:pt x="54" y="66"/>
                    </a:lnTo>
                    <a:lnTo>
                      <a:pt x="42" y="84"/>
                    </a:lnTo>
                    <a:lnTo>
                      <a:pt x="30" y="102"/>
                    </a:lnTo>
                    <a:lnTo>
                      <a:pt x="30" y="102"/>
                    </a:lnTo>
                    <a:lnTo>
                      <a:pt x="24" y="120"/>
                    </a:lnTo>
                    <a:lnTo>
                      <a:pt x="12" y="144"/>
                    </a:lnTo>
                    <a:lnTo>
                      <a:pt x="6" y="168"/>
                    </a:lnTo>
                    <a:lnTo>
                      <a:pt x="0" y="180"/>
                    </a:lnTo>
                    <a:lnTo>
                      <a:pt x="0" y="180"/>
                    </a:lnTo>
                    <a:lnTo>
                      <a:pt x="0" y="180"/>
                    </a:lnTo>
                    <a:lnTo>
                      <a:pt x="0" y="168"/>
                    </a:lnTo>
                    <a:lnTo>
                      <a:pt x="6" y="132"/>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05517" name="Freeform 45"/>
              <p:cNvSpPr>
                <a:spLocks/>
              </p:cNvSpPr>
              <p:nvPr/>
            </p:nvSpPr>
            <p:spPr bwMode="auto">
              <a:xfrm>
                <a:off x="96" y="432"/>
                <a:ext cx="720"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close/>
                  </a:path>
                </a:pathLst>
              </a:custGeom>
              <a:solidFill>
                <a:srgbClr val="F2AD8C"/>
              </a:solidFill>
              <a:ln w="9525">
                <a:noFill/>
                <a:round/>
                <a:headEnd/>
                <a:tailEnd/>
              </a:ln>
            </p:spPr>
            <p:txBody>
              <a:bodyPr/>
              <a:lstStyle/>
              <a:p>
                <a:endParaRPr lang="fr-FR"/>
              </a:p>
            </p:txBody>
          </p:sp>
          <p:sp>
            <p:nvSpPr>
              <p:cNvPr id="105518" name="Freeform 46"/>
              <p:cNvSpPr>
                <a:spLocks/>
              </p:cNvSpPr>
              <p:nvPr/>
            </p:nvSpPr>
            <p:spPr bwMode="auto">
              <a:xfrm>
                <a:off x="270" y="578"/>
                <a:ext cx="455" cy="1084"/>
              </a:xfrm>
              <a:custGeom>
                <a:avLst/>
                <a:gdLst/>
                <a:ahLst/>
                <a:cxnLst>
                  <a:cxn ang="0">
                    <a:pos x="54" y="0"/>
                  </a:cxn>
                  <a:cxn ang="0">
                    <a:pos x="132" y="6"/>
                  </a:cxn>
                  <a:cxn ang="0">
                    <a:pos x="198" y="29"/>
                  </a:cxn>
                  <a:cxn ang="0">
                    <a:pos x="246" y="59"/>
                  </a:cxn>
                  <a:cxn ang="0">
                    <a:pos x="282" y="101"/>
                  </a:cxn>
                  <a:cxn ang="0">
                    <a:pos x="311" y="155"/>
                  </a:cxn>
                  <a:cxn ang="0">
                    <a:pos x="323" y="209"/>
                  </a:cxn>
                  <a:cxn ang="0">
                    <a:pos x="329" y="269"/>
                  </a:cxn>
                  <a:cxn ang="0">
                    <a:pos x="329" y="334"/>
                  </a:cxn>
                  <a:cxn ang="0">
                    <a:pos x="323" y="400"/>
                  </a:cxn>
                  <a:cxn ang="0">
                    <a:pos x="305" y="466"/>
                  </a:cxn>
                  <a:cxn ang="0">
                    <a:pos x="293" y="525"/>
                  </a:cxn>
                  <a:cxn ang="0">
                    <a:pos x="270" y="585"/>
                  </a:cxn>
                  <a:cxn ang="0">
                    <a:pos x="252" y="633"/>
                  </a:cxn>
                  <a:cxn ang="0">
                    <a:pos x="234" y="681"/>
                  </a:cxn>
                  <a:cxn ang="0">
                    <a:pos x="216" y="711"/>
                  </a:cxn>
                  <a:cxn ang="0">
                    <a:pos x="198" y="735"/>
                  </a:cxn>
                  <a:cxn ang="0">
                    <a:pos x="198" y="735"/>
                  </a:cxn>
                  <a:cxn ang="0">
                    <a:pos x="186" y="747"/>
                  </a:cxn>
                  <a:cxn ang="0">
                    <a:pos x="174" y="758"/>
                  </a:cxn>
                  <a:cxn ang="0">
                    <a:pos x="150" y="753"/>
                  </a:cxn>
                  <a:cxn ang="0">
                    <a:pos x="126" y="735"/>
                  </a:cxn>
                  <a:cxn ang="0">
                    <a:pos x="102" y="693"/>
                  </a:cxn>
                  <a:cxn ang="0">
                    <a:pos x="78" y="645"/>
                  </a:cxn>
                  <a:cxn ang="0">
                    <a:pos x="60" y="579"/>
                  </a:cxn>
                  <a:cxn ang="0">
                    <a:pos x="42" y="508"/>
                  </a:cxn>
                  <a:cxn ang="0">
                    <a:pos x="24" y="436"/>
                  </a:cxn>
                  <a:cxn ang="0">
                    <a:pos x="0" y="280"/>
                  </a:cxn>
                  <a:cxn ang="0">
                    <a:pos x="0" y="209"/>
                  </a:cxn>
                  <a:cxn ang="0">
                    <a:pos x="0" y="143"/>
                  </a:cxn>
                  <a:cxn ang="0">
                    <a:pos x="0" y="83"/>
                  </a:cxn>
                  <a:cxn ang="0">
                    <a:pos x="12" y="35"/>
                  </a:cxn>
                  <a:cxn ang="0">
                    <a:pos x="30" y="12"/>
                  </a:cxn>
                  <a:cxn ang="0">
                    <a:pos x="54" y="0"/>
                  </a:cxn>
                </a:cxnLst>
                <a:rect l="0" t="0" r="r" b="b"/>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05519" name="Freeform 47"/>
              <p:cNvSpPr>
                <a:spLocks/>
              </p:cNvSpPr>
              <p:nvPr/>
            </p:nvSpPr>
            <p:spPr bwMode="auto">
              <a:xfrm>
                <a:off x="287" y="603"/>
                <a:ext cx="413" cy="1000"/>
              </a:xfrm>
              <a:custGeom>
                <a:avLst/>
                <a:gdLst/>
                <a:ahLst/>
                <a:cxnLst>
                  <a:cxn ang="0">
                    <a:pos x="54" y="0"/>
                  </a:cxn>
                  <a:cxn ang="0">
                    <a:pos x="126" y="6"/>
                  </a:cxn>
                  <a:cxn ang="0">
                    <a:pos x="180" y="23"/>
                  </a:cxn>
                  <a:cxn ang="0">
                    <a:pos x="228" y="53"/>
                  </a:cxn>
                  <a:cxn ang="0">
                    <a:pos x="258" y="95"/>
                  </a:cxn>
                  <a:cxn ang="0">
                    <a:pos x="281" y="143"/>
                  </a:cxn>
                  <a:cxn ang="0">
                    <a:pos x="293" y="191"/>
                  </a:cxn>
                  <a:cxn ang="0">
                    <a:pos x="299" y="245"/>
                  </a:cxn>
                  <a:cxn ang="0">
                    <a:pos x="299" y="304"/>
                  </a:cxn>
                  <a:cxn ang="0">
                    <a:pos x="281" y="424"/>
                  </a:cxn>
                  <a:cxn ang="0">
                    <a:pos x="252" y="531"/>
                  </a:cxn>
                  <a:cxn ang="0">
                    <a:pos x="234" y="579"/>
                  </a:cxn>
                  <a:cxn ang="0">
                    <a:pos x="216" y="621"/>
                  </a:cxn>
                  <a:cxn ang="0">
                    <a:pos x="198" y="651"/>
                  </a:cxn>
                  <a:cxn ang="0">
                    <a:pos x="186" y="675"/>
                  </a:cxn>
                  <a:cxn ang="0">
                    <a:pos x="186" y="675"/>
                  </a:cxn>
                  <a:cxn ang="0">
                    <a:pos x="174" y="687"/>
                  </a:cxn>
                  <a:cxn ang="0">
                    <a:pos x="162" y="699"/>
                  </a:cxn>
                  <a:cxn ang="0">
                    <a:pos x="138" y="699"/>
                  </a:cxn>
                  <a:cxn ang="0">
                    <a:pos x="114" y="675"/>
                  </a:cxn>
                  <a:cxn ang="0">
                    <a:pos x="96" y="639"/>
                  </a:cxn>
                  <a:cxn ang="0">
                    <a:pos x="72" y="591"/>
                  </a:cxn>
                  <a:cxn ang="0">
                    <a:pos x="54" y="537"/>
                  </a:cxn>
                  <a:cxn ang="0">
                    <a:pos x="36" y="472"/>
                  </a:cxn>
                  <a:cxn ang="0">
                    <a:pos x="24" y="400"/>
                  </a:cxn>
                  <a:cxn ang="0">
                    <a:pos x="0" y="256"/>
                  </a:cxn>
                  <a:cxn ang="0">
                    <a:pos x="0" y="191"/>
                  </a:cxn>
                  <a:cxn ang="0">
                    <a:pos x="0" y="131"/>
                  </a:cxn>
                  <a:cxn ang="0">
                    <a:pos x="0" y="77"/>
                  </a:cxn>
                  <a:cxn ang="0">
                    <a:pos x="12" y="35"/>
                  </a:cxn>
                  <a:cxn ang="0">
                    <a:pos x="30" y="6"/>
                  </a:cxn>
                  <a:cxn ang="0">
                    <a:pos x="54" y="0"/>
                  </a:cxn>
                </a:cxnLst>
                <a:rect l="0" t="0" r="r" b="b"/>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05520" name="Freeform 48"/>
              <p:cNvSpPr>
                <a:spLocks/>
              </p:cNvSpPr>
              <p:nvPr/>
            </p:nvSpPr>
            <p:spPr bwMode="auto">
              <a:xfrm>
                <a:off x="303" y="636"/>
                <a:ext cx="380" cy="907"/>
              </a:xfrm>
              <a:custGeom>
                <a:avLst/>
                <a:gdLst/>
                <a:ahLst/>
                <a:cxnLst>
                  <a:cxn ang="0">
                    <a:pos x="60" y="0"/>
                  </a:cxn>
                  <a:cxn ang="0">
                    <a:pos x="120" y="6"/>
                  </a:cxn>
                  <a:cxn ang="0">
                    <a:pos x="168" y="24"/>
                  </a:cxn>
                  <a:cxn ang="0">
                    <a:pos x="210" y="48"/>
                  </a:cxn>
                  <a:cxn ang="0">
                    <a:pos x="240" y="84"/>
                  </a:cxn>
                  <a:cxn ang="0">
                    <a:pos x="258" y="120"/>
                  </a:cxn>
                  <a:cxn ang="0">
                    <a:pos x="269" y="168"/>
                  </a:cxn>
                  <a:cxn ang="0">
                    <a:pos x="275" y="216"/>
                  </a:cxn>
                  <a:cxn ang="0">
                    <a:pos x="275" y="269"/>
                  </a:cxn>
                  <a:cxn ang="0">
                    <a:pos x="264" y="377"/>
                  </a:cxn>
                  <a:cxn ang="0">
                    <a:pos x="240" y="473"/>
                  </a:cxn>
                  <a:cxn ang="0">
                    <a:pos x="222" y="520"/>
                  </a:cxn>
                  <a:cxn ang="0">
                    <a:pos x="204" y="556"/>
                  </a:cxn>
                  <a:cxn ang="0">
                    <a:pos x="192" y="586"/>
                  </a:cxn>
                  <a:cxn ang="0">
                    <a:pos x="180" y="610"/>
                  </a:cxn>
                  <a:cxn ang="0">
                    <a:pos x="180" y="610"/>
                  </a:cxn>
                  <a:cxn ang="0">
                    <a:pos x="156" y="628"/>
                  </a:cxn>
                  <a:cxn ang="0">
                    <a:pos x="138" y="634"/>
                  </a:cxn>
                  <a:cxn ang="0">
                    <a:pos x="114" y="616"/>
                  </a:cxn>
                  <a:cxn ang="0">
                    <a:pos x="90" y="586"/>
                  </a:cxn>
                  <a:cxn ang="0">
                    <a:pos x="72" y="544"/>
                  </a:cxn>
                  <a:cxn ang="0">
                    <a:pos x="54" y="490"/>
                  </a:cxn>
                  <a:cxn ang="0">
                    <a:pos x="36" y="431"/>
                  </a:cxn>
                  <a:cxn ang="0">
                    <a:pos x="24" y="365"/>
                  </a:cxn>
                  <a:cxn ang="0">
                    <a:pos x="6" y="233"/>
                  </a:cxn>
                  <a:cxn ang="0">
                    <a:pos x="0" y="174"/>
                  </a:cxn>
                  <a:cxn ang="0">
                    <a:pos x="0" y="114"/>
                  </a:cxn>
                  <a:cxn ang="0">
                    <a:pos x="6" y="66"/>
                  </a:cxn>
                  <a:cxn ang="0">
                    <a:pos x="18" y="30"/>
                  </a:cxn>
                  <a:cxn ang="0">
                    <a:pos x="36" y="6"/>
                  </a:cxn>
                  <a:cxn ang="0">
                    <a:pos x="60" y="0"/>
                  </a:cxn>
                </a:cxnLst>
                <a:rect l="0" t="0" r="r" b="b"/>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05521" name="Freeform 49"/>
              <p:cNvSpPr>
                <a:spLocks/>
              </p:cNvSpPr>
              <p:nvPr/>
            </p:nvSpPr>
            <p:spPr bwMode="auto">
              <a:xfrm>
                <a:off x="328" y="653"/>
                <a:ext cx="340" cy="830"/>
              </a:xfrm>
              <a:custGeom>
                <a:avLst/>
                <a:gdLst/>
                <a:ahLst/>
                <a:cxnLst>
                  <a:cxn ang="0">
                    <a:pos x="60" y="0"/>
                  </a:cxn>
                  <a:cxn ang="0">
                    <a:pos x="108" y="6"/>
                  </a:cxn>
                  <a:cxn ang="0">
                    <a:pos x="156" y="24"/>
                  </a:cxn>
                  <a:cxn ang="0">
                    <a:pos x="186" y="48"/>
                  </a:cxn>
                  <a:cxn ang="0">
                    <a:pos x="210" y="78"/>
                  </a:cxn>
                  <a:cxn ang="0">
                    <a:pos x="228" y="114"/>
                  </a:cxn>
                  <a:cxn ang="0">
                    <a:pos x="240" y="156"/>
                  </a:cxn>
                  <a:cxn ang="0">
                    <a:pos x="246" y="245"/>
                  </a:cxn>
                  <a:cxn ang="0">
                    <a:pos x="234" y="341"/>
                  </a:cxn>
                  <a:cxn ang="0">
                    <a:pos x="216" y="431"/>
                  </a:cxn>
                  <a:cxn ang="0">
                    <a:pos x="204" y="472"/>
                  </a:cxn>
                  <a:cxn ang="0">
                    <a:pos x="186" y="508"/>
                  </a:cxn>
                  <a:cxn ang="0">
                    <a:pos x="174" y="532"/>
                  </a:cxn>
                  <a:cxn ang="0">
                    <a:pos x="162" y="556"/>
                  </a:cxn>
                  <a:cxn ang="0">
                    <a:pos x="162" y="556"/>
                  </a:cxn>
                  <a:cxn ang="0">
                    <a:pos x="144" y="574"/>
                  </a:cxn>
                  <a:cxn ang="0">
                    <a:pos x="126" y="580"/>
                  </a:cxn>
                  <a:cxn ang="0">
                    <a:pos x="102" y="562"/>
                  </a:cxn>
                  <a:cxn ang="0">
                    <a:pos x="84" y="538"/>
                  </a:cxn>
                  <a:cxn ang="0">
                    <a:pos x="66" y="496"/>
                  </a:cxn>
                  <a:cxn ang="0">
                    <a:pos x="48" y="449"/>
                  </a:cxn>
                  <a:cxn ang="0">
                    <a:pos x="30" y="395"/>
                  </a:cxn>
                  <a:cxn ang="0">
                    <a:pos x="18" y="335"/>
                  </a:cxn>
                  <a:cxn ang="0">
                    <a:pos x="0" y="216"/>
                  </a:cxn>
                  <a:cxn ang="0">
                    <a:pos x="0" y="162"/>
                  </a:cxn>
                  <a:cxn ang="0">
                    <a:pos x="0" y="108"/>
                  </a:cxn>
                  <a:cxn ang="0">
                    <a:pos x="6" y="66"/>
                  </a:cxn>
                  <a:cxn ang="0">
                    <a:pos x="18" y="30"/>
                  </a:cxn>
                  <a:cxn ang="0">
                    <a:pos x="36" y="6"/>
                  </a:cxn>
                  <a:cxn ang="0">
                    <a:pos x="60" y="0"/>
                  </a:cxn>
                </a:cxnLst>
                <a:rect l="0" t="0" r="r" b="b"/>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05522" name="Freeform 50"/>
              <p:cNvSpPr>
                <a:spLocks/>
              </p:cNvSpPr>
              <p:nvPr/>
            </p:nvSpPr>
            <p:spPr bwMode="auto">
              <a:xfrm>
                <a:off x="345" y="679"/>
                <a:ext cx="298"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05523" name="Freeform 51"/>
              <p:cNvSpPr>
                <a:spLocks/>
              </p:cNvSpPr>
              <p:nvPr/>
            </p:nvSpPr>
            <p:spPr bwMode="auto">
              <a:xfrm>
                <a:off x="353" y="705"/>
                <a:ext cx="274"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C69E"/>
              </a:solidFill>
              <a:ln w="9525">
                <a:noFill/>
                <a:round/>
                <a:headEnd/>
                <a:tailEnd/>
              </a:ln>
            </p:spPr>
            <p:txBody>
              <a:bodyPr/>
              <a:lstStyle/>
              <a:p>
                <a:endParaRPr lang="fr-FR"/>
              </a:p>
            </p:txBody>
          </p:sp>
          <p:sp>
            <p:nvSpPr>
              <p:cNvPr id="105524" name="Freeform 52"/>
              <p:cNvSpPr>
                <a:spLocks/>
              </p:cNvSpPr>
              <p:nvPr/>
            </p:nvSpPr>
            <p:spPr bwMode="auto">
              <a:xfrm>
                <a:off x="403" y="2132"/>
                <a:ext cx="289" cy="1522"/>
              </a:xfrm>
              <a:custGeom>
                <a:avLst/>
                <a:gdLst/>
                <a:ahLst/>
                <a:cxnLst>
                  <a:cxn ang="0">
                    <a:pos x="162" y="102"/>
                  </a:cxn>
                  <a:cxn ang="0">
                    <a:pos x="192" y="197"/>
                  </a:cxn>
                  <a:cxn ang="0">
                    <a:pos x="197" y="215"/>
                  </a:cxn>
                  <a:cxn ang="0">
                    <a:pos x="209" y="299"/>
                  </a:cxn>
                  <a:cxn ang="0">
                    <a:pos x="192" y="412"/>
                  </a:cxn>
                  <a:cxn ang="0">
                    <a:pos x="180" y="430"/>
                  </a:cxn>
                  <a:cxn ang="0">
                    <a:pos x="150" y="532"/>
                  </a:cxn>
                  <a:cxn ang="0">
                    <a:pos x="132" y="592"/>
                  </a:cxn>
                  <a:cxn ang="0">
                    <a:pos x="126" y="622"/>
                  </a:cxn>
                  <a:cxn ang="0">
                    <a:pos x="120" y="675"/>
                  </a:cxn>
                  <a:cxn ang="0">
                    <a:pos x="114" y="717"/>
                  </a:cxn>
                  <a:cxn ang="0">
                    <a:pos x="120" y="771"/>
                  </a:cxn>
                  <a:cxn ang="0">
                    <a:pos x="132" y="825"/>
                  </a:cxn>
                  <a:cxn ang="0">
                    <a:pos x="132" y="849"/>
                  </a:cxn>
                  <a:cxn ang="0">
                    <a:pos x="108" y="885"/>
                  </a:cxn>
                  <a:cxn ang="0">
                    <a:pos x="90" y="896"/>
                  </a:cxn>
                  <a:cxn ang="0">
                    <a:pos x="72" y="908"/>
                  </a:cxn>
                  <a:cxn ang="0">
                    <a:pos x="60" y="932"/>
                  </a:cxn>
                  <a:cxn ang="0">
                    <a:pos x="60" y="950"/>
                  </a:cxn>
                  <a:cxn ang="0">
                    <a:pos x="36" y="1028"/>
                  </a:cxn>
                  <a:cxn ang="0">
                    <a:pos x="12" y="1058"/>
                  </a:cxn>
                  <a:cxn ang="0">
                    <a:pos x="0" y="1058"/>
                  </a:cxn>
                  <a:cxn ang="0">
                    <a:pos x="0" y="1034"/>
                  </a:cxn>
                  <a:cxn ang="0">
                    <a:pos x="12" y="902"/>
                  </a:cxn>
                  <a:cxn ang="0">
                    <a:pos x="18" y="825"/>
                  </a:cxn>
                  <a:cxn ang="0">
                    <a:pos x="18" y="807"/>
                  </a:cxn>
                  <a:cxn ang="0">
                    <a:pos x="24" y="717"/>
                  </a:cxn>
                  <a:cxn ang="0">
                    <a:pos x="30" y="598"/>
                  </a:cxn>
                  <a:cxn ang="0">
                    <a:pos x="30" y="562"/>
                  </a:cxn>
                  <a:cxn ang="0">
                    <a:pos x="36" y="466"/>
                  </a:cxn>
                  <a:cxn ang="0">
                    <a:pos x="36" y="353"/>
                  </a:cxn>
                  <a:cxn ang="0">
                    <a:pos x="30" y="251"/>
                  </a:cxn>
                  <a:cxn ang="0">
                    <a:pos x="30" y="215"/>
                  </a:cxn>
                  <a:cxn ang="0">
                    <a:pos x="36" y="126"/>
                  </a:cxn>
                  <a:cxn ang="0">
                    <a:pos x="54" y="72"/>
                  </a:cxn>
                  <a:cxn ang="0">
                    <a:pos x="60" y="60"/>
                  </a:cxn>
                  <a:cxn ang="0">
                    <a:pos x="84" y="18"/>
                  </a:cxn>
                  <a:cxn ang="0">
                    <a:pos x="120" y="0"/>
                  </a:cxn>
                  <a:cxn ang="0">
                    <a:pos x="144" y="18"/>
                  </a:cxn>
                </a:cxnLst>
                <a:rect l="0" t="0" r="r" b="b"/>
                <a:pathLst>
                  <a:path w="209" h="1064">
                    <a:moveTo>
                      <a:pt x="150" y="54"/>
                    </a:moveTo>
                    <a:lnTo>
                      <a:pt x="162" y="102"/>
                    </a:lnTo>
                    <a:lnTo>
                      <a:pt x="168" y="138"/>
                    </a:lnTo>
                    <a:lnTo>
                      <a:pt x="192" y="197"/>
                    </a:lnTo>
                    <a:lnTo>
                      <a:pt x="192" y="197"/>
                    </a:lnTo>
                    <a:lnTo>
                      <a:pt x="197" y="215"/>
                    </a:lnTo>
                    <a:lnTo>
                      <a:pt x="203" y="239"/>
                    </a:lnTo>
                    <a:lnTo>
                      <a:pt x="209" y="299"/>
                    </a:lnTo>
                    <a:lnTo>
                      <a:pt x="209" y="359"/>
                    </a:lnTo>
                    <a:lnTo>
                      <a:pt x="192" y="412"/>
                    </a:lnTo>
                    <a:lnTo>
                      <a:pt x="192" y="412"/>
                    </a:lnTo>
                    <a:lnTo>
                      <a:pt x="180" y="430"/>
                    </a:lnTo>
                    <a:lnTo>
                      <a:pt x="174" y="460"/>
                    </a:lnTo>
                    <a:lnTo>
                      <a:pt x="150" y="532"/>
                    </a:lnTo>
                    <a:lnTo>
                      <a:pt x="138" y="562"/>
                    </a:lnTo>
                    <a:lnTo>
                      <a:pt x="132" y="592"/>
                    </a:lnTo>
                    <a:lnTo>
                      <a:pt x="126" y="610"/>
                    </a:lnTo>
                    <a:lnTo>
                      <a:pt x="126" y="622"/>
                    </a:lnTo>
                    <a:lnTo>
                      <a:pt x="126" y="622"/>
                    </a:lnTo>
                    <a:lnTo>
                      <a:pt x="120" y="675"/>
                    </a:lnTo>
                    <a:lnTo>
                      <a:pt x="114" y="717"/>
                    </a:lnTo>
                    <a:lnTo>
                      <a:pt x="114" y="717"/>
                    </a:lnTo>
                    <a:lnTo>
                      <a:pt x="114" y="741"/>
                    </a:lnTo>
                    <a:lnTo>
                      <a:pt x="120" y="771"/>
                    </a:lnTo>
                    <a:lnTo>
                      <a:pt x="126" y="801"/>
                    </a:lnTo>
                    <a:lnTo>
                      <a:pt x="132" y="825"/>
                    </a:lnTo>
                    <a:lnTo>
                      <a:pt x="132" y="825"/>
                    </a:lnTo>
                    <a:lnTo>
                      <a:pt x="132" y="849"/>
                    </a:lnTo>
                    <a:lnTo>
                      <a:pt x="120" y="873"/>
                    </a:lnTo>
                    <a:lnTo>
                      <a:pt x="108" y="885"/>
                    </a:lnTo>
                    <a:lnTo>
                      <a:pt x="90" y="896"/>
                    </a:lnTo>
                    <a:lnTo>
                      <a:pt x="90" y="896"/>
                    </a:lnTo>
                    <a:lnTo>
                      <a:pt x="78" y="902"/>
                    </a:lnTo>
                    <a:lnTo>
                      <a:pt x="72" y="908"/>
                    </a:lnTo>
                    <a:lnTo>
                      <a:pt x="66" y="920"/>
                    </a:lnTo>
                    <a:lnTo>
                      <a:pt x="60" y="932"/>
                    </a:lnTo>
                    <a:lnTo>
                      <a:pt x="60" y="950"/>
                    </a:lnTo>
                    <a:lnTo>
                      <a:pt x="60" y="950"/>
                    </a:lnTo>
                    <a:lnTo>
                      <a:pt x="42" y="1004"/>
                    </a:lnTo>
                    <a:lnTo>
                      <a:pt x="36" y="1028"/>
                    </a:lnTo>
                    <a:lnTo>
                      <a:pt x="24" y="1046"/>
                    </a:lnTo>
                    <a:lnTo>
                      <a:pt x="12" y="1058"/>
                    </a:lnTo>
                    <a:lnTo>
                      <a:pt x="6" y="1064"/>
                    </a:lnTo>
                    <a:lnTo>
                      <a:pt x="0" y="1058"/>
                    </a:lnTo>
                    <a:lnTo>
                      <a:pt x="0" y="1034"/>
                    </a:lnTo>
                    <a:lnTo>
                      <a:pt x="0" y="1034"/>
                    </a:lnTo>
                    <a:lnTo>
                      <a:pt x="6" y="962"/>
                    </a:lnTo>
                    <a:lnTo>
                      <a:pt x="12" y="902"/>
                    </a:lnTo>
                    <a:lnTo>
                      <a:pt x="12" y="843"/>
                    </a:lnTo>
                    <a:lnTo>
                      <a:pt x="18" y="825"/>
                    </a:lnTo>
                    <a:lnTo>
                      <a:pt x="18" y="807"/>
                    </a:lnTo>
                    <a:lnTo>
                      <a:pt x="18" y="807"/>
                    </a:lnTo>
                    <a:lnTo>
                      <a:pt x="24" y="771"/>
                    </a:lnTo>
                    <a:lnTo>
                      <a:pt x="24" y="717"/>
                    </a:lnTo>
                    <a:lnTo>
                      <a:pt x="30" y="657"/>
                    </a:lnTo>
                    <a:lnTo>
                      <a:pt x="30" y="598"/>
                    </a:lnTo>
                    <a:lnTo>
                      <a:pt x="30" y="598"/>
                    </a:lnTo>
                    <a:lnTo>
                      <a:pt x="30" y="562"/>
                    </a:lnTo>
                    <a:lnTo>
                      <a:pt x="36" y="520"/>
                    </a:lnTo>
                    <a:lnTo>
                      <a:pt x="36" y="466"/>
                    </a:lnTo>
                    <a:lnTo>
                      <a:pt x="36" y="406"/>
                    </a:lnTo>
                    <a:lnTo>
                      <a:pt x="36" y="353"/>
                    </a:lnTo>
                    <a:lnTo>
                      <a:pt x="36" y="299"/>
                    </a:lnTo>
                    <a:lnTo>
                      <a:pt x="30" y="251"/>
                    </a:lnTo>
                    <a:lnTo>
                      <a:pt x="30" y="215"/>
                    </a:lnTo>
                    <a:lnTo>
                      <a:pt x="30" y="215"/>
                    </a:lnTo>
                    <a:lnTo>
                      <a:pt x="30" y="167"/>
                    </a:lnTo>
                    <a:lnTo>
                      <a:pt x="36" y="126"/>
                    </a:lnTo>
                    <a:lnTo>
                      <a:pt x="42" y="96"/>
                    </a:lnTo>
                    <a:lnTo>
                      <a:pt x="54" y="72"/>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05525" name="Freeform 53"/>
              <p:cNvSpPr>
                <a:spLocks/>
              </p:cNvSpPr>
              <p:nvPr/>
            </p:nvSpPr>
            <p:spPr bwMode="auto">
              <a:xfrm>
                <a:off x="419" y="2167"/>
                <a:ext cx="264" cy="1410"/>
              </a:xfrm>
              <a:custGeom>
                <a:avLst/>
                <a:gdLst/>
                <a:ahLst/>
                <a:cxnLst>
                  <a:cxn ang="0">
                    <a:pos x="162" y="400"/>
                  </a:cxn>
                  <a:cxn ang="0">
                    <a:pos x="138" y="484"/>
                  </a:cxn>
                  <a:cxn ang="0">
                    <a:pos x="120" y="544"/>
                  </a:cxn>
                  <a:cxn ang="0">
                    <a:pos x="114" y="556"/>
                  </a:cxn>
                  <a:cxn ang="0">
                    <a:pos x="108" y="610"/>
                  </a:cxn>
                  <a:cxn ang="0">
                    <a:pos x="102" y="657"/>
                  </a:cxn>
                  <a:cxn ang="0">
                    <a:pos x="102" y="711"/>
                  </a:cxn>
                  <a:cxn ang="0">
                    <a:pos x="108" y="765"/>
                  </a:cxn>
                  <a:cxn ang="0">
                    <a:pos x="108" y="789"/>
                  </a:cxn>
                  <a:cxn ang="0">
                    <a:pos x="84" y="831"/>
                  </a:cxn>
                  <a:cxn ang="0">
                    <a:pos x="72" y="843"/>
                  </a:cxn>
                  <a:cxn ang="0">
                    <a:pos x="54" y="855"/>
                  </a:cxn>
                  <a:cxn ang="0">
                    <a:pos x="48" y="884"/>
                  </a:cxn>
                  <a:cxn ang="0">
                    <a:pos x="48" y="902"/>
                  </a:cxn>
                  <a:cxn ang="0">
                    <a:pos x="24" y="962"/>
                  </a:cxn>
                  <a:cxn ang="0">
                    <a:pos x="12" y="986"/>
                  </a:cxn>
                  <a:cxn ang="0">
                    <a:pos x="0" y="980"/>
                  </a:cxn>
                  <a:cxn ang="0">
                    <a:pos x="0" y="956"/>
                  </a:cxn>
                  <a:cxn ang="0">
                    <a:pos x="12" y="837"/>
                  </a:cxn>
                  <a:cxn ang="0">
                    <a:pos x="18" y="753"/>
                  </a:cxn>
                  <a:cxn ang="0">
                    <a:pos x="24" y="717"/>
                  </a:cxn>
                  <a:cxn ang="0">
                    <a:pos x="30" y="604"/>
                  </a:cxn>
                  <a:cxn ang="0">
                    <a:pos x="36" y="544"/>
                  </a:cxn>
                  <a:cxn ang="0">
                    <a:pos x="36" y="472"/>
                  </a:cxn>
                  <a:cxn ang="0">
                    <a:pos x="36" y="371"/>
                  </a:cxn>
                  <a:cxn ang="0">
                    <a:pos x="30" y="227"/>
                  </a:cxn>
                  <a:cxn ang="0">
                    <a:pos x="30" y="191"/>
                  </a:cxn>
                  <a:cxn ang="0">
                    <a:pos x="30" y="108"/>
                  </a:cxn>
                  <a:cxn ang="0">
                    <a:pos x="48" y="60"/>
                  </a:cxn>
                  <a:cxn ang="0">
                    <a:pos x="66" y="30"/>
                  </a:cxn>
                  <a:cxn ang="0">
                    <a:pos x="90" y="6"/>
                  </a:cxn>
                  <a:cxn ang="0">
                    <a:pos x="114" y="6"/>
                  </a:cxn>
                  <a:cxn ang="0">
                    <a:pos x="132" y="54"/>
                  </a:cxn>
                  <a:cxn ang="0">
                    <a:pos x="138" y="96"/>
                  </a:cxn>
                  <a:cxn ang="0">
                    <a:pos x="168" y="179"/>
                  </a:cxn>
                  <a:cxn ang="0">
                    <a:pos x="174" y="197"/>
                  </a:cxn>
                  <a:cxn ang="0">
                    <a:pos x="191" y="269"/>
                  </a:cxn>
                  <a:cxn ang="0">
                    <a:pos x="174" y="382"/>
                  </a:cxn>
                </a:cxnLst>
                <a:rect l="0" t="0" r="r" b="b"/>
                <a:pathLst>
                  <a:path w="191" h="986">
                    <a:moveTo>
                      <a:pt x="174" y="382"/>
                    </a:moveTo>
                    <a:lnTo>
                      <a:pt x="162" y="400"/>
                    </a:lnTo>
                    <a:lnTo>
                      <a:pt x="156" y="430"/>
                    </a:lnTo>
                    <a:lnTo>
                      <a:pt x="138" y="484"/>
                    </a:lnTo>
                    <a:lnTo>
                      <a:pt x="120" y="532"/>
                    </a:lnTo>
                    <a:lnTo>
                      <a:pt x="120" y="544"/>
                    </a:lnTo>
                    <a:lnTo>
                      <a:pt x="114" y="556"/>
                    </a:lnTo>
                    <a:lnTo>
                      <a:pt x="114" y="556"/>
                    </a:lnTo>
                    <a:lnTo>
                      <a:pt x="108" y="586"/>
                    </a:lnTo>
                    <a:lnTo>
                      <a:pt x="108" y="610"/>
                    </a:lnTo>
                    <a:lnTo>
                      <a:pt x="102" y="657"/>
                    </a:lnTo>
                    <a:lnTo>
                      <a:pt x="102" y="657"/>
                    </a:lnTo>
                    <a:lnTo>
                      <a:pt x="96" y="681"/>
                    </a:lnTo>
                    <a:lnTo>
                      <a:pt x="102" y="711"/>
                    </a:lnTo>
                    <a:lnTo>
                      <a:pt x="108" y="741"/>
                    </a:lnTo>
                    <a:lnTo>
                      <a:pt x="108" y="765"/>
                    </a:lnTo>
                    <a:lnTo>
                      <a:pt x="108" y="765"/>
                    </a:lnTo>
                    <a:lnTo>
                      <a:pt x="108" y="789"/>
                    </a:lnTo>
                    <a:lnTo>
                      <a:pt x="96" y="813"/>
                    </a:lnTo>
                    <a:lnTo>
                      <a:pt x="84" y="831"/>
                    </a:lnTo>
                    <a:lnTo>
                      <a:pt x="72" y="843"/>
                    </a:lnTo>
                    <a:lnTo>
                      <a:pt x="72" y="843"/>
                    </a:lnTo>
                    <a:lnTo>
                      <a:pt x="60" y="849"/>
                    </a:lnTo>
                    <a:lnTo>
                      <a:pt x="54" y="855"/>
                    </a:lnTo>
                    <a:lnTo>
                      <a:pt x="54" y="872"/>
                    </a:lnTo>
                    <a:lnTo>
                      <a:pt x="48" y="884"/>
                    </a:lnTo>
                    <a:lnTo>
                      <a:pt x="48" y="902"/>
                    </a:lnTo>
                    <a:lnTo>
                      <a:pt x="48" y="902"/>
                    </a:lnTo>
                    <a:lnTo>
                      <a:pt x="36" y="944"/>
                    </a:lnTo>
                    <a:lnTo>
                      <a:pt x="24" y="962"/>
                    </a:lnTo>
                    <a:lnTo>
                      <a:pt x="18" y="980"/>
                    </a:lnTo>
                    <a:lnTo>
                      <a:pt x="12" y="986"/>
                    </a:lnTo>
                    <a:lnTo>
                      <a:pt x="6" y="986"/>
                    </a:lnTo>
                    <a:lnTo>
                      <a:pt x="0" y="980"/>
                    </a:lnTo>
                    <a:lnTo>
                      <a:pt x="0" y="956"/>
                    </a:lnTo>
                    <a:lnTo>
                      <a:pt x="0" y="956"/>
                    </a:lnTo>
                    <a:lnTo>
                      <a:pt x="6" y="896"/>
                    </a:lnTo>
                    <a:lnTo>
                      <a:pt x="12" y="837"/>
                    </a:lnTo>
                    <a:lnTo>
                      <a:pt x="12" y="789"/>
                    </a:lnTo>
                    <a:lnTo>
                      <a:pt x="18" y="753"/>
                    </a:lnTo>
                    <a:lnTo>
                      <a:pt x="18" y="753"/>
                    </a:lnTo>
                    <a:lnTo>
                      <a:pt x="24" y="717"/>
                    </a:lnTo>
                    <a:lnTo>
                      <a:pt x="30" y="663"/>
                    </a:lnTo>
                    <a:lnTo>
                      <a:pt x="30" y="604"/>
                    </a:lnTo>
                    <a:lnTo>
                      <a:pt x="36" y="544"/>
                    </a:lnTo>
                    <a:lnTo>
                      <a:pt x="36" y="544"/>
                    </a:lnTo>
                    <a:lnTo>
                      <a:pt x="36" y="514"/>
                    </a:lnTo>
                    <a:lnTo>
                      <a:pt x="36" y="472"/>
                    </a:lnTo>
                    <a:lnTo>
                      <a:pt x="36" y="424"/>
                    </a:lnTo>
                    <a:lnTo>
                      <a:pt x="36" y="371"/>
                    </a:lnTo>
                    <a:lnTo>
                      <a:pt x="36" y="269"/>
                    </a:lnTo>
                    <a:lnTo>
                      <a:pt x="30" y="227"/>
                    </a:lnTo>
                    <a:lnTo>
                      <a:pt x="30" y="191"/>
                    </a:lnTo>
                    <a:lnTo>
                      <a:pt x="30" y="191"/>
                    </a:lnTo>
                    <a:lnTo>
                      <a:pt x="30" y="143"/>
                    </a:lnTo>
                    <a:lnTo>
                      <a:pt x="30" y="108"/>
                    </a:lnTo>
                    <a:lnTo>
                      <a:pt x="42" y="84"/>
                    </a:lnTo>
                    <a:lnTo>
                      <a:pt x="48" y="60"/>
                    </a:lnTo>
                    <a:lnTo>
                      <a:pt x="48" y="60"/>
                    </a:lnTo>
                    <a:lnTo>
                      <a:pt x="66" y="30"/>
                    </a:lnTo>
                    <a:lnTo>
                      <a:pt x="78" y="18"/>
                    </a:lnTo>
                    <a:lnTo>
                      <a:pt x="90" y="6"/>
                    </a:lnTo>
                    <a:lnTo>
                      <a:pt x="102" y="0"/>
                    </a:lnTo>
                    <a:lnTo>
                      <a:pt x="114" y="6"/>
                    </a:lnTo>
                    <a:lnTo>
                      <a:pt x="126" y="24"/>
                    </a:lnTo>
                    <a:lnTo>
                      <a:pt x="132" y="54"/>
                    </a:lnTo>
                    <a:lnTo>
                      <a:pt x="132" y="54"/>
                    </a:lnTo>
                    <a:lnTo>
                      <a:pt x="138" y="96"/>
                    </a:lnTo>
                    <a:lnTo>
                      <a:pt x="150" y="126"/>
                    </a:lnTo>
                    <a:lnTo>
                      <a:pt x="168" y="179"/>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05526" name="Freeform 54"/>
              <p:cNvSpPr>
                <a:spLocks/>
              </p:cNvSpPr>
              <p:nvPr/>
            </p:nvSpPr>
            <p:spPr bwMode="auto">
              <a:xfrm>
                <a:off x="436" y="2210"/>
                <a:ext cx="232" cy="1298"/>
              </a:xfrm>
              <a:custGeom>
                <a:avLst/>
                <a:gdLst/>
                <a:ahLst/>
                <a:cxnLst>
                  <a:cxn ang="0">
                    <a:pos x="138" y="376"/>
                  </a:cxn>
                  <a:cxn ang="0">
                    <a:pos x="114" y="466"/>
                  </a:cxn>
                  <a:cxn ang="0">
                    <a:pos x="108" y="490"/>
                  </a:cxn>
                  <a:cxn ang="0">
                    <a:pos x="84" y="586"/>
                  </a:cxn>
                  <a:cxn ang="0">
                    <a:pos x="84" y="609"/>
                  </a:cxn>
                  <a:cxn ang="0">
                    <a:pos x="84" y="675"/>
                  </a:cxn>
                  <a:cxn ang="0">
                    <a:pos x="84" y="699"/>
                  </a:cxn>
                  <a:cxn ang="0">
                    <a:pos x="72" y="747"/>
                  </a:cxn>
                  <a:cxn ang="0">
                    <a:pos x="54" y="777"/>
                  </a:cxn>
                  <a:cxn ang="0">
                    <a:pos x="48" y="789"/>
                  </a:cxn>
                  <a:cxn ang="0">
                    <a:pos x="36" y="813"/>
                  </a:cxn>
                  <a:cxn ang="0">
                    <a:pos x="36" y="842"/>
                  </a:cxn>
                  <a:cxn ang="0">
                    <a:pos x="24" y="878"/>
                  </a:cxn>
                  <a:cxn ang="0">
                    <a:pos x="6" y="908"/>
                  </a:cxn>
                  <a:cxn ang="0">
                    <a:pos x="0" y="896"/>
                  </a:cxn>
                  <a:cxn ang="0">
                    <a:pos x="0" y="878"/>
                  </a:cxn>
                  <a:cxn ang="0">
                    <a:pos x="6" y="771"/>
                  </a:cxn>
                  <a:cxn ang="0">
                    <a:pos x="18" y="693"/>
                  </a:cxn>
                  <a:cxn ang="0">
                    <a:pos x="18" y="681"/>
                  </a:cxn>
                  <a:cxn ang="0">
                    <a:pos x="30" y="609"/>
                  </a:cxn>
                  <a:cxn ang="0">
                    <a:pos x="36" y="484"/>
                  </a:cxn>
                  <a:cxn ang="0">
                    <a:pos x="36" y="454"/>
                  </a:cxn>
                  <a:cxn ang="0">
                    <a:pos x="36" y="329"/>
                  </a:cxn>
                  <a:cxn ang="0">
                    <a:pos x="30" y="197"/>
                  </a:cxn>
                  <a:cxn ang="0">
                    <a:pos x="30" y="167"/>
                  </a:cxn>
                  <a:cxn ang="0">
                    <a:pos x="24" y="119"/>
                  </a:cxn>
                  <a:cxn ang="0">
                    <a:pos x="36" y="60"/>
                  </a:cxn>
                  <a:cxn ang="0">
                    <a:pos x="42" y="42"/>
                  </a:cxn>
                  <a:cxn ang="0">
                    <a:pos x="78" y="0"/>
                  </a:cxn>
                  <a:cxn ang="0">
                    <a:pos x="102" y="0"/>
                  </a:cxn>
                  <a:cxn ang="0">
                    <a:pos x="114" y="42"/>
                  </a:cxn>
                  <a:cxn ang="0">
                    <a:pos x="120" y="84"/>
                  </a:cxn>
                  <a:cxn ang="0">
                    <a:pos x="138" y="125"/>
                  </a:cxn>
                  <a:cxn ang="0">
                    <a:pos x="144" y="149"/>
                  </a:cxn>
                  <a:cxn ang="0">
                    <a:pos x="168" y="233"/>
                  </a:cxn>
                  <a:cxn ang="0">
                    <a:pos x="156" y="335"/>
                  </a:cxn>
                </a:cxnLst>
                <a:rect l="0" t="0" r="r" b="b"/>
                <a:pathLst>
                  <a:path w="168" h="908">
                    <a:moveTo>
                      <a:pt x="156" y="335"/>
                    </a:moveTo>
                    <a:lnTo>
                      <a:pt x="138" y="376"/>
                    </a:lnTo>
                    <a:lnTo>
                      <a:pt x="126" y="424"/>
                    </a:lnTo>
                    <a:lnTo>
                      <a:pt x="114" y="466"/>
                    </a:lnTo>
                    <a:lnTo>
                      <a:pt x="108" y="490"/>
                    </a:lnTo>
                    <a:lnTo>
                      <a:pt x="108" y="490"/>
                    </a:lnTo>
                    <a:lnTo>
                      <a:pt x="96" y="544"/>
                    </a:lnTo>
                    <a:lnTo>
                      <a:pt x="84" y="586"/>
                    </a:lnTo>
                    <a:lnTo>
                      <a:pt x="84" y="586"/>
                    </a:lnTo>
                    <a:lnTo>
                      <a:pt x="84" y="609"/>
                    </a:lnTo>
                    <a:lnTo>
                      <a:pt x="84" y="639"/>
                    </a:lnTo>
                    <a:lnTo>
                      <a:pt x="84" y="675"/>
                    </a:lnTo>
                    <a:lnTo>
                      <a:pt x="84" y="699"/>
                    </a:lnTo>
                    <a:lnTo>
                      <a:pt x="84" y="699"/>
                    </a:lnTo>
                    <a:lnTo>
                      <a:pt x="84" y="723"/>
                    </a:lnTo>
                    <a:lnTo>
                      <a:pt x="72" y="747"/>
                    </a:lnTo>
                    <a:lnTo>
                      <a:pt x="60" y="765"/>
                    </a:lnTo>
                    <a:lnTo>
                      <a:pt x="54" y="777"/>
                    </a:lnTo>
                    <a:lnTo>
                      <a:pt x="54" y="777"/>
                    </a:lnTo>
                    <a:lnTo>
                      <a:pt x="48" y="789"/>
                    </a:lnTo>
                    <a:lnTo>
                      <a:pt x="42" y="795"/>
                    </a:lnTo>
                    <a:lnTo>
                      <a:pt x="36" y="813"/>
                    </a:lnTo>
                    <a:lnTo>
                      <a:pt x="36" y="825"/>
                    </a:lnTo>
                    <a:lnTo>
                      <a:pt x="36" y="842"/>
                    </a:lnTo>
                    <a:lnTo>
                      <a:pt x="36" y="842"/>
                    </a:lnTo>
                    <a:lnTo>
                      <a:pt x="24" y="878"/>
                    </a:lnTo>
                    <a:lnTo>
                      <a:pt x="12" y="908"/>
                    </a:lnTo>
                    <a:lnTo>
                      <a:pt x="6" y="908"/>
                    </a:lnTo>
                    <a:lnTo>
                      <a:pt x="0" y="908"/>
                    </a:lnTo>
                    <a:lnTo>
                      <a:pt x="0" y="896"/>
                    </a:lnTo>
                    <a:lnTo>
                      <a:pt x="0" y="878"/>
                    </a:lnTo>
                    <a:lnTo>
                      <a:pt x="0" y="878"/>
                    </a:lnTo>
                    <a:lnTo>
                      <a:pt x="6" y="819"/>
                    </a:lnTo>
                    <a:lnTo>
                      <a:pt x="6" y="771"/>
                    </a:lnTo>
                    <a:lnTo>
                      <a:pt x="12" y="729"/>
                    </a:lnTo>
                    <a:lnTo>
                      <a:pt x="18" y="693"/>
                    </a:lnTo>
                    <a:lnTo>
                      <a:pt x="18" y="693"/>
                    </a:lnTo>
                    <a:lnTo>
                      <a:pt x="18" y="681"/>
                    </a:lnTo>
                    <a:lnTo>
                      <a:pt x="24" y="657"/>
                    </a:lnTo>
                    <a:lnTo>
                      <a:pt x="30" y="609"/>
                    </a:lnTo>
                    <a:lnTo>
                      <a:pt x="36" y="544"/>
                    </a:lnTo>
                    <a:lnTo>
                      <a:pt x="36" y="484"/>
                    </a:lnTo>
                    <a:lnTo>
                      <a:pt x="36" y="484"/>
                    </a:lnTo>
                    <a:lnTo>
                      <a:pt x="36" y="454"/>
                    </a:lnTo>
                    <a:lnTo>
                      <a:pt x="36" y="418"/>
                    </a:lnTo>
                    <a:lnTo>
                      <a:pt x="36" y="329"/>
                    </a:lnTo>
                    <a:lnTo>
                      <a:pt x="36" y="239"/>
                    </a:lnTo>
                    <a:lnTo>
                      <a:pt x="30" y="197"/>
                    </a:lnTo>
                    <a:lnTo>
                      <a:pt x="30" y="167"/>
                    </a:lnTo>
                    <a:lnTo>
                      <a:pt x="30" y="167"/>
                    </a:lnTo>
                    <a:lnTo>
                      <a:pt x="30" y="143"/>
                    </a:lnTo>
                    <a:lnTo>
                      <a:pt x="24" y="119"/>
                    </a:lnTo>
                    <a:lnTo>
                      <a:pt x="30" y="84"/>
                    </a:lnTo>
                    <a:lnTo>
                      <a:pt x="36" y="60"/>
                    </a:lnTo>
                    <a:lnTo>
                      <a:pt x="42" y="42"/>
                    </a:lnTo>
                    <a:lnTo>
                      <a:pt x="42" y="42"/>
                    </a:lnTo>
                    <a:lnTo>
                      <a:pt x="54" y="18"/>
                    </a:lnTo>
                    <a:lnTo>
                      <a:pt x="78" y="0"/>
                    </a:lnTo>
                    <a:lnTo>
                      <a:pt x="90" y="0"/>
                    </a:lnTo>
                    <a:lnTo>
                      <a:pt x="102" y="0"/>
                    </a:lnTo>
                    <a:lnTo>
                      <a:pt x="108" y="18"/>
                    </a:lnTo>
                    <a:lnTo>
                      <a:pt x="114" y="42"/>
                    </a:lnTo>
                    <a:lnTo>
                      <a:pt x="114" y="42"/>
                    </a:lnTo>
                    <a:lnTo>
                      <a:pt x="120" y="84"/>
                    </a:lnTo>
                    <a:lnTo>
                      <a:pt x="132" y="107"/>
                    </a:lnTo>
                    <a:lnTo>
                      <a:pt x="138" y="125"/>
                    </a:lnTo>
                    <a:lnTo>
                      <a:pt x="144" y="149"/>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05527" name="Freeform 55"/>
              <p:cNvSpPr>
                <a:spLocks/>
              </p:cNvSpPr>
              <p:nvPr/>
            </p:nvSpPr>
            <p:spPr bwMode="auto">
              <a:xfrm>
                <a:off x="453" y="2244"/>
                <a:ext cx="199" cy="1204"/>
              </a:xfrm>
              <a:custGeom>
                <a:avLst/>
                <a:gdLst/>
                <a:ahLst/>
                <a:cxnLst>
                  <a:cxn ang="0">
                    <a:pos x="120" y="340"/>
                  </a:cxn>
                  <a:cxn ang="0">
                    <a:pos x="96" y="430"/>
                  </a:cxn>
                  <a:cxn ang="0">
                    <a:pos x="90" y="460"/>
                  </a:cxn>
                  <a:cxn ang="0">
                    <a:pos x="66" y="526"/>
                  </a:cxn>
                  <a:cxn ang="0">
                    <a:pos x="60" y="550"/>
                  </a:cxn>
                  <a:cxn ang="0">
                    <a:pos x="60" y="615"/>
                  </a:cxn>
                  <a:cxn ang="0">
                    <a:pos x="60" y="645"/>
                  </a:cxn>
                  <a:cxn ang="0">
                    <a:pos x="42" y="717"/>
                  </a:cxn>
                  <a:cxn ang="0">
                    <a:pos x="36" y="729"/>
                  </a:cxn>
                  <a:cxn ang="0">
                    <a:pos x="30" y="747"/>
                  </a:cxn>
                  <a:cxn ang="0">
                    <a:pos x="24" y="771"/>
                  </a:cxn>
                  <a:cxn ang="0">
                    <a:pos x="24" y="789"/>
                  </a:cxn>
                  <a:cxn ang="0">
                    <a:pos x="6" y="842"/>
                  </a:cxn>
                  <a:cxn ang="0">
                    <a:pos x="0" y="842"/>
                  </a:cxn>
                  <a:cxn ang="0">
                    <a:pos x="0" y="812"/>
                  </a:cxn>
                  <a:cxn ang="0">
                    <a:pos x="6" y="753"/>
                  </a:cxn>
                  <a:cxn ang="0">
                    <a:pos x="12" y="675"/>
                  </a:cxn>
                  <a:cxn ang="0">
                    <a:pos x="18" y="645"/>
                  </a:cxn>
                  <a:cxn ang="0">
                    <a:pos x="24" y="609"/>
                  </a:cxn>
                  <a:cxn ang="0">
                    <a:pos x="36" y="496"/>
                  </a:cxn>
                  <a:cxn ang="0">
                    <a:pos x="42" y="436"/>
                  </a:cxn>
                  <a:cxn ang="0">
                    <a:pos x="36" y="293"/>
                  </a:cxn>
                  <a:cxn ang="0">
                    <a:pos x="30" y="143"/>
                  </a:cxn>
                  <a:cxn ang="0">
                    <a:pos x="30" y="119"/>
                  </a:cxn>
                  <a:cxn ang="0">
                    <a:pos x="30" y="72"/>
                  </a:cxn>
                  <a:cxn ang="0">
                    <a:pos x="42" y="36"/>
                  </a:cxn>
                  <a:cxn ang="0">
                    <a:pos x="54" y="12"/>
                  </a:cxn>
                  <a:cxn ang="0">
                    <a:pos x="78" y="0"/>
                  </a:cxn>
                  <a:cxn ang="0">
                    <a:pos x="96" y="24"/>
                  </a:cxn>
                  <a:cxn ang="0">
                    <a:pos x="96" y="42"/>
                  </a:cxn>
                  <a:cxn ang="0">
                    <a:pos x="102" y="78"/>
                  </a:cxn>
                  <a:cxn ang="0">
                    <a:pos x="108" y="107"/>
                  </a:cxn>
                  <a:cxn ang="0">
                    <a:pos x="120" y="131"/>
                  </a:cxn>
                  <a:cxn ang="0">
                    <a:pos x="144" y="203"/>
                  </a:cxn>
                  <a:cxn ang="0">
                    <a:pos x="132" y="299"/>
                  </a:cxn>
                </a:cxnLst>
                <a:rect l="0" t="0" r="r" b="b"/>
                <a:pathLst>
                  <a:path w="144" h="842">
                    <a:moveTo>
                      <a:pt x="132" y="299"/>
                    </a:moveTo>
                    <a:lnTo>
                      <a:pt x="120" y="340"/>
                    </a:lnTo>
                    <a:lnTo>
                      <a:pt x="108" y="376"/>
                    </a:lnTo>
                    <a:lnTo>
                      <a:pt x="96" y="430"/>
                    </a:lnTo>
                    <a:lnTo>
                      <a:pt x="96" y="430"/>
                    </a:lnTo>
                    <a:lnTo>
                      <a:pt x="90" y="460"/>
                    </a:lnTo>
                    <a:lnTo>
                      <a:pt x="78" y="490"/>
                    </a:lnTo>
                    <a:lnTo>
                      <a:pt x="66" y="526"/>
                    </a:lnTo>
                    <a:lnTo>
                      <a:pt x="66" y="526"/>
                    </a:lnTo>
                    <a:lnTo>
                      <a:pt x="60" y="550"/>
                    </a:lnTo>
                    <a:lnTo>
                      <a:pt x="60" y="585"/>
                    </a:lnTo>
                    <a:lnTo>
                      <a:pt x="60" y="615"/>
                    </a:lnTo>
                    <a:lnTo>
                      <a:pt x="60" y="645"/>
                    </a:lnTo>
                    <a:lnTo>
                      <a:pt x="60" y="645"/>
                    </a:lnTo>
                    <a:lnTo>
                      <a:pt x="48" y="693"/>
                    </a:lnTo>
                    <a:lnTo>
                      <a:pt x="42" y="717"/>
                    </a:lnTo>
                    <a:lnTo>
                      <a:pt x="36" y="729"/>
                    </a:lnTo>
                    <a:lnTo>
                      <a:pt x="36" y="729"/>
                    </a:lnTo>
                    <a:lnTo>
                      <a:pt x="30" y="741"/>
                    </a:lnTo>
                    <a:lnTo>
                      <a:pt x="30" y="747"/>
                    </a:lnTo>
                    <a:lnTo>
                      <a:pt x="24" y="759"/>
                    </a:lnTo>
                    <a:lnTo>
                      <a:pt x="24" y="771"/>
                    </a:lnTo>
                    <a:lnTo>
                      <a:pt x="24" y="789"/>
                    </a:lnTo>
                    <a:lnTo>
                      <a:pt x="24" y="789"/>
                    </a:lnTo>
                    <a:lnTo>
                      <a:pt x="12" y="824"/>
                    </a:lnTo>
                    <a:lnTo>
                      <a:pt x="6" y="842"/>
                    </a:lnTo>
                    <a:lnTo>
                      <a:pt x="0" y="842"/>
                    </a:lnTo>
                    <a:lnTo>
                      <a:pt x="0" y="842"/>
                    </a:lnTo>
                    <a:lnTo>
                      <a:pt x="0" y="830"/>
                    </a:lnTo>
                    <a:lnTo>
                      <a:pt x="0" y="812"/>
                    </a:lnTo>
                    <a:lnTo>
                      <a:pt x="0" y="812"/>
                    </a:lnTo>
                    <a:lnTo>
                      <a:pt x="6" y="753"/>
                    </a:lnTo>
                    <a:lnTo>
                      <a:pt x="6" y="711"/>
                    </a:lnTo>
                    <a:lnTo>
                      <a:pt x="12" y="675"/>
                    </a:lnTo>
                    <a:lnTo>
                      <a:pt x="18" y="645"/>
                    </a:lnTo>
                    <a:lnTo>
                      <a:pt x="18" y="645"/>
                    </a:lnTo>
                    <a:lnTo>
                      <a:pt x="18" y="627"/>
                    </a:lnTo>
                    <a:lnTo>
                      <a:pt x="24" y="609"/>
                    </a:lnTo>
                    <a:lnTo>
                      <a:pt x="30" y="556"/>
                    </a:lnTo>
                    <a:lnTo>
                      <a:pt x="36" y="496"/>
                    </a:lnTo>
                    <a:lnTo>
                      <a:pt x="42" y="436"/>
                    </a:lnTo>
                    <a:lnTo>
                      <a:pt x="42" y="436"/>
                    </a:lnTo>
                    <a:lnTo>
                      <a:pt x="42" y="370"/>
                    </a:lnTo>
                    <a:lnTo>
                      <a:pt x="36" y="293"/>
                    </a:lnTo>
                    <a:lnTo>
                      <a:pt x="36" y="209"/>
                    </a:lnTo>
                    <a:lnTo>
                      <a:pt x="30" y="143"/>
                    </a:lnTo>
                    <a:lnTo>
                      <a:pt x="30" y="143"/>
                    </a:lnTo>
                    <a:lnTo>
                      <a:pt x="30" y="119"/>
                    </a:lnTo>
                    <a:lnTo>
                      <a:pt x="30" y="95"/>
                    </a:lnTo>
                    <a:lnTo>
                      <a:pt x="30" y="72"/>
                    </a:lnTo>
                    <a:lnTo>
                      <a:pt x="36" y="54"/>
                    </a:lnTo>
                    <a:lnTo>
                      <a:pt x="42" y="36"/>
                    </a:lnTo>
                    <a:lnTo>
                      <a:pt x="42" y="36"/>
                    </a:lnTo>
                    <a:lnTo>
                      <a:pt x="54" y="12"/>
                    </a:lnTo>
                    <a:lnTo>
                      <a:pt x="72" y="0"/>
                    </a:lnTo>
                    <a:lnTo>
                      <a:pt x="78" y="0"/>
                    </a:lnTo>
                    <a:lnTo>
                      <a:pt x="90" y="6"/>
                    </a:lnTo>
                    <a:lnTo>
                      <a:pt x="96" y="24"/>
                    </a:lnTo>
                    <a:lnTo>
                      <a:pt x="96" y="42"/>
                    </a:lnTo>
                    <a:lnTo>
                      <a:pt x="96" y="42"/>
                    </a:lnTo>
                    <a:lnTo>
                      <a:pt x="102" y="60"/>
                    </a:lnTo>
                    <a:lnTo>
                      <a:pt x="102" y="78"/>
                    </a:lnTo>
                    <a:lnTo>
                      <a:pt x="108" y="95"/>
                    </a:lnTo>
                    <a:lnTo>
                      <a:pt x="108" y="107"/>
                    </a:lnTo>
                    <a:lnTo>
                      <a:pt x="120" y="131"/>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05528" name="Freeform 56"/>
              <p:cNvSpPr>
                <a:spLocks/>
              </p:cNvSpPr>
              <p:nvPr/>
            </p:nvSpPr>
            <p:spPr bwMode="auto">
              <a:xfrm>
                <a:off x="461" y="2287"/>
                <a:ext cx="166" cy="1103"/>
              </a:xfrm>
              <a:custGeom>
                <a:avLst/>
                <a:gdLst/>
                <a:ahLst/>
                <a:cxnLst>
                  <a:cxn ang="0">
                    <a:pos x="84" y="53"/>
                  </a:cxn>
                  <a:cxn ang="0">
                    <a:pos x="90" y="77"/>
                  </a:cxn>
                  <a:cxn ang="0">
                    <a:pos x="90" y="89"/>
                  </a:cxn>
                  <a:cxn ang="0">
                    <a:pos x="96" y="101"/>
                  </a:cxn>
                  <a:cxn ang="0">
                    <a:pos x="120" y="167"/>
                  </a:cxn>
                  <a:cxn ang="0">
                    <a:pos x="114" y="263"/>
                  </a:cxn>
                  <a:cxn ang="0">
                    <a:pos x="108" y="287"/>
                  </a:cxn>
                  <a:cxn ang="0">
                    <a:pos x="96" y="322"/>
                  </a:cxn>
                  <a:cxn ang="0">
                    <a:pos x="84" y="364"/>
                  </a:cxn>
                  <a:cxn ang="0">
                    <a:pos x="78" y="400"/>
                  </a:cxn>
                  <a:cxn ang="0">
                    <a:pos x="54" y="460"/>
                  </a:cxn>
                  <a:cxn ang="0">
                    <a:pos x="48" y="484"/>
                  </a:cxn>
                  <a:cxn ang="0">
                    <a:pos x="42" y="555"/>
                  </a:cxn>
                  <a:cxn ang="0">
                    <a:pos x="36" y="585"/>
                  </a:cxn>
                  <a:cxn ang="0">
                    <a:pos x="30" y="651"/>
                  </a:cxn>
                  <a:cxn ang="0">
                    <a:pos x="24" y="663"/>
                  </a:cxn>
                  <a:cxn ang="0">
                    <a:pos x="18" y="687"/>
                  </a:cxn>
                  <a:cxn ang="0">
                    <a:pos x="18" y="711"/>
                  </a:cxn>
                  <a:cxn ang="0">
                    <a:pos x="18" y="729"/>
                  </a:cxn>
                  <a:cxn ang="0">
                    <a:pos x="12" y="759"/>
                  </a:cxn>
                  <a:cxn ang="0">
                    <a:pos x="0" y="759"/>
                  </a:cxn>
                  <a:cxn ang="0">
                    <a:pos x="0" y="735"/>
                  </a:cxn>
                  <a:cxn ang="0">
                    <a:pos x="6" y="681"/>
                  </a:cxn>
                  <a:cxn ang="0">
                    <a:pos x="24" y="615"/>
                  </a:cxn>
                  <a:cxn ang="0">
                    <a:pos x="30" y="591"/>
                  </a:cxn>
                  <a:cxn ang="0">
                    <a:pos x="36" y="555"/>
                  </a:cxn>
                  <a:cxn ang="0">
                    <a:pos x="48" y="436"/>
                  </a:cxn>
                  <a:cxn ang="0">
                    <a:pos x="48" y="376"/>
                  </a:cxn>
                  <a:cxn ang="0">
                    <a:pos x="48" y="245"/>
                  </a:cxn>
                  <a:cxn ang="0">
                    <a:pos x="36" y="119"/>
                  </a:cxn>
                  <a:cxn ang="0">
                    <a:pos x="36" y="95"/>
                  </a:cxn>
                  <a:cxn ang="0">
                    <a:pos x="30" y="48"/>
                  </a:cxn>
                  <a:cxn ang="0">
                    <a:pos x="42" y="18"/>
                  </a:cxn>
                  <a:cxn ang="0">
                    <a:pos x="54" y="0"/>
                  </a:cxn>
                  <a:cxn ang="0">
                    <a:pos x="78" y="12"/>
                  </a:cxn>
                </a:cxnLst>
                <a:rect l="0" t="0" r="r" b="b"/>
                <a:pathLst>
                  <a:path w="120" h="771">
                    <a:moveTo>
                      <a:pt x="84" y="36"/>
                    </a:moveTo>
                    <a:lnTo>
                      <a:pt x="84" y="53"/>
                    </a:lnTo>
                    <a:lnTo>
                      <a:pt x="90" y="71"/>
                    </a:lnTo>
                    <a:lnTo>
                      <a:pt x="90" y="77"/>
                    </a:lnTo>
                    <a:lnTo>
                      <a:pt x="90" y="83"/>
                    </a:lnTo>
                    <a:lnTo>
                      <a:pt x="90" y="89"/>
                    </a:lnTo>
                    <a:lnTo>
                      <a:pt x="96" y="101"/>
                    </a:lnTo>
                    <a:lnTo>
                      <a:pt x="96" y="101"/>
                    </a:lnTo>
                    <a:lnTo>
                      <a:pt x="108" y="131"/>
                    </a:lnTo>
                    <a:lnTo>
                      <a:pt x="120" y="167"/>
                    </a:lnTo>
                    <a:lnTo>
                      <a:pt x="120" y="215"/>
                    </a:lnTo>
                    <a:lnTo>
                      <a:pt x="114" y="263"/>
                    </a:lnTo>
                    <a:lnTo>
                      <a:pt x="114" y="263"/>
                    </a:lnTo>
                    <a:lnTo>
                      <a:pt x="108" y="287"/>
                    </a:lnTo>
                    <a:lnTo>
                      <a:pt x="102" y="298"/>
                    </a:lnTo>
                    <a:lnTo>
                      <a:pt x="96" y="322"/>
                    </a:lnTo>
                    <a:lnTo>
                      <a:pt x="90" y="334"/>
                    </a:lnTo>
                    <a:lnTo>
                      <a:pt x="84" y="364"/>
                    </a:lnTo>
                    <a:lnTo>
                      <a:pt x="84" y="364"/>
                    </a:lnTo>
                    <a:lnTo>
                      <a:pt x="78" y="400"/>
                    </a:lnTo>
                    <a:lnTo>
                      <a:pt x="66" y="424"/>
                    </a:lnTo>
                    <a:lnTo>
                      <a:pt x="54" y="460"/>
                    </a:lnTo>
                    <a:lnTo>
                      <a:pt x="54" y="460"/>
                    </a:lnTo>
                    <a:lnTo>
                      <a:pt x="48" y="484"/>
                    </a:lnTo>
                    <a:lnTo>
                      <a:pt x="42" y="520"/>
                    </a:lnTo>
                    <a:lnTo>
                      <a:pt x="42" y="555"/>
                    </a:lnTo>
                    <a:lnTo>
                      <a:pt x="36" y="585"/>
                    </a:lnTo>
                    <a:lnTo>
                      <a:pt x="36" y="585"/>
                    </a:lnTo>
                    <a:lnTo>
                      <a:pt x="30" y="633"/>
                    </a:lnTo>
                    <a:lnTo>
                      <a:pt x="30" y="651"/>
                    </a:lnTo>
                    <a:lnTo>
                      <a:pt x="24" y="663"/>
                    </a:lnTo>
                    <a:lnTo>
                      <a:pt x="24" y="663"/>
                    </a:lnTo>
                    <a:lnTo>
                      <a:pt x="18" y="675"/>
                    </a:lnTo>
                    <a:lnTo>
                      <a:pt x="18" y="687"/>
                    </a:lnTo>
                    <a:lnTo>
                      <a:pt x="18" y="699"/>
                    </a:lnTo>
                    <a:lnTo>
                      <a:pt x="18" y="711"/>
                    </a:lnTo>
                    <a:lnTo>
                      <a:pt x="18" y="729"/>
                    </a:lnTo>
                    <a:lnTo>
                      <a:pt x="18" y="729"/>
                    </a:lnTo>
                    <a:lnTo>
                      <a:pt x="12" y="747"/>
                    </a:lnTo>
                    <a:lnTo>
                      <a:pt x="12" y="759"/>
                    </a:lnTo>
                    <a:lnTo>
                      <a:pt x="6" y="771"/>
                    </a:lnTo>
                    <a:lnTo>
                      <a:pt x="0" y="759"/>
                    </a:lnTo>
                    <a:lnTo>
                      <a:pt x="0" y="735"/>
                    </a:lnTo>
                    <a:lnTo>
                      <a:pt x="0" y="735"/>
                    </a:lnTo>
                    <a:lnTo>
                      <a:pt x="6" y="705"/>
                    </a:lnTo>
                    <a:lnTo>
                      <a:pt x="6" y="681"/>
                    </a:lnTo>
                    <a:lnTo>
                      <a:pt x="12" y="645"/>
                    </a:lnTo>
                    <a:lnTo>
                      <a:pt x="24" y="615"/>
                    </a:lnTo>
                    <a:lnTo>
                      <a:pt x="30" y="591"/>
                    </a:lnTo>
                    <a:lnTo>
                      <a:pt x="30" y="591"/>
                    </a:lnTo>
                    <a:lnTo>
                      <a:pt x="30" y="573"/>
                    </a:lnTo>
                    <a:lnTo>
                      <a:pt x="36" y="555"/>
                    </a:lnTo>
                    <a:lnTo>
                      <a:pt x="42" y="502"/>
                    </a:lnTo>
                    <a:lnTo>
                      <a:pt x="48" y="436"/>
                    </a:lnTo>
                    <a:lnTo>
                      <a:pt x="48" y="376"/>
                    </a:lnTo>
                    <a:lnTo>
                      <a:pt x="48" y="376"/>
                    </a:lnTo>
                    <a:lnTo>
                      <a:pt x="48" y="316"/>
                    </a:lnTo>
                    <a:lnTo>
                      <a:pt x="48" y="245"/>
                    </a:lnTo>
                    <a:lnTo>
                      <a:pt x="42" y="179"/>
                    </a:lnTo>
                    <a:lnTo>
                      <a:pt x="36" y="119"/>
                    </a:lnTo>
                    <a:lnTo>
                      <a:pt x="36" y="119"/>
                    </a:lnTo>
                    <a:lnTo>
                      <a:pt x="36" y="95"/>
                    </a:lnTo>
                    <a:lnTo>
                      <a:pt x="30" y="71"/>
                    </a:lnTo>
                    <a:lnTo>
                      <a:pt x="30" y="48"/>
                    </a:lnTo>
                    <a:lnTo>
                      <a:pt x="36" y="36"/>
                    </a:lnTo>
                    <a:lnTo>
                      <a:pt x="42" y="18"/>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05529" name="Freeform 57"/>
              <p:cNvSpPr>
                <a:spLocks/>
              </p:cNvSpPr>
              <p:nvPr/>
            </p:nvSpPr>
            <p:spPr bwMode="auto">
              <a:xfrm>
                <a:off x="403" y="1902"/>
                <a:ext cx="108" cy="351"/>
              </a:xfrm>
              <a:custGeom>
                <a:avLst/>
                <a:gdLst/>
                <a:ahLst/>
                <a:cxnLst>
                  <a:cxn ang="0">
                    <a:pos x="36" y="6"/>
                  </a:cxn>
                  <a:cxn ang="0">
                    <a:pos x="60" y="24"/>
                  </a:cxn>
                  <a:cxn ang="0">
                    <a:pos x="72" y="48"/>
                  </a:cxn>
                  <a:cxn ang="0">
                    <a:pos x="78" y="77"/>
                  </a:cxn>
                  <a:cxn ang="0">
                    <a:pos x="78" y="101"/>
                  </a:cxn>
                  <a:cxn ang="0">
                    <a:pos x="78" y="101"/>
                  </a:cxn>
                  <a:cxn ang="0">
                    <a:pos x="72" y="131"/>
                  </a:cxn>
                  <a:cxn ang="0">
                    <a:pos x="72" y="155"/>
                  </a:cxn>
                  <a:cxn ang="0">
                    <a:pos x="66" y="185"/>
                  </a:cxn>
                  <a:cxn ang="0">
                    <a:pos x="60" y="215"/>
                  </a:cxn>
                  <a:cxn ang="0">
                    <a:pos x="60" y="215"/>
                  </a:cxn>
                  <a:cxn ang="0">
                    <a:pos x="48" y="239"/>
                  </a:cxn>
                  <a:cxn ang="0">
                    <a:pos x="36" y="245"/>
                  </a:cxn>
                  <a:cxn ang="0">
                    <a:pos x="30" y="239"/>
                  </a:cxn>
                  <a:cxn ang="0">
                    <a:pos x="24" y="209"/>
                  </a:cxn>
                  <a:cxn ang="0">
                    <a:pos x="24" y="209"/>
                  </a:cxn>
                  <a:cxn ang="0">
                    <a:pos x="24" y="185"/>
                  </a:cxn>
                  <a:cxn ang="0">
                    <a:pos x="12" y="167"/>
                  </a:cxn>
                  <a:cxn ang="0">
                    <a:pos x="0" y="125"/>
                  </a:cxn>
                  <a:cxn ang="0">
                    <a:pos x="0" y="125"/>
                  </a:cxn>
                  <a:cxn ang="0">
                    <a:pos x="0" y="113"/>
                  </a:cxn>
                  <a:cxn ang="0">
                    <a:pos x="0" y="89"/>
                  </a:cxn>
                  <a:cxn ang="0">
                    <a:pos x="0" y="48"/>
                  </a:cxn>
                  <a:cxn ang="0">
                    <a:pos x="6" y="24"/>
                  </a:cxn>
                  <a:cxn ang="0">
                    <a:pos x="12" y="12"/>
                  </a:cxn>
                  <a:cxn ang="0">
                    <a:pos x="24" y="0"/>
                  </a:cxn>
                  <a:cxn ang="0">
                    <a:pos x="36" y="6"/>
                  </a:cxn>
                </a:cxnLst>
                <a:rect l="0" t="0" r="r" b="b"/>
                <a:pathLst>
                  <a:path w="78" h="245">
                    <a:moveTo>
                      <a:pt x="36" y="6"/>
                    </a:moveTo>
                    <a:lnTo>
                      <a:pt x="60" y="24"/>
                    </a:lnTo>
                    <a:lnTo>
                      <a:pt x="72" y="48"/>
                    </a:lnTo>
                    <a:lnTo>
                      <a:pt x="78" y="77"/>
                    </a:lnTo>
                    <a:lnTo>
                      <a:pt x="78" y="101"/>
                    </a:lnTo>
                    <a:lnTo>
                      <a:pt x="78" y="101"/>
                    </a:lnTo>
                    <a:lnTo>
                      <a:pt x="72" y="131"/>
                    </a:lnTo>
                    <a:lnTo>
                      <a:pt x="72" y="155"/>
                    </a:lnTo>
                    <a:lnTo>
                      <a:pt x="66" y="185"/>
                    </a:lnTo>
                    <a:lnTo>
                      <a:pt x="60" y="215"/>
                    </a:lnTo>
                    <a:lnTo>
                      <a:pt x="60" y="215"/>
                    </a:lnTo>
                    <a:lnTo>
                      <a:pt x="48" y="239"/>
                    </a:lnTo>
                    <a:lnTo>
                      <a:pt x="36" y="245"/>
                    </a:lnTo>
                    <a:lnTo>
                      <a:pt x="30" y="239"/>
                    </a:lnTo>
                    <a:lnTo>
                      <a:pt x="24" y="209"/>
                    </a:lnTo>
                    <a:lnTo>
                      <a:pt x="24" y="209"/>
                    </a:lnTo>
                    <a:lnTo>
                      <a:pt x="24" y="185"/>
                    </a:lnTo>
                    <a:lnTo>
                      <a:pt x="12" y="167"/>
                    </a:lnTo>
                    <a:lnTo>
                      <a:pt x="0" y="125"/>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05530" name="Freeform 58"/>
              <p:cNvSpPr>
                <a:spLocks/>
              </p:cNvSpPr>
              <p:nvPr/>
            </p:nvSpPr>
            <p:spPr bwMode="auto">
              <a:xfrm>
                <a:off x="411" y="1928"/>
                <a:ext cx="100" cy="307"/>
              </a:xfrm>
              <a:custGeom>
                <a:avLst/>
                <a:gdLst/>
                <a:ahLst/>
                <a:cxnLst>
                  <a:cxn ang="0">
                    <a:pos x="0" y="113"/>
                  </a:cxn>
                  <a:cxn ang="0">
                    <a:pos x="0" y="101"/>
                  </a:cxn>
                  <a:cxn ang="0">
                    <a:pos x="0" y="83"/>
                  </a:cxn>
                  <a:cxn ang="0">
                    <a:pos x="0" y="36"/>
                  </a:cxn>
                  <a:cxn ang="0">
                    <a:pos x="0" y="18"/>
                  </a:cxn>
                  <a:cxn ang="0">
                    <a:pos x="12" y="6"/>
                  </a:cxn>
                  <a:cxn ang="0">
                    <a:pos x="18" y="0"/>
                  </a:cxn>
                  <a:cxn ang="0">
                    <a:pos x="30" y="6"/>
                  </a:cxn>
                  <a:cxn ang="0">
                    <a:pos x="30" y="6"/>
                  </a:cxn>
                  <a:cxn ang="0">
                    <a:pos x="54" y="24"/>
                  </a:cxn>
                  <a:cxn ang="0">
                    <a:pos x="66" y="42"/>
                  </a:cxn>
                  <a:cxn ang="0">
                    <a:pos x="72" y="65"/>
                  </a:cxn>
                  <a:cxn ang="0">
                    <a:pos x="66" y="89"/>
                  </a:cxn>
                  <a:cxn ang="0">
                    <a:pos x="66" y="89"/>
                  </a:cxn>
                  <a:cxn ang="0">
                    <a:pos x="60" y="113"/>
                  </a:cxn>
                  <a:cxn ang="0">
                    <a:pos x="66" y="137"/>
                  </a:cxn>
                  <a:cxn ang="0">
                    <a:pos x="60" y="167"/>
                  </a:cxn>
                  <a:cxn ang="0">
                    <a:pos x="54" y="191"/>
                  </a:cxn>
                  <a:cxn ang="0">
                    <a:pos x="54" y="191"/>
                  </a:cxn>
                  <a:cxn ang="0">
                    <a:pos x="42" y="209"/>
                  </a:cxn>
                  <a:cxn ang="0">
                    <a:pos x="30" y="215"/>
                  </a:cxn>
                  <a:cxn ang="0">
                    <a:pos x="24" y="209"/>
                  </a:cxn>
                  <a:cxn ang="0">
                    <a:pos x="24" y="185"/>
                  </a:cxn>
                  <a:cxn ang="0">
                    <a:pos x="24" y="185"/>
                  </a:cxn>
                  <a:cxn ang="0">
                    <a:pos x="18" y="161"/>
                  </a:cxn>
                  <a:cxn ang="0">
                    <a:pos x="12" y="143"/>
                  </a:cxn>
                  <a:cxn ang="0">
                    <a:pos x="0" y="113"/>
                  </a:cxn>
                </a:cxnLst>
                <a:rect l="0" t="0" r="r" b="b"/>
                <a:pathLst>
                  <a:path w="72" h="215">
                    <a:moveTo>
                      <a:pt x="0" y="113"/>
                    </a:moveTo>
                    <a:lnTo>
                      <a:pt x="0" y="101"/>
                    </a:lnTo>
                    <a:lnTo>
                      <a:pt x="0" y="83"/>
                    </a:lnTo>
                    <a:lnTo>
                      <a:pt x="0" y="36"/>
                    </a:lnTo>
                    <a:lnTo>
                      <a:pt x="0" y="18"/>
                    </a:lnTo>
                    <a:lnTo>
                      <a:pt x="12" y="6"/>
                    </a:lnTo>
                    <a:lnTo>
                      <a:pt x="18" y="0"/>
                    </a:lnTo>
                    <a:lnTo>
                      <a:pt x="30" y="6"/>
                    </a:lnTo>
                    <a:lnTo>
                      <a:pt x="30" y="6"/>
                    </a:lnTo>
                    <a:lnTo>
                      <a:pt x="54" y="24"/>
                    </a:lnTo>
                    <a:lnTo>
                      <a:pt x="66" y="42"/>
                    </a:lnTo>
                    <a:lnTo>
                      <a:pt x="72" y="65"/>
                    </a:lnTo>
                    <a:lnTo>
                      <a:pt x="66" y="89"/>
                    </a:lnTo>
                    <a:lnTo>
                      <a:pt x="66" y="89"/>
                    </a:lnTo>
                    <a:lnTo>
                      <a:pt x="60" y="113"/>
                    </a:lnTo>
                    <a:lnTo>
                      <a:pt x="66" y="137"/>
                    </a:lnTo>
                    <a:lnTo>
                      <a:pt x="60" y="167"/>
                    </a:lnTo>
                    <a:lnTo>
                      <a:pt x="54" y="191"/>
                    </a:lnTo>
                    <a:lnTo>
                      <a:pt x="54" y="191"/>
                    </a:lnTo>
                    <a:lnTo>
                      <a:pt x="42" y="209"/>
                    </a:lnTo>
                    <a:lnTo>
                      <a:pt x="30" y="215"/>
                    </a:lnTo>
                    <a:lnTo>
                      <a:pt x="24" y="209"/>
                    </a:lnTo>
                    <a:lnTo>
                      <a:pt x="24" y="185"/>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05531" name="Freeform 59"/>
              <p:cNvSpPr>
                <a:spLocks/>
              </p:cNvSpPr>
              <p:nvPr/>
            </p:nvSpPr>
            <p:spPr bwMode="auto">
              <a:xfrm>
                <a:off x="419" y="1936"/>
                <a:ext cx="75" cy="291"/>
              </a:xfrm>
              <a:custGeom>
                <a:avLst/>
                <a:gdLst/>
                <a:ahLst/>
                <a:cxnLst>
                  <a:cxn ang="0">
                    <a:pos x="6" y="101"/>
                  </a:cxn>
                  <a:cxn ang="0">
                    <a:pos x="0" y="71"/>
                  </a:cxn>
                  <a:cxn ang="0">
                    <a:pos x="0" y="36"/>
                  </a:cxn>
                  <a:cxn ang="0">
                    <a:pos x="0" y="18"/>
                  </a:cxn>
                  <a:cxn ang="0">
                    <a:pos x="6" y="6"/>
                  </a:cxn>
                  <a:cxn ang="0">
                    <a:pos x="12" y="0"/>
                  </a:cxn>
                  <a:cxn ang="0">
                    <a:pos x="24" y="6"/>
                  </a:cxn>
                  <a:cxn ang="0">
                    <a:pos x="24" y="6"/>
                  </a:cxn>
                  <a:cxn ang="0">
                    <a:pos x="42" y="18"/>
                  </a:cxn>
                  <a:cxn ang="0">
                    <a:pos x="48" y="42"/>
                  </a:cxn>
                  <a:cxn ang="0">
                    <a:pos x="54" y="59"/>
                  </a:cxn>
                  <a:cxn ang="0">
                    <a:pos x="48" y="83"/>
                  </a:cxn>
                  <a:cxn ang="0">
                    <a:pos x="48" y="83"/>
                  </a:cxn>
                  <a:cxn ang="0">
                    <a:pos x="48" y="107"/>
                  </a:cxn>
                  <a:cxn ang="0">
                    <a:pos x="48" y="131"/>
                  </a:cxn>
                  <a:cxn ang="0">
                    <a:pos x="48" y="155"/>
                  </a:cxn>
                  <a:cxn ang="0">
                    <a:pos x="42" y="179"/>
                  </a:cxn>
                  <a:cxn ang="0">
                    <a:pos x="42" y="179"/>
                  </a:cxn>
                  <a:cxn ang="0">
                    <a:pos x="36" y="197"/>
                  </a:cxn>
                  <a:cxn ang="0">
                    <a:pos x="30" y="203"/>
                  </a:cxn>
                  <a:cxn ang="0">
                    <a:pos x="24" y="191"/>
                  </a:cxn>
                  <a:cxn ang="0">
                    <a:pos x="18" y="167"/>
                  </a:cxn>
                  <a:cxn ang="0">
                    <a:pos x="18" y="167"/>
                  </a:cxn>
                  <a:cxn ang="0">
                    <a:pos x="18" y="143"/>
                  </a:cxn>
                  <a:cxn ang="0">
                    <a:pos x="12" y="131"/>
                  </a:cxn>
                  <a:cxn ang="0">
                    <a:pos x="12" y="113"/>
                  </a:cxn>
                  <a:cxn ang="0">
                    <a:pos x="6" y="101"/>
                  </a:cxn>
                </a:cxnLst>
                <a:rect l="0" t="0" r="r" b="b"/>
                <a:pathLst>
                  <a:path w="54" h="203">
                    <a:moveTo>
                      <a:pt x="6" y="101"/>
                    </a:moveTo>
                    <a:lnTo>
                      <a:pt x="0" y="71"/>
                    </a:lnTo>
                    <a:lnTo>
                      <a:pt x="0" y="36"/>
                    </a:lnTo>
                    <a:lnTo>
                      <a:pt x="0" y="18"/>
                    </a:lnTo>
                    <a:lnTo>
                      <a:pt x="6" y="6"/>
                    </a:lnTo>
                    <a:lnTo>
                      <a:pt x="12" y="0"/>
                    </a:lnTo>
                    <a:lnTo>
                      <a:pt x="24" y="6"/>
                    </a:lnTo>
                    <a:lnTo>
                      <a:pt x="24" y="6"/>
                    </a:lnTo>
                    <a:lnTo>
                      <a:pt x="42" y="18"/>
                    </a:lnTo>
                    <a:lnTo>
                      <a:pt x="48" y="42"/>
                    </a:lnTo>
                    <a:lnTo>
                      <a:pt x="54" y="59"/>
                    </a:lnTo>
                    <a:lnTo>
                      <a:pt x="48" y="83"/>
                    </a:lnTo>
                    <a:lnTo>
                      <a:pt x="48" y="83"/>
                    </a:lnTo>
                    <a:lnTo>
                      <a:pt x="48" y="107"/>
                    </a:lnTo>
                    <a:lnTo>
                      <a:pt x="48" y="131"/>
                    </a:lnTo>
                    <a:lnTo>
                      <a:pt x="48" y="155"/>
                    </a:lnTo>
                    <a:lnTo>
                      <a:pt x="42" y="179"/>
                    </a:lnTo>
                    <a:lnTo>
                      <a:pt x="42" y="179"/>
                    </a:lnTo>
                    <a:lnTo>
                      <a:pt x="36" y="197"/>
                    </a:lnTo>
                    <a:lnTo>
                      <a:pt x="30" y="203"/>
                    </a:lnTo>
                    <a:lnTo>
                      <a:pt x="24" y="191"/>
                    </a:lnTo>
                    <a:lnTo>
                      <a:pt x="18" y="167"/>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05532" name="Freeform 60"/>
              <p:cNvSpPr>
                <a:spLocks/>
              </p:cNvSpPr>
              <p:nvPr/>
            </p:nvSpPr>
            <p:spPr bwMode="auto">
              <a:xfrm>
                <a:off x="428" y="1962"/>
                <a:ext cx="58" cy="239"/>
              </a:xfrm>
              <a:custGeom>
                <a:avLst/>
                <a:gdLst/>
                <a:ahLst/>
                <a:cxnLst>
                  <a:cxn ang="0">
                    <a:pos x="6" y="83"/>
                  </a:cxn>
                  <a:cxn ang="0">
                    <a:pos x="0" y="53"/>
                  </a:cxn>
                  <a:cxn ang="0">
                    <a:pos x="0" y="24"/>
                  </a:cxn>
                  <a:cxn ang="0">
                    <a:pos x="6" y="0"/>
                  </a:cxn>
                  <a:cxn ang="0">
                    <a:pos x="12" y="0"/>
                  </a:cxn>
                  <a:cxn ang="0">
                    <a:pos x="24" y="0"/>
                  </a:cxn>
                  <a:cxn ang="0">
                    <a:pos x="24" y="0"/>
                  </a:cxn>
                  <a:cxn ang="0">
                    <a:pos x="42" y="24"/>
                  </a:cxn>
                  <a:cxn ang="0">
                    <a:pos x="42" y="41"/>
                  </a:cxn>
                  <a:cxn ang="0">
                    <a:pos x="42" y="65"/>
                  </a:cxn>
                  <a:cxn ang="0">
                    <a:pos x="42" y="65"/>
                  </a:cxn>
                  <a:cxn ang="0">
                    <a:pos x="42" y="89"/>
                  </a:cxn>
                  <a:cxn ang="0">
                    <a:pos x="36" y="107"/>
                  </a:cxn>
                  <a:cxn ang="0">
                    <a:pos x="36" y="149"/>
                  </a:cxn>
                  <a:cxn ang="0">
                    <a:pos x="36" y="149"/>
                  </a:cxn>
                  <a:cxn ang="0">
                    <a:pos x="30" y="167"/>
                  </a:cxn>
                  <a:cxn ang="0">
                    <a:pos x="24" y="167"/>
                  </a:cxn>
                  <a:cxn ang="0">
                    <a:pos x="18" y="161"/>
                  </a:cxn>
                  <a:cxn ang="0">
                    <a:pos x="18" y="143"/>
                  </a:cxn>
                  <a:cxn ang="0">
                    <a:pos x="18" y="143"/>
                  </a:cxn>
                  <a:cxn ang="0">
                    <a:pos x="18" y="119"/>
                  </a:cxn>
                  <a:cxn ang="0">
                    <a:pos x="12" y="107"/>
                  </a:cxn>
                  <a:cxn ang="0">
                    <a:pos x="12" y="95"/>
                  </a:cxn>
                  <a:cxn ang="0">
                    <a:pos x="6" y="83"/>
                  </a:cxn>
                </a:cxnLst>
                <a:rect l="0" t="0" r="r" b="b"/>
                <a:pathLst>
                  <a:path w="42" h="167">
                    <a:moveTo>
                      <a:pt x="6" y="83"/>
                    </a:moveTo>
                    <a:lnTo>
                      <a:pt x="0" y="53"/>
                    </a:lnTo>
                    <a:lnTo>
                      <a:pt x="0" y="24"/>
                    </a:lnTo>
                    <a:lnTo>
                      <a:pt x="6" y="0"/>
                    </a:lnTo>
                    <a:lnTo>
                      <a:pt x="12" y="0"/>
                    </a:lnTo>
                    <a:lnTo>
                      <a:pt x="24" y="0"/>
                    </a:lnTo>
                    <a:lnTo>
                      <a:pt x="24" y="0"/>
                    </a:lnTo>
                    <a:lnTo>
                      <a:pt x="42" y="24"/>
                    </a:lnTo>
                    <a:lnTo>
                      <a:pt x="42" y="41"/>
                    </a:lnTo>
                    <a:lnTo>
                      <a:pt x="42" y="65"/>
                    </a:lnTo>
                    <a:lnTo>
                      <a:pt x="42" y="65"/>
                    </a:lnTo>
                    <a:lnTo>
                      <a:pt x="42" y="89"/>
                    </a:lnTo>
                    <a:lnTo>
                      <a:pt x="36" y="107"/>
                    </a:lnTo>
                    <a:lnTo>
                      <a:pt x="36" y="149"/>
                    </a:lnTo>
                    <a:lnTo>
                      <a:pt x="36" y="149"/>
                    </a:lnTo>
                    <a:lnTo>
                      <a:pt x="30" y="167"/>
                    </a:lnTo>
                    <a:lnTo>
                      <a:pt x="24" y="167"/>
                    </a:lnTo>
                    <a:lnTo>
                      <a:pt x="18" y="161"/>
                    </a:lnTo>
                    <a:lnTo>
                      <a:pt x="18" y="143"/>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05533" name="Freeform 61"/>
              <p:cNvSpPr>
                <a:spLocks/>
              </p:cNvSpPr>
              <p:nvPr/>
            </p:nvSpPr>
            <p:spPr bwMode="auto">
              <a:xfrm>
                <a:off x="436" y="1971"/>
                <a:ext cx="50" cy="213"/>
              </a:xfrm>
              <a:custGeom>
                <a:avLst/>
                <a:gdLst/>
                <a:ahLst/>
                <a:cxnLst>
                  <a:cxn ang="0">
                    <a:pos x="18" y="0"/>
                  </a:cxn>
                  <a:cxn ang="0">
                    <a:pos x="30" y="12"/>
                  </a:cxn>
                  <a:cxn ang="0">
                    <a:pos x="36" y="18"/>
                  </a:cxn>
                  <a:cxn ang="0">
                    <a:pos x="36" y="35"/>
                  </a:cxn>
                  <a:cxn ang="0">
                    <a:pos x="30" y="59"/>
                  </a:cxn>
                  <a:cxn ang="0">
                    <a:pos x="30" y="59"/>
                  </a:cxn>
                  <a:cxn ang="0">
                    <a:pos x="30" y="83"/>
                  </a:cxn>
                  <a:cxn ang="0">
                    <a:pos x="30" y="101"/>
                  </a:cxn>
                  <a:cxn ang="0">
                    <a:pos x="30" y="119"/>
                  </a:cxn>
                  <a:cxn ang="0">
                    <a:pos x="30" y="137"/>
                  </a:cxn>
                  <a:cxn ang="0">
                    <a:pos x="30" y="137"/>
                  </a:cxn>
                  <a:cxn ang="0">
                    <a:pos x="24" y="149"/>
                  </a:cxn>
                  <a:cxn ang="0">
                    <a:pos x="24" y="149"/>
                  </a:cxn>
                  <a:cxn ang="0">
                    <a:pos x="18" y="143"/>
                  </a:cxn>
                  <a:cxn ang="0">
                    <a:pos x="18" y="125"/>
                  </a:cxn>
                  <a:cxn ang="0">
                    <a:pos x="18" y="125"/>
                  </a:cxn>
                  <a:cxn ang="0">
                    <a:pos x="18" y="107"/>
                  </a:cxn>
                  <a:cxn ang="0">
                    <a:pos x="18" y="95"/>
                  </a:cxn>
                  <a:cxn ang="0">
                    <a:pos x="12" y="89"/>
                  </a:cxn>
                  <a:cxn ang="0">
                    <a:pos x="6" y="77"/>
                  </a:cxn>
                  <a:cxn ang="0">
                    <a:pos x="6" y="77"/>
                  </a:cxn>
                  <a:cxn ang="0">
                    <a:pos x="0" y="47"/>
                  </a:cxn>
                  <a:cxn ang="0">
                    <a:pos x="0" y="18"/>
                  </a:cxn>
                  <a:cxn ang="0">
                    <a:pos x="6" y="0"/>
                  </a:cxn>
                  <a:cxn ang="0">
                    <a:pos x="12" y="0"/>
                  </a:cxn>
                  <a:cxn ang="0">
                    <a:pos x="18" y="0"/>
                  </a:cxn>
                </a:cxnLst>
                <a:rect l="0" t="0" r="r" b="b"/>
                <a:pathLst>
                  <a:path w="36" h="149">
                    <a:moveTo>
                      <a:pt x="18" y="0"/>
                    </a:moveTo>
                    <a:lnTo>
                      <a:pt x="30" y="12"/>
                    </a:lnTo>
                    <a:lnTo>
                      <a:pt x="36" y="18"/>
                    </a:lnTo>
                    <a:lnTo>
                      <a:pt x="36" y="35"/>
                    </a:lnTo>
                    <a:lnTo>
                      <a:pt x="30" y="59"/>
                    </a:lnTo>
                    <a:lnTo>
                      <a:pt x="30" y="59"/>
                    </a:lnTo>
                    <a:lnTo>
                      <a:pt x="30" y="83"/>
                    </a:lnTo>
                    <a:lnTo>
                      <a:pt x="30" y="101"/>
                    </a:lnTo>
                    <a:lnTo>
                      <a:pt x="30" y="119"/>
                    </a:lnTo>
                    <a:lnTo>
                      <a:pt x="30" y="137"/>
                    </a:lnTo>
                    <a:lnTo>
                      <a:pt x="30" y="137"/>
                    </a:lnTo>
                    <a:lnTo>
                      <a:pt x="24" y="149"/>
                    </a:lnTo>
                    <a:lnTo>
                      <a:pt x="24" y="149"/>
                    </a:lnTo>
                    <a:lnTo>
                      <a:pt x="18" y="143"/>
                    </a:lnTo>
                    <a:lnTo>
                      <a:pt x="18" y="125"/>
                    </a:lnTo>
                    <a:lnTo>
                      <a:pt x="18" y="125"/>
                    </a:lnTo>
                    <a:lnTo>
                      <a:pt x="18" y="107"/>
                    </a:lnTo>
                    <a:lnTo>
                      <a:pt x="18" y="95"/>
                    </a:lnTo>
                    <a:lnTo>
                      <a:pt x="12" y="89"/>
                    </a:lnTo>
                    <a:lnTo>
                      <a:pt x="6" y="77"/>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05534" name="Freeform 62"/>
              <p:cNvSpPr>
                <a:spLocks/>
              </p:cNvSpPr>
              <p:nvPr/>
            </p:nvSpPr>
            <p:spPr bwMode="auto">
              <a:xfrm>
                <a:off x="527" y="2629"/>
                <a:ext cx="198" cy="819"/>
              </a:xfrm>
              <a:custGeom>
                <a:avLst/>
                <a:gdLst/>
                <a:ahLst/>
                <a:cxnLst>
                  <a:cxn ang="0">
                    <a:pos x="143" y="0"/>
                  </a:cxn>
                  <a:cxn ang="0">
                    <a:pos x="137" y="12"/>
                  </a:cxn>
                  <a:cxn ang="0">
                    <a:pos x="119" y="65"/>
                  </a:cxn>
                  <a:cxn ang="0">
                    <a:pos x="96" y="89"/>
                  </a:cxn>
                  <a:cxn ang="0">
                    <a:pos x="84" y="107"/>
                  </a:cxn>
                  <a:cxn ang="0">
                    <a:pos x="84" y="149"/>
                  </a:cxn>
                  <a:cxn ang="0">
                    <a:pos x="84" y="167"/>
                  </a:cxn>
                  <a:cxn ang="0">
                    <a:pos x="72" y="233"/>
                  </a:cxn>
                  <a:cxn ang="0">
                    <a:pos x="54" y="316"/>
                  </a:cxn>
                  <a:cxn ang="0">
                    <a:pos x="48" y="382"/>
                  </a:cxn>
                  <a:cxn ang="0">
                    <a:pos x="48" y="400"/>
                  </a:cxn>
                  <a:cxn ang="0">
                    <a:pos x="42" y="484"/>
                  </a:cxn>
                  <a:cxn ang="0">
                    <a:pos x="42" y="502"/>
                  </a:cxn>
                  <a:cxn ang="0">
                    <a:pos x="36" y="532"/>
                  </a:cxn>
                  <a:cxn ang="0">
                    <a:pos x="18" y="549"/>
                  </a:cxn>
                  <a:cxn ang="0">
                    <a:pos x="0" y="561"/>
                  </a:cxn>
                  <a:cxn ang="0">
                    <a:pos x="6" y="561"/>
                  </a:cxn>
                  <a:cxn ang="0">
                    <a:pos x="24" y="555"/>
                  </a:cxn>
                  <a:cxn ang="0">
                    <a:pos x="42" y="543"/>
                  </a:cxn>
                  <a:cxn ang="0">
                    <a:pos x="42" y="549"/>
                  </a:cxn>
                  <a:cxn ang="0">
                    <a:pos x="42" y="573"/>
                  </a:cxn>
                  <a:cxn ang="0">
                    <a:pos x="48" y="573"/>
                  </a:cxn>
                  <a:cxn ang="0">
                    <a:pos x="48" y="555"/>
                  </a:cxn>
                  <a:cxn ang="0">
                    <a:pos x="48" y="526"/>
                  </a:cxn>
                  <a:cxn ang="0">
                    <a:pos x="54" y="502"/>
                  </a:cxn>
                  <a:cxn ang="0">
                    <a:pos x="60" y="472"/>
                  </a:cxn>
                  <a:cxn ang="0">
                    <a:pos x="66" y="436"/>
                  </a:cxn>
                  <a:cxn ang="0">
                    <a:pos x="66" y="436"/>
                  </a:cxn>
                  <a:cxn ang="0">
                    <a:pos x="66" y="424"/>
                  </a:cxn>
                  <a:cxn ang="0">
                    <a:pos x="66" y="382"/>
                  </a:cxn>
                  <a:cxn ang="0">
                    <a:pos x="72" y="352"/>
                  </a:cxn>
                  <a:cxn ang="0">
                    <a:pos x="78" y="281"/>
                  </a:cxn>
                  <a:cxn ang="0">
                    <a:pos x="78" y="257"/>
                  </a:cxn>
                  <a:cxn ang="0">
                    <a:pos x="84" y="209"/>
                  </a:cxn>
                  <a:cxn ang="0">
                    <a:pos x="102" y="149"/>
                  </a:cxn>
                  <a:cxn ang="0">
                    <a:pos x="107" y="125"/>
                  </a:cxn>
                  <a:cxn ang="0">
                    <a:pos x="119" y="89"/>
                  </a:cxn>
                  <a:cxn ang="0">
                    <a:pos x="125" y="77"/>
                  </a:cxn>
                  <a:cxn ang="0">
                    <a:pos x="143" y="30"/>
                  </a:cxn>
                </a:cxnLst>
                <a:rect l="0" t="0" r="r" b="b"/>
                <a:pathLst>
                  <a:path w="143" h="573">
                    <a:moveTo>
                      <a:pt x="143" y="6"/>
                    </a:moveTo>
                    <a:lnTo>
                      <a:pt x="143" y="0"/>
                    </a:lnTo>
                    <a:lnTo>
                      <a:pt x="143" y="6"/>
                    </a:lnTo>
                    <a:lnTo>
                      <a:pt x="137" y="12"/>
                    </a:lnTo>
                    <a:lnTo>
                      <a:pt x="131" y="30"/>
                    </a:lnTo>
                    <a:lnTo>
                      <a:pt x="119" y="65"/>
                    </a:lnTo>
                    <a:lnTo>
                      <a:pt x="107" y="77"/>
                    </a:lnTo>
                    <a:lnTo>
                      <a:pt x="96" y="89"/>
                    </a:lnTo>
                    <a:lnTo>
                      <a:pt x="96" y="89"/>
                    </a:lnTo>
                    <a:lnTo>
                      <a:pt x="84" y="107"/>
                    </a:lnTo>
                    <a:lnTo>
                      <a:pt x="84" y="119"/>
                    </a:lnTo>
                    <a:lnTo>
                      <a:pt x="84" y="149"/>
                    </a:lnTo>
                    <a:lnTo>
                      <a:pt x="84" y="149"/>
                    </a:lnTo>
                    <a:lnTo>
                      <a:pt x="84" y="167"/>
                    </a:lnTo>
                    <a:lnTo>
                      <a:pt x="78" y="197"/>
                    </a:lnTo>
                    <a:lnTo>
                      <a:pt x="72" y="233"/>
                    </a:lnTo>
                    <a:lnTo>
                      <a:pt x="60" y="275"/>
                    </a:lnTo>
                    <a:lnTo>
                      <a:pt x="54" y="316"/>
                    </a:lnTo>
                    <a:lnTo>
                      <a:pt x="48" y="352"/>
                    </a:lnTo>
                    <a:lnTo>
                      <a:pt x="48" y="382"/>
                    </a:lnTo>
                    <a:lnTo>
                      <a:pt x="48" y="400"/>
                    </a:lnTo>
                    <a:lnTo>
                      <a:pt x="48" y="400"/>
                    </a:lnTo>
                    <a:lnTo>
                      <a:pt x="42" y="460"/>
                    </a:lnTo>
                    <a:lnTo>
                      <a:pt x="42" y="484"/>
                    </a:lnTo>
                    <a:lnTo>
                      <a:pt x="42" y="502"/>
                    </a:lnTo>
                    <a:lnTo>
                      <a:pt x="42" y="502"/>
                    </a:lnTo>
                    <a:lnTo>
                      <a:pt x="42" y="520"/>
                    </a:lnTo>
                    <a:lnTo>
                      <a:pt x="36" y="532"/>
                    </a:lnTo>
                    <a:lnTo>
                      <a:pt x="18" y="549"/>
                    </a:lnTo>
                    <a:lnTo>
                      <a:pt x="18" y="549"/>
                    </a:lnTo>
                    <a:lnTo>
                      <a:pt x="0" y="561"/>
                    </a:lnTo>
                    <a:lnTo>
                      <a:pt x="0" y="561"/>
                    </a:lnTo>
                    <a:lnTo>
                      <a:pt x="6" y="561"/>
                    </a:lnTo>
                    <a:lnTo>
                      <a:pt x="6" y="561"/>
                    </a:lnTo>
                    <a:lnTo>
                      <a:pt x="18" y="561"/>
                    </a:lnTo>
                    <a:lnTo>
                      <a:pt x="24" y="555"/>
                    </a:lnTo>
                    <a:lnTo>
                      <a:pt x="36" y="549"/>
                    </a:lnTo>
                    <a:lnTo>
                      <a:pt x="42" y="543"/>
                    </a:lnTo>
                    <a:lnTo>
                      <a:pt x="42" y="543"/>
                    </a:lnTo>
                    <a:lnTo>
                      <a:pt x="42" y="549"/>
                    </a:lnTo>
                    <a:lnTo>
                      <a:pt x="42" y="561"/>
                    </a:lnTo>
                    <a:lnTo>
                      <a:pt x="42" y="573"/>
                    </a:lnTo>
                    <a:lnTo>
                      <a:pt x="48" y="573"/>
                    </a:lnTo>
                    <a:lnTo>
                      <a:pt x="48" y="573"/>
                    </a:lnTo>
                    <a:lnTo>
                      <a:pt x="48" y="561"/>
                    </a:lnTo>
                    <a:lnTo>
                      <a:pt x="48" y="555"/>
                    </a:lnTo>
                    <a:lnTo>
                      <a:pt x="48" y="538"/>
                    </a:lnTo>
                    <a:lnTo>
                      <a:pt x="48" y="526"/>
                    </a:lnTo>
                    <a:lnTo>
                      <a:pt x="48" y="526"/>
                    </a:lnTo>
                    <a:lnTo>
                      <a:pt x="54" y="502"/>
                    </a:lnTo>
                    <a:lnTo>
                      <a:pt x="60" y="472"/>
                    </a:lnTo>
                    <a:lnTo>
                      <a:pt x="60" y="472"/>
                    </a:lnTo>
                    <a:lnTo>
                      <a:pt x="66" y="448"/>
                    </a:lnTo>
                    <a:lnTo>
                      <a:pt x="66" y="436"/>
                    </a:lnTo>
                    <a:lnTo>
                      <a:pt x="66" y="436"/>
                    </a:lnTo>
                    <a:lnTo>
                      <a:pt x="66" y="436"/>
                    </a:lnTo>
                    <a:lnTo>
                      <a:pt x="66" y="436"/>
                    </a:lnTo>
                    <a:lnTo>
                      <a:pt x="66" y="424"/>
                    </a:lnTo>
                    <a:lnTo>
                      <a:pt x="66" y="406"/>
                    </a:lnTo>
                    <a:lnTo>
                      <a:pt x="66" y="382"/>
                    </a:lnTo>
                    <a:lnTo>
                      <a:pt x="66" y="382"/>
                    </a:lnTo>
                    <a:lnTo>
                      <a:pt x="72" y="352"/>
                    </a:lnTo>
                    <a:lnTo>
                      <a:pt x="78" y="316"/>
                    </a:lnTo>
                    <a:lnTo>
                      <a:pt x="78" y="281"/>
                    </a:lnTo>
                    <a:lnTo>
                      <a:pt x="78" y="257"/>
                    </a:lnTo>
                    <a:lnTo>
                      <a:pt x="78" y="257"/>
                    </a:lnTo>
                    <a:lnTo>
                      <a:pt x="84" y="239"/>
                    </a:lnTo>
                    <a:lnTo>
                      <a:pt x="84" y="209"/>
                    </a:lnTo>
                    <a:lnTo>
                      <a:pt x="96" y="179"/>
                    </a:lnTo>
                    <a:lnTo>
                      <a:pt x="102" y="149"/>
                    </a:lnTo>
                    <a:lnTo>
                      <a:pt x="102" y="149"/>
                    </a:lnTo>
                    <a:lnTo>
                      <a:pt x="107" y="125"/>
                    </a:lnTo>
                    <a:lnTo>
                      <a:pt x="113" y="113"/>
                    </a:lnTo>
                    <a:lnTo>
                      <a:pt x="119" y="89"/>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05535" name="Freeform 63"/>
              <p:cNvSpPr>
                <a:spLocks/>
              </p:cNvSpPr>
              <p:nvPr/>
            </p:nvSpPr>
            <p:spPr bwMode="auto">
              <a:xfrm>
                <a:off x="635" y="1270"/>
                <a:ext cx="90" cy="1000"/>
              </a:xfrm>
              <a:custGeom>
                <a:avLst/>
                <a:gdLst/>
                <a:ahLst/>
                <a:cxnLst>
                  <a:cxn ang="0">
                    <a:pos x="18" y="633"/>
                  </a:cxn>
                  <a:cxn ang="0">
                    <a:pos x="18" y="633"/>
                  </a:cxn>
                  <a:cxn ang="0">
                    <a:pos x="18" y="639"/>
                  </a:cxn>
                  <a:cxn ang="0">
                    <a:pos x="12" y="657"/>
                  </a:cxn>
                  <a:cxn ang="0">
                    <a:pos x="12" y="657"/>
                  </a:cxn>
                  <a:cxn ang="0">
                    <a:pos x="6" y="681"/>
                  </a:cxn>
                  <a:cxn ang="0">
                    <a:pos x="0" y="699"/>
                  </a:cxn>
                  <a:cxn ang="0">
                    <a:pos x="0" y="699"/>
                  </a:cxn>
                  <a:cxn ang="0">
                    <a:pos x="0" y="699"/>
                  </a:cxn>
                  <a:cxn ang="0">
                    <a:pos x="0" y="687"/>
                  </a:cxn>
                  <a:cxn ang="0">
                    <a:pos x="0" y="669"/>
                  </a:cxn>
                  <a:cxn ang="0">
                    <a:pos x="0" y="669"/>
                  </a:cxn>
                  <a:cxn ang="0">
                    <a:pos x="6" y="633"/>
                  </a:cxn>
                  <a:cxn ang="0">
                    <a:pos x="6" y="603"/>
                  </a:cxn>
                  <a:cxn ang="0">
                    <a:pos x="6" y="561"/>
                  </a:cxn>
                  <a:cxn ang="0">
                    <a:pos x="6" y="561"/>
                  </a:cxn>
                  <a:cxn ang="0">
                    <a:pos x="6" y="543"/>
                  </a:cxn>
                  <a:cxn ang="0">
                    <a:pos x="6" y="525"/>
                  </a:cxn>
                  <a:cxn ang="0">
                    <a:pos x="6" y="478"/>
                  </a:cxn>
                  <a:cxn ang="0">
                    <a:pos x="12" y="430"/>
                  </a:cxn>
                  <a:cxn ang="0">
                    <a:pos x="12" y="412"/>
                  </a:cxn>
                  <a:cxn ang="0">
                    <a:pos x="12" y="400"/>
                  </a:cxn>
                  <a:cxn ang="0">
                    <a:pos x="12" y="400"/>
                  </a:cxn>
                  <a:cxn ang="0">
                    <a:pos x="18" y="388"/>
                  </a:cxn>
                  <a:cxn ang="0">
                    <a:pos x="24" y="370"/>
                  </a:cxn>
                  <a:cxn ang="0">
                    <a:pos x="35" y="316"/>
                  </a:cxn>
                  <a:cxn ang="0">
                    <a:pos x="41" y="257"/>
                  </a:cxn>
                  <a:cxn ang="0">
                    <a:pos x="47" y="233"/>
                  </a:cxn>
                  <a:cxn ang="0">
                    <a:pos x="47" y="215"/>
                  </a:cxn>
                  <a:cxn ang="0">
                    <a:pos x="47" y="215"/>
                  </a:cxn>
                  <a:cxn ang="0">
                    <a:pos x="47" y="179"/>
                  </a:cxn>
                  <a:cxn ang="0">
                    <a:pos x="53" y="131"/>
                  </a:cxn>
                  <a:cxn ang="0">
                    <a:pos x="53" y="83"/>
                  </a:cxn>
                  <a:cxn ang="0">
                    <a:pos x="53" y="47"/>
                  </a:cxn>
                  <a:cxn ang="0">
                    <a:pos x="53" y="47"/>
                  </a:cxn>
                  <a:cxn ang="0">
                    <a:pos x="53" y="24"/>
                  </a:cxn>
                  <a:cxn ang="0">
                    <a:pos x="53" y="6"/>
                  </a:cxn>
                  <a:cxn ang="0">
                    <a:pos x="53" y="0"/>
                  </a:cxn>
                  <a:cxn ang="0">
                    <a:pos x="59" y="6"/>
                  </a:cxn>
                  <a:cxn ang="0">
                    <a:pos x="59" y="18"/>
                  </a:cxn>
                  <a:cxn ang="0">
                    <a:pos x="59" y="41"/>
                  </a:cxn>
                  <a:cxn ang="0">
                    <a:pos x="59" y="41"/>
                  </a:cxn>
                  <a:cxn ang="0">
                    <a:pos x="59" y="65"/>
                  </a:cxn>
                  <a:cxn ang="0">
                    <a:pos x="59" y="83"/>
                  </a:cxn>
                  <a:cxn ang="0">
                    <a:pos x="65" y="113"/>
                  </a:cxn>
                  <a:cxn ang="0">
                    <a:pos x="65" y="137"/>
                  </a:cxn>
                  <a:cxn ang="0">
                    <a:pos x="65" y="167"/>
                  </a:cxn>
                  <a:cxn ang="0">
                    <a:pos x="65" y="167"/>
                  </a:cxn>
                  <a:cxn ang="0">
                    <a:pos x="59" y="209"/>
                  </a:cxn>
                  <a:cxn ang="0">
                    <a:pos x="53" y="245"/>
                  </a:cxn>
                  <a:cxn ang="0">
                    <a:pos x="47" y="280"/>
                  </a:cxn>
                  <a:cxn ang="0">
                    <a:pos x="41" y="298"/>
                  </a:cxn>
                  <a:cxn ang="0">
                    <a:pos x="41" y="298"/>
                  </a:cxn>
                  <a:cxn ang="0">
                    <a:pos x="41" y="316"/>
                  </a:cxn>
                  <a:cxn ang="0">
                    <a:pos x="35" y="346"/>
                  </a:cxn>
                  <a:cxn ang="0">
                    <a:pos x="29" y="382"/>
                  </a:cxn>
                  <a:cxn ang="0">
                    <a:pos x="29" y="412"/>
                  </a:cxn>
                  <a:cxn ang="0">
                    <a:pos x="29" y="412"/>
                  </a:cxn>
                  <a:cxn ang="0">
                    <a:pos x="24" y="448"/>
                  </a:cxn>
                  <a:cxn ang="0">
                    <a:pos x="18" y="496"/>
                  </a:cxn>
                  <a:cxn ang="0">
                    <a:pos x="18" y="555"/>
                  </a:cxn>
                  <a:cxn ang="0">
                    <a:pos x="18" y="633"/>
                  </a:cxn>
                </a:cxnLst>
                <a:rect l="0" t="0" r="r" b="b"/>
                <a:pathLst>
                  <a:path w="65" h="699">
                    <a:moveTo>
                      <a:pt x="18" y="633"/>
                    </a:moveTo>
                    <a:lnTo>
                      <a:pt x="18" y="633"/>
                    </a:lnTo>
                    <a:lnTo>
                      <a:pt x="18" y="639"/>
                    </a:lnTo>
                    <a:lnTo>
                      <a:pt x="12" y="657"/>
                    </a:lnTo>
                    <a:lnTo>
                      <a:pt x="12" y="657"/>
                    </a:lnTo>
                    <a:lnTo>
                      <a:pt x="6" y="681"/>
                    </a:lnTo>
                    <a:lnTo>
                      <a:pt x="0" y="699"/>
                    </a:lnTo>
                    <a:lnTo>
                      <a:pt x="0" y="699"/>
                    </a:lnTo>
                    <a:lnTo>
                      <a:pt x="0" y="699"/>
                    </a:lnTo>
                    <a:lnTo>
                      <a:pt x="0" y="687"/>
                    </a:lnTo>
                    <a:lnTo>
                      <a:pt x="0" y="669"/>
                    </a:lnTo>
                    <a:lnTo>
                      <a:pt x="0" y="669"/>
                    </a:lnTo>
                    <a:lnTo>
                      <a:pt x="6" y="633"/>
                    </a:lnTo>
                    <a:lnTo>
                      <a:pt x="6" y="603"/>
                    </a:lnTo>
                    <a:lnTo>
                      <a:pt x="6" y="561"/>
                    </a:lnTo>
                    <a:lnTo>
                      <a:pt x="6" y="561"/>
                    </a:lnTo>
                    <a:lnTo>
                      <a:pt x="6" y="543"/>
                    </a:lnTo>
                    <a:lnTo>
                      <a:pt x="6" y="525"/>
                    </a:lnTo>
                    <a:lnTo>
                      <a:pt x="6" y="478"/>
                    </a:lnTo>
                    <a:lnTo>
                      <a:pt x="12" y="430"/>
                    </a:lnTo>
                    <a:lnTo>
                      <a:pt x="12" y="412"/>
                    </a:lnTo>
                    <a:lnTo>
                      <a:pt x="12" y="400"/>
                    </a:lnTo>
                    <a:lnTo>
                      <a:pt x="12" y="400"/>
                    </a:lnTo>
                    <a:lnTo>
                      <a:pt x="18" y="388"/>
                    </a:lnTo>
                    <a:lnTo>
                      <a:pt x="24" y="370"/>
                    </a:lnTo>
                    <a:lnTo>
                      <a:pt x="35" y="316"/>
                    </a:lnTo>
                    <a:lnTo>
                      <a:pt x="41" y="257"/>
                    </a:lnTo>
                    <a:lnTo>
                      <a:pt x="47" y="233"/>
                    </a:lnTo>
                    <a:lnTo>
                      <a:pt x="47" y="215"/>
                    </a:lnTo>
                    <a:lnTo>
                      <a:pt x="47" y="215"/>
                    </a:lnTo>
                    <a:lnTo>
                      <a:pt x="47" y="179"/>
                    </a:lnTo>
                    <a:lnTo>
                      <a:pt x="53" y="131"/>
                    </a:lnTo>
                    <a:lnTo>
                      <a:pt x="53" y="83"/>
                    </a:lnTo>
                    <a:lnTo>
                      <a:pt x="53" y="47"/>
                    </a:lnTo>
                    <a:lnTo>
                      <a:pt x="53" y="47"/>
                    </a:lnTo>
                    <a:lnTo>
                      <a:pt x="53" y="24"/>
                    </a:lnTo>
                    <a:lnTo>
                      <a:pt x="53" y="6"/>
                    </a:lnTo>
                    <a:lnTo>
                      <a:pt x="53" y="0"/>
                    </a:lnTo>
                    <a:lnTo>
                      <a:pt x="59" y="6"/>
                    </a:lnTo>
                    <a:lnTo>
                      <a:pt x="59" y="18"/>
                    </a:lnTo>
                    <a:lnTo>
                      <a:pt x="59" y="41"/>
                    </a:lnTo>
                    <a:lnTo>
                      <a:pt x="59" y="41"/>
                    </a:lnTo>
                    <a:lnTo>
                      <a:pt x="59" y="65"/>
                    </a:lnTo>
                    <a:lnTo>
                      <a:pt x="59" y="83"/>
                    </a:lnTo>
                    <a:lnTo>
                      <a:pt x="65" y="113"/>
                    </a:lnTo>
                    <a:lnTo>
                      <a:pt x="65" y="137"/>
                    </a:lnTo>
                    <a:lnTo>
                      <a:pt x="65" y="167"/>
                    </a:lnTo>
                    <a:lnTo>
                      <a:pt x="65" y="167"/>
                    </a:lnTo>
                    <a:lnTo>
                      <a:pt x="59" y="209"/>
                    </a:lnTo>
                    <a:lnTo>
                      <a:pt x="53" y="245"/>
                    </a:lnTo>
                    <a:lnTo>
                      <a:pt x="47" y="280"/>
                    </a:lnTo>
                    <a:lnTo>
                      <a:pt x="41" y="298"/>
                    </a:lnTo>
                    <a:lnTo>
                      <a:pt x="41" y="298"/>
                    </a:lnTo>
                    <a:lnTo>
                      <a:pt x="41" y="316"/>
                    </a:lnTo>
                    <a:lnTo>
                      <a:pt x="35" y="346"/>
                    </a:lnTo>
                    <a:lnTo>
                      <a:pt x="29" y="382"/>
                    </a:lnTo>
                    <a:lnTo>
                      <a:pt x="29" y="41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05536" name="Freeform 64"/>
              <p:cNvSpPr>
                <a:spLocks/>
              </p:cNvSpPr>
              <p:nvPr/>
            </p:nvSpPr>
            <p:spPr bwMode="auto">
              <a:xfrm>
                <a:off x="245" y="3646"/>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close/>
                  </a:path>
                </a:pathLst>
              </a:custGeom>
              <a:solidFill>
                <a:srgbClr val="FFCC19"/>
              </a:solidFill>
              <a:ln w="9525">
                <a:noFill/>
                <a:round/>
                <a:headEnd/>
                <a:tailEnd/>
              </a:ln>
            </p:spPr>
            <p:txBody>
              <a:bodyPr/>
              <a:lstStyle/>
              <a:p>
                <a:endParaRPr lang="fr-FR"/>
              </a:p>
            </p:txBody>
          </p:sp>
          <p:sp>
            <p:nvSpPr>
              <p:cNvPr id="105537" name="Freeform 65"/>
              <p:cNvSpPr>
                <a:spLocks/>
              </p:cNvSpPr>
              <p:nvPr/>
            </p:nvSpPr>
            <p:spPr bwMode="auto">
              <a:xfrm>
                <a:off x="245" y="3646"/>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path>
                </a:pathLst>
              </a:custGeom>
              <a:noFill/>
              <a:ln w="0">
                <a:solidFill>
                  <a:srgbClr val="000000"/>
                </a:solidFill>
                <a:prstDash val="solid"/>
                <a:round/>
                <a:headEnd/>
                <a:tailEnd/>
              </a:ln>
            </p:spPr>
            <p:txBody>
              <a:bodyPr/>
              <a:lstStyle/>
              <a:p>
                <a:endParaRPr lang="fr-FR"/>
              </a:p>
            </p:txBody>
          </p:sp>
          <p:sp>
            <p:nvSpPr>
              <p:cNvPr id="105538" name="Freeform 66"/>
              <p:cNvSpPr>
                <a:spLocks/>
              </p:cNvSpPr>
              <p:nvPr/>
            </p:nvSpPr>
            <p:spPr bwMode="auto">
              <a:xfrm>
                <a:off x="610" y="3500"/>
                <a:ext cx="65" cy="299"/>
              </a:xfrm>
              <a:custGeom>
                <a:avLst/>
                <a:gdLst/>
                <a:ahLst/>
                <a:cxnLst>
                  <a:cxn ang="0">
                    <a:pos x="18" y="60"/>
                  </a:cxn>
                  <a:cxn ang="0">
                    <a:pos x="18" y="54"/>
                  </a:cxn>
                  <a:cxn ang="0">
                    <a:pos x="24" y="36"/>
                  </a:cxn>
                  <a:cxn ang="0">
                    <a:pos x="30" y="18"/>
                  </a:cxn>
                  <a:cxn ang="0">
                    <a:pos x="47" y="0"/>
                  </a:cxn>
                  <a:cxn ang="0">
                    <a:pos x="47" y="0"/>
                  </a:cxn>
                  <a:cxn ang="0">
                    <a:pos x="47" y="6"/>
                  </a:cxn>
                  <a:cxn ang="0">
                    <a:pos x="42" y="30"/>
                  </a:cxn>
                  <a:cxn ang="0">
                    <a:pos x="42" y="60"/>
                  </a:cxn>
                  <a:cxn ang="0">
                    <a:pos x="36" y="96"/>
                  </a:cxn>
                  <a:cxn ang="0">
                    <a:pos x="30" y="132"/>
                  </a:cxn>
                  <a:cxn ang="0">
                    <a:pos x="24" y="162"/>
                  </a:cxn>
                  <a:cxn ang="0">
                    <a:pos x="18" y="191"/>
                  </a:cxn>
                  <a:cxn ang="0">
                    <a:pos x="12" y="209"/>
                  </a:cxn>
                  <a:cxn ang="0">
                    <a:pos x="0" y="203"/>
                  </a:cxn>
                  <a:cxn ang="0">
                    <a:pos x="18" y="60"/>
                  </a:cxn>
                  <a:cxn ang="0">
                    <a:pos x="18" y="60"/>
                  </a:cxn>
                </a:cxnLst>
                <a:rect l="0" t="0" r="r" b="b"/>
                <a:pathLst>
                  <a:path w="47" h="209">
                    <a:moveTo>
                      <a:pt x="18" y="60"/>
                    </a:moveTo>
                    <a:lnTo>
                      <a:pt x="18" y="54"/>
                    </a:lnTo>
                    <a:lnTo>
                      <a:pt x="24" y="36"/>
                    </a:lnTo>
                    <a:lnTo>
                      <a:pt x="30" y="18"/>
                    </a:lnTo>
                    <a:lnTo>
                      <a:pt x="47" y="0"/>
                    </a:lnTo>
                    <a:lnTo>
                      <a:pt x="47" y="0"/>
                    </a:lnTo>
                    <a:lnTo>
                      <a:pt x="47" y="6"/>
                    </a:lnTo>
                    <a:lnTo>
                      <a:pt x="42" y="30"/>
                    </a:lnTo>
                    <a:lnTo>
                      <a:pt x="42" y="60"/>
                    </a:lnTo>
                    <a:lnTo>
                      <a:pt x="36" y="96"/>
                    </a:lnTo>
                    <a:lnTo>
                      <a:pt x="30" y="132"/>
                    </a:lnTo>
                    <a:lnTo>
                      <a:pt x="24" y="162"/>
                    </a:lnTo>
                    <a:lnTo>
                      <a:pt x="18" y="191"/>
                    </a:lnTo>
                    <a:lnTo>
                      <a:pt x="12" y="209"/>
                    </a:lnTo>
                    <a:lnTo>
                      <a:pt x="0" y="203"/>
                    </a:lnTo>
                    <a:lnTo>
                      <a:pt x="18" y="60"/>
                    </a:lnTo>
                    <a:lnTo>
                      <a:pt x="18" y="60"/>
                    </a:lnTo>
                    <a:close/>
                  </a:path>
                </a:pathLst>
              </a:custGeom>
              <a:solidFill>
                <a:srgbClr val="BF8C00"/>
              </a:solidFill>
              <a:ln w="9525">
                <a:noFill/>
                <a:round/>
                <a:headEnd/>
                <a:tailEnd/>
              </a:ln>
            </p:spPr>
            <p:txBody>
              <a:bodyPr/>
              <a:lstStyle/>
              <a:p>
                <a:endParaRPr lang="fr-FR"/>
              </a:p>
            </p:txBody>
          </p:sp>
          <p:sp>
            <p:nvSpPr>
              <p:cNvPr id="105539" name="Freeform 67"/>
              <p:cNvSpPr>
                <a:spLocks/>
              </p:cNvSpPr>
              <p:nvPr/>
            </p:nvSpPr>
            <p:spPr bwMode="auto">
              <a:xfrm>
                <a:off x="643" y="3500"/>
                <a:ext cx="32" cy="51"/>
              </a:xfrm>
              <a:custGeom>
                <a:avLst/>
                <a:gdLst/>
                <a:ahLst/>
                <a:cxnLst>
                  <a:cxn ang="0">
                    <a:pos x="23" y="0"/>
                  </a:cxn>
                  <a:cxn ang="0">
                    <a:pos x="23" y="0"/>
                  </a:cxn>
                  <a:cxn ang="0">
                    <a:pos x="18" y="6"/>
                  </a:cxn>
                  <a:cxn ang="0">
                    <a:pos x="6" y="18"/>
                  </a:cxn>
                  <a:cxn ang="0">
                    <a:pos x="0" y="36"/>
                  </a:cxn>
                </a:cxnLst>
                <a:rect l="0" t="0" r="r" b="b"/>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05540" name="Freeform 68"/>
              <p:cNvSpPr>
                <a:spLocks/>
              </p:cNvSpPr>
              <p:nvPr/>
            </p:nvSpPr>
            <p:spPr bwMode="auto">
              <a:xfrm>
                <a:off x="627" y="3551"/>
                <a:ext cx="16" cy="52"/>
              </a:xfrm>
              <a:custGeom>
                <a:avLst/>
                <a:gdLst/>
                <a:ahLst/>
                <a:cxnLst>
                  <a:cxn ang="0">
                    <a:pos x="12" y="0"/>
                  </a:cxn>
                  <a:cxn ang="0">
                    <a:pos x="0" y="36"/>
                  </a:cxn>
                  <a:cxn ang="0">
                    <a:pos x="0" y="36"/>
                  </a:cxn>
                </a:cxnLst>
                <a:rect l="0" t="0" r="r" b="b"/>
                <a:pathLst>
                  <a:path w="12" h="36">
                    <a:moveTo>
                      <a:pt x="12" y="0"/>
                    </a:moveTo>
                    <a:lnTo>
                      <a:pt x="0" y="36"/>
                    </a:lnTo>
                    <a:lnTo>
                      <a:pt x="0" y="36"/>
                    </a:lnTo>
                  </a:path>
                </a:pathLst>
              </a:custGeom>
              <a:noFill/>
              <a:ln w="0">
                <a:solidFill>
                  <a:srgbClr val="000000"/>
                </a:solidFill>
                <a:prstDash val="solid"/>
                <a:round/>
                <a:headEnd/>
                <a:tailEnd/>
              </a:ln>
            </p:spPr>
            <p:txBody>
              <a:bodyPr/>
              <a:lstStyle/>
              <a:p>
                <a:endParaRPr lang="fr-FR"/>
              </a:p>
            </p:txBody>
          </p:sp>
          <p:sp>
            <p:nvSpPr>
              <p:cNvPr id="105541" name="Freeform 69"/>
              <p:cNvSpPr>
                <a:spLocks/>
              </p:cNvSpPr>
              <p:nvPr/>
            </p:nvSpPr>
            <p:spPr bwMode="auto">
              <a:xfrm>
                <a:off x="287" y="1500"/>
                <a:ext cx="265" cy="462"/>
              </a:xfrm>
              <a:custGeom>
                <a:avLst/>
                <a:gdLst/>
                <a:ahLst/>
                <a:cxnLst>
                  <a:cxn ang="0">
                    <a:pos x="30" y="24"/>
                  </a:cxn>
                  <a:cxn ang="0">
                    <a:pos x="42" y="48"/>
                  </a:cxn>
                  <a:cxn ang="0">
                    <a:pos x="54" y="72"/>
                  </a:cxn>
                  <a:cxn ang="0">
                    <a:pos x="84" y="131"/>
                  </a:cxn>
                  <a:cxn ang="0">
                    <a:pos x="120" y="197"/>
                  </a:cxn>
                  <a:cxn ang="0">
                    <a:pos x="138" y="227"/>
                  </a:cxn>
                  <a:cxn ang="0">
                    <a:pos x="156" y="245"/>
                  </a:cxn>
                  <a:cxn ang="0">
                    <a:pos x="156" y="245"/>
                  </a:cxn>
                  <a:cxn ang="0">
                    <a:pos x="180" y="275"/>
                  </a:cxn>
                  <a:cxn ang="0">
                    <a:pos x="192" y="305"/>
                  </a:cxn>
                  <a:cxn ang="0">
                    <a:pos x="180" y="323"/>
                  </a:cxn>
                  <a:cxn ang="0">
                    <a:pos x="168" y="323"/>
                  </a:cxn>
                  <a:cxn ang="0">
                    <a:pos x="156" y="323"/>
                  </a:cxn>
                  <a:cxn ang="0">
                    <a:pos x="156" y="323"/>
                  </a:cxn>
                  <a:cxn ang="0">
                    <a:pos x="138" y="305"/>
                  </a:cxn>
                  <a:cxn ang="0">
                    <a:pos x="120" y="287"/>
                  </a:cxn>
                  <a:cxn ang="0">
                    <a:pos x="96" y="275"/>
                  </a:cxn>
                  <a:cxn ang="0">
                    <a:pos x="90" y="275"/>
                  </a:cxn>
                  <a:cxn ang="0">
                    <a:pos x="78" y="281"/>
                  </a:cxn>
                  <a:cxn ang="0">
                    <a:pos x="78" y="281"/>
                  </a:cxn>
                  <a:cxn ang="0">
                    <a:pos x="78" y="287"/>
                  </a:cxn>
                  <a:cxn ang="0">
                    <a:pos x="66" y="287"/>
                  </a:cxn>
                  <a:cxn ang="0">
                    <a:pos x="54" y="281"/>
                  </a:cxn>
                  <a:cxn ang="0">
                    <a:pos x="48" y="269"/>
                  </a:cxn>
                  <a:cxn ang="0">
                    <a:pos x="42" y="251"/>
                  </a:cxn>
                  <a:cxn ang="0">
                    <a:pos x="42" y="251"/>
                  </a:cxn>
                  <a:cxn ang="0">
                    <a:pos x="36" y="221"/>
                  </a:cxn>
                  <a:cxn ang="0">
                    <a:pos x="24" y="173"/>
                  </a:cxn>
                  <a:cxn ang="0">
                    <a:pos x="12" y="125"/>
                  </a:cxn>
                  <a:cxn ang="0">
                    <a:pos x="6" y="72"/>
                  </a:cxn>
                  <a:cxn ang="0">
                    <a:pos x="0" y="36"/>
                  </a:cxn>
                  <a:cxn ang="0">
                    <a:pos x="6" y="6"/>
                  </a:cxn>
                  <a:cxn ang="0">
                    <a:pos x="6" y="0"/>
                  </a:cxn>
                  <a:cxn ang="0">
                    <a:pos x="12" y="0"/>
                  </a:cxn>
                  <a:cxn ang="0">
                    <a:pos x="18" y="12"/>
                  </a:cxn>
                  <a:cxn ang="0">
                    <a:pos x="30" y="24"/>
                  </a:cxn>
                </a:cxnLst>
                <a:rect l="0" t="0" r="r" b="b"/>
                <a:pathLst>
                  <a:path w="192" h="323">
                    <a:moveTo>
                      <a:pt x="30" y="24"/>
                    </a:moveTo>
                    <a:lnTo>
                      <a:pt x="42" y="48"/>
                    </a:lnTo>
                    <a:lnTo>
                      <a:pt x="54" y="72"/>
                    </a:lnTo>
                    <a:lnTo>
                      <a:pt x="84" y="131"/>
                    </a:lnTo>
                    <a:lnTo>
                      <a:pt x="120" y="197"/>
                    </a:lnTo>
                    <a:lnTo>
                      <a:pt x="138" y="227"/>
                    </a:lnTo>
                    <a:lnTo>
                      <a:pt x="156" y="245"/>
                    </a:lnTo>
                    <a:lnTo>
                      <a:pt x="156" y="245"/>
                    </a:lnTo>
                    <a:lnTo>
                      <a:pt x="180" y="275"/>
                    </a:lnTo>
                    <a:lnTo>
                      <a:pt x="192" y="305"/>
                    </a:lnTo>
                    <a:lnTo>
                      <a:pt x="180" y="323"/>
                    </a:lnTo>
                    <a:lnTo>
                      <a:pt x="168" y="323"/>
                    </a:lnTo>
                    <a:lnTo>
                      <a:pt x="156" y="323"/>
                    </a:lnTo>
                    <a:lnTo>
                      <a:pt x="156" y="323"/>
                    </a:lnTo>
                    <a:lnTo>
                      <a:pt x="138" y="305"/>
                    </a:lnTo>
                    <a:lnTo>
                      <a:pt x="120" y="287"/>
                    </a:lnTo>
                    <a:lnTo>
                      <a:pt x="96" y="275"/>
                    </a:lnTo>
                    <a:lnTo>
                      <a:pt x="90" y="275"/>
                    </a:lnTo>
                    <a:lnTo>
                      <a:pt x="78" y="281"/>
                    </a:lnTo>
                    <a:lnTo>
                      <a:pt x="78" y="281"/>
                    </a:lnTo>
                    <a:lnTo>
                      <a:pt x="78" y="287"/>
                    </a:lnTo>
                    <a:lnTo>
                      <a:pt x="66" y="287"/>
                    </a:lnTo>
                    <a:lnTo>
                      <a:pt x="54" y="281"/>
                    </a:lnTo>
                    <a:lnTo>
                      <a:pt x="48" y="269"/>
                    </a:lnTo>
                    <a:lnTo>
                      <a:pt x="42" y="251"/>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05542" name="Freeform 70"/>
              <p:cNvSpPr>
                <a:spLocks/>
              </p:cNvSpPr>
              <p:nvPr/>
            </p:nvSpPr>
            <p:spPr bwMode="auto">
              <a:xfrm>
                <a:off x="295" y="1535"/>
                <a:ext cx="257" cy="427"/>
              </a:xfrm>
              <a:custGeom>
                <a:avLst/>
                <a:gdLst/>
                <a:ahLst/>
                <a:cxnLst>
                  <a:cxn ang="0">
                    <a:pos x="30" y="30"/>
                  </a:cxn>
                  <a:cxn ang="0">
                    <a:pos x="42" y="48"/>
                  </a:cxn>
                  <a:cxn ang="0">
                    <a:pos x="48" y="72"/>
                  </a:cxn>
                  <a:cxn ang="0">
                    <a:pos x="78" y="125"/>
                  </a:cxn>
                  <a:cxn ang="0">
                    <a:pos x="108" y="179"/>
                  </a:cxn>
                  <a:cxn ang="0">
                    <a:pos x="150" y="227"/>
                  </a:cxn>
                  <a:cxn ang="0">
                    <a:pos x="150" y="227"/>
                  </a:cxn>
                  <a:cxn ang="0">
                    <a:pos x="174" y="263"/>
                  </a:cxn>
                  <a:cxn ang="0">
                    <a:pos x="186" y="287"/>
                  </a:cxn>
                  <a:cxn ang="0">
                    <a:pos x="174" y="299"/>
                  </a:cxn>
                  <a:cxn ang="0">
                    <a:pos x="162" y="299"/>
                  </a:cxn>
                  <a:cxn ang="0">
                    <a:pos x="150" y="293"/>
                  </a:cxn>
                  <a:cxn ang="0">
                    <a:pos x="150" y="293"/>
                  </a:cxn>
                  <a:cxn ang="0">
                    <a:pos x="132" y="281"/>
                  </a:cxn>
                  <a:cxn ang="0">
                    <a:pos x="114" y="263"/>
                  </a:cxn>
                  <a:cxn ang="0">
                    <a:pos x="90" y="251"/>
                  </a:cxn>
                  <a:cxn ang="0">
                    <a:pos x="84" y="251"/>
                  </a:cxn>
                  <a:cxn ang="0">
                    <a:pos x="72" y="257"/>
                  </a:cxn>
                  <a:cxn ang="0">
                    <a:pos x="72" y="257"/>
                  </a:cxn>
                  <a:cxn ang="0">
                    <a:pos x="72" y="263"/>
                  </a:cxn>
                  <a:cxn ang="0">
                    <a:pos x="66" y="263"/>
                  </a:cxn>
                  <a:cxn ang="0">
                    <a:pos x="54" y="257"/>
                  </a:cxn>
                  <a:cxn ang="0">
                    <a:pos x="48" y="245"/>
                  </a:cxn>
                  <a:cxn ang="0">
                    <a:pos x="42" y="227"/>
                  </a:cxn>
                  <a:cxn ang="0">
                    <a:pos x="42" y="227"/>
                  </a:cxn>
                  <a:cxn ang="0">
                    <a:pos x="30" y="191"/>
                  </a:cxn>
                  <a:cxn ang="0">
                    <a:pos x="24" y="149"/>
                  </a:cxn>
                  <a:cxn ang="0">
                    <a:pos x="12" y="107"/>
                  </a:cxn>
                  <a:cxn ang="0">
                    <a:pos x="0" y="66"/>
                  </a:cxn>
                  <a:cxn ang="0">
                    <a:pos x="0" y="30"/>
                  </a:cxn>
                  <a:cxn ang="0">
                    <a:pos x="0" y="6"/>
                  </a:cxn>
                  <a:cxn ang="0">
                    <a:pos x="6" y="0"/>
                  </a:cxn>
                  <a:cxn ang="0">
                    <a:pos x="12" y="6"/>
                  </a:cxn>
                  <a:cxn ang="0">
                    <a:pos x="18" y="12"/>
                  </a:cxn>
                  <a:cxn ang="0">
                    <a:pos x="30" y="30"/>
                  </a:cxn>
                </a:cxnLst>
                <a:rect l="0" t="0" r="r" b="b"/>
                <a:pathLst>
                  <a:path w="186" h="299">
                    <a:moveTo>
                      <a:pt x="30" y="30"/>
                    </a:moveTo>
                    <a:lnTo>
                      <a:pt x="42" y="48"/>
                    </a:lnTo>
                    <a:lnTo>
                      <a:pt x="48" y="72"/>
                    </a:lnTo>
                    <a:lnTo>
                      <a:pt x="78" y="125"/>
                    </a:lnTo>
                    <a:lnTo>
                      <a:pt x="108" y="179"/>
                    </a:lnTo>
                    <a:lnTo>
                      <a:pt x="150" y="227"/>
                    </a:lnTo>
                    <a:lnTo>
                      <a:pt x="150" y="227"/>
                    </a:lnTo>
                    <a:lnTo>
                      <a:pt x="174" y="263"/>
                    </a:lnTo>
                    <a:lnTo>
                      <a:pt x="186" y="287"/>
                    </a:lnTo>
                    <a:lnTo>
                      <a:pt x="174" y="299"/>
                    </a:lnTo>
                    <a:lnTo>
                      <a:pt x="162" y="299"/>
                    </a:lnTo>
                    <a:lnTo>
                      <a:pt x="150" y="293"/>
                    </a:lnTo>
                    <a:lnTo>
                      <a:pt x="150" y="293"/>
                    </a:lnTo>
                    <a:lnTo>
                      <a:pt x="132" y="281"/>
                    </a:lnTo>
                    <a:lnTo>
                      <a:pt x="114" y="263"/>
                    </a:lnTo>
                    <a:lnTo>
                      <a:pt x="90" y="251"/>
                    </a:lnTo>
                    <a:lnTo>
                      <a:pt x="84" y="251"/>
                    </a:lnTo>
                    <a:lnTo>
                      <a:pt x="72" y="257"/>
                    </a:lnTo>
                    <a:lnTo>
                      <a:pt x="72" y="257"/>
                    </a:lnTo>
                    <a:lnTo>
                      <a:pt x="72" y="263"/>
                    </a:lnTo>
                    <a:lnTo>
                      <a:pt x="66" y="263"/>
                    </a:lnTo>
                    <a:lnTo>
                      <a:pt x="54" y="257"/>
                    </a:lnTo>
                    <a:lnTo>
                      <a:pt x="48" y="245"/>
                    </a:lnTo>
                    <a:lnTo>
                      <a:pt x="42" y="227"/>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05543" name="Freeform 71"/>
              <p:cNvSpPr>
                <a:spLocks/>
              </p:cNvSpPr>
              <p:nvPr/>
            </p:nvSpPr>
            <p:spPr bwMode="auto">
              <a:xfrm>
                <a:off x="295" y="1577"/>
                <a:ext cx="249" cy="377"/>
              </a:xfrm>
              <a:custGeom>
                <a:avLst/>
                <a:gdLst/>
                <a:ahLst/>
                <a:cxnLst>
                  <a:cxn ang="0">
                    <a:pos x="24" y="18"/>
                  </a:cxn>
                  <a:cxn ang="0">
                    <a:pos x="48" y="59"/>
                  </a:cxn>
                  <a:cxn ang="0">
                    <a:pos x="72" y="107"/>
                  </a:cxn>
                  <a:cxn ang="0">
                    <a:pos x="102" y="161"/>
                  </a:cxn>
                  <a:cxn ang="0">
                    <a:pos x="138" y="197"/>
                  </a:cxn>
                  <a:cxn ang="0">
                    <a:pos x="138" y="197"/>
                  </a:cxn>
                  <a:cxn ang="0">
                    <a:pos x="168" y="233"/>
                  </a:cxn>
                  <a:cxn ang="0">
                    <a:pos x="180" y="257"/>
                  </a:cxn>
                  <a:cxn ang="0">
                    <a:pos x="168" y="263"/>
                  </a:cxn>
                  <a:cxn ang="0">
                    <a:pos x="144" y="257"/>
                  </a:cxn>
                  <a:cxn ang="0">
                    <a:pos x="144" y="257"/>
                  </a:cxn>
                  <a:cxn ang="0">
                    <a:pos x="126" y="245"/>
                  </a:cxn>
                  <a:cxn ang="0">
                    <a:pos x="108" y="227"/>
                  </a:cxn>
                  <a:cxn ang="0">
                    <a:pos x="90" y="215"/>
                  </a:cxn>
                  <a:cxn ang="0">
                    <a:pos x="78" y="215"/>
                  </a:cxn>
                  <a:cxn ang="0">
                    <a:pos x="66" y="221"/>
                  </a:cxn>
                  <a:cxn ang="0">
                    <a:pos x="66" y="221"/>
                  </a:cxn>
                  <a:cxn ang="0">
                    <a:pos x="66" y="227"/>
                  </a:cxn>
                  <a:cxn ang="0">
                    <a:pos x="60" y="227"/>
                  </a:cxn>
                  <a:cxn ang="0">
                    <a:pos x="54" y="221"/>
                  </a:cxn>
                  <a:cxn ang="0">
                    <a:pos x="48" y="209"/>
                  </a:cxn>
                  <a:cxn ang="0">
                    <a:pos x="42" y="191"/>
                  </a:cxn>
                  <a:cxn ang="0">
                    <a:pos x="42" y="191"/>
                  </a:cxn>
                  <a:cxn ang="0">
                    <a:pos x="36" y="161"/>
                  </a:cxn>
                  <a:cxn ang="0">
                    <a:pos x="24" y="125"/>
                  </a:cxn>
                  <a:cxn ang="0">
                    <a:pos x="12" y="83"/>
                  </a:cxn>
                  <a:cxn ang="0">
                    <a:pos x="6" y="48"/>
                  </a:cxn>
                  <a:cxn ang="0">
                    <a:pos x="0" y="18"/>
                  </a:cxn>
                  <a:cxn ang="0">
                    <a:pos x="0" y="0"/>
                  </a:cxn>
                  <a:cxn ang="0">
                    <a:pos x="12" y="0"/>
                  </a:cxn>
                  <a:cxn ang="0">
                    <a:pos x="18" y="6"/>
                  </a:cxn>
                  <a:cxn ang="0">
                    <a:pos x="24" y="18"/>
                  </a:cxn>
                </a:cxnLst>
                <a:rect l="0" t="0" r="r" b="b"/>
                <a:pathLst>
                  <a:path w="180" h="263">
                    <a:moveTo>
                      <a:pt x="24" y="18"/>
                    </a:moveTo>
                    <a:lnTo>
                      <a:pt x="48" y="59"/>
                    </a:lnTo>
                    <a:lnTo>
                      <a:pt x="72" y="107"/>
                    </a:lnTo>
                    <a:lnTo>
                      <a:pt x="102" y="161"/>
                    </a:lnTo>
                    <a:lnTo>
                      <a:pt x="138" y="197"/>
                    </a:lnTo>
                    <a:lnTo>
                      <a:pt x="138" y="197"/>
                    </a:lnTo>
                    <a:lnTo>
                      <a:pt x="168" y="233"/>
                    </a:lnTo>
                    <a:lnTo>
                      <a:pt x="180" y="257"/>
                    </a:lnTo>
                    <a:lnTo>
                      <a:pt x="168" y="263"/>
                    </a:lnTo>
                    <a:lnTo>
                      <a:pt x="144" y="257"/>
                    </a:lnTo>
                    <a:lnTo>
                      <a:pt x="144" y="257"/>
                    </a:lnTo>
                    <a:lnTo>
                      <a:pt x="126" y="245"/>
                    </a:lnTo>
                    <a:lnTo>
                      <a:pt x="108" y="227"/>
                    </a:lnTo>
                    <a:lnTo>
                      <a:pt x="90" y="215"/>
                    </a:lnTo>
                    <a:lnTo>
                      <a:pt x="78" y="215"/>
                    </a:lnTo>
                    <a:lnTo>
                      <a:pt x="66" y="221"/>
                    </a:lnTo>
                    <a:lnTo>
                      <a:pt x="66" y="221"/>
                    </a:lnTo>
                    <a:lnTo>
                      <a:pt x="66" y="227"/>
                    </a:lnTo>
                    <a:lnTo>
                      <a:pt x="60" y="227"/>
                    </a:lnTo>
                    <a:lnTo>
                      <a:pt x="54" y="221"/>
                    </a:lnTo>
                    <a:lnTo>
                      <a:pt x="48" y="209"/>
                    </a:lnTo>
                    <a:lnTo>
                      <a:pt x="42" y="191"/>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05544" name="Freeform 72"/>
              <p:cNvSpPr>
                <a:spLocks/>
              </p:cNvSpPr>
              <p:nvPr/>
            </p:nvSpPr>
            <p:spPr bwMode="auto">
              <a:xfrm>
                <a:off x="303" y="1612"/>
                <a:ext cx="232" cy="342"/>
              </a:xfrm>
              <a:custGeom>
                <a:avLst/>
                <a:gdLst/>
                <a:ahLst/>
                <a:cxnLst>
                  <a:cxn ang="0">
                    <a:pos x="18" y="24"/>
                  </a:cxn>
                  <a:cxn ang="0">
                    <a:pos x="36" y="59"/>
                  </a:cxn>
                  <a:cxn ang="0">
                    <a:pos x="60" y="101"/>
                  </a:cxn>
                  <a:cxn ang="0">
                    <a:pos x="90" y="143"/>
                  </a:cxn>
                  <a:cxn ang="0">
                    <a:pos x="126" y="179"/>
                  </a:cxn>
                  <a:cxn ang="0">
                    <a:pos x="126" y="179"/>
                  </a:cxn>
                  <a:cxn ang="0">
                    <a:pos x="156" y="209"/>
                  </a:cxn>
                  <a:cxn ang="0">
                    <a:pos x="168" y="233"/>
                  </a:cxn>
                  <a:cxn ang="0">
                    <a:pos x="156" y="239"/>
                  </a:cxn>
                  <a:cxn ang="0">
                    <a:pos x="132" y="227"/>
                  </a:cxn>
                  <a:cxn ang="0">
                    <a:pos x="132" y="227"/>
                  </a:cxn>
                  <a:cxn ang="0">
                    <a:pos x="114" y="215"/>
                  </a:cxn>
                  <a:cxn ang="0">
                    <a:pos x="102" y="197"/>
                  </a:cxn>
                  <a:cxn ang="0">
                    <a:pos x="78" y="191"/>
                  </a:cxn>
                  <a:cxn ang="0">
                    <a:pos x="72" y="191"/>
                  </a:cxn>
                  <a:cxn ang="0">
                    <a:pos x="60" y="197"/>
                  </a:cxn>
                  <a:cxn ang="0">
                    <a:pos x="60" y="197"/>
                  </a:cxn>
                  <a:cxn ang="0">
                    <a:pos x="60" y="197"/>
                  </a:cxn>
                  <a:cxn ang="0">
                    <a:pos x="54" y="203"/>
                  </a:cxn>
                  <a:cxn ang="0">
                    <a:pos x="48" y="191"/>
                  </a:cxn>
                  <a:cxn ang="0">
                    <a:pos x="42" y="179"/>
                  </a:cxn>
                  <a:cxn ang="0">
                    <a:pos x="36" y="161"/>
                  </a:cxn>
                  <a:cxn ang="0">
                    <a:pos x="36" y="161"/>
                  </a:cxn>
                  <a:cxn ang="0">
                    <a:pos x="30" y="131"/>
                  </a:cxn>
                  <a:cxn ang="0">
                    <a:pos x="18" y="101"/>
                  </a:cxn>
                  <a:cxn ang="0">
                    <a:pos x="12" y="65"/>
                  </a:cxn>
                  <a:cxn ang="0">
                    <a:pos x="0" y="35"/>
                  </a:cxn>
                  <a:cxn ang="0">
                    <a:pos x="0" y="12"/>
                  </a:cxn>
                  <a:cxn ang="0">
                    <a:pos x="0" y="0"/>
                  </a:cxn>
                  <a:cxn ang="0">
                    <a:pos x="6" y="0"/>
                  </a:cxn>
                  <a:cxn ang="0">
                    <a:pos x="18" y="24"/>
                  </a:cxn>
                </a:cxnLst>
                <a:rect l="0" t="0" r="r" b="b"/>
                <a:pathLst>
                  <a:path w="168" h="239">
                    <a:moveTo>
                      <a:pt x="18" y="24"/>
                    </a:moveTo>
                    <a:lnTo>
                      <a:pt x="36" y="59"/>
                    </a:lnTo>
                    <a:lnTo>
                      <a:pt x="60" y="101"/>
                    </a:lnTo>
                    <a:lnTo>
                      <a:pt x="90" y="143"/>
                    </a:lnTo>
                    <a:lnTo>
                      <a:pt x="126" y="179"/>
                    </a:lnTo>
                    <a:lnTo>
                      <a:pt x="126" y="179"/>
                    </a:lnTo>
                    <a:lnTo>
                      <a:pt x="156" y="209"/>
                    </a:lnTo>
                    <a:lnTo>
                      <a:pt x="168" y="233"/>
                    </a:lnTo>
                    <a:lnTo>
                      <a:pt x="156" y="239"/>
                    </a:lnTo>
                    <a:lnTo>
                      <a:pt x="132" y="227"/>
                    </a:lnTo>
                    <a:lnTo>
                      <a:pt x="132" y="227"/>
                    </a:lnTo>
                    <a:lnTo>
                      <a:pt x="114" y="215"/>
                    </a:lnTo>
                    <a:lnTo>
                      <a:pt x="102" y="197"/>
                    </a:lnTo>
                    <a:lnTo>
                      <a:pt x="78" y="191"/>
                    </a:lnTo>
                    <a:lnTo>
                      <a:pt x="72" y="191"/>
                    </a:lnTo>
                    <a:lnTo>
                      <a:pt x="60" y="197"/>
                    </a:lnTo>
                    <a:lnTo>
                      <a:pt x="60" y="197"/>
                    </a:lnTo>
                    <a:lnTo>
                      <a:pt x="60" y="197"/>
                    </a:lnTo>
                    <a:lnTo>
                      <a:pt x="54" y="203"/>
                    </a:lnTo>
                    <a:lnTo>
                      <a:pt x="48" y="191"/>
                    </a:lnTo>
                    <a:lnTo>
                      <a:pt x="42" y="179"/>
                    </a:lnTo>
                    <a:lnTo>
                      <a:pt x="36" y="161"/>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05545" name="Freeform 73"/>
              <p:cNvSpPr>
                <a:spLocks/>
              </p:cNvSpPr>
              <p:nvPr/>
            </p:nvSpPr>
            <p:spPr bwMode="auto">
              <a:xfrm>
                <a:off x="303" y="1646"/>
                <a:ext cx="224" cy="308"/>
              </a:xfrm>
              <a:custGeom>
                <a:avLst/>
                <a:gdLst/>
                <a:ahLst/>
                <a:cxnLst>
                  <a:cxn ang="0">
                    <a:pos x="18" y="23"/>
                  </a:cxn>
                  <a:cxn ang="0">
                    <a:pos x="36" y="59"/>
                  </a:cxn>
                  <a:cxn ang="0">
                    <a:pos x="54" y="95"/>
                  </a:cxn>
                  <a:cxn ang="0">
                    <a:pos x="78" y="131"/>
                  </a:cxn>
                  <a:cxn ang="0">
                    <a:pos x="114" y="167"/>
                  </a:cxn>
                  <a:cxn ang="0">
                    <a:pos x="114" y="167"/>
                  </a:cxn>
                  <a:cxn ang="0">
                    <a:pos x="150" y="197"/>
                  </a:cxn>
                  <a:cxn ang="0">
                    <a:pos x="162" y="215"/>
                  </a:cxn>
                  <a:cxn ang="0">
                    <a:pos x="156" y="215"/>
                  </a:cxn>
                  <a:cxn ang="0">
                    <a:pos x="126" y="203"/>
                  </a:cxn>
                  <a:cxn ang="0">
                    <a:pos x="126" y="203"/>
                  </a:cxn>
                  <a:cxn ang="0">
                    <a:pos x="114" y="191"/>
                  </a:cxn>
                  <a:cxn ang="0">
                    <a:pos x="102" y="173"/>
                  </a:cxn>
                  <a:cxn ang="0">
                    <a:pos x="84" y="167"/>
                  </a:cxn>
                  <a:cxn ang="0">
                    <a:pos x="72" y="167"/>
                  </a:cxn>
                  <a:cxn ang="0">
                    <a:pos x="60" y="173"/>
                  </a:cxn>
                  <a:cxn ang="0">
                    <a:pos x="60" y="173"/>
                  </a:cxn>
                  <a:cxn ang="0">
                    <a:pos x="60" y="179"/>
                  </a:cxn>
                  <a:cxn ang="0">
                    <a:pos x="54" y="179"/>
                  </a:cxn>
                  <a:cxn ang="0">
                    <a:pos x="48" y="167"/>
                  </a:cxn>
                  <a:cxn ang="0">
                    <a:pos x="42" y="155"/>
                  </a:cxn>
                  <a:cxn ang="0">
                    <a:pos x="36" y="137"/>
                  </a:cxn>
                  <a:cxn ang="0">
                    <a:pos x="36" y="137"/>
                  </a:cxn>
                  <a:cxn ang="0">
                    <a:pos x="30" y="107"/>
                  </a:cxn>
                  <a:cxn ang="0">
                    <a:pos x="24" y="77"/>
                  </a:cxn>
                  <a:cxn ang="0">
                    <a:pos x="12" y="47"/>
                  </a:cxn>
                  <a:cxn ang="0">
                    <a:pos x="6" y="23"/>
                  </a:cxn>
                  <a:cxn ang="0">
                    <a:pos x="0" y="6"/>
                  </a:cxn>
                  <a:cxn ang="0">
                    <a:pos x="0" y="0"/>
                  </a:cxn>
                  <a:cxn ang="0">
                    <a:pos x="6" y="0"/>
                  </a:cxn>
                  <a:cxn ang="0">
                    <a:pos x="18" y="23"/>
                  </a:cxn>
                </a:cxnLst>
                <a:rect l="0" t="0" r="r" b="b"/>
                <a:pathLst>
                  <a:path w="162" h="215">
                    <a:moveTo>
                      <a:pt x="18" y="23"/>
                    </a:moveTo>
                    <a:lnTo>
                      <a:pt x="36" y="59"/>
                    </a:lnTo>
                    <a:lnTo>
                      <a:pt x="54" y="95"/>
                    </a:lnTo>
                    <a:lnTo>
                      <a:pt x="78" y="131"/>
                    </a:lnTo>
                    <a:lnTo>
                      <a:pt x="114" y="167"/>
                    </a:lnTo>
                    <a:lnTo>
                      <a:pt x="114" y="167"/>
                    </a:lnTo>
                    <a:lnTo>
                      <a:pt x="150" y="197"/>
                    </a:lnTo>
                    <a:lnTo>
                      <a:pt x="162" y="215"/>
                    </a:lnTo>
                    <a:lnTo>
                      <a:pt x="156" y="215"/>
                    </a:lnTo>
                    <a:lnTo>
                      <a:pt x="126" y="203"/>
                    </a:lnTo>
                    <a:lnTo>
                      <a:pt x="126" y="203"/>
                    </a:lnTo>
                    <a:lnTo>
                      <a:pt x="114" y="191"/>
                    </a:lnTo>
                    <a:lnTo>
                      <a:pt x="102" y="173"/>
                    </a:lnTo>
                    <a:lnTo>
                      <a:pt x="84" y="167"/>
                    </a:lnTo>
                    <a:lnTo>
                      <a:pt x="72" y="167"/>
                    </a:lnTo>
                    <a:lnTo>
                      <a:pt x="60" y="173"/>
                    </a:lnTo>
                    <a:lnTo>
                      <a:pt x="60" y="173"/>
                    </a:lnTo>
                    <a:lnTo>
                      <a:pt x="60" y="179"/>
                    </a:lnTo>
                    <a:lnTo>
                      <a:pt x="54" y="179"/>
                    </a:lnTo>
                    <a:lnTo>
                      <a:pt x="48" y="167"/>
                    </a:lnTo>
                    <a:lnTo>
                      <a:pt x="42" y="155"/>
                    </a:lnTo>
                    <a:lnTo>
                      <a:pt x="36" y="137"/>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05546" name="Freeform 74"/>
              <p:cNvSpPr>
                <a:spLocks/>
              </p:cNvSpPr>
              <p:nvPr/>
            </p:nvSpPr>
            <p:spPr bwMode="auto">
              <a:xfrm>
                <a:off x="353" y="3689"/>
                <a:ext cx="207" cy="84"/>
              </a:xfrm>
              <a:custGeom>
                <a:avLst/>
                <a:gdLst/>
                <a:ahLst/>
                <a:cxnLst>
                  <a:cxn ang="0">
                    <a:pos x="150" y="0"/>
                  </a:cxn>
                  <a:cxn ang="0">
                    <a:pos x="138" y="0"/>
                  </a:cxn>
                  <a:cxn ang="0">
                    <a:pos x="126" y="0"/>
                  </a:cxn>
                  <a:cxn ang="0">
                    <a:pos x="108" y="6"/>
                  </a:cxn>
                  <a:cxn ang="0">
                    <a:pos x="90" y="18"/>
                  </a:cxn>
                  <a:cxn ang="0">
                    <a:pos x="78" y="24"/>
                  </a:cxn>
                  <a:cxn ang="0">
                    <a:pos x="66" y="30"/>
                  </a:cxn>
                  <a:cxn ang="0">
                    <a:pos x="42" y="41"/>
                  </a:cxn>
                  <a:cxn ang="0">
                    <a:pos x="24" y="47"/>
                  </a:cxn>
                  <a:cxn ang="0">
                    <a:pos x="18" y="53"/>
                  </a:cxn>
                  <a:cxn ang="0">
                    <a:pos x="6" y="59"/>
                  </a:cxn>
                  <a:cxn ang="0">
                    <a:pos x="0" y="59"/>
                  </a:cxn>
                </a:cxnLst>
                <a:rect l="0" t="0" r="r" b="b"/>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05547" name="Freeform 75"/>
              <p:cNvSpPr>
                <a:spLocks/>
              </p:cNvSpPr>
              <p:nvPr/>
            </p:nvSpPr>
            <p:spPr bwMode="auto">
              <a:xfrm>
                <a:off x="345" y="3706"/>
                <a:ext cx="215" cy="84"/>
              </a:xfrm>
              <a:custGeom>
                <a:avLst/>
                <a:gdLst/>
                <a:ahLst/>
                <a:cxnLst>
                  <a:cxn ang="0">
                    <a:pos x="156" y="0"/>
                  </a:cxn>
                  <a:cxn ang="0">
                    <a:pos x="144" y="0"/>
                  </a:cxn>
                  <a:cxn ang="0">
                    <a:pos x="132" y="6"/>
                  </a:cxn>
                  <a:cxn ang="0">
                    <a:pos x="114" y="6"/>
                  </a:cxn>
                  <a:cxn ang="0">
                    <a:pos x="96" y="18"/>
                  </a:cxn>
                  <a:cxn ang="0">
                    <a:pos x="84" y="24"/>
                  </a:cxn>
                  <a:cxn ang="0">
                    <a:pos x="66" y="29"/>
                  </a:cxn>
                  <a:cxn ang="0">
                    <a:pos x="42" y="41"/>
                  </a:cxn>
                  <a:cxn ang="0">
                    <a:pos x="30" y="47"/>
                  </a:cxn>
                  <a:cxn ang="0">
                    <a:pos x="18" y="53"/>
                  </a:cxn>
                  <a:cxn ang="0">
                    <a:pos x="6" y="59"/>
                  </a:cxn>
                  <a:cxn ang="0">
                    <a:pos x="0" y="59"/>
                  </a:cxn>
                </a:cxnLst>
                <a:rect l="0" t="0" r="r" b="b"/>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05548" name="Freeform 76"/>
              <p:cNvSpPr>
                <a:spLocks/>
              </p:cNvSpPr>
              <p:nvPr/>
            </p:nvSpPr>
            <p:spPr bwMode="auto">
              <a:xfrm>
                <a:off x="254" y="3782"/>
                <a:ext cx="223" cy="60"/>
              </a:xfrm>
              <a:custGeom>
                <a:avLst/>
                <a:gdLst/>
                <a:ahLst/>
                <a:cxnLst>
                  <a:cxn ang="0">
                    <a:pos x="162" y="6"/>
                  </a:cxn>
                  <a:cxn ang="0">
                    <a:pos x="156" y="18"/>
                  </a:cxn>
                  <a:cxn ang="0">
                    <a:pos x="144" y="18"/>
                  </a:cxn>
                  <a:cxn ang="0">
                    <a:pos x="132" y="24"/>
                  </a:cxn>
                  <a:cxn ang="0">
                    <a:pos x="132" y="24"/>
                  </a:cxn>
                  <a:cxn ang="0">
                    <a:pos x="108" y="30"/>
                  </a:cxn>
                  <a:cxn ang="0">
                    <a:pos x="78" y="36"/>
                  </a:cxn>
                  <a:cxn ang="0">
                    <a:pos x="42" y="42"/>
                  </a:cxn>
                  <a:cxn ang="0">
                    <a:pos x="6" y="36"/>
                  </a:cxn>
                  <a:cxn ang="0">
                    <a:pos x="6" y="36"/>
                  </a:cxn>
                  <a:cxn ang="0">
                    <a:pos x="0" y="36"/>
                  </a:cxn>
                  <a:cxn ang="0">
                    <a:pos x="0" y="36"/>
                  </a:cxn>
                  <a:cxn ang="0">
                    <a:pos x="6" y="30"/>
                  </a:cxn>
                  <a:cxn ang="0">
                    <a:pos x="6" y="30"/>
                  </a:cxn>
                  <a:cxn ang="0">
                    <a:pos x="18" y="30"/>
                  </a:cxn>
                  <a:cxn ang="0">
                    <a:pos x="36" y="30"/>
                  </a:cxn>
                  <a:cxn ang="0">
                    <a:pos x="54" y="36"/>
                  </a:cxn>
                  <a:cxn ang="0">
                    <a:pos x="84" y="30"/>
                  </a:cxn>
                  <a:cxn ang="0">
                    <a:pos x="84" y="30"/>
                  </a:cxn>
                  <a:cxn ang="0">
                    <a:pos x="108" y="24"/>
                  </a:cxn>
                  <a:cxn ang="0">
                    <a:pos x="120" y="24"/>
                  </a:cxn>
                  <a:cxn ang="0">
                    <a:pos x="138" y="18"/>
                  </a:cxn>
                  <a:cxn ang="0">
                    <a:pos x="138" y="18"/>
                  </a:cxn>
                  <a:cxn ang="0">
                    <a:pos x="162" y="6"/>
                  </a:cxn>
                  <a:cxn ang="0">
                    <a:pos x="162" y="0"/>
                  </a:cxn>
                  <a:cxn ang="0">
                    <a:pos x="162" y="6"/>
                  </a:cxn>
                </a:cxnLst>
                <a:rect l="0" t="0" r="r" b="b"/>
                <a:pathLst>
                  <a:path w="162" h="42">
                    <a:moveTo>
                      <a:pt x="162" y="6"/>
                    </a:moveTo>
                    <a:lnTo>
                      <a:pt x="156" y="18"/>
                    </a:lnTo>
                    <a:lnTo>
                      <a:pt x="144" y="18"/>
                    </a:lnTo>
                    <a:lnTo>
                      <a:pt x="132" y="24"/>
                    </a:lnTo>
                    <a:lnTo>
                      <a:pt x="132" y="24"/>
                    </a:lnTo>
                    <a:lnTo>
                      <a:pt x="108" y="30"/>
                    </a:lnTo>
                    <a:lnTo>
                      <a:pt x="78" y="36"/>
                    </a:lnTo>
                    <a:lnTo>
                      <a:pt x="42" y="42"/>
                    </a:lnTo>
                    <a:lnTo>
                      <a:pt x="6" y="36"/>
                    </a:lnTo>
                    <a:lnTo>
                      <a:pt x="6" y="36"/>
                    </a:lnTo>
                    <a:lnTo>
                      <a:pt x="0" y="36"/>
                    </a:lnTo>
                    <a:lnTo>
                      <a:pt x="0" y="36"/>
                    </a:lnTo>
                    <a:lnTo>
                      <a:pt x="6" y="30"/>
                    </a:lnTo>
                    <a:lnTo>
                      <a:pt x="6" y="30"/>
                    </a:lnTo>
                    <a:lnTo>
                      <a:pt x="18" y="30"/>
                    </a:lnTo>
                    <a:lnTo>
                      <a:pt x="36" y="30"/>
                    </a:lnTo>
                    <a:lnTo>
                      <a:pt x="54" y="36"/>
                    </a:lnTo>
                    <a:lnTo>
                      <a:pt x="84" y="30"/>
                    </a:lnTo>
                    <a:lnTo>
                      <a:pt x="84" y="30"/>
                    </a:lnTo>
                    <a:lnTo>
                      <a:pt x="108" y="24"/>
                    </a:lnTo>
                    <a:lnTo>
                      <a:pt x="120" y="24"/>
                    </a:lnTo>
                    <a:lnTo>
                      <a:pt x="138" y="18"/>
                    </a:lnTo>
                    <a:lnTo>
                      <a:pt x="138" y="18"/>
                    </a:lnTo>
                    <a:lnTo>
                      <a:pt x="162" y="6"/>
                    </a:lnTo>
                    <a:lnTo>
                      <a:pt x="162" y="0"/>
                    </a:lnTo>
                    <a:lnTo>
                      <a:pt x="162" y="6"/>
                    </a:lnTo>
                    <a:close/>
                  </a:path>
                </a:pathLst>
              </a:custGeom>
              <a:solidFill>
                <a:srgbClr val="FFD832"/>
              </a:solidFill>
              <a:ln w="9525">
                <a:noFill/>
                <a:round/>
                <a:headEnd/>
                <a:tailEnd/>
              </a:ln>
            </p:spPr>
            <p:txBody>
              <a:bodyPr/>
              <a:lstStyle/>
              <a:p>
                <a:endParaRPr lang="fr-FR"/>
              </a:p>
            </p:txBody>
          </p:sp>
          <p:sp>
            <p:nvSpPr>
              <p:cNvPr id="105549" name="Freeform 77"/>
              <p:cNvSpPr>
                <a:spLocks/>
              </p:cNvSpPr>
              <p:nvPr/>
            </p:nvSpPr>
            <p:spPr bwMode="auto">
              <a:xfrm>
                <a:off x="411" y="2253"/>
                <a:ext cx="42" cy="103"/>
              </a:xfrm>
              <a:custGeom>
                <a:avLst/>
                <a:gdLst/>
                <a:ahLst/>
                <a:cxnLst>
                  <a:cxn ang="0">
                    <a:pos x="0" y="24"/>
                  </a:cxn>
                  <a:cxn ang="0">
                    <a:pos x="0" y="24"/>
                  </a:cxn>
                  <a:cxn ang="0">
                    <a:pos x="6" y="18"/>
                  </a:cxn>
                  <a:cxn ang="0">
                    <a:pos x="18" y="18"/>
                  </a:cxn>
                  <a:cxn ang="0">
                    <a:pos x="24" y="6"/>
                  </a:cxn>
                  <a:cxn ang="0">
                    <a:pos x="24" y="6"/>
                  </a:cxn>
                  <a:cxn ang="0">
                    <a:pos x="30" y="0"/>
                  </a:cxn>
                  <a:cxn ang="0">
                    <a:pos x="30" y="12"/>
                  </a:cxn>
                  <a:cxn ang="0">
                    <a:pos x="24" y="30"/>
                  </a:cxn>
                  <a:cxn ang="0">
                    <a:pos x="24" y="30"/>
                  </a:cxn>
                  <a:cxn ang="0">
                    <a:pos x="24" y="42"/>
                  </a:cxn>
                  <a:cxn ang="0">
                    <a:pos x="24" y="54"/>
                  </a:cxn>
                  <a:cxn ang="0">
                    <a:pos x="18" y="66"/>
                  </a:cxn>
                  <a:cxn ang="0">
                    <a:pos x="12" y="72"/>
                  </a:cxn>
                  <a:cxn ang="0">
                    <a:pos x="12" y="72"/>
                  </a:cxn>
                  <a:cxn ang="0">
                    <a:pos x="12" y="66"/>
                  </a:cxn>
                  <a:cxn ang="0">
                    <a:pos x="6" y="54"/>
                  </a:cxn>
                  <a:cxn ang="0">
                    <a:pos x="6" y="36"/>
                  </a:cxn>
                  <a:cxn ang="0">
                    <a:pos x="0" y="24"/>
                  </a:cxn>
                </a:cxnLst>
                <a:rect l="0" t="0" r="r" b="b"/>
                <a:pathLst>
                  <a:path w="30" h="72">
                    <a:moveTo>
                      <a:pt x="0" y="24"/>
                    </a:moveTo>
                    <a:lnTo>
                      <a:pt x="0" y="24"/>
                    </a:lnTo>
                    <a:lnTo>
                      <a:pt x="6" y="18"/>
                    </a:lnTo>
                    <a:lnTo>
                      <a:pt x="18" y="18"/>
                    </a:lnTo>
                    <a:lnTo>
                      <a:pt x="24" y="6"/>
                    </a:lnTo>
                    <a:lnTo>
                      <a:pt x="24" y="6"/>
                    </a:lnTo>
                    <a:lnTo>
                      <a:pt x="30" y="0"/>
                    </a:lnTo>
                    <a:lnTo>
                      <a:pt x="30" y="12"/>
                    </a:lnTo>
                    <a:lnTo>
                      <a:pt x="24" y="30"/>
                    </a:lnTo>
                    <a:lnTo>
                      <a:pt x="24" y="30"/>
                    </a:lnTo>
                    <a:lnTo>
                      <a:pt x="24" y="42"/>
                    </a:lnTo>
                    <a:lnTo>
                      <a:pt x="24" y="54"/>
                    </a:lnTo>
                    <a:lnTo>
                      <a:pt x="18" y="66"/>
                    </a:lnTo>
                    <a:lnTo>
                      <a:pt x="12" y="72"/>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grpSp>
        <p:sp>
          <p:nvSpPr>
            <p:cNvPr id="105550" name="Freeform 78"/>
            <p:cNvSpPr>
              <a:spLocks/>
            </p:cNvSpPr>
            <p:nvPr/>
          </p:nvSpPr>
          <p:spPr bwMode="auto">
            <a:xfrm flipH="1">
              <a:off x="5866" y="576"/>
              <a:ext cx="331"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12700" cmpd="sng">
              <a:noFill/>
              <a:round/>
              <a:headEnd/>
              <a:tailEnd/>
            </a:ln>
          </p:spPr>
          <p:txBody>
            <a:bodyPr/>
            <a:lstStyle/>
            <a:p>
              <a:endParaRPr lang="fr-FR"/>
            </a:p>
          </p:txBody>
        </p:sp>
        <p:sp>
          <p:nvSpPr>
            <p:cNvPr id="105551" name="Freeform 79"/>
            <p:cNvSpPr>
              <a:spLocks/>
            </p:cNvSpPr>
            <p:nvPr/>
          </p:nvSpPr>
          <p:spPr bwMode="auto">
            <a:xfrm flipH="1">
              <a:off x="5856" y="2149"/>
              <a:ext cx="432"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12700" cmpd="sng">
              <a:solidFill>
                <a:schemeClr val="accent2"/>
              </a:solidFill>
              <a:round/>
              <a:headEnd/>
              <a:tailEnd/>
            </a:ln>
            <a:effectLst/>
          </p:spPr>
          <p:txBody>
            <a:bodyPr wrap="none" anchor="ctr"/>
            <a:lstStyle/>
            <a:p>
              <a:endParaRPr lang="fr-FR"/>
            </a:p>
          </p:txBody>
        </p:sp>
        <p:sp>
          <p:nvSpPr>
            <p:cNvPr id="105552" name="Freeform 80"/>
            <p:cNvSpPr>
              <a:spLocks/>
            </p:cNvSpPr>
            <p:nvPr/>
          </p:nvSpPr>
          <p:spPr bwMode="auto">
            <a:xfrm>
              <a:off x="6009" y="1104"/>
              <a:ext cx="31"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12700" cmpd="sng">
              <a:solidFill>
                <a:schemeClr val="accent2"/>
              </a:solidFill>
              <a:round/>
              <a:headEnd/>
              <a:tailEnd/>
            </a:ln>
            <a:effectLst/>
          </p:spPr>
          <p:txBody>
            <a:bodyPr wrap="none" anchor="ctr"/>
            <a:lstStyle/>
            <a:p>
              <a:endParaRPr lang="fr-FR"/>
            </a:p>
          </p:txBody>
        </p:sp>
        <p:sp>
          <p:nvSpPr>
            <p:cNvPr id="105553" name="Freeform 81"/>
            <p:cNvSpPr>
              <a:spLocks/>
            </p:cNvSpPr>
            <p:nvPr/>
          </p:nvSpPr>
          <p:spPr bwMode="auto">
            <a:xfrm flipH="1">
              <a:off x="5760" y="1104"/>
              <a:ext cx="288"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9999"/>
            </a:solidFill>
            <a:ln w="9525">
              <a:noFill/>
              <a:round/>
              <a:headEnd/>
              <a:tailEnd/>
            </a:ln>
          </p:spPr>
          <p:txBody>
            <a:bodyPr/>
            <a:lstStyle/>
            <a:p>
              <a:endParaRPr lang="fr-FR"/>
            </a:p>
          </p:txBody>
        </p:sp>
        <p:sp>
          <p:nvSpPr>
            <p:cNvPr id="105554" name="Freeform 82"/>
            <p:cNvSpPr>
              <a:spLocks/>
            </p:cNvSpPr>
            <p:nvPr/>
          </p:nvSpPr>
          <p:spPr bwMode="auto">
            <a:xfrm flipH="1">
              <a:off x="5917" y="1407"/>
              <a:ext cx="275"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12700" cmpd="sng">
              <a:solidFill>
                <a:schemeClr val="accent2"/>
              </a:solidFill>
              <a:round/>
              <a:headEnd/>
              <a:tailEnd/>
            </a:ln>
            <a:effectLst/>
          </p:spPr>
          <p:txBody>
            <a:bodyPr wrap="none" anchor="ctr"/>
            <a:lstStyle/>
            <a:p>
              <a:endParaRPr lang="fr-FR"/>
            </a:p>
          </p:txBody>
        </p:sp>
        <p:sp>
          <p:nvSpPr>
            <p:cNvPr id="105555" name="Freeform 83"/>
            <p:cNvSpPr>
              <a:spLocks/>
            </p:cNvSpPr>
            <p:nvPr/>
          </p:nvSpPr>
          <p:spPr bwMode="auto">
            <a:xfrm flipH="1">
              <a:off x="5885" y="1091"/>
              <a:ext cx="281" cy="2463"/>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12700" cmpd="sng">
              <a:solidFill>
                <a:schemeClr val="accent2"/>
              </a:solidFill>
              <a:round/>
              <a:headEnd/>
              <a:tailEnd/>
            </a:ln>
            <a:effectLst/>
          </p:spPr>
          <p:txBody>
            <a:bodyPr wrap="none" anchor="ctr"/>
            <a:lstStyle/>
            <a:p>
              <a:endParaRPr lang="fr-FR"/>
            </a:p>
          </p:txBody>
        </p:sp>
      </p:grpSp>
      <p:grpSp>
        <p:nvGrpSpPr>
          <p:cNvPr id="6" name="Group 84"/>
          <p:cNvGrpSpPr>
            <a:grpSpLocks/>
          </p:cNvGrpSpPr>
          <p:nvPr/>
        </p:nvGrpSpPr>
        <p:grpSpPr bwMode="auto">
          <a:xfrm>
            <a:off x="2905478" y="549276"/>
            <a:ext cx="1981200" cy="5573713"/>
            <a:chOff x="1824" y="144"/>
            <a:chExt cx="1248" cy="3511"/>
          </a:xfrm>
        </p:grpSpPr>
        <p:sp>
          <p:nvSpPr>
            <p:cNvPr id="105557" name="Freeform 85" descr="blanc)"/>
            <p:cNvSpPr>
              <a:spLocks/>
            </p:cNvSpPr>
            <p:nvPr/>
          </p:nvSpPr>
          <p:spPr bwMode="auto">
            <a:xfrm flipH="1">
              <a:off x="1824" y="288"/>
              <a:ext cx="1248"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105558" name="Freeform 86"/>
            <p:cNvSpPr>
              <a:spLocks/>
            </p:cNvSpPr>
            <p:nvPr/>
          </p:nvSpPr>
          <p:spPr bwMode="auto">
            <a:xfrm>
              <a:off x="2208" y="144"/>
              <a:ext cx="448" cy="2880"/>
            </a:xfrm>
            <a:custGeom>
              <a:avLst/>
              <a:gdLst/>
              <a:ahLst/>
              <a:cxnLst>
                <a:cxn ang="0">
                  <a:pos x="144" y="2880"/>
                </a:cxn>
                <a:cxn ang="0">
                  <a:pos x="96" y="1968"/>
                </a:cxn>
                <a:cxn ang="0">
                  <a:pos x="432" y="864"/>
                </a:cxn>
                <a:cxn ang="0">
                  <a:pos x="0" y="0"/>
                </a:cxn>
              </a:cxnLst>
              <a:rect l="0" t="0" r="r" b="b"/>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a:effectLst/>
          </p:spPr>
          <p:txBody>
            <a:bodyPr wrap="none" anchor="ctr"/>
            <a:lstStyle/>
            <a:p>
              <a:endParaRPr lang="fr-FR"/>
            </a:p>
          </p:txBody>
        </p:sp>
        <p:sp>
          <p:nvSpPr>
            <p:cNvPr id="105559" name="Freeform 87"/>
            <p:cNvSpPr>
              <a:spLocks/>
            </p:cNvSpPr>
            <p:nvPr/>
          </p:nvSpPr>
          <p:spPr bwMode="auto">
            <a:xfrm>
              <a:off x="2256" y="1152"/>
              <a:ext cx="336" cy="336"/>
            </a:xfrm>
            <a:custGeom>
              <a:avLst/>
              <a:gdLst/>
              <a:ahLst/>
              <a:cxnLst>
                <a:cxn ang="0">
                  <a:pos x="336" y="0"/>
                </a:cxn>
                <a:cxn ang="0">
                  <a:pos x="0" y="336"/>
                </a:cxn>
              </a:cxnLst>
              <a:rect l="0" t="0" r="r" b="b"/>
              <a:pathLst>
                <a:path w="336" h="336">
                  <a:moveTo>
                    <a:pt x="336" y="0"/>
                  </a:moveTo>
                  <a:cubicBezTo>
                    <a:pt x="196" y="140"/>
                    <a:pt x="56" y="280"/>
                    <a:pt x="0" y="336"/>
                  </a:cubicBezTo>
                </a:path>
              </a:pathLst>
            </a:custGeom>
            <a:noFill/>
            <a:ln w="127000" cmpd="sng">
              <a:solidFill>
                <a:srgbClr val="00CCFF"/>
              </a:solidFill>
              <a:round/>
              <a:headEnd/>
              <a:tailEnd/>
            </a:ln>
            <a:effectLst/>
          </p:spPr>
          <p:txBody>
            <a:bodyPr wrap="none" anchor="ctr"/>
            <a:lstStyle/>
            <a:p>
              <a:endParaRPr lang="fr-FR"/>
            </a:p>
          </p:txBody>
        </p:sp>
        <p:sp>
          <p:nvSpPr>
            <p:cNvPr id="105560" name="Line 88"/>
            <p:cNvSpPr>
              <a:spLocks noChangeShapeType="1"/>
            </p:cNvSpPr>
            <p:nvPr/>
          </p:nvSpPr>
          <p:spPr bwMode="auto">
            <a:xfrm flipH="1">
              <a:off x="2160" y="240"/>
              <a:ext cx="96" cy="288"/>
            </a:xfrm>
            <a:prstGeom prst="line">
              <a:avLst/>
            </a:prstGeom>
            <a:noFill/>
            <a:ln w="127000">
              <a:solidFill>
                <a:srgbClr val="00CCFF"/>
              </a:solidFill>
              <a:round/>
              <a:headEnd/>
              <a:tailEnd/>
            </a:ln>
            <a:effectLst/>
          </p:spPr>
          <p:txBody>
            <a:bodyPr wrap="none" anchor="ctr"/>
            <a:lstStyle/>
            <a:p>
              <a:endParaRPr lang="fr-FR"/>
            </a:p>
          </p:txBody>
        </p:sp>
        <p:sp>
          <p:nvSpPr>
            <p:cNvPr id="105561" name="Freeform 89"/>
            <p:cNvSpPr>
              <a:spLocks/>
            </p:cNvSpPr>
            <p:nvPr/>
          </p:nvSpPr>
          <p:spPr bwMode="auto">
            <a:xfrm>
              <a:off x="1872" y="480"/>
              <a:ext cx="336" cy="1536"/>
            </a:xfrm>
            <a:custGeom>
              <a:avLst/>
              <a:gdLst/>
              <a:ahLst/>
              <a:cxnLst>
                <a:cxn ang="0">
                  <a:pos x="192" y="0"/>
                </a:cxn>
                <a:cxn ang="0">
                  <a:pos x="0" y="384"/>
                </a:cxn>
                <a:cxn ang="0">
                  <a:pos x="96" y="672"/>
                </a:cxn>
                <a:cxn ang="0">
                  <a:pos x="240" y="1392"/>
                </a:cxn>
              </a:cxnLst>
              <a:rect l="0" t="0" r="r" b="b"/>
              <a:pathLst>
                <a:path w="240" h="1392">
                  <a:moveTo>
                    <a:pt x="192" y="0"/>
                  </a:moveTo>
                  <a:lnTo>
                    <a:pt x="0" y="384"/>
                  </a:lnTo>
                  <a:lnTo>
                    <a:pt x="96" y="672"/>
                  </a:lnTo>
                  <a:lnTo>
                    <a:pt x="240" y="1392"/>
                  </a:lnTo>
                </a:path>
              </a:pathLst>
            </a:custGeom>
            <a:noFill/>
            <a:ln w="76200" cmpd="sng">
              <a:solidFill>
                <a:schemeClr val="accent1"/>
              </a:solidFill>
              <a:round/>
              <a:headEnd/>
              <a:tailEnd/>
            </a:ln>
            <a:effectLst/>
          </p:spPr>
          <p:txBody>
            <a:bodyPr wrap="none" anchor="ctr"/>
            <a:lstStyle/>
            <a:p>
              <a:endParaRPr lang="fr-FR"/>
            </a:p>
          </p:txBody>
        </p:sp>
        <p:grpSp>
          <p:nvGrpSpPr>
            <p:cNvPr id="7" name="Group 90"/>
            <p:cNvGrpSpPr>
              <a:grpSpLocks/>
            </p:cNvGrpSpPr>
            <p:nvPr/>
          </p:nvGrpSpPr>
          <p:grpSpPr bwMode="auto">
            <a:xfrm>
              <a:off x="2058" y="864"/>
              <a:ext cx="726" cy="2663"/>
              <a:chOff x="4272" y="1043"/>
              <a:chExt cx="726" cy="2663"/>
            </a:xfrm>
          </p:grpSpPr>
          <p:sp>
            <p:nvSpPr>
              <p:cNvPr id="105563" name="Freeform 91"/>
              <p:cNvSpPr>
                <a:spLocks/>
              </p:cNvSpPr>
              <p:nvPr/>
            </p:nvSpPr>
            <p:spPr bwMode="auto">
              <a:xfrm flipH="1">
                <a:off x="4320" y="1043"/>
                <a:ext cx="473" cy="2463"/>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a:effectLst/>
            </p:spPr>
            <p:txBody>
              <a:bodyPr wrap="none" anchor="ctr"/>
              <a:lstStyle/>
              <a:p>
                <a:endParaRPr lang="fr-FR"/>
              </a:p>
            </p:txBody>
          </p:sp>
          <p:sp>
            <p:nvSpPr>
              <p:cNvPr id="105564" name="Freeform 92"/>
              <p:cNvSpPr>
                <a:spLocks/>
              </p:cNvSpPr>
              <p:nvPr/>
            </p:nvSpPr>
            <p:spPr bwMode="auto">
              <a:xfrm flipH="1">
                <a:off x="4375" y="1359"/>
                <a:ext cx="519"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05565" name="Freeform 93"/>
              <p:cNvSpPr>
                <a:spLocks/>
              </p:cNvSpPr>
              <p:nvPr/>
            </p:nvSpPr>
            <p:spPr bwMode="auto">
              <a:xfrm flipH="1">
                <a:off x="4272" y="2101"/>
                <a:ext cx="726"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a:effectLst/>
            </p:spPr>
            <p:txBody>
              <a:bodyPr wrap="none" anchor="ctr"/>
              <a:lstStyle/>
              <a:p>
                <a:endParaRPr lang="fr-FR"/>
              </a:p>
            </p:txBody>
          </p:sp>
          <p:sp>
            <p:nvSpPr>
              <p:cNvPr id="105566" name="Freeform 94"/>
              <p:cNvSpPr>
                <a:spLocks/>
              </p:cNvSpPr>
              <p:nvPr/>
            </p:nvSpPr>
            <p:spPr bwMode="auto">
              <a:xfrm>
                <a:off x="4529" y="1056"/>
                <a:ext cx="52"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a:effectLst/>
            </p:spPr>
            <p:txBody>
              <a:bodyPr wrap="none" anchor="ctr"/>
              <a:lstStyle/>
              <a:p>
                <a:endParaRPr lang="fr-FR"/>
              </a:p>
            </p:txBody>
          </p:sp>
        </p:grpSp>
        <p:sp>
          <p:nvSpPr>
            <p:cNvPr id="105567" name="Line 95"/>
            <p:cNvSpPr>
              <a:spLocks noChangeShapeType="1"/>
            </p:cNvSpPr>
            <p:nvPr/>
          </p:nvSpPr>
          <p:spPr bwMode="auto">
            <a:xfrm>
              <a:off x="2016" y="768"/>
              <a:ext cx="192" cy="144"/>
            </a:xfrm>
            <a:prstGeom prst="line">
              <a:avLst/>
            </a:prstGeom>
            <a:noFill/>
            <a:ln w="76200">
              <a:solidFill>
                <a:schemeClr val="accent2"/>
              </a:solidFill>
              <a:round/>
              <a:headEnd/>
              <a:tailEnd/>
            </a:ln>
            <a:effectLst/>
          </p:spPr>
          <p:txBody>
            <a:bodyPr wrap="none" anchor="ctr"/>
            <a:lstStyle/>
            <a:p>
              <a:endParaRPr lang="fr-FR"/>
            </a:p>
          </p:txBody>
        </p:sp>
        <p:sp>
          <p:nvSpPr>
            <p:cNvPr id="105568" name="Oval 96"/>
            <p:cNvSpPr>
              <a:spLocks noChangeArrowheads="1"/>
            </p:cNvSpPr>
            <p:nvPr/>
          </p:nvSpPr>
          <p:spPr bwMode="auto">
            <a:xfrm>
              <a:off x="2016" y="528"/>
              <a:ext cx="144" cy="144"/>
            </a:xfrm>
            <a:prstGeom prst="ellipse">
              <a:avLst/>
            </a:prstGeom>
            <a:solidFill>
              <a:schemeClr val="tx2"/>
            </a:solidFill>
            <a:ln w="9525">
              <a:solidFill>
                <a:schemeClr val="bg1"/>
              </a:solidFill>
              <a:round/>
              <a:headEnd/>
              <a:tailEnd/>
            </a:ln>
            <a:effectLst/>
          </p:spPr>
          <p:txBody>
            <a:bodyPr wrap="none" anchor="ctr"/>
            <a:lstStyle/>
            <a:p>
              <a:endParaRPr lang="fr-FR"/>
            </a:p>
          </p:txBody>
        </p:sp>
        <p:sp>
          <p:nvSpPr>
            <p:cNvPr id="105569" name="Line 97"/>
            <p:cNvSpPr>
              <a:spLocks noChangeShapeType="1"/>
            </p:cNvSpPr>
            <p:nvPr/>
          </p:nvSpPr>
          <p:spPr bwMode="auto">
            <a:xfrm>
              <a:off x="2016" y="1200"/>
              <a:ext cx="96" cy="1"/>
            </a:xfrm>
            <a:prstGeom prst="line">
              <a:avLst/>
            </a:prstGeom>
            <a:noFill/>
            <a:ln w="76200">
              <a:solidFill>
                <a:schemeClr val="accent1"/>
              </a:solidFill>
              <a:round/>
              <a:headEnd/>
              <a:tailEnd/>
            </a:ln>
            <a:effectLst/>
          </p:spPr>
          <p:txBody>
            <a:bodyPr wrap="none" anchor="ctr"/>
            <a:lstStyle/>
            <a:p>
              <a:endParaRPr lang="fr-FR"/>
            </a:p>
          </p:txBody>
        </p:sp>
        <p:sp>
          <p:nvSpPr>
            <p:cNvPr id="105570" name="Oval 98"/>
            <p:cNvSpPr>
              <a:spLocks noChangeArrowheads="1"/>
            </p:cNvSpPr>
            <p:nvPr/>
          </p:nvSpPr>
          <p:spPr bwMode="auto">
            <a:xfrm>
              <a:off x="2016" y="1104"/>
              <a:ext cx="144" cy="144"/>
            </a:xfrm>
            <a:prstGeom prst="ellipse">
              <a:avLst/>
            </a:prstGeom>
            <a:solidFill>
              <a:schemeClr val="tx2"/>
            </a:solidFill>
            <a:ln w="9525">
              <a:solidFill>
                <a:schemeClr val="tx1"/>
              </a:solidFill>
              <a:round/>
              <a:headEnd/>
              <a:tailEnd/>
            </a:ln>
            <a:effectLst/>
          </p:spPr>
          <p:txBody>
            <a:bodyPr wrap="none" anchor="ctr"/>
            <a:lstStyle/>
            <a:p>
              <a:endParaRPr lang="fr-FR"/>
            </a:p>
          </p:txBody>
        </p:sp>
        <p:sp>
          <p:nvSpPr>
            <p:cNvPr id="105571" name="Oval 99"/>
            <p:cNvSpPr>
              <a:spLocks noChangeArrowheads="1"/>
            </p:cNvSpPr>
            <p:nvPr/>
          </p:nvSpPr>
          <p:spPr bwMode="auto">
            <a:xfrm>
              <a:off x="2256" y="2208"/>
              <a:ext cx="144" cy="144"/>
            </a:xfrm>
            <a:prstGeom prst="ellipse">
              <a:avLst/>
            </a:prstGeom>
            <a:solidFill>
              <a:schemeClr val="tx2"/>
            </a:solidFill>
            <a:ln w="9525">
              <a:solidFill>
                <a:schemeClr val="tx1"/>
              </a:solidFill>
              <a:round/>
              <a:headEnd/>
              <a:tailEnd/>
            </a:ln>
            <a:effectLst/>
          </p:spPr>
          <p:txBody>
            <a:bodyPr wrap="none" anchor="ctr"/>
            <a:lstStyle/>
            <a:p>
              <a:endParaRPr lang="fr-FR"/>
            </a:p>
          </p:txBody>
        </p:sp>
      </p:grpSp>
      <p:grpSp>
        <p:nvGrpSpPr>
          <p:cNvPr id="8" name="Group 100"/>
          <p:cNvGrpSpPr>
            <a:grpSpLocks/>
          </p:cNvGrpSpPr>
          <p:nvPr/>
        </p:nvGrpSpPr>
        <p:grpSpPr bwMode="auto">
          <a:xfrm>
            <a:off x="5039078" y="549276"/>
            <a:ext cx="1981200" cy="5573713"/>
            <a:chOff x="1824" y="144"/>
            <a:chExt cx="1248" cy="3511"/>
          </a:xfrm>
        </p:grpSpPr>
        <p:sp>
          <p:nvSpPr>
            <p:cNvPr id="105573" name="Freeform 101" descr="blanc)"/>
            <p:cNvSpPr>
              <a:spLocks/>
            </p:cNvSpPr>
            <p:nvPr/>
          </p:nvSpPr>
          <p:spPr bwMode="auto">
            <a:xfrm flipH="1">
              <a:off x="1824" y="288"/>
              <a:ext cx="1248"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105574" name="Oval 102"/>
            <p:cNvSpPr>
              <a:spLocks noChangeArrowheads="1"/>
            </p:cNvSpPr>
            <p:nvPr/>
          </p:nvSpPr>
          <p:spPr bwMode="auto">
            <a:xfrm>
              <a:off x="1920" y="576"/>
              <a:ext cx="192" cy="192"/>
            </a:xfrm>
            <a:prstGeom prst="ellipse">
              <a:avLst/>
            </a:prstGeom>
            <a:solidFill>
              <a:srgbClr val="FFFF00"/>
            </a:solidFill>
            <a:ln w="9525">
              <a:solidFill>
                <a:schemeClr val="tx1"/>
              </a:solidFill>
              <a:round/>
              <a:headEnd/>
              <a:tailEnd/>
            </a:ln>
            <a:effectLst/>
          </p:spPr>
          <p:txBody>
            <a:bodyPr wrap="none" anchor="ctr"/>
            <a:lstStyle/>
            <a:p>
              <a:endParaRPr lang="fr-FR"/>
            </a:p>
          </p:txBody>
        </p:sp>
        <p:sp>
          <p:nvSpPr>
            <p:cNvPr id="105575" name="Freeform 103"/>
            <p:cNvSpPr>
              <a:spLocks/>
            </p:cNvSpPr>
            <p:nvPr/>
          </p:nvSpPr>
          <p:spPr bwMode="auto">
            <a:xfrm>
              <a:off x="2208" y="144"/>
              <a:ext cx="448" cy="2880"/>
            </a:xfrm>
            <a:custGeom>
              <a:avLst/>
              <a:gdLst/>
              <a:ahLst/>
              <a:cxnLst>
                <a:cxn ang="0">
                  <a:pos x="144" y="2880"/>
                </a:cxn>
                <a:cxn ang="0">
                  <a:pos x="96" y="1968"/>
                </a:cxn>
                <a:cxn ang="0">
                  <a:pos x="432" y="864"/>
                </a:cxn>
                <a:cxn ang="0">
                  <a:pos x="0" y="0"/>
                </a:cxn>
              </a:cxnLst>
              <a:rect l="0" t="0" r="r" b="b"/>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a:effectLst/>
          </p:spPr>
          <p:txBody>
            <a:bodyPr wrap="none" anchor="ctr"/>
            <a:lstStyle/>
            <a:p>
              <a:endParaRPr lang="fr-FR"/>
            </a:p>
          </p:txBody>
        </p:sp>
        <p:sp>
          <p:nvSpPr>
            <p:cNvPr id="105576" name="Freeform 104"/>
            <p:cNvSpPr>
              <a:spLocks/>
            </p:cNvSpPr>
            <p:nvPr/>
          </p:nvSpPr>
          <p:spPr bwMode="auto">
            <a:xfrm>
              <a:off x="2256" y="1152"/>
              <a:ext cx="336" cy="336"/>
            </a:xfrm>
            <a:custGeom>
              <a:avLst/>
              <a:gdLst/>
              <a:ahLst/>
              <a:cxnLst>
                <a:cxn ang="0">
                  <a:pos x="336" y="0"/>
                </a:cxn>
                <a:cxn ang="0">
                  <a:pos x="0" y="336"/>
                </a:cxn>
              </a:cxnLst>
              <a:rect l="0" t="0" r="r" b="b"/>
              <a:pathLst>
                <a:path w="336" h="336">
                  <a:moveTo>
                    <a:pt x="336" y="0"/>
                  </a:moveTo>
                  <a:cubicBezTo>
                    <a:pt x="196" y="140"/>
                    <a:pt x="56" y="280"/>
                    <a:pt x="0" y="336"/>
                  </a:cubicBezTo>
                </a:path>
              </a:pathLst>
            </a:custGeom>
            <a:noFill/>
            <a:ln w="127000" cmpd="sng">
              <a:solidFill>
                <a:srgbClr val="00CCFF"/>
              </a:solidFill>
              <a:round/>
              <a:headEnd/>
              <a:tailEnd/>
            </a:ln>
            <a:effectLst/>
          </p:spPr>
          <p:txBody>
            <a:bodyPr wrap="none" anchor="ctr"/>
            <a:lstStyle/>
            <a:p>
              <a:endParaRPr lang="fr-FR"/>
            </a:p>
          </p:txBody>
        </p:sp>
        <p:sp>
          <p:nvSpPr>
            <p:cNvPr id="105577" name="Line 105"/>
            <p:cNvSpPr>
              <a:spLocks noChangeShapeType="1"/>
            </p:cNvSpPr>
            <p:nvPr/>
          </p:nvSpPr>
          <p:spPr bwMode="auto">
            <a:xfrm flipH="1">
              <a:off x="2160" y="240"/>
              <a:ext cx="96" cy="288"/>
            </a:xfrm>
            <a:prstGeom prst="line">
              <a:avLst/>
            </a:prstGeom>
            <a:noFill/>
            <a:ln w="127000">
              <a:solidFill>
                <a:srgbClr val="00CCFF"/>
              </a:solidFill>
              <a:round/>
              <a:headEnd/>
              <a:tailEnd/>
            </a:ln>
            <a:effectLst/>
          </p:spPr>
          <p:txBody>
            <a:bodyPr wrap="none" anchor="ctr"/>
            <a:lstStyle/>
            <a:p>
              <a:endParaRPr lang="fr-FR"/>
            </a:p>
          </p:txBody>
        </p:sp>
        <p:sp>
          <p:nvSpPr>
            <p:cNvPr id="105578" name="Freeform 106"/>
            <p:cNvSpPr>
              <a:spLocks/>
            </p:cNvSpPr>
            <p:nvPr/>
          </p:nvSpPr>
          <p:spPr bwMode="auto">
            <a:xfrm>
              <a:off x="1872" y="480"/>
              <a:ext cx="336" cy="1536"/>
            </a:xfrm>
            <a:custGeom>
              <a:avLst/>
              <a:gdLst/>
              <a:ahLst/>
              <a:cxnLst>
                <a:cxn ang="0">
                  <a:pos x="192" y="0"/>
                </a:cxn>
                <a:cxn ang="0">
                  <a:pos x="0" y="384"/>
                </a:cxn>
                <a:cxn ang="0">
                  <a:pos x="96" y="672"/>
                </a:cxn>
                <a:cxn ang="0">
                  <a:pos x="240" y="1392"/>
                </a:cxn>
              </a:cxnLst>
              <a:rect l="0" t="0" r="r" b="b"/>
              <a:pathLst>
                <a:path w="240" h="1392">
                  <a:moveTo>
                    <a:pt x="192" y="0"/>
                  </a:moveTo>
                  <a:lnTo>
                    <a:pt x="0" y="384"/>
                  </a:lnTo>
                  <a:lnTo>
                    <a:pt x="96" y="672"/>
                  </a:lnTo>
                  <a:lnTo>
                    <a:pt x="240" y="1392"/>
                  </a:lnTo>
                </a:path>
              </a:pathLst>
            </a:custGeom>
            <a:noFill/>
            <a:ln w="76200" cmpd="sng">
              <a:solidFill>
                <a:schemeClr val="accent1"/>
              </a:solidFill>
              <a:round/>
              <a:headEnd/>
              <a:tailEnd/>
            </a:ln>
            <a:effectLst/>
          </p:spPr>
          <p:txBody>
            <a:bodyPr wrap="none" anchor="ctr"/>
            <a:lstStyle/>
            <a:p>
              <a:endParaRPr lang="fr-FR"/>
            </a:p>
          </p:txBody>
        </p:sp>
        <p:grpSp>
          <p:nvGrpSpPr>
            <p:cNvPr id="9" name="Group 107"/>
            <p:cNvGrpSpPr>
              <a:grpSpLocks/>
            </p:cNvGrpSpPr>
            <p:nvPr/>
          </p:nvGrpSpPr>
          <p:grpSpPr bwMode="auto">
            <a:xfrm>
              <a:off x="2058" y="864"/>
              <a:ext cx="726" cy="2663"/>
              <a:chOff x="4272" y="1043"/>
              <a:chExt cx="726" cy="2663"/>
            </a:xfrm>
          </p:grpSpPr>
          <p:sp>
            <p:nvSpPr>
              <p:cNvPr id="105580" name="Freeform 108"/>
              <p:cNvSpPr>
                <a:spLocks/>
              </p:cNvSpPr>
              <p:nvPr/>
            </p:nvSpPr>
            <p:spPr bwMode="auto">
              <a:xfrm flipH="1">
                <a:off x="4320" y="1043"/>
                <a:ext cx="473" cy="2463"/>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a:effectLst/>
            </p:spPr>
            <p:txBody>
              <a:bodyPr wrap="none" anchor="ctr"/>
              <a:lstStyle/>
              <a:p>
                <a:endParaRPr lang="fr-FR"/>
              </a:p>
            </p:txBody>
          </p:sp>
          <p:sp>
            <p:nvSpPr>
              <p:cNvPr id="105581" name="Freeform 109"/>
              <p:cNvSpPr>
                <a:spLocks/>
              </p:cNvSpPr>
              <p:nvPr/>
            </p:nvSpPr>
            <p:spPr bwMode="auto">
              <a:xfrm flipH="1">
                <a:off x="4375" y="1359"/>
                <a:ext cx="519"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05582" name="Freeform 110"/>
              <p:cNvSpPr>
                <a:spLocks/>
              </p:cNvSpPr>
              <p:nvPr/>
            </p:nvSpPr>
            <p:spPr bwMode="auto">
              <a:xfrm flipH="1">
                <a:off x="4272" y="2101"/>
                <a:ext cx="726"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a:effectLst/>
            </p:spPr>
            <p:txBody>
              <a:bodyPr wrap="none" anchor="ctr"/>
              <a:lstStyle/>
              <a:p>
                <a:endParaRPr lang="fr-FR"/>
              </a:p>
            </p:txBody>
          </p:sp>
          <p:sp>
            <p:nvSpPr>
              <p:cNvPr id="105583" name="Freeform 111"/>
              <p:cNvSpPr>
                <a:spLocks/>
              </p:cNvSpPr>
              <p:nvPr/>
            </p:nvSpPr>
            <p:spPr bwMode="auto">
              <a:xfrm>
                <a:off x="4529" y="1056"/>
                <a:ext cx="52"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a:effectLst/>
            </p:spPr>
            <p:txBody>
              <a:bodyPr wrap="none" anchor="ctr"/>
              <a:lstStyle/>
              <a:p>
                <a:endParaRPr lang="fr-FR"/>
              </a:p>
            </p:txBody>
          </p:sp>
        </p:grpSp>
        <p:sp>
          <p:nvSpPr>
            <p:cNvPr id="105584" name="Line 112"/>
            <p:cNvSpPr>
              <a:spLocks noChangeShapeType="1"/>
            </p:cNvSpPr>
            <p:nvPr/>
          </p:nvSpPr>
          <p:spPr bwMode="auto">
            <a:xfrm>
              <a:off x="2016" y="768"/>
              <a:ext cx="192" cy="144"/>
            </a:xfrm>
            <a:prstGeom prst="line">
              <a:avLst/>
            </a:prstGeom>
            <a:noFill/>
            <a:ln w="76200">
              <a:solidFill>
                <a:schemeClr val="accent2"/>
              </a:solidFill>
              <a:round/>
              <a:headEnd/>
              <a:tailEnd/>
            </a:ln>
            <a:effectLst/>
          </p:spPr>
          <p:txBody>
            <a:bodyPr wrap="none" anchor="ctr"/>
            <a:lstStyle/>
            <a:p>
              <a:endParaRPr lang="fr-FR"/>
            </a:p>
          </p:txBody>
        </p:sp>
        <p:sp>
          <p:nvSpPr>
            <p:cNvPr id="105585" name="Oval 113"/>
            <p:cNvSpPr>
              <a:spLocks noChangeArrowheads="1"/>
            </p:cNvSpPr>
            <p:nvPr/>
          </p:nvSpPr>
          <p:spPr bwMode="auto">
            <a:xfrm>
              <a:off x="2016" y="528"/>
              <a:ext cx="144" cy="144"/>
            </a:xfrm>
            <a:prstGeom prst="ellipse">
              <a:avLst/>
            </a:prstGeom>
            <a:solidFill>
              <a:schemeClr val="tx2"/>
            </a:solidFill>
            <a:ln w="9525">
              <a:solidFill>
                <a:schemeClr val="bg1"/>
              </a:solidFill>
              <a:round/>
              <a:headEnd/>
              <a:tailEnd/>
            </a:ln>
            <a:effectLst/>
          </p:spPr>
          <p:txBody>
            <a:bodyPr wrap="none" anchor="ctr"/>
            <a:lstStyle/>
            <a:p>
              <a:endParaRPr lang="fr-FR"/>
            </a:p>
          </p:txBody>
        </p:sp>
        <p:sp>
          <p:nvSpPr>
            <p:cNvPr id="105586" name="Line 114"/>
            <p:cNvSpPr>
              <a:spLocks noChangeShapeType="1"/>
            </p:cNvSpPr>
            <p:nvPr/>
          </p:nvSpPr>
          <p:spPr bwMode="auto">
            <a:xfrm>
              <a:off x="2016" y="1200"/>
              <a:ext cx="96" cy="1"/>
            </a:xfrm>
            <a:prstGeom prst="line">
              <a:avLst/>
            </a:prstGeom>
            <a:noFill/>
            <a:ln w="76200">
              <a:solidFill>
                <a:schemeClr val="accent1"/>
              </a:solidFill>
              <a:round/>
              <a:headEnd/>
              <a:tailEnd/>
            </a:ln>
            <a:effectLst/>
          </p:spPr>
          <p:txBody>
            <a:bodyPr wrap="none" anchor="ctr"/>
            <a:lstStyle/>
            <a:p>
              <a:endParaRPr lang="fr-FR"/>
            </a:p>
          </p:txBody>
        </p:sp>
        <p:sp>
          <p:nvSpPr>
            <p:cNvPr id="105587" name="Oval 115"/>
            <p:cNvSpPr>
              <a:spLocks noChangeArrowheads="1"/>
            </p:cNvSpPr>
            <p:nvPr/>
          </p:nvSpPr>
          <p:spPr bwMode="auto">
            <a:xfrm>
              <a:off x="2016" y="1104"/>
              <a:ext cx="144" cy="144"/>
            </a:xfrm>
            <a:prstGeom prst="ellipse">
              <a:avLst/>
            </a:prstGeom>
            <a:solidFill>
              <a:schemeClr val="tx2"/>
            </a:solidFill>
            <a:ln w="9525">
              <a:solidFill>
                <a:schemeClr val="tx1"/>
              </a:solidFill>
              <a:round/>
              <a:headEnd/>
              <a:tailEnd/>
            </a:ln>
            <a:effectLst/>
          </p:spPr>
          <p:txBody>
            <a:bodyPr wrap="none" anchor="ctr"/>
            <a:lstStyle/>
            <a:p>
              <a:endParaRPr lang="fr-FR"/>
            </a:p>
          </p:txBody>
        </p:sp>
        <p:sp>
          <p:nvSpPr>
            <p:cNvPr id="105588" name="Oval 116"/>
            <p:cNvSpPr>
              <a:spLocks noChangeArrowheads="1"/>
            </p:cNvSpPr>
            <p:nvPr/>
          </p:nvSpPr>
          <p:spPr bwMode="auto">
            <a:xfrm>
              <a:off x="2256" y="2208"/>
              <a:ext cx="144" cy="144"/>
            </a:xfrm>
            <a:prstGeom prst="ellipse">
              <a:avLst/>
            </a:prstGeom>
            <a:solidFill>
              <a:schemeClr val="tx2"/>
            </a:solidFill>
            <a:ln w="9525">
              <a:solidFill>
                <a:schemeClr val="tx1"/>
              </a:solidFill>
              <a:round/>
              <a:headEnd/>
              <a:tailEnd/>
            </a:ln>
            <a:effectLst/>
          </p:spPr>
          <p:txBody>
            <a:bodyPr wrap="none" anchor="ctr"/>
            <a:lstStyle/>
            <a:p>
              <a:endParaRPr lang="fr-FR"/>
            </a:p>
          </p:txBody>
        </p:sp>
        <p:sp>
          <p:nvSpPr>
            <p:cNvPr id="105589" name="Oval 117"/>
            <p:cNvSpPr>
              <a:spLocks noChangeArrowheads="1"/>
            </p:cNvSpPr>
            <p:nvPr/>
          </p:nvSpPr>
          <p:spPr bwMode="auto">
            <a:xfrm>
              <a:off x="2064" y="1296"/>
              <a:ext cx="192" cy="192"/>
            </a:xfrm>
            <a:prstGeom prst="ellipse">
              <a:avLst/>
            </a:prstGeom>
            <a:solidFill>
              <a:srgbClr val="FFFF00"/>
            </a:solidFill>
            <a:ln w="9525">
              <a:solidFill>
                <a:schemeClr val="tx1"/>
              </a:solidFill>
              <a:round/>
              <a:headEnd/>
              <a:tailEnd/>
            </a:ln>
            <a:effectLst/>
          </p:spPr>
          <p:txBody>
            <a:bodyPr wrap="none" anchor="ctr"/>
            <a:lstStyle/>
            <a:p>
              <a:endParaRPr lang="fr-FR"/>
            </a:p>
          </p:txBody>
        </p:sp>
        <p:sp>
          <p:nvSpPr>
            <p:cNvPr id="105590" name="Oval 118"/>
            <p:cNvSpPr>
              <a:spLocks noChangeArrowheads="1"/>
            </p:cNvSpPr>
            <p:nvPr/>
          </p:nvSpPr>
          <p:spPr bwMode="auto">
            <a:xfrm>
              <a:off x="2208" y="1200"/>
              <a:ext cx="192" cy="192"/>
            </a:xfrm>
            <a:prstGeom prst="ellipse">
              <a:avLst/>
            </a:prstGeom>
            <a:solidFill>
              <a:srgbClr val="FFFF00"/>
            </a:solidFill>
            <a:ln w="9525">
              <a:solidFill>
                <a:schemeClr val="tx1"/>
              </a:solidFill>
              <a:round/>
              <a:headEnd/>
              <a:tailEnd/>
            </a:ln>
            <a:effectLst/>
          </p:spPr>
          <p:txBody>
            <a:bodyPr wrap="none" anchor="ctr"/>
            <a:lstStyle/>
            <a:p>
              <a:endParaRPr lang="fr-FR"/>
            </a:p>
          </p:txBody>
        </p:sp>
      </p:grpSp>
      <p:sp>
        <p:nvSpPr>
          <p:cNvPr id="105591" name="Oval 119"/>
          <p:cNvSpPr>
            <a:spLocks noChangeArrowheads="1"/>
          </p:cNvSpPr>
          <p:nvPr/>
        </p:nvSpPr>
        <p:spPr bwMode="auto">
          <a:xfrm>
            <a:off x="5343878" y="3444875"/>
            <a:ext cx="304800" cy="304800"/>
          </a:xfrm>
          <a:prstGeom prst="ellipse">
            <a:avLst/>
          </a:prstGeom>
          <a:solidFill>
            <a:srgbClr val="FFFF00"/>
          </a:solidFill>
          <a:ln w="9525">
            <a:solidFill>
              <a:schemeClr val="tx1"/>
            </a:solidFill>
            <a:round/>
            <a:headEnd/>
            <a:tailEnd/>
          </a:ln>
          <a:effectLst/>
        </p:spPr>
        <p:txBody>
          <a:bodyPr wrap="none" anchor="ctr"/>
          <a:lstStyle/>
          <a:p>
            <a:endParaRPr lang="fr-FR"/>
          </a:p>
        </p:txBody>
      </p:sp>
      <p:sp>
        <p:nvSpPr>
          <p:cNvPr id="105592" name="Oval 120"/>
          <p:cNvSpPr>
            <a:spLocks noChangeArrowheads="1"/>
          </p:cNvSpPr>
          <p:nvPr/>
        </p:nvSpPr>
        <p:spPr bwMode="auto">
          <a:xfrm>
            <a:off x="5980289" y="4076700"/>
            <a:ext cx="304800" cy="304800"/>
          </a:xfrm>
          <a:prstGeom prst="ellipse">
            <a:avLst/>
          </a:prstGeom>
          <a:solidFill>
            <a:srgbClr val="FFFF00"/>
          </a:solidFill>
          <a:ln w="9525">
            <a:solidFill>
              <a:schemeClr val="tx1"/>
            </a:solidFill>
            <a:round/>
            <a:headEnd/>
            <a:tailEnd/>
          </a:ln>
          <a:effectLst/>
        </p:spPr>
        <p:txBody>
          <a:bodyPr wrap="none" anchor="ctr"/>
          <a:lstStyle/>
          <a:p>
            <a:endParaRPr lang="fr-FR"/>
          </a:p>
        </p:txBody>
      </p:sp>
      <p:sp>
        <p:nvSpPr>
          <p:cNvPr id="105593" name="Oval 121"/>
          <p:cNvSpPr>
            <a:spLocks noChangeArrowheads="1"/>
          </p:cNvSpPr>
          <p:nvPr/>
        </p:nvSpPr>
        <p:spPr bwMode="auto">
          <a:xfrm>
            <a:off x="795867" y="6235700"/>
            <a:ext cx="304800" cy="304800"/>
          </a:xfrm>
          <a:prstGeom prst="ellipse">
            <a:avLst/>
          </a:prstGeom>
          <a:solidFill>
            <a:srgbClr val="FFFF00"/>
          </a:solidFill>
          <a:ln w="9525">
            <a:solidFill>
              <a:schemeClr val="tx1"/>
            </a:solidFill>
            <a:round/>
            <a:headEnd/>
            <a:tailEnd/>
          </a:ln>
          <a:effectLst/>
        </p:spPr>
        <p:txBody>
          <a:bodyPr wrap="none" anchor="ctr"/>
          <a:lstStyle/>
          <a:p>
            <a:endParaRPr lang="fr-FR"/>
          </a:p>
        </p:txBody>
      </p:sp>
      <p:sp>
        <p:nvSpPr>
          <p:cNvPr id="105594" name="Text Box 122"/>
          <p:cNvSpPr txBox="1">
            <a:spLocks noChangeArrowheads="1"/>
          </p:cNvSpPr>
          <p:nvPr/>
        </p:nvSpPr>
        <p:spPr bwMode="auto">
          <a:xfrm>
            <a:off x="1371600" y="6092825"/>
            <a:ext cx="5760156" cy="457200"/>
          </a:xfrm>
          <a:prstGeom prst="rect">
            <a:avLst/>
          </a:prstGeom>
          <a:noFill/>
          <a:ln w="136525">
            <a:noFill/>
            <a:miter lim="800000"/>
            <a:headEnd/>
            <a:tailEnd/>
          </a:ln>
          <a:effectLst/>
        </p:spPr>
        <p:txBody>
          <a:bodyPr>
            <a:spAutoFit/>
          </a:bodyPr>
          <a:lstStyle/>
          <a:p>
            <a:pPr>
              <a:spcBef>
                <a:spcPct val="50000"/>
              </a:spcBef>
            </a:pPr>
            <a:r>
              <a:rPr lang="en-US"/>
              <a:t>Closed shunts disconnections stage by stage  </a:t>
            </a:r>
          </a:p>
        </p:txBody>
      </p:sp>
      <p:sp>
        <p:nvSpPr>
          <p:cNvPr id="105595" name="Text Box 123"/>
          <p:cNvSpPr txBox="1">
            <a:spLocks noChangeArrowheads="1"/>
          </p:cNvSpPr>
          <p:nvPr/>
        </p:nvSpPr>
        <p:spPr bwMode="auto">
          <a:xfrm>
            <a:off x="0" y="0"/>
            <a:ext cx="2524478" cy="457200"/>
          </a:xfrm>
          <a:prstGeom prst="rect">
            <a:avLst/>
          </a:prstGeom>
          <a:noFill/>
          <a:ln w="136525">
            <a:noFill/>
            <a:miter lim="800000"/>
            <a:headEnd/>
            <a:tailEnd/>
          </a:ln>
          <a:effectLst/>
        </p:spPr>
        <p:txBody>
          <a:bodyPr>
            <a:spAutoFit/>
          </a:bodyPr>
          <a:lstStyle/>
          <a:p>
            <a:pPr>
              <a:spcBef>
                <a:spcPct val="50000"/>
              </a:spcBef>
            </a:pPr>
            <a:r>
              <a:rPr lang="en-US"/>
              <a:t>Pattern 2 treatment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descr="Grands confettis"/>
          <p:cNvSpPr>
            <a:spLocks noChangeArrowheads="1"/>
          </p:cNvSpPr>
          <p:nvPr/>
        </p:nvSpPr>
        <p:spPr bwMode="auto">
          <a:xfrm>
            <a:off x="539045" y="3068638"/>
            <a:ext cx="8153400" cy="28194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93187" name="Rectangle 3" descr="Petits confettis"/>
          <p:cNvSpPr>
            <a:spLocks noChangeArrowheads="1"/>
          </p:cNvSpPr>
          <p:nvPr/>
        </p:nvSpPr>
        <p:spPr bwMode="auto">
          <a:xfrm>
            <a:off x="539045" y="1196976"/>
            <a:ext cx="8153400" cy="1717675"/>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93188" name="Rectangle 4" descr="Briques horizontales"/>
          <p:cNvSpPr>
            <a:spLocks noChangeArrowheads="1"/>
          </p:cNvSpPr>
          <p:nvPr/>
        </p:nvSpPr>
        <p:spPr bwMode="auto">
          <a:xfrm>
            <a:off x="539045" y="1001713"/>
            <a:ext cx="8153400" cy="5334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93189" name="Rectangle 5"/>
          <p:cNvSpPr>
            <a:spLocks noChangeArrowheads="1"/>
          </p:cNvSpPr>
          <p:nvPr/>
        </p:nvSpPr>
        <p:spPr bwMode="auto">
          <a:xfrm>
            <a:off x="539045" y="1916113"/>
            <a:ext cx="6997700"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93190" name="Rectangle 6"/>
          <p:cNvSpPr>
            <a:spLocks noChangeArrowheads="1"/>
          </p:cNvSpPr>
          <p:nvPr/>
        </p:nvSpPr>
        <p:spPr bwMode="auto">
          <a:xfrm>
            <a:off x="539045"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93191" name="Line 7"/>
          <p:cNvSpPr>
            <a:spLocks noChangeShapeType="1"/>
          </p:cNvSpPr>
          <p:nvPr/>
        </p:nvSpPr>
        <p:spPr bwMode="auto">
          <a:xfrm>
            <a:off x="539045" y="2982913"/>
            <a:ext cx="8153400" cy="0"/>
          </a:xfrm>
          <a:prstGeom prst="line">
            <a:avLst/>
          </a:prstGeom>
          <a:noFill/>
          <a:ln w="76200">
            <a:solidFill>
              <a:schemeClr val="accent1"/>
            </a:solidFill>
            <a:round/>
            <a:headEnd/>
            <a:tailEnd/>
          </a:ln>
          <a:effectLst/>
        </p:spPr>
        <p:txBody>
          <a:bodyPr wrap="none" anchor="ctr"/>
          <a:lstStyle/>
          <a:p>
            <a:endParaRPr lang="fr-FR"/>
          </a:p>
        </p:txBody>
      </p:sp>
      <p:sp>
        <p:nvSpPr>
          <p:cNvPr id="93192" name="Rectangle 8"/>
          <p:cNvSpPr>
            <a:spLocks noChangeArrowheads="1"/>
          </p:cNvSpPr>
          <p:nvPr/>
        </p:nvSpPr>
        <p:spPr bwMode="auto">
          <a:xfrm>
            <a:off x="2373489"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3193" name="Rectangle 9"/>
          <p:cNvSpPr>
            <a:spLocks noChangeArrowheads="1"/>
          </p:cNvSpPr>
          <p:nvPr/>
        </p:nvSpPr>
        <p:spPr bwMode="auto">
          <a:xfrm>
            <a:off x="4548011"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3194" name="Rectangle 10"/>
          <p:cNvSpPr>
            <a:spLocks noChangeArrowheads="1"/>
          </p:cNvSpPr>
          <p:nvPr/>
        </p:nvSpPr>
        <p:spPr bwMode="auto">
          <a:xfrm>
            <a:off x="6110111" y="1535113"/>
            <a:ext cx="136878"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3195" name="Rectangle 11"/>
          <p:cNvSpPr>
            <a:spLocks noChangeArrowheads="1"/>
          </p:cNvSpPr>
          <p:nvPr/>
        </p:nvSpPr>
        <p:spPr bwMode="auto">
          <a:xfrm>
            <a:off x="3420533" y="2276475"/>
            <a:ext cx="340078"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3196" name="Rectangle 12"/>
          <p:cNvSpPr>
            <a:spLocks noChangeArrowheads="1"/>
          </p:cNvSpPr>
          <p:nvPr/>
        </p:nvSpPr>
        <p:spPr bwMode="auto">
          <a:xfrm>
            <a:off x="7198078" y="2297113"/>
            <a:ext cx="33866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3197" name="Rectangle 13" descr="Grands confettis"/>
          <p:cNvSpPr>
            <a:spLocks noChangeArrowheads="1"/>
          </p:cNvSpPr>
          <p:nvPr/>
        </p:nvSpPr>
        <p:spPr bwMode="auto">
          <a:xfrm>
            <a:off x="1490133" y="620713"/>
            <a:ext cx="5911145" cy="1066800"/>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sp>
        <p:nvSpPr>
          <p:cNvPr id="93198" name="Text Box 14"/>
          <p:cNvSpPr txBox="1">
            <a:spLocks noChangeArrowheads="1"/>
          </p:cNvSpPr>
          <p:nvPr/>
        </p:nvSpPr>
        <p:spPr bwMode="auto">
          <a:xfrm>
            <a:off x="2779889" y="908051"/>
            <a:ext cx="2943578" cy="830997"/>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a:t>Angoma, angiokeratoma</a:t>
            </a:r>
          </a:p>
        </p:txBody>
      </p:sp>
      <p:sp>
        <p:nvSpPr>
          <p:cNvPr id="93200" name="Text Box 16"/>
          <p:cNvSpPr txBox="1">
            <a:spLocks noChangeArrowheads="1"/>
          </p:cNvSpPr>
          <p:nvPr/>
        </p:nvSpPr>
        <p:spPr bwMode="auto">
          <a:xfrm>
            <a:off x="7772401" y="1060450"/>
            <a:ext cx="640644" cy="830997"/>
          </a:xfrm>
          <a:prstGeom prst="rect">
            <a:avLst/>
          </a:prstGeom>
          <a:solidFill>
            <a:schemeClr val="bg1"/>
          </a:solidFill>
          <a:ln w="136525">
            <a:noFill/>
            <a:miter lim="800000"/>
            <a:headEnd/>
            <a:tailEnd/>
          </a:ln>
          <a:effectLst/>
        </p:spPr>
        <p:txBody>
          <a:bodyPr>
            <a:spAutoFit/>
          </a:bodyPr>
          <a:lstStyle/>
          <a:p>
            <a:pPr>
              <a:spcBef>
                <a:spcPct val="50000"/>
              </a:spcBef>
            </a:pPr>
            <a:r>
              <a:rPr lang="en-US"/>
              <a:t>skin </a:t>
            </a:r>
          </a:p>
        </p:txBody>
      </p:sp>
      <p:sp>
        <p:nvSpPr>
          <p:cNvPr id="93202" name="Line 18"/>
          <p:cNvSpPr>
            <a:spLocks noChangeShapeType="1"/>
          </p:cNvSpPr>
          <p:nvPr/>
        </p:nvSpPr>
        <p:spPr bwMode="auto">
          <a:xfrm rot="-21600000">
            <a:off x="4875390" y="2133600"/>
            <a:ext cx="1279877" cy="0"/>
          </a:xfrm>
          <a:prstGeom prst="line">
            <a:avLst/>
          </a:prstGeom>
          <a:noFill/>
          <a:ln w="136525">
            <a:solidFill>
              <a:srgbClr val="FF3300"/>
            </a:solidFill>
            <a:round/>
            <a:headEnd/>
            <a:tailEnd type="triangle" w="med" len="med"/>
          </a:ln>
          <a:effectLst/>
        </p:spPr>
        <p:txBody>
          <a:bodyPr/>
          <a:lstStyle/>
          <a:p>
            <a:endParaRPr lang="fr-FR"/>
          </a:p>
        </p:txBody>
      </p:sp>
      <p:sp>
        <p:nvSpPr>
          <p:cNvPr id="93203" name="Line 19"/>
          <p:cNvSpPr>
            <a:spLocks noChangeShapeType="1"/>
          </p:cNvSpPr>
          <p:nvPr/>
        </p:nvSpPr>
        <p:spPr bwMode="auto">
          <a:xfrm rot="-21600000">
            <a:off x="1883834" y="21336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93204" name="Line 20"/>
          <p:cNvSpPr>
            <a:spLocks noChangeShapeType="1"/>
          </p:cNvSpPr>
          <p:nvPr/>
        </p:nvSpPr>
        <p:spPr bwMode="auto">
          <a:xfrm>
            <a:off x="795867" y="4076700"/>
            <a:ext cx="1279878" cy="0"/>
          </a:xfrm>
          <a:prstGeom prst="line">
            <a:avLst/>
          </a:prstGeom>
          <a:noFill/>
          <a:ln w="136525">
            <a:solidFill>
              <a:schemeClr val="bg1"/>
            </a:solidFill>
            <a:round/>
            <a:headEnd/>
            <a:tailEnd type="triangle" w="med" len="med"/>
          </a:ln>
          <a:effectLst/>
        </p:spPr>
        <p:txBody>
          <a:bodyPr/>
          <a:lstStyle/>
          <a:p>
            <a:endParaRPr lang="fr-FR"/>
          </a:p>
        </p:txBody>
      </p:sp>
      <p:sp>
        <p:nvSpPr>
          <p:cNvPr id="93206" name="Line 22"/>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93207" name="Line 23"/>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3208" name="Line 24"/>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3209" name="Line 25"/>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93210" name="Line 26"/>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3211" name="Line 27"/>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3212" name="Line 28"/>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93213" name="Line 29"/>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3215" name="Line 31"/>
          <p:cNvSpPr>
            <a:spLocks noChangeShapeType="1"/>
          </p:cNvSpPr>
          <p:nvPr/>
        </p:nvSpPr>
        <p:spPr bwMode="auto">
          <a:xfrm>
            <a:off x="7388578" y="4005263"/>
            <a:ext cx="1279878" cy="0"/>
          </a:xfrm>
          <a:prstGeom prst="line">
            <a:avLst/>
          </a:prstGeom>
          <a:noFill/>
          <a:ln w="136525">
            <a:solidFill>
              <a:schemeClr val="bg1"/>
            </a:solidFill>
            <a:round/>
            <a:headEnd/>
            <a:tailEnd type="triangle" w="med" len="med"/>
          </a:ln>
          <a:effectLst/>
        </p:spPr>
        <p:txBody>
          <a:bodyPr/>
          <a:lstStyle/>
          <a:p>
            <a:endParaRPr lang="fr-FR"/>
          </a:p>
        </p:txBody>
      </p:sp>
      <p:sp>
        <p:nvSpPr>
          <p:cNvPr id="93216" name="Line 32"/>
          <p:cNvSpPr>
            <a:spLocks noChangeShapeType="1"/>
          </p:cNvSpPr>
          <p:nvPr/>
        </p:nvSpPr>
        <p:spPr bwMode="auto">
          <a:xfrm>
            <a:off x="2267656" y="4005263"/>
            <a:ext cx="1279877" cy="0"/>
          </a:xfrm>
          <a:prstGeom prst="line">
            <a:avLst/>
          </a:prstGeom>
          <a:noFill/>
          <a:ln w="136525">
            <a:solidFill>
              <a:schemeClr val="bg1"/>
            </a:solidFill>
            <a:round/>
            <a:headEnd/>
            <a:tailEnd type="triangle" w="med" len="med"/>
          </a:ln>
          <a:effectLst/>
        </p:spPr>
        <p:txBody>
          <a:bodyPr/>
          <a:lstStyle/>
          <a:p>
            <a:endParaRPr lang="fr-FR"/>
          </a:p>
        </p:txBody>
      </p:sp>
      <p:sp>
        <p:nvSpPr>
          <p:cNvPr id="93218" name="Freeform 34"/>
          <p:cNvSpPr>
            <a:spLocks/>
          </p:cNvSpPr>
          <p:nvPr/>
        </p:nvSpPr>
        <p:spPr bwMode="auto">
          <a:xfrm>
            <a:off x="7388578" y="2133600"/>
            <a:ext cx="12700" cy="1957388"/>
          </a:xfrm>
          <a:custGeom>
            <a:avLst/>
            <a:gdLst/>
            <a:ahLst/>
            <a:cxnLst>
              <a:cxn ang="0">
                <a:pos x="0" y="0"/>
              </a:cxn>
              <a:cxn ang="0">
                <a:pos x="9" y="1233"/>
              </a:cxn>
            </a:cxnLst>
            <a:rect l="0" t="0" r="r" b="b"/>
            <a:pathLst>
              <a:path w="9" h="1233">
                <a:moveTo>
                  <a:pt x="0" y="0"/>
                </a:moveTo>
                <a:lnTo>
                  <a:pt x="9" y="1233"/>
                </a:lnTo>
              </a:path>
            </a:pathLst>
          </a:custGeom>
          <a:noFill/>
          <a:ln w="76200" cap="flat" cmpd="sng">
            <a:solidFill>
              <a:srgbClr val="FF3300"/>
            </a:solidFill>
            <a:prstDash val="solid"/>
            <a:round/>
            <a:headEnd type="oval" w="med" len="med"/>
            <a:tailEnd type="triangle" w="med" len="med"/>
          </a:ln>
          <a:effectLst/>
        </p:spPr>
        <p:txBody>
          <a:bodyPr/>
          <a:lstStyle/>
          <a:p>
            <a:endParaRPr lang="fr-FR"/>
          </a:p>
        </p:txBody>
      </p:sp>
      <p:sp>
        <p:nvSpPr>
          <p:cNvPr id="93219" name="Rectangle 35"/>
          <p:cNvSpPr>
            <a:spLocks noChangeArrowheads="1"/>
          </p:cNvSpPr>
          <p:nvPr/>
        </p:nvSpPr>
        <p:spPr bwMode="auto">
          <a:xfrm>
            <a:off x="1480257" y="2276475"/>
            <a:ext cx="34007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3221" name="Line 37"/>
          <p:cNvSpPr>
            <a:spLocks noChangeShapeType="1"/>
          </p:cNvSpPr>
          <p:nvPr/>
        </p:nvSpPr>
        <p:spPr bwMode="auto">
          <a:xfrm>
            <a:off x="539045" y="2139950"/>
            <a:ext cx="896056" cy="0"/>
          </a:xfrm>
          <a:prstGeom prst="line">
            <a:avLst/>
          </a:prstGeom>
          <a:noFill/>
          <a:ln w="136525">
            <a:solidFill>
              <a:schemeClr val="bg1"/>
            </a:solidFill>
            <a:round/>
            <a:headEnd/>
            <a:tailEnd type="triangle" w="med" len="med"/>
          </a:ln>
          <a:effectLst/>
        </p:spPr>
        <p:txBody>
          <a:bodyPr/>
          <a:lstStyle/>
          <a:p>
            <a:endParaRPr lang="fr-FR"/>
          </a:p>
        </p:txBody>
      </p:sp>
      <p:sp>
        <p:nvSpPr>
          <p:cNvPr id="93222" name="Freeform 38"/>
          <p:cNvSpPr>
            <a:spLocks/>
          </p:cNvSpPr>
          <p:nvPr/>
        </p:nvSpPr>
        <p:spPr bwMode="auto">
          <a:xfrm>
            <a:off x="1677812" y="2133601"/>
            <a:ext cx="5644" cy="1909763"/>
          </a:xfrm>
          <a:custGeom>
            <a:avLst/>
            <a:gdLst/>
            <a:ahLst/>
            <a:cxnLst>
              <a:cxn ang="0">
                <a:pos x="0" y="0"/>
              </a:cxn>
              <a:cxn ang="0">
                <a:pos x="4" y="1203"/>
              </a:cxn>
            </a:cxnLst>
            <a:rect l="0" t="0" r="r" b="b"/>
            <a:pathLst>
              <a:path w="4" h="1203">
                <a:moveTo>
                  <a:pt x="0" y="0"/>
                </a:moveTo>
                <a:lnTo>
                  <a:pt x="4" y="1203"/>
                </a:lnTo>
              </a:path>
            </a:pathLst>
          </a:custGeom>
          <a:noFill/>
          <a:ln w="57150" cap="flat" cmpd="sng">
            <a:solidFill>
              <a:schemeClr val="bg1"/>
            </a:solidFill>
            <a:prstDash val="solid"/>
            <a:round/>
            <a:headEnd type="oval" w="med" len="med"/>
            <a:tailEnd type="triangle" w="med" len="med"/>
          </a:ln>
          <a:effectLst/>
        </p:spPr>
        <p:txBody>
          <a:bodyPr/>
          <a:lstStyle/>
          <a:p>
            <a:endParaRPr lang="fr-FR"/>
          </a:p>
        </p:txBody>
      </p:sp>
      <p:sp>
        <p:nvSpPr>
          <p:cNvPr id="93223" name="Freeform 39"/>
          <p:cNvSpPr>
            <a:spLocks/>
          </p:cNvSpPr>
          <p:nvPr/>
        </p:nvSpPr>
        <p:spPr bwMode="auto">
          <a:xfrm>
            <a:off x="3530600" y="2276476"/>
            <a:ext cx="1412" cy="1763713"/>
          </a:xfrm>
          <a:custGeom>
            <a:avLst/>
            <a:gdLst/>
            <a:ahLst/>
            <a:cxnLst>
              <a:cxn ang="0">
                <a:pos x="0" y="1111"/>
              </a:cxn>
              <a:cxn ang="0">
                <a:pos x="1" y="0"/>
              </a:cxn>
            </a:cxnLst>
            <a:rect l="0" t="0" r="r" b="b"/>
            <a:pathLst>
              <a:path w="1" h="1111">
                <a:moveTo>
                  <a:pt x="0" y="1111"/>
                </a:moveTo>
                <a:lnTo>
                  <a:pt x="1" y="0"/>
                </a:lnTo>
              </a:path>
            </a:pathLst>
          </a:custGeom>
          <a:noFill/>
          <a:ln w="76200" cap="flat" cmpd="sng">
            <a:solidFill>
              <a:srgbClr val="FF3300"/>
            </a:solidFill>
            <a:prstDash val="solid"/>
            <a:round/>
            <a:headEnd type="oval" w="med" len="med"/>
            <a:tailEnd type="triangle" w="med" len="med"/>
          </a:ln>
          <a:effectLst/>
        </p:spPr>
        <p:txBody>
          <a:bodyPr/>
          <a:lstStyle/>
          <a:p>
            <a:endParaRPr lang="fr-FR"/>
          </a:p>
        </p:txBody>
      </p:sp>
      <p:sp>
        <p:nvSpPr>
          <p:cNvPr id="93224" name="Text Box 40"/>
          <p:cNvSpPr txBox="1">
            <a:spLocks noChangeArrowheads="1"/>
          </p:cNvSpPr>
          <p:nvPr/>
        </p:nvSpPr>
        <p:spPr bwMode="auto">
          <a:xfrm>
            <a:off x="1883834" y="2565401"/>
            <a:ext cx="1216378" cy="1200329"/>
          </a:xfrm>
          <a:prstGeom prst="rect">
            <a:avLst/>
          </a:prstGeom>
          <a:solidFill>
            <a:schemeClr val="bg1"/>
          </a:solidFill>
          <a:ln w="136525">
            <a:noFill/>
            <a:miter lim="800000"/>
            <a:headEnd/>
            <a:tailEnd/>
          </a:ln>
          <a:effectLst/>
        </p:spPr>
        <p:txBody>
          <a:bodyPr>
            <a:spAutoFit/>
          </a:bodyPr>
          <a:lstStyle/>
          <a:p>
            <a:pPr>
              <a:spcBef>
                <a:spcPct val="50000"/>
              </a:spcBef>
            </a:pPr>
            <a:r>
              <a:rPr lang="en-US"/>
              <a:t>Re-entry perf.</a:t>
            </a:r>
          </a:p>
        </p:txBody>
      </p:sp>
      <p:sp>
        <p:nvSpPr>
          <p:cNvPr id="93225" name="Text Box 41"/>
          <p:cNvSpPr txBox="1">
            <a:spLocks noChangeArrowheads="1"/>
          </p:cNvSpPr>
          <p:nvPr/>
        </p:nvSpPr>
        <p:spPr bwMode="auto">
          <a:xfrm>
            <a:off x="26812" y="5589588"/>
            <a:ext cx="9144000" cy="1200329"/>
          </a:xfrm>
          <a:prstGeom prst="rect">
            <a:avLst/>
          </a:prstGeom>
          <a:solidFill>
            <a:schemeClr val="bg1"/>
          </a:solidFill>
          <a:ln w="136525">
            <a:noFill/>
            <a:miter lim="800000"/>
            <a:headEnd/>
            <a:tailEnd/>
          </a:ln>
          <a:effectLst/>
        </p:spPr>
        <p:txBody>
          <a:bodyPr>
            <a:spAutoFit/>
          </a:bodyPr>
          <a:lstStyle/>
          <a:p>
            <a:pPr>
              <a:spcBef>
                <a:spcPct val="50000"/>
              </a:spcBef>
            </a:pPr>
            <a:r>
              <a:rPr lang="en-US"/>
              <a:t>Cutaneous angioma : incompetent superficial vein: </a:t>
            </a:r>
            <a:r>
              <a:rPr lang="en-US">
                <a:solidFill>
                  <a:srgbClr val="FF3300"/>
                </a:solidFill>
              </a:rPr>
              <a:t>Open Vicarious Shunt</a:t>
            </a:r>
            <a:r>
              <a:rPr lang="en-US"/>
              <a:t> Overloaded: Angioma flow + Deep antegrade flow + segmental Deep veins aplasia  (open circuit)</a:t>
            </a:r>
          </a:p>
        </p:txBody>
      </p:sp>
      <p:sp>
        <p:nvSpPr>
          <p:cNvPr id="93226" name="Rectangle 42" descr="Grands confettis"/>
          <p:cNvSpPr>
            <a:spLocks noChangeArrowheads="1"/>
          </p:cNvSpPr>
          <p:nvPr/>
        </p:nvSpPr>
        <p:spPr bwMode="auto">
          <a:xfrm>
            <a:off x="3804356" y="3644901"/>
            <a:ext cx="3392311" cy="874713"/>
          </a:xfrm>
          <a:prstGeom prst="rect">
            <a:avLst/>
          </a:prstGeom>
          <a:pattFill prst="lgConfetti">
            <a:fgClr>
              <a:schemeClr val="accent1"/>
            </a:fgClr>
            <a:bgClr>
              <a:schemeClr val="bg1"/>
            </a:bgClr>
          </a:pattFill>
          <a:ln w="9525">
            <a:noFill/>
            <a:miter lim="800000"/>
            <a:headEnd/>
            <a:tailEnd/>
          </a:ln>
          <a:effectLst/>
        </p:spPr>
        <p:txBody>
          <a:bodyPr wrap="none" anchor="ctr"/>
          <a:lstStyle/>
          <a:p>
            <a:endParaRPr lang="fr-FR"/>
          </a:p>
        </p:txBody>
      </p:sp>
      <p:sp>
        <p:nvSpPr>
          <p:cNvPr id="93199" name="Text Box 15"/>
          <p:cNvSpPr txBox="1">
            <a:spLocks noChangeArrowheads="1"/>
          </p:cNvSpPr>
          <p:nvPr/>
        </p:nvSpPr>
        <p:spPr bwMode="auto">
          <a:xfrm>
            <a:off x="4635501" y="3789364"/>
            <a:ext cx="1471788" cy="830997"/>
          </a:xfrm>
          <a:prstGeom prst="rect">
            <a:avLst/>
          </a:prstGeom>
          <a:solidFill>
            <a:schemeClr val="bg1"/>
          </a:solidFill>
          <a:ln w="136525">
            <a:noFill/>
            <a:miter lim="800000"/>
            <a:headEnd/>
            <a:tailEnd/>
          </a:ln>
          <a:effectLst/>
        </p:spPr>
        <p:txBody>
          <a:bodyPr>
            <a:spAutoFit/>
          </a:bodyPr>
          <a:lstStyle/>
          <a:p>
            <a:pPr>
              <a:spcBef>
                <a:spcPct val="50000"/>
              </a:spcBef>
            </a:pPr>
            <a:r>
              <a:rPr lang="en-US"/>
              <a:t>Deep vein aplasia </a:t>
            </a:r>
          </a:p>
        </p:txBody>
      </p:sp>
      <p:sp>
        <p:nvSpPr>
          <p:cNvPr id="93201" name="Text Box 17"/>
          <p:cNvSpPr txBox="1">
            <a:spLocks noChangeArrowheads="1"/>
          </p:cNvSpPr>
          <p:nvPr/>
        </p:nvSpPr>
        <p:spPr bwMode="auto">
          <a:xfrm>
            <a:off x="3867856" y="2565400"/>
            <a:ext cx="1024467" cy="1200329"/>
          </a:xfrm>
          <a:prstGeom prst="rect">
            <a:avLst/>
          </a:prstGeom>
          <a:solidFill>
            <a:schemeClr val="bg1"/>
          </a:solidFill>
          <a:ln w="136525">
            <a:noFill/>
            <a:miter lim="800000"/>
            <a:headEnd/>
            <a:tailEnd/>
          </a:ln>
          <a:effectLst/>
        </p:spPr>
        <p:txBody>
          <a:bodyPr>
            <a:spAutoFit/>
          </a:bodyPr>
          <a:lstStyle/>
          <a:p>
            <a:pPr>
              <a:spcBef>
                <a:spcPct val="50000"/>
              </a:spcBef>
            </a:pPr>
            <a:r>
              <a:rPr lang="en-US"/>
              <a:t>perf escape point</a:t>
            </a:r>
          </a:p>
        </p:txBody>
      </p:sp>
      <p:sp>
        <p:nvSpPr>
          <p:cNvPr id="93220" name="Text Box 36"/>
          <p:cNvSpPr txBox="1">
            <a:spLocks noChangeArrowheads="1"/>
          </p:cNvSpPr>
          <p:nvPr/>
        </p:nvSpPr>
        <p:spPr bwMode="auto">
          <a:xfrm>
            <a:off x="3227212" y="1844675"/>
            <a:ext cx="1857022" cy="830997"/>
          </a:xfrm>
          <a:prstGeom prst="rect">
            <a:avLst/>
          </a:prstGeom>
          <a:noFill/>
          <a:ln w="136525">
            <a:noFill/>
            <a:miter lim="800000"/>
            <a:headEnd/>
            <a:tailEnd/>
          </a:ln>
          <a:effectLst/>
        </p:spPr>
        <p:txBody>
          <a:bodyPr>
            <a:spAutoFit/>
          </a:bodyPr>
          <a:lstStyle/>
          <a:p>
            <a:pPr>
              <a:spcBef>
                <a:spcPct val="50000"/>
              </a:spcBef>
            </a:pPr>
            <a:r>
              <a:rPr lang="en-US">
                <a:solidFill>
                  <a:schemeClr val="bg1"/>
                </a:solidFill>
              </a:rPr>
              <a:t>Marginal vein</a:t>
            </a:r>
          </a:p>
        </p:txBody>
      </p:sp>
      <p:sp>
        <p:nvSpPr>
          <p:cNvPr id="93227" name="Text Box 43"/>
          <p:cNvSpPr txBox="1">
            <a:spLocks noChangeArrowheads="1"/>
          </p:cNvSpPr>
          <p:nvPr/>
        </p:nvSpPr>
        <p:spPr bwMode="auto">
          <a:xfrm>
            <a:off x="448733" y="4652964"/>
            <a:ext cx="8219723" cy="1200329"/>
          </a:xfrm>
          <a:prstGeom prst="rect">
            <a:avLst/>
          </a:prstGeom>
          <a:solidFill>
            <a:schemeClr val="bg1"/>
          </a:solidFill>
          <a:ln w="136525">
            <a:noFill/>
            <a:miter lim="800000"/>
            <a:headEnd/>
            <a:tailEnd/>
          </a:ln>
          <a:effectLst/>
        </p:spPr>
        <p:txBody>
          <a:bodyPr>
            <a:spAutoFit/>
          </a:bodyPr>
          <a:lstStyle/>
          <a:p>
            <a:pPr>
              <a:spcBef>
                <a:spcPct val="50000"/>
              </a:spcBef>
            </a:pPr>
            <a:r>
              <a:rPr lang="en-US"/>
              <a:t>Open Vicarious shunt is preserved in order to avoid the dangerous block of the deep and superficial draining flow and further varicose collaterals</a:t>
            </a:r>
          </a:p>
        </p:txBody>
      </p:sp>
      <p:sp>
        <p:nvSpPr>
          <p:cNvPr id="93228" name="Text Box 44"/>
          <p:cNvSpPr txBox="1">
            <a:spLocks noChangeArrowheads="1"/>
          </p:cNvSpPr>
          <p:nvPr/>
        </p:nvSpPr>
        <p:spPr bwMode="auto">
          <a:xfrm>
            <a:off x="0" y="0"/>
            <a:ext cx="2524478" cy="457200"/>
          </a:xfrm>
          <a:prstGeom prst="rect">
            <a:avLst/>
          </a:prstGeom>
          <a:noFill/>
          <a:ln w="136525">
            <a:noFill/>
            <a:miter lim="800000"/>
            <a:headEnd/>
            <a:tailEnd/>
          </a:ln>
          <a:effectLst/>
        </p:spPr>
        <p:txBody>
          <a:bodyPr>
            <a:spAutoFit/>
          </a:bodyPr>
          <a:lstStyle/>
          <a:p>
            <a:pPr>
              <a:spcBef>
                <a:spcPct val="50000"/>
              </a:spcBef>
            </a:pPr>
            <a:r>
              <a:rPr lang="en-US"/>
              <a:t>Pattern 3</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descr="Grands confettis"/>
          <p:cNvSpPr>
            <a:spLocks noChangeArrowheads="1"/>
          </p:cNvSpPr>
          <p:nvPr/>
        </p:nvSpPr>
        <p:spPr bwMode="auto">
          <a:xfrm>
            <a:off x="539045" y="3068638"/>
            <a:ext cx="8153400" cy="28194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03427" name="Rectangle 3" descr="Petits confettis"/>
          <p:cNvSpPr>
            <a:spLocks noChangeArrowheads="1"/>
          </p:cNvSpPr>
          <p:nvPr/>
        </p:nvSpPr>
        <p:spPr bwMode="auto">
          <a:xfrm>
            <a:off x="539045" y="1196976"/>
            <a:ext cx="8153400" cy="1717675"/>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03428" name="Rectangle 4" descr="Briques horizontales"/>
          <p:cNvSpPr>
            <a:spLocks noChangeArrowheads="1"/>
          </p:cNvSpPr>
          <p:nvPr/>
        </p:nvSpPr>
        <p:spPr bwMode="auto">
          <a:xfrm>
            <a:off x="539045" y="1001713"/>
            <a:ext cx="8153400" cy="5334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03429" name="Rectangle 5"/>
          <p:cNvSpPr>
            <a:spLocks noChangeArrowheads="1"/>
          </p:cNvSpPr>
          <p:nvPr/>
        </p:nvSpPr>
        <p:spPr bwMode="auto">
          <a:xfrm>
            <a:off x="539045" y="1916113"/>
            <a:ext cx="6997700"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03430" name="Rectangle 6"/>
          <p:cNvSpPr>
            <a:spLocks noChangeArrowheads="1"/>
          </p:cNvSpPr>
          <p:nvPr/>
        </p:nvSpPr>
        <p:spPr bwMode="auto">
          <a:xfrm>
            <a:off x="539045"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03431" name="Line 7"/>
          <p:cNvSpPr>
            <a:spLocks noChangeShapeType="1"/>
          </p:cNvSpPr>
          <p:nvPr/>
        </p:nvSpPr>
        <p:spPr bwMode="auto">
          <a:xfrm>
            <a:off x="539045" y="2982913"/>
            <a:ext cx="8153400" cy="0"/>
          </a:xfrm>
          <a:prstGeom prst="line">
            <a:avLst/>
          </a:prstGeom>
          <a:noFill/>
          <a:ln w="76200">
            <a:solidFill>
              <a:schemeClr val="accent1"/>
            </a:solidFill>
            <a:round/>
            <a:headEnd/>
            <a:tailEnd/>
          </a:ln>
          <a:effectLst/>
        </p:spPr>
        <p:txBody>
          <a:bodyPr wrap="none" anchor="ctr"/>
          <a:lstStyle/>
          <a:p>
            <a:endParaRPr lang="fr-FR"/>
          </a:p>
        </p:txBody>
      </p:sp>
      <p:sp>
        <p:nvSpPr>
          <p:cNvPr id="103432" name="Rectangle 8"/>
          <p:cNvSpPr>
            <a:spLocks noChangeArrowheads="1"/>
          </p:cNvSpPr>
          <p:nvPr/>
        </p:nvSpPr>
        <p:spPr bwMode="auto">
          <a:xfrm>
            <a:off x="2373489"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3433" name="Rectangle 9"/>
          <p:cNvSpPr>
            <a:spLocks noChangeArrowheads="1"/>
          </p:cNvSpPr>
          <p:nvPr/>
        </p:nvSpPr>
        <p:spPr bwMode="auto">
          <a:xfrm>
            <a:off x="4548011"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3434" name="Rectangle 10"/>
          <p:cNvSpPr>
            <a:spLocks noChangeArrowheads="1"/>
          </p:cNvSpPr>
          <p:nvPr/>
        </p:nvSpPr>
        <p:spPr bwMode="auto">
          <a:xfrm>
            <a:off x="6110111" y="1535113"/>
            <a:ext cx="136878"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3435" name="Rectangle 11"/>
          <p:cNvSpPr>
            <a:spLocks noChangeArrowheads="1"/>
          </p:cNvSpPr>
          <p:nvPr/>
        </p:nvSpPr>
        <p:spPr bwMode="auto">
          <a:xfrm>
            <a:off x="3420533" y="2276475"/>
            <a:ext cx="340078"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3436" name="Rectangle 12"/>
          <p:cNvSpPr>
            <a:spLocks noChangeArrowheads="1"/>
          </p:cNvSpPr>
          <p:nvPr/>
        </p:nvSpPr>
        <p:spPr bwMode="auto">
          <a:xfrm>
            <a:off x="7198078" y="2297113"/>
            <a:ext cx="33866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3437" name="Rectangle 13" descr="Grands confettis"/>
          <p:cNvSpPr>
            <a:spLocks noChangeArrowheads="1"/>
          </p:cNvSpPr>
          <p:nvPr/>
        </p:nvSpPr>
        <p:spPr bwMode="auto">
          <a:xfrm>
            <a:off x="1490133" y="620713"/>
            <a:ext cx="5911145" cy="1066800"/>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sp>
        <p:nvSpPr>
          <p:cNvPr id="103438" name="Text Box 14"/>
          <p:cNvSpPr txBox="1">
            <a:spLocks noChangeArrowheads="1"/>
          </p:cNvSpPr>
          <p:nvPr/>
        </p:nvSpPr>
        <p:spPr bwMode="auto">
          <a:xfrm>
            <a:off x="2779889" y="908051"/>
            <a:ext cx="2943578" cy="830997"/>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a:t>Angoma, angiokeratoma</a:t>
            </a:r>
          </a:p>
        </p:txBody>
      </p:sp>
      <p:sp>
        <p:nvSpPr>
          <p:cNvPr id="103439" name="Text Box 15"/>
          <p:cNvSpPr txBox="1">
            <a:spLocks noChangeArrowheads="1"/>
          </p:cNvSpPr>
          <p:nvPr/>
        </p:nvSpPr>
        <p:spPr bwMode="auto">
          <a:xfrm>
            <a:off x="7772401" y="1060450"/>
            <a:ext cx="640644" cy="830997"/>
          </a:xfrm>
          <a:prstGeom prst="rect">
            <a:avLst/>
          </a:prstGeom>
          <a:solidFill>
            <a:schemeClr val="bg1"/>
          </a:solidFill>
          <a:ln w="136525">
            <a:noFill/>
            <a:miter lim="800000"/>
            <a:headEnd/>
            <a:tailEnd/>
          </a:ln>
          <a:effectLst/>
        </p:spPr>
        <p:txBody>
          <a:bodyPr>
            <a:spAutoFit/>
          </a:bodyPr>
          <a:lstStyle/>
          <a:p>
            <a:pPr>
              <a:spcBef>
                <a:spcPct val="50000"/>
              </a:spcBef>
            </a:pPr>
            <a:r>
              <a:rPr lang="en-US"/>
              <a:t>skin </a:t>
            </a:r>
          </a:p>
        </p:txBody>
      </p:sp>
      <p:sp>
        <p:nvSpPr>
          <p:cNvPr id="103440" name="Line 16"/>
          <p:cNvSpPr>
            <a:spLocks noChangeShapeType="1"/>
          </p:cNvSpPr>
          <p:nvPr/>
        </p:nvSpPr>
        <p:spPr bwMode="auto">
          <a:xfrm rot="-21600000">
            <a:off x="4875390" y="2133600"/>
            <a:ext cx="1279877" cy="0"/>
          </a:xfrm>
          <a:prstGeom prst="line">
            <a:avLst/>
          </a:prstGeom>
          <a:noFill/>
          <a:ln w="136525">
            <a:solidFill>
              <a:srgbClr val="FF3300"/>
            </a:solidFill>
            <a:round/>
            <a:headEnd/>
            <a:tailEnd type="triangle" w="med" len="med"/>
          </a:ln>
          <a:effectLst/>
        </p:spPr>
        <p:txBody>
          <a:bodyPr/>
          <a:lstStyle/>
          <a:p>
            <a:endParaRPr lang="fr-FR"/>
          </a:p>
        </p:txBody>
      </p:sp>
      <p:sp>
        <p:nvSpPr>
          <p:cNvPr id="103441" name="Line 17"/>
          <p:cNvSpPr>
            <a:spLocks noChangeShapeType="1"/>
          </p:cNvSpPr>
          <p:nvPr/>
        </p:nvSpPr>
        <p:spPr bwMode="auto">
          <a:xfrm rot="-21600000">
            <a:off x="1883834" y="21336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103442" name="Line 18"/>
          <p:cNvSpPr>
            <a:spLocks noChangeShapeType="1"/>
          </p:cNvSpPr>
          <p:nvPr/>
        </p:nvSpPr>
        <p:spPr bwMode="auto">
          <a:xfrm>
            <a:off x="795867" y="4076700"/>
            <a:ext cx="1279878" cy="0"/>
          </a:xfrm>
          <a:prstGeom prst="line">
            <a:avLst/>
          </a:prstGeom>
          <a:noFill/>
          <a:ln w="136525">
            <a:solidFill>
              <a:schemeClr val="bg1"/>
            </a:solidFill>
            <a:round/>
            <a:headEnd/>
            <a:tailEnd type="triangle" w="med" len="med"/>
          </a:ln>
          <a:effectLst/>
        </p:spPr>
        <p:txBody>
          <a:bodyPr/>
          <a:lstStyle/>
          <a:p>
            <a:endParaRPr lang="fr-FR"/>
          </a:p>
        </p:txBody>
      </p:sp>
      <p:sp>
        <p:nvSpPr>
          <p:cNvPr id="103443" name="Line 19"/>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03444" name="Line 20"/>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3445" name="Line 21"/>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3446" name="Line 22"/>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03447" name="Line 23"/>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3448" name="Line 24"/>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3449" name="Line 25"/>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03450" name="Line 26"/>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3451" name="Line 27"/>
          <p:cNvSpPr>
            <a:spLocks noChangeShapeType="1"/>
          </p:cNvSpPr>
          <p:nvPr/>
        </p:nvSpPr>
        <p:spPr bwMode="auto">
          <a:xfrm>
            <a:off x="7388578" y="4005263"/>
            <a:ext cx="1279878" cy="0"/>
          </a:xfrm>
          <a:prstGeom prst="line">
            <a:avLst/>
          </a:prstGeom>
          <a:noFill/>
          <a:ln w="136525">
            <a:solidFill>
              <a:schemeClr val="bg1"/>
            </a:solidFill>
            <a:round/>
            <a:headEnd/>
            <a:tailEnd type="triangle" w="med" len="med"/>
          </a:ln>
          <a:effectLst/>
        </p:spPr>
        <p:txBody>
          <a:bodyPr/>
          <a:lstStyle/>
          <a:p>
            <a:endParaRPr lang="fr-FR"/>
          </a:p>
        </p:txBody>
      </p:sp>
      <p:sp>
        <p:nvSpPr>
          <p:cNvPr id="103452" name="Line 28"/>
          <p:cNvSpPr>
            <a:spLocks noChangeShapeType="1"/>
          </p:cNvSpPr>
          <p:nvPr/>
        </p:nvSpPr>
        <p:spPr bwMode="auto">
          <a:xfrm>
            <a:off x="2267656" y="4005263"/>
            <a:ext cx="1279877" cy="0"/>
          </a:xfrm>
          <a:prstGeom prst="line">
            <a:avLst/>
          </a:prstGeom>
          <a:noFill/>
          <a:ln w="136525">
            <a:solidFill>
              <a:schemeClr val="bg1"/>
            </a:solidFill>
            <a:round/>
            <a:headEnd/>
            <a:tailEnd type="triangle" w="med" len="med"/>
          </a:ln>
          <a:effectLst/>
        </p:spPr>
        <p:txBody>
          <a:bodyPr/>
          <a:lstStyle/>
          <a:p>
            <a:endParaRPr lang="fr-FR"/>
          </a:p>
        </p:txBody>
      </p:sp>
      <p:sp>
        <p:nvSpPr>
          <p:cNvPr id="103453" name="Freeform 29"/>
          <p:cNvSpPr>
            <a:spLocks/>
          </p:cNvSpPr>
          <p:nvPr/>
        </p:nvSpPr>
        <p:spPr bwMode="auto">
          <a:xfrm>
            <a:off x="7388578" y="2133600"/>
            <a:ext cx="12700" cy="1957388"/>
          </a:xfrm>
          <a:custGeom>
            <a:avLst/>
            <a:gdLst/>
            <a:ahLst/>
            <a:cxnLst>
              <a:cxn ang="0">
                <a:pos x="0" y="0"/>
              </a:cxn>
              <a:cxn ang="0">
                <a:pos x="9" y="1233"/>
              </a:cxn>
            </a:cxnLst>
            <a:rect l="0" t="0" r="r" b="b"/>
            <a:pathLst>
              <a:path w="9" h="1233">
                <a:moveTo>
                  <a:pt x="0" y="0"/>
                </a:moveTo>
                <a:lnTo>
                  <a:pt x="9" y="1233"/>
                </a:lnTo>
              </a:path>
            </a:pathLst>
          </a:custGeom>
          <a:noFill/>
          <a:ln w="76200" cap="flat" cmpd="sng">
            <a:solidFill>
              <a:srgbClr val="FF3300"/>
            </a:solidFill>
            <a:prstDash val="solid"/>
            <a:round/>
            <a:headEnd type="oval" w="med" len="med"/>
            <a:tailEnd type="triangle" w="med" len="med"/>
          </a:ln>
          <a:effectLst/>
        </p:spPr>
        <p:txBody>
          <a:bodyPr/>
          <a:lstStyle/>
          <a:p>
            <a:endParaRPr lang="fr-FR"/>
          </a:p>
        </p:txBody>
      </p:sp>
      <p:sp>
        <p:nvSpPr>
          <p:cNvPr id="103454" name="Rectangle 30"/>
          <p:cNvSpPr>
            <a:spLocks noChangeArrowheads="1"/>
          </p:cNvSpPr>
          <p:nvPr/>
        </p:nvSpPr>
        <p:spPr bwMode="auto">
          <a:xfrm>
            <a:off x="1480257" y="2276475"/>
            <a:ext cx="34007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3455" name="Line 31"/>
          <p:cNvSpPr>
            <a:spLocks noChangeShapeType="1"/>
          </p:cNvSpPr>
          <p:nvPr/>
        </p:nvSpPr>
        <p:spPr bwMode="auto">
          <a:xfrm>
            <a:off x="539045" y="2139950"/>
            <a:ext cx="896056" cy="0"/>
          </a:xfrm>
          <a:prstGeom prst="line">
            <a:avLst/>
          </a:prstGeom>
          <a:noFill/>
          <a:ln w="136525">
            <a:solidFill>
              <a:schemeClr val="bg1"/>
            </a:solidFill>
            <a:round/>
            <a:headEnd/>
            <a:tailEnd type="triangle" w="med" len="med"/>
          </a:ln>
          <a:effectLst/>
        </p:spPr>
        <p:txBody>
          <a:bodyPr/>
          <a:lstStyle/>
          <a:p>
            <a:endParaRPr lang="fr-FR"/>
          </a:p>
        </p:txBody>
      </p:sp>
      <p:sp>
        <p:nvSpPr>
          <p:cNvPr id="103456" name="Freeform 32"/>
          <p:cNvSpPr>
            <a:spLocks/>
          </p:cNvSpPr>
          <p:nvPr/>
        </p:nvSpPr>
        <p:spPr bwMode="auto">
          <a:xfrm>
            <a:off x="1677812" y="2133601"/>
            <a:ext cx="5644" cy="1909763"/>
          </a:xfrm>
          <a:custGeom>
            <a:avLst/>
            <a:gdLst/>
            <a:ahLst/>
            <a:cxnLst>
              <a:cxn ang="0">
                <a:pos x="0" y="0"/>
              </a:cxn>
              <a:cxn ang="0">
                <a:pos x="4" y="1203"/>
              </a:cxn>
            </a:cxnLst>
            <a:rect l="0" t="0" r="r" b="b"/>
            <a:pathLst>
              <a:path w="4" h="1203">
                <a:moveTo>
                  <a:pt x="0" y="0"/>
                </a:moveTo>
                <a:lnTo>
                  <a:pt x="4" y="1203"/>
                </a:lnTo>
              </a:path>
            </a:pathLst>
          </a:custGeom>
          <a:noFill/>
          <a:ln w="57150" cap="flat" cmpd="sng">
            <a:solidFill>
              <a:schemeClr val="bg1"/>
            </a:solidFill>
            <a:prstDash val="solid"/>
            <a:round/>
            <a:headEnd type="oval" w="med" len="med"/>
            <a:tailEnd type="triangle" w="med" len="med"/>
          </a:ln>
          <a:effectLst/>
        </p:spPr>
        <p:txBody>
          <a:bodyPr/>
          <a:lstStyle/>
          <a:p>
            <a:endParaRPr lang="fr-FR"/>
          </a:p>
        </p:txBody>
      </p:sp>
      <p:sp>
        <p:nvSpPr>
          <p:cNvPr id="103457" name="Freeform 33"/>
          <p:cNvSpPr>
            <a:spLocks/>
          </p:cNvSpPr>
          <p:nvPr/>
        </p:nvSpPr>
        <p:spPr bwMode="auto">
          <a:xfrm>
            <a:off x="3530600" y="2276476"/>
            <a:ext cx="1412" cy="1763713"/>
          </a:xfrm>
          <a:custGeom>
            <a:avLst/>
            <a:gdLst/>
            <a:ahLst/>
            <a:cxnLst>
              <a:cxn ang="0">
                <a:pos x="0" y="1111"/>
              </a:cxn>
              <a:cxn ang="0">
                <a:pos x="1" y="0"/>
              </a:cxn>
            </a:cxnLst>
            <a:rect l="0" t="0" r="r" b="b"/>
            <a:pathLst>
              <a:path w="1" h="1111">
                <a:moveTo>
                  <a:pt x="0" y="1111"/>
                </a:moveTo>
                <a:lnTo>
                  <a:pt x="1" y="0"/>
                </a:lnTo>
              </a:path>
            </a:pathLst>
          </a:custGeom>
          <a:noFill/>
          <a:ln w="76200" cap="flat" cmpd="sng">
            <a:solidFill>
              <a:srgbClr val="FF3300"/>
            </a:solidFill>
            <a:prstDash val="solid"/>
            <a:round/>
            <a:headEnd type="oval" w="med" len="med"/>
            <a:tailEnd type="triangle" w="med" len="med"/>
          </a:ln>
          <a:effectLst/>
        </p:spPr>
        <p:txBody>
          <a:bodyPr/>
          <a:lstStyle/>
          <a:p>
            <a:endParaRPr lang="fr-FR"/>
          </a:p>
        </p:txBody>
      </p:sp>
      <p:sp>
        <p:nvSpPr>
          <p:cNvPr id="103458" name="Text Box 34"/>
          <p:cNvSpPr txBox="1">
            <a:spLocks noChangeArrowheads="1"/>
          </p:cNvSpPr>
          <p:nvPr/>
        </p:nvSpPr>
        <p:spPr bwMode="auto">
          <a:xfrm>
            <a:off x="1883834" y="2565401"/>
            <a:ext cx="1216378" cy="1200329"/>
          </a:xfrm>
          <a:prstGeom prst="rect">
            <a:avLst/>
          </a:prstGeom>
          <a:solidFill>
            <a:schemeClr val="bg1"/>
          </a:solidFill>
          <a:ln w="136525">
            <a:noFill/>
            <a:miter lim="800000"/>
            <a:headEnd/>
            <a:tailEnd/>
          </a:ln>
          <a:effectLst/>
        </p:spPr>
        <p:txBody>
          <a:bodyPr>
            <a:spAutoFit/>
          </a:bodyPr>
          <a:lstStyle/>
          <a:p>
            <a:pPr>
              <a:spcBef>
                <a:spcPct val="50000"/>
              </a:spcBef>
            </a:pPr>
            <a:r>
              <a:rPr lang="en-US"/>
              <a:t>Re-entry perf.</a:t>
            </a:r>
          </a:p>
        </p:txBody>
      </p:sp>
      <p:sp>
        <p:nvSpPr>
          <p:cNvPr id="103459" name="Text Box 35"/>
          <p:cNvSpPr txBox="1">
            <a:spLocks noChangeArrowheads="1"/>
          </p:cNvSpPr>
          <p:nvPr/>
        </p:nvSpPr>
        <p:spPr bwMode="auto">
          <a:xfrm>
            <a:off x="26812" y="5589588"/>
            <a:ext cx="9144000" cy="1200329"/>
          </a:xfrm>
          <a:prstGeom prst="rect">
            <a:avLst/>
          </a:prstGeom>
          <a:solidFill>
            <a:schemeClr val="bg1"/>
          </a:solidFill>
          <a:ln w="136525">
            <a:noFill/>
            <a:miter lim="800000"/>
            <a:headEnd/>
            <a:tailEnd/>
          </a:ln>
          <a:effectLst/>
        </p:spPr>
        <p:txBody>
          <a:bodyPr>
            <a:spAutoFit/>
          </a:bodyPr>
          <a:lstStyle/>
          <a:p>
            <a:pPr>
              <a:spcBef>
                <a:spcPct val="50000"/>
              </a:spcBef>
            </a:pPr>
            <a:r>
              <a:rPr lang="en-US"/>
              <a:t>Cutaneous angioma : incompetent superficial vein: </a:t>
            </a:r>
            <a:r>
              <a:rPr lang="en-US">
                <a:solidFill>
                  <a:srgbClr val="FF3300"/>
                </a:solidFill>
              </a:rPr>
              <a:t>Open Vicarious Shunt</a:t>
            </a:r>
            <a:r>
              <a:rPr lang="en-US"/>
              <a:t> Overloaded: Angioma flow + Deep antegrade flow + segmental Deep veins aplasia  (open circuit)</a:t>
            </a:r>
          </a:p>
        </p:txBody>
      </p:sp>
      <p:sp>
        <p:nvSpPr>
          <p:cNvPr id="103460" name="Rectangle 36" descr="Grands confettis"/>
          <p:cNvSpPr>
            <a:spLocks noChangeArrowheads="1"/>
          </p:cNvSpPr>
          <p:nvPr/>
        </p:nvSpPr>
        <p:spPr bwMode="auto">
          <a:xfrm>
            <a:off x="3804356" y="3644901"/>
            <a:ext cx="3392311" cy="874713"/>
          </a:xfrm>
          <a:prstGeom prst="rect">
            <a:avLst/>
          </a:prstGeom>
          <a:pattFill prst="lgConfetti">
            <a:fgClr>
              <a:schemeClr val="accent1"/>
            </a:fgClr>
            <a:bgClr>
              <a:schemeClr val="bg1"/>
            </a:bgClr>
          </a:pattFill>
          <a:ln w="9525">
            <a:noFill/>
            <a:miter lim="800000"/>
            <a:headEnd/>
            <a:tailEnd/>
          </a:ln>
          <a:effectLst/>
        </p:spPr>
        <p:txBody>
          <a:bodyPr wrap="none" anchor="ctr"/>
          <a:lstStyle/>
          <a:p>
            <a:endParaRPr lang="fr-FR"/>
          </a:p>
        </p:txBody>
      </p:sp>
      <p:sp>
        <p:nvSpPr>
          <p:cNvPr id="103461" name="Text Box 37"/>
          <p:cNvSpPr txBox="1">
            <a:spLocks noChangeArrowheads="1"/>
          </p:cNvSpPr>
          <p:nvPr/>
        </p:nvSpPr>
        <p:spPr bwMode="auto">
          <a:xfrm>
            <a:off x="4635501" y="3789364"/>
            <a:ext cx="1471788" cy="830997"/>
          </a:xfrm>
          <a:prstGeom prst="rect">
            <a:avLst/>
          </a:prstGeom>
          <a:solidFill>
            <a:schemeClr val="bg1"/>
          </a:solidFill>
          <a:ln w="136525">
            <a:noFill/>
            <a:miter lim="800000"/>
            <a:headEnd/>
            <a:tailEnd/>
          </a:ln>
          <a:effectLst/>
        </p:spPr>
        <p:txBody>
          <a:bodyPr>
            <a:spAutoFit/>
          </a:bodyPr>
          <a:lstStyle/>
          <a:p>
            <a:pPr>
              <a:spcBef>
                <a:spcPct val="50000"/>
              </a:spcBef>
            </a:pPr>
            <a:r>
              <a:rPr lang="en-US"/>
              <a:t>Deep vein aplasia </a:t>
            </a:r>
          </a:p>
        </p:txBody>
      </p:sp>
      <p:sp>
        <p:nvSpPr>
          <p:cNvPr id="103462" name="Text Box 38"/>
          <p:cNvSpPr txBox="1">
            <a:spLocks noChangeArrowheads="1"/>
          </p:cNvSpPr>
          <p:nvPr/>
        </p:nvSpPr>
        <p:spPr bwMode="auto">
          <a:xfrm>
            <a:off x="3867856" y="2565400"/>
            <a:ext cx="1024467" cy="1200329"/>
          </a:xfrm>
          <a:prstGeom prst="rect">
            <a:avLst/>
          </a:prstGeom>
          <a:solidFill>
            <a:schemeClr val="bg1"/>
          </a:solidFill>
          <a:ln w="136525">
            <a:noFill/>
            <a:miter lim="800000"/>
            <a:headEnd/>
            <a:tailEnd/>
          </a:ln>
          <a:effectLst/>
        </p:spPr>
        <p:txBody>
          <a:bodyPr>
            <a:spAutoFit/>
          </a:bodyPr>
          <a:lstStyle/>
          <a:p>
            <a:pPr>
              <a:spcBef>
                <a:spcPct val="50000"/>
              </a:spcBef>
            </a:pPr>
            <a:r>
              <a:rPr lang="en-US"/>
              <a:t>perf escape point</a:t>
            </a:r>
          </a:p>
        </p:txBody>
      </p:sp>
      <p:sp>
        <p:nvSpPr>
          <p:cNvPr id="103463" name="Text Box 39"/>
          <p:cNvSpPr txBox="1">
            <a:spLocks noChangeArrowheads="1"/>
          </p:cNvSpPr>
          <p:nvPr/>
        </p:nvSpPr>
        <p:spPr bwMode="auto">
          <a:xfrm>
            <a:off x="3227212" y="1844675"/>
            <a:ext cx="1857022" cy="830997"/>
          </a:xfrm>
          <a:prstGeom prst="rect">
            <a:avLst/>
          </a:prstGeom>
          <a:noFill/>
          <a:ln w="136525">
            <a:noFill/>
            <a:miter lim="800000"/>
            <a:headEnd/>
            <a:tailEnd/>
          </a:ln>
          <a:effectLst/>
        </p:spPr>
        <p:txBody>
          <a:bodyPr>
            <a:spAutoFit/>
          </a:bodyPr>
          <a:lstStyle/>
          <a:p>
            <a:pPr>
              <a:spcBef>
                <a:spcPct val="50000"/>
              </a:spcBef>
            </a:pPr>
            <a:r>
              <a:rPr lang="en-US">
                <a:solidFill>
                  <a:schemeClr val="bg1"/>
                </a:solidFill>
              </a:rPr>
              <a:t>Marginal vein</a:t>
            </a:r>
          </a:p>
        </p:txBody>
      </p:sp>
      <p:sp>
        <p:nvSpPr>
          <p:cNvPr id="103464" name="Text Box 40"/>
          <p:cNvSpPr txBox="1">
            <a:spLocks noChangeArrowheads="1"/>
          </p:cNvSpPr>
          <p:nvPr/>
        </p:nvSpPr>
        <p:spPr bwMode="auto">
          <a:xfrm>
            <a:off x="448733" y="4652964"/>
            <a:ext cx="8219723" cy="1200329"/>
          </a:xfrm>
          <a:prstGeom prst="rect">
            <a:avLst/>
          </a:prstGeom>
          <a:solidFill>
            <a:schemeClr val="bg1"/>
          </a:solidFill>
          <a:ln w="136525">
            <a:noFill/>
            <a:miter lim="800000"/>
            <a:headEnd/>
            <a:tailEnd/>
          </a:ln>
          <a:effectLst/>
        </p:spPr>
        <p:txBody>
          <a:bodyPr>
            <a:spAutoFit/>
          </a:bodyPr>
          <a:lstStyle/>
          <a:p>
            <a:pPr>
              <a:spcBef>
                <a:spcPct val="50000"/>
              </a:spcBef>
            </a:pPr>
            <a:r>
              <a:rPr lang="en-US"/>
              <a:t>Open Vicarious shunt is preserved in order to avoid the dangerous block of the deep and superficial draining flow and further varicose collaterals</a:t>
            </a:r>
          </a:p>
        </p:txBody>
      </p:sp>
      <p:sp>
        <p:nvSpPr>
          <p:cNvPr id="103465" name="Text Box 41"/>
          <p:cNvSpPr txBox="1">
            <a:spLocks noChangeArrowheads="1"/>
          </p:cNvSpPr>
          <p:nvPr/>
        </p:nvSpPr>
        <p:spPr bwMode="auto">
          <a:xfrm>
            <a:off x="0" y="0"/>
            <a:ext cx="3227212" cy="457200"/>
          </a:xfrm>
          <a:prstGeom prst="rect">
            <a:avLst/>
          </a:prstGeom>
          <a:noFill/>
          <a:ln w="136525">
            <a:noFill/>
            <a:miter lim="800000"/>
            <a:headEnd/>
            <a:tailEnd/>
          </a:ln>
          <a:effectLst/>
        </p:spPr>
        <p:txBody>
          <a:bodyPr>
            <a:spAutoFit/>
          </a:bodyPr>
          <a:lstStyle/>
          <a:p>
            <a:pPr>
              <a:spcBef>
                <a:spcPct val="50000"/>
              </a:spcBef>
            </a:pPr>
            <a:r>
              <a:rPr lang="en-US"/>
              <a:t>Pattern 3 treatment =0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descr="Grands confettis"/>
          <p:cNvSpPr>
            <a:spLocks noChangeArrowheads="1"/>
          </p:cNvSpPr>
          <p:nvPr/>
        </p:nvSpPr>
        <p:spPr bwMode="auto">
          <a:xfrm>
            <a:off x="539045" y="3068638"/>
            <a:ext cx="8153400" cy="28194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09571" name="Rectangle 3" descr="Petits confettis"/>
          <p:cNvSpPr>
            <a:spLocks noChangeArrowheads="1"/>
          </p:cNvSpPr>
          <p:nvPr/>
        </p:nvSpPr>
        <p:spPr bwMode="auto">
          <a:xfrm>
            <a:off x="539045" y="1196976"/>
            <a:ext cx="8153400" cy="1717675"/>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09572" name="Rectangle 4" descr="Briques horizontales"/>
          <p:cNvSpPr>
            <a:spLocks noChangeArrowheads="1"/>
          </p:cNvSpPr>
          <p:nvPr/>
        </p:nvSpPr>
        <p:spPr bwMode="auto">
          <a:xfrm>
            <a:off x="539045" y="1001713"/>
            <a:ext cx="8153400" cy="5334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09573" name="Rectangle 5"/>
          <p:cNvSpPr>
            <a:spLocks noChangeArrowheads="1"/>
          </p:cNvSpPr>
          <p:nvPr/>
        </p:nvSpPr>
        <p:spPr bwMode="auto">
          <a:xfrm>
            <a:off x="539045" y="1916113"/>
            <a:ext cx="6997700"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09574" name="Rectangle 6"/>
          <p:cNvSpPr>
            <a:spLocks noChangeArrowheads="1"/>
          </p:cNvSpPr>
          <p:nvPr/>
        </p:nvSpPr>
        <p:spPr bwMode="auto">
          <a:xfrm>
            <a:off x="539045"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09575" name="Line 7"/>
          <p:cNvSpPr>
            <a:spLocks noChangeShapeType="1"/>
          </p:cNvSpPr>
          <p:nvPr/>
        </p:nvSpPr>
        <p:spPr bwMode="auto">
          <a:xfrm>
            <a:off x="539045" y="2982913"/>
            <a:ext cx="8153400" cy="0"/>
          </a:xfrm>
          <a:prstGeom prst="line">
            <a:avLst/>
          </a:prstGeom>
          <a:noFill/>
          <a:ln w="76200">
            <a:solidFill>
              <a:schemeClr val="accent1"/>
            </a:solidFill>
            <a:round/>
            <a:headEnd/>
            <a:tailEnd/>
          </a:ln>
          <a:effectLst/>
        </p:spPr>
        <p:txBody>
          <a:bodyPr wrap="none" anchor="ctr"/>
          <a:lstStyle/>
          <a:p>
            <a:endParaRPr lang="fr-FR"/>
          </a:p>
        </p:txBody>
      </p:sp>
      <p:sp>
        <p:nvSpPr>
          <p:cNvPr id="109576" name="Rectangle 8"/>
          <p:cNvSpPr>
            <a:spLocks noChangeArrowheads="1"/>
          </p:cNvSpPr>
          <p:nvPr/>
        </p:nvSpPr>
        <p:spPr bwMode="auto">
          <a:xfrm>
            <a:off x="2373489"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9577" name="Rectangle 9"/>
          <p:cNvSpPr>
            <a:spLocks noChangeArrowheads="1"/>
          </p:cNvSpPr>
          <p:nvPr/>
        </p:nvSpPr>
        <p:spPr bwMode="auto">
          <a:xfrm>
            <a:off x="4548011"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9578" name="Rectangle 10"/>
          <p:cNvSpPr>
            <a:spLocks noChangeArrowheads="1"/>
          </p:cNvSpPr>
          <p:nvPr/>
        </p:nvSpPr>
        <p:spPr bwMode="auto">
          <a:xfrm>
            <a:off x="6110111" y="1535113"/>
            <a:ext cx="136878"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9579" name="Rectangle 11"/>
          <p:cNvSpPr>
            <a:spLocks noChangeArrowheads="1"/>
          </p:cNvSpPr>
          <p:nvPr/>
        </p:nvSpPr>
        <p:spPr bwMode="auto">
          <a:xfrm>
            <a:off x="3420533" y="2276475"/>
            <a:ext cx="340078"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9580" name="Rectangle 12"/>
          <p:cNvSpPr>
            <a:spLocks noChangeArrowheads="1"/>
          </p:cNvSpPr>
          <p:nvPr/>
        </p:nvSpPr>
        <p:spPr bwMode="auto">
          <a:xfrm>
            <a:off x="7198078" y="2297113"/>
            <a:ext cx="33866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9581" name="Rectangle 13" descr="Grands confettis"/>
          <p:cNvSpPr>
            <a:spLocks noChangeArrowheads="1"/>
          </p:cNvSpPr>
          <p:nvPr/>
        </p:nvSpPr>
        <p:spPr bwMode="auto">
          <a:xfrm>
            <a:off x="1490133" y="620713"/>
            <a:ext cx="5911145" cy="1066800"/>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sp>
        <p:nvSpPr>
          <p:cNvPr id="109582" name="Text Box 14"/>
          <p:cNvSpPr txBox="1">
            <a:spLocks noChangeArrowheads="1"/>
          </p:cNvSpPr>
          <p:nvPr/>
        </p:nvSpPr>
        <p:spPr bwMode="auto">
          <a:xfrm>
            <a:off x="2779889" y="908051"/>
            <a:ext cx="2943578" cy="830997"/>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a:t>Angoma, angiokeratoma</a:t>
            </a:r>
          </a:p>
        </p:txBody>
      </p:sp>
      <p:sp>
        <p:nvSpPr>
          <p:cNvPr id="109583" name="Text Box 15"/>
          <p:cNvSpPr txBox="1">
            <a:spLocks noChangeArrowheads="1"/>
          </p:cNvSpPr>
          <p:nvPr/>
        </p:nvSpPr>
        <p:spPr bwMode="auto">
          <a:xfrm>
            <a:off x="7772401" y="1060450"/>
            <a:ext cx="640644" cy="830997"/>
          </a:xfrm>
          <a:prstGeom prst="rect">
            <a:avLst/>
          </a:prstGeom>
          <a:solidFill>
            <a:schemeClr val="bg1"/>
          </a:solidFill>
          <a:ln w="136525">
            <a:noFill/>
            <a:miter lim="800000"/>
            <a:headEnd/>
            <a:tailEnd/>
          </a:ln>
          <a:effectLst/>
        </p:spPr>
        <p:txBody>
          <a:bodyPr>
            <a:spAutoFit/>
          </a:bodyPr>
          <a:lstStyle/>
          <a:p>
            <a:pPr>
              <a:spcBef>
                <a:spcPct val="50000"/>
              </a:spcBef>
            </a:pPr>
            <a:r>
              <a:rPr lang="en-US"/>
              <a:t>skin </a:t>
            </a:r>
          </a:p>
        </p:txBody>
      </p:sp>
      <p:sp>
        <p:nvSpPr>
          <p:cNvPr id="109584" name="Line 16"/>
          <p:cNvSpPr>
            <a:spLocks noChangeShapeType="1"/>
          </p:cNvSpPr>
          <p:nvPr/>
        </p:nvSpPr>
        <p:spPr bwMode="auto">
          <a:xfrm rot="-21600000">
            <a:off x="4875390" y="2133600"/>
            <a:ext cx="1279877" cy="0"/>
          </a:xfrm>
          <a:prstGeom prst="line">
            <a:avLst/>
          </a:prstGeom>
          <a:noFill/>
          <a:ln w="136525">
            <a:solidFill>
              <a:srgbClr val="FF3300"/>
            </a:solidFill>
            <a:round/>
            <a:headEnd/>
            <a:tailEnd type="triangle" w="med" len="med"/>
          </a:ln>
          <a:effectLst/>
        </p:spPr>
        <p:txBody>
          <a:bodyPr/>
          <a:lstStyle/>
          <a:p>
            <a:endParaRPr lang="fr-FR"/>
          </a:p>
        </p:txBody>
      </p:sp>
      <p:sp>
        <p:nvSpPr>
          <p:cNvPr id="109585" name="Line 17"/>
          <p:cNvSpPr>
            <a:spLocks noChangeShapeType="1"/>
          </p:cNvSpPr>
          <p:nvPr/>
        </p:nvSpPr>
        <p:spPr bwMode="auto">
          <a:xfrm rot="-32400000">
            <a:off x="1883834" y="2133600"/>
            <a:ext cx="1279877" cy="0"/>
          </a:xfrm>
          <a:prstGeom prst="line">
            <a:avLst/>
          </a:prstGeom>
          <a:noFill/>
          <a:ln w="76200">
            <a:solidFill>
              <a:srgbClr val="FF3300"/>
            </a:solidFill>
            <a:round/>
            <a:headEnd/>
            <a:tailEnd type="triangle" w="med" len="med"/>
          </a:ln>
          <a:effectLst/>
        </p:spPr>
        <p:txBody>
          <a:bodyPr/>
          <a:lstStyle/>
          <a:p>
            <a:endParaRPr lang="fr-FR"/>
          </a:p>
        </p:txBody>
      </p:sp>
      <p:sp>
        <p:nvSpPr>
          <p:cNvPr id="109586" name="Line 18"/>
          <p:cNvSpPr>
            <a:spLocks noChangeShapeType="1"/>
          </p:cNvSpPr>
          <p:nvPr/>
        </p:nvSpPr>
        <p:spPr bwMode="auto">
          <a:xfrm>
            <a:off x="795867" y="4076700"/>
            <a:ext cx="1279878" cy="0"/>
          </a:xfrm>
          <a:prstGeom prst="line">
            <a:avLst/>
          </a:prstGeom>
          <a:noFill/>
          <a:ln w="136525">
            <a:solidFill>
              <a:schemeClr val="bg1"/>
            </a:solidFill>
            <a:round/>
            <a:headEnd/>
            <a:tailEnd type="triangle" w="med" len="med"/>
          </a:ln>
          <a:effectLst/>
        </p:spPr>
        <p:txBody>
          <a:bodyPr/>
          <a:lstStyle/>
          <a:p>
            <a:endParaRPr lang="fr-FR"/>
          </a:p>
        </p:txBody>
      </p:sp>
      <p:sp>
        <p:nvSpPr>
          <p:cNvPr id="109587" name="Line 19"/>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09588" name="Line 20"/>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9589" name="Line 21"/>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9590" name="Line 22"/>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09591" name="Line 23"/>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9592" name="Line 24"/>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9593" name="Line 25"/>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109594" name="Line 26"/>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109595" name="Line 27"/>
          <p:cNvSpPr>
            <a:spLocks noChangeShapeType="1"/>
          </p:cNvSpPr>
          <p:nvPr/>
        </p:nvSpPr>
        <p:spPr bwMode="auto">
          <a:xfrm>
            <a:off x="7388578" y="4005263"/>
            <a:ext cx="1279878" cy="0"/>
          </a:xfrm>
          <a:prstGeom prst="line">
            <a:avLst/>
          </a:prstGeom>
          <a:noFill/>
          <a:ln w="136525">
            <a:solidFill>
              <a:schemeClr val="bg1"/>
            </a:solidFill>
            <a:round/>
            <a:headEnd/>
            <a:tailEnd type="triangle" w="med" len="med"/>
          </a:ln>
          <a:effectLst/>
        </p:spPr>
        <p:txBody>
          <a:bodyPr/>
          <a:lstStyle/>
          <a:p>
            <a:endParaRPr lang="fr-FR"/>
          </a:p>
        </p:txBody>
      </p:sp>
      <p:sp>
        <p:nvSpPr>
          <p:cNvPr id="109596" name="Line 28"/>
          <p:cNvSpPr>
            <a:spLocks noChangeShapeType="1"/>
          </p:cNvSpPr>
          <p:nvPr/>
        </p:nvSpPr>
        <p:spPr bwMode="auto">
          <a:xfrm>
            <a:off x="2267656" y="40767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109597" name="Freeform 29"/>
          <p:cNvSpPr>
            <a:spLocks/>
          </p:cNvSpPr>
          <p:nvPr/>
        </p:nvSpPr>
        <p:spPr bwMode="auto">
          <a:xfrm>
            <a:off x="7388578" y="2133600"/>
            <a:ext cx="12700" cy="1957388"/>
          </a:xfrm>
          <a:custGeom>
            <a:avLst/>
            <a:gdLst/>
            <a:ahLst/>
            <a:cxnLst>
              <a:cxn ang="0">
                <a:pos x="0" y="0"/>
              </a:cxn>
              <a:cxn ang="0">
                <a:pos x="9" y="1233"/>
              </a:cxn>
            </a:cxnLst>
            <a:rect l="0" t="0" r="r" b="b"/>
            <a:pathLst>
              <a:path w="9" h="1233">
                <a:moveTo>
                  <a:pt x="0" y="0"/>
                </a:moveTo>
                <a:lnTo>
                  <a:pt x="9" y="1233"/>
                </a:lnTo>
              </a:path>
            </a:pathLst>
          </a:custGeom>
          <a:noFill/>
          <a:ln w="76200" cap="flat" cmpd="sng">
            <a:solidFill>
              <a:srgbClr val="FF3300"/>
            </a:solidFill>
            <a:prstDash val="solid"/>
            <a:round/>
            <a:headEnd type="oval" w="med" len="med"/>
            <a:tailEnd type="triangle" w="med" len="med"/>
          </a:ln>
          <a:effectLst/>
        </p:spPr>
        <p:txBody>
          <a:bodyPr/>
          <a:lstStyle/>
          <a:p>
            <a:endParaRPr lang="fr-FR"/>
          </a:p>
        </p:txBody>
      </p:sp>
      <p:sp>
        <p:nvSpPr>
          <p:cNvPr id="109598" name="Rectangle 30"/>
          <p:cNvSpPr>
            <a:spLocks noChangeArrowheads="1"/>
          </p:cNvSpPr>
          <p:nvPr/>
        </p:nvSpPr>
        <p:spPr bwMode="auto">
          <a:xfrm>
            <a:off x="1480257" y="2276475"/>
            <a:ext cx="34007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09599" name="Line 31"/>
          <p:cNvSpPr>
            <a:spLocks noChangeShapeType="1"/>
          </p:cNvSpPr>
          <p:nvPr/>
        </p:nvSpPr>
        <p:spPr bwMode="auto">
          <a:xfrm>
            <a:off x="539045" y="2139950"/>
            <a:ext cx="896056" cy="0"/>
          </a:xfrm>
          <a:prstGeom prst="line">
            <a:avLst/>
          </a:prstGeom>
          <a:noFill/>
          <a:ln w="136525">
            <a:solidFill>
              <a:schemeClr val="bg1"/>
            </a:solidFill>
            <a:round/>
            <a:headEnd/>
            <a:tailEnd type="triangle" w="med" len="med"/>
          </a:ln>
          <a:effectLst/>
        </p:spPr>
        <p:txBody>
          <a:bodyPr/>
          <a:lstStyle/>
          <a:p>
            <a:endParaRPr lang="fr-FR"/>
          </a:p>
        </p:txBody>
      </p:sp>
      <p:sp>
        <p:nvSpPr>
          <p:cNvPr id="109600" name="Freeform 32"/>
          <p:cNvSpPr>
            <a:spLocks/>
          </p:cNvSpPr>
          <p:nvPr/>
        </p:nvSpPr>
        <p:spPr bwMode="auto">
          <a:xfrm>
            <a:off x="1627012" y="2133601"/>
            <a:ext cx="5644" cy="1909763"/>
          </a:xfrm>
          <a:custGeom>
            <a:avLst/>
            <a:gdLst/>
            <a:ahLst/>
            <a:cxnLst>
              <a:cxn ang="0">
                <a:pos x="0" y="0"/>
              </a:cxn>
              <a:cxn ang="0">
                <a:pos x="4" y="1203"/>
              </a:cxn>
            </a:cxnLst>
            <a:rect l="0" t="0" r="r" b="b"/>
            <a:pathLst>
              <a:path w="4" h="1203">
                <a:moveTo>
                  <a:pt x="0" y="0"/>
                </a:moveTo>
                <a:lnTo>
                  <a:pt x="4" y="1203"/>
                </a:lnTo>
              </a:path>
            </a:pathLst>
          </a:custGeom>
          <a:noFill/>
          <a:ln w="76200" cap="flat" cmpd="sng">
            <a:solidFill>
              <a:srgbClr val="FF3300"/>
            </a:solidFill>
            <a:prstDash val="solid"/>
            <a:round/>
            <a:headEnd type="oval" w="med" len="med"/>
            <a:tailEnd type="triangle" w="med" len="med"/>
          </a:ln>
          <a:effectLst/>
        </p:spPr>
        <p:txBody>
          <a:bodyPr/>
          <a:lstStyle/>
          <a:p>
            <a:endParaRPr lang="fr-FR"/>
          </a:p>
        </p:txBody>
      </p:sp>
      <p:sp>
        <p:nvSpPr>
          <p:cNvPr id="109601" name="Freeform 33"/>
          <p:cNvSpPr>
            <a:spLocks/>
          </p:cNvSpPr>
          <p:nvPr/>
        </p:nvSpPr>
        <p:spPr bwMode="auto">
          <a:xfrm>
            <a:off x="3530600" y="2276476"/>
            <a:ext cx="1412" cy="1763713"/>
          </a:xfrm>
          <a:custGeom>
            <a:avLst/>
            <a:gdLst/>
            <a:ahLst/>
            <a:cxnLst>
              <a:cxn ang="0">
                <a:pos x="0" y="1111"/>
              </a:cxn>
              <a:cxn ang="0">
                <a:pos x="1" y="0"/>
              </a:cxn>
            </a:cxnLst>
            <a:rect l="0" t="0" r="r" b="b"/>
            <a:pathLst>
              <a:path w="1" h="1111">
                <a:moveTo>
                  <a:pt x="0" y="1111"/>
                </a:moveTo>
                <a:lnTo>
                  <a:pt x="1" y="0"/>
                </a:lnTo>
              </a:path>
            </a:pathLst>
          </a:custGeom>
          <a:noFill/>
          <a:ln w="76200" cap="flat" cmpd="sng">
            <a:solidFill>
              <a:srgbClr val="FF3300"/>
            </a:solidFill>
            <a:prstDash val="solid"/>
            <a:round/>
            <a:headEnd type="oval" w="med" len="med"/>
            <a:tailEnd type="triangle" w="med" len="med"/>
          </a:ln>
          <a:effectLst/>
        </p:spPr>
        <p:txBody>
          <a:bodyPr/>
          <a:lstStyle/>
          <a:p>
            <a:endParaRPr lang="fr-FR"/>
          </a:p>
        </p:txBody>
      </p:sp>
      <p:sp>
        <p:nvSpPr>
          <p:cNvPr id="109602" name="Text Box 34"/>
          <p:cNvSpPr txBox="1">
            <a:spLocks noChangeArrowheads="1"/>
          </p:cNvSpPr>
          <p:nvPr/>
        </p:nvSpPr>
        <p:spPr bwMode="auto">
          <a:xfrm>
            <a:off x="1883834" y="2565400"/>
            <a:ext cx="1216378" cy="1569660"/>
          </a:xfrm>
          <a:prstGeom prst="rect">
            <a:avLst/>
          </a:prstGeom>
          <a:solidFill>
            <a:schemeClr val="bg1"/>
          </a:solidFill>
          <a:ln w="136525">
            <a:noFill/>
            <a:miter lim="800000"/>
            <a:headEnd/>
            <a:tailEnd/>
          </a:ln>
          <a:effectLst/>
        </p:spPr>
        <p:txBody>
          <a:bodyPr>
            <a:spAutoFit/>
          </a:bodyPr>
          <a:lstStyle/>
          <a:p>
            <a:pPr>
              <a:spcBef>
                <a:spcPct val="50000"/>
              </a:spcBef>
            </a:pPr>
            <a:r>
              <a:rPr lang="en-US"/>
              <a:t>Closed Shunt Re-entry</a:t>
            </a:r>
          </a:p>
        </p:txBody>
      </p:sp>
      <p:sp>
        <p:nvSpPr>
          <p:cNvPr id="109603" name="Text Box 35"/>
          <p:cNvSpPr txBox="1">
            <a:spLocks noChangeArrowheads="1"/>
          </p:cNvSpPr>
          <p:nvPr/>
        </p:nvSpPr>
        <p:spPr bwMode="auto">
          <a:xfrm>
            <a:off x="0" y="6035676"/>
            <a:ext cx="9144000" cy="830997"/>
          </a:xfrm>
          <a:prstGeom prst="rect">
            <a:avLst/>
          </a:prstGeom>
          <a:solidFill>
            <a:schemeClr val="bg1"/>
          </a:solidFill>
          <a:ln w="136525">
            <a:noFill/>
            <a:miter lim="800000"/>
            <a:headEnd/>
            <a:tailEnd/>
          </a:ln>
          <a:effectLst/>
        </p:spPr>
        <p:txBody>
          <a:bodyPr>
            <a:spAutoFit/>
          </a:bodyPr>
          <a:lstStyle/>
          <a:p>
            <a:pPr>
              <a:spcBef>
                <a:spcPct val="50000"/>
              </a:spcBef>
            </a:pPr>
            <a:r>
              <a:rPr lang="en-US"/>
              <a:t>Cutaneous angioma : incompetent superficial vein: </a:t>
            </a:r>
            <a:r>
              <a:rPr lang="en-US">
                <a:solidFill>
                  <a:srgbClr val="FF3300"/>
                </a:solidFill>
              </a:rPr>
              <a:t>Mixed shunt</a:t>
            </a:r>
            <a:r>
              <a:rPr lang="en-US"/>
              <a:t> : </a:t>
            </a:r>
            <a:r>
              <a:rPr lang="en-US">
                <a:solidFill>
                  <a:srgbClr val="FF3300"/>
                </a:solidFill>
              </a:rPr>
              <a:t>Closed +</a:t>
            </a:r>
            <a:r>
              <a:rPr lang="en-US"/>
              <a:t> </a:t>
            </a:r>
            <a:r>
              <a:rPr lang="en-US">
                <a:solidFill>
                  <a:srgbClr val="FF3300"/>
                </a:solidFill>
              </a:rPr>
              <a:t>Open Vicarious Shunt: common escape point, different re-entries </a:t>
            </a:r>
            <a:endParaRPr lang="en-US"/>
          </a:p>
        </p:txBody>
      </p:sp>
      <p:sp>
        <p:nvSpPr>
          <p:cNvPr id="109604" name="Rectangle 36" descr="Grands confettis"/>
          <p:cNvSpPr>
            <a:spLocks noChangeArrowheads="1"/>
          </p:cNvSpPr>
          <p:nvPr/>
        </p:nvSpPr>
        <p:spPr bwMode="auto">
          <a:xfrm>
            <a:off x="3804356" y="3644901"/>
            <a:ext cx="3392311" cy="874713"/>
          </a:xfrm>
          <a:prstGeom prst="rect">
            <a:avLst/>
          </a:prstGeom>
          <a:pattFill prst="lgConfetti">
            <a:fgClr>
              <a:schemeClr val="accent1"/>
            </a:fgClr>
            <a:bgClr>
              <a:schemeClr val="bg1"/>
            </a:bgClr>
          </a:pattFill>
          <a:ln w="9525">
            <a:noFill/>
            <a:miter lim="800000"/>
            <a:headEnd/>
            <a:tailEnd/>
          </a:ln>
          <a:effectLst/>
        </p:spPr>
        <p:txBody>
          <a:bodyPr wrap="none" anchor="ctr"/>
          <a:lstStyle/>
          <a:p>
            <a:endParaRPr lang="fr-FR"/>
          </a:p>
        </p:txBody>
      </p:sp>
      <p:sp>
        <p:nvSpPr>
          <p:cNvPr id="109605" name="Text Box 37"/>
          <p:cNvSpPr txBox="1">
            <a:spLocks noChangeArrowheads="1"/>
          </p:cNvSpPr>
          <p:nvPr/>
        </p:nvSpPr>
        <p:spPr bwMode="auto">
          <a:xfrm>
            <a:off x="4635501" y="3789364"/>
            <a:ext cx="1471788" cy="830997"/>
          </a:xfrm>
          <a:prstGeom prst="rect">
            <a:avLst/>
          </a:prstGeom>
          <a:solidFill>
            <a:schemeClr val="bg1"/>
          </a:solidFill>
          <a:ln w="136525">
            <a:noFill/>
            <a:miter lim="800000"/>
            <a:headEnd/>
            <a:tailEnd/>
          </a:ln>
          <a:effectLst/>
        </p:spPr>
        <p:txBody>
          <a:bodyPr>
            <a:spAutoFit/>
          </a:bodyPr>
          <a:lstStyle/>
          <a:p>
            <a:pPr>
              <a:spcBef>
                <a:spcPct val="50000"/>
              </a:spcBef>
            </a:pPr>
            <a:r>
              <a:rPr lang="en-US"/>
              <a:t>Deep vein aplasia </a:t>
            </a:r>
          </a:p>
        </p:txBody>
      </p:sp>
      <p:sp>
        <p:nvSpPr>
          <p:cNvPr id="109606" name="Text Box 38"/>
          <p:cNvSpPr txBox="1">
            <a:spLocks noChangeArrowheads="1"/>
          </p:cNvSpPr>
          <p:nvPr/>
        </p:nvSpPr>
        <p:spPr bwMode="auto">
          <a:xfrm>
            <a:off x="3867857" y="2565400"/>
            <a:ext cx="1344788" cy="1200329"/>
          </a:xfrm>
          <a:prstGeom prst="rect">
            <a:avLst/>
          </a:prstGeom>
          <a:solidFill>
            <a:schemeClr val="bg1"/>
          </a:solidFill>
          <a:ln w="136525">
            <a:noFill/>
            <a:miter lim="800000"/>
            <a:headEnd/>
            <a:tailEnd/>
          </a:ln>
          <a:effectLst/>
        </p:spPr>
        <p:txBody>
          <a:bodyPr>
            <a:spAutoFit/>
          </a:bodyPr>
          <a:lstStyle/>
          <a:p>
            <a:pPr>
              <a:spcBef>
                <a:spcPct val="50000"/>
              </a:spcBef>
            </a:pPr>
            <a:r>
              <a:rPr lang="en-US"/>
              <a:t>Common escape point</a:t>
            </a:r>
          </a:p>
        </p:txBody>
      </p:sp>
      <p:sp>
        <p:nvSpPr>
          <p:cNvPr id="109607" name="Text Box 39"/>
          <p:cNvSpPr txBox="1">
            <a:spLocks noChangeArrowheads="1"/>
          </p:cNvSpPr>
          <p:nvPr/>
        </p:nvSpPr>
        <p:spPr bwMode="auto">
          <a:xfrm>
            <a:off x="3227212" y="1844675"/>
            <a:ext cx="1857022" cy="830997"/>
          </a:xfrm>
          <a:prstGeom prst="rect">
            <a:avLst/>
          </a:prstGeom>
          <a:noFill/>
          <a:ln w="136525">
            <a:noFill/>
            <a:miter lim="800000"/>
            <a:headEnd/>
            <a:tailEnd/>
          </a:ln>
          <a:effectLst/>
        </p:spPr>
        <p:txBody>
          <a:bodyPr>
            <a:spAutoFit/>
          </a:bodyPr>
          <a:lstStyle/>
          <a:p>
            <a:pPr>
              <a:spcBef>
                <a:spcPct val="50000"/>
              </a:spcBef>
            </a:pPr>
            <a:r>
              <a:rPr lang="en-US">
                <a:solidFill>
                  <a:schemeClr val="bg1"/>
                </a:solidFill>
              </a:rPr>
              <a:t>Marginal vein</a:t>
            </a:r>
          </a:p>
        </p:txBody>
      </p:sp>
      <p:sp>
        <p:nvSpPr>
          <p:cNvPr id="109608" name="Text Box 40"/>
          <p:cNvSpPr txBox="1">
            <a:spLocks noChangeArrowheads="1"/>
          </p:cNvSpPr>
          <p:nvPr/>
        </p:nvSpPr>
        <p:spPr bwMode="auto">
          <a:xfrm>
            <a:off x="5916790" y="2420938"/>
            <a:ext cx="1216378" cy="1569660"/>
          </a:xfrm>
          <a:prstGeom prst="rect">
            <a:avLst/>
          </a:prstGeom>
          <a:solidFill>
            <a:schemeClr val="bg1"/>
          </a:solidFill>
          <a:ln w="136525">
            <a:noFill/>
            <a:miter lim="800000"/>
            <a:headEnd/>
            <a:tailEnd/>
          </a:ln>
          <a:effectLst/>
        </p:spPr>
        <p:txBody>
          <a:bodyPr>
            <a:spAutoFit/>
          </a:bodyPr>
          <a:lstStyle/>
          <a:p>
            <a:pPr>
              <a:spcBef>
                <a:spcPct val="50000"/>
              </a:spcBef>
            </a:pPr>
            <a:r>
              <a:rPr lang="en-US"/>
              <a:t>Oppen V Shunt Re-entry</a:t>
            </a:r>
          </a:p>
        </p:txBody>
      </p:sp>
      <p:sp>
        <p:nvSpPr>
          <p:cNvPr id="109616" name="Text Box 48"/>
          <p:cNvSpPr txBox="1">
            <a:spLocks noChangeArrowheads="1"/>
          </p:cNvSpPr>
          <p:nvPr/>
        </p:nvSpPr>
        <p:spPr bwMode="auto">
          <a:xfrm>
            <a:off x="0" y="0"/>
            <a:ext cx="2524478" cy="457200"/>
          </a:xfrm>
          <a:prstGeom prst="rect">
            <a:avLst/>
          </a:prstGeom>
          <a:noFill/>
          <a:ln w="136525">
            <a:noFill/>
            <a:miter lim="800000"/>
            <a:headEnd/>
            <a:tailEnd/>
          </a:ln>
          <a:effectLst/>
        </p:spPr>
        <p:txBody>
          <a:bodyPr>
            <a:spAutoFit/>
          </a:bodyPr>
          <a:lstStyle/>
          <a:p>
            <a:pPr>
              <a:spcBef>
                <a:spcPct val="50000"/>
              </a:spcBef>
            </a:pPr>
            <a:r>
              <a:rPr lang="en-US"/>
              <a:t>Pattern 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descr="Grands confettis"/>
          <p:cNvSpPr>
            <a:spLocks noChangeArrowheads="1"/>
          </p:cNvSpPr>
          <p:nvPr/>
        </p:nvSpPr>
        <p:spPr bwMode="auto">
          <a:xfrm>
            <a:off x="539045" y="3068638"/>
            <a:ext cx="8153400" cy="28194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95235" name="Rectangle 3" descr="Petits confettis"/>
          <p:cNvSpPr>
            <a:spLocks noChangeArrowheads="1"/>
          </p:cNvSpPr>
          <p:nvPr/>
        </p:nvSpPr>
        <p:spPr bwMode="auto">
          <a:xfrm>
            <a:off x="539045" y="1196976"/>
            <a:ext cx="8153400" cy="1717675"/>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95236" name="Rectangle 4" descr="Briques horizontales"/>
          <p:cNvSpPr>
            <a:spLocks noChangeArrowheads="1"/>
          </p:cNvSpPr>
          <p:nvPr/>
        </p:nvSpPr>
        <p:spPr bwMode="auto">
          <a:xfrm>
            <a:off x="539045" y="1001713"/>
            <a:ext cx="8153400" cy="5334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95237" name="Rectangle 5"/>
          <p:cNvSpPr>
            <a:spLocks noChangeArrowheads="1"/>
          </p:cNvSpPr>
          <p:nvPr/>
        </p:nvSpPr>
        <p:spPr bwMode="auto">
          <a:xfrm>
            <a:off x="539045" y="1916113"/>
            <a:ext cx="6997700"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95238" name="Rectangle 6"/>
          <p:cNvSpPr>
            <a:spLocks noChangeArrowheads="1"/>
          </p:cNvSpPr>
          <p:nvPr/>
        </p:nvSpPr>
        <p:spPr bwMode="auto">
          <a:xfrm>
            <a:off x="539045"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95239" name="Line 7"/>
          <p:cNvSpPr>
            <a:spLocks noChangeShapeType="1"/>
          </p:cNvSpPr>
          <p:nvPr/>
        </p:nvSpPr>
        <p:spPr bwMode="auto">
          <a:xfrm>
            <a:off x="539045" y="2982913"/>
            <a:ext cx="8153400" cy="0"/>
          </a:xfrm>
          <a:prstGeom prst="line">
            <a:avLst/>
          </a:prstGeom>
          <a:noFill/>
          <a:ln w="76200">
            <a:solidFill>
              <a:schemeClr val="accent1"/>
            </a:solidFill>
            <a:round/>
            <a:headEnd/>
            <a:tailEnd/>
          </a:ln>
          <a:effectLst/>
        </p:spPr>
        <p:txBody>
          <a:bodyPr wrap="none" anchor="ctr"/>
          <a:lstStyle/>
          <a:p>
            <a:endParaRPr lang="fr-FR"/>
          </a:p>
        </p:txBody>
      </p:sp>
      <p:sp>
        <p:nvSpPr>
          <p:cNvPr id="95240" name="Rectangle 8"/>
          <p:cNvSpPr>
            <a:spLocks noChangeArrowheads="1"/>
          </p:cNvSpPr>
          <p:nvPr/>
        </p:nvSpPr>
        <p:spPr bwMode="auto">
          <a:xfrm>
            <a:off x="2373489"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5241" name="Rectangle 9"/>
          <p:cNvSpPr>
            <a:spLocks noChangeArrowheads="1"/>
          </p:cNvSpPr>
          <p:nvPr/>
        </p:nvSpPr>
        <p:spPr bwMode="auto">
          <a:xfrm>
            <a:off x="4548011" y="1535113"/>
            <a:ext cx="135467"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5242" name="Rectangle 10"/>
          <p:cNvSpPr>
            <a:spLocks noChangeArrowheads="1"/>
          </p:cNvSpPr>
          <p:nvPr/>
        </p:nvSpPr>
        <p:spPr bwMode="auto">
          <a:xfrm>
            <a:off x="6110111" y="1535113"/>
            <a:ext cx="136878"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5243" name="Rectangle 11"/>
          <p:cNvSpPr>
            <a:spLocks noChangeArrowheads="1"/>
          </p:cNvSpPr>
          <p:nvPr/>
        </p:nvSpPr>
        <p:spPr bwMode="auto">
          <a:xfrm>
            <a:off x="3420533" y="2276475"/>
            <a:ext cx="340078"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5244" name="Rectangle 12"/>
          <p:cNvSpPr>
            <a:spLocks noChangeArrowheads="1"/>
          </p:cNvSpPr>
          <p:nvPr/>
        </p:nvSpPr>
        <p:spPr bwMode="auto">
          <a:xfrm>
            <a:off x="7198078" y="2297113"/>
            <a:ext cx="33866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5245" name="Rectangle 13" descr="Grands confettis"/>
          <p:cNvSpPr>
            <a:spLocks noChangeArrowheads="1"/>
          </p:cNvSpPr>
          <p:nvPr/>
        </p:nvSpPr>
        <p:spPr bwMode="auto">
          <a:xfrm>
            <a:off x="1490133" y="620713"/>
            <a:ext cx="5911145" cy="1066800"/>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sp>
        <p:nvSpPr>
          <p:cNvPr id="95246" name="Text Box 14"/>
          <p:cNvSpPr txBox="1">
            <a:spLocks noChangeArrowheads="1"/>
          </p:cNvSpPr>
          <p:nvPr/>
        </p:nvSpPr>
        <p:spPr bwMode="auto">
          <a:xfrm>
            <a:off x="2779889" y="908051"/>
            <a:ext cx="2943578" cy="830997"/>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a:t>Angoma, angiokeratoma</a:t>
            </a:r>
          </a:p>
        </p:txBody>
      </p:sp>
      <p:sp>
        <p:nvSpPr>
          <p:cNvPr id="95247" name="Text Box 15"/>
          <p:cNvSpPr txBox="1">
            <a:spLocks noChangeArrowheads="1"/>
          </p:cNvSpPr>
          <p:nvPr/>
        </p:nvSpPr>
        <p:spPr bwMode="auto">
          <a:xfrm>
            <a:off x="7772401" y="1060450"/>
            <a:ext cx="640644" cy="830997"/>
          </a:xfrm>
          <a:prstGeom prst="rect">
            <a:avLst/>
          </a:prstGeom>
          <a:solidFill>
            <a:schemeClr val="bg1"/>
          </a:solidFill>
          <a:ln w="136525">
            <a:noFill/>
            <a:miter lim="800000"/>
            <a:headEnd/>
            <a:tailEnd/>
          </a:ln>
          <a:effectLst/>
        </p:spPr>
        <p:txBody>
          <a:bodyPr>
            <a:spAutoFit/>
          </a:bodyPr>
          <a:lstStyle/>
          <a:p>
            <a:pPr>
              <a:spcBef>
                <a:spcPct val="50000"/>
              </a:spcBef>
            </a:pPr>
            <a:r>
              <a:rPr lang="en-US"/>
              <a:t>skin </a:t>
            </a:r>
          </a:p>
        </p:txBody>
      </p:sp>
      <p:sp>
        <p:nvSpPr>
          <p:cNvPr id="95248" name="Line 16"/>
          <p:cNvSpPr>
            <a:spLocks noChangeShapeType="1"/>
          </p:cNvSpPr>
          <p:nvPr/>
        </p:nvSpPr>
        <p:spPr bwMode="auto">
          <a:xfrm rot="-21600000">
            <a:off x="4875390" y="2133600"/>
            <a:ext cx="1279877" cy="0"/>
          </a:xfrm>
          <a:prstGeom prst="line">
            <a:avLst/>
          </a:prstGeom>
          <a:noFill/>
          <a:ln w="136525">
            <a:solidFill>
              <a:srgbClr val="FF3300"/>
            </a:solidFill>
            <a:round/>
            <a:headEnd/>
            <a:tailEnd type="triangle" w="med" len="med"/>
          </a:ln>
          <a:effectLst/>
        </p:spPr>
        <p:txBody>
          <a:bodyPr/>
          <a:lstStyle/>
          <a:p>
            <a:endParaRPr lang="fr-FR"/>
          </a:p>
        </p:txBody>
      </p:sp>
      <p:sp>
        <p:nvSpPr>
          <p:cNvPr id="95249" name="Line 17"/>
          <p:cNvSpPr>
            <a:spLocks noChangeShapeType="1"/>
          </p:cNvSpPr>
          <p:nvPr/>
        </p:nvSpPr>
        <p:spPr bwMode="auto">
          <a:xfrm rot="-32400000">
            <a:off x="1883834" y="2133600"/>
            <a:ext cx="1279877" cy="0"/>
          </a:xfrm>
          <a:prstGeom prst="line">
            <a:avLst/>
          </a:prstGeom>
          <a:noFill/>
          <a:ln w="57150">
            <a:solidFill>
              <a:schemeClr val="bg1"/>
            </a:solidFill>
            <a:round/>
            <a:headEnd/>
            <a:tailEnd type="triangle" w="med" len="med"/>
          </a:ln>
          <a:effectLst/>
        </p:spPr>
        <p:txBody>
          <a:bodyPr/>
          <a:lstStyle/>
          <a:p>
            <a:endParaRPr lang="fr-FR"/>
          </a:p>
        </p:txBody>
      </p:sp>
      <p:sp>
        <p:nvSpPr>
          <p:cNvPr id="95250" name="Line 18"/>
          <p:cNvSpPr>
            <a:spLocks noChangeShapeType="1"/>
          </p:cNvSpPr>
          <p:nvPr/>
        </p:nvSpPr>
        <p:spPr bwMode="auto">
          <a:xfrm>
            <a:off x="795867" y="4076700"/>
            <a:ext cx="1279878" cy="0"/>
          </a:xfrm>
          <a:prstGeom prst="line">
            <a:avLst/>
          </a:prstGeom>
          <a:noFill/>
          <a:ln w="136525">
            <a:solidFill>
              <a:schemeClr val="bg1"/>
            </a:solidFill>
            <a:round/>
            <a:headEnd/>
            <a:tailEnd type="triangle" w="med" len="med"/>
          </a:ln>
          <a:effectLst/>
        </p:spPr>
        <p:txBody>
          <a:bodyPr/>
          <a:lstStyle/>
          <a:p>
            <a:endParaRPr lang="fr-FR"/>
          </a:p>
        </p:txBody>
      </p:sp>
      <p:sp>
        <p:nvSpPr>
          <p:cNvPr id="95251" name="Line 19"/>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95252" name="Line 20"/>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5253" name="Line 21"/>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5254" name="Line 22"/>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95255" name="Line 23"/>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5256" name="Line 24"/>
          <p:cNvSpPr>
            <a:spLocks noChangeShapeType="1"/>
          </p:cNvSpPr>
          <p:nvPr/>
        </p:nvSpPr>
        <p:spPr bwMode="auto">
          <a:xfrm rot="-16200000">
            <a:off x="5847557"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5257" name="Line 25"/>
          <p:cNvSpPr>
            <a:spLocks noChangeShapeType="1"/>
          </p:cNvSpPr>
          <p:nvPr/>
        </p:nvSpPr>
        <p:spPr bwMode="auto">
          <a:xfrm rot="-16200000">
            <a:off x="2134924" y="1593057"/>
            <a:ext cx="649287" cy="0"/>
          </a:xfrm>
          <a:prstGeom prst="line">
            <a:avLst/>
          </a:prstGeom>
          <a:noFill/>
          <a:ln w="9525">
            <a:solidFill>
              <a:schemeClr val="bg1"/>
            </a:solidFill>
            <a:round/>
            <a:headEnd/>
            <a:tailEnd type="triangle" w="med" len="med"/>
          </a:ln>
          <a:effectLst/>
        </p:spPr>
        <p:txBody>
          <a:bodyPr/>
          <a:lstStyle/>
          <a:p>
            <a:endParaRPr lang="fr-FR"/>
          </a:p>
        </p:txBody>
      </p:sp>
      <p:sp>
        <p:nvSpPr>
          <p:cNvPr id="95258" name="Line 26"/>
          <p:cNvSpPr>
            <a:spLocks noChangeShapeType="1"/>
          </p:cNvSpPr>
          <p:nvPr/>
        </p:nvSpPr>
        <p:spPr bwMode="auto">
          <a:xfrm rot="-16200000">
            <a:off x="4289690" y="1666082"/>
            <a:ext cx="649287" cy="0"/>
          </a:xfrm>
          <a:prstGeom prst="line">
            <a:avLst/>
          </a:prstGeom>
          <a:noFill/>
          <a:ln w="9525">
            <a:solidFill>
              <a:schemeClr val="bg1"/>
            </a:solidFill>
            <a:round/>
            <a:headEnd/>
            <a:tailEnd type="triangle" w="med" len="med"/>
          </a:ln>
          <a:effectLst/>
        </p:spPr>
        <p:txBody>
          <a:bodyPr/>
          <a:lstStyle/>
          <a:p>
            <a:endParaRPr lang="fr-FR"/>
          </a:p>
        </p:txBody>
      </p:sp>
      <p:sp>
        <p:nvSpPr>
          <p:cNvPr id="95259" name="Line 27"/>
          <p:cNvSpPr>
            <a:spLocks noChangeShapeType="1"/>
          </p:cNvSpPr>
          <p:nvPr/>
        </p:nvSpPr>
        <p:spPr bwMode="auto">
          <a:xfrm>
            <a:off x="7388578" y="4005263"/>
            <a:ext cx="1279878" cy="0"/>
          </a:xfrm>
          <a:prstGeom prst="line">
            <a:avLst/>
          </a:prstGeom>
          <a:noFill/>
          <a:ln w="136525">
            <a:solidFill>
              <a:schemeClr val="bg1"/>
            </a:solidFill>
            <a:round/>
            <a:headEnd/>
            <a:tailEnd type="triangle" w="med" len="med"/>
          </a:ln>
          <a:effectLst/>
        </p:spPr>
        <p:txBody>
          <a:bodyPr/>
          <a:lstStyle/>
          <a:p>
            <a:endParaRPr lang="fr-FR"/>
          </a:p>
        </p:txBody>
      </p:sp>
      <p:sp>
        <p:nvSpPr>
          <p:cNvPr id="95260" name="Line 28"/>
          <p:cNvSpPr>
            <a:spLocks noChangeShapeType="1"/>
          </p:cNvSpPr>
          <p:nvPr/>
        </p:nvSpPr>
        <p:spPr bwMode="auto">
          <a:xfrm>
            <a:off x="2267656" y="4076700"/>
            <a:ext cx="1279877" cy="0"/>
          </a:xfrm>
          <a:prstGeom prst="line">
            <a:avLst/>
          </a:prstGeom>
          <a:noFill/>
          <a:ln w="136525">
            <a:solidFill>
              <a:schemeClr val="bg1"/>
            </a:solidFill>
            <a:round/>
            <a:headEnd/>
            <a:tailEnd type="triangle" w="med" len="med"/>
          </a:ln>
          <a:effectLst/>
        </p:spPr>
        <p:txBody>
          <a:bodyPr/>
          <a:lstStyle/>
          <a:p>
            <a:endParaRPr lang="fr-FR"/>
          </a:p>
        </p:txBody>
      </p:sp>
      <p:sp>
        <p:nvSpPr>
          <p:cNvPr id="95261" name="Freeform 29"/>
          <p:cNvSpPr>
            <a:spLocks/>
          </p:cNvSpPr>
          <p:nvPr/>
        </p:nvSpPr>
        <p:spPr bwMode="auto">
          <a:xfrm>
            <a:off x="7388578" y="2133600"/>
            <a:ext cx="12700" cy="1957388"/>
          </a:xfrm>
          <a:custGeom>
            <a:avLst/>
            <a:gdLst/>
            <a:ahLst/>
            <a:cxnLst>
              <a:cxn ang="0">
                <a:pos x="0" y="0"/>
              </a:cxn>
              <a:cxn ang="0">
                <a:pos x="9" y="1233"/>
              </a:cxn>
            </a:cxnLst>
            <a:rect l="0" t="0" r="r" b="b"/>
            <a:pathLst>
              <a:path w="9" h="1233">
                <a:moveTo>
                  <a:pt x="0" y="0"/>
                </a:moveTo>
                <a:lnTo>
                  <a:pt x="9" y="1233"/>
                </a:lnTo>
              </a:path>
            </a:pathLst>
          </a:custGeom>
          <a:noFill/>
          <a:ln w="76200" cap="flat" cmpd="sng">
            <a:solidFill>
              <a:srgbClr val="FF3300"/>
            </a:solidFill>
            <a:prstDash val="solid"/>
            <a:round/>
            <a:headEnd type="oval" w="med" len="med"/>
            <a:tailEnd type="triangle" w="med" len="med"/>
          </a:ln>
          <a:effectLst/>
        </p:spPr>
        <p:txBody>
          <a:bodyPr/>
          <a:lstStyle/>
          <a:p>
            <a:endParaRPr lang="fr-FR"/>
          </a:p>
        </p:txBody>
      </p:sp>
      <p:sp>
        <p:nvSpPr>
          <p:cNvPr id="95262" name="Rectangle 30"/>
          <p:cNvSpPr>
            <a:spLocks noChangeArrowheads="1"/>
          </p:cNvSpPr>
          <p:nvPr/>
        </p:nvSpPr>
        <p:spPr bwMode="auto">
          <a:xfrm>
            <a:off x="1480257" y="2276475"/>
            <a:ext cx="34007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95263" name="Line 31"/>
          <p:cNvSpPr>
            <a:spLocks noChangeShapeType="1"/>
          </p:cNvSpPr>
          <p:nvPr/>
        </p:nvSpPr>
        <p:spPr bwMode="auto">
          <a:xfrm>
            <a:off x="539045" y="2139950"/>
            <a:ext cx="896056" cy="0"/>
          </a:xfrm>
          <a:prstGeom prst="line">
            <a:avLst/>
          </a:prstGeom>
          <a:noFill/>
          <a:ln w="136525">
            <a:solidFill>
              <a:schemeClr val="bg1"/>
            </a:solidFill>
            <a:round/>
            <a:headEnd/>
            <a:tailEnd type="triangle" w="med" len="med"/>
          </a:ln>
          <a:effectLst/>
        </p:spPr>
        <p:txBody>
          <a:bodyPr/>
          <a:lstStyle/>
          <a:p>
            <a:endParaRPr lang="fr-FR"/>
          </a:p>
        </p:txBody>
      </p:sp>
      <p:sp>
        <p:nvSpPr>
          <p:cNvPr id="95264" name="Freeform 32"/>
          <p:cNvSpPr>
            <a:spLocks/>
          </p:cNvSpPr>
          <p:nvPr/>
        </p:nvSpPr>
        <p:spPr bwMode="auto">
          <a:xfrm>
            <a:off x="1627012" y="2133601"/>
            <a:ext cx="5644" cy="1909763"/>
          </a:xfrm>
          <a:custGeom>
            <a:avLst/>
            <a:gdLst/>
            <a:ahLst/>
            <a:cxnLst>
              <a:cxn ang="0">
                <a:pos x="0" y="0"/>
              </a:cxn>
              <a:cxn ang="0">
                <a:pos x="4" y="1203"/>
              </a:cxn>
            </a:cxnLst>
            <a:rect l="0" t="0" r="r" b="b"/>
            <a:pathLst>
              <a:path w="4" h="1203">
                <a:moveTo>
                  <a:pt x="0" y="0"/>
                </a:moveTo>
                <a:lnTo>
                  <a:pt x="4" y="1203"/>
                </a:lnTo>
              </a:path>
            </a:pathLst>
          </a:custGeom>
          <a:noFill/>
          <a:ln w="76200" cap="flat" cmpd="sng">
            <a:solidFill>
              <a:schemeClr val="bg1"/>
            </a:solidFill>
            <a:prstDash val="solid"/>
            <a:round/>
            <a:headEnd type="oval" w="med" len="med"/>
            <a:tailEnd type="triangle" w="med" len="med"/>
          </a:ln>
          <a:effectLst/>
        </p:spPr>
        <p:txBody>
          <a:bodyPr/>
          <a:lstStyle/>
          <a:p>
            <a:endParaRPr lang="fr-FR"/>
          </a:p>
        </p:txBody>
      </p:sp>
      <p:sp>
        <p:nvSpPr>
          <p:cNvPr id="95265" name="Freeform 33"/>
          <p:cNvSpPr>
            <a:spLocks/>
          </p:cNvSpPr>
          <p:nvPr/>
        </p:nvSpPr>
        <p:spPr bwMode="auto">
          <a:xfrm>
            <a:off x="3530600" y="2276476"/>
            <a:ext cx="1412" cy="1763713"/>
          </a:xfrm>
          <a:custGeom>
            <a:avLst/>
            <a:gdLst/>
            <a:ahLst/>
            <a:cxnLst>
              <a:cxn ang="0">
                <a:pos x="0" y="1111"/>
              </a:cxn>
              <a:cxn ang="0">
                <a:pos x="1" y="0"/>
              </a:cxn>
            </a:cxnLst>
            <a:rect l="0" t="0" r="r" b="b"/>
            <a:pathLst>
              <a:path w="1" h="1111">
                <a:moveTo>
                  <a:pt x="0" y="1111"/>
                </a:moveTo>
                <a:lnTo>
                  <a:pt x="1" y="0"/>
                </a:lnTo>
              </a:path>
            </a:pathLst>
          </a:custGeom>
          <a:noFill/>
          <a:ln w="76200" cap="flat" cmpd="sng">
            <a:solidFill>
              <a:srgbClr val="FF3300"/>
            </a:solidFill>
            <a:prstDash val="solid"/>
            <a:round/>
            <a:headEnd type="oval" w="med" len="med"/>
            <a:tailEnd type="triangle" w="med" len="med"/>
          </a:ln>
          <a:effectLst/>
        </p:spPr>
        <p:txBody>
          <a:bodyPr/>
          <a:lstStyle/>
          <a:p>
            <a:endParaRPr lang="fr-FR"/>
          </a:p>
        </p:txBody>
      </p:sp>
      <p:sp>
        <p:nvSpPr>
          <p:cNvPr id="95266" name="Text Box 34"/>
          <p:cNvSpPr txBox="1">
            <a:spLocks noChangeArrowheads="1"/>
          </p:cNvSpPr>
          <p:nvPr/>
        </p:nvSpPr>
        <p:spPr bwMode="auto">
          <a:xfrm>
            <a:off x="1883834" y="2565400"/>
            <a:ext cx="1216378" cy="1569660"/>
          </a:xfrm>
          <a:prstGeom prst="rect">
            <a:avLst/>
          </a:prstGeom>
          <a:solidFill>
            <a:schemeClr val="bg1"/>
          </a:solidFill>
          <a:ln w="136525">
            <a:noFill/>
            <a:miter lim="800000"/>
            <a:headEnd/>
            <a:tailEnd/>
          </a:ln>
          <a:effectLst/>
        </p:spPr>
        <p:txBody>
          <a:bodyPr>
            <a:spAutoFit/>
          </a:bodyPr>
          <a:lstStyle/>
          <a:p>
            <a:pPr>
              <a:spcBef>
                <a:spcPct val="50000"/>
              </a:spcBef>
            </a:pPr>
            <a:r>
              <a:rPr lang="en-US"/>
              <a:t>Closed Shunt Re-entry</a:t>
            </a:r>
          </a:p>
        </p:txBody>
      </p:sp>
      <p:sp>
        <p:nvSpPr>
          <p:cNvPr id="95267" name="Text Box 35"/>
          <p:cNvSpPr txBox="1">
            <a:spLocks noChangeArrowheads="1"/>
          </p:cNvSpPr>
          <p:nvPr/>
        </p:nvSpPr>
        <p:spPr bwMode="auto">
          <a:xfrm>
            <a:off x="0" y="6035676"/>
            <a:ext cx="9144000" cy="830997"/>
          </a:xfrm>
          <a:prstGeom prst="rect">
            <a:avLst/>
          </a:prstGeom>
          <a:solidFill>
            <a:schemeClr val="bg1"/>
          </a:solidFill>
          <a:ln w="136525">
            <a:noFill/>
            <a:miter lim="800000"/>
            <a:headEnd/>
            <a:tailEnd/>
          </a:ln>
          <a:effectLst/>
        </p:spPr>
        <p:txBody>
          <a:bodyPr>
            <a:spAutoFit/>
          </a:bodyPr>
          <a:lstStyle/>
          <a:p>
            <a:pPr>
              <a:spcBef>
                <a:spcPct val="50000"/>
              </a:spcBef>
            </a:pPr>
            <a:r>
              <a:rPr lang="en-US"/>
              <a:t>Cutaneous angioma : incompetent superficial vein: </a:t>
            </a:r>
            <a:r>
              <a:rPr lang="en-US">
                <a:solidFill>
                  <a:srgbClr val="FF3300"/>
                </a:solidFill>
              </a:rPr>
              <a:t>Mixed shunt</a:t>
            </a:r>
            <a:r>
              <a:rPr lang="en-US"/>
              <a:t> : </a:t>
            </a:r>
            <a:r>
              <a:rPr lang="en-US">
                <a:solidFill>
                  <a:srgbClr val="FF3300"/>
                </a:solidFill>
              </a:rPr>
              <a:t>Closed +</a:t>
            </a:r>
            <a:r>
              <a:rPr lang="en-US"/>
              <a:t> </a:t>
            </a:r>
            <a:r>
              <a:rPr lang="en-US">
                <a:solidFill>
                  <a:srgbClr val="FF3300"/>
                </a:solidFill>
              </a:rPr>
              <a:t>Open Vicarious Shunt: common escape point, different re-entries </a:t>
            </a:r>
            <a:endParaRPr lang="en-US"/>
          </a:p>
        </p:txBody>
      </p:sp>
      <p:sp>
        <p:nvSpPr>
          <p:cNvPr id="95268" name="Rectangle 36" descr="Grands confettis"/>
          <p:cNvSpPr>
            <a:spLocks noChangeArrowheads="1"/>
          </p:cNvSpPr>
          <p:nvPr/>
        </p:nvSpPr>
        <p:spPr bwMode="auto">
          <a:xfrm>
            <a:off x="3804356" y="3644901"/>
            <a:ext cx="3392311" cy="874713"/>
          </a:xfrm>
          <a:prstGeom prst="rect">
            <a:avLst/>
          </a:prstGeom>
          <a:pattFill prst="lgConfetti">
            <a:fgClr>
              <a:schemeClr val="accent1"/>
            </a:fgClr>
            <a:bgClr>
              <a:schemeClr val="bg1"/>
            </a:bgClr>
          </a:pattFill>
          <a:ln w="9525">
            <a:noFill/>
            <a:miter lim="800000"/>
            <a:headEnd/>
            <a:tailEnd/>
          </a:ln>
          <a:effectLst/>
        </p:spPr>
        <p:txBody>
          <a:bodyPr wrap="none" anchor="ctr"/>
          <a:lstStyle/>
          <a:p>
            <a:endParaRPr lang="fr-FR"/>
          </a:p>
        </p:txBody>
      </p:sp>
      <p:sp>
        <p:nvSpPr>
          <p:cNvPr id="95269" name="Text Box 37"/>
          <p:cNvSpPr txBox="1">
            <a:spLocks noChangeArrowheads="1"/>
          </p:cNvSpPr>
          <p:nvPr/>
        </p:nvSpPr>
        <p:spPr bwMode="auto">
          <a:xfrm>
            <a:off x="4635501" y="3789364"/>
            <a:ext cx="1471788" cy="830997"/>
          </a:xfrm>
          <a:prstGeom prst="rect">
            <a:avLst/>
          </a:prstGeom>
          <a:solidFill>
            <a:schemeClr val="bg1"/>
          </a:solidFill>
          <a:ln w="136525">
            <a:noFill/>
            <a:miter lim="800000"/>
            <a:headEnd/>
            <a:tailEnd/>
          </a:ln>
          <a:effectLst/>
        </p:spPr>
        <p:txBody>
          <a:bodyPr>
            <a:spAutoFit/>
          </a:bodyPr>
          <a:lstStyle/>
          <a:p>
            <a:pPr>
              <a:spcBef>
                <a:spcPct val="50000"/>
              </a:spcBef>
            </a:pPr>
            <a:r>
              <a:rPr lang="en-US"/>
              <a:t>Deep vein aplasia </a:t>
            </a:r>
          </a:p>
        </p:txBody>
      </p:sp>
      <p:sp>
        <p:nvSpPr>
          <p:cNvPr id="95270" name="Text Box 38"/>
          <p:cNvSpPr txBox="1">
            <a:spLocks noChangeArrowheads="1"/>
          </p:cNvSpPr>
          <p:nvPr/>
        </p:nvSpPr>
        <p:spPr bwMode="auto">
          <a:xfrm>
            <a:off x="3867857" y="2565400"/>
            <a:ext cx="1344788" cy="1200329"/>
          </a:xfrm>
          <a:prstGeom prst="rect">
            <a:avLst/>
          </a:prstGeom>
          <a:solidFill>
            <a:schemeClr val="bg1"/>
          </a:solidFill>
          <a:ln w="136525">
            <a:noFill/>
            <a:miter lim="800000"/>
            <a:headEnd/>
            <a:tailEnd/>
          </a:ln>
          <a:effectLst/>
        </p:spPr>
        <p:txBody>
          <a:bodyPr>
            <a:spAutoFit/>
          </a:bodyPr>
          <a:lstStyle/>
          <a:p>
            <a:pPr>
              <a:spcBef>
                <a:spcPct val="50000"/>
              </a:spcBef>
            </a:pPr>
            <a:r>
              <a:rPr lang="en-US"/>
              <a:t>Common escape point</a:t>
            </a:r>
          </a:p>
        </p:txBody>
      </p:sp>
      <p:sp>
        <p:nvSpPr>
          <p:cNvPr id="95271" name="Text Box 39"/>
          <p:cNvSpPr txBox="1">
            <a:spLocks noChangeArrowheads="1"/>
          </p:cNvSpPr>
          <p:nvPr/>
        </p:nvSpPr>
        <p:spPr bwMode="auto">
          <a:xfrm>
            <a:off x="3227212" y="1844675"/>
            <a:ext cx="1857022" cy="830997"/>
          </a:xfrm>
          <a:prstGeom prst="rect">
            <a:avLst/>
          </a:prstGeom>
          <a:noFill/>
          <a:ln w="136525">
            <a:noFill/>
            <a:miter lim="800000"/>
            <a:headEnd/>
            <a:tailEnd/>
          </a:ln>
          <a:effectLst/>
        </p:spPr>
        <p:txBody>
          <a:bodyPr>
            <a:spAutoFit/>
          </a:bodyPr>
          <a:lstStyle/>
          <a:p>
            <a:pPr>
              <a:spcBef>
                <a:spcPct val="50000"/>
              </a:spcBef>
            </a:pPr>
            <a:r>
              <a:rPr lang="en-US">
                <a:solidFill>
                  <a:schemeClr val="bg1"/>
                </a:solidFill>
              </a:rPr>
              <a:t>Marginal vein</a:t>
            </a:r>
          </a:p>
        </p:txBody>
      </p:sp>
      <p:sp>
        <p:nvSpPr>
          <p:cNvPr id="95272" name="Text Box 40"/>
          <p:cNvSpPr txBox="1">
            <a:spLocks noChangeArrowheads="1"/>
          </p:cNvSpPr>
          <p:nvPr/>
        </p:nvSpPr>
        <p:spPr bwMode="auto">
          <a:xfrm>
            <a:off x="5916790" y="2420938"/>
            <a:ext cx="1216378" cy="1569660"/>
          </a:xfrm>
          <a:prstGeom prst="rect">
            <a:avLst/>
          </a:prstGeom>
          <a:solidFill>
            <a:schemeClr val="bg1"/>
          </a:solidFill>
          <a:ln w="136525">
            <a:noFill/>
            <a:miter lim="800000"/>
            <a:headEnd/>
            <a:tailEnd/>
          </a:ln>
          <a:effectLst/>
        </p:spPr>
        <p:txBody>
          <a:bodyPr>
            <a:spAutoFit/>
          </a:bodyPr>
          <a:lstStyle/>
          <a:p>
            <a:pPr>
              <a:spcBef>
                <a:spcPct val="50000"/>
              </a:spcBef>
            </a:pPr>
            <a:r>
              <a:rPr lang="en-US"/>
              <a:t>Oppen V Shunt Re-entry</a:t>
            </a:r>
          </a:p>
        </p:txBody>
      </p:sp>
      <p:sp>
        <p:nvSpPr>
          <p:cNvPr id="95273" name="Text Box 41"/>
          <p:cNvSpPr txBox="1">
            <a:spLocks noChangeArrowheads="1"/>
          </p:cNvSpPr>
          <p:nvPr/>
        </p:nvSpPr>
        <p:spPr bwMode="auto">
          <a:xfrm>
            <a:off x="283634" y="4397376"/>
            <a:ext cx="8640233" cy="1569660"/>
          </a:xfrm>
          <a:prstGeom prst="rect">
            <a:avLst/>
          </a:prstGeom>
          <a:solidFill>
            <a:schemeClr val="bg1"/>
          </a:solidFill>
          <a:ln w="136525">
            <a:noFill/>
            <a:miter lim="800000"/>
            <a:headEnd/>
            <a:tailEnd/>
          </a:ln>
          <a:effectLst/>
        </p:spPr>
        <p:txBody>
          <a:bodyPr>
            <a:spAutoFit/>
          </a:bodyPr>
          <a:lstStyle/>
          <a:p>
            <a:pPr>
              <a:spcBef>
                <a:spcPct val="50000"/>
              </a:spcBef>
            </a:pPr>
            <a:r>
              <a:rPr lang="en-US"/>
              <a:t>Disconnecting        the closed shunts drains ( relieves) the angioma and suppresses the deep overloading flow and preserving the Open Vicarious avoids the dangerous block of the deep and superficial draining flow and further varicose collaterals</a:t>
            </a:r>
          </a:p>
        </p:txBody>
      </p:sp>
      <p:grpSp>
        <p:nvGrpSpPr>
          <p:cNvPr id="2" name="Group 42"/>
          <p:cNvGrpSpPr>
            <a:grpSpLocks/>
          </p:cNvGrpSpPr>
          <p:nvPr/>
        </p:nvGrpSpPr>
        <p:grpSpPr bwMode="auto">
          <a:xfrm>
            <a:off x="2012245" y="4397375"/>
            <a:ext cx="383822" cy="431800"/>
            <a:chOff x="5100" y="1480"/>
            <a:chExt cx="272" cy="272"/>
          </a:xfrm>
        </p:grpSpPr>
        <p:sp>
          <p:nvSpPr>
            <p:cNvPr id="95275" name="Oval 43"/>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a:effectLst/>
          </p:spPr>
          <p:txBody>
            <a:bodyPr wrap="none" anchor="ctr"/>
            <a:lstStyle/>
            <a:p>
              <a:endParaRPr lang="fr-FR"/>
            </a:p>
          </p:txBody>
        </p:sp>
        <p:sp>
          <p:nvSpPr>
            <p:cNvPr id="95276" name="Line 44"/>
            <p:cNvSpPr>
              <a:spLocks noChangeShapeType="1"/>
            </p:cNvSpPr>
            <p:nvPr/>
          </p:nvSpPr>
          <p:spPr bwMode="auto">
            <a:xfrm>
              <a:off x="5145" y="1616"/>
              <a:ext cx="182" cy="0"/>
            </a:xfrm>
            <a:prstGeom prst="line">
              <a:avLst/>
            </a:prstGeom>
            <a:noFill/>
            <a:ln w="38100">
              <a:solidFill>
                <a:schemeClr val="tx1"/>
              </a:solidFill>
              <a:round/>
              <a:headEnd/>
              <a:tailEnd/>
            </a:ln>
            <a:effectLst/>
          </p:spPr>
          <p:txBody>
            <a:bodyPr/>
            <a:lstStyle/>
            <a:p>
              <a:endParaRPr lang="fr-FR"/>
            </a:p>
          </p:txBody>
        </p:sp>
      </p:grpSp>
      <p:grpSp>
        <p:nvGrpSpPr>
          <p:cNvPr id="3" name="Group 45"/>
          <p:cNvGrpSpPr>
            <a:grpSpLocks/>
          </p:cNvGrpSpPr>
          <p:nvPr/>
        </p:nvGrpSpPr>
        <p:grpSpPr bwMode="auto">
          <a:xfrm>
            <a:off x="2971800" y="1916113"/>
            <a:ext cx="383822" cy="431800"/>
            <a:chOff x="5100" y="1480"/>
            <a:chExt cx="272" cy="272"/>
          </a:xfrm>
        </p:grpSpPr>
        <p:sp>
          <p:nvSpPr>
            <p:cNvPr id="95278" name="Oval 46"/>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a:effectLst/>
          </p:spPr>
          <p:txBody>
            <a:bodyPr wrap="none" anchor="ctr"/>
            <a:lstStyle/>
            <a:p>
              <a:endParaRPr lang="fr-FR"/>
            </a:p>
          </p:txBody>
        </p:sp>
        <p:sp>
          <p:nvSpPr>
            <p:cNvPr id="95279" name="Line 47"/>
            <p:cNvSpPr>
              <a:spLocks noChangeShapeType="1"/>
            </p:cNvSpPr>
            <p:nvPr/>
          </p:nvSpPr>
          <p:spPr bwMode="auto">
            <a:xfrm>
              <a:off x="5145" y="1616"/>
              <a:ext cx="182" cy="0"/>
            </a:xfrm>
            <a:prstGeom prst="line">
              <a:avLst/>
            </a:prstGeom>
            <a:noFill/>
            <a:ln w="38100">
              <a:solidFill>
                <a:schemeClr val="tx1"/>
              </a:solidFill>
              <a:round/>
              <a:headEnd/>
              <a:tailEnd/>
            </a:ln>
            <a:effectLst/>
          </p:spPr>
          <p:txBody>
            <a:bodyPr/>
            <a:lstStyle/>
            <a:p>
              <a:endParaRPr lang="fr-FR"/>
            </a:p>
          </p:txBody>
        </p:sp>
      </p:grpSp>
      <p:sp>
        <p:nvSpPr>
          <p:cNvPr id="95280" name="Text Box 48"/>
          <p:cNvSpPr txBox="1">
            <a:spLocks noChangeArrowheads="1"/>
          </p:cNvSpPr>
          <p:nvPr/>
        </p:nvSpPr>
        <p:spPr bwMode="auto">
          <a:xfrm>
            <a:off x="0" y="0"/>
            <a:ext cx="2524478" cy="457200"/>
          </a:xfrm>
          <a:prstGeom prst="rect">
            <a:avLst/>
          </a:prstGeom>
          <a:noFill/>
          <a:ln w="136525">
            <a:noFill/>
            <a:miter lim="800000"/>
            <a:headEnd/>
            <a:tailEnd/>
          </a:ln>
          <a:effectLst/>
        </p:spPr>
        <p:txBody>
          <a:bodyPr>
            <a:spAutoFit/>
          </a:bodyPr>
          <a:lstStyle/>
          <a:p>
            <a:pPr>
              <a:spcBef>
                <a:spcPct val="50000"/>
              </a:spcBef>
            </a:pPr>
            <a:r>
              <a:rPr lang="en-US"/>
              <a:t>Pattern 4 treatment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67456" y="549276"/>
            <a:ext cx="8077200" cy="5738813"/>
            <a:chOff x="0" y="139"/>
            <a:chExt cx="5088" cy="3615"/>
          </a:xfrm>
        </p:grpSpPr>
        <p:sp>
          <p:nvSpPr>
            <p:cNvPr id="111619" name="Freeform 3"/>
            <p:cNvSpPr>
              <a:spLocks/>
            </p:cNvSpPr>
            <p:nvPr/>
          </p:nvSpPr>
          <p:spPr bwMode="auto">
            <a:xfrm flipH="1">
              <a:off x="170" y="3256"/>
              <a:ext cx="276" cy="258"/>
            </a:xfrm>
            <a:custGeom>
              <a:avLst/>
              <a:gdLst/>
              <a:ahLst/>
              <a:cxnLst>
                <a:cxn ang="0">
                  <a:pos x="101" y="0"/>
                </a:cxn>
                <a:cxn ang="0">
                  <a:pos x="107" y="6"/>
                </a:cxn>
                <a:cxn ang="0">
                  <a:pos x="107" y="12"/>
                </a:cxn>
                <a:cxn ang="0">
                  <a:pos x="101" y="18"/>
                </a:cxn>
                <a:cxn ang="0">
                  <a:pos x="101" y="18"/>
                </a:cxn>
                <a:cxn ang="0">
                  <a:pos x="89" y="24"/>
                </a:cxn>
                <a:cxn ang="0">
                  <a:pos x="77" y="42"/>
                </a:cxn>
                <a:cxn ang="0">
                  <a:pos x="66" y="54"/>
                </a:cxn>
                <a:cxn ang="0">
                  <a:pos x="54" y="66"/>
                </a:cxn>
                <a:cxn ang="0">
                  <a:pos x="54" y="66"/>
                </a:cxn>
                <a:cxn ang="0">
                  <a:pos x="42" y="84"/>
                </a:cxn>
                <a:cxn ang="0">
                  <a:pos x="30" y="102"/>
                </a:cxn>
                <a:cxn ang="0">
                  <a:pos x="30" y="102"/>
                </a:cxn>
                <a:cxn ang="0">
                  <a:pos x="24" y="120"/>
                </a:cxn>
                <a:cxn ang="0">
                  <a:pos x="12" y="144"/>
                </a:cxn>
                <a:cxn ang="0">
                  <a:pos x="6" y="168"/>
                </a:cxn>
                <a:cxn ang="0">
                  <a:pos x="0" y="180"/>
                </a:cxn>
                <a:cxn ang="0">
                  <a:pos x="0" y="180"/>
                </a:cxn>
                <a:cxn ang="0">
                  <a:pos x="0" y="180"/>
                </a:cxn>
                <a:cxn ang="0">
                  <a:pos x="0" y="168"/>
                </a:cxn>
                <a:cxn ang="0">
                  <a:pos x="6" y="132"/>
                </a:cxn>
                <a:cxn ang="0">
                  <a:pos x="6" y="132"/>
                </a:cxn>
                <a:cxn ang="0">
                  <a:pos x="6" y="120"/>
                </a:cxn>
                <a:cxn ang="0">
                  <a:pos x="12" y="108"/>
                </a:cxn>
                <a:cxn ang="0">
                  <a:pos x="36" y="66"/>
                </a:cxn>
                <a:cxn ang="0">
                  <a:pos x="60" y="24"/>
                </a:cxn>
                <a:cxn ang="0">
                  <a:pos x="77" y="12"/>
                </a:cxn>
                <a:cxn ang="0">
                  <a:pos x="101" y="0"/>
                </a:cxn>
              </a:cxnLst>
              <a:rect l="0" t="0" r="r" b="b"/>
              <a:pathLst>
                <a:path w="107" h="180">
                  <a:moveTo>
                    <a:pt x="101" y="0"/>
                  </a:moveTo>
                  <a:lnTo>
                    <a:pt x="107" y="6"/>
                  </a:lnTo>
                  <a:lnTo>
                    <a:pt x="107" y="12"/>
                  </a:lnTo>
                  <a:lnTo>
                    <a:pt x="101" y="18"/>
                  </a:lnTo>
                  <a:lnTo>
                    <a:pt x="101" y="18"/>
                  </a:lnTo>
                  <a:lnTo>
                    <a:pt x="89" y="24"/>
                  </a:lnTo>
                  <a:lnTo>
                    <a:pt x="77" y="42"/>
                  </a:lnTo>
                  <a:lnTo>
                    <a:pt x="66" y="54"/>
                  </a:lnTo>
                  <a:lnTo>
                    <a:pt x="54" y="66"/>
                  </a:lnTo>
                  <a:lnTo>
                    <a:pt x="54" y="66"/>
                  </a:lnTo>
                  <a:lnTo>
                    <a:pt x="42" y="84"/>
                  </a:lnTo>
                  <a:lnTo>
                    <a:pt x="30" y="102"/>
                  </a:lnTo>
                  <a:lnTo>
                    <a:pt x="30" y="102"/>
                  </a:lnTo>
                  <a:lnTo>
                    <a:pt x="24" y="120"/>
                  </a:lnTo>
                  <a:lnTo>
                    <a:pt x="12" y="144"/>
                  </a:lnTo>
                  <a:lnTo>
                    <a:pt x="6" y="168"/>
                  </a:lnTo>
                  <a:lnTo>
                    <a:pt x="0" y="180"/>
                  </a:lnTo>
                  <a:lnTo>
                    <a:pt x="0" y="180"/>
                  </a:lnTo>
                  <a:lnTo>
                    <a:pt x="0" y="180"/>
                  </a:lnTo>
                  <a:lnTo>
                    <a:pt x="0" y="168"/>
                  </a:lnTo>
                  <a:lnTo>
                    <a:pt x="6" y="132"/>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11620" name="Freeform 4"/>
            <p:cNvSpPr>
              <a:spLocks/>
            </p:cNvSpPr>
            <p:nvPr/>
          </p:nvSpPr>
          <p:spPr bwMode="auto">
            <a:xfrm>
              <a:off x="0" y="235"/>
              <a:ext cx="1267" cy="3367"/>
            </a:xfrm>
            <a:custGeom>
              <a:avLst/>
              <a:gdLst/>
              <a:ahLst/>
              <a:cxnLst>
                <a:cxn ang="0">
                  <a:pos x="77" y="325"/>
                </a:cxn>
                <a:cxn ang="0">
                  <a:pos x="0" y="538"/>
                </a:cxn>
                <a:cxn ang="0">
                  <a:pos x="15" y="649"/>
                </a:cxn>
                <a:cxn ang="0">
                  <a:pos x="108" y="830"/>
                </a:cxn>
                <a:cxn ang="0">
                  <a:pos x="108" y="914"/>
                </a:cxn>
                <a:cxn ang="0">
                  <a:pos x="186" y="1206"/>
                </a:cxn>
                <a:cxn ang="0">
                  <a:pos x="217" y="1290"/>
                </a:cxn>
                <a:cxn ang="0">
                  <a:pos x="276" y="1615"/>
                </a:cxn>
                <a:cxn ang="0">
                  <a:pos x="292" y="1718"/>
                </a:cxn>
                <a:cxn ang="0">
                  <a:pos x="232" y="1881"/>
                </a:cxn>
                <a:cxn ang="0">
                  <a:pos x="217" y="1948"/>
                </a:cxn>
                <a:cxn ang="0">
                  <a:pos x="186" y="2025"/>
                </a:cxn>
                <a:cxn ang="0">
                  <a:pos x="170" y="2257"/>
                </a:cxn>
                <a:cxn ang="0">
                  <a:pos x="276" y="2410"/>
                </a:cxn>
                <a:cxn ang="0">
                  <a:pos x="322" y="2607"/>
                </a:cxn>
                <a:cxn ang="0">
                  <a:pos x="338" y="2683"/>
                </a:cxn>
                <a:cxn ang="0">
                  <a:pos x="353" y="2829"/>
                </a:cxn>
                <a:cxn ang="0">
                  <a:pos x="232" y="2889"/>
                </a:cxn>
                <a:cxn ang="0">
                  <a:pos x="170" y="2967"/>
                </a:cxn>
                <a:cxn ang="0">
                  <a:pos x="276" y="3042"/>
                </a:cxn>
                <a:cxn ang="0">
                  <a:pos x="384" y="3120"/>
                </a:cxn>
                <a:cxn ang="0">
                  <a:pos x="508" y="3316"/>
                </a:cxn>
                <a:cxn ang="0">
                  <a:pos x="539" y="3341"/>
                </a:cxn>
                <a:cxn ang="0">
                  <a:pos x="725" y="3367"/>
                </a:cxn>
                <a:cxn ang="0">
                  <a:pos x="880" y="3350"/>
                </a:cxn>
                <a:cxn ang="0">
                  <a:pos x="833" y="3274"/>
                </a:cxn>
                <a:cxn ang="0">
                  <a:pos x="787" y="3025"/>
                </a:cxn>
                <a:cxn ang="0">
                  <a:pos x="771" y="2864"/>
                </a:cxn>
                <a:cxn ang="0">
                  <a:pos x="756" y="2700"/>
                </a:cxn>
                <a:cxn ang="0">
                  <a:pos x="740" y="2513"/>
                </a:cxn>
                <a:cxn ang="0">
                  <a:pos x="740" y="2257"/>
                </a:cxn>
                <a:cxn ang="0">
                  <a:pos x="740" y="2128"/>
                </a:cxn>
                <a:cxn ang="0">
                  <a:pos x="740" y="1931"/>
                </a:cxn>
                <a:cxn ang="0">
                  <a:pos x="771" y="1864"/>
                </a:cxn>
                <a:cxn ang="0">
                  <a:pos x="864" y="1744"/>
                </a:cxn>
                <a:cxn ang="0">
                  <a:pos x="880" y="1709"/>
                </a:cxn>
                <a:cxn ang="0">
                  <a:pos x="880" y="1623"/>
                </a:cxn>
                <a:cxn ang="0">
                  <a:pos x="911" y="1462"/>
                </a:cxn>
                <a:cxn ang="0">
                  <a:pos x="942" y="1376"/>
                </a:cxn>
                <a:cxn ang="0">
                  <a:pos x="1003" y="1197"/>
                </a:cxn>
                <a:cxn ang="0">
                  <a:pos x="1050" y="897"/>
                </a:cxn>
                <a:cxn ang="0">
                  <a:pos x="1034" y="804"/>
                </a:cxn>
                <a:cxn ang="0">
                  <a:pos x="1050" y="641"/>
                </a:cxn>
                <a:cxn ang="0">
                  <a:pos x="1079" y="472"/>
                </a:cxn>
                <a:cxn ang="0">
                  <a:pos x="1193" y="157"/>
                </a:cxn>
                <a:cxn ang="0">
                  <a:pos x="1236" y="43"/>
                </a:cxn>
                <a:cxn ang="0">
                  <a:pos x="1205" y="60"/>
                </a:cxn>
                <a:cxn ang="0">
                  <a:pos x="942" y="0"/>
                </a:cxn>
                <a:cxn ang="0">
                  <a:pos x="709" y="34"/>
                </a:cxn>
                <a:cxn ang="0">
                  <a:pos x="415" y="120"/>
                </a:cxn>
                <a:cxn ang="0">
                  <a:pos x="276" y="180"/>
                </a:cxn>
              </a:cxnLst>
              <a:rect l="0" t="0" r="r" b="b"/>
              <a:pathLst>
                <a:path w="1267" h="3367">
                  <a:moveTo>
                    <a:pt x="276" y="180"/>
                  </a:moveTo>
                  <a:lnTo>
                    <a:pt x="170" y="247"/>
                  </a:lnTo>
                  <a:lnTo>
                    <a:pt x="77" y="325"/>
                  </a:lnTo>
                  <a:lnTo>
                    <a:pt x="15" y="428"/>
                  </a:lnTo>
                  <a:lnTo>
                    <a:pt x="0" y="479"/>
                  </a:lnTo>
                  <a:lnTo>
                    <a:pt x="0" y="538"/>
                  </a:lnTo>
                  <a:lnTo>
                    <a:pt x="0" y="538"/>
                  </a:lnTo>
                  <a:lnTo>
                    <a:pt x="0" y="598"/>
                  </a:lnTo>
                  <a:lnTo>
                    <a:pt x="15" y="649"/>
                  </a:lnTo>
                  <a:lnTo>
                    <a:pt x="62" y="718"/>
                  </a:lnTo>
                  <a:lnTo>
                    <a:pt x="93" y="778"/>
                  </a:lnTo>
                  <a:lnTo>
                    <a:pt x="108" y="830"/>
                  </a:lnTo>
                  <a:lnTo>
                    <a:pt x="108" y="830"/>
                  </a:lnTo>
                  <a:lnTo>
                    <a:pt x="108" y="864"/>
                  </a:lnTo>
                  <a:lnTo>
                    <a:pt x="108" y="914"/>
                  </a:lnTo>
                  <a:lnTo>
                    <a:pt x="139" y="1034"/>
                  </a:lnTo>
                  <a:lnTo>
                    <a:pt x="155" y="1154"/>
                  </a:lnTo>
                  <a:lnTo>
                    <a:pt x="186" y="1206"/>
                  </a:lnTo>
                  <a:lnTo>
                    <a:pt x="201" y="1247"/>
                  </a:lnTo>
                  <a:lnTo>
                    <a:pt x="201" y="1247"/>
                  </a:lnTo>
                  <a:lnTo>
                    <a:pt x="217" y="1290"/>
                  </a:lnTo>
                  <a:lnTo>
                    <a:pt x="232" y="1350"/>
                  </a:lnTo>
                  <a:lnTo>
                    <a:pt x="263" y="1479"/>
                  </a:lnTo>
                  <a:lnTo>
                    <a:pt x="276" y="1615"/>
                  </a:lnTo>
                  <a:lnTo>
                    <a:pt x="292" y="1675"/>
                  </a:lnTo>
                  <a:lnTo>
                    <a:pt x="292" y="1718"/>
                  </a:lnTo>
                  <a:lnTo>
                    <a:pt x="292" y="1718"/>
                  </a:lnTo>
                  <a:lnTo>
                    <a:pt x="276" y="1786"/>
                  </a:lnTo>
                  <a:lnTo>
                    <a:pt x="263" y="1838"/>
                  </a:lnTo>
                  <a:lnTo>
                    <a:pt x="232" y="1881"/>
                  </a:lnTo>
                  <a:lnTo>
                    <a:pt x="232" y="1898"/>
                  </a:lnTo>
                  <a:lnTo>
                    <a:pt x="232" y="1898"/>
                  </a:lnTo>
                  <a:lnTo>
                    <a:pt x="217" y="1948"/>
                  </a:lnTo>
                  <a:lnTo>
                    <a:pt x="201" y="1982"/>
                  </a:lnTo>
                  <a:lnTo>
                    <a:pt x="186" y="2025"/>
                  </a:lnTo>
                  <a:lnTo>
                    <a:pt x="186" y="2025"/>
                  </a:lnTo>
                  <a:lnTo>
                    <a:pt x="155" y="2094"/>
                  </a:lnTo>
                  <a:lnTo>
                    <a:pt x="155" y="2171"/>
                  </a:lnTo>
                  <a:lnTo>
                    <a:pt x="170" y="2257"/>
                  </a:lnTo>
                  <a:lnTo>
                    <a:pt x="232" y="2333"/>
                  </a:lnTo>
                  <a:lnTo>
                    <a:pt x="232" y="2333"/>
                  </a:lnTo>
                  <a:lnTo>
                    <a:pt x="276" y="2410"/>
                  </a:lnTo>
                  <a:lnTo>
                    <a:pt x="307" y="2496"/>
                  </a:lnTo>
                  <a:lnTo>
                    <a:pt x="322" y="2582"/>
                  </a:lnTo>
                  <a:lnTo>
                    <a:pt x="322" y="2607"/>
                  </a:lnTo>
                  <a:lnTo>
                    <a:pt x="338" y="2632"/>
                  </a:lnTo>
                  <a:lnTo>
                    <a:pt x="338" y="2632"/>
                  </a:lnTo>
                  <a:lnTo>
                    <a:pt x="338" y="2683"/>
                  </a:lnTo>
                  <a:lnTo>
                    <a:pt x="353" y="2743"/>
                  </a:lnTo>
                  <a:lnTo>
                    <a:pt x="353" y="2795"/>
                  </a:lnTo>
                  <a:lnTo>
                    <a:pt x="353" y="2829"/>
                  </a:lnTo>
                  <a:lnTo>
                    <a:pt x="353" y="2829"/>
                  </a:lnTo>
                  <a:lnTo>
                    <a:pt x="292" y="2855"/>
                  </a:lnTo>
                  <a:lnTo>
                    <a:pt x="232" y="2889"/>
                  </a:lnTo>
                  <a:lnTo>
                    <a:pt x="170" y="2932"/>
                  </a:lnTo>
                  <a:lnTo>
                    <a:pt x="155" y="2949"/>
                  </a:lnTo>
                  <a:lnTo>
                    <a:pt x="170" y="2967"/>
                  </a:lnTo>
                  <a:lnTo>
                    <a:pt x="170" y="2967"/>
                  </a:lnTo>
                  <a:lnTo>
                    <a:pt x="201" y="3008"/>
                  </a:lnTo>
                  <a:lnTo>
                    <a:pt x="276" y="3042"/>
                  </a:lnTo>
                  <a:lnTo>
                    <a:pt x="338" y="3077"/>
                  </a:lnTo>
                  <a:lnTo>
                    <a:pt x="384" y="3120"/>
                  </a:lnTo>
                  <a:lnTo>
                    <a:pt x="384" y="3120"/>
                  </a:lnTo>
                  <a:lnTo>
                    <a:pt x="415" y="3188"/>
                  </a:lnTo>
                  <a:lnTo>
                    <a:pt x="462" y="3257"/>
                  </a:lnTo>
                  <a:lnTo>
                    <a:pt x="508" y="3316"/>
                  </a:lnTo>
                  <a:lnTo>
                    <a:pt x="524" y="3333"/>
                  </a:lnTo>
                  <a:lnTo>
                    <a:pt x="539" y="3341"/>
                  </a:lnTo>
                  <a:lnTo>
                    <a:pt x="539" y="3341"/>
                  </a:lnTo>
                  <a:lnTo>
                    <a:pt x="555" y="3350"/>
                  </a:lnTo>
                  <a:lnTo>
                    <a:pt x="601" y="3358"/>
                  </a:lnTo>
                  <a:lnTo>
                    <a:pt x="725" y="3367"/>
                  </a:lnTo>
                  <a:lnTo>
                    <a:pt x="787" y="3367"/>
                  </a:lnTo>
                  <a:lnTo>
                    <a:pt x="849" y="3358"/>
                  </a:lnTo>
                  <a:lnTo>
                    <a:pt x="880" y="3350"/>
                  </a:lnTo>
                  <a:lnTo>
                    <a:pt x="880" y="3333"/>
                  </a:lnTo>
                  <a:lnTo>
                    <a:pt x="880" y="3333"/>
                  </a:lnTo>
                  <a:lnTo>
                    <a:pt x="833" y="3274"/>
                  </a:lnTo>
                  <a:lnTo>
                    <a:pt x="818" y="3205"/>
                  </a:lnTo>
                  <a:lnTo>
                    <a:pt x="787" y="3111"/>
                  </a:lnTo>
                  <a:lnTo>
                    <a:pt x="787" y="3025"/>
                  </a:lnTo>
                  <a:lnTo>
                    <a:pt x="787" y="3025"/>
                  </a:lnTo>
                  <a:lnTo>
                    <a:pt x="787" y="2949"/>
                  </a:lnTo>
                  <a:lnTo>
                    <a:pt x="771" y="2864"/>
                  </a:lnTo>
                  <a:lnTo>
                    <a:pt x="771" y="2778"/>
                  </a:lnTo>
                  <a:lnTo>
                    <a:pt x="756" y="2700"/>
                  </a:lnTo>
                  <a:lnTo>
                    <a:pt x="756" y="2700"/>
                  </a:lnTo>
                  <a:lnTo>
                    <a:pt x="740" y="2658"/>
                  </a:lnTo>
                  <a:lnTo>
                    <a:pt x="740" y="2590"/>
                  </a:lnTo>
                  <a:lnTo>
                    <a:pt x="740" y="2513"/>
                  </a:lnTo>
                  <a:lnTo>
                    <a:pt x="740" y="2427"/>
                  </a:lnTo>
                  <a:lnTo>
                    <a:pt x="740" y="2341"/>
                  </a:lnTo>
                  <a:lnTo>
                    <a:pt x="740" y="2257"/>
                  </a:lnTo>
                  <a:lnTo>
                    <a:pt x="740" y="2180"/>
                  </a:lnTo>
                  <a:lnTo>
                    <a:pt x="740" y="2128"/>
                  </a:lnTo>
                  <a:lnTo>
                    <a:pt x="740" y="2128"/>
                  </a:lnTo>
                  <a:lnTo>
                    <a:pt x="740" y="2051"/>
                  </a:lnTo>
                  <a:lnTo>
                    <a:pt x="740" y="1991"/>
                  </a:lnTo>
                  <a:lnTo>
                    <a:pt x="740" y="1931"/>
                  </a:lnTo>
                  <a:lnTo>
                    <a:pt x="756" y="1889"/>
                  </a:lnTo>
                  <a:lnTo>
                    <a:pt x="756" y="1889"/>
                  </a:lnTo>
                  <a:lnTo>
                    <a:pt x="771" y="1864"/>
                  </a:lnTo>
                  <a:lnTo>
                    <a:pt x="818" y="1829"/>
                  </a:lnTo>
                  <a:lnTo>
                    <a:pt x="849" y="1795"/>
                  </a:lnTo>
                  <a:lnTo>
                    <a:pt x="864" y="1744"/>
                  </a:lnTo>
                  <a:lnTo>
                    <a:pt x="864" y="1744"/>
                  </a:lnTo>
                  <a:lnTo>
                    <a:pt x="864" y="1735"/>
                  </a:lnTo>
                  <a:lnTo>
                    <a:pt x="880" y="1709"/>
                  </a:lnTo>
                  <a:lnTo>
                    <a:pt x="880" y="1666"/>
                  </a:lnTo>
                  <a:lnTo>
                    <a:pt x="880" y="1623"/>
                  </a:lnTo>
                  <a:lnTo>
                    <a:pt x="880" y="1623"/>
                  </a:lnTo>
                  <a:lnTo>
                    <a:pt x="880" y="1573"/>
                  </a:lnTo>
                  <a:lnTo>
                    <a:pt x="895" y="1513"/>
                  </a:lnTo>
                  <a:lnTo>
                    <a:pt x="911" y="1462"/>
                  </a:lnTo>
                  <a:lnTo>
                    <a:pt x="926" y="1410"/>
                  </a:lnTo>
                  <a:lnTo>
                    <a:pt x="926" y="1410"/>
                  </a:lnTo>
                  <a:lnTo>
                    <a:pt x="942" y="1376"/>
                  </a:lnTo>
                  <a:lnTo>
                    <a:pt x="957" y="1333"/>
                  </a:lnTo>
                  <a:lnTo>
                    <a:pt x="973" y="1264"/>
                  </a:lnTo>
                  <a:lnTo>
                    <a:pt x="1003" y="1197"/>
                  </a:lnTo>
                  <a:lnTo>
                    <a:pt x="1034" y="1034"/>
                  </a:lnTo>
                  <a:lnTo>
                    <a:pt x="1050" y="965"/>
                  </a:lnTo>
                  <a:lnTo>
                    <a:pt x="1050" y="897"/>
                  </a:lnTo>
                  <a:lnTo>
                    <a:pt x="1050" y="897"/>
                  </a:lnTo>
                  <a:lnTo>
                    <a:pt x="1050" y="847"/>
                  </a:lnTo>
                  <a:lnTo>
                    <a:pt x="1034" y="804"/>
                  </a:lnTo>
                  <a:lnTo>
                    <a:pt x="1034" y="752"/>
                  </a:lnTo>
                  <a:lnTo>
                    <a:pt x="1034" y="701"/>
                  </a:lnTo>
                  <a:lnTo>
                    <a:pt x="1050" y="641"/>
                  </a:lnTo>
                  <a:lnTo>
                    <a:pt x="1050" y="641"/>
                  </a:lnTo>
                  <a:lnTo>
                    <a:pt x="1065" y="606"/>
                  </a:lnTo>
                  <a:lnTo>
                    <a:pt x="1079" y="472"/>
                  </a:lnTo>
                  <a:lnTo>
                    <a:pt x="1093" y="343"/>
                  </a:lnTo>
                  <a:lnTo>
                    <a:pt x="1164" y="243"/>
                  </a:lnTo>
                  <a:lnTo>
                    <a:pt x="1193" y="157"/>
                  </a:lnTo>
                  <a:lnTo>
                    <a:pt x="1221" y="143"/>
                  </a:lnTo>
                  <a:lnTo>
                    <a:pt x="1236" y="100"/>
                  </a:lnTo>
                  <a:lnTo>
                    <a:pt x="1236" y="43"/>
                  </a:lnTo>
                  <a:lnTo>
                    <a:pt x="1250" y="71"/>
                  </a:lnTo>
                  <a:lnTo>
                    <a:pt x="1267" y="112"/>
                  </a:lnTo>
                  <a:lnTo>
                    <a:pt x="1205" y="60"/>
                  </a:lnTo>
                  <a:lnTo>
                    <a:pt x="1127" y="26"/>
                  </a:lnTo>
                  <a:lnTo>
                    <a:pt x="1050" y="0"/>
                  </a:lnTo>
                  <a:lnTo>
                    <a:pt x="942" y="0"/>
                  </a:lnTo>
                  <a:lnTo>
                    <a:pt x="833" y="9"/>
                  </a:lnTo>
                  <a:lnTo>
                    <a:pt x="833" y="9"/>
                  </a:lnTo>
                  <a:lnTo>
                    <a:pt x="709" y="34"/>
                  </a:lnTo>
                  <a:lnTo>
                    <a:pt x="601" y="69"/>
                  </a:lnTo>
                  <a:lnTo>
                    <a:pt x="493" y="94"/>
                  </a:lnTo>
                  <a:lnTo>
                    <a:pt x="415" y="120"/>
                  </a:lnTo>
                  <a:lnTo>
                    <a:pt x="353" y="146"/>
                  </a:lnTo>
                  <a:lnTo>
                    <a:pt x="307" y="163"/>
                  </a:lnTo>
                  <a:lnTo>
                    <a:pt x="276" y="180"/>
                  </a:lnTo>
                  <a:lnTo>
                    <a:pt x="276" y="180"/>
                  </a:lnTo>
                  <a:close/>
                </a:path>
              </a:pathLst>
            </a:custGeom>
            <a:solidFill>
              <a:srgbClr val="F2AD8C"/>
            </a:solidFill>
            <a:ln w="9525">
              <a:noFill/>
              <a:round/>
              <a:headEnd/>
              <a:tailEnd/>
            </a:ln>
          </p:spPr>
          <p:txBody>
            <a:bodyPr/>
            <a:lstStyle/>
            <a:p>
              <a:endParaRPr lang="fr-FR"/>
            </a:p>
          </p:txBody>
        </p:sp>
        <p:sp>
          <p:nvSpPr>
            <p:cNvPr id="111621" name="Freeform 5"/>
            <p:cNvSpPr>
              <a:spLocks/>
            </p:cNvSpPr>
            <p:nvPr/>
          </p:nvSpPr>
          <p:spPr bwMode="auto">
            <a:xfrm flipH="1">
              <a:off x="170" y="429"/>
              <a:ext cx="849" cy="1084"/>
            </a:xfrm>
            <a:custGeom>
              <a:avLst/>
              <a:gdLst/>
              <a:ahLst/>
              <a:cxnLst>
                <a:cxn ang="0">
                  <a:pos x="54" y="0"/>
                </a:cxn>
                <a:cxn ang="0">
                  <a:pos x="132" y="6"/>
                </a:cxn>
                <a:cxn ang="0">
                  <a:pos x="198" y="29"/>
                </a:cxn>
                <a:cxn ang="0">
                  <a:pos x="246" y="59"/>
                </a:cxn>
                <a:cxn ang="0">
                  <a:pos x="282" y="101"/>
                </a:cxn>
                <a:cxn ang="0">
                  <a:pos x="311" y="155"/>
                </a:cxn>
                <a:cxn ang="0">
                  <a:pos x="323" y="209"/>
                </a:cxn>
                <a:cxn ang="0">
                  <a:pos x="329" y="269"/>
                </a:cxn>
                <a:cxn ang="0">
                  <a:pos x="329" y="334"/>
                </a:cxn>
                <a:cxn ang="0">
                  <a:pos x="323" y="400"/>
                </a:cxn>
                <a:cxn ang="0">
                  <a:pos x="305" y="466"/>
                </a:cxn>
                <a:cxn ang="0">
                  <a:pos x="293" y="525"/>
                </a:cxn>
                <a:cxn ang="0">
                  <a:pos x="270" y="585"/>
                </a:cxn>
                <a:cxn ang="0">
                  <a:pos x="252" y="633"/>
                </a:cxn>
                <a:cxn ang="0">
                  <a:pos x="234" y="681"/>
                </a:cxn>
                <a:cxn ang="0">
                  <a:pos x="216" y="711"/>
                </a:cxn>
                <a:cxn ang="0">
                  <a:pos x="198" y="735"/>
                </a:cxn>
                <a:cxn ang="0">
                  <a:pos x="198" y="735"/>
                </a:cxn>
                <a:cxn ang="0">
                  <a:pos x="186" y="747"/>
                </a:cxn>
                <a:cxn ang="0">
                  <a:pos x="174" y="758"/>
                </a:cxn>
                <a:cxn ang="0">
                  <a:pos x="150" y="753"/>
                </a:cxn>
                <a:cxn ang="0">
                  <a:pos x="126" y="735"/>
                </a:cxn>
                <a:cxn ang="0">
                  <a:pos x="102" y="693"/>
                </a:cxn>
                <a:cxn ang="0">
                  <a:pos x="78" y="645"/>
                </a:cxn>
                <a:cxn ang="0">
                  <a:pos x="60" y="579"/>
                </a:cxn>
                <a:cxn ang="0">
                  <a:pos x="42" y="508"/>
                </a:cxn>
                <a:cxn ang="0">
                  <a:pos x="24" y="436"/>
                </a:cxn>
                <a:cxn ang="0">
                  <a:pos x="0" y="280"/>
                </a:cxn>
                <a:cxn ang="0">
                  <a:pos x="0" y="209"/>
                </a:cxn>
                <a:cxn ang="0">
                  <a:pos x="0" y="143"/>
                </a:cxn>
                <a:cxn ang="0">
                  <a:pos x="0" y="83"/>
                </a:cxn>
                <a:cxn ang="0">
                  <a:pos x="12" y="35"/>
                </a:cxn>
                <a:cxn ang="0">
                  <a:pos x="30" y="12"/>
                </a:cxn>
                <a:cxn ang="0">
                  <a:pos x="54" y="0"/>
                </a:cxn>
              </a:cxnLst>
              <a:rect l="0" t="0" r="r" b="b"/>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11622" name="Freeform 6"/>
            <p:cNvSpPr>
              <a:spLocks/>
            </p:cNvSpPr>
            <p:nvPr/>
          </p:nvSpPr>
          <p:spPr bwMode="auto">
            <a:xfrm flipH="1">
              <a:off x="217" y="454"/>
              <a:ext cx="770" cy="1000"/>
            </a:xfrm>
            <a:custGeom>
              <a:avLst/>
              <a:gdLst/>
              <a:ahLst/>
              <a:cxnLst>
                <a:cxn ang="0">
                  <a:pos x="54" y="0"/>
                </a:cxn>
                <a:cxn ang="0">
                  <a:pos x="126" y="6"/>
                </a:cxn>
                <a:cxn ang="0">
                  <a:pos x="180" y="23"/>
                </a:cxn>
                <a:cxn ang="0">
                  <a:pos x="228" y="53"/>
                </a:cxn>
                <a:cxn ang="0">
                  <a:pos x="258" y="95"/>
                </a:cxn>
                <a:cxn ang="0">
                  <a:pos x="281" y="143"/>
                </a:cxn>
                <a:cxn ang="0">
                  <a:pos x="293" y="191"/>
                </a:cxn>
                <a:cxn ang="0">
                  <a:pos x="299" y="245"/>
                </a:cxn>
                <a:cxn ang="0">
                  <a:pos x="299" y="304"/>
                </a:cxn>
                <a:cxn ang="0">
                  <a:pos x="281" y="424"/>
                </a:cxn>
                <a:cxn ang="0">
                  <a:pos x="252" y="531"/>
                </a:cxn>
                <a:cxn ang="0">
                  <a:pos x="234" y="579"/>
                </a:cxn>
                <a:cxn ang="0">
                  <a:pos x="216" y="621"/>
                </a:cxn>
                <a:cxn ang="0">
                  <a:pos x="198" y="651"/>
                </a:cxn>
                <a:cxn ang="0">
                  <a:pos x="186" y="675"/>
                </a:cxn>
                <a:cxn ang="0">
                  <a:pos x="186" y="675"/>
                </a:cxn>
                <a:cxn ang="0">
                  <a:pos x="174" y="687"/>
                </a:cxn>
                <a:cxn ang="0">
                  <a:pos x="162" y="699"/>
                </a:cxn>
                <a:cxn ang="0">
                  <a:pos x="138" y="699"/>
                </a:cxn>
                <a:cxn ang="0">
                  <a:pos x="114" y="675"/>
                </a:cxn>
                <a:cxn ang="0">
                  <a:pos x="96" y="639"/>
                </a:cxn>
                <a:cxn ang="0">
                  <a:pos x="72" y="591"/>
                </a:cxn>
                <a:cxn ang="0">
                  <a:pos x="54" y="537"/>
                </a:cxn>
                <a:cxn ang="0">
                  <a:pos x="36" y="472"/>
                </a:cxn>
                <a:cxn ang="0">
                  <a:pos x="24" y="400"/>
                </a:cxn>
                <a:cxn ang="0">
                  <a:pos x="0" y="256"/>
                </a:cxn>
                <a:cxn ang="0">
                  <a:pos x="0" y="191"/>
                </a:cxn>
                <a:cxn ang="0">
                  <a:pos x="0" y="131"/>
                </a:cxn>
                <a:cxn ang="0">
                  <a:pos x="0" y="77"/>
                </a:cxn>
                <a:cxn ang="0">
                  <a:pos x="12" y="35"/>
                </a:cxn>
                <a:cxn ang="0">
                  <a:pos x="30" y="6"/>
                </a:cxn>
                <a:cxn ang="0">
                  <a:pos x="54" y="0"/>
                </a:cxn>
              </a:cxnLst>
              <a:rect l="0" t="0" r="r" b="b"/>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11623" name="Freeform 7"/>
            <p:cNvSpPr>
              <a:spLocks/>
            </p:cNvSpPr>
            <p:nvPr/>
          </p:nvSpPr>
          <p:spPr bwMode="auto">
            <a:xfrm flipH="1">
              <a:off x="248" y="487"/>
              <a:ext cx="710" cy="907"/>
            </a:xfrm>
            <a:custGeom>
              <a:avLst/>
              <a:gdLst/>
              <a:ahLst/>
              <a:cxnLst>
                <a:cxn ang="0">
                  <a:pos x="60" y="0"/>
                </a:cxn>
                <a:cxn ang="0">
                  <a:pos x="120" y="6"/>
                </a:cxn>
                <a:cxn ang="0">
                  <a:pos x="168" y="24"/>
                </a:cxn>
                <a:cxn ang="0">
                  <a:pos x="210" y="48"/>
                </a:cxn>
                <a:cxn ang="0">
                  <a:pos x="240" y="84"/>
                </a:cxn>
                <a:cxn ang="0">
                  <a:pos x="258" y="120"/>
                </a:cxn>
                <a:cxn ang="0">
                  <a:pos x="269" y="168"/>
                </a:cxn>
                <a:cxn ang="0">
                  <a:pos x="275" y="216"/>
                </a:cxn>
                <a:cxn ang="0">
                  <a:pos x="275" y="269"/>
                </a:cxn>
                <a:cxn ang="0">
                  <a:pos x="264" y="377"/>
                </a:cxn>
                <a:cxn ang="0">
                  <a:pos x="240" y="473"/>
                </a:cxn>
                <a:cxn ang="0">
                  <a:pos x="222" y="520"/>
                </a:cxn>
                <a:cxn ang="0">
                  <a:pos x="204" y="556"/>
                </a:cxn>
                <a:cxn ang="0">
                  <a:pos x="192" y="586"/>
                </a:cxn>
                <a:cxn ang="0">
                  <a:pos x="180" y="610"/>
                </a:cxn>
                <a:cxn ang="0">
                  <a:pos x="180" y="610"/>
                </a:cxn>
                <a:cxn ang="0">
                  <a:pos x="156" y="628"/>
                </a:cxn>
                <a:cxn ang="0">
                  <a:pos x="138" y="634"/>
                </a:cxn>
                <a:cxn ang="0">
                  <a:pos x="114" y="616"/>
                </a:cxn>
                <a:cxn ang="0">
                  <a:pos x="90" y="586"/>
                </a:cxn>
                <a:cxn ang="0">
                  <a:pos x="72" y="544"/>
                </a:cxn>
                <a:cxn ang="0">
                  <a:pos x="54" y="490"/>
                </a:cxn>
                <a:cxn ang="0">
                  <a:pos x="36" y="431"/>
                </a:cxn>
                <a:cxn ang="0">
                  <a:pos x="24" y="365"/>
                </a:cxn>
                <a:cxn ang="0">
                  <a:pos x="6" y="233"/>
                </a:cxn>
                <a:cxn ang="0">
                  <a:pos x="0" y="174"/>
                </a:cxn>
                <a:cxn ang="0">
                  <a:pos x="0" y="114"/>
                </a:cxn>
                <a:cxn ang="0">
                  <a:pos x="6" y="66"/>
                </a:cxn>
                <a:cxn ang="0">
                  <a:pos x="18" y="30"/>
                </a:cxn>
                <a:cxn ang="0">
                  <a:pos x="36" y="6"/>
                </a:cxn>
                <a:cxn ang="0">
                  <a:pos x="60" y="0"/>
                </a:cxn>
              </a:cxnLst>
              <a:rect l="0" t="0" r="r" b="b"/>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11624" name="Freeform 8"/>
            <p:cNvSpPr>
              <a:spLocks/>
            </p:cNvSpPr>
            <p:nvPr/>
          </p:nvSpPr>
          <p:spPr bwMode="auto">
            <a:xfrm flipH="1">
              <a:off x="276" y="504"/>
              <a:ext cx="635" cy="830"/>
            </a:xfrm>
            <a:custGeom>
              <a:avLst/>
              <a:gdLst/>
              <a:ahLst/>
              <a:cxnLst>
                <a:cxn ang="0">
                  <a:pos x="60" y="0"/>
                </a:cxn>
                <a:cxn ang="0">
                  <a:pos x="108" y="6"/>
                </a:cxn>
                <a:cxn ang="0">
                  <a:pos x="156" y="24"/>
                </a:cxn>
                <a:cxn ang="0">
                  <a:pos x="186" y="48"/>
                </a:cxn>
                <a:cxn ang="0">
                  <a:pos x="210" y="78"/>
                </a:cxn>
                <a:cxn ang="0">
                  <a:pos x="228" y="114"/>
                </a:cxn>
                <a:cxn ang="0">
                  <a:pos x="240" y="156"/>
                </a:cxn>
                <a:cxn ang="0">
                  <a:pos x="246" y="245"/>
                </a:cxn>
                <a:cxn ang="0">
                  <a:pos x="234" y="341"/>
                </a:cxn>
                <a:cxn ang="0">
                  <a:pos x="216" y="431"/>
                </a:cxn>
                <a:cxn ang="0">
                  <a:pos x="204" y="472"/>
                </a:cxn>
                <a:cxn ang="0">
                  <a:pos x="186" y="508"/>
                </a:cxn>
                <a:cxn ang="0">
                  <a:pos x="174" y="532"/>
                </a:cxn>
                <a:cxn ang="0">
                  <a:pos x="162" y="556"/>
                </a:cxn>
                <a:cxn ang="0">
                  <a:pos x="162" y="556"/>
                </a:cxn>
                <a:cxn ang="0">
                  <a:pos x="144" y="574"/>
                </a:cxn>
                <a:cxn ang="0">
                  <a:pos x="126" y="580"/>
                </a:cxn>
                <a:cxn ang="0">
                  <a:pos x="102" y="562"/>
                </a:cxn>
                <a:cxn ang="0">
                  <a:pos x="84" y="538"/>
                </a:cxn>
                <a:cxn ang="0">
                  <a:pos x="66" y="496"/>
                </a:cxn>
                <a:cxn ang="0">
                  <a:pos x="48" y="449"/>
                </a:cxn>
                <a:cxn ang="0">
                  <a:pos x="30" y="395"/>
                </a:cxn>
                <a:cxn ang="0">
                  <a:pos x="18" y="335"/>
                </a:cxn>
                <a:cxn ang="0">
                  <a:pos x="0" y="216"/>
                </a:cxn>
                <a:cxn ang="0">
                  <a:pos x="0" y="162"/>
                </a:cxn>
                <a:cxn ang="0">
                  <a:pos x="0" y="108"/>
                </a:cxn>
                <a:cxn ang="0">
                  <a:pos x="6" y="66"/>
                </a:cxn>
                <a:cxn ang="0">
                  <a:pos x="18" y="30"/>
                </a:cxn>
                <a:cxn ang="0">
                  <a:pos x="36" y="6"/>
                </a:cxn>
                <a:cxn ang="0">
                  <a:pos x="60" y="0"/>
                </a:cxn>
              </a:cxnLst>
              <a:rect l="0" t="0" r="r" b="b"/>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11625" name="Freeform 9"/>
            <p:cNvSpPr>
              <a:spLocks/>
            </p:cNvSpPr>
            <p:nvPr/>
          </p:nvSpPr>
          <p:spPr bwMode="auto">
            <a:xfrm flipH="1">
              <a:off x="231" y="1983"/>
              <a:ext cx="540" cy="1522"/>
            </a:xfrm>
            <a:custGeom>
              <a:avLst/>
              <a:gdLst/>
              <a:ahLst/>
              <a:cxnLst>
                <a:cxn ang="0">
                  <a:pos x="162" y="102"/>
                </a:cxn>
                <a:cxn ang="0">
                  <a:pos x="192" y="197"/>
                </a:cxn>
                <a:cxn ang="0">
                  <a:pos x="197" y="215"/>
                </a:cxn>
                <a:cxn ang="0">
                  <a:pos x="209" y="299"/>
                </a:cxn>
                <a:cxn ang="0">
                  <a:pos x="192" y="412"/>
                </a:cxn>
                <a:cxn ang="0">
                  <a:pos x="180" y="430"/>
                </a:cxn>
                <a:cxn ang="0">
                  <a:pos x="150" y="532"/>
                </a:cxn>
                <a:cxn ang="0">
                  <a:pos x="132" y="592"/>
                </a:cxn>
                <a:cxn ang="0">
                  <a:pos x="126" y="622"/>
                </a:cxn>
                <a:cxn ang="0">
                  <a:pos x="120" y="675"/>
                </a:cxn>
                <a:cxn ang="0">
                  <a:pos x="114" y="717"/>
                </a:cxn>
                <a:cxn ang="0">
                  <a:pos x="120" y="771"/>
                </a:cxn>
                <a:cxn ang="0">
                  <a:pos x="132" y="825"/>
                </a:cxn>
                <a:cxn ang="0">
                  <a:pos x="132" y="849"/>
                </a:cxn>
                <a:cxn ang="0">
                  <a:pos x="108" y="885"/>
                </a:cxn>
                <a:cxn ang="0">
                  <a:pos x="90" y="896"/>
                </a:cxn>
                <a:cxn ang="0">
                  <a:pos x="72" y="908"/>
                </a:cxn>
                <a:cxn ang="0">
                  <a:pos x="60" y="932"/>
                </a:cxn>
                <a:cxn ang="0">
                  <a:pos x="60" y="950"/>
                </a:cxn>
                <a:cxn ang="0">
                  <a:pos x="36" y="1028"/>
                </a:cxn>
                <a:cxn ang="0">
                  <a:pos x="12" y="1058"/>
                </a:cxn>
                <a:cxn ang="0">
                  <a:pos x="0" y="1058"/>
                </a:cxn>
                <a:cxn ang="0">
                  <a:pos x="0" y="1034"/>
                </a:cxn>
                <a:cxn ang="0">
                  <a:pos x="12" y="902"/>
                </a:cxn>
                <a:cxn ang="0">
                  <a:pos x="18" y="825"/>
                </a:cxn>
                <a:cxn ang="0">
                  <a:pos x="18" y="807"/>
                </a:cxn>
                <a:cxn ang="0">
                  <a:pos x="24" y="717"/>
                </a:cxn>
                <a:cxn ang="0">
                  <a:pos x="30" y="598"/>
                </a:cxn>
                <a:cxn ang="0">
                  <a:pos x="30" y="562"/>
                </a:cxn>
                <a:cxn ang="0">
                  <a:pos x="36" y="466"/>
                </a:cxn>
                <a:cxn ang="0">
                  <a:pos x="36" y="353"/>
                </a:cxn>
                <a:cxn ang="0">
                  <a:pos x="30" y="251"/>
                </a:cxn>
                <a:cxn ang="0">
                  <a:pos x="30" y="215"/>
                </a:cxn>
                <a:cxn ang="0">
                  <a:pos x="36" y="126"/>
                </a:cxn>
                <a:cxn ang="0">
                  <a:pos x="54" y="72"/>
                </a:cxn>
                <a:cxn ang="0">
                  <a:pos x="60" y="60"/>
                </a:cxn>
                <a:cxn ang="0">
                  <a:pos x="84" y="18"/>
                </a:cxn>
                <a:cxn ang="0">
                  <a:pos x="120" y="0"/>
                </a:cxn>
                <a:cxn ang="0">
                  <a:pos x="144" y="18"/>
                </a:cxn>
              </a:cxnLst>
              <a:rect l="0" t="0" r="r" b="b"/>
              <a:pathLst>
                <a:path w="209" h="1064">
                  <a:moveTo>
                    <a:pt x="150" y="54"/>
                  </a:moveTo>
                  <a:lnTo>
                    <a:pt x="162" y="102"/>
                  </a:lnTo>
                  <a:lnTo>
                    <a:pt x="168" y="138"/>
                  </a:lnTo>
                  <a:lnTo>
                    <a:pt x="192" y="197"/>
                  </a:lnTo>
                  <a:lnTo>
                    <a:pt x="192" y="197"/>
                  </a:lnTo>
                  <a:lnTo>
                    <a:pt x="197" y="215"/>
                  </a:lnTo>
                  <a:lnTo>
                    <a:pt x="203" y="239"/>
                  </a:lnTo>
                  <a:lnTo>
                    <a:pt x="209" y="299"/>
                  </a:lnTo>
                  <a:lnTo>
                    <a:pt x="209" y="359"/>
                  </a:lnTo>
                  <a:lnTo>
                    <a:pt x="192" y="412"/>
                  </a:lnTo>
                  <a:lnTo>
                    <a:pt x="192" y="412"/>
                  </a:lnTo>
                  <a:lnTo>
                    <a:pt x="180" y="430"/>
                  </a:lnTo>
                  <a:lnTo>
                    <a:pt x="174" y="460"/>
                  </a:lnTo>
                  <a:lnTo>
                    <a:pt x="150" y="532"/>
                  </a:lnTo>
                  <a:lnTo>
                    <a:pt x="138" y="562"/>
                  </a:lnTo>
                  <a:lnTo>
                    <a:pt x="132" y="592"/>
                  </a:lnTo>
                  <a:lnTo>
                    <a:pt x="126" y="610"/>
                  </a:lnTo>
                  <a:lnTo>
                    <a:pt x="126" y="622"/>
                  </a:lnTo>
                  <a:lnTo>
                    <a:pt x="126" y="622"/>
                  </a:lnTo>
                  <a:lnTo>
                    <a:pt x="120" y="675"/>
                  </a:lnTo>
                  <a:lnTo>
                    <a:pt x="114" y="717"/>
                  </a:lnTo>
                  <a:lnTo>
                    <a:pt x="114" y="717"/>
                  </a:lnTo>
                  <a:lnTo>
                    <a:pt x="114" y="741"/>
                  </a:lnTo>
                  <a:lnTo>
                    <a:pt x="120" y="771"/>
                  </a:lnTo>
                  <a:lnTo>
                    <a:pt x="126" y="801"/>
                  </a:lnTo>
                  <a:lnTo>
                    <a:pt x="132" y="825"/>
                  </a:lnTo>
                  <a:lnTo>
                    <a:pt x="132" y="825"/>
                  </a:lnTo>
                  <a:lnTo>
                    <a:pt x="132" y="849"/>
                  </a:lnTo>
                  <a:lnTo>
                    <a:pt x="120" y="873"/>
                  </a:lnTo>
                  <a:lnTo>
                    <a:pt x="108" y="885"/>
                  </a:lnTo>
                  <a:lnTo>
                    <a:pt x="90" y="896"/>
                  </a:lnTo>
                  <a:lnTo>
                    <a:pt x="90" y="896"/>
                  </a:lnTo>
                  <a:lnTo>
                    <a:pt x="78" y="902"/>
                  </a:lnTo>
                  <a:lnTo>
                    <a:pt x="72" y="908"/>
                  </a:lnTo>
                  <a:lnTo>
                    <a:pt x="66" y="920"/>
                  </a:lnTo>
                  <a:lnTo>
                    <a:pt x="60" y="932"/>
                  </a:lnTo>
                  <a:lnTo>
                    <a:pt x="60" y="950"/>
                  </a:lnTo>
                  <a:lnTo>
                    <a:pt x="60" y="950"/>
                  </a:lnTo>
                  <a:lnTo>
                    <a:pt x="42" y="1004"/>
                  </a:lnTo>
                  <a:lnTo>
                    <a:pt x="36" y="1028"/>
                  </a:lnTo>
                  <a:lnTo>
                    <a:pt x="24" y="1046"/>
                  </a:lnTo>
                  <a:lnTo>
                    <a:pt x="12" y="1058"/>
                  </a:lnTo>
                  <a:lnTo>
                    <a:pt x="6" y="1064"/>
                  </a:lnTo>
                  <a:lnTo>
                    <a:pt x="0" y="1058"/>
                  </a:lnTo>
                  <a:lnTo>
                    <a:pt x="0" y="1034"/>
                  </a:lnTo>
                  <a:lnTo>
                    <a:pt x="0" y="1034"/>
                  </a:lnTo>
                  <a:lnTo>
                    <a:pt x="6" y="962"/>
                  </a:lnTo>
                  <a:lnTo>
                    <a:pt x="12" y="902"/>
                  </a:lnTo>
                  <a:lnTo>
                    <a:pt x="12" y="843"/>
                  </a:lnTo>
                  <a:lnTo>
                    <a:pt x="18" y="825"/>
                  </a:lnTo>
                  <a:lnTo>
                    <a:pt x="18" y="807"/>
                  </a:lnTo>
                  <a:lnTo>
                    <a:pt x="18" y="807"/>
                  </a:lnTo>
                  <a:lnTo>
                    <a:pt x="24" y="771"/>
                  </a:lnTo>
                  <a:lnTo>
                    <a:pt x="24" y="717"/>
                  </a:lnTo>
                  <a:lnTo>
                    <a:pt x="30" y="657"/>
                  </a:lnTo>
                  <a:lnTo>
                    <a:pt x="30" y="598"/>
                  </a:lnTo>
                  <a:lnTo>
                    <a:pt x="30" y="598"/>
                  </a:lnTo>
                  <a:lnTo>
                    <a:pt x="30" y="562"/>
                  </a:lnTo>
                  <a:lnTo>
                    <a:pt x="36" y="520"/>
                  </a:lnTo>
                  <a:lnTo>
                    <a:pt x="36" y="466"/>
                  </a:lnTo>
                  <a:lnTo>
                    <a:pt x="36" y="406"/>
                  </a:lnTo>
                  <a:lnTo>
                    <a:pt x="36" y="353"/>
                  </a:lnTo>
                  <a:lnTo>
                    <a:pt x="36" y="299"/>
                  </a:lnTo>
                  <a:lnTo>
                    <a:pt x="30" y="251"/>
                  </a:lnTo>
                  <a:lnTo>
                    <a:pt x="30" y="215"/>
                  </a:lnTo>
                  <a:lnTo>
                    <a:pt x="30" y="215"/>
                  </a:lnTo>
                  <a:lnTo>
                    <a:pt x="30" y="167"/>
                  </a:lnTo>
                  <a:lnTo>
                    <a:pt x="36" y="126"/>
                  </a:lnTo>
                  <a:lnTo>
                    <a:pt x="42" y="96"/>
                  </a:lnTo>
                  <a:lnTo>
                    <a:pt x="54" y="72"/>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11626" name="Freeform 10"/>
            <p:cNvSpPr>
              <a:spLocks/>
            </p:cNvSpPr>
            <p:nvPr/>
          </p:nvSpPr>
          <p:spPr bwMode="auto">
            <a:xfrm flipH="1">
              <a:off x="248" y="2018"/>
              <a:ext cx="493" cy="1410"/>
            </a:xfrm>
            <a:custGeom>
              <a:avLst/>
              <a:gdLst/>
              <a:ahLst/>
              <a:cxnLst>
                <a:cxn ang="0">
                  <a:pos x="162" y="400"/>
                </a:cxn>
                <a:cxn ang="0">
                  <a:pos x="138" y="484"/>
                </a:cxn>
                <a:cxn ang="0">
                  <a:pos x="120" y="544"/>
                </a:cxn>
                <a:cxn ang="0">
                  <a:pos x="114" y="556"/>
                </a:cxn>
                <a:cxn ang="0">
                  <a:pos x="108" y="610"/>
                </a:cxn>
                <a:cxn ang="0">
                  <a:pos x="102" y="657"/>
                </a:cxn>
                <a:cxn ang="0">
                  <a:pos x="102" y="711"/>
                </a:cxn>
                <a:cxn ang="0">
                  <a:pos x="108" y="765"/>
                </a:cxn>
                <a:cxn ang="0">
                  <a:pos x="108" y="789"/>
                </a:cxn>
                <a:cxn ang="0">
                  <a:pos x="84" y="831"/>
                </a:cxn>
                <a:cxn ang="0">
                  <a:pos x="72" y="843"/>
                </a:cxn>
                <a:cxn ang="0">
                  <a:pos x="54" y="855"/>
                </a:cxn>
                <a:cxn ang="0">
                  <a:pos x="48" y="884"/>
                </a:cxn>
                <a:cxn ang="0">
                  <a:pos x="48" y="902"/>
                </a:cxn>
                <a:cxn ang="0">
                  <a:pos x="24" y="962"/>
                </a:cxn>
                <a:cxn ang="0">
                  <a:pos x="12" y="986"/>
                </a:cxn>
                <a:cxn ang="0">
                  <a:pos x="0" y="980"/>
                </a:cxn>
                <a:cxn ang="0">
                  <a:pos x="0" y="956"/>
                </a:cxn>
                <a:cxn ang="0">
                  <a:pos x="12" y="837"/>
                </a:cxn>
                <a:cxn ang="0">
                  <a:pos x="18" y="753"/>
                </a:cxn>
                <a:cxn ang="0">
                  <a:pos x="24" y="717"/>
                </a:cxn>
                <a:cxn ang="0">
                  <a:pos x="30" y="604"/>
                </a:cxn>
                <a:cxn ang="0">
                  <a:pos x="36" y="544"/>
                </a:cxn>
                <a:cxn ang="0">
                  <a:pos x="36" y="472"/>
                </a:cxn>
                <a:cxn ang="0">
                  <a:pos x="36" y="371"/>
                </a:cxn>
                <a:cxn ang="0">
                  <a:pos x="30" y="227"/>
                </a:cxn>
                <a:cxn ang="0">
                  <a:pos x="30" y="191"/>
                </a:cxn>
                <a:cxn ang="0">
                  <a:pos x="30" y="108"/>
                </a:cxn>
                <a:cxn ang="0">
                  <a:pos x="48" y="60"/>
                </a:cxn>
                <a:cxn ang="0">
                  <a:pos x="66" y="30"/>
                </a:cxn>
                <a:cxn ang="0">
                  <a:pos x="90" y="6"/>
                </a:cxn>
                <a:cxn ang="0">
                  <a:pos x="114" y="6"/>
                </a:cxn>
                <a:cxn ang="0">
                  <a:pos x="132" y="54"/>
                </a:cxn>
                <a:cxn ang="0">
                  <a:pos x="138" y="96"/>
                </a:cxn>
                <a:cxn ang="0">
                  <a:pos x="168" y="179"/>
                </a:cxn>
                <a:cxn ang="0">
                  <a:pos x="174" y="197"/>
                </a:cxn>
                <a:cxn ang="0">
                  <a:pos x="191" y="269"/>
                </a:cxn>
                <a:cxn ang="0">
                  <a:pos x="174" y="382"/>
                </a:cxn>
              </a:cxnLst>
              <a:rect l="0" t="0" r="r" b="b"/>
              <a:pathLst>
                <a:path w="191" h="986">
                  <a:moveTo>
                    <a:pt x="174" y="382"/>
                  </a:moveTo>
                  <a:lnTo>
                    <a:pt x="162" y="400"/>
                  </a:lnTo>
                  <a:lnTo>
                    <a:pt x="156" y="430"/>
                  </a:lnTo>
                  <a:lnTo>
                    <a:pt x="138" y="484"/>
                  </a:lnTo>
                  <a:lnTo>
                    <a:pt x="120" y="532"/>
                  </a:lnTo>
                  <a:lnTo>
                    <a:pt x="120" y="544"/>
                  </a:lnTo>
                  <a:lnTo>
                    <a:pt x="114" y="556"/>
                  </a:lnTo>
                  <a:lnTo>
                    <a:pt x="114" y="556"/>
                  </a:lnTo>
                  <a:lnTo>
                    <a:pt x="108" y="586"/>
                  </a:lnTo>
                  <a:lnTo>
                    <a:pt x="108" y="610"/>
                  </a:lnTo>
                  <a:lnTo>
                    <a:pt x="102" y="657"/>
                  </a:lnTo>
                  <a:lnTo>
                    <a:pt x="102" y="657"/>
                  </a:lnTo>
                  <a:lnTo>
                    <a:pt x="96" y="681"/>
                  </a:lnTo>
                  <a:lnTo>
                    <a:pt x="102" y="711"/>
                  </a:lnTo>
                  <a:lnTo>
                    <a:pt x="108" y="741"/>
                  </a:lnTo>
                  <a:lnTo>
                    <a:pt x="108" y="765"/>
                  </a:lnTo>
                  <a:lnTo>
                    <a:pt x="108" y="765"/>
                  </a:lnTo>
                  <a:lnTo>
                    <a:pt x="108" y="789"/>
                  </a:lnTo>
                  <a:lnTo>
                    <a:pt x="96" y="813"/>
                  </a:lnTo>
                  <a:lnTo>
                    <a:pt x="84" y="831"/>
                  </a:lnTo>
                  <a:lnTo>
                    <a:pt x="72" y="843"/>
                  </a:lnTo>
                  <a:lnTo>
                    <a:pt x="72" y="843"/>
                  </a:lnTo>
                  <a:lnTo>
                    <a:pt x="60" y="849"/>
                  </a:lnTo>
                  <a:lnTo>
                    <a:pt x="54" y="855"/>
                  </a:lnTo>
                  <a:lnTo>
                    <a:pt x="54" y="872"/>
                  </a:lnTo>
                  <a:lnTo>
                    <a:pt x="48" y="884"/>
                  </a:lnTo>
                  <a:lnTo>
                    <a:pt x="48" y="902"/>
                  </a:lnTo>
                  <a:lnTo>
                    <a:pt x="48" y="902"/>
                  </a:lnTo>
                  <a:lnTo>
                    <a:pt x="36" y="944"/>
                  </a:lnTo>
                  <a:lnTo>
                    <a:pt x="24" y="962"/>
                  </a:lnTo>
                  <a:lnTo>
                    <a:pt x="18" y="980"/>
                  </a:lnTo>
                  <a:lnTo>
                    <a:pt x="12" y="986"/>
                  </a:lnTo>
                  <a:lnTo>
                    <a:pt x="6" y="986"/>
                  </a:lnTo>
                  <a:lnTo>
                    <a:pt x="0" y="980"/>
                  </a:lnTo>
                  <a:lnTo>
                    <a:pt x="0" y="956"/>
                  </a:lnTo>
                  <a:lnTo>
                    <a:pt x="0" y="956"/>
                  </a:lnTo>
                  <a:lnTo>
                    <a:pt x="6" y="896"/>
                  </a:lnTo>
                  <a:lnTo>
                    <a:pt x="12" y="837"/>
                  </a:lnTo>
                  <a:lnTo>
                    <a:pt x="12" y="789"/>
                  </a:lnTo>
                  <a:lnTo>
                    <a:pt x="18" y="753"/>
                  </a:lnTo>
                  <a:lnTo>
                    <a:pt x="18" y="753"/>
                  </a:lnTo>
                  <a:lnTo>
                    <a:pt x="24" y="717"/>
                  </a:lnTo>
                  <a:lnTo>
                    <a:pt x="30" y="663"/>
                  </a:lnTo>
                  <a:lnTo>
                    <a:pt x="30" y="604"/>
                  </a:lnTo>
                  <a:lnTo>
                    <a:pt x="36" y="544"/>
                  </a:lnTo>
                  <a:lnTo>
                    <a:pt x="36" y="544"/>
                  </a:lnTo>
                  <a:lnTo>
                    <a:pt x="36" y="514"/>
                  </a:lnTo>
                  <a:lnTo>
                    <a:pt x="36" y="472"/>
                  </a:lnTo>
                  <a:lnTo>
                    <a:pt x="36" y="424"/>
                  </a:lnTo>
                  <a:lnTo>
                    <a:pt x="36" y="371"/>
                  </a:lnTo>
                  <a:lnTo>
                    <a:pt x="36" y="269"/>
                  </a:lnTo>
                  <a:lnTo>
                    <a:pt x="30" y="227"/>
                  </a:lnTo>
                  <a:lnTo>
                    <a:pt x="30" y="191"/>
                  </a:lnTo>
                  <a:lnTo>
                    <a:pt x="30" y="191"/>
                  </a:lnTo>
                  <a:lnTo>
                    <a:pt x="30" y="143"/>
                  </a:lnTo>
                  <a:lnTo>
                    <a:pt x="30" y="108"/>
                  </a:lnTo>
                  <a:lnTo>
                    <a:pt x="42" y="84"/>
                  </a:lnTo>
                  <a:lnTo>
                    <a:pt x="48" y="60"/>
                  </a:lnTo>
                  <a:lnTo>
                    <a:pt x="48" y="60"/>
                  </a:lnTo>
                  <a:lnTo>
                    <a:pt x="66" y="30"/>
                  </a:lnTo>
                  <a:lnTo>
                    <a:pt x="78" y="18"/>
                  </a:lnTo>
                  <a:lnTo>
                    <a:pt x="90" y="6"/>
                  </a:lnTo>
                  <a:lnTo>
                    <a:pt x="102" y="0"/>
                  </a:lnTo>
                  <a:lnTo>
                    <a:pt x="114" y="6"/>
                  </a:lnTo>
                  <a:lnTo>
                    <a:pt x="126" y="24"/>
                  </a:lnTo>
                  <a:lnTo>
                    <a:pt x="132" y="54"/>
                  </a:lnTo>
                  <a:lnTo>
                    <a:pt x="132" y="54"/>
                  </a:lnTo>
                  <a:lnTo>
                    <a:pt x="138" y="96"/>
                  </a:lnTo>
                  <a:lnTo>
                    <a:pt x="150" y="126"/>
                  </a:lnTo>
                  <a:lnTo>
                    <a:pt x="168" y="179"/>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11627" name="Freeform 11"/>
            <p:cNvSpPr>
              <a:spLocks/>
            </p:cNvSpPr>
            <p:nvPr/>
          </p:nvSpPr>
          <p:spPr bwMode="auto">
            <a:xfrm flipH="1">
              <a:off x="276" y="2061"/>
              <a:ext cx="433" cy="1298"/>
            </a:xfrm>
            <a:custGeom>
              <a:avLst/>
              <a:gdLst/>
              <a:ahLst/>
              <a:cxnLst>
                <a:cxn ang="0">
                  <a:pos x="138" y="376"/>
                </a:cxn>
                <a:cxn ang="0">
                  <a:pos x="114" y="466"/>
                </a:cxn>
                <a:cxn ang="0">
                  <a:pos x="108" y="490"/>
                </a:cxn>
                <a:cxn ang="0">
                  <a:pos x="84" y="586"/>
                </a:cxn>
                <a:cxn ang="0">
                  <a:pos x="84" y="609"/>
                </a:cxn>
                <a:cxn ang="0">
                  <a:pos x="84" y="675"/>
                </a:cxn>
                <a:cxn ang="0">
                  <a:pos x="84" y="699"/>
                </a:cxn>
                <a:cxn ang="0">
                  <a:pos x="72" y="747"/>
                </a:cxn>
                <a:cxn ang="0">
                  <a:pos x="54" y="777"/>
                </a:cxn>
                <a:cxn ang="0">
                  <a:pos x="48" y="789"/>
                </a:cxn>
                <a:cxn ang="0">
                  <a:pos x="36" y="813"/>
                </a:cxn>
                <a:cxn ang="0">
                  <a:pos x="36" y="842"/>
                </a:cxn>
                <a:cxn ang="0">
                  <a:pos x="24" y="878"/>
                </a:cxn>
                <a:cxn ang="0">
                  <a:pos x="6" y="908"/>
                </a:cxn>
                <a:cxn ang="0">
                  <a:pos x="0" y="896"/>
                </a:cxn>
                <a:cxn ang="0">
                  <a:pos x="0" y="878"/>
                </a:cxn>
                <a:cxn ang="0">
                  <a:pos x="6" y="771"/>
                </a:cxn>
                <a:cxn ang="0">
                  <a:pos x="18" y="693"/>
                </a:cxn>
                <a:cxn ang="0">
                  <a:pos x="18" y="681"/>
                </a:cxn>
                <a:cxn ang="0">
                  <a:pos x="30" y="609"/>
                </a:cxn>
                <a:cxn ang="0">
                  <a:pos x="36" y="484"/>
                </a:cxn>
                <a:cxn ang="0">
                  <a:pos x="36" y="454"/>
                </a:cxn>
                <a:cxn ang="0">
                  <a:pos x="36" y="329"/>
                </a:cxn>
                <a:cxn ang="0">
                  <a:pos x="30" y="197"/>
                </a:cxn>
                <a:cxn ang="0">
                  <a:pos x="30" y="167"/>
                </a:cxn>
                <a:cxn ang="0">
                  <a:pos x="24" y="119"/>
                </a:cxn>
                <a:cxn ang="0">
                  <a:pos x="36" y="60"/>
                </a:cxn>
                <a:cxn ang="0">
                  <a:pos x="42" y="42"/>
                </a:cxn>
                <a:cxn ang="0">
                  <a:pos x="78" y="0"/>
                </a:cxn>
                <a:cxn ang="0">
                  <a:pos x="102" y="0"/>
                </a:cxn>
                <a:cxn ang="0">
                  <a:pos x="114" y="42"/>
                </a:cxn>
                <a:cxn ang="0">
                  <a:pos x="120" y="84"/>
                </a:cxn>
                <a:cxn ang="0">
                  <a:pos x="138" y="125"/>
                </a:cxn>
                <a:cxn ang="0">
                  <a:pos x="144" y="149"/>
                </a:cxn>
                <a:cxn ang="0">
                  <a:pos x="168" y="233"/>
                </a:cxn>
                <a:cxn ang="0">
                  <a:pos x="156" y="335"/>
                </a:cxn>
              </a:cxnLst>
              <a:rect l="0" t="0" r="r" b="b"/>
              <a:pathLst>
                <a:path w="168" h="908">
                  <a:moveTo>
                    <a:pt x="156" y="335"/>
                  </a:moveTo>
                  <a:lnTo>
                    <a:pt x="138" y="376"/>
                  </a:lnTo>
                  <a:lnTo>
                    <a:pt x="126" y="424"/>
                  </a:lnTo>
                  <a:lnTo>
                    <a:pt x="114" y="466"/>
                  </a:lnTo>
                  <a:lnTo>
                    <a:pt x="108" y="490"/>
                  </a:lnTo>
                  <a:lnTo>
                    <a:pt x="108" y="490"/>
                  </a:lnTo>
                  <a:lnTo>
                    <a:pt x="96" y="544"/>
                  </a:lnTo>
                  <a:lnTo>
                    <a:pt x="84" y="586"/>
                  </a:lnTo>
                  <a:lnTo>
                    <a:pt x="84" y="586"/>
                  </a:lnTo>
                  <a:lnTo>
                    <a:pt x="84" y="609"/>
                  </a:lnTo>
                  <a:lnTo>
                    <a:pt x="84" y="639"/>
                  </a:lnTo>
                  <a:lnTo>
                    <a:pt x="84" y="675"/>
                  </a:lnTo>
                  <a:lnTo>
                    <a:pt x="84" y="699"/>
                  </a:lnTo>
                  <a:lnTo>
                    <a:pt x="84" y="699"/>
                  </a:lnTo>
                  <a:lnTo>
                    <a:pt x="84" y="723"/>
                  </a:lnTo>
                  <a:lnTo>
                    <a:pt x="72" y="747"/>
                  </a:lnTo>
                  <a:lnTo>
                    <a:pt x="60" y="765"/>
                  </a:lnTo>
                  <a:lnTo>
                    <a:pt x="54" y="777"/>
                  </a:lnTo>
                  <a:lnTo>
                    <a:pt x="54" y="777"/>
                  </a:lnTo>
                  <a:lnTo>
                    <a:pt x="48" y="789"/>
                  </a:lnTo>
                  <a:lnTo>
                    <a:pt x="42" y="795"/>
                  </a:lnTo>
                  <a:lnTo>
                    <a:pt x="36" y="813"/>
                  </a:lnTo>
                  <a:lnTo>
                    <a:pt x="36" y="825"/>
                  </a:lnTo>
                  <a:lnTo>
                    <a:pt x="36" y="842"/>
                  </a:lnTo>
                  <a:lnTo>
                    <a:pt x="36" y="842"/>
                  </a:lnTo>
                  <a:lnTo>
                    <a:pt x="24" y="878"/>
                  </a:lnTo>
                  <a:lnTo>
                    <a:pt x="12" y="908"/>
                  </a:lnTo>
                  <a:lnTo>
                    <a:pt x="6" y="908"/>
                  </a:lnTo>
                  <a:lnTo>
                    <a:pt x="0" y="908"/>
                  </a:lnTo>
                  <a:lnTo>
                    <a:pt x="0" y="896"/>
                  </a:lnTo>
                  <a:lnTo>
                    <a:pt x="0" y="878"/>
                  </a:lnTo>
                  <a:lnTo>
                    <a:pt x="0" y="878"/>
                  </a:lnTo>
                  <a:lnTo>
                    <a:pt x="6" y="819"/>
                  </a:lnTo>
                  <a:lnTo>
                    <a:pt x="6" y="771"/>
                  </a:lnTo>
                  <a:lnTo>
                    <a:pt x="12" y="729"/>
                  </a:lnTo>
                  <a:lnTo>
                    <a:pt x="18" y="693"/>
                  </a:lnTo>
                  <a:lnTo>
                    <a:pt x="18" y="693"/>
                  </a:lnTo>
                  <a:lnTo>
                    <a:pt x="18" y="681"/>
                  </a:lnTo>
                  <a:lnTo>
                    <a:pt x="24" y="657"/>
                  </a:lnTo>
                  <a:lnTo>
                    <a:pt x="30" y="609"/>
                  </a:lnTo>
                  <a:lnTo>
                    <a:pt x="36" y="544"/>
                  </a:lnTo>
                  <a:lnTo>
                    <a:pt x="36" y="484"/>
                  </a:lnTo>
                  <a:lnTo>
                    <a:pt x="36" y="484"/>
                  </a:lnTo>
                  <a:lnTo>
                    <a:pt x="36" y="454"/>
                  </a:lnTo>
                  <a:lnTo>
                    <a:pt x="36" y="418"/>
                  </a:lnTo>
                  <a:lnTo>
                    <a:pt x="36" y="329"/>
                  </a:lnTo>
                  <a:lnTo>
                    <a:pt x="36" y="239"/>
                  </a:lnTo>
                  <a:lnTo>
                    <a:pt x="30" y="197"/>
                  </a:lnTo>
                  <a:lnTo>
                    <a:pt x="30" y="167"/>
                  </a:lnTo>
                  <a:lnTo>
                    <a:pt x="30" y="167"/>
                  </a:lnTo>
                  <a:lnTo>
                    <a:pt x="30" y="143"/>
                  </a:lnTo>
                  <a:lnTo>
                    <a:pt x="24" y="119"/>
                  </a:lnTo>
                  <a:lnTo>
                    <a:pt x="30" y="84"/>
                  </a:lnTo>
                  <a:lnTo>
                    <a:pt x="36" y="60"/>
                  </a:lnTo>
                  <a:lnTo>
                    <a:pt x="42" y="42"/>
                  </a:lnTo>
                  <a:lnTo>
                    <a:pt x="42" y="42"/>
                  </a:lnTo>
                  <a:lnTo>
                    <a:pt x="54" y="18"/>
                  </a:lnTo>
                  <a:lnTo>
                    <a:pt x="78" y="0"/>
                  </a:lnTo>
                  <a:lnTo>
                    <a:pt x="90" y="0"/>
                  </a:lnTo>
                  <a:lnTo>
                    <a:pt x="102" y="0"/>
                  </a:lnTo>
                  <a:lnTo>
                    <a:pt x="108" y="18"/>
                  </a:lnTo>
                  <a:lnTo>
                    <a:pt x="114" y="42"/>
                  </a:lnTo>
                  <a:lnTo>
                    <a:pt x="114" y="42"/>
                  </a:lnTo>
                  <a:lnTo>
                    <a:pt x="120" y="84"/>
                  </a:lnTo>
                  <a:lnTo>
                    <a:pt x="132" y="107"/>
                  </a:lnTo>
                  <a:lnTo>
                    <a:pt x="138" y="125"/>
                  </a:lnTo>
                  <a:lnTo>
                    <a:pt x="144" y="149"/>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11628" name="Freeform 12"/>
            <p:cNvSpPr>
              <a:spLocks/>
            </p:cNvSpPr>
            <p:nvPr/>
          </p:nvSpPr>
          <p:spPr bwMode="auto">
            <a:xfrm flipH="1">
              <a:off x="306" y="2095"/>
              <a:ext cx="372" cy="1204"/>
            </a:xfrm>
            <a:custGeom>
              <a:avLst/>
              <a:gdLst/>
              <a:ahLst/>
              <a:cxnLst>
                <a:cxn ang="0">
                  <a:pos x="120" y="340"/>
                </a:cxn>
                <a:cxn ang="0">
                  <a:pos x="96" y="430"/>
                </a:cxn>
                <a:cxn ang="0">
                  <a:pos x="90" y="460"/>
                </a:cxn>
                <a:cxn ang="0">
                  <a:pos x="66" y="526"/>
                </a:cxn>
                <a:cxn ang="0">
                  <a:pos x="60" y="550"/>
                </a:cxn>
                <a:cxn ang="0">
                  <a:pos x="60" y="615"/>
                </a:cxn>
                <a:cxn ang="0">
                  <a:pos x="60" y="645"/>
                </a:cxn>
                <a:cxn ang="0">
                  <a:pos x="42" y="717"/>
                </a:cxn>
                <a:cxn ang="0">
                  <a:pos x="36" y="729"/>
                </a:cxn>
                <a:cxn ang="0">
                  <a:pos x="30" y="747"/>
                </a:cxn>
                <a:cxn ang="0">
                  <a:pos x="24" y="771"/>
                </a:cxn>
                <a:cxn ang="0">
                  <a:pos x="24" y="789"/>
                </a:cxn>
                <a:cxn ang="0">
                  <a:pos x="6" y="842"/>
                </a:cxn>
                <a:cxn ang="0">
                  <a:pos x="0" y="842"/>
                </a:cxn>
                <a:cxn ang="0">
                  <a:pos x="0" y="812"/>
                </a:cxn>
                <a:cxn ang="0">
                  <a:pos x="6" y="753"/>
                </a:cxn>
                <a:cxn ang="0">
                  <a:pos x="12" y="675"/>
                </a:cxn>
                <a:cxn ang="0">
                  <a:pos x="18" y="645"/>
                </a:cxn>
                <a:cxn ang="0">
                  <a:pos x="24" y="609"/>
                </a:cxn>
                <a:cxn ang="0">
                  <a:pos x="36" y="496"/>
                </a:cxn>
                <a:cxn ang="0">
                  <a:pos x="42" y="436"/>
                </a:cxn>
                <a:cxn ang="0">
                  <a:pos x="36" y="293"/>
                </a:cxn>
                <a:cxn ang="0">
                  <a:pos x="30" y="143"/>
                </a:cxn>
                <a:cxn ang="0">
                  <a:pos x="30" y="119"/>
                </a:cxn>
                <a:cxn ang="0">
                  <a:pos x="30" y="72"/>
                </a:cxn>
                <a:cxn ang="0">
                  <a:pos x="42" y="36"/>
                </a:cxn>
                <a:cxn ang="0">
                  <a:pos x="54" y="12"/>
                </a:cxn>
                <a:cxn ang="0">
                  <a:pos x="78" y="0"/>
                </a:cxn>
                <a:cxn ang="0">
                  <a:pos x="96" y="24"/>
                </a:cxn>
                <a:cxn ang="0">
                  <a:pos x="96" y="42"/>
                </a:cxn>
                <a:cxn ang="0">
                  <a:pos x="102" y="78"/>
                </a:cxn>
                <a:cxn ang="0">
                  <a:pos x="108" y="107"/>
                </a:cxn>
                <a:cxn ang="0">
                  <a:pos x="120" y="131"/>
                </a:cxn>
                <a:cxn ang="0">
                  <a:pos x="144" y="203"/>
                </a:cxn>
                <a:cxn ang="0">
                  <a:pos x="132" y="299"/>
                </a:cxn>
              </a:cxnLst>
              <a:rect l="0" t="0" r="r" b="b"/>
              <a:pathLst>
                <a:path w="144" h="842">
                  <a:moveTo>
                    <a:pt x="132" y="299"/>
                  </a:moveTo>
                  <a:lnTo>
                    <a:pt x="120" y="340"/>
                  </a:lnTo>
                  <a:lnTo>
                    <a:pt x="108" y="376"/>
                  </a:lnTo>
                  <a:lnTo>
                    <a:pt x="96" y="430"/>
                  </a:lnTo>
                  <a:lnTo>
                    <a:pt x="96" y="430"/>
                  </a:lnTo>
                  <a:lnTo>
                    <a:pt x="90" y="460"/>
                  </a:lnTo>
                  <a:lnTo>
                    <a:pt x="78" y="490"/>
                  </a:lnTo>
                  <a:lnTo>
                    <a:pt x="66" y="526"/>
                  </a:lnTo>
                  <a:lnTo>
                    <a:pt x="66" y="526"/>
                  </a:lnTo>
                  <a:lnTo>
                    <a:pt x="60" y="550"/>
                  </a:lnTo>
                  <a:lnTo>
                    <a:pt x="60" y="585"/>
                  </a:lnTo>
                  <a:lnTo>
                    <a:pt x="60" y="615"/>
                  </a:lnTo>
                  <a:lnTo>
                    <a:pt x="60" y="645"/>
                  </a:lnTo>
                  <a:lnTo>
                    <a:pt x="60" y="645"/>
                  </a:lnTo>
                  <a:lnTo>
                    <a:pt x="48" y="693"/>
                  </a:lnTo>
                  <a:lnTo>
                    <a:pt x="42" y="717"/>
                  </a:lnTo>
                  <a:lnTo>
                    <a:pt x="36" y="729"/>
                  </a:lnTo>
                  <a:lnTo>
                    <a:pt x="36" y="729"/>
                  </a:lnTo>
                  <a:lnTo>
                    <a:pt x="30" y="741"/>
                  </a:lnTo>
                  <a:lnTo>
                    <a:pt x="30" y="747"/>
                  </a:lnTo>
                  <a:lnTo>
                    <a:pt x="24" y="759"/>
                  </a:lnTo>
                  <a:lnTo>
                    <a:pt x="24" y="771"/>
                  </a:lnTo>
                  <a:lnTo>
                    <a:pt x="24" y="789"/>
                  </a:lnTo>
                  <a:lnTo>
                    <a:pt x="24" y="789"/>
                  </a:lnTo>
                  <a:lnTo>
                    <a:pt x="12" y="824"/>
                  </a:lnTo>
                  <a:lnTo>
                    <a:pt x="6" y="842"/>
                  </a:lnTo>
                  <a:lnTo>
                    <a:pt x="0" y="842"/>
                  </a:lnTo>
                  <a:lnTo>
                    <a:pt x="0" y="842"/>
                  </a:lnTo>
                  <a:lnTo>
                    <a:pt x="0" y="830"/>
                  </a:lnTo>
                  <a:lnTo>
                    <a:pt x="0" y="812"/>
                  </a:lnTo>
                  <a:lnTo>
                    <a:pt x="0" y="812"/>
                  </a:lnTo>
                  <a:lnTo>
                    <a:pt x="6" y="753"/>
                  </a:lnTo>
                  <a:lnTo>
                    <a:pt x="6" y="711"/>
                  </a:lnTo>
                  <a:lnTo>
                    <a:pt x="12" y="675"/>
                  </a:lnTo>
                  <a:lnTo>
                    <a:pt x="18" y="645"/>
                  </a:lnTo>
                  <a:lnTo>
                    <a:pt x="18" y="645"/>
                  </a:lnTo>
                  <a:lnTo>
                    <a:pt x="18" y="627"/>
                  </a:lnTo>
                  <a:lnTo>
                    <a:pt x="24" y="609"/>
                  </a:lnTo>
                  <a:lnTo>
                    <a:pt x="30" y="556"/>
                  </a:lnTo>
                  <a:lnTo>
                    <a:pt x="36" y="496"/>
                  </a:lnTo>
                  <a:lnTo>
                    <a:pt x="42" y="436"/>
                  </a:lnTo>
                  <a:lnTo>
                    <a:pt x="42" y="436"/>
                  </a:lnTo>
                  <a:lnTo>
                    <a:pt x="42" y="370"/>
                  </a:lnTo>
                  <a:lnTo>
                    <a:pt x="36" y="293"/>
                  </a:lnTo>
                  <a:lnTo>
                    <a:pt x="36" y="209"/>
                  </a:lnTo>
                  <a:lnTo>
                    <a:pt x="30" y="143"/>
                  </a:lnTo>
                  <a:lnTo>
                    <a:pt x="30" y="143"/>
                  </a:lnTo>
                  <a:lnTo>
                    <a:pt x="30" y="119"/>
                  </a:lnTo>
                  <a:lnTo>
                    <a:pt x="30" y="95"/>
                  </a:lnTo>
                  <a:lnTo>
                    <a:pt x="30" y="72"/>
                  </a:lnTo>
                  <a:lnTo>
                    <a:pt x="36" y="54"/>
                  </a:lnTo>
                  <a:lnTo>
                    <a:pt x="42" y="36"/>
                  </a:lnTo>
                  <a:lnTo>
                    <a:pt x="42" y="36"/>
                  </a:lnTo>
                  <a:lnTo>
                    <a:pt x="54" y="12"/>
                  </a:lnTo>
                  <a:lnTo>
                    <a:pt x="72" y="0"/>
                  </a:lnTo>
                  <a:lnTo>
                    <a:pt x="78" y="0"/>
                  </a:lnTo>
                  <a:lnTo>
                    <a:pt x="90" y="6"/>
                  </a:lnTo>
                  <a:lnTo>
                    <a:pt x="96" y="24"/>
                  </a:lnTo>
                  <a:lnTo>
                    <a:pt x="96" y="42"/>
                  </a:lnTo>
                  <a:lnTo>
                    <a:pt x="96" y="42"/>
                  </a:lnTo>
                  <a:lnTo>
                    <a:pt x="102" y="60"/>
                  </a:lnTo>
                  <a:lnTo>
                    <a:pt x="102" y="78"/>
                  </a:lnTo>
                  <a:lnTo>
                    <a:pt x="108" y="95"/>
                  </a:lnTo>
                  <a:lnTo>
                    <a:pt x="108" y="107"/>
                  </a:lnTo>
                  <a:lnTo>
                    <a:pt x="120" y="131"/>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11629" name="Freeform 13"/>
            <p:cNvSpPr>
              <a:spLocks/>
            </p:cNvSpPr>
            <p:nvPr/>
          </p:nvSpPr>
          <p:spPr bwMode="auto">
            <a:xfrm flipH="1">
              <a:off x="353" y="2138"/>
              <a:ext cx="310" cy="1103"/>
            </a:xfrm>
            <a:custGeom>
              <a:avLst/>
              <a:gdLst/>
              <a:ahLst/>
              <a:cxnLst>
                <a:cxn ang="0">
                  <a:pos x="84" y="53"/>
                </a:cxn>
                <a:cxn ang="0">
                  <a:pos x="90" y="77"/>
                </a:cxn>
                <a:cxn ang="0">
                  <a:pos x="90" y="89"/>
                </a:cxn>
                <a:cxn ang="0">
                  <a:pos x="96" y="101"/>
                </a:cxn>
                <a:cxn ang="0">
                  <a:pos x="120" y="167"/>
                </a:cxn>
                <a:cxn ang="0">
                  <a:pos x="114" y="263"/>
                </a:cxn>
                <a:cxn ang="0">
                  <a:pos x="108" y="287"/>
                </a:cxn>
                <a:cxn ang="0">
                  <a:pos x="96" y="322"/>
                </a:cxn>
                <a:cxn ang="0">
                  <a:pos x="84" y="364"/>
                </a:cxn>
                <a:cxn ang="0">
                  <a:pos x="78" y="400"/>
                </a:cxn>
                <a:cxn ang="0">
                  <a:pos x="54" y="460"/>
                </a:cxn>
                <a:cxn ang="0">
                  <a:pos x="48" y="484"/>
                </a:cxn>
                <a:cxn ang="0">
                  <a:pos x="42" y="555"/>
                </a:cxn>
                <a:cxn ang="0">
                  <a:pos x="36" y="585"/>
                </a:cxn>
                <a:cxn ang="0">
                  <a:pos x="30" y="651"/>
                </a:cxn>
                <a:cxn ang="0">
                  <a:pos x="24" y="663"/>
                </a:cxn>
                <a:cxn ang="0">
                  <a:pos x="18" y="687"/>
                </a:cxn>
                <a:cxn ang="0">
                  <a:pos x="18" y="711"/>
                </a:cxn>
                <a:cxn ang="0">
                  <a:pos x="18" y="729"/>
                </a:cxn>
                <a:cxn ang="0">
                  <a:pos x="12" y="759"/>
                </a:cxn>
                <a:cxn ang="0">
                  <a:pos x="0" y="759"/>
                </a:cxn>
                <a:cxn ang="0">
                  <a:pos x="0" y="735"/>
                </a:cxn>
                <a:cxn ang="0">
                  <a:pos x="6" y="681"/>
                </a:cxn>
                <a:cxn ang="0">
                  <a:pos x="24" y="615"/>
                </a:cxn>
                <a:cxn ang="0">
                  <a:pos x="30" y="591"/>
                </a:cxn>
                <a:cxn ang="0">
                  <a:pos x="36" y="555"/>
                </a:cxn>
                <a:cxn ang="0">
                  <a:pos x="48" y="436"/>
                </a:cxn>
                <a:cxn ang="0">
                  <a:pos x="48" y="376"/>
                </a:cxn>
                <a:cxn ang="0">
                  <a:pos x="48" y="245"/>
                </a:cxn>
                <a:cxn ang="0">
                  <a:pos x="36" y="119"/>
                </a:cxn>
                <a:cxn ang="0">
                  <a:pos x="36" y="95"/>
                </a:cxn>
                <a:cxn ang="0">
                  <a:pos x="30" y="48"/>
                </a:cxn>
                <a:cxn ang="0">
                  <a:pos x="42" y="18"/>
                </a:cxn>
                <a:cxn ang="0">
                  <a:pos x="54" y="0"/>
                </a:cxn>
                <a:cxn ang="0">
                  <a:pos x="78" y="12"/>
                </a:cxn>
              </a:cxnLst>
              <a:rect l="0" t="0" r="r" b="b"/>
              <a:pathLst>
                <a:path w="120" h="771">
                  <a:moveTo>
                    <a:pt x="84" y="36"/>
                  </a:moveTo>
                  <a:lnTo>
                    <a:pt x="84" y="53"/>
                  </a:lnTo>
                  <a:lnTo>
                    <a:pt x="90" y="71"/>
                  </a:lnTo>
                  <a:lnTo>
                    <a:pt x="90" y="77"/>
                  </a:lnTo>
                  <a:lnTo>
                    <a:pt x="90" y="83"/>
                  </a:lnTo>
                  <a:lnTo>
                    <a:pt x="90" y="89"/>
                  </a:lnTo>
                  <a:lnTo>
                    <a:pt x="96" y="101"/>
                  </a:lnTo>
                  <a:lnTo>
                    <a:pt x="96" y="101"/>
                  </a:lnTo>
                  <a:lnTo>
                    <a:pt x="108" y="131"/>
                  </a:lnTo>
                  <a:lnTo>
                    <a:pt x="120" y="167"/>
                  </a:lnTo>
                  <a:lnTo>
                    <a:pt x="120" y="215"/>
                  </a:lnTo>
                  <a:lnTo>
                    <a:pt x="114" y="263"/>
                  </a:lnTo>
                  <a:lnTo>
                    <a:pt x="114" y="263"/>
                  </a:lnTo>
                  <a:lnTo>
                    <a:pt x="108" y="287"/>
                  </a:lnTo>
                  <a:lnTo>
                    <a:pt x="102" y="298"/>
                  </a:lnTo>
                  <a:lnTo>
                    <a:pt x="96" y="322"/>
                  </a:lnTo>
                  <a:lnTo>
                    <a:pt x="90" y="334"/>
                  </a:lnTo>
                  <a:lnTo>
                    <a:pt x="84" y="364"/>
                  </a:lnTo>
                  <a:lnTo>
                    <a:pt x="84" y="364"/>
                  </a:lnTo>
                  <a:lnTo>
                    <a:pt x="78" y="400"/>
                  </a:lnTo>
                  <a:lnTo>
                    <a:pt x="66" y="424"/>
                  </a:lnTo>
                  <a:lnTo>
                    <a:pt x="54" y="460"/>
                  </a:lnTo>
                  <a:lnTo>
                    <a:pt x="54" y="460"/>
                  </a:lnTo>
                  <a:lnTo>
                    <a:pt x="48" y="484"/>
                  </a:lnTo>
                  <a:lnTo>
                    <a:pt x="42" y="520"/>
                  </a:lnTo>
                  <a:lnTo>
                    <a:pt x="42" y="555"/>
                  </a:lnTo>
                  <a:lnTo>
                    <a:pt x="36" y="585"/>
                  </a:lnTo>
                  <a:lnTo>
                    <a:pt x="36" y="585"/>
                  </a:lnTo>
                  <a:lnTo>
                    <a:pt x="30" y="633"/>
                  </a:lnTo>
                  <a:lnTo>
                    <a:pt x="30" y="651"/>
                  </a:lnTo>
                  <a:lnTo>
                    <a:pt x="24" y="663"/>
                  </a:lnTo>
                  <a:lnTo>
                    <a:pt x="24" y="663"/>
                  </a:lnTo>
                  <a:lnTo>
                    <a:pt x="18" y="675"/>
                  </a:lnTo>
                  <a:lnTo>
                    <a:pt x="18" y="687"/>
                  </a:lnTo>
                  <a:lnTo>
                    <a:pt x="18" y="699"/>
                  </a:lnTo>
                  <a:lnTo>
                    <a:pt x="18" y="711"/>
                  </a:lnTo>
                  <a:lnTo>
                    <a:pt x="18" y="729"/>
                  </a:lnTo>
                  <a:lnTo>
                    <a:pt x="18" y="729"/>
                  </a:lnTo>
                  <a:lnTo>
                    <a:pt x="12" y="747"/>
                  </a:lnTo>
                  <a:lnTo>
                    <a:pt x="12" y="759"/>
                  </a:lnTo>
                  <a:lnTo>
                    <a:pt x="6" y="771"/>
                  </a:lnTo>
                  <a:lnTo>
                    <a:pt x="0" y="759"/>
                  </a:lnTo>
                  <a:lnTo>
                    <a:pt x="0" y="735"/>
                  </a:lnTo>
                  <a:lnTo>
                    <a:pt x="0" y="735"/>
                  </a:lnTo>
                  <a:lnTo>
                    <a:pt x="6" y="705"/>
                  </a:lnTo>
                  <a:lnTo>
                    <a:pt x="6" y="681"/>
                  </a:lnTo>
                  <a:lnTo>
                    <a:pt x="12" y="645"/>
                  </a:lnTo>
                  <a:lnTo>
                    <a:pt x="24" y="615"/>
                  </a:lnTo>
                  <a:lnTo>
                    <a:pt x="30" y="591"/>
                  </a:lnTo>
                  <a:lnTo>
                    <a:pt x="30" y="591"/>
                  </a:lnTo>
                  <a:lnTo>
                    <a:pt x="30" y="573"/>
                  </a:lnTo>
                  <a:lnTo>
                    <a:pt x="36" y="555"/>
                  </a:lnTo>
                  <a:lnTo>
                    <a:pt x="42" y="502"/>
                  </a:lnTo>
                  <a:lnTo>
                    <a:pt x="48" y="436"/>
                  </a:lnTo>
                  <a:lnTo>
                    <a:pt x="48" y="376"/>
                  </a:lnTo>
                  <a:lnTo>
                    <a:pt x="48" y="376"/>
                  </a:lnTo>
                  <a:lnTo>
                    <a:pt x="48" y="316"/>
                  </a:lnTo>
                  <a:lnTo>
                    <a:pt x="48" y="245"/>
                  </a:lnTo>
                  <a:lnTo>
                    <a:pt x="42" y="179"/>
                  </a:lnTo>
                  <a:lnTo>
                    <a:pt x="36" y="119"/>
                  </a:lnTo>
                  <a:lnTo>
                    <a:pt x="36" y="119"/>
                  </a:lnTo>
                  <a:lnTo>
                    <a:pt x="36" y="95"/>
                  </a:lnTo>
                  <a:lnTo>
                    <a:pt x="30" y="71"/>
                  </a:lnTo>
                  <a:lnTo>
                    <a:pt x="30" y="48"/>
                  </a:lnTo>
                  <a:lnTo>
                    <a:pt x="36" y="36"/>
                  </a:lnTo>
                  <a:lnTo>
                    <a:pt x="42" y="18"/>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11630" name="Freeform 14"/>
            <p:cNvSpPr>
              <a:spLocks/>
            </p:cNvSpPr>
            <p:nvPr/>
          </p:nvSpPr>
          <p:spPr bwMode="auto">
            <a:xfrm flipH="1">
              <a:off x="569" y="1753"/>
              <a:ext cx="202" cy="351"/>
            </a:xfrm>
            <a:custGeom>
              <a:avLst/>
              <a:gdLst/>
              <a:ahLst/>
              <a:cxnLst>
                <a:cxn ang="0">
                  <a:pos x="36" y="6"/>
                </a:cxn>
                <a:cxn ang="0">
                  <a:pos x="60" y="24"/>
                </a:cxn>
                <a:cxn ang="0">
                  <a:pos x="72" y="48"/>
                </a:cxn>
                <a:cxn ang="0">
                  <a:pos x="78" y="77"/>
                </a:cxn>
                <a:cxn ang="0">
                  <a:pos x="78" y="101"/>
                </a:cxn>
                <a:cxn ang="0">
                  <a:pos x="78" y="101"/>
                </a:cxn>
                <a:cxn ang="0">
                  <a:pos x="72" y="131"/>
                </a:cxn>
                <a:cxn ang="0">
                  <a:pos x="72" y="155"/>
                </a:cxn>
                <a:cxn ang="0">
                  <a:pos x="66" y="185"/>
                </a:cxn>
                <a:cxn ang="0">
                  <a:pos x="60" y="215"/>
                </a:cxn>
                <a:cxn ang="0">
                  <a:pos x="60" y="215"/>
                </a:cxn>
                <a:cxn ang="0">
                  <a:pos x="48" y="239"/>
                </a:cxn>
                <a:cxn ang="0">
                  <a:pos x="36" y="245"/>
                </a:cxn>
                <a:cxn ang="0">
                  <a:pos x="30" y="239"/>
                </a:cxn>
                <a:cxn ang="0">
                  <a:pos x="24" y="209"/>
                </a:cxn>
                <a:cxn ang="0">
                  <a:pos x="24" y="209"/>
                </a:cxn>
                <a:cxn ang="0">
                  <a:pos x="24" y="185"/>
                </a:cxn>
                <a:cxn ang="0">
                  <a:pos x="12" y="167"/>
                </a:cxn>
                <a:cxn ang="0">
                  <a:pos x="0" y="125"/>
                </a:cxn>
                <a:cxn ang="0">
                  <a:pos x="0" y="125"/>
                </a:cxn>
                <a:cxn ang="0">
                  <a:pos x="0" y="113"/>
                </a:cxn>
                <a:cxn ang="0">
                  <a:pos x="0" y="89"/>
                </a:cxn>
                <a:cxn ang="0">
                  <a:pos x="0" y="48"/>
                </a:cxn>
                <a:cxn ang="0">
                  <a:pos x="6" y="24"/>
                </a:cxn>
                <a:cxn ang="0">
                  <a:pos x="12" y="12"/>
                </a:cxn>
                <a:cxn ang="0">
                  <a:pos x="24" y="0"/>
                </a:cxn>
                <a:cxn ang="0">
                  <a:pos x="36" y="6"/>
                </a:cxn>
              </a:cxnLst>
              <a:rect l="0" t="0" r="r" b="b"/>
              <a:pathLst>
                <a:path w="78" h="245">
                  <a:moveTo>
                    <a:pt x="36" y="6"/>
                  </a:moveTo>
                  <a:lnTo>
                    <a:pt x="60" y="24"/>
                  </a:lnTo>
                  <a:lnTo>
                    <a:pt x="72" y="48"/>
                  </a:lnTo>
                  <a:lnTo>
                    <a:pt x="78" y="77"/>
                  </a:lnTo>
                  <a:lnTo>
                    <a:pt x="78" y="101"/>
                  </a:lnTo>
                  <a:lnTo>
                    <a:pt x="78" y="101"/>
                  </a:lnTo>
                  <a:lnTo>
                    <a:pt x="72" y="131"/>
                  </a:lnTo>
                  <a:lnTo>
                    <a:pt x="72" y="155"/>
                  </a:lnTo>
                  <a:lnTo>
                    <a:pt x="66" y="185"/>
                  </a:lnTo>
                  <a:lnTo>
                    <a:pt x="60" y="215"/>
                  </a:lnTo>
                  <a:lnTo>
                    <a:pt x="60" y="215"/>
                  </a:lnTo>
                  <a:lnTo>
                    <a:pt x="48" y="239"/>
                  </a:lnTo>
                  <a:lnTo>
                    <a:pt x="36" y="245"/>
                  </a:lnTo>
                  <a:lnTo>
                    <a:pt x="30" y="239"/>
                  </a:lnTo>
                  <a:lnTo>
                    <a:pt x="24" y="209"/>
                  </a:lnTo>
                  <a:lnTo>
                    <a:pt x="24" y="209"/>
                  </a:lnTo>
                  <a:lnTo>
                    <a:pt x="24" y="185"/>
                  </a:lnTo>
                  <a:lnTo>
                    <a:pt x="12" y="167"/>
                  </a:lnTo>
                  <a:lnTo>
                    <a:pt x="0" y="125"/>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11631" name="Freeform 15"/>
            <p:cNvSpPr>
              <a:spLocks/>
            </p:cNvSpPr>
            <p:nvPr/>
          </p:nvSpPr>
          <p:spPr bwMode="auto">
            <a:xfrm flipH="1">
              <a:off x="569" y="1779"/>
              <a:ext cx="187" cy="307"/>
            </a:xfrm>
            <a:custGeom>
              <a:avLst/>
              <a:gdLst/>
              <a:ahLst/>
              <a:cxnLst>
                <a:cxn ang="0">
                  <a:pos x="0" y="113"/>
                </a:cxn>
                <a:cxn ang="0">
                  <a:pos x="0" y="101"/>
                </a:cxn>
                <a:cxn ang="0">
                  <a:pos x="0" y="83"/>
                </a:cxn>
                <a:cxn ang="0">
                  <a:pos x="0" y="36"/>
                </a:cxn>
                <a:cxn ang="0">
                  <a:pos x="0" y="18"/>
                </a:cxn>
                <a:cxn ang="0">
                  <a:pos x="12" y="6"/>
                </a:cxn>
                <a:cxn ang="0">
                  <a:pos x="18" y="0"/>
                </a:cxn>
                <a:cxn ang="0">
                  <a:pos x="30" y="6"/>
                </a:cxn>
                <a:cxn ang="0">
                  <a:pos x="30" y="6"/>
                </a:cxn>
                <a:cxn ang="0">
                  <a:pos x="54" y="24"/>
                </a:cxn>
                <a:cxn ang="0">
                  <a:pos x="66" y="42"/>
                </a:cxn>
                <a:cxn ang="0">
                  <a:pos x="72" y="65"/>
                </a:cxn>
                <a:cxn ang="0">
                  <a:pos x="66" y="89"/>
                </a:cxn>
                <a:cxn ang="0">
                  <a:pos x="66" y="89"/>
                </a:cxn>
                <a:cxn ang="0">
                  <a:pos x="60" y="113"/>
                </a:cxn>
                <a:cxn ang="0">
                  <a:pos x="66" y="137"/>
                </a:cxn>
                <a:cxn ang="0">
                  <a:pos x="60" y="167"/>
                </a:cxn>
                <a:cxn ang="0">
                  <a:pos x="54" y="191"/>
                </a:cxn>
                <a:cxn ang="0">
                  <a:pos x="54" y="191"/>
                </a:cxn>
                <a:cxn ang="0">
                  <a:pos x="42" y="209"/>
                </a:cxn>
                <a:cxn ang="0">
                  <a:pos x="30" y="215"/>
                </a:cxn>
                <a:cxn ang="0">
                  <a:pos x="24" y="209"/>
                </a:cxn>
                <a:cxn ang="0">
                  <a:pos x="24" y="185"/>
                </a:cxn>
                <a:cxn ang="0">
                  <a:pos x="24" y="185"/>
                </a:cxn>
                <a:cxn ang="0">
                  <a:pos x="18" y="161"/>
                </a:cxn>
                <a:cxn ang="0">
                  <a:pos x="12" y="143"/>
                </a:cxn>
                <a:cxn ang="0">
                  <a:pos x="0" y="113"/>
                </a:cxn>
              </a:cxnLst>
              <a:rect l="0" t="0" r="r" b="b"/>
              <a:pathLst>
                <a:path w="72" h="215">
                  <a:moveTo>
                    <a:pt x="0" y="113"/>
                  </a:moveTo>
                  <a:lnTo>
                    <a:pt x="0" y="101"/>
                  </a:lnTo>
                  <a:lnTo>
                    <a:pt x="0" y="83"/>
                  </a:lnTo>
                  <a:lnTo>
                    <a:pt x="0" y="36"/>
                  </a:lnTo>
                  <a:lnTo>
                    <a:pt x="0" y="18"/>
                  </a:lnTo>
                  <a:lnTo>
                    <a:pt x="12" y="6"/>
                  </a:lnTo>
                  <a:lnTo>
                    <a:pt x="18" y="0"/>
                  </a:lnTo>
                  <a:lnTo>
                    <a:pt x="30" y="6"/>
                  </a:lnTo>
                  <a:lnTo>
                    <a:pt x="30" y="6"/>
                  </a:lnTo>
                  <a:lnTo>
                    <a:pt x="54" y="24"/>
                  </a:lnTo>
                  <a:lnTo>
                    <a:pt x="66" y="42"/>
                  </a:lnTo>
                  <a:lnTo>
                    <a:pt x="72" y="65"/>
                  </a:lnTo>
                  <a:lnTo>
                    <a:pt x="66" y="89"/>
                  </a:lnTo>
                  <a:lnTo>
                    <a:pt x="66" y="89"/>
                  </a:lnTo>
                  <a:lnTo>
                    <a:pt x="60" y="113"/>
                  </a:lnTo>
                  <a:lnTo>
                    <a:pt x="66" y="137"/>
                  </a:lnTo>
                  <a:lnTo>
                    <a:pt x="60" y="167"/>
                  </a:lnTo>
                  <a:lnTo>
                    <a:pt x="54" y="191"/>
                  </a:lnTo>
                  <a:lnTo>
                    <a:pt x="54" y="191"/>
                  </a:lnTo>
                  <a:lnTo>
                    <a:pt x="42" y="209"/>
                  </a:lnTo>
                  <a:lnTo>
                    <a:pt x="30" y="215"/>
                  </a:lnTo>
                  <a:lnTo>
                    <a:pt x="24" y="209"/>
                  </a:lnTo>
                  <a:lnTo>
                    <a:pt x="24" y="185"/>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11632" name="Freeform 16"/>
            <p:cNvSpPr>
              <a:spLocks/>
            </p:cNvSpPr>
            <p:nvPr/>
          </p:nvSpPr>
          <p:spPr bwMode="auto">
            <a:xfrm flipH="1">
              <a:off x="601" y="1787"/>
              <a:ext cx="140" cy="291"/>
            </a:xfrm>
            <a:custGeom>
              <a:avLst/>
              <a:gdLst/>
              <a:ahLst/>
              <a:cxnLst>
                <a:cxn ang="0">
                  <a:pos x="6" y="101"/>
                </a:cxn>
                <a:cxn ang="0">
                  <a:pos x="0" y="71"/>
                </a:cxn>
                <a:cxn ang="0">
                  <a:pos x="0" y="36"/>
                </a:cxn>
                <a:cxn ang="0">
                  <a:pos x="0" y="18"/>
                </a:cxn>
                <a:cxn ang="0">
                  <a:pos x="6" y="6"/>
                </a:cxn>
                <a:cxn ang="0">
                  <a:pos x="12" y="0"/>
                </a:cxn>
                <a:cxn ang="0">
                  <a:pos x="24" y="6"/>
                </a:cxn>
                <a:cxn ang="0">
                  <a:pos x="24" y="6"/>
                </a:cxn>
                <a:cxn ang="0">
                  <a:pos x="42" y="18"/>
                </a:cxn>
                <a:cxn ang="0">
                  <a:pos x="48" y="42"/>
                </a:cxn>
                <a:cxn ang="0">
                  <a:pos x="54" y="59"/>
                </a:cxn>
                <a:cxn ang="0">
                  <a:pos x="48" y="83"/>
                </a:cxn>
                <a:cxn ang="0">
                  <a:pos x="48" y="83"/>
                </a:cxn>
                <a:cxn ang="0">
                  <a:pos x="48" y="107"/>
                </a:cxn>
                <a:cxn ang="0">
                  <a:pos x="48" y="131"/>
                </a:cxn>
                <a:cxn ang="0">
                  <a:pos x="48" y="155"/>
                </a:cxn>
                <a:cxn ang="0">
                  <a:pos x="42" y="179"/>
                </a:cxn>
                <a:cxn ang="0">
                  <a:pos x="42" y="179"/>
                </a:cxn>
                <a:cxn ang="0">
                  <a:pos x="36" y="197"/>
                </a:cxn>
                <a:cxn ang="0">
                  <a:pos x="30" y="203"/>
                </a:cxn>
                <a:cxn ang="0">
                  <a:pos x="24" y="191"/>
                </a:cxn>
                <a:cxn ang="0">
                  <a:pos x="18" y="167"/>
                </a:cxn>
                <a:cxn ang="0">
                  <a:pos x="18" y="167"/>
                </a:cxn>
                <a:cxn ang="0">
                  <a:pos x="18" y="143"/>
                </a:cxn>
                <a:cxn ang="0">
                  <a:pos x="12" y="131"/>
                </a:cxn>
                <a:cxn ang="0">
                  <a:pos x="12" y="113"/>
                </a:cxn>
                <a:cxn ang="0">
                  <a:pos x="6" y="101"/>
                </a:cxn>
              </a:cxnLst>
              <a:rect l="0" t="0" r="r" b="b"/>
              <a:pathLst>
                <a:path w="54" h="203">
                  <a:moveTo>
                    <a:pt x="6" y="101"/>
                  </a:moveTo>
                  <a:lnTo>
                    <a:pt x="0" y="71"/>
                  </a:lnTo>
                  <a:lnTo>
                    <a:pt x="0" y="36"/>
                  </a:lnTo>
                  <a:lnTo>
                    <a:pt x="0" y="18"/>
                  </a:lnTo>
                  <a:lnTo>
                    <a:pt x="6" y="6"/>
                  </a:lnTo>
                  <a:lnTo>
                    <a:pt x="12" y="0"/>
                  </a:lnTo>
                  <a:lnTo>
                    <a:pt x="24" y="6"/>
                  </a:lnTo>
                  <a:lnTo>
                    <a:pt x="24" y="6"/>
                  </a:lnTo>
                  <a:lnTo>
                    <a:pt x="42" y="18"/>
                  </a:lnTo>
                  <a:lnTo>
                    <a:pt x="48" y="42"/>
                  </a:lnTo>
                  <a:lnTo>
                    <a:pt x="54" y="59"/>
                  </a:lnTo>
                  <a:lnTo>
                    <a:pt x="48" y="83"/>
                  </a:lnTo>
                  <a:lnTo>
                    <a:pt x="48" y="83"/>
                  </a:lnTo>
                  <a:lnTo>
                    <a:pt x="48" y="107"/>
                  </a:lnTo>
                  <a:lnTo>
                    <a:pt x="48" y="131"/>
                  </a:lnTo>
                  <a:lnTo>
                    <a:pt x="48" y="155"/>
                  </a:lnTo>
                  <a:lnTo>
                    <a:pt x="42" y="179"/>
                  </a:lnTo>
                  <a:lnTo>
                    <a:pt x="42" y="179"/>
                  </a:lnTo>
                  <a:lnTo>
                    <a:pt x="36" y="197"/>
                  </a:lnTo>
                  <a:lnTo>
                    <a:pt x="30" y="203"/>
                  </a:lnTo>
                  <a:lnTo>
                    <a:pt x="24" y="191"/>
                  </a:lnTo>
                  <a:lnTo>
                    <a:pt x="18" y="167"/>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11633" name="Freeform 17"/>
            <p:cNvSpPr>
              <a:spLocks/>
            </p:cNvSpPr>
            <p:nvPr/>
          </p:nvSpPr>
          <p:spPr bwMode="auto">
            <a:xfrm flipH="1">
              <a:off x="616" y="1813"/>
              <a:ext cx="108" cy="239"/>
            </a:xfrm>
            <a:custGeom>
              <a:avLst/>
              <a:gdLst/>
              <a:ahLst/>
              <a:cxnLst>
                <a:cxn ang="0">
                  <a:pos x="6" y="83"/>
                </a:cxn>
                <a:cxn ang="0">
                  <a:pos x="0" y="53"/>
                </a:cxn>
                <a:cxn ang="0">
                  <a:pos x="0" y="24"/>
                </a:cxn>
                <a:cxn ang="0">
                  <a:pos x="6" y="0"/>
                </a:cxn>
                <a:cxn ang="0">
                  <a:pos x="12" y="0"/>
                </a:cxn>
                <a:cxn ang="0">
                  <a:pos x="24" y="0"/>
                </a:cxn>
                <a:cxn ang="0">
                  <a:pos x="24" y="0"/>
                </a:cxn>
                <a:cxn ang="0">
                  <a:pos x="42" y="24"/>
                </a:cxn>
                <a:cxn ang="0">
                  <a:pos x="42" y="41"/>
                </a:cxn>
                <a:cxn ang="0">
                  <a:pos x="42" y="65"/>
                </a:cxn>
                <a:cxn ang="0">
                  <a:pos x="42" y="65"/>
                </a:cxn>
                <a:cxn ang="0">
                  <a:pos x="42" y="89"/>
                </a:cxn>
                <a:cxn ang="0">
                  <a:pos x="36" y="107"/>
                </a:cxn>
                <a:cxn ang="0">
                  <a:pos x="36" y="149"/>
                </a:cxn>
                <a:cxn ang="0">
                  <a:pos x="36" y="149"/>
                </a:cxn>
                <a:cxn ang="0">
                  <a:pos x="30" y="167"/>
                </a:cxn>
                <a:cxn ang="0">
                  <a:pos x="24" y="167"/>
                </a:cxn>
                <a:cxn ang="0">
                  <a:pos x="18" y="161"/>
                </a:cxn>
                <a:cxn ang="0">
                  <a:pos x="18" y="143"/>
                </a:cxn>
                <a:cxn ang="0">
                  <a:pos x="18" y="143"/>
                </a:cxn>
                <a:cxn ang="0">
                  <a:pos x="18" y="119"/>
                </a:cxn>
                <a:cxn ang="0">
                  <a:pos x="12" y="107"/>
                </a:cxn>
                <a:cxn ang="0">
                  <a:pos x="12" y="95"/>
                </a:cxn>
                <a:cxn ang="0">
                  <a:pos x="6" y="83"/>
                </a:cxn>
              </a:cxnLst>
              <a:rect l="0" t="0" r="r" b="b"/>
              <a:pathLst>
                <a:path w="42" h="167">
                  <a:moveTo>
                    <a:pt x="6" y="83"/>
                  </a:moveTo>
                  <a:lnTo>
                    <a:pt x="0" y="53"/>
                  </a:lnTo>
                  <a:lnTo>
                    <a:pt x="0" y="24"/>
                  </a:lnTo>
                  <a:lnTo>
                    <a:pt x="6" y="0"/>
                  </a:lnTo>
                  <a:lnTo>
                    <a:pt x="12" y="0"/>
                  </a:lnTo>
                  <a:lnTo>
                    <a:pt x="24" y="0"/>
                  </a:lnTo>
                  <a:lnTo>
                    <a:pt x="24" y="0"/>
                  </a:lnTo>
                  <a:lnTo>
                    <a:pt x="42" y="24"/>
                  </a:lnTo>
                  <a:lnTo>
                    <a:pt x="42" y="41"/>
                  </a:lnTo>
                  <a:lnTo>
                    <a:pt x="42" y="65"/>
                  </a:lnTo>
                  <a:lnTo>
                    <a:pt x="42" y="65"/>
                  </a:lnTo>
                  <a:lnTo>
                    <a:pt x="42" y="89"/>
                  </a:lnTo>
                  <a:lnTo>
                    <a:pt x="36" y="107"/>
                  </a:lnTo>
                  <a:lnTo>
                    <a:pt x="36" y="149"/>
                  </a:lnTo>
                  <a:lnTo>
                    <a:pt x="36" y="149"/>
                  </a:lnTo>
                  <a:lnTo>
                    <a:pt x="30" y="167"/>
                  </a:lnTo>
                  <a:lnTo>
                    <a:pt x="24" y="167"/>
                  </a:lnTo>
                  <a:lnTo>
                    <a:pt x="18" y="161"/>
                  </a:lnTo>
                  <a:lnTo>
                    <a:pt x="18" y="143"/>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11634" name="Freeform 18"/>
            <p:cNvSpPr>
              <a:spLocks/>
            </p:cNvSpPr>
            <p:nvPr/>
          </p:nvSpPr>
          <p:spPr bwMode="auto">
            <a:xfrm flipH="1">
              <a:off x="616" y="1822"/>
              <a:ext cx="93" cy="213"/>
            </a:xfrm>
            <a:custGeom>
              <a:avLst/>
              <a:gdLst/>
              <a:ahLst/>
              <a:cxnLst>
                <a:cxn ang="0">
                  <a:pos x="18" y="0"/>
                </a:cxn>
                <a:cxn ang="0">
                  <a:pos x="30" y="12"/>
                </a:cxn>
                <a:cxn ang="0">
                  <a:pos x="36" y="18"/>
                </a:cxn>
                <a:cxn ang="0">
                  <a:pos x="36" y="35"/>
                </a:cxn>
                <a:cxn ang="0">
                  <a:pos x="30" y="59"/>
                </a:cxn>
                <a:cxn ang="0">
                  <a:pos x="30" y="59"/>
                </a:cxn>
                <a:cxn ang="0">
                  <a:pos x="30" y="83"/>
                </a:cxn>
                <a:cxn ang="0">
                  <a:pos x="30" y="101"/>
                </a:cxn>
                <a:cxn ang="0">
                  <a:pos x="30" y="119"/>
                </a:cxn>
                <a:cxn ang="0">
                  <a:pos x="30" y="137"/>
                </a:cxn>
                <a:cxn ang="0">
                  <a:pos x="30" y="137"/>
                </a:cxn>
                <a:cxn ang="0">
                  <a:pos x="24" y="149"/>
                </a:cxn>
                <a:cxn ang="0">
                  <a:pos x="24" y="149"/>
                </a:cxn>
                <a:cxn ang="0">
                  <a:pos x="18" y="143"/>
                </a:cxn>
                <a:cxn ang="0">
                  <a:pos x="18" y="125"/>
                </a:cxn>
                <a:cxn ang="0">
                  <a:pos x="18" y="125"/>
                </a:cxn>
                <a:cxn ang="0">
                  <a:pos x="18" y="107"/>
                </a:cxn>
                <a:cxn ang="0">
                  <a:pos x="18" y="95"/>
                </a:cxn>
                <a:cxn ang="0">
                  <a:pos x="12" y="89"/>
                </a:cxn>
                <a:cxn ang="0">
                  <a:pos x="6" y="77"/>
                </a:cxn>
                <a:cxn ang="0">
                  <a:pos x="6" y="77"/>
                </a:cxn>
                <a:cxn ang="0">
                  <a:pos x="0" y="47"/>
                </a:cxn>
                <a:cxn ang="0">
                  <a:pos x="0" y="18"/>
                </a:cxn>
                <a:cxn ang="0">
                  <a:pos x="6" y="0"/>
                </a:cxn>
                <a:cxn ang="0">
                  <a:pos x="12" y="0"/>
                </a:cxn>
                <a:cxn ang="0">
                  <a:pos x="18" y="0"/>
                </a:cxn>
              </a:cxnLst>
              <a:rect l="0" t="0" r="r" b="b"/>
              <a:pathLst>
                <a:path w="36" h="149">
                  <a:moveTo>
                    <a:pt x="18" y="0"/>
                  </a:moveTo>
                  <a:lnTo>
                    <a:pt x="30" y="12"/>
                  </a:lnTo>
                  <a:lnTo>
                    <a:pt x="36" y="18"/>
                  </a:lnTo>
                  <a:lnTo>
                    <a:pt x="36" y="35"/>
                  </a:lnTo>
                  <a:lnTo>
                    <a:pt x="30" y="59"/>
                  </a:lnTo>
                  <a:lnTo>
                    <a:pt x="30" y="59"/>
                  </a:lnTo>
                  <a:lnTo>
                    <a:pt x="30" y="83"/>
                  </a:lnTo>
                  <a:lnTo>
                    <a:pt x="30" y="101"/>
                  </a:lnTo>
                  <a:lnTo>
                    <a:pt x="30" y="119"/>
                  </a:lnTo>
                  <a:lnTo>
                    <a:pt x="30" y="137"/>
                  </a:lnTo>
                  <a:lnTo>
                    <a:pt x="30" y="137"/>
                  </a:lnTo>
                  <a:lnTo>
                    <a:pt x="24" y="149"/>
                  </a:lnTo>
                  <a:lnTo>
                    <a:pt x="24" y="149"/>
                  </a:lnTo>
                  <a:lnTo>
                    <a:pt x="18" y="143"/>
                  </a:lnTo>
                  <a:lnTo>
                    <a:pt x="18" y="125"/>
                  </a:lnTo>
                  <a:lnTo>
                    <a:pt x="18" y="125"/>
                  </a:lnTo>
                  <a:lnTo>
                    <a:pt x="18" y="107"/>
                  </a:lnTo>
                  <a:lnTo>
                    <a:pt x="18" y="95"/>
                  </a:lnTo>
                  <a:lnTo>
                    <a:pt x="12" y="89"/>
                  </a:lnTo>
                  <a:lnTo>
                    <a:pt x="6" y="77"/>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11635" name="Freeform 19"/>
            <p:cNvSpPr>
              <a:spLocks/>
            </p:cNvSpPr>
            <p:nvPr/>
          </p:nvSpPr>
          <p:spPr bwMode="auto">
            <a:xfrm flipH="1">
              <a:off x="170" y="2480"/>
              <a:ext cx="369" cy="819"/>
            </a:xfrm>
            <a:custGeom>
              <a:avLst/>
              <a:gdLst/>
              <a:ahLst/>
              <a:cxnLst>
                <a:cxn ang="0">
                  <a:pos x="143" y="0"/>
                </a:cxn>
                <a:cxn ang="0">
                  <a:pos x="137" y="12"/>
                </a:cxn>
                <a:cxn ang="0">
                  <a:pos x="119" y="65"/>
                </a:cxn>
                <a:cxn ang="0">
                  <a:pos x="96" y="89"/>
                </a:cxn>
                <a:cxn ang="0">
                  <a:pos x="84" y="107"/>
                </a:cxn>
                <a:cxn ang="0">
                  <a:pos x="84" y="149"/>
                </a:cxn>
                <a:cxn ang="0">
                  <a:pos x="84" y="167"/>
                </a:cxn>
                <a:cxn ang="0">
                  <a:pos x="72" y="233"/>
                </a:cxn>
                <a:cxn ang="0">
                  <a:pos x="54" y="316"/>
                </a:cxn>
                <a:cxn ang="0">
                  <a:pos x="48" y="382"/>
                </a:cxn>
                <a:cxn ang="0">
                  <a:pos x="48" y="400"/>
                </a:cxn>
                <a:cxn ang="0">
                  <a:pos x="42" y="484"/>
                </a:cxn>
                <a:cxn ang="0">
                  <a:pos x="42" y="502"/>
                </a:cxn>
                <a:cxn ang="0">
                  <a:pos x="36" y="532"/>
                </a:cxn>
                <a:cxn ang="0">
                  <a:pos x="18" y="549"/>
                </a:cxn>
                <a:cxn ang="0">
                  <a:pos x="0" y="561"/>
                </a:cxn>
                <a:cxn ang="0">
                  <a:pos x="6" y="561"/>
                </a:cxn>
                <a:cxn ang="0">
                  <a:pos x="24" y="555"/>
                </a:cxn>
                <a:cxn ang="0">
                  <a:pos x="42" y="543"/>
                </a:cxn>
                <a:cxn ang="0">
                  <a:pos x="42" y="549"/>
                </a:cxn>
                <a:cxn ang="0">
                  <a:pos x="42" y="573"/>
                </a:cxn>
                <a:cxn ang="0">
                  <a:pos x="48" y="573"/>
                </a:cxn>
                <a:cxn ang="0">
                  <a:pos x="48" y="555"/>
                </a:cxn>
                <a:cxn ang="0">
                  <a:pos x="48" y="526"/>
                </a:cxn>
                <a:cxn ang="0">
                  <a:pos x="54" y="502"/>
                </a:cxn>
                <a:cxn ang="0">
                  <a:pos x="60" y="472"/>
                </a:cxn>
                <a:cxn ang="0">
                  <a:pos x="66" y="436"/>
                </a:cxn>
                <a:cxn ang="0">
                  <a:pos x="66" y="436"/>
                </a:cxn>
                <a:cxn ang="0">
                  <a:pos x="66" y="424"/>
                </a:cxn>
                <a:cxn ang="0">
                  <a:pos x="66" y="382"/>
                </a:cxn>
                <a:cxn ang="0">
                  <a:pos x="72" y="352"/>
                </a:cxn>
                <a:cxn ang="0">
                  <a:pos x="78" y="281"/>
                </a:cxn>
                <a:cxn ang="0">
                  <a:pos x="78" y="257"/>
                </a:cxn>
                <a:cxn ang="0">
                  <a:pos x="84" y="209"/>
                </a:cxn>
                <a:cxn ang="0">
                  <a:pos x="102" y="149"/>
                </a:cxn>
                <a:cxn ang="0">
                  <a:pos x="107" y="125"/>
                </a:cxn>
                <a:cxn ang="0">
                  <a:pos x="119" y="89"/>
                </a:cxn>
                <a:cxn ang="0">
                  <a:pos x="125" y="77"/>
                </a:cxn>
                <a:cxn ang="0">
                  <a:pos x="143" y="30"/>
                </a:cxn>
              </a:cxnLst>
              <a:rect l="0" t="0" r="r" b="b"/>
              <a:pathLst>
                <a:path w="143" h="573">
                  <a:moveTo>
                    <a:pt x="143" y="6"/>
                  </a:moveTo>
                  <a:lnTo>
                    <a:pt x="143" y="0"/>
                  </a:lnTo>
                  <a:lnTo>
                    <a:pt x="143" y="6"/>
                  </a:lnTo>
                  <a:lnTo>
                    <a:pt x="137" y="12"/>
                  </a:lnTo>
                  <a:lnTo>
                    <a:pt x="131" y="30"/>
                  </a:lnTo>
                  <a:lnTo>
                    <a:pt x="119" y="65"/>
                  </a:lnTo>
                  <a:lnTo>
                    <a:pt x="107" y="77"/>
                  </a:lnTo>
                  <a:lnTo>
                    <a:pt x="96" y="89"/>
                  </a:lnTo>
                  <a:lnTo>
                    <a:pt x="96" y="89"/>
                  </a:lnTo>
                  <a:lnTo>
                    <a:pt x="84" y="107"/>
                  </a:lnTo>
                  <a:lnTo>
                    <a:pt x="84" y="119"/>
                  </a:lnTo>
                  <a:lnTo>
                    <a:pt x="84" y="149"/>
                  </a:lnTo>
                  <a:lnTo>
                    <a:pt x="84" y="149"/>
                  </a:lnTo>
                  <a:lnTo>
                    <a:pt x="84" y="167"/>
                  </a:lnTo>
                  <a:lnTo>
                    <a:pt x="78" y="197"/>
                  </a:lnTo>
                  <a:lnTo>
                    <a:pt x="72" y="233"/>
                  </a:lnTo>
                  <a:lnTo>
                    <a:pt x="60" y="275"/>
                  </a:lnTo>
                  <a:lnTo>
                    <a:pt x="54" y="316"/>
                  </a:lnTo>
                  <a:lnTo>
                    <a:pt x="48" y="352"/>
                  </a:lnTo>
                  <a:lnTo>
                    <a:pt x="48" y="382"/>
                  </a:lnTo>
                  <a:lnTo>
                    <a:pt x="48" y="400"/>
                  </a:lnTo>
                  <a:lnTo>
                    <a:pt x="48" y="400"/>
                  </a:lnTo>
                  <a:lnTo>
                    <a:pt x="42" y="460"/>
                  </a:lnTo>
                  <a:lnTo>
                    <a:pt x="42" y="484"/>
                  </a:lnTo>
                  <a:lnTo>
                    <a:pt x="42" y="502"/>
                  </a:lnTo>
                  <a:lnTo>
                    <a:pt x="42" y="502"/>
                  </a:lnTo>
                  <a:lnTo>
                    <a:pt x="42" y="520"/>
                  </a:lnTo>
                  <a:lnTo>
                    <a:pt x="36" y="532"/>
                  </a:lnTo>
                  <a:lnTo>
                    <a:pt x="18" y="549"/>
                  </a:lnTo>
                  <a:lnTo>
                    <a:pt x="18" y="549"/>
                  </a:lnTo>
                  <a:lnTo>
                    <a:pt x="0" y="561"/>
                  </a:lnTo>
                  <a:lnTo>
                    <a:pt x="0" y="561"/>
                  </a:lnTo>
                  <a:lnTo>
                    <a:pt x="6" y="561"/>
                  </a:lnTo>
                  <a:lnTo>
                    <a:pt x="6" y="561"/>
                  </a:lnTo>
                  <a:lnTo>
                    <a:pt x="18" y="561"/>
                  </a:lnTo>
                  <a:lnTo>
                    <a:pt x="24" y="555"/>
                  </a:lnTo>
                  <a:lnTo>
                    <a:pt x="36" y="549"/>
                  </a:lnTo>
                  <a:lnTo>
                    <a:pt x="42" y="543"/>
                  </a:lnTo>
                  <a:lnTo>
                    <a:pt x="42" y="543"/>
                  </a:lnTo>
                  <a:lnTo>
                    <a:pt x="42" y="549"/>
                  </a:lnTo>
                  <a:lnTo>
                    <a:pt x="42" y="561"/>
                  </a:lnTo>
                  <a:lnTo>
                    <a:pt x="42" y="573"/>
                  </a:lnTo>
                  <a:lnTo>
                    <a:pt x="48" y="573"/>
                  </a:lnTo>
                  <a:lnTo>
                    <a:pt x="48" y="573"/>
                  </a:lnTo>
                  <a:lnTo>
                    <a:pt x="48" y="561"/>
                  </a:lnTo>
                  <a:lnTo>
                    <a:pt x="48" y="555"/>
                  </a:lnTo>
                  <a:lnTo>
                    <a:pt x="48" y="538"/>
                  </a:lnTo>
                  <a:lnTo>
                    <a:pt x="48" y="526"/>
                  </a:lnTo>
                  <a:lnTo>
                    <a:pt x="48" y="526"/>
                  </a:lnTo>
                  <a:lnTo>
                    <a:pt x="54" y="502"/>
                  </a:lnTo>
                  <a:lnTo>
                    <a:pt x="60" y="472"/>
                  </a:lnTo>
                  <a:lnTo>
                    <a:pt x="60" y="472"/>
                  </a:lnTo>
                  <a:lnTo>
                    <a:pt x="66" y="448"/>
                  </a:lnTo>
                  <a:lnTo>
                    <a:pt x="66" y="436"/>
                  </a:lnTo>
                  <a:lnTo>
                    <a:pt x="66" y="436"/>
                  </a:lnTo>
                  <a:lnTo>
                    <a:pt x="66" y="436"/>
                  </a:lnTo>
                  <a:lnTo>
                    <a:pt x="66" y="436"/>
                  </a:lnTo>
                  <a:lnTo>
                    <a:pt x="66" y="424"/>
                  </a:lnTo>
                  <a:lnTo>
                    <a:pt x="66" y="406"/>
                  </a:lnTo>
                  <a:lnTo>
                    <a:pt x="66" y="382"/>
                  </a:lnTo>
                  <a:lnTo>
                    <a:pt x="66" y="382"/>
                  </a:lnTo>
                  <a:lnTo>
                    <a:pt x="72" y="352"/>
                  </a:lnTo>
                  <a:lnTo>
                    <a:pt x="78" y="316"/>
                  </a:lnTo>
                  <a:lnTo>
                    <a:pt x="78" y="281"/>
                  </a:lnTo>
                  <a:lnTo>
                    <a:pt x="78" y="257"/>
                  </a:lnTo>
                  <a:lnTo>
                    <a:pt x="78" y="257"/>
                  </a:lnTo>
                  <a:lnTo>
                    <a:pt x="84" y="239"/>
                  </a:lnTo>
                  <a:lnTo>
                    <a:pt x="84" y="209"/>
                  </a:lnTo>
                  <a:lnTo>
                    <a:pt x="96" y="179"/>
                  </a:lnTo>
                  <a:lnTo>
                    <a:pt x="102" y="149"/>
                  </a:lnTo>
                  <a:lnTo>
                    <a:pt x="102" y="149"/>
                  </a:lnTo>
                  <a:lnTo>
                    <a:pt x="107" y="125"/>
                  </a:lnTo>
                  <a:lnTo>
                    <a:pt x="113" y="113"/>
                  </a:lnTo>
                  <a:lnTo>
                    <a:pt x="119" y="89"/>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11636" name="Freeform 20"/>
            <p:cNvSpPr>
              <a:spLocks/>
            </p:cNvSpPr>
            <p:nvPr/>
          </p:nvSpPr>
          <p:spPr bwMode="auto">
            <a:xfrm flipH="1">
              <a:off x="170" y="1121"/>
              <a:ext cx="168" cy="1000"/>
            </a:xfrm>
            <a:custGeom>
              <a:avLst/>
              <a:gdLst/>
              <a:ahLst/>
              <a:cxnLst>
                <a:cxn ang="0">
                  <a:pos x="18" y="633"/>
                </a:cxn>
                <a:cxn ang="0">
                  <a:pos x="18" y="633"/>
                </a:cxn>
                <a:cxn ang="0">
                  <a:pos x="18" y="639"/>
                </a:cxn>
                <a:cxn ang="0">
                  <a:pos x="12" y="657"/>
                </a:cxn>
                <a:cxn ang="0">
                  <a:pos x="12" y="657"/>
                </a:cxn>
                <a:cxn ang="0">
                  <a:pos x="6" y="681"/>
                </a:cxn>
                <a:cxn ang="0">
                  <a:pos x="0" y="699"/>
                </a:cxn>
                <a:cxn ang="0">
                  <a:pos x="0" y="699"/>
                </a:cxn>
                <a:cxn ang="0">
                  <a:pos x="0" y="699"/>
                </a:cxn>
                <a:cxn ang="0">
                  <a:pos x="0" y="687"/>
                </a:cxn>
                <a:cxn ang="0">
                  <a:pos x="0" y="669"/>
                </a:cxn>
                <a:cxn ang="0">
                  <a:pos x="0" y="669"/>
                </a:cxn>
                <a:cxn ang="0">
                  <a:pos x="6" y="633"/>
                </a:cxn>
                <a:cxn ang="0">
                  <a:pos x="6" y="603"/>
                </a:cxn>
                <a:cxn ang="0">
                  <a:pos x="6" y="561"/>
                </a:cxn>
                <a:cxn ang="0">
                  <a:pos x="6" y="561"/>
                </a:cxn>
                <a:cxn ang="0">
                  <a:pos x="6" y="543"/>
                </a:cxn>
                <a:cxn ang="0">
                  <a:pos x="6" y="525"/>
                </a:cxn>
                <a:cxn ang="0">
                  <a:pos x="6" y="478"/>
                </a:cxn>
                <a:cxn ang="0">
                  <a:pos x="12" y="430"/>
                </a:cxn>
                <a:cxn ang="0">
                  <a:pos x="12" y="412"/>
                </a:cxn>
                <a:cxn ang="0">
                  <a:pos x="12" y="400"/>
                </a:cxn>
                <a:cxn ang="0">
                  <a:pos x="12" y="400"/>
                </a:cxn>
                <a:cxn ang="0">
                  <a:pos x="18" y="388"/>
                </a:cxn>
                <a:cxn ang="0">
                  <a:pos x="24" y="370"/>
                </a:cxn>
                <a:cxn ang="0">
                  <a:pos x="35" y="316"/>
                </a:cxn>
                <a:cxn ang="0">
                  <a:pos x="41" y="257"/>
                </a:cxn>
                <a:cxn ang="0">
                  <a:pos x="47" y="233"/>
                </a:cxn>
                <a:cxn ang="0">
                  <a:pos x="47" y="215"/>
                </a:cxn>
                <a:cxn ang="0">
                  <a:pos x="47" y="215"/>
                </a:cxn>
                <a:cxn ang="0">
                  <a:pos x="47" y="179"/>
                </a:cxn>
                <a:cxn ang="0">
                  <a:pos x="53" y="131"/>
                </a:cxn>
                <a:cxn ang="0">
                  <a:pos x="53" y="83"/>
                </a:cxn>
                <a:cxn ang="0">
                  <a:pos x="53" y="47"/>
                </a:cxn>
                <a:cxn ang="0">
                  <a:pos x="53" y="47"/>
                </a:cxn>
                <a:cxn ang="0">
                  <a:pos x="53" y="24"/>
                </a:cxn>
                <a:cxn ang="0">
                  <a:pos x="53" y="6"/>
                </a:cxn>
                <a:cxn ang="0">
                  <a:pos x="53" y="0"/>
                </a:cxn>
                <a:cxn ang="0">
                  <a:pos x="59" y="6"/>
                </a:cxn>
                <a:cxn ang="0">
                  <a:pos x="59" y="18"/>
                </a:cxn>
                <a:cxn ang="0">
                  <a:pos x="59" y="41"/>
                </a:cxn>
                <a:cxn ang="0">
                  <a:pos x="59" y="41"/>
                </a:cxn>
                <a:cxn ang="0">
                  <a:pos x="59" y="65"/>
                </a:cxn>
                <a:cxn ang="0">
                  <a:pos x="59" y="83"/>
                </a:cxn>
                <a:cxn ang="0">
                  <a:pos x="65" y="113"/>
                </a:cxn>
                <a:cxn ang="0">
                  <a:pos x="65" y="137"/>
                </a:cxn>
                <a:cxn ang="0">
                  <a:pos x="65" y="167"/>
                </a:cxn>
                <a:cxn ang="0">
                  <a:pos x="65" y="167"/>
                </a:cxn>
                <a:cxn ang="0">
                  <a:pos x="59" y="209"/>
                </a:cxn>
                <a:cxn ang="0">
                  <a:pos x="53" y="245"/>
                </a:cxn>
                <a:cxn ang="0">
                  <a:pos x="47" y="280"/>
                </a:cxn>
                <a:cxn ang="0">
                  <a:pos x="41" y="298"/>
                </a:cxn>
                <a:cxn ang="0">
                  <a:pos x="41" y="298"/>
                </a:cxn>
                <a:cxn ang="0">
                  <a:pos x="41" y="316"/>
                </a:cxn>
                <a:cxn ang="0">
                  <a:pos x="35" y="346"/>
                </a:cxn>
                <a:cxn ang="0">
                  <a:pos x="29" y="382"/>
                </a:cxn>
                <a:cxn ang="0">
                  <a:pos x="29" y="412"/>
                </a:cxn>
                <a:cxn ang="0">
                  <a:pos x="29" y="412"/>
                </a:cxn>
                <a:cxn ang="0">
                  <a:pos x="24" y="448"/>
                </a:cxn>
                <a:cxn ang="0">
                  <a:pos x="18" y="496"/>
                </a:cxn>
                <a:cxn ang="0">
                  <a:pos x="18" y="555"/>
                </a:cxn>
                <a:cxn ang="0">
                  <a:pos x="18" y="633"/>
                </a:cxn>
              </a:cxnLst>
              <a:rect l="0" t="0" r="r" b="b"/>
              <a:pathLst>
                <a:path w="65" h="699">
                  <a:moveTo>
                    <a:pt x="18" y="633"/>
                  </a:moveTo>
                  <a:lnTo>
                    <a:pt x="18" y="633"/>
                  </a:lnTo>
                  <a:lnTo>
                    <a:pt x="18" y="639"/>
                  </a:lnTo>
                  <a:lnTo>
                    <a:pt x="12" y="657"/>
                  </a:lnTo>
                  <a:lnTo>
                    <a:pt x="12" y="657"/>
                  </a:lnTo>
                  <a:lnTo>
                    <a:pt x="6" y="681"/>
                  </a:lnTo>
                  <a:lnTo>
                    <a:pt x="0" y="699"/>
                  </a:lnTo>
                  <a:lnTo>
                    <a:pt x="0" y="699"/>
                  </a:lnTo>
                  <a:lnTo>
                    <a:pt x="0" y="699"/>
                  </a:lnTo>
                  <a:lnTo>
                    <a:pt x="0" y="687"/>
                  </a:lnTo>
                  <a:lnTo>
                    <a:pt x="0" y="669"/>
                  </a:lnTo>
                  <a:lnTo>
                    <a:pt x="0" y="669"/>
                  </a:lnTo>
                  <a:lnTo>
                    <a:pt x="6" y="633"/>
                  </a:lnTo>
                  <a:lnTo>
                    <a:pt x="6" y="603"/>
                  </a:lnTo>
                  <a:lnTo>
                    <a:pt x="6" y="561"/>
                  </a:lnTo>
                  <a:lnTo>
                    <a:pt x="6" y="561"/>
                  </a:lnTo>
                  <a:lnTo>
                    <a:pt x="6" y="543"/>
                  </a:lnTo>
                  <a:lnTo>
                    <a:pt x="6" y="525"/>
                  </a:lnTo>
                  <a:lnTo>
                    <a:pt x="6" y="478"/>
                  </a:lnTo>
                  <a:lnTo>
                    <a:pt x="12" y="430"/>
                  </a:lnTo>
                  <a:lnTo>
                    <a:pt x="12" y="412"/>
                  </a:lnTo>
                  <a:lnTo>
                    <a:pt x="12" y="400"/>
                  </a:lnTo>
                  <a:lnTo>
                    <a:pt x="12" y="400"/>
                  </a:lnTo>
                  <a:lnTo>
                    <a:pt x="18" y="388"/>
                  </a:lnTo>
                  <a:lnTo>
                    <a:pt x="24" y="370"/>
                  </a:lnTo>
                  <a:lnTo>
                    <a:pt x="35" y="316"/>
                  </a:lnTo>
                  <a:lnTo>
                    <a:pt x="41" y="257"/>
                  </a:lnTo>
                  <a:lnTo>
                    <a:pt x="47" y="233"/>
                  </a:lnTo>
                  <a:lnTo>
                    <a:pt x="47" y="215"/>
                  </a:lnTo>
                  <a:lnTo>
                    <a:pt x="47" y="215"/>
                  </a:lnTo>
                  <a:lnTo>
                    <a:pt x="47" y="179"/>
                  </a:lnTo>
                  <a:lnTo>
                    <a:pt x="53" y="131"/>
                  </a:lnTo>
                  <a:lnTo>
                    <a:pt x="53" y="83"/>
                  </a:lnTo>
                  <a:lnTo>
                    <a:pt x="53" y="47"/>
                  </a:lnTo>
                  <a:lnTo>
                    <a:pt x="53" y="47"/>
                  </a:lnTo>
                  <a:lnTo>
                    <a:pt x="53" y="24"/>
                  </a:lnTo>
                  <a:lnTo>
                    <a:pt x="53" y="6"/>
                  </a:lnTo>
                  <a:lnTo>
                    <a:pt x="53" y="0"/>
                  </a:lnTo>
                  <a:lnTo>
                    <a:pt x="59" y="6"/>
                  </a:lnTo>
                  <a:lnTo>
                    <a:pt x="59" y="18"/>
                  </a:lnTo>
                  <a:lnTo>
                    <a:pt x="59" y="41"/>
                  </a:lnTo>
                  <a:lnTo>
                    <a:pt x="59" y="41"/>
                  </a:lnTo>
                  <a:lnTo>
                    <a:pt x="59" y="65"/>
                  </a:lnTo>
                  <a:lnTo>
                    <a:pt x="59" y="83"/>
                  </a:lnTo>
                  <a:lnTo>
                    <a:pt x="65" y="113"/>
                  </a:lnTo>
                  <a:lnTo>
                    <a:pt x="65" y="137"/>
                  </a:lnTo>
                  <a:lnTo>
                    <a:pt x="65" y="167"/>
                  </a:lnTo>
                  <a:lnTo>
                    <a:pt x="65" y="167"/>
                  </a:lnTo>
                  <a:lnTo>
                    <a:pt x="59" y="209"/>
                  </a:lnTo>
                  <a:lnTo>
                    <a:pt x="53" y="245"/>
                  </a:lnTo>
                  <a:lnTo>
                    <a:pt x="47" y="280"/>
                  </a:lnTo>
                  <a:lnTo>
                    <a:pt x="41" y="298"/>
                  </a:lnTo>
                  <a:lnTo>
                    <a:pt x="41" y="298"/>
                  </a:lnTo>
                  <a:lnTo>
                    <a:pt x="41" y="316"/>
                  </a:lnTo>
                  <a:lnTo>
                    <a:pt x="35" y="346"/>
                  </a:lnTo>
                  <a:lnTo>
                    <a:pt x="29" y="382"/>
                  </a:lnTo>
                  <a:lnTo>
                    <a:pt x="29" y="41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11637" name="Freeform 21"/>
            <p:cNvSpPr>
              <a:spLocks/>
            </p:cNvSpPr>
            <p:nvPr/>
          </p:nvSpPr>
          <p:spPr bwMode="auto">
            <a:xfrm flipH="1">
              <a:off x="431" y="3497"/>
              <a:ext cx="635"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close/>
                </a:path>
              </a:pathLst>
            </a:custGeom>
            <a:solidFill>
              <a:srgbClr val="F8C9A6"/>
            </a:solidFill>
            <a:ln w="9525">
              <a:noFill/>
              <a:round/>
              <a:headEnd/>
              <a:tailEnd/>
            </a:ln>
          </p:spPr>
          <p:txBody>
            <a:bodyPr/>
            <a:lstStyle/>
            <a:p>
              <a:endParaRPr lang="fr-FR"/>
            </a:p>
          </p:txBody>
        </p:sp>
        <p:sp>
          <p:nvSpPr>
            <p:cNvPr id="111638" name="Freeform 22"/>
            <p:cNvSpPr>
              <a:spLocks/>
            </p:cNvSpPr>
            <p:nvPr/>
          </p:nvSpPr>
          <p:spPr bwMode="auto">
            <a:xfrm flipH="1">
              <a:off x="263" y="3351"/>
              <a:ext cx="60" cy="51"/>
            </a:xfrm>
            <a:custGeom>
              <a:avLst/>
              <a:gdLst/>
              <a:ahLst/>
              <a:cxnLst>
                <a:cxn ang="0">
                  <a:pos x="23" y="0"/>
                </a:cxn>
                <a:cxn ang="0">
                  <a:pos x="23" y="0"/>
                </a:cxn>
                <a:cxn ang="0">
                  <a:pos x="18" y="6"/>
                </a:cxn>
                <a:cxn ang="0">
                  <a:pos x="6" y="18"/>
                </a:cxn>
                <a:cxn ang="0">
                  <a:pos x="0" y="36"/>
                </a:cxn>
              </a:cxnLst>
              <a:rect l="0" t="0" r="r" b="b"/>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11639" name="Freeform 23"/>
            <p:cNvSpPr>
              <a:spLocks/>
            </p:cNvSpPr>
            <p:nvPr/>
          </p:nvSpPr>
          <p:spPr bwMode="auto">
            <a:xfrm flipH="1">
              <a:off x="493" y="1351"/>
              <a:ext cx="494" cy="462"/>
            </a:xfrm>
            <a:custGeom>
              <a:avLst/>
              <a:gdLst/>
              <a:ahLst/>
              <a:cxnLst>
                <a:cxn ang="0">
                  <a:pos x="30" y="24"/>
                </a:cxn>
                <a:cxn ang="0">
                  <a:pos x="42" y="48"/>
                </a:cxn>
                <a:cxn ang="0">
                  <a:pos x="54" y="72"/>
                </a:cxn>
                <a:cxn ang="0">
                  <a:pos x="84" y="131"/>
                </a:cxn>
                <a:cxn ang="0">
                  <a:pos x="120" y="197"/>
                </a:cxn>
                <a:cxn ang="0">
                  <a:pos x="138" y="227"/>
                </a:cxn>
                <a:cxn ang="0">
                  <a:pos x="156" y="245"/>
                </a:cxn>
                <a:cxn ang="0">
                  <a:pos x="156" y="245"/>
                </a:cxn>
                <a:cxn ang="0">
                  <a:pos x="180" y="275"/>
                </a:cxn>
                <a:cxn ang="0">
                  <a:pos x="192" y="305"/>
                </a:cxn>
                <a:cxn ang="0">
                  <a:pos x="180" y="323"/>
                </a:cxn>
                <a:cxn ang="0">
                  <a:pos x="168" y="323"/>
                </a:cxn>
                <a:cxn ang="0">
                  <a:pos x="156" y="323"/>
                </a:cxn>
                <a:cxn ang="0">
                  <a:pos x="156" y="323"/>
                </a:cxn>
                <a:cxn ang="0">
                  <a:pos x="138" y="305"/>
                </a:cxn>
                <a:cxn ang="0">
                  <a:pos x="120" y="287"/>
                </a:cxn>
                <a:cxn ang="0">
                  <a:pos x="96" y="275"/>
                </a:cxn>
                <a:cxn ang="0">
                  <a:pos x="90" y="275"/>
                </a:cxn>
                <a:cxn ang="0">
                  <a:pos x="78" y="281"/>
                </a:cxn>
                <a:cxn ang="0">
                  <a:pos x="78" y="281"/>
                </a:cxn>
                <a:cxn ang="0">
                  <a:pos x="78" y="287"/>
                </a:cxn>
                <a:cxn ang="0">
                  <a:pos x="66" y="287"/>
                </a:cxn>
                <a:cxn ang="0">
                  <a:pos x="54" y="281"/>
                </a:cxn>
                <a:cxn ang="0">
                  <a:pos x="48" y="269"/>
                </a:cxn>
                <a:cxn ang="0">
                  <a:pos x="42" y="251"/>
                </a:cxn>
                <a:cxn ang="0">
                  <a:pos x="42" y="251"/>
                </a:cxn>
                <a:cxn ang="0">
                  <a:pos x="36" y="221"/>
                </a:cxn>
                <a:cxn ang="0">
                  <a:pos x="24" y="173"/>
                </a:cxn>
                <a:cxn ang="0">
                  <a:pos x="12" y="125"/>
                </a:cxn>
                <a:cxn ang="0">
                  <a:pos x="6" y="72"/>
                </a:cxn>
                <a:cxn ang="0">
                  <a:pos x="0" y="36"/>
                </a:cxn>
                <a:cxn ang="0">
                  <a:pos x="6" y="6"/>
                </a:cxn>
                <a:cxn ang="0">
                  <a:pos x="6" y="0"/>
                </a:cxn>
                <a:cxn ang="0">
                  <a:pos x="12" y="0"/>
                </a:cxn>
                <a:cxn ang="0">
                  <a:pos x="18" y="12"/>
                </a:cxn>
                <a:cxn ang="0">
                  <a:pos x="30" y="24"/>
                </a:cxn>
              </a:cxnLst>
              <a:rect l="0" t="0" r="r" b="b"/>
              <a:pathLst>
                <a:path w="192" h="323">
                  <a:moveTo>
                    <a:pt x="30" y="24"/>
                  </a:moveTo>
                  <a:lnTo>
                    <a:pt x="42" y="48"/>
                  </a:lnTo>
                  <a:lnTo>
                    <a:pt x="54" y="72"/>
                  </a:lnTo>
                  <a:lnTo>
                    <a:pt x="84" y="131"/>
                  </a:lnTo>
                  <a:lnTo>
                    <a:pt x="120" y="197"/>
                  </a:lnTo>
                  <a:lnTo>
                    <a:pt x="138" y="227"/>
                  </a:lnTo>
                  <a:lnTo>
                    <a:pt x="156" y="245"/>
                  </a:lnTo>
                  <a:lnTo>
                    <a:pt x="156" y="245"/>
                  </a:lnTo>
                  <a:lnTo>
                    <a:pt x="180" y="275"/>
                  </a:lnTo>
                  <a:lnTo>
                    <a:pt x="192" y="305"/>
                  </a:lnTo>
                  <a:lnTo>
                    <a:pt x="180" y="323"/>
                  </a:lnTo>
                  <a:lnTo>
                    <a:pt x="168" y="323"/>
                  </a:lnTo>
                  <a:lnTo>
                    <a:pt x="156" y="323"/>
                  </a:lnTo>
                  <a:lnTo>
                    <a:pt x="156" y="323"/>
                  </a:lnTo>
                  <a:lnTo>
                    <a:pt x="138" y="305"/>
                  </a:lnTo>
                  <a:lnTo>
                    <a:pt x="120" y="287"/>
                  </a:lnTo>
                  <a:lnTo>
                    <a:pt x="96" y="275"/>
                  </a:lnTo>
                  <a:lnTo>
                    <a:pt x="90" y="275"/>
                  </a:lnTo>
                  <a:lnTo>
                    <a:pt x="78" y="281"/>
                  </a:lnTo>
                  <a:lnTo>
                    <a:pt x="78" y="281"/>
                  </a:lnTo>
                  <a:lnTo>
                    <a:pt x="78" y="287"/>
                  </a:lnTo>
                  <a:lnTo>
                    <a:pt x="66" y="287"/>
                  </a:lnTo>
                  <a:lnTo>
                    <a:pt x="54" y="281"/>
                  </a:lnTo>
                  <a:lnTo>
                    <a:pt x="48" y="269"/>
                  </a:lnTo>
                  <a:lnTo>
                    <a:pt x="42" y="251"/>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11640" name="Freeform 24"/>
            <p:cNvSpPr>
              <a:spLocks/>
            </p:cNvSpPr>
            <p:nvPr/>
          </p:nvSpPr>
          <p:spPr bwMode="auto">
            <a:xfrm flipH="1">
              <a:off x="493" y="1386"/>
              <a:ext cx="480" cy="427"/>
            </a:xfrm>
            <a:custGeom>
              <a:avLst/>
              <a:gdLst/>
              <a:ahLst/>
              <a:cxnLst>
                <a:cxn ang="0">
                  <a:pos x="30" y="30"/>
                </a:cxn>
                <a:cxn ang="0">
                  <a:pos x="42" y="48"/>
                </a:cxn>
                <a:cxn ang="0">
                  <a:pos x="48" y="72"/>
                </a:cxn>
                <a:cxn ang="0">
                  <a:pos x="78" y="125"/>
                </a:cxn>
                <a:cxn ang="0">
                  <a:pos x="108" y="179"/>
                </a:cxn>
                <a:cxn ang="0">
                  <a:pos x="150" y="227"/>
                </a:cxn>
                <a:cxn ang="0">
                  <a:pos x="150" y="227"/>
                </a:cxn>
                <a:cxn ang="0">
                  <a:pos x="174" y="263"/>
                </a:cxn>
                <a:cxn ang="0">
                  <a:pos x="186" y="287"/>
                </a:cxn>
                <a:cxn ang="0">
                  <a:pos x="174" y="299"/>
                </a:cxn>
                <a:cxn ang="0">
                  <a:pos x="162" y="299"/>
                </a:cxn>
                <a:cxn ang="0">
                  <a:pos x="150" y="293"/>
                </a:cxn>
                <a:cxn ang="0">
                  <a:pos x="150" y="293"/>
                </a:cxn>
                <a:cxn ang="0">
                  <a:pos x="132" y="281"/>
                </a:cxn>
                <a:cxn ang="0">
                  <a:pos x="114" y="263"/>
                </a:cxn>
                <a:cxn ang="0">
                  <a:pos x="90" y="251"/>
                </a:cxn>
                <a:cxn ang="0">
                  <a:pos x="84" y="251"/>
                </a:cxn>
                <a:cxn ang="0">
                  <a:pos x="72" y="257"/>
                </a:cxn>
                <a:cxn ang="0">
                  <a:pos x="72" y="257"/>
                </a:cxn>
                <a:cxn ang="0">
                  <a:pos x="72" y="263"/>
                </a:cxn>
                <a:cxn ang="0">
                  <a:pos x="66" y="263"/>
                </a:cxn>
                <a:cxn ang="0">
                  <a:pos x="54" y="257"/>
                </a:cxn>
                <a:cxn ang="0">
                  <a:pos x="48" y="245"/>
                </a:cxn>
                <a:cxn ang="0">
                  <a:pos x="42" y="227"/>
                </a:cxn>
                <a:cxn ang="0">
                  <a:pos x="42" y="227"/>
                </a:cxn>
                <a:cxn ang="0">
                  <a:pos x="30" y="191"/>
                </a:cxn>
                <a:cxn ang="0">
                  <a:pos x="24" y="149"/>
                </a:cxn>
                <a:cxn ang="0">
                  <a:pos x="12" y="107"/>
                </a:cxn>
                <a:cxn ang="0">
                  <a:pos x="0" y="66"/>
                </a:cxn>
                <a:cxn ang="0">
                  <a:pos x="0" y="30"/>
                </a:cxn>
                <a:cxn ang="0">
                  <a:pos x="0" y="6"/>
                </a:cxn>
                <a:cxn ang="0">
                  <a:pos x="6" y="0"/>
                </a:cxn>
                <a:cxn ang="0">
                  <a:pos x="12" y="6"/>
                </a:cxn>
                <a:cxn ang="0">
                  <a:pos x="18" y="12"/>
                </a:cxn>
                <a:cxn ang="0">
                  <a:pos x="30" y="30"/>
                </a:cxn>
              </a:cxnLst>
              <a:rect l="0" t="0" r="r" b="b"/>
              <a:pathLst>
                <a:path w="186" h="299">
                  <a:moveTo>
                    <a:pt x="30" y="30"/>
                  </a:moveTo>
                  <a:lnTo>
                    <a:pt x="42" y="48"/>
                  </a:lnTo>
                  <a:lnTo>
                    <a:pt x="48" y="72"/>
                  </a:lnTo>
                  <a:lnTo>
                    <a:pt x="78" y="125"/>
                  </a:lnTo>
                  <a:lnTo>
                    <a:pt x="108" y="179"/>
                  </a:lnTo>
                  <a:lnTo>
                    <a:pt x="150" y="227"/>
                  </a:lnTo>
                  <a:lnTo>
                    <a:pt x="150" y="227"/>
                  </a:lnTo>
                  <a:lnTo>
                    <a:pt x="174" y="263"/>
                  </a:lnTo>
                  <a:lnTo>
                    <a:pt x="186" y="287"/>
                  </a:lnTo>
                  <a:lnTo>
                    <a:pt x="174" y="299"/>
                  </a:lnTo>
                  <a:lnTo>
                    <a:pt x="162" y="299"/>
                  </a:lnTo>
                  <a:lnTo>
                    <a:pt x="150" y="293"/>
                  </a:lnTo>
                  <a:lnTo>
                    <a:pt x="150" y="293"/>
                  </a:lnTo>
                  <a:lnTo>
                    <a:pt x="132" y="281"/>
                  </a:lnTo>
                  <a:lnTo>
                    <a:pt x="114" y="263"/>
                  </a:lnTo>
                  <a:lnTo>
                    <a:pt x="90" y="251"/>
                  </a:lnTo>
                  <a:lnTo>
                    <a:pt x="84" y="251"/>
                  </a:lnTo>
                  <a:lnTo>
                    <a:pt x="72" y="257"/>
                  </a:lnTo>
                  <a:lnTo>
                    <a:pt x="72" y="257"/>
                  </a:lnTo>
                  <a:lnTo>
                    <a:pt x="72" y="263"/>
                  </a:lnTo>
                  <a:lnTo>
                    <a:pt x="66" y="263"/>
                  </a:lnTo>
                  <a:lnTo>
                    <a:pt x="54" y="257"/>
                  </a:lnTo>
                  <a:lnTo>
                    <a:pt x="48" y="245"/>
                  </a:lnTo>
                  <a:lnTo>
                    <a:pt x="42" y="227"/>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11641" name="Freeform 25"/>
            <p:cNvSpPr>
              <a:spLocks/>
            </p:cNvSpPr>
            <p:nvPr/>
          </p:nvSpPr>
          <p:spPr bwMode="auto">
            <a:xfrm flipH="1">
              <a:off x="508" y="1428"/>
              <a:ext cx="465" cy="377"/>
            </a:xfrm>
            <a:custGeom>
              <a:avLst/>
              <a:gdLst/>
              <a:ahLst/>
              <a:cxnLst>
                <a:cxn ang="0">
                  <a:pos x="24" y="18"/>
                </a:cxn>
                <a:cxn ang="0">
                  <a:pos x="48" y="59"/>
                </a:cxn>
                <a:cxn ang="0">
                  <a:pos x="72" y="107"/>
                </a:cxn>
                <a:cxn ang="0">
                  <a:pos x="102" y="161"/>
                </a:cxn>
                <a:cxn ang="0">
                  <a:pos x="138" y="197"/>
                </a:cxn>
                <a:cxn ang="0">
                  <a:pos x="138" y="197"/>
                </a:cxn>
                <a:cxn ang="0">
                  <a:pos x="168" y="233"/>
                </a:cxn>
                <a:cxn ang="0">
                  <a:pos x="180" y="257"/>
                </a:cxn>
                <a:cxn ang="0">
                  <a:pos x="168" y="263"/>
                </a:cxn>
                <a:cxn ang="0">
                  <a:pos x="144" y="257"/>
                </a:cxn>
                <a:cxn ang="0">
                  <a:pos x="144" y="257"/>
                </a:cxn>
                <a:cxn ang="0">
                  <a:pos x="126" y="245"/>
                </a:cxn>
                <a:cxn ang="0">
                  <a:pos x="108" y="227"/>
                </a:cxn>
                <a:cxn ang="0">
                  <a:pos x="90" y="215"/>
                </a:cxn>
                <a:cxn ang="0">
                  <a:pos x="78" y="215"/>
                </a:cxn>
                <a:cxn ang="0">
                  <a:pos x="66" y="221"/>
                </a:cxn>
                <a:cxn ang="0">
                  <a:pos x="66" y="221"/>
                </a:cxn>
                <a:cxn ang="0">
                  <a:pos x="66" y="227"/>
                </a:cxn>
                <a:cxn ang="0">
                  <a:pos x="60" y="227"/>
                </a:cxn>
                <a:cxn ang="0">
                  <a:pos x="54" y="221"/>
                </a:cxn>
                <a:cxn ang="0">
                  <a:pos x="48" y="209"/>
                </a:cxn>
                <a:cxn ang="0">
                  <a:pos x="42" y="191"/>
                </a:cxn>
                <a:cxn ang="0">
                  <a:pos x="42" y="191"/>
                </a:cxn>
                <a:cxn ang="0">
                  <a:pos x="36" y="161"/>
                </a:cxn>
                <a:cxn ang="0">
                  <a:pos x="24" y="125"/>
                </a:cxn>
                <a:cxn ang="0">
                  <a:pos x="12" y="83"/>
                </a:cxn>
                <a:cxn ang="0">
                  <a:pos x="6" y="48"/>
                </a:cxn>
                <a:cxn ang="0">
                  <a:pos x="0" y="18"/>
                </a:cxn>
                <a:cxn ang="0">
                  <a:pos x="0" y="0"/>
                </a:cxn>
                <a:cxn ang="0">
                  <a:pos x="12" y="0"/>
                </a:cxn>
                <a:cxn ang="0">
                  <a:pos x="18" y="6"/>
                </a:cxn>
                <a:cxn ang="0">
                  <a:pos x="24" y="18"/>
                </a:cxn>
              </a:cxnLst>
              <a:rect l="0" t="0" r="r" b="b"/>
              <a:pathLst>
                <a:path w="180" h="263">
                  <a:moveTo>
                    <a:pt x="24" y="18"/>
                  </a:moveTo>
                  <a:lnTo>
                    <a:pt x="48" y="59"/>
                  </a:lnTo>
                  <a:lnTo>
                    <a:pt x="72" y="107"/>
                  </a:lnTo>
                  <a:lnTo>
                    <a:pt x="102" y="161"/>
                  </a:lnTo>
                  <a:lnTo>
                    <a:pt x="138" y="197"/>
                  </a:lnTo>
                  <a:lnTo>
                    <a:pt x="138" y="197"/>
                  </a:lnTo>
                  <a:lnTo>
                    <a:pt x="168" y="233"/>
                  </a:lnTo>
                  <a:lnTo>
                    <a:pt x="180" y="257"/>
                  </a:lnTo>
                  <a:lnTo>
                    <a:pt x="168" y="263"/>
                  </a:lnTo>
                  <a:lnTo>
                    <a:pt x="144" y="257"/>
                  </a:lnTo>
                  <a:lnTo>
                    <a:pt x="144" y="257"/>
                  </a:lnTo>
                  <a:lnTo>
                    <a:pt x="126" y="245"/>
                  </a:lnTo>
                  <a:lnTo>
                    <a:pt x="108" y="227"/>
                  </a:lnTo>
                  <a:lnTo>
                    <a:pt x="90" y="215"/>
                  </a:lnTo>
                  <a:lnTo>
                    <a:pt x="78" y="215"/>
                  </a:lnTo>
                  <a:lnTo>
                    <a:pt x="66" y="221"/>
                  </a:lnTo>
                  <a:lnTo>
                    <a:pt x="66" y="221"/>
                  </a:lnTo>
                  <a:lnTo>
                    <a:pt x="66" y="227"/>
                  </a:lnTo>
                  <a:lnTo>
                    <a:pt x="60" y="227"/>
                  </a:lnTo>
                  <a:lnTo>
                    <a:pt x="54" y="221"/>
                  </a:lnTo>
                  <a:lnTo>
                    <a:pt x="48" y="209"/>
                  </a:lnTo>
                  <a:lnTo>
                    <a:pt x="42" y="191"/>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11642" name="Freeform 26"/>
            <p:cNvSpPr>
              <a:spLocks/>
            </p:cNvSpPr>
            <p:nvPr/>
          </p:nvSpPr>
          <p:spPr bwMode="auto">
            <a:xfrm flipH="1">
              <a:off x="525" y="1463"/>
              <a:ext cx="433" cy="342"/>
            </a:xfrm>
            <a:custGeom>
              <a:avLst/>
              <a:gdLst/>
              <a:ahLst/>
              <a:cxnLst>
                <a:cxn ang="0">
                  <a:pos x="18" y="24"/>
                </a:cxn>
                <a:cxn ang="0">
                  <a:pos x="36" y="59"/>
                </a:cxn>
                <a:cxn ang="0">
                  <a:pos x="60" y="101"/>
                </a:cxn>
                <a:cxn ang="0">
                  <a:pos x="90" y="143"/>
                </a:cxn>
                <a:cxn ang="0">
                  <a:pos x="126" y="179"/>
                </a:cxn>
                <a:cxn ang="0">
                  <a:pos x="126" y="179"/>
                </a:cxn>
                <a:cxn ang="0">
                  <a:pos x="156" y="209"/>
                </a:cxn>
                <a:cxn ang="0">
                  <a:pos x="168" y="233"/>
                </a:cxn>
                <a:cxn ang="0">
                  <a:pos x="156" y="239"/>
                </a:cxn>
                <a:cxn ang="0">
                  <a:pos x="132" y="227"/>
                </a:cxn>
                <a:cxn ang="0">
                  <a:pos x="132" y="227"/>
                </a:cxn>
                <a:cxn ang="0">
                  <a:pos x="114" y="215"/>
                </a:cxn>
                <a:cxn ang="0">
                  <a:pos x="102" y="197"/>
                </a:cxn>
                <a:cxn ang="0">
                  <a:pos x="78" y="191"/>
                </a:cxn>
                <a:cxn ang="0">
                  <a:pos x="72" y="191"/>
                </a:cxn>
                <a:cxn ang="0">
                  <a:pos x="60" y="197"/>
                </a:cxn>
                <a:cxn ang="0">
                  <a:pos x="60" y="197"/>
                </a:cxn>
                <a:cxn ang="0">
                  <a:pos x="60" y="197"/>
                </a:cxn>
                <a:cxn ang="0">
                  <a:pos x="54" y="203"/>
                </a:cxn>
                <a:cxn ang="0">
                  <a:pos x="48" y="191"/>
                </a:cxn>
                <a:cxn ang="0">
                  <a:pos x="42" y="179"/>
                </a:cxn>
                <a:cxn ang="0">
                  <a:pos x="36" y="161"/>
                </a:cxn>
                <a:cxn ang="0">
                  <a:pos x="36" y="161"/>
                </a:cxn>
                <a:cxn ang="0">
                  <a:pos x="30" y="131"/>
                </a:cxn>
                <a:cxn ang="0">
                  <a:pos x="18" y="101"/>
                </a:cxn>
                <a:cxn ang="0">
                  <a:pos x="12" y="65"/>
                </a:cxn>
                <a:cxn ang="0">
                  <a:pos x="0" y="35"/>
                </a:cxn>
                <a:cxn ang="0">
                  <a:pos x="0" y="12"/>
                </a:cxn>
                <a:cxn ang="0">
                  <a:pos x="0" y="0"/>
                </a:cxn>
                <a:cxn ang="0">
                  <a:pos x="6" y="0"/>
                </a:cxn>
                <a:cxn ang="0">
                  <a:pos x="18" y="24"/>
                </a:cxn>
              </a:cxnLst>
              <a:rect l="0" t="0" r="r" b="b"/>
              <a:pathLst>
                <a:path w="168" h="239">
                  <a:moveTo>
                    <a:pt x="18" y="24"/>
                  </a:moveTo>
                  <a:lnTo>
                    <a:pt x="36" y="59"/>
                  </a:lnTo>
                  <a:lnTo>
                    <a:pt x="60" y="101"/>
                  </a:lnTo>
                  <a:lnTo>
                    <a:pt x="90" y="143"/>
                  </a:lnTo>
                  <a:lnTo>
                    <a:pt x="126" y="179"/>
                  </a:lnTo>
                  <a:lnTo>
                    <a:pt x="126" y="179"/>
                  </a:lnTo>
                  <a:lnTo>
                    <a:pt x="156" y="209"/>
                  </a:lnTo>
                  <a:lnTo>
                    <a:pt x="168" y="233"/>
                  </a:lnTo>
                  <a:lnTo>
                    <a:pt x="156" y="239"/>
                  </a:lnTo>
                  <a:lnTo>
                    <a:pt x="132" y="227"/>
                  </a:lnTo>
                  <a:lnTo>
                    <a:pt x="132" y="227"/>
                  </a:lnTo>
                  <a:lnTo>
                    <a:pt x="114" y="215"/>
                  </a:lnTo>
                  <a:lnTo>
                    <a:pt x="102" y="197"/>
                  </a:lnTo>
                  <a:lnTo>
                    <a:pt x="78" y="191"/>
                  </a:lnTo>
                  <a:lnTo>
                    <a:pt x="72" y="191"/>
                  </a:lnTo>
                  <a:lnTo>
                    <a:pt x="60" y="197"/>
                  </a:lnTo>
                  <a:lnTo>
                    <a:pt x="60" y="197"/>
                  </a:lnTo>
                  <a:lnTo>
                    <a:pt x="60" y="197"/>
                  </a:lnTo>
                  <a:lnTo>
                    <a:pt x="54" y="203"/>
                  </a:lnTo>
                  <a:lnTo>
                    <a:pt x="48" y="191"/>
                  </a:lnTo>
                  <a:lnTo>
                    <a:pt x="42" y="179"/>
                  </a:lnTo>
                  <a:lnTo>
                    <a:pt x="36" y="161"/>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11643" name="Freeform 27"/>
            <p:cNvSpPr>
              <a:spLocks/>
            </p:cNvSpPr>
            <p:nvPr/>
          </p:nvSpPr>
          <p:spPr bwMode="auto">
            <a:xfrm flipH="1">
              <a:off x="539" y="1497"/>
              <a:ext cx="419" cy="308"/>
            </a:xfrm>
            <a:custGeom>
              <a:avLst/>
              <a:gdLst/>
              <a:ahLst/>
              <a:cxnLst>
                <a:cxn ang="0">
                  <a:pos x="18" y="23"/>
                </a:cxn>
                <a:cxn ang="0">
                  <a:pos x="36" y="59"/>
                </a:cxn>
                <a:cxn ang="0">
                  <a:pos x="54" y="95"/>
                </a:cxn>
                <a:cxn ang="0">
                  <a:pos x="78" y="131"/>
                </a:cxn>
                <a:cxn ang="0">
                  <a:pos x="114" y="167"/>
                </a:cxn>
                <a:cxn ang="0">
                  <a:pos x="114" y="167"/>
                </a:cxn>
                <a:cxn ang="0">
                  <a:pos x="150" y="197"/>
                </a:cxn>
                <a:cxn ang="0">
                  <a:pos x="162" y="215"/>
                </a:cxn>
                <a:cxn ang="0">
                  <a:pos x="156" y="215"/>
                </a:cxn>
                <a:cxn ang="0">
                  <a:pos x="126" y="203"/>
                </a:cxn>
                <a:cxn ang="0">
                  <a:pos x="126" y="203"/>
                </a:cxn>
                <a:cxn ang="0">
                  <a:pos x="114" y="191"/>
                </a:cxn>
                <a:cxn ang="0">
                  <a:pos x="102" y="173"/>
                </a:cxn>
                <a:cxn ang="0">
                  <a:pos x="84" y="167"/>
                </a:cxn>
                <a:cxn ang="0">
                  <a:pos x="72" y="167"/>
                </a:cxn>
                <a:cxn ang="0">
                  <a:pos x="60" y="173"/>
                </a:cxn>
                <a:cxn ang="0">
                  <a:pos x="60" y="173"/>
                </a:cxn>
                <a:cxn ang="0">
                  <a:pos x="60" y="179"/>
                </a:cxn>
                <a:cxn ang="0">
                  <a:pos x="54" y="179"/>
                </a:cxn>
                <a:cxn ang="0">
                  <a:pos x="48" y="167"/>
                </a:cxn>
                <a:cxn ang="0">
                  <a:pos x="42" y="155"/>
                </a:cxn>
                <a:cxn ang="0">
                  <a:pos x="36" y="137"/>
                </a:cxn>
                <a:cxn ang="0">
                  <a:pos x="36" y="137"/>
                </a:cxn>
                <a:cxn ang="0">
                  <a:pos x="30" y="107"/>
                </a:cxn>
                <a:cxn ang="0">
                  <a:pos x="24" y="77"/>
                </a:cxn>
                <a:cxn ang="0">
                  <a:pos x="12" y="47"/>
                </a:cxn>
                <a:cxn ang="0">
                  <a:pos x="6" y="23"/>
                </a:cxn>
                <a:cxn ang="0">
                  <a:pos x="0" y="6"/>
                </a:cxn>
                <a:cxn ang="0">
                  <a:pos x="0" y="0"/>
                </a:cxn>
                <a:cxn ang="0">
                  <a:pos x="6" y="0"/>
                </a:cxn>
                <a:cxn ang="0">
                  <a:pos x="18" y="23"/>
                </a:cxn>
              </a:cxnLst>
              <a:rect l="0" t="0" r="r" b="b"/>
              <a:pathLst>
                <a:path w="162" h="215">
                  <a:moveTo>
                    <a:pt x="18" y="23"/>
                  </a:moveTo>
                  <a:lnTo>
                    <a:pt x="36" y="59"/>
                  </a:lnTo>
                  <a:lnTo>
                    <a:pt x="54" y="95"/>
                  </a:lnTo>
                  <a:lnTo>
                    <a:pt x="78" y="131"/>
                  </a:lnTo>
                  <a:lnTo>
                    <a:pt x="114" y="167"/>
                  </a:lnTo>
                  <a:lnTo>
                    <a:pt x="114" y="167"/>
                  </a:lnTo>
                  <a:lnTo>
                    <a:pt x="150" y="197"/>
                  </a:lnTo>
                  <a:lnTo>
                    <a:pt x="162" y="215"/>
                  </a:lnTo>
                  <a:lnTo>
                    <a:pt x="156" y="215"/>
                  </a:lnTo>
                  <a:lnTo>
                    <a:pt x="126" y="203"/>
                  </a:lnTo>
                  <a:lnTo>
                    <a:pt x="126" y="203"/>
                  </a:lnTo>
                  <a:lnTo>
                    <a:pt x="114" y="191"/>
                  </a:lnTo>
                  <a:lnTo>
                    <a:pt x="102" y="173"/>
                  </a:lnTo>
                  <a:lnTo>
                    <a:pt x="84" y="167"/>
                  </a:lnTo>
                  <a:lnTo>
                    <a:pt x="72" y="167"/>
                  </a:lnTo>
                  <a:lnTo>
                    <a:pt x="60" y="173"/>
                  </a:lnTo>
                  <a:lnTo>
                    <a:pt x="60" y="173"/>
                  </a:lnTo>
                  <a:lnTo>
                    <a:pt x="60" y="179"/>
                  </a:lnTo>
                  <a:lnTo>
                    <a:pt x="54" y="179"/>
                  </a:lnTo>
                  <a:lnTo>
                    <a:pt x="48" y="167"/>
                  </a:lnTo>
                  <a:lnTo>
                    <a:pt x="42" y="155"/>
                  </a:lnTo>
                  <a:lnTo>
                    <a:pt x="36" y="137"/>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11644" name="Freeform 28"/>
            <p:cNvSpPr>
              <a:spLocks/>
            </p:cNvSpPr>
            <p:nvPr/>
          </p:nvSpPr>
          <p:spPr bwMode="auto">
            <a:xfrm flipH="1">
              <a:off x="432" y="1392"/>
              <a:ext cx="511"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6586B"/>
            </a:solidFill>
            <a:ln w="9525">
              <a:noFill/>
              <a:round/>
              <a:headEnd/>
              <a:tailEnd/>
            </a:ln>
          </p:spPr>
          <p:txBody>
            <a:bodyPr/>
            <a:lstStyle/>
            <a:p>
              <a:endParaRPr lang="fr-FR"/>
            </a:p>
          </p:txBody>
        </p:sp>
        <p:sp>
          <p:nvSpPr>
            <p:cNvPr id="111645" name="Freeform 29"/>
            <p:cNvSpPr>
              <a:spLocks/>
            </p:cNvSpPr>
            <p:nvPr/>
          </p:nvSpPr>
          <p:spPr bwMode="auto">
            <a:xfrm flipH="1">
              <a:off x="478" y="3540"/>
              <a:ext cx="386" cy="84"/>
            </a:xfrm>
            <a:custGeom>
              <a:avLst/>
              <a:gdLst/>
              <a:ahLst/>
              <a:cxnLst>
                <a:cxn ang="0">
                  <a:pos x="150" y="0"/>
                </a:cxn>
                <a:cxn ang="0">
                  <a:pos x="138" y="0"/>
                </a:cxn>
                <a:cxn ang="0">
                  <a:pos x="126" y="0"/>
                </a:cxn>
                <a:cxn ang="0">
                  <a:pos x="108" y="6"/>
                </a:cxn>
                <a:cxn ang="0">
                  <a:pos x="90" y="18"/>
                </a:cxn>
                <a:cxn ang="0">
                  <a:pos x="78" y="24"/>
                </a:cxn>
                <a:cxn ang="0">
                  <a:pos x="66" y="30"/>
                </a:cxn>
                <a:cxn ang="0">
                  <a:pos x="42" y="41"/>
                </a:cxn>
                <a:cxn ang="0">
                  <a:pos x="24" y="47"/>
                </a:cxn>
                <a:cxn ang="0">
                  <a:pos x="18" y="53"/>
                </a:cxn>
                <a:cxn ang="0">
                  <a:pos x="6" y="59"/>
                </a:cxn>
                <a:cxn ang="0">
                  <a:pos x="0" y="59"/>
                </a:cxn>
              </a:cxnLst>
              <a:rect l="0" t="0" r="r" b="b"/>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11646" name="Freeform 30"/>
            <p:cNvSpPr>
              <a:spLocks/>
            </p:cNvSpPr>
            <p:nvPr/>
          </p:nvSpPr>
          <p:spPr bwMode="auto">
            <a:xfrm flipH="1">
              <a:off x="478" y="3557"/>
              <a:ext cx="401" cy="84"/>
            </a:xfrm>
            <a:custGeom>
              <a:avLst/>
              <a:gdLst/>
              <a:ahLst/>
              <a:cxnLst>
                <a:cxn ang="0">
                  <a:pos x="156" y="0"/>
                </a:cxn>
                <a:cxn ang="0">
                  <a:pos x="144" y="0"/>
                </a:cxn>
                <a:cxn ang="0">
                  <a:pos x="132" y="6"/>
                </a:cxn>
                <a:cxn ang="0">
                  <a:pos x="114" y="6"/>
                </a:cxn>
                <a:cxn ang="0">
                  <a:pos x="96" y="18"/>
                </a:cxn>
                <a:cxn ang="0">
                  <a:pos x="84" y="24"/>
                </a:cxn>
                <a:cxn ang="0">
                  <a:pos x="66" y="29"/>
                </a:cxn>
                <a:cxn ang="0">
                  <a:pos x="42" y="41"/>
                </a:cxn>
                <a:cxn ang="0">
                  <a:pos x="30" y="47"/>
                </a:cxn>
                <a:cxn ang="0">
                  <a:pos x="18" y="53"/>
                </a:cxn>
                <a:cxn ang="0">
                  <a:pos x="6" y="59"/>
                </a:cxn>
                <a:cxn ang="0">
                  <a:pos x="0" y="59"/>
                </a:cxn>
              </a:cxnLst>
              <a:rect l="0" t="0" r="r" b="b"/>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solidFill>
              <a:srgbClr val="F8C9A6"/>
            </a:solidFill>
            <a:ln w="0">
              <a:solidFill>
                <a:srgbClr val="FFE57F"/>
              </a:solidFill>
              <a:prstDash val="solid"/>
              <a:round/>
              <a:headEnd/>
              <a:tailEnd/>
            </a:ln>
          </p:spPr>
          <p:txBody>
            <a:bodyPr/>
            <a:lstStyle/>
            <a:p>
              <a:endParaRPr lang="fr-FR"/>
            </a:p>
          </p:txBody>
        </p:sp>
        <p:sp>
          <p:nvSpPr>
            <p:cNvPr id="111647" name="Freeform 31"/>
            <p:cNvSpPr>
              <a:spLocks/>
            </p:cNvSpPr>
            <p:nvPr/>
          </p:nvSpPr>
          <p:spPr bwMode="auto">
            <a:xfrm flipH="1">
              <a:off x="678" y="2104"/>
              <a:ext cx="78" cy="103"/>
            </a:xfrm>
            <a:custGeom>
              <a:avLst/>
              <a:gdLst/>
              <a:ahLst/>
              <a:cxnLst>
                <a:cxn ang="0">
                  <a:pos x="0" y="24"/>
                </a:cxn>
                <a:cxn ang="0">
                  <a:pos x="0" y="24"/>
                </a:cxn>
                <a:cxn ang="0">
                  <a:pos x="6" y="18"/>
                </a:cxn>
                <a:cxn ang="0">
                  <a:pos x="18" y="18"/>
                </a:cxn>
                <a:cxn ang="0">
                  <a:pos x="24" y="6"/>
                </a:cxn>
                <a:cxn ang="0">
                  <a:pos x="24" y="6"/>
                </a:cxn>
                <a:cxn ang="0">
                  <a:pos x="30" y="0"/>
                </a:cxn>
                <a:cxn ang="0">
                  <a:pos x="30" y="12"/>
                </a:cxn>
                <a:cxn ang="0">
                  <a:pos x="24" y="30"/>
                </a:cxn>
                <a:cxn ang="0">
                  <a:pos x="24" y="30"/>
                </a:cxn>
                <a:cxn ang="0">
                  <a:pos x="24" y="42"/>
                </a:cxn>
                <a:cxn ang="0">
                  <a:pos x="24" y="54"/>
                </a:cxn>
                <a:cxn ang="0">
                  <a:pos x="18" y="66"/>
                </a:cxn>
                <a:cxn ang="0">
                  <a:pos x="12" y="72"/>
                </a:cxn>
                <a:cxn ang="0">
                  <a:pos x="12" y="72"/>
                </a:cxn>
                <a:cxn ang="0">
                  <a:pos x="12" y="66"/>
                </a:cxn>
                <a:cxn ang="0">
                  <a:pos x="6" y="54"/>
                </a:cxn>
                <a:cxn ang="0">
                  <a:pos x="6" y="36"/>
                </a:cxn>
                <a:cxn ang="0">
                  <a:pos x="0" y="24"/>
                </a:cxn>
              </a:cxnLst>
              <a:rect l="0" t="0" r="r" b="b"/>
              <a:pathLst>
                <a:path w="30" h="72">
                  <a:moveTo>
                    <a:pt x="0" y="24"/>
                  </a:moveTo>
                  <a:lnTo>
                    <a:pt x="0" y="24"/>
                  </a:lnTo>
                  <a:lnTo>
                    <a:pt x="6" y="18"/>
                  </a:lnTo>
                  <a:lnTo>
                    <a:pt x="18" y="18"/>
                  </a:lnTo>
                  <a:lnTo>
                    <a:pt x="24" y="6"/>
                  </a:lnTo>
                  <a:lnTo>
                    <a:pt x="24" y="6"/>
                  </a:lnTo>
                  <a:lnTo>
                    <a:pt x="30" y="0"/>
                  </a:lnTo>
                  <a:lnTo>
                    <a:pt x="30" y="12"/>
                  </a:lnTo>
                  <a:lnTo>
                    <a:pt x="24" y="30"/>
                  </a:lnTo>
                  <a:lnTo>
                    <a:pt x="24" y="30"/>
                  </a:lnTo>
                  <a:lnTo>
                    <a:pt x="24" y="42"/>
                  </a:lnTo>
                  <a:lnTo>
                    <a:pt x="24" y="54"/>
                  </a:lnTo>
                  <a:lnTo>
                    <a:pt x="18" y="66"/>
                  </a:lnTo>
                  <a:lnTo>
                    <a:pt x="12" y="72"/>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sp>
          <p:nvSpPr>
            <p:cNvPr id="111648" name="Freeform 32"/>
            <p:cNvSpPr>
              <a:spLocks/>
            </p:cNvSpPr>
            <p:nvPr/>
          </p:nvSpPr>
          <p:spPr bwMode="auto">
            <a:xfrm>
              <a:off x="264" y="1004"/>
              <a:ext cx="157" cy="131"/>
            </a:xfrm>
            <a:custGeom>
              <a:avLst/>
              <a:gdLst/>
              <a:ahLst/>
              <a:cxnLst>
                <a:cxn ang="0">
                  <a:pos x="157" y="131"/>
                </a:cxn>
                <a:cxn ang="0">
                  <a:pos x="57" y="31"/>
                </a:cxn>
                <a:cxn ang="0">
                  <a:pos x="0" y="3"/>
                </a:cxn>
              </a:cxnLst>
              <a:rect l="0" t="0" r="r" b="b"/>
              <a:pathLst>
                <a:path w="157" h="131">
                  <a:moveTo>
                    <a:pt x="157" y="131"/>
                  </a:moveTo>
                  <a:cubicBezTo>
                    <a:pt x="132" y="56"/>
                    <a:pt x="155" y="96"/>
                    <a:pt x="57" y="31"/>
                  </a:cubicBezTo>
                  <a:cubicBezTo>
                    <a:pt x="11" y="0"/>
                    <a:pt x="31" y="3"/>
                    <a:pt x="0" y="3"/>
                  </a:cubicBezTo>
                </a:path>
              </a:pathLst>
            </a:custGeom>
            <a:noFill/>
            <a:ln w="9525">
              <a:solidFill>
                <a:schemeClr val="tx1"/>
              </a:solidFill>
              <a:round/>
              <a:headEnd/>
              <a:tailEnd/>
            </a:ln>
            <a:effectLst/>
          </p:spPr>
          <p:txBody>
            <a:bodyPr wrap="none" anchor="ctr"/>
            <a:lstStyle/>
            <a:p>
              <a:endParaRPr lang="fr-FR"/>
            </a:p>
          </p:txBody>
        </p:sp>
        <p:sp>
          <p:nvSpPr>
            <p:cNvPr id="111649" name="Freeform 33"/>
            <p:cNvSpPr>
              <a:spLocks/>
            </p:cNvSpPr>
            <p:nvPr/>
          </p:nvSpPr>
          <p:spPr bwMode="auto">
            <a:xfrm flipH="1">
              <a:off x="257" y="523"/>
              <a:ext cx="556"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11650" name="Freeform 34"/>
            <p:cNvSpPr>
              <a:spLocks/>
            </p:cNvSpPr>
            <p:nvPr/>
          </p:nvSpPr>
          <p:spPr bwMode="auto">
            <a:xfrm flipH="1">
              <a:off x="288" y="1440"/>
              <a:ext cx="384" cy="2061"/>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a:effectLst/>
          </p:spPr>
          <p:txBody>
            <a:bodyPr wrap="none" anchor="ctr"/>
            <a:lstStyle/>
            <a:p>
              <a:endParaRPr lang="fr-FR"/>
            </a:p>
          </p:txBody>
        </p:sp>
        <p:sp>
          <p:nvSpPr>
            <p:cNvPr id="111651" name="Freeform 35"/>
            <p:cNvSpPr>
              <a:spLocks/>
            </p:cNvSpPr>
            <p:nvPr/>
          </p:nvSpPr>
          <p:spPr bwMode="auto">
            <a:xfrm flipH="1">
              <a:off x="343" y="1354"/>
              <a:ext cx="519"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11652" name="Freeform 36"/>
            <p:cNvSpPr>
              <a:spLocks/>
            </p:cNvSpPr>
            <p:nvPr/>
          </p:nvSpPr>
          <p:spPr bwMode="auto">
            <a:xfrm flipH="1">
              <a:off x="240" y="2096"/>
              <a:ext cx="726"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a:effectLst/>
          </p:spPr>
          <p:txBody>
            <a:bodyPr wrap="none" anchor="ctr"/>
            <a:lstStyle/>
            <a:p>
              <a:endParaRPr lang="fr-FR"/>
            </a:p>
          </p:txBody>
        </p:sp>
        <p:sp>
          <p:nvSpPr>
            <p:cNvPr id="111653" name="Freeform 37"/>
            <p:cNvSpPr>
              <a:spLocks/>
            </p:cNvSpPr>
            <p:nvPr/>
          </p:nvSpPr>
          <p:spPr bwMode="auto">
            <a:xfrm>
              <a:off x="497" y="1051"/>
              <a:ext cx="52"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a:effectLst/>
          </p:spPr>
          <p:txBody>
            <a:bodyPr wrap="none" anchor="ctr"/>
            <a:lstStyle/>
            <a:p>
              <a:endParaRPr lang="fr-FR"/>
            </a:p>
          </p:txBody>
        </p:sp>
        <p:grpSp>
          <p:nvGrpSpPr>
            <p:cNvPr id="3" name="Group 38"/>
            <p:cNvGrpSpPr>
              <a:grpSpLocks/>
            </p:cNvGrpSpPr>
            <p:nvPr/>
          </p:nvGrpSpPr>
          <p:grpSpPr bwMode="auto">
            <a:xfrm>
              <a:off x="1248" y="139"/>
              <a:ext cx="1248" cy="3511"/>
              <a:chOff x="1248" y="139"/>
              <a:chExt cx="1248" cy="3511"/>
            </a:xfrm>
          </p:grpSpPr>
          <p:sp>
            <p:nvSpPr>
              <p:cNvPr id="111655" name="Freeform 39" descr="blanc)"/>
              <p:cNvSpPr>
                <a:spLocks/>
              </p:cNvSpPr>
              <p:nvPr/>
            </p:nvSpPr>
            <p:spPr bwMode="auto">
              <a:xfrm flipH="1">
                <a:off x="1248" y="283"/>
                <a:ext cx="1248"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111656" name="Freeform 40"/>
              <p:cNvSpPr>
                <a:spLocks/>
              </p:cNvSpPr>
              <p:nvPr/>
            </p:nvSpPr>
            <p:spPr bwMode="auto">
              <a:xfrm>
                <a:off x="1632" y="139"/>
                <a:ext cx="448" cy="2880"/>
              </a:xfrm>
              <a:custGeom>
                <a:avLst/>
                <a:gdLst/>
                <a:ahLst/>
                <a:cxnLst>
                  <a:cxn ang="0">
                    <a:pos x="144" y="2880"/>
                  </a:cxn>
                  <a:cxn ang="0">
                    <a:pos x="96" y="1968"/>
                  </a:cxn>
                  <a:cxn ang="0">
                    <a:pos x="432" y="864"/>
                  </a:cxn>
                  <a:cxn ang="0">
                    <a:pos x="0" y="0"/>
                  </a:cxn>
                </a:cxnLst>
                <a:rect l="0" t="0" r="r" b="b"/>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a:effectLst/>
            </p:spPr>
            <p:txBody>
              <a:bodyPr wrap="none" anchor="ctr"/>
              <a:lstStyle/>
              <a:p>
                <a:endParaRPr lang="fr-FR"/>
              </a:p>
            </p:txBody>
          </p:sp>
          <p:sp>
            <p:nvSpPr>
              <p:cNvPr id="111657" name="Freeform 41"/>
              <p:cNvSpPr>
                <a:spLocks/>
              </p:cNvSpPr>
              <p:nvPr/>
            </p:nvSpPr>
            <p:spPr bwMode="auto">
              <a:xfrm>
                <a:off x="1680" y="1147"/>
                <a:ext cx="336" cy="336"/>
              </a:xfrm>
              <a:custGeom>
                <a:avLst/>
                <a:gdLst/>
                <a:ahLst/>
                <a:cxnLst>
                  <a:cxn ang="0">
                    <a:pos x="336" y="0"/>
                  </a:cxn>
                  <a:cxn ang="0">
                    <a:pos x="0" y="336"/>
                  </a:cxn>
                </a:cxnLst>
                <a:rect l="0" t="0" r="r" b="b"/>
                <a:pathLst>
                  <a:path w="336" h="336">
                    <a:moveTo>
                      <a:pt x="336" y="0"/>
                    </a:moveTo>
                    <a:cubicBezTo>
                      <a:pt x="196" y="140"/>
                      <a:pt x="56" y="280"/>
                      <a:pt x="0" y="336"/>
                    </a:cubicBezTo>
                  </a:path>
                </a:pathLst>
              </a:custGeom>
              <a:noFill/>
              <a:ln w="127000" cmpd="sng">
                <a:solidFill>
                  <a:srgbClr val="00CCFF"/>
                </a:solidFill>
                <a:round/>
                <a:headEnd/>
                <a:tailEnd/>
              </a:ln>
              <a:effectLst/>
            </p:spPr>
            <p:txBody>
              <a:bodyPr wrap="none" anchor="ctr"/>
              <a:lstStyle/>
              <a:p>
                <a:endParaRPr lang="fr-FR"/>
              </a:p>
            </p:txBody>
          </p:sp>
          <p:sp>
            <p:nvSpPr>
              <p:cNvPr id="111658" name="Line 42"/>
              <p:cNvSpPr>
                <a:spLocks noChangeShapeType="1"/>
              </p:cNvSpPr>
              <p:nvPr/>
            </p:nvSpPr>
            <p:spPr bwMode="auto">
              <a:xfrm flipH="1">
                <a:off x="1584" y="235"/>
                <a:ext cx="96" cy="288"/>
              </a:xfrm>
              <a:prstGeom prst="line">
                <a:avLst/>
              </a:prstGeom>
              <a:noFill/>
              <a:ln w="127000">
                <a:solidFill>
                  <a:srgbClr val="00CCFF"/>
                </a:solidFill>
                <a:round/>
                <a:headEnd/>
                <a:tailEnd/>
              </a:ln>
              <a:effectLst/>
            </p:spPr>
            <p:txBody>
              <a:bodyPr wrap="none" anchor="ctr"/>
              <a:lstStyle/>
              <a:p>
                <a:endParaRPr lang="fr-FR"/>
              </a:p>
            </p:txBody>
          </p:sp>
          <p:sp>
            <p:nvSpPr>
              <p:cNvPr id="111659" name="Line 43"/>
              <p:cNvSpPr>
                <a:spLocks noChangeShapeType="1"/>
              </p:cNvSpPr>
              <p:nvPr/>
            </p:nvSpPr>
            <p:spPr bwMode="auto">
              <a:xfrm>
                <a:off x="1440" y="1195"/>
                <a:ext cx="96" cy="1"/>
              </a:xfrm>
              <a:prstGeom prst="line">
                <a:avLst/>
              </a:prstGeom>
              <a:noFill/>
              <a:ln w="76200">
                <a:solidFill>
                  <a:schemeClr val="accent1"/>
                </a:solidFill>
                <a:round/>
                <a:headEnd/>
                <a:tailEnd/>
              </a:ln>
              <a:effectLst/>
            </p:spPr>
            <p:txBody>
              <a:bodyPr wrap="none" anchor="ctr"/>
              <a:lstStyle/>
              <a:p>
                <a:endParaRPr lang="fr-FR"/>
              </a:p>
            </p:txBody>
          </p:sp>
          <p:sp>
            <p:nvSpPr>
              <p:cNvPr id="111660" name="Freeform 44" descr="blanc)"/>
              <p:cNvSpPr>
                <a:spLocks/>
              </p:cNvSpPr>
              <p:nvPr/>
            </p:nvSpPr>
            <p:spPr bwMode="auto">
              <a:xfrm>
                <a:off x="1680" y="1248"/>
                <a:ext cx="480" cy="864"/>
              </a:xfrm>
              <a:custGeom>
                <a:avLst/>
                <a:gdLst/>
                <a:ahLst/>
                <a:cxnLst>
                  <a:cxn ang="0">
                    <a:pos x="144" y="240"/>
                  </a:cxn>
                  <a:cxn ang="0">
                    <a:pos x="480" y="0"/>
                  </a:cxn>
                  <a:cxn ang="0">
                    <a:pos x="144" y="864"/>
                  </a:cxn>
                  <a:cxn ang="0">
                    <a:pos x="0" y="864"/>
                  </a:cxn>
                  <a:cxn ang="0">
                    <a:pos x="144" y="240"/>
                  </a:cxn>
                </a:cxnLst>
                <a:rect l="0" t="0" r="r" b="b"/>
                <a:pathLst>
                  <a:path w="480" h="864">
                    <a:moveTo>
                      <a:pt x="144" y="240"/>
                    </a:moveTo>
                    <a:lnTo>
                      <a:pt x="480" y="0"/>
                    </a:lnTo>
                    <a:lnTo>
                      <a:pt x="144" y="864"/>
                    </a:lnTo>
                    <a:lnTo>
                      <a:pt x="0" y="864"/>
                    </a:lnTo>
                    <a:lnTo>
                      <a:pt x="144" y="240"/>
                    </a:lnTo>
                    <a:close/>
                  </a:path>
                </a:pathLst>
              </a:custGeom>
              <a:pattFill prst="dkUpDiag">
                <a:fgClr>
                  <a:srgbClr val="FF9999"/>
                </a:fgClr>
                <a:bgClr>
                  <a:srgbClr val="FFFFFF"/>
                </a:bgClr>
              </a:pattFill>
              <a:ln w="9525">
                <a:noFill/>
                <a:round/>
                <a:headEnd/>
                <a:tailEnd/>
              </a:ln>
              <a:effectLst/>
            </p:spPr>
            <p:txBody>
              <a:bodyPr wrap="none" anchor="ctr"/>
              <a:lstStyle/>
              <a:p>
                <a:endParaRPr lang="fr-FR"/>
              </a:p>
            </p:txBody>
          </p:sp>
          <p:sp>
            <p:nvSpPr>
              <p:cNvPr id="111661" name="Freeform 45"/>
              <p:cNvSpPr>
                <a:spLocks/>
              </p:cNvSpPr>
              <p:nvPr/>
            </p:nvSpPr>
            <p:spPr bwMode="auto">
              <a:xfrm flipH="1">
                <a:off x="1488" y="1440"/>
                <a:ext cx="384" cy="1983"/>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a:effectLst/>
            </p:spPr>
            <p:txBody>
              <a:bodyPr wrap="none" anchor="ctr"/>
              <a:lstStyle/>
              <a:p>
                <a:endParaRPr lang="fr-FR"/>
              </a:p>
            </p:txBody>
          </p:sp>
          <p:sp>
            <p:nvSpPr>
              <p:cNvPr id="111662" name="Freeform 46"/>
              <p:cNvSpPr>
                <a:spLocks/>
              </p:cNvSpPr>
              <p:nvPr/>
            </p:nvSpPr>
            <p:spPr bwMode="auto">
              <a:xfrm flipH="1">
                <a:off x="1495" y="1276"/>
                <a:ext cx="519"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11663" name="Freeform 47"/>
              <p:cNvSpPr>
                <a:spLocks/>
              </p:cNvSpPr>
              <p:nvPr/>
            </p:nvSpPr>
            <p:spPr bwMode="auto">
              <a:xfrm flipH="1">
                <a:off x="1392" y="2018"/>
                <a:ext cx="726"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a:effectLst/>
            </p:spPr>
            <p:txBody>
              <a:bodyPr wrap="none" anchor="ctr"/>
              <a:lstStyle/>
              <a:p>
                <a:endParaRPr lang="fr-FR"/>
              </a:p>
            </p:txBody>
          </p:sp>
          <p:sp>
            <p:nvSpPr>
              <p:cNvPr id="111664" name="Freeform 48"/>
              <p:cNvSpPr>
                <a:spLocks/>
              </p:cNvSpPr>
              <p:nvPr/>
            </p:nvSpPr>
            <p:spPr bwMode="auto">
              <a:xfrm>
                <a:off x="1649" y="973"/>
                <a:ext cx="52"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a:effectLst/>
            </p:spPr>
            <p:txBody>
              <a:bodyPr wrap="none" anchor="ctr"/>
              <a:lstStyle/>
              <a:p>
                <a:endParaRPr lang="fr-FR"/>
              </a:p>
            </p:txBody>
          </p:sp>
          <p:sp>
            <p:nvSpPr>
              <p:cNvPr id="111665" name="Line 49"/>
              <p:cNvSpPr>
                <a:spLocks noChangeShapeType="1"/>
              </p:cNvSpPr>
              <p:nvPr/>
            </p:nvSpPr>
            <p:spPr bwMode="auto">
              <a:xfrm rot="2646290" flipH="1">
                <a:off x="1584" y="1168"/>
                <a:ext cx="192" cy="240"/>
              </a:xfrm>
              <a:prstGeom prst="line">
                <a:avLst/>
              </a:prstGeom>
              <a:noFill/>
              <a:ln w="127000">
                <a:solidFill>
                  <a:schemeClr val="accent1"/>
                </a:solidFill>
                <a:round/>
                <a:headEnd/>
                <a:tailEnd/>
              </a:ln>
              <a:effectLst/>
            </p:spPr>
            <p:txBody>
              <a:bodyPr wrap="none" anchor="ctr"/>
              <a:lstStyle/>
              <a:p>
                <a:endParaRPr lang="fr-FR"/>
              </a:p>
            </p:txBody>
          </p:sp>
          <p:sp>
            <p:nvSpPr>
              <p:cNvPr id="111666" name="Oval 50"/>
              <p:cNvSpPr>
                <a:spLocks noChangeArrowheads="1"/>
              </p:cNvSpPr>
              <p:nvPr/>
            </p:nvSpPr>
            <p:spPr bwMode="auto">
              <a:xfrm>
                <a:off x="1488" y="1152"/>
                <a:ext cx="192" cy="192"/>
              </a:xfrm>
              <a:prstGeom prst="ellipse">
                <a:avLst/>
              </a:prstGeom>
              <a:solidFill>
                <a:schemeClr val="tx2"/>
              </a:solidFill>
              <a:ln w="9525">
                <a:solidFill>
                  <a:schemeClr val="tx1"/>
                </a:solidFill>
                <a:round/>
                <a:headEnd/>
                <a:tailEnd/>
              </a:ln>
              <a:effectLst/>
            </p:spPr>
            <p:txBody>
              <a:bodyPr wrap="none" anchor="ctr"/>
              <a:lstStyle/>
              <a:p>
                <a:endParaRPr lang="fr-FR"/>
              </a:p>
            </p:txBody>
          </p:sp>
          <p:sp>
            <p:nvSpPr>
              <p:cNvPr id="111667" name="Oval 51"/>
              <p:cNvSpPr>
                <a:spLocks noChangeArrowheads="1"/>
              </p:cNvSpPr>
              <p:nvPr/>
            </p:nvSpPr>
            <p:spPr bwMode="auto">
              <a:xfrm>
                <a:off x="1632" y="2256"/>
                <a:ext cx="144" cy="144"/>
              </a:xfrm>
              <a:prstGeom prst="ellipse">
                <a:avLst/>
              </a:prstGeom>
              <a:solidFill>
                <a:schemeClr val="tx2"/>
              </a:solidFill>
              <a:ln w="9525">
                <a:solidFill>
                  <a:schemeClr val="tx1"/>
                </a:solidFill>
                <a:round/>
                <a:headEnd/>
                <a:tailEnd/>
              </a:ln>
              <a:effectLst/>
            </p:spPr>
            <p:txBody>
              <a:bodyPr wrap="none" anchor="ctr"/>
              <a:lstStyle/>
              <a:p>
                <a:endParaRPr lang="fr-FR"/>
              </a:p>
            </p:txBody>
          </p:sp>
        </p:grpSp>
        <p:grpSp>
          <p:nvGrpSpPr>
            <p:cNvPr id="4" name="Group 52"/>
            <p:cNvGrpSpPr>
              <a:grpSpLocks/>
            </p:cNvGrpSpPr>
            <p:nvPr/>
          </p:nvGrpSpPr>
          <p:grpSpPr bwMode="auto">
            <a:xfrm>
              <a:off x="2640" y="240"/>
              <a:ext cx="1248" cy="3511"/>
              <a:chOff x="1248" y="139"/>
              <a:chExt cx="1248" cy="3511"/>
            </a:xfrm>
          </p:grpSpPr>
          <p:sp>
            <p:nvSpPr>
              <p:cNvPr id="111669" name="Freeform 53" descr="blanc)"/>
              <p:cNvSpPr>
                <a:spLocks/>
              </p:cNvSpPr>
              <p:nvPr/>
            </p:nvSpPr>
            <p:spPr bwMode="auto">
              <a:xfrm flipH="1">
                <a:off x="1248" y="283"/>
                <a:ext cx="1248"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111670" name="Freeform 54"/>
              <p:cNvSpPr>
                <a:spLocks/>
              </p:cNvSpPr>
              <p:nvPr/>
            </p:nvSpPr>
            <p:spPr bwMode="auto">
              <a:xfrm>
                <a:off x="1632" y="139"/>
                <a:ext cx="448" cy="2880"/>
              </a:xfrm>
              <a:custGeom>
                <a:avLst/>
                <a:gdLst/>
                <a:ahLst/>
                <a:cxnLst>
                  <a:cxn ang="0">
                    <a:pos x="144" y="2880"/>
                  </a:cxn>
                  <a:cxn ang="0">
                    <a:pos x="96" y="1968"/>
                  </a:cxn>
                  <a:cxn ang="0">
                    <a:pos x="432" y="864"/>
                  </a:cxn>
                  <a:cxn ang="0">
                    <a:pos x="0" y="0"/>
                  </a:cxn>
                </a:cxnLst>
                <a:rect l="0" t="0" r="r" b="b"/>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a:effectLst/>
            </p:spPr>
            <p:txBody>
              <a:bodyPr wrap="none" anchor="ctr"/>
              <a:lstStyle/>
              <a:p>
                <a:endParaRPr lang="fr-FR"/>
              </a:p>
            </p:txBody>
          </p:sp>
          <p:sp>
            <p:nvSpPr>
              <p:cNvPr id="111671" name="Freeform 55"/>
              <p:cNvSpPr>
                <a:spLocks/>
              </p:cNvSpPr>
              <p:nvPr/>
            </p:nvSpPr>
            <p:spPr bwMode="auto">
              <a:xfrm>
                <a:off x="1680" y="1147"/>
                <a:ext cx="336" cy="336"/>
              </a:xfrm>
              <a:custGeom>
                <a:avLst/>
                <a:gdLst/>
                <a:ahLst/>
                <a:cxnLst>
                  <a:cxn ang="0">
                    <a:pos x="336" y="0"/>
                  </a:cxn>
                  <a:cxn ang="0">
                    <a:pos x="0" y="336"/>
                  </a:cxn>
                </a:cxnLst>
                <a:rect l="0" t="0" r="r" b="b"/>
                <a:pathLst>
                  <a:path w="336" h="336">
                    <a:moveTo>
                      <a:pt x="336" y="0"/>
                    </a:moveTo>
                    <a:cubicBezTo>
                      <a:pt x="196" y="140"/>
                      <a:pt x="56" y="280"/>
                      <a:pt x="0" y="336"/>
                    </a:cubicBezTo>
                  </a:path>
                </a:pathLst>
              </a:custGeom>
              <a:noFill/>
              <a:ln w="127000" cmpd="sng">
                <a:solidFill>
                  <a:srgbClr val="00CCFF"/>
                </a:solidFill>
                <a:round/>
                <a:headEnd/>
                <a:tailEnd/>
              </a:ln>
              <a:effectLst/>
            </p:spPr>
            <p:txBody>
              <a:bodyPr wrap="none" anchor="ctr"/>
              <a:lstStyle/>
              <a:p>
                <a:endParaRPr lang="fr-FR"/>
              </a:p>
            </p:txBody>
          </p:sp>
          <p:sp>
            <p:nvSpPr>
              <p:cNvPr id="111672" name="Line 56"/>
              <p:cNvSpPr>
                <a:spLocks noChangeShapeType="1"/>
              </p:cNvSpPr>
              <p:nvPr/>
            </p:nvSpPr>
            <p:spPr bwMode="auto">
              <a:xfrm flipH="1">
                <a:off x="1584" y="235"/>
                <a:ext cx="96" cy="288"/>
              </a:xfrm>
              <a:prstGeom prst="line">
                <a:avLst/>
              </a:prstGeom>
              <a:noFill/>
              <a:ln w="127000">
                <a:solidFill>
                  <a:srgbClr val="00CCFF"/>
                </a:solidFill>
                <a:round/>
                <a:headEnd/>
                <a:tailEnd/>
              </a:ln>
              <a:effectLst/>
            </p:spPr>
            <p:txBody>
              <a:bodyPr wrap="none" anchor="ctr"/>
              <a:lstStyle/>
              <a:p>
                <a:endParaRPr lang="fr-FR"/>
              </a:p>
            </p:txBody>
          </p:sp>
          <p:sp>
            <p:nvSpPr>
              <p:cNvPr id="111673" name="Line 57"/>
              <p:cNvSpPr>
                <a:spLocks noChangeShapeType="1"/>
              </p:cNvSpPr>
              <p:nvPr/>
            </p:nvSpPr>
            <p:spPr bwMode="auto">
              <a:xfrm>
                <a:off x="1440" y="1195"/>
                <a:ext cx="96" cy="1"/>
              </a:xfrm>
              <a:prstGeom prst="line">
                <a:avLst/>
              </a:prstGeom>
              <a:noFill/>
              <a:ln w="76200">
                <a:solidFill>
                  <a:schemeClr val="accent1"/>
                </a:solidFill>
                <a:round/>
                <a:headEnd/>
                <a:tailEnd/>
              </a:ln>
              <a:effectLst/>
            </p:spPr>
            <p:txBody>
              <a:bodyPr wrap="none" anchor="ctr"/>
              <a:lstStyle/>
              <a:p>
                <a:endParaRPr lang="fr-FR"/>
              </a:p>
            </p:txBody>
          </p:sp>
          <p:sp>
            <p:nvSpPr>
              <p:cNvPr id="111674" name="Freeform 58" descr="blanc)"/>
              <p:cNvSpPr>
                <a:spLocks/>
              </p:cNvSpPr>
              <p:nvPr/>
            </p:nvSpPr>
            <p:spPr bwMode="auto">
              <a:xfrm>
                <a:off x="1680" y="1248"/>
                <a:ext cx="480" cy="864"/>
              </a:xfrm>
              <a:custGeom>
                <a:avLst/>
                <a:gdLst/>
                <a:ahLst/>
                <a:cxnLst>
                  <a:cxn ang="0">
                    <a:pos x="144" y="240"/>
                  </a:cxn>
                  <a:cxn ang="0">
                    <a:pos x="480" y="0"/>
                  </a:cxn>
                  <a:cxn ang="0">
                    <a:pos x="144" y="864"/>
                  </a:cxn>
                  <a:cxn ang="0">
                    <a:pos x="0" y="864"/>
                  </a:cxn>
                  <a:cxn ang="0">
                    <a:pos x="144" y="240"/>
                  </a:cxn>
                </a:cxnLst>
                <a:rect l="0" t="0" r="r" b="b"/>
                <a:pathLst>
                  <a:path w="480" h="864">
                    <a:moveTo>
                      <a:pt x="144" y="240"/>
                    </a:moveTo>
                    <a:lnTo>
                      <a:pt x="480" y="0"/>
                    </a:lnTo>
                    <a:lnTo>
                      <a:pt x="144" y="864"/>
                    </a:lnTo>
                    <a:lnTo>
                      <a:pt x="0" y="864"/>
                    </a:lnTo>
                    <a:lnTo>
                      <a:pt x="144" y="240"/>
                    </a:lnTo>
                    <a:close/>
                  </a:path>
                </a:pathLst>
              </a:custGeom>
              <a:pattFill prst="dkUpDiag">
                <a:fgClr>
                  <a:srgbClr val="FF9999"/>
                </a:fgClr>
                <a:bgClr>
                  <a:srgbClr val="FFFFFF"/>
                </a:bgClr>
              </a:pattFill>
              <a:ln w="9525">
                <a:noFill/>
                <a:round/>
                <a:headEnd/>
                <a:tailEnd/>
              </a:ln>
              <a:effectLst/>
            </p:spPr>
            <p:txBody>
              <a:bodyPr wrap="none" anchor="ctr"/>
              <a:lstStyle/>
              <a:p>
                <a:endParaRPr lang="fr-FR"/>
              </a:p>
            </p:txBody>
          </p:sp>
          <p:sp>
            <p:nvSpPr>
              <p:cNvPr id="111675" name="Freeform 59"/>
              <p:cNvSpPr>
                <a:spLocks/>
              </p:cNvSpPr>
              <p:nvPr/>
            </p:nvSpPr>
            <p:spPr bwMode="auto">
              <a:xfrm flipH="1">
                <a:off x="1488" y="1440"/>
                <a:ext cx="384" cy="1983"/>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a:effectLst/>
            </p:spPr>
            <p:txBody>
              <a:bodyPr wrap="none" anchor="ctr"/>
              <a:lstStyle/>
              <a:p>
                <a:endParaRPr lang="fr-FR"/>
              </a:p>
            </p:txBody>
          </p:sp>
          <p:sp>
            <p:nvSpPr>
              <p:cNvPr id="111676" name="Freeform 60"/>
              <p:cNvSpPr>
                <a:spLocks/>
              </p:cNvSpPr>
              <p:nvPr/>
            </p:nvSpPr>
            <p:spPr bwMode="auto">
              <a:xfrm flipH="1">
                <a:off x="1495" y="1276"/>
                <a:ext cx="519" cy="112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11677" name="Freeform 61"/>
              <p:cNvSpPr>
                <a:spLocks/>
              </p:cNvSpPr>
              <p:nvPr/>
            </p:nvSpPr>
            <p:spPr bwMode="auto">
              <a:xfrm flipH="1">
                <a:off x="1392" y="2018"/>
                <a:ext cx="726"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a:effectLst/>
            </p:spPr>
            <p:txBody>
              <a:bodyPr wrap="none" anchor="ctr"/>
              <a:lstStyle/>
              <a:p>
                <a:endParaRPr lang="fr-FR"/>
              </a:p>
            </p:txBody>
          </p:sp>
          <p:sp>
            <p:nvSpPr>
              <p:cNvPr id="111678" name="Freeform 62"/>
              <p:cNvSpPr>
                <a:spLocks/>
              </p:cNvSpPr>
              <p:nvPr/>
            </p:nvSpPr>
            <p:spPr bwMode="auto">
              <a:xfrm>
                <a:off x="1649" y="973"/>
                <a:ext cx="52"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a:effectLst/>
            </p:spPr>
            <p:txBody>
              <a:bodyPr wrap="none" anchor="ctr"/>
              <a:lstStyle/>
              <a:p>
                <a:endParaRPr lang="fr-FR"/>
              </a:p>
            </p:txBody>
          </p:sp>
          <p:sp>
            <p:nvSpPr>
              <p:cNvPr id="111679" name="Line 63"/>
              <p:cNvSpPr>
                <a:spLocks noChangeShapeType="1"/>
              </p:cNvSpPr>
              <p:nvPr/>
            </p:nvSpPr>
            <p:spPr bwMode="auto">
              <a:xfrm rot="2646290" flipH="1">
                <a:off x="1584" y="1168"/>
                <a:ext cx="192" cy="240"/>
              </a:xfrm>
              <a:prstGeom prst="line">
                <a:avLst/>
              </a:prstGeom>
              <a:noFill/>
              <a:ln w="127000">
                <a:solidFill>
                  <a:schemeClr val="accent1"/>
                </a:solidFill>
                <a:round/>
                <a:headEnd/>
                <a:tailEnd/>
              </a:ln>
              <a:effectLst/>
            </p:spPr>
            <p:txBody>
              <a:bodyPr wrap="none" anchor="ctr"/>
              <a:lstStyle/>
              <a:p>
                <a:endParaRPr lang="fr-FR"/>
              </a:p>
            </p:txBody>
          </p:sp>
          <p:sp>
            <p:nvSpPr>
              <p:cNvPr id="111680" name="Oval 64"/>
              <p:cNvSpPr>
                <a:spLocks noChangeArrowheads="1"/>
              </p:cNvSpPr>
              <p:nvPr/>
            </p:nvSpPr>
            <p:spPr bwMode="auto">
              <a:xfrm>
                <a:off x="1488" y="1152"/>
                <a:ext cx="192" cy="192"/>
              </a:xfrm>
              <a:prstGeom prst="ellipse">
                <a:avLst/>
              </a:prstGeom>
              <a:solidFill>
                <a:schemeClr val="tx2"/>
              </a:solidFill>
              <a:ln w="9525">
                <a:solidFill>
                  <a:schemeClr val="tx1"/>
                </a:solidFill>
                <a:round/>
                <a:headEnd/>
                <a:tailEnd/>
              </a:ln>
              <a:effectLst/>
            </p:spPr>
            <p:txBody>
              <a:bodyPr wrap="none" anchor="ctr"/>
              <a:lstStyle/>
              <a:p>
                <a:endParaRPr lang="fr-FR"/>
              </a:p>
            </p:txBody>
          </p:sp>
          <p:sp>
            <p:nvSpPr>
              <p:cNvPr id="111681" name="Oval 65"/>
              <p:cNvSpPr>
                <a:spLocks noChangeArrowheads="1"/>
              </p:cNvSpPr>
              <p:nvPr/>
            </p:nvSpPr>
            <p:spPr bwMode="auto">
              <a:xfrm>
                <a:off x="1632" y="2256"/>
                <a:ext cx="144" cy="144"/>
              </a:xfrm>
              <a:prstGeom prst="ellipse">
                <a:avLst/>
              </a:prstGeom>
              <a:solidFill>
                <a:schemeClr val="tx2"/>
              </a:solidFill>
              <a:ln w="9525">
                <a:solidFill>
                  <a:schemeClr val="tx1"/>
                </a:solidFill>
                <a:round/>
                <a:headEnd/>
                <a:tailEnd/>
              </a:ln>
              <a:effectLst/>
            </p:spPr>
            <p:txBody>
              <a:bodyPr wrap="none" anchor="ctr"/>
              <a:lstStyle/>
              <a:p>
                <a:endParaRPr lang="fr-FR"/>
              </a:p>
            </p:txBody>
          </p:sp>
        </p:grpSp>
        <p:sp>
          <p:nvSpPr>
            <p:cNvPr id="111682" name="Oval 66"/>
            <p:cNvSpPr>
              <a:spLocks noChangeArrowheads="1"/>
            </p:cNvSpPr>
            <p:nvPr/>
          </p:nvSpPr>
          <p:spPr bwMode="auto">
            <a:xfrm>
              <a:off x="2736" y="2352"/>
              <a:ext cx="192" cy="192"/>
            </a:xfrm>
            <a:prstGeom prst="ellipse">
              <a:avLst/>
            </a:prstGeom>
            <a:solidFill>
              <a:srgbClr val="FFFF00"/>
            </a:solidFill>
            <a:ln w="9525">
              <a:solidFill>
                <a:schemeClr val="tx1"/>
              </a:solidFill>
              <a:round/>
              <a:headEnd/>
              <a:tailEnd/>
            </a:ln>
            <a:effectLst/>
          </p:spPr>
          <p:txBody>
            <a:bodyPr wrap="none" anchor="ctr"/>
            <a:lstStyle/>
            <a:p>
              <a:endParaRPr lang="fr-FR"/>
            </a:p>
          </p:txBody>
        </p:sp>
        <p:sp>
          <p:nvSpPr>
            <p:cNvPr id="111683" name="Oval 67"/>
            <p:cNvSpPr>
              <a:spLocks noChangeArrowheads="1"/>
            </p:cNvSpPr>
            <p:nvPr/>
          </p:nvSpPr>
          <p:spPr bwMode="auto">
            <a:xfrm>
              <a:off x="2976" y="2496"/>
              <a:ext cx="192" cy="192"/>
            </a:xfrm>
            <a:prstGeom prst="ellipse">
              <a:avLst/>
            </a:prstGeom>
            <a:solidFill>
              <a:srgbClr val="FFFF00"/>
            </a:solidFill>
            <a:ln w="9525">
              <a:solidFill>
                <a:schemeClr val="tx1"/>
              </a:solidFill>
              <a:round/>
              <a:headEnd/>
              <a:tailEnd/>
            </a:ln>
            <a:effectLst/>
          </p:spPr>
          <p:txBody>
            <a:bodyPr wrap="none" anchor="ctr"/>
            <a:lstStyle/>
            <a:p>
              <a:endParaRPr lang="fr-FR"/>
            </a:p>
          </p:txBody>
        </p:sp>
        <p:grpSp>
          <p:nvGrpSpPr>
            <p:cNvPr id="5" name="Group 68"/>
            <p:cNvGrpSpPr>
              <a:grpSpLocks/>
            </p:cNvGrpSpPr>
            <p:nvPr/>
          </p:nvGrpSpPr>
          <p:grpSpPr bwMode="auto">
            <a:xfrm>
              <a:off x="4080" y="288"/>
              <a:ext cx="1008" cy="3466"/>
              <a:chOff x="4128" y="288"/>
              <a:chExt cx="720" cy="3466"/>
            </a:xfrm>
          </p:grpSpPr>
          <p:sp>
            <p:nvSpPr>
              <p:cNvPr id="111685" name="Freeform 69"/>
              <p:cNvSpPr>
                <a:spLocks/>
              </p:cNvSpPr>
              <p:nvPr/>
            </p:nvSpPr>
            <p:spPr bwMode="auto">
              <a:xfrm flipH="1">
                <a:off x="4203" y="3261"/>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close/>
                  </a:path>
                </a:pathLst>
              </a:custGeom>
              <a:solidFill>
                <a:srgbClr val="FFCC19"/>
              </a:solidFill>
              <a:ln w="9525">
                <a:noFill/>
                <a:round/>
                <a:headEnd/>
                <a:tailEnd/>
              </a:ln>
            </p:spPr>
            <p:txBody>
              <a:bodyPr/>
              <a:lstStyle/>
              <a:p>
                <a:endParaRPr lang="fr-FR"/>
              </a:p>
            </p:txBody>
          </p:sp>
          <p:sp>
            <p:nvSpPr>
              <p:cNvPr id="111686" name="Freeform 70"/>
              <p:cNvSpPr>
                <a:spLocks/>
              </p:cNvSpPr>
              <p:nvPr/>
            </p:nvSpPr>
            <p:spPr bwMode="auto">
              <a:xfrm flipH="1">
                <a:off x="4203" y="3261"/>
                <a:ext cx="487" cy="471"/>
              </a:xfrm>
              <a:custGeom>
                <a:avLst/>
                <a:gdLst/>
                <a:ahLst/>
                <a:cxnLst>
                  <a:cxn ang="0">
                    <a:pos x="341" y="0"/>
                  </a:cxn>
                  <a:cxn ang="0">
                    <a:pos x="347" y="6"/>
                  </a:cxn>
                  <a:cxn ang="0">
                    <a:pos x="353" y="18"/>
                  </a:cxn>
                  <a:cxn ang="0">
                    <a:pos x="353" y="18"/>
                  </a:cxn>
                  <a:cxn ang="0">
                    <a:pos x="347" y="30"/>
                  </a:cxn>
                  <a:cxn ang="0">
                    <a:pos x="341" y="54"/>
                  </a:cxn>
                  <a:cxn ang="0">
                    <a:pos x="335" y="84"/>
                  </a:cxn>
                  <a:cxn ang="0">
                    <a:pos x="329" y="126"/>
                  </a:cxn>
                  <a:cxn ang="0">
                    <a:pos x="305" y="210"/>
                  </a:cxn>
                  <a:cxn ang="0">
                    <a:pos x="294" y="245"/>
                  </a:cxn>
                  <a:cxn ang="0">
                    <a:pos x="288" y="275"/>
                  </a:cxn>
                  <a:cxn ang="0">
                    <a:pos x="270" y="281"/>
                  </a:cxn>
                  <a:cxn ang="0">
                    <a:pos x="258" y="275"/>
                  </a:cxn>
                  <a:cxn ang="0">
                    <a:pos x="270" y="138"/>
                  </a:cxn>
                  <a:cxn ang="0">
                    <a:pos x="264" y="144"/>
                  </a:cxn>
                  <a:cxn ang="0">
                    <a:pos x="258" y="168"/>
                  </a:cxn>
                  <a:cxn ang="0">
                    <a:pos x="252" y="186"/>
                  </a:cxn>
                  <a:cxn ang="0">
                    <a:pos x="246" y="210"/>
                  </a:cxn>
                  <a:cxn ang="0">
                    <a:pos x="246" y="210"/>
                  </a:cxn>
                  <a:cxn ang="0">
                    <a:pos x="240" y="234"/>
                  </a:cxn>
                  <a:cxn ang="0">
                    <a:pos x="228" y="257"/>
                  </a:cxn>
                  <a:cxn ang="0">
                    <a:pos x="216" y="281"/>
                  </a:cxn>
                  <a:cxn ang="0">
                    <a:pos x="198" y="299"/>
                  </a:cxn>
                  <a:cxn ang="0">
                    <a:pos x="198" y="299"/>
                  </a:cxn>
                  <a:cxn ang="0">
                    <a:pos x="186" y="305"/>
                  </a:cxn>
                  <a:cxn ang="0">
                    <a:pos x="162" y="317"/>
                  </a:cxn>
                  <a:cxn ang="0">
                    <a:pos x="114" y="329"/>
                  </a:cxn>
                  <a:cxn ang="0">
                    <a:pos x="54" y="329"/>
                  </a:cxn>
                  <a:cxn ang="0">
                    <a:pos x="0" y="323"/>
                  </a:cxn>
                  <a:cxn ang="0">
                    <a:pos x="0" y="323"/>
                  </a:cxn>
                  <a:cxn ang="0">
                    <a:pos x="0" y="317"/>
                  </a:cxn>
                  <a:cxn ang="0">
                    <a:pos x="0" y="305"/>
                  </a:cxn>
                  <a:cxn ang="0">
                    <a:pos x="0" y="305"/>
                  </a:cxn>
                  <a:cxn ang="0">
                    <a:pos x="0" y="305"/>
                  </a:cxn>
                  <a:cxn ang="0">
                    <a:pos x="12" y="299"/>
                  </a:cxn>
                  <a:cxn ang="0">
                    <a:pos x="42" y="281"/>
                  </a:cxn>
                  <a:cxn ang="0">
                    <a:pos x="78" y="257"/>
                  </a:cxn>
                  <a:cxn ang="0">
                    <a:pos x="108" y="245"/>
                  </a:cxn>
                  <a:cxn ang="0">
                    <a:pos x="108" y="245"/>
                  </a:cxn>
                  <a:cxn ang="0">
                    <a:pos x="114" y="239"/>
                  </a:cxn>
                  <a:cxn ang="0">
                    <a:pos x="132" y="234"/>
                  </a:cxn>
                  <a:cxn ang="0">
                    <a:pos x="168" y="210"/>
                  </a:cxn>
                  <a:cxn ang="0">
                    <a:pos x="204" y="186"/>
                  </a:cxn>
                  <a:cxn ang="0">
                    <a:pos x="216" y="174"/>
                  </a:cxn>
                  <a:cxn ang="0">
                    <a:pos x="228" y="156"/>
                  </a:cxn>
                  <a:cxn ang="0">
                    <a:pos x="228" y="156"/>
                  </a:cxn>
                  <a:cxn ang="0">
                    <a:pos x="246" y="114"/>
                  </a:cxn>
                  <a:cxn ang="0">
                    <a:pos x="270" y="66"/>
                  </a:cxn>
                  <a:cxn ang="0">
                    <a:pos x="300" y="24"/>
                  </a:cxn>
                  <a:cxn ang="0">
                    <a:pos x="323" y="6"/>
                  </a:cxn>
                  <a:cxn ang="0">
                    <a:pos x="341" y="0"/>
                  </a:cxn>
                </a:cxnLst>
                <a:rect l="0" t="0" r="r" b="b"/>
                <a:pathLst>
                  <a:path w="353" h="329">
                    <a:moveTo>
                      <a:pt x="341" y="0"/>
                    </a:moveTo>
                    <a:lnTo>
                      <a:pt x="347" y="6"/>
                    </a:lnTo>
                    <a:lnTo>
                      <a:pt x="353" y="18"/>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6" y="210"/>
                    </a:lnTo>
                    <a:lnTo>
                      <a:pt x="240" y="234"/>
                    </a:lnTo>
                    <a:lnTo>
                      <a:pt x="228" y="257"/>
                    </a:lnTo>
                    <a:lnTo>
                      <a:pt x="216" y="281"/>
                    </a:lnTo>
                    <a:lnTo>
                      <a:pt x="198" y="299"/>
                    </a:lnTo>
                    <a:lnTo>
                      <a:pt x="198" y="299"/>
                    </a:lnTo>
                    <a:lnTo>
                      <a:pt x="186" y="305"/>
                    </a:lnTo>
                    <a:lnTo>
                      <a:pt x="162" y="317"/>
                    </a:lnTo>
                    <a:lnTo>
                      <a:pt x="114" y="329"/>
                    </a:lnTo>
                    <a:lnTo>
                      <a:pt x="54" y="329"/>
                    </a:lnTo>
                    <a:lnTo>
                      <a:pt x="0" y="323"/>
                    </a:lnTo>
                    <a:lnTo>
                      <a:pt x="0" y="323"/>
                    </a:lnTo>
                    <a:lnTo>
                      <a:pt x="0" y="317"/>
                    </a:lnTo>
                    <a:lnTo>
                      <a:pt x="0" y="305"/>
                    </a:lnTo>
                    <a:lnTo>
                      <a:pt x="0" y="305"/>
                    </a:lnTo>
                    <a:lnTo>
                      <a:pt x="0" y="305"/>
                    </a:lnTo>
                    <a:lnTo>
                      <a:pt x="12" y="299"/>
                    </a:lnTo>
                    <a:lnTo>
                      <a:pt x="42" y="281"/>
                    </a:lnTo>
                    <a:lnTo>
                      <a:pt x="78" y="257"/>
                    </a:lnTo>
                    <a:lnTo>
                      <a:pt x="108" y="245"/>
                    </a:lnTo>
                    <a:lnTo>
                      <a:pt x="108" y="245"/>
                    </a:lnTo>
                    <a:lnTo>
                      <a:pt x="114" y="239"/>
                    </a:lnTo>
                    <a:lnTo>
                      <a:pt x="132" y="234"/>
                    </a:lnTo>
                    <a:lnTo>
                      <a:pt x="168" y="210"/>
                    </a:lnTo>
                    <a:lnTo>
                      <a:pt x="204" y="186"/>
                    </a:lnTo>
                    <a:lnTo>
                      <a:pt x="216" y="174"/>
                    </a:lnTo>
                    <a:lnTo>
                      <a:pt x="228" y="156"/>
                    </a:lnTo>
                    <a:lnTo>
                      <a:pt x="228" y="156"/>
                    </a:lnTo>
                    <a:lnTo>
                      <a:pt x="246" y="114"/>
                    </a:lnTo>
                    <a:lnTo>
                      <a:pt x="270" y="66"/>
                    </a:lnTo>
                    <a:lnTo>
                      <a:pt x="300" y="24"/>
                    </a:lnTo>
                    <a:lnTo>
                      <a:pt x="323" y="6"/>
                    </a:lnTo>
                    <a:lnTo>
                      <a:pt x="341" y="0"/>
                    </a:lnTo>
                  </a:path>
                </a:pathLst>
              </a:custGeom>
              <a:noFill/>
              <a:ln w="0">
                <a:solidFill>
                  <a:srgbClr val="000000"/>
                </a:solidFill>
                <a:prstDash val="solid"/>
                <a:round/>
                <a:headEnd/>
                <a:tailEnd/>
              </a:ln>
            </p:spPr>
            <p:txBody>
              <a:bodyPr/>
              <a:lstStyle/>
              <a:p>
                <a:endParaRPr lang="fr-FR"/>
              </a:p>
            </p:txBody>
          </p:sp>
          <p:sp>
            <p:nvSpPr>
              <p:cNvPr id="111687" name="Freeform 71"/>
              <p:cNvSpPr>
                <a:spLocks/>
              </p:cNvSpPr>
              <p:nvPr/>
            </p:nvSpPr>
            <p:spPr bwMode="auto">
              <a:xfrm flipH="1">
                <a:off x="4219" y="3261"/>
                <a:ext cx="148" cy="258"/>
              </a:xfrm>
              <a:custGeom>
                <a:avLst/>
                <a:gdLst/>
                <a:ahLst/>
                <a:cxnLst>
                  <a:cxn ang="0">
                    <a:pos x="101" y="0"/>
                  </a:cxn>
                  <a:cxn ang="0">
                    <a:pos x="107" y="6"/>
                  </a:cxn>
                  <a:cxn ang="0">
                    <a:pos x="107" y="12"/>
                  </a:cxn>
                  <a:cxn ang="0">
                    <a:pos x="101" y="18"/>
                  </a:cxn>
                  <a:cxn ang="0">
                    <a:pos x="101" y="18"/>
                  </a:cxn>
                  <a:cxn ang="0">
                    <a:pos x="89" y="24"/>
                  </a:cxn>
                  <a:cxn ang="0">
                    <a:pos x="77" y="42"/>
                  </a:cxn>
                  <a:cxn ang="0">
                    <a:pos x="66" y="54"/>
                  </a:cxn>
                  <a:cxn ang="0">
                    <a:pos x="54" y="66"/>
                  </a:cxn>
                  <a:cxn ang="0">
                    <a:pos x="54" y="66"/>
                  </a:cxn>
                  <a:cxn ang="0">
                    <a:pos x="42" y="84"/>
                  </a:cxn>
                  <a:cxn ang="0">
                    <a:pos x="30" y="102"/>
                  </a:cxn>
                  <a:cxn ang="0">
                    <a:pos x="30" y="102"/>
                  </a:cxn>
                  <a:cxn ang="0">
                    <a:pos x="24" y="120"/>
                  </a:cxn>
                  <a:cxn ang="0">
                    <a:pos x="12" y="144"/>
                  </a:cxn>
                  <a:cxn ang="0">
                    <a:pos x="6" y="168"/>
                  </a:cxn>
                  <a:cxn ang="0">
                    <a:pos x="0" y="180"/>
                  </a:cxn>
                  <a:cxn ang="0">
                    <a:pos x="0" y="180"/>
                  </a:cxn>
                  <a:cxn ang="0">
                    <a:pos x="0" y="180"/>
                  </a:cxn>
                  <a:cxn ang="0">
                    <a:pos x="0" y="168"/>
                  </a:cxn>
                  <a:cxn ang="0">
                    <a:pos x="6" y="132"/>
                  </a:cxn>
                  <a:cxn ang="0">
                    <a:pos x="6" y="132"/>
                  </a:cxn>
                  <a:cxn ang="0">
                    <a:pos x="6" y="120"/>
                  </a:cxn>
                  <a:cxn ang="0">
                    <a:pos x="12" y="108"/>
                  </a:cxn>
                  <a:cxn ang="0">
                    <a:pos x="36" y="66"/>
                  </a:cxn>
                  <a:cxn ang="0">
                    <a:pos x="60" y="24"/>
                  </a:cxn>
                  <a:cxn ang="0">
                    <a:pos x="77" y="12"/>
                  </a:cxn>
                  <a:cxn ang="0">
                    <a:pos x="101" y="0"/>
                  </a:cxn>
                </a:cxnLst>
                <a:rect l="0" t="0" r="r" b="b"/>
                <a:pathLst>
                  <a:path w="107" h="180">
                    <a:moveTo>
                      <a:pt x="101" y="0"/>
                    </a:moveTo>
                    <a:lnTo>
                      <a:pt x="107" y="6"/>
                    </a:lnTo>
                    <a:lnTo>
                      <a:pt x="107" y="12"/>
                    </a:lnTo>
                    <a:lnTo>
                      <a:pt x="101" y="18"/>
                    </a:lnTo>
                    <a:lnTo>
                      <a:pt x="101" y="18"/>
                    </a:lnTo>
                    <a:lnTo>
                      <a:pt x="89" y="24"/>
                    </a:lnTo>
                    <a:lnTo>
                      <a:pt x="77" y="42"/>
                    </a:lnTo>
                    <a:lnTo>
                      <a:pt x="66" y="54"/>
                    </a:lnTo>
                    <a:lnTo>
                      <a:pt x="54" y="66"/>
                    </a:lnTo>
                    <a:lnTo>
                      <a:pt x="54" y="66"/>
                    </a:lnTo>
                    <a:lnTo>
                      <a:pt x="42" y="84"/>
                    </a:lnTo>
                    <a:lnTo>
                      <a:pt x="30" y="102"/>
                    </a:lnTo>
                    <a:lnTo>
                      <a:pt x="30" y="102"/>
                    </a:lnTo>
                    <a:lnTo>
                      <a:pt x="24" y="120"/>
                    </a:lnTo>
                    <a:lnTo>
                      <a:pt x="12" y="144"/>
                    </a:lnTo>
                    <a:lnTo>
                      <a:pt x="6" y="168"/>
                    </a:lnTo>
                    <a:lnTo>
                      <a:pt x="0" y="180"/>
                    </a:lnTo>
                    <a:lnTo>
                      <a:pt x="0" y="180"/>
                    </a:lnTo>
                    <a:lnTo>
                      <a:pt x="0" y="180"/>
                    </a:lnTo>
                    <a:lnTo>
                      <a:pt x="0" y="168"/>
                    </a:lnTo>
                    <a:lnTo>
                      <a:pt x="6" y="132"/>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11688" name="Freeform 72"/>
              <p:cNvSpPr>
                <a:spLocks/>
              </p:cNvSpPr>
              <p:nvPr/>
            </p:nvSpPr>
            <p:spPr bwMode="auto">
              <a:xfrm flipH="1">
                <a:off x="4128" y="288"/>
                <a:ext cx="720" cy="3367"/>
              </a:xfrm>
              <a:custGeom>
                <a:avLst/>
                <a:gdLst/>
                <a:ahLst/>
                <a:cxnLst>
                  <a:cxn ang="0">
                    <a:pos x="491" y="227"/>
                  </a:cxn>
                  <a:cxn ang="0">
                    <a:pos x="521" y="376"/>
                  </a:cxn>
                  <a:cxn ang="0">
                    <a:pos x="515" y="454"/>
                  </a:cxn>
                  <a:cxn ang="0">
                    <a:pos x="479" y="580"/>
                  </a:cxn>
                  <a:cxn ang="0">
                    <a:pos x="479" y="639"/>
                  </a:cxn>
                  <a:cxn ang="0">
                    <a:pos x="449" y="843"/>
                  </a:cxn>
                  <a:cxn ang="0">
                    <a:pos x="437" y="902"/>
                  </a:cxn>
                  <a:cxn ang="0">
                    <a:pos x="414" y="1129"/>
                  </a:cxn>
                  <a:cxn ang="0">
                    <a:pos x="408" y="1201"/>
                  </a:cxn>
                  <a:cxn ang="0">
                    <a:pos x="431" y="1315"/>
                  </a:cxn>
                  <a:cxn ang="0">
                    <a:pos x="437" y="1362"/>
                  </a:cxn>
                  <a:cxn ang="0">
                    <a:pos x="449" y="1416"/>
                  </a:cxn>
                  <a:cxn ang="0">
                    <a:pos x="455" y="1578"/>
                  </a:cxn>
                  <a:cxn ang="0">
                    <a:pos x="414" y="1685"/>
                  </a:cxn>
                  <a:cxn ang="0">
                    <a:pos x="396" y="1823"/>
                  </a:cxn>
                  <a:cxn ang="0">
                    <a:pos x="390" y="1876"/>
                  </a:cxn>
                  <a:cxn ang="0">
                    <a:pos x="384" y="1978"/>
                  </a:cxn>
                  <a:cxn ang="0">
                    <a:pos x="431" y="2020"/>
                  </a:cxn>
                  <a:cxn ang="0">
                    <a:pos x="455" y="2074"/>
                  </a:cxn>
                  <a:cxn ang="0">
                    <a:pos x="414" y="2127"/>
                  </a:cxn>
                  <a:cxn ang="0">
                    <a:pos x="372" y="2181"/>
                  </a:cxn>
                  <a:cxn ang="0">
                    <a:pos x="324" y="2318"/>
                  </a:cxn>
                  <a:cxn ang="0">
                    <a:pos x="312" y="2336"/>
                  </a:cxn>
                  <a:cxn ang="0">
                    <a:pos x="240" y="2354"/>
                  </a:cxn>
                  <a:cxn ang="0">
                    <a:pos x="180" y="2342"/>
                  </a:cxn>
                  <a:cxn ang="0">
                    <a:pos x="198" y="2289"/>
                  </a:cxn>
                  <a:cxn ang="0">
                    <a:pos x="216" y="2115"/>
                  </a:cxn>
                  <a:cxn ang="0">
                    <a:pos x="222" y="2002"/>
                  </a:cxn>
                  <a:cxn ang="0">
                    <a:pos x="228" y="1888"/>
                  </a:cxn>
                  <a:cxn ang="0">
                    <a:pos x="234" y="1757"/>
                  </a:cxn>
                  <a:cxn ang="0">
                    <a:pos x="234" y="1578"/>
                  </a:cxn>
                  <a:cxn ang="0">
                    <a:pos x="234" y="1488"/>
                  </a:cxn>
                  <a:cxn ang="0">
                    <a:pos x="234" y="1350"/>
                  </a:cxn>
                  <a:cxn ang="0">
                    <a:pos x="222" y="1303"/>
                  </a:cxn>
                  <a:cxn ang="0">
                    <a:pos x="186" y="1219"/>
                  </a:cxn>
                  <a:cxn ang="0">
                    <a:pos x="180" y="1195"/>
                  </a:cxn>
                  <a:cxn ang="0">
                    <a:pos x="180" y="1135"/>
                  </a:cxn>
                  <a:cxn ang="0">
                    <a:pos x="168" y="1022"/>
                  </a:cxn>
                  <a:cxn ang="0">
                    <a:pos x="156" y="962"/>
                  </a:cxn>
                  <a:cxn ang="0">
                    <a:pos x="132" y="837"/>
                  </a:cxn>
                  <a:cxn ang="0">
                    <a:pos x="114" y="627"/>
                  </a:cxn>
                  <a:cxn ang="0">
                    <a:pos x="120" y="562"/>
                  </a:cxn>
                  <a:cxn ang="0">
                    <a:pos x="114" y="448"/>
                  </a:cxn>
                  <a:cxn ang="0">
                    <a:pos x="90" y="406"/>
                  </a:cxn>
                  <a:cxn ang="0">
                    <a:pos x="18" y="305"/>
                  </a:cxn>
                  <a:cxn ang="0">
                    <a:pos x="0" y="221"/>
                  </a:cxn>
                  <a:cxn ang="0">
                    <a:pos x="54" y="42"/>
                  </a:cxn>
                  <a:cxn ang="0">
                    <a:pos x="156" y="0"/>
                  </a:cxn>
                  <a:cxn ang="0">
                    <a:pos x="246" y="24"/>
                  </a:cxn>
                  <a:cxn ang="0">
                    <a:pos x="360" y="84"/>
                  </a:cxn>
                  <a:cxn ang="0">
                    <a:pos x="414" y="126"/>
                  </a:cxn>
                </a:cxnLst>
                <a:rect l="0" t="0" r="r" b="b"/>
                <a:pathLst>
                  <a:path w="521" h="2354">
                    <a:moveTo>
                      <a:pt x="414" y="126"/>
                    </a:moveTo>
                    <a:lnTo>
                      <a:pt x="455" y="173"/>
                    </a:lnTo>
                    <a:lnTo>
                      <a:pt x="491" y="227"/>
                    </a:lnTo>
                    <a:lnTo>
                      <a:pt x="515" y="299"/>
                    </a:lnTo>
                    <a:lnTo>
                      <a:pt x="521" y="335"/>
                    </a:lnTo>
                    <a:lnTo>
                      <a:pt x="521" y="376"/>
                    </a:lnTo>
                    <a:lnTo>
                      <a:pt x="521" y="376"/>
                    </a:lnTo>
                    <a:lnTo>
                      <a:pt x="521" y="418"/>
                    </a:lnTo>
                    <a:lnTo>
                      <a:pt x="515" y="454"/>
                    </a:lnTo>
                    <a:lnTo>
                      <a:pt x="497" y="502"/>
                    </a:lnTo>
                    <a:lnTo>
                      <a:pt x="485" y="544"/>
                    </a:lnTo>
                    <a:lnTo>
                      <a:pt x="479" y="580"/>
                    </a:lnTo>
                    <a:lnTo>
                      <a:pt x="479" y="580"/>
                    </a:lnTo>
                    <a:lnTo>
                      <a:pt x="479" y="604"/>
                    </a:lnTo>
                    <a:lnTo>
                      <a:pt x="479" y="639"/>
                    </a:lnTo>
                    <a:lnTo>
                      <a:pt x="467" y="723"/>
                    </a:lnTo>
                    <a:lnTo>
                      <a:pt x="461" y="807"/>
                    </a:lnTo>
                    <a:lnTo>
                      <a:pt x="449" y="843"/>
                    </a:lnTo>
                    <a:lnTo>
                      <a:pt x="443" y="872"/>
                    </a:lnTo>
                    <a:lnTo>
                      <a:pt x="443" y="872"/>
                    </a:lnTo>
                    <a:lnTo>
                      <a:pt x="437" y="902"/>
                    </a:lnTo>
                    <a:lnTo>
                      <a:pt x="431" y="944"/>
                    </a:lnTo>
                    <a:lnTo>
                      <a:pt x="419" y="1034"/>
                    </a:lnTo>
                    <a:lnTo>
                      <a:pt x="414" y="1129"/>
                    </a:lnTo>
                    <a:lnTo>
                      <a:pt x="408" y="1171"/>
                    </a:lnTo>
                    <a:lnTo>
                      <a:pt x="408" y="1201"/>
                    </a:lnTo>
                    <a:lnTo>
                      <a:pt x="408" y="1201"/>
                    </a:lnTo>
                    <a:lnTo>
                      <a:pt x="414" y="1249"/>
                    </a:lnTo>
                    <a:lnTo>
                      <a:pt x="419" y="1285"/>
                    </a:lnTo>
                    <a:lnTo>
                      <a:pt x="431" y="1315"/>
                    </a:lnTo>
                    <a:lnTo>
                      <a:pt x="431" y="1327"/>
                    </a:lnTo>
                    <a:lnTo>
                      <a:pt x="431" y="1327"/>
                    </a:lnTo>
                    <a:lnTo>
                      <a:pt x="437" y="1362"/>
                    </a:lnTo>
                    <a:lnTo>
                      <a:pt x="443" y="1386"/>
                    </a:lnTo>
                    <a:lnTo>
                      <a:pt x="449" y="1416"/>
                    </a:lnTo>
                    <a:lnTo>
                      <a:pt x="449" y="1416"/>
                    </a:lnTo>
                    <a:lnTo>
                      <a:pt x="461" y="1464"/>
                    </a:lnTo>
                    <a:lnTo>
                      <a:pt x="461" y="1518"/>
                    </a:lnTo>
                    <a:lnTo>
                      <a:pt x="455" y="1578"/>
                    </a:lnTo>
                    <a:lnTo>
                      <a:pt x="431" y="1631"/>
                    </a:lnTo>
                    <a:lnTo>
                      <a:pt x="431" y="1631"/>
                    </a:lnTo>
                    <a:lnTo>
                      <a:pt x="414" y="1685"/>
                    </a:lnTo>
                    <a:lnTo>
                      <a:pt x="402" y="1745"/>
                    </a:lnTo>
                    <a:lnTo>
                      <a:pt x="396" y="1805"/>
                    </a:lnTo>
                    <a:lnTo>
                      <a:pt x="396" y="1823"/>
                    </a:lnTo>
                    <a:lnTo>
                      <a:pt x="390" y="1840"/>
                    </a:lnTo>
                    <a:lnTo>
                      <a:pt x="390" y="1840"/>
                    </a:lnTo>
                    <a:lnTo>
                      <a:pt x="390" y="1876"/>
                    </a:lnTo>
                    <a:lnTo>
                      <a:pt x="384" y="1918"/>
                    </a:lnTo>
                    <a:lnTo>
                      <a:pt x="384" y="1954"/>
                    </a:lnTo>
                    <a:lnTo>
                      <a:pt x="384" y="1978"/>
                    </a:lnTo>
                    <a:lnTo>
                      <a:pt x="384" y="1978"/>
                    </a:lnTo>
                    <a:lnTo>
                      <a:pt x="408" y="1996"/>
                    </a:lnTo>
                    <a:lnTo>
                      <a:pt x="431" y="2020"/>
                    </a:lnTo>
                    <a:lnTo>
                      <a:pt x="455" y="2050"/>
                    </a:lnTo>
                    <a:lnTo>
                      <a:pt x="461" y="2062"/>
                    </a:lnTo>
                    <a:lnTo>
                      <a:pt x="455" y="2074"/>
                    </a:lnTo>
                    <a:lnTo>
                      <a:pt x="455" y="2074"/>
                    </a:lnTo>
                    <a:lnTo>
                      <a:pt x="443" y="2103"/>
                    </a:lnTo>
                    <a:lnTo>
                      <a:pt x="414" y="2127"/>
                    </a:lnTo>
                    <a:lnTo>
                      <a:pt x="390" y="2151"/>
                    </a:lnTo>
                    <a:lnTo>
                      <a:pt x="372" y="2181"/>
                    </a:lnTo>
                    <a:lnTo>
                      <a:pt x="372" y="2181"/>
                    </a:lnTo>
                    <a:lnTo>
                      <a:pt x="360" y="2229"/>
                    </a:lnTo>
                    <a:lnTo>
                      <a:pt x="342" y="2277"/>
                    </a:lnTo>
                    <a:lnTo>
                      <a:pt x="324" y="2318"/>
                    </a:lnTo>
                    <a:lnTo>
                      <a:pt x="318" y="2330"/>
                    </a:lnTo>
                    <a:lnTo>
                      <a:pt x="312" y="2336"/>
                    </a:lnTo>
                    <a:lnTo>
                      <a:pt x="312" y="2336"/>
                    </a:lnTo>
                    <a:lnTo>
                      <a:pt x="306" y="2342"/>
                    </a:lnTo>
                    <a:lnTo>
                      <a:pt x="288" y="2348"/>
                    </a:lnTo>
                    <a:lnTo>
                      <a:pt x="240" y="2354"/>
                    </a:lnTo>
                    <a:lnTo>
                      <a:pt x="216" y="2354"/>
                    </a:lnTo>
                    <a:lnTo>
                      <a:pt x="192" y="2348"/>
                    </a:lnTo>
                    <a:lnTo>
                      <a:pt x="180" y="2342"/>
                    </a:lnTo>
                    <a:lnTo>
                      <a:pt x="180" y="2330"/>
                    </a:lnTo>
                    <a:lnTo>
                      <a:pt x="180" y="2330"/>
                    </a:lnTo>
                    <a:lnTo>
                      <a:pt x="198" y="2289"/>
                    </a:lnTo>
                    <a:lnTo>
                      <a:pt x="204" y="2241"/>
                    </a:lnTo>
                    <a:lnTo>
                      <a:pt x="216" y="2175"/>
                    </a:lnTo>
                    <a:lnTo>
                      <a:pt x="216" y="2115"/>
                    </a:lnTo>
                    <a:lnTo>
                      <a:pt x="216" y="2115"/>
                    </a:lnTo>
                    <a:lnTo>
                      <a:pt x="216" y="2062"/>
                    </a:lnTo>
                    <a:lnTo>
                      <a:pt x="222" y="2002"/>
                    </a:lnTo>
                    <a:lnTo>
                      <a:pt x="222" y="1942"/>
                    </a:lnTo>
                    <a:lnTo>
                      <a:pt x="228" y="1888"/>
                    </a:lnTo>
                    <a:lnTo>
                      <a:pt x="228" y="1888"/>
                    </a:lnTo>
                    <a:lnTo>
                      <a:pt x="234" y="1858"/>
                    </a:lnTo>
                    <a:lnTo>
                      <a:pt x="234" y="1811"/>
                    </a:lnTo>
                    <a:lnTo>
                      <a:pt x="234" y="1757"/>
                    </a:lnTo>
                    <a:lnTo>
                      <a:pt x="234" y="1697"/>
                    </a:lnTo>
                    <a:lnTo>
                      <a:pt x="234" y="1637"/>
                    </a:lnTo>
                    <a:lnTo>
                      <a:pt x="234" y="1578"/>
                    </a:lnTo>
                    <a:lnTo>
                      <a:pt x="234" y="1524"/>
                    </a:lnTo>
                    <a:lnTo>
                      <a:pt x="234" y="1488"/>
                    </a:lnTo>
                    <a:lnTo>
                      <a:pt x="234" y="1488"/>
                    </a:lnTo>
                    <a:lnTo>
                      <a:pt x="234" y="1434"/>
                    </a:lnTo>
                    <a:lnTo>
                      <a:pt x="234" y="1392"/>
                    </a:lnTo>
                    <a:lnTo>
                      <a:pt x="234" y="1350"/>
                    </a:lnTo>
                    <a:lnTo>
                      <a:pt x="228" y="1321"/>
                    </a:lnTo>
                    <a:lnTo>
                      <a:pt x="228" y="1321"/>
                    </a:lnTo>
                    <a:lnTo>
                      <a:pt x="222" y="1303"/>
                    </a:lnTo>
                    <a:lnTo>
                      <a:pt x="204" y="1279"/>
                    </a:lnTo>
                    <a:lnTo>
                      <a:pt x="192" y="1255"/>
                    </a:lnTo>
                    <a:lnTo>
                      <a:pt x="186" y="1219"/>
                    </a:lnTo>
                    <a:lnTo>
                      <a:pt x="186" y="1219"/>
                    </a:lnTo>
                    <a:lnTo>
                      <a:pt x="186" y="1213"/>
                    </a:lnTo>
                    <a:lnTo>
                      <a:pt x="180" y="1195"/>
                    </a:lnTo>
                    <a:lnTo>
                      <a:pt x="180" y="1165"/>
                    </a:lnTo>
                    <a:lnTo>
                      <a:pt x="180" y="1135"/>
                    </a:lnTo>
                    <a:lnTo>
                      <a:pt x="180" y="1135"/>
                    </a:lnTo>
                    <a:lnTo>
                      <a:pt x="180" y="1100"/>
                    </a:lnTo>
                    <a:lnTo>
                      <a:pt x="174" y="1058"/>
                    </a:lnTo>
                    <a:lnTo>
                      <a:pt x="168" y="1022"/>
                    </a:lnTo>
                    <a:lnTo>
                      <a:pt x="162" y="986"/>
                    </a:lnTo>
                    <a:lnTo>
                      <a:pt x="162" y="986"/>
                    </a:lnTo>
                    <a:lnTo>
                      <a:pt x="156" y="962"/>
                    </a:lnTo>
                    <a:lnTo>
                      <a:pt x="150" y="932"/>
                    </a:lnTo>
                    <a:lnTo>
                      <a:pt x="144" y="884"/>
                    </a:lnTo>
                    <a:lnTo>
                      <a:pt x="132" y="837"/>
                    </a:lnTo>
                    <a:lnTo>
                      <a:pt x="120" y="723"/>
                    </a:lnTo>
                    <a:lnTo>
                      <a:pt x="114" y="675"/>
                    </a:lnTo>
                    <a:lnTo>
                      <a:pt x="114" y="627"/>
                    </a:lnTo>
                    <a:lnTo>
                      <a:pt x="114" y="627"/>
                    </a:lnTo>
                    <a:lnTo>
                      <a:pt x="114" y="592"/>
                    </a:lnTo>
                    <a:lnTo>
                      <a:pt x="120" y="562"/>
                    </a:lnTo>
                    <a:lnTo>
                      <a:pt x="120" y="526"/>
                    </a:lnTo>
                    <a:lnTo>
                      <a:pt x="120" y="490"/>
                    </a:lnTo>
                    <a:lnTo>
                      <a:pt x="114" y="448"/>
                    </a:lnTo>
                    <a:lnTo>
                      <a:pt x="114" y="448"/>
                    </a:lnTo>
                    <a:lnTo>
                      <a:pt x="108" y="424"/>
                    </a:lnTo>
                    <a:lnTo>
                      <a:pt x="90" y="406"/>
                    </a:lnTo>
                    <a:lnTo>
                      <a:pt x="54" y="365"/>
                    </a:lnTo>
                    <a:lnTo>
                      <a:pt x="30" y="335"/>
                    </a:lnTo>
                    <a:lnTo>
                      <a:pt x="18" y="305"/>
                    </a:lnTo>
                    <a:lnTo>
                      <a:pt x="6" y="269"/>
                    </a:lnTo>
                    <a:lnTo>
                      <a:pt x="0" y="221"/>
                    </a:lnTo>
                    <a:lnTo>
                      <a:pt x="0" y="221"/>
                    </a:lnTo>
                    <a:lnTo>
                      <a:pt x="18" y="126"/>
                    </a:lnTo>
                    <a:lnTo>
                      <a:pt x="30" y="78"/>
                    </a:lnTo>
                    <a:lnTo>
                      <a:pt x="54" y="42"/>
                    </a:lnTo>
                    <a:lnTo>
                      <a:pt x="84" y="18"/>
                    </a:lnTo>
                    <a:lnTo>
                      <a:pt x="114" y="0"/>
                    </a:lnTo>
                    <a:lnTo>
                      <a:pt x="156" y="0"/>
                    </a:lnTo>
                    <a:lnTo>
                      <a:pt x="198" y="6"/>
                    </a:lnTo>
                    <a:lnTo>
                      <a:pt x="198" y="6"/>
                    </a:lnTo>
                    <a:lnTo>
                      <a:pt x="246" y="24"/>
                    </a:lnTo>
                    <a:lnTo>
                      <a:pt x="288" y="48"/>
                    </a:lnTo>
                    <a:lnTo>
                      <a:pt x="330" y="66"/>
                    </a:lnTo>
                    <a:lnTo>
                      <a:pt x="360" y="84"/>
                    </a:lnTo>
                    <a:lnTo>
                      <a:pt x="384" y="102"/>
                    </a:lnTo>
                    <a:lnTo>
                      <a:pt x="402" y="114"/>
                    </a:lnTo>
                    <a:lnTo>
                      <a:pt x="414" y="126"/>
                    </a:lnTo>
                    <a:lnTo>
                      <a:pt x="414" y="126"/>
                    </a:lnTo>
                    <a:close/>
                  </a:path>
                </a:pathLst>
              </a:custGeom>
              <a:solidFill>
                <a:srgbClr val="F2AD8C"/>
              </a:solidFill>
              <a:ln w="9525">
                <a:noFill/>
                <a:round/>
                <a:headEnd/>
                <a:tailEnd/>
              </a:ln>
            </p:spPr>
            <p:txBody>
              <a:bodyPr/>
              <a:lstStyle/>
              <a:p>
                <a:endParaRPr lang="fr-FR"/>
              </a:p>
            </p:txBody>
          </p:sp>
          <p:sp>
            <p:nvSpPr>
              <p:cNvPr id="111689" name="Freeform 73"/>
              <p:cNvSpPr>
                <a:spLocks/>
              </p:cNvSpPr>
              <p:nvPr/>
            </p:nvSpPr>
            <p:spPr bwMode="auto">
              <a:xfrm flipH="1">
                <a:off x="4219" y="434"/>
                <a:ext cx="455" cy="1084"/>
              </a:xfrm>
              <a:custGeom>
                <a:avLst/>
                <a:gdLst/>
                <a:ahLst/>
                <a:cxnLst>
                  <a:cxn ang="0">
                    <a:pos x="54" y="0"/>
                  </a:cxn>
                  <a:cxn ang="0">
                    <a:pos x="132" y="6"/>
                  </a:cxn>
                  <a:cxn ang="0">
                    <a:pos x="198" y="29"/>
                  </a:cxn>
                  <a:cxn ang="0">
                    <a:pos x="246" y="59"/>
                  </a:cxn>
                  <a:cxn ang="0">
                    <a:pos x="282" y="101"/>
                  </a:cxn>
                  <a:cxn ang="0">
                    <a:pos x="311" y="155"/>
                  </a:cxn>
                  <a:cxn ang="0">
                    <a:pos x="323" y="209"/>
                  </a:cxn>
                  <a:cxn ang="0">
                    <a:pos x="329" y="269"/>
                  </a:cxn>
                  <a:cxn ang="0">
                    <a:pos x="329" y="334"/>
                  </a:cxn>
                  <a:cxn ang="0">
                    <a:pos x="323" y="400"/>
                  </a:cxn>
                  <a:cxn ang="0">
                    <a:pos x="305" y="466"/>
                  </a:cxn>
                  <a:cxn ang="0">
                    <a:pos x="293" y="525"/>
                  </a:cxn>
                  <a:cxn ang="0">
                    <a:pos x="270" y="585"/>
                  </a:cxn>
                  <a:cxn ang="0">
                    <a:pos x="252" y="633"/>
                  </a:cxn>
                  <a:cxn ang="0">
                    <a:pos x="234" y="681"/>
                  </a:cxn>
                  <a:cxn ang="0">
                    <a:pos x="216" y="711"/>
                  </a:cxn>
                  <a:cxn ang="0">
                    <a:pos x="198" y="735"/>
                  </a:cxn>
                  <a:cxn ang="0">
                    <a:pos x="198" y="735"/>
                  </a:cxn>
                  <a:cxn ang="0">
                    <a:pos x="186" y="747"/>
                  </a:cxn>
                  <a:cxn ang="0">
                    <a:pos x="174" y="758"/>
                  </a:cxn>
                  <a:cxn ang="0">
                    <a:pos x="150" y="753"/>
                  </a:cxn>
                  <a:cxn ang="0">
                    <a:pos x="126" y="735"/>
                  </a:cxn>
                  <a:cxn ang="0">
                    <a:pos x="102" y="693"/>
                  </a:cxn>
                  <a:cxn ang="0">
                    <a:pos x="78" y="645"/>
                  </a:cxn>
                  <a:cxn ang="0">
                    <a:pos x="60" y="579"/>
                  </a:cxn>
                  <a:cxn ang="0">
                    <a:pos x="42" y="508"/>
                  </a:cxn>
                  <a:cxn ang="0">
                    <a:pos x="24" y="436"/>
                  </a:cxn>
                  <a:cxn ang="0">
                    <a:pos x="0" y="280"/>
                  </a:cxn>
                  <a:cxn ang="0">
                    <a:pos x="0" y="209"/>
                  </a:cxn>
                  <a:cxn ang="0">
                    <a:pos x="0" y="143"/>
                  </a:cxn>
                  <a:cxn ang="0">
                    <a:pos x="0" y="83"/>
                  </a:cxn>
                  <a:cxn ang="0">
                    <a:pos x="12" y="35"/>
                  </a:cxn>
                  <a:cxn ang="0">
                    <a:pos x="30" y="12"/>
                  </a:cxn>
                  <a:cxn ang="0">
                    <a:pos x="54" y="0"/>
                  </a:cxn>
                </a:cxnLst>
                <a:rect l="0" t="0" r="r" b="b"/>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11690" name="Freeform 74"/>
              <p:cNvSpPr>
                <a:spLocks/>
              </p:cNvSpPr>
              <p:nvPr/>
            </p:nvSpPr>
            <p:spPr bwMode="auto">
              <a:xfrm flipH="1">
                <a:off x="4244" y="459"/>
                <a:ext cx="413" cy="1000"/>
              </a:xfrm>
              <a:custGeom>
                <a:avLst/>
                <a:gdLst/>
                <a:ahLst/>
                <a:cxnLst>
                  <a:cxn ang="0">
                    <a:pos x="54" y="0"/>
                  </a:cxn>
                  <a:cxn ang="0">
                    <a:pos x="126" y="6"/>
                  </a:cxn>
                  <a:cxn ang="0">
                    <a:pos x="180" y="23"/>
                  </a:cxn>
                  <a:cxn ang="0">
                    <a:pos x="228" y="53"/>
                  </a:cxn>
                  <a:cxn ang="0">
                    <a:pos x="258" y="95"/>
                  </a:cxn>
                  <a:cxn ang="0">
                    <a:pos x="281" y="143"/>
                  </a:cxn>
                  <a:cxn ang="0">
                    <a:pos x="293" y="191"/>
                  </a:cxn>
                  <a:cxn ang="0">
                    <a:pos x="299" y="245"/>
                  </a:cxn>
                  <a:cxn ang="0">
                    <a:pos x="299" y="304"/>
                  </a:cxn>
                  <a:cxn ang="0">
                    <a:pos x="281" y="424"/>
                  </a:cxn>
                  <a:cxn ang="0">
                    <a:pos x="252" y="531"/>
                  </a:cxn>
                  <a:cxn ang="0">
                    <a:pos x="234" y="579"/>
                  </a:cxn>
                  <a:cxn ang="0">
                    <a:pos x="216" y="621"/>
                  </a:cxn>
                  <a:cxn ang="0">
                    <a:pos x="198" y="651"/>
                  </a:cxn>
                  <a:cxn ang="0">
                    <a:pos x="186" y="675"/>
                  </a:cxn>
                  <a:cxn ang="0">
                    <a:pos x="186" y="675"/>
                  </a:cxn>
                  <a:cxn ang="0">
                    <a:pos x="174" y="687"/>
                  </a:cxn>
                  <a:cxn ang="0">
                    <a:pos x="162" y="699"/>
                  </a:cxn>
                  <a:cxn ang="0">
                    <a:pos x="138" y="699"/>
                  </a:cxn>
                  <a:cxn ang="0">
                    <a:pos x="114" y="675"/>
                  </a:cxn>
                  <a:cxn ang="0">
                    <a:pos x="96" y="639"/>
                  </a:cxn>
                  <a:cxn ang="0">
                    <a:pos x="72" y="591"/>
                  </a:cxn>
                  <a:cxn ang="0">
                    <a:pos x="54" y="537"/>
                  </a:cxn>
                  <a:cxn ang="0">
                    <a:pos x="36" y="472"/>
                  </a:cxn>
                  <a:cxn ang="0">
                    <a:pos x="24" y="400"/>
                  </a:cxn>
                  <a:cxn ang="0">
                    <a:pos x="0" y="256"/>
                  </a:cxn>
                  <a:cxn ang="0">
                    <a:pos x="0" y="191"/>
                  </a:cxn>
                  <a:cxn ang="0">
                    <a:pos x="0" y="131"/>
                  </a:cxn>
                  <a:cxn ang="0">
                    <a:pos x="0" y="77"/>
                  </a:cxn>
                  <a:cxn ang="0">
                    <a:pos x="12" y="35"/>
                  </a:cxn>
                  <a:cxn ang="0">
                    <a:pos x="30" y="6"/>
                  </a:cxn>
                  <a:cxn ang="0">
                    <a:pos x="54" y="0"/>
                  </a:cxn>
                </a:cxnLst>
                <a:rect l="0" t="0" r="r" b="b"/>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11691" name="Freeform 75"/>
              <p:cNvSpPr>
                <a:spLocks/>
              </p:cNvSpPr>
              <p:nvPr/>
            </p:nvSpPr>
            <p:spPr bwMode="auto">
              <a:xfrm flipH="1">
                <a:off x="4261" y="492"/>
                <a:ext cx="380" cy="907"/>
              </a:xfrm>
              <a:custGeom>
                <a:avLst/>
                <a:gdLst/>
                <a:ahLst/>
                <a:cxnLst>
                  <a:cxn ang="0">
                    <a:pos x="60" y="0"/>
                  </a:cxn>
                  <a:cxn ang="0">
                    <a:pos x="120" y="6"/>
                  </a:cxn>
                  <a:cxn ang="0">
                    <a:pos x="168" y="24"/>
                  </a:cxn>
                  <a:cxn ang="0">
                    <a:pos x="210" y="48"/>
                  </a:cxn>
                  <a:cxn ang="0">
                    <a:pos x="240" y="84"/>
                  </a:cxn>
                  <a:cxn ang="0">
                    <a:pos x="258" y="120"/>
                  </a:cxn>
                  <a:cxn ang="0">
                    <a:pos x="269" y="168"/>
                  </a:cxn>
                  <a:cxn ang="0">
                    <a:pos x="275" y="216"/>
                  </a:cxn>
                  <a:cxn ang="0">
                    <a:pos x="275" y="269"/>
                  </a:cxn>
                  <a:cxn ang="0">
                    <a:pos x="264" y="377"/>
                  </a:cxn>
                  <a:cxn ang="0">
                    <a:pos x="240" y="473"/>
                  </a:cxn>
                  <a:cxn ang="0">
                    <a:pos x="222" y="520"/>
                  </a:cxn>
                  <a:cxn ang="0">
                    <a:pos x="204" y="556"/>
                  </a:cxn>
                  <a:cxn ang="0">
                    <a:pos x="192" y="586"/>
                  </a:cxn>
                  <a:cxn ang="0">
                    <a:pos x="180" y="610"/>
                  </a:cxn>
                  <a:cxn ang="0">
                    <a:pos x="180" y="610"/>
                  </a:cxn>
                  <a:cxn ang="0">
                    <a:pos x="156" y="628"/>
                  </a:cxn>
                  <a:cxn ang="0">
                    <a:pos x="138" y="634"/>
                  </a:cxn>
                  <a:cxn ang="0">
                    <a:pos x="114" y="616"/>
                  </a:cxn>
                  <a:cxn ang="0">
                    <a:pos x="90" y="586"/>
                  </a:cxn>
                  <a:cxn ang="0">
                    <a:pos x="72" y="544"/>
                  </a:cxn>
                  <a:cxn ang="0">
                    <a:pos x="54" y="490"/>
                  </a:cxn>
                  <a:cxn ang="0">
                    <a:pos x="36" y="431"/>
                  </a:cxn>
                  <a:cxn ang="0">
                    <a:pos x="24" y="365"/>
                  </a:cxn>
                  <a:cxn ang="0">
                    <a:pos x="6" y="233"/>
                  </a:cxn>
                  <a:cxn ang="0">
                    <a:pos x="0" y="174"/>
                  </a:cxn>
                  <a:cxn ang="0">
                    <a:pos x="0" y="114"/>
                  </a:cxn>
                  <a:cxn ang="0">
                    <a:pos x="6" y="66"/>
                  </a:cxn>
                  <a:cxn ang="0">
                    <a:pos x="18" y="30"/>
                  </a:cxn>
                  <a:cxn ang="0">
                    <a:pos x="36" y="6"/>
                  </a:cxn>
                  <a:cxn ang="0">
                    <a:pos x="60" y="0"/>
                  </a:cxn>
                </a:cxnLst>
                <a:rect l="0" t="0" r="r" b="b"/>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11692" name="Freeform 76"/>
              <p:cNvSpPr>
                <a:spLocks/>
              </p:cNvSpPr>
              <p:nvPr/>
            </p:nvSpPr>
            <p:spPr bwMode="auto">
              <a:xfrm flipH="1">
                <a:off x="4276" y="509"/>
                <a:ext cx="340" cy="830"/>
              </a:xfrm>
              <a:custGeom>
                <a:avLst/>
                <a:gdLst/>
                <a:ahLst/>
                <a:cxnLst>
                  <a:cxn ang="0">
                    <a:pos x="60" y="0"/>
                  </a:cxn>
                  <a:cxn ang="0">
                    <a:pos x="108" y="6"/>
                  </a:cxn>
                  <a:cxn ang="0">
                    <a:pos x="156" y="24"/>
                  </a:cxn>
                  <a:cxn ang="0">
                    <a:pos x="186" y="48"/>
                  </a:cxn>
                  <a:cxn ang="0">
                    <a:pos x="210" y="78"/>
                  </a:cxn>
                  <a:cxn ang="0">
                    <a:pos x="228" y="114"/>
                  </a:cxn>
                  <a:cxn ang="0">
                    <a:pos x="240" y="156"/>
                  </a:cxn>
                  <a:cxn ang="0">
                    <a:pos x="246" y="245"/>
                  </a:cxn>
                  <a:cxn ang="0">
                    <a:pos x="234" y="341"/>
                  </a:cxn>
                  <a:cxn ang="0">
                    <a:pos x="216" y="431"/>
                  </a:cxn>
                  <a:cxn ang="0">
                    <a:pos x="204" y="472"/>
                  </a:cxn>
                  <a:cxn ang="0">
                    <a:pos x="186" y="508"/>
                  </a:cxn>
                  <a:cxn ang="0">
                    <a:pos x="174" y="532"/>
                  </a:cxn>
                  <a:cxn ang="0">
                    <a:pos x="162" y="556"/>
                  </a:cxn>
                  <a:cxn ang="0">
                    <a:pos x="162" y="556"/>
                  </a:cxn>
                  <a:cxn ang="0">
                    <a:pos x="144" y="574"/>
                  </a:cxn>
                  <a:cxn ang="0">
                    <a:pos x="126" y="580"/>
                  </a:cxn>
                  <a:cxn ang="0">
                    <a:pos x="102" y="562"/>
                  </a:cxn>
                  <a:cxn ang="0">
                    <a:pos x="84" y="538"/>
                  </a:cxn>
                  <a:cxn ang="0">
                    <a:pos x="66" y="496"/>
                  </a:cxn>
                  <a:cxn ang="0">
                    <a:pos x="48" y="449"/>
                  </a:cxn>
                  <a:cxn ang="0">
                    <a:pos x="30" y="395"/>
                  </a:cxn>
                  <a:cxn ang="0">
                    <a:pos x="18" y="335"/>
                  </a:cxn>
                  <a:cxn ang="0">
                    <a:pos x="0" y="216"/>
                  </a:cxn>
                  <a:cxn ang="0">
                    <a:pos x="0" y="162"/>
                  </a:cxn>
                  <a:cxn ang="0">
                    <a:pos x="0" y="108"/>
                  </a:cxn>
                  <a:cxn ang="0">
                    <a:pos x="6" y="66"/>
                  </a:cxn>
                  <a:cxn ang="0">
                    <a:pos x="18" y="30"/>
                  </a:cxn>
                  <a:cxn ang="0">
                    <a:pos x="36" y="6"/>
                  </a:cxn>
                  <a:cxn ang="0">
                    <a:pos x="60" y="0"/>
                  </a:cxn>
                </a:cxnLst>
                <a:rect l="0" t="0" r="r" b="b"/>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11693" name="Freeform 77"/>
              <p:cNvSpPr>
                <a:spLocks/>
              </p:cNvSpPr>
              <p:nvPr/>
            </p:nvSpPr>
            <p:spPr bwMode="auto">
              <a:xfrm flipH="1">
                <a:off x="4301" y="535"/>
                <a:ext cx="298"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11694" name="Freeform 78"/>
              <p:cNvSpPr>
                <a:spLocks/>
              </p:cNvSpPr>
              <p:nvPr/>
            </p:nvSpPr>
            <p:spPr bwMode="auto">
              <a:xfrm flipH="1">
                <a:off x="4317" y="561"/>
                <a:ext cx="274"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C69E"/>
              </a:solidFill>
              <a:ln w="9525">
                <a:noFill/>
                <a:round/>
                <a:headEnd/>
                <a:tailEnd/>
              </a:ln>
            </p:spPr>
            <p:txBody>
              <a:bodyPr/>
              <a:lstStyle/>
              <a:p>
                <a:endParaRPr lang="fr-FR"/>
              </a:p>
            </p:txBody>
          </p:sp>
          <p:sp>
            <p:nvSpPr>
              <p:cNvPr id="111695" name="Freeform 79"/>
              <p:cNvSpPr>
                <a:spLocks/>
              </p:cNvSpPr>
              <p:nvPr/>
            </p:nvSpPr>
            <p:spPr bwMode="auto">
              <a:xfrm flipH="1">
                <a:off x="4252" y="1988"/>
                <a:ext cx="289" cy="1522"/>
              </a:xfrm>
              <a:custGeom>
                <a:avLst/>
                <a:gdLst/>
                <a:ahLst/>
                <a:cxnLst>
                  <a:cxn ang="0">
                    <a:pos x="162" y="102"/>
                  </a:cxn>
                  <a:cxn ang="0">
                    <a:pos x="192" y="197"/>
                  </a:cxn>
                  <a:cxn ang="0">
                    <a:pos x="197" y="215"/>
                  </a:cxn>
                  <a:cxn ang="0">
                    <a:pos x="209" y="299"/>
                  </a:cxn>
                  <a:cxn ang="0">
                    <a:pos x="192" y="412"/>
                  </a:cxn>
                  <a:cxn ang="0">
                    <a:pos x="180" y="430"/>
                  </a:cxn>
                  <a:cxn ang="0">
                    <a:pos x="150" y="532"/>
                  </a:cxn>
                  <a:cxn ang="0">
                    <a:pos x="132" y="592"/>
                  </a:cxn>
                  <a:cxn ang="0">
                    <a:pos x="126" y="622"/>
                  </a:cxn>
                  <a:cxn ang="0">
                    <a:pos x="120" y="675"/>
                  </a:cxn>
                  <a:cxn ang="0">
                    <a:pos x="114" y="717"/>
                  </a:cxn>
                  <a:cxn ang="0">
                    <a:pos x="120" y="771"/>
                  </a:cxn>
                  <a:cxn ang="0">
                    <a:pos x="132" y="825"/>
                  </a:cxn>
                  <a:cxn ang="0">
                    <a:pos x="132" y="849"/>
                  </a:cxn>
                  <a:cxn ang="0">
                    <a:pos x="108" y="885"/>
                  </a:cxn>
                  <a:cxn ang="0">
                    <a:pos x="90" y="896"/>
                  </a:cxn>
                  <a:cxn ang="0">
                    <a:pos x="72" y="908"/>
                  </a:cxn>
                  <a:cxn ang="0">
                    <a:pos x="60" y="932"/>
                  </a:cxn>
                  <a:cxn ang="0">
                    <a:pos x="60" y="950"/>
                  </a:cxn>
                  <a:cxn ang="0">
                    <a:pos x="36" y="1028"/>
                  </a:cxn>
                  <a:cxn ang="0">
                    <a:pos x="12" y="1058"/>
                  </a:cxn>
                  <a:cxn ang="0">
                    <a:pos x="0" y="1058"/>
                  </a:cxn>
                  <a:cxn ang="0">
                    <a:pos x="0" y="1034"/>
                  </a:cxn>
                  <a:cxn ang="0">
                    <a:pos x="12" y="902"/>
                  </a:cxn>
                  <a:cxn ang="0">
                    <a:pos x="18" y="825"/>
                  </a:cxn>
                  <a:cxn ang="0">
                    <a:pos x="18" y="807"/>
                  </a:cxn>
                  <a:cxn ang="0">
                    <a:pos x="24" y="717"/>
                  </a:cxn>
                  <a:cxn ang="0">
                    <a:pos x="30" y="598"/>
                  </a:cxn>
                  <a:cxn ang="0">
                    <a:pos x="30" y="562"/>
                  </a:cxn>
                  <a:cxn ang="0">
                    <a:pos x="36" y="466"/>
                  </a:cxn>
                  <a:cxn ang="0">
                    <a:pos x="36" y="353"/>
                  </a:cxn>
                  <a:cxn ang="0">
                    <a:pos x="30" y="251"/>
                  </a:cxn>
                  <a:cxn ang="0">
                    <a:pos x="30" y="215"/>
                  </a:cxn>
                  <a:cxn ang="0">
                    <a:pos x="36" y="126"/>
                  </a:cxn>
                  <a:cxn ang="0">
                    <a:pos x="54" y="72"/>
                  </a:cxn>
                  <a:cxn ang="0">
                    <a:pos x="60" y="60"/>
                  </a:cxn>
                  <a:cxn ang="0">
                    <a:pos x="84" y="18"/>
                  </a:cxn>
                  <a:cxn ang="0">
                    <a:pos x="120" y="0"/>
                  </a:cxn>
                  <a:cxn ang="0">
                    <a:pos x="144" y="18"/>
                  </a:cxn>
                </a:cxnLst>
                <a:rect l="0" t="0" r="r" b="b"/>
                <a:pathLst>
                  <a:path w="209" h="1064">
                    <a:moveTo>
                      <a:pt x="150" y="54"/>
                    </a:moveTo>
                    <a:lnTo>
                      <a:pt x="162" y="102"/>
                    </a:lnTo>
                    <a:lnTo>
                      <a:pt x="168" y="138"/>
                    </a:lnTo>
                    <a:lnTo>
                      <a:pt x="192" y="197"/>
                    </a:lnTo>
                    <a:lnTo>
                      <a:pt x="192" y="197"/>
                    </a:lnTo>
                    <a:lnTo>
                      <a:pt x="197" y="215"/>
                    </a:lnTo>
                    <a:lnTo>
                      <a:pt x="203" y="239"/>
                    </a:lnTo>
                    <a:lnTo>
                      <a:pt x="209" y="299"/>
                    </a:lnTo>
                    <a:lnTo>
                      <a:pt x="209" y="359"/>
                    </a:lnTo>
                    <a:lnTo>
                      <a:pt x="192" y="412"/>
                    </a:lnTo>
                    <a:lnTo>
                      <a:pt x="192" y="412"/>
                    </a:lnTo>
                    <a:lnTo>
                      <a:pt x="180" y="430"/>
                    </a:lnTo>
                    <a:lnTo>
                      <a:pt x="174" y="460"/>
                    </a:lnTo>
                    <a:lnTo>
                      <a:pt x="150" y="532"/>
                    </a:lnTo>
                    <a:lnTo>
                      <a:pt x="138" y="562"/>
                    </a:lnTo>
                    <a:lnTo>
                      <a:pt x="132" y="592"/>
                    </a:lnTo>
                    <a:lnTo>
                      <a:pt x="126" y="610"/>
                    </a:lnTo>
                    <a:lnTo>
                      <a:pt x="126" y="622"/>
                    </a:lnTo>
                    <a:lnTo>
                      <a:pt x="126" y="622"/>
                    </a:lnTo>
                    <a:lnTo>
                      <a:pt x="120" y="675"/>
                    </a:lnTo>
                    <a:lnTo>
                      <a:pt x="114" y="717"/>
                    </a:lnTo>
                    <a:lnTo>
                      <a:pt x="114" y="717"/>
                    </a:lnTo>
                    <a:lnTo>
                      <a:pt x="114" y="741"/>
                    </a:lnTo>
                    <a:lnTo>
                      <a:pt x="120" y="771"/>
                    </a:lnTo>
                    <a:lnTo>
                      <a:pt x="126" y="801"/>
                    </a:lnTo>
                    <a:lnTo>
                      <a:pt x="132" y="825"/>
                    </a:lnTo>
                    <a:lnTo>
                      <a:pt x="132" y="825"/>
                    </a:lnTo>
                    <a:lnTo>
                      <a:pt x="132" y="849"/>
                    </a:lnTo>
                    <a:lnTo>
                      <a:pt x="120" y="873"/>
                    </a:lnTo>
                    <a:lnTo>
                      <a:pt x="108" y="885"/>
                    </a:lnTo>
                    <a:lnTo>
                      <a:pt x="90" y="896"/>
                    </a:lnTo>
                    <a:lnTo>
                      <a:pt x="90" y="896"/>
                    </a:lnTo>
                    <a:lnTo>
                      <a:pt x="78" y="902"/>
                    </a:lnTo>
                    <a:lnTo>
                      <a:pt x="72" y="908"/>
                    </a:lnTo>
                    <a:lnTo>
                      <a:pt x="66" y="920"/>
                    </a:lnTo>
                    <a:lnTo>
                      <a:pt x="60" y="932"/>
                    </a:lnTo>
                    <a:lnTo>
                      <a:pt x="60" y="950"/>
                    </a:lnTo>
                    <a:lnTo>
                      <a:pt x="60" y="950"/>
                    </a:lnTo>
                    <a:lnTo>
                      <a:pt x="42" y="1004"/>
                    </a:lnTo>
                    <a:lnTo>
                      <a:pt x="36" y="1028"/>
                    </a:lnTo>
                    <a:lnTo>
                      <a:pt x="24" y="1046"/>
                    </a:lnTo>
                    <a:lnTo>
                      <a:pt x="12" y="1058"/>
                    </a:lnTo>
                    <a:lnTo>
                      <a:pt x="6" y="1064"/>
                    </a:lnTo>
                    <a:lnTo>
                      <a:pt x="0" y="1058"/>
                    </a:lnTo>
                    <a:lnTo>
                      <a:pt x="0" y="1034"/>
                    </a:lnTo>
                    <a:lnTo>
                      <a:pt x="0" y="1034"/>
                    </a:lnTo>
                    <a:lnTo>
                      <a:pt x="6" y="962"/>
                    </a:lnTo>
                    <a:lnTo>
                      <a:pt x="12" y="902"/>
                    </a:lnTo>
                    <a:lnTo>
                      <a:pt x="12" y="843"/>
                    </a:lnTo>
                    <a:lnTo>
                      <a:pt x="18" y="825"/>
                    </a:lnTo>
                    <a:lnTo>
                      <a:pt x="18" y="807"/>
                    </a:lnTo>
                    <a:lnTo>
                      <a:pt x="18" y="807"/>
                    </a:lnTo>
                    <a:lnTo>
                      <a:pt x="24" y="771"/>
                    </a:lnTo>
                    <a:lnTo>
                      <a:pt x="24" y="717"/>
                    </a:lnTo>
                    <a:lnTo>
                      <a:pt x="30" y="657"/>
                    </a:lnTo>
                    <a:lnTo>
                      <a:pt x="30" y="598"/>
                    </a:lnTo>
                    <a:lnTo>
                      <a:pt x="30" y="598"/>
                    </a:lnTo>
                    <a:lnTo>
                      <a:pt x="30" y="562"/>
                    </a:lnTo>
                    <a:lnTo>
                      <a:pt x="36" y="520"/>
                    </a:lnTo>
                    <a:lnTo>
                      <a:pt x="36" y="466"/>
                    </a:lnTo>
                    <a:lnTo>
                      <a:pt x="36" y="406"/>
                    </a:lnTo>
                    <a:lnTo>
                      <a:pt x="36" y="353"/>
                    </a:lnTo>
                    <a:lnTo>
                      <a:pt x="36" y="299"/>
                    </a:lnTo>
                    <a:lnTo>
                      <a:pt x="30" y="251"/>
                    </a:lnTo>
                    <a:lnTo>
                      <a:pt x="30" y="215"/>
                    </a:lnTo>
                    <a:lnTo>
                      <a:pt x="30" y="215"/>
                    </a:lnTo>
                    <a:lnTo>
                      <a:pt x="30" y="167"/>
                    </a:lnTo>
                    <a:lnTo>
                      <a:pt x="36" y="126"/>
                    </a:lnTo>
                    <a:lnTo>
                      <a:pt x="42" y="96"/>
                    </a:lnTo>
                    <a:lnTo>
                      <a:pt x="54" y="72"/>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11696" name="Freeform 80"/>
              <p:cNvSpPr>
                <a:spLocks/>
              </p:cNvSpPr>
              <p:nvPr/>
            </p:nvSpPr>
            <p:spPr bwMode="auto">
              <a:xfrm flipH="1">
                <a:off x="4261" y="2023"/>
                <a:ext cx="264" cy="1410"/>
              </a:xfrm>
              <a:custGeom>
                <a:avLst/>
                <a:gdLst/>
                <a:ahLst/>
                <a:cxnLst>
                  <a:cxn ang="0">
                    <a:pos x="162" y="400"/>
                  </a:cxn>
                  <a:cxn ang="0">
                    <a:pos x="138" y="484"/>
                  </a:cxn>
                  <a:cxn ang="0">
                    <a:pos x="120" y="544"/>
                  </a:cxn>
                  <a:cxn ang="0">
                    <a:pos x="114" y="556"/>
                  </a:cxn>
                  <a:cxn ang="0">
                    <a:pos x="108" y="610"/>
                  </a:cxn>
                  <a:cxn ang="0">
                    <a:pos x="102" y="657"/>
                  </a:cxn>
                  <a:cxn ang="0">
                    <a:pos x="102" y="711"/>
                  </a:cxn>
                  <a:cxn ang="0">
                    <a:pos x="108" y="765"/>
                  </a:cxn>
                  <a:cxn ang="0">
                    <a:pos x="108" y="789"/>
                  </a:cxn>
                  <a:cxn ang="0">
                    <a:pos x="84" y="831"/>
                  </a:cxn>
                  <a:cxn ang="0">
                    <a:pos x="72" y="843"/>
                  </a:cxn>
                  <a:cxn ang="0">
                    <a:pos x="54" y="855"/>
                  </a:cxn>
                  <a:cxn ang="0">
                    <a:pos x="48" y="884"/>
                  </a:cxn>
                  <a:cxn ang="0">
                    <a:pos x="48" y="902"/>
                  </a:cxn>
                  <a:cxn ang="0">
                    <a:pos x="24" y="962"/>
                  </a:cxn>
                  <a:cxn ang="0">
                    <a:pos x="12" y="986"/>
                  </a:cxn>
                  <a:cxn ang="0">
                    <a:pos x="0" y="980"/>
                  </a:cxn>
                  <a:cxn ang="0">
                    <a:pos x="0" y="956"/>
                  </a:cxn>
                  <a:cxn ang="0">
                    <a:pos x="12" y="837"/>
                  </a:cxn>
                  <a:cxn ang="0">
                    <a:pos x="18" y="753"/>
                  </a:cxn>
                  <a:cxn ang="0">
                    <a:pos x="24" y="717"/>
                  </a:cxn>
                  <a:cxn ang="0">
                    <a:pos x="30" y="604"/>
                  </a:cxn>
                  <a:cxn ang="0">
                    <a:pos x="36" y="544"/>
                  </a:cxn>
                  <a:cxn ang="0">
                    <a:pos x="36" y="472"/>
                  </a:cxn>
                  <a:cxn ang="0">
                    <a:pos x="36" y="371"/>
                  </a:cxn>
                  <a:cxn ang="0">
                    <a:pos x="30" y="227"/>
                  </a:cxn>
                  <a:cxn ang="0">
                    <a:pos x="30" y="191"/>
                  </a:cxn>
                  <a:cxn ang="0">
                    <a:pos x="30" y="108"/>
                  </a:cxn>
                  <a:cxn ang="0">
                    <a:pos x="48" y="60"/>
                  </a:cxn>
                  <a:cxn ang="0">
                    <a:pos x="66" y="30"/>
                  </a:cxn>
                  <a:cxn ang="0">
                    <a:pos x="90" y="6"/>
                  </a:cxn>
                  <a:cxn ang="0">
                    <a:pos x="114" y="6"/>
                  </a:cxn>
                  <a:cxn ang="0">
                    <a:pos x="132" y="54"/>
                  </a:cxn>
                  <a:cxn ang="0">
                    <a:pos x="138" y="96"/>
                  </a:cxn>
                  <a:cxn ang="0">
                    <a:pos x="168" y="179"/>
                  </a:cxn>
                  <a:cxn ang="0">
                    <a:pos x="174" y="197"/>
                  </a:cxn>
                  <a:cxn ang="0">
                    <a:pos x="191" y="269"/>
                  </a:cxn>
                  <a:cxn ang="0">
                    <a:pos x="174" y="382"/>
                  </a:cxn>
                </a:cxnLst>
                <a:rect l="0" t="0" r="r" b="b"/>
                <a:pathLst>
                  <a:path w="191" h="986">
                    <a:moveTo>
                      <a:pt x="174" y="382"/>
                    </a:moveTo>
                    <a:lnTo>
                      <a:pt x="162" y="400"/>
                    </a:lnTo>
                    <a:lnTo>
                      <a:pt x="156" y="430"/>
                    </a:lnTo>
                    <a:lnTo>
                      <a:pt x="138" y="484"/>
                    </a:lnTo>
                    <a:lnTo>
                      <a:pt x="120" y="532"/>
                    </a:lnTo>
                    <a:lnTo>
                      <a:pt x="120" y="544"/>
                    </a:lnTo>
                    <a:lnTo>
                      <a:pt x="114" y="556"/>
                    </a:lnTo>
                    <a:lnTo>
                      <a:pt x="114" y="556"/>
                    </a:lnTo>
                    <a:lnTo>
                      <a:pt x="108" y="586"/>
                    </a:lnTo>
                    <a:lnTo>
                      <a:pt x="108" y="610"/>
                    </a:lnTo>
                    <a:lnTo>
                      <a:pt x="102" y="657"/>
                    </a:lnTo>
                    <a:lnTo>
                      <a:pt x="102" y="657"/>
                    </a:lnTo>
                    <a:lnTo>
                      <a:pt x="96" y="681"/>
                    </a:lnTo>
                    <a:lnTo>
                      <a:pt x="102" y="711"/>
                    </a:lnTo>
                    <a:lnTo>
                      <a:pt x="108" y="741"/>
                    </a:lnTo>
                    <a:lnTo>
                      <a:pt x="108" y="765"/>
                    </a:lnTo>
                    <a:lnTo>
                      <a:pt x="108" y="765"/>
                    </a:lnTo>
                    <a:lnTo>
                      <a:pt x="108" y="789"/>
                    </a:lnTo>
                    <a:lnTo>
                      <a:pt x="96" y="813"/>
                    </a:lnTo>
                    <a:lnTo>
                      <a:pt x="84" y="831"/>
                    </a:lnTo>
                    <a:lnTo>
                      <a:pt x="72" y="843"/>
                    </a:lnTo>
                    <a:lnTo>
                      <a:pt x="72" y="843"/>
                    </a:lnTo>
                    <a:lnTo>
                      <a:pt x="60" y="849"/>
                    </a:lnTo>
                    <a:lnTo>
                      <a:pt x="54" y="855"/>
                    </a:lnTo>
                    <a:lnTo>
                      <a:pt x="54" y="872"/>
                    </a:lnTo>
                    <a:lnTo>
                      <a:pt x="48" y="884"/>
                    </a:lnTo>
                    <a:lnTo>
                      <a:pt x="48" y="902"/>
                    </a:lnTo>
                    <a:lnTo>
                      <a:pt x="48" y="902"/>
                    </a:lnTo>
                    <a:lnTo>
                      <a:pt x="36" y="944"/>
                    </a:lnTo>
                    <a:lnTo>
                      <a:pt x="24" y="962"/>
                    </a:lnTo>
                    <a:lnTo>
                      <a:pt x="18" y="980"/>
                    </a:lnTo>
                    <a:lnTo>
                      <a:pt x="12" y="986"/>
                    </a:lnTo>
                    <a:lnTo>
                      <a:pt x="6" y="986"/>
                    </a:lnTo>
                    <a:lnTo>
                      <a:pt x="0" y="980"/>
                    </a:lnTo>
                    <a:lnTo>
                      <a:pt x="0" y="956"/>
                    </a:lnTo>
                    <a:lnTo>
                      <a:pt x="0" y="956"/>
                    </a:lnTo>
                    <a:lnTo>
                      <a:pt x="6" y="896"/>
                    </a:lnTo>
                    <a:lnTo>
                      <a:pt x="12" y="837"/>
                    </a:lnTo>
                    <a:lnTo>
                      <a:pt x="12" y="789"/>
                    </a:lnTo>
                    <a:lnTo>
                      <a:pt x="18" y="753"/>
                    </a:lnTo>
                    <a:lnTo>
                      <a:pt x="18" y="753"/>
                    </a:lnTo>
                    <a:lnTo>
                      <a:pt x="24" y="717"/>
                    </a:lnTo>
                    <a:lnTo>
                      <a:pt x="30" y="663"/>
                    </a:lnTo>
                    <a:lnTo>
                      <a:pt x="30" y="604"/>
                    </a:lnTo>
                    <a:lnTo>
                      <a:pt x="36" y="544"/>
                    </a:lnTo>
                    <a:lnTo>
                      <a:pt x="36" y="544"/>
                    </a:lnTo>
                    <a:lnTo>
                      <a:pt x="36" y="514"/>
                    </a:lnTo>
                    <a:lnTo>
                      <a:pt x="36" y="472"/>
                    </a:lnTo>
                    <a:lnTo>
                      <a:pt x="36" y="424"/>
                    </a:lnTo>
                    <a:lnTo>
                      <a:pt x="36" y="371"/>
                    </a:lnTo>
                    <a:lnTo>
                      <a:pt x="36" y="269"/>
                    </a:lnTo>
                    <a:lnTo>
                      <a:pt x="30" y="227"/>
                    </a:lnTo>
                    <a:lnTo>
                      <a:pt x="30" y="191"/>
                    </a:lnTo>
                    <a:lnTo>
                      <a:pt x="30" y="191"/>
                    </a:lnTo>
                    <a:lnTo>
                      <a:pt x="30" y="143"/>
                    </a:lnTo>
                    <a:lnTo>
                      <a:pt x="30" y="108"/>
                    </a:lnTo>
                    <a:lnTo>
                      <a:pt x="42" y="84"/>
                    </a:lnTo>
                    <a:lnTo>
                      <a:pt x="48" y="60"/>
                    </a:lnTo>
                    <a:lnTo>
                      <a:pt x="48" y="60"/>
                    </a:lnTo>
                    <a:lnTo>
                      <a:pt x="66" y="30"/>
                    </a:lnTo>
                    <a:lnTo>
                      <a:pt x="78" y="18"/>
                    </a:lnTo>
                    <a:lnTo>
                      <a:pt x="90" y="6"/>
                    </a:lnTo>
                    <a:lnTo>
                      <a:pt x="102" y="0"/>
                    </a:lnTo>
                    <a:lnTo>
                      <a:pt x="114" y="6"/>
                    </a:lnTo>
                    <a:lnTo>
                      <a:pt x="126" y="24"/>
                    </a:lnTo>
                    <a:lnTo>
                      <a:pt x="132" y="54"/>
                    </a:lnTo>
                    <a:lnTo>
                      <a:pt x="132" y="54"/>
                    </a:lnTo>
                    <a:lnTo>
                      <a:pt x="138" y="96"/>
                    </a:lnTo>
                    <a:lnTo>
                      <a:pt x="150" y="126"/>
                    </a:lnTo>
                    <a:lnTo>
                      <a:pt x="168" y="179"/>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11697" name="Freeform 81"/>
              <p:cNvSpPr>
                <a:spLocks/>
              </p:cNvSpPr>
              <p:nvPr/>
            </p:nvSpPr>
            <p:spPr bwMode="auto">
              <a:xfrm flipH="1">
                <a:off x="4276" y="2066"/>
                <a:ext cx="232" cy="1298"/>
              </a:xfrm>
              <a:custGeom>
                <a:avLst/>
                <a:gdLst/>
                <a:ahLst/>
                <a:cxnLst>
                  <a:cxn ang="0">
                    <a:pos x="138" y="376"/>
                  </a:cxn>
                  <a:cxn ang="0">
                    <a:pos x="114" y="466"/>
                  </a:cxn>
                  <a:cxn ang="0">
                    <a:pos x="108" y="490"/>
                  </a:cxn>
                  <a:cxn ang="0">
                    <a:pos x="84" y="586"/>
                  </a:cxn>
                  <a:cxn ang="0">
                    <a:pos x="84" y="609"/>
                  </a:cxn>
                  <a:cxn ang="0">
                    <a:pos x="84" y="675"/>
                  </a:cxn>
                  <a:cxn ang="0">
                    <a:pos x="84" y="699"/>
                  </a:cxn>
                  <a:cxn ang="0">
                    <a:pos x="72" y="747"/>
                  </a:cxn>
                  <a:cxn ang="0">
                    <a:pos x="54" y="777"/>
                  </a:cxn>
                  <a:cxn ang="0">
                    <a:pos x="48" y="789"/>
                  </a:cxn>
                  <a:cxn ang="0">
                    <a:pos x="36" y="813"/>
                  </a:cxn>
                  <a:cxn ang="0">
                    <a:pos x="36" y="842"/>
                  </a:cxn>
                  <a:cxn ang="0">
                    <a:pos x="24" y="878"/>
                  </a:cxn>
                  <a:cxn ang="0">
                    <a:pos x="6" y="908"/>
                  </a:cxn>
                  <a:cxn ang="0">
                    <a:pos x="0" y="896"/>
                  </a:cxn>
                  <a:cxn ang="0">
                    <a:pos x="0" y="878"/>
                  </a:cxn>
                  <a:cxn ang="0">
                    <a:pos x="6" y="771"/>
                  </a:cxn>
                  <a:cxn ang="0">
                    <a:pos x="18" y="693"/>
                  </a:cxn>
                  <a:cxn ang="0">
                    <a:pos x="18" y="681"/>
                  </a:cxn>
                  <a:cxn ang="0">
                    <a:pos x="30" y="609"/>
                  </a:cxn>
                  <a:cxn ang="0">
                    <a:pos x="36" y="484"/>
                  </a:cxn>
                  <a:cxn ang="0">
                    <a:pos x="36" y="454"/>
                  </a:cxn>
                  <a:cxn ang="0">
                    <a:pos x="36" y="329"/>
                  </a:cxn>
                  <a:cxn ang="0">
                    <a:pos x="30" y="197"/>
                  </a:cxn>
                  <a:cxn ang="0">
                    <a:pos x="30" y="167"/>
                  </a:cxn>
                  <a:cxn ang="0">
                    <a:pos x="24" y="119"/>
                  </a:cxn>
                  <a:cxn ang="0">
                    <a:pos x="36" y="60"/>
                  </a:cxn>
                  <a:cxn ang="0">
                    <a:pos x="42" y="42"/>
                  </a:cxn>
                  <a:cxn ang="0">
                    <a:pos x="78" y="0"/>
                  </a:cxn>
                  <a:cxn ang="0">
                    <a:pos x="102" y="0"/>
                  </a:cxn>
                  <a:cxn ang="0">
                    <a:pos x="114" y="42"/>
                  </a:cxn>
                  <a:cxn ang="0">
                    <a:pos x="120" y="84"/>
                  </a:cxn>
                  <a:cxn ang="0">
                    <a:pos x="138" y="125"/>
                  </a:cxn>
                  <a:cxn ang="0">
                    <a:pos x="144" y="149"/>
                  </a:cxn>
                  <a:cxn ang="0">
                    <a:pos x="168" y="233"/>
                  </a:cxn>
                  <a:cxn ang="0">
                    <a:pos x="156" y="335"/>
                  </a:cxn>
                </a:cxnLst>
                <a:rect l="0" t="0" r="r" b="b"/>
                <a:pathLst>
                  <a:path w="168" h="908">
                    <a:moveTo>
                      <a:pt x="156" y="335"/>
                    </a:moveTo>
                    <a:lnTo>
                      <a:pt x="138" y="376"/>
                    </a:lnTo>
                    <a:lnTo>
                      <a:pt x="126" y="424"/>
                    </a:lnTo>
                    <a:lnTo>
                      <a:pt x="114" y="466"/>
                    </a:lnTo>
                    <a:lnTo>
                      <a:pt x="108" y="490"/>
                    </a:lnTo>
                    <a:lnTo>
                      <a:pt x="108" y="490"/>
                    </a:lnTo>
                    <a:lnTo>
                      <a:pt x="96" y="544"/>
                    </a:lnTo>
                    <a:lnTo>
                      <a:pt x="84" y="586"/>
                    </a:lnTo>
                    <a:lnTo>
                      <a:pt x="84" y="586"/>
                    </a:lnTo>
                    <a:lnTo>
                      <a:pt x="84" y="609"/>
                    </a:lnTo>
                    <a:lnTo>
                      <a:pt x="84" y="639"/>
                    </a:lnTo>
                    <a:lnTo>
                      <a:pt x="84" y="675"/>
                    </a:lnTo>
                    <a:lnTo>
                      <a:pt x="84" y="699"/>
                    </a:lnTo>
                    <a:lnTo>
                      <a:pt x="84" y="699"/>
                    </a:lnTo>
                    <a:lnTo>
                      <a:pt x="84" y="723"/>
                    </a:lnTo>
                    <a:lnTo>
                      <a:pt x="72" y="747"/>
                    </a:lnTo>
                    <a:lnTo>
                      <a:pt x="60" y="765"/>
                    </a:lnTo>
                    <a:lnTo>
                      <a:pt x="54" y="777"/>
                    </a:lnTo>
                    <a:lnTo>
                      <a:pt x="54" y="777"/>
                    </a:lnTo>
                    <a:lnTo>
                      <a:pt x="48" y="789"/>
                    </a:lnTo>
                    <a:lnTo>
                      <a:pt x="42" y="795"/>
                    </a:lnTo>
                    <a:lnTo>
                      <a:pt x="36" y="813"/>
                    </a:lnTo>
                    <a:lnTo>
                      <a:pt x="36" y="825"/>
                    </a:lnTo>
                    <a:lnTo>
                      <a:pt x="36" y="842"/>
                    </a:lnTo>
                    <a:lnTo>
                      <a:pt x="36" y="842"/>
                    </a:lnTo>
                    <a:lnTo>
                      <a:pt x="24" y="878"/>
                    </a:lnTo>
                    <a:lnTo>
                      <a:pt x="12" y="908"/>
                    </a:lnTo>
                    <a:lnTo>
                      <a:pt x="6" y="908"/>
                    </a:lnTo>
                    <a:lnTo>
                      <a:pt x="0" y="908"/>
                    </a:lnTo>
                    <a:lnTo>
                      <a:pt x="0" y="896"/>
                    </a:lnTo>
                    <a:lnTo>
                      <a:pt x="0" y="878"/>
                    </a:lnTo>
                    <a:lnTo>
                      <a:pt x="0" y="878"/>
                    </a:lnTo>
                    <a:lnTo>
                      <a:pt x="6" y="819"/>
                    </a:lnTo>
                    <a:lnTo>
                      <a:pt x="6" y="771"/>
                    </a:lnTo>
                    <a:lnTo>
                      <a:pt x="12" y="729"/>
                    </a:lnTo>
                    <a:lnTo>
                      <a:pt x="18" y="693"/>
                    </a:lnTo>
                    <a:lnTo>
                      <a:pt x="18" y="693"/>
                    </a:lnTo>
                    <a:lnTo>
                      <a:pt x="18" y="681"/>
                    </a:lnTo>
                    <a:lnTo>
                      <a:pt x="24" y="657"/>
                    </a:lnTo>
                    <a:lnTo>
                      <a:pt x="30" y="609"/>
                    </a:lnTo>
                    <a:lnTo>
                      <a:pt x="36" y="544"/>
                    </a:lnTo>
                    <a:lnTo>
                      <a:pt x="36" y="484"/>
                    </a:lnTo>
                    <a:lnTo>
                      <a:pt x="36" y="484"/>
                    </a:lnTo>
                    <a:lnTo>
                      <a:pt x="36" y="454"/>
                    </a:lnTo>
                    <a:lnTo>
                      <a:pt x="36" y="418"/>
                    </a:lnTo>
                    <a:lnTo>
                      <a:pt x="36" y="329"/>
                    </a:lnTo>
                    <a:lnTo>
                      <a:pt x="36" y="239"/>
                    </a:lnTo>
                    <a:lnTo>
                      <a:pt x="30" y="197"/>
                    </a:lnTo>
                    <a:lnTo>
                      <a:pt x="30" y="167"/>
                    </a:lnTo>
                    <a:lnTo>
                      <a:pt x="30" y="167"/>
                    </a:lnTo>
                    <a:lnTo>
                      <a:pt x="30" y="143"/>
                    </a:lnTo>
                    <a:lnTo>
                      <a:pt x="24" y="119"/>
                    </a:lnTo>
                    <a:lnTo>
                      <a:pt x="30" y="84"/>
                    </a:lnTo>
                    <a:lnTo>
                      <a:pt x="36" y="60"/>
                    </a:lnTo>
                    <a:lnTo>
                      <a:pt x="42" y="42"/>
                    </a:lnTo>
                    <a:lnTo>
                      <a:pt x="42" y="42"/>
                    </a:lnTo>
                    <a:lnTo>
                      <a:pt x="54" y="18"/>
                    </a:lnTo>
                    <a:lnTo>
                      <a:pt x="78" y="0"/>
                    </a:lnTo>
                    <a:lnTo>
                      <a:pt x="90" y="0"/>
                    </a:lnTo>
                    <a:lnTo>
                      <a:pt x="102" y="0"/>
                    </a:lnTo>
                    <a:lnTo>
                      <a:pt x="108" y="18"/>
                    </a:lnTo>
                    <a:lnTo>
                      <a:pt x="114" y="42"/>
                    </a:lnTo>
                    <a:lnTo>
                      <a:pt x="114" y="42"/>
                    </a:lnTo>
                    <a:lnTo>
                      <a:pt x="120" y="84"/>
                    </a:lnTo>
                    <a:lnTo>
                      <a:pt x="132" y="107"/>
                    </a:lnTo>
                    <a:lnTo>
                      <a:pt x="138" y="125"/>
                    </a:lnTo>
                    <a:lnTo>
                      <a:pt x="144" y="149"/>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11698" name="Freeform 82"/>
              <p:cNvSpPr>
                <a:spLocks/>
              </p:cNvSpPr>
              <p:nvPr/>
            </p:nvSpPr>
            <p:spPr bwMode="auto">
              <a:xfrm flipH="1">
                <a:off x="4292" y="2100"/>
                <a:ext cx="199" cy="1204"/>
              </a:xfrm>
              <a:custGeom>
                <a:avLst/>
                <a:gdLst/>
                <a:ahLst/>
                <a:cxnLst>
                  <a:cxn ang="0">
                    <a:pos x="120" y="340"/>
                  </a:cxn>
                  <a:cxn ang="0">
                    <a:pos x="96" y="430"/>
                  </a:cxn>
                  <a:cxn ang="0">
                    <a:pos x="90" y="460"/>
                  </a:cxn>
                  <a:cxn ang="0">
                    <a:pos x="66" y="526"/>
                  </a:cxn>
                  <a:cxn ang="0">
                    <a:pos x="60" y="550"/>
                  </a:cxn>
                  <a:cxn ang="0">
                    <a:pos x="60" y="615"/>
                  </a:cxn>
                  <a:cxn ang="0">
                    <a:pos x="60" y="645"/>
                  </a:cxn>
                  <a:cxn ang="0">
                    <a:pos x="42" y="717"/>
                  </a:cxn>
                  <a:cxn ang="0">
                    <a:pos x="36" y="729"/>
                  </a:cxn>
                  <a:cxn ang="0">
                    <a:pos x="30" y="747"/>
                  </a:cxn>
                  <a:cxn ang="0">
                    <a:pos x="24" y="771"/>
                  </a:cxn>
                  <a:cxn ang="0">
                    <a:pos x="24" y="789"/>
                  </a:cxn>
                  <a:cxn ang="0">
                    <a:pos x="6" y="842"/>
                  </a:cxn>
                  <a:cxn ang="0">
                    <a:pos x="0" y="842"/>
                  </a:cxn>
                  <a:cxn ang="0">
                    <a:pos x="0" y="812"/>
                  </a:cxn>
                  <a:cxn ang="0">
                    <a:pos x="6" y="753"/>
                  </a:cxn>
                  <a:cxn ang="0">
                    <a:pos x="12" y="675"/>
                  </a:cxn>
                  <a:cxn ang="0">
                    <a:pos x="18" y="645"/>
                  </a:cxn>
                  <a:cxn ang="0">
                    <a:pos x="24" y="609"/>
                  </a:cxn>
                  <a:cxn ang="0">
                    <a:pos x="36" y="496"/>
                  </a:cxn>
                  <a:cxn ang="0">
                    <a:pos x="42" y="436"/>
                  </a:cxn>
                  <a:cxn ang="0">
                    <a:pos x="36" y="293"/>
                  </a:cxn>
                  <a:cxn ang="0">
                    <a:pos x="30" y="143"/>
                  </a:cxn>
                  <a:cxn ang="0">
                    <a:pos x="30" y="119"/>
                  </a:cxn>
                  <a:cxn ang="0">
                    <a:pos x="30" y="72"/>
                  </a:cxn>
                  <a:cxn ang="0">
                    <a:pos x="42" y="36"/>
                  </a:cxn>
                  <a:cxn ang="0">
                    <a:pos x="54" y="12"/>
                  </a:cxn>
                  <a:cxn ang="0">
                    <a:pos x="78" y="0"/>
                  </a:cxn>
                  <a:cxn ang="0">
                    <a:pos x="96" y="24"/>
                  </a:cxn>
                  <a:cxn ang="0">
                    <a:pos x="96" y="42"/>
                  </a:cxn>
                  <a:cxn ang="0">
                    <a:pos x="102" y="78"/>
                  </a:cxn>
                  <a:cxn ang="0">
                    <a:pos x="108" y="107"/>
                  </a:cxn>
                  <a:cxn ang="0">
                    <a:pos x="120" y="131"/>
                  </a:cxn>
                  <a:cxn ang="0">
                    <a:pos x="144" y="203"/>
                  </a:cxn>
                  <a:cxn ang="0">
                    <a:pos x="132" y="299"/>
                  </a:cxn>
                </a:cxnLst>
                <a:rect l="0" t="0" r="r" b="b"/>
                <a:pathLst>
                  <a:path w="144" h="842">
                    <a:moveTo>
                      <a:pt x="132" y="299"/>
                    </a:moveTo>
                    <a:lnTo>
                      <a:pt x="120" y="340"/>
                    </a:lnTo>
                    <a:lnTo>
                      <a:pt x="108" y="376"/>
                    </a:lnTo>
                    <a:lnTo>
                      <a:pt x="96" y="430"/>
                    </a:lnTo>
                    <a:lnTo>
                      <a:pt x="96" y="430"/>
                    </a:lnTo>
                    <a:lnTo>
                      <a:pt x="90" y="460"/>
                    </a:lnTo>
                    <a:lnTo>
                      <a:pt x="78" y="490"/>
                    </a:lnTo>
                    <a:lnTo>
                      <a:pt x="66" y="526"/>
                    </a:lnTo>
                    <a:lnTo>
                      <a:pt x="66" y="526"/>
                    </a:lnTo>
                    <a:lnTo>
                      <a:pt x="60" y="550"/>
                    </a:lnTo>
                    <a:lnTo>
                      <a:pt x="60" y="585"/>
                    </a:lnTo>
                    <a:lnTo>
                      <a:pt x="60" y="615"/>
                    </a:lnTo>
                    <a:lnTo>
                      <a:pt x="60" y="645"/>
                    </a:lnTo>
                    <a:lnTo>
                      <a:pt x="60" y="645"/>
                    </a:lnTo>
                    <a:lnTo>
                      <a:pt x="48" y="693"/>
                    </a:lnTo>
                    <a:lnTo>
                      <a:pt x="42" y="717"/>
                    </a:lnTo>
                    <a:lnTo>
                      <a:pt x="36" y="729"/>
                    </a:lnTo>
                    <a:lnTo>
                      <a:pt x="36" y="729"/>
                    </a:lnTo>
                    <a:lnTo>
                      <a:pt x="30" y="741"/>
                    </a:lnTo>
                    <a:lnTo>
                      <a:pt x="30" y="747"/>
                    </a:lnTo>
                    <a:lnTo>
                      <a:pt x="24" y="759"/>
                    </a:lnTo>
                    <a:lnTo>
                      <a:pt x="24" y="771"/>
                    </a:lnTo>
                    <a:lnTo>
                      <a:pt x="24" y="789"/>
                    </a:lnTo>
                    <a:lnTo>
                      <a:pt x="24" y="789"/>
                    </a:lnTo>
                    <a:lnTo>
                      <a:pt x="12" y="824"/>
                    </a:lnTo>
                    <a:lnTo>
                      <a:pt x="6" y="842"/>
                    </a:lnTo>
                    <a:lnTo>
                      <a:pt x="0" y="842"/>
                    </a:lnTo>
                    <a:lnTo>
                      <a:pt x="0" y="842"/>
                    </a:lnTo>
                    <a:lnTo>
                      <a:pt x="0" y="830"/>
                    </a:lnTo>
                    <a:lnTo>
                      <a:pt x="0" y="812"/>
                    </a:lnTo>
                    <a:lnTo>
                      <a:pt x="0" y="812"/>
                    </a:lnTo>
                    <a:lnTo>
                      <a:pt x="6" y="753"/>
                    </a:lnTo>
                    <a:lnTo>
                      <a:pt x="6" y="711"/>
                    </a:lnTo>
                    <a:lnTo>
                      <a:pt x="12" y="675"/>
                    </a:lnTo>
                    <a:lnTo>
                      <a:pt x="18" y="645"/>
                    </a:lnTo>
                    <a:lnTo>
                      <a:pt x="18" y="645"/>
                    </a:lnTo>
                    <a:lnTo>
                      <a:pt x="18" y="627"/>
                    </a:lnTo>
                    <a:lnTo>
                      <a:pt x="24" y="609"/>
                    </a:lnTo>
                    <a:lnTo>
                      <a:pt x="30" y="556"/>
                    </a:lnTo>
                    <a:lnTo>
                      <a:pt x="36" y="496"/>
                    </a:lnTo>
                    <a:lnTo>
                      <a:pt x="42" y="436"/>
                    </a:lnTo>
                    <a:lnTo>
                      <a:pt x="42" y="436"/>
                    </a:lnTo>
                    <a:lnTo>
                      <a:pt x="42" y="370"/>
                    </a:lnTo>
                    <a:lnTo>
                      <a:pt x="36" y="293"/>
                    </a:lnTo>
                    <a:lnTo>
                      <a:pt x="36" y="209"/>
                    </a:lnTo>
                    <a:lnTo>
                      <a:pt x="30" y="143"/>
                    </a:lnTo>
                    <a:lnTo>
                      <a:pt x="30" y="143"/>
                    </a:lnTo>
                    <a:lnTo>
                      <a:pt x="30" y="119"/>
                    </a:lnTo>
                    <a:lnTo>
                      <a:pt x="30" y="95"/>
                    </a:lnTo>
                    <a:lnTo>
                      <a:pt x="30" y="72"/>
                    </a:lnTo>
                    <a:lnTo>
                      <a:pt x="36" y="54"/>
                    </a:lnTo>
                    <a:lnTo>
                      <a:pt x="42" y="36"/>
                    </a:lnTo>
                    <a:lnTo>
                      <a:pt x="42" y="36"/>
                    </a:lnTo>
                    <a:lnTo>
                      <a:pt x="54" y="12"/>
                    </a:lnTo>
                    <a:lnTo>
                      <a:pt x="72" y="0"/>
                    </a:lnTo>
                    <a:lnTo>
                      <a:pt x="78" y="0"/>
                    </a:lnTo>
                    <a:lnTo>
                      <a:pt x="90" y="6"/>
                    </a:lnTo>
                    <a:lnTo>
                      <a:pt x="96" y="24"/>
                    </a:lnTo>
                    <a:lnTo>
                      <a:pt x="96" y="42"/>
                    </a:lnTo>
                    <a:lnTo>
                      <a:pt x="96" y="42"/>
                    </a:lnTo>
                    <a:lnTo>
                      <a:pt x="102" y="60"/>
                    </a:lnTo>
                    <a:lnTo>
                      <a:pt x="102" y="78"/>
                    </a:lnTo>
                    <a:lnTo>
                      <a:pt x="108" y="95"/>
                    </a:lnTo>
                    <a:lnTo>
                      <a:pt x="108" y="107"/>
                    </a:lnTo>
                    <a:lnTo>
                      <a:pt x="120" y="131"/>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11699" name="Freeform 83"/>
              <p:cNvSpPr>
                <a:spLocks/>
              </p:cNvSpPr>
              <p:nvPr/>
            </p:nvSpPr>
            <p:spPr bwMode="auto">
              <a:xfrm flipH="1">
                <a:off x="4317" y="2143"/>
                <a:ext cx="166" cy="1103"/>
              </a:xfrm>
              <a:custGeom>
                <a:avLst/>
                <a:gdLst/>
                <a:ahLst/>
                <a:cxnLst>
                  <a:cxn ang="0">
                    <a:pos x="84" y="53"/>
                  </a:cxn>
                  <a:cxn ang="0">
                    <a:pos x="90" y="77"/>
                  </a:cxn>
                  <a:cxn ang="0">
                    <a:pos x="90" y="89"/>
                  </a:cxn>
                  <a:cxn ang="0">
                    <a:pos x="96" y="101"/>
                  </a:cxn>
                  <a:cxn ang="0">
                    <a:pos x="120" y="167"/>
                  </a:cxn>
                  <a:cxn ang="0">
                    <a:pos x="114" y="263"/>
                  </a:cxn>
                  <a:cxn ang="0">
                    <a:pos x="108" y="287"/>
                  </a:cxn>
                  <a:cxn ang="0">
                    <a:pos x="96" y="322"/>
                  </a:cxn>
                  <a:cxn ang="0">
                    <a:pos x="84" y="364"/>
                  </a:cxn>
                  <a:cxn ang="0">
                    <a:pos x="78" y="400"/>
                  </a:cxn>
                  <a:cxn ang="0">
                    <a:pos x="54" y="460"/>
                  </a:cxn>
                  <a:cxn ang="0">
                    <a:pos x="48" y="484"/>
                  </a:cxn>
                  <a:cxn ang="0">
                    <a:pos x="42" y="555"/>
                  </a:cxn>
                  <a:cxn ang="0">
                    <a:pos x="36" y="585"/>
                  </a:cxn>
                  <a:cxn ang="0">
                    <a:pos x="30" y="651"/>
                  </a:cxn>
                  <a:cxn ang="0">
                    <a:pos x="24" y="663"/>
                  </a:cxn>
                  <a:cxn ang="0">
                    <a:pos x="18" y="687"/>
                  </a:cxn>
                  <a:cxn ang="0">
                    <a:pos x="18" y="711"/>
                  </a:cxn>
                  <a:cxn ang="0">
                    <a:pos x="18" y="729"/>
                  </a:cxn>
                  <a:cxn ang="0">
                    <a:pos x="12" y="759"/>
                  </a:cxn>
                  <a:cxn ang="0">
                    <a:pos x="0" y="759"/>
                  </a:cxn>
                  <a:cxn ang="0">
                    <a:pos x="0" y="735"/>
                  </a:cxn>
                  <a:cxn ang="0">
                    <a:pos x="6" y="681"/>
                  </a:cxn>
                  <a:cxn ang="0">
                    <a:pos x="24" y="615"/>
                  </a:cxn>
                  <a:cxn ang="0">
                    <a:pos x="30" y="591"/>
                  </a:cxn>
                  <a:cxn ang="0">
                    <a:pos x="36" y="555"/>
                  </a:cxn>
                  <a:cxn ang="0">
                    <a:pos x="48" y="436"/>
                  </a:cxn>
                  <a:cxn ang="0">
                    <a:pos x="48" y="376"/>
                  </a:cxn>
                  <a:cxn ang="0">
                    <a:pos x="48" y="245"/>
                  </a:cxn>
                  <a:cxn ang="0">
                    <a:pos x="36" y="119"/>
                  </a:cxn>
                  <a:cxn ang="0">
                    <a:pos x="36" y="95"/>
                  </a:cxn>
                  <a:cxn ang="0">
                    <a:pos x="30" y="48"/>
                  </a:cxn>
                  <a:cxn ang="0">
                    <a:pos x="42" y="18"/>
                  </a:cxn>
                  <a:cxn ang="0">
                    <a:pos x="54" y="0"/>
                  </a:cxn>
                  <a:cxn ang="0">
                    <a:pos x="78" y="12"/>
                  </a:cxn>
                </a:cxnLst>
                <a:rect l="0" t="0" r="r" b="b"/>
                <a:pathLst>
                  <a:path w="120" h="771">
                    <a:moveTo>
                      <a:pt x="84" y="36"/>
                    </a:moveTo>
                    <a:lnTo>
                      <a:pt x="84" y="53"/>
                    </a:lnTo>
                    <a:lnTo>
                      <a:pt x="90" y="71"/>
                    </a:lnTo>
                    <a:lnTo>
                      <a:pt x="90" y="77"/>
                    </a:lnTo>
                    <a:lnTo>
                      <a:pt x="90" y="83"/>
                    </a:lnTo>
                    <a:lnTo>
                      <a:pt x="90" y="89"/>
                    </a:lnTo>
                    <a:lnTo>
                      <a:pt x="96" y="101"/>
                    </a:lnTo>
                    <a:lnTo>
                      <a:pt x="96" y="101"/>
                    </a:lnTo>
                    <a:lnTo>
                      <a:pt x="108" y="131"/>
                    </a:lnTo>
                    <a:lnTo>
                      <a:pt x="120" y="167"/>
                    </a:lnTo>
                    <a:lnTo>
                      <a:pt x="120" y="215"/>
                    </a:lnTo>
                    <a:lnTo>
                      <a:pt x="114" y="263"/>
                    </a:lnTo>
                    <a:lnTo>
                      <a:pt x="114" y="263"/>
                    </a:lnTo>
                    <a:lnTo>
                      <a:pt x="108" y="287"/>
                    </a:lnTo>
                    <a:lnTo>
                      <a:pt x="102" y="298"/>
                    </a:lnTo>
                    <a:lnTo>
                      <a:pt x="96" y="322"/>
                    </a:lnTo>
                    <a:lnTo>
                      <a:pt x="90" y="334"/>
                    </a:lnTo>
                    <a:lnTo>
                      <a:pt x="84" y="364"/>
                    </a:lnTo>
                    <a:lnTo>
                      <a:pt x="84" y="364"/>
                    </a:lnTo>
                    <a:lnTo>
                      <a:pt x="78" y="400"/>
                    </a:lnTo>
                    <a:lnTo>
                      <a:pt x="66" y="424"/>
                    </a:lnTo>
                    <a:lnTo>
                      <a:pt x="54" y="460"/>
                    </a:lnTo>
                    <a:lnTo>
                      <a:pt x="54" y="460"/>
                    </a:lnTo>
                    <a:lnTo>
                      <a:pt x="48" y="484"/>
                    </a:lnTo>
                    <a:lnTo>
                      <a:pt x="42" y="520"/>
                    </a:lnTo>
                    <a:lnTo>
                      <a:pt x="42" y="555"/>
                    </a:lnTo>
                    <a:lnTo>
                      <a:pt x="36" y="585"/>
                    </a:lnTo>
                    <a:lnTo>
                      <a:pt x="36" y="585"/>
                    </a:lnTo>
                    <a:lnTo>
                      <a:pt x="30" y="633"/>
                    </a:lnTo>
                    <a:lnTo>
                      <a:pt x="30" y="651"/>
                    </a:lnTo>
                    <a:lnTo>
                      <a:pt x="24" y="663"/>
                    </a:lnTo>
                    <a:lnTo>
                      <a:pt x="24" y="663"/>
                    </a:lnTo>
                    <a:lnTo>
                      <a:pt x="18" y="675"/>
                    </a:lnTo>
                    <a:lnTo>
                      <a:pt x="18" y="687"/>
                    </a:lnTo>
                    <a:lnTo>
                      <a:pt x="18" y="699"/>
                    </a:lnTo>
                    <a:lnTo>
                      <a:pt x="18" y="711"/>
                    </a:lnTo>
                    <a:lnTo>
                      <a:pt x="18" y="729"/>
                    </a:lnTo>
                    <a:lnTo>
                      <a:pt x="18" y="729"/>
                    </a:lnTo>
                    <a:lnTo>
                      <a:pt x="12" y="747"/>
                    </a:lnTo>
                    <a:lnTo>
                      <a:pt x="12" y="759"/>
                    </a:lnTo>
                    <a:lnTo>
                      <a:pt x="6" y="771"/>
                    </a:lnTo>
                    <a:lnTo>
                      <a:pt x="0" y="759"/>
                    </a:lnTo>
                    <a:lnTo>
                      <a:pt x="0" y="735"/>
                    </a:lnTo>
                    <a:lnTo>
                      <a:pt x="0" y="735"/>
                    </a:lnTo>
                    <a:lnTo>
                      <a:pt x="6" y="705"/>
                    </a:lnTo>
                    <a:lnTo>
                      <a:pt x="6" y="681"/>
                    </a:lnTo>
                    <a:lnTo>
                      <a:pt x="12" y="645"/>
                    </a:lnTo>
                    <a:lnTo>
                      <a:pt x="24" y="615"/>
                    </a:lnTo>
                    <a:lnTo>
                      <a:pt x="30" y="591"/>
                    </a:lnTo>
                    <a:lnTo>
                      <a:pt x="30" y="591"/>
                    </a:lnTo>
                    <a:lnTo>
                      <a:pt x="30" y="573"/>
                    </a:lnTo>
                    <a:lnTo>
                      <a:pt x="36" y="555"/>
                    </a:lnTo>
                    <a:lnTo>
                      <a:pt x="42" y="502"/>
                    </a:lnTo>
                    <a:lnTo>
                      <a:pt x="48" y="436"/>
                    </a:lnTo>
                    <a:lnTo>
                      <a:pt x="48" y="376"/>
                    </a:lnTo>
                    <a:lnTo>
                      <a:pt x="48" y="376"/>
                    </a:lnTo>
                    <a:lnTo>
                      <a:pt x="48" y="316"/>
                    </a:lnTo>
                    <a:lnTo>
                      <a:pt x="48" y="245"/>
                    </a:lnTo>
                    <a:lnTo>
                      <a:pt x="42" y="179"/>
                    </a:lnTo>
                    <a:lnTo>
                      <a:pt x="36" y="119"/>
                    </a:lnTo>
                    <a:lnTo>
                      <a:pt x="36" y="119"/>
                    </a:lnTo>
                    <a:lnTo>
                      <a:pt x="36" y="95"/>
                    </a:lnTo>
                    <a:lnTo>
                      <a:pt x="30" y="71"/>
                    </a:lnTo>
                    <a:lnTo>
                      <a:pt x="30" y="48"/>
                    </a:lnTo>
                    <a:lnTo>
                      <a:pt x="36" y="36"/>
                    </a:lnTo>
                    <a:lnTo>
                      <a:pt x="42" y="18"/>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11700" name="Freeform 84"/>
              <p:cNvSpPr>
                <a:spLocks/>
              </p:cNvSpPr>
              <p:nvPr/>
            </p:nvSpPr>
            <p:spPr bwMode="auto">
              <a:xfrm flipH="1">
                <a:off x="4433" y="1758"/>
                <a:ext cx="108" cy="351"/>
              </a:xfrm>
              <a:custGeom>
                <a:avLst/>
                <a:gdLst/>
                <a:ahLst/>
                <a:cxnLst>
                  <a:cxn ang="0">
                    <a:pos x="36" y="6"/>
                  </a:cxn>
                  <a:cxn ang="0">
                    <a:pos x="60" y="24"/>
                  </a:cxn>
                  <a:cxn ang="0">
                    <a:pos x="72" y="48"/>
                  </a:cxn>
                  <a:cxn ang="0">
                    <a:pos x="78" y="77"/>
                  </a:cxn>
                  <a:cxn ang="0">
                    <a:pos x="78" y="101"/>
                  </a:cxn>
                  <a:cxn ang="0">
                    <a:pos x="78" y="101"/>
                  </a:cxn>
                  <a:cxn ang="0">
                    <a:pos x="72" y="131"/>
                  </a:cxn>
                  <a:cxn ang="0">
                    <a:pos x="72" y="155"/>
                  </a:cxn>
                  <a:cxn ang="0">
                    <a:pos x="66" y="185"/>
                  </a:cxn>
                  <a:cxn ang="0">
                    <a:pos x="60" y="215"/>
                  </a:cxn>
                  <a:cxn ang="0">
                    <a:pos x="60" y="215"/>
                  </a:cxn>
                  <a:cxn ang="0">
                    <a:pos x="48" y="239"/>
                  </a:cxn>
                  <a:cxn ang="0">
                    <a:pos x="36" y="245"/>
                  </a:cxn>
                  <a:cxn ang="0">
                    <a:pos x="30" y="239"/>
                  </a:cxn>
                  <a:cxn ang="0">
                    <a:pos x="24" y="209"/>
                  </a:cxn>
                  <a:cxn ang="0">
                    <a:pos x="24" y="209"/>
                  </a:cxn>
                  <a:cxn ang="0">
                    <a:pos x="24" y="185"/>
                  </a:cxn>
                  <a:cxn ang="0">
                    <a:pos x="12" y="167"/>
                  </a:cxn>
                  <a:cxn ang="0">
                    <a:pos x="0" y="125"/>
                  </a:cxn>
                  <a:cxn ang="0">
                    <a:pos x="0" y="125"/>
                  </a:cxn>
                  <a:cxn ang="0">
                    <a:pos x="0" y="113"/>
                  </a:cxn>
                  <a:cxn ang="0">
                    <a:pos x="0" y="89"/>
                  </a:cxn>
                  <a:cxn ang="0">
                    <a:pos x="0" y="48"/>
                  </a:cxn>
                  <a:cxn ang="0">
                    <a:pos x="6" y="24"/>
                  </a:cxn>
                  <a:cxn ang="0">
                    <a:pos x="12" y="12"/>
                  </a:cxn>
                  <a:cxn ang="0">
                    <a:pos x="24" y="0"/>
                  </a:cxn>
                  <a:cxn ang="0">
                    <a:pos x="36" y="6"/>
                  </a:cxn>
                </a:cxnLst>
                <a:rect l="0" t="0" r="r" b="b"/>
                <a:pathLst>
                  <a:path w="78" h="245">
                    <a:moveTo>
                      <a:pt x="36" y="6"/>
                    </a:moveTo>
                    <a:lnTo>
                      <a:pt x="60" y="24"/>
                    </a:lnTo>
                    <a:lnTo>
                      <a:pt x="72" y="48"/>
                    </a:lnTo>
                    <a:lnTo>
                      <a:pt x="78" y="77"/>
                    </a:lnTo>
                    <a:lnTo>
                      <a:pt x="78" y="101"/>
                    </a:lnTo>
                    <a:lnTo>
                      <a:pt x="78" y="101"/>
                    </a:lnTo>
                    <a:lnTo>
                      <a:pt x="72" y="131"/>
                    </a:lnTo>
                    <a:lnTo>
                      <a:pt x="72" y="155"/>
                    </a:lnTo>
                    <a:lnTo>
                      <a:pt x="66" y="185"/>
                    </a:lnTo>
                    <a:lnTo>
                      <a:pt x="60" y="215"/>
                    </a:lnTo>
                    <a:lnTo>
                      <a:pt x="60" y="215"/>
                    </a:lnTo>
                    <a:lnTo>
                      <a:pt x="48" y="239"/>
                    </a:lnTo>
                    <a:lnTo>
                      <a:pt x="36" y="245"/>
                    </a:lnTo>
                    <a:lnTo>
                      <a:pt x="30" y="239"/>
                    </a:lnTo>
                    <a:lnTo>
                      <a:pt x="24" y="209"/>
                    </a:lnTo>
                    <a:lnTo>
                      <a:pt x="24" y="209"/>
                    </a:lnTo>
                    <a:lnTo>
                      <a:pt x="24" y="185"/>
                    </a:lnTo>
                    <a:lnTo>
                      <a:pt x="12" y="167"/>
                    </a:lnTo>
                    <a:lnTo>
                      <a:pt x="0" y="125"/>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11701" name="Freeform 85"/>
              <p:cNvSpPr>
                <a:spLocks/>
              </p:cNvSpPr>
              <p:nvPr/>
            </p:nvSpPr>
            <p:spPr bwMode="auto">
              <a:xfrm flipH="1">
                <a:off x="4433" y="1784"/>
                <a:ext cx="100" cy="307"/>
              </a:xfrm>
              <a:custGeom>
                <a:avLst/>
                <a:gdLst/>
                <a:ahLst/>
                <a:cxnLst>
                  <a:cxn ang="0">
                    <a:pos x="0" y="113"/>
                  </a:cxn>
                  <a:cxn ang="0">
                    <a:pos x="0" y="101"/>
                  </a:cxn>
                  <a:cxn ang="0">
                    <a:pos x="0" y="83"/>
                  </a:cxn>
                  <a:cxn ang="0">
                    <a:pos x="0" y="36"/>
                  </a:cxn>
                  <a:cxn ang="0">
                    <a:pos x="0" y="18"/>
                  </a:cxn>
                  <a:cxn ang="0">
                    <a:pos x="12" y="6"/>
                  </a:cxn>
                  <a:cxn ang="0">
                    <a:pos x="18" y="0"/>
                  </a:cxn>
                  <a:cxn ang="0">
                    <a:pos x="30" y="6"/>
                  </a:cxn>
                  <a:cxn ang="0">
                    <a:pos x="30" y="6"/>
                  </a:cxn>
                  <a:cxn ang="0">
                    <a:pos x="54" y="24"/>
                  </a:cxn>
                  <a:cxn ang="0">
                    <a:pos x="66" y="42"/>
                  </a:cxn>
                  <a:cxn ang="0">
                    <a:pos x="72" y="65"/>
                  </a:cxn>
                  <a:cxn ang="0">
                    <a:pos x="66" y="89"/>
                  </a:cxn>
                  <a:cxn ang="0">
                    <a:pos x="66" y="89"/>
                  </a:cxn>
                  <a:cxn ang="0">
                    <a:pos x="60" y="113"/>
                  </a:cxn>
                  <a:cxn ang="0">
                    <a:pos x="66" y="137"/>
                  </a:cxn>
                  <a:cxn ang="0">
                    <a:pos x="60" y="167"/>
                  </a:cxn>
                  <a:cxn ang="0">
                    <a:pos x="54" y="191"/>
                  </a:cxn>
                  <a:cxn ang="0">
                    <a:pos x="54" y="191"/>
                  </a:cxn>
                  <a:cxn ang="0">
                    <a:pos x="42" y="209"/>
                  </a:cxn>
                  <a:cxn ang="0">
                    <a:pos x="30" y="215"/>
                  </a:cxn>
                  <a:cxn ang="0">
                    <a:pos x="24" y="209"/>
                  </a:cxn>
                  <a:cxn ang="0">
                    <a:pos x="24" y="185"/>
                  </a:cxn>
                  <a:cxn ang="0">
                    <a:pos x="24" y="185"/>
                  </a:cxn>
                  <a:cxn ang="0">
                    <a:pos x="18" y="161"/>
                  </a:cxn>
                  <a:cxn ang="0">
                    <a:pos x="12" y="143"/>
                  </a:cxn>
                  <a:cxn ang="0">
                    <a:pos x="0" y="113"/>
                  </a:cxn>
                </a:cxnLst>
                <a:rect l="0" t="0" r="r" b="b"/>
                <a:pathLst>
                  <a:path w="72" h="215">
                    <a:moveTo>
                      <a:pt x="0" y="113"/>
                    </a:moveTo>
                    <a:lnTo>
                      <a:pt x="0" y="101"/>
                    </a:lnTo>
                    <a:lnTo>
                      <a:pt x="0" y="83"/>
                    </a:lnTo>
                    <a:lnTo>
                      <a:pt x="0" y="36"/>
                    </a:lnTo>
                    <a:lnTo>
                      <a:pt x="0" y="18"/>
                    </a:lnTo>
                    <a:lnTo>
                      <a:pt x="12" y="6"/>
                    </a:lnTo>
                    <a:lnTo>
                      <a:pt x="18" y="0"/>
                    </a:lnTo>
                    <a:lnTo>
                      <a:pt x="30" y="6"/>
                    </a:lnTo>
                    <a:lnTo>
                      <a:pt x="30" y="6"/>
                    </a:lnTo>
                    <a:lnTo>
                      <a:pt x="54" y="24"/>
                    </a:lnTo>
                    <a:lnTo>
                      <a:pt x="66" y="42"/>
                    </a:lnTo>
                    <a:lnTo>
                      <a:pt x="72" y="65"/>
                    </a:lnTo>
                    <a:lnTo>
                      <a:pt x="66" y="89"/>
                    </a:lnTo>
                    <a:lnTo>
                      <a:pt x="66" y="89"/>
                    </a:lnTo>
                    <a:lnTo>
                      <a:pt x="60" y="113"/>
                    </a:lnTo>
                    <a:lnTo>
                      <a:pt x="66" y="137"/>
                    </a:lnTo>
                    <a:lnTo>
                      <a:pt x="60" y="167"/>
                    </a:lnTo>
                    <a:lnTo>
                      <a:pt x="54" y="191"/>
                    </a:lnTo>
                    <a:lnTo>
                      <a:pt x="54" y="191"/>
                    </a:lnTo>
                    <a:lnTo>
                      <a:pt x="42" y="209"/>
                    </a:lnTo>
                    <a:lnTo>
                      <a:pt x="30" y="215"/>
                    </a:lnTo>
                    <a:lnTo>
                      <a:pt x="24" y="209"/>
                    </a:lnTo>
                    <a:lnTo>
                      <a:pt x="24" y="185"/>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11702" name="Freeform 86"/>
              <p:cNvSpPr>
                <a:spLocks/>
              </p:cNvSpPr>
              <p:nvPr/>
            </p:nvSpPr>
            <p:spPr bwMode="auto">
              <a:xfrm flipH="1">
                <a:off x="4450" y="1792"/>
                <a:ext cx="75" cy="291"/>
              </a:xfrm>
              <a:custGeom>
                <a:avLst/>
                <a:gdLst/>
                <a:ahLst/>
                <a:cxnLst>
                  <a:cxn ang="0">
                    <a:pos x="6" y="101"/>
                  </a:cxn>
                  <a:cxn ang="0">
                    <a:pos x="0" y="71"/>
                  </a:cxn>
                  <a:cxn ang="0">
                    <a:pos x="0" y="36"/>
                  </a:cxn>
                  <a:cxn ang="0">
                    <a:pos x="0" y="18"/>
                  </a:cxn>
                  <a:cxn ang="0">
                    <a:pos x="6" y="6"/>
                  </a:cxn>
                  <a:cxn ang="0">
                    <a:pos x="12" y="0"/>
                  </a:cxn>
                  <a:cxn ang="0">
                    <a:pos x="24" y="6"/>
                  </a:cxn>
                  <a:cxn ang="0">
                    <a:pos x="24" y="6"/>
                  </a:cxn>
                  <a:cxn ang="0">
                    <a:pos x="42" y="18"/>
                  </a:cxn>
                  <a:cxn ang="0">
                    <a:pos x="48" y="42"/>
                  </a:cxn>
                  <a:cxn ang="0">
                    <a:pos x="54" y="59"/>
                  </a:cxn>
                  <a:cxn ang="0">
                    <a:pos x="48" y="83"/>
                  </a:cxn>
                  <a:cxn ang="0">
                    <a:pos x="48" y="83"/>
                  </a:cxn>
                  <a:cxn ang="0">
                    <a:pos x="48" y="107"/>
                  </a:cxn>
                  <a:cxn ang="0">
                    <a:pos x="48" y="131"/>
                  </a:cxn>
                  <a:cxn ang="0">
                    <a:pos x="48" y="155"/>
                  </a:cxn>
                  <a:cxn ang="0">
                    <a:pos x="42" y="179"/>
                  </a:cxn>
                  <a:cxn ang="0">
                    <a:pos x="42" y="179"/>
                  </a:cxn>
                  <a:cxn ang="0">
                    <a:pos x="36" y="197"/>
                  </a:cxn>
                  <a:cxn ang="0">
                    <a:pos x="30" y="203"/>
                  </a:cxn>
                  <a:cxn ang="0">
                    <a:pos x="24" y="191"/>
                  </a:cxn>
                  <a:cxn ang="0">
                    <a:pos x="18" y="167"/>
                  </a:cxn>
                  <a:cxn ang="0">
                    <a:pos x="18" y="167"/>
                  </a:cxn>
                  <a:cxn ang="0">
                    <a:pos x="18" y="143"/>
                  </a:cxn>
                  <a:cxn ang="0">
                    <a:pos x="12" y="131"/>
                  </a:cxn>
                  <a:cxn ang="0">
                    <a:pos x="12" y="113"/>
                  </a:cxn>
                  <a:cxn ang="0">
                    <a:pos x="6" y="101"/>
                  </a:cxn>
                </a:cxnLst>
                <a:rect l="0" t="0" r="r" b="b"/>
                <a:pathLst>
                  <a:path w="54" h="203">
                    <a:moveTo>
                      <a:pt x="6" y="101"/>
                    </a:moveTo>
                    <a:lnTo>
                      <a:pt x="0" y="71"/>
                    </a:lnTo>
                    <a:lnTo>
                      <a:pt x="0" y="36"/>
                    </a:lnTo>
                    <a:lnTo>
                      <a:pt x="0" y="18"/>
                    </a:lnTo>
                    <a:lnTo>
                      <a:pt x="6" y="6"/>
                    </a:lnTo>
                    <a:lnTo>
                      <a:pt x="12" y="0"/>
                    </a:lnTo>
                    <a:lnTo>
                      <a:pt x="24" y="6"/>
                    </a:lnTo>
                    <a:lnTo>
                      <a:pt x="24" y="6"/>
                    </a:lnTo>
                    <a:lnTo>
                      <a:pt x="42" y="18"/>
                    </a:lnTo>
                    <a:lnTo>
                      <a:pt x="48" y="42"/>
                    </a:lnTo>
                    <a:lnTo>
                      <a:pt x="54" y="59"/>
                    </a:lnTo>
                    <a:lnTo>
                      <a:pt x="48" y="83"/>
                    </a:lnTo>
                    <a:lnTo>
                      <a:pt x="48" y="83"/>
                    </a:lnTo>
                    <a:lnTo>
                      <a:pt x="48" y="107"/>
                    </a:lnTo>
                    <a:lnTo>
                      <a:pt x="48" y="131"/>
                    </a:lnTo>
                    <a:lnTo>
                      <a:pt x="48" y="155"/>
                    </a:lnTo>
                    <a:lnTo>
                      <a:pt x="42" y="179"/>
                    </a:lnTo>
                    <a:lnTo>
                      <a:pt x="42" y="179"/>
                    </a:lnTo>
                    <a:lnTo>
                      <a:pt x="36" y="197"/>
                    </a:lnTo>
                    <a:lnTo>
                      <a:pt x="30" y="203"/>
                    </a:lnTo>
                    <a:lnTo>
                      <a:pt x="24" y="191"/>
                    </a:lnTo>
                    <a:lnTo>
                      <a:pt x="18" y="167"/>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11703" name="Freeform 87"/>
              <p:cNvSpPr>
                <a:spLocks/>
              </p:cNvSpPr>
              <p:nvPr/>
            </p:nvSpPr>
            <p:spPr bwMode="auto">
              <a:xfrm flipH="1">
                <a:off x="4458" y="1818"/>
                <a:ext cx="58" cy="239"/>
              </a:xfrm>
              <a:custGeom>
                <a:avLst/>
                <a:gdLst/>
                <a:ahLst/>
                <a:cxnLst>
                  <a:cxn ang="0">
                    <a:pos x="6" y="83"/>
                  </a:cxn>
                  <a:cxn ang="0">
                    <a:pos x="0" y="53"/>
                  </a:cxn>
                  <a:cxn ang="0">
                    <a:pos x="0" y="24"/>
                  </a:cxn>
                  <a:cxn ang="0">
                    <a:pos x="6" y="0"/>
                  </a:cxn>
                  <a:cxn ang="0">
                    <a:pos x="12" y="0"/>
                  </a:cxn>
                  <a:cxn ang="0">
                    <a:pos x="24" y="0"/>
                  </a:cxn>
                  <a:cxn ang="0">
                    <a:pos x="24" y="0"/>
                  </a:cxn>
                  <a:cxn ang="0">
                    <a:pos x="42" y="24"/>
                  </a:cxn>
                  <a:cxn ang="0">
                    <a:pos x="42" y="41"/>
                  </a:cxn>
                  <a:cxn ang="0">
                    <a:pos x="42" y="65"/>
                  </a:cxn>
                  <a:cxn ang="0">
                    <a:pos x="42" y="65"/>
                  </a:cxn>
                  <a:cxn ang="0">
                    <a:pos x="42" y="89"/>
                  </a:cxn>
                  <a:cxn ang="0">
                    <a:pos x="36" y="107"/>
                  </a:cxn>
                  <a:cxn ang="0">
                    <a:pos x="36" y="149"/>
                  </a:cxn>
                  <a:cxn ang="0">
                    <a:pos x="36" y="149"/>
                  </a:cxn>
                  <a:cxn ang="0">
                    <a:pos x="30" y="167"/>
                  </a:cxn>
                  <a:cxn ang="0">
                    <a:pos x="24" y="167"/>
                  </a:cxn>
                  <a:cxn ang="0">
                    <a:pos x="18" y="161"/>
                  </a:cxn>
                  <a:cxn ang="0">
                    <a:pos x="18" y="143"/>
                  </a:cxn>
                  <a:cxn ang="0">
                    <a:pos x="18" y="143"/>
                  </a:cxn>
                  <a:cxn ang="0">
                    <a:pos x="18" y="119"/>
                  </a:cxn>
                  <a:cxn ang="0">
                    <a:pos x="12" y="107"/>
                  </a:cxn>
                  <a:cxn ang="0">
                    <a:pos x="12" y="95"/>
                  </a:cxn>
                  <a:cxn ang="0">
                    <a:pos x="6" y="83"/>
                  </a:cxn>
                </a:cxnLst>
                <a:rect l="0" t="0" r="r" b="b"/>
                <a:pathLst>
                  <a:path w="42" h="167">
                    <a:moveTo>
                      <a:pt x="6" y="83"/>
                    </a:moveTo>
                    <a:lnTo>
                      <a:pt x="0" y="53"/>
                    </a:lnTo>
                    <a:lnTo>
                      <a:pt x="0" y="24"/>
                    </a:lnTo>
                    <a:lnTo>
                      <a:pt x="6" y="0"/>
                    </a:lnTo>
                    <a:lnTo>
                      <a:pt x="12" y="0"/>
                    </a:lnTo>
                    <a:lnTo>
                      <a:pt x="24" y="0"/>
                    </a:lnTo>
                    <a:lnTo>
                      <a:pt x="24" y="0"/>
                    </a:lnTo>
                    <a:lnTo>
                      <a:pt x="42" y="24"/>
                    </a:lnTo>
                    <a:lnTo>
                      <a:pt x="42" y="41"/>
                    </a:lnTo>
                    <a:lnTo>
                      <a:pt x="42" y="65"/>
                    </a:lnTo>
                    <a:lnTo>
                      <a:pt x="42" y="65"/>
                    </a:lnTo>
                    <a:lnTo>
                      <a:pt x="42" y="89"/>
                    </a:lnTo>
                    <a:lnTo>
                      <a:pt x="36" y="107"/>
                    </a:lnTo>
                    <a:lnTo>
                      <a:pt x="36" y="149"/>
                    </a:lnTo>
                    <a:lnTo>
                      <a:pt x="36" y="149"/>
                    </a:lnTo>
                    <a:lnTo>
                      <a:pt x="30" y="167"/>
                    </a:lnTo>
                    <a:lnTo>
                      <a:pt x="24" y="167"/>
                    </a:lnTo>
                    <a:lnTo>
                      <a:pt x="18" y="161"/>
                    </a:lnTo>
                    <a:lnTo>
                      <a:pt x="18" y="143"/>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11704" name="Freeform 88"/>
              <p:cNvSpPr>
                <a:spLocks/>
              </p:cNvSpPr>
              <p:nvPr/>
            </p:nvSpPr>
            <p:spPr bwMode="auto">
              <a:xfrm flipH="1">
                <a:off x="4458" y="1827"/>
                <a:ext cx="50" cy="213"/>
              </a:xfrm>
              <a:custGeom>
                <a:avLst/>
                <a:gdLst/>
                <a:ahLst/>
                <a:cxnLst>
                  <a:cxn ang="0">
                    <a:pos x="18" y="0"/>
                  </a:cxn>
                  <a:cxn ang="0">
                    <a:pos x="30" y="12"/>
                  </a:cxn>
                  <a:cxn ang="0">
                    <a:pos x="36" y="18"/>
                  </a:cxn>
                  <a:cxn ang="0">
                    <a:pos x="36" y="35"/>
                  </a:cxn>
                  <a:cxn ang="0">
                    <a:pos x="30" y="59"/>
                  </a:cxn>
                  <a:cxn ang="0">
                    <a:pos x="30" y="59"/>
                  </a:cxn>
                  <a:cxn ang="0">
                    <a:pos x="30" y="83"/>
                  </a:cxn>
                  <a:cxn ang="0">
                    <a:pos x="30" y="101"/>
                  </a:cxn>
                  <a:cxn ang="0">
                    <a:pos x="30" y="119"/>
                  </a:cxn>
                  <a:cxn ang="0">
                    <a:pos x="30" y="137"/>
                  </a:cxn>
                  <a:cxn ang="0">
                    <a:pos x="30" y="137"/>
                  </a:cxn>
                  <a:cxn ang="0">
                    <a:pos x="24" y="149"/>
                  </a:cxn>
                  <a:cxn ang="0">
                    <a:pos x="24" y="149"/>
                  </a:cxn>
                  <a:cxn ang="0">
                    <a:pos x="18" y="143"/>
                  </a:cxn>
                  <a:cxn ang="0">
                    <a:pos x="18" y="125"/>
                  </a:cxn>
                  <a:cxn ang="0">
                    <a:pos x="18" y="125"/>
                  </a:cxn>
                  <a:cxn ang="0">
                    <a:pos x="18" y="107"/>
                  </a:cxn>
                  <a:cxn ang="0">
                    <a:pos x="18" y="95"/>
                  </a:cxn>
                  <a:cxn ang="0">
                    <a:pos x="12" y="89"/>
                  </a:cxn>
                  <a:cxn ang="0">
                    <a:pos x="6" y="77"/>
                  </a:cxn>
                  <a:cxn ang="0">
                    <a:pos x="6" y="77"/>
                  </a:cxn>
                  <a:cxn ang="0">
                    <a:pos x="0" y="47"/>
                  </a:cxn>
                  <a:cxn ang="0">
                    <a:pos x="0" y="18"/>
                  </a:cxn>
                  <a:cxn ang="0">
                    <a:pos x="6" y="0"/>
                  </a:cxn>
                  <a:cxn ang="0">
                    <a:pos x="12" y="0"/>
                  </a:cxn>
                  <a:cxn ang="0">
                    <a:pos x="18" y="0"/>
                  </a:cxn>
                </a:cxnLst>
                <a:rect l="0" t="0" r="r" b="b"/>
                <a:pathLst>
                  <a:path w="36" h="149">
                    <a:moveTo>
                      <a:pt x="18" y="0"/>
                    </a:moveTo>
                    <a:lnTo>
                      <a:pt x="30" y="12"/>
                    </a:lnTo>
                    <a:lnTo>
                      <a:pt x="36" y="18"/>
                    </a:lnTo>
                    <a:lnTo>
                      <a:pt x="36" y="35"/>
                    </a:lnTo>
                    <a:lnTo>
                      <a:pt x="30" y="59"/>
                    </a:lnTo>
                    <a:lnTo>
                      <a:pt x="30" y="59"/>
                    </a:lnTo>
                    <a:lnTo>
                      <a:pt x="30" y="83"/>
                    </a:lnTo>
                    <a:lnTo>
                      <a:pt x="30" y="101"/>
                    </a:lnTo>
                    <a:lnTo>
                      <a:pt x="30" y="119"/>
                    </a:lnTo>
                    <a:lnTo>
                      <a:pt x="30" y="137"/>
                    </a:lnTo>
                    <a:lnTo>
                      <a:pt x="30" y="137"/>
                    </a:lnTo>
                    <a:lnTo>
                      <a:pt x="24" y="149"/>
                    </a:lnTo>
                    <a:lnTo>
                      <a:pt x="24" y="149"/>
                    </a:lnTo>
                    <a:lnTo>
                      <a:pt x="18" y="143"/>
                    </a:lnTo>
                    <a:lnTo>
                      <a:pt x="18" y="125"/>
                    </a:lnTo>
                    <a:lnTo>
                      <a:pt x="18" y="125"/>
                    </a:lnTo>
                    <a:lnTo>
                      <a:pt x="18" y="107"/>
                    </a:lnTo>
                    <a:lnTo>
                      <a:pt x="18" y="95"/>
                    </a:lnTo>
                    <a:lnTo>
                      <a:pt x="12" y="89"/>
                    </a:lnTo>
                    <a:lnTo>
                      <a:pt x="6" y="77"/>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11705" name="Freeform 89"/>
              <p:cNvSpPr>
                <a:spLocks/>
              </p:cNvSpPr>
              <p:nvPr/>
            </p:nvSpPr>
            <p:spPr bwMode="auto">
              <a:xfrm flipH="1">
                <a:off x="4219" y="2485"/>
                <a:ext cx="198" cy="819"/>
              </a:xfrm>
              <a:custGeom>
                <a:avLst/>
                <a:gdLst/>
                <a:ahLst/>
                <a:cxnLst>
                  <a:cxn ang="0">
                    <a:pos x="143" y="0"/>
                  </a:cxn>
                  <a:cxn ang="0">
                    <a:pos x="137" y="12"/>
                  </a:cxn>
                  <a:cxn ang="0">
                    <a:pos x="119" y="65"/>
                  </a:cxn>
                  <a:cxn ang="0">
                    <a:pos x="96" y="89"/>
                  </a:cxn>
                  <a:cxn ang="0">
                    <a:pos x="84" y="107"/>
                  </a:cxn>
                  <a:cxn ang="0">
                    <a:pos x="84" y="149"/>
                  </a:cxn>
                  <a:cxn ang="0">
                    <a:pos x="84" y="167"/>
                  </a:cxn>
                  <a:cxn ang="0">
                    <a:pos x="72" y="233"/>
                  </a:cxn>
                  <a:cxn ang="0">
                    <a:pos x="54" y="316"/>
                  </a:cxn>
                  <a:cxn ang="0">
                    <a:pos x="48" y="382"/>
                  </a:cxn>
                  <a:cxn ang="0">
                    <a:pos x="48" y="400"/>
                  </a:cxn>
                  <a:cxn ang="0">
                    <a:pos x="42" y="484"/>
                  </a:cxn>
                  <a:cxn ang="0">
                    <a:pos x="42" y="502"/>
                  </a:cxn>
                  <a:cxn ang="0">
                    <a:pos x="36" y="532"/>
                  </a:cxn>
                  <a:cxn ang="0">
                    <a:pos x="18" y="549"/>
                  </a:cxn>
                  <a:cxn ang="0">
                    <a:pos x="0" y="561"/>
                  </a:cxn>
                  <a:cxn ang="0">
                    <a:pos x="6" y="561"/>
                  </a:cxn>
                  <a:cxn ang="0">
                    <a:pos x="24" y="555"/>
                  </a:cxn>
                  <a:cxn ang="0">
                    <a:pos x="42" y="543"/>
                  </a:cxn>
                  <a:cxn ang="0">
                    <a:pos x="42" y="549"/>
                  </a:cxn>
                  <a:cxn ang="0">
                    <a:pos x="42" y="573"/>
                  </a:cxn>
                  <a:cxn ang="0">
                    <a:pos x="48" y="573"/>
                  </a:cxn>
                  <a:cxn ang="0">
                    <a:pos x="48" y="555"/>
                  </a:cxn>
                  <a:cxn ang="0">
                    <a:pos x="48" y="526"/>
                  </a:cxn>
                  <a:cxn ang="0">
                    <a:pos x="54" y="502"/>
                  </a:cxn>
                  <a:cxn ang="0">
                    <a:pos x="60" y="472"/>
                  </a:cxn>
                  <a:cxn ang="0">
                    <a:pos x="66" y="436"/>
                  </a:cxn>
                  <a:cxn ang="0">
                    <a:pos x="66" y="436"/>
                  </a:cxn>
                  <a:cxn ang="0">
                    <a:pos x="66" y="424"/>
                  </a:cxn>
                  <a:cxn ang="0">
                    <a:pos x="66" y="382"/>
                  </a:cxn>
                  <a:cxn ang="0">
                    <a:pos x="72" y="352"/>
                  </a:cxn>
                  <a:cxn ang="0">
                    <a:pos x="78" y="281"/>
                  </a:cxn>
                  <a:cxn ang="0">
                    <a:pos x="78" y="257"/>
                  </a:cxn>
                  <a:cxn ang="0">
                    <a:pos x="84" y="209"/>
                  </a:cxn>
                  <a:cxn ang="0">
                    <a:pos x="102" y="149"/>
                  </a:cxn>
                  <a:cxn ang="0">
                    <a:pos x="107" y="125"/>
                  </a:cxn>
                  <a:cxn ang="0">
                    <a:pos x="119" y="89"/>
                  </a:cxn>
                  <a:cxn ang="0">
                    <a:pos x="125" y="77"/>
                  </a:cxn>
                  <a:cxn ang="0">
                    <a:pos x="143" y="30"/>
                  </a:cxn>
                </a:cxnLst>
                <a:rect l="0" t="0" r="r" b="b"/>
                <a:pathLst>
                  <a:path w="143" h="573">
                    <a:moveTo>
                      <a:pt x="143" y="6"/>
                    </a:moveTo>
                    <a:lnTo>
                      <a:pt x="143" y="0"/>
                    </a:lnTo>
                    <a:lnTo>
                      <a:pt x="143" y="6"/>
                    </a:lnTo>
                    <a:lnTo>
                      <a:pt x="137" y="12"/>
                    </a:lnTo>
                    <a:lnTo>
                      <a:pt x="131" y="30"/>
                    </a:lnTo>
                    <a:lnTo>
                      <a:pt x="119" y="65"/>
                    </a:lnTo>
                    <a:lnTo>
                      <a:pt x="107" y="77"/>
                    </a:lnTo>
                    <a:lnTo>
                      <a:pt x="96" y="89"/>
                    </a:lnTo>
                    <a:lnTo>
                      <a:pt x="96" y="89"/>
                    </a:lnTo>
                    <a:lnTo>
                      <a:pt x="84" y="107"/>
                    </a:lnTo>
                    <a:lnTo>
                      <a:pt x="84" y="119"/>
                    </a:lnTo>
                    <a:lnTo>
                      <a:pt x="84" y="149"/>
                    </a:lnTo>
                    <a:lnTo>
                      <a:pt x="84" y="149"/>
                    </a:lnTo>
                    <a:lnTo>
                      <a:pt x="84" y="167"/>
                    </a:lnTo>
                    <a:lnTo>
                      <a:pt x="78" y="197"/>
                    </a:lnTo>
                    <a:lnTo>
                      <a:pt x="72" y="233"/>
                    </a:lnTo>
                    <a:lnTo>
                      <a:pt x="60" y="275"/>
                    </a:lnTo>
                    <a:lnTo>
                      <a:pt x="54" y="316"/>
                    </a:lnTo>
                    <a:lnTo>
                      <a:pt x="48" y="352"/>
                    </a:lnTo>
                    <a:lnTo>
                      <a:pt x="48" y="382"/>
                    </a:lnTo>
                    <a:lnTo>
                      <a:pt x="48" y="400"/>
                    </a:lnTo>
                    <a:lnTo>
                      <a:pt x="48" y="400"/>
                    </a:lnTo>
                    <a:lnTo>
                      <a:pt x="42" y="460"/>
                    </a:lnTo>
                    <a:lnTo>
                      <a:pt x="42" y="484"/>
                    </a:lnTo>
                    <a:lnTo>
                      <a:pt x="42" y="502"/>
                    </a:lnTo>
                    <a:lnTo>
                      <a:pt x="42" y="502"/>
                    </a:lnTo>
                    <a:lnTo>
                      <a:pt x="42" y="520"/>
                    </a:lnTo>
                    <a:lnTo>
                      <a:pt x="36" y="532"/>
                    </a:lnTo>
                    <a:lnTo>
                      <a:pt x="18" y="549"/>
                    </a:lnTo>
                    <a:lnTo>
                      <a:pt x="18" y="549"/>
                    </a:lnTo>
                    <a:lnTo>
                      <a:pt x="0" y="561"/>
                    </a:lnTo>
                    <a:lnTo>
                      <a:pt x="0" y="561"/>
                    </a:lnTo>
                    <a:lnTo>
                      <a:pt x="6" y="561"/>
                    </a:lnTo>
                    <a:lnTo>
                      <a:pt x="6" y="561"/>
                    </a:lnTo>
                    <a:lnTo>
                      <a:pt x="18" y="561"/>
                    </a:lnTo>
                    <a:lnTo>
                      <a:pt x="24" y="555"/>
                    </a:lnTo>
                    <a:lnTo>
                      <a:pt x="36" y="549"/>
                    </a:lnTo>
                    <a:lnTo>
                      <a:pt x="42" y="543"/>
                    </a:lnTo>
                    <a:lnTo>
                      <a:pt x="42" y="543"/>
                    </a:lnTo>
                    <a:lnTo>
                      <a:pt x="42" y="549"/>
                    </a:lnTo>
                    <a:lnTo>
                      <a:pt x="42" y="561"/>
                    </a:lnTo>
                    <a:lnTo>
                      <a:pt x="42" y="573"/>
                    </a:lnTo>
                    <a:lnTo>
                      <a:pt x="48" y="573"/>
                    </a:lnTo>
                    <a:lnTo>
                      <a:pt x="48" y="573"/>
                    </a:lnTo>
                    <a:lnTo>
                      <a:pt x="48" y="561"/>
                    </a:lnTo>
                    <a:lnTo>
                      <a:pt x="48" y="555"/>
                    </a:lnTo>
                    <a:lnTo>
                      <a:pt x="48" y="538"/>
                    </a:lnTo>
                    <a:lnTo>
                      <a:pt x="48" y="526"/>
                    </a:lnTo>
                    <a:lnTo>
                      <a:pt x="48" y="526"/>
                    </a:lnTo>
                    <a:lnTo>
                      <a:pt x="54" y="502"/>
                    </a:lnTo>
                    <a:lnTo>
                      <a:pt x="60" y="472"/>
                    </a:lnTo>
                    <a:lnTo>
                      <a:pt x="60" y="472"/>
                    </a:lnTo>
                    <a:lnTo>
                      <a:pt x="66" y="448"/>
                    </a:lnTo>
                    <a:lnTo>
                      <a:pt x="66" y="436"/>
                    </a:lnTo>
                    <a:lnTo>
                      <a:pt x="66" y="436"/>
                    </a:lnTo>
                    <a:lnTo>
                      <a:pt x="66" y="436"/>
                    </a:lnTo>
                    <a:lnTo>
                      <a:pt x="66" y="436"/>
                    </a:lnTo>
                    <a:lnTo>
                      <a:pt x="66" y="424"/>
                    </a:lnTo>
                    <a:lnTo>
                      <a:pt x="66" y="406"/>
                    </a:lnTo>
                    <a:lnTo>
                      <a:pt x="66" y="382"/>
                    </a:lnTo>
                    <a:lnTo>
                      <a:pt x="66" y="382"/>
                    </a:lnTo>
                    <a:lnTo>
                      <a:pt x="72" y="352"/>
                    </a:lnTo>
                    <a:lnTo>
                      <a:pt x="78" y="316"/>
                    </a:lnTo>
                    <a:lnTo>
                      <a:pt x="78" y="281"/>
                    </a:lnTo>
                    <a:lnTo>
                      <a:pt x="78" y="257"/>
                    </a:lnTo>
                    <a:lnTo>
                      <a:pt x="78" y="257"/>
                    </a:lnTo>
                    <a:lnTo>
                      <a:pt x="84" y="239"/>
                    </a:lnTo>
                    <a:lnTo>
                      <a:pt x="84" y="209"/>
                    </a:lnTo>
                    <a:lnTo>
                      <a:pt x="96" y="179"/>
                    </a:lnTo>
                    <a:lnTo>
                      <a:pt x="102" y="149"/>
                    </a:lnTo>
                    <a:lnTo>
                      <a:pt x="102" y="149"/>
                    </a:lnTo>
                    <a:lnTo>
                      <a:pt x="107" y="125"/>
                    </a:lnTo>
                    <a:lnTo>
                      <a:pt x="113" y="113"/>
                    </a:lnTo>
                    <a:lnTo>
                      <a:pt x="119" y="89"/>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11706" name="Freeform 90"/>
              <p:cNvSpPr>
                <a:spLocks/>
              </p:cNvSpPr>
              <p:nvPr/>
            </p:nvSpPr>
            <p:spPr bwMode="auto">
              <a:xfrm flipH="1">
                <a:off x="4219" y="1126"/>
                <a:ext cx="90" cy="1000"/>
              </a:xfrm>
              <a:custGeom>
                <a:avLst/>
                <a:gdLst/>
                <a:ahLst/>
                <a:cxnLst>
                  <a:cxn ang="0">
                    <a:pos x="18" y="633"/>
                  </a:cxn>
                  <a:cxn ang="0">
                    <a:pos x="18" y="633"/>
                  </a:cxn>
                  <a:cxn ang="0">
                    <a:pos x="18" y="639"/>
                  </a:cxn>
                  <a:cxn ang="0">
                    <a:pos x="12" y="657"/>
                  </a:cxn>
                  <a:cxn ang="0">
                    <a:pos x="12" y="657"/>
                  </a:cxn>
                  <a:cxn ang="0">
                    <a:pos x="6" y="681"/>
                  </a:cxn>
                  <a:cxn ang="0">
                    <a:pos x="0" y="699"/>
                  </a:cxn>
                  <a:cxn ang="0">
                    <a:pos x="0" y="699"/>
                  </a:cxn>
                  <a:cxn ang="0">
                    <a:pos x="0" y="699"/>
                  </a:cxn>
                  <a:cxn ang="0">
                    <a:pos x="0" y="687"/>
                  </a:cxn>
                  <a:cxn ang="0">
                    <a:pos x="0" y="669"/>
                  </a:cxn>
                  <a:cxn ang="0">
                    <a:pos x="0" y="669"/>
                  </a:cxn>
                  <a:cxn ang="0">
                    <a:pos x="6" y="633"/>
                  </a:cxn>
                  <a:cxn ang="0">
                    <a:pos x="6" y="603"/>
                  </a:cxn>
                  <a:cxn ang="0">
                    <a:pos x="6" y="561"/>
                  </a:cxn>
                  <a:cxn ang="0">
                    <a:pos x="6" y="561"/>
                  </a:cxn>
                  <a:cxn ang="0">
                    <a:pos x="6" y="543"/>
                  </a:cxn>
                  <a:cxn ang="0">
                    <a:pos x="6" y="525"/>
                  </a:cxn>
                  <a:cxn ang="0">
                    <a:pos x="6" y="478"/>
                  </a:cxn>
                  <a:cxn ang="0">
                    <a:pos x="12" y="430"/>
                  </a:cxn>
                  <a:cxn ang="0">
                    <a:pos x="12" y="412"/>
                  </a:cxn>
                  <a:cxn ang="0">
                    <a:pos x="12" y="400"/>
                  </a:cxn>
                  <a:cxn ang="0">
                    <a:pos x="12" y="400"/>
                  </a:cxn>
                  <a:cxn ang="0">
                    <a:pos x="18" y="388"/>
                  </a:cxn>
                  <a:cxn ang="0">
                    <a:pos x="24" y="370"/>
                  </a:cxn>
                  <a:cxn ang="0">
                    <a:pos x="35" y="316"/>
                  </a:cxn>
                  <a:cxn ang="0">
                    <a:pos x="41" y="257"/>
                  </a:cxn>
                  <a:cxn ang="0">
                    <a:pos x="47" y="233"/>
                  </a:cxn>
                  <a:cxn ang="0">
                    <a:pos x="47" y="215"/>
                  </a:cxn>
                  <a:cxn ang="0">
                    <a:pos x="47" y="215"/>
                  </a:cxn>
                  <a:cxn ang="0">
                    <a:pos x="47" y="179"/>
                  </a:cxn>
                  <a:cxn ang="0">
                    <a:pos x="53" y="131"/>
                  </a:cxn>
                  <a:cxn ang="0">
                    <a:pos x="53" y="83"/>
                  </a:cxn>
                  <a:cxn ang="0">
                    <a:pos x="53" y="47"/>
                  </a:cxn>
                  <a:cxn ang="0">
                    <a:pos x="53" y="47"/>
                  </a:cxn>
                  <a:cxn ang="0">
                    <a:pos x="53" y="24"/>
                  </a:cxn>
                  <a:cxn ang="0">
                    <a:pos x="53" y="6"/>
                  </a:cxn>
                  <a:cxn ang="0">
                    <a:pos x="53" y="0"/>
                  </a:cxn>
                  <a:cxn ang="0">
                    <a:pos x="59" y="6"/>
                  </a:cxn>
                  <a:cxn ang="0">
                    <a:pos x="59" y="18"/>
                  </a:cxn>
                  <a:cxn ang="0">
                    <a:pos x="59" y="41"/>
                  </a:cxn>
                  <a:cxn ang="0">
                    <a:pos x="59" y="41"/>
                  </a:cxn>
                  <a:cxn ang="0">
                    <a:pos x="59" y="65"/>
                  </a:cxn>
                  <a:cxn ang="0">
                    <a:pos x="59" y="83"/>
                  </a:cxn>
                  <a:cxn ang="0">
                    <a:pos x="65" y="113"/>
                  </a:cxn>
                  <a:cxn ang="0">
                    <a:pos x="65" y="137"/>
                  </a:cxn>
                  <a:cxn ang="0">
                    <a:pos x="65" y="167"/>
                  </a:cxn>
                  <a:cxn ang="0">
                    <a:pos x="65" y="167"/>
                  </a:cxn>
                  <a:cxn ang="0">
                    <a:pos x="59" y="209"/>
                  </a:cxn>
                  <a:cxn ang="0">
                    <a:pos x="53" y="245"/>
                  </a:cxn>
                  <a:cxn ang="0">
                    <a:pos x="47" y="280"/>
                  </a:cxn>
                  <a:cxn ang="0">
                    <a:pos x="41" y="298"/>
                  </a:cxn>
                  <a:cxn ang="0">
                    <a:pos x="41" y="298"/>
                  </a:cxn>
                  <a:cxn ang="0">
                    <a:pos x="41" y="316"/>
                  </a:cxn>
                  <a:cxn ang="0">
                    <a:pos x="35" y="346"/>
                  </a:cxn>
                  <a:cxn ang="0">
                    <a:pos x="29" y="382"/>
                  </a:cxn>
                  <a:cxn ang="0">
                    <a:pos x="29" y="412"/>
                  </a:cxn>
                  <a:cxn ang="0">
                    <a:pos x="29" y="412"/>
                  </a:cxn>
                  <a:cxn ang="0">
                    <a:pos x="24" y="448"/>
                  </a:cxn>
                  <a:cxn ang="0">
                    <a:pos x="18" y="496"/>
                  </a:cxn>
                  <a:cxn ang="0">
                    <a:pos x="18" y="555"/>
                  </a:cxn>
                  <a:cxn ang="0">
                    <a:pos x="18" y="633"/>
                  </a:cxn>
                </a:cxnLst>
                <a:rect l="0" t="0" r="r" b="b"/>
                <a:pathLst>
                  <a:path w="65" h="699">
                    <a:moveTo>
                      <a:pt x="18" y="633"/>
                    </a:moveTo>
                    <a:lnTo>
                      <a:pt x="18" y="633"/>
                    </a:lnTo>
                    <a:lnTo>
                      <a:pt x="18" y="639"/>
                    </a:lnTo>
                    <a:lnTo>
                      <a:pt x="12" y="657"/>
                    </a:lnTo>
                    <a:lnTo>
                      <a:pt x="12" y="657"/>
                    </a:lnTo>
                    <a:lnTo>
                      <a:pt x="6" y="681"/>
                    </a:lnTo>
                    <a:lnTo>
                      <a:pt x="0" y="699"/>
                    </a:lnTo>
                    <a:lnTo>
                      <a:pt x="0" y="699"/>
                    </a:lnTo>
                    <a:lnTo>
                      <a:pt x="0" y="699"/>
                    </a:lnTo>
                    <a:lnTo>
                      <a:pt x="0" y="687"/>
                    </a:lnTo>
                    <a:lnTo>
                      <a:pt x="0" y="669"/>
                    </a:lnTo>
                    <a:lnTo>
                      <a:pt x="0" y="669"/>
                    </a:lnTo>
                    <a:lnTo>
                      <a:pt x="6" y="633"/>
                    </a:lnTo>
                    <a:lnTo>
                      <a:pt x="6" y="603"/>
                    </a:lnTo>
                    <a:lnTo>
                      <a:pt x="6" y="561"/>
                    </a:lnTo>
                    <a:lnTo>
                      <a:pt x="6" y="561"/>
                    </a:lnTo>
                    <a:lnTo>
                      <a:pt x="6" y="543"/>
                    </a:lnTo>
                    <a:lnTo>
                      <a:pt x="6" y="525"/>
                    </a:lnTo>
                    <a:lnTo>
                      <a:pt x="6" y="478"/>
                    </a:lnTo>
                    <a:lnTo>
                      <a:pt x="12" y="430"/>
                    </a:lnTo>
                    <a:lnTo>
                      <a:pt x="12" y="412"/>
                    </a:lnTo>
                    <a:lnTo>
                      <a:pt x="12" y="400"/>
                    </a:lnTo>
                    <a:lnTo>
                      <a:pt x="12" y="400"/>
                    </a:lnTo>
                    <a:lnTo>
                      <a:pt x="18" y="388"/>
                    </a:lnTo>
                    <a:lnTo>
                      <a:pt x="24" y="370"/>
                    </a:lnTo>
                    <a:lnTo>
                      <a:pt x="35" y="316"/>
                    </a:lnTo>
                    <a:lnTo>
                      <a:pt x="41" y="257"/>
                    </a:lnTo>
                    <a:lnTo>
                      <a:pt x="47" y="233"/>
                    </a:lnTo>
                    <a:lnTo>
                      <a:pt x="47" y="215"/>
                    </a:lnTo>
                    <a:lnTo>
                      <a:pt x="47" y="215"/>
                    </a:lnTo>
                    <a:lnTo>
                      <a:pt x="47" y="179"/>
                    </a:lnTo>
                    <a:lnTo>
                      <a:pt x="53" y="131"/>
                    </a:lnTo>
                    <a:lnTo>
                      <a:pt x="53" y="83"/>
                    </a:lnTo>
                    <a:lnTo>
                      <a:pt x="53" y="47"/>
                    </a:lnTo>
                    <a:lnTo>
                      <a:pt x="53" y="47"/>
                    </a:lnTo>
                    <a:lnTo>
                      <a:pt x="53" y="24"/>
                    </a:lnTo>
                    <a:lnTo>
                      <a:pt x="53" y="6"/>
                    </a:lnTo>
                    <a:lnTo>
                      <a:pt x="53" y="0"/>
                    </a:lnTo>
                    <a:lnTo>
                      <a:pt x="59" y="6"/>
                    </a:lnTo>
                    <a:lnTo>
                      <a:pt x="59" y="18"/>
                    </a:lnTo>
                    <a:lnTo>
                      <a:pt x="59" y="41"/>
                    </a:lnTo>
                    <a:lnTo>
                      <a:pt x="59" y="41"/>
                    </a:lnTo>
                    <a:lnTo>
                      <a:pt x="59" y="65"/>
                    </a:lnTo>
                    <a:lnTo>
                      <a:pt x="59" y="83"/>
                    </a:lnTo>
                    <a:lnTo>
                      <a:pt x="65" y="113"/>
                    </a:lnTo>
                    <a:lnTo>
                      <a:pt x="65" y="137"/>
                    </a:lnTo>
                    <a:lnTo>
                      <a:pt x="65" y="167"/>
                    </a:lnTo>
                    <a:lnTo>
                      <a:pt x="65" y="167"/>
                    </a:lnTo>
                    <a:lnTo>
                      <a:pt x="59" y="209"/>
                    </a:lnTo>
                    <a:lnTo>
                      <a:pt x="53" y="245"/>
                    </a:lnTo>
                    <a:lnTo>
                      <a:pt x="47" y="280"/>
                    </a:lnTo>
                    <a:lnTo>
                      <a:pt x="41" y="298"/>
                    </a:lnTo>
                    <a:lnTo>
                      <a:pt x="41" y="298"/>
                    </a:lnTo>
                    <a:lnTo>
                      <a:pt x="41" y="316"/>
                    </a:lnTo>
                    <a:lnTo>
                      <a:pt x="35" y="346"/>
                    </a:lnTo>
                    <a:lnTo>
                      <a:pt x="29" y="382"/>
                    </a:lnTo>
                    <a:lnTo>
                      <a:pt x="29" y="41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11707" name="Freeform 91"/>
              <p:cNvSpPr>
                <a:spLocks/>
              </p:cNvSpPr>
              <p:nvPr/>
            </p:nvSpPr>
            <p:spPr bwMode="auto">
              <a:xfrm flipH="1">
                <a:off x="4359" y="3502"/>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close/>
                  </a:path>
                </a:pathLst>
              </a:custGeom>
              <a:solidFill>
                <a:srgbClr val="FFCC19"/>
              </a:solidFill>
              <a:ln w="9525">
                <a:noFill/>
                <a:round/>
                <a:headEnd/>
                <a:tailEnd/>
              </a:ln>
            </p:spPr>
            <p:txBody>
              <a:bodyPr/>
              <a:lstStyle/>
              <a:p>
                <a:endParaRPr lang="fr-FR"/>
              </a:p>
            </p:txBody>
          </p:sp>
          <p:sp>
            <p:nvSpPr>
              <p:cNvPr id="111708" name="Freeform 92"/>
              <p:cNvSpPr>
                <a:spLocks/>
              </p:cNvSpPr>
              <p:nvPr/>
            </p:nvSpPr>
            <p:spPr bwMode="auto">
              <a:xfrm flipH="1">
                <a:off x="4359" y="3502"/>
                <a:ext cx="340" cy="221"/>
              </a:xfrm>
              <a:custGeom>
                <a:avLst/>
                <a:gdLst/>
                <a:ahLst/>
                <a:cxnLst>
                  <a:cxn ang="0">
                    <a:pos x="246" y="0"/>
                  </a:cxn>
                  <a:cxn ang="0">
                    <a:pos x="246" y="6"/>
                  </a:cxn>
                  <a:cxn ang="0">
                    <a:pos x="240" y="18"/>
                  </a:cxn>
                  <a:cxn ang="0">
                    <a:pos x="228" y="54"/>
                  </a:cxn>
                  <a:cxn ang="0">
                    <a:pos x="210" y="95"/>
                  </a:cxn>
                  <a:cxn ang="0">
                    <a:pos x="204" y="107"/>
                  </a:cxn>
                  <a:cxn ang="0">
                    <a:pos x="192" y="119"/>
                  </a:cxn>
                  <a:cxn ang="0">
                    <a:pos x="192" y="119"/>
                  </a:cxn>
                  <a:cxn ang="0">
                    <a:pos x="180" y="125"/>
                  </a:cxn>
                  <a:cxn ang="0">
                    <a:pos x="168" y="131"/>
                  </a:cxn>
                  <a:cxn ang="0">
                    <a:pos x="126" y="143"/>
                  </a:cxn>
                  <a:cxn ang="0">
                    <a:pos x="66" y="155"/>
                  </a:cxn>
                  <a:cxn ang="0">
                    <a:pos x="6" y="143"/>
                  </a:cxn>
                  <a:cxn ang="0">
                    <a:pos x="6" y="143"/>
                  </a:cxn>
                  <a:cxn ang="0">
                    <a:pos x="0" y="143"/>
                  </a:cxn>
                  <a:cxn ang="0">
                    <a:pos x="0" y="137"/>
                  </a:cxn>
                  <a:cxn ang="0">
                    <a:pos x="6" y="125"/>
                  </a:cxn>
                  <a:cxn ang="0">
                    <a:pos x="6" y="125"/>
                  </a:cxn>
                  <a:cxn ang="0">
                    <a:pos x="12" y="113"/>
                  </a:cxn>
                  <a:cxn ang="0">
                    <a:pos x="24" y="101"/>
                  </a:cxn>
                  <a:cxn ang="0">
                    <a:pos x="66" y="77"/>
                  </a:cxn>
                  <a:cxn ang="0">
                    <a:pos x="66" y="77"/>
                  </a:cxn>
                  <a:cxn ang="0">
                    <a:pos x="66" y="71"/>
                  </a:cxn>
                  <a:cxn ang="0">
                    <a:pos x="78" y="66"/>
                  </a:cxn>
                  <a:cxn ang="0">
                    <a:pos x="78" y="66"/>
                  </a:cxn>
                  <a:cxn ang="0">
                    <a:pos x="78" y="60"/>
                  </a:cxn>
                  <a:cxn ang="0">
                    <a:pos x="84" y="48"/>
                  </a:cxn>
                  <a:cxn ang="0">
                    <a:pos x="84" y="36"/>
                  </a:cxn>
                  <a:cxn ang="0">
                    <a:pos x="90" y="30"/>
                  </a:cxn>
                  <a:cxn ang="0">
                    <a:pos x="90" y="30"/>
                  </a:cxn>
                  <a:cxn ang="0">
                    <a:pos x="90" y="36"/>
                  </a:cxn>
                  <a:cxn ang="0">
                    <a:pos x="84" y="48"/>
                  </a:cxn>
                  <a:cxn ang="0">
                    <a:pos x="84" y="66"/>
                  </a:cxn>
                  <a:cxn ang="0">
                    <a:pos x="90" y="66"/>
                  </a:cxn>
                  <a:cxn ang="0">
                    <a:pos x="90" y="66"/>
                  </a:cxn>
                  <a:cxn ang="0">
                    <a:pos x="96" y="60"/>
                  </a:cxn>
                  <a:cxn ang="0">
                    <a:pos x="114" y="54"/>
                  </a:cxn>
                  <a:cxn ang="0">
                    <a:pos x="156" y="30"/>
                  </a:cxn>
                  <a:cxn ang="0">
                    <a:pos x="204" y="6"/>
                  </a:cxn>
                  <a:cxn ang="0">
                    <a:pos x="228" y="0"/>
                  </a:cxn>
                  <a:cxn ang="0">
                    <a:pos x="246" y="0"/>
                  </a:cxn>
                </a:cxnLst>
                <a:rect l="0" t="0" r="r" b="b"/>
                <a:pathLst>
                  <a:path w="246" h="155">
                    <a:moveTo>
                      <a:pt x="246" y="0"/>
                    </a:moveTo>
                    <a:lnTo>
                      <a:pt x="246" y="6"/>
                    </a:lnTo>
                    <a:lnTo>
                      <a:pt x="240" y="18"/>
                    </a:lnTo>
                    <a:lnTo>
                      <a:pt x="228" y="54"/>
                    </a:lnTo>
                    <a:lnTo>
                      <a:pt x="210" y="95"/>
                    </a:lnTo>
                    <a:lnTo>
                      <a:pt x="204" y="107"/>
                    </a:lnTo>
                    <a:lnTo>
                      <a:pt x="192" y="119"/>
                    </a:lnTo>
                    <a:lnTo>
                      <a:pt x="192" y="119"/>
                    </a:lnTo>
                    <a:lnTo>
                      <a:pt x="180" y="125"/>
                    </a:lnTo>
                    <a:lnTo>
                      <a:pt x="168" y="131"/>
                    </a:lnTo>
                    <a:lnTo>
                      <a:pt x="126" y="143"/>
                    </a:lnTo>
                    <a:lnTo>
                      <a:pt x="66" y="155"/>
                    </a:lnTo>
                    <a:lnTo>
                      <a:pt x="6" y="143"/>
                    </a:lnTo>
                    <a:lnTo>
                      <a:pt x="6" y="143"/>
                    </a:lnTo>
                    <a:lnTo>
                      <a:pt x="0" y="143"/>
                    </a:lnTo>
                    <a:lnTo>
                      <a:pt x="0" y="137"/>
                    </a:lnTo>
                    <a:lnTo>
                      <a:pt x="6" y="125"/>
                    </a:lnTo>
                    <a:lnTo>
                      <a:pt x="6" y="125"/>
                    </a:lnTo>
                    <a:lnTo>
                      <a:pt x="12" y="113"/>
                    </a:lnTo>
                    <a:lnTo>
                      <a:pt x="24" y="101"/>
                    </a:lnTo>
                    <a:lnTo>
                      <a:pt x="66" y="77"/>
                    </a:lnTo>
                    <a:lnTo>
                      <a:pt x="66" y="77"/>
                    </a:lnTo>
                    <a:lnTo>
                      <a:pt x="66" y="71"/>
                    </a:lnTo>
                    <a:lnTo>
                      <a:pt x="78" y="66"/>
                    </a:lnTo>
                    <a:lnTo>
                      <a:pt x="78" y="66"/>
                    </a:lnTo>
                    <a:lnTo>
                      <a:pt x="78" y="60"/>
                    </a:lnTo>
                    <a:lnTo>
                      <a:pt x="84" y="48"/>
                    </a:lnTo>
                    <a:lnTo>
                      <a:pt x="84" y="36"/>
                    </a:lnTo>
                    <a:lnTo>
                      <a:pt x="90" y="30"/>
                    </a:lnTo>
                    <a:lnTo>
                      <a:pt x="90" y="30"/>
                    </a:lnTo>
                    <a:lnTo>
                      <a:pt x="90" y="36"/>
                    </a:lnTo>
                    <a:lnTo>
                      <a:pt x="84" y="48"/>
                    </a:lnTo>
                    <a:lnTo>
                      <a:pt x="84" y="66"/>
                    </a:lnTo>
                    <a:lnTo>
                      <a:pt x="90" y="66"/>
                    </a:lnTo>
                    <a:lnTo>
                      <a:pt x="90" y="66"/>
                    </a:lnTo>
                    <a:lnTo>
                      <a:pt x="96" y="60"/>
                    </a:lnTo>
                    <a:lnTo>
                      <a:pt x="114" y="54"/>
                    </a:lnTo>
                    <a:lnTo>
                      <a:pt x="156" y="30"/>
                    </a:lnTo>
                    <a:lnTo>
                      <a:pt x="204" y="6"/>
                    </a:lnTo>
                    <a:lnTo>
                      <a:pt x="228" y="0"/>
                    </a:lnTo>
                    <a:lnTo>
                      <a:pt x="246" y="0"/>
                    </a:lnTo>
                  </a:path>
                </a:pathLst>
              </a:custGeom>
              <a:noFill/>
              <a:ln w="0">
                <a:solidFill>
                  <a:srgbClr val="000000"/>
                </a:solidFill>
                <a:prstDash val="solid"/>
                <a:round/>
                <a:headEnd/>
                <a:tailEnd/>
              </a:ln>
            </p:spPr>
            <p:txBody>
              <a:bodyPr/>
              <a:lstStyle/>
              <a:p>
                <a:endParaRPr lang="fr-FR"/>
              </a:p>
            </p:txBody>
          </p:sp>
          <p:sp>
            <p:nvSpPr>
              <p:cNvPr id="111709" name="Freeform 93"/>
              <p:cNvSpPr>
                <a:spLocks/>
              </p:cNvSpPr>
              <p:nvPr/>
            </p:nvSpPr>
            <p:spPr bwMode="auto">
              <a:xfrm flipH="1">
                <a:off x="4269" y="3356"/>
                <a:ext cx="65" cy="299"/>
              </a:xfrm>
              <a:custGeom>
                <a:avLst/>
                <a:gdLst/>
                <a:ahLst/>
                <a:cxnLst>
                  <a:cxn ang="0">
                    <a:pos x="18" y="60"/>
                  </a:cxn>
                  <a:cxn ang="0">
                    <a:pos x="18" y="54"/>
                  </a:cxn>
                  <a:cxn ang="0">
                    <a:pos x="24" y="36"/>
                  </a:cxn>
                  <a:cxn ang="0">
                    <a:pos x="30" y="18"/>
                  </a:cxn>
                  <a:cxn ang="0">
                    <a:pos x="47" y="0"/>
                  </a:cxn>
                  <a:cxn ang="0">
                    <a:pos x="47" y="0"/>
                  </a:cxn>
                  <a:cxn ang="0">
                    <a:pos x="47" y="6"/>
                  </a:cxn>
                  <a:cxn ang="0">
                    <a:pos x="42" y="30"/>
                  </a:cxn>
                  <a:cxn ang="0">
                    <a:pos x="42" y="60"/>
                  </a:cxn>
                  <a:cxn ang="0">
                    <a:pos x="36" y="96"/>
                  </a:cxn>
                  <a:cxn ang="0">
                    <a:pos x="30" y="132"/>
                  </a:cxn>
                  <a:cxn ang="0">
                    <a:pos x="24" y="162"/>
                  </a:cxn>
                  <a:cxn ang="0">
                    <a:pos x="18" y="191"/>
                  </a:cxn>
                  <a:cxn ang="0">
                    <a:pos x="12" y="209"/>
                  </a:cxn>
                  <a:cxn ang="0">
                    <a:pos x="0" y="203"/>
                  </a:cxn>
                  <a:cxn ang="0">
                    <a:pos x="18" y="60"/>
                  </a:cxn>
                  <a:cxn ang="0">
                    <a:pos x="18" y="60"/>
                  </a:cxn>
                </a:cxnLst>
                <a:rect l="0" t="0" r="r" b="b"/>
                <a:pathLst>
                  <a:path w="47" h="209">
                    <a:moveTo>
                      <a:pt x="18" y="60"/>
                    </a:moveTo>
                    <a:lnTo>
                      <a:pt x="18" y="54"/>
                    </a:lnTo>
                    <a:lnTo>
                      <a:pt x="24" y="36"/>
                    </a:lnTo>
                    <a:lnTo>
                      <a:pt x="30" y="18"/>
                    </a:lnTo>
                    <a:lnTo>
                      <a:pt x="47" y="0"/>
                    </a:lnTo>
                    <a:lnTo>
                      <a:pt x="47" y="0"/>
                    </a:lnTo>
                    <a:lnTo>
                      <a:pt x="47" y="6"/>
                    </a:lnTo>
                    <a:lnTo>
                      <a:pt x="42" y="30"/>
                    </a:lnTo>
                    <a:lnTo>
                      <a:pt x="42" y="60"/>
                    </a:lnTo>
                    <a:lnTo>
                      <a:pt x="36" y="96"/>
                    </a:lnTo>
                    <a:lnTo>
                      <a:pt x="30" y="132"/>
                    </a:lnTo>
                    <a:lnTo>
                      <a:pt x="24" y="162"/>
                    </a:lnTo>
                    <a:lnTo>
                      <a:pt x="18" y="191"/>
                    </a:lnTo>
                    <a:lnTo>
                      <a:pt x="12" y="209"/>
                    </a:lnTo>
                    <a:lnTo>
                      <a:pt x="0" y="203"/>
                    </a:lnTo>
                    <a:lnTo>
                      <a:pt x="18" y="60"/>
                    </a:lnTo>
                    <a:lnTo>
                      <a:pt x="18" y="60"/>
                    </a:lnTo>
                    <a:close/>
                  </a:path>
                </a:pathLst>
              </a:custGeom>
              <a:solidFill>
                <a:srgbClr val="BF8C00"/>
              </a:solidFill>
              <a:ln w="9525">
                <a:noFill/>
                <a:round/>
                <a:headEnd/>
                <a:tailEnd/>
              </a:ln>
            </p:spPr>
            <p:txBody>
              <a:bodyPr/>
              <a:lstStyle/>
              <a:p>
                <a:endParaRPr lang="fr-FR"/>
              </a:p>
            </p:txBody>
          </p:sp>
          <p:sp>
            <p:nvSpPr>
              <p:cNvPr id="111710" name="Freeform 94"/>
              <p:cNvSpPr>
                <a:spLocks/>
              </p:cNvSpPr>
              <p:nvPr/>
            </p:nvSpPr>
            <p:spPr bwMode="auto">
              <a:xfrm flipH="1">
                <a:off x="4269" y="3356"/>
                <a:ext cx="32" cy="51"/>
              </a:xfrm>
              <a:custGeom>
                <a:avLst/>
                <a:gdLst/>
                <a:ahLst/>
                <a:cxnLst>
                  <a:cxn ang="0">
                    <a:pos x="23" y="0"/>
                  </a:cxn>
                  <a:cxn ang="0">
                    <a:pos x="23" y="0"/>
                  </a:cxn>
                  <a:cxn ang="0">
                    <a:pos x="18" y="6"/>
                  </a:cxn>
                  <a:cxn ang="0">
                    <a:pos x="6" y="18"/>
                  </a:cxn>
                  <a:cxn ang="0">
                    <a:pos x="0" y="36"/>
                  </a:cxn>
                </a:cxnLst>
                <a:rect l="0" t="0" r="r" b="b"/>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11711" name="Freeform 95"/>
              <p:cNvSpPr>
                <a:spLocks/>
              </p:cNvSpPr>
              <p:nvPr/>
            </p:nvSpPr>
            <p:spPr bwMode="auto">
              <a:xfrm flipH="1">
                <a:off x="4301" y="3407"/>
                <a:ext cx="16" cy="52"/>
              </a:xfrm>
              <a:custGeom>
                <a:avLst/>
                <a:gdLst/>
                <a:ahLst/>
                <a:cxnLst>
                  <a:cxn ang="0">
                    <a:pos x="12" y="0"/>
                  </a:cxn>
                  <a:cxn ang="0">
                    <a:pos x="0" y="36"/>
                  </a:cxn>
                  <a:cxn ang="0">
                    <a:pos x="0" y="36"/>
                  </a:cxn>
                </a:cxnLst>
                <a:rect l="0" t="0" r="r" b="b"/>
                <a:pathLst>
                  <a:path w="12" h="36">
                    <a:moveTo>
                      <a:pt x="12" y="0"/>
                    </a:moveTo>
                    <a:lnTo>
                      <a:pt x="0" y="36"/>
                    </a:lnTo>
                    <a:lnTo>
                      <a:pt x="0" y="36"/>
                    </a:lnTo>
                  </a:path>
                </a:pathLst>
              </a:custGeom>
              <a:noFill/>
              <a:ln w="0">
                <a:solidFill>
                  <a:srgbClr val="000000"/>
                </a:solidFill>
                <a:prstDash val="solid"/>
                <a:round/>
                <a:headEnd/>
                <a:tailEnd/>
              </a:ln>
            </p:spPr>
            <p:txBody>
              <a:bodyPr/>
              <a:lstStyle/>
              <a:p>
                <a:endParaRPr lang="fr-FR"/>
              </a:p>
            </p:txBody>
          </p:sp>
          <p:sp>
            <p:nvSpPr>
              <p:cNvPr id="111712" name="Freeform 96"/>
              <p:cNvSpPr>
                <a:spLocks/>
              </p:cNvSpPr>
              <p:nvPr/>
            </p:nvSpPr>
            <p:spPr bwMode="auto">
              <a:xfrm flipH="1">
                <a:off x="4392" y="1356"/>
                <a:ext cx="265" cy="462"/>
              </a:xfrm>
              <a:custGeom>
                <a:avLst/>
                <a:gdLst/>
                <a:ahLst/>
                <a:cxnLst>
                  <a:cxn ang="0">
                    <a:pos x="30" y="24"/>
                  </a:cxn>
                  <a:cxn ang="0">
                    <a:pos x="42" y="48"/>
                  </a:cxn>
                  <a:cxn ang="0">
                    <a:pos x="54" y="72"/>
                  </a:cxn>
                  <a:cxn ang="0">
                    <a:pos x="84" y="131"/>
                  </a:cxn>
                  <a:cxn ang="0">
                    <a:pos x="120" y="197"/>
                  </a:cxn>
                  <a:cxn ang="0">
                    <a:pos x="138" y="227"/>
                  </a:cxn>
                  <a:cxn ang="0">
                    <a:pos x="156" y="245"/>
                  </a:cxn>
                  <a:cxn ang="0">
                    <a:pos x="156" y="245"/>
                  </a:cxn>
                  <a:cxn ang="0">
                    <a:pos x="180" y="275"/>
                  </a:cxn>
                  <a:cxn ang="0">
                    <a:pos x="192" y="305"/>
                  </a:cxn>
                  <a:cxn ang="0">
                    <a:pos x="180" y="323"/>
                  </a:cxn>
                  <a:cxn ang="0">
                    <a:pos x="168" y="323"/>
                  </a:cxn>
                  <a:cxn ang="0">
                    <a:pos x="156" y="323"/>
                  </a:cxn>
                  <a:cxn ang="0">
                    <a:pos x="156" y="323"/>
                  </a:cxn>
                  <a:cxn ang="0">
                    <a:pos x="138" y="305"/>
                  </a:cxn>
                  <a:cxn ang="0">
                    <a:pos x="120" y="287"/>
                  </a:cxn>
                  <a:cxn ang="0">
                    <a:pos x="96" y="275"/>
                  </a:cxn>
                  <a:cxn ang="0">
                    <a:pos x="90" y="275"/>
                  </a:cxn>
                  <a:cxn ang="0">
                    <a:pos x="78" y="281"/>
                  </a:cxn>
                  <a:cxn ang="0">
                    <a:pos x="78" y="281"/>
                  </a:cxn>
                  <a:cxn ang="0">
                    <a:pos x="78" y="287"/>
                  </a:cxn>
                  <a:cxn ang="0">
                    <a:pos x="66" y="287"/>
                  </a:cxn>
                  <a:cxn ang="0">
                    <a:pos x="54" y="281"/>
                  </a:cxn>
                  <a:cxn ang="0">
                    <a:pos x="48" y="269"/>
                  </a:cxn>
                  <a:cxn ang="0">
                    <a:pos x="42" y="251"/>
                  </a:cxn>
                  <a:cxn ang="0">
                    <a:pos x="42" y="251"/>
                  </a:cxn>
                  <a:cxn ang="0">
                    <a:pos x="36" y="221"/>
                  </a:cxn>
                  <a:cxn ang="0">
                    <a:pos x="24" y="173"/>
                  </a:cxn>
                  <a:cxn ang="0">
                    <a:pos x="12" y="125"/>
                  </a:cxn>
                  <a:cxn ang="0">
                    <a:pos x="6" y="72"/>
                  </a:cxn>
                  <a:cxn ang="0">
                    <a:pos x="0" y="36"/>
                  </a:cxn>
                  <a:cxn ang="0">
                    <a:pos x="6" y="6"/>
                  </a:cxn>
                  <a:cxn ang="0">
                    <a:pos x="6" y="0"/>
                  </a:cxn>
                  <a:cxn ang="0">
                    <a:pos x="12" y="0"/>
                  </a:cxn>
                  <a:cxn ang="0">
                    <a:pos x="18" y="12"/>
                  </a:cxn>
                  <a:cxn ang="0">
                    <a:pos x="30" y="24"/>
                  </a:cxn>
                </a:cxnLst>
                <a:rect l="0" t="0" r="r" b="b"/>
                <a:pathLst>
                  <a:path w="192" h="323">
                    <a:moveTo>
                      <a:pt x="30" y="24"/>
                    </a:moveTo>
                    <a:lnTo>
                      <a:pt x="42" y="48"/>
                    </a:lnTo>
                    <a:lnTo>
                      <a:pt x="54" y="72"/>
                    </a:lnTo>
                    <a:lnTo>
                      <a:pt x="84" y="131"/>
                    </a:lnTo>
                    <a:lnTo>
                      <a:pt x="120" y="197"/>
                    </a:lnTo>
                    <a:lnTo>
                      <a:pt x="138" y="227"/>
                    </a:lnTo>
                    <a:lnTo>
                      <a:pt x="156" y="245"/>
                    </a:lnTo>
                    <a:lnTo>
                      <a:pt x="156" y="245"/>
                    </a:lnTo>
                    <a:lnTo>
                      <a:pt x="180" y="275"/>
                    </a:lnTo>
                    <a:lnTo>
                      <a:pt x="192" y="305"/>
                    </a:lnTo>
                    <a:lnTo>
                      <a:pt x="180" y="323"/>
                    </a:lnTo>
                    <a:lnTo>
                      <a:pt x="168" y="323"/>
                    </a:lnTo>
                    <a:lnTo>
                      <a:pt x="156" y="323"/>
                    </a:lnTo>
                    <a:lnTo>
                      <a:pt x="156" y="323"/>
                    </a:lnTo>
                    <a:lnTo>
                      <a:pt x="138" y="305"/>
                    </a:lnTo>
                    <a:lnTo>
                      <a:pt x="120" y="287"/>
                    </a:lnTo>
                    <a:lnTo>
                      <a:pt x="96" y="275"/>
                    </a:lnTo>
                    <a:lnTo>
                      <a:pt x="90" y="275"/>
                    </a:lnTo>
                    <a:lnTo>
                      <a:pt x="78" y="281"/>
                    </a:lnTo>
                    <a:lnTo>
                      <a:pt x="78" y="281"/>
                    </a:lnTo>
                    <a:lnTo>
                      <a:pt x="78" y="287"/>
                    </a:lnTo>
                    <a:lnTo>
                      <a:pt x="66" y="287"/>
                    </a:lnTo>
                    <a:lnTo>
                      <a:pt x="54" y="281"/>
                    </a:lnTo>
                    <a:lnTo>
                      <a:pt x="48" y="269"/>
                    </a:lnTo>
                    <a:lnTo>
                      <a:pt x="42" y="251"/>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11713" name="Freeform 97"/>
              <p:cNvSpPr>
                <a:spLocks/>
              </p:cNvSpPr>
              <p:nvPr/>
            </p:nvSpPr>
            <p:spPr bwMode="auto">
              <a:xfrm flipH="1">
                <a:off x="4392" y="1391"/>
                <a:ext cx="257" cy="427"/>
              </a:xfrm>
              <a:custGeom>
                <a:avLst/>
                <a:gdLst/>
                <a:ahLst/>
                <a:cxnLst>
                  <a:cxn ang="0">
                    <a:pos x="30" y="30"/>
                  </a:cxn>
                  <a:cxn ang="0">
                    <a:pos x="42" y="48"/>
                  </a:cxn>
                  <a:cxn ang="0">
                    <a:pos x="48" y="72"/>
                  </a:cxn>
                  <a:cxn ang="0">
                    <a:pos x="78" y="125"/>
                  </a:cxn>
                  <a:cxn ang="0">
                    <a:pos x="108" y="179"/>
                  </a:cxn>
                  <a:cxn ang="0">
                    <a:pos x="150" y="227"/>
                  </a:cxn>
                  <a:cxn ang="0">
                    <a:pos x="150" y="227"/>
                  </a:cxn>
                  <a:cxn ang="0">
                    <a:pos x="174" y="263"/>
                  </a:cxn>
                  <a:cxn ang="0">
                    <a:pos x="186" y="287"/>
                  </a:cxn>
                  <a:cxn ang="0">
                    <a:pos x="174" y="299"/>
                  </a:cxn>
                  <a:cxn ang="0">
                    <a:pos x="162" y="299"/>
                  </a:cxn>
                  <a:cxn ang="0">
                    <a:pos x="150" y="293"/>
                  </a:cxn>
                  <a:cxn ang="0">
                    <a:pos x="150" y="293"/>
                  </a:cxn>
                  <a:cxn ang="0">
                    <a:pos x="132" y="281"/>
                  </a:cxn>
                  <a:cxn ang="0">
                    <a:pos x="114" y="263"/>
                  </a:cxn>
                  <a:cxn ang="0">
                    <a:pos x="90" y="251"/>
                  </a:cxn>
                  <a:cxn ang="0">
                    <a:pos x="84" y="251"/>
                  </a:cxn>
                  <a:cxn ang="0">
                    <a:pos x="72" y="257"/>
                  </a:cxn>
                  <a:cxn ang="0">
                    <a:pos x="72" y="257"/>
                  </a:cxn>
                  <a:cxn ang="0">
                    <a:pos x="72" y="263"/>
                  </a:cxn>
                  <a:cxn ang="0">
                    <a:pos x="66" y="263"/>
                  </a:cxn>
                  <a:cxn ang="0">
                    <a:pos x="54" y="257"/>
                  </a:cxn>
                  <a:cxn ang="0">
                    <a:pos x="48" y="245"/>
                  </a:cxn>
                  <a:cxn ang="0">
                    <a:pos x="42" y="227"/>
                  </a:cxn>
                  <a:cxn ang="0">
                    <a:pos x="42" y="227"/>
                  </a:cxn>
                  <a:cxn ang="0">
                    <a:pos x="30" y="191"/>
                  </a:cxn>
                  <a:cxn ang="0">
                    <a:pos x="24" y="149"/>
                  </a:cxn>
                  <a:cxn ang="0">
                    <a:pos x="12" y="107"/>
                  </a:cxn>
                  <a:cxn ang="0">
                    <a:pos x="0" y="66"/>
                  </a:cxn>
                  <a:cxn ang="0">
                    <a:pos x="0" y="30"/>
                  </a:cxn>
                  <a:cxn ang="0">
                    <a:pos x="0" y="6"/>
                  </a:cxn>
                  <a:cxn ang="0">
                    <a:pos x="6" y="0"/>
                  </a:cxn>
                  <a:cxn ang="0">
                    <a:pos x="12" y="6"/>
                  </a:cxn>
                  <a:cxn ang="0">
                    <a:pos x="18" y="12"/>
                  </a:cxn>
                  <a:cxn ang="0">
                    <a:pos x="30" y="30"/>
                  </a:cxn>
                </a:cxnLst>
                <a:rect l="0" t="0" r="r" b="b"/>
                <a:pathLst>
                  <a:path w="186" h="299">
                    <a:moveTo>
                      <a:pt x="30" y="30"/>
                    </a:moveTo>
                    <a:lnTo>
                      <a:pt x="42" y="48"/>
                    </a:lnTo>
                    <a:lnTo>
                      <a:pt x="48" y="72"/>
                    </a:lnTo>
                    <a:lnTo>
                      <a:pt x="78" y="125"/>
                    </a:lnTo>
                    <a:lnTo>
                      <a:pt x="108" y="179"/>
                    </a:lnTo>
                    <a:lnTo>
                      <a:pt x="150" y="227"/>
                    </a:lnTo>
                    <a:lnTo>
                      <a:pt x="150" y="227"/>
                    </a:lnTo>
                    <a:lnTo>
                      <a:pt x="174" y="263"/>
                    </a:lnTo>
                    <a:lnTo>
                      <a:pt x="186" y="287"/>
                    </a:lnTo>
                    <a:lnTo>
                      <a:pt x="174" y="299"/>
                    </a:lnTo>
                    <a:lnTo>
                      <a:pt x="162" y="299"/>
                    </a:lnTo>
                    <a:lnTo>
                      <a:pt x="150" y="293"/>
                    </a:lnTo>
                    <a:lnTo>
                      <a:pt x="150" y="293"/>
                    </a:lnTo>
                    <a:lnTo>
                      <a:pt x="132" y="281"/>
                    </a:lnTo>
                    <a:lnTo>
                      <a:pt x="114" y="263"/>
                    </a:lnTo>
                    <a:lnTo>
                      <a:pt x="90" y="251"/>
                    </a:lnTo>
                    <a:lnTo>
                      <a:pt x="84" y="251"/>
                    </a:lnTo>
                    <a:lnTo>
                      <a:pt x="72" y="257"/>
                    </a:lnTo>
                    <a:lnTo>
                      <a:pt x="72" y="257"/>
                    </a:lnTo>
                    <a:lnTo>
                      <a:pt x="72" y="263"/>
                    </a:lnTo>
                    <a:lnTo>
                      <a:pt x="66" y="263"/>
                    </a:lnTo>
                    <a:lnTo>
                      <a:pt x="54" y="257"/>
                    </a:lnTo>
                    <a:lnTo>
                      <a:pt x="48" y="245"/>
                    </a:lnTo>
                    <a:lnTo>
                      <a:pt x="42" y="227"/>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11714" name="Freeform 98"/>
              <p:cNvSpPr>
                <a:spLocks/>
              </p:cNvSpPr>
              <p:nvPr/>
            </p:nvSpPr>
            <p:spPr bwMode="auto">
              <a:xfrm flipH="1">
                <a:off x="4400" y="1433"/>
                <a:ext cx="249" cy="377"/>
              </a:xfrm>
              <a:custGeom>
                <a:avLst/>
                <a:gdLst/>
                <a:ahLst/>
                <a:cxnLst>
                  <a:cxn ang="0">
                    <a:pos x="24" y="18"/>
                  </a:cxn>
                  <a:cxn ang="0">
                    <a:pos x="48" y="59"/>
                  </a:cxn>
                  <a:cxn ang="0">
                    <a:pos x="72" y="107"/>
                  </a:cxn>
                  <a:cxn ang="0">
                    <a:pos x="102" y="161"/>
                  </a:cxn>
                  <a:cxn ang="0">
                    <a:pos x="138" y="197"/>
                  </a:cxn>
                  <a:cxn ang="0">
                    <a:pos x="138" y="197"/>
                  </a:cxn>
                  <a:cxn ang="0">
                    <a:pos x="168" y="233"/>
                  </a:cxn>
                  <a:cxn ang="0">
                    <a:pos x="180" y="257"/>
                  </a:cxn>
                  <a:cxn ang="0">
                    <a:pos x="168" y="263"/>
                  </a:cxn>
                  <a:cxn ang="0">
                    <a:pos x="144" y="257"/>
                  </a:cxn>
                  <a:cxn ang="0">
                    <a:pos x="144" y="257"/>
                  </a:cxn>
                  <a:cxn ang="0">
                    <a:pos x="126" y="245"/>
                  </a:cxn>
                  <a:cxn ang="0">
                    <a:pos x="108" y="227"/>
                  </a:cxn>
                  <a:cxn ang="0">
                    <a:pos x="90" y="215"/>
                  </a:cxn>
                  <a:cxn ang="0">
                    <a:pos x="78" y="215"/>
                  </a:cxn>
                  <a:cxn ang="0">
                    <a:pos x="66" y="221"/>
                  </a:cxn>
                  <a:cxn ang="0">
                    <a:pos x="66" y="221"/>
                  </a:cxn>
                  <a:cxn ang="0">
                    <a:pos x="66" y="227"/>
                  </a:cxn>
                  <a:cxn ang="0">
                    <a:pos x="60" y="227"/>
                  </a:cxn>
                  <a:cxn ang="0">
                    <a:pos x="54" y="221"/>
                  </a:cxn>
                  <a:cxn ang="0">
                    <a:pos x="48" y="209"/>
                  </a:cxn>
                  <a:cxn ang="0">
                    <a:pos x="42" y="191"/>
                  </a:cxn>
                  <a:cxn ang="0">
                    <a:pos x="42" y="191"/>
                  </a:cxn>
                  <a:cxn ang="0">
                    <a:pos x="36" y="161"/>
                  </a:cxn>
                  <a:cxn ang="0">
                    <a:pos x="24" y="125"/>
                  </a:cxn>
                  <a:cxn ang="0">
                    <a:pos x="12" y="83"/>
                  </a:cxn>
                  <a:cxn ang="0">
                    <a:pos x="6" y="48"/>
                  </a:cxn>
                  <a:cxn ang="0">
                    <a:pos x="0" y="18"/>
                  </a:cxn>
                  <a:cxn ang="0">
                    <a:pos x="0" y="0"/>
                  </a:cxn>
                  <a:cxn ang="0">
                    <a:pos x="12" y="0"/>
                  </a:cxn>
                  <a:cxn ang="0">
                    <a:pos x="18" y="6"/>
                  </a:cxn>
                  <a:cxn ang="0">
                    <a:pos x="24" y="18"/>
                  </a:cxn>
                </a:cxnLst>
                <a:rect l="0" t="0" r="r" b="b"/>
                <a:pathLst>
                  <a:path w="180" h="263">
                    <a:moveTo>
                      <a:pt x="24" y="18"/>
                    </a:moveTo>
                    <a:lnTo>
                      <a:pt x="48" y="59"/>
                    </a:lnTo>
                    <a:lnTo>
                      <a:pt x="72" y="107"/>
                    </a:lnTo>
                    <a:lnTo>
                      <a:pt x="102" y="161"/>
                    </a:lnTo>
                    <a:lnTo>
                      <a:pt x="138" y="197"/>
                    </a:lnTo>
                    <a:lnTo>
                      <a:pt x="138" y="197"/>
                    </a:lnTo>
                    <a:lnTo>
                      <a:pt x="168" y="233"/>
                    </a:lnTo>
                    <a:lnTo>
                      <a:pt x="180" y="257"/>
                    </a:lnTo>
                    <a:lnTo>
                      <a:pt x="168" y="263"/>
                    </a:lnTo>
                    <a:lnTo>
                      <a:pt x="144" y="257"/>
                    </a:lnTo>
                    <a:lnTo>
                      <a:pt x="144" y="257"/>
                    </a:lnTo>
                    <a:lnTo>
                      <a:pt x="126" y="245"/>
                    </a:lnTo>
                    <a:lnTo>
                      <a:pt x="108" y="227"/>
                    </a:lnTo>
                    <a:lnTo>
                      <a:pt x="90" y="215"/>
                    </a:lnTo>
                    <a:lnTo>
                      <a:pt x="78" y="215"/>
                    </a:lnTo>
                    <a:lnTo>
                      <a:pt x="66" y="221"/>
                    </a:lnTo>
                    <a:lnTo>
                      <a:pt x="66" y="221"/>
                    </a:lnTo>
                    <a:lnTo>
                      <a:pt x="66" y="227"/>
                    </a:lnTo>
                    <a:lnTo>
                      <a:pt x="60" y="227"/>
                    </a:lnTo>
                    <a:lnTo>
                      <a:pt x="54" y="221"/>
                    </a:lnTo>
                    <a:lnTo>
                      <a:pt x="48" y="209"/>
                    </a:lnTo>
                    <a:lnTo>
                      <a:pt x="42" y="191"/>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11715" name="Freeform 99"/>
              <p:cNvSpPr>
                <a:spLocks/>
              </p:cNvSpPr>
              <p:nvPr/>
            </p:nvSpPr>
            <p:spPr bwMode="auto">
              <a:xfrm flipH="1">
                <a:off x="4409" y="1468"/>
                <a:ext cx="232" cy="342"/>
              </a:xfrm>
              <a:custGeom>
                <a:avLst/>
                <a:gdLst/>
                <a:ahLst/>
                <a:cxnLst>
                  <a:cxn ang="0">
                    <a:pos x="18" y="24"/>
                  </a:cxn>
                  <a:cxn ang="0">
                    <a:pos x="36" y="59"/>
                  </a:cxn>
                  <a:cxn ang="0">
                    <a:pos x="60" y="101"/>
                  </a:cxn>
                  <a:cxn ang="0">
                    <a:pos x="90" y="143"/>
                  </a:cxn>
                  <a:cxn ang="0">
                    <a:pos x="126" y="179"/>
                  </a:cxn>
                  <a:cxn ang="0">
                    <a:pos x="126" y="179"/>
                  </a:cxn>
                  <a:cxn ang="0">
                    <a:pos x="156" y="209"/>
                  </a:cxn>
                  <a:cxn ang="0">
                    <a:pos x="168" y="233"/>
                  </a:cxn>
                  <a:cxn ang="0">
                    <a:pos x="156" y="239"/>
                  </a:cxn>
                  <a:cxn ang="0">
                    <a:pos x="132" y="227"/>
                  </a:cxn>
                  <a:cxn ang="0">
                    <a:pos x="132" y="227"/>
                  </a:cxn>
                  <a:cxn ang="0">
                    <a:pos x="114" y="215"/>
                  </a:cxn>
                  <a:cxn ang="0">
                    <a:pos x="102" y="197"/>
                  </a:cxn>
                  <a:cxn ang="0">
                    <a:pos x="78" y="191"/>
                  </a:cxn>
                  <a:cxn ang="0">
                    <a:pos x="72" y="191"/>
                  </a:cxn>
                  <a:cxn ang="0">
                    <a:pos x="60" y="197"/>
                  </a:cxn>
                  <a:cxn ang="0">
                    <a:pos x="60" y="197"/>
                  </a:cxn>
                  <a:cxn ang="0">
                    <a:pos x="60" y="197"/>
                  </a:cxn>
                  <a:cxn ang="0">
                    <a:pos x="54" y="203"/>
                  </a:cxn>
                  <a:cxn ang="0">
                    <a:pos x="48" y="191"/>
                  </a:cxn>
                  <a:cxn ang="0">
                    <a:pos x="42" y="179"/>
                  </a:cxn>
                  <a:cxn ang="0">
                    <a:pos x="36" y="161"/>
                  </a:cxn>
                  <a:cxn ang="0">
                    <a:pos x="36" y="161"/>
                  </a:cxn>
                  <a:cxn ang="0">
                    <a:pos x="30" y="131"/>
                  </a:cxn>
                  <a:cxn ang="0">
                    <a:pos x="18" y="101"/>
                  </a:cxn>
                  <a:cxn ang="0">
                    <a:pos x="12" y="65"/>
                  </a:cxn>
                  <a:cxn ang="0">
                    <a:pos x="0" y="35"/>
                  </a:cxn>
                  <a:cxn ang="0">
                    <a:pos x="0" y="12"/>
                  </a:cxn>
                  <a:cxn ang="0">
                    <a:pos x="0" y="0"/>
                  </a:cxn>
                  <a:cxn ang="0">
                    <a:pos x="6" y="0"/>
                  </a:cxn>
                  <a:cxn ang="0">
                    <a:pos x="18" y="24"/>
                  </a:cxn>
                </a:cxnLst>
                <a:rect l="0" t="0" r="r" b="b"/>
                <a:pathLst>
                  <a:path w="168" h="239">
                    <a:moveTo>
                      <a:pt x="18" y="24"/>
                    </a:moveTo>
                    <a:lnTo>
                      <a:pt x="36" y="59"/>
                    </a:lnTo>
                    <a:lnTo>
                      <a:pt x="60" y="101"/>
                    </a:lnTo>
                    <a:lnTo>
                      <a:pt x="90" y="143"/>
                    </a:lnTo>
                    <a:lnTo>
                      <a:pt x="126" y="179"/>
                    </a:lnTo>
                    <a:lnTo>
                      <a:pt x="126" y="179"/>
                    </a:lnTo>
                    <a:lnTo>
                      <a:pt x="156" y="209"/>
                    </a:lnTo>
                    <a:lnTo>
                      <a:pt x="168" y="233"/>
                    </a:lnTo>
                    <a:lnTo>
                      <a:pt x="156" y="239"/>
                    </a:lnTo>
                    <a:lnTo>
                      <a:pt x="132" y="227"/>
                    </a:lnTo>
                    <a:lnTo>
                      <a:pt x="132" y="227"/>
                    </a:lnTo>
                    <a:lnTo>
                      <a:pt x="114" y="215"/>
                    </a:lnTo>
                    <a:lnTo>
                      <a:pt x="102" y="197"/>
                    </a:lnTo>
                    <a:lnTo>
                      <a:pt x="78" y="191"/>
                    </a:lnTo>
                    <a:lnTo>
                      <a:pt x="72" y="191"/>
                    </a:lnTo>
                    <a:lnTo>
                      <a:pt x="60" y="197"/>
                    </a:lnTo>
                    <a:lnTo>
                      <a:pt x="60" y="197"/>
                    </a:lnTo>
                    <a:lnTo>
                      <a:pt x="60" y="197"/>
                    </a:lnTo>
                    <a:lnTo>
                      <a:pt x="54" y="203"/>
                    </a:lnTo>
                    <a:lnTo>
                      <a:pt x="48" y="191"/>
                    </a:lnTo>
                    <a:lnTo>
                      <a:pt x="42" y="179"/>
                    </a:lnTo>
                    <a:lnTo>
                      <a:pt x="36" y="161"/>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11716" name="Freeform 100"/>
              <p:cNvSpPr>
                <a:spLocks/>
              </p:cNvSpPr>
              <p:nvPr/>
            </p:nvSpPr>
            <p:spPr bwMode="auto">
              <a:xfrm flipH="1">
                <a:off x="4417" y="1502"/>
                <a:ext cx="224" cy="308"/>
              </a:xfrm>
              <a:custGeom>
                <a:avLst/>
                <a:gdLst/>
                <a:ahLst/>
                <a:cxnLst>
                  <a:cxn ang="0">
                    <a:pos x="18" y="23"/>
                  </a:cxn>
                  <a:cxn ang="0">
                    <a:pos x="36" y="59"/>
                  </a:cxn>
                  <a:cxn ang="0">
                    <a:pos x="54" y="95"/>
                  </a:cxn>
                  <a:cxn ang="0">
                    <a:pos x="78" y="131"/>
                  </a:cxn>
                  <a:cxn ang="0">
                    <a:pos x="114" y="167"/>
                  </a:cxn>
                  <a:cxn ang="0">
                    <a:pos x="114" y="167"/>
                  </a:cxn>
                  <a:cxn ang="0">
                    <a:pos x="150" y="197"/>
                  </a:cxn>
                  <a:cxn ang="0">
                    <a:pos x="162" y="215"/>
                  </a:cxn>
                  <a:cxn ang="0">
                    <a:pos x="156" y="215"/>
                  </a:cxn>
                  <a:cxn ang="0">
                    <a:pos x="126" y="203"/>
                  </a:cxn>
                  <a:cxn ang="0">
                    <a:pos x="126" y="203"/>
                  </a:cxn>
                  <a:cxn ang="0">
                    <a:pos x="114" y="191"/>
                  </a:cxn>
                  <a:cxn ang="0">
                    <a:pos x="102" y="173"/>
                  </a:cxn>
                  <a:cxn ang="0">
                    <a:pos x="84" y="167"/>
                  </a:cxn>
                  <a:cxn ang="0">
                    <a:pos x="72" y="167"/>
                  </a:cxn>
                  <a:cxn ang="0">
                    <a:pos x="60" y="173"/>
                  </a:cxn>
                  <a:cxn ang="0">
                    <a:pos x="60" y="173"/>
                  </a:cxn>
                  <a:cxn ang="0">
                    <a:pos x="60" y="179"/>
                  </a:cxn>
                  <a:cxn ang="0">
                    <a:pos x="54" y="179"/>
                  </a:cxn>
                  <a:cxn ang="0">
                    <a:pos x="48" y="167"/>
                  </a:cxn>
                  <a:cxn ang="0">
                    <a:pos x="42" y="155"/>
                  </a:cxn>
                  <a:cxn ang="0">
                    <a:pos x="36" y="137"/>
                  </a:cxn>
                  <a:cxn ang="0">
                    <a:pos x="36" y="137"/>
                  </a:cxn>
                  <a:cxn ang="0">
                    <a:pos x="30" y="107"/>
                  </a:cxn>
                  <a:cxn ang="0">
                    <a:pos x="24" y="77"/>
                  </a:cxn>
                  <a:cxn ang="0">
                    <a:pos x="12" y="47"/>
                  </a:cxn>
                  <a:cxn ang="0">
                    <a:pos x="6" y="23"/>
                  </a:cxn>
                  <a:cxn ang="0">
                    <a:pos x="0" y="6"/>
                  </a:cxn>
                  <a:cxn ang="0">
                    <a:pos x="0" y="0"/>
                  </a:cxn>
                  <a:cxn ang="0">
                    <a:pos x="6" y="0"/>
                  </a:cxn>
                  <a:cxn ang="0">
                    <a:pos x="18" y="23"/>
                  </a:cxn>
                </a:cxnLst>
                <a:rect l="0" t="0" r="r" b="b"/>
                <a:pathLst>
                  <a:path w="162" h="215">
                    <a:moveTo>
                      <a:pt x="18" y="23"/>
                    </a:moveTo>
                    <a:lnTo>
                      <a:pt x="36" y="59"/>
                    </a:lnTo>
                    <a:lnTo>
                      <a:pt x="54" y="95"/>
                    </a:lnTo>
                    <a:lnTo>
                      <a:pt x="78" y="131"/>
                    </a:lnTo>
                    <a:lnTo>
                      <a:pt x="114" y="167"/>
                    </a:lnTo>
                    <a:lnTo>
                      <a:pt x="114" y="167"/>
                    </a:lnTo>
                    <a:lnTo>
                      <a:pt x="150" y="197"/>
                    </a:lnTo>
                    <a:lnTo>
                      <a:pt x="162" y="215"/>
                    </a:lnTo>
                    <a:lnTo>
                      <a:pt x="156" y="215"/>
                    </a:lnTo>
                    <a:lnTo>
                      <a:pt x="126" y="203"/>
                    </a:lnTo>
                    <a:lnTo>
                      <a:pt x="126" y="203"/>
                    </a:lnTo>
                    <a:lnTo>
                      <a:pt x="114" y="191"/>
                    </a:lnTo>
                    <a:lnTo>
                      <a:pt x="102" y="173"/>
                    </a:lnTo>
                    <a:lnTo>
                      <a:pt x="84" y="167"/>
                    </a:lnTo>
                    <a:lnTo>
                      <a:pt x="72" y="167"/>
                    </a:lnTo>
                    <a:lnTo>
                      <a:pt x="60" y="173"/>
                    </a:lnTo>
                    <a:lnTo>
                      <a:pt x="60" y="173"/>
                    </a:lnTo>
                    <a:lnTo>
                      <a:pt x="60" y="179"/>
                    </a:lnTo>
                    <a:lnTo>
                      <a:pt x="54" y="179"/>
                    </a:lnTo>
                    <a:lnTo>
                      <a:pt x="48" y="167"/>
                    </a:lnTo>
                    <a:lnTo>
                      <a:pt x="42" y="155"/>
                    </a:lnTo>
                    <a:lnTo>
                      <a:pt x="36" y="137"/>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11717" name="Freeform 101"/>
              <p:cNvSpPr>
                <a:spLocks/>
              </p:cNvSpPr>
              <p:nvPr/>
            </p:nvSpPr>
            <p:spPr bwMode="auto">
              <a:xfrm flipH="1">
                <a:off x="4384" y="3545"/>
                <a:ext cx="207" cy="84"/>
              </a:xfrm>
              <a:custGeom>
                <a:avLst/>
                <a:gdLst/>
                <a:ahLst/>
                <a:cxnLst>
                  <a:cxn ang="0">
                    <a:pos x="150" y="0"/>
                  </a:cxn>
                  <a:cxn ang="0">
                    <a:pos x="138" y="0"/>
                  </a:cxn>
                  <a:cxn ang="0">
                    <a:pos x="126" y="0"/>
                  </a:cxn>
                  <a:cxn ang="0">
                    <a:pos x="108" y="6"/>
                  </a:cxn>
                  <a:cxn ang="0">
                    <a:pos x="90" y="18"/>
                  </a:cxn>
                  <a:cxn ang="0">
                    <a:pos x="78" y="24"/>
                  </a:cxn>
                  <a:cxn ang="0">
                    <a:pos x="66" y="30"/>
                  </a:cxn>
                  <a:cxn ang="0">
                    <a:pos x="42" y="41"/>
                  </a:cxn>
                  <a:cxn ang="0">
                    <a:pos x="24" y="47"/>
                  </a:cxn>
                  <a:cxn ang="0">
                    <a:pos x="18" y="53"/>
                  </a:cxn>
                  <a:cxn ang="0">
                    <a:pos x="6" y="59"/>
                  </a:cxn>
                  <a:cxn ang="0">
                    <a:pos x="0" y="59"/>
                  </a:cxn>
                </a:cxnLst>
                <a:rect l="0" t="0" r="r" b="b"/>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11718" name="Freeform 102"/>
              <p:cNvSpPr>
                <a:spLocks/>
              </p:cNvSpPr>
              <p:nvPr/>
            </p:nvSpPr>
            <p:spPr bwMode="auto">
              <a:xfrm flipH="1">
                <a:off x="4384" y="3562"/>
                <a:ext cx="215" cy="84"/>
              </a:xfrm>
              <a:custGeom>
                <a:avLst/>
                <a:gdLst/>
                <a:ahLst/>
                <a:cxnLst>
                  <a:cxn ang="0">
                    <a:pos x="156" y="0"/>
                  </a:cxn>
                  <a:cxn ang="0">
                    <a:pos x="144" y="0"/>
                  </a:cxn>
                  <a:cxn ang="0">
                    <a:pos x="132" y="6"/>
                  </a:cxn>
                  <a:cxn ang="0">
                    <a:pos x="114" y="6"/>
                  </a:cxn>
                  <a:cxn ang="0">
                    <a:pos x="96" y="18"/>
                  </a:cxn>
                  <a:cxn ang="0">
                    <a:pos x="84" y="24"/>
                  </a:cxn>
                  <a:cxn ang="0">
                    <a:pos x="66" y="29"/>
                  </a:cxn>
                  <a:cxn ang="0">
                    <a:pos x="42" y="41"/>
                  </a:cxn>
                  <a:cxn ang="0">
                    <a:pos x="30" y="47"/>
                  </a:cxn>
                  <a:cxn ang="0">
                    <a:pos x="18" y="53"/>
                  </a:cxn>
                  <a:cxn ang="0">
                    <a:pos x="6" y="59"/>
                  </a:cxn>
                  <a:cxn ang="0">
                    <a:pos x="0" y="59"/>
                  </a:cxn>
                </a:cxnLst>
                <a:rect l="0" t="0" r="r" b="b"/>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11719" name="Freeform 103"/>
              <p:cNvSpPr>
                <a:spLocks/>
              </p:cNvSpPr>
              <p:nvPr/>
            </p:nvSpPr>
            <p:spPr bwMode="auto">
              <a:xfrm flipH="1">
                <a:off x="4467" y="3638"/>
                <a:ext cx="223" cy="60"/>
              </a:xfrm>
              <a:custGeom>
                <a:avLst/>
                <a:gdLst/>
                <a:ahLst/>
                <a:cxnLst>
                  <a:cxn ang="0">
                    <a:pos x="162" y="6"/>
                  </a:cxn>
                  <a:cxn ang="0">
                    <a:pos x="156" y="18"/>
                  </a:cxn>
                  <a:cxn ang="0">
                    <a:pos x="144" y="18"/>
                  </a:cxn>
                  <a:cxn ang="0">
                    <a:pos x="132" y="24"/>
                  </a:cxn>
                  <a:cxn ang="0">
                    <a:pos x="132" y="24"/>
                  </a:cxn>
                  <a:cxn ang="0">
                    <a:pos x="108" y="30"/>
                  </a:cxn>
                  <a:cxn ang="0">
                    <a:pos x="78" y="36"/>
                  </a:cxn>
                  <a:cxn ang="0">
                    <a:pos x="42" y="42"/>
                  </a:cxn>
                  <a:cxn ang="0">
                    <a:pos x="6" y="36"/>
                  </a:cxn>
                  <a:cxn ang="0">
                    <a:pos x="6" y="36"/>
                  </a:cxn>
                  <a:cxn ang="0">
                    <a:pos x="0" y="36"/>
                  </a:cxn>
                  <a:cxn ang="0">
                    <a:pos x="0" y="36"/>
                  </a:cxn>
                  <a:cxn ang="0">
                    <a:pos x="6" y="30"/>
                  </a:cxn>
                  <a:cxn ang="0">
                    <a:pos x="6" y="30"/>
                  </a:cxn>
                  <a:cxn ang="0">
                    <a:pos x="18" y="30"/>
                  </a:cxn>
                  <a:cxn ang="0">
                    <a:pos x="36" y="30"/>
                  </a:cxn>
                  <a:cxn ang="0">
                    <a:pos x="54" y="36"/>
                  </a:cxn>
                  <a:cxn ang="0">
                    <a:pos x="84" y="30"/>
                  </a:cxn>
                  <a:cxn ang="0">
                    <a:pos x="84" y="30"/>
                  </a:cxn>
                  <a:cxn ang="0">
                    <a:pos x="108" y="24"/>
                  </a:cxn>
                  <a:cxn ang="0">
                    <a:pos x="120" y="24"/>
                  </a:cxn>
                  <a:cxn ang="0">
                    <a:pos x="138" y="18"/>
                  </a:cxn>
                  <a:cxn ang="0">
                    <a:pos x="138" y="18"/>
                  </a:cxn>
                  <a:cxn ang="0">
                    <a:pos x="162" y="6"/>
                  </a:cxn>
                  <a:cxn ang="0">
                    <a:pos x="162" y="0"/>
                  </a:cxn>
                  <a:cxn ang="0">
                    <a:pos x="162" y="6"/>
                  </a:cxn>
                </a:cxnLst>
                <a:rect l="0" t="0" r="r" b="b"/>
                <a:pathLst>
                  <a:path w="162" h="42">
                    <a:moveTo>
                      <a:pt x="162" y="6"/>
                    </a:moveTo>
                    <a:lnTo>
                      <a:pt x="156" y="18"/>
                    </a:lnTo>
                    <a:lnTo>
                      <a:pt x="144" y="18"/>
                    </a:lnTo>
                    <a:lnTo>
                      <a:pt x="132" y="24"/>
                    </a:lnTo>
                    <a:lnTo>
                      <a:pt x="132" y="24"/>
                    </a:lnTo>
                    <a:lnTo>
                      <a:pt x="108" y="30"/>
                    </a:lnTo>
                    <a:lnTo>
                      <a:pt x="78" y="36"/>
                    </a:lnTo>
                    <a:lnTo>
                      <a:pt x="42" y="42"/>
                    </a:lnTo>
                    <a:lnTo>
                      <a:pt x="6" y="36"/>
                    </a:lnTo>
                    <a:lnTo>
                      <a:pt x="6" y="36"/>
                    </a:lnTo>
                    <a:lnTo>
                      <a:pt x="0" y="36"/>
                    </a:lnTo>
                    <a:lnTo>
                      <a:pt x="0" y="36"/>
                    </a:lnTo>
                    <a:lnTo>
                      <a:pt x="6" y="30"/>
                    </a:lnTo>
                    <a:lnTo>
                      <a:pt x="6" y="30"/>
                    </a:lnTo>
                    <a:lnTo>
                      <a:pt x="18" y="30"/>
                    </a:lnTo>
                    <a:lnTo>
                      <a:pt x="36" y="30"/>
                    </a:lnTo>
                    <a:lnTo>
                      <a:pt x="54" y="36"/>
                    </a:lnTo>
                    <a:lnTo>
                      <a:pt x="84" y="30"/>
                    </a:lnTo>
                    <a:lnTo>
                      <a:pt x="84" y="30"/>
                    </a:lnTo>
                    <a:lnTo>
                      <a:pt x="108" y="24"/>
                    </a:lnTo>
                    <a:lnTo>
                      <a:pt x="120" y="24"/>
                    </a:lnTo>
                    <a:lnTo>
                      <a:pt x="138" y="18"/>
                    </a:lnTo>
                    <a:lnTo>
                      <a:pt x="138" y="18"/>
                    </a:lnTo>
                    <a:lnTo>
                      <a:pt x="162" y="6"/>
                    </a:lnTo>
                    <a:lnTo>
                      <a:pt x="162" y="0"/>
                    </a:lnTo>
                    <a:lnTo>
                      <a:pt x="162" y="6"/>
                    </a:lnTo>
                    <a:close/>
                  </a:path>
                </a:pathLst>
              </a:custGeom>
              <a:solidFill>
                <a:srgbClr val="FFD832"/>
              </a:solidFill>
              <a:ln w="9525">
                <a:noFill/>
                <a:round/>
                <a:headEnd/>
                <a:tailEnd/>
              </a:ln>
            </p:spPr>
            <p:txBody>
              <a:bodyPr/>
              <a:lstStyle/>
              <a:p>
                <a:endParaRPr lang="fr-FR"/>
              </a:p>
            </p:txBody>
          </p:sp>
          <p:sp>
            <p:nvSpPr>
              <p:cNvPr id="111720" name="Freeform 104"/>
              <p:cNvSpPr>
                <a:spLocks/>
              </p:cNvSpPr>
              <p:nvPr/>
            </p:nvSpPr>
            <p:spPr bwMode="auto">
              <a:xfrm flipH="1">
                <a:off x="4491" y="2109"/>
                <a:ext cx="42" cy="103"/>
              </a:xfrm>
              <a:custGeom>
                <a:avLst/>
                <a:gdLst/>
                <a:ahLst/>
                <a:cxnLst>
                  <a:cxn ang="0">
                    <a:pos x="0" y="24"/>
                  </a:cxn>
                  <a:cxn ang="0">
                    <a:pos x="0" y="24"/>
                  </a:cxn>
                  <a:cxn ang="0">
                    <a:pos x="6" y="18"/>
                  </a:cxn>
                  <a:cxn ang="0">
                    <a:pos x="18" y="18"/>
                  </a:cxn>
                  <a:cxn ang="0">
                    <a:pos x="24" y="6"/>
                  </a:cxn>
                  <a:cxn ang="0">
                    <a:pos x="24" y="6"/>
                  </a:cxn>
                  <a:cxn ang="0">
                    <a:pos x="30" y="0"/>
                  </a:cxn>
                  <a:cxn ang="0">
                    <a:pos x="30" y="12"/>
                  </a:cxn>
                  <a:cxn ang="0">
                    <a:pos x="24" y="30"/>
                  </a:cxn>
                  <a:cxn ang="0">
                    <a:pos x="24" y="30"/>
                  </a:cxn>
                  <a:cxn ang="0">
                    <a:pos x="24" y="42"/>
                  </a:cxn>
                  <a:cxn ang="0">
                    <a:pos x="24" y="54"/>
                  </a:cxn>
                  <a:cxn ang="0">
                    <a:pos x="18" y="66"/>
                  </a:cxn>
                  <a:cxn ang="0">
                    <a:pos x="12" y="72"/>
                  </a:cxn>
                  <a:cxn ang="0">
                    <a:pos x="12" y="72"/>
                  </a:cxn>
                  <a:cxn ang="0">
                    <a:pos x="12" y="66"/>
                  </a:cxn>
                  <a:cxn ang="0">
                    <a:pos x="6" y="54"/>
                  </a:cxn>
                  <a:cxn ang="0">
                    <a:pos x="6" y="36"/>
                  </a:cxn>
                  <a:cxn ang="0">
                    <a:pos x="0" y="24"/>
                  </a:cxn>
                </a:cxnLst>
                <a:rect l="0" t="0" r="r" b="b"/>
                <a:pathLst>
                  <a:path w="30" h="72">
                    <a:moveTo>
                      <a:pt x="0" y="24"/>
                    </a:moveTo>
                    <a:lnTo>
                      <a:pt x="0" y="24"/>
                    </a:lnTo>
                    <a:lnTo>
                      <a:pt x="6" y="18"/>
                    </a:lnTo>
                    <a:lnTo>
                      <a:pt x="18" y="18"/>
                    </a:lnTo>
                    <a:lnTo>
                      <a:pt x="24" y="6"/>
                    </a:lnTo>
                    <a:lnTo>
                      <a:pt x="24" y="6"/>
                    </a:lnTo>
                    <a:lnTo>
                      <a:pt x="30" y="0"/>
                    </a:lnTo>
                    <a:lnTo>
                      <a:pt x="30" y="12"/>
                    </a:lnTo>
                    <a:lnTo>
                      <a:pt x="24" y="30"/>
                    </a:lnTo>
                    <a:lnTo>
                      <a:pt x="24" y="30"/>
                    </a:lnTo>
                    <a:lnTo>
                      <a:pt x="24" y="42"/>
                    </a:lnTo>
                    <a:lnTo>
                      <a:pt x="24" y="54"/>
                    </a:lnTo>
                    <a:lnTo>
                      <a:pt x="18" y="66"/>
                    </a:lnTo>
                    <a:lnTo>
                      <a:pt x="12" y="72"/>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sp>
            <p:nvSpPr>
              <p:cNvPr id="111721" name="Freeform 105"/>
              <p:cNvSpPr>
                <a:spLocks/>
              </p:cNvSpPr>
              <p:nvPr/>
            </p:nvSpPr>
            <p:spPr bwMode="auto">
              <a:xfrm flipH="1">
                <a:off x="4282" y="576"/>
                <a:ext cx="331" cy="744"/>
              </a:xfrm>
              <a:custGeom>
                <a:avLst/>
                <a:gdLst/>
                <a:ahLst/>
                <a:cxnLst>
                  <a:cxn ang="0">
                    <a:pos x="60" y="0"/>
                  </a:cxn>
                  <a:cxn ang="0">
                    <a:pos x="102" y="6"/>
                  </a:cxn>
                  <a:cxn ang="0">
                    <a:pos x="138" y="24"/>
                  </a:cxn>
                  <a:cxn ang="0">
                    <a:pos x="162" y="42"/>
                  </a:cxn>
                  <a:cxn ang="0">
                    <a:pos x="186" y="72"/>
                  </a:cxn>
                  <a:cxn ang="0">
                    <a:pos x="210" y="138"/>
                  </a:cxn>
                  <a:cxn ang="0">
                    <a:pos x="216" y="215"/>
                  </a:cxn>
                  <a:cxn ang="0">
                    <a:pos x="210" y="299"/>
                  </a:cxn>
                  <a:cxn ang="0">
                    <a:pos x="192" y="383"/>
                  </a:cxn>
                  <a:cxn ang="0">
                    <a:pos x="174" y="448"/>
                  </a:cxn>
                  <a:cxn ang="0">
                    <a:pos x="162" y="478"/>
                  </a:cxn>
                  <a:cxn ang="0">
                    <a:pos x="150" y="496"/>
                  </a:cxn>
                  <a:cxn ang="0">
                    <a:pos x="150" y="496"/>
                  </a:cxn>
                  <a:cxn ang="0">
                    <a:pos x="132" y="514"/>
                  </a:cxn>
                  <a:cxn ang="0">
                    <a:pos x="114" y="520"/>
                  </a:cxn>
                  <a:cxn ang="0">
                    <a:pos x="96" y="508"/>
                  </a:cxn>
                  <a:cxn ang="0">
                    <a:pos x="78" y="484"/>
                  </a:cxn>
                  <a:cxn ang="0">
                    <a:pos x="54" y="448"/>
                  </a:cxn>
                  <a:cxn ang="0">
                    <a:pos x="42" y="407"/>
                  </a:cxn>
                  <a:cxn ang="0">
                    <a:pos x="24" y="359"/>
                  </a:cxn>
                  <a:cxn ang="0">
                    <a:pos x="12" y="305"/>
                  </a:cxn>
                  <a:cxn ang="0">
                    <a:pos x="0" y="198"/>
                  </a:cxn>
                  <a:cxn ang="0">
                    <a:pos x="0" y="144"/>
                  </a:cxn>
                  <a:cxn ang="0">
                    <a:pos x="0" y="96"/>
                  </a:cxn>
                  <a:cxn ang="0">
                    <a:pos x="6" y="60"/>
                  </a:cxn>
                  <a:cxn ang="0">
                    <a:pos x="18" y="24"/>
                  </a:cxn>
                  <a:cxn ang="0">
                    <a:pos x="36" y="6"/>
                  </a:cxn>
                  <a:cxn ang="0">
                    <a:pos x="60" y="0"/>
                  </a:cxn>
                </a:cxnLst>
                <a:rect l="0" t="0" r="r" b="b"/>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12700" cmpd="sng">
                <a:noFill/>
                <a:round/>
                <a:headEnd/>
                <a:tailEnd/>
              </a:ln>
            </p:spPr>
            <p:txBody>
              <a:bodyPr/>
              <a:lstStyle/>
              <a:p>
                <a:endParaRPr lang="fr-FR"/>
              </a:p>
            </p:txBody>
          </p:sp>
          <p:sp>
            <p:nvSpPr>
              <p:cNvPr id="111722" name="Freeform 106"/>
              <p:cNvSpPr>
                <a:spLocks/>
              </p:cNvSpPr>
              <p:nvPr/>
            </p:nvSpPr>
            <p:spPr bwMode="auto">
              <a:xfrm flipH="1">
                <a:off x="4272" y="2149"/>
                <a:ext cx="432" cy="1605"/>
              </a:xfrm>
              <a:custGeom>
                <a:avLst/>
                <a:gdLst/>
                <a:ahLst/>
                <a:cxnLst>
                  <a:cxn ang="0">
                    <a:pos x="521" y="0"/>
                  </a:cxn>
                  <a:cxn ang="0">
                    <a:pos x="552" y="126"/>
                  </a:cxn>
                  <a:cxn ang="0">
                    <a:pos x="694" y="205"/>
                  </a:cxn>
                  <a:cxn ang="0">
                    <a:pos x="647" y="394"/>
                  </a:cxn>
                  <a:cxn ang="0">
                    <a:pos x="663" y="442"/>
                  </a:cxn>
                  <a:cxn ang="0">
                    <a:pos x="694" y="489"/>
                  </a:cxn>
                  <a:cxn ang="0">
                    <a:pos x="726" y="584"/>
                  </a:cxn>
                  <a:cxn ang="0">
                    <a:pos x="552" y="710"/>
                  </a:cxn>
                  <a:cxn ang="0">
                    <a:pos x="505" y="915"/>
                  </a:cxn>
                  <a:cxn ang="0">
                    <a:pos x="473" y="1010"/>
                  </a:cxn>
                  <a:cxn ang="0">
                    <a:pos x="568" y="994"/>
                  </a:cxn>
                  <a:cxn ang="0">
                    <a:pos x="615" y="978"/>
                  </a:cxn>
                  <a:cxn ang="0">
                    <a:pos x="600" y="1042"/>
                  </a:cxn>
                  <a:cxn ang="0">
                    <a:pos x="568" y="1152"/>
                  </a:cxn>
                  <a:cxn ang="0">
                    <a:pos x="473" y="1199"/>
                  </a:cxn>
                  <a:cxn ang="0">
                    <a:pos x="489" y="1342"/>
                  </a:cxn>
                  <a:cxn ang="0">
                    <a:pos x="394" y="1373"/>
                  </a:cxn>
                  <a:cxn ang="0">
                    <a:pos x="205" y="1452"/>
                  </a:cxn>
                  <a:cxn ang="0">
                    <a:pos x="173" y="1499"/>
                  </a:cxn>
                  <a:cxn ang="0">
                    <a:pos x="157" y="1547"/>
                  </a:cxn>
                  <a:cxn ang="0">
                    <a:pos x="110" y="1563"/>
                  </a:cxn>
                  <a:cxn ang="0">
                    <a:pos x="0" y="1547"/>
                  </a:cxn>
                </a:cxnLst>
                <a:rect l="0" t="0" r="r" b="b"/>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12700" cmpd="sng">
                <a:solidFill>
                  <a:schemeClr val="accent2"/>
                </a:solidFill>
                <a:round/>
                <a:headEnd/>
                <a:tailEnd/>
              </a:ln>
              <a:effectLst/>
            </p:spPr>
            <p:txBody>
              <a:bodyPr wrap="none" anchor="ctr"/>
              <a:lstStyle/>
              <a:p>
                <a:endParaRPr lang="fr-FR"/>
              </a:p>
            </p:txBody>
          </p:sp>
          <p:sp>
            <p:nvSpPr>
              <p:cNvPr id="111723" name="Freeform 107"/>
              <p:cNvSpPr>
                <a:spLocks/>
              </p:cNvSpPr>
              <p:nvPr/>
            </p:nvSpPr>
            <p:spPr bwMode="auto">
              <a:xfrm>
                <a:off x="4425" y="1104"/>
                <a:ext cx="31" cy="215"/>
              </a:xfrm>
              <a:custGeom>
                <a:avLst/>
                <a:gdLst/>
                <a:ahLst/>
                <a:cxnLst>
                  <a:cxn ang="0">
                    <a:pos x="10" y="215"/>
                  </a:cxn>
                  <a:cxn ang="0">
                    <a:pos x="38" y="172"/>
                  </a:cxn>
                  <a:cxn ang="0">
                    <a:pos x="52" y="0"/>
                  </a:cxn>
                </a:cxnLst>
                <a:rect l="0" t="0" r="r" b="b"/>
                <a:pathLst>
                  <a:path w="52" h="215">
                    <a:moveTo>
                      <a:pt x="10" y="215"/>
                    </a:moveTo>
                    <a:cubicBezTo>
                      <a:pt x="19" y="201"/>
                      <a:pt x="36" y="189"/>
                      <a:pt x="38" y="172"/>
                    </a:cubicBezTo>
                    <a:cubicBezTo>
                      <a:pt x="45" y="105"/>
                      <a:pt x="0" y="56"/>
                      <a:pt x="52" y="0"/>
                    </a:cubicBezTo>
                  </a:path>
                </a:pathLst>
              </a:custGeom>
              <a:noFill/>
              <a:ln w="12700" cmpd="sng">
                <a:solidFill>
                  <a:schemeClr val="accent2"/>
                </a:solidFill>
                <a:round/>
                <a:headEnd/>
                <a:tailEnd/>
              </a:ln>
              <a:effectLst/>
            </p:spPr>
            <p:txBody>
              <a:bodyPr wrap="none" anchor="ctr"/>
              <a:lstStyle/>
              <a:p>
                <a:endParaRPr lang="fr-FR"/>
              </a:p>
            </p:txBody>
          </p:sp>
          <p:sp>
            <p:nvSpPr>
              <p:cNvPr id="111724" name="Freeform 108"/>
              <p:cNvSpPr>
                <a:spLocks/>
              </p:cNvSpPr>
              <p:nvPr/>
            </p:nvSpPr>
            <p:spPr bwMode="auto">
              <a:xfrm flipH="1">
                <a:off x="4368" y="1296"/>
                <a:ext cx="288" cy="658"/>
              </a:xfrm>
              <a:custGeom>
                <a:avLst/>
                <a:gdLst/>
                <a:ahLst/>
                <a:cxnLst>
                  <a:cxn ang="0">
                    <a:pos x="66" y="0"/>
                  </a:cxn>
                  <a:cxn ang="0">
                    <a:pos x="96" y="6"/>
                  </a:cxn>
                  <a:cxn ang="0">
                    <a:pos x="126" y="18"/>
                  </a:cxn>
                  <a:cxn ang="0">
                    <a:pos x="168" y="60"/>
                  </a:cxn>
                  <a:cxn ang="0">
                    <a:pos x="192" y="120"/>
                  </a:cxn>
                  <a:cxn ang="0">
                    <a:pos x="198" y="185"/>
                  </a:cxn>
                  <a:cxn ang="0">
                    <a:pos x="192" y="257"/>
                  </a:cxn>
                  <a:cxn ang="0">
                    <a:pos x="180" y="329"/>
                  </a:cxn>
                  <a:cxn ang="0">
                    <a:pos x="162" y="389"/>
                  </a:cxn>
                  <a:cxn ang="0">
                    <a:pos x="138" y="436"/>
                  </a:cxn>
                  <a:cxn ang="0">
                    <a:pos x="138" y="436"/>
                  </a:cxn>
                  <a:cxn ang="0">
                    <a:pos x="120" y="454"/>
                  </a:cxn>
                  <a:cxn ang="0">
                    <a:pos x="102" y="460"/>
                  </a:cxn>
                  <a:cxn ang="0">
                    <a:pos x="90" y="448"/>
                  </a:cxn>
                  <a:cxn ang="0">
                    <a:pos x="72" y="430"/>
                  </a:cxn>
                  <a:cxn ang="0">
                    <a:pos x="54" y="401"/>
                  </a:cxn>
                  <a:cxn ang="0">
                    <a:pos x="42" y="365"/>
                  </a:cxn>
                  <a:cxn ang="0">
                    <a:pos x="18" y="275"/>
                  </a:cxn>
                  <a:cxn ang="0">
                    <a:pos x="6" y="174"/>
                  </a:cxn>
                  <a:cxn ang="0">
                    <a:pos x="0" y="132"/>
                  </a:cxn>
                  <a:cxn ang="0">
                    <a:pos x="6" y="90"/>
                  </a:cxn>
                  <a:cxn ang="0">
                    <a:pos x="12" y="54"/>
                  </a:cxn>
                  <a:cxn ang="0">
                    <a:pos x="24" y="24"/>
                  </a:cxn>
                  <a:cxn ang="0">
                    <a:pos x="42" y="6"/>
                  </a:cxn>
                  <a:cxn ang="0">
                    <a:pos x="66" y="0"/>
                  </a:cxn>
                </a:cxnLst>
                <a:rect l="0" t="0" r="r" b="b"/>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6586B"/>
              </a:solidFill>
              <a:ln w="9525">
                <a:noFill/>
                <a:round/>
                <a:headEnd/>
                <a:tailEnd/>
              </a:ln>
            </p:spPr>
            <p:txBody>
              <a:bodyPr/>
              <a:lstStyle/>
              <a:p>
                <a:endParaRPr lang="fr-FR"/>
              </a:p>
            </p:txBody>
          </p:sp>
          <p:sp>
            <p:nvSpPr>
              <p:cNvPr id="111725" name="Freeform 109"/>
              <p:cNvSpPr>
                <a:spLocks/>
              </p:cNvSpPr>
              <p:nvPr/>
            </p:nvSpPr>
            <p:spPr bwMode="auto">
              <a:xfrm flipH="1">
                <a:off x="4333" y="1407"/>
                <a:ext cx="275" cy="801"/>
              </a:xfrm>
              <a:custGeom>
                <a:avLst/>
                <a:gdLst/>
                <a:ahLst/>
                <a:cxnLst>
                  <a:cxn ang="0">
                    <a:pos x="511" y="0"/>
                  </a:cxn>
                  <a:cxn ang="0">
                    <a:pos x="448" y="79"/>
                  </a:cxn>
                  <a:cxn ang="0">
                    <a:pos x="417" y="126"/>
                  </a:cxn>
                  <a:cxn ang="0">
                    <a:pos x="322" y="158"/>
                  </a:cxn>
                  <a:cxn ang="0">
                    <a:pos x="275" y="173"/>
                  </a:cxn>
                  <a:cxn ang="0">
                    <a:pos x="243" y="221"/>
                  </a:cxn>
                  <a:cxn ang="0">
                    <a:pos x="211" y="316"/>
                  </a:cxn>
                  <a:cxn ang="0">
                    <a:pos x="259" y="347"/>
                  </a:cxn>
                  <a:cxn ang="0">
                    <a:pos x="164" y="363"/>
                  </a:cxn>
                  <a:cxn ang="0">
                    <a:pos x="101" y="473"/>
                  </a:cxn>
                  <a:cxn ang="0">
                    <a:pos x="53" y="600"/>
                  </a:cxn>
                  <a:cxn ang="0">
                    <a:pos x="6" y="631"/>
                  </a:cxn>
                  <a:cxn ang="0">
                    <a:pos x="22" y="679"/>
                  </a:cxn>
                  <a:cxn ang="0">
                    <a:pos x="164" y="663"/>
                  </a:cxn>
                  <a:cxn ang="0">
                    <a:pos x="148" y="584"/>
                  </a:cxn>
                  <a:cxn ang="0">
                    <a:pos x="196" y="552"/>
                  </a:cxn>
                  <a:cxn ang="0">
                    <a:pos x="211" y="631"/>
                  </a:cxn>
                  <a:cxn ang="0">
                    <a:pos x="290" y="615"/>
                  </a:cxn>
                  <a:cxn ang="0">
                    <a:pos x="180" y="742"/>
                  </a:cxn>
                  <a:cxn ang="0">
                    <a:pos x="227" y="773"/>
                  </a:cxn>
                  <a:cxn ang="0">
                    <a:pos x="164" y="836"/>
                  </a:cxn>
                  <a:cxn ang="0">
                    <a:pos x="196" y="915"/>
                  </a:cxn>
                  <a:cxn ang="0">
                    <a:pos x="117" y="994"/>
                  </a:cxn>
                  <a:cxn ang="0">
                    <a:pos x="164" y="1026"/>
                  </a:cxn>
                  <a:cxn ang="0">
                    <a:pos x="227" y="1121"/>
                  </a:cxn>
                </a:cxnLst>
                <a:rect l="0" t="0" r="r" b="b"/>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a:effectLst/>
            </p:spPr>
            <p:txBody>
              <a:bodyPr wrap="none" anchor="ctr"/>
              <a:lstStyle/>
              <a:p>
                <a:endParaRPr lang="fr-FR"/>
              </a:p>
            </p:txBody>
          </p:sp>
          <p:sp>
            <p:nvSpPr>
              <p:cNvPr id="111726" name="Freeform 110"/>
              <p:cNvSpPr>
                <a:spLocks/>
              </p:cNvSpPr>
              <p:nvPr/>
            </p:nvSpPr>
            <p:spPr bwMode="auto">
              <a:xfrm flipH="1">
                <a:off x="4416" y="2160"/>
                <a:ext cx="137" cy="1071"/>
              </a:xfrm>
              <a:custGeom>
                <a:avLst/>
                <a:gdLst/>
                <a:ahLst/>
                <a:cxnLst>
                  <a:cxn ang="0">
                    <a:pos x="331" y="0"/>
                  </a:cxn>
                  <a:cxn ang="0">
                    <a:pos x="379" y="47"/>
                  </a:cxn>
                  <a:cxn ang="0">
                    <a:pos x="426" y="79"/>
                  </a:cxn>
                  <a:cxn ang="0">
                    <a:pos x="458" y="174"/>
                  </a:cxn>
                  <a:cxn ang="0">
                    <a:pos x="410" y="316"/>
                  </a:cxn>
                  <a:cxn ang="0">
                    <a:pos x="395" y="363"/>
                  </a:cxn>
                  <a:cxn ang="0">
                    <a:pos x="410" y="411"/>
                  </a:cxn>
                  <a:cxn ang="0">
                    <a:pos x="473" y="505"/>
                  </a:cxn>
                  <a:cxn ang="0">
                    <a:pos x="395" y="726"/>
                  </a:cxn>
                  <a:cxn ang="0">
                    <a:pos x="379" y="837"/>
                  </a:cxn>
                  <a:cxn ang="0">
                    <a:pos x="379" y="1026"/>
                  </a:cxn>
                  <a:cxn ang="0">
                    <a:pos x="284" y="1089"/>
                  </a:cxn>
                  <a:cxn ang="0">
                    <a:pos x="252" y="1231"/>
                  </a:cxn>
                  <a:cxn ang="0">
                    <a:pos x="221" y="1389"/>
                  </a:cxn>
                  <a:cxn ang="0">
                    <a:pos x="174" y="1405"/>
                  </a:cxn>
                  <a:cxn ang="0">
                    <a:pos x="126" y="1437"/>
                  </a:cxn>
                  <a:cxn ang="0">
                    <a:pos x="47" y="1673"/>
                  </a:cxn>
                  <a:cxn ang="0">
                    <a:pos x="63" y="1721"/>
                  </a:cxn>
                  <a:cxn ang="0">
                    <a:pos x="31" y="1815"/>
                  </a:cxn>
                  <a:cxn ang="0">
                    <a:pos x="47" y="2021"/>
                  </a:cxn>
                  <a:cxn ang="0">
                    <a:pos x="16" y="2115"/>
                  </a:cxn>
                  <a:cxn ang="0">
                    <a:pos x="95" y="2194"/>
                  </a:cxn>
                  <a:cxn ang="0">
                    <a:pos x="63" y="2242"/>
                  </a:cxn>
                  <a:cxn ang="0">
                    <a:pos x="0" y="2463"/>
                  </a:cxn>
                </a:cxnLst>
                <a:rect l="0" t="0" r="r" b="b"/>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12700" cmpd="sng">
                <a:solidFill>
                  <a:schemeClr val="accent2"/>
                </a:solidFill>
                <a:round/>
                <a:headEnd/>
                <a:tailEnd/>
              </a:ln>
              <a:effectLst/>
            </p:spPr>
            <p:txBody>
              <a:bodyPr wrap="none" anchor="ctr"/>
              <a:lstStyle/>
              <a:p>
                <a:endParaRPr lang="fr-FR"/>
              </a:p>
            </p:txBody>
          </p:sp>
          <p:sp>
            <p:nvSpPr>
              <p:cNvPr id="111727" name="Freeform 111"/>
              <p:cNvSpPr>
                <a:spLocks/>
              </p:cNvSpPr>
              <p:nvPr/>
            </p:nvSpPr>
            <p:spPr bwMode="auto">
              <a:xfrm>
                <a:off x="4260" y="1385"/>
                <a:ext cx="133" cy="844"/>
              </a:xfrm>
              <a:custGeom>
                <a:avLst/>
                <a:gdLst/>
                <a:ahLst/>
                <a:cxnLst>
                  <a:cxn ang="0">
                    <a:pos x="112" y="844"/>
                  </a:cxn>
                  <a:cxn ang="0">
                    <a:pos x="26" y="587"/>
                  </a:cxn>
                  <a:cxn ang="0">
                    <a:pos x="40" y="444"/>
                  </a:cxn>
                  <a:cxn ang="0">
                    <a:pos x="69" y="358"/>
                  </a:cxn>
                  <a:cxn ang="0">
                    <a:pos x="83" y="187"/>
                  </a:cxn>
                  <a:cxn ang="0">
                    <a:pos x="126" y="115"/>
                  </a:cxn>
                </a:cxnLst>
                <a:rect l="0" t="0" r="r" b="b"/>
                <a:pathLst>
                  <a:path w="133" h="844">
                    <a:moveTo>
                      <a:pt x="112" y="844"/>
                    </a:moveTo>
                    <a:cubicBezTo>
                      <a:pt x="0" y="769"/>
                      <a:pt x="98" y="694"/>
                      <a:pt x="26" y="587"/>
                    </a:cubicBezTo>
                    <a:cubicBezTo>
                      <a:pt x="31" y="539"/>
                      <a:pt x="31" y="491"/>
                      <a:pt x="40" y="444"/>
                    </a:cubicBezTo>
                    <a:cubicBezTo>
                      <a:pt x="46" y="414"/>
                      <a:pt x="69" y="358"/>
                      <a:pt x="69" y="358"/>
                    </a:cubicBezTo>
                    <a:cubicBezTo>
                      <a:pt x="74" y="301"/>
                      <a:pt x="68" y="242"/>
                      <a:pt x="83" y="187"/>
                    </a:cubicBezTo>
                    <a:cubicBezTo>
                      <a:pt x="133" y="0"/>
                      <a:pt x="126" y="230"/>
                      <a:pt x="126" y="115"/>
                    </a:cubicBezTo>
                  </a:path>
                </a:pathLst>
              </a:custGeom>
              <a:noFill/>
              <a:ln w="76200" cmpd="sng">
                <a:solidFill>
                  <a:schemeClr val="accent2"/>
                </a:solidFill>
                <a:round/>
                <a:headEnd/>
                <a:tailEnd/>
              </a:ln>
              <a:effectLst/>
            </p:spPr>
            <p:txBody>
              <a:bodyPr wrap="none" anchor="ctr"/>
              <a:lstStyle/>
              <a:p>
                <a:endParaRPr lang="fr-FR"/>
              </a:p>
            </p:txBody>
          </p:sp>
        </p:grpSp>
      </p:grpSp>
      <p:sp>
        <p:nvSpPr>
          <p:cNvPr id="111728" name="Text Box 112"/>
          <p:cNvSpPr txBox="1">
            <a:spLocks noChangeArrowheads="1"/>
          </p:cNvSpPr>
          <p:nvPr/>
        </p:nvSpPr>
        <p:spPr bwMode="auto">
          <a:xfrm>
            <a:off x="0" y="0"/>
            <a:ext cx="2524478" cy="457200"/>
          </a:xfrm>
          <a:prstGeom prst="rect">
            <a:avLst/>
          </a:prstGeom>
          <a:noFill/>
          <a:ln w="136525">
            <a:noFill/>
            <a:miter lim="800000"/>
            <a:headEnd/>
            <a:tailEnd/>
          </a:ln>
          <a:effectLst/>
        </p:spPr>
        <p:txBody>
          <a:bodyPr>
            <a:spAutoFit/>
          </a:bodyPr>
          <a:lstStyle/>
          <a:p>
            <a:pPr>
              <a:spcBef>
                <a:spcPct val="50000"/>
              </a:spcBef>
            </a:pPr>
            <a:r>
              <a:rPr lang="en-US"/>
              <a:t>Pattern 4 treatment</a:t>
            </a:r>
          </a:p>
        </p:txBody>
      </p:sp>
      <p:sp>
        <p:nvSpPr>
          <p:cNvPr id="111729" name="Oval 113"/>
          <p:cNvSpPr>
            <a:spLocks noChangeArrowheads="1"/>
          </p:cNvSpPr>
          <p:nvPr/>
        </p:nvSpPr>
        <p:spPr bwMode="auto">
          <a:xfrm>
            <a:off x="987778" y="6092825"/>
            <a:ext cx="304800" cy="304800"/>
          </a:xfrm>
          <a:prstGeom prst="ellipse">
            <a:avLst/>
          </a:prstGeom>
          <a:solidFill>
            <a:srgbClr val="FFFF00"/>
          </a:solidFill>
          <a:ln w="9525">
            <a:solidFill>
              <a:schemeClr val="tx1"/>
            </a:solidFill>
            <a:round/>
            <a:headEnd/>
            <a:tailEnd/>
          </a:ln>
          <a:effectLst/>
        </p:spPr>
        <p:txBody>
          <a:bodyPr wrap="none" anchor="ctr"/>
          <a:lstStyle/>
          <a:p>
            <a:endParaRPr lang="fr-FR"/>
          </a:p>
        </p:txBody>
      </p:sp>
      <p:sp>
        <p:nvSpPr>
          <p:cNvPr id="111730" name="Text Box 114"/>
          <p:cNvSpPr txBox="1">
            <a:spLocks noChangeArrowheads="1"/>
          </p:cNvSpPr>
          <p:nvPr/>
        </p:nvSpPr>
        <p:spPr bwMode="auto">
          <a:xfrm>
            <a:off x="1371600" y="6092825"/>
            <a:ext cx="5760156" cy="457200"/>
          </a:xfrm>
          <a:prstGeom prst="rect">
            <a:avLst/>
          </a:prstGeom>
          <a:noFill/>
          <a:ln w="136525">
            <a:noFill/>
            <a:miter lim="800000"/>
            <a:headEnd/>
            <a:tailEnd/>
          </a:ln>
          <a:effectLst/>
        </p:spPr>
        <p:txBody>
          <a:bodyPr>
            <a:spAutoFit/>
          </a:bodyPr>
          <a:lstStyle/>
          <a:p>
            <a:pPr>
              <a:spcBef>
                <a:spcPct val="50000"/>
              </a:spcBef>
            </a:pPr>
            <a:r>
              <a:rPr lang="en-US"/>
              <a:t>Closed shunts disconnections stage by stage  </a:t>
            </a:r>
          </a:p>
        </p:txBody>
      </p:sp>
      <p:sp>
        <p:nvSpPr>
          <p:cNvPr id="111731" name="Text Box 115"/>
          <p:cNvSpPr txBox="1">
            <a:spLocks noChangeArrowheads="1"/>
          </p:cNvSpPr>
          <p:nvPr/>
        </p:nvSpPr>
        <p:spPr bwMode="auto">
          <a:xfrm>
            <a:off x="1371600" y="6400800"/>
            <a:ext cx="7233356" cy="830997"/>
          </a:xfrm>
          <a:prstGeom prst="rect">
            <a:avLst/>
          </a:prstGeom>
          <a:noFill/>
          <a:ln w="136525">
            <a:noFill/>
            <a:miter lim="800000"/>
            <a:headEnd/>
            <a:tailEnd/>
          </a:ln>
          <a:effectLst/>
        </p:spPr>
        <p:txBody>
          <a:bodyPr>
            <a:spAutoFit/>
          </a:bodyPr>
          <a:lstStyle/>
          <a:p>
            <a:pPr>
              <a:spcBef>
                <a:spcPct val="50000"/>
              </a:spcBef>
            </a:pPr>
            <a:r>
              <a:rPr lang="en-US"/>
              <a:t>Preserved open vicarious shunt varicose (marginal) shunts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3528" y="476672"/>
            <a:ext cx="8568952" cy="5509200"/>
          </a:xfrm>
          <a:prstGeom prst="rect">
            <a:avLst/>
          </a:prstGeom>
          <a:noFill/>
        </p:spPr>
        <p:txBody>
          <a:bodyPr wrap="square" rtlCol="0">
            <a:spAutoFit/>
          </a:bodyPr>
          <a:lstStyle/>
          <a:p>
            <a:r>
              <a:rPr lang="fr-FR" sz="3200" dirty="0">
                <a:solidFill>
                  <a:schemeClr val="bg1"/>
                </a:solidFill>
                <a:latin typeface="Arial Narrow" pitchFamily="34" charset="0"/>
                <a:ea typeface="ＭＳ Ｐゴシック" pitchFamily="34" charset="-128"/>
              </a:rPr>
              <a:t>Prospective </a:t>
            </a:r>
            <a:r>
              <a:rPr lang="fr-FR" sz="3200" dirty="0" err="1">
                <a:solidFill>
                  <a:schemeClr val="bg1"/>
                </a:solidFill>
                <a:latin typeface="Arial Narrow" pitchFamily="34" charset="0"/>
                <a:ea typeface="ＭＳ Ｐゴシック" pitchFamily="34" charset="-128"/>
              </a:rPr>
              <a:t>study</a:t>
            </a:r>
            <a:r>
              <a:rPr lang="fr-FR" sz="3200" dirty="0">
                <a:solidFill>
                  <a:schemeClr val="bg1"/>
                </a:solidFill>
                <a:latin typeface="Arial Narrow" pitchFamily="34" charset="0"/>
                <a:ea typeface="ＭＳ Ｐゴシック" pitchFamily="34" charset="-128"/>
              </a:rPr>
              <a:t> (2012 et 2013) of </a:t>
            </a:r>
            <a:r>
              <a:rPr lang="fr-FR" sz="3200" dirty="0" err="1">
                <a:solidFill>
                  <a:schemeClr val="bg1"/>
                </a:solidFill>
                <a:latin typeface="Arial Narrow" pitchFamily="34" charset="0"/>
                <a:ea typeface="ＭＳ Ｐゴシック" pitchFamily="34" charset="-128"/>
              </a:rPr>
              <a:t>venous</a:t>
            </a:r>
            <a:r>
              <a:rPr lang="fr-FR" sz="3200" dirty="0">
                <a:solidFill>
                  <a:schemeClr val="bg1"/>
                </a:solidFill>
                <a:latin typeface="Arial Narrow" pitchFamily="34" charset="0"/>
                <a:ea typeface="ＭＳ Ｐゴシック" pitchFamily="34" charset="-128"/>
              </a:rPr>
              <a:t> </a:t>
            </a:r>
            <a:r>
              <a:rPr lang="fr-FR" sz="3200" dirty="0" err="1">
                <a:solidFill>
                  <a:schemeClr val="bg1"/>
                </a:solidFill>
                <a:latin typeface="Arial Narrow" pitchFamily="34" charset="0"/>
                <a:ea typeface="ＭＳ Ｐゴシック" pitchFamily="34" charset="-128"/>
              </a:rPr>
              <a:t>mallformations</a:t>
            </a:r>
            <a:r>
              <a:rPr lang="fr-FR" sz="3200" dirty="0">
                <a:solidFill>
                  <a:schemeClr val="bg1"/>
                </a:solidFill>
                <a:latin typeface="Arial Narrow" pitchFamily="34" charset="0"/>
                <a:ea typeface="ＭＳ Ｐゴシック" pitchFamily="34" charset="-128"/>
              </a:rPr>
              <a:t> </a:t>
            </a:r>
            <a:r>
              <a:rPr lang="fr-FR" sz="3200" dirty="0" err="1">
                <a:solidFill>
                  <a:schemeClr val="bg1"/>
                </a:solidFill>
                <a:latin typeface="Arial Narrow" pitchFamily="34" charset="0"/>
                <a:ea typeface="ＭＳ Ｐゴシック" pitchFamily="34" charset="-128"/>
              </a:rPr>
              <a:t>with</a:t>
            </a:r>
            <a:r>
              <a:rPr lang="fr-FR" sz="3200" dirty="0">
                <a:solidFill>
                  <a:schemeClr val="bg1"/>
                </a:solidFill>
                <a:latin typeface="Arial Narrow" pitchFamily="34" charset="0"/>
                <a:ea typeface="ＭＳ Ｐゴシック" pitchFamily="34" charset="-128"/>
              </a:rPr>
              <a:t> </a:t>
            </a:r>
            <a:r>
              <a:rPr lang="fr-FR" sz="3200" dirty="0" err="1">
                <a:solidFill>
                  <a:schemeClr val="bg1"/>
                </a:solidFill>
                <a:latin typeface="Arial Narrow" pitchFamily="34" charset="0"/>
                <a:ea typeface="ＭＳ Ｐゴシック" pitchFamily="34" charset="-128"/>
              </a:rPr>
              <a:t>varicose</a:t>
            </a:r>
            <a:r>
              <a:rPr lang="fr-FR" sz="3200" dirty="0">
                <a:solidFill>
                  <a:schemeClr val="bg1"/>
                </a:solidFill>
                <a:latin typeface="Arial Narrow" pitchFamily="34" charset="0"/>
                <a:ea typeface="ＭＳ Ｐゴシック" pitchFamily="34" charset="-128"/>
              </a:rPr>
              <a:t> </a:t>
            </a:r>
            <a:r>
              <a:rPr lang="fr-FR" sz="3200" dirty="0" err="1">
                <a:solidFill>
                  <a:schemeClr val="bg1"/>
                </a:solidFill>
                <a:latin typeface="Arial Narrow" pitchFamily="34" charset="0"/>
                <a:ea typeface="ＭＳ Ｐゴシック" pitchFamily="34" charset="-128"/>
              </a:rPr>
              <a:t>veins</a:t>
            </a:r>
            <a:r>
              <a:rPr lang="fr-FR" sz="3200" dirty="0">
                <a:solidFill>
                  <a:schemeClr val="bg1"/>
                </a:solidFill>
                <a:latin typeface="Arial Narrow" pitchFamily="34" charset="0"/>
                <a:ea typeface="ＭＳ Ｐゴシック" pitchFamily="34" charset="-128"/>
              </a:rPr>
              <a:t> </a:t>
            </a:r>
            <a:r>
              <a:rPr lang="fr-FR" sz="3200" dirty="0" err="1">
                <a:solidFill>
                  <a:schemeClr val="bg1"/>
                </a:solidFill>
                <a:latin typeface="Arial Narrow" pitchFamily="34" charset="0"/>
                <a:ea typeface="ＭＳ Ｐゴシック" pitchFamily="34" charset="-128"/>
              </a:rPr>
              <a:t>assessed</a:t>
            </a:r>
            <a:r>
              <a:rPr lang="fr-FR" sz="3200" dirty="0">
                <a:solidFill>
                  <a:schemeClr val="bg1"/>
                </a:solidFill>
                <a:latin typeface="Arial Narrow" pitchFamily="34" charset="0"/>
                <a:ea typeface="ＭＳ Ｐゴシック" pitchFamily="34" charset="-128"/>
              </a:rPr>
              <a:t> by Duplex US : 56 patients (58 </a:t>
            </a:r>
            <a:r>
              <a:rPr lang="fr-FR" sz="3200" dirty="0" err="1">
                <a:solidFill>
                  <a:schemeClr val="bg1"/>
                </a:solidFill>
                <a:latin typeface="Arial Narrow" pitchFamily="34" charset="0"/>
                <a:ea typeface="ＭＳ Ｐゴシック" pitchFamily="34" charset="-128"/>
              </a:rPr>
              <a:t>limbs</a:t>
            </a:r>
            <a:r>
              <a:rPr lang="fr-FR" sz="3200" dirty="0">
                <a:solidFill>
                  <a:schemeClr val="bg1"/>
                </a:solidFill>
                <a:latin typeface="Arial Narrow" pitchFamily="34" charset="0"/>
                <a:ea typeface="ＭＳ Ｐゴシック" pitchFamily="34" charset="-128"/>
              </a:rPr>
              <a:t>).</a:t>
            </a:r>
          </a:p>
          <a:p>
            <a:r>
              <a:rPr lang="fr-FR" sz="3200" b="1" dirty="0">
                <a:solidFill>
                  <a:schemeClr val="bg1"/>
                </a:solidFill>
                <a:latin typeface="Arial Narrow" pitchFamily="34" charset="0"/>
                <a:ea typeface="ＭＳ Ｐゴシック" pitchFamily="34" charset="-128"/>
              </a:rPr>
              <a:t>Objective: </a:t>
            </a:r>
            <a:r>
              <a:rPr lang="fr-FR" sz="3200" dirty="0" err="1">
                <a:solidFill>
                  <a:schemeClr val="bg1"/>
                </a:solidFill>
                <a:latin typeface="Arial Narrow" pitchFamily="34" charset="0"/>
                <a:ea typeface="ＭＳ Ｐゴシック" pitchFamily="34" charset="-128"/>
              </a:rPr>
              <a:t>identify</a:t>
            </a:r>
            <a:r>
              <a:rPr lang="fr-FR" sz="3200" dirty="0">
                <a:solidFill>
                  <a:schemeClr val="bg1"/>
                </a:solidFill>
                <a:latin typeface="Arial Narrow" pitchFamily="34" charset="0"/>
                <a:ea typeface="ＭＳ Ｐゴシック" pitchFamily="34" charset="-128"/>
              </a:rPr>
              <a:t> the </a:t>
            </a:r>
            <a:r>
              <a:rPr lang="fr-FR" sz="3200" dirty="0" err="1">
                <a:solidFill>
                  <a:schemeClr val="bg1"/>
                </a:solidFill>
                <a:latin typeface="Arial Narrow" pitchFamily="34" charset="0"/>
                <a:ea typeface="ＭＳ Ｐゴシック" pitchFamily="34" charset="-128"/>
              </a:rPr>
              <a:t>varicose</a:t>
            </a:r>
            <a:r>
              <a:rPr lang="fr-FR" sz="3200" dirty="0">
                <a:solidFill>
                  <a:schemeClr val="bg1"/>
                </a:solidFill>
                <a:latin typeface="Arial Narrow" pitchFamily="34" charset="0"/>
                <a:ea typeface="ＭＳ Ｐゴシック" pitchFamily="34" charset="-128"/>
              </a:rPr>
              <a:t> </a:t>
            </a:r>
            <a:r>
              <a:rPr lang="fr-FR" sz="3200" dirty="0" err="1">
                <a:solidFill>
                  <a:schemeClr val="bg1"/>
                </a:solidFill>
                <a:latin typeface="Arial Narrow" pitchFamily="34" charset="0"/>
                <a:ea typeface="ＭＳ Ｐゴシック" pitchFamily="34" charset="-128"/>
              </a:rPr>
              <a:t>veins</a:t>
            </a:r>
            <a:r>
              <a:rPr lang="fr-FR" sz="3200" dirty="0">
                <a:solidFill>
                  <a:schemeClr val="bg1"/>
                </a:solidFill>
                <a:latin typeface="Arial Narrow" pitchFamily="34" charset="0"/>
                <a:ea typeface="ＭＳ Ｐゴシック" pitchFamily="34" charset="-128"/>
              </a:rPr>
              <a:t> </a:t>
            </a:r>
            <a:r>
              <a:rPr lang="fr-FR" sz="3200" dirty="0" err="1">
                <a:solidFill>
                  <a:schemeClr val="bg1"/>
                </a:solidFill>
                <a:latin typeface="Arial Narrow" pitchFamily="34" charset="0"/>
                <a:ea typeface="ＭＳ Ｐゴシック" pitchFamily="34" charset="-128"/>
              </a:rPr>
              <a:t>necessary</a:t>
            </a:r>
            <a:r>
              <a:rPr lang="fr-FR" sz="3200" dirty="0">
                <a:solidFill>
                  <a:schemeClr val="bg1"/>
                </a:solidFill>
                <a:latin typeface="Arial Narrow" pitchFamily="34" charset="0"/>
                <a:ea typeface="ＭＳ Ｐゴシック" pitchFamily="34" charset="-128"/>
              </a:rPr>
              <a:t> to the </a:t>
            </a:r>
            <a:r>
              <a:rPr lang="fr-FR" sz="3200" dirty="0" err="1">
                <a:solidFill>
                  <a:schemeClr val="bg1"/>
                </a:solidFill>
                <a:latin typeface="Arial Narrow" pitchFamily="34" charset="0"/>
                <a:ea typeface="ＭＳ Ｐゴシック" pitchFamily="34" charset="-128"/>
              </a:rPr>
              <a:t>limb</a:t>
            </a:r>
            <a:r>
              <a:rPr lang="fr-FR" sz="3200" dirty="0">
                <a:solidFill>
                  <a:schemeClr val="bg1"/>
                </a:solidFill>
                <a:latin typeface="Arial Narrow" pitchFamily="34" charset="0"/>
                <a:ea typeface="ＭＳ Ｐゴシック" pitchFamily="34" charset="-128"/>
              </a:rPr>
              <a:t> drainage in </a:t>
            </a:r>
            <a:r>
              <a:rPr lang="fr-FR" sz="3200" dirty="0" err="1">
                <a:solidFill>
                  <a:schemeClr val="bg1"/>
                </a:solidFill>
                <a:latin typeface="Arial Narrow" pitchFamily="34" charset="0"/>
                <a:ea typeface="ＭＳ Ｐゴシック" pitchFamily="34" charset="-128"/>
              </a:rPr>
              <a:t>order</a:t>
            </a:r>
            <a:r>
              <a:rPr lang="fr-FR" sz="3200" dirty="0">
                <a:solidFill>
                  <a:schemeClr val="bg1"/>
                </a:solidFill>
                <a:latin typeface="Arial Narrow" pitchFamily="34" charset="0"/>
                <a:ea typeface="ＭＳ Ｐゴシック" pitchFamily="34" charset="-128"/>
              </a:rPr>
              <a:t> to </a:t>
            </a:r>
            <a:r>
              <a:rPr lang="fr-FR" sz="3200" dirty="0" err="1">
                <a:solidFill>
                  <a:schemeClr val="bg1"/>
                </a:solidFill>
                <a:latin typeface="Arial Narrow" pitchFamily="34" charset="0"/>
                <a:ea typeface="ＭＳ Ｐゴシック" pitchFamily="34" charset="-128"/>
              </a:rPr>
              <a:t>avoid</a:t>
            </a:r>
            <a:r>
              <a:rPr lang="fr-FR" sz="3200" dirty="0">
                <a:solidFill>
                  <a:schemeClr val="bg1"/>
                </a:solidFill>
                <a:latin typeface="Arial Narrow" pitchFamily="34" charset="0"/>
                <a:ea typeface="ＭＳ Ｐゴシック" pitchFamily="34" charset="-128"/>
              </a:rPr>
              <a:t> </a:t>
            </a:r>
            <a:r>
              <a:rPr lang="fr-FR" sz="3200" dirty="0" err="1">
                <a:solidFill>
                  <a:schemeClr val="bg1"/>
                </a:solidFill>
                <a:latin typeface="Arial Narrow" pitchFamily="34" charset="0"/>
                <a:ea typeface="ＭＳ Ｐゴシック" pitchFamily="34" charset="-128"/>
              </a:rPr>
              <a:t>their</a:t>
            </a:r>
            <a:r>
              <a:rPr lang="fr-FR" sz="3200" dirty="0">
                <a:solidFill>
                  <a:schemeClr val="bg1"/>
                </a:solidFill>
                <a:latin typeface="Arial Narrow" pitchFamily="34" charset="0"/>
                <a:ea typeface="ＭＳ Ｐゴシック" pitchFamily="34" charset="-128"/>
              </a:rPr>
              <a:t> ablation </a:t>
            </a:r>
            <a:r>
              <a:rPr lang="fr-FR" sz="3200" dirty="0" err="1">
                <a:solidFill>
                  <a:schemeClr val="bg1"/>
                </a:solidFill>
                <a:latin typeface="Arial Narrow" pitchFamily="34" charset="0"/>
                <a:ea typeface="ＭＳ Ｐゴシック" pitchFamily="34" charset="-128"/>
              </a:rPr>
              <a:t>witch</a:t>
            </a:r>
            <a:r>
              <a:rPr lang="fr-FR" sz="3200" dirty="0">
                <a:solidFill>
                  <a:schemeClr val="bg1"/>
                </a:solidFill>
                <a:latin typeface="Arial Narrow" pitchFamily="34" charset="0"/>
                <a:ea typeface="ＭＳ Ｐゴシック" pitchFamily="34" charset="-128"/>
              </a:rPr>
              <a:t> </a:t>
            </a:r>
            <a:r>
              <a:rPr lang="fr-FR" sz="3200" dirty="0" err="1">
                <a:solidFill>
                  <a:schemeClr val="bg1"/>
                </a:solidFill>
                <a:latin typeface="Arial Narrow" pitchFamily="34" charset="0"/>
                <a:ea typeface="ＭＳ Ｐゴシック" pitchFamily="34" charset="-128"/>
              </a:rPr>
              <a:t>could</a:t>
            </a:r>
            <a:r>
              <a:rPr lang="fr-FR" sz="3200" dirty="0">
                <a:solidFill>
                  <a:schemeClr val="bg1"/>
                </a:solidFill>
                <a:latin typeface="Arial Narrow" pitchFamily="34" charset="0"/>
                <a:ea typeface="ＭＳ Ｐゴシック" pitchFamily="34" charset="-128"/>
              </a:rPr>
              <a:t> </a:t>
            </a:r>
            <a:r>
              <a:rPr lang="fr-FR" sz="3200" dirty="0" err="1">
                <a:solidFill>
                  <a:schemeClr val="bg1"/>
                </a:solidFill>
                <a:latin typeface="Arial Narrow" pitchFamily="34" charset="0"/>
                <a:ea typeface="ＭＳ Ｐゴシック" pitchFamily="34" charset="-128"/>
              </a:rPr>
              <a:t>increase</a:t>
            </a:r>
            <a:r>
              <a:rPr lang="fr-FR" sz="3200" dirty="0">
                <a:solidFill>
                  <a:schemeClr val="bg1"/>
                </a:solidFill>
                <a:latin typeface="Arial Narrow" pitchFamily="34" charset="0"/>
                <a:ea typeface="ＭＳ Ｐゴシック" pitchFamily="34" charset="-128"/>
              </a:rPr>
              <a:t> the obstructive syndrome.  </a:t>
            </a:r>
          </a:p>
          <a:p>
            <a:r>
              <a:rPr lang="fr-FR" sz="3200" b="1" dirty="0" err="1">
                <a:solidFill>
                  <a:schemeClr val="bg1"/>
                </a:solidFill>
                <a:latin typeface="Arial Narrow" pitchFamily="34" charset="0"/>
                <a:ea typeface="ＭＳ Ｐゴシック" pitchFamily="34" charset="-128"/>
              </a:rPr>
              <a:t>Method</a:t>
            </a:r>
            <a:r>
              <a:rPr lang="fr-FR" sz="3200" b="1" dirty="0">
                <a:solidFill>
                  <a:schemeClr val="bg1"/>
                </a:solidFill>
                <a:latin typeface="Arial Narrow" pitchFamily="34" charset="0"/>
                <a:ea typeface="ＭＳ Ｐゴシック" pitchFamily="34" charset="-128"/>
              </a:rPr>
              <a:t>:</a:t>
            </a:r>
            <a:r>
              <a:rPr lang="fr-FR" sz="3200" dirty="0">
                <a:solidFill>
                  <a:schemeClr val="bg1"/>
                </a:solidFill>
                <a:latin typeface="Arial Narrow" pitchFamily="34" charset="0"/>
                <a:ea typeface="ＭＳ Ｐゴシック" pitchFamily="34" charset="-128"/>
              </a:rPr>
              <a:t> Probes: 14, 7 and 3 Mhz. </a:t>
            </a:r>
            <a:r>
              <a:rPr lang="fr-FR" sz="3200" dirty="0" err="1">
                <a:solidFill>
                  <a:schemeClr val="bg1"/>
                </a:solidFill>
                <a:latin typeface="Arial Narrow" pitchFamily="34" charset="0"/>
                <a:ea typeface="ＭＳ Ｐゴシック" pitchFamily="34" charset="-128"/>
              </a:rPr>
              <a:t>Assessment</a:t>
            </a:r>
            <a:r>
              <a:rPr lang="fr-FR" sz="3200" dirty="0">
                <a:solidFill>
                  <a:schemeClr val="bg1"/>
                </a:solidFill>
                <a:latin typeface="Arial Narrow" pitchFamily="34" charset="0"/>
                <a:ea typeface="ＭＳ Ｐゴシック" pitchFamily="34" charset="-128"/>
              </a:rPr>
              <a:t> of </a:t>
            </a:r>
            <a:r>
              <a:rPr lang="fr-FR" sz="3200" dirty="0" err="1">
                <a:solidFill>
                  <a:schemeClr val="bg1"/>
                </a:solidFill>
                <a:latin typeface="Arial Narrow" pitchFamily="34" charset="0"/>
                <a:ea typeface="ＭＳ Ｐゴシック" pitchFamily="34" charset="-128"/>
              </a:rPr>
              <a:t>aplasia</a:t>
            </a:r>
            <a:r>
              <a:rPr lang="fr-FR" sz="3200" dirty="0">
                <a:solidFill>
                  <a:schemeClr val="bg1"/>
                </a:solidFill>
                <a:latin typeface="Arial Narrow" pitchFamily="34" charset="0"/>
                <a:ea typeface="ＭＳ Ｐゴシック" pitchFamily="34" charset="-128"/>
              </a:rPr>
              <a:t>, </a:t>
            </a:r>
            <a:r>
              <a:rPr lang="fr-FR" sz="3200" dirty="0" err="1">
                <a:solidFill>
                  <a:schemeClr val="bg1"/>
                </a:solidFill>
                <a:latin typeface="Arial Narrow" pitchFamily="34" charset="0"/>
                <a:ea typeface="ＭＳ Ｐゴシック" pitchFamily="34" charset="-128"/>
              </a:rPr>
              <a:t>hypoplasia</a:t>
            </a:r>
            <a:r>
              <a:rPr lang="fr-FR" sz="3200" dirty="0">
                <a:solidFill>
                  <a:schemeClr val="bg1"/>
                </a:solidFill>
                <a:latin typeface="Arial Narrow" pitchFamily="34" charset="0"/>
                <a:ea typeface="ＭＳ Ｐゴシック" pitchFamily="34" charset="-128"/>
              </a:rPr>
              <a:t> and </a:t>
            </a:r>
            <a:r>
              <a:rPr lang="fr-FR" sz="3200" dirty="0" err="1">
                <a:solidFill>
                  <a:schemeClr val="bg1"/>
                </a:solidFill>
                <a:latin typeface="Arial Narrow" pitchFamily="34" charset="0"/>
                <a:ea typeface="ＭＳ Ｐゴシック" pitchFamily="34" charset="-128"/>
              </a:rPr>
              <a:t>incompetence</a:t>
            </a:r>
            <a:r>
              <a:rPr lang="fr-FR" sz="3200" dirty="0">
                <a:solidFill>
                  <a:schemeClr val="bg1"/>
                </a:solidFill>
                <a:latin typeface="Arial Narrow" pitchFamily="34" charset="0"/>
                <a:ea typeface="ＭＳ Ｐゴシック" pitchFamily="34" charset="-128"/>
              </a:rPr>
              <a:t> of the </a:t>
            </a:r>
            <a:r>
              <a:rPr lang="fr-FR" sz="3200" dirty="0" err="1">
                <a:solidFill>
                  <a:schemeClr val="bg1"/>
                </a:solidFill>
                <a:latin typeface="Arial Narrow" pitchFamily="34" charset="0"/>
                <a:ea typeface="ＭＳ Ｐゴシック" pitchFamily="34" charset="-128"/>
              </a:rPr>
              <a:t>deep</a:t>
            </a:r>
            <a:r>
              <a:rPr lang="fr-FR" sz="3200" dirty="0">
                <a:solidFill>
                  <a:schemeClr val="bg1"/>
                </a:solidFill>
                <a:latin typeface="Arial Narrow" pitchFamily="34" charset="0"/>
                <a:ea typeface="ＭＳ Ｐゴシック" pitchFamily="34" charset="-128"/>
              </a:rPr>
              <a:t> and </a:t>
            </a:r>
            <a:r>
              <a:rPr lang="fr-FR" sz="3200" dirty="0" err="1">
                <a:solidFill>
                  <a:schemeClr val="bg1"/>
                </a:solidFill>
                <a:latin typeface="Arial Narrow" pitchFamily="34" charset="0"/>
                <a:ea typeface="ＭＳ Ｐゴシック" pitchFamily="34" charset="-128"/>
              </a:rPr>
              <a:t>superficial</a:t>
            </a:r>
            <a:r>
              <a:rPr lang="fr-FR" sz="3200" dirty="0">
                <a:solidFill>
                  <a:schemeClr val="bg1"/>
                </a:solidFill>
                <a:latin typeface="Arial Narrow" pitchFamily="34" charset="0"/>
                <a:ea typeface="ＭＳ Ｐゴシック" pitchFamily="34" charset="-128"/>
              </a:rPr>
              <a:t> </a:t>
            </a:r>
            <a:r>
              <a:rPr lang="fr-FR" sz="3200" dirty="0" err="1">
                <a:solidFill>
                  <a:schemeClr val="bg1"/>
                </a:solidFill>
                <a:latin typeface="Arial Narrow" pitchFamily="34" charset="0"/>
                <a:ea typeface="ＭＳ Ｐゴシック" pitchFamily="34" charset="-128"/>
              </a:rPr>
              <a:t>veins</a:t>
            </a:r>
            <a:r>
              <a:rPr lang="fr-FR" sz="3200" dirty="0">
                <a:solidFill>
                  <a:schemeClr val="bg1"/>
                </a:solidFill>
                <a:latin typeface="Arial Narrow" pitchFamily="34" charset="0"/>
                <a:ea typeface="ＭＳ Ｐゴシック" pitchFamily="34" charset="-128"/>
              </a:rPr>
              <a:t> of the </a:t>
            </a:r>
            <a:r>
              <a:rPr lang="fr-FR" sz="3200" dirty="0" err="1">
                <a:solidFill>
                  <a:schemeClr val="bg1"/>
                </a:solidFill>
                <a:latin typeface="Arial Narrow" pitchFamily="34" charset="0"/>
                <a:ea typeface="ＭＳ Ｐゴシック" pitchFamily="34" charset="-128"/>
              </a:rPr>
              <a:t>lower</a:t>
            </a:r>
            <a:r>
              <a:rPr lang="fr-FR" sz="3200" dirty="0">
                <a:solidFill>
                  <a:schemeClr val="bg1"/>
                </a:solidFill>
                <a:latin typeface="Arial Narrow" pitchFamily="34" charset="0"/>
                <a:ea typeface="ＭＳ Ｐゴシック" pitchFamily="34" charset="-128"/>
              </a:rPr>
              <a:t> </a:t>
            </a:r>
            <a:r>
              <a:rPr lang="fr-FR" sz="3200" dirty="0" err="1">
                <a:solidFill>
                  <a:schemeClr val="bg1"/>
                </a:solidFill>
                <a:latin typeface="Arial Narrow" pitchFamily="34" charset="0"/>
                <a:ea typeface="ＭＳ Ｐゴシック" pitchFamily="34" charset="-128"/>
              </a:rPr>
              <a:t>limbs</a:t>
            </a:r>
            <a:r>
              <a:rPr lang="fr-FR" sz="3200" dirty="0">
                <a:solidFill>
                  <a:schemeClr val="bg1"/>
                </a:solidFill>
                <a:latin typeface="Arial Narrow" pitchFamily="34" charset="0"/>
                <a:ea typeface="ＭＳ Ｐゴシック" pitchFamily="34" charset="-128"/>
              </a:rPr>
              <a:t>, </a:t>
            </a:r>
            <a:r>
              <a:rPr lang="fr-FR" sz="3200" dirty="0" err="1">
                <a:solidFill>
                  <a:schemeClr val="bg1"/>
                </a:solidFill>
                <a:latin typeface="Arial Narrow" pitchFamily="34" charset="0"/>
                <a:ea typeface="ＭＳ Ｐゴシック" pitchFamily="34" charset="-128"/>
              </a:rPr>
              <a:t>iliac</a:t>
            </a:r>
            <a:r>
              <a:rPr lang="fr-FR" sz="3200" dirty="0">
                <a:solidFill>
                  <a:schemeClr val="bg1"/>
                </a:solidFill>
                <a:latin typeface="Arial Narrow" pitchFamily="34" charset="0"/>
                <a:ea typeface="ＭＳ Ｐゴシック" pitchFamily="34" charset="-128"/>
              </a:rPr>
              <a:t> and cava </a:t>
            </a:r>
            <a:r>
              <a:rPr lang="fr-FR" sz="3200" dirty="0" err="1">
                <a:solidFill>
                  <a:schemeClr val="bg1"/>
                </a:solidFill>
                <a:latin typeface="Arial Narrow" pitchFamily="34" charset="0"/>
                <a:ea typeface="ＭＳ Ｐゴシック" pitchFamily="34" charset="-128"/>
              </a:rPr>
              <a:t>veins</a:t>
            </a:r>
            <a:r>
              <a:rPr lang="fr-FR" sz="3200" dirty="0">
                <a:solidFill>
                  <a:schemeClr val="bg1"/>
                </a:solidFill>
                <a:latin typeface="Arial Narrow" pitchFamily="34" charset="0"/>
                <a:ea typeface="ＭＳ Ｐゴシック" pitchFamily="34" charset="-128"/>
              </a:rPr>
              <a:t>.   </a:t>
            </a:r>
          </a:p>
          <a:p>
            <a:r>
              <a:rPr lang="fr-FR" sz="3200" b="1" dirty="0" err="1">
                <a:solidFill>
                  <a:schemeClr val="bg1"/>
                </a:solidFill>
                <a:latin typeface="Arial Narrow" pitchFamily="34" charset="0"/>
                <a:ea typeface="ＭＳ Ｐゴシック" pitchFamily="34" charset="-128"/>
              </a:rPr>
              <a:t>Compensatory</a:t>
            </a:r>
            <a:r>
              <a:rPr lang="fr-FR" sz="3200" b="1" dirty="0">
                <a:solidFill>
                  <a:schemeClr val="bg1"/>
                </a:solidFill>
                <a:latin typeface="Arial Narrow" pitchFamily="34" charset="0"/>
                <a:ea typeface="ＭＳ Ｐゴシック" pitchFamily="34" charset="-128"/>
              </a:rPr>
              <a:t>  </a:t>
            </a:r>
            <a:r>
              <a:rPr lang="fr-FR" sz="3200" b="1" dirty="0" err="1">
                <a:solidFill>
                  <a:schemeClr val="bg1"/>
                </a:solidFill>
                <a:latin typeface="Arial Narrow" pitchFamily="34" charset="0"/>
                <a:ea typeface="ＭＳ Ｐゴシック" pitchFamily="34" charset="-128"/>
              </a:rPr>
              <a:t>Vein</a:t>
            </a:r>
            <a:r>
              <a:rPr lang="fr-FR" sz="3200" b="1" dirty="0">
                <a:solidFill>
                  <a:schemeClr val="bg1"/>
                </a:solidFill>
                <a:latin typeface="Arial Narrow" pitchFamily="34" charset="0"/>
                <a:ea typeface="ＭＳ Ｐゴシック" pitchFamily="34" charset="-128"/>
              </a:rPr>
              <a:t> Test </a:t>
            </a:r>
            <a:r>
              <a:rPr lang="fr-FR" sz="3200" b="1" dirty="0" err="1">
                <a:solidFill>
                  <a:schemeClr val="bg1"/>
                </a:solidFill>
                <a:latin typeface="Arial Narrow" pitchFamily="34" charset="0"/>
                <a:ea typeface="ＭＳ Ｐゴシック" pitchFamily="34" charset="-128"/>
              </a:rPr>
              <a:t>prosed</a:t>
            </a:r>
            <a:r>
              <a:rPr lang="fr-FR" sz="3200" b="1" dirty="0">
                <a:solidFill>
                  <a:schemeClr val="bg1"/>
                </a:solidFill>
                <a:latin typeface="Arial Narrow" pitchFamily="34" charset="0"/>
                <a:ea typeface="ＭＳ Ｐゴシック" pitchFamily="34" charset="-128"/>
              </a:rPr>
              <a:t> by </a:t>
            </a:r>
            <a:r>
              <a:rPr lang="fr-FR" sz="3200" dirty="0">
                <a:solidFill>
                  <a:schemeClr val="bg1"/>
                </a:solidFill>
                <a:latin typeface="Arial Narrow" pitchFamily="34" charset="0"/>
                <a:ea typeface="ＭＳ Ｐゴシック" pitchFamily="34" charset="-128"/>
              </a:rPr>
              <a:t>C. Franceschi.</a:t>
            </a:r>
          </a:p>
          <a:p>
            <a:endParaRPr lang="fr-FR" sz="3200" dirty="0">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1520" y="31264"/>
            <a:ext cx="8568952" cy="2677656"/>
          </a:xfrm>
          <a:prstGeom prst="rect">
            <a:avLst/>
          </a:prstGeom>
          <a:noFill/>
        </p:spPr>
        <p:txBody>
          <a:bodyPr wrap="square" rtlCol="0">
            <a:spAutoFit/>
          </a:bodyPr>
          <a:lstStyle/>
          <a:p>
            <a:r>
              <a:rPr lang="fr-FR" sz="2800" b="1" dirty="0" err="1">
                <a:solidFill>
                  <a:schemeClr val="bg1"/>
                </a:solidFill>
                <a:latin typeface="Arial Narrow" pitchFamily="34" charset="0"/>
                <a:ea typeface="ＭＳ Ｐゴシック" pitchFamily="34" charset="-128"/>
              </a:rPr>
              <a:t>Compensatory</a:t>
            </a:r>
            <a:r>
              <a:rPr lang="fr-FR" sz="2800" b="1" dirty="0">
                <a:solidFill>
                  <a:schemeClr val="bg1"/>
                </a:solidFill>
                <a:latin typeface="Arial Narrow" pitchFamily="34" charset="0"/>
                <a:ea typeface="ＭＳ Ｐゴシック" pitchFamily="34" charset="-128"/>
              </a:rPr>
              <a:t>  </a:t>
            </a:r>
            <a:r>
              <a:rPr lang="fr-FR" sz="2800" b="1" dirty="0" err="1">
                <a:solidFill>
                  <a:schemeClr val="bg1"/>
                </a:solidFill>
                <a:latin typeface="Arial Narrow" pitchFamily="34" charset="0"/>
                <a:ea typeface="ＭＳ Ｐゴシック" pitchFamily="34" charset="-128"/>
              </a:rPr>
              <a:t>Vein</a:t>
            </a:r>
            <a:r>
              <a:rPr lang="fr-FR" sz="2800" b="1" dirty="0">
                <a:solidFill>
                  <a:schemeClr val="bg1"/>
                </a:solidFill>
                <a:latin typeface="Arial Narrow" pitchFamily="34" charset="0"/>
                <a:ea typeface="ＭＳ Ｐゴシック" pitchFamily="34" charset="-128"/>
              </a:rPr>
              <a:t> Test  (Franceschi)</a:t>
            </a:r>
          </a:p>
          <a:p>
            <a:r>
              <a:rPr lang="fr-FR" sz="2800" dirty="0" err="1">
                <a:solidFill>
                  <a:schemeClr val="bg1"/>
                </a:solidFill>
                <a:latin typeface="Arial Narrow" pitchFamily="34" charset="0"/>
                <a:ea typeface="ＭＳ Ｐゴシック" pitchFamily="34" charset="-128"/>
              </a:rPr>
              <a:t>While</a:t>
            </a:r>
            <a:r>
              <a:rPr lang="fr-FR" sz="2800" dirty="0">
                <a:solidFill>
                  <a:schemeClr val="bg1"/>
                </a:solidFill>
                <a:latin typeface="Arial Narrow" pitchFamily="34" charset="0"/>
                <a:ea typeface="ＭＳ Ｐゴシック" pitchFamily="34" charset="-128"/>
              </a:rPr>
              <a:t> the patient rocks ( </a:t>
            </a:r>
            <a:r>
              <a:rPr lang="fr-FR" sz="2800" dirty="0" err="1">
                <a:solidFill>
                  <a:schemeClr val="bg1"/>
                </a:solidFill>
                <a:latin typeface="Arial Narrow" pitchFamily="34" charset="0"/>
                <a:ea typeface="ＭＳ Ｐゴシック" pitchFamily="34" charset="-128"/>
              </a:rPr>
              <a:t>oscillates</a:t>
            </a:r>
            <a:r>
              <a:rPr lang="fr-FR" sz="2800" dirty="0">
                <a:solidFill>
                  <a:schemeClr val="bg1"/>
                </a:solidFill>
                <a:latin typeface="Arial Narrow" pitchFamily="34" charset="0"/>
                <a:ea typeface="ＭＳ Ｐゴシック" pitchFamily="34" charset="-128"/>
              </a:rPr>
              <a:t>) , one hand compresses and </a:t>
            </a:r>
            <a:r>
              <a:rPr lang="fr-FR" sz="2800" dirty="0" err="1">
                <a:solidFill>
                  <a:schemeClr val="bg1"/>
                </a:solidFill>
                <a:latin typeface="Arial Narrow" pitchFamily="34" charset="0"/>
                <a:ea typeface="ＭＳ Ｐゴシック" pitchFamily="34" charset="-128"/>
              </a:rPr>
              <a:t>occludes</a:t>
            </a:r>
            <a:r>
              <a:rPr lang="fr-FR" sz="2800" dirty="0">
                <a:solidFill>
                  <a:schemeClr val="bg1"/>
                </a:solidFill>
                <a:latin typeface="Arial Narrow" pitchFamily="34" charset="0"/>
                <a:ea typeface="ＭＳ Ｐゴシック" pitchFamily="34" charset="-128"/>
              </a:rPr>
              <a:t> the </a:t>
            </a:r>
            <a:r>
              <a:rPr lang="fr-FR" sz="2800" dirty="0" err="1">
                <a:solidFill>
                  <a:schemeClr val="bg1"/>
                </a:solidFill>
                <a:latin typeface="Arial Narrow" pitchFamily="34" charset="0"/>
                <a:ea typeface="ＭＳ Ｐゴシック" pitchFamily="34" charset="-128"/>
              </a:rPr>
              <a:t>varicose</a:t>
            </a:r>
            <a:r>
              <a:rPr lang="fr-FR" sz="2800" dirty="0">
                <a:solidFill>
                  <a:schemeClr val="bg1"/>
                </a:solidFill>
                <a:latin typeface="Arial Narrow" pitchFamily="34" charset="0"/>
                <a:ea typeface="ＭＳ Ｐゴシック" pitchFamily="34" charset="-128"/>
              </a:rPr>
              <a:t> </a:t>
            </a:r>
            <a:r>
              <a:rPr lang="fr-FR" sz="2800" dirty="0" err="1">
                <a:solidFill>
                  <a:schemeClr val="bg1"/>
                </a:solidFill>
                <a:latin typeface="Arial Narrow" pitchFamily="34" charset="0"/>
                <a:ea typeface="ＭＳ Ｐゴシック" pitchFamily="34" charset="-128"/>
              </a:rPr>
              <a:t>vein</a:t>
            </a:r>
            <a:r>
              <a:rPr lang="fr-FR" sz="2800" dirty="0">
                <a:solidFill>
                  <a:schemeClr val="bg1"/>
                </a:solidFill>
                <a:latin typeface="Arial Narrow" pitchFamily="34" charset="0"/>
                <a:ea typeface="ＭＳ Ｐゴシック" pitchFamily="34" charset="-128"/>
              </a:rPr>
              <a:t> </a:t>
            </a:r>
            <a:r>
              <a:rPr lang="fr-FR" sz="2800" dirty="0" err="1">
                <a:solidFill>
                  <a:schemeClr val="bg1"/>
                </a:solidFill>
                <a:latin typeface="Arial Narrow" pitchFamily="34" charset="0"/>
                <a:ea typeface="ＭＳ Ｐゴシック" pitchFamily="34" charset="-128"/>
              </a:rPr>
              <a:t>with</a:t>
            </a:r>
            <a:r>
              <a:rPr lang="fr-FR" sz="2800" dirty="0">
                <a:solidFill>
                  <a:schemeClr val="bg1"/>
                </a:solidFill>
                <a:latin typeface="Arial Narrow" pitchFamily="34" charset="0"/>
                <a:ea typeface="ＭＳ Ｐゴシック" pitchFamily="34" charset="-128"/>
              </a:rPr>
              <a:t> the US probe and the </a:t>
            </a:r>
            <a:r>
              <a:rPr lang="fr-FR" sz="2800" dirty="0" err="1">
                <a:solidFill>
                  <a:schemeClr val="bg1"/>
                </a:solidFill>
                <a:latin typeface="Arial Narrow" pitchFamily="34" charset="0"/>
                <a:ea typeface="ＭＳ Ｐゴシック" pitchFamily="34" charset="-128"/>
              </a:rPr>
              <a:t>other</a:t>
            </a:r>
            <a:r>
              <a:rPr lang="fr-FR" sz="2800" dirty="0">
                <a:solidFill>
                  <a:schemeClr val="bg1"/>
                </a:solidFill>
                <a:latin typeface="Arial Narrow" pitchFamily="34" charset="0"/>
                <a:ea typeface="ＭＳ Ｐゴシック" pitchFamily="34" charset="-128"/>
              </a:rPr>
              <a:t> hand  </a:t>
            </a:r>
            <a:r>
              <a:rPr lang="fr-FR" sz="2800" dirty="0" err="1">
                <a:solidFill>
                  <a:schemeClr val="bg1"/>
                </a:solidFill>
                <a:latin typeface="Arial Narrow" pitchFamily="34" charset="0"/>
                <a:ea typeface="ＭＳ Ｐゴシック" pitchFamily="34" charset="-128"/>
              </a:rPr>
              <a:t>assesses</a:t>
            </a:r>
            <a:r>
              <a:rPr lang="fr-FR" sz="2800" dirty="0">
                <a:solidFill>
                  <a:schemeClr val="bg1"/>
                </a:solidFill>
                <a:latin typeface="Arial Narrow" pitchFamily="34" charset="0"/>
                <a:ea typeface="ＭＳ Ｐゴシック" pitchFamily="34" charset="-128"/>
              </a:rPr>
              <a:t> </a:t>
            </a:r>
            <a:r>
              <a:rPr lang="fr-FR" sz="2800" dirty="0" err="1">
                <a:solidFill>
                  <a:schemeClr val="bg1"/>
                </a:solidFill>
                <a:latin typeface="Arial Narrow" pitchFamily="34" charset="0"/>
                <a:ea typeface="ＭＳ Ｐゴシック" pitchFamily="34" charset="-128"/>
              </a:rPr>
              <a:t>its</a:t>
            </a:r>
            <a:r>
              <a:rPr lang="fr-FR" sz="2800" dirty="0">
                <a:solidFill>
                  <a:schemeClr val="bg1"/>
                </a:solidFill>
                <a:latin typeface="Arial Narrow" pitchFamily="34" charset="0"/>
                <a:ea typeface="ＭＳ Ｐゴシック" pitchFamily="34" charset="-128"/>
              </a:rPr>
              <a:t> tension (pression) </a:t>
            </a:r>
            <a:r>
              <a:rPr lang="fr-FR" sz="2800" dirty="0" err="1">
                <a:solidFill>
                  <a:schemeClr val="bg1"/>
                </a:solidFill>
                <a:latin typeface="Arial Narrow" pitchFamily="34" charset="0"/>
                <a:ea typeface="ＭＳ Ｐゴシック" pitchFamily="34" charset="-128"/>
              </a:rPr>
              <a:t>just</a:t>
            </a:r>
            <a:r>
              <a:rPr lang="fr-FR" sz="2800" dirty="0">
                <a:solidFill>
                  <a:schemeClr val="bg1"/>
                </a:solidFill>
                <a:latin typeface="Arial Narrow" pitchFamily="34" charset="0"/>
                <a:ea typeface="ＭＳ Ｐゴシック" pitchFamily="34" charset="-128"/>
              </a:rPr>
              <a:t> </a:t>
            </a:r>
            <a:r>
              <a:rPr lang="fr-FR" sz="2800" dirty="0" err="1">
                <a:solidFill>
                  <a:schemeClr val="bg1"/>
                </a:solidFill>
                <a:latin typeface="Arial Narrow" pitchFamily="34" charset="0"/>
                <a:ea typeface="ＭＳ Ｐゴシック" pitchFamily="34" charset="-128"/>
              </a:rPr>
              <a:t>below</a:t>
            </a:r>
            <a:r>
              <a:rPr lang="fr-FR" sz="2800" dirty="0">
                <a:solidFill>
                  <a:schemeClr val="bg1"/>
                </a:solidFill>
                <a:latin typeface="Arial Narrow" pitchFamily="34" charset="0"/>
                <a:ea typeface="ＭＳ Ｐゴシック" pitchFamily="34" charset="-128"/>
              </a:rPr>
              <a:t>. </a:t>
            </a:r>
          </a:p>
          <a:p>
            <a:r>
              <a:rPr lang="fr-FR" sz="2800" dirty="0" err="1">
                <a:solidFill>
                  <a:schemeClr val="bg1"/>
                </a:solidFill>
                <a:latin typeface="Arial Narrow" pitchFamily="34" charset="0"/>
                <a:ea typeface="ＭＳ Ｐゴシック" pitchFamily="34" charset="-128"/>
              </a:rPr>
              <a:t>Compensatory</a:t>
            </a:r>
            <a:r>
              <a:rPr lang="fr-FR" sz="2800" dirty="0">
                <a:solidFill>
                  <a:schemeClr val="bg1"/>
                </a:solidFill>
                <a:latin typeface="Arial Narrow" pitchFamily="34" charset="0"/>
                <a:ea typeface="ＭＳ Ｐゴシック" pitchFamily="34" charset="-128"/>
              </a:rPr>
              <a:t> </a:t>
            </a:r>
            <a:r>
              <a:rPr lang="fr-FR" sz="2800" dirty="0" err="1">
                <a:solidFill>
                  <a:schemeClr val="bg1"/>
                </a:solidFill>
                <a:latin typeface="Arial Narrow" pitchFamily="34" charset="0"/>
                <a:ea typeface="ＭＳ Ｐゴシック" pitchFamily="34" charset="-128"/>
              </a:rPr>
              <a:t>vein</a:t>
            </a:r>
            <a:r>
              <a:rPr lang="fr-FR" sz="2800" dirty="0">
                <a:solidFill>
                  <a:schemeClr val="bg1"/>
                </a:solidFill>
                <a:latin typeface="Arial Narrow" pitchFamily="34" charset="0"/>
                <a:ea typeface="ＭＳ Ｐゴシック" pitchFamily="34" charset="-128"/>
              </a:rPr>
              <a:t>: Tension </a:t>
            </a:r>
            <a:r>
              <a:rPr lang="fr-FR" sz="2800" dirty="0" err="1">
                <a:solidFill>
                  <a:schemeClr val="bg1"/>
                </a:solidFill>
                <a:latin typeface="Arial Narrow" pitchFamily="34" charset="0"/>
                <a:ea typeface="ＭＳ Ｐゴシック" pitchFamily="34" charset="-128"/>
              </a:rPr>
              <a:t>increases</a:t>
            </a:r>
            <a:r>
              <a:rPr lang="fr-FR" sz="2800" dirty="0">
                <a:solidFill>
                  <a:schemeClr val="bg1"/>
                </a:solidFill>
                <a:latin typeface="Arial Narrow" pitchFamily="34" charset="0"/>
                <a:ea typeface="ＭＳ Ｐゴシック" pitchFamily="34" charset="-128"/>
              </a:rPr>
              <a:t> </a:t>
            </a:r>
          </a:p>
          <a:p>
            <a:r>
              <a:rPr lang="fr-FR" sz="2800" dirty="0">
                <a:solidFill>
                  <a:schemeClr val="bg1"/>
                </a:solidFill>
                <a:latin typeface="Arial Narrow" pitchFamily="34" charset="0"/>
                <a:ea typeface="ＭＳ Ｐゴシック" pitchFamily="34" charset="-128"/>
              </a:rPr>
              <a:t>Not </a:t>
            </a:r>
            <a:r>
              <a:rPr lang="fr-FR" sz="2800" dirty="0" err="1">
                <a:solidFill>
                  <a:schemeClr val="bg1"/>
                </a:solidFill>
                <a:latin typeface="Arial Narrow" pitchFamily="34" charset="0"/>
                <a:ea typeface="ＭＳ Ｐゴシック" pitchFamily="34" charset="-128"/>
              </a:rPr>
              <a:t>compensatory</a:t>
            </a:r>
            <a:r>
              <a:rPr lang="fr-FR" sz="2800" dirty="0">
                <a:solidFill>
                  <a:schemeClr val="bg1"/>
                </a:solidFill>
                <a:latin typeface="Arial Narrow" pitchFamily="34" charset="0"/>
                <a:ea typeface="ＭＳ Ｐゴシック" pitchFamily="34" charset="-128"/>
              </a:rPr>
              <a:t> </a:t>
            </a:r>
            <a:r>
              <a:rPr lang="fr-FR" sz="2800" dirty="0" err="1">
                <a:solidFill>
                  <a:schemeClr val="bg1"/>
                </a:solidFill>
                <a:latin typeface="Arial Narrow" pitchFamily="34" charset="0"/>
                <a:ea typeface="ＭＳ Ｐゴシック" pitchFamily="34" charset="-128"/>
              </a:rPr>
              <a:t>vein</a:t>
            </a:r>
            <a:r>
              <a:rPr lang="fr-FR" sz="2800" dirty="0">
                <a:solidFill>
                  <a:schemeClr val="bg1"/>
                </a:solidFill>
                <a:latin typeface="Arial Narrow" pitchFamily="34" charset="0"/>
                <a:ea typeface="ＭＳ Ｐゴシック" pitchFamily="34" charset="-128"/>
              </a:rPr>
              <a:t>: Tension </a:t>
            </a:r>
            <a:r>
              <a:rPr lang="fr-FR" sz="2800" dirty="0" err="1">
                <a:solidFill>
                  <a:schemeClr val="bg1"/>
                </a:solidFill>
                <a:latin typeface="Arial Narrow" pitchFamily="34" charset="0"/>
                <a:ea typeface="ＭＳ Ｐゴシック" pitchFamily="34" charset="-128"/>
              </a:rPr>
              <a:t>decreases</a:t>
            </a:r>
            <a:endParaRPr lang="fr-FR" sz="2800" dirty="0">
              <a:solidFill>
                <a:schemeClr val="bg1"/>
              </a:solidFill>
            </a:endParaRPr>
          </a:p>
        </p:txBody>
      </p:sp>
      <p:pic>
        <p:nvPicPr>
          <p:cNvPr id="5" name="Image 10" descr="BEN DHAOU 014.jpg"/>
          <p:cNvPicPr>
            <a:picLocks noChangeAspect="1"/>
          </p:cNvPicPr>
          <p:nvPr/>
        </p:nvPicPr>
        <p:blipFill>
          <a:blip r:embed="rId2" cstate="print"/>
          <a:srcRect l="13527" t="2583"/>
          <a:stretch>
            <a:fillRect/>
          </a:stretch>
        </p:blipFill>
        <p:spPr bwMode="auto">
          <a:xfrm>
            <a:off x="2696922" y="2884540"/>
            <a:ext cx="2235118" cy="3354732"/>
          </a:xfrm>
          <a:prstGeom prst="rect">
            <a:avLst/>
          </a:prstGeom>
          <a:noFill/>
          <a:ln w="76200">
            <a:solidFill>
              <a:schemeClr val="tx1"/>
            </a:solidFill>
            <a:round/>
            <a:headEnd/>
            <a:tailEnd/>
          </a:ln>
        </p:spPr>
      </p:pic>
      <p:pic>
        <p:nvPicPr>
          <p:cNvPr id="6" name="Espace réservé du contenu 3" descr="1.png"/>
          <p:cNvPicPr>
            <a:picLocks noChangeAspect="1"/>
          </p:cNvPicPr>
          <p:nvPr/>
        </p:nvPicPr>
        <p:blipFill>
          <a:blip r:embed="rId3" cstate="print"/>
          <a:srcRect l="-43295" r="-43295"/>
          <a:stretch>
            <a:fillRect/>
          </a:stretch>
        </p:blipFill>
        <p:spPr bwMode="auto">
          <a:xfrm>
            <a:off x="612700" y="2780928"/>
            <a:ext cx="2708958" cy="3531369"/>
          </a:xfrm>
          <a:prstGeom prst="rect">
            <a:avLst/>
          </a:prstGeom>
          <a:noFill/>
          <a:ln w="9525">
            <a:noFill/>
            <a:miter lim="800000"/>
            <a:headEnd/>
            <a:tailEnd/>
          </a:ln>
        </p:spPr>
      </p:pic>
      <p:pic>
        <p:nvPicPr>
          <p:cNvPr id="7" name="Espace réservé du contenu 3" descr="2.png"/>
          <p:cNvPicPr>
            <a:picLocks noChangeAspect="1"/>
          </p:cNvPicPr>
          <p:nvPr/>
        </p:nvPicPr>
        <p:blipFill>
          <a:blip r:embed="rId4" cstate="print"/>
          <a:srcRect l="-11865" r="-11865"/>
          <a:stretch>
            <a:fillRect/>
          </a:stretch>
        </p:blipFill>
        <p:spPr bwMode="auto">
          <a:xfrm>
            <a:off x="4644008" y="2820520"/>
            <a:ext cx="2952328" cy="384884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0" y="620688"/>
            <a:ext cx="9144000" cy="1569660"/>
          </a:xfrm>
          <a:prstGeom prst="rect">
            <a:avLst/>
          </a:prstGeom>
          <a:noFill/>
        </p:spPr>
        <p:txBody>
          <a:bodyPr wrap="square" rtlCol="0">
            <a:spAutoFit/>
          </a:bodyPr>
          <a:lstStyle/>
          <a:p>
            <a:r>
              <a:rPr lang="fr-FR" b="1" dirty="0">
                <a:solidFill>
                  <a:schemeClr val="bg1"/>
                </a:solidFill>
                <a:latin typeface="Arial Narrow" pitchFamily="34" charset="0"/>
                <a:ea typeface="ＭＳ Ｐゴシック" pitchFamily="34" charset="-128"/>
              </a:rPr>
              <a:t>Varices are </a:t>
            </a:r>
            <a:r>
              <a:rPr lang="fr-FR" b="1" dirty="0" err="1">
                <a:solidFill>
                  <a:schemeClr val="bg1"/>
                </a:solidFill>
                <a:latin typeface="Arial Narrow" pitchFamily="34" charset="0"/>
                <a:ea typeface="ＭＳ Ｐゴシック" pitchFamily="34" charset="-128"/>
              </a:rPr>
              <a:t>compensatory</a:t>
            </a:r>
            <a:r>
              <a:rPr lang="fr-FR" b="1" dirty="0">
                <a:solidFill>
                  <a:schemeClr val="bg1"/>
                </a:solidFill>
                <a:latin typeface="Arial Narrow" pitchFamily="34" charset="0"/>
                <a:ea typeface="ＭＳ Ｐゴシック" pitchFamily="34" charset="-128"/>
              </a:rPr>
              <a:t> in </a:t>
            </a:r>
          </a:p>
          <a:p>
            <a:r>
              <a:rPr lang="fr-FR" b="1" dirty="0">
                <a:solidFill>
                  <a:schemeClr val="bg1"/>
                </a:solidFill>
                <a:latin typeface="Arial Narrow" pitchFamily="34" charset="0"/>
                <a:ea typeface="ＭＳ Ｐゴシック" pitchFamily="34" charset="-128"/>
              </a:rPr>
              <a:t>	35% of varices  </a:t>
            </a:r>
            <a:r>
              <a:rPr lang="fr-FR" b="1" dirty="0" err="1">
                <a:solidFill>
                  <a:schemeClr val="bg1"/>
                </a:solidFill>
                <a:latin typeface="Arial Narrow" pitchFamily="34" charset="0"/>
                <a:ea typeface="ＭＳ Ｐゴシック" pitchFamily="34" charset="-128"/>
              </a:rPr>
              <a:t>located</a:t>
            </a:r>
            <a:r>
              <a:rPr lang="fr-FR" b="1" dirty="0">
                <a:solidFill>
                  <a:schemeClr val="bg1"/>
                </a:solidFill>
                <a:latin typeface="Arial Narrow" pitchFamily="34" charset="0"/>
                <a:ea typeface="ＭＳ Ｐゴシック" pitchFamily="34" charset="-128"/>
              </a:rPr>
              <a:t> in the marginal </a:t>
            </a:r>
            <a:r>
              <a:rPr lang="fr-FR" b="1" dirty="0" err="1">
                <a:solidFill>
                  <a:schemeClr val="bg1"/>
                </a:solidFill>
                <a:latin typeface="Arial Narrow" pitchFamily="34" charset="0"/>
                <a:ea typeface="ＭＳ Ｐゴシック" pitchFamily="34" charset="-128"/>
              </a:rPr>
              <a:t>vein</a:t>
            </a:r>
            <a:r>
              <a:rPr lang="fr-FR" b="1" dirty="0">
                <a:solidFill>
                  <a:schemeClr val="bg1"/>
                </a:solidFill>
                <a:latin typeface="Arial Narrow" pitchFamily="34" charset="0"/>
                <a:ea typeface="ＭＳ Ｐゴシック" pitchFamily="34" charset="-128"/>
              </a:rPr>
              <a:t> </a:t>
            </a:r>
            <a:r>
              <a:rPr lang="fr-FR" b="1" dirty="0" err="1">
                <a:solidFill>
                  <a:schemeClr val="bg1"/>
                </a:solidFill>
                <a:latin typeface="Arial Narrow" pitchFamily="34" charset="0"/>
                <a:ea typeface="ＭＳ Ｐゴシック" pitchFamily="34" charset="-128"/>
              </a:rPr>
              <a:t>territory</a:t>
            </a:r>
            <a:endParaRPr lang="fr-FR" b="1" dirty="0">
              <a:solidFill>
                <a:schemeClr val="bg1"/>
              </a:solidFill>
              <a:latin typeface="Arial Narrow" pitchFamily="34" charset="0"/>
              <a:ea typeface="ＭＳ Ｐゴシック" pitchFamily="34" charset="-128"/>
            </a:endParaRPr>
          </a:p>
          <a:p>
            <a:r>
              <a:rPr lang="fr-FR" b="1" dirty="0">
                <a:solidFill>
                  <a:schemeClr val="bg1"/>
                </a:solidFill>
                <a:latin typeface="Arial Narrow" pitchFamily="34" charset="0"/>
                <a:ea typeface="ＭＳ Ｐゴシック" pitchFamily="34" charset="-128"/>
              </a:rPr>
              <a:t>	37%  of varices  </a:t>
            </a:r>
            <a:r>
              <a:rPr lang="fr-FR" b="1" dirty="0" err="1">
                <a:solidFill>
                  <a:schemeClr val="bg1"/>
                </a:solidFill>
                <a:latin typeface="Arial Narrow" pitchFamily="34" charset="0"/>
                <a:ea typeface="ＭＳ Ｐゴシック" pitchFamily="34" charset="-128"/>
              </a:rPr>
              <a:t>located</a:t>
            </a:r>
            <a:r>
              <a:rPr lang="fr-FR" b="1" dirty="0">
                <a:solidFill>
                  <a:schemeClr val="bg1"/>
                </a:solidFill>
                <a:latin typeface="Arial Narrow" pitchFamily="34" charset="0"/>
                <a:ea typeface="ＭＳ Ｐゴシック" pitchFamily="34" charset="-128"/>
              </a:rPr>
              <a:t> in the </a:t>
            </a:r>
            <a:r>
              <a:rPr lang="fr-FR" b="1" dirty="0" err="1">
                <a:solidFill>
                  <a:schemeClr val="bg1"/>
                </a:solidFill>
                <a:latin typeface="Arial Narrow" pitchFamily="34" charset="0"/>
                <a:ea typeface="ＭＳ Ｐゴシック" pitchFamily="34" charset="-128"/>
              </a:rPr>
              <a:t>saphena</a:t>
            </a:r>
            <a:r>
              <a:rPr lang="fr-FR" b="1" dirty="0">
                <a:solidFill>
                  <a:schemeClr val="bg1"/>
                </a:solidFill>
                <a:latin typeface="Arial Narrow" pitchFamily="34" charset="0"/>
                <a:ea typeface="ＭＳ Ｐゴシック" pitchFamily="34" charset="-128"/>
              </a:rPr>
              <a:t> </a:t>
            </a:r>
            <a:r>
              <a:rPr lang="fr-FR" b="1" dirty="0" err="1">
                <a:solidFill>
                  <a:schemeClr val="bg1"/>
                </a:solidFill>
                <a:latin typeface="Arial Narrow" pitchFamily="34" charset="0"/>
                <a:ea typeface="ＭＳ Ｐゴシック" pitchFamily="34" charset="-128"/>
              </a:rPr>
              <a:t>vein</a:t>
            </a:r>
            <a:r>
              <a:rPr lang="fr-FR" b="1" dirty="0">
                <a:solidFill>
                  <a:schemeClr val="bg1"/>
                </a:solidFill>
                <a:latin typeface="Arial Narrow" pitchFamily="34" charset="0"/>
                <a:ea typeface="ＭＳ Ｐゴシック" pitchFamily="34" charset="-128"/>
              </a:rPr>
              <a:t> </a:t>
            </a:r>
            <a:r>
              <a:rPr lang="fr-FR" b="1" dirty="0" err="1">
                <a:solidFill>
                  <a:schemeClr val="bg1"/>
                </a:solidFill>
                <a:latin typeface="Arial Narrow" pitchFamily="34" charset="0"/>
                <a:ea typeface="ＭＳ Ｐゴシック" pitchFamily="34" charset="-128"/>
              </a:rPr>
              <a:t>territory</a:t>
            </a:r>
            <a:r>
              <a:rPr lang="fr-FR" b="1" dirty="0">
                <a:solidFill>
                  <a:schemeClr val="bg1"/>
                </a:solidFill>
                <a:latin typeface="Arial Narrow" pitchFamily="34" charset="0"/>
                <a:ea typeface="ＭＳ Ｐゴシック" pitchFamily="34" charset="-128"/>
              </a:rPr>
              <a:t>  ( in absence of marginal </a:t>
            </a:r>
            <a:r>
              <a:rPr lang="fr-FR" b="1" dirty="0" err="1">
                <a:solidFill>
                  <a:schemeClr val="bg1"/>
                </a:solidFill>
                <a:latin typeface="Arial Narrow" pitchFamily="34" charset="0"/>
                <a:ea typeface="ＭＳ Ｐゴシック" pitchFamily="34" charset="-128"/>
              </a:rPr>
              <a:t>vein</a:t>
            </a:r>
            <a:r>
              <a:rPr lang="fr-FR" b="1" dirty="0">
                <a:solidFill>
                  <a:schemeClr val="bg1"/>
                </a:solidFill>
                <a:latin typeface="Arial Narrow" pitchFamily="34" charset="0"/>
                <a:ea typeface="ＭＳ Ｐゴシック" pitchFamily="34" charset="-128"/>
              </a:rPr>
              <a:t>) </a:t>
            </a:r>
          </a:p>
        </p:txBody>
      </p:sp>
      <p:grpSp>
        <p:nvGrpSpPr>
          <p:cNvPr id="2" name="Groupe 10"/>
          <p:cNvGrpSpPr/>
          <p:nvPr/>
        </p:nvGrpSpPr>
        <p:grpSpPr>
          <a:xfrm>
            <a:off x="0" y="2073037"/>
            <a:ext cx="9144000" cy="4536504"/>
            <a:chOff x="0" y="980728"/>
            <a:chExt cx="9144000" cy="4536504"/>
          </a:xfrm>
        </p:grpSpPr>
        <p:sp>
          <p:nvSpPr>
            <p:cNvPr id="5" name="ZoneTexte 4"/>
            <p:cNvSpPr txBox="1"/>
            <p:nvPr/>
          </p:nvSpPr>
          <p:spPr>
            <a:xfrm>
              <a:off x="35496" y="1052736"/>
              <a:ext cx="4320480" cy="3785652"/>
            </a:xfrm>
            <a:prstGeom prst="rect">
              <a:avLst/>
            </a:prstGeom>
            <a:noFill/>
          </p:spPr>
          <p:txBody>
            <a:bodyPr wrap="square" rtlCol="0">
              <a:spAutoFit/>
            </a:bodyPr>
            <a:lstStyle/>
            <a:p>
              <a:r>
                <a:rPr lang="fr-FR" b="1" dirty="0">
                  <a:solidFill>
                    <a:schemeClr val="bg1"/>
                  </a:solidFill>
                </a:rPr>
                <a:t>Not </a:t>
              </a:r>
              <a:r>
                <a:rPr lang="fr-FR" b="1" dirty="0" err="1">
                  <a:solidFill>
                    <a:schemeClr val="bg1"/>
                  </a:solidFill>
                </a:rPr>
                <a:t>compensatory</a:t>
              </a:r>
              <a:r>
                <a:rPr lang="fr-FR" b="1" dirty="0">
                  <a:solidFill>
                    <a:schemeClr val="bg1"/>
                  </a:solidFill>
                </a:rPr>
                <a:t> varices</a:t>
              </a:r>
            </a:p>
            <a:p>
              <a:r>
                <a:rPr lang="fr-FR" b="1" dirty="0">
                  <a:solidFill>
                    <a:schemeClr val="bg1"/>
                  </a:solidFill>
                </a:rPr>
                <a:t>37 </a:t>
              </a:r>
              <a:r>
                <a:rPr lang="fr-FR" b="1" dirty="0" err="1">
                  <a:solidFill>
                    <a:schemeClr val="bg1"/>
                  </a:solidFill>
                </a:rPr>
                <a:t>limbs</a:t>
              </a:r>
              <a:endParaRPr lang="fr-FR" b="1" dirty="0">
                <a:solidFill>
                  <a:schemeClr val="bg1"/>
                </a:solidFill>
              </a:endParaRPr>
            </a:p>
            <a:p>
              <a:r>
                <a:rPr lang="fr-FR" b="1" dirty="0" err="1">
                  <a:solidFill>
                    <a:schemeClr val="bg1"/>
                  </a:solidFill>
                </a:rPr>
                <a:t>Varicose</a:t>
              </a:r>
              <a:r>
                <a:rPr lang="fr-FR" b="1" dirty="0">
                  <a:solidFill>
                    <a:schemeClr val="bg1"/>
                  </a:solidFill>
                </a:rPr>
                <a:t> </a:t>
              </a:r>
              <a:r>
                <a:rPr lang="fr-FR" b="1" dirty="0" err="1">
                  <a:solidFill>
                    <a:schemeClr val="bg1"/>
                  </a:solidFill>
                </a:rPr>
                <a:t>territory</a:t>
              </a:r>
              <a:r>
                <a:rPr lang="fr-FR" b="1" dirty="0">
                  <a:solidFill>
                    <a:schemeClr val="bg1"/>
                  </a:solidFill>
                </a:rPr>
                <a:t>: </a:t>
              </a:r>
            </a:p>
            <a:p>
              <a:r>
                <a:rPr lang="fr-FR" dirty="0" err="1">
                  <a:solidFill>
                    <a:schemeClr val="bg1"/>
                  </a:solidFill>
                </a:rPr>
                <a:t>Saphena</a:t>
              </a:r>
              <a:r>
                <a:rPr lang="fr-FR" dirty="0">
                  <a:solidFill>
                    <a:schemeClr val="bg1"/>
                  </a:solidFill>
                </a:rPr>
                <a:t> (17) Marginal (14) </a:t>
              </a:r>
              <a:r>
                <a:rPr lang="fr-FR" dirty="0" err="1">
                  <a:solidFill>
                    <a:schemeClr val="bg1"/>
                  </a:solidFill>
                </a:rPr>
                <a:t>Saphena</a:t>
              </a:r>
              <a:r>
                <a:rPr lang="fr-FR" dirty="0">
                  <a:solidFill>
                    <a:schemeClr val="bg1"/>
                  </a:solidFill>
                </a:rPr>
                <a:t>+Marginal (6)</a:t>
              </a:r>
            </a:p>
            <a:p>
              <a:r>
                <a:rPr lang="fr-FR" b="1" dirty="0" err="1">
                  <a:solidFill>
                    <a:schemeClr val="bg1"/>
                  </a:solidFill>
                </a:rPr>
                <a:t>Deep</a:t>
              </a:r>
              <a:r>
                <a:rPr lang="fr-FR" b="1" dirty="0">
                  <a:solidFill>
                    <a:schemeClr val="bg1"/>
                  </a:solidFill>
                </a:rPr>
                <a:t> </a:t>
              </a:r>
              <a:r>
                <a:rPr lang="fr-FR" b="1" dirty="0" err="1">
                  <a:solidFill>
                    <a:schemeClr val="bg1"/>
                  </a:solidFill>
                </a:rPr>
                <a:t>veins</a:t>
              </a:r>
              <a:r>
                <a:rPr lang="fr-FR" dirty="0">
                  <a:solidFill>
                    <a:schemeClr val="bg1"/>
                  </a:solidFill>
                </a:rPr>
                <a:t>:</a:t>
              </a:r>
            </a:p>
            <a:p>
              <a:r>
                <a:rPr lang="fr-FR" dirty="0">
                  <a:solidFill>
                    <a:schemeClr val="bg1"/>
                  </a:solidFill>
                </a:rPr>
                <a:t> 32 </a:t>
              </a:r>
              <a:r>
                <a:rPr lang="fr-FR" dirty="0" err="1">
                  <a:solidFill>
                    <a:schemeClr val="bg1"/>
                  </a:solidFill>
                </a:rPr>
                <a:t>limbs</a:t>
              </a:r>
              <a:r>
                <a:rPr lang="fr-FR" dirty="0">
                  <a:solidFill>
                    <a:schemeClr val="bg1"/>
                  </a:solidFill>
                </a:rPr>
                <a:t>: </a:t>
              </a:r>
              <a:r>
                <a:rPr lang="fr-FR" dirty="0" err="1">
                  <a:solidFill>
                    <a:schemeClr val="bg1"/>
                  </a:solidFill>
                </a:rPr>
                <a:t>ectasia</a:t>
              </a:r>
              <a:r>
                <a:rPr lang="fr-FR" dirty="0">
                  <a:solidFill>
                    <a:schemeClr val="bg1"/>
                  </a:solidFill>
                </a:rPr>
                <a:t>, </a:t>
              </a:r>
              <a:r>
                <a:rPr lang="fr-FR" dirty="0" err="1">
                  <a:solidFill>
                    <a:schemeClr val="bg1"/>
                  </a:solidFill>
                </a:rPr>
                <a:t>avalvulation</a:t>
              </a:r>
              <a:r>
                <a:rPr lang="fr-FR" dirty="0">
                  <a:solidFill>
                    <a:schemeClr val="bg1"/>
                  </a:solidFill>
                </a:rPr>
                <a:t>, extra-</a:t>
              </a:r>
              <a:r>
                <a:rPr lang="fr-FR" dirty="0" err="1">
                  <a:solidFill>
                    <a:schemeClr val="bg1"/>
                  </a:solidFill>
                </a:rPr>
                <a:t>truncular</a:t>
              </a:r>
              <a:r>
                <a:rPr lang="fr-FR" dirty="0">
                  <a:solidFill>
                    <a:schemeClr val="bg1"/>
                  </a:solidFill>
                </a:rPr>
                <a:t> ( muscle, nerve and </a:t>
              </a:r>
              <a:r>
                <a:rPr lang="fr-FR" dirty="0" err="1">
                  <a:solidFill>
                    <a:schemeClr val="bg1"/>
                  </a:solidFill>
                </a:rPr>
                <a:t>interfascial</a:t>
              </a:r>
              <a:r>
                <a:rPr lang="fr-FR" dirty="0">
                  <a:solidFill>
                    <a:schemeClr val="bg1"/>
                  </a:solidFill>
                </a:rPr>
                <a:t> </a:t>
              </a:r>
              <a:r>
                <a:rPr lang="fr-FR" dirty="0" err="1">
                  <a:solidFill>
                    <a:schemeClr val="bg1"/>
                  </a:solidFill>
                </a:rPr>
                <a:t>infitration</a:t>
              </a:r>
              <a:r>
                <a:rPr lang="fr-FR" dirty="0">
                  <a:solidFill>
                    <a:schemeClr val="bg1"/>
                  </a:solidFill>
                </a:rPr>
                <a:t> )</a:t>
              </a:r>
            </a:p>
            <a:p>
              <a:r>
                <a:rPr lang="fr-FR" dirty="0">
                  <a:solidFill>
                    <a:schemeClr val="bg1"/>
                  </a:solidFill>
                </a:rPr>
                <a:t> </a:t>
              </a:r>
            </a:p>
          </p:txBody>
        </p:sp>
        <p:sp>
          <p:nvSpPr>
            <p:cNvPr id="6" name="ZoneTexte 5"/>
            <p:cNvSpPr txBox="1"/>
            <p:nvPr/>
          </p:nvSpPr>
          <p:spPr>
            <a:xfrm>
              <a:off x="4211960" y="1052736"/>
              <a:ext cx="4788024" cy="3416320"/>
            </a:xfrm>
            <a:prstGeom prst="rect">
              <a:avLst/>
            </a:prstGeom>
            <a:noFill/>
          </p:spPr>
          <p:txBody>
            <a:bodyPr wrap="square" rtlCol="0">
              <a:spAutoFit/>
            </a:bodyPr>
            <a:lstStyle/>
            <a:p>
              <a:r>
                <a:rPr lang="fr-FR" b="1" dirty="0" err="1">
                  <a:solidFill>
                    <a:schemeClr val="bg1"/>
                  </a:solidFill>
                </a:rPr>
                <a:t>Compensatory</a:t>
              </a:r>
              <a:r>
                <a:rPr lang="fr-FR" b="1" dirty="0">
                  <a:solidFill>
                    <a:schemeClr val="bg1"/>
                  </a:solidFill>
                </a:rPr>
                <a:t> varices</a:t>
              </a:r>
            </a:p>
            <a:p>
              <a:r>
                <a:rPr lang="fr-FR" b="1" dirty="0" err="1">
                  <a:solidFill>
                    <a:schemeClr val="bg1"/>
                  </a:solidFill>
                </a:rPr>
                <a:t>Varicose</a:t>
              </a:r>
              <a:r>
                <a:rPr lang="fr-FR" b="1" dirty="0">
                  <a:solidFill>
                    <a:schemeClr val="bg1"/>
                  </a:solidFill>
                </a:rPr>
                <a:t> </a:t>
              </a:r>
              <a:r>
                <a:rPr lang="fr-FR" b="1" dirty="0" err="1">
                  <a:solidFill>
                    <a:schemeClr val="bg1"/>
                  </a:solidFill>
                </a:rPr>
                <a:t>territory</a:t>
              </a:r>
              <a:r>
                <a:rPr lang="fr-FR" b="1" dirty="0">
                  <a:solidFill>
                    <a:schemeClr val="bg1"/>
                  </a:solidFill>
                </a:rPr>
                <a:t>: 21 </a:t>
              </a:r>
              <a:r>
                <a:rPr lang="fr-FR" b="1" dirty="0" err="1">
                  <a:solidFill>
                    <a:schemeClr val="bg1"/>
                  </a:solidFill>
                </a:rPr>
                <a:t>limbs</a:t>
              </a:r>
              <a:endParaRPr lang="fr-FR" b="1" dirty="0">
                <a:solidFill>
                  <a:schemeClr val="bg1"/>
                </a:solidFill>
              </a:endParaRPr>
            </a:p>
            <a:p>
              <a:r>
                <a:rPr lang="fr-FR" dirty="0" err="1">
                  <a:solidFill>
                    <a:schemeClr val="bg1"/>
                  </a:solidFill>
                </a:rPr>
                <a:t>Saphena</a:t>
              </a:r>
              <a:r>
                <a:rPr lang="fr-FR" dirty="0">
                  <a:solidFill>
                    <a:schemeClr val="bg1"/>
                  </a:solidFill>
                </a:rPr>
                <a:t> (10) Marginal (3)</a:t>
              </a:r>
            </a:p>
            <a:p>
              <a:r>
                <a:rPr lang="fr-FR" dirty="0">
                  <a:solidFill>
                    <a:schemeClr val="bg1"/>
                  </a:solidFill>
                </a:rPr>
                <a:t> </a:t>
              </a:r>
              <a:r>
                <a:rPr lang="fr-FR" dirty="0" err="1">
                  <a:solidFill>
                    <a:schemeClr val="bg1"/>
                  </a:solidFill>
                </a:rPr>
                <a:t>Saphena</a:t>
              </a:r>
              <a:r>
                <a:rPr lang="fr-FR" dirty="0">
                  <a:solidFill>
                    <a:schemeClr val="bg1"/>
                  </a:solidFill>
                </a:rPr>
                <a:t>+Marginal (8)</a:t>
              </a:r>
            </a:p>
            <a:p>
              <a:r>
                <a:rPr lang="fr-FR" b="1" dirty="0" err="1">
                  <a:solidFill>
                    <a:schemeClr val="bg1"/>
                  </a:solidFill>
                </a:rPr>
                <a:t>Deep</a:t>
              </a:r>
              <a:r>
                <a:rPr lang="fr-FR" b="1" dirty="0">
                  <a:solidFill>
                    <a:schemeClr val="bg1"/>
                  </a:solidFill>
                </a:rPr>
                <a:t> </a:t>
              </a:r>
              <a:r>
                <a:rPr lang="fr-FR" b="1" dirty="0" err="1">
                  <a:solidFill>
                    <a:schemeClr val="bg1"/>
                  </a:solidFill>
                </a:rPr>
                <a:t>veins</a:t>
              </a:r>
              <a:r>
                <a:rPr lang="fr-FR" dirty="0">
                  <a:solidFill>
                    <a:schemeClr val="bg1"/>
                  </a:solidFill>
                </a:rPr>
                <a:t>:</a:t>
              </a:r>
            </a:p>
            <a:p>
              <a:r>
                <a:rPr lang="fr-FR" dirty="0">
                  <a:solidFill>
                    <a:schemeClr val="bg1"/>
                  </a:solidFill>
                </a:rPr>
                <a:t> </a:t>
              </a:r>
              <a:r>
                <a:rPr lang="fr-FR" dirty="0" err="1">
                  <a:solidFill>
                    <a:schemeClr val="bg1"/>
                  </a:solidFill>
                </a:rPr>
                <a:t>aplasia</a:t>
              </a:r>
              <a:r>
                <a:rPr lang="fr-FR" dirty="0">
                  <a:solidFill>
                    <a:schemeClr val="bg1"/>
                  </a:solidFill>
                </a:rPr>
                <a:t> and </a:t>
              </a:r>
              <a:r>
                <a:rPr lang="fr-FR" dirty="0" err="1">
                  <a:solidFill>
                    <a:schemeClr val="bg1"/>
                  </a:solidFill>
                </a:rPr>
                <a:t>agenesia</a:t>
              </a:r>
              <a:endParaRPr lang="fr-FR" dirty="0">
                <a:solidFill>
                  <a:schemeClr val="bg1"/>
                </a:solidFill>
              </a:endParaRPr>
            </a:p>
            <a:p>
              <a:r>
                <a:rPr lang="fr-FR" dirty="0" err="1">
                  <a:solidFill>
                    <a:schemeClr val="bg1"/>
                  </a:solidFill>
                </a:rPr>
                <a:t>leg</a:t>
              </a:r>
              <a:r>
                <a:rPr lang="fr-FR" dirty="0">
                  <a:solidFill>
                    <a:schemeClr val="bg1"/>
                  </a:solidFill>
                </a:rPr>
                <a:t> </a:t>
              </a:r>
              <a:r>
                <a:rPr lang="fr-FR" dirty="0" err="1">
                  <a:solidFill>
                    <a:schemeClr val="bg1"/>
                  </a:solidFill>
                </a:rPr>
                <a:t>veins</a:t>
              </a:r>
              <a:r>
                <a:rPr lang="fr-FR" dirty="0">
                  <a:solidFill>
                    <a:schemeClr val="bg1"/>
                  </a:solidFill>
                </a:rPr>
                <a:t>  and/or </a:t>
              </a:r>
              <a:r>
                <a:rPr lang="fr-FR" dirty="0" err="1">
                  <a:solidFill>
                    <a:schemeClr val="bg1"/>
                  </a:solidFill>
                </a:rPr>
                <a:t>Popliteal</a:t>
              </a:r>
              <a:r>
                <a:rPr lang="fr-FR" dirty="0">
                  <a:solidFill>
                    <a:schemeClr val="bg1"/>
                  </a:solidFill>
                </a:rPr>
                <a:t> V  and/or </a:t>
              </a:r>
              <a:r>
                <a:rPr lang="fr-FR" dirty="0" err="1">
                  <a:solidFill>
                    <a:schemeClr val="bg1"/>
                  </a:solidFill>
                </a:rPr>
                <a:t>Femoral</a:t>
              </a:r>
              <a:r>
                <a:rPr lang="fr-FR" dirty="0">
                  <a:solidFill>
                    <a:schemeClr val="bg1"/>
                  </a:solidFill>
                </a:rPr>
                <a:t> V  and /or </a:t>
              </a:r>
              <a:r>
                <a:rPr lang="fr-FR" dirty="0" err="1">
                  <a:solidFill>
                    <a:schemeClr val="bg1"/>
                  </a:solidFill>
                </a:rPr>
                <a:t>Iliac</a:t>
              </a:r>
              <a:r>
                <a:rPr lang="fr-FR" dirty="0">
                  <a:solidFill>
                    <a:schemeClr val="bg1"/>
                  </a:solidFill>
                </a:rPr>
                <a:t> V  and /or Cava V.  </a:t>
              </a:r>
            </a:p>
          </p:txBody>
        </p:sp>
        <p:sp>
          <p:nvSpPr>
            <p:cNvPr id="8" name="Rectangle 7"/>
            <p:cNvSpPr/>
            <p:nvPr/>
          </p:nvSpPr>
          <p:spPr>
            <a:xfrm>
              <a:off x="0" y="980728"/>
              <a:ext cx="9144000" cy="45365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cxnSp>
          <p:nvCxnSpPr>
            <p:cNvPr id="10" name="Connecteur droit 9"/>
            <p:cNvCxnSpPr/>
            <p:nvPr/>
          </p:nvCxnSpPr>
          <p:spPr>
            <a:xfrm>
              <a:off x="4211960" y="980728"/>
              <a:ext cx="0" cy="4536504"/>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188640"/>
            <a:ext cx="9144000" cy="6432530"/>
          </a:xfrm>
          <a:prstGeom prst="rect">
            <a:avLst/>
          </a:prstGeom>
          <a:noFill/>
        </p:spPr>
        <p:txBody>
          <a:bodyPr wrap="square" rtlCol="0">
            <a:spAutoFit/>
          </a:bodyPr>
          <a:lstStyle/>
          <a:p>
            <a:r>
              <a:rPr lang="fr-FR" sz="4000" dirty="0" err="1">
                <a:solidFill>
                  <a:srgbClr val="FF0000"/>
                </a:solidFill>
              </a:rPr>
              <a:t>Vascular</a:t>
            </a:r>
            <a:r>
              <a:rPr lang="fr-FR" sz="4000" dirty="0">
                <a:solidFill>
                  <a:srgbClr val="FF0000"/>
                </a:solidFill>
              </a:rPr>
              <a:t> </a:t>
            </a:r>
            <a:r>
              <a:rPr lang="fr-FR" sz="4000" dirty="0" err="1">
                <a:solidFill>
                  <a:srgbClr val="FF0000"/>
                </a:solidFill>
              </a:rPr>
              <a:t>tumors</a:t>
            </a:r>
            <a:r>
              <a:rPr lang="fr-FR" sz="4000" dirty="0">
                <a:solidFill>
                  <a:srgbClr val="FF0000"/>
                </a:solidFill>
              </a:rPr>
              <a:t> are not malformation but :</a:t>
            </a:r>
          </a:p>
          <a:p>
            <a:r>
              <a:rPr lang="fr-FR" sz="3600" dirty="0">
                <a:solidFill>
                  <a:schemeClr val="bg1"/>
                </a:solidFill>
              </a:rPr>
              <a:t>-</a:t>
            </a:r>
            <a:r>
              <a:rPr lang="fr-FR" sz="3200" dirty="0">
                <a:solidFill>
                  <a:schemeClr val="bg1"/>
                </a:solidFill>
              </a:rPr>
              <a:t>Infantile </a:t>
            </a:r>
            <a:r>
              <a:rPr lang="fr-FR" sz="3200" dirty="0" err="1">
                <a:solidFill>
                  <a:schemeClr val="bg1"/>
                </a:solidFill>
              </a:rPr>
              <a:t>hemangiomas</a:t>
            </a:r>
            <a:r>
              <a:rPr lang="fr-FR" sz="3200" dirty="0">
                <a:solidFill>
                  <a:schemeClr val="bg1"/>
                </a:solidFill>
              </a:rPr>
              <a:t> ( </a:t>
            </a:r>
            <a:r>
              <a:rPr lang="fr-FR" sz="3200" dirty="0" err="1">
                <a:solidFill>
                  <a:schemeClr val="bg1"/>
                </a:solidFill>
              </a:rPr>
              <a:t>very</a:t>
            </a:r>
            <a:r>
              <a:rPr lang="fr-FR" sz="3200" dirty="0">
                <a:solidFill>
                  <a:schemeClr val="bg1"/>
                </a:solidFill>
              </a:rPr>
              <a:t> </a:t>
            </a:r>
            <a:r>
              <a:rPr lang="fr-FR" sz="3200" dirty="0" err="1">
                <a:solidFill>
                  <a:schemeClr val="bg1"/>
                </a:solidFill>
              </a:rPr>
              <a:t>frequent</a:t>
            </a:r>
            <a:r>
              <a:rPr lang="fr-FR" sz="3200" dirty="0">
                <a:solidFill>
                  <a:schemeClr val="bg1"/>
                </a:solidFill>
              </a:rPr>
              <a:t>!!!)</a:t>
            </a:r>
            <a:endParaRPr lang="fr-FR" sz="3600" dirty="0">
              <a:solidFill>
                <a:schemeClr val="bg1"/>
              </a:solidFill>
            </a:endParaRPr>
          </a:p>
          <a:p>
            <a:r>
              <a:rPr lang="fr-FR" dirty="0">
                <a:solidFill>
                  <a:schemeClr val="bg1"/>
                </a:solidFill>
              </a:rPr>
              <a:t>Must </a:t>
            </a:r>
            <a:r>
              <a:rPr lang="fr-FR" dirty="0" err="1">
                <a:solidFill>
                  <a:schemeClr val="bg1"/>
                </a:solidFill>
              </a:rPr>
              <a:t>be</a:t>
            </a:r>
            <a:r>
              <a:rPr lang="fr-FR" dirty="0">
                <a:solidFill>
                  <a:schemeClr val="bg1"/>
                </a:solidFill>
              </a:rPr>
              <a:t> </a:t>
            </a:r>
            <a:r>
              <a:rPr lang="fr-FR" dirty="0" err="1">
                <a:solidFill>
                  <a:schemeClr val="bg1"/>
                </a:solidFill>
              </a:rPr>
              <a:t>known</a:t>
            </a:r>
            <a:r>
              <a:rPr lang="fr-FR" dirty="0">
                <a:solidFill>
                  <a:schemeClr val="bg1"/>
                </a:solidFill>
              </a:rPr>
              <a:t> </a:t>
            </a:r>
            <a:r>
              <a:rPr lang="fr-FR" dirty="0" err="1">
                <a:solidFill>
                  <a:schemeClr val="bg1"/>
                </a:solidFill>
              </a:rPr>
              <a:t>because</a:t>
            </a:r>
            <a:r>
              <a:rPr lang="fr-FR" dirty="0">
                <a:solidFill>
                  <a:schemeClr val="bg1"/>
                </a:solidFill>
              </a:rPr>
              <a:t> :</a:t>
            </a:r>
          </a:p>
          <a:p>
            <a:r>
              <a:rPr lang="fr-FR" dirty="0">
                <a:solidFill>
                  <a:schemeClr val="bg1"/>
                </a:solidFill>
              </a:rPr>
              <a:t>	-</a:t>
            </a:r>
            <a:r>
              <a:rPr lang="fr-FR" dirty="0" err="1">
                <a:solidFill>
                  <a:schemeClr val="bg1"/>
                </a:solidFill>
              </a:rPr>
              <a:t>differential</a:t>
            </a:r>
            <a:r>
              <a:rPr lang="fr-FR" dirty="0">
                <a:solidFill>
                  <a:schemeClr val="bg1"/>
                </a:solidFill>
              </a:rPr>
              <a:t> </a:t>
            </a:r>
            <a:r>
              <a:rPr lang="fr-FR" dirty="0" err="1">
                <a:solidFill>
                  <a:schemeClr val="bg1"/>
                </a:solidFill>
              </a:rPr>
              <a:t>diagnosis</a:t>
            </a:r>
            <a:r>
              <a:rPr lang="fr-FR" dirty="0">
                <a:solidFill>
                  <a:schemeClr val="bg1"/>
                </a:solidFill>
              </a:rPr>
              <a:t> </a:t>
            </a:r>
            <a:r>
              <a:rPr lang="fr-FR" dirty="0" err="1">
                <a:solidFill>
                  <a:schemeClr val="bg1"/>
                </a:solidFill>
              </a:rPr>
              <a:t>with</a:t>
            </a:r>
            <a:r>
              <a:rPr lang="fr-FR" dirty="0">
                <a:solidFill>
                  <a:schemeClr val="bg1"/>
                </a:solidFill>
              </a:rPr>
              <a:t> </a:t>
            </a:r>
            <a:r>
              <a:rPr lang="fr-FR" dirty="0" err="1">
                <a:solidFill>
                  <a:schemeClr val="bg1"/>
                </a:solidFill>
              </a:rPr>
              <a:t>vascular</a:t>
            </a:r>
            <a:r>
              <a:rPr lang="fr-FR" dirty="0">
                <a:solidFill>
                  <a:schemeClr val="bg1"/>
                </a:solidFill>
              </a:rPr>
              <a:t> malformations </a:t>
            </a:r>
          </a:p>
          <a:p>
            <a:r>
              <a:rPr lang="fr-FR" dirty="0">
                <a:solidFill>
                  <a:schemeClr val="bg1"/>
                </a:solidFill>
              </a:rPr>
              <a:t>	-</a:t>
            </a:r>
            <a:r>
              <a:rPr lang="fr-FR" dirty="0" err="1">
                <a:solidFill>
                  <a:schemeClr val="bg1"/>
                </a:solidFill>
              </a:rPr>
              <a:t>benign</a:t>
            </a:r>
            <a:r>
              <a:rPr lang="fr-FR" dirty="0">
                <a:solidFill>
                  <a:schemeClr val="bg1"/>
                </a:solidFill>
              </a:rPr>
              <a:t> , </a:t>
            </a:r>
            <a:r>
              <a:rPr lang="fr-FR" dirty="0" err="1">
                <a:solidFill>
                  <a:schemeClr val="bg1"/>
                </a:solidFill>
              </a:rPr>
              <a:t>spontaneously</a:t>
            </a:r>
            <a:r>
              <a:rPr lang="fr-FR" dirty="0">
                <a:solidFill>
                  <a:schemeClr val="bg1"/>
                </a:solidFill>
              </a:rPr>
              <a:t> </a:t>
            </a:r>
            <a:r>
              <a:rPr lang="fr-FR" dirty="0" err="1">
                <a:solidFill>
                  <a:schemeClr val="bg1"/>
                </a:solidFill>
              </a:rPr>
              <a:t>involuting</a:t>
            </a:r>
            <a:r>
              <a:rPr lang="fr-FR" dirty="0">
                <a:solidFill>
                  <a:schemeClr val="bg1"/>
                </a:solidFill>
              </a:rPr>
              <a:t> by 3-5 </a:t>
            </a:r>
            <a:r>
              <a:rPr lang="fr-FR" dirty="0" err="1">
                <a:solidFill>
                  <a:schemeClr val="bg1"/>
                </a:solidFill>
              </a:rPr>
              <a:t>ears</a:t>
            </a:r>
            <a:r>
              <a:rPr lang="fr-FR" dirty="0">
                <a:solidFill>
                  <a:schemeClr val="bg1"/>
                </a:solidFill>
              </a:rPr>
              <a:t> 	</a:t>
            </a:r>
          </a:p>
          <a:p>
            <a:r>
              <a:rPr lang="fr-FR" dirty="0">
                <a:solidFill>
                  <a:schemeClr val="bg1"/>
                </a:solidFill>
              </a:rPr>
              <a:t>	</a:t>
            </a:r>
          </a:p>
          <a:p>
            <a:endParaRPr lang="fr-FR" dirty="0">
              <a:solidFill>
                <a:schemeClr val="bg1"/>
              </a:solidFill>
            </a:endParaRPr>
          </a:p>
          <a:p>
            <a:endParaRPr lang="fr-FR" dirty="0">
              <a:solidFill>
                <a:schemeClr val="bg1"/>
              </a:solidFill>
            </a:endParaRPr>
          </a:p>
          <a:p>
            <a:endParaRPr lang="fr-FR" dirty="0">
              <a:solidFill>
                <a:schemeClr val="bg1"/>
              </a:solidFill>
            </a:endParaRPr>
          </a:p>
          <a:p>
            <a:r>
              <a:rPr lang="fr-FR" dirty="0">
                <a:solidFill>
                  <a:schemeClr val="bg1"/>
                </a:solidFill>
              </a:rPr>
              <a:t>- </a:t>
            </a:r>
            <a:r>
              <a:rPr lang="fr-FR" dirty="0">
                <a:solidFill>
                  <a:srgbClr val="FF0000"/>
                </a:solidFill>
              </a:rPr>
              <a:t>but </a:t>
            </a:r>
            <a:r>
              <a:rPr lang="fr-FR" dirty="0" err="1">
                <a:solidFill>
                  <a:srgbClr val="FF0000"/>
                </a:solidFill>
              </a:rPr>
              <a:t>may</a:t>
            </a:r>
            <a:r>
              <a:rPr lang="fr-FR" dirty="0">
                <a:solidFill>
                  <a:srgbClr val="FF0000"/>
                </a:solidFill>
              </a:rPr>
              <a:t> </a:t>
            </a:r>
            <a:r>
              <a:rPr lang="fr-FR" dirty="0" err="1">
                <a:solidFill>
                  <a:srgbClr val="FF0000"/>
                </a:solidFill>
              </a:rPr>
              <a:t>be</a:t>
            </a:r>
            <a:r>
              <a:rPr lang="fr-FR" dirty="0">
                <a:solidFill>
                  <a:srgbClr val="FF0000"/>
                </a:solidFill>
              </a:rPr>
              <a:t> </a:t>
            </a:r>
            <a:r>
              <a:rPr lang="fr-FR" dirty="0" err="1">
                <a:solidFill>
                  <a:srgbClr val="FF0000"/>
                </a:solidFill>
              </a:rPr>
              <a:t>dangerous</a:t>
            </a:r>
            <a:r>
              <a:rPr lang="fr-FR" dirty="0">
                <a:solidFill>
                  <a:srgbClr val="FF0000"/>
                </a:solidFill>
              </a:rPr>
              <a:t> </a:t>
            </a:r>
            <a:r>
              <a:rPr lang="fr-FR" dirty="0" err="1">
                <a:solidFill>
                  <a:srgbClr val="FF0000"/>
                </a:solidFill>
              </a:rPr>
              <a:t>according</a:t>
            </a:r>
            <a:r>
              <a:rPr lang="fr-FR" dirty="0">
                <a:solidFill>
                  <a:srgbClr val="FF0000"/>
                </a:solidFill>
              </a:rPr>
              <a:t> to </a:t>
            </a:r>
            <a:r>
              <a:rPr lang="fr-FR" dirty="0" err="1">
                <a:solidFill>
                  <a:srgbClr val="FF0000"/>
                </a:solidFill>
              </a:rPr>
              <a:t>its</a:t>
            </a:r>
            <a:r>
              <a:rPr lang="fr-FR" dirty="0">
                <a:solidFill>
                  <a:srgbClr val="FF0000"/>
                </a:solidFill>
              </a:rPr>
              <a:t> location  and </a:t>
            </a:r>
            <a:r>
              <a:rPr lang="fr-FR" dirty="0" err="1">
                <a:solidFill>
                  <a:srgbClr val="FF0000"/>
                </a:solidFill>
              </a:rPr>
              <a:t>requires</a:t>
            </a:r>
            <a:r>
              <a:rPr lang="fr-FR" dirty="0">
                <a:solidFill>
                  <a:srgbClr val="FF0000"/>
                </a:solidFill>
              </a:rPr>
              <a:t> 	</a:t>
            </a:r>
            <a:r>
              <a:rPr lang="fr-FR" dirty="0" err="1">
                <a:solidFill>
                  <a:srgbClr val="FF0000"/>
                </a:solidFill>
              </a:rPr>
              <a:t>specific</a:t>
            </a:r>
            <a:r>
              <a:rPr lang="fr-FR" dirty="0">
                <a:solidFill>
                  <a:srgbClr val="FF0000"/>
                </a:solidFill>
              </a:rPr>
              <a:t> </a:t>
            </a:r>
            <a:r>
              <a:rPr lang="fr-FR" dirty="0" err="1">
                <a:solidFill>
                  <a:srgbClr val="FF0000"/>
                </a:solidFill>
              </a:rPr>
              <a:t>treatment</a:t>
            </a:r>
            <a:r>
              <a:rPr lang="fr-FR" dirty="0">
                <a:solidFill>
                  <a:srgbClr val="FF0000"/>
                </a:solidFill>
              </a:rPr>
              <a:t> : Cortisone, </a:t>
            </a:r>
            <a:r>
              <a:rPr lang="fr-FR" u="sng" dirty="0">
                <a:solidFill>
                  <a:srgbClr val="FF0000"/>
                </a:solidFill>
              </a:rPr>
              <a:t>Beta-</a:t>
            </a:r>
            <a:r>
              <a:rPr lang="fr-FR" u="sng" dirty="0" err="1">
                <a:solidFill>
                  <a:srgbClr val="FF0000"/>
                </a:solidFill>
              </a:rPr>
              <a:t>blockers</a:t>
            </a:r>
            <a:endParaRPr lang="fr-FR" u="sng" dirty="0">
              <a:solidFill>
                <a:srgbClr val="FF0000"/>
              </a:solidFill>
            </a:endParaRPr>
          </a:p>
          <a:p>
            <a:endParaRPr lang="fr-FR" dirty="0">
              <a:solidFill>
                <a:schemeClr val="bg1"/>
              </a:solidFill>
            </a:endParaRPr>
          </a:p>
          <a:p>
            <a:endParaRPr lang="fr-FR" dirty="0">
              <a:solidFill>
                <a:schemeClr val="bg1"/>
              </a:solidFill>
            </a:endParaRPr>
          </a:p>
          <a:p>
            <a:endParaRPr lang="fr-FR" dirty="0"/>
          </a:p>
          <a:p>
            <a:endParaRPr lang="fr-FR" dirty="0"/>
          </a:p>
          <a:p>
            <a:r>
              <a:rPr lang="fr-FR" dirty="0"/>
              <a:t> </a:t>
            </a:r>
          </a:p>
        </p:txBody>
      </p:sp>
      <p:pic>
        <p:nvPicPr>
          <p:cNvPr id="6" name="Picture 2"/>
          <p:cNvPicPr>
            <a:picLocks noChangeAspect="1" noChangeArrowheads="1"/>
          </p:cNvPicPr>
          <p:nvPr/>
        </p:nvPicPr>
        <p:blipFill>
          <a:blip r:embed="rId2" cstate="print"/>
          <a:srcRect t="88237"/>
          <a:stretch>
            <a:fillRect/>
          </a:stretch>
        </p:blipFill>
        <p:spPr bwMode="auto">
          <a:xfrm>
            <a:off x="7020272" y="7173416"/>
            <a:ext cx="9050852" cy="728464"/>
          </a:xfrm>
          <a:prstGeom prst="rect">
            <a:avLst/>
          </a:prstGeom>
          <a:noFill/>
          <a:ln w="9525">
            <a:noFill/>
            <a:miter lim="800000"/>
            <a:headEnd/>
            <a:tailEnd/>
          </a:ln>
        </p:spPr>
      </p:pic>
      <p:pic>
        <p:nvPicPr>
          <p:cNvPr id="7" name="Picture 5"/>
          <p:cNvPicPr>
            <a:picLocks noChangeAspect="1" noChangeArrowheads="1"/>
          </p:cNvPicPr>
          <p:nvPr/>
        </p:nvPicPr>
        <p:blipFill>
          <a:blip r:embed="rId3" cstate="print"/>
          <a:srcRect/>
          <a:stretch>
            <a:fillRect/>
          </a:stretch>
        </p:blipFill>
        <p:spPr bwMode="auto">
          <a:xfrm flipH="1">
            <a:off x="1187623" y="2636912"/>
            <a:ext cx="1293037" cy="1374777"/>
          </a:xfrm>
          <a:prstGeom prst="rect">
            <a:avLst/>
          </a:prstGeom>
          <a:noFill/>
          <a:ln w="9525">
            <a:noFill/>
            <a:miter lim="800000"/>
            <a:headEnd/>
            <a:tailEnd/>
          </a:ln>
          <a:effectLst/>
        </p:spPr>
      </p:pic>
      <p:pic>
        <p:nvPicPr>
          <p:cNvPr id="8" name="Picture 6"/>
          <p:cNvPicPr>
            <a:picLocks noChangeAspect="1" noChangeArrowheads="1"/>
          </p:cNvPicPr>
          <p:nvPr/>
        </p:nvPicPr>
        <p:blipFill>
          <a:blip r:embed="rId4" cstate="print"/>
          <a:srcRect/>
          <a:stretch>
            <a:fillRect/>
          </a:stretch>
        </p:blipFill>
        <p:spPr bwMode="auto">
          <a:xfrm flipH="1">
            <a:off x="2915816" y="2636912"/>
            <a:ext cx="1041078" cy="1374777"/>
          </a:xfrm>
          <a:prstGeom prst="rect">
            <a:avLst/>
          </a:prstGeom>
          <a:noFill/>
          <a:ln w="9525">
            <a:noFill/>
            <a:miter lim="800000"/>
            <a:headEnd/>
            <a:tailEnd/>
          </a:ln>
          <a:effectLst/>
        </p:spPr>
      </p:pic>
      <p:sp>
        <p:nvSpPr>
          <p:cNvPr id="9" name="Flèche droite 8"/>
          <p:cNvSpPr/>
          <p:nvPr/>
        </p:nvSpPr>
        <p:spPr bwMode="auto">
          <a:xfrm>
            <a:off x="2339752" y="2852936"/>
            <a:ext cx="720080" cy="43204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pic>
        <p:nvPicPr>
          <p:cNvPr id="10" name="Espace réservé du contenu 5" descr="IMGP3419.JPG"/>
          <p:cNvPicPr>
            <a:picLocks noChangeAspect="1"/>
          </p:cNvPicPr>
          <p:nvPr/>
        </p:nvPicPr>
        <p:blipFill>
          <a:blip r:embed="rId5" cstate="print"/>
          <a:srcRect l="4691" t="6253" b="34341"/>
          <a:stretch>
            <a:fillRect/>
          </a:stretch>
        </p:blipFill>
        <p:spPr bwMode="auto">
          <a:xfrm>
            <a:off x="6012160" y="2636912"/>
            <a:ext cx="2686465" cy="1255738"/>
          </a:xfrm>
          <a:prstGeom prst="rect">
            <a:avLst/>
          </a:prstGeom>
          <a:noFill/>
          <a:ln w="9525">
            <a:noFill/>
            <a:miter lim="800000"/>
            <a:headEnd/>
            <a:tailEnd/>
          </a:ln>
        </p:spPr>
      </p:pic>
      <p:pic>
        <p:nvPicPr>
          <p:cNvPr id="11" name="Espace réservé du contenu 2" descr="IMGP2337.JPG"/>
          <p:cNvPicPr>
            <a:picLocks noChangeAspect="1"/>
          </p:cNvPicPr>
          <p:nvPr/>
        </p:nvPicPr>
        <p:blipFill>
          <a:blip r:embed="rId6" cstate="print"/>
          <a:srcRect/>
          <a:stretch>
            <a:fillRect/>
          </a:stretch>
        </p:blipFill>
        <p:spPr bwMode="auto">
          <a:xfrm>
            <a:off x="4139952" y="2708920"/>
            <a:ext cx="1800200" cy="1350150"/>
          </a:xfrm>
          <a:prstGeom prst="rect">
            <a:avLst/>
          </a:prstGeom>
          <a:noFill/>
          <a:ln w="9525">
            <a:noFill/>
            <a:miter lim="800000"/>
            <a:headEnd/>
            <a:tailEnd/>
          </a:ln>
        </p:spPr>
      </p:pic>
      <p:pic>
        <p:nvPicPr>
          <p:cNvPr id="12" name="Image 1" descr="LEMPEREURGWENDOLINE20090723143150457.jpg"/>
          <p:cNvPicPr>
            <a:picLocks noChangeAspect="1"/>
          </p:cNvPicPr>
          <p:nvPr/>
        </p:nvPicPr>
        <p:blipFill>
          <a:blip r:embed="rId7" cstate="print"/>
          <a:srcRect l="10507" t="22714" r="31705" b="14266"/>
          <a:stretch>
            <a:fillRect/>
          </a:stretch>
        </p:blipFill>
        <p:spPr bwMode="auto">
          <a:xfrm>
            <a:off x="7236296" y="908719"/>
            <a:ext cx="1907704" cy="1560849"/>
          </a:xfrm>
          <a:prstGeom prst="rect">
            <a:avLst/>
          </a:prstGeom>
          <a:noFill/>
          <a:ln w="9525">
            <a:noFill/>
            <a:miter lim="800000"/>
            <a:headEnd/>
            <a:tailEnd/>
          </a:ln>
        </p:spPr>
      </p:pic>
      <p:pic>
        <p:nvPicPr>
          <p:cNvPr id="13" name="Picture 15" descr="DSCN8745"/>
          <p:cNvPicPr>
            <a:picLocks noChangeAspect="1" noChangeArrowheads="1"/>
          </p:cNvPicPr>
          <p:nvPr/>
        </p:nvPicPr>
        <p:blipFill>
          <a:blip r:embed="rId8" cstate="print">
            <a:lum bright="-12000"/>
          </a:blip>
          <a:srcRect l="16443" r="23270"/>
          <a:stretch>
            <a:fillRect/>
          </a:stretch>
        </p:blipFill>
        <p:spPr bwMode="auto">
          <a:xfrm>
            <a:off x="899592" y="4797152"/>
            <a:ext cx="1571625" cy="1824038"/>
          </a:xfrm>
          <a:prstGeom prst="rect">
            <a:avLst/>
          </a:prstGeom>
          <a:noFill/>
          <a:ln w="9525">
            <a:noFill/>
            <a:miter lim="800000"/>
            <a:headEnd/>
            <a:tailEnd/>
          </a:ln>
        </p:spPr>
      </p:pic>
      <p:pic>
        <p:nvPicPr>
          <p:cNvPr id="14" name="Picture 9" descr="Numériser0218"/>
          <p:cNvPicPr>
            <a:picLocks noChangeAspect="1" noChangeArrowheads="1"/>
          </p:cNvPicPr>
          <p:nvPr/>
        </p:nvPicPr>
        <p:blipFill>
          <a:blip r:embed="rId9" cstate="print"/>
          <a:srcRect l="10074" t="5222" r="7967" b="8569"/>
          <a:stretch>
            <a:fillRect/>
          </a:stretch>
        </p:blipFill>
        <p:spPr bwMode="auto">
          <a:xfrm rot="5400000">
            <a:off x="4991828" y="4233308"/>
            <a:ext cx="1802433" cy="2786106"/>
          </a:xfrm>
          <a:prstGeom prst="rect">
            <a:avLst/>
          </a:prstGeom>
          <a:noFill/>
          <a:ln w="9525">
            <a:noFill/>
            <a:miter lim="800000"/>
            <a:headEnd/>
            <a:tailEnd/>
          </a:ln>
        </p:spPr>
      </p:pic>
      <p:pic>
        <p:nvPicPr>
          <p:cNvPr id="15" name="Picture 6" descr="C:\WINDOWS\BUREAU\ajoutpediatre2004\mathildejoseC.jpg"/>
          <p:cNvPicPr>
            <a:picLocks noChangeAspect="1" noChangeArrowheads="1"/>
          </p:cNvPicPr>
          <p:nvPr/>
        </p:nvPicPr>
        <p:blipFill>
          <a:blip r:embed="rId10" cstate="print"/>
          <a:srcRect l="13701" t="5118" r="13818"/>
          <a:stretch>
            <a:fillRect/>
          </a:stretch>
        </p:blipFill>
        <p:spPr bwMode="auto">
          <a:xfrm>
            <a:off x="2483768" y="4743450"/>
            <a:ext cx="1816676" cy="1781894"/>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1.png"/>
          <p:cNvPicPr>
            <a:picLocks noChangeAspect="1"/>
          </p:cNvPicPr>
          <p:nvPr/>
        </p:nvPicPr>
        <p:blipFill>
          <a:blip r:embed="rId3" cstate="print"/>
          <a:srcRect t="-12218" b="-12218"/>
          <a:stretch>
            <a:fillRect/>
          </a:stretch>
        </p:blipFill>
        <p:spPr bwMode="auto">
          <a:xfrm>
            <a:off x="251520" y="980728"/>
            <a:ext cx="4248150" cy="5537200"/>
          </a:xfrm>
          <a:prstGeom prst="rect">
            <a:avLst/>
          </a:prstGeom>
          <a:noFill/>
          <a:ln w="9525">
            <a:noFill/>
            <a:miter lim="800000"/>
            <a:headEnd/>
            <a:tailEnd/>
          </a:ln>
        </p:spPr>
      </p:pic>
      <p:pic>
        <p:nvPicPr>
          <p:cNvPr id="5" name="Espace réservé du contenu 5" descr="2.png"/>
          <p:cNvPicPr>
            <a:picLocks noChangeAspect="1"/>
          </p:cNvPicPr>
          <p:nvPr/>
        </p:nvPicPr>
        <p:blipFill>
          <a:blip r:embed="rId4" cstate="print"/>
          <a:srcRect t="-16614" b="-16614"/>
          <a:stretch>
            <a:fillRect/>
          </a:stretch>
        </p:blipFill>
        <p:spPr bwMode="auto">
          <a:xfrm>
            <a:off x="4451796" y="764704"/>
            <a:ext cx="4584700" cy="5975350"/>
          </a:xfrm>
          <a:prstGeom prst="rect">
            <a:avLst/>
          </a:prstGeom>
          <a:noFill/>
          <a:ln w="9525">
            <a:noFill/>
            <a:miter lim="800000"/>
            <a:headEnd/>
            <a:tailEnd/>
          </a:ln>
        </p:spPr>
      </p:pic>
      <p:sp>
        <p:nvSpPr>
          <p:cNvPr id="6" name="ZoneTexte 5"/>
          <p:cNvSpPr txBox="1"/>
          <p:nvPr/>
        </p:nvSpPr>
        <p:spPr>
          <a:xfrm>
            <a:off x="1979712" y="188640"/>
            <a:ext cx="5616624" cy="461665"/>
          </a:xfrm>
          <a:prstGeom prst="rect">
            <a:avLst/>
          </a:prstGeom>
          <a:noFill/>
        </p:spPr>
        <p:txBody>
          <a:bodyPr wrap="square" rtlCol="0">
            <a:spAutoFit/>
          </a:bodyPr>
          <a:lstStyle/>
          <a:p>
            <a:r>
              <a:rPr lang="fr-FR" sz="2400" b="1" dirty="0" err="1">
                <a:solidFill>
                  <a:schemeClr val="bg1"/>
                </a:solidFill>
              </a:rPr>
              <a:t>Example</a:t>
            </a:r>
            <a:r>
              <a:rPr lang="fr-FR" sz="2400" b="1" dirty="0">
                <a:solidFill>
                  <a:schemeClr val="bg1"/>
                </a:solidFill>
              </a:rPr>
              <a:t> of Duplex </a:t>
            </a:r>
            <a:r>
              <a:rPr lang="fr-FR" sz="2400" b="1" dirty="0" err="1">
                <a:solidFill>
                  <a:schemeClr val="bg1"/>
                </a:solidFill>
              </a:rPr>
              <a:t>Mapping</a:t>
            </a:r>
            <a:r>
              <a:rPr lang="fr-FR" sz="2400" b="1" dirty="0">
                <a:solidFill>
                  <a:schemeClr val="bg1"/>
                </a:solidFill>
              </a:rPr>
              <a:t> </a:t>
            </a:r>
          </a:p>
        </p:txBody>
      </p:sp>
      <p:sp>
        <p:nvSpPr>
          <p:cNvPr id="7" name="ZoneTexte 6"/>
          <p:cNvSpPr txBox="1"/>
          <p:nvPr/>
        </p:nvSpPr>
        <p:spPr>
          <a:xfrm>
            <a:off x="395536" y="692696"/>
            <a:ext cx="4032448" cy="830997"/>
          </a:xfrm>
          <a:prstGeom prst="rect">
            <a:avLst/>
          </a:prstGeom>
          <a:noFill/>
        </p:spPr>
        <p:txBody>
          <a:bodyPr wrap="square" rtlCol="0">
            <a:spAutoFit/>
          </a:bodyPr>
          <a:lstStyle/>
          <a:p>
            <a:r>
              <a:rPr lang="fr-FR" sz="2400" b="1" dirty="0">
                <a:solidFill>
                  <a:schemeClr val="bg1"/>
                </a:solidFill>
              </a:rPr>
              <a:t>Not </a:t>
            </a:r>
            <a:r>
              <a:rPr lang="fr-FR" sz="2400" b="1" dirty="0" err="1">
                <a:solidFill>
                  <a:schemeClr val="bg1"/>
                </a:solidFill>
              </a:rPr>
              <a:t>compensatory</a:t>
            </a:r>
            <a:r>
              <a:rPr lang="fr-FR" sz="2400" b="1" dirty="0">
                <a:solidFill>
                  <a:schemeClr val="bg1"/>
                </a:solidFill>
              </a:rPr>
              <a:t> Varice</a:t>
            </a:r>
          </a:p>
          <a:p>
            <a:r>
              <a:rPr lang="fr-FR" sz="2400" b="1" dirty="0">
                <a:solidFill>
                  <a:schemeClr val="bg1"/>
                </a:solidFill>
              </a:rPr>
              <a:t>(No Open </a:t>
            </a:r>
            <a:r>
              <a:rPr lang="fr-FR" sz="2400" b="1" dirty="0" err="1">
                <a:solidFill>
                  <a:schemeClr val="bg1"/>
                </a:solidFill>
              </a:rPr>
              <a:t>vicarious</a:t>
            </a:r>
            <a:r>
              <a:rPr lang="fr-FR" sz="2400" b="1" dirty="0">
                <a:solidFill>
                  <a:schemeClr val="bg1"/>
                </a:solidFill>
              </a:rPr>
              <a:t> shunt) </a:t>
            </a:r>
          </a:p>
        </p:txBody>
      </p:sp>
      <p:sp>
        <p:nvSpPr>
          <p:cNvPr id="8" name="ZoneTexte 7"/>
          <p:cNvSpPr txBox="1"/>
          <p:nvPr/>
        </p:nvSpPr>
        <p:spPr>
          <a:xfrm>
            <a:off x="4860032" y="620688"/>
            <a:ext cx="4032448" cy="830997"/>
          </a:xfrm>
          <a:prstGeom prst="rect">
            <a:avLst/>
          </a:prstGeom>
          <a:noFill/>
        </p:spPr>
        <p:txBody>
          <a:bodyPr wrap="square" rtlCol="0">
            <a:spAutoFit/>
          </a:bodyPr>
          <a:lstStyle/>
          <a:p>
            <a:r>
              <a:rPr lang="fr-FR" sz="2400" b="1" dirty="0" err="1">
                <a:solidFill>
                  <a:schemeClr val="bg1"/>
                </a:solidFill>
              </a:rPr>
              <a:t>Compensatory</a:t>
            </a:r>
            <a:r>
              <a:rPr lang="fr-FR" sz="2400" b="1" dirty="0">
                <a:solidFill>
                  <a:schemeClr val="bg1"/>
                </a:solidFill>
              </a:rPr>
              <a:t> Varice </a:t>
            </a:r>
          </a:p>
          <a:p>
            <a:r>
              <a:rPr lang="fr-FR" sz="2400" b="1" dirty="0">
                <a:solidFill>
                  <a:schemeClr val="bg1"/>
                </a:solidFill>
              </a:rPr>
              <a:t>( Open </a:t>
            </a:r>
            <a:r>
              <a:rPr lang="fr-FR" sz="2400" b="1" dirty="0" err="1">
                <a:solidFill>
                  <a:schemeClr val="bg1"/>
                </a:solidFill>
              </a:rPr>
              <a:t>vicarious</a:t>
            </a:r>
            <a:r>
              <a:rPr lang="fr-FR" sz="2400" b="1" dirty="0">
                <a:solidFill>
                  <a:schemeClr val="bg1"/>
                </a:solidFill>
              </a:rPr>
              <a:t> shunt) </a:t>
            </a:r>
          </a:p>
        </p:txBody>
      </p:sp>
      <p:sp>
        <p:nvSpPr>
          <p:cNvPr id="9" name="ZoneTexte 8"/>
          <p:cNvSpPr txBox="1"/>
          <p:nvPr/>
        </p:nvSpPr>
        <p:spPr>
          <a:xfrm>
            <a:off x="0" y="6036295"/>
            <a:ext cx="9144000" cy="830997"/>
          </a:xfrm>
          <a:prstGeom prst="rect">
            <a:avLst/>
          </a:prstGeom>
          <a:noFill/>
        </p:spPr>
        <p:txBody>
          <a:bodyPr wrap="square" rtlCol="0">
            <a:spAutoFit/>
          </a:bodyPr>
          <a:lstStyle/>
          <a:p>
            <a:r>
              <a:rPr lang="fr-FR" sz="2400" b="1" dirty="0">
                <a:solidFill>
                  <a:srgbClr val="00B0F0"/>
                </a:solidFill>
              </a:rPr>
              <a:t>Blue</a:t>
            </a:r>
            <a:r>
              <a:rPr lang="fr-FR" sz="2400" b="1" dirty="0"/>
              <a:t> </a:t>
            </a:r>
            <a:r>
              <a:rPr lang="fr-FR" sz="2400" b="1" dirty="0">
                <a:solidFill>
                  <a:schemeClr val="bg1"/>
                </a:solidFill>
              </a:rPr>
              <a:t>= </a:t>
            </a:r>
            <a:r>
              <a:rPr lang="fr-FR" sz="2400" b="1" dirty="0" err="1">
                <a:solidFill>
                  <a:schemeClr val="bg1"/>
                </a:solidFill>
              </a:rPr>
              <a:t>Superficial</a:t>
            </a:r>
            <a:r>
              <a:rPr lang="fr-FR" sz="2400" b="1" dirty="0">
                <a:solidFill>
                  <a:schemeClr val="bg1"/>
                </a:solidFill>
              </a:rPr>
              <a:t> </a:t>
            </a:r>
            <a:r>
              <a:rPr lang="fr-FR" sz="2400" b="1" dirty="0" err="1">
                <a:solidFill>
                  <a:schemeClr val="bg1"/>
                </a:solidFill>
              </a:rPr>
              <a:t>veins</a:t>
            </a:r>
            <a:r>
              <a:rPr lang="fr-FR" sz="2400" b="1" dirty="0">
                <a:solidFill>
                  <a:schemeClr val="bg1"/>
                </a:solidFill>
              </a:rPr>
              <a:t>    Black = </a:t>
            </a:r>
            <a:r>
              <a:rPr lang="fr-FR" sz="2400" b="1" dirty="0" err="1">
                <a:solidFill>
                  <a:schemeClr val="bg1"/>
                </a:solidFill>
              </a:rPr>
              <a:t>Deep</a:t>
            </a:r>
            <a:r>
              <a:rPr lang="fr-FR" sz="2400" b="1" dirty="0">
                <a:solidFill>
                  <a:schemeClr val="bg1"/>
                </a:solidFill>
              </a:rPr>
              <a:t> </a:t>
            </a:r>
            <a:r>
              <a:rPr lang="fr-FR" sz="2400" b="1" dirty="0" err="1">
                <a:solidFill>
                  <a:schemeClr val="bg1"/>
                </a:solidFill>
              </a:rPr>
              <a:t>veins</a:t>
            </a:r>
            <a:r>
              <a:rPr lang="fr-FR" sz="2400" b="1" dirty="0">
                <a:solidFill>
                  <a:schemeClr val="bg1"/>
                </a:solidFill>
              </a:rPr>
              <a:t>      </a:t>
            </a:r>
            <a:r>
              <a:rPr lang="fr-FR" sz="2400" b="1" dirty="0" err="1">
                <a:solidFill>
                  <a:schemeClr val="bg1"/>
                </a:solidFill>
              </a:rPr>
              <a:t>Dotted</a:t>
            </a:r>
            <a:r>
              <a:rPr lang="fr-FR" sz="2400" b="1" dirty="0">
                <a:solidFill>
                  <a:schemeClr val="bg1"/>
                </a:solidFill>
              </a:rPr>
              <a:t> black = </a:t>
            </a:r>
            <a:r>
              <a:rPr lang="fr-FR" sz="2400" b="1" dirty="0" err="1">
                <a:solidFill>
                  <a:schemeClr val="bg1"/>
                </a:solidFill>
              </a:rPr>
              <a:t>aplasia</a:t>
            </a:r>
            <a:endParaRPr lang="fr-FR" sz="2400" b="1" dirty="0">
              <a:solidFill>
                <a:schemeClr val="bg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99592" y="836712"/>
            <a:ext cx="7128792" cy="369332"/>
          </a:xfrm>
          <a:prstGeom prst="rect">
            <a:avLst/>
          </a:prstGeom>
          <a:noFill/>
        </p:spPr>
        <p:txBody>
          <a:bodyPr wrap="square" rtlCol="0">
            <a:spAutoFit/>
          </a:bodyPr>
          <a:lstStyle/>
          <a:p>
            <a:endParaRPr lang="fr-FR" dirty="0"/>
          </a:p>
        </p:txBody>
      </p:sp>
      <p:sp>
        <p:nvSpPr>
          <p:cNvPr id="5" name="ZoneTexte 4"/>
          <p:cNvSpPr txBox="1"/>
          <p:nvPr/>
        </p:nvSpPr>
        <p:spPr>
          <a:xfrm>
            <a:off x="323528" y="908720"/>
            <a:ext cx="8136904" cy="4524315"/>
          </a:xfrm>
          <a:prstGeom prst="rect">
            <a:avLst/>
          </a:prstGeom>
          <a:noFill/>
        </p:spPr>
        <p:txBody>
          <a:bodyPr wrap="square" rtlCol="0">
            <a:spAutoFit/>
          </a:bodyPr>
          <a:lstStyle/>
          <a:p>
            <a:r>
              <a:rPr lang="fr-FR" sz="3600" b="1" dirty="0">
                <a:solidFill>
                  <a:schemeClr val="bg1"/>
                </a:solidFill>
                <a:latin typeface="Arial Narrow" pitchFamily="34" charset="0"/>
              </a:rPr>
              <a:t>	</a:t>
            </a:r>
            <a:r>
              <a:rPr lang="en-US" sz="3600" b="1" dirty="0">
                <a:solidFill>
                  <a:schemeClr val="bg1"/>
                </a:solidFill>
                <a:latin typeface="Arial Narrow" pitchFamily="34" charset="0"/>
              </a:rPr>
              <a:t>In 35-37 % of Venous </a:t>
            </a:r>
            <a:r>
              <a:rPr lang="en-US" sz="3600" b="1" dirty="0" err="1">
                <a:solidFill>
                  <a:schemeClr val="bg1"/>
                </a:solidFill>
                <a:latin typeface="Arial Narrow" pitchFamily="34" charset="0"/>
              </a:rPr>
              <a:t>Malfornations</a:t>
            </a:r>
            <a:r>
              <a:rPr lang="en-US" sz="3600" b="1" dirty="0">
                <a:solidFill>
                  <a:schemeClr val="bg1"/>
                </a:solidFill>
                <a:latin typeface="Arial Narrow" pitchFamily="34" charset="0"/>
              </a:rPr>
              <a:t> including superficial varicose veins  one ore more of them are compensatory .</a:t>
            </a:r>
            <a:br>
              <a:rPr lang="en-US" sz="3600" b="1" dirty="0">
                <a:solidFill>
                  <a:schemeClr val="bg1"/>
                </a:solidFill>
                <a:latin typeface="Arial Narrow" pitchFamily="34" charset="0"/>
              </a:rPr>
            </a:br>
            <a:r>
              <a:rPr lang="en-US" sz="3600" b="1" dirty="0">
                <a:solidFill>
                  <a:schemeClr val="bg1"/>
                </a:solidFill>
                <a:latin typeface="Arial Narrow" pitchFamily="34" charset="0"/>
              </a:rPr>
              <a:t>	Their ablation could increase the obstructive syndrome </a:t>
            </a:r>
          </a:p>
          <a:p>
            <a:r>
              <a:rPr lang="en-US" sz="3600" b="1" dirty="0">
                <a:solidFill>
                  <a:schemeClr val="bg1"/>
                </a:solidFill>
                <a:latin typeface="Arial Narrow" pitchFamily="34" charset="0"/>
              </a:rPr>
              <a:t>	An exhaustive topographic and hemodynamic mapping with compensatory vein test prevents theses mistakes.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descr="Grands confettis"/>
          <p:cNvSpPr>
            <a:spLocks noChangeArrowheads="1"/>
          </p:cNvSpPr>
          <p:nvPr/>
        </p:nvSpPr>
        <p:spPr bwMode="auto">
          <a:xfrm>
            <a:off x="539750" y="3068638"/>
            <a:ext cx="8153400" cy="2819400"/>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8195" name="Rectangle 3" descr="Petits confettis"/>
          <p:cNvSpPr>
            <a:spLocks noChangeArrowheads="1"/>
          </p:cNvSpPr>
          <p:nvPr/>
        </p:nvSpPr>
        <p:spPr bwMode="auto">
          <a:xfrm>
            <a:off x="539750" y="1196975"/>
            <a:ext cx="8153400" cy="1717675"/>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8196" name="Rectangle 4" descr="Briques horizontales"/>
          <p:cNvSpPr>
            <a:spLocks noChangeArrowheads="1"/>
          </p:cNvSpPr>
          <p:nvPr/>
        </p:nvSpPr>
        <p:spPr bwMode="auto">
          <a:xfrm>
            <a:off x="539750" y="1001713"/>
            <a:ext cx="8153400" cy="53340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8197" name="Rectangle 5"/>
          <p:cNvSpPr>
            <a:spLocks noChangeArrowheads="1"/>
          </p:cNvSpPr>
          <p:nvPr/>
        </p:nvSpPr>
        <p:spPr bwMode="auto">
          <a:xfrm>
            <a:off x="539750" y="1916113"/>
            <a:ext cx="6997700" cy="38100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64518" name="Rectangle 6"/>
          <p:cNvSpPr>
            <a:spLocks noChangeArrowheads="1"/>
          </p:cNvSpPr>
          <p:nvPr/>
        </p:nvSpPr>
        <p:spPr bwMode="auto">
          <a:xfrm>
            <a:off x="539750"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8199" name="Line 7"/>
          <p:cNvSpPr>
            <a:spLocks noChangeShapeType="1"/>
          </p:cNvSpPr>
          <p:nvPr/>
        </p:nvSpPr>
        <p:spPr bwMode="auto">
          <a:xfrm>
            <a:off x="539750" y="2982913"/>
            <a:ext cx="8153400" cy="0"/>
          </a:xfrm>
          <a:prstGeom prst="line">
            <a:avLst/>
          </a:prstGeom>
          <a:noFill/>
          <a:ln w="76200">
            <a:solidFill>
              <a:schemeClr val="accent1"/>
            </a:solidFill>
            <a:round/>
            <a:headEnd/>
            <a:tailEnd/>
          </a:ln>
        </p:spPr>
        <p:txBody>
          <a:bodyPr wrap="none" anchor="ctr"/>
          <a:lstStyle/>
          <a:p>
            <a:endParaRPr lang="fr-FR"/>
          </a:p>
        </p:txBody>
      </p:sp>
      <p:sp>
        <p:nvSpPr>
          <p:cNvPr id="8200" name="Rectangle 8"/>
          <p:cNvSpPr>
            <a:spLocks noChangeArrowheads="1"/>
          </p:cNvSpPr>
          <p:nvPr/>
        </p:nvSpPr>
        <p:spPr bwMode="auto">
          <a:xfrm>
            <a:off x="2373313"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8201" name="Rectangle 9"/>
          <p:cNvSpPr>
            <a:spLocks noChangeArrowheads="1"/>
          </p:cNvSpPr>
          <p:nvPr/>
        </p:nvSpPr>
        <p:spPr bwMode="auto">
          <a:xfrm>
            <a:off x="4548188"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8202" name="Rectangle 10"/>
          <p:cNvSpPr>
            <a:spLocks noChangeArrowheads="1"/>
          </p:cNvSpPr>
          <p:nvPr/>
        </p:nvSpPr>
        <p:spPr bwMode="auto">
          <a:xfrm>
            <a:off x="6110288" y="1535113"/>
            <a:ext cx="136525"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8203" name="Rectangle 11"/>
          <p:cNvSpPr>
            <a:spLocks noChangeArrowheads="1"/>
          </p:cNvSpPr>
          <p:nvPr/>
        </p:nvSpPr>
        <p:spPr bwMode="auto">
          <a:xfrm>
            <a:off x="3421063" y="2276475"/>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8204" name="Rectangle 12"/>
          <p:cNvSpPr>
            <a:spLocks noChangeArrowheads="1"/>
          </p:cNvSpPr>
          <p:nvPr/>
        </p:nvSpPr>
        <p:spPr bwMode="auto">
          <a:xfrm>
            <a:off x="7197725" y="2297113"/>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8205" name="Rectangle 13" descr="Grands confettis"/>
          <p:cNvSpPr>
            <a:spLocks noChangeArrowheads="1"/>
          </p:cNvSpPr>
          <p:nvPr/>
        </p:nvSpPr>
        <p:spPr bwMode="auto">
          <a:xfrm>
            <a:off x="1476375" y="620713"/>
            <a:ext cx="5910263" cy="1066800"/>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sp>
        <p:nvSpPr>
          <p:cNvPr id="8206" name="Text Box 14"/>
          <p:cNvSpPr txBox="1">
            <a:spLocks noChangeArrowheads="1"/>
          </p:cNvSpPr>
          <p:nvPr/>
        </p:nvSpPr>
        <p:spPr bwMode="auto">
          <a:xfrm>
            <a:off x="2779713" y="908050"/>
            <a:ext cx="3521075" cy="466725"/>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a:t>Angioma, angiokeratoma</a:t>
            </a:r>
          </a:p>
        </p:txBody>
      </p:sp>
      <p:sp>
        <p:nvSpPr>
          <p:cNvPr id="8207" name="Text Box 15"/>
          <p:cNvSpPr txBox="1">
            <a:spLocks noChangeArrowheads="1"/>
          </p:cNvSpPr>
          <p:nvPr/>
        </p:nvSpPr>
        <p:spPr bwMode="auto">
          <a:xfrm>
            <a:off x="7772400" y="1060450"/>
            <a:ext cx="903288"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8208" name="Line 16"/>
          <p:cNvSpPr>
            <a:spLocks noChangeShapeType="1"/>
          </p:cNvSpPr>
          <p:nvPr/>
        </p:nvSpPr>
        <p:spPr bwMode="auto">
          <a:xfrm>
            <a:off x="4875213" y="2133600"/>
            <a:ext cx="1279525" cy="0"/>
          </a:xfrm>
          <a:prstGeom prst="line">
            <a:avLst/>
          </a:prstGeom>
          <a:noFill/>
          <a:ln w="136525">
            <a:solidFill>
              <a:srgbClr val="FF3300"/>
            </a:solidFill>
            <a:round/>
            <a:headEnd/>
            <a:tailEnd type="triangle" w="med" len="med"/>
          </a:ln>
        </p:spPr>
        <p:txBody>
          <a:bodyPr/>
          <a:lstStyle/>
          <a:p>
            <a:endParaRPr lang="fr-FR"/>
          </a:p>
        </p:txBody>
      </p:sp>
      <p:sp>
        <p:nvSpPr>
          <p:cNvPr id="8209" name="Line 17"/>
          <p:cNvSpPr>
            <a:spLocks noChangeShapeType="1"/>
          </p:cNvSpPr>
          <p:nvPr/>
        </p:nvSpPr>
        <p:spPr bwMode="auto">
          <a:xfrm>
            <a:off x="1884363" y="2133600"/>
            <a:ext cx="1279525" cy="0"/>
          </a:xfrm>
          <a:prstGeom prst="line">
            <a:avLst/>
          </a:prstGeom>
          <a:noFill/>
          <a:ln w="136525">
            <a:solidFill>
              <a:schemeClr val="bg1"/>
            </a:solidFill>
            <a:round/>
            <a:headEnd/>
            <a:tailEnd type="triangle" w="med" len="med"/>
          </a:ln>
        </p:spPr>
        <p:txBody>
          <a:bodyPr/>
          <a:lstStyle/>
          <a:p>
            <a:endParaRPr lang="fr-FR"/>
          </a:p>
        </p:txBody>
      </p:sp>
      <p:sp>
        <p:nvSpPr>
          <p:cNvPr id="8210" name="Line 18"/>
          <p:cNvSpPr>
            <a:spLocks noChangeShapeType="1"/>
          </p:cNvSpPr>
          <p:nvPr/>
        </p:nvSpPr>
        <p:spPr bwMode="auto">
          <a:xfrm>
            <a:off x="795338" y="4076700"/>
            <a:ext cx="1281112" cy="0"/>
          </a:xfrm>
          <a:prstGeom prst="line">
            <a:avLst/>
          </a:prstGeom>
          <a:noFill/>
          <a:ln w="136525">
            <a:solidFill>
              <a:schemeClr val="bg1"/>
            </a:solidFill>
            <a:round/>
            <a:headEnd/>
            <a:tailEnd type="triangle" w="med" len="med"/>
          </a:ln>
        </p:spPr>
        <p:txBody>
          <a:bodyPr/>
          <a:lstStyle/>
          <a:p>
            <a:endParaRPr lang="fr-FR"/>
          </a:p>
        </p:txBody>
      </p:sp>
      <p:sp>
        <p:nvSpPr>
          <p:cNvPr id="8211" name="Line 19"/>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8212" name="Line 20"/>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8213" name="Line 21"/>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8214" name="Line 22"/>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8215" name="Line 23"/>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8216" name="Line 24"/>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8217" name="Line 25"/>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8218" name="Line 26"/>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8219" name="Line 27"/>
          <p:cNvSpPr>
            <a:spLocks noChangeShapeType="1"/>
          </p:cNvSpPr>
          <p:nvPr/>
        </p:nvSpPr>
        <p:spPr bwMode="auto">
          <a:xfrm>
            <a:off x="7388225" y="4005263"/>
            <a:ext cx="1279525" cy="0"/>
          </a:xfrm>
          <a:prstGeom prst="line">
            <a:avLst/>
          </a:prstGeom>
          <a:noFill/>
          <a:ln w="136525">
            <a:solidFill>
              <a:schemeClr val="bg1"/>
            </a:solidFill>
            <a:round/>
            <a:headEnd/>
            <a:tailEnd type="triangle" w="med" len="med"/>
          </a:ln>
        </p:spPr>
        <p:txBody>
          <a:bodyPr/>
          <a:lstStyle/>
          <a:p>
            <a:endParaRPr lang="fr-FR"/>
          </a:p>
        </p:txBody>
      </p:sp>
      <p:sp>
        <p:nvSpPr>
          <p:cNvPr id="8220" name="Line 28"/>
          <p:cNvSpPr>
            <a:spLocks noChangeShapeType="1"/>
          </p:cNvSpPr>
          <p:nvPr/>
        </p:nvSpPr>
        <p:spPr bwMode="auto">
          <a:xfrm>
            <a:off x="2266950" y="4005263"/>
            <a:ext cx="1281113" cy="0"/>
          </a:xfrm>
          <a:prstGeom prst="line">
            <a:avLst/>
          </a:prstGeom>
          <a:noFill/>
          <a:ln w="136525">
            <a:solidFill>
              <a:schemeClr val="bg1"/>
            </a:solidFill>
            <a:round/>
            <a:headEnd/>
            <a:tailEnd type="triangle" w="med" len="med"/>
          </a:ln>
        </p:spPr>
        <p:txBody>
          <a:bodyPr/>
          <a:lstStyle/>
          <a:p>
            <a:endParaRPr lang="fr-FR"/>
          </a:p>
        </p:txBody>
      </p:sp>
      <p:sp>
        <p:nvSpPr>
          <p:cNvPr id="8221" name="Freeform 29"/>
          <p:cNvSpPr>
            <a:spLocks/>
          </p:cNvSpPr>
          <p:nvPr/>
        </p:nvSpPr>
        <p:spPr bwMode="auto">
          <a:xfrm>
            <a:off x="7388225" y="2133600"/>
            <a:ext cx="12700" cy="1957388"/>
          </a:xfrm>
          <a:custGeom>
            <a:avLst/>
            <a:gdLst>
              <a:gd name="T0" fmla="*/ 0 w 9"/>
              <a:gd name="T1" fmla="*/ 0 h 1233"/>
              <a:gd name="T2" fmla="*/ 9 w 9"/>
              <a:gd name="T3" fmla="*/ 1233 h 1233"/>
              <a:gd name="T4" fmla="*/ 0 60000 65536"/>
              <a:gd name="T5" fmla="*/ 0 60000 65536"/>
              <a:gd name="T6" fmla="*/ 0 w 9"/>
              <a:gd name="T7" fmla="*/ 0 h 1233"/>
              <a:gd name="T8" fmla="*/ 9 w 9"/>
              <a:gd name="T9" fmla="*/ 1233 h 1233"/>
            </a:gdLst>
            <a:ahLst/>
            <a:cxnLst>
              <a:cxn ang="T4">
                <a:pos x="T0" y="T1"/>
              </a:cxn>
              <a:cxn ang="T5">
                <a:pos x="T2" y="T3"/>
              </a:cxn>
            </a:cxnLst>
            <a:rect l="T6" t="T7" r="T8" b="T9"/>
            <a:pathLst>
              <a:path w="9" h="1233">
                <a:moveTo>
                  <a:pt x="0" y="0"/>
                </a:moveTo>
                <a:lnTo>
                  <a:pt x="9" y="1233"/>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8222" name="Rectangle 30"/>
          <p:cNvSpPr>
            <a:spLocks noChangeArrowheads="1"/>
          </p:cNvSpPr>
          <p:nvPr/>
        </p:nvSpPr>
        <p:spPr bwMode="auto">
          <a:xfrm>
            <a:off x="147955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8223" name="Line 31"/>
          <p:cNvSpPr>
            <a:spLocks noChangeShapeType="1"/>
          </p:cNvSpPr>
          <p:nvPr/>
        </p:nvSpPr>
        <p:spPr bwMode="auto">
          <a:xfrm>
            <a:off x="539750" y="2139950"/>
            <a:ext cx="895350" cy="0"/>
          </a:xfrm>
          <a:prstGeom prst="line">
            <a:avLst/>
          </a:prstGeom>
          <a:noFill/>
          <a:ln w="136525">
            <a:solidFill>
              <a:schemeClr val="bg1"/>
            </a:solidFill>
            <a:round/>
            <a:headEnd/>
            <a:tailEnd type="triangle" w="med" len="med"/>
          </a:ln>
        </p:spPr>
        <p:txBody>
          <a:bodyPr/>
          <a:lstStyle/>
          <a:p>
            <a:endParaRPr lang="fr-FR"/>
          </a:p>
        </p:txBody>
      </p:sp>
      <p:sp>
        <p:nvSpPr>
          <p:cNvPr id="8224" name="Freeform 32"/>
          <p:cNvSpPr>
            <a:spLocks/>
          </p:cNvSpPr>
          <p:nvPr/>
        </p:nvSpPr>
        <p:spPr bwMode="auto">
          <a:xfrm>
            <a:off x="1677988" y="2133600"/>
            <a:ext cx="4762" cy="1909763"/>
          </a:xfrm>
          <a:custGeom>
            <a:avLst/>
            <a:gdLst>
              <a:gd name="T0" fmla="*/ 0 w 4"/>
              <a:gd name="T1" fmla="*/ 0 h 1203"/>
              <a:gd name="T2" fmla="*/ 4 w 4"/>
              <a:gd name="T3" fmla="*/ 1203 h 1203"/>
              <a:gd name="T4" fmla="*/ 0 60000 65536"/>
              <a:gd name="T5" fmla="*/ 0 60000 65536"/>
              <a:gd name="T6" fmla="*/ 0 w 4"/>
              <a:gd name="T7" fmla="*/ 0 h 1203"/>
              <a:gd name="T8" fmla="*/ 4 w 4"/>
              <a:gd name="T9" fmla="*/ 1203 h 1203"/>
            </a:gdLst>
            <a:ahLst/>
            <a:cxnLst>
              <a:cxn ang="T4">
                <a:pos x="T0" y="T1"/>
              </a:cxn>
              <a:cxn ang="T5">
                <a:pos x="T2" y="T3"/>
              </a:cxn>
            </a:cxnLst>
            <a:rect l="T6" t="T7" r="T8" b="T9"/>
            <a:pathLst>
              <a:path w="4" h="1203">
                <a:moveTo>
                  <a:pt x="0" y="0"/>
                </a:moveTo>
                <a:lnTo>
                  <a:pt x="4" y="1203"/>
                </a:lnTo>
              </a:path>
            </a:pathLst>
          </a:custGeom>
          <a:noFill/>
          <a:ln w="57150" cap="flat" cmpd="sng">
            <a:solidFill>
              <a:schemeClr val="bg1"/>
            </a:solidFill>
            <a:prstDash val="solid"/>
            <a:round/>
            <a:headEnd type="oval" w="med" len="med"/>
            <a:tailEnd type="triangle" w="med" len="med"/>
          </a:ln>
        </p:spPr>
        <p:txBody>
          <a:bodyPr/>
          <a:lstStyle/>
          <a:p>
            <a:endParaRPr lang="fr-FR"/>
          </a:p>
        </p:txBody>
      </p:sp>
      <p:sp>
        <p:nvSpPr>
          <p:cNvPr id="8225" name="Freeform 33"/>
          <p:cNvSpPr>
            <a:spLocks/>
          </p:cNvSpPr>
          <p:nvPr/>
        </p:nvSpPr>
        <p:spPr bwMode="auto">
          <a:xfrm>
            <a:off x="3530600" y="2276475"/>
            <a:ext cx="1588" cy="1763713"/>
          </a:xfrm>
          <a:custGeom>
            <a:avLst/>
            <a:gdLst>
              <a:gd name="T0" fmla="*/ 0 w 1"/>
              <a:gd name="T1" fmla="*/ 1111 h 1111"/>
              <a:gd name="T2" fmla="*/ 1 w 1"/>
              <a:gd name="T3" fmla="*/ 0 h 1111"/>
              <a:gd name="T4" fmla="*/ 0 60000 65536"/>
              <a:gd name="T5" fmla="*/ 0 60000 65536"/>
              <a:gd name="T6" fmla="*/ 0 w 1"/>
              <a:gd name="T7" fmla="*/ 0 h 1111"/>
              <a:gd name="T8" fmla="*/ 1 w 1"/>
              <a:gd name="T9" fmla="*/ 1111 h 1111"/>
            </a:gdLst>
            <a:ahLst/>
            <a:cxnLst>
              <a:cxn ang="T4">
                <a:pos x="T0" y="T1"/>
              </a:cxn>
              <a:cxn ang="T5">
                <a:pos x="T2" y="T3"/>
              </a:cxn>
            </a:cxnLst>
            <a:rect l="T6" t="T7" r="T8" b="T9"/>
            <a:pathLst>
              <a:path w="1" h="1111">
                <a:moveTo>
                  <a:pt x="0" y="1111"/>
                </a:moveTo>
                <a:lnTo>
                  <a:pt x="1" y="0"/>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8226" name="Text Box 34"/>
          <p:cNvSpPr txBox="1">
            <a:spLocks noChangeArrowheads="1"/>
          </p:cNvSpPr>
          <p:nvPr/>
        </p:nvSpPr>
        <p:spPr bwMode="auto">
          <a:xfrm>
            <a:off x="1908175" y="2565400"/>
            <a:ext cx="1439863" cy="82232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Re-entry perf.</a:t>
            </a:r>
          </a:p>
        </p:txBody>
      </p:sp>
      <p:sp>
        <p:nvSpPr>
          <p:cNvPr id="8227" name="Rectangle 36" descr="Grands confettis"/>
          <p:cNvSpPr>
            <a:spLocks noChangeArrowheads="1"/>
          </p:cNvSpPr>
          <p:nvPr/>
        </p:nvSpPr>
        <p:spPr bwMode="auto">
          <a:xfrm>
            <a:off x="3803650" y="3644900"/>
            <a:ext cx="3392488" cy="874713"/>
          </a:xfrm>
          <a:prstGeom prst="rect">
            <a:avLst/>
          </a:prstGeom>
          <a:pattFill prst="lgConfetti">
            <a:fgClr>
              <a:schemeClr val="accent1"/>
            </a:fgClr>
            <a:bgClr>
              <a:schemeClr val="bg1"/>
            </a:bgClr>
          </a:pattFill>
          <a:ln w="9525">
            <a:noFill/>
            <a:miter lim="800000"/>
            <a:headEnd/>
            <a:tailEnd/>
          </a:ln>
        </p:spPr>
        <p:txBody>
          <a:bodyPr wrap="none" anchor="ctr"/>
          <a:lstStyle/>
          <a:p>
            <a:endParaRPr lang="fr-FR"/>
          </a:p>
        </p:txBody>
      </p:sp>
      <p:sp>
        <p:nvSpPr>
          <p:cNvPr id="8228" name="Text Box 37"/>
          <p:cNvSpPr txBox="1">
            <a:spLocks noChangeArrowheads="1"/>
          </p:cNvSpPr>
          <p:nvPr/>
        </p:nvSpPr>
        <p:spPr bwMode="auto">
          <a:xfrm>
            <a:off x="4635500" y="3644900"/>
            <a:ext cx="1471613" cy="82232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Deep vein aplasia </a:t>
            </a:r>
          </a:p>
        </p:txBody>
      </p:sp>
      <p:sp>
        <p:nvSpPr>
          <p:cNvPr id="8229" name="Text Box 38"/>
          <p:cNvSpPr txBox="1">
            <a:spLocks noChangeArrowheads="1"/>
          </p:cNvSpPr>
          <p:nvPr/>
        </p:nvSpPr>
        <p:spPr bwMode="auto">
          <a:xfrm>
            <a:off x="3867150" y="2565400"/>
            <a:ext cx="1712913" cy="8302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perf escape point</a:t>
            </a:r>
          </a:p>
        </p:txBody>
      </p:sp>
      <p:sp>
        <p:nvSpPr>
          <p:cNvPr id="8230" name="Text Box 39"/>
          <p:cNvSpPr txBox="1">
            <a:spLocks noChangeArrowheads="1"/>
          </p:cNvSpPr>
          <p:nvPr/>
        </p:nvSpPr>
        <p:spPr bwMode="auto">
          <a:xfrm>
            <a:off x="3227388" y="1844675"/>
            <a:ext cx="2208212"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Marginal vein</a:t>
            </a:r>
          </a:p>
        </p:txBody>
      </p:sp>
      <p:sp>
        <p:nvSpPr>
          <p:cNvPr id="8231" name="Text Box 40"/>
          <p:cNvSpPr txBox="1">
            <a:spLocks noChangeArrowheads="1"/>
          </p:cNvSpPr>
          <p:nvPr/>
        </p:nvSpPr>
        <p:spPr bwMode="auto">
          <a:xfrm>
            <a:off x="449263" y="4652963"/>
            <a:ext cx="8218487" cy="12001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When the deep veins ( femoral, popliteal ) are hypoplastic and the Marginal vein plays the role of “natural” by-pass, ablating the vicarious segment is too dangerous for the leg drainage. </a:t>
            </a:r>
          </a:p>
        </p:txBody>
      </p:sp>
      <p:sp>
        <p:nvSpPr>
          <p:cNvPr id="8232" name="Text Box 41"/>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ands confettis"/>
          <p:cNvSpPr>
            <a:spLocks noChangeArrowheads="1"/>
          </p:cNvSpPr>
          <p:nvPr/>
        </p:nvSpPr>
        <p:spPr bwMode="auto">
          <a:xfrm>
            <a:off x="539750" y="3068638"/>
            <a:ext cx="8153400" cy="2819400"/>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9219" name="Rectangle 3" descr="Petits confettis"/>
          <p:cNvSpPr>
            <a:spLocks noChangeArrowheads="1"/>
          </p:cNvSpPr>
          <p:nvPr/>
        </p:nvSpPr>
        <p:spPr bwMode="auto">
          <a:xfrm>
            <a:off x="539750" y="1196975"/>
            <a:ext cx="8153400" cy="1717675"/>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9220" name="Rectangle 4" descr="Briques horizontales"/>
          <p:cNvSpPr>
            <a:spLocks noChangeArrowheads="1"/>
          </p:cNvSpPr>
          <p:nvPr/>
        </p:nvSpPr>
        <p:spPr bwMode="auto">
          <a:xfrm>
            <a:off x="539750" y="1001713"/>
            <a:ext cx="8153400" cy="53340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9221" name="Rectangle 5"/>
          <p:cNvSpPr>
            <a:spLocks noChangeArrowheads="1"/>
          </p:cNvSpPr>
          <p:nvPr/>
        </p:nvSpPr>
        <p:spPr bwMode="auto">
          <a:xfrm>
            <a:off x="539750" y="1916113"/>
            <a:ext cx="6997700" cy="38100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68614" name="Rectangle 6"/>
          <p:cNvSpPr>
            <a:spLocks noChangeArrowheads="1"/>
          </p:cNvSpPr>
          <p:nvPr/>
        </p:nvSpPr>
        <p:spPr bwMode="auto">
          <a:xfrm>
            <a:off x="539750"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9223" name="Line 7"/>
          <p:cNvSpPr>
            <a:spLocks noChangeShapeType="1"/>
          </p:cNvSpPr>
          <p:nvPr/>
        </p:nvSpPr>
        <p:spPr bwMode="auto">
          <a:xfrm>
            <a:off x="539750" y="2982913"/>
            <a:ext cx="8153400" cy="0"/>
          </a:xfrm>
          <a:prstGeom prst="line">
            <a:avLst/>
          </a:prstGeom>
          <a:noFill/>
          <a:ln w="76200">
            <a:solidFill>
              <a:schemeClr val="accent1"/>
            </a:solidFill>
            <a:round/>
            <a:headEnd/>
            <a:tailEnd/>
          </a:ln>
        </p:spPr>
        <p:txBody>
          <a:bodyPr wrap="none" anchor="ctr"/>
          <a:lstStyle/>
          <a:p>
            <a:endParaRPr lang="fr-FR"/>
          </a:p>
        </p:txBody>
      </p:sp>
      <p:sp>
        <p:nvSpPr>
          <p:cNvPr id="9224" name="Rectangle 8"/>
          <p:cNvSpPr>
            <a:spLocks noChangeArrowheads="1"/>
          </p:cNvSpPr>
          <p:nvPr/>
        </p:nvSpPr>
        <p:spPr bwMode="auto">
          <a:xfrm>
            <a:off x="2373313"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9225" name="Rectangle 9"/>
          <p:cNvSpPr>
            <a:spLocks noChangeArrowheads="1"/>
          </p:cNvSpPr>
          <p:nvPr/>
        </p:nvSpPr>
        <p:spPr bwMode="auto">
          <a:xfrm>
            <a:off x="4548188"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9226" name="Rectangle 10"/>
          <p:cNvSpPr>
            <a:spLocks noChangeArrowheads="1"/>
          </p:cNvSpPr>
          <p:nvPr/>
        </p:nvSpPr>
        <p:spPr bwMode="auto">
          <a:xfrm>
            <a:off x="6110288" y="1535113"/>
            <a:ext cx="136525"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9227" name="Rectangle 11"/>
          <p:cNvSpPr>
            <a:spLocks noChangeArrowheads="1"/>
          </p:cNvSpPr>
          <p:nvPr/>
        </p:nvSpPr>
        <p:spPr bwMode="auto">
          <a:xfrm>
            <a:off x="3421063" y="2276475"/>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9228" name="Rectangle 12"/>
          <p:cNvSpPr>
            <a:spLocks noChangeArrowheads="1"/>
          </p:cNvSpPr>
          <p:nvPr/>
        </p:nvSpPr>
        <p:spPr bwMode="auto">
          <a:xfrm>
            <a:off x="7197725" y="2297113"/>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9229" name="Rectangle 13" descr="Grands confettis"/>
          <p:cNvSpPr>
            <a:spLocks noChangeArrowheads="1"/>
          </p:cNvSpPr>
          <p:nvPr/>
        </p:nvSpPr>
        <p:spPr bwMode="auto">
          <a:xfrm>
            <a:off x="1490663" y="620713"/>
            <a:ext cx="5910262" cy="1066800"/>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sp>
        <p:nvSpPr>
          <p:cNvPr id="9230" name="Text Box 14"/>
          <p:cNvSpPr txBox="1">
            <a:spLocks noChangeArrowheads="1"/>
          </p:cNvSpPr>
          <p:nvPr/>
        </p:nvSpPr>
        <p:spPr bwMode="auto">
          <a:xfrm>
            <a:off x="2779713" y="908050"/>
            <a:ext cx="4313237" cy="466725"/>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a:t>Angioma, angiokeratoma</a:t>
            </a:r>
          </a:p>
        </p:txBody>
      </p:sp>
      <p:sp>
        <p:nvSpPr>
          <p:cNvPr id="9231" name="Text Box 15"/>
          <p:cNvSpPr txBox="1">
            <a:spLocks noChangeArrowheads="1"/>
          </p:cNvSpPr>
          <p:nvPr/>
        </p:nvSpPr>
        <p:spPr bwMode="auto">
          <a:xfrm>
            <a:off x="7772400" y="1060450"/>
            <a:ext cx="1047750"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9232" name="Line 16"/>
          <p:cNvSpPr>
            <a:spLocks noChangeShapeType="1"/>
          </p:cNvSpPr>
          <p:nvPr/>
        </p:nvSpPr>
        <p:spPr bwMode="auto">
          <a:xfrm>
            <a:off x="4875213" y="2133600"/>
            <a:ext cx="1279525" cy="0"/>
          </a:xfrm>
          <a:prstGeom prst="line">
            <a:avLst/>
          </a:prstGeom>
          <a:noFill/>
          <a:ln w="136525">
            <a:solidFill>
              <a:srgbClr val="FF3300"/>
            </a:solidFill>
            <a:round/>
            <a:headEnd/>
            <a:tailEnd type="triangle" w="med" len="med"/>
          </a:ln>
        </p:spPr>
        <p:txBody>
          <a:bodyPr/>
          <a:lstStyle/>
          <a:p>
            <a:endParaRPr lang="fr-FR"/>
          </a:p>
        </p:txBody>
      </p:sp>
      <p:sp>
        <p:nvSpPr>
          <p:cNvPr id="9233" name="Line 17"/>
          <p:cNvSpPr>
            <a:spLocks noChangeShapeType="1"/>
          </p:cNvSpPr>
          <p:nvPr/>
        </p:nvSpPr>
        <p:spPr bwMode="auto">
          <a:xfrm rot="10800000">
            <a:off x="1884363" y="2133600"/>
            <a:ext cx="1279525" cy="0"/>
          </a:xfrm>
          <a:prstGeom prst="line">
            <a:avLst/>
          </a:prstGeom>
          <a:noFill/>
          <a:ln w="76200">
            <a:solidFill>
              <a:srgbClr val="FF3300"/>
            </a:solidFill>
            <a:round/>
            <a:headEnd/>
            <a:tailEnd type="triangle" w="med" len="med"/>
          </a:ln>
        </p:spPr>
        <p:txBody>
          <a:bodyPr/>
          <a:lstStyle/>
          <a:p>
            <a:endParaRPr lang="fr-FR"/>
          </a:p>
        </p:txBody>
      </p:sp>
      <p:sp>
        <p:nvSpPr>
          <p:cNvPr id="9234" name="Line 18"/>
          <p:cNvSpPr>
            <a:spLocks noChangeShapeType="1"/>
          </p:cNvSpPr>
          <p:nvPr/>
        </p:nvSpPr>
        <p:spPr bwMode="auto">
          <a:xfrm>
            <a:off x="795338" y="4076700"/>
            <a:ext cx="1281112" cy="0"/>
          </a:xfrm>
          <a:prstGeom prst="line">
            <a:avLst/>
          </a:prstGeom>
          <a:noFill/>
          <a:ln w="136525">
            <a:solidFill>
              <a:schemeClr val="bg1"/>
            </a:solidFill>
            <a:round/>
            <a:headEnd/>
            <a:tailEnd type="triangle" w="med" len="med"/>
          </a:ln>
        </p:spPr>
        <p:txBody>
          <a:bodyPr/>
          <a:lstStyle/>
          <a:p>
            <a:endParaRPr lang="fr-FR"/>
          </a:p>
        </p:txBody>
      </p:sp>
      <p:sp>
        <p:nvSpPr>
          <p:cNvPr id="9235" name="Line 19"/>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9236" name="Line 20"/>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9237" name="Line 21"/>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9238" name="Line 22"/>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9239" name="Line 23"/>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9240" name="Line 24"/>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9241" name="Line 25"/>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9242" name="Line 26"/>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9243" name="Line 27"/>
          <p:cNvSpPr>
            <a:spLocks noChangeShapeType="1"/>
          </p:cNvSpPr>
          <p:nvPr/>
        </p:nvSpPr>
        <p:spPr bwMode="auto">
          <a:xfrm>
            <a:off x="7388225" y="4005263"/>
            <a:ext cx="1279525" cy="0"/>
          </a:xfrm>
          <a:prstGeom prst="line">
            <a:avLst/>
          </a:prstGeom>
          <a:noFill/>
          <a:ln w="136525">
            <a:solidFill>
              <a:schemeClr val="bg1"/>
            </a:solidFill>
            <a:round/>
            <a:headEnd/>
            <a:tailEnd type="triangle" w="med" len="med"/>
          </a:ln>
        </p:spPr>
        <p:txBody>
          <a:bodyPr/>
          <a:lstStyle/>
          <a:p>
            <a:endParaRPr lang="fr-FR"/>
          </a:p>
        </p:txBody>
      </p:sp>
      <p:sp>
        <p:nvSpPr>
          <p:cNvPr id="9244" name="Line 28"/>
          <p:cNvSpPr>
            <a:spLocks noChangeShapeType="1"/>
          </p:cNvSpPr>
          <p:nvPr/>
        </p:nvSpPr>
        <p:spPr bwMode="auto">
          <a:xfrm>
            <a:off x="2266950" y="4076700"/>
            <a:ext cx="1281113" cy="0"/>
          </a:xfrm>
          <a:prstGeom prst="line">
            <a:avLst/>
          </a:prstGeom>
          <a:noFill/>
          <a:ln w="136525">
            <a:solidFill>
              <a:schemeClr val="bg1"/>
            </a:solidFill>
            <a:round/>
            <a:headEnd/>
            <a:tailEnd type="triangle" w="med" len="med"/>
          </a:ln>
        </p:spPr>
        <p:txBody>
          <a:bodyPr/>
          <a:lstStyle/>
          <a:p>
            <a:endParaRPr lang="fr-FR"/>
          </a:p>
        </p:txBody>
      </p:sp>
      <p:sp>
        <p:nvSpPr>
          <p:cNvPr id="9245" name="Freeform 29"/>
          <p:cNvSpPr>
            <a:spLocks/>
          </p:cNvSpPr>
          <p:nvPr/>
        </p:nvSpPr>
        <p:spPr bwMode="auto">
          <a:xfrm>
            <a:off x="7388225" y="2133600"/>
            <a:ext cx="12700" cy="1957388"/>
          </a:xfrm>
          <a:custGeom>
            <a:avLst/>
            <a:gdLst>
              <a:gd name="T0" fmla="*/ 0 w 9"/>
              <a:gd name="T1" fmla="*/ 0 h 1233"/>
              <a:gd name="T2" fmla="*/ 9 w 9"/>
              <a:gd name="T3" fmla="*/ 1233 h 1233"/>
              <a:gd name="T4" fmla="*/ 0 60000 65536"/>
              <a:gd name="T5" fmla="*/ 0 60000 65536"/>
              <a:gd name="T6" fmla="*/ 0 w 9"/>
              <a:gd name="T7" fmla="*/ 0 h 1233"/>
              <a:gd name="T8" fmla="*/ 9 w 9"/>
              <a:gd name="T9" fmla="*/ 1233 h 1233"/>
            </a:gdLst>
            <a:ahLst/>
            <a:cxnLst>
              <a:cxn ang="T4">
                <a:pos x="T0" y="T1"/>
              </a:cxn>
              <a:cxn ang="T5">
                <a:pos x="T2" y="T3"/>
              </a:cxn>
            </a:cxnLst>
            <a:rect l="T6" t="T7" r="T8" b="T9"/>
            <a:pathLst>
              <a:path w="9" h="1233">
                <a:moveTo>
                  <a:pt x="0" y="0"/>
                </a:moveTo>
                <a:lnTo>
                  <a:pt x="9" y="1233"/>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9246" name="Rectangle 30"/>
          <p:cNvSpPr>
            <a:spLocks noChangeArrowheads="1"/>
          </p:cNvSpPr>
          <p:nvPr/>
        </p:nvSpPr>
        <p:spPr bwMode="auto">
          <a:xfrm>
            <a:off x="147955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9247" name="Line 31"/>
          <p:cNvSpPr>
            <a:spLocks noChangeShapeType="1"/>
          </p:cNvSpPr>
          <p:nvPr/>
        </p:nvSpPr>
        <p:spPr bwMode="auto">
          <a:xfrm>
            <a:off x="539750" y="2139950"/>
            <a:ext cx="895350" cy="0"/>
          </a:xfrm>
          <a:prstGeom prst="line">
            <a:avLst/>
          </a:prstGeom>
          <a:noFill/>
          <a:ln w="136525">
            <a:solidFill>
              <a:schemeClr val="bg1"/>
            </a:solidFill>
            <a:round/>
            <a:headEnd/>
            <a:tailEnd type="triangle" w="med" len="med"/>
          </a:ln>
        </p:spPr>
        <p:txBody>
          <a:bodyPr/>
          <a:lstStyle/>
          <a:p>
            <a:endParaRPr lang="fr-FR"/>
          </a:p>
        </p:txBody>
      </p:sp>
      <p:sp>
        <p:nvSpPr>
          <p:cNvPr id="9248" name="Freeform 32"/>
          <p:cNvSpPr>
            <a:spLocks/>
          </p:cNvSpPr>
          <p:nvPr/>
        </p:nvSpPr>
        <p:spPr bwMode="auto">
          <a:xfrm>
            <a:off x="1627188" y="2133600"/>
            <a:ext cx="4762" cy="1909763"/>
          </a:xfrm>
          <a:custGeom>
            <a:avLst/>
            <a:gdLst>
              <a:gd name="T0" fmla="*/ 0 w 4"/>
              <a:gd name="T1" fmla="*/ 0 h 1203"/>
              <a:gd name="T2" fmla="*/ 4 w 4"/>
              <a:gd name="T3" fmla="*/ 1203 h 1203"/>
              <a:gd name="T4" fmla="*/ 0 60000 65536"/>
              <a:gd name="T5" fmla="*/ 0 60000 65536"/>
              <a:gd name="T6" fmla="*/ 0 w 4"/>
              <a:gd name="T7" fmla="*/ 0 h 1203"/>
              <a:gd name="T8" fmla="*/ 4 w 4"/>
              <a:gd name="T9" fmla="*/ 1203 h 1203"/>
            </a:gdLst>
            <a:ahLst/>
            <a:cxnLst>
              <a:cxn ang="T4">
                <a:pos x="T0" y="T1"/>
              </a:cxn>
              <a:cxn ang="T5">
                <a:pos x="T2" y="T3"/>
              </a:cxn>
            </a:cxnLst>
            <a:rect l="T6" t="T7" r="T8" b="T9"/>
            <a:pathLst>
              <a:path w="4" h="1203">
                <a:moveTo>
                  <a:pt x="0" y="0"/>
                </a:moveTo>
                <a:lnTo>
                  <a:pt x="4" y="1203"/>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9249" name="Freeform 33"/>
          <p:cNvSpPr>
            <a:spLocks/>
          </p:cNvSpPr>
          <p:nvPr/>
        </p:nvSpPr>
        <p:spPr bwMode="auto">
          <a:xfrm>
            <a:off x="3530600" y="2276475"/>
            <a:ext cx="1588" cy="1763713"/>
          </a:xfrm>
          <a:custGeom>
            <a:avLst/>
            <a:gdLst>
              <a:gd name="T0" fmla="*/ 0 w 1"/>
              <a:gd name="T1" fmla="*/ 1111 h 1111"/>
              <a:gd name="T2" fmla="*/ 1 w 1"/>
              <a:gd name="T3" fmla="*/ 0 h 1111"/>
              <a:gd name="T4" fmla="*/ 0 60000 65536"/>
              <a:gd name="T5" fmla="*/ 0 60000 65536"/>
              <a:gd name="T6" fmla="*/ 0 w 1"/>
              <a:gd name="T7" fmla="*/ 0 h 1111"/>
              <a:gd name="T8" fmla="*/ 1 w 1"/>
              <a:gd name="T9" fmla="*/ 1111 h 1111"/>
            </a:gdLst>
            <a:ahLst/>
            <a:cxnLst>
              <a:cxn ang="T4">
                <a:pos x="T0" y="T1"/>
              </a:cxn>
              <a:cxn ang="T5">
                <a:pos x="T2" y="T3"/>
              </a:cxn>
            </a:cxnLst>
            <a:rect l="T6" t="T7" r="T8" b="T9"/>
            <a:pathLst>
              <a:path w="1" h="1111">
                <a:moveTo>
                  <a:pt x="0" y="1111"/>
                </a:moveTo>
                <a:lnTo>
                  <a:pt x="1" y="0"/>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9250" name="Text Box 34"/>
          <p:cNvSpPr txBox="1">
            <a:spLocks noChangeArrowheads="1"/>
          </p:cNvSpPr>
          <p:nvPr/>
        </p:nvSpPr>
        <p:spPr bwMode="auto">
          <a:xfrm>
            <a:off x="1884363" y="2565400"/>
            <a:ext cx="1463675" cy="11874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Closed Shunt Re-entry</a:t>
            </a:r>
          </a:p>
        </p:txBody>
      </p:sp>
      <p:sp>
        <p:nvSpPr>
          <p:cNvPr id="9251" name="Rectangle 36" descr="Grands confettis"/>
          <p:cNvSpPr>
            <a:spLocks noChangeArrowheads="1"/>
          </p:cNvSpPr>
          <p:nvPr/>
        </p:nvSpPr>
        <p:spPr bwMode="auto">
          <a:xfrm>
            <a:off x="3803650" y="3644900"/>
            <a:ext cx="3392488" cy="874713"/>
          </a:xfrm>
          <a:prstGeom prst="rect">
            <a:avLst/>
          </a:prstGeom>
          <a:pattFill prst="lgConfetti">
            <a:fgClr>
              <a:schemeClr val="accent1"/>
            </a:fgClr>
            <a:bgClr>
              <a:schemeClr val="bg1"/>
            </a:bgClr>
          </a:pattFill>
          <a:ln w="9525">
            <a:noFill/>
            <a:miter lim="800000"/>
            <a:headEnd/>
            <a:tailEnd/>
          </a:ln>
        </p:spPr>
        <p:txBody>
          <a:bodyPr wrap="none" anchor="ctr"/>
          <a:lstStyle/>
          <a:p>
            <a:endParaRPr lang="fr-FR"/>
          </a:p>
        </p:txBody>
      </p:sp>
      <p:sp>
        <p:nvSpPr>
          <p:cNvPr id="9252" name="Text Box 37"/>
          <p:cNvSpPr txBox="1">
            <a:spLocks noChangeArrowheads="1"/>
          </p:cNvSpPr>
          <p:nvPr/>
        </p:nvSpPr>
        <p:spPr bwMode="auto">
          <a:xfrm>
            <a:off x="4635500" y="3789363"/>
            <a:ext cx="1471613" cy="82232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Deep vein aplasia </a:t>
            </a:r>
          </a:p>
        </p:txBody>
      </p:sp>
      <p:sp>
        <p:nvSpPr>
          <p:cNvPr id="9253" name="Text Box 38"/>
          <p:cNvSpPr txBox="1">
            <a:spLocks noChangeArrowheads="1"/>
          </p:cNvSpPr>
          <p:nvPr/>
        </p:nvSpPr>
        <p:spPr bwMode="auto">
          <a:xfrm>
            <a:off x="3802063" y="2492375"/>
            <a:ext cx="1346200" cy="11874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Common escape point</a:t>
            </a:r>
          </a:p>
        </p:txBody>
      </p:sp>
      <p:sp>
        <p:nvSpPr>
          <p:cNvPr id="9254" name="Text Box 39"/>
          <p:cNvSpPr txBox="1">
            <a:spLocks noChangeArrowheads="1"/>
          </p:cNvSpPr>
          <p:nvPr/>
        </p:nvSpPr>
        <p:spPr bwMode="auto">
          <a:xfrm>
            <a:off x="3227388" y="1844675"/>
            <a:ext cx="3432175"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Marginal vein</a:t>
            </a:r>
          </a:p>
        </p:txBody>
      </p:sp>
      <p:sp>
        <p:nvSpPr>
          <p:cNvPr id="9255" name="Text Box 40"/>
          <p:cNvSpPr txBox="1">
            <a:spLocks noChangeArrowheads="1"/>
          </p:cNvSpPr>
          <p:nvPr/>
        </p:nvSpPr>
        <p:spPr bwMode="auto">
          <a:xfrm>
            <a:off x="5219700" y="2670175"/>
            <a:ext cx="2016125" cy="8302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Open V Shunt Re-entry</a:t>
            </a:r>
          </a:p>
        </p:txBody>
      </p:sp>
      <p:sp>
        <p:nvSpPr>
          <p:cNvPr id="9256" name="Text Box 41"/>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4</a:t>
            </a:r>
          </a:p>
        </p:txBody>
      </p:sp>
      <p:sp>
        <p:nvSpPr>
          <p:cNvPr id="9257" name="Text Box 42"/>
          <p:cNvSpPr txBox="1">
            <a:spLocks noChangeArrowheads="1"/>
          </p:cNvSpPr>
          <p:nvPr/>
        </p:nvSpPr>
        <p:spPr bwMode="auto">
          <a:xfrm>
            <a:off x="449263" y="4652963"/>
            <a:ext cx="8218487" cy="11874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On the other hand, the Marginal vein segment is disconnected when its not involved in the vicarious effect but responsible for a closed shunt  .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descr="Grands confettis"/>
          <p:cNvSpPr>
            <a:spLocks noChangeArrowheads="1"/>
          </p:cNvSpPr>
          <p:nvPr/>
        </p:nvSpPr>
        <p:spPr bwMode="auto">
          <a:xfrm>
            <a:off x="539750" y="3068638"/>
            <a:ext cx="8153400" cy="2819400"/>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10243" name="Rectangle 3" descr="Petits confettis"/>
          <p:cNvSpPr>
            <a:spLocks noChangeArrowheads="1"/>
          </p:cNvSpPr>
          <p:nvPr/>
        </p:nvSpPr>
        <p:spPr bwMode="auto">
          <a:xfrm>
            <a:off x="539750" y="1196975"/>
            <a:ext cx="8153400" cy="1717675"/>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10244" name="Rectangle 4" descr="Briques horizontales"/>
          <p:cNvSpPr>
            <a:spLocks noChangeArrowheads="1"/>
          </p:cNvSpPr>
          <p:nvPr/>
        </p:nvSpPr>
        <p:spPr bwMode="auto">
          <a:xfrm>
            <a:off x="539750" y="1001713"/>
            <a:ext cx="8153400" cy="53340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10245" name="Rectangle 5"/>
          <p:cNvSpPr>
            <a:spLocks noChangeArrowheads="1"/>
          </p:cNvSpPr>
          <p:nvPr/>
        </p:nvSpPr>
        <p:spPr bwMode="auto">
          <a:xfrm>
            <a:off x="539750" y="1916113"/>
            <a:ext cx="6997700" cy="38100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70662" name="Rectangle 6"/>
          <p:cNvSpPr>
            <a:spLocks noChangeArrowheads="1"/>
          </p:cNvSpPr>
          <p:nvPr/>
        </p:nvSpPr>
        <p:spPr bwMode="auto">
          <a:xfrm>
            <a:off x="539750"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10247" name="Line 7"/>
          <p:cNvSpPr>
            <a:spLocks noChangeShapeType="1"/>
          </p:cNvSpPr>
          <p:nvPr/>
        </p:nvSpPr>
        <p:spPr bwMode="auto">
          <a:xfrm>
            <a:off x="539750" y="2982913"/>
            <a:ext cx="8153400" cy="0"/>
          </a:xfrm>
          <a:prstGeom prst="line">
            <a:avLst/>
          </a:prstGeom>
          <a:noFill/>
          <a:ln w="76200">
            <a:solidFill>
              <a:schemeClr val="accent1"/>
            </a:solidFill>
            <a:round/>
            <a:headEnd/>
            <a:tailEnd/>
          </a:ln>
        </p:spPr>
        <p:txBody>
          <a:bodyPr wrap="none" anchor="ctr"/>
          <a:lstStyle/>
          <a:p>
            <a:endParaRPr lang="fr-FR"/>
          </a:p>
        </p:txBody>
      </p:sp>
      <p:sp>
        <p:nvSpPr>
          <p:cNvPr id="10248" name="Rectangle 8"/>
          <p:cNvSpPr>
            <a:spLocks noChangeArrowheads="1"/>
          </p:cNvSpPr>
          <p:nvPr/>
        </p:nvSpPr>
        <p:spPr bwMode="auto">
          <a:xfrm>
            <a:off x="2373313"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0249" name="Rectangle 9"/>
          <p:cNvSpPr>
            <a:spLocks noChangeArrowheads="1"/>
          </p:cNvSpPr>
          <p:nvPr/>
        </p:nvSpPr>
        <p:spPr bwMode="auto">
          <a:xfrm>
            <a:off x="4548188"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0250" name="Rectangle 10"/>
          <p:cNvSpPr>
            <a:spLocks noChangeArrowheads="1"/>
          </p:cNvSpPr>
          <p:nvPr/>
        </p:nvSpPr>
        <p:spPr bwMode="auto">
          <a:xfrm>
            <a:off x="6110288" y="1535113"/>
            <a:ext cx="136525"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0251" name="Rectangle 11"/>
          <p:cNvSpPr>
            <a:spLocks noChangeArrowheads="1"/>
          </p:cNvSpPr>
          <p:nvPr/>
        </p:nvSpPr>
        <p:spPr bwMode="auto">
          <a:xfrm>
            <a:off x="3421063" y="2276475"/>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0252" name="Rectangle 12"/>
          <p:cNvSpPr>
            <a:spLocks noChangeArrowheads="1"/>
          </p:cNvSpPr>
          <p:nvPr/>
        </p:nvSpPr>
        <p:spPr bwMode="auto">
          <a:xfrm>
            <a:off x="7197725" y="2297113"/>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0253" name="Rectangle 13" descr="Grands confettis"/>
          <p:cNvSpPr>
            <a:spLocks noChangeArrowheads="1"/>
          </p:cNvSpPr>
          <p:nvPr/>
        </p:nvSpPr>
        <p:spPr bwMode="auto">
          <a:xfrm>
            <a:off x="1490663" y="620713"/>
            <a:ext cx="5910262" cy="1066800"/>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sp>
        <p:nvSpPr>
          <p:cNvPr id="10254" name="Text Box 14"/>
          <p:cNvSpPr txBox="1">
            <a:spLocks noChangeArrowheads="1"/>
          </p:cNvSpPr>
          <p:nvPr/>
        </p:nvSpPr>
        <p:spPr bwMode="auto">
          <a:xfrm>
            <a:off x="2779713" y="908050"/>
            <a:ext cx="3448050" cy="461963"/>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a:t>Angioma, angiokeratoma</a:t>
            </a:r>
          </a:p>
        </p:txBody>
      </p:sp>
      <p:sp>
        <p:nvSpPr>
          <p:cNvPr id="10255" name="Text Box 15"/>
          <p:cNvSpPr txBox="1">
            <a:spLocks noChangeArrowheads="1"/>
          </p:cNvSpPr>
          <p:nvPr/>
        </p:nvSpPr>
        <p:spPr bwMode="auto">
          <a:xfrm>
            <a:off x="7772400" y="1060450"/>
            <a:ext cx="760413"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10256" name="Line 16"/>
          <p:cNvSpPr>
            <a:spLocks noChangeShapeType="1"/>
          </p:cNvSpPr>
          <p:nvPr/>
        </p:nvSpPr>
        <p:spPr bwMode="auto">
          <a:xfrm>
            <a:off x="4875213" y="2133600"/>
            <a:ext cx="1279525" cy="0"/>
          </a:xfrm>
          <a:prstGeom prst="line">
            <a:avLst/>
          </a:prstGeom>
          <a:noFill/>
          <a:ln w="136525">
            <a:solidFill>
              <a:srgbClr val="FF3300"/>
            </a:solidFill>
            <a:round/>
            <a:headEnd/>
            <a:tailEnd type="triangle" w="med" len="med"/>
          </a:ln>
        </p:spPr>
        <p:txBody>
          <a:bodyPr/>
          <a:lstStyle/>
          <a:p>
            <a:endParaRPr lang="fr-FR"/>
          </a:p>
        </p:txBody>
      </p:sp>
      <p:sp>
        <p:nvSpPr>
          <p:cNvPr id="10257" name="Line 17"/>
          <p:cNvSpPr>
            <a:spLocks noChangeShapeType="1"/>
          </p:cNvSpPr>
          <p:nvPr/>
        </p:nvSpPr>
        <p:spPr bwMode="auto">
          <a:xfrm rot="10800000">
            <a:off x="1884363" y="2133600"/>
            <a:ext cx="1279525" cy="0"/>
          </a:xfrm>
          <a:prstGeom prst="line">
            <a:avLst/>
          </a:prstGeom>
          <a:noFill/>
          <a:ln w="57150">
            <a:solidFill>
              <a:schemeClr val="bg1"/>
            </a:solidFill>
            <a:round/>
            <a:headEnd/>
            <a:tailEnd type="triangle" w="med" len="med"/>
          </a:ln>
        </p:spPr>
        <p:txBody>
          <a:bodyPr/>
          <a:lstStyle/>
          <a:p>
            <a:endParaRPr lang="fr-FR"/>
          </a:p>
        </p:txBody>
      </p:sp>
      <p:sp>
        <p:nvSpPr>
          <p:cNvPr id="10258" name="Line 18"/>
          <p:cNvSpPr>
            <a:spLocks noChangeShapeType="1"/>
          </p:cNvSpPr>
          <p:nvPr/>
        </p:nvSpPr>
        <p:spPr bwMode="auto">
          <a:xfrm>
            <a:off x="795338" y="4076700"/>
            <a:ext cx="1281112" cy="0"/>
          </a:xfrm>
          <a:prstGeom prst="line">
            <a:avLst/>
          </a:prstGeom>
          <a:noFill/>
          <a:ln w="136525">
            <a:solidFill>
              <a:schemeClr val="bg1"/>
            </a:solidFill>
            <a:round/>
            <a:headEnd/>
            <a:tailEnd type="triangle" w="med" len="med"/>
          </a:ln>
        </p:spPr>
        <p:txBody>
          <a:bodyPr/>
          <a:lstStyle/>
          <a:p>
            <a:endParaRPr lang="fr-FR"/>
          </a:p>
        </p:txBody>
      </p:sp>
      <p:sp>
        <p:nvSpPr>
          <p:cNvPr id="10259" name="Line 19"/>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10260" name="Line 20"/>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10261" name="Line 21"/>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10262" name="Line 22"/>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10263" name="Line 23"/>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10264" name="Line 24"/>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10265" name="Line 25"/>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10266" name="Line 26"/>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10267" name="Line 27"/>
          <p:cNvSpPr>
            <a:spLocks noChangeShapeType="1"/>
          </p:cNvSpPr>
          <p:nvPr/>
        </p:nvSpPr>
        <p:spPr bwMode="auto">
          <a:xfrm>
            <a:off x="7388225" y="4005263"/>
            <a:ext cx="1279525" cy="0"/>
          </a:xfrm>
          <a:prstGeom prst="line">
            <a:avLst/>
          </a:prstGeom>
          <a:noFill/>
          <a:ln w="136525">
            <a:solidFill>
              <a:schemeClr val="bg1"/>
            </a:solidFill>
            <a:round/>
            <a:headEnd/>
            <a:tailEnd type="triangle" w="med" len="med"/>
          </a:ln>
        </p:spPr>
        <p:txBody>
          <a:bodyPr/>
          <a:lstStyle/>
          <a:p>
            <a:endParaRPr lang="fr-FR"/>
          </a:p>
        </p:txBody>
      </p:sp>
      <p:sp>
        <p:nvSpPr>
          <p:cNvPr id="10268" name="Line 28"/>
          <p:cNvSpPr>
            <a:spLocks noChangeShapeType="1"/>
          </p:cNvSpPr>
          <p:nvPr/>
        </p:nvSpPr>
        <p:spPr bwMode="auto">
          <a:xfrm>
            <a:off x="2266950" y="4076700"/>
            <a:ext cx="1281113" cy="0"/>
          </a:xfrm>
          <a:prstGeom prst="line">
            <a:avLst/>
          </a:prstGeom>
          <a:noFill/>
          <a:ln w="136525">
            <a:solidFill>
              <a:schemeClr val="bg1"/>
            </a:solidFill>
            <a:round/>
            <a:headEnd/>
            <a:tailEnd type="triangle" w="med" len="med"/>
          </a:ln>
        </p:spPr>
        <p:txBody>
          <a:bodyPr/>
          <a:lstStyle/>
          <a:p>
            <a:endParaRPr lang="fr-FR"/>
          </a:p>
        </p:txBody>
      </p:sp>
      <p:sp>
        <p:nvSpPr>
          <p:cNvPr id="10269" name="Freeform 29"/>
          <p:cNvSpPr>
            <a:spLocks/>
          </p:cNvSpPr>
          <p:nvPr/>
        </p:nvSpPr>
        <p:spPr bwMode="auto">
          <a:xfrm>
            <a:off x="7388225" y="2133600"/>
            <a:ext cx="12700" cy="1957388"/>
          </a:xfrm>
          <a:custGeom>
            <a:avLst/>
            <a:gdLst>
              <a:gd name="T0" fmla="*/ 0 w 9"/>
              <a:gd name="T1" fmla="*/ 0 h 1233"/>
              <a:gd name="T2" fmla="*/ 9 w 9"/>
              <a:gd name="T3" fmla="*/ 1233 h 1233"/>
              <a:gd name="T4" fmla="*/ 0 60000 65536"/>
              <a:gd name="T5" fmla="*/ 0 60000 65536"/>
              <a:gd name="T6" fmla="*/ 0 w 9"/>
              <a:gd name="T7" fmla="*/ 0 h 1233"/>
              <a:gd name="T8" fmla="*/ 9 w 9"/>
              <a:gd name="T9" fmla="*/ 1233 h 1233"/>
            </a:gdLst>
            <a:ahLst/>
            <a:cxnLst>
              <a:cxn ang="T4">
                <a:pos x="T0" y="T1"/>
              </a:cxn>
              <a:cxn ang="T5">
                <a:pos x="T2" y="T3"/>
              </a:cxn>
            </a:cxnLst>
            <a:rect l="T6" t="T7" r="T8" b="T9"/>
            <a:pathLst>
              <a:path w="9" h="1233">
                <a:moveTo>
                  <a:pt x="0" y="0"/>
                </a:moveTo>
                <a:lnTo>
                  <a:pt x="9" y="1233"/>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10270" name="Rectangle 30"/>
          <p:cNvSpPr>
            <a:spLocks noChangeArrowheads="1"/>
          </p:cNvSpPr>
          <p:nvPr/>
        </p:nvSpPr>
        <p:spPr bwMode="auto">
          <a:xfrm>
            <a:off x="147955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0271" name="Line 31"/>
          <p:cNvSpPr>
            <a:spLocks noChangeShapeType="1"/>
          </p:cNvSpPr>
          <p:nvPr/>
        </p:nvSpPr>
        <p:spPr bwMode="auto">
          <a:xfrm>
            <a:off x="539750" y="2139950"/>
            <a:ext cx="895350" cy="0"/>
          </a:xfrm>
          <a:prstGeom prst="line">
            <a:avLst/>
          </a:prstGeom>
          <a:noFill/>
          <a:ln w="136525">
            <a:solidFill>
              <a:schemeClr val="bg1"/>
            </a:solidFill>
            <a:round/>
            <a:headEnd/>
            <a:tailEnd type="triangle" w="med" len="med"/>
          </a:ln>
        </p:spPr>
        <p:txBody>
          <a:bodyPr/>
          <a:lstStyle/>
          <a:p>
            <a:endParaRPr lang="fr-FR"/>
          </a:p>
        </p:txBody>
      </p:sp>
      <p:sp>
        <p:nvSpPr>
          <p:cNvPr id="10272" name="Freeform 32"/>
          <p:cNvSpPr>
            <a:spLocks/>
          </p:cNvSpPr>
          <p:nvPr/>
        </p:nvSpPr>
        <p:spPr bwMode="auto">
          <a:xfrm>
            <a:off x="1627188" y="2133600"/>
            <a:ext cx="4762" cy="1909763"/>
          </a:xfrm>
          <a:custGeom>
            <a:avLst/>
            <a:gdLst>
              <a:gd name="T0" fmla="*/ 0 w 4"/>
              <a:gd name="T1" fmla="*/ 0 h 1203"/>
              <a:gd name="T2" fmla="*/ 4 w 4"/>
              <a:gd name="T3" fmla="*/ 1203 h 1203"/>
              <a:gd name="T4" fmla="*/ 0 60000 65536"/>
              <a:gd name="T5" fmla="*/ 0 60000 65536"/>
              <a:gd name="T6" fmla="*/ 0 w 4"/>
              <a:gd name="T7" fmla="*/ 0 h 1203"/>
              <a:gd name="T8" fmla="*/ 4 w 4"/>
              <a:gd name="T9" fmla="*/ 1203 h 1203"/>
            </a:gdLst>
            <a:ahLst/>
            <a:cxnLst>
              <a:cxn ang="T4">
                <a:pos x="T0" y="T1"/>
              </a:cxn>
              <a:cxn ang="T5">
                <a:pos x="T2" y="T3"/>
              </a:cxn>
            </a:cxnLst>
            <a:rect l="T6" t="T7" r="T8" b="T9"/>
            <a:pathLst>
              <a:path w="4" h="1203">
                <a:moveTo>
                  <a:pt x="0" y="0"/>
                </a:moveTo>
                <a:lnTo>
                  <a:pt x="4" y="1203"/>
                </a:lnTo>
              </a:path>
            </a:pathLst>
          </a:custGeom>
          <a:noFill/>
          <a:ln w="76200" cap="flat" cmpd="sng">
            <a:solidFill>
              <a:schemeClr val="bg1"/>
            </a:solidFill>
            <a:prstDash val="solid"/>
            <a:round/>
            <a:headEnd type="oval" w="med" len="med"/>
            <a:tailEnd type="triangle" w="med" len="med"/>
          </a:ln>
        </p:spPr>
        <p:txBody>
          <a:bodyPr/>
          <a:lstStyle/>
          <a:p>
            <a:endParaRPr lang="fr-FR"/>
          </a:p>
        </p:txBody>
      </p:sp>
      <p:sp>
        <p:nvSpPr>
          <p:cNvPr id="10273" name="Freeform 33"/>
          <p:cNvSpPr>
            <a:spLocks/>
          </p:cNvSpPr>
          <p:nvPr/>
        </p:nvSpPr>
        <p:spPr bwMode="auto">
          <a:xfrm>
            <a:off x="3530600" y="2276475"/>
            <a:ext cx="1588" cy="1763713"/>
          </a:xfrm>
          <a:custGeom>
            <a:avLst/>
            <a:gdLst>
              <a:gd name="T0" fmla="*/ 0 w 1"/>
              <a:gd name="T1" fmla="*/ 1111 h 1111"/>
              <a:gd name="T2" fmla="*/ 1 w 1"/>
              <a:gd name="T3" fmla="*/ 0 h 1111"/>
              <a:gd name="T4" fmla="*/ 0 60000 65536"/>
              <a:gd name="T5" fmla="*/ 0 60000 65536"/>
              <a:gd name="T6" fmla="*/ 0 w 1"/>
              <a:gd name="T7" fmla="*/ 0 h 1111"/>
              <a:gd name="T8" fmla="*/ 1 w 1"/>
              <a:gd name="T9" fmla="*/ 1111 h 1111"/>
            </a:gdLst>
            <a:ahLst/>
            <a:cxnLst>
              <a:cxn ang="T4">
                <a:pos x="T0" y="T1"/>
              </a:cxn>
              <a:cxn ang="T5">
                <a:pos x="T2" y="T3"/>
              </a:cxn>
            </a:cxnLst>
            <a:rect l="T6" t="T7" r="T8" b="T9"/>
            <a:pathLst>
              <a:path w="1" h="1111">
                <a:moveTo>
                  <a:pt x="0" y="1111"/>
                </a:moveTo>
                <a:lnTo>
                  <a:pt x="1" y="0"/>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10274" name="Text Box 34"/>
          <p:cNvSpPr txBox="1">
            <a:spLocks noChangeArrowheads="1"/>
          </p:cNvSpPr>
          <p:nvPr/>
        </p:nvSpPr>
        <p:spPr bwMode="auto">
          <a:xfrm>
            <a:off x="1884363" y="2420938"/>
            <a:ext cx="1319212" cy="12001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Closed Shunt Re-entry</a:t>
            </a:r>
          </a:p>
        </p:txBody>
      </p:sp>
      <p:sp>
        <p:nvSpPr>
          <p:cNvPr id="10275" name="Rectangle 36" descr="Grands confettis"/>
          <p:cNvSpPr>
            <a:spLocks noChangeArrowheads="1"/>
          </p:cNvSpPr>
          <p:nvPr/>
        </p:nvSpPr>
        <p:spPr bwMode="auto">
          <a:xfrm>
            <a:off x="3803650" y="3644900"/>
            <a:ext cx="3392488" cy="874713"/>
          </a:xfrm>
          <a:prstGeom prst="rect">
            <a:avLst/>
          </a:prstGeom>
          <a:pattFill prst="lgConfetti">
            <a:fgClr>
              <a:schemeClr val="accent1"/>
            </a:fgClr>
            <a:bgClr>
              <a:schemeClr val="bg1"/>
            </a:bgClr>
          </a:pattFill>
          <a:ln w="9525">
            <a:noFill/>
            <a:miter lim="800000"/>
            <a:headEnd/>
            <a:tailEnd/>
          </a:ln>
        </p:spPr>
        <p:txBody>
          <a:bodyPr wrap="none" anchor="ctr"/>
          <a:lstStyle/>
          <a:p>
            <a:endParaRPr lang="fr-FR"/>
          </a:p>
        </p:txBody>
      </p:sp>
      <p:sp>
        <p:nvSpPr>
          <p:cNvPr id="10276" name="Text Box 37"/>
          <p:cNvSpPr txBox="1">
            <a:spLocks noChangeArrowheads="1"/>
          </p:cNvSpPr>
          <p:nvPr/>
        </p:nvSpPr>
        <p:spPr bwMode="auto">
          <a:xfrm>
            <a:off x="4635500" y="3573463"/>
            <a:ext cx="1471613" cy="82232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Deep vein aplasia </a:t>
            </a:r>
          </a:p>
        </p:txBody>
      </p:sp>
      <p:sp>
        <p:nvSpPr>
          <p:cNvPr id="10277" name="Text Box 38"/>
          <p:cNvSpPr txBox="1">
            <a:spLocks noChangeArrowheads="1"/>
          </p:cNvSpPr>
          <p:nvPr/>
        </p:nvSpPr>
        <p:spPr bwMode="auto">
          <a:xfrm>
            <a:off x="3867150" y="2420938"/>
            <a:ext cx="1346200" cy="11874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Common escape point</a:t>
            </a:r>
          </a:p>
        </p:txBody>
      </p:sp>
      <p:sp>
        <p:nvSpPr>
          <p:cNvPr id="10278" name="Text Box 39"/>
          <p:cNvSpPr txBox="1">
            <a:spLocks noChangeArrowheads="1"/>
          </p:cNvSpPr>
          <p:nvPr/>
        </p:nvSpPr>
        <p:spPr bwMode="auto">
          <a:xfrm>
            <a:off x="3659188" y="1844675"/>
            <a:ext cx="2497137"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Marginal vein</a:t>
            </a:r>
          </a:p>
        </p:txBody>
      </p:sp>
      <p:sp>
        <p:nvSpPr>
          <p:cNvPr id="10279" name="Text Box 40"/>
          <p:cNvSpPr txBox="1">
            <a:spLocks noChangeArrowheads="1"/>
          </p:cNvSpPr>
          <p:nvPr/>
        </p:nvSpPr>
        <p:spPr bwMode="auto">
          <a:xfrm>
            <a:off x="5651500" y="2420938"/>
            <a:ext cx="1481138" cy="12001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Open V Shunt Re-entry</a:t>
            </a:r>
          </a:p>
        </p:txBody>
      </p:sp>
      <p:sp>
        <p:nvSpPr>
          <p:cNvPr id="10280" name="Text Box 41"/>
          <p:cNvSpPr txBox="1">
            <a:spLocks noChangeArrowheads="1"/>
          </p:cNvSpPr>
          <p:nvPr/>
        </p:nvSpPr>
        <p:spPr bwMode="auto">
          <a:xfrm>
            <a:off x="284163" y="4900613"/>
            <a:ext cx="8639175" cy="155257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Disconnecting        the closed shunts segment drains and relieves the angioma and suppresses the deep overloading flow whilst preserving the Open Vicarious segment avoids the dangerous stop of the deep and superficial draining flow and further varicose collaterals</a:t>
            </a:r>
          </a:p>
        </p:txBody>
      </p:sp>
      <p:grpSp>
        <p:nvGrpSpPr>
          <p:cNvPr id="2" name="Group 42"/>
          <p:cNvGrpSpPr>
            <a:grpSpLocks/>
          </p:cNvGrpSpPr>
          <p:nvPr/>
        </p:nvGrpSpPr>
        <p:grpSpPr bwMode="auto">
          <a:xfrm>
            <a:off x="2268538" y="4868863"/>
            <a:ext cx="382587" cy="431800"/>
            <a:chOff x="5100" y="1480"/>
            <a:chExt cx="272" cy="272"/>
          </a:xfrm>
        </p:grpSpPr>
        <p:sp>
          <p:nvSpPr>
            <p:cNvPr id="10286" name="Oval 43"/>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p:spPr>
          <p:txBody>
            <a:bodyPr wrap="none" anchor="ctr"/>
            <a:lstStyle/>
            <a:p>
              <a:endParaRPr lang="fr-FR"/>
            </a:p>
          </p:txBody>
        </p:sp>
        <p:sp>
          <p:nvSpPr>
            <p:cNvPr id="10287" name="Line 44"/>
            <p:cNvSpPr>
              <a:spLocks noChangeShapeType="1"/>
            </p:cNvSpPr>
            <p:nvPr/>
          </p:nvSpPr>
          <p:spPr bwMode="auto">
            <a:xfrm>
              <a:off x="5145" y="1616"/>
              <a:ext cx="182" cy="0"/>
            </a:xfrm>
            <a:prstGeom prst="line">
              <a:avLst/>
            </a:prstGeom>
            <a:noFill/>
            <a:ln w="38100">
              <a:solidFill>
                <a:schemeClr val="tx1"/>
              </a:solidFill>
              <a:round/>
              <a:headEnd/>
              <a:tailEnd/>
            </a:ln>
          </p:spPr>
          <p:txBody>
            <a:bodyPr/>
            <a:lstStyle/>
            <a:p>
              <a:endParaRPr lang="fr-FR"/>
            </a:p>
          </p:txBody>
        </p:sp>
      </p:grpSp>
      <p:grpSp>
        <p:nvGrpSpPr>
          <p:cNvPr id="3" name="Group 45"/>
          <p:cNvGrpSpPr>
            <a:grpSpLocks/>
          </p:cNvGrpSpPr>
          <p:nvPr/>
        </p:nvGrpSpPr>
        <p:grpSpPr bwMode="auto">
          <a:xfrm>
            <a:off x="2971800" y="1916113"/>
            <a:ext cx="384175" cy="431800"/>
            <a:chOff x="5100" y="1480"/>
            <a:chExt cx="272" cy="272"/>
          </a:xfrm>
        </p:grpSpPr>
        <p:sp>
          <p:nvSpPr>
            <p:cNvPr id="10284" name="Oval 46"/>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p:spPr>
          <p:txBody>
            <a:bodyPr wrap="none" anchor="ctr"/>
            <a:lstStyle/>
            <a:p>
              <a:endParaRPr lang="fr-FR"/>
            </a:p>
          </p:txBody>
        </p:sp>
        <p:sp>
          <p:nvSpPr>
            <p:cNvPr id="10285" name="Line 47"/>
            <p:cNvSpPr>
              <a:spLocks noChangeShapeType="1"/>
            </p:cNvSpPr>
            <p:nvPr/>
          </p:nvSpPr>
          <p:spPr bwMode="auto">
            <a:xfrm>
              <a:off x="5145" y="1616"/>
              <a:ext cx="182" cy="0"/>
            </a:xfrm>
            <a:prstGeom prst="line">
              <a:avLst/>
            </a:prstGeom>
            <a:noFill/>
            <a:ln w="38100">
              <a:solidFill>
                <a:schemeClr val="tx1"/>
              </a:solidFill>
              <a:round/>
              <a:headEnd/>
              <a:tailEnd/>
            </a:ln>
          </p:spPr>
          <p:txBody>
            <a:bodyPr/>
            <a:lstStyle/>
            <a:p>
              <a:endParaRPr lang="fr-FR"/>
            </a:p>
          </p:txBody>
        </p:sp>
      </p:grpSp>
      <p:sp>
        <p:nvSpPr>
          <p:cNvPr id="10283" name="Text Box 48"/>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4 treatment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66750" y="333375"/>
            <a:ext cx="8077200" cy="5738813"/>
            <a:chOff x="0" y="139"/>
            <a:chExt cx="5088" cy="3615"/>
          </a:xfrm>
        </p:grpSpPr>
        <p:sp>
          <p:nvSpPr>
            <p:cNvPr id="11271" name="Freeform 3"/>
            <p:cNvSpPr>
              <a:spLocks/>
            </p:cNvSpPr>
            <p:nvPr/>
          </p:nvSpPr>
          <p:spPr bwMode="auto">
            <a:xfrm flipH="1">
              <a:off x="170" y="3256"/>
              <a:ext cx="276" cy="258"/>
            </a:xfrm>
            <a:custGeom>
              <a:avLst/>
              <a:gdLst>
                <a:gd name="T0" fmla="*/ 101 w 107"/>
                <a:gd name="T1" fmla="*/ 0 h 180"/>
                <a:gd name="T2" fmla="*/ 107 w 107"/>
                <a:gd name="T3" fmla="*/ 6 h 180"/>
                <a:gd name="T4" fmla="*/ 107 w 107"/>
                <a:gd name="T5" fmla="*/ 12 h 180"/>
                <a:gd name="T6" fmla="*/ 101 w 107"/>
                <a:gd name="T7" fmla="*/ 18 h 180"/>
                <a:gd name="T8" fmla="*/ 101 w 107"/>
                <a:gd name="T9" fmla="*/ 18 h 180"/>
                <a:gd name="T10" fmla="*/ 89 w 107"/>
                <a:gd name="T11" fmla="*/ 24 h 180"/>
                <a:gd name="T12" fmla="*/ 77 w 107"/>
                <a:gd name="T13" fmla="*/ 42 h 180"/>
                <a:gd name="T14" fmla="*/ 66 w 107"/>
                <a:gd name="T15" fmla="*/ 54 h 180"/>
                <a:gd name="T16" fmla="*/ 54 w 107"/>
                <a:gd name="T17" fmla="*/ 66 h 180"/>
                <a:gd name="T18" fmla="*/ 54 w 107"/>
                <a:gd name="T19" fmla="*/ 66 h 180"/>
                <a:gd name="T20" fmla="*/ 42 w 107"/>
                <a:gd name="T21" fmla="*/ 84 h 180"/>
                <a:gd name="T22" fmla="*/ 30 w 107"/>
                <a:gd name="T23" fmla="*/ 102 h 180"/>
                <a:gd name="T24" fmla="*/ 30 w 107"/>
                <a:gd name="T25" fmla="*/ 102 h 180"/>
                <a:gd name="T26" fmla="*/ 24 w 107"/>
                <a:gd name="T27" fmla="*/ 120 h 180"/>
                <a:gd name="T28" fmla="*/ 12 w 107"/>
                <a:gd name="T29" fmla="*/ 144 h 180"/>
                <a:gd name="T30" fmla="*/ 6 w 107"/>
                <a:gd name="T31" fmla="*/ 168 h 180"/>
                <a:gd name="T32" fmla="*/ 0 w 107"/>
                <a:gd name="T33" fmla="*/ 180 h 180"/>
                <a:gd name="T34" fmla="*/ 0 w 107"/>
                <a:gd name="T35" fmla="*/ 180 h 180"/>
                <a:gd name="T36" fmla="*/ 0 w 107"/>
                <a:gd name="T37" fmla="*/ 180 h 180"/>
                <a:gd name="T38" fmla="*/ 0 w 107"/>
                <a:gd name="T39" fmla="*/ 168 h 180"/>
                <a:gd name="T40" fmla="*/ 6 w 107"/>
                <a:gd name="T41" fmla="*/ 132 h 180"/>
                <a:gd name="T42" fmla="*/ 6 w 107"/>
                <a:gd name="T43" fmla="*/ 132 h 180"/>
                <a:gd name="T44" fmla="*/ 6 w 107"/>
                <a:gd name="T45" fmla="*/ 120 h 180"/>
                <a:gd name="T46" fmla="*/ 12 w 107"/>
                <a:gd name="T47" fmla="*/ 108 h 180"/>
                <a:gd name="T48" fmla="*/ 36 w 107"/>
                <a:gd name="T49" fmla="*/ 66 h 180"/>
                <a:gd name="T50" fmla="*/ 60 w 107"/>
                <a:gd name="T51" fmla="*/ 24 h 180"/>
                <a:gd name="T52" fmla="*/ 77 w 107"/>
                <a:gd name="T53" fmla="*/ 12 h 180"/>
                <a:gd name="T54" fmla="*/ 101 w 107"/>
                <a:gd name="T55" fmla="*/ 0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7"/>
                <a:gd name="T85" fmla="*/ 0 h 180"/>
                <a:gd name="T86" fmla="*/ 107 w 107"/>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7" h="180">
                  <a:moveTo>
                    <a:pt x="101" y="0"/>
                  </a:moveTo>
                  <a:lnTo>
                    <a:pt x="107" y="6"/>
                  </a:lnTo>
                  <a:lnTo>
                    <a:pt x="107" y="12"/>
                  </a:lnTo>
                  <a:lnTo>
                    <a:pt x="101" y="18"/>
                  </a:lnTo>
                  <a:lnTo>
                    <a:pt x="89" y="24"/>
                  </a:lnTo>
                  <a:lnTo>
                    <a:pt x="77" y="42"/>
                  </a:lnTo>
                  <a:lnTo>
                    <a:pt x="66" y="54"/>
                  </a:lnTo>
                  <a:lnTo>
                    <a:pt x="54" y="66"/>
                  </a:lnTo>
                  <a:lnTo>
                    <a:pt x="42" y="84"/>
                  </a:lnTo>
                  <a:lnTo>
                    <a:pt x="30" y="102"/>
                  </a:lnTo>
                  <a:lnTo>
                    <a:pt x="24" y="120"/>
                  </a:lnTo>
                  <a:lnTo>
                    <a:pt x="12" y="144"/>
                  </a:lnTo>
                  <a:lnTo>
                    <a:pt x="6" y="168"/>
                  </a:lnTo>
                  <a:lnTo>
                    <a:pt x="0" y="180"/>
                  </a:lnTo>
                  <a:lnTo>
                    <a:pt x="0" y="168"/>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1272" name="Freeform 4"/>
            <p:cNvSpPr>
              <a:spLocks/>
            </p:cNvSpPr>
            <p:nvPr/>
          </p:nvSpPr>
          <p:spPr bwMode="auto">
            <a:xfrm>
              <a:off x="0" y="235"/>
              <a:ext cx="1267" cy="3367"/>
            </a:xfrm>
            <a:custGeom>
              <a:avLst/>
              <a:gdLst>
                <a:gd name="T0" fmla="*/ 77 w 1267"/>
                <a:gd name="T1" fmla="*/ 325 h 3367"/>
                <a:gd name="T2" fmla="*/ 0 w 1267"/>
                <a:gd name="T3" fmla="*/ 538 h 3367"/>
                <a:gd name="T4" fmla="*/ 15 w 1267"/>
                <a:gd name="T5" fmla="*/ 649 h 3367"/>
                <a:gd name="T6" fmla="*/ 108 w 1267"/>
                <a:gd name="T7" fmla="*/ 830 h 3367"/>
                <a:gd name="T8" fmla="*/ 108 w 1267"/>
                <a:gd name="T9" fmla="*/ 914 h 3367"/>
                <a:gd name="T10" fmla="*/ 186 w 1267"/>
                <a:gd name="T11" fmla="*/ 1206 h 3367"/>
                <a:gd name="T12" fmla="*/ 217 w 1267"/>
                <a:gd name="T13" fmla="*/ 1290 h 3367"/>
                <a:gd name="T14" fmla="*/ 276 w 1267"/>
                <a:gd name="T15" fmla="*/ 1615 h 3367"/>
                <a:gd name="T16" fmla="*/ 292 w 1267"/>
                <a:gd name="T17" fmla="*/ 1718 h 3367"/>
                <a:gd name="T18" fmla="*/ 232 w 1267"/>
                <a:gd name="T19" fmla="*/ 1881 h 3367"/>
                <a:gd name="T20" fmla="*/ 217 w 1267"/>
                <a:gd name="T21" fmla="*/ 1948 h 3367"/>
                <a:gd name="T22" fmla="*/ 186 w 1267"/>
                <a:gd name="T23" fmla="*/ 2025 h 3367"/>
                <a:gd name="T24" fmla="*/ 170 w 1267"/>
                <a:gd name="T25" fmla="*/ 2257 h 3367"/>
                <a:gd name="T26" fmla="*/ 276 w 1267"/>
                <a:gd name="T27" fmla="*/ 2410 h 3367"/>
                <a:gd name="T28" fmla="*/ 322 w 1267"/>
                <a:gd name="T29" fmla="*/ 2607 h 3367"/>
                <a:gd name="T30" fmla="*/ 338 w 1267"/>
                <a:gd name="T31" fmla="*/ 2683 h 3367"/>
                <a:gd name="T32" fmla="*/ 353 w 1267"/>
                <a:gd name="T33" fmla="*/ 2829 h 3367"/>
                <a:gd name="T34" fmla="*/ 232 w 1267"/>
                <a:gd name="T35" fmla="*/ 2889 h 3367"/>
                <a:gd name="T36" fmla="*/ 170 w 1267"/>
                <a:gd name="T37" fmla="*/ 2967 h 3367"/>
                <a:gd name="T38" fmla="*/ 276 w 1267"/>
                <a:gd name="T39" fmla="*/ 3042 h 3367"/>
                <a:gd name="T40" fmla="*/ 384 w 1267"/>
                <a:gd name="T41" fmla="*/ 3120 h 3367"/>
                <a:gd name="T42" fmla="*/ 508 w 1267"/>
                <a:gd name="T43" fmla="*/ 3316 h 3367"/>
                <a:gd name="T44" fmla="*/ 539 w 1267"/>
                <a:gd name="T45" fmla="*/ 3341 h 3367"/>
                <a:gd name="T46" fmla="*/ 725 w 1267"/>
                <a:gd name="T47" fmla="*/ 3367 h 3367"/>
                <a:gd name="T48" fmla="*/ 880 w 1267"/>
                <a:gd name="T49" fmla="*/ 3350 h 3367"/>
                <a:gd name="T50" fmla="*/ 833 w 1267"/>
                <a:gd name="T51" fmla="*/ 3274 h 3367"/>
                <a:gd name="T52" fmla="*/ 787 w 1267"/>
                <a:gd name="T53" fmla="*/ 3025 h 3367"/>
                <a:gd name="T54" fmla="*/ 771 w 1267"/>
                <a:gd name="T55" fmla="*/ 2864 h 3367"/>
                <a:gd name="T56" fmla="*/ 756 w 1267"/>
                <a:gd name="T57" fmla="*/ 2700 h 3367"/>
                <a:gd name="T58" fmla="*/ 740 w 1267"/>
                <a:gd name="T59" fmla="*/ 2513 h 3367"/>
                <a:gd name="T60" fmla="*/ 740 w 1267"/>
                <a:gd name="T61" fmla="*/ 2257 h 3367"/>
                <a:gd name="T62" fmla="*/ 740 w 1267"/>
                <a:gd name="T63" fmla="*/ 2128 h 3367"/>
                <a:gd name="T64" fmla="*/ 740 w 1267"/>
                <a:gd name="T65" fmla="*/ 1931 h 3367"/>
                <a:gd name="T66" fmla="*/ 771 w 1267"/>
                <a:gd name="T67" fmla="*/ 1864 h 3367"/>
                <a:gd name="T68" fmla="*/ 864 w 1267"/>
                <a:gd name="T69" fmla="*/ 1744 h 3367"/>
                <a:gd name="T70" fmla="*/ 880 w 1267"/>
                <a:gd name="T71" fmla="*/ 1709 h 3367"/>
                <a:gd name="T72" fmla="*/ 880 w 1267"/>
                <a:gd name="T73" fmla="*/ 1623 h 3367"/>
                <a:gd name="T74" fmla="*/ 911 w 1267"/>
                <a:gd name="T75" fmla="*/ 1462 h 3367"/>
                <a:gd name="T76" fmla="*/ 942 w 1267"/>
                <a:gd name="T77" fmla="*/ 1376 h 3367"/>
                <a:gd name="T78" fmla="*/ 1003 w 1267"/>
                <a:gd name="T79" fmla="*/ 1197 h 3367"/>
                <a:gd name="T80" fmla="*/ 1050 w 1267"/>
                <a:gd name="T81" fmla="*/ 897 h 3367"/>
                <a:gd name="T82" fmla="*/ 1034 w 1267"/>
                <a:gd name="T83" fmla="*/ 804 h 3367"/>
                <a:gd name="T84" fmla="*/ 1050 w 1267"/>
                <a:gd name="T85" fmla="*/ 641 h 3367"/>
                <a:gd name="T86" fmla="*/ 1079 w 1267"/>
                <a:gd name="T87" fmla="*/ 472 h 3367"/>
                <a:gd name="T88" fmla="*/ 1193 w 1267"/>
                <a:gd name="T89" fmla="*/ 157 h 3367"/>
                <a:gd name="T90" fmla="*/ 1236 w 1267"/>
                <a:gd name="T91" fmla="*/ 43 h 3367"/>
                <a:gd name="T92" fmla="*/ 1205 w 1267"/>
                <a:gd name="T93" fmla="*/ 60 h 3367"/>
                <a:gd name="T94" fmla="*/ 942 w 1267"/>
                <a:gd name="T95" fmla="*/ 0 h 3367"/>
                <a:gd name="T96" fmla="*/ 709 w 1267"/>
                <a:gd name="T97" fmla="*/ 34 h 3367"/>
                <a:gd name="T98" fmla="*/ 415 w 1267"/>
                <a:gd name="T99" fmla="*/ 120 h 3367"/>
                <a:gd name="T100" fmla="*/ 276 w 1267"/>
                <a:gd name="T101" fmla="*/ 180 h 33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67"/>
                <a:gd name="T154" fmla="*/ 0 h 3367"/>
                <a:gd name="T155" fmla="*/ 1267 w 1267"/>
                <a:gd name="T156" fmla="*/ 3367 h 336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67" h="3367">
                  <a:moveTo>
                    <a:pt x="276" y="180"/>
                  </a:moveTo>
                  <a:lnTo>
                    <a:pt x="170" y="247"/>
                  </a:lnTo>
                  <a:lnTo>
                    <a:pt x="77" y="325"/>
                  </a:lnTo>
                  <a:lnTo>
                    <a:pt x="15" y="428"/>
                  </a:lnTo>
                  <a:lnTo>
                    <a:pt x="0" y="479"/>
                  </a:lnTo>
                  <a:lnTo>
                    <a:pt x="0" y="538"/>
                  </a:lnTo>
                  <a:lnTo>
                    <a:pt x="0" y="598"/>
                  </a:lnTo>
                  <a:lnTo>
                    <a:pt x="15" y="649"/>
                  </a:lnTo>
                  <a:lnTo>
                    <a:pt x="62" y="718"/>
                  </a:lnTo>
                  <a:lnTo>
                    <a:pt x="93" y="778"/>
                  </a:lnTo>
                  <a:lnTo>
                    <a:pt x="108" y="830"/>
                  </a:lnTo>
                  <a:lnTo>
                    <a:pt x="108" y="864"/>
                  </a:lnTo>
                  <a:lnTo>
                    <a:pt x="108" y="914"/>
                  </a:lnTo>
                  <a:lnTo>
                    <a:pt x="139" y="1034"/>
                  </a:lnTo>
                  <a:lnTo>
                    <a:pt x="155" y="1154"/>
                  </a:lnTo>
                  <a:lnTo>
                    <a:pt x="186" y="1206"/>
                  </a:lnTo>
                  <a:lnTo>
                    <a:pt x="201" y="1247"/>
                  </a:lnTo>
                  <a:lnTo>
                    <a:pt x="217" y="1290"/>
                  </a:lnTo>
                  <a:lnTo>
                    <a:pt x="232" y="1350"/>
                  </a:lnTo>
                  <a:lnTo>
                    <a:pt x="263" y="1479"/>
                  </a:lnTo>
                  <a:lnTo>
                    <a:pt x="276" y="1615"/>
                  </a:lnTo>
                  <a:lnTo>
                    <a:pt x="292" y="1675"/>
                  </a:lnTo>
                  <a:lnTo>
                    <a:pt x="292" y="1718"/>
                  </a:lnTo>
                  <a:lnTo>
                    <a:pt x="276" y="1786"/>
                  </a:lnTo>
                  <a:lnTo>
                    <a:pt x="263" y="1838"/>
                  </a:lnTo>
                  <a:lnTo>
                    <a:pt x="232" y="1881"/>
                  </a:lnTo>
                  <a:lnTo>
                    <a:pt x="232" y="1898"/>
                  </a:lnTo>
                  <a:lnTo>
                    <a:pt x="217" y="1948"/>
                  </a:lnTo>
                  <a:lnTo>
                    <a:pt x="201" y="1982"/>
                  </a:lnTo>
                  <a:lnTo>
                    <a:pt x="186" y="2025"/>
                  </a:lnTo>
                  <a:lnTo>
                    <a:pt x="155" y="2094"/>
                  </a:lnTo>
                  <a:lnTo>
                    <a:pt x="155" y="2171"/>
                  </a:lnTo>
                  <a:lnTo>
                    <a:pt x="170" y="2257"/>
                  </a:lnTo>
                  <a:lnTo>
                    <a:pt x="232" y="2333"/>
                  </a:lnTo>
                  <a:lnTo>
                    <a:pt x="276" y="2410"/>
                  </a:lnTo>
                  <a:lnTo>
                    <a:pt x="307" y="2496"/>
                  </a:lnTo>
                  <a:lnTo>
                    <a:pt x="322" y="2582"/>
                  </a:lnTo>
                  <a:lnTo>
                    <a:pt x="322" y="2607"/>
                  </a:lnTo>
                  <a:lnTo>
                    <a:pt x="338" y="2632"/>
                  </a:lnTo>
                  <a:lnTo>
                    <a:pt x="338" y="2683"/>
                  </a:lnTo>
                  <a:lnTo>
                    <a:pt x="353" y="2743"/>
                  </a:lnTo>
                  <a:lnTo>
                    <a:pt x="353" y="2795"/>
                  </a:lnTo>
                  <a:lnTo>
                    <a:pt x="353" y="2829"/>
                  </a:lnTo>
                  <a:lnTo>
                    <a:pt x="292" y="2855"/>
                  </a:lnTo>
                  <a:lnTo>
                    <a:pt x="232" y="2889"/>
                  </a:lnTo>
                  <a:lnTo>
                    <a:pt x="170" y="2932"/>
                  </a:lnTo>
                  <a:lnTo>
                    <a:pt x="155" y="2949"/>
                  </a:lnTo>
                  <a:lnTo>
                    <a:pt x="170" y="2967"/>
                  </a:lnTo>
                  <a:lnTo>
                    <a:pt x="201" y="3008"/>
                  </a:lnTo>
                  <a:lnTo>
                    <a:pt x="276" y="3042"/>
                  </a:lnTo>
                  <a:lnTo>
                    <a:pt x="338" y="3077"/>
                  </a:lnTo>
                  <a:lnTo>
                    <a:pt x="384" y="3120"/>
                  </a:lnTo>
                  <a:lnTo>
                    <a:pt x="415" y="3188"/>
                  </a:lnTo>
                  <a:lnTo>
                    <a:pt x="462" y="3257"/>
                  </a:lnTo>
                  <a:lnTo>
                    <a:pt x="508" y="3316"/>
                  </a:lnTo>
                  <a:lnTo>
                    <a:pt x="524" y="3333"/>
                  </a:lnTo>
                  <a:lnTo>
                    <a:pt x="539" y="3341"/>
                  </a:lnTo>
                  <a:lnTo>
                    <a:pt x="555" y="3350"/>
                  </a:lnTo>
                  <a:lnTo>
                    <a:pt x="601" y="3358"/>
                  </a:lnTo>
                  <a:lnTo>
                    <a:pt x="725" y="3367"/>
                  </a:lnTo>
                  <a:lnTo>
                    <a:pt x="787" y="3367"/>
                  </a:lnTo>
                  <a:lnTo>
                    <a:pt x="849" y="3358"/>
                  </a:lnTo>
                  <a:lnTo>
                    <a:pt x="880" y="3350"/>
                  </a:lnTo>
                  <a:lnTo>
                    <a:pt x="880" y="3333"/>
                  </a:lnTo>
                  <a:lnTo>
                    <a:pt x="833" y="3274"/>
                  </a:lnTo>
                  <a:lnTo>
                    <a:pt x="818" y="3205"/>
                  </a:lnTo>
                  <a:lnTo>
                    <a:pt x="787" y="3111"/>
                  </a:lnTo>
                  <a:lnTo>
                    <a:pt x="787" y="3025"/>
                  </a:lnTo>
                  <a:lnTo>
                    <a:pt x="787" y="2949"/>
                  </a:lnTo>
                  <a:lnTo>
                    <a:pt x="771" y="2864"/>
                  </a:lnTo>
                  <a:lnTo>
                    <a:pt x="771" y="2778"/>
                  </a:lnTo>
                  <a:lnTo>
                    <a:pt x="756" y="2700"/>
                  </a:lnTo>
                  <a:lnTo>
                    <a:pt x="740" y="2658"/>
                  </a:lnTo>
                  <a:lnTo>
                    <a:pt x="740" y="2590"/>
                  </a:lnTo>
                  <a:lnTo>
                    <a:pt x="740" y="2513"/>
                  </a:lnTo>
                  <a:lnTo>
                    <a:pt x="740" y="2427"/>
                  </a:lnTo>
                  <a:lnTo>
                    <a:pt x="740" y="2341"/>
                  </a:lnTo>
                  <a:lnTo>
                    <a:pt x="740" y="2257"/>
                  </a:lnTo>
                  <a:lnTo>
                    <a:pt x="740" y="2180"/>
                  </a:lnTo>
                  <a:lnTo>
                    <a:pt x="740" y="2128"/>
                  </a:lnTo>
                  <a:lnTo>
                    <a:pt x="740" y="2051"/>
                  </a:lnTo>
                  <a:lnTo>
                    <a:pt x="740" y="1991"/>
                  </a:lnTo>
                  <a:lnTo>
                    <a:pt x="740" y="1931"/>
                  </a:lnTo>
                  <a:lnTo>
                    <a:pt x="756" y="1889"/>
                  </a:lnTo>
                  <a:lnTo>
                    <a:pt x="771" y="1864"/>
                  </a:lnTo>
                  <a:lnTo>
                    <a:pt x="818" y="1829"/>
                  </a:lnTo>
                  <a:lnTo>
                    <a:pt x="849" y="1795"/>
                  </a:lnTo>
                  <a:lnTo>
                    <a:pt x="864" y="1744"/>
                  </a:lnTo>
                  <a:lnTo>
                    <a:pt x="864" y="1735"/>
                  </a:lnTo>
                  <a:lnTo>
                    <a:pt x="880" y="1709"/>
                  </a:lnTo>
                  <a:lnTo>
                    <a:pt x="880" y="1666"/>
                  </a:lnTo>
                  <a:lnTo>
                    <a:pt x="880" y="1623"/>
                  </a:lnTo>
                  <a:lnTo>
                    <a:pt x="880" y="1573"/>
                  </a:lnTo>
                  <a:lnTo>
                    <a:pt x="895" y="1513"/>
                  </a:lnTo>
                  <a:lnTo>
                    <a:pt x="911" y="1462"/>
                  </a:lnTo>
                  <a:lnTo>
                    <a:pt x="926" y="1410"/>
                  </a:lnTo>
                  <a:lnTo>
                    <a:pt x="942" y="1376"/>
                  </a:lnTo>
                  <a:lnTo>
                    <a:pt x="957" y="1333"/>
                  </a:lnTo>
                  <a:lnTo>
                    <a:pt x="973" y="1264"/>
                  </a:lnTo>
                  <a:lnTo>
                    <a:pt x="1003" y="1197"/>
                  </a:lnTo>
                  <a:lnTo>
                    <a:pt x="1034" y="1034"/>
                  </a:lnTo>
                  <a:lnTo>
                    <a:pt x="1050" y="965"/>
                  </a:lnTo>
                  <a:lnTo>
                    <a:pt x="1050" y="897"/>
                  </a:lnTo>
                  <a:lnTo>
                    <a:pt x="1050" y="847"/>
                  </a:lnTo>
                  <a:lnTo>
                    <a:pt x="1034" y="804"/>
                  </a:lnTo>
                  <a:lnTo>
                    <a:pt x="1034" y="752"/>
                  </a:lnTo>
                  <a:lnTo>
                    <a:pt x="1034" y="701"/>
                  </a:lnTo>
                  <a:lnTo>
                    <a:pt x="1050" y="641"/>
                  </a:lnTo>
                  <a:lnTo>
                    <a:pt x="1065" y="606"/>
                  </a:lnTo>
                  <a:lnTo>
                    <a:pt x="1079" y="472"/>
                  </a:lnTo>
                  <a:lnTo>
                    <a:pt x="1093" y="343"/>
                  </a:lnTo>
                  <a:lnTo>
                    <a:pt x="1164" y="243"/>
                  </a:lnTo>
                  <a:lnTo>
                    <a:pt x="1193" y="157"/>
                  </a:lnTo>
                  <a:lnTo>
                    <a:pt x="1221" y="143"/>
                  </a:lnTo>
                  <a:lnTo>
                    <a:pt x="1236" y="100"/>
                  </a:lnTo>
                  <a:lnTo>
                    <a:pt x="1236" y="43"/>
                  </a:lnTo>
                  <a:lnTo>
                    <a:pt x="1250" y="71"/>
                  </a:lnTo>
                  <a:lnTo>
                    <a:pt x="1267" y="112"/>
                  </a:lnTo>
                  <a:lnTo>
                    <a:pt x="1205" y="60"/>
                  </a:lnTo>
                  <a:lnTo>
                    <a:pt x="1127" y="26"/>
                  </a:lnTo>
                  <a:lnTo>
                    <a:pt x="1050" y="0"/>
                  </a:lnTo>
                  <a:lnTo>
                    <a:pt x="942" y="0"/>
                  </a:lnTo>
                  <a:lnTo>
                    <a:pt x="833" y="9"/>
                  </a:lnTo>
                  <a:lnTo>
                    <a:pt x="709" y="34"/>
                  </a:lnTo>
                  <a:lnTo>
                    <a:pt x="601" y="69"/>
                  </a:lnTo>
                  <a:lnTo>
                    <a:pt x="493" y="94"/>
                  </a:lnTo>
                  <a:lnTo>
                    <a:pt x="415" y="120"/>
                  </a:lnTo>
                  <a:lnTo>
                    <a:pt x="353" y="146"/>
                  </a:lnTo>
                  <a:lnTo>
                    <a:pt x="307" y="163"/>
                  </a:lnTo>
                  <a:lnTo>
                    <a:pt x="276" y="180"/>
                  </a:lnTo>
                  <a:close/>
                </a:path>
              </a:pathLst>
            </a:custGeom>
            <a:solidFill>
              <a:srgbClr val="F2AD8C"/>
            </a:solidFill>
            <a:ln w="9525">
              <a:noFill/>
              <a:round/>
              <a:headEnd/>
              <a:tailEnd/>
            </a:ln>
          </p:spPr>
          <p:txBody>
            <a:bodyPr/>
            <a:lstStyle/>
            <a:p>
              <a:endParaRPr lang="fr-FR"/>
            </a:p>
          </p:txBody>
        </p:sp>
        <p:sp>
          <p:nvSpPr>
            <p:cNvPr id="11273" name="Freeform 5"/>
            <p:cNvSpPr>
              <a:spLocks/>
            </p:cNvSpPr>
            <p:nvPr/>
          </p:nvSpPr>
          <p:spPr bwMode="auto">
            <a:xfrm flipH="1">
              <a:off x="170" y="429"/>
              <a:ext cx="849" cy="1084"/>
            </a:xfrm>
            <a:custGeom>
              <a:avLst/>
              <a:gdLst>
                <a:gd name="T0" fmla="*/ 54 w 329"/>
                <a:gd name="T1" fmla="*/ 0 h 758"/>
                <a:gd name="T2" fmla="*/ 132 w 329"/>
                <a:gd name="T3" fmla="*/ 6 h 758"/>
                <a:gd name="T4" fmla="*/ 198 w 329"/>
                <a:gd name="T5" fmla="*/ 29 h 758"/>
                <a:gd name="T6" fmla="*/ 246 w 329"/>
                <a:gd name="T7" fmla="*/ 59 h 758"/>
                <a:gd name="T8" fmla="*/ 282 w 329"/>
                <a:gd name="T9" fmla="*/ 101 h 758"/>
                <a:gd name="T10" fmla="*/ 311 w 329"/>
                <a:gd name="T11" fmla="*/ 155 h 758"/>
                <a:gd name="T12" fmla="*/ 323 w 329"/>
                <a:gd name="T13" fmla="*/ 209 h 758"/>
                <a:gd name="T14" fmla="*/ 329 w 329"/>
                <a:gd name="T15" fmla="*/ 269 h 758"/>
                <a:gd name="T16" fmla="*/ 329 w 329"/>
                <a:gd name="T17" fmla="*/ 334 h 758"/>
                <a:gd name="T18" fmla="*/ 323 w 329"/>
                <a:gd name="T19" fmla="*/ 400 h 758"/>
                <a:gd name="T20" fmla="*/ 305 w 329"/>
                <a:gd name="T21" fmla="*/ 466 h 758"/>
                <a:gd name="T22" fmla="*/ 293 w 329"/>
                <a:gd name="T23" fmla="*/ 525 h 758"/>
                <a:gd name="T24" fmla="*/ 270 w 329"/>
                <a:gd name="T25" fmla="*/ 585 h 758"/>
                <a:gd name="T26" fmla="*/ 252 w 329"/>
                <a:gd name="T27" fmla="*/ 633 h 758"/>
                <a:gd name="T28" fmla="*/ 234 w 329"/>
                <a:gd name="T29" fmla="*/ 681 h 758"/>
                <a:gd name="T30" fmla="*/ 216 w 329"/>
                <a:gd name="T31" fmla="*/ 711 h 758"/>
                <a:gd name="T32" fmla="*/ 198 w 329"/>
                <a:gd name="T33" fmla="*/ 735 h 758"/>
                <a:gd name="T34" fmla="*/ 198 w 329"/>
                <a:gd name="T35" fmla="*/ 735 h 758"/>
                <a:gd name="T36" fmla="*/ 186 w 329"/>
                <a:gd name="T37" fmla="*/ 747 h 758"/>
                <a:gd name="T38" fmla="*/ 174 w 329"/>
                <a:gd name="T39" fmla="*/ 758 h 758"/>
                <a:gd name="T40" fmla="*/ 150 w 329"/>
                <a:gd name="T41" fmla="*/ 753 h 758"/>
                <a:gd name="T42" fmla="*/ 126 w 329"/>
                <a:gd name="T43" fmla="*/ 735 h 758"/>
                <a:gd name="T44" fmla="*/ 102 w 329"/>
                <a:gd name="T45" fmla="*/ 693 h 758"/>
                <a:gd name="T46" fmla="*/ 78 w 329"/>
                <a:gd name="T47" fmla="*/ 645 h 758"/>
                <a:gd name="T48" fmla="*/ 60 w 329"/>
                <a:gd name="T49" fmla="*/ 579 h 758"/>
                <a:gd name="T50" fmla="*/ 42 w 329"/>
                <a:gd name="T51" fmla="*/ 508 h 758"/>
                <a:gd name="T52" fmla="*/ 24 w 329"/>
                <a:gd name="T53" fmla="*/ 436 h 758"/>
                <a:gd name="T54" fmla="*/ 0 w 329"/>
                <a:gd name="T55" fmla="*/ 280 h 758"/>
                <a:gd name="T56" fmla="*/ 0 w 329"/>
                <a:gd name="T57" fmla="*/ 209 h 758"/>
                <a:gd name="T58" fmla="*/ 0 w 329"/>
                <a:gd name="T59" fmla="*/ 143 h 758"/>
                <a:gd name="T60" fmla="*/ 0 w 329"/>
                <a:gd name="T61" fmla="*/ 83 h 758"/>
                <a:gd name="T62" fmla="*/ 12 w 329"/>
                <a:gd name="T63" fmla="*/ 35 h 758"/>
                <a:gd name="T64" fmla="*/ 30 w 329"/>
                <a:gd name="T65" fmla="*/ 12 h 758"/>
                <a:gd name="T66" fmla="*/ 54 w 329"/>
                <a:gd name="T67" fmla="*/ 0 h 7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9"/>
                <a:gd name="T103" fmla="*/ 0 h 758"/>
                <a:gd name="T104" fmla="*/ 329 w 329"/>
                <a:gd name="T105" fmla="*/ 758 h 7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1274" name="Freeform 6"/>
            <p:cNvSpPr>
              <a:spLocks/>
            </p:cNvSpPr>
            <p:nvPr/>
          </p:nvSpPr>
          <p:spPr bwMode="auto">
            <a:xfrm flipH="1">
              <a:off x="217" y="454"/>
              <a:ext cx="770" cy="1000"/>
            </a:xfrm>
            <a:custGeom>
              <a:avLst/>
              <a:gdLst>
                <a:gd name="T0" fmla="*/ 54 w 299"/>
                <a:gd name="T1" fmla="*/ 0 h 699"/>
                <a:gd name="T2" fmla="*/ 126 w 299"/>
                <a:gd name="T3" fmla="*/ 6 h 699"/>
                <a:gd name="T4" fmla="*/ 180 w 299"/>
                <a:gd name="T5" fmla="*/ 23 h 699"/>
                <a:gd name="T6" fmla="*/ 228 w 299"/>
                <a:gd name="T7" fmla="*/ 53 h 699"/>
                <a:gd name="T8" fmla="*/ 258 w 299"/>
                <a:gd name="T9" fmla="*/ 95 h 699"/>
                <a:gd name="T10" fmla="*/ 281 w 299"/>
                <a:gd name="T11" fmla="*/ 143 h 699"/>
                <a:gd name="T12" fmla="*/ 293 w 299"/>
                <a:gd name="T13" fmla="*/ 191 h 699"/>
                <a:gd name="T14" fmla="*/ 299 w 299"/>
                <a:gd name="T15" fmla="*/ 245 h 699"/>
                <a:gd name="T16" fmla="*/ 299 w 299"/>
                <a:gd name="T17" fmla="*/ 304 h 699"/>
                <a:gd name="T18" fmla="*/ 281 w 299"/>
                <a:gd name="T19" fmla="*/ 424 h 699"/>
                <a:gd name="T20" fmla="*/ 252 w 299"/>
                <a:gd name="T21" fmla="*/ 531 h 699"/>
                <a:gd name="T22" fmla="*/ 234 w 299"/>
                <a:gd name="T23" fmla="*/ 579 h 699"/>
                <a:gd name="T24" fmla="*/ 216 w 299"/>
                <a:gd name="T25" fmla="*/ 621 h 699"/>
                <a:gd name="T26" fmla="*/ 198 w 299"/>
                <a:gd name="T27" fmla="*/ 651 h 699"/>
                <a:gd name="T28" fmla="*/ 186 w 299"/>
                <a:gd name="T29" fmla="*/ 675 h 699"/>
                <a:gd name="T30" fmla="*/ 186 w 299"/>
                <a:gd name="T31" fmla="*/ 675 h 699"/>
                <a:gd name="T32" fmla="*/ 174 w 299"/>
                <a:gd name="T33" fmla="*/ 687 h 699"/>
                <a:gd name="T34" fmla="*/ 162 w 299"/>
                <a:gd name="T35" fmla="*/ 699 h 699"/>
                <a:gd name="T36" fmla="*/ 138 w 299"/>
                <a:gd name="T37" fmla="*/ 699 h 699"/>
                <a:gd name="T38" fmla="*/ 114 w 299"/>
                <a:gd name="T39" fmla="*/ 675 h 699"/>
                <a:gd name="T40" fmla="*/ 96 w 299"/>
                <a:gd name="T41" fmla="*/ 639 h 699"/>
                <a:gd name="T42" fmla="*/ 72 w 299"/>
                <a:gd name="T43" fmla="*/ 591 h 699"/>
                <a:gd name="T44" fmla="*/ 54 w 299"/>
                <a:gd name="T45" fmla="*/ 537 h 699"/>
                <a:gd name="T46" fmla="*/ 36 w 299"/>
                <a:gd name="T47" fmla="*/ 472 h 699"/>
                <a:gd name="T48" fmla="*/ 24 w 299"/>
                <a:gd name="T49" fmla="*/ 400 h 699"/>
                <a:gd name="T50" fmla="*/ 0 w 299"/>
                <a:gd name="T51" fmla="*/ 256 h 699"/>
                <a:gd name="T52" fmla="*/ 0 w 299"/>
                <a:gd name="T53" fmla="*/ 191 h 699"/>
                <a:gd name="T54" fmla="*/ 0 w 299"/>
                <a:gd name="T55" fmla="*/ 131 h 699"/>
                <a:gd name="T56" fmla="*/ 0 w 299"/>
                <a:gd name="T57" fmla="*/ 77 h 699"/>
                <a:gd name="T58" fmla="*/ 12 w 299"/>
                <a:gd name="T59" fmla="*/ 35 h 699"/>
                <a:gd name="T60" fmla="*/ 30 w 299"/>
                <a:gd name="T61" fmla="*/ 6 h 699"/>
                <a:gd name="T62" fmla="*/ 54 w 299"/>
                <a:gd name="T63" fmla="*/ 0 h 6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9"/>
                <a:gd name="T97" fmla="*/ 0 h 699"/>
                <a:gd name="T98" fmla="*/ 299 w 299"/>
                <a:gd name="T99" fmla="*/ 699 h 6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1275" name="Freeform 7"/>
            <p:cNvSpPr>
              <a:spLocks/>
            </p:cNvSpPr>
            <p:nvPr/>
          </p:nvSpPr>
          <p:spPr bwMode="auto">
            <a:xfrm flipH="1">
              <a:off x="248" y="487"/>
              <a:ext cx="710" cy="907"/>
            </a:xfrm>
            <a:custGeom>
              <a:avLst/>
              <a:gdLst>
                <a:gd name="T0" fmla="*/ 60 w 275"/>
                <a:gd name="T1" fmla="*/ 0 h 634"/>
                <a:gd name="T2" fmla="*/ 120 w 275"/>
                <a:gd name="T3" fmla="*/ 6 h 634"/>
                <a:gd name="T4" fmla="*/ 168 w 275"/>
                <a:gd name="T5" fmla="*/ 24 h 634"/>
                <a:gd name="T6" fmla="*/ 210 w 275"/>
                <a:gd name="T7" fmla="*/ 48 h 634"/>
                <a:gd name="T8" fmla="*/ 240 w 275"/>
                <a:gd name="T9" fmla="*/ 84 h 634"/>
                <a:gd name="T10" fmla="*/ 258 w 275"/>
                <a:gd name="T11" fmla="*/ 120 h 634"/>
                <a:gd name="T12" fmla="*/ 269 w 275"/>
                <a:gd name="T13" fmla="*/ 168 h 634"/>
                <a:gd name="T14" fmla="*/ 275 w 275"/>
                <a:gd name="T15" fmla="*/ 216 h 634"/>
                <a:gd name="T16" fmla="*/ 275 w 275"/>
                <a:gd name="T17" fmla="*/ 269 h 634"/>
                <a:gd name="T18" fmla="*/ 264 w 275"/>
                <a:gd name="T19" fmla="*/ 377 h 634"/>
                <a:gd name="T20" fmla="*/ 240 w 275"/>
                <a:gd name="T21" fmla="*/ 473 h 634"/>
                <a:gd name="T22" fmla="*/ 222 w 275"/>
                <a:gd name="T23" fmla="*/ 520 h 634"/>
                <a:gd name="T24" fmla="*/ 204 w 275"/>
                <a:gd name="T25" fmla="*/ 556 h 634"/>
                <a:gd name="T26" fmla="*/ 192 w 275"/>
                <a:gd name="T27" fmla="*/ 586 h 634"/>
                <a:gd name="T28" fmla="*/ 180 w 275"/>
                <a:gd name="T29" fmla="*/ 610 h 634"/>
                <a:gd name="T30" fmla="*/ 180 w 275"/>
                <a:gd name="T31" fmla="*/ 610 h 634"/>
                <a:gd name="T32" fmla="*/ 156 w 275"/>
                <a:gd name="T33" fmla="*/ 628 h 634"/>
                <a:gd name="T34" fmla="*/ 138 w 275"/>
                <a:gd name="T35" fmla="*/ 634 h 634"/>
                <a:gd name="T36" fmla="*/ 114 w 275"/>
                <a:gd name="T37" fmla="*/ 616 h 634"/>
                <a:gd name="T38" fmla="*/ 90 w 275"/>
                <a:gd name="T39" fmla="*/ 586 h 634"/>
                <a:gd name="T40" fmla="*/ 72 w 275"/>
                <a:gd name="T41" fmla="*/ 544 h 634"/>
                <a:gd name="T42" fmla="*/ 54 w 275"/>
                <a:gd name="T43" fmla="*/ 490 h 634"/>
                <a:gd name="T44" fmla="*/ 36 w 275"/>
                <a:gd name="T45" fmla="*/ 431 h 634"/>
                <a:gd name="T46" fmla="*/ 24 w 275"/>
                <a:gd name="T47" fmla="*/ 365 h 634"/>
                <a:gd name="T48" fmla="*/ 6 w 275"/>
                <a:gd name="T49" fmla="*/ 233 h 634"/>
                <a:gd name="T50" fmla="*/ 0 w 275"/>
                <a:gd name="T51" fmla="*/ 174 h 634"/>
                <a:gd name="T52" fmla="*/ 0 w 275"/>
                <a:gd name="T53" fmla="*/ 114 h 634"/>
                <a:gd name="T54" fmla="*/ 6 w 275"/>
                <a:gd name="T55" fmla="*/ 66 h 634"/>
                <a:gd name="T56" fmla="*/ 18 w 275"/>
                <a:gd name="T57" fmla="*/ 30 h 634"/>
                <a:gd name="T58" fmla="*/ 36 w 275"/>
                <a:gd name="T59" fmla="*/ 6 h 634"/>
                <a:gd name="T60" fmla="*/ 60 w 275"/>
                <a:gd name="T61" fmla="*/ 0 h 6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5"/>
                <a:gd name="T94" fmla="*/ 0 h 634"/>
                <a:gd name="T95" fmla="*/ 275 w 275"/>
                <a:gd name="T96" fmla="*/ 634 h 6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1276" name="Freeform 8"/>
            <p:cNvSpPr>
              <a:spLocks/>
            </p:cNvSpPr>
            <p:nvPr/>
          </p:nvSpPr>
          <p:spPr bwMode="auto">
            <a:xfrm flipH="1">
              <a:off x="276" y="504"/>
              <a:ext cx="635" cy="830"/>
            </a:xfrm>
            <a:custGeom>
              <a:avLst/>
              <a:gdLst>
                <a:gd name="T0" fmla="*/ 60 w 246"/>
                <a:gd name="T1" fmla="*/ 0 h 580"/>
                <a:gd name="T2" fmla="*/ 108 w 246"/>
                <a:gd name="T3" fmla="*/ 6 h 580"/>
                <a:gd name="T4" fmla="*/ 156 w 246"/>
                <a:gd name="T5" fmla="*/ 24 h 580"/>
                <a:gd name="T6" fmla="*/ 186 w 246"/>
                <a:gd name="T7" fmla="*/ 48 h 580"/>
                <a:gd name="T8" fmla="*/ 210 w 246"/>
                <a:gd name="T9" fmla="*/ 78 h 580"/>
                <a:gd name="T10" fmla="*/ 228 w 246"/>
                <a:gd name="T11" fmla="*/ 114 h 580"/>
                <a:gd name="T12" fmla="*/ 240 w 246"/>
                <a:gd name="T13" fmla="*/ 156 h 580"/>
                <a:gd name="T14" fmla="*/ 246 w 246"/>
                <a:gd name="T15" fmla="*/ 245 h 580"/>
                <a:gd name="T16" fmla="*/ 234 w 246"/>
                <a:gd name="T17" fmla="*/ 341 h 580"/>
                <a:gd name="T18" fmla="*/ 216 w 246"/>
                <a:gd name="T19" fmla="*/ 431 h 580"/>
                <a:gd name="T20" fmla="*/ 204 w 246"/>
                <a:gd name="T21" fmla="*/ 472 h 580"/>
                <a:gd name="T22" fmla="*/ 186 w 246"/>
                <a:gd name="T23" fmla="*/ 508 h 580"/>
                <a:gd name="T24" fmla="*/ 174 w 246"/>
                <a:gd name="T25" fmla="*/ 532 h 580"/>
                <a:gd name="T26" fmla="*/ 162 w 246"/>
                <a:gd name="T27" fmla="*/ 556 h 580"/>
                <a:gd name="T28" fmla="*/ 162 w 246"/>
                <a:gd name="T29" fmla="*/ 556 h 580"/>
                <a:gd name="T30" fmla="*/ 144 w 246"/>
                <a:gd name="T31" fmla="*/ 574 h 580"/>
                <a:gd name="T32" fmla="*/ 126 w 246"/>
                <a:gd name="T33" fmla="*/ 580 h 580"/>
                <a:gd name="T34" fmla="*/ 102 w 246"/>
                <a:gd name="T35" fmla="*/ 562 h 580"/>
                <a:gd name="T36" fmla="*/ 84 w 246"/>
                <a:gd name="T37" fmla="*/ 538 h 580"/>
                <a:gd name="T38" fmla="*/ 66 w 246"/>
                <a:gd name="T39" fmla="*/ 496 h 580"/>
                <a:gd name="T40" fmla="*/ 48 w 246"/>
                <a:gd name="T41" fmla="*/ 449 h 580"/>
                <a:gd name="T42" fmla="*/ 30 w 246"/>
                <a:gd name="T43" fmla="*/ 395 h 580"/>
                <a:gd name="T44" fmla="*/ 18 w 246"/>
                <a:gd name="T45" fmla="*/ 335 h 580"/>
                <a:gd name="T46" fmla="*/ 0 w 246"/>
                <a:gd name="T47" fmla="*/ 216 h 580"/>
                <a:gd name="T48" fmla="*/ 0 w 246"/>
                <a:gd name="T49" fmla="*/ 162 h 580"/>
                <a:gd name="T50" fmla="*/ 0 w 246"/>
                <a:gd name="T51" fmla="*/ 108 h 580"/>
                <a:gd name="T52" fmla="*/ 6 w 246"/>
                <a:gd name="T53" fmla="*/ 66 h 580"/>
                <a:gd name="T54" fmla="*/ 18 w 246"/>
                <a:gd name="T55" fmla="*/ 30 h 580"/>
                <a:gd name="T56" fmla="*/ 36 w 246"/>
                <a:gd name="T57" fmla="*/ 6 h 580"/>
                <a:gd name="T58" fmla="*/ 60 w 246"/>
                <a:gd name="T59" fmla="*/ 0 h 5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6"/>
                <a:gd name="T91" fmla="*/ 0 h 580"/>
                <a:gd name="T92" fmla="*/ 246 w 246"/>
                <a:gd name="T93" fmla="*/ 580 h 5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1277" name="Freeform 9"/>
            <p:cNvSpPr>
              <a:spLocks/>
            </p:cNvSpPr>
            <p:nvPr/>
          </p:nvSpPr>
          <p:spPr bwMode="auto">
            <a:xfrm flipH="1">
              <a:off x="231" y="1983"/>
              <a:ext cx="540" cy="1522"/>
            </a:xfrm>
            <a:custGeom>
              <a:avLst/>
              <a:gdLst>
                <a:gd name="T0" fmla="*/ 162 w 209"/>
                <a:gd name="T1" fmla="*/ 102 h 1064"/>
                <a:gd name="T2" fmla="*/ 192 w 209"/>
                <a:gd name="T3" fmla="*/ 197 h 1064"/>
                <a:gd name="T4" fmla="*/ 197 w 209"/>
                <a:gd name="T5" fmla="*/ 215 h 1064"/>
                <a:gd name="T6" fmla="*/ 209 w 209"/>
                <a:gd name="T7" fmla="*/ 299 h 1064"/>
                <a:gd name="T8" fmla="*/ 192 w 209"/>
                <a:gd name="T9" fmla="*/ 412 h 1064"/>
                <a:gd name="T10" fmla="*/ 180 w 209"/>
                <a:gd name="T11" fmla="*/ 430 h 1064"/>
                <a:gd name="T12" fmla="*/ 150 w 209"/>
                <a:gd name="T13" fmla="*/ 532 h 1064"/>
                <a:gd name="T14" fmla="*/ 132 w 209"/>
                <a:gd name="T15" fmla="*/ 592 h 1064"/>
                <a:gd name="T16" fmla="*/ 126 w 209"/>
                <a:gd name="T17" fmla="*/ 622 h 1064"/>
                <a:gd name="T18" fmla="*/ 120 w 209"/>
                <a:gd name="T19" fmla="*/ 675 h 1064"/>
                <a:gd name="T20" fmla="*/ 114 w 209"/>
                <a:gd name="T21" fmla="*/ 717 h 1064"/>
                <a:gd name="T22" fmla="*/ 120 w 209"/>
                <a:gd name="T23" fmla="*/ 771 h 1064"/>
                <a:gd name="T24" fmla="*/ 132 w 209"/>
                <a:gd name="T25" fmla="*/ 825 h 1064"/>
                <a:gd name="T26" fmla="*/ 132 w 209"/>
                <a:gd name="T27" fmla="*/ 849 h 1064"/>
                <a:gd name="T28" fmla="*/ 108 w 209"/>
                <a:gd name="T29" fmla="*/ 885 h 1064"/>
                <a:gd name="T30" fmla="*/ 90 w 209"/>
                <a:gd name="T31" fmla="*/ 896 h 1064"/>
                <a:gd name="T32" fmla="*/ 72 w 209"/>
                <a:gd name="T33" fmla="*/ 908 h 1064"/>
                <a:gd name="T34" fmla="*/ 60 w 209"/>
                <a:gd name="T35" fmla="*/ 932 h 1064"/>
                <a:gd name="T36" fmla="*/ 60 w 209"/>
                <a:gd name="T37" fmla="*/ 950 h 1064"/>
                <a:gd name="T38" fmla="*/ 36 w 209"/>
                <a:gd name="T39" fmla="*/ 1028 h 1064"/>
                <a:gd name="T40" fmla="*/ 12 w 209"/>
                <a:gd name="T41" fmla="*/ 1058 h 1064"/>
                <a:gd name="T42" fmla="*/ 0 w 209"/>
                <a:gd name="T43" fmla="*/ 1058 h 1064"/>
                <a:gd name="T44" fmla="*/ 0 w 209"/>
                <a:gd name="T45" fmla="*/ 1034 h 1064"/>
                <a:gd name="T46" fmla="*/ 12 w 209"/>
                <a:gd name="T47" fmla="*/ 902 h 1064"/>
                <a:gd name="T48" fmla="*/ 18 w 209"/>
                <a:gd name="T49" fmla="*/ 825 h 1064"/>
                <a:gd name="T50" fmla="*/ 18 w 209"/>
                <a:gd name="T51" fmla="*/ 807 h 1064"/>
                <a:gd name="T52" fmla="*/ 24 w 209"/>
                <a:gd name="T53" fmla="*/ 717 h 1064"/>
                <a:gd name="T54" fmla="*/ 30 w 209"/>
                <a:gd name="T55" fmla="*/ 598 h 1064"/>
                <a:gd name="T56" fmla="*/ 30 w 209"/>
                <a:gd name="T57" fmla="*/ 562 h 1064"/>
                <a:gd name="T58" fmla="*/ 36 w 209"/>
                <a:gd name="T59" fmla="*/ 466 h 1064"/>
                <a:gd name="T60" fmla="*/ 36 w 209"/>
                <a:gd name="T61" fmla="*/ 353 h 1064"/>
                <a:gd name="T62" fmla="*/ 30 w 209"/>
                <a:gd name="T63" fmla="*/ 251 h 1064"/>
                <a:gd name="T64" fmla="*/ 30 w 209"/>
                <a:gd name="T65" fmla="*/ 215 h 1064"/>
                <a:gd name="T66" fmla="*/ 36 w 209"/>
                <a:gd name="T67" fmla="*/ 126 h 1064"/>
                <a:gd name="T68" fmla="*/ 54 w 209"/>
                <a:gd name="T69" fmla="*/ 72 h 1064"/>
                <a:gd name="T70" fmla="*/ 60 w 209"/>
                <a:gd name="T71" fmla="*/ 60 h 1064"/>
                <a:gd name="T72" fmla="*/ 84 w 209"/>
                <a:gd name="T73" fmla="*/ 18 h 1064"/>
                <a:gd name="T74" fmla="*/ 120 w 209"/>
                <a:gd name="T75" fmla="*/ 0 h 1064"/>
                <a:gd name="T76" fmla="*/ 144 w 209"/>
                <a:gd name="T77" fmla="*/ 18 h 10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9"/>
                <a:gd name="T118" fmla="*/ 0 h 1064"/>
                <a:gd name="T119" fmla="*/ 209 w 209"/>
                <a:gd name="T120" fmla="*/ 1064 h 10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9" h="1064">
                  <a:moveTo>
                    <a:pt x="150" y="54"/>
                  </a:moveTo>
                  <a:lnTo>
                    <a:pt x="162" y="102"/>
                  </a:lnTo>
                  <a:lnTo>
                    <a:pt x="168" y="138"/>
                  </a:lnTo>
                  <a:lnTo>
                    <a:pt x="192" y="197"/>
                  </a:lnTo>
                  <a:lnTo>
                    <a:pt x="197" y="215"/>
                  </a:lnTo>
                  <a:lnTo>
                    <a:pt x="203" y="239"/>
                  </a:lnTo>
                  <a:lnTo>
                    <a:pt x="209" y="299"/>
                  </a:lnTo>
                  <a:lnTo>
                    <a:pt x="209" y="359"/>
                  </a:lnTo>
                  <a:lnTo>
                    <a:pt x="192" y="412"/>
                  </a:lnTo>
                  <a:lnTo>
                    <a:pt x="180" y="430"/>
                  </a:lnTo>
                  <a:lnTo>
                    <a:pt x="174" y="460"/>
                  </a:lnTo>
                  <a:lnTo>
                    <a:pt x="150" y="532"/>
                  </a:lnTo>
                  <a:lnTo>
                    <a:pt x="138" y="562"/>
                  </a:lnTo>
                  <a:lnTo>
                    <a:pt x="132" y="592"/>
                  </a:lnTo>
                  <a:lnTo>
                    <a:pt x="126" y="610"/>
                  </a:lnTo>
                  <a:lnTo>
                    <a:pt x="126" y="622"/>
                  </a:lnTo>
                  <a:lnTo>
                    <a:pt x="120" y="675"/>
                  </a:lnTo>
                  <a:lnTo>
                    <a:pt x="114" y="717"/>
                  </a:lnTo>
                  <a:lnTo>
                    <a:pt x="114" y="741"/>
                  </a:lnTo>
                  <a:lnTo>
                    <a:pt x="120" y="771"/>
                  </a:lnTo>
                  <a:lnTo>
                    <a:pt x="126" y="801"/>
                  </a:lnTo>
                  <a:lnTo>
                    <a:pt x="132" y="825"/>
                  </a:lnTo>
                  <a:lnTo>
                    <a:pt x="132" y="849"/>
                  </a:lnTo>
                  <a:lnTo>
                    <a:pt x="120" y="873"/>
                  </a:lnTo>
                  <a:lnTo>
                    <a:pt x="108" y="885"/>
                  </a:lnTo>
                  <a:lnTo>
                    <a:pt x="90" y="896"/>
                  </a:lnTo>
                  <a:lnTo>
                    <a:pt x="78" y="902"/>
                  </a:lnTo>
                  <a:lnTo>
                    <a:pt x="72" y="908"/>
                  </a:lnTo>
                  <a:lnTo>
                    <a:pt x="66" y="920"/>
                  </a:lnTo>
                  <a:lnTo>
                    <a:pt x="60" y="932"/>
                  </a:lnTo>
                  <a:lnTo>
                    <a:pt x="60" y="950"/>
                  </a:lnTo>
                  <a:lnTo>
                    <a:pt x="42" y="1004"/>
                  </a:lnTo>
                  <a:lnTo>
                    <a:pt x="36" y="1028"/>
                  </a:lnTo>
                  <a:lnTo>
                    <a:pt x="24" y="1046"/>
                  </a:lnTo>
                  <a:lnTo>
                    <a:pt x="12" y="1058"/>
                  </a:lnTo>
                  <a:lnTo>
                    <a:pt x="6" y="1064"/>
                  </a:lnTo>
                  <a:lnTo>
                    <a:pt x="0" y="1058"/>
                  </a:lnTo>
                  <a:lnTo>
                    <a:pt x="0" y="1034"/>
                  </a:lnTo>
                  <a:lnTo>
                    <a:pt x="6" y="962"/>
                  </a:lnTo>
                  <a:lnTo>
                    <a:pt x="12" y="902"/>
                  </a:lnTo>
                  <a:lnTo>
                    <a:pt x="12" y="843"/>
                  </a:lnTo>
                  <a:lnTo>
                    <a:pt x="18" y="825"/>
                  </a:lnTo>
                  <a:lnTo>
                    <a:pt x="18" y="807"/>
                  </a:lnTo>
                  <a:lnTo>
                    <a:pt x="24" y="771"/>
                  </a:lnTo>
                  <a:lnTo>
                    <a:pt x="24" y="717"/>
                  </a:lnTo>
                  <a:lnTo>
                    <a:pt x="30" y="657"/>
                  </a:lnTo>
                  <a:lnTo>
                    <a:pt x="30" y="598"/>
                  </a:lnTo>
                  <a:lnTo>
                    <a:pt x="30" y="562"/>
                  </a:lnTo>
                  <a:lnTo>
                    <a:pt x="36" y="520"/>
                  </a:lnTo>
                  <a:lnTo>
                    <a:pt x="36" y="466"/>
                  </a:lnTo>
                  <a:lnTo>
                    <a:pt x="36" y="406"/>
                  </a:lnTo>
                  <a:lnTo>
                    <a:pt x="36" y="353"/>
                  </a:lnTo>
                  <a:lnTo>
                    <a:pt x="36" y="299"/>
                  </a:lnTo>
                  <a:lnTo>
                    <a:pt x="30" y="251"/>
                  </a:lnTo>
                  <a:lnTo>
                    <a:pt x="30" y="215"/>
                  </a:lnTo>
                  <a:lnTo>
                    <a:pt x="30" y="167"/>
                  </a:lnTo>
                  <a:lnTo>
                    <a:pt x="36" y="126"/>
                  </a:lnTo>
                  <a:lnTo>
                    <a:pt x="42" y="96"/>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1278" name="Freeform 10"/>
            <p:cNvSpPr>
              <a:spLocks/>
            </p:cNvSpPr>
            <p:nvPr/>
          </p:nvSpPr>
          <p:spPr bwMode="auto">
            <a:xfrm flipH="1">
              <a:off x="248" y="2018"/>
              <a:ext cx="493" cy="1410"/>
            </a:xfrm>
            <a:custGeom>
              <a:avLst/>
              <a:gdLst>
                <a:gd name="T0" fmla="*/ 162 w 191"/>
                <a:gd name="T1" fmla="*/ 400 h 986"/>
                <a:gd name="T2" fmla="*/ 138 w 191"/>
                <a:gd name="T3" fmla="*/ 484 h 986"/>
                <a:gd name="T4" fmla="*/ 120 w 191"/>
                <a:gd name="T5" fmla="*/ 544 h 986"/>
                <a:gd name="T6" fmla="*/ 114 w 191"/>
                <a:gd name="T7" fmla="*/ 556 h 986"/>
                <a:gd name="T8" fmla="*/ 108 w 191"/>
                <a:gd name="T9" fmla="*/ 610 h 986"/>
                <a:gd name="T10" fmla="*/ 102 w 191"/>
                <a:gd name="T11" fmla="*/ 657 h 986"/>
                <a:gd name="T12" fmla="*/ 102 w 191"/>
                <a:gd name="T13" fmla="*/ 711 h 986"/>
                <a:gd name="T14" fmla="*/ 108 w 191"/>
                <a:gd name="T15" fmla="*/ 765 h 986"/>
                <a:gd name="T16" fmla="*/ 108 w 191"/>
                <a:gd name="T17" fmla="*/ 789 h 986"/>
                <a:gd name="T18" fmla="*/ 84 w 191"/>
                <a:gd name="T19" fmla="*/ 831 h 986"/>
                <a:gd name="T20" fmla="*/ 72 w 191"/>
                <a:gd name="T21" fmla="*/ 843 h 986"/>
                <a:gd name="T22" fmla="*/ 54 w 191"/>
                <a:gd name="T23" fmla="*/ 855 h 986"/>
                <a:gd name="T24" fmla="*/ 48 w 191"/>
                <a:gd name="T25" fmla="*/ 884 h 986"/>
                <a:gd name="T26" fmla="*/ 48 w 191"/>
                <a:gd name="T27" fmla="*/ 902 h 986"/>
                <a:gd name="T28" fmla="*/ 24 w 191"/>
                <a:gd name="T29" fmla="*/ 962 h 986"/>
                <a:gd name="T30" fmla="*/ 12 w 191"/>
                <a:gd name="T31" fmla="*/ 986 h 986"/>
                <a:gd name="T32" fmla="*/ 0 w 191"/>
                <a:gd name="T33" fmla="*/ 980 h 986"/>
                <a:gd name="T34" fmla="*/ 0 w 191"/>
                <a:gd name="T35" fmla="*/ 956 h 986"/>
                <a:gd name="T36" fmla="*/ 12 w 191"/>
                <a:gd name="T37" fmla="*/ 837 h 986"/>
                <a:gd name="T38" fmla="*/ 18 w 191"/>
                <a:gd name="T39" fmla="*/ 753 h 986"/>
                <a:gd name="T40" fmla="*/ 24 w 191"/>
                <a:gd name="T41" fmla="*/ 717 h 986"/>
                <a:gd name="T42" fmla="*/ 30 w 191"/>
                <a:gd name="T43" fmla="*/ 604 h 986"/>
                <a:gd name="T44" fmla="*/ 36 w 191"/>
                <a:gd name="T45" fmla="*/ 544 h 986"/>
                <a:gd name="T46" fmla="*/ 36 w 191"/>
                <a:gd name="T47" fmla="*/ 472 h 986"/>
                <a:gd name="T48" fmla="*/ 36 w 191"/>
                <a:gd name="T49" fmla="*/ 371 h 986"/>
                <a:gd name="T50" fmla="*/ 30 w 191"/>
                <a:gd name="T51" fmla="*/ 227 h 986"/>
                <a:gd name="T52" fmla="*/ 30 w 191"/>
                <a:gd name="T53" fmla="*/ 191 h 986"/>
                <a:gd name="T54" fmla="*/ 30 w 191"/>
                <a:gd name="T55" fmla="*/ 108 h 986"/>
                <a:gd name="T56" fmla="*/ 48 w 191"/>
                <a:gd name="T57" fmla="*/ 60 h 986"/>
                <a:gd name="T58" fmla="*/ 66 w 191"/>
                <a:gd name="T59" fmla="*/ 30 h 986"/>
                <a:gd name="T60" fmla="*/ 90 w 191"/>
                <a:gd name="T61" fmla="*/ 6 h 986"/>
                <a:gd name="T62" fmla="*/ 114 w 191"/>
                <a:gd name="T63" fmla="*/ 6 h 986"/>
                <a:gd name="T64" fmla="*/ 132 w 191"/>
                <a:gd name="T65" fmla="*/ 54 h 986"/>
                <a:gd name="T66" fmla="*/ 138 w 191"/>
                <a:gd name="T67" fmla="*/ 96 h 986"/>
                <a:gd name="T68" fmla="*/ 168 w 191"/>
                <a:gd name="T69" fmla="*/ 179 h 986"/>
                <a:gd name="T70" fmla="*/ 174 w 191"/>
                <a:gd name="T71" fmla="*/ 197 h 986"/>
                <a:gd name="T72" fmla="*/ 191 w 191"/>
                <a:gd name="T73" fmla="*/ 269 h 986"/>
                <a:gd name="T74" fmla="*/ 174 w 191"/>
                <a:gd name="T75" fmla="*/ 382 h 9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1"/>
                <a:gd name="T115" fmla="*/ 0 h 986"/>
                <a:gd name="T116" fmla="*/ 191 w 191"/>
                <a:gd name="T117" fmla="*/ 986 h 9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1" h="986">
                  <a:moveTo>
                    <a:pt x="174" y="382"/>
                  </a:moveTo>
                  <a:lnTo>
                    <a:pt x="162" y="400"/>
                  </a:lnTo>
                  <a:lnTo>
                    <a:pt x="156" y="430"/>
                  </a:lnTo>
                  <a:lnTo>
                    <a:pt x="138" y="484"/>
                  </a:lnTo>
                  <a:lnTo>
                    <a:pt x="120" y="532"/>
                  </a:lnTo>
                  <a:lnTo>
                    <a:pt x="120" y="544"/>
                  </a:lnTo>
                  <a:lnTo>
                    <a:pt x="114" y="556"/>
                  </a:lnTo>
                  <a:lnTo>
                    <a:pt x="108" y="586"/>
                  </a:lnTo>
                  <a:lnTo>
                    <a:pt x="108" y="610"/>
                  </a:lnTo>
                  <a:lnTo>
                    <a:pt x="102" y="657"/>
                  </a:lnTo>
                  <a:lnTo>
                    <a:pt x="96" y="681"/>
                  </a:lnTo>
                  <a:lnTo>
                    <a:pt x="102" y="711"/>
                  </a:lnTo>
                  <a:lnTo>
                    <a:pt x="108" y="741"/>
                  </a:lnTo>
                  <a:lnTo>
                    <a:pt x="108" y="765"/>
                  </a:lnTo>
                  <a:lnTo>
                    <a:pt x="108" y="789"/>
                  </a:lnTo>
                  <a:lnTo>
                    <a:pt x="96" y="813"/>
                  </a:lnTo>
                  <a:lnTo>
                    <a:pt x="84" y="831"/>
                  </a:lnTo>
                  <a:lnTo>
                    <a:pt x="72" y="843"/>
                  </a:lnTo>
                  <a:lnTo>
                    <a:pt x="60" y="849"/>
                  </a:lnTo>
                  <a:lnTo>
                    <a:pt x="54" y="855"/>
                  </a:lnTo>
                  <a:lnTo>
                    <a:pt x="54" y="872"/>
                  </a:lnTo>
                  <a:lnTo>
                    <a:pt x="48" y="884"/>
                  </a:lnTo>
                  <a:lnTo>
                    <a:pt x="48" y="902"/>
                  </a:lnTo>
                  <a:lnTo>
                    <a:pt x="36" y="944"/>
                  </a:lnTo>
                  <a:lnTo>
                    <a:pt x="24" y="962"/>
                  </a:lnTo>
                  <a:lnTo>
                    <a:pt x="18" y="980"/>
                  </a:lnTo>
                  <a:lnTo>
                    <a:pt x="12" y="986"/>
                  </a:lnTo>
                  <a:lnTo>
                    <a:pt x="6" y="986"/>
                  </a:lnTo>
                  <a:lnTo>
                    <a:pt x="0" y="980"/>
                  </a:lnTo>
                  <a:lnTo>
                    <a:pt x="0" y="956"/>
                  </a:lnTo>
                  <a:lnTo>
                    <a:pt x="6" y="896"/>
                  </a:lnTo>
                  <a:lnTo>
                    <a:pt x="12" y="837"/>
                  </a:lnTo>
                  <a:lnTo>
                    <a:pt x="12" y="789"/>
                  </a:lnTo>
                  <a:lnTo>
                    <a:pt x="18" y="753"/>
                  </a:lnTo>
                  <a:lnTo>
                    <a:pt x="24" y="717"/>
                  </a:lnTo>
                  <a:lnTo>
                    <a:pt x="30" y="663"/>
                  </a:lnTo>
                  <a:lnTo>
                    <a:pt x="30" y="604"/>
                  </a:lnTo>
                  <a:lnTo>
                    <a:pt x="36" y="544"/>
                  </a:lnTo>
                  <a:lnTo>
                    <a:pt x="36" y="514"/>
                  </a:lnTo>
                  <a:lnTo>
                    <a:pt x="36" y="472"/>
                  </a:lnTo>
                  <a:lnTo>
                    <a:pt x="36" y="424"/>
                  </a:lnTo>
                  <a:lnTo>
                    <a:pt x="36" y="371"/>
                  </a:lnTo>
                  <a:lnTo>
                    <a:pt x="36" y="269"/>
                  </a:lnTo>
                  <a:lnTo>
                    <a:pt x="30" y="227"/>
                  </a:lnTo>
                  <a:lnTo>
                    <a:pt x="30" y="191"/>
                  </a:lnTo>
                  <a:lnTo>
                    <a:pt x="30" y="143"/>
                  </a:lnTo>
                  <a:lnTo>
                    <a:pt x="30" y="108"/>
                  </a:lnTo>
                  <a:lnTo>
                    <a:pt x="42" y="84"/>
                  </a:lnTo>
                  <a:lnTo>
                    <a:pt x="48" y="60"/>
                  </a:lnTo>
                  <a:lnTo>
                    <a:pt x="66" y="30"/>
                  </a:lnTo>
                  <a:lnTo>
                    <a:pt x="78" y="18"/>
                  </a:lnTo>
                  <a:lnTo>
                    <a:pt x="90" y="6"/>
                  </a:lnTo>
                  <a:lnTo>
                    <a:pt x="102" y="0"/>
                  </a:lnTo>
                  <a:lnTo>
                    <a:pt x="114" y="6"/>
                  </a:lnTo>
                  <a:lnTo>
                    <a:pt x="126" y="24"/>
                  </a:lnTo>
                  <a:lnTo>
                    <a:pt x="132" y="54"/>
                  </a:lnTo>
                  <a:lnTo>
                    <a:pt x="138" y="96"/>
                  </a:lnTo>
                  <a:lnTo>
                    <a:pt x="150" y="126"/>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1279" name="Freeform 11"/>
            <p:cNvSpPr>
              <a:spLocks/>
            </p:cNvSpPr>
            <p:nvPr/>
          </p:nvSpPr>
          <p:spPr bwMode="auto">
            <a:xfrm flipH="1">
              <a:off x="276" y="2061"/>
              <a:ext cx="433" cy="1298"/>
            </a:xfrm>
            <a:custGeom>
              <a:avLst/>
              <a:gdLst>
                <a:gd name="T0" fmla="*/ 138 w 168"/>
                <a:gd name="T1" fmla="*/ 376 h 908"/>
                <a:gd name="T2" fmla="*/ 114 w 168"/>
                <a:gd name="T3" fmla="*/ 466 h 908"/>
                <a:gd name="T4" fmla="*/ 108 w 168"/>
                <a:gd name="T5" fmla="*/ 490 h 908"/>
                <a:gd name="T6" fmla="*/ 84 w 168"/>
                <a:gd name="T7" fmla="*/ 586 h 908"/>
                <a:gd name="T8" fmla="*/ 84 w 168"/>
                <a:gd name="T9" fmla="*/ 609 h 908"/>
                <a:gd name="T10" fmla="*/ 84 w 168"/>
                <a:gd name="T11" fmla="*/ 675 h 908"/>
                <a:gd name="T12" fmla="*/ 84 w 168"/>
                <a:gd name="T13" fmla="*/ 699 h 908"/>
                <a:gd name="T14" fmla="*/ 72 w 168"/>
                <a:gd name="T15" fmla="*/ 747 h 908"/>
                <a:gd name="T16" fmla="*/ 54 w 168"/>
                <a:gd name="T17" fmla="*/ 777 h 908"/>
                <a:gd name="T18" fmla="*/ 48 w 168"/>
                <a:gd name="T19" fmla="*/ 789 h 908"/>
                <a:gd name="T20" fmla="*/ 36 w 168"/>
                <a:gd name="T21" fmla="*/ 813 h 908"/>
                <a:gd name="T22" fmla="*/ 36 w 168"/>
                <a:gd name="T23" fmla="*/ 842 h 908"/>
                <a:gd name="T24" fmla="*/ 24 w 168"/>
                <a:gd name="T25" fmla="*/ 878 h 908"/>
                <a:gd name="T26" fmla="*/ 6 w 168"/>
                <a:gd name="T27" fmla="*/ 908 h 908"/>
                <a:gd name="T28" fmla="*/ 0 w 168"/>
                <a:gd name="T29" fmla="*/ 896 h 908"/>
                <a:gd name="T30" fmla="*/ 0 w 168"/>
                <a:gd name="T31" fmla="*/ 878 h 908"/>
                <a:gd name="T32" fmla="*/ 6 w 168"/>
                <a:gd name="T33" fmla="*/ 771 h 908"/>
                <a:gd name="T34" fmla="*/ 18 w 168"/>
                <a:gd name="T35" fmla="*/ 693 h 908"/>
                <a:gd name="T36" fmla="*/ 18 w 168"/>
                <a:gd name="T37" fmla="*/ 681 h 908"/>
                <a:gd name="T38" fmla="*/ 30 w 168"/>
                <a:gd name="T39" fmla="*/ 609 h 908"/>
                <a:gd name="T40" fmla="*/ 36 w 168"/>
                <a:gd name="T41" fmla="*/ 484 h 908"/>
                <a:gd name="T42" fmla="*/ 36 w 168"/>
                <a:gd name="T43" fmla="*/ 454 h 908"/>
                <a:gd name="T44" fmla="*/ 36 w 168"/>
                <a:gd name="T45" fmla="*/ 329 h 908"/>
                <a:gd name="T46" fmla="*/ 30 w 168"/>
                <a:gd name="T47" fmla="*/ 197 h 908"/>
                <a:gd name="T48" fmla="*/ 30 w 168"/>
                <a:gd name="T49" fmla="*/ 167 h 908"/>
                <a:gd name="T50" fmla="*/ 24 w 168"/>
                <a:gd name="T51" fmla="*/ 119 h 908"/>
                <a:gd name="T52" fmla="*/ 36 w 168"/>
                <a:gd name="T53" fmla="*/ 60 h 908"/>
                <a:gd name="T54" fmla="*/ 42 w 168"/>
                <a:gd name="T55" fmla="*/ 42 h 908"/>
                <a:gd name="T56" fmla="*/ 78 w 168"/>
                <a:gd name="T57" fmla="*/ 0 h 908"/>
                <a:gd name="T58" fmla="*/ 102 w 168"/>
                <a:gd name="T59" fmla="*/ 0 h 908"/>
                <a:gd name="T60" fmla="*/ 114 w 168"/>
                <a:gd name="T61" fmla="*/ 42 h 908"/>
                <a:gd name="T62" fmla="*/ 120 w 168"/>
                <a:gd name="T63" fmla="*/ 84 h 908"/>
                <a:gd name="T64" fmla="*/ 138 w 168"/>
                <a:gd name="T65" fmla="*/ 125 h 908"/>
                <a:gd name="T66" fmla="*/ 144 w 168"/>
                <a:gd name="T67" fmla="*/ 149 h 908"/>
                <a:gd name="T68" fmla="*/ 168 w 168"/>
                <a:gd name="T69" fmla="*/ 233 h 908"/>
                <a:gd name="T70" fmla="*/ 156 w 168"/>
                <a:gd name="T71" fmla="*/ 335 h 9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8"/>
                <a:gd name="T109" fmla="*/ 0 h 908"/>
                <a:gd name="T110" fmla="*/ 168 w 168"/>
                <a:gd name="T111" fmla="*/ 908 h 9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8" h="908">
                  <a:moveTo>
                    <a:pt x="156" y="335"/>
                  </a:moveTo>
                  <a:lnTo>
                    <a:pt x="138" y="376"/>
                  </a:lnTo>
                  <a:lnTo>
                    <a:pt x="126" y="424"/>
                  </a:lnTo>
                  <a:lnTo>
                    <a:pt x="114" y="466"/>
                  </a:lnTo>
                  <a:lnTo>
                    <a:pt x="108" y="490"/>
                  </a:lnTo>
                  <a:lnTo>
                    <a:pt x="96" y="544"/>
                  </a:lnTo>
                  <a:lnTo>
                    <a:pt x="84" y="586"/>
                  </a:lnTo>
                  <a:lnTo>
                    <a:pt x="84" y="609"/>
                  </a:lnTo>
                  <a:lnTo>
                    <a:pt x="84" y="639"/>
                  </a:lnTo>
                  <a:lnTo>
                    <a:pt x="84" y="675"/>
                  </a:lnTo>
                  <a:lnTo>
                    <a:pt x="84" y="699"/>
                  </a:lnTo>
                  <a:lnTo>
                    <a:pt x="84" y="723"/>
                  </a:lnTo>
                  <a:lnTo>
                    <a:pt x="72" y="747"/>
                  </a:lnTo>
                  <a:lnTo>
                    <a:pt x="60" y="765"/>
                  </a:lnTo>
                  <a:lnTo>
                    <a:pt x="54" y="777"/>
                  </a:lnTo>
                  <a:lnTo>
                    <a:pt x="48" y="789"/>
                  </a:lnTo>
                  <a:lnTo>
                    <a:pt x="42" y="795"/>
                  </a:lnTo>
                  <a:lnTo>
                    <a:pt x="36" y="813"/>
                  </a:lnTo>
                  <a:lnTo>
                    <a:pt x="36" y="825"/>
                  </a:lnTo>
                  <a:lnTo>
                    <a:pt x="36" y="842"/>
                  </a:lnTo>
                  <a:lnTo>
                    <a:pt x="24" y="878"/>
                  </a:lnTo>
                  <a:lnTo>
                    <a:pt x="12" y="908"/>
                  </a:lnTo>
                  <a:lnTo>
                    <a:pt x="6" y="908"/>
                  </a:lnTo>
                  <a:lnTo>
                    <a:pt x="0" y="908"/>
                  </a:lnTo>
                  <a:lnTo>
                    <a:pt x="0" y="896"/>
                  </a:lnTo>
                  <a:lnTo>
                    <a:pt x="0" y="878"/>
                  </a:lnTo>
                  <a:lnTo>
                    <a:pt x="6" y="819"/>
                  </a:lnTo>
                  <a:lnTo>
                    <a:pt x="6" y="771"/>
                  </a:lnTo>
                  <a:lnTo>
                    <a:pt x="12" y="729"/>
                  </a:lnTo>
                  <a:lnTo>
                    <a:pt x="18" y="693"/>
                  </a:lnTo>
                  <a:lnTo>
                    <a:pt x="18" y="681"/>
                  </a:lnTo>
                  <a:lnTo>
                    <a:pt x="24" y="657"/>
                  </a:lnTo>
                  <a:lnTo>
                    <a:pt x="30" y="609"/>
                  </a:lnTo>
                  <a:lnTo>
                    <a:pt x="36" y="544"/>
                  </a:lnTo>
                  <a:lnTo>
                    <a:pt x="36" y="484"/>
                  </a:lnTo>
                  <a:lnTo>
                    <a:pt x="36" y="454"/>
                  </a:lnTo>
                  <a:lnTo>
                    <a:pt x="36" y="418"/>
                  </a:lnTo>
                  <a:lnTo>
                    <a:pt x="36" y="329"/>
                  </a:lnTo>
                  <a:lnTo>
                    <a:pt x="36" y="239"/>
                  </a:lnTo>
                  <a:lnTo>
                    <a:pt x="30" y="197"/>
                  </a:lnTo>
                  <a:lnTo>
                    <a:pt x="30" y="167"/>
                  </a:lnTo>
                  <a:lnTo>
                    <a:pt x="30" y="143"/>
                  </a:lnTo>
                  <a:lnTo>
                    <a:pt x="24" y="119"/>
                  </a:lnTo>
                  <a:lnTo>
                    <a:pt x="30" y="84"/>
                  </a:lnTo>
                  <a:lnTo>
                    <a:pt x="36" y="60"/>
                  </a:lnTo>
                  <a:lnTo>
                    <a:pt x="42" y="42"/>
                  </a:lnTo>
                  <a:lnTo>
                    <a:pt x="54" y="18"/>
                  </a:lnTo>
                  <a:lnTo>
                    <a:pt x="78" y="0"/>
                  </a:lnTo>
                  <a:lnTo>
                    <a:pt x="90" y="0"/>
                  </a:lnTo>
                  <a:lnTo>
                    <a:pt x="102" y="0"/>
                  </a:lnTo>
                  <a:lnTo>
                    <a:pt x="108" y="18"/>
                  </a:lnTo>
                  <a:lnTo>
                    <a:pt x="114" y="42"/>
                  </a:lnTo>
                  <a:lnTo>
                    <a:pt x="120" y="84"/>
                  </a:lnTo>
                  <a:lnTo>
                    <a:pt x="132" y="107"/>
                  </a:lnTo>
                  <a:lnTo>
                    <a:pt x="138" y="125"/>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1280" name="Freeform 12"/>
            <p:cNvSpPr>
              <a:spLocks/>
            </p:cNvSpPr>
            <p:nvPr/>
          </p:nvSpPr>
          <p:spPr bwMode="auto">
            <a:xfrm flipH="1">
              <a:off x="306" y="2095"/>
              <a:ext cx="372" cy="1204"/>
            </a:xfrm>
            <a:custGeom>
              <a:avLst/>
              <a:gdLst>
                <a:gd name="T0" fmla="*/ 120 w 144"/>
                <a:gd name="T1" fmla="*/ 340 h 842"/>
                <a:gd name="T2" fmla="*/ 96 w 144"/>
                <a:gd name="T3" fmla="*/ 430 h 842"/>
                <a:gd name="T4" fmla="*/ 90 w 144"/>
                <a:gd name="T5" fmla="*/ 460 h 842"/>
                <a:gd name="T6" fmla="*/ 66 w 144"/>
                <a:gd name="T7" fmla="*/ 526 h 842"/>
                <a:gd name="T8" fmla="*/ 60 w 144"/>
                <a:gd name="T9" fmla="*/ 550 h 842"/>
                <a:gd name="T10" fmla="*/ 60 w 144"/>
                <a:gd name="T11" fmla="*/ 615 h 842"/>
                <a:gd name="T12" fmla="*/ 60 w 144"/>
                <a:gd name="T13" fmla="*/ 645 h 842"/>
                <a:gd name="T14" fmla="*/ 42 w 144"/>
                <a:gd name="T15" fmla="*/ 717 h 842"/>
                <a:gd name="T16" fmla="*/ 36 w 144"/>
                <a:gd name="T17" fmla="*/ 729 h 842"/>
                <a:gd name="T18" fmla="*/ 30 w 144"/>
                <a:gd name="T19" fmla="*/ 747 h 842"/>
                <a:gd name="T20" fmla="*/ 24 w 144"/>
                <a:gd name="T21" fmla="*/ 771 h 842"/>
                <a:gd name="T22" fmla="*/ 24 w 144"/>
                <a:gd name="T23" fmla="*/ 789 h 842"/>
                <a:gd name="T24" fmla="*/ 6 w 144"/>
                <a:gd name="T25" fmla="*/ 842 h 842"/>
                <a:gd name="T26" fmla="*/ 0 w 144"/>
                <a:gd name="T27" fmla="*/ 842 h 842"/>
                <a:gd name="T28" fmla="*/ 0 w 144"/>
                <a:gd name="T29" fmla="*/ 812 h 842"/>
                <a:gd name="T30" fmla="*/ 6 w 144"/>
                <a:gd name="T31" fmla="*/ 753 h 842"/>
                <a:gd name="T32" fmla="*/ 12 w 144"/>
                <a:gd name="T33" fmla="*/ 675 h 842"/>
                <a:gd name="T34" fmla="*/ 18 w 144"/>
                <a:gd name="T35" fmla="*/ 645 h 842"/>
                <a:gd name="T36" fmla="*/ 24 w 144"/>
                <a:gd name="T37" fmla="*/ 609 h 842"/>
                <a:gd name="T38" fmla="*/ 36 w 144"/>
                <a:gd name="T39" fmla="*/ 496 h 842"/>
                <a:gd name="T40" fmla="*/ 42 w 144"/>
                <a:gd name="T41" fmla="*/ 436 h 842"/>
                <a:gd name="T42" fmla="*/ 36 w 144"/>
                <a:gd name="T43" fmla="*/ 293 h 842"/>
                <a:gd name="T44" fmla="*/ 30 w 144"/>
                <a:gd name="T45" fmla="*/ 143 h 842"/>
                <a:gd name="T46" fmla="*/ 30 w 144"/>
                <a:gd name="T47" fmla="*/ 119 h 842"/>
                <a:gd name="T48" fmla="*/ 30 w 144"/>
                <a:gd name="T49" fmla="*/ 72 h 842"/>
                <a:gd name="T50" fmla="*/ 42 w 144"/>
                <a:gd name="T51" fmla="*/ 36 h 842"/>
                <a:gd name="T52" fmla="*/ 54 w 144"/>
                <a:gd name="T53" fmla="*/ 12 h 842"/>
                <a:gd name="T54" fmla="*/ 78 w 144"/>
                <a:gd name="T55" fmla="*/ 0 h 842"/>
                <a:gd name="T56" fmla="*/ 96 w 144"/>
                <a:gd name="T57" fmla="*/ 24 h 842"/>
                <a:gd name="T58" fmla="*/ 96 w 144"/>
                <a:gd name="T59" fmla="*/ 42 h 842"/>
                <a:gd name="T60" fmla="*/ 102 w 144"/>
                <a:gd name="T61" fmla="*/ 78 h 842"/>
                <a:gd name="T62" fmla="*/ 108 w 144"/>
                <a:gd name="T63" fmla="*/ 107 h 842"/>
                <a:gd name="T64" fmla="*/ 120 w 144"/>
                <a:gd name="T65" fmla="*/ 131 h 842"/>
                <a:gd name="T66" fmla="*/ 144 w 144"/>
                <a:gd name="T67" fmla="*/ 203 h 842"/>
                <a:gd name="T68" fmla="*/ 132 w 144"/>
                <a:gd name="T69" fmla="*/ 299 h 8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842"/>
                <a:gd name="T107" fmla="*/ 144 w 144"/>
                <a:gd name="T108" fmla="*/ 842 h 8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842">
                  <a:moveTo>
                    <a:pt x="132" y="299"/>
                  </a:moveTo>
                  <a:lnTo>
                    <a:pt x="120" y="340"/>
                  </a:lnTo>
                  <a:lnTo>
                    <a:pt x="108" y="376"/>
                  </a:lnTo>
                  <a:lnTo>
                    <a:pt x="96" y="430"/>
                  </a:lnTo>
                  <a:lnTo>
                    <a:pt x="90" y="460"/>
                  </a:lnTo>
                  <a:lnTo>
                    <a:pt x="78" y="490"/>
                  </a:lnTo>
                  <a:lnTo>
                    <a:pt x="66" y="526"/>
                  </a:lnTo>
                  <a:lnTo>
                    <a:pt x="60" y="550"/>
                  </a:lnTo>
                  <a:lnTo>
                    <a:pt x="60" y="585"/>
                  </a:lnTo>
                  <a:lnTo>
                    <a:pt x="60" y="615"/>
                  </a:lnTo>
                  <a:lnTo>
                    <a:pt x="60" y="645"/>
                  </a:lnTo>
                  <a:lnTo>
                    <a:pt x="48" y="693"/>
                  </a:lnTo>
                  <a:lnTo>
                    <a:pt x="42" y="717"/>
                  </a:lnTo>
                  <a:lnTo>
                    <a:pt x="36" y="729"/>
                  </a:lnTo>
                  <a:lnTo>
                    <a:pt x="30" y="741"/>
                  </a:lnTo>
                  <a:lnTo>
                    <a:pt x="30" y="747"/>
                  </a:lnTo>
                  <a:lnTo>
                    <a:pt x="24" y="759"/>
                  </a:lnTo>
                  <a:lnTo>
                    <a:pt x="24" y="771"/>
                  </a:lnTo>
                  <a:lnTo>
                    <a:pt x="24" y="789"/>
                  </a:lnTo>
                  <a:lnTo>
                    <a:pt x="12" y="824"/>
                  </a:lnTo>
                  <a:lnTo>
                    <a:pt x="6" y="842"/>
                  </a:lnTo>
                  <a:lnTo>
                    <a:pt x="0" y="842"/>
                  </a:lnTo>
                  <a:lnTo>
                    <a:pt x="0" y="830"/>
                  </a:lnTo>
                  <a:lnTo>
                    <a:pt x="0" y="812"/>
                  </a:lnTo>
                  <a:lnTo>
                    <a:pt x="6" y="753"/>
                  </a:lnTo>
                  <a:lnTo>
                    <a:pt x="6" y="711"/>
                  </a:lnTo>
                  <a:lnTo>
                    <a:pt x="12" y="675"/>
                  </a:lnTo>
                  <a:lnTo>
                    <a:pt x="18" y="645"/>
                  </a:lnTo>
                  <a:lnTo>
                    <a:pt x="18" y="627"/>
                  </a:lnTo>
                  <a:lnTo>
                    <a:pt x="24" y="609"/>
                  </a:lnTo>
                  <a:lnTo>
                    <a:pt x="30" y="556"/>
                  </a:lnTo>
                  <a:lnTo>
                    <a:pt x="36" y="496"/>
                  </a:lnTo>
                  <a:lnTo>
                    <a:pt x="42" y="436"/>
                  </a:lnTo>
                  <a:lnTo>
                    <a:pt x="42" y="370"/>
                  </a:lnTo>
                  <a:lnTo>
                    <a:pt x="36" y="293"/>
                  </a:lnTo>
                  <a:lnTo>
                    <a:pt x="36" y="209"/>
                  </a:lnTo>
                  <a:lnTo>
                    <a:pt x="30" y="143"/>
                  </a:lnTo>
                  <a:lnTo>
                    <a:pt x="30" y="119"/>
                  </a:lnTo>
                  <a:lnTo>
                    <a:pt x="30" y="95"/>
                  </a:lnTo>
                  <a:lnTo>
                    <a:pt x="30" y="72"/>
                  </a:lnTo>
                  <a:lnTo>
                    <a:pt x="36" y="54"/>
                  </a:lnTo>
                  <a:lnTo>
                    <a:pt x="42" y="36"/>
                  </a:lnTo>
                  <a:lnTo>
                    <a:pt x="54" y="12"/>
                  </a:lnTo>
                  <a:lnTo>
                    <a:pt x="72" y="0"/>
                  </a:lnTo>
                  <a:lnTo>
                    <a:pt x="78" y="0"/>
                  </a:lnTo>
                  <a:lnTo>
                    <a:pt x="90" y="6"/>
                  </a:lnTo>
                  <a:lnTo>
                    <a:pt x="96" y="24"/>
                  </a:lnTo>
                  <a:lnTo>
                    <a:pt x="96" y="42"/>
                  </a:lnTo>
                  <a:lnTo>
                    <a:pt x="102" y="60"/>
                  </a:lnTo>
                  <a:lnTo>
                    <a:pt x="102" y="78"/>
                  </a:lnTo>
                  <a:lnTo>
                    <a:pt x="108" y="95"/>
                  </a:lnTo>
                  <a:lnTo>
                    <a:pt x="108" y="107"/>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1281" name="Freeform 13"/>
            <p:cNvSpPr>
              <a:spLocks/>
            </p:cNvSpPr>
            <p:nvPr/>
          </p:nvSpPr>
          <p:spPr bwMode="auto">
            <a:xfrm flipH="1">
              <a:off x="353" y="2138"/>
              <a:ext cx="310" cy="1103"/>
            </a:xfrm>
            <a:custGeom>
              <a:avLst/>
              <a:gdLst>
                <a:gd name="T0" fmla="*/ 84 w 120"/>
                <a:gd name="T1" fmla="*/ 53 h 771"/>
                <a:gd name="T2" fmla="*/ 90 w 120"/>
                <a:gd name="T3" fmla="*/ 77 h 771"/>
                <a:gd name="T4" fmla="*/ 90 w 120"/>
                <a:gd name="T5" fmla="*/ 89 h 771"/>
                <a:gd name="T6" fmla="*/ 96 w 120"/>
                <a:gd name="T7" fmla="*/ 101 h 771"/>
                <a:gd name="T8" fmla="*/ 120 w 120"/>
                <a:gd name="T9" fmla="*/ 167 h 771"/>
                <a:gd name="T10" fmla="*/ 114 w 120"/>
                <a:gd name="T11" fmla="*/ 263 h 771"/>
                <a:gd name="T12" fmla="*/ 108 w 120"/>
                <a:gd name="T13" fmla="*/ 287 h 771"/>
                <a:gd name="T14" fmla="*/ 96 w 120"/>
                <a:gd name="T15" fmla="*/ 322 h 771"/>
                <a:gd name="T16" fmla="*/ 84 w 120"/>
                <a:gd name="T17" fmla="*/ 364 h 771"/>
                <a:gd name="T18" fmla="*/ 78 w 120"/>
                <a:gd name="T19" fmla="*/ 400 h 771"/>
                <a:gd name="T20" fmla="*/ 54 w 120"/>
                <a:gd name="T21" fmla="*/ 460 h 771"/>
                <a:gd name="T22" fmla="*/ 48 w 120"/>
                <a:gd name="T23" fmla="*/ 484 h 771"/>
                <a:gd name="T24" fmla="*/ 42 w 120"/>
                <a:gd name="T25" fmla="*/ 555 h 771"/>
                <a:gd name="T26" fmla="*/ 36 w 120"/>
                <a:gd name="T27" fmla="*/ 585 h 771"/>
                <a:gd name="T28" fmla="*/ 30 w 120"/>
                <a:gd name="T29" fmla="*/ 651 h 771"/>
                <a:gd name="T30" fmla="*/ 24 w 120"/>
                <a:gd name="T31" fmla="*/ 663 h 771"/>
                <a:gd name="T32" fmla="*/ 18 w 120"/>
                <a:gd name="T33" fmla="*/ 687 h 771"/>
                <a:gd name="T34" fmla="*/ 18 w 120"/>
                <a:gd name="T35" fmla="*/ 711 h 771"/>
                <a:gd name="T36" fmla="*/ 18 w 120"/>
                <a:gd name="T37" fmla="*/ 729 h 771"/>
                <a:gd name="T38" fmla="*/ 12 w 120"/>
                <a:gd name="T39" fmla="*/ 759 h 771"/>
                <a:gd name="T40" fmla="*/ 0 w 120"/>
                <a:gd name="T41" fmla="*/ 759 h 771"/>
                <a:gd name="T42" fmla="*/ 0 w 120"/>
                <a:gd name="T43" fmla="*/ 735 h 771"/>
                <a:gd name="T44" fmla="*/ 6 w 120"/>
                <a:gd name="T45" fmla="*/ 681 h 771"/>
                <a:gd name="T46" fmla="*/ 24 w 120"/>
                <a:gd name="T47" fmla="*/ 615 h 771"/>
                <a:gd name="T48" fmla="*/ 30 w 120"/>
                <a:gd name="T49" fmla="*/ 591 h 771"/>
                <a:gd name="T50" fmla="*/ 36 w 120"/>
                <a:gd name="T51" fmla="*/ 555 h 771"/>
                <a:gd name="T52" fmla="*/ 48 w 120"/>
                <a:gd name="T53" fmla="*/ 436 h 771"/>
                <a:gd name="T54" fmla="*/ 48 w 120"/>
                <a:gd name="T55" fmla="*/ 376 h 771"/>
                <a:gd name="T56" fmla="*/ 48 w 120"/>
                <a:gd name="T57" fmla="*/ 245 h 771"/>
                <a:gd name="T58" fmla="*/ 36 w 120"/>
                <a:gd name="T59" fmla="*/ 119 h 771"/>
                <a:gd name="T60" fmla="*/ 36 w 120"/>
                <a:gd name="T61" fmla="*/ 95 h 771"/>
                <a:gd name="T62" fmla="*/ 30 w 120"/>
                <a:gd name="T63" fmla="*/ 48 h 771"/>
                <a:gd name="T64" fmla="*/ 42 w 120"/>
                <a:gd name="T65" fmla="*/ 18 h 771"/>
                <a:gd name="T66" fmla="*/ 54 w 120"/>
                <a:gd name="T67" fmla="*/ 0 h 771"/>
                <a:gd name="T68" fmla="*/ 78 w 120"/>
                <a:gd name="T69" fmla="*/ 12 h 7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
                <a:gd name="T106" fmla="*/ 0 h 771"/>
                <a:gd name="T107" fmla="*/ 120 w 120"/>
                <a:gd name="T108" fmla="*/ 771 h 7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 h="771">
                  <a:moveTo>
                    <a:pt x="84" y="36"/>
                  </a:moveTo>
                  <a:lnTo>
                    <a:pt x="84" y="53"/>
                  </a:lnTo>
                  <a:lnTo>
                    <a:pt x="90" y="71"/>
                  </a:lnTo>
                  <a:lnTo>
                    <a:pt x="90" y="77"/>
                  </a:lnTo>
                  <a:lnTo>
                    <a:pt x="90" y="83"/>
                  </a:lnTo>
                  <a:lnTo>
                    <a:pt x="90" y="89"/>
                  </a:lnTo>
                  <a:lnTo>
                    <a:pt x="96" y="101"/>
                  </a:lnTo>
                  <a:lnTo>
                    <a:pt x="108" y="131"/>
                  </a:lnTo>
                  <a:lnTo>
                    <a:pt x="120" y="167"/>
                  </a:lnTo>
                  <a:lnTo>
                    <a:pt x="120" y="215"/>
                  </a:lnTo>
                  <a:lnTo>
                    <a:pt x="114" y="263"/>
                  </a:lnTo>
                  <a:lnTo>
                    <a:pt x="108" y="287"/>
                  </a:lnTo>
                  <a:lnTo>
                    <a:pt x="102" y="298"/>
                  </a:lnTo>
                  <a:lnTo>
                    <a:pt x="96" y="322"/>
                  </a:lnTo>
                  <a:lnTo>
                    <a:pt x="90" y="334"/>
                  </a:lnTo>
                  <a:lnTo>
                    <a:pt x="84" y="364"/>
                  </a:lnTo>
                  <a:lnTo>
                    <a:pt x="78" y="400"/>
                  </a:lnTo>
                  <a:lnTo>
                    <a:pt x="66" y="424"/>
                  </a:lnTo>
                  <a:lnTo>
                    <a:pt x="54" y="460"/>
                  </a:lnTo>
                  <a:lnTo>
                    <a:pt x="48" y="484"/>
                  </a:lnTo>
                  <a:lnTo>
                    <a:pt x="42" y="520"/>
                  </a:lnTo>
                  <a:lnTo>
                    <a:pt x="42" y="555"/>
                  </a:lnTo>
                  <a:lnTo>
                    <a:pt x="36" y="585"/>
                  </a:lnTo>
                  <a:lnTo>
                    <a:pt x="30" y="633"/>
                  </a:lnTo>
                  <a:lnTo>
                    <a:pt x="30" y="651"/>
                  </a:lnTo>
                  <a:lnTo>
                    <a:pt x="24" y="663"/>
                  </a:lnTo>
                  <a:lnTo>
                    <a:pt x="18" y="675"/>
                  </a:lnTo>
                  <a:lnTo>
                    <a:pt x="18" y="687"/>
                  </a:lnTo>
                  <a:lnTo>
                    <a:pt x="18" y="699"/>
                  </a:lnTo>
                  <a:lnTo>
                    <a:pt x="18" y="711"/>
                  </a:lnTo>
                  <a:lnTo>
                    <a:pt x="18" y="729"/>
                  </a:lnTo>
                  <a:lnTo>
                    <a:pt x="12" y="747"/>
                  </a:lnTo>
                  <a:lnTo>
                    <a:pt x="12" y="759"/>
                  </a:lnTo>
                  <a:lnTo>
                    <a:pt x="6" y="771"/>
                  </a:lnTo>
                  <a:lnTo>
                    <a:pt x="0" y="759"/>
                  </a:lnTo>
                  <a:lnTo>
                    <a:pt x="0" y="735"/>
                  </a:lnTo>
                  <a:lnTo>
                    <a:pt x="6" y="705"/>
                  </a:lnTo>
                  <a:lnTo>
                    <a:pt x="6" y="681"/>
                  </a:lnTo>
                  <a:lnTo>
                    <a:pt x="12" y="645"/>
                  </a:lnTo>
                  <a:lnTo>
                    <a:pt x="24" y="615"/>
                  </a:lnTo>
                  <a:lnTo>
                    <a:pt x="30" y="591"/>
                  </a:lnTo>
                  <a:lnTo>
                    <a:pt x="30" y="573"/>
                  </a:lnTo>
                  <a:lnTo>
                    <a:pt x="36" y="555"/>
                  </a:lnTo>
                  <a:lnTo>
                    <a:pt x="42" y="502"/>
                  </a:lnTo>
                  <a:lnTo>
                    <a:pt x="48" y="436"/>
                  </a:lnTo>
                  <a:lnTo>
                    <a:pt x="48" y="376"/>
                  </a:lnTo>
                  <a:lnTo>
                    <a:pt x="48" y="316"/>
                  </a:lnTo>
                  <a:lnTo>
                    <a:pt x="48" y="245"/>
                  </a:lnTo>
                  <a:lnTo>
                    <a:pt x="42" y="179"/>
                  </a:lnTo>
                  <a:lnTo>
                    <a:pt x="36" y="119"/>
                  </a:lnTo>
                  <a:lnTo>
                    <a:pt x="36" y="95"/>
                  </a:lnTo>
                  <a:lnTo>
                    <a:pt x="30" y="71"/>
                  </a:lnTo>
                  <a:lnTo>
                    <a:pt x="30" y="48"/>
                  </a:lnTo>
                  <a:lnTo>
                    <a:pt x="36" y="36"/>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1282" name="Freeform 14"/>
            <p:cNvSpPr>
              <a:spLocks/>
            </p:cNvSpPr>
            <p:nvPr/>
          </p:nvSpPr>
          <p:spPr bwMode="auto">
            <a:xfrm flipH="1">
              <a:off x="569" y="1753"/>
              <a:ext cx="202" cy="351"/>
            </a:xfrm>
            <a:custGeom>
              <a:avLst/>
              <a:gdLst>
                <a:gd name="T0" fmla="*/ 36 w 78"/>
                <a:gd name="T1" fmla="*/ 6 h 245"/>
                <a:gd name="T2" fmla="*/ 60 w 78"/>
                <a:gd name="T3" fmla="*/ 24 h 245"/>
                <a:gd name="T4" fmla="*/ 72 w 78"/>
                <a:gd name="T5" fmla="*/ 48 h 245"/>
                <a:gd name="T6" fmla="*/ 78 w 78"/>
                <a:gd name="T7" fmla="*/ 77 h 245"/>
                <a:gd name="T8" fmla="*/ 78 w 78"/>
                <a:gd name="T9" fmla="*/ 101 h 245"/>
                <a:gd name="T10" fmla="*/ 78 w 78"/>
                <a:gd name="T11" fmla="*/ 101 h 245"/>
                <a:gd name="T12" fmla="*/ 72 w 78"/>
                <a:gd name="T13" fmla="*/ 131 h 245"/>
                <a:gd name="T14" fmla="*/ 72 w 78"/>
                <a:gd name="T15" fmla="*/ 155 h 245"/>
                <a:gd name="T16" fmla="*/ 66 w 78"/>
                <a:gd name="T17" fmla="*/ 185 h 245"/>
                <a:gd name="T18" fmla="*/ 60 w 78"/>
                <a:gd name="T19" fmla="*/ 215 h 245"/>
                <a:gd name="T20" fmla="*/ 60 w 78"/>
                <a:gd name="T21" fmla="*/ 215 h 245"/>
                <a:gd name="T22" fmla="*/ 48 w 78"/>
                <a:gd name="T23" fmla="*/ 239 h 245"/>
                <a:gd name="T24" fmla="*/ 36 w 78"/>
                <a:gd name="T25" fmla="*/ 245 h 245"/>
                <a:gd name="T26" fmla="*/ 30 w 78"/>
                <a:gd name="T27" fmla="*/ 239 h 245"/>
                <a:gd name="T28" fmla="*/ 24 w 78"/>
                <a:gd name="T29" fmla="*/ 209 h 245"/>
                <a:gd name="T30" fmla="*/ 24 w 78"/>
                <a:gd name="T31" fmla="*/ 209 h 245"/>
                <a:gd name="T32" fmla="*/ 24 w 78"/>
                <a:gd name="T33" fmla="*/ 185 h 245"/>
                <a:gd name="T34" fmla="*/ 12 w 78"/>
                <a:gd name="T35" fmla="*/ 167 h 245"/>
                <a:gd name="T36" fmla="*/ 0 w 78"/>
                <a:gd name="T37" fmla="*/ 125 h 245"/>
                <a:gd name="T38" fmla="*/ 0 w 78"/>
                <a:gd name="T39" fmla="*/ 125 h 245"/>
                <a:gd name="T40" fmla="*/ 0 w 78"/>
                <a:gd name="T41" fmla="*/ 113 h 245"/>
                <a:gd name="T42" fmla="*/ 0 w 78"/>
                <a:gd name="T43" fmla="*/ 89 h 245"/>
                <a:gd name="T44" fmla="*/ 0 w 78"/>
                <a:gd name="T45" fmla="*/ 48 h 245"/>
                <a:gd name="T46" fmla="*/ 6 w 78"/>
                <a:gd name="T47" fmla="*/ 24 h 245"/>
                <a:gd name="T48" fmla="*/ 12 w 78"/>
                <a:gd name="T49" fmla="*/ 12 h 245"/>
                <a:gd name="T50" fmla="*/ 24 w 78"/>
                <a:gd name="T51" fmla="*/ 0 h 245"/>
                <a:gd name="T52" fmla="*/ 36 w 78"/>
                <a:gd name="T53" fmla="*/ 6 h 2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8"/>
                <a:gd name="T82" fmla="*/ 0 h 245"/>
                <a:gd name="T83" fmla="*/ 78 w 78"/>
                <a:gd name="T84" fmla="*/ 245 h 2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8" h="245">
                  <a:moveTo>
                    <a:pt x="36" y="6"/>
                  </a:moveTo>
                  <a:lnTo>
                    <a:pt x="60" y="24"/>
                  </a:lnTo>
                  <a:lnTo>
                    <a:pt x="72" y="48"/>
                  </a:lnTo>
                  <a:lnTo>
                    <a:pt x="78" y="77"/>
                  </a:lnTo>
                  <a:lnTo>
                    <a:pt x="78" y="101"/>
                  </a:lnTo>
                  <a:lnTo>
                    <a:pt x="72" y="131"/>
                  </a:lnTo>
                  <a:lnTo>
                    <a:pt x="72" y="155"/>
                  </a:lnTo>
                  <a:lnTo>
                    <a:pt x="66" y="185"/>
                  </a:lnTo>
                  <a:lnTo>
                    <a:pt x="60" y="215"/>
                  </a:lnTo>
                  <a:lnTo>
                    <a:pt x="48" y="239"/>
                  </a:lnTo>
                  <a:lnTo>
                    <a:pt x="36" y="245"/>
                  </a:lnTo>
                  <a:lnTo>
                    <a:pt x="30" y="239"/>
                  </a:lnTo>
                  <a:lnTo>
                    <a:pt x="24" y="209"/>
                  </a:lnTo>
                  <a:lnTo>
                    <a:pt x="24" y="185"/>
                  </a:lnTo>
                  <a:lnTo>
                    <a:pt x="12" y="167"/>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1283" name="Freeform 15"/>
            <p:cNvSpPr>
              <a:spLocks/>
            </p:cNvSpPr>
            <p:nvPr/>
          </p:nvSpPr>
          <p:spPr bwMode="auto">
            <a:xfrm flipH="1">
              <a:off x="569" y="1779"/>
              <a:ext cx="187" cy="307"/>
            </a:xfrm>
            <a:custGeom>
              <a:avLst/>
              <a:gdLst>
                <a:gd name="T0" fmla="*/ 0 w 72"/>
                <a:gd name="T1" fmla="*/ 113 h 215"/>
                <a:gd name="T2" fmla="*/ 0 w 72"/>
                <a:gd name="T3" fmla="*/ 101 h 215"/>
                <a:gd name="T4" fmla="*/ 0 w 72"/>
                <a:gd name="T5" fmla="*/ 83 h 215"/>
                <a:gd name="T6" fmla="*/ 0 w 72"/>
                <a:gd name="T7" fmla="*/ 36 h 215"/>
                <a:gd name="T8" fmla="*/ 0 w 72"/>
                <a:gd name="T9" fmla="*/ 18 h 215"/>
                <a:gd name="T10" fmla="*/ 12 w 72"/>
                <a:gd name="T11" fmla="*/ 6 h 215"/>
                <a:gd name="T12" fmla="*/ 18 w 72"/>
                <a:gd name="T13" fmla="*/ 0 h 215"/>
                <a:gd name="T14" fmla="*/ 30 w 72"/>
                <a:gd name="T15" fmla="*/ 6 h 215"/>
                <a:gd name="T16" fmla="*/ 30 w 72"/>
                <a:gd name="T17" fmla="*/ 6 h 215"/>
                <a:gd name="T18" fmla="*/ 54 w 72"/>
                <a:gd name="T19" fmla="*/ 24 h 215"/>
                <a:gd name="T20" fmla="*/ 66 w 72"/>
                <a:gd name="T21" fmla="*/ 42 h 215"/>
                <a:gd name="T22" fmla="*/ 72 w 72"/>
                <a:gd name="T23" fmla="*/ 65 h 215"/>
                <a:gd name="T24" fmla="*/ 66 w 72"/>
                <a:gd name="T25" fmla="*/ 89 h 215"/>
                <a:gd name="T26" fmla="*/ 66 w 72"/>
                <a:gd name="T27" fmla="*/ 89 h 215"/>
                <a:gd name="T28" fmla="*/ 60 w 72"/>
                <a:gd name="T29" fmla="*/ 113 h 215"/>
                <a:gd name="T30" fmla="*/ 66 w 72"/>
                <a:gd name="T31" fmla="*/ 137 h 215"/>
                <a:gd name="T32" fmla="*/ 60 w 72"/>
                <a:gd name="T33" fmla="*/ 167 h 215"/>
                <a:gd name="T34" fmla="*/ 54 w 72"/>
                <a:gd name="T35" fmla="*/ 191 h 215"/>
                <a:gd name="T36" fmla="*/ 54 w 72"/>
                <a:gd name="T37" fmla="*/ 191 h 215"/>
                <a:gd name="T38" fmla="*/ 42 w 72"/>
                <a:gd name="T39" fmla="*/ 209 h 215"/>
                <a:gd name="T40" fmla="*/ 30 w 72"/>
                <a:gd name="T41" fmla="*/ 215 h 215"/>
                <a:gd name="T42" fmla="*/ 24 w 72"/>
                <a:gd name="T43" fmla="*/ 209 h 215"/>
                <a:gd name="T44" fmla="*/ 24 w 72"/>
                <a:gd name="T45" fmla="*/ 185 h 215"/>
                <a:gd name="T46" fmla="*/ 24 w 72"/>
                <a:gd name="T47" fmla="*/ 185 h 215"/>
                <a:gd name="T48" fmla="*/ 18 w 72"/>
                <a:gd name="T49" fmla="*/ 161 h 215"/>
                <a:gd name="T50" fmla="*/ 12 w 72"/>
                <a:gd name="T51" fmla="*/ 143 h 215"/>
                <a:gd name="T52" fmla="*/ 0 w 72"/>
                <a:gd name="T53" fmla="*/ 113 h 2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2"/>
                <a:gd name="T82" fmla="*/ 0 h 215"/>
                <a:gd name="T83" fmla="*/ 72 w 72"/>
                <a:gd name="T84" fmla="*/ 215 h 2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2" h="215">
                  <a:moveTo>
                    <a:pt x="0" y="113"/>
                  </a:moveTo>
                  <a:lnTo>
                    <a:pt x="0" y="101"/>
                  </a:lnTo>
                  <a:lnTo>
                    <a:pt x="0" y="83"/>
                  </a:lnTo>
                  <a:lnTo>
                    <a:pt x="0" y="36"/>
                  </a:lnTo>
                  <a:lnTo>
                    <a:pt x="0" y="18"/>
                  </a:lnTo>
                  <a:lnTo>
                    <a:pt x="12" y="6"/>
                  </a:lnTo>
                  <a:lnTo>
                    <a:pt x="18" y="0"/>
                  </a:lnTo>
                  <a:lnTo>
                    <a:pt x="30" y="6"/>
                  </a:lnTo>
                  <a:lnTo>
                    <a:pt x="54" y="24"/>
                  </a:lnTo>
                  <a:lnTo>
                    <a:pt x="66" y="42"/>
                  </a:lnTo>
                  <a:lnTo>
                    <a:pt x="72" y="65"/>
                  </a:lnTo>
                  <a:lnTo>
                    <a:pt x="66" y="89"/>
                  </a:lnTo>
                  <a:lnTo>
                    <a:pt x="60" y="113"/>
                  </a:lnTo>
                  <a:lnTo>
                    <a:pt x="66" y="137"/>
                  </a:lnTo>
                  <a:lnTo>
                    <a:pt x="60" y="167"/>
                  </a:lnTo>
                  <a:lnTo>
                    <a:pt x="54" y="191"/>
                  </a:lnTo>
                  <a:lnTo>
                    <a:pt x="42" y="209"/>
                  </a:lnTo>
                  <a:lnTo>
                    <a:pt x="30" y="215"/>
                  </a:lnTo>
                  <a:lnTo>
                    <a:pt x="24" y="209"/>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1284" name="Freeform 16"/>
            <p:cNvSpPr>
              <a:spLocks/>
            </p:cNvSpPr>
            <p:nvPr/>
          </p:nvSpPr>
          <p:spPr bwMode="auto">
            <a:xfrm flipH="1">
              <a:off x="601" y="1787"/>
              <a:ext cx="140" cy="291"/>
            </a:xfrm>
            <a:custGeom>
              <a:avLst/>
              <a:gdLst>
                <a:gd name="T0" fmla="*/ 6 w 54"/>
                <a:gd name="T1" fmla="*/ 101 h 203"/>
                <a:gd name="T2" fmla="*/ 0 w 54"/>
                <a:gd name="T3" fmla="*/ 71 h 203"/>
                <a:gd name="T4" fmla="*/ 0 w 54"/>
                <a:gd name="T5" fmla="*/ 36 h 203"/>
                <a:gd name="T6" fmla="*/ 0 w 54"/>
                <a:gd name="T7" fmla="*/ 18 h 203"/>
                <a:gd name="T8" fmla="*/ 6 w 54"/>
                <a:gd name="T9" fmla="*/ 6 h 203"/>
                <a:gd name="T10" fmla="*/ 12 w 54"/>
                <a:gd name="T11" fmla="*/ 0 h 203"/>
                <a:gd name="T12" fmla="*/ 24 w 54"/>
                <a:gd name="T13" fmla="*/ 6 h 203"/>
                <a:gd name="T14" fmla="*/ 24 w 54"/>
                <a:gd name="T15" fmla="*/ 6 h 203"/>
                <a:gd name="T16" fmla="*/ 42 w 54"/>
                <a:gd name="T17" fmla="*/ 18 h 203"/>
                <a:gd name="T18" fmla="*/ 48 w 54"/>
                <a:gd name="T19" fmla="*/ 42 h 203"/>
                <a:gd name="T20" fmla="*/ 54 w 54"/>
                <a:gd name="T21" fmla="*/ 59 h 203"/>
                <a:gd name="T22" fmla="*/ 48 w 54"/>
                <a:gd name="T23" fmla="*/ 83 h 203"/>
                <a:gd name="T24" fmla="*/ 48 w 54"/>
                <a:gd name="T25" fmla="*/ 83 h 203"/>
                <a:gd name="T26" fmla="*/ 48 w 54"/>
                <a:gd name="T27" fmla="*/ 107 h 203"/>
                <a:gd name="T28" fmla="*/ 48 w 54"/>
                <a:gd name="T29" fmla="*/ 131 h 203"/>
                <a:gd name="T30" fmla="*/ 48 w 54"/>
                <a:gd name="T31" fmla="*/ 155 h 203"/>
                <a:gd name="T32" fmla="*/ 42 w 54"/>
                <a:gd name="T33" fmla="*/ 179 h 203"/>
                <a:gd name="T34" fmla="*/ 42 w 54"/>
                <a:gd name="T35" fmla="*/ 179 h 203"/>
                <a:gd name="T36" fmla="*/ 36 w 54"/>
                <a:gd name="T37" fmla="*/ 197 h 203"/>
                <a:gd name="T38" fmla="*/ 30 w 54"/>
                <a:gd name="T39" fmla="*/ 203 h 203"/>
                <a:gd name="T40" fmla="*/ 24 w 54"/>
                <a:gd name="T41" fmla="*/ 191 h 203"/>
                <a:gd name="T42" fmla="*/ 18 w 54"/>
                <a:gd name="T43" fmla="*/ 167 h 203"/>
                <a:gd name="T44" fmla="*/ 18 w 54"/>
                <a:gd name="T45" fmla="*/ 167 h 203"/>
                <a:gd name="T46" fmla="*/ 18 w 54"/>
                <a:gd name="T47" fmla="*/ 143 h 203"/>
                <a:gd name="T48" fmla="*/ 12 w 54"/>
                <a:gd name="T49" fmla="*/ 131 h 203"/>
                <a:gd name="T50" fmla="*/ 12 w 54"/>
                <a:gd name="T51" fmla="*/ 113 h 203"/>
                <a:gd name="T52" fmla="*/ 6 w 54"/>
                <a:gd name="T53" fmla="*/ 101 h 2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4"/>
                <a:gd name="T82" fmla="*/ 0 h 203"/>
                <a:gd name="T83" fmla="*/ 54 w 54"/>
                <a:gd name="T84" fmla="*/ 203 h 2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4" h="203">
                  <a:moveTo>
                    <a:pt x="6" y="101"/>
                  </a:moveTo>
                  <a:lnTo>
                    <a:pt x="0" y="71"/>
                  </a:lnTo>
                  <a:lnTo>
                    <a:pt x="0" y="36"/>
                  </a:lnTo>
                  <a:lnTo>
                    <a:pt x="0" y="18"/>
                  </a:lnTo>
                  <a:lnTo>
                    <a:pt x="6" y="6"/>
                  </a:lnTo>
                  <a:lnTo>
                    <a:pt x="12" y="0"/>
                  </a:lnTo>
                  <a:lnTo>
                    <a:pt x="24" y="6"/>
                  </a:lnTo>
                  <a:lnTo>
                    <a:pt x="42" y="18"/>
                  </a:lnTo>
                  <a:lnTo>
                    <a:pt x="48" y="42"/>
                  </a:lnTo>
                  <a:lnTo>
                    <a:pt x="54" y="59"/>
                  </a:lnTo>
                  <a:lnTo>
                    <a:pt x="48" y="83"/>
                  </a:lnTo>
                  <a:lnTo>
                    <a:pt x="48" y="107"/>
                  </a:lnTo>
                  <a:lnTo>
                    <a:pt x="48" y="131"/>
                  </a:lnTo>
                  <a:lnTo>
                    <a:pt x="48" y="155"/>
                  </a:lnTo>
                  <a:lnTo>
                    <a:pt x="42" y="179"/>
                  </a:lnTo>
                  <a:lnTo>
                    <a:pt x="36" y="197"/>
                  </a:lnTo>
                  <a:lnTo>
                    <a:pt x="30" y="203"/>
                  </a:lnTo>
                  <a:lnTo>
                    <a:pt x="24" y="191"/>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1285" name="Freeform 17"/>
            <p:cNvSpPr>
              <a:spLocks/>
            </p:cNvSpPr>
            <p:nvPr/>
          </p:nvSpPr>
          <p:spPr bwMode="auto">
            <a:xfrm flipH="1">
              <a:off x="616" y="1813"/>
              <a:ext cx="108" cy="239"/>
            </a:xfrm>
            <a:custGeom>
              <a:avLst/>
              <a:gdLst>
                <a:gd name="T0" fmla="*/ 6 w 42"/>
                <a:gd name="T1" fmla="*/ 83 h 167"/>
                <a:gd name="T2" fmla="*/ 0 w 42"/>
                <a:gd name="T3" fmla="*/ 53 h 167"/>
                <a:gd name="T4" fmla="*/ 0 w 42"/>
                <a:gd name="T5" fmla="*/ 24 h 167"/>
                <a:gd name="T6" fmla="*/ 6 w 42"/>
                <a:gd name="T7" fmla="*/ 0 h 167"/>
                <a:gd name="T8" fmla="*/ 12 w 42"/>
                <a:gd name="T9" fmla="*/ 0 h 167"/>
                <a:gd name="T10" fmla="*/ 24 w 42"/>
                <a:gd name="T11" fmla="*/ 0 h 167"/>
                <a:gd name="T12" fmla="*/ 24 w 42"/>
                <a:gd name="T13" fmla="*/ 0 h 167"/>
                <a:gd name="T14" fmla="*/ 42 w 42"/>
                <a:gd name="T15" fmla="*/ 24 h 167"/>
                <a:gd name="T16" fmla="*/ 42 w 42"/>
                <a:gd name="T17" fmla="*/ 41 h 167"/>
                <a:gd name="T18" fmla="*/ 42 w 42"/>
                <a:gd name="T19" fmla="*/ 65 h 167"/>
                <a:gd name="T20" fmla="*/ 42 w 42"/>
                <a:gd name="T21" fmla="*/ 65 h 167"/>
                <a:gd name="T22" fmla="*/ 42 w 42"/>
                <a:gd name="T23" fmla="*/ 89 h 167"/>
                <a:gd name="T24" fmla="*/ 36 w 42"/>
                <a:gd name="T25" fmla="*/ 107 h 167"/>
                <a:gd name="T26" fmla="*/ 36 w 42"/>
                <a:gd name="T27" fmla="*/ 149 h 167"/>
                <a:gd name="T28" fmla="*/ 36 w 42"/>
                <a:gd name="T29" fmla="*/ 149 h 167"/>
                <a:gd name="T30" fmla="*/ 30 w 42"/>
                <a:gd name="T31" fmla="*/ 167 h 167"/>
                <a:gd name="T32" fmla="*/ 24 w 42"/>
                <a:gd name="T33" fmla="*/ 167 h 167"/>
                <a:gd name="T34" fmla="*/ 18 w 42"/>
                <a:gd name="T35" fmla="*/ 161 h 167"/>
                <a:gd name="T36" fmla="*/ 18 w 42"/>
                <a:gd name="T37" fmla="*/ 143 h 167"/>
                <a:gd name="T38" fmla="*/ 18 w 42"/>
                <a:gd name="T39" fmla="*/ 143 h 167"/>
                <a:gd name="T40" fmla="*/ 18 w 42"/>
                <a:gd name="T41" fmla="*/ 119 h 167"/>
                <a:gd name="T42" fmla="*/ 12 w 42"/>
                <a:gd name="T43" fmla="*/ 107 h 167"/>
                <a:gd name="T44" fmla="*/ 12 w 42"/>
                <a:gd name="T45" fmla="*/ 95 h 167"/>
                <a:gd name="T46" fmla="*/ 6 w 42"/>
                <a:gd name="T47" fmla="*/ 83 h 1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
                <a:gd name="T73" fmla="*/ 0 h 167"/>
                <a:gd name="T74" fmla="*/ 42 w 42"/>
                <a:gd name="T75" fmla="*/ 167 h 1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 h="167">
                  <a:moveTo>
                    <a:pt x="6" y="83"/>
                  </a:moveTo>
                  <a:lnTo>
                    <a:pt x="0" y="53"/>
                  </a:lnTo>
                  <a:lnTo>
                    <a:pt x="0" y="24"/>
                  </a:lnTo>
                  <a:lnTo>
                    <a:pt x="6" y="0"/>
                  </a:lnTo>
                  <a:lnTo>
                    <a:pt x="12" y="0"/>
                  </a:lnTo>
                  <a:lnTo>
                    <a:pt x="24" y="0"/>
                  </a:lnTo>
                  <a:lnTo>
                    <a:pt x="42" y="24"/>
                  </a:lnTo>
                  <a:lnTo>
                    <a:pt x="42" y="41"/>
                  </a:lnTo>
                  <a:lnTo>
                    <a:pt x="42" y="65"/>
                  </a:lnTo>
                  <a:lnTo>
                    <a:pt x="42" y="89"/>
                  </a:lnTo>
                  <a:lnTo>
                    <a:pt x="36" y="107"/>
                  </a:lnTo>
                  <a:lnTo>
                    <a:pt x="36" y="149"/>
                  </a:lnTo>
                  <a:lnTo>
                    <a:pt x="30" y="167"/>
                  </a:lnTo>
                  <a:lnTo>
                    <a:pt x="24" y="167"/>
                  </a:lnTo>
                  <a:lnTo>
                    <a:pt x="18" y="161"/>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1286" name="Freeform 18"/>
            <p:cNvSpPr>
              <a:spLocks/>
            </p:cNvSpPr>
            <p:nvPr/>
          </p:nvSpPr>
          <p:spPr bwMode="auto">
            <a:xfrm flipH="1">
              <a:off x="616" y="1822"/>
              <a:ext cx="93" cy="213"/>
            </a:xfrm>
            <a:custGeom>
              <a:avLst/>
              <a:gdLst>
                <a:gd name="T0" fmla="*/ 18 w 36"/>
                <a:gd name="T1" fmla="*/ 0 h 149"/>
                <a:gd name="T2" fmla="*/ 30 w 36"/>
                <a:gd name="T3" fmla="*/ 12 h 149"/>
                <a:gd name="T4" fmla="*/ 36 w 36"/>
                <a:gd name="T5" fmla="*/ 18 h 149"/>
                <a:gd name="T6" fmla="*/ 36 w 36"/>
                <a:gd name="T7" fmla="*/ 35 h 149"/>
                <a:gd name="T8" fmla="*/ 30 w 36"/>
                <a:gd name="T9" fmla="*/ 59 h 149"/>
                <a:gd name="T10" fmla="*/ 30 w 36"/>
                <a:gd name="T11" fmla="*/ 59 h 149"/>
                <a:gd name="T12" fmla="*/ 30 w 36"/>
                <a:gd name="T13" fmla="*/ 83 h 149"/>
                <a:gd name="T14" fmla="*/ 30 w 36"/>
                <a:gd name="T15" fmla="*/ 101 h 149"/>
                <a:gd name="T16" fmla="*/ 30 w 36"/>
                <a:gd name="T17" fmla="*/ 119 h 149"/>
                <a:gd name="T18" fmla="*/ 30 w 36"/>
                <a:gd name="T19" fmla="*/ 137 h 149"/>
                <a:gd name="T20" fmla="*/ 30 w 36"/>
                <a:gd name="T21" fmla="*/ 137 h 149"/>
                <a:gd name="T22" fmla="*/ 24 w 36"/>
                <a:gd name="T23" fmla="*/ 149 h 149"/>
                <a:gd name="T24" fmla="*/ 24 w 36"/>
                <a:gd name="T25" fmla="*/ 149 h 149"/>
                <a:gd name="T26" fmla="*/ 18 w 36"/>
                <a:gd name="T27" fmla="*/ 143 h 149"/>
                <a:gd name="T28" fmla="*/ 18 w 36"/>
                <a:gd name="T29" fmla="*/ 125 h 149"/>
                <a:gd name="T30" fmla="*/ 18 w 36"/>
                <a:gd name="T31" fmla="*/ 125 h 149"/>
                <a:gd name="T32" fmla="*/ 18 w 36"/>
                <a:gd name="T33" fmla="*/ 107 h 149"/>
                <a:gd name="T34" fmla="*/ 18 w 36"/>
                <a:gd name="T35" fmla="*/ 95 h 149"/>
                <a:gd name="T36" fmla="*/ 12 w 36"/>
                <a:gd name="T37" fmla="*/ 89 h 149"/>
                <a:gd name="T38" fmla="*/ 6 w 36"/>
                <a:gd name="T39" fmla="*/ 77 h 149"/>
                <a:gd name="T40" fmla="*/ 6 w 36"/>
                <a:gd name="T41" fmla="*/ 77 h 149"/>
                <a:gd name="T42" fmla="*/ 0 w 36"/>
                <a:gd name="T43" fmla="*/ 47 h 149"/>
                <a:gd name="T44" fmla="*/ 0 w 36"/>
                <a:gd name="T45" fmla="*/ 18 h 149"/>
                <a:gd name="T46" fmla="*/ 6 w 36"/>
                <a:gd name="T47" fmla="*/ 0 h 149"/>
                <a:gd name="T48" fmla="*/ 12 w 36"/>
                <a:gd name="T49" fmla="*/ 0 h 149"/>
                <a:gd name="T50" fmla="*/ 18 w 36"/>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149"/>
                <a:gd name="T80" fmla="*/ 36 w 36"/>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149">
                  <a:moveTo>
                    <a:pt x="18" y="0"/>
                  </a:moveTo>
                  <a:lnTo>
                    <a:pt x="30" y="12"/>
                  </a:lnTo>
                  <a:lnTo>
                    <a:pt x="36" y="18"/>
                  </a:lnTo>
                  <a:lnTo>
                    <a:pt x="36" y="35"/>
                  </a:lnTo>
                  <a:lnTo>
                    <a:pt x="30" y="59"/>
                  </a:lnTo>
                  <a:lnTo>
                    <a:pt x="30" y="83"/>
                  </a:lnTo>
                  <a:lnTo>
                    <a:pt x="30" y="101"/>
                  </a:lnTo>
                  <a:lnTo>
                    <a:pt x="30" y="119"/>
                  </a:lnTo>
                  <a:lnTo>
                    <a:pt x="30" y="137"/>
                  </a:lnTo>
                  <a:lnTo>
                    <a:pt x="24" y="149"/>
                  </a:lnTo>
                  <a:lnTo>
                    <a:pt x="18" y="143"/>
                  </a:lnTo>
                  <a:lnTo>
                    <a:pt x="18" y="125"/>
                  </a:lnTo>
                  <a:lnTo>
                    <a:pt x="18" y="107"/>
                  </a:lnTo>
                  <a:lnTo>
                    <a:pt x="18" y="95"/>
                  </a:lnTo>
                  <a:lnTo>
                    <a:pt x="12" y="89"/>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1287" name="Freeform 19"/>
            <p:cNvSpPr>
              <a:spLocks/>
            </p:cNvSpPr>
            <p:nvPr/>
          </p:nvSpPr>
          <p:spPr bwMode="auto">
            <a:xfrm flipH="1">
              <a:off x="170" y="2480"/>
              <a:ext cx="369" cy="819"/>
            </a:xfrm>
            <a:custGeom>
              <a:avLst/>
              <a:gdLst>
                <a:gd name="T0" fmla="*/ 143 w 143"/>
                <a:gd name="T1" fmla="*/ 0 h 573"/>
                <a:gd name="T2" fmla="*/ 137 w 143"/>
                <a:gd name="T3" fmla="*/ 12 h 573"/>
                <a:gd name="T4" fmla="*/ 119 w 143"/>
                <a:gd name="T5" fmla="*/ 65 h 573"/>
                <a:gd name="T6" fmla="*/ 96 w 143"/>
                <a:gd name="T7" fmla="*/ 89 h 573"/>
                <a:gd name="T8" fmla="*/ 84 w 143"/>
                <a:gd name="T9" fmla="*/ 107 h 573"/>
                <a:gd name="T10" fmla="*/ 84 w 143"/>
                <a:gd name="T11" fmla="*/ 149 h 573"/>
                <a:gd name="T12" fmla="*/ 84 w 143"/>
                <a:gd name="T13" fmla="*/ 167 h 573"/>
                <a:gd name="T14" fmla="*/ 72 w 143"/>
                <a:gd name="T15" fmla="*/ 233 h 573"/>
                <a:gd name="T16" fmla="*/ 54 w 143"/>
                <a:gd name="T17" fmla="*/ 316 h 573"/>
                <a:gd name="T18" fmla="*/ 48 w 143"/>
                <a:gd name="T19" fmla="*/ 382 h 573"/>
                <a:gd name="T20" fmla="*/ 48 w 143"/>
                <a:gd name="T21" fmla="*/ 400 h 573"/>
                <a:gd name="T22" fmla="*/ 42 w 143"/>
                <a:gd name="T23" fmla="*/ 484 h 573"/>
                <a:gd name="T24" fmla="*/ 42 w 143"/>
                <a:gd name="T25" fmla="*/ 502 h 573"/>
                <a:gd name="T26" fmla="*/ 36 w 143"/>
                <a:gd name="T27" fmla="*/ 532 h 573"/>
                <a:gd name="T28" fmla="*/ 18 w 143"/>
                <a:gd name="T29" fmla="*/ 549 h 573"/>
                <a:gd name="T30" fmla="*/ 0 w 143"/>
                <a:gd name="T31" fmla="*/ 561 h 573"/>
                <a:gd name="T32" fmla="*/ 6 w 143"/>
                <a:gd name="T33" fmla="*/ 561 h 573"/>
                <a:gd name="T34" fmla="*/ 24 w 143"/>
                <a:gd name="T35" fmla="*/ 555 h 573"/>
                <a:gd name="T36" fmla="*/ 42 w 143"/>
                <a:gd name="T37" fmla="*/ 543 h 573"/>
                <a:gd name="T38" fmla="*/ 42 w 143"/>
                <a:gd name="T39" fmla="*/ 549 h 573"/>
                <a:gd name="T40" fmla="*/ 42 w 143"/>
                <a:gd name="T41" fmla="*/ 573 h 573"/>
                <a:gd name="T42" fmla="*/ 48 w 143"/>
                <a:gd name="T43" fmla="*/ 573 h 573"/>
                <a:gd name="T44" fmla="*/ 48 w 143"/>
                <a:gd name="T45" fmla="*/ 555 h 573"/>
                <a:gd name="T46" fmla="*/ 48 w 143"/>
                <a:gd name="T47" fmla="*/ 526 h 573"/>
                <a:gd name="T48" fmla="*/ 54 w 143"/>
                <a:gd name="T49" fmla="*/ 502 h 573"/>
                <a:gd name="T50" fmla="*/ 60 w 143"/>
                <a:gd name="T51" fmla="*/ 472 h 573"/>
                <a:gd name="T52" fmla="*/ 66 w 143"/>
                <a:gd name="T53" fmla="*/ 436 h 573"/>
                <a:gd name="T54" fmla="*/ 66 w 143"/>
                <a:gd name="T55" fmla="*/ 436 h 573"/>
                <a:gd name="T56" fmla="*/ 66 w 143"/>
                <a:gd name="T57" fmla="*/ 424 h 573"/>
                <a:gd name="T58" fmla="*/ 66 w 143"/>
                <a:gd name="T59" fmla="*/ 382 h 573"/>
                <a:gd name="T60" fmla="*/ 72 w 143"/>
                <a:gd name="T61" fmla="*/ 352 h 573"/>
                <a:gd name="T62" fmla="*/ 78 w 143"/>
                <a:gd name="T63" fmla="*/ 281 h 573"/>
                <a:gd name="T64" fmla="*/ 78 w 143"/>
                <a:gd name="T65" fmla="*/ 257 h 573"/>
                <a:gd name="T66" fmla="*/ 84 w 143"/>
                <a:gd name="T67" fmla="*/ 209 h 573"/>
                <a:gd name="T68" fmla="*/ 102 w 143"/>
                <a:gd name="T69" fmla="*/ 149 h 573"/>
                <a:gd name="T70" fmla="*/ 107 w 143"/>
                <a:gd name="T71" fmla="*/ 125 h 573"/>
                <a:gd name="T72" fmla="*/ 119 w 143"/>
                <a:gd name="T73" fmla="*/ 89 h 573"/>
                <a:gd name="T74" fmla="*/ 125 w 143"/>
                <a:gd name="T75" fmla="*/ 77 h 573"/>
                <a:gd name="T76" fmla="*/ 143 w 143"/>
                <a:gd name="T77" fmla="*/ 30 h 5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3"/>
                <a:gd name="T118" fmla="*/ 0 h 573"/>
                <a:gd name="T119" fmla="*/ 143 w 143"/>
                <a:gd name="T120" fmla="*/ 573 h 5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3" h="573">
                  <a:moveTo>
                    <a:pt x="143" y="6"/>
                  </a:moveTo>
                  <a:lnTo>
                    <a:pt x="143" y="0"/>
                  </a:lnTo>
                  <a:lnTo>
                    <a:pt x="143" y="6"/>
                  </a:lnTo>
                  <a:lnTo>
                    <a:pt x="137" y="12"/>
                  </a:lnTo>
                  <a:lnTo>
                    <a:pt x="131" y="30"/>
                  </a:lnTo>
                  <a:lnTo>
                    <a:pt x="119" y="65"/>
                  </a:lnTo>
                  <a:lnTo>
                    <a:pt x="107" y="77"/>
                  </a:lnTo>
                  <a:lnTo>
                    <a:pt x="96" y="89"/>
                  </a:lnTo>
                  <a:lnTo>
                    <a:pt x="84" y="107"/>
                  </a:lnTo>
                  <a:lnTo>
                    <a:pt x="84" y="119"/>
                  </a:lnTo>
                  <a:lnTo>
                    <a:pt x="84" y="149"/>
                  </a:lnTo>
                  <a:lnTo>
                    <a:pt x="84" y="167"/>
                  </a:lnTo>
                  <a:lnTo>
                    <a:pt x="78" y="197"/>
                  </a:lnTo>
                  <a:lnTo>
                    <a:pt x="72" y="233"/>
                  </a:lnTo>
                  <a:lnTo>
                    <a:pt x="60" y="275"/>
                  </a:lnTo>
                  <a:lnTo>
                    <a:pt x="54" y="316"/>
                  </a:lnTo>
                  <a:lnTo>
                    <a:pt x="48" y="352"/>
                  </a:lnTo>
                  <a:lnTo>
                    <a:pt x="48" y="382"/>
                  </a:lnTo>
                  <a:lnTo>
                    <a:pt x="48" y="400"/>
                  </a:lnTo>
                  <a:lnTo>
                    <a:pt x="42" y="460"/>
                  </a:lnTo>
                  <a:lnTo>
                    <a:pt x="42" y="484"/>
                  </a:lnTo>
                  <a:lnTo>
                    <a:pt x="42" y="502"/>
                  </a:lnTo>
                  <a:lnTo>
                    <a:pt x="42" y="520"/>
                  </a:lnTo>
                  <a:lnTo>
                    <a:pt x="36" y="532"/>
                  </a:lnTo>
                  <a:lnTo>
                    <a:pt x="18" y="549"/>
                  </a:lnTo>
                  <a:lnTo>
                    <a:pt x="0" y="561"/>
                  </a:lnTo>
                  <a:lnTo>
                    <a:pt x="6" y="561"/>
                  </a:lnTo>
                  <a:lnTo>
                    <a:pt x="18" y="561"/>
                  </a:lnTo>
                  <a:lnTo>
                    <a:pt x="24" y="555"/>
                  </a:lnTo>
                  <a:lnTo>
                    <a:pt x="36" y="549"/>
                  </a:lnTo>
                  <a:lnTo>
                    <a:pt x="42" y="543"/>
                  </a:lnTo>
                  <a:lnTo>
                    <a:pt x="42" y="549"/>
                  </a:lnTo>
                  <a:lnTo>
                    <a:pt x="42" y="561"/>
                  </a:lnTo>
                  <a:lnTo>
                    <a:pt x="42" y="573"/>
                  </a:lnTo>
                  <a:lnTo>
                    <a:pt x="48" y="573"/>
                  </a:lnTo>
                  <a:lnTo>
                    <a:pt x="48" y="561"/>
                  </a:lnTo>
                  <a:lnTo>
                    <a:pt x="48" y="555"/>
                  </a:lnTo>
                  <a:lnTo>
                    <a:pt x="48" y="538"/>
                  </a:lnTo>
                  <a:lnTo>
                    <a:pt x="48" y="526"/>
                  </a:lnTo>
                  <a:lnTo>
                    <a:pt x="54" y="502"/>
                  </a:lnTo>
                  <a:lnTo>
                    <a:pt x="60" y="472"/>
                  </a:lnTo>
                  <a:lnTo>
                    <a:pt x="66" y="448"/>
                  </a:lnTo>
                  <a:lnTo>
                    <a:pt x="66" y="436"/>
                  </a:lnTo>
                  <a:lnTo>
                    <a:pt x="66" y="424"/>
                  </a:lnTo>
                  <a:lnTo>
                    <a:pt x="66" y="406"/>
                  </a:lnTo>
                  <a:lnTo>
                    <a:pt x="66" y="382"/>
                  </a:lnTo>
                  <a:lnTo>
                    <a:pt x="72" y="352"/>
                  </a:lnTo>
                  <a:lnTo>
                    <a:pt x="78" y="316"/>
                  </a:lnTo>
                  <a:lnTo>
                    <a:pt x="78" y="281"/>
                  </a:lnTo>
                  <a:lnTo>
                    <a:pt x="78" y="257"/>
                  </a:lnTo>
                  <a:lnTo>
                    <a:pt x="84" y="239"/>
                  </a:lnTo>
                  <a:lnTo>
                    <a:pt x="84" y="209"/>
                  </a:lnTo>
                  <a:lnTo>
                    <a:pt x="96" y="179"/>
                  </a:lnTo>
                  <a:lnTo>
                    <a:pt x="102" y="149"/>
                  </a:lnTo>
                  <a:lnTo>
                    <a:pt x="107" y="125"/>
                  </a:lnTo>
                  <a:lnTo>
                    <a:pt x="113" y="113"/>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1288" name="Freeform 20"/>
            <p:cNvSpPr>
              <a:spLocks/>
            </p:cNvSpPr>
            <p:nvPr/>
          </p:nvSpPr>
          <p:spPr bwMode="auto">
            <a:xfrm flipH="1">
              <a:off x="170" y="1121"/>
              <a:ext cx="168" cy="1000"/>
            </a:xfrm>
            <a:custGeom>
              <a:avLst/>
              <a:gdLst>
                <a:gd name="T0" fmla="*/ 18 w 65"/>
                <a:gd name="T1" fmla="*/ 633 h 699"/>
                <a:gd name="T2" fmla="*/ 18 w 65"/>
                <a:gd name="T3" fmla="*/ 633 h 699"/>
                <a:gd name="T4" fmla="*/ 18 w 65"/>
                <a:gd name="T5" fmla="*/ 639 h 699"/>
                <a:gd name="T6" fmla="*/ 12 w 65"/>
                <a:gd name="T7" fmla="*/ 657 h 699"/>
                <a:gd name="T8" fmla="*/ 12 w 65"/>
                <a:gd name="T9" fmla="*/ 657 h 699"/>
                <a:gd name="T10" fmla="*/ 6 w 65"/>
                <a:gd name="T11" fmla="*/ 681 h 699"/>
                <a:gd name="T12" fmla="*/ 0 w 65"/>
                <a:gd name="T13" fmla="*/ 699 h 699"/>
                <a:gd name="T14" fmla="*/ 0 w 65"/>
                <a:gd name="T15" fmla="*/ 699 h 699"/>
                <a:gd name="T16" fmla="*/ 0 w 65"/>
                <a:gd name="T17" fmla="*/ 699 h 699"/>
                <a:gd name="T18" fmla="*/ 0 w 65"/>
                <a:gd name="T19" fmla="*/ 687 h 699"/>
                <a:gd name="T20" fmla="*/ 0 w 65"/>
                <a:gd name="T21" fmla="*/ 669 h 699"/>
                <a:gd name="T22" fmla="*/ 0 w 65"/>
                <a:gd name="T23" fmla="*/ 669 h 699"/>
                <a:gd name="T24" fmla="*/ 6 w 65"/>
                <a:gd name="T25" fmla="*/ 633 h 699"/>
                <a:gd name="T26" fmla="*/ 6 w 65"/>
                <a:gd name="T27" fmla="*/ 603 h 699"/>
                <a:gd name="T28" fmla="*/ 6 w 65"/>
                <a:gd name="T29" fmla="*/ 561 h 699"/>
                <a:gd name="T30" fmla="*/ 6 w 65"/>
                <a:gd name="T31" fmla="*/ 561 h 699"/>
                <a:gd name="T32" fmla="*/ 6 w 65"/>
                <a:gd name="T33" fmla="*/ 543 h 699"/>
                <a:gd name="T34" fmla="*/ 6 w 65"/>
                <a:gd name="T35" fmla="*/ 525 h 699"/>
                <a:gd name="T36" fmla="*/ 6 w 65"/>
                <a:gd name="T37" fmla="*/ 478 h 699"/>
                <a:gd name="T38" fmla="*/ 12 w 65"/>
                <a:gd name="T39" fmla="*/ 430 h 699"/>
                <a:gd name="T40" fmla="*/ 12 w 65"/>
                <a:gd name="T41" fmla="*/ 412 h 699"/>
                <a:gd name="T42" fmla="*/ 12 w 65"/>
                <a:gd name="T43" fmla="*/ 400 h 699"/>
                <a:gd name="T44" fmla="*/ 12 w 65"/>
                <a:gd name="T45" fmla="*/ 400 h 699"/>
                <a:gd name="T46" fmla="*/ 18 w 65"/>
                <a:gd name="T47" fmla="*/ 388 h 699"/>
                <a:gd name="T48" fmla="*/ 24 w 65"/>
                <a:gd name="T49" fmla="*/ 370 h 699"/>
                <a:gd name="T50" fmla="*/ 35 w 65"/>
                <a:gd name="T51" fmla="*/ 316 h 699"/>
                <a:gd name="T52" fmla="*/ 41 w 65"/>
                <a:gd name="T53" fmla="*/ 257 h 699"/>
                <a:gd name="T54" fmla="*/ 47 w 65"/>
                <a:gd name="T55" fmla="*/ 233 h 699"/>
                <a:gd name="T56" fmla="*/ 47 w 65"/>
                <a:gd name="T57" fmla="*/ 215 h 699"/>
                <a:gd name="T58" fmla="*/ 47 w 65"/>
                <a:gd name="T59" fmla="*/ 215 h 699"/>
                <a:gd name="T60" fmla="*/ 47 w 65"/>
                <a:gd name="T61" fmla="*/ 179 h 699"/>
                <a:gd name="T62" fmla="*/ 53 w 65"/>
                <a:gd name="T63" fmla="*/ 131 h 699"/>
                <a:gd name="T64" fmla="*/ 53 w 65"/>
                <a:gd name="T65" fmla="*/ 83 h 699"/>
                <a:gd name="T66" fmla="*/ 53 w 65"/>
                <a:gd name="T67" fmla="*/ 47 h 699"/>
                <a:gd name="T68" fmla="*/ 53 w 65"/>
                <a:gd name="T69" fmla="*/ 47 h 699"/>
                <a:gd name="T70" fmla="*/ 53 w 65"/>
                <a:gd name="T71" fmla="*/ 24 h 699"/>
                <a:gd name="T72" fmla="*/ 53 w 65"/>
                <a:gd name="T73" fmla="*/ 6 h 699"/>
                <a:gd name="T74" fmla="*/ 53 w 65"/>
                <a:gd name="T75" fmla="*/ 0 h 699"/>
                <a:gd name="T76" fmla="*/ 59 w 65"/>
                <a:gd name="T77" fmla="*/ 6 h 699"/>
                <a:gd name="T78" fmla="*/ 59 w 65"/>
                <a:gd name="T79" fmla="*/ 18 h 699"/>
                <a:gd name="T80" fmla="*/ 59 w 65"/>
                <a:gd name="T81" fmla="*/ 41 h 699"/>
                <a:gd name="T82" fmla="*/ 59 w 65"/>
                <a:gd name="T83" fmla="*/ 41 h 699"/>
                <a:gd name="T84" fmla="*/ 59 w 65"/>
                <a:gd name="T85" fmla="*/ 65 h 699"/>
                <a:gd name="T86" fmla="*/ 59 w 65"/>
                <a:gd name="T87" fmla="*/ 83 h 699"/>
                <a:gd name="T88" fmla="*/ 65 w 65"/>
                <a:gd name="T89" fmla="*/ 113 h 699"/>
                <a:gd name="T90" fmla="*/ 65 w 65"/>
                <a:gd name="T91" fmla="*/ 137 h 699"/>
                <a:gd name="T92" fmla="*/ 65 w 65"/>
                <a:gd name="T93" fmla="*/ 167 h 699"/>
                <a:gd name="T94" fmla="*/ 65 w 65"/>
                <a:gd name="T95" fmla="*/ 167 h 699"/>
                <a:gd name="T96" fmla="*/ 59 w 65"/>
                <a:gd name="T97" fmla="*/ 209 h 699"/>
                <a:gd name="T98" fmla="*/ 53 w 65"/>
                <a:gd name="T99" fmla="*/ 245 h 699"/>
                <a:gd name="T100" fmla="*/ 47 w 65"/>
                <a:gd name="T101" fmla="*/ 280 h 699"/>
                <a:gd name="T102" fmla="*/ 41 w 65"/>
                <a:gd name="T103" fmla="*/ 298 h 699"/>
                <a:gd name="T104" fmla="*/ 41 w 65"/>
                <a:gd name="T105" fmla="*/ 298 h 699"/>
                <a:gd name="T106" fmla="*/ 41 w 65"/>
                <a:gd name="T107" fmla="*/ 316 h 699"/>
                <a:gd name="T108" fmla="*/ 35 w 65"/>
                <a:gd name="T109" fmla="*/ 346 h 699"/>
                <a:gd name="T110" fmla="*/ 29 w 65"/>
                <a:gd name="T111" fmla="*/ 382 h 699"/>
                <a:gd name="T112" fmla="*/ 29 w 65"/>
                <a:gd name="T113" fmla="*/ 412 h 699"/>
                <a:gd name="T114" fmla="*/ 29 w 65"/>
                <a:gd name="T115" fmla="*/ 412 h 699"/>
                <a:gd name="T116" fmla="*/ 24 w 65"/>
                <a:gd name="T117" fmla="*/ 448 h 699"/>
                <a:gd name="T118" fmla="*/ 18 w 65"/>
                <a:gd name="T119" fmla="*/ 496 h 699"/>
                <a:gd name="T120" fmla="*/ 18 w 65"/>
                <a:gd name="T121" fmla="*/ 555 h 699"/>
                <a:gd name="T122" fmla="*/ 18 w 65"/>
                <a:gd name="T123" fmla="*/ 633 h 6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5"/>
                <a:gd name="T187" fmla="*/ 0 h 699"/>
                <a:gd name="T188" fmla="*/ 65 w 65"/>
                <a:gd name="T189" fmla="*/ 699 h 6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5" h="699">
                  <a:moveTo>
                    <a:pt x="18" y="633"/>
                  </a:moveTo>
                  <a:lnTo>
                    <a:pt x="18" y="633"/>
                  </a:lnTo>
                  <a:lnTo>
                    <a:pt x="18" y="639"/>
                  </a:lnTo>
                  <a:lnTo>
                    <a:pt x="12" y="657"/>
                  </a:lnTo>
                  <a:lnTo>
                    <a:pt x="6" y="681"/>
                  </a:lnTo>
                  <a:lnTo>
                    <a:pt x="0" y="699"/>
                  </a:lnTo>
                  <a:lnTo>
                    <a:pt x="0" y="687"/>
                  </a:lnTo>
                  <a:lnTo>
                    <a:pt x="0" y="669"/>
                  </a:lnTo>
                  <a:lnTo>
                    <a:pt x="6" y="633"/>
                  </a:lnTo>
                  <a:lnTo>
                    <a:pt x="6" y="603"/>
                  </a:lnTo>
                  <a:lnTo>
                    <a:pt x="6" y="561"/>
                  </a:lnTo>
                  <a:lnTo>
                    <a:pt x="6" y="543"/>
                  </a:lnTo>
                  <a:lnTo>
                    <a:pt x="6" y="525"/>
                  </a:lnTo>
                  <a:lnTo>
                    <a:pt x="6" y="478"/>
                  </a:lnTo>
                  <a:lnTo>
                    <a:pt x="12" y="430"/>
                  </a:lnTo>
                  <a:lnTo>
                    <a:pt x="12" y="412"/>
                  </a:lnTo>
                  <a:lnTo>
                    <a:pt x="12" y="400"/>
                  </a:lnTo>
                  <a:lnTo>
                    <a:pt x="18" y="388"/>
                  </a:lnTo>
                  <a:lnTo>
                    <a:pt x="24" y="370"/>
                  </a:lnTo>
                  <a:lnTo>
                    <a:pt x="35" y="316"/>
                  </a:lnTo>
                  <a:lnTo>
                    <a:pt x="41" y="257"/>
                  </a:lnTo>
                  <a:lnTo>
                    <a:pt x="47" y="233"/>
                  </a:lnTo>
                  <a:lnTo>
                    <a:pt x="47" y="215"/>
                  </a:lnTo>
                  <a:lnTo>
                    <a:pt x="47" y="179"/>
                  </a:lnTo>
                  <a:lnTo>
                    <a:pt x="53" y="131"/>
                  </a:lnTo>
                  <a:lnTo>
                    <a:pt x="53" y="83"/>
                  </a:lnTo>
                  <a:lnTo>
                    <a:pt x="53" y="47"/>
                  </a:lnTo>
                  <a:lnTo>
                    <a:pt x="53" y="24"/>
                  </a:lnTo>
                  <a:lnTo>
                    <a:pt x="53" y="6"/>
                  </a:lnTo>
                  <a:lnTo>
                    <a:pt x="53" y="0"/>
                  </a:lnTo>
                  <a:lnTo>
                    <a:pt x="59" y="6"/>
                  </a:lnTo>
                  <a:lnTo>
                    <a:pt x="59" y="18"/>
                  </a:lnTo>
                  <a:lnTo>
                    <a:pt x="59" y="41"/>
                  </a:lnTo>
                  <a:lnTo>
                    <a:pt x="59" y="65"/>
                  </a:lnTo>
                  <a:lnTo>
                    <a:pt x="59" y="83"/>
                  </a:lnTo>
                  <a:lnTo>
                    <a:pt x="65" y="113"/>
                  </a:lnTo>
                  <a:lnTo>
                    <a:pt x="65" y="137"/>
                  </a:lnTo>
                  <a:lnTo>
                    <a:pt x="65" y="167"/>
                  </a:lnTo>
                  <a:lnTo>
                    <a:pt x="59" y="209"/>
                  </a:lnTo>
                  <a:lnTo>
                    <a:pt x="53" y="245"/>
                  </a:lnTo>
                  <a:lnTo>
                    <a:pt x="47" y="280"/>
                  </a:lnTo>
                  <a:lnTo>
                    <a:pt x="41" y="298"/>
                  </a:lnTo>
                  <a:lnTo>
                    <a:pt x="41" y="316"/>
                  </a:lnTo>
                  <a:lnTo>
                    <a:pt x="35" y="346"/>
                  </a:lnTo>
                  <a:lnTo>
                    <a:pt x="29" y="38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1289" name="Freeform 21"/>
            <p:cNvSpPr>
              <a:spLocks/>
            </p:cNvSpPr>
            <p:nvPr/>
          </p:nvSpPr>
          <p:spPr bwMode="auto">
            <a:xfrm flipH="1">
              <a:off x="431" y="3497"/>
              <a:ext cx="635" cy="221"/>
            </a:xfrm>
            <a:custGeom>
              <a:avLst/>
              <a:gdLst>
                <a:gd name="T0" fmla="*/ 246 w 246"/>
                <a:gd name="T1" fmla="*/ 0 h 155"/>
                <a:gd name="T2" fmla="*/ 246 w 246"/>
                <a:gd name="T3" fmla="*/ 6 h 155"/>
                <a:gd name="T4" fmla="*/ 240 w 246"/>
                <a:gd name="T5" fmla="*/ 18 h 155"/>
                <a:gd name="T6" fmla="*/ 228 w 246"/>
                <a:gd name="T7" fmla="*/ 54 h 155"/>
                <a:gd name="T8" fmla="*/ 210 w 246"/>
                <a:gd name="T9" fmla="*/ 95 h 155"/>
                <a:gd name="T10" fmla="*/ 204 w 246"/>
                <a:gd name="T11" fmla="*/ 107 h 155"/>
                <a:gd name="T12" fmla="*/ 192 w 246"/>
                <a:gd name="T13" fmla="*/ 119 h 155"/>
                <a:gd name="T14" fmla="*/ 192 w 246"/>
                <a:gd name="T15" fmla="*/ 119 h 155"/>
                <a:gd name="T16" fmla="*/ 180 w 246"/>
                <a:gd name="T17" fmla="*/ 125 h 155"/>
                <a:gd name="T18" fmla="*/ 168 w 246"/>
                <a:gd name="T19" fmla="*/ 131 h 155"/>
                <a:gd name="T20" fmla="*/ 126 w 246"/>
                <a:gd name="T21" fmla="*/ 143 h 155"/>
                <a:gd name="T22" fmla="*/ 66 w 246"/>
                <a:gd name="T23" fmla="*/ 155 h 155"/>
                <a:gd name="T24" fmla="*/ 6 w 246"/>
                <a:gd name="T25" fmla="*/ 143 h 155"/>
                <a:gd name="T26" fmla="*/ 6 w 246"/>
                <a:gd name="T27" fmla="*/ 143 h 155"/>
                <a:gd name="T28" fmla="*/ 0 w 246"/>
                <a:gd name="T29" fmla="*/ 143 h 155"/>
                <a:gd name="T30" fmla="*/ 0 w 246"/>
                <a:gd name="T31" fmla="*/ 137 h 155"/>
                <a:gd name="T32" fmla="*/ 6 w 246"/>
                <a:gd name="T33" fmla="*/ 125 h 155"/>
                <a:gd name="T34" fmla="*/ 6 w 246"/>
                <a:gd name="T35" fmla="*/ 125 h 155"/>
                <a:gd name="T36" fmla="*/ 12 w 246"/>
                <a:gd name="T37" fmla="*/ 113 h 155"/>
                <a:gd name="T38" fmla="*/ 24 w 246"/>
                <a:gd name="T39" fmla="*/ 101 h 155"/>
                <a:gd name="T40" fmla="*/ 66 w 246"/>
                <a:gd name="T41" fmla="*/ 77 h 155"/>
                <a:gd name="T42" fmla="*/ 66 w 246"/>
                <a:gd name="T43" fmla="*/ 77 h 155"/>
                <a:gd name="T44" fmla="*/ 66 w 246"/>
                <a:gd name="T45" fmla="*/ 71 h 155"/>
                <a:gd name="T46" fmla="*/ 78 w 246"/>
                <a:gd name="T47" fmla="*/ 66 h 155"/>
                <a:gd name="T48" fmla="*/ 78 w 246"/>
                <a:gd name="T49" fmla="*/ 66 h 155"/>
                <a:gd name="T50" fmla="*/ 78 w 246"/>
                <a:gd name="T51" fmla="*/ 60 h 155"/>
                <a:gd name="T52" fmla="*/ 84 w 246"/>
                <a:gd name="T53" fmla="*/ 48 h 155"/>
                <a:gd name="T54" fmla="*/ 84 w 246"/>
                <a:gd name="T55" fmla="*/ 36 h 155"/>
                <a:gd name="T56" fmla="*/ 90 w 246"/>
                <a:gd name="T57" fmla="*/ 30 h 155"/>
                <a:gd name="T58" fmla="*/ 90 w 246"/>
                <a:gd name="T59" fmla="*/ 30 h 155"/>
                <a:gd name="T60" fmla="*/ 90 w 246"/>
                <a:gd name="T61" fmla="*/ 36 h 155"/>
                <a:gd name="T62" fmla="*/ 84 w 246"/>
                <a:gd name="T63" fmla="*/ 48 h 155"/>
                <a:gd name="T64" fmla="*/ 84 w 246"/>
                <a:gd name="T65" fmla="*/ 66 h 155"/>
                <a:gd name="T66" fmla="*/ 90 w 246"/>
                <a:gd name="T67" fmla="*/ 66 h 155"/>
                <a:gd name="T68" fmla="*/ 90 w 246"/>
                <a:gd name="T69" fmla="*/ 66 h 155"/>
                <a:gd name="T70" fmla="*/ 96 w 246"/>
                <a:gd name="T71" fmla="*/ 60 h 155"/>
                <a:gd name="T72" fmla="*/ 114 w 246"/>
                <a:gd name="T73" fmla="*/ 54 h 155"/>
                <a:gd name="T74" fmla="*/ 156 w 246"/>
                <a:gd name="T75" fmla="*/ 30 h 155"/>
                <a:gd name="T76" fmla="*/ 204 w 246"/>
                <a:gd name="T77" fmla="*/ 6 h 155"/>
                <a:gd name="T78" fmla="*/ 228 w 246"/>
                <a:gd name="T79" fmla="*/ 0 h 155"/>
                <a:gd name="T80" fmla="*/ 246 w 246"/>
                <a:gd name="T81" fmla="*/ 0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6"/>
                <a:gd name="T124" fmla="*/ 0 h 155"/>
                <a:gd name="T125" fmla="*/ 246 w 24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6" h="155">
                  <a:moveTo>
                    <a:pt x="246" y="0"/>
                  </a:moveTo>
                  <a:lnTo>
                    <a:pt x="246" y="6"/>
                  </a:lnTo>
                  <a:lnTo>
                    <a:pt x="240" y="18"/>
                  </a:lnTo>
                  <a:lnTo>
                    <a:pt x="228" y="54"/>
                  </a:lnTo>
                  <a:lnTo>
                    <a:pt x="210" y="95"/>
                  </a:lnTo>
                  <a:lnTo>
                    <a:pt x="204" y="107"/>
                  </a:lnTo>
                  <a:lnTo>
                    <a:pt x="192" y="119"/>
                  </a:lnTo>
                  <a:lnTo>
                    <a:pt x="180" y="125"/>
                  </a:lnTo>
                  <a:lnTo>
                    <a:pt x="168" y="131"/>
                  </a:lnTo>
                  <a:lnTo>
                    <a:pt x="126" y="143"/>
                  </a:lnTo>
                  <a:lnTo>
                    <a:pt x="66" y="155"/>
                  </a:lnTo>
                  <a:lnTo>
                    <a:pt x="6" y="143"/>
                  </a:lnTo>
                  <a:lnTo>
                    <a:pt x="0" y="143"/>
                  </a:lnTo>
                  <a:lnTo>
                    <a:pt x="0" y="137"/>
                  </a:lnTo>
                  <a:lnTo>
                    <a:pt x="6" y="125"/>
                  </a:lnTo>
                  <a:lnTo>
                    <a:pt x="12" y="113"/>
                  </a:lnTo>
                  <a:lnTo>
                    <a:pt x="24" y="101"/>
                  </a:lnTo>
                  <a:lnTo>
                    <a:pt x="66" y="77"/>
                  </a:lnTo>
                  <a:lnTo>
                    <a:pt x="66" y="71"/>
                  </a:lnTo>
                  <a:lnTo>
                    <a:pt x="78" y="66"/>
                  </a:lnTo>
                  <a:lnTo>
                    <a:pt x="78" y="60"/>
                  </a:lnTo>
                  <a:lnTo>
                    <a:pt x="84" y="48"/>
                  </a:lnTo>
                  <a:lnTo>
                    <a:pt x="84" y="36"/>
                  </a:lnTo>
                  <a:lnTo>
                    <a:pt x="90" y="30"/>
                  </a:lnTo>
                  <a:lnTo>
                    <a:pt x="90" y="36"/>
                  </a:lnTo>
                  <a:lnTo>
                    <a:pt x="84" y="48"/>
                  </a:lnTo>
                  <a:lnTo>
                    <a:pt x="84" y="66"/>
                  </a:lnTo>
                  <a:lnTo>
                    <a:pt x="90" y="66"/>
                  </a:lnTo>
                  <a:lnTo>
                    <a:pt x="96" y="60"/>
                  </a:lnTo>
                  <a:lnTo>
                    <a:pt x="114" y="54"/>
                  </a:lnTo>
                  <a:lnTo>
                    <a:pt x="156" y="30"/>
                  </a:lnTo>
                  <a:lnTo>
                    <a:pt x="204" y="6"/>
                  </a:lnTo>
                  <a:lnTo>
                    <a:pt x="228" y="0"/>
                  </a:lnTo>
                  <a:lnTo>
                    <a:pt x="246" y="0"/>
                  </a:lnTo>
                  <a:close/>
                </a:path>
              </a:pathLst>
            </a:custGeom>
            <a:solidFill>
              <a:srgbClr val="F8C9A6"/>
            </a:solidFill>
            <a:ln w="9525">
              <a:noFill/>
              <a:round/>
              <a:headEnd/>
              <a:tailEnd/>
            </a:ln>
          </p:spPr>
          <p:txBody>
            <a:bodyPr/>
            <a:lstStyle/>
            <a:p>
              <a:endParaRPr lang="fr-FR"/>
            </a:p>
          </p:txBody>
        </p:sp>
        <p:sp>
          <p:nvSpPr>
            <p:cNvPr id="11290" name="Freeform 22"/>
            <p:cNvSpPr>
              <a:spLocks/>
            </p:cNvSpPr>
            <p:nvPr/>
          </p:nvSpPr>
          <p:spPr bwMode="auto">
            <a:xfrm flipH="1">
              <a:off x="263" y="3351"/>
              <a:ext cx="60" cy="51"/>
            </a:xfrm>
            <a:custGeom>
              <a:avLst/>
              <a:gdLst>
                <a:gd name="T0" fmla="*/ 23 w 23"/>
                <a:gd name="T1" fmla="*/ 0 h 36"/>
                <a:gd name="T2" fmla="*/ 23 w 23"/>
                <a:gd name="T3" fmla="*/ 0 h 36"/>
                <a:gd name="T4" fmla="*/ 18 w 23"/>
                <a:gd name="T5" fmla="*/ 6 h 36"/>
                <a:gd name="T6" fmla="*/ 6 w 23"/>
                <a:gd name="T7" fmla="*/ 18 h 36"/>
                <a:gd name="T8" fmla="*/ 0 w 23"/>
                <a:gd name="T9" fmla="*/ 36 h 36"/>
                <a:gd name="T10" fmla="*/ 0 60000 65536"/>
                <a:gd name="T11" fmla="*/ 0 60000 65536"/>
                <a:gd name="T12" fmla="*/ 0 60000 65536"/>
                <a:gd name="T13" fmla="*/ 0 60000 65536"/>
                <a:gd name="T14" fmla="*/ 0 60000 65536"/>
                <a:gd name="T15" fmla="*/ 0 w 23"/>
                <a:gd name="T16" fmla="*/ 0 h 36"/>
                <a:gd name="T17" fmla="*/ 23 w 23"/>
                <a:gd name="T18" fmla="*/ 36 h 36"/>
              </a:gdLst>
              <a:ahLst/>
              <a:cxnLst>
                <a:cxn ang="T10">
                  <a:pos x="T0" y="T1"/>
                </a:cxn>
                <a:cxn ang="T11">
                  <a:pos x="T2" y="T3"/>
                </a:cxn>
                <a:cxn ang="T12">
                  <a:pos x="T4" y="T5"/>
                </a:cxn>
                <a:cxn ang="T13">
                  <a:pos x="T6" y="T7"/>
                </a:cxn>
                <a:cxn ang="T14">
                  <a:pos x="T8" y="T9"/>
                </a:cxn>
              </a:cxnLst>
              <a:rect l="T15" t="T16" r="T17" b="T18"/>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1291" name="Freeform 23"/>
            <p:cNvSpPr>
              <a:spLocks/>
            </p:cNvSpPr>
            <p:nvPr/>
          </p:nvSpPr>
          <p:spPr bwMode="auto">
            <a:xfrm flipH="1">
              <a:off x="493" y="1351"/>
              <a:ext cx="494" cy="462"/>
            </a:xfrm>
            <a:custGeom>
              <a:avLst/>
              <a:gdLst>
                <a:gd name="T0" fmla="*/ 30 w 192"/>
                <a:gd name="T1" fmla="*/ 24 h 323"/>
                <a:gd name="T2" fmla="*/ 42 w 192"/>
                <a:gd name="T3" fmla="*/ 48 h 323"/>
                <a:gd name="T4" fmla="*/ 54 w 192"/>
                <a:gd name="T5" fmla="*/ 72 h 323"/>
                <a:gd name="T6" fmla="*/ 84 w 192"/>
                <a:gd name="T7" fmla="*/ 131 h 323"/>
                <a:gd name="T8" fmla="*/ 120 w 192"/>
                <a:gd name="T9" fmla="*/ 197 h 323"/>
                <a:gd name="T10" fmla="*/ 138 w 192"/>
                <a:gd name="T11" fmla="*/ 227 h 323"/>
                <a:gd name="T12" fmla="*/ 156 w 192"/>
                <a:gd name="T13" fmla="*/ 245 h 323"/>
                <a:gd name="T14" fmla="*/ 156 w 192"/>
                <a:gd name="T15" fmla="*/ 245 h 323"/>
                <a:gd name="T16" fmla="*/ 180 w 192"/>
                <a:gd name="T17" fmla="*/ 275 h 323"/>
                <a:gd name="T18" fmla="*/ 192 w 192"/>
                <a:gd name="T19" fmla="*/ 305 h 323"/>
                <a:gd name="T20" fmla="*/ 180 w 192"/>
                <a:gd name="T21" fmla="*/ 323 h 323"/>
                <a:gd name="T22" fmla="*/ 168 w 192"/>
                <a:gd name="T23" fmla="*/ 323 h 323"/>
                <a:gd name="T24" fmla="*/ 156 w 192"/>
                <a:gd name="T25" fmla="*/ 323 h 323"/>
                <a:gd name="T26" fmla="*/ 156 w 192"/>
                <a:gd name="T27" fmla="*/ 323 h 323"/>
                <a:gd name="T28" fmla="*/ 138 w 192"/>
                <a:gd name="T29" fmla="*/ 305 h 323"/>
                <a:gd name="T30" fmla="*/ 120 w 192"/>
                <a:gd name="T31" fmla="*/ 287 h 323"/>
                <a:gd name="T32" fmla="*/ 96 w 192"/>
                <a:gd name="T33" fmla="*/ 275 h 323"/>
                <a:gd name="T34" fmla="*/ 90 w 192"/>
                <a:gd name="T35" fmla="*/ 275 h 323"/>
                <a:gd name="T36" fmla="*/ 78 w 192"/>
                <a:gd name="T37" fmla="*/ 281 h 323"/>
                <a:gd name="T38" fmla="*/ 78 w 192"/>
                <a:gd name="T39" fmla="*/ 281 h 323"/>
                <a:gd name="T40" fmla="*/ 78 w 192"/>
                <a:gd name="T41" fmla="*/ 287 h 323"/>
                <a:gd name="T42" fmla="*/ 66 w 192"/>
                <a:gd name="T43" fmla="*/ 287 h 323"/>
                <a:gd name="T44" fmla="*/ 54 w 192"/>
                <a:gd name="T45" fmla="*/ 281 h 323"/>
                <a:gd name="T46" fmla="*/ 48 w 192"/>
                <a:gd name="T47" fmla="*/ 269 h 323"/>
                <a:gd name="T48" fmla="*/ 42 w 192"/>
                <a:gd name="T49" fmla="*/ 251 h 323"/>
                <a:gd name="T50" fmla="*/ 42 w 192"/>
                <a:gd name="T51" fmla="*/ 251 h 323"/>
                <a:gd name="T52" fmla="*/ 36 w 192"/>
                <a:gd name="T53" fmla="*/ 221 h 323"/>
                <a:gd name="T54" fmla="*/ 24 w 192"/>
                <a:gd name="T55" fmla="*/ 173 h 323"/>
                <a:gd name="T56" fmla="*/ 12 w 192"/>
                <a:gd name="T57" fmla="*/ 125 h 323"/>
                <a:gd name="T58" fmla="*/ 6 w 192"/>
                <a:gd name="T59" fmla="*/ 72 h 323"/>
                <a:gd name="T60" fmla="*/ 0 w 192"/>
                <a:gd name="T61" fmla="*/ 36 h 323"/>
                <a:gd name="T62" fmla="*/ 6 w 192"/>
                <a:gd name="T63" fmla="*/ 6 h 323"/>
                <a:gd name="T64" fmla="*/ 6 w 192"/>
                <a:gd name="T65" fmla="*/ 0 h 323"/>
                <a:gd name="T66" fmla="*/ 12 w 192"/>
                <a:gd name="T67" fmla="*/ 0 h 323"/>
                <a:gd name="T68" fmla="*/ 18 w 192"/>
                <a:gd name="T69" fmla="*/ 12 h 323"/>
                <a:gd name="T70" fmla="*/ 30 w 192"/>
                <a:gd name="T71" fmla="*/ 24 h 3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2"/>
                <a:gd name="T109" fmla="*/ 0 h 323"/>
                <a:gd name="T110" fmla="*/ 192 w 192"/>
                <a:gd name="T111" fmla="*/ 323 h 3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2" h="323">
                  <a:moveTo>
                    <a:pt x="30" y="24"/>
                  </a:moveTo>
                  <a:lnTo>
                    <a:pt x="42" y="48"/>
                  </a:lnTo>
                  <a:lnTo>
                    <a:pt x="54" y="72"/>
                  </a:lnTo>
                  <a:lnTo>
                    <a:pt x="84" y="131"/>
                  </a:lnTo>
                  <a:lnTo>
                    <a:pt x="120" y="197"/>
                  </a:lnTo>
                  <a:lnTo>
                    <a:pt x="138" y="227"/>
                  </a:lnTo>
                  <a:lnTo>
                    <a:pt x="156" y="245"/>
                  </a:lnTo>
                  <a:lnTo>
                    <a:pt x="180" y="275"/>
                  </a:lnTo>
                  <a:lnTo>
                    <a:pt x="192" y="305"/>
                  </a:lnTo>
                  <a:lnTo>
                    <a:pt x="180" y="323"/>
                  </a:lnTo>
                  <a:lnTo>
                    <a:pt x="168" y="323"/>
                  </a:lnTo>
                  <a:lnTo>
                    <a:pt x="156" y="323"/>
                  </a:lnTo>
                  <a:lnTo>
                    <a:pt x="138" y="305"/>
                  </a:lnTo>
                  <a:lnTo>
                    <a:pt x="120" y="287"/>
                  </a:lnTo>
                  <a:lnTo>
                    <a:pt x="96" y="275"/>
                  </a:lnTo>
                  <a:lnTo>
                    <a:pt x="90" y="275"/>
                  </a:lnTo>
                  <a:lnTo>
                    <a:pt x="78" y="281"/>
                  </a:lnTo>
                  <a:lnTo>
                    <a:pt x="78" y="287"/>
                  </a:lnTo>
                  <a:lnTo>
                    <a:pt x="66" y="287"/>
                  </a:lnTo>
                  <a:lnTo>
                    <a:pt x="54" y="281"/>
                  </a:lnTo>
                  <a:lnTo>
                    <a:pt x="48" y="269"/>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1292" name="Freeform 24"/>
            <p:cNvSpPr>
              <a:spLocks/>
            </p:cNvSpPr>
            <p:nvPr/>
          </p:nvSpPr>
          <p:spPr bwMode="auto">
            <a:xfrm flipH="1">
              <a:off x="493" y="1386"/>
              <a:ext cx="480" cy="427"/>
            </a:xfrm>
            <a:custGeom>
              <a:avLst/>
              <a:gdLst>
                <a:gd name="T0" fmla="*/ 30 w 186"/>
                <a:gd name="T1" fmla="*/ 30 h 299"/>
                <a:gd name="T2" fmla="*/ 42 w 186"/>
                <a:gd name="T3" fmla="*/ 48 h 299"/>
                <a:gd name="T4" fmla="*/ 48 w 186"/>
                <a:gd name="T5" fmla="*/ 72 h 299"/>
                <a:gd name="T6" fmla="*/ 78 w 186"/>
                <a:gd name="T7" fmla="*/ 125 h 299"/>
                <a:gd name="T8" fmla="*/ 108 w 186"/>
                <a:gd name="T9" fmla="*/ 179 h 299"/>
                <a:gd name="T10" fmla="*/ 150 w 186"/>
                <a:gd name="T11" fmla="*/ 227 h 299"/>
                <a:gd name="T12" fmla="*/ 150 w 186"/>
                <a:gd name="T13" fmla="*/ 227 h 299"/>
                <a:gd name="T14" fmla="*/ 174 w 186"/>
                <a:gd name="T15" fmla="*/ 263 h 299"/>
                <a:gd name="T16" fmla="*/ 186 w 186"/>
                <a:gd name="T17" fmla="*/ 287 h 299"/>
                <a:gd name="T18" fmla="*/ 174 w 186"/>
                <a:gd name="T19" fmla="*/ 299 h 299"/>
                <a:gd name="T20" fmla="*/ 162 w 186"/>
                <a:gd name="T21" fmla="*/ 299 h 299"/>
                <a:gd name="T22" fmla="*/ 150 w 186"/>
                <a:gd name="T23" fmla="*/ 293 h 299"/>
                <a:gd name="T24" fmla="*/ 150 w 186"/>
                <a:gd name="T25" fmla="*/ 293 h 299"/>
                <a:gd name="T26" fmla="*/ 132 w 186"/>
                <a:gd name="T27" fmla="*/ 281 h 299"/>
                <a:gd name="T28" fmla="*/ 114 w 186"/>
                <a:gd name="T29" fmla="*/ 263 h 299"/>
                <a:gd name="T30" fmla="*/ 90 w 186"/>
                <a:gd name="T31" fmla="*/ 251 h 299"/>
                <a:gd name="T32" fmla="*/ 84 w 186"/>
                <a:gd name="T33" fmla="*/ 251 h 299"/>
                <a:gd name="T34" fmla="*/ 72 w 186"/>
                <a:gd name="T35" fmla="*/ 257 h 299"/>
                <a:gd name="T36" fmla="*/ 72 w 186"/>
                <a:gd name="T37" fmla="*/ 257 h 299"/>
                <a:gd name="T38" fmla="*/ 72 w 186"/>
                <a:gd name="T39" fmla="*/ 263 h 299"/>
                <a:gd name="T40" fmla="*/ 66 w 186"/>
                <a:gd name="T41" fmla="*/ 263 h 299"/>
                <a:gd name="T42" fmla="*/ 54 w 186"/>
                <a:gd name="T43" fmla="*/ 257 h 299"/>
                <a:gd name="T44" fmla="*/ 48 w 186"/>
                <a:gd name="T45" fmla="*/ 245 h 299"/>
                <a:gd name="T46" fmla="*/ 42 w 186"/>
                <a:gd name="T47" fmla="*/ 227 h 299"/>
                <a:gd name="T48" fmla="*/ 42 w 186"/>
                <a:gd name="T49" fmla="*/ 227 h 299"/>
                <a:gd name="T50" fmla="*/ 30 w 186"/>
                <a:gd name="T51" fmla="*/ 191 h 299"/>
                <a:gd name="T52" fmla="*/ 24 w 186"/>
                <a:gd name="T53" fmla="*/ 149 h 299"/>
                <a:gd name="T54" fmla="*/ 12 w 186"/>
                <a:gd name="T55" fmla="*/ 107 h 299"/>
                <a:gd name="T56" fmla="*/ 0 w 186"/>
                <a:gd name="T57" fmla="*/ 66 h 299"/>
                <a:gd name="T58" fmla="*/ 0 w 186"/>
                <a:gd name="T59" fmla="*/ 30 h 299"/>
                <a:gd name="T60" fmla="*/ 0 w 186"/>
                <a:gd name="T61" fmla="*/ 6 h 299"/>
                <a:gd name="T62" fmla="*/ 6 w 186"/>
                <a:gd name="T63" fmla="*/ 0 h 299"/>
                <a:gd name="T64" fmla="*/ 12 w 186"/>
                <a:gd name="T65" fmla="*/ 6 h 299"/>
                <a:gd name="T66" fmla="*/ 18 w 186"/>
                <a:gd name="T67" fmla="*/ 12 h 299"/>
                <a:gd name="T68" fmla="*/ 30 w 186"/>
                <a:gd name="T69" fmla="*/ 30 h 2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6"/>
                <a:gd name="T106" fmla="*/ 0 h 299"/>
                <a:gd name="T107" fmla="*/ 186 w 186"/>
                <a:gd name="T108" fmla="*/ 299 h 2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6" h="299">
                  <a:moveTo>
                    <a:pt x="30" y="30"/>
                  </a:moveTo>
                  <a:lnTo>
                    <a:pt x="42" y="48"/>
                  </a:lnTo>
                  <a:lnTo>
                    <a:pt x="48" y="72"/>
                  </a:lnTo>
                  <a:lnTo>
                    <a:pt x="78" y="125"/>
                  </a:lnTo>
                  <a:lnTo>
                    <a:pt x="108" y="179"/>
                  </a:lnTo>
                  <a:lnTo>
                    <a:pt x="150" y="227"/>
                  </a:lnTo>
                  <a:lnTo>
                    <a:pt x="174" y="263"/>
                  </a:lnTo>
                  <a:lnTo>
                    <a:pt x="186" y="287"/>
                  </a:lnTo>
                  <a:lnTo>
                    <a:pt x="174" y="299"/>
                  </a:lnTo>
                  <a:lnTo>
                    <a:pt x="162" y="299"/>
                  </a:lnTo>
                  <a:lnTo>
                    <a:pt x="150" y="293"/>
                  </a:lnTo>
                  <a:lnTo>
                    <a:pt x="132" y="281"/>
                  </a:lnTo>
                  <a:lnTo>
                    <a:pt x="114" y="263"/>
                  </a:lnTo>
                  <a:lnTo>
                    <a:pt x="90" y="251"/>
                  </a:lnTo>
                  <a:lnTo>
                    <a:pt x="84" y="251"/>
                  </a:lnTo>
                  <a:lnTo>
                    <a:pt x="72" y="257"/>
                  </a:lnTo>
                  <a:lnTo>
                    <a:pt x="72" y="263"/>
                  </a:lnTo>
                  <a:lnTo>
                    <a:pt x="66" y="263"/>
                  </a:lnTo>
                  <a:lnTo>
                    <a:pt x="54" y="257"/>
                  </a:lnTo>
                  <a:lnTo>
                    <a:pt x="48" y="245"/>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1293" name="Freeform 25"/>
            <p:cNvSpPr>
              <a:spLocks/>
            </p:cNvSpPr>
            <p:nvPr/>
          </p:nvSpPr>
          <p:spPr bwMode="auto">
            <a:xfrm flipH="1">
              <a:off x="508" y="1428"/>
              <a:ext cx="465" cy="377"/>
            </a:xfrm>
            <a:custGeom>
              <a:avLst/>
              <a:gdLst>
                <a:gd name="T0" fmla="*/ 24 w 180"/>
                <a:gd name="T1" fmla="*/ 18 h 263"/>
                <a:gd name="T2" fmla="*/ 48 w 180"/>
                <a:gd name="T3" fmla="*/ 59 h 263"/>
                <a:gd name="T4" fmla="*/ 72 w 180"/>
                <a:gd name="T5" fmla="*/ 107 h 263"/>
                <a:gd name="T6" fmla="*/ 102 w 180"/>
                <a:gd name="T7" fmla="*/ 161 h 263"/>
                <a:gd name="T8" fmla="*/ 138 w 180"/>
                <a:gd name="T9" fmla="*/ 197 h 263"/>
                <a:gd name="T10" fmla="*/ 138 w 180"/>
                <a:gd name="T11" fmla="*/ 197 h 263"/>
                <a:gd name="T12" fmla="*/ 168 w 180"/>
                <a:gd name="T13" fmla="*/ 233 h 263"/>
                <a:gd name="T14" fmla="*/ 180 w 180"/>
                <a:gd name="T15" fmla="*/ 257 h 263"/>
                <a:gd name="T16" fmla="*/ 168 w 180"/>
                <a:gd name="T17" fmla="*/ 263 h 263"/>
                <a:gd name="T18" fmla="*/ 144 w 180"/>
                <a:gd name="T19" fmla="*/ 257 h 263"/>
                <a:gd name="T20" fmla="*/ 144 w 180"/>
                <a:gd name="T21" fmla="*/ 257 h 263"/>
                <a:gd name="T22" fmla="*/ 126 w 180"/>
                <a:gd name="T23" fmla="*/ 245 h 263"/>
                <a:gd name="T24" fmla="*/ 108 w 180"/>
                <a:gd name="T25" fmla="*/ 227 h 263"/>
                <a:gd name="T26" fmla="*/ 90 w 180"/>
                <a:gd name="T27" fmla="*/ 215 h 263"/>
                <a:gd name="T28" fmla="*/ 78 w 180"/>
                <a:gd name="T29" fmla="*/ 215 h 263"/>
                <a:gd name="T30" fmla="*/ 66 w 180"/>
                <a:gd name="T31" fmla="*/ 221 h 263"/>
                <a:gd name="T32" fmla="*/ 66 w 180"/>
                <a:gd name="T33" fmla="*/ 221 h 263"/>
                <a:gd name="T34" fmla="*/ 66 w 180"/>
                <a:gd name="T35" fmla="*/ 227 h 263"/>
                <a:gd name="T36" fmla="*/ 60 w 180"/>
                <a:gd name="T37" fmla="*/ 227 h 263"/>
                <a:gd name="T38" fmla="*/ 54 w 180"/>
                <a:gd name="T39" fmla="*/ 221 h 263"/>
                <a:gd name="T40" fmla="*/ 48 w 180"/>
                <a:gd name="T41" fmla="*/ 209 h 263"/>
                <a:gd name="T42" fmla="*/ 42 w 180"/>
                <a:gd name="T43" fmla="*/ 191 h 263"/>
                <a:gd name="T44" fmla="*/ 42 w 180"/>
                <a:gd name="T45" fmla="*/ 191 h 263"/>
                <a:gd name="T46" fmla="*/ 36 w 180"/>
                <a:gd name="T47" fmla="*/ 161 h 263"/>
                <a:gd name="T48" fmla="*/ 24 w 180"/>
                <a:gd name="T49" fmla="*/ 125 h 263"/>
                <a:gd name="T50" fmla="*/ 12 w 180"/>
                <a:gd name="T51" fmla="*/ 83 h 263"/>
                <a:gd name="T52" fmla="*/ 6 w 180"/>
                <a:gd name="T53" fmla="*/ 48 h 263"/>
                <a:gd name="T54" fmla="*/ 0 w 180"/>
                <a:gd name="T55" fmla="*/ 18 h 263"/>
                <a:gd name="T56" fmla="*/ 0 w 180"/>
                <a:gd name="T57" fmla="*/ 0 h 263"/>
                <a:gd name="T58" fmla="*/ 12 w 180"/>
                <a:gd name="T59" fmla="*/ 0 h 263"/>
                <a:gd name="T60" fmla="*/ 18 w 180"/>
                <a:gd name="T61" fmla="*/ 6 h 263"/>
                <a:gd name="T62" fmla="*/ 24 w 180"/>
                <a:gd name="T63" fmla="*/ 18 h 2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263"/>
                <a:gd name="T98" fmla="*/ 180 w 180"/>
                <a:gd name="T99" fmla="*/ 263 h 2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263">
                  <a:moveTo>
                    <a:pt x="24" y="18"/>
                  </a:moveTo>
                  <a:lnTo>
                    <a:pt x="48" y="59"/>
                  </a:lnTo>
                  <a:lnTo>
                    <a:pt x="72" y="107"/>
                  </a:lnTo>
                  <a:lnTo>
                    <a:pt x="102" y="161"/>
                  </a:lnTo>
                  <a:lnTo>
                    <a:pt x="138" y="197"/>
                  </a:lnTo>
                  <a:lnTo>
                    <a:pt x="168" y="233"/>
                  </a:lnTo>
                  <a:lnTo>
                    <a:pt x="180" y="257"/>
                  </a:lnTo>
                  <a:lnTo>
                    <a:pt x="168" y="263"/>
                  </a:lnTo>
                  <a:lnTo>
                    <a:pt x="144" y="257"/>
                  </a:lnTo>
                  <a:lnTo>
                    <a:pt x="126" y="245"/>
                  </a:lnTo>
                  <a:lnTo>
                    <a:pt x="108" y="227"/>
                  </a:lnTo>
                  <a:lnTo>
                    <a:pt x="90" y="215"/>
                  </a:lnTo>
                  <a:lnTo>
                    <a:pt x="78" y="215"/>
                  </a:lnTo>
                  <a:lnTo>
                    <a:pt x="66" y="221"/>
                  </a:lnTo>
                  <a:lnTo>
                    <a:pt x="66" y="227"/>
                  </a:lnTo>
                  <a:lnTo>
                    <a:pt x="60" y="227"/>
                  </a:lnTo>
                  <a:lnTo>
                    <a:pt x="54" y="221"/>
                  </a:lnTo>
                  <a:lnTo>
                    <a:pt x="48" y="209"/>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1294" name="Freeform 26"/>
            <p:cNvSpPr>
              <a:spLocks/>
            </p:cNvSpPr>
            <p:nvPr/>
          </p:nvSpPr>
          <p:spPr bwMode="auto">
            <a:xfrm flipH="1">
              <a:off x="525" y="1463"/>
              <a:ext cx="433" cy="342"/>
            </a:xfrm>
            <a:custGeom>
              <a:avLst/>
              <a:gdLst>
                <a:gd name="T0" fmla="*/ 18 w 168"/>
                <a:gd name="T1" fmla="*/ 24 h 239"/>
                <a:gd name="T2" fmla="*/ 36 w 168"/>
                <a:gd name="T3" fmla="*/ 59 h 239"/>
                <a:gd name="T4" fmla="*/ 60 w 168"/>
                <a:gd name="T5" fmla="*/ 101 h 239"/>
                <a:gd name="T6" fmla="*/ 90 w 168"/>
                <a:gd name="T7" fmla="*/ 143 h 239"/>
                <a:gd name="T8" fmla="*/ 126 w 168"/>
                <a:gd name="T9" fmla="*/ 179 h 239"/>
                <a:gd name="T10" fmla="*/ 126 w 168"/>
                <a:gd name="T11" fmla="*/ 179 h 239"/>
                <a:gd name="T12" fmla="*/ 156 w 168"/>
                <a:gd name="T13" fmla="*/ 209 h 239"/>
                <a:gd name="T14" fmla="*/ 168 w 168"/>
                <a:gd name="T15" fmla="*/ 233 h 239"/>
                <a:gd name="T16" fmla="*/ 156 w 168"/>
                <a:gd name="T17" fmla="*/ 239 h 239"/>
                <a:gd name="T18" fmla="*/ 132 w 168"/>
                <a:gd name="T19" fmla="*/ 227 h 239"/>
                <a:gd name="T20" fmla="*/ 132 w 168"/>
                <a:gd name="T21" fmla="*/ 227 h 239"/>
                <a:gd name="T22" fmla="*/ 114 w 168"/>
                <a:gd name="T23" fmla="*/ 215 h 239"/>
                <a:gd name="T24" fmla="*/ 102 w 168"/>
                <a:gd name="T25" fmla="*/ 197 h 239"/>
                <a:gd name="T26" fmla="*/ 78 w 168"/>
                <a:gd name="T27" fmla="*/ 191 h 239"/>
                <a:gd name="T28" fmla="*/ 72 w 168"/>
                <a:gd name="T29" fmla="*/ 191 h 239"/>
                <a:gd name="T30" fmla="*/ 60 w 168"/>
                <a:gd name="T31" fmla="*/ 197 h 239"/>
                <a:gd name="T32" fmla="*/ 60 w 168"/>
                <a:gd name="T33" fmla="*/ 197 h 239"/>
                <a:gd name="T34" fmla="*/ 60 w 168"/>
                <a:gd name="T35" fmla="*/ 197 h 239"/>
                <a:gd name="T36" fmla="*/ 54 w 168"/>
                <a:gd name="T37" fmla="*/ 203 h 239"/>
                <a:gd name="T38" fmla="*/ 48 w 168"/>
                <a:gd name="T39" fmla="*/ 191 h 239"/>
                <a:gd name="T40" fmla="*/ 42 w 168"/>
                <a:gd name="T41" fmla="*/ 179 h 239"/>
                <a:gd name="T42" fmla="*/ 36 w 168"/>
                <a:gd name="T43" fmla="*/ 161 h 239"/>
                <a:gd name="T44" fmla="*/ 36 w 168"/>
                <a:gd name="T45" fmla="*/ 161 h 239"/>
                <a:gd name="T46" fmla="*/ 30 w 168"/>
                <a:gd name="T47" fmla="*/ 131 h 239"/>
                <a:gd name="T48" fmla="*/ 18 w 168"/>
                <a:gd name="T49" fmla="*/ 101 h 239"/>
                <a:gd name="T50" fmla="*/ 12 w 168"/>
                <a:gd name="T51" fmla="*/ 65 h 239"/>
                <a:gd name="T52" fmla="*/ 0 w 168"/>
                <a:gd name="T53" fmla="*/ 35 h 239"/>
                <a:gd name="T54" fmla="*/ 0 w 168"/>
                <a:gd name="T55" fmla="*/ 12 h 239"/>
                <a:gd name="T56" fmla="*/ 0 w 168"/>
                <a:gd name="T57" fmla="*/ 0 h 239"/>
                <a:gd name="T58" fmla="*/ 6 w 168"/>
                <a:gd name="T59" fmla="*/ 0 h 239"/>
                <a:gd name="T60" fmla="*/ 18 w 168"/>
                <a:gd name="T61" fmla="*/ 24 h 2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239"/>
                <a:gd name="T95" fmla="*/ 168 w 168"/>
                <a:gd name="T96" fmla="*/ 239 h 2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239">
                  <a:moveTo>
                    <a:pt x="18" y="24"/>
                  </a:moveTo>
                  <a:lnTo>
                    <a:pt x="36" y="59"/>
                  </a:lnTo>
                  <a:lnTo>
                    <a:pt x="60" y="101"/>
                  </a:lnTo>
                  <a:lnTo>
                    <a:pt x="90" y="143"/>
                  </a:lnTo>
                  <a:lnTo>
                    <a:pt x="126" y="179"/>
                  </a:lnTo>
                  <a:lnTo>
                    <a:pt x="156" y="209"/>
                  </a:lnTo>
                  <a:lnTo>
                    <a:pt x="168" y="233"/>
                  </a:lnTo>
                  <a:lnTo>
                    <a:pt x="156" y="239"/>
                  </a:lnTo>
                  <a:lnTo>
                    <a:pt x="132" y="227"/>
                  </a:lnTo>
                  <a:lnTo>
                    <a:pt x="114" y="215"/>
                  </a:lnTo>
                  <a:lnTo>
                    <a:pt x="102" y="197"/>
                  </a:lnTo>
                  <a:lnTo>
                    <a:pt x="78" y="191"/>
                  </a:lnTo>
                  <a:lnTo>
                    <a:pt x="72" y="191"/>
                  </a:lnTo>
                  <a:lnTo>
                    <a:pt x="60" y="197"/>
                  </a:lnTo>
                  <a:lnTo>
                    <a:pt x="54" y="203"/>
                  </a:lnTo>
                  <a:lnTo>
                    <a:pt x="48" y="191"/>
                  </a:lnTo>
                  <a:lnTo>
                    <a:pt x="42" y="179"/>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1295" name="Freeform 27"/>
            <p:cNvSpPr>
              <a:spLocks/>
            </p:cNvSpPr>
            <p:nvPr/>
          </p:nvSpPr>
          <p:spPr bwMode="auto">
            <a:xfrm flipH="1">
              <a:off x="539" y="1497"/>
              <a:ext cx="419" cy="308"/>
            </a:xfrm>
            <a:custGeom>
              <a:avLst/>
              <a:gdLst>
                <a:gd name="T0" fmla="*/ 18 w 162"/>
                <a:gd name="T1" fmla="*/ 23 h 215"/>
                <a:gd name="T2" fmla="*/ 36 w 162"/>
                <a:gd name="T3" fmla="*/ 59 h 215"/>
                <a:gd name="T4" fmla="*/ 54 w 162"/>
                <a:gd name="T5" fmla="*/ 95 h 215"/>
                <a:gd name="T6" fmla="*/ 78 w 162"/>
                <a:gd name="T7" fmla="*/ 131 h 215"/>
                <a:gd name="T8" fmla="*/ 114 w 162"/>
                <a:gd name="T9" fmla="*/ 167 h 215"/>
                <a:gd name="T10" fmla="*/ 114 w 162"/>
                <a:gd name="T11" fmla="*/ 167 h 215"/>
                <a:gd name="T12" fmla="*/ 150 w 162"/>
                <a:gd name="T13" fmla="*/ 197 h 215"/>
                <a:gd name="T14" fmla="*/ 162 w 162"/>
                <a:gd name="T15" fmla="*/ 215 h 215"/>
                <a:gd name="T16" fmla="*/ 156 w 162"/>
                <a:gd name="T17" fmla="*/ 215 h 215"/>
                <a:gd name="T18" fmla="*/ 126 w 162"/>
                <a:gd name="T19" fmla="*/ 203 h 215"/>
                <a:gd name="T20" fmla="*/ 126 w 162"/>
                <a:gd name="T21" fmla="*/ 203 h 215"/>
                <a:gd name="T22" fmla="*/ 114 w 162"/>
                <a:gd name="T23" fmla="*/ 191 h 215"/>
                <a:gd name="T24" fmla="*/ 102 w 162"/>
                <a:gd name="T25" fmla="*/ 173 h 215"/>
                <a:gd name="T26" fmla="*/ 84 w 162"/>
                <a:gd name="T27" fmla="*/ 167 h 215"/>
                <a:gd name="T28" fmla="*/ 72 w 162"/>
                <a:gd name="T29" fmla="*/ 167 h 215"/>
                <a:gd name="T30" fmla="*/ 60 w 162"/>
                <a:gd name="T31" fmla="*/ 173 h 215"/>
                <a:gd name="T32" fmla="*/ 60 w 162"/>
                <a:gd name="T33" fmla="*/ 173 h 215"/>
                <a:gd name="T34" fmla="*/ 60 w 162"/>
                <a:gd name="T35" fmla="*/ 179 h 215"/>
                <a:gd name="T36" fmla="*/ 54 w 162"/>
                <a:gd name="T37" fmla="*/ 179 h 215"/>
                <a:gd name="T38" fmla="*/ 48 w 162"/>
                <a:gd name="T39" fmla="*/ 167 h 215"/>
                <a:gd name="T40" fmla="*/ 42 w 162"/>
                <a:gd name="T41" fmla="*/ 155 h 215"/>
                <a:gd name="T42" fmla="*/ 36 w 162"/>
                <a:gd name="T43" fmla="*/ 137 h 215"/>
                <a:gd name="T44" fmla="*/ 36 w 162"/>
                <a:gd name="T45" fmla="*/ 137 h 215"/>
                <a:gd name="T46" fmla="*/ 30 w 162"/>
                <a:gd name="T47" fmla="*/ 107 h 215"/>
                <a:gd name="T48" fmla="*/ 24 w 162"/>
                <a:gd name="T49" fmla="*/ 77 h 215"/>
                <a:gd name="T50" fmla="*/ 12 w 162"/>
                <a:gd name="T51" fmla="*/ 47 h 215"/>
                <a:gd name="T52" fmla="*/ 6 w 162"/>
                <a:gd name="T53" fmla="*/ 23 h 215"/>
                <a:gd name="T54" fmla="*/ 0 w 162"/>
                <a:gd name="T55" fmla="*/ 6 h 215"/>
                <a:gd name="T56" fmla="*/ 0 w 162"/>
                <a:gd name="T57" fmla="*/ 0 h 215"/>
                <a:gd name="T58" fmla="*/ 6 w 162"/>
                <a:gd name="T59" fmla="*/ 0 h 215"/>
                <a:gd name="T60" fmla="*/ 18 w 162"/>
                <a:gd name="T61" fmla="*/ 23 h 2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2"/>
                <a:gd name="T94" fmla="*/ 0 h 215"/>
                <a:gd name="T95" fmla="*/ 162 w 162"/>
                <a:gd name="T96" fmla="*/ 215 h 21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2" h="215">
                  <a:moveTo>
                    <a:pt x="18" y="23"/>
                  </a:moveTo>
                  <a:lnTo>
                    <a:pt x="36" y="59"/>
                  </a:lnTo>
                  <a:lnTo>
                    <a:pt x="54" y="95"/>
                  </a:lnTo>
                  <a:lnTo>
                    <a:pt x="78" y="131"/>
                  </a:lnTo>
                  <a:lnTo>
                    <a:pt x="114" y="167"/>
                  </a:lnTo>
                  <a:lnTo>
                    <a:pt x="150" y="197"/>
                  </a:lnTo>
                  <a:lnTo>
                    <a:pt x="162" y="215"/>
                  </a:lnTo>
                  <a:lnTo>
                    <a:pt x="156" y="215"/>
                  </a:lnTo>
                  <a:lnTo>
                    <a:pt x="126" y="203"/>
                  </a:lnTo>
                  <a:lnTo>
                    <a:pt x="114" y="191"/>
                  </a:lnTo>
                  <a:lnTo>
                    <a:pt x="102" y="173"/>
                  </a:lnTo>
                  <a:lnTo>
                    <a:pt x="84" y="167"/>
                  </a:lnTo>
                  <a:lnTo>
                    <a:pt x="72" y="167"/>
                  </a:lnTo>
                  <a:lnTo>
                    <a:pt x="60" y="173"/>
                  </a:lnTo>
                  <a:lnTo>
                    <a:pt x="60" y="179"/>
                  </a:lnTo>
                  <a:lnTo>
                    <a:pt x="54" y="179"/>
                  </a:lnTo>
                  <a:lnTo>
                    <a:pt x="48" y="167"/>
                  </a:lnTo>
                  <a:lnTo>
                    <a:pt x="42" y="155"/>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1296" name="Freeform 28"/>
            <p:cNvSpPr>
              <a:spLocks/>
            </p:cNvSpPr>
            <p:nvPr/>
          </p:nvSpPr>
          <p:spPr bwMode="auto">
            <a:xfrm flipH="1">
              <a:off x="432" y="1392"/>
              <a:ext cx="511" cy="658"/>
            </a:xfrm>
            <a:custGeom>
              <a:avLst/>
              <a:gdLst>
                <a:gd name="T0" fmla="*/ 66 w 198"/>
                <a:gd name="T1" fmla="*/ 0 h 460"/>
                <a:gd name="T2" fmla="*/ 96 w 198"/>
                <a:gd name="T3" fmla="*/ 6 h 460"/>
                <a:gd name="T4" fmla="*/ 126 w 198"/>
                <a:gd name="T5" fmla="*/ 18 h 460"/>
                <a:gd name="T6" fmla="*/ 168 w 198"/>
                <a:gd name="T7" fmla="*/ 60 h 460"/>
                <a:gd name="T8" fmla="*/ 192 w 198"/>
                <a:gd name="T9" fmla="*/ 120 h 460"/>
                <a:gd name="T10" fmla="*/ 198 w 198"/>
                <a:gd name="T11" fmla="*/ 185 h 460"/>
                <a:gd name="T12" fmla="*/ 192 w 198"/>
                <a:gd name="T13" fmla="*/ 257 h 460"/>
                <a:gd name="T14" fmla="*/ 180 w 198"/>
                <a:gd name="T15" fmla="*/ 329 h 460"/>
                <a:gd name="T16" fmla="*/ 162 w 198"/>
                <a:gd name="T17" fmla="*/ 389 h 460"/>
                <a:gd name="T18" fmla="*/ 138 w 198"/>
                <a:gd name="T19" fmla="*/ 436 h 460"/>
                <a:gd name="T20" fmla="*/ 138 w 198"/>
                <a:gd name="T21" fmla="*/ 436 h 460"/>
                <a:gd name="T22" fmla="*/ 120 w 198"/>
                <a:gd name="T23" fmla="*/ 454 h 460"/>
                <a:gd name="T24" fmla="*/ 102 w 198"/>
                <a:gd name="T25" fmla="*/ 460 h 460"/>
                <a:gd name="T26" fmla="*/ 90 w 198"/>
                <a:gd name="T27" fmla="*/ 448 h 460"/>
                <a:gd name="T28" fmla="*/ 72 w 198"/>
                <a:gd name="T29" fmla="*/ 430 h 460"/>
                <a:gd name="T30" fmla="*/ 54 w 198"/>
                <a:gd name="T31" fmla="*/ 401 h 460"/>
                <a:gd name="T32" fmla="*/ 42 w 198"/>
                <a:gd name="T33" fmla="*/ 365 h 460"/>
                <a:gd name="T34" fmla="*/ 18 w 198"/>
                <a:gd name="T35" fmla="*/ 275 h 460"/>
                <a:gd name="T36" fmla="*/ 6 w 198"/>
                <a:gd name="T37" fmla="*/ 174 h 460"/>
                <a:gd name="T38" fmla="*/ 0 w 198"/>
                <a:gd name="T39" fmla="*/ 132 h 460"/>
                <a:gd name="T40" fmla="*/ 6 w 198"/>
                <a:gd name="T41" fmla="*/ 90 h 460"/>
                <a:gd name="T42" fmla="*/ 12 w 198"/>
                <a:gd name="T43" fmla="*/ 54 h 460"/>
                <a:gd name="T44" fmla="*/ 24 w 198"/>
                <a:gd name="T45" fmla="*/ 24 h 460"/>
                <a:gd name="T46" fmla="*/ 42 w 198"/>
                <a:gd name="T47" fmla="*/ 6 h 460"/>
                <a:gd name="T48" fmla="*/ 66 w 198"/>
                <a:gd name="T49" fmla="*/ 0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460"/>
                <a:gd name="T77" fmla="*/ 198 w 198"/>
                <a:gd name="T78" fmla="*/ 460 h 4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6586B"/>
            </a:solidFill>
            <a:ln w="9525">
              <a:noFill/>
              <a:round/>
              <a:headEnd/>
              <a:tailEnd/>
            </a:ln>
          </p:spPr>
          <p:txBody>
            <a:bodyPr/>
            <a:lstStyle/>
            <a:p>
              <a:endParaRPr lang="fr-FR"/>
            </a:p>
          </p:txBody>
        </p:sp>
        <p:sp>
          <p:nvSpPr>
            <p:cNvPr id="11297" name="Freeform 29"/>
            <p:cNvSpPr>
              <a:spLocks/>
            </p:cNvSpPr>
            <p:nvPr/>
          </p:nvSpPr>
          <p:spPr bwMode="auto">
            <a:xfrm flipH="1">
              <a:off x="478" y="3540"/>
              <a:ext cx="386" cy="84"/>
            </a:xfrm>
            <a:custGeom>
              <a:avLst/>
              <a:gdLst>
                <a:gd name="T0" fmla="*/ 150 w 150"/>
                <a:gd name="T1" fmla="*/ 0 h 59"/>
                <a:gd name="T2" fmla="*/ 138 w 150"/>
                <a:gd name="T3" fmla="*/ 0 h 59"/>
                <a:gd name="T4" fmla="*/ 126 w 150"/>
                <a:gd name="T5" fmla="*/ 0 h 59"/>
                <a:gd name="T6" fmla="*/ 108 w 150"/>
                <a:gd name="T7" fmla="*/ 6 h 59"/>
                <a:gd name="T8" fmla="*/ 90 w 150"/>
                <a:gd name="T9" fmla="*/ 18 h 59"/>
                <a:gd name="T10" fmla="*/ 78 w 150"/>
                <a:gd name="T11" fmla="*/ 24 h 59"/>
                <a:gd name="T12" fmla="*/ 66 w 150"/>
                <a:gd name="T13" fmla="*/ 30 h 59"/>
                <a:gd name="T14" fmla="*/ 42 w 150"/>
                <a:gd name="T15" fmla="*/ 41 h 59"/>
                <a:gd name="T16" fmla="*/ 24 w 150"/>
                <a:gd name="T17" fmla="*/ 47 h 59"/>
                <a:gd name="T18" fmla="*/ 18 w 150"/>
                <a:gd name="T19" fmla="*/ 53 h 59"/>
                <a:gd name="T20" fmla="*/ 6 w 150"/>
                <a:gd name="T21" fmla="*/ 59 h 59"/>
                <a:gd name="T22" fmla="*/ 0 w 150"/>
                <a:gd name="T23" fmla="*/ 59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59"/>
                <a:gd name="T38" fmla="*/ 150 w 150"/>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1298" name="Freeform 30"/>
            <p:cNvSpPr>
              <a:spLocks/>
            </p:cNvSpPr>
            <p:nvPr/>
          </p:nvSpPr>
          <p:spPr bwMode="auto">
            <a:xfrm flipH="1">
              <a:off x="478" y="3557"/>
              <a:ext cx="401" cy="84"/>
            </a:xfrm>
            <a:custGeom>
              <a:avLst/>
              <a:gdLst>
                <a:gd name="T0" fmla="*/ 156 w 156"/>
                <a:gd name="T1" fmla="*/ 0 h 59"/>
                <a:gd name="T2" fmla="*/ 144 w 156"/>
                <a:gd name="T3" fmla="*/ 0 h 59"/>
                <a:gd name="T4" fmla="*/ 132 w 156"/>
                <a:gd name="T5" fmla="*/ 6 h 59"/>
                <a:gd name="T6" fmla="*/ 114 w 156"/>
                <a:gd name="T7" fmla="*/ 6 h 59"/>
                <a:gd name="T8" fmla="*/ 96 w 156"/>
                <a:gd name="T9" fmla="*/ 18 h 59"/>
                <a:gd name="T10" fmla="*/ 84 w 156"/>
                <a:gd name="T11" fmla="*/ 24 h 59"/>
                <a:gd name="T12" fmla="*/ 66 w 156"/>
                <a:gd name="T13" fmla="*/ 29 h 59"/>
                <a:gd name="T14" fmla="*/ 42 w 156"/>
                <a:gd name="T15" fmla="*/ 41 h 59"/>
                <a:gd name="T16" fmla="*/ 30 w 156"/>
                <a:gd name="T17" fmla="*/ 47 h 59"/>
                <a:gd name="T18" fmla="*/ 18 w 156"/>
                <a:gd name="T19" fmla="*/ 53 h 59"/>
                <a:gd name="T20" fmla="*/ 6 w 156"/>
                <a:gd name="T21" fmla="*/ 59 h 59"/>
                <a:gd name="T22" fmla="*/ 0 w 156"/>
                <a:gd name="T23" fmla="*/ 59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59"/>
                <a:gd name="T38" fmla="*/ 156 w 156"/>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solidFill>
              <a:srgbClr val="F8C9A6"/>
            </a:solidFill>
            <a:ln w="0">
              <a:solidFill>
                <a:srgbClr val="FFE57F"/>
              </a:solidFill>
              <a:prstDash val="solid"/>
              <a:round/>
              <a:headEnd/>
              <a:tailEnd/>
            </a:ln>
          </p:spPr>
          <p:txBody>
            <a:bodyPr/>
            <a:lstStyle/>
            <a:p>
              <a:endParaRPr lang="fr-FR"/>
            </a:p>
          </p:txBody>
        </p:sp>
        <p:sp>
          <p:nvSpPr>
            <p:cNvPr id="11299" name="Freeform 31"/>
            <p:cNvSpPr>
              <a:spLocks/>
            </p:cNvSpPr>
            <p:nvPr/>
          </p:nvSpPr>
          <p:spPr bwMode="auto">
            <a:xfrm flipH="1">
              <a:off x="678" y="2104"/>
              <a:ext cx="78" cy="103"/>
            </a:xfrm>
            <a:custGeom>
              <a:avLst/>
              <a:gdLst>
                <a:gd name="T0" fmla="*/ 0 w 30"/>
                <a:gd name="T1" fmla="*/ 24 h 72"/>
                <a:gd name="T2" fmla="*/ 0 w 30"/>
                <a:gd name="T3" fmla="*/ 24 h 72"/>
                <a:gd name="T4" fmla="*/ 6 w 30"/>
                <a:gd name="T5" fmla="*/ 18 h 72"/>
                <a:gd name="T6" fmla="*/ 18 w 30"/>
                <a:gd name="T7" fmla="*/ 18 h 72"/>
                <a:gd name="T8" fmla="*/ 24 w 30"/>
                <a:gd name="T9" fmla="*/ 6 h 72"/>
                <a:gd name="T10" fmla="*/ 24 w 30"/>
                <a:gd name="T11" fmla="*/ 6 h 72"/>
                <a:gd name="T12" fmla="*/ 30 w 30"/>
                <a:gd name="T13" fmla="*/ 0 h 72"/>
                <a:gd name="T14" fmla="*/ 30 w 30"/>
                <a:gd name="T15" fmla="*/ 12 h 72"/>
                <a:gd name="T16" fmla="*/ 24 w 30"/>
                <a:gd name="T17" fmla="*/ 30 h 72"/>
                <a:gd name="T18" fmla="*/ 24 w 30"/>
                <a:gd name="T19" fmla="*/ 30 h 72"/>
                <a:gd name="T20" fmla="*/ 24 w 30"/>
                <a:gd name="T21" fmla="*/ 42 h 72"/>
                <a:gd name="T22" fmla="*/ 24 w 30"/>
                <a:gd name="T23" fmla="*/ 54 h 72"/>
                <a:gd name="T24" fmla="*/ 18 w 30"/>
                <a:gd name="T25" fmla="*/ 66 h 72"/>
                <a:gd name="T26" fmla="*/ 12 w 30"/>
                <a:gd name="T27" fmla="*/ 72 h 72"/>
                <a:gd name="T28" fmla="*/ 12 w 30"/>
                <a:gd name="T29" fmla="*/ 72 h 72"/>
                <a:gd name="T30" fmla="*/ 12 w 30"/>
                <a:gd name="T31" fmla="*/ 66 h 72"/>
                <a:gd name="T32" fmla="*/ 6 w 30"/>
                <a:gd name="T33" fmla="*/ 54 h 72"/>
                <a:gd name="T34" fmla="*/ 6 w 30"/>
                <a:gd name="T35" fmla="*/ 36 h 72"/>
                <a:gd name="T36" fmla="*/ 0 w 30"/>
                <a:gd name="T37" fmla="*/ 24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72"/>
                <a:gd name="T59" fmla="*/ 30 w 30"/>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72">
                  <a:moveTo>
                    <a:pt x="0" y="24"/>
                  </a:moveTo>
                  <a:lnTo>
                    <a:pt x="0" y="24"/>
                  </a:lnTo>
                  <a:lnTo>
                    <a:pt x="6" y="18"/>
                  </a:lnTo>
                  <a:lnTo>
                    <a:pt x="18" y="18"/>
                  </a:lnTo>
                  <a:lnTo>
                    <a:pt x="24" y="6"/>
                  </a:lnTo>
                  <a:lnTo>
                    <a:pt x="30" y="0"/>
                  </a:lnTo>
                  <a:lnTo>
                    <a:pt x="30" y="12"/>
                  </a:lnTo>
                  <a:lnTo>
                    <a:pt x="24" y="30"/>
                  </a:lnTo>
                  <a:lnTo>
                    <a:pt x="24" y="42"/>
                  </a:lnTo>
                  <a:lnTo>
                    <a:pt x="24" y="54"/>
                  </a:lnTo>
                  <a:lnTo>
                    <a:pt x="18" y="66"/>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sp>
          <p:nvSpPr>
            <p:cNvPr id="11300" name="Freeform 32"/>
            <p:cNvSpPr>
              <a:spLocks/>
            </p:cNvSpPr>
            <p:nvPr/>
          </p:nvSpPr>
          <p:spPr bwMode="auto">
            <a:xfrm>
              <a:off x="264" y="1004"/>
              <a:ext cx="157" cy="131"/>
            </a:xfrm>
            <a:custGeom>
              <a:avLst/>
              <a:gdLst>
                <a:gd name="T0" fmla="*/ 157 w 157"/>
                <a:gd name="T1" fmla="*/ 131 h 131"/>
                <a:gd name="T2" fmla="*/ 57 w 157"/>
                <a:gd name="T3" fmla="*/ 31 h 131"/>
                <a:gd name="T4" fmla="*/ 0 w 157"/>
                <a:gd name="T5" fmla="*/ 3 h 131"/>
                <a:gd name="T6" fmla="*/ 0 60000 65536"/>
                <a:gd name="T7" fmla="*/ 0 60000 65536"/>
                <a:gd name="T8" fmla="*/ 0 60000 65536"/>
                <a:gd name="T9" fmla="*/ 0 w 157"/>
                <a:gd name="T10" fmla="*/ 0 h 131"/>
                <a:gd name="T11" fmla="*/ 157 w 157"/>
                <a:gd name="T12" fmla="*/ 131 h 131"/>
              </a:gdLst>
              <a:ahLst/>
              <a:cxnLst>
                <a:cxn ang="T6">
                  <a:pos x="T0" y="T1"/>
                </a:cxn>
                <a:cxn ang="T7">
                  <a:pos x="T2" y="T3"/>
                </a:cxn>
                <a:cxn ang="T8">
                  <a:pos x="T4" y="T5"/>
                </a:cxn>
              </a:cxnLst>
              <a:rect l="T9" t="T10" r="T11" b="T12"/>
              <a:pathLst>
                <a:path w="157" h="131">
                  <a:moveTo>
                    <a:pt x="157" y="131"/>
                  </a:moveTo>
                  <a:cubicBezTo>
                    <a:pt x="132" y="56"/>
                    <a:pt x="155" y="96"/>
                    <a:pt x="57" y="31"/>
                  </a:cubicBezTo>
                  <a:cubicBezTo>
                    <a:pt x="11" y="0"/>
                    <a:pt x="31" y="3"/>
                    <a:pt x="0" y="3"/>
                  </a:cubicBezTo>
                </a:path>
              </a:pathLst>
            </a:custGeom>
            <a:noFill/>
            <a:ln w="9525">
              <a:solidFill>
                <a:schemeClr val="tx1"/>
              </a:solidFill>
              <a:round/>
              <a:headEnd/>
              <a:tailEnd/>
            </a:ln>
          </p:spPr>
          <p:txBody>
            <a:bodyPr wrap="none" anchor="ctr"/>
            <a:lstStyle/>
            <a:p>
              <a:endParaRPr lang="fr-FR"/>
            </a:p>
          </p:txBody>
        </p:sp>
        <p:sp>
          <p:nvSpPr>
            <p:cNvPr id="11301" name="Freeform 33"/>
            <p:cNvSpPr>
              <a:spLocks/>
            </p:cNvSpPr>
            <p:nvPr/>
          </p:nvSpPr>
          <p:spPr bwMode="auto">
            <a:xfrm flipH="1">
              <a:off x="257" y="523"/>
              <a:ext cx="556" cy="744"/>
            </a:xfrm>
            <a:custGeom>
              <a:avLst/>
              <a:gdLst>
                <a:gd name="T0" fmla="*/ 60 w 216"/>
                <a:gd name="T1" fmla="*/ 0 h 520"/>
                <a:gd name="T2" fmla="*/ 102 w 216"/>
                <a:gd name="T3" fmla="*/ 6 h 520"/>
                <a:gd name="T4" fmla="*/ 138 w 216"/>
                <a:gd name="T5" fmla="*/ 24 h 520"/>
                <a:gd name="T6" fmla="*/ 162 w 216"/>
                <a:gd name="T7" fmla="*/ 42 h 520"/>
                <a:gd name="T8" fmla="*/ 186 w 216"/>
                <a:gd name="T9" fmla="*/ 72 h 520"/>
                <a:gd name="T10" fmla="*/ 210 w 216"/>
                <a:gd name="T11" fmla="*/ 138 h 520"/>
                <a:gd name="T12" fmla="*/ 216 w 216"/>
                <a:gd name="T13" fmla="*/ 215 h 520"/>
                <a:gd name="T14" fmla="*/ 210 w 216"/>
                <a:gd name="T15" fmla="*/ 299 h 520"/>
                <a:gd name="T16" fmla="*/ 192 w 216"/>
                <a:gd name="T17" fmla="*/ 383 h 520"/>
                <a:gd name="T18" fmla="*/ 174 w 216"/>
                <a:gd name="T19" fmla="*/ 448 h 520"/>
                <a:gd name="T20" fmla="*/ 162 w 216"/>
                <a:gd name="T21" fmla="*/ 478 h 520"/>
                <a:gd name="T22" fmla="*/ 150 w 216"/>
                <a:gd name="T23" fmla="*/ 496 h 520"/>
                <a:gd name="T24" fmla="*/ 150 w 216"/>
                <a:gd name="T25" fmla="*/ 496 h 520"/>
                <a:gd name="T26" fmla="*/ 132 w 216"/>
                <a:gd name="T27" fmla="*/ 514 h 520"/>
                <a:gd name="T28" fmla="*/ 114 w 216"/>
                <a:gd name="T29" fmla="*/ 520 h 520"/>
                <a:gd name="T30" fmla="*/ 96 w 216"/>
                <a:gd name="T31" fmla="*/ 508 h 520"/>
                <a:gd name="T32" fmla="*/ 78 w 216"/>
                <a:gd name="T33" fmla="*/ 484 h 520"/>
                <a:gd name="T34" fmla="*/ 54 w 216"/>
                <a:gd name="T35" fmla="*/ 448 h 520"/>
                <a:gd name="T36" fmla="*/ 42 w 216"/>
                <a:gd name="T37" fmla="*/ 407 h 520"/>
                <a:gd name="T38" fmla="*/ 24 w 216"/>
                <a:gd name="T39" fmla="*/ 359 h 520"/>
                <a:gd name="T40" fmla="*/ 12 w 216"/>
                <a:gd name="T41" fmla="*/ 305 h 520"/>
                <a:gd name="T42" fmla="*/ 0 w 216"/>
                <a:gd name="T43" fmla="*/ 198 h 520"/>
                <a:gd name="T44" fmla="*/ 0 w 216"/>
                <a:gd name="T45" fmla="*/ 144 h 520"/>
                <a:gd name="T46" fmla="*/ 0 w 216"/>
                <a:gd name="T47" fmla="*/ 96 h 520"/>
                <a:gd name="T48" fmla="*/ 6 w 216"/>
                <a:gd name="T49" fmla="*/ 60 h 520"/>
                <a:gd name="T50" fmla="*/ 18 w 216"/>
                <a:gd name="T51" fmla="*/ 24 h 520"/>
                <a:gd name="T52" fmla="*/ 36 w 216"/>
                <a:gd name="T53" fmla="*/ 6 h 520"/>
                <a:gd name="T54" fmla="*/ 60 w 216"/>
                <a:gd name="T55" fmla="*/ 0 h 5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6"/>
                <a:gd name="T85" fmla="*/ 0 h 520"/>
                <a:gd name="T86" fmla="*/ 216 w 216"/>
                <a:gd name="T87" fmla="*/ 520 h 5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1302" name="Freeform 34"/>
            <p:cNvSpPr>
              <a:spLocks/>
            </p:cNvSpPr>
            <p:nvPr/>
          </p:nvSpPr>
          <p:spPr bwMode="auto">
            <a:xfrm flipH="1">
              <a:off x="288" y="1440"/>
              <a:ext cx="384" cy="2061"/>
            </a:xfrm>
            <a:custGeom>
              <a:avLst/>
              <a:gdLst>
                <a:gd name="T0" fmla="*/ 331 w 473"/>
                <a:gd name="T1" fmla="*/ 0 h 2463"/>
                <a:gd name="T2" fmla="*/ 379 w 473"/>
                <a:gd name="T3" fmla="*/ 47 h 2463"/>
                <a:gd name="T4" fmla="*/ 426 w 473"/>
                <a:gd name="T5" fmla="*/ 79 h 2463"/>
                <a:gd name="T6" fmla="*/ 458 w 473"/>
                <a:gd name="T7" fmla="*/ 174 h 2463"/>
                <a:gd name="T8" fmla="*/ 410 w 473"/>
                <a:gd name="T9" fmla="*/ 316 h 2463"/>
                <a:gd name="T10" fmla="*/ 395 w 473"/>
                <a:gd name="T11" fmla="*/ 363 h 2463"/>
                <a:gd name="T12" fmla="*/ 410 w 473"/>
                <a:gd name="T13" fmla="*/ 411 h 2463"/>
                <a:gd name="T14" fmla="*/ 473 w 473"/>
                <a:gd name="T15" fmla="*/ 505 h 2463"/>
                <a:gd name="T16" fmla="*/ 395 w 473"/>
                <a:gd name="T17" fmla="*/ 726 h 2463"/>
                <a:gd name="T18" fmla="*/ 379 w 473"/>
                <a:gd name="T19" fmla="*/ 837 h 2463"/>
                <a:gd name="T20" fmla="*/ 379 w 473"/>
                <a:gd name="T21" fmla="*/ 1026 h 2463"/>
                <a:gd name="T22" fmla="*/ 284 w 473"/>
                <a:gd name="T23" fmla="*/ 1089 h 2463"/>
                <a:gd name="T24" fmla="*/ 252 w 473"/>
                <a:gd name="T25" fmla="*/ 1231 h 2463"/>
                <a:gd name="T26" fmla="*/ 221 w 473"/>
                <a:gd name="T27" fmla="*/ 1389 h 2463"/>
                <a:gd name="T28" fmla="*/ 174 w 473"/>
                <a:gd name="T29" fmla="*/ 1405 h 2463"/>
                <a:gd name="T30" fmla="*/ 126 w 473"/>
                <a:gd name="T31" fmla="*/ 1437 h 2463"/>
                <a:gd name="T32" fmla="*/ 47 w 473"/>
                <a:gd name="T33" fmla="*/ 1673 h 2463"/>
                <a:gd name="T34" fmla="*/ 63 w 473"/>
                <a:gd name="T35" fmla="*/ 1721 h 2463"/>
                <a:gd name="T36" fmla="*/ 31 w 473"/>
                <a:gd name="T37" fmla="*/ 1815 h 2463"/>
                <a:gd name="T38" fmla="*/ 47 w 473"/>
                <a:gd name="T39" fmla="*/ 2021 h 2463"/>
                <a:gd name="T40" fmla="*/ 16 w 473"/>
                <a:gd name="T41" fmla="*/ 2115 h 2463"/>
                <a:gd name="T42" fmla="*/ 95 w 473"/>
                <a:gd name="T43" fmla="*/ 2194 h 2463"/>
                <a:gd name="T44" fmla="*/ 63 w 473"/>
                <a:gd name="T45" fmla="*/ 2242 h 2463"/>
                <a:gd name="T46" fmla="*/ 0 w 473"/>
                <a:gd name="T47" fmla="*/ 2463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p:spPr>
          <p:txBody>
            <a:bodyPr wrap="none" anchor="ctr"/>
            <a:lstStyle/>
            <a:p>
              <a:endParaRPr lang="fr-FR"/>
            </a:p>
          </p:txBody>
        </p:sp>
        <p:sp>
          <p:nvSpPr>
            <p:cNvPr id="11303" name="Freeform 35"/>
            <p:cNvSpPr>
              <a:spLocks/>
            </p:cNvSpPr>
            <p:nvPr/>
          </p:nvSpPr>
          <p:spPr bwMode="auto">
            <a:xfrm flipH="1">
              <a:off x="343" y="1354"/>
              <a:ext cx="519" cy="1121"/>
            </a:xfrm>
            <a:custGeom>
              <a:avLst/>
              <a:gdLst>
                <a:gd name="T0" fmla="*/ 511 w 519"/>
                <a:gd name="T1" fmla="*/ 0 h 1121"/>
                <a:gd name="T2" fmla="*/ 448 w 519"/>
                <a:gd name="T3" fmla="*/ 79 h 1121"/>
                <a:gd name="T4" fmla="*/ 417 w 519"/>
                <a:gd name="T5" fmla="*/ 126 h 1121"/>
                <a:gd name="T6" fmla="*/ 322 w 519"/>
                <a:gd name="T7" fmla="*/ 158 h 1121"/>
                <a:gd name="T8" fmla="*/ 275 w 519"/>
                <a:gd name="T9" fmla="*/ 173 h 1121"/>
                <a:gd name="T10" fmla="*/ 243 w 519"/>
                <a:gd name="T11" fmla="*/ 221 h 1121"/>
                <a:gd name="T12" fmla="*/ 211 w 519"/>
                <a:gd name="T13" fmla="*/ 316 h 1121"/>
                <a:gd name="T14" fmla="*/ 259 w 519"/>
                <a:gd name="T15" fmla="*/ 347 h 1121"/>
                <a:gd name="T16" fmla="*/ 164 w 519"/>
                <a:gd name="T17" fmla="*/ 363 h 1121"/>
                <a:gd name="T18" fmla="*/ 101 w 519"/>
                <a:gd name="T19" fmla="*/ 473 h 1121"/>
                <a:gd name="T20" fmla="*/ 53 w 519"/>
                <a:gd name="T21" fmla="*/ 600 h 1121"/>
                <a:gd name="T22" fmla="*/ 6 w 519"/>
                <a:gd name="T23" fmla="*/ 631 h 1121"/>
                <a:gd name="T24" fmla="*/ 22 w 519"/>
                <a:gd name="T25" fmla="*/ 679 h 1121"/>
                <a:gd name="T26" fmla="*/ 164 w 519"/>
                <a:gd name="T27" fmla="*/ 663 h 1121"/>
                <a:gd name="T28" fmla="*/ 148 w 519"/>
                <a:gd name="T29" fmla="*/ 584 h 1121"/>
                <a:gd name="T30" fmla="*/ 196 w 519"/>
                <a:gd name="T31" fmla="*/ 552 h 1121"/>
                <a:gd name="T32" fmla="*/ 211 w 519"/>
                <a:gd name="T33" fmla="*/ 631 h 1121"/>
                <a:gd name="T34" fmla="*/ 290 w 519"/>
                <a:gd name="T35" fmla="*/ 615 h 1121"/>
                <a:gd name="T36" fmla="*/ 180 w 519"/>
                <a:gd name="T37" fmla="*/ 742 h 1121"/>
                <a:gd name="T38" fmla="*/ 227 w 519"/>
                <a:gd name="T39" fmla="*/ 773 h 1121"/>
                <a:gd name="T40" fmla="*/ 164 w 519"/>
                <a:gd name="T41" fmla="*/ 836 h 1121"/>
                <a:gd name="T42" fmla="*/ 196 w 519"/>
                <a:gd name="T43" fmla="*/ 915 h 1121"/>
                <a:gd name="T44" fmla="*/ 117 w 519"/>
                <a:gd name="T45" fmla="*/ 994 h 1121"/>
                <a:gd name="T46" fmla="*/ 164 w 519"/>
                <a:gd name="T47" fmla="*/ 1026 h 1121"/>
                <a:gd name="T48" fmla="*/ 227 w 519"/>
                <a:gd name="T49" fmla="*/ 1121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p:spPr>
          <p:txBody>
            <a:bodyPr wrap="none" anchor="ctr"/>
            <a:lstStyle/>
            <a:p>
              <a:endParaRPr lang="fr-FR"/>
            </a:p>
          </p:txBody>
        </p:sp>
        <p:sp>
          <p:nvSpPr>
            <p:cNvPr id="11304" name="Freeform 36"/>
            <p:cNvSpPr>
              <a:spLocks/>
            </p:cNvSpPr>
            <p:nvPr/>
          </p:nvSpPr>
          <p:spPr bwMode="auto">
            <a:xfrm flipH="1">
              <a:off x="240" y="2096"/>
              <a:ext cx="726" cy="1605"/>
            </a:xfrm>
            <a:custGeom>
              <a:avLst/>
              <a:gdLst>
                <a:gd name="T0" fmla="*/ 521 w 726"/>
                <a:gd name="T1" fmla="*/ 0 h 1605"/>
                <a:gd name="T2" fmla="*/ 552 w 726"/>
                <a:gd name="T3" fmla="*/ 126 h 1605"/>
                <a:gd name="T4" fmla="*/ 694 w 726"/>
                <a:gd name="T5" fmla="*/ 205 h 1605"/>
                <a:gd name="T6" fmla="*/ 647 w 726"/>
                <a:gd name="T7" fmla="*/ 394 h 1605"/>
                <a:gd name="T8" fmla="*/ 663 w 726"/>
                <a:gd name="T9" fmla="*/ 442 h 1605"/>
                <a:gd name="T10" fmla="*/ 694 w 726"/>
                <a:gd name="T11" fmla="*/ 489 h 1605"/>
                <a:gd name="T12" fmla="*/ 726 w 726"/>
                <a:gd name="T13" fmla="*/ 584 h 1605"/>
                <a:gd name="T14" fmla="*/ 552 w 726"/>
                <a:gd name="T15" fmla="*/ 710 h 1605"/>
                <a:gd name="T16" fmla="*/ 505 w 726"/>
                <a:gd name="T17" fmla="*/ 915 h 1605"/>
                <a:gd name="T18" fmla="*/ 473 w 726"/>
                <a:gd name="T19" fmla="*/ 1010 h 1605"/>
                <a:gd name="T20" fmla="*/ 568 w 726"/>
                <a:gd name="T21" fmla="*/ 994 h 1605"/>
                <a:gd name="T22" fmla="*/ 615 w 726"/>
                <a:gd name="T23" fmla="*/ 978 h 1605"/>
                <a:gd name="T24" fmla="*/ 600 w 726"/>
                <a:gd name="T25" fmla="*/ 1042 h 1605"/>
                <a:gd name="T26" fmla="*/ 568 w 726"/>
                <a:gd name="T27" fmla="*/ 1152 h 1605"/>
                <a:gd name="T28" fmla="*/ 473 w 726"/>
                <a:gd name="T29" fmla="*/ 1199 h 1605"/>
                <a:gd name="T30" fmla="*/ 489 w 726"/>
                <a:gd name="T31" fmla="*/ 1342 h 1605"/>
                <a:gd name="T32" fmla="*/ 394 w 726"/>
                <a:gd name="T33" fmla="*/ 1373 h 1605"/>
                <a:gd name="T34" fmla="*/ 205 w 726"/>
                <a:gd name="T35" fmla="*/ 1452 h 1605"/>
                <a:gd name="T36" fmla="*/ 173 w 726"/>
                <a:gd name="T37" fmla="*/ 1499 h 1605"/>
                <a:gd name="T38" fmla="*/ 157 w 726"/>
                <a:gd name="T39" fmla="*/ 1547 h 1605"/>
                <a:gd name="T40" fmla="*/ 110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p:spPr>
          <p:txBody>
            <a:bodyPr wrap="none" anchor="ctr"/>
            <a:lstStyle/>
            <a:p>
              <a:endParaRPr lang="fr-FR"/>
            </a:p>
          </p:txBody>
        </p:sp>
        <p:sp>
          <p:nvSpPr>
            <p:cNvPr id="11305" name="Freeform 37"/>
            <p:cNvSpPr>
              <a:spLocks/>
            </p:cNvSpPr>
            <p:nvPr/>
          </p:nvSpPr>
          <p:spPr bwMode="auto">
            <a:xfrm>
              <a:off x="497" y="1051"/>
              <a:ext cx="52" cy="215"/>
            </a:xfrm>
            <a:custGeom>
              <a:avLst/>
              <a:gdLst>
                <a:gd name="T0" fmla="*/ 10 w 52"/>
                <a:gd name="T1" fmla="*/ 215 h 215"/>
                <a:gd name="T2" fmla="*/ 38 w 52"/>
                <a:gd name="T3" fmla="*/ 172 h 215"/>
                <a:gd name="T4" fmla="*/ 52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p:spPr>
          <p:txBody>
            <a:bodyPr wrap="none" anchor="ctr"/>
            <a:lstStyle/>
            <a:p>
              <a:endParaRPr lang="fr-FR"/>
            </a:p>
          </p:txBody>
        </p:sp>
        <p:grpSp>
          <p:nvGrpSpPr>
            <p:cNvPr id="3" name="Group 38"/>
            <p:cNvGrpSpPr>
              <a:grpSpLocks/>
            </p:cNvGrpSpPr>
            <p:nvPr/>
          </p:nvGrpSpPr>
          <p:grpSpPr bwMode="auto">
            <a:xfrm>
              <a:off x="1248" y="139"/>
              <a:ext cx="1248" cy="3511"/>
              <a:chOff x="1248" y="139"/>
              <a:chExt cx="1248" cy="3511"/>
            </a:xfrm>
          </p:grpSpPr>
          <p:sp>
            <p:nvSpPr>
              <p:cNvPr id="11367" name="Freeform 39" descr="blanc)"/>
              <p:cNvSpPr>
                <a:spLocks/>
              </p:cNvSpPr>
              <p:nvPr/>
            </p:nvSpPr>
            <p:spPr bwMode="auto">
              <a:xfrm flipH="1">
                <a:off x="1248" y="283"/>
                <a:ext cx="1248" cy="3367"/>
              </a:xfrm>
              <a:custGeom>
                <a:avLst/>
                <a:gdLst>
                  <a:gd name="T0" fmla="*/ 491 w 521"/>
                  <a:gd name="T1" fmla="*/ 227 h 2354"/>
                  <a:gd name="T2" fmla="*/ 521 w 521"/>
                  <a:gd name="T3" fmla="*/ 376 h 2354"/>
                  <a:gd name="T4" fmla="*/ 515 w 521"/>
                  <a:gd name="T5" fmla="*/ 454 h 2354"/>
                  <a:gd name="T6" fmla="*/ 479 w 521"/>
                  <a:gd name="T7" fmla="*/ 580 h 2354"/>
                  <a:gd name="T8" fmla="*/ 479 w 521"/>
                  <a:gd name="T9" fmla="*/ 639 h 2354"/>
                  <a:gd name="T10" fmla="*/ 449 w 521"/>
                  <a:gd name="T11" fmla="*/ 843 h 2354"/>
                  <a:gd name="T12" fmla="*/ 437 w 521"/>
                  <a:gd name="T13" fmla="*/ 902 h 2354"/>
                  <a:gd name="T14" fmla="*/ 414 w 521"/>
                  <a:gd name="T15" fmla="*/ 1129 h 2354"/>
                  <a:gd name="T16" fmla="*/ 408 w 521"/>
                  <a:gd name="T17" fmla="*/ 1201 h 2354"/>
                  <a:gd name="T18" fmla="*/ 431 w 521"/>
                  <a:gd name="T19" fmla="*/ 1315 h 2354"/>
                  <a:gd name="T20" fmla="*/ 437 w 521"/>
                  <a:gd name="T21" fmla="*/ 1362 h 2354"/>
                  <a:gd name="T22" fmla="*/ 449 w 521"/>
                  <a:gd name="T23" fmla="*/ 1416 h 2354"/>
                  <a:gd name="T24" fmla="*/ 455 w 521"/>
                  <a:gd name="T25" fmla="*/ 1578 h 2354"/>
                  <a:gd name="T26" fmla="*/ 414 w 521"/>
                  <a:gd name="T27" fmla="*/ 1685 h 2354"/>
                  <a:gd name="T28" fmla="*/ 396 w 521"/>
                  <a:gd name="T29" fmla="*/ 1823 h 2354"/>
                  <a:gd name="T30" fmla="*/ 390 w 521"/>
                  <a:gd name="T31" fmla="*/ 1876 h 2354"/>
                  <a:gd name="T32" fmla="*/ 384 w 521"/>
                  <a:gd name="T33" fmla="*/ 1978 h 2354"/>
                  <a:gd name="T34" fmla="*/ 431 w 521"/>
                  <a:gd name="T35" fmla="*/ 2020 h 2354"/>
                  <a:gd name="T36" fmla="*/ 455 w 521"/>
                  <a:gd name="T37" fmla="*/ 2074 h 2354"/>
                  <a:gd name="T38" fmla="*/ 414 w 521"/>
                  <a:gd name="T39" fmla="*/ 2127 h 2354"/>
                  <a:gd name="T40" fmla="*/ 372 w 521"/>
                  <a:gd name="T41" fmla="*/ 2181 h 2354"/>
                  <a:gd name="T42" fmla="*/ 324 w 521"/>
                  <a:gd name="T43" fmla="*/ 2318 h 2354"/>
                  <a:gd name="T44" fmla="*/ 312 w 521"/>
                  <a:gd name="T45" fmla="*/ 2336 h 2354"/>
                  <a:gd name="T46" fmla="*/ 240 w 521"/>
                  <a:gd name="T47" fmla="*/ 2354 h 2354"/>
                  <a:gd name="T48" fmla="*/ 180 w 521"/>
                  <a:gd name="T49" fmla="*/ 2342 h 2354"/>
                  <a:gd name="T50" fmla="*/ 198 w 521"/>
                  <a:gd name="T51" fmla="*/ 2289 h 2354"/>
                  <a:gd name="T52" fmla="*/ 216 w 521"/>
                  <a:gd name="T53" fmla="*/ 2115 h 2354"/>
                  <a:gd name="T54" fmla="*/ 222 w 521"/>
                  <a:gd name="T55" fmla="*/ 2002 h 2354"/>
                  <a:gd name="T56" fmla="*/ 228 w 521"/>
                  <a:gd name="T57" fmla="*/ 1888 h 2354"/>
                  <a:gd name="T58" fmla="*/ 234 w 521"/>
                  <a:gd name="T59" fmla="*/ 1757 h 2354"/>
                  <a:gd name="T60" fmla="*/ 234 w 521"/>
                  <a:gd name="T61" fmla="*/ 1578 h 2354"/>
                  <a:gd name="T62" fmla="*/ 234 w 521"/>
                  <a:gd name="T63" fmla="*/ 1488 h 2354"/>
                  <a:gd name="T64" fmla="*/ 234 w 521"/>
                  <a:gd name="T65" fmla="*/ 1350 h 2354"/>
                  <a:gd name="T66" fmla="*/ 222 w 521"/>
                  <a:gd name="T67" fmla="*/ 1303 h 2354"/>
                  <a:gd name="T68" fmla="*/ 186 w 521"/>
                  <a:gd name="T69" fmla="*/ 1219 h 2354"/>
                  <a:gd name="T70" fmla="*/ 180 w 521"/>
                  <a:gd name="T71" fmla="*/ 1195 h 2354"/>
                  <a:gd name="T72" fmla="*/ 180 w 521"/>
                  <a:gd name="T73" fmla="*/ 1135 h 2354"/>
                  <a:gd name="T74" fmla="*/ 168 w 521"/>
                  <a:gd name="T75" fmla="*/ 1022 h 2354"/>
                  <a:gd name="T76" fmla="*/ 156 w 521"/>
                  <a:gd name="T77" fmla="*/ 962 h 2354"/>
                  <a:gd name="T78" fmla="*/ 132 w 521"/>
                  <a:gd name="T79" fmla="*/ 837 h 2354"/>
                  <a:gd name="T80" fmla="*/ 114 w 521"/>
                  <a:gd name="T81" fmla="*/ 627 h 2354"/>
                  <a:gd name="T82" fmla="*/ 120 w 521"/>
                  <a:gd name="T83" fmla="*/ 562 h 2354"/>
                  <a:gd name="T84" fmla="*/ 114 w 521"/>
                  <a:gd name="T85" fmla="*/ 448 h 2354"/>
                  <a:gd name="T86" fmla="*/ 90 w 521"/>
                  <a:gd name="T87" fmla="*/ 406 h 2354"/>
                  <a:gd name="T88" fmla="*/ 18 w 521"/>
                  <a:gd name="T89" fmla="*/ 305 h 2354"/>
                  <a:gd name="T90" fmla="*/ 0 w 521"/>
                  <a:gd name="T91" fmla="*/ 221 h 2354"/>
                  <a:gd name="T92" fmla="*/ 54 w 521"/>
                  <a:gd name="T93" fmla="*/ 42 h 2354"/>
                  <a:gd name="T94" fmla="*/ 156 w 521"/>
                  <a:gd name="T95" fmla="*/ 0 h 2354"/>
                  <a:gd name="T96" fmla="*/ 246 w 521"/>
                  <a:gd name="T97" fmla="*/ 24 h 2354"/>
                  <a:gd name="T98" fmla="*/ 360 w 521"/>
                  <a:gd name="T99" fmla="*/ 84 h 2354"/>
                  <a:gd name="T100" fmla="*/ 414 w 521"/>
                  <a:gd name="T101" fmla="*/ 126 h 2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1"/>
                  <a:gd name="T154" fmla="*/ 0 h 2354"/>
                  <a:gd name="T155" fmla="*/ 521 w 521"/>
                  <a:gd name="T156" fmla="*/ 2354 h 2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1" h="2354">
                    <a:moveTo>
                      <a:pt x="414" y="126"/>
                    </a:moveTo>
                    <a:lnTo>
                      <a:pt x="455" y="173"/>
                    </a:lnTo>
                    <a:lnTo>
                      <a:pt x="491" y="227"/>
                    </a:lnTo>
                    <a:lnTo>
                      <a:pt x="515" y="299"/>
                    </a:lnTo>
                    <a:lnTo>
                      <a:pt x="521" y="335"/>
                    </a:lnTo>
                    <a:lnTo>
                      <a:pt x="521" y="376"/>
                    </a:lnTo>
                    <a:lnTo>
                      <a:pt x="521" y="418"/>
                    </a:lnTo>
                    <a:lnTo>
                      <a:pt x="515" y="454"/>
                    </a:lnTo>
                    <a:lnTo>
                      <a:pt x="497" y="502"/>
                    </a:lnTo>
                    <a:lnTo>
                      <a:pt x="485" y="544"/>
                    </a:lnTo>
                    <a:lnTo>
                      <a:pt x="479" y="580"/>
                    </a:lnTo>
                    <a:lnTo>
                      <a:pt x="479" y="604"/>
                    </a:lnTo>
                    <a:lnTo>
                      <a:pt x="479" y="639"/>
                    </a:lnTo>
                    <a:lnTo>
                      <a:pt x="467" y="723"/>
                    </a:lnTo>
                    <a:lnTo>
                      <a:pt x="461" y="807"/>
                    </a:lnTo>
                    <a:lnTo>
                      <a:pt x="449" y="843"/>
                    </a:lnTo>
                    <a:lnTo>
                      <a:pt x="443" y="872"/>
                    </a:lnTo>
                    <a:lnTo>
                      <a:pt x="437" y="902"/>
                    </a:lnTo>
                    <a:lnTo>
                      <a:pt x="431" y="944"/>
                    </a:lnTo>
                    <a:lnTo>
                      <a:pt x="419" y="1034"/>
                    </a:lnTo>
                    <a:lnTo>
                      <a:pt x="414" y="1129"/>
                    </a:lnTo>
                    <a:lnTo>
                      <a:pt x="408" y="1171"/>
                    </a:lnTo>
                    <a:lnTo>
                      <a:pt x="408" y="1201"/>
                    </a:lnTo>
                    <a:lnTo>
                      <a:pt x="414" y="1249"/>
                    </a:lnTo>
                    <a:lnTo>
                      <a:pt x="419" y="1285"/>
                    </a:lnTo>
                    <a:lnTo>
                      <a:pt x="431" y="1315"/>
                    </a:lnTo>
                    <a:lnTo>
                      <a:pt x="431" y="1327"/>
                    </a:lnTo>
                    <a:lnTo>
                      <a:pt x="437" y="1362"/>
                    </a:lnTo>
                    <a:lnTo>
                      <a:pt x="443" y="1386"/>
                    </a:lnTo>
                    <a:lnTo>
                      <a:pt x="449" y="1416"/>
                    </a:lnTo>
                    <a:lnTo>
                      <a:pt x="461" y="1464"/>
                    </a:lnTo>
                    <a:lnTo>
                      <a:pt x="461" y="1518"/>
                    </a:lnTo>
                    <a:lnTo>
                      <a:pt x="455" y="1578"/>
                    </a:lnTo>
                    <a:lnTo>
                      <a:pt x="431" y="1631"/>
                    </a:lnTo>
                    <a:lnTo>
                      <a:pt x="414" y="1685"/>
                    </a:lnTo>
                    <a:lnTo>
                      <a:pt x="402" y="1745"/>
                    </a:lnTo>
                    <a:lnTo>
                      <a:pt x="396" y="1805"/>
                    </a:lnTo>
                    <a:lnTo>
                      <a:pt x="396" y="1823"/>
                    </a:lnTo>
                    <a:lnTo>
                      <a:pt x="390" y="1840"/>
                    </a:lnTo>
                    <a:lnTo>
                      <a:pt x="390" y="1876"/>
                    </a:lnTo>
                    <a:lnTo>
                      <a:pt x="384" y="1918"/>
                    </a:lnTo>
                    <a:lnTo>
                      <a:pt x="384" y="1954"/>
                    </a:lnTo>
                    <a:lnTo>
                      <a:pt x="384" y="1978"/>
                    </a:lnTo>
                    <a:lnTo>
                      <a:pt x="408" y="1996"/>
                    </a:lnTo>
                    <a:lnTo>
                      <a:pt x="431" y="2020"/>
                    </a:lnTo>
                    <a:lnTo>
                      <a:pt x="455" y="2050"/>
                    </a:lnTo>
                    <a:lnTo>
                      <a:pt x="461" y="2062"/>
                    </a:lnTo>
                    <a:lnTo>
                      <a:pt x="455" y="2074"/>
                    </a:lnTo>
                    <a:lnTo>
                      <a:pt x="443" y="2103"/>
                    </a:lnTo>
                    <a:lnTo>
                      <a:pt x="414" y="2127"/>
                    </a:lnTo>
                    <a:lnTo>
                      <a:pt x="390" y="2151"/>
                    </a:lnTo>
                    <a:lnTo>
                      <a:pt x="372" y="2181"/>
                    </a:lnTo>
                    <a:lnTo>
                      <a:pt x="360" y="2229"/>
                    </a:lnTo>
                    <a:lnTo>
                      <a:pt x="342" y="2277"/>
                    </a:lnTo>
                    <a:lnTo>
                      <a:pt x="324" y="2318"/>
                    </a:lnTo>
                    <a:lnTo>
                      <a:pt x="318" y="2330"/>
                    </a:lnTo>
                    <a:lnTo>
                      <a:pt x="312" y="2336"/>
                    </a:lnTo>
                    <a:lnTo>
                      <a:pt x="306" y="2342"/>
                    </a:lnTo>
                    <a:lnTo>
                      <a:pt x="288" y="2348"/>
                    </a:lnTo>
                    <a:lnTo>
                      <a:pt x="240" y="2354"/>
                    </a:lnTo>
                    <a:lnTo>
                      <a:pt x="216" y="2354"/>
                    </a:lnTo>
                    <a:lnTo>
                      <a:pt x="192" y="2348"/>
                    </a:lnTo>
                    <a:lnTo>
                      <a:pt x="180" y="2342"/>
                    </a:lnTo>
                    <a:lnTo>
                      <a:pt x="180" y="2330"/>
                    </a:lnTo>
                    <a:lnTo>
                      <a:pt x="198" y="2289"/>
                    </a:lnTo>
                    <a:lnTo>
                      <a:pt x="204" y="2241"/>
                    </a:lnTo>
                    <a:lnTo>
                      <a:pt x="216" y="2175"/>
                    </a:lnTo>
                    <a:lnTo>
                      <a:pt x="216" y="2115"/>
                    </a:lnTo>
                    <a:lnTo>
                      <a:pt x="216" y="2062"/>
                    </a:lnTo>
                    <a:lnTo>
                      <a:pt x="222" y="2002"/>
                    </a:lnTo>
                    <a:lnTo>
                      <a:pt x="222" y="1942"/>
                    </a:lnTo>
                    <a:lnTo>
                      <a:pt x="228" y="1888"/>
                    </a:lnTo>
                    <a:lnTo>
                      <a:pt x="234" y="1858"/>
                    </a:lnTo>
                    <a:lnTo>
                      <a:pt x="234" y="1811"/>
                    </a:lnTo>
                    <a:lnTo>
                      <a:pt x="234" y="1757"/>
                    </a:lnTo>
                    <a:lnTo>
                      <a:pt x="234" y="1697"/>
                    </a:lnTo>
                    <a:lnTo>
                      <a:pt x="234" y="1637"/>
                    </a:lnTo>
                    <a:lnTo>
                      <a:pt x="234" y="1578"/>
                    </a:lnTo>
                    <a:lnTo>
                      <a:pt x="234" y="1524"/>
                    </a:lnTo>
                    <a:lnTo>
                      <a:pt x="234" y="1488"/>
                    </a:lnTo>
                    <a:lnTo>
                      <a:pt x="234" y="1434"/>
                    </a:lnTo>
                    <a:lnTo>
                      <a:pt x="234" y="1392"/>
                    </a:lnTo>
                    <a:lnTo>
                      <a:pt x="234" y="1350"/>
                    </a:lnTo>
                    <a:lnTo>
                      <a:pt x="228" y="1321"/>
                    </a:lnTo>
                    <a:lnTo>
                      <a:pt x="222" y="1303"/>
                    </a:lnTo>
                    <a:lnTo>
                      <a:pt x="204" y="1279"/>
                    </a:lnTo>
                    <a:lnTo>
                      <a:pt x="192" y="1255"/>
                    </a:lnTo>
                    <a:lnTo>
                      <a:pt x="186" y="1219"/>
                    </a:lnTo>
                    <a:lnTo>
                      <a:pt x="186" y="1213"/>
                    </a:lnTo>
                    <a:lnTo>
                      <a:pt x="180" y="1195"/>
                    </a:lnTo>
                    <a:lnTo>
                      <a:pt x="180" y="1165"/>
                    </a:lnTo>
                    <a:lnTo>
                      <a:pt x="180" y="1135"/>
                    </a:lnTo>
                    <a:lnTo>
                      <a:pt x="180" y="1100"/>
                    </a:lnTo>
                    <a:lnTo>
                      <a:pt x="174" y="1058"/>
                    </a:lnTo>
                    <a:lnTo>
                      <a:pt x="168" y="1022"/>
                    </a:lnTo>
                    <a:lnTo>
                      <a:pt x="162" y="986"/>
                    </a:lnTo>
                    <a:lnTo>
                      <a:pt x="156" y="962"/>
                    </a:lnTo>
                    <a:lnTo>
                      <a:pt x="150" y="932"/>
                    </a:lnTo>
                    <a:lnTo>
                      <a:pt x="144" y="884"/>
                    </a:lnTo>
                    <a:lnTo>
                      <a:pt x="132" y="837"/>
                    </a:lnTo>
                    <a:lnTo>
                      <a:pt x="120" y="723"/>
                    </a:lnTo>
                    <a:lnTo>
                      <a:pt x="114" y="675"/>
                    </a:lnTo>
                    <a:lnTo>
                      <a:pt x="114" y="627"/>
                    </a:lnTo>
                    <a:lnTo>
                      <a:pt x="114" y="592"/>
                    </a:lnTo>
                    <a:lnTo>
                      <a:pt x="120" y="562"/>
                    </a:lnTo>
                    <a:lnTo>
                      <a:pt x="120" y="526"/>
                    </a:lnTo>
                    <a:lnTo>
                      <a:pt x="120" y="490"/>
                    </a:lnTo>
                    <a:lnTo>
                      <a:pt x="114" y="448"/>
                    </a:lnTo>
                    <a:lnTo>
                      <a:pt x="108" y="424"/>
                    </a:lnTo>
                    <a:lnTo>
                      <a:pt x="90" y="406"/>
                    </a:lnTo>
                    <a:lnTo>
                      <a:pt x="54" y="365"/>
                    </a:lnTo>
                    <a:lnTo>
                      <a:pt x="30" y="335"/>
                    </a:lnTo>
                    <a:lnTo>
                      <a:pt x="18" y="305"/>
                    </a:lnTo>
                    <a:lnTo>
                      <a:pt x="6" y="269"/>
                    </a:lnTo>
                    <a:lnTo>
                      <a:pt x="0" y="221"/>
                    </a:lnTo>
                    <a:lnTo>
                      <a:pt x="18" y="126"/>
                    </a:lnTo>
                    <a:lnTo>
                      <a:pt x="30" y="78"/>
                    </a:lnTo>
                    <a:lnTo>
                      <a:pt x="54" y="42"/>
                    </a:lnTo>
                    <a:lnTo>
                      <a:pt x="84" y="18"/>
                    </a:lnTo>
                    <a:lnTo>
                      <a:pt x="114" y="0"/>
                    </a:lnTo>
                    <a:lnTo>
                      <a:pt x="156" y="0"/>
                    </a:lnTo>
                    <a:lnTo>
                      <a:pt x="198" y="6"/>
                    </a:lnTo>
                    <a:lnTo>
                      <a:pt x="246" y="24"/>
                    </a:lnTo>
                    <a:lnTo>
                      <a:pt x="288" y="48"/>
                    </a:lnTo>
                    <a:lnTo>
                      <a:pt x="330" y="66"/>
                    </a:lnTo>
                    <a:lnTo>
                      <a:pt x="360" y="84"/>
                    </a:lnTo>
                    <a:lnTo>
                      <a:pt x="384" y="102"/>
                    </a:lnTo>
                    <a:lnTo>
                      <a:pt x="402" y="114"/>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11368" name="Freeform 40"/>
              <p:cNvSpPr>
                <a:spLocks/>
              </p:cNvSpPr>
              <p:nvPr/>
            </p:nvSpPr>
            <p:spPr bwMode="auto">
              <a:xfrm>
                <a:off x="1632" y="139"/>
                <a:ext cx="448" cy="2880"/>
              </a:xfrm>
              <a:custGeom>
                <a:avLst/>
                <a:gdLst>
                  <a:gd name="T0" fmla="*/ 144 w 448"/>
                  <a:gd name="T1" fmla="*/ 2880 h 2880"/>
                  <a:gd name="T2" fmla="*/ 96 w 448"/>
                  <a:gd name="T3" fmla="*/ 1968 h 2880"/>
                  <a:gd name="T4" fmla="*/ 432 w 448"/>
                  <a:gd name="T5" fmla="*/ 864 h 2880"/>
                  <a:gd name="T6" fmla="*/ 0 w 448"/>
                  <a:gd name="T7" fmla="*/ 0 h 2880"/>
                  <a:gd name="T8" fmla="*/ 0 60000 65536"/>
                  <a:gd name="T9" fmla="*/ 0 60000 65536"/>
                  <a:gd name="T10" fmla="*/ 0 60000 65536"/>
                  <a:gd name="T11" fmla="*/ 0 60000 65536"/>
                  <a:gd name="T12" fmla="*/ 0 w 448"/>
                  <a:gd name="T13" fmla="*/ 0 h 2880"/>
                  <a:gd name="T14" fmla="*/ 448 w 448"/>
                  <a:gd name="T15" fmla="*/ 2880 h 2880"/>
                </a:gdLst>
                <a:ahLst/>
                <a:cxnLst>
                  <a:cxn ang="T8">
                    <a:pos x="T0" y="T1"/>
                  </a:cxn>
                  <a:cxn ang="T9">
                    <a:pos x="T2" y="T3"/>
                  </a:cxn>
                  <a:cxn ang="T10">
                    <a:pos x="T4" y="T5"/>
                  </a:cxn>
                  <a:cxn ang="T11">
                    <a:pos x="T6" y="T7"/>
                  </a:cxn>
                </a:cxnLst>
                <a:rect l="T12" t="T13" r="T14" b="T15"/>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p:spPr>
            <p:txBody>
              <a:bodyPr wrap="none" anchor="ctr"/>
              <a:lstStyle/>
              <a:p>
                <a:endParaRPr lang="fr-FR"/>
              </a:p>
            </p:txBody>
          </p:sp>
          <p:sp>
            <p:nvSpPr>
              <p:cNvPr id="11369" name="Freeform 41"/>
              <p:cNvSpPr>
                <a:spLocks/>
              </p:cNvSpPr>
              <p:nvPr/>
            </p:nvSpPr>
            <p:spPr bwMode="auto">
              <a:xfrm>
                <a:off x="1680" y="1147"/>
                <a:ext cx="336" cy="336"/>
              </a:xfrm>
              <a:custGeom>
                <a:avLst/>
                <a:gdLst>
                  <a:gd name="T0" fmla="*/ 336 w 336"/>
                  <a:gd name="T1" fmla="*/ 0 h 336"/>
                  <a:gd name="T2" fmla="*/ 0 w 336"/>
                  <a:gd name="T3" fmla="*/ 336 h 336"/>
                  <a:gd name="T4" fmla="*/ 0 60000 65536"/>
                  <a:gd name="T5" fmla="*/ 0 60000 65536"/>
                  <a:gd name="T6" fmla="*/ 0 w 336"/>
                  <a:gd name="T7" fmla="*/ 0 h 336"/>
                  <a:gd name="T8" fmla="*/ 336 w 336"/>
                  <a:gd name="T9" fmla="*/ 336 h 336"/>
                </a:gdLst>
                <a:ahLst/>
                <a:cxnLst>
                  <a:cxn ang="T4">
                    <a:pos x="T0" y="T1"/>
                  </a:cxn>
                  <a:cxn ang="T5">
                    <a:pos x="T2" y="T3"/>
                  </a:cxn>
                </a:cxnLst>
                <a:rect l="T6" t="T7" r="T8" b="T9"/>
                <a:pathLst>
                  <a:path w="336" h="336">
                    <a:moveTo>
                      <a:pt x="336" y="0"/>
                    </a:moveTo>
                    <a:cubicBezTo>
                      <a:pt x="196" y="140"/>
                      <a:pt x="56" y="280"/>
                      <a:pt x="0" y="336"/>
                    </a:cubicBezTo>
                  </a:path>
                </a:pathLst>
              </a:custGeom>
              <a:noFill/>
              <a:ln w="127000" cmpd="sng">
                <a:solidFill>
                  <a:srgbClr val="00CCFF"/>
                </a:solidFill>
                <a:round/>
                <a:headEnd/>
                <a:tailEnd/>
              </a:ln>
            </p:spPr>
            <p:txBody>
              <a:bodyPr wrap="none" anchor="ctr"/>
              <a:lstStyle/>
              <a:p>
                <a:endParaRPr lang="fr-FR"/>
              </a:p>
            </p:txBody>
          </p:sp>
          <p:sp>
            <p:nvSpPr>
              <p:cNvPr id="11370" name="Line 42"/>
              <p:cNvSpPr>
                <a:spLocks noChangeShapeType="1"/>
              </p:cNvSpPr>
              <p:nvPr/>
            </p:nvSpPr>
            <p:spPr bwMode="auto">
              <a:xfrm flipH="1">
                <a:off x="1584" y="235"/>
                <a:ext cx="96" cy="288"/>
              </a:xfrm>
              <a:prstGeom prst="line">
                <a:avLst/>
              </a:prstGeom>
              <a:noFill/>
              <a:ln w="127000">
                <a:solidFill>
                  <a:srgbClr val="00CCFF"/>
                </a:solidFill>
                <a:round/>
                <a:headEnd/>
                <a:tailEnd/>
              </a:ln>
            </p:spPr>
            <p:txBody>
              <a:bodyPr wrap="none" anchor="ctr"/>
              <a:lstStyle/>
              <a:p>
                <a:endParaRPr lang="fr-FR"/>
              </a:p>
            </p:txBody>
          </p:sp>
          <p:sp>
            <p:nvSpPr>
              <p:cNvPr id="11371" name="Line 43"/>
              <p:cNvSpPr>
                <a:spLocks noChangeShapeType="1"/>
              </p:cNvSpPr>
              <p:nvPr/>
            </p:nvSpPr>
            <p:spPr bwMode="auto">
              <a:xfrm>
                <a:off x="1440" y="1195"/>
                <a:ext cx="96" cy="1"/>
              </a:xfrm>
              <a:prstGeom prst="line">
                <a:avLst/>
              </a:prstGeom>
              <a:noFill/>
              <a:ln w="76200">
                <a:solidFill>
                  <a:schemeClr val="accent1"/>
                </a:solidFill>
                <a:round/>
                <a:headEnd/>
                <a:tailEnd/>
              </a:ln>
            </p:spPr>
            <p:txBody>
              <a:bodyPr wrap="none" anchor="ctr"/>
              <a:lstStyle/>
              <a:p>
                <a:endParaRPr lang="fr-FR"/>
              </a:p>
            </p:txBody>
          </p:sp>
          <p:sp>
            <p:nvSpPr>
              <p:cNvPr id="11372" name="Freeform 44" descr="blanc)"/>
              <p:cNvSpPr>
                <a:spLocks/>
              </p:cNvSpPr>
              <p:nvPr/>
            </p:nvSpPr>
            <p:spPr bwMode="auto">
              <a:xfrm>
                <a:off x="1680" y="1248"/>
                <a:ext cx="480" cy="864"/>
              </a:xfrm>
              <a:custGeom>
                <a:avLst/>
                <a:gdLst>
                  <a:gd name="T0" fmla="*/ 144 w 480"/>
                  <a:gd name="T1" fmla="*/ 240 h 864"/>
                  <a:gd name="T2" fmla="*/ 480 w 480"/>
                  <a:gd name="T3" fmla="*/ 0 h 864"/>
                  <a:gd name="T4" fmla="*/ 144 w 480"/>
                  <a:gd name="T5" fmla="*/ 864 h 864"/>
                  <a:gd name="T6" fmla="*/ 0 w 480"/>
                  <a:gd name="T7" fmla="*/ 864 h 864"/>
                  <a:gd name="T8" fmla="*/ 144 w 480"/>
                  <a:gd name="T9" fmla="*/ 240 h 864"/>
                  <a:gd name="T10" fmla="*/ 0 60000 65536"/>
                  <a:gd name="T11" fmla="*/ 0 60000 65536"/>
                  <a:gd name="T12" fmla="*/ 0 60000 65536"/>
                  <a:gd name="T13" fmla="*/ 0 60000 65536"/>
                  <a:gd name="T14" fmla="*/ 0 60000 65536"/>
                  <a:gd name="T15" fmla="*/ 0 w 480"/>
                  <a:gd name="T16" fmla="*/ 0 h 864"/>
                  <a:gd name="T17" fmla="*/ 480 w 480"/>
                  <a:gd name="T18" fmla="*/ 864 h 864"/>
                </a:gdLst>
                <a:ahLst/>
                <a:cxnLst>
                  <a:cxn ang="T10">
                    <a:pos x="T0" y="T1"/>
                  </a:cxn>
                  <a:cxn ang="T11">
                    <a:pos x="T2" y="T3"/>
                  </a:cxn>
                  <a:cxn ang="T12">
                    <a:pos x="T4" y="T5"/>
                  </a:cxn>
                  <a:cxn ang="T13">
                    <a:pos x="T6" y="T7"/>
                  </a:cxn>
                  <a:cxn ang="T14">
                    <a:pos x="T8" y="T9"/>
                  </a:cxn>
                </a:cxnLst>
                <a:rect l="T15" t="T16" r="T17" b="T18"/>
                <a:pathLst>
                  <a:path w="480" h="864">
                    <a:moveTo>
                      <a:pt x="144" y="240"/>
                    </a:moveTo>
                    <a:lnTo>
                      <a:pt x="480" y="0"/>
                    </a:lnTo>
                    <a:lnTo>
                      <a:pt x="144" y="864"/>
                    </a:lnTo>
                    <a:lnTo>
                      <a:pt x="0" y="864"/>
                    </a:lnTo>
                    <a:lnTo>
                      <a:pt x="144" y="240"/>
                    </a:lnTo>
                    <a:close/>
                  </a:path>
                </a:pathLst>
              </a:custGeom>
              <a:pattFill prst="dkUpDiag">
                <a:fgClr>
                  <a:srgbClr val="FF9999"/>
                </a:fgClr>
                <a:bgClr>
                  <a:srgbClr val="FFFFFF"/>
                </a:bgClr>
              </a:pattFill>
              <a:ln w="9525">
                <a:noFill/>
                <a:round/>
                <a:headEnd/>
                <a:tailEnd/>
              </a:ln>
            </p:spPr>
            <p:txBody>
              <a:bodyPr wrap="none" anchor="ctr"/>
              <a:lstStyle/>
              <a:p>
                <a:endParaRPr lang="fr-FR"/>
              </a:p>
            </p:txBody>
          </p:sp>
          <p:sp>
            <p:nvSpPr>
              <p:cNvPr id="11373" name="Freeform 45"/>
              <p:cNvSpPr>
                <a:spLocks/>
              </p:cNvSpPr>
              <p:nvPr/>
            </p:nvSpPr>
            <p:spPr bwMode="auto">
              <a:xfrm flipH="1">
                <a:off x="1488" y="1440"/>
                <a:ext cx="384" cy="1983"/>
              </a:xfrm>
              <a:custGeom>
                <a:avLst/>
                <a:gdLst>
                  <a:gd name="T0" fmla="*/ 331 w 473"/>
                  <a:gd name="T1" fmla="*/ 0 h 2463"/>
                  <a:gd name="T2" fmla="*/ 379 w 473"/>
                  <a:gd name="T3" fmla="*/ 47 h 2463"/>
                  <a:gd name="T4" fmla="*/ 426 w 473"/>
                  <a:gd name="T5" fmla="*/ 79 h 2463"/>
                  <a:gd name="T6" fmla="*/ 458 w 473"/>
                  <a:gd name="T7" fmla="*/ 174 h 2463"/>
                  <a:gd name="T8" fmla="*/ 410 w 473"/>
                  <a:gd name="T9" fmla="*/ 316 h 2463"/>
                  <a:gd name="T10" fmla="*/ 395 w 473"/>
                  <a:gd name="T11" fmla="*/ 363 h 2463"/>
                  <a:gd name="T12" fmla="*/ 410 w 473"/>
                  <a:gd name="T13" fmla="*/ 411 h 2463"/>
                  <a:gd name="T14" fmla="*/ 473 w 473"/>
                  <a:gd name="T15" fmla="*/ 505 h 2463"/>
                  <a:gd name="T16" fmla="*/ 395 w 473"/>
                  <a:gd name="T17" fmla="*/ 726 h 2463"/>
                  <a:gd name="T18" fmla="*/ 379 w 473"/>
                  <a:gd name="T19" fmla="*/ 837 h 2463"/>
                  <a:gd name="T20" fmla="*/ 379 w 473"/>
                  <a:gd name="T21" fmla="*/ 1026 h 2463"/>
                  <a:gd name="T22" fmla="*/ 284 w 473"/>
                  <a:gd name="T23" fmla="*/ 1089 h 2463"/>
                  <a:gd name="T24" fmla="*/ 252 w 473"/>
                  <a:gd name="T25" fmla="*/ 1231 h 2463"/>
                  <a:gd name="T26" fmla="*/ 221 w 473"/>
                  <a:gd name="T27" fmla="*/ 1389 h 2463"/>
                  <a:gd name="T28" fmla="*/ 174 w 473"/>
                  <a:gd name="T29" fmla="*/ 1405 h 2463"/>
                  <a:gd name="T30" fmla="*/ 126 w 473"/>
                  <a:gd name="T31" fmla="*/ 1437 h 2463"/>
                  <a:gd name="T32" fmla="*/ 47 w 473"/>
                  <a:gd name="T33" fmla="*/ 1673 h 2463"/>
                  <a:gd name="T34" fmla="*/ 63 w 473"/>
                  <a:gd name="T35" fmla="*/ 1721 h 2463"/>
                  <a:gd name="T36" fmla="*/ 31 w 473"/>
                  <a:gd name="T37" fmla="*/ 1815 h 2463"/>
                  <a:gd name="T38" fmla="*/ 47 w 473"/>
                  <a:gd name="T39" fmla="*/ 2021 h 2463"/>
                  <a:gd name="T40" fmla="*/ 16 w 473"/>
                  <a:gd name="T41" fmla="*/ 2115 h 2463"/>
                  <a:gd name="T42" fmla="*/ 95 w 473"/>
                  <a:gd name="T43" fmla="*/ 2194 h 2463"/>
                  <a:gd name="T44" fmla="*/ 63 w 473"/>
                  <a:gd name="T45" fmla="*/ 2242 h 2463"/>
                  <a:gd name="T46" fmla="*/ 0 w 473"/>
                  <a:gd name="T47" fmla="*/ 2463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p:spPr>
            <p:txBody>
              <a:bodyPr wrap="none" anchor="ctr"/>
              <a:lstStyle/>
              <a:p>
                <a:endParaRPr lang="fr-FR"/>
              </a:p>
            </p:txBody>
          </p:sp>
          <p:sp>
            <p:nvSpPr>
              <p:cNvPr id="11374" name="Freeform 46"/>
              <p:cNvSpPr>
                <a:spLocks/>
              </p:cNvSpPr>
              <p:nvPr/>
            </p:nvSpPr>
            <p:spPr bwMode="auto">
              <a:xfrm flipH="1">
                <a:off x="1495" y="1276"/>
                <a:ext cx="519" cy="1121"/>
              </a:xfrm>
              <a:custGeom>
                <a:avLst/>
                <a:gdLst>
                  <a:gd name="T0" fmla="*/ 511 w 519"/>
                  <a:gd name="T1" fmla="*/ 0 h 1121"/>
                  <a:gd name="T2" fmla="*/ 448 w 519"/>
                  <a:gd name="T3" fmla="*/ 79 h 1121"/>
                  <a:gd name="T4" fmla="*/ 417 w 519"/>
                  <a:gd name="T5" fmla="*/ 126 h 1121"/>
                  <a:gd name="T6" fmla="*/ 322 w 519"/>
                  <a:gd name="T7" fmla="*/ 158 h 1121"/>
                  <a:gd name="T8" fmla="*/ 275 w 519"/>
                  <a:gd name="T9" fmla="*/ 173 h 1121"/>
                  <a:gd name="T10" fmla="*/ 243 w 519"/>
                  <a:gd name="T11" fmla="*/ 221 h 1121"/>
                  <a:gd name="T12" fmla="*/ 211 w 519"/>
                  <a:gd name="T13" fmla="*/ 316 h 1121"/>
                  <a:gd name="T14" fmla="*/ 259 w 519"/>
                  <a:gd name="T15" fmla="*/ 347 h 1121"/>
                  <a:gd name="T16" fmla="*/ 164 w 519"/>
                  <a:gd name="T17" fmla="*/ 363 h 1121"/>
                  <a:gd name="T18" fmla="*/ 101 w 519"/>
                  <a:gd name="T19" fmla="*/ 473 h 1121"/>
                  <a:gd name="T20" fmla="*/ 53 w 519"/>
                  <a:gd name="T21" fmla="*/ 600 h 1121"/>
                  <a:gd name="T22" fmla="*/ 6 w 519"/>
                  <a:gd name="T23" fmla="*/ 631 h 1121"/>
                  <a:gd name="T24" fmla="*/ 22 w 519"/>
                  <a:gd name="T25" fmla="*/ 679 h 1121"/>
                  <a:gd name="T26" fmla="*/ 164 w 519"/>
                  <a:gd name="T27" fmla="*/ 663 h 1121"/>
                  <a:gd name="T28" fmla="*/ 148 w 519"/>
                  <a:gd name="T29" fmla="*/ 584 h 1121"/>
                  <a:gd name="T30" fmla="*/ 196 w 519"/>
                  <a:gd name="T31" fmla="*/ 552 h 1121"/>
                  <a:gd name="T32" fmla="*/ 211 w 519"/>
                  <a:gd name="T33" fmla="*/ 631 h 1121"/>
                  <a:gd name="T34" fmla="*/ 290 w 519"/>
                  <a:gd name="T35" fmla="*/ 615 h 1121"/>
                  <a:gd name="T36" fmla="*/ 180 w 519"/>
                  <a:gd name="T37" fmla="*/ 742 h 1121"/>
                  <a:gd name="T38" fmla="*/ 227 w 519"/>
                  <a:gd name="T39" fmla="*/ 773 h 1121"/>
                  <a:gd name="T40" fmla="*/ 164 w 519"/>
                  <a:gd name="T41" fmla="*/ 836 h 1121"/>
                  <a:gd name="T42" fmla="*/ 196 w 519"/>
                  <a:gd name="T43" fmla="*/ 915 h 1121"/>
                  <a:gd name="T44" fmla="*/ 117 w 519"/>
                  <a:gd name="T45" fmla="*/ 994 h 1121"/>
                  <a:gd name="T46" fmla="*/ 164 w 519"/>
                  <a:gd name="T47" fmla="*/ 1026 h 1121"/>
                  <a:gd name="T48" fmla="*/ 227 w 519"/>
                  <a:gd name="T49" fmla="*/ 1121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p:spPr>
            <p:txBody>
              <a:bodyPr wrap="none" anchor="ctr"/>
              <a:lstStyle/>
              <a:p>
                <a:endParaRPr lang="fr-FR"/>
              </a:p>
            </p:txBody>
          </p:sp>
          <p:sp>
            <p:nvSpPr>
              <p:cNvPr id="11375" name="Freeform 47"/>
              <p:cNvSpPr>
                <a:spLocks/>
              </p:cNvSpPr>
              <p:nvPr/>
            </p:nvSpPr>
            <p:spPr bwMode="auto">
              <a:xfrm flipH="1">
                <a:off x="1392" y="2018"/>
                <a:ext cx="726" cy="1605"/>
              </a:xfrm>
              <a:custGeom>
                <a:avLst/>
                <a:gdLst>
                  <a:gd name="T0" fmla="*/ 521 w 726"/>
                  <a:gd name="T1" fmla="*/ 0 h 1605"/>
                  <a:gd name="T2" fmla="*/ 552 w 726"/>
                  <a:gd name="T3" fmla="*/ 126 h 1605"/>
                  <a:gd name="T4" fmla="*/ 694 w 726"/>
                  <a:gd name="T5" fmla="*/ 205 h 1605"/>
                  <a:gd name="T6" fmla="*/ 647 w 726"/>
                  <a:gd name="T7" fmla="*/ 394 h 1605"/>
                  <a:gd name="T8" fmla="*/ 663 w 726"/>
                  <a:gd name="T9" fmla="*/ 442 h 1605"/>
                  <a:gd name="T10" fmla="*/ 694 w 726"/>
                  <a:gd name="T11" fmla="*/ 489 h 1605"/>
                  <a:gd name="T12" fmla="*/ 726 w 726"/>
                  <a:gd name="T13" fmla="*/ 584 h 1605"/>
                  <a:gd name="T14" fmla="*/ 552 w 726"/>
                  <a:gd name="T15" fmla="*/ 710 h 1605"/>
                  <a:gd name="T16" fmla="*/ 505 w 726"/>
                  <a:gd name="T17" fmla="*/ 915 h 1605"/>
                  <a:gd name="T18" fmla="*/ 473 w 726"/>
                  <a:gd name="T19" fmla="*/ 1010 h 1605"/>
                  <a:gd name="T20" fmla="*/ 568 w 726"/>
                  <a:gd name="T21" fmla="*/ 994 h 1605"/>
                  <a:gd name="T22" fmla="*/ 615 w 726"/>
                  <a:gd name="T23" fmla="*/ 978 h 1605"/>
                  <a:gd name="T24" fmla="*/ 600 w 726"/>
                  <a:gd name="T25" fmla="*/ 1042 h 1605"/>
                  <a:gd name="T26" fmla="*/ 568 w 726"/>
                  <a:gd name="T27" fmla="*/ 1152 h 1605"/>
                  <a:gd name="T28" fmla="*/ 473 w 726"/>
                  <a:gd name="T29" fmla="*/ 1199 h 1605"/>
                  <a:gd name="T30" fmla="*/ 489 w 726"/>
                  <a:gd name="T31" fmla="*/ 1342 h 1605"/>
                  <a:gd name="T32" fmla="*/ 394 w 726"/>
                  <a:gd name="T33" fmla="*/ 1373 h 1605"/>
                  <a:gd name="T34" fmla="*/ 205 w 726"/>
                  <a:gd name="T35" fmla="*/ 1452 h 1605"/>
                  <a:gd name="T36" fmla="*/ 173 w 726"/>
                  <a:gd name="T37" fmla="*/ 1499 h 1605"/>
                  <a:gd name="T38" fmla="*/ 157 w 726"/>
                  <a:gd name="T39" fmla="*/ 1547 h 1605"/>
                  <a:gd name="T40" fmla="*/ 110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p:spPr>
            <p:txBody>
              <a:bodyPr wrap="none" anchor="ctr"/>
              <a:lstStyle/>
              <a:p>
                <a:endParaRPr lang="fr-FR"/>
              </a:p>
            </p:txBody>
          </p:sp>
          <p:sp>
            <p:nvSpPr>
              <p:cNvPr id="11376" name="Freeform 48"/>
              <p:cNvSpPr>
                <a:spLocks/>
              </p:cNvSpPr>
              <p:nvPr/>
            </p:nvSpPr>
            <p:spPr bwMode="auto">
              <a:xfrm>
                <a:off x="1649" y="973"/>
                <a:ext cx="52" cy="215"/>
              </a:xfrm>
              <a:custGeom>
                <a:avLst/>
                <a:gdLst>
                  <a:gd name="T0" fmla="*/ 10 w 52"/>
                  <a:gd name="T1" fmla="*/ 215 h 215"/>
                  <a:gd name="T2" fmla="*/ 38 w 52"/>
                  <a:gd name="T3" fmla="*/ 172 h 215"/>
                  <a:gd name="T4" fmla="*/ 52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p:spPr>
            <p:txBody>
              <a:bodyPr wrap="none" anchor="ctr"/>
              <a:lstStyle/>
              <a:p>
                <a:endParaRPr lang="fr-FR"/>
              </a:p>
            </p:txBody>
          </p:sp>
          <p:sp>
            <p:nvSpPr>
              <p:cNvPr id="11377" name="Line 49"/>
              <p:cNvSpPr>
                <a:spLocks noChangeShapeType="1"/>
              </p:cNvSpPr>
              <p:nvPr/>
            </p:nvSpPr>
            <p:spPr bwMode="auto">
              <a:xfrm rot="2646290" flipH="1">
                <a:off x="1584" y="1168"/>
                <a:ext cx="192" cy="240"/>
              </a:xfrm>
              <a:prstGeom prst="line">
                <a:avLst/>
              </a:prstGeom>
              <a:noFill/>
              <a:ln w="127000">
                <a:solidFill>
                  <a:schemeClr val="accent1"/>
                </a:solidFill>
                <a:round/>
                <a:headEnd/>
                <a:tailEnd/>
              </a:ln>
            </p:spPr>
            <p:txBody>
              <a:bodyPr wrap="none" anchor="ctr"/>
              <a:lstStyle/>
              <a:p>
                <a:endParaRPr lang="fr-FR"/>
              </a:p>
            </p:txBody>
          </p:sp>
          <p:sp>
            <p:nvSpPr>
              <p:cNvPr id="11378" name="Oval 50"/>
              <p:cNvSpPr>
                <a:spLocks noChangeArrowheads="1"/>
              </p:cNvSpPr>
              <p:nvPr/>
            </p:nvSpPr>
            <p:spPr bwMode="auto">
              <a:xfrm>
                <a:off x="1488" y="1152"/>
                <a:ext cx="192" cy="192"/>
              </a:xfrm>
              <a:prstGeom prst="ellipse">
                <a:avLst/>
              </a:prstGeom>
              <a:solidFill>
                <a:schemeClr val="tx2"/>
              </a:solidFill>
              <a:ln w="9525">
                <a:solidFill>
                  <a:schemeClr val="tx1"/>
                </a:solidFill>
                <a:round/>
                <a:headEnd/>
                <a:tailEnd/>
              </a:ln>
            </p:spPr>
            <p:txBody>
              <a:bodyPr wrap="none" anchor="ctr"/>
              <a:lstStyle/>
              <a:p>
                <a:endParaRPr lang="fr-FR"/>
              </a:p>
            </p:txBody>
          </p:sp>
          <p:sp>
            <p:nvSpPr>
              <p:cNvPr id="11379" name="Oval 51"/>
              <p:cNvSpPr>
                <a:spLocks noChangeArrowheads="1"/>
              </p:cNvSpPr>
              <p:nvPr/>
            </p:nvSpPr>
            <p:spPr bwMode="auto">
              <a:xfrm>
                <a:off x="1632" y="2256"/>
                <a:ext cx="144" cy="144"/>
              </a:xfrm>
              <a:prstGeom prst="ellipse">
                <a:avLst/>
              </a:prstGeom>
              <a:solidFill>
                <a:schemeClr val="tx2"/>
              </a:solidFill>
              <a:ln w="9525">
                <a:solidFill>
                  <a:schemeClr val="tx1"/>
                </a:solidFill>
                <a:round/>
                <a:headEnd/>
                <a:tailEnd/>
              </a:ln>
            </p:spPr>
            <p:txBody>
              <a:bodyPr wrap="none" anchor="ctr"/>
              <a:lstStyle/>
              <a:p>
                <a:endParaRPr lang="fr-FR"/>
              </a:p>
            </p:txBody>
          </p:sp>
        </p:grpSp>
        <p:grpSp>
          <p:nvGrpSpPr>
            <p:cNvPr id="4" name="Group 52"/>
            <p:cNvGrpSpPr>
              <a:grpSpLocks/>
            </p:cNvGrpSpPr>
            <p:nvPr/>
          </p:nvGrpSpPr>
          <p:grpSpPr bwMode="auto">
            <a:xfrm>
              <a:off x="2640" y="240"/>
              <a:ext cx="1248" cy="3511"/>
              <a:chOff x="1248" y="139"/>
              <a:chExt cx="1248" cy="3511"/>
            </a:xfrm>
          </p:grpSpPr>
          <p:sp>
            <p:nvSpPr>
              <p:cNvPr id="11354" name="Freeform 53" descr="blanc)"/>
              <p:cNvSpPr>
                <a:spLocks/>
              </p:cNvSpPr>
              <p:nvPr/>
            </p:nvSpPr>
            <p:spPr bwMode="auto">
              <a:xfrm flipH="1">
                <a:off x="1248" y="283"/>
                <a:ext cx="1248" cy="3367"/>
              </a:xfrm>
              <a:custGeom>
                <a:avLst/>
                <a:gdLst>
                  <a:gd name="T0" fmla="*/ 491 w 521"/>
                  <a:gd name="T1" fmla="*/ 227 h 2354"/>
                  <a:gd name="T2" fmla="*/ 521 w 521"/>
                  <a:gd name="T3" fmla="*/ 376 h 2354"/>
                  <a:gd name="T4" fmla="*/ 515 w 521"/>
                  <a:gd name="T5" fmla="*/ 454 h 2354"/>
                  <a:gd name="T6" fmla="*/ 479 w 521"/>
                  <a:gd name="T7" fmla="*/ 580 h 2354"/>
                  <a:gd name="T8" fmla="*/ 479 w 521"/>
                  <a:gd name="T9" fmla="*/ 639 h 2354"/>
                  <a:gd name="T10" fmla="*/ 449 w 521"/>
                  <a:gd name="T11" fmla="*/ 843 h 2354"/>
                  <a:gd name="T12" fmla="*/ 437 w 521"/>
                  <a:gd name="T13" fmla="*/ 902 h 2354"/>
                  <a:gd name="T14" fmla="*/ 414 w 521"/>
                  <a:gd name="T15" fmla="*/ 1129 h 2354"/>
                  <a:gd name="T16" fmla="*/ 408 w 521"/>
                  <a:gd name="T17" fmla="*/ 1201 h 2354"/>
                  <a:gd name="T18" fmla="*/ 431 w 521"/>
                  <a:gd name="T19" fmla="*/ 1315 h 2354"/>
                  <a:gd name="T20" fmla="*/ 437 w 521"/>
                  <a:gd name="T21" fmla="*/ 1362 h 2354"/>
                  <a:gd name="T22" fmla="*/ 449 w 521"/>
                  <a:gd name="T23" fmla="*/ 1416 h 2354"/>
                  <a:gd name="T24" fmla="*/ 455 w 521"/>
                  <a:gd name="T25" fmla="*/ 1578 h 2354"/>
                  <a:gd name="T26" fmla="*/ 414 w 521"/>
                  <a:gd name="T27" fmla="*/ 1685 h 2354"/>
                  <a:gd name="T28" fmla="*/ 396 w 521"/>
                  <a:gd name="T29" fmla="*/ 1823 h 2354"/>
                  <a:gd name="T30" fmla="*/ 390 w 521"/>
                  <a:gd name="T31" fmla="*/ 1876 h 2354"/>
                  <a:gd name="T32" fmla="*/ 384 w 521"/>
                  <a:gd name="T33" fmla="*/ 1978 h 2354"/>
                  <a:gd name="T34" fmla="*/ 431 w 521"/>
                  <a:gd name="T35" fmla="*/ 2020 h 2354"/>
                  <a:gd name="T36" fmla="*/ 455 w 521"/>
                  <a:gd name="T37" fmla="*/ 2074 h 2354"/>
                  <a:gd name="T38" fmla="*/ 414 w 521"/>
                  <a:gd name="T39" fmla="*/ 2127 h 2354"/>
                  <a:gd name="T40" fmla="*/ 372 w 521"/>
                  <a:gd name="T41" fmla="*/ 2181 h 2354"/>
                  <a:gd name="T42" fmla="*/ 324 w 521"/>
                  <a:gd name="T43" fmla="*/ 2318 h 2354"/>
                  <a:gd name="T44" fmla="*/ 312 w 521"/>
                  <a:gd name="T45" fmla="*/ 2336 h 2354"/>
                  <a:gd name="T46" fmla="*/ 240 w 521"/>
                  <a:gd name="T47" fmla="*/ 2354 h 2354"/>
                  <a:gd name="T48" fmla="*/ 180 w 521"/>
                  <a:gd name="T49" fmla="*/ 2342 h 2354"/>
                  <a:gd name="T50" fmla="*/ 198 w 521"/>
                  <a:gd name="T51" fmla="*/ 2289 h 2354"/>
                  <a:gd name="T52" fmla="*/ 216 w 521"/>
                  <a:gd name="T53" fmla="*/ 2115 h 2354"/>
                  <a:gd name="T54" fmla="*/ 222 w 521"/>
                  <a:gd name="T55" fmla="*/ 2002 h 2354"/>
                  <a:gd name="T56" fmla="*/ 228 w 521"/>
                  <a:gd name="T57" fmla="*/ 1888 h 2354"/>
                  <a:gd name="T58" fmla="*/ 234 w 521"/>
                  <a:gd name="T59" fmla="*/ 1757 h 2354"/>
                  <a:gd name="T60" fmla="*/ 234 w 521"/>
                  <a:gd name="T61" fmla="*/ 1578 h 2354"/>
                  <a:gd name="T62" fmla="*/ 234 w 521"/>
                  <a:gd name="T63" fmla="*/ 1488 h 2354"/>
                  <a:gd name="T64" fmla="*/ 234 w 521"/>
                  <a:gd name="T65" fmla="*/ 1350 h 2354"/>
                  <a:gd name="T66" fmla="*/ 222 w 521"/>
                  <a:gd name="T67" fmla="*/ 1303 h 2354"/>
                  <a:gd name="T68" fmla="*/ 186 w 521"/>
                  <a:gd name="T69" fmla="*/ 1219 h 2354"/>
                  <a:gd name="T70" fmla="*/ 180 w 521"/>
                  <a:gd name="T71" fmla="*/ 1195 h 2354"/>
                  <a:gd name="T72" fmla="*/ 180 w 521"/>
                  <a:gd name="T73" fmla="*/ 1135 h 2354"/>
                  <a:gd name="T74" fmla="*/ 168 w 521"/>
                  <a:gd name="T75" fmla="*/ 1022 h 2354"/>
                  <a:gd name="T76" fmla="*/ 156 w 521"/>
                  <a:gd name="T77" fmla="*/ 962 h 2354"/>
                  <a:gd name="T78" fmla="*/ 132 w 521"/>
                  <a:gd name="T79" fmla="*/ 837 h 2354"/>
                  <a:gd name="T80" fmla="*/ 114 w 521"/>
                  <a:gd name="T81" fmla="*/ 627 h 2354"/>
                  <a:gd name="T82" fmla="*/ 120 w 521"/>
                  <a:gd name="T83" fmla="*/ 562 h 2354"/>
                  <a:gd name="T84" fmla="*/ 114 w 521"/>
                  <a:gd name="T85" fmla="*/ 448 h 2354"/>
                  <a:gd name="T86" fmla="*/ 90 w 521"/>
                  <a:gd name="T87" fmla="*/ 406 h 2354"/>
                  <a:gd name="T88" fmla="*/ 18 w 521"/>
                  <a:gd name="T89" fmla="*/ 305 h 2354"/>
                  <a:gd name="T90" fmla="*/ 0 w 521"/>
                  <a:gd name="T91" fmla="*/ 221 h 2354"/>
                  <a:gd name="T92" fmla="*/ 54 w 521"/>
                  <a:gd name="T93" fmla="*/ 42 h 2354"/>
                  <a:gd name="T94" fmla="*/ 156 w 521"/>
                  <a:gd name="T95" fmla="*/ 0 h 2354"/>
                  <a:gd name="T96" fmla="*/ 246 w 521"/>
                  <a:gd name="T97" fmla="*/ 24 h 2354"/>
                  <a:gd name="T98" fmla="*/ 360 w 521"/>
                  <a:gd name="T99" fmla="*/ 84 h 2354"/>
                  <a:gd name="T100" fmla="*/ 414 w 521"/>
                  <a:gd name="T101" fmla="*/ 126 h 2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1"/>
                  <a:gd name="T154" fmla="*/ 0 h 2354"/>
                  <a:gd name="T155" fmla="*/ 521 w 521"/>
                  <a:gd name="T156" fmla="*/ 2354 h 2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1" h="2354">
                    <a:moveTo>
                      <a:pt x="414" y="126"/>
                    </a:moveTo>
                    <a:lnTo>
                      <a:pt x="455" y="173"/>
                    </a:lnTo>
                    <a:lnTo>
                      <a:pt x="491" y="227"/>
                    </a:lnTo>
                    <a:lnTo>
                      <a:pt x="515" y="299"/>
                    </a:lnTo>
                    <a:lnTo>
                      <a:pt x="521" y="335"/>
                    </a:lnTo>
                    <a:lnTo>
                      <a:pt x="521" y="376"/>
                    </a:lnTo>
                    <a:lnTo>
                      <a:pt x="521" y="418"/>
                    </a:lnTo>
                    <a:lnTo>
                      <a:pt x="515" y="454"/>
                    </a:lnTo>
                    <a:lnTo>
                      <a:pt x="497" y="502"/>
                    </a:lnTo>
                    <a:lnTo>
                      <a:pt x="485" y="544"/>
                    </a:lnTo>
                    <a:lnTo>
                      <a:pt x="479" y="580"/>
                    </a:lnTo>
                    <a:lnTo>
                      <a:pt x="479" y="604"/>
                    </a:lnTo>
                    <a:lnTo>
                      <a:pt x="479" y="639"/>
                    </a:lnTo>
                    <a:lnTo>
                      <a:pt x="467" y="723"/>
                    </a:lnTo>
                    <a:lnTo>
                      <a:pt x="461" y="807"/>
                    </a:lnTo>
                    <a:lnTo>
                      <a:pt x="449" y="843"/>
                    </a:lnTo>
                    <a:lnTo>
                      <a:pt x="443" y="872"/>
                    </a:lnTo>
                    <a:lnTo>
                      <a:pt x="437" y="902"/>
                    </a:lnTo>
                    <a:lnTo>
                      <a:pt x="431" y="944"/>
                    </a:lnTo>
                    <a:lnTo>
                      <a:pt x="419" y="1034"/>
                    </a:lnTo>
                    <a:lnTo>
                      <a:pt x="414" y="1129"/>
                    </a:lnTo>
                    <a:lnTo>
                      <a:pt x="408" y="1171"/>
                    </a:lnTo>
                    <a:lnTo>
                      <a:pt x="408" y="1201"/>
                    </a:lnTo>
                    <a:lnTo>
                      <a:pt x="414" y="1249"/>
                    </a:lnTo>
                    <a:lnTo>
                      <a:pt x="419" y="1285"/>
                    </a:lnTo>
                    <a:lnTo>
                      <a:pt x="431" y="1315"/>
                    </a:lnTo>
                    <a:lnTo>
                      <a:pt x="431" y="1327"/>
                    </a:lnTo>
                    <a:lnTo>
                      <a:pt x="437" y="1362"/>
                    </a:lnTo>
                    <a:lnTo>
                      <a:pt x="443" y="1386"/>
                    </a:lnTo>
                    <a:lnTo>
                      <a:pt x="449" y="1416"/>
                    </a:lnTo>
                    <a:lnTo>
                      <a:pt x="461" y="1464"/>
                    </a:lnTo>
                    <a:lnTo>
                      <a:pt x="461" y="1518"/>
                    </a:lnTo>
                    <a:lnTo>
                      <a:pt x="455" y="1578"/>
                    </a:lnTo>
                    <a:lnTo>
                      <a:pt x="431" y="1631"/>
                    </a:lnTo>
                    <a:lnTo>
                      <a:pt x="414" y="1685"/>
                    </a:lnTo>
                    <a:lnTo>
                      <a:pt x="402" y="1745"/>
                    </a:lnTo>
                    <a:lnTo>
                      <a:pt x="396" y="1805"/>
                    </a:lnTo>
                    <a:lnTo>
                      <a:pt x="396" y="1823"/>
                    </a:lnTo>
                    <a:lnTo>
                      <a:pt x="390" y="1840"/>
                    </a:lnTo>
                    <a:lnTo>
                      <a:pt x="390" y="1876"/>
                    </a:lnTo>
                    <a:lnTo>
                      <a:pt x="384" y="1918"/>
                    </a:lnTo>
                    <a:lnTo>
                      <a:pt x="384" y="1954"/>
                    </a:lnTo>
                    <a:lnTo>
                      <a:pt x="384" y="1978"/>
                    </a:lnTo>
                    <a:lnTo>
                      <a:pt x="408" y="1996"/>
                    </a:lnTo>
                    <a:lnTo>
                      <a:pt x="431" y="2020"/>
                    </a:lnTo>
                    <a:lnTo>
                      <a:pt x="455" y="2050"/>
                    </a:lnTo>
                    <a:lnTo>
                      <a:pt x="461" y="2062"/>
                    </a:lnTo>
                    <a:lnTo>
                      <a:pt x="455" y="2074"/>
                    </a:lnTo>
                    <a:lnTo>
                      <a:pt x="443" y="2103"/>
                    </a:lnTo>
                    <a:lnTo>
                      <a:pt x="414" y="2127"/>
                    </a:lnTo>
                    <a:lnTo>
                      <a:pt x="390" y="2151"/>
                    </a:lnTo>
                    <a:lnTo>
                      <a:pt x="372" y="2181"/>
                    </a:lnTo>
                    <a:lnTo>
                      <a:pt x="360" y="2229"/>
                    </a:lnTo>
                    <a:lnTo>
                      <a:pt x="342" y="2277"/>
                    </a:lnTo>
                    <a:lnTo>
                      <a:pt x="324" y="2318"/>
                    </a:lnTo>
                    <a:lnTo>
                      <a:pt x="318" y="2330"/>
                    </a:lnTo>
                    <a:lnTo>
                      <a:pt x="312" y="2336"/>
                    </a:lnTo>
                    <a:lnTo>
                      <a:pt x="306" y="2342"/>
                    </a:lnTo>
                    <a:lnTo>
                      <a:pt x="288" y="2348"/>
                    </a:lnTo>
                    <a:lnTo>
                      <a:pt x="240" y="2354"/>
                    </a:lnTo>
                    <a:lnTo>
                      <a:pt x="216" y="2354"/>
                    </a:lnTo>
                    <a:lnTo>
                      <a:pt x="192" y="2348"/>
                    </a:lnTo>
                    <a:lnTo>
                      <a:pt x="180" y="2342"/>
                    </a:lnTo>
                    <a:lnTo>
                      <a:pt x="180" y="2330"/>
                    </a:lnTo>
                    <a:lnTo>
                      <a:pt x="198" y="2289"/>
                    </a:lnTo>
                    <a:lnTo>
                      <a:pt x="204" y="2241"/>
                    </a:lnTo>
                    <a:lnTo>
                      <a:pt x="216" y="2175"/>
                    </a:lnTo>
                    <a:lnTo>
                      <a:pt x="216" y="2115"/>
                    </a:lnTo>
                    <a:lnTo>
                      <a:pt x="216" y="2062"/>
                    </a:lnTo>
                    <a:lnTo>
                      <a:pt x="222" y="2002"/>
                    </a:lnTo>
                    <a:lnTo>
                      <a:pt x="222" y="1942"/>
                    </a:lnTo>
                    <a:lnTo>
                      <a:pt x="228" y="1888"/>
                    </a:lnTo>
                    <a:lnTo>
                      <a:pt x="234" y="1858"/>
                    </a:lnTo>
                    <a:lnTo>
                      <a:pt x="234" y="1811"/>
                    </a:lnTo>
                    <a:lnTo>
                      <a:pt x="234" y="1757"/>
                    </a:lnTo>
                    <a:lnTo>
                      <a:pt x="234" y="1697"/>
                    </a:lnTo>
                    <a:lnTo>
                      <a:pt x="234" y="1637"/>
                    </a:lnTo>
                    <a:lnTo>
                      <a:pt x="234" y="1578"/>
                    </a:lnTo>
                    <a:lnTo>
                      <a:pt x="234" y="1524"/>
                    </a:lnTo>
                    <a:lnTo>
                      <a:pt x="234" y="1488"/>
                    </a:lnTo>
                    <a:lnTo>
                      <a:pt x="234" y="1434"/>
                    </a:lnTo>
                    <a:lnTo>
                      <a:pt x="234" y="1392"/>
                    </a:lnTo>
                    <a:lnTo>
                      <a:pt x="234" y="1350"/>
                    </a:lnTo>
                    <a:lnTo>
                      <a:pt x="228" y="1321"/>
                    </a:lnTo>
                    <a:lnTo>
                      <a:pt x="222" y="1303"/>
                    </a:lnTo>
                    <a:lnTo>
                      <a:pt x="204" y="1279"/>
                    </a:lnTo>
                    <a:lnTo>
                      <a:pt x="192" y="1255"/>
                    </a:lnTo>
                    <a:lnTo>
                      <a:pt x="186" y="1219"/>
                    </a:lnTo>
                    <a:lnTo>
                      <a:pt x="186" y="1213"/>
                    </a:lnTo>
                    <a:lnTo>
                      <a:pt x="180" y="1195"/>
                    </a:lnTo>
                    <a:lnTo>
                      <a:pt x="180" y="1165"/>
                    </a:lnTo>
                    <a:lnTo>
                      <a:pt x="180" y="1135"/>
                    </a:lnTo>
                    <a:lnTo>
                      <a:pt x="180" y="1100"/>
                    </a:lnTo>
                    <a:lnTo>
                      <a:pt x="174" y="1058"/>
                    </a:lnTo>
                    <a:lnTo>
                      <a:pt x="168" y="1022"/>
                    </a:lnTo>
                    <a:lnTo>
                      <a:pt x="162" y="986"/>
                    </a:lnTo>
                    <a:lnTo>
                      <a:pt x="156" y="962"/>
                    </a:lnTo>
                    <a:lnTo>
                      <a:pt x="150" y="932"/>
                    </a:lnTo>
                    <a:lnTo>
                      <a:pt x="144" y="884"/>
                    </a:lnTo>
                    <a:lnTo>
                      <a:pt x="132" y="837"/>
                    </a:lnTo>
                    <a:lnTo>
                      <a:pt x="120" y="723"/>
                    </a:lnTo>
                    <a:lnTo>
                      <a:pt x="114" y="675"/>
                    </a:lnTo>
                    <a:lnTo>
                      <a:pt x="114" y="627"/>
                    </a:lnTo>
                    <a:lnTo>
                      <a:pt x="114" y="592"/>
                    </a:lnTo>
                    <a:lnTo>
                      <a:pt x="120" y="562"/>
                    </a:lnTo>
                    <a:lnTo>
                      <a:pt x="120" y="526"/>
                    </a:lnTo>
                    <a:lnTo>
                      <a:pt x="120" y="490"/>
                    </a:lnTo>
                    <a:lnTo>
                      <a:pt x="114" y="448"/>
                    </a:lnTo>
                    <a:lnTo>
                      <a:pt x="108" y="424"/>
                    </a:lnTo>
                    <a:lnTo>
                      <a:pt x="90" y="406"/>
                    </a:lnTo>
                    <a:lnTo>
                      <a:pt x="54" y="365"/>
                    </a:lnTo>
                    <a:lnTo>
                      <a:pt x="30" y="335"/>
                    </a:lnTo>
                    <a:lnTo>
                      <a:pt x="18" y="305"/>
                    </a:lnTo>
                    <a:lnTo>
                      <a:pt x="6" y="269"/>
                    </a:lnTo>
                    <a:lnTo>
                      <a:pt x="0" y="221"/>
                    </a:lnTo>
                    <a:lnTo>
                      <a:pt x="18" y="126"/>
                    </a:lnTo>
                    <a:lnTo>
                      <a:pt x="30" y="78"/>
                    </a:lnTo>
                    <a:lnTo>
                      <a:pt x="54" y="42"/>
                    </a:lnTo>
                    <a:lnTo>
                      <a:pt x="84" y="18"/>
                    </a:lnTo>
                    <a:lnTo>
                      <a:pt x="114" y="0"/>
                    </a:lnTo>
                    <a:lnTo>
                      <a:pt x="156" y="0"/>
                    </a:lnTo>
                    <a:lnTo>
                      <a:pt x="198" y="6"/>
                    </a:lnTo>
                    <a:lnTo>
                      <a:pt x="246" y="24"/>
                    </a:lnTo>
                    <a:lnTo>
                      <a:pt x="288" y="48"/>
                    </a:lnTo>
                    <a:lnTo>
                      <a:pt x="330" y="66"/>
                    </a:lnTo>
                    <a:lnTo>
                      <a:pt x="360" y="84"/>
                    </a:lnTo>
                    <a:lnTo>
                      <a:pt x="384" y="102"/>
                    </a:lnTo>
                    <a:lnTo>
                      <a:pt x="402" y="114"/>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11355" name="Freeform 54"/>
              <p:cNvSpPr>
                <a:spLocks/>
              </p:cNvSpPr>
              <p:nvPr/>
            </p:nvSpPr>
            <p:spPr bwMode="auto">
              <a:xfrm>
                <a:off x="1632" y="139"/>
                <a:ext cx="448" cy="2880"/>
              </a:xfrm>
              <a:custGeom>
                <a:avLst/>
                <a:gdLst>
                  <a:gd name="T0" fmla="*/ 144 w 448"/>
                  <a:gd name="T1" fmla="*/ 2880 h 2880"/>
                  <a:gd name="T2" fmla="*/ 96 w 448"/>
                  <a:gd name="T3" fmla="*/ 1968 h 2880"/>
                  <a:gd name="T4" fmla="*/ 432 w 448"/>
                  <a:gd name="T5" fmla="*/ 864 h 2880"/>
                  <a:gd name="T6" fmla="*/ 0 w 448"/>
                  <a:gd name="T7" fmla="*/ 0 h 2880"/>
                  <a:gd name="T8" fmla="*/ 0 60000 65536"/>
                  <a:gd name="T9" fmla="*/ 0 60000 65536"/>
                  <a:gd name="T10" fmla="*/ 0 60000 65536"/>
                  <a:gd name="T11" fmla="*/ 0 60000 65536"/>
                  <a:gd name="T12" fmla="*/ 0 w 448"/>
                  <a:gd name="T13" fmla="*/ 0 h 2880"/>
                  <a:gd name="T14" fmla="*/ 448 w 448"/>
                  <a:gd name="T15" fmla="*/ 2880 h 2880"/>
                </a:gdLst>
                <a:ahLst/>
                <a:cxnLst>
                  <a:cxn ang="T8">
                    <a:pos x="T0" y="T1"/>
                  </a:cxn>
                  <a:cxn ang="T9">
                    <a:pos x="T2" y="T3"/>
                  </a:cxn>
                  <a:cxn ang="T10">
                    <a:pos x="T4" y="T5"/>
                  </a:cxn>
                  <a:cxn ang="T11">
                    <a:pos x="T6" y="T7"/>
                  </a:cxn>
                </a:cxnLst>
                <a:rect l="T12" t="T13" r="T14" b="T15"/>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p:spPr>
            <p:txBody>
              <a:bodyPr wrap="none" anchor="ctr"/>
              <a:lstStyle/>
              <a:p>
                <a:endParaRPr lang="fr-FR"/>
              </a:p>
            </p:txBody>
          </p:sp>
          <p:sp>
            <p:nvSpPr>
              <p:cNvPr id="11356" name="Freeform 55"/>
              <p:cNvSpPr>
                <a:spLocks/>
              </p:cNvSpPr>
              <p:nvPr/>
            </p:nvSpPr>
            <p:spPr bwMode="auto">
              <a:xfrm>
                <a:off x="1680" y="1147"/>
                <a:ext cx="336" cy="336"/>
              </a:xfrm>
              <a:custGeom>
                <a:avLst/>
                <a:gdLst>
                  <a:gd name="T0" fmla="*/ 336 w 336"/>
                  <a:gd name="T1" fmla="*/ 0 h 336"/>
                  <a:gd name="T2" fmla="*/ 0 w 336"/>
                  <a:gd name="T3" fmla="*/ 336 h 336"/>
                  <a:gd name="T4" fmla="*/ 0 60000 65536"/>
                  <a:gd name="T5" fmla="*/ 0 60000 65536"/>
                  <a:gd name="T6" fmla="*/ 0 w 336"/>
                  <a:gd name="T7" fmla="*/ 0 h 336"/>
                  <a:gd name="T8" fmla="*/ 336 w 336"/>
                  <a:gd name="T9" fmla="*/ 336 h 336"/>
                </a:gdLst>
                <a:ahLst/>
                <a:cxnLst>
                  <a:cxn ang="T4">
                    <a:pos x="T0" y="T1"/>
                  </a:cxn>
                  <a:cxn ang="T5">
                    <a:pos x="T2" y="T3"/>
                  </a:cxn>
                </a:cxnLst>
                <a:rect l="T6" t="T7" r="T8" b="T9"/>
                <a:pathLst>
                  <a:path w="336" h="336">
                    <a:moveTo>
                      <a:pt x="336" y="0"/>
                    </a:moveTo>
                    <a:cubicBezTo>
                      <a:pt x="196" y="140"/>
                      <a:pt x="56" y="280"/>
                      <a:pt x="0" y="336"/>
                    </a:cubicBezTo>
                  </a:path>
                </a:pathLst>
              </a:custGeom>
              <a:noFill/>
              <a:ln w="127000" cmpd="sng">
                <a:solidFill>
                  <a:srgbClr val="00CCFF"/>
                </a:solidFill>
                <a:round/>
                <a:headEnd/>
                <a:tailEnd/>
              </a:ln>
            </p:spPr>
            <p:txBody>
              <a:bodyPr wrap="none" anchor="ctr"/>
              <a:lstStyle/>
              <a:p>
                <a:endParaRPr lang="fr-FR"/>
              </a:p>
            </p:txBody>
          </p:sp>
          <p:sp>
            <p:nvSpPr>
              <p:cNvPr id="11357" name="Line 56"/>
              <p:cNvSpPr>
                <a:spLocks noChangeShapeType="1"/>
              </p:cNvSpPr>
              <p:nvPr/>
            </p:nvSpPr>
            <p:spPr bwMode="auto">
              <a:xfrm flipH="1">
                <a:off x="1584" y="235"/>
                <a:ext cx="96" cy="288"/>
              </a:xfrm>
              <a:prstGeom prst="line">
                <a:avLst/>
              </a:prstGeom>
              <a:noFill/>
              <a:ln w="127000">
                <a:solidFill>
                  <a:srgbClr val="00CCFF"/>
                </a:solidFill>
                <a:round/>
                <a:headEnd/>
                <a:tailEnd/>
              </a:ln>
            </p:spPr>
            <p:txBody>
              <a:bodyPr wrap="none" anchor="ctr"/>
              <a:lstStyle/>
              <a:p>
                <a:endParaRPr lang="fr-FR"/>
              </a:p>
            </p:txBody>
          </p:sp>
          <p:sp>
            <p:nvSpPr>
              <p:cNvPr id="11358" name="Line 57"/>
              <p:cNvSpPr>
                <a:spLocks noChangeShapeType="1"/>
              </p:cNvSpPr>
              <p:nvPr/>
            </p:nvSpPr>
            <p:spPr bwMode="auto">
              <a:xfrm>
                <a:off x="1440" y="1195"/>
                <a:ext cx="96" cy="1"/>
              </a:xfrm>
              <a:prstGeom prst="line">
                <a:avLst/>
              </a:prstGeom>
              <a:noFill/>
              <a:ln w="76200">
                <a:solidFill>
                  <a:schemeClr val="accent1"/>
                </a:solidFill>
                <a:round/>
                <a:headEnd/>
                <a:tailEnd/>
              </a:ln>
            </p:spPr>
            <p:txBody>
              <a:bodyPr wrap="none" anchor="ctr"/>
              <a:lstStyle/>
              <a:p>
                <a:endParaRPr lang="fr-FR"/>
              </a:p>
            </p:txBody>
          </p:sp>
          <p:sp>
            <p:nvSpPr>
              <p:cNvPr id="11359" name="Freeform 58" descr="blanc)"/>
              <p:cNvSpPr>
                <a:spLocks/>
              </p:cNvSpPr>
              <p:nvPr/>
            </p:nvSpPr>
            <p:spPr bwMode="auto">
              <a:xfrm>
                <a:off x="1680" y="1248"/>
                <a:ext cx="480" cy="864"/>
              </a:xfrm>
              <a:custGeom>
                <a:avLst/>
                <a:gdLst>
                  <a:gd name="T0" fmla="*/ 144 w 480"/>
                  <a:gd name="T1" fmla="*/ 240 h 864"/>
                  <a:gd name="T2" fmla="*/ 480 w 480"/>
                  <a:gd name="T3" fmla="*/ 0 h 864"/>
                  <a:gd name="T4" fmla="*/ 144 w 480"/>
                  <a:gd name="T5" fmla="*/ 864 h 864"/>
                  <a:gd name="T6" fmla="*/ 0 w 480"/>
                  <a:gd name="T7" fmla="*/ 864 h 864"/>
                  <a:gd name="T8" fmla="*/ 144 w 480"/>
                  <a:gd name="T9" fmla="*/ 240 h 864"/>
                  <a:gd name="T10" fmla="*/ 0 60000 65536"/>
                  <a:gd name="T11" fmla="*/ 0 60000 65536"/>
                  <a:gd name="T12" fmla="*/ 0 60000 65536"/>
                  <a:gd name="T13" fmla="*/ 0 60000 65536"/>
                  <a:gd name="T14" fmla="*/ 0 60000 65536"/>
                  <a:gd name="T15" fmla="*/ 0 w 480"/>
                  <a:gd name="T16" fmla="*/ 0 h 864"/>
                  <a:gd name="T17" fmla="*/ 480 w 480"/>
                  <a:gd name="T18" fmla="*/ 864 h 864"/>
                </a:gdLst>
                <a:ahLst/>
                <a:cxnLst>
                  <a:cxn ang="T10">
                    <a:pos x="T0" y="T1"/>
                  </a:cxn>
                  <a:cxn ang="T11">
                    <a:pos x="T2" y="T3"/>
                  </a:cxn>
                  <a:cxn ang="T12">
                    <a:pos x="T4" y="T5"/>
                  </a:cxn>
                  <a:cxn ang="T13">
                    <a:pos x="T6" y="T7"/>
                  </a:cxn>
                  <a:cxn ang="T14">
                    <a:pos x="T8" y="T9"/>
                  </a:cxn>
                </a:cxnLst>
                <a:rect l="T15" t="T16" r="T17" b="T18"/>
                <a:pathLst>
                  <a:path w="480" h="864">
                    <a:moveTo>
                      <a:pt x="144" y="240"/>
                    </a:moveTo>
                    <a:lnTo>
                      <a:pt x="480" y="0"/>
                    </a:lnTo>
                    <a:lnTo>
                      <a:pt x="144" y="864"/>
                    </a:lnTo>
                    <a:lnTo>
                      <a:pt x="0" y="864"/>
                    </a:lnTo>
                    <a:lnTo>
                      <a:pt x="144" y="240"/>
                    </a:lnTo>
                    <a:close/>
                  </a:path>
                </a:pathLst>
              </a:custGeom>
              <a:pattFill prst="dkUpDiag">
                <a:fgClr>
                  <a:srgbClr val="FF9999"/>
                </a:fgClr>
                <a:bgClr>
                  <a:srgbClr val="FFFFFF"/>
                </a:bgClr>
              </a:pattFill>
              <a:ln w="9525">
                <a:noFill/>
                <a:round/>
                <a:headEnd/>
                <a:tailEnd/>
              </a:ln>
            </p:spPr>
            <p:txBody>
              <a:bodyPr wrap="none" anchor="ctr"/>
              <a:lstStyle/>
              <a:p>
                <a:endParaRPr lang="fr-FR"/>
              </a:p>
            </p:txBody>
          </p:sp>
          <p:sp>
            <p:nvSpPr>
              <p:cNvPr id="11360" name="Freeform 59"/>
              <p:cNvSpPr>
                <a:spLocks/>
              </p:cNvSpPr>
              <p:nvPr/>
            </p:nvSpPr>
            <p:spPr bwMode="auto">
              <a:xfrm flipH="1">
                <a:off x="1488" y="1440"/>
                <a:ext cx="384" cy="1983"/>
              </a:xfrm>
              <a:custGeom>
                <a:avLst/>
                <a:gdLst>
                  <a:gd name="T0" fmla="*/ 331 w 473"/>
                  <a:gd name="T1" fmla="*/ 0 h 2463"/>
                  <a:gd name="T2" fmla="*/ 379 w 473"/>
                  <a:gd name="T3" fmla="*/ 47 h 2463"/>
                  <a:gd name="T4" fmla="*/ 426 w 473"/>
                  <a:gd name="T5" fmla="*/ 79 h 2463"/>
                  <a:gd name="T6" fmla="*/ 458 w 473"/>
                  <a:gd name="T7" fmla="*/ 174 h 2463"/>
                  <a:gd name="T8" fmla="*/ 410 w 473"/>
                  <a:gd name="T9" fmla="*/ 316 h 2463"/>
                  <a:gd name="T10" fmla="*/ 395 w 473"/>
                  <a:gd name="T11" fmla="*/ 363 h 2463"/>
                  <a:gd name="T12" fmla="*/ 410 w 473"/>
                  <a:gd name="T13" fmla="*/ 411 h 2463"/>
                  <a:gd name="T14" fmla="*/ 473 w 473"/>
                  <a:gd name="T15" fmla="*/ 505 h 2463"/>
                  <a:gd name="T16" fmla="*/ 395 w 473"/>
                  <a:gd name="T17" fmla="*/ 726 h 2463"/>
                  <a:gd name="T18" fmla="*/ 379 w 473"/>
                  <a:gd name="T19" fmla="*/ 837 h 2463"/>
                  <a:gd name="T20" fmla="*/ 379 w 473"/>
                  <a:gd name="T21" fmla="*/ 1026 h 2463"/>
                  <a:gd name="T22" fmla="*/ 284 w 473"/>
                  <a:gd name="T23" fmla="*/ 1089 h 2463"/>
                  <a:gd name="T24" fmla="*/ 252 w 473"/>
                  <a:gd name="T25" fmla="*/ 1231 h 2463"/>
                  <a:gd name="T26" fmla="*/ 221 w 473"/>
                  <a:gd name="T27" fmla="*/ 1389 h 2463"/>
                  <a:gd name="T28" fmla="*/ 174 w 473"/>
                  <a:gd name="T29" fmla="*/ 1405 h 2463"/>
                  <a:gd name="T30" fmla="*/ 126 w 473"/>
                  <a:gd name="T31" fmla="*/ 1437 h 2463"/>
                  <a:gd name="T32" fmla="*/ 47 w 473"/>
                  <a:gd name="T33" fmla="*/ 1673 h 2463"/>
                  <a:gd name="T34" fmla="*/ 63 w 473"/>
                  <a:gd name="T35" fmla="*/ 1721 h 2463"/>
                  <a:gd name="T36" fmla="*/ 31 w 473"/>
                  <a:gd name="T37" fmla="*/ 1815 h 2463"/>
                  <a:gd name="T38" fmla="*/ 47 w 473"/>
                  <a:gd name="T39" fmla="*/ 2021 h 2463"/>
                  <a:gd name="T40" fmla="*/ 16 w 473"/>
                  <a:gd name="T41" fmla="*/ 2115 h 2463"/>
                  <a:gd name="T42" fmla="*/ 95 w 473"/>
                  <a:gd name="T43" fmla="*/ 2194 h 2463"/>
                  <a:gd name="T44" fmla="*/ 63 w 473"/>
                  <a:gd name="T45" fmla="*/ 2242 h 2463"/>
                  <a:gd name="T46" fmla="*/ 0 w 473"/>
                  <a:gd name="T47" fmla="*/ 2463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p:spPr>
            <p:txBody>
              <a:bodyPr wrap="none" anchor="ctr"/>
              <a:lstStyle/>
              <a:p>
                <a:endParaRPr lang="fr-FR"/>
              </a:p>
            </p:txBody>
          </p:sp>
          <p:sp>
            <p:nvSpPr>
              <p:cNvPr id="11361" name="Freeform 60"/>
              <p:cNvSpPr>
                <a:spLocks/>
              </p:cNvSpPr>
              <p:nvPr/>
            </p:nvSpPr>
            <p:spPr bwMode="auto">
              <a:xfrm flipH="1">
                <a:off x="1495" y="1276"/>
                <a:ext cx="519" cy="1121"/>
              </a:xfrm>
              <a:custGeom>
                <a:avLst/>
                <a:gdLst>
                  <a:gd name="T0" fmla="*/ 511 w 519"/>
                  <a:gd name="T1" fmla="*/ 0 h 1121"/>
                  <a:gd name="T2" fmla="*/ 448 w 519"/>
                  <a:gd name="T3" fmla="*/ 79 h 1121"/>
                  <a:gd name="T4" fmla="*/ 417 w 519"/>
                  <a:gd name="T5" fmla="*/ 126 h 1121"/>
                  <a:gd name="T6" fmla="*/ 322 w 519"/>
                  <a:gd name="T7" fmla="*/ 158 h 1121"/>
                  <a:gd name="T8" fmla="*/ 275 w 519"/>
                  <a:gd name="T9" fmla="*/ 173 h 1121"/>
                  <a:gd name="T10" fmla="*/ 243 w 519"/>
                  <a:gd name="T11" fmla="*/ 221 h 1121"/>
                  <a:gd name="T12" fmla="*/ 211 w 519"/>
                  <a:gd name="T13" fmla="*/ 316 h 1121"/>
                  <a:gd name="T14" fmla="*/ 259 w 519"/>
                  <a:gd name="T15" fmla="*/ 347 h 1121"/>
                  <a:gd name="T16" fmla="*/ 164 w 519"/>
                  <a:gd name="T17" fmla="*/ 363 h 1121"/>
                  <a:gd name="T18" fmla="*/ 101 w 519"/>
                  <a:gd name="T19" fmla="*/ 473 h 1121"/>
                  <a:gd name="T20" fmla="*/ 53 w 519"/>
                  <a:gd name="T21" fmla="*/ 600 h 1121"/>
                  <a:gd name="T22" fmla="*/ 6 w 519"/>
                  <a:gd name="T23" fmla="*/ 631 h 1121"/>
                  <a:gd name="T24" fmla="*/ 22 w 519"/>
                  <a:gd name="T25" fmla="*/ 679 h 1121"/>
                  <a:gd name="T26" fmla="*/ 164 w 519"/>
                  <a:gd name="T27" fmla="*/ 663 h 1121"/>
                  <a:gd name="T28" fmla="*/ 148 w 519"/>
                  <a:gd name="T29" fmla="*/ 584 h 1121"/>
                  <a:gd name="T30" fmla="*/ 196 w 519"/>
                  <a:gd name="T31" fmla="*/ 552 h 1121"/>
                  <a:gd name="T32" fmla="*/ 211 w 519"/>
                  <a:gd name="T33" fmla="*/ 631 h 1121"/>
                  <a:gd name="T34" fmla="*/ 290 w 519"/>
                  <a:gd name="T35" fmla="*/ 615 h 1121"/>
                  <a:gd name="T36" fmla="*/ 180 w 519"/>
                  <a:gd name="T37" fmla="*/ 742 h 1121"/>
                  <a:gd name="T38" fmla="*/ 227 w 519"/>
                  <a:gd name="T39" fmla="*/ 773 h 1121"/>
                  <a:gd name="T40" fmla="*/ 164 w 519"/>
                  <a:gd name="T41" fmla="*/ 836 h 1121"/>
                  <a:gd name="T42" fmla="*/ 196 w 519"/>
                  <a:gd name="T43" fmla="*/ 915 h 1121"/>
                  <a:gd name="T44" fmla="*/ 117 w 519"/>
                  <a:gd name="T45" fmla="*/ 994 h 1121"/>
                  <a:gd name="T46" fmla="*/ 164 w 519"/>
                  <a:gd name="T47" fmla="*/ 1026 h 1121"/>
                  <a:gd name="T48" fmla="*/ 227 w 519"/>
                  <a:gd name="T49" fmla="*/ 1121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p:spPr>
            <p:txBody>
              <a:bodyPr wrap="none" anchor="ctr"/>
              <a:lstStyle/>
              <a:p>
                <a:endParaRPr lang="fr-FR"/>
              </a:p>
            </p:txBody>
          </p:sp>
          <p:sp>
            <p:nvSpPr>
              <p:cNvPr id="11362" name="Freeform 61"/>
              <p:cNvSpPr>
                <a:spLocks/>
              </p:cNvSpPr>
              <p:nvPr/>
            </p:nvSpPr>
            <p:spPr bwMode="auto">
              <a:xfrm flipH="1">
                <a:off x="1392" y="2018"/>
                <a:ext cx="726" cy="1605"/>
              </a:xfrm>
              <a:custGeom>
                <a:avLst/>
                <a:gdLst>
                  <a:gd name="T0" fmla="*/ 521 w 726"/>
                  <a:gd name="T1" fmla="*/ 0 h 1605"/>
                  <a:gd name="T2" fmla="*/ 552 w 726"/>
                  <a:gd name="T3" fmla="*/ 126 h 1605"/>
                  <a:gd name="T4" fmla="*/ 694 w 726"/>
                  <a:gd name="T5" fmla="*/ 205 h 1605"/>
                  <a:gd name="T6" fmla="*/ 647 w 726"/>
                  <a:gd name="T7" fmla="*/ 394 h 1605"/>
                  <a:gd name="T8" fmla="*/ 663 w 726"/>
                  <a:gd name="T9" fmla="*/ 442 h 1605"/>
                  <a:gd name="T10" fmla="*/ 694 w 726"/>
                  <a:gd name="T11" fmla="*/ 489 h 1605"/>
                  <a:gd name="T12" fmla="*/ 726 w 726"/>
                  <a:gd name="T13" fmla="*/ 584 h 1605"/>
                  <a:gd name="T14" fmla="*/ 552 w 726"/>
                  <a:gd name="T15" fmla="*/ 710 h 1605"/>
                  <a:gd name="T16" fmla="*/ 505 w 726"/>
                  <a:gd name="T17" fmla="*/ 915 h 1605"/>
                  <a:gd name="T18" fmla="*/ 473 w 726"/>
                  <a:gd name="T19" fmla="*/ 1010 h 1605"/>
                  <a:gd name="T20" fmla="*/ 568 w 726"/>
                  <a:gd name="T21" fmla="*/ 994 h 1605"/>
                  <a:gd name="T22" fmla="*/ 615 w 726"/>
                  <a:gd name="T23" fmla="*/ 978 h 1605"/>
                  <a:gd name="T24" fmla="*/ 600 w 726"/>
                  <a:gd name="T25" fmla="*/ 1042 h 1605"/>
                  <a:gd name="T26" fmla="*/ 568 w 726"/>
                  <a:gd name="T27" fmla="*/ 1152 h 1605"/>
                  <a:gd name="T28" fmla="*/ 473 w 726"/>
                  <a:gd name="T29" fmla="*/ 1199 h 1605"/>
                  <a:gd name="T30" fmla="*/ 489 w 726"/>
                  <a:gd name="T31" fmla="*/ 1342 h 1605"/>
                  <a:gd name="T32" fmla="*/ 394 w 726"/>
                  <a:gd name="T33" fmla="*/ 1373 h 1605"/>
                  <a:gd name="T34" fmla="*/ 205 w 726"/>
                  <a:gd name="T35" fmla="*/ 1452 h 1605"/>
                  <a:gd name="T36" fmla="*/ 173 w 726"/>
                  <a:gd name="T37" fmla="*/ 1499 h 1605"/>
                  <a:gd name="T38" fmla="*/ 157 w 726"/>
                  <a:gd name="T39" fmla="*/ 1547 h 1605"/>
                  <a:gd name="T40" fmla="*/ 110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p:spPr>
            <p:txBody>
              <a:bodyPr wrap="none" anchor="ctr"/>
              <a:lstStyle/>
              <a:p>
                <a:endParaRPr lang="fr-FR"/>
              </a:p>
            </p:txBody>
          </p:sp>
          <p:sp>
            <p:nvSpPr>
              <p:cNvPr id="11363" name="Freeform 62"/>
              <p:cNvSpPr>
                <a:spLocks/>
              </p:cNvSpPr>
              <p:nvPr/>
            </p:nvSpPr>
            <p:spPr bwMode="auto">
              <a:xfrm>
                <a:off x="1649" y="973"/>
                <a:ext cx="52" cy="215"/>
              </a:xfrm>
              <a:custGeom>
                <a:avLst/>
                <a:gdLst>
                  <a:gd name="T0" fmla="*/ 10 w 52"/>
                  <a:gd name="T1" fmla="*/ 215 h 215"/>
                  <a:gd name="T2" fmla="*/ 38 w 52"/>
                  <a:gd name="T3" fmla="*/ 172 h 215"/>
                  <a:gd name="T4" fmla="*/ 52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p:spPr>
            <p:txBody>
              <a:bodyPr wrap="none" anchor="ctr"/>
              <a:lstStyle/>
              <a:p>
                <a:endParaRPr lang="fr-FR"/>
              </a:p>
            </p:txBody>
          </p:sp>
          <p:sp>
            <p:nvSpPr>
              <p:cNvPr id="11364" name="Line 63"/>
              <p:cNvSpPr>
                <a:spLocks noChangeShapeType="1"/>
              </p:cNvSpPr>
              <p:nvPr/>
            </p:nvSpPr>
            <p:spPr bwMode="auto">
              <a:xfrm rot="2646290" flipH="1">
                <a:off x="1584" y="1168"/>
                <a:ext cx="192" cy="240"/>
              </a:xfrm>
              <a:prstGeom prst="line">
                <a:avLst/>
              </a:prstGeom>
              <a:noFill/>
              <a:ln w="127000">
                <a:solidFill>
                  <a:schemeClr val="accent1"/>
                </a:solidFill>
                <a:round/>
                <a:headEnd/>
                <a:tailEnd/>
              </a:ln>
            </p:spPr>
            <p:txBody>
              <a:bodyPr wrap="none" anchor="ctr"/>
              <a:lstStyle/>
              <a:p>
                <a:endParaRPr lang="fr-FR"/>
              </a:p>
            </p:txBody>
          </p:sp>
          <p:sp>
            <p:nvSpPr>
              <p:cNvPr id="11365" name="Oval 64"/>
              <p:cNvSpPr>
                <a:spLocks noChangeArrowheads="1"/>
              </p:cNvSpPr>
              <p:nvPr/>
            </p:nvSpPr>
            <p:spPr bwMode="auto">
              <a:xfrm>
                <a:off x="1488" y="1152"/>
                <a:ext cx="192" cy="192"/>
              </a:xfrm>
              <a:prstGeom prst="ellipse">
                <a:avLst/>
              </a:prstGeom>
              <a:solidFill>
                <a:schemeClr val="tx2"/>
              </a:solidFill>
              <a:ln w="9525">
                <a:solidFill>
                  <a:schemeClr val="tx1"/>
                </a:solidFill>
                <a:round/>
                <a:headEnd/>
                <a:tailEnd/>
              </a:ln>
            </p:spPr>
            <p:txBody>
              <a:bodyPr wrap="none" anchor="ctr"/>
              <a:lstStyle/>
              <a:p>
                <a:endParaRPr lang="fr-FR"/>
              </a:p>
            </p:txBody>
          </p:sp>
          <p:sp>
            <p:nvSpPr>
              <p:cNvPr id="11366" name="Oval 65"/>
              <p:cNvSpPr>
                <a:spLocks noChangeArrowheads="1"/>
              </p:cNvSpPr>
              <p:nvPr/>
            </p:nvSpPr>
            <p:spPr bwMode="auto">
              <a:xfrm>
                <a:off x="1632" y="2256"/>
                <a:ext cx="144" cy="144"/>
              </a:xfrm>
              <a:prstGeom prst="ellipse">
                <a:avLst/>
              </a:prstGeom>
              <a:solidFill>
                <a:schemeClr val="tx2"/>
              </a:solidFill>
              <a:ln w="9525">
                <a:solidFill>
                  <a:schemeClr val="tx1"/>
                </a:solidFill>
                <a:round/>
                <a:headEnd/>
                <a:tailEnd/>
              </a:ln>
            </p:spPr>
            <p:txBody>
              <a:bodyPr wrap="none" anchor="ctr"/>
              <a:lstStyle/>
              <a:p>
                <a:endParaRPr lang="fr-FR"/>
              </a:p>
            </p:txBody>
          </p:sp>
        </p:grpSp>
        <p:sp>
          <p:nvSpPr>
            <p:cNvPr id="11308" name="Oval 66"/>
            <p:cNvSpPr>
              <a:spLocks noChangeArrowheads="1"/>
            </p:cNvSpPr>
            <p:nvPr/>
          </p:nvSpPr>
          <p:spPr bwMode="auto">
            <a:xfrm>
              <a:off x="2736" y="2352"/>
              <a:ext cx="192" cy="192"/>
            </a:xfrm>
            <a:prstGeom prst="ellipse">
              <a:avLst/>
            </a:prstGeom>
            <a:solidFill>
              <a:srgbClr val="FFFF00"/>
            </a:solidFill>
            <a:ln w="9525">
              <a:solidFill>
                <a:schemeClr val="tx1"/>
              </a:solidFill>
              <a:round/>
              <a:headEnd/>
              <a:tailEnd/>
            </a:ln>
          </p:spPr>
          <p:txBody>
            <a:bodyPr wrap="none" anchor="ctr"/>
            <a:lstStyle/>
            <a:p>
              <a:endParaRPr lang="fr-FR"/>
            </a:p>
          </p:txBody>
        </p:sp>
        <p:sp>
          <p:nvSpPr>
            <p:cNvPr id="11309" name="Oval 67"/>
            <p:cNvSpPr>
              <a:spLocks noChangeArrowheads="1"/>
            </p:cNvSpPr>
            <p:nvPr/>
          </p:nvSpPr>
          <p:spPr bwMode="auto">
            <a:xfrm>
              <a:off x="2976" y="2496"/>
              <a:ext cx="192" cy="192"/>
            </a:xfrm>
            <a:prstGeom prst="ellipse">
              <a:avLst/>
            </a:prstGeom>
            <a:solidFill>
              <a:srgbClr val="FFFF00"/>
            </a:solidFill>
            <a:ln w="9525">
              <a:solidFill>
                <a:schemeClr val="tx1"/>
              </a:solidFill>
              <a:round/>
              <a:headEnd/>
              <a:tailEnd/>
            </a:ln>
          </p:spPr>
          <p:txBody>
            <a:bodyPr wrap="none" anchor="ctr"/>
            <a:lstStyle/>
            <a:p>
              <a:endParaRPr lang="fr-FR"/>
            </a:p>
          </p:txBody>
        </p:sp>
        <p:grpSp>
          <p:nvGrpSpPr>
            <p:cNvPr id="5" name="Group 68"/>
            <p:cNvGrpSpPr>
              <a:grpSpLocks/>
            </p:cNvGrpSpPr>
            <p:nvPr/>
          </p:nvGrpSpPr>
          <p:grpSpPr bwMode="auto">
            <a:xfrm>
              <a:off x="4080" y="288"/>
              <a:ext cx="1008" cy="3466"/>
              <a:chOff x="4128" y="288"/>
              <a:chExt cx="720" cy="3466"/>
            </a:xfrm>
          </p:grpSpPr>
          <p:sp>
            <p:nvSpPr>
              <p:cNvPr id="11311" name="Freeform 69"/>
              <p:cNvSpPr>
                <a:spLocks/>
              </p:cNvSpPr>
              <p:nvPr/>
            </p:nvSpPr>
            <p:spPr bwMode="auto">
              <a:xfrm flipH="1">
                <a:off x="4203" y="3261"/>
                <a:ext cx="487" cy="471"/>
              </a:xfrm>
              <a:custGeom>
                <a:avLst/>
                <a:gdLst>
                  <a:gd name="T0" fmla="*/ 341 w 353"/>
                  <a:gd name="T1" fmla="*/ 0 h 329"/>
                  <a:gd name="T2" fmla="*/ 347 w 353"/>
                  <a:gd name="T3" fmla="*/ 6 h 329"/>
                  <a:gd name="T4" fmla="*/ 353 w 353"/>
                  <a:gd name="T5" fmla="*/ 18 h 329"/>
                  <a:gd name="T6" fmla="*/ 353 w 353"/>
                  <a:gd name="T7" fmla="*/ 18 h 329"/>
                  <a:gd name="T8" fmla="*/ 347 w 353"/>
                  <a:gd name="T9" fmla="*/ 30 h 329"/>
                  <a:gd name="T10" fmla="*/ 341 w 353"/>
                  <a:gd name="T11" fmla="*/ 54 h 329"/>
                  <a:gd name="T12" fmla="*/ 335 w 353"/>
                  <a:gd name="T13" fmla="*/ 84 h 329"/>
                  <a:gd name="T14" fmla="*/ 329 w 353"/>
                  <a:gd name="T15" fmla="*/ 126 h 329"/>
                  <a:gd name="T16" fmla="*/ 305 w 353"/>
                  <a:gd name="T17" fmla="*/ 210 h 329"/>
                  <a:gd name="T18" fmla="*/ 294 w 353"/>
                  <a:gd name="T19" fmla="*/ 245 h 329"/>
                  <a:gd name="T20" fmla="*/ 288 w 353"/>
                  <a:gd name="T21" fmla="*/ 275 h 329"/>
                  <a:gd name="T22" fmla="*/ 270 w 353"/>
                  <a:gd name="T23" fmla="*/ 281 h 329"/>
                  <a:gd name="T24" fmla="*/ 258 w 353"/>
                  <a:gd name="T25" fmla="*/ 275 h 329"/>
                  <a:gd name="T26" fmla="*/ 270 w 353"/>
                  <a:gd name="T27" fmla="*/ 138 h 329"/>
                  <a:gd name="T28" fmla="*/ 264 w 353"/>
                  <a:gd name="T29" fmla="*/ 144 h 329"/>
                  <a:gd name="T30" fmla="*/ 258 w 353"/>
                  <a:gd name="T31" fmla="*/ 168 h 329"/>
                  <a:gd name="T32" fmla="*/ 252 w 353"/>
                  <a:gd name="T33" fmla="*/ 186 h 329"/>
                  <a:gd name="T34" fmla="*/ 246 w 353"/>
                  <a:gd name="T35" fmla="*/ 210 h 329"/>
                  <a:gd name="T36" fmla="*/ 246 w 353"/>
                  <a:gd name="T37" fmla="*/ 210 h 329"/>
                  <a:gd name="T38" fmla="*/ 240 w 353"/>
                  <a:gd name="T39" fmla="*/ 234 h 329"/>
                  <a:gd name="T40" fmla="*/ 228 w 353"/>
                  <a:gd name="T41" fmla="*/ 257 h 329"/>
                  <a:gd name="T42" fmla="*/ 216 w 353"/>
                  <a:gd name="T43" fmla="*/ 281 h 329"/>
                  <a:gd name="T44" fmla="*/ 198 w 353"/>
                  <a:gd name="T45" fmla="*/ 299 h 329"/>
                  <a:gd name="T46" fmla="*/ 198 w 353"/>
                  <a:gd name="T47" fmla="*/ 299 h 329"/>
                  <a:gd name="T48" fmla="*/ 186 w 353"/>
                  <a:gd name="T49" fmla="*/ 305 h 329"/>
                  <a:gd name="T50" fmla="*/ 162 w 353"/>
                  <a:gd name="T51" fmla="*/ 317 h 329"/>
                  <a:gd name="T52" fmla="*/ 114 w 353"/>
                  <a:gd name="T53" fmla="*/ 329 h 329"/>
                  <a:gd name="T54" fmla="*/ 54 w 353"/>
                  <a:gd name="T55" fmla="*/ 329 h 329"/>
                  <a:gd name="T56" fmla="*/ 0 w 353"/>
                  <a:gd name="T57" fmla="*/ 323 h 329"/>
                  <a:gd name="T58" fmla="*/ 0 w 353"/>
                  <a:gd name="T59" fmla="*/ 323 h 329"/>
                  <a:gd name="T60" fmla="*/ 0 w 353"/>
                  <a:gd name="T61" fmla="*/ 317 h 329"/>
                  <a:gd name="T62" fmla="*/ 0 w 353"/>
                  <a:gd name="T63" fmla="*/ 305 h 329"/>
                  <a:gd name="T64" fmla="*/ 0 w 353"/>
                  <a:gd name="T65" fmla="*/ 305 h 329"/>
                  <a:gd name="T66" fmla="*/ 0 w 353"/>
                  <a:gd name="T67" fmla="*/ 305 h 329"/>
                  <a:gd name="T68" fmla="*/ 12 w 353"/>
                  <a:gd name="T69" fmla="*/ 299 h 329"/>
                  <a:gd name="T70" fmla="*/ 42 w 353"/>
                  <a:gd name="T71" fmla="*/ 281 h 329"/>
                  <a:gd name="T72" fmla="*/ 78 w 353"/>
                  <a:gd name="T73" fmla="*/ 257 h 329"/>
                  <a:gd name="T74" fmla="*/ 108 w 353"/>
                  <a:gd name="T75" fmla="*/ 245 h 329"/>
                  <a:gd name="T76" fmla="*/ 108 w 353"/>
                  <a:gd name="T77" fmla="*/ 245 h 329"/>
                  <a:gd name="T78" fmla="*/ 114 w 353"/>
                  <a:gd name="T79" fmla="*/ 239 h 329"/>
                  <a:gd name="T80" fmla="*/ 132 w 353"/>
                  <a:gd name="T81" fmla="*/ 234 h 329"/>
                  <a:gd name="T82" fmla="*/ 168 w 353"/>
                  <a:gd name="T83" fmla="*/ 210 h 329"/>
                  <a:gd name="T84" fmla="*/ 204 w 353"/>
                  <a:gd name="T85" fmla="*/ 186 h 329"/>
                  <a:gd name="T86" fmla="*/ 216 w 353"/>
                  <a:gd name="T87" fmla="*/ 174 h 329"/>
                  <a:gd name="T88" fmla="*/ 228 w 353"/>
                  <a:gd name="T89" fmla="*/ 156 h 329"/>
                  <a:gd name="T90" fmla="*/ 228 w 353"/>
                  <a:gd name="T91" fmla="*/ 156 h 329"/>
                  <a:gd name="T92" fmla="*/ 246 w 353"/>
                  <a:gd name="T93" fmla="*/ 114 h 329"/>
                  <a:gd name="T94" fmla="*/ 270 w 353"/>
                  <a:gd name="T95" fmla="*/ 66 h 329"/>
                  <a:gd name="T96" fmla="*/ 300 w 353"/>
                  <a:gd name="T97" fmla="*/ 24 h 329"/>
                  <a:gd name="T98" fmla="*/ 323 w 353"/>
                  <a:gd name="T99" fmla="*/ 6 h 329"/>
                  <a:gd name="T100" fmla="*/ 341 w 353"/>
                  <a:gd name="T101" fmla="*/ 0 h 3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3"/>
                  <a:gd name="T154" fmla="*/ 0 h 329"/>
                  <a:gd name="T155" fmla="*/ 353 w 353"/>
                  <a:gd name="T156" fmla="*/ 329 h 3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3" h="329">
                    <a:moveTo>
                      <a:pt x="341" y="0"/>
                    </a:moveTo>
                    <a:lnTo>
                      <a:pt x="347" y="6"/>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0" y="234"/>
                    </a:lnTo>
                    <a:lnTo>
                      <a:pt x="228" y="257"/>
                    </a:lnTo>
                    <a:lnTo>
                      <a:pt x="216" y="281"/>
                    </a:lnTo>
                    <a:lnTo>
                      <a:pt x="198" y="299"/>
                    </a:lnTo>
                    <a:lnTo>
                      <a:pt x="186" y="305"/>
                    </a:lnTo>
                    <a:lnTo>
                      <a:pt x="162" y="317"/>
                    </a:lnTo>
                    <a:lnTo>
                      <a:pt x="114" y="329"/>
                    </a:lnTo>
                    <a:lnTo>
                      <a:pt x="54" y="329"/>
                    </a:lnTo>
                    <a:lnTo>
                      <a:pt x="0" y="323"/>
                    </a:lnTo>
                    <a:lnTo>
                      <a:pt x="0" y="317"/>
                    </a:lnTo>
                    <a:lnTo>
                      <a:pt x="0" y="305"/>
                    </a:lnTo>
                    <a:lnTo>
                      <a:pt x="12" y="299"/>
                    </a:lnTo>
                    <a:lnTo>
                      <a:pt x="42" y="281"/>
                    </a:lnTo>
                    <a:lnTo>
                      <a:pt x="78" y="257"/>
                    </a:lnTo>
                    <a:lnTo>
                      <a:pt x="108" y="245"/>
                    </a:lnTo>
                    <a:lnTo>
                      <a:pt x="114" y="239"/>
                    </a:lnTo>
                    <a:lnTo>
                      <a:pt x="132" y="234"/>
                    </a:lnTo>
                    <a:lnTo>
                      <a:pt x="168" y="210"/>
                    </a:lnTo>
                    <a:lnTo>
                      <a:pt x="204" y="186"/>
                    </a:lnTo>
                    <a:lnTo>
                      <a:pt x="216" y="174"/>
                    </a:lnTo>
                    <a:lnTo>
                      <a:pt x="228" y="156"/>
                    </a:lnTo>
                    <a:lnTo>
                      <a:pt x="246" y="114"/>
                    </a:lnTo>
                    <a:lnTo>
                      <a:pt x="270" y="66"/>
                    </a:lnTo>
                    <a:lnTo>
                      <a:pt x="300" y="24"/>
                    </a:lnTo>
                    <a:lnTo>
                      <a:pt x="323" y="6"/>
                    </a:lnTo>
                    <a:lnTo>
                      <a:pt x="341" y="0"/>
                    </a:lnTo>
                    <a:close/>
                  </a:path>
                </a:pathLst>
              </a:custGeom>
              <a:solidFill>
                <a:srgbClr val="FFCC19"/>
              </a:solidFill>
              <a:ln w="9525">
                <a:noFill/>
                <a:round/>
                <a:headEnd/>
                <a:tailEnd/>
              </a:ln>
            </p:spPr>
            <p:txBody>
              <a:bodyPr/>
              <a:lstStyle/>
              <a:p>
                <a:endParaRPr lang="fr-FR"/>
              </a:p>
            </p:txBody>
          </p:sp>
          <p:sp>
            <p:nvSpPr>
              <p:cNvPr id="11312" name="Freeform 70"/>
              <p:cNvSpPr>
                <a:spLocks/>
              </p:cNvSpPr>
              <p:nvPr/>
            </p:nvSpPr>
            <p:spPr bwMode="auto">
              <a:xfrm flipH="1">
                <a:off x="4203" y="3261"/>
                <a:ext cx="487" cy="471"/>
              </a:xfrm>
              <a:custGeom>
                <a:avLst/>
                <a:gdLst>
                  <a:gd name="T0" fmla="*/ 341 w 353"/>
                  <a:gd name="T1" fmla="*/ 0 h 329"/>
                  <a:gd name="T2" fmla="*/ 347 w 353"/>
                  <a:gd name="T3" fmla="*/ 6 h 329"/>
                  <a:gd name="T4" fmla="*/ 353 w 353"/>
                  <a:gd name="T5" fmla="*/ 18 h 329"/>
                  <a:gd name="T6" fmla="*/ 353 w 353"/>
                  <a:gd name="T7" fmla="*/ 18 h 329"/>
                  <a:gd name="T8" fmla="*/ 347 w 353"/>
                  <a:gd name="T9" fmla="*/ 30 h 329"/>
                  <a:gd name="T10" fmla="*/ 341 w 353"/>
                  <a:gd name="T11" fmla="*/ 54 h 329"/>
                  <a:gd name="T12" fmla="*/ 335 w 353"/>
                  <a:gd name="T13" fmla="*/ 84 h 329"/>
                  <a:gd name="T14" fmla="*/ 329 w 353"/>
                  <a:gd name="T15" fmla="*/ 126 h 329"/>
                  <a:gd name="T16" fmla="*/ 305 w 353"/>
                  <a:gd name="T17" fmla="*/ 210 h 329"/>
                  <a:gd name="T18" fmla="*/ 294 w 353"/>
                  <a:gd name="T19" fmla="*/ 245 h 329"/>
                  <a:gd name="T20" fmla="*/ 288 w 353"/>
                  <a:gd name="T21" fmla="*/ 275 h 329"/>
                  <a:gd name="T22" fmla="*/ 270 w 353"/>
                  <a:gd name="T23" fmla="*/ 281 h 329"/>
                  <a:gd name="T24" fmla="*/ 258 w 353"/>
                  <a:gd name="T25" fmla="*/ 275 h 329"/>
                  <a:gd name="T26" fmla="*/ 270 w 353"/>
                  <a:gd name="T27" fmla="*/ 138 h 329"/>
                  <a:gd name="T28" fmla="*/ 264 w 353"/>
                  <a:gd name="T29" fmla="*/ 144 h 329"/>
                  <a:gd name="T30" fmla="*/ 258 w 353"/>
                  <a:gd name="T31" fmla="*/ 168 h 329"/>
                  <a:gd name="T32" fmla="*/ 252 w 353"/>
                  <a:gd name="T33" fmla="*/ 186 h 329"/>
                  <a:gd name="T34" fmla="*/ 246 w 353"/>
                  <a:gd name="T35" fmla="*/ 210 h 329"/>
                  <a:gd name="T36" fmla="*/ 246 w 353"/>
                  <a:gd name="T37" fmla="*/ 210 h 329"/>
                  <a:gd name="T38" fmla="*/ 240 w 353"/>
                  <a:gd name="T39" fmla="*/ 234 h 329"/>
                  <a:gd name="T40" fmla="*/ 228 w 353"/>
                  <a:gd name="T41" fmla="*/ 257 h 329"/>
                  <a:gd name="T42" fmla="*/ 216 w 353"/>
                  <a:gd name="T43" fmla="*/ 281 h 329"/>
                  <a:gd name="T44" fmla="*/ 198 w 353"/>
                  <a:gd name="T45" fmla="*/ 299 h 329"/>
                  <a:gd name="T46" fmla="*/ 198 w 353"/>
                  <a:gd name="T47" fmla="*/ 299 h 329"/>
                  <a:gd name="T48" fmla="*/ 186 w 353"/>
                  <a:gd name="T49" fmla="*/ 305 h 329"/>
                  <a:gd name="T50" fmla="*/ 162 w 353"/>
                  <a:gd name="T51" fmla="*/ 317 h 329"/>
                  <a:gd name="T52" fmla="*/ 114 w 353"/>
                  <a:gd name="T53" fmla="*/ 329 h 329"/>
                  <a:gd name="T54" fmla="*/ 54 w 353"/>
                  <a:gd name="T55" fmla="*/ 329 h 329"/>
                  <a:gd name="T56" fmla="*/ 0 w 353"/>
                  <a:gd name="T57" fmla="*/ 323 h 329"/>
                  <a:gd name="T58" fmla="*/ 0 w 353"/>
                  <a:gd name="T59" fmla="*/ 323 h 329"/>
                  <a:gd name="T60" fmla="*/ 0 w 353"/>
                  <a:gd name="T61" fmla="*/ 317 h 329"/>
                  <a:gd name="T62" fmla="*/ 0 w 353"/>
                  <a:gd name="T63" fmla="*/ 305 h 329"/>
                  <a:gd name="T64" fmla="*/ 0 w 353"/>
                  <a:gd name="T65" fmla="*/ 305 h 329"/>
                  <a:gd name="T66" fmla="*/ 0 w 353"/>
                  <a:gd name="T67" fmla="*/ 305 h 329"/>
                  <a:gd name="T68" fmla="*/ 12 w 353"/>
                  <a:gd name="T69" fmla="*/ 299 h 329"/>
                  <a:gd name="T70" fmla="*/ 42 w 353"/>
                  <a:gd name="T71" fmla="*/ 281 h 329"/>
                  <a:gd name="T72" fmla="*/ 78 w 353"/>
                  <a:gd name="T73" fmla="*/ 257 h 329"/>
                  <a:gd name="T74" fmla="*/ 108 w 353"/>
                  <a:gd name="T75" fmla="*/ 245 h 329"/>
                  <a:gd name="T76" fmla="*/ 108 w 353"/>
                  <a:gd name="T77" fmla="*/ 245 h 329"/>
                  <a:gd name="T78" fmla="*/ 114 w 353"/>
                  <a:gd name="T79" fmla="*/ 239 h 329"/>
                  <a:gd name="T80" fmla="*/ 132 w 353"/>
                  <a:gd name="T81" fmla="*/ 234 h 329"/>
                  <a:gd name="T82" fmla="*/ 168 w 353"/>
                  <a:gd name="T83" fmla="*/ 210 h 329"/>
                  <a:gd name="T84" fmla="*/ 204 w 353"/>
                  <a:gd name="T85" fmla="*/ 186 h 329"/>
                  <a:gd name="T86" fmla="*/ 216 w 353"/>
                  <a:gd name="T87" fmla="*/ 174 h 329"/>
                  <a:gd name="T88" fmla="*/ 228 w 353"/>
                  <a:gd name="T89" fmla="*/ 156 h 329"/>
                  <a:gd name="T90" fmla="*/ 228 w 353"/>
                  <a:gd name="T91" fmla="*/ 156 h 329"/>
                  <a:gd name="T92" fmla="*/ 246 w 353"/>
                  <a:gd name="T93" fmla="*/ 114 h 329"/>
                  <a:gd name="T94" fmla="*/ 270 w 353"/>
                  <a:gd name="T95" fmla="*/ 66 h 329"/>
                  <a:gd name="T96" fmla="*/ 300 w 353"/>
                  <a:gd name="T97" fmla="*/ 24 h 329"/>
                  <a:gd name="T98" fmla="*/ 323 w 353"/>
                  <a:gd name="T99" fmla="*/ 6 h 329"/>
                  <a:gd name="T100" fmla="*/ 341 w 353"/>
                  <a:gd name="T101" fmla="*/ 0 h 3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3"/>
                  <a:gd name="T154" fmla="*/ 0 h 329"/>
                  <a:gd name="T155" fmla="*/ 353 w 353"/>
                  <a:gd name="T156" fmla="*/ 329 h 3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3" h="329">
                    <a:moveTo>
                      <a:pt x="341" y="0"/>
                    </a:moveTo>
                    <a:lnTo>
                      <a:pt x="347" y="6"/>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0" y="234"/>
                    </a:lnTo>
                    <a:lnTo>
                      <a:pt x="228" y="257"/>
                    </a:lnTo>
                    <a:lnTo>
                      <a:pt x="216" y="281"/>
                    </a:lnTo>
                    <a:lnTo>
                      <a:pt x="198" y="299"/>
                    </a:lnTo>
                    <a:lnTo>
                      <a:pt x="186" y="305"/>
                    </a:lnTo>
                    <a:lnTo>
                      <a:pt x="162" y="317"/>
                    </a:lnTo>
                    <a:lnTo>
                      <a:pt x="114" y="329"/>
                    </a:lnTo>
                    <a:lnTo>
                      <a:pt x="54" y="329"/>
                    </a:lnTo>
                    <a:lnTo>
                      <a:pt x="0" y="323"/>
                    </a:lnTo>
                    <a:lnTo>
                      <a:pt x="0" y="317"/>
                    </a:lnTo>
                    <a:lnTo>
                      <a:pt x="0" y="305"/>
                    </a:lnTo>
                    <a:lnTo>
                      <a:pt x="12" y="299"/>
                    </a:lnTo>
                    <a:lnTo>
                      <a:pt x="42" y="281"/>
                    </a:lnTo>
                    <a:lnTo>
                      <a:pt x="78" y="257"/>
                    </a:lnTo>
                    <a:lnTo>
                      <a:pt x="108" y="245"/>
                    </a:lnTo>
                    <a:lnTo>
                      <a:pt x="114" y="239"/>
                    </a:lnTo>
                    <a:lnTo>
                      <a:pt x="132" y="234"/>
                    </a:lnTo>
                    <a:lnTo>
                      <a:pt x="168" y="210"/>
                    </a:lnTo>
                    <a:lnTo>
                      <a:pt x="204" y="186"/>
                    </a:lnTo>
                    <a:lnTo>
                      <a:pt x="216" y="174"/>
                    </a:lnTo>
                    <a:lnTo>
                      <a:pt x="228" y="156"/>
                    </a:lnTo>
                    <a:lnTo>
                      <a:pt x="246" y="114"/>
                    </a:lnTo>
                    <a:lnTo>
                      <a:pt x="270" y="66"/>
                    </a:lnTo>
                    <a:lnTo>
                      <a:pt x="300" y="24"/>
                    </a:lnTo>
                    <a:lnTo>
                      <a:pt x="323" y="6"/>
                    </a:lnTo>
                    <a:lnTo>
                      <a:pt x="341" y="0"/>
                    </a:lnTo>
                  </a:path>
                </a:pathLst>
              </a:custGeom>
              <a:noFill/>
              <a:ln w="0">
                <a:solidFill>
                  <a:srgbClr val="000000"/>
                </a:solidFill>
                <a:prstDash val="solid"/>
                <a:round/>
                <a:headEnd/>
                <a:tailEnd/>
              </a:ln>
            </p:spPr>
            <p:txBody>
              <a:bodyPr/>
              <a:lstStyle/>
              <a:p>
                <a:endParaRPr lang="fr-FR"/>
              </a:p>
            </p:txBody>
          </p:sp>
          <p:sp>
            <p:nvSpPr>
              <p:cNvPr id="11313" name="Freeform 71"/>
              <p:cNvSpPr>
                <a:spLocks/>
              </p:cNvSpPr>
              <p:nvPr/>
            </p:nvSpPr>
            <p:spPr bwMode="auto">
              <a:xfrm flipH="1">
                <a:off x="4219" y="3261"/>
                <a:ext cx="148" cy="258"/>
              </a:xfrm>
              <a:custGeom>
                <a:avLst/>
                <a:gdLst>
                  <a:gd name="T0" fmla="*/ 101 w 107"/>
                  <a:gd name="T1" fmla="*/ 0 h 180"/>
                  <a:gd name="T2" fmla="*/ 107 w 107"/>
                  <a:gd name="T3" fmla="*/ 6 h 180"/>
                  <a:gd name="T4" fmla="*/ 107 w 107"/>
                  <a:gd name="T5" fmla="*/ 12 h 180"/>
                  <a:gd name="T6" fmla="*/ 101 w 107"/>
                  <a:gd name="T7" fmla="*/ 18 h 180"/>
                  <a:gd name="T8" fmla="*/ 101 w 107"/>
                  <a:gd name="T9" fmla="*/ 18 h 180"/>
                  <a:gd name="T10" fmla="*/ 89 w 107"/>
                  <a:gd name="T11" fmla="*/ 24 h 180"/>
                  <a:gd name="T12" fmla="*/ 77 w 107"/>
                  <a:gd name="T13" fmla="*/ 42 h 180"/>
                  <a:gd name="T14" fmla="*/ 66 w 107"/>
                  <a:gd name="T15" fmla="*/ 54 h 180"/>
                  <a:gd name="T16" fmla="*/ 54 w 107"/>
                  <a:gd name="T17" fmla="*/ 66 h 180"/>
                  <a:gd name="T18" fmla="*/ 54 w 107"/>
                  <a:gd name="T19" fmla="*/ 66 h 180"/>
                  <a:gd name="T20" fmla="*/ 42 w 107"/>
                  <a:gd name="T21" fmla="*/ 84 h 180"/>
                  <a:gd name="T22" fmla="*/ 30 w 107"/>
                  <a:gd name="T23" fmla="*/ 102 h 180"/>
                  <a:gd name="T24" fmla="*/ 30 w 107"/>
                  <a:gd name="T25" fmla="*/ 102 h 180"/>
                  <a:gd name="T26" fmla="*/ 24 w 107"/>
                  <a:gd name="T27" fmla="*/ 120 h 180"/>
                  <a:gd name="T28" fmla="*/ 12 w 107"/>
                  <a:gd name="T29" fmla="*/ 144 h 180"/>
                  <a:gd name="T30" fmla="*/ 6 w 107"/>
                  <a:gd name="T31" fmla="*/ 168 h 180"/>
                  <a:gd name="T32" fmla="*/ 0 w 107"/>
                  <a:gd name="T33" fmla="*/ 180 h 180"/>
                  <a:gd name="T34" fmla="*/ 0 w 107"/>
                  <a:gd name="T35" fmla="*/ 180 h 180"/>
                  <a:gd name="T36" fmla="*/ 0 w 107"/>
                  <a:gd name="T37" fmla="*/ 180 h 180"/>
                  <a:gd name="T38" fmla="*/ 0 w 107"/>
                  <a:gd name="T39" fmla="*/ 168 h 180"/>
                  <a:gd name="T40" fmla="*/ 6 w 107"/>
                  <a:gd name="T41" fmla="*/ 132 h 180"/>
                  <a:gd name="T42" fmla="*/ 6 w 107"/>
                  <a:gd name="T43" fmla="*/ 132 h 180"/>
                  <a:gd name="T44" fmla="*/ 6 w 107"/>
                  <a:gd name="T45" fmla="*/ 120 h 180"/>
                  <a:gd name="T46" fmla="*/ 12 w 107"/>
                  <a:gd name="T47" fmla="*/ 108 h 180"/>
                  <a:gd name="T48" fmla="*/ 36 w 107"/>
                  <a:gd name="T49" fmla="*/ 66 h 180"/>
                  <a:gd name="T50" fmla="*/ 60 w 107"/>
                  <a:gd name="T51" fmla="*/ 24 h 180"/>
                  <a:gd name="T52" fmla="*/ 77 w 107"/>
                  <a:gd name="T53" fmla="*/ 12 h 180"/>
                  <a:gd name="T54" fmla="*/ 101 w 107"/>
                  <a:gd name="T55" fmla="*/ 0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7"/>
                  <a:gd name="T85" fmla="*/ 0 h 180"/>
                  <a:gd name="T86" fmla="*/ 107 w 107"/>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7" h="180">
                    <a:moveTo>
                      <a:pt x="101" y="0"/>
                    </a:moveTo>
                    <a:lnTo>
                      <a:pt x="107" y="6"/>
                    </a:lnTo>
                    <a:lnTo>
                      <a:pt x="107" y="12"/>
                    </a:lnTo>
                    <a:lnTo>
                      <a:pt x="101" y="18"/>
                    </a:lnTo>
                    <a:lnTo>
                      <a:pt x="89" y="24"/>
                    </a:lnTo>
                    <a:lnTo>
                      <a:pt x="77" y="42"/>
                    </a:lnTo>
                    <a:lnTo>
                      <a:pt x="66" y="54"/>
                    </a:lnTo>
                    <a:lnTo>
                      <a:pt x="54" y="66"/>
                    </a:lnTo>
                    <a:lnTo>
                      <a:pt x="42" y="84"/>
                    </a:lnTo>
                    <a:lnTo>
                      <a:pt x="30" y="102"/>
                    </a:lnTo>
                    <a:lnTo>
                      <a:pt x="24" y="120"/>
                    </a:lnTo>
                    <a:lnTo>
                      <a:pt x="12" y="144"/>
                    </a:lnTo>
                    <a:lnTo>
                      <a:pt x="6" y="168"/>
                    </a:lnTo>
                    <a:lnTo>
                      <a:pt x="0" y="180"/>
                    </a:lnTo>
                    <a:lnTo>
                      <a:pt x="0" y="168"/>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11314" name="Freeform 72"/>
              <p:cNvSpPr>
                <a:spLocks/>
              </p:cNvSpPr>
              <p:nvPr/>
            </p:nvSpPr>
            <p:spPr bwMode="auto">
              <a:xfrm flipH="1">
                <a:off x="4128" y="288"/>
                <a:ext cx="720" cy="3367"/>
              </a:xfrm>
              <a:custGeom>
                <a:avLst/>
                <a:gdLst>
                  <a:gd name="T0" fmla="*/ 491 w 521"/>
                  <a:gd name="T1" fmla="*/ 227 h 2354"/>
                  <a:gd name="T2" fmla="*/ 521 w 521"/>
                  <a:gd name="T3" fmla="*/ 376 h 2354"/>
                  <a:gd name="T4" fmla="*/ 515 w 521"/>
                  <a:gd name="T5" fmla="*/ 454 h 2354"/>
                  <a:gd name="T6" fmla="*/ 479 w 521"/>
                  <a:gd name="T7" fmla="*/ 580 h 2354"/>
                  <a:gd name="T8" fmla="*/ 479 w 521"/>
                  <a:gd name="T9" fmla="*/ 639 h 2354"/>
                  <a:gd name="T10" fmla="*/ 449 w 521"/>
                  <a:gd name="T11" fmla="*/ 843 h 2354"/>
                  <a:gd name="T12" fmla="*/ 437 w 521"/>
                  <a:gd name="T13" fmla="*/ 902 h 2354"/>
                  <a:gd name="T14" fmla="*/ 414 w 521"/>
                  <a:gd name="T15" fmla="*/ 1129 h 2354"/>
                  <a:gd name="T16" fmla="*/ 408 w 521"/>
                  <a:gd name="T17" fmla="*/ 1201 h 2354"/>
                  <a:gd name="T18" fmla="*/ 431 w 521"/>
                  <a:gd name="T19" fmla="*/ 1315 h 2354"/>
                  <a:gd name="T20" fmla="*/ 437 w 521"/>
                  <a:gd name="T21" fmla="*/ 1362 h 2354"/>
                  <a:gd name="T22" fmla="*/ 449 w 521"/>
                  <a:gd name="T23" fmla="*/ 1416 h 2354"/>
                  <a:gd name="T24" fmla="*/ 455 w 521"/>
                  <a:gd name="T25" fmla="*/ 1578 h 2354"/>
                  <a:gd name="T26" fmla="*/ 414 w 521"/>
                  <a:gd name="T27" fmla="*/ 1685 h 2354"/>
                  <a:gd name="T28" fmla="*/ 396 w 521"/>
                  <a:gd name="T29" fmla="*/ 1823 h 2354"/>
                  <a:gd name="T30" fmla="*/ 390 w 521"/>
                  <a:gd name="T31" fmla="*/ 1876 h 2354"/>
                  <a:gd name="T32" fmla="*/ 384 w 521"/>
                  <a:gd name="T33" fmla="*/ 1978 h 2354"/>
                  <a:gd name="T34" fmla="*/ 431 w 521"/>
                  <a:gd name="T35" fmla="*/ 2020 h 2354"/>
                  <a:gd name="T36" fmla="*/ 455 w 521"/>
                  <a:gd name="T37" fmla="*/ 2074 h 2354"/>
                  <a:gd name="T38" fmla="*/ 414 w 521"/>
                  <a:gd name="T39" fmla="*/ 2127 h 2354"/>
                  <a:gd name="T40" fmla="*/ 372 w 521"/>
                  <a:gd name="T41" fmla="*/ 2181 h 2354"/>
                  <a:gd name="T42" fmla="*/ 324 w 521"/>
                  <a:gd name="T43" fmla="*/ 2318 h 2354"/>
                  <a:gd name="T44" fmla="*/ 312 w 521"/>
                  <a:gd name="T45" fmla="*/ 2336 h 2354"/>
                  <a:gd name="T46" fmla="*/ 240 w 521"/>
                  <a:gd name="T47" fmla="*/ 2354 h 2354"/>
                  <a:gd name="T48" fmla="*/ 180 w 521"/>
                  <a:gd name="T49" fmla="*/ 2342 h 2354"/>
                  <a:gd name="T50" fmla="*/ 198 w 521"/>
                  <a:gd name="T51" fmla="*/ 2289 h 2354"/>
                  <a:gd name="T52" fmla="*/ 216 w 521"/>
                  <a:gd name="T53" fmla="*/ 2115 h 2354"/>
                  <a:gd name="T54" fmla="*/ 222 w 521"/>
                  <a:gd name="T55" fmla="*/ 2002 h 2354"/>
                  <a:gd name="T56" fmla="*/ 228 w 521"/>
                  <a:gd name="T57" fmla="*/ 1888 h 2354"/>
                  <a:gd name="T58" fmla="*/ 234 w 521"/>
                  <a:gd name="T59" fmla="*/ 1757 h 2354"/>
                  <a:gd name="T60" fmla="*/ 234 w 521"/>
                  <a:gd name="T61" fmla="*/ 1578 h 2354"/>
                  <a:gd name="T62" fmla="*/ 234 w 521"/>
                  <a:gd name="T63" fmla="*/ 1488 h 2354"/>
                  <a:gd name="T64" fmla="*/ 234 w 521"/>
                  <a:gd name="T65" fmla="*/ 1350 h 2354"/>
                  <a:gd name="T66" fmla="*/ 222 w 521"/>
                  <a:gd name="T67" fmla="*/ 1303 h 2354"/>
                  <a:gd name="T68" fmla="*/ 186 w 521"/>
                  <a:gd name="T69" fmla="*/ 1219 h 2354"/>
                  <a:gd name="T70" fmla="*/ 180 w 521"/>
                  <a:gd name="T71" fmla="*/ 1195 h 2354"/>
                  <a:gd name="T72" fmla="*/ 180 w 521"/>
                  <a:gd name="T73" fmla="*/ 1135 h 2354"/>
                  <a:gd name="T74" fmla="*/ 168 w 521"/>
                  <a:gd name="T75" fmla="*/ 1022 h 2354"/>
                  <a:gd name="T76" fmla="*/ 156 w 521"/>
                  <a:gd name="T77" fmla="*/ 962 h 2354"/>
                  <a:gd name="T78" fmla="*/ 132 w 521"/>
                  <a:gd name="T79" fmla="*/ 837 h 2354"/>
                  <a:gd name="T80" fmla="*/ 114 w 521"/>
                  <a:gd name="T81" fmla="*/ 627 h 2354"/>
                  <a:gd name="T82" fmla="*/ 120 w 521"/>
                  <a:gd name="T83" fmla="*/ 562 h 2354"/>
                  <a:gd name="T84" fmla="*/ 114 w 521"/>
                  <a:gd name="T85" fmla="*/ 448 h 2354"/>
                  <a:gd name="T86" fmla="*/ 90 w 521"/>
                  <a:gd name="T87" fmla="*/ 406 h 2354"/>
                  <a:gd name="T88" fmla="*/ 18 w 521"/>
                  <a:gd name="T89" fmla="*/ 305 h 2354"/>
                  <a:gd name="T90" fmla="*/ 0 w 521"/>
                  <a:gd name="T91" fmla="*/ 221 h 2354"/>
                  <a:gd name="T92" fmla="*/ 54 w 521"/>
                  <a:gd name="T93" fmla="*/ 42 h 2354"/>
                  <a:gd name="T94" fmla="*/ 156 w 521"/>
                  <a:gd name="T95" fmla="*/ 0 h 2354"/>
                  <a:gd name="T96" fmla="*/ 246 w 521"/>
                  <a:gd name="T97" fmla="*/ 24 h 2354"/>
                  <a:gd name="T98" fmla="*/ 360 w 521"/>
                  <a:gd name="T99" fmla="*/ 84 h 2354"/>
                  <a:gd name="T100" fmla="*/ 414 w 521"/>
                  <a:gd name="T101" fmla="*/ 126 h 2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1"/>
                  <a:gd name="T154" fmla="*/ 0 h 2354"/>
                  <a:gd name="T155" fmla="*/ 521 w 521"/>
                  <a:gd name="T156" fmla="*/ 2354 h 2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1" h="2354">
                    <a:moveTo>
                      <a:pt x="414" y="126"/>
                    </a:moveTo>
                    <a:lnTo>
                      <a:pt x="455" y="173"/>
                    </a:lnTo>
                    <a:lnTo>
                      <a:pt x="491" y="227"/>
                    </a:lnTo>
                    <a:lnTo>
                      <a:pt x="515" y="299"/>
                    </a:lnTo>
                    <a:lnTo>
                      <a:pt x="521" y="335"/>
                    </a:lnTo>
                    <a:lnTo>
                      <a:pt x="521" y="376"/>
                    </a:lnTo>
                    <a:lnTo>
                      <a:pt x="521" y="418"/>
                    </a:lnTo>
                    <a:lnTo>
                      <a:pt x="515" y="454"/>
                    </a:lnTo>
                    <a:lnTo>
                      <a:pt x="497" y="502"/>
                    </a:lnTo>
                    <a:lnTo>
                      <a:pt x="485" y="544"/>
                    </a:lnTo>
                    <a:lnTo>
                      <a:pt x="479" y="580"/>
                    </a:lnTo>
                    <a:lnTo>
                      <a:pt x="479" y="604"/>
                    </a:lnTo>
                    <a:lnTo>
                      <a:pt x="479" y="639"/>
                    </a:lnTo>
                    <a:lnTo>
                      <a:pt x="467" y="723"/>
                    </a:lnTo>
                    <a:lnTo>
                      <a:pt x="461" y="807"/>
                    </a:lnTo>
                    <a:lnTo>
                      <a:pt x="449" y="843"/>
                    </a:lnTo>
                    <a:lnTo>
                      <a:pt x="443" y="872"/>
                    </a:lnTo>
                    <a:lnTo>
                      <a:pt x="437" y="902"/>
                    </a:lnTo>
                    <a:lnTo>
                      <a:pt x="431" y="944"/>
                    </a:lnTo>
                    <a:lnTo>
                      <a:pt x="419" y="1034"/>
                    </a:lnTo>
                    <a:lnTo>
                      <a:pt x="414" y="1129"/>
                    </a:lnTo>
                    <a:lnTo>
                      <a:pt x="408" y="1171"/>
                    </a:lnTo>
                    <a:lnTo>
                      <a:pt x="408" y="1201"/>
                    </a:lnTo>
                    <a:lnTo>
                      <a:pt x="414" y="1249"/>
                    </a:lnTo>
                    <a:lnTo>
                      <a:pt x="419" y="1285"/>
                    </a:lnTo>
                    <a:lnTo>
                      <a:pt x="431" y="1315"/>
                    </a:lnTo>
                    <a:lnTo>
                      <a:pt x="431" y="1327"/>
                    </a:lnTo>
                    <a:lnTo>
                      <a:pt x="437" y="1362"/>
                    </a:lnTo>
                    <a:lnTo>
                      <a:pt x="443" y="1386"/>
                    </a:lnTo>
                    <a:lnTo>
                      <a:pt x="449" y="1416"/>
                    </a:lnTo>
                    <a:lnTo>
                      <a:pt x="461" y="1464"/>
                    </a:lnTo>
                    <a:lnTo>
                      <a:pt x="461" y="1518"/>
                    </a:lnTo>
                    <a:lnTo>
                      <a:pt x="455" y="1578"/>
                    </a:lnTo>
                    <a:lnTo>
                      <a:pt x="431" y="1631"/>
                    </a:lnTo>
                    <a:lnTo>
                      <a:pt x="414" y="1685"/>
                    </a:lnTo>
                    <a:lnTo>
                      <a:pt x="402" y="1745"/>
                    </a:lnTo>
                    <a:lnTo>
                      <a:pt x="396" y="1805"/>
                    </a:lnTo>
                    <a:lnTo>
                      <a:pt x="396" y="1823"/>
                    </a:lnTo>
                    <a:lnTo>
                      <a:pt x="390" y="1840"/>
                    </a:lnTo>
                    <a:lnTo>
                      <a:pt x="390" y="1876"/>
                    </a:lnTo>
                    <a:lnTo>
                      <a:pt x="384" y="1918"/>
                    </a:lnTo>
                    <a:lnTo>
                      <a:pt x="384" y="1954"/>
                    </a:lnTo>
                    <a:lnTo>
                      <a:pt x="384" y="1978"/>
                    </a:lnTo>
                    <a:lnTo>
                      <a:pt x="408" y="1996"/>
                    </a:lnTo>
                    <a:lnTo>
                      <a:pt x="431" y="2020"/>
                    </a:lnTo>
                    <a:lnTo>
                      <a:pt x="455" y="2050"/>
                    </a:lnTo>
                    <a:lnTo>
                      <a:pt x="461" y="2062"/>
                    </a:lnTo>
                    <a:lnTo>
                      <a:pt x="455" y="2074"/>
                    </a:lnTo>
                    <a:lnTo>
                      <a:pt x="443" y="2103"/>
                    </a:lnTo>
                    <a:lnTo>
                      <a:pt x="414" y="2127"/>
                    </a:lnTo>
                    <a:lnTo>
                      <a:pt x="390" y="2151"/>
                    </a:lnTo>
                    <a:lnTo>
                      <a:pt x="372" y="2181"/>
                    </a:lnTo>
                    <a:lnTo>
                      <a:pt x="360" y="2229"/>
                    </a:lnTo>
                    <a:lnTo>
                      <a:pt x="342" y="2277"/>
                    </a:lnTo>
                    <a:lnTo>
                      <a:pt x="324" y="2318"/>
                    </a:lnTo>
                    <a:lnTo>
                      <a:pt x="318" y="2330"/>
                    </a:lnTo>
                    <a:lnTo>
                      <a:pt x="312" y="2336"/>
                    </a:lnTo>
                    <a:lnTo>
                      <a:pt x="306" y="2342"/>
                    </a:lnTo>
                    <a:lnTo>
                      <a:pt x="288" y="2348"/>
                    </a:lnTo>
                    <a:lnTo>
                      <a:pt x="240" y="2354"/>
                    </a:lnTo>
                    <a:lnTo>
                      <a:pt x="216" y="2354"/>
                    </a:lnTo>
                    <a:lnTo>
                      <a:pt x="192" y="2348"/>
                    </a:lnTo>
                    <a:lnTo>
                      <a:pt x="180" y="2342"/>
                    </a:lnTo>
                    <a:lnTo>
                      <a:pt x="180" y="2330"/>
                    </a:lnTo>
                    <a:lnTo>
                      <a:pt x="198" y="2289"/>
                    </a:lnTo>
                    <a:lnTo>
                      <a:pt x="204" y="2241"/>
                    </a:lnTo>
                    <a:lnTo>
                      <a:pt x="216" y="2175"/>
                    </a:lnTo>
                    <a:lnTo>
                      <a:pt x="216" y="2115"/>
                    </a:lnTo>
                    <a:lnTo>
                      <a:pt x="216" y="2062"/>
                    </a:lnTo>
                    <a:lnTo>
                      <a:pt x="222" y="2002"/>
                    </a:lnTo>
                    <a:lnTo>
                      <a:pt x="222" y="1942"/>
                    </a:lnTo>
                    <a:lnTo>
                      <a:pt x="228" y="1888"/>
                    </a:lnTo>
                    <a:lnTo>
                      <a:pt x="234" y="1858"/>
                    </a:lnTo>
                    <a:lnTo>
                      <a:pt x="234" y="1811"/>
                    </a:lnTo>
                    <a:lnTo>
                      <a:pt x="234" y="1757"/>
                    </a:lnTo>
                    <a:lnTo>
                      <a:pt x="234" y="1697"/>
                    </a:lnTo>
                    <a:lnTo>
                      <a:pt x="234" y="1637"/>
                    </a:lnTo>
                    <a:lnTo>
                      <a:pt x="234" y="1578"/>
                    </a:lnTo>
                    <a:lnTo>
                      <a:pt x="234" y="1524"/>
                    </a:lnTo>
                    <a:lnTo>
                      <a:pt x="234" y="1488"/>
                    </a:lnTo>
                    <a:lnTo>
                      <a:pt x="234" y="1434"/>
                    </a:lnTo>
                    <a:lnTo>
                      <a:pt x="234" y="1392"/>
                    </a:lnTo>
                    <a:lnTo>
                      <a:pt x="234" y="1350"/>
                    </a:lnTo>
                    <a:lnTo>
                      <a:pt x="228" y="1321"/>
                    </a:lnTo>
                    <a:lnTo>
                      <a:pt x="222" y="1303"/>
                    </a:lnTo>
                    <a:lnTo>
                      <a:pt x="204" y="1279"/>
                    </a:lnTo>
                    <a:lnTo>
                      <a:pt x="192" y="1255"/>
                    </a:lnTo>
                    <a:lnTo>
                      <a:pt x="186" y="1219"/>
                    </a:lnTo>
                    <a:lnTo>
                      <a:pt x="186" y="1213"/>
                    </a:lnTo>
                    <a:lnTo>
                      <a:pt x="180" y="1195"/>
                    </a:lnTo>
                    <a:lnTo>
                      <a:pt x="180" y="1165"/>
                    </a:lnTo>
                    <a:lnTo>
                      <a:pt x="180" y="1135"/>
                    </a:lnTo>
                    <a:lnTo>
                      <a:pt x="180" y="1100"/>
                    </a:lnTo>
                    <a:lnTo>
                      <a:pt x="174" y="1058"/>
                    </a:lnTo>
                    <a:lnTo>
                      <a:pt x="168" y="1022"/>
                    </a:lnTo>
                    <a:lnTo>
                      <a:pt x="162" y="986"/>
                    </a:lnTo>
                    <a:lnTo>
                      <a:pt x="156" y="962"/>
                    </a:lnTo>
                    <a:lnTo>
                      <a:pt x="150" y="932"/>
                    </a:lnTo>
                    <a:lnTo>
                      <a:pt x="144" y="884"/>
                    </a:lnTo>
                    <a:lnTo>
                      <a:pt x="132" y="837"/>
                    </a:lnTo>
                    <a:lnTo>
                      <a:pt x="120" y="723"/>
                    </a:lnTo>
                    <a:lnTo>
                      <a:pt x="114" y="675"/>
                    </a:lnTo>
                    <a:lnTo>
                      <a:pt x="114" y="627"/>
                    </a:lnTo>
                    <a:lnTo>
                      <a:pt x="114" y="592"/>
                    </a:lnTo>
                    <a:lnTo>
                      <a:pt x="120" y="562"/>
                    </a:lnTo>
                    <a:lnTo>
                      <a:pt x="120" y="526"/>
                    </a:lnTo>
                    <a:lnTo>
                      <a:pt x="120" y="490"/>
                    </a:lnTo>
                    <a:lnTo>
                      <a:pt x="114" y="448"/>
                    </a:lnTo>
                    <a:lnTo>
                      <a:pt x="108" y="424"/>
                    </a:lnTo>
                    <a:lnTo>
                      <a:pt x="90" y="406"/>
                    </a:lnTo>
                    <a:lnTo>
                      <a:pt x="54" y="365"/>
                    </a:lnTo>
                    <a:lnTo>
                      <a:pt x="30" y="335"/>
                    </a:lnTo>
                    <a:lnTo>
                      <a:pt x="18" y="305"/>
                    </a:lnTo>
                    <a:lnTo>
                      <a:pt x="6" y="269"/>
                    </a:lnTo>
                    <a:lnTo>
                      <a:pt x="0" y="221"/>
                    </a:lnTo>
                    <a:lnTo>
                      <a:pt x="18" y="126"/>
                    </a:lnTo>
                    <a:lnTo>
                      <a:pt x="30" y="78"/>
                    </a:lnTo>
                    <a:lnTo>
                      <a:pt x="54" y="42"/>
                    </a:lnTo>
                    <a:lnTo>
                      <a:pt x="84" y="18"/>
                    </a:lnTo>
                    <a:lnTo>
                      <a:pt x="114" y="0"/>
                    </a:lnTo>
                    <a:lnTo>
                      <a:pt x="156" y="0"/>
                    </a:lnTo>
                    <a:lnTo>
                      <a:pt x="198" y="6"/>
                    </a:lnTo>
                    <a:lnTo>
                      <a:pt x="246" y="24"/>
                    </a:lnTo>
                    <a:lnTo>
                      <a:pt x="288" y="48"/>
                    </a:lnTo>
                    <a:lnTo>
                      <a:pt x="330" y="66"/>
                    </a:lnTo>
                    <a:lnTo>
                      <a:pt x="360" y="84"/>
                    </a:lnTo>
                    <a:lnTo>
                      <a:pt x="384" y="102"/>
                    </a:lnTo>
                    <a:lnTo>
                      <a:pt x="402" y="114"/>
                    </a:lnTo>
                    <a:lnTo>
                      <a:pt x="414" y="126"/>
                    </a:lnTo>
                    <a:close/>
                  </a:path>
                </a:pathLst>
              </a:custGeom>
              <a:solidFill>
                <a:srgbClr val="F2AD8C"/>
              </a:solidFill>
              <a:ln w="9525">
                <a:noFill/>
                <a:round/>
                <a:headEnd/>
                <a:tailEnd/>
              </a:ln>
            </p:spPr>
            <p:txBody>
              <a:bodyPr/>
              <a:lstStyle/>
              <a:p>
                <a:endParaRPr lang="fr-FR"/>
              </a:p>
            </p:txBody>
          </p:sp>
          <p:sp>
            <p:nvSpPr>
              <p:cNvPr id="11315" name="Freeform 73"/>
              <p:cNvSpPr>
                <a:spLocks/>
              </p:cNvSpPr>
              <p:nvPr/>
            </p:nvSpPr>
            <p:spPr bwMode="auto">
              <a:xfrm flipH="1">
                <a:off x="4219" y="434"/>
                <a:ext cx="455" cy="1084"/>
              </a:xfrm>
              <a:custGeom>
                <a:avLst/>
                <a:gdLst>
                  <a:gd name="T0" fmla="*/ 54 w 329"/>
                  <a:gd name="T1" fmla="*/ 0 h 758"/>
                  <a:gd name="T2" fmla="*/ 132 w 329"/>
                  <a:gd name="T3" fmla="*/ 6 h 758"/>
                  <a:gd name="T4" fmla="*/ 198 w 329"/>
                  <a:gd name="T5" fmla="*/ 29 h 758"/>
                  <a:gd name="T6" fmla="*/ 246 w 329"/>
                  <a:gd name="T7" fmla="*/ 59 h 758"/>
                  <a:gd name="T8" fmla="*/ 282 w 329"/>
                  <a:gd name="T9" fmla="*/ 101 h 758"/>
                  <a:gd name="T10" fmla="*/ 311 w 329"/>
                  <a:gd name="T11" fmla="*/ 155 h 758"/>
                  <a:gd name="T12" fmla="*/ 323 w 329"/>
                  <a:gd name="T13" fmla="*/ 209 h 758"/>
                  <a:gd name="T14" fmla="*/ 329 w 329"/>
                  <a:gd name="T15" fmla="*/ 269 h 758"/>
                  <a:gd name="T16" fmla="*/ 329 w 329"/>
                  <a:gd name="T17" fmla="*/ 334 h 758"/>
                  <a:gd name="T18" fmla="*/ 323 w 329"/>
                  <a:gd name="T19" fmla="*/ 400 h 758"/>
                  <a:gd name="T20" fmla="*/ 305 w 329"/>
                  <a:gd name="T21" fmla="*/ 466 h 758"/>
                  <a:gd name="T22" fmla="*/ 293 w 329"/>
                  <a:gd name="T23" fmla="*/ 525 h 758"/>
                  <a:gd name="T24" fmla="*/ 270 w 329"/>
                  <a:gd name="T25" fmla="*/ 585 h 758"/>
                  <a:gd name="T26" fmla="*/ 252 w 329"/>
                  <a:gd name="T27" fmla="*/ 633 h 758"/>
                  <a:gd name="T28" fmla="*/ 234 w 329"/>
                  <a:gd name="T29" fmla="*/ 681 h 758"/>
                  <a:gd name="T30" fmla="*/ 216 w 329"/>
                  <a:gd name="T31" fmla="*/ 711 h 758"/>
                  <a:gd name="T32" fmla="*/ 198 w 329"/>
                  <a:gd name="T33" fmla="*/ 735 h 758"/>
                  <a:gd name="T34" fmla="*/ 198 w 329"/>
                  <a:gd name="T35" fmla="*/ 735 h 758"/>
                  <a:gd name="T36" fmla="*/ 186 w 329"/>
                  <a:gd name="T37" fmla="*/ 747 h 758"/>
                  <a:gd name="T38" fmla="*/ 174 w 329"/>
                  <a:gd name="T39" fmla="*/ 758 h 758"/>
                  <a:gd name="T40" fmla="*/ 150 w 329"/>
                  <a:gd name="T41" fmla="*/ 753 h 758"/>
                  <a:gd name="T42" fmla="*/ 126 w 329"/>
                  <a:gd name="T43" fmla="*/ 735 h 758"/>
                  <a:gd name="T44" fmla="*/ 102 w 329"/>
                  <a:gd name="T45" fmla="*/ 693 h 758"/>
                  <a:gd name="T46" fmla="*/ 78 w 329"/>
                  <a:gd name="T47" fmla="*/ 645 h 758"/>
                  <a:gd name="T48" fmla="*/ 60 w 329"/>
                  <a:gd name="T49" fmla="*/ 579 h 758"/>
                  <a:gd name="T50" fmla="*/ 42 w 329"/>
                  <a:gd name="T51" fmla="*/ 508 h 758"/>
                  <a:gd name="T52" fmla="*/ 24 w 329"/>
                  <a:gd name="T53" fmla="*/ 436 h 758"/>
                  <a:gd name="T54" fmla="*/ 0 w 329"/>
                  <a:gd name="T55" fmla="*/ 280 h 758"/>
                  <a:gd name="T56" fmla="*/ 0 w 329"/>
                  <a:gd name="T57" fmla="*/ 209 h 758"/>
                  <a:gd name="T58" fmla="*/ 0 w 329"/>
                  <a:gd name="T59" fmla="*/ 143 h 758"/>
                  <a:gd name="T60" fmla="*/ 0 w 329"/>
                  <a:gd name="T61" fmla="*/ 83 h 758"/>
                  <a:gd name="T62" fmla="*/ 12 w 329"/>
                  <a:gd name="T63" fmla="*/ 35 h 758"/>
                  <a:gd name="T64" fmla="*/ 30 w 329"/>
                  <a:gd name="T65" fmla="*/ 12 h 758"/>
                  <a:gd name="T66" fmla="*/ 54 w 329"/>
                  <a:gd name="T67" fmla="*/ 0 h 7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9"/>
                  <a:gd name="T103" fmla="*/ 0 h 758"/>
                  <a:gd name="T104" fmla="*/ 329 w 329"/>
                  <a:gd name="T105" fmla="*/ 758 h 7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11316" name="Freeform 74"/>
              <p:cNvSpPr>
                <a:spLocks/>
              </p:cNvSpPr>
              <p:nvPr/>
            </p:nvSpPr>
            <p:spPr bwMode="auto">
              <a:xfrm flipH="1">
                <a:off x="4244" y="459"/>
                <a:ext cx="413" cy="1000"/>
              </a:xfrm>
              <a:custGeom>
                <a:avLst/>
                <a:gdLst>
                  <a:gd name="T0" fmla="*/ 54 w 299"/>
                  <a:gd name="T1" fmla="*/ 0 h 699"/>
                  <a:gd name="T2" fmla="*/ 126 w 299"/>
                  <a:gd name="T3" fmla="*/ 6 h 699"/>
                  <a:gd name="T4" fmla="*/ 180 w 299"/>
                  <a:gd name="T5" fmla="*/ 23 h 699"/>
                  <a:gd name="T6" fmla="*/ 228 w 299"/>
                  <a:gd name="T7" fmla="*/ 53 h 699"/>
                  <a:gd name="T8" fmla="*/ 258 w 299"/>
                  <a:gd name="T9" fmla="*/ 95 h 699"/>
                  <a:gd name="T10" fmla="*/ 281 w 299"/>
                  <a:gd name="T11" fmla="*/ 143 h 699"/>
                  <a:gd name="T12" fmla="*/ 293 w 299"/>
                  <a:gd name="T13" fmla="*/ 191 h 699"/>
                  <a:gd name="T14" fmla="*/ 299 w 299"/>
                  <a:gd name="T15" fmla="*/ 245 h 699"/>
                  <a:gd name="T16" fmla="*/ 299 w 299"/>
                  <a:gd name="T17" fmla="*/ 304 h 699"/>
                  <a:gd name="T18" fmla="*/ 281 w 299"/>
                  <a:gd name="T19" fmla="*/ 424 h 699"/>
                  <a:gd name="T20" fmla="*/ 252 w 299"/>
                  <a:gd name="T21" fmla="*/ 531 h 699"/>
                  <a:gd name="T22" fmla="*/ 234 w 299"/>
                  <a:gd name="T23" fmla="*/ 579 h 699"/>
                  <a:gd name="T24" fmla="*/ 216 w 299"/>
                  <a:gd name="T25" fmla="*/ 621 h 699"/>
                  <a:gd name="T26" fmla="*/ 198 w 299"/>
                  <a:gd name="T27" fmla="*/ 651 h 699"/>
                  <a:gd name="T28" fmla="*/ 186 w 299"/>
                  <a:gd name="T29" fmla="*/ 675 h 699"/>
                  <a:gd name="T30" fmla="*/ 186 w 299"/>
                  <a:gd name="T31" fmla="*/ 675 h 699"/>
                  <a:gd name="T32" fmla="*/ 174 w 299"/>
                  <a:gd name="T33" fmla="*/ 687 h 699"/>
                  <a:gd name="T34" fmla="*/ 162 w 299"/>
                  <a:gd name="T35" fmla="*/ 699 h 699"/>
                  <a:gd name="T36" fmla="*/ 138 w 299"/>
                  <a:gd name="T37" fmla="*/ 699 h 699"/>
                  <a:gd name="T38" fmla="*/ 114 w 299"/>
                  <a:gd name="T39" fmla="*/ 675 h 699"/>
                  <a:gd name="T40" fmla="*/ 96 w 299"/>
                  <a:gd name="T41" fmla="*/ 639 h 699"/>
                  <a:gd name="T42" fmla="*/ 72 w 299"/>
                  <a:gd name="T43" fmla="*/ 591 h 699"/>
                  <a:gd name="T44" fmla="*/ 54 w 299"/>
                  <a:gd name="T45" fmla="*/ 537 h 699"/>
                  <a:gd name="T46" fmla="*/ 36 w 299"/>
                  <a:gd name="T47" fmla="*/ 472 h 699"/>
                  <a:gd name="T48" fmla="*/ 24 w 299"/>
                  <a:gd name="T49" fmla="*/ 400 h 699"/>
                  <a:gd name="T50" fmla="*/ 0 w 299"/>
                  <a:gd name="T51" fmla="*/ 256 h 699"/>
                  <a:gd name="T52" fmla="*/ 0 w 299"/>
                  <a:gd name="T53" fmla="*/ 191 h 699"/>
                  <a:gd name="T54" fmla="*/ 0 w 299"/>
                  <a:gd name="T55" fmla="*/ 131 h 699"/>
                  <a:gd name="T56" fmla="*/ 0 w 299"/>
                  <a:gd name="T57" fmla="*/ 77 h 699"/>
                  <a:gd name="T58" fmla="*/ 12 w 299"/>
                  <a:gd name="T59" fmla="*/ 35 h 699"/>
                  <a:gd name="T60" fmla="*/ 30 w 299"/>
                  <a:gd name="T61" fmla="*/ 6 h 699"/>
                  <a:gd name="T62" fmla="*/ 54 w 299"/>
                  <a:gd name="T63" fmla="*/ 0 h 6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9"/>
                  <a:gd name="T97" fmla="*/ 0 h 699"/>
                  <a:gd name="T98" fmla="*/ 299 w 299"/>
                  <a:gd name="T99" fmla="*/ 699 h 6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11317" name="Freeform 75"/>
              <p:cNvSpPr>
                <a:spLocks/>
              </p:cNvSpPr>
              <p:nvPr/>
            </p:nvSpPr>
            <p:spPr bwMode="auto">
              <a:xfrm flipH="1">
                <a:off x="4261" y="492"/>
                <a:ext cx="380" cy="907"/>
              </a:xfrm>
              <a:custGeom>
                <a:avLst/>
                <a:gdLst>
                  <a:gd name="T0" fmla="*/ 60 w 275"/>
                  <a:gd name="T1" fmla="*/ 0 h 634"/>
                  <a:gd name="T2" fmla="*/ 120 w 275"/>
                  <a:gd name="T3" fmla="*/ 6 h 634"/>
                  <a:gd name="T4" fmla="*/ 168 w 275"/>
                  <a:gd name="T5" fmla="*/ 24 h 634"/>
                  <a:gd name="T6" fmla="*/ 210 w 275"/>
                  <a:gd name="T7" fmla="*/ 48 h 634"/>
                  <a:gd name="T8" fmla="*/ 240 w 275"/>
                  <a:gd name="T9" fmla="*/ 84 h 634"/>
                  <a:gd name="T10" fmla="*/ 258 w 275"/>
                  <a:gd name="T11" fmla="*/ 120 h 634"/>
                  <a:gd name="T12" fmla="*/ 269 w 275"/>
                  <a:gd name="T13" fmla="*/ 168 h 634"/>
                  <a:gd name="T14" fmla="*/ 275 w 275"/>
                  <a:gd name="T15" fmla="*/ 216 h 634"/>
                  <a:gd name="T16" fmla="*/ 275 w 275"/>
                  <a:gd name="T17" fmla="*/ 269 h 634"/>
                  <a:gd name="T18" fmla="*/ 264 w 275"/>
                  <a:gd name="T19" fmla="*/ 377 h 634"/>
                  <a:gd name="T20" fmla="*/ 240 w 275"/>
                  <a:gd name="T21" fmla="*/ 473 h 634"/>
                  <a:gd name="T22" fmla="*/ 222 w 275"/>
                  <a:gd name="T23" fmla="*/ 520 h 634"/>
                  <a:gd name="T24" fmla="*/ 204 w 275"/>
                  <a:gd name="T25" fmla="*/ 556 h 634"/>
                  <a:gd name="T26" fmla="*/ 192 w 275"/>
                  <a:gd name="T27" fmla="*/ 586 h 634"/>
                  <a:gd name="T28" fmla="*/ 180 w 275"/>
                  <a:gd name="T29" fmla="*/ 610 h 634"/>
                  <a:gd name="T30" fmla="*/ 180 w 275"/>
                  <a:gd name="T31" fmla="*/ 610 h 634"/>
                  <a:gd name="T32" fmla="*/ 156 w 275"/>
                  <a:gd name="T33" fmla="*/ 628 h 634"/>
                  <a:gd name="T34" fmla="*/ 138 w 275"/>
                  <a:gd name="T35" fmla="*/ 634 h 634"/>
                  <a:gd name="T36" fmla="*/ 114 w 275"/>
                  <a:gd name="T37" fmla="*/ 616 h 634"/>
                  <a:gd name="T38" fmla="*/ 90 w 275"/>
                  <a:gd name="T39" fmla="*/ 586 h 634"/>
                  <a:gd name="T40" fmla="*/ 72 w 275"/>
                  <a:gd name="T41" fmla="*/ 544 h 634"/>
                  <a:gd name="T42" fmla="*/ 54 w 275"/>
                  <a:gd name="T43" fmla="*/ 490 h 634"/>
                  <a:gd name="T44" fmla="*/ 36 w 275"/>
                  <a:gd name="T45" fmla="*/ 431 h 634"/>
                  <a:gd name="T46" fmla="*/ 24 w 275"/>
                  <a:gd name="T47" fmla="*/ 365 h 634"/>
                  <a:gd name="T48" fmla="*/ 6 w 275"/>
                  <a:gd name="T49" fmla="*/ 233 h 634"/>
                  <a:gd name="T50" fmla="*/ 0 w 275"/>
                  <a:gd name="T51" fmla="*/ 174 h 634"/>
                  <a:gd name="T52" fmla="*/ 0 w 275"/>
                  <a:gd name="T53" fmla="*/ 114 h 634"/>
                  <a:gd name="T54" fmla="*/ 6 w 275"/>
                  <a:gd name="T55" fmla="*/ 66 h 634"/>
                  <a:gd name="T56" fmla="*/ 18 w 275"/>
                  <a:gd name="T57" fmla="*/ 30 h 634"/>
                  <a:gd name="T58" fmla="*/ 36 w 275"/>
                  <a:gd name="T59" fmla="*/ 6 h 634"/>
                  <a:gd name="T60" fmla="*/ 60 w 275"/>
                  <a:gd name="T61" fmla="*/ 0 h 6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5"/>
                  <a:gd name="T94" fmla="*/ 0 h 634"/>
                  <a:gd name="T95" fmla="*/ 275 w 275"/>
                  <a:gd name="T96" fmla="*/ 634 h 6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11318" name="Freeform 76"/>
              <p:cNvSpPr>
                <a:spLocks/>
              </p:cNvSpPr>
              <p:nvPr/>
            </p:nvSpPr>
            <p:spPr bwMode="auto">
              <a:xfrm flipH="1">
                <a:off x="4276" y="509"/>
                <a:ext cx="340" cy="830"/>
              </a:xfrm>
              <a:custGeom>
                <a:avLst/>
                <a:gdLst>
                  <a:gd name="T0" fmla="*/ 60 w 246"/>
                  <a:gd name="T1" fmla="*/ 0 h 580"/>
                  <a:gd name="T2" fmla="*/ 108 w 246"/>
                  <a:gd name="T3" fmla="*/ 6 h 580"/>
                  <a:gd name="T4" fmla="*/ 156 w 246"/>
                  <a:gd name="T5" fmla="*/ 24 h 580"/>
                  <a:gd name="T6" fmla="*/ 186 w 246"/>
                  <a:gd name="T7" fmla="*/ 48 h 580"/>
                  <a:gd name="T8" fmla="*/ 210 w 246"/>
                  <a:gd name="T9" fmla="*/ 78 h 580"/>
                  <a:gd name="T10" fmla="*/ 228 w 246"/>
                  <a:gd name="T11" fmla="*/ 114 h 580"/>
                  <a:gd name="T12" fmla="*/ 240 w 246"/>
                  <a:gd name="T13" fmla="*/ 156 h 580"/>
                  <a:gd name="T14" fmla="*/ 246 w 246"/>
                  <a:gd name="T15" fmla="*/ 245 h 580"/>
                  <a:gd name="T16" fmla="*/ 234 w 246"/>
                  <a:gd name="T17" fmla="*/ 341 h 580"/>
                  <a:gd name="T18" fmla="*/ 216 w 246"/>
                  <a:gd name="T19" fmla="*/ 431 h 580"/>
                  <a:gd name="T20" fmla="*/ 204 w 246"/>
                  <a:gd name="T21" fmla="*/ 472 h 580"/>
                  <a:gd name="T22" fmla="*/ 186 w 246"/>
                  <a:gd name="T23" fmla="*/ 508 h 580"/>
                  <a:gd name="T24" fmla="*/ 174 w 246"/>
                  <a:gd name="T25" fmla="*/ 532 h 580"/>
                  <a:gd name="T26" fmla="*/ 162 w 246"/>
                  <a:gd name="T27" fmla="*/ 556 h 580"/>
                  <a:gd name="T28" fmla="*/ 162 w 246"/>
                  <a:gd name="T29" fmla="*/ 556 h 580"/>
                  <a:gd name="T30" fmla="*/ 144 w 246"/>
                  <a:gd name="T31" fmla="*/ 574 h 580"/>
                  <a:gd name="T32" fmla="*/ 126 w 246"/>
                  <a:gd name="T33" fmla="*/ 580 h 580"/>
                  <a:gd name="T34" fmla="*/ 102 w 246"/>
                  <a:gd name="T35" fmla="*/ 562 h 580"/>
                  <a:gd name="T36" fmla="*/ 84 w 246"/>
                  <a:gd name="T37" fmla="*/ 538 h 580"/>
                  <a:gd name="T38" fmla="*/ 66 w 246"/>
                  <a:gd name="T39" fmla="*/ 496 h 580"/>
                  <a:gd name="T40" fmla="*/ 48 w 246"/>
                  <a:gd name="T41" fmla="*/ 449 h 580"/>
                  <a:gd name="T42" fmla="*/ 30 w 246"/>
                  <a:gd name="T43" fmla="*/ 395 h 580"/>
                  <a:gd name="T44" fmla="*/ 18 w 246"/>
                  <a:gd name="T45" fmla="*/ 335 h 580"/>
                  <a:gd name="T46" fmla="*/ 0 w 246"/>
                  <a:gd name="T47" fmla="*/ 216 h 580"/>
                  <a:gd name="T48" fmla="*/ 0 w 246"/>
                  <a:gd name="T49" fmla="*/ 162 h 580"/>
                  <a:gd name="T50" fmla="*/ 0 w 246"/>
                  <a:gd name="T51" fmla="*/ 108 h 580"/>
                  <a:gd name="T52" fmla="*/ 6 w 246"/>
                  <a:gd name="T53" fmla="*/ 66 h 580"/>
                  <a:gd name="T54" fmla="*/ 18 w 246"/>
                  <a:gd name="T55" fmla="*/ 30 h 580"/>
                  <a:gd name="T56" fmla="*/ 36 w 246"/>
                  <a:gd name="T57" fmla="*/ 6 h 580"/>
                  <a:gd name="T58" fmla="*/ 60 w 246"/>
                  <a:gd name="T59" fmla="*/ 0 h 5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6"/>
                  <a:gd name="T91" fmla="*/ 0 h 580"/>
                  <a:gd name="T92" fmla="*/ 246 w 246"/>
                  <a:gd name="T93" fmla="*/ 580 h 5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11319" name="Freeform 77"/>
              <p:cNvSpPr>
                <a:spLocks/>
              </p:cNvSpPr>
              <p:nvPr/>
            </p:nvSpPr>
            <p:spPr bwMode="auto">
              <a:xfrm flipH="1">
                <a:off x="4301" y="535"/>
                <a:ext cx="298" cy="744"/>
              </a:xfrm>
              <a:custGeom>
                <a:avLst/>
                <a:gdLst>
                  <a:gd name="T0" fmla="*/ 60 w 216"/>
                  <a:gd name="T1" fmla="*/ 0 h 520"/>
                  <a:gd name="T2" fmla="*/ 102 w 216"/>
                  <a:gd name="T3" fmla="*/ 6 h 520"/>
                  <a:gd name="T4" fmla="*/ 138 w 216"/>
                  <a:gd name="T5" fmla="*/ 24 h 520"/>
                  <a:gd name="T6" fmla="*/ 162 w 216"/>
                  <a:gd name="T7" fmla="*/ 42 h 520"/>
                  <a:gd name="T8" fmla="*/ 186 w 216"/>
                  <a:gd name="T9" fmla="*/ 72 h 520"/>
                  <a:gd name="T10" fmla="*/ 210 w 216"/>
                  <a:gd name="T11" fmla="*/ 138 h 520"/>
                  <a:gd name="T12" fmla="*/ 216 w 216"/>
                  <a:gd name="T13" fmla="*/ 215 h 520"/>
                  <a:gd name="T14" fmla="*/ 210 w 216"/>
                  <a:gd name="T15" fmla="*/ 299 h 520"/>
                  <a:gd name="T16" fmla="*/ 192 w 216"/>
                  <a:gd name="T17" fmla="*/ 383 h 520"/>
                  <a:gd name="T18" fmla="*/ 174 w 216"/>
                  <a:gd name="T19" fmla="*/ 448 h 520"/>
                  <a:gd name="T20" fmla="*/ 162 w 216"/>
                  <a:gd name="T21" fmla="*/ 478 h 520"/>
                  <a:gd name="T22" fmla="*/ 150 w 216"/>
                  <a:gd name="T23" fmla="*/ 496 h 520"/>
                  <a:gd name="T24" fmla="*/ 150 w 216"/>
                  <a:gd name="T25" fmla="*/ 496 h 520"/>
                  <a:gd name="T26" fmla="*/ 132 w 216"/>
                  <a:gd name="T27" fmla="*/ 514 h 520"/>
                  <a:gd name="T28" fmla="*/ 114 w 216"/>
                  <a:gd name="T29" fmla="*/ 520 h 520"/>
                  <a:gd name="T30" fmla="*/ 96 w 216"/>
                  <a:gd name="T31" fmla="*/ 508 h 520"/>
                  <a:gd name="T32" fmla="*/ 78 w 216"/>
                  <a:gd name="T33" fmla="*/ 484 h 520"/>
                  <a:gd name="T34" fmla="*/ 54 w 216"/>
                  <a:gd name="T35" fmla="*/ 448 h 520"/>
                  <a:gd name="T36" fmla="*/ 42 w 216"/>
                  <a:gd name="T37" fmla="*/ 407 h 520"/>
                  <a:gd name="T38" fmla="*/ 24 w 216"/>
                  <a:gd name="T39" fmla="*/ 359 h 520"/>
                  <a:gd name="T40" fmla="*/ 12 w 216"/>
                  <a:gd name="T41" fmla="*/ 305 h 520"/>
                  <a:gd name="T42" fmla="*/ 0 w 216"/>
                  <a:gd name="T43" fmla="*/ 198 h 520"/>
                  <a:gd name="T44" fmla="*/ 0 w 216"/>
                  <a:gd name="T45" fmla="*/ 144 h 520"/>
                  <a:gd name="T46" fmla="*/ 0 w 216"/>
                  <a:gd name="T47" fmla="*/ 96 h 520"/>
                  <a:gd name="T48" fmla="*/ 6 w 216"/>
                  <a:gd name="T49" fmla="*/ 60 h 520"/>
                  <a:gd name="T50" fmla="*/ 18 w 216"/>
                  <a:gd name="T51" fmla="*/ 24 h 520"/>
                  <a:gd name="T52" fmla="*/ 36 w 216"/>
                  <a:gd name="T53" fmla="*/ 6 h 520"/>
                  <a:gd name="T54" fmla="*/ 60 w 216"/>
                  <a:gd name="T55" fmla="*/ 0 h 5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6"/>
                  <a:gd name="T85" fmla="*/ 0 h 520"/>
                  <a:gd name="T86" fmla="*/ 216 w 216"/>
                  <a:gd name="T87" fmla="*/ 520 h 5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11320" name="Freeform 78"/>
              <p:cNvSpPr>
                <a:spLocks/>
              </p:cNvSpPr>
              <p:nvPr/>
            </p:nvSpPr>
            <p:spPr bwMode="auto">
              <a:xfrm flipH="1">
                <a:off x="4317" y="561"/>
                <a:ext cx="274" cy="658"/>
              </a:xfrm>
              <a:custGeom>
                <a:avLst/>
                <a:gdLst>
                  <a:gd name="T0" fmla="*/ 66 w 198"/>
                  <a:gd name="T1" fmla="*/ 0 h 460"/>
                  <a:gd name="T2" fmla="*/ 96 w 198"/>
                  <a:gd name="T3" fmla="*/ 6 h 460"/>
                  <a:gd name="T4" fmla="*/ 126 w 198"/>
                  <a:gd name="T5" fmla="*/ 18 h 460"/>
                  <a:gd name="T6" fmla="*/ 168 w 198"/>
                  <a:gd name="T7" fmla="*/ 60 h 460"/>
                  <a:gd name="T8" fmla="*/ 192 w 198"/>
                  <a:gd name="T9" fmla="*/ 120 h 460"/>
                  <a:gd name="T10" fmla="*/ 198 w 198"/>
                  <a:gd name="T11" fmla="*/ 185 h 460"/>
                  <a:gd name="T12" fmla="*/ 192 w 198"/>
                  <a:gd name="T13" fmla="*/ 257 h 460"/>
                  <a:gd name="T14" fmla="*/ 180 w 198"/>
                  <a:gd name="T15" fmla="*/ 329 h 460"/>
                  <a:gd name="T16" fmla="*/ 162 w 198"/>
                  <a:gd name="T17" fmla="*/ 389 h 460"/>
                  <a:gd name="T18" fmla="*/ 138 w 198"/>
                  <a:gd name="T19" fmla="*/ 436 h 460"/>
                  <a:gd name="T20" fmla="*/ 138 w 198"/>
                  <a:gd name="T21" fmla="*/ 436 h 460"/>
                  <a:gd name="T22" fmla="*/ 120 w 198"/>
                  <a:gd name="T23" fmla="*/ 454 h 460"/>
                  <a:gd name="T24" fmla="*/ 102 w 198"/>
                  <a:gd name="T25" fmla="*/ 460 h 460"/>
                  <a:gd name="T26" fmla="*/ 90 w 198"/>
                  <a:gd name="T27" fmla="*/ 448 h 460"/>
                  <a:gd name="T28" fmla="*/ 72 w 198"/>
                  <a:gd name="T29" fmla="*/ 430 h 460"/>
                  <a:gd name="T30" fmla="*/ 54 w 198"/>
                  <a:gd name="T31" fmla="*/ 401 h 460"/>
                  <a:gd name="T32" fmla="*/ 42 w 198"/>
                  <a:gd name="T33" fmla="*/ 365 h 460"/>
                  <a:gd name="T34" fmla="*/ 18 w 198"/>
                  <a:gd name="T35" fmla="*/ 275 h 460"/>
                  <a:gd name="T36" fmla="*/ 6 w 198"/>
                  <a:gd name="T37" fmla="*/ 174 h 460"/>
                  <a:gd name="T38" fmla="*/ 0 w 198"/>
                  <a:gd name="T39" fmla="*/ 132 h 460"/>
                  <a:gd name="T40" fmla="*/ 6 w 198"/>
                  <a:gd name="T41" fmla="*/ 90 h 460"/>
                  <a:gd name="T42" fmla="*/ 12 w 198"/>
                  <a:gd name="T43" fmla="*/ 54 h 460"/>
                  <a:gd name="T44" fmla="*/ 24 w 198"/>
                  <a:gd name="T45" fmla="*/ 24 h 460"/>
                  <a:gd name="T46" fmla="*/ 42 w 198"/>
                  <a:gd name="T47" fmla="*/ 6 h 460"/>
                  <a:gd name="T48" fmla="*/ 66 w 198"/>
                  <a:gd name="T49" fmla="*/ 0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460"/>
                  <a:gd name="T77" fmla="*/ 198 w 198"/>
                  <a:gd name="T78" fmla="*/ 460 h 4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C69E"/>
              </a:solidFill>
              <a:ln w="9525">
                <a:noFill/>
                <a:round/>
                <a:headEnd/>
                <a:tailEnd/>
              </a:ln>
            </p:spPr>
            <p:txBody>
              <a:bodyPr/>
              <a:lstStyle/>
              <a:p>
                <a:endParaRPr lang="fr-FR"/>
              </a:p>
            </p:txBody>
          </p:sp>
          <p:sp>
            <p:nvSpPr>
              <p:cNvPr id="11321" name="Freeform 79"/>
              <p:cNvSpPr>
                <a:spLocks/>
              </p:cNvSpPr>
              <p:nvPr/>
            </p:nvSpPr>
            <p:spPr bwMode="auto">
              <a:xfrm flipH="1">
                <a:off x="4252" y="1988"/>
                <a:ext cx="289" cy="1522"/>
              </a:xfrm>
              <a:custGeom>
                <a:avLst/>
                <a:gdLst>
                  <a:gd name="T0" fmla="*/ 162 w 209"/>
                  <a:gd name="T1" fmla="*/ 102 h 1064"/>
                  <a:gd name="T2" fmla="*/ 192 w 209"/>
                  <a:gd name="T3" fmla="*/ 197 h 1064"/>
                  <a:gd name="T4" fmla="*/ 197 w 209"/>
                  <a:gd name="T5" fmla="*/ 215 h 1064"/>
                  <a:gd name="T6" fmla="*/ 209 w 209"/>
                  <a:gd name="T7" fmla="*/ 299 h 1064"/>
                  <a:gd name="T8" fmla="*/ 192 w 209"/>
                  <a:gd name="T9" fmla="*/ 412 h 1064"/>
                  <a:gd name="T10" fmla="*/ 180 w 209"/>
                  <a:gd name="T11" fmla="*/ 430 h 1064"/>
                  <a:gd name="T12" fmla="*/ 150 w 209"/>
                  <a:gd name="T13" fmla="*/ 532 h 1064"/>
                  <a:gd name="T14" fmla="*/ 132 w 209"/>
                  <a:gd name="T15" fmla="*/ 592 h 1064"/>
                  <a:gd name="T16" fmla="*/ 126 w 209"/>
                  <a:gd name="T17" fmla="*/ 622 h 1064"/>
                  <a:gd name="T18" fmla="*/ 120 w 209"/>
                  <a:gd name="T19" fmla="*/ 675 h 1064"/>
                  <a:gd name="T20" fmla="*/ 114 w 209"/>
                  <a:gd name="T21" fmla="*/ 717 h 1064"/>
                  <a:gd name="T22" fmla="*/ 120 w 209"/>
                  <a:gd name="T23" fmla="*/ 771 h 1064"/>
                  <a:gd name="T24" fmla="*/ 132 w 209"/>
                  <a:gd name="T25" fmla="*/ 825 h 1064"/>
                  <a:gd name="T26" fmla="*/ 132 w 209"/>
                  <a:gd name="T27" fmla="*/ 849 h 1064"/>
                  <a:gd name="T28" fmla="*/ 108 w 209"/>
                  <a:gd name="T29" fmla="*/ 885 h 1064"/>
                  <a:gd name="T30" fmla="*/ 90 w 209"/>
                  <a:gd name="T31" fmla="*/ 896 h 1064"/>
                  <a:gd name="T32" fmla="*/ 72 w 209"/>
                  <a:gd name="T33" fmla="*/ 908 h 1064"/>
                  <a:gd name="T34" fmla="*/ 60 w 209"/>
                  <a:gd name="T35" fmla="*/ 932 h 1064"/>
                  <a:gd name="T36" fmla="*/ 60 w 209"/>
                  <a:gd name="T37" fmla="*/ 950 h 1064"/>
                  <a:gd name="T38" fmla="*/ 36 w 209"/>
                  <a:gd name="T39" fmla="*/ 1028 h 1064"/>
                  <a:gd name="T40" fmla="*/ 12 w 209"/>
                  <a:gd name="T41" fmla="*/ 1058 h 1064"/>
                  <a:gd name="T42" fmla="*/ 0 w 209"/>
                  <a:gd name="T43" fmla="*/ 1058 h 1064"/>
                  <a:gd name="T44" fmla="*/ 0 w 209"/>
                  <a:gd name="T45" fmla="*/ 1034 h 1064"/>
                  <a:gd name="T46" fmla="*/ 12 w 209"/>
                  <a:gd name="T47" fmla="*/ 902 h 1064"/>
                  <a:gd name="T48" fmla="*/ 18 w 209"/>
                  <a:gd name="T49" fmla="*/ 825 h 1064"/>
                  <a:gd name="T50" fmla="*/ 18 w 209"/>
                  <a:gd name="T51" fmla="*/ 807 h 1064"/>
                  <a:gd name="T52" fmla="*/ 24 w 209"/>
                  <a:gd name="T53" fmla="*/ 717 h 1064"/>
                  <a:gd name="T54" fmla="*/ 30 w 209"/>
                  <a:gd name="T55" fmla="*/ 598 h 1064"/>
                  <a:gd name="T56" fmla="*/ 30 w 209"/>
                  <a:gd name="T57" fmla="*/ 562 h 1064"/>
                  <a:gd name="T58" fmla="*/ 36 w 209"/>
                  <a:gd name="T59" fmla="*/ 466 h 1064"/>
                  <a:gd name="T60" fmla="*/ 36 w 209"/>
                  <a:gd name="T61" fmla="*/ 353 h 1064"/>
                  <a:gd name="T62" fmla="*/ 30 w 209"/>
                  <a:gd name="T63" fmla="*/ 251 h 1064"/>
                  <a:gd name="T64" fmla="*/ 30 w 209"/>
                  <a:gd name="T65" fmla="*/ 215 h 1064"/>
                  <a:gd name="T66" fmla="*/ 36 w 209"/>
                  <a:gd name="T67" fmla="*/ 126 h 1064"/>
                  <a:gd name="T68" fmla="*/ 54 w 209"/>
                  <a:gd name="T69" fmla="*/ 72 h 1064"/>
                  <a:gd name="T70" fmla="*/ 60 w 209"/>
                  <a:gd name="T71" fmla="*/ 60 h 1064"/>
                  <a:gd name="T72" fmla="*/ 84 w 209"/>
                  <a:gd name="T73" fmla="*/ 18 h 1064"/>
                  <a:gd name="T74" fmla="*/ 120 w 209"/>
                  <a:gd name="T75" fmla="*/ 0 h 1064"/>
                  <a:gd name="T76" fmla="*/ 144 w 209"/>
                  <a:gd name="T77" fmla="*/ 18 h 10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9"/>
                  <a:gd name="T118" fmla="*/ 0 h 1064"/>
                  <a:gd name="T119" fmla="*/ 209 w 209"/>
                  <a:gd name="T120" fmla="*/ 1064 h 10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9" h="1064">
                    <a:moveTo>
                      <a:pt x="150" y="54"/>
                    </a:moveTo>
                    <a:lnTo>
                      <a:pt x="162" y="102"/>
                    </a:lnTo>
                    <a:lnTo>
                      <a:pt x="168" y="138"/>
                    </a:lnTo>
                    <a:lnTo>
                      <a:pt x="192" y="197"/>
                    </a:lnTo>
                    <a:lnTo>
                      <a:pt x="197" y="215"/>
                    </a:lnTo>
                    <a:lnTo>
                      <a:pt x="203" y="239"/>
                    </a:lnTo>
                    <a:lnTo>
                      <a:pt x="209" y="299"/>
                    </a:lnTo>
                    <a:lnTo>
                      <a:pt x="209" y="359"/>
                    </a:lnTo>
                    <a:lnTo>
                      <a:pt x="192" y="412"/>
                    </a:lnTo>
                    <a:lnTo>
                      <a:pt x="180" y="430"/>
                    </a:lnTo>
                    <a:lnTo>
                      <a:pt x="174" y="460"/>
                    </a:lnTo>
                    <a:lnTo>
                      <a:pt x="150" y="532"/>
                    </a:lnTo>
                    <a:lnTo>
                      <a:pt x="138" y="562"/>
                    </a:lnTo>
                    <a:lnTo>
                      <a:pt x="132" y="592"/>
                    </a:lnTo>
                    <a:lnTo>
                      <a:pt x="126" y="610"/>
                    </a:lnTo>
                    <a:lnTo>
                      <a:pt x="126" y="622"/>
                    </a:lnTo>
                    <a:lnTo>
                      <a:pt x="120" y="675"/>
                    </a:lnTo>
                    <a:lnTo>
                      <a:pt x="114" y="717"/>
                    </a:lnTo>
                    <a:lnTo>
                      <a:pt x="114" y="741"/>
                    </a:lnTo>
                    <a:lnTo>
                      <a:pt x="120" y="771"/>
                    </a:lnTo>
                    <a:lnTo>
                      <a:pt x="126" y="801"/>
                    </a:lnTo>
                    <a:lnTo>
                      <a:pt x="132" y="825"/>
                    </a:lnTo>
                    <a:lnTo>
                      <a:pt x="132" y="849"/>
                    </a:lnTo>
                    <a:lnTo>
                      <a:pt x="120" y="873"/>
                    </a:lnTo>
                    <a:lnTo>
                      <a:pt x="108" y="885"/>
                    </a:lnTo>
                    <a:lnTo>
                      <a:pt x="90" y="896"/>
                    </a:lnTo>
                    <a:lnTo>
                      <a:pt x="78" y="902"/>
                    </a:lnTo>
                    <a:lnTo>
                      <a:pt x="72" y="908"/>
                    </a:lnTo>
                    <a:lnTo>
                      <a:pt x="66" y="920"/>
                    </a:lnTo>
                    <a:lnTo>
                      <a:pt x="60" y="932"/>
                    </a:lnTo>
                    <a:lnTo>
                      <a:pt x="60" y="950"/>
                    </a:lnTo>
                    <a:lnTo>
                      <a:pt x="42" y="1004"/>
                    </a:lnTo>
                    <a:lnTo>
                      <a:pt x="36" y="1028"/>
                    </a:lnTo>
                    <a:lnTo>
                      <a:pt x="24" y="1046"/>
                    </a:lnTo>
                    <a:lnTo>
                      <a:pt x="12" y="1058"/>
                    </a:lnTo>
                    <a:lnTo>
                      <a:pt x="6" y="1064"/>
                    </a:lnTo>
                    <a:lnTo>
                      <a:pt x="0" y="1058"/>
                    </a:lnTo>
                    <a:lnTo>
                      <a:pt x="0" y="1034"/>
                    </a:lnTo>
                    <a:lnTo>
                      <a:pt x="6" y="962"/>
                    </a:lnTo>
                    <a:lnTo>
                      <a:pt x="12" y="902"/>
                    </a:lnTo>
                    <a:lnTo>
                      <a:pt x="12" y="843"/>
                    </a:lnTo>
                    <a:lnTo>
                      <a:pt x="18" y="825"/>
                    </a:lnTo>
                    <a:lnTo>
                      <a:pt x="18" y="807"/>
                    </a:lnTo>
                    <a:lnTo>
                      <a:pt x="24" y="771"/>
                    </a:lnTo>
                    <a:lnTo>
                      <a:pt x="24" y="717"/>
                    </a:lnTo>
                    <a:lnTo>
                      <a:pt x="30" y="657"/>
                    </a:lnTo>
                    <a:lnTo>
                      <a:pt x="30" y="598"/>
                    </a:lnTo>
                    <a:lnTo>
                      <a:pt x="30" y="562"/>
                    </a:lnTo>
                    <a:lnTo>
                      <a:pt x="36" y="520"/>
                    </a:lnTo>
                    <a:lnTo>
                      <a:pt x="36" y="466"/>
                    </a:lnTo>
                    <a:lnTo>
                      <a:pt x="36" y="406"/>
                    </a:lnTo>
                    <a:lnTo>
                      <a:pt x="36" y="353"/>
                    </a:lnTo>
                    <a:lnTo>
                      <a:pt x="36" y="299"/>
                    </a:lnTo>
                    <a:lnTo>
                      <a:pt x="30" y="251"/>
                    </a:lnTo>
                    <a:lnTo>
                      <a:pt x="30" y="215"/>
                    </a:lnTo>
                    <a:lnTo>
                      <a:pt x="30" y="167"/>
                    </a:lnTo>
                    <a:lnTo>
                      <a:pt x="36" y="126"/>
                    </a:lnTo>
                    <a:lnTo>
                      <a:pt x="42" y="96"/>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11322" name="Freeform 80"/>
              <p:cNvSpPr>
                <a:spLocks/>
              </p:cNvSpPr>
              <p:nvPr/>
            </p:nvSpPr>
            <p:spPr bwMode="auto">
              <a:xfrm flipH="1">
                <a:off x="4261" y="2023"/>
                <a:ext cx="264" cy="1410"/>
              </a:xfrm>
              <a:custGeom>
                <a:avLst/>
                <a:gdLst>
                  <a:gd name="T0" fmla="*/ 162 w 191"/>
                  <a:gd name="T1" fmla="*/ 400 h 986"/>
                  <a:gd name="T2" fmla="*/ 138 w 191"/>
                  <a:gd name="T3" fmla="*/ 484 h 986"/>
                  <a:gd name="T4" fmla="*/ 120 w 191"/>
                  <a:gd name="T5" fmla="*/ 544 h 986"/>
                  <a:gd name="T6" fmla="*/ 114 w 191"/>
                  <a:gd name="T7" fmla="*/ 556 h 986"/>
                  <a:gd name="T8" fmla="*/ 108 w 191"/>
                  <a:gd name="T9" fmla="*/ 610 h 986"/>
                  <a:gd name="T10" fmla="*/ 102 w 191"/>
                  <a:gd name="T11" fmla="*/ 657 h 986"/>
                  <a:gd name="T12" fmla="*/ 102 w 191"/>
                  <a:gd name="T13" fmla="*/ 711 h 986"/>
                  <a:gd name="T14" fmla="*/ 108 w 191"/>
                  <a:gd name="T15" fmla="*/ 765 h 986"/>
                  <a:gd name="T16" fmla="*/ 108 w 191"/>
                  <a:gd name="T17" fmla="*/ 789 h 986"/>
                  <a:gd name="T18" fmla="*/ 84 w 191"/>
                  <a:gd name="T19" fmla="*/ 831 h 986"/>
                  <a:gd name="T20" fmla="*/ 72 w 191"/>
                  <a:gd name="T21" fmla="*/ 843 h 986"/>
                  <a:gd name="T22" fmla="*/ 54 w 191"/>
                  <a:gd name="T23" fmla="*/ 855 h 986"/>
                  <a:gd name="T24" fmla="*/ 48 w 191"/>
                  <a:gd name="T25" fmla="*/ 884 h 986"/>
                  <a:gd name="T26" fmla="*/ 48 w 191"/>
                  <a:gd name="T27" fmla="*/ 902 h 986"/>
                  <a:gd name="T28" fmla="*/ 24 w 191"/>
                  <a:gd name="T29" fmla="*/ 962 h 986"/>
                  <a:gd name="T30" fmla="*/ 12 w 191"/>
                  <a:gd name="T31" fmla="*/ 986 h 986"/>
                  <a:gd name="T32" fmla="*/ 0 w 191"/>
                  <a:gd name="T33" fmla="*/ 980 h 986"/>
                  <a:gd name="T34" fmla="*/ 0 w 191"/>
                  <a:gd name="T35" fmla="*/ 956 h 986"/>
                  <a:gd name="T36" fmla="*/ 12 w 191"/>
                  <a:gd name="T37" fmla="*/ 837 h 986"/>
                  <a:gd name="T38" fmla="*/ 18 w 191"/>
                  <a:gd name="T39" fmla="*/ 753 h 986"/>
                  <a:gd name="T40" fmla="*/ 24 w 191"/>
                  <a:gd name="T41" fmla="*/ 717 h 986"/>
                  <a:gd name="T42" fmla="*/ 30 w 191"/>
                  <a:gd name="T43" fmla="*/ 604 h 986"/>
                  <a:gd name="T44" fmla="*/ 36 w 191"/>
                  <a:gd name="T45" fmla="*/ 544 h 986"/>
                  <a:gd name="T46" fmla="*/ 36 w 191"/>
                  <a:gd name="T47" fmla="*/ 472 h 986"/>
                  <a:gd name="T48" fmla="*/ 36 w 191"/>
                  <a:gd name="T49" fmla="*/ 371 h 986"/>
                  <a:gd name="T50" fmla="*/ 30 w 191"/>
                  <a:gd name="T51" fmla="*/ 227 h 986"/>
                  <a:gd name="T52" fmla="*/ 30 w 191"/>
                  <a:gd name="T53" fmla="*/ 191 h 986"/>
                  <a:gd name="T54" fmla="*/ 30 w 191"/>
                  <a:gd name="T55" fmla="*/ 108 h 986"/>
                  <a:gd name="T56" fmla="*/ 48 w 191"/>
                  <a:gd name="T57" fmla="*/ 60 h 986"/>
                  <a:gd name="T58" fmla="*/ 66 w 191"/>
                  <a:gd name="T59" fmla="*/ 30 h 986"/>
                  <a:gd name="T60" fmla="*/ 90 w 191"/>
                  <a:gd name="T61" fmla="*/ 6 h 986"/>
                  <a:gd name="T62" fmla="*/ 114 w 191"/>
                  <a:gd name="T63" fmla="*/ 6 h 986"/>
                  <a:gd name="T64" fmla="*/ 132 w 191"/>
                  <a:gd name="T65" fmla="*/ 54 h 986"/>
                  <a:gd name="T66" fmla="*/ 138 w 191"/>
                  <a:gd name="T67" fmla="*/ 96 h 986"/>
                  <a:gd name="T68" fmla="*/ 168 w 191"/>
                  <a:gd name="T69" fmla="*/ 179 h 986"/>
                  <a:gd name="T70" fmla="*/ 174 w 191"/>
                  <a:gd name="T71" fmla="*/ 197 h 986"/>
                  <a:gd name="T72" fmla="*/ 191 w 191"/>
                  <a:gd name="T73" fmla="*/ 269 h 986"/>
                  <a:gd name="T74" fmla="*/ 174 w 191"/>
                  <a:gd name="T75" fmla="*/ 382 h 9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1"/>
                  <a:gd name="T115" fmla="*/ 0 h 986"/>
                  <a:gd name="T116" fmla="*/ 191 w 191"/>
                  <a:gd name="T117" fmla="*/ 986 h 9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1" h="986">
                    <a:moveTo>
                      <a:pt x="174" y="382"/>
                    </a:moveTo>
                    <a:lnTo>
                      <a:pt x="162" y="400"/>
                    </a:lnTo>
                    <a:lnTo>
                      <a:pt x="156" y="430"/>
                    </a:lnTo>
                    <a:lnTo>
                      <a:pt x="138" y="484"/>
                    </a:lnTo>
                    <a:lnTo>
                      <a:pt x="120" y="532"/>
                    </a:lnTo>
                    <a:lnTo>
                      <a:pt x="120" y="544"/>
                    </a:lnTo>
                    <a:lnTo>
                      <a:pt x="114" y="556"/>
                    </a:lnTo>
                    <a:lnTo>
                      <a:pt x="108" y="586"/>
                    </a:lnTo>
                    <a:lnTo>
                      <a:pt x="108" y="610"/>
                    </a:lnTo>
                    <a:lnTo>
                      <a:pt x="102" y="657"/>
                    </a:lnTo>
                    <a:lnTo>
                      <a:pt x="96" y="681"/>
                    </a:lnTo>
                    <a:lnTo>
                      <a:pt x="102" y="711"/>
                    </a:lnTo>
                    <a:lnTo>
                      <a:pt x="108" y="741"/>
                    </a:lnTo>
                    <a:lnTo>
                      <a:pt x="108" y="765"/>
                    </a:lnTo>
                    <a:lnTo>
                      <a:pt x="108" y="789"/>
                    </a:lnTo>
                    <a:lnTo>
                      <a:pt x="96" y="813"/>
                    </a:lnTo>
                    <a:lnTo>
                      <a:pt x="84" y="831"/>
                    </a:lnTo>
                    <a:lnTo>
                      <a:pt x="72" y="843"/>
                    </a:lnTo>
                    <a:lnTo>
                      <a:pt x="60" y="849"/>
                    </a:lnTo>
                    <a:lnTo>
                      <a:pt x="54" y="855"/>
                    </a:lnTo>
                    <a:lnTo>
                      <a:pt x="54" y="872"/>
                    </a:lnTo>
                    <a:lnTo>
                      <a:pt x="48" y="884"/>
                    </a:lnTo>
                    <a:lnTo>
                      <a:pt x="48" y="902"/>
                    </a:lnTo>
                    <a:lnTo>
                      <a:pt x="36" y="944"/>
                    </a:lnTo>
                    <a:lnTo>
                      <a:pt x="24" y="962"/>
                    </a:lnTo>
                    <a:lnTo>
                      <a:pt x="18" y="980"/>
                    </a:lnTo>
                    <a:lnTo>
                      <a:pt x="12" y="986"/>
                    </a:lnTo>
                    <a:lnTo>
                      <a:pt x="6" y="986"/>
                    </a:lnTo>
                    <a:lnTo>
                      <a:pt x="0" y="980"/>
                    </a:lnTo>
                    <a:lnTo>
                      <a:pt x="0" y="956"/>
                    </a:lnTo>
                    <a:lnTo>
                      <a:pt x="6" y="896"/>
                    </a:lnTo>
                    <a:lnTo>
                      <a:pt x="12" y="837"/>
                    </a:lnTo>
                    <a:lnTo>
                      <a:pt x="12" y="789"/>
                    </a:lnTo>
                    <a:lnTo>
                      <a:pt x="18" y="753"/>
                    </a:lnTo>
                    <a:lnTo>
                      <a:pt x="24" y="717"/>
                    </a:lnTo>
                    <a:lnTo>
                      <a:pt x="30" y="663"/>
                    </a:lnTo>
                    <a:lnTo>
                      <a:pt x="30" y="604"/>
                    </a:lnTo>
                    <a:lnTo>
                      <a:pt x="36" y="544"/>
                    </a:lnTo>
                    <a:lnTo>
                      <a:pt x="36" y="514"/>
                    </a:lnTo>
                    <a:lnTo>
                      <a:pt x="36" y="472"/>
                    </a:lnTo>
                    <a:lnTo>
                      <a:pt x="36" y="424"/>
                    </a:lnTo>
                    <a:lnTo>
                      <a:pt x="36" y="371"/>
                    </a:lnTo>
                    <a:lnTo>
                      <a:pt x="36" y="269"/>
                    </a:lnTo>
                    <a:lnTo>
                      <a:pt x="30" y="227"/>
                    </a:lnTo>
                    <a:lnTo>
                      <a:pt x="30" y="191"/>
                    </a:lnTo>
                    <a:lnTo>
                      <a:pt x="30" y="143"/>
                    </a:lnTo>
                    <a:lnTo>
                      <a:pt x="30" y="108"/>
                    </a:lnTo>
                    <a:lnTo>
                      <a:pt x="42" y="84"/>
                    </a:lnTo>
                    <a:lnTo>
                      <a:pt x="48" y="60"/>
                    </a:lnTo>
                    <a:lnTo>
                      <a:pt x="66" y="30"/>
                    </a:lnTo>
                    <a:lnTo>
                      <a:pt x="78" y="18"/>
                    </a:lnTo>
                    <a:lnTo>
                      <a:pt x="90" y="6"/>
                    </a:lnTo>
                    <a:lnTo>
                      <a:pt x="102" y="0"/>
                    </a:lnTo>
                    <a:lnTo>
                      <a:pt x="114" y="6"/>
                    </a:lnTo>
                    <a:lnTo>
                      <a:pt x="126" y="24"/>
                    </a:lnTo>
                    <a:lnTo>
                      <a:pt x="132" y="54"/>
                    </a:lnTo>
                    <a:lnTo>
                      <a:pt x="138" y="96"/>
                    </a:lnTo>
                    <a:lnTo>
                      <a:pt x="150" y="126"/>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11323" name="Freeform 81"/>
              <p:cNvSpPr>
                <a:spLocks/>
              </p:cNvSpPr>
              <p:nvPr/>
            </p:nvSpPr>
            <p:spPr bwMode="auto">
              <a:xfrm flipH="1">
                <a:off x="4276" y="2066"/>
                <a:ext cx="232" cy="1298"/>
              </a:xfrm>
              <a:custGeom>
                <a:avLst/>
                <a:gdLst>
                  <a:gd name="T0" fmla="*/ 138 w 168"/>
                  <a:gd name="T1" fmla="*/ 376 h 908"/>
                  <a:gd name="T2" fmla="*/ 114 w 168"/>
                  <a:gd name="T3" fmla="*/ 466 h 908"/>
                  <a:gd name="T4" fmla="*/ 108 w 168"/>
                  <a:gd name="T5" fmla="*/ 490 h 908"/>
                  <a:gd name="T6" fmla="*/ 84 w 168"/>
                  <a:gd name="T7" fmla="*/ 586 h 908"/>
                  <a:gd name="T8" fmla="*/ 84 w 168"/>
                  <a:gd name="T9" fmla="*/ 609 h 908"/>
                  <a:gd name="T10" fmla="*/ 84 w 168"/>
                  <a:gd name="T11" fmla="*/ 675 h 908"/>
                  <a:gd name="T12" fmla="*/ 84 w 168"/>
                  <a:gd name="T13" fmla="*/ 699 h 908"/>
                  <a:gd name="T14" fmla="*/ 72 w 168"/>
                  <a:gd name="T15" fmla="*/ 747 h 908"/>
                  <a:gd name="T16" fmla="*/ 54 w 168"/>
                  <a:gd name="T17" fmla="*/ 777 h 908"/>
                  <a:gd name="T18" fmla="*/ 48 w 168"/>
                  <a:gd name="T19" fmla="*/ 789 h 908"/>
                  <a:gd name="T20" fmla="*/ 36 w 168"/>
                  <a:gd name="T21" fmla="*/ 813 h 908"/>
                  <a:gd name="T22" fmla="*/ 36 w 168"/>
                  <a:gd name="T23" fmla="*/ 842 h 908"/>
                  <a:gd name="T24" fmla="*/ 24 w 168"/>
                  <a:gd name="T25" fmla="*/ 878 h 908"/>
                  <a:gd name="T26" fmla="*/ 6 w 168"/>
                  <a:gd name="T27" fmla="*/ 908 h 908"/>
                  <a:gd name="T28" fmla="*/ 0 w 168"/>
                  <a:gd name="T29" fmla="*/ 896 h 908"/>
                  <a:gd name="T30" fmla="*/ 0 w 168"/>
                  <a:gd name="T31" fmla="*/ 878 h 908"/>
                  <a:gd name="T32" fmla="*/ 6 w 168"/>
                  <a:gd name="T33" fmla="*/ 771 h 908"/>
                  <a:gd name="T34" fmla="*/ 18 w 168"/>
                  <a:gd name="T35" fmla="*/ 693 h 908"/>
                  <a:gd name="T36" fmla="*/ 18 w 168"/>
                  <a:gd name="T37" fmla="*/ 681 h 908"/>
                  <a:gd name="T38" fmla="*/ 30 w 168"/>
                  <a:gd name="T39" fmla="*/ 609 h 908"/>
                  <a:gd name="T40" fmla="*/ 36 w 168"/>
                  <a:gd name="T41" fmla="*/ 484 h 908"/>
                  <a:gd name="T42" fmla="*/ 36 w 168"/>
                  <a:gd name="T43" fmla="*/ 454 h 908"/>
                  <a:gd name="T44" fmla="*/ 36 w 168"/>
                  <a:gd name="T45" fmla="*/ 329 h 908"/>
                  <a:gd name="T46" fmla="*/ 30 w 168"/>
                  <a:gd name="T47" fmla="*/ 197 h 908"/>
                  <a:gd name="T48" fmla="*/ 30 w 168"/>
                  <a:gd name="T49" fmla="*/ 167 h 908"/>
                  <a:gd name="T50" fmla="*/ 24 w 168"/>
                  <a:gd name="T51" fmla="*/ 119 h 908"/>
                  <a:gd name="T52" fmla="*/ 36 w 168"/>
                  <a:gd name="T53" fmla="*/ 60 h 908"/>
                  <a:gd name="T54" fmla="*/ 42 w 168"/>
                  <a:gd name="T55" fmla="*/ 42 h 908"/>
                  <a:gd name="T56" fmla="*/ 78 w 168"/>
                  <a:gd name="T57" fmla="*/ 0 h 908"/>
                  <a:gd name="T58" fmla="*/ 102 w 168"/>
                  <a:gd name="T59" fmla="*/ 0 h 908"/>
                  <a:gd name="T60" fmla="*/ 114 w 168"/>
                  <a:gd name="T61" fmla="*/ 42 h 908"/>
                  <a:gd name="T62" fmla="*/ 120 w 168"/>
                  <a:gd name="T63" fmla="*/ 84 h 908"/>
                  <a:gd name="T64" fmla="*/ 138 w 168"/>
                  <a:gd name="T65" fmla="*/ 125 h 908"/>
                  <a:gd name="T66" fmla="*/ 144 w 168"/>
                  <a:gd name="T67" fmla="*/ 149 h 908"/>
                  <a:gd name="T68" fmla="*/ 168 w 168"/>
                  <a:gd name="T69" fmla="*/ 233 h 908"/>
                  <a:gd name="T70" fmla="*/ 156 w 168"/>
                  <a:gd name="T71" fmla="*/ 335 h 9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8"/>
                  <a:gd name="T109" fmla="*/ 0 h 908"/>
                  <a:gd name="T110" fmla="*/ 168 w 168"/>
                  <a:gd name="T111" fmla="*/ 908 h 9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8" h="908">
                    <a:moveTo>
                      <a:pt x="156" y="335"/>
                    </a:moveTo>
                    <a:lnTo>
                      <a:pt x="138" y="376"/>
                    </a:lnTo>
                    <a:lnTo>
                      <a:pt x="126" y="424"/>
                    </a:lnTo>
                    <a:lnTo>
                      <a:pt x="114" y="466"/>
                    </a:lnTo>
                    <a:lnTo>
                      <a:pt x="108" y="490"/>
                    </a:lnTo>
                    <a:lnTo>
                      <a:pt x="96" y="544"/>
                    </a:lnTo>
                    <a:lnTo>
                      <a:pt x="84" y="586"/>
                    </a:lnTo>
                    <a:lnTo>
                      <a:pt x="84" y="609"/>
                    </a:lnTo>
                    <a:lnTo>
                      <a:pt x="84" y="639"/>
                    </a:lnTo>
                    <a:lnTo>
                      <a:pt x="84" y="675"/>
                    </a:lnTo>
                    <a:lnTo>
                      <a:pt x="84" y="699"/>
                    </a:lnTo>
                    <a:lnTo>
                      <a:pt x="84" y="723"/>
                    </a:lnTo>
                    <a:lnTo>
                      <a:pt x="72" y="747"/>
                    </a:lnTo>
                    <a:lnTo>
                      <a:pt x="60" y="765"/>
                    </a:lnTo>
                    <a:lnTo>
                      <a:pt x="54" y="777"/>
                    </a:lnTo>
                    <a:lnTo>
                      <a:pt x="48" y="789"/>
                    </a:lnTo>
                    <a:lnTo>
                      <a:pt x="42" y="795"/>
                    </a:lnTo>
                    <a:lnTo>
                      <a:pt x="36" y="813"/>
                    </a:lnTo>
                    <a:lnTo>
                      <a:pt x="36" y="825"/>
                    </a:lnTo>
                    <a:lnTo>
                      <a:pt x="36" y="842"/>
                    </a:lnTo>
                    <a:lnTo>
                      <a:pt x="24" y="878"/>
                    </a:lnTo>
                    <a:lnTo>
                      <a:pt x="12" y="908"/>
                    </a:lnTo>
                    <a:lnTo>
                      <a:pt x="6" y="908"/>
                    </a:lnTo>
                    <a:lnTo>
                      <a:pt x="0" y="908"/>
                    </a:lnTo>
                    <a:lnTo>
                      <a:pt x="0" y="896"/>
                    </a:lnTo>
                    <a:lnTo>
                      <a:pt x="0" y="878"/>
                    </a:lnTo>
                    <a:lnTo>
                      <a:pt x="6" y="819"/>
                    </a:lnTo>
                    <a:lnTo>
                      <a:pt x="6" y="771"/>
                    </a:lnTo>
                    <a:lnTo>
                      <a:pt x="12" y="729"/>
                    </a:lnTo>
                    <a:lnTo>
                      <a:pt x="18" y="693"/>
                    </a:lnTo>
                    <a:lnTo>
                      <a:pt x="18" y="681"/>
                    </a:lnTo>
                    <a:lnTo>
                      <a:pt x="24" y="657"/>
                    </a:lnTo>
                    <a:lnTo>
                      <a:pt x="30" y="609"/>
                    </a:lnTo>
                    <a:lnTo>
                      <a:pt x="36" y="544"/>
                    </a:lnTo>
                    <a:lnTo>
                      <a:pt x="36" y="484"/>
                    </a:lnTo>
                    <a:lnTo>
                      <a:pt x="36" y="454"/>
                    </a:lnTo>
                    <a:lnTo>
                      <a:pt x="36" y="418"/>
                    </a:lnTo>
                    <a:lnTo>
                      <a:pt x="36" y="329"/>
                    </a:lnTo>
                    <a:lnTo>
                      <a:pt x="36" y="239"/>
                    </a:lnTo>
                    <a:lnTo>
                      <a:pt x="30" y="197"/>
                    </a:lnTo>
                    <a:lnTo>
                      <a:pt x="30" y="167"/>
                    </a:lnTo>
                    <a:lnTo>
                      <a:pt x="30" y="143"/>
                    </a:lnTo>
                    <a:lnTo>
                      <a:pt x="24" y="119"/>
                    </a:lnTo>
                    <a:lnTo>
                      <a:pt x="30" y="84"/>
                    </a:lnTo>
                    <a:lnTo>
                      <a:pt x="36" y="60"/>
                    </a:lnTo>
                    <a:lnTo>
                      <a:pt x="42" y="42"/>
                    </a:lnTo>
                    <a:lnTo>
                      <a:pt x="54" y="18"/>
                    </a:lnTo>
                    <a:lnTo>
                      <a:pt x="78" y="0"/>
                    </a:lnTo>
                    <a:lnTo>
                      <a:pt x="90" y="0"/>
                    </a:lnTo>
                    <a:lnTo>
                      <a:pt x="102" y="0"/>
                    </a:lnTo>
                    <a:lnTo>
                      <a:pt x="108" y="18"/>
                    </a:lnTo>
                    <a:lnTo>
                      <a:pt x="114" y="42"/>
                    </a:lnTo>
                    <a:lnTo>
                      <a:pt x="120" y="84"/>
                    </a:lnTo>
                    <a:lnTo>
                      <a:pt x="132" y="107"/>
                    </a:lnTo>
                    <a:lnTo>
                      <a:pt x="138" y="125"/>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11324" name="Freeform 82"/>
              <p:cNvSpPr>
                <a:spLocks/>
              </p:cNvSpPr>
              <p:nvPr/>
            </p:nvSpPr>
            <p:spPr bwMode="auto">
              <a:xfrm flipH="1">
                <a:off x="4292" y="2100"/>
                <a:ext cx="199" cy="1204"/>
              </a:xfrm>
              <a:custGeom>
                <a:avLst/>
                <a:gdLst>
                  <a:gd name="T0" fmla="*/ 120 w 144"/>
                  <a:gd name="T1" fmla="*/ 340 h 842"/>
                  <a:gd name="T2" fmla="*/ 96 w 144"/>
                  <a:gd name="T3" fmla="*/ 430 h 842"/>
                  <a:gd name="T4" fmla="*/ 90 w 144"/>
                  <a:gd name="T5" fmla="*/ 460 h 842"/>
                  <a:gd name="T6" fmla="*/ 66 w 144"/>
                  <a:gd name="T7" fmla="*/ 526 h 842"/>
                  <a:gd name="T8" fmla="*/ 60 w 144"/>
                  <a:gd name="T9" fmla="*/ 550 h 842"/>
                  <a:gd name="T10" fmla="*/ 60 w 144"/>
                  <a:gd name="T11" fmla="*/ 615 h 842"/>
                  <a:gd name="T12" fmla="*/ 60 w 144"/>
                  <a:gd name="T13" fmla="*/ 645 h 842"/>
                  <a:gd name="T14" fmla="*/ 42 w 144"/>
                  <a:gd name="T15" fmla="*/ 717 h 842"/>
                  <a:gd name="T16" fmla="*/ 36 w 144"/>
                  <a:gd name="T17" fmla="*/ 729 h 842"/>
                  <a:gd name="T18" fmla="*/ 30 w 144"/>
                  <a:gd name="T19" fmla="*/ 747 h 842"/>
                  <a:gd name="T20" fmla="*/ 24 w 144"/>
                  <a:gd name="T21" fmla="*/ 771 h 842"/>
                  <a:gd name="T22" fmla="*/ 24 w 144"/>
                  <a:gd name="T23" fmla="*/ 789 h 842"/>
                  <a:gd name="T24" fmla="*/ 6 w 144"/>
                  <a:gd name="T25" fmla="*/ 842 h 842"/>
                  <a:gd name="T26" fmla="*/ 0 w 144"/>
                  <a:gd name="T27" fmla="*/ 842 h 842"/>
                  <a:gd name="T28" fmla="*/ 0 w 144"/>
                  <a:gd name="T29" fmla="*/ 812 h 842"/>
                  <a:gd name="T30" fmla="*/ 6 w 144"/>
                  <a:gd name="T31" fmla="*/ 753 h 842"/>
                  <a:gd name="T32" fmla="*/ 12 w 144"/>
                  <a:gd name="T33" fmla="*/ 675 h 842"/>
                  <a:gd name="T34" fmla="*/ 18 w 144"/>
                  <a:gd name="T35" fmla="*/ 645 h 842"/>
                  <a:gd name="T36" fmla="*/ 24 w 144"/>
                  <a:gd name="T37" fmla="*/ 609 h 842"/>
                  <a:gd name="T38" fmla="*/ 36 w 144"/>
                  <a:gd name="T39" fmla="*/ 496 h 842"/>
                  <a:gd name="T40" fmla="*/ 42 w 144"/>
                  <a:gd name="T41" fmla="*/ 436 h 842"/>
                  <a:gd name="T42" fmla="*/ 36 w 144"/>
                  <a:gd name="T43" fmla="*/ 293 h 842"/>
                  <a:gd name="T44" fmla="*/ 30 w 144"/>
                  <a:gd name="T45" fmla="*/ 143 h 842"/>
                  <a:gd name="T46" fmla="*/ 30 w 144"/>
                  <a:gd name="T47" fmla="*/ 119 h 842"/>
                  <a:gd name="T48" fmla="*/ 30 w 144"/>
                  <a:gd name="T49" fmla="*/ 72 h 842"/>
                  <a:gd name="T50" fmla="*/ 42 w 144"/>
                  <a:gd name="T51" fmla="*/ 36 h 842"/>
                  <a:gd name="T52" fmla="*/ 54 w 144"/>
                  <a:gd name="T53" fmla="*/ 12 h 842"/>
                  <a:gd name="T54" fmla="*/ 78 w 144"/>
                  <a:gd name="T55" fmla="*/ 0 h 842"/>
                  <a:gd name="T56" fmla="*/ 96 w 144"/>
                  <a:gd name="T57" fmla="*/ 24 h 842"/>
                  <a:gd name="T58" fmla="*/ 96 w 144"/>
                  <a:gd name="T59" fmla="*/ 42 h 842"/>
                  <a:gd name="T60" fmla="*/ 102 w 144"/>
                  <a:gd name="T61" fmla="*/ 78 h 842"/>
                  <a:gd name="T62" fmla="*/ 108 w 144"/>
                  <a:gd name="T63" fmla="*/ 107 h 842"/>
                  <a:gd name="T64" fmla="*/ 120 w 144"/>
                  <a:gd name="T65" fmla="*/ 131 h 842"/>
                  <a:gd name="T66" fmla="*/ 144 w 144"/>
                  <a:gd name="T67" fmla="*/ 203 h 842"/>
                  <a:gd name="T68" fmla="*/ 132 w 144"/>
                  <a:gd name="T69" fmla="*/ 299 h 8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842"/>
                  <a:gd name="T107" fmla="*/ 144 w 144"/>
                  <a:gd name="T108" fmla="*/ 842 h 8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842">
                    <a:moveTo>
                      <a:pt x="132" y="299"/>
                    </a:moveTo>
                    <a:lnTo>
                      <a:pt x="120" y="340"/>
                    </a:lnTo>
                    <a:lnTo>
                      <a:pt x="108" y="376"/>
                    </a:lnTo>
                    <a:lnTo>
                      <a:pt x="96" y="430"/>
                    </a:lnTo>
                    <a:lnTo>
                      <a:pt x="90" y="460"/>
                    </a:lnTo>
                    <a:lnTo>
                      <a:pt x="78" y="490"/>
                    </a:lnTo>
                    <a:lnTo>
                      <a:pt x="66" y="526"/>
                    </a:lnTo>
                    <a:lnTo>
                      <a:pt x="60" y="550"/>
                    </a:lnTo>
                    <a:lnTo>
                      <a:pt x="60" y="585"/>
                    </a:lnTo>
                    <a:lnTo>
                      <a:pt x="60" y="615"/>
                    </a:lnTo>
                    <a:lnTo>
                      <a:pt x="60" y="645"/>
                    </a:lnTo>
                    <a:lnTo>
                      <a:pt x="48" y="693"/>
                    </a:lnTo>
                    <a:lnTo>
                      <a:pt x="42" y="717"/>
                    </a:lnTo>
                    <a:lnTo>
                      <a:pt x="36" y="729"/>
                    </a:lnTo>
                    <a:lnTo>
                      <a:pt x="30" y="741"/>
                    </a:lnTo>
                    <a:lnTo>
                      <a:pt x="30" y="747"/>
                    </a:lnTo>
                    <a:lnTo>
                      <a:pt x="24" y="759"/>
                    </a:lnTo>
                    <a:lnTo>
                      <a:pt x="24" y="771"/>
                    </a:lnTo>
                    <a:lnTo>
                      <a:pt x="24" y="789"/>
                    </a:lnTo>
                    <a:lnTo>
                      <a:pt x="12" y="824"/>
                    </a:lnTo>
                    <a:lnTo>
                      <a:pt x="6" y="842"/>
                    </a:lnTo>
                    <a:lnTo>
                      <a:pt x="0" y="842"/>
                    </a:lnTo>
                    <a:lnTo>
                      <a:pt x="0" y="830"/>
                    </a:lnTo>
                    <a:lnTo>
                      <a:pt x="0" y="812"/>
                    </a:lnTo>
                    <a:lnTo>
                      <a:pt x="6" y="753"/>
                    </a:lnTo>
                    <a:lnTo>
                      <a:pt x="6" y="711"/>
                    </a:lnTo>
                    <a:lnTo>
                      <a:pt x="12" y="675"/>
                    </a:lnTo>
                    <a:lnTo>
                      <a:pt x="18" y="645"/>
                    </a:lnTo>
                    <a:lnTo>
                      <a:pt x="18" y="627"/>
                    </a:lnTo>
                    <a:lnTo>
                      <a:pt x="24" y="609"/>
                    </a:lnTo>
                    <a:lnTo>
                      <a:pt x="30" y="556"/>
                    </a:lnTo>
                    <a:lnTo>
                      <a:pt x="36" y="496"/>
                    </a:lnTo>
                    <a:lnTo>
                      <a:pt x="42" y="436"/>
                    </a:lnTo>
                    <a:lnTo>
                      <a:pt x="42" y="370"/>
                    </a:lnTo>
                    <a:lnTo>
                      <a:pt x="36" y="293"/>
                    </a:lnTo>
                    <a:lnTo>
                      <a:pt x="36" y="209"/>
                    </a:lnTo>
                    <a:lnTo>
                      <a:pt x="30" y="143"/>
                    </a:lnTo>
                    <a:lnTo>
                      <a:pt x="30" y="119"/>
                    </a:lnTo>
                    <a:lnTo>
                      <a:pt x="30" y="95"/>
                    </a:lnTo>
                    <a:lnTo>
                      <a:pt x="30" y="72"/>
                    </a:lnTo>
                    <a:lnTo>
                      <a:pt x="36" y="54"/>
                    </a:lnTo>
                    <a:lnTo>
                      <a:pt x="42" y="36"/>
                    </a:lnTo>
                    <a:lnTo>
                      <a:pt x="54" y="12"/>
                    </a:lnTo>
                    <a:lnTo>
                      <a:pt x="72" y="0"/>
                    </a:lnTo>
                    <a:lnTo>
                      <a:pt x="78" y="0"/>
                    </a:lnTo>
                    <a:lnTo>
                      <a:pt x="90" y="6"/>
                    </a:lnTo>
                    <a:lnTo>
                      <a:pt x="96" y="24"/>
                    </a:lnTo>
                    <a:lnTo>
                      <a:pt x="96" y="42"/>
                    </a:lnTo>
                    <a:lnTo>
                      <a:pt x="102" y="60"/>
                    </a:lnTo>
                    <a:lnTo>
                      <a:pt x="102" y="78"/>
                    </a:lnTo>
                    <a:lnTo>
                      <a:pt x="108" y="95"/>
                    </a:lnTo>
                    <a:lnTo>
                      <a:pt x="108" y="107"/>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11325" name="Freeform 83"/>
              <p:cNvSpPr>
                <a:spLocks/>
              </p:cNvSpPr>
              <p:nvPr/>
            </p:nvSpPr>
            <p:spPr bwMode="auto">
              <a:xfrm flipH="1">
                <a:off x="4317" y="2143"/>
                <a:ext cx="166" cy="1103"/>
              </a:xfrm>
              <a:custGeom>
                <a:avLst/>
                <a:gdLst>
                  <a:gd name="T0" fmla="*/ 84 w 120"/>
                  <a:gd name="T1" fmla="*/ 53 h 771"/>
                  <a:gd name="T2" fmla="*/ 90 w 120"/>
                  <a:gd name="T3" fmla="*/ 77 h 771"/>
                  <a:gd name="T4" fmla="*/ 90 w 120"/>
                  <a:gd name="T5" fmla="*/ 89 h 771"/>
                  <a:gd name="T6" fmla="*/ 96 w 120"/>
                  <a:gd name="T7" fmla="*/ 101 h 771"/>
                  <a:gd name="T8" fmla="*/ 120 w 120"/>
                  <a:gd name="T9" fmla="*/ 167 h 771"/>
                  <a:gd name="T10" fmla="*/ 114 w 120"/>
                  <a:gd name="T11" fmla="*/ 263 h 771"/>
                  <a:gd name="T12" fmla="*/ 108 w 120"/>
                  <a:gd name="T13" fmla="*/ 287 h 771"/>
                  <a:gd name="T14" fmla="*/ 96 w 120"/>
                  <a:gd name="T15" fmla="*/ 322 h 771"/>
                  <a:gd name="T16" fmla="*/ 84 w 120"/>
                  <a:gd name="T17" fmla="*/ 364 h 771"/>
                  <a:gd name="T18" fmla="*/ 78 w 120"/>
                  <a:gd name="T19" fmla="*/ 400 h 771"/>
                  <a:gd name="T20" fmla="*/ 54 w 120"/>
                  <a:gd name="T21" fmla="*/ 460 h 771"/>
                  <a:gd name="T22" fmla="*/ 48 w 120"/>
                  <a:gd name="T23" fmla="*/ 484 h 771"/>
                  <a:gd name="T24" fmla="*/ 42 w 120"/>
                  <a:gd name="T25" fmla="*/ 555 h 771"/>
                  <a:gd name="T26" fmla="*/ 36 w 120"/>
                  <a:gd name="T27" fmla="*/ 585 h 771"/>
                  <a:gd name="T28" fmla="*/ 30 w 120"/>
                  <a:gd name="T29" fmla="*/ 651 h 771"/>
                  <a:gd name="T30" fmla="*/ 24 w 120"/>
                  <a:gd name="T31" fmla="*/ 663 h 771"/>
                  <a:gd name="T32" fmla="*/ 18 w 120"/>
                  <a:gd name="T33" fmla="*/ 687 h 771"/>
                  <a:gd name="T34" fmla="*/ 18 w 120"/>
                  <a:gd name="T35" fmla="*/ 711 h 771"/>
                  <a:gd name="T36" fmla="*/ 18 w 120"/>
                  <a:gd name="T37" fmla="*/ 729 h 771"/>
                  <a:gd name="T38" fmla="*/ 12 w 120"/>
                  <a:gd name="T39" fmla="*/ 759 h 771"/>
                  <a:gd name="T40" fmla="*/ 0 w 120"/>
                  <a:gd name="T41" fmla="*/ 759 h 771"/>
                  <a:gd name="T42" fmla="*/ 0 w 120"/>
                  <a:gd name="T43" fmla="*/ 735 h 771"/>
                  <a:gd name="T44" fmla="*/ 6 w 120"/>
                  <a:gd name="T45" fmla="*/ 681 h 771"/>
                  <a:gd name="T46" fmla="*/ 24 w 120"/>
                  <a:gd name="T47" fmla="*/ 615 h 771"/>
                  <a:gd name="T48" fmla="*/ 30 w 120"/>
                  <a:gd name="T49" fmla="*/ 591 h 771"/>
                  <a:gd name="T50" fmla="*/ 36 w 120"/>
                  <a:gd name="T51" fmla="*/ 555 h 771"/>
                  <a:gd name="T52" fmla="*/ 48 w 120"/>
                  <a:gd name="T53" fmla="*/ 436 h 771"/>
                  <a:gd name="T54" fmla="*/ 48 w 120"/>
                  <a:gd name="T55" fmla="*/ 376 h 771"/>
                  <a:gd name="T56" fmla="*/ 48 w 120"/>
                  <a:gd name="T57" fmla="*/ 245 h 771"/>
                  <a:gd name="T58" fmla="*/ 36 w 120"/>
                  <a:gd name="T59" fmla="*/ 119 h 771"/>
                  <a:gd name="T60" fmla="*/ 36 w 120"/>
                  <a:gd name="T61" fmla="*/ 95 h 771"/>
                  <a:gd name="T62" fmla="*/ 30 w 120"/>
                  <a:gd name="T63" fmla="*/ 48 h 771"/>
                  <a:gd name="T64" fmla="*/ 42 w 120"/>
                  <a:gd name="T65" fmla="*/ 18 h 771"/>
                  <a:gd name="T66" fmla="*/ 54 w 120"/>
                  <a:gd name="T67" fmla="*/ 0 h 771"/>
                  <a:gd name="T68" fmla="*/ 78 w 120"/>
                  <a:gd name="T69" fmla="*/ 12 h 7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
                  <a:gd name="T106" fmla="*/ 0 h 771"/>
                  <a:gd name="T107" fmla="*/ 120 w 120"/>
                  <a:gd name="T108" fmla="*/ 771 h 7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 h="771">
                    <a:moveTo>
                      <a:pt x="84" y="36"/>
                    </a:moveTo>
                    <a:lnTo>
                      <a:pt x="84" y="53"/>
                    </a:lnTo>
                    <a:lnTo>
                      <a:pt x="90" y="71"/>
                    </a:lnTo>
                    <a:lnTo>
                      <a:pt x="90" y="77"/>
                    </a:lnTo>
                    <a:lnTo>
                      <a:pt x="90" y="83"/>
                    </a:lnTo>
                    <a:lnTo>
                      <a:pt x="90" y="89"/>
                    </a:lnTo>
                    <a:lnTo>
                      <a:pt x="96" y="101"/>
                    </a:lnTo>
                    <a:lnTo>
                      <a:pt x="108" y="131"/>
                    </a:lnTo>
                    <a:lnTo>
                      <a:pt x="120" y="167"/>
                    </a:lnTo>
                    <a:lnTo>
                      <a:pt x="120" y="215"/>
                    </a:lnTo>
                    <a:lnTo>
                      <a:pt x="114" y="263"/>
                    </a:lnTo>
                    <a:lnTo>
                      <a:pt x="108" y="287"/>
                    </a:lnTo>
                    <a:lnTo>
                      <a:pt x="102" y="298"/>
                    </a:lnTo>
                    <a:lnTo>
                      <a:pt x="96" y="322"/>
                    </a:lnTo>
                    <a:lnTo>
                      <a:pt x="90" y="334"/>
                    </a:lnTo>
                    <a:lnTo>
                      <a:pt x="84" y="364"/>
                    </a:lnTo>
                    <a:lnTo>
                      <a:pt x="78" y="400"/>
                    </a:lnTo>
                    <a:lnTo>
                      <a:pt x="66" y="424"/>
                    </a:lnTo>
                    <a:lnTo>
                      <a:pt x="54" y="460"/>
                    </a:lnTo>
                    <a:lnTo>
                      <a:pt x="48" y="484"/>
                    </a:lnTo>
                    <a:lnTo>
                      <a:pt x="42" y="520"/>
                    </a:lnTo>
                    <a:lnTo>
                      <a:pt x="42" y="555"/>
                    </a:lnTo>
                    <a:lnTo>
                      <a:pt x="36" y="585"/>
                    </a:lnTo>
                    <a:lnTo>
                      <a:pt x="30" y="633"/>
                    </a:lnTo>
                    <a:lnTo>
                      <a:pt x="30" y="651"/>
                    </a:lnTo>
                    <a:lnTo>
                      <a:pt x="24" y="663"/>
                    </a:lnTo>
                    <a:lnTo>
                      <a:pt x="18" y="675"/>
                    </a:lnTo>
                    <a:lnTo>
                      <a:pt x="18" y="687"/>
                    </a:lnTo>
                    <a:lnTo>
                      <a:pt x="18" y="699"/>
                    </a:lnTo>
                    <a:lnTo>
                      <a:pt x="18" y="711"/>
                    </a:lnTo>
                    <a:lnTo>
                      <a:pt x="18" y="729"/>
                    </a:lnTo>
                    <a:lnTo>
                      <a:pt x="12" y="747"/>
                    </a:lnTo>
                    <a:lnTo>
                      <a:pt x="12" y="759"/>
                    </a:lnTo>
                    <a:lnTo>
                      <a:pt x="6" y="771"/>
                    </a:lnTo>
                    <a:lnTo>
                      <a:pt x="0" y="759"/>
                    </a:lnTo>
                    <a:lnTo>
                      <a:pt x="0" y="735"/>
                    </a:lnTo>
                    <a:lnTo>
                      <a:pt x="6" y="705"/>
                    </a:lnTo>
                    <a:lnTo>
                      <a:pt x="6" y="681"/>
                    </a:lnTo>
                    <a:lnTo>
                      <a:pt x="12" y="645"/>
                    </a:lnTo>
                    <a:lnTo>
                      <a:pt x="24" y="615"/>
                    </a:lnTo>
                    <a:lnTo>
                      <a:pt x="30" y="591"/>
                    </a:lnTo>
                    <a:lnTo>
                      <a:pt x="30" y="573"/>
                    </a:lnTo>
                    <a:lnTo>
                      <a:pt x="36" y="555"/>
                    </a:lnTo>
                    <a:lnTo>
                      <a:pt x="42" y="502"/>
                    </a:lnTo>
                    <a:lnTo>
                      <a:pt x="48" y="436"/>
                    </a:lnTo>
                    <a:lnTo>
                      <a:pt x="48" y="376"/>
                    </a:lnTo>
                    <a:lnTo>
                      <a:pt x="48" y="316"/>
                    </a:lnTo>
                    <a:lnTo>
                      <a:pt x="48" y="245"/>
                    </a:lnTo>
                    <a:lnTo>
                      <a:pt x="42" y="179"/>
                    </a:lnTo>
                    <a:lnTo>
                      <a:pt x="36" y="119"/>
                    </a:lnTo>
                    <a:lnTo>
                      <a:pt x="36" y="95"/>
                    </a:lnTo>
                    <a:lnTo>
                      <a:pt x="30" y="71"/>
                    </a:lnTo>
                    <a:lnTo>
                      <a:pt x="30" y="48"/>
                    </a:lnTo>
                    <a:lnTo>
                      <a:pt x="36" y="36"/>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11326" name="Freeform 84"/>
              <p:cNvSpPr>
                <a:spLocks/>
              </p:cNvSpPr>
              <p:nvPr/>
            </p:nvSpPr>
            <p:spPr bwMode="auto">
              <a:xfrm flipH="1">
                <a:off x="4433" y="1758"/>
                <a:ext cx="108" cy="351"/>
              </a:xfrm>
              <a:custGeom>
                <a:avLst/>
                <a:gdLst>
                  <a:gd name="T0" fmla="*/ 36 w 78"/>
                  <a:gd name="T1" fmla="*/ 6 h 245"/>
                  <a:gd name="T2" fmla="*/ 60 w 78"/>
                  <a:gd name="T3" fmla="*/ 24 h 245"/>
                  <a:gd name="T4" fmla="*/ 72 w 78"/>
                  <a:gd name="T5" fmla="*/ 48 h 245"/>
                  <a:gd name="T6" fmla="*/ 78 w 78"/>
                  <a:gd name="T7" fmla="*/ 77 h 245"/>
                  <a:gd name="T8" fmla="*/ 78 w 78"/>
                  <a:gd name="T9" fmla="*/ 101 h 245"/>
                  <a:gd name="T10" fmla="*/ 78 w 78"/>
                  <a:gd name="T11" fmla="*/ 101 h 245"/>
                  <a:gd name="T12" fmla="*/ 72 w 78"/>
                  <a:gd name="T13" fmla="*/ 131 h 245"/>
                  <a:gd name="T14" fmla="*/ 72 w 78"/>
                  <a:gd name="T15" fmla="*/ 155 h 245"/>
                  <a:gd name="T16" fmla="*/ 66 w 78"/>
                  <a:gd name="T17" fmla="*/ 185 h 245"/>
                  <a:gd name="T18" fmla="*/ 60 w 78"/>
                  <a:gd name="T19" fmla="*/ 215 h 245"/>
                  <a:gd name="T20" fmla="*/ 60 w 78"/>
                  <a:gd name="T21" fmla="*/ 215 h 245"/>
                  <a:gd name="T22" fmla="*/ 48 w 78"/>
                  <a:gd name="T23" fmla="*/ 239 h 245"/>
                  <a:gd name="T24" fmla="*/ 36 w 78"/>
                  <a:gd name="T25" fmla="*/ 245 h 245"/>
                  <a:gd name="T26" fmla="*/ 30 w 78"/>
                  <a:gd name="T27" fmla="*/ 239 h 245"/>
                  <a:gd name="T28" fmla="*/ 24 w 78"/>
                  <a:gd name="T29" fmla="*/ 209 h 245"/>
                  <a:gd name="T30" fmla="*/ 24 w 78"/>
                  <a:gd name="T31" fmla="*/ 209 h 245"/>
                  <a:gd name="T32" fmla="*/ 24 w 78"/>
                  <a:gd name="T33" fmla="*/ 185 h 245"/>
                  <a:gd name="T34" fmla="*/ 12 w 78"/>
                  <a:gd name="T35" fmla="*/ 167 h 245"/>
                  <a:gd name="T36" fmla="*/ 0 w 78"/>
                  <a:gd name="T37" fmla="*/ 125 h 245"/>
                  <a:gd name="T38" fmla="*/ 0 w 78"/>
                  <a:gd name="T39" fmla="*/ 125 h 245"/>
                  <a:gd name="T40" fmla="*/ 0 w 78"/>
                  <a:gd name="T41" fmla="*/ 113 h 245"/>
                  <a:gd name="T42" fmla="*/ 0 w 78"/>
                  <a:gd name="T43" fmla="*/ 89 h 245"/>
                  <a:gd name="T44" fmla="*/ 0 w 78"/>
                  <a:gd name="T45" fmla="*/ 48 h 245"/>
                  <a:gd name="T46" fmla="*/ 6 w 78"/>
                  <a:gd name="T47" fmla="*/ 24 h 245"/>
                  <a:gd name="T48" fmla="*/ 12 w 78"/>
                  <a:gd name="T49" fmla="*/ 12 h 245"/>
                  <a:gd name="T50" fmla="*/ 24 w 78"/>
                  <a:gd name="T51" fmla="*/ 0 h 245"/>
                  <a:gd name="T52" fmla="*/ 36 w 78"/>
                  <a:gd name="T53" fmla="*/ 6 h 2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8"/>
                  <a:gd name="T82" fmla="*/ 0 h 245"/>
                  <a:gd name="T83" fmla="*/ 78 w 78"/>
                  <a:gd name="T84" fmla="*/ 245 h 2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8" h="245">
                    <a:moveTo>
                      <a:pt x="36" y="6"/>
                    </a:moveTo>
                    <a:lnTo>
                      <a:pt x="60" y="24"/>
                    </a:lnTo>
                    <a:lnTo>
                      <a:pt x="72" y="48"/>
                    </a:lnTo>
                    <a:lnTo>
                      <a:pt x="78" y="77"/>
                    </a:lnTo>
                    <a:lnTo>
                      <a:pt x="78" y="101"/>
                    </a:lnTo>
                    <a:lnTo>
                      <a:pt x="72" y="131"/>
                    </a:lnTo>
                    <a:lnTo>
                      <a:pt x="72" y="155"/>
                    </a:lnTo>
                    <a:lnTo>
                      <a:pt x="66" y="185"/>
                    </a:lnTo>
                    <a:lnTo>
                      <a:pt x="60" y="215"/>
                    </a:lnTo>
                    <a:lnTo>
                      <a:pt x="48" y="239"/>
                    </a:lnTo>
                    <a:lnTo>
                      <a:pt x="36" y="245"/>
                    </a:lnTo>
                    <a:lnTo>
                      <a:pt x="30" y="239"/>
                    </a:lnTo>
                    <a:lnTo>
                      <a:pt x="24" y="209"/>
                    </a:lnTo>
                    <a:lnTo>
                      <a:pt x="24" y="185"/>
                    </a:lnTo>
                    <a:lnTo>
                      <a:pt x="12" y="167"/>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11327" name="Freeform 85"/>
              <p:cNvSpPr>
                <a:spLocks/>
              </p:cNvSpPr>
              <p:nvPr/>
            </p:nvSpPr>
            <p:spPr bwMode="auto">
              <a:xfrm flipH="1">
                <a:off x="4433" y="1784"/>
                <a:ext cx="100" cy="307"/>
              </a:xfrm>
              <a:custGeom>
                <a:avLst/>
                <a:gdLst>
                  <a:gd name="T0" fmla="*/ 0 w 72"/>
                  <a:gd name="T1" fmla="*/ 113 h 215"/>
                  <a:gd name="T2" fmla="*/ 0 w 72"/>
                  <a:gd name="T3" fmla="*/ 101 h 215"/>
                  <a:gd name="T4" fmla="*/ 0 w 72"/>
                  <a:gd name="T5" fmla="*/ 83 h 215"/>
                  <a:gd name="T6" fmla="*/ 0 w 72"/>
                  <a:gd name="T7" fmla="*/ 36 h 215"/>
                  <a:gd name="T8" fmla="*/ 0 w 72"/>
                  <a:gd name="T9" fmla="*/ 18 h 215"/>
                  <a:gd name="T10" fmla="*/ 12 w 72"/>
                  <a:gd name="T11" fmla="*/ 6 h 215"/>
                  <a:gd name="T12" fmla="*/ 18 w 72"/>
                  <a:gd name="T13" fmla="*/ 0 h 215"/>
                  <a:gd name="T14" fmla="*/ 30 w 72"/>
                  <a:gd name="T15" fmla="*/ 6 h 215"/>
                  <a:gd name="T16" fmla="*/ 30 w 72"/>
                  <a:gd name="T17" fmla="*/ 6 h 215"/>
                  <a:gd name="T18" fmla="*/ 54 w 72"/>
                  <a:gd name="T19" fmla="*/ 24 h 215"/>
                  <a:gd name="T20" fmla="*/ 66 w 72"/>
                  <a:gd name="T21" fmla="*/ 42 h 215"/>
                  <a:gd name="T22" fmla="*/ 72 w 72"/>
                  <a:gd name="T23" fmla="*/ 65 h 215"/>
                  <a:gd name="T24" fmla="*/ 66 w 72"/>
                  <a:gd name="T25" fmla="*/ 89 h 215"/>
                  <a:gd name="T26" fmla="*/ 66 w 72"/>
                  <a:gd name="T27" fmla="*/ 89 h 215"/>
                  <a:gd name="T28" fmla="*/ 60 w 72"/>
                  <a:gd name="T29" fmla="*/ 113 h 215"/>
                  <a:gd name="T30" fmla="*/ 66 w 72"/>
                  <a:gd name="T31" fmla="*/ 137 h 215"/>
                  <a:gd name="T32" fmla="*/ 60 w 72"/>
                  <a:gd name="T33" fmla="*/ 167 h 215"/>
                  <a:gd name="T34" fmla="*/ 54 w 72"/>
                  <a:gd name="T35" fmla="*/ 191 h 215"/>
                  <a:gd name="T36" fmla="*/ 54 w 72"/>
                  <a:gd name="T37" fmla="*/ 191 h 215"/>
                  <a:gd name="T38" fmla="*/ 42 w 72"/>
                  <a:gd name="T39" fmla="*/ 209 h 215"/>
                  <a:gd name="T40" fmla="*/ 30 w 72"/>
                  <a:gd name="T41" fmla="*/ 215 h 215"/>
                  <a:gd name="T42" fmla="*/ 24 w 72"/>
                  <a:gd name="T43" fmla="*/ 209 h 215"/>
                  <a:gd name="T44" fmla="*/ 24 w 72"/>
                  <a:gd name="T45" fmla="*/ 185 h 215"/>
                  <a:gd name="T46" fmla="*/ 24 w 72"/>
                  <a:gd name="T47" fmla="*/ 185 h 215"/>
                  <a:gd name="T48" fmla="*/ 18 w 72"/>
                  <a:gd name="T49" fmla="*/ 161 h 215"/>
                  <a:gd name="T50" fmla="*/ 12 w 72"/>
                  <a:gd name="T51" fmla="*/ 143 h 215"/>
                  <a:gd name="T52" fmla="*/ 0 w 72"/>
                  <a:gd name="T53" fmla="*/ 113 h 2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2"/>
                  <a:gd name="T82" fmla="*/ 0 h 215"/>
                  <a:gd name="T83" fmla="*/ 72 w 72"/>
                  <a:gd name="T84" fmla="*/ 215 h 2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2" h="215">
                    <a:moveTo>
                      <a:pt x="0" y="113"/>
                    </a:moveTo>
                    <a:lnTo>
                      <a:pt x="0" y="101"/>
                    </a:lnTo>
                    <a:lnTo>
                      <a:pt x="0" y="83"/>
                    </a:lnTo>
                    <a:lnTo>
                      <a:pt x="0" y="36"/>
                    </a:lnTo>
                    <a:lnTo>
                      <a:pt x="0" y="18"/>
                    </a:lnTo>
                    <a:lnTo>
                      <a:pt x="12" y="6"/>
                    </a:lnTo>
                    <a:lnTo>
                      <a:pt x="18" y="0"/>
                    </a:lnTo>
                    <a:lnTo>
                      <a:pt x="30" y="6"/>
                    </a:lnTo>
                    <a:lnTo>
                      <a:pt x="54" y="24"/>
                    </a:lnTo>
                    <a:lnTo>
                      <a:pt x="66" y="42"/>
                    </a:lnTo>
                    <a:lnTo>
                      <a:pt x="72" y="65"/>
                    </a:lnTo>
                    <a:lnTo>
                      <a:pt x="66" y="89"/>
                    </a:lnTo>
                    <a:lnTo>
                      <a:pt x="60" y="113"/>
                    </a:lnTo>
                    <a:lnTo>
                      <a:pt x="66" y="137"/>
                    </a:lnTo>
                    <a:lnTo>
                      <a:pt x="60" y="167"/>
                    </a:lnTo>
                    <a:lnTo>
                      <a:pt x="54" y="191"/>
                    </a:lnTo>
                    <a:lnTo>
                      <a:pt x="42" y="209"/>
                    </a:lnTo>
                    <a:lnTo>
                      <a:pt x="30" y="215"/>
                    </a:lnTo>
                    <a:lnTo>
                      <a:pt x="24" y="209"/>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11328" name="Freeform 86"/>
              <p:cNvSpPr>
                <a:spLocks/>
              </p:cNvSpPr>
              <p:nvPr/>
            </p:nvSpPr>
            <p:spPr bwMode="auto">
              <a:xfrm flipH="1">
                <a:off x="4450" y="1792"/>
                <a:ext cx="75" cy="291"/>
              </a:xfrm>
              <a:custGeom>
                <a:avLst/>
                <a:gdLst>
                  <a:gd name="T0" fmla="*/ 6 w 54"/>
                  <a:gd name="T1" fmla="*/ 101 h 203"/>
                  <a:gd name="T2" fmla="*/ 0 w 54"/>
                  <a:gd name="T3" fmla="*/ 71 h 203"/>
                  <a:gd name="T4" fmla="*/ 0 w 54"/>
                  <a:gd name="T5" fmla="*/ 36 h 203"/>
                  <a:gd name="T6" fmla="*/ 0 w 54"/>
                  <a:gd name="T7" fmla="*/ 18 h 203"/>
                  <a:gd name="T8" fmla="*/ 6 w 54"/>
                  <a:gd name="T9" fmla="*/ 6 h 203"/>
                  <a:gd name="T10" fmla="*/ 12 w 54"/>
                  <a:gd name="T11" fmla="*/ 0 h 203"/>
                  <a:gd name="T12" fmla="*/ 24 w 54"/>
                  <a:gd name="T13" fmla="*/ 6 h 203"/>
                  <a:gd name="T14" fmla="*/ 24 w 54"/>
                  <a:gd name="T15" fmla="*/ 6 h 203"/>
                  <a:gd name="T16" fmla="*/ 42 w 54"/>
                  <a:gd name="T17" fmla="*/ 18 h 203"/>
                  <a:gd name="T18" fmla="*/ 48 w 54"/>
                  <a:gd name="T19" fmla="*/ 42 h 203"/>
                  <a:gd name="T20" fmla="*/ 54 w 54"/>
                  <a:gd name="T21" fmla="*/ 59 h 203"/>
                  <a:gd name="T22" fmla="*/ 48 w 54"/>
                  <a:gd name="T23" fmla="*/ 83 h 203"/>
                  <a:gd name="T24" fmla="*/ 48 w 54"/>
                  <a:gd name="T25" fmla="*/ 83 h 203"/>
                  <a:gd name="T26" fmla="*/ 48 w 54"/>
                  <a:gd name="T27" fmla="*/ 107 h 203"/>
                  <a:gd name="T28" fmla="*/ 48 w 54"/>
                  <a:gd name="T29" fmla="*/ 131 h 203"/>
                  <a:gd name="T30" fmla="*/ 48 w 54"/>
                  <a:gd name="T31" fmla="*/ 155 h 203"/>
                  <a:gd name="T32" fmla="*/ 42 w 54"/>
                  <a:gd name="T33" fmla="*/ 179 h 203"/>
                  <a:gd name="T34" fmla="*/ 42 w 54"/>
                  <a:gd name="T35" fmla="*/ 179 h 203"/>
                  <a:gd name="T36" fmla="*/ 36 w 54"/>
                  <a:gd name="T37" fmla="*/ 197 h 203"/>
                  <a:gd name="T38" fmla="*/ 30 w 54"/>
                  <a:gd name="T39" fmla="*/ 203 h 203"/>
                  <a:gd name="T40" fmla="*/ 24 w 54"/>
                  <a:gd name="T41" fmla="*/ 191 h 203"/>
                  <a:gd name="T42" fmla="*/ 18 w 54"/>
                  <a:gd name="T43" fmla="*/ 167 h 203"/>
                  <a:gd name="T44" fmla="*/ 18 w 54"/>
                  <a:gd name="T45" fmla="*/ 167 h 203"/>
                  <a:gd name="T46" fmla="*/ 18 w 54"/>
                  <a:gd name="T47" fmla="*/ 143 h 203"/>
                  <a:gd name="T48" fmla="*/ 12 w 54"/>
                  <a:gd name="T49" fmla="*/ 131 h 203"/>
                  <a:gd name="T50" fmla="*/ 12 w 54"/>
                  <a:gd name="T51" fmla="*/ 113 h 203"/>
                  <a:gd name="T52" fmla="*/ 6 w 54"/>
                  <a:gd name="T53" fmla="*/ 101 h 2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4"/>
                  <a:gd name="T82" fmla="*/ 0 h 203"/>
                  <a:gd name="T83" fmla="*/ 54 w 54"/>
                  <a:gd name="T84" fmla="*/ 203 h 2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4" h="203">
                    <a:moveTo>
                      <a:pt x="6" y="101"/>
                    </a:moveTo>
                    <a:lnTo>
                      <a:pt x="0" y="71"/>
                    </a:lnTo>
                    <a:lnTo>
                      <a:pt x="0" y="36"/>
                    </a:lnTo>
                    <a:lnTo>
                      <a:pt x="0" y="18"/>
                    </a:lnTo>
                    <a:lnTo>
                      <a:pt x="6" y="6"/>
                    </a:lnTo>
                    <a:lnTo>
                      <a:pt x="12" y="0"/>
                    </a:lnTo>
                    <a:lnTo>
                      <a:pt x="24" y="6"/>
                    </a:lnTo>
                    <a:lnTo>
                      <a:pt x="42" y="18"/>
                    </a:lnTo>
                    <a:lnTo>
                      <a:pt x="48" y="42"/>
                    </a:lnTo>
                    <a:lnTo>
                      <a:pt x="54" y="59"/>
                    </a:lnTo>
                    <a:lnTo>
                      <a:pt x="48" y="83"/>
                    </a:lnTo>
                    <a:lnTo>
                      <a:pt x="48" y="107"/>
                    </a:lnTo>
                    <a:lnTo>
                      <a:pt x="48" y="131"/>
                    </a:lnTo>
                    <a:lnTo>
                      <a:pt x="48" y="155"/>
                    </a:lnTo>
                    <a:lnTo>
                      <a:pt x="42" y="179"/>
                    </a:lnTo>
                    <a:lnTo>
                      <a:pt x="36" y="197"/>
                    </a:lnTo>
                    <a:lnTo>
                      <a:pt x="30" y="203"/>
                    </a:lnTo>
                    <a:lnTo>
                      <a:pt x="24" y="191"/>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11329" name="Freeform 87"/>
              <p:cNvSpPr>
                <a:spLocks/>
              </p:cNvSpPr>
              <p:nvPr/>
            </p:nvSpPr>
            <p:spPr bwMode="auto">
              <a:xfrm flipH="1">
                <a:off x="4458" y="1818"/>
                <a:ext cx="58" cy="239"/>
              </a:xfrm>
              <a:custGeom>
                <a:avLst/>
                <a:gdLst>
                  <a:gd name="T0" fmla="*/ 6 w 42"/>
                  <a:gd name="T1" fmla="*/ 83 h 167"/>
                  <a:gd name="T2" fmla="*/ 0 w 42"/>
                  <a:gd name="T3" fmla="*/ 53 h 167"/>
                  <a:gd name="T4" fmla="*/ 0 w 42"/>
                  <a:gd name="T5" fmla="*/ 24 h 167"/>
                  <a:gd name="T6" fmla="*/ 6 w 42"/>
                  <a:gd name="T7" fmla="*/ 0 h 167"/>
                  <a:gd name="T8" fmla="*/ 12 w 42"/>
                  <a:gd name="T9" fmla="*/ 0 h 167"/>
                  <a:gd name="T10" fmla="*/ 24 w 42"/>
                  <a:gd name="T11" fmla="*/ 0 h 167"/>
                  <a:gd name="T12" fmla="*/ 24 w 42"/>
                  <a:gd name="T13" fmla="*/ 0 h 167"/>
                  <a:gd name="T14" fmla="*/ 42 w 42"/>
                  <a:gd name="T15" fmla="*/ 24 h 167"/>
                  <a:gd name="T16" fmla="*/ 42 w 42"/>
                  <a:gd name="T17" fmla="*/ 41 h 167"/>
                  <a:gd name="T18" fmla="*/ 42 w 42"/>
                  <a:gd name="T19" fmla="*/ 65 h 167"/>
                  <a:gd name="T20" fmla="*/ 42 w 42"/>
                  <a:gd name="T21" fmla="*/ 65 h 167"/>
                  <a:gd name="T22" fmla="*/ 42 w 42"/>
                  <a:gd name="T23" fmla="*/ 89 h 167"/>
                  <a:gd name="T24" fmla="*/ 36 w 42"/>
                  <a:gd name="T25" fmla="*/ 107 h 167"/>
                  <a:gd name="T26" fmla="*/ 36 w 42"/>
                  <a:gd name="T27" fmla="*/ 149 h 167"/>
                  <a:gd name="T28" fmla="*/ 36 w 42"/>
                  <a:gd name="T29" fmla="*/ 149 h 167"/>
                  <a:gd name="T30" fmla="*/ 30 w 42"/>
                  <a:gd name="T31" fmla="*/ 167 h 167"/>
                  <a:gd name="T32" fmla="*/ 24 w 42"/>
                  <a:gd name="T33" fmla="*/ 167 h 167"/>
                  <a:gd name="T34" fmla="*/ 18 w 42"/>
                  <a:gd name="T35" fmla="*/ 161 h 167"/>
                  <a:gd name="T36" fmla="*/ 18 w 42"/>
                  <a:gd name="T37" fmla="*/ 143 h 167"/>
                  <a:gd name="T38" fmla="*/ 18 w 42"/>
                  <a:gd name="T39" fmla="*/ 143 h 167"/>
                  <a:gd name="T40" fmla="*/ 18 w 42"/>
                  <a:gd name="T41" fmla="*/ 119 h 167"/>
                  <a:gd name="T42" fmla="*/ 12 w 42"/>
                  <a:gd name="T43" fmla="*/ 107 h 167"/>
                  <a:gd name="T44" fmla="*/ 12 w 42"/>
                  <a:gd name="T45" fmla="*/ 95 h 167"/>
                  <a:gd name="T46" fmla="*/ 6 w 42"/>
                  <a:gd name="T47" fmla="*/ 83 h 1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
                  <a:gd name="T73" fmla="*/ 0 h 167"/>
                  <a:gd name="T74" fmla="*/ 42 w 42"/>
                  <a:gd name="T75" fmla="*/ 167 h 1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 h="167">
                    <a:moveTo>
                      <a:pt x="6" y="83"/>
                    </a:moveTo>
                    <a:lnTo>
                      <a:pt x="0" y="53"/>
                    </a:lnTo>
                    <a:lnTo>
                      <a:pt x="0" y="24"/>
                    </a:lnTo>
                    <a:lnTo>
                      <a:pt x="6" y="0"/>
                    </a:lnTo>
                    <a:lnTo>
                      <a:pt x="12" y="0"/>
                    </a:lnTo>
                    <a:lnTo>
                      <a:pt x="24" y="0"/>
                    </a:lnTo>
                    <a:lnTo>
                      <a:pt x="42" y="24"/>
                    </a:lnTo>
                    <a:lnTo>
                      <a:pt x="42" y="41"/>
                    </a:lnTo>
                    <a:lnTo>
                      <a:pt x="42" y="65"/>
                    </a:lnTo>
                    <a:lnTo>
                      <a:pt x="42" y="89"/>
                    </a:lnTo>
                    <a:lnTo>
                      <a:pt x="36" y="107"/>
                    </a:lnTo>
                    <a:lnTo>
                      <a:pt x="36" y="149"/>
                    </a:lnTo>
                    <a:lnTo>
                      <a:pt x="30" y="167"/>
                    </a:lnTo>
                    <a:lnTo>
                      <a:pt x="24" y="167"/>
                    </a:lnTo>
                    <a:lnTo>
                      <a:pt x="18" y="161"/>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11330" name="Freeform 88"/>
              <p:cNvSpPr>
                <a:spLocks/>
              </p:cNvSpPr>
              <p:nvPr/>
            </p:nvSpPr>
            <p:spPr bwMode="auto">
              <a:xfrm flipH="1">
                <a:off x="4458" y="1827"/>
                <a:ext cx="50" cy="213"/>
              </a:xfrm>
              <a:custGeom>
                <a:avLst/>
                <a:gdLst>
                  <a:gd name="T0" fmla="*/ 18 w 36"/>
                  <a:gd name="T1" fmla="*/ 0 h 149"/>
                  <a:gd name="T2" fmla="*/ 30 w 36"/>
                  <a:gd name="T3" fmla="*/ 12 h 149"/>
                  <a:gd name="T4" fmla="*/ 36 w 36"/>
                  <a:gd name="T5" fmla="*/ 18 h 149"/>
                  <a:gd name="T6" fmla="*/ 36 w 36"/>
                  <a:gd name="T7" fmla="*/ 35 h 149"/>
                  <a:gd name="T8" fmla="*/ 30 w 36"/>
                  <a:gd name="T9" fmla="*/ 59 h 149"/>
                  <a:gd name="T10" fmla="*/ 30 w 36"/>
                  <a:gd name="T11" fmla="*/ 59 h 149"/>
                  <a:gd name="T12" fmla="*/ 30 w 36"/>
                  <a:gd name="T13" fmla="*/ 83 h 149"/>
                  <a:gd name="T14" fmla="*/ 30 w 36"/>
                  <a:gd name="T15" fmla="*/ 101 h 149"/>
                  <a:gd name="T16" fmla="*/ 30 w 36"/>
                  <a:gd name="T17" fmla="*/ 119 h 149"/>
                  <a:gd name="T18" fmla="*/ 30 w 36"/>
                  <a:gd name="T19" fmla="*/ 137 h 149"/>
                  <a:gd name="T20" fmla="*/ 30 w 36"/>
                  <a:gd name="T21" fmla="*/ 137 h 149"/>
                  <a:gd name="T22" fmla="*/ 24 w 36"/>
                  <a:gd name="T23" fmla="*/ 149 h 149"/>
                  <a:gd name="T24" fmla="*/ 24 w 36"/>
                  <a:gd name="T25" fmla="*/ 149 h 149"/>
                  <a:gd name="T26" fmla="*/ 18 w 36"/>
                  <a:gd name="T27" fmla="*/ 143 h 149"/>
                  <a:gd name="T28" fmla="*/ 18 w 36"/>
                  <a:gd name="T29" fmla="*/ 125 h 149"/>
                  <a:gd name="T30" fmla="*/ 18 w 36"/>
                  <a:gd name="T31" fmla="*/ 125 h 149"/>
                  <a:gd name="T32" fmla="*/ 18 w 36"/>
                  <a:gd name="T33" fmla="*/ 107 h 149"/>
                  <a:gd name="T34" fmla="*/ 18 w 36"/>
                  <a:gd name="T35" fmla="*/ 95 h 149"/>
                  <a:gd name="T36" fmla="*/ 12 w 36"/>
                  <a:gd name="T37" fmla="*/ 89 h 149"/>
                  <a:gd name="T38" fmla="*/ 6 w 36"/>
                  <a:gd name="T39" fmla="*/ 77 h 149"/>
                  <a:gd name="T40" fmla="*/ 6 w 36"/>
                  <a:gd name="T41" fmla="*/ 77 h 149"/>
                  <a:gd name="T42" fmla="*/ 0 w 36"/>
                  <a:gd name="T43" fmla="*/ 47 h 149"/>
                  <a:gd name="T44" fmla="*/ 0 w 36"/>
                  <a:gd name="T45" fmla="*/ 18 h 149"/>
                  <a:gd name="T46" fmla="*/ 6 w 36"/>
                  <a:gd name="T47" fmla="*/ 0 h 149"/>
                  <a:gd name="T48" fmla="*/ 12 w 36"/>
                  <a:gd name="T49" fmla="*/ 0 h 149"/>
                  <a:gd name="T50" fmla="*/ 18 w 36"/>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149"/>
                  <a:gd name="T80" fmla="*/ 36 w 36"/>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149">
                    <a:moveTo>
                      <a:pt x="18" y="0"/>
                    </a:moveTo>
                    <a:lnTo>
                      <a:pt x="30" y="12"/>
                    </a:lnTo>
                    <a:lnTo>
                      <a:pt x="36" y="18"/>
                    </a:lnTo>
                    <a:lnTo>
                      <a:pt x="36" y="35"/>
                    </a:lnTo>
                    <a:lnTo>
                      <a:pt x="30" y="59"/>
                    </a:lnTo>
                    <a:lnTo>
                      <a:pt x="30" y="83"/>
                    </a:lnTo>
                    <a:lnTo>
                      <a:pt x="30" y="101"/>
                    </a:lnTo>
                    <a:lnTo>
                      <a:pt x="30" y="119"/>
                    </a:lnTo>
                    <a:lnTo>
                      <a:pt x="30" y="137"/>
                    </a:lnTo>
                    <a:lnTo>
                      <a:pt x="24" y="149"/>
                    </a:lnTo>
                    <a:lnTo>
                      <a:pt x="18" y="143"/>
                    </a:lnTo>
                    <a:lnTo>
                      <a:pt x="18" y="125"/>
                    </a:lnTo>
                    <a:lnTo>
                      <a:pt x="18" y="107"/>
                    </a:lnTo>
                    <a:lnTo>
                      <a:pt x="18" y="95"/>
                    </a:lnTo>
                    <a:lnTo>
                      <a:pt x="12" y="89"/>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11331" name="Freeform 89"/>
              <p:cNvSpPr>
                <a:spLocks/>
              </p:cNvSpPr>
              <p:nvPr/>
            </p:nvSpPr>
            <p:spPr bwMode="auto">
              <a:xfrm flipH="1">
                <a:off x="4219" y="2485"/>
                <a:ext cx="198" cy="819"/>
              </a:xfrm>
              <a:custGeom>
                <a:avLst/>
                <a:gdLst>
                  <a:gd name="T0" fmla="*/ 143 w 143"/>
                  <a:gd name="T1" fmla="*/ 0 h 573"/>
                  <a:gd name="T2" fmla="*/ 137 w 143"/>
                  <a:gd name="T3" fmla="*/ 12 h 573"/>
                  <a:gd name="T4" fmla="*/ 119 w 143"/>
                  <a:gd name="T5" fmla="*/ 65 h 573"/>
                  <a:gd name="T6" fmla="*/ 96 w 143"/>
                  <a:gd name="T7" fmla="*/ 89 h 573"/>
                  <a:gd name="T8" fmla="*/ 84 w 143"/>
                  <a:gd name="T9" fmla="*/ 107 h 573"/>
                  <a:gd name="T10" fmla="*/ 84 w 143"/>
                  <a:gd name="T11" fmla="*/ 149 h 573"/>
                  <a:gd name="T12" fmla="*/ 84 w 143"/>
                  <a:gd name="T13" fmla="*/ 167 h 573"/>
                  <a:gd name="T14" fmla="*/ 72 w 143"/>
                  <a:gd name="T15" fmla="*/ 233 h 573"/>
                  <a:gd name="T16" fmla="*/ 54 w 143"/>
                  <a:gd name="T17" fmla="*/ 316 h 573"/>
                  <a:gd name="T18" fmla="*/ 48 w 143"/>
                  <a:gd name="T19" fmla="*/ 382 h 573"/>
                  <a:gd name="T20" fmla="*/ 48 w 143"/>
                  <a:gd name="T21" fmla="*/ 400 h 573"/>
                  <a:gd name="T22" fmla="*/ 42 w 143"/>
                  <a:gd name="T23" fmla="*/ 484 h 573"/>
                  <a:gd name="T24" fmla="*/ 42 w 143"/>
                  <a:gd name="T25" fmla="*/ 502 h 573"/>
                  <a:gd name="T26" fmla="*/ 36 w 143"/>
                  <a:gd name="T27" fmla="*/ 532 h 573"/>
                  <a:gd name="T28" fmla="*/ 18 w 143"/>
                  <a:gd name="T29" fmla="*/ 549 h 573"/>
                  <a:gd name="T30" fmla="*/ 0 w 143"/>
                  <a:gd name="T31" fmla="*/ 561 h 573"/>
                  <a:gd name="T32" fmla="*/ 6 w 143"/>
                  <a:gd name="T33" fmla="*/ 561 h 573"/>
                  <a:gd name="T34" fmla="*/ 24 w 143"/>
                  <a:gd name="T35" fmla="*/ 555 h 573"/>
                  <a:gd name="T36" fmla="*/ 42 w 143"/>
                  <a:gd name="T37" fmla="*/ 543 h 573"/>
                  <a:gd name="T38" fmla="*/ 42 w 143"/>
                  <a:gd name="T39" fmla="*/ 549 h 573"/>
                  <a:gd name="T40" fmla="*/ 42 w 143"/>
                  <a:gd name="T41" fmla="*/ 573 h 573"/>
                  <a:gd name="T42" fmla="*/ 48 w 143"/>
                  <a:gd name="T43" fmla="*/ 573 h 573"/>
                  <a:gd name="T44" fmla="*/ 48 w 143"/>
                  <a:gd name="T45" fmla="*/ 555 h 573"/>
                  <a:gd name="T46" fmla="*/ 48 w 143"/>
                  <a:gd name="T47" fmla="*/ 526 h 573"/>
                  <a:gd name="T48" fmla="*/ 54 w 143"/>
                  <a:gd name="T49" fmla="*/ 502 h 573"/>
                  <a:gd name="T50" fmla="*/ 60 w 143"/>
                  <a:gd name="T51" fmla="*/ 472 h 573"/>
                  <a:gd name="T52" fmla="*/ 66 w 143"/>
                  <a:gd name="T53" fmla="*/ 436 h 573"/>
                  <a:gd name="T54" fmla="*/ 66 w 143"/>
                  <a:gd name="T55" fmla="*/ 436 h 573"/>
                  <a:gd name="T56" fmla="*/ 66 w 143"/>
                  <a:gd name="T57" fmla="*/ 424 h 573"/>
                  <a:gd name="T58" fmla="*/ 66 w 143"/>
                  <a:gd name="T59" fmla="*/ 382 h 573"/>
                  <a:gd name="T60" fmla="*/ 72 w 143"/>
                  <a:gd name="T61" fmla="*/ 352 h 573"/>
                  <a:gd name="T62" fmla="*/ 78 w 143"/>
                  <a:gd name="T63" fmla="*/ 281 h 573"/>
                  <a:gd name="T64" fmla="*/ 78 w 143"/>
                  <a:gd name="T65" fmla="*/ 257 h 573"/>
                  <a:gd name="T66" fmla="*/ 84 w 143"/>
                  <a:gd name="T67" fmla="*/ 209 h 573"/>
                  <a:gd name="T68" fmla="*/ 102 w 143"/>
                  <a:gd name="T69" fmla="*/ 149 h 573"/>
                  <a:gd name="T70" fmla="*/ 107 w 143"/>
                  <a:gd name="T71" fmla="*/ 125 h 573"/>
                  <a:gd name="T72" fmla="*/ 119 w 143"/>
                  <a:gd name="T73" fmla="*/ 89 h 573"/>
                  <a:gd name="T74" fmla="*/ 125 w 143"/>
                  <a:gd name="T75" fmla="*/ 77 h 573"/>
                  <a:gd name="T76" fmla="*/ 143 w 143"/>
                  <a:gd name="T77" fmla="*/ 30 h 5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3"/>
                  <a:gd name="T118" fmla="*/ 0 h 573"/>
                  <a:gd name="T119" fmla="*/ 143 w 143"/>
                  <a:gd name="T120" fmla="*/ 573 h 5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3" h="573">
                    <a:moveTo>
                      <a:pt x="143" y="6"/>
                    </a:moveTo>
                    <a:lnTo>
                      <a:pt x="143" y="0"/>
                    </a:lnTo>
                    <a:lnTo>
                      <a:pt x="143" y="6"/>
                    </a:lnTo>
                    <a:lnTo>
                      <a:pt x="137" y="12"/>
                    </a:lnTo>
                    <a:lnTo>
                      <a:pt x="131" y="30"/>
                    </a:lnTo>
                    <a:lnTo>
                      <a:pt x="119" y="65"/>
                    </a:lnTo>
                    <a:lnTo>
                      <a:pt x="107" y="77"/>
                    </a:lnTo>
                    <a:lnTo>
                      <a:pt x="96" y="89"/>
                    </a:lnTo>
                    <a:lnTo>
                      <a:pt x="84" y="107"/>
                    </a:lnTo>
                    <a:lnTo>
                      <a:pt x="84" y="119"/>
                    </a:lnTo>
                    <a:lnTo>
                      <a:pt x="84" y="149"/>
                    </a:lnTo>
                    <a:lnTo>
                      <a:pt x="84" y="167"/>
                    </a:lnTo>
                    <a:lnTo>
                      <a:pt x="78" y="197"/>
                    </a:lnTo>
                    <a:lnTo>
                      <a:pt x="72" y="233"/>
                    </a:lnTo>
                    <a:lnTo>
                      <a:pt x="60" y="275"/>
                    </a:lnTo>
                    <a:lnTo>
                      <a:pt x="54" y="316"/>
                    </a:lnTo>
                    <a:lnTo>
                      <a:pt x="48" y="352"/>
                    </a:lnTo>
                    <a:lnTo>
                      <a:pt x="48" y="382"/>
                    </a:lnTo>
                    <a:lnTo>
                      <a:pt x="48" y="400"/>
                    </a:lnTo>
                    <a:lnTo>
                      <a:pt x="42" y="460"/>
                    </a:lnTo>
                    <a:lnTo>
                      <a:pt x="42" y="484"/>
                    </a:lnTo>
                    <a:lnTo>
                      <a:pt x="42" y="502"/>
                    </a:lnTo>
                    <a:lnTo>
                      <a:pt x="42" y="520"/>
                    </a:lnTo>
                    <a:lnTo>
                      <a:pt x="36" y="532"/>
                    </a:lnTo>
                    <a:lnTo>
                      <a:pt x="18" y="549"/>
                    </a:lnTo>
                    <a:lnTo>
                      <a:pt x="0" y="561"/>
                    </a:lnTo>
                    <a:lnTo>
                      <a:pt x="6" y="561"/>
                    </a:lnTo>
                    <a:lnTo>
                      <a:pt x="18" y="561"/>
                    </a:lnTo>
                    <a:lnTo>
                      <a:pt x="24" y="555"/>
                    </a:lnTo>
                    <a:lnTo>
                      <a:pt x="36" y="549"/>
                    </a:lnTo>
                    <a:lnTo>
                      <a:pt x="42" y="543"/>
                    </a:lnTo>
                    <a:lnTo>
                      <a:pt x="42" y="549"/>
                    </a:lnTo>
                    <a:lnTo>
                      <a:pt x="42" y="561"/>
                    </a:lnTo>
                    <a:lnTo>
                      <a:pt x="42" y="573"/>
                    </a:lnTo>
                    <a:lnTo>
                      <a:pt x="48" y="573"/>
                    </a:lnTo>
                    <a:lnTo>
                      <a:pt x="48" y="561"/>
                    </a:lnTo>
                    <a:lnTo>
                      <a:pt x="48" y="555"/>
                    </a:lnTo>
                    <a:lnTo>
                      <a:pt x="48" y="538"/>
                    </a:lnTo>
                    <a:lnTo>
                      <a:pt x="48" y="526"/>
                    </a:lnTo>
                    <a:lnTo>
                      <a:pt x="54" y="502"/>
                    </a:lnTo>
                    <a:lnTo>
                      <a:pt x="60" y="472"/>
                    </a:lnTo>
                    <a:lnTo>
                      <a:pt x="66" y="448"/>
                    </a:lnTo>
                    <a:lnTo>
                      <a:pt x="66" y="436"/>
                    </a:lnTo>
                    <a:lnTo>
                      <a:pt x="66" y="424"/>
                    </a:lnTo>
                    <a:lnTo>
                      <a:pt x="66" y="406"/>
                    </a:lnTo>
                    <a:lnTo>
                      <a:pt x="66" y="382"/>
                    </a:lnTo>
                    <a:lnTo>
                      <a:pt x="72" y="352"/>
                    </a:lnTo>
                    <a:lnTo>
                      <a:pt x="78" y="316"/>
                    </a:lnTo>
                    <a:lnTo>
                      <a:pt x="78" y="281"/>
                    </a:lnTo>
                    <a:lnTo>
                      <a:pt x="78" y="257"/>
                    </a:lnTo>
                    <a:lnTo>
                      <a:pt x="84" y="239"/>
                    </a:lnTo>
                    <a:lnTo>
                      <a:pt x="84" y="209"/>
                    </a:lnTo>
                    <a:lnTo>
                      <a:pt x="96" y="179"/>
                    </a:lnTo>
                    <a:lnTo>
                      <a:pt x="102" y="149"/>
                    </a:lnTo>
                    <a:lnTo>
                      <a:pt x="107" y="125"/>
                    </a:lnTo>
                    <a:lnTo>
                      <a:pt x="113" y="113"/>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11332" name="Freeform 90"/>
              <p:cNvSpPr>
                <a:spLocks/>
              </p:cNvSpPr>
              <p:nvPr/>
            </p:nvSpPr>
            <p:spPr bwMode="auto">
              <a:xfrm flipH="1">
                <a:off x="4219" y="1126"/>
                <a:ext cx="90" cy="1000"/>
              </a:xfrm>
              <a:custGeom>
                <a:avLst/>
                <a:gdLst>
                  <a:gd name="T0" fmla="*/ 18 w 65"/>
                  <a:gd name="T1" fmla="*/ 633 h 699"/>
                  <a:gd name="T2" fmla="*/ 18 w 65"/>
                  <a:gd name="T3" fmla="*/ 633 h 699"/>
                  <a:gd name="T4" fmla="*/ 18 w 65"/>
                  <a:gd name="T5" fmla="*/ 639 h 699"/>
                  <a:gd name="T6" fmla="*/ 12 w 65"/>
                  <a:gd name="T7" fmla="*/ 657 h 699"/>
                  <a:gd name="T8" fmla="*/ 12 w 65"/>
                  <a:gd name="T9" fmla="*/ 657 h 699"/>
                  <a:gd name="T10" fmla="*/ 6 w 65"/>
                  <a:gd name="T11" fmla="*/ 681 h 699"/>
                  <a:gd name="T12" fmla="*/ 0 w 65"/>
                  <a:gd name="T13" fmla="*/ 699 h 699"/>
                  <a:gd name="T14" fmla="*/ 0 w 65"/>
                  <a:gd name="T15" fmla="*/ 699 h 699"/>
                  <a:gd name="T16" fmla="*/ 0 w 65"/>
                  <a:gd name="T17" fmla="*/ 699 h 699"/>
                  <a:gd name="T18" fmla="*/ 0 w 65"/>
                  <a:gd name="T19" fmla="*/ 687 h 699"/>
                  <a:gd name="T20" fmla="*/ 0 w 65"/>
                  <a:gd name="T21" fmla="*/ 669 h 699"/>
                  <a:gd name="T22" fmla="*/ 0 w 65"/>
                  <a:gd name="T23" fmla="*/ 669 h 699"/>
                  <a:gd name="T24" fmla="*/ 6 w 65"/>
                  <a:gd name="T25" fmla="*/ 633 h 699"/>
                  <a:gd name="T26" fmla="*/ 6 w 65"/>
                  <a:gd name="T27" fmla="*/ 603 h 699"/>
                  <a:gd name="T28" fmla="*/ 6 w 65"/>
                  <a:gd name="T29" fmla="*/ 561 h 699"/>
                  <a:gd name="T30" fmla="*/ 6 w 65"/>
                  <a:gd name="T31" fmla="*/ 561 h 699"/>
                  <a:gd name="T32" fmla="*/ 6 w 65"/>
                  <a:gd name="T33" fmla="*/ 543 h 699"/>
                  <a:gd name="T34" fmla="*/ 6 w 65"/>
                  <a:gd name="T35" fmla="*/ 525 h 699"/>
                  <a:gd name="T36" fmla="*/ 6 w 65"/>
                  <a:gd name="T37" fmla="*/ 478 h 699"/>
                  <a:gd name="T38" fmla="*/ 12 w 65"/>
                  <a:gd name="T39" fmla="*/ 430 h 699"/>
                  <a:gd name="T40" fmla="*/ 12 w 65"/>
                  <a:gd name="T41" fmla="*/ 412 h 699"/>
                  <a:gd name="T42" fmla="*/ 12 w 65"/>
                  <a:gd name="T43" fmla="*/ 400 h 699"/>
                  <a:gd name="T44" fmla="*/ 12 w 65"/>
                  <a:gd name="T45" fmla="*/ 400 h 699"/>
                  <a:gd name="T46" fmla="*/ 18 w 65"/>
                  <a:gd name="T47" fmla="*/ 388 h 699"/>
                  <a:gd name="T48" fmla="*/ 24 w 65"/>
                  <a:gd name="T49" fmla="*/ 370 h 699"/>
                  <a:gd name="T50" fmla="*/ 35 w 65"/>
                  <a:gd name="T51" fmla="*/ 316 h 699"/>
                  <a:gd name="T52" fmla="*/ 41 w 65"/>
                  <a:gd name="T53" fmla="*/ 257 h 699"/>
                  <a:gd name="T54" fmla="*/ 47 w 65"/>
                  <a:gd name="T55" fmla="*/ 233 h 699"/>
                  <a:gd name="T56" fmla="*/ 47 w 65"/>
                  <a:gd name="T57" fmla="*/ 215 h 699"/>
                  <a:gd name="T58" fmla="*/ 47 w 65"/>
                  <a:gd name="T59" fmla="*/ 215 h 699"/>
                  <a:gd name="T60" fmla="*/ 47 w 65"/>
                  <a:gd name="T61" fmla="*/ 179 h 699"/>
                  <a:gd name="T62" fmla="*/ 53 w 65"/>
                  <a:gd name="T63" fmla="*/ 131 h 699"/>
                  <a:gd name="T64" fmla="*/ 53 w 65"/>
                  <a:gd name="T65" fmla="*/ 83 h 699"/>
                  <a:gd name="T66" fmla="*/ 53 w 65"/>
                  <a:gd name="T67" fmla="*/ 47 h 699"/>
                  <a:gd name="T68" fmla="*/ 53 w 65"/>
                  <a:gd name="T69" fmla="*/ 47 h 699"/>
                  <a:gd name="T70" fmla="*/ 53 w 65"/>
                  <a:gd name="T71" fmla="*/ 24 h 699"/>
                  <a:gd name="T72" fmla="*/ 53 w 65"/>
                  <a:gd name="T73" fmla="*/ 6 h 699"/>
                  <a:gd name="T74" fmla="*/ 53 w 65"/>
                  <a:gd name="T75" fmla="*/ 0 h 699"/>
                  <a:gd name="T76" fmla="*/ 59 w 65"/>
                  <a:gd name="T77" fmla="*/ 6 h 699"/>
                  <a:gd name="T78" fmla="*/ 59 w 65"/>
                  <a:gd name="T79" fmla="*/ 18 h 699"/>
                  <a:gd name="T80" fmla="*/ 59 w 65"/>
                  <a:gd name="T81" fmla="*/ 41 h 699"/>
                  <a:gd name="T82" fmla="*/ 59 w 65"/>
                  <a:gd name="T83" fmla="*/ 41 h 699"/>
                  <a:gd name="T84" fmla="*/ 59 w 65"/>
                  <a:gd name="T85" fmla="*/ 65 h 699"/>
                  <a:gd name="T86" fmla="*/ 59 w 65"/>
                  <a:gd name="T87" fmla="*/ 83 h 699"/>
                  <a:gd name="T88" fmla="*/ 65 w 65"/>
                  <a:gd name="T89" fmla="*/ 113 h 699"/>
                  <a:gd name="T90" fmla="*/ 65 w 65"/>
                  <a:gd name="T91" fmla="*/ 137 h 699"/>
                  <a:gd name="T92" fmla="*/ 65 w 65"/>
                  <a:gd name="T93" fmla="*/ 167 h 699"/>
                  <a:gd name="T94" fmla="*/ 65 w 65"/>
                  <a:gd name="T95" fmla="*/ 167 h 699"/>
                  <a:gd name="T96" fmla="*/ 59 w 65"/>
                  <a:gd name="T97" fmla="*/ 209 h 699"/>
                  <a:gd name="T98" fmla="*/ 53 w 65"/>
                  <a:gd name="T99" fmla="*/ 245 h 699"/>
                  <a:gd name="T100" fmla="*/ 47 w 65"/>
                  <a:gd name="T101" fmla="*/ 280 h 699"/>
                  <a:gd name="T102" fmla="*/ 41 w 65"/>
                  <a:gd name="T103" fmla="*/ 298 h 699"/>
                  <a:gd name="T104" fmla="*/ 41 w 65"/>
                  <a:gd name="T105" fmla="*/ 298 h 699"/>
                  <a:gd name="T106" fmla="*/ 41 w 65"/>
                  <a:gd name="T107" fmla="*/ 316 h 699"/>
                  <a:gd name="T108" fmla="*/ 35 w 65"/>
                  <a:gd name="T109" fmla="*/ 346 h 699"/>
                  <a:gd name="T110" fmla="*/ 29 w 65"/>
                  <a:gd name="T111" fmla="*/ 382 h 699"/>
                  <a:gd name="T112" fmla="*/ 29 w 65"/>
                  <a:gd name="T113" fmla="*/ 412 h 699"/>
                  <a:gd name="T114" fmla="*/ 29 w 65"/>
                  <a:gd name="T115" fmla="*/ 412 h 699"/>
                  <a:gd name="T116" fmla="*/ 24 w 65"/>
                  <a:gd name="T117" fmla="*/ 448 h 699"/>
                  <a:gd name="T118" fmla="*/ 18 w 65"/>
                  <a:gd name="T119" fmla="*/ 496 h 699"/>
                  <a:gd name="T120" fmla="*/ 18 w 65"/>
                  <a:gd name="T121" fmla="*/ 555 h 699"/>
                  <a:gd name="T122" fmla="*/ 18 w 65"/>
                  <a:gd name="T123" fmla="*/ 633 h 6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5"/>
                  <a:gd name="T187" fmla="*/ 0 h 699"/>
                  <a:gd name="T188" fmla="*/ 65 w 65"/>
                  <a:gd name="T189" fmla="*/ 699 h 6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5" h="699">
                    <a:moveTo>
                      <a:pt x="18" y="633"/>
                    </a:moveTo>
                    <a:lnTo>
                      <a:pt x="18" y="633"/>
                    </a:lnTo>
                    <a:lnTo>
                      <a:pt x="18" y="639"/>
                    </a:lnTo>
                    <a:lnTo>
                      <a:pt x="12" y="657"/>
                    </a:lnTo>
                    <a:lnTo>
                      <a:pt x="6" y="681"/>
                    </a:lnTo>
                    <a:lnTo>
                      <a:pt x="0" y="699"/>
                    </a:lnTo>
                    <a:lnTo>
                      <a:pt x="0" y="687"/>
                    </a:lnTo>
                    <a:lnTo>
                      <a:pt x="0" y="669"/>
                    </a:lnTo>
                    <a:lnTo>
                      <a:pt x="6" y="633"/>
                    </a:lnTo>
                    <a:lnTo>
                      <a:pt x="6" y="603"/>
                    </a:lnTo>
                    <a:lnTo>
                      <a:pt x="6" y="561"/>
                    </a:lnTo>
                    <a:lnTo>
                      <a:pt x="6" y="543"/>
                    </a:lnTo>
                    <a:lnTo>
                      <a:pt x="6" y="525"/>
                    </a:lnTo>
                    <a:lnTo>
                      <a:pt x="6" y="478"/>
                    </a:lnTo>
                    <a:lnTo>
                      <a:pt x="12" y="430"/>
                    </a:lnTo>
                    <a:lnTo>
                      <a:pt x="12" y="412"/>
                    </a:lnTo>
                    <a:lnTo>
                      <a:pt x="12" y="400"/>
                    </a:lnTo>
                    <a:lnTo>
                      <a:pt x="18" y="388"/>
                    </a:lnTo>
                    <a:lnTo>
                      <a:pt x="24" y="370"/>
                    </a:lnTo>
                    <a:lnTo>
                      <a:pt x="35" y="316"/>
                    </a:lnTo>
                    <a:lnTo>
                      <a:pt x="41" y="257"/>
                    </a:lnTo>
                    <a:lnTo>
                      <a:pt x="47" y="233"/>
                    </a:lnTo>
                    <a:lnTo>
                      <a:pt x="47" y="215"/>
                    </a:lnTo>
                    <a:lnTo>
                      <a:pt x="47" y="179"/>
                    </a:lnTo>
                    <a:lnTo>
                      <a:pt x="53" y="131"/>
                    </a:lnTo>
                    <a:lnTo>
                      <a:pt x="53" y="83"/>
                    </a:lnTo>
                    <a:lnTo>
                      <a:pt x="53" y="47"/>
                    </a:lnTo>
                    <a:lnTo>
                      <a:pt x="53" y="24"/>
                    </a:lnTo>
                    <a:lnTo>
                      <a:pt x="53" y="6"/>
                    </a:lnTo>
                    <a:lnTo>
                      <a:pt x="53" y="0"/>
                    </a:lnTo>
                    <a:lnTo>
                      <a:pt x="59" y="6"/>
                    </a:lnTo>
                    <a:lnTo>
                      <a:pt x="59" y="18"/>
                    </a:lnTo>
                    <a:lnTo>
                      <a:pt x="59" y="41"/>
                    </a:lnTo>
                    <a:lnTo>
                      <a:pt x="59" y="65"/>
                    </a:lnTo>
                    <a:lnTo>
                      <a:pt x="59" y="83"/>
                    </a:lnTo>
                    <a:lnTo>
                      <a:pt x="65" y="113"/>
                    </a:lnTo>
                    <a:lnTo>
                      <a:pt x="65" y="137"/>
                    </a:lnTo>
                    <a:lnTo>
                      <a:pt x="65" y="167"/>
                    </a:lnTo>
                    <a:lnTo>
                      <a:pt x="59" y="209"/>
                    </a:lnTo>
                    <a:lnTo>
                      <a:pt x="53" y="245"/>
                    </a:lnTo>
                    <a:lnTo>
                      <a:pt x="47" y="280"/>
                    </a:lnTo>
                    <a:lnTo>
                      <a:pt x="41" y="298"/>
                    </a:lnTo>
                    <a:lnTo>
                      <a:pt x="41" y="316"/>
                    </a:lnTo>
                    <a:lnTo>
                      <a:pt x="35" y="346"/>
                    </a:lnTo>
                    <a:lnTo>
                      <a:pt x="29" y="38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11333" name="Freeform 91"/>
              <p:cNvSpPr>
                <a:spLocks/>
              </p:cNvSpPr>
              <p:nvPr/>
            </p:nvSpPr>
            <p:spPr bwMode="auto">
              <a:xfrm flipH="1">
                <a:off x="4359" y="3502"/>
                <a:ext cx="340" cy="221"/>
              </a:xfrm>
              <a:custGeom>
                <a:avLst/>
                <a:gdLst>
                  <a:gd name="T0" fmla="*/ 246 w 246"/>
                  <a:gd name="T1" fmla="*/ 0 h 155"/>
                  <a:gd name="T2" fmla="*/ 246 w 246"/>
                  <a:gd name="T3" fmla="*/ 6 h 155"/>
                  <a:gd name="T4" fmla="*/ 240 w 246"/>
                  <a:gd name="T5" fmla="*/ 18 h 155"/>
                  <a:gd name="T6" fmla="*/ 228 w 246"/>
                  <a:gd name="T7" fmla="*/ 54 h 155"/>
                  <a:gd name="T8" fmla="*/ 210 w 246"/>
                  <a:gd name="T9" fmla="*/ 95 h 155"/>
                  <a:gd name="T10" fmla="*/ 204 w 246"/>
                  <a:gd name="T11" fmla="*/ 107 h 155"/>
                  <a:gd name="T12" fmla="*/ 192 w 246"/>
                  <a:gd name="T13" fmla="*/ 119 h 155"/>
                  <a:gd name="T14" fmla="*/ 192 w 246"/>
                  <a:gd name="T15" fmla="*/ 119 h 155"/>
                  <a:gd name="T16" fmla="*/ 180 w 246"/>
                  <a:gd name="T17" fmla="*/ 125 h 155"/>
                  <a:gd name="T18" fmla="*/ 168 w 246"/>
                  <a:gd name="T19" fmla="*/ 131 h 155"/>
                  <a:gd name="T20" fmla="*/ 126 w 246"/>
                  <a:gd name="T21" fmla="*/ 143 h 155"/>
                  <a:gd name="T22" fmla="*/ 66 w 246"/>
                  <a:gd name="T23" fmla="*/ 155 h 155"/>
                  <a:gd name="T24" fmla="*/ 6 w 246"/>
                  <a:gd name="T25" fmla="*/ 143 h 155"/>
                  <a:gd name="T26" fmla="*/ 6 w 246"/>
                  <a:gd name="T27" fmla="*/ 143 h 155"/>
                  <a:gd name="T28" fmla="*/ 0 w 246"/>
                  <a:gd name="T29" fmla="*/ 143 h 155"/>
                  <a:gd name="T30" fmla="*/ 0 w 246"/>
                  <a:gd name="T31" fmla="*/ 137 h 155"/>
                  <a:gd name="T32" fmla="*/ 6 w 246"/>
                  <a:gd name="T33" fmla="*/ 125 h 155"/>
                  <a:gd name="T34" fmla="*/ 6 w 246"/>
                  <a:gd name="T35" fmla="*/ 125 h 155"/>
                  <a:gd name="T36" fmla="*/ 12 w 246"/>
                  <a:gd name="T37" fmla="*/ 113 h 155"/>
                  <a:gd name="T38" fmla="*/ 24 w 246"/>
                  <a:gd name="T39" fmla="*/ 101 h 155"/>
                  <a:gd name="T40" fmla="*/ 66 w 246"/>
                  <a:gd name="T41" fmla="*/ 77 h 155"/>
                  <a:gd name="T42" fmla="*/ 66 w 246"/>
                  <a:gd name="T43" fmla="*/ 77 h 155"/>
                  <a:gd name="T44" fmla="*/ 66 w 246"/>
                  <a:gd name="T45" fmla="*/ 71 h 155"/>
                  <a:gd name="T46" fmla="*/ 78 w 246"/>
                  <a:gd name="T47" fmla="*/ 66 h 155"/>
                  <a:gd name="T48" fmla="*/ 78 w 246"/>
                  <a:gd name="T49" fmla="*/ 66 h 155"/>
                  <a:gd name="T50" fmla="*/ 78 w 246"/>
                  <a:gd name="T51" fmla="*/ 60 h 155"/>
                  <a:gd name="T52" fmla="*/ 84 w 246"/>
                  <a:gd name="T53" fmla="*/ 48 h 155"/>
                  <a:gd name="T54" fmla="*/ 84 w 246"/>
                  <a:gd name="T55" fmla="*/ 36 h 155"/>
                  <a:gd name="T56" fmla="*/ 90 w 246"/>
                  <a:gd name="T57" fmla="*/ 30 h 155"/>
                  <a:gd name="T58" fmla="*/ 90 w 246"/>
                  <a:gd name="T59" fmla="*/ 30 h 155"/>
                  <a:gd name="T60" fmla="*/ 90 w 246"/>
                  <a:gd name="T61" fmla="*/ 36 h 155"/>
                  <a:gd name="T62" fmla="*/ 84 w 246"/>
                  <a:gd name="T63" fmla="*/ 48 h 155"/>
                  <a:gd name="T64" fmla="*/ 84 w 246"/>
                  <a:gd name="T65" fmla="*/ 66 h 155"/>
                  <a:gd name="T66" fmla="*/ 90 w 246"/>
                  <a:gd name="T67" fmla="*/ 66 h 155"/>
                  <a:gd name="T68" fmla="*/ 90 w 246"/>
                  <a:gd name="T69" fmla="*/ 66 h 155"/>
                  <a:gd name="T70" fmla="*/ 96 w 246"/>
                  <a:gd name="T71" fmla="*/ 60 h 155"/>
                  <a:gd name="T72" fmla="*/ 114 w 246"/>
                  <a:gd name="T73" fmla="*/ 54 h 155"/>
                  <a:gd name="T74" fmla="*/ 156 w 246"/>
                  <a:gd name="T75" fmla="*/ 30 h 155"/>
                  <a:gd name="T76" fmla="*/ 204 w 246"/>
                  <a:gd name="T77" fmla="*/ 6 h 155"/>
                  <a:gd name="T78" fmla="*/ 228 w 246"/>
                  <a:gd name="T79" fmla="*/ 0 h 155"/>
                  <a:gd name="T80" fmla="*/ 246 w 246"/>
                  <a:gd name="T81" fmla="*/ 0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6"/>
                  <a:gd name="T124" fmla="*/ 0 h 155"/>
                  <a:gd name="T125" fmla="*/ 246 w 24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6" h="155">
                    <a:moveTo>
                      <a:pt x="246" y="0"/>
                    </a:moveTo>
                    <a:lnTo>
                      <a:pt x="246" y="6"/>
                    </a:lnTo>
                    <a:lnTo>
                      <a:pt x="240" y="18"/>
                    </a:lnTo>
                    <a:lnTo>
                      <a:pt x="228" y="54"/>
                    </a:lnTo>
                    <a:lnTo>
                      <a:pt x="210" y="95"/>
                    </a:lnTo>
                    <a:lnTo>
                      <a:pt x="204" y="107"/>
                    </a:lnTo>
                    <a:lnTo>
                      <a:pt x="192" y="119"/>
                    </a:lnTo>
                    <a:lnTo>
                      <a:pt x="180" y="125"/>
                    </a:lnTo>
                    <a:lnTo>
                      <a:pt x="168" y="131"/>
                    </a:lnTo>
                    <a:lnTo>
                      <a:pt x="126" y="143"/>
                    </a:lnTo>
                    <a:lnTo>
                      <a:pt x="66" y="155"/>
                    </a:lnTo>
                    <a:lnTo>
                      <a:pt x="6" y="143"/>
                    </a:lnTo>
                    <a:lnTo>
                      <a:pt x="0" y="143"/>
                    </a:lnTo>
                    <a:lnTo>
                      <a:pt x="0" y="137"/>
                    </a:lnTo>
                    <a:lnTo>
                      <a:pt x="6" y="125"/>
                    </a:lnTo>
                    <a:lnTo>
                      <a:pt x="12" y="113"/>
                    </a:lnTo>
                    <a:lnTo>
                      <a:pt x="24" y="101"/>
                    </a:lnTo>
                    <a:lnTo>
                      <a:pt x="66" y="77"/>
                    </a:lnTo>
                    <a:lnTo>
                      <a:pt x="66" y="71"/>
                    </a:lnTo>
                    <a:lnTo>
                      <a:pt x="78" y="66"/>
                    </a:lnTo>
                    <a:lnTo>
                      <a:pt x="78" y="60"/>
                    </a:lnTo>
                    <a:lnTo>
                      <a:pt x="84" y="48"/>
                    </a:lnTo>
                    <a:lnTo>
                      <a:pt x="84" y="36"/>
                    </a:lnTo>
                    <a:lnTo>
                      <a:pt x="90" y="30"/>
                    </a:lnTo>
                    <a:lnTo>
                      <a:pt x="90" y="36"/>
                    </a:lnTo>
                    <a:lnTo>
                      <a:pt x="84" y="48"/>
                    </a:lnTo>
                    <a:lnTo>
                      <a:pt x="84" y="66"/>
                    </a:lnTo>
                    <a:lnTo>
                      <a:pt x="90" y="66"/>
                    </a:lnTo>
                    <a:lnTo>
                      <a:pt x="96" y="60"/>
                    </a:lnTo>
                    <a:lnTo>
                      <a:pt x="114" y="54"/>
                    </a:lnTo>
                    <a:lnTo>
                      <a:pt x="156" y="30"/>
                    </a:lnTo>
                    <a:lnTo>
                      <a:pt x="204" y="6"/>
                    </a:lnTo>
                    <a:lnTo>
                      <a:pt x="228" y="0"/>
                    </a:lnTo>
                    <a:lnTo>
                      <a:pt x="246" y="0"/>
                    </a:lnTo>
                    <a:close/>
                  </a:path>
                </a:pathLst>
              </a:custGeom>
              <a:solidFill>
                <a:srgbClr val="FFCC19"/>
              </a:solidFill>
              <a:ln w="9525">
                <a:noFill/>
                <a:round/>
                <a:headEnd/>
                <a:tailEnd/>
              </a:ln>
            </p:spPr>
            <p:txBody>
              <a:bodyPr/>
              <a:lstStyle/>
              <a:p>
                <a:endParaRPr lang="fr-FR"/>
              </a:p>
            </p:txBody>
          </p:sp>
          <p:sp>
            <p:nvSpPr>
              <p:cNvPr id="11334" name="Freeform 92"/>
              <p:cNvSpPr>
                <a:spLocks/>
              </p:cNvSpPr>
              <p:nvPr/>
            </p:nvSpPr>
            <p:spPr bwMode="auto">
              <a:xfrm flipH="1">
                <a:off x="4359" y="3502"/>
                <a:ext cx="340" cy="221"/>
              </a:xfrm>
              <a:custGeom>
                <a:avLst/>
                <a:gdLst>
                  <a:gd name="T0" fmla="*/ 246 w 246"/>
                  <a:gd name="T1" fmla="*/ 0 h 155"/>
                  <a:gd name="T2" fmla="*/ 246 w 246"/>
                  <a:gd name="T3" fmla="*/ 6 h 155"/>
                  <a:gd name="T4" fmla="*/ 240 w 246"/>
                  <a:gd name="T5" fmla="*/ 18 h 155"/>
                  <a:gd name="T6" fmla="*/ 228 w 246"/>
                  <a:gd name="T7" fmla="*/ 54 h 155"/>
                  <a:gd name="T8" fmla="*/ 210 w 246"/>
                  <a:gd name="T9" fmla="*/ 95 h 155"/>
                  <a:gd name="T10" fmla="*/ 204 w 246"/>
                  <a:gd name="T11" fmla="*/ 107 h 155"/>
                  <a:gd name="T12" fmla="*/ 192 w 246"/>
                  <a:gd name="T13" fmla="*/ 119 h 155"/>
                  <a:gd name="T14" fmla="*/ 192 w 246"/>
                  <a:gd name="T15" fmla="*/ 119 h 155"/>
                  <a:gd name="T16" fmla="*/ 180 w 246"/>
                  <a:gd name="T17" fmla="*/ 125 h 155"/>
                  <a:gd name="T18" fmla="*/ 168 w 246"/>
                  <a:gd name="T19" fmla="*/ 131 h 155"/>
                  <a:gd name="T20" fmla="*/ 126 w 246"/>
                  <a:gd name="T21" fmla="*/ 143 h 155"/>
                  <a:gd name="T22" fmla="*/ 66 w 246"/>
                  <a:gd name="T23" fmla="*/ 155 h 155"/>
                  <a:gd name="T24" fmla="*/ 6 w 246"/>
                  <a:gd name="T25" fmla="*/ 143 h 155"/>
                  <a:gd name="T26" fmla="*/ 6 w 246"/>
                  <a:gd name="T27" fmla="*/ 143 h 155"/>
                  <a:gd name="T28" fmla="*/ 0 w 246"/>
                  <a:gd name="T29" fmla="*/ 143 h 155"/>
                  <a:gd name="T30" fmla="*/ 0 w 246"/>
                  <a:gd name="T31" fmla="*/ 137 h 155"/>
                  <a:gd name="T32" fmla="*/ 6 w 246"/>
                  <a:gd name="T33" fmla="*/ 125 h 155"/>
                  <a:gd name="T34" fmla="*/ 6 w 246"/>
                  <a:gd name="T35" fmla="*/ 125 h 155"/>
                  <a:gd name="T36" fmla="*/ 12 w 246"/>
                  <a:gd name="T37" fmla="*/ 113 h 155"/>
                  <a:gd name="T38" fmla="*/ 24 w 246"/>
                  <a:gd name="T39" fmla="*/ 101 h 155"/>
                  <a:gd name="T40" fmla="*/ 66 w 246"/>
                  <a:gd name="T41" fmla="*/ 77 h 155"/>
                  <a:gd name="T42" fmla="*/ 66 w 246"/>
                  <a:gd name="T43" fmla="*/ 77 h 155"/>
                  <a:gd name="T44" fmla="*/ 66 w 246"/>
                  <a:gd name="T45" fmla="*/ 71 h 155"/>
                  <a:gd name="T46" fmla="*/ 78 w 246"/>
                  <a:gd name="T47" fmla="*/ 66 h 155"/>
                  <a:gd name="T48" fmla="*/ 78 w 246"/>
                  <a:gd name="T49" fmla="*/ 66 h 155"/>
                  <a:gd name="T50" fmla="*/ 78 w 246"/>
                  <a:gd name="T51" fmla="*/ 60 h 155"/>
                  <a:gd name="T52" fmla="*/ 84 w 246"/>
                  <a:gd name="T53" fmla="*/ 48 h 155"/>
                  <a:gd name="T54" fmla="*/ 84 w 246"/>
                  <a:gd name="T55" fmla="*/ 36 h 155"/>
                  <a:gd name="T56" fmla="*/ 90 w 246"/>
                  <a:gd name="T57" fmla="*/ 30 h 155"/>
                  <a:gd name="T58" fmla="*/ 90 w 246"/>
                  <a:gd name="T59" fmla="*/ 30 h 155"/>
                  <a:gd name="T60" fmla="*/ 90 w 246"/>
                  <a:gd name="T61" fmla="*/ 36 h 155"/>
                  <a:gd name="T62" fmla="*/ 84 w 246"/>
                  <a:gd name="T63" fmla="*/ 48 h 155"/>
                  <a:gd name="T64" fmla="*/ 84 w 246"/>
                  <a:gd name="T65" fmla="*/ 66 h 155"/>
                  <a:gd name="T66" fmla="*/ 90 w 246"/>
                  <a:gd name="T67" fmla="*/ 66 h 155"/>
                  <a:gd name="T68" fmla="*/ 90 w 246"/>
                  <a:gd name="T69" fmla="*/ 66 h 155"/>
                  <a:gd name="T70" fmla="*/ 96 w 246"/>
                  <a:gd name="T71" fmla="*/ 60 h 155"/>
                  <a:gd name="T72" fmla="*/ 114 w 246"/>
                  <a:gd name="T73" fmla="*/ 54 h 155"/>
                  <a:gd name="T74" fmla="*/ 156 w 246"/>
                  <a:gd name="T75" fmla="*/ 30 h 155"/>
                  <a:gd name="T76" fmla="*/ 204 w 246"/>
                  <a:gd name="T77" fmla="*/ 6 h 155"/>
                  <a:gd name="T78" fmla="*/ 228 w 246"/>
                  <a:gd name="T79" fmla="*/ 0 h 155"/>
                  <a:gd name="T80" fmla="*/ 246 w 246"/>
                  <a:gd name="T81" fmla="*/ 0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6"/>
                  <a:gd name="T124" fmla="*/ 0 h 155"/>
                  <a:gd name="T125" fmla="*/ 246 w 24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6" h="155">
                    <a:moveTo>
                      <a:pt x="246" y="0"/>
                    </a:moveTo>
                    <a:lnTo>
                      <a:pt x="246" y="6"/>
                    </a:lnTo>
                    <a:lnTo>
                      <a:pt x="240" y="18"/>
                    </a:lnTo>
                    <a:lnTo>
                      <a:pt x="228" y="54"/>
                    </a:lnTo>
                    <a:lnTo>
                      <a:pt x="210" y="95"/>
                    </a:lnTo>
                    <a:lnTo>
                      <a:pt x="204" y="107"/>
                    </a:lnTo>
                    <a:lnTo>
                      <a:pt x="192" y="119"/>
                    </a:lnTo>
                    <a:lnTo>
                      <a:pt x="180" y="125"/>
                    </a:lnTo>
                    <a:lnTo>
                      <a:pt x="168" y="131"/>
                    </a:lnTo>
                    <a:lnTo>
                      <a:pt x="126" y="143"/>
                    </a:lnTo>
                    <a:lnTo>
                      <a:pt x="66" y="155"/>
                    </a:lnTo>
                    <a:lnTo>
                      <a:pt x="6" y="143"/>
                    </a:lnTo>
                    <a:lnTo>
                      <a:pt x="0" y="143"/>
                    </a:lnTo>
                    <a:lnTo>
                      <a:pt x="0" y="137"/>
                    </a:lnTo>
                    <a:lnTo>
                      <a:pt x="6" y="125"/>
                    </a:lnTo>
                    <a:lnTo>
                      <a:pt x="12" y="113"/>
                    </a:lnTo>
                    <a:lnTo>
                      <a:pt x="24" y="101"/>
                    </a:lnTo>
                    <a:lnTo>
                      <a:pt x="66" y="77"/>
                    </a:lnTo>
                    <a:lnTo>
                      <a:pt x="66" y="71"/>
                    </a:lnTo>
                    <a:lnTo>
                      <a:pt x="78" y="66"/>
                    </a:lnTo>
                    <a:lnTo>
                      <a:pt x="78" y="60"/>
                    </a:lnTo>
                    <a:lnTo>
                      <a:pt x="84" y="48"/>
                    </a:lnTo>
                    <a:lnTo>
                      <a:pt x="84" y="36"/>
                    </a:lnTo>
                    <a:lnTo>
                      <a:pt x="90" y="30"/>
                    </a:lnTo>
                    <a:lnTo>
                      <a:pt x="90" y="36"/>
                    </a:lnTo>
                    <a:lnTo>
                      <a:pt x="84" y="48"/>
                    </a:lnTo>
                    <a:lnTo>
                      <a:pt x="84" y="66"/>
                    </a:lnTo>
                    <a:lnTo>
                      <a:pt x="90" y="66"/>
                    </a:lnTo>
                    <a:lnTo>
                      <a:pt x="96" y="60"/>
                    </a:lnTo>
                    <a:lnTo>
                      <a:pt x="114" y="54"/>
                    </a:lnTo>
                    <a:lnTo>
                      <a:pt x="156" y="30"/>
                    </a:lnTo>
                    <a:lnTo>
                      <a:pt x="204" y="6"/>
                    </a:lnTo>
                    <a:lnTo>
                      <a:pt x="228" y="0"/>
                    </a:lnTo>
                    <a:lnTo>
                      <a:pt x="246" y="0"/>
                    </a:lnTo>
                  </a:path>
                </a:pathLst>
              </a:custGeom>
              <a:noFill/>
              <a:ln w="0">
                <a:solidFill>
                  <a:srgbClr val="000000"/>
                </a:solidFill>
                <a:prstDash val="solid"/>
                <a:round/>
                <a:headEnd/>
                <a:tailEnd/>
              </a:ln>
            </p:spPr>
            <p:txBody>
              <a:bodyPr/>
              <a:lstStyle/>
              <a:p>
                <a:endParaRPr lang="fr-FR"/>
              </a:p>
            </p:txBody>
          </p:sp>
          <p:sp>
            <p:nvSpPr>
              <p:cNvPr id="11335" name="Freeform 93"/>
              <p:cNvSpPr>
                <a:spLocks/>
              </p:cNvSpPr>
              <p:nvPr/>
            </p:nvSpPr>
            <p:spPr bwMode="auto">
              <a:xfrm flipH="1">
                <a:off x="4269" y="3356"/>
                <a:ext cx="65" cy="299"/>
              </a:xfrm>
              <a:custGeom>
                <a:avLst/>
                <a:gdLst>
                  <a:gd name="T0" fmla="*/ 18 w 47"/>
                  <a:gd name="T1" fmla="*/ 60 h 209"/>
                  <a:gd name="T2" fmla="*/ 18 w 47"/>
                  <a:gd name="T3" fmla="*/ 54 h 209"/>
                  <a:gd name="T4" fmla="*/ 24 w 47"/>
                  <a:gd name="T5" fmla="*/ 36 h 209"/>
                  <a:gd name="T6" fmla="*/ 30 w 47"/>
                  <a:gd name="T7" fmla="*/ 18 h 209"/>
                  <a:gd name="T8" fmla="*/ 47 w 47"/>
                  <a:gd name="T9" fmla="*/ 0 h 209"/>
                  <a:gd name="T10" fmla="*/ 47 w 47"/>
                  <a:gd name="T11" fmla="*/ 0 h 209"/>
                  <a:gd name="T12" fmla="*/ 47 w 47"/>
                  <a:gd name="T13" fmla="*/ 6 h 209"/>
                  <a:gd name="T14" fmla="*/ 42 w 47"/>
                  <a:gd name="T15" fmla="*/ 30 h 209"/>
                  <a:gd name="T16" fmla="*/ 42 w 47"/>
                  <a:gd name="T17" fmla="*/ 60 h 209"/>
                  <a:gd name="T18" fmla="*/ 36 w 47"/>
                  <a:gd name="T19" fmla="*/ 96 h 209"/>
                  <a:gd name="T20" fmla="*/ 30 w 47"/>
                  <a:gd name="T21" fmla="*/ 132 h 209"/>
                  <a:gd name="T22" fmla="*/ 24 w 47"/>
                  <a:gd name="T23" fmla="*/ 162 h 209"/>
                  <a:gd name="T24" fmla="*/ 18 w 47"/>
                  <a:gd name="T25" fmla="*/ 191 h 209"/>
                  <a:gd name="T26" fmla="*/ 12 w 47"/>
                  <a:gd name="T27" fmla="*/ 209 h 209"/>
                  <a:gd name="T28" fmla="*/ 0 w 47"/>
                  <a:gd name="T29" fmla="*/ 203 h 209"/>
                  <a:gd name="T30" fmla="*/ 18 w 47"/>
                  <a:gd name="T31" fmla="*/ 60 h 209"/>
                  <a:gd name="T32" fmla="*/ 18 w 47"/>
                  <a:gd name="T33" fmla="*/ 6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209"/>
                  <a:gd name="T53" fmla="*/ 47 w 47"/>
                  <a:gd name="T54" fmla="*/ 209 h 2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209">
                    <a:moveTo>
                      <a:pt x="18" y="60"/>
                    </a:moveTo>
                    <a:lnTo>
                      <a:pt x="18" y="54"/>
                    </a:lnTo>
                    <a:lnTo>
                      <a:pt x="24" y="36"/>
                    </a:lnTo>
                    <a:lnTo>
                      <a:pt x="30" y="18"/>
                    </a:lnTo>
                    <a:lnTo>
                      <a:pt x="47" y="0"/>
                    </a:lnTo>
                    <a:lnTo>
                      <a:pt x="47" y="6"/>
                    </a:lnTo>
                    <a:lnTo>
                      <a:pt x="42" y="30"/>
                    </a:lnTo>
                    <a:lnTo>
                      <a:pt x="42" y="60"/>
                    </a:lnTo>
                    <a:lnTo>
                      <a:pt x="36" y="96"/>
                    </a:lnTo>
                    <a:lnTo>
                      <a:pt x="30" y="132"/>
                    </a:lnTo>
                    <a:lnTo>
                      <a:pt x="24" y="162"/>
                    </a:lnTo>
                    <a:lnTo>
                      <a:pt x="18" y="191"/>
                    </a:lnTo>
                    <a:lnTo>
                      <a:pt x="12" y="209"/>
                    </a:lnTo>
                    <a:lnTo>
                      <a:pt x="0" y="203"/>
                    </a:lnTo>
                    <a:lnTo>
                      <a:pt x="18" y="60"/>
                    </a:lnTo>
                    <a:close/>
                  </a:path>
                </a:pathLst>
              </a:custGeom>
              <a:solidFill>
                <a:srgbClr val="BF8C00"/>
              </a:solidFill>
              <a:ln w="9525">
                <a:noFill/>
                <a:round/>
                <a:headEnd/>
                <a:tailEnd/>
              </a:ln>
            </p:spPr>
            <p:txBody>
              <a:bodyPr/>
              <a:lstStyle/>
              <a:p>
                <a:endParaRPr lang="fr-FR"/>
              </a:p>
            </p:txBody>
          </p:sp>
          <p:sp>
            <p:nvSpPr>
              <p:cNvPr id="11336" name="Freeform 94"/>
              <p:cNvSpPr>
                <a:spLocks/>
              </p:cNvSpPr>
              <p:nvPr/>
            </p:nvSpPr>
            <p:spPr bwMode="auto">
              <a:xfrm flipH="1">
                <a:off x="4269" y="3356"/>
                <a:ext cx="32" cy="51"/>
              </a:xfrm>
              <a:custGeom>
                <a:avLst/>
                <a:gdLst>
                  <a:gd name="T0" fmla="*/ 23 w 23"/>
                  <a:gd name="T1" fmla="*/ 0 h 36"/>
                  <a:gd name="T2" fmla="*/ 23 w 23"/>
                  <a:gd name="T3" fmla="*/ 0 h 36"/>
                  <a:gd name="T4" fmla="*/ 18 w 23"/>
                  <a:gd name="T5" fmla="*/ 6 h 36"/>
                  <a:gd name="T6" fmla="*/ 6 w 23"/>
                  <a:gd name="T7" fmla="*/ 18 h 36"/>
                  <a:gd name="T8" fmla="*/ 0 w 23"/>
                  <a:gd name="T9" fmla="*/ 36 h 36"/>
                  <a:gd name="T10" fmla="*/ 0 60000 65536"/>
                  <a:gd name="T11" fmla="*/ 0 60000 65536"/>
                  <a:gd name="T12" fmla="*/ 0 60000 65536"/>
                  <a:gd name="T13" fmla="*/ 0 60000 65536"/>
                  <a:gd name="T14" fmla="*/ 0 60000 65536"/>
                  <a:gd name="T15" fmla="*/ 0 w 23"/>
                  <a:gd name="T16" fmla="*/ 0 h 36"/>
                  <a:gd name="T17" fmla="*/ 23 w 23"/>
                  <a:gd name="T18" fmla="*/ 36 h 36"/>
                </a:gdLst>
                <a:ahLst/>
                <a:cxnLst>
                  <a:cxn ang="T10">
                    <a:pos x="T0" y="T1"/>
                  </a:cxn>
                  <a:cxn ang="T11">
                    <a:pos x="T2" y="T3"/>
                  </a:cxn>
                  <a:cxn ang="T12">
                    <a:pos x="T4" y="T5"/>
                  </a:cxn>
                  <a:cxn ang="T13">
                    <a:pos x="T6" y="T7"/>
                  </a:cxn>
                  <a:cxn ang="T14">
                    <a:pos x="T8" y="T9"/>
                  </a:cxn>
                </a:cxnLst>
                <a:rect l="T15" t="T16" r="T17" b="T18"/>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11337" name="Freeform 95"/>
              <p:cNvSpPr>
                <a:spLocks/>
              </p:cNvSpPr>
              <p:nvPr/>
            </p:nvSpPr>
            <p:spPr bwMode="auto">
              <a:xfrm flipH="1">
                <a:off x="4301" y="3407"/>
                <a:ext cx="16" cy="52"/>
              </a:xfrm>
              <a:custGeom>
                <a:avLst/>
                <a:gdLst>
                  <a:gd name="T0" fmla="*/ 12 w 12"/>
                  <a:gd name="T1" fmla="*/ 0 h 36"/>
                  <a:gd name="T2" fmla="*/ 0 w 12"/>
                  <a:gd name="T3" fmla="*/ 36 h 36"/>
                  <a:gd name="T4" fmla="*/ 0 w 12"/>
                  <a:gd name="T5" fmla="*/ 36 h 36"/>
                  <a:gd name="T6" fmla="*/ 0 60000 65536"/>
                  <a:gd name="T7" fmla="*/ 0 60000 65536"/>
                  <a:gd name="T8" fmla="*/ 0 60000 65536"/>
                  <a:gd name="T9" fmla="*/ 0 w 12"/>
                  <a:gd name="T10" fmla="*/ 0 h 36"/>
                  <a:gd name="T11" fmla="*/ 12 w 12"/>
                  <a:gd name="T12" fmla="*/ 36 h 36"/>
                </a:gdLst>
                <a:ahLst/>
                <a:cxnLst>
                  <a:cxn ang="T6">
                    <a:pos x="T0" y="T1"/>
                  </a:cxn>
                  <a:cxn ang="T7">
                    <a:pos x="T2" y="T3"/>
                  </a:cxn>
                  <a:cxn ang="T8">
                    <a:pos x="T4" y="T5"/>
                  </a:cxn>
                </a:cxnLst>
                <a:rect l="T9" t="T10" r="T11" b="T12"/>
                <a:pathLst>
                  <a:path w="12" h="36">
                    <a:moveTo>
                      <a:pt x="12" y="0"/>
                    </a:moveTo>
                    <a:lnTo>
                      <a:pt x="0" y="36"/>
                    </a:lnTo>
                  </a:path>
                </a:pathLst>
              </a:custGeom>
              <a:noFill/>
              <a:ln w="0">
                <a:solidFill>
                  <a:srgbClr val="000000"/>
                </a:solidFill>
                <a:prstDash val="solid"/>
                <a:round/>
                <a:headEnd/>
                <a:tailEnd/>
              </a:ln>
            </p:spPr>
            <p:txBody>
              <a:bodyPr/>
              <a:lstStyle/>
              <a:p>
                <a:endParaRPr lang="fr-FR"/>
              </a:p>
            </p:txBody>
          </p:sp>
          <p:sp>
            <p:nvSpPr>
              <p:cNvPr id="11338" name="Freeform 96"/>
              <p:cNvSpPr>
                <a:spLocks/>
              </p:cNvSpPr>
              <p:nvPr/>
            </p:nvSpPr>
            <p:spPr bwMode="auto">
              <a:xfrm flipH="1">
                <a:off x="4392" y="1356"/>
                <a:ext cx="265" cy="462"/>
              </a:xfrm>
              <a:custGeom>
                <a:avLst/>
                <a:gdLst>
                  <a:gd name="T0" fmla="*/ 30 w 192"/>
                  <a:gd name="T1" fmla="*/ 24 h 323"/>
                  <a:gd name="T2" fmla="*/ 42 w 192"/>
                  <a:gd name="T3" fmla="*/ 48 h 323"/>
                  <a:gd name="T4" fmla="*/ 54 w 192"/>
                  <a:gd name="T5" fmla="*/ 72 h 323"/>
                  <a:gd name="T6" fmla="*/ 84 w 192"/>
                  <a:gd name="T7" fmla="*/ 131 h 323"/>
                  <a:gd name="T8" fmla="*/ 120 w 192"/>
                  <a:gd name="T9" fmla="*/ 197 h 323"/>
                  <a:gd name="T10" fmla="*/ 138 w 192"/>
                  <a:gd name="T11" fmla="*/ 227 h 323"/>
                  <a:gd name="T12" fmla="*/ 156 w 192"/>
                  <a:gd name="T13" fmla="*/ 245 h 323"/>
                  <a:gd name="T14" fmla="*/ 156 w 192"/>
                  <a:gd name="T15" fmla="*/ 245 h 323"/>
                  <a:gd name="T16" fmla="*/ 180 w 192"/>
                  <a:gd name="T17" fmla="*/ 275 h 323"/>
                  <a:gd name="T18" fmla="*/ 192 w 192"/>
                  <a:gd name="T19" fmla="*/ 305 h 323"/>
                  <a:gd name="T20" fmla="*/ 180 w 192"/>
                  <a:gd name="T21" fmla="*/ 323 h 323"/>
                  <a:gd name="T22" fmla="*/ 168 w 192"/>
                  <a:gd name="T23" fmla="*/ 323 h 323"/>
                  <a:gd name="T24" fmla="*/ 156 w 192"/>
                  <a:gd name="T25" fmla="*/ 323 h 323"/>
                  <a:gd name="T26" fmla="*/ 156 w 192"/>
                  <a:gd name="T27" fmla="*/ 323 h 323"/>
                  <a:gd name="T28" fmla="*/ 138 w 192"/>
                  <a:gd name="T29" fmla="*/ 305 h 323"/>
                  <a:gd name="T30" fmla="*/ 120 w 192"/>
                  <a:gd name="T31" fmla="*/ 287 h 323"/>
                  <a:gd name="T32" fmla="*/ 96 w 192"/>
                  <a:gd name="T33" fmla="*/ 275 h 323"/>
                  <a:gd name="T34" fmla="*/ 90 w 192"/>
                  <a:gd name="T35" fmla="*/ 275 h 323"/>
                  <a:gd name="T36" fmla="*/ 78 w 192"/>
                  <a:gd name="T37" fmla="*/ 281 h 323"/>
                  <a:gd name="T38" fmla="*/ 78 w 192"/>
                  <a:gd name="T39" fmla="*/ 281 h 323"/>
                  <a:gd name="T40" fmla="*/ 78 w 192"/>
                  <a:gd name="T41" fmla="*/ 287 h 323"/>
                  <a:gd name="T42" fmla="*/ 66 w 192"/>
                  <a:gd name="T43" fmla="*/ 287 h 323"/>
                  <a:gd name="T44" fmla="*/ 54 w 192"/>
                  <a:gd name="T45" fmla="*/ 281 h 323"/>
                  <a:gd name="T46" fmla="*/ 48 w 192"/>
                  <a:gd name="T47" fmla="*/ 269 h 323"/>
                  <a:gd name="T48" fmla="*/ 42 w 192"/>
                  <a:gd name="T49" fmla="*/ 251 h 323"/>
                  <a:gd name="T50" fmla="*/ 42 w 192"/>
                  <a:gd name="T51" fmla="*/ 251 h 323"/>
                  <a:gd name="T52" fmla="*/ 36 w 192"/>
                  <a:gd name="T53" fmla="*/ 221 h 323"/>
                  <a:gd name="T54" fmla="*/ 24 w 192"/>
                  <a:gd name="T55" fmla="*/ 173 h 323"/>
                  <a:gd name="T56" fmla="*/ 12 w 192"/>
                  <a:gd name="T57" fmla="*/ 125 h 323"/>
                  <a:gd name="T58" fmla="*/ 6 w 192"/>
                  <a:gd name="T59" fmla="*/ 72 h 323"/>
                  <a:gd name="T60" fmla="*/ 0 w 192"/>
                  <a:gd name="T61" fmla="*/ 36 h 323"/>
                  <a:gd name="T62" fmla="*/ 6 w 192"/>
                  <a:gd name="T63" fmla="*/ 6 h 323"/>
                  <a:gd name="T64" fmla="*/ 6 w 192"/>
                  <a:gd name="T65" fmla="*/ 0 h 323"/>
                  <a:gd name="T66" fmla="*/ 12 w 192"/>
                  <a:gd name="T67" fmla="*/ 0 h 323"/>
                  <a:gd name="T68" fmla="*/ 18 w 192"/>
                  <a:gd name="T69" fmla="*/ 12 h 323"/>
                  <a:gd name="T70" fmla="*/ 30 w 192"/>
                  <a:gd name="T71" fmla="*/ 24 h 3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2"/>
                  <a:gd name="T109" fmla="*/ 0 h 323"/>
                  <a:gd name="T110" fmla="*/ 192 w 192"/>
                  <a:gd name="T111" fmla="*/ 323 h 3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2" h="323">
                    <a:moveTo>
                      <a:pt x="30" y="24"/>
                    </a:moveTo>
                    <a:lnTo>
                      <a:pt x="42" y="48"/>
                    </a:lnTo>
                    <a:lnTo>
                      <a:pt x="54" y="72"/>
                    </a:lnTo>
                    <a:lnTo>
                      <a:pt x="84" y="131"/>
                    </a:lnTo>
                    <a:lnTo>
                      <a:pt x="120" y="197"/>
                    </a:lnTo>
                    <a:lnTo>
                      <a:pt x="138" y="227"/>
                    </a:lnTo>
                    <a:lnTo>
                      <a:pt x="156" y="245"/>
                    </a:lnTo>
                    <a:lnTo>
                      <a:pt x="180" y="275"/>
                    </a:lnTo>
                    <a:lnTo>
                      <a:pt x="192" y="305"/>
                    </a:lnTo>
                    <a:lnTo>
                      <a:pt x="180" y="323"/>
                    </a:lnTo>
                    <a:lnTo>
                      <a:pt x="168" y="323"/>
                    </a:lnTo>
                    <a:lnTo>
                      <a:pt x="156" y="323"/>
                    </a:lnTo>
                    <a:lnTo>
                      <a:pt x="138" y="305"/>
                    </a:lnTo>
                    <a:lnTo>
                      <a:pt x="120" y="287"/>
                    </a:lnTo>
                    <a:lnTo>
                      <a:pt x="96" y="275"/>
                    </a:lnTo>
                    <a:lnTo>
                      <a:pt x="90" y="275"/>
                    </a:lnTo>
                    <a:lnTo>
                      <a:pt x="78" y="281"/>
                    </a:lnTo>
                    <a:lnTo>
                      <a:pt x="78" y="287"/>
                    </a:lnTo>
                    <a:lnTo>
                      <a:pt x="66" y="287"/>
                    </a:lnTo>
                    <a:lnTo>
                      <a:pt x="54" y="281"/>
                    </a:lnTo>
                    <a:lnTo>
                      <a:pt x="48" y="269"/>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11339" name="Freeform 97"/>
              <p:cNvSpPr>
                <a:spLocks/>
              </p:cNvSpPr>
              <p:nvPr/>
            </p:nvSpPr>
            <p:spPr bwMode="auto">
              <a:xfrm flipH="1">
                <a:off x="4392" y="1391"/>
                <a:ext cx="257" cy="427"/>
              </a:xfrm>
              <a:custGeom>
                <a:avLst/>
                <a:gdLst>
                  <a:gd name="T0" fmla="*/ 30 w 186"/>
                  <a:gd name="T1" fmla="*/ 30 h 299"/>
                  <a:gd name="T2" fmla="*/ 42 w 186"/>
                  <a:gd name="T3" fmla="*/ 48 h 299"/>
                  <a:gd name="T4" fmla="*/ 48 w 186"/>
                  <a:gd name="T5" fmla="*/ 72 h 299"/>
                  <a:gd name="T6" fmla="*/ 78 w 186"/>
                  <a:gd name="T7" fmla="*/ 125 h 299"/>
                  <a:gd name="T8" fmla="*/ 108 w 186"/>
                  <a:gd name="T9" fmla="*/ 179 h 299"/>
                  <a:gd name="T10" fmla="*/ 150 w 186"/>
                  <a:gd name="T11" fmla="*/ 227 h 299"/>
                  <a:gd name="T12" fmla="*/ 150 w 186"/>
                  <a:gd name="T13" fmla="*/ 227 h 299"/>
                  <a:gd name="T14" fmla="*/ 174 w 186"/>
                  <a:gd name="T15" fmla="*/ 263 h 299"/>
                  <a:gd name="T16" fmla="*/ 186 w 186"/>
                  <a:gd name="T17" fmla="*/ 287 h 299"/>
                  <a:gd name="T18" fmla="*/ 174 w 186"/>
                  <a:gd name="T19" fmla="*/ 299 h 299"/>
                  <a:gd name="T20" fmla="*/ 162 w 186"/>
                  <a:gd name="T21" fmla="*/ 299 h 299"/>
                  <a:gd name="T22" fmla="*/ 150 w 186"/>
                  <a:gd name="T23" fmla="*/ 293 h 299"/>
                  <a:gd name="T24" fmla="*/ 150 w 186"/>
                  <a:gd name="T25" fmla="*/ 293 h 299"/>
                  <a:gd name="T26" fmla="*/ 132 w 186"/>
                  <a:gd name="T27" fmla="*/ 281 h 299"/>
                  <a:gd name="T28" fmla="*/ 114 w 186"/>
                  <a:gd name="T29" fmla="*/ 263 h 299"/>
                  <a:gd name="T30" fmla="*/ 90 w 186"/>
                  <a:gd name="T31" fmla="*/ 251 h 299"/>
                  <a:gd name="T32" fmla="*/ 84 w 186"/>
                  <a:gd name="T33" fmla="*/ 251 h 299"/>
                  <a:gd name="T34" fmla="*/ 72 w 186"/>
                  <a:gd name="T35" fmla="*/ 257 h 299"/>
                  <a:gd name="T36" fmla="*/ 72 w 186"/>
                  <a:gd name="T37" fmla="*/ 257 h 299"/>
                  <a:gd name="T38" fmla="*/ 72 w 186"/>
                  <a:gd name="T39" fmla="*/ 263 h 299"/>
                  <a:gd name="T40" fmla="*/ 66 w 186"/>
                  <a:gd name="T41" fmla="*/ 263 h 299"/>
                  <a:gd name="T42" fmla="*/ 54 w 186"/>
                  <a:gd name="T43" fmla="*/ 257 h 299"/>
                  <a:gd name="T44" fmla="*/ 48 w 186"/>
                  <a:gd name="T45" fmla="*/ 245 h 299"/>
                  <a:gd name="T46" fmla="*/ 42 w 186"/>
                  <a:gd name="T47" fmla="*/ 227 h 299"/>
                  <a:gd name="T48" fmla="*/ 42 w 186"/>
                  <a:gd name="T49" fmla="*/ 227 h 299"/>
                  <a:gd name="T50" fmla="*/ 30 w 186"/>
                  <a:gd name="T51" fmla="*/ 191 h 299"/>
                  <a:gd name="T52" fmla="*/ 24 w 186"/>
                  <a:gd name="T53" fmla="*/ 149 h 299"/>
                  <a:gd name="T54" fmla="*/ 12 w 186"/>
                  <a:gd name="T55" fmla="*/ 107 h 299"/>
                  <a:gd name="T56" fmla="*/ 0 w 186"/>
                  <a:gd name="T57" fmla="*/ 66 h 299"/>
                  <a:gd name="T58" fmla="*/ 0 w 186"/>
                  <a:gd name="T59" fmla="*/ 30 h 299"/>
                  <a:gd name="T60" fmla="*/ 0 w 186"/>
                  <a:gd name="T61" fmla="*/ 6 h 299"/>
                  <a:gd name="T62" fmla="*/ 6 w 186"/>
                  <a:gd name="T63" fmla="*/ 0 h 299"/>
                  <a:gd name="T64" fmla="*/ 12 w 186"/>
                  <a:gd name="T65" fmla="*/ 6 h 299"/>
                  <a:gd name="T66" fmla="*/ 18 w 186"/>
                  <a:gd name="T67" fmla="*/ 12 h 299"/>
                  <a:gd name="T68" fmla="*/ 30 w 186"/>
                  <a:gd name="T69" fmla="*/ 30 h 2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6"/>
                  <a:gd name="T106" fmla="*/ 0 h 299"/>
                  <a:gd name="T107" fmla="*/ 186 w 186"/>
                  <a:gd name="T108" fmla="*/ 299 h 2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6" h="299">
                    <a:moveTo>
                      <a:pt x="30" y="30"/>
                    </a:moveTo>
                    <a:lnTo>
                      <a:pt x="42" y="48"/>
                    </a:lnTo>
                    <a:lnTo>
                      <a:pt x="48" y="72"/>
                    </a:lnTo>
                    <a:lnTo>
                      <a:pt x="78" y="125"/>
                    </a:lnTo>
                    <a:lnTo>
                      <a:pt x="108" y="179"/>
                    </a:lnTo>
                    <a:lnTo>
                      <a:pt x="150" y="227"/>
                    </a:lnTo>
                    <a:lnTo>
                      <a:pt x="174" y="263"/>
                    </a:lnTo>
                    <a:lnTo>
                      <a:pt x="186" y="287"/>
                    </a:lnTo>
                    <a:lnTo>
                      <a:pt x="174" y="299"/>
                    </a:lnTo>
                    <a:lnTo>
                      <a:pt x="162" y="299"/>
                    </a:lnTo>
                    <a:lnTo>
                      <a:pt x="150" y="293"/>
                    </a:lnTo>
                    <a:lnTo>
                      <a:pt x="132" y="281"/>
                    </a:lnTo>
                    <a:lnTo>
                      <a:pt x="114" y="263"/>
                    </a:lnTo>
                    <a:lnTo>
                      <a:pt x="90" y="251"/>
                    </a:lnTo>
                    <a:lnTo>
                      <a:pt x="84" y="251"/>
                    </a:lnTo>
                    <a:lnTo>
                      <a:pt x="72" y="257"/>
                    </a:lnTo>
                    <a:lnTo>
                      <a:pt x="72" y="263"/>
                    </a:lnTo>
                    <a:lnTo>
                      <a:pt x="66" y="263"/>
                    </a:lnTo>
                    <a:lnTo>
                      <a:pt x="54" y="257"/>
                    </a:lnTo>
                    <a:lnTo>
                      <a:pt x="48" y="245"/>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11340" name="Freeform 98"/>
              <p:cNvSpPr>
                <a:spLocks/>
              </p:cNvSpPr>
              <p:nvPr/>
            </p:nvSpPr>
            <p:spPr bwMode="auto">
              <a:xfrm flipH="1">
                <a:off x="4400" y="1433"/>
                <a:ext cx="249" cy="377"/>
              </a:xfrm>
              <a:custGeom>
                <a:avLst/>
                <a:gdLst>
                  <a:gd name="T0" fmla="*/ 24 w 180"/>
                  <a:gd name="T1" fmla="*/ 18 h 263"/>
                  <a:gd name="T2" fmla="*/ 48 w 180"/>
                  <a:gd name="T3" fmla="*/ 59 h 263"/>
                  <a:gd name="T4" fmla="*/ 72 w 180"/>
                  <a:gd name="T5" fmla="*/ 107 h 263"/>
                  <a:gd name="T6" fmla="*/ 102 w 180"/>
                  <a:gd name="T7" fmla="*/ 161 h 263"/>
                  <a:gd name="T8" fmla="*/ 138 w 180"/>
                  <a:gd name="T9" fmla="*/ 197 h 263"/>
                  <a:gd name="T10" fmla="*/ 138 w 180"/>
                  <a:gd name="T11" fmla="*/ 197 h 263"/>
                  <a:gd name="T12" fmla="*/ 168 w 180"/>
                  <a:gd name="T13" fmla="*/ 233 h 263"/>
                  <a:gd name="T14" fmla="*/ 180 w 180"/>
                  <a:gd name="T15" fmla="*/ 257 h 263"/>
                  <a:gd name="T16" fmla="*/ 168 w 180"/>
                  <a:gd name="T17" fmla="*/ 263 h 263"/>
                  <a:gd name="T18" fmla="*/ 144 w 180"/>
                  <a:gd name="T19" fmla="*/ 257 h 263"/>
                  <a:gd name="T20" fmla="*/ 144 w 180"/>
                  <a:gd name="T21" fmla="*/ 257 h 263"/>
                  <a:gd name="T22" fmla="*/ 126 w 180"/>
                  <a:gd name="T23" fmla="*/ 245 h 263"/>
                  <a:gd name="T24" fmla="*/ 108 w 180"/>
                  <a:gd name="T25" fmla="*/ 227 h 263"/>
                  <a:gd name="T26" fmla="*/ 90 w 180"/>
                  <a:gd name="T27" fmla="*/ 215 h 263"/>
                  <a:gd name="T28" fmla="*/ 78 w 180"/>
                  <a:gd name="T29" fmla="*/ 215 h 263"/>
                  <a:gd name="T30" fmla="*/ 66 w 180"/>
                  <a:gd name="T31" fmla="*/ 221 h 263"/>
                  <a:gd name="T32" fmla="*/ 66 w 180"/>
                  <a:gd name="T33" fmla="*/ 221 h 263"/>
                  <a:gd name="T34" fmla="*/ 66 w 180"/>
                  <a:gd name="T35" fmla="*/ 227 h 263"/>
                  <a:gd name="T36" fmla="*/ 60 w 180"/>
                  <a:gd name="T37" fmla="*/ 227 h 263"/>
                  <a:gd name="T38" fmla="*/ 54 w 180"/>
                  <a:gd name="T39" fmla="*/ 221 h 263"/>
                  <a:gd name="T40" fmla="*/ 48 w 180"/>
                  <a:gd name="T41" fmla="*/ 209 h 263"/>
                  <a:gd name="T42" fmla="*/ 42 w 180"/>
                  <a:gd name="T43" fmla="*/ 191 h 263"/>
                  <a:gd name="T44" fmla="*/ 42 w 180"/>
                  <a:gd name="T45" fmla="*/ 191 h 263"/>
                  <a:gd name="T46" fmla="*/ 36 w 180"/>
                  <a:gd name="T47" fmla="*/ 161 h 263"/>
                  <a:gd name="T48" fmla="*/ 24 w 180"/>
                  <a:gd name="T49" fmla="*/ 125 h 263"/>
                  <a:gd name="T50" fmla="*/ 12 w 180"/>
                  <a:gd name="T51" fmla="*/ 83 h 263"/>
                  <a:gd name="T52" fmla="*/ 6 w 180"/>
                  <a:gd name="T53" fmla="*/ 48 h 263"/>
                  <a:gd name="T54" fmla="*/ 0 w 180"/>
                  <a:gd name="T55" fmla="*/ 18 h 263"/>
                  <a:gd name="T56" fmla="*/ 0 w 180"/>
                  <a:gd name="T57" fmla="*/ 0 h 263"/>
                  <a:gd name="T58" fmla="*/ 12 w 180"/>
                  <a:gd name="T59" fmla="*/ 0 h 263"/>
                  <a:gd name="T60" fmla="*/ 18 w 180"/>
                  <a:gd name="T61" fmla="*/ 6 h 263"/>
                  <a:gd name="T62" fmla="*/ 24 w 180"/>
                  <a:gd name="T63" fmla="*/ 18 h 2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263"/>
                  <a:gd name="T98" fmla="*/ 180 w 180"/>
                  <a:gd name="T99" fmla="*/ 263 h 2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263">
                    <a:moveTo>
                      <a:pt x="24" y="18"/>
                    </a:moveTo>
                    <a:lnTo>
                      <a:pt x="48" y="59"/>
                    </a:lnTo>
                    <a:lnTo>
                      <a:pt x="72" y="107"/>
                    </a:lnTo>
                    <a:lnTo>
                      <a:pt x="102" y="161"/>
                    </a:lnTo>
                    <a:lnTo>
                      <a:pt x="138" y="197"/>
                    </a:lnTo>
                    <a:lnTo>
                      <a:pt x="168" y="233"/>
                    </a:lnTo>
                    <a:lnTo>
                      <a:pt x="180" y="257"/>
                    </a:lnTo>
                    <a:lnTo>
                      <a:pt x="168" y="263"/>
                    </a:lnTo>
                    <a:lnTo>
                      <a:pt x="144" y="257"/>
                    </a:lnTo>
                    <a:lnTo>
                      <a:pt x="126" y="245"/>
                    </a:lnTo>
                    <a:lnTo>
                      <a:pt x="108" y="227"/>
                    </a:lnTo>
                    <a:lnTo>
                      <a:pt x="90" y="215"/>
                    </a:lnTo>
                    <a:lnTo>
                      <a:pt x="78" y="215"/>
                    </a:lnTo>
                    <a:lnTo>
                      <a:pt x="66" y="221"/>
                    </a:lnTo>
                    <a:lnTo>
                      <a:pt x="66" y="227"/>
                    </a:lnTo>
                    <a:lnTo>
                      <a:pt x="60" y="227"/>
                    </a:lnTo>
                    <a:lnTo>
                      <a:pt x="54" y="221"/>
                    </a:lnTo>
                    <a:lnTo>
                      <a:pt x="48" y="209"/>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11341" name="Freeform 99"/>
              <p:cNvSpPr>
                <a:spLocks/>
              </p:cNvSpPr>
              <p:nvPr/>
            </p:nvSpPr>
            <p:spPr bwMode="auto">
              <a:xfrm flipH="1">
                <a:off x="4409" y="1468"/>
                <a:ext cx="232" cy="342"/>
              </a:xfrm>
              <a:custGeom>
                <a:avLst/>
                <a:gdLst>
                  <a:gd name="T0" fmla="*/ 18 w 168"/>
                  <a:gd name="T1" fmla="*/ 24 h 239"/>
                  <a:gd name="T2" fmla="*/ 36 w 168"/>
                  <a:gd name="T3" fmla="*/ 59 h 239"/>
                  <a:gd name="T4" fmla="*/ 60 w 168"/>
                  <a:gd name="T5" fmla="*/ 101 h 239"/>
                  <a:gd name="T6" fmla="*/ 90 w 168"/>
                  <a:gd name="T7" fmla="*/ 143 h 239"/>
                  <a:gd name="T8" fmla="*/ 126 w 168"/>
                  <a:gd name="T9" fmla="*/ 179 h 239"/>
                  <a:gd name="T10" fmla="*/ 126 w 168"/>
                  <a:gd name="T11" fmla="*/ 179 h 239"/>
                  <a:gd name="T12" fmla="*/ 156 w 168"/>
                  <a:gd name="T13" fmla="*/ 209 h 239"/>
                  <a:gd name="T14" fmla="*/ 168 w 168"/>
                  <a:gd name="T15" fmla="*/ 233 h 239"/>
                  <a:gd name="T16" fmla="*/ 156 w 168"/>
                  <a:gd name="T17" fmla="*/ 239 h 239"/>
                  <a:gd name="T18" fmla="*/ 132 w 168"/>
                  <a:gd name="T19" fmla="*/ 227 h 239"/>
                  <a:gd name="T20" fmla="*/ 132 w 168"/>
                  <a:gd name="T21" fmla="*/ 227 h 239"/>
                  <a:gd name="T22" fmla="*/ 114 w 168"/>
                  <a:gd name="T23" fmla="*/ 215 h 239"/>
                  <a:gd name="T24" fmla="*/ 102 w 168"/>
                  <a:gd name="T25" fmla="*/ 197 h 239"/>
                  <a:gd name="T26" fmla="*/ 78 w 168"/>
                  <a:gd name="T27" fmla="*/ 191 h 239"/>
                  <a:gd name="T28" fmla="*/ 72 w 168"/>
                  <a:gd name="T29" fmla="*/ 191 h 239"/>
                  <a:gd name="T30" fmla="*/ 60 w 168"/>
                  <a:gd name="T31" fmla="*/ 197 h 239"/>
                  <a:gd name="T32" fmla="*/ 60 w 168"/>
                  <a:gd name="T33" fmla="*/ 197 h 239"/>
                  <a:gd name="T34" fmla="*/ 60 w 168"/>
                  <a:gd name="T35" fmla="*/ 197 h 239"/>
                  <a:gd name="T36" fmla="*/ 54 w 168"/>
                  <a:gd name="T37" fmla="*/ 203 h 239"/>
                  <a:gd name="T38" fmla="*/ 48 w 168"/>
                  <a:gd name="T39" fmla="*/ 191 h 239"/>
                  <a:gd name="T40" fmla="*/ 42 w 168"/>
                  <a:gd name="T41" fmla="*/ 179 h 239"/>
                  <a:gd name="T42" fmla="*/ 36 w 168"/>
                  <a:gd name="T43" fmla="*/ 161 h 239"/>
                  <a:gd name="T44" fmla="*/ 36 w 168"/>
                  <a:gd name="T45" fmla="*/ 161 h 239"/>
                  <a:gd name="T46" fmla="*/ 30 w 168"/>
                  <a:gd name="T47" fmla="*/ 131 h 239"/>
                  <a:gd name="T48" fmla="*/ 18 w 168"/>
                  <a:gd name="T49" fmla="*/ 101 h 239"/>
                  <a:gd name="T50" fmla="*/ 12 w 168"/>
                  <a:gd name="T51" fmla="*/ 65 h 239"/>
                  <a:gd name="T52" fmla="*/ 0 w 168"/>
                  <a:gd name="T53" fmla="*/ 35 h 239"/>
                  <a:gd name="T54" fmla="*/ 0 w 168"/>
                  <a:gd name="T55" fmla="*/ 12 h 239"/>
                  <a:gd name="T56" fmla="*/ 0 w 168"/>
                  <a:gd name="T57" fmla="*/ 0 h 239"/>
                  <a:gd name="T58" fmla="*/ 6 w 168"/>
                  <a:gd name="T59" fmla="*/ 0 h 239"/>
                  <a:gd name="T60" fmla="*/ 18 w 168"/>
                  <a:gd name="T61" fmla="*/ 24 h 2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239"/>
                  <a:gd name="T95" fmla="*/ 168 w 168"/>
                  <a:gd name="T96" fmla="*/ 239 h 2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239">
                    <a:moveTo>
                      <a:pt x="18" y="24"/>
                    </a:moveTo>
                    <a:lnTo>
                      <a:pt x="36" y="59"/>
                    </a:lnTo>
                    <a:lnTo>
                      <a:pt x="60" y="101"/>
                    </a:lnTo>
                    <a:lnTo>
                      <a:pt x="90" y="143"/>
                    </a:lnTo>
                    <a:lnTo>
                      <a:pt x="126" y="179"/>
                    </a:lnTo>
                    <a:lnTo>
                      <a:pt x="156" y="209"/>
                    </a:lnTo>
                    <a:lnTo>
                      <a:pt x="168" y="233"/>
                    </a:lnTo>
                    <a:lnTo>
                      <a:pt x="156" y="239"/>
                    </a:lnTo>
                    <a:lnTo>
                      <a:pt x="132" y="227"/>
                    </a:lnTo>
                    <a:lnTo>
                      <a:pt x="114" y="215"/>
                    </a:lnTo>
                    <a:lnTo>
                      <a:pt x="102" y="197"/>
                    </a:lnTo>
                    <a:lnTo>
                      <a:pt x="78" y="191"/>
                    </a:lnTo>
                    <a:lnTo>
                      <a:pt x="72" y="191"/>
                    </a:lnTo>
                    <a:lnTo>
                      <a:pt x="60" y="197"/>
                    </a:lnTo>
                    <a:lnTo>
                      <a:pt x="54" y="203"/>
                    </a:lnTo>
                    <a:lnTo>
                      <a:pt x="48" y="191"/>
                    </a:lnTo>
                    <a:lnTo>
                      <a:pt x="42" y="179"/>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11342" name="Freeform 100"/>
              <p:cNvSpPr>
                <a:spLocks/>
              </p:cNvSpPr>
              <p:nvPr/>
            </p:nvSpPr>
            <p:spPr bwMode="auto">
              <a:xfrm flipH="1">
                <a:off x="4417" y="1502"/>
                <a:ext cx="224" cy="308"/>
              </a:xfrm>
              <a:custGeom>
                <a:avLst/>
                <a:gdLst>
                  <a:gd name="T0" fmla="*/ 18 w 162"/>
                  <a:gd name="T1" fmla="*/ 23 h 215"/>
                  <a:gd name="T2" fmla="*/ 36 w 162"/>
                  <a:gd name="T3" fmla="*/ 59 h 215"/>
                  <a:gd name="T4" fmla="*/ 54 w 162"/>
                  <a:gd name="T5" fmla="*/ 95 h 215"/>
                  <a:gd name="T6" fmla="*/ 78 w 162"/>
                  <a:gd name="T7" fmla="*/ 131 h 215"/>
                  <a:gd name="T8" fmla="*/ 114 w 162"/>
                  <a:gd name="T9" fmla="*/ 167 h 215"/>
                  <a:gd name="T10" fmla="*/ 114 w 162"/>
                  <a:gd name="T11" fmla="*/ 167 h 215"/>
                  <a:gd name="T12" fmla="*/ 150 w 162"/>
                  <a:gd name="T13" fmla="*/ 197 h 215"/>
                  <a:gd name="T14" fmla="*/ 162 w 162"/>
                  <a:gd name="T15" fmla="*/ 215 h 215"/>
                  <a:gd name="T16" fmla="*/ 156 w 162"/>
                  <a:gd name="T17" fmla="*/ 215 h 215"/>
                  <a:gd name="T18" fmla="*/ 126 w 162"/>
                  <a:gd name="T19" fmla="*/ 203 h 215"/>
                  <a:gd name="T20" fmla="*/ 126 w 162"/>
                  <a:gd name="T21" fmla="*/ 203 h 215"/>
                  <a:gd name="T22" fmla="*/ 114 w 162"/>
                  <a:gd name="T23" fmla="*/ 191 h 215"/>
                  <a:gd name="T24" fmla="*/ 102 w 162"/>
                  <a:gd name="T25" fmla="*/ 173 h 215"/>
                  <a:gd name="T26" fmla="*/ 84 w 162"/>
                  <a:gd name="T27" fmla="*/ 167 h 215"/>
                  <a:gd name="T28" fmla="*/ 72 w 162"/>
                  <a:gd name="T29" fmla="*/ 167 h 215"/>
                  <a:gd name="T30" fmla="*/ 60 w 162"/>
                  <a:gd name="T31" fmla="*/ 173 h 215"/>
                  <a:gd name="T32" fmla="*/ 60 w 162"/>
                  <a:gd name="T33" fmla="*/ 173 h 215"/>
                  <a:gd name="T34" fmla="*/ 60 w 162"/>
                  <a:gd name="T35" fmla="*/ 179 h 215"/>
                  <a:gd name="T36" fmla="*/ 54 w 162"/>
                  <a:gd name="T37" fmla="*/ 179 h 215"/>
                  <a:gd name="T38" fmla="*/ 48 w 162"/>
                  <a:gd name="T39" fmla="*/ 167 h 215"/>
                  <a:gd name="T40" fmla="*/ 42 w 162"/>
                  <a:gd name="T41" fmla="*/ 155 h 215"/>
                  <a:gd name="T42" fmla="*/ 36 w 162"/>
                  <a:gd name="T43" fmla="*/ 137 h 215"/>
                  <a:gd name="T44" fmla="*/ 36 w 162"/>
                  <a:gd name="T45" fmla="*/ 137 h 215"/>
                  <a:gd name="T46" fmla="*/ 30 w 162"/>
                  <a:gd name="T47" fmla="*/ 107 h 215"/>
                  <a:gd name="T48" fmla="*/ 24 w 162"/>
                  <a:gd name="T49" fmla="*/ 77 h 215"/>
                  <a:gd name="T50" fmla="*/ 12 w 162"/>
                  <a:gd name="T51" fmla="*/ 47 h 215"/>
                  <a:gd name="T52" fmla="*/ 6 w 162"/>
                  <a:gd name="T53" fmla="*/ 23 h 215"/>
                  <a:gd name="T54" fmla="*/ 0 w 162"/>
                  <a:gd name="T55" fmla="*/ 6 h 215"/>
                  <a:gd name="T56" fmla="*/ 0 w 162"/>
                  <a:gd name="T57" fmla="*/ 0 h 215"/>
                  <a:gd name="T58" fmla="*/ 6 w 162"/>
                  <a:gd name="T59" fmla="*/ 0 h 215"/>
                  <a:gd name="T60" fmla="*/ 18 w 162"/>
                  <a:gd name="T61" fmla="*/ 23 h 2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2"/>
                  <a:gd name="T94" fmla="*/ 0 h 215"/>
                  <a:gd name="T95" fmla="*/ 162 w 162"/>
                  <a:gd name="T96" fmla="*/ 215 h 21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2" h="215">
                    <a:moveTo>
                      <a:pt x="18" y="23"/>
                    </a:moveTo>
                    <a:lnTo>
                      <a:pt x="36" y="59"/>
                    </a:lnTo>
                    <a:lnTo>
                      <a:pt x="54" y="95"/>
                    </a:lnTo>
                    <a:lnTo>
                      <a:pt x="78" y="131"/>
                    </a:lnTo>
                    <a:lnTo>
                      <a:pt x="114" y="167"/>
                    </a:lnTo>
                    <a:lnTo>
                      <a:pt x="150" y="197"/>
                    </a:lnTo>
                    <a:lnTo>
                      <a:pt x="162" y="215"/>
                    </a:lnTo>
                    <a:lnTo>
                      <a:pt x="156" y="215"/>
                    </a:lnTo>
                    <a:lnTo>
                      <a:pt x="126" y="203"/>
                    </a:lnTo>
                    <a:lnTo>
                      <a:pt x="114" y="191"/>
                    </a:lnTo>
                    <a:lnTo>
                      <a:pt x="102" y="173"/>
                    </a:lnTo>
                    <a:lnTo>
                      <a:pt x="84" y="167"/>
                    </a:lnTo>
                    <a:lnTo>
                      <a:pt x="72" y="167"/>
                    </a:lnTo>
                    <a:lnTo>
                      <a:pt x="60" y="173"/>
                    </a:lnTo>
                    <a:lnTo>
                      <a:pt x="60" y="179"/>
                    </a:lnTo>
                    <a:lnTo>
                      <a:pt x="54" y="179"/>
                    </a:lnTo>
                    <a:lnTo>
                      <a:pt x="48" y="167"/>
                    </a:lnTo>
                    <a:lnTo>
                      <a:pt x="42" y="155"/>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11343" name="Freeform 101"/>
              <p:cNvSpPr>
                <a:spLocks/>
              </p:cNvSpPr>
              <p:nvPr/>
            </p:nvSpPr>
            <p:spPr bwMode="auto">
              <a:xfrm flipH="1">
                <a:off x="4384" y="3545"/>
                <a:ext cx="207" cy="84"/>
              </a:xfrm>
              <a:custGeom>
                <a:avLst/>
                <a:gdLst>
                  <a:gd name="T0" fmla="*/ 150 w 150"/>
                  <a:gd name="T1" fmla="*/ 0 h 59"/>
                  <a:gd name="T2" fmla="*/ 138 w 150"/>
                  <a:gd name="T3" fmla="*/ 0 h 59"/>
                  <a:gd name="T4" fmla="*/ 126 w 150"/>
                  <a:gd name="T5" fmla="*/ 0 h 59"/>
                  <a:gd name="T6" fmla="*/ 108 w 150"/>
                  <a:gd name="T7" fmla="*/ 6 h 59"/>
                  <a:gd name="T8" fmla="*/ 90 w 150"/>
                  <a:gd name="T9" fmla="*/ 18 h 59"/>
                  <a:gd name="T10" fmla="*/ 78 w 150"/>
                  <a:gd name="T11" fmla="*/ 24 h 59"/>
                  <a:gd name="T12" fmla="*/ 66 w 150"/>
                  <a:gd name="T13" fmla="*/ 30 h 59"/>
                  <a:gd name="T14" fmla="*/ 42 w 150"/>
                  <a:gd name="T15" fmla="*/ 41 h 59"/>
                  <a:gd name="T16" fmla="*/ 24 w 150"/>
                  <a:gd name="T17" fmla="*/ 47 h 59"/>
                  <a:gd name="T18" fmla="*/ 18 w 150"/>
                  <a:gd name="T19" fmla="*/ 53 h 59"/>
                  <a:gd name="T20" fmla="*/ 6 w 150"/>
                  <a:gd name="T21" fmla="*/ 59 h 59"/>
                  <a:gd name="T22" fmla="*/ 0 w 150"/>
                  <a:gd name="T23" fmla="*/ 59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59"/>
                  <a:gd name="T38" fmla="*/ 150 w 150"/>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1344" name="Freeform 102"/>
              <p:cNvSpPr>
                <a:spLocks/>
              </p:cNvSpPr>
              <p:nvPr/>
            </p:nvSpPr>
            <p:spPr bwMode="auto">
              <a:xfrm flipH="1">
                <a:off x="4384" y="3562"/>
                <a:ext cx="215" cy="84"/>
              </a:xfrm>
              <a:custGeom>
                <a:avLst/>
                <a:gdLst>
                  <a:gd name="T0" fmla="*/ 156 w 156"/>
                  <a:gd name="T1" fmla="*/ 0 h 59"/>
                  <a:gd name="T2" fmla="*/ 144 w 156"/>
                  <a:gd name="T3" fmla="*/ 0 h 59"/>
                  <a:gd name="T4" fmla="*/ 132 w 156"/>
                  <a:gd name="T5" fmla="*/ 6 h 59"/>
                  <a:gd name="T6" fmla="*/ 114 w 156"/>
                  <a:gd name="T7" fmla="*/ 6 h 59"/>
                  <a:gd name="T8" fmla="*/ 96 w 156"/>
                  <a:gd name="T9" fmla="*/ 18 h 59"/>
                  <a:gd name="T10" fmla="*/ 84 w 156"/>
                  <a:gd name="T11" fmla="*/ 24 h 59"/>
                  <a:gd name="T12" fmla="*/ 66 w 156"/>
                  <a:gd name="T13" fmla="*/ 29 h 59"/>
                  <a:gd name="T14" fmla="*/ 42 w 156"/>
                  <a:gd name="T15" fmla="*/ 41 h 59"/>
                  <a:gd name="T16" fmla="*/ 30 w 156"/>
                  <a:gd name="T17" fmla="*/ 47 h 59"/>
                  <a:gd name="T18" fmla="*/ 18 w 156"/>
                  <a:gd name="T19" fmla="*/ 53 h 59"/>
                  <a:gd name="T20" fmla="*/ 6 w 156"/>
                  <a:gd name="T21" fmla="*/ 59 h 59"/>
                  <a:gd name="T22" fmla="*/ 0 w 156"/>
                  <a:gd name="T23" fmla="*/ 59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59"/>
                  <a:gd name="T38" fmla="*/ 156 w 156"/>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11345" name="Freeform 103"/>
              <p:cNvSpPr>
                <a:spLocks/>
              </p:cNvSpPr>
              <p:nvPr/>
            </p:nvSpPr>
            <p:spPr bwMode="auto">
              <a:xfrm flipH="1">
                <a:off x="4467" y="3638"/>
                <a:ext cx="223" cy="60"/>
              </a:xfrm>
              <a:custGeom>
                <a:avLst/>
                <a:gdLst>
                  <a:gd name="T0" fmla="*/ 162 w 162"/>
                  <a:gd name="T1" fmla="*/ 6 h 42"/>
                  <a:gd name="T2" fmla="*/ 156 w 162"/>
                  <a:gd name="T3" fmla="*/ 18 h 42"/>
                  <a:gd name="T4" fmla="*/ 144 w 162"/>
                  <a:gd name="T5" fmla="*/ 18 h 42"/>
                  <a:gd name="T6" fmla="*/ 132 w 162"/>
                  <a:gd name="T7" fmla="*/ 24 h 42"/>
                  <a:gd name="T8" fmla="*/ 132 w 162"/>
                  <a:gd name="T9" fmla="*/ 24 h 42"/>
                  <a:gd name="T10" fmla="*/ 108 w 162"/>
                  <a:gd name="T11" fmla="*/ 30 h 42"/>
                  <a:gd name="T12" fmla="*/ 78 w 162"/>
                  <a:gd name="T13" fmla="*/ 36 h 42"/>
                  <a:gd name="T14" fmla="*/ 42 w 162"/>
                  <a:gd name="T15" fmla="*/ 42 h 42"/>
                  <a:gd name="T16" fmla="*/ 6 w 162"/>
                  <a:gd name="T17" fmla="*/ 36 h 42"/>
                  <a:gd name="T18" fmla="*/ 6 w 162"/>
                  <a:gd name="T19" fmla="*/ 36 h 42"/>
                  <a:gd name="T20" fmla="*/ 0 w 162"/>
                  <a:gd name="T21" fmla="*/ 36 h 42"/>
                  <a:gd name="T22" fmla="*/ 0 w 162"/>
                  <a:gd name="T23" fmla="*/ 36 h 42"/>
                  <a:gd name="T24" fmla="*/ 6 w 162"/>
                  <a:gd name="T25" fmla="*/ 30 h 42"/>
                  <a:gd name="T26" fmla="*/ 6 w 162"/>
                  <a:gd name="T27" fmla="*/ 30 h 42"/>
                  <a:gd name="T28" fmla="*/ 18 w 162"/>
                  <a:gd name="T29" fmla="*/ 30 h 42"/>
                  <a:gd name="T30" fmla="*/ 36 w 162"/>
                  <a:gd name="T31" fmla="*/ 30 h 42"/>
                  <a:gd name="T32" fmla="*/ 54 w 162"/>
                  <a:gd name="T33" fmla="*/ 36 h 42"/>
                  <a:gd name="T34" fmla="*/ 84 w 162"/>
                  <a:gd name="T35" fmla="*/ 30 h 42"/>
                  <a:gd name="T36" fmla="*/ 84 w 162"/>
                  <a:gd name="T37" fmla="*/ 30 h 42"/>
                  <a:gd name="T38" fmla="*/ 108 w 162"/>
                  <a:gd name="T39" fmla="*/ 24 h 42"/>
                  <a:gd name="T40" fmla="*/ 120 w 162"/>
                  <a:gd name="T41" fmla="*/ 24 h 42"/>
                  <a:gd name="T42" fmla="*/ 138 w 162"/>
                  <a:gd name="T43" fmla="*/ 18 h 42"/>
                  <a:gd name="T44" fmla="*/ 138 w 162"/>
                  <a:gd name="T45" fmla="*/ 18 h 42"/>
                  <a:gd name="T46" fmla="*/ 162 w 162"/>
                  <a:gd name="T47" fmla="*/ 6 h 42"/>
                  <a:gd name="T48" fmla="*/ 162 w 162"/>
                  <a:gd name="T49" fmla="*/ 0 h 42"/>
                  <a:gd name="T50" fmla="*/ 162 w 162"/>
                  <a:gd name="T51" fmla="*/ 6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2"/>
                  <a:gd name="T79" fmla="*/ 0 h 42"/>
                  <a:gd name="T80" fmla="*/ 162 w 162"/>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2" h="42">
                    <a:moveTo>
                      <a:pt x="162" y="6"/>
                    </a:moveTo>
                    <a:lnTo>
                      <a:pt x="156" y="18"/>
                    </a:lnTo>
                    <a:lnTo>
                      <a:pt x="144" y="18"/>
                    </a:lnTo>
                    <a:lnTo>
                      <a:pt x="132" y="24"/>
                    </a:lnTo>
                    <a:lnTo>
                      <a:pt x="108" y="30"/>
                    </a:lnTo>
                    <a:lnTo>
                      <a:pt x="78" y="36"/>
                    </a:lnTo>
                    <a:lnTo>
                      <a:pt x="42" y="42"/>
                    </a:lnTo>
                    <a:lnTo>
                      <a:pt x="6" y="36"/>
                    </a:lnTo>
                    <a:lnTo>
                      <a:pt x="0" y="36"/>
                    </a:lnTo>
                    <a:lnTo>
                      <a:pt x="6" y="30"/>
                    </a:lnTo>
                    <a:lnTo>
                      <a:pt x="18" y="30"/>
                    </a:lnTo>
                    <a:lnTo>
                      <a:pt x="36" y="30"/>
                    </a:lnTo>
                    <a:lnTo>
                      <a:pt x="54" y="36"/>
                    </a:lnTo>
                    <a:lnTo>
                      <a:pt x="84" y="30"/>
                    </a:lnTo>
                    <a:lnTo>
                      <a:pt x="108" y="24"/>
                    </a:lnTo>
                    <a:lnTo>
                      <a:pt x="120" y="24"/>
                    </a:lnTo>
                    <a:lnTo>
                      <a:pt x="138" y="18"/>
                    </a:lnTo>
                    <a:lnTo>
                      <a:pt x="162" y="6"/>
                    </a:lnTo>
                    <a:lnTo>
                      <a:pt x="162" y="0"/>
                    </a:lnTo>
                    <a:lnTo>
                      <a:pt x="162" y="6"/>
                    </a:lnTo>
                    <a:close/>
                  </a:path>
                </a:pathLst>
              </a:custGeom>
              <a:solidFill>
                <a:srgbClr val="FFD832"/>
              </a:solidFill>
              <a:ln w="9525">
                <a:noFill/>
                <a:round/>
                <a:headEnd/>
                <a:tailEnd/>
              </a:ln>
            </p:spPr>
            <p:txBody>
              <a:bodyPr/>
              <a:lstStyle/>
              <a:p>
                <a:endParaRPr lang="fr-FR"/>
              </a:p>
            </p:txBody>
          </p:sp>
          <p:sp>
            <p:nvSpPr>
              <p:cNvPr id="11346" name="Freeform 104"/>
              <p:cNvSpPr>
                <a:spLocks/>
              </p:cNvSpPr>
              <p:nvPr/>
            </p:nvSpPr>
            <p:spPr bwMode="auto">
              <a:xfrm flipH="1">
                <a:off x="4491" y="2109"/>
                <a:ext cx="42" cy="103"/>
              </a:xfrm>
              <a:custGeom>
                <a:avLst/>
                <a:gdLst>
                  <a:gd name="T0" fmla="*/ 0 w 30"/>
                  <a:gd name="T1" fmla="*/ 24 h 72"/>
                  <a:gd name="T2" fmla="*/ 0 w 30"/>
                  <a:gd name="T3" fmla="*/ 24 h 72"/>
                  <a:gd name="T4" fmla="*/ 6 w 30"/>
                  <a:gd name="T5" fmla="*/ 18 h 72"/>
                  <a:gd name="T6" fmla="*/ 18 w 30"/>
                  <a:gd name="T7" fmla="*/ 18 h 72"/>
                  <a:gd name="T8" fmla="*/ 24 w 30"/>
                  <a:gd name="T9" fmla="*/ 6 h 72"/>
                  <a:gd name="T10" fmla="*/ 24 w 30"/>
                  <a:gd name="T11" fmla="*/ 6 h 72"/>
                  <a:gd name="T12" fmla="*/ 30 w 30"/>
                  <a:gd name="T13" fmla="*/ 0 h 72"/>
                  <a:gd name="T14" fmla="*/ 30 w 30"/>
                  <a:gd name="T15" fmla="*/ 12 h 72"/>
                  <a:gd name="T16" fmla="*/ 24 w 30"/>
                  <a:gd name="T17" fmla="*/ 30 h 72"/>
                  <a:gd name="T18" fmla="*/ 24 w 30"/>
                  <a:gd name="T19" fmla="*/ 30 h 72"/>
                  <a:gd name="T20" fmla="*/ 24 w 30"/>
                  <a:gd name="T21" fmla="*/ 42 h 72"/>
                  <a:gd name="T22" fmla="*/ 24 w 30"/>
                  <a:gd name="T23" fmla="*/ 54 h 72"/>
                  <a:gd name="T24" fmla="*/ 18 w 30"/>
                  <a:gd name="T25" fmla="*/ 66 h 72"/>
                  <a:gd name="T26" fmla="*/ 12 w 30"/>
                  <a:gd name="T27" fmla="*/ 72 h 72"/>
                  <a:gd name="T28" fmla="*/ 12 w 30"/>
                  <a:gd name="T29" fmla="*/ 72 h 72"/>
                  <a:gd name="T30" fmla="*/ 12 w 30"/>
                  <a:gd name="T31" fmla="*/ 66 h 72"/>
                  <a:gd name="T32" fmla="*/ 6 w 30"/>
                  <a:gd name="T33" fmla="*/ 54 h 72"/>
                  <a:gd name="T34" fmla="*/ 6 w 30"/>
                  <a:gd name="T35" fmla="*/ 36 h 72"/>
                  <a:gd name="T36" fmla="*/ 0 w 30"/>
                  <a:gd name="T37" fmla="*/ 24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72"/>
                  <a:gd name="T59" fmla="*/ 30 w 30"/>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72">
                    <a:moveTo>
                      <a:pt x="0" y="24"/>
                    </a:moveTo>
                    <a:lnTo>
                      <a:pt x="0" y="24"/>
                    </a:lnTo>
                    <a:lnTo>
                      <a:pt x="6" y="18"/>
                    </a:lnTo>
                    <a:lnTo>
                      <a:pt x="18" y="18"/>
                    </a:lnTo>
                    <a:lnTo>
                      <a:pt x="24" y="6"/>
                    </a:lnTo>
                    <a:lnTo>
                      <a:pt x="30" y="0"/>
                    </a:lnTo>
                    <a:lnTo>
                      <a:pt x="30" y="12"/>
                    </a:lnTo>
                    <a:lnTo>
                      <a:pt x="24" y="30"/>
                    </a:lnTo>
                    <a:lnTo>
                      <a:pt x="24" y="42"/>
                    </a:lnTo>
                    <a:lnTo>
                      <a:pt x="24" y="54"/>
                    </a:lnTo>
                    <a:lnTo>
                      <a:pt x="18" y="66"/>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sp>
            <p:nvSpPr>
              <p:cNvPr id="11347" name="Freeform 105"/>
              <p:cNvSpPr>
                <a:spLocks/>
              </p:cNvSpPr>
              <p:nvPr/>
            </p:nvSpPr>
            <p:spPr bwMode="auto">
              <a:xfrm flipH="1">
                <a:off x="4282" y="576"/>
                <a:ext cx="331" cy="744"/>
              </a:xfrm>
              <a:custGeom>
                <a:avLst/>
                <a:gdLst>
                  <a:gd name="T0" fmla="*/ 60 w 216"/>
                  <a:gd name="T1" fmla="*/ 0 h 520"/>
                  <a:gd name="T2" fmla="*/ 102 w 216"/>
                  <a:gd name="T3" fmla="*/ 6 h 520"/>
                  <a:gd name="T4" fmla="*/ 138 w 216"/>
                  <a:gd name="T5" fmla="*/ 24 h 520"/>
                  <a:gd name="T6" fmla="*/ 162 w 216"/>
                  <a:gd name="T7" fmla="*/ 42 h 520"/>
                  <a:gd name="T8" fmla="*/ 186 w 216"/>
                  <a:gd name="T9" fmla="*/ 72 h 520"/>
                  <a:gd name="T10" fmla="*/ 210 w 216"/>
                  <a:gd name="T11" fmla="*/ 138 h 520"/>
                  <a:gd name="T12" fmla="*/ 216 w 216"/>
                  <a:gd name="T13" fmla="*/ 215 h 520"/>
                  <a:gd name="T14" fmla="*/ 210 w 216"/>
                  <a:gd name="T15" fmla="*/ 299 h 520"/>
                  <a:gd name="T16" fmla="*/ 192 w 216"/>
                  <a:gd name="T17" fmla="*/ 383 h 520"/>
                  <a:gd name="T18" fmla="*/ 174 w 216"/>
                  <a:gd name="T19" fmla="*/ 448 h 520"/>
                  <a:gd name="T20" fmla="*/ 162 w 216"/>
                  <a:gd name="T21" fmla="*/ 478 h 520"/>
                  <a:gd name="T22" fmla="*/ 150 w 216"/>
                  <a:gd name="T23" fmla="*/ 496 h 520"/>
                  <a:gd name="T24" fmla="*/ 150 w 216"/>
                  <a:gd name="T25" fmla="*/ 496 h 520"/>
                  <a:gd name="T26" fmla="*/ 132 w 216"/>
                  <a:gd name="T27" fmla="*/ 514 h 520"/>
                  <a:gd name="T28" fmla="*/ 114 w 216"/>
                  <a:gd name="T29" fmla="*/ 520 h 520"/>
                  <a:gd name="T30" fmla="*/ 96 w 216"/>
                  <a:gd name="T31" fmla="*/ 508 h 520"/>
                  <a:gd name="T32" fmla="*/ 78 w 216"/>
                  <a:gd name="T33" fmla="*/ 484 h 520"/>
                  <a:gd name="T34" fmla="*/ 54 w 216"/>
                  <a:gd name="T35" fmla="*/ 448 h 520"/>
                  <a:gd name="T36" fmla="*/ 42 w 216"/>
                  <a:gd name="T37" fmla="*/ 407 h 520"/>
                  <a:gd name="T38" fmla="*/ 24 w 216"/>
                  <a:gd name="T39" fmla="*/ 359 h 520"/>
                  <a:gd name="T40" fmla="*/ 12 w 216"/>
                  <a:gd name="T41" fmla="*/ 305 h 520"/>
                  <a:gd name="T42" fmla="*/ 0 w 216"/>
                  <a:gd name="T43" fmla="*/ 198 h 520"/>
                  <a:gd name="T44" fmla="*/ 0 w 216"/>
                  <a:gd name="T45" fmla="*/ 144 h 520"/>
                  <a:gd name="T46" fmla="*/ 0 w 216"/>
                  <a:gd name="T47" fmla="*/ 96 h 520"/>
                  <a:gd name="T48" fmla="*/ 6 w 216"/>
                  <a:gd name="T49" fmla="*/ 60 h 520"/>
                  <a:gd name="T50" fmla="*/ 18 w 216"/>
                  <a:gd name="T51" fmla="*/ 24 h 520"/>
                  <a:gd name="T52" fmla="*/ 36 w 216"/>
                  <a:gd name="T53" fmla="*/ 6 h 520"/>
                  <a:gd name="T54" fmla="*/ 60 w 216"/>
                  <a:gd name="T55" fmla="*/ 0 h 5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6"/>
                  <a:gd name="T85" fmla="*/ 0 h 520"/>
                  <a:gd name="T86" fmla="*/ 216 w 216"/>
                  <a:gd name="T87" fmla="*/ 520 h 5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12700" cmpd="sng">
                <a:noFill/>
                <a:round/>
                <a:headEnd/>
                <a:tailEnd/>
              </a:ln>
            </p:spPr>
            <p:txBody>
              <a:bodyPr/>
              <a:lstStyle/>
              <a:p>
                <a:endParaRPr lang="fr-FR"/>
              </a:p>
            </p:txBody>
          </p:sp>
          <p:sp>
            <p:nvSpPr>
              <p:cNvPr id="11348" name="Freeform 106"/>
              <p:cNvSpPr>
                <a:spLocks/>
              </p:cNvSpPr>
              <p:nvPr/>
            </p:nvSpPr>
            <p:spPr bwMode="auto">
              <a:xfrm flipH="1">
                <a:off x="4272" y="2149"/>
                <a:ext cx="432" cy="1605"/>
              </a:xfrm>
              <a:custGeom>
                <a:avLst/>
                <a:gdLst>
                  <a:gd name="T0" fmla="*/ 521 w 726"/>
                  <a:gd name="T1" fmla="*/ 0 h 1605"/>
                  <a:gd name="T2" fmla="*/ 552 w 726"/>
                  <a:gd name="T3" fmla="*/ 126 h 1605"/>
                  <a:gd name="T4" fmla="*/ 694 w 726"/>
                  <a:gd name="T5" fmla="*/ 205 h 1605"/>
                  <a:gd name="T6" fmla="*/ 647 w 726"/>
                  <a:gd name="T7" fmla="*/ 394 h 1605"/>
                  <a:gd name="T8" fmla="*/ 663 w 726"/>
                  <a:gd name="T9" fmla="*/ 442 h 1605"/>
                  <a:gd name="T10" fmla="*/ 694 w 726"/>
                  <a:gd name="T11" fmla="*/ 489 h 1605"/>
                  <a:gd name="T12" fmla="*/ 726 w 726"/>
                  <a:gd name="T13" fmla="*/ 584 h 1605"/>
                  <a:gd name="T14" fmla="*/ 552 w 726"/>
                  <a:gd name="T15" fmla="*/ 710 h 1605"/>
                  <a:gd name="T16" fmla="*/ 505 w 726"/>
                  <a:gd name="T17" fmla="*/ 915 h 1605"/>
                  <a:gd name="T18" fmla="*/ 473 w 726"/>
                  <a:gd name="T19" fmla="*/ 1010 h 1605"/>
                  <a:gd name="T20" fmla="*/ 568 w 726"/>
                  <a:gd name="T21" fmla="*/ 994 h 1605"/>
                  <a:gd name="T22" fmla="*/ 615 w 726"/>
                  <a:gd name="T23" fmla="*/ 978 h 1605"/>
                  <a:gd name="T24" fmla="*/ 600 w 726"/>
                  <a:gd name="T25" fmla="*/ 1042 h 1605"/>
                  <a:gd name="T26" fmla="*/ 568 w 726"/>
                  <a:gd name="T27" fmla="*/ 1152 h 1605"/>
                  <a:gd name="T28" fmla="*/ 473 w 726"/>
                  <a:gd name="T29" fmla="*/ 1199 h 1605"/>
                  <a:gd name="T30" fmla="*/ 489 w 726"/>
                  <a:gd name="T31" fmla="*/ 1342 h 1605"/>
                  <a:gd name="T32" fmla="*/ 394 w 726"/>
                  <a:gd name="T33" fmla="*/ 1373 h 1605"/>
                  <a:gd name="T34" fmla="*/ 205 w 726"/>
                  <a:gd name="T35" fmla="*/ 1452 h 1605"/>
                  <a:gd name="T36" fmla="*/ 173 w 726"/>
                  <a:gd name="T37" fmla="*/ 1499 h 1605"/>
                  <a:gd name="T38" fmla="*/ 157 w 726"/>
                  <a:gd name="T39" fmla="*/ 1547 h 1605"/>
                  <a:gd name="T40" fmla="*/ 110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12700" cmpd="sng">
                <a:solidFill>
                  <a:schemeClr val="accent2"/>
                </a:solidFill>
                <a:round/>
                <a:headEnd/>
                <a:tailEnd/>
              </a:ln>
            </p:spPr>
            <p:txBody>
              <a:bodyPr wrap="none" anchor="ctr"/>
              <a:lstStyle/>
              <a:p>
                <a:endParaRPr lang="fr-FR"/>
              </a:p>
            </p:txBody>
          </p:sp>
          <p:sp>
            <p:nvSpPr>
              <p:cNvPr id="11349" name="Freeform 107"/>
              <p:cNvSpPr>
                <a:spLocks/>
              </p:cNvSpPr>
              <p:nvPr/>
            </p:nvSpPr>
            <p:spPr bwMode="auto">
              <a:xfrm>
                <a:off x="4425" y="1104"/>
                <a:ext cx="31" cy="215"/>
              </a:xfrm>
              <a:custGeom>
                <a:avLst/>
                <a:gdLst>
                  <a:gd name="T0" fmla="*/ 10 w 52"/>
                  <a:gd name="T1" fmla="*/ 215 h 215"/>
                  <a:gd name="T2" fmla="*/ 38 w 52"/>
                  <a:gd name="T3" fmla="*/ 172 h 215"/>
                  <a:gd name="T4" fmla="*/ 52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12700" cmpd="sng">
                <a:solidFill>
                  <a:schemeClr val="accent2"/>
                </a:solidFill>
                <a:round/>
                <a:headEnd/>
                <a:tailEnd/>
              </a:ln>
            </p:spPr>
            <p:txBody>
              <a:bodyPr wrap="none" anchor="ctr"/>
              <a:lstStyle/>
              <a:p>
                <a:endParaRPr lang="fr-FR"/>
              </a:p>
            </p:txBody>
          </p:sp>
          <p:sp>
            <p:nvSpPr>
              <p:cNvPr id="11350" name="Freeform 108"/>
              <p:cNvSpPr>
                <a:spLocks/>
              </p:cNvSpPr>
              <p:nvPr/>
            </p:nvSpPr>
            <p:spPr bwMode="auto">
              <a:xfrm flipH="1">
                <a:off x="4368" y="1296"/>
                <a:ext cx="288" cy="658"/>
              </a:xfrm>
              <a:custGeom>
                <a:avLst/>
                <a:gdLst>
                  <a:gd name="T0" fmla="*/ 66 w 198"/>
                  <a:gd name="T1" fmla="*/ 0 h 460"/>
                  <a:gd name="T2" fmla="*/ 96 w 198"/>
                  <a:gd name="T3" fmla="*/ 6 h 460"/>
                  <a:gd name="T4" fmla="*/ 126 w 198"/>
                  <a:gd name="T5" fmla="*/ 18 h 460"/>
                  <a:gd name="T6" fmla="*/ 168 w 198"/>
                  <a:gd name="T7" fmla="*/ 60 h 460"/>
                  <a:gd name="T8" fmla="*/ 192 w 198"/>
                  <a:gd name="T9" fmla="*/ 120 h 460"/>
                  <a:gd name="T10" fmla="*/ 198 w 198"/>
                  <a:gd name="T11" fmla="*/ 185 h 460"/>
                  <a:gd name="T12" fmla="*/ 192 w 198"/>
                  <a:gd name="T13" fmla="*/ 257 h 460"/>
                  <a:gd name="T14" fmla="*/ 180 w 198"/>
                  <a:gd name="T15" fmla="*/ 329 h 460"/>
                  <a:gd name="T16" fmla="*/ 162 w 198"/>
                  <a:gd name="T17" fmla="*/ 389 h 460"/>
                  <a:gd name="T18" fmla="*/ 138 w 198"/>
                  <a:gd name="T19" fmla="*/ 436 h 460"/>
                  <a:gd name="T20" fmla="*/ 138 w 198"/>
                  <a:gd name="T21" fmla="*/ 436 h 460"/>
                  <a:gd name="T22" fmla="*/ 120 w 198"/>
                  <a:gd name="T23" fmla="*/ 454 h 460"/>
                  <a:gd name="T24" fmla="*/ 102 w 198"/>
                  <a:gd name="T25" fmla="*/ 460 h 460"/>
                  <a:gd name="T26" fmla="*/ 90 w 198"/>
                  <a:gd name="T27" fmla="*/ 448 h 460"/>
                  <a:gd name="T28" fmla="*/ 72 w 198"/>
                  <a:gd name="T29" fmla="*/ 430 h 460"/>
                  <a:gd name="T30" fmla="*/ 54 w 198"/>
                  <a:gd name="T31" fmla="*/ 401 h 460"/>
                  <a:gd name="T32" fmla="*/ 42 w 198"/>
                  <a:gd name="T33" fmla="*/ 365 h 460"/>
                  <a:gd name="T34" fmla="*/ 18 w 198"/>
                  <a:gd name="T35" fmla="*/ 275 h 460"/>
                  <a:gd name="T36" fmla="*/ 6 w 198"/>
                  <a:gd name="T37" fmla="*/ 174 h 460"/>
                  <a:gd name="T38" fmla="*/ 0 w 198"/>
                  <a:gd name="T39" fmla="*/ 132 h 460"/>
                  <a:gd name="T40" fmla="*/ 6 w 198"/>
                  <a:gd name="T41" fmla="*/ 90 h 460"/>
                  <a:gd name="T42" fmla="*/ 12 w 198"/>
                  <a:gd name="T43" fmla="*/ 54 h 460"/>
                  <a:gd name="T44" fmla="*/ 24 w 198"/>
                  <a:gd name="T45" fmla="*/ 24 h 460"/>
                  <a:gd name="T46" fmla="*/ 42 w 198"/>
                  <a:gd name="T47" fmla="*/ 6 h 460"/>
                  <a:gd name="T48" fmla="*/ 66 w 198"/>
                  <a:gd name="T49" fmla="*/ 0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460"/>
                  <a:gd name="T77" fmla="*/ 198 w 198"/>
                  <a:gd name="T78" fmla="*/ 460 h 4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6586B"/>
              </a:solidFill>
              <a:ln w="9525">
                <a:noFill/>
                <a:round/>
                <a:headEnd/>
                <a:tailEnd/>
              </a:ln>
            </p:spPr>
            <p:txBody>
              <a:bodyPr/>
              <a:lstStyle/>
              <a:p>
                <a:endParaRPr lang="fr-FR"/>
              </a:p>
            </p:txBody>
          </p:sp>
          <p:sp>
            <p:nvSpPr>
              <p:cNvPr id="11351" name="Freeform 109"/>
              <p:cNvSpPr>
                <a:spLocks/>
              </p:cNvSpPr>
              <p:nvPr/>
            </p:nvSpPr>
            <p:spPr bwMode="auto">
              <a:xfrm flipH="1">
                <a:off x="4333" y="1407"/>
                <a:ext cx="275" cy="801"/>
              </a:xfrm>
              <a:custGeom>
                <a:avLst/>
                <a:gdLst>
                  <a:gd name="T0" fmla="*/ 511 w 519"/>
                  <a:gd name="T1" fmla="*/ 0 h 1121"/>
                  <a:gd name="T2" fmla="*/ 448 w 519"/>
                  <a:gd name="T3" fmla="*/ 79 h 1121"/>
                  <a:gd name="T4" fmla="*/ 417 w 519"/>
                  <a:gd name="T5" fmla="*/ 126 h 1121"/>
                  <a:gd name="T6" fmla="*/ 322 w 519"/>
                  <a:gd name="T7" fmla="*/ 158 h 1121"/>
                  <a:gd name="T8" fmla="*/ 275 w 519"/>
                  <a:gd name="T9" fmla="*/ 173 h 1121"/>
                  <a:gd name="T10" fmla="*/ 243 w 519"/>
                  <a:gd name="T11" fmla="*/ 221 h 1121"/>
                  <a:gd name="T12" fmla="*/ 211 w 519"/>
                  <a:gd name="T13" fmla="*/ 316 h 1121"/>
                  <a:gd name="T14" fmla="*/ 259 w 519"/>
                  <a:gd name="T15" fmla="*/ 347 h 1121"/>
                  <a:gd name="T16" fmla="*/ 164 w 519"/>
                  <a:gd name="T17" fmla="*/ 363 h 1121"/>
                  <a:gd name="T18" fmla="*/ 101 w 519"/>
                  <a:gd name="T19" fmla="*/ 473 h 1121"/>
                  <a:gd name="T20" fmla="*/ 53 w 519"/>
                  <a:gd name="T21" fmla="*/ 600 h 1121"/>
                  <a:gd name="T22" fmla="*/ 6 w 519"/>
                  <a:gd name="T23" fmla="*/ 631 h 1121"/>
                  <a:gd name="T24" fmla="*/ 22 w 519"/>
                  <a:gd name="T25" fmla="*/ 679 h 1121"/>
                  <a:gd name="T26" fmla="*/ 164 w 519"/>
                  <a:gd name="T27" fmla="*/ 663 h 1121"/>
                  <a:gd name="T28" fmla="*/ 148 w 519"/>
                  <a:gd name="T29" fmla="*/ 584 h 1121"/>
                  <a:gd name="T30" fmla="*/ 196 w 519"/>
                  <a:gd name="T31" fmla="*/ 552 h 1121"/>
                  <a:gd name="T32" fmla="*/ 211 w 519"/>
                  <a:gd name="T33" fmla="*/ 631 h 1121"/>
                  <a:gd name="T34" fmla="*/ 290 w 519"/>
                  <a:gd name="T35" fmla="*/ 615 h 1121"/>
                  <a:gd name="T36" fmla="*/ 180 w 519"/>
                  <a:gd name="T37" fmla="*/ 742 h 1121"/>
                  <a:gd name="T38" fmla="*/ 227 w 519"/>
                  <a:gd name="T39" fmla="*/ 773 h 1121"/>
                  <a:gd name="T40" fmla="*/ 164 w 519"/>
                  <a:gd name="T41" fmla="*/ 836 h 1121"/>
                  <a:gd name="T42" fmla="*/ 196 w 519"/>
                  <a:gd name="T43" fmla="*/ 915 h 1121"/>
                  <a:gd name="T44" fmla="*/ 117 w 519"/>
                  <a:gd name="T45" fmla="*/ 994 h 1121"/>
                  <a:gd name="T46" fmla="*/ 164 w 519"/>
                  <a:gd name="T47" fmla="*/ 1026 h 1121"/>
                  <a:gd name="T48" fmla="*/ 227 w 519"/>
                  <a:gd name="T49" fmla="*/ 1121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p:spPr>
            <p:txBody>
              <a:bodyPr wrap="none" anchor="ctr"/>
              <a:lstStyle/>
              <a:p>
                <a:endParaRPr lang="fr-FR"/>
              </a:p>
            </p:txBody>
          </p:sp>
          <p:sp>
            <p:nvSpPr>
              <p:cNvPr id="11352" name="Freeform 110"/>
              <p:cNvSpPr>
                <a:spLocks/>
              </p:cNvSpPr>
              <p:nvPr/>
            </p:nvSpPr>
            <p:spPr bwMode="auto">
              <a:xfrm flipH="1">
                <a:off x="4416" y="2160"/>
                <a:ext cx="137" cy="1071"/>
              </a:xfrm>
              <a:custGeom>
                <a:avLst/>
                <a:gdLst>
                  <a:gd name="T0" fmla="*/ 331 w 473"/>
                  <a:gd name="T1" fmla="*/ 0 h 2463"/>
                  <a:gd name="T2" fmla="*/ 379 w 473"/>
                  <a:gd name="T3" fmla="*/ 47 h 2463"/>
                  <a:gd name="T4" fmla="*/ 426 w 473"/>
                  <a:gd name="T5" fmla="*/ 79 h 2463"/>
                  <a:gd name="T6" fmla="*/ 458 w 473"/>
                  <a:gd name="T7" fmla="*/ 174 h 2463"/>
                  <a:gd name="T8" fmla="*/ 410 w 473"/>
                  <a:gd name="T9" fmla="*/ 316 h 2463"/>
                  <a:gd name="T10" fmla="*/ 395 w 473"/>
                  <a:gd name="T11" fmla="*/ 363 h 2463"/>
                  <a:gd name="T12" fmla="*/ 410 w 473"/>
                  <a:gd name="T13" fmla="*/ 411 h 2463"/>
                  <a:gd name="T14" fmla="*/ 473 w 473"/>
                  <a:gd name="T15" fmla="*/ 505 h 2463"/>
                  <a:gd name="T16" fmla="*/ 395 w 473"/>
                  <a:gd name="T17" fmla="*/ 726 h 2463"/>
                  <a:gd name="T18" fmla="*/ 379 w 473"/>
                  <a:gd name="T19" fmla="*/ 837 h 2463"/>
                  <a:gd name="T20" fmla="*/ 379 w 473"/>
                  <a:gd name="T21" fmla="*/ 1026 h 2463"/>
                  <a:gd name="T22" fmla="*/ 284 w 473"/>
                  <a:gd name="T23" fmla="*/ 1089 h 2463"/>
                  <a:gd name="T24" fmla="*/ 252 w 473"/>
                  <a:gd name="T25" fmla="*/ 1231 h 2463"/>
                  <a:gd name="T26" fmla="*/ 221 w 473"/>
                  <a:gd name="T27" fmla="*/ 1389 h 2463"/>
                  <a:gd name="T28" fmla="*/ 174 w 473"/>
                  <a:gd name="T29" fmla="*/ 1405 h 2463"/>
                  <a:gd name="T30" fmla="*/ 126 w 473"/>
                  <a:gd name="T31" fmla="*/ 1437 h 2463"/>
                  <a:gd name="T32" fmla="*/ 47 w 473"/>
                  <a:gd name="T33" fmla="*/ 1673 h 2463"/>
                  <a:gd name="T34" fmla="*/ 63 w 473"/>
                  <a:gd name="T35" fmla="*/ 1721 h 2463"/>
                  <a:gd name="T36" fmla="*/ 31 w 473"/>
                  <a:gd name="T37" fmla="*/ 1815 h 2463"/>
                  <a:gd name="T38" fmla="*/ 47 w 473"/>
                  <a:gd name="T39" fmla="*/ 2021 h 2463"/>
                  <a:gd name="T40" fmla="*/ 16 w 473"/>
                  <a:gd name="T41" fmla="*/ 2115 h 2463"/>
                  <a:gd name="T42" fmla="*/ 95 w 473"/>
                  <a:gd name="T43" fmla="*/ 2194 h 2463"/>
                  <a:gd name="T44" fmla="*/ 63 w 473"/>
                  <a:gd name="T45" fmla="*/ 2242 h 2463"/>
                  <a:gd name="T46" fmla="*/ 0 w 473"/>
                  <a:gd name="T47" fmla="*/ 2463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12700" cmpd="sng">
                <a:solidFill>
                  <a:schemeClr val="accent2"/>
                </a:solidFill>
                <a:round/>
                <a:headEnd/>
                <a:tailEnd/>
              </a:ln>
            </p:spPr>
            <p:txBody>
              <a:bodyPr wrap="none" anchor="ctr"/>
              <a:lstStyle/>
              <a:p>
                <a:endParaRPr lang="fr-FR"/>
              </a:p>
            </p:txBody>
          </p:sp>
          <p:sp>
            <p:nvSpPr>
              <p:cNvPr id="11353" name="Freeform 111"/>
              <p:cNvSpPr>
                <a:spLocks/>
              </p:cNvSpPr>
              <p:nvPr/>
            </p:nvSpPr>
            <p:spPr bwMode="auto">
              <a:xfrm>
                <a:off x="4260" y="1385"/>
                <a:ext cx="133" cy="844"/>
              </a:xfrm>
              <a:custGeom>
                <a:avLst/>
                <a:gdLst>
                  <a:gd name="T0" fmla="*/ 112 w 133"/>
                  <a:gd name="T1" fmla="*/ 844 h 844"/>
                  <a:gd name="T2" fmla="*/ 26 w 133"/>
                  <a:gd name="T3" fmla="*/ 587 h 844"/>
                  <a:gd name="T4" fmla="*/ 40 w 133"/>
                  <a:gd name="T5" fmla="*/ 444 h 844"/>
                  <a:gd name="T6" fmla="*/ 69 w 133"/>
                  <a:gd name="T7" fmla="*/ 358 h 844"/>
                  <a:gd name="T8" fmla="*/ 83 w 133"/>
                  <a:gd name="T9" fmla="*/ 187 h 844"/>
                  <a:gd name="T10" fmla="*/ 126 w 133"/>
                  <a:gd name="T11" fmla="*/ 115 h 844"/>
                  <a:gd name="T12" fmla="*/ 0 60000 65536"/>
                  <a:gd name="T13" fmla="*/ 0 60000 65536"/>
                  <a:gd name="T14" fmla="*/ 0 60000 65536"/>
                  <a:gd name="T15" fmla="*/ 0 60000 65536"/>
                  <a:gd name="T16" fmla="*/ 0 60000 65536"/>
                  <a:gd name="T17" fmla="*/ 0 60000 65536"/>
                  <a:gd name="T18" fmla="*/ 0 w 133"/>
                  <a:gd name="T19" fmla="*/ 0 h 844"/>
                  <a:gd name="T20" fmla="*/ 133 w 133"/>
                  <a:gd name="T21" fmla="*/ 844 h 844"/>
                </a:gdLst>
                <a:ahLst/>
                <a:cxnLst>
                  <a:cxn ang="T12">
                    <a:pos x="T0" y="T1"/>
                  </a:cxn>
                  <a:cxn ang="T13">
                    <a:pos x="T2" y="T3"/>
                  </a:cxn>
                  <a:cxn ang="T14">
                    <a:pos x="T4" y="T5"/>
                  </a:cxn>
                  <a:cxn ang="T15">
                    <a:pos x="T6" y="T7"/>
                  </a:cxn>
                  <a:cxn ang="T16">
                    <a:pos x="T8" y="T9"/>
                  </a:cxn>
                  <a:cxn ang="T17">
                    <a:pos x="T10" y="T11"/>
                  </a:cxn>
                </a:cxnLst>
                <a:rect l="T18" t="T19" r="T20" b="T21"/>
                <a:pathLst>
                  <a:path w="133" h="844">
                    <a:moveTo>
                      <a:pt x="112" y="844"/>
                    </a:moveTo>
                    <a:cubicBezTo>
                      <a:pt x="0" y="769"/>
                      <a:pt x="98" y="694"/>
                      <a:pt x="26" y="587"/>
                    </a:cubicBezTo>
                    <a:cubicBezTo>
                      <a:pt x="31" y="539"/>
                      <a:pt x="31" y="491"/>
                      <a:pt x="40" y="444"/>
                    </a:cubicBezTo>
                    <a:cubicBezTo>
                      <a:pt x="46" y="414"/>
                      <a:pt x="69" y="358"/>
                      <a:pt x="69" y="358"/>
                    </a:cubicBezTo>
                    <a:cubicBezTo>
                      <a:pt x="74" y="301"/>
                      <a:pt x="68" y="242"/>
                      <a:pt x="83" y="187"/>
                    </a:cubicBezTo>
                    <a:cubicBezTo>
                      <a:pt x="133" y="0"/>
                      <a:pt x="126" y="230"/>
                      <a:pt x="126" y="115"/>
                    </a:cubicBezTo>
                  </a:path>
                </a:pathLst>
              </a:custGeom>
              <a:noFill/>
              <a:ln w="76200" cmpd="sng">
                <a:solidFill>
                  <a:schemeClr val="accent2"/>
                </a:solidFill>
                <a:round/>
                <a:headEnd/>
                <a:tailEnd/>
              </a:ln>
            </p:spPr>
            <p:txBody>
              <a:bodyPr wrap="none" anchor="ctr"/>
              <a:lstStyle/>
              <a:p>
                <a:endParaRPr lang="fr-FR"/>
              </a:p>
            </p:txBody>
          </p:sp>
        </p:grpSp>
      </p:grpSp>
      <p:sp>
        <p:nvSpPr>
          <p:cNvPr id="11267" name="Text Box 112"/>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4 treatment</a:t>
            </a:r>
          </a:p>
        </p:txBody>
      </p:sp>
      <p:sp>
        <p:nvSpPr>
          <p:cNvPr id="11268" name="Oval 113"/>
          <p:cNvSpPr>
            <a:spLocks noChangeArrowheads="1"/>
          </p:cNvSpPr>
          <p:nvPr/>
        </p:nvSpPr>
        <p:spPr bwMode="auto">
          <a:xfrm>
            <a:off x="987425" y="6021388"/>
            <a:ext cx="304800" cy="304800"/>
          </a:xfrm>
          <a:prstGeom prst="ellipse">
            <a:avLst/>
          </a:prstGeom>
          <a:solidFill>
            <a:srgbClr val="FFFF00"/>
          </a:solidFill>
          <a:ln w="9525">
            <a:solidFill>
              <a:schemeClr val="tx1"/>
            </a:solidFill>
            <a:round/>
            <a:headEnd/>
            <a:tailEnd/>
          </a:ln>
        </p:spPr>
        <p:txBody>
          <a:bodyPr wrap="none" anchor="ctr"/>
          <a:lstStyle/>
          <a:p>
            <a:endParaRPr lang="fr-FR"/>
          </a:p>
        </p:txBody>
      </p:sp>
      <p:sp>
        <p:nvSpPr>
          <p:cNvPr id="11269" name="Text Box 114"/>
          <p:cNvSpPr txBox="1">
            <a:spLocks noChangeArrowheads="1"/>
          </p:cNvSpPr>
          <p:nvPr/>
        </p:nvSpPr>
        <p:spPr bwMode="auto">
          <a:xfrm>
            <a:off x="1371600" y="5949950"/>
            <a:ext cx="5759450" cy="457200"/>
          </a:xfrm>
          <a:prstGeom prst="rect">
            <a:avLst/>
          </a:prstGeom>
          <a:noFill/>
          <a:ln w="136525">
            <a:noFill/>
            <a:miter lim="800000"/>
            <a:headEnd/>
            <a:tailEnd/>
          </a:ln>
        </p:spPr>
        <p:txBody>
          <a:bodyPr>
            <a:spAutoFit/>
          </a:bodyPr>
          <a:lstStyle/>
          <a:p>
            <a:pPr eaLnBrk="0" hangingPunct="0">
              <a:spcBef>
                <a:spcPct val="50000"/>
              </a:spcBef>
            </a:pPr>
            <a:r>
              <a:rPr lang="en-US"/>
              <a:t>Closed shunts disconnections stage by stage  </a:t>
            </a:r>
          </a:p>
        </p:txBody>
      </p:sp>
      <p:sp>
        <p:nvSpPr>
          <p:cNvPr id="11270" name="Text Box 115"/>
          <p:cNvSpPr txBox="1">
            <a:spLocks noChangeArrowheads="1"/>
          </p:cNvSpPr>
          <p:nvPr/>
        </p:nvSpPr>
        <p:spPr bwMode="auto">
          <a:xfrm>
            <a:off x="1371600" y="6308725"/>
            <a:ext cx="7772400" cy="457200"/>
          </a:xfrm>
          <a:prstGeom prst="rect">
            <a:avLst/>
          </a:prstGeom>
          <a:noFill/>
          <a:ln w="136525">
            <a:noFill/>
            <a:miter lim="800000"/>
            <a:headEnd/>
            <a:tailEnd/>
          </a:ln>
        </p:spPr>
        <p:txBody>
          <a:bodyPr>
            <a:spAutoFit/>
          </a:bodyPr>
          <a:lstStyle/>
          <a:p>
            <a:pPr eaLnBrk="0" hangingPunct="0">
              <a:spcBef>
                <a:spcPct val="50000"/>
              </a:spcBef>
            </a:pPr>
            <a:r>
              <a:rPr lang="en-US"/>
              <a:t>Preserved open vicarious shunt varicose (marginal) shunts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descr="Grands confettis"/>
          <p:cNvSpPr>
            <a:spLocks noChangeArrowheads="1"/>
          </p:cNvSpPr>
          <p:nvPr/>
        </p:nvSpPr>
        <p:spPr bwMode="auto">
          <a:xfrm>
            <a:off x="539750" y="3059113"/>
            <a:ext cx="8153400" cy="2819400"/>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12291" name="Rectangle 3" descr="Petits confettis"/>
          <p:cNvSpPr>
            <a:spLocks noChangeArrowheads="1"/>
          </p:cNvSpPr>
          <p:nvPr/>
        </p:nvSpPr>
        <p:spPr bwMode="auto">
          <a:xfrm>
            <a:off x="539750" y="1196975"/>
            <a:ext cx="8153400" cy="1717675"/>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12292" name="Rectangle 4" descr="Briques horizontales"/>
          <p:cNvSpPr>
            <a:spLocks noChangeArrowheads="1"/>
          </p:cNvSpPr>
          <p:nvPr/>
        </p:nvSpPr>
        <p:spPr bwMode="auto">
          <a:xfrm>
            <a:off x="539750" y="1001713"/>
            <a:ext cx="8153400" cy="53340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12293" name="Rectangle 5"/>
          <p:cNvSpPr>
            <a:spLocks noChangeArrowheads="1"/>
          </p:cNvSpPr>
          <p:nvPr/>
        </p:nvSpPr>
        <p:spPr bwMode="auto">
          <a:xfrm>
            <a:off x="539750" y="1916113"/>
            <a:ext cx="6997700" cy="38100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74758" name="Rectangle 6"/>
          <p:cNvSpPr>
            <a:spLocks noChangeArrowheads="1"/>
          </p:cNvSpPr>
          <p:nvPr/>
        </p:nvSpPr>
        <p:spPr bwMode="auto">
          <a:xfrm>
            <a:off x="539750"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12295" name="Line 7"/>
          <p:cNvSpPr>
            <a:spLocks noChangeShapeType="1"/>
          </p:cNvSpPr>
          <p:nvPr/>
        </p:nvSpPr>
        <p:spPr bwMode="auto">
          <a:xfrm>
            <a:off x="539750" y="2982913"/>
            <a:ext cx="8153400" cy="0"/>
          </a:xfrm>
          <a:prstGeom prst="line">
            <a:avLst/>
          </a:prstGeom>
          <a:noFill/>
          <a:ln w="76200">
            <a:solidFill>
              <a:schemeClr val="accent1"/>
            </a:solidFill>
            <a:round/>
            <a:headEnd/>
            <a:tailEnd/>
          </a:ln>
        </p:spPr>
        <p:txBody>
          <a:bodyPr wrap="none" anchor="ctr"/>
          <a:lstStyle/>
          <a:p>
            <a:endParaRPr lang="fr-FR"/>
          </a:p>
        </p:txBody>
      </p:sp>
      <p:sp>
        <p:nvSpPr>
          <p:cNvPr id="12296" name="Rectangle 8"/>
          <p:cNvSpPr>
            <a:spLocks noChangeArrowheads="1"/>
          </p:cNvSpPr>
          <p:nvPr/>
        </p:nvSpPr>
        <p:spPr bwMode="auto">
          <a:xfrm>
            <a:off x="2373313"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2297" name="Rectangle 9"/>
          <p:cNvSpPr>
            <a:spLocks noChangeArrowheads="1"/>
          </p:cNvSpPr>
          <p:nvPr/>
        </p:nvSpPr>
        <p:spPr bwMode="auto">
          <a:xfrm>
            <a:off x="4548188"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2298" name="Rectangle 10"/>
          <p:cNvSpPr>
            <a:spLocks noChangeArrowheads="1"/>
          </p:cNvSpPr>
          <p:nvPr/>
        </p:nvSpPr>
        <p:spPr bwMode="auto">
          <a:xfrm>
            <a:off x="6110288" y="1535113"/>
            <a:ext cx="136525"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2299" name="Rectangle 11"/>
          <p:cNvSpPr>
            <a:spLocks noChangeArrowheads="1"/>
          </p:cNvSpPr>
          <p:nvPr/>
        </p:nvSpPr>
        <p:spPr bwMode="auto">
          <a:xfrm>
            <a:off x="3462338" y="2276475"/>
            <a:ext cx="341312"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2300" name="Rectangle 12"/>
          <p:cNvSpPr>
            <a:spLocks noChangeArrowheads="1"/>
          </p:cNvSpPr>
          <p:nvPr/>
        </p:nvSpPr>
        <p:spPr bwMode="auto">
          <a:xfrm>
            <a:off x="7197725" y="2297113"/>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2301" name="Rectangle 13" descr="Grands confettis"/>
          <p:cNvSpPr>
            <a:spLocks noChangeArrowheads="1"/>
          </p:cNvSpPr>
          <p:nvPr/>
        </p:nvSpPr>
        <p:spPr bwMode="auto">
          <a:xfrm>
            <a:off x="1500188" y="620713"/>
            <a:ext cx="5910262" cy="1066800"/>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sp>
        <p:nvSpPr>
          <p:cNvPr id="12302" name="Text Box 14"/>
          <p:cNvSpPr txBox="1">
            <a:spLocks noChangeArrowheads="1"/>
          </p:cNvSpPr>
          <p:nvPr/>
        </p:nvSpPr>
        <p:spPr bwMode="auto">
          <a:xfrm>
            <a:off x="2779713" y="908050"/>
            <a:ext cx="3736975" cy="466725"/>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a:t>Angioma, angiokeratoma</a:t>
            </a:r>
          </a:p>
        </p:txBody>
      </p:sp>
      <p:sp>
        <p:nvSpPr>
          <p:cNvPr id="12303" name="Text Box 15"/>
          <p:cNvSpPr txBox="1">
            <a:spLocks noChangeArrowheads="1"/>
          </p:cNvSpPr>
          <p:nvPr/>
        </p:nvSpPr>
        <p:spPr bwMode="auto">
          <a:xfrm>
            <a:off x="3421063" y="4292600"/>
            <a:ext cx="1871662"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Deep veins </a:t>
            </a:r>
          </a:p>
        </p:txBody>
      </p:sp>
      <p:sp>
        <p:nvSpPr>
          <p:cNvPr id="12304" name="Text Box 16"/>
          <p:cNvSpPr txBox="1">
            <a:spLocks noChangeArrowheads="1"/>
          </p:cNvSpPr>
          <p:nvPr/>
        </p:nvSpPr>
        <p:spPr bwMode="auto">
          <a:xfrm>
            <a:off x="7772400" y="1060450"/>
            <a:ext cx="831850"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12305" name="Text Box 17"/>
          <p:cNvSpPr txBox="1">
            <a:spLocks noChangeArrowheads="1"/>
          </p:cNvSpPr>
          <p:nvPr/>
        </p:nvSpPr>
        <p:spPr bwMode="auto">
          <a:xfrm>
            <a:off x="3930650" y="2781300"/>
            <a:ext cx="3233738"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perforators escape points</a:t>
            </a:r>
          </a:p>
        </p:txBody>
      </p:sp>
      <p:sp>
        <p:nvSpPr>
          <p:cNvPr id="12306" name="Line 18"/>
          <p:cNvSpPr>
            <a:spLocks noChangeShapeType="1"/>
          </p:cNvSpPr>
          <p:nvPr/>
        </p:nvSpPr>
        <p:spPr bwMode="auto">
          <a:xfrm rot="10800000">
            <a:off x="5851525" y="2133600"/>
            <a:ext cx="1279525" cy="0"/>
          </a:xfrm>
          <a:prstGeom prst="line">
            <a:avLst/>
          </a:prstGeom>
          <a:noFill/>
          <a:ln w="136525">
            <a:solidFill>
              <a:srgbClr val="FF3300"/>
            </a:solidFill>
            <a:round/>
            <a:headEnd/>
            <a:tailEnd type="triangle" w="med" len="med"/>
          </a:ln>
        </p:spPr>
        <p:txBody>
          <a:bodyPr/>
          <a:lstStyle/>
          <a:p>
            <a:endParaRPr lang="fr-FR"/>
          </a:p>
        </p:txBody>
      </p:sp>
      <p:sp>
        <p:nvSpPr>
          <p:cNvPr id="12307" name="Line 19"/>
          <p:cNvSpPr>
            <a:spLocks noChangeShapeType="1"/>
          </p:cNvSpPr>
          <p:nvPr/>
        </p:nvSpPr>
        <p:spPr bwMode="auto">
          <a:xfrm rot="10800000">
            <a:off x="1755775" y="2133600"/>
            <a:ext cx="1279525" cy="0"/>
          </a:xfrm>
          <a:prstGeom prst="line">
            <a:avLst/>
          </a:prstGeom>
          <a:noFill/>
          <a:ln w="136525">
            <a:solidFill>
              <a:srgbClr val="FF3300"/>
            </a:solidFill>
            <a:round/>
            <a:headEnd/>
            <a:tailEnd type="triangle" w="med" len="med"/>
          </a:ln>
        </p:spPr>
        <p:txBody>
          <a:bodyPr/>
          <a:lstStyle/>
          <a:p>
            <a:endParaRPr lang="fr-FR"/>
          </a:p>
        </p:txBody>
      </p:sp>
      <p:sp>
        <p:nvSpPr>
          <p:cNvPr id="12308" name="Line 20"/>
          <p:cNvSpPr>
            <a:spLocks noChangeShapeType="1"/>
          </p:cNvSpPr>
          <p:nvPr/>
        </p:nvSpPr>
        <p:spPr bwMode="auto">
          <a:xfrm rot="10800000">
            <a:off x="1179513" y="4076700"/>
            <a:ext cx="1279525" cy="0"/>
          </a:xfrm>
          <a:prstGeom prst="line">
            <a:avLst/>
          </a:prstGeom>
          <a:noFill/>
          <a:ln w="136525">
            <a:solidFill>
              <a:srgbClr val="FF3300"/>
            </a:solidFill>
            <a:round/>
            <a:headEnd/>
            <a:tailEnd type="triangle" w="med" len="med"/>
          </a:ln>
        </p:spPr>
        <p:txBody>
          <a:bodyPr/>
          <a:lstStyle/>
          <a:p>
            <a:endParaRPr lang="fr-FR"/>
          </a:p>
        </p:txBody>
      </p:sp>
      <p:sp>
        <p:nvSpPr>
          <p:cNvPr id="12309" name="Line 21"/>
          <p:cNvSpPr>
            <a:spLocks noChangeShapeType="1"/>
          </p:cNvSpPr>
          <p:nvPr/>
        </p:nvSpPr>
        <p:spPr bwMode="auto">
          <a:xfrm rot="10800000">
            <a:off x="4700588" y="4076700"/>
            <a:ext cx="1279525" cy="0"/>
          </a:xfrm>
          <a:prstGeom prst="line">
            <a:avLst/>
          </a:prstGeom>
          <a:noFill/>
          <a:ln w="136525">
            <a:solidFill>
              <a:srgbClr val="FF3300"/>
            </a:solidFill>
            <a:round/>
            <a:headEnd/>
            <a:tailEnd type="triangle" w="med" len="med"/>
          </a:ln>
        </p:spPr>
        <p:txBody>
          <a:bodyPr/>
          <a:lstStyle/>
          <a:p>
            <a:endParaRPr lang="fr-FR"/>
          </a:p>
        </p:txBody>
      </p:sp>
      <p:sp>
        <p:nvSpPr>
          <p:cNvPr id="12310" name="Line 22"/>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12311" name="Line 23"/>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12312" name="Line 24"/>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12313" name="Line 25"/>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12314" name="Line 26"/>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12315" name="Line 27"/>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12316" name="Line 28"/>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12317" name="Line 29"/>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12318" name="Text Box 30"/>
          <p:cNvSpPr txBox="1">
            <a:spLocks noChangeArrowheads="1"/>
          </p:cNvSpPr>
          <p:nvPr/>
        </p:nvSpPr>
        <p:spPr bwMode="auto">
          <a:xfrm>
            <a:off x="0" y="5181600"/>
            <a:ext cx="9144000" cy="12493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Cutaneous angioma : </a:t>
            </a:r>
            <a:r>
              <a:rPr lang="en-US">
                <a:solidFill>
                  <a:srgbClr val="FF3300"/>
                </a:solidFill>
              </a:rPr>
              <a:t>incompetent superficial and deep veins</a:t>
            </a:r>
            <a:r>
              <a:rPr lang="en-US"/>
              <a:t>:  Despite the deep incompetence, if the Marginal vein shows a diastolic reflux ; the treatment is = pattern </a:t>
            </a:r>
            <a:r>
              <a:rPr lang="en-US" sz="2800">
                <a:solidFill>
                  <a:srgbClr val="FF3300"/>
                </a:solidFill>
              </a:rPr>
              <a:t>2 and 4. </a:t>
            </a:r>
            <a:endParaRPr lang="en-US" sz="2000">
              <a:solidFill>
                <a:srgbClr val="FF3300"/>
              </a:solidFill>
            </a:endParaRPr>
          </a:p>
        </p:txBody>
      </p:sp>
      <p:sp>
        <p:nvSpPr>
          <p:cNvPr id="12319" name="Line 31"/>
          <p:cNvSpPr>
            <a:spLocks noChangeShapeType="1"/>
          </p:cNvSpPr>
          <p:nvPr/>
        </p:nvSpPr>
        <p:spPr bwMode="auto">
          <a:xfrm rot="10800000">
            <a:off x="6748463" y="4005263"/>
            <a:ext cx="1279525" cy="0"/>
          </a:xfrm>
          <a:prstGeom prst="line">
            <a:avLst/>
          </a:prstGeom>
          <a:noFill/>
          <a:ln w="136525">
            <a:solidFill>
              <a:srgbClr val="FF3300"/>
            </a:solidFill>
            <a:round/>
            <a:headEnd/>
            <a:tailEnd type="triangle" w="med" len="med"/>
          </a:ln>
        </p:spPr>
        <p:txBody>
          <a:bodyPr/>
          <a:lstStyle/>
          <a:p>
            <a:endParaRPr lang="fr-FR"/>
          </a:p>
        </p:txBody>
      </p:sp>
      <p:sp>
        <p:nvSpPr>
          <p:cNvPr id="12320" name="Line 32"/>
          <p:cNvSpPr>
            <a:spLocks noChangeShapeType="1"/>
          </p:cNvSpPr>
          <p:nvPr/>
        </p:nvSpPr>
        <p:spPr bwMode="auto">
          <a:xfrm rot="10800000">
            <a:off x="3035300" y="4076700"/>
            <a:ext cx="1279525" cy="0"/>
          </a:xfrm>
          <a:prstGeom prst="line">
            <a:avLst/>
          </a:prstGeom>
          <a:noFill/>
          <a:ln w="136525">
            <a:solidFill>
              <a:srgbClr val="FF3300"/>
            </a:solidFill>
            <a:round/>
            <a:headEnd/>
            <a:tailEnd type="triangle" w="med" len="med"/>
          </a:ln>
        </p:spPr>
        <p:txBody>
          <a:bodyPr/>
          <a:lstStyle/>
          <a:p>
            <a:endParaRPr lang="fr-FR"/>
          </a:p>
        </p:txBody>
      </p:sp>
      <p:sp>
        <p:nvSpPr>
          <p:cNvPr id="12321" name="Freeform 33"/>
          <p:cNvSpPr>
            <a:spLocks/>
          </p:cNvSpPr>
          <p:nvPr/>
        </p:nvSpPr>
        <p:spPr bwMode="auto">
          <a:xfrm>
            <a:off x="3613150" y="2679700"/>
            <a:ext cx="11113" cy="1397000"/>
          </a:xfrm>
          <a:custGeom>
            <a:avLst/>
            <a:gdLst>
              <a:gd name="T0" fmla="*/ 0 w 8"/>
              <a:gd name="T1" fmla="*/ 880 h 880"/>
              <a:gd name="T2" fmla="*/ 8 w 8"/>
              <a:gd name="T3" fmla="*/ 0 h 880"/>
              <a:gd name="T4" fmla="*/ 0 60000 65536"/>
              <a:gd name="T5" fmla="*/ 0 60000 65536"/>
              <a:gd name="T6" fmla="*/ 0 w 8"/>
              <a:gd name="T7" fmla="*/ 0 h 880"/>
              <a:gd name="T8" fmla="*/ 8 w 8"/>
              <a:gd name="T9" fmla="*/ 880 h 880"/>
            </a:gdLst>
            <a:ahLst/>
            <a:cxnLst>
              <a:cxn ang="T4">
                <a:pos x="T0" y="T1"/>
              </a:cxn>
              <a:cxn ang="T5">
                <a:pos x="T2" y="T3"/>
              </a:cxn>
            </a:cxnLst>
            <a:rect l="T6" t="T7" r="T8" b="T9"/>
            <a:pathLst>
              <a:path w="8" h="880">
                <a:moveTo>
                  <a:pt x="0" y="880"/>
                </a:moveTo>
                <a:lnTo>
                  <a:pt x="8" y="0"/>
                </a:lnTo>
              </a:path>
            </a:pathLst>
          </a:custGeom>
          <a:noFill/>
          <a:ln w="57150" cap="flat" cmpd="sng">
            <a:solidFill>
              <a:srgbClr val="FF3300"/>
            </a:solidFill>
            <a:prstDash val="solid"/>
            <a:round/>
            <a:headEnd type="oval" w="med" len="med"/>
            <a:tailEnd type="triangle" w="med" len="med"/>
          </a:ln>
        </p:spPr>
        <p:txBody>
          <a:bodyPr/>
          <a:lstStyle/>
          <a:p>
            <a:endParaRPr lang="fr-FR"/>
          </a:p>
        </p:txBody>
      </p:sp>
      <p:sp>
        <p:nvSpPr>
          <p:cNvPr id="12322" name="Freeform 34"/>
          <p:cNvSpPr>
            <a:spLocks/>
          </p:cNvSpPr>
          <p:nvPr/>
        </p:nvSpPr>
        <p:spPr bwMode="auto">
          <a:xfrm>
            <a:off x="7377113" y="2605088"/>
            <a:ext cx="11112" cy="1397000"/>
          </a:xfrm>
          <a:custGeom>
            <a:avLst/>
            <a:gdLst>
              <a:gd name="T0" fmla="*/ 0 w 8"/>
              <a:gd name="T1" fmla="*/ 880 h 880"/>
              <a:gd name="T2" fmla="*/ 8 w 8"/>
              <a:gd name="T3" fmla="*/ 0 h 880"/>
              <a:gd name="T4" fmla="*/ 0 60000 65536"/>
              <a:gd name="T5" fmla="*/ 0 60000 65536"/>
              <a:gd name="T6" fmla="*/ 0 w 8"/>
              <a:gd name="T7" fmla="*/ 0 h 880"/>
              <a:gd name="T8" fmla="*/ 8 w 8"/>
              <a:gd name="T9" fmla="*/ 880 h 880"/>
            </a:gdLst>
            <a:ahLst/>
            <a:cxnLst>
              <a:cxn ang="T4">
                <a:pos x="T0" y="T1"/>
              </a:cxn>
              <a:cxn ang="T5">
                <a:pos x="T2" y="T3"/>
              </a:cxn>
            </a:cxnLst>
            <a:rect l="T6" t="T7" r="T8" b="T9"/>
            <a:pathLst>
              <a:path w="8" h="880">
                <a:moveTo>
                  <a:pt x="0" y="880"/>
                </a:moveTo>
                <a:lnTo>
                  <a:pt x="8" y="0"/>
                </a:lnTo>
              </a:path>
            </a:pathLst>
          </a:custGeom>
          <a:noFill/>
          <a:ln w="57150" cap="flat" cmpd="sng">
            <a:solidFill>
              <a:srgbClr val="FF3300"/>
            </a:solidFill>
            <a:prstDash val="solid"/>
            <a:round/>
            <a:headEnd type="oval" w="med" len="med"/>
            <a:tailEnd type="triangle" w="med" len="med"/>
          </a:ln>
        </p:spPr>
        <p:txBody>
          <a:bodyPr/>
          <a:lstStyle/>
          <a:p>
            <a:endParaRPr lang="fr-FR"/>
          </a:p>
        </p:txBody>
      </p:sp>
      <p:sp>
        <p:nvSpPr>
          <p:cNvPr id="12323" name="Rectangle 35"/>
          <p:cNvSpPr>
            <a:spLocks noChangeArrowheads="1"/>
          </p:cNvSpPr>
          <p:nvPr/>
        </p:nvSpPr>
        <p:spPr bwMode="auto">
          <a:xfrm>
            <a:off x="147955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12324" name="Text Box 36"/>
          <p:cNvSpPr txBox="1">
            <a:spLocks noChangeArrowheads="1"/>
          </p:cNvSpPr>
          <p:nvPr/>
        </p:nvSpPr>
        <p:spPr bwMode="auto">
          <a:xfrm>
            <a:off x="2012950" y="1844675"/>
            <a:ext cx="4159250"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Superf. Vein = eg Marginal vein</a:t>
            </a:r>
          </a:p>
        </p:txBody>
      </p:sp>
      <p:sp>
        <p:nvSpPr>
          <p:cNvPr id="12325" name="Line 37"/>
          <p:cNvSpPr>
            <a:spLocks noChangeShapeType="1"/>
          </p:cNvSpPr>
          <p:nvPr/>
        </p:nvSpPr>
        <p:spPr bwMode="auto">
          <a:xfrm>
            <a:off x="539750" y="2133600"/>
            <a:ext cx="895350" cy="0"/>
          </a:xfrm>
          <a:prstGeom prst="line">
            <a:avLst/>
          </a:prstGeom>
          <a:noFill/>
          <a:ln w="136525">
            <a:solidFill>
              <a:schemeClr val="bg1"/>
            </a:solidFill>
            <a:round/>
            <a:headEnd/>
            <a:tailEnd type="triangle" w="med" len="med"/>
          </a:ln>
        </p:spPr>
        <p:txBody>
          <a:bodyPr/>
          <a:lstStyle/>
          <a:p>
            <a:endParaRPr lang="fr-FR"/>
          </a:p>
        </p:txBody>
      </p:sp>
      <p:sp>
        <p:nvSpPr>
          <p:cNvPr id="12326" name="Freeform 38"/>
          <p:cNvSpPr>
            <a:spLocks/>
          </p:cNvSpPr>
          <p:nvPr/>
        </p:nvSpPr>
        <p:spPr bwMode="auto">
          <a:xfrm>
            <a:off x="1677988" y="2133600"/>
            <a:ext cx="4762" cy="1909763"/>
          </a:xfrm>
          <a:custGeom>
            <a:avLst/>
            <a:gdLst>
              <a:gd name="T0" fmla="*/ 0 w 4"/>
              <a:gd name="T1" fmla="*/ 0 h 1203"/>
              <a:gd name="T2" fmla="*/ 4 w 4"/>
              <a:gd name="T3" fmla="*/ 1203 h 1203"/>
              <a:gd name="T4" fmla="*/ 0 60000 65536"/>
              <a:gd name="T5" fmla="*/ 0 60000 65536"/>
              <a:gd name="T6" fmla="*/ 0 w 4"/>
              <a:gd name="T7" fmla="*/ 0 h 1203"/>
              <a:gd name="T8" fmla="*/ 4 w 4"/>
              <a:gd name="T9" fmla="*/ 1203 h 1203"/>
            </a:gdLst>
            <a:ahLst/>
            <a:cxnLst>
              <a:cxn ang="T4">
                <a:pos x="T0" y="T1"/>
              </a:cxn>
              <a:cxn ang="T5">
                <a:pos x="T2" y="T3"/>
              </a:cxn>
            </a:cxnLst>
            <a:rect l="T6" t="T7" r="T8" b="T9"/>
            <a:pathLst>
              <a:path w="4" h="1203">
                <a:moveTo>
                  <a:pt x="0" y="0"/>
                </a:moveTo>
                <a:lnTo>
                  <a:pt x="4" y="1203"/>
                </a:lnTo>
              </a:path>
            </a:pathLst>
          </a:custGeom>
          <a:noFill/>
          <a:ln w="57150" cap="flat" cmpd="sng">
            <a:solidFill>
              <a:schemeClr val="bg1"/>
            </a:solidFill>
            <a:prstDash val="solid"/>
            <a:round/>
            <a:headEnd type="oval" w="med" len="med"/>
            <a:tailEnd type="triangle" w="med" len="med"/>
          </a:ln>
        </p:spPr>
        <p:txBody>
          <a:bodyPr/>
          <a:lstStyle/>
          <a:p>
            <a:endParaRPr lang="fr-FR"/>
          </a:p>
        </p:txBody>
      </p:sp>
      <p:sp>
        <p:nvSpPr>
          <p:cNvPr id="12327" name="Text Box 40"/>
          <p:cNvSpPr txBox="1">
            <a:spLocks noChangeArrowheads="1"/>
          </p:cNvSpPr>
          <p:nvPr/>
        </p:nvSpPr>
        <p:spPr bwMode="auto">
          <a:xfrm>
            <a:off x="1884363" y="2565400"/>
            <a:ext cx="1463675" cy="82232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Re-entry perf.</a:t>
            </a:r>
          </a:p>
        </p:txBody>
      </p:sp>
      <p:sp>
        <p:nvSpPr>
          <p:cNvPr id="12328" name="Text Box 41"/>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923925" y="2565400"/>
            <a:ext cx="6977063" cy="1570038"/>
          </a:xfrm>
          <a:prstGeom prst="rect">
            <a:avLst/>
          </a:prstGeom>
          <a:noFill/>
          <a:ln w="136525">
            <a:noFill/>
            <a:miter lim="800000"/>
            <a:headEnd/>
            <a:tailEnd/>
          </a:ln>
        </p:spPr>
        <p:txBody>
          <a:bodyPr>
            <a:spAutoFit/>
          </a:bodyPr>
          <a:lstStyle/>
          <a:p>
            <a:pPr eaLnBrk="0" hangingPunct="0">
              <a:spcBef>
                <a:spcPct val="50000"/>
              </a:spcBef>
            </a:pPr>
            <a:r>
              <a:rPr lang="en-US"/>
              <a:t>Since these patterns are frequently associated not only with lymphatic malformations, but other VM patterns according to their topography and feature, see below some examples: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99" name="Text Box 15"/>
          <p:cNvSpPr txBox="1">
            <a:spLocks noChangeArrowheads="1"/>
          </p:cNvSpPr>
          <p:nvPr/>
        </p:nvSpPr>
        <p:spPr bwMode="auto">
          <a:xfrm>
            <a:off x="4283968" y="548680"/>
            <a:ext cx="3614195" cy="1015663"/>
          </a:xfrm>
          <a:prstGeom prst="rect">
            <a:avLst/>
          </a:prstGeom>
          <a:noFill/>
          <a:ln w="9525">
            <a:noFill/>
            <a:miter lim="800000"/>
            <a:headEnd/>
            <a:tailEnd/>
          </a:ln>
          <a:effectLst/>
        </p:spPr>
        <p:txBody>
          <a:bodyPr wrap="none">
            <a:spAutoFit/>
          </a:bodyPr>
          <a:lstStyle/>
          <a:p>
            <a:pPr algn="ctr"/>
            <a:r>
              <a:rPr lang="fr-FR" sz="2000" b="1" dirty="0">
                <a:solidFill>
                  <a:srgbClr val="FFCC00"/>
                </a:solidFill>
              </a:rPr>
              <a:t>CAVA VEIN</a:t>
            </a:r>
          </a:p>
          <a:p>
            <a:pPr algn="ctr"/>
            <a:endParaRPr lang="fr-FR" sz="2000" b="1" dirty="0">
              <a:solidFill>
                <a:srgbClr val="FFCC00"/>
              </a:solidFill>
            </a:endParaRPr>
          </a:p>
          <a:p>
            <a:pPr algn="ctr"/>
            <a:r>
              <a:rPr lang="fr-FR" sz="2000" b="1" dirty="0">
                <a:solidFill>
                  <a:srgbClr val="FFCC00"/>
                </a:solidFill>
              </a:rPr>
              <a:t>DEEP and SPRFICIAL VEINS</a:t>
            </a:r>
          </a:p>
        </p:txBody>
      </p:sp>
      <p:pic>
        <p:nvPicPr>
          <p:cNvPr id="13" name="Picture 2" descr="88627"/>
          <p:cNvPicPr>
            <a:picLocks noChangeAspect="1" noChangeArrowheads="1"/>
          </p:cNvPicPr>
          <p:nvPr/>
        </p:nvPicPr>
        <p:blipFill>
          <a:blip r:embed="rId3" cstate="print"/>
          <a:srcRect/>
          <a:stretch>
            <a:fillRect/>
          </a:stretch>
        </p:blipFill>
        <p:spPr bwMode="auto">
          <a:xfrm>
            <a:off x="5292080" y="1988840"/>
            <a:ext cx="1728192" cy="3238953"/>
          </a:xfrm>
          <a:prstGeom prst="rect">
            <a:avLst/>
          </a:prstGeom>
          <a:noFill/>
        </p:spPr>
      </p:pic>
      <p:sp>
        <p:nvSpPr>
          <p:cNvPr id="17" name="ZoneTexte 16"/>
          <p:cNvSpPr txBox="1"/>
          <p:nvPr/>
        </p:nvSpPr>
        <p:spPr>
          <a:xfrm>
            <a:off x="251520" y="2420888"/>
            <a:ext cx="3744416" cy="3539430"/>
          </a:xfrm>
          <a:prstGeom prst="rect">
            <a:avLst/>
          </a:prstGeom>
          <a:noFill/>
        </p:spPr>
        <p:txBody>
          <a:bodyPr wrap="square" rtlCol="0">
            <a:spAutoFit/>
          </a:bodyPr>
          <a:lstStyle/>
          <a:p>
            <a:r>
              <a:rPr lang="fr-FR" sz="3200" dirty="0">
                <a:solidFill>
                  <a:schemeClr val="bg1"/>
                </a:solidFill>
              </a:rPr>
              <a:t>Duplex </a:t>
            </a:r>
            <a:r>
              <a:rPr lang="fr-FR" sz="3200" dirty="0" err="1">
                <a:solidFill>
                  <a:schemeClr val="bg1"/>
                </a:solidFill>
              </a:rPr>
              <a:t>anatomic</a:t>
            </a:r>
            <a:r>
              <a:rPr lang="fr-FR" sz="3200" dirty="0">
                <a:solidFill>
                  <a:schemeClr val="bg1"/>
                </a:solidFill>
              </a:rPr>
              <a:t> and </a:t>
            </a:r>
            <a:r>
              <a:rPr lang="fr-FR" sz="3200" dirty="0" err="1">
                <a:solidFill>
                  <a:srgbClr val="FF0000"/>
                </a:solidFill>
              </a:rPr>
              <a:t>hemodynamic</a:t>
            </a:r>
            <a:r>
              <a:rPr lang="fr-FR" sz="3200" dirty="0">
                <a:solidFill>
                  <a:srgbClr val="FF0000"/>
                </a:solidFill>
              </a:rPr>
              <a:t> </a:t>
            </a:r>
            <a:r>
              <a:rPr lang="fr-FR" sz="3200" dirty="0" err="1">
                <a:solidFill>
                  <a:srgbClr val="FF0000"/>
                </a:solidFill>
              </a:rPr>
              <a:t>mapping</a:t>
            </a:r>
            <a:r>
              <a:rPr lang="fr-FR" sz="3200" dirty="0">
                <a:solidFill>
                  <a:srgbClr val="FF0000"/>
                </a:solidFill>
              </a:rPr>
              <a:t> </a:t>
            </a:r>
            <a:r>
              <a:rPr lang="fr-FR" sz="3200" dirty="0">
                <a:solidFill>
                  <a:schemeClr val="bg1"/>
                </a:solidFill>
              </a:rPr>
              <a:t>BECAUSE </a:t>
            </a:r>
            <a:r>
              <a:rPr lang="fr-FR" sz="3200" dirty="0" err="1">
                <a:solidFill>
                  <a:schemeClr val="bg1"/>
                </a:solidFill>
              </a:rPr>
              <a:t>most</a:t>
            </a:r>
            <a:r>
              <a:rPr lang="fr-FR" sz="3200" dirty="0">
                <a:solidFill>
                  <a:schemeClr val="bg1"/>
                </a:solidFill>
              </a:rPr>
              <a:t> malformative </a:t>
            </a:r>
            <a:r>
              <a:rPr lang="fr-FR" sz="3200" dirty="0" err="1">
                <a:solidFill>
                  <a:schemeClr val="bg1"/>
                </a:solidFill>
              </a:rPr>
              <a:t>veins</a:t>
            </a:r>
            <a:r>
              <a:rPr lang="fr-FR" sz="3200" dirty="0">
                <a:solidFill>
                  <a:schemeClr val="bg1"/>
                </a:solidFill>
              </a:rPr>
              <a:t> are </a:t>
            </a:r>
            <a:r>
              <a:rPr lang="fr-FR" sz="3200" dirty="0" err="1">
                <a:solidFill>
                  <a:srgbClr val="FF0000"/>
                </a:solidFill>
              </a:rPr>
              <a:t>draining</a:t>
            </a:r>
            <a:r>
              <a:rPr lang="fr-FR" sz="3200" dirty="0">
                <a:solidFill>
                  <a:srgbClr val="FF0000"/>
                </a:solidFill>
              </a:rPr>
              <a:t> </a:t>
            </a:r>
            <a:r>
              <a:rPr lang="fr-FR" sz="3200" dirty="0" err="1">
                <a:solidFill>
                  <a:srgbClr val="FF0000"/>
                </a:solidFill>
              </a:rPr>
              <a:t>pathways</a:t>
            </a:r>
            <a:r>
              <a:rPr lang="fr-FR" sz="3200" dirty="0">
                <a:solidFill>
                  <a:srgbClr val="FF0000"/>
                </a:solidFill>
              </a:rPr>
              <a:t> </a:t>
            </a:r>
            <a:r>
              <a:rPr lang="fr-FR" sz="3200" dirty="0" err="1">
                <a:solidFill>
                  <a:schemeClr val="bg1"/>
                </a:solidFill>
              </a:rPr>
              <a:t>which</a:t>
            </a:r>
            <a:r>
              <a:rPr lang="fr-FR" sz="3200" dirty="0">
                <a:solidFill>
                  <a:schemeClr val="bg1"/>
                </a:solidFill>
              </a:rPr>
              <a:t> are to </a:t>
            </a:r>
            <a:r>
              <a:rPr lang="fr-FR" sz="3200" dirty="0" err="1">
                <a:solidFill>
                  <a:schemeClr val="bg1"/>
                </a:solidFill>
              </a:rPr>
              <a:t>be</a:t>
            </a:r>
            <a:r>
              <a:rPr lang="fr-FR" sz="3200" dirty="0">
                <a:solidFill>
                  <a:schemeClr val="bg1"/>
                </a:solidFill>
              </a:rPr>
              <a:t> </a:t>
            </a:r>
            <a:r>
              <a:rPr lang="fr-FR" sz="3200" dirty="0" err="1">
                <a:solidFill>
                  <a:srgbClr val="FF0000"/>
                </a:solidFill>
              </a:rPr>
              <a:t>respected</a:t>
            </a:r>
            <a:r>
              <a:rPr lang="fr-FR" sz="3200" dirty="0">
                <a:solidFill>
                  <a:srgbClr val="FF0000"/>
                </a:solidFill>
              </a:rPr>
              <a:t> </a:t>
            </a:r>
          </a:p>
        </p:txBody>
      </p:sp>
      <p:sp>
        <p:nvSpPr>
          <p:cNvPr id="18" name="AutoShape 3"/>
          <p:cNvSpPr>
            <a:spLocks noChangeArrowheads="1"/>
          </p:cNvSpPr>
          <p:nvPr/>
        </p:nvSpPr>
        <p:spPr bwMode="auto">
          <a:xfrm>
            <a:off x="683568" y="764704"/>
            <a:ext cx="2225675" cy="114300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b="1" dirty="0" err="1">
                <a:solidFill>
                  <a:schemeClr val="bg1"/>
                </a:solidFill>
              </a:rPr>
              <a:t>Venous</a:t>
            </a:r>
            <a:endParaRPr lang="fr-FR" b="1" dirty="0">
              <a:solidFill>
                <a:schemeClr val="bg1"/>
              </a:solidFill>
            </a:endParaRPr>
          </a:p>
          <a:p>
            <a:pPr algn="ctr"/>
            <a:r>
              <a:rPr lang="fr-FR" b="1" u="sng" dirty="0" err="1">
                <a:solidFill>
                  <a:schemeClr val="bg1"/>
                </a:solidFill>
              </a:rPr>
              <a:t>Troncular</a:t>
            </a:r>
            <a:endParaRPr lang="fr-FR"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18799"/>
                                        </p:tgtEl>
                                        <p:attrNameLst>
                                          <p:attrName>style.visibility</p:attrName>
                                        </p:attrNameLst>
                                      </p:cBhvr>
                                      <p:to>
                                        <p:strVal val="visible"/>
                                      </p:to>
                                    </p:set>
                                    <p:animEffect transition="in" filter="wipe(up)">
                                      <p:cBhvr>
                                        <p:cTn id="7" dur="300"/>
                                        <p:tgtEl>
                                          <p:spTgt spid="11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9"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99" name="Text Box 15"/>
          <p:cNvSpPr txBox="1">
            <a:spLocks noChangeArrowheads="1"/>
          </p:cNvSpPr>
          <p:nvPr/>
        </p:nvSpPr>
        <p:spPr bwMode="auto">
          <a:xfrm>
            <a:off x="4283968" y="548680"/>
            <a:ext cx="3614195" cy="1015663"/>
          </a:xfrm>
          <a:prstGeom prst="rect">
            <a:avLst/>
          </a:prstGeom>
          <a:noFill/>
          <a:ln w="9525">
            <a:noFill/>
            <a:miter lim="800000"/>
            <a:headEnd/>
            <a:tailEnd/>
          </a:ln>
          <a:effectLst/>
        </p:spPr>
        <p:txBody>
          <a:bodyPr wrap="none">
            <a:spAutoFit/>
          </a:bodyPr>
          <a:lstStyle/>
          <a:p>
            <a:pPr algn="ctr"/>
            <a:r>
              <a:rPr lang="fr-FR" sz="2000" b="1" dirty="0">
                <a:solidFill>
                  <a:srgbClr val="FFCC00"/>
                </a:solidFill>
              </a:rPr>
              <a:t>CAVA VEIN</a:t>
            </a:r>
          </a:p>
          <a:p>
            <a:pPr algn="ctr"/>
            <a:endParaRPr lang="fr-FR" sz="2000" b="1" dirty="0">
              <a:solidFill>
                <a:srgbClr val="FFCC00"/>
              </a:solidFill>
            </a:endParaRPr>
          </a:p>
          <a:p>
            <a:pPr algn="ctr"/>
            <a:r>
              <a:rPr lang="fr-FR" sz="2000" b="1" dirty="0">
                <a:solidFill>
                  <a:srgbClr val="FFCC00"/>
                </a:solidFill>
              </a:rPr>
              <a:t>DEEP and SPRFICIAL VEINS</a:t>
            </a:r>
          </a:p>
        </p:txBody>
      </p:sp>
      <p:pic>
        <p:nvPicPr>
          <p:cNvPr id="13" name="Picture 2" descr="88627"/>
          <p:cNvPicPr>
            <a:picLocks noChangeAspect="1" noChangeArrowheads="1"/>
          </p:cNvPicPr>
          <p:nvPr/>
        </p:nvPicPr>
        <p:blipFill>
          <a:blip r:embed="rId2" cstate="print"/>
          <a:srcRect/>
          <a:stretch>
            <a:fillRect/>
          </a:stretch>
        </p:blipFill>
        <p:spPr bwMode="auto">
          <a:xfrm>
            <a:off x="5292080" y="1988840"/>
            <a:ext cx="1728192" cy="3238953"/>
          </a:xfrm>
          <a:prstGeom prst="rect">
            <a:avLst/>
          </a:prstGeom>
          <a:noFill/>
        </p:spPr>
      </p:pic>
      <p:sp>
        <p:nvSpPr>
          <p:cNvPr id="17" name="ZoneTexte 16"/>
          <p:cNvSpPr txBox="1"/>
          <p:nvPr/>
        </p:nvSpPr>
        <p:spPr>
          <a:xfrm>
            <a:off x="251520" y="2420888"/>
            <a:ext cx="7416824" cy="2554545"/>
          </a:xfrm>
          <a:prstGeom prst="rect">
            <a:avLst/>
          </a:prstGeom>
          <a:noFill/>
        </p:spPr>
        <p:txBody>
          <a:bodyPr wrap="square" rtlCol="0">
            <a:spAutoFit/>
          </a:bodyPr>
          <a:lstStyle/>
          <a:p>
            <a:r>
              <a:rPr lang="fr-FR" sz="3200" dirty="0" err="1">
                <a:solidFill>
                  <a:schemeClr val="bg1"/>
                </a:solidFill>
              </a:rPr>
              <a:t>Asymptomatic</a:t>
            </a:r>
            <a:r>
              <a:rPr lang="fr-FR" sz="3200" dirty="0">
                <a:solidFill>
                  <a:schemeClr val="bg1"/>
                </a:solidFill>
              </a:rPr>
              <a:t>, </a:t>
            </a:r>
          </a:p>
          <a:p>
            <a:r>
              <a:rPr lang="fr-FR" sz="3200" dirty="0">
                <a:solidFill>
                  <a:schemeClr val="bg1"/>
                </a:solidFill>
              </a:rPr>
              <a:t>Pain , </a:t>
            </a:r>
          </a:p>
          <a:p>
            <a:r>
              <a:rPr lang="fr-FR" sz="3200" dirty="0" err="1">
                <a:solidFill>
                  <a:schemeClr val="bg1"/>
                </a:solidFill>
              </a:rPr>
              <a:t>limited</a:t>
            </a:r>
            <a:r>
              <a:rPr lang="fr-FR" sz="3200" dirty="0">
                <a:solidFill>
                  <a:schemeClr val="bg1"/>
                </a:solidFill>
              </a:rPr>
              <a:t> </a:t>
            </a:r>
            <a:r>
              <a:rPr lang="fr-FR" sz="3200" dirty="0" err="1">
                <a:solidFill>
                  <a:schemeClr val="bg1"/>
                </a:solidFill>
              </a:rPr>
              <a:t>function</a:t>
            </a:r>
            <a:r>
              <a:rPr lang="fr-FR" sz="3200" dirty="0">
                <a:solidFill>
                  <a:schemeClr val="bg1"/>
                </a:solidFill>
              </a:rPr>
              <a:t> </a:t>
            </a:r>
          </a:p>
          <a:p>
            <a:r>
              <a:rPr lang="fr-FR" sz="3200" dirty="0" err="1">
                <a:solidFill>
                  <a:schemeClr val="bg1"/>
                </a:solidFill>
              </a:rPr>
              <a:t>Thrombosis</a:t>
            </a:r>
            <a:r>
              <a:rPr lang="fr-FR" sz="3200" dirty="0">
                <a:solidFill>
                  <a:schemeClr val="bg1"/>
                </a:solidFill>
              </a:rPr>
              <a:t>, </a:t>
            </a:r>
          </a:p>
          <a:p>
            <a:r>
              <a:rPr lang="fr-FR" sz="3200" dirty="0" err="1">
                <a:solidFill>
                  <a:srgbClr val="FF0000"/>
                </a:solidFill>
              </a:rPr>
              <a:t>Pulmonar</a:t>
            </a:r>
            <a:r>
              <a:rPr lang="fr-FR" sz="3200" dirty="0">
                <a:solidFill>
                  <a:srgbClr val="FF0000"/>
                </a:solidFill>
              </a:rPr>
              <a:t> </a:t>
            </a:r>
            <a:r>
              <a:rPr lang="fr-FR" sz="3200" dirty="0" err="1">
                <a:solidFill>
                  <a:srgbClr val="FF0000"/>
                </a:solidFill>
              </a:rPr>
              <a:t>Emboly</a:t>
            </a:r>
            <a:r>
              <a:rPr lang="fr-FR" sz="3200" dirty="0">
                <a:solidFill>
                  <a:schemeClr val="bg1"/>
                </a:solidFill>
              </a:rPr>
              <a:t> (</a:t>
            </a:r>
            <a:r>
              <a:rPr lang="fr-FR" sz="3200" dirty="0" err="1">
                <a:solidFill>
                  <a:schemeClr val="bg1"/>
                </a:solidFill>
              </a:rPr>
              <a:t>chronic</a:t>
            </a:r>
            <a:r>
              <a:rPr lang="fr-FR" sz="3200" dirty="0">
                <a:solidFill>
                  <a:schemeClr val="bg1"/>
                </a:solidFill>
              </a:rPr>
              <a:t>….)</a:t>
            </a:r>
          </a:p>
        </p:txBody>
      </p:sp>
      <p:sp>
        <p:nvSpPr>
          <p:cNvPr id="18" name="AutoShape 3"/>
          <p:cNvSpPr>
            <a:spLocks noChangeArrowheads="1"/>
          </p:cNvSpPr>
          <p:nvPr/>
        </p:nvSpPr>
        <p:spPr bwMode="auto">
          <a:xfrm>
            <a:off x="683568" y="764704"/>
            <a:ext cx="2225675" cy="114300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b="1" dirty="0" err="1">
                <a:solidFill>
                  <a:schemeClr val="bg1"/>
                </a:solidFill>
              </a:rPr>
              <a:t>Venous</a:t>
            </a:r>
            <a:endParaRPr lang="fr-FR" b="1" dirty="0">
              <a:solidFill>
                <a:schemeClr val="bg1"/>
              </a:solidFill>
            </a:endParaRPr>
          </a:p>
          <a:p>
            <a:pPr algn="ctr"/>
            <a:r>
              <a:rPr lang="fr-FR" b="1" u="sng" dirty="0" err="1">
                <a:solidFill>
                  <a:schemeClr val="bg1"/>
                </a:solidFill>
              </a:rPr>
              <a:t>Troncular</a:t>
            </a:r>
            <a:endParaRPr lang="fr-FR"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18799"/>
                                        </p:tgtEl>
                                        <p:attrNameLst>
                                          <p:attrName>style.visibility</p:attrName>
                                        </p:attrNameLst>
                                      </p:cBhvr>
                                      <p:to>
                                        <p:strVal val="visible"/>
                                      </p:to>
                                    </p:set>
                                    <p:animEffect transition="in" filter="wipe(up)">
                                      <p:cBhvr>
                                        <p:cTn id="7" dur="300"/>
                                        <p:tgtEl>
                                          <p:spTgt spid="11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9" descr="C:\Documents and Settings\Annouk Bisdorff\Desktop\Images\Professionnel\vasculaire\anomalies vasculaires\RICH ,Metheven\Metheven3.bmp"/>
          <p:cNvPicPr>
            <a:picLocks noChangeAspect="1" noChangeArrowheads="1"/>
          </p:cNvPicPr>
          <p:nvPr/>
        </p:nvPicPr>
        <p:blipFill>
          <a:blip r:embed="rId2" cstate="print"/>
          <a:srcRect/>
          <a:stretch>
            <a:fillRect/>
          </a:stretch>
        </p:blipFill>
        <p:spPr bwMode="auto">
          <a:xfrm>
            <a:off x="7380312" y="764704"/>
            <a:ext cx="1008112" cy="646745"/>
          </a:xfrm>
          <a:prstGeom prst="rect">
            <a:avLst/>
          </a:prstGeom>
          <a:noFill/>
          <a:ln w="9525">
            <a:noFill/>
            <a:miter lim="800000"/>
            <a:headEnd/>
            <a:tailEnd/>
          </a:ln>
        </p:spPr>
      </p:pic>
      <p:sp>
        <p:nvSpPr>
          <p:cNvPr id="5" name="ZoneTexte 4"/>
          <p:cNvSpPr txBox="1"/>
          <p:nvPr/>
        </p:nvSpPr>
        <p:spPr>
          <a:xfrm>
            <a:off x="0" y="188640"/>
            <a:ext cx="9144000" cy="6124754"/>
          </a:xfrm>
          <a:prstGeom prst="rect">
            <a:avLst/>
          </a:prstGeom>
          <a:noFill/>
        </p:spPr>
        <p:txBody>
          <a:bodyPr wrap="square" rtlCol="0">
            <a:spAutoFit/>
          </a:bodyPr>
          <a:lstStyle/>
          <a:p>
            <a:r>
              <a:rPr lang="fr-FR" sz="4000" dirty="0" err="1">
                <a:solidFill>
                  <a:srgbClr val="FF0000"/>
                </a:solidFill>
              </a:rPr>
              <a:t>Vascular</a:t>
            </a:r>
            <a:r>
              <a:rPr lang="fr-FR" sz="4000" dirty="0">
                <a:solidFill>
                  <a:srgbClr val="FF0000"/>
                </a:solidFill>
              </a:rPr>
              <a:t> </a:t>
            </a:r>
            <a:r>
              <a:rPr lang="fr-FR" sz="4000" dirty="0" err="1">
                <a:solidFill>
                  <a:srgbClr val="FF0000"/>
                </a:solidFill>
              </a:rPr>
              <a:t>tumors</a:t>
            </a:r>
            <a:r>
              <a:rPr lang="fr-FR" sz="4000" dirty="0">
                <a:solidFill>
                  <a:srgbClr val="FF0000"/>
                </a:solidFill>
              </a:rPr>
              <a:t> are not malformation but :</a:t>
            </a:r>
          </a:p>
          <a:p>
            <a:r>
              <a:rPr lang="fr-FR" sz="3200" dirty="0">
                <a:solidFill>
                  <a:schemeClr val="bg1"/>
                </a:solidFill>
              </a:rPr>
              <a:t>-</a:t>
            </a:r>
            <a:r>
              <a:rPr lang="fr-FR" sz="3200" dirty="0" err="1">
                <a:solidFill>
                  <a:schemeClr val="bg1"/>
                </a:solidFill>
              </a:rPr>
              <a:t>Rapidly</a:t>
            </a:r>
            <a:r>
              <a:rPr lang="fr-FR" sz="3200" dirty="0">
                <a:solidFill>
                  <a:schemeClr val="bg1"/>
                </a:solidFill>
              </a:rPr>
              <a:t> </a:t>
            </a:r>
            <a:r>
              <a:rPr lang="fr-FR" sz="3200" dirty="0" err="1">
                <a:solidFill>
                  <a:schemeClr val="bg1"/>
                </a:solidFill>
              </a:rPr>
              <a:t>Congenital</a:t>
            </a:r>
            <a:r>
              <a:rPr lang="fr-FR" sz="3200" dirty="0">
                <a:solidFill>
                  <a:schemeClr val="bg1"/>
                </a:solidFill>
              </a:rPr>
              <a:t> </a:t>
            </a:r>
            <a:r>
              <a:rPr lang="fr-FR" sz="3200" dirty="0" err="1">
                <a:solidFill>
                  <a:schemeClr val="bg1"/>
                </a:solidFill>
              </a:rPr>
              <a:t>hemangiomas</a:t>
            </a:r>
            <a:r>
              <a:rPr lang="fr-FR" sz="3200" dirty="0">
                <a:solidFill>
                  <a:schemeClr val="bg1"/>
                </a:solidFill>
              </a:rPr>
              <a:t> (RICH)</a:t>
            </a:r>
          </a:p>
          <a:p>
            <a:r>
              <a:rPr lang="fr-FR" sz="3200" dirty="0">
                <a:solidFill>
                  <a:schemeClr val="bg1"/>
                </a:solidFill>
              </a:rPr>
              <a:t>-Non </a:t>
            </a:r>
            <a:r>
              <a:rPr lang="fr-FR" sz="3200" dirty="0" err="1">
                <a:solidFill>
                  <a:schemeClr val="bg1"/>
                </a:solidFill>
              </a:rPr>
              <a:t>involuting</a:t>
            </a:r>
            <a:r>
              <a:rPr lang="fr-FR" sz="3200" dirty="0">
                <a:solidFill>
                  <a:schemeClr val="bg1"/>
                </a:solidFill>
              </a:rPr>
              <a:t> </a:t>
            </a:r>
            <a:r>
              <a:rPr lang="fr-FR" sz="3200" dirty="0" err="1">
                <a:solidFill>
                  <a:schemeClr val="bg1"/>
                </a:solidFill>
              </a:rPr>
              <a:t>Congenital</a:t>
            </a:r>
            <a:r>
              <a:rPr lang="fr-FR" sz="3200" dirty="0">
                <a:solidFill>
                  <a:schemeClr val="bg1"/>
                </a:solidFill>
              </a:rPr>
              <a:t> </a:t>
            </a:r>
            <a:r>
              <a:rPr lang="fr-FR" sz="3200" dirty="0" err="1">
                <a:solidFill>
                  <a:schemeClr val="bg1"/>
                </a:solidFill>
              </a:rPr>
              <a:t>hemangiomas</a:t>
            </a:r>
            <a:r>
              <a:rPr lang="fr-FR" sz="3200" dirty="0">
                <a:solidFill>
                  <a:schemeClr val="bg1"/>
                </a:solidFill>
              </a:rPr>
              <a:t> (NICH</a:t>
            </a:r>
            <a:r>
              <a:rPr lang="fr-FR" dirty="0">
                <a:solidFill>
                  <a:schemeClr val="bg1"/>
                </a:solidFill>
              </a:rPr>
              <a:t>)</a:t>
            </a:r>
          </a:p>
          <a:p>
            <a:r>
              <a:rPr lang="fr-FR" dirty="0">
                <a:solidFill>
                  <a:schemeClr val="bg1"/>
                </a:solidFill>
              </a:rPr>
              <a:t>-</a:t>
            </a:r>
            <a:r>
              <a:rPr lang="fr-FR" sz="3200" dirty="0" err="1">
                <a:solidFill>
                  <a:schemeClr val="bg1"/>
                </a:solidFill>
              </a:rPr>
              <a:t>Tufted</a:t>
            </a:r>
            <a:r>
              <a:rPr lang="fr-FR" sz="3200" dirty="0">
                <a:solidFill>
                  <a:schemeClr val="bg1"/>
                </a:solidFill>
              </a:rPr>
              <a:t> </a:t>
            </a:r>
            <a:r>
              <a:rPr lang="fr-FR" sz="3200" dirty="0" err="1">
                <a:solidFill>
                  <a:schemeClr val="bg1"/>
                </a:solidFill>
              </a:rPr>
              <a:t>angioma</a:t>
            </a:r>
            <a:r>
              <a:rPr lang="fr-FR" sz="3200" dirty="0">
                <a:solidFill>
                  <a:schemeClr val="bg1"/>
                </a:solidFill>
              </a:rPr>
              <a:t> </a:t>
            </a:r>
          </a:p>
          <a:p>
            <a:r>
              <a:rPr lang="fr-FR" sz="3200" dirty="0">
                <a:solidFill>
                  <a:schemeClr val="bg1"/>
                </a:solidFill>
              </a:rPr>
              <a:t>- </a:t>
            </a:r>
            <a:r>
              <a:rPr lang="fr-FR" sz="3200" dirty="0" err="1">
                <a:solidFill>
                  <a:schemeClr val="bg1"/>
                </a:solidFill>
              </a:rPr>
              <a:t>Kaposiform</a:t>
            </a:r>
            <a:r>
              <a:rPr lang="fr-FR" sz="3200" dirty="0">
                <a:solidFill>
                  <a:schemeClr val="bg1"/>
                </a:solidFill>
              </a:rPr>
              <a:t> </a:t>
            </a:r>
            <a:r>
              <a:rPr lang="fr-FR" sz="3200" dirty="0" err="1">
                <a:solidFill>
                  <a:schemeClr val="bg1"/>
                </a:solidFill>
              </a:rPr>
              <a:t>hemangioendothelioma</a:t>
            </a:r>
            <a:r>
              <a:rPr lang="fr-FR" sz="3200" dirty="0">
                <a:solidFill>
                  <a:schemeClr val="bg1"/>
                </a:solidFill>
              </a:rPr>
              <a:t> </a:t>
            </a:r>
          </a:p>
          <a:p>
            <a:r>
              <a:rPr lang="fr-FR" dirty="0">
                <a:solidFill>
                  <a:schemeClr val="bg1"/>
                </a:solidFill>
              </a:rPr>
              <a:t>	-</a:t>
            </a:r>
            <a:r>
              <a:rPr lang="fr-FR" dirty="0" err="1">
                <a:solidFill>
                  <a:schemeClr val="bg1"/>
                </a:solidFill>
              </a:rPr>
              <a:t>differential</a:t>
            </a:r>
            <a:r>
              <a:rPr lang="fr-FR" dirty="0">
                <a:solidFill>
                  <a:schemeClr val="bg1"/>
                </a:solidFill>
              </a:rPr>
              <a:t> </a:t>
            </a:r>
            <a:r>
              <a:rPr lang="fr-FR" dirty="0" err="1">
                <a:solidFill>
                  <a:schemeClr val="bg1"/>
                </a:solidFill>
              </a:rPr>
              <a:t>diagnosis</a:t>
            </a:r>
            <a:r>
              <a:rPr lang="fr-FR" dirty="0">
                <a:solidFill>
                  <a:schemeClr val="bg1"/>
                </a:solidFill>
              </a:rPr>
              <a:t> </a:t>
            </a:r>
            <a:r>
              <a:rPr lang="fr-FR" dirty="0" err="1">
                <a:solidFill>
                  <a:schemeClr val="bg1"/>
                </a:solidFill>
              </a:rPr>
              <a:t>with</a:t>
            </a:r>
            <a:r>
              <a:rPr lang="fr-FR" dirty="0">
                <a:solidFill>
                  <a:schemeClr val="bg1"/>
                </a:solidFill>
              </a:rPr>
              <a:t> </a:t>
            </a:r>
            <a:r>
              <a:rPr lang="fr-FR" dirty="0" err="1">
                <a:solidFill>
                  <a:schemeClr val="bg1"/>
                </a:solidFill>
              </a:rPr>
              <a:t>vascular</a:t>
            </a:r>
            <a:r>
              <a:rPr lang="fr-FR" dirty="0">
                <a:solidFill>
                  <a:schemeClr val="bg1"/>
                </a:solidFill>
              </a:rPr>
              <a:t> malformations </a:t>
            </a:r>
          </a:p>
          <a:p>
            <a:r>
              <a:rPr lang="fr-FR" dirty="0">
                <a:solidFill>
                  <a:schemeClr val="bg1"/>
                </a:solidFill>
              </a:rPr>
              <a:t>	-</a:t>
            </a:r>
            <a:r>
              <a:rPr lang="fr-FR" dirty="0" err="1">
                <a:solidFill>
                  <a:schemeClr val="bg1"/>
                </a:solidFill>
              </a:rPr>
              <a:t>benign</a:t>
            </a:r>
            <a:r>
              <a:rPr lang="fr-FR" dirty="0">
                <a:solidFill>
                  <a:schemeClr val="bg1"/>
                </a:solidFill>
              </a:rPr>
              <a:t>  BUT </a:t>
            </a:r>
            <a:r>
              <a:rPr lang="fr-FR" dirty="0" err="1">
                <a:solidFill>
                  <a:schemeClr val="bg1"/>
                </a:solidFill>
              </a:rPr>
              <a:t>may</a:t>
            </a:r>
            <a:r>
              <a:rPr lang="fr-FR" dirty="0">
                <a:solidFill>
                  <a:schemeClr val="bg1"/>
                </a:solidFill>
              </a:rPr>
              <a:t> </a:t>
            </a:r>
            <a:r>
              <a:rPr lang="fr-FR" dirty="0" err="1">
                <a:solidFill>
                  <a:schemeClr val="bg1"/>
                </a:solidFill>
              </a:rPr>
              <a:t>be</a:t>
            </a:r>
            <a:r>
              <a:rPr lang="fr-FR" dirty="0">
                <a:solidFill>
                  <a:schemeClr val="bg1"/>
                </a:solidFill>
              </a:rPr>
              <a:t> </a:t>
            </a:r>
            <a:r>
              <a:rPr lang="fr-FR" dirty="0" err="1">
                <a:solidFill>
                  <a:schemeClr val="bg1"/>
                </a:solidFill>
              </a:rPr>
              <a:t>dangerous</a:t>
            </a:r>
            <a:r>
              <a:rPr lang="fr-FR" dirty="0">
                <a:solidFill>
                  <a:schemeClr val="bg1"/>
                </a:solidFill>
              </a:rPr>
              <a:t>  </a:t>
            </a:r>
            <a:r>
              <a:rPr lang="fr-FR" dirty="0" err="1">
                <a:solidFill>
                  <a:schemeClr val="bg1"/>
                </a:solidFill>
              </a:rPr>
              <a:t>when</a:t>
            </a:r>
            <a:r>
              <a:rPr lang="fr-FR" dirty="0">
                <a:solidFill>
                  <a:schemeClr val="bg1"/>
                </a:solidFill>
              </a:rPr>
              <a:t> </a:t>
            </a:r>
            <a:r>
              <a:rPr lang="fr-FR" dirty="0" err="1">
                <a:solidFill>
                  <a:schemeClr val="bg1"/>
                </a:solidFill>
              </a:rPr>
              <a:t>combined</a:t>
            </a:r>
            <a:r>
              <a:rPr lang="fr-FR" dirty="0">
                <a:solidFill>
                  <a:schemeClr val="bg1"/>
                </a:solidFill>
              </a:rPr>
              <a:t> </a:t>
            </a:r>
            <a:r>
              <a:rPr lang="fr-FR" dirty="0" err="1">
                <a:solidFill>
                  <a:schemeClr val="bg1"/>
                </a:solidFill>
              </a:rPr>
              <a:t>with</a:t>
            </a:r>
            <a:r>
              <a:rPr lang="fr-FR" dirty="0">
                <a:solidFill>
                  <a:schemeClr val="bg1"/>
                </a:solidFill>
              </a:rPr>
              <a:t> </a:t>
            </a:r>
            <a:r>
              <a:rPr lang="fr-FR" sz="2800" dirty="0" err="1">
                <a:solidFill>
                  <a:srgbClr val="FF0000"/>
                </a:solidFill>
              </a:rPr>
              <a:t>Kasabach</a:t>
            </a:r>
            <a:r>
              <a:rPr lang="fr-FR" sz="2800" dirty="0">
                <a:solidFill>
                  <a:srgbClr val="FF0000"/>
                </a:solidFill>
              </a:rPr>
              <a:t>-</a:t>
            </a:r>
            <a:r>
              <a:rPr lang="fr-FR" sz="2800" dirty="0" err="1">
                <a:solidFill>
                  <a:srgbClr val="FF0000"/>
                </a:solidFill>
              </a:rPr>
              <a:t>Merrit</a:t>
            </a:r>
            <a:r>
              <a:rPr lang="fr-FR" sz="2800" dirty="0">
                <a:solidFill>
                  <a:srgbClr val="FF0000"/>
                </a:solidFill>
              </a:rPr>
              <a:t>  syndrome </a:t>
            </a:r>
            <a:r>
              <a:rPr lang="fr-FR" dirty="0"/>
              <a:t> </a:t>
            </a:r>
            <a:r>
              <a:rPr lang="fr-FR" dirty="0">
                <a:solidFill>
                  <a:schemeClr val="bg1"/>
                </a:solidFill>
              </a:rPr>
              <a:t>(</a:t>
            </a:r>
            <a:r>
              <a:rPr lang="fr-FR" b="1" dirty="0" err="1">
                <a:solidFill>
                  <a:schemeClr val="bg1"/>
                </a:solidFill>
              </a:rPr>
              <a:t>Hemangioma</a:t>
            </a:r>
            <a:r>
              <a:rPr lang="fr-FR" b="1" dirty="0">
                <a:solidFill>
                  <a:schemeClr val="bg1"/>
                </a:solidFill>
              </a:rPr>
              <a:t> </a:t>
            </a:r>
            <a:r>
              <a:rPr lang="fr-FR" b="1" dirty="0" err="1">
                <a:solidFill>
                  <a:schemeClr val="bg1"/>
                </a:solidFill>
              </a:rPr>
              <a:t>with</a:t>
            </a:r>
            <a:r>
              <a:rPr lang="fr-FR" b="1" dirty="0">
                <a:solidFill>
                  <a:schemeClr val="bg1"/>
                </a:solidFill>
              </a:rPr>
              <a:t> </a:t>
            </a:r>
            <a:r>
              <a:rPr lang="fr-FR" b="1" dirty="0" err="1">
                <a:solidFill>
                  <a:schemeClr val="bg1"/>
                </a:solidFill>
              </a:rPr>
              <a:t>thrombocytopenia</a:t>
            </a:r>
            <a:r>
              <a:rPr lang="fr-FR" b="1" dirty="0">
                <a:solidFill>
                  <a:schemeClr val="bg1"/>
                </a:solidFill>
              </a:rPr>
              <a:t>) </a:t>
            </a:r>
            <a:r>
              <a:rPr lang="fr-FR" b="1" dirty="0" err="1">
                <a:solidFill>
                  <a:schemeClr val="bg1"/>
                </a:solidFill>
              </a:rPr>
              <a:t>with</a:t>
            </a:r>
            <a:r>
              <a:rPr lang="fr-FR" b="1" dirty="0">
                <a:solidFill>
                  <a:schemeClr val="bg1"/>
                </a:solidFill>
              </a:rPr>
              <a:t>  </a:t>
            </a:r>
            <a:r>
              <a:rPr lang="en-US" dirty="0">
                <a:solidFill>
                  <a:schemeClr val="bg1"/>
                </a:solidFill>
              </a:rPr>
              <a:t> </a:t>
            </a:r>
            <a:r>
              <a:rPr lang="en-US" dirty="0">
                <a:solidFill>
                  <a:schemeClr val="bg1"/>
                </a:solidFill>
                <a:hlinkClick r:id="rId3" tooltip="Disseminated intravascular coagulation"/>
              </a:rPr>
              <a:t>disseminated intravascular coagulation</a:t>
            </a:r>
            <a:r>
              <a:rPr lang="en-US" dirty="0">
                <a:solidFill>
                  <a:schemeClr val="bg1"/>
                </a:solidFill>
              </a:rPr>
              <a:t> and even death. </a:t>
            </a:r>
            <a:r>
              <a:rPr lang="en-US" b="1" dirty="0">
                <a:solidFill>
                  <a:srgbClr val="FF0000"/>
                </a:solidFill>
              </a:rPr>
              <a:t>CORTISONE+++++</a:t>
            </a:r>
            <a:endParaRPr lang="fr-FR" b="1" dirty="0">
              <a:solidFill>
                <a:srgbClr val="FF0000"/>
              </a:solidFill>
            </a:endParaRPr>
          </a:p>
          <a:p>
            <a:endParaRPr lang="fr-FR" dirty="0">
              <a:solidFill>
                <a:schemeClr val="bg1"/>
              </a:solidFill>
            </a:endParaRPr>
          </a:p>
          <a:p>
            <a:endParaRPr lang="fr-FR" dirty="0"/>
          </a:p>
          <a:p>
            <a:endParaRPr lang="fr-FR" dirty="0"/>
          </a:p>
          <a:p>
            <a:r>
              <a:rPr lang="fr-FR" dirty="0"/>
              <a:t> </a:t>
            </a:r>
          </a:p>
        </p:txBody>
      </p:sp>
      <p:pic>
        <p:nvPicPr>
          <p:cNvPr id="7" name="Picture 2" descr="An external file that holds a picture, illustration, etc.&#10;Object name is ad-22-426-g001.jpg"/>
          <p:cNvPicPr>
            <a:picLocks noChangeAspect="1" noChangeArrowheads="1"/>
          </p:cNvPicPr>
          <p:nvPr/>
        </p:nvPicPr>
        <p:blipFill>
          <a:blip r:embed="rId4" cstate="print"/>
          <a:srcRect/>
          <a:stretch>
            <a:fillRect/>
          </a:stretch>
        </p:blipFill>
        <p:spPr bwMode="auto">
          <a:xfrm>
            <a:off x="2987824" y="1844824"/>
            <a:ext cx="1584176" cy="614755"/>
          </a:xfrm>
          <a:prstGeom prst="rect">
            <a:avLst/>
          </a:prstGeom>
          <a:noFill/>
        </p:spPr>
      </p:pic>
      <p:pic>
        <p:nvPicPr>
          <p:cNvPr id="8" name="Picture 2" descr="AM30"/>
          <p:cNvPicPr>
            <a:picLocks noChangeAspect="1" noChangeArrowheads="1"/>
          </p:cNvPicPr>
          <p:nvPr/>
        </p:nvPicPr>
        <p:blipFill>
          <a:blip r:embed="rId5" cstate="print"/>
          <a:srcRect/>
          <a:stretch>
            <a:fillRect/>
          </a:stretch>
        </p:blipFill>
        <p:spPr bwMode="auto">
          <a:xfrm>
            <a:off x="179512" y="4653136"/>
            <a:ext cx="2232247" cy="1976491"/>
          </a:xfrm>
          <a:prstGeom prst="rect">
            <a:avLst/>
          </a:prstGeom>
          <a:noFill/>
          <a:ln w="9525">
            <a:noFill/>
            <a:miter lim="800000"/>
            <a:headEnd/>
            <a:tailEnd/>
          </a:ln>
        </p:spPr>
      </p:pic>
      <p:pic>
        <p:nvPicPr>
          <p:cNvPr id="10" name="Image 1" descr="BLANCHART20090904103121584.jpg"/>
          <p:cNvPicPr>
            <a:picLocks noChangeAspect="1"/>
          </p:cNvPicPr>
          <p:nvPr/>
        </p:nvPicPr>
        <p:blipFill>
          <a:blip r:embed="rId6" cstate="print"/>
          <a:srcRect t="3355" r="8333"/>
          <a:stretch>
            <a:fillRect/>
          </a:stretch>
        </p:blipFill>
        <p:spPr bwMode="auto">
          <a:xfrm>
            <a:off x="7164288" y="1772816"/>
            <a:ext cx="1549647" cy="1225468"/>
          </a:xfrm>
          <a:prstGeom prst="rect">
            <a:avLst/>
          </a:prstGeom>
          <a:noFill/>
          <a:ln w="9525">
            <a:noFill/>
            <a:miter lim="800000"/>
            <a:headEnd/>
            <a:tailEnd/>
          </a:ln>
        </p:spPr>
      </p:pic>
      <p:pic>
        <p:nvPicPr>
          <p:cNvPr id="11" name="Picture 4" descr="C:\Documents and Settings\saint maurice\Bureau\photos comp topo Solène\km.jpg"/>
          <p:cNvPicPr>
            <a:picLocks noChangeAspect="1" noChangeArrowheads="1"/>
          </p:cNvPicPr>
          <p:nvPr/>
        </p:nvPicPr>
        <p:blipFill>
          <a:blip r:embed="rId7" cstate="print"/>
          <a:srcRect l="9991" t="13351" b="19895"/>
          <a:stretch>
            <a:fillRect/>
          </a:stretch>
        </p:blipFill>
        <p:spPr bwMode="auto">
          <a:xfrm>
            <a:off x="4644008" y="1844824"/>
            <a:ext cx="864096" cy="639435"/>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AutoShape 3" descr="Rayures horizontales (noir/blanc)"/>
          <p:cNvSpPr>
            <a:spLocks noChangeArrowheads="1"/>
          </p:cNvSpPr>
          <p:nvPr/>
        </p:nvSpPr>
        <p:spPr bwMode="auto">
          <a:xfrm>
            <a:off x="1259632" y="2060848"/>
            <a:ext cx="6732240" cy="3231232"/>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sz="3600" b="1" dirty="0" err="1">
                <a:solidFill>
                  <a:schemeClr val="bg1"/>
                </a:solidFill>
              </a:rPr>
              <a:t>Arterio</a:t>
            </a:r>
            <a:r>
              <a:rPr lang="fr-FR" sz="3600" b="1" dirty="0">
                <a:solidFill>
                  <a:schemeClr val="bg1"/>
                </a:solidFill>
              </a:rPr>
              <a:t>-</a:t>
            </a:r>
            <a:r>
              <a:rPr lang="fr-FR" sz="3600" b="1" dirty="0" err="1">
                <a:solidFill>
                  <a:schemeClr val="bg1"/>
                </a:solidFill>
              </a:rPr>
              <a:t>venous</a:t>
            </a:r>
            <a:r>
              <a:rPr lang="fr-FR" sz="3600" b="1" dirty="0">
                <a:solidFill>
                  <a:schemeClr val="bg1"/>
                </a:solidFill>
              </a:rPr>
              <a:t> </a:t>
            </a:r>
          </a:p>
          <a:p>
            <a:pPr algn="ctr"/>
            <a:r>
              <a:rPr lang="fr-FR" sz="3600" b="1" dirty="0">
                <a:solidFill>
                  <a:schemeClr val="bg1"/>
                </a:solidFill>
              </a:rPr>
              <a:t>Malformations </a:t>
            </a:r>
            <a:endParaRPr lang="fr-FR" sz="36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AutoShape 3" descr="Rayures horizontales (noir/blanc)"/>
          <p:cNvSpPr>
            <a:spLocks noChangeArrowheads="1"/>
          </p:cNvSpPr>
          <p:nvPr/>
        </p:nvSpPr>
        <p:spPr bwMode="auto">
          <a:xfrm>
            <a:off x="0" y="1019845"/>
            <a:ext cx="2941638" cy="1066800"/>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b="1" dirty="0" err="1">
                <a:solidFill>
                  <a:schemeClr val="bg1"/>
                </a:solidFill>
              </a:rPr>
              <a:t>Arterio</a:t>
            </a:r>
            <a:r>
              <a:rPr lang="fr-FR" b="1" dirty="0">
                <a:solidFill>
                  <a:schemeClr val="bg1"/>
                </a:solidFill>
              </a:rPr>
              <a:t>-</a:t>
            </a:r>
            <a:r>
              <a:rPr lang="fr-FR" b="1" dirty="0" err="1">
                <a:solidFill>
                  <a:schemeClr val="bg1"/>
                </a:solidFill>
              </a:rPr>
              <a:t>venous</a:t>
            </a:r>
            <a:endParaRPr lang="fr-FR" dirty="0"/>
          </a:p>
        </p:txBody>
      </p:sp>
      <p:grpSp>
        <p:nvGrpSpPr>
          <p:cNvPr id="2" name="Group 49"/>
          <p:cNvGrpSpPr>
            <a:grpSpLocks/>
          </p:cNvGrpSpPr>
          <p:nvPr/>
        </p:nvGrpSpPr>
        <p:grpSpPr bwMode="auto">
          <a:xfrm>
            <a:off x="381000" y="2453357"/>
            <a:ext cx="1990725" cy="2076449"/>
            <a:chOff x="240" y="2343"/>
            <a:chExt cx="1254" cy="1308"/>
          </a:xfrm>
        </p:grpSpPr>
        <p:sp>
          <p:nvSpPr>
            <p:cNvPr id="119813" name="Freeform 5"/>
            <p:cNvSpPr>
              <a:spLocks/>
            </p:cNvSpPr>
            <p:nvPr/>
          </p:nvSpPr>
          <p:spPr bwMode="auto">
            <a:xfrm>
              <a:off x="651" y="2402"/>
              <a:ext cx="469" cy="79"/>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57150" cmpd="sng">
              <a:solidFill>
                <a:srgbClr val="FF0000"/>
              </a:solidFill>
              <a:round/>
              <a:headEnd/>
              <a:tailEnd/>
            </a:ln>
            <a:effectLst/>
          </p:spPr>
          <p:txBody>
            <a:bodyPr wrap="none" anchor="ctr"/>
            <a:lstStyle/>
            <a:p>
              <a:endParaRPr lang="fr-FR"/>
            </a:p>
          </p:txBody>
        </p:sp>
        <p:sp>
          <p:nvSpPr>
            <p:cNvPr id="119814" name="Freeform 6"/>
            <p:cNvSpPr>
              <a:spLocks/>
            </p:cNvSpPr>
            <p:nvPr/>
          </p:nvSpPr>
          <p:spPr bwMode="auto">
            <a:xfrm flipV="1">
              <a:off x="643" y="2478"/>
              <a:ext cx="469" cy="78"/>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57150" cmpd="sng">
              <a:solidFill>
                <a:srgbClr val="FF0000"/>
              </a:solidFill>
              <a:round/>
              <a:headEnd/>
              <a:tailEnd/>
            </a:ln>
            <a:effectLst/>
          </p:spPr>
          <p:txBody>
            <a:bodyPr wrap="none" anchor="ctr"/>
            <a:lstStyle/>
            <a:p>
              <a:endParaRPr lang="fr-FR"/>
            </a:p>
          </p:txBody>
        </p:sp>
        <p:sp>
          <p:nvSpPr>
            <p:cNvPr id="119815" name="Freeform 7"/>
            <p:cNvSpPr>
              <a:spLocks/>
            </p:cNvSpPr>
            <p:nvPr/>
          </p:nvSpPr>
          <p:spPr bwMode="auto">
            <a:xfrm>
              <a:off x="643" y="2343"/>
              <a:ext cx="477" cy="138"/>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57150" cmpd="sng">
              <a:solidFill>
                <a:srgbClr val="FF0000"/>
              </a:solidFill>
              <a:round/>
              <a:headEnd/>
              <a:tailEnd/>
            </a:ln>
            <a:effectLst/>
          </p:spPr>
          <p:txBody>
            <a:bodyPr wrap="none" anchor="ctr"/>
            <a:lstStyle/>
            <a:p>
              <a:endParaRPr lang="fr-FR"/>
            </a:p>
          </p:txBody>
        </p:sp>
        <p:sp>
          <p:nvSpPr>
            <p:cNvPr id="119816" name="Freeform 8"/>
            <p:cNvSpPr>
              <a:spLocks/>
            </p:cNvSpPr>
            <p:nvPr/>
          </p:nvSpPr>
          <p:spPr bwMode="auto">
            <a:xfrm flipV="1">
              <a:off x="622" y="2476"/>
              <a:ext cx="477" cy="138"/>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57150" cmpd="sng">
              <a:solidFill>
                <a:srgbClr val="FF0000"/>
              </a:solidFill>
              <a:round/>
              <a:headEnd/>
              <a:tailEnd/>
            </a:ln>
            <a:effectLst/>
          </p:spPr>
          <p:txBody>
            <a:bodyPr wrap="none" anchor="ctr"/>
            <a:lstStyle/>
            <a:p>
              <a:endParaRPr lang="fr-FR"/>
            </a:p>
          </p:txBody>
        </p:sp>
        <p:sp>
          <p:nvSpPr>
            <p:cNvPr id="119817" name="Freeform 9"/>
            <p:cNvSpPr>
              <a:spLocks/>
            </p:cNvSpPr>
            <p:nvPr/>
          </p:nvSpPr>
          <p:spPr bwMode="auto">
            <a:xfrm>
              <a:off x="407" y="2467"/>
              <a:ext cx="236" cy="469"/>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FF0000"/>
              </a:solidFill>
              <a:round/>
              <a:headEnd/>
              <a:tailEnd/>
            </a:ln>
            <a:effectLst/>
          </p:spPr>
          <p:txBody>
            <a:bodyPr wrap="none" anchor="ctr"/>
            <a:lstStyle/>
            <a:p>
              <a:endParaRPr lang="fr-FR"/>
            </a:p>
          </p:txBody>
        </p:sp>
        <p:sp>
          <p:nvSpPr>
            <p:cNvPr id="119818" name="Freeform 10"/>
            <p:cNvSpPr>
              <a:spLocks/>
            </p:cNvSpPr>
            <p:nvPr/>
          </p:nvSpPr>
          <p:spPr bwMode="auto">
            <a:xfrm flipH="1">
              <a:off x="1112" y="2462"/>
              <a:ext cx="236" cy="469"/>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3399FF"/>
              </a:solidFill>
              <a:round/>
              <a:headEnd/>
              <a:tailEnd/>
            </a:ln>
            <a:effectLst/>
          </p:spPr>
          <p:txBody>
            <a:bodyPr wrap="none" anchor="ctr"/>
            <a:lstStyle/>
            <a:p>
              <a:endParaRPr lang="fr-FR"/>
            </a:p>
          </p:txBody>
        </p:sp>
        <p:sp>
          <p:nvSpPr>
            <p:cNvPr id="119819" name="Freeform 11"/>
            <p:cNvSpPr>
              <a:spLocks/>
            </p:cNvSpPr>
            <p:nvPr/>
          </p:nvSpPr>
          <p:spPr bwMode="auto">
            <a:xfrm>
              <a:off x="436" y="2892"/>
              <a:ext cx="891" cy="85"/>
            </a:xfrm>
            <a:custGeom>
              <a:avLst/>
              <a:gdLst/>
              <a:ahLst/>
              <a:cxnLst>
                <a:cxn ang="0">
                  <a:pos x="0" y="112"/>
                </a:cxn>
                <a:cxn ang="0">
                  <a:pos x="576" y="16"/>
                </a:cxn>
                <a:cxn ang="0">
                  <a:pos x="1488" y="208"/>
                </a:cxn>
                <a:cxn ang="0">
                  <a:pos x="2064" y="64"/>
                </a:cxn>
              </a:cxnLst>
              <a:rect l="0" t="0" r="r" b="b"/>
              <a:pathLst>
                <a:path w="2064" h="216">
                  <a:moveTo>
                    <a:pt x="0" y="112"/>
                  </a:moveTo>
                  <a:cubicBezTo>
                    <a:pt x="164" y="56"/>
                    <a:pt x="328" y="0"/>
                    <a:pt x="576" y="16"/>
                  </a:cubicBezTo>
                  <a:cubicBezTo>
                    <a:pt x="824" y="32"/>
                    <a:pt x="1240" y="200"/>
                    <a:pt x="1488" y="208"/>
                  </a:cubicBezTo>
                  <a:cubicBezTo>
                    <a:pt x="1736" y="216"/>
                    <a:pt x="1900" y="140"/>
                    <a:pt x="2064" y="64"/>
                  </a:cubicBezTo>
                </a:path>
              </a:pathLst>
            </a:custGeom>
            <a:noFill/>
            <a:ln w="9525">
              <a:solidFill>
                <a:srgbClr val="FF0000"/>
              </a:solidFill>
              <a:round/>
              <a:headEnd/>
              <a:tailEnd/>
            </a:ln>
            <a:effectLst/>
          </p:spPr>
          <p:txBody>
            <a:bodyPr wrap="none" anchor="ctr"/>
            <a:lstStyle/>
            <a:p>
              <a:endParaRPr lang="fr-FR"/>
            </a:p>
          </p:txBody>
        </p:sp>
        <p:sp>
          <p:nvSpPr>
            <p:cNvPr id="119820" name="Line 12"/>
            <p:cNvSpPr>
              <a:spLocks noChangeShapeType="1"/>
            </p:cNvSpPr>
            <p:nvPr/>
          </p:nvSpPr>
          <p:spPr bwMode="auto">
            <a:xfrm>
              <a:off x="436" y="2936"/>
              <a:ext cx="0" cy="607"/>
            </a:xfrm>
            <a:prstGeom prst="line">
              <a:avLst/>
            </a:prstGeom>
            <a:noFill/>
            <a:ln w="76200">
              <a:solidFill>
                <a:srgbClr val="FF0000"/>
              </a:solidFill>
              <a:round/>
              <a:headEnd/>
              <a:tailEnd/>
            </a:ln>
            <a:effectLst/>
          </p:spPr>
          <p:txBody>
            <a:bodyPr wrap="none" anchor="ctr"/>
            <a:lstStyle/>
            <a:p>
              <a:endParaRPr lang="fr-FR"/>
            </a:p>
          </p:txBody>
        </p:sp>
        <p:sp>
          <p:nvSpPr>
            <p:cNvPr id="119821" name="Line 13"/>
            <p:cNvSpPr>
              <a:spLocks noChangeShapeType="1"/>
            </p:cNvSpPr>
            <p:nvPr/>
          </p:nvSpPr>
          <p:spPr bwMode="auto">
            <a:xfrm>
              <a:off x="1307" y="2936"/>
              <a:ext cx="0" cy="607"/>
            </a:xfrm>
            <a:prstGeom prst="line">
              <a:avLst/>
            </a:prstGeom>
            <a:noFill/>
            <a:ln w="76200">
              <a:solidFill>
                <a:srgbClr val="3399FF"/>
              </a:solidFill>
              <a:round/>
              <a:headEnd/>
              <a:tailEnd/>
            </a:ln>
            <a:effectLst/>
          </p:spPr>
          <p:txBody>
            <a:bodyPr wrap="none" anchor="ctr"/>
            <a:lstStyle/>
            <a:p>
              <a:endParaRPr lang="fr-FR"/>
            </a:p>
          </p:txBody>
        </p:sp>
        <p:sp>
          <p:nvSpPr>
            <p:cNvPr id="119822" name="Line 14"/>
            <p:cNvSpPr>
              <a:spLocks noChangeShapeType="1"/>
            </p:cNvSpPr>
            <p:nvPr/>
          </p:nvSpPr>
          <p:spPr bwMode="auto">
            <a:xfrm flipV="1">
              <a:off x="280" y="3001"/>
              <a:ext cx="0" cy="464"/>
            </a:xfrm>
            <a:prstGeom prst="line">
              <a:avLst/>
            </a:prstGeom>
            <a:noFill/>
            <a:ln w="38100">
              <a:solidFill>
                <a:schemeClr val="bg1"/>
              </a:solidFill>
              <a:round/>
              <a:headEnd/>
              <a:tailEnd type="triangle" w="med" len="med"/>
            </a:ln>
            <a:effectLst/>
          </p:spPr>
          <p:txBody>
            <a:bodyPr wrap="none" anchor="ctr"/>
            <a:lstStyle/>
            <a:p>
              <a:endParaRPr lang="fr-FR"/>
            </a:p>
          </p:txBody>
        </p:sp>
        <p:sp>
          <p:nvSpPr>
            <p:cNvPr id="119823" name="Line 15"/>
            <p:cNvSpPr>
              <a:spLocks noChangeShapeType="1"/>
            </p:cNvSpPr>
            <p:nvPr/>
          </p:nvSpPr>
          <p:spPr bwMode="auto">
            <a:xfrm>
              <a:off x="1494" y="3001"/>
              <a:ext cx="0" cy="464"/>
            </a:xfrm>
            <a:prstGeom prst="line">
              <a:avLst/>
            </a:prstGeom>
            <a:noFill/>
            <a:ln w="38100">
              <a:solidFill>
                <a:schemeClr val="bg1"/>
              </a:solidFill>
              <a:round/>
              <a:headEnd/>
              <a:tailEnd type="triangle" w="med" len="med"/>
            </a:ln>
            <a:effectLst/>
          </p:spPr>
          <p:txBody>
            <a:bodyPr wrap="none" anchor="ctr"/>
            <a:lstStyle/>
            <a:p>
              <a:endParaRPr lang="fr-FR"/>
            </a:p>
          </p:txBody>
        </p:sp>
        <p:sp>
          <p:nvSpPr>
            <p:cNvPr id="119825" name="Text Box 17"/>
            <p:cNvSpPr txBox="1">
              <a:spLocks noChangeArrowheads="1"/>
            </p:cNvSpPr>
            <p:nvPr/>
          </p:nvSpPr>
          <p:spPr bwMode="auto">
            <a:xfrm>
              <a:off x="240" y="3360"/>
              <a:ext cx="1249" cy="291"/>
            </a:xfrm>
            <a:prstGeom prst="rect">
              <a:avLst/>
            </a:prstGeom>
            <a:noFill/>
            <a:ln w="9525">
              <a:noFill/>
              <a:miter lim="800000"/>
              <a:headEnd/>
              <a:tailEnd/>
            </a:ln>
            <a:effectLst/>
          </p:spPr>
          <p:txBody>
            <a:bodyPr wrap="none">
              <a:spAutoFit/>
            </a:bodyPr>
            <a:lstStyle/>
            <a:p>
              <a:r>
                <a:rPr lang="fr-FR" dirty="0">
                  <a:solidFill>
                    <a:schemeClr val="bg1"/>
                  </a:solidFill>
                </a:rPr>
                <a:t>AVF </a:t>
              </a:r>
              <a:r>
                <a:rPr lang="fr-FR" dirty="0" err="1">
                  <a:solidFill>
                    <a:schemeClr val="bg1"/>
                  </a:solidFill>
                </a:rPr>
                <a:t>Capillary</a:t>
              </a:r>
              <a:endParaRPr lang="fr-FR" dirty="0">
                <a:solidFill>
                  <a:schemeClr val="bg1"/>
                </a:solidFill>
              </a:endParaRPr>
            </a:p>
          </p:txBody>
        </p:sp>
      </p:grpSp>
      <p:grpSp>
        <p:nvGrpSpPr>
          <p:cNvPr id="3" name="Group 51"/>
          <p:cNvGrpSpPr>
            <a:grpSpLocks/>
          </p:cNvGrpSpPr>
          <p:nvPr/>
        </p:nvGrpSpPr>
        <p:grpSpPr bwMode="auto">
          <a:xfrm>
            <a:off x="6400801" y="1781846"/>
            <a:ext cx="2159001" cy="2713038"/>
            <a:chOff x="4032" y="1920"/>
            <a:chExt cx="1360" cy="1709"/>
          </a:xfrm>
        </p:grpSpPr>
        <p:grpSp>
          <p:nvGrpSpPr>
            <p:cNvPr id="4" name="Group 19"/>
            <p:cNvGrpSpPr>
              <a:grpSpLocks/>
            </p:cNvGrpSpPr>
            <p:nvPr/>
          </p:nvGrpSpPr>
          <p:grpSpPr bwMode="auto">
            <a:xfrm>
              <a:off x="4240" y="1920"/>
              <a:ext cx="931" cy="1488"/>
              <a:chOff x="1037" y="610"/>
              <a:chExt cx="2179" cy="3038"/>
            </a:xfrm>
          </p:grpSpPr>
          <p:sp>
            <p:nvSpPr>
              <p:cNvPr id="119828" name="Freeform 20"/>
              <p:cNvSpPr>
                <a:spLocks/>
              </p:cNvSpPr>
              <p:nvPr/>
            </p:nvSpPr>
            <p:spPr bwMode="auto">
              <a:xfrm>
                <a:off x="1603" y="762"/>
                <a:ext cx="1085" cy="198"/>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19829" name="Freeform 21"/>
              <p:cNvSpPr>
                <a:spLocks/>
              </p:cNvSpPr>
              <p:nvPr/>
            </p:nvSpPr>
            <p:spPr bwMode="auto">
              <a:xfrm flipV="1">
                <a:off x="1584" y="954"/>
                <a:ext cx="1085" cy="198"/>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19830" name="Freeform 22"/>
              <p:cNvSpPr>
                <a:spLocks/>
              </p:cNvSpPr>
              <p:nvPr/>
            </p:nvSpPr>
            <p:spPr bwMode="auto">
              <a:xfrm>
                <a:off x="1584" y="610"/>
                <a:ext cx="1104" cy="350"/>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19831" name="Freeform 23"/>
              <p:cNvSpPr>
                <a:spLocks/>
              </p:cNvSpPr>
              <p:nvPr/>
            </p:nvSpPr>
            <p:spPr bwMode="auto">
              <a:xfrm flipV="1">
                <a:off x="1536" y="946"/>
                <a:ext cx="1104" cy="350"/>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19832" name="Freeform 24"/>
              <p:cNvSpPr>
                <a:spLocks/>
              </p:cNvSpPr>
              <p:nvPr/>
            </p:nvSpPr>
            <p:spPr bwMode="auto">
              <a:xfrm>
                <a:off x="1037" y="925"/>
                <a:ext cx="547" cy="1187"/>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38100" cmpd="sng">
                <a:solidFill>
                  <a:srgbClr val="FF0000"/>
                </a:solidFill>
                <a:round/>
                <a:headEnd/>
                <a:tailEnd/>
              </a:ln>
              <a:effectLst/>
            </p:spPr>
            <p:txBody>
              <a:bodyPr wrap="none" anchor="ctr"/>
              <a:lstStyle/>
              <a:p>
                <a:endParaRPr lang="fr-FR"/>
              </a:p>
            </p:txBody>
          </p:sp>
          <p:sp>
            <p:nvSpPr>
              <p:cNvPr id="119833" name="Freeform 25"/>
              <p:cNvSpPr>
                <a:spLocks/>
              </p:cNvSpPr>
              <p:nvPr/>
            </p:nvSpPr>
            <p:spPr bwMode="auto">
              <a:xfrm flipH="1">
                <a:off x="2669" y="912"/>
                <a:ext cx="547" cy="1187"/>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3399FF"/>
                </a:solidFill>
                <a:round/>
                <a:headEnd/>
                <a:tailEnd/>
              </a:ln>
              <a:effectLst/>
            </p:spPr>
            <p:txBody>
              <a:bodyPr wrap="none" anchor="ctr"/>
              <a:lstStyle/>
              <a:p>
                <a:endParaRPr lang="fr-FR"/>
              </a:p>
            </p:txBody>
          </p:sp>
          <p:sp>
            <p:nvSpPr>
              <p:cNvPr id="119834" name="Freeform 26"/>
              <p:cNvSpPr>
                <a:spLocks/>
              </p:cNvSpPr>
              <p:nvPr/>
            </p:nvSpPr>
            <p:spPr bwMode="auto">
              <a:xfrm>
                <a:off x="1104" y="2000"/>
                <a:ext cx="2064" cy="216"/>
              </a:xfrm>
              <a:custGeom>
                <a:avLst/>
                <a:gdLst/>
                <a:ahLst/>
                <a:cxnLst>
                  <a:cxn ang="0">
                    <a:pos x="0" y="112"/>
                  </a:cxn>
                  <a:cxn ang="0">
                    <a:pos x="576" y="16"/>
                  </a:cxn>
                  <a:cxn ang="0">
                    <a:pos x="1488" y="208"/>
                  </a:cxn>
                  <a:cxn ang="0">
                    <a:pos x="2064" y="64"/>
                  </a:cxn>
                </a:cxnLst>
                <a:rect l="0" t="0" r="r" b="b"/>
                <a:pathLst>
                  <a:path w="2064" h="216">
                    <a:moveTo>
                      <a:pt x="0" y="112"/>
                    </a:moveTo>
                    <a:cubicBezTo>
                      <a:pt x="164" y="56"/>
                      <a:pt x="328" y="0"/>
                      <a:pt x="576" y="16"/>
                    </a:cubicBezTo>
                    <a:cubicBezTo>
                      <a:pt x="824" y="32"/>
                      <a:pt x="1240" y="200"/>
                      <a:pt x="1488" y="208"/>
                    </a:cubicBezTo>
                    <a:cubicBezTo>
                      <a:pt x="1736" y="216"/>
                      <a:pt x="1900" y="140"/>
                      <a:pt x="2064" y="64"/>
                    </a:cubicBezTo>
                  </a:path>
                </a:pathLst>
              </a:custGeom>
              <a:noFill/>
              <a:ln w="9525">
                <a:solidFill>
                  <a:srgbClr val="FF0000"/>
                </a:solidFill>
                <a:round/>
                <a:headEnd/>
                <a:tailEnd/>
              </a:ln>
              <a:effectLst/>
            </p:spPr>
            <p:txBody>
              <a:bodyPr wrap="none" anchor="ctr"/>
              <a:lstStyle/>
              <a:p>
                <a:endParaRPr lang="fr-FR"/>
              </a:p>
            </p:txBody>
          </p:sp>
          <p:sp>
            <p:nvSpPr>
              <p:cNvPr id="119835" name="Line 27"/>
              <p:cNvSpPr>
                <a:spLocks noChangeShapeType="1"/>
              </p:cNvSpPr>
              <p:nvPr/>
            </p:nvSpPr>
            <p:spPr bwMode="auto">
              <a:xfrm>
                <a:off x="1104" y="2112"/>
                <a:ext cx="0" cy="1536"/>
              </a:xfrm>
              <a:prstGeom prst="line">
                <a:avLst/>
              </a:prstGeom>
              <a:noFill/>
              <a:ln w="76200">
                <a:solidFill>
                  <a:srgbClr val="FF0000"/>
                </a:solidFill>
                <a:round/>
                <a:headEnd/>
                <a:tailEnd/>
              </a:ln>
              <a:effectLst/>
            </p:spPr>
            <p:txBody>
              <a:bodyPr wrap="none" anchor="ctr"/>
              <a:lstStyle/>
              <a:p>
                <a:endParaRPr lang="fr-FR"/>
              </a:p>
            </p:txBody>
          </p:sp>
          <p:sp>
            <p:nvSpPr>
              <p:cNvPr id="119836" name="Line 28"/>
              <p:cNvSpPr>
                <a:spLocks noChangeShapeType="1"/>
              </p:cNvSpPr>
              <p:nvPr/>
            </p:nvSpPr>
            <p:spPr bwMode="auto">
              <a:xfrm>
                <a:off x="3120" y="2112"/>
                <a:ext cx="0" cy="1536"/>
              </a:xfrm>
              <a:prstGeom prst="line">
                <a:avLst/>
              </a:prstGeom>
              <a:noFill/>
              <a:ln w="76200">
                <a:solidFill>
                  <a:srgbClr val="3399FF"/>
                </a:solidFill>
                <a:round/>
                <a:headEnd/>
                <a:tailEnd/>
              </a:ln>
              <a:effectLst/>
            </p:spPr>
            <p:txBody>
              <a:bodyPr wrap="none" anchor="ctr"/>
              <a:lstStyle/>
              <a:p>
                <a:endParaRPr lang="fr-FR"/>
              </a:p>
            </p:txBody>
          </p:sp>
        </p:grpSp>
        <p:sp>
          <p:nvSpPr>
            <p:cNvPr id="119837" name="Line 29"/>
            <p:cNvSpPr>
              <a:spLocks noChangeShapeType="1"/>
            </p:cNvSpPr>
            <p:nvPr/>
          </p:nvSpPr>
          <p:spPr bwMode="auto">
            <a:xfrm>
              <a:off x="4275" y="3159"/>
              <a:ext cx="874" cy="0"/>
            </a:xfrm>
            <a:prstGeom prst="line">
              <a:avLst/>
            </a:prstGeom>
            <a:noFill/>
            <a:ln w="76200">
              <a:solidFill>
                <a:srgbClr val="FF0000"/>
              </a:solidFill>
              <a:round/>
              <a:headEnd/>
              <a:tailEnd/>
            </a:ln>
            <a:effectLst/>
          </p:spPr>
          <p:txBody>
            <a:bodyPr wrap="none" anchor="ctr"/>
            <a:lstStyle/>
            <a:p>
              <a:endParaRPr lang="fr-FR"/>
            </a:p>
          </p:txBody>
        </p:sp>
        <p:sp>
          <p:nvSpPr>
            <p:cNvPr id="119838" name="Line 30"/>
            <p:cNvSpPr>
              <a:spLocks noChangeShapeType="1"/>
            </p:cNvSpPr>
            <p:nvPr/>
          </p:nvSpPr>
          <p:spPr bwMode="auto">
            <a:xfrm flipV="1">
              <a:off x="4032" y="2927"/>
              <a:ext cx="0" cy="503"/>
            </a:xfrm>
            <a:prstGeom prst="line">
              <a:avLst/>
            </a:prstGeom>
            <a:noFill/>
            <a:ln w="38100">
              <a:solidFill>
                <a:schemeClr val="bg1"/>
              </a:solidFill>
              <a:round/>
              <a:headEnd/>
              <a:tailEnd type="triangle" w="med" len="med"/>
            </a:ln>
            <a:effectLst/>
          </p:spPr>
          <p:txBody>
            <a:bodyPr wrap="none" anchor="ctr"/>
            <a:lstStyle/>
            <a:p>
              <a:endParaRPr lang="fr-FR"/>
            </a:p>
          </p:txBody>
        </p:sp>
        <p:sp>
          <p:nvSpPr>
            <p:cNvPr id="119839" name="Line 31"/>
            <p:cNvSpPr>
              <a:spLocks noChangeShapeType="1"/>
            </p:cNvSpPr>
            <p:nvPr/>
          </p:nvSpPr>
          <p:spPr bwMode="auto">
            <a:xfrm>
              <a:off x="5392" y="2927"/>
              <a:ext cx="0" cy="542"/>
            </a:xfrm>
            <a:prstGeom prst="line">
              <a:avLst/>
            </a:prstGeom>
            <a:noFill/>
            <a:ln w="38100">
              <a:solidFill>
                <a:schemeClr val="bg1"/>
              </a:solidFill>
              <a:round/>
              <a:headEnd/>
              <a:tailEnd type="triangle" w="med" len="med"/>
            </a:ln>
            <a:effectLst/>
          </p:spPr>
          <p:txBody>
            <a:bodyPr wrap="none" anchor="ctr"/>
            <a:lstStyle/>
            <a:p>
              <a:endParaRPr lang="fr-FR"/>
            </a:p>
          </p:txBody>
        </p:sp>
        <p:sp>
          <p:nvSpPr>
            <p:cNvPr id="119841" name="Text Box 33"/>
            <p:cNvSpPr txBox="1">
              <a:spLocks noChangeArrowheads="1"/>
            </p:cNvSpPr>
            <p:nvPr/>
          </p:nvSpPr>
          <p:spPr bwMode="auto">
            <a:xfrm>
              <a:off x="4032" y="3338"/>
              <a:ext cx="1282" cy="291"/>
            </a:xfrm>
            <a:prstGeom prst="rect">
              <a:avLst/>
            </a:prstGeom>
            <a:noFill/>
            <a:ln w="9525">
              <a:noFill/>
              <a:miter lim="800000"/>
              <a:headEnd/>
              <a:tailEnd/>
            </a:ln>
            <a:effectLst/>
          </p:spPr>
          <p:txBody>
            <a:bodyPr wrap="none">
              <a:spAutoFit/>
            </a:bodyPr>
            <a:lstStyle/>
            <a:p>
              <a:r>
                <a:rPr lang="fr-FR" dirty="0">
                  <a:solidFill>
                    <a:schemeClr val="bg1"/>
                  </a:solidFill>
                </a:rPr>
                <a:t>AVF </a:t>
              </a:r>
              <a:r>
                <a:rPr lang="fr-FR" dirty="0" err="1">
                  <a:solidFill>
                    <a:schemeClr val="bg1"/>
                  </a:solidFill>
                </a:rPr>
                <a:t>Troncular</a:t>
              </a:r>
              <a:endParaRPr lang="fr-FR" dirty="0">
                <a:solidFill>
                  <a:schemeClr val="bg1"/>
                </a:solidFill>
              </a:endParaRPr>
            </a:p>
          </p:txBody>
        </p:sp>
      </p:grpSp>
      <p:grpSp>
        <p:nvGrpSpPr>
          <p:cNvPr id="5" name="Group 50"/>
          <p:cNvGrpSpPr>
            <a:grpSpLocks/>
          </p:cNvGrpSpPr>
          <p:nvPr/>
        </p:nvGrpSpPr>
        <p:grpSpPr bwMode="auto">
          <a:xfrm>
            <a:off x="2667000" y="2162846"/>
            <a:ext cx="3057525" cy="2338388"/>
            <a:chOff x="1680" y="2160"/>
            <a:chExt cx="1926" cy="1473"/>
          </a:xfrm>
        </p:grpSpPr>
        <p:sp>
          <p:nvSpPr>
            <p:cNvPr id="119843" name="Freeform 35"/>
            <p:cNvSpPr>
              <a:spLocks/>
            </p:cNvSpPr>
            <p:nvPr/>
          </p:nvSpPr>
          <p:spPr bwMode="auto">
            <a:xfrm>
              <a:off x="2362" y="2220"/>
              <a:ext cx="468" cy="78"/>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19844" name="Freeform 36"/>
            <p:cNvSpPr>
              <a:spLocks/>
            </p:cNvSpPr>
            <p:nvPr/>
          </p:nvSpPr>
          <p:spPr bwMode="auto">
            <a:xfrm flipV="1">
              <a:off x="2354" y="2295"/>
              <a:ext cx="468" cy="79"/>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19845" name="Freeform 37"/>
            <p:cNvSpPr>
              <a:spLocks/>
            </p:cNvSpPr>
            <p:nvPr/>
          </p:nvSpPr>
          <p:spPr bwMode="auto">
            <a:xfrm>
              <a:off x="2354" y="2160"/>
              <a:ext cx="476" cy="138"/>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19846" name="Freeform 38"/>
            <p:cNvSpPr>
              <a:spLocks/>
            </p:cNvSpPr>
            <p:nvPr/>
          </p:nvSpPr>
          <p:spPr bwMode="auto">
            <a:xfrm flipV="1">
              <a:off x="2332" y="2293"/>
              <a:ext cx="478" cy="138"/>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19847" name="Freeform 39"/>
            <p:cNvSpPr>
              <a:spLocks/>
            </p:cNvSpPr>
            <p:nvPr/>
          </p:nvSpPr>
          <p:spPr bwMode="auto">
            <a:xfrm>
              <a:off x="2117" y="2284"/>
              <a:ext cx="237" cy="469"/>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38100" cmpd="sng">
              <a:solidFill>
                <a:srgbClr val="FF0000"/>
              </a:solidFill>
              <a:round/>
              <a:headEnd/>
              <a:tailEnd/>
            </a:ln>
            <a:effectLst/>
          </p:spPr>
          <p:txBody>
            <a:bodyPr wrap="none" anchor="ctr"/>
            <a:lstStyle/>
            <a:p>
              <a:endParaRPr lang="fr-FR"/>
            </a:p>
          </p:txBody>
        </p:sp>
        <p:sp>
          <p:nvSpPr>
            <p:cNvPr id="119848" name="Freeform 40"/>
            <p:cNvSpPr>
              <a:spLocks/>
            </p:cNvSpPr>
            <p:nvPr/>
          </p:nvSpPr>
          <p:spPr bwMode="auto">
            <a:xfrm flipH="1">
              <a:off x="2822" y="2279"/>
              <a:ext cx="237" cy="469"/>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3399FF"/>
              </a:solidFill>
              <a:round/>
              <a:headEnd/>
              <a:tailEnd/>
            </a:ln>
            <a:effectLst/>
          </p:spPr>
          <p:txBody>
            <a:bodyPr wrap="none" anchor="ctr"/>
            <a:lstStyle/>
            <a:p>
              <a:endParaRPr lang="fr-FR"/>
            </a:p>
          </p:txBody>
        </p:sp>
        <p:sp>
          <p:nvSpPr>
            <p:cNvPr id="119849" name="Freeform 41"/>
            <p:cNvSpPr>
              <a:spLocks/>
            </p:cNvSpPr>
            <p:nvPr/>
          </p:nvSpPr>
          <p:spPr bwMode="auto">
            <a:xfrm>
              <a:off x="2146" y="2709"/>
              <a:ext cx="891" cy="86"/>
            </a:xfrm>
            <a:custGeom>
              <a:avLst/>
              <a:gdLst/>
              <a:ahLst/>
              <a:cxnLst>
                <a:cxn ang="0">
                  <a:pos x="0" y="112"/>
                </a:cxn>
                <a:cxn ang="0">
                  <a:pos x="576" y="16"/>
                </a:cxn>
                <a:cxn ang="0">
                  <a:pos x="1488" y="208"/>
                </a:cxn>
                <a:cxn ang="0">
                  <a:pos x="2064" y="64"/>
                </a:cxn>
              </a:cxnLst>
              <a:rect l="0" t="0" r="r" b="b"/>
              <a:pathLst>
                <a:path w="2064" h="216">
                  <a:moveTo>
                    <a:pt x="0" y="112"/>
                  </a:moveTo>
                  <a:cubicBezTo>
                    <a:pt x="164" y="56"/>
                    <a:pt x="328" y="0"/>
                    <a:pt x="576" y="16"/>
                  </a:cubicBezTo>
                  <a:cubicBezTo>
                    <a:pt x="824" y="32"/>
                    <a:pt x="1240" y="200"/>
                    <a:pt x="1488" y="208"/>
                  </a:cubicBezTo>
                  <a:cubicBezTo>
                    <a:pt x="1736" y="216"/>
                    <a:pt x="1900" y="140"/>
                    <a:pt x="2064" y="64"/>
                  </a:cubicBezTo>
                </a:path>
              </a:pathLst>
            </a:custGeom>
            <a:noFill/>
            <a:ln w="76200" cmpd="sng">
              <a:solidFill>
                <a:srgbClr val="FF0000"/>
              </a:solidFill>
              <a:round/>
              <a:headEnd/>
              <a:tailEnd/>
            </a:ln>
            <a:effectLst/>
          </p:spPr>
          <p:txBody>
            <a:bodyPr wrap="none" anchor="ctr"/>
            <a:lstStyle/>
            <a:p>
              <a:endParaRPr lang="fr-FR"/>
            </a:p>
          </p:txBody>
        </p:sp>
        <p:sp>
          <p:nvSpPr>
            <p:cNvPr id="119850" name="Line 42"/>
            <p:cNvSpPr>
              <a:spLocks noChangeShapeType="1"/>
            </p:cNvSpPr>
            <p:nvPr/>
          </p:nvSpPr>
          <p:spPr bwMode="auto">
            <a:xfrm>
              <a:off x="2146" y="2753"/>
              <a:ext cx="0" cy="607"/>
            </a:xfrm>
            <a:prstGeom prst="line">
              <a:avLst/>
            </a:prstGeom>
            <a:noFill/>
            <a:ln w="76200">
              <a:solidFill>
                <a:srgbClr val="FF0000"/>
              </a:solidFill>
              <a:round/>
              <a:headEnd/>
              <a:tailEnd/>
            </a:ln>
            <a:effectLst/>
          </p:spPr>
          <p:txBody>
            <a:bodyPr wrap="none" anchor="ctr"/>
            <a:lstStyle/>
            <a:p>
              <a:endParaRPr lang="fr-FR"/>
            </a:p>
          </p:txBody>
        </p:sp>
        <p:sp>
          <p:nvSpPr>
            <p:cNvPr id="119851" name="Line 43"/>
            <p:cNvSpPr>
              <a:spLocks noChangeShapeType="1"/>
            </p:cNvSpPr>
            <p:nvPr/>
          </p:nvSpPr>
          <p:spPr bwMode="auto">
            <a:xfrm>
              <a:off x="3017" y="2753"/>
              <a:ext cx="0" cy="607"/>
            </a:xfrm>
            <a:prstGeom prst="line">
              <a:avLst/>
            </a:prstGeom>
            <a:noFill/>
            <a:ln w="76200">
              <a:solidFill>
                <a:srgbClr val="3399FF"/>
              </a:solidFill>
              <a:round/>
              <a:headEnd/>
              <a:tailEnd/>
            </a:ln>
            <a:effectLst/>
          </p:spPr>
          <p:txBody>
            <a:bodyPr wrap="none" anchor="ctr"/>
            <a:lstStyle/>
            <a:p>
              <a:endParaRPr lang="fr-FR"/>
            </a:p>
          </p:txBody>
        </p:sp>
        <p:sp>
          <p:nvSpPr>
            <p:cNvPr id="119852" name="Line 44"/>
            <p:cNvSpPr>
              <a:spLocks noChangeShapeType="1"/>
            </p:cNvSpPr>
            <p:nvPr/>
          </p:nvSpPr>
          <p:spPr bwMode="auto">
            <a:xfrm flipV="1">
              <a:off x="1923" y="2779"/>
              <a:ext cx="0" cy="503"/>
            </a:xfrm>
            <a:prstGeom prst="line">
              <a:avLst/>
            </a:prstGeom>
            <a:noFill/>
            <a:ln w="38100">
              <a:solidFill>
                <a:schemeClr val="bg1"/>
              </a:solidFill>
              <a:round/>
              <a:headEnd/>
              <a:tailEnd type="triangle" w="med" len="med"/>
            </a:ln>
            <a:effectLst/>
          </p:spPr>
          <p:txBody>
            <a:bodyPr wrap="none" anchor="ctr"/>
            <a:lstStyle/>
            <a:p>
              <a:endParaRPr lang="fr-FR"/>
            </a:p>
          </p:txBody>
        </p:sp>
        <p:sp>
          <p:nvSpPr>
            <p:cNvPr id="119853" name="Line 45"/>
            <p:cNvSpPr>
              <a:spLocks noChangeShapeType="1"/>
            </p:cNvSpPr>
            <p:nvPr/>
          </p:nvSpPr>
          <p:spPr bwMode="auto">
            <a:xfrm>
              <a:off x="3282" y="2779"/>
              <a:ext cx="0" cy="542"/>
            </a:xfrm>
            <a:prstGeom prst="line">
              <a:avLst/>
            </a:prstGeom>
            <a:noFill/>
            <a:ln w="38100">
              <a:solidFill>
                <a:schemeClr val="bg1"/>
              </a:solidFill>
              <a:round/>
              <a:headEnd/>
              <a:tailEnd type="triangle" w="med" len="med"/>
            </a:ln>
            <a:effectLst/>
          </p:spPr>
          <p:txBody>
            <a:bodyPr wrap="none" anchor="ctr"/>
            <a:lstStyle/>
            <a:p>
              <a:endParaRPr lang="fr-FR"/>
            </a:p>
          </p:txBody>
        </p:sp>
        <p:sp>
          <p:nvSpPr>
            <p:cNvPr id="119855" name="Text Box 47"/>
            <p:cNvSpPr txBox="1">
              <a:spLocks noChangeArrowheads="1"/>
            </p:cNvSpPr>
            <p:nvPr/>
          </p:nvSpPr>
          <p:spPr bwMode="auto">
            <a:xfrm>
              <a:off x="1680" y="3342"/>
              <a:ext cx="1926" cy="291"/>
            </a:xfrm>
            <a:prstGeom prst="rect">
              <a:avLst/>
            </a:prstGeom>
            <a:noFill/>
            <a:ln w="9525">
              <a:noFill/>
              <a:miter lim="800000"/>
              <a:headEnd/>
              <a:tailEnd/>
            </a:ln>
            <a:effectLst/>
          </p:spPr>
          <p:txBody>
            <a:bodyPr wrap="none">
              <a:spAutoFit/>
            </a:bodyPr>
            <a:lstStyle/>
            <a:p>
              <a:r>
                <a:rPr lang="fr-FR" dirty="0">
                  <a:solidFill>
                    <a:schemeClr val="bg1"/>
                  </a:solidFill>
                </a:rPr>
                <a:t>AVF </a:t>
              </a:r>
              <a:r>
                <a:rPr lang="fr-FR" dirty="0" err="1">
                  <a:solidFill>
                    <a:schemeClr val="bg1"/>
                  </a:solidFill>
                </a:rPr>
                <a:t>Artertiolo</a:t>
              </a:r>
              <a:r>
                <a:rPr lang="fr-FR" dirty="0">
                  <a:solidFill>
                    <a:schemeClr val="bg1"/>
                  </a:solidFill>
                </a:rPr>
                <a:t>-</a:t>
              </a:r>
              <a:r>
                <a:rPr lang="fr-FR" dirty="0" err="1">
                  <a:solidFill>
                    <a:schemeClr val="bg1"/>
                  </a:solidFill>
                </a:rPr>
                <a:t>venular</a:t>
              </a:r>
              <a:endParaRPr lang="fr-FR" dirty="0">
                <a:solidFill>
                  <a:schemeClr val="bg1"/>
                </a:solidFill>
              </a:endParaRPr>
            </a:p>
          </p:txBody>
        </p:sp>
      </p:grpSp>
      <p:sp>
        <p:nvSpPr>
          <p:cNvPr id="119856" name="Text Box 48"/>
          <p:cNvSpPr txBox="1">
            <a:spLocks noChangeArrowheads="1"/>
          </p:cNvSpPr>
          <p:nvPr/>
        </p:nvSpPr>
        <p:spPr bwMode="auto">
          <a:xfrm>
            <a:off x="3753383" y="908720"/>
            <a:ext cx="3142207" cy="1200329"/>
          </a:xfrm>
          <a:prstGeom prst="rect">
            <a:avLst/>
          </a:prstGeom>
          <a:noFill/>
          <a:ln w="9525">
            <a:noFill/>
            <a:miter lim="800000"/>
            <a:headEnd/>
            <a:tailEnd/>
          </a:ln>
          <a:effectLst/>
        </p:spPr>
        <p:txBody>
          <a:bodyPr wrap="none">
            <a:spAutoFit/>
          </a:bodyPr>
          <a:lstStyle/>
          <a:p>
            <a:pPr algn="ctr"/>
            <a:r>
              <a:rPr lang="fr-FR" b="1" dirty="0" err="1">
                <a:solidFill>
                  <a:srgbClr val="FFCC00"/>
                </a:solidFill>
              </a:rPr>
              <a:t>Arterio</a:t>
            </a:r>
            <a:r>
              <a:rPr lang="fr-FR" b="1" dirty="0">
                <a:solidFill>
                  <a:srgbClr val="FFCC00"/>
                </a:solidFill>
              </a:rPr>
              <a:t>-</a:t>
            </a:r>
            <a:r>
              <a:rPr lang="fr-FR" b="1" dirty="0" err="1">
                <a:solidFill>
                  <a:srgbClr val="FFCC00"/>
                </a:solidFill>
              </a:rPr>
              <a:t>venous</a:t>
            </a:r>
            <a:r>
              <a:rPr lang="fr-FR" b="1" dirty="0">
                <a:solidFill>
                  <a:srgbClr val="FFCC00"/>
                </a:solidFill>
              </a:rPr>
              <a:t> </a:t>
            </a:r>
            <a:r>
              <a:rPr lang="fr-FR" b="1" dirty="0" err="1">
                <a:solidFill>
                  <a:srgbClr val="FFCC00"/>
                </a:solidFill>
              </a:rPr>
              <a:t>fistula</a:t>
            </a:r>
            <a:r>
              <a:rPr lang="fr-FR" b="1" dirty="0">
                <a:solidFill>
                  <a:srgbClr val="FFCC00"/>
                </a:solidFill>
              </a:rPr>
              <a:t> </a:t>
            </a:r>
          </a:p>
          <a:p>
            <a:pPr algn="ctr"/>
            <a:r>
              <a:rPr lang="fr-FR" b="1" dirty="0">
                <a:solidFill>
                  <a:srgbClr val="FFCC00"/>
                </a:solidFill>
              </a:rPr>
              <a:t>High flow</a:t>
            </a:r>
          </a:p>
          <a:p>
            <a:pPr algn="ctr"/>
            <a:r>
              <a:rPr lang="fr-FR" b="1" dirty="0" err="1">
                <a:solidFill>
                  <a:srgbClr val="FFCC00"/>
                </a:solidFill>
              </a:rPr>
              <a:t>Low</a:t>
            </a:r>
            <a:r>
              <a:rPr lang="fr-FR" b="1" dirty="0">
                <a:solidFill>
                  <a:srgbClr val="FFCC00"/>
                </a:solidFill>
              </a:rPr>
              <a:t> </a:t>
            </a:r>
            <a:r>
              <a:rPr lang="fr-FR" b="1" dirty="0" err="1">
                <a:solidFill>
                  <a:srgbClr val="FFCC00"/>
                </a:solidFill>
              </a:rPr>
              <a:t>resistances</a:t>
            </a:r>
            <a:endParaRPr lang="fr-FR" b="1" dirty="0">
              <a:solidFill>
                <a:srgbClr val="FFCC00"/>
              </a:solidFill>
            </a:endParaRPr>
          </a:p>
        </p:txBody>
      </p:sp>
      <p:sp>
        <p:nvSpPr>
          <p:cNvPr id="119824" name="Line 16"/>
          <p:cNvSpPr>
            <a:spLocks noChangeShapeType="1"/>
          </p:cNvSpPr>
          <p:nvPr/>
        </p:nvSpPr>
        <p:spPr bwMode="auto">
          <a:xfrm>
            <a:off x="838200" y="2696245"/>
            <a:ext cx="1233488" cy="0"/>
          </a:xfrm>
          <a:prstGeom prst="line">
            <a:avLst/>
          </a:prstGeom>
          <a:noFill/>
          <a:ln w="38100">
            <a:solidFill>
              <a:schemeClr val="bg1"/>
            </a:solidFill>
            <a:round/>
            <a:headEnd/>
            <a:tailEnd type="triangle" w="med" len="med"/>
          </a:ln>
          <a:effectLst/>
        </p:spPr>
        <p:txBody>
          <a:bodyPr wrap="none" anchor="ctr"/>
          <a:lstStyle/>
          <a:p>
            <a:endParaRPr lang="fr-FR"/>
          </a:p>
        </p:txBody>
      </p:sp>
      <p:sp>
        <p:nvSpPr>
          <p:cNvPr id="119854" name="Line 46"/>
          <p:cNvSpPr>
            <a:spLocks noChangeShapeType="1"/>
          </p:cNvSpPr>
          <p:nvPr/>
        </p:nvSpPr>
        <p:spPr bwMode="auto">
          <a:xfrm>
            <a:off x="3724275" y="3077245"/>
            <a:ext cx="847725" cy="0"/>
          </a:xfrm>
          <a:prstGeom prst="line">
            <a:avLst/>
          </a:prstGeom>
          <a:noFill/>
          <a:ln w="38100">
            <a:solidFill>
              <a:schemeClr val="bg1"/>
            </a:solidFill>
            <a:round/>
            <a:headEnd/>
            <a:tailEnd type="triangle" w="med" len="med"/>
          </a:ln>
          <a:effectLst/>
        </p:spPr>
        <p:txBody>
          <a:bodyPr wrap="none" anchor="ctr"/>
          <a:lstStyle/>
          <a:p>
            <a:endParaRPr lang="fr-FR"/>
          </a:p>
        </p:txBody>
      </p:sp>
      <p:sp>
        <p:nvSpPr>
          <p:cNvPr id="119840" name="Line 32"/>
          <p:cNvSpPr>
            <a:spLocks noChangeShapeType="1"/>
          </p:cNvSpPr>
          <p:nvPr/>
        </p:nvSpPr>
        <p:spPr bwMode="auto">
          <a:xfrm>
            <a:off x="6934200" y="3763045"/>
            <a:ext cx="847725" cy="0"/>
          </a:xfrm>
          <a:prstGeom prst="line">
            <a:avLst/>
          </a:prstGeom>
          <a:noFill/>
          <a:ln w="38100">
            <a:solidFill>
              <a:schemeClr val="bg1"/>
            </a:solidFill>
            <a:round/>
            <a:headEnd/>
            <a:tailEnd type="triangle" w="med" len="med"/>
          </a:ln>
          <a:effectLst/>
        </p:spPr>
        <p:txBody>
          <a:bodyPr wrap="none" anchor="ctr"/>
          <a:lstStyle/>
          <a:p>
            <a:endParaRPr lang="fr-FR"/>
          </a:p>
        </p:txBody>
      </p:sp>
      <p:pic>
        <p:nvPicPr>
          <p:cNvPr id="49" name="Picture 2"/>
          <p:cNvPicPr>
            <a:picLocks noChangeAspect="1" noChangeArrowheads="1"/>
          </p:cNvPicPr>
          <p:nvPr/>
        </p:nvPicPr>
        <p:blipFill>
          <a:blip r:embed="rId2" cstate="print"/>
          <a:srcRect r="7455"/>
          <a:stretch>
            <a:fillRect/>
          </a:stretch>
        </p:blipFill>
        <p:spPr bwMode="auto">
          <a:xfrm>
            <a:off x="6948264" y="4653137"/>
            <a:ext cx="2195736" cy="2204864"/>
          </a:xfrm>
          <a:prstGeom prst="rect">
            <a:avLst/>
          </a:prstGeom>
          <a:noFill/>
          <a:ln w="9525">
            <a:noFill/>
            <a:miter lim="800000"/>
            <a:headEnd/>
            <a:tailEnd/>
          </a:ln>
        </p:spPr>
      </p:pic>
      <p:pic>
        <p:nvPicPr>
          <p:cNvPr id="50" name="Picture 3"/>
          <p:cNvPicPr>
            <a:picLocks noChangeAspect="1" noChangeArrowheads="1"/>
          </p:cNvPicPr>
          <p:nvPr/>
        </p:nvPicPr>
        <p:blipFill>
          <a:blip r:embed="rId3" cstate="print"/>
          <a:srcRect/>
          <a:stretch>
            <a:fillRect/>
          </a:stretch>
        </p:blipFill>
        <p:spPr bwMode="auto">
          <a:xfrm>
            <a:off x="0" y="4570687"/>
            <a:ext cx="1800200" cy="2287313"/>
          </a:xfrm>
          <a:prstGeom prst="rect">
            <a:avLst/>
          </a:prstGeom>
          <a:noFill/>
          <a:ln w="9525">
            <a:noFill/>
            <a:miter lim="800000"/>
            <a:headEnd/>
            <a:tailEnd/>
          </a:ln>
        </p:spPr>
      </p:pic>
      <p:pic>
        <p:nvPicPr>
          <p:cNvPr id="52" name="Picture 7"/>
          <p:cNvPicPr>
            <a:picLocks noChangeAspect="1" noChangeArrowheads="1"/>
          </p:cNvPicPr>
          <p:nvPr/>
        </p:nvPicPr>
        <p:blipFill>
          <a:blip r:embed="rId4" cstate="print"/>
          <a:srcRect/>
          <a:stretch>
            <a:fillRect/>
          </a:stretch>
        </p:blipFill>
        <p:spPr bwMode="auto">
          <a:xfrm>
            <a:off x="3707904" y="4581129"/>
            <a:ext cx="3257550" cy="2276872"/>
          </a:xfrm>
          <a:prstGeom prst="rect">
            <a:avLst/>
          </a:prstGeom>
          <a:noFill/>
          <a:ln w="9525">
            <a:noFill/>
            <a:miter lim="800000"/>
            <a:headEnd/>
            <a:tailEnd/>
          </a:ln>
        </p:spPr>
      </p:pic>
      <p:pic>
        <p:nvPicPr>
          <p:cNvPr id="51" name="Picture 4"/>
          <p:cNvPicPr>
            <a:picLocks noChangeAspect="1" noChangeArrowheads="1"/>
          </p:cNvPicPr>
          <p:nvPr/>
        </p:nvPicPr>
        <p:blipFill>
          <a:blip r:embed="rId5" cstate="print"/>
          <a:srcRect/>
          <a:stretch>
            <a:fillRect/>
          </a:stretch>
        </p:blipFill>
        <p:spPr bwMode="auto">
          <a:xfrm>
            <a:off x="1763688" y="4600575"/>
            <a:ext cx="2362200" cy="2257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19856"/>
                                        </p:tgtEl>
                                        <p:attrNameLst>
                                          <p:attrName>style.visibility</p:attrName>
                                        </p:attrNameLst>
                                      </p:cBhvr>
                                      <p:to>
                                        <p:strVal val="visible"/>
                                      </p:to>
                                    </p:set>
                                    <p:animEffect transition="in" filter="wipe(up)">
                                      <p:cBhvr>
                                        <p:cTn id="7" dur="300"/>
                                        <p:tgtEl>
                                          <p:spTgt spid="11985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288" fill="hold" grpId="0" nodeType="clickEffect">
                                  <p:stCondLst>
                                    <p:cond delay="0"/>
                                  </p:stCondLst>
                                  <p:childTnLst>
                                    <p:set>
                                      <p:cBhvr>
                                        <p:cTn id="15" dur="1" fill="hold">
                                          <p:stCondLst>
                                            <p:cond delay="0"/>
                                          </p:stCondLst>
                                        </p:cTn>
                                        <p:tgtEl>
                                          <p:spTgt spid="119824"/>
                                        </p:tgtEl>
                                        <p:attrNameLst>
                                          <p:attrName>style.visibility</p:attrName>
                                        </p:attrNameLst>
                                      </p:cBhvr>
                                      <p:to>
                                        <p:strVal val="visible"/>
                                      </p:to>
                                    </p:set>
                                    <p:anim calcmode="lin" valueType="num">
                                      <p:cBhvr>
                                        <p:cTn id="16" dur="500" fill="hold"/>
                                        <p:tgtEl>
                                          <p:spTgt spid="119824"/>
                                        </p:tgtEl>
                                        <p:attrNameLst>
                                          <p:attrName>ppt_w</p:attrName>
                                        </p:attrNameLst>
                                      </p:cBhvr>
                                      <p:tavLst>
                                        <p:tav tm="0">
                                          <p:val>
                                            <p:strVal val="4/3*#ppt_w"/>
                                          </p:val>
                                        </p:tav>
                                        <p:tav tm="100000">
                                          <p:val>
                                            <p:strVal val="#ppt_w"/>
                                          </p:val>
                                        </p:tav>
                                      </p:tavLst>
                                    </p:anim>
                                    <p:anim calcmode="lin" valueType="num">
                                      <p:cBhvr>
                                        <p:cTn id="17" dur="500" fill="hold"/>
                                        <p:tgtEl>
                                          <p:spTgt spid="119824"/>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3" presetClass="entr" presetSubtype="288" fill="hold" grpId="0" nodeType="clickEffect">
                                  <p:stCondLst>
                                    <p:cond delay="0"/>
                                  </p:stCondLst>
                                  <p:childTnLst>
                                    <p:set>
                                      <p:cBhvr>
                                        <p:cTn id="25" dur="1" fill="hold">
                                          <p:stCondLst>
                                            <p:cond delay="0"/>
                                          </p:stCondLst>
                                        </p:cTn>
                                        <p:tgtEl>
                                          <p:spTgt spid="119854"/>
                                        </p:tgtEl>
                                        <p:attrNameLst>
                                          <p:attrName>style.visibility</p:attrName>
                                        </p:attrNameLst>
                                      </p:cBhvr>
                                      <p:to>
                                        <p:strVal val="visible"/>
                                      </p:to>
                                    </p:set>
                                    <p:anim calcmode="lin" valueType="num">
                                      <p:cBhvr>
                                        <p:cTn id="26" dur="500" fill="hold"/>
                                        <p:tgtEl>
                                          <p:spTgt spid="119854"/>
                                        </p:tgtEl>
                                        <p:attrNameLst>
                                          <p:attrName>ppt_w</p:attrName>
                                        </p:attrNameLst>
                                      </p:cBhvr>
                                      <p:tavLst>
                                        <p:tav tm="0">
                                          <p:val>
                                            <p:strVal val="4/3*#ppt_w"/>
                                          </p:val>
                                        </p:tav>
                                        <p:tav tm="100000">
                                          <p:val>
                                            <p:strVal val="#ppt_w"/>
                                          </p:val>
                                        </p:tav>
                                      </p:tavLst>
                                    </p:anim>
                                    <p:anim calcmode="lin" valueType="num">
                                      <p:cBhvr>
                                        <p:cTn id="27" dur="500" fill="hold"/>
                                        <p:tgtEl>
                                          <p:spTgt spid="119854"/>
                                        </p:tgtEl>
                                        <p:attrNameLst>
                                          <p:attrName>ppt_h</p:attrName>
                                        </p:attrNameLst>
                                      </p:cBhvr>
                                      <p:tavLst>
                                        <p:tav tm="0">
                                          <p:val>
                                            <p:strVal val="4/3*#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499"/>
                                          </p:stCondLst>
                                        </p:cTn>
                                        <p:tgtEl>
                                          <p:spTgt spid="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3" presetClass="entr" presetSubtype="288" fill="hold" grpId="0" nodeType="clickEffect">
                                  <p:stCondLst>
                                    <p:cond delay="0"/>
                                  </p:stCondLst>
                                  <p:childTnLst>
                                    <p:set>
                                      <p:cBhvr>
                                        <p:cTn id="35" dur="1" fill="hold">
                                          <p:stCondLst>
                                            <p:cond delay="0"/>
                                          </p:stCondLst>
                                        </p:cTn>
                                        <p:tgtEl>
                                          <p:spTgt spid="119840"/>
                                        </p:tgtEl>
                                        <p:attrNameLst>
                                          <p:attrName>style.visibility</p:attrName>
                                        </p:attrNameLst>
                                      </p:cBhvr>
                                      <p:to>
                                        <p:strVal val="visible"/>
                                      </p:to>
                                    </p:set>
                                    <p:anim calcmode="lin" valueType="num">
                                      <p:cBhvr>
                                        <p:cTn id="36" dur="500" fill="hold"/>
                                        <p:tgtEl>
                                          <p:spTgt spid="119840"/>
                                        </p:tgtEl>
                                        <p:attrNameLst>
                                          <p:attrName>ppt_w</p:attrName>
                                        </p:attrNameLst>
                                      </p:cBhvr>
                                      <p:tavLst>
                                        <p:tav tm="0">
                                          <p:val>
                                            <p:strVal val="4/3*#ppt_w"/>
                                          </p:val>
                                        </p:tav>
                                        <p:tav tm="100000">
                                          <p:val>
                                            <p:strVal val="#ppt_w"/>
                                          </p:val>
                                        </p:tav>
                                      </p:tavLst>
                                    </p:anim>
                                    <p:anim calcmode="lin" valueType="num">
                                      <p:cBhvr>
                                        <p:cTn id="37" dur="500" fill="hold"/>
                                        <p:tgtEl>
                                          <p:spTgt spid="119840"/>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56" grpId="0" autoUpdateAnimBg="0"/>
      <p:bldP spid="119824" grpId="0" animBg="1"/>
      <p:bldP spid="119854" grpId="0" animBg="1"/>
      <p:bldP spid="11984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AutoShape 3" descr="Rayures horizontales (noir/blanc)"/>
          <p:cNvSpPr>
            <a:spLocks noChangeArrowheads="1"/>
          </p:cNvSpPr>
          <p:nvPr/>
        </p:nvSpPr>
        <p:spPr bwMode="auto">
          <a:xfrm>
            <a:off x="0" y="2286000"/>
            <a:ext cx="2941638" cy="1066800"/>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b="1" dirty="0" err="1">
                <a:solidFill>
                  <a:schemeClr val="bg1"/>
                </a:solidFill>
              </a:rPr>
              <a:t>Arterio</a:t>
            </a:r>
            <a:r>
              <a:rPr lang="fr-FR" b="1" dirty="0">
                <a:solidFill>
                  <a:schemeClr val="bg1"/>
                </a:solidFill>
              </a:rPr>
              <a:t>-</a:t>
            </a:r>
            <a:r>
              <a:rPr lang="fr-FR" b="1" dirty="0" err="1">
                <a:solidFill>
                  <a:schemeClr val="bg1"/>
                </a:solidFill>
              </a:rPr>
              <a:t>venous</a:t>
            </a:r>
            <a:endParaRPr lang="fr-FR" dirty="0"/>
          </a:p>
        </p:txBody>
      </p:sp>
      <p:sp>
        <p:nvSpPr>
          <p:cNvPr id="119856" name="Text Box 48"/>
          <p:cNvSpPr txBox="1">
            <a:spLocks noChangeArrowheads="1"/>
          </p:cNvSpPr>
          <p:nvPr/>
        </p:nvSpPr>
        <p:spPr bwMode="auto">
          <a:xfrm>
            <a:off x="3040126" y="620688"/>
            <a:ext cx="4621779" cy="1754326"/>
          </a:xfrm>
          <a:prstGeom prst="rect">
            <a:avLst/>
          </a:prstGeom>
          <a:noFill/>
          <a:ln w="9525">
            <a:noFill/>
            <a:miter lim="800000"/>
            <a:headEnd/>
            <a:tailEnd/>
          </a:ln>
          <a:effectLst/>
        </p:spPr>
        <p:txBody>
          <a:bodyPr wrap="none">
            <a:spAutoFit/>
          </a:bodyPr>
          <a:lstStyle/>
          <a:p>
            <a:pPr algn="ctr"/>
            <a:r>
              <a:rPr lang="fr-FR" sz="3600" b="1" dirty="0" err="1">
                <a:solidFill>
                  <a:srgbClr val="FFCC00"/>
                </a:solidFill>
              </a:rPr>
              <a:t>Arterio</a:t>
            </a:r>
            <a:r>
              <a:rPr lang="fr-FR" sz="3600" b="1" dirty="0">
                <a:solidFill>
                  <a:srgbClr val="FFCC00"/>
                </a:solidFill>
              </a:rPr>
              <a:t>-</a:t>
            </a:r>
            <a:r>
              <a:rPr lang="fr-FR" sz="3600" b="1" dirty="0" err="1">
                <a:solidFill>
                  <a:srgbClr val="FFCC00"/>
                </a:solidFill>
              </a:rPr>
              <a:t>venous</a:t>
            </a:r>
            <a:r>
              <a:rPr lang="fr-FR" sz="3600" b="1" dirty="0">
                <a:solidFill>
                  <a:srgbClr val="FFCC00"/>
                </a:solidFill>
              </a:rPr>
              <a:t> </a:t>
            </a:r>
            <a:r>
              <a:rPr lang="fr-FR" sz="3600" b="1" dirty="0" err="1">
                <a:solidFill>
                  <a:srgbClr val="FFCC00"/>
                </a:solidFill>
              </a:rPr>
              <a:t>fistula</a:t>
            </a:r>
            <a:r>
              <a:rPr lang="fr-FR" sz="3600" b="1" dirty="0">
                <a:solidFill>
                  <a:srgbClr val="FFCC00"/>
                </a:solidFill>
              </a:rPr>
              <a:t> </a:t>
            </a:r>
          </a:p>
          <a:p>
            <a:pPr algn="ctr"/>
            <a:r>
              <a:rPr lang="fr-FR" sz="3600" b="1" dirty="0">
                <a:solidFill>
                  <a:srgbClr val="FFCC00"/>
                </a:solidFill>
              </a:rPr>
              <a:t>High flow</a:t>
            </a:r>
          </a:p>
          <a:p>
            <a:pPr algn="ctr"/>
            <a:r>
              <a:rPr lang="fr-FR" sz="3600" b="1" dirty="0" err="1">
                <a:solidFill>
                  <a:srgbClr val="FFCC00"/>
                </a:solidFill>
              </a:rPr>
              <a:t>Low</a:t>
            </a:r>
            <a:r>
              <a:rPr lang="fr-FR" sz="3600" b="1" dirty="0">
                <a:solidFill>
                  <a:srgbClr val="FFCC00"/>
                </a:solidFill>
              </a:rPr>
              <a:t> </a:t>
            </a:r>
            <a:r>
              <a:rPr lang="fr-FR" sz="3600" b="1" dirty="0" err="1">
                <a:solidFill>
                  <a:srgbClr val="FFCC00"/>
                </a:solidFill>
              </a:rPr>
              <a:t>resistances</a:t>
            </a:r>
            <a:endParaRPr lang="fr-FR" sz="3600" b="1" dirty="0">
              <a:solidFill>
                <a:srgbClr val="FFCC00"/>
              </a:solidFill>
            </a:endParaRPr>
          </a:p>
        </p:txBody>
      </p:sp>
      <p:sp>
        <p:nvSpPr>
          <p:cNvPr id="48" name="ZoneTexte 47"/>
          <p:cNvSpPr txBox="1"/>
          <p:nvPr/>
        </p:nvSpPr>
        <p:spPr>
          <a:xfrm>
            <a:off x="395536" y="3717032"/>
            <a:ext cx="8136904" cy="1754326"/>
          </a:xfrm>
          <a:prstGeom prst="rect">
            <a:avLst/>
          </a:prstGeom>
          <a:noFill/>
        </p:spPr>
        <p:txBody>
          <a:bodyPr wrap="square" rtlCol="0">
            <a:spAutoFit/>
          </a:bodyPr>
          <a:lstStyle/>
          <a:p>
            <a:r>
              <a:rPr lang="fr-FR" sz="3600" dirty="0">
                <a:solidFill>
                  <a:srgbClr val="FF0000"/>
                </a:solidFill>
              </a:rPr>
              <a:t>DANGEROUS</a:t>
            </a:r>
            <a:r>
              <a:rPr lang="fr-FR" sz="3600" dirty="0">
                <a:solidFill>
                  <a:schemeClr val="bg1"/>
                </a:solidFill>
              </a:rPr>
              <a:t> </a:t>
            </a:r>
            <a:r>
              <a:rPr lang="fr-FR" sz="3600" dirty="0" err="1">
                <a:solidFill>
                  <a:schemeClr val="bg1"/>
                </a:solidFill>
              </a:rPr>
              <a:t>according</a:t>
            </a:r>
            <a:r>
              <a:rPr lang="fr-FR" sz="3600" dirty="0">
                <a:solidFill>
                  <a:schemeClr val="bg1"/>
                </a:solidFill>
              </a:rPr>
              <a:t> to:</a:t>
            </a:r>
          </a:p>
          <a:p>
            <a:r>
              <a:rPr lang="fr-FR" sz="3600" dirty="0">
                <a:solidFill>
                  <a:schemeClr val="bg1"/>
                </a:solidFill>
              </a:rPr>
              <a:t>	Flow rate: </a:t>
            </a:r>
            <a:r>
              <a:rPr lang="fr-FR" sz="3600" dirty="0" err="1">
                <a:solidFill>
                  <a:srgbClr val="FF0000"/>
                </a:solidFill>
              </a:rPr>
              <a:t>Cardiac</a:t>
            </a:r>
            <a:r>
              <a:rPr lang="fr-FR" sz="3600" dirty="0">
                <a:solidFill>
                  <a:srgbClr val="FF0000"/>
                </a:solidFill>
              </a:rPr>
              <a:t> </a:t>
            </a:r>
            <a:r>
              <a:rPr lang="fr-FR" sz="3600" dirty="0" err="1">
                <a:solidFill>
                  <a:srgbClr val="FF0000"/>
                </a:solidFill>
              </a:rPr>
              <a:t>failure</a:t>
            </a:r>
            <a:endParaRPr lang="fr-FR" sz="3600" dirty="0">
              <a:solidFill>
                <a:srgbClr val="FF0000"/>
              </a:solidFill>
            </a:endParaRPr>
          </a:p>
          <a:p>
            <a:r>
              <a:rPr lang="fr-FR" sz="3600" dirty="0">
                <a:solidFill>
                  <a:schemeClr val="bg1"/>
                </a:solidFill>
              </a:rPr>
              <a:t>	Location: </a:t>
            </a:r>
            <a:r>
              <a:rPr lang="fr-FR" sz="3600" dirty="0" err="1">
                <a:solidFill>
                  <a:srgbClr val="FF0000"/>
                </a:solidFill>
              </a:rPr>
              <a:t>Bleeding</a:t>
            </a:r>
            <a:r>
              <a:rPr lang="fr-FR" sz="3600" dirty="0">
                <a:solidFill>
                  <a:schemeClr val="bg1"/>
                </a:solidFill>
              </a:rPr>
              <a:t>, pain ,</a:t>
            </a:r>
            <a:r>
              <a:rPr lang="fr-FR" sz="3600" dirty="0" err="1">
                <a:solidFill>
                  <a:schemeClr val="bg1"/>
                </a:solidFill>
              </a:rPr>
              <a:t>function</a:t>
            </a:r>
            <a:r>
              <a:rPr lang="fr-FR" sz="3600" dirty="0">
                <a:solidFill>
                  <a:schemeClr val="bg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19856"/>
                                        </p:tgtEl>
                                        <p:attrNameLst>
                                          <p:attrName>style.visibility</p:attrName>
                                        </p:attrNameLst>
                                      </p:cBhvr>
                                      <p:to>
                                        <p:strVal val="visible"/>
                                      </p:to>
                                    </p:set>
                                    <p:animEffect transition="in" filter="wipe(up)">
                                      <p:cBhvr>
                                        <p:cTn id="7" dur="300"/>
                                        <p:tgtEl>
                                          <p:spTgt spid="119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56"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1" name="Picture 3"/>
          <p:cNvPicPr>
            <a:picLocks noChangeAspect="1" noChangeArrowheads="1"/>
          </p:cNvPicPr>
          <p:nvPr/>
        </p:nvPicPr>
        <p:blipFill>
          <a:blip r:embed="rId2" cstate="print"/>
          <a:srcRect/>
          <a:stretch>
            <a:fillRect/>
          </a:stretch>
        </p:blipFill>
        <p:spPr bwMode="auto">
          <a:xfrm>
            <a:off x="179512" y="4509120"/>
            <a:ext cx="1728192" cy="2195820"/>
          </a:xfrm>
          <a:prstGeom prst="rect">
            <a:avLst/>
          </a:prstGeom>
          <a:noFill/>
          <a:ln w="9525">
            <a:noFill/>
            <a:miter lim="800000"/>
            <a:headEnd/>
            <a:tailEnd/>
          </a:ln>
        </p:spPr>
      </p:pic>
      <p:pic>
        <p:nvPicPr>
          <p:cNvPr id="329732" name="Picture 4"/>
          <p:cNvPicPr>
            <a:picLocks noChangeAspect="1" noChangeArrowheads="1"/>
          </p:cNvPicPr>
          <p:nvPr/>
        </p:nvPicPr>
        <p:blipFill>
          <a:blip r:embed="rId3" cstate="print"/>
          <a:srcRect/>
          <a:stretch>
            <a:fillRect/>
          </a:stretch>
        </p:blipFill>
        <p:spPr bwMode="auto">
          <a:xfrm>
            <a:off x="179512" y="2394672"/>
            <a:ext cx="2088232" cy="1995609"/>
          </a:xfrm>
          <a:prstGeom prst="rect">
            <a:avLst/>
          </a:prstGeom>
          <a:noFill/>
          <a:ln w="9525">
            <a:noFill/>
            <a:miter lim="800000"/>
            <a:headEnd/>
            <a:tailEnd/>
          </a:ln>
        </p:spPr>
      </p:pic>
      <p:pic>
        <p:nvPicPr>
          <p:cNvPr id="329733" name="Picture 5"/>
          <p:cNvPicPr>
            <a:picLocks noChangeAspect="1" noChangeArrowheads="1"/>
          </p:cNvPicPr>
          <p:nvPr/>
        </p:nvPicPr>
        <p:blipFill>
          <a:blip r:embed="rId4" cstate="print"/>
          <a:srcRect/>
          <a:stretch>
            <a:fillRect/>
          </a:stretch>
        </p:blipFill>
        <p:spPr bwMode="auto">
          <a:xfrm>
            <a:off x="2411761" y="2399015"/>
            <a:ext cx="2664296" cy="1946692"/>
          </a:xfrm>
          <a:prstGeom prst="rect">
            <a:avLst/>
          </a:prstGeom>
          <a:noFill/>
          <a:ln w="9525">
            <a:noFill/>
            <a:miter lim="800000"/>
            <a:headEnd/>
            <a:tailEnd/>
          </a:ln>
        </p:spPr>
      </p:pic>
      <p:pic>
        <p:nvPicPr>
          <p:cNvPr id="329734" name="Picture 6"/>
          <p:cNvPicPr>
            <a:picLocks noChangeAspect="1" noChangeArrowheads="1"/>
          </p:cNvPicPr>
          <p:nvPr/>
        </p:nvPicPr>
        <p:blipFill>
          <a:blip r:embed="rId5" cstate="print"/>
          <a:srcRect/>
          <a:stretch>
            <a:fillRect/>
          </a:stretch>
        </p:blipFill>
        <p:spPr bwMode="auto">
          <a:xfrm>
            <a:off x="5292080" y="2204864"/>
            <a:ext cx="3533775" cy="2057400"/>
          </a:xfrm>
          <a:prstGeom prst="rect">
            <a:avLst/>
          </a:prstGeom>
          <a:noFill/>
          <a:ln w="9525">
            <a:noFill/>
            <a:miter lim="800000"/>
            <a:headEnd/>
            <a:tailEnd/>
          </a:ln>
        </p:spPr>
      </p:pic>
      <p:pic>
        <p:nvPicPr>
          <p:cNvPr id="329736" name="Picture 8"/>
          <p:cNvPicPr>
            <a:picLocks noChangeAspect="1" noChangeArrowheads="1"/>
          </p:cNvPicPr>
          <p:nvPr/>
        </p:nvPicPr>
        <p:blipFill>
          <a:blip r:embed="rId6" cstate="print"/>
          <a:srcRect/>
          <a:stretch>
            <a:fillRect/>
          </a:stretch>
        </p:blipFill>
        <p:spPr bwMode="auto">
          <a:xfrm>
            <a:off x="2051720" y="4438666"/>
            <a:ext cx="3312368" cy="2232075"/>
          </a:xfrm>
          <a:prstGeom prst="rect">
            <a:avLst/>
          </a:prstGeom>
          <a:noFill/>
          <a:ln w="9525">
            <a:noFill/>
            <a:miter lim="800000"/>
            <a:headEnd/>
            <a:tailEnd/>
          </a:ln>
        </p:spPr>
      </p:pic>
      <p:pic>
        <p:nvPicPr>
          <p:cNvPr id="329737" name="Picture 9"/>
          <p:cNvPicPr>
            <a:picLocks noChangeAspect="1" noChangeArrowheads="1"/>
          </p:cNvPicPr>
          <p:nvPr/>
        </p:nvPicPr>
        <p:blipFill>
          <a:blip r:embed="rId7" cstate="print"/>
          <a:srcRect/>
          <a:stretch>
            <a:fillRect/>
          </a:stretch>
        </p:blipFill>
        <p:spPr bwMode="auto">
          <a:xfrm>
            <a:off x="5652121" y="4427978"/>
            <a:ext cx="1800200" cy="2183513"/>
          </a:xfrm>
          <a:prstGeom prst="rect">
            <a:avLst/>
          </a:prstGeom>
          <a:noFill/>
          <a:ln w="9525">
            <a:noFill/>
            <a:miter lim="800000"/>
            <a:headEnd/>
            <a:tailEnd/>
          </a:ln>
        </p:spPr>
      </p:pic>
      <p:sp>
        <p:nvSpPr>
          <p:cNvPr id="10" name="ZoneTexte 9"/>
          <p:cNvSpPr txBox="1"/>
          <p:nvPr/>
        </p:nvSpPr>
        <p:spPr>
          <a:xfrm>
            <a:off x="0" y="260648"/>
            <a:ext cx="6300192" cy="2308324"/>
          </a:xfrm>
          <a:prstGeom prst="rect">
            <a:avLst/>
          </a:prstGeom>
          <a:noFill/>
        </p:spPr>
        <p:txBody>
          <a:bodyPr wrap="square" rtlCol="0">
            <a:spAutoFit/>
          </a:bodyPr>
          <a:lstStyle/>
          <a:p>
            <a:r>
              <a:rPr lang="fr-FR" b="1" dirty="0" err="1">
                <a:solidFill>
                  <a:schemeClr val="bg1"/>
                </a:solidFill>
              </a:rPr>
              <a:t>Treatment</a:t>
            </a:r>
            <a:r>
              <a:rPr lang="fr-FR" b="1" dirty="0">
                <a:solidFill>
                  <a:schemeClr val="bg1"/>
                </a:solidFill>
              </a:rPr>
              <a:t>:</a:t>
            </a:r>
          </a:p>
          <a:p>
            <a:r>
              <a:rPr lang="fr-FR" b="1" dirty="0">
                <a:solidFill>
                  <a:srgbClr val="FF0000"/>
                </a:solidFill>
              </a:rPr>
              <a:t>Compression++++</a:t>
            </a:r>
          </a:p>
          <a:p>
            <a:r>
              <a:rPr lang="fr-FR" b="1" dirty="0">
                <a:solidFill>
                  <a:srgbClr val="FF0000"/>
                </a:solidFill>
              </a:rPr>
              <a:t>ONLY If </a:t>
            </a:r>
            <a:r>
              <a:rPr lang="fr-FR" b="1" dirty="0">
                <a:solidFill>
                  <a:schemeClr val="bg1"/>
                </a:solidFill>
              </a:rPr>
              <a:t>complications:</a:t>
            </a:r>
          </a:p>
          <a:p>
            <a:r>
              <a:rPr lang="fr-FR" b="1" dirty="0">
                <a:solidFill>
                  <a:schemeClr val="bg1"/>
                </a:solidFill>
              </a:rPr>
              <a:t>	</a:t>
            </a:r>
            <a:r>
              <a:rPr lang="fr-FR" b="1" dirty="0" err="1">
                <a:solidFill>
                  <a:srgbClr val="FF0000"/>
                </a:solidFill>
              </a:rPr>
              <a:t>Surgery</a:t>
            </a:r>
            <a:r>
              <a:rPr lang="fr-FR" b="1" dirty="0">
                <a:solidFill>
                  <a:srgbClr val="FF0000"/>
                </a:solidFill>
              </a:rPr>
              <a:t>  </a:t>
            </a:r>
            <a:r>
              <a:rPr lang="fr-FR" b="1" dirty="0" err="1">
                <a:solidFill>
                  <a:srgbClr val="FF0000"/>
                </a:solidFill>
              </a:rPr>
              <a:t>whenever</a:t>
            </a:r>
            <a:r>
              <a:rPr lang="fr-FR" b="1" dirty="0">
                <a:solidFill>
                  <a:srgbClr val="FF0000"/>
                </a:solidFill>
              </a:rPr>
              <a:t> possible</a:t>
            </a:r>
          </a:p>
          <a:p>
            <a:r>
              <a:rPr lang="fr-FR" b="1" dirty="0">
                <a:solidFill>
                  <a:schemeClr val="bg1"/>
                </a:solidFill>
              </a:rPr>
              <a:t>	</a:t>
            </a:r>
            <a:r>
              <a:rPr lang="fr-FR" b="1" dirty="0" err="1">
                <a:solidFill>
                  <a:schemeClr val="bg1"/>
                </a:solidFill>
              </a:rPr>
              <a:t>Ebolization</a:t>
            </a:r>
            <a:r>
              <a:rPr lang="fr-FR" b="1" dirty="0">
                <a:solidFill>
                  <a:schemeClr val="bg1"/>
                </a:solidFill>
              </a:rPr>
              <a:t> </a:t>
            </a:r>
            <a:r>
              <a:rPr lang="fr-FR" b="1" dirty="0" err="1">
                <a:solidFill>
                  <a:schemeClr val="bg1"/>
                </a:solidFill>
              </a:rPr>
              <a:t>when</a:t>
            </a:r>
            <a:r>
              <a:rPr lang="fr-FR" b="1" dirty="0">
                <a:solidFill>
                  <a:schemeClr val="bg1"/>
                </a:solidFill>
              </a:rPr>
              <a:t> </a:t>
            </a:r>
            <a:r>
              <a:rPr lang="fr-FR" b="1" dirty="0" err="1">
                <a:solidFill>
                  <a:schemeClr val="bg1"/>
                </a:solidFill>
              </a:rPr>
              <a:t>surgery</a:t>
            </a:r>
            <a:r>
              <a:rPr lang="fr-FR" b="1" dirty="0">
                <a:solidFill>
                  <a:schemeClr val="bg1"/>
                </a:solidFill>
              </a:rPr>
              <a:t> not possible </a:t>
            </a:r>
          </a:p>
          <a:p>
            <a:endParaRPr lang="fr-FR" b="1" dirty="0">
              <a:solidFill>
                <a:schemeClr val="bg1"/>
              </a:solidFill>
            </a:endParaRPr>
          </a:p>
        </p:txBody>
      </p:sp>
      <p:pic>
        <p:nvPicPr>
          <p:cNvPr id="12" name="Picture 4" descr="C:\Users\claurian\Documents\IMAGECOURS MALF VASC\MAV MAIN\KL\MAV main Lhabitant\PB300150.JPG"/>
          <p:cNvPicPr>
            <a:picLocks noChangeAspect="1" noChangeArrowheads="1"/>
          </p:cNvPicPr>
          <p:nvPr/>
        </p:nvPicPr>
        <p:blipFill>
          <a:blip r:embed="rId8" cstate="print"/>
          <a:srcRect/>
          <a:stretch>
            <a:fillRect/>
          </a:stretch>
        </p:blipFill>
        <p:spPr bwMode="auto">
          <a:xfrm>
            <a:off x="4932040" y="188640"/>
            <a:ext cx="2232248" cy="1674367"/>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C:\Users\claude\Desktop\Hemostator 1.PNG"/>
          <p:cNvPicPr>
            <a:picLocks noChangeAspect="1" noChangeArrowheads="1"/>
          </p:cNvPicPr>
          <p:nvPr/>
        </p:nvPicPr>
        <p:blipFill>
          <a:blip r:embed="rId2" cstate="print"/>
          <a:srcRect/>
          <a:stretch>
            <a:fillRect/>
          </a:stretch>
        </p:blipFill>
        <p:spPr bwMode="auto">
          <a:xfrm>
            <a:off x="323528" y="1412776"/>
            <a:ext cx="3457575" cy="4857750"/>
          </a:xfrm>
          <a:prstGeom prst="rect">
            <a:avLst/>
          </a:prstGeom>
          <a:noFill/>
        </p:spPr>
      </p:pic>
      <p:pic>
        <p:nvPicPr>
          <p:cNvPr id="310275" name="Picture 3" descr="C:\Users\claude\OneDrive\hemostator 2 .PNG"/>
          <p:cNvPicPr>
            <a:picLocks noChangeAspect="1" noChangeArrowheads="1"/>
          </p:cNvPicPr>
          <p:nvPr/>
        </p:nvPicPr>
        <p:blipFill>
          <a:blip r:embed="rId3" cstate="print"/>
          <a:srcRect/>
          <a:stretch>
            <a:fillRect/>
          </a:stretch>
        </p:blipFill>
        <p:spPr bwMode="auto">
          <a:xfrm>
            <a:off x="4283969" y="1523876"/>
            <a:ext cx="3888432" cy="4585494"/>
          </a:xfrm>
          <a:prstGeom prst="rect">
            <a:avLst/>
          </a:prstGeom>
          <a:noFill/>
        </p:spPr>
      </p:pic>
      <p:sp>
        <p:nvSpPr>
          <p:cNvPr id="4" name="ZoneTexte 3"/>
          <p:cNvSpPr txBox="1"/>
          <p:nvPr/>
        </p:nvSpPr>
        <p:spPr>
          <a:xfrm>
            <a:off x="1907704" y="260648"/>
            <a:ext cx="4824536" cy="769441"/>
          </a:xfrm>
          <a:prstGeom prst="rect">
            <a:avLst/>
          </a:prstGeom>
          <a:noFill/>
        </p:spPr>
        <p:txBody>
          <a:bodyPr wrap="square" rtlCol="0">
            <a:spAutoFit/>
          </a:bodyPr>
          <a:lstStyle/>
          <a:p>
            <a:r>
              <a:rPr lang="fr-FR" sz="4400" dirty="0" err="1">
                <a:solidFill>
                  <a:schemeClr val="bg1"/>
                </a:solidFill>
              </a:rPr>
              <a:t>Bleeding</a:t>
            </a:r>
            <a:r>
              <a:rPr lang="fr-FR" sz="4400" dirty="0">
                <a:solidFill>
                  <a:schemeClr val="bg1"/>
                </a:solidFill>
              </a:rPr>
              <a:t> control</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AutoShape 3"/>
          <p:cNvSpPr>
            <a:spLocks noChangeArrowheads="1"/>
          </p:cNvSpPr>
          <p:nvPr/>
        </p:nvSpPr>
        <p:spPr bwMode="auto">
          <a:xfrm>
            <a:off x="1259632" y="2060848"/>
            <a:ext cx="6423248" cy="3447256"/>
          </a:xfrm>
          <a:prstGeom prst="bevel">
            <a:avLst>
              <a:gd name="adj" fmla="val 12500"/>
            </a:avLst>
          </a:prstGeom>
          <a:solidFill>
            <a:srgbClr val="FFCC00"/>
          </a:solidFill>
          <a:ln w="9525">
            <a:solidFill>
              <a:schemeClr val="tx1"/>
            </a:solidFill>
            <a:miter lim="800000"/>
            <a:headEnd/>
            <a:tailEnd/>
          </a:ln>
          <a:effectLst/>
        </p:spPr>
        <p:txBody>
          <a:bodyPr wrap="none" anchor="ctr"/>
          <a:lstStyle/>
          <a:p>
            <a:pPr algn="ctr"/>
            <a:r>
              <a:rPr lang="fr-FR" b="1" dirty="0" err="1">
                <a:solidFill>
                  <a:srgbClr val="000099"/>
                </a:solidFill>
              </a:rPr>
              <a:t>Lymphatic</a:t>
            </a:r>
            <a:endParaRPr lang="fr-FR" b="1" dirty="0">
              <a:solidFill>
                <a:srgbClr val="000099"/>
              </a:solidFill>
            </a:endParaRPr>
          </a:p>
          <a:p>
            <a:pPr algn="ctr"/>
            <a:r>
              <a:rPr lang="fr-FR" b="1" dirty="0">
                <a:solidFill>
                  <a:srgbClr val="000099"/>
                </a:solidFill>
              </a:rPr>
              <a:t>Malformations</a:t>
            </a:r>
            <a:endParaRPr lang="fr-F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AutoShape 3"/>
          <p:cNvSpPr>
            <a:spLocks noChangeArrowheads="1"/>
          </p:cNvSpPr>
          <p:nvPr/>
        </p:nvSpPr>
        <p:spPr bwMode="auto">
          <a:xfrm>
            <a:off x="381000" y="2286000"/>
            <a:ext cx="2225675" cy="1143000"/>
          </a:xfrm>
          <a:prstGeom prst="bevel">
            <a:avLst>
              <a:gd name="adj" fmla="val 12500"/>
            </a:avLst>
          </a:prstGeom>
          <a:solidFill>
            <a:srgbClr val="FFCC00"/>
          </a:solidFill>
          <a:ln w="9525">
            <a:solidFill>
              <a:schemeClr val="tx1"/>
            </a:solidFill>
            <a:miter lim="800000"/>
            <a:headEnd/>
            <a:tailEnd/>
          </a:ln>
          <a:effectLst/>
        </p:spPr>
        <p:txBody>
          <a:bodyPr wrap="none" anchor="ctr"/>
          <a:lstStyle/>
          <a:p>
            <a:pPr algn="ctr"/>
            <a:r>
              <a:rPr lang="fr-FR" b="1" dirty="0" err="1">
                <a:solidFill>
                  <a:srgbClr val="000099"/>
                </a:solidFill>
              </a:rPr>
              <a:t>Lymphatic</a:t>
            </a:r>
            <a:endParaRPr lang="fr-FR" b="1" dirty="0">
              <a:solidFill>
                <a:srgbClr val="000099"/>
              </a:solidFill>
            </a:endParaRPr>
          </a:p>
          <a:p>
            <a:pPr algn="ctr"/>
            <a:r>
              <a:rPr lang="fr-FR" b="1" dirty="0" err="1">
                <a:solidFill>
                  <a:srgbClr val="000099"/>
                </a:solidFill>
              </a:rPr>
              <a:t>Capillairies</a:t>
            </a:r>
            <a:endParaRPr lang="fr-FR" dirty="0"/>
          </a:p>
        </p:txBody>
      </p:sp>
      <p:sp>
        <p:nvSpPr>
          <p:cNvPr id="131076" name="Rectangle 4"/>
          <p:cNvSpPr>
            <a:spLocks noChangeArrowheads="1"/>
          </p:cNvSpPr>
          <p:nvPr/>
        </p:nvSpPr>
        <p:spPr bwMode="auto">
          <a:xfrm>
            <a:off x="304800" y="3657600"/>
            <a:ext cx="5822428" cy="3046988"/>
          </a:xfrm>
          <a:prstGeom prst="rect">
            <a:avLst/>
          </a:prstGeom>
          <a:noFill/>
          <a:ln w="9525">
            <a:noFill/>
            <a:miter lim="800000"/>
            <a:headEnd/>
            <a:tailEnd/>
          </a:ln>
          <a:effectLst/>
        </p:spPr>
        <p:txBody>
          <a:bodyPr wrap="none">
            <a:spAutoFit/>
          </a:bodyPr>
          <a:lstStyle/>
          <a:p>
            <a:r>
              <a:rPr lang="fr-FR" sz="3200" b="1" dirty="0" err="1">
                <a:solidFill>
                  <a:schemeClr val="bg1"/>
                </a:solidFill>
              </a:rPr>
              <a:t>Cutaneous</a:t>
            </a:r>
            <a:r>
              <a:rPr lang="fr-FR" sz="3200" b="1" dirty="0">
                <a:solidFill>
                  <a:schemeClr val="bg1"/>
                </a:solidFill>
              </a:rPr>
              <a:t> </a:t>
            </a:r>
            <a:r>
              <a:rPr lang="fr-FR" sz="3200" b="1" dirty="0" err="1">
                <a:solidFill>
                  <a:schemeClr val="bg1"/>
                </a:solidFill>
              </a:rPr>
              <a:t>Verrucous</a:t>
            </a:r>
            <a:r>
              <a:rPr lang="fr-FR" sz="3200" b="1" dirty="0">
                <a:solidFill>
                  <a:schemeClr val="bg1"/>
                </a:solidFill>
              </a:rPr>
              <a:t> nodules </a:t>
            </a:r>
            <a:br>
              <a:rPr lang="fr-FR" sz="3200" b="1" dirty="0">
                <a:solidFill>
                  <a:schemeClr val="bg1"/>
                </a:solidFill>
              </a:rPr>
            </a:br>
            <a:r>
              <a:rPr lang="fr-FR" sz="3200" b="1" dirty="0">
                <a:solidFill>
                  <a:schemeClr val="bg1"/>
                </a:solidFill>
              </a:rPr>
              <a:t>and  </a:t>
            </a:r>
            <a:r>
              <a:rPr lang="fr-FR" sz="3200" b="1" dirty="0" err="1">
                <a:solidFill>
                  <a:schemeClr val="bg1"/>
                </a:solidFill>
              </a:rPr>
              <a:t>papilloma</a:t>
            </a:r>
            <a:r>
              <a:rPr lang="fr-FR" sz="3200" b="1" dirty="0">
                <a:solidFill>
                  <a:schemeClr val="bg1"/>
                </a:solidFill>
              </a:rPr>
              <a:t> (</a:t>
            </a:r>
            <a:r>
              <a:rPr lang="fr-FR" sz="3200" b="1" dirty="0" err="1">
                <a:solidFill>
                  <a:schemeClr val="bg1"/>
                </a:solidFill>
              </a:rPr>
              <a:t>angiokeratoma</a:t>
            </a:r>
            <a:r>
              <a:rPr lang="fr-FR" sz="3200" b="1" dirty="0">
                <a:solidFill>
                  <a:schemeClr val="bg1"/>
                </a:solidFill>
              </a:rPr>
              <a:t>)</a:t>
            </a:r>
          </a:p>
          <a:p>
            <a:endParaRPr lang="fr-FR" sz="3200" b="1" dirty="0">
              <a:solidFill>
                <a:schemeClr val="bg1"/>
              </a:solidFill>
            </a:endParaRPr>
          </a:p>
          <a:p>
            <a:r>
              <a:rPr lang="fr-FR" sz="3200" b="1" dirty="0">
                <a:solidFill>
                  <a:schemeClr val="bg1"/>
                </a:solidFill>
              </a:rPr>
              <a:t>Simple </a:t>
            </a:r>
            <a:r>
              <a:rPr lang="fr-FR" sz="3200" b="1" dirty="0" err="1">
                <a:solidFill>
                  <a:schemeClr val="bg1"/>
                </a:solidFill>
              </a:rPr>
              <a:t>cyst</a:t>
            </a:r>
            <a:endParaRPr lang="fr-FR" sz="3200" b="1" dirty="0">
              <a:solidFill>
                <a:schemeClr val="bg1"/>
              </a:solidFill>
            </a:endParaRPr>
          </a:p>
          <a:p>
            <a:endParaRPr lang="fr-FR" sz="3200" b="1" dirty="0">
              <a:solidFill>
                <a:schemeClr val="bg1"/>
              </a:solidFill>
            </a:endParaRPr>
          </a:p>
          <a:p>
            <a:r>
              <a:rPr lang="fr-FR" sz="3200" b="1" dirty="0" err="1">
                <a:solidFill>
                  <a:schemeClr val="bg1"/>
                </a:solidFill>
              </a:rPr>
              <a:t>Cavernous</a:t>
            </a:r>
            <a:r>
              <a:rPr lang="fr-FR" sz="3200" b="1" dirty="0">
                <a:solidFill>
                  <a:schemeClr val="bg1"/>
                </a:solidFill>
              </a:rPr>
              <a:t> </a:t>
            </a:r>
            <a:r>
              <a:rPr lang="fr-FR" sz="3200" b="1" dirty="0" err="1">
                <a:solidFill>
                  <a:schemeClr val="bg1"/>
                </a:solidFill>
              </a:rPr>
              <a:t>cyst</a:t>
            </a:r>
            <a:endParaRPr lang="fr-FR" sz="3200" b="1" dirty="0">
              <a:solidFill>
                <a:srgbClr val="FFCC00"/>
              </a:solidFill>
            </a:endParaRPr>
          </a:p>
        </p:txBody>
      </p:sp>
      <p:sp>
        <p:nvSpPr>
          <p:cNvPr id="131077" name="Freeform 5" descr="Sphères"/>
          <p:cNvSpPr>
            <a:spLocks/>
          </p:cNvSpPr>
          <p:nvPr/>
        </p:nvSpPr>
        <p:spPr bwMode="auto">
          <a:xfrm>
            <a:off x="5148064" y="4077072"/>
            <a:ext cx="1368152" cy="630436"/>
          </a:xfrm>
          <a:custGeom>
            <a:avLst/>
            <a:gdLst/>
            <a:ahLst/>
            <a:cxnLst>
              <a:cxn ang="0">
                <a:pos x="144" y="64"/>
              </a:cxn>
              <a:cxn ang="0">
                <a:pos x="384" y="16"/>
              </a:cxn>
              <a:cxn ang="0">
                <a:pos x="864" y="160"/>
              </a:cxn>
              <a:cxn ang="0">
                <a:pos x="1152" y="160"/>
              </a:cxn>
              <a:cxn ang="0">
                <a:pos x="1104" y="688"/>
              </a:cxn>
              <a:cxn ang="0">
                <a:pos x="576" y="592"/>
              </a:cxn>
              <a:cxn ang="0">
                <a:pos x="144" y="640"/>
              </a:cxn>
              <a:cxn ang="0">
                <a:pos x="0" y="304"/>
              </a:cxn>
              <a:cxn ang="0">
                <a:pos x="144" y="64"/>
              </a:cxn>
            </a:cxnLst>
            <a:rect l="0" t="0" r="r" b="b"/>
            <a:pathLst>
              <a:path w="1200" h="760">
                <a:moveTo>
                  <a:pt x="144" y="64"/>
                </a:moveTo>
                <a:cubicBezTo>
                  <a:pt x="208" y="16"/>
                  <a:pt x="264" y="0"/>
                  <a:pt x="384" y="16"/>
                </a:cubicBezTo>
                <a:cubicBezTo>
                  <a:pt x="504" y="32"/>
                  <a:pt x="736" y="136"/>
                  <a:pt x="864" y="160"/>
                </a:cubicBezTo>
                <a:cubicBezTo>
                  <a:pt x="992" y="184"/>
                  <a:pt x="1112" y="72"/>
                  <a:pt x="1152" y="160"/>
                </a:cubicBezTo>
                <a:cubicBezTo>
                  <a:pt x="1192" y="248"/>
                  <a:pt x="1200" y="616"/>
                  <a:pt x="1104" y="688"/>
                </a:cubicBezTo>
                <a:cubicBezTo>
                  <a:pt x="1008" y="760"/>
                  <a:pt x="736" y="600"/>
                  <a:pt x="576" y="592"/>
                </a:cubicBezTo>
                <a:cubicBezTo>
                  <a:pt x="416" y="584"/>
                  <a:pt x="240" y="688"/>
                  <a:pt x="144" y="640"/>
                </a:cubicBezTo>
                <a:cubicBezTo>
                  <a:pt x="48" y="592"/>
                  <a:pt x="0" y="400"/>
                  <a:pt x="0" y="304"/>
                </a:cubicBezTo>
                <a:cubicBezTo>
                  <a:pt x="0" y="208"/>
                  <a:pt x="80" y="112"/>
                  <a:pt x="144" y="64"/>
                </a:cubicBezTo>
                <a:close/>
              </a:path>
            </a:pathLst>
          </a:custGeom>
          <a:pattFill prst="sphere">
            <a:fgClr>
              <a:srgbClr val="996633"/>
            </a:fgClr>
            <a:bgClr>
              <a:srgbClr val="FF00FF"/>
            </a:bgClr>
          </a:pattFill>
          <a:ln w="9525">
            <a:solidFill>
              <a:schemeClr val="tx1"/>
            </a:solidFill>
            <a:round/>
            <a:headEnd/>
            <a:tailEnd/>
          </a:ln>
          <a:effectLst/>
        </p:spPr>
        <p:txBody>
          <a:bodyPr wrap="none" anchor="ctr"/>
          <a:lstStyle/>
          <a:p>
            <a:endParaRPr lang="fr-FR"/>
          </a:p>
        </p:txBody>
      </p:sp>
      <p:sp>
        <p:nvSpPr>
          <p:cNvPr id="131078" name="Oval 6"/>
          <p:cNvSpPr>
            <a:spLocks noChangeArrowheads="1"/>
          </p:cNvSpPr>
          <p:nvPr/>
        </p:nvSpPr>
        <p:spPr bwMode="auto">
          <a:xfrm>
            <a:off x="5250904" y="5197378"/>
            <a:ext cx="1203974" cy="517621"/>
          </a:xfrm>
          <a:prstGeom prst="ellipse">
            <a:avLst/>
          </a:prstGeom>
          <a:solidFill>
            <a:srgbClr val="CCFF33"/>
          </a:solidFill>
          <a:ln w="76200">
            <a:solidFill>
              <a:schemeClr val="tx1"/>
            </a:solidFill>
            <a:round/>
            <a:headEnd/>
            <a:tailEnd/>
          </a:ln>
          <a:effectLst/>
        </p:spPr>
        <p:txBody>
          <a:bodyPr wrap="none" anchor="ctr"/>
          <a:lstStyle/>
          <a:p>
            <a:endParaRPr lang="fr-FR"/>
          </a:p>
        </p:txBody>
      </p:sp>
      <p:sp>
        <p:nvSpPr>
          <p:cNvPr id="131079" name="Oval 7" descr="Tuiles"/>
          <p:cNvSpPr>
            <a:spLocks noChangeArrowheads="1"/>
          </p:cNvSpPr>
          <p:nvPr/>
        </p:nvSpPr>
        <p:spPr bwMode="auto">
          <a:xfrm>
            <a:off x="5174704" y="6264178"/>
            <a:ext cx="1203974" cy="517621"/>
          </a:xfrm>
          <a:prstGeom prst="ellipse">
            <a:avLst/>
          </a:prstGeom>
          <a:pattFill prst="shingle">
            <a:fgClr>
              <a:srgbClr val="CCFF33"/>
            </a:fgClr>
            <a:bgClr>
              <a:schemeClr val="tx2"/>
            </a:bgClr>
          </a:pattFill>
          <a:ln w="76200">
            <a:solidFill>
              <a:schemeClr val="tx1"/>
            </a:solidFill>
            <a:round/>
            <a:headEnd/>
            <a:tailEnd/>
          </a:ln>
          <a:effectLst/>
        </p:spPr>
        <p:txBody>
          <a:bodyPr wrap="none" anchor="ctr"/>
          <a:lstStyle/>
          <a:p>
            <a:endParaRPr lang="fr-FR"/>
          </a:p>
        </p:txBody>
      </p:sp>
      <p:pic>
        <p:nvPicPr>
          <p:cNvPr id="8" name="Picture 6" descr="enjolras016a"/>
          <p:cNvPicPr>
            <a:picLocks noChangeAspect="1" noChangeArrowheads="1"/>
          </p:cNvPicPr>
          <p:nvPr/>
        </p:nvPicPr>
        <p:blipFill>
          <a:blip r:embed="rId2" cstate="print"/>
          <a:srcRect l="26589" t="22077" r="26203"/>
          <a:stretch>
            <a:fillRect/>
          </a:stretch>
        </p:blipFill>
        <p:spPr>
          <a:xfrm>
            <a:off x="6660232" y="5157192"/>
            <a:ext cx="1332656" cy="1473978"/>
          </a:xfrm>
          <a:prstGeom prst="rect">
            <a:avLst/>
          </a:prstGeom>
          <a:noFill/>
        </p:spPr>
      </p:pic>
      <p:graphicFrame>
        <p:nvGraphicFramePr>
          <p:cNvPr id="9" name="Object 7"/>
          <p:cNvGraphicFramePr>
            <a:graphicFrameLocks noChangeAspect="1"/>
          </p:cNvGraphicFramePr>
          <p:nvPr/>
        </p:nvGraphicFramePr>
        <p:xfrm>
          <a:off x="7835057" y="4941168"/>
          <a:ext cx="1308943" cy="1705347"/>
        </p:xfrm>
        <a:graphic>
          <a:graphicData uri="http://schemas.openxmlformats.org/presentationml/2006/ole">
            <mc:AlternateContent xmlns:mc="http://schemas.openxmlformats.org/markup-compatibility/2006">
              <mc:Choice xmlns:v="urn:schemas-microsoft-com:vml" Requires="v">
                <p:oleObj spid="_x0000_s330754" name="Photo Editor Photo" r:id="rId3" imgW="4029637" imgH="5249008" progId="MSPhotoEd.3">
                  <p:embed/>
                </p:oleObj>
              </mc:Choice>
              <mc:Fallback>
                <p:oleObj name="Photo Editor Photo" r:id="rId3" imgW="4029637" imgH="5249008" progId="MSPhotoEd.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5057" y="4941168"/>
                        <a:ext cx="1308943" cy="1705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8" descr="benkohil3 microves def 22"/>
          <p:cNvPicPr>
            <a:picLocks noChangeAspect="1" noChangeArrowheads="1"/>
          </p:cNvPicPr>
          <p:nvPr/>
        </p:nvPicPr>
        <p:blipFill>
          <a:blip r:embed="rId5" cstate="print"/>
          <a:srcRect/>
          <a:stretch>
            <a:fillRect/>
          </a:stretch>
        </p:blipFill>
        <p:spPr bwMode="auto">
          <a:xfrm>
            <a:off x="6588224" y="3589114"/>
            <a:ext cx="1224136" cy="1310556"/>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AutoShape 3"/>
          <p:cNvSpPr>
            <a:spLocks noChangeArrowheads="1"/>
          </p:cNvSpPr>
          <p:nvPr/>
        </p:nvSpPr>
        <p:spPr bwMode="auto">
          <a:xfrm>
            <a:off x="381000" y="2286000"/>
            <a:ext cx="2225675" cy="1143000"/>
          </a:xfrm>
          <a:prstGeom prst="bevel">
            <a:avLst>
              <a:gd name="adj" fmla="val 12500"/>
            </a:avLst>
          </a:prstGeom>
          <a:solidFill>
            <a:srgbClr val="FFCC00"/>
          </a:solidFill>
          <a:ln w="9525">
            <a:solidFill>
              <a:schemeClr val="tx1"/>
            </a:solidFill>
            <a:miter lim="800000"/>
            <a:headEnd/>
            <a:tailEnd/>
          </a:ln>
          <a:effectLst/>
        </p:spPr>
        <p:txBody>
          <a:bodyPr wrap="none" anchor="ctr"/>
          <a:lstStyle/>
          <a:p>
            <a:pPr algn="ctr"/>
            <a:r>
              <a:rPr lang="fr-FR" b="1" dirty="0" err="1">
                <a:solidFill>
                  <a:srgbClr val="000099"/>
                </a:solidFill>
              </a:rPr>
              <a:t>Lymphatic</a:t>
            </a:r>
            <a:endParaRPr lang="fr-FR" b="1" dirty="0">
              <a:solidFill>
                <a:srgbClr val="000099"/>
              </a:solidFill>
            </a:endParaRPr>
          </a:p>
          <a:p>
            <a:pPr algn="ctr"/>
            <a:r>
              <a:rPr lang="fr-FR" b="1" dirty="0" err="1">
                <a:solidFill>
                  <a:srgbClr val="000099"/>
                </a:solidFill>
              </a:rPr>
              <a:t>Truncular</a:t>
            </a:r>
            <a:endParaRPr lang="fr-FR" dirty="0"/>
          </a:p>
        </p:txBody>
      </p:sp>
      <p:sp>
        <p:nvSpPr>
          <p:cNvPr id="132101" name="Rectangle 5"/>
          <p:cNvSpPr>
            <a:spLocks noChangeArrowheads="1"/>
          </p:cNvSpPr>
          <p:nvPr/>
        </p:nvSpPr>
        <p:spPr bwMode="auto">
          <a:xfrm>
            <a:off x="381000" y="3429000"/>
            <a:ext cx="2409634" cy="2554545"/>
          </a:xfrm>
          <a:prstGeom prst="rect">
            <a:avLst/>
          </a:prstGeom>
          <a:noFill/>
          <a:ln w="9525">
            <a:noFill/>
            <a:miter lim="800000"/>
            <a:headEnd/>
            <a:tailEnd/>
          </a:ln>
          <a:effectLst/>
        </p:spPr>
        <p:txBody>
          <a:bodyPr wrap="none">
            <a:spAutoFit/>
          </a:bodyPr>
          <a:lstStyle/>
          <a:p>
            <a:r>
              <a:rPr lang="fr-FR" sz="3200" b="1" dirty="0" err="1">
                <a:solidFill>
                  <a:schemeClr val="bg1"/>
                </a:solidFill>
              </a:rPr>
              <a:t>Hypoplasia</a:t>
            </a:r>
            <a:r>
              <a:rPr lang="fr-FR" sz="3200" b="1" dirty="0">
                <a:solidFill>
                  <a:schemeClr val="bg1"/>
                </a:solidFill>
              </a:rPr>
              <a:t>,</a:t>
            </a:r>
          </a:p>
          <a:p>
            <a:endParaRPr lang="fr-FR" sz="3200" b="1" dirty="0">
              <a:solidFill>
                <a:schemeClr val="bg1"/>
              </a:solidFill>
            </a:endParaRPr>
          </a:p>
          <a:p>
            <a:r>
              <a:rPr lang="fr-FR" sz="3200" b="1" dirty="0" err="1">
                <a:solidFill>
                  <a:schemeClr val="bg1"/>
                </a:solidFill>
              </a:rPr>
              <a:t>Aplasia</a:t>
            </a:r>
            <a:endParaRPr lang="fr-FR" sz="3200" b="1" dirty="0">
              <a:solidFill>
                <a:schemeClr val="bg1"/>
              </a:solidFill>
            </a:endParaRPr>
          </a:p>
          <a:p>
            <a:endParaRPr lang="fr-FR" sz="3200" b="1" dirty="0">
              <a:solidFill>
                <a:schemeClr val="bg1"/>
              </a:solidFill>
            </a:endParaRPr>
          </a:p>
          <a:p>
            <a:r>
              <a:rPr lang="fr-FR" sz="3200" b="1" dirty="0" err="1">
                <a:solidFill>
                  <a:schemeClr val="bg1"/>
                </a:solidFill>
              </a:rPr>
              <a:t>Avalvulation</a:t>
            </a:r>
            <a:endParaRPr lang="fr-FR" sz="3200" b="1" dirty="0">
              <a:solidFill>
                <a:schemeClr val="bg1"/>
              </a:solidFill>
            </a:endParaRPr>
          </a:p>
        </p:txBody>
      </p:sp>
      <p:sp>
        <p:nvSpPr>
          <p:cNvPr id="132102" name="Freeform 6"/>
          <p:cNvSpPr>
            <a:spLocks/>
          </p:cNvSpPr>
          <p:nvPr/>
        </p:nvSpPr>
        <p:spPr bwMode="auto">
          <a:xfrm>
            <a:off x="2971800" y="3657600"/>
            <a:ext cx="2819400" cy="457200"/>
          </a:xfrm>
          <a:custGeom>
            <a:avLst/>
            <a:gdLst/>
            <a:ahLst/>
            <a:cxnLst>
              <a:cxn ang="0">
                <a:pos x="0" y="48"/>
              </a:cxn>
              <a:cxn ang="0">
                <a:pos x="0" y="288"/>
              </a:cxn>
              <a:cxn ang="0">
                <a:pos x="240" y="288"/>
              </a:cxn>
              <a:cxn ang="0">
                <a:pos x="432" y="192"/>
              </a:cxn>
              <a:cxn ang="0">
                <a:pos x="1200" y="192"/>
              </a:cxn>
              <a:cxn ang="0">
                <a:pos x="1488" y="288"/>
              </a:cxn>
              <a:cxn ang="0">
                <a:pos x="1776" y="240"/>
              </a:cxn>
              <a:cxn ang="0">
                <a:pos x="1776" y="48"/>
              </a:cxn>
              <a:cxn ang="0">
                <a:pos x="1296" y="48"/>
              </a:cxn>
              <a:cxn ang="0">
                <a:pos x="1200" y="144"/>
              </a:cxn>
              <a:cxn ang="0">
                <a:pos x="480" y="144"/>
              </a:cxn>
              <a:cxn ang="0">
                <a:pos x="336" y="0"/>
              </a:cxn>
              <a:cxn ang="0">
                <a:pos x="0" y="0"/>
              </a:cxn>
            </a:cxnLst>
            <a:rect l="0" t="0" r="r" b="b"/>
            <a:pathLst>
              <a:path w="1776" h="288">
                <a:moveTo>
                  <a:pt x="0" y="48"/>
                </a:moveTo>
                <a:lnTo>
                  <a:pt x="0" y="288"/>
                </a:lnTo>
                <a:lnTo>
                  <a:pt x="240" y="288"/>
                </a:lnTo>
                <a:lnTo>
                  <a:pt x="432" y="192"/>
                </a:lnTo>
                <a:lnTo>
                  <a:pt x="1200" y="192"/>
                </a:lnTo>
                <a:lnTo>
                  <a:pt x="1488" y="288"/>
                </a:lnTo>
                <a:lnTo>
                  <a:pt x="1776" y="240"/>
                </a:lnTo>
                <a:lnTo>
                  <a:pt x="1776" y="48"/>
                </a:lnTo>
                <a:lnTo>
                  <a:pt x="1296" y="48"/>
                </a:lnTo>
                <a:lnTo>
                  <a:pt x="1200" y="144"/>
                </a:lnTo>
                <a:lnTo>
                  <a:pt x="480" y="144"/>
                </a:lnTo>
                <a:lnTo>
                  <a:pt x="336" y="0"/>
                </a:lnTo>
                <a:lnTo>
                  <a:pt x="0" y="0"/>
                </a:lnTo>
              </a:path>
            </a:pathLst>
          </a:custGeom>
          <a:solidFill>
            <a:srgbClr val="CCFF33"/>
          </a:solidFill>
          <a:ln w="9525">
            <a:solidFill>
              <a:schemeClr val="bg1"/>
            </a:solidFill>
            <a:round/>
            <a:headEnd/>
            <a:tailEnd/>
          </a:ln>
          <a:effectLst/>
        </p:spPr>
        <p:txBody>
          <a:bodyPr wrap="none" anchor="ctr"/>
          <a:lstStyle/>
          <a:p>
            <a:endParaRPr lang="fr-FR"/>
          </a:p>
        </p:txBody>
      </p:sp>
      <p:grpSp>
        <p:nvGrpSpPr>
          <p:cNvPr id="2" name="Group 12"/>
          <p:cNvGrpSpPr>
            <a:grpSpLocks/>
          </p:cNvGrpSpPr>
          <p:nvPr/>
        </p:nvGrpSpPr>
        <p:grpSpPr bwMode="auto">
          <a:xfrm>
            <a:off x="3048000" y="4572000"/>
            <a:ext cx="2819400" cy="228600"/>
            <a:chOff x="1920" y="2496"/>
            <a:chExt cx="1776" cy="144"/>
          </a:xfrm>
        </p:grpSpPr>
        <p:sp>
          <p:nvSpPr>
            <p:cNvPr id="132104" name="Rectangle 8"/>
            <p:cNvSpPr>
              <a:spLocks noChangeArrowheads="1"/>
            </p:cNvSpPr>
            <p:nvPr/>
          </p:nvSpPr>
          <p:spPr bwMode="auto">
            <a:xfrm>
              <a:off x="1920" y="2496"/>
              <a:ext cx="336" cy="144"/>
            </a:xfrm>
            <a:prstGeom prst="rect">
              <a:avLst/>
            </a:prstGeom>
            <a:solidFill>
              <a:srgbClr val="CCFF33"/>
            </a:solidFill>
            <a:ln w="9525">
              <a:solidFill>
                <a:schemeClr val="bg1"/>
              </a:solidFill>
              <a:miter lim="800000"/>
              <a:headEnd/>
              <a:tailEnd/>
            </a:ln>
            <a:effectLst/>
          </p:spPr>
          <p:txBody>
            <a:bodyPr wrap="none" anchor="ctr"/>
            <a:lstStyle/>
            <a:p>
              <a:endParaRPr lang="fr-FR"/>
            </a:p>
          </p:txBody>
        </p:sp>
        <p:sp>
          <p:nvSpPr>
            <p:cNvPr id="132105" name="Rectangle 9"/>
            <p:cNvSpPr>
              <a:spLocks noChangeArrowheads="1"/>
            </p:cNvSpPr>
            <p:nvPr/>
          </p:nvSpPr>
          <p:spPr bwMode="auto">
            <a:xfrm>
              <a:off x="3360" y="2496"/>
              <a:ext cx="336" cy="144"/>
            </a:xfrm>
            <a:prstGeom prst="rect">
              <a:avLst/>
            </a:prstGeom>
            <a:solidFill>
              <a:srgbClr val="CCFF33"/>
            </a:solidFill>
            <a:ln w="9525">
              <a:solidFill>
                <a:schemeClr val="bg1"/>
              </a:solidFill>
              <a:miter lim="800000"/>
              <a:headEnd/>
              <a:tailEnd/>
            </a:ln>
            <a:effectLst/>
          </p:spPr>
          <p:txBody>
            <a:bodyPr wrap="none" anchor="ctr"/>
            <a:lstStyle/>
            <a:p>
              <a:endParaRPr lang="fr-FR"/>
            </a:p>
          </p:txBody>
        </p:sp>
        <p:sp>
          <p:nvSpPr>
            <p:cNvPr id="132106" name="Rectangle 10"/>
            <p:cNvSpPr>
              <a:spLocks noChangeArrowheads="1"/>
            </p:cNvSpPr>
            <p:nvPr/>
          </p:nvSpPr>
          <p:spPr bwMode="auto">
            <a:xfrm>
              <a:off x="2256" y="2496"/>
              <a:ext cx="1104" cy="144"/>
            </a:xfrm>
            <a:prstGeom prst="rect">
              <a:avLst/>
            </a:prstGeom>
            <a:noFill/>
            <a:ln w="9525">
              <a:solidFill>
                <a:schemeClr val="bg1"/>
              </a:solidFill>
              <a:prstDash val="dash"/>
              <a:miter lim="800000"/>
              <a:headEnd/>
              <a:tailEnd/>
            </a:ln>
            <a:effectLst/>
          </p:spPr>
          <p:txBody>
            <a:bodyPr wrap="none" anchor="ctr"/>
            <a:lstStyle/>
            <a:p>
              <a:endParaRPr lang="fr-FR"/>
            </a:p>
          </p:txBody>
        </p:sp>
      </p:grpSp>
      <p:sp>
        <p:nvSpPr>
          <p:cNvPr id="132107" name="Rectangle 11"/>
          <p:cNvSpPr>
            <a:spLocks noChangeArrowheads="1"/>
          </p:cNvSpPr>
          <p:nvPr/>
        </p:nvSpPr>
        <p:spPr bwMode="auto">
          <a:xfrm>
            <a:off x="3200400" y="5562600"/>
            <a:ext cx="2438400" cy="228600"/>
          </a:xfrm>
          <a:prstGeom prst="rect">
            <a:avLst/>
          </a:prstGeom>
          <a:solidFill>
            <a:srgbClr val="CCFF33"/>
          </a:solidFill>
          <a:ln w="9525">
            <a:solidFill>
              <a:schemeClr val="bg1"/>
            </a:solidFill>
            <a:miter lim="800000"/>
            <a:headEnd/>
            <a:tailEnd/>
          </a:ln>
          <a:effectLst/>
        </p:spPr>
        <p:txBody>
          <a:bodyPr wrap="none" anchor="ctr"/>
          <a:lstStyle/>
          <a:p>
            <a:endParaRPr lang="fr-FR"/>
          </a:p>
        </p:txBody>
      </p:sp>
      <p:pic>
        <p:nvPicPr>
          <p:cNvPr id="11" name="Picture 3" descr="C:\Documents and Settings\saint maurice\Bureau\Annouk\Photo Aix topo\Protee 3.JPG"/>
          <p:cNvPicPr>
            <a:picLocks noChangeAspect="1" noChangeArrowheads="1"/>
          </p:cNvPicPr>
          <p:nvPr/>
        </p:nvPicPr>
        <p:blipFill>
          <a:blip r:embed="rId2" cstate="print"/>
          <a:srcRect/>
          <a:stretch>
            <a:fillRect/>
          </a:stretch>
        </p:blipFill>
        <p:spPr bwMode="auto">
          <a:xfrm>
            <a:off x="6228184" y="2636912"/>
            <a:ext cx="2516188" cy="3355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32101"/>
                                        </p:tgtEl>
                                        <p:attrNameLst>
                                          <p:attrName>style.visibility</p:attrName>
                                        </p:attrNameLst>
                                      </p:cBhvr>
                                      <p:to>
                                        <p:strVal val="visible"/>
                                      </p:to>
                                    </p:set>
                                    <p:animEffect transition="in" filter="wipe(up)">
                                      <p:cBhvr>
                                        <p:cTn id="7" dur="300"/>
                                        <p:tgtEl>
                                          <p:spTgt spid="132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1"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AutoShape 2"/>
          <p:cNvSpPr>
            <a:spLocks noChangeArrowheads="1"/>
          </p:cNvSpPr>
          <p:nvPr/>
        </p:nvSpPr>
        <p:spPr bwMode="auto">
          <a:xfrm>
            <a:off x="381000" y="2286000"/>
            <a:ext cx="8534400" cy="4343400"/>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a:endParaRPr lang="fr-FR"/>
          </a:p>
        </p:txBody>
      </p:sp>
      <p:sp>
        <p:nvSpPr>
          <p:cNvPr id="137219" name="Text Box 3"/>
          <p:cNvSpPr txBox="1">
            <a:spLocks noChangeArrowheads="1"/>
          </p:cNvSpPr>
          <p:nvPr/>
        </p:nvSpPr>
        <p:spPr bwMode="auto">
          <a:xfrm>
            <a:off x="533400" y="376238"/>
            <a:ext cx="7924800" cy="584775"/>
          </a:xfrm>
          <a:prstGeom prst="rect">
            <a:avLst/>
          </a:prstGeom>
          <a:solidFill>
            <a:schemeClr val="accent2"/>
          </a:solidFill>
          <a:ln w="9525">
            <a:noFill/>
            <a:miter lim="800000"/>
            <a:headEnd/>
            <a:tailEnd/>
          </a:ln>
          <a:effectLst/>
        </p:spPr>
        <p:txBody>
          <a:bodyPr>
            <a:spAutoFit/>
          </a:bodyPr>
          <a:lstStyle/>
          <a:p>
            <a:pPr algn="ctr"/>
            <a:r>
              <a:rPr lang="fr-FR" sz="3200" b="1" u="sng" dirty="0">
                <a:solidFill>
                  <a:schemeClr val="bg1"/>
                </a:solidFill>
              </a:rPr>
              <a:t>COMBINATED MALFORMATIONS</a:t>
            </a:r>
            <a:endParaRPr lang="fr-FR" sz="3200" b="1" i="1" dirty="0">
              <a:solidFill>
                <a:srgbClr val="FFCC00"/>
              </a:solidFill>
            </a:endParaRPr>
          </a:p>
        </p:txBody>
      </p:sp>
      <p:sp>
        <p:nvSpPr>
          <p:cNvPr id="137220" name="AutoShape 4"/>
          <p:cNvSpPr>
            <a:spLocks noChangeArrowheads="1"/>
          </p:cNvSpPr>
          <p:nvPr/>
        </p:nvSpPr>
        <p:spPr bwMode="auto">
          <a:xfrm>
            <a:off x="609600" y="3091408"/>
            <a:ext cx="2225675" cy="457200"/>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sz="1800" b="1">
                <a:solidFill>
                  <a:schemeClr val="bg1"/>
                </a:solidFill>
              </a:rPr>
              <a:t>Artérielles</a:t>
            </a:r>
            <a:endParaRPr lang="fr-FR" sz="1800"/>
          </a:p>
        </p:txBody>
      </p:sp>
      <p:sp>
        <p:nvSpPr>
          <p:cNvPr id="137221" name="AutoShape 5"/>
          <p:cNvSpPr>
            <a:spLocks noChangeArrowheads="1"/>
          </p:cNvSpPr>
          <p:nvPr/>
        </p:nvSpPr>
        <p:spPr bwMode="auto">
          <a:xfrm>
            <a:off x="533400" y="3853408"/>
            <a:ext cx="2225675" cy="60960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sz="1800" b="1">
                <a:solidFill>
                  <a:schemeClr val="bg1"/>
                </a:solidFill>
              </a:rPr>
              <a:t>Veineuses</a:t>
            </a:r>
            <a:endParaRPr lang="fr-FR" sz="1800"/>
          </a:p>
        </p:txBody>
      </p:sp>
      <p:sp>
        <p:nvSpPr>
          <p:cNvPr id="137222" name="AutoShape 6"/>
          <p:cNvSpPr>
            <a:spLocks noChangeArrowheads="1"/>
          </p:cNvSpPr>
          <p:nvPr/>
        </p:nvSpPr>
        <p:spPr bwMode="auto">
          <a:xfrm>
            <a:off x="533400" y="4767808"/>
            <a:ext cx="2225675" cy="533400"/>
          </a:xfrm>
          <a:prstGeom prst="bevel">
            <a:avLst>
              <a:gd name="adj" fmla="val 12500"/>
            </a:avLst>
          </a:prstGeom>
          <a:solidFill>
            <a:srgbClr val="FFCC00"/>
          </a:solidFill>
          <a:ln w="9525">
            <a:solidFill>
              <a:schemeClr val="tx1"/>
            </a:solidFill>
            <a:miter lim="800000"/>
            <a:headEnd/>
            <a:tailEnd/>
          </a:ln>
          <a:effectLst/>
        </p:spPr>
        <p:txBody>
          <a:bodyPr wrap="none" anchor="ctr"/>
          <a:lstStyle/>
          <a:p>
            <a:pPr algn="ctr"/>
            <a:r>
              <a:rPr lang="fr-FR" sz="1800" b="1">
                <a:solidFill>
                  <a:srgbClr val="000099"/>
                </a:solidFill>
              </a:rPr>
              <a:t>Lymphatiques</a:t>
            </a:r>
            <a:endParaRPr lang="fr-FR" sz="1800"/>
          </a:p>
        </p:txBody>
      </p:sp>
      <p:sp>
        <p:nvSpPr>
          <p:cNvPr id="137223" name="AutoShape 7" descr="Rayures horizontales (noir/blanc)"/>
          <p:cNvSpPr>
            <a:spLocks noChangeArrowheads="1"/>
          </p:cNvSpPr>
          <p:nvPr/>
        </p:nvSpPr>
        <p:spPr bwMode="auto">
          <a:xfrm>
            <a:off x="2514600" y="4310608"/>
            <a:ext cx="2941638" cy="533400"/>
          </a:xfrm>
          <a:prstGeom prst="bevel">
            <a:avLst>
              <a:gd name="adj" fmla="val 12500"/>
            </a:avLst>
          </a:prstGeom>
          <a:pattFill prst="dkHorz">
            <a:fgClr>
              <a:srgbClr val="FFCC00"/>
            </a:fgClr>
            <a:bgClr>
              <a:srgbClr val="000099"/>
            </a:bgClr>
          </a:pattFill>
          <a:ln w="9525">
            <a:solidFill>
              <a:schemeClr val="tx1"/>
            </a:solidFill>
            <a:miter lim="800000"/>
            <a:headEnd/>
            <a:tailEnd/>
          </a:ln>
          <a:effectLst/>
        </p:spPr>
        <p:txBody>
          <a:bodyPr wrap="none" anchor="ctr"/>
          <a:lstStyle/>
          <a:p>
            <a:pPr algn="ctr"/>
            <a:r>
              <a:rPr lang="fr-FR" sz="1800" b="1">
                <a:solidFill>
                  <a:schemeClr val="bg1"/>
                </a:solidFill>
              </a:rPr>
              <a:t>Veino-lymphatiques</a:t>
            </a:r>
            <a:endParaRPr lang="fr-FR" sz="1800"/>
          </a:p>
        </p:txBody>
      </p:sp>
      <p:sp>
        <p:nvSpPr>
          <p:cNvPr id="137224" name="AutoShape 8" descr="Rayures horizontales (noir/blanc)"/>
          <p:cNvSpPr>
            <a:spLocks noChangeArrowheads="1"/>
          </p:cNvSpPr>
          <p:nvPr/>
        </p:nvSpPr>
        <p:spPr bwMode="auto">
          <a:xfrm>
            <a:off x="2743200" y="3396208"/>
            <a:ext cx="2941638" cy="609600"/>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sz="1800" b="1">
                <a:solidFill>
                  <a:schemeClr val="bg1"/>
                </a:solidFill>
              </a:rPr>
              <a:t>Artério-veineuses</a:t>
            </a:r>
            <a:endParaRPr lang="fr-FR" sz="1800"/>
          </a:p>
        </p:txBody>
      </p:sp>
      <p:sp>
        <p:nvSpPr>
          <p:cNvPr id="137225" name="AutoShape 9" descr="Sphères"/>
          <p:cNvSpPr>
            <a:spLocks noChangeArrowheads="1"/>
          </p:cNvSpPr>
          <p:nvPr/>
        </p:nvSpPr>
        <p:spPr bwMode="auto">
          <a:xfrm>
            <a:off x="4953000" y="3853408"/>
            <a:ext cx="3886200" cy="609600"/>
          </a:xfrm>
          <a:prstGeom prst="bevel">
            <a:avLst>
              <a:gd name="adj" fmla="val 12500"/>
            </a:avLst>
          </a:prstGeom>
          <a:pattFill prst="sphere">
            <a:fgClr>
              <a:srgbClr val="FF0000"/>
            </a:fgClr>
            <a:bgClr>
              <a:srgbClr val="FF00FF"/>
            </a:bgClr>
          </a:pattFill>
          <a:ln w="9525">
            <a:solidFill>
              <a:schemeClr val="tx1"/>
            </a:solidFill>
            <a:miter lim="800000"/>
            <a:headEnd/>
            <a:tailEnd/>
          </a:ln>
          <a:effectLst/>
        </p:spPr>
        <p:txBody>
          <a:bodyPr wrap="none" anchor="ctr"/>
          <a:lstStyle/>
          <a:p>
            <a:pPr algn="ctr"/>
            <a:r>
              <a:rPr lang="fr-FR" sz="1800" b="1">
                <a:solidFill>
                  <a:schemeClr val="bg1"/>
                </a:solidFill>
              </a:rPr>
              <a:t>Artério-veino-lymphatiques</a:t>
            </a:r>
          </a:p>
        </p:txBody>
      </p:sp>
      <p:grpSp>
        <p:nvGrpSpPr>
          <p:cNvPr id="2" name="Group 12"/>
          <p:cNvGrpSpPr>
            <a:grpSpLocks/>
          </p:cNvGrpSpPr>
          <p:nvPr/>
        </p:nvGrpSpPr>
        <p:grpSpPr bwMode="auto">
          <a:xfrm>
            <a:off x="3347864" y="5229200"/>
            <a:ext cx="1462088" cy="1282700"/>
            <a:chOff x="1968" y="3656"/>
            <a:chExt cx="489" cy="568"/>
          </a:xfrm>
        </p:grpSpPr>
        <p:sp>
          <p:nvSpPr>
            <p:cNvPr id="137229" name="Freeform 13"/>
            <p:cNvSpPr>
              <a:spLocks/>
            </p:cNvSpPr>
            <p:nvPr/>
          </p:nvSpPr>
          <p:spPr bwMode="auto">
            <a:xfrm>
              <a:off x="1968" y="3656"/>
              <a:ext cx="472" cy="552"/>
            </a:xfrm>
            <a:custGeom>
              <a:avLst/>
              <a:gdLst/>
              <a:ahLst/>
              <a:cxnLst>
                <a:cxn ang="0">
                  <a:pos x="256" y="104"/>
                </a:cxn>
                <a:cxn ang="0">
                  <a:pos x="304" y="8"/>
                </a:cxn>
                <a:cxn ang="0">
                  <a:pos x="352" y="56"/>
                </a:cxn>
                <a:cxn ang="0">
                  <a:pos x="448" y="8"/>
                </a:cxn>
                <a:cxn ang="0">
                  <a:pos x="448" y="104"/>
                </a:cxn>
                <a:cxn ang="0">
                  <a:pos x="304" y="200"/>
                </a:cxn>
                <a:cxn ang="0">
                  <a:pos x="160" y="440"/>
                </a:cxn>
                <a:cxn ang="0">
                  <a:pos x="160" y="536"/>
                </a:cxn>
                <a:cxn ang="0">
                  <a:pos x="64" y="536"/>
                </a:cxn>
                <a:cxn ang="0">
                  <a:pos x="16" y="536"/>
                </a:cxn>
                <a:cxn ang="0">
                  <a:pos x="16" y="488"/>
                </a:cxn>
                <a:cxn ang="0">
                  <a:pos x="112" y="392"/>
                </a:cxn>
                <a:cxn ang="0">
                  <a:pos x="256" y="104"/>
                </a:cxn>
              </a:cxnLst>
              <a:rect l="0" t="0" r="r" b="b"/>
              <a:pathLst>
                <a:path w="472" h="552">
                  <a:moveTo>
                    <a:pt x="256" y="104"/>
                  </a:moveTo>
                  <a:cubicBezTo>
                    <a:pt x="288" y="40"/>
                    <a:pt x="288" y="16"/>
                    <a:pt x="304" y="8"/>
                  </a:cubicBezTo>
                  <a:cubicBezTo>
                    <a:pt x="320" y="0"/>
                    <a:pt x="328" y="56"/>
                    <a:pt x="352" y="56"/>
                  </a:cubicBezTo>
                  <a:cubicBezTo>
                    <a:pt x="376" y="56"/>
                    <a:pt x="432" y="0"/>
                    <a:pt x="448" y="8"/>
                  </a:cubicBezTo>
                  <a:cubicBezTo>
                    <a:pt x="464" y="16"/>
                    <a:pt x="472" y="72"/>
                    <a:pt x="448" y="104"/>
                  </a:cubicBezTo>
                  <a:cubicBezTo>
                    <a:pt x="424" y="136"/>
                    <a:pt x="352" y="144"/>
                    <a:pt x="304" y="200"/>
                  </a:cubicBezTo>
                  <a:cubicBezTo>
                    <a:pt x="256" y="256"/>
                    <a:pt x="184" y="384"/>
                    <a:pt x="160" y="440"/>
                  </a:cubicBezTo>
                  <a:cubicBezTo>
                    <a:pt x="136" y="496"/>
                    <a:pt x="176" y="520"/>
                    <a:pt x="160" y="536"/>
                  </a:cubicBezTo>
                  <a:cubicBezTo>
                    <a:pt x="144" y="552"/>
                    <a:pt x="88" y="536"/>
                    <a:pt x="64" y="536"/>
                  </a:cubicBezTo>
                  <a:cubicBezTo>
                    <a:pt x="40" y="536"/>
                    <a:pt x="24" y="544"/>
                    <a:pt x="16" y="536"/>
                  </a:cubicBezTo>
                  <a:cubicBezTo>
                    <a:pt x="8" y="528"/>
                    <a:pt x="0" y="512"/>
                    <a:pt x="16" y="488"/>
                  </a:cubicBezTo>
                  <a:cubicBezTo>
                    <a:pt x="32" y="464"/>
                    <a:pt x="72" y="456"/>
                    <a:pt x="112" y="392"/>
                  </a:cubicBezTo>
                  <a:cubicBezTo>
                    <a:pt x="152" y="328"/>
                    <a:pt x="224" y="168"/>
                    <a:pt x="256" y="104"/>
                  </a:cubicBezTo>
                  <a:close/>
                </a:path>
              </a:pathLst>
            </a:custGeom>
            <a:solidFill>
              <a:schemeClr val="bg1"/>
            </a:solidFill>
            <a:ln w="9525">
              <a:solidFill>
                <a:schemeClr val="tx1"/>
              </a:solidFill>
              <a:round/>
              <a:headEnd/>
              <a:tailEnd/>
            </a:ln>
            <a:effectLst/>
          </p:spPr>
          <p:txBody>
            <a:bodyPr wrap="none" anchor="ctr"/>
            <a:lstStyle/>
            <a:p>
              <a:endParaRPr lang="fr-FR"/>
            </a:p>
          </p:txBody>
        </p:sp>
        <p:sp>
          <p:nvSpPr>
            <p:cNvPr id="137230" name="Freeform 14" descr="Rayures verticales (noir/blanc)"/>
            <p:cNvSpPr>
              <a:spLocks/>
            </p:cNvSpPr>
            <p:nvPr/>
          </p:nvSpPr>
          <p:spPr bwMode="auto">
            <a:xfrm>
              <a:off x="2112" y="3752"/>
              <a:ext cx="345" cy="472"/>
            </a:xfrm>
            <a:custGeom>
              <a:avLst/>
              <a:gdLst/>
              <a:ahLst/>
              <a:cxnLst>
                <a:cxn ang="0">
                  <a:pos x="0" y="440"/>
                </a:cxn>
                <a:cxn ang="0">
                  <a:pos x="233" y="347"/>
                </a:cxn>
                <a:cxn ang="0">
                  <a:pos x="336" y="152"/>
                </a:cxn>
                <a:cxn ang="0">
                  <a:pos x="288" y="8"/>
                </a:cxn>
                <a:cxn ang="0">
                  <a:pos x="240" y="104"/>
                </a:cxn>
                <a:cxn ang="0">
                  <a:pos x="101" y="207"/>
                </a:cxn>
                <a:cxn ang="0">
                  <a:pos x="0" y="440"/>
                </a:cxn>
              </a:cxnLst>
              <a:rect l="0" t="0" r="r" b="b"/>
              <a:pathLst>
                <a:path w="345" h="472">
                  <a:moveTo>
                    <a:pt x="0" y="440"/>
                  </a:moveTo>
                  <a:cubicBezTo>
                    <a:pt x="7" y="472"/>
                    <a:pt x="177" y="395"/>
                    <a:pt x="233" y="347"/>
                  </a:cubicBezTo>
                  <a:cubicBezTo>
                    <a:pt x="289" y="299"/>
                    <a:pt x="327" y="208"/>
                    <a:pt x="336" y="152"/>
                  </a:cubicBezTo>
                  <a:cubicBezTo>
                    <a:pt x="345" y="96"/>
                    <a:pt x="304" y="16"/>
                    <a:pt x="288" y="8"/>
                  </a:cubicBezTo>
                  <a:cubicBezTo>
                    <a:pt x="272" y="0"/>
                    <a:pt x="271" y="71"/>
                    <a:pt x="240" y="104"/>
                  </a:cubicBezTo>
                  <a:cubicBezTo>
                    <a:pt x="209" y="137"/>
                    <a:pt x="141" y="151"/>
                    <a:pt x="101" y="207"/>
                  </a:cubicBezTo>
                  <a:cubicBezTo>
                    <a:pt x="61" y="263"/>
                    <a:pt x="21" y="392"/>
                    <a:pt x="0" y="440"/>
                  </a:cubicBezTo>
                  <a:close/>
                </a:path>
              </a:pathLst>
            </a:custGeom>
            <a:pattFill prst="dkVert">
              <a:fgClr>
                <a:srgbClr val="FF0000"/>
              </a:fgClr>
              <a:bgClr>
                <a:srgbClr val="FFFFFF"/>
              </a:bgClr>
            </a:pattFill>
            <a:ln w="9525">
              <a:solidFill>
                <a:schemeClr val="tx1"/>
              </a:solidFill>
              <a:round/>
              <a:headEnd/>
              <a:tailEnd/>
            </a:ln>
            <a:effectLst/>
          </p:spPr>
          <p:txBody>
            <a:bodyPr wrap="none" anchor="ctr"/>
            <a:lstStyle/>
            <a:p>
              <a:endParaRPr lang="fr-FR"/>
            </a:p>
          </p:txBody>
        </p:sp>
      </p:grpSp>
      <p:sp>
        <p:nvSpPr>
          <p:cNvPr id="137231" name="AutoShape 15"/>
          <p:cNvSpPr>
            <a:spLocks noChangeArrowheads="1"/>
          </p:cNvSpPr>
          <p:nvPr/>
        </p:nvSpPr>
        <p:spPr bwMode="auto">
          <a:xfrm>
            <a:off x="827584" y="5877272"/>
            <a:ext cx="2590800" cy="609600"/>
          </a:xfrm>
          <a:prstGeom prst="bevel">
            <a:avLst>
              <a:gd name="adj" fmla="val 12500"/>
            </a:avLst>
          </a:prstGeom>
          <a:solidFill>
            <a:schemeClr val="accent1"/>
          </a:solidFill>
          <a:ln w="9525">
            <a:solidFill>
              <a:schemeClr val="tx1"/>
            </a:solidFill>
            <a:miter lim="800000"/>
            <a:headEnd/>
            <a:tailEnd/>
          </a:ln>
          <a:effectLst/>
        </p:spPr>
        <p:txBody>
          <a:bodyPr wrap="none" anchor="ctr"/>
          <a:lstStyle/>
          <a:p>
            <a:pPr algn="ctr"/>
            <a:r>
              <a:rPr lang="fr-FR" sz="1800" b="1" dirty="0"/>
              <a:t>OSTEO-MUSCULAR</a:t>
            </a:r>
          </a:p>
          <a:p>
            <a:pPr algn="ctr"/>
            <a:r>
              <a:rPr lang="fr-FR" sz="1800" b="1" dirty="0"/>
              <a:t> DYSTROPHY</a:t>
            </a:r>
          </a:p>
        </p:txBody>
      </p:sp>
      <p:sp>
        <p:nvSpPr>
          <p:cNvPr id="137297" name="Text Box 81"/>
          <p:cNvSpPr txBox="1">
            <a:spLocks noChangeArrowheads="1"/>
          </p:cNvSpPr>
          <p:nvPr/>
        </p:nvSpPr>
        <p:spPr bwMode="auto">
          <a:xfrm>
            <a:off x="2879725" y="5832475"/>
            <a:ext cx="184150" cy="457200"/>
          </a:xfrm>
          <a:prstGeom prst="rect">
            <a:avLst/>
          </a:prstGeom>
          <a:noFill/>
          <a:ln w="9525">
            <a:noFill/>
            <a:miter lim="800000"/>
            <a:headEnd/>
            <a:tailEnd/>
          </a:ln>
          <a:effectLst/>
        </p:spPr>
        <p:txBody>
          <a:bodyPr wrap="none">
            <a:spAutoFit/>
          </a:bodyPr>
          <a:lstStyle/>
          <a:p>
            <a:endParaRPr lang="fr-FR"/>
          </a:p>
        </p:txBody>
      </p:sp>
      <p:sp>
        <p:nvSpPr>
          <p:cNvPr id="137363" name="AutoShape 147"/>
          <p:cNvSpPr>
            <a:spLocks noChangeArrowheads="1"/>
          </p:cNvSpPr>
          <p:nvPr/>
        </p:nvSpPr>
        <p:spPr bwMode="auto">
          <a:xfrm>
            <a:off x="5004048" y="5589240"/>
            <a:ext cx="2590800" cy="866800"/>
          </a:xfrm>
          <a:prstGeom prst="bevel">
            <a:avLst>
              <a:gd name="adj" fmla="val 12500"/>
            </a:avLst>
          </a:prstGeom>
          <a:solidFill>
            <a:srgbClr val="CC3300"/>
          </a:solidFill>
          <a:ln w="9525">
            <a:solidFill>
              <a:srgbClr val="CC3300"/>
            </a:solidFill>
            <a:miter lim="800000"/>
            <a:headEnd/>
            <a:tailEnd/>
          </a:ln>
          <a:effectLst/>
        </p:spPr>
        <p:txBody>
          <a:bodyPr wrap="none" anchor="ctr"/>
          <a:lstStyle/>
          <a:p>
            <a:pPr algn="ctr"/>
            <a:r>
              <a:rPr lang="fr-FR" sz="1800" b="1" dirty="0"/>
              <a:t>NEURO-CUTANEOUS </a:t>
            </a:r>
          </a:p>
          <a:p>
            <a:pPr algn="ctr"/>
            <a:r>
              <a:rPr lang="fr-FR" sz="1800" b="1" dirty="0"/>
              <a:t>DYSTROPHY</a:t>
            </a:r>
          </a:p>
        </p:txBody>
      </p:sp>
      <p:grpSp>
        <p:nvGrpSpPr>
          <p:cNvPr id="3" name="Group 20"/>
          <p:cNvGrpSpPr>
            <a:grpSpLocks/>
          </p:cNvGrpSpPr>
          <p:nvPr/>
        </p:nvGrpSpPr>
        <p:grpSpPr bwMode="auto">
          <a:xfrm flipH="1">
            <a:off x="7543800" y="5029200"/>
            <a:ext cx="990600" cy="1092200"/>
            <a:chOff x="4368" y="2496"/>
            <a:chExt cx="781" cy="880"/>
          </a:xfrm>
        </p:grpSpPr>
        <p:grpSp>
          <p:nvGrpSpPr>
            <p:cNvPr id="4" name="Group 21"/>
            <p:cNvGrpSpPr>
              <a:grpSpLocks/>
            </p:cNvGrpSpPr>
            <p:nvPr/>
          </p:nvGrpSpPr>
          <p:grpSpPr bwMode="auto">
            <a:xfrm>
              <a:off x="4368" y="2496"/>
              <a:ext cx="781" cy="520"/>
              <a:chOff x="4368" y="2496"/>
              <a:chExt cx="781" cy="520"/>
            </a:xfrm>
          </p:grpSpPr>
          <p:grpSp>
            <p:nvGrpSpPr>
              <p:cNvPr id="5" name="Group 22"/>
              <p:cNvGrpSpPr>
                <a:grpSpLocks/>
              </p:cNvGrpSpPr>
              <p:nvPr/>
            </p:nvGrpSpPr>
            <p:grpSpPr bwMode="auto">
              <a:xfrm>
                <a:off x="4368" y="2496"/>
                <a:ext cx="781" cy="455"/>
                <a:chOff x="4368" y="2496"/>
                <a:chExt cx="781" cy="455"/>
              </a:xfrm>
            </p:grpSpPr>
            <p:sp>
              <p:nvSpPr>
                <p:cNvPr id="137239" name="Freeform 23"/>
                <p:cNvSpPr>
                  <a:spLocks/>
                </p:cNvSpPr>
                <p:nvPr/>
              </p:nvSpPr>
              <p:spPr bwMode="auto">
                <a:xfrm>
                  <a:off x="4368" y="2496"/>
                  <a:ext cx="781" cy="455"/>
                </a:xfrm>
                <a:custGeom>
                  <a:avLst/>
                  <a:gdLst/>
                  <a:ahLst/>
                  <a:cxnLst>
                    <a:cxn ang="0">
                      <a:pos x="817" y="42"/>
                    </a:cxn>
                    <a:cxn ang="0">
                      <a:pos x="975" y="16"/>
                    </a:cxn>
                    <a:cxn ang="0">
                      <a:pos x="1155" y="0"/>
                    </a:cxn>
                    <a:cxn ang="0">
                      <a:pos x="1373" y="26"/>
                    </a:cxn>
                    <a:cxn ang="0">
                      <a:pos x="1653" y="95"/>
                    </a:cxn>
                    <a:cxn ang="0">
                      <a:pos x="1812" y="167"/>
                    </a:cxn>
                    <a:cxn ang="0">
                      <a:pos x="1922" y="249"/>
                    </a:cxn>
                    <a:cxn ang="0">
                      <a:pos x="1981" y="302"/>
                    </a:cxn>
                    <a:cxn ang="0">
                      <a:pos x="2086" y="341"/>
                    </a:cxn>
                    <a:cxn ang="0">
                      <a:pos x="2182" y="404"/>
                    </a:cxn>
                    <a:cxn ang="0">
                      <a:pos x="2237" y="491"/>
                    </a:cxn>
                    <a:cxn ang="0">
                      <a:pos x="2303" y="690"/>
                    </a:cxn>
                    <a:cxn ang="0">
                      <a:pos x="2342" y="829"/>
                    </a:cxn>
                    <a:cxn ang="0">
                      <a:pos x="2333" y="947"/>
                    </a:cxn>
                    <a:cxn ang="0">
                      <a:pos x="2306" y="1090"/>
                    </a:cxn>
                    <a:cxn ang="0">
                      <a:pos x="2265" y="1189"/>
                    </a:cxn>
                    <a:cxn ang="0">
                      <a:pos x="2208" y="1242"/>
                    </a:cxn>
                    <a:cxn ang="0">
                      <a:pos x="2138" y="1260"/>
                    </a:cxn>
                    <a:cxn ang="0">
                      <a:pos x="1937" y="1279"/>
                    </a:cxn>
                    <a:cxn ang="0">
                      <a:pos x="1609" y="1337"/>
                    </a:cxn>
                    <a:cxn ang="0">
                      <a:pos x="1272" y="1366"/>
                    </a:cxn>
                    <a:cxn ang="0">
                      <a:pos x="942" y="1329"/>
                    </a:cxn>
                    <a:cxn ang="0">
                      <a:pos x="769" y="1252"/>
                    </a:cxn>
                    <a:cxn ang="0">
                      <a:pos x="686" y="1205"/>
                    </a:cxn>
                    <a:cxn ang="0">
                      <a:pos x="608" y="1194"/>
                    </a:cxn>
                    <a:cxn ang="0">
                      <a:pos x="511" y="1164"/>
                    </a:cxn>
                    <a:cxn ang="0">
                      <a:pos x="446" y="1109"/>
                    </a:cxn>
                    <a:cxn ang="0">
                      <a:pos x="424" y="1038"/>
                    </a:cxn>
                    <a:cxn ang="0">
                      <a:pos x="372" y="984"/>
                    </a:cxn>
                    <a:cxn ang="0">
                      <a:pos x="252" y="942"/>
                    </a:cxn>
                    <a:cxn ang="0">
                      <a:pos x="140" y="910"/>
                    </a:cxn>
                    <a:cxn ang="0">
                      <a:pos x="54" y="861"/>
                    </a:cxn>
                    <a:cxn ang="0">
                      <a:pos x="17" y="783"/>
                    </a:cxn>
                    <a:cxn ang="0">
                      <a:pos x="0" y="675"/>
                    </a:cxn>
                    <a:cxn ang="0">
                      <a:pos x="26" y="543"/>
                    </a:cxn>
                    <a:cxn ang="0">
                      <a:pos x="107" y="406"/>
                    </a:cxn>
                    <a:cxn ang="0">
                      <a:pos x="234" y="307"/>
                    </a:cxn>
                    <a:cxn ang="0">
                      <a:pos x="358" y="259"/>
                    </a:cxn>
                    <a:cxn ang="0">
                      <a:pos x="458" y="233"/>
                    </a:cxn>
                    <a:cxn ang="0">
                      <a:pos x="598" y="141"/>
                    </a:cxn>
                    <a:cxn ang="0">
                      <a:pos x="744" y="66"/>
                    </a:cxn>
                  </a:cxnLst>
                  <a:rect l="0" t="0" r="r" b="b"/>
                  <a:pathLst>
                    <a:path w="2344" h="1366">
                      <a:moveTo>
                        <a:pt x="744" y="66"/>
                      </a:moveTo>
                      <a:lnTo>
                        <a:pt x="817" y="42"/>
                      </a:lnTo>
                      <a:lnTo>
                        <a:pt x="887" y="29"/>
                      </a:lnTo>
                      <a:lnTo>
                        <a:pt x="975" y="16"/>
                      </a:lnTo>
                      <a:lnTo>
                        <a:pt x="1073" y="5"/>
                      </a:lnTo>
                      <a:lnTo>
                        <a:pt x="1155" y="0"/>
                      </a:lnTo>
                      <a:lnTo>
                        <a:pt x="1250" y="6"/>
                      </a:lnTo>
                      <a:lnTo>
                        <a:pt x="1373" y="26"/>
                      </a:lnTo>
                      <a:lnTo>
                        <a:pt x="1528" y="58"/>
                      </a:lnTo>
                      <a:lnTo>
                        <a:pt x="1653" y="95"/>
                      </a:lnTo>
                      <a:lnTo>
                        <a:pt x="1758" y="137"/>
                      </a:lnTo>
                      <a:lnTo>
                        <a:pt x="1812" y="167"/>
                      </a:lnTo>
                      <a:lnTo>
                        <a:pt x="1858" y="196"/>
                      </a:lnTo>
                      <a:lnTo>
                        <a:pt x="1922" y="249"/>
                      </a:lnTo>
                      <a:lnTo>
                        <a:pt x="1948" y="279"/>
                      </a:lnTo>
                      <a:lnTo>
                        <a:pt x="1981" y="302"/>
                      </a:lnTo>
                      <a:lnTo>
                        <a:pt x="2032" y="323"/>
                      </a:lnTo>
                      <a:lnTo>
                        <a:pt x="2086" y="341"/>
                      </a:lnTo>
                      <a:lnTo>
                        <a:pt x="2139" y="367"/>
                      </a:lnTo>
                      <a:lnTo>
                        <a:pt x="2182" y="404"/>
                      </a:lnTo>
                      <a:lnTo>
                        <a:pt x="2206" y="435"/>
                      </a:lnTo>
                      <a:lnTo>
                        <a:pt x="2237" y="491"/>
                      </a:lnTo>
                      <a:lnTo>
                        <a:pt x="2274" y="586"/>
                      </a:lnTo>
                      <a:lnTo>
                        <a:pt x="2303" y="690"/>
                      </a:lnTo>
                      <a:lnTo>
                        <a:pt x="2328" y="777"/>
                      </a:lnTo>
                      <a:lnTo>
                        <a:pt x="2342" y="829"/>
                      </a:lnTo>
                      <a:lnTo>
                        <a:pt x="2344" y="886"/>
                      </a:lnTo>
                      <a:lnTo>
                        <a:pt x="2333" y="947"/>
                      </a:lnTo>
                      <a:lnTo>
                        <a:pt x="2320" y="1020"/>
                      </a:lnTo>
                      <a:lnTo>
                        <a:pt x="2306" y="1090"/>
                      </a:lnTo>
                      <a:lnTo>
                        <a:pt x="2288" y="1146"/>
                      </a:lnTo>
                      <a:lnTo>
                        <a:pt x="2265" y="1189"/>
                      </a:lnTo>
                      <a:lnTo>
                        <a:pt x="2241" y="1218"/>
                      </a:lnTo>
                      <a:lnTo>
                        <a:pt x="2208" y="1242"/>
                      </a:lnTo>
                      <a:lnTo>
                        <a:pt x="2181" y="1253"/>
                      </a:lnTo>
                      <a:lnTo>
                        <a:pt x="2138" y="1260"/>
                      </a:lnTo>
                      <a:lnTo>
                        <a:pt x="2040" y="1268"/>
                      </a:lnTo>
                      <a:lnTo>
                        <a:pt x="1937" y="1279"/>
                      </a:lnTo>
                      <a:lnTo>
                        <a:pt x="1835" y="1301"/>
                      </a:lnTo>
                      <a:lnTo>
                        <a:pt x="1609" y="1337"/>
                      </a:lnTo>
                      <a:lnTo>
                        <a:pt x="1477" y="1351"/>
                      </a:lnTo>
                      <a:lnTo>
                        <a:pt x="1272" y="1366"/>
                      </a:lnTo>
                      <a:lnTo>
                        <a:pt x="1118" y="1351"/>
                      </a:lnTo>
                      <a:lnTo>
                        <a:pt x="942" y="1329"/>
                      </a:lnTo>
                      <a:lnTo>
                        <a:pt x="818" y="1286"/>
                      </a:lnTo>
                      <a:lnTo>
                        <a:pt x="769" y="1252"/>
                      </a:lnTo>
                      <a:lnTo>
                        <a:pt x="733" y="1227"/>
                      </a:lnTo>
                      <a:lnTo>
                        <a:pt x="686" y="1205"/>
                      </a:lnTo>
                      <a:lnTo>
                        <a:pt x="644" y="1194"/>
                      </a:lnTo>
                      <a:lnTo>
                        <a:pt x="608" y="1194"/>
                      </a:lnTo>
                      <a:lnTo>
                        <a:pt x="570" y="1190"/>
                      </a:lnTo>
                      <a:lnTo>
                        <a:pt x="511" y="1164"/>
                      </a:lnTo>
                      <a:lnTo>
                        <a:pt x="470" y="1137"/>
                      </a:lnTo>
                      <a:lnTo>
                        <a:pt x="446" y="1109"/>
                      </a:lnTo>
                      <a:lnTo>
                        <a:pt x="434" y="1075"/>
                      </a:lnTo>
                      <a:lnTo>
                        <a:pt x="424" y="1038"/>
                      </a:lnTo>
                      <a:lnTo>
                        <a:pt x="409" y="1014"/>
                      </a:lnTo>
                      <a:lnTo>
                        <a:pt x="372" y="984"/>
                      </a:lnTo>
                      <a:lnTo>
                        <a:pt x="314" y="955"/>
                      </a:lnTo>
                      <a:lnTo>
                        <a:pt x="252" y="942"/>
                      </a:lnTo>
                      <a:lnTo>
                        <a:pt x="200" y="931"/>
                      </a:lnTo>
                      <a:lnTo>
                        <a:pt x="140" y="910"/>
                      </a:lnTo>
                      <a:lnTo>
                        <a:pt x="92" y="888"/>
                      </a:lnTo>
                      <a:lnTo>
                        <a:pt x="54" y="861"/>
                      </a:lnTo>
                      <a:lnTo>
                        <a:pt x="33" y="835"/>
                      </a:lnTo>
                      <a:lnTo>
                        <a:pt x="17" y="783"/>
                      </a:lnTo>
                      <a:lnTo>
                        <a:pt x="6" y="727"/>
                      </a:lnTo>
                      <a:lnTo>
                        <a:pt x="0" y="675"/>
                      </a:lnTo>
                      <a:lnTo>
                        <a:pt x="6" y="616"/>
                      </a:lnTo>
                      <a:lnTo>
                        <a:pt x="26" y="543"/>
                      </a:lnTo>
                      <a:lnTo>
                        <a:pt x="58" y="477"/>
                      </a:lnTo>
                      <a:lnTo>
                        <a:pt x="107" y="406"/>
                      </a:lnTo>
                      <a:lnTo>
                        <a:pt x="170" y="347"/>
                      </a:lnTo>
                      <a:lnTo>
                        <a:pt x="234" y="307"/>
                      </a:lnTo>
                      <a:lnTo>
                        <a:pt x="284" y="278"/>
                      </a:lnTo>
                      <a:lnTo>
                        <a:pt x="358" y="259"/>
                      </a:lnTo>
                      <a:lnTo>
                        <a:pt x="409" y="251"/>
                      </a:lnTo>
                      <a:lnTo>
                        <a:pt x="458" y="233"/>
                      </a:lnTo>
                      <a:lnTo>
                        <a:pt x="537" y="187"/>
                      </a:lnTo>
                      <a:lnTo>
                        <a:pt x="598" y="141"/>
                      </a:lnTo>
                      <a:lnTo>
                        <a:pt x="675" y="97"/>
                      </a:lnTo>
                      <a:lnTo>
                        <a:pt x="744" y="66"/>
                      </a:lnTo>
                      <a:close/>
                    </a:path>
                  </a:pathLst>
                </a:custGeom>
                <a:solidFill>
                  <a:srgbClr val="FFC0C0"/>
                </a:solidFill>
                <a:ln w="9525">
                  <a:noFill/>
                  <a:round/>
                  <a:headEnd/>
                  <a:tailEnd/>
                </a:ln>
              </p:spPr>
              <p:txBody>
                <a:bodyPr/>
                <a:lstStyle/>
                <a:p>
                  <a:endParaRPr lang="fr-FR"/>
                </a:p>
              </p:txBody>
            </p:sp>
            <p:grpSp>
              <p:nvGrpSpPr>
                <p:cNvPr id="6" name="Group 24"/>
                <p:cNvGrpSpPr>
                  <a:grpSpLocks/>
                </p:cNvGrpSpPr>
                <p:nvPr/>
              </p:nvGrpSpPr>
              <p:grpSpPr bwMode="auto">
                <a:xfrm>
                  <a:off x="4387" y="2509"/>
                  <a:ext cx="735" cy="369"/>
                  <a:chOff x="4387" y="2509"/>
                  <a:chExt cx="735" cy="369"/>
                </a:xfrm>
              </p:grpSpPr>
              <p:grpSp>
                <p:nvGrpSpPr>
                  <p:cNvPr id="7" name="Group 25"/>
                  <p:cNvGrpSpPr>
                    <a:grpSpLocks/>
                  </p:cNvGrpSpPr>
                  <p:nvPr/>
                </p:nvGrpSpPr>
                <p:grpSpPr bwMode="auto">
                  <a:xfrm>
                    <a:off x="4387" y="2668"/>
                    <a:ext cx="132" cy="178"/>
                    <a:chOff x="4387" y="2668"/>
                    <a:chExt cx="132" cy="178"/>
                  </a:xfrm>
                </p:grpSpPr>
                <p:sp>
                  <p:nvSpPr>
                    <p:cNvPr id="137242" name="Freeform 26"/>
                    <p:cNvSpPr>
                      <a:spLocks/>
                    </p:cNvSpPr>
                    <p:nvPr/>
                  </p:nvSpPr>
                  <p:spPr bwMode="auto">
                    <a:xfrm>
                      <a:off x="4387" y="2668"/>
                      <a:ext cx="132" cy="178"/>
                    </a:xfrm>
                    <a:custGeom>
                      <a:avLst/>
                      <a:gdLst/>
                      <a:ahLst/>
                      <a:cxnLst>
                        <a:cxn ang="0">
                          <a:pos x="6" y="0"/>
                        </a:cxn>
                        <a:cxn ang="0">
                          <a:pos x="3" y="21"/>
                        </a:cxn>
                        <a:cxn ang="0">
                          <a:pos x="0" y="48"/>
                        </a:cxn>
                        <a:cxn ang="0">
                          <a:pos x="3" y="72"/>
                        </a:cxn>
                        <a:cxn ang="0">
                          <a:pos x="10" y="99"/>
                        </a:cxn>
                        <a:cxn ang="0">
                          <a:pos x="19" y="121"/>
                        </a:cxn>
                        <a:cxn ang="0">
                          <a:pos x="36" y="147"/>
                        </a:cxn>
                        <a:cxn ang="0">
                          <a:pos x="55" y="171"/>
                        </a:cxn>
                        <a:cxn ang="0">
                          <a:pos x="85" y="190"/>
                        </a:cxn>
                        <a:cxn ang="0">
                          <a:pos x="116" y="202"/>
                        </a:cxn>
                        <a:cxn ang="0">
                          <a:pos x="146" y="216"/>
                        </a:cxn>
                        <a:cxn ang="0">
                          <a:pos x="152" y="239"/>
                        </a:cxn>
                        <a:cxn ang="0">
                          <a:pos x="163" y="269"/>
                        </a:cxn>
                        <a:cxn ang="0">
                          <a:pos x="182" y="297"/>
                        </a:cxn>
                        <a:cxn ang="0">
                          <a:pos x="205" y="327"/>
                        </a:cxn>
                        <a:cxn ang="0">
                          <a:pos x="242" y="361"/>
                        </a:cxn>
                        <a:cxn ang="0">
                          <a:pos x="271" y="386"/>
                        </a:cxn>
                        <a:cxn ang="0">
                          <a:pos x="293" y="398"/>
                        </a:cxn>
                        <a:cxn ang="0">
                          <a:pos x="330" y="413"/>
                        </a:cxn>
                        <a:cxn ang="0">
                          <a:pos x="369" y="424"/>
                        </a:cxn>
                        <a:cxn ang="0">
                          <a:pos x="385" y="430"/>
                        </a:cxn>
                        <a:cxn ang="0">
                          <a:pos x="395" y="441"/>
                        </a:cxn>
                        <a:cxn ang="0">
                          <a:pos x="398" y="455"/>
                        </a:cxn>
                        <a:cxn ang="0">
                          <a:pos x="392" y="500"/>
                        </a:cxn>
                        <a:cxn ang="0">
                          <a:pos x="384" y="534"/>
                        </a:cxn>
                      </a:cxnLst>
                      <a:rect l="0" t="0" r="r" b="b"/>
                      <a:pathLst>
                        <a:path w="398" h="534">
                          <a:moveTo>
                            <a:pt x="6" y="0"/>
                          </a:moveTo>
                          <a:lnTo>
                            <a:pt x="3" y="21"/>
                          </a:lnTo>
                          <a:lnTo>
                            <a:pt x="0" y="48"/>
                          </a:lnTo>
                          <a:lnTo>
                            <a:pt x="3" y="72"/>
                          </a:lnTo>
                          <a:lnTo>
                            <a:pt x="10" y="99"/>
                          </a:lnTo>
                          <a:lnTo>
                            <a:pt x="19" y="121"/>
                          </a:lnTo>
                          <a:lnTo>
                            <a:pt x="36" y="147"/>
                          </a:lnTo>
                          <a:lnTo>
                            <a:pt x="55" y="171"/>
                          </a:lnTo>
                          <a:lnTo>
                            <a:pt x="85" y="190"/>
                          </a:lnTo>
                          <a:lnTo>
                            <a:pt x="116" y="202"/>
                          </a:lnTo>
                          <a:lnTo>
                            <a:pt x="146" y="216"/>
                          </a:lnTo>
                          <a:lnTo>
                            <a:pt x="152" y="239"/>
                          </a:lnTo>
                          <a:lnTo>
                            <a:pt x="163" y="269"/>
                          </a:lnTo>
                          <a:lnTo>
                            <a:pt x="182" y="297"/>
                          </a:lnTo>
                          <a:lnTo>
                            <a:pt x="205" y="327"/>
                          </a:lnTo>
                          <a:lnTo>
                            <a:pt x="242" y="361"/>
                          </a:lnTo>
                          <a:lnTo>
                            <a:pt x="271" y="386"/>
                          </a:lnTo>
                          <a:lnTo>
                            <a:pt x="293" y="398"/>
                          </a:lnTo>
                          <a:lnTo>
                            <a:pt x="330" y="413"/>
                          </a:lnTo>
                          <a:lnTo>
                            <a:pt x="369" y="424"/>
                          </a:lnTo>
                          <a:lnTo>
                            <a:pt x="385" y="430"/>
                          </a:lnTo>
                          <a:lnTo>
                            <a:pt x="395" y="441"/>
                          </a:lnTo>
                          <a:lnTo>
                            <a:pt x="398" y="455"/>
                          </a:lnTo>
                          <a:lnTo>
                            <a:pt x="392" y="500"/>
                          </a:lnTo>
                          <a:lnTo>
                            <a:pt x="384" y="534"/>
                          </a:lnTo>
                        </a:path>
                      </a:pathLst>
                    </a:custGeom>
                    <a:noFill/>
                    <a:ln w="11113">
                      <a:solidFill>
                        <a:srgbClr val="FF8080"/>
                      </a:solidFill>
                      <a:prstDash val="solid"/>
                      <a:round/>
                      <a:headEnd/>
                      <a:tailEnd/>
                    </a:ln>
                  </p:spPr>
                  <p:txBody>
                    <a:bodyPr/>
                    <a:lstStyle/>
                    <a:p>
                      <a:endParaRPr lang="fr-FR"/>
                    </a:p>
                  </p:txBody>
                </p:sp>
                <p:sp>
                  <p:nvSpPr>
                    <p:cNvPr id="137243" name="Freeform 27"/>
                    <p:cNvSpPr>
                      <a:spLocks/>
                    </p:cNvSpPr>
                    <p:nvPr/>
                  </p:nvSpPr>
                  <p:spPr bwMode="auto">
                    <a:xfrm>
                      <a:off x="4435" y="2689"/>
                      <a:ext cx="7" cy="51"/>
                    </a:xfrm>
                    <a:custGeom>
                      <a:avLst/>
                      <a:gdLst/>
                      <a:ahLst/>
                      <a:cxnLst>
                        <a:cxn ang="0">
                          <a:pos x="14" y="0"/>
                        </a:cxn>
                        <a:cxn ang="0">
                          <a:pos x="17" y="43"/>
                        </a:cxn>
                        <a:cxn ang="0">
                          <a:pos x="21" y="80"/>
                        </a:cxn>
                        <a:cxn ang="0">
                          <a:pos x="15" y="117"/>
                        </a:cxn>
                        <a:cxn ang="0">
                          <a:pos x="0" y="152"/>
                        </a:cxn>
                      </a:cxnLst>
                      <a:rect l="0" t="0" r="r" b="b"/>
                      <a:pathLst>
                        <a:path w="21" h="152">
                          <a:moveTo>
                            <a:pt x="14" y="0"/>
                          </a:moveTo>
                          <a:lnTo>
                            <a:pt x="17" y="43"/>
                          </a:lnTo>
                          <a:lnTo>
                            <a:pt x="21" y="80"/>
                          </a:lnTo>
                          <a:lnTo>
                            <a:pt x="15" y="117"/>
                          </a:lnTo>
                          <a:lnTo>
                            <a:pt x="0" y="152"/>
                          </a:lnTo>
                        </a:path>
                      </a:pathLst>
                    </a:custGeom>
                    <a:noFill/>
                    <a:ln w="11113">
                      <a:solidFill>
                        <a:srgbClr val="FF8080"/>
                      </a:solidFill>
                      <a:prstDash val="solid"/>
                      <a:round/>
                      <a:headEnd/>
                      <a:tailEnd/>
                    </a:ln>
                  </p:spPr>
                  <p:txBody>
                    <a:bodyPr/>
                    <a:lstStyle/>
                    <a:p>
                      <a:endParaRPr lang="fr-FR"/>
                    </a:p>
                  </p:txBody>
                </p:sp>
              </p:grpSp>
              <p:sp>
                <p:nvSpPr>
                  <p:cNvPr id="137244" name="Freeform 28"/>
                  <p:cNvSpPr>
                    <a:spLocks/>
                  </p:cNvSpPr>
                  <p:nvPr/>
                </p:nvSpPr>
                <p:spPr bwMode="auto">
                  <a:xfrm>
                    <a:off x="4503" y="2714"/>
                    <a:ext cx="125" cy="93"/>
                  </a:xfrm>
                  <a:custGeom>
                    <a:avLst/>
                    <a:gdLst/>
                    <a:ahLst/>
                    <a:cxnLst>
                      <a:cxn ang="0">
                        <a:pos x="0" y="0"/>
                      </a:cxn>
                      <a:cxn ang="0">
                        <a:pos x="8" y="40"/>
                      </a:cxn>
                      <a:cxn ang="0">
                        <a:pos x="21" y="89"/>
                      </a:cxn>
                      <a:cxn ang="0">
                        <a:pos x="33" y="122"/>
                      </a:cxn>
                      <a:cxn ang="0">
                        <a:pos x="48" y="143"/>
                      </a:cxn>
                      <a:cxn ang="0">
                        <a:pos x="84" y="167"/>
                      </a:cxn>
                      <a:cxn ang="0">
                        <a:pos x="113" y="178"/>
                      </a:cxn>
                      <a:cxn ang="0">
                        <a:pos x="146" y="191"/>
                      </a:cxn>
                      <a:cxn ang="0">
                        <a:pos x="194" y="213"/>
                      </a:cxn>
                      <a:cxn ang="0">
                        <a:pos x="238" y="243"/>
                      </a:cxn>
                      <a:cxn ang="0">
                        <a:pos x="270" y="266"/>
                      </a:cxn>
                      <a:cxn ang="0">
                        <a:pos x="297" y="274"/>
                      </a:cxn>
                      <a:cxn ang="0">
                        <a:pos x="330" y="280"/>
                      </a:cxn>
                      <a:cxn ang="0">
                        <a:pos x="374" y="276"/>
                      </a:cxn>
                      <a:cxn ang="0">
                        <a:pos x="376" y="276"/>
                      </a:cxn>
                    </a:cxnLst>
                    <a:rect l="0" t="0" r="r" b="b"/>
                    <a:pathLst>
                      <a:path w="376" h="280">
                        <a:moveTo>
                          <a:pt x="0" y="0"/>
                        </a:moveTo>
                        <a:lnTo>
                          <a:pt x="8" y="40"/>
                        </a:lnTo>
                        <a:lnTo>
                          <a:pt x="21" y="89"/>
                        </a:lnTo>
                        <a:lnTo>
                          <a:pt x="33" y="122"/>
                        </a:lnTo>
                        <a:lnTo>
                          <a:pt x="48" y="143"/>
                        </a:lnTo>
                        <a:lnTo>
                          <a:pt x="84" y="167"/>
                        </a:lnTo>
                        <a:lnTo>
                          <a:pt x="113" y="178"/>
                        </a:lnTo>
                        <a:lnTo>
                          <a:pt x="146" y="191"/>
                        </a:lnTo>
                        <a:lnTo>
                          <a:pt x="194" y="213"/>
                        </a:lnTo>
                        <a:lnTo>
                          <a:pt x="238" y="243"/>
                        </a:lnTo>
                        <a:lnTo>
                          <a:pt x="270" y="266"/>
                        </a:lnTo>
                        <a:lnTo>
                          <a:pt x="297" y="274"/>
                        </a:lnTo>
                        <a:lnTo>
                          <a:pt x="330" y="280"/>
                        </a:lnTo>
                        <a:lnTo>
                          <a:pt x="374" y="276"/>
                        </a:lnTo>
                        <a:lnTo>
                          <a:pt x="376" y="276"/>
                        </a:lnTo>
                      </a:path>
                    </a:pathLst>
                  </a:custGeom>
                  <a:noFill/>
                  <a:ln w="11113">
                    <a:solidFill>
                      <a:srgbClr val="FF8080"/>
                    </a:solidFill>
                    <a:prstDash val="solid"/>
                    <a:round/>
                    <a:headEnd/>
                    <a:tailEnd/>
                  </a:ln>
                </p:spPr>
                <p:txBody>
                  <a:bodyPr/>
                  <a:lstStyle/>
                  <a:p>
                    <a:endParaRPr lang="fr-FR"/>
                  </a:p>
                </p:txBody>
              </p:sp>
              <p:sp>
                <p:nvSpPr>
                  <p:cNvPr id="137245" name="Freeform 29"/>
                  <p:cNvSpPr>
                    <a:spLocks/>
                  </p:cNvSpPr>
                  <p:nvPr/>
                </p:nvSpPr>
                <p:spPr bwMode="auto">
                  <a:xfrm>
                    <a:off x="4512" y="2636"/>
                    <a:ext cx="86" cy="24"/>
                  </a:xfrm>
                  <a:custGeom>
                    <a:avLst/>
                    <a:gdLst/>
                    <a:ahLst/>
                    <a:cxnLst>
                      <a:cxn ang="0">
                        <a:pos x="0" y="72"/>
                      </a:cxn>
                      <a:cxn ang="0">
                        <a:pos x="34" y="50"/>
                      </a:cxn>
                      <a:cxn ang="0">
                        <a:pos x="64" y="31"/>
                      </a:cxn>
                      <a:cxn ang="0">
                        <a:pos x="106" y="13"/>
                      </a:cxn>
                      <a:cxn ang="0">
                        <a:pos x="143" y="5"/>
                      </a:cxn>
                      <a:cxn ang="0">
                        <a:pos x="183" y="0"/>
                      </a:cxn>
                      <a:cxn ang="0">
                        <a:pos x="221" y="4"/>
                      </a:cxn>
                      <a:cxn ang="0">
                        <a:pos x="258" y="13"/>
                      </a:cxn>
                    </a:cxnLst>
                    <a:rect l="0" t="0" r="r" b="b"/>
                    <a:pathLst>
                      <a:path w="258" h="72">
                        <a:moveTo>
                          <a:pt x="0" y="72"/>
                        </a:moveTo>
                        <a:lnTo>
                          <a:pt x="34" y="50"/>
                        </a:lnTo>
                        <a:lnTo>
                          <a:pt x="64" y="31"/>
                        </a:lnTo>
                        <a:lnTo>
                          <a:pt x="106" y="13"/>
                        </a:lnTo>
                        <a:lnTo>
                          <a:pt x="143" y="5"/>
                        </a:lnTo>
                        <a:lnTo>
                          <a:pt x="183" y="0"/>
                        </a:lnTo>
                        <a:lnTo>
                          <a:pt x="221" y="4"/>
                        </a:lnTo>
                        <a:lnTo>
                          <a:pt x="258" y="13"/>
                        </a:lnTo>
                      </a:path>
                    </a:pathLst>
                  </a:custGeom>
                  <a:noFill/>
                  <a:ln w="11113">
                    <a:solidFill>
                      <a:srgbClr val="FF8080"/>
                    </a:solidFill>
                    <a:prstDash val="solid"/>
                    <a:round/>
                    <a:headEnd/>
                    <a:tailEnd/>
                  </a:ln>
                </p:spPr>
                <p:txBody>
                  <a:bodyPr/>
                  <a:lstStyle/>
                  <a:p>
                    <a:endParaRPr lang="fr-FR"/>
                  </a:p>
                </p:txBody>
              </p:sp>
              <p:sp>
                <p:nvSpPr>
                  <p:cNvPr id="137246" name="Freeform 30"/>
                  <p:cNvSpPr>
                    <a:spLocks/>
                  </p:cNvSpPr>
                  <p:nvPr/>
                </p:nvSpPr>
                <p:spPr bwMode="auto">
                  <a:xfrm>
                    <a:off x="4477" y="2590"/>
                    <a:ext cx="25" cy="115"/>
                  </a:xfrm>
                  <a:custGeom>
                    <a:avLst/>
                    <a:gdLst/>
                    <a:ahLst/>
                    <a:cxnLst>
                      <a:cxn ang="0">
                        <a:pos x="29" y="0"/>
                      </a:cxn>
                      <a:cxn ang="0">
                        <a:pos x="49" y="31"/>
                      </a:cxn>
                      <a:cxn ang="0">
                        <a:pos x="62" y="56"/>
                      </a:cxn>
                      <a:cxn ang="0">
                        <a:pos x="73" y="90"/>
                      </a:cxn>
                      <a:cxn ang="0">
                        <a:pos x="77" y="131"/>
                      </a:cxn>
                      <a:cxn ang="0">
                        <a:pos x="73" y="179"/>
                      </a:cxn>
                      <a:cxn ang="0">
                        <a:pos x="66" y="226"/>
                      </a:cxn>
                      <a:cxn ang="0">
                        <a:pos x="55" y="263"/>
                      </a:cxn>
                      <a:cxn ang="0">
                        <a:pos x="40" y="288"/>
                      </a:cxn>
                      <a:cxn ang="0">
                        <a:pos x="18" y="322"/>
                      </a:cxn>
                      <a:cxn ang="0">
                        <a:pos x="0" y="344"/>
                      </a:cxn>
                    </a:cxnLst>
                    <a:rect l="0" t="0" r="r" b="b"/>
                    <a:pathLst>
                      <a:path w="77" h="344">
                        <a:moveTo>
                          <a:pt x="29" y="0"/>
                        </a:moveTo>
                        <a:lnTo>
                          <a:pt x="49" y="31"/>
                        </a:lnTo>
                        <a:lnTo>
                          <a:pt x="62" y="56"/>
                        </a:lnTo>
                        <a:lnTo>
                          <a:pt x="73" y="90"/>
                        </a:lnTo>
                        <a:lnTo>
                          <a:pt x="77" y="131"/>
                        </a:lnTo>
                        <a:lnTo>
                          <a:pt x="73" y="179"/>
                        </a:lnTo>
                        <a:lnTo>
                          <a:pt x="66" y="226"/>
                        </a:lnTo>
                        <a:lnTo>
                          <a:pt x="55" y="263"/>
                        </a:lnTo>
                        <a:lnTo>
                          <a:pt x="40" y="288"/>
                        </a:lnTo>
                        <a:lnTo>
                          <a:pt x="18" y="322"/>
                        </a:lnTo>
                        <a:lnTo>
                          <a:pt x="0" y="344"/>
                        </a:lnTo>
                      </a:path>
                    </a:pathLst>
                  </a:custGeom>
                  <a:noFill/>
                  <a:ln w="11113">
                    <a:solidFill>
                      <a:srgbClr val="FF8080"/>
                    </a:solidFill>
                    <a:prstDash val="solid"/>
                    <a:round/>
                    <a:headEnd/>
                    <a:tailEnd/>
                  </a:ln>
                </p:spPr>
                <p:txBody>
                  <a:bodyPr/>
                  <a:lstStyle/>
                  <a:p>
                    <a:endParaRPr lang="fr-FR"/>
                  </a:p>
                </p:txBody>
              </p:sp>
              <p:sp>
                <p:nvSpPr>
                  <p:cNvPr id="137247" name="Freeform 31"/>
                  <p:cNvSpPr>
                    <a:spLocks/>
                  </p:cNvSpPr>
                  <p:nvPr/>
                </p:nvSpPr>
                <p:spPr bwMode="auto">
                  <a:xfrm>
                    <a:off x="4512" y="2552"/>
                    <a:ext cx="68" cy="55"/>
                  </a:xfrm>
                  <a:custGeom>
                    <a:avLst/>
                    <a:gdLst/>
                    <a:ahLst/>
                    <a:cxnLst>
                      <a:cxn ang="0">
                        <a:pos x="0" y="166"/>
                      </a:cxn>
                      <a:cxn ang="0">
                        <a:pos x="48" y="125"/>
                      </a:cxn>
                      <a:cxn ang="0">
                        <a:pos x="92" y="87"/>
                      </a:cxn>
                      <a:cxn ang="0">
                        <a:pos x="140" y="46"/>
                      </a:cxn>
                      <a:cxn ang="0">
                        <a:pos x="203" y="0"/>
                      </a:cxn>
                    </a:cxnLst>
                    <a:rect l="0" t="0" r="r" b="b"/>
                    <a:pathLst>
                      <a:path w="203" h="166">
                        <a:moveTo>
                          <a:pt x="0" y="166"/>
                        </a:moveTo>
                        <a:lnTo>
                          <a:pt x="48" y="125"/>
                        </a:lnTo>
                        <a:lnTo>
                          <a:pt x="92" y="87"/>
                        </a:lnTo>
                        <a:lnTo>
                          <a:pt x="140" y="46"/>
                        </a:lnTo>
                        <a:lnTo>
                          <a:pt x="203" y="0"/>
                        </a:lnTo>
                      </a:path>
                    </a:pathLst>
                  </a:custGeom>
                  <a:noFill/>
                  <a:ln w="11113">
                    <a:solidFill>
                      <a:srgbClr val="FF8080"/>
                    </a:solidFill>
                    <a:prstDash val="solid"/>
                    <a:round/>
                    <a:headEnd/>
                    <a:tailEnd/>
                  </a:ln>
                </p:spPr>
                <p:txBody>
                  <a:bodyPr/>
                  <a:lstStyle/>
                  <a:p>
                    <a:endParaRPr lang="fr-FR"/>
                  </a:p>
                </p:txBody>
              </p:sp>
              <p:sp>
                <p:nvSpPr>
                  <p:cNvPr id="137248" name="Freeform 32"/>
                  <p:cNvSpPr>
                    <a:spLocks/>
                  </p:cNvSpPr>
                  <p:nvPr/>
                </p:nvSpPr>
                <p:spPr bwMode="auto">
                  <a:xfrm>
                    <a:off x="4707" y="2509"/>
                    <a:ext cx="35" cy="26"/>
                  </a:xfrm>
                  <a:custGeom>
                    <a:avLst/>
                    <a:gdLst/>
                    <a:ahLst/>
                    <a:cxnLst>
                      <a:cxn ang="0">
                        <a:pos x="0" y="78"/>
                      </a:cxn>
                      <a:cxn ang="0">
                        <a:pos x="40" y="45"/>
                      </a:cxn>
                      <a:cxn ang="0">
                        <a:pos x="106" y="0"/>
                      </a:cxn>
                    </a:cxnLst>
                    <a:rect l="0" t="0" r="r" b="b"/>
                    <a:pathLst>
                      <a:path w="106" h="78">
                        <a:moveTo>
                          <a:pt x="0" y="78"/>
                        </a:moveTo>
                        <a:lnTo>
                          <a:pt x="40" y="45"/>
                        </a:lnTo>
                        <a:lnTo>
                          <a:pt x="106" y="0"/>
                        </a:lnTo>
                      </a:path>
                    </a:pathLst>
                  </a:custGeom>
                  <a:noFill/>
                  <a:ln w="11113">
                    <a:solidFill>
                      <a:srgbClr val="FF8080"/>
                    </a:solidFill>
                    <a:prstDash val="solid"/>
                    <a:round/>
                    <a:headEnd/>
                    <a:tailEnd/>
                  </a:ln>
                </p:spPr>
                <p:txBody>
                  <a:bodyPr/>
                  <a:lstStyle/>
                  <a:p>
                    <a:endParaRPr lang="fr-FR"/>
                  </a:p>
                </p:txBody>
              </p:sp>
              <p:sp>
                <p:nvSpPr>
                  <p:cNvPr id="137249" name="Freeform 33"/>
                  <p:cNvSpPr>
                    <a:spLocks/>
                  </p:cNvSpPr>
                  <p:nvPr/>
                </p:nvSpPr>
                <p:spPr bwMode="auto">
                  <a:xfrm>
                    <a:off x="4609" y="2528"/>
                    <a:ext cx="261" cy="69"/>
                  </a:xfrm>
                  <a:custGeom>
                    <a:avLst/>
                    <a:gdLst/>
                    <a:ahLst/>
                    <a:cxnLst>
                      <a:cxn ang="0">
                        <a:pos x="0" y="206"/>
                      </a:cxn>
                      <a:cxn ang="0">
                        <a:pos x="29" y="197"/>
                      </a:cxn>
                      <a:cxn ang="0">
                        <a:pos x="51" y="187"/>
                      </a:cxn>
                      <a:cxn ang="0">
                        <a:pos x="70" y="176"/>
                      </a:cxn>
                      <a:cxn ang="0">
                        <a:pos x="86" y="157"/>
                      </a:cxn>
                      <a:cxn ang="0">
                        <a:pos x="93" y="132"/>
                      </a:cxn>
                      <a:cxn ang="0">
                        <a:pos x="97" y="106"/>
                      </a:cxn>
                      <a:cxn ang="0">
                        <a:pos x="107" y="136"/>
                      </a:cxn>
                      <a:cxn ang="0">
                        <a:pos x="120" y="153"/>
                      </a:cxn>
                      <a:cxn ang="0">
                        <a:pos x="140" y="164"/>
                      </a:cxn>
                      <a:cxn ang="0">
                        <a:pos x="168" y="173"/>
                      </a:cxn>
                      <a:cxn ang="0">
                        <a:pos x="198" y="175"/>
                      </a:cxn>
                      <a:cxn ang="0">
                        <a:pos x="249" y="171"/>
                      </a:cxn>
                      <a:cxn ang="0">
                        <a:pos x="300" y="164"/>
                      </a:cxn>
                      <a:cxn ang="0">
                        <a:pos x="345" y="158"/>
                      </a:cxn>
                      <a:cxn ang="0">
                        <a:pos x="382" y="149"/>
                      </a:cxn>
                      <a:cxn ang="0">
                        <a:pos x="423" y="131"/>
                      </a:cxn>
                      <a:cxn ang="0">
                        <a:pos x="453" y="112"/>
                      </a:cxn>
                      <a:cxn ang="0">
                        <a:pos x="483" y="91"/>
                      </a:cxn>
                      <a:cxn ang="0">
                        <a:pos x="502" y="62"/>
                      </a:cxn>
                      <a:cxn ang="0">
                        <a:pos x="516" y="84"/>
                      </a:cxn>
                      <a:cxn ang="0">
                        <a:pos x="530" y="101"/>
                      </a:cxn>
                      <a:cxn ang="0">
                        <a:pos x="550" y="117"/>
                      </a:cxn>
                      <a:cxn ang="0">
                        <a:pos x="582" y="127"/>
                      </a:cxn>
                      <a:cxn ang="0">
                        <a:pos x="620" y="131"/>
                      </a:cxn>
                      <a:cxn ang="0">
                        <a:pos x="652" y="127"/>
                      </a:cxn>
                      <a:cxn ang="0">
                        <a:pos x="674" y="121"/>
                      </a:cxn>
                      <a:cxn ang="0">
                        <a:pos x="707" y="112"/>
                      </a:cxn>
                      <a:cxn ang="0">
                        <a:pos x="730" y="101"/>
                      </a:cxn>
                      <a:cxn ang="0">
                        <a:pos x="749" y="88"/>
                      </a:cxn>
                      <a:cxn ang="0">
                        <a:pos x="762" y="65"/>
                      </a:cxn>
                      <a:cxn ang="0">
                        <a:pos x="771" y="40"/>
                      </a:cxn>
                      <a:cxn ang="0">
                        <a:pos x="782" y="0"/>
                      </a:cxn>
                    </a:cxnLst>
                    <a:rect l="0" t="0" r="r" b="b"/>
                    <a:pathLst>
                      <a:path w="782" h="206">
                        <a:moveTo>
                          <a:pt x="0" y="206"/>
                        </a:moveTo>
                        <a:lnTo>
                          <a:pt x="29" y="197"/>
                        </a:lnTo>
                        <a:lnTo>
                          <a:pt x="51" y="187"/>
                        </a:lnTo>
                        <a:lnTo>
                          <a:pt x="70" y="176"/>
                        </a:lnTo>
                        <a:lnTo>
                          <a:pt x="86" y="157"/>
                        </a:lnTo>
                        <a:lnTo>
                          <a:pt x="93" y="132"/>
                        </a:lnTo>
                        <a:lnTo>
                          <a:pt x="97" y="106"/>
                        </a:lnTo>
                        <a:lnTo>
                          <a:pt x="107" y="136"/>
                        </a:lnTo>
                        <a:lnTo>
                          <a:pt x="120" y="153"/>
                        </a:lnTo>
                        <a:lnTo>
                          <a:pt x="140" y="164"/>
                        </a:lnTo>
                        <a:lnTo>
                          <a:pt x="168" y="173"/>
                        </a:lnTo>
                        <a:lnTo>
                          <a:pt x="198" y="175"/>
                        </a:lnTo>
                        <a:lnTo>
                          <a:pt x="249" y="171"/>
                        </a:lnTo>
                        <a:lnTo>
                          <a:pt x="300" y="164"/>
                        </a:lnTo>
                        <a:lnTo>
                          <a:pt x="345" y="158"/>
                        </a:lnTo>
                        <a:lnTo>
                          <a:pt x="382" y="149"/>
                        </a:lnTo>
                        <a:lnTo>
                          <a:pt x="423" y="131"/>
                        </a:lnTo>
                        <a:lnTo>
                          <a:pt x="453" y="112"/>
                        </a:lnTo>
                        <a:lnTo>
                          <a:pt x="483" y="91"/>
                        </a:lnTo>
                        <a:lnTo>
                          <a:pt x="502" y="62"/>
                        </a:lnTo>
                        <a:lnTo>
                          <a:pt x="516" y="84"/>
                        </a:lnTo>
                        <a:lnTo>
                          <a:pt x="530" y="101"/>
                        </a:lnTo>
                        <a:lnTo>
                          <a:pt x="550" y="117"/>
                        </a:lnTo>
                        <a:lnTo>
                          <a:pt x="582" y="127"/>
                        </a:lnTo>
                        <a:lnTo>
                          <a:pt x="620" y="131"/>
                        </a:lnTo>
                        <a:lnTo>
                          <a:pt x="652" y="127"/>
                        </a:lnTo>
                        <a:lnTo>
                          <a:pt x="674" y="121"/>
                        </a:lnTo>
                        <a:lnTo>
                          <a:pt x="707" y="112"/>
                        </a:lnTo>
                        <a:lnTo>
                          <a:pt x="730" y="101"/>
                        </a:lnTo>
                        <a:lnTo>
                          <a:pt x="749" y="88"/>
                        </a:lnTo>
                        <a:lnTo>
                          <a:pt x="762" y="65"/>
                        </a:lnTo>
                        <a:lnTo>
                          <a:pt x="771" y="40"/>
                        </a:lnTo>
                        <a:lnTo>
                          <a:pt x="782" y="0"/>
                        </a:lnTo>
                      </a:path>
                    </a:pathLst>
                  </a:custGeom>
                  <a:noFill/>
                  <a:ln w="11113">
                    <a:solidFill>
                      <a:srgbClr val="FF8080"/>
                    </a:solidFill>
                    <a:prstDash val="solid"/>
                    <a:round/>
                    <a:headEnd/>
                    <a:tailEnd/>
                  </a:ln>
                </p:spPr>
                <p:txBody>
                  <a:bodyPr/>
                  <a:lstStyle/>
                  <a:p>
                    <a:endParaRPr lang="fr-FR"/>
                  </a:p>
                </p:txBody>
              </p:sp>
              <p:sp>
                <p:nvSpPr>
                  <p:cNvPr id="137250" name="Freeform 34"/>
                  <p:cNvSpPr>
                    <a:spLocks/>
                  </p:cNvSpPr>
                  <p:nvPr/>
                </p:nvSpPr>
                <p:spPr bwMode="auto">
                  <a:xfrm>
                    <a:off x="4582" y="2635"/>
                    <a:ext cx="292" cy="57"/>
                  </a:xfrm>
                  <a:custGeom>
                    <a:avLst/>
                    <a:gdLst/>
                    <a:ahLst/>
                    <a:cxnLst>
                      <a:cxn ang="0">
                        <a:pos x="0" y="111"/>
                      </a:cxn>
                      <a:cxn ang="0">
                        <a:pos x="32" y="88"/>
                      </a:cxn>
                      <a:cxn ang="0">
                        <a:pos x="66" y="63"/>
                      </a:cxn>
                      <a:cxn ang="0">
                        <a:pos x="99" y="44"/>
                      </a:cxn>
                      <a:cxn ang="0">
                        <a:pos x="132" y="29"/>
                      </a:cxn>
                      <a:cxn ang="0">
                        <a:pos x="168" y="14"/>
                      </a:cxn>
                      <a:cxn ang="0">
                        <a:pos x="190" y="8"/>
                      </a:cxn>
                      <a:cxn ang="0">
                        <a:pos x="226" y="4"/>
                      </a:cxn>
                      <a:cxn ang="0">
                        <a:pos x="299" y="0"/>
                      </a:cxn>
                      <a:cxn ang="0">
                        <a:pos x="376" y="3"/>
                      </a:cxn>
                      <a:cxn ang="0">
                        <a:pos x="447" y="8"/>
                      </a:cxn>
                      <a:cxn ang="0">
                        <a:pos x="520" y="14"/>
                      </a:cxn>
                      <a:cxn ang="0">
                        <a:pos x="577" y="23"/>
                      </a:cxn>
                      <a:cxn ang="0">
                        <a:pos x="628" y="34"/>
                      </a:cxn>
                      <a:cxn ang="0">
                        <a:pos x="676" y="51"/>
                      </a:cxn>
                      <a:cxn ang="0">
                        <a:pos x="725" y="73"/>
                      </a:cxn>
                      <a:cxn ang="0">
                        <a:pos x="775" y="97"/>
                      </a:cxn>
                      <a:cxn ang="0">
                        <a:pos x="812" y="119"/>
                      </a:cxn>
                      <a:cxn ang="0">
                        <a:pos x="849" y="147"/>
                      </a:cxn>
                      <a:cxn ang="0">
                        <a:pos x="877" y="173"/>
                      </a:cxn>
                    </a:cxnLst>
                    <a:rect l="0" t="0" r="r" b="b"/>
                    <a:pathLst>
                      <a:path w="877" h="173">
                        <a:moveTo>
                          <a:pt x="0" y="111"/>
                        </a:moveTo>
                        <a:lnTo>
                          <a:pt x="32" y="88"/>
                        </a:lnTo>
                        <a:lnTo>
                          <a:pt x="66" y="63"/>
                        </a:lnTo>
                        <a:lnTo>
                          <a:pt x="99" y="44"/>
                        </a:lnTo>
                        <a:lnTo>
                          <a:pt x="132" y="29"/>
                        </a:lnTo>
                        <a:lnTo>
                          <a:pt x="168" y="14"/>
                        </a:lnTo>
                        <a:lnTo>
                          <a:pt x="190" y="8"/>
                        </a:lnTo>
                        <a:lnTo>
                          <a:pt x="226" y="4"/>
                        </a:lnTo>
                        <a:lnTo>
                          <a:pt x="299" y="0"/>
                        </a:lnTo>
                        <a:lnTo>
                          <a:pt x="376" y="3"/>
                        </a:lnTo>
                        <a:lnTo>
                          <a:pt x="447" y="8"/>
                        </a:lnTo>
                        <a:lnTo>
                          <a:pt x="520" y="14"/>
                        </a:lnTo>
                        <a:lnTo>
                          <a:pt x="577" y="23"/>
                        </a:lnTo>
                        <a:lnTo>
                          <a:pt x="628" y="34"/>
                        </a:lnTo>
                        <a:lnTo>
                          <a:pt x="676" y="51"/>
                        </a:lnTo>
                        <a:lnTo>
                          <a:pt x="725" y="73"/>
                        </a:lnTo>
                        <a:lnTo>
                          <a:pt x="775" y="97"/>
                        </a:lnTo>
                        <a:lnTo>
                          <a:pt x="812" y="119"/>
                        </a:lnTo>
                        <a:lnTo>
                          <a:pt x="849" y="147"/>
                        </a:lnTo>
                        <a:lnTo>
                          <a:pt x="877" y="173"/>
                        </a:lnTo>
                      </a:path>
                    </a:pathLst>
                  </a:custGeom>
                  <a:noFill/>
                  <a:ln w="11113">
                    <a:solidFill>
                      <a:srgbClr val="FF8080"/>
                    </a:solidFill>
                    <a:prstDash val="solid"/>
                    <a:round/>
                    <a:headEnd/>
                    <a:tailEnd/>
                  </a:ln>
                </p:spPr>
                <p:txBody>
                  <a:bodyPr/>
                  <a:lstStyle/>
                  <a:p>
                    <a:endParaRPr lang="fr-FR"/>
                  </a:p>
                </p:txBody>
              </p:sp>
              <p:sp>
                <p:nvSpPr>
                  <p:cNvPr id="137251" name="Freeform 35"/>
                  <p:cNvSpPr>
                    <a:spLocks/>
                  </p:cNvSpPr>
                  <p:nvPr/>
                </p:nvSpPr>
                <p:spPr bwMode="auto">
                  <a:xfrm>
                    <a:off x="4796" y="2610"/>
                    <a:ext cx="60" cy="33"/>
                  </a:xfrm>
                  <a:custGeom>
                    <a:avLst/>
                    <a:gdLst/>
                    <a:ahLst/>
                    <a:cxnLst>
                      <a:cxn ang="0">
                        <a:pos x="0" y="89"/>
                      </a:cxn>
                      <a:cxn ang="0">
                        <a:pos x="33" y="96"/>
                      </a:cxn>
                      <a:cxn ang="0">
                        <a:pos x="66" y="100"/>
                      </a:cxn>
                      <a:cxn ang="0">
                        <a:pos x="97" y="93"/>
                      </a:cxn>
                      <a:cxn ang="0">
                        <a:pos x="125" y="79"/>
                      </a:cxn>
                      <a:cxn ang="0">
                        <a:pos x="151" y="57"/>
                      </a:cxn>
                      <a:cxn ang="0">
                        <a:pos x="166" y="30"/>
                      </a:cxn>
                      <a:cxn ang="0">
                        <a:pos x="180" y="0"/>
                      </a:cxn>
                    </a:cxnLst>
                    <a:rect l="0" t="0" r="r" b="b"/>
                    <a:pathLst>
                      <a:path w="180" h="100">
                        <a:moveTo>
                          <a:pt x="0" y="89"/>
                        </a:moveTo>
                        <a:lnTo>
                          <a:pt x="33" y="96"/>
                        </a:lnTo>
                        <a:lnTo>
                          <a:pt x="66" y="100"/>
                        </a:lnTo>
                        <a:lnTo>
                          <a:pt x="97" y="93"/>
                        </a:lnTo>
                        <a:lnTo>
                          <a:pt x="125" y="79"/>
                        </a:lnTo>
                        <a:lnTo>
                          <a:pt x="151" y="57"/>
                        </a:lnTo>
                        <a:lnTo>
                          <a:pt x="166" y="30"/>
                        </a:lnTo>
                        <a:lnTo>
                          <a:pt x="180" y="0"/>
                        </a:lnTo>
                      </a:path>
                    </a:pathLst>
                  </a:custGeom>
                  <a:noFill/>
                  <a:ln w="11113">
                    <a:solidFill>
                      <a:srgbClr val="FF8080"/>
                    </a:solidFill>
                    <a:prstDash val="solid"/>
                    <a:round/>
                    <a:headEnd/>
                    <a:tailEnd/>
                  </a:ln>
                </p:spPr>
                <p:txBody>
                  <a:bodyPr/>
                  <a:lstStyle/>
                  <a:p>
                    <a:endParaRPr lang="fr-FR"/>
                  </a:p>
                </p:txBody>
              </p:sp>
              <p:sp>
                <p:nvSpPr>
                  <p:cNvPr id="137252" name="Freeform 36"/>
                  <p:cNvSpPr>
                    <a:spLocks/>
                  </p:cNvSpPr>
                  <p:nvPr/>
                </p:nvSpPr>
                <p:spPr bwMode="auto">
                  <a:xfrm>
                    <a:off x="4889" y="2547"/>
                    <a:ext cx="51" cy="126"/>
                  </a:xfrm>
                  <a:custGeom>
                    <a:avLst/>
                    <a:gdLst/>
                    <a:ahLst/>
                    <a:cxnLst>
                      <a:cxn ang="0">
                        <a:pos x="136" y="0"/>
                      </a:cxn>
                      <a:cxn ang="0">
                        <a:pos x="121" y="33"/>
                      </a:cxn>
                      <a:cxn ang="0">
                        <a:pos x="102" y="65"/>
                      </a:cxn>
                      <a:cxn ang="0">
                        <a:pos x="81" y="83"/>
                      </a:cxn>
                      <a:cxn ang="0">
                        <a:pos x="65" y="91"/>
                      </a:cxn>
                      <a:cxn ang="0">
                        <a:pos x="44" y="93"/>
                      </a:cxn>
                      <a:cxn ang="0">
                        <a:pos x="18" y="90"/>
                      </a:cxn>
                      <a:cxn ang="0">
                        <a:pos x="0" y="80"/>
                      </a:cxn>
                      <a:cxn ang="0">
                        <a:pos x="29" y="106"/>
                      </a:cxn>
                      <a:cxn ang="0">
                        <a:pos x="48" y="120"/>
                      </a:cxn>
                      <a:cxn ang="0">
                        <a:pos x="59" y="135"/>
                      </a:cxn>
                      <a:cxn ang="0">
                        <a:pos x="62" y="149"/>
                      </a:cxn>
                      <a:cxn ang="0">
                        <a:pos x="61" y="167"/>
                      </a:cxn>
                      <a:cxn ang="0">
                        <a:pos x="58" y="191"/>
                      </a:cxn>
                      <a:cxn ang="0">
                        <a:pos x="54" y="226"/>
                      </a:cxn>
                      <a:cxn ang="0">
                        <a:pos x="59" y="257"/>
                      </a:cxn>
                      <a:cxn ang="0">
                        <a:pos x="69" y="290"/>
                      </a:cxn>
                      <a:cxn ang="0">
                        <a:pos x="80" y="313"/>
                      </a:cxn>
                      <a:cxn ang="0">
                        <a:pos x="96" y="333"/>
                      </a:cxn>
                      <a:cxn ang="0">
                        <a:pos x="121" y="353"/>
                      </a:cxn>
                      <a:cxn ang="0">
                        <a:pos x="154" y="378"/>
                      </a:cxn>
                    </a:cxnLst>
                    <a:rect l="0" t="0" r="r" b="b"/>
                    <a:pathLst>
                      <a:path w="154" h="378">
                        <a:moveTo>
                          <a:pt x="136" y="0"/>
                        </a:moveTo>
                        <a:lnTo>
                          <a:pt x="121" y="33"/>
                        </a:lnTo>
                        <a:lnTo>
                          <a:pt x="102" y="65"/>
                        </a:lnTo>
                        <a:lnTo>
                          <a:pt x="81" y="83"/>
                        </a:lnTo>
                        <a:lnTo>
                          <a:pt x="65" y="91"/>
                        </a:lnTo>
                        <a:lnTo>
                          <a:pt x="44" y="93"/>
                        </a:lnTo>
                        <a:lnTo>
                          <a:pt x="18" y="90"/>
                        </a:lnTo>
                        <a:lnTo>
                          <a:pt x="0" y="80"/>
                        </a:lnTo>
                        <a:lnTo>
                          <a:pt x="29" y="106"/>
                        </a:lnTo>
                        <a:lnTo>
                          <a:pt x="48" y="120"/>
                        </a:lnTo>
                        <a:lnTo>
                          <a:pt x="59" y="135"/>
                        </a:lnTo>
                        <a:lnTo>
                          <a:pt x="62" y="149"/>
                        </a:lnTo>
                        <a:lnTo>
                          <a:pt x="61" y="167"/>
                        </a:lnTo>
                        <a:lnTo>
                          <a:pt x="58" y="191"/>
                        </a:lnTo>
                        <a:lnTo>
                          <a:pt x="54" y="226"/>
                        </a:lnTo>
                        <a:lnTo>
                          <a:pt x="59" y="257"/>
                        </a:lnTo>
                        <a:lnTo>
                          <a:pt x="69" y="290"/>
                        </a:lnTo>
                        <a:lnTo>
                          <a:pt x="80" y="313"/>
                        </a:lnTo>
                        <a:lnTo>
                          <a:pt x="96" y="333"/>
                        </a:lnTo>
                        <a:lnTo>
                          <a:pt x="121" y="353"/>
                        </a:lnTo>
                        <a:lnTo>
                          <a:pt x="154" y="378"/>
                        </a:lnTo>
                      </a:path>
                    </a:pathLst>
                  </a:custGeom>
                  <a:noFill/>
                  <a:ln w="11113">
                    <a:solidFill>
                      <a:srgbClr val="FF8080"/>
                    </a:solidFill>
                    <a:prstDash val="solid"/>
                    <a:round/>
                    <a:headEnd/>
                    <a:tailEnd/>
                  </a:ln>
                </p:spPr>
                <p:txBody>
                  <a:bodyPr/>
                  <a:lstStyle/>
                  <a:p>
                    <a:endParaRPr lang="fr-FR"/>
                  </a:p>
                </p:txBody>
              </p:sp>
              <p:sp>
                <p:nvSpPr>
                  <p:cNvPr id="137253" name="Freeform 37"/>
                  <p:cNvSpPr>
                    <a:spLocks/>
                  </p:cNvSpPr>
                  <p:nvPr/>
                </p:nvSpPr>
                <p:spPr bwMode="auto">
                  <a:xfrm>
                    <a:off x="4949" y="2578"/>
                    <a:ext cx="165" cy="113"/>
                  </a:xfrm>
                  <a:custGeom>
                    <a:avLst/>
                    <a:gdLst/>
                    <a:ahLst/>
                    <a:cxnLst>
                      <a:cxn ang="0">
                        <a:pos x="111" y="0"/>
                      </a:cxn>
                      <a:cxn ang="0">
                        <a:pos x="100" y="25"/>
                      </a:cxn>
                      <a:cxn ang="0">
                        <a:pos x="85" y="48"/>
                      </a:cxn>
                      <a:cxn ang="0">
                        <a:pos x="67" y="69"/>
                      </a:cxn>
                      <a:cxn ang="0">
                        <a:pos x="37" y="92"/>
                      </a:cxn>
                      <a:cxn ang="0">
                        <a:pos x="0" y="117"/>
                      </a:cxn>
                      <a:cxn ang="0">
                        <a:pos x="30" y="121"/>
                      </a:cxn>
                      <a:cxn ang="0">
                        <a:pos x="63" y="126"/>
                      </a:cxn>
                      <a:cxn ang="0">
                        <a:pos x="89" y="134"/>
                      </a:cxn>
                      <a:cxn ang="0">
                        <a:pos x="107" y="141"/>
                      </a:cxn>
                      <a:cxn ang="0">
                        <a:pos x="122" y="152"/>
                      </a:cxn>
                      <a:cxn ang="0">
                        <a:pos x="136" y="173"/>
                      </a:cxn>
                      <a:cxn ang="0">
                        <a:pos x="148" y="191"/>
                      </a:cxn>
                      <a:cxn ang="0">
                        <a:pos x="155" y="215"/>
                      </a:cxn>
                      <a:cxn ang="0">
                        <a:pos x="159" y="252"/>
                      </a:cxn>
                      <a:cxn ang="0">
                        <a:pos x="155" y="317"/>
                      </a:cxn>
                      <a:cxn ang="0">
                        <a:pos x="172" y="299"/>
                      </a:cxn>
                      <a:cxn ang="0">
                        <a:pos x="194" y="280"/>
                      </a:cxn>
                      <a:cxn ang="0">
                        <a:pos x="217" y="265"/>
                      </a:cxn>
                      <a:cxn ang="0">
                        <a:pos x="246" y="251"/>
                      </a:cxn>
                      <a:cxn ang="0">
                        <a:pos x="271" y="247"/>
                      </a:cxn>
                      <a:cxn ang="0">
                        <a:pos x="304" y="243"/>
                      </a:cxn>
                      <a:cxn ang="0">
                        <a:pos x="339" y="248"/>
                      </a:cxn>
                      <a:cxn ang="0">
                        <a:pos x="374" y="258"/>
                      </a:cxn>
                      <a:cxn ang="0">
                        <a:pos x="397" y="267"/>
                      </a:cxn>
                      <a:cxn ang="0">
                        <a:pos x="426" y="280"/>
                      </a:cxn>
                      <a:cxn ang="0">
                        <a:pos x="448" y="296"/>
                      </a:cxn>
                      <a:cxn ang="0">
                        <a:pos x="495" y="338"/>
                      </a:cxn>
                    </a:cxnLst>
                    <a:rect l="0" t="0" r="r" b="b"/>
                    <a:pathLst>
                      <a:path w="495" h="338">
                        <a:moveTo>
                          <a:pt x="111" y="0"/>
                        </a:moveTo>
                        <a:lnTo>
                          <a:pt x="100" y="25"/>
                        </a:lnTo>
                        <a:lnTo>
                          <a:pt x="85" y="48"/>
                        </a:lnTo>
                        <a:lnTo>
                          <a:pt x="67" y="69"/>
                        </a:lnTo>
                        <a:lnTo>
                          <a:pt x="37" y="92"/>
                        </a:lnTo>
                        <a:lnTo>
                          <a:pt x="0" y="117"/>
                        </a:lnTo>
                        <a:lnTo>
                          <a:pt x="30" y="121"/>
                        </a:lnTo>
                        <a:lnTo>
                          <a:pt x="63" y="126"/>
                        </a:lnTo>
                        <a:lnTo>
                          <a:pt x="89" y="134"/>
                        </a:lnTo>
                        <a:lnTo>
                          <a:pt x="107" y="141"/>
                        </a:lnTo>
                        <a:lnTo>
                          <a:pt x="122" y="152"/>
                        </a:lnTo>
                        <a:lnTo>
                          <a:pt x="136" y="173"/>
                        </a:lnTo>
                        <a:lnTo>
                          <a:pt x="148" y="191"/>
                        </a:lnTo>
                        <a:lnTo>
                          <a:pt x="155" y="215"/>
                        </a:lnTo>
                        <a:lnTo>
                          <a:pt x="159" y="252"/>
                        </a:lnTo>
                        <a:lnTo>
                          <a:pt x="155" y="317"/>
                        </a:lnTo>
                        <a:lnTo>
                          <a:pt x="172" y="299"/>
                        </a:lnTo>
                        <a:lnTo>
                          <a:pt x="194" y="280"/>
                        </a:lnTo>
                        <a:lnTo>
                          <a:pt x="217" y="265"/>
                        </a:lnTo>
                        <a:lnTo>
                          <a:pt x="246" y="251"/>
                        </a:lnTo>
                        <a:lnTo>
                          <a:pt x="271" y="247"/>
                        </a:lnTo>
                        <a:lnTo>
                          <a:pt x="304" y="243"/>
                        </a:lnTo>
                        <a:lnTo>
                          <a:pt x="339" y="248"/>
                        </a:lnTo>
                        <a:lnTo>
                          <a:pt x="374" y="258"/>
                        </a:lnTo>
                        <a:lnTo>
                          <a:pt x="397" y="267"/>
                        </a:lnTo>
                        <a:lnTo>
                          <a:pt x="426" y="280"/>
                        </a:lnTo>
                        <a:lnTo>
                          <a:pt x="448" y="296"/>
                        </a:lnTo>
                        <a:lnTo>
                          <a:pt x="495" y="338"/>
                        </a:lnTo>
                      </a:path>
                    </a:pathLst>
                  </a:custGeom>
                  <a:noFill/>
                  <a:ln w="11113">
                    <a:solidFill>
                      <a:srgbClr val="FF8080"/>
                    </a:solidFill>
                    <a:prstDash val="solid"/>
                    <a:round/>
                    <a:headEnd/>
                    <a:tailEnd/>
                  </a:ln>
                </p:spPr>
                <p:txBody>
                  <a:bodyPr/>
                  <a:lstStyle/>
                  <a:p>
                    <a:endParaRPr lang="fr-FR"/>
                  </a:p>
                </p:txBody>
              </p:sp>
              <p:sp>
                <p:nvSpPr>
                  <p:cNvPr id="137254" name="Freeform 38"/>
                  <p:cNvSpPr>
                    <a:spLocks/>
                  </p:cNvSpPr>
                  <p:nvPr/>
                </p:nvSpPr>
                <p:spPr bwMode="auto">
                  <a:xfrm>
                    <a:off x="4945" y="2663"/>
                    <a:ext cx="62" cy="80"/>
                  </a:xfrm>
                  <a:custGeom>
                    <a:avLst/>
                    <a:gdLst/>
                    <a:ahLst/>
                    <a:cxnLst>
                      <a:cxn ang="0">
                        <a:pos x="26" y="0"/>
                      </a:cxn>
                      <a:cxn ang="0">
                        <a:pos x="13" y="33"/>
                      </a:cxn>
                      <a:cxn ang="0">
                        <a:pos x="4" y="60"/>
                      </a:cxn>
                      <a:cxn ang="0">
                        <a:pos x="0" y="87"/>
                      </a:cxn>
                      <a:cxn ang="0">
                        <a:pos x="6" y="116"/>
                      </a:cxn>
                      <a:cxn ang="0">
                        <a:pos x="18" y="155"/>
                      </a:cxn>
                      <a:cxn ang="0">
                        <a:pos x="37" y="203"/>
                      </a:cxn>
                      <a:cxn ang="0">
                        <a:pos x="48" y="220"/>
                      </a:cxn>
                      <a:cxn ang="0">
                        <a:pos x="61" y="231"/>
                      </a:cxn>
                      <a:cxn ang="0">
                        <a:pos x="76" y="235"/>
                      </a:cxn>
                      <a:cxn ang="0">
                        <a:pos x="123" y="240"/>
                      </a:cxn>
                      <a:cxn ang="0">
                        <a:pos x="186" y="235"/>
                      </a:cxn>
                    </a:cxnLst>
                    <a:rect l="0" t="0" r="r" b="b"/>
                    <a:pathLst>
                      <a:path w="186" h="240">
                        <a:moveTo>
                          <a:pt x="26" y="0"/>
                        </a:moveTo>
                        <a:lnTo>
                          <a:pt x="13" y="33"/>
                        </a:lnTo>
                        <a:lnTo>
                          <a:pt x="4" y="60"/>
                        </a:lnTo>
                        <a:lnTo>
                          <a:pt x="0" y="87"/>
                        </a:lnTo>
                        <a:lnTo>
                          <a:pt x="6" y="116"/>
                        </a:lnTo>
                        <a:lnTo>
                          <a:pt x="18" y="155"/>
                        </a:lnTo>
                        <a:lnTo>
                          <a:pt x="37" y="203"/>
                        </a:lnTo>
                        <a:lnTo>
                          <a:pt x="48" y="220"/>
                        </a:lnTo>
                        <a:lnTo>
                          <a:pt x="61" y="231"/>
                        </a:lnTo>
                        <a:lnTo>
                          <a:pt x="76" y="235"/>
                        </a:lnTo>
                        <a:lnTo>
                          <a:pt x="123" y="240"/>
                        </a:lnTo>
                        <a:lnTo>
                          <a:pt x="186" y="235"/>
                        </a:lnTo>
                      </a:path>
                    </a:pathLst>
                  </a:custGeom>
                  <a:noFill/>
                  <a:ln w="11113">
                    <a:solidFill>
                      <a:srgbClr val="FF8080"/>
                    </a:solidFill>
                    <a:prstDash val="solid"/>
                    <a:round/>
                    <a:headEnd/>
                    <a:tailEnd/>
                  </a:ln>
                </p:spPr>
                <p:txBody>
                  <a:bodyPr/>
                  <a:lstStyle/>
                  <a:p>
                    <a:endParaRPr lang="fr-FR"/>
                  </a:p>
                </p:txBody>
              </p:sp>
              <p:sp>
                <p:nvSpPr>
                  <p:cNvPr id="137255" name="Freeform 39"/>
                  <p:cNvSpPr>
                    <a:spLocks/>
                  </p:cNvSpPr>
                  <p:nvPr/>
                </p:nvSpPr>
                <p:spPr bwMode="auto">
                  <a:xfrm>
                    <a:off x="5013" y="2724"/>
                    <a:ext cx="92" cy="36"/>
                  </a:xfrm>
                  <a:custGeom>
                    <a:avLst/>
                    <a:gdLst/>
                    <a:ahLst/>
                    <a:cxnLst>
                      <a:cxn ang="0">
                        <a:pos x="0" y="76"/>
                      </a:cxn>
                      <a:cxn ang="0">
                        <a:pos x="33" y="91"/>
                      </a:cxn>
                      <a:cxn ang="0">
                        <a:pos x="63" y="100"/>
                      </a:cxn>
                      <a:cxn ang="0">
                        <a:pos x="97" y="106"/>
                      </a:cxn>
                      <a:cxn ang="0">
                        <a:pos x="136" y="106"/>
                      </a:cxn>
                      <a:cxn ang="0">
                        <a:pos x="171" y="96"/>
                      </a:cxn>
                      <a:cxn ang="0">
                        <a:pos x="204" y="81"/>
                      </a:cxn>
                      <a:cxn ang="0">
                        <a:pos x="233" y="59"/>
                      </a:cxn>
                      <a:cxn ang="0">
                        <a:pos x="260" y="26"/>
                      </a:cxn>
                      <a:cxn ang="0">
                        <a:pos x="278" y="0"/>
                      </a:cxn>
                    </a:cxnLst>
                    <a:rect l="0" t="0" r="r" b="b"/>
                    <a:pathLst>
                      <a:path w="278" h="106">
                        <a:moveTo>
                          <a:pt x="0" y="76"/>
                        </a:moveTo>
                        <a:lnTo>
                          <a:pt x="33" y="91"/>
                        </a:lnTo>
                        <a:lnTo>
                          <a:pt x="63" y="100"/>
                        </a:lnTo>
                        <a:lnTo>
                          <a:pt x="97" y="106"/>
                        </a:lnTo>
                        <a:lnTo>
                          <a:pt x="136" y="106"/>
                        </a:lnTo>
                        <a:lnTo>
                          <a:pt x="171" y="96"/>
                        </a:lnTo>
                        <a:lnTo>
                          <a:pt x="204" y="81"/>
                        </a:lnTo>
                        <a:lnTo>
                          <a:pt x="233" y="59"/>
                        </a:lnTo>
                        <a:lnTo>
                          <a:pt x="260" y="26"/>
                        </a:lnTo>
                        <a:lnTo>
                          <a:pt x="278" y="0"/>
                        </a:lnTo>
                      </a:path>
                    </a:pathLst>
                  </a:custGeom>
                  <a:noFill/>
                  <a:ln w="11113">
                    <a:solidFill>
                      <a:srgbClr val="FF8080"/>
                    </a:solidFill>
                    <a:prstDash val="solid"/>
                    <a:round/>
                    <a:headEnd/>
                    <a:tailEnd/>
                  </a:ln>
                </p:spPr>
                <p:txBody>
                  <a:bodyPr/>
                  <a:lstStyle/>
                  <a:p>
                    <a:endParaRPr lang="fr-FR"/>
                  </a:p>
                </p:txBody>
              </p:sp>
              <p:sp>
                <p:nvSpPr>
                  <p:cNvPr id="137256" name="Freeform 40"/>
                  <p:cNvSpPr>
                    <a:spLocks/>
                  </p:cNvSpPr>
                  <p:nvPr/>
                </p:nvSpPr>
                <p:spPr bwMode="auto">
                  <a:xfrm>
                    <a:off x="4991" y="2780"/>
                    <a:ext cx="131" cy="98"/>
                  </a:xfrm>
                  <a:custGeom>
                    <a:avLst/>
                    <a:gdLst/>
                    <a:ahLst/>
                    <a:cxnLst>
                      <a:cxn ang="0">
                        <a:pos x="392" y="0"/>
                      </a:cxn>
                      <a:cxn ang="0">
                        <a:pos x="380" y="26"/>
                      </a:cxn>
                      <a:cxn ang="0">
                        <a:pos x="359" y="55"/>
                      </a:cxn>
                      <a:cxn ang="0">
                        <a:pos x="330" y="78"/>
                      </a:cxn>
                      <a:cxn ang="0">
                        <a:pos x="312" y="85"/>
                      </a:cxn>
                      <a:cxn ang="0">
                        <a:pos x="282" y="92"/>
                      </a:cxn>
                      <a:cxn ang="0">
                        <a:pos x="243" y="85"/>
                      </a:cxn>
                      <a:cxn ang="0">
                        <a:pos x="199" y="78"/>
                      </a:cxn>
                      <a:cxn ang="0">
                        <a:pos x="146" y="69"/>
                      </a:cxn>
                      <a:cxn ang="0">
                        <a:pos x="102" y="58"/>
                      </a:cxn>
                      <a:cxn ang="0">
                        <a:pos x="65" y="51"/>
                      </a:cxn>
                      <a:cxn ang="0">
                        <a:pos x="23" y="55"/>
                      </a:cxn>
                      <a:cxn ang="0">
                        <a:pos x="0" y="58"/>
                      </a:cxn>
                      <a:cxn ang="0">
                        <a:pos x="29" y="67"/>
                      </a:cxn>
                      <a:cxn ang="0">
                        <a:pos x="48" y="81"/>
                      </a:cxn>
                      <a:cxn ang="0">
                        <a:pos x="69" y="95"/>
                      </a:cxn>
                      <a:cxn ang="0">
                        <a:pos x="96" y="120"/>
                      </a:cxn>
                      <a:cxn ang="0">
                        <a:pos x="117" y="146"/>
                      </a:cxn>
                      <a:cxn ang="0">
                        <a:pos x="144" y="180"/>
                      </a:cxn>
                      <a:cxn ang="0">
                        <a:pos x="165" y="210"/>
                      </a:cxn>
                      <a:cxn ang="0">
                        <a:pos x="188" y="249"/>
                      </a:cxn>
                      <a:cxn ang="0">
                        <a:pos x="206" y="294"/>
                      </a:cxn>
                    </a:cxnLst>
                    <a:rect l="0" t="0" r="r" b="b"/>
                    <a:pathLst>
                      <a:path w="392" h="294">
                        <a:moveTo>
                          <a:pt x="392" y="0"/>
                        </a:moveTo>
                        <a:lnTo>
                          <a:pt x="380" y="26"/>
                        </a:lnTo>
                        <a:lnTo>
                          <a:pt x="359" y="55"/>
                        </a:lnTo>
                        <a:lnTo>
                          <a:pt x="330" y="78"/>
                        </a:lnTo>
                        <a:lnTo>
                          <a:pt x="312" y="85"/>
                        </a:lnTo>
                        <a:lnTo>
                          <a:pt x="282" y="92"/>
                        </a:lnTo>
                        <a:lnTo>
                          <a:pt x="243" y="85"/>
                        </a:lnTo>
                        <a:lnTo>
                          <a:pt x="199" y="78"/>
                        </a:lnTo>
                        <a:lnTo>
                          <a:pt x="146" y="69"/>
                        </a:lnTo>
                        <a:lnTo>
                          <a:pt x="102" y="58"/>
                        </a:lnTo>
                        <a:lnTo>
                          <a:pt x="65" y="51"/>
                        </a:lnTo>
                        <a:lnTo>
                          <a:pt x="23" y="55"/>
                        </a:lnTo>
                        <a:lnTo>
                          <a:pt x="0" y="58"/>
                        </a:lnTo>
                        <a:lnTo>
                          <a:pt x="29" y="67"/>
                        </a:lnTo>
                        <a:lnTo>
                          <a:pt x="48" y="81"/>
                        </a:lnTo>
                        <a:lnTo>
                          <a:pt x="69" y="95"/>
                        </a:lnTo>
                        <a:lnTo>
                          <a:pt x="96" y="120"/>
                        </a:lnTo>
                        <a:lnTo>
                          <a:pt x="117" y="146"/>
                        </a:lnTo>
                        <a:lnTo>
                          <a:pt x="144" y="180"/>
                        </a:lnTo>
                        <a:lnTo>
                          <a:pt x="165" y="210"/>
                        </a:lnTo>
                        <a:lnTo>
                          <a:pt x="188" y="249"/>
                        </a:lnTo>
                        <a:lnTo>
                          <a:pt x="206" y="294"/>
                        </a:lnTo>
                      </a:path>
                    </a:pathLst>
                  </a:custGeom>
                  <a:noFill/>
                  <a:ln w="11113">
                    <a:solidFill>
                      <a:srgbClr val="FF8080"/>
                    </a:solidFill>
                    <a:prstDash val="solid"/>
                    <a:round/>
                    <a:headEnd/>
                    <a:tailEnd/>
                  </a:ln>
                </p:spPr>
                <p:txBody>
                  <a:bodyPr/>
                  <a:lstStyle/>
                  <a:p>
                    <a:endParaRPr lang="fr-FR"/>
                  </a:p>
                </p:txBody>
              </p:sp>
              <p:sp>
                <p:nvSpPr>
                  <p:cNvPr id="137257" name="Freeform 41"/>
                  <p:cNvSpPr>
                    <a:spLocks/>
                  </p:cNvSpPr>
                  <p:nvPr/>
                </p:nvSpPr>
                <p:spPr bwMode="auto">
                  <a:xfrm>
                    <a:off x="4908" y="2702"/>
                    <a:ext cx="91" cy="162"/>
                  </a:xfrm>
                  <a:custGeom>
                    <a:avLst/>
                    <a:gdLst/>
                    <a:ahLst/>
                    <a:cxnLst>
                      <a:cxn ang="0">
                        <a:pos x="69" y="0"/>
                      </a:cxn>
                      <a:cxn ang="0">
                        <a:pos x="47" y="9"/>
                      </a:cxn>
                      <a:cxn ang="0">
                        <a:pos x="22" y="27"/>
                      </a:cxn>
                      <a:cxn ang="0">
                        <a:pos x="7" y="46"/>
                      </a:cxn>
                      <a:cxn ang="0">
                        <a:pos x="1" y="61"/>
                      </a:cxn>
                      <a:cxn ang="0">
                        <a:pos x="0" y="74"/>
                      </a:cxn>
                      <a:cxn ang="0">
                        <a:pos x="4" y="101"/>
                      </a:cxn>
                      <a:cxn ang="0">
                        <a:pos x="14" y="130"/>
                      </a:cxn>
                      <a:cxn ang="0">
                        <a:pos x="29" y="168"/>
                      </a:cxn>
                      <a:cxn ang="0">
                        <a:pos x="45" y="201"/>
                      </a:cxn>
                      <a:cxn ang="0">
                        <a:pos x="66" y="229"/>
                      </a:cxn>
                      <a:cxn ang="0">
                        <a:pos x="89" y="257"/>
                      </a:cxn>
                      <a:cxn ang="0">
                        <a:pos x="118" y="282"/>
                      </a:cxn>
                      <a:cxn ang="0">
                        <a:pos x="144" y="301"/>
                      </a:cxn>
                      <a:cxn ang="0">
                        <a:pos x="177" y="322"/>
                      </a:cxn>
                      <a:cxn ang="0">
                        <a:pos x="196" y="366"/>
                      </a:cxn>
                      <a:cxn ang="0">
                        <a:pos x="214" y="402"/>
                      </a:cxn>
                      <a:cxn ang="0">
                        <a:pos x="245" y="450"/>
                      </a:cxn>
                      <a:cxn ang="0">
                        <a:pos x="272" y="488"/>
                      </a:cxn>
                    </a:cxnLst>
                    <a:rect l="0" t="0" r="r" b="b"/>
                    <a:pathLst>
                      <a:path w="272" h="488">
                        <a:moveTo>
                          <a:pt x="69" y="0"/>
                        </a:moveTo>
                        <a:lnTo>
                          <a:pt x="47" y="9"/>
                        </a:lnTo>
                        <a:lnTo>
                          <a:pt x="22" y="27"/>
                        </a:lnTo>
                        <a:lnTo>
                          <a:pt x="7" y="46"/>
                        </a:lnTo>
                        <a:lnTo>
                          <a:pt x="1" y="61"/>
                        </a:lnTo>
                        <a:lnTo>
                          <a:pt x="0" y="74"/>
                        </a:lnTo>
                        <a:lnTo>
                          <a:pt x="4" y="101"/>
                        </a:lnTo>
                        <a:lnTo>
                          <a:pt x="14" y="130"/>
                        </a:lnTo>
                        <a:lnTo>
                          <a:pt x="29" y="168"/>
                        </a:lnTo>
                        <a:lnTo>
                          <a:pt x="45" y="201"/>
                        </a:lnTo>
                        <a:lnTo>
                          <a:pt x="66" y="229"/>
                        </a:lnTo>
                        <a:lnTo>
                          <a:pt x="89" y="257"/>
                        </a:lnTo>
                        <a:lnTo>
                          <a:pt x="118" y="282"/>
                        </a:lnTo>
                        <a:lnTo>
                          <a:pt x="144" y="301"/>
                        </a:lnTo>
                        <a:lnTo>
                          <a:pt x="177" y="322"/>
                        </a:lnTo>
                        <a:lnTo>
                          <a:pt x="196" y="366"/>
                        </a:lnTo>
                        <a:lnTo>
                          <a:pt x="214" y="402"/>
                        </a:lnTo>
                        <a:lnTo>
                          <a:pt x="245" y="450"/>
                        </a:lnTo>
                        <a:lnTo>
                          <a:pt x="272" y="488"/>
                        </a:lnTo>
                      </a:path>
                    </a:pathLst>
                  </a:custGeom>
                  <a:noFill/>
                  <a:ln w="11113">
                    <a:solidFill>
                      <a:srgbClr val="FF8080"/>
                    </a:solidFill>
                    <a:prstDash val="solid"/>
                    <a:round/>
                    <a:headEnd/>
                    <a:tailEnd/>
                  </a:ln>
                </p:spPr>
                <p:txBody>
                  <a:bodyPr/>
                  <a:lstStyle/>
                  <a:p>
                    <a:endParaRPr lang="fr-FR"/>
                  </a:p>
                </p:txBody>
              </p:sp>
            </p:grpSp>
          </p:grpSp>
          <p:grpSp>
            <p:nvGrpSpPr>
              <p:cNvPr id="8" name="Group 42"/>
              <p:cNvGrpSpPr>
                <a:grpSpLocks/>
              </p:cNvGrpSpPr>
              <p:nvPr/>
            </p:nvGrpSpPr>
            <p:grpSpPr bwMode="auto">
              <a:xfrm>
                <a:off x="4770" y="2782"/>
                <a:ext cx="220" cy="234"/>
                <a:chOff x="4770" y="2782"/>
                <a:chExt cx="220" cy="234"/>
              </a:xfrm>
            </p:grpSpPr>
            <p:sp>
              <p:nvSpPr>
                <p:cNvPr id="137259" name="Freeform 43"/>
                <p:cNvSpPr>
                  <a:spLocks/>
                </p:cNvSpPr>
                <p:nvPr/>
              </p:nvSpPr>
              <p:spPr bwMode="auto">
                <a:xfrm>
                  <a:off x="4770" y="2782"/>
                  <a:ext cx="220" cy="234"/>
                </a:xfrm>
                <a:custGeom>
                  <a:avLst/>
                  <a:gdLst/>
                  <a:ahLst/>
                  <a:cxnLst>
                    <a:cxn ang="0">
                      <a:pos x="136" y="382"/>
                    </a:cxn>
                    <a:cxn ang="0">
                      <a:pos x="106" y="372"/>
                    </a:cxn>
                    <a:cxn ang="0">
                      <a:pos x="76" y="357"/>
                    </a:cxn>
                    <a:cxn ang="0">
                      <a:pos x="59" y="341"/>
                    </a:cxn>
                    <a:cxn ang="0">
                      <a:pos x="45" y="319"/>
                    </a:cxn>
                    <a:cxn ang="0">
                      <a:pos x="29" y="294"/>
                    </a:cxn>
                    <a:cxn ang="0">
                      <a:pos x="14" y="265"/>
                    </a:cxn>
                    <a:cxn ang="0">
                      <a:pos x="7" y="235"/>
                    </a:cxn>
                    <a:cxn ang="0">
                      <a:pos x="0" y="198"/>
                    </a:cxn>
                    <a:cxn ang="0">
                      <a:pos x="3" y="165"/>
                    </a:cxn>
                    <a:cxn ang="0">
                      <a:pos x="11" y="135"/>
                    </a:cxn>
                    <a:cxn ang="0">
                      <a:pos x="30" y="102"/>
                    </a:cxn>
                    <a:cxn ang="0">
                      <a:pos x="48" y="78"/>
                    </a:cxn>
                    <a:cxn ang="0">
                      <a:pos x="74" y="51"/>
                    </a:cxn>
                    <a:cxn ang="0">
                      <a:pos x="98" y="29"/>
                    </a:cxn>
                    <a:cxn ang="0">
                      <a:pos x="124" y="16"/>
                    </a:cxn>
                    <a:cxn ang="0">
                      <a:pos x="155" y="7"/>
                    </a:cxn>
                    <a:cxn ang="0">
                      <a:pos x="189" y="0"/>
                    </a:cxn>
                    <a:cxn ang="0">
                      <a:pos x="237" y="0"/>
                    </a:cxn>
                    <a:cxn ang="0">
                      <a:pos x="297" y="5"/>
                    </a:cxn>
                    <a:cxn ang="0">
                      <a:pos x="347" y="14"/>
                    </a:cxn>
                    <a:cxn ang="0">
                      <a:pos x="395" y="27"/>
                    </a:cxn>
                    <a:cxn ang="0">
                      <a:pos x="453" y="51"/>
                    </a:cxn>
                    <a:cxn ang="0">
                      <a:pos x="494" y="74"/>
                    </a:cxn>
                    <a:cxn ang="0">
                      <a:pos x="530" y="99"/>
                    </a:cxn>
                    <a:cxn ang="0">
                      <a:pos x="558" y="129"/>
                    </a:cxn>
                    <a:cxn ang="0">
                      <a:pos x="587" y="173"/>
                    </a:cxn>
                    <a:cxn ang="0">
                      <a:pos x="613" y="209"/>
                    </a:cxn>
                    <a:cxn ang="0">
                      <a:pos x="633" y="250"/>
                    </a:cxn>
                    <a:cxn ang="0">
                      <a:pos x="646" y="290"/>
                    </a:cxn>
                    <a:cxn ang="0">
                      <a:pos x="660" y="342"/>
                    </a:cxn>
                    <a:cxn ang="0">
                      <a:pos x="661" y="394"/>
                    </a:cxn>
                    <a:cxn ang="0">
                      <a:pos x="653" y="444"/>
                    </a:cxn>
                    <a:cxn ang="0">
                      <a:pos x="642" y="485"/>
                    </a:cxn>
                    <a:cxn ang="0">
                      <a:pos x="625" y="515"/>
                    </a:cxn>
                    <a:cxn ang="0">
                      <a:pos x="603" y="537"/>
                    </a:cxn>
                    <a:cxn ang="0">
                      <a:pos x="574" y="560"/>
                    </a:cxn>
                    <a:cxn ang="0">
                      <a:pos x="528" y="595"/>
                    </a:cxn>
                    <a:cxn ang="0">
                      <a:pos x="490" y="621"/>
                    </a:cxn>
                    <a:cxn ang="0">
                      <a:pos x="441" y="654"/>
                    </a:cxn>
                    <a:cxn ang="0">
                      <a:pos x="395" y="676"/>
                    </a:cxn>
                    <a:cxn ang="0">
                      <a:pos x="355" y="687"/>
                    </a:cxn>
                    <a:cxn ang="0">
                      <a:pos x="303" y="698"/>
                    </a:cxn>
                    <a:cxn ang="0">
                      <a:pos x="259" y="702"/>
                    </a:cxn>
                    <a:cxn ang="0">
                      <a:pos x="212" y="698"/>
                    </a:cxn>
                    <a:cxn ang="0">
                      <a:pos x="174" y="688"/>
                    </a:cxn>
                    <a:cxn ang="0">
                      <a:pos x="143" y="672"/>
                    </a:cxn>
                    <a:cxn ang="0">
                      <a:pos x="109" y="650"/>
                    </a:cxn>
                    <a:cxn ang="0">
                      <a:pos x="80" y="617"/>
                    </a:cxn>
                    <a:cxn ang="0">
                      <a:pos x="62" y="590"/>
                    </a:cxn>
                    <a:cxn ang="0">
                      <a:pos x="47" y="561"/>
                    </a:cxn>
                    <a:cxn ang="0">
                      <a:pos x="41" y="527"/>
                    </a:cxn>
                    <a:cxn ang="0">
                      <a:pos x="45" y="489"/>
                    </a:cxn>
                    <a:cxn ang="0">
                      <a:pos x="52" y="448"/>
                    </a:cxn>
                    <a:cxn ang="0">
                      <a:pos x="63" y="416"/>
                    </a:cxn>
                    <a:cxn ang="0">
                      <a:pos x="81" y="398"/>
                    </a:cxn>
                    <a:cxn ang="0">
                      <a:pos x="106" y="386"/>
                    </a:cxn>
                    <a:cxn ang="0">
                      <a:pos x="136" y="382"/>
                    </a:cxn>
                  </a:cxnLst>
                  <a:rect l="0" t="0" r="r" b="b"/>
                  <a:pathLst>
                    <a:path w="661" h="702">
                      <a:moveTo>
                        <a:pt x="136" y="382"/>
                      </a:moveTo>
                      <a:lnTo>
                        <a:pt x="106" y="372"/>
                      </a:lnTo>
                      <a:lnTo>
                        <a:pt x="76" y="357"/>
                      </a:lnTo>
                      <a:lnTo>
                        <a:pt x="59" y="341"/>
                      </a:lnTo>
                      <a:lnTo>
                        <a:pt x="45" y="319"/>
                      </a:lnTo>
                      <a:lnTo>
                        <a:pt x="29" y="294"/>
                      </a:lnTo>
                      <a:lnTo>
                        <a:pt x="14" y="265"/>
                      </a:lnTo>
                      <a:lnTo>
                        <a:pt x="7" y="235"/>
                      </a:lnTo>
                      <a:lnTo>
                        <a:pt x="0" y="198"/>
                      </a:lnTo>
                      <a:lnTo>
                        <a:pt x="3" y="165"/>
                      </a:lnTo>
                      <a:lnTo>
                        <a:pt x="11" y="135"/>
                      </a:lnTo>
                      <a:lnTo>
                        <a:pt x="30" y="102"/>
                      </a:lnTo>
                      <a:lnTo>
                        <a:pt x="48" y="78"/>
                      </a:lnTo>
                      <a:lnTo>
                        <a:pt x="74" y="51"/>
                      </a:lnTo>
                      <a:lnTo>
                        <a:pt x="98" y="29"/>
                      </a:lnTo>
                      <a:lnTo>
                        <a:pt x="124" y="16"/>
                      </a:lnTo>
                      <a:lnTo>
                        <a:pt x="155" y="7"/>
                      </a:lnTo>
                      <a:lnTo>
                        <a:pt x="189" y="0"/>
                      </a:lnTo>
                      <a:lnTo>
                        <a:pt x="237" y="0"/>
                      </a:lnTo>
                      <a:lnTo>
                        <a:pt x="297" y="5"/>
                      </a:lnTo>
                      <a:lnTo>
                        <a:pt x="347" y="14"/>
                      </a:lnTo>
                      <a:lnTo>
                        <a:pt x="395" y="27"/>
                      </a:lnTo>
                      <a:lnTo>
                        <a:pt x="453" y="51"/>
                      </a:lnTo>
                      <a:lnTo>
                        <a:pt x="494" y="74"/>
                      </a:lnTo>
                      <a:lnTo>
                        <a:pt x="530" y="99"/>
                      </a:lnTo>
                      <a:lnTo>
                        <a:pt x="558" y="129"/>
                      </a:lnTo>
                      <a:lnTo>
                        <a:pt x="587" y="173"/>
                      </a:lnTo>
                      <a:lnTo>
                        <a:pt x="613" y="209"/>
                      </a:lnTo>
                      <a:lnTo>
                        <a:pt x="633" y="250"/>
                      </a:lnTo>
                      <a:lnTo>
                        <a:pt x="646" y="290"/>
                      </a:lnTo>
                      <a:lnTo>
                        <a:pt x="660" y="342"/>
                      </a:lnTo>
                      <a:lnTo>
                        <a:pt x="661" y="394"/>
                      </a:lnTo>
                      <a:lnTo>
                        <a:pt x="653" y="444"/>
                      </a:lnTo>
                      <a:lnTo>
                        <a:pt x="642" y="485"/>
                      </a:lnTo>
                      <a:lnTo>
                        <a:pt x="625" y="515"/>
                      </a:lnTo>
                      <a:lnTo>
                        <a:pt x="603" y="537"/>
                      </a:lnTo>
                      <a:lnTo>
                        <a:pt x="574" y="560"/>
                      </a:lnTo>
                      <a:lnTo>
                        <a:pt x="528" y="595"/>
                      </a:lnTo>
                      <a:lnTo>
                        <a:pt x="490" y="621"/>
                      </a:lnTo>
                      <a:lnTo>
                        <a:pt x="441" y="654"/>
                      </a:lnTo>
                      <a:lnTo>
                        <a:pt x="395" y="676"/>
                      </a:lnTo>
                      <a:lnTo>
                        <a:pt x="355" y="687"/>
                      </a:lnTo>
                      <a:lnTo>
                        <a:pt x="303" y="698"/>
                      </a:lnTo>
                      <a:lnTo>
                        <a:pt x="259" y="702"/>
                      </a:lnTo>
                      <a:lnTo>
                        <a:pt x="212" y="698"/>
                      </a:lnTo>
                      <a:lnTo>
                        <a:pt x="174" y="688"/>
                      </a:lnTo>
                      <a:lnTo>
                        <a:pt x="143" y="672"/>
                      </a:lnTo>
                      <a:lnTo>
                        <a:pt x="109" y="650"/>
                      </a:lnTo>
                      <a:lnTo>
                        <a:pt x="80" y="617"/>
                      </a:lnTo>
                      <a:lnTo>
                        <a:pt x="62" y="590"/>
                      </a:lnTo>
                      <a:lnTo>
                        <a:pt x="47" y="561"/>
                      </a:lnTo>
                      <a:lnTo>
                        <a:pt x="41" y="527"/>
                      </a:lnTo>
                      <a:lnTo>
                        <a:pt x="45" y="489"/>
                      </a:lnTo>
                      <a:lnTo>
                        <a:pt x="52" y="448"/>
                      </a:lnTo>
                      <a:lnTo>
                        <a:pt x="63" y="416"/>
                      </a:lnTo>
                      <a:lnTo>
                        <a:pt x="81" y="398"/>
                      </a:lnTo>
                      <a:lnTo>
                        <a:pt x="106" y="386"/>
                      </a:lnTo>
                      <a:lnTo>
                        <a:pt x="136" y="382"/>
                      </a:lnTo>
                      <a:close/>
                    </a:path>
                  </a:pathLst>
                </a:custGeom>
                <a:solidFill>
                  <a:srgbClr val="A05000"/>
                </a:solidFill>
                <a:ln w="9525">
                  <a:noFill/>
                  <a:round/>
                  <a:headEnd/>
                  <a:tailEnd/>
                </a:ln>
              </p:spPr>
              <p:txBody>
                <a:bodyPr/>
                <a:lstStyle/>
                <a:p>
                  <a:endParaRPr lang="fr-FR"/>
                </a:p>
              </p:txBody>
            </p:sp>
            <p:grpSp>
              <p:nvGrpSpPr>
                <p:cNvPr id="9" name="Group 44"/>
                <p:cNvGrpSpPr>
                  <a:grpSpLocks/>
                </p:cNvGrpSpPr>
                <p:nvPr/>
              </p:nvGrpSpPr>
              <p:grpSpPr bwMode="auto">
                <a:xfrm>
                  <a:off x="4825" y="2842"/>
                  <a:ext cx="115" cy="126"/>
                  <a:chOff x="4825" y="2842"/>
                  <a:chExt cx="115" cy="126"/>
                </a:xfrm>
              </p:grpSpPr>
              <p:sp>
                <p:nvSpPr>
                  <p:cNvPr id="137261" name="Freeform 45"/>
                  <p:cNvSpPr>
                    <a:spLocks/>
                  </p:cNvSpPr>
                  <p:nvPr/>
                </p:nvSpPr>
                <p:spPr bwMode="auto">
                  <a:xfrm>
                    <a:off x="4825" y="2872"/>
                    <a:ext cx="115" cy="42"/>
                  </a:xfrm>
                  <a:custGeom>
                    <a:avLst/>
                    <a:gdLst/>
                    <a:ahLst/>
                    <a:cxnLst>
                      <a:cxn ang="0">
                        <a:pos x="345" y="0"/>
                      </a:cxn>
                      <a:cxn ang="0">
                        <a:pos x="333" y="18"/>
                      </a:cxn>
                      <a:cxn ang="0">
                        <a:pos x="308" y="48"/>
                      </a:cxn>
                      <a:cxn ang="0">
                        <a:pos x="281" y="72"/>
                      </a:cxn>
                      <a:cxn ang="0">
                        <a:pos x="250" y="92"/>
                      </a:cxn>
                      <a:cxn ang="0">
                        <a:pos x="219" y="103"/>
                      </a:cxn>
                      <a:cxn ang="0">
                        <a:pos x="186" y="113"/>
                      </a:cxn>
                      <a:cxn ang="0">
                        <a:pos x="153" y="122"/>
                      </a:cxn>
                      <a:cxn ang="0">
                        <a:pos x="129" y="125"/>
                      </a:cxn>
                      <a:cxn ang="0">
                        <a:pos x="88" y="122"/>
                      </a:cxn>
                      <a:cxn ang="0">
                        <a:pos x="49" y="118"/>
                      </a:cxn>
                      <a:cxn ang="0">
                        <a:pos x="0" y="111"/>
                      </a:cxn>
                    </a:cxnLst>
                    <a:rect l="0" t="0" r="r" b="b"/>
                    <a:pathLst>
                      <a:path w="345" h="125">
                        <a:moveTo>
                          <a:pt x="345" y="0"/>
                        </a:moveTo>
                        <a:lnTo>
                          <a:pt x="333" y="18"/>
                        </a:lnTo>
                        <a:lnTo>
                          <a:pt x="308" y="48"/>
                        </a:lnTo>
                        <a:lnTo>
                          <a:pt x="281" y="72"/>
                        </a:lnTo>
                        <a:lnTo>
                          <a:pt x="250" y="92"/>
                        </a:lnTo>
                        <a:lnTo>
                          <a:pt x="219" y="103"/>
                        </a:lnTo>
                        <a:lnTo>
                          <a:pt x="186" y="113"/>
                        </a:lnTo>
                        <a:lnTo>
                          <a:pt x="153" y="122"/>
                        </a:lnTo>
                        <a:lnTo>
                          <a:pt x="129" y="125"/>
                        </a:lnTo>
                        <a:lnTo>
                          <a:pt x="88" y="122"/>
                        </a:lnTo>
                        <a:lnTo>
                          <a:pt x="49" y="118"/>
                        </a:lnTo>
                        <a:lnTo>
                          <a:pt x="0" y="111"/>
                        </a:lnTo>
                      </a:path>
                    </a:pathLst>
                  </a:custGeom>
                  <a:noFill/>
                  <a:ln w="11113">
                    <a:solidFill>
                      <a:srgbClr val="FFE0C0"/>
                    </a:solidFill>
                    <a:prstDash val="solid"/>
                    <a:round/>
                    <a:headEnd/>
                    <a:tailEnd/>
                  </a:ln>
                </p:spPr>
                <p:txBody>
                  <a:bodyPr/>
                  <a:lstStyle/>
                  <a:p>
                    <a:endParaRPr lang="fr-FR"/>
                  </a:p>
                </p:txBody>
              </p:sp>
              <p:sp>
                <p:nvSpPr>
                  <p:cNvPr id="137262" name="Freeform 46"/>
                  <p:cNvSpPr>
                    <a:spLocks/>
                  </p:cNvSpPr>
                  <p:nvPr/>
                </p:nvSpPr>
                <p:spPr bwMode="auto">
                  <a:xfrm>
                    <a:off x="4887" y="2842"/>
                    <a:ext cx="12" cy="126"/>
                  </a:xfrm>
                  <a:custGeom>
                    <a:avLst/>
                    <a:gdLst/>
                    <a:ahLst/>
                    <a:cxnLst>
                      <a:cxn ang="0">
                        <a:pos x="0" y="0"/>
                      </a:cxn>
                      <a:cxn ang="0">
                        <a:pos x="11" y="27"/>
                      </a:cxn>
                      <a:cxn ang="0">
                        <a:pos x="25" y="67"/>
                      </a:cxn>
                      <a:cxn ang="0">
                        <a:pos x="29" y="101"/>
                      </a:cxn>
                      <a:cxn ang="0">
                        <a:pos x="33" y="122"/>
                      </a:cxn>
                      <a:cxn ang="0">
                        <a:pos x="26" y="145"/>
                      </a:cxn>
                      <a:cxn ang="0">
                        <a:pos x="14" y="173"/>
                      </a:cxn>
                      <a:cxn ang="0">
                        <a:pos x="6" y="192"/>
                      </a:cxn>
                      <a:cxn ang="0">
                        <a:pos x="3" y="212"/>
                      </a:cxn>
                      <a:cxn ang="0">
                        <a:pos x="7" y="230"/>
                      </a:cxn>
                      <a:cxn ang="0">
                        <a:pos x="18" y="251"/>
                      </a:cxn>
                      <a:cxn ang="0">
                        <a:pos x="28" y="271"/>
                      </a:cxn>
                      <a:cxn ang="0">
                        <a:pos x="36" y="283"/>
                      </a:cxn>
                      <a:cxn ang="0">
                        <a:pos x="29" y="294"/>
                      </a:cxn>
                      <a:cxn ang="0">
                        <a:pos x="21" y="318"/>
                      </a:cxn>
                      <a:cxn ang="0">
                        <a:pos x="11" y="346"/>
                      </a:cxn>
                      <a:cxn ang="0">
                        <a:pos x="3" y="376"/>
                      </a:cxn>
                    </a:cxnLst>
                    <a:rect l="0" t="0" r="r" b="b"/>
                    <a:pathLst>
                      <a:path w="36" h="376">
                        <a:moveTo>
                          <a:pt x="0" y="0"/>
                        </a:moveTo>
                        <a:lnTo>
                          <a:pt x="11" y="27"/>
                        </a:lnTo>
                        <a:lnTo>
                          <a:pt x="25" y="67"/>
                        </a:lnTo>
                        <a:lnTo>
                          <a:pt x="29" y="101"/>
                        </a:lnTo>
                        <a:lnTo>
                          <a:pt x="33" y="122"/>
                        </a:lnTo>
                        <a:lnTo>
                          <a:pt x="26" y="145"/>
                        </a:lnTo>
                        <a:lnTo>
                          <a:pt x="14" y="173"/>
                        </a:lnTo>
                        <a:lnTo>
                          <a:pt x="6" y="192"/>
                        </a:lnTo>
                        <a:lnTo>
                          <a:pt x="3" y="212"/>
                        </a:lnTo>
                        <a:lnTo>
                          <a:pt x="7" y="230"/>
                        </a:lnTo>
                        <a:lnTo>
                          <a:pt x="18" y="251"/>
                        </a:lnTo>
                        <a:lnTo>
                          <a:pt x="28" y="271"/>
                        </a:lnTo>
                        <a:lnTo>
                          <a:pt x="36" y="283"/>
                        </a:lnTo>
                        <a:lnTo>
                          <a:pt x="29" y="294"/>
                        </a:lnTo>
                        <a:lnTo>
                          <a:pt x="21" y="318"/>
                        </a:lnTo>
                        <a:lnTo>
                          <a:pt x="11" y="346"/>
                        </a:lnTo>
                        <a:lnTo>
                          <a:pt x="3" y="376"/>
                        </a:lnTo>
                      </a:path>
                    </a:pathLst>
                  </a:custGeom>
                  <a:noFill/>
                  <a:ln w="11113">
                    <a:solidFill>
                      <a:srgbClr val="FFE0C0"/>
                    </a:solidFill>
                    <a:prstDash val="solid"/>
                    <a:round/>
                    <a:headEnd/>
                    <a:tailEnd/>
                  </a:ln>
                </p:spPr>
                <p:txBody>
                  <a:bodyPr/>
                  <a:lstStyle/>
                  <a:p>
                    <a:endParaRPr lang="fr-FR"/>
                  </a:p>
                </p:txBody>
              </p:sp>
              <p:sp>
                <p:nvSpPr>
                  <p:cNvPr id="137263" name="Freeform 47"/>
                  <p:cNvSpPr>
                    <a:spLocks/>
                  </p:cNvSpPr>
                  <p:nvPr/>
                </p:nvSpPr>
                <p:spPr bwMode="auto">
                  <a:xfrm>
                    <a:off x="4848" y="2871"/>
                    <a:ext cx="19" cy="88"/>
                  </a:xfrm>
                  <a:custGeom>
                    <a:avLst/>
                    <a:gdLst/>
                    <a:ahLst/>
                    <a:cxnLst>
                      <a:cxn ang="0">
                        <a:pos x="0" y="0"/>
                      </a:cxn>
                      <a:cxn ang="0">
                        <a:pos x="20" y="18"/>
                      </a:cxn>
                      <a:cxn ang="0">
                        <a:pos x="34" y="36"/>
                      </a:cxn>
                      <a:cxn ang="0">
                        <a:pos x="45" y="63"/>
                      </a:cxn>
                      <a:cxn ang="0">
                        <a:pos x="53" y="96"/>
                      </a:cxn>
                      <a:cxn ang="0">
                        <a:pos x="59" y="139"/>
                      </a:cxn>
                      <a:cxn ang="0">
                        <a:pos x="56" y="174"/>
                      </a:cxn>
                      <a:cxn ang="0">
                        <a:pos x="48" y="208"/>
                      </a:cxn>
                      <a:cxn ang="0">
                        <a:pos x="35" y="238"/>
                      </a:cxn>
                      <a:cxn ang="0">
                        <a:pos x="13" y="264"/>
                      </a:cxn>
                    </a:cxnLst>
                    <a:rect l="0" t="0" r="r" b="b"/>
                    <a:pathLst>
                      <a:path w="59" h="264">
                        <a:moveTo>
                          <a:pt x="0" y="0"/>
                        </a:moveTo>
                        <a:lnTo>
                          <a:pt x="20" y="18"/>
                        </a:lnTo>
                        <a:lnTo>
                          <a:pt x="34" y="36"/>
                        </a:lnTo>
                        <a:lnTo>
                          <a:pt x="45" y="63"/>
                        </a:lnTo>
                        <a:lnTo>
                          <a:pt x="53" y="96"/>
                        </a:lnTo>
                        <a:lnTo>
                          <a:pt x="59" y="139"/>
                        </a:lnTo>
                        <a:lnTo>
                          <a:pt x="56" y="174"/>
                        </a:lnTo>
                        <a:lnTo>
                          <a:pt x="48" y="208"/>
                        </a:lnTo>
                        <a:lnTo>
                          <a:pt x="35" y="238"/>
                        </a:lnTo>
                        <a:lnTo>
                          <a:pt x="13" y="264"/>
                        </a:lnTo>
                      </a:path>
                    </a:pathLst>
                  </a:custGeom>
                  <a:noFill/>
                  <a:ln w="11113">
                    <a:solidFill>
                      <a:srgbClr val="FFE0C0"/>
                    </a:solidFill>
                    <a:prstDash val="solid"/>
                    <a:round/>
                    <a:headEnd/>
                    <a:tailEnd/>
                  </a:ln>
                </p:spPr>
                <p:txBody>
                  <a:bodyPr/>
                  <a:lstStyle/>
                  <a:p>
                    <a:endParaRPr lang="fr-FR"/>
                  </a:p>
                </p:txBody>
              </p:sp>
              <p:sp>
                <p:nvSpPr>
                  <p:cNvPr id="137264" name="Freeform 48"/>
                  <p:cNvSpPr>
                    <a:spLocks/>
                  </p:cNvSpPr>
                  <p:nvPr/>
                </p:nvSpPr>
                <p:spPr bwMode="auto">
                  <a:xfrm>
                    <a:off x="4900" y="2908"/>
                    <a:ext cx="37" cy="25"/>
                  </a:xfrm>
                  <a:custGeom>
                    <a:avLst/>
                    <a:gdLst/>
                    <a:ahLst/>
                    <a:cxnLst>
                      <a:cxn ang="0">
                        <a:pos x="0" y="0"/>
                      </a:cxn>
                      <a:cxn ang="0">
                        <a:pos x="33" y="7"/>
                      </a:cxn>
                      <a:cxn ang="0">
                        <a:pos x="59" y="17"/>
                      </a:cxn>
                      <a:cxn ang="0">
                        <a:pos x="77" y="29"/>
                      </a:cxn>
                      <a:cxn ang="0">
                        <a:pos x="97" y="54"/>
                      </a:cxn>
                      <a:cxn ang="0">
                        <a:pos x="112" y="74"/>
                      </a:cxn>
                    </a:cxnLst>
                    <a:rect l="0" t="0" r="r" b="b"/>
                    <a:pathLst>
                      <a:path w="112" h="74">
                        <a:moveTo>
                          <a:pt x="0" y="0"/>
                        </a:moveTo>
                        <a:lnTo>
                          <a:pt x="33" y="7"/>
                        </a:lnTo>
                        <a:lnTo>
                          <a:pt x="59" y="17"/>
                        </a:lnTo>
                        <a:lnTo>
                          <a:pt x="77" y="29"/>
                        </a:lnTo>
                        <a:lnTo>
                          <a:pt x="97" y="54"/>
                        </a:lnTo>
                        <a:lnTo>
                          <a:pt x="112" y="74"/>
                        </a:lnTo>
                      </a:path>
                    </a:pathLst>
                  </a:custGeom>
                  <a:noFill/>
                  <a:ln w="11113">
                    <a:solidFill>
                      <a:srgbClr val="FFE0C0"/>
                    </a:solidFill>
                    <a:prstDash val="solid"/>
                    <a:round/>
                    <a:headEnd/>
                    <a:tailEnd/>
                  </a:ln>
                </p:spPr>
                <p:txBody>
                  <a:bodyPr/>
                  <a:lstStyle/>
                  <a:p>
                    <a:endParaRPr lang="fr-FR"/>
                  </a:p>
                </p:txBody>
              </p:sp>
            </p:grpSp>
          </p:grpSp>
        </p:grpSp>
        <p:grpSp>
          <p:nvGrpSpPr>
            <p:cNvPr id="10" name="Group 49"/>
            <p:cNvGrpSpPr>
              <a:grpSpLocks/>
            </p:cNvGrpSpPr>
            <p:nvPr/>
          </p:nvGrpSpPr>
          <p:grpSpPr bwMode="auto">
            <a:xfrm>
              <a:off x="4545" y="2667"/>
              <a:ext cx="343" cy="709"/>
              <a:chOff x="4545" y="2667"/>
              <a:chExt cx="343" cy="709"/>
            </a:xfrm>
          </p:grpSpPr>
          <p:grpSp>
            <p:nvGrpSpPr>
              <p:cNvPr id="11" name="Group 50"/>
              <p:cNvGrpSpPr>
                <a:grpSpLocks/>
              </p:cNvGrpSpPr>
              <p:nvPr/>
            </p:nvGrpSpPr>
            <p:grpSpPr bwMode="auto">
              <a:xfrm>
                <a:off x="4545" y="2667"/>
                <a:ext cx="343" cy="202"/>
                <a:chOff x="4545" y="2667"/>
                <a:chExt cx="343" cy="202"/>
              </a:xfrm>
            </p:grpSpPr>
            <p:grpSp>
              <p:nvGrpSpPr>
                <p:cNvPr id="12" name="Group 51"/>
                <p:cNvGrpSpPr>
                  <a:grpSpLocks/>
                </p:cNvGrpSpPr>
                <p:nvPr/>
              </p:nvGrpSpPr>
              <p:grpSpPr bwMode="auto">
                <a:xfrm>
                  <a:off x="4545" y="2667"/>
                  <a:ext cx="343" cy="202"/>
                  <a:chOff x="4545" y="2667"/>
                  <a:chExt cx="343" cy="202"/>
                </a:xfrm>
              </p:grpSpPr>
              <p:grpSp>
                <p:nvGrpSpPr>
                  <p:cNvPr id="13" name="Group 52"/>
                  <p:cNvGrpSpPr>
                    <a:grpSpLocks/>
                  </p:cNvGrpSpPr>
                  <p:nvPr/>
                </p:nvGrpSpPr>
                <p:grpSpPr bwMode="auto">
                  <a:xfrm>
                    <a:off x="4545" y="2667"/>
                    <a:ext cx="343" cy="202"/>
                    <a:chOff x="4545" y="2667"/>
                    <a:chExt cx="343" cy="202"/>
                  </a:xfrm>
                </p:grpSpPr>
                <p:sp>
                  <p:nvSpPr>
                    <p:cNvPr id="137269" name="Freeform 53"/>
                    <p:cNvSpPr>
                      <a:spLocks/>
                    </p:cNvSpPr>
                    <p:nvPr/>
                  </p:nvSpPr>
                  <p:spPr bwMode="auto">
                    <a:xfrm>
                      <a:off x="4545" y="2667"/>
                      <a:ext cx="343" cy="202"/>
                    </a:xfrm>
                    <a:custGeom>
                      <a:avLst/>
                      <a:gdLst/>
                      <a:ahLst/>
                      <a:cxnLst>
                        <a:cxn ang="0">
                          <a:pos x="313" y="591"/>
                        </a:cxn>
                        <a:cxn ang="0">
                          <a:pos x="263" y="605"/>
                        </a:cxn>
                        <a:cxn ang="0">
                          <a:pos x="223" y="597"/>
                        </a:cxn>
                        <a:cxn ang="0">
                          <a:pos x="202" y="572"/>
                        </a:cxn>
                        <a:cxn ang="0">
                          <a:pos x="205" y="537"/>
                        </a:cxn>
                        <a:cxn ang="0">
                          <a:pos x="237" y="503"/>
                        </a:cxn>
                        <a:cxn ang="0">
                          <a:pos x="295" y="479"/>
                        </a:cxn>
                        <a:cxn ang="0">
                          <a:pos x="350" y="459"/>
                        </a:cxn>
                        <a:cxn ang="0">
                          <a:pos x="306" y="425"/>
                        </a:cxn>
                        <a:cxn ang="0">
                          <a:pos x="349" y="366"/>
                        </a:cxn>
                        <a:cxn ang="0">
                          <a:pos x="357" y="314"/>
                        </a:cxn>
                        <a:cxn ang="0">
                          <a:pos x="313" y="300"/>
                        </a:cxn>
                        <a:cxn ang="0">
                          <a:pos x="217" y="293"/>
                        </a:cxn>
                        <a:cxn ang="0">
                          <a:pos x="14" y="268"/>
                        </a:cxn>
                        <a:cxn ang="0">
                          <a:pos x="0" y="223"/>
                        </a:cxn>
                        <a:cxn ang="0">
                          <a:pos x="11" y="181"/>
                        </a:cxn>
                        <a:cxn ang="0">
                          <a:pos x="36" y="146"/>
                        </a:cxn>
                        <a:cxn ang="0">
                          <a:pos x="87" y="108"/>
                        </a:cxn>
                        <a:cxn ang="0">
                          <a:pos x="154" y="79"/>
                        </a:cxn>
                        <a:cxn ang="0">
                          <a:pos x="257" y="48"/>
                        </a:cxn>
                        <a:cxn ang="0">
                          <a:pos x="356" y="18"/>
                        </a:cxn>
                        <a:cxn ang="0">
                          <a:pos x="442" y="6"/>
                        </a:cxn>
                        <a:cxn ang="0">
                          <a:pos x="556" y="4"/>
                        </a:cxn>
                        <a:cxn ang="0">
                          <a:pos x="623" y="31"/>
                        </a:cxn>
                        <a:cxn ang="0">
                          <a:pos x="667" y="71"/>
                        </a:cxn>
                        <a:cxn ang="0">
                          <a:pos x="765" y="73"/>
                        </a:cxn>
                        <a:cxn ang="0">
                          <a:pos x="867" y="109"/>
                        </a:cxn>
                        <a:cxn ang="0">
                          <a:pos x="936" y="162"/>
                        </a:cxn>
                        <a:cxn ang="0">
                          <a:pos x="998" y="234"/>
                        </a:cxn>
                        <a:cxn ang="0">
                          <a:pos x="1028" y="296"/>
                        </a:cxn>
                        <a:cxn ang="0">
                          <a:pos x="949" y="321"/>
                        </a:cxn>
                        <a:cxn ang="0">
                          <a:pos x="831" y="284"/>
                        </a:cxn>
                        <a:cxn ang="0">
                          <a:pos x="748" y="329"/>
                        </a:cxn>
                        <a:cxn ang="0">
                          <a:pos x="675" y="415"/>
                        </a:cxn>
                        <a:cxn ang="0">
                          <a:pos x="338" y="581"/>
                        </a:cxn>
                      </a:cxnLst>
                      <a:rect l="0" t="0" r="r" b="b"/>
                      <a:pathLst>
                        <a:path w="1028" h="605">
                          <a:moveTo>
                            <a:pt x="338" y="581"/>
                          </a:moveTo>
                          <a:lnTo>
                            <a:pt x="313" y="591"/>
                          </a:lnTo>
                          <a:lnTo>
                            <a:pt x="292" y="599"/>
                          </a:lnTo>
                          <a:lnTo>
                            <a:pt x="263" y="605"/>
                          </a:lnTo>
                          <a:lnTo>
                            <a:pt x="241" y="604"/>
                          </a:lnTo>
                          <a:lnTo>
                            <a:pt x="223" y="597"/>
                          </a:lnTo>
                          <a:lnTo>
                            <a:pt x="209" y="586"/>
                          </a:lnTo>
                          <a:lnTo>
                            <a:pt x="202" y="572"/>
                          </a:lnTo>
                          <a:lnTo>
                            <a:pt x="201" y="553"/>
                          </a:lnTo>
                          <a:lnTo>
                            <a:pt x="205" y="537"/>
                          </a:lnTo>
                          <a:lnTo>
                            <a:pt x="218" y="520"/>
                          </a:lnTo>
                          <a:lnTo>
                            <a:pt x="237" y="503"/>
                          </a:lnTo>
                          <a:lnTo>
                            <a:pt x="264" y="488"/>
                          </a:lnTo>
                          <a:lnTo>
                            <a:pt x="295" y="479"/>
                          </a:lnTo>
                          <a:lnTo>
                            <a:pt x="323" y="471"/>
                          </a:lnTo>
                          <a:lnTo>
                            <a:pt x="350" y="459"/>
                          </a:lnTo>
                          <a:lnTo>
                            <a:pt x="288" y="446"/>
                          </a:lnTo>
                          <a:lnTo>
                            <a:pt x="306" y="425"/>
                          </a:lnTo>
                          <a:lnTo>
                            <a:pt x="330" y="395"/>
                          </a:lnTo>
                          <a:lnTo>
                            <a:pt x="349" y="366"/>
                          </a:lnTo>
                          <a:lnTo>
                            <a:pt x="356" y="340"/>
                          </a:lnTo>
                          <a:lnTo>
                            <a:pt x="357" y="314"/>
                          </a:lnTo>
                          <a:lnTo>
                            <a:pt x="339" y="307"/>
                          </a:lnTo>
                          <a:lnTo>
                            <a:pt x="313" y="300"/>
                          </a:lnTo>
                          <a:lnTo>
                            <a:pt x="274" y="292"/>
                          </a:lnTo>
                          <a:lnTo>
                            <a:pt x="217" y="293"/>
                          </a:lnTo>
                          <a:lnTo>
                            <a:pt x="32" y="296"/>
                          </a:lnTo>
                          <a:lnTo>
                            <a:pt x="14" y="268"/>
                          </a:lnTo>
                          <a:lnTo>
                            <a:pt x="3" y="245"/>
                          </a:lnTo>
                          <a:lnTo>
                            <a:pt x="0" y="223"/>
                          </a:lnTo>
                          <a:lnTo>
                            <a:pt x="3" y="201"/>
                          </a:lnTo>
                          <a:lnTo>
                            <a:pt x="11" y="181"/>
                          </a:lnTo>
                          <a:lnTo>
                            <a:pt x="22" y="162"/>
                          </a:lnTo>
                          <a:lnTo>
                            <a:pt x="36" y="146"/>
                          </a:lnTo>
                          <a:lnTo>
                            <a:pt x="58" y="128"/>
                          </a:lnTo>
                          <a:lnTo>
                            <a:pt x="87" y="108"/>
                          </a:lnTo>
                          <a:lnTo>
                            <a:pt x="114" y="93"/>
                          </a:lnTo>
                          <a:lnTo>
                            <a:pt x="154" y="79"/>
                          </a:lnTo>
                          <a:lnTo>
                            <a:pt x="204" y="63"/>
                          </a:lnTo>
                          <a:lnTo>
                            <a:pt x="257" y="48"/>
                          </a:lnTo>
                          <a:lnTo>
                            <a:pt x="307" y="32"/>
                          </a:lnTo>
                          <a:lnTo>
                            <a:pt x="356" y="18"/>
                          </a:lnTo>
                          <a:lnTo>
                            <a:pt x="399" y="10"/>
                          </a:lnTo>
                          <a:lnTo>
                            <a:pt x="442" y="6"/>
                          </a:lnTo>
                          <a:lnTo>
                            <a:pt x="497" y="0"/>
                          </a:lnTo>
                          <a:lnTo>
                            <a:pt x="556" y="4"/>
                          </a:lnTo>
                          <a:lnTo>
                            <a:pt x="590" y="13"/>
                          </a:lnTo>
                          <a:lnTo>
                            <a:pt x="623" y="31"/>
                          </a:lnTo>
                          <a:lnTo>
                            <a:pt x="645" y="50"/>
                          </a:lnTo>
                          <a:lnTo>
                            <a:pt x="667" y="71"/>
                          </a:lnTo>
                          <a:lnTo>
                            <a:pt x="713" y="69"/>
                          </a:lnTo>
                          <a:lnTo>
                            <a:pt x="765" y="73"/>
                          </a:lnTo>
                          <a:lnTo>
                            <a:pt x="822" y="84"/>
                          </a:lnTo>
                          <a:lnTo>
                            <a:pt x="867" y="109"/>
                          </a:lnTo>
                          <a:lnTo>
                            <a:pt x="903" y="135"/>
                          </a:lnTo>
                          <a:lnTo>
                            <a:pt x="936" y="162"/>
                          </a:lnTo>
                          <a:lnTo>
                            <a:pt x="971" y="197"/>
                          </a:lnTo>
                          <a:lnTo>
                            <a:pt x="998" y="234"/>
                          </a:lnTo>
                          <a:lnTo>
                            <a:pt x="1016" y="266"/>
                          </a:lnTo>
                          <a:lnTo>
                            <a:pt x="1028" y="296"/>
                          </a:lnTo>
                          <a:lnTo>
                            <a:pt x="998" y="347"/>
                          </a:lnTo>
                          <a:lnTo>
                            <a:pt x="949" y="321"/>
                          </a:lnTo>
                          <a:lnTo>
                            <a:pt x="862" y="281"/>
                          </a:lnTo>
                          <a:lnTo>
                            <a:pt x="831" y="284"/>
                          </a:lnTo>
                          <a:lnTo>
                            <a:pt x="791" y="297"/>
                          </a:lnTo>
                          <a:lnTo>
                            <a:pt x="748" y="329"/>
                          </a:lnTo>
                          <a:lnTo>
                            <a:pt x="704" y="369"/>
                          </a:lnTo>
                          <a:lnTo>
                            <a:pt x="675" y="415"/>
                          </a:lnTo>
                          <a:lnTo>
                            <a:pt x="626" y="485"/>
                          </a:lnTo>
                          <a:lnTo>
                            <a:pt x="338" y="581"/>
                          </a:lnTo>
                          <a:close/>
                        </a:path>
                      </a:pathLst>
                    </a:custGeom>
                    <a:solidFill>
                      <a:srgbClr val="E0E0E0"/>
                    </a:solidFill>
                    <a:ln w="9525">
                      <a:noFill/>
                      <a:round/>
                      <a:headEnd/>
                      <a:tailEnd/>
                    </a:ln>
                  </p:spPr>
                  <p:txBody>
                    <a:bodyPr/>
                    <a:lstStyle/>
                    <a:p>
                      <a:endParaRPr lang="fr-FR"/>
                    </a:p>
                  </p:txBody>
                </p:sp>
                <p:sp>
                  <p:nvSpPr>
                    <p:cNvPr id="137270" name="Freeform 54"/>
                    <p:cNvSpPr>
                      <a:spLocks/>
                    </p:cNvSpPr>
                    <p:nvPr/>
                  </p:nvSpPr>
                  <p:spPr bwMode="auto">
                    <a:xfrm>
                      <a:off x="4600" y="2702"/>
                      <a:ext cx="222" cy="98"/>
                    </a:xfrm>
                    <a:custGeom>
                      <a:avLst/>
                      <a:gdLst/>
                      <a:ahLst/>
                      <a:cxnLst>
                        <a:cxn ang="0">
                          <a:pos x="0" y="149"/>
                        </a:cxn>
                        <a:cxn ang="0">
                          <a:pos x="16" y="113"/>
                        </a:cxn>
                        <a:cxn ang="0">
                          <a:pos x="34" y="87"/>
                        </a:cxn>
                        <a:cxn ang="0">
                          <a:pos x="59" y="65"/>
                        </a:cxn>
                        <a:cxn ang="0">
                          <a:pos x="86" y="48"/>
                        </a:cxn>
                        <a:cxn ang="0">
                          <a:pos x="119" y="33"/>
                        </a:cxn>
                        <a:cxn ang="0">
                          <a:pos x="157" y="17"/>
                        </a:cxn>
                        <a:cxn ang="0">
                          <a:pos x="201" y="6"/>
                        </a:cxn>
                        <a:cxn ang="0">
                          <a:pos x="256" y="2"/>
                        </a:cxn>
                        <a:cxn ang="0">
                          <a:pos x="332" y="0"/>
                        </a:cxn>
                        <a:cxn ang="0">
                          <a:pos x="429" y="2"/>
                        </a:cxn>
                        <a:cxn ang="0">
                          <a:pos x="483" y="9"/>
                        </a:cxn>
                        <a:cxn ang="0">
                          <a:pos x="518" y="23"/>
                        </a:cxn>
                        <a:cxn ang="0">
                          <a:pos x="556" y="39"/>
                        </a:cxn>
                        <a:cxn ang="0">
                          <a:pos x="598" y="57"/>
                        </a:cxn>
                        <a:cxn ang="0">
                          <a:pos x="633" y="73"/>
                        </a:cxn>
                        <a:cxn ang="0">
                          <a:pos x="665" y="89"/>
                        </a:cxn>
                        <a:cxn ang="0">
                          <a:pos x="660" y="102"/>
                        </a:cxn>
                        <a:cxn ang="0">
                          <a:pos x="649" y="117"/>
                        </a:cxn>
                        <a:cxn ang="0">
                          <a:pos x="634" y="128"/>
                        </a:cxn>
                        <a:cxn ang="0">
                          <a:pos x="398" y="293"/>
                        </a:cxn>
                        <a:cxn ang="0">
                          <a:pos x="201" y="285"/>
                        </a:cxn>
                        <a:cxn ang="0">
                          <a:pos x="197" y="215"/>
                        </a:cxn>
                        <a:cxn ang="0">
                          <a:pos x="182" y="202"/>
                        </a:cxn>
                        <a:cxn ang="0">
                          <a:pos x="160" y="187"/>
                        </a:cxn>
                        <a:cxn ang="0">
                          <a:pos x="131" y="176"/>
                        </a:cxn>
                        <a:cxn ang="0">
                          <a:pos x="89" y="167"/>
                        </a:cxn>
                        <a:cxn ang="0">
                          <a:pos x="34" y="157"/>
                        </a:cxn>
                        <a:cxn ang="0">
                          <a:pos x="0" y="149"/>
                        </a:cxn>
                      </a:cxnLst>
                      <a:rect l="0" t="0" r="r" b="b"/>
                      <a:pathLst>
                        <a:path w="665" h="293">
                          <a:moveTo>
                            <a:pt x="0" y="149"/>
                          </a:moveTo>
                          <a:lnTo>
                            <a:pt x="16" y="113"/>
                          </a:lnTo>
                          <a:lnTo>
                            <a:pt x="34" y="87"/>
                          </a:lnTo>
                          <a:lnTo>
                            <a:pt x="59" y="65"/>
                          </a:lnTo>
                          <a:lnTo>
                            <a:pt x="86" y="48"/>
                          </a:lnTo>
                          <a:lnTo>
                            <a:pt x="119" y="33"/>
                          </a:lnTo>
                          <a:lnTo>
                            <a:pt x="157" y="17"/>
                          </a:lnTo>
                          <a:lnTo>
                            <a:pt x="201" y="6"/>
                          </a:lnTo>
                          <a:lnTo>
                            <a:pt x="256" y="2"/>
                          </a:lnTo>
                          <a:lnTo>
                            <a:pt x="332" y="0"/>
                          </a:lnTo>
                          <a:lnTo>
                            <a:pt x="429" y="2"/>
                          </a:lnTo>
                          <a:lnTo>
                            <a:pt x="483" y="9"/>
                          </a:lnTo>
                          <a:lnTo>
                            <a:pt x="518" y="23"/>
                          </a:lnTo>
                          <a:lnTo>
                            <a:pt x="556" y="39"/>
                          </a:lnTo>
                          <a:lnTo>
                            <a:pt x="598" y="57"/>
                          </a:lnTo>
                          <a:lnTo>
                            <a:pt x="633" y="73"/>
                          </a:lnTo>
                          <a:lnTo>
                            <a:pt x="665" y="89"/>
                          </a:lnTo>
                          <a:lnTo>
                            <a:pt x="660" y="102"/>
                          </a:lnTo>
                          <a:lnTo>
                            <a:pt x="649" y="117"/>
                          </a:lnTo>
                          <a:lnTo>
                            <a:pt x="634" y="128"/>
                          </a:lnTo>
                          <a:lnTo>
                            <a:pt x="398" y="293"/>
                          </a:lnTo>
                          <a:lnTo>
                            <a:pt x="201" y="285"/>
                          </a:lnTo>
                          <a:lnTo>
                            <a:pt x="197" y="215"/>
                          </a:lnTo>
                          <a:lnTo>
                            <a:pt x="182" y="202"/>
                          </a:lnTo>
                          <a:lnTo>
                            <a:pt x="160" y="187"/>
                          </a:lnTo>
                          <a:lnTo>
                            <a:pt x="131" y="176"/>
                          </a:lnTo>
                          <a:lnTo>
                            <a:pt x="89" y="167"/>
                          </a:lnTo>
                          <a:lnTo>
                            <a:pt x="34" y="157"/>
                          </a:lnTo>
                          <a:lnTo>
                            <a:pt x="0" y="149"/>
                          </a:lnTo>
                          <a:close/>
                        </a:path>
                      </a:pathLst>
                    </a:custGeom>
                    <a:solidFill>
                      <a:srgbClr val="8080FF"/>
                    </a:solidFill>
                    <a:ln w="9525">
                      <a:noFill/>
                      <a:round/>
                      <a:headEnd/>
                      <a:tailEnd/>
                    </a:ln>
                  </p:spPr>
                  <p:txBody>
                    <a:bodyPr/>
                    <a:lstStyle/>
                    <a:p>
                      <a:endParaRPr lang="fr-FR"/>
                    </a:p>
                  </p:txBody>
                </p:sp>
              </p:grpSp>
              <p:sp>
                <p:nvSpPr>
                  <p:cNvPr id="137271" name="Oval 55"/>
                  <p:cNvSpPr>
                    <a:spLocks noChangeArrowheads="1"/>
                  </p:cNvSpPr>
                  <p:nvPr/>
                </p:nvSpPr>
                <p:spPr bwMode="auto">
                  <a:xfrm>
                    <a:off x="4672" y="2740"/>
                    <a:ext cx="33" cy="21"/>
                  </a:xfrm>
                  <a:prstGeom prst="ellipse">
                    <a:avLst/>
                  </a:prstGeom>
                  <a:solidFill>
                    <a:srgbClr val="E0E0E0"/>
                  </a:solidFill>
                  <a:ln w="9525">
                    <a:noFill/>
                    <a:round/>
                    <a:headEnd/>
                    <a:tailEnd/>
                  </a:ln>
                </p:spPr>
                <p:txBody>
                  <a:bodyPr/>
                  <a:lstStyle/>
                  <a:p>
                    <a:endParaRPr lang="fr-FR"/>
                  </a:p>
                </p:txBody>
              </p:sp>
            </p:grpSp>
            <p:grpSp>
              <p:nvGrpSpPr>
                <p:cNvPr id="14" name="Group 56"/>
                <p:cNvGrpSpPr>
                  <a:grpSpLocks/>
                </p:cNvGrpSpPr>
                <p:nvPr/>
              </p:nvGrpSpPr>
              <p:grpSpPr bwMode="auto">
                <a:xfrm>
                  <a:off x="4560" y="2671"/>
                  <a:ext cx="313" cy="80"/>
                  <a:chOff x="4560" y="2671"/>
                  <a:chExt cx="313" cy="80"/>
                </a:xfrm>
              </p:grpSpPr>
              <p:sp>
                <p:nvSpPr>
                  <p:cNvPr id="137273" name="Line 57"/>
                  <p:cNvSpPr>
                    <a:spLocks noChangeShapeType="1"/>
                  </p:cNvSpPr>
                  <p:nvPr/>
                </p:nvSpPr>
                <p:spPr bwMode="auto">
                  <a:xfrm>
                    <a:off x="4560" y="2740"/>
                    <a:ext cx="41" cy="11"/>
                  </a:xfrm>
                  <a:prstGeom prst="line">
                    <a:avLst/>
                  </a:prstGeom>
                  <a:noFill/>
                  <a:ln w="4763">
                    <a:solidFill>
                      <a:srgbClr val="C06000"/>
                    </a:solidFill>
                    <a:round/>
                    <a:headEnd/>
                    <a:tailEnd/>
                  </a:ln>
                </p:spPr>
                <p:txBody>
                  <a:bodyPr/>
                  <a:lstStyle/>
                  <a:p>
                    <a:endParaRPr lang="fr-FR"/>
                  </a:p>
                </p:txBody>
              </p:sp>
              <p:sp>
                <p:nvSpPr>
                  <p:cNvPr id="137274" name="Line 58"/>
                  <p:cNvSpPr>
                    <a:spLocks noChangeShapeType="1"/>
                  </p:cNvSpPr>
                  <p:nvPr/>
                </p:nvSpPr>
                <p:spPr bwMode="auto">
                  <a:xfrm>
                    <a:off x="4576" y="2712"/>
                    <a:ext cx="35" cy="20"/>
                  </a:xfrm>
                  <a:prstGeom prst="line">
                    <a:avLst/>
                  </a:prstGeom>
                  <a:noFill/>
                  <a:ln w="4763">
                    <a:solidFill>
                      <a:srgbClr val="C06000"/>
                    </a:solidFill>
                    <a:round/>
                    <a:headEnd/>
                    <a:tailEnd/>
                  </a:ln>
                </p:spPr>
                <p:txBody>
                  <a:bodyPr/>
                  <a:lstStyle/>
                  <a:p>
                    <a:endParaRPr lang="fr-FR"/>
                  </a:p>
                </p:txBody>
              </p:sp>
              <p:sp>
                <p:nvSpPr>
                  <p:cNvPr id="137275" name="Line 59"/>
                  <p:cNvSpPr>
                    <a:spLocks noChangeShapeType="1"/>
                  </p:cNvSpPr>
                  <p:nvPr/>
                </p:nvSpPr>
                <p:spPr bwMode="auto">
                  <a:xfrm>
                    <a:off x="4608" y="2692"/>
                    <a:ext cx="17" cy="28"/>
                  </a:xfrm>
                  <a:prstGeom prst="line">
                    <a:avLst/>
                  </a:prstGeom>
                  <a:noFill/>
                  <a:ln w="4763">
                    <a:solidFill>
                      <a:srgbClr val="C06000"/>
                    </a:solidFill>
                    <a:round/>
                    <a:headEnd/>
                    <a:tailEnd/>
                  </a:ln>
                </p:spPr>
                <p:txBody>
                  <a:bodyPr/>
                  <a:lstStyle/>
                  <a:p>
                    <a:endParaRPr lang="fr-FR"/>
                  </a:p>
                </p:txBody>
              </p:sp>
              <p:sp>
                <p:nvSpPr>
                  <p:cNvPr id="137276" name="Line 60"/>
                  <p:cNvSpPr>
                    <a:spLocks noChangeShapeType="1"/>
                  </p:cNvSpPr>
                  <p:nvPr/>
                </p:nvSpPr>
                <p:spPr bwMode="auto">
                  <a:xfrm>
                    <a:off x="4645" y="2681"/>
                    <a:ext cx="15" cy="27"/>
                  </a:xfrm>
                  <a:prstGeom prst="line">
                    <a:avLst/>
                  </a:prstGeom>
                  <a:noFill/>
                  <a:ln w="4763">
                    <a:solidFill>
                      <a:srgbClr val="C06000"/>
                    </a:solidFill>
                    <a:round/>
                    <a:headEnd/>
                    <a:tailEnd/>
                  </a:ln>
                </p:spPr>
                <p:txBody>
                  <a:bodyPr/>
                  <a:lstStyle/>
                  <a:p>
                    <a:endParaRPr lang="fr-FR"/>
                  </a:p>
                </p:txBody>
              </p:sp>
              <p:sp>
                <p:nvSpPr>
                  <p:cNvPr id="137277" name="Line 61"/>
                  <p:cNvSpPr>
                    <a:spLocks noChangeShapeType="1"/>
                  </p:cNvSpPr>
                  <p:nvPr/>
                </p:nvSpPr>
                <p:spPr bwMode="auto">
                  <a:xfrm>
                    <a:off x="4686" y="2671"/>
                    <a:ext cx="1" cy="32"/>
                  </a:xfrm>
                  <a:prstGeom prst="line">
                    <a:avLst/>
                  </a:prstGeom>
                  <a:noFill/>
                  <a:ln w="4763">
                    <a:solidFill>
                      <a:srgbClr val="C06000"/>
                    </a:solidFill>
                    <a:round/>
                    <a:headEnd/>
                    <a:tailEnd/>
                  </a:ln>
                </p:spPr>
                <p:txBody>
                  <a:bodyPr/>
                  <a:lstStyle/>
                  <a:p>
                    <a:endParaRPr lang="fr-FR"/>
                  </a:p>
                </p:txBody>
              </p:sp>
              <p:sp>
                <p:nvSpPr>
                  <p:cNvPr id="137278" name="Line 62"/>
                  <p:cNvSpPr>
                    <a:spLocks noChangeShapeType="1"/>
                  </p:cNvSpPr>
                  <p:nvPr/>
                </p:nvSpPr>
                <p:spPr bwMode="auto">
                  <a:xfrm flipH="1">
                    <a:off x="4714" y="2671"/>
                    <a:ext cx="9" cy="34"/>
                  </a:xfrm>
                  <a:prstGeom prst="line">
                    <a:avLst/>
                  </a:prstGeom>
                  <a:noFill/>
                  <a:ln w="4763">
                    <a:solidFill>
                      <a:srgbClr val="C06000"/>
                    </a:solidFill>
                    <a:round/>
                    <a:headEnd/>
                    <a:tailEnd/>
                  </a:ln>
                </p:spPr>
                <p:txBody>
                  <a:bodyPr/>
                  <a:lstStyle/>
                  <a:p>
                    <a:endParaRPr lang="fr-FR"/>
                  </a:p>
                </p:txBody>
              </p:sp>
              <p:sp>
                <p:nvSpPr>
                  <p:cNvPr id="137279" name="Line 63"/>
                  <p:cNvSpPr>
                    <a:spLocks noChangeShapeType="1"/>
                  </p:cNvSpPr>
                  <p:nvPr/>
                </p:nvSpPr>
                <p:spPr bwMode="auto">
                  <a:xfrm flipH="1">
                    <a:off x="4742" y="2680"/>
                    <a:ext cx="13" cy="22"/>
                  </a:xfrm>
                  <a:prstGeom prst="line">
                    <a:avLst/>
                  </a:prstGeom>
                  <a:noFill/>
                  <a:ln w="4763">
                    <a:solidFill>
                      <a:srgbClr val="C06000"/>
                    </a:solidFill>
                    <a:round/>
                    <a:headEnd/>
                    <a:tailEnd/>
                  </a:ln>
                </p:spPr>
                <p:txBody>
                  <a:bodyPr/>
                  <a:lstStyle/>
                  <a:p>
                    <a:endParaRPr lang="fr-FR"/>
                  </a:p>
                </p:txBody>
              </p:sp>
              <p:sp>
                <p:nvSpPr>
                  <p:cNvPr id="137280" name="Line 64"/>
                  <p:cNvSpPr>
                    <a:spLocks noChangeShapeType="1"/>
                  </p:cNvSpPr>
                  <p:nvPr/>
                </p:nvSpPr>
                <p:spPr bwMode="auto">
                  <a:xfrm flipH="1">
                    <a:off x="4770" y="2692"/>
                    <a:ext cx="12" cy="13"/>
                  </a:xfrm>
                  <a:prstGeom prst="line">
                    <a:avLst/>
                  </a:prstGeom>
                  <a:noFill/>
                  <a:ln w="4763">
                    <a:solidFill>
                      <a:srgbClr val="C06000"/>
                    </a:solidFill>
                    <a:round/>
                    <a:headEnd/>
                    <a:tailEnd/>
                  </a:ln>
                </p:spPr>
                <p:txBody>
                  <a:bodyPr/>
                  <a:lstStyle/>
                  <a:p>
                    <a:endParaRPr lang="fr-FR"/>
                  </a:p>
                </p:txBody>
              </p:sp>
              <p:sp>
                <p:nvSpPr>
                  <p:cNvPr id="137281" name="Line 65"/>
                  <p:cNvSpPr>
                    <a:spLocks noChangeShapeType="1"/>
                  </p:cNvSpPr>
                  <p:nvPr/>
                </p:nvSpPr>
                <p:spPr bwMode="auto">
                  <a:xfrm flipH="1">
                    <a:off x="4796" y="2697"/>
                    <a:ext cx="22" cy="20"/>
                  </a:xfrm>
                  <a:prstGeom prst="line">
                    <a:avLst/>
                  </a:prstGeom>
                  <a:noFill/>
                  <a:ln w="4763">
                    <a:solidFill>
                      <a:srgbClr val="C06000"/>
                    </a:solidFill>
                    <a:round/>
                    <a:headEnd/>
                    <a:tailEnd/>
                  </a:ln>
                </p:spPr>
                <p:txBody>
                  <a:bodyPr/>
                  <a:lstStyle/>
                  <a:p>
                    <a:endParaRPr lang="fr-FR"/>
                  </a:p>
                </p:txBody>
              </p:sp>
              <p:sp>
                <p:nvSpPr>
                  <p:cNvPr id="137282" name="Line 66"/>
                  <p:cNvSpPr>
                    <a:spLocks noChangeShapeType="1"/>
                  </p:cNvSpPr>
                  <p:nvPr/>
                </p:nvSpPr>
                <p:spPr bwMode="auto">
                  <a:xfrm flipH="1">
                    <a:off x="4825" y="2715"/>
                    <a:ext cx="20" cy="15"/>
                  </a:xfrm>
                  <a:prstGeom prst="line">
                    <a:avLst/>
                  </a:prstGeom>
                  <a:noFill/>
                  <a:ln w="4763">
                    <a:solidFill>
                      <a:srgbClr val="C06000"/>
                    </a:solidFill>
                    <a:round/>
                    <a:headEnd/>
                    <a:tailEnd/>
                  </a:ln>
                </p:spPr>
                <p:txBody>
                  <a:bodyPr/>
                  <a:lstStyle/>
                  <a:p>
                    <a:endParaRPr lang="fr-FR"/>
                  </a:p>
                </p:txBody>
              </p:sp>
              <p:sp>
                <p:nvSpPr>
                  <p:cNvPr id="137283" name="Line 67"/>
                  <p:cNvSpPr>
                    <a:spLocks noChangeShapeType="1"/>
                  </p:cNvSpPr>
                  <p:nvPr/>
                </p:nvSpPr>
                <p:spPr bwMode="auto">
                  <a:xfrm flipH="1">
                    <a:off x="4828" y="2737"/>
                    <a:ext cx="45" cy="7"/>
                  </a:xfrm>
                  <a:prstGeom prst="line">
                    <a:avLst/>
                  </a:prstGeom>
                  <a:noFill/>
                  <a:ln w="4763">
                    <a:solidFill>
                      <a:srgbClr val="C06000"/>
                    </a:solidFill>
                    <a:round/>
                    <a:headEnd/>
                    <a:tailEnd/>
                  </a:ln>
                </p:spPr>
                <p:txBody>
                  <a:bodyPr/>
                  <a:lstStyle/>
                  <a:p>
                    <a:endParaRPr lang="fr-FR"/>
                  </a:p>
                </p:txBody>
              </p:sp>
            </p:grpSp>
          </p:grpSp>
          <p:grpSp>
            <p:nvGrpSpPr>
              <p:cNvPr id="15" name="Group 68"/>
              <p:cNvGrpSpPr>
                <a:grpSpLocks/>
              </p:cNvGrpSpPr>
              <p:nvPr/>
            </p:nvGrpSpPr>
            <p:grpSpPr bwMode="auto">
              <a:xfrm>
                <a:off x="4617" y="2740"/>
                <a:ext cx="228" cy="636"/>
                <a:chOff x="4617" y="2740"/>
                <a:chExt cx="228" cy="636"/>
              </a:xfrm>
            </p:grpSpPr>
            <p:grpSp>
              <p:nvGrpSpPr>
                <p:cNvPr id="16" name="Group 69"/>
                <p:cNvGrpSpPr>
                  <a:grpSpLocks/>
                </p:cNvGrpSpPr>
                <p:nvPr/>
              </p:nvGrpSpPr>
              <p:grpSpPr bwMode="auto">
                <a:xfrm>
                  <a:off x="4617" y="2740"/>
                  <a:ext cx="228" cy="636"/>
                  <a:chOff x="4617" y="2740"/>
                  <a:chExt cx="228" cy="636"/>
                </a:xfrm>
              </p:grpSpPr>
              <p:grpSp>
                <p:nvGrpSpPr>
                  <p:cNvPr id="17" name="Group 70"/>
                  <p:cNvGrpSpPr>
                    <a:grpSpLocks/>
                  </p:cNvGrpSpPr>
                  <p:nvPr/>
                </p:nvGrpSpPr>
                <p:grpSpPr bwMode="auto">
                  <a:xfrm>
                    <a:off x="4617" y="2740"/>
                    <a:ext cx="228" cy="636"/>
                    <a:chOff x="4617" y="2740"/>
                    <a:chExt cx="228" cy="636"/>
                  </a:xfrm>
                </p:grpSpPr>
                <p:grpSp>
                  <p:nvGrpSpPr>
                    <p:cNvPr id="18" name="Group 71"/>
                    <p:cNvGrpSpPr>
                      <a:grpSpLocks/>
                    </p:cNvGrpSpPr>
                    <p:nvPr/>
                  </p:nvGrpSpPr>
                  <p:grpSpPr bwMode="auto">
                    <a:xfrm>
                      <a:off x="4617" y="2792"/>
                      <a:ext cx="228" cy="584"/>
                      <a:chOff x="4617" y="2792"/>
                      <a:chExt cx="228" cy="584"/>
                    </a:xfrm>
                  </p:grpSpPr>
                  <p:sp>
                    <p:nvSpPr>
                      <p:cNvPr id="137288" name="Freeform 72"/>
                      <p:cNvSpPr>
                        <a:spLocks/>
                      </p:cNvSpPr>
                      <p:nvPr/>
                    </p:nvSpPr>
                    <p:spPr bwMode="auto">
                      <a:xfrm>
                        <a:off x="4619" y="2792"/>
                        <a:ext cx="226" cy="584"/>
                      </a:xfrm>
                      <a:custGeom>
                        <a:avLst/>
                        <a:gdLst/>
                        <a:ahLst/>
                        <a:cxnLst>
                          <a:cxn ang="0">
                            <a:pos x="270" y="4"/>
                          </a:cxn>
                          <a:cxn ang="0">
                            <a:pos x="193" y="21"/>
                          </a:cxn>
                          <a:cxn ang="0">
                            <a:pos x="142" y="48"/>
                          </a:cxn>
                          <a:cxn ang="0">
                            <a:pos x="114" y="91"/>
                          </a:cxn>
                          <a:cxn ang="0">
                            <a:pos x="87" y="160"/>
                          </a:cxn>
                          <a:cxn ang="0">
                            <a:pos x="44" y="234"/>
                          </a:cxn>
                          <a:cxn ang="0">
                            <a:pos x="12" y="290"/>
                          </a:cxn>
                          <a:cxn ang="0">
                            <a:pos x="0" y="357"/>
                          </a:cxn>
                          <a:cxn ang="0">
                            <a:pos x="12" y="439"/>
                          </a:cxn>
                          <a:cxn ang="0">
                            <a:pos x="37" y="499"/>
                          </a:cxn>
                          <a:cxn ang="0">
                            <a:pos x="85" y="557"/>
                          </a:cxn>
                          <a:cxn ang="0">
                            <a:pos x="135" y="581"/>
                          </a:cxn>
                          <a:cxn ang="0">
                            <a:pos x="215" y="583"/>
                          </a:cxn>
                          <a:cxn ang="0">
                            <a:pos x="196" y="661"/>
                          </a:cxn>
                          <a:cxn ang="0">
                            <a:pos x="181" y="741"/>
                          </a:cxn>
                          <a:cxn ang="0">
                            <a:pos x="193" y="794"/>
                          </a:cxn>
                          <a:cxn ang="0">
                            <a:pos x="243" y="873"/>
                          </a:cxn>
                          <a:cxn ang="0">
                            <a:pos x="283" y="933"/>
                          </a:cxn>
                          <a:cxn ang="0">
                            <a:pos x="313" y="1033"/>
                          </a:cxn>
                          <a:cxn ang="0">
                            <a:pos x="335" y="1139"/>
                          </a:cxn>
                          <a:cxn ang="0">
                            <a:pos x="347" y="1250"/>
                          </a:cxn>
                          <a:cxn ang="0">
                            <a:pos x="368" y="1473"/>
                          </a:cxn>
                          <a:cxn ang="0">
                            <a:pos x="382" y="1678"/>
                          </a:cxn>
                          <a:cxn ang="0">
                            <a:pos x="679" y="1754"/>
                          </a:cxn>
                          <a:cxn ang="0">
                            <a:pos x="657" y="1671"/>
                          </a:cxn>
                          <a:cxn ang="0">
                            <a:pos x="641" y="1513"/>
                          </a:cxn>
                          <a:cxn ang="0">
                            <a:pos x="624" y="1263"/>
                          </a:cxn>
                          <a:cxn ang="0">
                            <a:pos x="583" y="1035"/>
                          </a:cxn>
                          <a:cxn ang="0">
                            <a:pos x="549" y="760"/>
                          </a:cxn>
                          <a:cxn ang="0">
                            <a:pos x="521" y="616"/>
                          </a:cxn>
                          <a:cxn ang="0">
                            <a:pos x="498" y="539"/>
                          </a:cxn>
                          <a:cxn ang="0">
                            <a:pos x="494" y="440"/>
                          </a:cxn>
                          <a:cxn ang="0">
                            <a:pos x="472" y="312"/>
                          </a:cxn>
                          <a:cxn ang="0">
                            <a:pos x="434" y="149"/>
                          </a:cxn>
                          <a:cxn ang="0">
                            <a:pos x="403" y="94"/>
                          </a:cxn>
                          <a:cxn ang="0">
                            <a:pos x="333" y="21"/>
                          </a:cxn>
                        </a:cxnLst>
                        <a:rect l="0" t="0" r="r" b="b"/>
                        <a:pathLst>
                          <a:path w="679" h="1754">
                            <a:moveTo>
                              <a:pt x="306" y="0"/>
                            </a:moveTo>
                            <a:lnTo>
                              <a:pt x="270" y="4"/>
                            </a:lnTo>
                            <a:lnTo>
                              <a:pt x="231" y="11"/>
                            </a:lnTo>
                            <a:lnTo>
                              <a:pt x="193" y="21"/>
                            </a:lnTo>
                            <a:lnTo>
                              <a:pt x="161" y="33"/>
                            </a:lnTo>
                            <a:lnTo>
                              <a:pt x="142" y="48"/>
                            </a:lnTo>
                            <a:lnTo>
                              <a:pt x="129" y="62"/>
                            </a:lnTo>
                            <a:lnTo>
                              <a:pt x="114" y="91"/>
                            </a:lnTo>
                            <a:lnTo>
                              <a:pt x="103" y="117"/>
                            </a:lnTo>
                            <a:lnTo>
                              <a:pt x="87" y="160"/>
                            </a:lnTo>
                            <a:lnTo>
                              <a:pt x="66" y="201"/>
                            </a:lnTo>
                            <a:lnTo>
                              <a:pt x="44" y="234"/>
                            </a:lnTo>
                            <a:lnTo>
                              <a:pt x="27" y="258"/>
                            </a:lnTo>
                            <a:lnTo>
                              <a:pt x="12" y="290"/>
                            </a:lnTo>
                            <a:lnTo>
                              <a:pt x="1" y="327"/>
                            </a:lnTo>
                            <a:lnTo>
                              <a:pt x="0" y="357"/>
                            </a:lnTo>
                            <a:lnTo>
                              <a:pt x="5" y="404"/>
                            </a:lnTo>
                            <a:lnTo>
                              <a:pt x="12" y="439"/>
                            </a:lnTo>
                            <a:lnTo>
                              <a:pt x="23" y="476"/>
                            </a:lnTo>
                            <a:lnTo>
                              <a:pt x="37" y="499"/>
                            </a:lnTo>
                            <a:lnTo>
                              <a:pt x="57" y="528"/>
                            </a:lnTo>
                            <a:lnTo>
                              <a:pt x="85" y="557"/>
                            </a:lnTo>
                            <a:lnTo>
                              <a:pt x="107" y="576"/>
                            </a:lnTo>
                            <a:lnTo>
                              <a:pt x="135" y="581"/>
                            </a:lnTo>
                            <a:lnTo>
                              <a:pt x="185" y="587"/>
                            </a:lnTo>
                            <a:lnTo>
                              <a:pt x="215" y="583"/>
                            </a:lnTo>
                            <a:lnTo>
                              <a:pt x="204" y="627"/>
                            </a:lnTo>
                            <a:lnTo>
                              <a:pt x="196" y="661"/>
                            </a:lnTo>
                            <a:lnTo>
                              <a:pt x="188" y="700"/>
                            </a:lnTo>
                            <a:lnTo>
                              <a:pt x="181" y="741"/>
                            </a:lnTo>
                            <a:lnTo>
                              <a:pt x="184" y="771"/>
                            </a:lnTo>
                            <a:lnTo>
                              <a:pt x="193" y="794"/>
                            </a:lnTo>
                            <a:lnTo>
                              <a:pt x="215" y="828"/>
                            </a:lnTo>
                            <a:lnTo>
                              <a:pt x="243" y="873"/>
                            </a:lnTo>
                            <a:lnTo>
                              <a:pt x="262" y="906"/>
                            </a:lnTo>
                            <a:lnTo>
                              <a:pt x="283" y="933"/>
                            </a:lnTo>
                            <a:lnTo>
                              <a:pt x="298" y="974"/>
                            </a:lnTo>
                            <a:lnTo>
                              <a:pt x="313" y="1033"/>
                            </a:lnTo>
                            <a:lnTo>
                              <a:pt x="327" y="1096"/>
                            </a:lnTo>
                            <a:lnTo>
                              <a:pt x="335" y="1139"/>
                            </a:lnTo>
                            <a:lnTo>
                              <a:pt x="342" y="1194"/>
                            </a:lnTo>
                            <a:lnTo>
                              <a:pt x="347" y="1250"/>
                            </a:lnTo>
                            <a:lnTo>
                              <a:pt x="357" y="1344"/>
                            </a:lnTo>
                            <a:lnTo>
                              <a:pt x="368" y="1473"/>
                            </a:lnTo>
                            <a:lnTo>
                              <a:pt x="375" y="1586"/>
                            </a:lnTo>
                            <a:lnTo>
                              <a:pt x="382" y="1678"/>
                            </a:lnTo>
                            <a:lnTo>
                              <a:pt x="386" y="1754"/>
                            </a:lnTo>
                            <a:lnTo>
                              <a:pt x="679" y="1754"/>
                            </a:lnTo>
                            <a:lnTo>
                              <a:pt x="667" y="1713"/>
                            </a:lnTo>
                            <a:lnTo>
                              <a:pt x="657" y="1671"/>
                            </a:lnTo>
                            <a:lnTo>
                              <a:pt x="649" y="1632"/>
                            </a:lnTo>
                            <a:lnTo>
                              <a:pt x="641" y="1513"/>
                            </a:lnTo>
                            <a:lnTo>
                              <a:pt x="631" y="1374"/>
                            </a:lnTo>
                            <a:lnTo>
                              <a:pt x="624" y="1263"/>
                            </a:lnTo>
                            <a:lnTo>
                              <a:pt x="605" y="1165"/>
                            </a:lnTo>
                            <a:lnTo>
                              <a:pt x="583" y="1035"/>
                            </a:lnTo>
                            <a:lnTo>
                              <a:pt x="565" y="903"/>
                            </a:lnTo>
                            <a:lnTo>
                              <a:pt x="549" y="760"/>
                            </a:lnTo>
                            <a:lnTo>
                              <a:pt x="533" y="658"/>
                            </a:lnTo>
                            <a:lnTo>
                              <a:pt x="521" y="616"/>
                            </a:lnTo>
                            <a:lnTo>
                              <a:pt x="509" y="573"/>
                            </a:lnTo>
                            <a:lnTo>
                              <a:pt x="498" y="539"/>
                            </a:lnTo>
                            <a:lnTo>
                              <a:pt x="494" y="498"/>
                            </a:lnTo>
                            <a:lnTo>
                              <a:pt x="494" y="440"/>
                            </a:lnTo>
                            <a:lnTo>
                              <a:pt x="487" y="382"/>
                            </a:lnTo>
                            <a:lnTo>
                              <a:pt x="472" y="312"/>
                            </a:lnTo>
                            <a:lnTo>
                              <a:pt x="452" y="221"/>
                            </a:lnTo>
                            <a:lnTo>
                              <a:pt x="434" y="149"/>
                            </a:lnTo>
                            <a:lnTo>
                              <a:pt x="423" y="125"/>
                            </a:lnTo>
                            <a:lnTo>
                              <a:pt x="403" y="94"/>
                            </a:lnTo>
                            <a:lnTo>
                              <a:pt x="369" y="52"/>
                            </a:lnTo>
                            <a:lnTo>
                              <a:pt x="333" y="21"/>
                            </a:lnTo>
                            <a:lnTo>
                              <a:pt x="306" y="0"/>
                            </a:lnTo>
                            <a:close/>
                          </a:path>
                        </a:pathLst>
                      </a:custGeom>
                      <a:solidFill>
                        <a:srgbClr val="FFFF40"/>
                      </a:solidFill>
                      <a:ln w="9525">
                        <a:noFill/>
                        <a:round/>
                        <a:headEnd/>
                        <a:tailEnd/>
                      </a:ln>
                    </p:spPr>
                    <p:txBody>
                      <a:bodyPr/>
                      <a:lstStyle/>
                      <a:p>
                        <a:endParaRPr lang="fr-FR"/>
                      </a:p>
                    </p:txBody>
                  </p:sp>
                  <p:sp>
                    <p:nvSpPr>
                      <p:cNvPr id="137289" name="Freeform 73"/>
                      <p:cNvSpPr>
                        <a:spLocks/>
                      </p:cNvSpPr>
                      <p:nvPr/>
                    </p:nvSpPr>
                    <p:spPr bwMode="auto">
                      <a:xfrm>
                        <a:off x="4617" y="2812"/>
                        <a:ext cx="59" cy="58"/>
                      </a:xfrm>
                      <a:custGeom>
                        <a:avLst/>
                        <a:gdLst/>
                        <a:ahLst/>
                        <a:cxnLst>
                          <a:cxn ang="0">
                            <a:pos x="178" y="0"/>
                          </a:cxn>
                          <a:cxn ang="0">
                            <a:pos x="153" y="17"/>
                          </a:cxn>
                          <a:cxn ang="0">
                            <a:pos x="137" y="25"/>
                          </a:cxn>
                          <a:cxn ang="0">
                            <a:pos x="112" y="37"/>
                          </a:cxn>
                          <a:cxn ang="0">
                            <a:pos x="87" y="44"/>
                          </a:cxn>
                          <a:cxn ang="0">
                            <a:pos x="65" y="46"/>
                          </a:cxn>
                          <a:cxn ang="0">
                            <a:pos x="43" y="50"/>
                          </a:cxn>
                          <a:cxn ang="0">
                            <a:pos x="29" y="57"/>
                          </a:cxn>
                          <a:cxn ang="0">
                            <a:pos x="20" y="72"/>
                          </a:cxn>
                          <a:cxn ang="0">
                            <a:pos x="10" y="86"/>
                          </a:cxn>
                          <a:cxn ang="0">
                            <a:pos x="4" y="98"/>
                          </a:cxn>
                          <a:cxn ang="0">
                            <a:pos x="0" y="114"/>
                          </a:cxn>
                          <a:cxn ang="0">
                            <a:pos x="0" y="128"/>
                          </a:cxn>
                          <a:cxn ang="0">
                            <a:pos x="4" y="145"/>
                          </a:cxn>
                          <a:cxn ang="0">
                            <a:pos x="10" y="162"/>
                          </a:cxn>
                          <a:cxn ang="0">
                            <a:pos x="17" y="171"/>
                          </a:cxn>
                          <a:cxn ang="0">
                            <a:pos x="28" y="175"/>
                          </a:cxn>
                          <a:cxn ang="0">
                            <a:pos x="48" y="171"/>
                          </a:cxn>
                          <a:cxn ang="0">
                            <a:pos x="65" y="168"/>
                          </a:cxn>
                          <a:cxn ang="0">
                            <a:pos x="81" y="172"/>
                          </a:cxn>
                          <a:cxn ang="0">
                            <a:pos x="91" y="156"/>
                          </a:cxn>
                          <a:cxn ang="0">
                            <a:pos x="102" y="139"/>
                          </a:cxn>
                          <a:cxn ang="0">
                            <a:pos x="112" y="126"/>
                          </a:cxn>
                          <a:cxn ang="0">
                            <a:pos x="120" y="113"/>
                          </a:cxn>
                          <a:cxn ang="0">
                            <a:pos x="131" y="102"/>
                          </a:cxn>
                          <a:cxn ang="0">
                            <a:pos x="130" y="91"/>
                          </a:cxn>
                          <a:cxn ang="0">
                            <a:pos x="132" y="73"/>
                          </a:cxn>
                          <a:cxn ang="0">
                            <a:pos x="136" y="56"/>
                          </a:cxn>
                          <a:cxn ang="0">
                            <a:pos x="146" y="43"/>
                          </a:cxn>
                          <a:cxn ang="0">
                            <a:pos x="159" y="25"/>
                          </a:cxn>
                          <a:cxn ang="0">
                            <a:pos x="178" y="0"/>
                          </a:cxn>
                        </a:cxnLst>
                        <a:rect l="0" t="0" r="r" b="b"/>
                        <a:pathLst>
                          <a:path w="178" h="175">
                            <a:moveTo>
                              <a:pt x="178" y="0"/>
                            </a:moveTo>
                            <a:lnTo>
                              <a:pt x="153" y="17"/>
                            </a:lnTo>
                            <a:lnTo>
                              <a:pt x="137" y="25"/>
                            </a:lnTo>
                            <a:lnTo>
                              <a:pt x="112" y="37"/>
                            </a:lnTo>
                            <a:lnTo>
                              <a:pt x="87" y="44"/>
                            </a:lnTo>
                            <a:lnTo>
                              <a:pt x="65" y="46"/>
                            </a:lnTo>
                            <a:lnTo>
                              <a:pt x="43" y="50"/>
                            </a:lnTo>
                            <a:lnTo>
                              <a:pt x="29" y="57"/>
                            </a:lnTo>
                            <a:lnTo>
                              <a:pt x="20" y="72"/>
                            </a:lnTo>
                            <a:lnTo>
                              <a:pt x="10" y="86"/>
                            </a:lnTo>
                            <a:lnTo>
                              <a:pt x="4" y="98"/>
                            </a:lnTo>
                            <a:lnTo>
                              <a:pt x="0" y="114"/>
                            </a:lnTo>
                            <a:lnTo>
                              <a:pt x="0" y="128"/>
                            </a:lnTo>
                            <a:lnTo>
                              <a:pt x="4" y="145"/>
                            </a:lnTo>
                            <a:lnTo>
                              <a:pt x="10" y="162"/>
                            </a:lnTo>
                            <a:lnTo>
                              <a:pt x="17" y="171"/>
                            </a:lnTo>
                            <a:lnTo>
                              <a:pt x="28" y="175"/>
                            </a:lnTo>
                            <a:lnTo>
                              <a:pt x="48" y="171"/>
                            </a:lnTo>
                            <a:lnTo>
                              <a:pt x="65" y="168"/>
                            </a:lnTo>
                            <a:lnTo>
                              <a:pt x="81" y="172"/>
                            </a:lnTo>
                            <a:lnTo>
                              <a:pt x="91" y="156"/>
                            </a:lnTo>
                            <a:lnTo>
                              <a:pt x="102" y="139"/>
                            </a:lnTo>
                            <a:lnTo>
                              <a:pt x="112" y="126"/>
                            </a:lnTo>
                            <a:lnTo>
                              <a:pt x="120" y="113"/>
                            </a:lnTo>
                            <a:lnTo>
                              <a:pt x="131" y="102"/>
                            </a:lnTo>
                            <a:lnTo>
                              <a:pt x="130" y="91"/>
                            </a:lnTo>
                            <a:lnTo>
                              <a:pt x="132" y="73"/>
                            </a:lnTo>
                            <a:lnTo>
                              <a:pt x="136" y="56"/>
                            </a:lnTo>
                            <a:lnTo>
                              <a:pt x="146" y="43"/>
                            </a:lnTo>
                            <a:lnTo>
                              <a:pt x="159" y="25"/>
                            </a:lnTo>
                            <a:lnTo>
                              <a:pt x="178" y="0"/>
                            </a:lnTo>
                            <a:close/>
                          </a:path>
                        </a:pathLst>
                      </a:custGeom>
                      <a:solidFill>
                        <a:srgbClr val="FFE0C0"/>
                      </a:solidFill>
                      <a:ln w="9525">
                        <a:noFill/>
                        <a:round/>
                        <a:headEnd/>
                        <a:tailEnd/>
                      </a:ln>
                    </p:spPr>
                    <p:txBody>
                      <a:bodyPr/>
                      <a:lstStyle/>
                      <a:p>
                        <a:endParaRPr lang="fr-FR"/>
                      </a:p>
                    </p:txBody>
                  </p:sp>
                </p:grpSp>
                <p:sp>
                  <p:nvSpPr>
                    <p:cNvPr id="137290" name="Freeform 74"/>
                    <p:cNvSpPr>
                      <a:spLocks/>
                    </p:cNvSpPr>
                    <p:nvPr/>
                  </p:nvSpPr>
                  <p:spPr bwMode="auto">
                    <a:xfrm>
                      <a:off x="4674" y="2740"/>
                      <a:ext cx="157" cy="636"/>
                    </a:xfrm>
                    <a:custGeom>
                      <a:avLst/>
                      <a:gdLst/>
                      <a:ahLst/>
                      <a:cxnLst>
                        <a:cxn ang="0">
                          <a:pos x="395" y="3"/>
                        </a:cxn>
                        <a:cxn ang="0">
                          <a:pos x="360" y="0"/>
                        </a:cxn>
                        <a:cxn ang="0">
                          <a:pos x="328" y="7"/>
                        </a:cxn>
                        <a:cxn ang="0">
                          <a:pos x="288" y="35"/>
                        </a:cxn>
                        <a:cxn ang="0">
                          <a:pos x="245" y="80"/>
                        </a:cxn>
                        <a:cxn ang="0">
                          <a:pos x="219" y="122"/>
                        </a:cxn>
                        <a:cxn ang="0">
                          <a:pos x="197" y="162"/>
                        </a:cxn>
                        <a:cxn ang="0">
                          <a:pos x="160" y="189"/>
                        </a:cxn>
                        <a:cxn ang="0">
                          <a:pos x="132" y="185"/>
                        </a:cxn>
                        <a:cxn ang="0">
                          <a:pos x="103" y="185"/>
                        </a:cxn>
                        <a:cxn ang="0">
                          <a:pos x="62" y="199"/>
                        </a:cxn>
                        <a:cxn ang="0">
                          <a:pos x="32" y="223"/>
                        </a:cxn>
                        <a:cxn ang="0">
                          <a:pos x="13" y="256"/>
                        </a:cxn>
                        <a:cxn ang="0">
                          <a:pos x="1" y="385"/>
                        </a:cxn>
                        <a:cxn ang="0">
                          <a:pos x="95" y="664"/>
                        </a:cxn>
                        <a:cxn ang="0">
                          <a:pos x="66" y="711"/>
                        </a:cxn>
                        <a:cxn ang="0">
                          <a:pos x="117" y="846"/>
                        </a:cxn>
                        <a:cxn ang="0">
                          <a:pos x="164" y="980"/>
                        </a:cxn>
                        <a:cxn ang="0">
                          <a:pos x="201" y="1170"/>
                        </a:cxn>
                        <a:cxn ang="0">
                          <a:pos x="234" y="1290"/>
                        </a:cxn>
                        <a:cxn ang="0">
                          <a:pos x="269" y="1393"/>
                        </a:cxn>
                        <a:cxn ang="0">
                          <a:pos x="288" y="1487"/>
                        </a:cxn>
                        <a:cxn ang="0">
                          <a:pos x="307" y="1608"/>
                        </a:cxn>
                        <a:cxn ang="0">
                          <a:pos x="323" y="1714"/>
                        </a:cxn>
                        <a:cxn ang="0">
                          <a:pos x="321" y="1810"/>
                        </a:cxn>
                        <a:cxn ang="0">
                          <a:pos x="324" y="1910"/>
                        </a:cxn>
                        <a:cxn ang="0">
                          <a:pos x="463" y="1797"/>
                        </a:cxn>
                        <a:cxn ang="0">
                          <a:pos x="458" y="1657"/>
                        </a:cxn>
                        <a:cxn ang="0">
                          <a:pos x="446" y="1529"/>
                        </a:cxn>
                        <a:cxn ang="0">
                          <a:pos x="427" y="1408"/>
                        </a:cxn>
                        <a:cxn ang="0">
                          <a:pos x="404" y="1258"/>
                        </a:cxn>
                        <a:cxn ang="0">
                          <a:pos x="378" y="1123"/>
                        </a:cxn>
                        <a:cxn ang="0">
                          <a:pos x="354" y="947"/>
                        </a:cxn>
                        <a:cxn ang="0">
                          <a:pos x="346" y="847"/>
                        </a:cxn>
                        <a:cxn ang="0">
                          <a:pos x="324" y="766"/>
                        </a:cxn>
                        <a:cxn ang="0">
                          <a:pos x="312" y="690"/>
                        </a:cxn>
                        <a:cxn ang="0">
                          <a:pos x="313" y="601"/>
                        </a:cxn>
                        <a:cxn ang="0">
                          <a:pos x="318" y="533"/>
                        </a:cxn>
                        <a:cxn ang="0">
                          <a:pos x="307" y="491"/>
                        </a:cxn>
                        <a:cxn ang="0">
                          <a:pos x="283" y="420"/>
                        </a:cxn>
                        <a:cxn ang="0">
                          <a:pos x="260" y="343"/>
                        </a:cxn>
                        <a:cxn ang="0">
                          <a:pos x="248" y="295"/>
                        </a:cxn>
                        <a:cxn ang="0">
                          <a:pos x="256" y="265"/>
                        </a:cxn>
                        <a:cxn ang="0">
                          <a:pos x="286" y="223"/>
                        </a:cxn>
                        <a:cxn ang="0">
                          <a:pos x="318" y="175"/>
                        </a:cxn>
                        <a:cxn ang="0">
                          <a:pos x="350" y="133"/>
                        </a:cxn>
                        <a:cxn ang="0">
                          <a:pos x="392" y="102"/>
                        </a:cxn>
                        <a:cxn ang="0">
                          <a:pos x="437" y="85"/>
                        </a:cxn>
                        <a:cxn ang="0">
                          <a:pos x="471" y="81"/>
                        </a:cxn>
                      </a:cxnLst>
                      <a:rect l="0" t="0" r="r" b="b"/>
                      <a:pathLst>
                        <a:path w="471" h="1910">
                          <a:moveTo>
                            <a:pt x="413" y="7"/>
                          </a:moveTo>
                          <a:lnTo>
                            <a:pt x="395" y="3"/>
                          </a:lnTo>
                          <a:lnTo>
                            <a:pt x="380" y="1"/>
                          </a:lnTo>
                          <a:lnTo>
                            <a:pt x="360" y="0"/>
                          </a:lnTo>
                          <a:lnTo>
                            <a:pt x="343" y="2"/>
                          </a:lnTo>
                          <a:lnTo>
                            <a:pt x="328" y="7"/>
                          </a:lnTo>
                          <a:lnTo>
                            <a:pt x="311" y="18"/>
                          </a:lnTo>
                          <a:lnTo>
                            <a:pt x="288" y="35"/>
                          </a:lnTo>
                          <a:lnTo>
                            <a:pt x="266" y="54"/>
                          </a:lnTo>
                          <a:lnTo>
                            <a:pt x="245" y="80"/>
                          </a:lnTo>
                          <a:lnTo>
                            <a:pt x="230" y="99"/>
                          </a:lnTo>
                          <a:lnTo>
                            <a:pt x="219" y="122"/>
                          </a:lnTo>
                          <a:lnTo>
                            <a:pt x="208" y="145"/>
                          </a:lnTo>
                          <a:lnTo>
                            <a:pt x="197" y="162"/>
                          </a:lnTo>
                          <a:lnTo>
                            <a:pt x="179" y="177"/>
                          </a:lnTo>
                          <a:lnTo>
                            <a:pt x="160" y="189"/>
                          </a:lnTo>
                          <a:lnTo>
                            <a:pt x="149" y="187"/>
                          </a:lnTo>
                          <a:lnTo>
                            <a:pt x="132" y="185"/>
                          </a:lnTo>
                          <a:lnTo>
                            <a:pt x="117" y="183"/>
                          </a:lnTo>
                          <a:lnTo>
                            <a:pt x="103" y="185"/>
                          </a:lnTo>
                          <a:lnTo>
                            <a:pt x="82" y="189"/>
                          </a:lnTo>
                          <a:lnTo>
                            <a:pt x="62" y="199"/>
                          </a:lnTo>
                          <a:lnTo>
                            <a:pt x="44" y="212"/>
                          </a:lnTo>
                          <a:lnTo>
                            <a:pt x="32" y="223"/>
                          </a:lnTo>
                          <a:lnTo>
                            <a:pt x="21" y="237"/>
                          </a:lnTo>
                          <a:lnTo>
                            <a:pt x="13" y="256"/>
                          </a:lnTo>
                          <a:lnTo>
                            <a:pt x="10" y="274"/>
                          </a:lnTo>
                          <a:lnTo>
                            <a:pt x="1" y="385"/>
                          </a:lnTo>
                          <a:lnTo>
                            <a:pt x="0" y="505"/>
                          </a:lnTo>
                          <a:lnTo>
                            <a:pt x="95" y="664"/>
                          </a:lnTo>
                          <a:lnTo>
                            <a:pt x="100" y="702"/>
                          </a:lnTo>
                          <a:lnTo>
                            <a:pt x="66" y="711"/>
                          </a:lnTo>
                          <a:lnTo>
                            <a:pt x="93" y="772"/>
                          </a:lnTo>
                          <a:lnTo>
                            <a:pt x="117" y="846"/>
                          </a:lnTo>
                          <a:lnTo>
                            <a:pt x="136" y="903"/>
                          </a:lnTo>
                          <a:lnTo>
                            <a:pt x="164" y="980"/>
                          </a:lnTo>
                          <a:lnTo>
                            <a:pt x="182" y="1075"/>
                          </a:lnTo>
                          <a:lnTo>
                            <a:pt x="201" y="1170"/>
                          </a:lnTo>
                          <a:lnTo>
                            <a:pt x="213" y="1237"/>
                          </a:lnTo>
                          <a:lnTo>
                            <a:pt x="234" y="1290"/>
                          </a:lnTo>
                          <a:lnTo>
                            <a:pt x="253" y="1346"/>
                          </a:lnTo>
                          <a:lnTo>
                            <a:pt x="269" y="1393"/>
                          </a:lnTo>
                          <a:lnTo>
                            <a:pt x="277" y="1435"/>
                          </a:lnTo>
                          <a:lnTo>
                            <a:pt x="288" y="1487"/>
                          </a:lnTo>
                          <a:lnTo>
                            <a:pt x="299" y="1547"/>
                          </a:lnTo>
                          <a:lnTo>
                            <a:pt x="307" y="1608"/>
                          </a:lnTo>
                          <a:lnTo>
                            <a:pt x="316" y="1661"/>
                          </a:lnTo>
                          <a:lnTo>
                            <a:pt x="323" y="1714"/>
                          </a:lnTo>
                          <a:lnTo>
                            <a:pt x="322" y="1756"/>
                          </a:lnTo>
                          <a:lnTo>
                            <a:pt x="321" y="1810"/>
                          </a:lnTo>
                          <a:lnTo>
                            <a:pt x="323" y="1860"/>
                          </a:lnTo>
                          <a:lnTo>
                            <a:pt x="324" y="1910"/>
                          </a:lnTo>
                          <a:lnTo>
                            <a:pt x="468" y="1910"/>
                          </a:lnTo>
                          <a:lnTo>
                            <a:pt x="463" y="1797"/>
                          </a:lnTo>
                          <a:lnTo>
                            <a:pt x="459" y="1726"/>
                          </a:lnTo>
                          <a:lnTo>
                            <a:pt x="458" y="1657"/>
                          </a:lnTo>
                          <a:lnTo>
                            <a:pt x="454" y="1587"/>
                          </a:lnTo>
                          <a:lnTo>
                            <a:pt x="446" y="1529"/>
                          </a:lnTo>
                          <a:lnTo>
                            <a:pt x="437" y="1471"/>
                          </a:lnTo>
                          <a:lnTo>
                            <a:pt x="427" y="1408"/>
                          </a:lnTo>
                          <a:lnTo>
                            <a:pt x="418" y="1340"/>
                          </a:lnTo>
                          <a:lnTo>
                            <a:pt x="404" y="1258"/>
                          </a:lnTo>
                          <a:lnTo>
                            <a:pt x="393" y="1191"/>
                          </a:lnTo>
                          <a:lnTo>
                            <a:pt x="378" y="1123"/>
                          </a:lnTo>
                          <a:lnTo>
                            <a:pt x="356" y="1016"/>
                          </a:lnTo>
                          <a:lnTo>
                            <a:pt x="354" y="947"/>
                          </a:lnTo>
                          <a:lnTo>
                            <a:pt x="350" y="879"/>
                          </a:lnTo>
                          <a:lnTo>
                            <a:pt x="346" y="847"/>
                          </a:lnTo>
                          <a:lnTo>
                            <a:pt x="335" y="809"/>
                          </a:lnTo>
                          <a:lnTo>
                            <a:pt x="324" y="766"/>
                          </a:lnTo>
                          <a:lnTo>
                            <a:pt x="316" y="728"/>
                          </a:lnTo>
                          <a:lnTo>
                            <a:pt x="312" y="690"/>
                          </a:lnTo>
                          <a:lnTo>
                            <a:pt x="310" y="650"/>
                          </a:lnTo>
                          <a:lnTo>
                            <a:pt x="313" y="601"/>
                          </a:lnTo>
                          <a:lnTo>
                            <a:pt x="316" y="564"/>
                          </a:lnTo>
                          <a:lnTo>
                            <a:pt x="318" y="533"/>
                          </a:lnTo>
                          <a:lnTo>
                            <a:pt x="316" y="516"/>
                          </a:lnTo>
                          <a:lnTo>
                            <a:pt x="307" y="491"/>
                          </a:lnTo>
                          <a:lnTo>
                            <a:pt x="296" y="458"/>
                          </a:lnTo>
                          <a:lnTo>
                            <a:pt x="283" y="420"/>
                          </a:lnTo>
                          <a:lnTo>
                            <a:pt x="269" y="378"/>
                          </a:lnTo>
                          <a:lnTo>
                            <a:pt x="260" y="343"/>
                          </a:lnTo>
                          <a:lnTo>
                            <a:pt x="253" y="315"/>
                          </a:lnTo>
                          <a:lnTo>
                            <a:pt x="248" y="295"/>
                          </a:lnTo>
                          <a:lnTo>
                            <a:pt x="245" y="277"/>
                          </a:lnTo>
                          <a:lnTo>
                            <a:pt x="256" y="265"/>
                          </a:lnTo>
                          <a:lnTo>
                            <a:pt x="271" y="246"/>
                          </a:lnTo>
                          <a:lnTo>
                            <a:pt x="286" y="223"/>
                          </a:lnTo>
                          <a:lnTo>
                            <a:pt x="301" y="202"/>
                          </a:lnTo>
                          <a:lnTo>
                            <a:pt x="318" y="175"/>
                          </a:lnTo>
                          <a:lnTo>
                            <a:pt x="335" y="151"/>
                          </a:lnTo>
                          <a:lnTo>
                            <a:pt x="350" y="133"/>
                          </a:lnTo>
                          <a:lnTo>
                            <a:pt x="370" y="117"/>
                          </a:lnTo>
                          <a:lnTo>
                            <a:pt x="392" y="102"/>
                          </a:lnTo>
                          <a:lnTo>
                            <a:pt x="414" y="92"/>
                          </a:lnTo>
                          <a:lnTo>
                            <a:pt x="437" y="85"/>
                          </a:lnTo>
                          <a:lnTo>
                            <a:pt x="458" y="81"/>
                          </a:lnTo>
                          <a:lnTo>
                            <a:pt x="471" y="81"/>
                          </a:lnTo>
                          <a:lnTo>
                            <a:pt x="413" y="7"/>
                          </a:lnTo>
                          <a:close/>
                        </a:path>
                      </a:pathLst>
                    </a:custGeom>
                    <a:solidFill>
                      <a:srgbClr val="FFA040"/>
                    </a:solidFill>
                    <a:ln w="9525">
                      <a:noFill/>
                      <a:round/>
                      <a:headEnd/>
                      <a:tailEnd/>
                    </a:ln>
                  </p:spPr>
                  <p:txBody>
                    <a:bodyPr/>
                    <a:lstStyle/>
                    <a:p>
                      <a:endParaRPr lang="fr-FR"/>
                    </a:p>
                  </p:txBody>
                </p:sp>
              </p:grpSp>
              <p:sp>
                <p:nvSpPr>
                  <p:cNvPr id="137291" name="Freeform 75"/>
                  <p:cNvSpPr>
                    <a:spLocks/>
                  </p:cNvSpPr>
                  <p:nvPr/>
                </p:nvSpPr>
                <p:spPr bwMode="auto">
                  <a:xfrm>
                    <a:off x="4630" y="2829"/>
                    <a:ext cx="93" cy="143"/>
                  </a:xfrm>
                  <a:custGeom>
                    <a:avLst/>
                    <a:gdLst/>
                    <a:ahLst/>
                    <a:cxnLst>
                      <a:cxn ang="0">
                        <a:pos x="8" y="169"/>
                      </a:cxn>
                      <a:cxn ang="0">
                        <a:pos x="19" y="141"/>
                      </a:cxn>
                      <a:cxn ang="0">
                        <a:pos x="32" y="117"/>
                      </a:cxn>
                      <a:cxn ang="0">
                        <a:pos x="47" y="95"/>
                      </a:cxn>
                      <a:cxn ang="0">
                        <a:pos x="64" y="69"/>
                      </a:cxn>
                      <a:cxn ang="0">
                        <a:pos x="82" y="47"/>
                      </a:cxn>
                      <a:cxn ang="0">
                        <a:pos x="103" y="27"/>
                      </a:cxn>
                      <a:cxn ang="0">
                        <a:pos x="120" y="11"/>
                      </a:cxn>
                      <a:cxn ang="0">
                        <a:pos x="134" y="5"/>
                      </a:cxn>
                      <a:cxn ang="0">
                        <a:pos x="148" y="2"/>
                      </a:cxn>
                      <a:cxn ang="0">
                        <a:pos x="161" y="0"/>
                      </a:cxn>
                      <a:cxn ang="0">
                        <a:pos x="164" y="0"/>
                      </a:cxn>
                      <a:cxn ang="0">
                        <a:pos x="178" y="4"/>
                      </a:cxn>
                      <a:cxn ang="0">
                        <a:pos x="193" y="11"/>
                      </a:cxn>
                      <a:cxn ang="0">
                        <a:pos x="204" y="21"/>
                      </a:cxn>
                      <a:cxn ang="0">
                        <a:pos x="223" y="41"/>
                      </a:cxn>
                      <a:cxn ang="0">
                        <a:pos x="238" y="59"/>
                      </a:cxn>
                      <a:cxn ang="0">
                        <a:pos x="253" y="80"/>
                      </a:cxn>
                      <a:cxn ang="0">
                        <a:pos x="264" y="104"/>
                      </a:cxn>
                      <a:cxn ang="0">
                        <a:pos x="272" y="130"/>
                      </a:cxn>
                      <a:cxn ang="0">
                        <a:pos x="277" y="157"/>
                      </a:cxn>
                      <a:cxn ang="0">
                        <a:pos x="280" y="188"/>
                      </a:cxn>
                      <a:cxn ang="0">
                        <a:pos x="281" y="221"/>
                      </a:cxn>
                      <a:cxn ang="0">
                        <a:pos x="277" y="245"/>
                      </a:cxn>
                      <a:cxn ang="0">
                        <a:pos x="267" y="279"/>
                      </a:cxn>
                      <a:cxn ang="0">
                        <a:pos x="262" y="301"/>
                      </a:cxn>
                      <a:cxn ang="0">
                        <a:pos x="255" y="331"/>
                      </a:cxn>
                      <a:cxn ang="0">
                        <a:pos x="245" y="358"/>
                      </a:cxn>
                      <a:cxn ang="0">
                        <a:pos x="231" y="381"/>
                      </a:cxn>
                      <a:cxn ang="0">
                        <a:pos x="216" y="398"/>
                      </a:cxn>
                      <a:cxn ang="0">
                        <a:pos x="200" y="412"/>
                      </a:cxn>
                      <a:cxn ang="0">
                        <a:pos x="183" y="420"/>
                      </a:cxn>
                      <a:cxn ang="0">
                        <a:pos x="163" y="425"/>
                      </a:cxn>
                      <a:cxn ang="0">
                        <a:pos x="141" y="427"/>
                      </a:cxn>
                      <a:cxn ang="0">
                        <a:pos x="118" y="428"/>
                      </a:cxn>
                      <a:cxn ang="0">
                        <a:pos x="96" y="425"/>
                      </a:cxn>
                      <a:cxn ang="0">
                        <a:pos x="75" y="422"/>
                      </a:cxn>
                      <a:cxn ang="0">
                        <a:pos x="60" y="414"/>
                      </a:cxn>
                      <a:cxn ang="0">
                        <a:pos x="48" y="404"/>
                      </a:cxn>
                      <a:cxn ang="0">
                        <a:pos x="38" y="393"/>
                      </a:cxn>
                      <a:cxn ang="0">
                        <a:pos x="27" y="375"/>
                      </a:cxn>
                      <a:cxn ang="0">
                        <a:pos x="19" y="351"/>
                      </a:cxn>
                      <a:cxn ang="0">
                        <a:pos x="11" y="324"/>
                      </a:cxn>
                      <a:cxn ang="0">
                        <a:pos x="6" y="306"/>
                      </a:cxn>
                      <a:cxn ang="0">
                        <a:pos x="3" y="284"/>
                      </a:cxn>
                      <a:cxn ang="0">
                        <a:pos x="1" y="255"/>
                      </a:cxn>
                      <a:cxn ang="0">
                        <a:pos x="0" y="227"/>
                      </a:cxn>
                      <a:cxn ang="0">
                        <a:pos x="3" y="195"/>
                      </a:cxn>
                      <a:cxn ang="0">
                        <a:pos x="8" y="169"/>
                      </a:cxn>
                    </a:cxnLst>
                    <a:rect l="0" t="0" r="r" b="b"/>
                    <a:pathLst>
                      <a:path w="281" h="428">
                        <a:moveTo>
                          <a:pt x="8" y="169"/>
                        </a:moveTo>
                        <a:lnTo>
                          <a:pt x="19" y="141"/>
                        </a:lnTo>
                        <a:lnTo>
                          <a:pt x="32" y="117"/>
                        </a:lnTo>
                        <a:lnTo>
                          <a:pt x="47" y="95"/>
                        </a:lnTo>
                        <a:lnTo>
                          <a:pt x="64" y="69"/>
                        </a:lnTo>
                        <a:lnTo>
                          <a:pt x="82" y="47"/>
                        </a:lnTo>
                        <a:lnTo>
                          <a:pt x="103" y="27"/>
                        </a:lnTo>
                        <a:lnTo>
                          <a:pt x="120" y="11"/>
                        </a:lnTo>
                        <a:lnTo>
                          <a:pt x="134" y="5"/>
                        </a:lnTo>
                        <a:lnTo>
                          <a:pt x="148" y="2"/>
                        </a:lnTo>
                        <a:lnTo>
                          <a:pt x="161" y="0"/>
                        </a:lnTo>
                        <a:lnTo>
                          <a:pt x="164" y="0"/>
                        </a:lnTo>
                        <a:lnTo>
                          <a:pt x="178" y="4"/>
                        </a:lnTo>
                        <a:lnTo>
                          <a:pt x="193" y="11"/>
                        </a:lnTo>
                        <a:lnTo>
                          <a:pt x="204" y="21"/>
                        </a:lnTo>
                        <a:lnTo>
                          <a:pt x="223" y="41"/>
                        </a:lnTo>
                        <a:lnTo>
                          <a:pt x="238" y="59"/>
                        </a:lnTo>
                        <a:lnTo>
                          <a:pt x="253" y="80"/>
                        </a:lnTo>
                        <a:lnTo>
                          <a:pt x="264" y="104"/>
                        </a:lnTo>
                        <a:lnTo>
                          <a:pt x="272" y="130"/>
                        </a:lnTo>
                        <a:lnTo>
                          <a:pt x="277" y="157"/>
                        </a:lnTo>
                        <a:lnTo>
                          <a:pt x="280" y="188"/>
                        </a:lnTo>
                        <a:lnTo>
                          <a:pt x="281" y="221"/>
                        </a:lnTo>
                        <a:lnTo>
                          <a:pt x="277" y="245"/>
                        </a:lnTo>
                        <a:lnTo>
                          <a:pt x="267" y="279"/>
                        </a:lnTo>
                        <a:lnTo>
                          <a:pt x="262" y="301"/>
                        </a:lnTo>
                        <a:lnTo>
                          <a:pt x="255" y="331"/>
                        </a:lnTo>
                        <a:lnTo>
                          <a:pt x="245" y="358"/>
                        </a:lnTo>
                        <a:lnTo>
                          <a:pt x="231" y="381"/>
                        </a:lnTo>
                        <a:lnTo>
                          <a:pt x="216" y="398"/>
                        </a:lnTo>
                        <a:lnTo>
                          <a:pt x="200" y="412"/>
                        </a:lnTo>
                        <a:lnTo>
                          <a:pt x="183" y="420"/>
                        </a:lnTo>
                        <a:lnTo>
                          <a:pt x="163" y="425"/>
                        </a:lnTo>
                        <a:lnTo>
                          <a:pt x="141" y="427"/>
                        </a:lnTo>
                        <a:lnTo>
                          <a:pt x="118" y="428"/>
                        </a:lnTo>
                        <a:lnTo>
                          <a:pt x="96" y="425"/>
                        </a:lnTo>
                        <a:lnTo>
                          <a:pt x="75" y="422"/>
                        </a:lnTo>
                        <a:lnTo>
                          <a:pt x="60" y="414"/>
                        </a:lnTo>
                        <a:lnTo>
                          <a:pt x="48" y="404"/>
                        </a:lnTo>
                        <a:lnTo>
                          <a:pt x="38" y="393"/>
                        </a:lnTo>
                        <a:lnTo>
                          <a:pt x="27" y="375"/>
                        </a:lnTo>
                        <a:lnTo>
                          <a:pt x="19" y="351"/>
                        </a:lnTo>
                        <a:lnTo>
                          <a:pt x="11" y="324"/>
                        </a:lnTo>
                        <a:lnTo>
                          <a:pt x="6" y="306"/>
                        </a:lnTo>
                        <a:lnTo>
                          <a:pt x="3" y="284"/>
                        </a:lnTo>
                        <a:lnTo>
                          <a:pt x="1" y="255"/>
                        </a:lnTo>
                        <a:lnTo>
                          <a:pt x="0" y="227"/>
                        </a:lnTo>
                        <a:lnTo>
                          <a:pt x="3" y="195"/>
                        </a:lnTo>
                        <a:lnTo>
                          <a:pt x="8" y="169"/>
                        </a:lnTo>
                        <a:close/>
                      </a:path>
                    </a:pathLst>
                  </a:custGeom>
                  <a:solidFill>
                    <a:srgbClr val="E07000"/>
                  </a:solidFill>
                  <a:ln w="9525">
                    <a:noFill/>
                    <a:round/>
                    <a:headEnd/>
                    <a:tailEnd/>
                  </a:ln>
                </p:spPr>
                <p:txBody>
                  <a:bodyPr/>
                  <a:lstStyle/>
                  <a:p>
                    <a:endParaRPr lang="fr-FR"/>
                  </a:p>
                </p:txBody>
              </p:sp>
            </p:grpSp>
            <p:grpSp>
              <p:nvGrpSpPr>
                <p:cNvPr id="19" name="Group 76"/>
                <p:cNvGrpSpPr>
                  <a:grpSpLocks/>
                </p:cNvGrpSpPr>
                <p:nvPr/>
              </p:nvGrpSpPr>
              <p:grpSpPr bwMode="auto">
                <a:xfrm>
                  <a:off x="4713" y="2910"/>
                  <a:ext cx="72" cy="309"/>
                  <a:chOff x="4713" y="2910"/>
                  <a:chExt cx="72" cy="309"/>
                </a:xfrm>
              </p:grpSpPr>
              <p:sp>
                <p:nvSpPr>
                  <p:cNvPr id="137293" name="Freeform 77"/>
                  <p:cNvSpPr>
                    <a:spLocks/>
                  </p:cNvSpPr>
                  <p:nvPr/>
                </p:nvSpPr>
                <p:spPr bwMode="auto">
                  <a:xfrm>
                    <a:off x="4755" y="2910"/>
                    <a:ext cx="25" cy="65"/>
                  </a:xfrm>
                  <a:custGeom>
                    <a:avLst/>
                    <a:gdLst/>
                    <a:ahLst/>
                    <a:cxnLst>
                      <a:cxn ang="0">
                        <a:pos x="70" y="0"/>
                      </a:cxn>
                      <a:cxn ang="0">
                        <a:pos x="52" y="1"/>
                      </a:cxn>
                      <a:cxn ang="0">
                        <a:pos x="38" y="6"/>
                      </a:cxn>
                      <a:cxn ang="0">
                        <a:pos x="26" y="13"/>
                      </a:cxn>
                      <a:cxn ang="0">
                        <a:pos x="16" y="28"/>
                      </a:cxn>
                      <a:cxn ang="0">
                        <a:pos x="10" y="45"/>
                      </a:cxn>
                      <a:cxn ang="0">
                        <a:pos x="5" y="63"/>
                      </a:cxn>
                      <a:cxn ang="0">
                        <a:pos x="2" y="81"/>
                      </a:cxn>
                      <a:cxn ang="0">
                        <a:pos x="0" y="102"/>
                      </a:cxn>
                      <a:cxn ang="0">
                        <a:pos x="3" y="128"/>
                      </a:cxn>
                      <a:cxn ang="0">
                        <a:pos x="9" y="149"/>
                      </a:cxn>
                      <a:cxn ang="0">
                        <a:pos x="18" y="169"/>
                      </a:cxn>
                      <a:cxn ang="0">
                        <a:pos x="27" y="178"/>
                      </a:cxn>
                      <a:cxn ang="0">
                        <a:pos x="41" y="186"/>
                      </a:cxn>
                      <a:cxn ang="0">
                        <a:pos x="57" y="193"/>
                      </a:cxn>
                      <a:cxn ang="0">
                        <a:pos x="70" y="197"/>
                      </a:cxn>
                      <a:cxn ang="0">
                        <a:pos x="68" y="169"/>
                      </a:cxn>
                      <a:cxn ang="0">
                        <a:pos x="67" y="134"/>
                      </a:cxn>
                      <a:cxn ang="0">
                        <a:pos x="71" y="89"/>
                      </a:cxn>
                      <a:cxn ang="0">
                        <a:pos x="73" y="50"/>
                      </a:cxn>
                      <a:cxn ang="0">
                        <a:pos x="75" y="21"/>
                      </a:cxn>
                      <a:cxn ang="0">
                        <a:pos x="70" y="0"/>
                      </a:cxn>
                    </a:cxnLst>
                    <a:rect l="0" t="0" r="r" b="b"/>
                    <a:pathLst>
                      <a:path w="75" h="197">
                        <a:moveTo>
                          <a:pt x="70" y="0"/>
                        </a:moveTo>
                        <a:lnTo>
                          <a:pt x="52" y="1"/>
                        </a:lnTo>
                        <a:lnTo>
                          <a:pt x="38" y="6"/>
                        </a:lnTo>
                        <a:lnTo>
                          <a:pt x="26" y="13"/>
                        </a:lnTo>
                        <a:lnTo>
                          <a:pt x="16" y="28"/>
                        </a:lnTo>
                        <a:lnTo>
                          <a:pt x="10" y="45"/>
                        </a:lnTo>
                        <a:lnTo>
                          <a:pt x="5" y="63"/>
                        </a:lnTo>
                        <a:lnTo>
                          <a:pt x="2" y="81"/>
                        </a:lnTo>
                        <a:lnTo>
                          <a:pt x="0" y="102"/>
                        </a:lnTo>
                        <a:lnTo>
                          <a:pt x="3" y="128"/>
                        </a:lnTo>
                        <a:lnTo>
                          <a:pt x="9" y="149"/>
                        </a:lnTo>
                        <a:lnTo>
                          <a:pt x="18" y="169"/>
                        </a:lnTo>
                        <a:lnTo>
                          <a:pt x="27" y="178"/>
                        </a:lnTo>
                        <a:lnTo>
                          <a:pt x="41" y="186"/>
                        </a:lnTo>
                        <a:lnTo>
                          <a:pt x="57" y="193"/>
                        </a:lnTo>
                        <a:lnTo>
                          <a:pt x="70" y="197"/>
                        </a:lnTo>
                        <a:lnTo>
                          <a:pt x="68" y="169"/>
                        </a:lnTo>
                        <a:lnTo>
                          <a:pt x="67" y="134"/>
                        </a:lnTo>
                        <a:lnTo>
                          <a:pt x="71" y="89"/>
                        </a:lnTo>
                        <a:lnTo>
                          <a:pt x="73" y="50"/>
                        </a:lnTo>
                        <a:lnTo>
                          <a:pt x="75" y="21"/>
                        </a:lnTo>
                        <a:lnTo>
                          <a:pt x="70" y="0"/>
                        </a:lnTo>
                        <a:close/>
                      </a:path>
                    </a:pathLst>
                  </a:custGeom>
                  <a:solidFill>
                    <a:srgbClr val="C0C0FF"/>
                  </a:solidFill>
                  <a:ln w="9525">
                    <a:noFill/>
                    <a:round/>
                    <a:headEnd/>
                    <a:tailEnd/>
                  </a:ln>
                </p:spPr>
                <p:txBody>
                  <a:bodyPr/>
                  <a:lstStyle/>
                  <a:p>
                    <a:endParaRPr lang="fr-FR"/>
                  </a:p>
                </p:txBody>
              </p:sp>
              <p:sp>
                <p:nvSpPr>
                  <p:cNvPr id="137294" name="Freeform 78"/>
                  <p:cNvSpPr>
                    <a:spLocks/>
                  </p:cNvSpPr>
                  <p:nvPr/>
                </p:nvSpPr>
                <p:spPr bwMode="auto">
                  <a:xfrm>
                    <a:off x="4713" y="2988"/>
                    <a:ext cx="36" cy="67"/>
                  </a:xfrm>
                  <a:custGeom>
                    <a:avLst/>
                    <a:gdLst/>
                    <a:ahLst/>
                    <a:cxnLst>
                      <a:cxn ang="0">
                        <a:pos x="19" y="0"/>
                      </a:cxn>
                      <a:cxn ang="0">
                        <a:pos x="33" y="4"/>
                      </a:cxn>
                      <a:cxn ang="0">
                        <a:pos x="52" y="11"/>
                      </a:cxn>
                      <a:cxn ang="0">
                        <a:pos x="68" y="24"/>
                      </a:cxn>
                      <a:cxn ang="0">
                        <a:pos x="80" y="37"/>
                      </a:cxn>
                      <a:cxn ang="0">
                        <a:pos x="90" y="55"/>
                      </a:cxn>
                      <a:cxn ang="0">
                        <a:pos x="100" y="78"/>
                      </a:cxn>
                      <a:cxn ang="0">
                        <a:pos x="103" y="100"/>
                      </a:cxn>
                      <a:cxn ang="0">
                        <a:pos x="106" y="129"/>
                      </a:cxn>
                      <a:cxn ang="0">
                        <a:pos x="103" y="149"/>
                      </a:cxn>
                      <a:cxn ang="0">
                        <a:pos x="98" y="168"/>
                      </a:cxn>
                      <a:cxn ang="0">
                        <a:pos x="89" y="186"/>
                      </a:cxn>
                      <a:cxn ang="0">
                        <a:pos x="80" y="200"/>
                      </a:cxn>
                      <a:cxn ang="0">
                        <a:pos x="68" y="194"/>
                      </a:cxn>
                      <a:cxn ang="0">
                        <a:pos x="52" y="185"/>
                      </a:cxn>
                      <a:cxn ang="0">
                        <a:pos x="42" y="178"/>
                      </a:cxn>
                      <a:cxn ang="0">
                        <a:pos x="30" y="164"/>
                      </a:cxn>
                      <a:cxn ang="0">
                        <a:pos x="24" y="153"/>
                      </a:cxn>
                      <a:cxn ang="0">
                        <a:pos x="15" y="136"/>
                      </a:cxn>
                      <a:cxn ang="0">
                        <a:pos x="9" y="114"/>
                      </a:cxn>
                      <a:cxn ang="0">
                        <a:pos x="4" y="92"/>
                      </a:cxn>
                      <a:cxn ang="0">
                        <a:pos x="2" y="72"/>
                      </a:cxn>
                      <a:cxn ang="0">
                        <a:pos x="0" y="48"/>
                      </a:cxn>
                      <a:cxn ang="0">
                        <a:pos x="5" y="29"/>
                      </a:cxn>
                      <a:cxn ang="0">
                        <a:pos x="11" y="11"/>
                      </a:cxn>
                      <a:cxn ang="0">
                        <a:pos x="19" y="0"/>
                      </a:cxn>
                    </a:cxnLst>
                    <a:rect l="0" t="0" r="r" b="b"/>
                    <a:pathLst>
                      <a:path w="106" h="200">
                        <a:moveTo>
                          <a:pt x="19" y="0"/>
                        </a:moveTo>
                        <a:lnTo>
                          <a:pt x="33" y="4"/>
                        </a:lnTo>
                        <a:lnTo>
                          <a:pt x="52" y="11"/>
                        </a:lnTo>
                        <a:lnTo>
                          <a:pt x="68" y="24"/>
                        </a:lnTo>
                        <a:lnTo>
                          <a:pt x="80" y="37"/>
                        </a:lnTo>
                        <a:lnTo>
                          <a:pt x="90" y="55"/>
                        </a:lnTo>
                        <a:lnTo>
                          <a:pt x="100" y="78"/>
                        </a:lnTo>
                        <a:lnTo>
                          <a:pt x="103" y="100"/>
                        </a:lnTo>
                        <a:lnTo>
                          <a:pt x="106" y="129"/>
                        </a:lnTo>
                        <a:lnTo>
                          <a:pt x="103" y="149"/>
                        </a:lnTo>
                        <a:lnTo>
                          <a:pt x="98" y="168"/>
                        </a:lnTo>
                        <a:lnTo>
                          <a:pt x="89" y="186"/>
                        </a:lnTo>
                        <a:lnTo>
                          <a:pt x="80" y="200"/>
                        </a:lnTo>
                        <a:lnTo>
                          <a:pt x="68" y="194"/>
                        </a:lnTo>
                        <a:lnTo>
                          <a:pt x="52" y="185"/>
                        </a:lnTo>
                        <a:lnTo>
                          <a:pt x="42" y="178"/>
                        </a:lnTo>
                        <a:lnTo>
                          <a:pt x="30" y="164"/>
                        </a:lnTo>
                        <a:lnTo>
                          <a:pt x="24" y="153"/>
                        </a:lnTo>
                        <a:lnTo>
                          <a:pt x="15" y="136"/>
                        </a:lnTo>
                        <a:lnTo>
                          <a:pt x="9" y="114"/>
                        </a:lnTo>
                        <a:lnTo>
                          <a:pt x="4" y="92"/>
                        </a:lnTo>
                        <a:lnTo>
                          <a:pt x="2" y="72"/>
                        </a:lnTo>
                        <a:lnTo>
                          <a:pt x="0" y="48"/>
                        </a:lnTo>
                        <a:lnTo>
                          <a:pt x="5" y="29"/>
                        </a:lnTo>
                        <a:lnTo>
                          <a:pt x="11" y="11"/>
                        </a:lnTo>
                        <a:lnTo>
                          <a:pt x="19" y="0"/>
                        </a:lnTo>
                        <a:close/>
                      </a:path>
                    </a:pathLst>
                  </a:custGeom>
                  <a:solidFill>
                    <a:srgbClr val="C0C0FF"/>
                  </a:solidFill>
                  <a:ln w="9525">
                    <a:noFill/>
                    <a:round/>
                    <a:headEnd/>
                    <a:tailEnd/>
                  </a:ln>
                </p:spPr>
                <p:txBody>
                  <a:bodyPr/>
                  <a:lstStyle/>
                  <a:p>
                    <a:endParaRPr lang="fr-FR"/>
                  </a:p>
                </p:txBody>
              </p:sp>
              <p:sp>
                <p:nvSpPr>
                  <p:cNvPr id="137295" name="Freeform 79"/>
                  <p:cNvSpPr>
                    <a:spLocks/>
                  </p:cNvSpPr>
                  <p:nvPr/>
                </p:nvSpPr>
                <p:spPr bwMode="auto">
                  <a:xfrm>
                    <a:off x="4750" y="3140"/>
                    <a:ext cx="35" cy="79"/>
                  </a:xfrm>
                  <a:custGeom>
                    <a:avLst/>
                    <a:gdLst/>
                    <a:ahLst/>
                    <a:cxnLst>
                      <a:cxn ang="0">
                        <a:pos x="0" y="0"/>
                      </a:cxn>
                      <a:cxn ang="0">
                        <a:pos x="18" y="0"/>
                      </a:cxn>
                      <a:cxn ang="0">
                        <a:pos x="30" y="4"/>
                      </a:cxn>
                      <a:cxn ang="0">
                        <a:pos x="41" y="10"/>
                      </a:cxn>
                      <a:cxn ang="0">
                        <a:pos x="52" y="20"/>
                      </a:cxn>
                      <a:cxn ang="0">
                        <a:pos x="63" y="33"/>
                      </a:cxn>
                      <a:cxn ang="0">
                        <a:pos x="72" y="49"/>
                      </a:cxn>
                      <a:cxn ang="0">
                        <a:pos x="79" y="65"/>
                      </a:cxn>
                      <a:cxn ang="0">
                        <a:pos x="87" y="89"/>
                      </a:cxn>
                      <a:cxn ang="0">
                        <a:pos x="88" y="111"/>
                      </a:cxn>
                      <a:cxn ang="0">
                        <a:pos x="92" y="128"/>
                      </a:cxn>
                      <a:cxn ang="0">
                        <a:pos x="98" y="142"/>
                      </a:cxn>
                      <a:cxn ang="0">
                        <a:pos x="103" y="153"/>
                      </a:cxn>
                      <a:cxn ang="0">
                        <a:pos x="105" y="169"/>
                      </a:cxn>
                      <a:cxn ang="0">
                        <a:pos x="103" y="185"/>
                      </a:cxn>
                      <a:cxn ang="0">
                        <a:pos x="95" y="202"/>
                      </a:cxn>
                      <a:cxn ang="0">
                        <a:pos x="87" y="218"/>
                      </a:cxn>
                      <a:cxn ang="0">
                        <a:pos x="79" y="229"/>
                      </a:cxn>
                      <a:cxn ang="0">
                        <a:pos x="72" y="236"/>
                      </a:cxn>
                      <a:cxn ang="0">
                        <a:pos x="63" y="239"/>
                      </a:cxn>
                      <a:cxn ang="0">
                        <a:pos x="54" y="236"/>
                      </a:cxn>
                      <a:cxn ang="0">
                        <a:pos x="49" y="233"/>
                      </a:cxn>
                      <a:cxn ang="0">
                        <a:pos x="38" y="191"/>
                      </a:cxn>
                      <a:cxn ang="0">
                        <a:pos x="34" y="171"/>
                      </a:cxn>
                      <a:cxn ang="0">
                        <a:pos x="29" y="143"/>
                      </a:cxn>
                      <a:cxn ang="0">
                        <a:pos x="24" y="109"/>
                      </a:cxn>
                      <a:cxn ang="0">
                        <a:pos x="17" y="82"/>
                      </a:cxn>
                      <a:cxn ang="0">
                        <a:pos x="11" y="53"/>
                      </a:cxn>
                      <a:cxn ang="0">
                        <a:pos x="5" y="27"/>
                      </a:cxn>
                      <a:cxn ang="0">
                        <a:pos x="0" y="0"/>
                      </a:cxn>
                    </a:cxnLst>
                    <a:rect l="0" t="0" r="r" b="b"/>
                    <a:pathLst>
                      <a:path w="105" h="239">
                        <a:moveTo>
                          <a:pt x="0" y="0"/>
                        </a:moveTo>
                        <a:lnTo>
                          <a:pt x="18" y="0"/>
                        </a:lnTo>
                        <a:lnTo>
                          <a:pt x="30" y="4"/>
                        </a:lnTo>
                        <a:lnTo>
                          <a:pt x="41" y="10"/>
                        </a:lnTo>
                        <a:lnTo>
                          <a:pt x="52" y="20"/>
                        </a:lnTo>
                        <a:lnTo>
                          <a:pt x="63" y="33"/>
                        </a:lnTo>
                        <a:lnTo>
                          <a:pt x="72" y="49"/>
                        </a:lnTo>
                        <a:lnTo>
                          <a:pt x="79" y="65"/>
                        </a:lnTo>
                        <a:lnTo>
                          <a:pt x="87" y="89"/>
                        </a:lnTo>
                        <a:lnTo>
                          <a:pt x="88" y="111"/>
                        </a:lnTo>
                        <a:lnTo>
                          <a:pt x="92" y="128"/>
                        </a:lnTo>
                        <a:lnTo>
                          <a:pt x="98" y="142"/>
                        </a:lnTo>
                        <a:lnTo>
                          <a:pt x="103" y="153"/>
                        </a:lnTo>
                        <a:lnTo>
                          <a:pt x="105" y="169"/>
                        </a:lnTo>
                        <a:lnTo>
                          <a:pt x="103" y="185"/>
                        </a:lnTo>
                        <a:lnTo>
                          <a:pt x="95" y="202"/>
                        </a:lnTo>
                        <a:lnTo>
                          <a:pt x="87" y="218"/>
                        </a:lnTo>
                        <a:lnTo>
                          <a:pt x="79" y="229"/>
                        </a:lnTo>
                        <a:lnTo>
                          <a:pt x="72" y="236"/>
                        </a:lnTo>
                        <a:lnTo>
                          <a:pt x="63" y="239"/>
                        </a:lnTo>
                        <a:lnTo>
                          <a:pt x="54" y="236"/>
                        </a:lnTo>
                        <a:lnTo>
                          <a:pt x="49" y="233"/>
                        </a:lnTo>
                        <a:lnTo>
                          <a:pt x="38" y="191"/>
                        </a:lnTo>
                        <a:lnTo>
                          <a:pt x="34" y="171"/>
                        </a:lnTo>
                        <a:lnTo>
                          <a:pt x="29" y="143"/>
                        </a:lnTo>
                        <a:lnTo>
                          <a:pt x="24" y="109"/>
                        </a:lnTo>
                        <a:lnTo>
                          <a:pt x="17" y="82"/>
                        </a:lnTo>
                        <a:lnTo>
                          <a:pt x="11" y="53"/>
                        </a:lnTo>
                        <a:lnTo>
                          <a:pt x="5" y="27"/>
                        </a:lnTo>
                        <a:lnTo>
                          <a:pt x="0" y="0"/>
                        </a:lnTo>
                        <a:close/>
                      </a:path>
                    </a:pathLst>
                  </a:custGeom>
                  <a:solidFill>
                    <a:srgbClr val="C0C0FF"/>
                  </a:solidFill>
                  <a:ln w="9525">
                    <a:noFill/>
                    <a:round/>
                    <a:headEnd/>
                    <a:tailEnd/>
                  </a:ln>
                </p:spPr>
                <p:txBody>
                  <a:bodyPr/>
                  <a:lstStyle/>
                  <a:p>
                    <a:endParaRPr lang="fr-FR"/>
                  </a:p>
                </p:txBody>
              </p:sp>
            </p:grpSp>
          </p:grpSp>
        </p:grpSp>
      </p:grpSp>
      <p:sp>
        <p:nvSpPr>
          <p:cNvPr id="84" name="Text Box 10"/>
          <p:cNvSpPr txBox="1">
            <a:spLocks noChangeArrowheads="1"/>
          </p:cNvSpPr>
          <p:nvPr/>
        </p:nvSpPr>
        <p:spPr bwMode="auto">
          <a:xfrm>
            <a:off x="4139952" y="2773288"/>
            <a:ext cx="1911998" cy="646331"/>
          </a:xfrm>
          <a:prstGeom prst="rect">
            <a:avLst/>
          </a:prstGeom>
          <a:solidFill>
            <a:schemeClr val="bg1"/>
          </a:solidFill>
          <a:ln w="9525">
            <a:noFill/>
            <a:miter lim="800000"/>
            <a:headEnd/>
            <a:tailEnd/>
          </a:ln>
          <a:effectLst/>
        </p:spPr>
        <p:txBody>
          <a:bodyPr wrap="none">
            <a:spAutoFit/>
          </a:bodyPr>
          <a:lstStyle/>
          <a:p>
            <a:r>
              <a:rPr lang="fr-FR" sz="3600" b="1" dirty="0" err="1">
                <a:solidFill>
                  <a:srgbClr val="FF0000"/>
                </a:solidFill>
                <a:effectLst>
                  <a:outerShdw blurRad="38100" dist="38100" dir="2700000" algn="tl">
                    <a:srgbClr val="C0C0C0"/>
                  </a:outerShdw>
                </a:effectLst>
              </a:rPr>
              <a:t>Vascular</a:t>
            </a:r>
            <a:endParaRPr lang="fr-FR" sz="3600" b="1" dirty="0">
              <a:solidFill>
                <a:srgbClr val="FF0000"/>
              </a:solidFill>
              <a:effectLst>
                <a:outerShdw blurRad="38100" dist="38100" dir="2700000" algn="tl">
                  <a:srgbClr val="C0C0C0"/>
                </a:outerShdw>
              </a:effectLs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2987824" y="908720"/>
            <a:ext cx="3104632" cy="830997"/>
          </a:xfrm>
          <a:prstGeom prst="rect">
            <a:avLst/>
          </a:prstGeom>
          <a:noFill/>
          <a:ln w="9525">
            <a:noFill/>
            <a:miter lim="800000"/>
            <a:headEnd/>
            <a:tailEnd/>
          </a:ln>
          <a:effectLst/>
        </p:spPr>
        <p:txBody>
          <a:bodyPr wrap="none">
            <a:spAutoFit/>
          </a:bodyPr>
          <a:lstStyle/>
          <a:p>
            <a:r>
              <a:rPr lang="fr-FR" sz="4800" b="1" dirty="0">
                <a:solidFill>
                  <a:schemeClr val="bg1"/>
                </a:solidFill>
              </a:rPr>
              <a:t>AV </a:t>
            </a:r>
            <a:r>
              <a:rPr lang="fr-FR" sz="4800" b="1" dirty="0" err="1">
                <a:solidFill>
                  <a:schemeClr val="bg1"/>
                </a:solidFill>
              </a:rPr>
              <a:t>Fistula</a:t>
            </a:r>
            <a:r>
              <a:rPr lang="fr-FR" sz="4800" b="1" dirty="0">
                <a:solidFill>
                  <a:schemeClr val="bg1"/>
                </a:solidFill>
              </a:rPr>
              <a:t> </a:t>
            </a:r>
          </a:p>
        </p:txBody>
      </p:sp>
      <p:sp>
        <p:nvSpPr>
          <p:cNvPr id="155651" name="Text Box 3"/>
          <p:cNvSpPr txBox="1">
            <a:spLocks noChangeArrowheads="1"/>
          </p:cNvSpPr>
          <p:nvPr/>
        </p:nvSpPr>
        <p:spPr bwMode="auto">
          <a:xfrm>
            <a:off x="-301625" y="2035175"/>
            <a:ext cx="8838510" cy="3539430"/>
          </a:xfrm>
          <a:prstGeom prst="rect">
            <a:avLst/>
          </a:prstGeom>
          <a:noFill/>
          <a:ln w="9525">
            <a:noFill/>
            <a:miter lim="800000"/>
            <a:headEnd/>
            <a:tailEnd/>
          </a:ln>
          <a:effectLst/>
        </p:spPr>
        <p:txBody>
          <a:bodyPr wrap="none">
            <a:spAutoFit/>
          </a:bodyPr>
          <a:lstStyle/>
          <a:p>
            <a:pPr lvl="2"/>
            <a:r>
              <a:rPr lang="fr-FR" sz="3200" b="1" i="1" dirty="0">
                <a:solidFill>
                  <a:srgbClr val="FF66CC"/>
                </a:solidFill>
                <a:effectLst>
                  <a:outerShdw blurRad="38100" dist="38100" dir="2700000" algn="tl">
                    <a:srgbClr val="000000"/>
                  </a:outerShdw>
                </a:effectLst>
              </a:rPr>
              <a:t> </a:t>
            </a:r>
            <a:r>
              <a:rPr lang="fr-FR" sz="3200" b="1" i="1" dirty="0" err="1">
                <a:solidFill>
                  <a:srgbClr val="FF66CC"/>
                </a:solidFill>
                <a:effectLst>
                  <a:outerShdw blurRad="38100" dist="38100" dir="2700000" algn="tl">
                    <a:srgbClr val="000000"/>
                  </a:outerShdw>
                </a:effectLst>
              </a:rPr>
              <a:t>Parkes</a:t>
            </a:r>
            <a:r>
              <a:rPr lang="fr-FR" sz="3200" b="1" i="1" dirty="0">
                <a:solidFill>
                  <a:srgbClr val="FF66CC"/>
                </a:solidFill>
                <a:effectLst>
                  <a:outerShdw blurRad="38100" dist="38100" dir="2700000" algn="tl">
                    <a:srgbClr val="000000"/>
                  </a:outerShdw>
                </a:effectLst>
              </a:rPr>
              <a:t>-</a:t>
            </a:r>
            <a:r>
              <a:rPr lang="fr-FR" sz="3200" b="1" i="1" dirty="0" err="1">
                <a:solidFill>
                  <a:srgbClr val="FF66CC"/>
                </a:solidFill>
                <a:effectLst>
                  <a:outerShdw blurRad="38100" dist="38100" dir="2700000" algn="tl">
                    <a:srgbClr val="000000"/>
                  </a:outerShdw>
                </a:effectLst>
              </a:rPr>
              <a:t>WeberSyndrome</a:t>
            </a:r>
            <a:r>
              <a:rPr lang="fr-FR" sz="3200" b="1" i="1" dirty="0">
                <a:solidFill>
                  <a:srgbClr val="FF66CC"/>
                </a:solidFill>
                <a:effectLst>
                  <a:outerShdw blurRad="38100" dist="38100" dir="2700000" algn="tl">
                    <a:srgbClr val="000000"/>
                  </a:outerShdw>
                </a:effectLst>
              </a:rPr>
              <a:t> </a:t>
            </a:r>
            <a:r>
              <a:rPr lang="fr-FR" sz="3200" b="1" dirty="0">
                <a:solidFill>
                  <a:srgbClr val="FF66CC"/>
                </a:solidFill>
                <a:effectLst>
                  <a:outerShdw blurRad="38100" dist="38100" dir="2700000" algn="tl">
                    <a:srgbClr val="000000"/>
                  </a:outerShdw>
                </a:effectLst>
              </a:rPr>
              <a:t> ( P.W.)</a:t>
            </a:r>
            <a:r>
              <a:rPr lang="fr-FR" dirty="0">
                <a:solidFill>
                  <a:schemeClr val="bg1"/>
                </a:solidFill>
              </a:rPr>
              <a:t> :</a:t>
            </a:r>
          </a:p>
          <a:p>
            <a:pPr lvl="3">
              <a:buFontTx/>
              <a:buChar char="-"/>
            </a:pPr>
            <a:r>
              <a:rPr lang="fr-FR" b="1" dirty="0" err="1">
                <a:solidFill>
                  <a:srgbClr val="FFCC00"/>
                </a:solidFill>
              </a:rPr>
              <a:t>Truncular</a:t>
            </a:r>
            <a:r>
              <a:rPr lang="fr-FR" b="1" dirty="0">
                <a:solidFill>
                  <a:srgbClr val="FFCC00"/>
                </a:solidFill>
              </a:rPr>
              <a:t> AVF + or – </a:t>
            </a:r>
            <a:r>
              <a:rPr lang="fr-FR" b="1" dirty="0" err="1">
                <a:solidFill>
                  <a:srgbClr val="FFCC00"/>
                </a:solidFill>
              </a:rPr>
              <a:t>capillar</a:t>
            </a:r>
            <a:r>
              <a:rPr lang="fr-FR" b="1" dirty="0">
                <a:solidFill>
                  <a:srgbClr val="FFCC00"/>
                </a:solidFill>
              </a:rPr>
              <a:t> (</a:t>
            </a:r>
            <a:r>
              <a:rPr lang="fr-FR" b="1" dirty="0" err="1">
                <a:solidFill>
                  <a:srgbClr val="FFCC00"/>
                </a:solidFill>
              </a:rPr>
              <a:t>bones</a:t>
            </a:r>
            <a:r>
              <a:rPr lang="fr-FR" b="1" dirty="0">
                <a:solidFill>
                  <a:srgbClr val="FFCC00"/>
                </a:solidFill>
              </a:rPr>
              <a:t> and joints)</a:t>
            </a:r>
          </a:p>
          <a:p>
            <a:pPr lvl="3">
              <a:buFontTx/>
              <a:buChar char="-"/>
            </a:pPr>
            <a:r>
              <a:rPr lang="fr-FR" b="1" u="sng" dirty="0" err="1">
                <a:solidFill>
                  <a:srgbClr val="FFCC00"/>
                </a:solidFill>
              </a:rPr>
              <a:t>Very</a:t>
            </a:r>
            <a:r>
              <a:rPr lang="fr-FR" b="1" u="sng" dirty="0">
                <a:solidFill>
                  <a:srgbClr val="FFCC00"/>
                </a:solidFill>
              </a:rPr>
              <a:t> </a:t>
            </a:r>
            <a:r>
              <a:rPr lang="fr-FR" b="1" u="sng" dirty="0" err="1">
                <a:solidFill>
                  <a:srgbClr val="FFCC00"/>
                </a:solidFill>
              </a:rPr>
              <a:t>high</a:t>
            </a:r>
            <a:r>
              <a:rPr lang="fr-FR" b="1" u="sng" dirty="0">
                <a:solidFill>
                  <a:srgbClr val="FFCC00"/>
                </a:solidFill>
              </a:rPr>
              <a:t> flow </a:t>
            </a:r>
          </a:p>
          <a:p>
            <a:pPr lvl="3"/>
            <a:r>
              <a:rPr lang="fr-FR" b="1" dirty="0">
                <a:solidFill>
                  <a:schemeClr val="bg1"/>
                </a:solidFill>
              </a:rPr>
              <a:t>-CONSEQUENCES :</a:t>
            </a:r>
          </a:p>
          <a:p>
            <a:pPr lvl="3"/>
            <a:r>
              <a:rPr lang="fr-FR" b="1" dirty="0">
                <a:solidFill>
                  <a:schemeClr val="bg1"/>
                </a:solidFill>
              </a:rPr>
              <a:t>		</a:t>
            </a:r>
            <a:r>
              <a:rPr lang="fr-FR" b="1" dirty="0" err="1">
                <a:solidFill>
                  <a:schemeClr val="bg1"/>
                </a:solidFill>
              </a:rPr>
              <a:t>Venous</a:t>
            </a:r>
            <a:r>
              <a:rPr lang="fr-FR" b="1" dirty="0">
                <a:solidFill>
                  <a:schemeClr val="bg1"/>
                </a:solidFill>
              </a:rPr>
              <a:t> Hypertension</a:t>
            </a:r>
          </a:p>
          <a:p>
            <a:pPr lvl="3"/>
            <a:r>
              <a:rPr lang="fr-FR" b="1" dirty="0">
                <a:solidFill>
                  <a:schemeClr val="bg1"/>
                </a:solidFill>
              </a:rPr>
              <a:t>			</a:t>
            </a:r>
            <a:r>
              <a:rPr lang="fr-FR" b="1" dirty="0" err="1">
                <a:solidFill>
                  <a:schemeClr val="bg1"/>
                </a:solidFill>
              </a:rPr>
              <a:t>Varicose</a:t>
            </a:r>
            <a:r>
              <a:rPr lang="fr-FR" b="1" dirty="0">
                <a:solidFill>
                  <a:schemeClr val="bg1"/>
                </a:solidFill>
              </a:rPr>
              <a:t> </a:t>
            </a:r>
            <a:r>
              <a:rPr lang="fr-FR" b="1" dirty="0" err="1">
                <a:solidFill>
                  <a:schemeClr val="bg1"/>
                </a:solidFill>
              </a:rPr>
              <a:t>draining</a:t>
            </a:r>
            <a:r>
              <a:rPr lang="fr-FR" b="1" dirty="0">
                <a:solidFill>
                  <a:schemeClr val="bg1"/>
                </a:solidFill>
              </a:rPr>
              <a:t> </a:t>
            </a:r>
            <a:r>
              <a:rPr lang="fr-FR" b="1" dirty="0" err="1">
                <a:solidFill>
                  <a:schemeClr val="bg1"/>
                </a:solidFill>
              </a:rPr>
              <a:t>veins</a:t>
            </a:r>
            <a:endParaRPr lang="fr-FR" b="1" dirty="0">
              <a:solidFill>
                <a:schemeClr val="bg1"/>
              </a:solidFill>
            </a:endParaRPr>
          </a:p>
          <a:p>
            <a:pPr lvl="3"/>
            <a:r>
              <a:rPr lang="fr-FR" b="1" dirty="0">
                <a:solidFill>
                  <a:schemeClr val="bg1"/>
                </a:solidFill>
              </a:rPr>
              <a:t>			Arm  (</a:t>
            </a:r>
            <a:r>
              <a:rPr lang="fr-FR" b="1" dirty="0" err="1">
                <a:solidFill>
                  <a:schemeClr val="bg1"/>
                </a:solidFill>
              </a:rPr>
              <a:t>hypertrophic</a:t>
            </a:r>
            <a:r>
              <a:rPr lang="fr-FR" b="1" dirty="0">
                <a:solidFill>
                  <a:schemeClr val="bg1"/>
                </a:solidFill>
              </a:rPr>
              <a:t> </a:t>
            </a:r>
            <a:r>
              <a:rPr lang="fr-FR" b="1" dirty="0" err="1">
                <a:solidFill>
                  <a:schemeClr val="bg1"/>
                </a:solidFill>
              </a:rPr>
              <a:t>hémangiectasia</a:t>
            </a:r>
            <a:r>
              <a:rPr lang="fr-FR" b="1" dirty="0">
                <a:solidFill>
                  <a:schemeClr val="bg1"/>
                </a:solidFill>
              </a:rPr>
              <a:t>)</a:t>
            </a:r>
          </a:p>
          <a:p>
            <a:pPr lvl="3"/>
            <a:r>
              <a:rPr lang="fr-FR" b="1" dirty="0">
                <a:solidFill>
                  <a:schemeClr val="bg1"/>
                </a:solidFill>
              </a:rPr>
              <a:t>	</a:t>
            </a:r>
            <a:endParaRPr lang="fr-FR" dirty="0">
              <a:solidFill>
                <a:schemeClr val="bg1"/>
              </a:solidFill>
            </a:endParaRPr>
          </a:p>
          <a:p>
            <a:endParaRPr lang="fr-FR" dirty="0"/>
          </a:p>
        </p:txBody>
      </p:sp>
      <p:grpSp>
        <p:nvGrpSpPr>
          <p:cNvPr id="4" name="Groupe 3"/>
          <p:cNvGrpSpPr/>
          <p:nvPr/>
        </p:nvGrpSpPr>
        <p:grpSpPr>
          <a:xfrm>
            <a:off x="395536" y="3501008"/>
            <a:ext cx="1584176" cy="3168352"/>
            <a:chOff x="1752600" y="304800"/>
            <a:chExt cx="2857500" cy="6027738"/>
          </a:xfrm>
        </p:grpSpPr>
        <p:grpSp>
          <p:nvGrpSpPr>
            <p:cNvPr id="5" name="Group 2"/>
            <p:cNvGrpSpPr>
              <a:grpSpLocks/>
            </p:cNvGrpSpPr>
            <p:nvPr/>
          </p:nvGrpSpPr>
          <p:grpSpPr bwMode="auto">
            <a:xfrm>
              <a:off x="1752600" y="304800"/>
              <a:ext cx="2857500" cy="5532438"/>
              <a:chOff x="192" y="499"/>
              <a:chExt cx="1800" cy="3485"/>
            </a:xfrm>
          </p:grpSpPr>
          <p:sp>
            <p:nvSpPr>
              <p:cNvPr id="15" name="Freeform 3"/>
              <p:cNvSpPr>
                <a:spLocks/>
              </p:cNvSpPr>
              <p:nvPr/>
            </p:nvSpPr>
            <p:spPr bwMode="auto">
              <a:xfrm>
                <a:off x="192" y="963"/>
                <a:ext cx="1800" cy="3021"/>
              </a:xfrm>
              <a:custGeom>
                <a:avLst/>
                <a:gdLst/>
                <a:ahLst/>
                <a:cxnLst>
                  <a:cxn ang="0">
                    <a:pos x="531" y="223"/>
                  </a:cxn>
                  <a:cxn ang="0">
                    <a:pos x="260" y="388"/>
                  </a:cxn>
                  <a:cxn ang="0">
                    <a:pos x="204" y="677"/>
                  </a:cxn>
                  <a:cxn ang="0">
                    <a:pos x="134" y="1061"/>
                  </a:cxn>
                  <a:cxn ang="0">
                    <a:pos x="39" y="1426"/>
                  </a:cxn>
                  <a:cxn ang="0">
                    <a:pos x="27" y="1939"/>
                  </a:cxn>
                  <a:cxn ang="0">
                    <a:pos x="144" y="2300"/>
                  </a:cxn>
                  <a:cxn ang="0">
                    <a:pos x="229" y="2232"/>
                  </a:cxn>
                  <a:cxn ang="0">
                    <a:pos x="139" y="2082"/>
                  </a:cxn>
                  <a:cxn ang="0">
                    <a:pos x="245" y="2177"/>
                  </a:cxn>
                  <a:cxn ang="0">
                    <a:pos x="217" y="2021"/>
                  </a:cxn>
                  <a:cxn ang="0">
                    <a:pos x="179" y="1713"/>
                  </a:cxn>
                  <a:cxn ang="0">
                    <a:pos x="332" y="1343"/>
                  </a:cxn>
                  <a:cxn ang="0">
                    <a:pos x="380" y="1079"/>
                  </a:cxn>
                  <a:cxn ang="0">
                    <a:pos x="475" y="1075"/>
                  </a:cxn>
                  <a:cxn ang="0">
                    <a:pos x="517" y="1442"/>
                  </a:cxn>
                  <a:cxn ang="0">
                    <a:pos x="456" y="1741"/>
                  </a:cxn>
                  <a:cxn ang="0">
                    <a:pos x="484" y="2328"/>
                  </a:cxn>
                  <a:cxn ang="0">
                    <a:pos x="593" y="2806"/>
                  </a:cxn>
                  <a:cxn ang="0">
                    <a:pos x="540" y="3300"/>
                  </a:cxn>
                  <a:cxn ang="0">
                    <a:pos x="660" y="3864"/>
                  </a:cxn>
                  <a:cxn ang="0">
                    <a:pos x="595" y="4023"/>
                  </a:cxn>
                  <a:cxn ang="0">
                    <a:pos x="727" y="4125"/>
                  </a:cxn>
                  <a:cxn ang="0">
                    <a:pos x="873" y="4092"/>
                  </a:cxn>
                  <a:cxn ang="0">
                    <a:pos x="812" y="3794"/>
                  </a:cxn>
                  <a:cxn ang="0">
                    <a:pos x="867" y="3263"/>
                  </a:cxn>
                  <a:cxn ang="0">
                    <a:pos x="896" y="2873"/>
                  </a:cxn>
                  <a:cxn ang="0">
                    <a:pos x="906" y="2591"/>
                  </a:cxn>
                  <a:cxn ang="0">
                    <a:pos x="968" y="2433"/>
                  </a:cxn>
                  <a:cxn ang="0">
                    <a:pos x="968" y="2833"/>
                  </a:cxn>
                  <a:cxn ang="0">
                    <a:pos x="1004" y="3229"/>
                  </a:cxn>
                  <a:cxn ang="0">
                    <a:pos x="1058" y="3783"/>
                  </a:cxn>
                  <a:cxn ang="0">
                    <a:pos x="998" y="4061"/>
                  </a:cxn>
                  <a:cxn ang="0">
                    <a:pos x="1085" y="4109"/>
                  </a:cxn>
                  <a:cxn ang="0">
                    <a:pos x="1296" y="4062"/>
                  </a:cxn>
                  <a:cxn ang="0">
                    <a:pos x="1217" y="3902"/>
                  </a:cxn>
                  <a:cxn ang="0">
                    <a:pos x="1282" y="3456"/>
                  </a:cxn>
                  <a:cxn ang="0">
                    <a:pos x="1282" y="2950"/>
                  </a:cxn>
                  <a:cxn ang="0">
                    <a:pos x="1340" y="2506"/>
                  </a:cxn>
                  <a:cxn ang="0">
                    <a:pos x="1424" y="1881"/>
                  </a:cxn>
                  <a:cxn ang="0">
                    <a:pos x="1354" y="1526"/>
                  </a:cxn>
                  <a:cxn ang="0">
                    <a:pos x="1318" y="1304"/>
                  </a:cxn>
                  <a:cxn ang="0">
                    <a:pos x="1391" y="1075"/>
                  </a:cxn>
                  <a:cxn ang="0">
                    <a:pos x="1449" y="965"/>
                  </a:cxn>
                  <a:cxn ang="0">
                    <a:pos x="1508" y="1125"/>
                  </a:cxn>
                  <a:cxn ang="0">
                    <a:pos x="1539" y="1364"/>
                  </a:cxn>
                  <a:cxn ang="0">
                    <a:pos x="1676" y="1677"/>
                  </a:cxn>
                  <a:cxn ang="0">
                    <a:pos x="1656" y="1988"/>
                  </a:cxn>
                  <a:cxn ang="0">
                    <a:pos x="1601" y="2161"/>
                  </a:cxn>
                  <a:cxn ang="0">
                    <a:pos x="1685" y="2110"/>
                  </a:cxn>
                  <a:cxn ang="0">
                    <a:pos x="1645" y="2210"/>
                  </a:cxn>
                  <a:cxn ang="0">
                    <a:pos x="1643" y="2278"/>
                  </a:cxn>
                  <a:cxn ang="0">
                    <a:pos x="1861" y="2052"/>
                  </a:cxn>
                  <a:cxn ang="0">
                    <a:pos x="1844" y="1697"/>
                  </a:cxn>
                  <a:cxn ang="0">
                    <a:pos x="1797" y="1253"/>
                  </a:cxn>
                  <a:cxn ang="0">
                    <a:pos x="1732" y="1061"/>
                  </a:cxn>
                  <a:cxn ang="0">
                    <a:pos x="1708" y="818"/>
                  </a:cxn>
                  <a:cxn ang="0">
                    <a:pos x="1663" y="595"/>
                  </a:cxn>
                  <a:cxn ang="0">
                    <a:pos x="1623" y="407"/>
                  </a:cxn>
                  <a:cxn ang="0">
                    <a:pos x="1458" y="275"/>
                  </a:cxn>
                  <a:cxn ang="0">
                    <a:pos x="1119" y="145"/>
                  </a:cxn>
                </a:cxnLst>
                <a:rect l="0" t="0" r="r" b="b"/>
                <a:pathLst>
                  <a:path w="1866" h="4125">
                    <a:moveTo>
                      <a:pt x="763" y="13"/>
                    </a:moveTo>
                    <a:lnTo>
                      <a:pt x="769" y="72"/>
                    </a:lnTo>
                    <a:lnTo>
                      <a:pt x="764" y="117"/>
                    </a:lnTo>
                    <a:lnTo>
                      <a:pt x="750" y="145"/>
                    </a:lnTo>
                    <a:lnTo>
                      <a:pt x="713" y="159"/>
                    </a:lnTo>
                    <a:lnTo>
                      <a:pt x="680" y="164"/>
                    </a:lnTo>
                    <a:lnTo>
                      <a:pt x="635" y="181"/>
                    </a:lnTo>
                    <a:lnTo>
                      <a:pt x="585" y="197"/>
                    </a:lnTo>
                    <a:lnTo>
                      <a:pt x="531" y="223"/>
                    </a:lnTo>
                    <a:lnTo>
                      <a:pt x="489" y="239"/>
                    </a:lnTo>
                    <a:lnTo>
                      <a:pt x="456" y="256"/>
                    </a:lnTo>
                    <a:lnTo>
                      <a:pt x="411" y="275"/>
                    </a:lnTo>
                    <a:lnTo>
                      <a:pt x="371" y="284"/>
                    </a:lnTo>
                    <a:lnTo>
                      <a:pt x="349" y="298"/>
                    </a:lnTo>
                    <a:lnTo>
                      <a:pt x="319" y="315"/>
                    </a:lnTo>
                    <a:lnTo>
                      <a:pt x="301" y="346"/>
                    </a:lnTo>
                    <a:lnTo>
                      <a:pt x="284" y="366"/>
                    </a:lnTo>
                    <a:lnTo>
                      <a:pt x="260" y="388"/>
                    </a:lnTo>
                    <a:lnTo>
                      <a:pt x="243" y="409"/>
                    </a:lnTo>
                    <a:lnTo>
                      <a:pt x="235" y="430"/>
                    </a:lnTo>
                    <a:lnTo>
                      <a:pt x="223" y="466"/>
                    </a:lnTo>
                    <a:lnTo>
                      <a:pt x="207" y="511"/>
                    </a:lnTo>
                    <a:lnTo>
                      <a:pt x="201" y="544"/>
                    </a:lnTo>
                    <a:lnTo>
                      <a:pt x="201" y="571"/>
                    </a:lnTo>
                    <a:lnTo>
                      <a:pt x="207" y="619"/>
                    </a:lnTo>
                    <a:lnTo>
                      <a:pt x="212" y="642"/>
                    </a:lnTo>
                    <a:lnTo>
                      <a:pt x="204" y="677"/>
                    </a:lnTo>
                    <a:lnTo>
                      <a:pt x="195" y="700"/>
                    </a:lnTo>
                    <a:lnTo>
                      <a:pt x="178" y="744"/>
                    </a:lnTo>
                    <a:lnTo>
                      <a:pt x="170" y="767"/>
                    </a:lnTo>
                    <a:lnTo>
                      <a:pt x="161" y="811"/>
                    </a:lnTo>
                    <a:lnTo>
                      <a:pt x="151" y="848"/>
                    </a:lnTo>
                    <a:lnTo>
                      <a:pt x="142" y="901"/>
                    </a:lnTo>
                    <a:lnTo>
                      <a:pt x="137" y="955"/>
                    </a:lnTo>
                    <a:lnTo>
                      <a:pt x="133" y="1005"/>
                    </a:lnTo>
                    <a:lnTo>
                      <a:pt x="134" y="1061"/>
                    </a:lnTo>
                    <a:lnTo>
                      <a:pt x="139" y="1114"/>
                    </a:lnTo>
                    <a:lnTo>
                      <a:pt x="126" y="1133"/>
                    </a:lnTo>
                    <a:lnTo>
                      <a:pt x="108" y="1161"/>
                    </a:lnTo>
                    <a:lnTo>
                      <a:pt x="94" y="1194"/>
                    </a:lnTo>
                    <a:lnTo>
                      <a:pt x="74" y="1234"/>
                    </a:lnTo>
                    <a:lnTo>
                      <a:pt x="66" y="1267"/>
                    </a:lnTo>
                    <a:lnTo>
                      <a:pt x="53" y="1306"/>
                    </a:lnTo>
                    <a:lnTo>
                      <a:pt x="47" y="1353"/>
                    </a:lnTo>
                    <a:lnTo>
                      <a:pt x="39" y="1426"/>
                    </a:lnTo>
                    <a:lnTo>
                      <a:pt x="35" y="1504"/>
                    </a:lnTo>
                    <a:lnTo>
                      <a:pt x="28" y="1582"/>
                    </a:lnTo>
                    <a:lnTo>
                      <a:pt x="24" y="1658"/>
                    </a:lnTo>
                    <a:lnTo>
                      <a:pt x="19" y="1777"/>
                    </a:lnTo>
                    <a:lnTo>
                      <a:pt x="14" y="1844"/>
                    </a:lnTo>
                    <a:lnTo>
                      <a:pt x="13" y="1868"/>
                    </a:lnTo>
                    <a:lnTo>
                      <a:pt x="16" y="1892"/>
                    </a:lnTo>
                    <a:lnTo>
                      <a:pt x="19" y="1920"/>
                    </a:lnTo>
                    <a:lnTo>
                      <a:pt x="27" y="1939"/>
                    </a:lnTo>
                    <a:lnTo>
                      <a:pt x="13" y="2001"/>
                    </a:lnTo>
                    <a:lnTo>
                      <a:pt x="5" y="2049"/>
                    </a:lnTo>
                    <a:lnTo>
                      <a:pt x="0" y="2096"/>
                    </a:lnTo>
                    <a:lnTo>
                      <a:pt x="10" y="2132"/>
                    </a:lnTo>
                    <a:lnTo>
                      <a:pt x="24" y="2169"/>
                    </a:lnTo>
                    <a:lnTo>
                      <a:pt x="42" y="2211"/>
                    </a:lnTo>
                    <a:lnTo>
                      <a:pt x="55" y="2236"/>
                    </a:lnTo>
                    <a:lnTo>
                      <a:pt x="103" y="2278"/>
                    </a:lnTo>
                    <a:lnTo>
                      <a:pt x="144" y="2300"/>
                    </a:lnTo>
                    <a:lnTo>
                      <a:pt x="173" y="2306"/>
                    </a:lnTo>
                    <a:lnTo>
                      <a:pt x="203" y="2302"/>
                    </a:lnTo>
                    <a:lnTo>
                      <a:pt x="223" y="2286"/>
                    </a:lnTo>
                    <a:lnTo>
                      <a:pt x="232" y="2281"/>
                    </a:lnTo>
                    <a:lnTo>
                      <a:pt x="238" y="2270"/>
                    </a:lnTo>
                    <a:lnTo>
                      <a:pt x="242" y="2261"/>
                    </a:lnTo>
                    <a:lnTo>
                      <a:pt x="237" y="2252"/>
                    </a:lnTo>
                    <a:lnTo>
                      <a:pt x="226" y="2241"/>
                    </a:lnTo>
                    <a:lnTo>
                      <a:pt x="229" y="2232"/>
                    </a:lnTo>
                    <a:lnTo>
                      <a:pt x="228" y="2222"/>
                    </a:lnTo>
                    <a:lnTo>
                      <a:pt x="220" y="2213"/>
                    </a:lnTo>
                    <a:lnTo>
                      <a:pt x="204" y="2207"/>
                    </a:lnTo>
                    <a:lnTo>
                      <a:pt x="182" y="2196"/>
                    </a:lnTo>
                    <a:lnTo>
                      <a:pt x="168" y="2174"/>
                    </a:lnTo>
                    <a:lnTo>
                      <a:pt x="151" y="2161"/>
                    </a:lnTo>
                    <a:lnTo>
                      <a:pt x="142" y="2138"/>
                    </a:lnTo>
                    <a:lnTo>
                      <a:pt x="137" y="2101"/>
                    </a:lnTo>
                    <a:lnTo>
                      <a:pt x="139" y="2082"/>
                    </a:lnTo>
                    <a:lnTo>
                      <a:pt x="150" y="2079"/>
                    </a:lnTo>
                    <a:lnTo>
                      <a:pt x="162" y="2087"/>
                    </a:lnTo>
                    <a:lnTo>
                      <a:pt x="182" y="2110"/>
                    </a:lnTo>
                    <a:lnTo>
                      <a:pt x="192" y="2140"/>
                    </a:lnTo>
                    <a:lnTo>
                      <a:pt x="198" y="2152"/>
                    </a:lnTo>
                    <a:lnTo>
                      <a:pt x="207" y="2165"/>
                    </a:lnTo>
                    <a:lnTo>
                      <a:pt x="218" y="2171"/>
                    </a:lnTo>
                    <a:lnTo>
                      <a:pt x="231" y="2175"/>
                    </a:lnTo>
                    <a:lnTo>
                      <a:pt x="245" y="2177"/>
                    </a:lnTo>
                    <a:lnTo>
                      <a:pt x="256" y="2172"/>
                    </a:lnTo>
                    <a:lnTo>
                      <a:pt x="265" y="2161"/>
                    </a:lnTo>
                    <a:lnTo>
                      <a:pt x="266" y="2150"/>
                    </a:lnTo>
                    <a:lnTo>
                      <a:pt x="265" y="2132"/>
                    </a:lnTo>
                    <a:lnTo>
                      <a:pt x="260" y="2116"/>
                    </a:lnTo>
                    <a:lnTo>
                      <a:pt x="248" y="2090"/>
                    </a:lnTo>
                    <a:lnTo>
                      <a:pt x="229" y="2065"/>
                    </a:lnTo>
                    <a:lnTo>
                      <a:pt x="218" y="2046"/>
                    </a:lnTo>
                    <a:lnTo>
                      <a:pt x="217" y="2021"/>
                    </a:lnTo>
                    <a:lnTo>
                      <a:pt x="212" y="1990"/>
                    </a:lnTo>
                    <a:lnTo>
                      <a:pt x="198" y="1965"/>
                    </a:lnTo>
                    <a:lnTo>
                      <a:pt x="186" y="1946"/>
                    </a:lnTo>
                    <a:lnTo>
                      <a:pt x="170" y="1923"/>
                    </a:lnTo>
                    <a:lnTo>
                      <a:pt x="153" y="1914"/>
                    </a:lnTo>
                    <a:lnTo>
                      <a:pt x="144" y="1876"/>
                    </a:lnTo>
                    <a:lnTo>
                      <a:pt x="145" y="1828"/>
                    </a:lnTo>
                    <a:lnTo>
                      <a:pt x="162" y="1763"/>
                    </a:lnTo>
                    <a:lnTo>
                      <a:pt x="179" y="1713"/>
                    </a:lnTo>
                    <a:lnTo>
                      <a:pt x="203" y="1649"/>
                    </a:lnTo>
                    <a:lnTo>
                      <a:pt x="234" y="1590"/>
                    </a:lnTo>
                    <a:lnTo>
                      <a:pt x="254" y="1554"/>
                    </a:lnTo>
                    <a:lnTo>
                      <a:pt x="273" y="1521"/>
                    </a:lnTo>
                    <a:lnTo>
                      <a:pt x="291" y="1488"/>
                    </a:lnTo>
                    <a:lnTo>
                      <a:pt x="305" y="1460"/>
                    </a:lnTo>
                    <a:lnTo>
                      <a:pt x="316" y="1429"/>
                    </a:lnTo>
                    <a:lnTo>
                      <a:pt x="324" y="1398"/>
                    </a:lnTo>
                    <a:lnTo>
                      <a:pt x="332" y="1343"/>
                    </a:lnTo>
                    <a:lnTo>
                      <a:pt x="330" y="1297"/>
                    </a:lnTo>
                    <a:lnTo>
                      <a:pt x="332" y="1245"/>
                    </a:lnTo>
                    <a:lnTo>
                      <a:pt x="332" y="1214"/>
                    </a:lnTo>
                    <a:lnTo>
                      <a:pt x="329" y="1175"/>
                    </a:lnTo>
                    <a:lnTo>
                      <a:pt x="344" y="1161"/>
                    </a:lnTo>
                    <a:lnTo>
                      <a:pt x="355" y="1144"/>
                    </a:lnTo>
                    <a:lnTo>
                      <a:pt x="361" y="1124"/>
                    </a:lnTo>
                    <a:lnTo>
                      <a:pt x="364" y="1094"/>
                    </a:lnTo>
                    <a:lnTo>
                      <a:pt x="380" y="1079"/>
                    </a:lnTo>
                    <a:lnTo>
                      <a:pt x="396" y="1058"/>
                    </a:lnTo>
                    <a:lnTo>
                      <a:pt x="410" y="1030"/>
                    </a:lnTo>
                    <a:lnTo>
                      <a:pt x="417" y="988"/>
                    </a:lnTo>
                    <a:lnTo>
                      <a:pt x="420" y="946"/>
                    </a:lnTo>
                    <a:lnTo>
                      <a:pt x="427" y="906"/>
                    </a:lnTo>
                    <a:lnTo>
                      <a:pt x="441" y="974"/>
                    </a:lnTo>
                    <a:lnTo>
                      <a:pt x="450" y="1007"/>
                    </a:lnTo>
                    <a:lnTo>
                      <a:pt x="464" y="1047"/>
                    </a:lnTo>
                    <a:lnTo>
                      <a:pt x="475" y="1075"/>
                    </a:lnTo>
                    <a:lnTo>
                      <a:pt x="490" y="1111"/>
                    </a:lnTo>
                    <a:lnTo>
                      <a:pt x="508" y="1156"/>
                    </a:lnTo>
                    <a:lnTo>
                      <a:pt x="531" y="1198"/>
                    </a:lnTo>
                    <a:lnTo>
                      <a:pt x="554" y="1253"/>
                    </a:lnTo>
                    <a:lnTo>
                      <a:pt x="550" y="1292"/>
                    </a:lnTo>
                    <a:lnTo>
                      <a:pt x="550" y="1339"/>
                    </a:lnTo>
                    <a:lnTo>
                      <a:pt x="539" y="1365"/>
                    </a:lnTo>
                    <a:lnTo>
                      <a:pt x="522" y="1410"/>
                    </a:lnTo>
                    <a:lnTo>
                      <a:pt x="517" y="1442"/>
                    </a:lnTo>
                    <a:lnTo>
                      <a:pt x="517" y="1466"/>
                    </a:lnTo>
                    <a:lnTo>
                      <a:pt x="523" y="1502"/>
                    </a:lnTo>
                    <a:lnTo>
                      <a:pt x="509" y="1533"/>
                    </a:lnTo>
                    <a:lnTo>
                      <a:pt x="497" y="1558"/>
                    </a:lnTo>
                    <a:lnTo>
                      <a:pt x="487" y="1582"/>
                    </a:lnTo>
                    <a:lnTo>
                      <a:pt x="478" y="1615"/>
                    </a:lnTo>
                    <a:lnTo>
                      <a:pt x="472" y="1650"/>
                    </a:lnTo>
                    <a:lnTo>
                      <a:pt x="467" y="1692"/>
                    </a:lnTo>
                    <a:lnTo>
                      <a:pt x="456" y="1741"/>
                    </a:lnTo>
                    <a:lnTo>
                      <a:pt x="450" y="1791"/>
                    </a:lnTo>
                    <a:lnTo>
                      <a:pt x="444" y="1850"/>
                    </a:lnTo>
                    <a:lnTo>
                      <a:pt x="442" y="1917"/>
                    </a:lnTo>
                    <a:lnTo>
                      <a:pt x="444" y="1987"/>
                    </a:lnTo>
                    <a:lnTo>
                      <a:pt x="453" y="2059"/>
                    </a:lnTo>
                    <a:lnTo>
                      <a:pt x="464" y="2140"/>
                    </a:lnTo>
                    <a:lnTo>
                      <a:pt x="469" y="2194"/>
                    </a:lnTo>
                    <a:lnTo>
                      <a:pt x="473" y="2261"/>
                    </a:lnTo>
                    <a:lnTo>
                      <a:pt x="484" y="2328"/>
                    </a:lnTo>
                    <a:lnTo>
                      <a:pt x="495" y="2397"/>
                    </a:lnTo>
                    <a:lnTo>
                      <a:pt x="514" y="2461"/>
                    </a:lnTo>
                    <a:lnTo>
                      <a:pt x="529" y="2526"/>
                    </a:lnTo>
                    <a:lnTo>
                      <a:pt x="543" y="2587"/>
                    </a:lnTo>
                    <a:lnTo>
                      <a:pt x="559" y="2619"/>
                    </a:lnTo>
                    <a:lnTo>
                      <a:pt x="573" y="2660"/>
                    </a:lnTo>
                    <a:lnTo>
                      <a:pt x="588" y="2688"/>
                    </a:lnTo>
                    <a:lnTo>
                      <a:pt x="596" y="2755"/>
                    </a:lnTo>
                    <a:lnTo>
                      <a:pt x="593" y="2806"/>
                    </a:lnTo>
                    <a:lnTo>
                      <a:pt x="592" y="2930"/>
                    </a:lnTo>
                    <a:lnTo>
                      <a:pt x="579" y="2975"/>
                    </a:lnTo>
                    <a:lnTo>
                      <a:pt x="565" y="3020"/>
                    </a:lnTo>
                    <a:lnTo>
                      <a:pt x="554" y="3074"/>
                    </a:lnTo>
                    <a:lnTo>
                      <a:pt x="546" y="3123"/>
                    </a:lnTo>
                    <a:lnTo>
                      <a:pt x="542" y="3166"/>
                    </a:lnTo>
                    <a:lnTo>
                      <a:pt x="539" y="3212"/>
                    </a:lnTo>
                    <a:lnTo>
                      <a:pt x="539" y="3252"/>
                    </a:lnTo>
                    <a:lnTo>
                      <a:pt x="540" y="3300"/>
                    </a:lnTo>
                    <a:lnTo>
                      <a:pt x="554" y="3360"/>
                    </a:lnTo>
                    <a:lnTo>
                      <a:pt x="573" y="3420"/>
                    </a:lnTo>
                    <a:lnTo>
                      <a:pt x="607" y="3528"/>
                    </a:lnTo>
                    <a:lnTo>
                      <a:pt x="629" y="3598"/>
                    </a:lnTo>
                    <a:lnTo>
                      <a:pt x="648" y="3662"/>
                    </a:lnTo>
                    <a:lnTo>
                      <a:pt x="666" y="3752"/>
                    </a:lnTo>
                    <a:lnTo>
                      <a:pt x="674" y="3811"/>
                    </a:lnTo>
                    <a:lnTo>
                      <a:pt x="671" y="3846"/>
                    </a:lnTo>
                    <a:lnTo>
                      <a:pt x="660" y="3864"/>
                    </a:lnTo>
                    <a:lnTo>
                      <a:pt x="655" y="3883"/>
                    </a:lnTo>
                    <a:lnTo>
                      <a:pt x="651" y="3903"/>
                    </a:lnTo>
                    <a:lnTo>
                      <a:pt x="654" y="3925"/>
                    </a:lnTo>
                    <a:lnTo>
                      <a:pt x="652" y="3933"/>
                    </a:lnTo>
                    <a:lnTo>
                      <a:pt x="646" y="3958"/>
                    </a:lnTo>
                    <a:lnTo>
                      <a:pt x="630" y="3975"/>
                    </a:lnTo>
                    <a:lnTo>
                      <a:pt x="615" y="3984"/>
                    </a:lnTo>
                    <a:lnTo>
                      <a:pt x="601" y="4006"/>
                    </a:lnTo>
                    <a:lnTo>
                      <a:pt x="595" y="4023"/>
                    </a:lnTo>
                    <a:lnTo>
                      <a:pt x="584" y="4047"/>
                    </a:lnTo>
                    <a:lnTo>
                      <a:pt x="571" y="4062"/>
                    </a:lnTo>
                    <a:lnTo>
                      <a:pt x="570" y="4075"/>
                    </a:lnTo>
                    <a:lnTo>
                      <a:pt x="587" y="4092"/>
                    </a:lnTo>
                    <a:lnTo>
                      <a:pt x="613" y="4101"/>
                    </a:lnTo>
                    <a:lnTo>
                      <a:pt x="638" y="4108"/>
                    </a:lnTo>
                    <a:lnTo>
                      <a:pt x="666" y="4114"/>
                    </a:lnTo>
                    <a:lnTo>
                      <a:pt x="696" y="4123"/>
                    </a:lnTo>
                    <a:lnTo>
                      <a:pt x="727" y="4125"/>
                    </a:lnTo>
                    <a:lnTo>
                      <a:pt x="763" y="4123"/>
                    </a:lnTo>
                    <a:lnTo>
                      <a:pt x="784" y="4108"/>
                    </a:lnTo>
                    <a:lnTo>
                      <a:pt x="797" y="4117"/>
                    </a:lnTo>
                    <a:lnTo>
                      <a:pt x="814" y="4125"/>
                    </a:lnTo>
                    <a:lnTo>
                      <a:pt x="828" y="4125"/>
                    </a:lnTo>
                    <a:lnTo>
                      <a:pt x="845" y="4120"/>
                    </a:lnTo>
                    <a:lnTo>
                      <a:pt x="856" y="4114"/>
                    </a:lnTo>
                    <a:lnTo>
                      <a:pt x="867" y="4104"/>
                    </a:lnTo>
                    <a:lnTo>
                      <a:pt x="873" y="4092"/>
                    </a:lnTo>
                    <a:lnTo>
                      <a:pt x="873" y="4078"/>
                    </a:lnTo>
                    <a:lnTo>
                      <a:pt x="865" y="4044"/>
                    </a:lnTo>
                    <a:lnTo>
                      <a:pt x="856" y="4014"/>
                    </a:lnTo>
                    <a:lnTo>
                      <a:pt x="848" y="3972"/>
                    </a:lnTo>
                    <a:lnTo>
                      <a:pt x="836" y="3947"/>
                    </a:lnTo>
                    <a:lnTo>
                      <a:pt x="842" y="3880"/>
                    </a:lnTo>
                    <a:lnTo>
                      <a:pt x="830" y="3850"/>
                    </a:lnTo>
                    <a:lnTo>
                      <a:pt x="816" y="3825"/>
                    </a:lnTo>
                    <a:lnTo>
                      <a:pt x="812" y="3794"/>
                    </a:lnTo>
                    <a:lnTo>
                      <a:pt x="806" y="3741"/>
                    </a:lnTo>
                    <a:lnTo>
                      <a:pt x="814" y="3687"/>
                    </a:lnTo>
                    <a:lnTo>
                      <a:pt x="819" y="3620"/>
                    </a:lnTo>
                    <a:lnTo>
                      <a:pt x="831" y="3545"/>
                    </a:lnTo>
                    <a:lnTo>
                      <a:pt x="836" y="3509"/>
                    </a:lnTo>
                    <a:lnTo>
                      <a:pt x="865" y="3434"/>
                    </a:lnTo>
                    <a:lnTo>
                      <a:pt x="870" y="3363"/>
                    </a:lnTo>
                    <a:lnTo>
                      <a:pt x="868" y="3314"/>
                    </a:lnTo>
                    <a:lnTo>
                      <a:pt x="867" y="3263"/>
                    </a:lnTo>
                    <a:lnTo>
                      <a:pt x="861" y="3219"/>
                    </a:lnTo>
                    <a:lnTo>
                      <a:pt x="851" y="3165"/>
                    </a:lnTo>
                    <a:lnTo>
                      <a:pt x="845" y="3112"/>
                    </a:lnTo>
                    <a:lnTo>
                      <a:pt x="850" y="3051"/>
                    </a:lnTo>
                    <a:lnTo>
                      <a:pt x="867" y="3018"/>
                    </a:lnTo>
                    <a:lnTo>
                      <a:pt x="878" y="2990"/>
                    </a:lnTo>
                    <a:lnTo>
                      <a:pt x="887" y="2950"/>
                    </a:lnTo>
                    <a:lnTo>
                      <a:pt x="895" y="2911"/>
                    </a:lnTo>
                    <a:lnTo>
                      <a:pt x="896" y="2873"/>
                    </a:lnTo>
                    <a:lnTo>
                      <a:pt x="898" y="2841"/>
                    </a:lnTo>
                    <a:lnTo>
                      <a:pt x="893" y="2819"/>
                    </a:lnTo>
                    <a:lnTo>
                      <a:pt x="890" y="2792"/>
                    </a:lnTo>
                    <a:lnTo>
                      <a:pt x="890" y="2758"/>
                    </a:lnTo>
                    <a:lnTo>
                      <a:pt x="893" y="2722"/>
                    </a:lnTo>
                    <a:lnTo>
                      <a:pt x="904" y="2686"/>
                    </a:lnTo>
                    <a:lnTo>
                      <a:pt x="909" y="2654"/>
                    </a:lnTo>
                    <a:lnTo>
                      <a:pt x="912" y="2626"/>
                    </a:lnTo>
                    <a:lnTo>
                      <a:pt x="906" y="2591"/>
                    </a:lnTo>
                    <a:lnTo>
                      <a:pt x="896" y="2552"/>
                    </a:lnTo>
                    <a:lnTo>
                      <a:pt x="892" y="2482"/>
                    </a:lnTo>
                    <a:lnTo>
                      <a:pt x="898" y="2433"/>
                    </a:lnTo>
                    <a:lnTo>
                      <a:pt x="910" y="2345"/>
                    </a:lnTo>
                    <a:lnTo>
                      <a:pt x="920" y="2283"/>
                    </a:lnTo>
                    <a:lnTo>
                      <a:pt x="932" y="2193"/>
                    </a:lnTo>
                    <a:lnTo>
                      <a:pt x="946" y="2281"/>
                    </a:lnTo>
                    <a:lnTo>
                      <a:pt x="957" y="2342"/>
                    </a:lnTo>
                    <a:lnTo>
                      <a:pt x="968" y="2433"/>
                    </a:lnTo>
                    <a:lnTo>
                      <a:pt x="976" y="2481"/>
                    </a:lnTo>
                    <a:lnTo>
                      <a:pt x="971" y="2545"/>
                    </a:lnTo>
                    <a:lnTo>
                      <a:pt x="960" y="2591"/>
                    </a:lnTo>
                    <a:lnTo>
                      <a:pt x="954" y="2623"/>
                    </a:lnTo>
                    <a:lnTo>
                      <a:pt x="959" y="2665"/>
                    </a:lnTo>
                    <a:lnTo>
                      <a:pt x="966" y="2699"/>
                    </a:lnTo>
                    <a:lnTo>
                      <a:pt x="977" y="2743"/>
                    </a:lnTo>
                    <a:lnTo>
                      <a:pt x="979" y="2800"/>
                    </a:lnTo>
                    <a:lnTo>
                      <a:pt x="968" y="2833"/>
                    </a:lnTo>
                    <a:lnTo>
                      <a:pt x="966" y="2863"/>
                    </a:lnTo>
                    <a:lnTo>
                      <a:pt x="971" y="2908"/>
                    </a:lnTo>
                    <a:lnTo>
                      <a:pt x="979" y="2950"/>
                    </a:lnTo>
                    <a:lnTo>
                      <a:pt x="990" y="2989"/>
                    </a:lnTo>
                    <a:lnTo>
                      <a:pt x="1007" y="3026"/>
                    </a:lnTo>
                    <a:lnTo>
                      <a:pt x="1019" y="3057"/>
                    </a:lnTo>
                    <a:lnTo>
                      <a:pt x="1019" y="3104"/>
                    </a:lnTo>
                    <a:lnTo>
                      <a:pt x="1016" y="3159"/>
                    </a:lnTo>
                    <a:lnTo>
                      <a:pt x="1004" y="3229"/>
                    </a:lnTo>
                    <a:lnTo>
                      <a:pt x="1002" y="3285"/>
                    </a:lnTo>
                    <a:lnTo>
                      <a:pt x="998" y="3332"/>
                    </a:lnTo>
                    <a:lnTo>
                      <a:pt x="998" y="3378"/>
                    </a:lnTo>
                    <a:lnTo>
                      <a:pt x="1001" y="3434"/>
                    </a:lnTo>
                    <a:lnTo>
                      <a:pt x="1029" y="3498"/>
                    </a:lnTo>
                    <a:lnTo>
                      <a:pt x="1041" y="3578"/>
                    </a:lnTo>
                    <a:lnTo>
                      <a:pt x="1052" y="3676"/>
                    </a:lnTo>
                    <a:lnTo>
                      <a:pt x="1061" y="3737"/>
                    </a:lnTo>
                    <a:lnTo>
                      <a:pt x="1058" y="3783"/>
                    </a:lnTo>
                    <a:lnTo>
                      <a:pt x="1050" y="3825"/>
                    </a:lnTo>
                    <a:lnTo>
                      <a:pt x="1036" y="3855"/>
                    </a:lnTo>
                    <a:lnTo>
                      <a:pt x="1026" y="3882"/>
                    </a:lnTo>
                    <a:lnTo>
                      <a:pt x="1027" y="3907"/>
                    </a:lnTo>
                    <a:lnTo>
                      <a:pt x="1030" y="3947"/>
                    </a:lnTo>
                    <a:lnTo>
                      <a:pt x="1019" y="3972"/>
                    </a:lnTo>
                    <a:lnTo>
                      <a:pt x="1013" y="4008"/>
                    </a:lnTo>
                    <a:lnTo>
                      <a:pt x="1005" y="4034"/>
                    </a:lnTo>
                    <a:lnTo>
                      <a:pt x="998" y="4061"/>
                    </a:lnTo>
                    <a:lnTo>
                      <a:pt x="994" y="4076"/>
                    </a:lnTo>
                    <a:lnTo>
                      <a:pt x="994" y="4090"/>
                    </a:lnTo>
                    <a:lnTo>
                      <a:pt x="999" y="4103"/>
                    </a:lnTo>
                    <a:lnTo>
                      <a:pt x="1008" y="4112"/>
                    </a:lnTo>
                    <a:lnTo>
                      <a:pt x="1021" y="4120"/>
                    </a:lnTo>
                    <a:lnTo>
                      <a:pt x="1032" y="4123"/>
                    </a:lnTo>
                    <a:lnTo>
                      <a:pt x="1047" y="4123"/>
                    </a:lnTo>
                    <a:lnTo>
                      <a:pt x="1063" y="4120"/>
                    </a:lnTo>
                    <a:lnTo>
                      <a:pt x="1085" y="4109"/>
                    </a:lnTo>
                    <a:lnTo>
                      <a:pt x="1103" y="4123"/>
                    </a:lnTo>
                    <a:lnTo>
                      <a:pt x="1156" y="4123"/>
                    </a:lnTo>
                    <a:lnTo>
                      <a:pt x="1190" y="4120"/>
                    </a:lnTo>
                    <a:lnTo>
                      <a:pt x="1218" y="4111"/>
                    </a:lnTo>
                    <a:lnTo>
                      <a:pt x="1246" y="4101"/>
                    </a:lnTo>
                    <a:lnTo>
                      <a:pt x="1273" y="4097"/>
                    </a:lnTo>
                    <a:lnTo>
                      <a:pt x="1288" y="4089"/>
                    </a:lnTo>
                    <a:lnTo>
                      <a:pt x="1295" y="4078"/>
                    </a:lnTo>
                    <a:lnTo>
                      <a:pt x="1296" y="4062"/>
                    </a:lnTo>
                    <a:lnTo>
                      <a:pt x="1288" y="4056"/>
                    </a:lnTo>
                    <a:lnTo>
                      <a:pt x="1274" y="4031"/>
                    </a:lnTo>
                    <a:lnTo>
                      <a:pt x="1264" y="4000"/>
                    </a:lnTo>
                    <a:lnTo>
                      <a:pt x="1246" y="3980"/>
                    </a:lnTo>
                    <a:lnTo>
                      <a:pt x="1234" y="3972"/>
                    </a:lnTo>
                    <a:lnTo>
                      <a:pt x="1222" y="3956"/>
                    </a:lnTo>
                    <a:lnTo>
                      <a:pt x="1217" y="3941"/>
                    </a:lnTo>
                    <a:lnTo>
                      <a:pt x="1214" y="3917"/>
                    </a:lnTo>
                    <a:lnTo>
                      <a:pt x="1217" y="3902"/>
                    </a:lnTo>
                    <a:lnTo>
                      <a:pt x="1214" y="3889"/>
                    </a:lnTo>
                    <a:lnTo>
                      <a:pt x="1206" y="3864"/>
                    </a:lnTo>
                    <a:lnTo>
                      <a:pt x="1194" y="3840"/>
                    </a:lnTo>
                    <a:lnTo>
                      <a:pt x="1190" y="3808"/>
                    </a:lnTo>
                    <a:lnTo>
                      <a:pt x="1198" y="3766"/>
                    </a:lnTo>
                    <a:lnTo>
                      <a:pt x="1209" y="3709"/>
                    </a:lnTo>
                    <a:lnTo>
                      <a:pt x="1225" y="3637"/>
                    </a:lnTo>
                    <a:lnTo>
                      <a:pt x="1256" y="3536"/>
                    </a:lnTo>
                    <a:lnTo>
                      <a:pt x="1282" y="3456"/>
                    </a:lnTo>
                    <a:lnTo>
                      <a:pt x="1309" y="3369"/>
                    </a:lnTo>
                    <a:lnTo>
                      <a:pt x="1326" y="3300"/>
                    </a:lnTo>
                    <a:lnTo>
                      <a:pt x="1326" y="3240"/>
                    </a:lnTo>
                    <a:lnTo>
                      <a:pt x="1326" y="3187"/>
                    </a:lnTo>
                    <a:lnTo>
                      <a:pt x="1321" y="3140"/>
                    </a:lnTo>
                    <a:lnTo>
                      <a:pt x="1315" y="3093"/>
                    </a:lnTo>
                    <a:lnTo>
                      <a:pt x="1307" y="3045"/>
                    </a:lnTo>
                    <a:lnTo>
                      <a:pt x="1293" y="2992"/>
                    </a:lnTo>
                    <a:lnTo>
                      <a:pt x="1282" y="2950"/>
                    </a:lnTo>
                    <a:lnTo>
                      <a:pt x="1278" y="2923"/>
                    </a:lnTo>
                    <a:lnTo>
                      <a:pt x="1271" y="2850"/>
                    </a:lnTo>
                    <a:lnTo>
                      <a:pt x="1274" y="2799"/>
                    </a:lnTo>
                    <a:lnTo>
                      <a:pt x="1271" y="2755"/>
                    </a:lnTo>
                    <a:lnTo>
                      <a:pt x="1274" y="2693"/>
                    </a:lnTo>
                    <a:lnTo>
                      <a:pt x="1290" y="2665"/>
                    </a:lnTo>
                    <a:lnTo>
                      <a:pt x="1307" y="2621"/>
                    </a:lnTo>
                    <a:lnTo>
                      <a:pt x="1321" y="2590"/>
                    </a:lnTo>
                    <a:lnTo>
                      <a:pt x="1340" y="2506"/>
                    </a:lnTo>
                    <a:lnTo>
                      <a:pt x="1358" y="2431"/>
                    </a:lnTo>
                    <a:lnTo>
                      <a:pt x="1374" y="2344"/>
                    </a:lnTo>
                    <a:lnTo>
                      <a:pt x="1391" y="2256"/>
                    </a:lnTo>
                    <a:lnTo>
                      <a:pt x="1400" y="2140"/>
                    </a:lnTo>
                    <a:lnTo>
                      <a:pt x="1414" y="2052"/>
                    </a:lnTo>
                    <a:lnTo>
                      <a:pt x="1422" y="1998"/>
                    </a:lnTo>
                    <a:lnTo>
                      <a:pt x="1424" y="1957"/>
                    </a:lnTo>
                    <a:lnTo>
                      <a:pt x="1425" y="1915"/>
                    </a:lnTo>
                    <a:lnTo>
                      <a:pt x="1424" y="1881"/>
                    </a:lnTo>
                    <a:lnTo>
                      <a:pt x="1422" y="1831"/>
                    </a:lnTo>
                    <a:lnTo>
                      <a:pt x="1416" y="1773"/>
                    </a:lnTo>
                    <a:lnTo>
                      <a:pt x="1408" y="1727"/>
                    </a:lnTo>
                    <a:lnTo>
                      <a:pt x="1399" y="1688"/>
                    </a:lnTo>
                    <a:lnTo>
                      <a:pt x="1393" y="1638"/>
                    </a:lnTo>
                    <a:lnTo>
                      <a:pt x="1386" y="1604"/>
                    </a:lnTo>
                    <a:lnTo>
                      <a:pt x="1380" y="1580"/>
                    </a:lnTo>
                    <a:lnTo>
                      <a:pt x="1371" y="1558"/>
                    </a:lnTo>
                    <a:lnTo>
                      <a:pt x="1354" y="1526"/>
                    </a:lnTo>
                    <a:lnTo>
                      <a:pt x="1343" y="1499"/>
                    </a:lnTo>
                    <a:lnTo>
                      <a:pt x="1351" y="1466"/>
                    </a:lnTo>
                    <a:lnTo>
                      <a:pt x="1351" y="1446"/>
                    </a:lnTo>
                    <a:lnTo>
                      <a:pt x="1349" y="1420"/>
                    </a:lnTo>
                    <a:lnTo>
                      <a:pt x="1344" y="1403"/>
                    </a:lnTo>
                    <a:lnTo>
                      <a:pt x="1335" y="1381"/>
                    </a:lnTo>
                    <a:lnTo>
                      <a:pt x="1324" y="1356"/>
                    </a:lnTo>
                    <a:lnTo>
                      <a:pt x="1318" y="1337"/>
                    </a:lnTo>
                    <a:lnTo>
                      <a:pt x="1318" y="1304"/>
                    </a:lnTo>
                    <a:lnTo>
                      <a:pt x="1318" y="1281"/>
                    </a:lnTo>
                    <a:lnTo>
                      <a:pt x="1313" y="1262"/>
                    </a:lnTo>
                    <a:lnTo>
                      <a:pt x="1313" y="1248"/>
                    </a:lnTo>
                    <a:lnTo>
                      <a:pt x="1324" y="1223"/>
                    </a:lnTo>
                    <a:lnTo>
                      <a:pt x="1340" y="1189"/>
                    </a:lnTo>
                    <a:lnTo>
                      <a:pt x="1355" y="1161"/>
                    </a:lnTo>
                    <a:lnTo>
                      <a:pt x="1363" y="1146"/>
                    </a:lnTo>
                    <a:lnTo>
                      <a:pt x="1376" y="1110"/>
                    </a:lnTo>
                    <a:lnTo>
                      <a:pt x="1391" y="1075"/>
                    </a:lnTo>
                    <a:lnTo>
                      <a:pt x="1399" y="1057"/>
                    </a:lnTo>
                    <a:lnTo>
                      <a:pt x="1408" y="1033"/>
                    </a:lnTo>
                    <a:lnTo>
                      <a:pt x="1418" y="1002"/>
                    </a:lnTo>
                    <a:lnTo>
                      <a:pt x="1427" y="968"/>
                    </a:lnTo>
                    <a:lnTo>
                      <a:pt x="1432" y="945"/>
                    </a:lnTo>
                    <a:lnTo>
                      <a:pt x="1436" y="920"/>
                    </a:lnTo>
                    <a:lnTo>
                      <a:pt x="1441" y="904"/>
                    </a:lnTo>
                    <a:lnTo>
                      <a:pt x="1447" y="943"/>
                    </a:lnTo>
                    <a:lnTo>
                      <a:pt x="1449" y="965"/>
                    </a:lnTo>
                    <a:lnTo>
                      <a:pt x="1450" y="987"/>
                    </a:lnTo>
                    <a:lnTo>
                      <a:pt x="1453" y="1007"/>
                    </a:lnTo>
                    <a:lnTo>
                      <a:pt x="1456" y="1022"/>
                    </a:lnTo>
                    <a:lnTo>
                      <a:pt x="1463" y="1040"/>
                    </a:lnTo>
                    <a:lnTo>
                      <a:pt x="1474" y="1058"/>
                    </a:lnTo>
                    <a:lnTo>
                      <a:pt x="1488" y="1077"/>
                    </a:lnTo>
                    <a:lnTo>
                      <a:pt x="1503" y="1093"/>
                    </a:lnTo>
                    <a:lnTo>
                      <a:pt x="1506" y="1114"/>
                    </a:lnTo>
                    <a:lnTo>
                      <a:pt x="1508" y="1125"/>
                    </a:lnTo>
                    <a:lnTo>
                      <a:pt x="1514" y="1135"/>
                    </a:lnTo>
                    <a:lnTo>
                      <a:pt x="1520" y="1146"/>
                    </a:lnTo>
                    <a:lnTo>
                      <a:pt x="1539" y="1174"/>
                    </a:lnTo>
                    <a:lnTo>
                      <a:pt x="1536" y="1209"/>
                    </a:lnTo>
                    <a:lnTo>
                      <a:pt x="1536" y="1236"/>
                    </a:lnTo>
                    <a:lnTo>
                      <a:pt x="1536" y="1270"/>
                    </a:lnTo>
                    <a:lnTo>
                      <a:pt x="1536" y="1322"/>
                    </a:lnTo>
                    <a:lnTo>
                      <a:pt x="1536" y="1343"/>
                    </a:lnTo>
                    <a:lnTo>
                      <a:pt x="1539" y="1364"/>
                    </a:lnTo>
                    <a:lnTo>
                      <a:pt x="1542" y="1389"/>
                    </a:lnTo>
                    <a:lnTo>
                      <a:pt x="1548" y="1409"/>
                    </a:lnTo>
                    <a:lnTo>
                      <a:pt x="1556" y="1435"/>
                    </a:lnTo>
                    <a:lnTo>
                      <a:pt x="1562" y="1456"/>
                    </a:lnTo>
                    <a:lnTo>
                      <a:pt x="1579" y="1490"/>
                    </a:lnTo>
                    <a:lnTo>
                      <a:pt x="1618" y="1560"/>
                    </a:lnTo>
                    <a:lnTo>
                      <a:pt x="1649" y="1618"/>
                    </a:lnTo>
                    <a:lnTo>
                      <a:pt x="1665" y="1647"/>
                    </a:lnTo>
                    <a:lnTo>
                      <a:pt x="1676" y="1677"/>
                    </a:lnTo>
                    <a:lnTo>
                      <a:pt x="1687" y="1705"/>
                    </a:lnTo>
                    <a:lnTo>
                      <a:pt x="1694" y="1730"/>
                    </a:lnTo>
                    <a:lnTo>
                      <a:pt x="1713" y="1789"/>
                    </a:lnTo>
                    <a:lnTo>
                      <a:pt x="1722" y="1825"/>
                    </a:lnTo>
                    <a:lnTo>
                      <a:pt x="1724" y="1878"/>
                    </a:lnTo>
                    <a:lnTo>
                      <a:pt x="1713" y="1912"/>
                    </a:lnTo>
                    <a:lnTo>
                      <a:pt x="1698" y="1921"/>
                    </a:lnTo>
                    <a:lnTo>
                      <a:pt x="1671" y="1962"/>
                    </a:lnTo>
                    <a:lnTo>
                      <a:pt x="1656" y="1988"/>
                    </a:lnTo>
                    <a:lnTo>
                      <a:pt x="1648" y="2045"/>
                    </a:lnTo>
                    <a:lnTo>
                      <a:pt x="1638" y="2065"/>
                    </a:lnTo>
                    <a:lnTo>
                      <a:pt x="1620" y="2088"/>
                    </a:lnTo>
                    <a:lnTo>
                      <a:pt x="1610" y="2104"/>
                    </a:lnTo>
                    <a:lnTo>
                      <a:pt x="1604" y="2119"/>
                    </a:lnTo>
                    <a:lnTo>
                      <a:pt x="1601" y="2132"/>
                    </a:lnTo>
                    <a:lnTo>
                      <a:pt x="1600" y="2143"/>
                    </a:lnTo>
                    <a:lnTo>
                      <a:pt x="1600" y="2154"/>
                    </a:lnTo>
                    <a:lnTo>
                      <a:pt x="1601" y="2161"/>
                    </a:lnTo>
                    <a:lnTo>
                      <a:pt x="1606" y="2169"/>
                    </a:lnTo>
                    <a:lnTo>
                      <a:pt x="1612" y="2174"/>
                    </a:lnTo>
                    <a:lnTo>
                      <a:pt x="1624" y="2175"/>
                    </a:lnTo>
                    <a:lnTo>
                      <a:pt x="1634" y="2175"/>
                    </a:lnTo>
                    <a:lnTo>
                      <a:pt x="1643" y="2174"/>
                    </a:lnTo>
                    <a:lnTo>
                      <a:pt x="1656" y="2169"/>
                    </a:lnTo>
                    <a:lnTo>
                      <a:pt x="1665" y="2157"/>
                    </a:lnTo>
                    <a:lnTo>
                      <a:pt x="1674" y="2136"/>
                    </a:lnTo>
                    <a:lnTo>
                      <a:pt x="1685" y="2110"/>
                    </a:lnTo>
                    <a:lnTo>
                      <a:pt x="1712" y="2079"/>
                    </a:lnTo>
                    <a:lnTo>
                      <a:pt x="1727" y="2076"/>
                    </a:lnTo>
                    <a:lnTo>
                      <a:pt x="1726" y="2101"/>
                    </a:lnTo>
                    <a:lnTo>
                      <a:pt x="1722" y="2130"/>
                    </a:lnTo>
                    <a:lnTo>
                      <a:pt x="1718" y="2160"/>
                    </a:lnTo>
                    <a:lnTo>
                      <a:pt x="1705" y="2179"/>
                    </a:lnTo>
                    <a:lnTo>
                      <a:pt x="1688" y="2193"/>
                    </a:lnTo>
                    <a:lnTo>
                      <a:pt x="1659" y="2207"/>
                    </a:lnTo>
                    <a:lnTo>
                      <a:pt x="1645" y="2210"/>
                    </a:lnTo>
                    <a:lnTo>
                      <a:pt x="1640" y="2217"/>
                    </a:lnTo>
                    <a:lnTo>
                      <a:pt x="1640" y="2228"/>
                    </a:lnTo>
                    <a:lnTo>
                      <a:pt x="1646" y="2235"/>
                    </a:lnTo>
                    <a:lnTo>
                      <a:pt x="1635" y="2239"/>
                    </a:lnTo>
                    <a:lnTo>
                      <a:pt x="1628" y="2247"/>
                    </a:lnTo>
                    <a:lnTo>
                      <a:pt x="1623" y="2253"/>
                    </a:lnTo>
                    <a:lnTo>
                      <a:pt x="1623" y="2263"/>
                    </a:lnTo>
                    <a:lnTo>
                      <a:pt x="1628" y="2270"/>
                    </a:lnTo>
                    <a:lnTo>
                      <a:pt x="1643" y="2278"/>
                    </a:lnTo>
                    <a:lnTo>
                      <a:pt x="1663" y="2299"/>
                    </a:lnTo>
                    <a:lnTo>
                      <a:pt x="1693" y="2303"/>
                    </a:lnTo>
                    <a:lnTo>
                      <a:pt x="1721" y="2299"/>
                    </a:lnTo>
                    <a:lnTo>
                      <a:pt x="1763" y="2277"/>
                    </a:lnTo>
                    <a:lnTo>
                      <a:pt x="1811" y="2235"/>
                    </a:lnTo>
                    <a:lnTo>
                      <a:pt x="1838" y="2180"/>
                    </a:lnTo>
                    <a:lnTo>
                      <a:pt x="1852" y="2141"/>
                    </a:lnTo>
                    <a:lnTo>
                      <a:pt x="1866" y="2094"/>
                    </a:lnTo>
                    <a:lnTo>
                      <a:pt x="1861" y="2052"/>
                    </a:lnTo>
                    <a:lnTo>
                      <a:pt x="1850" y="1993"/>
                    </a:lnTo>
                    <a:lnTo>
                      <a:pt x="1841" y="1935"/>
                    </a:lnTo>
                    <a:lnTo>
                      <a:pt x="1845" y="1925"/>
                    </a:lnTo>
                    <a:lnTo>
                      <a:pt x="1848" y="1906"/>
                    </a:lnTo>
                    <a:lnTo>
                      <a:pt x="1850" y="1890"/>
                    </a:lnTo>
                    <a:lnTo>
                      <a:pt x="1852" y="1865"/>
                    </a:lnTo>
                    <a:lnTo>
                      <a:pt x="1850" y="1828"/>
                    </a:lnTo>
                    <a:lnTo>
                      <a:pt x="1847" y="1787"/>
                    </a:lnTo>
                    <a:lnTo>
                      <a:pt x="1844" y="1697"/>
                    </a:lnTo>
                    <a:lnTo>
                      <a:pt x="1842" y="1647"/>
                    </a:lnTo>
                    <a:lnTo>
                      <a:pt x="1839" y="1600"/>
                    </a:lnTo>
                    <a:lnTo>
                      <a:pt x="1833" y="1495"/>
                    </a:lnTo>
                    <a:lnTo>
                      <a:pt x="1827" y="1412"/>
                    </a:lnTo>
                    <a:lnTo>
                      <a:pt x="1820" y="1361"/>
                    </a:lnTo>
                    <a:lnTo>
                      <a:pt x="1817" y="1325"/>
                    </a:lnTo>
                    <a:lnTo>
                      <a:pt x="1813" y="1300"/>
                    </a:lnTo>
                    <a:lnTo>
                      <a:pt x="1803" y="1273"/>
                    </a:lnTo>
                    <a:lnTo>
                      <a:pt x="1797" y="1253"/>
                    </a:lnTo>
                    <a:lnTo>
                      <a:pt x="1794" y="1234"/>
                    </a:lnTo>
                    <a:lnTo>
                      <a:pt x="1778" y="1203"/>
                    </a:lnTo>
                    <a:lnTo>
                      <a:pt x="1769" y="1181"/>
                    </a:lnTo>
                    <a:lnTo>
                      <a:pt x="1761" y="1161"/>
                    </a:lnTo>
                    <a:lnTo>
                      <a:pt x="1749" y="1144"/>
                    </a:lnTo>
                    <a:lnTo>
                      <a:pt x="1736" y="1125"/>
                    </a:lnTo>
                    <a:lnTo>
                      <a:pt x="1727" y="1114"/>
                    </a:lnTo>
                    <a:lnTo>
                      <a:pt x="1730" y="1086"/>
                    </a:lnTo>
                    <a:lnTo>
                      <a:pt x="1732" y="1061"/>
                    </a:lnTo>
                    <a:lnTo>
                      <a:pt x="1733" y="1035"/>
                    </a:lnTo>
                    <a:lnTo>
                      <a:pt x="1735" y="1010"/>
                    </a:lnTo>
                    <a:lnTo>
                      <a:pt x="1733" y="982"/>
                    </a:lnTo>
                    <a:lnTo>
                      <a:pt x="1729" y="948"/>
                    </a:lnTo>
                    <a:lnTo>
                      <a:pt x="1727" y="920"/>
                    </a:lnTo>
                    <a:lnTo>
                      <a:pt x="1724" y="893"/>
                    </a:lnTo>
                    <a:lnTo>
                      <a:pt x="1719" y="865"/>
                    </a:lnTo>
                    <a:lnTo>
                      <a:pt x="1715" y="842"/>
                    </a:lnTo>
                    <a:lnTo>
                      <a:pt x="1708" y="818"/>
                    </a:lnTo>
                    <a:lnTo>
                      <a:pt x="1704" y="795"/>
                    </a:lnTo>
                    <a:lnTo>
                      <a:pt x="1698" y="768"/>
                    </a:lnTo>
                    <a:lnTo>
                      <a:pt x="1691" y="747"/>
                    </a:lnTo>
                    <a:lnTo>
                      <a:pt x="1682" y="725"/>
                    </a:lnTo>
                    <a:lnTo>
                      <a:pt x="1671" y="698"/>
                    </a:lnTo>
                    <a:lnTo>
                      <a:pt x="1663" y="678"/>
                    </a:lnTo>
                    <a:lnTo>
                      <a:pt x="1659" y="661"/>
                    </a:lnTo>
                    <a:lnTo>
                      <a:pt x="1656" y="639"/>
                    </a:lnTo>
                    <a:lnTo>
                      <a:pt x="1663" y="595"/>
                    </a:lnTo>
                    <a:lnTo>
                      <a:pt x="1665" y="574"/>
                    </a:lnTo>
                    <a:lnTo>
                      <a:pt x="1665" y="560"/>
                    </a:lnTo>
                    <a:lnTo>
                      <a:pt x="1665" y="541"/>
                    </a:lnTo>
                    <a:lnTo>
                      <a:pt x="1659" y="507"/>
                    </a:lnTo>
                    <a:lnTo>
                      <a:pt x="1652" y="491"/>
                    </a:lnTo>
                    <a:lnTo>
                      <a:pt x="1645" y="466"/>
                    </a:lnTo>
                    <a:lnTo>
                      <a:pt x="1638" y="444"/>
                    </a:lnTo>
                    <a:lnTo>
                      <a:pt x="1631" y="426"/>
                    </a:lnTo>
                    <a:lnTo>
                      <a:pt x="1623" y="407"/>
                    </a:lnTo>
                    <a:lnTo>
                      <a:pt x="1609" y="390"/>
                    </a:lnTo>
                    <a:lnTo>
                      <a:pt x="1598" y="379"/>
                    </a:lnTo>
                    <a:lnTo>
                      <a:pt x="1584" y="366"/>
                    </a:lnTo>
                    <a:lnTo>
                      <a:pt x="1570" y="349"/>
                    </a:lnTo>
                    <a:lnTo>
                      <a:pt x="1558" y="331"/>
                    </a:lnTo>
                    <a:lnTo>
                      <a:pt x="1547" y="313"/>
                    </a:lnTo>
                    <a:lnTo>
                      <a:pt x="1523" y="299"/>
                    </a:lnTo>
                    <a:lnTo>
                      <a:pt x="1497" y="282"/>
                    </a:lnTo>
                    <a:lnTo>
                      <a:pt x="1458" y="275"/>
                    </a:lnTo>
                    <a:lnTo>
                      <a:pt x="1413" y="256"/>
                    </a:lnTo>
                    <a:lnTo>
                      <a:pt x="1377" y="236"/>
                    </a:lnTo>
                    <a:lnTo>
                      <a:pt x="1335" y="220"/>
                    </a:lnTo>
                    <a:lnTo>
                      <a:pt x="1285" y="198"/>
                    </a:lnTo>
                    <a:lnTo>
                      <a:pt x="1237" y="181"/>
                    </a:lnTo>
                    <a:lnTo>
                      <a:pt x="1217" y="173"/>
                    </a:lnTo>
                    <a:lnTo>
                      <a:pt x="1178" y="161"/>
                    </a:lnTo>
                    <a:lnTo>
                      <a:pt x="1150" y="155"/>
                    </a:lnTo>
                    <a:lnTo>
                      <a:pt x="1119" y="145"/>
                    </a:lnTo>
                    <a:lnTo>
                      <a:pt x="1102" y="112"/>
                    </a:lnTo>
                    <a:lnTo>
                      <a:pt x="1096" y="67"/>
                    </a:lnTo>
                    <a:lnTo>
                      <a:pt x="1100" y="11"/>
                    </a:lnTo>
                    <a:lnTo>
                      <a:pt x="929" y="0"/>
                    </a:lnTo>
                    <a:lnTo>
                      <a:pt x="763" y="13"/>
                    </a:lnTo>
                    <a:close/>
                  </a:path>
                </a:pathLst>
              </a:custGeom>
              <a:solidFill>
                <a:srgbClr val="FFDFBF"/>
              </a:solidFill>
              <a:ln w="7938">
                <a:solidFill>
                  <a:srgbClr val="000000"/>
                </a:solidFill>
                <a:prstDash val="solid"/>
                <a:round/>
                <a:headEnd/>
                <a:tailEnd/>
              </a:ln>
            </p:spPr>
            <p:txBody>
              <a:bodyPr/>
              <a:lstStyle/>
              <a:p>
                <a:endParaRPr lang="fr-FR"/>
              </a:p>
            </p:txBody>
          </p:sp>
          <p:grpSp>
            <p:nvGrpSpPr>
              <p:cNvPr id="16" name="Group 4"/>
              <p:cNvGrpSpPr>
                <a:grpSpLocks/>
              </p:cNvGrpSpPr>
              <p:nvPr/>
            </p:nvGrpSpPr>
            <p:grpSpPr bwMode="auto">
              <a:xfrm>
                <a:off x="840" y="499"/>
                <a:ext cx="514" cy="535"/>
                <a:chOff x="1058" y="1634"/>
                <a:chExt cx="266" cy="365"/>
              </a:xfrm>
            </p:grpSpPr>
            <p:sp>
              <p:nvSpPr>
                <p:cNvPr id="17" name="Freeform 5"/>
                <p:cNvSpPr>
                  <a:spLocks/>
                </p:cNvSpPr>
                <p:nvPr/>
              </p:nvSpPr>
              <p:spPr bwMode="auto">
                <a:xfrm>
                  <a:off x="1058" y="1634"/>
                  <a:ext cx="266" cy="363"/>
                </a:xfrm>
                <a:custGeom>
                  <a:avLst/>
                  <a:gdLst/>
                  <a:ahLst/>
                  <a:cxnLst>
                    <a:cxn ang="0">
                      <a:pos x="321" y="3"/>
                    </a:cxn>
                    <a:cxn ang="0">
                      <a:pos x="383" y="20"/>
                    </a:cxn>
                    <a:cxn ang="0">
                      <a:pos x="437" y="54"/>
                    </a:cxn>
                    <a:cxn ang="0">
                      <a:pos x="475" y="96"/>
                    </a:cxn>
                    <a:cxn ang="0">
                      <a:pos x="498" y="146"/>
                    </a:cxn>
                    <a:cxn ang="0">
                      <a:pos x="504" y="191"/>
                    </a:cxn>
                    <a:cxn ang="0">
                      <a:pos x="506" y="313"/>
                    </a:cxn>
                    <a:cxn ang="0">
                      <a:pos x="523" y="304"/>
                    </a:cxn>
                    <a:cxn ang="0">
                      <a:pos x="534" y="325"/>
                    </a:cxn>
                    <a:cxn ang="0">
                      <a:pos x="523" y="360"/>
                    </a:cxn>
                    <a:cxn ang="0">
                      <a:pos x="503" y="395"/>
                    </a:cxn>
                    <a:cxn ang="0">
                      <a:pos x="501" y="453"/>
                    </a:cxn>
                    <a:cxn ang="0">
                      <a:pos x="492" y="478"/>
                    </a:cxn>
                    <a:cxn ang="0">
                      <a:pos x="470" y="492"/>
                    </a:cxn>
                    <a:cxn ang="0">
                      <a:pos x="462" y="557"/>
                    </a:cxn>
                    <a:cxn ang="0">
                      <a:pos x="442" y="615"/>
                    </a:cxn>
                    <a:cxn ang="0">
                      <a:pos x="391" y="665"/>
                    </a:cxn>
                    <a:cxn ang="0">
                      <a:pos x="339" y="702"/>
                    </a:cxn>
                    <a:cxn ang="0">
                      <a:pos x="296" y="724"/>
                    </a:cxn>
                    <a:cxn ang="0">
                      <a:pos x="241" y="723"/>
                    </a:cxn>
                    <a:cxn ang="0">
                      <a:pos x="193" y="702"/>
                    </a:cxn>
                    <a:cxn ang="0">
                      <a:pos x="173" y="685"/>
                    </a:cxn>
                    <a:cxn ang="0">
                      <a:pos x="139" y="660"/>
                    </a:cxn>
                    <a:cxn ang="0">
                      <a:pos x="104" y="626"/>
                    </a:cxn>
                    <a:cxn ang="0">
                      <a:pos x="76" y="564"/>
                    </a:cxn>
                    <a:cxn ang="0">
                      <a:pos x="65" y="489"/>
                    </a:cxn>
                    <a:cxn ang="0">
                      <a:pos x="45" y="483"/>
                    </a:cxn>
                    <a:cxn ang="0">
                      <a:pos x="37" y="469"/>
                    </a:cxn>
                    <a:cxn ang="0">
                      <a:pos x="30" y="400"/>
                    </a:cxn>
                    <a:cxn ang="0">
                      <a:pos x="14" y="367"/>
                    </a:cxn>
                    <a:cxn ang="0">
                      <a:pos x="0" y="330"/>
                    </a:cxn>
                    <a:cxn ang="0">
                      <a:pos x="6" y="308"/>
                    </a:cxn>
                    <a:cxn ang="0">
                      <a:pos x="30" y="313"/>
                    </a:cxn>
                    <a:cxn ang="0">
                      <a:pos x="33" y="193"/>
                    </a:cxn>
                    <a:cxn ang="0">
                      <a:pos x="41" y="145"/>
                    </a:cxn>
                    <a:cxn ang="0">
                      <a:pos x="69" y="88"/>
                    </a:cxn>
                    <a:cxn ang="0">
                      <a:pos x="109" y="48"/>
                    </a:cxn>
                    <a:cxn ang="0">
                      <a:pos x="179" y="14"/>
                    </a:cxn>
                    <a:cxn ang="0">
                      <a:pos x="247" y="1"/>
                    </a:cxn>
                  </a:cxnLst>
                  <a:rect l="0" t="0" r="r" b="b"/>
                  <a:pathLst>
                    <a:path w="534" h="726">
                      <a:moveTo>
                        <a:pt x="279" y="0"/>
                      </a:moveTo>
                      <a:lnTo>
                        <a:pt x="321" y="3"/>
                      </a:lnTo>
                      <a:lnTo>
                        <a:pt x="355" y="9"/>
                      </a:lnTo>
                      <a:lnTo>
                        <a:pt x="383" y="20"/>
                      </a:lnTo>
                      <a:lnTo>
                        <a:pt x="409" y="34"/>
                      </a:lnTo>
                      <a:lnTo>
                        <a:pt x="437" y="54"/>
                      </a:lnTo>
                      <a:lnTo>
                        <a:pt x="457" y="73"/>
                      </a:lnTo>
                      <a:lnTo>
                        <a:pt x="475" y="96"/>
                      </a:lnTo>
                      <a:lnTo>
                        <a:pt x="487" y="118"/>
                      </a:lnTo>
                      <a:lnTo>
                        <a:pt x="498" y="146"/>
                      </a:lnTo>
                      <a:lnTo>
                        <a:pt x="503" y="166"/>
                      </a:lnTo>
                      <a:lnTo>
                        <a:pt x="504" y="191"/>
                      </a:lnTo>
                      <a:lnTo>
                        <a:pt x="506" y="219"/>
                      </a:lnTo>
                      <a:lnTo>
                        <a:pt x="506" y="313"/>
                      </a:lnTo>
                      <a:lnTo>
                        <a:pt x="512" y="304"/>
                      </a:lnTo>
                      <a:lnTo>
                        <a:pt x="523" y="304"/>
                      </a:lnTo>
                      <a:lnTo>
                        <a:pt x="529" y="308"/>
                      </a:lnTo>
                      <a:lnTo>
                        <a:pt x="534" y="325"/>
                      </a:lnTo>
                      <a:lnTo>
                        <a:pt x="531" y="346"/>
                      </a:lnTo>
                      <a:lnTo>
                        <a:pt x="523" y="360"/>
                      </a:lnTo>
                      <a:lnTo>
                        <a:pt x="509" y="383"/>
                      </a:lnTo>
                      <a:lnTo>
                        <a:pt x="503" y="395"/>
                      </a:lnTo>
                      <a:lnTo>
                        <a:pt x="501" y="413"/>
                      </a:lnTo>
                      <a:lnTo>
                        <a:pt x="501" y="453"/>
                      </a:lnTo>
                      <a:lnTo>
                        <a:pt x="498" y="469"/>
                      </a:lnTo>
                      <a:lnTo>
                        <a:pt x="492" y="478"/>
                      </a:lnTo>
                      <a:lnTo>
                        <a:pt x="484" y="486"/>
                      </a:lnTo>
                      <a:lnTo>
                        <a:pt x="470" y="492"/>
                      </a:lnTo>
                      <a:lnTo>
                        <a:pt x="468" y="522"/>
                      </a:lnTo>
                      <a:lnTo>
                        <a:pt x="462" y="557"/>
                      </a:lnTo>
                      <a:lnTo>
                        <a:pt x="453" y="589"/>
                      </a:lnTo>
                      <a:lnTo>
                        <a:pt x="442" y="615"/>
                      </a:lnTo>
                      <a:lnTo>
                        <a:pt x="423" y="639"/>
                      </a:lnTo>
                      <a:lnTo>
                        <a:pt x="391" y="665"/>
                      </a:lnTo>
                      <a:lnTo>
                        <a:pt x="370" y="681"/>
                      </a:lnTo>
                      <a:lnTo>
                        <a:pt x="339" y="702"/>
                      </a:lnTo>
                      <a:lnTo>
                        <a:pt x="311" y="718"/>
                      </a:lnTo>
                      <a:lnTo>
                        <a:pt x="296" y="724"/>
                      </a:lnTo>
                      <a:lnTo>
                        <a:pt x="271" y="726"/>
                      </a:lnTo>
                      <a:lnTo>
                        <a:pt x="241" y="723"/>
                      </a:lnTo>
                      <a:lnTo>
                        <a:pt x="216" y="715"/>
                      </a:lnTo>
                      <a:lnTo>
                        <a:pt x="193" y="702"/>
                      </a:lnTo>
                      <a:lnTo>
                        <a:pt x="182" y="693"/>
                      </a:lnTo>
                      <a:lnTo>
                        <a:pt x="173" y="685"/>
                      </a:lnTo>
                      <a:lnTo>
                        <a:pt x="156" y="673"/>
                      </a:lnTo>
                      <a:lnTo>
                        <a:pt x="139" y="660"/>
                      </a:lnTo>
                      <a:lnTo>
                        <a:pt x="118" y="645"/>
                      </a:lnTo>
                      <a:lnTo>
                        <a:pt x="104" y="626"/>
                      </a:lnTo>
                      <a:lnTo>
                        <a:pt x="87" y="596"/>
                      </a:lnTo>
                      <a:lnTo>
                        <a:pt x="76" y="564"/>
                      </a:lnTo>
                      <a:lnTo>
                        <a:pt x="69" y="526"/>
                      </a:lnTo>
                      <a:lnTo>
                        <a:pt x="65" y="489"/>
                      </a:lnTo>
                      <a:lnTo>
                        <a:pt x="55" y="487"/>
                      </a:lnTo>
                      <a:lnTo>
                        <a:pt x="45" y="483"/>
                      </a:lnTo>
                      <a:lnTo>
                        <a:pt x="41" y="478"/>
                      </a:lnTo>
                      <a:lnTo>
                        <a:pt x="37" y="469"/>
                      </a:lnTo>
                      <a:lnTo>
                        <a:pt x="34" y="455"/>
                      </a:lnTo>
                      <a:lnTo>
                        <a:pt x="30" y="400"/>
                      </a:lnTo>
                      <a:lnTo>
                        <a:pt x="20" y="385"/>
                      </a:lnTo>
                      <a:lnTo>
                        <a:pt x="14" y="367"/>
                      </a:lnTo>
                      <a:lnTo>
                        <a:pt x="3" y="344"/>
                      </a:lnTo>
                      <a:lnTo>
                        <a:pt x="0" y="330"/>
                      </a:lnTo>
                      <a:lnTo>
                        <a:pt x="2" y="318"/>
                      </a:lnTo>
                      <a:lnTo>
                        <a:pt x="6" y="308"/>
                      </a:lnTo>
                      <a:lnTo>
                        <a:pt x="17" y="307"/>
                      </a:lnTo>
                      <a:lnTo>
                        <a:pt x="30" y="313"/>
                      </a:lnTo>
                      <a:lnTo>
                        <a:pt x="30" y="224"/>
                      </a:lnTo>
                      <a:lnTo>
                        <a:pt x="33" y="193"/>
                      </a:lnTo>
                      <a:lnTo>
                        <a:pt x="36" y="166"/>
                      </a:lnTo>
                      <a:lnTo>
                        <a:pt x="41" y="145"/>
                      </a:lnTo>
                      <a:lnTo>
                        <a:pt x="51" y="117"/>
                      </a:lnTo>
                      <a:lnTo>
                        <a:pt x="69" y="88"/>
                      </a:lnTo>
                      <a:lnTo>
                        <a:pt x="84" y="70"/>
                      </a:lnTo>
                      <a:lnTo>
                        <a:pt x="109" y="48"/>
                      </a:lnTo>
                      <a:lnTo>
                        <a:pt x="145" y="26"/>
                      </a:lnTo>
                      <a:lnTo>
                        <a:pt x="179" y="14"/>
                      </a:lnTo>
                      <a:lnTo>
                        <a:pt x="215" y="6"/>
                      </a:lnTo>
                      <a:lnTo>
                        <a:pt x="247" y="1"/>
                      </a:lnTo>
                      <a:lnTo>
                        <a:pt x="279" y="0"/>
                      </a:lnTo>
                      <a:close/>
                    </a:path>
                  </a:pathLst>
                </a:custGeom>
                <a:solidFill>
                  <a:srgbClr val="FFDFBF"/>
                </a:solidFill>
                <a:ln w="9525">
                  <a:noFill/>
                  <a:round/>
                  <a:headEnd/>
                  <a:tailEnd/>
                </a:ln>
              </p:spPr>
              <p:txBody>
                <a:bodyPr/>
                <a:lstStyle/>
                <a:p>
                  <a:endParaRPr lang="fr-FR"/>
                </a:p>
              </p:txBody>
            </p:sp>
            <p:sp>
              <p:nvSpPr>
                <p:cNvPr id="18" name="Freeform 6"/>
                <p:cNvSpPr>
                  <a:spLocks/>
                </p:cNvSpPr>
                <p:nvPr/>
              </p:nvSpPr>
              <p:spPr bwMode="auto">
                <a:xfrm>
                  <a:off x="1058" y="1636"/>
                  <a:ext cx="266" cy="363"/>
                </a:xfrm>
                <a:custGeom>
                  <a:avLst/>
                  <a:gdLst/>
                  <a:ahLst/>
                  <a:cxnLst>
                    <a:cxn ang="0">
                      <a:pos x="321" y="3"/>
                    </a:cxn>
                    <a:cxn ang="0">
                      <a:pos x="383" y="20"/>
                    </a:cxn>
                    <a:cxn ang="0">
                      <a:pos x="437" y="54"/>
                    </a:cxn>
                    <a:cxn ang="0">
                      <a:pos x="475" y="96"/>
                    </a:cxn>
                    <a:cxn ang="0">
                      <a:pos x="498" y="146"/>
                    </a:cxn>
                    <a:cxn ang="0">
                      <a:pos x="504" y="191"/>
                    </a:cxn>
                    <a:cxn ang="0">
                      <a:pos x="506" y="313"/>
                    </a:cxn>
                    <a:cxn ang="0">
                      <a:pos x="523" y="304"/>
                    </a:cxn>
                    <a:cxn ang="0">
                      <a:pos x="534" y="325"/>
                    </a:cxn>
                    <a:cxn ang="0">
                      <a:pos x="523" y="360"/>
                    </a:cxn>
                    <a:cxn ang="0">
                      <a:pos x="503" y="396"/>
                    </a:cxn>
                    <a:cxn ang="0">
                      <a:pos x="501" y="453"/>
                    </a:cxn>
                    <a:cxn ang="0">
                      <a:pos x="492" y="478"/>
                    </a:cxn>
                    <a:cxn ang="0">
                      <a:pos x="470" y="492"/>
                    </a:cxn>
                    <a:cxn ang="0">
                      <a:pos x="462" y="558"/>
                    </a:cxn>
                    <a:cxn ang="0">
                      <a:pos x="442" y="615"/>
                    </a:cxn>
                    <a:cxn ang="0">
                      <a:pos x="391" y="665"/>
                    </a:cxn>
                    <a:cxn ang="0">
                      <a:pos x="339" y="703"/>
                    </a:cxn>
                    <a:cxn ang="0">
                      <a:pos x="296" y="724"/>
                    </a:cxn>
                    <a:cxn ang="0">
                      <a:pos x="241" y="723"/>
                    </a:cxn>
                    <a:cxn ang="0">
                      <a:pos x="193" y="703"/>
                    </a:cxn>
                    <a:cxn ang="0">
                      <a:pos x="173" y="685"/>
                    </a:cxn>
                    <a:cxn ang="0">
                      <a:pos x="139" y="660"/>
                    </a:cxn>
                    <a:cxn ang="0">
                      <a:pos x="104" y="626"/>
                    </a:cxn>
                    <a:cxn ang="0">
                      <a:pos x="76" y="564"/>
                    </a:cxn>
                    <a:cxn ang="0">
                      <a:pos x="65" y="489"/>
                    </a:cxn>
                    <a:cxn ang="0">
                      <a:pos x="45" y="483"/>
                    </a:cxn>
                    <a:cxn ang="0">
                      <a:pos x="37" y="469"/>
                    </a:cxn>
                    <a:cxn ang="0">
                      <a:pos x="30" y="400"/>
                    </a:cxn>
                    <a:cxn ang="0">
                      <a:pos x="14" y="368"/>
                    </a:cxn>
                    <a:cxn ang="0">
                      <a:pos x="0" y="330"/>
                    </a:cxn>
                    <a:cxn ang="0">
                      <a:pos x="6" y="308"/>
                    </a:cxn>
                    <a:cxn ang="0">
                      <a:pos x="30" y="313"/>
                    </a:cxn>
                    <a:cxn ang="0">
                      <a:pos x="33" y="193"/>
                    </a:cxn>
                    <a:cxn ang="0">
                      <a:pos x="41" y="145"/>
                    </a:cxn>
                    <a:cxn ang="0">
                      <a:pos x="69" y="89"/>
                    </a:cxn>
                    <a:cxn ang="0">
                      <a:pos x="109" y="48"/>
                    </a:cxn>
                    <a:cxn ang="0">
                      <a:pos x="179" y="14"/>
                    </a:cxn>
                    <a:cxn ang="0">
                      <a:pos x="247" y="1"/>
                    </a:cxn>
                  </a:cxnLst>
                  <a:rect l="0" t="0" r="r" b="b"/>
                  <a:pathLst>
                    <a:path w="534" h="726">
                      <a:moveTo>
                        <a:pt x="279" y="0"/>
                      </a:moveTo>
                      <a:lnTo>
                        <a:pt x="321" y="3"/>
                      </a:lnTo>
                      <a:lnTo>
                        <a:pt x="355" y="9"/>
                      </a:lnTo>
                      <a:lnTo>
                        <a:pt x="383" y="20"/>
                      </a:lnTo>
                      <a:lnTo>
                        <a:pt x="409" y="34"/>
                      </a:lnTo>
                      <a:lnTo>
                        <a:pt x="437" y="54"/>
                      </a:lnTo>
                      <a:lnTo>
                        <a:pt x="457" y="73"/>
                      </a:lnTo>
                      <a:lnTo>
                        <a:pt x="475" y="96"/>
                      </a:lnTo>
                      <a:lnTo>
                        <a:pt x="487" y="118"/>
                      </a:lnTo>
                      <a:lnTo>
                        <a:pt x="498" y="146"/>
                      </a:lnTo>
                      <a:lnTo>
                        <a:pt x="503" y="167"/>
                      </a:lnTo>
                      <a:lnTo>
                        <a:pt x="504" y="191"/>
                      </a:lnTo>
                      <a:lnTo>
                        <a:pt x="506" y="219"/>
                      </a:lnTo>
                      <a:lnTo>
                        <a:pt x="506" y="313"/>
                      </a:lnTo>
                      <a:lnTo>
                        <a:pt x="512" y="304"/>
                      </a:lnTo>
                      <a:lnTo>
                        <a:pt x="523" y="304"/>
                      </a:lnTo>
                      <a:lnTo>
                        <a:pt x="529" y="308"/>
                      </a:lnTo>
                      <a:lnTo>
                        <a:pt x="534" y="325"/>
                      </a:lnTo>
                      <a:lnTo>
                        <a:pt x="531" y="346"/>
                      </a:lnTo>
                      <a:lnTo>
                        <a:pt x="523" y="360"/>
                      </a:lnTo>
                      <a:lnTo>
                        <a:pt x="509" y="383"/>
                      </a:lnTo>
                      <a:lnTo>
                        <a:pt x="503" y="396"/>
                      </a:lnTo>
                      <a:lnTo>
                        <a:pt x="501" y="413"/>
                      </a:lnTo>
                      <a:lnTo>
                        <a:pt x="501" y="453"/>
                      </a:lnTo>
                      <a:lnTo>
                        <a:pt x="498" y="469"/>
                      </a:lnTo>
                      <a:lnTo>
                        <a:pt x="492" y="478"/>
                      </a:lnTo>
                      <a:lnTo>
                        <a:pt x="484" y="486"/>
                      </a:lnTo>
                      <a:lnTo>
                        <a:pt x="470" y="492"/>
                      </a:lnTo>
                      <a:lnTo>
                        <a:pt x="468" y="522"/>
                      </a:lnTo>
                      <a:lnTo>
                        <a:pt x="462" y="558"/>
                      </a:lnTo>
                      <a:lnTo>
                        <a:pt x="453" y="589"/>
                      </a:lnTo>
                      <a:lnTo>
                        <a:pt x="442" y="615"/>
                      </a:lnTo>
                      <a:lnTo>
                        <a:pt x="423" y="639"/>
                      </a:lnTo>
                      <a:lnTo>
                        <a:pt x="391" y="665"/>
                      </a:lnTo>
                      <a:lnTo>
                        <a:pt x="370" y="681"/>
                      </a:lnTo>
                      <a:lnTo>
                        <a:pt x="339" y="703"/>
                      </a:lnTo>
                      <a:lnTo>
                        <a:pt x="311" y="718"/>
                      </a:lnTo>
                      <a:lnTo>
                        <a:pt x="296" y="724"/>
                      </a:lnTo>
                      <a:lnTo>
                        <a:pt x="271" y="726"/>
                      </a:lnTo>
                      <a:lnTo>
                        <a:pt x="241" y="723"/>
                      </a:lnTo>
                      <a:lnTo>
                        <a:pt x="216" y="715"/>
                      </a:lnTo>
                      <a:lnTo>
                        <a:pt x="193" y="703"/>
                      </a:lnTo>
                      <a:lnTo>
                        <a:pt x="182" y="693"/>
                      </a:lnTo>
                      <a:lnTo>
                        <a:pt x="173" y="685"/>
                      </a:lnTo>
                      <a:lnTo>
                        <a:pt x="156" y="673"/>
                      </a:lnTo>
                      <a:lnTo>
                        <a:pt x="139" y="660"/>
                      </a:lnTo>
                      <a:lnTo>
                        <a:pt x="118" y="645"/>
                      </a:lnTo>
                      <a:lnTo>
                        <a:pt x="104" y="626"/>
                      </a:lnTo>
                      <a:lnTo>
                        <a:pt x="87" y="597"/>
                      </a:lnTo>
                      <a:lnTo>
                        <a:pt x="76" y="564"/>
                      </a:lnTo>
                      <a:lnTo>
                        <a:pt x="69" y="526"/>
                      </a:lnTo>
                      <a:lnTo>
                        <a:pt x="65" y="489"/>
                      </a:lnTo>
                      <a:lnTo>
                        <a:pt x="55" y="487"/>
                      </a:lnTo>
                      <a:lnTo>
                        <a:pt x="45" y="483"/>
                      </a:lnTo>
                      <a:lnTo>
                        <a:pt x="41" y="478"/>
                      </a:lnTo>
                      <a:lnTo>
                        <a:pt x="37" y="469"/>
                      </a:lnTo>
                      <a:lnTo>
                        <a:pt x="34" y="455"/>
                      </a:lnTo>
                      <a:lnTo>
                        <a:pt x="30" y="400"/>
                      </a:lnTo>
                      <a:lnTo>
                        <a:pt x="20" y="385"/>
                      </a:lnTo>
                      <a:lnTo>
                        <a:pt x="14" y="368"/>
                      </a:lnTo>
                      <a:lnTo>
                        <a:pt x="3" y="344"/>
                      </a:lnTo>
                      <a:lnTo>
                        <a:pt x="0" y="330"/>
                      </a:lnTo>
                      <a:lnTo>
                        <a:pt x="2" y="318"/>
                      </a:lnTo>
                      <a:lnTo>
                        <a:pt x="6" y="308"/>
                      </a:lnTo>
                      <a:lnTo>
                        <a:pt x="17" y="307"/>
                      </a:lnTo>
                      <a:lnTo>
                        <a:pt x="30" y="313"/>
                      </a:lnTo>
                      <a:lnTo>
                        <a:pt x="30" y="224"/>
                      </a:lnTo>
                      <a:lnTo>
                        <a:pt x="33" y="193"/>
                      </a:lnTo>
                      <a:lnTo>
                        <a:pt x="36" y="167"/>
                      </a:lnTo>
                      <a:lnTo>
                        <a:pt x="41" y="145"/>
                      </a:lnTo>
                      <a:lnTo>
                        <a:pt x="51" y="117"/>
                      </a:lnTo>
                      <a:lnTo>
                        <a:pt x="69" y="89"/>
                      </a:lnTo>
                      <a:lnTo>
                        <a:pt x="84" y="70"/>
                      </a:lnTo>
                      <a:lnTo>
                        <a:pt x="109" y="48"/>
                      </a:lnTo>
                      <a:lnTo>
                        <a:pt x="145" y="26"/>
                      </a:lnTo>
                      <a:lnTo>
                        <a:pt x="179" y="14"/>
                      </a:lnTo>
                      <a:lnTo>
                        <a:pt x="215" y="6"/>
                      </a:lnTo>
                      <a:lnTo>
                        <a:pt x="247" y="1"/>
                      </a:lnTo>
                      <a:lnTo>
                        <a:pt x="279" y="0"/>
                      </a:lnTo>
                    </a:path>
                  </a:pathLst>
                </a:custGeom>
                <a:noFill/>
                <a:ln w="7938">
                  <a:solidFill>
                    <a:srgbClr val="000000"/>
                  </a:solidFill>
                  <a:prstDash val="solid"/>
                  <a:round/>
                  <a:headEnd/>
                  <a:tailEnd/>
                </a:ln>
              </p:spPr>
              <p:txBody>
                <a:bodyPr/>
                <a:lstStyle/>
                <a:p>
                  <a:endParaRPr lang="fr-FR"/>
                </a:p>
              </p:txBody>
            </p:sp>
            <p:grpSp>
              <p:nvGrpSpPr>
                <p:cNvPr id="19" name="Group 7"/>
                <p:cNvGrpSpPr>
                  <a:grpSpLocks/>
                </p:cNvGrpSpPr>
                <p:nvPr/>
              </p:nvGrpSpPr>
              <p:grpSpPr bwMode="auto">
                <a:xfrm>
                  <a:off x="1109" y="1775"/>
                  <a:ext cx="172" cy="174"/>
                  <a:chOff x="1109" y="1775"/>
                  <a:chExt cx="172" cy="174"/>
                </a:xfrm>
              </p:grpSpPr>
              <p:grpSp>
                <p:nvGrpSpPr>
                  <p:cNvPr id="20" name="Group 8"/>
                  <p:cNvGrpSpPr>
                    <a:grpSpLocks/>
                  </p:cNvGrpSpPr>
                  <p:nvPr/>
                </p:nvGrpSpPr>
                <p:grpSpPr bwMode="auto">
                  <a:xfrm>
                    <a:off x="1109" y="1775"/>
                    <a:ext cx="172" cy="39"/>
                    <a:chOff x="1109" y="1775"/>
                    <a:chExt cx="172" cy="39"/>
                  </a:xfrm>
                </p:grpSpPr>
                <p:grpSp>
                  <p:nvGrpSpPr>
                    <p:cNvPr id="23" name="Group 9"/>
                    <p:cNvGrpSpPr>
                      <a:grpSpLocks/>
                    </p:cNvGrpSpPr>
                    <p:nvPr/>
                  </p:nvGrpSpPr>
                  <p:grpSpPr bwMode="auto">
                    <a:xfrm>
                      <a:off x="1207" y="1775"/>
                      <a:ext cx="74" cy="39"/>
                      <a:chOff x="1207" y="1775"/>
                      <a:chExt cx="74" cy="39"/>
                    </a:xfrm>
                  </p:grpSpPr>
                  <p:sp>
                    <p:nvSpPr>
                      <p:cNvPr id="27" name="Freeform 10"/>
                      <p:cNvSpPr>
                        <a:spLocks/>
                      </p:cNvSpPr>
                      <p:nvPr/>
                    </p:nvSpPr>
                    <p:spPr bwMode="auto">
                      <a:xfrm>
                        <a:off x="1207" y="1775"/>
                        <a:ext cx="74" cy="39"/>
                      </a:xfrm>
                      <a:custGeom>
                        <a:avLst/>
                        <a:gdLst/>
                        <a:ahLst/>
                        <a:cxnLst>
                          <a:cxn ang="0">
                            <a:pos x="0" y="76"/>
                          </a:cxn>
                          <a:cxn ang="0">
                            <a:pos x="4" y="56"/>
                          </a:cxn>
                          <a:cxn ang="0">
                            <a:pos x="11" y="39"/>
                          </a:cxn>
                          <a:cxn ang="0">
                            <a:pos x="15" y="25"/>
                          </a:cxn>
                          <a:cxn ang="0">
                            <a:pos x="18" y="15"/>
                          </a:cxn>
                          <a:cxn ang="0">
                            <a:pos x="26" y="7"/>
                          </a:cxn>
                          <a:cxn ang="0">
                            <a:pos x="36" y="3"/>
                          </a:cxn>
                          <a:cxn ang="0">
                            <a:pos x="50" y="0"/>
                          </a:cxn>
                          <a:cxn ang="0">
                            <a:pos x="65" y="0"/>
                          </a:cxn>
                          <a:cxn ang="0">
                            <a:pos x="87" y="3"/>
                          </a:cxn>
                          <a:cxn ang="0">
                            <a:pos x="109" y="7"/>
                          </a:cxn>
                          <a:cxn ang="0">
                            <a:pos x="130" y="14"/>
                          </a:cxn>
                          <a:cxn ang="0">
                            <a:pos x="148" y="23"/>
                          </a:cxn>
                        </a:cxnLst>
                        <a:rect l="0" t="0" r="r" b="b"/>
                        <a:pathLst>
                          <a:path w="148" h="76">
                            <a:moveTo>
                              <a:pt x="0" y="76"/>
                            </a:moveTo>
                            <a:lnTo>
                              <a:pt x="4" y="56"/>
                            </a:lnTo>
                            <a:lnTo>
                              <a:pt x="11" y="39"/>
                            </a:lnTo>
                            <a:lnTo>
                              <a:pt x="15" y="25"/>
                            </a:lnTo>
                            <a:lnTo>
                              <a:pt x="18" y="15"/>
                            </a:lnTo>
                            <a:lnTo>
                              <a:pt x="26" y="7"/>
                            </a:lnTo>
                            <a:lnTo>
                              <a:pt x="36" y="3"/>
                            </a:lnTo>
                            <a:lnTo>
                              <a:pt x="50" y="0"/>
                            </a:lnTo>
                            <a:lnTo>
                              <a:pt x="65" y="0"/>
                            </a:lnTo>
                            <a:lnTo>
                              <a:pt x="87" y="3"/>
                            </a:lnTo>
                            <a:lnTo>
                              <a:pt x="109" y="7"/>
                            </a:lnTo>
                            <a:lnTo>
                              <a:pt x="130" y="14"/>
                            </a:lnTo>
                            <a:lnTo>
                              <a:pt x="148" y="23"/>
                            </a:lnTo>
                          </a:path>
                        </a:pathLst>
                      </a:custGeom>
                      <a:noFill/>
                      <a:ln w="7938">
                        <a:solidFill>
                          <a:srgbClr val="000000"/>
                        </a:solidFill>
                        <a:prstDash val="solid"/>
                        <a:round/>
                        <a:headEnd/>
                        <a:tailEnd/>
                      </a:ln>
                    </p:spPr>
                    <p:txBody>
                      <a:bodyPr/>
                      <a:lstStyle/>
                      <a:p>
                        <a:endParaRPr lang="fr-FR"/>
                      </a:p>
                    </p:txBody>
                  </p:sp>
                  <p:sp>
                    <p:nvSpPr>
                      <p:cNvPr id="28" name="Freeform 11"/>
                      <p:cNvSpPr>
                        <a:spLocks/>
                      </p:cNvSpPr>
                      <p:nvPr/>
                    </p:nvSpPr>
                    <p:spPr bwMode="auto">
                      <a:xfrm>
                        <a:off x="1221" y="1790"/>
                        <a:ext cx="51" cy="17"/>
                      </a:xfrm>
                      <a:custGeom>
                        <a:avLst/>
                        <a:gdLst/>
                        <a:ahLst/>
                        <a:cxnLst>
                          <a:cxn ang="0">
                            <a:pos x="0" y="25"/>
                          </a:cxn>
                          <a:cxn ang="0">
                            <a:pos x="8" y="17"/>
                          </a:cxn>
                          <a:cxn ang="0">
                            <a:pos x="17" y="10"/>
                          </a:cxn>
                          <a:cxn ang="0">
                            <a:pos x="28" y="3"/>
                          </a:cxn>
                          <a:cxn ang="0">
                            <a:pos x="37" y="2"/>
                          </a:cxn>
                          <a:cxn ang="0">
                            <a:pos x="53" y="0"/>
                          </a:cxn>
                          <a:cxn ang="0">
                            <a:pos x="73" y="3"/>
                          </a:cxn>
                          <a:cxn ang="0">
                            <a:pos x="84" y="10"/>
                          </a:cxn>
                          <a:cxn ang="0">
                            <a:pos x="95" y="16"/>
                          </a:cxn>
                          <a:cxn ang="0">
                            <a:pos x="102" y="22"/>
                          </a:cxn>
                          <a:cxn ang="0">
                            <a:pos x="92" y="27"/>
                          </a:cxn>
                          <a:cxn ang="0">
                            <a:pos x="74" y="31"/>
                          </a:cxn>
                          <a:cxn ang="0">
                            <a:pos x="56" y="33"/>
                          </a:cxn>
                          <a:cxn ang="0">
                            <a:pos x="36" y="31"/>
                          </a:cxn>
                          <a:cxn ang="0">
                            <a:pos x="18" y="30"/>
                          </a:cxn>
                          <a:cxn ang="0">
                            <a:pos x="0" y="25"/>
                          </a:cxn>
                        </a:cxnLst>
                        <a:rect l="0" t="0" r="r" b="b"/>
                        <a:pathLst>
                          <a:path w="102" h="33">
                            <a:moveTo>
                              <a:pt x="0" y="25"/>
                            </a:moveTo>
                            <a:lnTo>
                              <a:pt x="8" y="17"/>
                            </a:lnTo>
                            <a:lnTo>
                              <a:pt x="17" y="10"/>
                            </a:lnTo>
                            <a:lnTo>
                              <a:pt x="28" y="3"/>
                            </a:lnTo>
                            <a:lnTo>
                              <a:pt x="37" y="2"/>
                            </a:lnTo>
                            <a:lnTo>
                              <a:pt x="53" y="0"/>
                            </a:lnTo>
                            <a:lnTo>
                              <a:pt x="73" y="3"/>
                            </a:lnTo>
                            <a:lnTo>
                              <a:pt x="84" y="10"/>
                            </a:lnTo>
                            <a:lnTo>
                              <a:pt x="95" y="16"/>
                            </a:lnTo>
                            <a:lnTo>
                              <a:pt x="102" y="22"/>
                            </a:lnTo>
                            <a:lnTo>
                              <a:pt x="92" y="27"/>
                            </a:lnTo>
                            <a:lnTo>
                              <a:pt x="74" y="31"/>
                            </a:lnTo>
                            <a:lnTo>
                              <a:pt x="56" y="33"/>
                            </a:lnTo>
                            <a:lnTo>
                              <a:pt x="36" y="31"/>
                            </a:lnTo>
                            <a:lnTo>
                              <a:pt x="18" y="30"/>
                            </a:lnTo>
                            <a:lnTo>
                              <a:pt x="0" y="25"/>
                            </a:lnTo>
                            <a:close/>
                          </a:path>
                        </a:pathLst>
                      </a:custGeom>
                      <a:solidFill>
                        <a:srgbClr val="FFFFFF"/>
                      </a:solidFill>
                      <a:ln w="7938">
                        <a:solidFill>
                          <a:srgbClr val="000000"/>
                        </a:solidFill>
                        <a:prstDash val="solid"/>
                        <a:round/>
                        <a:headEnd/>
                        <a:tailEnd/>
                      </a:ln>
                    </p:spPr>
                    <p:txBody>
                      <a:bodyPr/>
                      <a:lstStyle/>
                      <a:p>
                        <a:endParaRPr lang="fr-FR"/>
                      </a:p>
                    </p:txBody>
                  </p:sp>
                </p:grpSp>
                <p:grpSp>
                  <p:nvGrpSpPr>
                    <p:cNvPr id="24" name="Group 12"/>
                    <p:cNvGrpSpPr>
                      <a:grpSpLocks/>
                    </p:cNvGrpSpPr>
                    <p:nvPr/>
                  </p:nvGrpSpPr>
                  <p:grpSpPr bwMode="auto">
                    <a:xfrm>
                      <a:off x="1109" y="1775"/>
                      <a:ext cx="74" cy="38"/>
                      <a:chOff x="1109" y="1775"/>
                      <a:chExt cx="74" cy="38"/>
                    </a:xfrm>
                  </p:grpSpPr>
                  <p:sp>
                    <p:nvSpPr>
                      <p:cNvPr id="25" name="Freeform 13"/>
                      <p:cNvSpPr>
                        <a:spLocks/>
                      </p:cNvSpPr>
                      <p:nvPr/>
                    </p:nvSpPr>
                    <p:spPr bwMode="auto">
                      <a:xfrm>
                        <a:off x="1109" y="1775"/>
                        <a:ext cx="74" cy="38"/>
                      </a:xfrm>
                      <a:custGeom>
                        <a:avLst/>
                        <a:gdLst/>
                        <a:ahLst/>
                        <a:cxnLst>
                          <a:cxn ang="0">
                            <a:pos x="148" y="76"/>
                          </a:cxn>
                          <a:cxn ang="0">
                            <a:pos x="143" y="56"/>
                          </a:cxn>
                          <a:cxn ang="0">
                            <a:pos x="137" y="39"/>
                          </a:cxn>
                          <a:cxn ang="0">
                            <a:pos x="132" y="25"/>
                          </a:cxn>
                          <a:cxn ang="0">
                            <a:pos x="126" y="13"/>
                          </a:cxn>
                          <a:cxn ang="0">
                            <a:pos x="120" y="6"/>
                          </a:cxn>
                          <a:cxn ang="0">
                            <a:pos x="109" y="0"/>
                          </a:cxn>
                          <a:cxn ang="0">
                            <a:pos x="98" y="0"/>
                          </a:cxn>
                          <a:cxn ang="0">
                            <a:pos x="82" y="0"/>
                          </a:cxn>
                          <a:cxn ang="0">
                            <a:pos x="60" y="3"/>
                          </a:cxn>
                          <a:cxn ang="0">
                            <a:pos x="39" y="8"/>
                          </a:cxn>
                          <a:cxn ang="0">
                            <a:pos x="17" y="14"/>
                          </a:cxn>
                          <a:cxn ang="0">
                            <a:pos x="0" y="24"/>
                          </a:cxn>
                        </a:cxnLst>
                        <a:rect l="0" t="0" r="r" b="b"/>
                        <a:pathLst>
                          <a:path w="148" h="76">
                            <a:moveTo>
                              <a:pt x="148" y="76"/>
                            </a:moveTo>
                            <a:lnTo>
                              <a:pt x="143" y="56"/>
                            </a:lnTo>
                            <a:lnTo>
                              <a:pt x="137" y="39"/>
                            </a:lnTo>
                            <a:lnTo>
                              <a:pt x="132" y="25"/>
                            </a:lnTo>
                            <a:lnTo>
                              <a:pt x="126" y="13"/>
                            </a:lnTo>
                            <a:lnTo>
                              <a:pt x="120" y="6"/>
                            </a:lnTo>
                            <a:lnTo>
                              <a:pt x="109" y="0"/>
                            </a:lnTo>
                            <a:lnTo>
                              <a:pt x="98" y="0"/>
                            </a:lnTo>
                            <a:lnTo>
                              <a:pt x="82" y="0"/>
                            </a:lnTo>
                            <a:lnTo>
                              <a:pt x="60" y="3"/>
                            </a:lnTo>
                            <a:lnTo>
                              <a:pt x="39" y="8"/>
                            </a:lnTo>
                            <a:lnTo>
                              <a:pt x="17" y="14"/>
                            </a:lnTo>
                            <a:lnTo>
                              <a:pt x="0" y="24"/>
                            </a:lnTo>
                          </a:path>
                        </a:pathLst>
                      </a:custGeom>
                      <a:noFill/>
                      <a:ln w="7938">
                        <a:solidFill>
                          <a:srgbClr val="000000"/>
                        </a:solidFill>
                        <a:prstDash val="solid"/>
                        <a:round/>
                        <a:headEnd/>
                        <a:tailEnd/>
                      </a:ln>
                    </p:spPr>
                    <p:txBody>
                      <a:bodyPr/>
                      <a:lstStyle/>
                      <a:p>
                        <a:endParaRPr lang="fr-FR"/>
                      </a:p>
                    </p:txBody>
                  </p:sp>
                  <p:sp>
                    <p:nvSpPr>
                      <p:cNvPr id="26" name="Freeform 14"/>
                      <p:cNvSpPr>
                        <a:spLocks/>
                      </p:cNvSpPr>
                      <p:nvPr/>
                    </p:nvSpPr>
                    <p:spPr bwMode="auto">
                      <a:xfrm>
                        <a:off x="1117" y="1789"/>
                        <a:ext cx="52" cy="17"/>
                      </a:xfrm>
                      <a:custGeom>
                        <a:avLst/>
                        <a:gdLst/>
                        <a:ahLst/>
                        <a:cxnLst>
                          <a:cxn ang="0">
                            <a:pos x="103" y="25"/>
                          </a:cxn>
                          <a:cxn ang="0">
                            <a:pos x="95" y="17"/>
                          </a:cxn>
                          <a:cxn ang="0">
                            <a:pos x="85" y="9"/>
                          </a:cxn>
                          <a:cxn ang="0">
                            <a:pos x="75" y="3"/>
                          </a:cxn>
                          <a:cxn ang="0">
                            <a:pos x="65" y="1"/>
                          </a:cxn>
                          <a:cxn ang="0">
                            <a:pos x="50" y="0"/>
                          </a:cxn>
                          <a:cxn ang="0">
                            <a:pos x="29" y="3"/>
                          </a:cxn>
                          <a:cxn ang="0">
                            <a:pos x="19" y="9"/>
                          </a:cxn>
                          <a:cxn ang="0">
                            <a:pos x="8" y="15"/>
                          </a:cxn>
                          <a:cxn ang="0">
                            <a:pos x="0" y="22"/>
                          </a:cxn>
                          <a:cxn ang="0">
                            <a:pos x="11" y="26"/>
                          </a:cxn>
                          <a:cxn ang="0">
                            <a:pos x="28" y="31"/>
                          </a:cxn>
                          <a:cxn ang="0">
                            <a:pos x="47" y="32"/>
                          </a:cxn>
                          <a:cxn ang="0">
                            <a:pos x="67" y="31"/>
                          </a:cxn>
                          <a:cxn ang="0">
                            <a:pos x="84" y="29"/>
                          </a:cxn>
                          <a:cxn ang="0">
                            <a:pos x="103" y="25"/>
                          </a:cxn>
                        </a:cxnLst>
                        <a:rect l="0" t="0" r="r" b="b"/>
                        <a:pathLst>
                          <a:path w="103" h="32">
                            <a:moveTo>
                              <a:pt x="103" y="25"/>
                            </a:moveTo>
                            <a:lnTo>
                              <a:pt x="95" y="17"/>
                            </a:lnTo>
                            <a:lnTo>
                              <a:pt x="85" y="9"/>
                            </a:lnTo>
                            <a:lnTo>
                              <a:pt x="75" y="3"/>
                            </a:lnTo>
                            <a:lnTo>
                              <a:pt x="65" y="1"/>
                            </a:lnTo>
                            <a:lnTo>
                              <a:pt x="50" y="0"/>
                            </a:lnTo>
                            <a:lnTo>
                              <a:pt x="29" y="3"/>
                            </a:lnTo>
                            <a:lnTo>
                              <a:pt x="19" y="9"/>
                            </a:lnTo>
                            <a:lnTo>
                              <a:pt x="8" y="15"/>
                            </a:lnTo>
                            <a:lnTo>
                              <a:pt x="0" y="22"/>
                            </a:lnTo>
                            <a:lnTo>
                              <a:pt x="11" y="26"/>
                            </a:lnTo>
                            <a:lnTo>
                              <a:pt x="28" y="31"/>
                            </a:lnTo>
                            <a:lnTo>
                              <a:pt x="47" y="32"/>
                            </a:lnTo>
                            <a:lnTo>
                              <a:pt x="67" y="31"/>
                            </a:lnTo>
                            <a:lnTo>
                              <a:pt x="84" y="29"/>
                            </a:lnTo>
                            <a:lnTo>
                              <a:pt x="103" y="25"/>
                            </a:lnTo>
                            <a:close/>
                          </a:path>
                        </a:pathLst>
                      </a:custGeom>
                      <a:solidFill>
                        <a:srgbClr val="FFFFFF"/>
                      </a:solidFill>
                      <a:ln w="7938">
                        <a:solidFill>
                          <a:srgbClr val="000000"/>
                        </a:solidFill>
                        <a:prstDash val="solid"/>
                        <a:round/>
                        <a:headEnd/>
                        <a:tailEnd/>
                      </a:ln>
                    </p:spPr>
                    <p:txBody>
                      <a:bodyPr/>
                      <a:lstStyle/>
                      <a:p>
                        <a:endParaRPr lang="fr-FR"/>
                      </a:p>
                    </p:txBody>
                  </p:sp>
                </p:grpSp>
              </p:grpSp>
              <p:sp>
                <p:nvSpPr>
                  <p:cNvPr id="21" name="Freeform 15"/>
                  <p:cNvSpPr>
                    <a:spLocks/>
                  </p:cNvSpPr>
                  <p:nvPr/>
                </p:nvSpPr>
                <p:spPr bwMode="auto">
                  <a:xfrm>
                    <a:off x="1155" y="1926"/>
                    <a:ext cx="74" cy="23"/>
                  </a:xfrm>
                  <a:custGeom>
                    <a:avLst/>
                    <a:gdLst/>
                    <a:ahLst/>
                    <a:cxnLst>
                      <a:cxn ang="0">
                        <a:pos x="0" y="5"/>
                      </a:cxn>
                      <a:cxn ang="0">
                        <a:pos x="20" y="3"/>
                      </a:cxn>
                      <a:cxn ang="0">
                        <a:pos x="32" y="2"/>
                      </a:cxn>
                      <a:cxn ang="0">
                        <a:pos x="46" y="0"/>
                      </a:cxn>
                      <a:cxn ang="0">
                        <a:pos x="60" y="0"/>
                      </a:cxn>
                      <a:cxn ang="0">
                        <a:pos x="79" y="5"/>
                      </a:cxn>
                      <a:cxn ang="0">
                        <a:pos x="93" y="0"/>
                      </a:cxn>
                      <a:cxn ang="0">
                        <a:pos x="107" y="0"/>
                      </a:cxn>
                      <a:cxn ang="0">
                        <a:pos x="126" y="0"/>
                      </a:cxn>
                      <a:cxn ang="0">
                        <a:pos x="149" y="5"/>
                      </a:cxn>
                      <a:cxn ang="0">
                        <a:pos x="146" y="11"/>
                      </a:cxn>
                      <a:cxn ang="0">
                        <a:pos x="140" y="20"/>
                      </a:cxn>
                      <a:cxn ang="0">
                        <a:pos x="135" y="33"/>
                      </a:cxn>
                      <a:cxn ang="0">
                        <a:pos x="127" y="39"/>
                      </a:cxn>
                      <a:cxn ang="0">
                        <a:pos x="112" y="45"/>
                      </a:cxn>
                      <a:cxn ang="0">
                        <a:pos x="93" y="45"/>
                      </a:cxn>
                      <a:cxn ang="0">
                        <a:pos x="66" y="45"/>
                      </a:cxn>
                      <a:cxn ang="0">
                        <a:pos x="43" y="44"/>
                      </a:cxn>
                      <a:cxn ang="0">
                        <a:pos x="28" y="40"/>
                      </a:cxn>
                      <a:cxn ang="0">
                        <a:pos x="15" y="31"/>
                      </a:cxn>
                      <a:cxn ang="0">
                        <a:pos x="14" y="26"/>
                      </a:cxn>
                      <a:cxn ang="0">
                        <a:pos x="9" y="19"/>
                      </a:cxn>
                      <a:cxn ang="0">
                        <a:pos x="0" y="5"/>
                      </a:cxn>
                    </a:cxnLst>
                    <a:rect l="0" t="0" r="r" b="b"/>
                    <a:pathLst>
                      <a:path w="149" h="45">
                        <a:moveTo>
                          <a:pt x="0" y="5"/>
                        </a:moveTo>
                        <a:lnTo>
                          <a:pt x="20" y="3"/>
                        </a:lnTo>
                        <a:lnTo>
                          <a:pt x="32" y="2"/>
                        </a:lnTo>
                        <a:lnTo>
                          <a:pt x="46" y="0"/>
                        </a:lnTo>
                        <a:lnTo>
                          <a:pt x="60" y="0"/>
                        </a:lnTo>
                        <a:lnTo>
                          <a:pt x="79" y="5"/>
                        </a:lnTo>
                        <a:lnTo>
                          <a:pt x="93" y="0"/>
                        </a:lnTo>
                        <a:lnTo>
                          <a:pt x="107" y="0"/>
                        </a:lnTo>
                        <a:lnTo>
                          <a:pt x="126" y="0"/>
                        </a:lnTo>
                        <a:lnTo>
                          <a:pt x="149" y="5"/>
                        </a:lnTo>
                        <a:lnTo>
                          <a:pt x="146" y="11"/>
                        </a:lnTo>
                        <a:lnTo>
                          <a:pt x="140" y="20"/>
                        </a:lnTo>
                        <a:lnTo>
                          <a:pt x="135" y="33"/>
                        </a:lnTo>
                        <a:lnTo>
                          <a:pt x="127" y="39"/>
                        </a:lnTo>
                        <a:lnTo>
                          <a:pt x="112" y="45"/>
                        </a:lnTo>
                        <a:lnTo>
                          <a:pt x="93" y="45"/>
                        </a:lnTo>
                        <a:lnTo>
                          <a:pt x="66" y="45"/>
                        </a:lnTo>
                        <a:lnTo>
                          <a:pt x="43" y="44"/>
                        </a:lnTo>
                        <a:lnTo>
                          <a:pt x="28" y="40"/>
                        </a:lnTo>
                        <a:lnTo>
                          <a:pt x="15" y="31"/>
                        </a:lnTo>
                        <a:lnTo>
                          <a:pt x="14" y="26"/>
                        </a:lnTo>
                        <a:lnTo>
                          <a:pt x="9" y="19"/>
                        </a:lnTo>
                        <a:lnTo>
                          <a:pt x="0" y="5"/>
                        </a:lnTo>
                        <a:close/>
                      </a:path>
                    </a:pathLst>
                  </a:custGeom>
                  <a:solidFill>
                    <a:srgbClr val="FFFFFF"/>
                  </a:solidFill>
                  <a:ln w="7938">
                    <a:solidFill>
                      <a:srgbClr val="000000"/>
                    </a:solidFill>
                    <a:prstDash val="solid"/>
                    <a:round/>
                    <a:headEnd/>
                    <a:tailEnd/>
                  </a:ln>
                </p:spPr>
                <p:txBody>
                  <a:bodyPr/>
                  <a:lstStyle/>
                  <a:p>
                    <a:endParaRPr lang="fr-FR"/>
                  </a:p>
                </p:txBody>
              </p:sp>
              <p:sp>
                <p:nvSpPr>
                  <p:cNvPr id="22" name="Freeform 16"/>
                  <p:cNvSpPr>
                    <a:spLocks/>
                  </p:cNvSpPr>
                  <p:nvPr/>
                </p:nvSpPr>
                <p:spPr bwMode="auto">
                  <a:xfrm>
                    <a:off x="1170" y="1874"/>
                    <a:ext cx="47" cy="17"/>
                  </a:xfrm>
                  <a:custGeom>
                    <a:avLst/>
                    <a:gdLst/>
                    <a:ahLst/>
                    <a:cxnLst>
                      <a:cxn ang="0">
                        <a:pos x="5" y="0"/>
                      </a:cxn>
                      <a:cxn ang="0">
                        <a:pos x="2" y="9"/>
                      </a:cxn>
                      <a:cxn ang="0">
                        <a:pos x="0" y="19"/>
                      </a:cxn>
                      <a:cxn ang="0">
                        <a:pos x="3" y="23"/>
                      </a:cxn>
                      <a:cxn ang="0">
                        <a:pos x="11" y="28"/>
                      </a:cxn>
                      <a:cxn ang="0">
                        <a:pos x="20" y="30"/>
                      </a:cxn>
                      <a:cxn ang="0">
                        <a:pos x="33" y="33"/>
                      </a:cxn>
                      <a:cxn ang="0">
                        <a:pos x="50" y="34"/>
                      </a:cxn>
                      <a:cxn ang="0">
                        <a:pos x="62" y="34"/>
                      </a:cxn>
                      <a:cxn ang="0">
                        <a:pos x="69" y="33"/>
                      </a:cxn>
                      <a:cxn ang="0">
                        <a:pos x="78" y="30"/>
                      </a:cxn>
                      <a:cxn ang="0">
                        <a:pos x="86" y="28"/>
                      </a:cxn>
                      <a:cxn ang="0">
                        <a:pos x="93" y="22"/>
                      </a:cxn>
                      <a:cxn ang="0">
                        <a:pos x="95" y="16"/>
                      </a:cxn>
                      <a:cxn ang="0">
                        <a:pos x="93" y="3"/>
                      </a:cxn>
                      <a:cxn ang="0">
                        <a:pos x="90" y="0"/>
                      </a:cxn>
                    </a:cxnLst>
                    <a:rect l="0" t="0" r="r" b="b"/>
                    <a:pathLst>
                      <a:path w="95" h="34">
                        <a:moveTo>
                          <a:pt x="5" y="0"/>
                        </a:moveTo>
                        <a:lnTo>
                          <a:pt x="2" y="9"/>
                        </a:lnTo>
                        <a:lnTo>
                          <a:pt x="0" y="19"/>
                        </a:lnTo>
                        <a:lnTo>
                          <a:pt x="3" y="23"/>
                        </a:lnTo>
                        <a:lnTo>
                          <a:pt x="11" y="28"/>
                        </a:lnTo>
                        <a:lnTo>
                          <a:pt x="20" y="30"/>
                        </a:lnTo>
                        <a:lnTo>
                          <a:pt x="33" y="33"/>
                        </a:lnTo>
                        <a:lnTo>
                          <a:pt x="50" y="34"/>
                        </a:lnTo>
                        <a:lnTo>
                          <a:pt x="62" y="34"/>
                        </a:lnTo>
                        <a:lnTo>
                          <a:pt x="69" y="33"/>
                        </a:lnTo>
                        <a:lnTo>
                          <a:pt x="78" y="30"/>
                        </a:lnTo>
                        <a:lnTo>
                          <a:pt x="86" y="28"/>
                        </a:lnTo>
                        <a:lnTo>
                          <a:pt x="93" y="22"/>
                        </a:lnTo>
                        <a:lnTo>
                          <a:pt x="95" y="16"/>
                        </a:lnTo>
                        <a:lnTo>
                          <a:pt x="93" y="3"/>
                        </a:lnTo>
                        <a:lnTo>
                          <a:pt x="90" y="0"/>
                        </a:lnTo>
                      </a:path>
                    </a:pathLst>
                  </a:custGeom>
                  <a:noFill/>
                  <a:ln w="7938">
                    <a:solidFill>
                      <a:srgbClr val="000000"/>
                    </a:solidFill>
                    <a:prstDash val="solid"/>
                    <a:round/>
                    <a:headEnd/>
                    <a:tailEnd/>
                  </a:ln>
                </p:spPr>
                <p:txBody>
                  <a:bodyPr/>
                  <a:lstStyle/>
                  <a:p>
                    <a:endParaRPr lang="fr-FR"/>
                  </a:p>
                </p:txBody>
              </p:sp>
            </p:grpSp>
          </p:grpSp>
        </p:grpSp>
        <p:sp>
          <p:nvSpPr>
            <p:cNvPr id="6" name="Freeform 17"/>
            <p:cNvSpPr>
              <a:spLocks/>
            </p:cNvSpPr>
            <p:nvPr/>
          </p:nvSpPr>
          <p:spPr bwMode="auto">
            <a:xfrm>
              <a:off x="2363788" y="3300413"/>
              <a:ext cx="1065212" cy="3032125"/>
            </a:xfrm>
            <a:custGeom>
              <a:avLst/>
              <a:gdLst/>
              <a:ahLst/>
              <a:cxnLst>
                <a:cxn ang="0">
                  <a:pos x="56" y="0"/>
                </a:cxn>
                <a:cxn ang="0">
                  <a:pos x="16" y="513"/>
                </a:cxn>
                <a:cxn ang="0">
                  <a:pos x="82" y="705"/>
                </a:cxn>
                <a:cxn ang="0">
                  <a:pos x="82" y="1041"/>
                </a:cxn>
                <a:cxn ang="0">
                  <a:pos x="147" y="1233"/>
                </a:cxn>
                <a:cxn ang="0">
                  <a:pos x="179" y="1586"/>
                </a:cxn>
                <a:cxn ang="0">
                  <a:pos x="16" y="1857"/>
                </a:cxn>
                <a:cxn ang="0">
                  <a:pos x="278" y="1905"/>
                </a:cxn>
                <a:cxn ang="0">
                  <a:pos x="540" y="1857"/>
                </a:cxn>
                <a:cxn ang="0">
                  <a:pos x="540" y="1713"/>
                </a:cxn>
                <a:cxn ang="0">
                  <a:pos x="475" y="1569"/>
                </a:cxn>
                <a:cxn ang="0">
                  <a:pos x="540" y="1137"/>
                </a:cxn>
                <a:cxn ang="0">
                  <a:pos x="475" y="849"/>
                </a:cxn>
                <a:cxn ang="0">
                  <a:pos x="606" y="561"/>
                </a:cxn>
                <a:cxn ang="0">
                  <a:pos x="671" y="273"/>
                </a:cxn>
                <a:cxn ang="0">
                  <a:pos x="606" y="129"/>
                </a:cxn>
                <a:cxn ang="0">
                  <a:pos x="409" y="81"/>
                </a:cxn>
                <a:cxn ang="0">
                  <a:pos x="40" y="8"/>
                </a:cxn>
              </a:cxnLst>
              <a:rect l="0" t="0" r="r" b="b"/>
              <a:pathLst>
                <a:path w="671" h="1910">
                  <a:moveTo>
                    <a:pt x="56" y="0"/>
                  </a:moveTo>
                  <a:cubicBezTo>
                    <a:pt x="51" y="85"/>
                    <a:pt x="12" y="396"/>
                    <a:pt x="16" y="513"/>
                  </a:cubicBezTo>
                  <a:cubicBezTo>
                    <a:pt x="20" y="630"/>
                    <a:pt x="71" y="617"/>
                    <a:pt x="82" y="705"/>
                  </a:cubicBezTo>
                  <a:cubicBezTo>
                    <a:pt x="93" y="793"/>
                    <a:pt x="71" y="953"/>
                    <a:pt x="82" y="1041"/>
                  </a:cubicBezTo>
                  <a:cubicBezTo>
                    <a:pt x="93" y="1129"/>
                    <a:pt x="131" y="1142"/>
                    <a:pt x="147" y="1233"/>
                  </a:cubicBezTo>
                  <a:cubicBezTo>
                    <a:pt x="163" y="1324"/>
                    <a:pt x="201" y="1482"/>
                    <a:pt x="179" y="1586"/>
                  </a:cubicBezTo>
                  <a:cubicBezTo>
                    <a:pt x="157" y="1690"/>
                    <a:pt x="0" y="1804"/>
                    <a:pt x="16" y="1857"/>
                  </a:cubicBezTo>
                  <a:cubicBezTo>
                    <a:pt x="32" y="1910"/>
                    <a:pt x="191" y="1905"/>
                    <a:pt x="278" y="1905"/>
                  </a:cubicBezTo>
                  <a:cubicBezTo>
                    <a:pt x="366" y="1905"/>
                    <a:pt x="496" y="1889"/>
                    <a:pt x="540" y="1857"/>
                  </a:cubicBezTo>
                  <a:cubicBezTo>
                    <a:pt x="584" y="1825"/>
                    <a:pt x="551" y="1761"/>
                    <a:pt x="540" y="1713"/>
                  </a:cubicBezTo>
                  <a:cubicBezTo>
                    <a:pt x="529" y="1665"/>
                    <a:pt x="475" y="1665"/>
                    <a:pt x="475" y="1569"/>
                  </a:cubicBezTo>
                  <a:cubicBezTo>
                    <a:pt x="475" y="1473"/>
                    <a:pt x="540" y="1257"/>
                    <a:pt x="540" y="1137"/>
                  </a:cubicBezTo>
                  <a:cubicBezTo>
                    <a:pt x="540" y="1017"/>
                    <a:pt x="464" y="945"/>
                    <a:pt x="475" y="849"/>
                  </a:cubicBezTo>
                  <a:cubicBezTo>
                    <a:pt x="486" y="753"/>
                    <a:pt x="573" y="657"/>
                    <a:pt x="606" y="561"/>
                  </a:cubicBezTo>
                  <a:cubicBezTo>
                    <a:pt x="638" y="465"/>
                    <a:pt x="671" y="345"/>
                    <a:pt x="671" y="273"/>
                  </a:cubicBezTo>
                  <a:cubicBezTo>
                    <a:pt x="671" y="201"/>
                    <a:pt x="649" y="161"/>
                    <a:pt x="606" y="129"/>
                  </a:cubicBezTo>
                  <a:cubicBezTo>
                    <a:pt x="562" y="97"/>
                    <a:pt x="503" y="101"/>
                    <a:pt x="409" y="81"/>
                  </a:cubicBezTo>
                  <a:cubicBezTo>
                    <a:pt x="315" y="61"/>
                    <a:pt x="117" y="23"/>
                    <a:pt x="40" y="8"/>
                  </a:cubicBezTo>
                </a:path>
              </a:pathLst>
            </a:custGeom>
            <a:solidFill>
              <a:srgbClr val="FFCC66"/>
            </a:solidFill>
            <a:ln w="9525">
              <a:solidFill>
                <a:srgbClr val="CCFF33"/>
              </a:solidFill>
              <a:round/>
              <a:headEnd/>
              <a:tailEnd/>
            </a:ln>
            <a:effectLst/>
          </p:spPr>
          <p:txBody>
            <a:bodyPr wrap="none" anchor="ctr"/>
            <a:lstStyle/>
            <a:p>
              <a:endParaRPr lang="fr-FR"/>
            </a:p>
          </p:txBody>
        </p:sp>
        <p:grpSp>
          <p:nvGrpSpPr>
            <p:cNvPr id="7" name="Group 26"/>
            <p:cNvGrpSpPr>
              <a:grpSpLocks/>
            </p:cNvGrpSpPr>
            <p:nvPr/>
          </p:nvGrpSpPr>
          <p:grpSpPr bwMode="auto">
            <a:xfrm>
              <a:off x="2616200" y="3429000"/>
              <a:ext cx="406400" cy="2470150"/>
              <a:chOff x="1648" y="2300"/>
              <a:chExt cx="256" cy="1556"/>
            </a:xfrm>
          </p:grpSpPr>
          <p:sp>
            <p:nvSpPr>
              <p:cNvPr id="13" name="Freeform 19"/>
              <p:cNvSpPr>
                <a:spLocks/>
              </p:cNvSpPr>
              <p:nvPr/>
            </p:nvSpPr>
            <p:spPr bwMode="auto">
              <a:xfrm>
                <a:off x="1648" y="2300"/>
                <a:ext cx="256" cy="740"/>
              </a:xfrm>
              <a:custGeom>
                <a:avLst/>
                <a:gdLst/>
                <a:ahLst/>
                <a:cxnLst>
                  <a:cxn ang="0">
                    <a:pos x="119" y="75"/>
                  </a:cxn>
                  <a:cxn ang="0">
                    <a:pos x="176" y="4"/>
                  </a:cxn>
                  <a:cxn ang="0">
                    <a:pos x="224" y="100"/>
                  </a:cxn>
                  <a:cxn ang="0">
                    <a:pos x="176" y="148"/>
                  </a:cxn>
                  <a:cxn ang="0">
                    <a:pos x="128" y="148"/>
                  </a:cxn>
                  <a:cxn ang="0">
                    <a:pos x="176" y="628"/>
                  </a:cxn>
                  <a:cxn ang="0">
                    <a:pos x="224" y="676"/>
                  </a:cxn>
                  <a:cxn ang="0">
                    <a:pos x="224" y="724"/>
                  </a:cxn>
                  <a:cxn ang="0">
                    <a:pos x="32" y="724"/>
                  </a:cxn>
                  <a:cxn ang="0">
                    <a:pos x="32" y="628"/>
                  </a:cxn>
                  <a:cxn ang="0">
                    <a:pos x="80" y="580"/>
                  </a:cxn>
                  <a:cxn ang="0">
                    <a:pos x="32" y="148"/>
                  </a:cxn>
                  <a:cxn ang="0">
                    <a:pos x="32" y="52"/>
                  </a:cxn>
                  <a:cxn ang="0">
                    <a:pos x="119" y="75"/>
                  </a:cxn>
                </a:cxnLst>
                <a:rect l="0" t="0" r="r" b="b"/>
                <a:pathLst>
                  <a:path w="256" h="740">
                    <a:moveTo>
                      <a:pt x="119" y="75"/>
                    </a:moveTo>
                    <a:cubicBezTo>
                      <a:pt x="143" y="67"/>
                      <a:pt x="159" y="0"/>
                      <a:pt x="176" y="4"/>
                    </a:cubicBezTo>
                    <a:cubicBezTo>
                      <a:pt x="193" y="8"/>
                      <a:pt x="224" y="76"/>
                      <a:pt x="224" y="100"/>
                    </a:cubicBezTo>
                    <a:cubicBezTo>
                      <a:pt x="224" y="124"/>
                      <a:pt x="192" y="140"/>
                      <a:pt x="176" y="148"/>
                    </a:cubicBezTo>
                    <a:cubicBezTo>
                      <a:pt x="160" y="156"/>
                      <a:pt x="128" y="68"/>
                      <a:pt x="128" y="148"/>
                    </a:cubicBezTo>
                    <a:cubicBezTo>
                      <a:pt x="128" y="228"/>
                      <a:pt x="160" y="540"/>
                      <a:pt x="176" y="628"/>
                    </a:cubicBezTo>
                    <a:cubicBezTo>
                      <a:pt x="192" y="716"/>
                      <a:pt x="216" y="660"/>
                      <a:pt x="224" y="676"/>
                    </a:cubicBezTo>
                    <a:cubicBezTo>
                      <a:pt x="232" y="692"/>
                      <a:pt x="256" y="716"/>
                      <a:pt x="224" y="724"/>
                    </a:cubicBezTo>
                    <a:cubicBezTo>
                      <a:pt x="192" y="732"/>
                      <a:pt x="64" y="740"/>
                      <a:pt x="32" y="724"/>
                    </a:cubicBezTo>
                    <a:cubicBezTo>
                      <a:pt x="0" y="708"/>
                      <a:pt x="24" y="652"/>
                      <a:pt x="32" y="628"/>
                    </a:cubicBezTo>
                    <a:cubicBezTo>
                      <a:pt x="40" y="604"/>
                      <a:pt x="80" y="660"/>
                      <a:pt x="80" y="580"/>
                    </a:cubicBezTo>
                    <a:cubicBezTo>
                      <a:pt x="80" y="500"/>
                      <a:pt x="40" y="236"/>
                      <a:pt x="32" y="148"/>
                    </a:cubicBezTo>
                    <a:cubicBezTo>
                      <a:pt x="24" y="60"/>
                      <a:pt x="18" y="64"/>
                      <a:pt x="32" y="52"/>
                    </a:cubicBezTo>
                    <a:cubicBezTo>
                      <a:pt x="46" y="40"/>
                      <a:pt x="95" y="83"/>
                      <a:pt x="119" y="75"/>
                    </a:cubicBezTo>
                    <a:close/>
                  </a:path>
                </a:pathLst>
              </a:custGeom>
              <a:solidFill>
                <a:schemeClr val="accent1"/>
              </a:solidFill>
              <a:ln w="9525">
                <a:solidFill>
                  <a:schemeClr val="tx1"/>
                </a:solidFill>
                <a:round/>
                <a:headEnd/>
                <a:tailEnd/>
              </a:ln>
              <a:effectLst/>
            </p:spPr>
            <p:txBody>
              <a:bodyPr wrap="none" anchor="ctr"/>
              <a:lstStyle/>
              <a:p>
                <a:endParaRPr lang="fr-FR"/>
              </a:p>
            </p:txBody>
          </p:sp>
          <p:sp>
            <p:nvSpPr>
              <p:cNvPr id="14" name="Freeform 20"/>
              <p:cNvSpPr>
                <a:spLocks/>
              </p:cNvSpPr>
              <p:nvPr/>
            </p:nvSpPr>
            <p:spPr bwMode="auto">
              <a:xfrm>
                <a:off x="1680" y="3056"/>
                <a:ext cx="216" cy="800"/>
              </a:xfrm>
              <a:custGeom>
                <a:avLst/>
                <a:gdLst/>
                <a:ahLst/>
                <a:cxnLst>
                  <a:cxn ang="0">
                    <a:pos x="48" y="16"/>
                  </a:cxn>
                  <a:cxn ang="0">
                    <a:pos x="192" y="16"/>
                  </a:cxn>
                  <a:cxn ang="0">
                    <a:pos x="192" y="112"/>
                  </a:cxn>
                  <a:cxn ang="0">
                    <a:pos x="144" y="352"/>
                  </a:cxn>
                  <a:cxn ang="0">
                    <a:pos x="192" y="736"/>
                  </a:cxn>
                  <a:cxn ang="0">
                    <a:pos x="144" y="736"/>
                  </a:cxn>
                  <a:cxn ang="0">
                    <a:pos x="48" y="736"/>
                  </a:cxn>
                  <a:cxn ang="0">
                    <a:pos x="48" y="640"/>
                  </a:cxn>
                  <a:cxn ang="0">
                    <a:pos x="96" y="448"/>
                  </a:cxn>
                  <a:cxn ang="0">
                    <a:pos x="0" y="16"/>
                  </a:cxn>
                </a:cxnLst>
                <a:rect l="0" t="0" r="r" b="b"/>
                <a:pathLst>
                  <a:path w="216" h="800">
                    <a:moveTo>
                      <a:pt x="48" y="16"/>
                    </a:moveTo>
                    <a:cubicBezTo>
                      <a:pt x="108" y="8"/>
                      <a:pt x="168" y="0"/>
                      <a:pt x="192" y="16"/>
                    </a:cubicBezTo>
                    <a:cubicBezTo>
                      <a:pt x="216" y="32"/>
                      <a:pt x="200" y="56"/>
                      <a:pt x="192" y="112"/>
                    </a:cubicBezTo>
                    <a:cubicBezTo>
                      <a:pt x="184" y="168"/>
                      <a:pt x="144" y="248"/>
                      <a:pt x="144" y="352"/>
                    </a:cubicBezTo>
                    <a:cubicBezTo>
                      <a:pt x="144" y="456"/>
                      <a:pt x="192" y="672"/>
                      <a:pt x="192" y="736"/>
                    </a:cubicBezTo>
                    <a:cubicBezTo>
                      <a:pt x="192" y="800"/>
                      <a:pt x="168" y="736"/>
                      <a:pt x="144" y="736"/>
                    </a:cubicBezTo>
                    <a:cubicBezTo>
                      <a:pt x="120" y="736"/>
                      <a:pt x="64" y="752"/>
                      <a:pt x="48" y="736"/>
                    </a:cubicBezTo>
                    <a:cubicBezTo>
                      <a:pt x="32" y="720"/>
                      <a:pt x="40" y="688"/>
                      <a:pt x="48" y="640"/>
                    </a:cubicBezTo>
                    <a:cubicBezTo>
                      <a:pt x="56" y="592"/>
                      <a:pt x="104" y="552"/>
                      <a:pt x="96" y="448"/>
                    </a:cubicBezTo>
                    <a:cubicBezTo>
                      <a:pt x="88" y="344"/>
                      <a:pt x="44" y="180"/>
                      <a:pt x="0" y="16"/>
                    </a:cubicBezTo>
                  </a:path>
                </a:pathLst>
              </a:custGeom>
              <a:solidFill>
                <a:schemeClr val="accent1"/>
              </a:solidFill>
              <a:ln w="9525">
                <a:solidFill>
                  <a:schemeClr val="tx1"/>
                </a:solidFill>
                <a:round/>
                <a:headEnd/>
                <a:tailEnd/>
              </a:ln>
              <a:effectLst/>
            </p:spPr>
            <p:txBody>
              <a:bodyPr wrap="none" anchor="ctr"/>
              <a:lstStyle/>
              <a:p>
                <a:endParaRPr lang="fr-FR"/>
              </a:p>
            </p:txBody>
          </p:sp>
        </p:grpSp>
        <p:sp>
          <p:nvSpPr>
            <p:cNvPr id="8" name="Freeform 21"/>
            <p:cNvSpPr>
              <a:spLocks/>
            </p:cNvSpPr>
            <p:nvPr/>
          </p:nvSpPr>
          <p:spPr bwMode="auto">
            <a:xfrm>
              <a:off x="2870200" y="3886200"/>
              <a:ext cx="177800" cy="2057400"/>
            </a:xfrm>
            <a:custGeom>
              <a:avLst/>
              <a:gdLst/>
              <a:ahLst/>
              <a:cxnLst>
                <a:cxn ang="0">
                  <a:pos x="112" y="0"/>
                </a:cxn>
                <a:cxn ang="0">
                  <a:pos x="16" y="624"/>
                </a:cxn>
                <a:cxn ang="0">
                  <a:pos x="16" y="1296"/>
                </a:cxn>
              </a:cxnLst>
              <a:rect l="0" t="0" r="r" b="b"/>
              <a:pathLst>
                <a:path w="112" h="1296">
                  <a:moveTo>
                    <a:pt x="112" y="0"/>
                  </a:moveTo>
                  <a:cubicBezTo>
                    <a:pt x="72" y="204"/>
                    <a:pt x="32" y="408"/>
                    <a:pt x="16" y="624"/>
                  </a:cubicBezTo>
                  <a:cubicBezTo>
                    <a:pt x="0" y="840"/>
                    <a:pt x="8" y="1068"/>
                    <a:pt x="16" y="1296"/>
                  </a:cubicBezTo>
                </a:path>
              </a:pathLst>
            </a:custGeom>
            <a:noFill/>
            <a:ln w="57150" cmpd="sng">
              <a:solidFill>
                <a:srgbClr val="FF0000"/>
              </a:solidFill>
              <a:round/>
              <a:headEnd/>
              <a:tailEnd/>
            </a:ln>
            <a:effectLst/>
          </p:spPr>
          <p:txBody>
            <a:bodyPr wrap="none" anchor="ctr"/>
            <a:lstStyle/>
            <a:p>
              <a:endParaRPr lang="fr-FR"/>
            </a:p>
          </p:txBody>
        </p:sp>
        <p:sp>
          <p:nvSpPr>
            <p:cNvPr id="9" name="Freeform 22"/>
            <p:cNvSpPr>
              <a:spLocks/>
            </p:cNvSpPr>
            <p:nvPr/>
          </p:nvSpPr>
          <p:spPr bwMode="auto">
            <a:xfrm>
              <a:off x="2667000" y="3886200"/>
              <a:ext cx="152400" cy="2057400"/>
            </a:xfrm>
            <a:custGeom>
              <a:avLst/>
              <a:gdLst/>
              <a:ahLst/>
              <a:cxnLst>
                <a:cxn ang="0">
                  <a:pos x="96" y="0"/>
                </a:cxn>
                <a:cxn ang="0">
                  <a:pos x="48" y="288"/>
                </a:cxn>
                <a:cxn ang="0">
                  <a:pos x="0" y="720"/>
                </a:cxn>
                <a:cxn ang="0">
                  <a:pos x="48" y="1296"/>
                </a:cxn>
              </a:cxnLst>
              <a:rect l="0" t="0" r="r" b="b"/>
              <a:pathLst>
                <a:path w="96" h="1296">
                  <a:moveTo>
                    <a:pt x="96" y="0"/>
                  </a:moveTo>
                  <a:cubicBezTo>
                    <a:pt x="80" y="84"/>
                    <a:pt x="64" y="168"/>
                    <a:pt x="48" y="288"/>
                  </a:cubicBezTo>
                  <a:cubicBezTo>
                    <a:pt x="32" y="408"/>
                    <a:pt x="0" y="552"/>
                    <a:pt x="0" y="720"/>
                  </a:cubicBezTo>
                  <a:cubicBezTo>
                    <a:pt x="0" y="888"/>
                    <a:pt x="24" y="1092"/>
                    <a:pt x="48" y="1296"/>
                  </a:cubicBezTo>
                </a:path>
              </a:pathLst>
            </a:custGeom>
            <a:noFill/>
            <a:ln w="57150" cmpd="sng">
              <a:solidFill>
                <a:srgbClr val="000099"/>
              </a:solidFill>
              <a:round/>
              <a:headEnd/>
              <a:tailEnd/>
            </a:ln>
            <a:effectLst/>
          </p:spPr>
          <p:txBody>
            <a:bodyPr wrap="none" anchor="ctr"/>
            <a:lstStyle/>
            <a:p>
              <a:endParaRPr lang="fr-FR"/>
            </a:p>
          </p:txBody>
        </p:sp>
        <p:sp>
          <p:nvSpPr>
            <p:cNvPr id="10" name="Oval 23" descr="Rayures horizontales (noir/blanc)"/>
            <p:cNvSpPr>
              <a:spLocks noChangeArrowheads="1"/>
            </p:cNvSpPr>
            <p:nvPr/>
          </p:nvSpPr>
          <p:spPr bwMode="auto">
            <a:xfrm>
              <a:off x="2667000" y="4495800"/>
              <a:ext cx="304800" cy="228600"/>
            </a:xfrm>
            <a:prstGeom prst="ellipse">
              <a:avLst/>
            </a:prstGeom>
            <a:pattFill prst="dkHorz">
              <a:fgClr>
                <a:srgbClr val="000099"/>
              </a:fgClr>
              <a:bgClr>
                <a:srgbClr val="FF0000"/>
              </a:bgClr>
            </a:pattFill>
            <a:ln w="9525">
              <a:solidFill>
                <a:schemeClr val="tx1"/>
              </a:solidFill>
              <a:round/>
              <a:headEnd/>
              <a:tailEnd/>
            </a:ln>
            <a:effectLst/>
          </p:spPr>
          <p:txBody>
            <a:bodyPr wrap="none" anchor="ctr"/>
            <a:lstStyle/>
            <a:p>
              <a:endParaRPr lang="fr-FR"/>
            </a:p>
          </p:txBody>
        </p:sp>
        <p:sp>
          <p:nvSpPr>
            <p:cNvPr id="11" name="Freeform 24"/>
            <p:cNvSpPr>
              <a:spLocks/>
            </p:cNvSpPr>
            <p:nvPr/>
          </p:nvSpPr>
          <p:spPr bwMode="auto">
            <a:xfrm>
              <a:off x="2743200" y="4267200"/>
              <a:ext cx="266700" cy="88900"/>
            </a:xfrm>
            <a:custGeom>
              <a:avLst/>
              <a:gdLst/>
              <a:ahLst/>
              <a:cxnLst>
                <a:cxn ang="0">
                  <a:pos x="0" y="48"/>
                </a:cxn>
                <a:cxn ang="0">
                  <a:pos x="144" y="48"/>
                </a:cxn>
                <a:cxn ang="0">
                  <a:pos x="144" y="0"/>
                </a:cxn>
                <a:cxn ang="0">
                  <a:pos x="144" y="48"/>
                </a:cxn>
              </a:cxnLst>
              <a:rect l="0" t="0" r="r" b="b"/>
              <a:pathLst>
                <a:path w="168" h="56">
                  <a:moveTo>
                    <a:pt x="0" y="48"/>
                  </a:moveTo>
                  <a:cubicBezTo>
                    <a:pt x="60" y="52"/>
                    <a:pt x="120" y="56"/>
                    <a:pt x="144" y="48"/>
                  </a:cubicBezTo>
                  <a:cubicBezTo>
                    <a:pt x="168" y="40"/>
                    <a:pt x="144" y="0"/>
                    <a:pt x="144" y="0"/>
                  </a:cubicBezTo>
                  <a:cubicBezTo>
                    <a:pt x="144" y="0"/>
                    <a:pt x="144" y="24"/>
                    <a:pt x="144" y="48"/>
                  </a:cubicBezTo>
                </a:path>
              </a:pathLst>
            </a:custGeom>
            <a:noFill/>
            <a:ln w="57150" cmpd="sng">
              <a:solidFill>
                <a:srgbClr val="FF0000"/>
              </a:solidFill>
              <a:round/>
              <a:headEnd/>
              <a:tailEnd/>
            </a:ln>
            <a:effectLst/>
          </p:spPr>
          <p:txBody>
            <a:bodyPr wrap="none" anchor="ctr"/>
            <a:lstStyle/>
            <a:p>
              <a:endParaRPr lang="fr-FR"/>
            </a:p>
          </p:txBody>
        </p:sp>
        <p:sp>
          <p:nvSpPr>
            <p:cNvPr id="12" name="Freeform 25"/>
            <p:cNvSpPr>
              <a:spLocks/>
            </p:cNvSpPr>
            <p:nvPr/>
          </p:nvSpPr>
          <p:spPr bwMode="auto">
            <a:xfrm>
              <a:off x="2425700" y="3505200"/>
              <a:ext cx="622300" cy="2197100"/>
            </a:xfrm>
            <a:custGeom>
              <a:avLst/>
              <a:gdLst/>
              <a:ahLst/>
              <a:cxnLst>
                <a:cxn ang="0">
                  <a:pos x="152" y="1344"/>
                </a:cxn>
                <a:cxn ang="0">
                  <a:pos x="200" y="1344"/>
                </a:cxn>
                <a:cxn ang="0">
                  <a:pos x="104" y="1104"/>
                </a:cxn>
                <a:cxn ang="0">
                  <a:pos x="56" y="912"/>
                </a:cxn>
                <a:cxn ang="0">
                  <a:pos x="152" y="672"/>
                </a:cxn>
                <a:cxn ang="0">
                  <a:pos x="56" y="384"/>
                </a:cxn>
                <a:cxn ang="0">
                  <a:pos x="56" y="240"/>
                </a:cxn>
                <a:cxn ang="0">
                  <a:pos x="392" y="0"/>
                </a:cxn>
              </a:cxnLst>
              <a:rect l="0" t="0" r="r" b="b"/>
              <a:pathLst>
                <a:path w="392" h="1384">
                  <a:moveTo>
                    <a:pt x="152" y="1344"/>
                  </a:moveTo>
                  <a:cubicBezTo>
                    <a:pt x="180" y="1364"/>
                    <a:pt x="208" y="1384"/>
                    <a:pt x="200" y="1344"/>
                  </a:cubicBezTo>
                  <a:cubicBezTo>
                    <a:pt x="192" y="1304"/>
                    <a:pt x="128" y="1176"/>
                    <a:pt x="104" y="1104"/>
                  </a:cubicBezTo>
                  <a:cubicBezTo>
                    <a:pt x="80" y="1032"/>
                    <a:pt x="48" y="984"/>
                    <a:pt x="56" y="912"/>
                  </a:cubicBezTo>
                  <a:cubicBezTo>
                    <a:pt x="64" y="840"/>
                    <a:pt x="152" y="760"/>
                    <a:pt x="152" y="672"/>
                  </a:cubicBezTo>
                  <a:cubicBezTo>
                    <a:pt x="152" y="584"/>
                    <a:pt x="72" y="456"/>
                    <a:pt x="56" y="384"/>
                  </a:cubicBezTo>
                  <a:cubicBezTo>
                    <a:pt x="40" y="312"/>
                    <a:pt x="0" y="304"/>
                    <a:pt x="56" y="240"/>
                  </a:cubicBezTo>
                  <a:cubicBezTo>
                    <a:pt x="112" y="176"/>
                    <a:pt x="252" y="88"/>
                    <a:pt x="392" y="0"/>
                  </a:cubicBezTo>
                </a:path>
              </a:pathLst>
            </a:custGeom>
            <a:noFill/>
            <a:ln w="76200" cmpd="sng">
              <a:solidFill>
                <a:srgbClr val="000099"/>
              </a:solidFill>
              <a:round/>
              <a:headEnd/>
              <a:tailEnd/>
            </a:ln>
            <a:effectLst/>
          </p:spPr>
          <p:txBody>
            <a:bodyPr wrap="none" anchor="ctr"/>
            <a:lstStyle/>
            <a:p>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55650"/>
                                        </p:tgtEl>
                                        <p:attrNameLst>
                                          <p:attrName>style.visibility</p:attrName>
                                        </p:attrNameLst>
                                      </p:cBhvr>
                                      <p:to>
                                        <p:strVal val="visible"/>
                                      </p:to>
                                    </p:set>
                                    <p:anim calcmode="lin" valueType="num">
                                      <p:cBhvr>
                                        <p:cTn id="7" dur="500" fill="hold"/>
                                        <p:tgtEl>
                                          <p:spTgt spid="155650"/>
                                        </p:tgtEl>
                                        <p:attrNameLst>
                                          <p:attrName>ppt_w</p:attrName>
                                        </p:attrNameLst>
                                      </p:cBhvr>
                                      <p:tavLst>
                                        <p:tav tm="0">
                                          <p:val>
                                            <p:strVal val="4/3*#ppt_w"/>
                                          </p:val>
                                        </p:tav>
                                        <p:tav tm="100000">
                                          <p:val>
                                            <p:strVal val="#ppt_w"/>
                                          </p:val>
                                        </p:tav>
                                      </p:tavLst>
                                    </p:anim>
                                    <p:anim calcmode="lin" valueType="num">
                                      <p:cBhvr>
                                        <p:cTn id="8" dur="500" fill="hold"/>
                                        <p:tgtEl>
                                          <p:spTgt spid="155650"/>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wd">
                                    <p:tmPct val="100000"/>
                                  </p:iterate>
                                  <p:childTnLst>
                                    <p:set>
                                      <p:cBhvr>
                                        <p:cTn id="12" dur="1" fill="hold">
                                          <p:stCondLst>
                                            <p:cond delay="0"/>
                                          </p:stCondLst>
                                        </p:cTn>
                                        <p:tgtEl>
                                          <p:spTgt spid="155651"/>
                                        </p:tgtEl>
                                        <p:attrNameLst>
                                          <p:attrName>style.visibility</p:attrName>
                                        </p:attrNameLst>
                                      </p:cBhvr>
                                      <p:to>
                                        <p:strVal val="visible"/>
                                      </p:to>
                                    </p:set>
                                    <p:animEffect transition="in" filter="wipe(left)">
                                      <p:cBhvr>
                                        <p:cTn id="13" dur="300"/>
                                        <p:tgtEl>
                                          <p:spTgt spid="155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autoUpdateAnimBg="0"/>
      <p:bldP spid="15565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1259632" y="260648"/>
            <a:ext cx="5746750" cy="1190625"/>
          </a:xfrm>
          <a:prstGeom prst="rect">
            <a:avLst/>
          </a:prstGeom>
          <a:noFill/>
          <a:ln w="9525">
            <a:noFill/>
            <a:miter lim="800000"/>
            <a:headEnd/>
            <a:tailEnd/>
          </a:ln>
          <a:effectLst/>
        </p:spPr>
        <p:txBody>
          <a:bodyPr wrap="none">
            <a:spAutoFit/>
          </a:bodyPr>
          <a:lstStyle/>
          <a:p>
            <a:pPr algn="ctr"/>
            <a:r>
              <a:rPr lang="fr-FR" sz="3600" b="1" dirty="0">
                <a:solidFill>
                  <a:schemeClr val="bg1"/>
                </a:solidFill>
              </a:rPr>
              <a:t>CLASSIFICATION </a:t>
            </a:r>
          </a:p>
          <a:p>
            <a:pPr algn="ctr"/>
            <a:r>
              <a:rPr lang="fr-FR" sz="3600" b="1" dirty="0">
                <a:solidFill>
                  <a:schemeClr val="bg1"/>
                </a:solidFill>
              </a:rPr>
              <a:t>PHYSIOPATHOLOGIQUE</a:t>
            </a:r>
          </a:p>
        </p:txBody>
      </p:sp>
      <p:pic>
        <p:nvPicPr>
          <p:cNvPr id="177153" name="Picture 1" descr="D:\Documents 1\médecine\ANGIOLOGIE\MALFORM.AV\Malformations vasculaires C.Franceschi\Img0095.jpg"/>
          <p:cNvPicPr>
            <a:picLocks noChangeAspect="1" noChangeArrowheads="1"/>
          </p:cNvPicPr>
          <p:nvPr/>
        </p:nvPicPr>
        <p:blipFill>
          <a:blip r:embed="rId2" cstate="print"/>
          <a:srcRect l="9838" t="3043" r="2751" b="62680"/>
          <a:stretch>
            <a:fillRect/>
          </a:stretch>
        </p:blipFill>
        <p:spPr bwMode="auto">
          <a:xfrm>
            <a:off x="539552" y="1484784"/>
            <a:ext cx="7992888" cy="4056221"/>
          </a:xfrm>
          <a:prstGeom prst="rect">
            <a:avLst/>
          </a:prstGeom>
          <a:noFill/>
        </p:spPr>
      </p:pic>
      <p:sp>
        <p:nvSpPr>
          <p:cNvPr id="4" name="ZoneTexte 3"/>
          <p:cNvSpPr txBox="1"/>
          <p:nvPr/>
        </p:nvSpPr>
        <p:spPr>
          <a:xfrm>
            <a:off x="4067944" y="2780928"/>
            <a:ext cx="2448272" cy="461665"/>
          </a:xfrm>
          <a:prstGeom prst="rect">
            <a:avLst/>
          </a:prstGeom>
          <a:noFill/>
        </p:spPr>
        <p:txBody>
          <a:bodyPr wrap="square" rtlCol="0">
            <a:spAutoFit/>
          </a:bodyPr>
          <a:lstStyle/>
          <a:p>
            <a:r>
              <a:rPr lang="fr-FR" b="1" dirty="0">
                <a:solidFill>
                  <a:srgbClr val="FF0000"/>
                </a:solidFill>
              </a:rPr>
              <a:t>1994</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Text Box 3"/>
          <p:cNvSpPr txBox="1">
            <a:spLocks noChangeArrowheads="1"/>
          </p:cNvSpPr>
          <p:nvPr/>
        </p:nvSpPr>
        <p:spPr bwMode="auto">
          <a:xfrm>
            <a:off x="0" y="2060848"/>
            <a:ext cx="5932201" cy="5262979"/>
          </a:xfrm>
          <a:prstGeom prst="rect">
            <a:avLst/>
          </a:prstGeom>
          <a:noFill/>
          <a:ln w="9525">
            <a:noFill/>
            <a:miter lim="800000"/>
            <a:headEnd/>
            <a:tailEnd/>
          </a:ln>
          <a:effectLst/>
        </p:spPr>
        <p:txBody>
          <a:bodyPr wrap="none">
            <a:spAutoFit/>
          </a:bodyPr>
          <a:lstStyle/>
          <a:p>
            <a:pPr lvl="2">
              <a:tabLst>
                <a:tab pos="1997075" algn="l"/>
              </a:tabLst>
            </a:pPr>
            <a:r>
              <a:rPr lang="fr-FR" sz="3200" b="1" i="1" dirty="0" err="1">
                <a:solidFill>
                  <a:srgbClr val="FF66CC"/>
                </a:solidFill>
                <a:effectLst>
                  <a:outerShdw blurRad="38100" dist="38100" dir="2700000" algn="tl">
                    <a:srgbClr val="000000"/>
                  </a:outerShdw>
                </a:effectLst>
              </a:rPr>
              <a:t>Cirsoid</a:t>
            </a:r>
            <a:r>
              <a:rPr lang="fr-FR" sz="3200" b="1" i="1" dirty="0">
                <a:solidFill>
                  <a:srgbClr val="FF66CC"/>
                </a:solidFill>
                <a:effectLst>
                  <a:outerShdw blurRad="38100" dist="38100" dir="2700000" algn="tl">
                    <a:srgbClr val="000000"/>
                  </a:outerShdw>
                </a:effectLst>
              </a:rPr>
              <a:t>  AVM</a:t>
            </a:r>
            <a:r>
              <a:rPr lang="fr-FR" sz="3200" dirty="0">
                <a:solidFill>
                  <a:schemeClr val="bg1"/>
                </a:solidFill>
                <a:effectLst>
                  <a:outerShdw blurRad="38100" dist="38100" dir="2700000" algn="tl">
                    <a:srgbClr val="000000"/>
                  </a:outerShdw>
                </a:effectLst>
              </a:rPr>
              <a:t>: </a:t>
            </a:r>
            <a:r>
              <a:rPr lang="fr-FR" sz="3200" dirty="0" err="1">
                <a:solidFill>
                  <a:schemeClr val="bg1"/>
                </a:solidFill>
                <a:effectLst>
                  <a:outerShdw blurRad="38100" dist="38100" dir="2700000" algn="tl">
                    <a:srgbClr val="000000"/>
                  </a:outerShdw>
                </a:effectLst>
              </a:rPr>
              <a:t>extratruncular</a:t>
            </a:r>
            <a:endParaRPr lang="fr-FR" sz="3200" dirty="0">
              <a:solidFill>
                <a:schemeClr val="bg1"/>
              </a:solidFill>
              <a:effectLst>
                <a:outerShdw blurRad="38100" dist="38100" dir="2700000" algn="tl">
                  <a:srgbClr val="000000"/>
                </a:outerShdw>
              </a:effectLst>
            </a:endParaRPr>
          </a:p>
          <a:p>
            <a:pPr lvl="2">
              <a:tabLst>
                <a:tab pos="1997075" algn="l"/>
              </a:tabLst>
            </a:pPr>
            <a:r>
              <a:rPr lang="fr-FR" sz="3200" dirty="0">
                <a:solidFill>
                  <a:schemeClr val="bg1"/>
                </a:solidFill>
                <a:effectLst>
                  <a:outerShdw blurRad="38100" dist="38100" dir="2700000" algn="tl">
                    <a:srgbClr val="000000"/>
                  </a:outerShdw>
                </a:effectLst>
              </a:rPr>
              <a:t>	Scalp</a:t>
            </a:r>
          </a:p>
          <a:p>
            <a:pPr lvl="2">
              <a:tabLst>
                <a:tab pos="1997075" algn="l"/>
              </a:tabLst>
            </a:pPr>
            <a:endParaRPr lang="fr-FR" sz="3200" dirty="0">
              <a:solidFill>
                <a:schemeClr val="bg1"/>
              </a:solidFill>
              <a:effectLst>
                <a:outerShdw blurRad="38100" dist="38100" dir="2700000" algn="tl">
                  <a:srgbClr val="000000"/>
                </a:outerShdw>
              </a:effectLst>
            </a:endParaRPr>
          </a:p>
          <a:p>
            <a:pPr lvl="2">
              <a:tabLst>
                <a:tab pos="1997075" algn="l"/>
              </a:tabLst>
            </a:pPr>
            <a:endParaRPr lang="fr-FR" sz="3200" dirty="0">
              <a:solidFill>
                <a:schemeClr val="bg1"/>
              </a:solidFill>
              <a:effectLst>
                <a:outerShdw blurRad="38100" dist="38100" dir="2700000" algn="tl">
                  <a:srgbClr val="000000"/>
                </a:outerShdw>
              </a:effectLst>
            </a:endParaRPr>
          </a:p>
          <a:p>
            <a:pPr lvl="2">
              <a:tabLst>
                <a:tab pos="1997075" algn="l"/>
              </a:tabLst>
            </a:pPr>
            <a:endParaRPr lang="fr-FR" sz="3200" dirty="0">
              <a:solidFill>
                <a:schemeClr val="bg1"/>
              </a:solidFill>
              <a:effectLst>
                <a:outerShdw blurRad="38100" dist="38100" dir="2700000" algn="tl">
                  <a:srgbClr val="000000"/>
                </a:outerShdw>
              </a:effectLst>
            </a:endParaRPr>
          </a:p>
          <a:p>
            <a:pPr lvl="2">
              <a:tabLst>
                <a:tab pos="1997075" algn="l"/>
              </a:tabLst>
            </a:pPr>
            <a:r>
              <a:rPr lang="fr-FR" sz="3200" dirty="0">
                <a:solidFill>
                  <a:schemeClr val="bg1"/>
                </a:solidFill>
                <a:effectLst>
                  <a:outerShdw blurRad="38100" dist="38100" dir="2700000" algn="tl">
                    <a:srgbClr val="000000"/>
                  </a:outerShdw>
                </a:effectLst>
              </a:rPr>
              <a:t>	Hands </a:t>
            </a:r>
          </a:p>
          <a:p>
            <a:pPr lvl="2">
              <a:tabLst>
                <a:tab pos="1997075" algn="l"/>
              </a:tabLst>
            </a:pPr>
            <a:endParaRPr lang="fr-FR" sz="3200" dirty="0">
              <a:solidFill>
                <a:schemeClr val="bg1"/>
              </a:solidFill>
              <a:effectLst>
                <a:outerShdw blurRad="38100" dist="38100" dir="2700000" algn="tl">
                  <a:srgbClr val="000000"/>
                </a:outerShdw>
              </a:effectLst>
            </a:endParaRPr>
          </a:p>
          <a:p>
            <a:pPr lvl="2">
              <a:tabLst>
                <a:tab pos="1997075" algn="l"/>
              </a:tabLst>
            </a:pPr>
            <a:endParaRPr lang="fr-FR" sz="3200" dirty="0">
              <a:solidFill>
                <a:schemeClr val="bg1"/>
              </a:solidFill>
              <a:effectLst>
                <a:outerShdw blurRad="38100" dist="38100" dir="2700000" algn="tl">
                  <a:srgbClr val="000000"/>
                </a:outerShdw>
              </a:effectLst>
            </a:endParaRPr>
          </a:p>
          <a:p>
            <a:pPr lvl="2">
              <a:tabLst>
                <a:tab pos="1997075" algn="l"/>
              </a:tabLst>
            </a:pPr>
            <a:r>
              <a:rPr lang="fr-FR" sz="3200" dirty="0">
                <a:solidFill>
                  <a:schemeClr val="bg1"/>
                </a:solidFill>
                <a:effectLst>
                  <a:outerShdw blurRad="38100" dist="38100" dir="2700000" algn="tl">
                    <a:srgbClr val="000000"/>
                  </a:outerShdw>
                </a:effectLst>
              </a:rPr>
              <a:t>	</a:t>
            </a:r>
            <a:r>
              <a:rPr lang="fr-FR" sz="3200" dirty="0" err="1">
                <a:solidFill>
                  <a:schemeClr val="bg1"/>
                </a:solidFill>
                <a:effectLst>
                  <a:outerShdw blurRad="38100" dist="38100" dir="2700000" algn="tl">
                    <a:srgbClr val="000000"/>
                  </a:outerShdw>
                </a:effectLst>
              </a:rPr>
              <a:t>Feet</a:t>
            </a:r>
            <a:endParaRPr lang="fr-FR" sz="3200" dirty="0">
              <a:solidFill>
                <a:schemeClr val="bg1"/>
              </a:solidFill>
              <a:effectLst>
                <a:outerShdw blurRad="38100" dist="38100" dir="2700000" algn="tl">
                  <a:srgbClr val="000000"/>
                </a:outerShdw>
              </a:effectLst>
            </a:endParaRPr>
          </a:p>
          <a:p>
            <a:pPr lvl="2">
              <a:tabLst>
                <a:tab pos="1997075" algn="l"/>
              </a:tabLst>
            </a:pPr>
            <a:endParaRPr lang="fr-FR" dirty="0">
              <a:solidFill>
                <a:schemeClr val="bg1"/>
              </a:solidFill>
            </a:endParaRPr>
          </a:p>
          <a:p>
            <a:pPr lvl="3">
              <a:tabLst>
                <a:tab pos="1997075" algn="l"/>
              </a:tabLst>
            </a:pPr>
            <a:endParaRPr lang="fr-FR" dirty="0">
              <a:solidFill>
                <a:schemeClr val="bg1"/>
              </a:solidFill>
            </a:endParaRPr>
          </a:p>
        </p:txBody>
      </p:sp>
      <p:sp>
        <p:nvSpPr>
          <p:cNvPr id="4" name="Text Box 2"/>
          <p:cNvSpPr txBox="1">
            <a:spLocks noChangeArrowheads="1"/>
          </p:cNvSpPr>
          <p:nvPr/>
        </p:nvSpPr>
        <p:spPr bwMode="auto">
          <a:xfrm>
            <a:off x="2987824" y="908720"/>
            <a:ext cx="3104632" cy="830997"/>
          </a:xfrm>
          <a:prstGeom prst="rect">
            <a:avLst/>
          </a:prstGeom>
          <a:noFill/>
          <a:ln w="9525">
            <a:noFill/>
            <a:miter lim="800000"/>
            <a:headEnd/>
            <a:tailEnd/>
          </a:ln>
          <a:effectLst/>
        </p:spPr>
        <p:txBody>
          <a:bodyPr wrap="none">
            <a:spAutoFit/>
          </a:bodyPr>
          <a:lstStyle/>
          <a:p>
            <a:r>
              <a:rPr lang="fr-FR" sz="4800" b="1" dirty="0">
                <a:solidFill>
                  <a:schemeClr val="bg1"/>
                </a:solidFill>
              </a:rPr>
              <a:t>AV </a:t>
            </a:r>
            <a:r>
              <a:rPr lang="fr-FR" sz="4800" b="1" dirty="0" err="1">
                <a:solidFill>
                  <a:schemeClr val="bg1"/>
                </a:solidFill>
              </a:rPr>
              <a:t>Fistula</a:t>
            </a:r>
            <a:r>
              <a:rPr lang="fr-FR" sz="4800" b="1" dirty="0">
                <a:solidFill>
                  <a:schemeClr val="bg1"/>
                </a:solidFill>
              </a:rPr>
              <a:t> </a:t>
            </a:r>
          </a:p>
        </p:txBody>
      </p:sp>
      <p:pic>
        <p:nvPicPr>
          <p:cNvPr id="6" name="Picture 3"/>
          <p:cNvPicPr>
            <a:picLocks noChangeAspect="1" noChangeArrowheads="1"/>
          </p:cNvPicPr>
          <p:nvPr/>
        </p:nvPicPr>
        <p:blipFill>
          <a:blip r:embed="rId2" cstate="print"/>
          <a:srcRect/>
          <a:stretch>
            <a:fillRect/>
          </a:stretch>
        </p:blipFill>
        <p:spPr bwMode="auto">
          <a:xfrm>
            <a:off x="5940152" y="4570687"/>
            <a:ext cx="1800200" cy="2287313"/>
          </a:xfrm>
          <a:prstGeom prst="rect">
            <a:avLst/>
          </a:prstGeom>
          <a:noFill/>
          <a:ln w="9525">
            <a:noFill/>
            <a:miter lim="800000"/>
            <a:headEnd/>
            <a:tailEnd/>
          </a:ln>
        </p:spPr>
      </p:pic>
      <p:pic>
        <p:nvPicPr>
          <p:cNvPr id="7" name="Picture 3" descr="C:\Documents and Settings\Annouk Bisdorff\Desktop\aix photos\avm hand.jpg"/>
          <p:cNvPicPr>
            <a:picLocks noChangeAspect="1" noChangeArrowheads="1"/>
          </p:cNvPicPr>
          <p:nvPr/>
        </p:nvPicPr>
        <p:blipFill>
          <a:blip r:embed="rId3" cstate="print"/>
          <a:srcRect/>
          <a:stretch>
            <a:fillRect/>
          </a:stretch>
        </p:blipFill>
        <p:spPr bwMode="auto">
          <a:xfrm>
            <a:off x="3419872" y="4149080"/>
            <a:ext cx="2319016" cy="1584176"/>
          </a:xfrm>
          <a:prstGeom prst="rect">
            <a:avLst/>
          </a:prstGeom>
          <a:noFill/>
          <a:ln w="76200">
            <a:solidFill>
              <a:srgbClr val="000000"/>
            </a:solidFill>
            <a:miter lim="800000"/>
            <a:headEnd/>
            <a:tailEnd/>
          </a:ln>
        </p:spPr>
      </p:pic>
      <p:pic>
        <p:nvPicPr>
          <p:cNvPr id="8" name="Picture 4" descr="A:\MAV milan2.jpg"/>
          <p:cNvPicPr>
            <a:picLocks noChangeAspect="1" noChangeArrowheads="1"/>
          </p:cNvPicPr>
          <p:nvPr/>
        </p:nvPicPr>
        <p:blipFill>
          <a:blip r:embed="rId4" cstate="print">
            <a:lum contrast="12000"/>
          </a:blip>
          <a:srcRect/>
          <a:stretch>
            <a:fillRect/>
          </a:stretch>
        </p:blipFill>
        <p:spPr bwMode="auto">
          <a:xfrm>
            <a:off x="3491880" y="2420888"/>
            <a:ext cx="2273424" cy="1705068"/>
          </a:xfrm>
          <a:prstGeom prst="rect">
            <a:avLst/>
          </a:prstGeom>
          <a:noFill/>
          <a:ln w="9525">
            <a:noFill/>
            <a:miter lim="800000"/>
            <a:headEnd/>
            <a:tailEnd/>
          </a:ln>
        </p:spPr>
      </p:pic>
      <p:graphicFrame>
        <p:nvGraphicFramePr>
          <p:cNvPr id="9" name="Object 5"/>
          <p:cNvGraphicFramePr>
            <a:graphicFrameLocks noChangeAspect="1"/>
          </p:cNvGraphicFramePr>
          <p:nvPr/>
        </p:nvGraphicFramePr>
        <p:xfrm>
          <a:off x="6588224" y="2060848"/>
          <a:ext cx="1465572" cy="1973160"/>
        </p:xfrm>
        <a:graphic>
          <a:graphicData uri="http://schemas.openxmlformats.org/presentationml/2006/ole">
            <mc:AlternateContent xmlns:mc="http://schemas.openxmlformats.org/markup-compatibility/2006">
              <mc:Choice xmlns:v="urn:schemas-microsoft-com:vml" Requires="v">
                <p:oleObj spid="_x0000_s332802" name="Photo Editor Photo" r:id="rId5" imgW="2838846" imgH="3820058" progId="MSPhotoEd.3">
                  <p:embed/>
                </p:oleObj>
              </mc:Choice>
              <mc:Fallback>
                <p:oleObj name="Photo Editor Photo" r:id="rId5" imgW="2838846" imgH="3820058" progId="MSPhotoEd.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224" y="2060848"/>
                        <a:ext cx="1465572" cy="1973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9"/>
          <p:cNvSpPr/>
          <p:nvPr/>
        </p:nvSpPr>
        <p:spPr bwMode="auto">
          <a:xfrm rot="1355766">
            <a:off x="3762326" y="3467385"/>
            <a:ext cx="1002584" cy="266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11" name="Rectangle 10"/>
          <p:cNvSpPr/>
          <p:nvPr/>
        </p:nvSpPr>
        <p:spPr bwMode="auto">
          <a:xfrm>
            <a:off x="6744872" y="2514872"/>
            <a:ext cx="1002584" cy="266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156675"/>
                                        </p:tgtEl>
                                        <p:attrNameLst>
                                          <p:attrName>style.visibility</p:attrName>
                                        </p:attrNameLst>
                                      </p:cBhvr>
                                      <p:to>
                                        <p:strVal val="visible"/>
                                      </p:to>
                                    </p:set>
                                    <p:animEffect transition="in" filter="wipe(left)">
                                      <p:cBhvr>
                                        <p:cTn id="7" dur="300"/>
                                        <p:tgtEl>
                                          <p:spTgt spid="15667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4/3*#ppt_w"/>
                                          </p:val>
                                        </p:tav>
                                        <p:tav tm="100000">
                                          <p:val>
                                            <p:strVal val="#ppt_w"/>
                                          </p:val>
                                        </p:tav>
                                      </p:tavLst>
                                    </p:anim>
                                    <p:anim calcmode="lin" valueType="num">
                                      <p:cBhvr>
                                        <p:cTn id="13" dur="500" fill="hold"/>
                                        <p:tgtEl>
                                          <p:spTgt spid="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autoUpdateAnimBg="0"/>
      <p:bldP spid="4"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0" y="304800"/>
            <a:ext cx="9144000" cy="457200"/>
          </a:xfrm>
          <a:prstGeom prst="rect">
            <a:avLst/>
          </a:prstGeom>
          <a:noFill/>
          <a:ln w="9525">
            <a:noFill/>
            <a:miter lim="800000"/>
            <a:headEnd/>
            <a:tailEnd/>
          </a:ln>
          <a:effectLst/>
        </p:spPr>
        <p:txBody>
          <a:bodyPr>
            <a:spAutoFit/>
          </a:bodyPr>
          <a:lstStyle/>
          <a:p>
            <a:pPr lvl="2"/>
            <a:endParaRPr lang="fr-FR">
              <a:solidFill>
                <a:schemeClr val="bg1"/>
              </a:solidFill>
            </a:endParaRPr>
          </a:p>
        </p:txBody>
      </p:sp>
      <p:sp>
        <p:nvSpPr>
          <p:cNvPr id="154627" name="Rectangle 3"/>
          <p:cNvSpPr>
            <a:spLocks noChangeArrowheads="1"/>
          </p:cNvSpPr>
          <p:nvPr/>
        </p:nvSpPr>
        <p:spPr bwMode="auto">
          <a:xfrm>
            <a:off x="304800" y="2187575"/>
            <a:ext cx="8679043" cy="2431435"/>
          </a:xfrm>
          <a:prstGeom prst="rect">
            <a:avLst/>
          </a:prstGeom>
          <a:noFill/>
          <a:ln w="9525">
            <a:noFill/>
            <a:miter lim="800000"/>
            <a:headEnd/>
            <a:tailEnd/>
          </a:ln>
          <a:effectLst/>
        </p:spPr>
        <p:txBody>
          <a:bodyPr wrap="none">
            <a:spAutoFit/>
          </a:bodyPr>
          <a:lstStyle/>
          <a:p>
            <a:pPr lvl="2"/>
            <a:r>
              <a:rPr lang="fr-FR" sz="3200" b="1" i="1" dirty="0" err="1">
                <a:solidFill>
                  <a:srgbClr val="FF66CC"/>
                </a:solidFill>
                <a:effectLst>
                  <a:outerShdw blurRad="38100" dist="38100" dir="2700000" algn="tl">
                    <a:srgbClr val="000000"/>
                  </a:outerShdw>
                </a:effectLst>
              </a:rPr>
              <a:t>Cutaneous</a:t>
            </a:r>
            <a:r>
              <a:rPr lang="fr-FR" sz="3200" dirty="0">
                <a:solidFill>
                  <a:srgbClr val="FF66CC"/>
                </a:solidFill>
              </a:rPr>
              <a:t> </a:t>
            </a:r>
            <a:r>
              <a:rPr lang="fr-FR" sz="3200" b="1" i="1" dirty="0" err="1">
                <a:solidFill>
                  <a:srgbClr val="FF66CC"/>
                </a:solidFill>
                <a:effectLst>
                  <a:outerShdw blurRad="38100" dist="38100" dir="2700000" algn="tl">
                    <a:srgbClr val="000000"/>
                  </a:outerShdw>
                </a:effectLst>
              </a:rPr>
              <a:t>capillary</a:t>
            </a:r>
            <a:r>
              <a:rPr lang="fr-FR" sz="3200" b="1" i="1" dirty="0">
                <a:solidFill>
                  <a:srgbClr val="FF66CC"/>
                </a:solidFill>
                <a:effectLst>
                  <a:outerShdw blurRad="38100" dist="38100" dir="2700000" algn="tl">
                    <a:srgbClr val="000000"/>
                  </a:outerShdw>
                </a:effectLst>
              </a:rPr>
              <a:t> </a:t>
            </a:r>
            <a:r>
              <a:rPr lang="fr-FR" sz="3200" b="1" i="1" dirty="0" err="1">
                <a:solidFill>
                  <a:srgbClr val="FF66CC"/>
                </a:solidFill>
                <a:effectLst>
                  <a:outerShdw blurRad="38100" dist="38100" dir="2700000" algn="tl">
                    <a:srgbClr val="000000"/>
                  </a:outerShdw>
                </a:effectLst>
              </a:rPr>
              <a:t>angioma</a:t>
            </a:r>
            <a:r>
              <a:rPr lang="fr-FR" sz="3200" b="1" i="1" dirty="0">
                <a:solidFill>
                  <a:srgbClr val="FF66CC"/>
                </a:solidFill>
                <a:effectLst>
                  <a:outerShdw blurRad="38100" dist="38100" dir="2700000" algn="tl">
                    <a:srgbClr val="000000"/>
                  </a:outerShdw>
                </a:effectLst>
              </a:rPr>
              <a:t> </a:t>
            </a:r>
            <a:r>
              <a:rPr lang="fr-FR" dirty="0">
                <a:solidFill>
                  <a:srgbClr val="FF66CC"/>
                </a:solidFill>
              </a:rPr>
              <a:t>:</a:t>
            </a:r>
          </a:p>
          <a:p>
            <a:pPr lvl="2"/>
            <a:endParaRPr lang="fr-FR" dirty="0">
              <a:solidFill>
                <a:schemeClr val="bg1"/>
              </a:solidFill>
            </a:endParaRPr>
          </a:p>
          <a:p>
            <a:pPr lvl="3"/>
            <a:r>
              <a:rPr lang="fr-FR" dirty="0">
                <a:solidFill>
                  <a:schemeClr val="bg1"/>
                </a:solidFill>
              </a:rPr>
              <a:t>May </a:t>
            </a:r>
            <a:r>
              <a:rPr lang="fr-FR" dirty="0" err="1">
                <a:solidFill>
                  <a:schemeClr val="bg1"/>
                </a:solidFill>
              </a:rPr>
              <a:t>be</a:t>
            </a:r>
            <a:r>
              <a:rPr lang="fr-FR" dirty="0">
                <a:solidFill>
                  <a:schemeClr val="bg1"/>
                </a:solidFill>
              </a:rPr>
              <a:t> </a:t>
            </a:r>
            <a:r>
              <a:rPr lang="fr-FR" dirty="0" err="1">
                <a:solidFill>
                  <a:schemeClr val="bg1"/>
                </a:solidFill>
              </a:rPr>
              <a:t>low</a:t>
            </a:r>
            <a:r>
              <a:rPr lang="fr-FR" dirty="0">
                <a:solidFill>
                  <a:schemeClr val="bg1"/>
                </a:solidFill>
              </a:rPr>
              <a:t> flow…</a:t>
            </a:r>
            <a:r>
              <a:rPr lang="fr-FR" dirty="0" err="1">
                <a:solidFill>
                  <a:schemeClr val="bg1"/>
                </a:solidFill>
              </a:rPr>
              <a:t>nevertheless</a:t>
            </a:r>
            <a:r>
              <a:rPr lang="fr-FR" dirty="0">
                <a:solidFill>
                  <a:schemeClr val="bg1"/>
                </a:solidFill>
              </a:rPr>
              <a:t> </a:t>
            </a:r>
            <a:r>
              <a:rPr lang="fr-FR" dirty="0" err="1">
                <a:solidFill>
                  <a:schemeClr val="bg1"/>
                </a:solidFill>
              </a:rPr>
              <a:t>higher</a:t>
            </a:r>
            <a:r>
              <a:rPr lang="fr-FR" dirty="0">
                <a:solidFill>
                  <a:schemeClr val="bg1"/>
                </a:solidFill>
              </a:rPr>
              <a:t> </a:t>
            </a:r>
            <a:r>
              <a:rPr lang="fr-FR" dirty="0" err="1">
                <a:solidFill>
                  <a:schemeClr val="bg1"/>
                </a:solidFill>
              </a:rPr>
              <a:t>than</a:t>
            </a:r>
            <a:r>
              <a:rPr lang="fr-FR" dirty="0">
                <a:solidFill>
                  <a:schemeClr val="bg1"/>
                </a:solidFill>
              </a:rPr>
              <a:t> normal skin</a:t>
            </a:r>
          </a:p>
          <a:p>
            <a:pPr lvl="3"/>
            <a:r>
              <a:rPr lang="fr-FR" dirty="0" err="1">
                <a:solidFill>
                  <a:schemeClr val="bg1"/>
                </a:solidFill>
              </a:rPr>
              <a:t>Which</a:t>
            </a:r>
            <a:r>
              <a:rPr lang="fr-FR" dirty="0">
                <a:solidFill>
                  <a:schemeClr val="bg1"/>
                </a:solidFill>
              </a:rPr>
              <a:t> </a:t>
            </a:r>
            <a:r>
              <a:rPr lang="fr-FR" dirty="0" err="1">
                <a:solidFill>
                  <a:schemeClr val="bg1"/>
                </a:solidFill>
              </a:rPr>
              <a:t>is</a:t>
            </a:r>
            <a:r>
              <a:rPr lang="fr-FR" dirty="0">
                <a:solidFill>
                  <a:schemeClr val="bg1"/>
                </a:solidFill>
              </a:rPr>
              <a:t> </a:t>
            </a:r>
            <a:r>
              <a:rPr lang="fr-FR" b="1" i="1" dirty="0">
                <a:solidFill>
                  <a:srgbClr val="FFC000"/>
                </a:solidFill>
              </a:rPr>
              <a:t>a good  </a:t>
            </a:r>
            <a:r>
              <a:rPr lang="fr-FR" b="1" i="1" dirty="0" err="1">
                <a:solidFill>
                  <a:srgbClr val="FFC000"/>
                </a:solidFill>
              </a:rPr>
              <a:t>reason</a:t>
            </a:r>
            <a:r>
              <a:rPr lang="fr-FR" b="1" i="1" dirty="0">
                <a:solidFill>
                  <a:srgbClr val="FFC000"/>
                </a:solidFill>
              </a:rPr>
              <a:t> for </a:t>
            </a:r>
            <a:r>
              <a:rPr lang="fr-FR" b="1" i="1" dirty="0" err="1">
                <a:solidFill>
                  <a:srgbClr val="FFC000"/>
                </a:solidFill>
              </a:rPr>
              <a:t>sparing</a:t>
            </a:r>
            <a:r>
              <a:rPr lang="fr-FR" b="1" i="1" dirty="0">
                <a:solidFill>
                  <a:srgbClr val="FFC000"/>
                </a:solidFill>
              </a:rPr>
              <a:t> the </a:t>
            </a:r>
            <a:r>
              <a:rPr lang="fr-FR" b="1" i="1" dirty="0" err="1">
                <a:solidFill>
                  <a:srgbClr val="FFC000"/>
                </a:solidFill>
              </a:rPr>
              <a:t>draining</a:t>
            </a:r>
            <a:r>
              <a:rPr lang="fr-FR" b="1" i="1" dirty="0">
                <a:solidFill>
                  <a:srgbClr val="FFC000"/>
                </a:solidFill>
              </a:rPr>
              <a:t> </a:t>
            </a:r>
            <a:r>
              <a:rPr lang="fr-FR" b="1" i="1" dirty="0" err="1">
                <a:solidFill>
                  <a:srgbClr val="FFC000"/>
                </a:solidFill>
              </a:rPr>
              <a:t>veins</a:t>
            </a:r>
            <a:r>
              <a:rPr lang="fr-FR" b="1" i="1" dirty="0">
                <a:solidFill>
                  <a:srgbClr val="FFC000"/>
                </a:solidFill>
              </a:rPr>
              <a:t> </a:t>
            </a:r>
          </a:p>
          <a:p>
            <a:pPr lvl="3"/>
            <a:endParaRPr lang="fr-FR" dirty="0">
              <a:solidFill>
                <a:schemeClr val="bg1"/>
              </a:solidFill>
            </a:endParaRPr>
          </a:p>
          <a:p>
            <a:r>
              <a:rPr lang="fr-FR" dirty="0">
                <a:solidFill>
                  <a:schemeClr val="bg1"/>
                </a:solidFill>
              </a:rPr>
              <a:t>	</a:t>
            </a:r>
          </a:p>
        </p:txBody>
      </p:sp>
      <p:sp>
        <p:nvSpPr>
          <p:cNvPr id="5" name="Text Box 2"/>
          <p:cNvSpPr txBox="1">
            <a:spLocks noChangeArrowheads="1"/>
          </p:cNvSpPr>
          <p:nvPr/>
        </p:nvSpPr>
        <p:spPr bwMode="auto">
          <a:xfrm>
            <a:off x="2987824" y="908720"/>
            <a:ext cx="3104632" cy="830997"/>
          </a:xfrm>
          <a:prstGeom prst="rect">
            <a:avLst/>
          </a:prstGeom>
          <a:noFill/>
          <a:ln w="9525">
            <a:noFill/>
            <a:miter lim="800000"/>
            <a:headEnd/>
            <a:tailEnd/>
          </a:ln>
          <a:effectLst/>
        </p:spPr>
        <p:txBody>
          <a:bodyPr wrap="none">
            <a:spAutoFit/>
          </a:bodyPr>
          <a:lstStyle/>
          <a:p>
            <a:r>
              <a:rPr lang="fr-FR" sz="4800" b="1" dirty="0">
                <a:solidFill>
                  <a:schemeClr val="bg1"/>
                </a:solidFill>
              </a:rPr>
              <a:t>AV </a:t>
            </a:r>
            <a:r>
              <a:rPr lang="fr-FR" sz="4800" b="1" dirty="0" err="1">
                <a:solidFill>
                  <a:schemeClr val="bg1"/>
                </a:solidFill>
              </a:rPr>
              <a:t>Fistula</a:t>
            </a:r>
            <a:r>
              <a:rPr lang="fr-FR" sz="4800" b="1" dirty="0">
                <a:solidFill>
                  <a:schemeClr val="bg1"/>
                </a:solidFill>
              </a:rPr>
              <a:t> </a:t>
            </a:r>
          </a:p>
        </p:txBody>
      </p:sp>
      <p:grpSp>
        <p:nvGrpSpPr>
          <p:cNvPr id="6" name="Groupe 5"/>
          <p:cNvGrpSpPr/>
          <p:nvPr/>
        </p:nvGrpSpPr>
        <p:grpSpPr>
          <a:xfrm>
            <a:off x="899592" y="4149080"/>
            <a:ext cx="7639000" cy="2708920"/>
            <a:chOff x="533400" y="990600"/>
            <a:chExt cx="8153400" cy="4876800"/>
          </a:xfrm>
        </p:grpSpPr>
        <p:grpSp>
          <p:nvGrpSpPr>
            <p:cNvPr id="7" name="Group 30"/>
            <p:cNvGrpSpPr>
              <a:grpSpLocks/>
            </p:cNvGrpSpPr>
            <p:nvPr/>
          </p:nvGrpSpPr>
          <p:grpSpPr bwMode="auto">
            <a:xfrm>
              <a:off x="533400" y="990600"/>
              <a:ext cx="8153400" cy="4876800"/>
              <a:chOff x="336" y="624"/>
              <a:chExt cx="5136" cy="3072"/>
            </a:xfrm>
          </p:grpSpPr>
          <p:sp>
            <p:nvSpPr>
              <p:cNvPr id="25" name="Rectangle 2" descr="Grands confettis"/>
              <p:cNvSpPr>
                <a:spLocks noChangeArrowheads="1"/>
              </p:cNvSpPr>
              <p:nvPr/>
            </p:nvSpPr>
            <p:spPr bwMode="auto">
              <a:xfrm>
                <a:off x="336" y="1920"/>
                <a:ext cx="5136" cy="1776"/>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26" name="Rectangle 3" descr="Petits confettis"/>
              <p:cNvSpPr>
                <a:spLocks noChangeArrowheads="1"/>
              </p:cNvSpPr>
              <p:nvPr/>
            </p:nvSpPr>
            <p:spPr bwMode="auto">
              <a:xfrm>
                <a:off x="336" y="742"/>
                <a:ext cx="5136" cy="1082"/>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27" name="Rectangle 4" descr="Briques horizontales"/>
              <p:cNvSpPr>
                <a:spLocks noChangeArrowheads="1"/>
              </p:cNvSpPr>
              <p:nvPr/>
            </p:nvSpPr>
            <p:spPr bwMode="auto">
              <a:xfrm>
                <a:off x="336" y="624"/>
                <a:ext cx="5136" cy="336"/>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28" name="Rectangle 5"/>
              <p:cNvSpPr>
                <a:spLocks noChangeArrowheads="1"/>
              </p:cNvSpPr>
              <p:nvPr/>
            </p:nvSpPr>
            <p:spPr bwMode="auto">
              <a:xfrm>
                <a:off x="336" y="1200"/>
                <a:ext cx="4408"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29" name="Line 6"/>
              <p:cNvSpPr>
                <a:spLocks noChangeShapeType="1"/>
              </p:cNvSpPr>
              <p:nvPr/>
            </p:nvSpPr>
            <p:spPr bwMode="auto">
              <a:xfrm>
                <a:off x="336" y="1872"/>
                <a:ext cx="5136" cy="0"/>
              </a:xfrm>
              <a:prstGeom prst="line">
                <a:avLst/>
              </a:prstGeom>
              <a:noFill/>
              <a:ln w="76200">
                <a:solidFill>
                  <a:schemeClr val="accent1"/>
                </a:solidFill>
                <a:round/>
                <a:headEnd/>
                <a:tailEnd/>
              </a:ln>
              <a:effectLst/>
            </p:spPr>
            <p:txBody>
              <a:bodyPr wrap="none" anchor="ctr"/>
              <a:lstStyle/>
              <a:p>
                <a:endParaRPr lang="fr-FR"/>
              </a:p>
            </p:txBody>
          </p:sp>
          <p:sp>
            <p:nvSpPr>
              <p:cNvPr id="30" name="Rectangle 9"/>
              <p:cNvSpPr>
                <a:spLocks noChangeArrowheads="1"/>
              </p:cNvSpPr>
              <p:nvPr/>
            </p:nvSpPr>
            <p:spPr bwMode="auto">
              <a:xfrm>
                <a:off x="3846" y="960"/>
                <a:ext cx="85" cy="24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31" name="Rectangle 10"/>
              <p:cNvSpPr>
                <a:spLocks noChangeArrowheads="1"/>
              </p:cNvSpPr>
              <p:nvPr/>
            </p:nvSpPr>
            <p:spPr bwMode="auto">
              <a:xfrm>
                <a:off x="2176" y="1440"/>
                <a:ext cx="214" cy="168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32" name="Rectangle 11"/>
              <p:cNvSpPr>
                <a:spLocks noChangeArrowheads="1"/>
              </p:cNvSpPr>
              <p:nvPr/>
            </p:nvSpPr>
            <p:spPr bwMode="auto">
              <a:xfrm>
                <a:off x="4530" y="1440"/>
                <a:ext cx="214" cy="168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33" name="Rectangle 12"/>
              <p:cNvSpPr>
                <a:spLocks noChangeArrowheads="1"/>
              </p:cNvSpPr>
              <p:nvPr/>
            </p:nvSpPr>
            <p:spPr bwMode="auto">
              <a:xfrm>
                <a:off x="336" y="1872"/>
                <a:ext cx="5136" cy="528"/>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34" name="Rectangle 13"/>
              <p:cNvSpPr>
                <a:spLocks noChangeArrowheads="1"/>
              </p:cNvSpPr>
              <p:nvPr/>
            </p:nvSpPr>
            <p:spPr bwMode="auto">
              <a:xfrm>
                <a:off x="336" y="2784"/>
                <a:ext cx="5136" cy="528"/>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grpSp>
        <p:grpSp>
          <p:nvGrpSpPr>
            <p:cNvPr id="8" name="Group 32"/>
            <p:cNvGrpSpPr>
              <a:grpSpLocks/>
            </p:cNvGrpSpPr>
            <p:nvPr/>
          </p:nvGrpSpPr>
          <p:grpSpPr bwMode="auto">
            <a:xfrm>
              <a:off x="1600200" y="1219200"/>
              <a:ext cx="2819400" cy="1752600"/>
              <a:chOff x="1008" y="768"/>
              <a:chExt cx="1776" cy="1104"/>
            </a:xfrm>
          </p:grpSpPr>
          <p:grpSp>
            <p:nvGrpSpPr>
              <p:cNvPr id="19" name="Group 17"/>
              <p:cNvGrpSpPr>
                <a:grpSpLocks/>
              </p:cNvGrpSpPr>
              <p:nvPr/>
            </p:nvGrpSpPr>
            <p:grpSpPr bwMode="auto">
              <a:xfrm>
                <a:off x="2570" y="768"/>
                <a:ext cx="214" cy="1104"/>
                <a:chOff x="912" y="768"/>
                <a:chExt cx="214" cy="1104"/>
              </a:xfrm>
            </p:grpSpPr>
            <p:sp>
              <p:nvSpPr>
                <p:cNvPr id="23" name="Rectangle 18"/>
                <p:cNvSpPr>
                  <a:spLocks noChangeArrowheads="1"/>
                </p:cNvSpPr>
                <p:nvPr/>
              </p:nvSpPr>
              <p:spPr bwMode="auto">
                <a:xfrm>
                  <a:off x="912" y="1008"/>
                  <a:ext cx="214" cy="864"/>
                </a:xfrm>
                <a:prstGeom prst="rect">
                  <a:avLst/>
                </a:prstGeom>
                <a:gradFill rotWithShape="0">
                  <a:gsLst>
                    <a:gs pos="0">
                      <a:srgbClr val="FF0000">
                        <a:gamma/>
                        <a:shade val="46275"/>
                        <a:invGamma/>
                      </a:srgbClr>
                    </a:gs>
                    <a:gs pos="50000">
                      <a:srgbClr val="FF0000"/>
                    </a:gs>
                    <a:gs pos="100000">
                      <a:srgbClr val="FF0000">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24" name="Rectangle 19"/>
                <p:cNvSpPr>
                  <a:spLocks noChangeArrowheads="1"/>
                </p:cNvSpPr>
                <p:nvPr/>
              </p:nvSpPr>
              <p:spPr bwMode="auto">
                <a:xfrm>
                  <a:off x="960" y="768"/>
                  <a:ext cx="85" cy="240"/>
                </a:xfrm>
                <a:prstGeom prst="rect">
                  <a:avLst/>
                </a:prstGeom>
                <a:gradFill rotWithShape="0">
                  <a:gsLst>
                    <a:gs pos="0">
                      <a:srgbClr val="FF0000">
                        <a:gamma/>
                        <a:shade val="46275"/>
                        <a:invGamma/>
                      </a:srgbClr>
                    </a:gs>
                    <a:gs pos="50000">
                      <a:srgbClr val="FF0000"/>
                    </a:gs>
                    <a:gs pos="100000">
                      <a:srgbClr val="FF0000">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grpSp>
            <p:nvGrpSpPr>
              <p:cNvPr id="20" name="Group 14"/>
              <p:cNvGrpSpPr>
                <a:grpSpLocks/>
              </p:cNvGrpSpPr>
              <p:nvPr/>
            </p:nvGrpSpPr>
            <p:grpSpPr bwMode="auto">
              <a:xfrm>
                <a:off x="1008" y="768"/>
                <a:ext cx="214" cy="1104"/>
                <a:chOff x="912" y="768"/>
                <a:chExt cx="214" cy="1104"/>
              </a:xfrm>
            </p:grpSpPr>
            <p:sp>
              <p:nvSpPr>
                <p:cNvPr id="21" name="Rectangle 15"/>
                <p:cNvSpPr>
                  <a:spLocks noChangeArrowheads="1"/>
                </p:cNvSpPr>
                <p:nvPr/>
              </p:nvSpPr>
              <p:spPr bwMode="auto">
                <a:xfrm>
                  <a:off x="912" y="1008"/>
                  <a:ext cx="214" cy="864"/>
                </a:xfrm>
                <a:prstGeom prst="rect">
                  <a:avLst/>
                </a:prstGeom>
                <a:gradFill rotWithShape="0">
                  <a:gsLst>
                    <a:gs pos="0">
                      <a:srgbClr val="FF0000">
                        <a:gamma/>
                        <a:shade val="46275"/>
                        <a:invGamma/>
                      </a:srgbClr>
                    </a:gs>
                    <a:gs pos="50000">
                      <a:srgbClr val="FF0000"/>
                    </a:gs>
                    <a:gs pos="100000">
                      <a:srgbClr val="FF0000">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22" name="Rectangle 16"/>
                <p:cNvSpPr>
                  <a:spLocks noChangeArrowheads="1"/>
                </p:cNvSpPr>
                <p:nvPr/>
              </p:nvSpPr>
              <p:spPr bwMode="auto">
                <a:xfrm>
                  <a:off x="960" y="768"/>
                  <a:ext cx="85" cy="240"/>
                </a:xfrm>
                <a:prstGeom prst="rect">
                  <a:avLst/>
                </a:prstGeom>
                <a:gradFill rotWithShape="0">
                  <a:gsLst>
                    <a:gs pos="0">
                      <a:srgbClr val="FF0000">
                        <a:gamma/>
                        <a:shade val="46275"/>
                        <a:invGamma/>
                      </a:srgbClr>
                    </a:gs>
                    <a:gs pos="50000">
                      <a:srgbClr val="FF0000"/>
                    </a:gs>
                    <a:gs pos="100000">
                      <a:srgbClr val="FF0000">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grpSp>
        <p:grpSp>
          <p:nvGrpSpPr>
            <p:cNvPr id="9" name="Group 31"/>
            <p:cNvGrpSpPr>
              <a:grpSpLocks/>
            </p:cNvGrpSpPr>
            <p:nvPr/>
          </p:nvGrpSpPr>
          <p:grpSpPr bwMode="auto">
            <a:xfrm>
              <a:off x="1752600" y="1219200"/>
              <a:ext cx="3352800" cy="381000"/>
              <a:chOff x="1104" y="768"/>
              <a:chExt cx="2112" cy="240"/>
            </a:xfrm>
          </p:grpSpPr>
          <p:sp>
            <p:nvSpPr>
              <p:cNvPr id="13" name="Rectangle 22"/>
              <p:cNvSpPr>
                <a:spLocks noChangeArrowheads="1"/>
              </p:cNvSpPr>
              <p:nvPr/>
            </p:nvSpPr>
            <p:spPr bwMode="auto">
              <a:xfrm>
                <a:off x="1104" y="864"/>
                <a:ext cx="528" cy="48"/>
              </a:xfrm>
              <a:prstGeom prst="rect">
                <a:avLst/>
              </a:prstGeom>
              <a:gradFill rotWithShape="0">
                <a:gsLst>
                  <a:gs pos="0">
                    <a:srgbClr val="FF0000"/>
                  </a:gs>
                  <a:gs pos="100000">
                    <a:srgbClr val="000099"/>
                  </a:gs>
                </a:gsLst>
                <a:lin ang="0" scaled="1"/>
              </a:gradFill>
              <a:ln w="9525">
                <a:solidFill>
                  <a:schemeClr val="tx1"/>
                </a:solidFill>
                <a:miter lim="800000"/>
                <a:headEnd/>
                <a:tailEnd/>
              </a:ln>
              <a:effectLst/>
            </p:spPr>
            <p:txBody>
              <a:bodyPr wrap="none" anchor="ctr"/>
              <a:lstStyle/>
              <a:p>
                <a:endParaRPr lang="fr-FR"/>
              </a:p>
            </p:txBody>
          </p:sp>
          <p:sp>
            <p:nvSpPr>
              <p:cNvPr id="14" name="Rectangle 23"/>
              <p:cNvSpPr>
                <a:spLocks noChangeArrowheads="1"/>
              </p:cNvSpPr>
              <p:nvPr/>
            </p:nvSpPr>
            <p:spPr bwMode="auto">
              <a:xfrm>
                <a:off x="1104" y="960"/>
                <a:ext cx="528" cy="48"/>
              </a:xfrm>
              <a:prstGeom prst="rect">
                <a:avLst/>
              </a:prstGeom>
              <a:gradFill rotWithShape="0">
                <a:gsLst>
                  <a:gs pos="0">
                    <a:srgbClr val="FF0000"/>
                  </a:gs>
                  <a:gs pos="100000">
                    <a:srgbClr val="000099"/>
                  </a:gs>
                </a:gsLst>
                <a:lin ang="0" scaled="1"/>
              </a:gradFill>
              <a:ln w="9525">
                <a:solidFill>
                  <a:schemeClr val="tx1"/>
                </a:solidFill>
                <a:miter lim="800000"/>
                <a:headEnd/>
                <a:tailEnd/>
              </a:ln>
              <a:effectLst/>
            </p:spPr>
            <p:txBody>
              <a:bodyPr wrap="none" anchor="ctr"/>
              <a:lstStyle/>
              <a:p>
                <a:endParaRPr lang="fr-FR"/>
              </a:p>
            </p:txBody>
          </p:sp>
          <p:sp>
            <p:nvSpPr>
              <p:cNvPr id="15" name="Rectangle 24"/>
              <p:cNvSpPr>
                <a:spLocks noChangeArrowheads="1"/>
              </p:cNvSpPr>
              <p:nvPr/>
            </p:nvSpPr>
            <p:spPr bwMode="auto">
              <a:xfrm>
                <a:off x="1104" y="768"/>
                <a:ext cx="528" cy="48"/>
              </a:xfrm>
              <a:prstGeom prst="rect">
                <a:avLst/>
              </a:prstGeom>
              <a:gradFill rotWithShape="0">
                <a:gsLst>
                  <a:gs pos="0">
                    <a:srgbClr val="FF0000"/>
                  </a:gs>
                  <a:gs pos="100000">
                    <a:srgbClr val="000099"/>
                  </a:gs>
                </a:gsLst>
                <a:lin ang="0" scaled="1"/>
              </a:gradFill>
              <a:ln w="9525">
                <a:solidFill>
                  <a:schemeClr val="tx1"/>
                </a:solidFill>
                <a:miter lim="800000"/>
                <a:headEnd/>
                <a:tailEnd/>
              </a:ln>
              <a:effectLst/>
            </p:spPr>
            <p:txBody>
              <a:bodyPr wrap="none" anchor="ctr"/>
              <a:lstStyle/>
              <a:p>
                <a:endParaRPr lang="fr-FR"/>
              </a:p>
            </p:txBody>
          </p:sp>
          <p:sp>
            <p:nvSpPr>
              <p:cNvPr id="16" name="Rectangle 25"/>
              <p:cNvSpPr>
                <a:spLocks noChangeArrowheads="1"/>
              </p:cNvSpPr>
              <p:nvPr/>
            </p:nvSpPr>
            <p:spPr bwMode="auto">
              <a:xfrm>
                <a:off x="2688" y="864"/>
                <a:ext cx="528" cy="48"/>
              </a:xfrm>
              <a:prstGeom prst="rect">
                <a:avLst/>
              </a:prstGeom>
              <a:gradFill rotWithShape="0">
                <a:gsLst>
                  <a:gs pos="0">
                    <a:srgbClr val="FF0000"/>
                  </a:gs>
                  <a:gs pos="100000">
                    <a:srgbClr val="000099"/>
                  </a:gs>
                </a:gsLst>
                <a:lin ang="0" scaled="1"/>
              </a:gradFill>
              <a:ln w="9525">
                <a:solidFill>
                  <a:schemeClr val="tx1"/>
                </a:solidFill>
                <a:miter lim="800000"/>
                <a:headEnd/>
                <a:tailEnd/>
              </a:ln>
              <a:effectLst/>
            </p:spPr>
            <p:txBody>
              <a:bodyPr wrap="none" anchor="ctr"/>
              <a:lstStyle/>
              <a:p>
                <a:endParaRPr lang="fr-FR"/>
              </a:p>
            </p:txBody>
          </p:sp>
          <p:sp>
            <p:nvSpPr>
              <p:cNvPr id="17" name="Rectangle 26"/>
              <p:cNvSpPr>
                <a:spLocks noChangeArrowheads="1"/>
              </p:cNvSpPr>
              <p:nvPr/>
            </p:nvSpPr>
            <p:spPr bwMode="auto">
              <a:xfrm>
                <a:off x="2688" y="960"/>
                <a:ext cx="528" cy="48"/>
              </a:xfrm>
              <a:prstGeom prst="rect">
                <a:avLst/>
              </a:prstGeom>
              <a:gradFill rotWithShape="0">
                <a:gsLst>
                  <a:gs pos="0">
                    <a:srgbClr val="FF0000"/>
                  </a:gs>
                  <a:gs pos="100000">
                    <a:srgbClr val="000099"/>
                  </a:gs>
                </a:gsLst>
                <a:lin ang="0" scaled="1"/>
              </a:gradFill>
              <a:ln w="9525">
                <a:solidFill>
                  <a:schemeClr val="tx1"/>
                </a:solidFill>
                <a:miter lim="800000"/>
                <a:headEnd/>
                <a:tailEnd/>
              </a:ln>
              <a:effectLst/>
            </p:spPr>
            <p:txBody>
              <a:bodyPr wrap="none" anchor="ctr"/>
              <a:lstStyle/>
              <a:p>
                <a:endParaRPr lang="fr-FR"/>
              </a:p>
            </p:txBody>
          </p:sp>
          <p:sp>
            <p:nvSpPr>
              <p:cNvPr id="18" name="Rectangle 27"/>
              <p:cNvSpPr>
                <a:spLocks noChangeArrowheads="1"/>
              </p:cNvSpPr>
              <p:nvPr/>
            </p:nvSpPr>
            <p:spPr bwMode="auto">
              <a:xfrm>
                <a:off x="2688" y="768"/>
                <a:ext cx="528" cy="48"/>
              </a:xfrm>
              <a:prstGeom prst="rect">
                <a:avLst/>
              </a:prstGeom>
              <a:gradFill rotWithShape="0">
                <a:gsLst>
                  <a:gs pos="0">
                    <a:srgbClr val="FF0000"/>
                  </a:gs>
                  <a:gs pos="100000">
                    <a:srgbClr val="000099"/>
                  </a:gs>
                </a:gsLst>
                <a:lin ang="0" scaled="1"/>
              </a:gradFill>
              <a:ln w="9525">
                <a:solidFill>
                  <a:schemeClr val="tx1"/>
                </a:solidFill>
                <a:miter lim="800000"/>
                <a:headEnd/>
                <a:tailEnd/>
              </a:ln>
              <a:effectLst/>
            </p:spPr>
            <p:txBody>
              <a:bodyPr wrap="none" anchor="ctr"/>
              <a:lstStyle/>
              <a:p>
                <a:endParaRPr lang="fr-FR"/>
              </a:p>
            </p:txBody>
          </p:sp>
        </p:grpSp>
        <p:grpSp>
          <p:nvGrpSpPr>
            <p:cNvPr id="10" name="Group 33"/>
            <p:cNvGrpSpPr>
              <a:grpSpLocks/>
            </p:cNvGrpSpPr>
            <p:nvPr/>
          </p:nvGrpSpPr>
          <p:grpSpPr bwMode="auto">
            <a:xfrm>
              <a:off x="2514600" y="1143000"/>
              <a:ext cx="2743200" cy="762000"/>
              <a:chOff x="1584" y="720"/>
              <a:chExt cx="1728" cy="480"/>
            </a:xfrm>
          </p:grpSpPr>
          <p:sp>
            <p:nvSpPr>
              <p:cNvPr id="11" name="Rectangle 28"/>
              <p:cNvSpPr>
                <a:spLocks noChangeArrowheads="1"/>
              </p:cNvSpPr>
              <p:nvPr/>
            </p:nvSpPr>
            <p:spPr bwMode="auto">
              <a:xfrm>
                <a:off x="3168" y="720"/>
                <a:ext cx="144" cy="48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2" name="Rectangle 7"/>
              <p:cNvSpPr>
                <a:spLocks noChangeArrowheads="1"/>
              </p:cNvSpPr>
              <p:nvPr/>
            </p:nvSpPr>
            <p:spPr bwMode="auto">
              <a:xfrm>
                <a:off x="1584" y="720"/>
                <a:ext cx="144" cy="48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154627"/>
                                        </p:tgtEl>
                                        <p:attrNameLst>
                                          <p:attrName>style.visibility</p:attrName>
                                        </p:attrNameLst>
                                      </p:cBhvr>
                                      <p:to>
                                        <p:strVal val="visible"/>
                                      </p:to>
                                    </p:set>
                                    <p:animEffect transition="in" filter="wipe(left)">
                                      <p:cBhvr>
                                        <p:cTn id="7" dur="300"/>
                                        <p:tgtEl>
                                          <p:spTgt spid="15462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4/3*#ppt_w"/>
                                          </p:val>
                                        </p:tav>
                                        <p:tav tm="100000">
                                          <p:val>
                                            <p:strVal val="#ppt_w"/>
                                          </p:val>
                                        </p:tav>
                                      </p:tavLst>
                                    </p:anim>
                                    <p:anim calcmode="lin" valueType="num">
                                      <p:cBhvr>
                                        <p:cTn id="13"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autoUpdateAnimBg="0"/>
      <p:bldP spid="5"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914400" y="1423988"/>
            <a:ext cx="11044883" cy="2800767"/>
          </a:xfrm>
          <a:prstGeom prst="rect">
            <a:avLst/>
          </a:prstGeom>
          <a:noFill/>
          <a:ln w="9525">
            <a:noFill/>
            <a:miter lim="800000"/>
            <a:headEnd/>
            <a:tailEnd/>
          </a:ln>
          <a:effectLst/>
        </p:spPr>
        <p:txBody>
          <a:bodyPr wrap="none">
            <a:spAutoFit/>
          </a:bodyPr>
          <a:lstStyle/>
          <a:p>
            <a:pPr lvl="2"/>
            <a:endParaRPr lang="fr-FR" dirty="0"/>
          </a:p>
          <a:p>
            <a:pPr lvl="3"/>
            <a:r>
              <a:rPr lang="fr-FR" sz="3200" b="1" i="1" dirty="0" err="1">
                <a:solidFill>
                  <a:srgbClr val="FF00FF"/>
                </a:solidFill>
                <a:effectLst>
                  <a:outerShdw blurRad="38100" dist="38100" dir="2700000" algn="tl">
                    <a:srgbClr val="000000"/>
                  </a:outerShdw>
                </a:effectLst>
              </a:rPr>
              <a:t>Klippel</a:t>
            </a:r>
            <a:r>
              <a:rPr lang="fr-FR" sz="3200" b="1" i="1" dirty="0">
                <a:solidFill>
                  <a:srgbClr val="FF00FF"/>
                </a:solidFill>
                <a:effectLst>
                  <a:outerShdw blurRad="38100" dist="38100" dir="2700000" algn="tl">
                    <a:srgbClr val="000000"/>
                  </a:outerShdw>
                </a:effectLst>
              </a:rPr>
              <a:t>-</a:t>
            </a:r>
            <a:r>
              <a:rPr lang="fr-FR" sz="3200" b="1" i="1" dirty="0" err="1">
                <a:solidFill>
                  <a:srgbClr val="FF00FF"/>
                </a:solidFill>
                <a:effectLst>
                  <a:outerShdw blurRad="38100" dist="38100" dir="2700000" algn="tl">
                    <a:srgbClr val="000000"/>
                  </a:outerShdw>
                </a:effectLst>
              </a:rPr>
              <a:t>Trenaunay</a:t>
            </a:r>
            <a:r>
              <a:rPr lang="fr-FR" sz="3200" b="1" i="1" dirty="0">
                <a:solidFill>
                  <a:srgbClr val="FF00FF"/>
                </a:solidFill>
                <a:effectLst>
                  <a:outerShdw blurRad="38100" dist="38100" dir="2700000" algn="tl">
                    <a:srgbClr val="000000"/>
                  </a:outerShdw>
                </a:effectLst>
              </a:rPr>
              <a:t>-Weber</a:t>
            </a:r>
            <a:r>
              <a:rPr lang="fr-FR" sz="3200" dirty="0"/>
              <a:t> </a:t>
            </a:r>
            <a:r>
              <a:rPr lang="fr-FR" sz="3200" b="1" i="1" dirty="0">
                <a:solidFill>
                  <a:srgbClr val="FF00FF"/>
                </a:solidFill>
                <a:effectLst>
                  <a:outerShdw blurRad="38100" dist="38100" dir="2700000" algn="tl">
                    <a:srgbClr val="000000"/>
                  </a:outerShdw>
                </a:effectLst>
              </a:rPr>
              <a:t>Syndrome </a:t>
            </a:r>
            <a:endParaRPr lang="fr-FR" sz="3200" dirty="0"/>
          </a:p>
          <a:p>
            <a:pPr lvl="3"/>
            <a:r>
              <a:rPr lang="fr-FR" b="1" dirty="0" err="1">
                <a:solidFill>
                  <a:schemeClr val="bg1"/>
                </a:solidFill>
              </a:rPr>
              <a:t>Definition</a:t>
            </a:r>
            <a:r>
              <a:rPr lang="fr-FR" b="1" dirty="0">
                <a:solidFill>
                  <a:schemeClr val="bg1"/>
                </a:solidFill>
              </a:rPr>
              <a:t> </a:t>
            </a:r>
            <a:r>
              <a:rPr lang="fr-FR" b="1" dirty="0" err="1">
                <a:solidFill>
                  <a:schemeClr val="bg1"/>
                </a:solidFill>
              </a:rPr>
              <a:t>still</a:t>
            </a:r>
            <a:r>
              <a:rPr lang="fr-FR" b="1" dirty="0">
                <a:solidFill>
                  <a:schemeClr val="bg1"/>
                </a:solidFill>
              </a:rPr>
              <a:t> </a:t>
            </a:r>
            <a:r>
              <a:rPr lang="fr-FR" b="1" dirty="0" err="1">
                <a:solidFill>
                  <a:schemeClr val="bg1"/>
                </a:solidFill>
              </a:rPr>
              <a:t>disputed</a:t>
            </a:r>
            <a:r>
              <a:rPr lang="fr-FR" b="1" dirty="0">
                <a:solidFill>
                  <a:schemeClr val="bg1"/>
                </a:solidFill>
              </a:rPr>
              <a:t>……</a:t>
            </a:r>
          </a:p>
          <a:p>
            <a:pPr lvl="4"/>
            <a:r>
              <a:rPr lang="fr-FR" b="1" dirty="0">
                <a:solidFill>
                  <a:schemeClr val="bg1"/>
                </a:solidFill>
              </a:rPr>
              <a:t>- </a:t>
            </a:r>
            <a:r>
              <a:rPr lang="fr-FR" b="1" dirty="0" err="1">
                <a:solidFill>
                  <a:srgbClr val="FFCC00"/>
                </a:solidFill>
              </a:rPr>
              <a:t>Metameric</a:t>
            </a:r>
            <a:r>
              <a:rPr lang="fr-FR" b="1" dirty="0">
                <a:solidFill>
                  <a:srgbClr val="FFCC00"/>
                </a:solidFill>
              </a:rPr>
              <a:t> </a:t>
            </a:r>
            <a:r>
              <a:rPr lang="fr-FR" b="1" dirty="0" err="1">
                <a:solidFill>
                  <a:srgbClr val="FFCC00"/>
                </a:solidFill>
              </a:rPr>
              <a:t>Topography</a:t>
            </a:r>
            <a:r>
              <a:rPr lang="fr-FR" b="1" dirty="0">
                <a:solidFill>
                  <a:srgbClr val="FFCC00"/>
                </a:solidFill>
              </a:rPr>
              <a:t> </a:t>
            </a:r>
            <a:r>
              <a:rPr lang="fr-FR" b="1" dirty="0">
                <a:solidFill>
                  <a:schemeClr val="bg1"/>
                </a:solidFill>
              </a:rPr>
              <a:t>- More or </a:t>
            </a:r>
            <a:r>
              <a:rPr lang="fr-FR" b="1" dirty="0" err="1">
                <a:solidFill>
                  <a:schemeClr val="bg1"/>
                </a:solidFill>
              </a:rPr>
              <a:t>less</a:t>
            </a:r>
            <a:r>
              <a:rPr lang="fr-FR" b="1" dirty="0">
                <a:solidFill>
                  <a:schemeClr val="bg1"/>
                </a:solidFill>
              </a:rPr>
              <a:t> </a:t>
            </a:r>
            <a:r>
              <a:rPr lang="fr-FR" b="1" dirty="0">
                <a:solidFill>
                  <a:srgbClr val="FFCC00"/>
                </a:solidFill>
              </a:rPr>
              <a:t>malformations lymphatiques</a:t>
            </a:r>
            <a:endParaRPr lang="fr-FR" dirty="0"/>
          </a:p>
          <a:p>
            <a:pPr lvl="4">
              <a:buFontTx/>
              <a:buChar char="-"/>
            </a:pPr>
            <a:r>
              <a:rPr lang="fr-FR" b="1" dirty="0" err="1">
                <a:solidFill>
                  <a:srgbClr val="FFCC00"/>
                </a:solidFill>
              </a:rPr>
              <a:t>Deep</a:t>
            </a:r>
            <a:r>
              <a:rPr lang="fr-FR" b="1" dirty="0">
                <a:solidFill>
                  <a:srgbClr val="FFCC00"/>
                </a:solidFill>
              </a:rPr>
              <a:t> </a:t>
            </a:r>
            <a:r>
              <a:rPr lang="fr-FR" b="1" dirty="0" err="1">
                <a:solidFill>
                  <a:srgbClr val="FFCC00"/>
                </a:solidFill>
              </a:rPr>
              <a:t>veins</a:t>
            </a:r>
            <a:r>
              <a:rPr lang="fr-FR" b="1" dirty="0">
                <a:solidFill>
                  <a:srgbClr val="FFCC00"/>
                </a:solidFill>
              </a:rPr>
              <a:t> </a:t>
            </a:r>
            <a:r>
              <a:rPr lang="fr-FR" b="1" dirty="0" err="1">
                <a:solidFill>
                  <a:srgbClr val="FFCC00"/>
                </a:solidFill>
              </a:rPr>
              <a:t>agenesia</a:t>
            </a:r>
            <a:r>
              <a:rPr lang="fr-FR" b="1" dirty="0">
                <a:solidFill>
                  <a:srgbClr val="FFCC00"/>
                </a:solidFill>
              </a:rPr>
              <a:t> ( </a:t>
            </a:r>
            <a:r>
              <a:rPr lang="fr-FR" b="1" dirty="0" err="1">
                <a:solidFill>
                  <a:srgbClr val="FFCC00"/>
                </a:solidFill>
              </a:rPr>
              <a:t>hypoplasia</a:t>
            </a:r>
            <a:r>
              <a:rPr lang="fr-FR" b="1" dirty="0">
                <a:solidFill>
                  <a:srgbClr val="FFCC00"/>
                </a:solidFill>
              </a:rPr>
              <a:t>)</a:t>
            </a:r>
            <a:endParaRPr lang="fr-FR" dirty="0">
              <a:solidFill>
                <a:schemeClr val="bg1"/>
              </a:solidFill>
            </a:endParaRPr>
          </a:p>
          <a:p>
            <a:pPr lvl="4">
              <a:buFontTx/>
              <a:buChar char="-"/>
            </a:pPr>
            <a:r>
              <a:rPr lang="fr-FR" b="1" i="1" dirty="0">
                <a:solidFill>
                  <a:srgbClr val="FFCC00"/>
                </a:solidFill>
              </a:rPr>
              <a:t> </a:t>
            </a:r>
            <a:r>
              <a:rPr lang="fr-FR" b="1" i="1" dirty="0" err="1">
                <a:solidFill>
                  <a:srgbClr val="FFCC00"/>
                </a:solidFill>
              </a:rPr>
              <a:t>Limb</a:t>
            </a:r>
            <a:r>
              <a:rPr lang="fr-FR" b="1" i="1" dirty="0">
                <a:solidFill>
                  <a:srgbClr val="FFCC00"/>
                </a:solidFill>
              </a:rPr>
              <a:t> </a:t>
            </a:r>
            <a:r>
              <a:rPr lang="fr-FR" b="1" i="1" dirty="0" err="1">
                <a:solidFill>
                  <a:srgbClr val="FFCC00"/>
                </a:solidFill>
              </a:rPr>
              <a:t>hypertrophy</a:t>
            </a:r>
            <a:r>
              <a:rPr lang="fr-FR" b="1" i="1" dirty="0">
                <a:solidFill>
                  <a:srgbClr val="FFCC00"/>
                </a:solidFill>
              </a:rPr>
              <a:t> ( </a:t>
            </a:r>
            <a:r>
              <a:rPr lang="fr-FR" b="1" i="1" dirty="0" err="1">
                <a:solidFill>
                  <a:srgbClr val="FFCC00"/>
                </a:solidFill>
              </a:rPr>
              <a:t>angio</a:t>
            </a:r>
            <a:r>
              <a:rPr lang="fr-FR" b="1" i="1" dirty="0">
                <a:solidFill>
                  <a:srgbClr val="FFCC00"/>
                </a:solidFill>
              </a:rPr>
              <a:t>-</a:t>
            </a:r>
            <a:r>
              <a:rPr lang="fr-FR" b="1" i="1" dirty="0" err="1">
                <a:solidFill>
                  <a:srgbClr val="FFCC00"/>
                </a:solidFill>
              </a:rPr>
              <a:t>ostéo</a:t>
            </a:r>
            <a:r>
              <a:rPr lang="fr-FR" b="1" i="1" dirty="0">
                <a:solidFill>
                  <a:srgbClr val="FFCC00"/>
                </a:solidFill>
              </a:rPr>
              <a:t>-</a:t>
            </a:r>
            <a:r>
              <a:rPr lang="fr-FR" b="1" i="1" dirty="0" err="1">
                <a:solidFill>
                  <a:srgbClr val="FFCC00"/>
                </a:solidFill>
              </a:rPr>
              <a:t>hypertrophicsyndrome</a:t>
            </a:r>
            <a:r>
              <a:rPr lang="fr-FR" b="1" i="1" dirty="0">
                <a:solidFill>
                  <a:srgbClr val="FFCC00"/>
                </a:solidFill>
              </a:rPr>
              <a:t> </a:t>
            </a:r>
            <a:r>
              <a:rPr lang="fr-FR" i="1" dirty="0">
                <a:solidFill>
                  <a:srgbClr val="FFCC00"/>
                </a:solidFill>
              </a:rPr>
              <a:t>)</a:t>
            </a:r>
            <a:endParaRPr lang="fr-FR" dirty="0"/>
          </a:p>
          <a:p>
            <a:pPr lvl="4"/>
            <a:r>
              <a:rPr lang="fr-FR" dirty="0">
                <a:solidFill>
                  <a:srgbClr val="FFCC00"/>
                </a:solidFill>
              </a:rPr>
              <a:t> -</a:t>
            </a:r>
            <a:r>
              <a:rPr lang="fr-FR" dirty="0"/>
              <a:t> </a:t>
            </a:r>
            <a:r>
              <a:rPr lang="fr-FR" b="1" i="1" dirty="0" err="1">
                <a:solidFill>
                  <a:srgbClr val="FFC000"/>
                </a:solidFill>
              </a:rPr>
              <a:t>Capillary</a:t>
            </a:r>
            <a:r>
              <a:rPr lang="fr-FR" b="1" i="1" dirty="0">
                <a:solidFill>
                  <a:srgbClr val="FFC000"/>
                </a:solidFill>
              </a:rPr>
              <a:t> </a:t>
            </a:r>
            <a:r>
              <a:rPr lang="fr-FR" b="1" i="1" dirty="0" err="1">
                <a:solidFill>
                  <a:srgbClr val="FFC000"/>
                </a:solidFill>
              </a:rPr>
              <a:t>cutaneous</a:t>
            </a:r>
            <a:r>
              <a:rPr lang="fr-FR" b="1" i="1" dirty="0">
                <a:solidFill>
                  <a:srgbClr val="FFC000"/>
                </a:solidFill>
              </a:rPr>
              <a:t> </a:t>
            </a:r>
            <a:r>
              <a:rPr lang="fr-FR" b="1" i="1" dirty="0" err="1">
                <a:solidFill>
                  <a:srgbClr val="FFC000"/>
                </a:solidFill>
              </a:rPr>
              <a:t>angioma</a:t>
            </a:r>
            <a:r>
              <a:rPr lang="fr-FR" b="1" i="1" dirty="0">
                <a:solidFill>
                  <a:srgbClr val="FFC000"/>
                </a:solidFill>
              </a:rPr>
              <a:t> + or </a:t>
            </a:r>
            <a:r>
              <a:rPr lang="fr-FR" b="1" i="1" dirty="0" err="1">
                <a:solidFill>
                  <a:srgbClr val="FFC000"/>
                </a:solidFill>
              </a:rPr>
              <a:t>less</a:t>
            </a:r>
            <a:r>
              <a:rPr lang="fr-FR" b="1" i="1" dirty="0">
                <a:solidFill>
                  <a:srgbClr val="FFC000"/>
                </a:solidFill>
              </a:rPr>
              <a:t> </a:t>
            </a:r>
            <a:r>
              <a:rPr lang="fr-FR" b="1" i="1" dirty="0" err="1">
                <a:solidFill>
                  <a:srgbClr val="FFC000"/>
                </a:solidFill>
              </a:rPr>
              <a:t>angiokeratoma</a:t>
            </a:r>
            <a:endParaRPr lang="fr-FR" b="1" i="1" dirty="0">
              <a:solidFill>
                <a:srgbClr val="FFC000"/>
              </a:solidFill>
            </a:endParaRPr>
          </a:p>
        </p:txBody>
      </p:sp>
      <p:sp>
        <p:nvSpPr>
          <p:cNvPr id="4" name="Text Box 2"/>
          <p:cNvSpPr txBox="1">
            <a:spLocks noChangeArrowheads="1"/>
          </p:cNvSpPr>
          <p:nvPr/>
        </p:nvSpPr>
        <p:spPr bwMode="auto">
          <a:xfrm>
            <a:off x="2987824" y="908720"/>
            <a:ext cx="4089709" cy="830997"/>
          </a:xfrm>
          <a:prstGeom prst="rect">
            <a:avLst/>
          </a:prstGeom>
          <a:noFill/>
          <a:ln w="9525">
            <a:noFill/>
            <a:miter lim="800000"/>
            <a:headEnd/>
            <a:tailEnd/>
          </a:ln>
          <a:effectLst/>
        </p:spPr>
        <p:txBody>
          <a:bodyPr wrap="none">
            <a:spAutoFit/>
          </a:bodyPr>
          <a:lstStyle/>
          <a:p>
            <a:r>
              <a:rPr lang="fr-FR" sz="4800" b="1" dirty="0" err="1">
                <a:solidFill>
                  <a:schemeClr val="bg1"/>
                </a:solidFill>
              </a:rPr>
              <a:t>Combined</a:t>
            </a:r>
            <a:r>
              <a:rPr lang="fr-FR" sz="4800" b="1" dirty="0">
                <a:solidFill>
                  <a:schemeClr val="bg1"/>
                </a:solidFill>
              </a:rPr>
              <a:t> VM</a:t>
            </a:r>
          </a:p>
        </p:txBody>
      </p:sp>
      <p:grpSp>
        <p:nvGrpSpPr>
          <p:cNvPr id="5" name="Groupe 4"/>
          <p:cNvGrpSpPr/>
          <p:nvPr/>
        </p:nvGrpSpPr>
        <p:grpSpPr>
          <a:xfrm>
            <a:off x="2051720" y="4509120"/>
            <a:ext cx="5410944" cy="2095128"/>
            <a:chOff x="457200" y="1066800"/>
            <a:chExt cx="8153400" cy="5105400"/>
          </a:xfrm>
        </p:grpSpPr>
        <p:sp>
          <p:nvSpPr>
            <p:cNvPr id="6" name="Rectangle 3" descr="Grands confettis"/>
            <p:cNvSpPr>
              <a:spLocks noChangeArrowheads="1"/>
            </p:cNvSpPr>
            <p:nvPr/>
          </p:nvSpPr>
          <p:spPr bwMode="auto">
            <a:xfrm>
              <a:off x="457200" y="3352800"/>
              <a:ext cx="8153400" cy="28194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7" name="Rectangle 4" descr="Petits confettis"/>
            <p:cNvSpPr>
              <a:spLocks noChangeArrowheads="1"/>
            </p:cNvSpPr>
            <p:nvPr/>
          </p:nvSpPr>
          <p:spPr bwMode="auto">
            <a:xfrm>
              <a:off x="457200" y="1482725"/>
              <a:ext cx="8153400" cy="1717675"/>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8" name="Rectangle 5" descr="Briques horizontales"/>
            <p:cNvSpPr>
              <a:spLocks noChangeArrowheads="1"/>
            </p:cNvSpPr>
            <p:nvPr/>
          </p:nvSpPr>
          <p:spPr bwMode="auto">
            <a:xfrm>
              <a:off x="457200" y="1295400"/>
              <a:ext cx="8153400" cy="5334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9" name="Rectangle 6"/>
            <p:cNvSpPr>
              <a:spLocks noChangeArrowheads="1"/>
            </p:cNvSpPr>
            <p:nvPr/>
          </p:nvSpPr>
          <p:spPr bwMode="auto">
            <a:xfrm>
              <a:off x="457200" y="2362200"/>
              <a:ext cx="6997700" cy="228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0" name="Rectangle 7"/>
            <p:cNvSpPr>
              <a:spLocks noChangeArrowheads="1"/>
            </p:cNvSpPr>
            <p:nvPr/>
          </p:nvSpPr>
          <p:spPr bwMode="auto">
            <a:xfrm>
              <a:off x="457200" y="3886200"/>
              <a:ext cx="2649538"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1" name="Line 8"/>
            <p:cNvSpPr>
              <a:spLocks noChangeShapeType="1"/>
            </p:cNvSpPr>
            <p:nvPr/>
          </p:nvSpPr>
          <p:spPr bwMode="auto">
            <a:xfrm>
              <a:off x="457200" y="3276600"/>
              <a:ext cx="8153400" cy="0"/>
            </a:xfrm>
            <a:prstGeom prst="line">
              <a:avLst/>
            </a:prstGeom>
            <a:noFill/>
            <a:ln w="76200">
              <a:solidFill>
                <a:schemeClr val="accent1"/>
              </a:solidFill>
              <a:round/>
              <a:headEnd/>
              <a:tailEnd/>
            </a:ln>
            <a:effectLst/>
          </p:spPr>
          <p:txBody>
            <a:bodyPr wrap="none" anchor="ctr"/>
            <a:lstStyle/>
            <a:p>
              <a:endParaRPr lang="fr-FR"/>
            </a:p>
          </p:txBody>
        </p:sp>
        <p:sp>
          <p:nvSpPr>
            <p:cNvPr id="12" name="Rectangle 12"/>
            <p:cNvSpPr>
              <a:spLocks noChangeArrowheads="1"/>
            </p:cNvSpPr>
            <p:nvPr/>
          </p:nvSpPr>
          <p:spPr bwMode="auto">
            <a:xfrm>
              <a:off x="2767013" y="2514600"/>
              <a:ext cx="20478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nvGrpSpPr>
            <p:cNvPr id="13" name="Group 25"/>
            <p:cNvGrpSpPr>
              <a:grpSpLocks/>
            </p:cNvGrpSpPr>
            <p:nvPr/>
          </p:nvGrpSpPr>
          <p:grpSpPr bwMode="auto">
            <a:xfrm>
              <a:off x="2517775" y="1828800"/>
              <a:ext cx="3883025" cy="533400"/>
              <a:chOff x="1444" y="1152"/>
              <a:chExt cx="2446" cy="336"/>
            </a:xfrm>
          </p:grpSpPr>
          <p:sp>
            <p:nvSpPr>
              <p:cNvPr id="26" name="Rectangle 9"/>
              <p:cNvSpPr>
                <a:spLocks noChangeArrowheads="1"/>
              </p:cNvSpPr>
              <p:nvPr/>
            </p:nvSpPr>
            <p:spPr bwMode="auto">
              <a:xfrm>
                <a:off x="1444" y="1152"/>
                <a:ext cx="92" cy="336"/>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27" name="Rectangle 10"/>
              <p:cNvSpPr>
                <a:spLocks noChangeArrowheads="1"/>
              </p:cNvSpPr>
              <p:nvPr/>
            </p:nvSpPr>
            <p:spPr bwMode="auto">
              <a:xfrm>
                <a:off x="2813" y="1152"/>
                <a:ext cx="93" cy="336"/>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28" name="Rectangle 11"/>
              <p:cNvSpPr>
                <a:spLocks noChangeArrowheads="1"/>
              </p:cNvSpPr>
              <p:nvPr/>
            </p:nvSpPr>
            <p:spPr bwMode="auto">
              <a:xfrm>
                <a:off x="3798" y="1152"/>
                <a:ext cx="92" cy="336"/>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sp>
          <p:nvSpPr>
            <p:cNvPr id="14" name="Rectangle 14"/>
            <p:cNvSpPr>
              <a:spLocks noChangeArrowheads="1"/>
            </p:cNvSpPr>
            <p:nvPr/>
          </p:nvSpPr>
          <p:spPr bwMode="auto">
            <a:xfrm>
              <a:off x="7115175" y="3886200"/>
              <a:ext cx="1495425"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5" name="Rectangle 15" descr="Grands confettis"/>
            <p:cNvSpPr>
              <a:spLocks noChangeArrowheads="1"/>
            </p:cNvSpPr>
            <p:nvPr/>
          </p:nvSpPr>
          <p:spPr bwMode="auto">
            <a:xfrm>
              <a:off x="1631950" y="1066800"/>
              <a:ext cx="5911850" cy="762000"/>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sp>
          <p:nvSpPr>
            <p:cNvPr id="16" name="Rectangle 16"/>
            <p:cNvSpPr>
              <a:spLocks noChangeArrowheads="1"/>
            </p:cNvSpPr>
            <p:nvPr/>
          </p:nvSpPr>
          <p:spPr bwMode="auto">
            <a:xfrm>
              <a:off x="3076575" y="3886200"/>
              <a:ext cx="4010025"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7" name="Rectangle 17" descr="Grands confettis"/>
            <p:cNvSpPr>
              <a:spLocks noChangeArrowheads="1"/>
            </p:cNvSpPr>
            <p:nvPr/>
          </p:nvSpPr>
          <p:spPr bwMode="auto">
            <a:xfrm>
              <a:off x="3048000" y="3886200"/>
              <a:ext cx="4038600" cy="914400"/>
            </a:xfrm>
            <a:prstGeom prst="rect">
              <a:avLst/>
            </a:prstGeom>
            <a:pattFill prst="lgConfetti">
              <a:fgClr>
                <a:schemeClr val="accent1"/>
              </a:fgClr>
              <a:bgClr>
                <a:schemeClr val="bg1"/>
              </a:bgClr>
            </a:pattFill>
            <a:ln w="9525">
              <a:noFill/>
              <a:miter lim="800000"/>
              <a:headEnd/>
              <a:tailEnd/>
            </a:ln>
            <a:effectLst/>
          </p:spPr>
          <p:txBody>
            <a:bodyPr wrap="none" anchor="ctr"/>
            <a:lstStyle/>
            <a:p>
              <a:endParaRPr lang="fr-FR"/>
            </a:p>
          </p:txBody>
        </p:sp>
        <p:sp>
          <p:nvSpPr>
            <p:cNvPr id="18" name="Rectangle 18"/>
            <p:cNvSpPr>
              <a:spLocks noChangeArrowheads="1"/>
            </p:cNvSpPr>
            <p:nvPr/>
          </p:nvSpPr>
          <p:spPr bwMode="auto">
            <a:xfrm>
              <a:off x="2667000" y="2514600"/>
              <a:ext cx="381000"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nvGrpSpPr>
            <p:cNvPr id="19" name="Group 24"/>
            <p:cNvGrpSpPr>
              <a:grpSpLocks/>
            </p:cNvGrpSpPr>
            <p:nvPr/>
          </p:nvGrpSpPr>
          <p:grpSpPr bwMode="auto">
            <a:xfrm>
              <a:off x="2514600" y="1828800"/>
              <a:ext cx="3962400" cy="533400"/>
              <a:chOff x="1730" y="1152"/>
              <a:chExt cx="2496" cy="336"/>
            </a:xfrm>
          </p:grpSpPr>
          <p:sp>
            <p:nvSpPr>
              <p:cNvPr id="23" name="Rectangle 21"/>
              <p:cNvSpPr>
                <a:spLocks noChangeArrowheads="1"/>
              </p:cNvSpPr>
              <p:nvPr/>
            </p:nvSpPr>
            <p:spPr bwMode="auto">
              <a:xfrm>
                <a:off x="1730" y="1152"/>
                <a:ext cx="142" cy="336"/>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24" name="Rectangle 22"/>
              <p:cNvSpPr>
                <a:spLocks noChangeArrowheads="1"/>
              </p:cNvSpPr>
              <p:nvPr/>
            </p:nvSpPr>
            <p:spPr bwMode="auto">
              <a:xfrm>
                <a:off x="3099" y="1152"/>
                <a:ext cx="144" cy="336"/>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25" name="Rectangle 23"/>
              <p:cNvSpPr>
                <a:spLocks noChangeArrowheads="1"/>
              </p:cNvSpPr>
              <p:nvPr/>
            </p:nvSpPr>
            <p:spPr bwMode="auto">
              <a:xfrm>
                <a:off x="4084" y="1152"/>
                <a:ext cx="142" cy="336"/>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sp>
          <p:nvSpPr>
            <p:cNvPr id="20" name="Rectangle 26"/>
            <p:cNvSpPr>
              <a:spLocks noChangeArrowheads="1"/>
            </p:cNvSpPr>
            <p:nvPr/>
          </p:nvSpPr>
          <p:spPr bwMode="auto">
            <a:xfrm>
              <a:off x="7315200" y="2590800"/>
              <a:ext cx="152400"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21" name="Rectangle 13"/>
            <p:cNvSpPr>
              <a:spLocks noChangeArrowheads="1"/>
            </p:cNvSpPr>
            <p:nvPr/>
          </p:nvSpPr>
          <p:spPr bwMode="auto">
            <a:xfrm>
              <a:off x="7127875" y="2590800"/>
              <a:ext cx="339725"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22" name="Rectangle 19"/>
            <p:cNvSpPr>
              <a:spLocks noChangeArrowheads="1"/>
            </p:cNvSpPr>
            <p:nvPr/>
          </p:nvSpPr>
          <p:spPr bwMode="auto">
            <a:xfrm>
              <a:off x="2362200" y="2362200"/>
              <a:ext cx="5105400"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159746"/>
                                        </p:tgtEl>
                                        <p:attrNameLst>
                                          <p:attrName>style.visibility</p:attrName>
                                        </p:attrNameLst>
                                      </p:cBhvr>
                                      <p:to>
                                        <p:strVal val="visible"/>
                                      </p:to>
                                    </p:set>
                                    <p:animEffect transition="in" filter="wipe(left)">
                                      <p:cBhvr>
                                        <p:cTn id="7" dur="300"/>
                                        <p:tgtEl>
                                          <p:spTgt spid="15974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4/3*#ppt_w"/>
                                          </p:val>
                                        </p:tav>
                                        <p:tav tm="100000">
                                          <p:val>
                                            <p:strVal val="#ppt_w"/>
                                          </p:val>
                                        </p:tav>
                                      </p:tavLst>
                                    </p:anim>
                                    <p:anim calcmode="lin" valueType="num">
                                      <p:cBhvr>
                                        <p:cTn id="13" dur="500" fill="hold"/>
                                        <p:tgtEl>
                                          <p:spTgt spid="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autoUpdateAnimBg="0"/>
      <p:bldP spid="4"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p:cNvGrpSpPr/>
          <p:nvPr/>
        </p:nvGrpSpPr>
        <p:grpSpPr>
          <a:xfrm>
            <a:off x="457200" y="1066800"/>
            <a:ext cx="8153400" cy="5105400"/>
            <a:chOff x="457200" y="1066800"/>
            <a:chExt cx="8153400" cy="5105400"/>
          </a:xfrm>
        </p:grpSpPr>
        <p:sp>
          <p:nvSpPr>
            <p:cNvPr id="178179" name="Rectangle 3" descr="Grands confettis"/>
            <p:cNvSpPr>
              <a:spLocks noChangeArrowheads="1"/>
            </p:cNvSpPr>
            <p:nvPr/>
          </p:nvSpPr>
          <p:spPr bwMode="auto">
            <a:xfrm>
              <a:off x="457200" y="3352800"/>
              <a:ext cx="8153400" cy="28194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78180" name="Rectangle 4" descr="Petits confettis"/>
            <p:cNvSpPr>
              <a:spLocks noChangeArrowheads="1"/>
            </p:cNvSpPr>
            <p:nvPr/>
          </p:nvSpPr>
          <p:spPr bwMode="auto">
            <a:xfrm>
              <a:off x="457200" y="1482725"/>
              <a:ext cx="8153400" cy="1717675"/>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178181" name="Rectangle 5" descr="Briques horizontales"/>
            <p:cNvSpPr>
              <a:spLocks noChangeArrowheads="1"/>
            </p:cNvSpPr>
            <p:nvPr/>
          </p:nvSpPr>
          <p:spPr bwMode="auto">
            <a:xfrm>
              <a:off x="457200" y="1295400"/>
              <a:ext cx="8153400" cy="5334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78182" name="Rectangle 6"/>
            <p:cNvSpPr>
              <a:spLocks noChangeArrowheads="1"/>
            </p:cNvSpPr>
            <p:nvPr/>
          </p:nvSpPr>
          <p:spPr bwMode="auto">
            <a:xfrm>
              <a:off x="457200" y="2362200"/>
              <a:ext cx="6997700" cy="228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78183" name="Rectangle 7"/>
            <p:cNvSpPr>
              <a:spLocks noChangeArrowheads="1"/>
            </p:cNvSpPr>
            <p:nvPr/>
          </p:nvSpPr>
          <p:spPr bwMode="auto">
            <a:xfrm>
              <a:off x="457200" y="3886200"/>
              <a:ext cx="2649538"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78184" name="Line 8"/>
            <p:cNvSpPr>
              <a:spLocks noChangeShapeType="1"/>
            </p:cNvSpPr>
            <p:nvPr/>
          </p:nvSpPr>
          <p:spPr bwMode="auto">
            <a:xfrm>
              <a:off x="457200" y="3276600"/>
              <a:ext cx="8153400" cy="0"/>
            </a:xfrm>
            <a:prstGeom prst="line">
              <a:avLst/>
            </a:prstGeom>
            <a:noFill/>
            <a:ln w="76200">
              <a:solidFill>
                <a:schemeClr val="accent1"/>
              </a:solidFill>
              <a:round/>
              <a:headEnd/>
              <a:tailEnd/>
            </a:ln>
            <a:effectLst/>
          </p:spPr>
          <p:txBody>
            <a:bodyPr wrap="none" anchor="ctr"/>
            <a:lstStyle/>
            <a:p>
              <a:endParaRPr lang="fr-FR"/>
            </a:p>
          </p:txBody>
        </p:sp>
        <p:sp>
          <p:nvSpPr>
            <p:cNvPr id="178188" name="Rectangle 12"/>
            <p:cNvSpPr>
              <a:spLocks noChangeArrowheads="1"/>
            </p:cNvSpPr>
            <p:nvPr/>
          </p:nvSpPr>
          <p:spPr bwMode="auto">
            <a:xfrm>
              <a:off x="2767013" y="2514600"/>
              <a:ext cx="204787"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nvGrpSpPr>
            <p:cNvPr id="2" name="Group 25"/>
            <p:cNvGrpSpPr>
              <a:grpSpLocks/>
            </p:cNvGrpSpPr>
            <p:nvPr/>
          </p:nvGrpSpPr>
          <p:grpSpPr bwMode="auto">
            <a:xfrm>
              <a:off x="2517775" y="1828800"/>
              <a:ext cx="3883025" cy="533400"/>
              <a:chOff x="1444" y="1152"/>
              <a:chExt cx="2446" cy="336"/>
            </a:xfrm>
          </p:grpSpPr>
          <p:sp>
            <p:nvSpPr>
              <p:cNvPr id="178185" name="Rectangle 9"/>
              <p:cNvSpPr>
                <a:spLocks noChangeArrowheads="1"/>
              </p:cNvSpPr>
              <p:nvPr/>
            </p:nvSpPr>
            <p:spPr bwMode="auto">
              <a:xfrm>
                <a:off x="1444" y="1152"/>
                <a:ext cx="92" cy="336"/>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78186" name="Rectangle 10"/>
              <p:cNvSpPr>
                <a:spLocks noChangeArrowheads="1"/>
              </p:cNvSpPr>
              <p:nvPr/>
            </p:nvSpPr>
            <p:spPr bwMode="auto">
              <a:xfrm>
                <a:off x="2813" y="1152"/>
                <a:ext cx="93" cy="336"/>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78187" name="Rectangle 11"/>
              <p:cNvSpPr>
                <a:spLocks noChangeArrowheads="1"/>
              </p:cNvSpPr>
              <p:nvPr/>
            </p:nvSpPr>
            <p:spPr bwMode="auto">
              <a:xfrm>
                <a:off x="3798" y="1152"/>
                <a:ext cx="92" cy="336"/>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sp>
          <p:nvSpPr>
            <p:cNvPr id="178190" name="Rectangle 14"/>
            <p:cNvSpPr>
              <a:spLocks noChangeArrowheads="1"/>
            </p:cNvSpPr>
            <p:nvPr/>
          </p:nvSpPr>
          <p:spPr bwMode="auto">
            <a:xfrm>
              <a:off x="7115175" y="3886200"/>
              <a:ext cx="1495425"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78191" name="Rectangle 15" descr="Grands confettis"/>
            <p:cNvSpPr>
              <a:spLocks noChangeArrowheads="1"/>
            </p:cNvSpPr>
            <p:nvPr/>
          </p:nvSpPr>
          <p:spPr bwMode="auto">
            <a:xfrm>
              <a:off x="1631950" y="1066800"/>
              <a:ext cx="5911850" cy="762000"/>
            </a:xfrm>
            <a:prstGeom prst="rect">
              <a:avLst/>
            </a:prstGeom>
            <a:pattFill prst="lgConfetti">
              <a:fgClr>
                <a:srgbClr val="FF3300"/>
              </a:fgClr>
              <a:bgClr>
                <a:schemeClr val="bg1"/>
              </a:bgClr>
            </a:pattFill>
            <a:ln w="9525">
              <a:solidFill>
                <a:schemeClr val="tx1"/>
              </a:solidFill>
              <a:miter lim="800000"/>
              <a:headEnd/>
              <a:tailEnd/>
            </a:ln>
            <a:effectLst/>
          </p:spPr>
          <p:txBody>
            <a:bodyPr wrap="none" anchor="ctr"/>
            <a:lstStyle/>
            <a:p>
              <a:endParaRPr lang="fr-FR"/>
            </a:p>
          </p:txBody>
        </p:sp>
        <p:sp>
          <p:nvSpPr>
            <p:cNvPr id="178192" name="Rectangle 16"/>
            <p:cNvSpPr>
              <a:spLocks noChangeArrowheads="1"/>
            </p:cNvSpPr>
            <p:nvPr/>
          </p:nvSpPr>
          <p:spPr bwMode="auto">
            <a:xfrm>
              <a:off x="3076575" y="3886200"/>
              <a:ext cx="4010025"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endParaRPr lang="fr-FR"/>
            </a:p>
          </p:txBody>
        </p:sp>
        <p:sp>
          <p:nvSpPr>
            <p:cNvPr id="178193" name="Rectangle 17" descr="Grands confettis"/>
            <p:cNvSpPr>
              <a:spLocks noChangeArrowheads="1"/>
            </p:cNvSpPr>
            <p:nvPr/>
          </p:nvSpPr>
          <p:spPr bwMode="auto">
            <a:xfrm>
              <a:off x="3048000" y="3886200"/>
              <a:ext cx="4038600" cy="914400"/>
            </a:xfrm>
            <a:prstGeom prst="rect">
              <a:avLst/>
            </a:prstGeom>
            <a:pattFill prst="lgConfetti">
              <a:fgClr>
                <a:schemeClr val="accent1"/>
              </a:fgClr>
              <a:bgClr>
                <a:schemeClr val="bg1"/>
              </a:bgClr>
            </a:pattFill>
            <a:ln w="9525">
              <a:noFill/>
              <a:miter lim="800000"/>
              <a:headEnd/>
              <a:tailEnd/>
            </a:ln>
            <a:effectLst/>
          </p:spPr>
          <p:txBody>
            <a:bodyPr wrap="none" anchor="ctr"/>
            <a:lstStyle/>
            <a:p>
              <a:endParaRPr lang="fr-FR"/>
            </a:p>
          </p:txBody>
        </p:sp>
        <p:sp>
          <p:nvSpPr>
            <p:cNvPr id="178194" name="Rectangle 18"/>
            <p:cNvSpPr>
              <a:spLocks noChangeArrowheads="1"/>
            </p:cNvSpPr>
            <p:nvPr/>
          </p:nvSpPr>
          <p:spPr bwMode="auto">
            <a:xfrm>
              <a:off x="2667000" y="2514600"/>
              <a:ext cx="381000"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nvGrpSpPr>
            <p:cNvPr id="3" name="Group 24"/>
            <p:cNvGrpSpPr>
              <a:grpSpLocks/>
            </p:cNvGrpSpPr>
            <p:nvPr/>
          </p:nvGrpSpPr>
          <p:grpSpPr bwMode="auto">
            <a:xfrm>
              <a:off x="2514600" y="1828800"/>
              <a:ext cx="3962400" cy="533400"/>
              <a:chOff x="1730" y="1152"/>
              <a:chExt cx="2496" cy="336"/>
            </a:xfrm>
          </p:grpSpPr>
          <p:sp>
            <p:nvSpPr>
              <p:cNvPr id="178197" name="Rectangle 21"/>
              <p:cNvSpPr>
                <a:spLocks noChangeArrowheads="1"/>
              </p:cNvSpPr>
              <p:nvPr/>
            </p:nvSpPr>
            <p:spPr bwMode="auto">
              <a:xfrm>
                <a:off x="1730" y="1152"/>
                <a:ext cx="142" cy="336"/>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78198" name="Rectangle 22"/>
              <p:cNvSpPr>
                <a:spLocks noChangeArrowheads="1"/>
              </p:cNvSpPr>
              <p:nvPr/>
            </p:nvSpPr>
            <p:spPr bwMode="auto">
              <a:xfrm>
                <a:off x="3099" y="1152"/>
                <a:ext cx="144" cy="336"/>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78199" name="Rectangle 23"/>
              <p:cNvSpPr>
                <a:spLocks noChangeArrowheads="1"/>
              </p:cNvSpPr>
              <p:nvPr/>
            </p:nvSpPr>
            <p:spPr bwMode="auto">
              <a:xfrm>
                <a:off x="4084" y="1152"/>
                <a:ext cx="142" cy="336"/>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grpSp>
        <p:sp>
          <p:nvSpPr>
            <p:cNvPr id="178202" name="Rectangle 26"/>
            <p:cNvSpPr>
              <a:spLocks noChangeArrowheads="1"/>
            </p:cNvSpPr>
            <p:nvPr/>
          </p:nvSpPr>
          <p:spPr bwMode="auto">
            <a:xfrm>
              <a:off x="7315200" y="2590800"/>
              <a:ext cx="152400"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78189" name="Rectangle 13"/>
            <p:cNvSpPr>
              <a:spLocks noChangeArrowheads="1"/>
            </p:cNvSpPr>
            <p:nvPr/>
          </p:nvSpPr>
          <p:spPr bwMode="auto">
            <a:xfrm>
              <a:off x="7127875" y="2590800"/>
              <a:ext cx="339725" cy="13716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0" scaled="1"/>
            </a:gradFill>
            <a:ln w="9525">
              <a:solidFill>
                <a:schemeClr val="tx1"/>
              </a:solidFill>
              <a:miter lim="800000"/>
              <a:headEnd/>
              <a:tailEnd/>
            </a:ln>
            <a:effectLst/>
          </p:spPr>
          <p:txBody>
            <a:bodyPr wrap="none" anchor="ctr"/>
            <a:lstStyle/>
            <a:p>
              <a:endParaRPr lang="fr-FR"/>
            </a:p>
          </p:txBody>
        </p:sp>
        <p:sp>
          <p:nvSpPr>
            <p:cNvPr id="178195" name="Rectangle 19"/>
            <p:cNvSpPr>
              <a:spLocks noChangeArrowheads="1"/>
            </p:cNvSpPr>
            <p:nvPr/>
          </p:nvSpPr>
          <p:spPr bwMode="auto">
            <a:xfrm>
              <a:off x="2362200" y="2362200"/>
              <a:ext cx="5105400" cy="381000"/>
            </a:xfrm>
            <a:prstGeom prst="rect">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solidFill>
                <a:schemeClr val="tx1"/>
              </a:solidFill>
              <a:miter lim="800000"/>
              <a:headEnd/>
              <a:tailEnd/>
            </a:ln>
            <a:effectLst/>
          </p:spPr>
          <p:txBody>
            <a:bodyPr wrap="none" anchor="ctr"/>
            <a:lstStyle/>
            <a:p>
              <a:endParaRPr lang="fr-F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685800" y="381000"/>
            <a:ext cx="7772400" cy="1371600"/>
          </a:xfrm>
          <a:solidFill>
            <a:schemeClr val="accent1"/>
          </a:solidFill>
        </p:spPr>
        <p:txBody>
          <a:bodyPr/>
          <a:lstStyle/>
          <a:p>
            <a:r>
              <a:rPr lang="fr-FR" sz="2400" b="1" dirty="0">
                <a:latin typeface="Arial" charset="0"/>
              </a:rPr>
              <a:t>MALFORMATIONS VASCULAIRES COMPLEXES : « ANGIODYSPLASIES OSTEO-HYPERTROPHIQUES »</a:t>
            </a:r>
            <a:r>
              <a:rPr lang="fr-FR" sz="2400" dirty="0">
                <a:latin typeface="Arial" charset="0"/>
              </a:rPr>
              <a:t>     </a:t>
            </a:r>
            <a:r>
              <a:rPr lang="fr-FR" sz="2400" b="1" dirty="0">
                <a:latin typeface="Arial" charset="0"/>
                <a:sym typeface="Symbol" pitchFamily="18" charset="2"/>
              </a:rPr>
              <a:t> </a:t>
            </a:r>
            <a:r>
              <a:rPr lang="fr-FR" sz="2400" b="1" dirty="0">
                <a:latin typeface="Arial" charset="0"/>
              </a:rPr>
              <a:t>Syndrome de KLIPPEL-TRENAUNAY ( = MCVL)</a:t>
            </a:r>
          </a:p>
        </p:txBody>
      </p:sp>
      <p:pic>
        <p:nvPicPr>
          <p:cNvPr id="131075" name="Picture 3" descr="91555"/>
          <p:cNvPicPr>
            <a:picLocks noChangeAspect="1" noChangeArrowheads="1"/>
          </p:cNvPicPr>
          <p:nvPr/>
        </p:nvPicPr>
        <p:blipFill>
          <a:blip r:embed="rId2" cstate="print"/>
          <a:srcRect/>
          <a:stretch>
            <a:fillRect/>
          </a:stretch>
        </p:blipFill>
        <p:spPr bwMode="auto">
          <a:xfrm>
            <a:off x="381000" y="2057400"/>
            <a:ext cx="2897188" cy="4338638"/>
          </a:xfrm>
          <a:prstGeom prst="rect">
            <a:avLst/>
          </a:prstGeom>
          <a:noFill/>
        </p:spPr>
      </p:pic>
      <p:pic>
        <p:nvPicPr>
          <p:cNvPr id="131076" name="Picture 4" descr="69401"/>
          <p:cNvPicPr>
            <a:picLocks noChangeAspect="1" noChangeArrowheads="1"/>
          </p:cNvPicPr>
          <p:nvPr/>
        </p:nvPicPr>
        <p:blipFill>
          <a:blip r:embed="rId3" cstate="print"/>
          <a:srcRect/>
          <a:stretch>
            <a:fillRect/>
          </a:stretch>
        </p:blipFill>
        <p:spPr bwMode="auto">
          <a:xfrm>
            <a:off x="3352800" y="2057400"/>
            <a:ext cx="2795588" cy="4408488"/>
          </a:xfrm>
          <a:prstGeom prst="rect">
            <a:avLst/>
          </a:prstGeom>
          <a:noFill/>
        </p:spPr>
      </p:pic>
      <p:pic>
        <p:nvPicPr>
          <p:cNvPr id="131077" name="Picture 5" descr="953476"/>
          <p:cNvPicPr>
            <a:picLocks noChangeAspect="1" noChangeArrowheads="1"/>
          </p:cNvPicPr>
          <p:nvPr/>
        </p:nvPicPr>
        <p:blipFill>
          <a:blip r:embed="rId4" cstate="print"/>
          <a:srcRect/>
          <a:stretch>
            <a:fillRect/>
          </a:stretch>
        </p:blipFill>
        <p:spPr bwMode="auto">
          <a:xfrm>
            <a:off x="6248400" y="2133600"/>
            <a:ext cx="2663825" cy="43434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152400" y="1981200"/>
            <a:ext cx="8766311" cy="3046988"/>
          </a:xfrm>
          <a:prstGeom prst="rect">
            <a:avLst/>
          </a:prstGeom>
          <a:noFill/>
          <a:ln w="9525">
            <a:noFill/>
            <a:miter lim="800000"/>
            <a:headEnd/>
            <a:tailEnd/>
          </a:ln>
          <a:effectLst/>
        </p:spPr>
        <p:txBody>
          <a:bodyPr wrap="none">
            <a:spAutoFit/>
          </a:bodyPr>
          <a:lstStyle/>
          <a:p>
            <a:pPr lvl="2"/>
            <a:r>
              <a:rPr lang="fr-FR" sz="3200" b="1" dirty="0">
                <a:solidFill>
                  <a:srgbClr val="FF00FF"/>
                </a:solidFill>
              </a:rPr>
              <a:t> </a:t>
            </a:r>
            <a:r>
              <a:rPr lang="fr-FR" sz="3200" b="1" i="1" dirty="0">
                <a:solidFill>
                  <a:srgbClr val="FF00FF"/>
                </a:solidFill>
                <a:effectLst>
                  <a:outerShdw blurRad="38100" dist="38100" dir="2700000" algn="tl">
                    <a:srgbClr val="000000"/>
                  </a:outerShdw>
                </a:effectLst>
              </a:rPr>
              <a:t>KTW  </a:t>
            </a:r>
            <a:r>
              <a:rPr lang="fr-FR" sz="3200" b="1" i="1" dirty="0" err="1">
                <a:solidFill>
                  <a:srgbClr val="FF00FF"/>
                </a:solidFill>
                <a:effectLst>
                  <a:outerShdw blurRad="38100" dist="38100" dir="2700000" algn="tl">
                    <a:srgbClr val="000000"/>
                  </a:outerShdw>
                </a:effectLst>
              </a:rPr>
              <a:t>signs</a:t>
            </a:r>
            <a:r>
              <a:rPr lang="fr-FR" sz="3200" b="1" i="1" dirty="0">
                <a:solidFill>
                  <a:srgbClr val="FF00FF"/>
                </a:solidFill>
                <a:effectLst>
                  <a:outerShdw blurRad="38100" dist="38100" dir="2700000" algn="tl">
                    <a:srgbClr val="000000"/>
                  </a:outerShdw>
                </a:effectLst>
              </a:rPr>
              <a:t> </a:t>
            </a:r>
            <a:r>
              <a:rPr lang="fr-FR" sz="3200" b="1" i="1" dirty="0" err="1">
                <a:solidFill>
                  <a:srgbClr val="FFC000"/>
                </a:solidFill>
                <a:effectLst>
                  <a:outerShdw blurRad="38100" dist="38100" dir="2700000" algn="tl">
                    <a:srgbClr val="000000"/>
                  </a:outerShdw>
                </a:effectLst>
              </a:rPr>
              <a:t>without</a:t>
            </a:r>
            <a:r>
              <a:rPr lang="fr-FR" sz="3200" b="1" i="1" dirty="0">
                <a:solidFill>
                  <a:srgbClr val="FF00FF"/>
                </a:solidFill>
                <a:effectLst>
                  <a:outerShdw blurRad="38100" dist="38100" dir="2700000" algn="tl">
                    <a:srgbClr val="000000"/>
                  </a:outerShdw>
                </a:effectLst>
              </a:rPr>
              <a:t>:</a:t>
            </a:r>
          </a:p>
          <a:p>
            <a:pPr lvl="2"/>
            <a:r>
              <a:rPr lang="fr-FR" sz="3200" b="1" i="1" dirty="0">
                <a:solidFill>
                  <a:srgbClr val="FF00FF"/>
                </a:solidFill>
                <a:effectLst>
                  <a:outerShdw blurRad="38100" dist="38100" dir="2700000" algn="tl">
                    <a:srgbClr val="000000"/>
                  </a:outerShdw>
                </a:effectLst>
              </a:rPr>
              <a:t>	</a:t>
            </a:r>
            <a:r>
              <a:rPr lang="fr-FR" sz="3200" b="1" i="1" dirty="0" err="1">
                <a:solidFill>
                  <a:srgbClr val="FFC000"/>
                </a:solidFill>
                <a:effectLst>
                  <a:outerShdw blurRad="38100" dist="38100" dir="2700000" algn="tl">
                    <a:srgbClr val="000000"/>
                  </a:outerShdw>
                </a:effectLst>
              </a:rPr>
              <a:t>Deep</a:t>
            </a:r>
            <a:r>
              <a:rPr lang="fr-FR" sz="3200" b="1" i="1" dirty="0">
                <a:solidFill>
                  <a:srgbClr val="FFC000"/>
                </a:solidFill>
                <a:effectLst>
                  <a:outerShdw blurRad="38100" dist="38100" dir="2700000" algn="tl">
                    <a:srgbClr val="000000"/>
                  </a:outerShdw>
                </a:effectLst>
              </a:rPr>
              <a:t> </a:t>
            </a:r>
            <a:r>
              <a:rPr lang="fr-FR" sz="3200" b="1" i="1" dirty="0" err="1">
                <a:solidFill>
                  <a:srgbClr val="FFC000"/>
                </a:solidFill>
                <a:effectLst>
                  <a:outerShdw blurRad="38100" dist="38100" dir="2700000" algn="tl">
                    <a:srgbClr val="000000"/>
                  </a:outerShdw>
                </a:effectLst>
              </a:rPr>
              <a:t>venous</a:t>
            </a:r>
            <a:r>
              <a:rPr lang="fr-FR" sz="3200" b="1" i="1" dirty="0">
                <a:solidFill>
                  <a:srgbClr val="FFC000"/>
                </a:solidFill>
                <a:effectLst>
                  <a:outerShdw blurRad="38100" dist="38100" dir="2700000" algn="tl">
                    <a:srgbClr val="000000"/>
                  </a:outerShdw>
                </a:effectLst>
              </a:rPr>
              <a:t> </a:t>
            </a:r>
            <a:r>
              <a:rPr lang="fr-FR" sz="3200" b="1" i="1" dirty="0" err="1">
                <a:solidFill>
                  <a:srgbClr val="FFC000"/>
                </a:solidFill>
                <a:effectLst>
                  <a:outerShdw blurRad="38100" dist="38100" dir="2700000" algn="tl">
                    <a:srgbClr val="000000"/>
                  </a:outerShdw>
                </a:effectLst>
              </a:rPr>
              <a:t>aplasia</a:t>
            </a:r>
            <a:endParaRPr lang="fr-FR" sz="3200" b="1" i="1" dirty="0">
              <a:solidFill>
                <a:srgbClr val="FFC000"/>
              </a:solidFill>
              <a:effectLst>
                <a:outerShdw blurRad="38100" dist="38100" dir="2700000" algn="tl">
                  <a:srgbClr val="000000"/>
                </a:outerShdw>
              </a:effectLst>
            </a:endParaRPr>
          </a:p>
          <a:p>
            <a:pPr lvl="2"/>
            <a:r>
              <a:rPr lang="fr-FR" sz="3200" b="1" i="1" dirty="0">
                <a:solidFill>
                  <a:srgbClr val="FFC000"/>
                </a:solidFill>
                <a:effectLst>
                  <a:outerShdw blurRad="38100" dist="38100" dir="2700000" algn="tl">
                    <a:srgbClr val="000000"/>
                  </a:outerShdw>
                </a:effectLst>
              </a:rPr>
              <a:t>	And/or </a:t>
            </a:r>
            <a:r>
              <a:rPr lang="fr-FR" sz="3200" b="1" i="1" dirty="0" err="1">
                <a:solidFill>
                  <a:srgbClr val="FFC000"/>
                </a:solidFill>
                <a:effectLst>
                  <a:outerShdw blurRad="38100" dist="38100" dir="2700000" algn="tl">
                    <a:srgbClr val="000000"/>
                  </a:outerShdw>
                </a:effectLst>
              </a:rPr>
              <a:t>Capillary</a:t>
            </a:r>
            <a:r>
              <a:rPr lang="fr-FR" sz="3200" b="1" i="1" dirty="0">
                <a:solidFill>
                  <a:srgbClr val="FFC000"/>
                </a:solidFill>
                <a:effectLst>
                  <a:outerShdw blurRad="38100" dist="38100" dir="2700000" algn="tl">
                    <a:srgbClr val="000000"/>
                  </a:outerShdw>
                </a:effectLst>
              </a:rPr>
              <a:t> </a:t>
            </a:r>
            <a:r>
              <a:rPr lang="fr-FR" sz="3200" b="1" i="1" dirty="0" err="1">
                <a:solidFill>
                  <a:srgbClr val="FFC000"/>
                </a:solidFill>
                <a:effectLst>
                  <a:outerShdw blurRad="38100" dist="38100" dir="2700000" algn="tl">
                    <a:srgbClr val="000000"/>
                  </a:outerShdw>
                </a:effectLst>
              </a:rPr>
              <a:t>Cutanaeous</a:t>
            </a:r>
            <a:r>
              <a:rPr lang="fr-FR" sz="3200" b="1" i="1" dirty="0">
                <a:solidFill>
                  <a:srgbClr val="FFC000"/>
                </a:solidFill>
                <a:effectLst>
                  <a:outerShdw blurRad="38100" dist="38100" dir="2700000" algn="tl">
                    <a:srgbClr val="000000"/>
                  </a:outerShdw>
                </a:effectLst>
              </a:rPr>
              <a:t> </a:t>
            </a:r>
            <a:r>
              <a:rPr lang="fr-FR" sz="3200" b="1" i="1" dirty="0" err="1">
                <a:solidFill>
                  <a:srgbClr val="FFC000"/>
                </a:solidFill>
                <a:effectLst>
                  <a:outerShdw blurRad="38100" dist="38100" dir="2700000" algn="tl">
                    <a:srgbClr val="000000"/>
                  </a:outerShdw>
                </a:effectLst>
              </a:rPr>
              <a:t>Angioma</a:t>
            </a:r>
            <a:r>
              <a:rPr lang="fr-FR" sz="3200" b="1" i="1" dirty="0">
                <a:solidFill>
                  <a:srgbClr val="FFC000"/>
                </a:solidFill>
                <a:effectLst>
                  <a:outerShdw blurRad="38100" dist="38100" dir="2700000" algn="tl">
                    <a:srgbClr val="000000"/>
                  </a:outerShdw>
                </a:effectLst>
              </a:rPr>
              <a:t> </a:t>
            </a:r>
          </a:p>
          <a:p>
            <a:pPr lvl="2"/>
            <a:r>
              <a:rPr lang="fr-FR" sz="3200" b="1" i="1" dirty="0">
                <a:solidFill>
                  <a:srgbClr val="FFC000"/>
                </a:solidFill>
                <a:effectLst>
                  <a:outerShdw blurRad="38100" dist="38100" dir="2700000" algn="tl">
                    <a:srgbClr val="000000"/>
                  </a:outerShdw>
                </a:effectLst>
              </a:rPr>
              <a:t>	And/or </a:t>
            </a:r>
            <a:r>
              <a:rPr lang="fr-FR" sz="3200" b="1" i="1" dirty="0" err="1">
                <a:solidFill>
                  <a:srgbClr val="FFC000"/>
                </a:solidFill>
                <a:effectLst>
                  <a:outerShdw blurRad="38100" dist="38100" dir="2700000" algn="tl">
                    <a:srgbClr val="000000"/>
                  </a:outerShdw>
                </a:effectLst>
              </a:rPr>
              <a:t>limb</a:t>
            </a:r>
            <a:r>
              <a:rPr lang="fr-FR" sz="3200" b="1" i="1" dirty="0">
                <a:solidFill>
                  <a:srgbClr val="FFC000"/>
                </a:solidFill>
                <a:effectLst>
                  <a:outerShdw blurRad="38100" dist="38100" dir="2700000" algn="tl">
                    <a:srgbClr val="000000"/>
                  </a:outerShdw>
                </a:effectLst>
              </a:rPr>
              <a:t> </a:t>
            </a:r>
            <a:r>
              <a:rPr lang="fr-FR" sz="3200" b="1" i="1" dirty="0" err="1">
                <a:solidFill>
                  <a:srgbClr val="FFC000"/>
                </a:solidFill>
                <a:effectLst>
                  <a:outerShdw blurRad="38100" dist="38100" dir="2700000" algn="tl">
                    <a:srgbClr val="000000"/>
                  </a:outerShdw>
                </a:effectLst>
              </a:rPr>
              <a:t>hypertrophy</a:t>
            </a:r>
            <a:endParaRPr lang="fr-FR" sz="3200" b="1" i="1" dirty="0">
              <a:solidFill>
                <a:srgbClr val="FFC000"/>
              </a:solidFill>
              <a:effectLst>
                <a:outerShdw blurRad="38100" dist="38100" dir="2700000" algn="tl">
                  <a:srgbClr val="000000"/>
                </a:outerShdw>
              </a:effectLst>
            </a:endParaRPr>
          </a:p>
          <a:p>
            <a:pPr lvl="2"/>
            <a:r>
              <a:rPr lang="fr-FR" sz="3200" b="1" i="1" dirty="0">
                <a:solidFill>
                  <a:srgbClr val="FF00FF"/>
                </a:solidFill>
                <a:effectLst>
                  <a:outerShdw blurRad="38100" dist="38100" dir="2700000" algn="tl">
                    <a:srgbClr val="000000"/>
                  </a:outerShdw>
                </a:effectLst>
              </a:rPr>
              <a:t>FREQUENTLY  </a:t>
            </a:r>
            <a:r>
              <a:rPr lang="fr-FR" sz="3200" b="1" i="1" dirty="0" err="1">
                <a:solidFill>
                  <a:srgbClr val="FF00FF"/>
                </a:solidFill>
                <a:effectLst>
                  <a:outerShdw blurRad="38100" dist="38100" dir="2700000" algn="tl">
                    <a:srgbClr val="000000"/>
                  </a:outerShdw>
                </a:effectLst>
              </a:rPr>
              <a:t>intereszting</a:t>
            </a:r>
            <a:r>
              <a:rPr lang="fr-FR" sz="3200" b="1" i="1" dirty="0">
                <a:solidFill>
                  <a:srgbClr val="FF00FF"/>
                </a:solidFill>
                <a:effectLst>
                  <a:outerShdw blurRad="38100" dist="38100" dir="2700000" algn="tl">
                    <a:srgbClr val="000000"/>
                  </a:outerShdw>
                </a:effectLst>
              </a:rPr>
              <a:t> the </a:t>
            </a:r>
          </a:p>
          <a:p>
            <a:pPr lvl="2"/>
            <a:r>
              <a:rPr lang="fr-FR" sz="3200" b="1" i="1" dirty="0">
                <a:solidFill>
                  <a:srgbClr val="FF00FF"/>
                </a:solidFill>
                <a:effectLst>
                  <a:outerShdw blurRad="38100" dist="38100" dir="2700000" algn="tl">
                    <a:srgbClr val="000000"/>
                  </a:outerShdw>
                </a:effectLst>
              </a:rPr>
              <a:t>	MARGINAL VEIN</a:t>
            </a:r>
            <a:endParaRPr lang="fr-FR" dirty="0">
              <a:solidFill>
                <a:schemeClr val="bg1"/>
              </a:solidFill>
            </a:endParaRPr>
          </a:p>
        </p:txBody>
      </p:sp>
      <p:sp>
        <p:nvSpPr>
          <p:cNvPr id="4" name="Text Box 2"/>
          <p:cNvSpPr txBox="1">
            <a:spLocks noChangeArrowheads="1"/>
          </p:cNvSpPr>
          <p:nvPr/>
        </p:nvSpPr>
        <p:spPr bwMode="auto">
          <a:xfrm>
            <a:off x="2987824" y="908720"/>
            <a:ext cx="4089709" cy="830997"/>
          </a:xfrm>
          <a:prstGeom prst="rect">
            <a:avLst/>
          </a:prstGeom>
          <a:noFill/>
          <a:ln w="9525">
            <a:noFill/>
            <a:miter lim="800000"/>
            <a:headEnd/>
            <a:tailEnd/>
          </a:ln>
          <a:effectLst/>
        </p:spPr>
        <p:txBody>
          <a:bodyPr wrap="none">
            <a:spAutoFit/>
          </a:bodyPr>
          <a:lstStyle/>
          <a:p>
            <a:r>
              <a:rPr lang="fr-FR" sz="4800" b="1" dirty="0" err="1">
                <a:solidFill>
                  <a:schemeClr val="bg1"/>
                </a:solidFill>
              </a:rPr>
              <a:t>Combined</a:t>
            </a:r>
            <a:r>
              <a:rPr lang="fr-FR" sz="4800" b="1" dirty="0">
                <a:solidFill>
                  <a:schemeClr val="bg1"/>
                </a:solidFill>
              </a:rPr>
              <a:t> VM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160770"/>
                                        </p:tgtEl>
                                        <p:attrNameLst>
                                          <p:attrName>style.visibility</p:attrName>
                                        </p:attrNameLst>
                                      </p:cBhvr>
                                      <p:to>
                                        <p:strVal val="visible"/>
                                      </p:to>
                                    </p:set>
                                    <p:animEffect transition="in" filter="wipe(left)">
                                      <p:cBhvr>
                                        <p:cTn id="7" dur="300"/>
                                        <p:tgtEl>
                                          <p:spTgt spid="16077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4/3*#ppt_w"/>
                                          </p:val>
                                        </p:tav>
                                        <p:tav tm="100000">
                                          <p:val>
                                            <p:strVal val="#ppt_w"/>
                                          </p:val>
                                        </p:tav>
                                      </p:tavLst>
                                    </p:anim>
                                    <p:anim calcmode="lin" valueType="num">
                                      <p:cBhvr>
                                        <p:cTn id="13" dur="500" fill="hold"/>
                                        <p:tgtEl>
                                          <p:spTgt spid="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0" grpId="0" autoUpdateAnimBg="0"/>
      <p:bldP spid="4"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987824" y="908720"/>
            <a:ext cx="4089709" cy="830997"/>
          </a:xfrm>
          <a:prstGeom prst="rect">
            <a:avLst/>
          </a:prstGeom>
          <a:noFill/>
          <a:ln w="9525">
            <a:noFill/>
            <a:miter lim="800000"/>
            <a:headEnd/>
            <a:tailEnd/>
          </a:ln>
          <a:effectLst/>
        </p:spPr>
        <p:txBody>
          <a:bodyPr wrap="none">
            <a:spAutoFit/>
          </a:bodyPr>
          <a:lstStyle/>
          <a:p>
            <a:r>
              <a:rPr lang="fr-FR" sz="4800" b="1" dirty="0" err="1">
                <a:solidFill>
                  <a:schemeClr val="bg1"/>
                </a:solidFill>
              </a:rPr>
              <a:t>Combined</a:t>
            </a:r>
            <a:r>
              <a:rPr lang="fr-FR" sz="4800" b="1" dirty="0">
                <a:solidFill>
                  <a:schemeClr val="bg1"/>
                </a:solidFill>
              </a:rPr>
              <a:t> VM</a:t>
            </a:r>
          </a:p>
        </p:txBody>
      </p:sp>
      <p:sp>
        <p:nvSpPr>
          <p:cNvPr id="5" name="Text Box 2"/>
          <p:cNvSpPr txBox="1">
            <a:spLocks noChangeArrowheads="1"/>
          </p:cNvSpPr>
          <p:nvPr/>
        </p:nvSpPr>
        <p:spPr bwMode="auto">
          <a:xfrm>
            <a:off x="152400" y="1981200"/>
            <a:ext cx="6227987" cy="2554545"/>
          </a:xfrm>
          <a:prstGeom prst="rect">
            <a:avLst/>
          </a:prstGeom>
          <a:noFill/>
          <a:ln w="9525">
            <a:noFill/>
            <a:miter lim="800000"/>
            <a:headEnd/>
            <a:tailEnd/>
          </a:ln>
          <a:effectLst/>
        </p:spPr>
        <p:txBody>
          <a:bodyPr wrap="none">
            <a:spAutoFit/>
          </a:bodyPr>
          <a:lstStyle/>
          <a:p>
            <a:pPr lvl="2"/>
            <a:r>
              <a:rPr lang="fr-FR" sz="3200" b="1" dirty="0">
                <a:solidFill>
                  <a:srgbClr val="FF00FF"/>
                </a:solidFill>
              </a:rPr>
              <a:t> </a:t>
            </a:r>
            <a:r>
              <a:rPr lang="fr-FR" sz="3200" b="1" i="1" dirty="0">
                <a:solidFill>
                  <a:srgbClr val="FF00FF"/>
                </a:solidFill>
                <a:effectLst>
                  <a:outerShdw blurRad="38100" dist="38100" dir="2700000" algn="tl">
                    <a:srgbClr val="000000"/>
                  </a:outerShdw>
                </a:effectLst>
              </a:rPr>
              <a:t>KTW  </a:t>
            </a:r>
            <a:r>
              <a:rPr lang="fr-FR" sz="3200" b="1" i="1" dirty="0" err="1">
                <a:solidFill>
                  <a:srgbClr val="FF00FF"/>
                </a:solidFill>
                <a:effectLst>
                  <a:outerShdw blurRad="38100" dist="38100" dir="2700000" algn="tl">
                    <a:srgbClr val="000000"/>
                  </a:outerShdw>
                </a:effectLst>
              </a:rPr>
              <a:t>signs</a:t>
            </a:r>
            <a:r>
              <a:rPr lang="fr-FR" sz="3200" b="1" i="1" dirty="0">
                <a:solidFill>
                  <a:srgbClr val="FF00FF"/>
                </a:solidFill>
                <a:effectLst>
                  <a:outerShdw blurRad="38100" dist="38100" dir="2700000" algn="tl">
                    <a:srgbClr val="000000"/>
                  </a:outerShdw>
                </a:effectLst>
              </a:rPr>
              <a:t> </a:t>
            </a:r>
            <a:r>
              <a:rPr lang="fr-FR" sz="3200" b="1" i="1" dirty="0" err="1">
                <a:solidFill>
                  <a:srgbClr val="FFC000"/>
                </a:solidFill>
                <a:effectLst>
                  <a:outerShdw blurRad="38100" dist="38100" dir="2700000" algn="tl">
                    <a:srgbClr val="000000"/>
                  </a:outerShdw>
                </a:effectLst>
              </a:rPr>
              <a:t>without</a:t>
            </a:r>
            <a:r>
              <a:rPr lang="fr-FR" sz="3200" b="1" i="1" dirty="0">
                <a:solidFill>
                  <a:srgbClr val="FF00FF"/>
                </a:solidFill>
                <a:effectLst>
                  <a:outerShdw blurRad="38100" dist="38100" dir="2700000" algn="tl">
                    <a:srgbClr val="000000"/>
                  </a:outerShdw>
                </a:effectLst>
              </a:rPr>
              <a:t>:</a:t>
            </a:r>
          </a:p>
          <a:p>
            <a:pPr lvl="2"/>
            <a:r>
              <a:rPr lang="fr-FR" sz="3200" b="1" i="1" dirty="0">
                <a:solidFill>
                  <a:srgbClr val="FF00FF"/>
                </a:solidFill>
                <a:effectLst>
                  <a:outerShdw blurRad="38100" dist="38100" dir="2700000" algn="tl">
                    <a:srgbClr val="000000"/>
                  </a:outerShdw>
                </a:effectLst>
              </a:rPr>
              <a:t>	</a:t>
            </a:r>
            <a:r>
              <a:rPr lang="fr-FR" sz="3200" b="1" i="1" dirty="0" err="1">
                <a:solidFill>
                  <a:srgbClr val="FFC000"/>
                </a:solidFill>
                <a:effectLst>
                  <a:outerShdw blurRad="38100" dist="38100" dir="2700000" algn="tl">
                    <a:srgbClr val="000000"/>
                  </a:outerShdw>
                </a:effectLst>
              </a:rPr>
              <a:t>Deep</a:t>
            </a:r>
            <a:r>
              <a:rPr lang="fr-FR" sz="3200" b="1" i="1" dirty="0">
                <a:solidFill>
                  <a:srgbClr val="FFC000"/>
                </a:solidFill>
                <a:effectLst>
                  <a:outerShdw blurRad="38100" dist="38100" dir="2700000" algn="tl">
                    <a:srgbClr val="000000"/>
                  </a:outerShdw>
                </a:effectLst>
              </a:rPr>
              <a:t> </a:t>
            </a:r>
            <a:r>
              <a:rPr lang="fr-FR" sz="3200" b="1" i="1" dirty="0" err="1">
                <a:solidFill>
                  <a:srgbClr val="FFC000"/>
                </a:solidFill>
                <a:effectLst>
                  <a:outerShdw blurRad="38100" dist="38100" dir="2700000" algn="tl">
                    <a:srgbClr val="000000"/>
                  </a:outerShdw>
                </a:effectLst>
              </a:rPr>
              <a:t>venous</a:t>
            </a:r>
            <a:r>
              <a:rPr lang="fr-FR" sz="3200" b="1" i="1" dirty="0">
                <a:solidFill>
                  <a:srgbClr val="FFC000"/>
                </a:solidFill>
                <a:effectLst>
                  <a:outerShdw blurRad="38100" dist="38100" dir="2700000" algn="tl">
                    <a:srgbClr val="000000"/>
                  </a:outerShdw>
                </a:effectLst>
              </a:rPr>
              <a:t> </a:t>
            </a:r>
            <a:r>
              <a:rPr lang="fr-FR" sz="3200" b="1" i="1" dirty="0" err="1">
                <a:solidFill>
                  <a:srgbClr val="FFC000"/>
                </a:solidFill>
                <a:effectLst>
                  <a:outerShdw blurRad="38100" dist="38100" dir="2700000" algn="tl">
                    <a:srgbClr val="000000"/>
                  </a:outerShdw>
                </a:effectLst>
              </a:rPr>
              <a:t>aplasia</a:t>
            </a:r>
            <a:endParaRPr lang="fr-FR" sz="3200" b="1" i="1" dirty="0">
              <a:solidFill>
                <a:srgbClr val="FFC000"/>
              </a:solidFill>
              <a:effectLst>
                <a:outerShdw blurRad="38100" dist="38100" dir="2700000" algn="tl">
                  <a:srgbClr val="000000"/>
                </a:outerShdw>
              </a:effectLst>
            </a:endParaRPr>
          </a:p>
          <a:p>
            <a:pPr lvl="2"/>
            <a:r>
              <a:rPr lang="fr-FR" sz="3200" b="1" i="1" dirty="0">
                <a:solidFill>
                  <a:srgbClr val="FFC000"/>
                </a:solidFill>
                <a:effectLst>
                  <a:outerShdw blurRad="38100" dist="38100" dir="2700000" algn="tl">
                    <a:srgbClr val="000000"/>
                  </a:outerShdw>
                </a:effectLst>
              </a:rPr>
              <a:t>	And/or </a:t>
            </a:r>
            <a:r>
              <a:rPr lang="fr-FR" sz="3200" b="1" i="1" dirty="0" err="1">
                <a:solidFill>
                  <a:srgbClr val="FFC000"/>
                </a:solidFill>
                <a:effectLst>
                  <a:outerShdw blurRad="38100" dist="38100" dir="2700000" algn="tl">
                    <a:srgbClr val="000000"/>
                  </a:outerShdw>
                </a:effectLst>
              </a:rPr>
              <a:t>limb</a:t>
            </a:r>
            <a:r>
              <a:rPr lang="fr-FR" sz="3200" b="1" i="1" dirty="0">
                <a:solidFill>
                  <a:srgbClr val="FFC000"/>
                </a:solidFill>
                <a:effectLst>
                  <a:outerShdw blurRad="38100" dist="38100" dir="2700000" algn="tl">
                    <a:srgbClr val="000000"/>
                  </a:outerShdw>
                </a:effectLst>
              </a:rPr>
              <a:t> </a:t>
            </a:r>
            <a:r>
              <a:rPr lang="fr-FR" sz="3200" b="1" i="1" dirty="0" err="1">
                <a:solidFill>
                  <a:srgbClr val="FFC000"/>
                </a:solidFill>
                <a:effectLst>
                  <a:outerShdw blurRad="38100" dist="38100" dir="2700000" algn="tl">
                    <a:srgbClr val="000000"/>
                  </a:outerShdw>
                </a:effectLst>
              </a:rPr>
              <a:t>hypertrophy</a:t>
            </a:r>
            <a:endParaRPr lang="fr-FR" sz="3200" b="1" i="1" dirty="0">
              <a:solidFill>
                <a:srgbClr val="FFC000"/>
              </a:solidFill>
              <a:effectLst>
                <a:outerShdw blurRad="38100" dist="38100" dir="2700000" algn="tl">
                  <a:srgbClr val="000000"/>
                </a:outerShdw>
              </a:effectLst>
            </a:endParaRPr>
          </a:p>
          <a:p>
            <a:pPr lvl="2"/>
            <a:r>
              <a:rPr lang="fr-FR" sz="3200" b="1" i="1" dirty="0">
                <a:solidFill>
                  <a:srgbClr val="FF00FF"/>
                </a:solidFill>
                <a:effectLst>
                  <a:outerShdw blurRad="38100" dist="38100" dir="2700000" algn="tl">
                    <a:srgbClr val="000000"/>
                  </a:outerShdw>
                </a:effectLst>
              </a:rPr>
              <a:t>BUT</a:t>
            </a:r>
          </a:p>
          <a:p>
            <a:pPr lvl="2"/>
            <a:r>
              <a:rPr lang="fr-FR" sz="3200" b="1" i="1" dirty="0">
                <a:solidFill>
                  <a:srgbClr val="FF00FF"/>
                </a:solidFill>
                <a:effectLst>
                  <a:outerShdw blurRad="38100" dist="38100" dir="2700000" algn="tl">
                    <a:srgbClr val="000000"/>
                  </a:outerShdw>
                </a:effectLst>
              </a:rPr>
              <a:t>KNEE SYNOVIAL VM</a:t>
            </a:r>
            <a:endParaRPr lang="fr-FR" dirty="0">
              <a:solidFill>
                <a:schemeClr val="bg1"/>
              </a:solidFill>
            </a:endParaRPr>
          </a:p>
        </p:txBody>
      </p:sp>
      <p:grpSp>
        <p:nvGrpSpPr>
          <p:cNvPr id="6" name="Groupe 5"/>
          <p:cNvGrpSpPr/>
          <p:nvPr/>
        </p:nvGrpSpPr>
        <p:grpSpPr>
          <a:xfrm>
            <a:off x="2843808" y="4581128"/>
            <a:ext cx="4392488" cy="2107704"/>
            <a:chOff x="381000" y="457200"/>
            <a:chExt cx="8382000" cy="5943600"/>
          </a:xfrm>
        </p:grpSpPr>
        <p:sp>
          <p:nvSpPr>
            <p:cNvPr id="7" name="Rectangle 3" descr="Grands confettis"/>
            <p:cNvSpPr>
              <a:spLocks noChangeArrowheads="1"/>
            </p:cNvSpPr>
            <p:nvPr/>
          </p:nvSpPr>
          <p:spPr bwMode="auto">
            <a:xfrm>
              <a:off x="381000" y="2286000"/>
              <a:ext cx="8382000" cy="4114800"/>
            </a:xfrm>
            <a:prstGeom prst="rect">
              <a:avLst/>
            </a:prstGeom>
            <a:pattFill prst="lg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8" name="Rectangle 4" descr="Petits confettis"/>
            <p:cNvSpPr>
              <a:spLocks noChangeArrowheads="1"/>
            </p:cNvSpPr>
            <p:nvPr/>
          </p:nvSpPr>
          <p:spPr bwMode="auto">
            <a:xfrm>
              <a:off x="381000" y="533400"/>
              <a:ext cx="8382000" cy="1524000"/>
            </a:xfrm>
            <a:prstGeom prst="rect">
              <a:avLst/>
            </a:prstGeom>
            <a:pattFill prst="smConfetti">
              <a:fgClr>
                <a:schemeClr val="accent1"/>
              </a:fgClr>
              <a:bgClr>
                <a:schemeClr val="bg1"/>
              </a:bgClr>
            </a:pattFill>
            <a:ln w="9525">
              <a:solidFill>
                <a:schemeClr val="tx1"/>
              </a:solidFill>
              <a:miter lim="800000"/>
              <a:headEnd/>
              <a:tailEnd/>
            </a:ln>
            <a:effectLst/>
          </p:spPr>
          <p:txBody>
            <a:bodyPr wrap="none" anchor="ctr"/>
            <a:lstStyle/>
            <a:p>
              <a:endParaRPr lang="fr-FR"/>
            </a:p>
          </p:txBody>
        </p:sp>
        <p:sp>
          <p:nvSpPr>
            <p:cNvPr id="9" name="Rectangle 5" descr="Briques horizontales"/>
            <p:cNvSpPr>
              <a:spLocks noChangeArrowheads="1"/>
            </p:cNvSpPr>
            <p:nvPr/>
          </p:nvSpPr>
          <p:spPr bwMode="auto">
            <a:xfrm>
              <a:off x="381000" y="457200"/>
              <a:ext cx="8382000" cy="304800"/>
            </a:xfrm>
            <a:prstGeom prst="rect">
              <a:avLst/>
            </a:prstGeom>
            <a:pattFill prst="horzBrick">
              <a:fgClr>
                <a:srgbClr val="FF9933"/>
              </a:fgClr>
              <a:bgClr>
                <a:srgbClr val="FFFFFF"/>
              </a:bgClr>
            </a:pattFill>
            <a:ln w="9525">
              <a:solidFill>
                <a:schemeClr val="tx1"/>
              </a:solidFill>
              <a:miter lim="800000"/>
              <a:headEnd/>
              <a:tailEnd/>
            </a:ln>
            <a:effectLst/>
          </p:spPr>
          <p:txBody>
            <a:bodyPr wrap="none" anchor="ctr"/>
            <a:lstStyle/>
            <a:p>
              <a:endParaRPr lang="fr-FR"/>
            </a:p>
          </p:txBody>
        </p:sp>
        <p:sp>
          <p:nvSpPr>
            <p:cNvPr id="10" name="Line 6"/>
            <p:cNvSpPr>
              <a:spLocks noChangeShapeType="1"/>
            </p:cNvSpPr>
            <p:nvPr/>
          </p:nvSpPr>
          <p:spPr bwMode="auto">
            <a:xfrm>
              <a:off x="381000" y="2133600"/>
              <a:ext cx="8382000" cy="0"/>
            </a:xfrm>
            <a:prstGeom prst="line">
              <a:avLst/>
            </a:prstGeom>
            <a:noFill/>
            <a:ln w="76200">
              <a:solidFill>
                <a:schemeClr val="accent1"/>
              </a:solidFill>
              <a:round/>
              <a:headEnd/>
              <a:tailEnd/>
            </a:ln>
            <a:effectLst/>
          </p:spPr>
          <p:txBody>
            <a:bodyPr wrap="none" anchor="ctr"/>
            <a:lstStyle/>
            <a:p>
              <a:endParaRPr lang="fr-FR"/>
            </a:p>
          </p:txBody>
        </p:sp>
        <p:sp>
          <p:nvSpPr>
            <p:cNvPr id="11" name="Freeform 7" descr="Marbre blanc"/>
            <p:cNvSpPr>
              <a:spLocks/>
            </p:cNvSpPr>
            <p:nvPr/>
          </p:nvSpPr>
          <p:spPr bwMode="auto">
            <a:xfrm>
              <a:off x="1708150" y="4038600"/>
              <a:ext cx="1770063" cy="2255838"/>
            </a:xfrm>
            <a:custGeom>
              <a:avLst/>
              <a:gdLst/>
              <a:ahLst/>
              <a:cxnLst>
                <a:cxn ang="0">
                  <a:pos x="16" y="158"/>
                </a:cxn>
                <a:cxn ang="0">
                  <a:pos x="616" y="174"/>
                </a:cxn>
                <a:cxn ang="0">
                  <a:pos x="726" y="127"/>
                </a:cxn>
                <a:cxn ang="0">
                  <a:pos x="837" y="32"/>
                </a:cxn>
                <a:cxn ang="0">
                  <a:pos x="931" y="0"/>
                </a:cxn>
                <a:cxn ang="0">
                  <a:pos x="1058" y="16"/>
                </a:cxn>
                <a:cxn ang="0">
                  <a:pos x="1121" y="111"/>
                </a:cxn>
                <a:cxn ang="0">
                  <a:pos x="1168" y="158"/>
                </a:cxn>
                <a:cxn ang="0">
                  <a:pos x="1200" y="253"/>
                </a:cxn>
                <a:cxn ang="0">
                  <a:pos x="1216" y="300"/>
                </a:cxn>
                <a:cxn ang="0">
                  <a:pos x="1200" y="1153"/>
                </a:cxn>
                <a:cxn ang="0">
                  <a:pos x="1089" y="1358"/>
                </a:cxn>
                <a:cxn ang="0">
                  <a:pos x="995" y="1421"/>
                </a:cxn>
                <a:cxn ang="0">
                  <a:pos x="837" y="1374"/>
                </a:cxn>
                <a:cxn ang="0">
                  <a:pos x="695" y="1279"/>
                </a:cxn>
                <a:cxn ang="0">
                  <a:pos x="0" y="1058"/>
                </a:cxn>
                <a:cxn ang="0">
                  <a:pos x="96" y="982"/>
                </a:cxn>
              </a:cxnLst>
              <a:rect l="0" t="0" r="r" b="b"/>
              <a:pathLst>
                <a:path w="1216" h="1421">
                  <a:moveTo>
                    <a:pt x="16" y="158"/>
                  </a:moveTo>
                  <a:cubicBezTo>
                    <a:pt x="436" y="199"/>
                    <a:pt x="236" y="197"/>
                    <a:pt x="616" y="174"/>
                  </a:cubicBezTo>
                  <a:cubicBezTo>
                    <a:pt x="652" y="156"/>
                    <a:pt x="692" y="147"/>
                    <a:pt x="726" y="127"/>
                  </a:cubicBezTo>
                  <a:cubicBezTo>
                    <a:pt x="768" y="103"/>
                    <a:pt x="794" y="56"/>
                    <a:pt x="837" y="32"/>
                  </a:cubicBezTo>
                  <a:cubicBezTo>
                    <a:pt x="866" y="16"/>
                    <a:pt x="931" y="0"/>
                    <a:pt x="931" y="0"/>
                  </a:cubicBezTo>
                  <a:cubicBezTo>
                    <a:pt x="973" y="5"/>
                    <a:pt x="1018" y="1"/>
                    <a:pt x="1058" y="16"/>
                  </a:cubicBezTo>
                  <a:cubicBezTo>
                    <a:pt x="1123" y="40"/>
                    <a:pt x="1093" y="69"/>
                    <a:pt x="1121" y="111"/>
                  </a:cubicBezTo>
                  <a:cubicBezTo>
                    <a:pt x="1133" y="129"/>
                    <a:pt x="1152" y="142"/>
                    <a:pt x="1168" y="158"/>
                  </a:cubicBezTo>
                  <a:cubicBezTo>
                    <a:pt x="1179" y="190"/>
                    <a:pt x="1189" y="221"/>
                    <a:pt x="1200" y="253"/>
                  </a:cubicBezTo>
                  <a:cubicBezTo>
                    <a:pt x="1205" y="269"/>
                    <a:pt x="1216" y="300"/>
                    <a:pt x="1216" y="300"/>
                  </a:cubicBezTo>
                  <a:cubicBezTo>
                    <a:pt x="1211" y="584"/>
                    <a:pt x="1210" y="869"/>
                    <a:pt x="1200" y="1153"/>
                  </a:cubicBezTo>
                  <a:cubicBezTo>
                    <a:pt x="1198" y="1215"/>
                    <a:pt x="1137" y="1321"/>
                    <a:pt x="1089" y="1358"/>
                  </a:cubicBezTo>
                  <a:cubicBezTo>
                    <a:pt x="1059" y="1381"/>
                    <a:pt x="995" y="1421"/>
                    <a:pt x="995" y="1421"/>
                  </a:cubicBezTo>
                  <a:cubicBezTo>
                    <a:pt x="943" y="1412"/>
                    <a:pt x="881" y="1411"/>
                    <a:pt x="837" y="1374"/>
                  </a:cubicBezTo>
                  <a:cubicBezTo>
                    <a:pt x="706" y="1263"/>
                    <a:pt x="892" y="1346"/>
                    <a:pt x="695" y="1279"/>
                  </a:cubicBezTo>
                  <a:cubicBezTo>
                    <a:pt x="516" y="1017"/>
                    <a:pt x="300" y="1058"/>
                    <a:pt x="0" y="1058"/>
                  </a:cubicBezTo>
                  <a:lnTo>
                    <a:pt x="96" y="982"/>
                  </a:lnTo>
                </a:path>
              </a:pathLst>
            </a:custGeom>
            <a:blipFill dpi="0" rotWithShape="0">
              <a:blip r:embed="rId2" cstate="print"/>
              <a:srcRect/>
              <a:tile tx="0" ty="0" sx="100000" sy="100000" flip="none" algn="tl"/>
            </a:blipFill>
            <a:ln w="9525">
              <a:solidFill>
                <a:schemeClr val="tx1"/>
              </a:solidFill>
              <a:round/>
              <a:headEnd/>
              <a:tailEnd/>
            </a:ln>
            <a:effectLst/>
          </p:spPr>
          <p:txBody>
            <a:bodyPr wrap="none" anchor="ctr"/>
            <a:lstStyle/>
            <a:p>
              <a:endParaRPr lang="fr-FR"/>
            </a:p>
          </p:txBody>
        </p:sp>
        <p:sp>
          <p:nvSpPr>
            <p:cNvPr id="12" name="Freeform 8" descr="Marbre blanc"/>
            <p:cNvSpPr>
              <a:spLocks/>
            </p:cNvSpPr>
            <p:nvPr/>
          </p:nvSpPr>
          <p:spPr bwMode="auto">
            <a:xfrm flipH="1">
              <a:off x="3873500" y="4114800"/>
              <a:ext cx="1770063" cy="2255838"/>
            </a:xfrm>
            <a:custGeom>
              <a:avLst/>
              <a:gdLst/>
              <a:ahLst/>
              <a:cxnLst>
                <a:cxn ang="0">
                  <a:pos x="16" y="158"/>
                </a:cxn>
                <a:cxn ang="0">
                  <a:pos x="616" y="174"/>
                </a:cxn>
                <a:cxn ang="0">
                  <a:pos x="726" y="127"/>
                </a:cxn>
                <a:cxn ang="0">
                  <a:pos x="837" y="32"/>
                </a:cxn>
                <a:cxn ang="0">
                  <a:pos x="931" y="0"/>
                </a:cxn>
                <a:cxn ang="0">
                  <a:pos x="1058" y="16"/>
                </a:cxn>
                <a:cxn ang="0">
                  <a:pos x="1121" y="111"/>
                </a:cxn>
                <a:cxn ang="0">
                  <a:pos x="1168" y="158"/>
                </a:cxn>
                <a:cxn ang="0">
                  <a:pos x="1200" y="253"/>
                </a:cxn>
                <a:cxn ang="0">
                  <a:pos x="1216" y="300"/>
                </a:cxn>
                <a:cxn ang="0">
                  <a:pos x="1200" y="1153"/>
                </a:cxn>
                <a:cxn ang="0">
                  <a:pos x="1089" y="1358"/>
                </a:cxn>
                <a:cxn ang="0">
                  <a:pos x="995" y="1421"/>
                </a:cxn>
                <a:cxn ang="0">
                  <a:pos x="837" y="1374"/>
                </a:cxn>
                <a:cxn ang="0">
                  <a:pos x="695" y="1279"/>
                </a:cxn>
                <a:cxn ang="0">
                  <a:pos x="0" y="1058"/>
                </a:cxn>
                <a:cxn ang="0">
                  <a:pos x="96" y="982"/>
                </a:cxn>
              </a:cxnLst>
              <a:rect l="0" t="0" r="r" b="b"/>
              <a:pathLst>
                <a:path w="1216" h="1421">
                  <a:moveTo>
                    <a:pt x="16" y="158"/>
                  </a:moveTo>
                  <a:cubicBezTo>
                    <a:pt x="436" y="199"/>
                    <a:pt x="236" y="197"/>
                    <a:pt x="616" y="174"/>
                  </a:cubicBezTo>
                  <a:cubicBezTo>
                    <a:pt x="652" y="156"/>
                    <a:pt x="692" y="147"/>
                    <a:pt x="726" y="127"/>
                  </a:cubicBezTo>
                  <a:cubicBezTo>
                    <a:pt x="768" y="103"/>
                    <a:pt x="794" y="56"/>
                    <a:pt x="837" y="32"/>
                  </a:cubicBezTo>
                  <a:cubicBezTo>
                    <a:pt x="866" y="16"/>
                    <a:pt x="931" y="0"/>
                    <a:pt x="931" y="0"/>
                  </a:cubicBezTo>
                  <a:cubicBezTo>
                    <a:pt x="973" y="5"/>
                    <a:pt x="1018" y="1"/>
                    <a:pt x="1058" y="16"/>
                  </a:cubicBezTo>
                  <a:cubicBezTo>
                    <a:pt x="1123" y="40"/>
                    <a:pt x="1093" y="69"/>
                    <a:pt x="1121" y="111"/>
                  </a:cubicBezTo>
                  <a:cubicBezTo>
                    <a:pt x="1133" y="129"/>
                    <a:pt x="1152" y="142"/>
                    <a:pt x="1168" y="158"/>
                  </a:cubicBezTo>
                  <a:cubicBezTo>
                    <a:pt x="1179" y="190"/>
                    <a:pt x="1189" y="221"/>
                    <a:pt x="1200" y="253"/>
                  </a:cubicBezTo>
                  <a:cubicBezTo>
                    <a:pt x="1205" y="269"/>
                    <a:pt x="1216" y="300"/>
                    <a:pt x="1216" y="300"/>
                  </a:cubicBezTo>
                  <a:cubicBezTo>
                    <a:pt x="1211" y="584"/>
                    <a:pt x="1210" y="869"/>
                    <a:pt x="1200" y="1153"/>
                  </a:cubicBezTo>
                  <a:cubicBezTo>
                    <a:pt x="1198" y="1215"/>
                    <a:pt x="1137" y="1321"/>
                    <a:pt x="1089" y="1358"/>
                  </a:cubicBezTo>
                  <a:cubicBezTo>
                    <a:pt x="1059" y="1381"/>
                    <a:pt x="995" y="1421"/>
                    <a:pt x="995" y="1421"/>
                  </a:cubicBezTo>
                  <a:cubicBezTo>
                    <a:pt x="943" y="1412"/>
                    <a:pt x="881" y="1411"/>
                    <a:pt x="837" y="1374"/>
                  </a:cubicBezTo>
                  <a:cubicBezTo>
                    <a:pt x="706" y="1263"/>
                    <a:pt x="892" y="1346"/>
                    <a:pt x="695" y="1279"/>
                  </a:cubicBezTo>
                  <a:cubicBezTo>
                    <a:pt x="516" y="1017"/>
                    <a:pt x="300" y="1058"/>
                    <a:pt x="0" y="1058"/>
                  </a:cubicBezTo>
                  <a:lnTo>
                    <a:pt x="96" y="982"/>
                  </a:lnTo>
                </a:path>
              </a:pathLst>
            </a:custGeom>
            <a:blipFill dpi="0" rotWithShape="0">
              <a:blip r:embed="rId2" cstate="print"/>
              <a:srcRect/>
              <a:tile tx="0" ty="0" sx="100000" sy="100000" flip="none" algn="tl"/>
            </a:blipFill>
            <a:ln w="9525">
              <a:solidFill>
                <a:schemeClr val="tx1"/>
              </a:solidFill>
              <a:round/>
              <a:headEnd/>
              <a:tailEnd/>
            </a:ln>
            <a:effectLst/>
          </p:spPr>
          <p:txBody>
            <a:bodyPr wrap="none" anchor="ctr"/>
            <a:lstStyle/>
            <a:p>
              <a:endParaRPr lang="fr-FR"/>
            </a:p>
          </p:txBody>
        </p:sp>
        <p:sp>
          <p:nvSpPr>
            <p:cNvPr id="13" name="Freeform 9"/>
            <p:cNvSpPr>
              <a:spLocks/>
            </p:cNvSpPr>
            <p:nvPr/>
          </p:nvSpPr>
          <p:spPr bwMode="auto">
            <a:xfrm>
              <a:off x="2406650" y="1703388"/>
              <a:ext cx="4522788" cy="4098925"/>
            </a:xfrm>
            <a:custGeom>
              <a:avLst/>
              <a:gdLst/>
              <a:ahLst/>
              <a:cxnLst>
                <a:cxn ang="0">
                  <a:pos x="0" y="716"/>
                </a:cxn>
                <a:cxn ang="0">
                  <a:pos x="67" y="692"/>
                </a:cxn>
                <a:cxn ang="0">
                  <a:pos x="222" y="600"/>
                </a:cxn>
                <a:cxn ang="0">
                  <a:pos x="647" y="155"/>
                </a:cxn>
                <a:cxn ang="0">
                  <a:pos x="318" y="463"/>
                </a:cxn>
                <a:cxn ang="0">
                  <a:pos x="543" y="840"/>
                </a:cxn>
                <a:cxn ang="0">
                  <a:pos x="1039" y="28"/>
                </a:cxn>
                <a:cxn ang="0">
                  <a:pos x="914" y="669"/>
                </a:cxn>
                <a:cxn ang="0">
                  <a:pos x="1021" y="874"/>
                </a:cxn>
                <a:cxn ang="0">
                  <a:pos x="1270" y="783"/>
                </a:cxn>
                <a:cxn ang="0">
                  <a:pos x="1387" y="669"/>
                </a:cxn>
                <a:cxn ang="0">
                  <a:pos x="1483" y="600"/>
                </a:cxn>
                <a:cxn ang="0">
                  <a:pos x="1646" y="737"/>
                </a:cxn>
                <a:cxn ang="0">
                  <a:pos x="1810" y="852"/>
                </a:cxn>
                <a:cxn ang="0">
                  <a:pos x="2050" y="921"/>
                </a:cxn>
                <a:cxn ang="0">
                  <a:pos x="2729" y="12"/>
                </a:cxn>
                <a:cxn ang="0">
                  <a:pos x="2386" y="840"/>
                </a:cxn>
                <a:cxn ang="0">
                  <a:pos x="2241" y="1119"/>
                </a:cxn>
                <a:cxn ang="0">
                  <a:pos x="1889" y="1328"/>
                </a:cxn>
                <a:cxn ang="0">
                  <a:pos x="1626" y="1468"/>
                </a:cxn>
                <a:cxn ang="0">
                  <a:pos x="1216" y="1189"/>
                </a:cxn>
                <a:cxn ang="0">
                  <a:pos x="894" y="1468"/>
                </a:cxn>
                <a:cxn ang="0">
                  <a:pos x="865" y="2094"/>
                </a:cxn>
                <a:cxn ang="0">
                  <a:pos x="1333" y="1885"/>
                </a:cxn>
                <a:cxn ang="0">
                  <a:pos x="1713" y="2164"/>
                </a:cxn>
                <a:cxn ang="0">
                  <a:pos x="2064" y="1954"/>
                </a:cxn>
                <a:cxn ang="0">
                  <a:pos x="2666" y="1180"/>
                </a:cxn>
                <a:cxn ang="0">
                  <a:pos x="3108" y="991"/>
                </a:cxn>
                <a:cxn ang="0">
                  <a:pos x="2035" y="2233"/>
                </a:cxn>
                <a:cxn ang="0">
                  <a:pos x="1567" y="2372"/>
                </a:cxn>
                <a:cxn ang="0">
                  <a:pos x="983" y="2372"/>
                </a:cxn>
                <a:cxn ang="0">
                  <a:pos x="836" y="2582"/>
                </a:cxn>
                <a:cxn ang="0">
                  <a:pos x="602" y="2233"/>
                </a:cxn>
                <a:cxn ang="0">
                  <a:pos x="162" y="2164"/>
                </a:cxn>
                <a:cxn ang="0">
                  <a:pos x="16" y="2025"/>
                </a:cxn>
                <a:cxn ang="0">
                  <a:pos x="338" y="1885"/>
                </a:cxn>
                <a:cxn ang="0">
                  <a:pos x="748" y="2094"/>
                </a:cxn>
                <a:cxn ang="0">
                  <a:pos x="806" y="1954"/>
                </a:cxn>
                <a:cxn ang="0">
                  <a:pos x="806" y="1536"/>
                </a:cxn>
                <a:cxn ang="0">
                  <a:pos x="602" y="1258"/>
                </a:cxn>
                <a:cxn ang="0">
                  <a:pos x="309" y="1397"/>
                </a:cxn>
                <a:cxn ang="0">
                  <a:pos x="16" y="1258"/>
                </a:cxn>
                <a:cxn ang="0">
                  <a:pos x="0" y="716"/>
                </a:cxn>
              </a:cxnLst>
              <a:rect l="0" t="0" r="r" b="b"/>
              <a:pathLst>
                <a:path w="3108" h="2582">
                  <a:moveTo>
                    <a:pt x="0" y="716"/>
                  </a:moveTo>
                  <a:cubicBezTo>
                    <a:pt x="22" y="708"/>
                    <a:pt x="45" y="704"/>
                    <a:pt x="67" y="692"/>
                  </a:cubicBezTo>
                  <a:cubicBezTo>
                    <a:pt x="119" y="666"/>
                    <a:pt x="222" y="600"/>
                    <a:pt x="222" y="600"/>
                  </a:cubicBezTo>
                  <a:cubicBezTo>
                    <a:pt x="235" y="585"/>
                    <a:pt x="634" y="173"/>
                    <a:pt x="647" y="155"/>
                  </a:cubicBezTo>
                  <a:cubicBezTo>
                    <a:pt x="666" y="127"/>
                    <a:pt x="318" y="463"/>
                    <a:pt x="318" y="463"/>
                  </a:cubicBezTo>
                  <a:lnTo>
                    <a:pt x="543" y="840"/>
                  </a:lnTo>
                  <a:cubicBezTo>
                    <a:pt x="632" y="849"/>
                    <a:pt x="977" y="56"/>
                    <a:pt x="1039" y="28"/>
                  </a:cubicBezTo>
                  <a:cubicBezTo>
                    <a:pt x="1101" y="0"/>
                    <a:pt x="917" y="528"/>
                    <a:pt x="914" y="669"/>
                  </a:cubicBezTo>
                  <a:cubicBezTo>
                    <a:pt x="943" y="771"/>
                    <a:pt x="971" y="834"/>
                    <a:pt x="1021" y="874"/>
                  </a:cubicBezTo>
                  <a:cubicBezTo>
                    <a:pt x="1115" y="861"/>
                    <a:pt x="1184" y="853"/>
                    <a:pt x="1270" y="783"/>
                  </a:cubicBezTo>
                  <a:cubicBezTo>
                    <a:pt x="1314" y="681"/>
                    <a:pt x="1322" y="695"/>
                    <a:pt x="1387" y="669"/>
                  </a:cubicBezTo>
                  <a:cubicBezTo>
                    <a:pt x="1455" y="560"/>
                    <a:pt x="1422" y="564"/>
                    <a:pt x="1483" y="600"/>
                  </a:cubicBezTo>
                  <a:cubicBezTo>
                    <a:pt x="1536" y="728"/>
                    <a:pt x="1575" y="717"/>
                    <a:pt x="1646" y="737"/>
                  </a:cubicBezTo>
                  <a:cubicBezTo>
                    <a:pt x="1784" y="840"/>
                    <a:pt x="1728" y="807"/>
                    <a:pt x="1810" y="852"/>
                  </a:cubicBezTo>
                  <a:cubicBezTo>
                    <a:pt x="1870" y="1072"/>
                    <a:pt x="1915" y="954"/>
                    <a:pt x="2050" y="921"/>
                  </a:cubicBezTo>
                  <a:cubicBezTo>
                    <a:pt x="2165" y="510"/>
                    <a:pt x="2673" y="25"/>
                    <a:pt x="2729" y="12"/>
                  </a:cubicBezTo>
                  <a:lnTo>
                    <a:pt x="2386" y="840"/>
                  </a:lnTo>
                  <a:lnTo>
                    <a:pt x="2241" y="1119"/>
                  </a:lnTo>
                  <a:lnTo>
                    <a:pt x="1889" y="1328"/>
                  </a:lnTo>
                  <a:lnTo>
                    <a:pt x="1626" y="1468"/>
                  </a:lnTo>
                  <a:lnTo>
                    <a:pt x="1216" y="1189"/>
                  </a:lnTo>
                  <a:lnTo>
                    <a:pt x="894" y="1468"/>
                  </a:lnTo>
                  <a:lnTo>
                    <a:pt x="865" y="2094"/>
                  </a:lnTo>
                  <a:lnTo>
                    <a:pt x="1333" y="1885"/>
                  </a:lnTo>
                  <a:lnTo>
                    <a:pt x="1713" y="2164"/>
                  </a:lnTo>
                  <a:lnTo>
                    <a:pt x="2064" y="1954"/>
                  </a:lnTo>
                  <a:lnTo>
                    <a:pt x="2666" y="1180"/>
                  </a:lnTo>
                  <a:lnTo>
                    <a:pt x="3108" y="991"/>
                  </a:lnTo>
                  <a:lnTo>
                    <a:pt x="2035" y="2233"/>
                  </a:lnTo>
                  <a:lnTo>
                    <a:pt x="1567" y="2372"/>
                  </a:lnTo>
                  <a:lnTo>
                    <a:pt x="983" y="2372"/>
                  </a:lnTo>
                  <a:lnTo>
                    <a:pt x="836" y="2582"/>
                  </a:lnTo>
                  <a:lnTo>
                    <a:pt x="602" y="2233"/>
                  </a:lnTo>
                  <a:lnTo>
                    <a:pt x="162" y="2164"/>
                  </a:lnTo>
                  <a:lnTo>
                    <a:pt x="16" y="2025"/>
                  </a:lnTo>
                  <a:lnTo>
                    <a:pt x="338" y="1885"/>
                  </a:lnTo>
                  <a:lnTo>
                    <a:pt x="748" y="2094"/>
                  </a:lnTo>
                  <a:lnTo>
                    <a:pt x="806" y="1954"/>
                  </a:lnTo>
                  <a:lnTo>
                    <a:pt x="806" y="1536"/>
                  </a:lnTo>
                  <a:lnTo>
                    <a:pt x="602" y="1258"/>
                  </a:lnTo>
                  <a:lnTo>
                    <a:pt x="309" y="1397"/>
                  </a:lnTo>
                  <a:lnTo>
                    <a:pt x="16" y="1258"/>
                  </a:lnTo>
                  <a:lnTo>
                    <a:pt x="0" y="716"/>
                  </a:lnTo>
                  <a:close/>
                </a:path>
              </a:pathLst>
            </a:custGeom>
            <a:solidFill>
              <a:srgbClr val="00CCFF"/>
            </a:solidFill>
            <a:ln w="9525">
              <a:solidFill>
                <a:schemeClr val="tx1"/>
              </a:solidFill>
              <a:round/>
              <a:headEnd/>
              <a:tailEnd/>
            </a:ln>
            <a:effectLst/>
          </p:spPr>
          <p:txBody>
            <a:bodyPr wrap="none" anchor="ctr"/>
            <a:lstStyle/>
            <a:p>
              <a:endParaRPr lang="fr-FR"/>
            </a:p>
          </p:txBody>
        </p:sp>
        <p:sp>
          <p:nvSpPr>
            <p:cNvPr id="14" name="Rectangle 10"/>
            <p:cNvSpPr>
              <a:spLocks noChangeArrowheads="1"/>
            </p:cNvSpPr>
            <p:nvPr/>
          </p:nvSpPr>
          <p:spPr bwMode="auto">
            <a:xfrm>
              <a:off x="381000" y="2590800"/>
              <a:ext cx="8382000" cy="914400"/>
            </a:xfrm>
            <a:prstGeom prst="rect">
              <a:avLst/>
            </a:prstGeom>
            <a:gradFill rotWithShape="0">
              <a:gsLst>
                <a:gs pos="0">
                  <a:schemeClr val="accent2">
                    <a:gamma/>
                    <a:shade val="66275"/>
                    <a:invGamma/>
                  </a:schemeClr>
                </a:gs>
                <a:gs pos="50000">
                  <a:schemeClr val="accent2"/>
                </a:gs>
                <a:gs pos="100000">
                  <a:schemeClr val="accent2">
                    <a:gamma/>
                    <a:shade val="66275"/>
                    <a:invGamma/>
                  </a:schemeClr>
                </a:gs>
              </a:gsLst>
              <a:lin ang="5400000" scaled="1"/>
            </a:gradFill>
            <a:ln w="9525">
              <a:solidFill>
                <a:schemeClr val="tx1"/>
              </a:solidFill>
              <a:miter lim="800000"/>
              <a:headEnd/>
              <a:tailEnd/>
            </a:ln>
            <a:effectLst/>
          </p:spPr>
          <p:txBody>
            <a:bodyPr wrap="none" anchor="ctr"/>
            <a:lstStyle/>
            <a:p>
              <a:endParaRPr lang="fr-FR"/>
            </a:p>
          </p:txBody>
        </p:sp>
        <p:sp>
          <p:nvSpPr>
            <p:cNvPr id="15" name="Rectangle 11"/>
            <p:cNvSpPr>
              <a:spLocks noChangeArrowheads="1"/>
            </p:cNvSpPr>
            <p:nvPr/>
          </p:nvSpPr>
          <p:spPr bwMode="auto">
            <a:xfrm>
              <a:off x="381000" y="1600200"/>
              <a:ext cx="8382000" cy="381000"/>
            </a:xfrm>
            <a:prstGeom prst="rect">
              <a:avLst/>
            </a:prstGeom>
            <a:gradFill rotWithShape="0">
              <a:gsLst>
                <a:gs pos="0">
                  <a:srgbClr val="00CCFF">
                    <a:gamma/>
                    <a:shade val="66275"/>
                    <a:invGamma/>
                  </a:srgbClr>
                </a:gs>
                <a:gs pos="50000">
                  <a:srgbClr val="00CCFF"/>
                </a:gs>
                <a:gs pos="100000">
                  <a:srgbClr val="00CCFF">
                    <a:gamma/>
                    <a:shade val="66275"/>
                    <a:invGamma/>
                  </a:srgbClr>
                </a:gs>
              </a:gsLst>
              <a:lin ang="5400000" scaled="1"/>
            </a:gradFill>
            <a:ln w="9525">
              <a:solidFill>
                <a:schemeClr val="tx1"/>
              </a:solidFill>
              <a:miter lim="800000"/>
              <a:headEnd/>
              <a:tailEnd/>
            </a:ln>
            <a:effectLst/>
          </p:spPr>
          <p:txBody>
            <a:bodyPr wrap="none" anchor="ctr"/>
            <a:lstStyle/>
            <a:p>
              <a:endParaRPr lang="fr-FR"/>
            </a:p>
          </p:txBody>
        </p:sp>
        <p:sp>
          <p:nvSpPr>
            <p:cNvPr id="16" name="Rectangle 12"/>
            <p:cNvSpPr>
              <a:spLocks noChangeArrowheads="1"/>
            </p:cNvSpPr>
            <p:nvPr/>
          </p:nvSpPr>
          <p:spPr bwMode="auto">
            <a:xfrm>
              <a:off x="381000" y="1371600"/>
              <a:ext cx="8382000" cy="685800"/>
            </a:xfrm>
            <a:prstGeom prst="rect">
              <a:avLst/>
            </a:prstGeom>
            <a:gradFill rotWithShape="0">
              <a:gsLst>
                <a:gs pos="0">
                  <a:srgbClr val="00CCFF">
                    <a:gamma/>
                    <a:shade val="66275"/>
                    <a:invGamma/>
                  </a:srgbClr>
                </a:gs>
                <a:gs pos="50000">
                  <a:srgbClr val="00CCFF"/>
                </a:gs>
                <a:gs pos="100000">
                  <a:srgbClr val="00CCFF">
                    <a:gamma/>
                    <a:shade val="66275"/>
                    <a:invGamma/>
                  </a:srgbClr>
                </a:gs>
              </a:gsLst>
              <a:lin ang="5400000" scaled="1"/>
            </a:gradFill>
            <a:ln w="9525">
              <a:solidFill>
                <a:schemeClr val="tx1"/>
              </a:solidFill>
              <a:miter lim="800000"/>
              <a:headEnd/>
              <a:tailEnd/>
            </a:ln>
            <a:effectLst/>
          </p:spPr>
          <p:txBody>
            <a:bodyPr wrap="none" anchor="ctr"/>
            <a:lstStyle/>
            <a:p>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wd">
                                    <p:tmPct val="100000"/>
                                  </p:iterate>
                                  <p:childTnLst>
                                    <p:set>
                                      <p:cBhvr>
                                        <p:cTn id="12" dur="1" fill="hold">
                                          <p:stCondLst>
                                            <p:cond delay="0"/>
                                          </p:stCondLst>
                                        </p:cTn>
                                        <p:tgtEl>
                                          <p:spTgt spid="5"/>
                                        </p:tgtEl>
                                        <p:attrNameLst>
                                          <p:attrName>style.visibility</p:attrName>
                                        </p:attrNameLst>
                                      </p:cBhvr>
                                      <p:to>
                                        <p:strVal val="visible"/>
                                      </p:to>
                                    </p:set>
                                    <p:animEffect transition="in" filter="wipe(left)">
                                      <p:cBhvr>
                                        <p:cTn id="13"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794" name="Object 2"/>
          <p:cNvGraphicFramePr>
            <a:graphicFrameLocks noChangeAspect="1"/>
          </p:cNvGraphicFramePr>
          <p:nvPr/>
        </p:nvGraphicFramePr>
        <p:xfrm>
          <a:off x="1576388" y="2578100"/>
          <a:ext cx="5961062" cy="1674813"/>
        </p:xfrm>
        <a:graphic>
          <a:graphicData uri="http://schemas.openxmlformats.org/presentationml/2006/ole">
            <mc:AlternateContent xmlns:mc="http://schemas.openxmlformats.org/markup-compatibility/2006">
              <mc:Choice xmlns:v="urn:schemas-microsoft-com:vml" Requires="v">
                <p:oleObj spid="_x0000_s331778" name="Document" r:id="rId2" imgW="5974200" imgH="1686600" progId="Word.Document.8">
                  <p:embed/>
                </p:oleObj>
              </mc:Choice>
              <mc:Fallback>
                <p:oleObj name="Document" r:id="rId2" imgW="5974200" imgH="1686600" progId="Word.Document.8">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388" y="2578100"/>
                        <a:ext cx="5961062" cy="167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1795" name="Text Box 3"/>
          <p:cNvSpPr txBox="1">
            <a:spLocks noChangeArrowheads="1"/>
          </p:cNvSpPr>
          <p:nvPr/>
        </p:nvSpPr>
        <p:spPr bwMode="auto">
          <a:xfrm>
            <a:off x="914400" y="1600200"/>
            <a:ext cx="6705600" cy="4093428"/>
          </a:xfrm>
          <a:prstGeom prst="rect">
            <a:avLst/>
          </a:prstGeom>
          <a:noFill/>
          <a:ln w="9525">
            <a:noFill/>
            <a:miter lim="800000"/>
            <a:headEnd/>
            <a:tailEnd/>
          </a:ln>
          <a:effectLst/>
        </p:spPr>
        <p:txBody>
          <a:bodyPr>
            <a:spAutoFit/>
          </a:bodyPr>
          <a:lstStyle/>
          <a:p>
            <a:pPr lvl="2"/>
            <a:r>
              <a:rPr lang="fr-FR" sz="3200" b="1" i="1" dirty="0">
                <a:solidFill>
                  <a:srgbClr val="FF66CC"/>
                </a:solidFill>
                <a:effectLst>
                  <a:outerShdw blurRad="38100" dist="38100" dir="2700000" algn="tl">
                    <a:srgbClr val="000000"/>
                  </a:outerShdw>
                </a:effectLst>
              </a:rPr>
              <a:t>Le Syndrome de </a:t>
            </a:r>
            <a:r>
              <a:rPr lang="fr-FR" sz="3200" b="1" i="1" dirty="0" err="1">
                <a:solidFill>
                  <a:srgbClr val="FF66CC"/>
                </a:solidFill>
                <a:effectLst>
                  <a:outerShdw blurRad="38100" dist="38100" dir="2700000" algn="tl">
                    <a:srgbClr val="000000"/>
                  </a:outerShdw>
                </a:effectLst>
              </a:rPr>
              <a:t>Proteus</a:t>
            </a:r>
            <a:endParaRPr lang="fr-FR" sz="3200" b="1" dirty="0">
              <a:effectLst>
                <a:outerShdw blurRad="38100" dist="38100" dir="2700000" algn="tl">
                  <a:srgbClr val="FFFFFF"/>
                </a:outerShdw>
              </a:effectLst>
            </a:endParaRPr>
          </a:p>
          <a:p>
            <a:pPr lvl="2"/>
            <a:r>
              <a:rPr lang="fr-FR" dirty="0">
                <a:solidFill>
                  <a:schemeClr val="bg1"/>
                </a:solidFill>
              </a:rPr>
              <a:t>association de malformations essentiellement veineuses ,capillaires et lymphatiques dans lesquels dominent :</a:t>
            </a:r>
          </a:p>
          <a:p>
            <a:pPr lvl="3"/>
            <a:r>
              <a:rPr lang="fr-FR" b="1" i="1" dirty="0">
                <a:solidFill>
                  <a:srgbClr val="FFCC00"/>
                </a:solidFill>
              </a:rPr>
              <a:t>- </a:t>
            </a:r>
            <a:r>
              <a:rPr lang="fr-FR" b="1" i="1" dirty="0" err="1">
                <a:solidFill>
                  <a:srgbClr val="FFCC00"/>
                </a:solidFill>
              </a:rPr>
              <a:t>Capillary</a:t>
            </a:r>
            <a:r>
              <a:rPr lang="fr-FR" b="1" i="1" dirty="0">
                <a:solidFill>
                  <a:srgbClr val="FFCC00"/>
                </a:solidFill>
              </a:rPr>
              <a:t> </a:t>
            </a:r>
            <a:r>
              <a:rPr lang="fr-FR" b="1" i="1" dirty="0" err="1">
                <a:solidFill>
                  <a:srgbClr val="FFCC00"/>
                </a:solidFill>
              </a:rPr>
              <a:t>various</a:t>
            </a:r>
            <a:r>
              <a:rPr lang="fr-FR" b="1" i="1" dirty="0">
                <a:solidFill>
                  <a:srgbClr val="FFCC00"/>
                </a:solidFill>
              </a:rPr>
              <a:t> </a:t>
            </a:r>
            <a:r>
              <a:rPr lang="fr-FR" b="1" i="1" dirty="0" err="1">
                <a:solidFill>
                  <a:srgbClr val="FFCC00"/>
                </a:solidFill>
              </a:rPr>
              <a:t>angiomas</a:t>
            </a:r>
            <a:r>
              <a:rPr lang="fr-FR" b="1" i="1" dirty="0">
                <a:solidFill>
                  <a:srgbClr val="FFCC00"/>
                </a:solidFill>
              </a:rPr>
              <a:t>. </a:t>
            </a:r>
          </a:p>
          <a:p>
            <a:pPr lvl="3"/>
            <a:r>
              <a:rPr lang="fr-FR" b="1" i="1" dirty="0">
                <a:solidFill>
                  <a:srgbClr val="FFCC00"/>
                </a:solidFill>
              </a:rPr>
              <a:t>- Lymphangiomes</a:t>
            </a:r>
          </a:p>
          <a:p>
            <a:pPr lvl="3"/>
            <a:r>
              <a:rPr lang="fr-FR" b="1" i="1" dirty="0">
                <a:solidFill>
                  <a:srgbClr val="FFCC00"/>
                </a:solidFill>
              </a:rPr>
              <a:t>- </a:t>
            </a:r>
            <a:r>
              <a:rPr lang="fr-FR" b="1" i="1" dirty="0" err="1">
                <a:solidFill>
                  <a:srgbClr val="FFCC00"/>
                </a:solidFill>
              </a:rPr>
              <a:t>Lymphatic</a:t>
            </a:r>
            <a:r>
              <a:rPr lang="fr-FR" b="1" i="1" dirty="0">
                <a:solidFill>
                  <a:srgbClr val="FFCC00"/>
                </a:solidFill>
              </a:rPr>
              <a:t> M.</a:t>
            </a:r>
          </a:p>
          <a:p>
            <a:pPr lvl="3"/>
            <a:r>
              <a:rPr lang="fr-FR" b="1" i="1" dirty="0">
                <a:solidFill>
                  <a:srgbClr val="FFCC00"/>
                </a:solidFill>
              </a:rPr>
              <a:t>- </a:t>
            </a:r>
            <a:r>
              <a:rPr lang="fr-FR" b="1" i="1" dirty="0" err="1">
                <a:solidFill>
                  <a:srgbClr val="FFCC00"/>
                </a:solidFill>
              </a:rPr>
              <a:t>Venous</a:t>
            </a:r>
            <a:r>
              <a:rPr lang="fr-FR" b="1" i="1" dirty="0">
                <a:solidFill>
                  <a:srgbClr val="FFCC00"/>
                </a:solidFill>
              </a:rPr>
              <a:t> M</a:t>
            </a:r>
          </a:p>
          <a:p>
            <a:r>
              <a:rPr lang="fr-FR" b="1" i="1" dirty="0">
                <a:solidFill>
                  <a:srgbClr val="FFCC00"/>
                </a:solidFill>
              </a:rPr>
              <a:t>	      -</a:t>
            </a:r>
            <a:r>
              <a:rPr lang="fr-FR" b="1" i="1" dirty="0" err="1">
                <a:solidFill>
                  <a:srgbClr val="FFCC00"/>
                </a:solidFill>
              </a:rPr>
              <a:t>Limbs</a:t>
            </a:r>
            <a:r>
              <a:rPr lang="fr-FR" b="1" i="1" dirty="0">
                <a:solidFill>
                  <a:srgbClr val="FFCC00"/>
                </a:solidFill>
              </a:rPr>
              <a:t> , hands, </a:t>
            </a:r>
            <a:r>
              <a:rPr lang="fr-FR" b="1" i="1" dirty="0" err="1">
                <a:solidFill>
                  <a:srgbClr val="FFCC00"/>
                </a:solidFill>
              </a:rPr>
              <a:t>feet</a:t>
            </a:r>
            <a:r>
              <a:rPr lang="fr-FR" b="1" i="1" dirty="0">
                <a:solidFill>
                  <a:srgbClr val="FFCC00"/>
                </a:solidFill>
              </a:rPr>
              <a:t> </a:t>
            </a:r>
            <a:r>
              <a:rPr lang="fr-FR" b="1" i="1" dirty="0" err="1">
                <a:solidFill>
                  <a:srgbClr val="FFCC00"/>
                </a:solidFill>
              </a:rPr>
              <a:t>hypertrophy</a:t>
            </a:r>
            <a:endParaRPr lang="fr-FR" b="1" i="1" dirty="0">
              <a:solidFill>
                <a:srgbClr val="FFCC00"/>
              </a:solidFill>
            </a:endParaRPr>
          </a:p>
          <a:p>
            <a:pPr>
              <a:spcBef>
                <a:spcPct val="50000"/>
              </a:spcBef>
            </a:pPr>
            <a:endParaRPr lang="fr-FR" dirty="0"/>
          </a:p>
        </p:txBody>
      </p:sp>
      <p:sp>
        <p:nvSpPr>
          <p:cNvPr id="161796" name="Text Box 4"/>
          <p:cNvSpPr txBox="1">
            <a:spLocks noChangeArrowheads="1"/>
          </p:cNvSpPr>
          <p:nvPr/>
        </p:nvSpPr>
        <p:spPr bwMode="auto">
          <a:xfrm>
            <a:off x="1600200" y="533400"/>
            <a:ext cx="5884863" cy="457200"/>
          </a:xfrm>
          <a:prstGeom prst="rect">
            <a:avLst/>
          </a:prstGeom>
          <a:noFill/>
          <a:ln w="9525">
            <a:noFill/>
            <a:miter lim="800000"/>
            <a:headEnd/>
            <a:tailEnd/>
          </a:ln>
          <a:effectLst/>
        </p:spPr>
        <p:txBody>
          <a:bodyPr wrap="none">
            <a:spAutoFit/>
          </a:bodyPr>
          <a:lstStyle/>
          <a:p>
            <a:r>
              <a:rPr lang="fr-FR" b="1">
                <a:solidFill>
                  <a:schemeClr val="bg1"/>
                </a:solidFill>
              </a:rPr>
              <a:t>SYNDROMES MULTI-MALFORMATIFS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61796"/>
                                        </p:tgtEl>
                                        <p:attrNameLst>
                                          <p:attrName>style.visibility</p:attrName>
                                        </p:attrNameLst>
                                      </p:cBhvr>
                                      <p:to>
                                        <p:strVal val="visible"/>
                                      </p:to>
                                    </p:set>
                                    <p:anim calcmode="lin" valueType="num">
                                      <p:cBhvr>
                                        <p:cTn id="7" dur="500" fill="hold"/>
                                        <p:tgtEl>
                                          <p:spTgt spid="161796"/>
                                        </p:tgtEl>
                                        <p:attrNameLst>
                                          <p:attrName>ppt_w</p:attrName>
                                        </p:attrNameLst>
                                      </p:cBhvr>
                                      <p:tavLst>
                                        <p:tav tm="0">
                                          <p:val>
                                            <p:strVal val="4/3*#ppt_w"/>
                                          </p:val>
                                        </p:tav>
                                        <p:tav tm="100000">
                                          <p:val>
                                            <p:strVal val="#ppt_w"/>
                                          </p:val>
                                        </p:tav>
                                      </p:tavLst>
                                    </p:anim>
                                    <p:anim calcmode="lin" valueType="num">
                                      <p:cBhvr>
                                        <p:cTn id="8" dur="500" fill="hold"/>
                                        <p:tgtEl>
                                          <p:spTgt spid="16179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wd">
                                    <p:tmPct val="100000"/>
                                  </p:iterate>
                                  <p:childTnLst>
                                    <p:set>
                                      <p:cBhvr>
                                        <p:cTn id="12" dur="1" fill="hold">
                                          <p:stCondLst>
                                            <p:cond delay="0"/>
                                          </p:stCondLst>
                                        </p:cTn>
                                        <p:tgtEl>
                                          <p:spTgt spid="161795"/>
                                        </p:tgtEl>
                                        <p:attrNameLst>
                                          <p:attrName>style.visibility</p:attrName>
                                        </p:attrNameLst>
                                      </p:cBhvr>
                                      <p:to>
                                        <p:strVal val="visible"/>
                                      </p:to>
                                    </p:set>
                                    <p:animEffect transition="in" filter="wipe(left)">
                                      <p:cBhvr>
                                        <p:cTn id="13" dur="300"/>
                                        <p:tgtEl>
                                          <p:spTgt spid="161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autoUpdateAnimBg="0"/>
      <p:bldP spid="16179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Annouk Bisdorff\Desktop\topo neuro\images.jpg"/>
          <p:cNvPicPr>
            <a:picLocks noChangeAspect="1" noChangeArrowheads="1"/>
          </p:cNvPicPr>
          <p:nvPr/>
        </p:nvPicPr>
        <p:blipFill>
          <a:blip r:embed="rId2" cstate="print"/>
          <a:srcRect/>
          <a:stretch>
            <a:fillRect/>
          </a:stretch>
        </p:blipFill>
        <p:spPr bwMode="auto">
          <a:xfrm>
            <a:off x="5867400" y="1371600"/>
            <a:ext cx="2741613" cy="2187575"/>
          </a:xfrm>
          <a:prstGeom prst="rect">
            <a:avLst/>
          </a:prstGeom>
          <a:noFill/>
          <a:ln w="9525">
            <a:noFill/>
            <a:miter lim="800000"/>
            <a:headEnd/>
            <a:tailEnd/>
          </a:ln>
        </p:spPr>
      </p:pic>
      <p:pic>
        <p:nvPicPr>
          <p:cNvPr id="7171" name="Picture 3" descr="C:\Documents and Settings\Annouk Bisdorff\Desktop\topo neuro\ProteusSyndrom.jpg"/>
          <p:cNvPicPr>
            <a:picLocks noChangeAspect="1" noChangeArrowheads="1"/>
          </p:cNvPicPr>
          <p:nvPr/>
        </p:nvPicPr>
        <p:blipFill>
          <a:blip r:embed="rId3" cstate="print"/>
          <a:srcRect/>
          <a:stretch>
            <a:fillRect/>
          </a:stretch>
        </p:blipFill>
        <p:spPr bwMode="auto">
          <a:xfrm>
            <a:off x="228600" y="1371600"/>
            <a:ext cx="2578100" cy="5027613"/>
          </a:xfrm>
          <a:prstGeom prst="rect">
            <a:avLst/>
          </a:prstGeom>
          <a:noFill/>
          <a:ln w="9525">
            <a:noFill/>
            <a:miter lim="800000"/>
            <a:headEnd/>
            <a:tailEnd/>
          </a:ln>
        </p:spPr>
      </p:pic>
      <p:sp>
        <p:nvSpPr>
          <p:cNvPr id="7172" name="Text Box 4"/>
          <p:cNvSpPr txBox="1">
            <a:spLocks noChangeArrowheads="1"/>
          </p:cNvSpPr>
          <p:nvPr/>
        </p:nvSpPr>
        <p:spPr bwMode="auto">
          <a:xfrm>
            <a:off x="152400" y="304800"/>
            <a:ext cx="8658225" cy="822325"/>
          </a:xfrm>
          <a:prstGeom prst="rect">
            <a:avLst/>
          </a:prstGeom>
          <a:solidFill>
            <a:schemeClr val="accent1"/>
          </a:solidFill>
          <a:ln w="9525">
            <a:noFill/>
            <a:miter lim="800000"/>
            <a:headEnd/>
            <a:tailEnd/>
          </a:ln>
        </p:spPr>
        <p:txBody>
          <a:bodyPr>
            <a:spAutoFit/>
          </a:bodyPr>
          <a:lstStyle/>
          <a:p>
            <a:r>
              <a:rPr lang="fr-FR">
                <a:latin typeface="Arial" charset="0"/>
              </a:rPr>
              <a:t>Sd de Protée = ML + hémihypertrophie corporelle +hypertrophie osseuse</a:t>
            </a:r>
          </a:p>
        </p:txBody>
      </p:sp>
      <p:pic>
        <p:nvPicPr>
          <p:cNvPr id="7173" name="Picture 5" descr="C:\Documents and Settings\Annouk Bisdorff\Desktop\HEGP\Schomguelett\angiomes 20 avril 07\P1000448.JPG"/>
          <p:cNvPicPr>
            <a:picLocks noChangeAspect="1" noChangeArrowheads="1"/>
          </p:cNvPicPr>
          <p:nvPr/>
        </p:nvPicPr>
        <p:blipFill>
          <a:blip r:embed="rId4" cstate="print"/>
          <a:srcRect/>
          <a:stretch>
            <a:fillRect/>
          </a:stretch>
        </p:blipFill>
        <p:spPr bwMode="auto">
          <a:xfrm>
            <a:off x="3581400" y="1066800"/>
            <a:ext cx="2001838" cy="5480050"/>
          </a:xfrm>
          <a:prstGeom prst="rect">
            <a:avLst/>
          </a:prstGeom>
          <a:noFill/>
          <a:ln w="9525">
            <a:noFill/>
            <a:miter lim="800000"/>
            <a:headEnd/>
            <a:tailEnd/>
          </a:ln>
        </p:spPr>
      </p:pic>
      <p:sp>
        <p:nvSpPr>
          <p:cNvPr id="7174" name="Line 7"/>
          <p:cNvSpPr>
            <a:spLocks noChangeShapeType="1"/>
          </p:cNvSpPr>
          <p:nvPr/>
        </p:nvSpPr>
        <p:spPr bwMode="auto">
          <a:xfrm>
            <a:off x="4343400" y="2209800"/>
            <a:ext cx="533400" cy="76200"/>
          </a:xfrm>
          <a:prstGeom prst="line">
            <a:avLst/>
          </a:prstGeom>
          <a:noFill/>
          <a:ln w="76200">
            <a:solidFill>
              <a:schemeClr val="tx1"/>
            </a:solidFill>
            <a:round/>
            <a:headEnd/>
            <a:tailEnd/>
          </a:ln>
        </p:spPr>
        <p:txBody>
          <a:bodyPr/>
          <a:lstStyle/>
          <a:p>
            <a:endParaRPr lang="fr-FR"/>
          </a:p>
        </p:txBody>
      </p:sp>
      <p:pic>
        <p:nvPicPr>
          <p:cNvPr id="7175" name="Picture 7" descr="94945"/>
          <p:cNvPicPr>
            <a:picLocks noChangeAspect="1" noChangeArrowheads="1"/>
          </p:cNvPicPr>
          <p:nvPr/>
        </p:nvPicPr>
        <p:blipFill>
          <a:blip r:embed="rId5" cstate="print"/>
          <a:srcRect/>
          <a:stretch>
            <a:fillRect/>
          </a:stretch>
        </p:blipFill>
        <p:spPr bwMode="auto">
          <a:xfrm>
            <a:off x="6400800" y="4191000"/>
            <a:ext cx="1946275" cy="133985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300" name="Picture 4" descr="Afficher l'image d'origine"/>
          <p:cNvPicPr>
            <a:picLocks noChangeAspect="1" noChangeArrowheads="1"/>
          </p:cNvPicPr>
          <p:nvPr/>
        </p:nvPicPr>
        <p:blipFill>
          <a:blip r:embed="rId2" cstate="print"/>
          <a:srcRect/>
          <a:stretch>
            <a:fillRect/>
          </a:stretch>
        </p:blipFill>
        <p:spPr bwMode="auto">
          <a:xfrm>
            <a:off x="-1" y="0"/>
            <a:ext cx="9134453" cy="6858000"/>
          </a:xfrm>
          <a:prstGeom prst="rect">
            <a:avLst/>
          </a:prstGeom>
          <a:noFill/>
        </p:spPr>
      </p:pic>
      <p:sp>
        <p:nvSpPr>
          <p:cNvPr id="7" name="ZoneTexte 6"/>
          <p:cNvSpPr txBox="1"/>
          <p:nvPr/>
        </p:nvSpPr>
        <p:spPr>
          <a:xfrm>
            <a:off x="6084168" y="1772816"/>
            <a:ext cx="2664296" cy="523220"/>
          </a:xfrm>
          <a:prstGeom prst="rect">
            <a:avLst/>
          </a:prstGeom>
          <a:noFill/>
        </p:spPr>
        <p:txBody>
          <a:bodyPr wrap="square" rtlCol="0">
            <a:spAutoFit/>
          </a:bodyPr>
          <a:lstStyle/>
          <a:p>
            <a:r>
              <a:rPr lang="fr-FR" sz="2800" b="1" dirty="0">
                <a:solidFill>
                  <a:srgbClr val="FF0000"/>
                </a:solidFill>
              </a:rPr>
              <a:t>1993-2012</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p:cNvPicPr>
            <a:picLocks noChangeAspect="1" noChangeArrowheads="1"/>
          </p:cNvPicPr>
          <p:nvPr/>
        </p:nvPicPr>
        <p:blipFill>
          <a:blip r:embed="rId2" cstate="print"/>
          <a:srcRect/>
          <a:stretch>
            <a:fillRect/>
          </a:stretch>
        </p:blipFill>
        <p:spPr bwMode="auto">
          <a:xfrm>
            <a:off x="683568" y="620688"/>
            <a:ext cx="2828925" cy="2628900"/>
          </a:xfrm>
          <a:prstGeom prst="rect">
            <a:avLst/>
          </a:prstGeom>
          <a:noFill/>
          <a:ln w="9525">
            <a:noFill/>
            <a:miter lim="800000"/>
            <a:headEnd/>
            <a:tailEnd/>
          </a:ln>
        </p:spPr>
      </p:pic>
      <p:pic>
        <p:nvPicPr>
          <p:cNvPr id="329731" name="Picture 3"/>
          <p:cNvPicPr>
            <a:picLocks noChangeAspect="1" noChangeArrowheads="1"/>
          </p:cNvPicPr>
          <p:nvPr/>
        </p:nvPicPr>
        <p:blipFill>
          <a:blip r:embed="rId3" cstate="print"/>
          <a:srcRect/>
          <a:stretch>
            <a:fillRect/>
          </a:stretch>
        </p:blipFill>
        <p:spPr bwMode="auto">
          <a:xfrm>
            <a:off x="0" y="4509120"/>
            <a:ext cx="2428875" cy="3086100"/>
          </a:xfrm>
          <a:prstGeom prst="rect">
            <a:avLst/>
          </a:prstGeom>
          <a:noFill/>
          <a:ln w="9525">
            <a:noFill/>
            <a:miter lim="800000"/>
            <a:headEnd/>
            <a:tailEnd/>
          </a:ln>
        </p:spPr>
      </p:pic>
      <p:pic>
        <p:nvPicPr>
          <p:cNvPr id="329732" name="Picture 4"/>
          <p:cNvPicPr>
            <a:picLocks noChangeAspect="1" noChangeArrowheads="1"/>
          </p:cNvPicPr>
          <p:nvPr/>
        </p:nvPicPr>
        <p:blipFill>
          <a:blip r:embed="rId4" cstate="print"/>
          <a:srcRect/>
          <a:stretch>
            <a:fillRect/>
          </a:stretch>
        </p:blipFill>
        <p:spPr bwMode="auto">
          <a:xfrm>
            <a:off x="179512" y="2708920"/>
            <a:ext cx="2362200" cy="2257425"/>
          </a:xfrm>
          <a:prstGeom prst="rect">
            <a:avLst/>
          </a:prstGeom>
          <a:noFill/>
          <a:ln w="9525">
            <a:noFill/>
            <a:miter lim="800000"/>
            <a:headEnd/>
            <a:tailEnd/>
          </a:ln>
        </p:spPr>
      </p:pic>
      <p:pic>
        <p:nvPicPr>
          <p:cNvPr id="329733" name="Picture 5"/>
          <p:cNvPicPr>
            <a:picLocks noChangeAspect="1" noChangeArrowheads="1"/>
          </p:cNvPicPr>
          <p:nvPr/>
        </p:nvPicPr>
        <p:blipFill>
          <a:blip r:embed="rId5" cstate="print"/>
          <a:srcRect/>
          <a:stretch>
            <a:fillRect/>
          </a:stretch>
        </p:blipFill>
        <p:spPr bwMode="auto">
          <a:xfrm>
            <a:off x="2555776" y="2924944"/>
            <a:ext cx="3324225" cy="2428875"/>
          </a:xfrm>
          <a:prstGeom prst="rect">
            <a:avLst/>
          </a:prstGeom>
          <a:noFill/>
          <a:ln w="9525">
            <a:noFill/>
            <a:miter lim="800000"/>
            <a:headEnd/>
            <a:tailEnd/>
          </a:ln>
        </p:spPr>
      </p:pic>
      <p:pic>
        <p:nvPicPr>
          <p:cNvPr id="329734" name="Picture 6"/>
          <p:cNvPicPr>
            <a:picLocks noChangeAspect="1" noChangeArrowheads="1"/>
          </p:cNvPicPr>
          <p:nvPr/>
        </p:nvPicPr>
        <p:blipFill>
          <a:blip r:embed="rId6" cstate="print"/>
          <a:srcRect/>
          <a:stretch>
            <a:fillRect/>
          </a:stretch>
        </p:blipFill>
        <p:spPr bwMode="auto">
          <a:xfrm>
            <a:off x="5610225" y="2708920"/>
            <a:ext cx="3533775" cy="2057400"/>
          </a:xfrm>
          <a:prstGeom prst="rect">
            <a:avLst/>
          </a:prstGeom>
          <a:noFill/>
          <a:ln w="9525">
            <a:noFill/>
            <a:miter lim="800000"/>
            <a:headEnd/>
            <a:tailEnd/>
          </a:ln>
        </p:spPr>
      </p:pic>
      <p:pic>
        <p:nvPicPr>
          <p:cNvPr id="329735" name="Picture 7"/>
          <p:cNvPicPr>
            <a:picLocks noChangeAspect="1" noChangeArrowheads="1"/>
          </p:cNvPicPr>
          <p:nvPr/>
        </p:nvPicPr>
        <p:blipFill>
          <a:blip r:embed="rId7" cstate="print"/>
          <a:srcRect/>
          <a:stretch>
            <a:fillRect/>
          </a:stretch>
        </p:blipFill>
        <p:spPr bwMode="auto">
          <a:xfrm>
            <a:off x="6228184" y="692696"/>
            <a:ext cx="3257550" cy="2181225"/>
          </a:xfrm>
          <a:prstGeom prst="rect">
            <a:avLst/>
          </a:prstGeom>
          <a:noFill/>
          <a:ln w="9525">
            <a:noFill/>
            <a:miter lim="800000"/>
            <a:headEnd/>
            <a:tailEnd/>
          </a:ln>
        </p:spPr>
      </p:pic>
      <p:pic>
        <p:nvPicPr>
          <p:cNvPr id="329736" name="Picture 8"/>
          <p:cNvPicPr>
            <a:picLocks noChangeAspect="1" noChangeArrowheads="1"/>
          </p:cNvPicPr>
          <p:nvPr/>
        </p:nvPicPr>
        <p:blipFill>
          <a:blip r:embed="rId8" cstate="print"/>
          <a:srcRect/>
          <a:stretch>
            <a:fillRect/>
          </a:stretch>
        </p:blipFill>
        <p:spPr bwMode="auto">
          <a:xfrm>
            <a:off x="2339752" y="5085184"/>
            <a:ext cx="3971925" cy="2676525"/>
          </a:xfrm>
          <a:prstGeom prst="rect">
            <a:avLst/>
          </a:prstGeom>
          <a:noFill/>
          <a:ln w="9525">
            <a:noFill/>
            <a:miter lim="800000"/>
            <a:headEnd/>
            <a:tailEnd/>
          </a:ln>
        </p:spPr>
      </p:pic>
      <p:pic>
        <p:nvPicPr>
          <p:cNvPr id="329737" name="Picture 9"/>
          <p:cNvPicPr>
            <a:picLocks noChangeAspect="1" noChangeArrowheads="1"/>
          </p:cNvPicPr>
          <p:nvPr/>
        </p:nvPicPr>
        <p:blipFill>
          <a:blip r:embed="rId9" cstate="print"/>
          <a:srcRect/>
          <a:stretch>
            <a:fillRect/>
          </a:stretch>
        </p:blipFill>
        <p:spPr bwMode="auto">
          <a:xfrm>
            <a:off x="6156176" y="4005064"/>
            <a:ext cx="2505075" cy="3038475"/>
          </a:xfrm>
          <a:prstGeom prst="rect">
            <a:avLst/>
          </a:prstGeom>
          <a:noFill/>
          <a:ln w="9525">
            <a:noFill/>
            <a:miter lim="800000"/>
            <a:headEnd/>
            <a:tailEnd/>
          </a:ln>
        </p:spPr>
      </p:pic>
      <p:pic>
        <p:nvPicPr>
          <p:cNvPr id="10" name="Picture 2" descr="C:\Users\claurian\Documents\IMAGECOURS MALF VASC\MAV MAIN\OPQ\Perrin doigt med 01-14\02-15.JPG"/>
          <p:cNvPicPr>
            <a:picLocks noChangeAspect="1" noChangeArrowheads="1"/>
          </p:cNvPicPr>
          <p:nvPr/>
        </p:nvPicPr>
        <p:blipFill>
          <a:blip r:embed="rId10" cstate="print"/>
          <a:srcRect/>
          <a:stretch>
            <a:fillRect/>
          </a:stretch>
        </p:blipFill>
        <p:spPr bwMode="auto">
          <a:xfrm>
            <a:off x="3707904" y="548680"/>
            <a:ext cx="2304256" cy="1727983"/>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88627"/>
          <p:cNvPicPr>
            <a:picLocks noChangeAspect="1" noChangeArrowheads="1"/>
          </p:cNvPicPr>
          <p:nvPr/>
        </p:nvPicPr>
        <p:blipFill>
          <a:blip r:embed="rId2" cstate="print"/>
          <a:srcRect/>
          <a:stretch>
            <a:fillRect/>
          </a:stretch>
        </p:blipFill>
        <p:spPr bwMode="auto">
          <a:xfrm>
            <a:off x="3124200" y="0"/>
            <a:ext cx="3659188" cy="685800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90117"/>
          <p:cNvPicPr>
            <a:picLocks noChangeAspect="1" noChangeArrowheads="1"/>
          </p:cNvPicPr>
          <p:nvPr/>
        </p:nvPicPr>
        <p:blipFill>
          <a:blip r:embed="rId2" cstate="print"/>
          <a:srcRect/>
          <a:stretch>
            <a:fillRect/>
          </a:stretch>
        </p:blipFill>
        <p:spPr bwMode="auto">
          <a:xfrm>
            <a:off x="2590800" y="0"/>
            <a:ext cx="4138613" cy="685800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55576" y="5373216"/>
            <a:ext cx="7560840" cy="1200329"/>
          </a:xfrm>
          <a:prstGeom prst="rect">
            <a:avLst/>
          </a:prstGeom>
          <a:noFill/>
        </p:spPr>
        <p:txBody>
          <a:bodyPr wrap="square" rtlCol="0">
            <a:spAutoFit/>
          </a:bodyPr>
          <a:lstStyle/>
          <a:p>
            <a:r>
              <a:rPr lang="fr-FR" dirty="0"/>
              <a:t>. </a:t>
            </a:r>
            <a:r>
              <a:rPr lang="fr-FR" b="1" dirty="0" err="1"/>
              <a:t>Hamburg</a:t>
            </a:r>
            <a:r>
              <a:rPr lang="fr-FR" b="1" dirty="0"/>
              <a:t> classification</a:t>
            </a:r>
            <a:r>
              <a:rPr lang="fr-FR" dirty="0"/>
              <a:t> 1993. (surgeons, </a:t>
            </a:r>
            <a:r>
              <a:rPr lang="fr-FR" dirty="0" err="1"/>
              <a:t>pathologists</a:t>
            </a:r>
            <a:r>
              <a:rPr lang="fr-FR" dirty="0"/>
              <a:t>). </a:t>
            </a:r>
            <a:r>
              <a:rPr lang="fr-FR" dirty="0" err="1"/>
              <a:t>Truncular</a:t>
            </a:r>
            <a:r>
              <a:rPr lang="fr-FR" dirty="0"/>
              <a:t> and </a:t>
            </a:r>
            <a:r>
              <a:rPr lang="fr-FR" dirty="0" err="1"/>
              <a:t>extratruncular</a:t>
            </a:r>
            <a:r>
              <a:rPr lang="fr-FR" dirty="0"/>
              <a:t> </a:t>
            </a:r>
            <a:r>
              <a:rPr lang="fr-FR" dirty="0" err="1"/>
              <a:t>lesions</a:t>
            </a:r>
            <a:r>
              <a:rPr lang="fr-FR" dirty="0"/>
              <a:t>. VM/LM/AVM/</a:t>
            </a:r>
            <a:r>
              <a:rPr lang="fr-FR" dirty="0" err="1"/>
              <a:t>combined</a:t>
            </a:r>
            <a:endParaRPr lang="fr-FR" dirty="0"/>
          </a:p>
        </p:txBody>
      </p:sp>
      <p:pic>
        <p:nvPicPr>
          <p:cNvPr id="311298" name="Picture 2" descr="Afficher l'image d'origine"/>
          <p:cNvPicPr>
            <a:picLocks noChangeAspect="1" noChangeArrowheads="1"/>
          </p:cNvPicPr>
          <p:nvPr/>
        </p:nvPicPr>
        <p:blipFill>
          <a:blip r:embed="rId2" cstate="print"/>
          <a:srcRect/>
          <a:stretch>
            <a:fillRect/>
          </a:stretch>
        </p:blipFill>
        <p:spPr bwMode="auto">
          <a:xfrm>
            <a:off x="6084168" y="1916832"/>
            <a:ext cx="4210050" cy="3152775"/>
          </a:xfrm>
          <a:prstGeom prst="rect">
            <a:avLst/>
          </a:prstGeom>
          <a:noFill/>
        </p:spPr>
      </p:pic>
      <p:pic>
        <p:nvPicPr>
          <p:cNvPr id="311302" name="Picture 6" descr="Afficher l'image d'origine"/>
          <p:cNvPicPr>
            <a:picLocks noChangeAspect="1" noChangeArrowheads="1"/>
          </p:cNvPicPr>
          <p:nvPr/>
        </p:nvPicPr>
        <p:blipFill>
          <a:blip r:embed="rId3" cstate="print"/>
          <a:srcRect/>
          <a:stretch>
            <a:fillRect/>
          </a:stretch>
        </p:blipFill>
        <p:spPr bwMode="auto">
          <a:xfrm>
            <a:off x="251520" y="0"/>
            <a:ext cx="3629025" cy="4067176"/>
          </a:xfrm>
          <a:prstGeom prst="rect">
            <a:avLst/>
          </a:prstGeom>
          <a:noFill/>
        </p:spPr>
      </p:pic>
      <p:pic>
        <p:nvPicPr>
          <p:cNvPr id="311304" name="Picture 8" descr="Afficher l'image d'origine"/>
          <p:cNvPicPr>
            <a:picLocks noChangeAspect="1" noChangeArrowheads="1"/>
          </p:cNvPicPr>
          <p:nvPr/>
        </p:nvPicPr>
        <p:blipFill>
          <a:blip r:embed="rId4" cstate="print"/>
          <a:srcRect/>
          <a:stretch>
            <a:fillRect/>
          </a:stretch>
        </p:blipFill>
        <p:spPr bwMode="auto">
          <a:xfrm>
            <a:off x="4860032" y="332656"/>
            <a:ext cx="3181350" cy="3562351"/>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67544" y="2780928"/>
            <a:ext cx="8676456" cy="2677656"/>
          </a:xfrm>
          <a:prstGeom prst="rect">
            <a:avLst/>
          </a:prstGeom>
          <a:noFill/>
        </p:spPr>
        <p:txBody>
          <a:bodyPr wrap="square" rtlCol="0">
            <a:spAutoFit/>
          </a:bodyPr>
          <a:lstStyle/>
          <a:p>
            <a:r>
              <a:rPr lang="fr-FR" b="1" dirty="0" err="1"/>
              <a:t>Acquired</a:t>
            </a:r>
            <a:r>
              <a:rPr lang="fr-FR" b="1" dirty="0"/>
              <a:t> </a:t>
            </a:r>
            <a:r>
              <a:rPr lang="fr-FR" b="1" dirty="0" err="1"/>
              <a:t>tufted</a:t>
            </a:r>
            <a:r>
              <a:rPr lang="fr-FR" b="1" dirty="0"/>
              <a:t> </a:t>
            </a:r>
            <a:r>
              <a:rPr lang="fr-FR" b="1" dirty="0" err="1"/>
              <a:t>angioma</a:t>
            </a:r>
            <a:r>
              <a:rPr lang="fr-FR" b="1" dirty="0"/>
              <a:t> </a:t>
            </a:r>
            <a:r>
              <a:rPr lang="en-US" dirty="0">
                <a:solidFill>
                  <a:schemeClr val="bg1"/>
                </a:solidFill>
              </a:rPr>
              <a:t>A large, well-defined </a:t>
            </a:r>
            <a:r>
              <a:rPr lang="en-US" dirty="0" err="1">
                <a:solidFill>
                  <a:schemeClr val="bg1"/>
                </a:solidFill>
              </a:rPr>
              <a:t>purpuric</a:t>
            </a:r>
            <a:r>
              <a:rPr lang="en-US" dirty="0">
                <a:solidFill>
                  <a:schemeClr val="bg1"/>
                </a:solidFill>
              </a:rPr>
              <a:t> </a:t>
            </a:r>
            <a:r>
              <a:rPr lang="en-US" dirty="0" err="1">
                <a:solidFill>
                  <a:schemeClr val="bg1"/>
                </a:solidFill>
              </a:rPr>
              <a:t>induration</a:t>
            </a:r>
            <a:r>
              <a:rPr lang="en-US" dirty="0">
                <a:solidFill>
                  <a:schemeClr val="bg1"/>
                </a:solidFill>
              </a:rPr>
              <a:t> expanded to the abdomen, scrotum and left thigh.</a:t>
            </a:r>
          </a:p>
          <a:p>
            <a:r>
              <a:rPr lang="en-US" dirty="0">
                <a:solidFill>
                  <a:schemeClr val="bg1"/>
                </a:solidFill>
              </a:rPr>
              <a:t>Tufts of capillaries infiltrating the dermis and subcutaneous adipose tissue in a “cannonball” or lobular pattern</a:t>
            </a:r>
          </a:p>
          <a:p>
            <a:r>
              <a:rPr lang="en-US" dirty="0">
                <a:solidFill>
                  <a:schemeClr val="bg1"/>
                </a:solidFill>
              </a:rPr>
              <a:t>Considered to be on the same </a:t>
            </a:r>
            <a:r>
              <a:rPr lang="en-US" dirty="0" err="1">
                <a:solidFill>
                  <a:schemeClr val="bg1"/>
                </a:solidFill>
              </a:rPr>
              <a:t>neoplastic</a:t>
            </a:r>
            <a:r>
              <a:rPr lang="en-US" dirty="0">
                <a:solidFill>
                  <a:schemeClr val="bg1"/>
                </a:solidFill>
              </a:rPr>
              <a:t> spectrum as </a:t>
            </a:r>
            <a:r>
              <a:rPr lang="en-US" b="1" dirty="0" err="1">
                <a:solidFill>
                  <a:schemeClr val="bg1"/>
                </a:solidFill>
                <a:hlinkClick r:id="rId2"/>
              </a:rPr>
              <a:t>kaposiform</a:t>
            </a:r>
            <a:r>
              <a:rPr lang="en-US" b="1" dirty="0">
                <a:solidFill>
                  <a:schemeClr val="bg1"/>
                </a:solidFill>
                <a:hlinkClick r:id="rId2"/>
              </a:rPr>
              <a:t> </a:t>
            </a:r>
            <a:r>
              <a:rPr lang="en-US" b="1" dirty="0" err="1">
                <a:solidFill>
                  <a:schemeClr val="bg1"/>
                </a:solidFill>
                <a:hlinkClick r:id="rId2"/>
              </a:rPr>
              <a:t>hemangioendothelioma</a:t>
            </a:r>
            <a:r>
              <a:rPr lang="en-US" dirty="0">
                <a:solidFill>
                  <a:schemeClr val="bg1"/>
                </a:solidFill>
              </a:rPr>
              <a:t>; some consider it to be the same entity</a:t>
            </a:r>
          </a:p>
          <a:p>
            <a:endParaRPr lang="fr-FR" dirty="0">
              <a:solidFill>
                <a:schemeClr val="bg1"/>
              </a:solidFill>
            </a:endParaRPr>
          </a:p>
        </p:txBody>
      </p:sp>
      <p:sp>
        <p:nvSpPr>
          <p:cNvPr id="4" name="ZoneTexte 3"/>
          <p:cNvSpPr txBox="1"/>
          <p:nvPr/>
        </p:nvSpPr>
        <p:spPr>
          <a:xfrm>
            <a:off x="539552" y="5229200"/>
            <a:ext cx="7632848" cy="1938992"/>
          </a:xfrm>
          <a:prstGeom prst="rect">
            <a:avLst/>
          </a:prstGeom>
          <a:noFill/>
        </p:spPr>
        <p:txBody>
          <a:bodyPr wrap="square" rtlCol="0">
            <a:spAutoFit/>
          </a:bodyPr>
          <a:lstStyle/>
          <a:p>
            <a:r>
              <a:rPr lang="en-US" dirty="0"/>
              <a:t>Surgical excision for small lesions; recurrences are common</a:t>
            </a:r>
          </a:p>
          <a:p>
            <a:r>
              <a:rPr lang="en-US" dirty="0"/>
              <a:t>Low dose aspirin</a:t>
            </a:r>
          </a:p>
          <a:p>
            <a:r>
              <a:rPr lang="en-US" dirty="0"/>
              <a:t>High dose steroids (</a:t>
            </a:r>
            <a:r>
              <a:rPr lang="en-US" dirty="0" err="1"/>
              <a:t>intralesional</a:t>
            </a:r>
            <a:r>
              <a:rPr lang="en-US" dirty="0"/>
              <a:t> or systemic)</a:t>
            </a:r>
          </a:p>
          <a:p>
            <a:r>
              <a:rPr lang="en-US" dirty="0"/>
              <a:t>Pulsed dye laser</a:t>
            </a:r>
          </a:p>
          <a:p>
            <a:r>
              <a:rPr lang="en-US" dirty="0"/>
              <a:t>Chemotherapy(</a:t>
            </a:r>
            <a:r>
              <a:rPr lang="en-US" dirty="0" err="1"/>
              <a:t>vincristine</a:t>
            </a:r>
            <a:r>
              <a:rPr lang="en-US" dirty="0"/>
              <a: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306" name="Picture 2"/>
          <p:cNvPicPr>
            <a:picLocks noChangeAspect="1" noChangeArrowheads="1"/>
          </p:cNvPicPr>
          <p:nvPr/>
        </p:nvPicPr>
        <p:blipFill>
          <a:blip r:embed="rId2" cstate="print"/>
          <a:srcRect/>
          <a:stretch>
            <a:fillRect/>
          </a:stretch>
        </p:blipFill>
        <p:spPr bwMode="auto">
          <a:xfrm>
            <a:off x="539552" y="163139"/>
            <a:ext cx="5861248" cy="4747000"/>
          </a:xfrm>
          <a:prstGeom prst="rect">
            <a:avLst/>
          </a:prstGeom>
          <a:noFill/>
          <a:ln w="9525">
            <a:noFill/>
            <a:miter lim="800000"/>
            <a:headEnd/>
            <a:tailEnd/>
          </a:ln>
        </p:spPr>
      </p:pic>
      <p:pic>
        <p:nvPicPr>
          <p:cNvPr id="482307" name="Picture 3"/>
          <p:cNvPicPr>
            <a:picLocks noChangeAspect="1" noChangeArrowheads="1"/>
          </p:cNvPicPr>
          <p:nvPr/>
        </p:nvPicPr>
        <p:blipFill>
          <a:blip r:embed="rId3" cstate="print"/>
          <a:srcRect/>
          <a:stretch>
            <a:fillRect/>
          </a:stretch>
        </p:blipFill>
        <p:spPr bwMode="auto">
          <a:xfrm>
            <a:off x="395536" y="5445224"/>
            <a:ext cx="9001125" cy="885825"/>
          </a:xfrm>
          <a:prstGeom prst="rect">
            <a:avLst/>
          </a:prstGeom>
          <a:noFill/>
          <a:ln w="9525">
            <a:noFill/>
            <a:miter lim="800000"/>
            <a:headEnd/>
            <a:tailEnd/>
          </a:ln>
        </p:spPr>
      </p:pic>
      <p:pic>
        <p:nvPicPr>
          <p:cNvPr id="482308" name="Picture 4"/>
          <p:cNvPicPr>
            <a:picLocks noChangeAspect="1" noChangeArrowheads="1"/>
          </p:cNvPicPr>
          <p:nvPr/>
        </p:nvPicPr>
        <p:blipFill>
          <a:blip r:embed="rId4" cstate="print"/>
          <a:srcRect/>
          <a:stretch>
            <a:fillRect/>
          </a:stretch>
        </p:blipFill>
        <p:spPr bwMode="auto">
          <a:xfrm>
            <a:off x="6588224" y="1196752"/>
            <a:ext cx="4276725" cy="1295400"/>
          </a:xfrm>
          <a:prstGeom prst="rect">
            <a:avLst/>
          </a:prstGeom>
          <a:noFill/>
          <a:ln w="9525">
            <a:noFill/>
            <a:miter lim="800000"/>
            <a:headEnd/>
            <a:tailEnd/>
          </a:ln>
        </p:spPr>
      </p:pic>
      <p:pic>
        <p:nvPicPr>
          <p:cNvPr id="482309" name="Picture 5"/>
          <p:cNvPicPr>
            <a:picLocks noChangeAspect="1" noChangeArrowheads="1"/>
          </p:cNvPicPr>
          <p:nvPr/>
        </p:nvPicPr>
        <p:blipFill>
          <a:blip r:embed="rId5" cstate="print"/>
          <a:srcRect/>
          <a:stretch>
            <a:fillRect/>
          </a:stretch>
        </p:blipFill>
        <p:spPr bwMode="auto">
          <a:xfrm>
            <a:off x="7019925" y="2924944"/>
            <a:ext cx="4248150" cy="3028950"/>
          </a:xfrm>
          <a:prstGeom prst="rect">
            <a:avLst/>
          </a:prstGeom>
          <a:noFill/>
          <a:ln w="9525">
            <a:noFill/>
            <a:miter lim="800000"/>
            <a:headEnd/>
            <a:tailEnd/>
          </a:ln>
        </p:spPr>
      </p:pic>
      <p:pic>
        <p:nvPicPr>
          <p:cNvPr id="482310" name="Picture 6"/>
          <p:cNvPicPr>
            <a:picLocks noChangeAspect="1" noChangeArrowheads="1"/>
          </p:cNvPicPr>
          <p:nvPr/>
        </p:nvPicPr>
        <p:blipFill>
          <a:blip r:embed="rId6" cstate="print"/>
          <a:srcRect/>
          <a:stretch>
            <a:fillRect/>
          </a:stretch>
        </p:blipFill>
        <p:spPr bwMode="auto">
          <a:xfrm>
            <a:off x="-3564904" y="1196752"/>
            <a:ext cx="4371975" cy="2771775"/>
          </a:xfrm>
          <a:prstGeom prst="rect">
            <a:avLst/>
          </a:prstGeom>
          <a:noFill/>
          <a:ln w="9525">
            <a:noFill/>
            <a:miter lim="800000"/>
            <a:headEnd/>
            <a:tailEnd/>
          </a:ln>
        </p:spPr>
      </p:pic>
      <p:pic>
        <p:nvPicPr>
          <p:cNvPr id="482311" name="Picture 7"/>
          <p:cNvPicPr>
            <a:picLocks noChangeAspect="1" noChangeArrowheads="1"/>
          </p:cNvPicPr>
          <p:nvPr/>
        </p:nvPicPr>
        <p:blipFill>
          <a:blip r:embed="rId7" cstate="print"/>
          <a:srcRect/>
          <a:stretch>
            <a:fillRect/>
          </a:stretch>
        </p:blipFill>
        <p:spPr bwMode="auto">
          <a:xfrm>
            <a:off x="-3492896" y="3933056"/>
            <a:ext cx="4305300" cy="1152525"/>
          </a:xfrm>
          <a:prstGeom prst="rect">
            <a:avLst/>
          </a:prstGeom>
          <a:noFill/>
          <a:ln w="9525">
            <a:noFill/>
            <a:miter lim="800000"/>
            <a:headEnd/>
            <a:tailEnd/>
          </a:ln>
        </p:spPr>
      </p:pic>
      <p:pic>
        <p:nvPicPr>
          <p:cNvPr id="482312" name="Picture 8"/>
          <p:cNvPicPr>
            <a:picLocks noChangeAspect="1" noChangeArrowheads="1"/>
          </p:cNvPicPr>
          <p:nvPr/>
        </p:nvPicPr>
        <p:blipFill>
          <a:blip r:embed="rId8" cstate="print"/>
          <a:srcRect/>
          <a:stretch>
            <a:fillRect/>
          </a:stretch>
        </p:blipFill>
        <p:spPr bwMode="auto">
          <a:xfrm>
            <a:off x="-2916832" y="5085184"/>
            <a:ext cx="2619375" cy="234315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9552" y="548680"/>
            <a:ext cx="8352928" cy="8956298"/>
          </a:xfrm>
          <a:prstGeom prst="rect">
            <a:avLst/>
          </a:prstGeom>
          <a:solidFill>
            <a:schemeClr val="accent2"/>
          </a:solidFill>
        </p:spPr>
        <p:txBody>
          <a:bodyPr wrap="square" rtlCol="0">
            <a:spAutoFit/>
          </a:bodyPr>
          <a:lstStyle/>
          <a:p>
            <a:r>
              <a:rPr lang="en-US" dirty="0">
                <a:solidFill>
                  <a:schemeClr val="bg1"/>
                </a:solidFill>
              </a:rPr>
              <a:t>  Multiple </a:t>
            </a:r>
            <a:r>
              <a:rPr lang="en-US" dirty="0" err="1">
                <a:solidFill>
                  <a:schemeClr val="bg1"/>
                </a:solidFill>
              </a:rPr>
              <a:t>cutaneous</a:t>
            </a:r>
            <a:r>
              <a:rPr lang="en-US" dirty="0">
                <a:solidFill>
                  <a:schemeClr val="bg1"/>
                </a:solidFill>
              </a:rPr>
              <a:t> and mucosal venous malformations (also known as VMCM) are bluish patches (lesions) on the skin (</a:t>
            </a:r>
            <a:r>
              <a:rPr lang="en-US" dirty="0" err="1">
                <a:solidFill>
                  <a:schemeClr val="bg1"/>
                </a:solidFill>
              </a:rPr>
              <a:t>cutaneous</a:t>
            </a:r>
            <a:r>
              <a:rPr lang="en-US" dirty="0">
                <a:solidFill>
                  <a:schemeClr val="bg1"/>
                </a:solidFill>
              </a:rPr>
              <a:t>) and the mucous membranes, such as the lining of the mouth and nose. These lesions represent areas where the underlying veins and other </a:t>
            </a:r>
            <a:r>
              <a:rPr lang="en-US" dirty="0">
                <a:solidFill>
                  <a:schemeClr val="bg1"/>
                </a:solidFill>
                <a:hlinkClick r:id="rId2" tooltip="Show picture"/>
              </a:rPr>
              <a:t>blood vessels</a:t>
            </a:r>
            <a:r>
              <a:rPr lang="en-US" dirty="0">
                <a:solidFill>
                  <a:schemeClr val="bg1"/>
                </a:solidFill>
              </a:rPr>
              <a:t> did not develop properly (venous malformations). The lesions can be painful, especially when they extend from the skin into the muscles and joints, or when a calcium deposit forms within the lesion causing inflammation and swelling.</a:t>
            </a:r>
          </a:p>
          <a:p>
            <a:r>
              <a:rPr lang="en-US" dirty="0">
                <a:solidFill>
                  <a:schemeClr val="bg1"/>
                </a:solidFill>
              </a:rPr>
              <a:t>Most people with VMCM are born with at least one venous malformation. As affected individuals age, the lesions present from birth usually become larger and new lesions often appear. The size, number, and location of venous malformations vary among affected individuals, even among members of the same family.</a:t>
            </a:r>
          </a:p>
          <a:p>
            <a:r>
              <a:rPr lang="en-US" dirty="0">
                <a:solidFill>
                  <a:schemeClr val="bg1"/>
                </a:solidFill>
              </a:rPr>
              <a:t>Researchers have discovered that some VMCM lesions have one inherited and one somatic </a:t>
            </a:r>
            <a:r>
              <a:rPr lang="en-US" i="1" u="sng" dirty="0">
                <a:solidFill>
                  <a:schemeClr val="bg1"/>
                </a:solidFill>
                <a:hlinkClick r:id="rId3"/>
              </a:rPr>
              <a:t>TEK</a:t>
            </a:r>
            <a:r>
              <a:rPr lang="en-US" dirty="0">
                <a:solidFill>
                  <a:schemeClr val="bg1"/>
                </a:solidFill>
              </a:rPr>
              <a:t> gene mutation. It is not known if the somatic mutation occurs before or after the venous malformation forms. As lesions are localized and not all veins are malformed, it is thought that the inherited mutation alone is not enough to cause venous malformations.</a:t>
            </a:r>
          </a:p>
          <a:p>
            <a:r>
              <a:rPr lang="en-US" dirty="0">
                <a:solidFill>
                  <a:schemeClr val="bg1"/>
                </a:solidFill>
              </a:rPr>
              <a:t>In most cases, an affected person has one parent with the condition.</a:t>
            </a:r>
            <a:r>
              <a:rPr lang="en-US" dirty="0"/>
              <a:t> </a:t>
            </a:r>
            <a:r>
              <a:rPr lang="en-US" dirty="0">
                <a:solidFill>
                  <a:schemeClr val="bg1"/>
                </a:solidFill>
              </a:rPr>
              <a:t>VMCM appears to be a rare disorder, although its prevalence is unknown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55576" y="0"/>
            <a:ext cx="7416824" cy="6740307"/>
          </a:xfrm>
          <a:prstGeom prst="rect">
            <a:avLst/>
          </a:prstGeom>
          <a:noFill/>
        </p:spPr>
        <p:txBody>
          <a:bodyPr wrap="square" rtlCol="0">
            <a:spAutoFit/>
          </a:bodyPr>
          <a:lstStyle/>
          <a:p>
            <a:endParaRPr lang="fr-FR" b="1" dirty="0">
              <a:solidFill>
                <a:schemeClr val="bg1"/>
              </a:solidFill>
            </a:endParaRPr>
          </a:p>
          <a:p>
            <a:r>
              <a:rPr lang="fr-FR" b="1" dirty="0">
                <a:solidFill>
                  <a:schemeClr val="bg1"/>
                </a:solidFill>
              </a:rPr>
              <a:t>Classification ISSVA </a:t>
            </a:r>
            <a:r>
              <a:rPr lang="fr-FR" dirty="0">
                <a:solidFill>
                  <a:schemeClr val="bg1"/>
                </a:solidFill>
              </a:rPr>
              <a:t>1996</a:t>
            </a:r>
            <a:endParaRPr lang="fr-FR" b="1" dirty="0">
              <a:solidFill>
                <a:schemeClr val="bg1"/>
              </a:solidFill>
            </a:endParaRPr>
          </a:p>
          <a:p>
            <a:endParaRPr lang="fr-FR" b="1" dirty="0">
              <a:solidFill>
                <a:schemeClr val="bg1"/>
              </a:solidFill>
            </a:endParaRPr>
          </a:p>
          <a:p>
            <a:r>
              <a:rPr lang="fr-FR" b="1" dirty="0" err="1">
                <a:solidFill>
                  <a:schemeClr val="bg1"/>
                </a:solidFill>
              </a:rPr>
              <a:t>Vascular</a:t>
            </a:r>
            <a:r>
              <a:rPr lang="fr-FR" b="1" dirty="0">
                <a:solidFill>
                  <a:schemeClr val="bg1"/>
                </a:solidFill>
              </a:rPr>
              <a:t> </a:t>
            </a:r>
            <a:r>
              <a:rPr lang="fr-FR" b="1" dirty="0" err="1">
                <a:solidFill>
                  <a:schemeClr val="bg1"/>
                </a:solidFill>
              </a:rPr>
              <a:t>Birthmarks</a:t>
            </a:r>
            <a:r>
              <a:rPr lang="fr-FR" b="1" dirty="0">
                <a:solidFill>
                  <a:schemeClr val="bg1"/>
                </a:solidFill>
              </a:rPr>
              <a:t> "</a:t>
            </a:r>
            <a:r>
              <a:rPr lang="fr-FR" b="1" dirty="0" err="1">
                <a:solidFill>
                  <a:schemeClr val="bg1"/>
                </a:solidFill>
              </a:rPr>
              <a:t>angiomas</a:t>
            </a:r>
            <a:r>
              <a:rPr lang="fr-FR" b="1" dirty="0">
                <a:solidFill>
                  <a:schemeClr val="bg1"/>
                </a:solidFill>
              </a:rPr>
              <a:t> </a:t>
            </a:r>
          </a:p>
          <a:p>
            <a:endParaRPr lang="fr-FR" b="1" dirty="0">
              <a:solidFill>
                <a:schemeClr val="bg1"/>
              </a:solidFill>
            </a:endParaRPr>
          </a:p>
          <a:p>
            <a:r>
              <a:rPr lang="fr-FR" b="1" dirty="0">
                <a:solidFill>
                  <a:schemeClr val="bg1"/>
                </a:solidFill>
              </a:rPr>
              <a:t>	</a:t>
            </a:r>
            <a:r>
              <a:rPr lang="fr-FR" b="1" dirty="0" err="1">
                <a:solidFill>
                  <a:schemeClr val="bg1"/>
                </a:solidFill>
              </a:rPr>
              <a:t>Tumors</a:t>
            </a:r>
            <a:r>
              <a:rPr lang="fr-FR" b="1" dirty="0">
                <a:solidFill>
                  <a:schemeClr val="bg1"/>
                </a:solidFill>
              </a:rPr>
              <a:t> </a:t>
            </a:r>
          </a:p>
          <a:p>
            <a:r>
              <a:rPr lang="fr-FR" b="1" dirty="0">
                <a:solidFill>
                  <a:schemeClr val="bg1"/>
                </a:solidFill>
              </a:rPr>
              <a:t>		</a:t>
            </a:r>
            <a:r>
              <a:rPr lang="fr-FR" b="1" dirty="0" err="1">
                <a:solidFill>
                  <a:schemeClr val="bg1"/>
                </a:solidFill>
              </a:rPr>
              <a:t>Hemangioma</a:t>
            </a:r>
            <a:endParaRPr lang="fr-FR" b="1" dirty="0">
              <a:solidFill>
                <a:schemeClr val="bg1"/>
              </a:solidFill>
            </a:endParaRPr>
          </a:p>
          <a:p>
            <a:r>
              <a:rPr lang="fr-FR" b="1" dirty="0">
                <a:solidFill>
                  <a:schemeClr val="bg1"/>
                </a:solidFill>
              </a:rPr>
              <a:t>		 </a:t>
            </a:r>
            <a:r>
              <a:rPr lang="fr-FR" b="1" dirty="0" err="1">
                <a:solidFill>
                  <a:schemeClr val="bg1"/>
                </a:solidFill>
              </a:rPr>
              <a:t>Others</a:t>
            </a:r>
            <a:endParaRPr lang="fr-FR" b="1" dirty="0">
              <a:solidFill>
                <a:schemeClr val="bg1"/>
              </a:solidFill>
            </a:endParaRPr>
          </a:p>
          <a:p>
            <a:endParaRPr lang="fr-FR" b="1" dirty="0">
              <a:solidFill>
                <a:schemeClr val="bg1"/>
              </a:solidFill>
            </a:endParaRPr>
          </a:p>
          <a:p>
            <a:r>
              <a:rPr lang="fr-FR" b="1" dirty="0">
                <a:solidFill>
                  <a:schemeClr val="bg1"/>
                </a:solidFill>
              </a:rPr>
              <a:t>	Malformations </a:t>
            </a:r>
          </a:p>
          <a:p>
            <a:endParaRPr lang="fr-FR" b="1" dirty="0">
              <a:solidFill>
                <a:schemeClr val="bg1"/>
              </a:solidFill>
            </a:endParaRPr>
          </a:p>
          <a:p>
            <a:r>
              <a:rPr lang="fr-FR" b="1" dirty="0">
                <a:solidFill>
                  <a:schemeClr val="bg1"/>
                </a:solidFill>
              </a:rPr>
              <a:t>		Slow-flow (CM, VM, LM)</a:t>
            </a:r>
          </a:p>
          <a:p>
            <a:r>
              <a:rPr lang="fr-FR" b="1" dirty="0">
                <a:solidFill>
                  <a:schemeClr val="bg1"/>
                </a:solidFill>
              </a:rPr>
              <a:t>		 </a:t>
            </a:r>
            <a:r>
              <a:rPr lang="fr-FR" b="1" dirty="0" err="1">
                <a:solidFill>
                  <a:schemeClr val="bg1"/>
                </a:solidFill>
              </a:rPr>
              <a:t>Fast</a:t>
            </a:r>
            <a:r>
              <a:rPr lang="fr-FR" b="1" dirty="0">
                <a:solidFill>
                  <a:schemeClr val="bg1"/>
                </a:solidFill>
              </a:rPr>
              <a:t>-flow (AVF, AVM)</a:t>
            </a:r>
          </a:p>
          <a:p>
            <a:endParaRPr lang="fr-FR" b="1" dirty="0">
              <a:solidFill>
                <a:schemeClr val="bg1"/>
              </a:solidFill>
            </a:endParaRPr>
          </a:p>
          <a:p>
            <a:r>
              <a:rPr lang="fr-FR" b="1" dirty="0" err="1">
                <a:solidFill>
                  <a:schemeClr val="bg1"/>
                </a:solidFill>
              </a:rPr>
              <a:t>Combined</a:t>
            </a:r>
            <a:r>
              <a:rPr lang="fr-FR" b="1" dirty="0">
                <a:solidFill>
                  <a:schemeClr val="bg1"/>
                </a:solidFill>
              </a:rPr>
              <a:t> </a:t>
            </a:r>
            <a:r>
              <a:rPr lang="fr-FR" b="1" dirty="0" err="1">
                <a:solidFill>
                  <a:schemeClr val="bg1"/>
                </a:solidFill>
              </a:rPr>
              <a:t>Sd</a:t>
            </a:r>
            <a:r>
              <a:rPr lang="fr-FR" b="1" dirty="0">
                <a:solidFill>
                  <a:schemeClr val="bg1"/>
                </a:solidFill>
              </a:rPr>
              <a:t> (Protée , KT=MCVL, </a:t>
            </a:r>
            <a:r>
              <a:rPr lang="fr-FR" b="1" dirty="0" err="1">
                <a:solidFill>
                  <a:schemeClr val="bg1"/>
                </a:solidFill>
              </a:rPr>
              <a:t>PKW,Cobb</a:t>
            </a:r>
            <a:r>
              <a:rPr lang="fr-FR" b="1" dirty="0">
                <a:solidFill>
                  <a:schemeClr val="bg1"/>
                </a:solidFill>
              </a:rPr>
              <a:t>) </a:t>
            </a:r>
          </a:p>
          <a:p>
            <a:endParaRPr lang="fr-FR" b="1" dirty="0">
              <a:solidFill>
                <a:schemeClr val="bg1"/>
              </a:solidFill>
            </a:endParaRPr>
          </a:p>
          <a:p>
            <a:r>
              <a:rPr lang="fr-FR" b="1" dirty="0" err="1">
                <a:solidFill>
                  <a:schemeClr val="bg1"/>
                </a:solidFill>
              </a:rPr>
              <a:t>Enjolras</a:t>
            </a:r>
            <a:r>
              <a:rPr lang="fr-FR" b="1" dirty="0">
                <a:solidFill>
                  <a:schemeClr val="bg1"/>
                </a:solidFill>
              </a:rPr>
              <a:t> &amp; Mulliken, </a:t>
            </a:r>
            <a:r>
              <a:rPr lang="fr-FR" b="1" dirty="0" err="1">
                <a:solidFill>
                  <a:schemeClr val="bg1"/>
                </a:solidFill>
              </a:rPr>
              <a:t>Adv</a:t>
            </a:r>
            <a:r>
              <a:rPr lang="fr-FR" b="1" dirty="0">
                <a:solidFill>
                  <a:schemeClr val="bg1"/>
                </a:solidFill>
              </a:rPr>
              <a:t> </a:t>
            </a:r>
            <a:r>
              <a:rPr lang="fr-FR" b="1" dirty="0" err="1">
                <a:solidFill>
                  <a:schemeClr val="bg1"/>
                </a:solidFill>
              </a:rPr>
              <a:t>Dermatol</a:t>
            </a:r>
            <a:r>
              <a:rPr lang="fr-FR" b="1" dirty="0">
                <a:solidFill>
                  <a:schemeClr val="bg1"/>
                </a:solidFill>
              </a:rPr>
              <a:t> 1998. Hand &amp; </a:t>
            </a:r>
            <a:r>
              <a:rPr lang="fr-FR" b="1" dirty="0" err="1">
                <a:solidFill>
                  <a:schemeClr val="bg1"/>
                </a:solidFill>
              </a:rPr>
              <a:t>Frieden</a:t>
            </a:r>
            <a:r>
              <a:rPr lang="fr-FR" b="1" dirty="0">
                <a:solidFill>
                  <a:schemeClr val="bg1"/>
                </a:solidFill>
              </a:rPr>
              <a:t>, Am J Med Genet 2002.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33400" y="376238"/>
            <a:ext cx="7543800" cy="3937000"/>
          </a:xfrm>
          <a:prstGeom prst="rect">
            <a:avLst/>
          </a:prstGeom>
          <a:noFill/>
          <a:ln w="9525">
            <a:noFill/>
            <a:miter lim="800000"/>
            <a:headEnd/>
            <a:tailEnd/>
          </a:ln>
          <a:effectLst/>
        </p:spPr>
        <p:txBody>
          <a:bodyPr>
            <a:spAutoFit/>
          </a:bodyPr>
          <a:lstStyle/>
          <a:p>
            <a:pPr algn="ctr"/>
            <a:r>
              <a:rPr lang="fr-FR" sz="3600" b="1" dirty="0">
                <a:solidFill>
                  <a:schemeClr val="bg1"/>
                </a:solidFill>
              </a:rPr>
              <a:t>Les malformations vasculaires </a:t>
            </a:r>
          </a:p>
          <a:p>
            <a:pPr algn="ctr"/>
            <a:r>
              <a:rPr lang="fr-FR" sz="3600" b="1" dirty="0">
                <a:solidFill>
                  <a:schemeClr val="bg1"/>
                </a:solidFill>
              </a:rPr>
              <a:t>=</a:t>
            </a:r>
          </a:p>
          <a:p>
            <a:pPr algn="ctr"/>
            <a:r>
              <a:rPr lang="fr-FR" sz="3600" b="1" dirty="0">
                <a:solidFill>
                  <a:schemeClr val="bg1"/>
                </a:solidFill>
              </a:rPr>
              <a:t> </a:t>
            </a:r>
            <a:r>
              <a:rPr lang="fr-FR" sz="3600" b="1" dirty="0" err="1">
                <a:solidFill>
                  <a:schemeClr val="bg1"/>
                </a:solidFill>
              </a:rPr>
              <a:t>Angiodysplasies</a:t>
            </a:r>
            <a:endParaRPr lang="fr-FR" sz="3600" b="1" dirty="0">
              <a:solidFill>
                <a:schemeClr val="bg1"/>
              </a:solidFill>
            </a:endParaRPr>
          </a:p>
          <a:p>
            <a:pPr algn="ctr"/>
            <a:endParaRPr lang="fr-FR" sz="3600" b="1" dirty="0">
              <a:solidFill>
                <a:schemeClr val="bg1"/>
              </a:solidFill>
            </a:endParaRPr>
          </a:p>
          <a:p>
            <a:pPr algn="ctr"/>
            <a:r>
              <a:rPr lang="fr-FR" sz="3600" b="1" dirty="0">
                <a:solidFill>
                  <a:schemeClr val="bg1"/>
                </a:solidFill>
              </a:rPr>
              <a:t>Elles ont pour origine un développement </a:t>
            </a:r>
          </a:p>
          <a:p>
            <a:pPr algn="ctr"/>
            <a:r>
              <a:rPr lang="fr-FR" sz="3600" b="1" dirty="0">
                <a:solidFill>
                  <a:schemeClr val="bg1"/>
                </a:solidFill>
              </a:rPr>
              <a:t>anormal lors de l'embryogenèse</a:t>
            </a:r>
            <a:r>
              <a:rPr lang="fr-FR" dirty="0">
                <a:solidFill>
                  <a:schemeClr val="bg1"/>
                </a:solidFill>
              </a:rPr>
              <a:t> </a:t>
            </a:r>
          </a:p>
        </p:txBody>
      </p:sp>
      <p:sp>
        <p:nvSpPr>
          <p:cNvPr id="16387" name="Text Box 3"/>
          <p:cNvSpPr txBox="1">
            <a:spLocks noChangeArrowheads="1"/>
          </p:cNvSpPr>
          <p:nvPr/>
        </p:nvSpPr>
        <p:spPr bwMode="auto">
          <a:xfrm>
            <a:off x="517525" y="4235450"/>
            <a:ext cx="7600950" cy="2101850"/>
          </a:xfrm>
          <a:prstGeom prst="rect">
            <a:avLst/>
          </a:prstGeom>
          <a:noFill/>
          <a:ln w="9525">
            <a:noFill/>
            <a:miter lim="800000"/>
            <a:headEnd/>
            <a:tailEnd/>
          </a:ln>
          <a:effectLst/>
        </p:spPr>
        <p:txBody>
          <a:bodyPr wrap="none">
            <a:spAutoFit/>
          </a:bodyPr>
          <a:lstStyle/>
          <a:p>
            <a:pPr algn="ctr"/>
            <a:r>
              <a:rPr lang="fr-FR" sz="3600" b="1" i="1">
                <a:solidFill>
                  <a:srgbClr val="FFCC00"/>
                </a:solidFill>
              </a:rPr>
              <a:t>L’angiogénese </a:t>
            </a:r>
            <a:endParaRPr lang="fr-FR" b="1">
              <a:solidFill>
                <a:schemeClr val="bg1"/>
              </a:solidFill>
            </a:endParaRPr>
          </a:p>
          <a:p>
            <a:pPr algn="ctr"/>
            <a:r>
              <a:rPr lang="fr-FR" b="1">
                <a:solidFill>
                  <a:schemeClr val="bg1"/>
                </a:solidFill>
              </a:rPr>
              <a:t>est dans ses premiers stades de développement</a:t>
            </a:r>
          </a:p>
          <a:p>
            <a:pPr algn="ctr"/>
            <a:r>
              <a:rPr lang="fr-FR" b="1">
                <a:solidFill>
                  <a:schemeClr val="bg1"/>
                </a:solidFill>
              </a:rPr>
              <a:t> </a:t>
            </a:r>
            <a:r>
              <a:rPr lang="fr-FR" b="1">
                <a:solidFill>
                  <a:srgbClr val="FFCC00"/>
                </a:solidFill>
              </a:rPr>
              <a:t>hématopoïétique et angiopoïétique</a:t>
            </a:r>
            <a:r>
              <a:rPr lang="fr-FR" b="1">
                <a:solidFill>
                  <a:schemeClr val="bg1"/>
                </a:solidFill>
              </a:rPr>
              <a:t> . </a:t>
            </a:r>
          </a:p>
          <a:p>
            <a:pPr algn="ctr"/>
            <a:r>
              <a:rPr lang="fr-FR" b="1">
                <a:solidFill>
                  <a:schemeClr val="bg1"/>
                </a:solidFill>
              </a:rPr>
              <a:t>Ce sont les perturbations de l’</a:t>
            </a:r>
            <a:r>
              <a:rPr lang="fr-FR" b="1">
                <a:solidFill>
                  <a:srgbClr val="FFCC00"/>
                </a:solidFill>
              </a:rPr>
              <a:t>angiopoïèse</a:t>
            </a:r>
            <a:r>
              <a:rPr lang="fr-FR" b="1">
                <a:solidFill>
                  <a:schemeClr val="bg1"/>
                </a:solidFill>
              </a:rPr>
              <a:t> qui entraînent </a:t>
            </a:r>
          </a:p>
          <a:p>
            <a:pPr algn="ctr"/>
            <a:r>
              <a:rPr lang="fr-FR" b="1">
                <a:solidFill>
                  <a:schemeClr val="bg1"/>
                </a:solidFill>
              </a:rPr>
              <a:t>les malformations vasculaires. </a:t>
            </a:r>
            <a:r>
              <a:rPr lang="fr-FR">
                <a:solidFill>
                  <a:schemeClr val="bg1"/>
                </a:solidFill>
              </a:rPr>
              <a:t> </a:t>
            </a: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6387"/>
                                        </p:tgtEl>
                                        <p:attrNameLst>
                                          <p:attrName>style.visibility</p:attrName>
                                        </p:attrNameLst>
                                      </p:cBhvr>
                                      <p:to>
                                        <p:strVal val="visible"/>
                                      </p:to>
                                    </p:set>
                                    <p:animEffect transition="in" filter="wipe(up)">
                                      <p:cBhvr>
                                        <p:cTn id="7" dur="3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994013" y="4235450"/>
            <a:ext cx="6647974" cy="1015663"/>
          </a:xfrm>
          <a:prstGeom prst="rect">
            <a:avLst/>
          </a:prstGeom>
          <a:noFill/>
          <a:ln w="9525">
            <a:noFill/>
            <a:miter lim="800000"/>
            <a:headEnd/>
            <a:tailEnd/>
          </a:ln>
          <a:effectLst/>
        </p:spPr>
        <p:txBody>
          <a:bodyPr wrap="none">
            <a:spAutoFit/>
          </a:bodyPr>
          <a:lstStyle/>
          <a:p>
            <a:pPr algn="ctr"/>
            <a:r>
              <a:rPr lang="fr-FR" sz="3600" b="1" i="1" dirty="0" err="1">
                <a:solidFill>
                  <a:srgbClr val="FFCC00"/>
                </a:solidFill>
              </a:rPr>
              <a:t>Regarding</a:t>
            </a:r>
            <a:r>
              <a:rPr lang="fr-FR" sz="3600" b="1" i="1" dirty="0">
                <a:solidFill>
                  <a:srgbClr val="FFCC00"/>
                </a:solidFill>
              </a:rPr>
              <a:t> the </a:t>
            </a:r>
            <a:r>
              <a:rPr lang="fr-FR" sz="3600" b="1" i="1" dirty="0" err="1">
                <a:solidFill>
                  <a:srgbClr val="FFCC00"/>
                </a:solidFill>
              </a:rPr>
              <a:t>early</a:t>
            </a:r>
            <a:r>
              <a:rPr lang="fr-FR" sz="3600" b="1" i="1" dirty="0">
                <a:solidFill>
                  <a:srgbClr val="FFCC00"/>
                </a:solidFill>
              </a:rPr>
              <a:t> </a:t>
            </a:r>
            <a:r>
              <a:rPr lang="fr-FR" sz="3600" b="1" i="1" dirty="0" err="1">
                <a:solidFill>
                  <a:srgbClr val="FFCC00"/>
                </a:solidFill>
              </a:rPr>
              <a:t>angiogenesis</a:t>
            </a:r>
            <a:r>
              <a:rPr lang="fr-FR" sz="3600" b="1" i="1" dirty="0">
                <a:solidFill>
                  <a:srgbClr val="FFCC00"/>
                </a:solidFill>
              </a:rPr>
              <a:t> </a:t>
            </a:r>
            <a:endParaRPr lang="fr-FR" b="1" dirty="0">
              <a:solidFill>
                <a:schemeClr val="bg1"/>
              </a:solidFill>
            </a:endParaRPr>
          </a:p>
          <a:p>
            <a:pPr algn="ctr"/>
            <a:r>
              <a:rPr lang="fr-FR" b="1" dirty="0">
                <a:solidFill>
                  <a:schemeClr val="bg1"/>
                </a:solidFill>
              </a:rPr>
              <a:t> </a:t>
            </a:r>
            <a:r>
              <a:rPr lang="fr-FR" dirty="0">
                <a:solidFill>
                  <a:schemeClr val="bg1"/>
                </a:solidFill>
              </a:rPr>
              <a:t> </a:t>
            </a:r>
            <a:endParaRPr lang="fr-FR" dirty="0"/>
          </a:p>
        </p:txBody>
      </p:sp>
      <p:sp>
        <p:nvSpPr>
          <p:cNvPr id="4" name="Text Box 2"/>
          <p:cNvSpPr txBox="1">
            <a:spLocks noChangeArrowheads="1"/>
          </p:cNvSpPr>
          <p:nvPr/>
        </p:nvSpPr>
        <p:spPr bwMode="auto">
          <a:xfrm>
            <a:off x="2221592" y="403225"/>
            <a:ext cx="4751621" cy="1200329"/>
          </a:xfrm>
          <a:prstGeom prst="rect">
            <a:avLst/>
          </a:prstGeom>
          <a:noFill/>
          <a:ln w="9525">
            <a:solidFill>
              <a:schemeClr val="tx1"/>
            </a:solidFill>
            <a:miter lim="800000"/>
            <a:headEnd/>
            <a:tailEnd/>
          </a:ln>
          <a:effectLst/>
        </p:spPr>
        <p:txBody>
          <a:bodyPr wrap="none">
            <a:spAutoFit/>
          </a:bodyPr>
          <a:lstStyle/>
          <a:p>
            <a:pPr algn="ctr"/>
            <a:r>
              <a:rPr lang="fr-FR" b="1" dirty="0">
                <a:solidFill>
                  <a:schemeClr val="bg1"/>
                </a:solidFill>
              </a:rPr>
              <a:t>ANGIODYSPLASIAS</a:t>
            </a:r>
          </a:p>
          <a:p>
            <a:pPr algn="ctr"/>
            <a:r>
              <a:rPr lang="fr-FR" b="1" dirty="0">
                <a:solidFill>
                  <a:schemeClr val="bg1"/>
                </a:solidFill>
              </a:rPr>
              <a:t>or</a:t>
            </a:r>
          </a:p>
          <a:p>
            <a:pPr algn="ctr"/>
            <a:r>
              <a:rPr lang="fr-FR" b="1" dirty="0">
                <a:solidFill>
                  <a:schemeClr val="bg1"/>
                </a:solidFill>
              </a:rPr>
              <a:t>VASCULAR MALFORMATIONS</a:t>
            </a:r>
          </a:p>
        </p:txBody>
      </p:sp>
      <p:sp>
        <p:nvSpPr>
          <p:cNvPr id="5" name="Text Box 3"/>
          <p:cNvSpPr txBox="1">
            <a:spLocks noChangeArrowheads="1"/>
          </p:cNvSpPr>
          <p:nvPr/>
        </p:nvSpPr>
        <p:spPr bwMode="auto">
          <a:xfrm>
            <a:off x="899592" y="1844824"/>
            <a:ext cx="7544230" cy="2862322"/>
          </a:xfrm>
          <a:prstGeom prst="rect">
            <a:avLst/>
          </a:prstGeom>
          <a:noFill/>
          <a:ln w="9525">
            <a:noFill/>
            <a:miter lim="800000"/>
            <a:headEnd/>
            <a:tailEnd/>
          </a:ln>
          <a:effectLst/>
        </p:spPr>
        <p:txBody>
          <a:bodyPr wrap="square">
            <a:spAutoFit/>
          </a:bodyPr>
          <a:lstStyle/>
          <a:p>
            <a:pPr algn="ctr"/>
            <a:r>
              <a:rPr lang="fr-FR" sz="3600" b="1" dirty="0" err="1">
                <a:solidFill>
                  <a:schemeClr val="bg1"/>
                </a:solidFill>
              </a:rPr>
              <a:t>Congenital</a:t>
            </a:r>
            <a:r>
              <a:rPr lang="fr-FR" sz="3600" b="1" dirty="0">
                <a:solidFill>
                  <a:schemeClr val="bg1"/>
                </a:solidFill>
              </a:rPr>
              <a:t> </a:t>
            </a:r>
            <a:r>
              <a:rPr lang="fr-FR" sz="3600" b="1" dirty="0" err="1">
                <a:solidFill>
                  <a:schemeClr val="bg1"/>
                </a:solidFill>
              </a:rPr>
              <a:t>usually</a:t>
            </a:r>
            <a:r>
              <a:rPr lang="fr-FR" sz="3600" b="1" dirty="0">
                <a:solidFill>
                  <a:schemeClr val="bg1"/>
                </a:solidFill>
              </a:rPr>
              <a:t> non </a:t>
            </a:r>
            <a:r>
              <a:rPr lang="fr-FR" sz="3600" b="1" dirty="0" err="1">
                <a:solidFill>
                  <a:schemeClr val="bg1"/>
                </a:solidFill>
              </a:rPr>
              <a:t>hereditary</a:t>
            </a:r>
            <a:r>
              <a:rPr lang="fr-FR" sz="3600" b="1" dirty="0">
                <a:solidFill>
                  <a:schemeClr val="bg1"/>
                </a:solidFill>
              </a:rPr>
              <a:t> </a:t>
            </a:r>
            <a:r>
              <a:rPr lang="fr-FR" sz="3600" b="1" dirty="0" err="1">
                <a:solidFill>
                  <a:schemeClr val="bg1"/>
                </a:solidFill>
              </a:rPr>
              <a:t>rarely</a:t>
            </a:r>
            <a:r>
              <a:rPr lang="fr-FR" sz="3600" b="1" dirty="0">
                <a:solidFill>
                  <a:schemeClr val="bg1"/>
                </a:solidFill>
              </a:rPr>
              <a:t> familial but more </a:t>
            </a:r>
            <a:r>
              <a:rPr lang="fr-FR" sz="3600" b="1" dirty="0" err="1">
                <a:solidFill>
                  <a:schemeClr val="bg1"/>
                </a:solidFill>
              </a:rPr>
              <a:t>frequentely</a:t>
            </a:r>
            <a:r>
              <a:rPr lang="fr-FR" sz="3600" b="1" dirty="0">
                <a:solidFill>
                  <a:schemeClr val="bg1"/>
                </a:solidFill>
              </a:rPr>
              <a:t> </a:t>
            </a:r>
            <a:r>
              <a:rPr lang="fr-FR" sz="3600" b="1" dirty="0" err="1">
                <a:solidFill>
                  <a:schemeClr val="bg1"/>
                </a:solidFill>
              </a:rPr>
              <a:t>somatic</a:t>
            </a:r>
            <a:r>
              <a:rPr lang="fr-FR" sz="3600" b="1" dirty="0">
                <a:solidFill>
                  <a:schemeClr val="bg1"/>
                </a:solidFill>
              </a:rPr>
              <a:t> mutations  </a:t>
            </a:r>
          </a:p>
          <a:p>
            <a:pPr algn="ctr"/>
            <a:r>
              <a:rPr lang="fr-FR" sz="3600" b="1" dirty="0">
                <a:solidFill>
                  <a:schemeClr val="bg1"/>
                </a:solidFill>
              </a:rPr>
              <a:t>(</a:t>
            </a:r>
            <a:r>
              <a:rPr lang="fr-FR" sz="3600" b="1" dirty="0" err="1">
                <a:solidFill>
                  <a:schemeClr val="bg1"/>
                </a:solidFill>
              </a:rPr>
              <a:t>Dysembryogenesis</a:t>
            </a:r>
            <a:r>
              <a:rPr lang="fr-FR" sz="3600" b="1" dirty="0">
                <a:solidFill>
                  <a:schemeClr val="bg1"/>
                </a:solidFill>
              </a:rPr>
              <a:t>)</a:t>
            </a:r>
          </a:p>
          <a:p>
            <a:pPr algn="ctr"/>
            <a:r>
              <a:rPr lang="fr-FR" sz="3600" b="1" dirty="0">
                <a:solidFill>
                  <a:schemeClr val="bg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6387"/>
                                        </p:tgtEl>
                                        <p:attrNameLst>
                                          <p:attrName>style.visibility</p:attrName>
                                        </p:attrNameLst>
                                      </p:cBhvr>
                                      <p:to>
                                        <p:strVal val="visible"/>
                                      </p:to>
                                    </p:set>
                                    <p:animEffect transition="in" filter="wipe(up)">
                                      <p:cBhvr>
                                        <p:cTn id="7" dur="3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1143000" y="304800"/>
            <a:ext cx="6242050" cy="1739900"/>
          </a:xfrm>
          <a:prstGeom prst="rect">
            <a:avLst/>
          </a:prstGeom>
          <a:noFill/>
          <a:ln w="9525">
            <a:noFill/>
            <a:miter lim="800000"/>
            <a:headEnd/>
            <a:tailEnd/>
          </a:ln>
          <a:effectLst/>
        </p:spPr>
        <p:txBody>
          <a:bodyPr wrap="none">
            <a:spAutoFit/>
          </a:bodyPr>
          <a:lstStyle/>
          <a:p>
            <a:pPr algn="ctr"/>
            <a:r>
              <a:rPr lang="fr-FR" sz="3600" b="1">
                <a:solidFill>
                  <a:schemeClr val="bg1"/>
                </a:solidFill>
              </a:rPr>
              <a:t>Les malformations vasculaires </a:t>
            </a:r>
          </a:p>
          <a:p>
            <a:pPr algn="ctr"/>
            <a:r>
              <a:rPr lang="fr-FR" sz="3600" b="1">
                <a:solidFill>
                  <a:schemeClr val="bg1"/>
                </a:solidFill>
              </a:rPr>
              <a:t>=</a:t>
            </a:r>
          </a:p>
          <a:p>
            <a:pPr algn="ctr"/>
            <a:r>
              <a:rPr lang="fr-FR" sz="3600" b="1">
                <a:solidFill>
                  <a:schemeClr val="bg1"/>
                </a:solidFill>
              </a:rPr>
              <a:t> Angiodysplasies</a:t>
            </a:r>
          </a:p>
        </p:txBody>
      </p:sp>
      <p:sp>
        <p:nvSpPr>
          <p:cNvPr id="114691" name="AutoShape 3"/>
          <p:cNvSpPr>
            <a:spLocks noChangeArrowheads="1"/>
          </p:cNvSpPr>
          <p:nvPr/>
        </p:nvSpPr>
        <p:spPr bwMode="auto">
          <a:xfrm>
            <a:off x="609600" y="2667000"/>
            <a:ext cx="2225675" cy="1143000"/>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b="1">
                <a:solidFill>
                  <a:schemeClr val="bg1"/>
                </a:solidFill>
              </a:rPr>
              <a:t>Artérielles</a:t>
            </a:r>
            <a:endParaRPr lang="fr-FR"/>
          </a:p>
        </p:txBody>
      </p:sp>
      <p:sp>
        <p:nvSpPr>
          <p:cNvPr id="114692" name="AutoShape 4"/>
          <p:cNvSpPr>
            <a:spLocks noChangeArrowheads="1"/>
          </p:cNvSpPr>
          <p:nvPr/>
        </p:nvSpPr>
        <p:spPr bwMode="auto">
          <a:xfrm>
            <a:off x="609600" y="4038600"/>
            <a:ext cx="2225675" cy="114300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b="1">
                <a:solidFill>
                  <a:schemeClr val="bg1"/>
                </a:solidFill>
              </a:rPr>
              <a:t>Veineuses</a:t>
            </a:r>
            <a:endParaRPr lang="fr-FR"/>
          </a:p>
        </p:txBody>
      </p:sp>
      <p:sp>
        <p:nvSpPr>
          <p:cNvPr id="114693" name="AutoShape 5"/>
          <p:cNvSpPr>
            <a:spLocks noChangeArrowheads="1"/>
          </p:cNvSpPr>
          <p:nvPr/>
        </p:nvSpPr>
        <p:spPr bwMode="auto">
          <a:xfrm>
            <a:off x="609600" y="5334000"/>
            <a:ext cx="2225675" cy="1143000"/>
          </a:xfrm>
          <a:prstGeom prst="bevel">
            <a:avLst>
              <a:gd name="adj" fmla="val 12500"/>
            </a:avLst>
          </a:prstGeom>
          <a:solidFill>
            <a:srgbClr val="FFCC00"/>
          </a:solidFill>
          <a:ln w="9525">
            <a:solidFill>
              <a:schemeClr val="tx1"/>
            </a:solidFill>
            <a:miter lim="800000"/>
            <a:headEnd/>
            <a:tailEnd/>
          </a:ln>
          <a:effectLst/>
        </p:spPr>
        <p:txBody>
          <a:bodyPr wrap="none" anchor="ctr"/>
          <a:lstStyle/>
          <a:p>
            <a:pPr algn="ctr"/>
            <a:r>
              <a:rPr lang="fr-FR" b="1">
                <a:solidFill>
                  <a:srgbClr val="000099"/>
                </a:solidFill>
              </a:rPr>
              <a:t>Lymphatiques</a:t>
            </a:r>
            <a:endParaRPr lang="fr-FR"/>
          </a:p>
        </p:txBody>
      </p:sp>
      <p:sp>
        <p:nvSpPr>
          <p:cNvPr id="114695" name="AutoShape 7" descr="Rayures horizontales (noir/blanc)"/>
          <p:cNvSpPr>
            <a:spLocks noChangeArrowheads="1"/>
          </p:cNvSpPr>
          <p:nvPr/>
        </p:nvSpPr>
        <p:spPr bwMode="auto">
          <a:xfrm>
            <a:off x="2743200" y="3200400"/>
            <a:ext cx="2941638" cy="1066800"/>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b="1">
                <a:solidFill>
                  <a:schemeClr val="bg1"/>
                </a:solidFill>
              </a:rPr>
              <a:t>Artério-veineuses</a:t>
            </a:r>
            <a:endParaRPr lang="fr-FR"/>
          </a:p>
        </p:txBody>
      </p:sp>
      <p:sp>
        <p:nvSpPr>
          <p:cNvPr id="114699" name="AutoShape 11" descr="Rayures verticales (noir/blanc)"/>
          <p:cNvSpPr>
            <a:spLocks noChangeArrowheads="1"/>
          </p:cNvSpPr>
          <p:nvPr/>
        </p:nvSpPr>
        <p:spPr bwMode="auto">
          <a:xfrm rot="5400000">
            <a:off x="2133600" y="3162300"/>
            <a:ext cx="914400" cy="1447800"/>
          </a:xfrm>
          <a:prstGeom prst="notchedRightArrow">
            <a:avLst>
              <a:gd name="adj1" fmla="val 50000"/>
              <a:gd name="adj2" fmla="val 25000"/>
            </a:avLst>
          </a:prstGeom>
          <a:pattFill prst="dkVert">
            <a:fgClr>
              <a:srgbClr val="000099"/>
            </a:fgClr>
            <a:bgClr>
              <a:srgbClr val="FF0000"/>
            </a:bgClr>
          </a:pattFill>
          <a:ln w="38100">
            <a:solidFill>
              <a:schemeClr val="bg1"/>
            </a:solidFill>
            <a:miter lim="800000"/>
            <a:headEnd/>
            <a:tailEnd/>
          </a:ln>
          <a:effectLst/>
        </p:spPr>
        <p:txBody>
          <a:bodyPr wrap="none" anchor="ctr"/>
          <a:lstStyle/>
          <a:p>
            <a:pPr algn="ctr"/>
            <a:r>
              <a:rPr lang="fr-FR" b="1">
                <a:solidFill>
                  <a:schemeClr val="bg1"/>
                </a:solidFill>
              </a:rPr>
              <a:t>FAV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46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46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46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46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4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nimBg="1" autoUpdateAnimBg="0"/>
      <p:bldP spid="114692" grpId="0" animBg="1" autoUpdateAnimBg="0"/>
      <p:bldP spid="114693" grpId="0" animBg="1" autoUpdateAnimBg="0"/>
      <p:bldP spid="114695" grpId="0" animBg="1" autoUpdateAnimBg="0"/>
      <p:bldP spid="114699"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1143000" y="304800"/>
            <a:ext cx="6242050" cy="1739900"/>
          </a:xfrm>
          <a:prstGeom prst="rect">
            <a:avLst/>
          </a:prstGeom>
          <a:noFill/>
          <a:ln w="9525">
            <a:noFill/>
            <a:miter lim="800000"/>
            <a:headEnd/>
            <a:tailEnd/>
          </a:ln>
          <a:effectLst/>
        </p:spPr>
        <p:txBody>
          <a:bodyPr wrap="none">
            <a:spAutoFit/>
          </a:bodyPr>
          <a:lstStyle/>
          <a:p>
            <a:pPr algn="ctr"/>
            <a:r>
              <a:rPr lang="fr-FR" sz="3600" b="1">
                <a:solidFill>
                  <a:schemeClr val="bg1"/>
                </a:solidFill>
              </a:rPr>
              <a:t>Les malformations vasculaires </a:t>
            </a:r>
          </a:p>
          <a:p>
            <a:pPr algn="ctr"/>
            <a:r>
              <a:rPr lang="fr-FR" sz="3600" b="1">
                <a:solidFill>
                  <a:schemeClr val="bg1"/>
                </a:solidFill>
              </a:rPr>
              <a:t>=</a:t>
            </a:r>
          </a:p>
          <a:p>
            <a:pPr algn="ctr"/>
            <a:r>
              <a:rPr lang="fr-FR" sz="3600" b="1">
                <a:solidFill>
                  <a:schemeClr val="bg1"/>
                </a:solidFill>
              </a:rPr>
              <a:t> Angiodysplasies</a:t>
            </a:r>
          </a:p>
        </p:txBody>
      </p:sp>
      <p:sp>
        <p:nvSpPr>
          <p:cNvPr id="115715" name="AutoShape 3"/>
          <p:cNvSpPr>
            <a:spLocks noChangeArrowheads="1"/>
          </p:cNvSpPr>
          <p:nvPr/>
        </p:nvSpPr>
        <p:spPr bwMode="auto">
          <a:xfrm>
            <a:off x="228600" y="1981200"/>
            <a:ext cx="2225675" cy="1143000"/>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b="1">
                <a:solidFill>
                  <a:schemeClr val="bg1"/>
                </a:solidFill>
              </a:rPr>
              <a:t>Artérielles</a:t>
            </a:r>
          </a:p>
          <a:p>
            <a:pPr algn="ctr"/>
            <a:r>
              <a:rPr lang="fr-FR" b="1" u="sng">
                <a:solidFill>
                  <a:schemeClr val="bg1"/>
                </a:solidFill>
              </a:rPr>
              <a:t>Capillaires</a:t>
            </a:r>
            <a:endParaRPr lang="fr-FR" u="sng"/>
          </a:p>
        </p:txBody>
      </p:sp>
      <p:sp>
        <p:nvSpPr>
          <p:cNvPr id="115717" name="Rectangle 5"/>
          <p:cNvSpPr>
            <a:spLocks noChangeArrowheads="1"/>
          </p:cNvSpPr>
          <p:nvPr/>
        </p:nvSpPr>
        <p:spPr bwMode="auto">
          <a:xfrm>
            <a:off x="762000" y="3429000"/>
            <a:ext cx="4405313" cy="487363"/>
          </a:xfrm>
          <a:prstGeom prst="rect">
            <a:avLst/>
          </a:prstGeom>
          <a:noFill/>
          <a:ln w="9525">
            <a:noFill/>
            <a:miter lim="800000"/>
            <a:headEnd/>
            <a:tailEnd/>
          </a:ln>
        </p:spPr>
        <p:txBody>
          <a:bodyPr wrap="none" lIns="0" tIns="0" rIns="0" bIns="0">
            <a:spAutoFit/>
          </a:bodyPr>
          <a:lstStyle/>
          <a:p>
            <a:r>
              <a:rPr lang="fr-FR" sz="3200" b="1">
                <a:solidFill>
                  <a:schemeClr val="bg1"/>
                </a:solidFill>
              </a:rPr>
              <a:t>Méga capillaires artériels</a:t>
            </a:r>
          </a:p>
        </p:txBody>
      </p:sp>
      <p:grpSp>
        <p:nvGrpSpPr>
          <p:cNvPr id="115723" name="Group 11"/>
          <p:cNvGrpSpPr>
            <a:grpSpLocks/>
          </p:cNvGrpSpPr>
          <p:nvPr/>
        </p:nvGrpSpPr>
        <p:grpSpPr bwMode="auto">
          <a:xfrm>
            <a:off x="3200400" y="4178300"/>
            <a:ext cx="3429000" cy="1473200"/>
            <a:chOff x="2016" y="2632"/>
            <a:chExt cx="2160" cy="928"/>
          </a:xfrm>
        </p:grpSpPr>
        <p:sp>
          <p:nvSpPr>
            <p:cNvPr id="115719" name="Freeform 7"/>
            <p:cNvSpPr>
              <a:spLocks/>
            </p:cNvSpPr>
            <p:nvPr/>
          </p:nvSpPr>
          <p:spPr bwMode="auto">
            <a:xfrm>
              <a:off x="2736" y="2632"/>
              <a:ext cx="1248" cy="296"/>
            </a:xfrm>
            <a:custGeom>
              <a:avLst/>
              <a:gdLst/>
              <a:ahLst/>
              <a:cxnLst>
                <a:cxn ang="0">
                  <a:pos x="0" y="296"/>
                </a:cxn>
                <a:cxn ang="0">
                  <a:pos x="240" y="104"/>
                </a:cxn>
                <a:cxn ang="0">
                  <a:pos x="336" y="248"/>
                </a:cxn>
                <a:cxn ang="0">
                  <a:pos x="624" y="248"/>
                </a:cxn>
                <a:cxn ang="0">
                  <a:pos x="768" y="8"/>
                </a:cxn>
                <a:cxn ang="0">
                  <a:pos x="1104" y="200"/>
                </a:cxn>
                <a:cxn ang="0">
                  <a:pos x="1248" y="296"/>
                </a:cxn>
              </a:cxnLst>
              <a:rect l="0" t="0" r="r" b="b"/>
              <a:pathLst>
                <a:path w="1248" h="296">
                  <a:moveTo>
                    <a:pt x="0" y="296"/>
                  </a:moveTo>
                  <a:cubicBezTo>
                    <a:pt x="92" y="204"/>
                    <a:pt x="184" y="112"/>
                    <a:pt x="240" y="104"/>
                  </a:cubicBezTo>
                  <a:cubicBezTo>
                    <a:pt x="296" y="96"/>
                    <a:pt x="272" y="224"/>
                    <a:pt x="336" y="248"/>
                  </a:cubicBezTo>
                  <a:cubicBezTo>
                    <a:pt x="400" y="272"/>
                    <a:pt x="552" y="288"/>
                    <a:pt x="624" y="248"/>
                  </a:cubicBezTo>
                  <a:cubicBezTo>
                    <a:pt x="696" y="208"/>
                    <a:pt x="688" y="16"/>
                    <a:pt x="768" y="8"/>
                  </a:cubicBezTo>
                  <a:cubicBezTo>
                    <a:pt x="848" y="0"/>
                    <a:pt x="1024" y="152"/>
                    <a:pt x="1104" y="200"/>
                  </a:cubicBezTo>
                  <a:cubicBezTo>
                    <a:pt x="1184" y="248"/>
                    <a:pt x="1216" y="272"/>
                    <a:pt x="1248" y="296"/>
                  </a:cubicBezTo>
                </a:path>
              </a:pathLst>
            </a:custGeom>
            <a:noFill/>
            <a:ln w="76200" cmpd="sng">
              <a:solidFill>
                <a:srgbClr val="FF0000"/>
              </a:solidFill>
              <a:round/>
              <a:headEnd/>
              <a:tailEnd/>
            </a:ln>
            <a:effectLst/>
          </p:spPr>
          <p:txBody>
            <a:bodyPr wrap="none" anchor="ctr"/>
            <a:lstStyle/>
            <a:p>
              <a:endParaRPr lang="fr-FR"/>
            </a:p>
          </p:txBody>
        </p:sp>
        <p:sp>
          <p:nvSpPr>
            <p:cNvPr id="115720" name="Freeform 8"/>
            <p:cNvSpPr>
              <a:spLocks/>
            </p:cNvSpPr>
            <p:nvPr/>
          </p:nvSpPr>
          <p:spPr bwMode="auto">
            <a:xfrm>
              <a:off x="2736" y="2928"/>
              <a:ext cx="1392" cy="392"/>
            </a:xfrm>
            <a:custGeom>
              <a:avLst/>
              <a:gdLst/>
              <a:ahLst/>
              <a:cxnLst>
                <a:cxn ang="0">
                  <a:pos x="0" y="0"/>
                </a:cxn>
                <a:cxn ang="0">
                  <a:pos x="96" y="144"/>
                </a:cxn>
                <a:cxn ang="0">
                  <a:pos x="192" y="96"/>
                </a:cxn>
                <a:cxn ang="0">
                  <a:pos x="384" y="336"/>
                </a:cxn>
                <a:cxn ang="0">
                  <a:pos x="624" y="192"/>
                </a:cxn>
                <a:cxn ang="0">
                  <a:pos x="1008" y="240"/>
                </a:cxn>
                <a:cxn ang="0">
                  <a:pos x="1152" y="384"/>
                </a:cxn>
                <a:cxn ang="0">
                  <a:pos x="1392" y="288"/>
                </a:cxn>
              </a:cxnLst>
              <a:rect l="0" t="0" r="r" b="b"/>
              <a:pathLst>
                <a:path w="1392" h="392">
                  <a:moveTo>
                    <a:pt x="0" y="0"/>
                  </a:moveTo>
                  <a:cubicBezTo>
                    <a:pt x="32" y="64"/>
                    <a:pt x="64" y="128"/>
                    <a:pt x="96" y="144"/>
                  </a:cubicBezTo>
                  <a:cubicBezTo>
                    <a:pt x="128" y="160"/>
                    <a:pt x="144" y="64"/>
                    <a:pt x="192" y="96"/>
                  </a:cubicBezTo>
                  <a:cubicBezTo>
                    <a:pt x="240" y="128"/>
                    <a:pt x="312" y="320"/>
                    <a:pt x="384" y="336"/>
                  </a:cubicBezTo>
                  <a:cubicBezTo>
                    <a:pt x="456" y="352"/>
                    <a:pt x="520" y="208"/>
                    <a:pt x="624" y="192"/>
                  </a:cubicBezTo>
                  <a:cubicBezTo>
                    <a:pt x="728" y="176"/>
                    <a:pt x="920" y="208"/>
                    <a:pt x="1008" y="240"/>
                  </a:cubicBezTo>
                  <a:cubicBezTo>
                    <a:pt x="1096" y="272"/>
                    <a:pt x="1088" y="376"/>
                    <a:pt x="1152" y="384"/>
                  </a:cubicBezTo>
                  <a:cubicBezTo>
                    <a:pt x="1216" y="392"/>
                    <a:pt x="1304" y="340"/>
                    <a:pt x="1392" y="288"/>
                  </a:cubicBezTo>
                </a:path>
              </a:pathLst>
            </a:custGeom>
            <a:noFill/>
            <a:ln w="76200" cmpd="sng">
              <a:solidFill>
                <a:srgbClr val="FF0000"/>
              </a:solidFill>
              <a:round/>
              <a:headEnd/>
              <a:tailEnd/>
            </a:ln>
            <a:effectLst/>
          </p:spPr>
          <p:txBody>
            <a:bodyPr wrap="none" anchor="ctr"/>
            <a:lstStyle/>
            <a:p>
              <a:endParaRPr lang="fr-FR"/>
            </a:p>
          </p:txBody>
        </p:sp>
        <p:sp>
          <p:nvSpPr>
            <p:cNvPr id="115721" name="Freeform 9"/>
            <p:cNvSpPr>
              <a:spLocks/>
            </p:cNvSpPr>
            <p:nvPr/>
          </p:nvSpPr>
          <p:spPr bwMode="auto">
            <a:xfrm>
              <a:off x="2720" y="2928"/>
              <a:ext cx="1456" cy="632"/>
            </a:xfrm>
            <a:custGeom>
              <a:avLst/>
              <a:gdLst/>
              <a:ahLst/>
              <a:cxnLst>
                <a:cxn ang="0">
                  <a:pos x="16" y="0"/>
                </a:cxn>
                <a:cxn ang="0">
                  <a:pos x="16" y="288"/>
                </a:cxn>
                <a:cxn ang="0">
                  <a:pos x="112" y="288"/>
                </a:cxn>
                <a:cxn ang="0">
                  <a:pos x="256" y="528"/>
                </a:cxn>
                <a:cxn ang="0">
                  <a:pos x="544" y="480"/>
                </a:cxn>
                <a:cxn ang="0">
                  <a:pos x="736" y="432"/>
                </a:cxn>
                <a:cxn ang="0">
                  <a:pos x="928" y="624"/>
                </a:cxn>
                <a:cxn ang="0">
                  <a:pos x="1456" y="480"/>
                </a:cxn>
              </a:cxnLst>
              <a:rect l="0" t="0" r="r" b="b"/>
              <a:pathLst>
                <a:path w="1456" h="632">
                  <a:moveTo>
                    <a:pt x="16" y="0"/>
                  </a:moveTo>
                  <a:cubicBezTo>
                    <a:pt x="8" y="120"/>
                    <a:pt x="0" y="240"/>
                    <a:pt x="16" y="288"/>
                  </a:cubicBezTo>
                  <a:cubicBezTo>
                    <a:pt x="32" y="336"/>
                    <a:pt x="72" y="248"/>
                    <a:pt x="112" y="288"/>
                  </a:cubicBezTo>
                  <a:cubicBezTo>
                    <a:pt x="152" y="328"/>
                    <a:pt x="184" y="496"/>
                    <a:pt x="256" y="528"/>
                  </a:cubicBezTo>
                  <a:cubicBezTo>
                    <a:pt x="328" y="560"/>
                    <a:pt x="464" y="496"/>
                    <a:pt x="544" y="480"/>
                  </a:cubicBezTo>
                  <a:cubicBezTo>
                    <a:pt x="624" y="464"/>
                    <a:pt x="672" y="408"/>
                    <a:pt x="736" y="432"/>
                  </a:cubicBezTo>
                  <a:cubicBezTo>
                    <a:pt x="800" y="456"/>
                    <a:pt x="808" y="616"/>
                    <a:pt x="928" y="624"/>
                  </a:cubicBezTo>
                  <a:cubicBezTo>
                    <a:pt x="1048" y="632"/>
                    <a:pt x="1252" y="556"/>
                    <a:pt x="1456" y="480"/>
                  </a:cubicBezTo>
                </a:path>
              </a:pathLst>
            </a:custGeom>
            <a:noFill/>
            <a:ln w="76200" cmpd="sng">
              <a:solidFill>
                <a:srgbClr val="FF0000"/>
              </a:solidFill>
              <a:round/>
              <a:headEnd/>
              <a:tailEnd/>
            </a:ln>
            <a:effectLst/>
          </p:spPr>
          <p:txBody>
            <a:bodyPr wrap="none" anchor="ctr"/>
            <a:lstStyle/>
            <a:p>
              <a:endParaRPr lang="fr-FR"/>
            </a:p>
          </p:txBody>
        </p:sp>
        <p:sp>
          <p:nvSpPr>
            <p:cNvPr id="115722" name="Rectangle 10"/>
            <p:cNvSpPr>
              <a:spLocks noChangeArrowheads="1"/>
            </p:cNvSpPr>
            <p:nvPr/>
          </p:nvSpPr>
          <p:spPr bwMode="auto">
            <a:xfrm>
              <a:off x="2016" y="2880"/>
              <a:ext cx="720" cy="144"/>
            </a:xfrm>
            <a:prstGeom prst="rect">
              <a:avLst/>
            </a:prstGeom>
            <a:solidFill>
              <a:srgbClr val="FF0000"/>
            </a:solidFill>
            <a:ln w="9525">
              <a:solidFill>
                <a:srgbClr val="FF0000"/>
              </a:solidFill>
              <a:miter lim="800000"/>
              <a:headEnd/>
              <a:tailEnd/>
            </a:ln>
            <a:effectLst/>
          </p:spPr>
          <p:txBody>
            <a:bodyPr wrap="none" anchor="ctr"/>
            <a:lstStyle/>
            <a:p>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5723"/>
                                        </p:tgtEl>
                                        <p:attrNameLst>
                                          <p:attrName>style.visibility</p:attrName>
                                        </p:attrNameLst>
                                      </p:cBhvr>
                                      <p:to>
                                        <p:strVal val="visible"/>
                                      </p:to>
                                    </p:set>
                                    <p:animEffect transition="in" filter="wipe(left)">
                                      <p:cBhvr>
                                        <p:cTn id="7" dur="500"/>
                                        <p:tgtEl>
                                          <p:spTgt spid="1157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wd">
                                    <p:tmPct val="100000"/>
                                  </p:iterate>
                                  <p:childTnLst>
                                    <p:set>
                                      <p:cBhvr>
                                        <p:cTn id="11" dur="1" fill="hold">
                                          <p:stCondLst>
                                            <p:cond delay="0"/>
                                          </p:stCondLst>
                                        </p:cTn>
                                        <p:tgtEl>
                                          <p:spTgt spid="115717"/>
                                        </p:tgtEl>
                                        <p:attrNameLst>
                                          <p:attrName>style.visibility</p:attrName>
                                        </p:attrNameLst>
                                      </p:cBhvr>
                                      <p:to>
                                        <p:strVal val="visible"/>
                                      </p:to>
                                    </p:set>
                                    <p:animEffect transition="in" filter="wipe(up)">
                                      <p:cBhvr>
                                        <p:cTn id="12" dur="300"/>
                                        <p:tgtEl>
                                          <p:spTgt spid="115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M32"/>
          <p:cNvPicPr>
            <a:picLocks noChangeAspect="1" noChangeArrowheads="1"/>
          </p:cNvPicPr>
          <p:nvPr/>
        </p:nvPicPr>
        <p:blipFill>
          <a:blip r:embed="rId2" cstate="print"/>
          <a:srcRect/>
          <a:stretch>
            <a:fillRect/>
          </a:stretch>
        </p:blipFill>
        <p:spPr bwMode="auto">
          <a:xfrm>
            <a:off x="2514600" y="381000"/>
            <a:ext cx="4462463" cy="6477000"/>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1143000" y="304800"/>
            <a:ext cx="6242050" cy="1739900"/>
          </a:xfrm>
          <a:prstGeom prst="rect">
            <a:avLst/>
          </a:prstGeom>
          <a:noFill/>
          <a:ln w="9525">
            <a:noFill/>
            <a:miter lim="800000"/>
            <a:headEnd/>
            <a:tailEnd/>
          </a:ln>
          <a:effectLst/>
        </p:spPr>
        <p:txBody>
          <a:bodyPr wrap="none">
            <a:spAutoFit/>
          </a:bodyPr>
          <a:lstStyle/>
          <a:p>
            <a:pPr algn="ctr"/>
            <a:r>
              <a:rPr lang="fr-FR" sz="3600" b="1">
                <a:solidFill>
                  <a:schemeClr val="bg1"/>
                </a:solidFill>
              </a:rPr>
              <a:t>Les malformations vasculaires </a:t>
            </a:r>
          </a:p>
          <a:p>
            <a:pPr algn="ctr"/>
            <a:r>
              <a:rPr lang="fr-FR" sz="3600" b="1">
                <a:solidFill>
                  <a:schemeClr val="bg1"/>
                </a:solidFill>
              </a:rPr>
              <a:t>=</a:t>
            </a:r>
          </a:p>
          <a:p>
            <a:pPr algn="ctr"/>
            <a:r>
              <a:rPr lang="fr-FR" sz="3600" b="1">
                <a:solidFill>
                  <a:schemeClr val="bg1"/>
                </a:solidFill>
              </a:rPr>
              <a:t> Angiodysplasies</a:t>
            </a:r>
          </a:p>
        </p:txBody>
      </p:sp>
      <p:sp>
        <p:nvSpPr>
          <p:cNvPr id="116739" name="AutoShape 3"/>
          <p:cNvSpPr>
            <a:spLocks noChangeArrowheads="1"/>
          </p:cNvSpPr>
          <p:nvPr/>
        </p:nvSpPr>
        <p:spPr bwMode="auto">
          <a:xfrm>
            <a:off x="228600" y="1981200"/>
            <a:ext cx="2225675" cy="1143000"/>
          </a:xfrm>
          <a:prstGeom prst="bevel">
            <a:avLst>
              <a:gd name="adj" fmla="val 12500"/>
            </a:avLst>
          </a:prstGeom>
          <a:solidFill>
            <a:srgbClr val="FF0000"/>
          </a:solidFill>
          <a:ln w="9525">
            <a:solidFill>
              <a:schemeClr val="tx1"/>
            </a:solidFill>
            <a:miter lim="800000"/>
            <a:headEnd/>
            <a:tailEnd/>
          </a:ln>
          <a:effectLst/>
        </p:spPr>
        <p:txBody>
          <a:bodyPr wrap="none" anchor="ctr"/>
          <a:lstStyle/>
          <a:p>
            <a:pPr algn="ctr"/>
            <a:r>
              <a:rPr lang="fr-FR" b="1">
                <a:solidFill>
                  <a:schemeClr val="bg1"/>
                </a:solidFill>
              </a:rPr>
              <a:t>Artérielles</a:t>
            </a:r>
          </a:p>
          <a:p>
            <a:pPr algn="ctr"/>
            <a:r>
              <a:rPr lang="fr-FR" b="1" u="sng">
                <a:solidFill>
                  <a:schemeClr val="bg1"/>
                </a:solidFill>
              </a:rPr>
              <a:t>Tronculaires</a:t>
            </a:r>
            <a:endParaRPr lang="fr-FR"/>
          </a:p>
        </p:txBody>
      </p:sp>
      <p:sp>
        <p:nvSpPr>
          <p:cNvPr id="116740" name="Rectangle 4"/>
          <p:cNvSpPr>
            <a:spLocks noChangeArrowheads="1"/>
          </p:cNvSpPr>
          <p:nvPr/>
        </p:nvSpPr>
        <p:spPr bwMode="auto">
          <a:xfrm>
            <a:off x="609600" y="3482975"/>
            <a:ext cx="7086600" cy="3016250"/>
          </a:xfrm>
          <a:prstGeom prst="rect">
            <a:avLst/>
          </a:prstGeom>
          <a:noFill/>
          <a:ln w="9525">
            <a:noFill/>
            <a:miter lim="800000"/>
            <a:headEnd/>
            <a:tailEnd/>
          </a:ln>
          <a:effectLst/>
        </p:spPr>
        <p:txBody>
          <a:bodyPr>
            <a:spAutoFit/>
          </a:bodyPr>
          <a:lstStyle/>
          <a:p>
            <a:r>
              <a:rPr lang="fr-FR" sz="3200">
                <a:solidFill>
                  <a:schemeClr val="bg1"/>
                </a:solidFill>
              </a:rPr>
              <a:t>Hypoplasies, </a:t>
            </a:r>
          </a:p>
          <a:p>
            <a:r>
              <a:rPr lang="fr-FR" sz="3200">
                <a:solidFill>
                  <a:schemeClr val="bg1"/>
                </a:solidFill>
              </a:rPr>
              <a:t>Coarctations, </a:t>
            </a:r>
          </a:p>
          <a:p>
            <a:r>
              <a:rPr lang="fr-FR" sz="3200">
                <a:solidFill>
                  <a:schemeClr val="bg1"/>
                </a:solidFill>
              </a:rPr>
              <a:t>Aplasies , </a:t>
            </a:r>
          </a:p>
          <a:p>
            <a:r>
              <a:rPr lang="fr-FR" sz="3200">
                <a:solidFill>
                  <a:schemeClr val="bg1"/>
                </a:solidFill>
              </a:rPr>
              <a:t>Mégadolichoartères </a:t>
            </a:r>
          </a:p>
          <a:p>
            <a:r>
              <a:rPr lang="fr-FR" sz="3200">
                <a:solidFill>
                  <a:schemeClr val="bg1"/>
                </a:solidFill>
              </a:rPr>
              <a:t>Anevrysmes vestigiaux</a:t>
            </a:r>
          </a:p>
          <a:p>
            <a:r>
              <a:rPr lang="fr-FR" sz="3200">
                <a:solidFill>
                  <a:schemeClr val="bg1"/>
                </a:solidFill>
              </a:rPr>
              <a:t>Dysplasies fibro-musculaires</a:t>
            </a:r>
          </a:p>
        </p:txBody>
      </p:sp>
      <p:sp>
        <p:nvSpPr>
          <p:cNvPr id="116741" name="Freeform 5"/>
          <p:cNvSpPr>
            <a:spLocks/>
          </p:cNvSpPr>
          <p:nvPr/>
        </p:nvSpPr>
        <p:spPr bwMode="auto">
          <a:xfrm>
            <a:off x="3352800" y="3581400"/>
            <a:ext cx="2819400" cy="457200"/>
          </a:xfrm>
          <a:custGeom>
            <a:avLst/>
            <a:gdLst/>
            <a:ahLst/>
            <a:cxnLst>
              <a:cxn ang="0">
                <a:pos x="0" y="48"/>
              </a:cxn>
              <a:cxn ang="0">
                <a:pos x="0" y="288"/>
              </a:cxn>
              <a:cxn ang="0">
                <a:pos x="240" y="288"/>
              </a:cxn>
              <a:cxn ang="0">
                <a:pos x="432" y="192"/>
              </a:cxn>
              <a:cxn ang="0">
                <a:pos x="1200" y="192"/>
              </a:cxn>
              <a:cxn ang="0">
                <a:pos x="1488" y="288"/>
              </a:cxn>
              <a:cxn ang="0">
                <a:pos x="1776" y="240"/>
              </a:cxn>
              <a:cxn ang="0">
                <a:pos x="1776" y="48"/>
              </a:cxn>
              <a:cxn ang="0">
                <a:pos x="1296" y="48"/>
              </a:cxn>
              <a:cxn ang="0">
                <a:pos x="1200" y="144"/>
              </a:cxn>
              <a:cxn ang="0">
                <a:pos x="480" y="144"/>
              </a:cxn>
              <a:cxn ang="0">
                <a:pos x="336" y="0"/>
              </a:cxn>
              <a:cxn ang="0">
                <a:pos x="0" y="0"/>
              </a:cxn>
            </a:cxnLst>
            <a:rect l="0" t="0" r="r" b="b"/>
            <a:pathLst>
              <a:path w="1776" h="288">
                <a:moveTo>
                  <a:pt x="0" y="48"/>
                </a:moveTo>
                <a:lnTo>
                  <a:pt x="0" y="288"/>
                </a:lnTo>
                <a:lnTo>
                  <a:pt x="240" y="288"/>
                </a:lnTo>
                <a:lnTo>
                  <a:pt x="432" y="192"/>
                </a:lnTo>
                <a:lnTo>
                  <a:pt x="1200" y="192"/>
                </a:lnTo>
                <a:lnTo>
                  <a:pt x="1488" y="288"/>
                </a:lnTo>
                <a:lnTo>
                  <a:pt x="1776" y="240"/>
                </a:lnTo>
                <a:lnTo>
                  <a:pt x="1776" y="48"/>
                </a:lnTo>
                <a:lnTo>
                  <a:pt x="1296" y="48"/>
                </a:lnTo>
                <a:lnTo>
                  <a:pt x="1200" y="144"/>
                </a:lnTo>
                <a:lnTo>
                  <a:pt x="480" y="144"/>
                </a:lnTo>
                <a:lnTo>
                  <a:pt x="336" y="0"/>
                </a:lnTo>
                <a:lnTo>
                  <a:pt x="0" y="0"/>
                </a:lnTo>
              </a:path>
            </a:pathLst>
          </a:custGeom>
          <a:solidFill>
            <a:srgbClr val="FF0000"/>
          </a:solidFill>
          <a:ln w="9525">
            <a:solidFill>
              <a:schemeClr val="tx1"/>
            </a:solidFill>
            <a:round/>
            <a:headEnd/>
            <a:tailEnd/>
          </a:ln>
          <a:effectLst/>
        </p:spPr>
        <p:txBody>
          <a:bodyPr wrap="none" anchor="ctr"/>
          <a:lstStyle/>
          <a:p>
            <a:endParaRPr lang="fr-FR"/>
          </a:p>
        </p:txBody>
      </p:sp>
      <p:sp>
        <p:nvSpPr>
          <p:cNvPr id="116742" name="Freeform 6"/>
          <p:cNvSpPr>
            <a:spLocks/>
          </p:cNvSpPr>
          <p:nvPr/>
        </p:nvSpPr>
        <p:spPr bwMode="auto">
          <a:xfrm>
            <a:off x="3352800" y="4191000"/>
            <a:ext cx="2895600" cy="381000"/>
          </a:xfrm>
          <a:custGeom>
            <a:avLst/>
            <a:gdLst/>
            <a:ahLst/>
            <a:cxnLst>
              <a:cxn ang="0">
                <a:pos x="0" y="240"/>
              </a:cxn>
              <a:cxn ang="0">
                <a:pos x="720" y="240"/>
              </a:cxn>
              <a:cxn ang="0">
                <a:pos x="720" y="144"/>
              </a:cxn>
              <a:cxn ang="0">
                <a:pos x="816" y="144"/>
              </a:cxn>
              <a:cxn ang="0">
                <a:pos x="816" y="240"/>
              </a:cxn>
              <a:cxn ang="0">
                <a:pos x="1824" y="240"/>
              </a:cxn>
              <a:cxn ang="0">
                <a:pos x="1776" y="48"/>
              </a:cxn>
              <a:cxn ang="0">
                <a:pos x="864" y="48"/>
              </a:cxn>
              <a:cxn ang="0">
                <a:pos x="864" y="96"/>
              </a:cxn>
              <a:cxn ang="0">
                <a:pos x="768" y="96"/>
              </a:cxn>
              <a:cxn ang="0">
                <a:pos x="768" y="0"/>
              </a:cxn>
              <a:cxn ang="0">
                <a:pos x="48" y="0"/>
              </a:cxn>
              <a:cxn ang="0">
                <a:pos x="48" y="240"/>
              </a:cxn>
            </a:cxnLst>
            <a:rect l="0" t="0" r="r" b="b"/>
            <a:pathLst>
              <a:path w="1824" h="240">
                <a:moveTo>
                  <a:pt x="0" y="240"/>
                </a:moveTo>
                <a:lnTo>
                  <a:pt x="720" y="240"/>
                </a:lnTo>
                <a:lnTo>
                  <a:pt x="720" y="144"/>
                </a:lnTo>
                <a:lnTo>
                  <a:pt x="816" y="144"/>
                </a:lnTo>
                <a:lnTo>
                  <a:pt x="816" y="240"/>
                </a:lnTo>
                <a:lnTo>
                  <a:pt x="1824" y="240"/>
                </a:lnTo>
                <a:lnTo>
                  <a:pt x="1776" y="48"/>
                </a:lnTo>
                <a:lnTo>
                  <a:pt x="864" y="48"/>
                </a:lnTo>
                <a:lnTo>
                  <a:pt x="864" y="96"/>
                </a:lnTo>
                <a:lnTo>
                  <a:pt x="768" y="96"/>
                </a:lnTo>
                <a:lnTo>
                  <a:pt x="768" y="0"/>
                </a:lnTo>
                <a:lnTo>
                  <a:pt x="48" y="0"/>
                </a:lnTo>
                <a:lnTo>
                  <a:pt x="48" y="240"/>
                </a:lnTo>
              </a:path>
            </a:pathLst>
          </a:custGeom>
          <a:solidFill>
            <a:srgbClr val="FF0000"/>
          </a:solidFill>
          <a:ln w="9525">
            <a:solidFill>
              <a:schemeClr val="tx1"/>
            </a:solidFill>
            <a:round/>
            <a:headEnd/>
            <a:tailEnd/>
          </a:ln>
          <a:effectLst/>
        </p:spPr>
        <p:txBody>
          <a:bodyPr wrap="none" anchor="ctr"/>
          <a:lstStyle/>
          <a:p>
            <a:endParaRPr lang="fr-FR"/>
          </a:p>
        </p:txBody>
      </p:sp>
      <p:sp>
        <p:nvSpPr>
          <p:cNvPr id="116743" name="Freeform 7"/>
          <p:cNvSpPr>
            <a:spLocks/>
          </p:cNvSpPr>
          <p:nvPr/>
        </p:nvSpPr>
        <p:spPr bwMode="auto">
          <a:xfrm>
            <a:off x="4114800" y="5041900"/>
            <a:ext cx="1917700" cy="596900"/>
          </a:xfrm>
          <a:custGeom>
            <a:avLst/>
            <a:gdLst/>
            <a:ahLst/>
            <a:cxnLst>
              <a:cxn ang="0">
                <a:pos x="0" y="232"/>
              </a:cxn>
              <a:cxn ang="0">
                <a:pos x="192" y="40"/>
              </a:cxn>
              <a:cxn ang="0">
                <a:pos x="432" y="40"/>
              </a:cxn>
              <a:cxn ang="0">
                <a:pos x="576" y="232"/>
              </a:cxn>
              <a:cxn ang="0">
                <a:pos x="768" y="232"/>
              </a:cxn>
              <a:cxn ang="0">
                <a:pos x="912" y="40"/>
              </a:cxn>
              <a:cxn ang="0">
                <a:pos x="1152" y="40"/>
              </a:cxn>
              <a:cxn ang="0">
                <a:pos x="1200" y="280"/>
              </a:cxn>
              <a:cxn ang="0">
                <a:pos x="1104" y="280"/>
              </a:cxn>
              <a:cxn ang="0">
                <a:pos x="1104" y="136"/>
              </a:cxn>
              <a:cxn ang="0">
                <a:pos x="960" y="136"/>
              </a:cxn>
              <a:cxn ang="0">
                <a:pos x="912" y="280"/>
              </a:cxn>
              <a:cxn ang="0">
                <a:pos x="720" y="376"/>
              </a:cxn>
              <a:cxn ang="0">
                <a:pos x="480" y="280"/>
              </a:cxn>
              <a:cxn ang="0">
                <a:pos x="336" y="136"/>
              </a:cxn>
              <a:cxn ang="0">
                <a:pos x="288" y="136"/>
              </a:cxn>
              <a:cxn ang="0">
                <a:pos x="96" y="280"/>
              </a:cxn>
              <a:cxn ang="0">
                <a:pos x="0" y="184"/>
              </a:cxn>
            </a:cxnLst>
            <a:rect l="0" t="0" r="r" b="b"/>
            <a:pathLst>
              <a:path w="1208" h="376">
                <a:moveTo>
                  <a:pt x="0" y="232"/>
                </a:moveTo>
                <a:cubicBezTo>
                  <a:pt x="60" y="152"/>
                  <a:pt x="120" y="72"/>
                  <a:pt x="192" y="40"/>
                </a:cubicBezTo>
                <a:cubicBezTo>
                  <a:pt x="264" y="8"/>
                  <a:pt x="368" y="8"/>
                  <a:pt x="432" y="40"/>
                </a:cubicBezTo>
                <a:cubicBezTo>
                  <a:pt x="496" y="72"/>
                  <a:pt x="520" y="200"/>
                  <a:pt x="576" y="232"/>
                </a:cubicBezTo>
                <a:cubicBezTo>
                  <a:pt x="632" y="264"/>
                  <a:pt x="712" y="264"/>
                  <a:pt x="768" y="232"/>
                </a:cubicBezTo>
                <a:cubicBezTo>
                  <a:pt x="824" y="200"/>
                  <a:pt x="848" y="72"/>
                  <a:pt x="912" y="40"/>
                </a:cubicBezTo>
                <a:cubicBezTo>
                  <a:pt x="976" y="8"/>
                  <a:pt x="1104" y="0"/>
                  <a:pt x="1152" y="40"/>
                </a:cubicBezTo>
                <a:cubicBezTo>
                  <a:pt x="1200" y="80"/>
                  <a:pt x="1208" y="240"/>
                  <a:pt x="1200" y="280"/>
                </a:cubicBezTo>
                <a:cubicBezTo>
                  <a:pt x="1192" y="320"/>
                  <a:pt x="1120" y="304"/>
                  <a:pt x="1104" y="280"/>
                </a:cubicBezTo>
                <a:cubicBezTo>
                  <a:pt x="1088" y="256"/>
                  <a:pt x="1128" y="160"/>
                  <a:pt x="1104" y="136"/>
                </a:cubicBezTo>
                <a:cubicBezTo>
                  <a:pt x="1080" y="112"/>
                  <a:pt x="992" y="112"/>
                  <a:pt x="960" y="136"/>
                </a:cubicBezTo>
                <a:cubicBezTo>
                  <a:pt x="928" y="160"/>
                  <a:pt x="952" y="240"/>
                  <a:pt x="912" y="280"/>
                </a:cubicBezTo>
                <a:cubicBezTo>
                  <a:pt x="872" y="320"/>
                  <a:pt x="792" y="376"/>
                  <a:pt x="720" y="376"/>
                </a:cubicBezTo>
                <a:cubicBezTo>
                  <a:pt x="648" y="376"/>
                  <a:pt x="544" y="320"/>
                  <a:pt x="480" y="280"/>
                </a:cubicBezTo>
                <a:cubicBezTo>
                  <a:pt x="416" y="240"/>
                  <a:pt x="368" y="160"/>
                  <a:pt x="336" y="136"/>
                </a:cubicBezTo>
                <a:cubicBezTo>
                  <a:pt x="304" y="112"/>
                  <a:pt x="328" y="112"/>
                  <a:pt x="288" y="136"/>
                </a:cubicBezTo>
                <a:cubicBezTo>
                  <a:pt x="248" y="160"/>
                  <a:pt x="144" y="272"/>
                  <a:pt x="96" y="280"/>
                </a:cubicBezTo>
                <a:cubicBezTo>
                  <a:pt x="48" y="288"/>
                  <a:pt x="24" y="236"/>
                  <a:pt x="0" y="184"/>
                </a:cubicBezTo>
              </a:path>
            </a:pathLst>
          </a:custGeom>
          <a:solidFill>
            <a:srgbClr val="FF0000"/>
          </a:solidFill>
          <a:ln w="9525">
            <a:solidFill>
              <a:schemeClr val="tx1"/>
            </a:solidFill>
            <a:round/>
            <a:headEnd/>
            <a:tailEnd/>
          </a:ln>
          <a:effectLst/>
        </p:spPr>
        <p:txBody>
          <a:bodyPr wrap="none" anchor="ctr"/>
          <a:lstStyle/>
          <a:p>
            <a:endParaRPr lang="fr-FR"/>
          </a:p>
        </p:txBody>
      </p:sp>
      <p:sp>
        <p:nvSpPr>
          <p:cNvPr id="116744" name="Freeform 8"/>
          <p:cNvSpPr>
            <a:spLocks/>
          </p:cNvSpPr>
          <p:nvPr/>
        </p:nvSpPr>
        <p:spPr bwMode="auto">
          <a:xfrm>
            <a:off x="4572000" y="5638800"/>
            <a:ext cx="990600" cy="381000"/>
          </a:xfrm>
          <a:custGeom>
            <a:avLst/>
            <a:gdLst/>
            <a:ahLst/>
            <a:cxnLst>
              <a:cxn ang="0">
                <a:pos x="48" y="144"/>
              </a:cxn>
              <a:cxn ang="0">
                <a:pos x="288" y="144"/>
              </a:cxn>
              <a:cxn ang="0">
                <a:pos x="288" y="96"/>
              </a:cxn>
              <a:cxn ang="0">
                <a:pos x="240" y="48"/>
              </a:cxn>
              <a:cxn ang="0">
                <a:pos x="240" y="0"/>
              </a:cxn>
              <a:cxn ang="0">
                <a:pos x="336" y="0"/>
              </a:cxn>
              <a:cxn ang="0">
                <a:pos x="384" y="48"/>
              </a:cxn>
              <a:cxn ang="0">
                <a:pos x="336" y="96"/>
              </a:cxn>
              <a:cxn ang="0">
                <a:pos x="336" y="144"/>
              </a:cxn>
              <a:cxn ang="0">
                <a:pos x="624" y="144"/>
              </a:cxn>
              <a:cxn ang="0">
                <a:pos x="576" y="240"/>
              </a:cxn>
              <a:cxn ang="0">
                <a:pos x="0" y="240"/>
              </a:cxn>
              <a:cxn ang="0">
                <a:pos x="0" y="144"/>
              </a:cxn>
              <a:cxn ang="0">
                <a:pos x="96" y="144"/>
              </a:cxn>
            </a:cxnLst>
            <a:rect l="0" t="0" r="r" b="b"/>
            <a:pathLst>
              <a:path w="624" h="240">
                <a:moveTo>
                  <a:pt x="48" y="144"/>
                </a:moveTo>
                <a:lnTo>
                  <a:pt x="288" y="144"/>
                </a:lnTo>
                <a:lnTo>
                  <a:pt x="288" y="96"/>
                </a:lnTo>
                <a:lnTo>
                  <a:pt x="240" y="48"/>
                </a:lnTo>
                <a:lnTo>
                  <a:pt x="240" y="0"/>
                </a:lnTo>
                <a:lnTo>
                  <a:pt x="336" y="0"/>
                </a:lnTo>
                <a:lnTo>
                  <a:pt x="384" y="48"/>
                </a:lnTo>
                <a:lnTo>
                  <a:pt x="336" y="96"/>
                </a:lnTo>
                <a:lnTo>
                  <a:pt x="336" y="144"/>
                </a:lnTo>
                <a:lnTo>
                  <a:pt x="624" y="144"/>
                </a:lnTo>
                <a:lnTo>
                  <a:pt x="576" y="240"/>
                </a:lnTo>
                <a:lnTo>
                  <a:pt x="0" y="240"/>
                </a:lnTo>
                <a:lnTo>
                  <a:pt x="0" y="144"/>
                </a:lnTo>
                <a:lnTo>
                  <a:pt x="96" y="144"/>
                </a:lnTo>
              </a:path>
            </a:pathLst>
          </a:custGeom>
          <a:solidFill>
            <a:srgbClr val="FF0000"/>
          </a:solidFill>
          <a:ln w="9525">
            <a:solidFill>
              <a:schemeClr val="tx1"/>
            </a:solidFill>
            <a:round/>
            <a:headEnd/>
            <a:tailEnd/>
          </a:ln>
          <a:effectLst/>
        </p:spPr>
        <p:txBody>
          <a:bodyPr wrap="none" anchor="ctr"/>
          <a:lstStyle/>
          <a:p>
            <a:endParaRPr lang="fr-FR"/>
          </a:p>
        </p:txBody>
      </p:sp>
      <p:sp>
        <p:nvSpPr>
          <p:cNvPr id="116745" name="Freeform 9"/>
          <p:cNvSpPr>
            <a:spLocks/>
          </p:cNvSpPr>
          <p:nvPr/>
        </p:nvSpPr>
        <p:spPr bwMode="auto">
          <a:xfrm>
            <a:off x="5410200" y="6172200"/>
            <a:ext cx="914400" cy="152400"/>
          </a:xfrm>
          <a:custGeom>
            <a:avLst/>
            <a:gdLst/>
            <a:ahLst/>
            <a:cxnLst>
              <a:cxn ang="0">
                <a:pos x="48" y="48"/>
              </a:cxn>
              <a:cxn ang="0">
                <a:pos x="96" y="0"/>
              </a:cxn>
              <a:cxn ang="0">
                <a:pos x="96" y="48"/>
              </a:cxn>
              <a:cxn ang="0">
                <a:pos x="144" y="0"/>
              </a:cxn>
              <a:cxn ang="0">
                <a:pos x="144" y="48"/>
              </a:cxn>
              <a:cxn ang="0">
                <a:pos x="192" y="0"/>
              </a:cxn>
              <a:cxn ang="0">
                <a:pos x="192" y="48"/>
              </a:cxn>
              <a:cxn ang="0">
                <a:pos x="240" y="0"/>
              </a:cxn>
              <a:cxn ang="0">
                <a:pos x="288" y="48"/>
              </a:cxn>
              <a:cxn ang="0">
                <a:pos x="288" y="0"/>
              </a:cxn>
              <a:cxn ang="0">
                <a:pos x="336" y="48"/>
              </a:cxn>
              <a:cxn ang="0">
                <a:pos x="576" y="48"/>
              </a:cxn>
              <a:cxn ang="0">
                <a:pos x="576" y="96"/>
              </a:cxn>
              <a:cxn ang="0">
                <a:pos x="336" y="96"/>
              </a:cxn>
              <a:cxn ang="0">
                <a:pos x="288" y="96"/>
              </a:cxn>
              <a:cxn ang="0">
                <a:pos x="240" y="48"/>
              </a:cxn>
              <a:cxn ang="0">
                <a:pos x="240" y="96"/>
              </a:cxn>
              <a:cxn ang="0">
                <a:pos x="192" y="96"/>
              </a:cxn>
              <a:cxn ang="0">
                <a:pos x="144" y="96"/>
              </a:cxn>
              <a:cxn ang="0">
                <a:pos x="144" y="48"/>
              </a:cxn>
              <a:cxn ang="0">
                <a:pos x="96" y="96"/>
              </a:cxn>
              <a:cxn ang="0">
                <a:pos x="48" y="96"/>
              </a:cxn>
              <a:cxn ang="0">
                <a:pos x="0" y="96"/>
              </a:cxn>
              <a:cxn ang="0">
                <a:pos x="0" y="48"/>
              </a:cxn>
              <a:cxn ang="0">
                <a:pos x="48" y="48"/>
              </a:cxn>
            </a:cxnLst>
            <a:rect l="0" t="0" r="r" b="b"/>
            <a:pathLst>
              <a:path w="576" h="96">
                <a:moveTo>
                  <a:pt x="48" y="48"/>
                </a:moveTo>
                <a:lnTo>
                  <a:pt x="96" y="0"/>
                </a:lnTo>
                <a:lnTo>
                  <a:pt x="96" y="48"/>
                </a:lnTo>
                <a:lnTo>
                  <a:pt x="144" y="0"/>
                </a:lnTo>
                <a:lnTo>
                  <a:pt x="144" y="48"/>
                </a:lnTo>
                <a:lnTo>
                  <a:pt x="192" y="0"/>
                </a:lnTo>
                <a:lnTo>
                  <a:pt x="192" y="48"/>
                </a:lnTo>
                <a:lnTo>
                  <a:pt x="240" y="0"/>
                </a:lnTo>
                <a:lnTo>
                  <a:pt x="288" y="48"/>
                </a:lnTo>
                <a:lnTo>
                  <a:pt x="288" y="0"/>
                </a:lnTo>
                <a:lnTo>
                  <a:pt x="336" y="48"/>
                </a:lnTo>
                <a:lnTo>
                  <a:pt x="576" y="48"/>
                </a:lnTo>
                <a:lnTo>
                  <a:pt x="576" y="96"/>
                </a:lnTo>
                <a:lnTo>
                  <a:pt x="336" y="96"/>
                </a:lnTo>
                <a:lnTo>
                  <a:pt x="288" y="96"/>
                </a:lnTo>
                <a:lnTo>
                  <a:pt x="240" y="48"/>
                </a:lnTo>
                <a:lnTo>
                  <a:pt x="240" y="96"/>
                </a:lnTo>
                <a:lnTo>
                  <a:pt x="192" y="96"/>
                </a:lnTo>
                <a:lnTo>
                  <a:pt x="144" y="96"/>
                </a:lnTo>
                <a:lnTo>
                  <a:pt x="144" y="48"/>
                </a:lnTo>
                <a:lnTo>
                  <a:pt x="96" y="96"/>
                </a:lnTo>
                <a:lnTo>
                  <a:pt x="48" y="96"/>
                </a:lnTo>
                <a:lnTo>
                  <a:pt x="0" y="96"/>
                </a:lnTo>
                <a:lnTo>
                  <a:pt x="0" y="48"/>
                </a:lnTo>
                <a:lnTo>
                  <a:pt x="48" y="48"/>
                </a:lnTo>
                <a:close/>
              </a:path>
            </a:pathLst>
          </a:custGeom>
          <a:solidFill>
            <a:srgbClr val="FF0000"/>
          </a:solidFill>
          <a:ln w="9525">
            <a:solidFill>
              <a:schemeClr val="tx1"/>
            </a:solidFill>
            <a:round/>
            <a:headEnd/>
            <a:tailEnd/>
          </a:ln>
          <a:effectLst/>
        </p:spPr>
        <p:txBody>
          <a:bodyPr wrap="none" anchor="ctr"/>
          <a:lstStyle/>
          <a:p>
            <a:endParaRPr lang="fr-FR"/>
          </a:p>
        </p:txBody>
      </p:sp>
      <p:grpSp>
        <p:nvGrpSpPr>
          <p:cNvPr id="116746" name="Group 10"/>
          <p:cNvGrpSpPr>
            <a:grpSpLocks/>
          </p:cNvGrpSpPr>
          <p:nvPr/>
        </p:nvGrpSpPr>
        <p:grpSpPr bwMode="auto">
          <a:xfrm>
            <a:off x="3352800" y="4724400"/>
            <a:ext cx="2819400" cy="228600"/>
            <a:chOff x="2112" y="2976"/>
            <a:chExt cx="1776" cy="144"/>
          </a:xfrm>
        </p:grpSpPr>
        <p:sp>
          <p:nvSpPr>
            <p:cNvPr id="116747" name="Rectangle 11"/>
            <p:cNvSpPr>
              <a:spLocks noChangeArrowheads="1"/>
            </p:cNvSpPr>
            <p:nvPr/>
          </p:nvSpPr>
          <p:spPr bwMode="auto">
            <a:xfrm>
              <a:off x="2112" y="2976"/>
              <a:ext cx="336" cy="144"/>
            </a:xfrm>
            <a:prstGeom prst="rect">
              <a:avLst/>
            </a:prstGeom>
            <a:solidFill>
              <a:srgbClr val="FF0000"/>
            </a:solidFill>
            <a:ln w="9525">
              <a:solidFill>
                <a:schemeClr val="tx1"/>
              </a:solidFill>
              <a:miter lim="800000"/>
              <a:headEnd/>
              <a:tailEnd/>
            </a:ln>
            <a:effectLst/>
          </p:spPr>
          <p:txBody>
            <a:bodyPr wrap="none" anchor="ctr"/>
            <a:lstStyle/>
            <a:p>
              <a:endParaRPr lang="fr-FR"/>
            </a:p>
          </p:txBody>
        </p:sp>
        <p:sp>
          <p:nvSpPr>
            <p:cNvPr id="116748" name="Rectangle 12"/>
            <p:cNvSpPr>
              <a:spLocks noChangeArrowheads="1"/>
            </p:cNvSpPr>
            <p:nvPr/>
          </p:nvSpPr>
          <p:spPr bwMode="auto">
            <a:xfrm>
              <a:off x="3552" y="2976"/>
              <a:ext cx="336" cy="144"/>
            </a:xfrm>
            <a:prstGeom prst="rect">
              <a:avLst/>
            </a:prstGeom>
            <a:solidFill>
              <a:srgbClr val="FF0000"/>
            </a:solidFill>
            <a:ln w="9525">
              <a:solidFill>
                <a:schemeClr val="tx1"/>
              </a:solidFill>
              <a:miter lim="800000"/>
              <a:headEnd/>
              <a:tailEnd/>
            </a:ln>
            <a:effectLst/>
          </p:spPr>
          <p:txBody>
            <a:bodyPr wrap="none" anchor="ctr"/>
            <a:lstStyle/>
            <a:p>
              <a:endParaRPr lang="fr-FR"/>
            </a:p>
          </p:txBody>
        </p:sp>
        <p:sp>
          <p:nvSpPr>
            <p:cNvPr id="116749" name="Rectangle 13"/>
            <p:cNvSpPr>
              <a:spLocks noChangeArrowheads="1"/>
            </p:cNvSpPr>
            <p:nvPr/>
          </p:nvSpPr>
          <p:spPr bwMode="auto">
            <a:xfrm>
              <a:off x="2448" y="2976"/>
              <a:ext cx="1104" cy="144"/>
            </a:xfrm>
            <a:prstGeom prst="rect">
              <a:avLst/>
            </a:prstGeom>
            <a:solidFill>
              <a:schemeClr val="accent2"/>
            </a:solidFill>
            <a:ln w="9525">
              <a:solidFill>
                <a:schemeClr val="tx1"/>
              </a:solidFill>
              <a:prstDash val="dash"/>
              <a:miter lim="800000"/>
              <a:headEnd/>
              <a:tailEnd/>
            </a:ln>
            <a:effectLst/>
          </p:spPr>
          <p:txBody>
            <a:bodyPr wrap="none" anchor="ctr"/>
            <a:lstStyle/>
            <a:p>
              <a:endParaRPr lang="fr-FR"/>
            </a:p>
          </p:txBody>
        </p:sp>
      </p:grpSp>
      <p:sp>
        <p:nvSpPr>
          <p:cNvPr id="116752" name="Text Box 16"/>
          <p:cNvSpPr txBox="1">
            <a:spLocks noChangeArrowheads="1"/>
          </p:cNvSpPr>
          <p:nvPr/>
        </p:nvSpPr>
        <p:spPr bwMode="auto">
          <a:xfrm>
            <a:off x="5943600" y="3733800"/>
            <a:ext cx="3125788" cy="2530475"/>
          </a:xfrm>
          <a:prstGeom prst="rect">
            <a:avLst/>
          </a:prstGeom>
          <a:noFill/>
          <a:ln w="9525">
            <a:noFill/>
            <a:miter lim="800000"/>
            <a:headEnd/>
            <a:tailEnd/>
          </a:ln>
          <a:effectLst/>
        </p:spPr>
        <p:txBody>
          <a:bodyPr wrap="none">
            <a:spAutoFit/>
          </a:bodyPr>
          <a:lstStyle/>
          <a:p>
            <a:pPr algn="ctr"/>
            <a:r>
              <a:rPr lang="fr-FR" sz="2000" b="1">
                <a:solidFill>
                  <a:srgbClr val="FFCC00"/>
                </a:solidFill>
              </a:rPr>
              <a:t>AORTE</a:t>
            </a:r>
          </a:p>
          <a:p>
            <a:pPr algn="ctr"/>
            <a:endParaRPr lang="fr-FR" sz="2000" b="1">
              <a:solidFill>
                <a:srgbClr val="FFCC00"/>
              </a:solidFill>
            </a:endParaRPr>
          </a:p>
          <a:p>
            <a:pPr algn="ctr"/>
            <a:r>
              <a:rPr lang="fr-FR" sz="2000" b="1">
                <a:solidFill>
                  <a:srgbClr val="FFCC00"/>
                </a:solidFill>
              </a:rPr>
              <a:t>ARTERES CERVICO-</a:t>
            </a:r>
          </a:p>
          <a:p>
            <a:pPr algn="ctr"/>
            <a:r>
              <a:rPr lang="fr-FR" sz="2000" b="1">
                <a:solidFill>
                  <a:srgbClr val="FFCC00"/>
                </a:solidFill>
              </a:rPr>
              <a:t>CEREBRALES</a:t>
            </a:r>
          </a:p>
          <a:p>
            <a:pPr algn="ctr"/>
            <a:endParaRPr lang="fr-FR" sz="2000" b="1">
              <a:solidFill>
                <a:srgbClr val="FFCC00"/>
              </a:solidFill>
            </a:endParaRPr>
          </a:p>
          <a:p>
            <a:pPr algn="ctr"/>
            <a:r>
              <a:rPr lang="fr-FR" sz="2000" b="1">
                <a:solidFill>
                  <a:srgbClr val="FFCC00"/>
                </a:solidFill>
              </a:rPr>
              <a:t>ARTERES RENALES</a:t>
            </a:r>
          </a:p>
          <a:p>
            <a:pPr algn="ctr"/>
            <a:endParaRPr lang="fr-FR" sz="2000" b="1">
              <a:solidFill>
                <a:srgbClr val="FFCC00"/>
              </a:solidFill>
            </a:endParaRPr>
          </a:p>
          <a:p>
            <a:pPr algn="ctr"/>
            <a:r>
              <a:rPr lang="fr-FR" sz="2000" b="1">
                <a:solidFill>
                  <a:srgbClr val="FFCC00"/>
                </a:solidFill>
              </a:rPr>
              <a:t>ARTERES FEMORALES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16740"/>
                                        </p:tgtEl>
                                        <p:attrNameLst>
                                          <p:attrName>style.visibility</p:attrName>
                                        </p:attrNameLst>
                                      </p:cBhvr>
                                      <p:to>
                                        <p:strVal val="visible"/>
                                      </p:to>
                                    </p:set>
                                    <p:animEffect transition="in" filter="wipe(up)">
                                      <p:cBhvr>
                                        <p:cTn id="7" dur="300"/>
                                        <p:tgtEl>
                                          <p:spTgt spid="1167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wd">
                                    <p:tmPct val="100000"/>
                                  </p:iterate>
                                  <p:childTnLst>
                                    <p:set>
                                      <p:cBhvr>
                                        <p:cTn id="11" dur="1" fill="hold">
                                          <p:stCondLst>
                                            <p:cond delay="0"/>
                                          </p:stCondLst>
                                        </p:cTn>
                                        <p:tgtEl>
                                          <p:spTgt spid="116752"/>
                                        </p:tgtEl>
                                        <p:attrNameLst>
                                          <p:attrName>style.visibility</p:attrName>
                                        </p:attrNameLst>
                                      </p:cBhvr>
                                      <p:to>
                                        <p:strVal val="visible"/>
                                      </p:to>
                                    </p:set>
                                    <p:animEffect transition="in" filter="wipe(up)">
                                      <p:cBhvr>
                                        <p:cTn id="12" dur="300"/>
                                        <p:tgtEl>
                                          <p:spTgt spid="116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autoUpdateAnimBg="0"/>
      <p:bldP spid="116752"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1143000" y="304800"/>
            <a:ext cx="6242050" cy="1739900"/>
          </a:xfrm>
          <a:prstGeom prst="rect">
            <a:avLst/>
          </a:prstGeom>
          <a:noFill/>
          <a:ln w="9525">
            <a:noFill/>
            <a:miter lim="800000"/>
            <a:headEnd/>
            <a:tailEnd/>
          </a:ln>
          <a:effectLst/>
        </p:spPr>
        <p:txBody>
          <a:bodyPr wrap="none">
            <a:spAutoFit/>
          </a:bodyPr>
          <a:lstStyle/>
          <a:p>
            <a:pPr algn="ctr"/>
            <a:r>
              <a:rPr lang="fr-FR" sz="3600" b="1">
                <a:solidFill>
                  <a:schemeClr val="bg1"/>
                </a:solidFill>
              </a:rPr>
              <a:t>Les malformations vasculaires </a:t>
            </a:r>
          </a:p>
          <a:p>
            <a:pPr algn="ctr"/>
            <a:r>
              <a:rPr lang="fr-FR" sz="3600" b="1">
                <a:solidFill>
                  <a:schemeClr val="bg1"/>
                </a:solidFill>
              </a:rPr>
              <a:t>=</a:t>
            </a:r>
          </a:p>
          <a:p>
            <a:pPr algn="ctr"/>
            <a:r>
              <a:rPr lang="fr-FR" sz="3600" b="1">
                <a:solidFill>
                  <a:schemeClr val="bg1"/>
                </a:solidFill>
              </a:rPr>
              <a:t> Angiodysplasies</a:t>
            </a:r>
          </a:p>
        </p:txBody>
      </p:sp>
      <p:sp>
        <p:nvSpPr>
          <p:cNvPr id="117763" name="AutoShape 3"/>
          <p:cNvSpPr>
            <a:spLocks noChangeArrowheads="1"/>
          </p:cNvSpPr>
          <p:nvPr/>
        </p:nvSpPr>
        <p:spPr bwMode="auto">
          <a:xfrm>
            <a:off x="228600" y="1676400"/>
            <a:ext cx="2225675" cy="114300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b="1">
                <a:solidFill>
                  <a:schemeClr val="bg1"/>
                </a:solidFill>
              </a:rPr>
              <a:t>Veineuses</a:t>
            </a:r>
          </a:p>
          <a:p>
            <a:pPr algn="ctr"/>
            <a:r>
              <a:rPr lang="fr-FR" b="1" u="sng">
                <a:solidFill>
                  <a:schemeClr val="bg1"/>
                </a:solidFill>
              </a:rPr>
              <a:t>Capillaires</a:t>
            </a:r>
            <a:endParaRPr lang="fr-FR" u="sng"/>
          </a:p>
        </p:txBody>
      </p:sp>
      <p:sp>
        <p:nvSpPr>
          <p:cNvPr id="117765" name="Rectangle 5"/>
          <p:cNvSpPr>
            <a:spLocks noChangeArrowheads="1"/>
          </p:cNvSpPr>
          <p:nvPr/>
        </p:nvSpPr>
        <p:spPr bwMode="auto">
          <a:xfrm>
            <a:off x="0" y="3429000"/>
            <a:ext cx="7924800" cy="2528888"/>
          </a:xfrm>
          <a:prstGeom prst="rect">
            <a:avLst/>
          </a:prstGeom>
          <a:noFill/>
          <a:ln w="9525">
            <a:noFill/>
            <a:miter lim="800000"/>
            <a:headEnd/>
            <a:tailEnd/>
          </a:ln>
          <a:effectLst/>
        </p:spPr>
        <p:txBody>
          <a:bodyPr lIns="0">
            <a:spAutoFit/>
          </a:bodyPr>
          <a:lstStyle/>
          <a:p>
            <a:pPr marL="762000" lvl="4"/>
            <a:r>
              <a:rPr lang="fr-FR" sz="3200" b="1">
                <a:solidFill>
                  <a:schemeClr val="bg1"/>
                </a:solidFill>
              </a:rPr>
              <a:t>Méga capillaires veineux simples</a:t>
            </a:r>
          </a:p>
          <a:p>
            <a:pPr marL="762000" lvl="4"/>
            <a:endParaRPr lang="fr-FR" sz="3200" b="1">
              <a:solidFill>
                <a:schemeClr val="bg1"/>
              </a:solidFill>
            </a:endParaRPr>
          </a:p>
          <a:p>
            <a:pPr marL="762000" lvl="4"/>
            <a:r>
              <a:rPr lang="fr-FR" sz="3200" b="1">
                <a:solidFill>
                  <a:schemeClr val="bg1"/>
                </a:solidFill>
              </a:rPr>
              <a:t>Méga capillaires veineux nodulaires</a:t>
            </a:r>
          </a:p>
          <a:p>
            <a:pPr marL="762000" lvl="4"/>
            <a:endParaRPr lang="fr-FR" sz="3200" b="1">
              <a:solidFill>
                <a:schemeClr val="bg1"/>
              </a:solidFill>
            </a:endParaRPr>
          </a:p>
          <a:p>
            <a:pPr marL="762000" lvl="4"/>
            <a:r>
              <a:rPr lang="fr-FR" sz="3200" b="1">
                <a:solidFill>
                  <a:schemeClr val="bg1"/>
                </a:solidFill>
              </a:rPr>
              <a:t>Méga capillaires veineux caverneux</a:t>
            </a:r>
          </a:p>
        </p:txBody>
      </p:sp>
      <p:sp>
        <p:nvSpPr>
          <p:cNvPr id="117767" name="Freeform 7"/>
          <p:cNvSpPr>
            <a:spLocks/>
          </p:cNvSpPr>
          <p:nvPr/>
        </p:nvSpPr>
        <p:spPr bwMode="auto">
          <a:xfrm>
            <a:off x="6248400" y="3352800"/>
            <a:ext cx="2743200" cy="1231900"/>
          </a:xfrm>
          <a:custGeom>
            <a:avLst/>
            <a:gdLst/>
            <a:ahLst/>
            <a:cxnLst>
              <a:cxn ang="0">
                <a:pos x="632" y="232"/>
              </a:cxn>
              <a:cxn ang="0">
                <a:pos x="1064" y="136"/>
              </a:cxn>
              <a:cxn ang="0">
                <a:pos x="1448" y="232"/>
              </a:cxn>
              <a:cxn ang="0">
                <a:pos x="1880" y="88"/>
              </a:cxn>
              <a:cxn ang="0">
                <a:pos x="2456" y="280"/>
              </a:cxn>
              <a:cxn ang="0">
                <a:pos x="3128" y="40"/>
              </a:cxn>
              <a:cxn ang="0">
                <a:pos x="4088" y="40"/>
              </a:cxn>
              <a:cxn ang="0">
                <a:pos x="3992" y="280"/>
              </a:cxn>
              <a:cxn ang="0">
                <a:pos x="3320" y="424"/>
              </a:cxn>
              <a:cxn ang="0">
                <a:pos x="2792" y="424"/>
              </a:cxn>
              <a:cxn ang="0">
                <a:pos x="2072" y="616"/>
              </a:cxn>
              <a:cxn ang="0">
                <a:pos x="1400" y="472"/>
              </a:cxn>
              <a:cxn ang="0">
                <a:pos x="728" y="520"/>
              </a:cxn>
              <a:cxn ang="0">
                <a:pos x="8" y="472"/>
              </a:cxn>
              <a:cxn ang="0">
                <a:pos x="680" y="232"/>
              </a:cxn>
            </a:cxnLst>
            <a:rect l="0" t="0" r="r" b="b"/>
            <a:pathLst>
              <a:path w="4232" h="624">
                <a:moveTo>
                  <a:pt x="632" y="232"/>
                </a:moveTo>
                <a:cubicBezTo>
                  <a:pt x="780" y="184"/>
                  <a:pt x="928" y="136"/>
                  <a:pt x="1064" y="136"/>
                </a:cubicBezTo>
                <a:cubicBezTo>
                  <a:pt x="1200" y="136"/>
                  <a:pt x="1312" y="240"/>
                  <a:pt x="1448" y="232"/>
                </a:cubicBezTo>
                <a:cubicBezTo>
                  <a:pt x="1584" y="224"/>
                  <a:pt x="1712" y="80"/>
                  <a:pt x="1880" y="88"/>
                </a:cubicBezTo>
                <a:cubicBezTo>
                  <a:pt x="2048" y="96"/>
                  <a:pt x="2248" y="288"/>
                  <a:pt x="2456" y="280"/>
                </a:cubicBezTo>
                <a:cubicBezTo>
                  <a:pt x="2664" y="272"/>
                  <a:pt x="2856" y="80"/>
                  <a:pt x="3128" y="40"/>
                </a:cubicBezTo>
                <a:cubicBezTo>
                  <a:pt x="3400" y="0"/>
                  <a:pt x="3944" y="0"/>
                  <a:pt x="4088" y="40"/>
                </a:cubicBezTo>
                <a:cubicBezTo>
                  <a:pt x="4232" y="80"/>
                  <a:pt x="4120" y="216"/>
                  <a:pt x="3992" y="280"/>
                </a:cubicBezTo>
                <a:cubicBezTo>
                  <a:pt x="3864" y="344"/>
                  <a:pt x="3520" y="400"/>
                  <a:pt x="3320" y="424"/>
                </a:cubicBezTo>
                <a:cubicBezTo>
                  <a:pt x="3120" y="448"/>
                  <a:pt x="3000" y="392"/>
                  <a:pt x="2792" y="424"/>
                </a:cubicBezTo>
                <a:cubicBezTo>
                  <a:pt x="2584" y="456"/>
                  <a:pt x="2304" y="608"/>
                  <a:pt x="2072" y="616"/>
                </a:cubicBezTo>
                <a:cubicBezTo>
                  <a:pt x="1840" y="624"/>
                  <a:pt x="1624" y="488"/>
                  <a:pt x="1400" y="472"/>
                </a:cubicBezTo>
                <a:cubicBezTo>
                  <a:pt x="1176" y="456"/>
                  <a:pt x="960" y="520"/>
                  <a:pt x="728" y="520"/>
                </a:cubicBezTo>
                <a:cubicBezTo>
                  <a:pt x="496" y="520"/>
                  <a:pt x="16" y="520"/>
                  <a:pt x="8" y="472"/>
                </a:cubicBezTo>
                <a:cubicBezTo>
                  <a:pt x="0" y="424"/>
                  <a:pt x="340" y="328"/>
                  <a:pt x="680" y="232"/>
                </a:cubicBezTo>
              </a:path>
            </a:pathLst>
          </a:custGeom>
          <a:solidFill>
            <a:srgbClr val="000099"/>
          </a:solidFill>
          <a:ln w="9525">
            <a:solidFill>
              <a:schemeClr val="bg1"/>
            </a:solidFill>
            <a:round/>
            <a:headEnd/>
            <a:tailEnd/>
          </a:ln>
          <a:effectLst/>
        </p:spPr>
        <p:txBody>
          <a:bodyPr wrap="none" anchor="ctr"/>
          <a:lstStyle/>
          <a:p>
            <a:endParaRPr lang="fr-FR"/>
          </a:p>
        </p:txBody>
      </p:sp>
      <p:sp>
        <p:nvSpPr>
          <p:cNvPr id="117768" name="Freeform 8"/>
          <p:cNvSpPr>
            <a:spLocks/>
          </p:cNvSpPr>
          <p:nvPr/>
        </p:nvSpPr>
        <p:spPr bwMode="auto">
          <a:xfrm>
            <a:off x="6248400" y="4559300"/>
            <a:ext cx="2743200" cy="1231900"/>
          </a:xfrm>
          <a:custGeom>
            <a:avLst/>
            <a:gdLst/>
            <a:ahLst/>
            <a:cxnLst>
              <a:cxn ang="0">
                <a:pos x="632" y="232"/>
              </a:cxn>
              <a:cxn ang="0">
                <a:pos x="1064" y="136"/>
              </a:cxn>
              <a:cxn ang="0">
                <a:pos x="1448" y="232"/>
              </a:cxn>
              <a:cxn ang="0">
                <a:pos x="1880" y="88"/>
              </a:cxn>
              <a:cxn ang="0">
                <a:pos x="2456" y="280"/>
              </a:cxn>
              <a:cxn ang="0">
                <a:pos x="3128" y="40"/>
              </a:cxn>
              <a:cxn ang="0">
                <a:pos x="4088" y="40"/>
              </a:cxn>
              <a:cxn ang="0">
                <a:pos x="3992" y="280"/>
              </a:cxn>
              <a:cxn ang="0">
                <a:pos x="3320" y="424"/>
              </a:cxn>
              <a:cxn ang="0">
                <a:pos x="2792" y="424"/>
              </a:cxn>
              <a:cxn ang="0">
                <a:pos x="2072" y="616"/>
              </a:cxn>
              <a:cxn ang="0">
                <a:pos x="1400" y="472"/>
              </a:cxn>
              <a:cxn ang="0">
                <a:pos x="728" y="520"/>
              </a:cxn>
              <a:cxn ang="0">
                <a:pos x="8" y="472"/>
              </a:cxn>
              <a:cxn ang="0">
                <a:pos x="680" y="232"/>
              </a:cxn>
            </a:cxnLst>
            <a:rect l="0" t="0" r="r" b="b"/>
            <a:pathLst>
              <a:path w="4232" h="624">
                <a:moveTo>
                  <a:pt x="632" y="232"/>
                </a:moveTo>
                <a:cubicBezTo>
                  <a:pt x="780" y="184"/>
                  <a:pt x="928" y="136"/>
                  <a:pt x="1064" y="136"/>
                </a:cubicBezTo>
                <a:cubicBezTo>
                  <a:pt x="1200" y="136"/>
                  <a:pt x="1312" y="240"/>
                  <a:pt x="1448" y="232"/>
                </a:cubicBezTo>
                <a:cubicBezTo>
                  <a:pt x="1584" y="224"/>
                  <a:pt x="1712" y="80"/>
                  <a:pt x="1880" y="88"/>
                </a:cubicBezTo>
                <a:cubicBezTo>
                  <a:pt x="2048" y="96"/>
                  <a:pt x="2248" y="288"/>
                  <a:pt x="2456" y="280"/>
                </a:cubicBezTo>
                <a:cubicBezTo>
                  <a:pt x="2664" y="272"/>
                  <a:pt x="2856" y="80"/>
                  <a:pt x="3128" y="40"/>
                </a:cubicBezTo>
                <a:cubicBezTo>
                  <a:pt x="3400" y="0"/>
                  <a:pt x="3944" y="0"/>
                  <a:pt x="4088" y="40"/>
                </a:cubicBezTo>
                <a:cubicBezTo>
                  <a:pt x="4232" y="80"/>
                  <a:pt x="4120" y="216"/>
                  <a:pt x="3992" y="280"/>
                </a:cubicBezTo>
                <a:cubicBezTo>
                  <a:pt x="3864" y="344"/>
                  <a:pt x="3520" y="400"/>
                  <a:pt x="3320" y="424"/>
                </a:cubicBezTo>
                <a:cubicBezTo>
                  <a:pt x="3120" y="448"/>
                  <a:pt x="3000" y="392"/>
                  <a:pt x="2792" y="424"/>
                </a:cubicBezTo>
                <a:cubicBezTo>
                  <a:pt x="2584" y="456"/>
                  <a:pt x="2304" y="608"/>
                  <a:pt x="2072" y="616"/>
                </a:cubicBezTo>
                <a:cubicBezTo>
                  <a:pt x="1840" y="624"/>
                  <a:pt x="1624" y="488"/>
                  <a:pt x="1400" y="472"/>
                </a:cubicBezTo>
                <a:cubicBezTo>
                  <a:pt x="1176" y="456"/>
                  <a:pt x="960" y="520"/>
                  <a:pt x="728" y="520"/>
                </a:cubicBezTo>
                <a:cubicBezTo>
                  <a:pt x="496" y="520"/>
                  <a:pt x="16" y="520"/>
                  <a:pt x="8" y="472"/>
                </a:cubicBezTo>
                <a:cubicBezTo>
                  <a:pt x="0" y="424"/>
                  <a:pt x="340" y="328"/>
                  <a:pt x="680" y="232"/>
                </a:cubicBezTo>
              </a:path>
            </a:pathLst>
          </a:custGeom>
          <a:solidFill>
            <a:srgbClr val="000099"/>
          </a:solidFill>
          <a:ln w="9525">
            <a:solidFill>
              <a:schemeClr val="bg1"/>
            </a:solidFill>
            <a:round/>
            <a:headEnd/>
            <a:tailEnd/>
          </a:ln>
          <a:effectLst/>
        </p:spPr>
        <p:txBody>
          <a:bodyPr wrap="none" anchor="ctr"/>
          <a:lstStyle/>
          <a:p>
            <a:endParaRPr lang="fr-FR"/>
          </a:p>
        </p:txBody>
      </p:sp>
      <p:sp>
        <p:nvSpPr>
          <p:cNvPr id="117769" name="Oval 9" descr="Sphères"/>
          <p:cNvSpPr>
            <a:spLocks noChangeArrowheads="1"/>
          </p:cNvSpPr>
          <p:nvPr/>
        </p:nvSpPr>
        <p:spPr bwMode="auto">
          <a:xfrm>
            <a:off x="6705600" y="4876800"/>
            <a:ext cx="457200" cy="304800"/>
          </a:xfrm>
          <a:prstGeom prst="ellipse">
            <a:avLst/>
          </a:prstGeom>
          <a:pattFill prst="sphere">
            <a:fgClr>
              <a:srgbClr val="000099"/>
            </a:fgClr>
            <a:bgClr>
              <a:schemeClr val="bg1"/>
            </a:bgClr>
          </a:pattFill>
          <a:ln w="9525">
            <a:solidFill>
              <a:schemeClr val="tx1"/>
            </a:solidFill>
            <a:round/>
            <a:headEnd/>
            <a:tailEnd/>
          </a:ln>
          <a:effectLst/>
        </p:spPr>
        <p:txBody>
          <a:bodyPr wrap="none" anchor="ctr"/>
          <a:lstStyle/>
          <a:p>
            <a:endParaRPr lang="fr-FR"/>
          </a:p>
        </p:txBody>
      </p:sp>
      <p:sp>
        <p:nvSpPr>
          <p:cNvPr id="117770" name="Oval 10" descr="Sphères"/>
          <p:cNvSpPr>
            <a:spLocks noChangeArrowheads="1"/>
          </p:cNvSpPr>
          <p:nvPr/>
        </p:nvSpPr>
        <p:spPr bwMode="auto">
          <a:xfrm>
            <a:off x="7315200" y="5410200"/>
            <a:ext cx="457200" cy="304800"/>
          </a:xfrm>
          <a:prstGeom prst="ellipse">
            <a:avLst/>
          </a:prstGeom>
          <a:pattFill prst="sphere">
            <a:fgClr>
              <a:srgbClr val="000099"/>
            </a:fgClr>
            <a:bgClr>
              <a:schemeClr val="bg1"/>
            </a:bgClr>
          </a:pattFill>
          <a:ln w="9525">
            <a:solidFill>
              <a:schemeClr val="tx1"/>
            </a:solidFill>
            <a:round/>
            <a:headEnd/>
            <a:tailEnd/>
          </a:ln>
          <a:effectLst/>
        </p:spPr>
        <p:txBody>
          <a:bodyPr wrap="none" anchor="ctr"/>
          <a:lstStyle/>
          <a:p>
            <a:endParaRPr lang="fr-FR"/>
          </a:p>
        </p:txBody>
      </p:sp>
      <p:sp>
        <p:nvSpPr>
          <p:cNvPr id="117771" name="Freeform 11" descr="Écossais"/>
          <p:cNvSpPr>
            <a:spLocks/>
          </p:cNvSpPr>
          <p:nvPr/>
        </p:nvSpPr>
        <p:spPr bwMode="auto">
          <a:xfrm>
            <a:off x="6172200" y="5626100"/>
            <a:ext cx="2743200" cy="1231900"/>
          </a:xfrm>
          <a:custGeom>
            <a:avLst/>
            <a:gdLst/>
            <a:ahLst/>
            <a:cxnLst>
              <a:cxn ang="0">
                <a:pos x="632" y="232"/>
              </a:cxn>
              <a:cxn ang="0">
                <a:pos x="1064" y="136"/>
              </a:cxn>
              <a:cxn ang="0">
                <a:pos x="1448" y="232"/>
              </a:cxn>
              <a:cxn ang="0">
                <a:pos x="1880" y="88"/>
              </a:cxn>
              <a:cxn ang="0">
                <a:pos x="2456" y="280"/>
              </a:cxn>
              <a:cxn ang="0">
                <a:pos x="3128" y="40"/>
              </a:cxn>
              <a:cxn ang="0">
                <a:pos x="4088" y="40"/>
              </a:cxn>
              <a:cxn ang="0">
                <a:pos x="3992" y="280"/>
              </a:cxn>
              <a:cxn ang="0">
                <a:pos x="3320" y="424"/>
              </a:cxn>
              <a:cxn ang="0">
                <a:pos x="2792" y="424"/>
              </a:cxn>
              <a:cxn ang="0">
                <a:pos x="2072" y="616"/>
              </a:cxn>
              <a:cxn ang="0">
                <a:pos x="1400" y="472"/>
              </a:cxn>
              <a:cxn ang="0">
                <a:pos x="728" y="520"/>
              </a:cxn>
              <a:cxn ang="0">
                <a:pos x="8" y="472"/>
              </a:cxn>
              <a:cxn ang="0">
                <a:pos x="680" y="232"/>
              </a:cxn>
            </a:cxnLst>
            <a:rect l="0" t="0" r="r" b="b"/>
            <a:pathLst>
              <a:path w="4232" h="624">
                <a:moveTo>
                  <a:pt x="632" y="232"/>
                </a:moveTo>
                <a:cubicBezTo>
                  <a:pt x="780" y="184"/>
                  <a:pt x="928" y="136"/>
                  <a:pt x="1064" y="136"/>
                </a:cubicBezTo>
                <a:cubicBezTo>
                  <a:pt x="1200" y="136"/>
                  <a:pt x="1312" y="240"/>
                  <a:pt x="1448" y="232"/>
                </a:cubicBezTo>
                <a:cubicBezTo>
                  <a:pt x="1584" y="224"/>
                  <a:pt x="1712" y="80"/>
                  <a:pt x="1880" y="88"/>
                </a:cubicBezTo>
                <a:cubicBezTo>
                  <a:pt x="2048" y="96"/>
                  <a:pt x="2248" y="288"/>
                  <a:pt x="2456" y="280"/>
                </a:cubicBezTo>
                <a:cubicBezTo>
                  <a:pt x="2664" y="272"/>
                  <a:pt x="2856" y="80"/>
                  <a:pt x="3128" y="40"/>
                </a:cubicBezTo>
                <a:cubicBezTo>
                  <a:pt x="3400" y="0"/>
                  <a:pt x="3944" y="0"/>
                  <a:pt x="4088" y="40"/>
                </a:cubicBezTo>
                <a:cubicBezTo>
                  <a:pt x="4232" y="80"/>
                  <a:pt x="4120" y="216"/>
                  <a:pt x="3992" y="280"/>
                </a:cubicBezTo>
                <a:cubicBezTo>
                  <a:pt x="3864" y="344"/>
                  <a:pt x="3520" y="400"/>
                  <a:pt x="3320" y="424"/>
                </a:cubicBezTo>
                <a:cubicBezTo>
                  <a:pt x="3120" y="448"/>
                  <a:pt x="3000" y="392"/>
                  <a:pt x="2792" y="424"/>
                </a:cubicBezTo>
                <a:cubicBezTo>
                  <a:pt x="2584" y="456"/>
                  <a:pt x="2304" y="608"/>
                  <a:pt x="2072" y="616"/>
                </a:cubicBezTo>
                <a:cubicBezTo>
                  <a:pt x="1840" y="624"/>
                  <a:pt x="1624" y="488"/>
                  <a:pt x="1400" y="472"/>
                </a:cubicBezTo>
                <a:cubicBezTo>
                  <a:pt x="1176" y="456"/>
                  <a:pt x="960" y="520"/>
                  <a:pt x="728" y="520"/>
                </a:cubicBezTo>
                <a:cubicBezTo>
                  <a:pt x="496" y="520"/>
                  <a:pt x="16" y="520"/>
                  <a:pt x="8" y="472"/>
                </a:cubicBezTo>
                <a:cubicBezTo>
                  <a:pt x="0" y="424"/>
                  <a:pt x="340" y="328"/>
                  <a:pt x="680" y="232"/>
                </a:cubicBezTo>
              </a:path>
            </a:pathLst>
          </a:custGeom>
          <a:pattFill prst="plaid">
            <a:fgClr>
              <a:srgbClr val="000099"/>
            </a:fgClr>
            <a:bgClr>
              <a:srgbClr val="FFFFFF"/>
            </a:bgClr>
          </a:pattFill>
          <a:ln w="9525">
            <a:solidFill>
              <a:schemeClr val="bg1"/>
            </a:solidFill>
            <a:round/>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17765"/>
                                        </p:tgtEl>
                                        <p:attrNameLst>
                                          <p:attrName>style.visibility</p:attrName>
                                        </p:attrNameLst>
                                      </p:cBhvr>
                                      <p:to>
                                        <p:strVal val="visible"/>
                                      </p:to>
                                    </p:set>
                                    <p:animEffect transition="in" filter="wipe(up)">
                                      <p:cBhvr>
                                        <p:cTn id="7" dur="300"/>
                                        <p:tgtEl>
                                          <p:spTgt spid="117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AM39"/>
          <p:cNvPicPr>
            <a:picLocks noChangeAspect="1" noChangeArrowheads="1"/>
          </p:cNvPicPr>
          <p:nvPr/>
        </p:nvPicPr>
        <p:blipFill>
          <a:blip r:embed="rId2" cstate="print"/>
          <a:srcRect/>
          <a:stretch>
            <a:fillRect/>
          </a:stretch>
        </p:blipFill>
        <p:spPr bwMode="auto">
          <a:xfrm>
            <a:off x="2054225" y="533400"/>
            <a:ext cx="5230813" cy="6324600"/>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90117"/>
          <p:cNvPicPr>
            <a:picLocks noChangeAspect="1" noChangeArrowheads="1"/>
          </p:cNvPicPr>
          <p:nvPr/>
        </p:nvPicPr>
        <p:blipFill>
          <a:blip r:embed="rId2" cstate="print"/>
          <a:srcRect/>
          <a:stretch>
            <a:fillRect/>
          </a:stretch>
        </p:blipFill>
        <p:spPr bwMode="auto">
          <a:xfrm>
            <a:off x="2590800" y="0"/>
            <a:ext cx="4138613" cy="6858000"/>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1143000" y="304800"/>
            <a:ext cx="6242050" cy="1739900"/>
          </a:xfrm>
          <a:prstGeom prst="rect">
            <a:avLst/>
          </a:prstGeom>
          <a:noFill/>
          <a:ln w="9525">
            <a:noFill/>
            <a:miter lim="800000"/>
            <a:headEnd/>
            <a:tailEnd/>
          </a:ln>
          <a:effectLst/>
        </p:spPr>
        <p:txBody>
          <a:bodyPr wrap="none">
            <a:spAutoFit/>
          </a:bodyPr>
          <a:lstStyle/>
          <a:p>
            <a:pPr algn="ctr"/>
            <a:r>
              <a:rPr lang="fr-FR" sz="3600" b="1">
                <a:solidFill>
                  <a:schemeClr val="bg1"/>
                </a:solidFill>
              </a:rPr>
              <a:t>Les malformations vasculaires </a:t>
            </a:r>
          </a:p>
          <a:p>
            <a:pPr algn="ctr"/>
            <a:r>
              <a:rPr lang="fr-FR" sz="3600" b="1">
                <a:solidFill>
                  <a:schemeClr val="bg1"/>
                </a:solidFill>
              </a:rPr>
              <a:t>=</a:t>
            </a:r>
          </a:p>
          <a:p>
            <a:pPr algn="ctr"/>
            <a:r>
              <a:rPr lang="fr-FR" sz="3600" b="1">
                <a:solidFill>
                  <a:schemeClr val="bg1"/>
                </a:solidFill>
              </a:rPr>
              <a:t> Angiodysplasies</a:t>
            </a:r>
          </a:p>
        </p:txBody>
      </p:sp>
      <p:sp>
        <p:nvSpPr>
          <p:cNvPr id="118787" name="AutoShape 3"/>
          <p:cNvSpPr>
            <a:spLocks noChangeArrowheads="1"/>
          </p:cNvSpPr>
          <p:nvPr/>
        </p:nvSpPr>
        <p:spPr bwMode="auto">
          <a:xfrm>
            <a:off x="228600" y="1676400"/>
            <a:ext cx="2225675" cy="1143000"/>
          </a:xfrm>
          <a:prstGeom prst="bevel">
            <a:avLst>
              <a:gd name="adj" fmla="val 12500"/>
            </a:avLst>
          </a:prstGeom>
          <a:solidFill>
            <a:srgbClr val="000099"/>
          </a:solidFill>
          <a:ln w="9525">
            <a:solidFill>
              <a:schemeClr val="tx1"/>
            </a:solidFill>
            <a:miter lim="800000"/>
            <a:headEnd/>
            <a:tailEnd/>
          </a:ln>
          <a:effectLst/>
        </p:spPr>
        <p:txBody>
          <a:bodyPr wrap="none" anchor="ctr"/>
          <a:lstStyle/>
          <a:p>
            <a:pPr algn="ctr"/>
            <a:r>
              <a:rPr lang="fr-FR" b="1">
                <a:solidFill>
                  <a:schemeClr val="bg1"/>
                </a:solidFill>
              </a:rPr>
              <a:t>Veineuses</a:t>
            </a:r>
          </a:p>
          <a:p>
            <a:pPr algn="ctr"/>
            <a:r>
              <a:rPr lang="fr-FR" b="1" u="sng">
                <a:solidFill>
                  <a:schemeClr val="bg1"/>
                </a:solidFill>
              </a:rPr>
              <a:t>Tronculaires</a:t>
            </a:r>
            <a:endParaRPr lang="fr-FR" u="sng"/>
          </a:p>
        </p:txBody>
      </p:sp>
      <p:sp>
        <p:nvSpPr>
          <p:cNvPr id="118788" name="Rectangle 4"/>
          <p:cNvSpPr>
            <a:spLocks noChangeArrowheads="1"/>
          </p:cNvSpPr>
          <p:nvPr/>
        </p:nvSpPr>
        <p:spPr bwMode="auto">
          <a:xfrm>
            <a:off x="76200" y="2820988"/>
            <a:ext cx="7924800" cy="3503612"/>
          </a:xfrm>
          <a:prstGeom prst="rect">
            <a:avLst/>
          </a:prstGeom>
          <a:noFill/>
          <a:ln w="9525">
            <a:noFill/>
            <a:miter lim="800000"/>
            <a:headEnd/>
            <a:tailEnd/>
          </a:ln>
          <a:effectLst/>
        </p:spPr>
        <p:txBody>
          <a:bodyPr lIns="0">
            <a:spAutoFit/>
          </a:bodyPr>
          <a:lstStyle/>
          <a:p>
            <a:pPr marL="762000" lvl="4"/>
            <a:r>
              <a:rPr lang="fr-FR" sz="3200" b="1">
                <a:solidFill>
                  <a:schemeClr val="bg1"/>
                </a:solidFill>
              </a:rPr>
              <a:t>Hypoplasie</a:t>
            </a:r>
          </a:p>
          <a:p>
            <a:pPr marL="762000" lvl="4"/>
            <a:endParaRPr lang="fr-FR" sz="3200" b="1">
              <a:solidFill>
                <a:schemeClr val="bg1"/>
              </a:solidFill>
            </a:endParaRPr>
          </a:p>
          <a:p>
            <a:pPr marL="762000" lvl="4"/>
            <a:r>
              <a:rPr lang="fr-FR" sz="3200" b="1">
                <a:solidFill>
                  <a:schemeClr val="bg1"/>
                </a:solidFill>
              </a:rPr>
              <a:t>Aplasie</a:t>
            </a:r>
          </a:p>
          <a:p>
            <a:pPr marL="762000" lvl="4"/>
            <a:endParaRPr lang="fr-FR" sz="3200" b="1">
              <a:solidFill>
                <a:schemeClr val="bg1"/>
              </a:solidFill>
            </a:endParaRPr>
          </a:p>
          <a:p>
            <a:pPr marL="762000" lvl="4"/>
            <a:r>
              <a:rPr lang="fr-FR" sz="3200" b="1">
                <a:solidFill>
                  <a:schemeClr val="bg1"/>
                </a:solidFill>
              </a:rPr>
              <a:t>Varices congénitales</a:t>
            </a:r>
          </a:p>
          <a:p>
            <a:pPr marL="762000" lvl="4"/>
            <a:endParaRPr lang="fr-FR" sz="3200" b="1">
              <a:solidFill>
                <a:schemeClr val="bg1"/>
              </a:solidFill>
            </a:endParaRPr>
          </a:p>
          <a:p>
            <a:pPr marL="762000" lvl="4"/>
            <a:r>
              <a:rPr lang="fr-FR" sz="3200" b="1">
                <a:solidFill>
                  <a:schemeClr val="bg1"/>
                </a:solidFill>
              </a:rPr>
              <a:t>Avalvulation. </a:t>
            </a:r>
          </a:p>
        </p:txBody>
      </p:sp>
      <p:sp>
        <p:nvSpPr>
          <p:cNvPr id="118791" name="Freeform 7"/>
          <p:cNvSpPr>
            <a:spLocks/>
          </p:cNvSpPr>
          <p:nvPr/>
        </p:nvSpPr>
        <p:spPr bwMode="auto">
          <a:xfrm>
            <a:off x="2971800" y="2895600"/>
            <a:ext cx="2819400" cy="457200"/>
          </a:xfrm>
          <a:custGeom>
            <a:avLst/>
            <a:gdLst/>
            <a:ahLst/>
            <a:cxnLst>
              <a:cxn ang="0">
                <a:pos x="0" y="48"/>
              </a:cxn>
              <a:cxn ang="0">
                <a:pos x="0" y="288"/>
              </a:cxn>
              <a:cxn ang="0">
                <a:pos x="240" y="288"/>
              </a:cxn>
              <a:cxn ang="0">
                <a:pos x="432" y="192"/>
              </a:cxn>
              <a:cxn ang="0">
                <a:pos x="1200" y="192"/>
              </a:cxn>
              <a:cxn ang="0">
                <a:pos x="1488" y="288"/>
              </a:cxn>
              <a:cxn ang="0">
                <a:pos x="1776" y="240"/>
              </a:cxn>
              <a:cxn ang="0">
                <a:pos x="1776" y="48"/>
              </a:cxn>
              <a:cxn ang="0">
                <a:pos x="1296" y="48"/>
              </a:cxn>
              <a:cxn ang="0">
                <a:pos x="1200" y="144"/>
              </a:cxn>
              <a:cxn ang="0">
                <a:pos x="480" y="144"/>
              </a:cxn>
              <a:cxn ang="0">
                <a:pos x="336" y="0"/>
              </a:cxn>
              <a:cxn ang="0">
                <a:pos x="0" y="0"/>
              </a:cxn>
            </a:cxnLst>
            <a:rect l="0" t="0" r="r" b="b"/>
            <a:pathLst>
              <a:path w="1776" h="288">
                <a:moveTo>
                  <a:pt x="0" y="48"/>
                </a:moveTo>
                <a:lnTo>
                  <a:pt x="0" y="288"/>
                </a:lnTo>
                <a:lnTo>
                  <a:pt x="240" y="288"/>
                </a:lnTo>
                <a:lnTo>
                  <a:pt x="432" y="192"/>
                </a:lnTo>
                <a:lnTo>
                  <a:pt x="1200" y="192"/>
                </a:lnTo>
                <a:lnTo>
                  <a:pt x="1488" y="288"/>
                </a:lnTo>
                <a:lnTo>
                  <a:pt x="1776" y="240"/>
                </a:lnTo>
                <a:lnTo>
                  <a:pt x="1776" y="48"/>
                </a:lnTo>
                <a:lnTo>
                  <a:pt x="1296" y="48"/>
                </a:lnTo>
                <a:lnTo>
                  <a:pt x="1200" y="144"/>
                </a:lnTo>
                <a:lnTo>
                  <a:pt x="480" y="144"/>
                </a:lnTo>
                <a:lnTo>
                  <a:pt x="336" y="0"/>
                </a:lnTo>
                <a:lnTo>
                  <a:pt x="0" y="0"/>
                </a:lnTo>
              </a:path>
            </a:pathLst>
          </a:custGeom>
          <a:solidFill>
            <a:srgbClr val="000099"/>
          </a:solidFill>
          <a:ln w="9525">
            <a:solidFill>
              <a:schemeClr val="bg1"/>
            </a:solidFill>
            <a:round/>
            <a:headEnd/>
            <a:tailEnd/>
          </a:ln>
          <a:effectLst/>
        </p:spPr>
        <p:txBody>
          <a:bodyPr wrap="none" anchor="ctr"/>
          <a:lstStyle/>
          <a:p>
            <a:endParaRPr lang="fr-FR"/>
          </a:p>
        </p:txBody>
      </p:sp>
      <p:sp>
        <p:nvSpPr>
          <p:cNvPr id="118792" name="Freeform 8"/>
          <p:cNvSpPr>
            <a:spLocks/>
          </p:cNvSpPr>
          <p:nvPr/>
        </p:nvSpPr>
        <p:spPr bwMode="auto">
          <a:xfrm>
            <a:off x="4572000" y="4800600"/>
            <a:ext cx="1371600" cy="596900"/>
          </a:xfrm>
          <a:custGeom>
            <a:avLst/>
            <a:gdLst/>
            <a:ahLst/>
            <a:cxnLst>
              <a:cxn ang="0">
                <a:pos x="0" y="232"/>
              </a:cxn>
              <a:cxn ang="0">
                <a:pos x="192" y="40"/>
              </a:cxn>
              <a:cxn ang="0">
                <a:pos x="432" y="40"/>
              </a:cxn>
              <a:cxn ang="0">
                <a:pos x="576" y="232"/>
              </a:cxn>
              <a:cxn ang="0">
                <a:pos x="768" y="232"/>
              </a:cxn>
              <a:cxn ang="0">
                <a:pos x="912" y="40"/>
              </a:cxn>
              <a:cxn ang="0">
                <a:pos x="1152" y="40"/>
              </a:cxn>
              <a:cxn ang="0">
                <a:pos x="1200" y="280"/>
              </a:cxn>
              <a:cxn ang="0">
                <a:pos x="1104" y="280"/>
              </a:cxn>
              <a:cxn ang="0">
                <a:pos x="1104" y="136"/>
              </a:cxn>
              <a:cxn ang="0">
                <a:pos x="960" y="136"/>
              </a:cxn>
              <a:cxn ang="0">
                <a:pos x="912" y="280"/>
              </a:cxn>
              <a:cxn ang="0">
                <a:pos x="720" y="376"/>
              </a:cxn>
              <a:cxn ang="0">
                <a:pos x="480" y="280"/>
              </a:cxn>
              <a:cxn ang="0">
                <a:pos x="336" y="136"/>
              </a:cxn>
              <a:cxn ang="0">
                <a:pos x="288" y="136"/>
              </a:cxn>
              <a:cxn ang="0">
                <a:pos x="96" y="280"/>
              </a:cxn>
              <a:cxn ang="0">
                <a:pos x="0" y="184"/>
              </a:cxn>
            </a:cxnLst>
            <a:rect l="0" t="0" r="r" b="b"/>
            <a:pathLst>
              <a:path w="1208" h="376">
                <a:moveTo>
                  <a:pt x="0" y="232"/>
                </a:moveTo>
                <a:cubicBezTo>
                  <a:pt x="60" y="152"/>
                  <a:pt x="120" y="72"/>
                  <a:pt x="192" y="40"/>
                </a:cubicBezTo>
                <a:cubicBezTo>
                  <a:pt x="264" y="8"/>
                  <a:pt x="368" y="8"/>
                  <a:pt x="432" y="40"/>
                </a:cubicBezTo>
                <a:cubicBezTo>
                  <a:pt x="496" y="72"/>
                  <a:pt x="520" y="200"/>
                  <a:pt x="576" y="232"/>
                </a:cubicBezTo>
                <a:cubicBezTo>
                  <a:pt x="632" y="264"/>
                  <a:pt x="712" y="264"/>
                  <a:pt x="768" y="232"/>
                </a:cubicBezTo>
                <a:cubicBezTo>
                  <a:pt x="824" y="200"/>
                  <a:pt x="848" y="72"/>
                  <a:pt x="912" y="40"/>
                </a:cubicBezTo>
                <a:cubicBezTo>
                  <a:pt x="976" y="8"/>
                  <a:pt x="1104" y="0"/>
                  <a:pt x="1152" y="40"/>
                </a:cubicBezTo>
                <a:cubicBezTo>
                  <a:pt x="1200" y="80"/>
                  <a:pt x="1208" y="240"/>
                  <a:pt x="1200" y="280"/>
                </a:cubicBezTo>
                <a:cubicBezTo>
                  <a:pt x="1192" y="320"/>
                  <a:pt x="1120" y="304"/>
                  <a:pt x="1104" y="280"/>
                </a:cubicBezTo>
                <a:cubicBezTo>
                  <a:pt x="1088" y="256"/>
                  <a:pt x="1128" y="160"/>
                  <a:pt x="1104" y="136"/>
                </a:cubicBezTo>
                <a:cubicBezTo>
                  <a:pt x="1080" y="112"/>
                  <a:pt x="992" y="112"/>
                  <a:pt x="960" y="136"/>
                </a:cubicBezTo>
                <a:cubicBezTo>
                  <a:pt x="928" y="160"/>
                  <a:pt x="952" y="240"/>
                  <a:pt x="912" y="280"/>
                </a:cubicBezTo>
                <a:cubicBezTo>
                  <a:pt x="872" y="320"/>
                  <a:pt x="792" y="376"/>
                  <a:pt x="720" y="376"/>
                </a:cubicBezTo>
                <a:cubicBezTo>
                  <a:pt x="648" y="376"/>
                  <a:pt x="544" y="320"/>
                  <a:pt x="480" y="280"/>
                </a:cubicBezTo>
                <a:cubicBezTo>
                  <a:pt x="416" y="240"/>
                  <a:pt x="368" y="160"/>
                  <a:pt x="336" y="136"/>
                </a:cubicBezTo>
                <a:cubicBezTo>
                  <a:pt x="304" y="112"/>
                  <a:pt x="328" y="112"/>
                  <a:pt x="288" y="136"/>
                </a:cubicBezTo>
                <a:cubicBezTo>
                  <a:pt x="248" y="160"/>
                  <a:pt x="144" y="272"/>
                  <a:pt x="96" y="280"/>
                </a:cubicBezTo>
                <a:cubicBezTo>
                  <a:pt x="48" y="288"/>
                  <a:pt x="24" y="236"/>
                  <a:pt x="0" y="184"/>
                </a:cubicBezTo>
              </a:path>
            </a:pathLst>
          </a:custGeom>
          <a:solidFill>
            <a:srgbClr val="000099"/>
          </a:solidFill>
          <a:ln w="9525">
            <a:solidFill>
              <a:schemeClr val="bg1"/>
            </a:solidFill>
            <a:round/>
            <a:headEnd/>
            <a:tailEnd/>
          </a:ln>
          <a:effectLst/>
        </p:spPr>
        <p:txBody>
          <a:bodyPr wrap="none" anchor="ctr"/>
          <a:lstStyle/>
          <a:p>
            <a:endParaRPr lang="fr-FR"/>
          </a:p>
        </p:txBody>
      </p:sp>
      <p:grpSp>
        <p:nvGrpSpPr>
          <p:cNvPr id="118798" name="Group 14"/>
          <p:cNvGrpSpPr>
            <a:grpSpLocks/>
          </p:cNvGrpSpPr>
          <p:nvPr/>
        </p:nvGrpSpPr>
        <p:grpSpPr bwMode="auto">
          <a:xfrm>
            <a:off x="3048000" y="3962400"/>
            <a:ext cx="2819400" cy="228600"/>
            <a:chOff x="1872" y="2208"/>
            <a:chExt cx="1776" cy="144"/>
          </a:xfrm>
        </p:grpSpPr>
        <p:sp>
          <p:nvSpPr>
            <p:cNvPr id="118794" name="Rectangle 10"/>
            <p:cNvSpPr>
              <a:spLocks noChangeArrowheads="1"/>
            </p:cNvSpPr>
            <p:nvPr/>
          </p:nvSpPr>
          <p:spPr bwMode="auto">
            <a:xfrm>
              <a:off x="1872" y="2208"/>
              <a:ext cx="336" cy="144"/>
            </a:xfrm>
            <a:prstGeom prst="rect">
              <a:avLst/>
            </a:prstGeom>
            <a:solidFill>
              <a:srgbClr val="000099"/>
            </a:solidFill>
            <a:ln w="9525">
              <a:solidFill>
                <a:schemeClr val="bg1"/>
              </a:solidFill>
              <a:miter lim="800000"/>
              <a:headEnd/>
              <a:tailEnd/>
            </a:ln>
            <a:effectLst/>
          </p:spPr>
          <p:txBody>
            <a:bodyPr wrap="none" anchor="ctr"/>
            <a:lstStyle/>
            <a:p>
              <a:endParaRPr lang="fr-FR"/>
            </a:p>
          </p:txBody>
        </p:sp>
        <p:sp>
          <p:nvSpPr>
            <p:cNvPr id="118795" name="Rectangle 11"/>
            <p:cNvSpPr>
              <a:spLocks noChangeArrowheads="1"/>
            </p:cNvSpPr>
            <p:nvPr/>
          </p:nvSpPr>
          <p:spPr bwMode="auto">
            <a:xfrm>
              <a:off x="3312" y="2208"/>
              <a:ext cx="336" cy="144"/>
            </a:xfrm>
            <a:prstGeom prst="rect">
              <a:avLst/>
            </a:prstGeom>
            <a:solidFill>
              <a:srgbClr val="000099"/>
            </a:solidFill>
            <a:ln w="9525">
              <a:solidFill>
                <a:schemeClr val="bg1"/>
              </a:solidFill>
              <a:miter lim="800000"/>
              <a:headEnd/>
              <a:tailEnd/>
            </a:ln>
            <a:effectLst/>
          </p:spPr>
          <p:txBody>
            <a:bodyPr wrap="none" anchor="ctr"/>
            <a:lstStyle/>
            <a:p>
              <a:endParaRPr lang="fr-FR"/>
            </a:p>
          </p:txBody>
        </p:sp>
        <p:sp>
          <p:nvSpPr>
            <p:cNvPr id="118796" name="Rectangle 12"/>
            <p:cNvSpPr>
              <a:spLocks noChangeArrowheads="1"/>
            </p:cNvSpPr>
            <p:nvPr/>
          </p:nvSpPr>
          <p:spPr bwMode="auto">
            <a:xfrm>
              <a:off x="2208" y="2208"/>
              <a:ext cx="1104" cy="144"/>
            </a:xfrm>
            <a:prstGeom prst="rect">
              <a:avLst/>
            </a:prstGeom>
            <a:solidFill>
              <a:schemeClr val="accent2"/>
            </a:solidFill>
            <a:ln w="9525">
              <a:solidFill>
                <a:schemeClr val="bg1"/>
              </a:solidFill>
              <a:prstDash val="dash"/>
              <a:miter lim="800000"/>
              <a:headEnd/>
              <a:tailEnd/>
            </a:ln>
            <a:effectLst/>
          </p:spPr>
          <p:txBody>
            <a:bodyPr wrap="none" anchor="ctr"/>
            <a:lstStyle/>
            <a:p>
              <a:endParaRPr lang="fr-FR"/>
            </a:p>
          </p:txBody>
        </p:sp>
      </p:grpSp>
      <p:sp>
        <p:nvSpPr>
          <p:cNvPr id="118797" name="Rectangle 13"/>
          <p:cNvSpPr>
            <a:spLocks noChangeArrowheads="1"/>
          </p:cNvSpPr>
          <p:nvPr/>
        </p:nvSpPr>
        <p:spPr bwMode="auto">
          <a:xfrm>
            <a:off x="3581400" y="5943600"/>
            <a:ext cx="2438400" cy="228600"/>
          </a:xfrm>
          <a:prstGeom prst="rect">
            <a:avLst/>
          </a:prstGeom>
          <a:solidFill>
            <a:srgbClr val="000099"/>
          </a:solidFill>
          <a:ln w="9525">
            <a:solidFill>
              <a:schemeClr val="bg1"/>
            </a:solidFill>
            <a:miter lim="800000"/>
            <a:headEnd/>
            <a:tailEnd/>
          </a:ln>
          <a:effectLst/>
        </p:spPr>
        <p:txBody>
          <a:bodyPr wrap="none" anchor="ctr"/>
          <a:lstStyle/>
          <a:p>
            <a:endParaRPr lang="fr-FR"/>
          </a:p>
        </p:txBody>
      </p:sp>
      <p:sp>
        <p:nvSpPr>
          <p:cNvPr id="118799" name="Text Box 15"/>
          <p:cNvSpPr txBox="1">
            <a:spLocks noChangeArrowheads="1"/>
          </p:cNvSpPr>
          <p:nvPr/>
        </p:nvSpPr>
        <p:spPr bwMode="auto">
          <a:xfrm>
            <a:off x="5334000" y="2667000"/>
            <a:ext cx="3754438" cy="2530475"/>
          </a:xfrm>
          <a:prstGeom prst="rect">
            <a:avLst/>
          </a:prstGeom>
          <a:noFill/>
          <a:ln w="9525">
            <a:noFill/>
            <a:miter lim="800000"/>
            <a:headEnd/>
            <a:tailEnd/>
          </a:ln>
          <a:effectLst/>
        </p:spPr>
        <p:txBody>
          <a:bodyPr wrap="none">
            <a:spAutoFit/>
          </a:bodyPr>
          <a:lstStyle/>
          <a:p>
            <a:pPr algn="ctr"/>
            <a:r>
              <a:rPr lang="fr-FR" sz="2000" b="1">
                <a:solidFill>
                  <a:srgbClr val="FFCC00"/>
                </a:solidFill>
              </a:rPr>
              <a:t>VEINE CAVE</a:t>
            </a:r>
          </a:p>
          <a:p>
            <a:pPr algn="ctr"/>
            <a:endParaRPr lang="fr-FR" sz="2000" b="1">
              <a:solidFill>
                <a:srgbClr val="FFCC00"/>
              </a:solidFill>
            </a:endParaRPr>
          </a:p>
          <a:p>
            <a:pPr algn="ctr"/>
            <a:r>
              <a:rPr lang="fr-FR" sz="2000" b="1">
                <a:solidFill>
                  <a:srgbClr val="FFCC00"/>
                </a:solidFill>
              </a:rPr>
              <a:t>VEINES PROFONDES </a:t>
            </a:r>
          </a:p>
          <a:p>
            <a:pPr algn="ctr"/>
            <a:r>
              <a:rPr lang="fr-FR" sz="2000" b="1">
                <a:solidFill>
                  <a:srgbClr val="FFCC00"/>
                </a:solidFill>
              </a:rPr>
              <a:t>DESMEMBRES INFERIEURS</a:t>
            </a:r>
          </a:p>
          <a:p>
            <a:pPr algn="ctr"/>
            <a:endParaRPr lang="fr-FR" sz="2000" b="1">
              <a:solidFill>
                <a:srgbClr val="FFCC00"/>
              </a:solidFill>
            </a:endParaRPr>
          </a:p>
          <a:p>
            <a:pPr algn="ctr"/>
            <a:r>
              <a:rPr lang="fr-FR" sz="2000" b="1">
                <a:solidFill>
                  <a:srgbClr val="FFCC00"/>
                </a:solidFill>
              </a:rPr>
              <a:t>VEINES SUPERFICIELLES</a:t>
            </a:r>
          </a:p>
          <a:p>
            <a:pPr algn="ctr"/>
            <a:r>
              <a:rPr lang="fr-FR" sz="2000" b="1">
                <a:solidFill>
                  <a:srgbClr val="FFCC00"/>
                </a:solidFill>
              </a:rPr>
              <a:t> DES MEMBRES INFERIEURS</a:t>
            </a:r>
          </a:p>
          <a:p>
            <a:pPr algn="ctr"/>
            <a:endParaRPr lang="fr-FR" sz="2000" b="1">
              <a:solidFill>
                <a:srgbClr val="FFCC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18788"/>
                                        </p:tgtEl>
                                        <p:attrNameLst>
                                          <p:attrName>style.visibility</p:attrName>
                                        </p:attrNameLst>
                                      </p:cBhvr>
                                      <p:to>
                                        <p:strVal val="visible"/>
                                      </p:to>
                                    </p:set>
                                    <p:animEffect transition="in" filter="wipe(up)">
                                      <p:cBhvr>
                                        <p:cTn id="7" dur="300"/>
                                        <p:tgtEl>
                                          <p:spTgt spid="1187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wd">
                                    <p:tmPct val="100000"/>
                                  </p:iterate>
                                  <p:childTnLst>
                                    <p:set>
                                      <p:cBhvr>
                                        <p:cTn id="11" dur="1" fill="hold">
                                          <p:stCondLst>
                                            <p:cond delay="0"/>
                                          </p:stCondLst>
                                        </p:cTn>
                                        <p:tgtEl>
                                          <p:spTgt spid="118799"/>
                                        </p:tgtEl>
                                        <p:attrNameLst>
                                          <p:attrName>style.visibility</p:attrName>
                                        </p:attrNameLst>
                                      </p:cBhvr>
                                      <p:to>
                                        <p:strVal val="visible"/>
                                      </p:to>
                                    </p:set>
                                    <p:animEffect transition="in" filter="wipe(up)">
                                      <p:cBhvr>
                                        <p:cTn id="12" dur="300"/>
                                        <p:tgtEl>
                                          <p:spTgt spid="11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autoUpdateAnimBg="0"/>
      <p:bldP spid="118799"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88627"/>
          <p:cNvPicPr>
            <a:picLocks noChangeAspect="1" noChangeArrowheads="1"/>
          </p:cNvPicPr>
          <p:nvPr/>
        </p:nvPicPr>
        <p:blipFill>
          <a:blip r:embed="rId2" cstate="print"/>
          <a:srcRect/>
          <a:stretch>
            <a:fillRect/>
          </a:stretch>
        </p:blipFill>
        <p:spPr bwMode="auto">
          <a:xfrm>
            <a:off x="3124200" y="0"/>
            <a:ext cx="3659188" cy="6858000"/>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1143000" y="304800"/>
            <a:ext cx="6242050" cy="1739900"/>
          </a:xfrm>
          <a:prstGeom prst="rect">
            <a:avLst/>
          </a:prstGeom>
          <a:noFill/>
          <a:ln w="9525">
            <a:noFill/>
            <a:miter lim="800000"/>
            <a:headEnd/>
            <a:tailEnd/>
          </a:ln>
          <a:effectLst/>
        </p:spPr>
        <p:txBody>
          <a:bodyPr wrap="none">
            <a:spAutoFit/>
          </a:bodyPr>
          <a:lstStyle/>
          <a:p>
            <a:pPr algn="ctr"/>
            <a:r>
              <a:rPr lang="fr-FR" sz="3600" b="1">
                <a:solidFill>
                  <a:schemeClr val="bg1"/>
                </a:solidFill>
              </a:rPr>
              <a:t>Les malformations vasculaires </a:t>
            </a:r>
          </a:p>
          <a:p>
            <a:pPr algn="ctr"/>
            <a:r>
              <a:rPr lang="fr-FR" sz="3600" b="1">
                <a:solidFill>
                  <a:schemeClr val="bg1"/>
                </a:solidFill>
              </a:rPr>
              <a:t>=</a:t>
            </a:r>
          </a:p>
          <a:p>
            <a:pPr algn="ctr"/>
            <a:r>
              <a:rPr lang="fr-FR" sz="3600" b="1">
                <a:solidFill>
                  <a:schemeClr val="bg1"/>
                </a:solidFill>
              </a:rPr>
              <a:t> Angiodysplasies</a:t>
            </a:r>
          </a:p>
        </p:txBody>
      </p:sp>
      <p:sp>
        <p:nvSpPr>
          <p:cNvPr id="119811" name="AutoShape 3" descr="Rayures horizontales (noir/blanc)"/>
          <p:cNvSpPr>
            <a:spLocks noChangeArrowheads="1"/>
          </p:cNvSpPr>
          <p:nvPr/>
        </p:nvSpPr>
        <p:spPr bwMode="auto">
          <a:xfrm>
            <a:off x="0" y="2286000"/>
            <a:ext cx="2941638" cy="1066800"/>
          </a:xfrm>
          <a:prstGeom prst="bevel">
            <a:avLst>
              <a:gd name="adj" fmla="val 12500"/>
            </a:avLst>
          </a:prstGeom>
          <a:pattFill prst="dkHorz">
            <a:fgClr>
              <a:srgbClr val="FF0000"/>
            </a:fgClr>
            <a:bgClr>
              <a:srgbClr val="000099"/>
            </a:bgClr>
          </a:pattFill>
          <a:ln w="9525">
            <a:solidFill>
              <a:schemeClr val="tx1"/>
            </a:solidFill>
            <a:miter lim="800000"/>
            <a:headEnd/>
            <a:tailEnd/>
          </a:ln>
          <a:effectLst/>
        </p:spPr>
        <p:txBody>
          <a:bodyPr wrap="none" anchor="ctr"/>
          <a:lstStyle/>
          <a:p>
            <a:pPr algn="ctr"/>
            <a:r>
              <a:rPr lang="fr-FR" b="1">
                <a:solidFill>
                  <a:schemeClr val="bg1"/>
                </a:solidFill>
              </a:rPr>
              <a:t>Artério-veineuses</a:t>
            </a:r>
            <a:endParaRPr lang="fr-FR"/>
          </a:p>
        </p:txBody>
      </p:sp>
      <p:grpSp>
        <p:nvGrpSpPr>
          <p:cNvPr id="119857" name="Group 49"/>
          <p:cNvGrpSpPr>
            <a:grpSpLocks/>
          </p:cNvGrpSpPr>
          <p:nvPr/>
        </p:nvGrpSpPr>
        <p:grpSpPr bwMode="auto">
          <a:xfrm>
            <a:off x="381000" y="3719513"/>
            <a:ext cx="2070100" cy="2071687"/>
            <a:chOff x="240" y="2343"/>
            <a:chExt cx="1304" cy="1305"/>
          </a:xfrm>
        </p:grpSpPr>
        <p:sp>
          <p:nvSpPr>
            <p:cNvPr id="119813" name="Freeform 5"/>
            <p:cNvSpPr>
              <a:spLocks/>
            </p:cNvSpPr>
            <p:nvPr/>
          </p:nvSpPr>
          <p:spPr bwMode="auto">
            <a:xfrm>
              <a:off x="651" y="2402"/>
              <a:ext cx="469" cy="79"/>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57150" cmpd="sng">
              <a:solidFill>
                <a:srgbClr val="FF0000"/>
              </a:solidFill>
              <a:round/>
              <a:headEnd/>
              <a:tailEnd/>
            </a:ln>
            <a:effectLst/>
          </p:spPr>
          <p:txBody>
            <a:bodyPr wrap="none" anchor="ctr"/>
            <a:lstStyle/>
            <a:p>
              <a:endParaRPr lang="fr-FR"/>
            </a:p>
          </p:txBody>
        </p:sp>
        <p:sp>
          <p:nvSpPr>
            <p:cNvPr id="119814" name="Freeform 6"/>
            <p:cNvSpPr>
              <a:spLocks/>
            </p:cNvSpPr>
            <p:nvPr/>
          </p:nvSpPr>
          <p:spPr bwMode="auto">
            <a:xfrm flipV="1">
              <a:off x="643" y="2478"/>
              <a:ext cx="469" cy="78"/>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57150" cmpd="sng">
              <a:solidFill>
                <a:srgbClr val="FF0000"/>
              </a:solidFill>
              <a:round/>
              <a:headEnd/>
              <a:tailEnd/>
            </a:ln>
            <a:effectLst/>
          </p:spPr>
          <p:txBody>
            <a:bodyPr wrap="none" anchor="ctr"/>
            <a:lstStyle/>
            <a:p>
              <a:endParaRPr lang="fr-FR"/>
            </a:p>
          </p:txBody>
        </p:sp>
        <p:sp>
          <p:nvSpPr>
            <p:cNvPr id="119815" name="Freeform 7"/>
            <p:cNvSpPr>
              <a:spLocks/>
            </p:cNvSpPr>
            <p:nvPr/>
          </p:nvSpPr>
          <p:spPr bwMode="auto">
            <a:xfrm>
              <a:off x="643" y="2343"/>
              <a:ext cx="477" cy="138"/>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57150" cmpd="sng">
              <a:solidFill>
                <a:srgbClr val="FF0000"/>
              </a:solidFill>
              <a:round/>
              <a:headEnd/>
              <a:tailEnd/>
            </a:ln>
            <a:effectLst/>
          </p:spPr>
          <p:txBody>
            <a:bodyPr wrap="none" anchor="ctr"/>
            <a:lstStyle/>
            <a:p>
              <a:endParaRPr lang="fr-FR"/>
            </a:p>
          </p:txBody>
        </p:sp>
        <p:sp>
          <p:nvSpPr>
            <p:cNvPr id="119816" name="Freeform 8"/>
            <p:cNvSpPr>
              <a:spLocks/>
            </p:cNvSpPr>
            <p:nvPr/>
          </p:nvSpPr>
          <p:spPr bwMode="auto">
            <a:xfrm flipV="1">
              <a:off x="622" y="2476"/>
              <a:ext cx="477" cy="138"/>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57150" cmpd="sng">
              <a:solidFill>
                <a:srgbClr val="FF0000"/>
              </a:solidFill>
              <a:round/>
              <a:headEnd/>
              <a:tailEnd/>
            </a:ln>
            <a:effectLst/>
          </p:spPr>
          <p:txBody>
            <a:bodyPr wrap="none" anchor="ctr"/>
            <a:lstStyle/>
            <a:p>
              <a:endParaRPr lang="fr-FR"/>
            </a:p>
          </p:txBody>
        </p:sp>
        <p:sp>
          <p:nvSpPr>
            <p:cNvPr id="119817" name="Freeform 9"/>
            <p:cNvSpPr>
              <a:spLocks/>
            </p:cNvSpPr>
            <p:nvPr/>
          </p:nvSpPr>
          <p:spPr bwMode="auto">
            <a:xfrm>
              <a:off x="407" y="2467"/>
              <a:ext cx="236" cy="469"/>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FF0000"/>
              </a:solidFill>
              <a:round/>
              <a:headEnd/>
              <a:tailEnd/>
            </a:ln>
            <a:effectLst/>
          </p:spPr>
          <p:txBody>
            <a:bodyPr wrap="none" anchor="ctr"/>
            <a:lstStyle/>
            <a:p>
              <a:endParaRPr lang="fr-FR"/>
            </a:p>
          </p:txBody>
        </p:sp>
        <p:sp>
          <p:nvSpPr>
            <p:cNvPr id="119818" name="Freeform 10"/>
            <p:cNvSpPr>
              <a:spLocks/>
            </p:cNvSpPr>
            <p:nvPr/>
          </p:nvSpPr>
          <p:spPr bwMode="auto">
            <a:xfrm flipH="1">
              <a:off x="1112" y="2462"/>
              <a:ext cx="236" cy="469"/>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3399FF"/>
              </a:solidFill>
              <a:round/>
              <a:headEnd/>
              <a:tailEnd/>
            </a:ln>
            <a:effectLst/>
          </p:spPr>
          <p:txBody>
            <a:bodyPr wrap="none" anchor="ctr"/>
            <a:lstStyle/>
            <a:p>
              <a:endParaRPr lang="fr-FR"/>
            </a:p>
          </p:txBody>
        </p:sp>
        <p:sp>
          <p:nvSpPr>
            <p:cNvPr id="119819" name="Freeform 11"/>
            <p:cNvSpPr>
              <a:spLocks/>
            </p:cNvSpPr>
            <p:nvPr/>
          </p:nvSpPr>
          <p:spPr bwMode="auto">
            <a:xfrm>
              <a:off x="436" y="2892"/>
              <a:ext cx="891" cy="85"/>
            </a:xfrm>
            <a:custGeom>
              <a:avLst/>
              <a:gdLst/>
              <a:ahLst/>
              <a:cxnLst>
                <a:cxn ang="0">
                  <a:pos x="0" y="112"/>
                </a:cxn>
                <a:cxn ang="0">
                  <a:pos x="576" y="16"/>
                </a:cxn>
                <a:cxn ang="0">
                  <a:pos x="1488" y="208"/>
                </a:cxn>
                <a:cxn ang="0">
                  <a:pos x="2064" y="64"/>
                </a:cxn>
              </a:cxnLst>
              <a:rect l="0" t="0" r="r" b="b"/>
              <a:pathLst>
                <a:path w="2064" h="216">
                  <a:moveTo>
                    <a:pt x="0" y="112"/>
                  </a:moveTo>
                  <a:cubicBezTo>
                    <a:pt x="164" y="56"/>
                    <a:pt x="328" y="0"/>
                    <a:pt x="576" y="16"/>
                  </a:cubicBezTo>
                  <a:cubicBezTo>
                    <a:pt x="824" y="32"/>
                    <a:pt x="1240" y="200"/>
                    <a:pt x="1488" y="208"/>
                  </a:cubicBezTo>
                  <a:cubicBezTo>
                    <a:pt x="1736" y="216"/>
                    <a:pt x="1900" y="140"/>
                    <a:pt x="2064" y="64"/>
                  </a:cubicBezTo>
                </a:path>
              </a:pathLst>
            </a:custGeom>
            <a:noFill/>
            <a:ln w="9525">
              <a:solidFill>
                <a:srgbClr val="FF0000"/>
              </a:solidFill>
              <a:round/>
              <a:headEnd/>
              <a:tailEnd/>
            </a:ln>
            <a:effectLst/>
          </p:spPr>
          <p:txBody>
            <a:bodyPr wrap="none" anchor="ctr"/>
            <a:lstStyle/>
            <a:p>
              <a:endParaRPr lang="fr-FR"/>
            </a:p>
          </p:txBody>
        </p:sp>
        <p:sp>
          <p:nvSpPr>
            <p:cNvPr id="119820" name="Line 12"/>
            <p:cNvSpPr>
              <a:spLocks noChangeShapeType="1"/>
            </p:cNvSpPr>
            <p:nvPr/>
          </p:nvSpPr>
          <p:spPr bwMode="auto">
            <a:xfrm>
              <a:off x="436" y="2936"/>
              <a:ext cx="0" cy="607"/>
            </a:xfrm>
            <a:prstGeom prst="line">
              <a:avLst/>
            </a:prstGeom>
            <a:noFill/>
            <a:ln w="76200">
              <a:solidFill>
                <a:srgbClr val="FF0000"/>
              </a:solidFill>
              <a:round/>
              <a:headEnd/>
              <a:tailEnd/>
            </a:ln>
            <a:effectLst/>
          </p:spPr>
          <p:txBody>
            <a:bodyPr wrap="none" anchor="ctr"/>
            <a:lstStyle/>
            <a:p>
              <a:endParaRPr lang="fr-FR"/>
            </a:p>
          </p:txBody>
        </p:sp>
        <p:sp>
          <p:nvSpPr>
            <p:cNvPr id="119821" name="Line 13"/>
            <p:cNvSpPr>
              <a:spLocks noChangeShapeType="1"/>
            </p:cNvSpPr>
            <p:nvPr/>
          </p:nvSpPr>
          <p:spPr bwMode="auto">
            <a:xfrm>
              <a:off x="1307" y="2936"/>
              <a:ext cx="0" cy="607"/>
            </a:xfrm>
            <a:prstGeom prst="line">
              <a:avLst/>
            </a:prstGeom>
            <a:noFill/>
            <a:ln w="76200">
              <a:solidFill>
                <a:srgbClr val="3399FF"/>
              </a:solidFill>
              <a:round/>
              <a:headEnd/>
              <a:tailEnd/>
            </a:ln>
            <a:effectLst/>
          </p:spPr>
          <p:txBody>
            <a:bodyPr wrap="none" anchor="ctr"/>
            <a:lstStyle/>
            <a:p>
              <a:endParaRPr lang="fr-FR"/>
            </a:p>
          </p:txBody>
        </p:sp>
        <p:sp>
          <p:nvSpPr>
            <p:cNvPr id="119822" name="Line 14"/>
            <p:cNvSpPr>
              <a:spLocks noChangeShapeType="1"/>
            </p:cNvSpPr>
            <p:nvPr/>
          </p:nvSpPr>
          <p:spPr bwMode="auto">
            <a:xfrm flipV="1">
              <a:off x="280" y="3001"/>
              <a:ext cx="0" cy="464"/>
            </a:xfrm>
            <a:prstGeom prst="line">
              <a:avLst/>
            </a:prstGeom>
            <a:noFill/>
            <a:ln w="38100">
              <a:solidFill>
                <a:schemeClr val="bg1"/>
              </a:solidFill>
              <a:round/>
              <a:headEnd/>
              <a:tailEnd type="triangle" w="med" len="med"/>
            </a:ln>
            <a:effectLst/>
          </p:spPr>
          <p:txBody>
            <a:bodyPr wrap="none" anchor="ctr"/>
            <a:lstStyle/>
            <a:p>
              <a:endParaRPr lang="fr-FR"/>
            </a:p>
          </p:txBody>
        </p:sp>
        <p:sp>
          <p:nvSpPr>
            <p:cNvPr id="119823" name="Line 15"/>
            <p:cNvSpPr>
              <a:spLocks noChangeShapeType="1"/>
            </p:cNvSpPr>
            <p:nvPr/>
          </p:nvSpPr>
          <p:spPr bwMode="auto">
            <a:xfrm>
              <a:off x="1494" y="3001"/>
              <a:ext cx="0" cy="464"/>
            </a:xfrm>
            <a:prstGeom prst="line">
              <a:avLst/>
            </a:prstGeom>
            <a:noFill/>
            <a:ln w="38100">
              <a:solidFill>
                <a:schemeClr val="bg1"/>
              </a:solidFill>
              <a:round/>
              <a:headEnd/>
              <a:tailEnd type="triangle" w="med" len="med"/>
            </a:ln>
            <a:effectLst/>
          </p:spPr>
          <p:txBody>
            <a:bodyPr wrap="none" anchor="ctr"/>
            <a:lstStyle/>
            <a:p>
              <a:endParaRPr lang="fr-FR"/>
            </a:p>
          </p:txBody>
        </p:sp>
        <p:sp>
          <p:nvSpPr>
            <p:cNvPr id="119825" name="Text Box 17"/>
            <p:cNvSpPr txBox="1">
              <a:spLocks noChangeArrowheads="1"/>
            </p:cNvSpPr>
            <p:nvPr/>
          </p:nvSpPr>
          <p:spPr bwMode="auto">
            <a:xfrm>
              <a:off x="240" y="3360"/>
              <a:ext cx="1304" cy="288"/>
            </a:xfrm>
            <a:prstGeom prst="rect">
              <a:avLst/>
            </a:prstGeom>
            <a:noFill/>
            <a:ln w="9525">
              <a:noFill/>
              <a:miter lim="800000"/>
              <a:headEnd/>
              <a:tailEnd/>
            </a:ln>
            <a:effectLst/>
          </p:spPr>
          <p:txBody>
            <a:bodyPr wrap="none">
              <a:spAutoFit/>
            </a:bodyPr>
            <a:lstStyle/>
            <a:p>
              <a:r>
                <a:rPr lang="fr-FR">
                  <a:solidFill>
                    <a:schemeClr val="bg1"/>
                  </a:solidFill>
                </a:rPr>
                <a:t>FAV Capillaire</a:t>
              </a:r>
            </a:p>
          </p:txBody>
        </p:sp>
      </p:grpSp>
      <p:grpSp>
        <p:nvGrpSpPr>
          <p:cNvPr id="119859" name="Group 51"/>
          <p:cNvGrpSpPr>
            <a:grpSpLocks/>
          </p:cNvGrpSpPr>
          <p:nvPr/>
        </p:nvGrpSpPr>
        <p:grpSpPr bwMode="auto">
          <a:xfrm>
            <a:off x="6400800" y="3048000"/>
            <a:ext cx="2214563" cy="2708275"/>
            <a:chOff x="4032" y="1920"/>
            <a:chExt cx="1395" cy="1706"/>
          </a:xfrm>
        </p:grpSpPr>
        <p:grpSp>
          <p:nvGrpSpPr>
            <p:cNvPr id="119827" name="Group 19"/>
            <p:cNvGrpSpPr>
              <a:grpSpLocks/>
            </p:cNvGrpSpPr>
            <p:nvPr/>
          </p:nvGrpSpPr>
          <p:grpSpPr bwMode="auto">
            <a:xfrm>
              <a:off x="4240" y="1920"/>
              <a:ext cx="931" cy="1488"/>
              <a:chOff x="1037" y="610"/>
              <a:chExt cx="2179" cy="3038"/>
            </a:xfrm>
          </p:grpSpPr>
          <p:sp>
            <p:nvSpPr>
              <p:cNvPr id="119828" name="Freeform 20"/>
              <p:cNvSpPr>
                <a:spLocks/>
              </p:cNvSpPr>
              <p:nvPr/>
            </p:nvSpPr>
            <p:spPr bwMode="auto">
              <a:xfrm>
                <a:off x="1603" y="762"/>
                <a:ext cx="1085" cy="198"/>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19829" name="Freeform 21"/>
              <p:cNvSpPr>
                <a:spLocks/>
              </p:cNvSpPr>
              <p:nvPr/>
            </p:nvSpPr>
            <p:spPr bwMode="auto">
              <a:xfrm flipV="1">
                <a:off x="1584" y="954"/>
                <a:ext cx="1085" cy="198"/>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19830" name="Freeform 22"/>
              <p:cNvSpPr>
                <a:spLocks/>
              </p:cNvSpPr>
              <p:nvPr/>
            </p:nvSpPr>
            <p:spPr bwMode="auto">
              <a:xfrm>
                <a:off x="1584" y="610"/>
                <a:ext cx="1104" cy="350"/>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19831" name="Freeform 23"/>
              <p:cNvSpPr>
                <a:spLocks/>
              </p:cNvSpPr>
              <p:nvPr/>
            </p:nvSpPr>
            <p:spPr bwMode="auto">
              <a:xfrm flipV="1">
                <a:off x="1536" y="946"/>
                <a:ext cx="1104" cy="350"/>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19832" name="Freeform 24"/>
              <p:cNvSpPr>
                <a:spLocks/>
              </p:cNvSpPr>
              <p:nvPr/>
            </p:nvSpPr>
            <p:spPr bwMode="auto">
              <a:xfrm>
                <a:off x="1037" y="925"/>
                <a:ext cx="547" cy="1187"/>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38100" cmpd="sng">
                <a:solidFill>
                  <a:srgbClr val="FF0000"/>
                </a:solidFill>
                <a:round/>
                <a:headEnd/>
                <a:tailEnd/>
              </a:ln>
              <a:effectLst/>
            </p:spPr>
            <p:txBody>
              <a:bodyPr wrap="none" anchor="ctr"/>
              <a:lstStyle/>
              <a:p>
                <a:endParaRPr lang="fr-FR"/>
              </a:p>
            </p:txBody>
          </p:sp>
          <p:sp>
            <p:nvSpPr>
              <p:cNvPr id="119833" name="Freeform 25"/>
              <p:cNvSpPr>
                <a:spLocks/>
              </p:cNvSpPr>
              <p:nvPr/>
            </p:nvSpPr>
            <p:spPr bwMode="auto">
              <a:xfrm flipH="1">
                <a:off x="2669" y="912"/>
                <a:ext cx="547" cy="1187"/>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3399FF"/>
                </a:solidFill>
                <a:round/>
                <a:headEnd/>
                <a:tailEnd/>
              </a:ln>
              <a:effectLst/>
            </p:spPr>
            <p:txBody>
              <a:bodyPr wrap="none" anchor="ctr"/>
              <a:lstStyle/>
              <a:p>
                <a:endParaRPr lang="fr-FR"/>
              </a:p>
            </p:txBody>
          </p:sp>
          <p:sp>
            <p:nvSpPr>
              <p:cNvPr id="119834" name="Freeform 26"/>
              <p:cNvSpPr>
                <a:spLocks/>
              </p:cNvSpPr>
              <p:nvPr/>
            </p:nvSpPr>
            <p:spPr bwMode="auto">
              <a:xfrm>
                <a:off x="1104" y="2000"/>
                <a:ext cx="2064" cy="216"/>
              </a:xfrm>
              <a:custGeom>
                <a:avLst/>
                <a:gdLst/>
                <a:ahLst/>
                <a:cxnLst>
                  <a:cxn ang="0">
                    <a:pos x="0" y="112"/>
                  </a:cxn>
                  <a:cxn ang="0">
                    <a:pos x="576" y="16"/>
                  </a:cxn>
                  <a:cxn ang="0">
                    <a:pos x="1488" y="208"/>
                  </a:cxn>
                  <a:cxn ang="0">
                    <a:pos x="2064" y="64"/>
                  </a:cxn>
                </a:cxnLst>
                <a:rect l="0" t="0" r="r" b="b"/>
                <a:pathLst>
                  <a:path w="2064" h="216">
                    <a:moveTo>
                      <a:pt x="0" y="112"/>
                    </a:moveTo>
                    <a:cubicBezTo>
                      <a:pt x="164" y="56"/>
                      <a:pt x="328" y="0"/>
                      <a:pt x="576" y="16"/>
                    </a:cubicBezTo>
                    <a:cubicBezTo>
                      <a:pt x="824" y="32"/>
                      <a:pt x="1240" y="200"/>
                      <a:pt x="1488" y="208"/>
                    </a:cubicBezTo>
                    <a:cubicBezTo>
                      <a:pt x="1736" y="216"/>
                      <a:pt x="1900" y="140"/>
                      <a:pt x="2064" y="64"/>
                    </a:cubicBezTo>
                  </a:path>
                </a:pathLst>
              </a:custGeom>
              <a:noFill/>
              <a:ln w="9525">
                <a:solidFill>
                  <a:srgbClr val="FF0000"/>
                </a:solidFill>
                <a:round/>
                <a:headEnd/>
                <a:tailEnd/>
              </a:ln>
              <a:effectLst/>
            </p:spPr>
            <p:txBody>
              <a:bodyPr wrap="none" anchor="ctr"/>
              <a:lstStyle/>
              <a:p>
                <a:endParaRPr lang="fr-FR"/>
              </a:p>
            </p:txBody>
          </p:sp>
          <p:sp>
            <p:nvSpPr>
              <p:cNvPr id="119835" name="Line 27"/>
              <p:cNvSpPr>
                <a:spLocks noChangeShapeType="1"/>
              </p:cNvSpPr>
              <p:nvPr/>
            </p:nvSpPr>
            <p:spPr bwMode="auto">
              <a:xfrm>
                <a:off x="1104" y="2112"/>
                <a:ext cx="0" cy="1536"/>
              </a:xfrm>
              <a:prstGeom prst="line">
                <a:avLst/>
              </a:prstGeom>
              <a:noFill/>
              <a:ln w="76200">
                <a:solidFill>
                  <a:srgbClr val="FF0000"/>
                </a:solidFill>
                <a:round/>
                <a:headEnd/>
                <a:tailEnd/>
              </a:ln>
              <a:effectLst/>
            </p:spPr>
            <p:txBody>
              <a:bodyPr wrap="none" anchor="ctr"/>
              <a:lstStyle/>
              <a:p>
                <a:endParaRPr lang="fr-FR"/>
              </a:p>
            </p:txBody>
          </p:sp>
          <p:sp>
            <p:nvSpPr>
              <p:cNvPr id="119836" name="Line 28"/>
              <p:cNvSpPr>
                <a:spLocks noChangeShapeType="1"/>
              </p:cNvSpPr>
              <p:nvPr/>
            </p:nvSpPr>
            <p:spPr bwMode="auto">
              <a:xfrm>
                <a:off x="3120" y="2112"/>
                <a:ext cx="0" cy="1536"/>
              </a:xfrm>
              <a:prstGeom prst="line">
                <a:avLst/>
              </a:prstGeom>
              <a:noFill/>
              <a:ln w="76200">
                <a:solidFill>
                  <a:srgbClr val="3399FF"/>
                </a:solidFill>
                <a:round/>
                <a:headEnd/>
                <a:tailEnd/>
              </a:ln>
              <a:effectLst/>
            </p:spPr>
            <p:txBody>
              <a:bodyPr wrap="none" anchor="ctr"/>
              <a:lstStyle/>
              <a:p>
                <a:endParaRPr lang="fr-FR"/>
              </a:p>
            </p:txBody>
          </p:sp>
        </p:grpSp>
        <p:sp>
          <p:nvSpPr>
            <p:cNvPr id="119837" name="Line 29"/>
            <p:cNvSpPr>
              <a:spLocks noChangeShapeType="1"/>
            </p:cNvSpPr>
            <p:nvPr/>
          </p:nvSpPr>
          <p:spPr bwMode="auto">
            <a:xfrm>
              <a:off x="4275" y="3159"/>
              <a:ext cx="874" cy="0"/>
            </a:xfrm>
            <a:prstGeom prst="line">
              <a:avLst/>
            </a:prstGeom>
            <a:noFill/>
            <a:ln w="76200">
              <a:solidFill>
                <a:srgbClr val="FF0000"/>
              </a:solidFill>
              <a:round/>
              <a:headEnd/>
              <a:tailEnd/>
            </a:ln>
            <a:effectLst/>
          </p:spPr>
          <p:txBody>
            <a:bodyPr wrap="none" anchor="ctr"/>
            <a:lstStyle/>
            <a:p>
              <a:endParaRPr lang="fr-FR"/>
            </a:p>
          </p:txBody>
        </p:sp>
        <p:sp>
          <p:nvSpPr>
            <p:cNvPr id="119838" name="Line 30"/>
            <p:cNvSpPr>
              <a:spLocks noChangeShapeType="1"/>
            </p:cNvSpPr>
            <p:nvPr/>
          </p:nvSpPr>
          <p:spPr bwMode="auto">
            <a:xfrm flipV="1">
              <a:off x="4032" y="2927"/>
              <a:ext cx="0" cy="503"/>
            </a:xfrm>
            <a:prstGeom prst="line">
              <a:avLst/>
            </a:prstGeom>
            <a:noFill/>
            <a:ln w="38100">
              <a:solidFill>
                <a:schemeClr val="bg1"/>
              </a:solidFill>
              <a:round/>
              <a:headEnd/>
              <a:tailEnd type="triangle" w="med" len="med"/>
            </a:ln>
            <a:effectLst/>
          </p:spPr>
          <p:txBody>
            <a:bodyPr wrap="none" anchor="ctr"/>
            <a:lstStyle/>
            <a:p>
              <a:endParaRPr lang="fr-FR"/>
            </a:p>
          </p:txBody>
        </p:sp>
        <p:sp>
          <p:nvSpPr>
            <p:cNvPr id="119839" name="Line 31"/>
            <p:cNvSpPr>
              <a:spLocks noChangeShapeType="1"/>
            </p:cNvSpPr>
            <p:nvPr/>
          </p:nvSpPr>
          <p:spPr bwMode="auto">
            <a:xfrm>
              <a:off x="5392" y="2927"/>
              <a:ext cx="0" cy="542"/>
            </a:xfrm>
            <a:prstGeom prst="line">
              <a:avLst/>
            </a:prstGeom>
            <a:noFill/>
            <a:ln w="38100">
              <a:solidFill>
                <a:schemeClr val="bg1"/>
              </a:solidFill>
              <a:round/>
              <a:headEnd/>
              <a:tailEnd type="triangle" w="med" len="med"/>
            </a:ln>
            <a:effectLst/>
          </p:spPr>
          <p:txBody>
            <a:bodyPr wrap="none" anchor="ctr"/>
            <a:lstStyle/>
            <a:p>
              <a:endParaRPr lang="fr-FR"/>
            </a:p>
          </p:txBody>
        </p:sp>
        <p:sp>
          <p:nvSpPr>
            <p:cNvPr id="119841" name="Text Box 33"/>
            <p:cNvSpPr txBox="1">
              <a:spLocks noChangeArrowheads="1"/>
            </p:cNvSpPr>
            <p:nvPr/>
          </p:nvSpPr>
          <p:spPr bwMode="auto">
            <a:xfrm>
              <a:off x="4032" y="3338"/>
              <a:ext cx="1395" cy="288"/>
            </a:xfrm>
            <a:prstGeom prst="rect">
              <a:avLst/>
            </a:prstGeom>
            <a:noFill/>
            <a:ln w="9525">
              <a:noFill/>
              <a:miter lim="800000"/>
              <a:headEnd/>
              <a:tailEnd/>
            </a:ln>
            <a:effectLst/>
          </p:spPr>
          <p:txBody>
            <a:bodyPr wrap="none">
              <a:spAutoFit/>
            </a:bodyPr>
            <a:lstStyle/>
            <a:p>
              <a:r>
                <a:rPr lang="fr-FR">
                  <a:solidFill>
                    <a:schemeClr val="bg1"/>
                  </a:solidFill>
                </a:rPr>
                <a:t>FAVTronculaire</a:t>
              </a:r>
            </a:p>
          </p:txBody>
        </p:sp>
      </p:grpSp>
      <p:grpSp>
        <p:nvGrpSpPr>
          <p:cNvPr id="119858" name="Group 50"/>
          <p:cNvGrpSpPr>
            <a:grpSpLocks/>
          </p:cNvGrpSpPr>
          <p:nvPr/>
        </p:nvGrpSpPr>
        <p:grpSpPr bwMode="auto">
          <a:xfrm>
            <a:off x="2667000" y="3429000"/>
            <a:ext cx="3389313" cy="2333625"/>
            <a:chOff x="1680" y="2160"/>
            <a:chExt cx="2135" cy="1470"/>
          </a:xfrm>
        </p:grpSpPr>
        <p:sp>
          <p:nvSpPr>
            <p:cNvPr id="119843" name="Freeform 35"/>
            <p:cNvSpPr>
              <a:spLocks/>
            </p:cNvSpPr>
            <p:nvPr/>
          </p:nvSpPr>
          <p:spPr bwMode="auto">
            <a:xfrm>
              <a:off x="2362" y="2220"/>
              <a:ext cx="468" cy="78"/>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19844" name="Freeform 36"/>
            <p:cNvSpPr>
              <a:spLocks/>
            </p:cNvSpPr>
            <p:nvPr/>
          </p:nvSpPr>
          <p:spPr bwMode="auto">
            <a:xfrm flipV="1">
              <a:off x="2354" y="2295"/>
              <a:ext cx="468" cy="79"/>
            </a:xfrm>
            <a:custGeom>
              <a:avLst/>
              <a:gdLst/>
              <a:ahLst/>
              <a:cxnLst>
                <a:cxn ang="0">
                  <a:pos x="0" y="179"/>
                </a:cxn>
                <a:cxn ang="0">
                  <a:pos x="528" y="3"/>
                </a:cxn>
                <a:cxn ang="0">
                  <a:pos x="1085" y="198"/>
                </a:cxn>
              </a:cxnLst>
              <a:rect l="0" t="0" r="r" b="b"/>
              <a:pathLst>
                <a:path w="1085" h="198">
                  <a:moveTo>
                    <a:pt x="0" y="179"/>
                  </a:moveTo>
                  <a:cubicBezTo>
                    <a:pt x="88" y="151"/>
                    <a:pt x="347" y="0"/>
                    <a:pt x="528" y="3"/>
                  </a:cubicBezTo>
                  <a:cubicBezTo>
                    <a:pt x="709" y="6"/>
                    <a:pt x="969" y="158"/>
                    <a:pt x="1085" y="198"/>
                  </a:cubicBezTo>
                </a:path>
              </a:pathLst>
            </a:custGeom>
            <a:noFill/>
            <a:ln w="9525">
              <a:solidFill>
                <a:srgbClr val="FF0000"/>
              </a:solidFill>
              <a:round/>
              <a:headEnd/>
              <a:tailEnd/>
            </a:ln>
            <a:effectLst/>
          </p:spPr>
          <p:txBody>
            <a:bodyPr wrap="none" anchor="ctr"/>
            <a:lstStyle/>
            <a:p>
              <a:endParaRPr lang="fr-FR"/>
            </a:p>
          </p:txBody>
        </p:sp>
        <p:sp>
          <p:nvSpPr>
            <p:cNvPr id="119845" name="Freeform 37"/>
            <p:cNvSpPr>
              <a:spLocks/>
            </p:cNvSpPr>
            <p:nvPr/>
          </p:nvSpPr>
          <p:spPr bwMode="auto">
            <a:xfrm>
              <a:off x="2354" y="2160"/>
              <a:ext cx="476" cy="138"/>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19846" name="Freeform 38"/>
            <p:cNvSpPr>
              <a:spLocks/>
            </p:cNvSpPr>
            <p:nvPr/>
          </p:nvSpPr>
          <p:spPr bwMode="auto">
            <a:xfrm flipV="1">
              <a:off x="2332" y="2293"/>
              <a:ext cx="478" cy="138"/>
            </a:xfrm>
            <a:custGeom>
              <a:avLst/>
              <a:gdLst/>
              <a:ahLst/>
              <a:cxnLst>
                <a:cxn ang="0">
                  <a:pos x="0" y="350"/>
                </a:cxn>
                <a:cxn ang="0">
                  <a:pos x="516" y="0"/>
                </a:cxn>
                <a:cxn ang="0">
                  <a:pos x="1104" y="350"/>
                </a:cxn>
              </a:cxnLst>
              <a:rect l="0" t="0" r="r" b="b"/>
              <a:pathLst>
                <a:path w="1104" h="350">
                  <a:moveTo>
                    <a:pt x="0" y="350"/>
                  </a:moveTo>
                  <a:cubicBezTo>
                    <a:pt x="86" y="292"/>
                    <a:pt x="332" y="0"/>
                    <a:pt x="516" y="0"/>
                  </a:cubicBezTo>
                  <a:cubicBezTo>
                    <a:pt x="700" y="0"/>
                    <a:pt x="982" y="277"/>
                    <a:pt x="1104" y="350"/>
                  </a:cubicBezTo>
                </a:path>
              </a:pathLst>
            </a:custGeom>
            <a:noFill/>
            <a:ln w="9525">
              <a:solidFill>
                <a:srgbClr val="FF0000"/>
              </a:solidFill>
              <a:round/>
              <a:headEnd/>
              <a:tailEnd/>
            </a:ln>
            <a:effectLst/>
          </p:spPr>
          <p:txBody>
            <a:bodyPr wrap="none" anchor="ctr"/>
            <a:lstStyle/>
            <a:p>
              <a:endParaRPr lang="fr-FR"/>
            </a:p>
          </p:txBody>
        </p:sp>
        <p:sp>
          <p:nvSpPr>
            <p:cNvPr id="119847" name="Freeform 39"/>
            <p:cNvSpPr>
              <a:spLocks/>
            </p:cNvSpPr>
            <p:nvPr/>
          </p:nvSpPr>
          <p:spPr bwMode="auto">
            <a:xfrm>
              <a:off x="2117" y="2284"/>
              <a:ext cx="237" cy="469"/>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38100" cmpd="sng">
              <a:solidFill>
                <a:srgbClr val="FF0000"/>
              </a:solidFill>
              <a:round/>
              <a:headEnd/>
              <a:tailEnd/>
            </a:ln>
            <a:effectLst/>
          </p:spPr>
          <p:txBody>
            <a:bodyPr wrap="none" anchor="ctr"/>
            <a:lstStyle/>
            <a:p>
              <a:endParaRPr lang="fr-FR"/>
            </a:p>
          </p:txBody>
        </p:sp>
        <p:sp>
          <p:nvSpPr>
            <p:cNvPr id="119848" name="Freeform 40"/>
            <p:cNvSpPr>
              <a:spLocks/>
            </p:cNvSpPr>
            <p:nvPr/>
          </p:nvSpPr>
          <p:spPr bwMode="auto">
            <a:xfrm flipH="1">
              <a:off x="2822" y="2279"/>
              <a:ext cx="237" cy="469"/>
            </a:xfrm>
            <a:custGeom>
              <a:avLst/>
              <a:gdLst/>
              <a:ahLst/>
              <a:cxnLst>
                <a:cxn ang="0">
                  <a:pos x="547" y="35"/>
                </a:cxn>
                <a:cxn ang="0">
                  <a:pos x="80" y="192"/>
                </a:cxn>
                <a:cxn ang="0">
                  <a:pos x="67" y="1187"/>
                </a:cxn>
              </a:cxnLst>
              <a:rect l="0" t="0" r="r" b="b"/>
              <a:pathLst>
                <a:path w="547" h="1187">
                  <a:moveTo>
                    <a:pt x="547" y="35"/>
                  </a:moveTo>
                  <a:cubicBezTo>
                    <a:pt x="469" y="61"/>
                    <a:pt x="160" y="0"/>
                    <a:pt x="80" y="192"/>
                  </a:cubicBezTo>
                  <a:cubicBezTo>
                    <a:pt x="0" y="384"/>
                    <a:pt x="70" y="980"/>
                    <a:pt x="67" y="1187"/>
                  </a:cubicBezTo>
                </a:path>
              </a:pathLst>
            </a:custGeom>
            <a:noFill/>
            <a:ln w="57150" cmpd="sng">
              <a:solidFill>
                <a:srgbClr val="3399FF"/>
              </a:solidFill>
              <a:round/>
              <a:headEnd/>
              <a:tailEnd/>
            </a:ln>
            <a:effectLst/>
          </p:spPr>
          <p:txBody>
            <a:bodyPr wrap="none" anchor="ctr"/>
            <a:lstStyle/>
            <a:p>
              <a:endParaRPr lang="fr-FR"/>
            </a:p>
          </p:txBody>
        </p:sp>
        <p:sp>
          <p:nvSpPr>
            <p:cNvPr id="119849" name="Freeform 41"/>
            <p:cNvSpPr>
              <a:spLocks/>
            </p:cNvSpPr>
            <p:nvPr/>
          </p:nvSpPr>
          <p:spPr bwMode="auto">
            <a:xfrm>
              <a:off x="2146" y="2709"/>
              <a:ext cx="891" cy="86"/>
            </a:xfrm>
            <a:custGeom>
              <a:avLst/>
              <a:gdLst/>
              <a:ahLst/>
              <a:cxnLst>
                <a:cxn ang="0">
                  <a:pos x="0" y="112"/>
                </a:cxn>
                <a:cxn ang="0">
                  <a:pos x="576" y="16"/>
                </a:cxn>
                <a:cxn ang="0">
                  <a:pos x="1488" y="208"/>
                </a:cxn>
                <a:cxn ang="0">
                  <a:pos x="2064" y="64"/>
                </a:cxn>
              </a:cxnLst>
              <a:rect l="0" t="0" r="r" b="b"/>
              <a:pathLst>
                <a:path w="2064" h="216">
                  <a:moveTo>
                    <a:pt x="0" y="112"/>
                  </a:moveTo>
                  <a:cubicBezTo>
                    <a:pt x="164" y="56"/>
                    <a:pt x="328" y="0"/>
                    <a:pt x="576" y="16"/>
                  </a:cubicBezTo>
                  <a:cubicBezTo>
                    <a:pt x="824" y="32"/>
                    <a:pt x="1240" y="200"/>
                    <a:pt x="1488" y="208"/>
                  </a:cubicBezTo>
                  <a:cubicBezTo>
                    <a:pt x="1736" y="216"/>
                    <a:pt x="1900" y="140"/>
                    <a:pt x="2064" y="64"/>
                  </a:cubicBezTo>
                </a:path>
              </a:pathLst>
            </a:custGeom>
            <a:noFill/>
            <a:ln w="76200" cmpd="sng">
              <a:solidFill>
                <a:srgbClr val="FF0000"/>
              </a:solidFill>
              <a:round/>
              <a:headEnd/>
              <a:tailEnd/>
            </a:ln>
            <a:effectLst/>
          </p:spPr>
          <p:txBody>
            <a:bodyPr wrap="none" anchor="ctr"/>
            <a:lstStyle/>
            <a:p>
              <a:endParaRPr lang="fr-FR"/>
            </a:p>
          </p:txBody>
        </p:sp>
        <p:sp>
          <p:nvSpPr>
            <p:cNvPr id="119850" name="Line 42"/>
            <p:cNvSpPr>
              <a:spLocks noChangeShapeType="1"/>
            </p:cNvSpPr>
            <p:nvPr/>
          </p:nvSpPr>
          <p:spPr bwMode="auto">
            <a:xfrm>
              <a:off x="2146" y="2753"/>
              <a:ext cx="0" cy="607"/>
            </a:xfrm>
            <a:prstGeom prst="line">
              <a:avLst/>
            </a:prstGeom>
            <a:noFill/>
            <a:ln w="76200">
              <a:solidFill>
                <a:srgbClr val="FF0000"/>
              </a:solidFill>
              <a:round/>
              <a:headEnd/>
              <a:tailEnd/>
            </a:ln>
            <a:effectLst/>
          </p:spPr>
          <p:txBody>
            <a:bodyPr wrap="none" anchor="ctr"/>
            <a:lstStyle/>
            <a:p>
              <a:endParaRPr lang="fr-FR"/>
            </a:p>
          </p:txBody>
        </p:sp>
        <p:sp>
          <p:nvSpPr>
            <p:cNvPr id="119851" name="Line 43"/>
            <p:cNvSpPr>
              <a:spLocks noChangeShapeType="1"/>
            </p:cNvSpPr>
            <p:nvPr/>
          </p:nvSpPr>
          <p:spPr bwMode="auto">
            <a:xfrm>
              <a:off x="3017" y="2753"/>
              <a:ext cx="0" cy="607"/>
            </a:xfrm>
            <a:prstGeom prst="line">
              <a:avLst/>
            </a:prstGeom>
            <a:noFill/>
            <a:ln w="76200">
              <a:solidFill>
                <a:srgbClr val="3399FF"/>
              </a:solidFill>
              <a:round/>
              <a:headEnd/>
              <a:tailEnd/>
            </a:ln>
            <a:effectLst/>
          </p:spPr>
          <p:txBody>
            <a:bodyPr wrap="none" anchor="ctr"/>
            <a:lstStyle/>
            <a:p>
              <a:endParaRPr lang="fr-FR"/>
            </a:p>
          </p:txBody>
        </p:sp>
        <p:sp>
          <p:nvSpPr>
            <p:cNvPr id="119852" name="Line 44"/>
            <p:cNvSpPr>
              <a:spLocks noChangeShapeType="1"/>
            </p:cNvSpPr>
            <p:nvPr/>
          </p:nvSpPr>
          <p:spPr bwMode="auto">
            <a:xfrm flipV="1">
              <a:off x="1923" y="2779"/>
              <a:ext cx="0" cy="503"/>
            </a:xfrm>
            <a:prstGeom prst="line">
              <a:avLst/>
            </a:prstGeom>
            <a:noFill/>
            <a:ln w="38100">
              <a:solidFill>
                <a:schemeClr val="bg1"/>
              </a:solidFill>
              <a:round/>
              <a:headEnd/>
              <a:tailEnd type="triangle" w="med" len="med"/>
            </a:ln>
            <a:effectLst/>
          </p:spPr>
          <p:txBody>
            <a:bodyPr wrap="none" anchor="ctr"/>
            <a:lstStyle/>
            <a:p>
              <a:endParaRPr lang="fr-FR"/>
            </a:p>
          </p:txBody>
        </p:sp>
        <p:sp>
          <p:nvSpPr>
            <p:cNvPr id="119853" name="Line 45"/>
            <p:cNvSpPr>
              <a:spLocks noChangeShapeType="1"/>
            </p:cNvSpPr>
            <p:nvPr/>
          </p:nvSpPr>
          <p:spPr bwMode="auto">
            <a:xfrm>
              <a:off x="3282" y="2779"/>
              <a:ext cx="0" cy="542"/>
            </a:xfrm>
            <a:prstGeom prst="line">
              <a:avLst/>
            </a:prstGeom>
            <a:noFill/>
            <a:ln w="38100">
              <a:solidFill>
                <a:schemeClr val="bg1"/>
              </a:solidFill>
              <a:round/>
              <a:headEnd/>
              <a:tailEnd type="triangle" w="med" len="med"/>
            </a:ln>
            <a:effectLst/>
          </p:spPr>
          <p:txBody>
            <a:bodyPr wrap="none" anchor="ctr"/>
            <a:lstStyle/>
            <a:p>
              <a:endParaRPr lang="fr-FR"/>
            </a:p>
          </p:txBody>
        </p:sp>
        <p:sp>
          <p:nvSpPr>
            <p:cNvPr id="119855" name="Text Box 47"/>
            <p:cNvSpPr txBox="1">
              <a:spLocks noChangeArrowheads="1"/>
            </p:cNvSpPr>
            <p:nvPr/>
          </p:nvSpPr>
          <p:spPr bwMode="auto">
            <a:xfrm>
              <a:off x="1680" y="3342"/>
              <a:ext cx="2135" cy="288"/>
            </a:xfrm>
            <a:prstGeom prst="rect">
              <a:avLst/>
            </a:prstGeom>
            <a:noFill/>
            <a:ln w="9525">
              <a:noFill/>
              <a:miter lim="800000"/>
              <a:headEnd/>
              <a:tailEnd/>
            </a:ln>
            <a:effectLst/>
          </p:spPr>
          <p:txBody>
            <a:bodyPr wrap="none">
              <a:spAutoFit/>
            </a:bodyPr>
            <a:lstStyle/>
            <a:p>
              <a:r>
                <a:rPr lang="fr-FR">
                  <a:solidFill>
                    <a:schemeClr val="bg1"/>
                  </a:solidFill>
                </a:rPr>
                <a:t>FAV Artértiolo-veinulaire</a:t>
              </a:r>
            </a:p>
          </p:txBody>
        </p:sp>
      </p:grpSp>
      <p:sp>
        <p:nvSpPr>
          <p:cNvPr id="119856" name="Text Box 48"/>
          <p:cNvSpPr txBox="1">
            <a:spLocks noChangeArrowheads="1"/>
          </p:cNvSpPr>
          <p:nvPr/>
        </p:nvSpPr>
        <p:spPr bwMode="auto">
          <a:xfrm>
            <a:off x="3235325" y="2174875"/>
            <a:ext cx="4178300" cy="822325"/>
          </a:xfrm>
          <a:prstGeom prst="rect">
            <a:avLst/>
          </a:prstGeom>
          <a:noFill/>
          <a:ln w="9525">
            <a:noFill/>
            <a:miter lim="800000"/>
            <a:headEnd/>
            <a:tailEnd/>
          </a:ln>
          <a:effectLst/>
        </p:spPr>
        <p:txBody>
          <a:bodyPr wrap="none">
            <a:spAutoFit/>
          </a:bodyPr>
          <a:lstStyle/>
          <a:p>
            <a:pPr algn="ctr"/>
            <a:r>
              <a:rPr lang="fr-FR" b="1">
                <a:solidFill>
                  <a:srgbClr val="FFCC00"/>
                </a:solidFill>
              </a:rPr>
              <a:t>Fistules artério-veineuses FAV</a:t>
            </a:r>
          </a:p>
          <a:p>
            <a:pPr algn="ctr"/>
            <a:r>
              <a:rPr lang="fr-FR" b="1">
                <a:solidFill>
                  <a:srgbClr val="FFCC00"/>
                </a:solidFill>
              </a:rPr>
              <a:t>Augmentation du débit</a:t>
            </a:r>
          </a:p>
        </p:txBody>
      </p:sp>
      <p:sp>
        <p:nvSpPr>
          <p:cNvPr id="119824" name="Line 16"/>
          <p:cNvSpPr>
            <a:spLocks noChangeShapeType="1"/>
          </p:cNvSpPr>
          <p:nvPr/>
        </p:nvSpPr>
        <p:spPr bwMode="auto">
          <a:xfrm>
            <a:off x="838200" y="3962400"/>
            <a:ext cx="1233488" cy="0"/>
          </a:xfrm>
          <a:prstGeom prst="line">
            <a:avLst/>
          </a:prstGeom>
          <a:noFill/>
          <a:ln w="38100">
            <a:solidFill>
              <a:schemeClr val="bg1"/>
            </a:solidFill>
            <a:round/>
            <a:headEnd/>
            <a:tailEnd type="triangle" w="med" len="med"/>
          </a:ln>
          <a:effectLst/>
        </p:spPr>
        <p:txBody>
          <a:bodyPr wrap="none" anchor="ctr"/>
          <a:lstStyle/>
          <a:p>
            <a:endParaRPr lang="fr-FR"/>
          </a:p>
        </p:txBody>
      </p:sp>
      <p:sp>
        <p:nvSpPr>
          <p:cNvPr id="119854" name="Line 46"/>
          <p:cNvSpPr>
            <a:spLocks noChangeShapeType="1"/>
          </p:cNvSpPr>
          <p:nvPr/>
        </p:nvSpPr>
        <p:spPr bwMode="auto">
          <a:xfrm>
            <a:off x="3724275" y="4343400"/>
            <a:ext cx="847725" cy="0"/>
          </a:xfrm>
          <a:prstGeom prst="line">
            <a:avLst/>
          </a:prstGeom>
          <a:noFill/>
          <a:ln w="38100">
            <a:solidFill>
              <a:schemeClr val="bg1"/>
            </a:solidFill>
            <a:round/>
            <a:headEnd/>
            <a:tailEnd type="triangle" w="med" len="med"/>
          </a:ln>
          <a:effectLst/>
        </p:spPr>
        <p:txBody>
          <a:bodyPr wrap="none" anchor="ctr"/>
          <a:lstStyle/>
          <a:p>
            <a:endParaRPr lang="fr-FR"/>
          </a:p>
        </p:txBody>
      </p:sp>
      <p:sp>
        <p:nvSpPr>
          <p:cNvPr id="119840" name="Line 32"/>
          <p:cNvSpPr>
            <a:spLocks noChangeShapeType="1"/>
          </p:cNvSpPr>
          <p:nvPr/>
        </p:nvSpPr>
        <p:spPr bwMode="auto">
          <a:xfrm>
            <a:off x="6934200" y="5029200"/>
            <a:ext cx="847725" cy="0"/>
          </a:xfrm>
          <a:prstGeom prst="line">
            <a:avLst/>
          </a:prstGeom>
          <a:noFill/>
          <a:ln w="38100">
            <a:solidFill>
              <a:schemeClr val="bg1"/>
            </a:solidFill>
            <a:round/>
            <a:headEnd/>
            <a:tailEnd type="triangle" w="med" len="me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19856"/>
                                        </p:tgtEl>
                                        <p:attrNameLst>
                                          <p:attrName>style.visibility</p:attrName>
                                        </p:attrNameLst>
                                      </p:cBhvr>
                                      <p:to>
                                        <p:strVal val="visible"/>
                                      </p:to>
                                    </p:set>
                                    <p:animEffect transition="in" filter="wipe(up)">
                                      <p:cBhvr>
                                        <p:cTn id="7" dur="300"/>
                                        <p:tgtEl>
                                          <p:spTgt spid="11985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1985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288" fill="hold" grpId="0" nodeType="clickEffect">
                                  <p:stCondLst>
                                    <p:cond delay="0"/>
                                  </p:stCondLst>
                                  <p:childTnLst>
                                    <p:set>
                                      <p:cBhvr>
                                        <p:cTn id="15" dur="1" fill="hold">
                                          <p:stCondLst>
                                            <p:cond delay="0"/>
                                          </p:stCondLst>
                                        </p:cTn>
                                        <p:tgtEl>
                                          <p:spTgt spid="119824"/>
                                        </p:tgtEl>
                                        <p:attrNameLst>
                                          <p:attrName>style.visibility</p:attrName>
                                        </p:attrNameLst>
                                      </p:cBhvr>
                                      <p:to>
                                        <p:strVal val="visible"/>
                                      </p:to>
                                    </p:set>
                                    <p:anim calcmode="lin" valueType="num">
                                      <p:cBhvr>
                                        <p:cTn id="16" dur="500" fill="hold"/>
                                        <p:tgtEl>
                                          <p:spTgt spid="119824"/>
                                        </p:tgtEl>
                                        <p:attrNameLst>
                                          <p:attrName>ppt_w</p:attrName>
                                        </p:attrNameLst>
                                      </p:cBhvr>
                                      <p:tavLst>
                                        <p:tav tm="0">
                                          <p:val>
                                            <p:strVal val="4/3*#ppt_w"/>
                                          </p:val>
                                        </p:tav>
                                        <p:tav tm="100000">
                                          <p:val>
                                            <p:strVal val="#ppt_w"/>
                                          </p:val>
                                        </p:tav>
                                      </p:tavLst>
                                    </p:anim>
                                    <p:anim calcmode="lin" valueType="num">
                                      <p:cBhvr>
                                        <p:cTn id="17" dur="500" fill="hold"/>
                                        <p:tgtEl>
                                          <p:spTgt spid="119824"/>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11985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3" presetClass="entr" presetSubtype="288" fill="hold" grpId="0" nodeType="clickEffect">
                                  <p:stCondLst>
                                    <p:cond delay="0"/>
                                  </p:stCondLst>
                                  <p:childTnLst>
                                    <p:set>
                                      <p:cBhvr>
                                        <p:cTn id="25" dur="1" fill="hold">
                                          <p:stCondLst>
                                            <p:cond delay="0"/>
                                          </p:stCondLst>
                                        </p:cTn>
                                        <p:tgtEl>
                                          <p:spTgt spid="119854"/>
                                        </p:tgtEl>
                                        <p:attrNameLst>
                                          <p:attrName>style.visibility</p:attrName>
                                        </p:attrNameLst>
                                      </p:cBhvr>
                                      <p:to>
                                        <p:strVal val="visible"/>
                                      </p:to>
                                    </p:set>
                                    <p:anim calcmode="lin" valueType="num">
                                      <p:cBhvr>
                                        <p:cTn id="26" dur="500" fill="hold"/>
                                        <p:tgtEl>
                                          <p:spTgt spid="119854"/>
                                        </p:tgtEl>
                                        <p:attrNameLst>
                                          <p:attrName>ppt_w</p:attrName>
                                        </p:attrNameLst>
                                      </p:cBhvr>
                                      <p:tavLst>
                                        <p:tav tm="0">
                                          <p:val>
                                            <p:strVal val="4/3*#ppt_w"/>
                                          </p:val>
                                        </p:tav>
                                        <p:tav tm="100000">
                                          <p:val>
                                            <p:strVal val="#ppt_w"/>
                                          </p:val>
                                        </p:tav>
                                      </p:tavLst>
                                    </p:anim>
                                    <p:anim calcmode="lin" valueType="num">
                                      <p:cBhvr>
                                        <p:cTn id="27" dur="500" fill="hold"/>
                                        <p:tgtEl>
                                          <p:spTgt spid="119854"/>
                                        </p:tgtEl>
                                        <p:attrNameLst>
                                          <p:attrName>ppt_h</p:attrName>
                                        </p:attrNameLst>
                                      </p:cBhvr>
                                      <p:tavLst>
                                        <p:tav tm="0">
                                          <p:val>
                                            <p:strVal val="4/3*#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499"/>
                                          </p:stCondLst>
                                        </p:cTn>
                                        <p:tgtEl>
                                          <p:spTgt spid="11985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3" presetClass="entr" presetSubtype="288" fill="hold" grpId="0" nodeType="clickEffect">
                                  <p:stCondLst>
                                    <p:cond delay="0"/>
                                  </p:stCondLst>
                                  <p:childTnLst>
                                    <p:set>
                                      <p:cBhvr>
                                        <p:cTn id="35" dur="1" fill="hold">
                                          <p:stCondLst>
                                            <p:cond delay="0"/>
                                          </p:stCondLst>
                                        </p:cTn>
                                        <p:tgtEl>
                                          <p:spTgt spid="119840"/>
                                        </p:tgtEl>
                                        <p:attrNameLst>
                                          <p:attrName>style.visibility</p:attrName>
                                        </p:attrNameLst>
                                      </p:cBhvr>
                                      <p:to>
                                        <p:strVal val="visible"/>
                                      </p:to>
                                    </p:set>
                                    <p:anim calcmode="lin" valueType="num">
                                      <p:cBhvr>
                                        <p:cTn id="36" dur="500" fill="hold"/>
                                        <p:tgtEl>
                                          <p:spTgt spid="119840"/>
                                        </p:tgtEl>
                                        <p:attrNameLst>
                                          <p:attrName>ppt_w</p:attrName>
                                        </p:attrNameLst>
                                      </p:cBhvr>
                                      <p:tavLst>
                                        <p:tav tm="0">
                                          <p:val>
                                            <p:strVal val="4/3*#ppt_w"/>
                                          </p:val>
                                        </p:tav>
                                        <p:tav tm="100000">
                                          <p:val>
                                            <p:strVal val="#ppt_w"/>
                                          </p:val>
                                        </p:tav>
                                      </p:tavLst>
                                    </p:anim>
                                    <p:anim calcmode="lin" valueType="num">
                                      <p:cBhvr>
                                        <p:cTn id="37" dur="500" fill="hold"/>
                                        <p:tgtEl>
                                          <p:spTgt spid="119840"/>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56" grpId="0" autoUpdateAnimBg="0"/>
      <p:bldP spid="119824" grpId="0" animBg="1"/>
      <p:bldP spid="119854" grpId="0" animBg="1"/>
      <p:bldP spid="119840" grpId="0" animBg="1"/>
    </p:bldLst>
  </p:timing>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Office\Modèles\Nouvelle présentation.pot</Template>
  <TotalTime>8047</TotalTime>
  <Words>7663</Words>
  <Application>Microsoft Office PowerPoint</Application>
  <PresentationFormat>Affichage à l'écran (4:3)</PresentationFormat>
  <Paragraphs>1736</Paragraphs>
  <Slides>277</Slides>
  <Notes>74</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4</vt:i4>
      </vt:variant>
      <vt:variant>
        <vt:lpstr>Titres des diapositives</vt:lpstr>
      </vt:variant>
      <vt:variant>
        <vt:i4>277</vt:i4>
      </vt:variant>
    </vt:vector>
  </HeadingPairs>
  <TitlesOfParts>
    <vt:vector size="289" baseType="lpstr">
      <vt:lpstr>Arial</vt:lpstr>
      <vt:lpstr>Arial Narrow</vt:lpstr>
      <vt:lpstr>Arial Unicode MS</vt:lpstr>
      <vt:lpstr>Calibri</vt:lpstr>
      <vt:lpstr>Century Gothic</vt:lpstr>
      <vt:lpstr>Times New Roman</vt:lpstr>
      <vt:lpstr>Verdana</vt:lpstr>
      <vt:lpstr>Nouvelle présentation</vt:lpstr>
      <vt:lpstr>Photo Editor Photo</vt:lpstr>
      <vt:lpstr>Document</vt:lpstr>
      <vt:lpstr>MS Org Chart</vt:lpstr>
      <vt:lpstr>Clip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MALFORMATIONS VASCULAIRES COMPLEXES : « ANGIODYSPLASIES OSTEO-HYPERTROPHIQUES »      Syndrome de KLIPPEL-TRENAUNAY ( = MCVL)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RICH = rapidly involuting cong hemangioma</vt:lpstr>
      <vt:lpstr>MAV = flux rapide</vt:lpstr>
      <vt:lpstr>MAV - Imagerie</vt:lpstr>
      <vt:lpstr>MAV : ECHODOPPLER</vt:lpstr>
      <vt:lpstr>Présentation PowerPoint</vt:lpstr>
      <vt:lpstr>Présentation PowerPoint</vt:lpstr>
      <vt:lpstr>Présentation PowerPoint</vt:lpstr>
      <vt:lpstr>Présentation PowerPoint</vt:lpstr>
      <vt:lpstr>Classification ISSVA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Malformation Veineuses = MV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Clinique des ML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MALFORMATIONS VASCULAIRES COMPLEXES : « ANGIODYSPLASIES OSTEO-HYPERTROPHIQUES »      Syndrome de KLIPPEL-TRENAUNAY ( = MCVL)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Hémangiomes infantiles involuent !</vt:lpstr>
      <vt:lpstr>Différentes formes d’HI</vt:lpstr>
      <vt:lpstr>TRAITEMENT</vt:lpstr>
      <vt:lpstr>Hémangiome infantile</vt:lpstr>
      <vt:lpstr>Comment traiter ?</vt:lpstr>
      <vt:lpstr>Présentation PowerPoint</vt:lpstr>
      <vt:lpstr>Présentation PowerPoint</vt:lpstr>
      <vt:lpstr>Présentation PowerPoint</vt:lpstr>
      <vt:lpstr>Présentation PowerPoint</vt:lpstr>
      <vt:lpstr>Présentation PowerPoint</vt:lpstr>
      <vt:lpstr>HEMODYNAMIC  and VENOUS MALFORMATIONS of the LOWER LIMBS  </vt:lpstr>
      <vt:lpstr>Présentation PowerPoint</vt:lpstr>
      <vt:lpstr>OBJECTIVES</vt:lpstr>
      <vt:lpstr>HEMODYNAMIC LESIONS</vt:lpstr>
      <vt:lpstr>Présentation PowerPoint</vt:lpstr>
      <vt:lpstr>                                                 TRONCULAR DEEP VEIN  PROFILE                                                            in 20 consecutive pts</vt:lpstr>
      <vt:lpstr>Présentation PowerPoint</vt:lpstr>
      <vt:lpstr>                 TRONCULAR SUPERFICIAL VEIN  PROFILE                                                            in 20 consecutive pts</vt:lpstr>
      <vt:lpstr>                 HEMODYNAMIC  INVESTIGATION                                                            DUPLEX SCAN VENOUS MAPPING</vt:lpstr>
      <vt:lpstr>                 HEMODYNAMIC  VENOUS MALFORMATIONS                                                            </vt:lpstr>
      <vt:lpstr>                 ANATOMIC   INVESTIGATION                                                            MRI           ANGIOMR</vt:lpstr>
      <vt:lpstr>Présentation PowerPoint</vt:lpstr>
      <vt:lpstr>RADIOLOGICAL-SURGICAL THERAPEUTIC  STRATEGY</vt:lpstr>
      <vt:lpstr>HEMODYNAMIC TREATMENT of the INCOMPETENT VEINS</vt:lpstr>
      <vt:lpstr>Présentation PowerPoint</vt:lpstr>
      <vt:lpstr>Présentation PowerPoint</vt:lpstr>
      <vt:lpstr>CONCLUSION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Huge Cutaneous involvement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MALFORMATIONS ARTERIOVEINEUSES IMPACTS des β BLOQUANTS</vt:lpstr>
      <vt:lpstr>                           M.A.V. β BLOQUANT</vt:lpstr>
      <vt:lpstr>                   β BLOQUANT LESIONS VASCULAIRES </vt:lpstr>
      <vt:lpstr>Présentation PowerPoint</vt:lpstr>
      <vt:lpstr>Présentation PowerPoint</vt:lpstr>
      <vt:lpstr>Présentation PowerPoint</vt:lpstr>
      <vt:lpstr>Débit MAV du bras      de 620ml/mn sous β bloquant</vt:lpstr>
      <vt:lpstr>Présentation PowerPoint</vt:lpstr>
      <vt:lpstr>Présentation PowerPoint</vt:lpstr>
      <vt:lpstr>Prevention Complications Tissulaires M.A.V.</vt:lpstr>
      <vt:lpstr>Présentation PowerPoint</vt:lpstr>
      <vt:lpstr>PREVENTION COMPLICATIONS TISSULAIRES  MAV</vt:lpstr>
      <vt:lpstr>CONCLUSION</vt:lpstr>
    </vt:vector>
  </TitlesOfParts>
  <Company>Médecin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Aucun titre de diapositive</dc:title>
  <dc:creator>Franceschi C</dc:creator>
  <cp:lastModifiedBy>Claude Franceschi</cp:lastModifiedBy>
  <cp:revision>45</cp:revision>
  <dcterms:created xsi:type="dcterms:W3CDTF">2000-09-28T15:27:40Z</dcterms:created>
  <dcterms:modified xsi:type="dcterms:W3CDTF">2023-05-23T15:26:29Z</dcterms:modified>
</cp:coreProperties>
</file>